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9"/>
  </p:notesMasterIdLst>
  <p:handoutMasterIdLst>
    <p:handoutMasterId r:id="rId150"/>
  </p:handoutMasterIdLst>
  <p:sldIdLst>
    <p:sldId id="477" r:id="rId2"/>
    <p:sldId id="478" r:id="rId3"/>
    <p:sldId id="277" r:id="rId4"/>
    <p:sldId id="278" r:id="rId5"/>
    <p:sldId id="295" r:id="rId6"/>
    <p:sldId id="279" r:id="rId7"/>
    <p:sldId id="296" r:id="rId8"/>
    <p:sldId id="297" r:id="rId9"/>
    <p:sldId id="280" r:id="rId10"/>
    <p:sldId id="281" r:id="rId11"/>
    <p:sldId id="282" r:id="rId12"/>
    <p:sldId id="283" r:id="rId13"/>
    <p:sldId id="284" r:id="rId14"/>
    <p:sldId id="392" r:id="rId15"/>
    <p:sldId id="286" r:id="rId16"/>
    <p:sldId id="287" r:id="rId17"/>
    <p:sldId id="288" r:id="rId18"/>
    <p:sldId id="393" r:id="rId19"/>
    <p:sldId id="290" r:id="rId20"/>
    <p:sldId id="291" r:id="rId21"/>
    <p:sldId id="394" r:id="rId22"/>
    <p:sldId id="396" r:id="rId23"/>
    <p:sldId id="397" r:id="rId24"/>
    <p:sldId id="262" r:id="rId25"/>
    <p:sldId id="398" r:id="rId26"/>
    <p:sldId id="399" r:id="rId27"/>
    <p:sldId id="400" r:id="rId28"/>
    <p:sldId id="275" r:id="rId29"/>
    <p:sldId id="261" r:id="rId30"/>
    <p:sldId id="263" r:id="rId31"/>
    <p:sldId id="269" r:id="rId32"/>
    <p:sldId id="271" r:id="rId33"/>
    <p:sldId id="272" r:id="rId34"/>
    <p:sldId id="270" r:id="rId35"/>
    <p:sldId id="264" r:id="rId36"/>
    <p:sldId id="402" r:id="rId37"/>
    <p:sldId id="274" r:id="rId38"/>
    <p:sldId id="405" r:id="rId39"/>
    <p:sldId id="407" r:id="rId40"/>
    <p:sldId id="306" r:id="rId41"/>
    <p:sldId id="307" r:id="rId42"/>
    <p:sldId id="408" r:id="rId43"/>
    <p:sldId id="409" r:id="rId44"/>
    <p:sldId id="410" r:id="rId45"/>
    <p:sldId id="411" r:id="rId46"/>
    <p:sldId id="305" r:id="rId47"/>
    <p:sldId id="301" r:id="rId48"/>
    <p:sldId id="302" r:id="rId49"/>
    <p:sldId id="303" r:id="rId50"/>
    <p:sldId id="304" r:id="rId51"/>
    <p:sldId id="413" r:id="rId52"/>
    <p:sldId id="314" r:id="rId53"/>
    <p:sldId id="414" r:id="rId54"/>
    <p:sldId id="313" r:id="rId55"/>
    <p:sldId id="316" r:id="rId56"/>
    <p:sldId id="416" r:id="rId57"/>
    <p:sldId id="337" r:id="rId58"/>
    <p:sldId id="318" r:id="rId59"/>
    <p:sldId id="335" r:id="rId60"/>
    <p:sldId id="333" r:id="rId61"/>
    <p:sldId id="334" r:id="rId62"/>
    <p:sldId id="336" r:id="rId63"/>
    <p:sldId id="321" r:id="rId64"/>
    <p:sldId id="323" r:id="rId65"/>
    <p:sldId id="322" r:id="rId66"/>
    <p:sldId id="338" r:id="rId67"/>
    <p:sldId id="330" r:id="rId68"/>
    <p:sldId id="326" r:id="rId69"/>
    <p:sldId id="327" r:id="rId70"/>
    <p:sldId id="328" r:id="rId71"/>
    <p:sldId id="325" r:id="rId72"/>
    <p:sldId id="422" r:id="rId73"/>
    <p:sldId id="425" r:id="rId74"/>
    <p:sldId id="332" r:id="rId75"/>
    <p:sldId id="426" r:id="rId76"/>
    <p:sldId id="348" r:id="rId77"/>
    <p:sldId id="427" r:id="rId78"/>
    <p:sldId id="428" r:id="rId79"/>
    <p:sldId id="340" r:id="rId80"/>
    <p:sldId id="341" r:id="rId81"/>
    <p:sldId id="430" r:id="rId82"/>
    <p:sldId id="431" r:id="rId83"/>
    <p:sldId id="346" r:id="rId84"/>
    <p:sldId id="347" r:id="rId85"/>
    <p:sldId id="343" r:id="rId86"/>
    <p:sldId id="344" r:id="rId87"/>
    <p:sldId id="345" r:id="rId88"/>
    <p:sldId id="433" r:id="rId89"/>
    <p:sldId id="364" r:id="rId90"/>
    <p:sldId id="437" r:id="rId91"/>
    <p:sldId id="363" r:id="rId92"/>
    <p:sldId id="438" r:id="rId93"/>
    <p:sldId id="439" r:id="rId94"/>
    <p:sldId id="440" r:id="rId95"/>
    <p:sldId id="353" r:id="rId96"/>
    <p:sldId id="354" r:id="rId97"/>
    <p:sldId id="355" r:id="rId98"/>
    <p:sldId id="356" r:id="rId99"/>
    <p:sldId id="365" r:id="rId100"/>
    <p:sldId id="357" r:id="rId101"/>
    <p:sldId id="361" r:id="rId102"/>
    <p:sldId id="366" r:id="rId103"/>
    <p:sldId id="443" r:id="rId104"/>
    <p:sldId id="447" r:id="rId105"/>
    <p:sldId id="369" r:id="rId106"/>
    <p:sldId id="448" r:id="rId107"/>
    <p:sldId id="449" r:id="rId108"/>
    <p:sldId id="368" r:id="rId109"/>
    <p:sldId id="373" r:id="rId110"/>
    <p:sldId id="375" r:id="rId111"/>
    <p:sldId id="376" r:id="rId112"/>
    <p:sldId id="374" r:id="rId113"/>
    <p:sldId id="451" r:id="rId114"/>
    <p:sldId id="452" r:id="rId115"/>
    <p:sldId id="453" r:id="rId116"/>
    <p:sldId id="454" r:id="rId117"/>
    <p:sldId id="372" r:id="rId118"/>
    <p:sldId id="457" r:id="rId119"/>
    <p:sldId id="461" r:id="rId120"/>
    <p:sldId id="370" r:id="rId121"/>
    <p:sldId id="462" r:id="rId122"/>
    <p:sldId id="463" r:id="rId123"/>
    <p:sldId id="371" r:id="rId124"/>
    <p:sldId id="464" r:id="rId125"/>
    <p:sldId id="465" r:id="rId126"/>
    <p:sldId id="467" r:id="rId127"/>
    <p:sldId id="468" r:id="rId128"/>
    <p:sldId id="469" r:id="rId129"/>
    <p:sldId id="470" r:id="rId130"/>
    <p:sldId id="471" r:id="rId131"/>
    <p:sldId id="472" r:id="rId132"/>
    <p:sldId id="473" r:id="rId133"/>
    <p:sldId id="474" r:id="rId134"/>
    <p:sldId id="475" r:id="rId135"/>
    <p:sldId id="258" r:id="rId136"/>
    <p:sldId id="387" r:id="rId137"/>
    <p:sldId id="382" r:id="rId138"/>
    <p:sldId id="383" r:id="rId139"/>
    <p:sldId id="384" r:id="rId140"/>
    <p:sldId id="385" r:id="rId141"/>
    <p:sldId id="386" r:id="rId142"/>
    <p:sldId id="380" r:id="rId143"/>
    <p:sldId id="388" r:id="rId144"/>
    <p:sldId id="377" r:id="rId145"/>
    <p:sldId id="379" r:id="rId146"/>
    <p:sldId id="378" r:id="rId147"/>
    <p:sldId id="381" r:id="rId14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83" autoAdjust="0"/>
    <p:restoredTop sz="93372" autoAdjust="0"/>
  </p:normalViewPr>
  <p:slideViewPr>
    <p:cSldViewPr>
      <p:cViewPr varScale="1">
        <p:scale>
          <a:sx n="59" d="100"/>
          <a:sy n="59" d="100"/>
        </p:scale>
        <p:origin x="1356"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63" Type="http://schemas.openxmlformats.org/officeDocument/2006/relationships/slide" Target="slides/slide62.xml"/><Relationship Id="rId84" Type="http://schemas.openxmlformats.org/officeDocument/2006/relationships/slide" Target="slides/slide83.xml"/><Relationship Id="rId138" Type="http://schemas.openxmlformats.org/officeDocument/2006/relationships/slide" Target="slides/slide137.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53" Type="http://schemas.openxmlformats.org/officeDocument/2006/relationships/slide" Target="slides/slide52.xml"/><Relationship Id="rId74" Type="http://schemas.openxmlformats.org/officeDocument/2006/relationships/slide" Target="slides/slide73.xml"/><Relationship Id="rId128" Type="http://schemas.openxmlformats.org/officeDocument/2006/relationships/slide" Target="slides/slide127.xml"/><Relationship Id="rId149" Type="http://schemas.openxmlformats.org/officeDocument/2006/relationships/notesMaster" Target="notesMasters/notesMaster1.xml"/><Relationship Id="rId5" Type="http://schemas.openxmlformats.org/officeDocument/2006/relationships/slide" Target="slides/slide4.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handoutMaster" Target="handoutMasters/handoutMaster1.xml"/><Relationship Id="rId155" Type="http://schemas.openxmlformats.org/officeDocument/2006/relationships/tableStyles" Target="tableStyles.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130" Type="http://schemas.openxmlformats.org/officeDocument/2006/relationships/slide" Target="slides/slide129.xml"/><Relationship Id="rId135" Type="http://schemas.openxmlformats.org/officeDocument/2006/relationships/slide" Target="slides/slide134.xml"/><Relationship Id="rId151" Type="http://schemas.openxmlformats.org/officeDocument/2006/relationships/commentAuthors" Target="commentAuthors.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viewProps" Target="viewProps.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48" Type="http://schemas.openxmlformats.org/officeDocument/2006/relationships/slide" Target="slides/slide147.xml"/><Relationship Id="rId4" Type="http://schemas.openxmlformats.org/officeDocument/2006/relationships/slide" Target="slides/slide3.xml"/><Relationship Id="rId9" Type="http://schemas.openxmlformats.org/officeDocument/2006/relationships/slide" Target="slides/slide8.xml"/><Relationship Id="rId26" Type="http://schemas.openxmlformats.org/officeDocument/2006/relationships/slide" Target="slides/slide25.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theme" Target="theme/theme1.xml"/><Relationship Id="rId16" Type="http://schemas.openxmlformats.org/officeDocument/2006/relationships/slide" Target="slides/slide15.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776617-55BB-455B-8A69-954192671DB3}"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1A825D4-FA9E-4A22-8655-0F0014E9F84E}">
      <dgm:prSet phldrT="[Text]"/>
      <dgm:spPr/>
      <dgm:t>
        <a:bodyPr/>
        <a:lstStyle/>
        <a:p>
          <a:r>
            <a:rPr lang="en-GB" dirty="0"/>
            <a:t>Bridging</a:t>
          </a:r>
        </a:p>
        <a:p>
          <a:r>
            <a:rPr lang="en-GB" dirty="0"/>
            <a:t>‘them’ </a:t>
          </a:r>
        </a:p>
      </dgm:t>
    </dgm:pt>
    <dgm:pt modelId="{353A0691-B7E2-442B-9036-17812D929FC9}" type="parTrans" cxnId="{CEAFC5CE-6F66-46DC-B396-089E097FDD52}">
      <dgm:prSet/>
      <dgm:spPr/>
      <dgm:t>
        <a:bodyPr/>
        <a:lstStyle/>
        <a:p>
          <a:endParaRPr lang="en-GB"/>
        </a:p>
      </dgm:t>
    </dgm:pt>
    <dgm:pt modelId="{AEC98CFB-AB0F-475C-8C93-F99737CB85F1}" type="sibTrans" cxnId="{CEAFC5CE-6F66-46DC-B396-089E097FDD52}">
      <dgm:prSet/>
      <dgm:spPr/>
      <dgm:t>
        <a:bodyPr/>
        <a:lstStyle/>
        <a:p>
          <a:endParaRPr lang="en-GB"/>
        </a:p>
      </dgm:t>
    </dgm:pt>
    <dgm:pt modelId="{DF0F91A9-9650-4F8C-B3FA-11D7B783FD05}">
      <dgm:prSet phldrT="[Text]"/>
      <dgm:spPr/>
      <dgm:t>
        <a:bodyPr/>
        <a:lstStyle/>
        <a:p>
          <a:r>
            <a:rPr lang="en-GB" dirty="0"/>
            <a:t>Membership</a:t>
          </a:r>
        </a:p>
      </dgm:t>
    </dgm:pt>
    <dgm:pt modelId="{77EE8B99-5601-4593-842E-D07584F50E06}" type="parTrans" cxnId="{29B60B0C-600B-4640-926C-1BDCB8557032}">
      <dgm:prSet/>
      <dgm:spPr/>
      <dgm:t>
        <a:bodyPr/>
        <a:lstStyle/>
        <a:p>
          <a:endParaRPr lang="en-GB"/>
        </a:p>
      </dgm:t>
    </dgm:pt>
    <dgm:pt modelId="{06B35471-8EB0-45F8-A1B1-D02BC32B6C90}" type="sibTrans" cxnId="{29B60B0C-600B-4640-926C-1BDCB8557032}">
      <dgm:prSet/>
      <dgm:spPr/>
      <dgm:t>
        <a:bodyPr/>
        <a:lstStyle/>
        <a:p>
          <a:endParaRPr lang="en-GB"/>
        </a:p>
      </dgm:t>
    </dgm:pt>
    <dgm:pt modelId="{E520E4D2-FC7D-460E-ADF4-C365B97DA51C}">
      <dgm:prSet phldrT="[Text]"/>
      <dgm:spPr/>
      <dgm:t>
        <a:bodyPr/>
        <a:lstStyle/>
        <a:p>
          <a:r>
            <a:rPr lang="en-GB" dirty="0"/>
            <a:t>Resources</a:t>
          </a:r>
        </a:p>
      </dgm:t>
    </dgm:pt>
    <dgm:pt modelId="{114D302A-870F-4F93-A868-6F96CA1C2697}" type="parTrans" cxnId="{910F94EA-3D13-47E2-9801-0BA9A876391F}">
      <dgm:prSet/>
      <dgm:spPr/>
      <dgm:t>
        <a:bodyPr/>
        <a:lstStyle/>
        <a:p>
          <a:endParaRPr lang="en-GB"/>
        </a:p>
      </dgm:t>
    </dgm:pt>
    <dgm:pt modelId="{00CE9092-3B9F-41E4-9DCF-21C614291BBA}" type="sibTrans" cxnId="{910F94EA-3D13-47E2-9801-0BA9A876391F}">
      <dgm:prSet/>
      <dgm:spPr/>
      <dgm:t>
        <a:bodyPr/>
        <a:lstStyle/>
        <a:p>
          <a:endParaRPr lang="en-GB"/>
        </a:p>
      </dgm:t>
    </dgm:pt>
    <dgm:pt modelId="{0C76C614-ED90-45AA-A8B5-32CEA15925FB}">
      <dgm:prSet phldrT="[Text]"/>
      <dgm:spPr/>
      <dgm:t>
        <a:bodyPr/>
        <a:lstStyle/>
        <a:p>
          <a:r>
            <a:rPr lang="en-GB" dirty="0"/>
            <a:t>Bonding</a:t>
          </a:r>
        </a:p>
        <a:p>
          <a:r>
            <a:rPr lang="en-GB" dirty="0"/>
            <a:t>‘us’</a:t>
          </a:r>
        </a:p>
      </dgm:t>
    </dgm:pt>
    <dgm:pt modelId="{B5FD4CEE-A431-440E-969B-234C4538EFFA}" type="parTrans" cxnId="{022F5E64-3FBF-4070-9EAE-535A9E395072}">
      <dgm:prSet/>
      <dgm:spPr/>
      <dgm:t>
        <a:bodyPr/>
        <a:lstStyle/>
        <a:p>
          <a:endParaRPr lang="en-GB"/>
        </a:p>
      </dgm:t>
    </dgm:pt>
    <dgm:pt modelId="{9352C141-2D0B-4885-9E4B-D973AA9CC717}" type="sibTrans" cxnId="{022F5E64-3FBF-4070-9EAE-535A9E395072}">
      <dgm:prSet/>
      <dgm:spPr/>
      <dgm:t>
        <a:bodyPr/>
        <a:lstStyle/>
        <a:p>
          <a:endParaRPr lang="en-GB"/>
        </a:p>
      </dgm:t>
    </dgm:pt>
    <dgm:pt modelId="{46B5CBBF-75D9-46F0-9F27-81D5A37AD761}">
      <dgm:prSet phldrT="[Text]"/>
      <dgm:spPr/>
      <dgm:t>
        <a:bodyPr/>
        <a:lstStyle/>
        <a:p>
          <a:r>
            <a:rPr lang="en-GB" dirty="0"/>
            <a:t>Identity</a:t>
          </a:r>
        </a:p>
      </dgm:t>
    </dgm:pt>
    <dgm:pt modelId="{70493926-2189-4555-8F1D-A5CFCA677DEA}" type="parTrans" cxnId="{20E4B2B1-36A7-4540-8313-E930B857A198}">
      <dgm:prSet/>
      <dgm:spPr/>
      <dgm:t>
        <a:bodyPr/>
        <a:lstStyle/>
        <a:p>
          <a:endParaRPr lang="en-GB"/>
        </a:p>
      </dgm:t>
    </dgm:pt>
    <dgm:pt modelId="{56860A9F-8B41-489B-9E84-51D46D6A2D5E}" type="sibTrans" cxnId="{20E4B2B1-36A7-4540-8313-E930B857A198}">
      <dgm:prSet/>
      <dgm:spPr/>
      <dgm:t>
        <a:bodyPr/>
        <a:lstStyle/>
        <a:p>
          <a:endParaRPr lang="en-GB"/>
        </a:p>
      </dgm:t>
    </dgm:pt>
    <dgm:pt modelId="{EE4B473D-AE6D-4636-B4E7-502D9DF90AAA}">
      <dgm:prSet phldrT="[Text]"/>
      <dgm:spPr/>
      <dgm:t>
        <a:bodyPr/>
        <a:lstStyle/>
        <a:p>
          <a:r>
            <a:rPr lang="en-GB" dirty="0"/>
            <a:t>Innovation </a:t>
          </a:r>
        </a:p>
      </dgm:t>
    </dgm:pt>
    <dgm:pt modelId="{D51FE5D7-0AF0-44E6-BEC0-909A2267BF90}" type="parTrans" cxnId="{390EB95D-8CE9-40F8-AFA1-6764C491BF08}">
      <dgm:prSet/>
      <dgm:spPr/>
      <dgm:t>
        <a:bodyPr/>
        <a:lstStyle/>
        <a:p>
          <a:endParaRPr lang="en-GB"/>
        </a:p>
      </dgm:t>
    </dgm:pt>
    <dgm:pt modelId="{AFDC80F0-9103-48A1-BF60-37F3A9E67156}" type="sibTrans" cxnId="{390EB95D-8CE9-40F8-AFA1-6764C491BF08}">
      <dgm:prSet/>
      <dgm:spPr/>
      <dgm:t>
        <a:bodyPr/>
        <a:lstStyle/>
        <a:p>
          <a:endParaRPr lang="en-GB"/>
        </a:p>
      </dgm:t>
    </dgm:pt>
    <dgm:pt modelId="{4762FF38-3C6E-4398-B2EC-E5DF0EFDD021}">
      <dgm:prSet phldrT="[Text]"/>
      <dgm:spPr/>
      <dgm:t>
        <a:bodyPr/>
        <a:lstStyle/>
        <a:p>
          <a:r>
            <a:rPr lang="en-GB" dirty="0"/>
            <a:t>Impact</a:t>
          </a:r>
        </a:p>
      </dgm:t>
    </dgm:pt>
    <dgm:pt modelId="{1DC288BA-4A9A-4A1C-8C45-8EDAAA9CA51B}" type="parTrans" cxnId="{4EA4F31B-6E96-41C5-BA0F-E08E4C318CC4}">
      <dgm:prSet/>
      <dgm:spPr/>
      <dgm:t>
        <a:bodyPr/>
        <a:lstStyle/>
        <a:p>
          <a:endParaRPr lang="en-GB"/>
        </a:p>
      </dgm:t>
    </dgm:pt>
    <dgm:pt modelId="{8F174DBB-6E1B-4559-92C4-FB762B25823D}" type="sibTrans" cxnId="{4EA4F31B-6E96-41C5-BA0F-E08E4C318CC4}">
      <dgm:prSet/>
      <dgm:spPr/>
      <dgm:t>
        <a:bodyPr/>
        <a:lstStyle/>
        <a:p>
          <a:endParaRPr lang="en-GB"/>
        </a:p>
      </dgm:t>
    </dgm:pt>
    <dgm:pt modelId="{2B47156D-8C3F-4AAC-A0F9-D263CE8DC546}">
      <dgm:prSet phldrT="[Text]"/>
      <dgm:spPr/>
      <dgm:t>
        <a:bodyPr/>
        <a:lstStyle/>
        <a:p>
          <a:r>
            <a:rPr lang="en-GB" dirty="0"/>
            <a:t>profit</a:t>
          </a:r>
        </a:p>
      </dgm:t>
    </dgm:pt>
    <dgm:pt modelId="{B6D70AB8-CB8F-4509-BC45-46A66F331141}" type="parTrans" cxnId="{3C279C0B-73A6-4B31-850A-67CAEEB79F56}">
      <dgm:prSet/>
      <dgm:spPr/>
      <dgm:t>
        <a:bodyPr/>
        <a:lstStyle/>
        <a:p>
          <a:endParaRPr lang="en-GB"/>
        </a:p>
      </dgm:t>
    </dgm:pt>
    <dgm:pt modelId="{D9F5E7FF-3FF2-4550-BF93-A7EE438E5798}" type="sibTrans" cxnId="{3C279C0B-73A6-4B31-850A-67CAEEB79F56}">
      <dgm:prSet/>
      <dgm:spPr/>
      <dgm:t>
        <a:bodyPr/>
        <a:lstStyle/>
        <a:p>
          <a:endParaRPr lang="en-GB"/>
        </a:p>
      </dgm:t>
    </dgm:pt>
    <dgm:pt modelId="{CAEF9681-D458-4BA7-A9FA-1CD9B15A36F9}">
      <dgm:prSet phldrT="[Text]"/>
      <dgm:spPr/>
      <dgm:t>
        <a:bodyPr/>
        <a:lstStyle/>
        <a:p>
          <a:r>
            <a:rPr lang="en-GB" dirty="0"/>
            <a:t>Belonging</a:t>
          </a:r>
        </a:p>
      </dgm:t>
    </dgm:pt>
    <dgm:pt modelId="{9FB64B8A-E5C6-4830-9E73-2F25F2577F66}" type="parTrans" cxnId="{9CF2D67C-30CE-474D-9BE5-608414848C80}">
      <dgm:prSet/>
      <dgm:spPr/>
      <dgm:t>
        <a:bodyPr/>
        <a:lstStyle/>
        <a:p>
          <a:endParaRPr lang="en-GB"/>
        </a:p>
      </dgm:t>
    </dgm:pt>
    <dgm:pt modelId="{FFD2C860-BB3B-4101-816A-E962E2F882EA}" type="sibTrans" cxnId="{9CF2D67C-30CE-474D-9BE5-608414848C80}">
      <dgm:prSet/>
      <dgm:spPr/>
      <dgm:t>
        <a:bodyPr/>
        <a:lstStyle/>
        <a:p>
          <a:endParaRPr lang="en-GB"/>
        </a:p>
      </dgm:t>
    </dgm:pt>
    <dgm:pt modelId="{065F5012-B043-47F1-88A3-3C4B7A98FA36}">
      <dgm:prSet phldrT="[Text]"/>
      <dgm:spPr/>
      <dgm:t>
        <a:bodyPr/>
        <a:lstStyle/>
        <a:p>
          <a:r>
            <a:rPr lang="en-GB" dirty="0"/>
            <a:t>Trust</a:t>
          </a:r>
        </a:p>
      </dgm:t>
    </dgm:pt>
    <dgm:pt modelId="{645746DB-E7E0-4A8E-845A-E78AF738FF62}" type="parTrans" cxnId="{256B771E-5C84-4D64-B690-3A2B3C25915B}">
      <dgm:prSet/>
      <dgm:spPr/>
      <dgm:t>
        <a:bodyPr/>
        <a:lstStyle/>
        <a:p>
          <a:endParaRPr lang="en-GB"/>
        </a:p>
      </dgm:t>
    </dgm:pt>
    <dgm:pt modelId="{F98E5770-12A9-4388-A033-DAB047C55951}" type="sibTrans" cxnId="{256B771E-5C84-4D64-B690-3A2B3C25915B}">
      <dgm:prSet/>
      <dgm:spPr/>
      <dgm:t>
        <a:bodyPr/>
        <a:lstStyle/>
        <a:p>
          <a:endParaRPr lang="en-GB"/>
        </a:p>
      </dgm:t>
    </dgm:pt>
    <dgm:pt modelId="{9698AFB7-4C75-41E6-A6E2-A0788E87692F}">
      <dgm:prSet phldrT="[Text]"/>
      <dgm:spPr/>
      <dgm:t>
        <a:bodyPr/>
        <a:lstStyle/>
        <a:p>
          <a:r>
            <a:rPr lang="en-GB" dirty="0"/>
            <a:t>Support</a:t>
          </a:r>
        </a:p>
      </dgm:t>
    </dgm:pt>
    <dgm:pt modelId="{B864A8FE-6C9F-4440-8D6C-7CAD80AB6777}" type="parTrans" cxnId="{F52CFF54-A640-4A55-BE47-ABF7D5281062}">
      <dgm:prSet/>
      <dgm:spPr/>
      <dgm:t>
        <a:bodyPr/>
        <a:lstStyle/>
        <a:p>
          <a:endParaRPr lang="en-GB"/>
        </a:p>
      </dgm:t>
    </dgm:pt>
    <dgm:pt modelId="{1C3EFD37-276D-409C-84AA-9C4ED9C42C2E}" type="sibTrans" cxnId="{F52CFF54-A640-4A55-BE47-ABF7D5281062}">
      <dgm:prSet/>
      <dgm:spPr/>
      <dgm:t>
        <a:bodyPr/>
        <a:lstStyle/>
        <a:p>
          <a:endParaRPr lang="en-GB"/>
        </a:p>
      </dgm:t>
    </dgm:pt>
    <dgm:pt modelId="{9F38F77E-CA38-48B5-83E8-AE4CCEDD51ED}">
      <dgm:prSet phldrT="[Text]"/>
      <dgm:spPr/>
      <dgm:t>
        <a:bodyPr/>
        <a:lstStyle/>
        <a:p>
          <a:r>
            <a:rPr lang="en-GB" dirty="0"/>
            <a:t>Community</a:t>
          </a:r>
        </a:p>
      </dgm:t>
    </dgm:pt>
    <dgm:pt modelId="{6A3E4B32-9E6D-41F2-9135-F74C358AEE62}" type="parTrans" cxnId="{00157DA7-6752-4681-B9CC-08A497250558}">
      <dgm:prSet/>
      <dgm:spPr/>
      <dgm:t>
        <a:bodyPr/>
        <a:lstStyle/>
        <a:p>
          <a:endParaRPr lang="en-GB"/>
        </a:p>
      </dgm:t>
    </dgm:pt>
    <dgm:pt modelId="{0B32B074-4B05-47D3-B1E1-B0796E6063FA}" type="sibTrans" cxnId="{00157DA7-6752-4681-B9CC-08A497250558}">
      <dgm:prSet/>
      <dgm:spPr/>
      <dgm:t>
        <a:bodyPr/>
        <a:lstStyle/>
        <a:p>
          <a:endParaRPr lang="en-GB"/>
        </a:p>
      </dgm:t>
    </dgm:pt>
    <dgm:pt modelId="{2170F8DE-ECF3-4521-AED4-01464C7BAD73}">
      <dgm:prSet phldrT="[Text]"/>
      <dgm:spPr/>
      <dgm:t>
        <a:bodyPr/>
        <a:lstStyle/>
        <a:p>
          <a:r>
            <a:rPr lang="en-GB" dirty="0"/>
            <a:t>Access</a:t>
          </a:r>
        </a:p>
      </dgm:t>
    </dgm:pt>
    <dgm:pt modelId="{AEEF2F2E-B2F6-4855-8E28-84142FB42723}" type="parTrans" cxnId="{D32EF974-8FD5-4FAE-AA30-03325ABE2763}">
      <dgm:prSet/>
      <dgm:spPr/>
      <dgm:t>
        <a:bodyPr/>
        <a:lstStyle/>
        <a:p>
          <a:endParaRPr lang="en-GB"/>
        </a:p>
      </dgm:t>
    </dgm:pt>
    <dgm:pt modelId="{EB019E03-8489-4368-9D76-602A464F89D0}" type="sibTrans" cxnId="{D32EF974-8FD5-4FAE-AA30-03325ABE2763}">
      <dgm:prSet/>
      <dgm:spPr/>
      <dgm:t>
        <a:bodyPr/>
        <a:lstStyle/>
        <a:p>
          <a:endParaRPr lang="en-GB"/>
        </a:p>
      </dgm:t>
    </dgm:pt>
    <dgm:pt modelId="{3E9F4A71-73F2-4576-B97E-2DC1C6343DED}">
      <dgm:prSet phldrT="[Text]"/>
      <dgm:spPr/>
      <dgm:t>
        <a:bodyPr/>
        <a:lstStyle/>
        <a:p>
          <a:endParaRPr lang="en-GB" dirty="0"/>
        </a:p>
      </dgm:t>
    </dgm:pt>
    <dgm:pt modelId="{1ADC7934-E7E4-48E1-AABD-E0A9640CE1DA}" type="parTrans" cxnId="{BBDC01C8-23C2-4BCD-926E-1C1FC1C0629D}">
      <dgm:prSet/>
      <dgm:spPr/>
      <dgm:t>
        <a:bodyPr/>
        <a:lstStyle/>
        <a:p>
          <a:endParaRPr lang="en-GB"/>
        </a:p>
      </dgm:t>
    </dgm:pt>
    <dgm:pt modelId="{C9A7DF50-987A-4B03-9785-A5AF55FBACF4}" type="sibTrans" cxnId="{BBDC01C8-23C2-4BCD-926E-1C1FC1C0629D}">
      <dgm:prSet/>
      <dgm:spPr/>
      <dgm:t>
        <a:bodyPr/>
        <a:lstStyle/>
        <a:p>
          <a:endParaRPr lang="en-GB"/>
        </a:p>
      </dgm:t>
    </dgm:pt>
    <dgm:pt modelId="{3F330BB8-C658-4960-8DA1-4CE2F56FE622}">
      <dgm:prSet phldrT="[Text]"/>
      <dgm:spPr/>
      <dgm:t>
        <a:bodyPr/>
        <a:lstStyle/>
        <a:p>
          <a:r>
            <a:rPr lang="en-GB" dirty="0"/>
            <a:t>Affinity </a:t>
          </a:r>
        </a:p>
      </dgm:t>
    </dgm:pt>
    <dgm:pt modelId="{AC36DC53-DDD9-4A59-BAF6-A284F358A97B}" type="parTrans" cxnId="{72F62911-906C-4C3D-B3CB-52242EBDB579}">
      <dgm:prSet/>
      <dgm:spPr/>
      <dgm:t>
        <a:bodyPr/>
        <a:lstStyle/>
        <a:p>
          <a:endParaRPr lang="en-GB"/>
        </a:p>
      </dgm:t>
    </dgm:pt>
    <dgm:pt modelId="{6E87A7A3-468B-44CF-81EF-70FFFF90DF29}" type="sibTrans" cxnId="{72F62911-906C-4C3D-B3CB-52242EBDB579}">
      <dgm:prSet/>
      <dgm:spPr/>
      <dgm:t>
        <a:bodyPr/>
        <a:lstStyle/>
        <a:p>
          <a:endParaRPr lang="en-GB"/>
        </a:p>
      </dgm:t>
    </dgm:pt>
    <dgm:pt modelId="{418B72CD-3EF0-4FC8-83E2-713416379A19}" type="pres">
      <dgm:prSet presAssocID="{66776617-55BB-455B-8A69-954192671DB3}" presName="Name0" presStyleCnt="0">
        <dgm:presLayoutVars>
          <dgm:dir/>
          <dgm:animLvl val="lvl"/>
          <dgm:resizeHandles/>
        </dgm:presLayoutVars>
      </dgm:prSet>
      <dgm:spPr/>
    </dgm:pt>
    <dgm:pt modelId="{D2788E97-CEAC-4E67-B03B-38B7D4386D28}" type="pres">
      <dgm:prSet presAssocID="{61A825D4-FA9E-4A22-8655-0F0014E9F84E}" presName="linNode" presStyleCnt="0"/>
      <dgm:spPr/>
    </dgm:pt>
    <dgm:pt modelId="{2D6AA33E-5E58-4323-BD0E-17C75AC8CC74}" type="pres">
      <dgm:prSet presAssocID="{61A825D4-FA9E-4A22-8655-0F0014E9F84E}" presName="parentShp" presStyleLbl="node1" presStyleIdx="0" presStyleCnt="2">
        <dgm:presLayoutVars>
          <dgm:bulletEnabled val="1"/>
        </dgm:presLayoutVars>
      </dgm:prSet>
      <dgm:spPr/>
    </dgm:pt>
    <dgm:pt modelId="{E5C4661B-1A9A-42CC-9FD5-3F525A439808}" type="pres">
      <dgm:prSet presAssocID="{61A825D4-FA9E-4A22-8655-0F0014E9F84E}" presName="childShp" presStyleLbl="bgAccFollowNode1" presStyleIdx="0" presStyleCnt="2">
        <dgm:presLayoutVars>
          <dgm:bulletEnabled val="1"/>
        </dgm:presLayoutVars>
      </dgm:prSet>
      <dgm:spPr/>
    </dgm:pt>
    <dgm:pt modelId="{77C9AF4C-BB5E-41DA-AA2F-B412FA413544}" type="pres">
      <dgm:prSet presAssocID="{AEC98CFB-AB0F-475C-8C93-F99737CB85F1}" presName="spacing" presStyleCnt="0"/>
      <dgm:spPr/>
    </dgm:pt>
    <dgm:pt modelId="{026593CB-7029-4203-9827-BC9409CFC6D3}" type="pres">
      <dgm:prSet presAssocID="{0C76C614-ED90-45AA-A8B5-32CEA15925FB}" presName="linNode" presStyleCnt="0"/>
      <dgm:spPr/>
    </dgm:pt>
    <dgm:pt modelId="{5D946776-381F-492E-8D1D-4BB87CCB807C}" type="pres">
      <dgm:prSet presAssocID="{0C76C614-ED90-45AA-A8B5-32CEA15925FB}" presName="parentShp" presStyleLbl="node1" presStyleIdx="1" presStyleCnt="2" custLinFactNeighborX="-1514" custLinFactNeighborY="-1209">
        <dgm:presLayoutVars>
          <dgm:bulletEnabled val="1"/>
        </dgm:presLayoutVars>
      </dgm:prSet>
      <dgm:spPr/>
    </dgm:pt>
    <dgm:pt modelId="{7E6E8999-9F0E-447E-A65F-EBD9001E9A93}" type="pres">
      <dgm:prSet presAssocID="{0C76C614-ED90-45AA-A8B5-32CEA15925FB}" presName="childShp" presStyleLbl="bgAccFollowNode1" presStyleIdx="1" presStyleCnt="2" custLinFactNeighborX="0" custLinFactNeighborY="825">
        <dgm:presLayoutVars>
          <dgm:bulletEnabled val="1"/>
        </dgm:presLayoutVars>
      </dgm:prSet>
      <dgm:spPr/>
    </dgm:pt>
  </dgm:ptLst>
  <dgm:cxnLst>
    <dgm:cxn modelId="{74FBA000-F607-4638-9324-E3FDA0C4E9C2}" type="presOf" srcId="{DF0F91A9-9650-4F8C-B3FA-11D7B783FD05}" destId="{E5C4661B-1A9A-42CC-9FD5-3F525A439808}" srcOrd="0" destOrd="0" presId="urn:microsoft.com/office/officeart/2005/8/layout/vList6"/>
    <dgm:cxn modelId="{3C279C0B-73A6-4B31-850A-67CAEEB79F56}" srcId="{61A825D4-FA9E-4A22-8655-0F0014E9F84E}" destId="{2B47156D-8C3F-4AAC-A0F9-D263CE8DC546}" srcOrd="5" destOrd="0" parTransId="{B6D70AB8-CB8F-4509-BC45-46A66F331141}" sibTransId="{D9F5E7FF-3FF2-4550-BF93-A7EE438E5798}"/>
    <dgm:cxn modelId="{29B60B0C-600B-4640-926C-1BDCB8557032}" srcId="{61A825D4-FA9E-4A22-8655-0F0014E9F84E}" destId="{DF0F91A9-9650-4F8C-B3FA-11D7B783FD05}" srcOrd="0" destOrd="0" parTransId="{77EE8B99-5601-4593-842E-D07584F50E06}" sibTransId="{06B35471-8EB0-45F8-A1B1-D02BC32B6C90}"/>
    <dgm:cxn modelId="{72F62911-906C-4C3D-B3CB-52242EBDB579}" srcId="{0C76C614-ED90-45AA-A8B5-32CEA15925FB}" destId="{3F330BB8-C658-4960-8DA1-4CE2F56FE622}" srcOrd="2" destOrd="0" parTransId="{AC36DC53-DDD9-4A59-BAF6-A284F358A97B}" sibTransId="{6E87A7A3-468B-44CF-81EF-70FFFF90DF29}"/>
    <dgm:cxn modelId="{4EA4F31B-6E96-41C5-BA0F-E08E4C318CC4}" srcId="{61A825D4-FA9E-4A22-8655-0F0014E9F84E}" destId="{4762FF38-3C6E-4398-B2EC-E5DF0EFDD021}" srcOrd="4" destOrd="0" parTransId="{1DC288BA-4A9A-4A1C-8C45-8EDAAA9CA51B}" sibTransId="{8F174DBB-6E1B-4559-92C4-FB762B25823D}"/>
    <dgm:cxn modelId="{2349AA1D-D70D-41CF-B7BA-12DC93F99B82}" type="presOf" srcId="{CAEF9681-D458-4BA7-A9FA-1CD9B15A36F9}" destId="{7E6E8999-9F0E-447E-A65F-EBD9001E9A93}" srcOrd="0" destOrd="3" presId="urn:microsoft.com/office/officeart/2005/8/layout/vList6"/>
    <dgm:cxn modelId="{256B771E-5C84-4D64-B690-3A2B3C25915B}" srcId="{0C76C614-ED90-45AA-A8B5-32CEA15925FB}" destId="{065F5012-B043-47F1-88A3-3C4B7A98FA36}" srcOrd="4" destOrd="0" parTransId="{645746DB-E7E0-4A8E-845A-E78AF738FF62}" sibTransId="{F98E5770-12A9-4388-A033-DAB047C55951}"/>
    <dgm:cxn modelId="{EC46B42F-0BC9-45B9-AA6E-70A7C3588AF1}" type="presOf" srcId="{4762FF38-3C6E-4398-B2EC-E5DF0EFDD021}" destId="{E5C4661B-1A9A-42CC-9FD5-3F525A439808}" srcOrd="0" destOrd="4" presId="urn:microsoft.com/office/officeart/2005/8/layout/vList6"/>
    <dgm:cxn modelId="{AD4CAC3E-24EA-43C5-9CD2-67FF446007A2}" type="presOf" srcId="{61A825D4-FA9E-4A22-8655-0F0014E9F84E}" destId="{2D6AA33E-5E58-4323-BD0E-17C75AC8CC74}" srcOrd="0" destOrd="0" presId="urn:microsoft.com/office/officeart/2005/8/layout/vList6"/>
    <dgm:cxn modelId="{390EB95D-8CE9-40F8-AFA1-6764C491BF08}" srcId="{61A825D4-FA9E-4A22-8655-0F0014E9F84E}" destId="{EE4B473D-AE6D-4636-B4E7-502D9DF90AAA}" srcOrd="2" destOrd="0" parTransId="{D51FE5D7-0AF0-44E6-BEC0-909A2267BF90}" sibTransId="{AFDC80F0-9103-48A1-BF60-37F3A9E67156}"/>
    <dgm:cxn modelId="{022F5E64-3FBF-4070-9EAE-535A9E395072}" srcId="{66776617-55BB-455B-8A69-954192671DB3}" destId="{0C76C614-ED90-45AA-A8B5-32CEA15925FB}" srcOrd="1" destOrd="0" parTransId="{B5FD4CEE-A431-440E-969B-234C4538EFFA}" sibTransId="{9352C141-2D0B-4885-9E4B-D973AA9CC717}"/>
    <dgm:cxn modelId="{AD262D65-694C-4E4B-A227-BFD92D265F22}" type="presOf" srcId="{3F330BB8-C658-4960-8DA1-4CE2F56FE622}" destId="{7E6E8999-9F0E-447E-A65F-EBD9001E9A93}" srcOrd="0" destOrd="2" presId="urn:microsoft.com/office/officeart/2005/8/layout/vList6"/>
    <dgm:cxn modelId="{B9B1B94D-9C6A-44DC-BE58-C7D4BD58B863}" type="presOf" srcId="{E520E4D2-FC7D-460E-ADF4-C365B97DA51C}" destId="{E5C4661B-1A9A-42CC-9FD5-3F525A439808}" srcOrd="0" destOrd="3" presId="urn:microsoft.com/office/officeart/2005/8/layout/vList6"/>
    <dgm:cxn modelId="{D32EF974-8FD5-4FAE-AA30-03325ABE2763}" srcId="{61A825D4-FA9E-4A22-8655-0F0014E9F84E}" destId="{2170F8DE-ECF3-4521-AED4-01464C7BAD73}" srcOrd="1" destOrd="0" parTransId="{AEEF2F2E-B2F6-4855-8E28-84142FB42723}" sibTransId="{EB019E03-8489-4368-9D76-602A464F89D0}"/>
    <dgm:cxn modelId="{F52CFF54-A640-4A55-BE47-ABF7D5281062}" srcId="{0C76C614-ED90-45AA-A8B5-32CEA15925FB}" destId="{9698AFB7-4C75-41E6-A6E2-A0788E87692F}" srcOrd="5" destOrd="0" parTransId="{B864A8FE-6C9F-4440-8D6C-7CAD80AB6777}" sibTransId="{1C3EFD37-276D-409C-84AA-9C4ED9C42C2E}"/>
    <dgm:cxn modelId="{D764F259-4A34-4255-B702-A8DE7E369B89}" type="presOf" srcId="{0C76C614-ED90-45AA-A8B5-32CEA15925FB}" destId="{5D946776-381F-492E-8D1D-4BB87CCB807C}" srcOrd="0" destOrd="0" presId="urn:microsoft.com/office/officeart/2005/8/layout/vList6"/>
    <dgm:cxn modelId="{9CF2D67C-30CE-474D-9BE5-608414848C80}" srcId="{0C76C614-ED90-45AA-A8B5-32CEA15925FB}" destId="{CAEF9681-D458-4BA7-A9FA-1CD9B15A36F9}" srcOrd="3" destOrd="0" parTransId="{9FB64B8A-E5C6-4830-9E73-2F25F2577F66}" sibTransId="{FFD2C860-BB3B-4101-816A-E962E2F882EA}"/>
    <dgm:cxn modelId="{847F4D94-36C8-4253-B472-F881ABFB9437}" type="presOf" srcId="{065F5012-B043-47F1-88A3-3C4B7A98FA36}" destId="{7E6E8999-9F0E-447E-A65F-EBD9001E9A93}" srcOrd="0" destOrd="4" presId="urn:microsoft.com/office/officeart/2005/8/layout/vList6"/>
    <dgm:cxn modelId="{9E008C9D-2A8B-4E81-93EC-24C2F4456A21}" type="presOf" srcId="{EE4B473D-AE6D-4636-B4E7-502D9DF90AAA}" destId="{E5C4661B-1A9A-42CC-9FD5-3F525A439808}" srcOrd="0" destOrd="2" presId="urn:microsoft.com/office/officeart/2005/8/layout/vList6"/>
    <dgm:cxn modelId="{C3AB81A2-E80A-480B-A268-B5DC032C5A2C}" type="presOf" srcId="{2B47156D-8C3F-4AAC-A0F9-D263CE8DC546}" destId="{E5C4661B-1A9A-42CC-9FD5-3F525A439808}" srcOrd="0" destOrd="5" presId="urn:microsoft.com/office/officeart/2005/8/layout/vList6"/>
    <dgm:cxn modelId="{00157DA7-6752-4681-B9CC-08A497250558}" srcId="{0C76C614-ED90-45AA-A8B5-32CEA15925FB}" destId="{9F38F77E-CA38-48B5-83E8-AE4CCEDD51ED}" srcOrd="6" destOrd="0" parTransId="{6A3E4B32-9E6D-41F2-9135-F74C358AEE62}" sibTransId="{0B32B074-4B05-47D3-B1E1-B0796E6063FA}"/>
    <dgm:cxn modelId="{F4BC4DAF-189B-4B98-AA9C-CADB1745C084}" type="presOf" srcId="{9F38F77E-CA38-48B5-83E8-AE4CCEDD51ED}" destId="{7E6E8999-9F0E-447E-A65F-EBD9001E9A93}" srcOrd="0" destOrd="6" presId="urn:microsoft.com/office/officeart/2005/8/layout/vList6"/>
    <dgm:cxn modelId="{20E4B2B1-36A7-4540-8313-E930B857A198}" srcId="{0C76C614-ED90-45AA-A8B5-32CEA15925FB}" destId="{46B5CBBF-75D9-46F0-9F27-81D5A37AD761}" srcOrd="1" destOrd="0" parTransId="{70493926-2189-4555-8F1D-A5CFCA677DEA}" sibTransId="{56860A9F-8B41-489B-9E84-51D46D6A2D5E}"/>
    <dgm:cxn modelId="{9E17FBB7-0DC8-4578-AE1D-B8D15AE09632}" type="presOf" srcId="{46B5CBBF-75D9-46F0-9F27-81D5A37AD761}" destId="{7E6E8999-9F0E-447E-A65F-EBD9001E9A93}" srcOrd="0" destOrd="1" presId="urn:microsoft.com/office/officeart/2005/8/layout/vList6"/>
    <dgm:cxn modelId="{1993C5BC-38F2-4B04-B310-043FEB5F15C4}" type="presOf" srcId="{3E9F4A71-73F2-4576-B97E-2DC1C6343DED}" destId="{7E6E8999-9F0E-447E-A65F-EBD9001E9A93}" srcOrd="0" destOrd="0" presId="urn:microsoft.com/office/officeart/2005/8/layout/vList6"/>
    <dgm:cxn modelId="{BBDC01C8-23C2-4BCD-926E-1C1FC1C0629D}" srcId="{0C76C614-ED90-45AA-A8B5-32CEA15925FB}" destId="{3E9F4A71-73F2-4576-B97E-2DC1C6343DED}" srcOrd="0" destOrd="0" parTransId="{1ADC7934-E7E4-48E1-AABD-E0A9640CE1DA}" sibTransId="{C9A7DF50-987A-4B03-9785-A5AF55FBACF4}"/>
    <dgm:cxn modelId="{CEAFC5CE-6F66-46DC-B396-089E097FDD52}" srcId="{66776617-55BB-455B-8A69-954192671DB3}" destId="{61A825D4-FA9E-4A22-8655-0F0014E9F84E}" srcOrd="0" destOrd="0" parTransId="{353A0691-B7E2-442B-9036-17812D929FC9}" sibTransId="{AEC98CFB-AB0F-475C-8C93-F99737CB85F1}"/>
    <dgm:cxn modelId="{F4EB10D7-6994-40D4-932D-3BBE95537D41}" type="presOf" srcId="{66776617-55BB-455B-8A69-954192671DB3}" destId="{418B72CD-3EF0-4FC8-83E2-713416379A19}" srcOrd="0" destOrd="0" presId="urn:microsoft.com/office/officeart/2005/8/layout/vList6"/>
    <dgm:cxn modelId="{21B6BAD7-845E-44C0-AF2F-5BFDD153E944}" type="presOf" srcId="{9698AFB7-4C75-41E6-A6E2-A0788E87692F}" destId="{7E6E8999-9F0E-447E-A65F-EBD9001E9A93}" srcOrd="0" destOrd="5" presId="urn:microsoft.com/office/officeart/2005/8/layout/vList6"/>
    <dgm:cxn modelId="{EF39E3E4-C087-43AF-AE09-6856CE07A97D}" type="presOf" srcId="{2170F8DE-ECF3-4521-AED4-01464C7BAD73}" destId="{E5C4661B-1A9A-42CC-9FD5-3F525A439808}" srcOrd="0" destOrd="1" presId="urn:microsoft.com/office/officeart/2005/8/layout/vList6"/>
    <dgm:cxn modelId="{910F94EA-3D13-47E2-9801-0BA9A876391F}" srcId="{61A825D4-FA9E-4A22-8655-0F0014E9F84E}" destId="{E520E4D2-FC7D-460E-ADF4-C365B97DA51C}" srcOrd="3" destOrd="0" parTransId="{114D302A-870F-4F93-A868-6F96CA1C2697}" sibTransId="{00CE9092-3B9F-41E4-9DCF-21C614291BBA}"/>
    <dgm:cxn modelId="{D9A755C3-FBD4-483C-9090-3AA0D1AB6253}" type="presParOf" srcId="{418B72CD-3EF0-4FC8-83E2-713416379A19}" destId="{D2788E97-CEAC-4E67-B03B-38B7D4386D28}" srcOrd="0" destOrd="0" presId="urn:microsoft.com/office/officeart/2005/8/layout/vList6"/>
    <dgm:cxn modelId="{5470E0A4-BBAD-4410-969A-924418A669F6}" type="presParOf" srcId="{D2788E97-CEAC-4E67-B03B-38B7D4386D28}" destId="{2D6AA33E-5E58-4323-BD0E-17C75AC8CC74}" srcOrd="0" destOrd="0" presId="urn:microsoft.com/office/officeart/2005/8/layout/vList6"/>
    <dgm:cxn modelId="{9DE48AEC-C7ED-4C3D-9983-CCC6B7A4919B}" type="presParOf" srcId="{D2788E97-CEAC-4E67-B03B-38B7D4386D28}" destId="{E5C4661B-1A9A-42CC-9FD5-3F525A439808}" srcOrd="1" destOrd="0" presId="urn:microsoft.com/office/officeart/2005/8/layout/vList6"/>
    <dgm:cxn modelId="{B62DF50F-97C8-4C30-9B4B-44D725391DD3}" type="presParOf" srcId="{418B72CD-3EF0-4FC8-83E2-713416379A19}" destId="{77C9AF4C-BB5E-41DA-AA2F-B412FA413544}" srcOrd="1" destOrd="0" presId="urn:microsoft.com/office/officeart/2005/8/layout/vList6"/>
    <dgm:cxn modelId="{6E2D71F1-D8A3-44BD-85A8-DB172D8F69CE}" type="presParOf" srcId="{418B72CD-3EF0-4FC8-83E2-713416379A19}" destId="{026593CB-7029-4203-9827-BC9409CFC6D3}" srcOrd="2" destOrd="0" presId="urn:microsoft.com/office/officeart/2005/8/layout/vList6"/>
    <dgm:cxn modelId="{37B07016-477E-4A35-BCFD-44F4F5FBB67A}" type="presParOf" srcId="{026593CB-7029-4203-9827-BC9409CFC6D3}" destId="{5D946776-381F-492E-8D1D-4BB87CCB807C}" srcOrd="0" destOrd="0" presId="urn:microsoft.com/office/officeart/2005/8/layout/vList6"/>
    <dgm:cxn modelId="{0AE6A2FA-7172-48BD-993F-8BD6CB836BB3}" type="presParOf" srcId="{026593CB-7029-4203-9827-BC9409CFC6D3}" destId="{7E6E8999-9F0E-447E-A65F-EBD9001E9A93}"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4661B-1A9A-42CC-9FD5-3F525A439808}">
      <dsp:nvSpPr>
        <dsp:cNvPr id="0" name=""/>
        <dsp:cNvSpPr/>
      </dsp:nvSpPr>
      <dsp:spPr>
        <a:xfrm>
          <a:off x="1615439" y="486"/>
          <a:ext cx="2423160" cy="189924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r>
            <a:rPr lang="en-GB" sz="1100" kern="1200" dirty="0"/>
            <a:t>Membership</a:t>
          </a:r>
        </a:p>
        <a:p>
          <a:pPr marL="57150" lvl="1" indent="-57150" algn="l" defTabSz="488950">
            <a:lnSpc>
              <a:spcPct val="90000"/>
            </a:lnSpc>
            <a:spcBef>
              <a:spcPct val="0"/>
            </a:spcBef>
            <a:spcAft>
              <a:spcPct val="15000"/>
            </a:spcAft>
            <a:buChar char="•"/>
          </a:pPr>
          <a:r>
            <a:rPr lang="en-GB" sz="1100" kern="1200" dirty="0"/>
            <a:t>Access</a:t>
          </a:r>
        </a:p>
        <a:p>
          <a:pPr marL="57150" lvl="1" indent="-57150" algn="l" defTabSz="488950">
            <a:lnSpc>
              <a:spcPct val="90000"/>
            </a:lnSpc>
            <a:spcBef>
              <a:spcPct val="0"/>
            </a:spcBef>
            <a:spcAft>
              <a:spcPct val="15000"/>
            </a:spcAft>
            <a:buChar char="•"/>
          </a:pPr>
          <a:r>
            <a:rPr lang="en-GB" sz="1100" kern="1200" dirty="0"/>
            <a:t>Innovation </a:t>
          </a:r>
        </a:p>
        <a:p>
          <a:pPr marL="57150" lvl="1" indent="-57150" algn="l" defTabSz="488950">
            <a:lnSpc>
              <a:spcPct val="90000"/>
            </a:lnSpc>
            <a:spcBef>
              <a:spcPct val="0"/>
            </a:spcBef>
            <a:spcAft>
              <a:spcPct val="15000"/>
            </a:spcAft>
            <a:buChar char="•"/>
          </a:pPr>
          <a:r>
            <a:rPr lang="en-GB" sz="1100" kern="1200" dirty="0"/>
            <a:t>Resources</a:t>
          </a:r>
        </a:p>
        <a:p>
          <a:pPr marL="57150" lvl="1" indent="-57150" algn="l" defTabSz="488950">
            <a:lnSpc>
              <a:spcPct val="90000"/>
            </a:lnSpc>
            <a:spcBef>
              <a:spcPct val="0"/>
            </a:spcBef>
            <a:spcAft>
              <a:spcPct val="15000"/>
            </a:spcAft>
            <a:buChar char="•"/>
          </a:pPr>
          <a:r>
            <a:rPr lang="en-GB" sz="1100" kern="1200" dirty="0"/>
            <a:t>Impact</a:t>
          </a:r>
        </a:p>
        <a:p>
          <a:pPr marL="57150" lvl="1" indent="-57150" algn="l" defTabSz="488950">
            <a:lnSpc>
              <a:spcPct val="90000"/>
            </a:lnSpc>
            <a:spcBef>
              <a:spcPct val="0"/>
            </a:spcBef>
            <a:spcAft>
              <a:spcPct val="15000"/>
            </a:spcAft>
            <a:buChar char="•"/>
          </a:pPr>
          <a:r>
            <a:rPr lang="en-GB" sz="1100" kern="1200" dirty="0"/>
            <a:t>profit</a:t>
          </a:r>
        </a:p>
      </dsp:txBody>
      <dsp:txXfrm>
        <a:off x="1615439" y="237892"/>
        <a:ext cx="1710944" cy="1424433"/>
      </dsp:txXfrm>
    </dsp:sp>
    <dsp:sp modelId="{2D6AA33E-5E58-4323-BD0E-17C75AC8CC74}">
      <dsp:nvSpPr>
        <dsp:cNvPr id="0" name=""/>
        <dsp:cNvSpPr/>
      </dsp:nvSpPr>
      <dsp:spPr>
        <a:xfrm>
          <a:off x="0" y="486"/>
          <a:ext cx="1615440" cy="189924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Bridging</a:t>
          </a:r>
        </a:p>
        <a:p>
          <a:pPr marL="0" lvl="0" indent="0" algn="ctr" defTabSz="1155700">
            <a:lnSpc>
              <a:spcPct val="90000"/>
            </a:lnSpc>
            <a:spcBef>
              <a:spcPct val="0"/>
            </a:spcBef>
            <a:spcAft>
              <a:spcPct val="35000"/>
            </a:spcAft>
            <a:buNone/>
          </a:pPr>
          <a:r>
            <a:rPr lang="en-GB" sz="2600" kern="1200" dirty="0"/>
            <a:t>‘them’ </a:t>
          </a:r>
        </a:p>
      </dsp:txBody>
      <dsp:txXfrm>
        <a:off x="78859" y="79345"/>
        <a:ext cx="1457722" cy="1741526"/>
      </dsp:txXfrm>
    </dsp:sp>
    <dsp:sp modelId="{7E6E8999-9F0E-447E-A65F-EBD9001E9A93}">
      <dsp:nvSpPr>
        <dsp:cNvPr id="0" name=""/>
        <dsp:cNvSpPr/>
      </dsp:nvSpPr>
      <dsp:spPr>
        <a:xfrm>
          <a:off x="1615439" y="2090143"/>
          <a:ext cx="2423160" cy="189924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endParaRPr lang="en-GB" sz="1100" kern="1200" dirty="0"/>
        </a:p>
        <a:p>
          <a:pPr marL="57150" lvl="1" indent="-57150" algn="l" defTabSz="488950">
            <a:lnSpc>
              <a:spcPct val="90000"/>
            </a:lnSpc>
            <a:spcBef>
              <a:spcPct val="0"/>
            </a:spcBef>
            <a:spcAft>
              <a:spcPct val="15000"/>
            </a:spcAft>
            <a:buChar char="•"/>
          </a:pPr>
          <a:r>
            <a:rPr lang="en-GB" sz="1100" kern="1200" dirty="0"/>
            <a:t>Identity</a:t>
          </a:r>
        </a:p>
        <a:p>
          <a:pPr marL="57150" lvl="1" indent="-57150" algn="l" defTabSz="488950">
            <a:lnSpc>
              <a:spcPct val="90000"/>
            </a:lnSpc>
            <a:spcBef>
              <a:spcPct val="0"/>
            </a:spcBef>
            <a:spcAft>
              <a:spcPct val="15000"/>
            </a:spcAft>
            <a:buChar char="•"/>
          </a:pPr>
          <a:r>
            <a:rPr lang="en-GB" sz="1100" kern="1200" dirty="0"/>
            <a:t>Affinity </a:t>
          </a:r>
        </a:p>
        <a:p>
          <a:pPr marL="57150" lvl="1" indent="-57150" algn="l" defTabSz="488950">
            <a:lnSpc>
              <a:spcPct val="90000"/>
            </a:lnSpc>
            <a:spcBef>
              <a:spcPct val="0"/>
            </a:spcBef>
            <a:spcAft>
              <a:spcPct val="15000"/>
            </a:spcAft>
            <a:buChar char="•"/>
          </a:pPr>
          <a:r>
            <a:rPr lang="en-GB" sz="1100" kern="1200" dirty="0"/>
            <a:t>Belonging</a:t>
          </a:r>
        </a:p>
        <a:p>
          <a:pPr marL="57150" lvl="1" indent="-57150" algn="l" defTabSz="488950">
            <a:lnSpc>
              <a:spcPct val="90000"/>
            </a:lnSpc>
            <a:spcBef>
              <a:spcPct val="0"/>
            </a:spcBef>
            <a:spcAft>
              <a:spcPct val="15000"/>
            </a:spcAft>
            <a:buChar char="•"/>
          </a:pPr>
          <a:r>
            <a:rPr lang="en-GB" sz="1100" kern="1200" dirty="0"/>
            <a:t>Trust</a:t>
          </a:r>
        </a:p>
        <a:p>
          <a:pPr marL="57150" lvl="1" indent="-57150" algn="l" defTabSz="488950">
            <a:lnSpc>
              <a:spcPct val="90000"/>
            </a:lnSpc>
            <a:spcBef>
              <a:spcPct val="0"/>
            </a:spcBef>
            <a:spcAft>
              <a:spcPct val="15000"/>
            </a:spcAft>
            <a:buChar char="•"/>
          </a:pPr>
          <a:r>
            <a:rPr lang="en-GB" sz="1100" kern="1200" dirty="0"/>
            <a:t>Support</a:t>
          </a:r>
        </a:p>
        <a:p>
          <a:pPr marL="57150" lvl="1" indent="-57150" algn="l" defTabSz="488950">
            <a:lnSpc>
              <a:spcPct val="90000"/>
            </a:lnSpc>
            <a:spcBef>
              <a:spcPct val="0"/>
            </a:spcBef>
            <a:spcAft>
              <a:spcPct val="15000"/>
            </a:spcAft>
            <a:buChar char="•"/>
          </a:pPr>
          <a:r>
            <a:rPr lang="en-GB" sz="1100" kern="1200" dirty="0"/>
            <a:t>Community</a:t>
          </a:r>
        </a:p>
      </dsp:txBody>
      <dsp:txXfrm>
        <a:off x="1615439" y="2327549"/>
        <a:ext cx="1710944" cy="1424433"/>
      </dsp:txXfrm>
    </dsp:sp>
    <dsp:sp modelId="{5D946776-381F-492E-8D1D-4BB87CCB807C}">
      <dsp:nvSpPr>
        <dsp:cNvPr id="0" name=""/>
        <dsp:cNvSpPr/>
      </dsp:nvSpPr>
      <dsp:spPr>
        <a:xfrm>
          <a:off x="0" y="2066694"/>
          <a:ext cx="1615440" cy="189924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Bonding</a:t>
          </a:r>
        </a:p>
        <a:p>
          <a:pPr marL="0" lvl="0" indent="0" algn="ctr" defTabSz="1155700">
            <a:lnSpc>
              <a:spcPct val="90000"/>
            </a:lnSpc>
            <a:spcBef>
              <a:spcPct val="0"/>
            </a:spcBef>
            <a:spcAft>
              <a:spcPct val="35000"/>
            </a:spcAft>
            <a:buNone/>
          </a:pPr>
          <a:r>
            <a:rPr lang="en-GB" sz="2600" kern="1200" dirty="0"/>
            <a:t>‘us’</a:t>
          </a:r>
        </a:p>
      </dsp:txBody>
      <dsp:txXfrm>
        <a:off x="78859" y="2145553"/>
        <a:ext cx="1457722" cy="1741526"/>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27/04/2023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27/04/2023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27/04/2023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27/04/2023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27/04/2023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27/04/2023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27/04/2023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27/04/2023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27/04/2023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27/04/2023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27/04/2023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27/04/2023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4.xml"/><Relationship Id="rId5" Type="http://schemas.openxmlformats.org/officeDocument/2006/relationships/image" Target="../media/image44.jpg"/><Relationship Id="rId4" Type="http://schemas.openxmlformats.org/officeDocument/2006/relationships/image" Target="../media/image43.jpg"/></Relationships>
</file>

<file path=ppt/slides/_rels/slide7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4.xml"/></Relationships>
</file>

<file path=ppt/slides/_rels/slide84.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4.xml"/></Relationships>
</file>

<file path=ppt/slides/_rels/slide86.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4.xml"/></Relationships>
</file>

<file path=ppt/slides/_rels/slide87.xml.rels><?xml version="1.0" encoding="UTF-8" standalone="yes"?>
<Relationships xmlns="http://schemas.openxmlformats.org/package/2006/relationships"><Relationship Id="rId2" Type="http://schemas.openxmlformats.org/officeDocument/2006/relationships/image" Target="../media/image58.jpg"/><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9.xml.rels><?xml version="1.0" encoding="UTF-8" standalone="yes"?>
<Relationships xmlns="http://schemas.openxmlformats.org/package/2006/relationships"><Relationship Id="rId2" Type="http://schemas.openxmlformats.org/officeDocument/2006/relationships/image" Target="../media/image59.jpg"/><Relationship Id="rId1" Type="http://schemas.openxmlformats.org/officeDocument/2006/relationships/slideLayout" Target="../slideLayouts/slideLayout4.xml"/></Relationships>
</file>

<file path=ppt/slides/_rels/slide90.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2" Type="http://schemas.openxmlformats.org/officeDocument/2006/relationships/image" Target="../media/image61.jpg"/><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4.xml"/></Relationships>
</file>

<file path=ppt/slides/_rels/slide95.xml.rels><?xml version="1.0" encoding="UTF-8" standalone="yes"?>
<Relationships xmlns="http://schemas.openxmlformats.org/package/2006/relationships"><Relationship Id="rId2" Type="http://schemas.openxmlformats.org/officeDocument/2006/relationships/image" Target="../media/image65.jpg"/><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2" Type="http://schemas.openxmlformats.org/officeDocument/2006/relationships/image" Target="../media/image67.jpg"/><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2" Type="http://schemas.openxmlformats.org/officeDocument/2006/relationships/image" Target="../media/image72.jpg"/><Relationship Id="rId1" Type="http://schemas.openxmlformats.org/officeDocument/2006/relationships/slideLayout" Target="../slideLayouts/slideLayout4.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4.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4.xml"/></Relationships>
</file>

<file path=ppt/slides/_rels/slide105.xml.rels><?xml version="1.0" encoding="UTF-8" standalone="yes"?>
<Relationships xmlns="http://schemas.openxmlformats.org/package/2006/relationships"><Relationship Id="rId2" Type="http://schemas.openxmlformats.org/officeDocument/2006/relationships/image" Target="../media/image74.jpeg"/><Relationship Id="rId1" Type="http://schemas.openxmlformats.org/officeDocument/2006/relationships/slideLayout" Target="../slideLayouts/slideLayout4.xml"/></Relationships>
</file>

<file path=ppt/slides/_rels/slide106.xml.rels><?xml version="1.0" encoding="UTF-8" standalone="yes"?>
<Relationships xmlns="http://schemas.openxmlformats.org/package/2006/relationships"><Relationship Id="rId2" Type="http://schemas.openxmlformats.org/officeDocument/2006/relationships/image" Target="../media/image75.jpeg"/><Relationship Id="rId1" Type="http://schemas.openxmlformats.org/officeDocument/2006/relationships/slideLayout" Target="../slideLayouts/slideLayout4.xml"/></Relationships>
</file>

<file path=ppt/slides/_rels/slide107.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0.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4.xml"/></Relationships>
</file>

<file path=ppt/slides/_rels/slide111.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4.xml"/></Relationships>
</file>

<file path=ppt/slides/_rels/slide112.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4.xml"/></Relationships>
</file>

<file path=ppt/slides/_rels/slide114.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4.xml"/></Relationships>
</file>

<file path=ppt/slides/_rels/slide115.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4.xml"/></Relationships>
</file>

<file path=ppt/slides/_rels/slide116.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4.xml"/></Relationships>
</file>

<file path=ppt/slides/_rels/slide117.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4.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9.xml.rels><?xml version="1.0" encoding="UTF-8" standalone="yes"?>
<Relationships xmlns="http://schemas.openxmlformats.org/package/2006/relationships"><Relationship Id="rId2" Type="http://schemas.openxmlformats.org/officeDocument/2006/relationships/image" Target="../media/image85.jpg"/><Relationship Id="rId1" Type="http://schemas.openxmlformats.org/officeDocument/2006/relationships/slideLayout" Target="../slideLayouts/slideLayout4.xml"/></Relationships>
</file>

<file path=ppt/slides/_rels/slide120.xml.rels><?xml version="1.0" encoding="UTF-8" standalone="yes"?>
<Relationships xmlns="http://schemas.openxmlformats.org/package/2006/relationships"><Relationship Id="rId2" Type="http://schemas.openxmlformats.org/officeDocument/2006/relationships/image" Target="../media/image86.jpg"/><Relationship Id="rId1" Type="http://schemas.openxmlformats.org/officeDocument/2006/relationships/slideLayout" Target="../slideLayouts/slideLayout4.xml"/></Relationships>
</file>

<file path=ppt/slides/_rels/slide121.xml.rels><?xml version="1.0" encoding="UTF-8" standalone="yes"?>
<Relationships xmlns="http://schemas.openxmlformats.org/package/2006/relationships"><Relationship Id="rId2" Type="http://schemas.openxmlformats.org/officeDocument/2006/relationships/image" Target="../media/image87.jpeg"/><Relationship Id="rId1" Type="http://schemas.openxmlformats.org/officeDocument/2006/relationships/slideLayout" Target="../slideLayouts/slideLayout4.xml"/></Relationships>
</file>

<file path=ppt/slides/_rels/slide122.xml.rels><?xml version="1.0" encoding="UTF-8" standalone="yes"?>
<Relationships xmlns="http://schemas.openxmlformats.org/package/2006/relationships"><Relationship Id="rId2" Type="http://schemas.openxmlformats.org/officeDocument/2006/relationships/image" Target="../media/image88.jpg"/><Relationship Id="rId1" Type="http://schemas.openxmlformats.org/officeDocument/2006/relationships/slideLayout" Target="../slideLayouts/slideLayout4.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4.xml.rels><?xml version="1.0" encoding="UTF-8" standalone="yes"?>
<Relationships xmlns="http://schemas.openxmlformats.org/package/2006/relationships"><Relationship Id="rId2" Type="http://schemas.openxmlformats.org/officeDocument/2006/relationships/image" Target="../media/image89.jpg"/><Relationship Id="rId1" Type="http://schemas.openxmlformats.org/officeDocument/2006/relationships/slideLayout" Target="../slideLayouts/slideLayout4.xml"/></Relationships>
</file>

<file path=ppt/slides/_rels/slide125.xml.rels><?xml version="1.0" encoding="UTF-8" standalone="yes"?>
<Relationships xmlns="http://schemas.openxmlformats.org/package/2006/relationships"><Relationship Id="rId2" Type="http://schemas.openxmlformats.org/officeDocument/2006/relationships/image" Target="../media/image90.jpg"/><Relationship Id="rId1" Type="http://schemas.openxmlformats.org/officeDocument/2006/relationships/slideLayout" Target="../slideLayouts/slideLayout4.xm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4.xml"/></Relationships>
</file>

<file path=ppt/slides/_rels/slide128.xml.rels><?xml version="1.0" encoding="UTF-8" standalone="yes"?>
<Relationships xmlns="http://schemas.openxmlformats.org/package/2006/relationships"><Relationship Id="rId2" Type="http://schemas.openxmlformats.org/officeDocument/2006/relationships/image" Target="../media/image93.jpg"/><Relationship Id="rId1" Type="http://schemas.openxmlformats.org/officeDocument/2006/relationships/slideLayout" Target="../slideLayouts/slideLayout4.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0.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4.xml"/></Relationships>
</file>

<file path=ppt/slides/_rels/slide131.xml.rels><?xml version="1.0" encoding="UTF-8" standalone="yes"?>
<Relationships xmlns="http://schemas.openxmlformats.org/package/2006/relationships"><Relationship Id="rId2" Type="http://schemas.openxmlformats.org/officeDocument/2006/relationships/image" Target="../media/image95.jpeg"/><Relationship Id="rId1" Type="http://schemas.openxmlformats.org/officeDocument/2006/relationships/slideLayout" Target="../slideLayouts/slideLayout4.xml"/></Relationships>
</file>

<file path=ppt/slides/_rels/slide132.xml.rels><?xml version="1.0" encoding="UTF-8" standalone="yes"?>
<Relationships xmlns="http://schemas.openxmlformats.org/package/2006/relationships"><Relationship Id="rId2" Type="http://schemas.openxmlformats.org/officeDocument/2006/relationships/image" Target="../media/image96.jpg"/><Relationship Id="rId1" Type="http://schemas.openxmlformats.org/officeDocument/2006/relationships/slideLayout" Target="../slideLayouts/slideLayout4.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4.xml.rels><?xml version="1.0" encoding="UTF-8" standalone="yes"?>
<Relationships xmlns="http://schemas.openxmlformats.org/package/2006/relationships"><Relationship Id="rId2" Type="http://schemas.openxmlformats.org/officeDocument/2006/relationships/image" Target="../media/image97.jpg"/><Relationship Id="rId1" Type="http://schemas.openxmlformats.org/officeDocument/2006/relationships/slideLayout" Target="../slideLayouts/slideLayout4.xml"/></Relationships>
</file>

<file path=ppt/slides/_rels/slide1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6.xml.rels><?xml version="1.0" encoding="UTF-8" standalone="yes"?>
<Relationships xmlns="http://schemas.openxmlformats.org/package/2006/relationships"><Relationship Id="rId2" Type="http://schemas.openxmlformats.org/officeDocument/2006/relationships/image" Target="../media/image98.jpg"/><Relationship Id="rId1" Type="http://schemas.openxmlformats.org/officeDocument/2006/relationships/slideLayout" Target="../slideLayouts/slideLayout4.xml"/></Relationships>
</file>

<file path=ppt/slides/_rels/slide137.xml.rels><?xml version="1.0" encoding="UTF-8" standalone="yes"?>
<Relationships xmlns="http://schemas.openxmlformats.org/package/2006/relationships"><Relationship Id="rId2" Type="http://schemas.openxmlformats.org/officeDocument/2006/relationships/image" Target="../media/image99.gif"/><Relationship Id="rId1" Type="http://schemas.openxmlformats.org/officeDocument/2006/relationships/slideLayout" Target="../slideLayouts/slideLayout4.xml"/></Relationships>
</file>

<file path=ppt/slides/_rels/slide138.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4.xml"/></Relationships>
</file>

<file path=ppt/slides/_rels/slide139.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4.xml"/></Relationships>
</file>

<file path=ppt/slides/_rels/slide140.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4.xml"/></Relationships>
</file>

<file path=ppt/slides/_rels/slide141.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4.xml"/></Relationships>
</file>

<file path=ppt/slides/_rels/slide142.xml.rels><?xml version="1.0" encoding="UTF-8" standalone="yes"?>
<Relationships xmlns="http://schemas.openxmlformats.org/package/2006/relationships"><Relationship Id="rId2" Type="http://schemas.openxmlformats.org/officeDocument/2006/relationships/image" Target="../media/image104.jpg"/><Relationship Id="rId1" Type="http://schemas.openxmlformats.org/officeDocument/2006/relationships/slideLayout" Target="../slideLayouts/slideLayout4.xml"/></Relationships>
</file>

<file path=ppt/slides/_rels/slide143.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4.xml"/></Relationships>
</file>

<file path=ppt/slides/_rels/slide144.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4.xml"/></Relationships>
</file>

<file path=ppt/slides/_rels/slide145.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4.xml"/></Relationships>
</file>

<file path=ppt/slides/_rels/slide146.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4.xml"/></Relationships>
</file>

<file path=ppt/slides/_rels/slide147.xml.rels><?xml version="1.0" encoding="UTF-8" standalone="yes"?>
<Relationships xmlns="http://schemas.openxmlformats.org/package/2006/relationships"><Relationship Id="rId2" Type="http://schemas.openxmlformats.org/officeDocument/2006/relationships/image" Target="../media/image109.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A7EB-5039-FFFC-43C2-18CA2CB181DA}"/>
              </a:ext>
            </a:extLst>
          </p:cNvPr>
          <p:cNvSpPr>
            <a:spLocks noGrp="1"/>
          </p:cNvSpPr>
          <p:nvPr>
            <p:ph type="ctrTitle"/>
          </p:nvPr>
        </p:nvSpPr>
        <p:spPr>
          <a:xfrm>
            <a:off x="683568" y="1988840"/>
            <a:ext cx="7772400" cy="1470025"/>
          </a:xfrm>
        </p:spPr>
        <p:txBody>
          <a:bodyPr wrap="square" anchor="ctr">
            <a:normAutofit/>
          </a:bodyPr>
          <a:lstStyle/>
          <a:p>
            <a:r>
              <a:rPr lang="en-GB" dirty="0"/>
              <a:t>Revision set</a:t>
            </a:r>
          </a:p>
        </p:txBody>
      </p:sp>
      <p:sp>
        <p:nvSpPr>
          <p:cNvPr id="3" name="Content Placeholder 2">
            <a:extLst>
              <a:ext uri="{FF2B5EF4-FFF2-40B4-BE49-F238E27FC236}">
                <a16:creationId xmlns:a16="http://schemas.microsoft.com/office/drawing/2014/main" id="{F3C3F007-97A6-6279-FAD2-4C7BCD96EE62}"/>
              </a:ext>
            </a:extLst>
          </p:cNvPr>
          <p:cNvSpPr>
            <a:spLocks noGrp="1"/>
          </p:cNvSpPr>
          <p:nvPr>
            <p:ph type="subTitle" idx="1"/>
          </p:nvPr>
        </p:nvSpPr>
        <p:spPr>
          <a:xfrm>
            <a:off x="1369368" y="3744615"/>
            <a:ext cx="6400800" cy="1752600"/>
          </a:xfrm>
        </p:spPr>
        <p:txBody>
          <a:bodyPr wrap="square" anchor="t">
            <a:normAutofit/>
          </a:bodyPr>
          <a:lstStyle/>
          <a:p>
            <a:r>
              <a:rPr lang="en-GB" dirty="0"/>
              <a:t>Compilation of previous weeks of resources</a:t>
            </a:r>
          </a:p>
        </p:txBody>
      </p:sp>
      <p:sp>
        <p:nvSpPr>
          <p:cNvPr id="4" name="Date Placeholder 3">
            <a:extLst>
              <a:ext uri="{FF2B5EF4-FFF2-40B4-BE49-F238E27FC236}">
                <a16:creationId xmlns:a16="http://schemas.microsoft.com/office/drawing/2014/main" id="{D7BDE711-35AB-26CC-8235-02A2BD096A49}"/>
              </a:ext>
            </a:extLst>
          </p:cNvPr>
          <p:cNvSpPr>
            <a:spLocks noGrp="1"/>
          </p:cNvSpPr>
          <p:nvPr>
            <p:ph type="dt" sz="half" idx="10"/>
          </p:nvPr>
        </p:nvSpPr>
        <p:spPr>
          <a:xfrm>
            <a:off x="395288"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022838A9-CC62-A1DD-031C-8B6E0CB747C6}"/>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a:t>
            </a:fld>
            <a:endParaRPr lang="en-GB" altLang="en-US"/>
          </a:p>
        </p:txBody>
      </p:sp>
    </p:spTree>
    <p:extLst>
      <p:ext uri="{BB962C8B-B14F-4D97-AF65-F5344CB8AC3E}">
        <p14:creationId xmlns:p14="http://schemas.microsoft.com/office/powerpoint/2010/main" val="33381783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469E5-FD1C-F357-F831-6C9A492518A4}"/>
              </a:ext>
            </a:extLst>
          </p:cNvPr>
          <p:cNvSpPr>
            <a:spLocks noGrp="1"/>
          </p:cNvSpPr>
          <p:nvPr>
            <p:ph type="title"/>
          </p:nvPr>
        </p:nvSpPr>
        <p:spPr/>
        <p:txBody>
          <a:bodyPr/>
          <a:lstStyle/>
          <a:p>
            <a:r>
              <a:rPr lang="en-GB" dirty="0"/>
              <a:t>In today’s session</a:t>
            </a:r>
          </a:p>
        </p:txBody>
      </p:sp>
      <p:sp>
        <p:nvSpPr>
          <p:cNvPr id="3" name="Content Placeholder 2">
            <a:extLst>
              <a:ext uri="{FF2B5EF4-FFF2-40B4-BE49-F238E27FC236}">
                <a16:creationId xmlns:a16="http://schemas.microsoft.com/office/drawing/2014/main" id="{7A3203FB-D4FE-0393-FA72-D359FD30DA1B}"/>
              </a:ext>
            </a:extLst>
          </p:cNvPr>
          <p:cNvSpPr>
            <a:spLocks noGrp="1"/>
          </p:cNvSpPr>
          <p:nvPr>
            <p:ph idx="1"/>
          </p:nvPr>
        </p:nvSpPr>
        <p:spPr/>
        <p:txBody>
          <a:bodyPr/>
          <a:lstStyle/>
          <a:p>
            <a:r>
              <a:rPr lang="en-GB" sz="2400" dirty="0"/>
              <a:t>We will go through these slides as necessary through conversations with you</a:t>
            </a:r>
          </a:p>
          <a:p>
            <a:endParaRPr lang="en-GB" sz="2400" dirty="0"/>
          </a:p>
          <a:p>
            <a:r>
              <a:rPr lang="en-GB" sz="2400" dirty="0"/>
              <a:t>Please let your tutor know which sessions you want to revisit/discuss more</a:t>
            </a:r>
          </a:p>
          <a:p>
            <a:endParaRPr lang="en-GB" sz="2400" dirty="0"/>
          </a:p>
          <a:p>
            <a:r>
              <a:rPr lang="en-GB" sz="2400" dirty="0"/>
              <a:t>We will dedicate remaining part of the session to assessment workshop</a:t>
            </a:r>
          </a:p>
        </p:txBody>
      </p:sp>
      <p:sp>
        <p:nvSpPr>
          <p:cNvPr id="4" name="Date Placeholder 3">
            <a:extLst>
              <a:ext uri="{FF2B5EF4-FFF2-40B4-BE49-F238E27FC236}">
                <a16:creationId xmlns:a16="http://schemas.microsoft.com/office/drawing/2014/main" id="{3F3B9551-602D-EC9A-D287-F9D38E4292EF}"/>
              </a:ext>
            </a:extLst>
          </p:cNvPr>
          <p:cNvSpPr>
            <a:spLocks noGrp="1"/>
          </p:cNvSpPr>
          <p:nvPr>
            <p:ph type="dt" sz="half" idx="10"/>
          </p:nvPr>
        </p:nvSpPr>
        <p:spPr/>
        <p:txBody>
          <a:bodyPr/>
          <a:lstStyle/>
          <a:p>
            <a:pPr>
              <a:defRPr/>
            </a:pPr>
            <a:fld id="{2303D31F-598B-47EE-BA37-93F097A3D676}" type="datetime1">
              <a:rPr lang="en-GB" altLang="en-US" smtClean="0"/>
              <a:pPr>
                <a:defRPr/>
              </a:pPr>
              <a:t>27/04/2023</a:t>
            </a:fld>
            <a:endParaRPr lang="en-GB" altLang="en-US" dirty="0"/>
          </a:p>
        </p:txBody>
      </p:sp>
      <p:sp>
        <p:nvSpPr>
          <p:cNvPr id="5" name="Slide Number Placeholder 4">
            <a:extLst>
              <a:ext uri="{FF2B5EF4-FFF2-40B4-BE49-F238E27FC236}">
                <a16:creationId xmlns:a16="http://schemas.microsoft.com/office/drawing/2014/main" id="{B6B11327-A671-E237-7FB9-A3D1CE582F01}"/>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dirty="0"/>
          </a:p>
        </p:txBody>
      </p:sp>
    </p:spTree>
    <p:extLst>
      <p:ext uri="{BB962C8B-B14F-4D97-AF65-F5344CB8AC3E}">
        <p14:creationId xmlns:p14="http://schemas.microsoft.com/office/powerpoint/2010/main" val="342858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59B4F52-8FBA-43A1-B451-3D7A7B2B2DFC}"/>
              </a:ext>
            </a:extLst>
          </p:cNvPr>
          <p:cNvSpPr>
            <a:spLocks noGrp="1"/>
          </p:cNvSpPr>
          <p:nvPr>
            <p:ph type="dt" sz="quarter" idx="10"/>
          </p:nvPr>
        </p:nvSpPr>
        <p:spPr/>
        <p:txBody>
          <a:bodyPr/>
          <a:lstStyle/>
          <a:p>
            <a:pPr>
              <a:defRPr/>
            </a:pPr>
            <a:fld id="{5EC0FA7E-6D3B-48D7-9F80-6C4D37659D9C}" type="datetime1">
              <a:rPr lang="en-GB" altLang="en-US"/>
              <a:pPr>
                <a:defRPr/>
              </a:pPr>
              <a:t>27/04/2023</a:t>
            </a:fld>
            <a:endParaRPr lang="en-GB" altLang="en-US"/>
          </a:p>
        </p:txBody>
      </p:sp>
      <p:sp>
        <p:nvSpPr>
          <p:cNvPr id="6147" name="Slide Number Placeholder 5">
            <a:extLst>
              <a:ext uri="{FF2B5EF4-FFF2-40B4-BE49-F238E27FC236}">
                <a16:creationId xmlns:a16="http://schemas.microsoft.com/office/drawing/2014/main" id="{E86DAF04-63D2-434D-85C8-57C27624C70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B736C88-8AE6-42D9-8253-36ED97E8278C}"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6148" name="Title 1">
            <a:extLst>
              <a:ext uri="{FF2B5EF4-FFF2-40B4-BE49-F238E27FC236}">
                <a16:creationId xmlns:a16="http://schemas.microsoft.com/office/drawing/2014/main" id="{33818BAA-EA41-414C-BB8E-48B0AD2FEBF0}"/>
              </a:ext>
            </a:extLst>
          </p:cNvPr>
          <p:cNvSpPr>
            <a:spLocks noGrp="1"/>
          </p:cNvSpPr>
          <p:nvPr>
            <p:ph type="ctrTitle"/>
          </p:nvPr>
        </p:nvSpPr>
        <p:spPr>
          <a:xfrm>
            <a:off x="215900" y="2982913"/>
            <a:ext cx="8712200" cy="2447925"/>
          </a:xfrm>
        </p:spPr>
        <p:txBody>
          <a:bodyPr/>
          <a:lstStyle/>
          <a:p>
            <a:br>
              <a:rPr lang="en-GB" altLang="en-US"/>
            </a:br>
            <a:br>
              <a:rPr lang="en-GB" altLang="en-US"/>
            </a:br>
            <a:br>
              <a:rPr lang="en-GB" altLang="en-US"/>
            </a:br>
            <a:br>
              <a:rPr lang="en-GB" altLang="en-US"/>
            </a:br>
            <a:br>
              <a:rPr lang="en-GB" altLang="en-US"/>
            </a:br>
            <a:br>
              <a:rPr lang="en-GB" altLang="en-US" sz="3600"/>
            </a:br>
            <a:endParaRPr lang="en-GB" altLang="en-US" sz="3600"/>
          </a:p>
        </p:txBody>
      </p:sp>
      <p:sp>
        <p:nvSpPr>
          <p:cNvPr id="6149" name="Text Placeholder 4">
            <a:extLst>
              <a:ext uri="{FF2B5EF4-FFF2-40B4-BE49-F238E27FC236}">
                <a16:creationId xmlns:a16="http://schemas.microsoft.com/office/drawing/2014/main" id="{EF102B6A-C6ED-47E7-8039-32E4B9BE8424}"/>
              </a:ext>
            </a:extLst>
          </p:cNvPr>
          <p:cNvSpPr txBox="1">
            <a:spLocks noChangeArrowheads="1"/>
          </p:cNvSpPr>
          <p:nvPr/>
        </p:nvSpPr>
        <p:spPr bwMode="auto">
          <a:xfrm>
            <a:off x="-53975" y="1628775"/>
            <a:ext cx="9251950" cy="233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buFont typeface="Arial" panose="020B0604020202020204" pitchFamily="34" charset="0"/>
              <a:buNone/>
            </a:pPr>
            <a:endParaRPr lang="en-US" altLang="en-US" sz="3600" b="1" dirty="0">
              <a:ea typeface="Malgun Gothic" panose="020B0503020000020004" pitchFamily="34" charset="-127"/>
            </a:endParaRPr>
          </a:p>
          <a:p>
            <a:pPr algn="ctr">
              <a:buFont typeface="Arial" panose="020B0604020202020204" pitchFamily="34" charset="0"/>
              <a:buNone/>
            </a:pPr>
            <a:r>
              <a:rPr lang="en-US" altLang="en-US" sz="3600" b="1" dirty="0">
                <a:ea typeface="Malgun Gothic" panose="020B0503020000020004" pitchFamily="34" charset="-127"/>
              </a:rPr>
              <a:t>Introduction to Community Engagement </a:t>
            </a:r>
            <a:endParaRPr lang="en-US" altLang="en-US" sz="3600" dirty="0">
              <a:ea typeface="Malgun Gothic" panose="020B0503020000020004" pitchFamily="34" charset="-127"/>
            </a:endParaRPr>
          </a:p>
          <a:p>
            <a:pPr algn="ctr">
              <a:buFont typeface="Arial" panose="020B0604020202020204" pitchFamily="34" charset="0"/>
              <a:buNone/>
            </a:pPr>
            <a:endParaRPr lang="en-US" altLang="en-US" sz="3600" b="1" dirty="0">
              <a:ea typeface="Malgun Gothic" panose="020B0503020000020004" pitchFamily="34" charset="-127"/>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xit" presetSubtype="0" fill="hold" grpId="0" nodeType="clickEffect">
                                  <p:stCondLst>
                                    <p:cond delay="0"/>
                                  </p:stCondLst>
                                  <p:childTnLst>
                                    <p:set>
                                      <p:cBhvr>
                                        <p:cTn id="6" dur="1" fill="hold">
                                          <p:stCondLst>
                                            <p:cond delay="0"/>
                                          </p:stCondLst>
                                        </p:cTn>
                                        <p:tgtEl>
                                          <p:spTgt spid="614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9"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5F6558E-F2AE-4C28-9B00-78B0ACEA61B9}"/>
              </a:ext>
            </a:extLst>
          </p:cNvPr>
          <p:cNvSpPr>
            <a:spLocks noGrp="1"/>
          </p:cNvSpPr>
          <p:nvPr>
            <p:ph type="title"/>
          </p:nvPr>
        </p:nvSpPr>
        <p:spPr>
          <a:xfrm>
            <a:off x="423863" y="101600"/>
            <a:ext cx="8229600" cy="735013"/>
          </a:xfrm>
        </p:spPr>
        <p:txBody>
          <a:bodyPr/>
          <a:lstStyle/>
          <a:p>
            <a:r>
              <a:rPr lang="en-GB" altLang="en-US" sz="3600" b="1"/>
              <a:t>Introduction</a:t>
            </a:r>
            <a:r>
              <a:rPr lang="en-GB" altLang="en-US" sz="3600"/>
              <a:t> </a:t>
            </a:r>
          </a:p>
        </p:txBody>
      </p:sp>
      <p:sp>
        <p:nvSpPr>
          <p:cNvPr id="9219" name="Content Placeholder 2">
            <a:extLst>
              <a:ext uri="{FF2B5EF4-FFF2-40B4-BE49-F238E27FC236}">
                <a16:creationId xmlns:a16="http://schemas.microsoft.com/office/drawing/2014/main" id="{F0C6C3F9-7434-49C0-930E-2EF4FFC92191}"/>
              </a:ext>
            </a:extLst>
          </p:cNvPr>
          <p:cNvSpPr>
            <a:spLocks noGrp="1"/>
          </p:cNvSpPr>
          <p:nvPr>
            <p:ph idx="1"/>
          </p:nvPr>
        </p:nvSpPr>
        <p:spPr>
          <a:xfrm>
            <a:off x="3563938" y="1052513"/>
            <a:ext cx="5545137" cy="4537075"/>
          </a:xfrm>
        </p:spPr>
        <p:txBody>
          <a:bodyPr/>
          <a:lstStyle/>
          <a:p>
            <a:pPr marL="0" indent="0">
              <a:buFont typeface="Arial" panose="020B0604020202020204" pitchFamily="34" charset="0"/>
              <a:buNone/>
            </a:pPr>
            <a:r>
              <a:rPr lang="en-GB" altLang="en-US" sz="2400"/>
              <a:t>Community Engagement is bringing people together; it is focused on inclusive participation across all aspects of the society, including education, healthcare, transportation, housing and urban development.</a:t>
            </a:r>
          </a:p>
          <a:p>
            <a:pPr marL="0" indent="0">
              <a:buFont typeface="Arial" panose="020B0604020202020204" pitchFamily="34" charset="0"/>
              <a:buNone/>
            </a:pPr>
            <a:r>
              <a:rPr lang="en-GB" altLang="en-US" sz="2400"/>
              <a:t>Community Engagement is a process of building relationship with neighbourhood residents and sharing ideas with interested parties, who are known as stakeholders.</a:t>
            </a:r>
          </a:p>
        </p:txBody>
      </p:sp>
      <p:sp>
        <p:nvSpPr>
          <p:cNvPr id="4" name="Date Placeholder 3">
            <a:extLst>
              <a:ext uri="{FF2B5EF4-FFF2-40B4-BE49-F238E27FC236}">
                <a16:creationId xmlns:a16="http://schemas.microsoft.com/office/drawing/2014/main" id="{3416C48A-1BF3-41D3-B7E2-6BCF157E142D}"/>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12293" name="Slide Number Placeholder 4">
            <a:extLst>
              <a:ext uri="{FF2B5EF4-FFF2-40B4-BE49-F238E27FC236}">
                <a16:creationId xmlns:a16="http://schemas.microsoft.com/office/drawing/2014/main" id="{42AB8E67-5C6B-4497-89BB-EA1F1FB5D65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328CEDD-7A0B-426D-B717-A5B3121EB2B2}"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pic>
        <p:nvPicPr>
          <p:cNvPr id="12294" name="Picture 4" descr="Image result for community engagement">
            <a:extLst>
              <a:ext uri="{FF2B5EF4-FFF2-40B4-BE49-F238E27FC236}">
                <a16:creationId xmlns:a16="http://schemas.microsoft.com/office/drawing/2014/main" id="{A35E1370-9486-43FF-9A72-B7D1EF3B2E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136650"/>
            <a:ext cx="3025775" cy="394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D2CC21-B6C0-4548-A598-AD4F015691E3}"/>
              </a:ext>
            </a:extLst>
          </p:cNvPr>
          <p:cNvSpPr>
            <a:spLocks noGrp="1"/>
          </p:cNvSpPr>
          <p:nvPr>
            <p:ph idx="1"/>
          </p:nvPr>
        </p:nvSpPr>
        <p:spPr>
          <a:xfrm>
            <a:off x="254000" y="404813"/>
            <a:ext cx="8639175" cy="4464050"/>
          </a:xfrm>
        </p:spPr>
        <p:txBody>
          <a:bodyPr/>
          <a:lstStyle/>
          <a:p>
            <a:pPr marL="0" indent="0">
              <a:buFont typeface="Arial" panose="020B0604020202020204" pitchFamily="34" charset="0"/>
              <a:buNone/>
              <a:defRPr/>
            </a:pPr>
            <a:r>
              <a:rPr lang="en-GB" sz="2800" dirty="0"/>
              <a:t>Community Engagement brings residents, businesses and local authorities together to build a better community by engaging in community projects.</a:t>
            </a:r>
          </a:p>
          <a:p>
            <a:pPr marL="0" indent="0">
              <a:buFont typeface="Arial" panose="020B0604020202020204" pitchFamily="34" charset="0"/>
              <a:buNone/>
              <a:defRPr/>
            </a:pPr>
            <a:r>
              <a:rPr lang="en-GB" sz="2800" dirty="0"/>
              <a:t>The projects are designed to provide immediate and long term results to community challenges.</a:t>
            </a:r>
          </a:p>
          <a:p>
            <a:pPr marL="0" indent="0">
              <a:buFont typeface="Arial" panose="020B0604020202020204" pitchFamily="34" charset="0"/>
              <a:buNone/>
              <a:defRPr/>
            </a:pPr>
            <a:r>
              <a:rPr lang="en-GB" sz="2800" dirty="0"/>
              <a:t>Community Engagement is about making the community a unit that is centric on development.</a:t>
            </a:r>
          </a:p>
          <a:p>
            <a:pPr marL="0" indent="0">
              <a:buFont typeface="Arial" panose="020B0604020202020204" pitchFamily="34" charset="0"/>
              <a:buNone/>
              <a:defRPr/>
            </a:pPr>
            <a:endParaRPr lang="en-GB" sz="2800" dirty="0"/>
          </a:p>
          <a:p>
            <a:pPr>
              <a:defRPr/>
            </a:pPr>
            <a:endParaRPr lang="en-GB" dirty="0"/>
          </a:p>
        </p:txBody>
      </p:sp>
      <p:sp>
        <p:nvSpPr>
          <p:cNvPr id="4" name="Date Placeholder 3">
            <a:extLst>
              <a:ext uri="{FF2B5EF4-FFF2-40B4-BE49-F238E27FC236}">
                <a16:creationId xmlns:a16="http://schemas.microsoft.com/office/drawing/2014/main" id="{1D8FC120-F0B0-4CA7-A77F-9F51D1C36D8F}"/>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13316" name="Slide Number Placeholder 4">
            <a:extLst>
              <a:ext uri="{FF2B5EF4-FFF2-40B4-BE49-F238E27FC236}">
                <a16:creationId xmlns:a16="http://schemas.microsoft.com/office/drawing/2014/main" id="{FC932B0A-923F-4E75-8F48-1A871A02196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A18F6E9-D261-4C4C-8112-8B92E8AAF904}"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2">
            <a:extLst>
              <a:ext uri="{FF2B5EF4-FFF2-40B4-BE49-F238E27FC236}">
                <a16:creationId xmlns:a16="http://schemas.microsoft.com/office/drawing/2014/main" id="{547AD78F-56AC-4DC2-A484-50A48F9B6F51}"/>
              </a:ext>
            </a:extLst>
          </p:cNvPr>
          <p:cNvSpPr>
            <a:spLocks noGrp="1"/>
          </p:cNvSpPr>
          <p:nvPr>
            <p:ph idx="1"/>
          </p:nvPr>
        </p:nvSpPr>
        <p:spPr>
          <a:xfrm>
            <a:off x="4572000" y="549275"/>
            <a:ext cx="4343400" cy="5111750"/>
          </a:xfrm>
        </p:spPr>
        <p:txBody>
          <a:bodyPr/>
          <a:lstStyle/>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The community comprises a body of people who reside in a particular geographical area and share common characteristics; thus, working collaboratively and cooperatively will facilitate shared ownership and collective decision-making.</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DF972429-6603-402D-BD74-B4017C6BE5D4}"/>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14340" name="Slide Number Placeholder 4">
            <a:extLst>
              <a:ext uri="{FF2B5EF4-FFF2-40B4-BE49-F238E27FC236}">
                <a16:creationId xmlns:a16="http://schemas.microsoft.com/office/drawing/2014/main" id="{ACAE8470-5BC3-4A74-BD86-80270B5EBBE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8CCA9FB-42C4-4637-B2B2-40790C9FFA39}"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pic>
        <p:nvPicPr>
          <p:cNvPr id="11269" name="Picture 2" descr="See the source image">
            <a:extLst>
              <a:ext uri="{FF2B5EF4-FFF2-40B4-BE49-F238E27FC236}">
                <a16:creationId xmlns:a16="http://schemas.microsoft.com/office/drawing/2014/main" id="{70AF53EE-E02A-4980-9EB4-03BB437A5B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 y="549275"/>
            <a:ext cx="4533900" cy="511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26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290A16B5-CAA8-4CBB-9ECB-3315F5F065B4}"/>
              </a:ext>
            </a:extLst>
          </p:cNvPr>
          <p:cNvSpPr>
            <a:spLocks noGrp="1"/>
          </p:cNvSpPr>
          <p:nvPr>
            <p:ph type="title"/>
          </p:nvPr>
        </p:nvSpPr>
        <p:spPr>
          <a:xfrm>
            <a:off x="107950" y="198438"/>
            <a:ext cx="8928100" cy="1143000"/>
          </a:xfrm>
        </p:spPr>
        <p:txBody>
          <a:bodyPr/>
          <a:lstStyle/>
          <a:p>
            <a:r>
              <a:rPr lang="en-GB" altLang="en-US" sz="3600" b="1"/>
              <a:t>Importance of Community Engagement</a:t>
            </a:r>
          </a:p>
        </p:txBody>
      </p:sp>
      <p:sp>
        <p:nvSpPr>
          <p:cNvPr id="12291" name="Content Placeholder 2">
            <a:extLst>
              <a:ext uri="{FF2B5EF4-FFF2-40B4-BE49-F238E27FC236}">
                <a16:creationId xmlns:a16="http://schemas.microsoft.com/office/drawing/2014/main" id="{3DE7F141-D3CA-48E3-8BBA-843EA9BE6ED1}"/>
              </a:ext>
            </a:extLst>
          </p:cNvPr>
          <p:cNvSpPr>
            <a:spLocks noGrp="1"/>
          </p:cNvSpPr>
          <p:nvPr>
            <p:ph idx="1"/>
          </p:nvPr>
        </p:nvSpPr>
        <p:spPr>
          <a:xfrm>
            <a:off x="457200" y="1600200"/>
            <a:ext cx="8229600" cy="3916363"/>
          </a:xfrm>
        </p:spPr>
        <p:txBody>
          <a:bodyPr/>
          <a:lstStyle/>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Community engagement is a vehicle for development and a catalyst for changing policies and practices. </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Community members are involved in decision making and are actively involved through policy implementation.</a:t>
            </a:r>
            <a:endParaRPr lang="en-GB" altLang="en-US" sz="2800">
              <a:latin typeface="Calibri" panose="020F0502020204030204" pitchFamily="34" charset="0"/>
              <a:cs typeface="Calibri" panose="020F0502020204030204" pitchFamily="34"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Community skills, influence and resilience, are built through the community engagement process.</a:t>
            </a:r>
            <a:endParaRPr lang="en-GB" altLang="en-US" sz="2800">
              <a:latin typeface="Calibri" panose="020F0502020204030204" pitchFamily="34" charset="0"/>
              <a:cs typeface="Calibri" panose="020F0502020204030204" pitchFamily="34" charset="0"/>
            </a:endParaRPr>
          </a:p>
          <a:p>
            <a:pPr marL="0" indent="0">
              <a:buFont typeface="Arial" panose="020B0604020202020204" pitchFamily="34" charset="0"/>
              <a:buNone/>
            </a:pPr>
            <a:endParaRPr lang="en-GB" altLang="en-US" sz="2800"/>
          </a:p>
          <a:p>
            <a:pPr marL="0" indent="0">
              <a:buFont typeface="Arial" panose="020B0604020202020204" pitchFamily="34" charset="0"/>
              <a:buNone/>
            </a:pPr>
            <a:endParaRPr lang="en-GB" altLang="en-US" sz="2800"/>
          </a:p>
        </p:txBody>
      </p:sp>
      <p:sp>
        <p:nvSpPr>
          <p:cNvPr id="4" name="Date Placeholder 3">
            <a:extLst>
              <a:ext uri="{FF2B5EF4-FFF2-40B4-BE49-F238E27FC236}">
                <a16:creationId xmlns:a16="http://schemas.microsoft.com/office/drawing/2014/main" id="{9E31DC8A-D7D0-41C0-A963-424F2EB0C9D5}"/>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15365" name="Slide Number Placeholder 4">
            <a:extLst>
              <a:ext uri="{FF2B5EF4-FFF2-40B4-BE49-F238E27FC236}">
                <a16:creationId xmlns:a16="http://schemas.microsoft.com/office/drawing/2014/main" id="{F6C1CB4C-C199-4227-B1A4-BBD4ED45FEB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19D18D-B600-4D8B-9E22-34188DFA48EB}"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C2A66CF0-29DA-4949-B50D-65E2C02F9A99}"/>
              </a:ext>
            </a:extLst>
          </p:cNvPr>
          <p:cNvSpPr>
            <a:spLocks noGrp="1"/>
          </p:cNvSpPr>
          <p:nvPr>
            <p:ph type="title"/>
          </p:nvPr>
        </p:nvSpPr>
        <p:spPr/>
        <p:txBody>
          <a:bodyPr/>
          <a:lstStyle/>
          <a:p>
            <a:r>
              <a:rPr lang="en-GB" altLang="en-US" sz="3600" b="1"/>
              <a:t>When to Engage the Community</a:t>
            </a:r>
          </a:p>
        </p:txBody>
      </p:sp>
      <p:sp>
        <p:nvSpPr>
          <p:cNvPr id="13315" name="Content Placeholder 2">
            <a:extLst>
              <a:ext uri="{FF2B5EF4-FFF2-40B4-BE49-F238E27FC236}">
                <a16:creationId xmlns:a16="http://schemas.microsoft.com/office/drawing/2014/main" id="{0B4D6190-ED5E-4273-96AC-B8045893A9D3}"/>
              </a:ext>
            </a:extLst>
          </p:cNvPr>
          <p:cNvSpPr>
            <a:spLocks noGrp="1"/>
          </p:cNvSpPr>
          <p:nvPr>
            <p:ph idx="1"/>
          </p:nvPr>
        </p:nvSpPr>
        <p:spPr>
          <a:xfrm>
            <a:off x="457200" y="1600200"/>
            <a:ext cx="8229600" cy="3484563"/>
          </a:xfrm>
        </p:spPr>
        <p:txBody>
          <a:bodyPr/>
          <a:lstStyle/>
          <a:p>
            <a:pPr marL="0" indent="0">
              <a:buFont typeface="Arial" panose="020B0604020202020204" pitchFamily="34" charset="0"/>
              <a:buNone/>
            </a:pPr>
            <a:r>
              <a:rPr lang="en-GB" altLang="en-US" sz="2800"/>
              <a:t>Increase community participation and collaboration.</a:t>
            </a:r>
          </a:p>
          <a:p>
            <a:pPr marL="0" indent="0">
              <a:buFont typeface="Arial" panose="020B0604020202020204" pitchFamily="34" charset="0"/>
              <a:buNone/>
            </a:pPr>
            <a:r>
              <a:rPr lang="en-GB" altLang="en-US" sz="2800"/>
              <a:t>Increase empowerment.</a:t>
            </a:r>
          </a:p>
          <a:p>
            <a:pPr marL="0" indent="0">
              <a:buFont typeface="Arial" panose="020B0604020202020204" pitchFamily="34" charset="0"/>
              <a:buNone/>
            </a:pPr>
            <a:r>
              <a:rPr lang="en-GB" altLang="en-US" sz="2800"/>
              <a:t>Conserve and pool community resources/ knowledge.</a:t>
            </a:r>
          </a:p>
          <a:p>
            <a:pPr marL="0" indent="0">
              <a:buFont typeface="Arial" panose="020B0604020202020204" pitchFamily="34" charset="0"/>
              <a:buNone/>
            </a:pPr>
            <a:r>
              <a:rPr lang="en-GB" altLang="en-US" sz="2800"/>
              <a:t>Increase sustainability potentials through community diversity.</a:t>
            </a:r>
          </a:p>
        </p:txBody>
      </p:sp>
      <p:sp>
        <p:nvSpPr>
          <p:cNvPr id="4" name="Date Placeholder 3">
            <a:extLst>
              <a:ext uri="{FF2B5EF4-FFF2-40B4-BE49-F238E27FC236}">
                <a16:creationId xmlns:a16="http://schemas.microsoft.com/office/drawing/2014/main" id="{94AF731D-32E4-4B3F-9AD5-10D3DF81F9CC}"/>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16389" name="Slide Number Placeholder 4">
            <a:extLst>
              <a:ext uri="{FF2B5EF4-FFF2-40B4-BE49-F238E27FC236}">
                <a16:creationId xmlns:a16="http://schemas.microsoft.com/office/drawing/2014/main" id="{83AA4ED9-5F1A-4ED6-82E6-37A49F0EB1C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2870240-008A-4436-A1AF-B5F40359A4B7}"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Number Placeholder 4">
            <a:extLst>
              <a:ext uri="{FF2B5EF4-FFF2-40B4-BE49-F238E27FC236}">
                <a16:creationId xmlns:a16="http://schemas.microsoft.com/office/drawing/2014/main" id="{46B0E480-DD7B-4977-96F4-5D2C937B178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BE47F6C-3149-4472-B576-973CE531A371}"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4" name="Date Placeholder 3">
            <a:extLst>
              <a:ext uri="{FF2B5EF4-FFF2-40B4-BE49-F238E27FC236}">
                <a16:creationId xmlns:a16="http://schemas.microsoft.com/office/drawing/2014/main" id="{BCE652DA-CC4C-414D-BFF0-2688A396E3D2}"/>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14339" name="Content Placeholder 2">
            <a:extLst>
              <a:ext uri="{FF2B5EF4-FFF2-40B4-BE49-F238E27FC236}">
                <a16:creationId xmlns:a16="http://schemas.microsoft.com/office/drawing/2014/main" id="{42624924-5ABA-4225-8071-E90A9F465673}"/>
              </a:ext>
            </a:extLst>
          </p:cNvPr>
          <p:cNvSpPr>
            <a:spLocks noGrp="1"/>
          </p:cNvSpPr>
          <p:nvPr>
            <p:ph idx="1"/>
          </p:nvPr>
        </p:nvSpPr>
        <p:spPr>
          <a:xfrm>
            <a:off x="436563" y="1268413"/>
            <a:ext cx="8229600" cy="3917950"/>
          </a:xfrm>
        </p:spPr>
        <p:txBody>
          <a:bodyPr/>
          <a:lstStyle/>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Community engagement fosters the process of developing a strategic plan to accomplish border community visions.</a:t>
            </a:r>
            <a:endParaRPr lang="en-GB" altLang="en-US" sz="2800">
              <a:latin typeface="Calibri" panose="020F0502020204030204" pitchFamily="34" charset="0"/>
              <a:cs typeface="Times New Roman" panose="02020603050405020304" pitchFamily="18"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The strategic plans yield two core components; sustainable approaches and strategic partnership amongst stakeholders.</a:t>
            </a:r>
            <a:endParaRPr lang="en-GB" altLang="en-US" sz="2800">
              <a:latin typeface="Calibri" panose="020F0502020204030204" pitchFamily="34" charset="0"/>
              <a:cs typeface="Times New Roman" panose="02020603050405020304" pitchFamily="18"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The strategic plan also emerges with a unique phase of community mapping.</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a:p>
            <a:pPr marL="0" indent="0">
              <a:buFont typeface="Arial" panose="020B0604020202020204" pitchFamily="34" charset="0"/>
              <a:buNone/>
            </a:pPr>
            <a:endParaRPr lang="en-GB" altLang="en-US"/>
          </a:p>
        </p:txBody>
      </p:sp>
      <p:sp>
        <p:nvSpPr>
          <p:cNvPr id="17413" name="Title 1">
            <a:extLst>
              <a:ext uri="{FF2B5EF4-FFF2-40B4-BE49-F238E27FC236}">
                <a16:creationId xmlns:a16="http://schemas.microsoft.com/office/drawing/2014/main" id="{A418E45E-4C64-40E9-A9A8-1F5318CA855C}"/>
              </a:ext>
            </a:extLst>
          </p:cNvPr>
          <p:cNvSpPr>
            <a:spLocks noGrp="1"/>
          </p:cNvSpPr>
          <p:nvPr>
            <p:ph type="title"/>
          </p:nvPr>
        </p:nvSpPr>
        <p:spPr>
          <a:xfrm>
            <a:off x="436563" y="136525"/>
            <a:ext cx="8229600" cy="1027113"/>
          </a:xfrm>
        </p:spPr>
        <p:txBody>
          <a:bodyPr/>
          <a:lstStyle/>
          <a:p>
            <a:r>
              <a:rPr lang="en-GB" altLang="en-US" sz="3600" b="1"/>
              <a:t>Strategic Plan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2BF73DAA-199C-4FFE-A376-C0C697EEE955}"/>
              </a:ext>
            </a:extLst>
          </p:cNvPr>
          <p:cNvSpPr>
            <a:spLocks noGrp="1"/>
          </p:cNvSpPr>
          <p:nvPr>
            <p:ph type="title"/>
          </p:nvPr>
        </p:nvSpPr>
        <p:spPr>
          <a:xfrm>
            <a:off x="457200" y="274638"/>
            <a:ext cx="8229600" cy="633412"/>
          </a:xfrm>
        </p:spPr>
        <p:txBody>
          <a:bodyPr>
            <a:normAutofit fontScale="90000"/>
          </a:bodyPr>
          <a:lstStyle/>
          <a:p>
            <a:pPr>
              <a:defRPr/>
            </a:pPr>
            <a:r>
              <a:rPr lang="en-GB" altLang="en-US" sz="3600" b="1" dirty="0"/>
              <a:t>Community Mapping</a:t>
            </a:r>
          </a:p>
        </p:txBody>
      </p:sp>
      <p:sp>
        <p:nvSpPr>
          <p:cNvPr id="15363" name="Content Placeholder 2">
            <a:extLst>
              <a:ext uri="{FF2B5EF4-FFF2-40B4-BE49-F238E27FC236}">
                <a16:creationId xmlns:a16="http://schemas.microsoft.com/office/drawing/2014/main" id="{96B2CB1F-CE13-4677-BCB9-87CF0CCCF568}"/>
              </a:ext>
            </a:extLst>
          </p:cNvPr>
          <p:cNvSpPr>
            <a:spLocks noGrp="1"/>
          </p:cNvSpPr>
          <p:nvPr>
            <p:ph idx="1"/>
          </p:nvPr>
        </p:nvSpPr>
        <p:spPr>
          <a:xfrm>
            <a:off x="250825" y="1300163"/>
            <a:ext cx="8642350" cy="4257675"/>
          </a:xfrm>
        </p:spPr>
        <p:txBody>
          <a:bodyPr/>
          <a:lstStyle/>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Community mapping is a research process that enables the identification of pockets and areas of the community in need; it provides a virtual picture of the community and assists in planning community engagements.</a:t>
            </a:r>
            <a:endParaRPr lang="en-GB" altLang="en-US" sz="2800">
              <a:latin typeface="Calibri" panose="020F0502020204030204" pitchFamily="34" charset="0"/>
              <a:cs typeface="Times New Roman" panose="02020603050405020304" pitchFamily="18"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The different segments of the communities are highlighted, identifying residential areas, business outlets, schools, hospital, junction areas, conserved spaces and nuisance activity areas. </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99558F06-6C65-41E2-8349-F358818901FE}"/>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18437" name="Slide Number Placeholder 4">
            <a:extLst>
              <a:ext uri="{FF2B5EF4-FFF2-40B4-BE49-F238E27FC236}">
                <a16:creationId xmlns:a16="http://schemas.microsoft.com/office/drawing/2014/main" id="{B73324D7-6F20-48B6-A6DD-E45C4BF0147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22AD1A8-B37F-4887-8D29-06CBA0E01B7A}"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42D2B747-81E1-48E1-A210-DA3C7E58C4DD}"/>
              </a:ext>
            </a:extLst>
          </p:cNvPr>
          <p:cNvSpPr>
            <a:spLocks noGrp="1"/>
          </p:cNvSpPr>
          <p:nvPr>
            <p:ph type="title"/>
          </p:nvPr>
        </p:nvSpPr>
        <p:spPr/>
        <p:txBody>
          <a:bodyPr/>
          <a:lstStyle/>
          <a:p>
            <a:r>
              <a:rPr lang="en-GB" altLang="en-US" sz="3600" b="1"/>
              <a:t>Importance of Community Mapping</a:t>
            </a:r>
          </a:p>
        </p:txBody>
      </p:sp>
      <p:sp>
        <p:nvSpPr>
          <p:cNvPr id="16387" name="Content Placeholder 2">
            <a:extLst>
              <a:ext uri="{FF2B5EF4-FFF2-40B4-BE49-F238E27FC236}">
                <a16:creationId xmlns:a16="http://schemas.microsoft.com/office/drawing/2014/main" id="{6E6E6052-7ABE-4A2C-95CA-7DD7A2BA280F}"/>
              </a:ext>
            </a:extLst>
          </p:cNvPr>
          <p:cNvSpPr>
            <a:spLocks noGrp="1"/>
          </p:cNvSpPr>
          <p:nvPr>
            <p:ph idx="1"/>
          </p:nvPr>
        </p:nvSpPr>
        <p:spPr>
          <a:xfrm>
            <a:off x="250825" y="1600200"/>
            <a:ext cx="8893175" cy="3629025"/>
          </a:xfrm>
        </p:spPr>
        <p:txBody>
          <a:bodyPr/>
          <a:lstStyle/>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To identify current issues in a community, determine the leading factors that caused the issues.</a:t>
            </a:r>
            <a:endParaRPr lang="en-GB" altLang="en-US" sz="2800">
              <a:latin typeface="Calibri" panose="020F0502020204030204" pitchFamily="34" charset="0"/>
              <a:cs typeface="Times New Roman" panose="02020603050405020304" pitchFamily="18"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Determine how long the issue has been ongoing and identify some realistic solutions to implement over time.</a:t>
            </a:r>
            <a:endParaRPr lang="en-GB" altLang="en-US" sz="2800">
              <a:latin typeface="Calibri" panose="020F0502020204030204" pitchFamily="34" charset="0"/>
              <a:cs typeface="Times New Roman" panose="02020603050405020304" pitchFamily="18" charset="0"/>
            </a:endParaRPr>
          </a:p>
          <a:p>
            <a:pPr marL="0" indent="0">
              <a:lnSpc>
                <a:spcPct val="107000"/>
              </a:lnSpc>
              <a:spcBef>
                <a:spcPct val="0"/>
              </a:spcBef>
              <a:spcAft>
                <a:spcPts val="800"/>
              </a:spcAft>
              <a:buFont typeface="Arial" panose="020B0604020202020204" pitchFamily="34" charset="0"/>
              <a:buNone/>
            </a:pPr>
            <a:r>
              <a:rPr lang="en-GB" altLang="en-US" sz="2800">
                <a:solidFill>
                  <a:srgbClr val="000000"/>
                </a:solidFill>
                <a:latin typeface="Calibri" panose="020F0502020204030204" pitchFamily="34" charset="0"/>
                <a:cs typeface="Times New Roman" panose="02020603050405020304" pitchFamily="18" charset="0"/>
              </a:rPr>
              <a:t>Identify the challenges and barriers that community engagement practitioners will face when implementing the project.</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a:p>
            <a:pPr marL="0" indent="0">
              <a:buFont typeface="Arial" panose="020B0604020202020204" pitchFamily="34" charset="0"/>
              <a:buNone/>
            </a:pPr>
            <a:endParaRPr lang="en-GB" altLang="en-US"/>
          </a:p>
        </p:txBody>
      </p:sp>
      <p:sp>
        <p:nvSpPr>
          <p:cNvPr id="4" name="Date Placeholder 3">
            <a:extLst>
              <a:ext uri="{FF2B5EF4-FFF2-40B4-BE49-F238E27FC236}">
                <a16:creationId xmlns:a16="http://schemas.microsoft.com/office/drawing/2014/main" id="{1E08D6C4-D153-4538-844E-7F643AB9BC92}"/>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19461" name="Slide Number Placeholder 4">
            <a:extLst>
              <a:ext uri="{FF2B5EF4-FFF2-40B4-BE49-F238E27FC236}">
                <a16:creationId xmlns:a16="http://schemas.microsoft.com/office/drawing/2014/main" id="{CF14640D-86B3-427C-82B5-E869AB7D32E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CBEC64A-3888-46C5-964E-DAF805ABF09D}"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5646D64-84FA-432E-9C26-62C8CF18DC48}"/>
              </a:ext>
            </a:extLst>
          </p:cNvPr>
          <p:cNvSpPr>
            <a:spLocks noGrp="1"/>
          </p:cNvSpPr>
          <p:nvPr>
            <p:ph type="title"/>
          </p:nvPr>
        </p:nvSpPr>
        <p:spPr/>
        <p:txBody>
          <a:bodyPr/>
          <a:lstStyle/>
          <a:p>
            <a:r>
              <a:rPr lang="en-GB" altLang="en-US" sz="3600" b="1"/>
              <a:t>Types of Community Engagement</a:t>
            </a:r>
          </a:p>
        </p:txBody>
      </p:sp>
      <p:sp>
        <p:nvSpPr>
          <p:cNvPr id="3" name="Content Placeholder 2">
            <a:extLst>
              <a:ext uri="{FF2B5EF4-FFF2-40B4-BE49-F238E27FC236}">
                <a16:creationId xmlns:a16="http://schemas.microsoft.com/office/drawing/2014/main" id="{453CEC3F-851F-4AFB-92E7-1A169AF7A825}"/>
              </a:ext>
            </a:extLst>
          </p:cNvPr>
          <p:cNvSpPr>
            <a:spLocks noGrp="1"/>
          </p:cNvSpPr>
          <p:nvPr>
            <p:ph idx="1"/>
          </p:nvPr>
        </p:nvSpPr>
        <p:spPr>
          <a:xfrm>
            <a:off x="250825" y="1600200"/>
            <a:ext cx="8642350" cy="3052763"/>
          </a:xfrm>
        </p:spPr>
        <p:txBody>
          <a:bodyPr/>
          <a:lstStyle/>
          <a:p>
            <a:pPr marL="0" indent="0">
              <a:buFont typeface="Arial" panose="020B0604020202020204" pitchFamily="34" charset="0"/>
              <a:buNone/>
              <a:defRPr/>
            </a:pPr>
            <a:r>
              <a:rPr lang="en-GB" sz="2800" dirty="0"/>
              <a:t>There are various types of community engagement;</a:t>
            </a:r>
          </a:p>
          <a:p>
            <a:pPr>
              <a:defRPr/>
            </a:pPr>
            <a:r>
              <a:rPr lang="en-GB" sz="2800" dirty="0"/>
              <a:t>Direct Service (People)</a:t>
            </a:r>
          </a:p>
          <a:p>
            <a:pPr>
              <a:defRPr/>
            </a:pPr>
            <a:r>
              <a:rPr lang="en-GB" sz="2800" dirty="0"/>
              <a:t>Community Building</a:t>
            </a:r>
          </a:p>
          <a:p>
            <a:pPr>
              <a:defRPr/>
            </a:pPr>
            <a:r>
              <a:rPr lang="en-GB" sz="2800" dirty="0"/>
              <a:t>Community Education</a:t>
            </a:r>
          </a:p>
          <a:p>
            <a:pPr>
              <a:defRPr/>
            </a:pPr>
            <a:r>
              <a:rPr lang="en-GB" sz="2800" dirty="0"/>
              <a:t>Economic Development</a:t>
            </a:r>
          </a:p>
        </p:txBody>
      </p:sp>
      <p:sp>
        <p:nvSpPr>
          <p:cNvPr id="4" name="Date Placeholder 3">
            <a:extLst>
              <a:ext uri="{FF2B5EF4-FFF2-40B4-BE49-F238E27FC236}">
                <a16:creationId xmlns:a16="http://schemas.microsoft.com/office/drawing/2014/main" id="{257D9920-62CA-48CD-8274-46F4C668C3C7}"/>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20485" name="Slide Number Placeholder 4">
            <a:extLst>
              <a:ext uri="{FF2B5EF4-FFF2-40B4-BE49-F238E27FC236}">
                <a16:creationId xmlns:a16="http://schemas.microsoft.com/office/drawing/2014/main" id="{1CD6A879-B721-4BBC-BDBB-B7DA39A073B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BCD1390-EA87-4934-ABF4-FC099E8E0BE1}"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9AA0E13F-AFFA-4314-AB17-01357DF637CB}"/>
              </a:ext>
            </a:extLst>
          </p:cNvPr>
          <p:cNvSpPr>
            <a:spLocks noGrp="1"/>
          </p:cNvSpPr>
          <p:nvPr>
            <p:ph type="title"/>
          </p:nvPr>
        </p:nvSpPr>
        <p:spPr/>
        <p:txBody>
          <a:bodyPr/>
          <a:lstStyle/>
          <a:p>
            <a:r>
              <a:rPr lang="en-GB" altLang="en-US" sz="3600" b="1"/>
              <a:t>Direct Service (People)</a:t>
            </a:r>
          </a:p>
        </p:txBody>
      </p:sp>
      <p:sp>
        <p:nvSpPr>
          <p:cNvPr id="21507" name="Content Placeholder 2">
            <a:extLst>
              <a:ext uri="{FF2B5EF4-FFF2-40B4-BE49-F238E27FC236}">
                <a16:creationId xmlns:a16="http://schemas.microsoft.com/office/drawing/2014/main" id="{E6AB33BC-391C-4E31-9FDA-D1A5A32EE1A1}"/>
              </a:ext>
            </a:extLst>
          </p:cNvPr>
          <p:cNvSpPr>
            <a:spLocks noGrp="1"/>
          </p:cNvSpPr>
          <p:nvPr>
            <p:ph idx="1"/>
          </p:nvPr>
        </p:nvSpPr>
        <p:spPr>
          <a:xfrm>
            <a:off x="107950" y="1600200"/>
            <a:ext cx="8856663" cy="3124200"/>
          </a:xfrm>
        </p:spPr>
        <p:txBody>
          <a:bodyPr/>
          <a:lstStyle/>
          <a:p>
            <a:pPr marL="0" indent="0">
              <a:lnSpc>
                <a:spcPct val="107000"/>
              </a:lnSpc>
              <a:spcBef>
                <a:spcPct val="0"/>
              </a:spcBef>
              <a:spcAft>
                <a:spcPts val="800"/>
              </a:spcAft>
              <a:buFont typeface="Arial" panose="020B0604020202020204" pitchFamily="34" charset="0"/>
              <a:buNone/>
              <a:tabLst>
                <a:tab pos="457200" algn="l"/>
              </a:tabLst>
            </a:pPr>
            <a:r>
              <a:rPr lang="en-GB" altLang="en-US" sz="2800">
                <a:latin typeface="Calibri" panose="020F0502020204030204" pitchFamily="34" charset="0"/>
                <a:ea typeface="Calibri" panose="020F0502020204030204" pitchFamily="34" charset="0"/>
                <a:cs typeface="Times New Roman" panose="02020603050405020304" pitchFamily="18" charset="0"/>
              </a:rPr>
              <a:t>Direct service involves physically engaging with people in the community, organising community blocks to set up projects, and meeting immediate needs like food, shelter, clothing, and healthcare; Hands-on involvement in addressing issues or conflicts with the community.</a:t>
            </a:r>
          </a:p>
          <a:p>
            <a:pPr marL="0" indent="0">
              <a:buFont typeface="Arial" panose="020B0604020202020204" pitchFamily="34" charset="0"/>
              <a:buNone/>
              <a:tabLst>
                <a:tab pos="457200" algn="l"/>
              </a:tabLst>
            </a:pPr>
            <a:endParaRPr lang="en-GB" altLang="en-US">
              <a:ea typeface="Calibri" panose="020F050202020403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26A3002C-1B69-4700-8358-478BE119580D}"/>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21509" name="Slide Number Placeholder 4">
            <a:extLst>
              <a:ext uri="{FF2B5EF4-FFF2-40B4-BE49-F238E27FC236}">
                <a16:creationId xmlns:a16="http://schemas.microsoft.com/office/drawing/2014/main" id="{3683AA06-001B-41F7-BA62-6802EACC788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99D9D0E-F16B-48E6-91CD-09DEBFB2CE5D}"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41D44410-9419-4DE3-AF58-2CEDFC2DD42F}"/>
              </a:ext>
            </a:extLst>
          </p:cNvPr>
          <p:cNvSpPr>
            <a:spLocks noGrp="1"/>
          </p:cNvSpPr>
          <p:nvPr>
            <p:ph type="title"/>
          </p:nvPr>
        </p:nvSpPr>
        <p:spPr/>
        <p:txBody>
          <a:bodyPr/>
          <a:lstStyle/>
          <a:p>
            <a:br>
              <a:rPr lang="en-GB" altLang="en-US"/>
            </a:br>
            <a:r>
              <a:rPr lang="en-GB" altLang="en-US" sz="3600" b="1"/>
              <a:t>Community Building</a:t>
            </a:r>
            <a:br>
              <a:rPr lang="en-GB" altLang="en-US"/>
            </a:br>
            <a:endParaRPr lang="en-GB" altLang="en-US"/>
          </a:p>
        </p:txBody>
      </p:sp>
      <p:sp>
        <p:nvSpPr>
          <p:cNvPr id="19459" name="Content Placeholder 2">
            <a:extLst>
              <a:ext uri="{FF2B5EF4-FFF2-40B4-BE49-F238E27FC236}">
                <a16:creationId xmlns:a16="http://schemas.microsoft.com/office/drawing/2014/main" id="{34D51360-71B3-4E89-8621-8494826DC50D}"/>
              </a:ext>
            </a:extLst>
          </p:cNvPr>
          <p:cNvSpPr>
            <a:spLocks noGrp="1"/>
          </p:cNvSpPr>
          <p:nvPr>
            <p:ph idx="1"/>
          </p:nvPr>
        </p:nvSpPr>
        <p:spPr>
          <a:xfrm>
            <a:off x="457200" y="1600200"/>
            <a:ext cx="8229600" cy="3052763"/>
          </a:xfrm>
        </p:spPr>
        <p:txBody>
          <a:bodyPr/>
          <a:lstStyle/>
          <a:p>
            <a:pPr marL="0" indent="0">
              <a:lnSpc>
                <a:spcPct val="107000"/>
              </a:lnSpc>
              <a:spcBef>
                <a:spcPct val="0"/>
              </a:spcBef>
              <a:spcAft>
                <a:spcPts val="800"/>
              </a:spcAft>
              <a:buFont typeface="Arial" panose="020B0604020202020204" pitchFamily="34" charset="0"/>
              <a:buNone/>
            </a:pPr>
            <a:r>
              <a:rPr lang="en-GB" altLang="en-US" sz="2800">
                <a:latin typeface="Calibri" panose="020F0502020204030204" pitchFamily="34" charset="0"/>
                <a:ea typeface="Calibri" panose="020F0502020204030204" pitchFamily="34" charset="0"/>
                <a:cs typeface="Times New Roman" panose="02020603050405020304" pitchFamily="18" charset="0"/>
              </a:rPr>
              <a:t>Community building involves bridging the gaps in the community by re-developing neighbourhoods, reviving community spirits, building trust and security in communities. It also creates avenues for communities to reclaim their lost glory and respect.</a:t>
            </a:r>
          </a:p>
        </p:txBody>
      </p:sp>
      <p:sp>
        <p:nvSpPr>
          <p:cNvPr id="4" name="Date Placeholder 3">
            <a:extLst>
              <a:ext uri="{FF2B5EF4-FFF2-40B4-BE49-F238E27FC236}">
                <a16:creationId xmlns:a16="http://schemas.microsoft.com/office/drawing/2014/main" id="{4BA53687-D4A0-4042-AA69-FE01DC5E45CA}"/>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22533" name="Slide Number Placeholder 4">
            <a:extLst>
              <a:ext uri="{FF2B5EF4-FFF2-40B4-BE49-F238E27FC236}">
                <a16:creationId xmlns:a16="http://schemas.microsoft.com/office/drawing/2014/main" id="{BF8C0643-9305-49C2-99C4-DC4F06B1EFF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8FF078-FA98-4979-93EC-076168498162}"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963E04CF-AC4A-44D7-8AA0-4635BE28EB48}"/>
              </a:ext>
            </a:extLst>
          </p:cNvPr>
          <p:cNvSpPr>
            <a:spLocks noGrp="1"/>
          </p:cNvSpPr>
          <p:nvPr>
            <p:ph type="title"/>
          </p:nvPr>
        </p:nvSpPr>
        <p:spPr>
          <a:xfrm>
            <a:off x="457200" y="231775"/>
            <a:ext cx="8229600" cy="1008063"/>
          </a:xfrm>
        </p:spPr>
        <p:txBody>
          <a:bodyPr/>
          <a:lstStyle/>
          <a:p>
            <a:br>
              <a:rPr lang="en-GB" altLang="en-US"/>
            </a:br>
            <a:br>
              <a:rPr lang="en-GB" altLang="en-US"/>
            </a:br>
            <a:r>
              <a:rPr lang="en-GB" altLang="en-US" sz="3600" b="1"/>
              <a:t>Community Education</a:t>
            </a:r>
            <a:br>
              <a:rPr lang="en-GB" altLang="en-US"/>
            </a:br>
            <a:br>
              <a:rPr lang="en-GB" altLang="en-US"/>
            </a:br>
            <a:endParaRPr lang="en-GB" altLang="en-US"/>
          </a:p>
        </p:txBody>
      </p:sp>
      <p:sp>
        <p:nvSpPr>
          <p:cNvPr id="20483" name="Content Placeholder 2">
            <a:extLst>
              <a:ext uri="{FF2B5EF4-FFF2-40B4-BE49-F238E27FC236}">
                <a16:creationId xmlns:a16="http://schemas.microsoft.com/office/drawing/2014/main" id="{C352C4B2-B2F6-44BD-B23D-109F080CD0C8}"/>
              </a:ext>
            </a:extLst>
          </p:cNvPr>
          <p:cNvSpPr>
            <a:spLocks noGrp="1"/>
          </p:cNvSpPr>
          <p:nvPr>
            <p:ph idx="1"/>
          </p:nvPr>
        </p:nvSpPr>
        <p:spPr>
          <a:xfrm>
            <a:off x="250825" y="1600200"/>
            <a:ext cx="8435975" cy="3916363"/>
          </a:xfrm>
        </p:spPr>
        <p:txBody>
          <a:bodyPr/>
          <a:lstStyle/>
          <a:p>
            <a:pPr marL="0" indent="0">
              <a:lnSpc>
                <a:spcPct val="107000"/>
              </a:lnSpc>
              <a:spcBef>
                <a:spcPct val="0"/>
              </a:spcBef>
              <a:spcAft>
                <a:spcPts val="800"/>
              </a:spcAft>
              <a:buFont typeface="Arial" panose="020B0604020202020204" pitchFamily="34" charset="0"/>
              <a:buNone/>
            </a:pPr>
            <a:r>
              <a:rPr lang="en-GB" altLang="en-US" sz="2800">
                <a:latin typeface="Calibri" panose="020F0502020204030204" pitchFamily="34" charset="0"/>
                <a:ea typeface="Calibri" panose="020F0502020204030204" pitchFamily="34" charset="0"/>
                <a:cs typeface="Times New Roman" panose="02020603050405020304" pitchFamily="18" charset="0"/>
              </a:rPr>
              <a:t>Community education is a platform for knowledge transfer, both traditional and non-traditional teaching methods. It provides social development opportunities, assists in addressing community concerns around the educational systems, and even distribution across districts.</a:t>
            </a:r>
          </a:p>
        </p:txBody>
      </p:sp>
      <p:sp>
        <p:nvSpPr>
          <p:cNvPr id="4" name="Date Placeholder 3">
            <a:extLst>
              <a:ext uri="{FF2B5EF4-FFF2-40B4-BE49-F238E27FC236}">
                <a16:creationId xmlns:a16="http://schemas.microsoft.com/office/drawing/2014/main" id="{5DC3C690-EBFC-47AD-9066-541978B31C8E}"/>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23557" name="Slide Number Placeholder 4">
            <a:extLst>
              <a:ext uri="{FF2B5EF4-FFF2-40B4-BE49-F238E27FC236}">
                <a16:creationId xmlns:a16="http://schemas.microsoft.com/office/drawing/2014/main" id="{05A466A5-32AE-4926-AC54-716494BE2EA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8A9CA46-F3B9-4390-8229-EA5475C82F51}"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AD26069F-F9AD-48CB-A601-E6C246425B9B}"/>
              </a:ext>
            </a:extLst>
          </p:cNvPr>
          <p:cNvSpPr>
            <a:spLocks noGrp="1"/>
          </p:cNvSpPr>
          <p:nvPr>
            <p:ph type="title"/>
          </p:nvPr>
        </p:nvSpPr>
        <p:spPr/>
        <p:txBody>
          <a:bodyPr/>
          <a:lstStyle/>
          <a:p>
            <a:br>
              <a:rPr lang="en-GB" altLang="en-US"/>
            </a:br>
            <a:r>
              <a:rPr lang="en-GB" altLang="en-US" sz="3600" b="1"/>
              <a:t>Economic Development</a:t>
            </a:r>
            <a:br>
              <a:rPr lang="en-GB" altLang="en-US"/>
            </a:br>
            <a:endParaRPr lang="en-GB" altLang="en-US"/>
          </a:p>
        </p:txBody>
      </p:sp>
      <p:sp>
        <p:nvSpPr>
          <p:cNvPr id="21507" name="Content Placeholder 2">
            <a:extLst>
              <a:ext uri="{FF2B5EF4-FFF2-40B4-BE49-F238E27FC236}">
                <a16:creationId xmlns:a16="http://schemas.microsoft.com/office/drawing/2014/main" id="{5B58D3AB-6737-45BB-9CAC-DDF9A679C7BF}"/>
              </a:ext>
            </a:extLst>
          </p:cNvPr>
          <p:cNvSpPr>
            <a:spLocks noGrp="1"/>
          </p:cNvSpPr>
          <p:nvPr>
            <p:ph idx="1"/>
          </p:nvPr>
        </p:nvSpPr>
        <p:spPr>
          <a:xfrm>
            <a:off x="107950" y="1470025"/>
            <a:ext cx="8928100" cy="3917950"/>
          </a:xfrm>
        </p:spPr>
        <p:txBody>
          <a:bodyPr/>
          <a:lstStyle/>
          <a:p>
            <a:pPr marL="0" indent="0">
              <a:lnSpc>
                <a:spcPct val="107000"/>
              </a:lnSpc>
              <a:spcBef>
                <a:spcPct val="0"/>
              </a:spcBef>
              <a:spcAft>
                <a:spcPts val="800"/>
              </a:spcAft>
              <a:buFont typeface="Arial" panose="020B0604020202020204" pitchFamily="34" charset="0"/>
              <a:buNone/>
            </a:pPr>
            <a:r>
              <a:rPr lang="en-GB" altLang="en-US" sz="2800">
                <a:latin typeface="Calibri" panose="020F0502020204030204" pitchFamily="34" charset="0"/>
                <a:ea typeface="Calibri" panose="020F0502020204030204" pitchFamily="34" charset="0"/>
                <a:cs typeface="Times New Roman" panose="02020603050405020304" pitchFamily="18" charset="0"/>
              </a:rPr>
              <a:t>Economic development is fundamentally dependant on the building blocks of direct service, community building and educational systems; these facets determine the workforce and wellbeing of the people in the community. Therefore, it is important to focus on stabilising the infrastructure of the community.</a:t>
            </a:r>
          </a:p>
        </p:txBody>
      </p:sp>
      <p:sp>
        <p:nvSpPr>
          <p:cNvPr id="4" name="Date Placeholder 3">
            <a:extLst>
              <a:ext uri="{FF2B5EF4-FFF2-40B4-BE49-F238E27FC236}">
                <a16:creationId xmlns:a16="http://schemas.microsoft.com/office/drawing/2014/main" id="{36ED4D71-68D2-4DE5-A98F-564CE912CDF5}"/>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24581" name="Slide Number Placeholder 4">
            <a:extLst>
              <a:ext uri="{FF2B5EF4-FFF2-40B4-BE49-F238E27FC236}">
                <a16:creationId xmlns:a16="http://schemas.microsoft.com/office/drawing/2014/main" id="{A466E8AE-9262-4EA1-A626-2E10E18403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5826805-776D-45B6-BA4A-0D59F56685E7}"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64A52E5E-3504-4CA7-8AF3-00528B3E1DAB}"/>
              </a:ext>
            </a:extLst>
          </p:cNvPr>
          <p:cNvSpPr>
            <a:spLocks noGrp="1"/>
          </p:cNvSpPr>
          <p:nvPr>
            <p:ph type="title"/>
          </p:nvPr>
        </p:nvSpPr>
        <p:spPr>
          <a:xfrm>
            <a:off x="457200" y="114300"/>
            <a:ext cx="8229600" cy="1082675"/>
          </a:xfrm>
        </p:spPr>
        <p:txBody>
          <a:bodyPr/>
          <a:lstStyle/>
          <a:p>
            <a:r>
              <a:rPr lang="en-GB" altLang="en-US" sz="3600" b="1"/>
              <a:t>Target Audience</a:t>
            </a:r>
          </a:p>
        </p:txBody>
      </p:sp>
      <p:sp>
        <p:nvSpPr>
          <p:cNvPr id="22531" name="Content Placeholder 2">
            <a:extLst>
              <a:ext uri="{FF2B5EF4-FFF2-40B4-BE49-F238E27FC236}">
                <a16:creationId xmlns:a16="http://schemas.microsoft.com/office/drawing/2014/main" id="{5819AE6A-BE2A-4E82-985E-211116B9BA92}"/>
              </a:ext>
            </a:extLst>
          </p:cNvPr>
          <p:cNvSpPr>
            <a:spLocks noGrp="1"/>
          </p:cNvSpPr>
          <p:nvPr>
            <p:ph idx="1"/>
          </p:nvPr>
        </p:nvSpPr>
        <p:spPr>
          <a:xfrm>
            <a:off x="90488" y="1304925"/>
            <a:ext cx="8963025" cy="2771775"/>
          </a:xfrm>
        </p:spPr>
        <p:txBody>
          <a:bodyPr/>
          <a:lstStyle/>
          <a:p>
            <a:pPr marL="0" indent="0">
              <a:buFont typeface="Arial" panose="020B0604020202020204" pitchFamily="34" charset="0"/>
              <a:buNone/>
            </a:pPr>
            <a:r>
              <a:rPr lang="en-GB" altLang="en-US" sz="2800">
                <a:latin typeface="Calibri" panose="020F0502020204030204" pitchFamily="34" charset="0"/>
                <a:ea typeface="Calibri" panose="020F0502020204030204" pitchFamily="34" charset="0"/>
                <a:cs typeface="Times New Roman" panose="02020603050405020304" pitchFamily="18" charset="0"/>
              </a:rPr>
              <a:t>The importance of identifying your target audience cannot before underestimated. It is a crucial part of creating a strategic plan. Thus, the community engagement organiser must focus on the specific target audience to fit with the community engagement project.</a:t>
            </a:r>
            <a:endParaRPr lang="en-GB" altLang="en-US" sz="2800">
              <a:ea typeface="Calibri" panose="020F0502020204030204" pitchFamily="34" charset="0"/>
              <a:cs typeface="Times New Roman" panose="02020603050405020304" pitchFamily="18" charset="0"/>
            </a:endParaRPr>
          </a:p>
        </p:txBody>
      </p:sp>
      <p:sp>
        <p:nvSpPr>
          <p:cNvPr id="4" name="Date Placeholder 3">
            <a:extLst>
              <a:ext uri="{FF2B5EF4-FFF2-40B4-BE49-F238E27FC236}">
                <a16:creationId xmlns:a16="http://schemas.microsoft.com/office/drawing/2014/main" id="{DE15FB14-523F-49BD-A636-2EBECA0E9BB9}"/>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25605" name="Slide Number Placeholder 4">
            <a:extLst>
              <a:ext uri="{FF2B5EF4-FFF2-40B4-BE49-F238E27FC236}">
                <a16:creationId xmlns:a16="http://schemas.microsoft.com/office/drawing/2014/main" id="{925295AB-397F-4234-B469-A911EA26420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6BFF19F-B0AA-4A55-89A3-60C2CE72FCD7}"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435BBE59-4438-483A-97FF-F15B6FA3ED62}"/>
              </a:ext>
            </a:extLst>
          </p:cNvPr>
          <p:cNvSpPr>
            <a:spLocks noGrp="1"/>
          </p:cNvSpPr>
          <p:nvPr>
            <p:ph type="title"/>
          </p:nvPr>
        </p:nvSpPr>
        <p:spPr>
          <a:xfrm>
            <a:off x="460375" y="53975"/>
            <a:ext cx="8229600" cy="1143000"/>
          </a:xfrm>
        </p:spPr>
        <p:txBody>
          <a:bodyPr/>
          <a:lstStyle/>
          <a:p>
            <a:r>
              <a:rPr lang="en-GB" altLang="en-US" sz="3600" b="1"/>
              <a:t>Defining the System</a:t>
            </a:r>
          </a:p>
        </p:txBody>
      </p:sp>
      <p:sp>
        <p:nvSpPr>
          <p:cNvPr id="3" name="Content Placeholder 2">
            <a:extLst>
              <a:ext uri="{FF2B5EF4-FFF2-40B4-BE49-F238E27FC236}">
                <a16:creationId xmlns:a16="http://schemas.microsoft.com/office/drawing/2014/main" id="{6FAB85E2-800B-430E-888C-D2F4D18AE84F}"/>
              </a:ext>
            </a:extLst>
          </p:cNvPr>
          <p:cNvSpPr>
            <a:spLocks noGrp="1"/>
          </p:cNvSpPr>
          <p:nvPr>
            <p:ph idx="1"/>
          </p:nvPr>
        </p:nvSpPr>
        <p:spPr>
          <a:xfrm>
            <a:off x="22225" y="1052513"/>
            <a:ext cx="8858250" cy="4608512"/>
          </a:xfrm>
        </p:spPr>
        <p:txBody>
          <a:bodyPr/>
          <a:lstStyle/>
          <a:p>
            <a:pPr marL="0" indent="0">
              <a:lnSpc>
                <a:spcPct val="107000"/>
              </a:lnSpc>
              <a:spcBef>
                <a:spcPts val="0"/>
              </a:spcBef>
              <a:spcAft>
                <a:spcPts val="800"/>
              </a:spcAft>
              <a:buFont typeface="Arial" panose="020B0604020202020204" pitchFamily="34" charset="0"/>
              <a:buNone/>
              <a:defRPr/>
            </a:pPr>
            <a:r>
              <a:rPr lang="en-GB" sz="2800" dirty="0">
                <a:latin typeface="Calibri" panose="020F0502020204030204" pitchFamily="34" charset="0"/>
                <a:ea typeface="Calibri" panose="020F0502020204030204" pitchFamily="34" charset="0"/>
                <a:cs typeface="Times New Roman" panose="02020603050405020304" pitchFamily="18" charset="0"/>
              </a:rPr>
              <a:t>The community engagement organiser or organisations have a fundamental role to play in ensuring that the processes are smooth and successful by critically defining the systems:</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The framework with which the organisation operates.</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The impact of the community engagement.</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The organisation.</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The shift.</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The leadership</a:t>
            </a:r>
          </a:p>
          <a:p>
            <a:pPr marL="0" indent="0">
              <a:buFont typeface="Arial" panose="020B0604020202020204" pitchFamily="34" charset="0"/>
              <a:buNone/>
              <a:defRPr/>
            </a:pPr>
            <a:endParaRPr lang="en-GB" sz="2800" dirty="0"/>
          </a:p>
          <a:p>
            <a:pPr marL="0" indent="0">
              <a:buFont typeface="Arial" panose="020B0604020202020204" pitchFamily="34" charset="0"/>
              <a:buNone/>
              <a:defRPr/>
            </a:pPr>
            <a:endParaRPr lang="en-GB" sz="2800" dirty="0"/>
          </a:p>
          <a:p>
            <a:pPr marL="0" indent="0">
              <a:buFont typeface="Arial" panose="020B0604020202020204" pitchFamily="34" charset="0"/>
              <a:buNone/>
              <a:defRPr/>
            </a:pPr>
            <a:endParaRPr lang="en-GB" sz="2800" dirty="0"/>
          </a:p>
        </p:txBody>
      </p:sp>
      <p:sp>
        <p:nvSpPr>
          <p:cNvPr id="4" name="Date Placeholder 3">
            <a:extLst>
              <a:ext uri="{FF2B5EF4-FFF2-40B4-BE49-F238E27FC236}">
                <a16:creationId xmlns:a16="http://schemas.microsoft.com/office/drawing/2014/main" id="{8E514F40-8BCD-4097-A144-8A78E2B73386}"/>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26629" name="Slide Number Placeholder 4">
            <a:extLst>
              <a:ext uri="{FF2B5EF4-FFF2-40B4-BE49-F238E27FC236}">
                <a16:creationId xmlns:a16="http://schemas.microsoft.com/office/drawing/2014/main" id="{2329A109-B93F-41EA-AE01-40F589459A2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724B773-724C-4F9E-A17A-D70C4313D186}"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F18ECE20-F71C-4802-B8BC-5D3F38F47CCD}"/>
              </a:ext>
            </a:extLst>
          </p:cNvPr>
          <p:cNvSpPr>
            <a:spLocks noGrp="1"/>
          </p:cNvSpPr>
          <p:nvPr>
            <p:ph type="title"/>
          </p:nvPr>
        </p:nvSpPr>
        <p:spPr>
          <a:xfrm>
            <a:off x="428625" y="101600"/>
            <a:ext cx="8229600" cy="950913"/>
          </a:xfrm>
        </p:spPr>
        <p:txBody>
          <a:bodyPr/>
          <a:lstStyle/>
          <a:p>
            <a:r>
              <a:rPr lang="en-GB" altLang="en-US" sz="3600" b="1"/>
              <a:t>The Conceptual Phase </a:t>
            </a:r>
          </a:p>
        </p:txBody>
      </p:sp>
      <p:sp>
        <p:nvSpPr>
          <p:cNvPr id="3" name="Content Placeholder 2">
            <a:extLst>
              <a:ext uri="{FF2B5EF4-FFF2-40B4-BE49-F238E27FC236}">
                <a16:creationId xmlns:a16="http://schemas.microsoft.com/office/drawing/2014/main" id="{59286D97-EB0E-4174-9813-467999B23133}"/>
              </a:ext>
            </a:extLst>
          </p:cNvPr>
          <p:cNvSpPr>
            <a:spLocks noGrp="1"/>
          </p:cNvSpPr>
          <p:nvPr>
            <p:ph idx="1"/>
          </p:nvPr>
        </p:nvSpPr>
        <p:spPr>
          <a:xfrm>
            <a:off x="107950" y="1263650"/>
            <a:ext cx="8713788" cy="4329113"/>
          </a:xfrm>
        </p:spPr>
        <p:txBody>
          <a:bodyPr/>
          <a:lstStyle/>
          <a:p>
            <a:pPr marL="0" indent="0">
              <a:lnSpc>
                <a:spcPct val="107000"/>
              </a:lnSpc>
              <a:spcBef>
                <a:spcPts val="0"/>
              </a:spcBef>
              <a:spcAft>
                <a:spcPts val="800"/>
              </a:spcAft>
              <a:buFont typeface="Arial" panose="020B0604020202020204" pitchFamily="34" charset="0"/>
              <a:buNone/>
              <a:defRPr/>
            </a:pPr>
            <a:r>
              <a:rPr lang="en-GB" sz="2800" dirty="0">
                <a:latin typeface="Calibri" panose="020F0502020204030204" pitchFamily="34" charset="0"/>
                <a:ea typeface="Calibri" panose="020F0502020204030204" pitchFamily="34" charset="0"/>
                <a:cs typeface="Times New Roman" panose="02020603050405020304" pitchFamily="18" charset="0"/>
              </a:rPr>
              <a:t>There are conceptual determinants involved in developing a strategic plan.</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Mission Statement</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Vision Statement</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SWOT Analysis of the community by the organisers.</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Competitive Advantage</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Long-term strategic objectives </a:t>
            </a:r>
          </a:p>
          <a:p>
            <a:pPr>
              <a:lnSpc>
                <a:spcPct val="107000"/>
              </a:lnSpc>
              <a:spcBef>
                <a:spcPts val="0"/>
              </a:spcBef>
              <a:spcAft>
                <a:spcPts val="800"/>
              </a:spcAft>
              <a:tabLst>
                <a:tab pos="457200" algn="l"/>
              </a:tabLst>
              <a:defRPr/>
            </a:pPr>
            <a:r>
              <a:rPr lang="en-GB" sz="2800" dirty="0">
                <a:latin typeface="Calibri" panose="020F0502020204030204" pitchFamily="34" charset="0"/>
                <a:ea typeface="Calibri" panose="020F0502020204030204" pitchFamily="34" charset="0"/>
                <a:cs typeface="Times New Roman" panose="02020603050405020304" pitchFamily="18" charset="0"/>
              </a:rPr>
              <a:t>Short-term goals </a:t>
            </a:r>
            <a:endParaRPr lang="en-GB" sz="2800" dirty="0"/>
          </a:p>
        </p:txBody>
      </p:sp>
      <p:sp>
        <p:nvSpPr>
          <p:cNvPr id="4" name="Date Placeholder 3">
            <a:extLst>
              <a:ext uri="{FF2B5EF4-FFF2-40B4-BE49-F238E27FC236}">
                <a16:creationId xmlns:a16="http://schemas.microsoft.com/office/drawing/2014/main" id="{9A1B9C81-B4B5-44F0-8AB3-2D067A46CA16}"/>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27653" name="Slide Number Placeholder 4">
            <a:extLst>
              <a:ext uri="{FF2B5EF4-FFF2-40B4-BE49-F238E27FC236}">
                <a16:creationId xmlns:a16="http://schemas.microsoft.com/office/drawing/2014/main" id="{040C30DC-0F9D-4454-B6E9-DE24C529DA0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6988027-BFEA-4F32-BABA-1E4A87344A2E}"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a:extLst>
              <a:ext uri="{FF2B5EF4-FFF2-40B4-BE49-F238E27FC236}">
                <a16:creationId xmlns:a16="http://schemas.microsoft.com/office/drawing/2014/main" id="{43D51EA3-2EC1-4C43-9F13-3155248B20A6}"/>
              </a:ext>
            </a:extLst>
          </p:cNvPr>
          <p:cNvSpPr>
            <a:spLocks noGrp="1"/>
          </p:cNvSpPr>
          <p:nvPr>
            <p:ph idx="1"/>
          </p:nvPr>
        </p:nvSpPr>
        <p:spPr>
          <a:xfrm>
            <a:off x="465138" y="333375"/>
            <a:ext cx="8229600" cy="3816350"/>
          </a:xfrm>
        </p:spPr>
        <p:txBody>
          <a:bodyPr/>
          <a:lstStyle/>
          <a:p>
            <a:r>
              <a:rPr lang="en-GB" altLang="en-US" sz="2800"/>
              <a:t>Strategies</a:t>
            </a:r>
          </a:p>
          <a:p>
            <a:r>
              <a:rPr lang="en-GB" altLang="en-US" sz="2800"/>
              <a:t>Action items/plan </a:t>
            </a:r>
          </a:p>
          <a:p>
            <a:r>
              <a:rPr lang="en-GB" altLang="en-US" sz="2800"/>
              <a:t>Organisation monitoring (Key Performance Indicators).</a:t>
            </a:r>
          </a:p>
          <a:p>
            <a:r>
              <a:rPr lang="en-GB" altLang="en-US" sz="2800"/>
              <a:t>Resources and Capabilities </a:t>
            </a:r>
          </a:p>
          <a:p>
            <a:r>
              <a:rPr lang="en-GB" altLang="en-US" sz="2800"/>
              <a:t>Financial Assessment </a:t>
            </a:r>
          </a:p>
        </p:txBody>
      </p:sp>
      <p:sp>
        <p:nvSpPr>
          <p:cNvPr id="4" name="Date Placeholder 3">
            <a:extLst>
              <a:ext uri="{FF2B5EF4-FFF2-40B4-BE49-F238E27FC236}">
                <a16:creationId xmlns:a16="http://schemas.microsoft.com/office/drawing/2014/main" id="{A0086289-BCB0-456E-B3B1-2F2AF3EBABA0}"/>
              </a:ext>
            </a:extLst>
          </p:cNvPr>
          <p:cNvSpPr>
            <a:spLocks noGrp="1"/>
          </p:cNvSpPr>
          <p:nvPr>
            <p:ph type="dt" sz="quarter" idx="10"/>
          </p:nvPr>
        </p:nvSpPr>
        <p:spPr/>
        <p:txBody>
          <a:bodyPr/>
          <a:lstStyle/>
          <a:p>
            <a:pPr>
              <a:defRPr/>
            </a:pPr>
            <a:fld id="{64DDAEFC-24BD-43DF-AF20-6D94E8B0F814}" type="datetime1">
              <a:rPr lang="en-GB" altLang="en-US" smtClean="0"/>
              <a:pPr>
                <a:defRPr/>
              </a:pPr>
              <a:t>27/04/2023</a:t>
            </a:fld>
            <a:endParaRPr lang="en-GB" altLang="en-US"/>
          </a:p>
        </p:txBody>
      </p:sp>
      <p:sp>
        <p:nvSpPr>
          <p:cNvPr id="28676" name="Slide Number Placeholder 4">
            <a:extLst>
              <a:ext uri="{FF2B5EF4-FFF2-40B4-BE49-F238E27FC236}">
                <a16:creationId xmlns:a16="http://schemas.microsoft.com/office/drawing/2014/main" id="{487703A0-60DB-46F7-B39F-C10579A900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817582D-F259-4466-855C-871991D3755E}"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560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560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560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0" y="1772816"/>
            <a:ext cx="9144000" cy="2808312"/>
          </a:xfrm>
        </p:spPr>
        <p:txBody>
          <a:bodyPr/>
          <a:lstStyle/>
          <a:p>
            <a:pPr eaLnBrk="1" fontAlgn="auto" hangingPunct="1">
              <a:spcAft>
                <a:spcPts val="0"/>
              </a:spcAft>
              <a:defRPr/>
            </a:pPr>
            <a:br>
              <a:rPr lang="en-GB" sz="4000" dirty="0"/>
            </a:br>
            <a:br>
              <a:rPr lang="en-GB" sz="4000" dirty="0"/>
            </a:br>
            <a:r>
              <a:rPr lang="en-GB" sz="4000" dirty="0"/>
              <a:t>Models and Principles of Community Engagement</a:t>
            </a:r>
            <a:endParaRPr lang="en-US" sz="4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B7D28-772D-43CD-BE3E-1A64B412BB3C}"/>
              </a:ext>
            </a:extLst>
          </p:cNvPr>
          <p:cNvSpPr>
            <a:spLocks noGrp="1"/>
          </p:cNvSpPr>
          <p:nvPr>
            <p:ph type="title"/>
          </p:nvPr>
        </p:nvSpPr>
        <p:spPr>
          <a:xfrm>
            <a:off x="125252" y="260648"/>
            <a:ext cx="8893496" cy="1209016"/>
          </a:xfrm>
        </p:spPr>
        <p:txBody>
          <a:bodyPr/>
          <a:lstStyle/>
          <a:p>
            <a:r>
              <a:rPr lang="en-US" sz="3600" b="1" dirty="0"/>
              <a:t>The Core of Community Engagement</a:t>
            </a:r>
            <a:endParaRPr lang="en-GB" sz="3600" b="1" dirty="0"/>
          </a:p>
        </p:txBody>
      </p:sp>
      <p:sp>
        <p:nvSpPr>
          <p:cNvPr id="3" name="Content Placeholder 2">
            <a:extLst>
              <a:ext uri="{FF2B5EF4-FFF2-40B4-BE49-F238E27FC236}">
                <a16:creationId xmlns:a16="http://schemas.microsoft.com/office/drawing/2014/main" id="{945E667F-A322-4ED2-962D-20731A517E5E}"/>
              </a:ext>
            </a:extLst>
          </p:cNvPr>
          <p:cNvSpPr>
            <a:spLocks noGrp="1"/>
          </p:cNvSpPr>
          <p:nvPr>
            <p:ph sz="half" idx="1"/>
          </p:nvPr>
        </p:nvSpPr>
        <p:spPr>
          <a:xfrm>
            <a:off x="457200" y="1600201"/>
            <a:ext cx="8075240" cy="2404863"/>
          </a:xfrm>
        </p:spPr>
        <p:txBody>
          <a:bodyPr/>
          <a:lstStyle/>
          <a:p>
            <a:pPr marL="0" indent="0">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“Community Engagement requires intentional interactions between communities and public decision-makers, whereas citizen participation is mobilised by – and for- citizens and community groups” (Hussey, 2020).</a:t>
            </a:r>
          </a:p>
          <a:p>
            <a:endParaRPr lang="en-GB" dirty="0"/>
          </a:p>
        </p:txBody>
      </p:sp>
      <p:sp>
        <p:nvSpPr>
          <p:cNvPr id="5" name="Date Placeholder 4">
            <a:extLst>
              <a:ext uri="{FF2B5EF4-FFF2-40B4-BE49-F238E27FC236}">
                <a16:creationId xmlns:a16="http://schemas.microsoft.com/office/drawing/2014/main" id="{40CE9B59-2F0E-48D1-BAD6-53525D1F514E}"/>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D59F0A99-9964-4C8F-AE49-0B81586F1980}"/>
              </a:ext>
            </a:extLst>
          </p:cNvPr>
          <p:cNvSpPr>
            <a:spLocks noGrp="1"/>
          </p:cNvSpPr>
          <p:nvPr>
            <p:ph type="sldNum" sz="quarter" idx="11"/>
          </p:nvPr>
        </p:nvSpPr>
        <p:spPr/>
        <p:txBody>
          <a:bodyPr/>
          <a:lstStyle/>
          <a:p>
            <a:pPr>
              <a:defRPr/>
            </a:pPr>
            <a:fld id="{386495F9-B3F5-4DDF-9323-6CEC80C52C17}" type="slidenum">
              <a:rPr lang="en-GB" altLang="en-US" smtClean="0"/>
              <a:pPr>
                <a:defRPr/>
              </a:pPr>
              <a:t>22</a:t>
            </a:fld>
            <a:endParaRPr lang="en-GB" altLang="en-US" dirty="0"/>
          </a:p>
        </p:txBody>
      </p:sp>
    </p:spTree>
    <p:extLst>
      <p:ext uri="{BB962C8B-B14F-4D97-AF65-F5344CB8AC3E}">
        <p14:creationId xmlns:p14="http://schemas.microsoft.com/office/powerpoint/2010/main" val="4026938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0535B-5483-4B43-B281-EE21FAC38C28}"/>
              </a:ext>
            </a:extLst>
          </p:cNvPr>
          <p:cNvSpPr>
            <a:spLocks noGrp="1"/>
          </p:cNvSpPr>
          <p:nvPr>
            <p:ph type="title"/>
          </p:nvPr>
        </p:nvSpPr>
        <p:spPr>
          <a:xfrm>
            <a:off x="0" y="239764"/>
            <a:ext cx="9144000" cy="706090"/>
          </a:xfrm>
        </p:spPr>
        <p:txBody>
          <a:bodyPr/>
          <a:lstStyle/>
          <a:p>
            <a:r>
              <a:rPr lang="en-GB" sz="3200" b="1" dirty="0"/>
              <a:t>Understanding Terminologies </a:t>
            </a:r>
          </a:p>
        </p:txBody>
      </p:sp>
      <p:sp>
        <p:nvSpPr>
          <p:cNvPr id="3" name="Content Placeholder 2">
            <a:extLst>
              <a:ext uri="{FF2B5EF4-FFF2-40B4-BE49-F238E27FC236}">
                <a16:creationId xmlns:a16="http://schemas.microsoft.com/office/drawing/2014/main" id="{EDC63165-1C5A-4986-B459-3457C2920DBD}"/>
              </a:ext>
            </a:extLst>
          </p:cNvPr>
          <p:cNvSpPr>
            <a:spLocks noGrp="1"/>
          </p:cNvSpPr>
          <p:nvPr>
            <p:ph idx="1"/>
          </p:nvPr>
        </p:nvSpPr>
        <p:spPr>
          <a:xfrm>
            <a:off x="250825" y="1196752"/>
            <a:ext cx="4572000" cy="3096344"/>
          </a:xfrm>
        </p:spPr>
        <p:txBody>
          <a:bodyPr/>
          <a:lstStyle/>
          <a:p>
            <a:pPr lvl="0"/>
            <a:r>
              <a:rPr lang="en-GB" sz="2800" dirty="0"/>
              <a:t>Consultation</a:t>
            </a:r>
          </a:p>
          <a:p>
            <a:pPr lvl="0"/>
            <a:r>
              <a:rPr lang="en-GB" sz="2800" dirty="0"/>
              <a:t>Communication</a:t>
            </a:r>
          </a:p>
          <a:p>
            <a:pPr lvl="0"/>
            <a:r>
              <a:rPr lang="en-GB" sz="2800" dirty="0"/>
              <a:t>Collaboration</a:t>
            </a:r>
          </a:p>
          <a:p>
            <a:pPr lvl="0"/>
            <a:r>
              <a:rPr lang="en-GB" sz="2800" dirty="0"/>
              <a:t>Intervention</a:t>
            </a:r>
          </a:p>
          <a:p>
            <a:pPr lvl="0"/>
            <a:r>
              <a:rPr lang="en-GB" sz="2800" dirty="0"/>
              <a:t>Top-Down Engagement</a:t>
            </a:r>
          </a:p>
          <a:p>
            <a:pPr lvl="0"/>
            <a:r>
              <a:rPr lang="en-GB" sz="2800" dirty="0"/>
              <a:t>Ground Up Engagement</a:t>
            </a: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5EE87DA9-2710-48E5-B254-1E56B3FECE77}"/>
              </a:ext>
            </a:extLst>
          </p:cNvPr>
          <p:cNvSpPr>
            <a:spLocks noGrp="1"/>
          </p:cNvSpPr>
          <p:nvPr>
            <p:ph type="dt" sz="half" idx="10"/>
          </p:nvPr>
        </p:nvSpPr>
        <p:spPr/>
        <p:txBody>
          <a:bodyPr/>
          <a:lstStyle/>
          <a:p>
            <a:pPr>
              <a:defRPr/>
            </a:pPr>
            <a:fld id="{2303D31F-598B-47EE-BA37-93F097A3D676}" type="datetime1">
              <a:rPr lang="en-GB" altLang="en-US" smtClean="0"/>
              <a:pPr>
                <a:defRPr/>
              </a:pPr>
              <a:t>27/04/2023</a:t>
            </a:fld>
            <a:endParaRPr lang="en-GB" altLang="en-US" dirty="0"/>
          </a:p>
        </p:txBody>
      </p:sp>
      <p:sp>
        <p:nvSpPr>
          <p:cNvPr id="5" name="Slide Number Placeholder 4">
            <a:extLst>
              <a:ext uri="{FF2B5EF4-FFF2-40B4-BE49-F238E27FC236}">
                <a16:creationId xmlns:a16="http://schemas.microsoft.com/office/drawing/2014/main" id="{F8514603-2DAF-482E-9C7A-F1C00D27A5F2}"/>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dirty="0"/>
          </a:p>
        </p:txBody>
      </p:sp>
    </p:spTree>
    <p:extLst>
      <p:ext uri="{BB962C8B-B14F-4D97-AF65-F5344CB8AC3E}">
        <p14:creationId xmlns:p14="http://schemas.microsoft.com/office/powerpoint/2010/main" val="2713468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C276A-AEFB-4815-B5E2-0FE489B74D68}"/>
              </a:ext>
            </a:extLst>
          </p:cNvPr>
          <p:cNvSpPr>
            <a:spLocks noGrp="1"/>
          </p:cNvSpPr>
          <p:nvPr>
            <p:ph type="title"/>
          </p:nvPr>
        </p:nvSpPr>
        <p:spPr>
          <a:xfrm>
            <a:off x="0" y="0"/>
            <a:ext cx="9144000" cy="850106"/>
          </a:xfrm>
        </p:spPr>
        <p:txBody>
          <a:bodyPr/>
          <a:lstStyle/>
          <a:p>
            <a:r>
              <a:rPr lang="en-GB" sz="3200" b="1" dirty="0"/>
              <a:t>Relevance of Community Engagement</a:t>
            </a:r>
          </a:p>
        </p:txBody>
      </p:sp>
      <p:sp>
        <p:nvSpPr>
          <p:cNvPr id="3" name="Content Placeholder 2">
            <a:extLst>
              <a:ext uri="{FF2B5EF4-FFF2-40B4-BE49-F238E27FC236}">
                <a16:creationId xmlns:a16="http://schemas.microsoft.com/office/drawing/2014/main" id="{98D974B9-CEC7-4614-8E14-1D3C64C7464C}"/>
              </a:ext>
            </a:extLst>
          </p:cNvPr>
          <p:cNvSpPr>
            <a:spLocks noGrp="1"/>
          </p:cNvSpPr>
          <p:nvPr>
            <p:ph idx="1"/>
          </p:nvPr>
        </p:nvSpPr>
        <p:spPr>
          <a:xfrm>
            <a:off x="0" y="908720"/>
            <a:ext cx="9144000" cy="4639915"/>
          </a:xfrm>
        </p:spPr>
        <p:txBody>
          <a:bodyPr/>
          <a:lstStyle/>
          <a:p>
            <a:pPr lvl="0"/>
            <a:r>
              <a:rPr lang="en-GB" sz="2800" dirty="0"/>
              <a:t>Community engagement is increasingly important to business and their partners.</a:t>
            </a:r>
          </a:p>
          <a:p>
            <a:pPr lvl="0"/>
            <a:r>
              <a:rPr lang="en-GB" sz="2800" dirty="0"/>
              <a:t>It is an avenue to raise awareness about a project.</a:t>
            </a:r>
          </a:p>
          <a:p>
            <a:pPr lvl="0"/>
            <a:r>
              <a:rPr lang="en-GB" sz="2800" dirty="0"/>
              <a:t>It is important to understand and incorporate people’s needs when deciding on community projects.</a:t>
            </a:r>
          </a:p>
          <a:p>
            <a:pPr lvl="0"/>
            <a:r>
              <a:rPr lang="en-GB" sz="2800" dirty="0"/>
              <a:t>Social capital is developed when people are involved in the creation of ideas.</a:t>
            </a:r>
          </a:p>
          <a:p>
            <a:pPr lvl="0"/>
            <a:r>
              <a:rPr lang="en-GB" sz="2800" dirty="0"/>
              <a:t>Social capital is a set of shared values that allows individuals to achieve a common purpose.</a:t>
            </a:r>
          </a:p>
          <a:p>
            <a:pPr marL="0" indent="0">
              <a:buNone/>
            </a:pPr>
            <a:endParaRPr lang="en-GB" sz="2800" dirty="0"/>
          </a:p>
          <a:p>
            <a:endParaRPr lang="en-GB" dirty="0"/>
          </a:p>
        </p:txBody>
      </p:sp>
      <p:sp>
        <p:nvSpPr>
          <p:cNvPr id="4" name="Date Placeholder 3">
            <a:extLst>
              <a:ext uri="{FF2B5EF4-FFF2-40B4-BE49-F238E27FC236}">
                <a16:creationId xmlns:a16="http://schemas.microsoft.com/office/drawing/2014/main" id="{5EDD450A-729F-433B-821D-0B5A6AC4C7E5}"/>
              </a:ext>
            </a:extLst>
          </p:cNvPr>
          <p:cNvSpPr>
            <a:spLocks noGrp="1"/>
          </p:cNvSpPr>
          <p:nvPr>
            <p:ph type="dt" sz="half" idx="10"/>
          </p:nvPr>
        </p:nvSpPr>
        <p:spPr/>
        <p:txBody>
          <a:bodyPr/>
          <a:lstStyle/>
          <a:p>
            <a:pPr>
              <a:defRPr/>
            </a:pPr>
            <a:fld id="{2303D31F-598B-47EE-BA37-93F097A3D676}" type="datetime1">
              <a:rPr lang="en-GB" altLang="en-US" smtClean="0"/>
              <a:pPr>
                <a:defRPr/>
              </a:pPr>
              <a:t>27/04/2023</a:t>
            </a:fld>
            <a:endParaRPr lang="en-GB" altLang="en-US" dirty="0"/>
          </a:p>
        </p:txBody>
      </p:sp>
      <p:sp>
        <p:nvSpPr>
          <p:cNvPr id="5" name="Slide Number Placeholder 4">
            <a:extLst>
              <a:ext uri="{FF2B5EF4-FFF2-40B4-BE49-F238E27FC236}">
                <a16:creationId xmlns:a16="http://schemas.microsoft.com/office/drawing/2014/main" id="{41C9E7ED-B9C8-4E6D-A46D-6A70AB39BFAA}"/>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dirty="0"/>
          </a:p>
        </p:txBody>
      </p:sp>
    </p:spTree>
    <p:extLst>
      <p:ext uri="{BB962C8B-B14F-4D97-AF65-F5344CB8AC3E}">
        <p14:creationId xmlns:p14="http://schemas.microsoft.com/office/powerpoint/2010/main" val="3750030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2"/>
                                        </p:tgtEl>
                                      </p:cBhvr>
                                    </p:animEffect>
                                    <p:animScale>
                                      <p:cBhvr>
                                        <p:cTn id="7" dur="250" autoRev="1" fill="hold"/>
                                        <p:tgtEl>
                                          <p:spTgt spid="2"/>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8C926-AC1E-4471-9BE6-08ABBA8C1837}"/>
              </a:ext>
            </a:extLst>
          </p:cNvPr>
          <p:cNvSpPr>
            <a:spLocks noGrp="1"/>
          </p:cNvSpPr>
          <p:nvPr>
            <p:ph type="title"/>
          </p:nvPr>
        </p:nvSpPr>
        <p:spPr>
          <a:xfrm>
            <a:off x="0" y="114300"/>
            <a:ext cx="9144000" cy="850106"/>
          </a:xfrm>
        </p:spPr>
        <p:txBody>
          <a:bodyPr/>
          <a:lstStyle/>
          <a:p>
            <a:r>
              <a:rPr lang="en-GB" sz="3200" b="1" dirty="0"/>
              <a:t>Benefits of Community Engagement</a:t>
            </a:r>
          </a:p>
        </p:txBody>
      </p:sp>
      <p:sp>
        <p:nvSpPr>
          <p:cNvPr id="3" name="Content Placeholder 2">
            <a:extLst>
              <a:ext uri="{FF2B5EF4-FFF2-40B4-BE49-F238E27FC236}">
                <a16:creationId xmlns:a16="http://schemas.microsoft.com/office/drawing/2014/main" id="{70DCA1F7-E26F-45D0-8BE9-0619EE4840E9}"/>
              </a:ext>
            </a:extLst>
          </p:cNvPr>
          <p:cNvSpPr>
            <a:spLocks noGrp="1"/>
          </p:cNvSpPr>
          <p:nvPr>
            <p:ph idx="1"/>
          </p:nvPr>
        </p:nvSpPr>
        <p:spPr>
          <a:xfrm>
            <a:off x="10142" y="992641"/>
            <a:ext cx="9144000" cy="4336802"/>
          </a:xfrm>
        </p:spPr>
        <p:txBody>
          <a:bodyPr/>
          <a:lstStyle/>
          <a:p>
            <a:r>
              <a:rPr lang="en-GB" sz="2800" dirty="0"/>
              <a:t>Effective community engagement builds stronger communities and creates cohesion.</a:t>
            </a:r>
          </a:p>
          <a:p>
            <a:pPr lvl="0"/>
            <a:r>
              <a:rPr lang="en-GB" sz="2800" dirty="0"/>
              <a:t>Community engagement leads to improved outcome and creates a healthier society</a:t>
            </a:r>
          </a:p>
          <a:p>
            <a:pPr lvl="0"/>
            <a:r>
              <a:rPr lang="en-GB" sz="2800" dirty="0"/>
              <a:t>It strengthens the accountability of partners and coalitions.</a:t>
            </a:r>
          </a:p>
          <a:p>
            <a:pPr lvl="0"/>
            <a:r>
              <a:rPr lang="en-GB" sz="2800" dirty="0"/>
              <a:t>It Improves service delivery, efficiency and effectiveness.</a:t>
            </a:r>
          </a:p>
        </p:txBody>
      </p:sp>
      <p:sp>
        <p:nvSpPr>
          <p:cNvPr id="4" name="Date Placeholder 3">
            <a:extLst>
              <a:ext uri="{FF2B5EF4-FFF2-40B4-BE49-F238E27FC236}">
                <a16:creationId xmlns:a16="http://schemas.microsoft.com/office/drawing/2014/main" id="{CFB33935-BE41-4255-A341-46599F571812}"/>
              </a:ext>
            </a:extLst>
          </p:cNvPr>
          <p:cNvSpPr>
            <a:spLocks noGrp="1"/>
          </p:cNvSpPr>
          <p:nvPr>
            <p:ph type="dt" sz="half" idx="10"/>
          </p:nvPr>
        </p:nvSpPr>
        <p:spPr/>
        <p:txBody>
          <a:bodyPr/>
          <a:lstStyle/>
          <a:p>
            <a:pPr>
              <a:defRPr/>
            </a:pPr>
            <a:fld id="{2303D31F-598B-47EE-BA37-93F097A3D676}" type="datetime1">
              <a:rPr lang="en-GB" altLang="en-US" smtClean="0"/>
              <a:pPr>
                <a:defRPr/>
              </a:pPr>
              <a:t>27/04/2023</a:t>
            </a:fld>
            <a:endParaRPr lang="en-GB" altLang="en-US" dirty="0"/>
          </a:p>
        </p:txBody>
      </p:sp>
      <p:sp>
        <p:nvSpPr>
          <p:cNvPr id="5" name="Slide Number Placeholder 4">
            <a:extLst>
              <a:ext uri="{FF2B5EF4-FFF2-40B4-BE49-F238E27FC236}">
                <a16:creationId xmlns:a16="http://schemas.microsoft.com/office/drawing/2014/main" id="{CBD7091E-3FEB-4D6B-9C2F-27B0C3DE543D}"/>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dirty="0"/>
          </a:p>
        </p:txBody>
      </p:sp>
    </p:spTree>
    <p:extLst>
      <p:ext uri="{BB962C8B-B14F-4D97-AF65-F5344CB8AC3E}">
        <p14:creationId xmlns:p14="http://schemas.microsoft.com/office/powerpoint/2010/main" val="1391740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FD8C790-B456-492D-8FEE-30CCF4E90062}"/>
              </a:ext>
            </a:extLst>
          </p:cNvPr>
          <p:cNvSpPr>
            <a:spLocks noGrp="1"/>
          </p:cNvSpPr>
          <p:nvPr>
            <p:ph type="title"/>
          </p:nvPr>
        </p:nvSpPr>
        <p:spPr>
          <a:xfrm>
            <a:off x="-8558" y="114300"/>
            <a:ext cx="9144000" cy="850106"/>
          </a:xfrm>
        </p:spPr>
        <p:txBody>
          <a:bodyPr/>
          <a:lstStyle/>
          <a:p>
            <a:r>
              <a:rPr lang="en-GB" sz="3200" b="1" dirty="0"/>
              <a:t>Models of Community Engagement</a:t>
            </a:r>
            <a:endParaRPr lang="en-US" sz="3200" dirty="0"/>
          </a:p>
        </p:txBody>
      </p:sp>
      <p:pic>
        <p:nvPicPr>
          <p:cNvPr id="6" name="Content Placeholder 5">
            <a:extLst>
              <a:ext uri="{FF2B5EF4-FFF2-40B4-BE49-F238E27FC236}">
                <a16:creationId xmlns:a16="http://schemas.microsoft.com/office/drawing/2014/main" id="{35CE7040-17CA-4EA5-98B1-7B5FCCC3F7FC}"/>
              </a:ext>
            </a:extLst>
          </p:cNvPr>
          <p:cNvPicPr>
            <a:picLocks noGrp="1" noChangeAspect="1"/>
          </p:cNvPicPr>
          <p:nvPr>
            <p:ph idx="1"/>
          </p:nvPr>
        </p:nvPicPr>
        <p:blipFill rotWithShape="1">
          <a:blip r:embed="rId2"/>
          <a:srcRect t="17111" b="1873"/>
          <a:stretch/>
        </p:blipFill>
        <p:spPr>
          <a:xfrm>
            <a:off x="26888" y="1196752"/>
            <a:ext cx="9144000" cy="4536504"/>
          </a:xfrm>
          <a:prstGeom prst="rect">
            <a:avLst/>
          </a:prstGeom>
          <a:noFill/>
        </p:spPr>
      </p:pic>
      <p:sp>
        <p:nvSpPr>
          <p:cNvPr id="13" name="Date Placeholder 3">
            <a:extLst>
              <a:ext uri="{FF2B5EF4-FFF2-40B4-BE49-F238E27FC236}">
                <a16:creationId xmlns:a16="http://schemas.microsoft.com/office/drawing/2014/main" id="{08CE3C2C-4696-4075-A3FB-A60951CE3EC8}"/>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a:pPr>
                <a:spcAft>
                  <a:spcPts val="600"/>
                </a:spcAft>
                <a:defRPr/>
              </a:pPr>
              <a:t>27/04/2023</a:t>
            </a:fld>
            <a:endParaRPr lang="en-GB" altLang="en-US"/>
          </a:p>
        </p:txBody>
      </p:sp>
      <p:sp>
        <p:nvSpPr>
          <p:cNvPr id="15" name="Slide Number Placeholder 4">
            <a:extLst>
              <a:ext uri="{FF2B5EF4-FFF2-40B4-BE49-F238E27FC236}">
                <a16:creationId xmlns:a16="http://schemas.microsoft.com/office/drawing/2014/main" id="{150B8D0D-6841-4311-9E34-0696391A1D8B}"/>
              </a:ext>
            </a:extLst>
          </p:cNvPr>
          <p:cNvSpPr>
            <a:spLocks noGrp="1"/>
          </p:cNvSpPr>
          <p:nvPr>
            <p:ph type="sldNum" sz="quarter" idx="12"/>
          </p:nvPr>
        </p:nvSpPr>
        <p:spPr>
          <a:xfrm>
            <a:off x="7956550" y="6381750"/>
            <a:ext cx="730250" cy="339725"/>
          </a:xfrm>
        </p:spPr>
        <p:txBody>
          <a:bodyPr/>
          <a:lstStyle/>
          <a:p>
            <a:pPr>
              <a:spcAft>
                <a:spcPts val="600"/>
              </a:spcAft>
              <a:defRPr/>
            </a:pPr>
            <a:fld id="{6550E941-99E4-4403-A917-B30FF69A9617}" type="slidenum">
              <a:rPr lang="en-GB" altLang="en-US"/>
              <a:pPr>
                <a:spcAft>
                  <a:spcPts val="600"/>
                </a:spcAft>
                <a:defRPr/>
              </a:pPr>
              <a:t>26</a:t>
            </a:fld>
            <a:endParaRPr lang="en-GB" altLang="en-US"/>
          </a:p>
        </p:txBody>
      </p:sp>
      <p:sp>
        <p:nvSpPr>
          <p:cNvPr id="4" name="Date Placeholder 3" hidden="1">
            <a:extLst>
              <a:ext uri="{FF2B5EF4-FFF2-40B4-BE49-F238E27FC236}">
                <a16:creationId xmlns:a16="http://schemas.microsoft.com/office/drawing/2014/main" id="{42031F8D-B463-40CD-93EC-30E615929BED}"/>
              </a:ext>
            </a:extLst>
          </p:cNvPr>
          <p:cNvSpPr>
            <a:spLocks noGrp="1"/>
          </p:cNvSpPr>
          <p:nvPr>
            <p:ph type="dt" sz="half" idx="10"/>
          </p:nvPr>
        </p:nvSpPr>
        <p:spPr/>
        <p:txBody>
          <a:bodyPr/>
          <a:lstStyle/>
          <a:p>
            <a:pPr>
              <a:spcAft>
                <a:spcPts val="600"/>
              </a:spcAft>
              <a:defRPr/>
            </a:pPr>
            <a:fld id="{2303D31F-598B-47EE-BA37-93F097A3D676}" type="datetime1">
              <a:rPr lang="en-GB" altLang="en-US" smtClean="0"/>
              <a:pPr>
                <a:spcAft>
                  <a:spcPts val="600"/>
                </a:spcAft>
                <a:defRPr/>
              </a:pPr>
              <a:t>27/04/2023</a:t>
            </a:fld>
            <a:endParaRPr lang="en-GB" altLang="en-US"/>
          </a:p>
        </p:txBody>
      </p:sp>
      <p:sp>
        <p:nvSpPr>
          <p:cNvPr id="5" name="Slide Number Placeholder 4" hidden="1">
            <a:extLst>
              <a:ext uri="{FF2B5EF4-FFF2-40B4-BE49-F238E27FC236}">
                <a16:creationId xmlns:a16="http://schemas.microsoft.com/office/drawing/2014/main" id="{65FFB190-D1A0-4CF7-9A4F-06BBD91D66CB}"/>
              </a:ext>
            </a:extLst>
          </p:cNvPr>
          <p:cNvSpPr>
            <a:spLocks noGrp="1"/>
          </p:cNvSpPr>
          <p:nvPr>
            <p:ph type="sldNum" sz="quarter" idx="12"/>
          </p:nvPr>
        </p:nvSpPr>
        <p:spPr/>
        <p:txBody>
          <a:bodyPr/>
          <a:lstStyle/>
          <a:p>
            <a:pPr>
              <a:spcAft>
                <a:spcPts val="600"/>
              </a:spcAft>
              <a:defRPr/>
            </a:pPr>
            <a:fld id="{6550E941-99E4-4403-A917-B30FF69A9617}" type="slidenum">
              <a:rPr lang="en-GB" altLang="en-US" smtClean="0"/>
              <a:pPr>
                <a:spcAft>
                  <a:spcPts val="600"/>
                </a:spcAft>
                <a:defRPr/>
              </a:pPr>
              <a:t>26</a:t>
            </a:fld>
            <a:endParaRPr lang="en-GB" altLang="en-US"/>
          </a:p>
        </p:txBody>
      </p:sp>
    </p:spTree>
    <p:extLst>
      <p:ext uri="{BB962C8B-B14F-4D97-AF65-F5344CB8AC3E}">
        <p14:creationId xmlns:p14="http://schemas.microsoft.com/office/powerpoint/2010/main" val="3974967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E6196-C087-4CC5-A5DF-002EC1F02A25}"/>
              </a:ext>
            </a:extLst>
          </p:cNvPr>
          <p:cNvSpPr>
            <a:spLocks noGrp="1"/>
          </p:cNvSpPr>
          <p:nvPr>
            <p:ph type="title"/>
          </p:nvPr>
        </p:nvSpPr>
        <p:spPr>
          <a:xfrm>
            <a:off x="457200" y="154285"/>
            <a:ext cx="8229600" cy="562074"/>
          </a:xfrm>
        </p:spPr>
        <p:txBody>
          <a:bodyPr/>
          <a:lstStyle/>
          <a:p>
            <a:r>
              <a:rPr lang="en-GB" sz="3200" b="1" dirty="0"/>
              <a:t>Models of Community Engagement</a:t>
            </a:r>
            <a:endParaRPr lang="en-GB" sz="3200" dirty="0"/>
          </a:p>
        </p:txBody>
      </p:sp>
      <p:pic>
        <p:nvPicPr>
          <p:cNvPr id="6" name="Content Placeholder 5">
            <a:extLst>
              <a:ext uri="{FF2B5EF4-FFF2-40B4-BE49-F238E27FC236}">
                <a16:creationId xmlns:a16="http://schemas.microsoft.com/office/drawing/2014/main" id="{EB3C4DBD-8321-4DF8-97A5-498ABD21A851}"/>
              </a:ext>
            </a:extLst>
          </p:cNvPr>
          <p:cNvPicPr>
            <a:picLocks noGrp="1" noChangeAspect="1"/>
          </p:cNvPicPr>
          <p:nvPr>
            <p:ph idx="1"/>
          </p:nvPr>
        </p:nvPicPr>
        <p:blipFill>
          <a:blip r:embed="rId2"/>
          <a:stretch>
            <a:fillRect/>
          </a:stretch>
        </p:blipFill>
        <p:spPr>
          <a:xfrm>
            <a:off x="0" y="836712"/>
            <a:ext cx="9144000" cy="6021288"/>
          </a:xfrm>
          <a:prstGeom prst="rect">
            <a:avLst/>
          </a:prstGeom>
        </p:spPr>
      </p:pic>
      <p:sp>
        <p:nvSpPr>
          <p:cNvPr id="4" name="Date Placeholder 3">
            <a:extLst>
              <a:ext uri="{FF2B5EF4-FFF2-40B4-BE49-F238E27FC236}">
                <a16:creationId xmlns:a16="http://schemas.microsoft.com/office/drawing/2014/main" id="{086FDF88-E50B-4DDB-A834-865105E60C1C}"/>
              </a:ext>
            </a:extLst>
          </p:cNvPr>
          <p:cNvSpPr>
            <a:spLocks noGrp="1"/>
          </p:cNvSpPr>
          <p:nvPr>
            <p:ph type="dt" sz="half" idx="10"/>
          </p:nvPr>
        </p:nvSpPr>
        <p:spPr/>
        <p:txBody>
          <a:bodyPr/>
          <a:lstStyle/>
          <a:p>
            <a:pPr>
              <a:defRPr/>
            </a:pPr>
            <a:fld id="{2303D31F-598B-47EE-BA37-93F097A3D676}" type="datetime1">
              <a:rPr lang="en-GB" altLang="en-US" smtClean="0"/>
              <a:pPr>
                <a:defRPr/>
              </a:pPr>
              <a:t>27/04/2023</a:t>
            </a:fld>
            <a:endParaRPr lang="en-GB" altLang="en-US" dirty="0"/>
          </a:p>
        </p:txBody>
      </p:sp>
      <p:sp>
        <p:nvSpPr>
          <p:cNvPr id="5" name="Slide Number Placeholder 4">
            <a:extLst>
              <a:ext uri="{FF2B5EF4-FFF2-40B4-BE49-F238E27FC236}">
                <a16:creationId xmlns:a16="http://schemas.microsoft.com/office/drawing/2014/main" id="{D14DA3C3-86E8-450C-AF80-17510414876B}"/>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dirty="0"/>
          </a:p>
        </p:txBody>
      </p:sp>
    </p:spTree>
    <p:extLst>
      <p:ext uri="{BB962C8B-B14F-4D97-AF65-F5344CB8AC3E}">
        <p14:creationId xmlns:p14="http://schemas.microsoft.com/office/powerpoint/2010/main" val="6777459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5A761-541D-4E92-90C7-6EE51F72BF0B}"/>
              </a:ext>
            </a:extLst>
          </p:cNvPr>
          <p:cNvSpPr>
            <a:spLocks noGrp="1"/>
          </p:cNvSpPr>
          <p:nvPr>
            <p:ph type="title"/>
          </p:nvPr>
        </p:nvSpPr>
        <p:spPr>
          <a:xfrm>
            <a:off x="0" y="273050"/>
            <a:ext cx="9144000" cy="491654"/>
          </a:xfrm>
        </p:spPr>
        <p:txBody>
          <a:bodyPr wrap="square" anchor="b">
            <a:noAutofit/>
          </a:bodyPr>
          <a:lstStyle/>
          <a:p>
            <a:pPr algn="ctr"/>
            <a:r>
              <a:rPr lang="en-GB" sz="3200" b="1" dirty="0"/>
              <a:t>Principles of Community Engagement </a:t>
            </a:r>
          </a:p>
        </p:txBody>
      </p:sp>
      <p:pic>
        <p:nvPicPr>
          <p:cNvPr id="12290" name="Picture 2">
            <a:extLst>
              <a:ext uri="{FF2B5EF4-FFF2-40B4-BE49-F238E27FC236}">
                <a16:creationId xmlns:a16="http://schemas.microsoft.com/office/drawing/2014/main" id="{528B0B51-9D0E-482F-BABF-D62F6A2E6B0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94" y="1053108"/>
            <a:ext cx="4853161" cy="4608139"/>
          </a:xfrm>
          <a:prstGeom prst="rect">
            <a:avLst/>
          </a:prstGeom>
          <a:solidFill>
            <a:srgbClr val="FFFFFF"/>
          </a:solidFill>
        </p:spPr>
      </p:pic>
      <p:sp>
        <p:nvSpPr>
          <p:cNvPr id="3" name="Content Placeholder 2">
            <a:extLst>
              <a:ext uri="{FF2B5EF4-FFF2-40B4-BE49-F238E27FC236}">
                <a16:creationId xmlns:a16="http://schemas.microsoft.com/office/drawing/2014/main" id="{BF765A93-D93E-47A9-9E67-F610CD08D322}"/>
              </a:ext>
            </a:extLst>
          </p:cNvPr>
          <p:cNvSpPr>
            <a:spLocks noGrp="1"/>
          </p:cNvSpPr>
          <p:nvPr>
            <p:ph type="body" sz="half" idx="2"/>
          </p:nvPr>
        </p:nvSpPr>
        <p:spPr>
          <a:xfrm>
            <a:off x="4849167" y="1053108"/>
            <a:ext cx="4294833" cy="4608139"/>
          </a:xfrm>
        </p:spPr>
        <p:txBody>
          <a:bodyPr wrap="square" anchor="t">
            <a:normAutofit fontScale="62500" lnSpcReduction="20000"/>
          </a:bodyPr>
          <a:lstStyle/>
          <a:p>
            <a:pPr lvl="0"/>
            <a:r>
              <a:rPr lang="en-GB" sz="3600" dirty="0">
                <a:latin typeface="Arial" panose="020B0604020202020204" pitchFamily="34" charset="0"/>
                <a:cs typeface="Arial" panose="020B0604020202020204" pitchFamily="34" charset="0"/>
              </a:rPr>
              <a:t>Nine principles drive the success of community engagement (ATSDR, 2020).</a:t>
            </a:r>
          </a:p>
          <a:p>
            <a:pPr lvl="0"/>
            <a:r>
              <a:rPr lang="en-GB" sz="3600" dirty="0">
                <a:latin typeface="Arial" panose="020B0604020202020204" pitchFamily="34" charset="0"/>
                <a:cs typeface="Arial" panose="020B0604020202020204" pitchFamily="34" charset="0"/>
              </a:rPr>
              <a:t>The principles are integral in engaging with communities in terms of information, participation, consultation, collaboration, and empowerment.</a:t>
            </a:r>
          </a:p>
          <a:p>
            <a:pPr lvl="0"/>
            <a:r>
              <a:rPr lang="en-GB" sz="3600" dirty="0">
                <a:latin typeface="Arial" panose="020B0604020202020204" pitchFamily="34" charset="0"/>
                <a:cs typeface="Arial" panose="020B0604020202020204" pitchFamily="34" charset="0"/>
              </a:rPr>
              <a:t>The principles create an ethical and moral structure around community-based practices.</a:t>
            </a:r>
          </a:p>
          <a:p>
            <a:pPr lvl="0"/>
            <a:r>
              <a:rPr lang="en-GB" sz="3600" dirty="0">
                <a:latin typeface="Arial" panose="020B0604020202020204" pitchFamily="34" charset="0"/>
                <a:cs typeface="Arial" panose="020B0604020202020204" pitchFamily="34" charset="0"/>
              </a:rPr>
              <a:t>They set the parameters that guide both the communities and their partners.</a:t>
            </a:r>
          </a:p>
          <a:p>
            <a:endParaRPr lang="en-GB" sz="3200" dirty="0"/>
          </a:p>
        </p:txBody>
      </p:sp>
      <p:sp>
        <p:nvSpPr>
          <p:cNvPr id="4" name="Date Placeholder 3">
            <a:extLst>
              <a:ext uri="{FF2B5EF4-FFF2-40B4-BE49-F238E27FC236}">
                <a16:creationId xmlns:a16="http://schemas.microsoft.com/office/drawing/2014/main" id="{23637939-7DA5-46FB-BBED-1D235697848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CC539CDD-03CE-4F6C-A814-4FDE0D3405A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28</a:t>
            </a:fld>
            <a:endParaRPr lang="en-GB" altLang="en-US"/>
          </a:p>
        </p:txBody>
      </p:sp>
    </p:spTree>
    <p:extLst>
      <p:ext uri="{BB962C8B-B14F-4D97-AF65-F5344CB8AC3E}">
        <p14:creationId xmlns:p14="http://schemas.microsoft.com/office/powerpoint/2010/main" val="1138554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9C6BB-92BF-41B8-B899-844876916949}"/>
              </a:ext>
            </a:extLst>
          </p:cNvPr>
          <p:cNvSpPr>
            <a:spLocks noGrp="1"/>
          </p:cNvSpPr>
          <p:nvPr>
            <p:ph type="title"/>
          </p:nvPr>
        </p:nvSpPr>
        <p:spPr>
          <a:xfrm>
            <a:off x="55463" y="218715"/>
            <a:ext cx="9122817" cy="1143000"/>
          </a:xfrm>
        </p:spPr>
        <p:txBody>
          <a:bodyPr wrap="square" anchor="ctr">
            <a:normAutofit/>
          </a:bodyPr>
          <a:lstStyle/>
          <a:p>
            <a:pPr>
              <a:lnSpc>
                <a:spcPct val="90000"/>
              </a:lnSpc>
            </a:pPr>
            <a:r>
              <a:rPr lang="en-GB" sz="2800" b="1" dirty="0"/>
              <a:t>Principle 1: Be clear about the purpose, goal and the community you want to engage.</a:t>
            </a:r>
          </a:p>
        </p:txBody>
      </p:sp>
      <p:pic>
        <p:nvPicPr>
          <p:cNvPr id="3074" name="Picture 2" descr="A close up of a sign&#10;&#10;Description automatically generated">
            <a:extLst>
              <a:ext uri="{FF2B5EF4-FFF2-40B4-BE49-F238E27FC236}">
                <a16:creationId xmlns:a16="http://schemas.microsoft.com/office/drawing/2014/main" id="{C7C3351F-81C1-45F9-BFD6-2B4D988E6B9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2023" y="1772816"/>
            <a:ext cx="4550817" cy="3124943"/>
          </a:xfrm>
          <a:prstGeom prst="rect">
            <a:avLst/>
          </a:prstGeom>
          <a:solidFill>
            <a:srgbClr val="FFFFFF"/>
          </a:solidFill>
        </p:spPr>
      </p:pic>
      <p:sp>
        <p:nvSpPr>
          <p:cNvPr id="3" name="Content Placeholder 2">
            <a:extLst>
              <a:ext uri="{FF2B5EF4-FFF2-40B4-BE49-F238E27FC236}">
                <a16:creationId xmlns:a16="http://schemas.microsoft.com/office/drawing/2014/main" id="{8F3B85C0-A011-406D-A69F-BEA48C522186}"/>
              </a:ext>
            </a:extLst>
          </p:cNvPr>
          <p:cNvSpPr>
            <a:spLocks noGrp="1"/>
          </p:cNvSpPr>
          <p:nvPr>
            <p:ph sz="half" idx="2"/>
          </p:nvPr>
        </p:nvSpPr>
        <p:spPr>
          <a:xfrm>
            <a:off x="4716016" y="1556792"/>
            <a:ext cx="4266051" cy="3989040"/>
          </a:xfrm>
        </p:spPr>
        <p:txBody>
          <a:bodyPr wrap="square" anchor="t">
            <a:normAutofit fontScale="92500" lnSpcReduction="10000"/>
          </a:bodyPr>
          <a:lstStyle/>
          <a:p>
            <a:pPr lvl="0"/>
            <a:r>
              <a:rPr lang="en-GB" dirty="0"/>
              <a:t>Like in every business, clearly define the goal.</a:t>
            </a:r>
          </a:p>
          <a:p>
            <a:pPr lvl="0"/>
            <a:r>
              <a:rPr lang="en-GB" dirty="0"/>
              <a:t>Be clear on the need for the engagement and plan a robust approach to adopt.</a:t>
            </a:r>
          </a:p>
          <a:p>
            <a:pPr lvl="0"/>
            <a:r>
              <a:rPr lang="en-GB" dirty="0"/>
              <a:t>Why their participation is required, and what is the potential benefit of the development.</a:t>
            </a:r>
          </a:p>
        </p:txBody>
      </p:sp>
      <p:sp>
        <p:nvSpPr>
          <p:cNvPr id="4" name="Date Placeholder 3">
            <a:extLst>
              <a:ext uri="{FF2B5EF4-FFF2-40B4-BE49-F238E27FC236}">
                <a16:creationId xmlns:a16="http://schemas.microsoft.com/office/drawing/2014/main" id="{62DFA5A6-5E9E-4754-90E0-F613F69C908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38AC397C-5733-49A5-8491-E0A0DEC40AE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29</a:t>
            </a:fld>
            <a:endParaRPr lang="en-GB" altLang="en-US"/>
          </a:p>
        </p:txBody>
      </p:sp>
    </p:spTree>
    <p:extLst>
      <p:ext uri="{BB962C8B-B14F-4D97-AF65-F5344CB8AC3E}">
        <p14:creationId xmlns:p14="http://schemas.microsoft.com/office/powerpoint/2010/main" val="1611705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49752-4048-4670-AAD1-DCB082B0636B}"/>
              </a:ext>
            </a:extLst>
          </p:cNvPr>
          <p:cNvSpPr>
            <a:spLocks noGrp="1"/>
          </p:cNvSpPr>
          <p:nvPr>
            <p:ph type="title"/>
          </p:nvPr>
        </p:nvSpPr>
        <p:spPr>
          <a:xfrm>
            <a:off x="0" y="136525"/>
            <a:ext cx="9144000" cy="916211"/>
          </a:xfrm>
        </p:spPr>
        <p:txBody>
          <a:bodyPr wrap="square" anchor="ctr">
            <a:normAutofit/>
          </a:bodyPr>
          <a:lstStyle/>
          <a:p>
            <a:pPr>
              <a:lnSpc>
                <a:spcPct val="90000"/>
              </a:lnSpc>
            </a:pPr>
            <a:r>
              <a:rPr lang="en-GB" sz="3700" b="1" dirty="0"/>
              <a:t>Principle 2: Learn about the community </a:t>
            </a:r>
          </a:p>
        </p:txBody>
      </p:sp>
      <p:pic>
        <p:nvPicPr>
          <p:cNvPr id="2052" name="Picture 4">
            <a:extLst>
              <a:ext uri="{FF2B5EF4-FFF2-40B4-BE49-F238E27FC236}">
                <a16:creationId xmlns:a16="http://schemas.microsoft.com/office/drawing/2014/main" id="{F633C0D6-8731-4848-8049-F470133CA11E}"/>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3" b="1224"/>
          <a:stretch/>
        </p:blipFill>
        <p:spPr bwMode="auto">
          <a:xfrm>
            <a:off x="250825" y="1268760"/>
            <a:ext cx="4038600" cy="4392488"/>
          </a:xfrm>
          <a:prstGeom prst="rect">
            <a:avLst/>
          </a:prstGeom>
          <a:solidFill>
            <a:srgbClr val="FFFFFF"/>
          </a:solidFill>
        </p:spPr>
      </p:pic>
      <p:sp>
        <p:nvSpPr>
          <p:cNvPr id="73" name="Content Placeholder 3">
            <a:extLst>
              <a:ext uri="{FF2B5EF4-FFF2-40B4-BE49-F238E27FC236}">
                <a16:creationId xmlns:a16="http://schemas.microsoft.com/office/drawing/2014/main" id="{B72367C5-A8D2-4584-99B7-71B18CE7F020}"/>
              </a:ext>
            </a:extLst>
          </p:cNvPr>
          <p:cNvSpPr>
            <a:spLocks noGrp="1"/>
          </p:cNvSpPr>
          <p:nvPr>
            <p:ph sz="half" idx="2"/>
          </p:nvPr>
        </p:nvSpPr>
        <p:spPr>
          <a:xfrm>
            <a:off x="4564360" y="1052736"/>
            <a:ext cx="4258816" cy="4608512"/>
          </a:xfrm>
        </p:spPr>
        <p:txBody>
          <a:bodyPr/>
          <a:lstStyle/>
          <a:p>
            <a:pPr marL="0" indent="0">
              <a:buNone/>
            </a:pPr>
            <a:r>
              <a:rPr lang="en-US" sz="2400" dirty="0"/>
              <a:t>Use both qualitative and quantitative approaches to learn about the community:</a:t>
            </a:r>
          </a:p>
          <a:p>
            <a:pPr>
              <a:buFontTx/>
              <a:buChar char="-"/>
            </a:pPr>
            <a:r>
              <a:rPr lang="en-US" sz="2400" dirty="0"/>
              <a:t>Demographical structure</a:t>
            </a:r>
          </a:p>
          <a:p>
            <a:pPr>
              <a:buFontTx/>
              <a:buChar char="-"/>
            </a:pPr>
            <a:r>
              <a:rPr lang="en-US" sz="2400" dirty="0"/>
              <a:t>History </a:t>
            </a:r>
          </a:p>
          <a:p>
            <a:pPr>
              <a:buFontTx/>
              <a:buChar char="-"/>
            </a:pPr>
            <a:r>
              <a:rPr lang="en-US" sz="2400" dirty="0"/>
              <a:t>Culture</a:t>
            </a:r>
          </a:p>
          <a:p>
            <a:pPr>
              <a:buFontTx/>
              <a:buChar char="-"/>
            </a:pPr>
            <a:r>
              <a:rPr lang="en-US" sz="2400" dirty="0"/>
              <a:t>Norms, values, perspectives </a:t>
            </a:r>
          </a:p>
          <a:p>
            <a:pPr>
              <a:buFontTx/>
              <a:buChar char="-"/>
            </a:pPr>
            <a:r>
              <a:rPr lang="en-US" sz="2400" dirty="0"/>
              <a:t>Economic conditions</a:t>
            </a:r>
          </a:p>
          <a:p>
            <a:pPr>
              <a:buFontTx/>
              <a:buChar char="-"/>
            </a:pPr>
            <a:r>
              <a:rPr lang="en-US" sz="2400" dirty="0"/>
              <a:t>Social networks </a:t>
            </a:r>
          </a:p>
          <a:p>
            <a:pPr>
              <a:buFontTx/>
              <a:buChar char="-"/>
            </a:pPr>
            <a:r>
              <a:rPr lang="en-US" sz="2400" dirty="0"/>
              <a:t>Political interest</a:t>
            </a:r>
          </a:p>
          <a:p>
            <a:pPr>
              <a:buFontTx/>
              <a:buChar char="-"/>
            </a:pPr>
            <a:r>
              <a:rPr lang="en-US" sz="2400" dirty="0"/>
              <a:t>Power structure</a:t>
            </a:r>
          </a:p>
          <a:p>
            <a:pPr>
              <a:buFontTx/>
              <a:buChar char="-"/>
            </a:pPr>
            <a:endParaRPr lang="en-US" sz="2400" dirty="0"/>
          </a:p>
          <a:p>
            <a:pPr>
              <a:buFontTx/>
              <a:buChar char="-"/>
            </a:pPr>
            <a:endParaRPr lang="en-US" dirty="0"/>
          </a:p>
          <a:p>
            <a:endParaRPr lang="en-US" dirty="0"/>
          </a:p>
        </p:txBody>
      </p:sp>
      <p:sp>
        <p:nvSpPr>
          <p:cNvPr id="4" name="Date Placeholder 3">
            <a:extLst>
              <a:ext uri="{FF2B5EF4-FFF2-40B4-BE49-F238E27FC236}">
                <a16:creationId xmlns:a16="http://schemas.microsoft.com/office/drawing/2014/main" id="{747CCF83-CF83-4DBA-BF13-8C3CF012F82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59B9180D-32FA-4969-8712-BC650BDC998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30</a:t>
            </a:fld>
            <a:endParaRPr lang="en-GB" altLang="en-US"/>
          </a:p>
        </p:txBody>
      </p:sp>
    </p:spTree>
    <p:extLst>
      <p:ext uri="{BB962C8B-B14F-4D97-AF65-F5344CB8AC3E}">
        <p14:creationId xmlns:p14="http://schemas.microsoft.com/office/powerpoint/2010/main" val="84827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3">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936A8-1F41-4309-A57A-539D28D0D2E4}"/>
              </a:ext>
            </a:extLst>
          </p:cNvPr>
          <p:cNvSpPr>
            <a:spLocks noGrp="1"/>
          </p:cNvSpPr>
          <p:nvPr>
            <p:ph type="title"/>
          </p:nvPr>
        </p:nvSpPr>
        <p:spPr>
          <a:xfrm>
            <a:off x="0" y="-15011"/>
            <a:ext cx="9144000" cy="1143000"/>
          </a:xfrm>
        </p:spPr>
        <p:txBody>
          <a:bodyPr wrap="square" anchor="ctr">
            <a:normAutofit/>
          </a:bodyPr>
          <a:lstStyle/>
          <a:p>
            <a:pPr>
              <a:lnSpc>
                <a:spcPct val="90000"/>
              </a:lnSpc>
            </a:pPr>
            <a:r>
              <a:rPr lang="en-GB" sz="3200" b="1" dirty="0"/>
              <a:t>Principle 3: Go to the community and establish relationships</a:t>
            </a:r>
            <a:endParaRPr lang="en-GB" sz="3200" dirty="0"/>
          </a:p>
        </p:txBody>
      </p:sp>
      <p:pic>
        <p:nvPicPr>
          <p:cNvPr id="6" name="Picture 2">
            <a:extLst>
              <a:ext uri="{FF2B5EF4-FFF2-40B4-BE49-F238E27FC236}">
                <a16:creationId xmlns:a16="http://schemas.microsoft.com/office/drawing/2014/main" id="{848BB5E4-AA79-4E77-8F8A-1D5526BEF15A}"/>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r="5" b="1232"/>
          <a:stretch/>
        </p:blipFill>
        <p:spPr bwMode="auto">
          <a:xfrm>
            <a:off x="4211960" y="4232771"/>
            <a:ext cx="4932040" cy="2640682"/>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3">
            <a:extLst>
              <a:ext uri="{FF2B5EF4-FFF2-40B4-BE49-F238E27FC236}">
                <a16:creationId xmlns:a16="http://schemas.microsoft.com/office/drawing/2014/main" id="{FE33478B-375F-4321-8DB1-E3A0DFF6D579}"/>
              </a:ext>
            </a:extLst>
          </p:cNvPr>
          <p:cNvSpPr>
            <a:spLocks noGrp="1"/>
          </p:cNvSpPr>
          <p:nvPr>
            <p:ph sz="half" idx="2"/>
          </p:nvPr>
        </p:nvSpPr>
        <p:spPr>
          <a:xfrm>
            <a:off x="4301605" y="1417638"/>
            <a:ext cx="4749674" cy="2815133"/>
          </a:xfrm>
        </p:spPr>
        <p:txBody>
          <a:bodyPr/>
          <a:lstStyle/>
          <a:p>
            <a:r>
              <a:rPr lang="en-US" sz="2000" dirty="0"/>
              <a:t>Primarily unearth the movers and shakers and engage with them in their natural environment.</a:t>
            </a:r>
          </a:p>
          <a:p>
            <a:r>
              <a:rPr lang="en-US" sz="2000" dirty="0"/>
              <a:t>Nurture and maintain existing relationships</a:t>
            </a:r>
          </a:p>
          <a:p>
            <a:r>
              <a:rPr lang="en-US" sz="2000" dirty="0"/>
              <a:t>Communicate effectively at all levels</a:t>
            </a:r>
          </a:p>
          <a:p>
            <a:r>
              <a:rPr lang="en-US" sz="2000" dirty="0"/>
              <a:t>Acknowledge the strength and resilience of the people.</a:t>
            </a:r>
          </a:p>
          <a:p>
            <a:endParaRPr lang="en-US" dirty="0"/>
          </a:p>
        </p:txBody>
      </p:sp>
      <p:sp>
        <p:nvSpPr>
          <p:cNvPr id="4" name="Date Placeholder 3">
            <a:extLst>
              <a:ext uri="{FF2B5EF4-FFF2-40B4-BE49-F238E27FC236}">
                <a16:creationId xmlns:a16="http://schemas.microsoft.com/office/drawing/2014/main" id="{4DBAFC53-C95D-420A-892B-6964D420CA2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16D6FA17-03B7-4B8F-8619-9CCD5B40EA4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31</a:t>
            </a:fld>
            <a:endParaRPr lang="en-GB" altLang="en-US"/>
          </a:p>
        </p:txBody>
      </p:sp>
      <p:pic>
        <p:nvPicPr>
          <p:cNvPr id="8" name="Picture 6">
            <a:extLst>
              <a:ext uri="{FF2B5EF4-FFF2-40B4-BE49-F238E27FC236}">
                <a16:creationId xmlns:a16="http://schemas.microsoft.com/office/drawing/2014/main" id="{90D02195-8BF4-4758-A98C-9A447CE43D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19207"/>
            <a:ext cx="4211960" cy="5515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2138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3F4DE-09CA-4E7B-B567-D720A8910464}"/>
              </a:ext>
            </a:extLst>
          </p:cNvPr>
          <p:cNvSpPr>
            <a:spLocks noGrp="1"/>
          </p:cNvSpPr>
          <p:nvPr>
            <p:ph type="title"/>
          </p:nvPr>
        </p:nvSpPr>
        <p:spPr>
          <a:xfrm>
            <a:off x="0" y="150763"/>
            <a:ext cx="9144000" cy="1143000"/>
          </a:xfrm>
        </p:spPr>
        <p:txBody>
          <a:bodyPr wrap="square" anchor="ctr">
            <a:normAutofit/>
          </a:bodyPr>
          <a:lstStyle/>
          <a:p>
            <a:pPr>
              <a:lnSpc>
                <a:spcPct val="90000"/>
              </a:lnSpc>
            </a:pPr>
            <a:r>
              <a:rPr lang="en-GB" sz="3200" b="1" dirty="0"/>
              <a:t>Principle 4: Respect and Promote the individuality of people in the community</a:t>
            </a:r>
            <a:endParaRPr lang="en-GB" sz="3200" dirty="0"/>
          </a:p>
        </p:txBody>
      </p:sp>
      <p:sp>
        <p:nvSpPr>
          <p:cNvPr id="5127" name="Content Placeholder 3">
            <a:extLst>
              <a:ext uri="{FF2B5EF4-FFF2-40B4-BE49-F238E27FC236}">
                <a16:creationId xmlns:a16="http://schemas.microsoft.com/office/drawing/2014/main" id="{45B9E33D-FF1E-4344-B3A1-04A64A4B828C}"/>
              </a:ext>
            </a:extLst>
          </p:cNvPr>
          <p:cNvSpPr>
            <a:spLocks noGrp="1"/>
          </p:cNvSpPr>
          <p:nvPr>
            <p:ph sz="half" idx="2"/>
          </p:nvPr>
        </p:nvSpPr>
        <p:spPr>
          <a:xfrm>
            <a:off x="4672879" y="1412776"/>
            <a:ext cx="4220295" cy="4248472"/>
          </a:xfrm>
        </p:spPr>
        <p:txBody>
          <a:bodyPr/>
          <a:lstStyle/>
          <a:p>
            <a:pPr lvl="0"/>
            <a:r>
              <a:rPr lang="en-US" dirty="0"/>
              <a:t>To build trust and true partnership, you must understand and respect their rights, interest, and well-being individually.</a:t>
            </a:r>
            <a:endParaRPr lang="en-GB" dirty="0"/>
          </a:p>
          <a:p>
            <a:pPr lvl="0"/>
            <a:r>
              <a:rPr lang="en-US" dirty="0"/>
              <a:t>Participation is much easier when they get involved in the problem identification.</a:t>
            </a:r>
            <a:endParaRPr lang="en-GB" dirty="0"/>
          </a:p>
          <a:p>
            <a:pPr lvl="0"/>
            <a:r>
              <a:rPr lang="en-US" dirty="0"/>
              <a:t>It reduces community resistance</a:t>
            </a:r>
            <a:r>
              <a:rPr lang="en-GB" dirty="0"/>
              <a:t>.</a:t>
            </a:r>
            <a:endParaRPr lang="en-US" dirty="0"/>
          </a:p>
          <a:p>
            <a:endParaRPr lang="en-US" dirty="0"/>
          </a:p>
        </p:txBody>
      </p:sp>
      <p:pic>
        <p:nvPicPr>
          <p:cNvPr id="5122" name="Picture 2">
            <a:extLst>
              <a:ext uri="{FF2B5EF4-FFF2-40B4-BE49-F238E27FC236}">
                <a16:creationId xmlns:a16="http://schemas.microsoft.com/office/drawing/2014/main" id="{352384D8-F9ED-4FFF-BE14-0B4A2D194D3E}"/>
              </a:ext>
            </a:extLst>
          </p:cNvPr>
          <p:cNvPicPr>
            <a:picLocks noGrp="1" noChangeAspect="1" noChangeArrowheads="1"/>
          </p:cNvPicPr>
          <p:nvPr>
            <p:ph sz="quarter" idx="4"/>
          </p:nvPr>
        </p:nvPicPr>
        <p:blipFill rotWithShape="1">
          <a:blip r:embed="rId2">
            <a:extLst>
              <a:ext uri="{28A0092B-C50C-407E-A947-70E740481C1C}">
                <a14:useLocalDpi xmlns:a14="http://schemas.microsoft.com/office/drawing/2010/main" val="0"/>
              </a:ext>
            </a:extLst>
          </a:blip>
          <a:stretch/>
        </p:blipFill>
        <p:spPr bwMode="auto">
          <a:xfrm>
            <a:off x="0" y="1412776"/>
            <a:ext cx="4318471" cy="4248471"/>
          </a:xfrm>
          <a:prstGeom prst="rect">
            <a:avLst/>
          </a:prstGeom>
          <a:solidFill>
            <a:srgbClr val="FFFFFF"/>
          </a:solidFill>
        </p:spPr>
      </p:pic>
      <p:sp>
        <p:nvSpPr>
          <p:cNvPr id="4" name="Date Placeholder 3">
            <a:extLst>
              <a:ext uri="{FF2B5EF4-FFF2-40B4-BE49-F238E27FC236}">
                <a16:creationId xmlns:a16="http://schemas.microsoft.com/office/drawing/2014/main" id="{060A63F1-7E17-4258-AB8C-70A4139C086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FFDA7DBB-9385-4988-8FF6-C5F46203448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32</a:t>
            </a:fld>
            <a:endParaRPr lang="en-GB" altLang="en-US"/>
          </a:p>
        </p:txBody>
      </p:sp>
    </p:spTree>
    <p:extLst>
      <p:ext uri="{BB962C8B-B14F-4D97-AF65-F5344CB8AC3E}">
        <p14:creationId xmlns:p14="http://schemas.microsoft.com/office/powerpoint/2010/main" val="149599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808C4-0571-4127-BE87-C819DE28EB4B}"/>
              </a:ext>
            </a:extLst>
          </p:cNvPr>
          <p:cNvSpPr>
            <a:spLocks noGrp="1"/>
          </p:cNvSpPr>
          <p:nvPr>
            <p:ph type="title"/>
          </p:nvPr>
        </p:nvSpPr>
        <p:spPr>
          <a:xfrm>
            <a:off x="0" y="140568"/>
            <a:ext cx="9143999" cy="1143000"/>
          </a:xfrm>
        </p:spPr>
        <p:txBody>
          <a:bodyPr wrap="square" anchor="ctr">
            <a:normAutofit/>
          </a:bodyPr>
          <a:lstStyle/>
          <a:p>
            <a:pPr>
              <a:lnSpc>
                <a:spcPct val="90000"/>
              </a:lnSpc>
            </a:pPr>
            <a:r>
              <a:rPr lang="en-GB" sz="3200" b="1" dirty="0"/>
              <a:t>Principle 5: Partnering with the community  </a:t>
            </a:r>
            <a:endParaRPr lang="en-GB" sz="3200" dirty="0"/>
          </a:p>
        </p:txBody>
      </p:sp>
      <p:pic>
        <p:nvPicPr>
          <p:cNvPr id="6146" name="Picture 2">
            <a:extLst>
              <a:ext uri="{FF2B5EF4-FFF2-40B4-BE49-F238E27FC236}">
                <a16:creationId xmlns:a16="http://schemas.microsoft.com/office/drawing/2014/main" id="{B94D4E46-2B22-46D3-B63E-5182655448C0}"/>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tretch>
            <a:fillRect/>
          </a:stretch>
        </p:blipFill>
        <p:spPr bwMode="auto">
          <a:xfrm>
            <a:off x="0" y="1434480"/>
            <a:ext cx="4446240" cy="4298776"/>
          </a:xfrm>
          <a:prstGeom prst="rect">
            <a:avLst/>
          </a:prstGeom>
          <a:solidFill>
            <a:srgbClr val="FFFFFF"/>
          </a:solidFill>
        </p:spPr>
      </p:pic>
      <p:sp>
        <p:nvSpPr>
          <p:cNvPr id="71" name="Content Placeholder 3">
            <a:extLst>
              <a:ext uri="{FF2B5EF4-FFF2-40B4-BE49-F238E27FC236}">
                <a16:creationId xmlns:a16="http://schemas.microsoft.com/office/drawing/2014/main" id="{08A343EA-D230-4474-8D50-8B39C167B9A1}"/>
              </a:ext>
            </a:extLst>
          </p:cNvPr>
          <p:cNvSpPr>
            <a:spLocks noGrp="1"/>
          </p:cNvSpPr>
          <p:nvPr>
            <p:ph sz="half" idx="2"/>
          </p:nvPr>
        </p:nvSpPr>
        <p:spPr>
          <a:xfrm>
            <a:off x="4446240" y="1698254"/>
            <a:ext cx="4697759" cy="3725266"/>
          </a:xfrm>
        </p:spPr>
        <p:txBody>
          <a:bodyPr/>
          <a:lstStyle/>
          <a:p>
            <a:pPr lvl="0"/>
            <a:r>
              <a:rPr lang="en-US" sz="2400" dirty="0">
                <a:latin typeface="Arial" panose="020B0604020202020204" pitchFamily="34" charset="0"/>
                <a:cs typeface="Arial" panose="020B0604020202020204" pitchFamily="34" charset="0"/>
              </a:rPr>
              <a:t>Encourage inclusive engagement that responds to social, economic, political and environmental trends.</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Support activities that create opportunities for growth and prosperity in the community.</a:t>
            </a:r>
            <a:endParaRPr lang="en-GB" sz="2400" dirty="0">
              <a:latin typeface="Arial" panose="020B0604020202020204" pitchFamily="34" charset="0"/>
              <a:cs typeface="Arial" panose="020B0604020202020204" pitchFamily="34" charset="0"/>
            </a:endParaRPr>
          </a:p>
          <a:p>
            <a:pPr lvl="0"/>
            <a:r>
              <a:rPr lang="en-US" sz="2400" dirty="0">
                <a:latin typeface="Arial" panose="020B0604020202020204" pitchFamily="34" charset="0"/>
                <a:cs typeface="Arial" panose="020B0604020202020204" pitchFamily="34" charset="0"/>
              </a:rPr>
              <a:t>Promote co-learning activities.</a:t>
            </a:r>
            <a:endParaRPr lang="en-GB" sz="2400" dirty="0">
              <a:latin typeface="Arial" panose="020B0604020202020204" pitchFamily="34" charset="0"/>
              <a:cs typeface="Arial" panose="020B0604020202020204" pitchFamily="34" charset="0"/>
            </a:endParaRPr>
          </a:p>
          <a:p>
            <a:endParaRPr lang="en-US" sz="2400" dirty="0"/>
          </a:p>
        </p:txBody>
      </p:sp>
      <p:sp>
        <p:nvSpPr>
          <p:cNvPr id="4" name="Date Placeholder 3">
            <a:extLst>
              <a:ext uri="{FF2B5EF4-FFF2-40B4-BE49-F238E27FC236}">
                <a16:creationId xmlns:a16="http://schemas.microsoft.com/office/drawing/2014/main" id="{7000A78F-2FBA-4129-A137-F789C526692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F5651B64-AA2A-4CB5-81CD-C050C4459F7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33</a:t>
            </a:fld>
            <a:endParaRPr lang="en-GB" altLang="en-US"/>
          </a:p>
        </p:txBody>
      </p:sp>
    </p:spTree>
    <p:extLst>
      <p:ext uri="{BB962C8B-B14F-4D97-AF65-F5344CB8AC3E}">
        <p14:creationId xmlns:p14="http://schemas.microsoft.com/office/powerpoint/2010/main" val="3929783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FB2A3-89A3-49A5-B79D-87B0F848FE3E}"/>
              </a:ext>
            </a:extLst>
          </p:cNvPr>
          <p:cNvSpPr>
            <a:spLocks noGrp="1"/>
          </p:cNvSpPr>
          <p:nvPr>
            <p:ph type="title"/>
          </p:nvPr>
        </p:nvSpPr>
        <p:spPr>
          <a:xfrm>
            <a:off x="0" y="74955"/>
            <a:ext cx="9144000" cy="1143000"/>
          </a:xfrm>
        </p:spPr>
        <p:txBody>
          <a:bodyPr wrap="square" anchor="ctr">
            <a:normAutofit/>
          </a:bodyPr>
          <a:lstStyle/>
          <a:p>
            <a:pPr>
              <a:lnSpc>
                <a:spcPct val="90000"/>
              </a:lnSpc>
            </a:pPr>
            <a:r>
              <a:rPr lang="en-GB" sz="3200" b="1" dirty="0"/>
              <a:t>Principle 6: Recognise and Respect the diversity of the community</a:t>
            </a:r>
            <a:endParaRPr lang="en-GB" sz="3200" dirty="0"/>
          </a:p>
        </p:txBody>
      </p:sp>
      <p:pic>
        <p:nvPicPr>
          <p:cNvPr id="7170" name="Picture 2">
            <a:extLst>
              <a:ext uri="{FF2B5EF4-FFF2-40B4-BE49-F238E27FC236}">
                <a16:creationId xmlns:a16="http://schemas.microsoft.com/office/drawing/2014/main" id="{CD6352F0-6B41-4381-8B73-0A08252552D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0" y="1417639"/>
            <a:ext cx="4645025" cy="4022721"/>
          </a:xfrm>
          <a:prstGeom prst="rect">
            <a:avLst/>
          </a:prstGeom>
          <a:solidFill>
            <a:srgbClr val="FFFFFF"/>
          </a:solidFill>
        </p:spPr>
      </p:pic>
      <p:sp>
        <p:nvSpPr>
          <p:cNvPr id="75" name="Content Placeholder 5">
            <a:extLst>
              <a:ext uri="{FF2B5EF4-FFF2-40B4-BE49-F238E27FC236}">
                <a16:creationId xmlns:a16="http://schemas.microsoft.com/office/drawing/2014/main" id="{8ABB827E-742B-4615-A340-0EED75775CAA}"/>
              </a:ext>
            </a:extLst>
          </p:cNvPr>
          <p:cNvSpPr>
            <a:spLocks noGrp="1"/>
          </p:cNvSpPr>
          <p:nvPr>
            <p:ph sz="quarter" idx="4"/>
          </p:nvPr>
        </p:nvSpPr>
        <p:spPr>
          <a:xfrm>
            <a:off x="5093047" y="1286222"/>
            <a:ext cx="4041775" cy="4375026"/>
          </a:xfrm>
        </p:spPr>
        <p:txBody>
          <a:bodyPr/>
          <a:lstStyle/>
          <a:p>
            <a:pPr marL="0" indent="0">
              <a:buNone/>
            </a:pPr>
            <a:r>
              <a:rPr lang="en-US" dirty="0"/>
              <a:t>Recognise and respect the diversity of the community:</a:t>
            </a:r>
          </a:p>
          <a:p>
            <a:r>
              <a:rPr lang="en-US" dirty="0"/>
              <a:t>Race </a:t>
            </a:r>
          </a:p>
          <a:p>
            <a:r>
              <a:rPr lang="en-US" dirty="0"/>
              <a:t>Ethnicity</a:t>
            </a:r>
          </a:p>
          <a:p>
            <a:r>
              <a:rPr lang="en-US" dirty="0"/>
              <a:t>Age </a:t>
            </a:r>
          </a:p>
          <a:p>
            <a:r>
              <a:rPr lang="en-US" dirty="0"/>
              <a:t>Gender </a:t>
            </a:r>
          </a:p>
          <a:p>
            <a:r>
              <a:rPr lang="en-US" dirty="0"/>
              <a:t>Mobility </a:t>
            </a:r>
          </a:p>
          <a:p>
            <a:r>
              <a:rPr lang="en-US" dirty="0"/>
              <a:t>Literacy </a:t>
            </a:r>
          </a:p>
          <a:p>
            <a:r>
              <a:rPr lang="en-US" dirty="0"/>
              <a:t>Religion</a:t>
            </a:r>
          </a:p>
          <a:p>
            <a:endParaRPr lang="en-US" dirty="0"/>
          </a:p>
        </p:txBody>
      </p:sp>
      <p:sp>
        <p:nvSpPr>
          <p:cNvPr id="4" name="Date Placeholder 3">
            <a:extLst>
              <a:ext uri="{FF2B5EF4-FFF2-40B4-BE49-F238E27FC236}">
                <a16:creationId xmlns:a16="http://schemas.microsoft.com/office/drawing/2014/main" id="{CA50B08A-BA8A-48DA-B1F2-385EDBFA210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4195C5FA-3AF6-4AEF-845A-7059006EF59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34</a:t>
            </a:fld>
            <a:endParaRPr lang="en-GB" altLang="en-US"/>
          </a:p>
        </p:txBody>
      </p:sp>
    </p:spTree>
    <p:extLst>
      <p:ext uri="{BB962C8B-B14F-4D97-AF65-F5344CB8AC3E}">
        <p14:creationId xmlns:p14="http://schemas.microsoft.com/office/powerpoint/2010/main" val="658647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3023D-C8F3-4FE7-8A96-8AA6AB4FDF79}"/>
              </a:ext>
            </a:extLst>
          </p:cNvPr>
          <p:cNvSpPr>
            <a:spLocks noGrp="1"/>
          </p:cNvSpPr>
          <p:nvPr>
            <p:ph type="title"/>
          </p:nvPr>
        </p:nvSpPr>
        <p:spPr>
          <a:xfrm>
            <a:off x="19472" y="154856"/>
            <a:ext cx="9144000" cy="983010"/>
          </a:xfrm>
        </p:spPr>
        <p:txBody>
          <a:bodyPr wrap="square" anchor="ctr">
            <a:normAutofit/>
          </a:bodyPr>
          <a:lstStyle/>
          <a:p>
            <a:pPr>
              <a:lnSpc>
                <a:spcPct val="90000"/>
              </a:lnSpc>
            </a:pPr>
            <a:r>
              <a:rPr lang="en-GB" sz="3200" b="1" dirty="0"/>
              <a:t>Principle 7: Identify and mobilise community assets </a:t>
            </a:r>
            <a:endParaRPr lang="en-GB" sz="3200" dirty="0"/>
          </a:p>
        </p:txBody>
      </p:sp>
      <p:pic>
        <p:nvPicPr>
          <p:cNvPr id="8194" name="Picture 2">
            <a:extLst>
              <a:ext uri="{FF2B5EF4-FFF2-40B4-BE49-F238E27FC236}">
                <a16:creationId xmlns:a16="http://schemas.microsoft.com/office/drawing/2014/main" id="{FEF7935B-A505-421B-BEE1-65C63D7CFF3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8021" y="1484784"/>
            <a:ext cx="4309963" cy="4115568"/>
          </a:xfrm>
          <a:prstGeom prst="rect">
            <a:avLst/>
          </a:prstGeom>
          <a:solidFill>
            <a:srgbClr val="FFFFFF"/>
          </a:solidFill>
        </p:spPr>
      </p:pic>
      <p:sp>
        <p:nvSpPr>
          <p:cNvPr id="3" name="Content Placeholder 2">
            <a:extLst>
              <a:ext uri="{FF2B5EF4-FFF2-40B4-BE49-F238E27FC236}">
                <a16:creationId xmlns:a16="http://schemas.microsoft.com/office/drawing/2014/main" id="{84775ABB-B24B-46D7-864E-3B2BCC9A25DF}"/>
              </a:ext>
            </a:extLst>
          </p:cNvPr>
          <p:cNvSpPr>
            <a:spLocks noGrp="1"/>
          </p:cNvSpPr>
          <p:nvPr>
            <p:ph sz="half" idx="2"/>
          </p:nvPr>
        </p:nvSpPr>
        <p:spPr>
          <a:xfrm>
            <a:off x="4578275" y="1484784"/>
            <a:ext cx="4460875" cy="4115568"/>
          </a:xfrm>
        </p:spPr>
        <p:txBody>
          <a:bodyPr wrap="square" anchor="t">
            <a:normAutofit/>
          </a:bodyPr>
          <a:lstStyle/>
          <a:p>
            <a:pPr>
              <a:lnSpc>
                <a:spcPct val="90000"/>
              </a:lnSpc>
            </a:pPr>
            <a:r>
              <a:rPr lang="en-GB" sz="2400" dirty="0"/>
              <a:t>Encourage capacity-building among communities by providing the following:</a:t>
            </a:r>
          </a:p>
          <a:p>
            <a:pPr>
              <a:lnSpc>
                <a:spcPct val="90000"/>
              </a:lnSpc>
            </a:pPr>
            <a:r>
              <a:rPr lang="en-GB" sz="2400" dirty="0"/>
              <a:t>Technical empowerment </a:t>
            </a:r>
          </a:p>
          <a:p>
            <a:pPr>
              <a:lnSpc>
                <a:spcPct val="90000"/>
              </a:lnSpc>
            </a:pPr>
            <a:r>
              <a:rPr lang="en-GB" sz="2400" dirty="0"/>
              <a:t>Leadership skills </a:t>
            </a:r>
          </a:p>
          <a:p>
            <a:pPr>
              <a:lnSpc>
                <a:spcPct val="90000"/>
              </a:lnSpc>
            </a:pPr>
            <a:r>
              <a:rPr lang="en-GB" sz="2400" dirty="0"/>
              <a:t>Networking and partnership-building skills </a:t>
            </a:r>
          </a:p>
          <a:p>
            <a:pPr>
              <a:lnSpc>
                <a:spcPct val="90000"/>
              </a:lnSpc>
            </a:pPr>
            <a:r>
              <a:rPr lang="en-GB" sz="2400" dirty="0"/>
              <a:t>Advocacy skills</a:t>
            </a:r>
          </a:p>
          <a:p>
            <a:pPr>
              <a:lnSpc>
                <a:spcPct val="90000"/>
              </a:lnSpc>
            </a:pPr>
            <a:r>
              <a:rPr lang="en-GB" sz="2400" dirty="0"/>
              <a:t>Project planning and management skills</a:t>
            </a:r>
          </a:p>
          <a:p>
            <a:pPr>
              <a:lnSpc>
                <a:spcPct val="90000"/>
              </a:lnSpc>
            </a:pPr>
            <a:endParaRPr lang="en-GB" sz="2400" dirty="0"/>
          </a:p>
          <a:p>
            <a:pPr>
              <a:lnSpc>
                <a:spcPct val="90000"/>
              </a:lnSpc>
            </a:pPr>
            <a:endParaRPr lang="en-GB" sz="2400" dirty="0"/>
          </a:p>
        </p:txBody>
      </p:sp>
      <p:sp>
        <p:nvSpPr>
          <p:cNvPr id="4" name="Date Placeholder 3">
            <a:extLst>
              <a:ext uri="{FF2B5EF4-FFF2-40B4-BE49-F238E27FC236}">
                <a16:creationId xmlns:a16="http://schemas.microsoft.com/office/drawing/2014/main" id="{52836C51-A247-4308-B238-6DFA23F2E19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004FD964-385D-47AE-8C49-B379D09CEE7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35</a:t>
            </a:fld>
            <a:endParaRPr lang="en-GB" altLang="en-US"/>
          </a:p>
        </p:txBody>
      </p:sp>
    </p:spTree>
    <p:extLst>
      <p:ext uri="{BB962C8B-B14F-4D97-AF65-F5344CB8AC3E}">
        <p14:creationId xmlns:p14="http://schemas.microsoft.com/office/powerpoint/2010/main" val="3215719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DA06C-5A62-4462-BD46-0DEE2230C035}"/>
              </a:ext>
            </a:extLst>
          </p:cNvPr>
          <p:cNvSpPr>
            <a:spLocks noGrp="1"/>
          </p:cNvSpPr>
          <p:nvPr>
            <p:ph type="title"/>
          </p:nvPr>
        </p:nvSpPr>
        <p:spPr>
          <a:xfrm>
            <a:off x="0" y="114300"/>
            <a:ext cx="9144000" cy="1143000"/>
          </a:xfrm>
        </p:spPr>
        <p:txBody>
          <a:bodyPr wrap="square" anchor="ctr">
            <a:normAutofit/>
          </a:bodyPr>
          <a:lstStyle/>
          <a:p>
            <a:pPr>
              <a:lnSpc>
                <a:spcPct val="90000"/>
              </a:lnSpc>
            </a:pPr>
            <a:r>
              <a:rPr lang="en-GB" sz="3200" b="1" dirty="0"/>
              <a:t>Principle 8: Flexible intervention to create change </a:t>
            </a:r>
            <a:endParaRPr lang="en-GB" sz="3200" dirty="0"/>
          </a:p>
        </p:txBody>
      </p:sp>
      <p:pic>
        <p:nvPicPr>
          <p:cNvPr id="6" name="Picture 2">
            <a:extLst>
              <a:ext uri="{FF2B5EF4-FFF2-40B4-BE49-F238E27FC236}">
                <a16:creationId xmlns:a16="http://schemas.microsoft.com/office/drawing/2014/main" id="{AC44D8B0-B0D7-4354-99A1-1D18B7C7912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07504" y="1600200"/>
            <a:ext cx="4363516" cy="4133055"/>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3">
            <a:extLst>
              <a:ext uri="{FF2B5EF4-FFF2-40B4-BE49-F238E27FC236}">
                <a16:creationId xmlns:a16="http://schemas.microsoft.com/office/drawing/2014/main" id="{603A81BA-6D8B-4199-9E56-9BD4FD5324D8}"/>
              </a:ext>
            </a:extLst>
          </p:cNvPr>
          <p:cNvSpPr>
            <a:spLocks noGrp="1"/>
          </p:cNvSpPr>
          <p:nvPr>
            <p:ph sz="half" idx="2"/>
          </p:nvPr>
        </p:nvSpPr>
        <p:spPr>
          <a:xfrm>
            <a:off x="4648200" y="1484784"/>
            <a:ext cx="4363516" cy="4248471"/>
          </a:xfrm>
        </p:spPr>
        <p:txBody>
          <a:bodyPr/>
          <a:lstStyle/>
          <a:p>
            <a:r>
              <a:rPr lang="en-US" dirty="0"/>
              <a:t>Assess the level of change required across the board</a:t>
            </a:r>
          </a:p>
          <a:p>
            <a:r>
              <a:rPr lang="en-US" dirty="0"/>
              <a:t>Identify the areas and individuals that are most impacted </a:t>
            </a:r>
          </a:p>
          <a:p>
            <a:r>
              <a:rPr lang="en-US" dirty="0"/>
              <a:t>Implement positive change </a:t>
            </a:r>
          </a:p>
          <a:p>
            <a:r>
              <a:rPr lang="en-US" dirty="0"/>
              <a:t>Response to change</a:t>
            </a:r>
          </a:p>
          <a:p>
            <a:endParaRPr lang="en-US" dirty="0"/>
          </a:p>
        </p:txBody>
      </p:sp>
      <p:sp>
        <p:nvSpPr>
          <p:cNvPr id="4" name="Date Placeholder 3">
            <a:extLst>
              <a:ext uri="{FF2B5EF4-FFF2-40B4-BE49-F238E27FC236}">
                <a16:creationId xmlns:a16="http://schemas.microsoft.com/office/drawing/2014/main" id="{DE5F338A-5D96-4EFC-95D8-449EF0444F1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A3829B3F-7745-4E3B-A0CE-81FD91C4CF2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36</a:t>
            </a:fld>
            <a:endParaRPr lang="en-GB" altLang="en-US"/>
          </a:p>
        </p:txBody>
      </p:sp>
    </p:spTree>
    <p:extLst>
      <p:ext uri="{BB962C8B-B14F-4D97-AF65-F5344CB8AC3E}">
        <p14:creationId xmlns:p14="http://schemas.microsoft.com/office/powerpoint/2010/main" val="278646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6AF99-54D7-4FA3-9C04-283271671114}"/>
              </a:ext>
            </a:extLst>
          </p:cNvPr>
          <p:cNvSpPr>
            <a:spLocks noGrp="1"/>
          </p:cNvSpPr>
          <p:nvPr>
            <p:ph type="title"/>
          </p:nvPr>
        </p:nvSpPr>
        <p:spPr>
          <a:xfrm>
            <a:off x="14511" y="114300"/>
            <a:ext cx="9144000" cy="1143000"/>
          </a:xfrm>
        </p:spPr>
        <p:txBody>
          <a:bodyPr wrap="square" anchor="ctr">
            <a:normAutofit/>
          </a:bodyPr>
          <a:lstStyle/>
          <a:p>
            <a:pPr>
              <a:lnSpc>
                <a:spcPct val="90000"/>
              </a:lnSpc>
            </a:pPr>
            <a:r>
              <a:rPr lang="en-GB" sz="3200" b="1" dirty="0"/>
              <a:t>Principle 9: Community collaboration and long-term commitment </a:t>
            </a:r>
            <a:endParaRPr lang="en-GB" sz="3200" dirty="0"/>
          </a:p>
        </p:txBody>
      </p:sp>
      <p:pic>
        <p:nvPicPr>
          <p:cNvPr id="10244" name="Picture 4">
            <a:extLst>
              <a:ext uri="{FF2B5EF4-FFF2-40B4-BE49-F238E27FC236}">
                <a16:creationId xmlns:a16="http://schemas.microsoft.com/office/drawing/2014/main" id="{05DB621D-8E91-4696-B846-06990A800E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795" r="20268"/>
          <a:stretch/>
        </p:blipFill>
        <p:spPr bwMode="auto">
          <a:xfrm>
            <a:off x="107504" y="1417638"/>
            <a:ext cx="4386486" cy="4231762"/>
          </a:xfrm>
          <a:prstGeom prst="rect">
            <a:avLst/>
          </a:prstGeom>
          <a:solidFill>
            <a:srgbClr val="FFFFFF"/>
          </a:solidFill>
        </p:spPr>
      </p:pic>
      <p:sp>
        <p:nvSpPr>
          <p:cNvPr id="141" name="Content Placeholder 5">
            <a:extLst>
              <a:ext uri="{FF2B5EF4-FFF2-40B4-BE49-F238E27FC236}">
                <a16:creationId xmlns:a16="http://schemas.microsoft.com/office/drawing/2014/main" id="{66727A1D-1248-45D5-89C8-9A200A48B1E3}"/>
              </a:ext>
            </a:extLst>
          </p:cNvPr>
          <p:cNvSpPr>
            <a:spLocks noGrp="1"/>
          </p:cNvSpPr>
          <p:nvPr>
            <p:ph sz="quarter" idx="4"/>
          </p:nvPr>
        </p:nvSpPr>
        <p:spPr>
          <a:xfrm>
            <a:off x="4645025" y="1417638"/>
            <a:ext cx="4247455" cy="4231761"/>
          </a:xfrm>
        </p:spPr>
        <p:txBody>
          <a:bodyPr/>
          <a:lstStyle/>
          <a:p>
            <a:r>
              <a:rPr lang="en-US" dirty="0"/>
              <a:t>Inclusiveness </a:t>
            </a:r>
          </a:p>
          <a:p>
            <a:r>
              <a:rPr lang="en-US" dirty="0"/>
              <a:t>Communities can achieve a lot collaboratively.</a:t>
            </a:r>
          </a:p>
          <a:p>
            <a:r>
              <a:rPr lang="en-US" dirty="0"/>
              <a:t>Look beyond the project.</a:t>
            </a:r>
          </a:p>
          <a:p>
            <a:r>
              <a:rPr lang="en-US" dirty="0"/>
              <a:t>Consider long-term impacts.</a:t>
            </a:r>
          </a:p>
          <a:p>
            <a:r>
              <a:rPr lang="en-US" dirty="0"/>
              <a:t>Adopt sustainable approaches.</a:t>
            </a:r>
          </a:p>
        </p:txBody>
      </p:sp>
      <p:sp>
        <p:nvSpPr>
          <p:cNvPr id="4" name="Date Placeholder 3">
            <a:extLst>
              <a:ext uri="{FF2B5EF4-FFF2-40B4-BE49-F238E27FC236}">
                <a16:creationId xmlns:a16="http://schemas.microsoft.com/office/drawing/2014/main" id="{07F29D9B-E56A-4284-B45D-1B0D8C80A6C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07337927-4947-491B-89C5-5FDA2E93B8B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37</a:t>
            </a:fld>
            <a:endParaRPr lang="en-GB" altLang="en-US"/>
          </a:p>
        </p:txBody>
      </p:sp>
    </p:spTree>
    <p:extLst>
      <p:ext uri="{BB962C8B-B14F-4D97-AF65-F5344CB8AC3E}">
        <p14:creationId xmlns:p14="http://schemas.microsoft.com/office/powerpoint/2010/main" val="223341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0" y="1772816"/>
            <a:ext cx="9144000" cy="2808312"/>
          </a:xfrm>
        </p:spPr>
        <p:txBody>
          <a:bodyPr/>
          <a:lstStyle/>
          <a:p>
            <a:pPr eaLnBrk="1" fontAlgn="auto" hangingPunct="1">
              <a:spcAft>
                <a:spcPts val="0"/>
              </a:spcAft>
              <a:defRPr/>
            </a:pPr>
            <a:br>
              <a:rPr lang="en-GB" sz="4000" dirty="0"/>
            </a:br>
            <a:br>
              <a:rPr lang="en-GB" sz="4000" dirty="0"/>
            </a:br>
            <a:r>
              <a:rPr lang="en-GB" dirty="0"/>
              <a:t>Planning and Designing Community Engagement</a:t>
            </a:r>
            <a:endParaRPr lang="en-US" sz="40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a:extLst>
              <a:ext uri="{FF2B5EF4-FFF2-40B4-BE49-F238E27FC236}">
                <a16:creationId xmlns:a16="http://schemas.microsoft.com/office/drawing/2014/main" id="{32A2778F-4EAA-40CA-8A13-33A54842A1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7504" y="717293"/>
            <a:ext cx="4038600" cy="3989040"/>
          </a:xfrm>
          <a:prstGeom prst="rect">
            <a:avLst/>
          </a:prstGeom>
          <a:noFill/>
          <a:extLst>
            <a:ext uri="{909E8E84-426E-40DD-AFC4-6F175D3DCCD1}">
              <a14:hiddenFill xmlns:a14="http://schemas.microsoft.com/office/drawing/2010/main">
                <a:solidFill>
                  <a:srgbClr val="FFFFFF"/>
                </a:solidFill>
              </a14:hiddenFill>
            </a:ext>
          </a:extLst>
        </p:spPr>
      </p:pic>
      <p:sp>
        <p:nvSpPr>
          <p:cNvPr id="212995" name="Rectangle 3"/>
          <p:cNvSpPr>
            <a:spLocks noGrp="1" noChangeArrowheads="1"/>
          </p:cNvSpPr>
          <p:nvPr>
            <p:ph sz="half" idx="2"/>
          </p:nvPr>
        </p:nvSpPr>
        <p:spPr>
          <a:xfrm>
            <a:off x="4146105" y="717293"/>
            <a:ext cx="4890392" cy="4799939"/>
          </a:xfrm>
        </p:spPr>
        <p:txBody>
          <a:bodyPr wrap="square" anchor="t">
            <a:normAutofit lnSpcReduction="10000"/>
          </a:bodyPr>
          <a:lstStyle/>
          <a:p>
            <a:pPr lvl="1" eaLnBrk="1" hangingPunct="1">
              <a:lnSpc>
                <a:spcPct val="90000"/>
              </a:lnSpc>
              <a:buFont typeface="Arial" panose="020B0604020202020204" pitchFamily="34" charset="0"/>
              <a:buChar char="•"/>
            </a:pPr>
            <a:r>
              <a:rPr lang="en-US" dirty="0"/>
              <a:t>Understand what it means to plan and design community engagement, why it is done, how the scope is defined, and the range of activities carried out.</a:t>
            </a:r>
          </a:p>
          <a:p>
            <a:pPr lvl="1" eaLnBrk="1" hangingPunct="1">
              <a:lnSpc>
                <a:spcPct val="90000"/>
              </a:lnSpc>
              <a:buFont typeface="Arial" panose="020B0604020202020204" pitchFamily="34" charset="0"/>
              <a:buChar char="•"/>
            </a:pPr>
            <a:r>
              <a:rPr lang="en-US" dirty="0"/>
              <a:t>Understand the barriers of effectively planning and designing community engagement.</a:t>
            </a:r>
          </a:p>
          <a:p>
            <a:pPr lvl="1" eaLnBrk="1" hangingPunct="1">
              <a:lnSpc>
                <a:spcPct val="90000"/>
              </a:lnSpc>
              <a:buFont typeface="Arial" panose="020B0604020202020204" pitchFamily="34" charset="0"/>
              <a:buChar char="•"/>
            </a:pPr>
            <a:r>
              <a:rPr lang="en-US" dirty="0"/>
              <a:t>Understand the training and support required during the planning and designing phase.</a:t>
            </a:r>
          </a:p>
          <a:p>
            <a:pPr marL="457200" lvl="1" indent="0" eaLnBrk="1" hangingPunct="1">
              <a:lnSpc>
                <a:spcPct val="90000"/>
              </a:lnSpc>
              <a:buNone/>
            </a:pPr>
            <a:endParaRPr lang="en-US" sz="2200" dirty="0"/>
          </a:p>
          <a:p>
            <a:pPr lvl="1" eaLnBrk="1" hangingPunct="1">
              <a:lnSpc>
                <a:spcPct val="90000"/>
              </a:lnSpc>
            </a:pPr>
            <a:endParaRPr lang="en-US" sz="2200" dirty="0"/>
          </a:p>
        </p:txBody>
      </p:sp>
      <p:sp>
        <p:nvSpPr>
          <p:cNvPr id="137" name="Date Placeholder 4">
            <a:extLst>
              <a:ext uri="{FF2B5EF4-FFF2-40B4-BE49-F238E27FC236}">
                <a16:creationId xmlns:a16="http://schemas.microsoft.com/office/drawing/2014/main" id="{2DF147E4-CDFA-4534-8B8E-4657606DE50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27/04/2023</a:t>
            </a:fld>
            <a:endParaRPr lang="en-GB" altLang="en-US" sz="900"/>
          </a:p>
        </p:txBody>
      </p:sp>
      <p:sp>
        <p:nvSpPr>
          <p:cNvPr id="139" name="Slide Number Placeholder 5">
            <a:extLst>
              <a:ext uri="{FF2B5EF4-FFF2-40B4-BE49-F238E27FC236}">
                <a16:creationId xmlns:a16="http://schemas.microsoft.com/office/drawing/2014/main" id="{43F4C0DD-95D6-4AEE-8546-978C0B0551D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39</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299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129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299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B0ED6-2770-4816-8970-B3C8B4CC77F5}"/>
              </a:ext>
            </a:extLst>
          </p:cNvPr>
          <p:cNvSpPr>
            <a:spLocks noGrp="1"/>
          </p:cNvSpPr>
          <p:nvPr>
            <p:ph type="title"/>
          </p:nvPr>
        </p:nvSpPr>
        <p:spPr>
          <a:xfrm>
            <a:off x="0" y="274638"/>
            <a:ext cx="8686800" cy="1138138"/>
          </a:xfrm>
        </p:spPr>
        <p:txBody>
          <a:bodyPr/>
          <a:lstStyle/>
          <a:p>
            <a:r>
              <a:rPr lang="en-US" sz="3600" b="1" dirty="0"/>
              <a:t>Planning and Designing Community Engagement </a:t>
            </a:r>
            <a:endParaRPr lang="en-GB" sz="3600" b="1" dirty="0"/>
          </a:p>
        </p:txBody>
      </p:sp>
      <p:sp>
        <p:nvSpPr>
          <p:cNvPr id="3" name="Content Placeholder 2">
            <a:extLst>
              <a:ext uri="{FF2B5EF4-FFF2-40B4-BE49-F238E27FC236}">
                <a16:creationId xmlns:a16="http://schemas.microsoft.com/office/drawing/2014/main" id="{D711EE25-19DA-4690-9039-45B1F087079A}"/>
              </a:ext>
            </a:extLst>
          </p:cNvPr>
          <p:cNvSpPr>
            <a:spLocks noGrp="1"/>
          </p:cNvSpPr>
          <p:nvPr>
            <p:ph sz="half" idx="1"/>
          </p:nvPr>
        </p:nvSpPr>
        <p:spPr>
          <a:xfrm>
            <a:off x="156939" y="1711566"/>
            <a:ext cx="8830121" cy="3157593"/>
          </a:xfrm>
        </p:spPr>
        <p:txBody>
          <a:bodyPr/>
          <a:lstStyle/>
          <a:p>
            <a:r>
              <a:rPr lang="en-US" sz="2400" dirty="0"/>
              <a:t>Planning and designing in community engagement is the step-by-step guidance of the entire engagement activities, which includes clearly defining Who, Where, What, How, When; Why?</a:t>
            </a:r>
            <a:endParaRPr lang="en-GB" sz="2400" dirty="0"/>
          </a:p>
          <a:p>
            <a:pPr lvl="0"/>
            <a:r>
              <a:rPr lang="en-US" sz="2400" dirty="0"/>
              <a:t>It is also referred to as the framework for planning, coordinating, organizing, executing, monitoring, controlling,  and feedbacking community engagement activities.</a:t>
            </a:r>
            <a:endParaRPr lang="en-GB" sz="2400" dirty="0"/>
          </a:p>
        </p:txBody>
      </p:sp>
      <p:sp>
        <p:nvSpPr>
          <p:cNvPr id="5" name="Date Placeholder 4">
            <a:extLst>
              <a:ext uri="{FF2B5EF4-FFF2-40B4-BE49-F238E27FC236}">
                <a16:creationId xmlns:a16="http://schemas.microsoft.com/office/drawing/2014/main" id="{ACF5BFF9-44E7-4F7A-B03A-C25051A260EA}"/>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050E3682-12B5-4CAA-A377-35134D1D301E}"/>
              </a:ext>
            </a:extLst>
          </p:cNvPr>
          <p:cNvSpPr>
            <a:spLocks noGrp="1"/>
          </p:cNvSpPr>
          <p:nvPr>
            <p:ph type="sldNum" sz="quarter" idx="11"/>
          </p:nvPr>
        </p:nvSpPr>
        <p:spPr/>
        <p:txBody>
          <a:bodyPr/>
          <a:lstStyle/>
          <a:p>
            <a:pPr>
              <a:defRPr/>
            </a:pPr>
            <a:fld id="{386495F9-B3F5-4DDF-9323-6CEC80C52C17}" type="slidenum">
              <a:rPr lang="en-GB" altLang="en-US" smtClean="0"/>
              <a:pPr>
                <a:defRPr/>
              </a:pPr>
              <a:t>40</a:t>
            </a:fld>
            <a:endParaRPr lang="en-GB" altLang="en-US" dirty="0"/>
          </a:p>
        </p:txBody>
      </p:sp>
    </p:spTree>
    <p:extLst>
      <p:ext uri="{BB962C8B-B14F-4D97-AF65-F5344CB8AC3E}">
        <p14:creationId xmlns:p14="http://schemas.microsoft.com/office/powerpoint/2010/main" val="2732084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5A1F1-D404-418C-BDCC-602829EC3F01}"/>
              </a:ext>
            </a:extLst>
          </p:cNvPr>
          <p:cNvSpPr>
            <a:spLocks noGrp="1"/>
          </p:cNvSpPr>
          <p:nvPr>
            <p:ph type="title"/>
          </p:nvPr>
        </p:nvSpPr>
        <p:spPr>
          <a:xfrm>
            <a:off x="457200" y="274638"/>
            <a:ext cx="8229600" cy="850106"/>
          </a:xfrm>
        </p:spPr>
        <p:txBody>
          <a:bodyPr/>
          <a:lstStyle/>
          <a:p>
            <a:r>
              <a:rPr lang="en-US" sz="3600" b="1" dirty="0"/>
              <a:t>Planning and Designing</a:t>
            </a:r>
            <a:endParaRPr lang="en-GB" sz="3600" b="1" dirty="0"/>
          </a:p>
        </p:txBody>
      </p:sp>
      <p:sp>
        <p:nvSpPr>
          <p:cNvPr id="3" name="Content Placeholder 2">
            <a:extLst>
              <a:ext uri="{FF2B5EF4-FFF2-40B4-BE49-F238E27FC236}">
                <a16:creationId xmlns:a16="http://schemas.microsoft.com/office/drawing/2014/main" id="{AF1BB13D-8E34-46AD-B679-9D2D9879A0E0}"/>
              </a:ext>
            </a:extLst>
          </p:cNvPr>
          <p:cNvSpPr>
            <a:spLocks noGrp="1"/>
          </p:cNvSpPr>
          <p:nvPr>
            <p:ph sz="half" idx="1"/>
          </p:nvPr>
        </p:nvSpPr>
        <p:spPr>
          <a:xfrm>
            <a:off x="250825" y="1600201"/>
            <a:ext cx="8569647" cy="3917031"/>
          </a:xfrm>
        </p:spPr>
        <p:txBody>
          <a:bodyPr/>
          <a:lstStyle/>
          <a:p>
            <a:r>
              <a:rPr lang="en-US" sz="2400" dirty="0"/>
              <a:t>It is invaluable to ensure that the need for engagement aligns with the community’s goals and this can be achieved through effective planning and designing.</a:t>
            </a:r>
          </a:p>
          <a:p>
            <a:r>
              <a:rPr lang="en-US" sz="2400" dirty="0"/>
              <a:t>The process of planning and designing community engagement involves the following: </a:t>
            </a:r>
          </a:p>
          <a:p>
            <a:pPr lvl="1">
              <a:buFont typeface="Arial" panose="020B0604020202020204" pitchFamily="34" charset="0"/>
              <a:buChar char="•"/>
            </a:pPr>
            <a:r>
              <a:rPr lang="en-US" sz="2000" dirty="0"/>
              <a:t>Transparency </a:t>
            </a:r>
          </a:p>
          <a:p>
            <a:pPr lvl="1">
              <a:buFont typeface="Arial" panose="020B0604020202020204" pitchFamily="34" charset="0"/>
              <a:buChar char="•"/>
            </a:pPr>
            <a:r>
              <a:rPr lang="en-US" sz="2000" dirty="0"/>
              <a:t>Trust </a:t>
            </a:r>
          </a:p>
          <a:p>
            <a:pPr lvl="1">
              <a:buFont typeface="Arial" panose="020B0604020202020204" pitchFamily="34" charset="0"/>
              <a:buChar char="•"/>
            </a:pPr>
            <a:r>
              <a:rPr lang="en-US" sz="2000" dirty="0"/>
              <a:t>Equity/ inclusion</a:t>
            </a:r>
          </a:p>
          <a:p>
            <a:pPr lvl="1">
              <a:buFont typeface="Arial" panose="020B0604020202020204" pitchFamily="34" charset="0"/>
              <a:buChar char="•"/>
            </a:pPr>
            <a:r>
              <a:rPr lang="en-US" sz="2000" dirty="0"/>
              <a:t>Educated / invested citizens</a:t>
            </a:r>
          </a:p>
        </p:txBody>
      </p:sp>
      <p:sp>
        <p:nvSpPr>
          <p:cNvPr id="5" name="Date Placeholder 4">
            <a:extLst>
              <a:ext uri="{FF2B5EF4-FFF2-40B4-BE49-F238E27FC236}">
                <a16:creationId xmlns:a16="http://schemas.microsoft.com/office/drawing/2014/main" id="{568B48A7-DD18-4B04-BC88-9829FC000248}"/>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82AB75D-E8D4-4C9A-8DB1-BD4A612FFEE5}"/>
              </a:ext>
            </a:extLst>
          </p:cNvPr>
          <p:cNvSpPr>
            <a:spLocks noGrp="1"/>
          </p:cNvSpPr>
          <p:nvPr>
            <p:ph type="sldNum" sz="quarter" idx="11"/>
          </p:nvPr>
        </p:nvSpPr>
        <p:spPr/>
        <p:txBody>
          <a:bodyPr/>
          <a:lstStyle/>
          <a:p>
            <a:pPr>
              <a:defRPr/>
            </a:pPr>
            <a:fld id="{386495F9-B3F5-4DDF-9323-6CEC80C52C17}" type="slidenum">
              <a:rPr lang="en-GB" altLang="en-US" smtClean="0"/>
              <a:pPr>
                <a:defRPr/>
              </a:pPr>
              <a:t>41</a:t>
            </a:fld>
            <a:endParaRPr lang="en-GB" altLang="en-US" dirty="0"/>
          </a:p>
        </p:txBody>
      </p:sp>
    </p:spTree>
    <p:extLst>
      <p:ext uri="{BB962C8B-B14F-4D97-AF65-F5344CB8AC3E}">
        <p14:creationId xmlns:p14="http://schemas.microsoft.com/office/powerpoint/2010/main" val="330368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A75B2-C509-46D6-A431-F272D71AA931}"/>
              </a:ext>
            </a:extLst>
          </p:cNvPr>
          <p:cNvSpPr>
            <a:spLocks noGrp="1"/>
          </p:cNvSpPr>
          <p:nvPr>
            <p:ph type="title"/>
          </p:nvPr>
        </p:nvSpPr>
        <p:spPr/>
        <p:txBody>
          <a:bodyPr/>
          <a:lstStyle/>
          <a:p>
            <a:r>
              <a:rPr lang="en-GB" sz="3600" b="1" dirty="0"/>
              <a:t>Essential for Planning and Designing Community Engagement </a:t>
            </a:r>
          </a:p>
        </p:txBody>
      </p:sp>
      <p:sp>
        <p:nvSpPr>
          <p:cNvPr id="3" name="Content Placeholder 2">
            <a:extLst>
              <a:ext uri="{FF2B5EF4-FFF2-40B4-BE49-F238E27FC236}">
                <a16:creationId xmlns:a16="http://schemas.microsoft.com/office/drawing/2014/main" id="{1D1DA0DB-BFB1-411B-8AD1-0589E8C823D7}"/>
              </a:ext>
            </a:extLst>
          </p:cNvPr>
          <p:cNvSpPr>
            <a:spLocks noGrp="1"/>
          </p:cNvSpPr>
          <p:nvPr>
            <p:ph sz="half" idx="1"/>
          </p:nvPr>
        </p:nvSpPr>
        <p:spPr>
          <a:xfrm>
            <a:off x="250825" y="1600201"/>
            <a:ext cx="8641655" cy="3989040"/>
          </a:xfrm>
        </p:spPr>
        <p:txBody>
          <a:bodyPr/>
          <a:lstStyle/>
          <a:p>
            <a:pPr lvl="0"/>
            <a:r>
              <a:rPr lang="en-GB" sz="2400" dirty="0"/>
              <a:t>To provide the community with balanced and objective information; to understand the challenges and decide potential solutions.</a:t>
            </a:r>
          </a:p>
          <a:p>
            <a:pPr lvl="0"/>
            <a:r>
              <a:rPr lang="en-GB" sz="2400" dirty="0"/>
              <a:t>To give the community opportunity to contribute to the decision making process.</a:t>
            </a:r>
          </a:p>
          <a:p>
            <a:pPr lvl="0"/>
            <a:r>
              <a:rPr lang="en-GB" sz="2400" dirty="0"/>
              <a:t>To give the community the chance to get involved in building their aspiration.</a:t>
            </a:r>
          </a:p>
          <a:p>
            <a:pPr lvl="0"/>
            <a:r>
              <a:rPr lang="en-GB" sz="2400" dirty="0"/>
              <a:t>To allow the community to engage in making the change they want to see collectively.</a:t>
            </a:r>
          </a:p>
          <a:p>
            <a:pPr lvl="0"/>
            <a:r>
              <a:rPr lang="en-GB" sz="2400" dirty="0"/>
              <a:t>To empower the community and make them self-sufficient.</a:t>
            </a:r>
          </a:p>
          <a:p>
            <a:endParaRPr lang="en-GB" sz="2000" dirty="0"/>
          </a:p>
        </p:txBody>
      </p:sp>
      <p:sp>
        <p:nvSpPr>
          <p:cNvPr id="5" name="Date Placeholder 4">
            <a:extLst>
              <a:ext uri="{FF2B5EF4-FFF2-40B4-BE49-F238E27FC236}">
                <a16:creationId xmlns:a16="http://schemas.microsoft.com/office/drawing/2014/main" id="{BD907B49-BCDB-4ABF-86B1-478D7FB672E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03E525BE-CA51-4B6A-BEFE-479A2DF3C158}"/>
              </a:ext>
            </a:extLst>
          </p:cNvPr>
          <p:cNvSpPr>
            <a:spLocks noGrp="1"/>
          </p:cNvSpPr>
          <p:nvPr>
            <p:ph type="sldNum" sz="quarter" idx="11"/>
          </p:nvPr>
        </p:nvSpPr>
        <p:spPr/>
        <p:txBody>
          <a:bodyPr/>
          <a:lstStyle/>
          <a:p>
            <a:pPr>
              <a:defRPr/>
            </a:pPr>
            <a:fld id="{386495F9-B3F5-4DDF-9323-6CEC80C52C17}" type="slidenum">
              <a:rPr lang="en-GB" altLang="en-US" smtClean="0"/>
              <a:pPr>
                <a:defRPr/>
              </a:pPr>
              <a:t>42</a:t>
            </a:fld>
            <a:endParaRPr lang="en-GB" altLang="en-US" dirty="0"/>
          </a:p>
        </p:txBody>
      </p:sp>
    </p:spTree>
    <p:extLst>
      <p:ext uri="{BB962C8B-B14F-4D97-AF65-F5344CB8AC3E}">
        <p14:creationId xmlns:p14="http://schemas.microsoft.com/office/powerpoint/2010/main" val="1994734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53B3B-E5A3-4E30-AD99-6A8AACEF7113}"/>
              </a:ext>
            </a:extLst>
          </p:cNvPr>
          <p:cNvSpPr>
            <a:spLocks noGrp="1"/>
          </p:cNvSpPr>
          <p:nvPr>
            <p:ph type="title"/>
          </p:nvPr>
        </p:nvSpPr>
        <p:spPr>
          <a:xfrm>
            <a:off x="457200" y="274638"/>
            <a:ext cx="8229600" cy="706090"/>
          </a:xfrm>
        </p:spPr>
        <p:txBody>
          <a:bodyPr/>
          <a:lstStyle/>
          <a:p>
            <a:r>
              <a:rPr lang="en-GB" sz="3600" b="1" dirty="0"/>
              <a:t>Planning in Action</a:t>
            </a:r>
          </a:p>
        </p:txBody>
      </p:sp>
      <p:sp>
        <p:nvSpPr>
          <p:cNvPr id="4" name="Content Placeholder 3">
            <a:extLst>
              <a:ext uri="{FF2B5EF4-FFF2-40B4-BE49-F238E27FC236}">
                <a16:creationId xmlns:a16="http://schemas.microsoft.com/office/drawing/2014/main" id="{F6BFCE69-7BA9-41B8-BC45-827E36C7FC6F}"/>
              </a:ext>
            </a:extLst>
          </p:cNvPr>
          <p:cNvSpPr>
            <a:spLocks noGrp="1"/>
          </p:cNvSpPr>
          <p:nvPr>
            <p:ph sz="half" idx="2"/>
          </p:nvPr>
        </p:nvSpPr>
        <p:spPr>
          <a:xfrm>
            <a:off x="179512" y="1196752"/>
            <a:ext cx="4552544" cy="4464495"/>
          </a:xfrm>
        </p:spPr>
        <p:txBody>
          <a:bodyPr/>
          <a:lstStyle/>
          <a:p>
            <a:r>
              <a:rPr lang="en-GB" sz="2400" dirty="0"/>
              <a:t>There are five stages of planning; each stage focuses on the key elements of community engagement, which cannot be overlooked.</a:t>
            </a:r>
          </a:p>
          <a:p>
            <a:pPr lvl="0"/>
            <a:r>
              <a:rPr lang="en-GB" sz="2400" dirty="0"/>
              <a:t>It encompasses the relevant aspects of social inclusiveness, which includes Information; Participation; Consultation; Collaboration and Empowerment.</a:t>
            </a:r>
          </a:p>
          <a:p>
            <a:pPr marL="0" indent="0">
              <a:buNone/>
            </a:pPr>
            <a:endParaRPr lang="en-GB" sz="2400" dirty="0"/>
          </a:p>
        </p:txBody>
      </p:sp>
      <p:sp>
        <p:nvSpPr>
          <p:cNvPr id="5" name="Date Placeholder 4">
            <a:extLst>
              <a:ext uri="{FF2B5EF4-FFF2-40B4-BE49-F238E27FC236}">
                <a16:creationId xmlns:a16="http://schemas.microsoft.com/office/drawing/2014/main" id="{56289429-F97A-402C-AF3D-2B1D0322FC39}"/>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0EAE8112-E0C6-41E3-A7B0-ACE57AD716E2}"/>
              </a:ext>
            </a:extLst>
          </p:cNvPr>
          <p:cNvSpPr>
            <a:spLocks noGrp="1"/>
          </p:cNvSpPr>
          <p:nvPr>
            <p:ph type="sldNum" sz="quarter" idx="11"/>
          </p:nvPr>
        </p:nvSpPr>
        <p:spPr/>
        <p:txBody>
          <a:bodyPr/>
          <a:lstStyle/>
          <a:p>
            <a:pPr>
              <a:defRPr/>
            </a:pPr>
            <a:fld id="{386495F9-B3F5-4DDF-9323-6CEC80C52C17}" type="slidenum">
              <a:rPr lang="en-GB" altLang="en-US" smtClean="0"/>
              <a:pPr>
                <a:defRPr/>
              </a:pPr>
              <a:t>43</a:t>
            </a:fld>
            <a:endParaRPr lang="en-GB" altLang="en-US" dirty="0"/>
          </a:p>
        </p:txBody>
      </p:sp>
      <p:pic>
        <p:nvPicPr>
          <p:cNvPr id="2050" name="Picture 2" descr="See the source image">
            <a:extLst>
              <a:ext uri="{FF2B5EF4-FFF2-40B4-BE49-F238E27FC236}">
                <a16:creationId xmlns:a16="http://schemas.microsoft.com/office/drawing/2014/main" id="{711C8A8E-503D-427D-AFF1-96F9A3630A0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4732056" y="1388674"/>
            <a:ext cx="4258816" cy="4141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7112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D78BD-FD90-401E-914D-C49F70B7AA83}"/>
              </a:ext>
            </a:extLst>
          </p:cNvPr>
          <p:cNvSpPr>
            <a:spLocks noGrp="1"/>
          </p:cNvSpPr>
          <p:nvPr>
            <p:ph type="title"/>
          </p:nvPr>
        </p:nvSpPr>
        <p:spPr>
          <a:xfrm>
            <a:off x="107504" y="202419"/>
            <a:ext cx="9036496" cy="706090"/>
          </a:xfrm>
        </p:spPr>
        <p:txBody>
          <a:bodyPr/>
          <a:lstStyle/>
          <a:p>
            <a:r>
              <a:rPr lang="en-GB" sz="3600" b="1" dirty="0"/>
              <a:t>Planning the Scope of Community Engagement </a:t>
            </a:r>
          </a:p>
        </p:txBody>
      </p:sp>
      <p:sp>
        <p:nvSpPr>
          <p:cNvPr id="3" name="Content Placeholder 2">
            <a:extLst>
              <a:ext uri="{FF2B5EF4-FFF2-40B4-BE49-F238E27FC236}">
                <a16:creationId xmlns:a16="http://schemas.microsoft.com/office/drawing/2014/main" id="{144F9EE6-D593-4587-942A-0987FB8E063C}"/>
              </a:ext>
            </a:extLst>
          </p:cNvPr>
          <p:cNvSpPr>
            <a:spLocks noGrp="1"/>
          </p:cNvSpPr>
          <p:nvPr>
            <p:ph sz="half" idx="1"/>
          </p:nvPr>
        </p:nvSpPr>
        <p:spPr>
          <a:xfrm>
            <a:off x="263811" y="1286762"/>
            <a:ext cx="8723882" cy="4284476"/>
          </a:xfrm>
        </p:spPr>
        <p:txBody>
          <a:bodyPr/>
          <a:lstStyle/>
          <a:p>
            <a:r>
              <a:rPr lang="en-GB" sz="2400" dirty="0"/>
              <a:t>Before embarking on any social project, there is a need to conduct a comprehensive feasibility study; the study will involve a deep level of analysis on the following areas:</a:t>
            </a:r>
          </a:p>
          <a:p>
            <a:pPr lvl="0"/>
            <a:r>
              <a:rPr lang="en-GB" sz="2400" dirty="0"/>
              <a:t>What will the project be? </a:t>
            </a:r>
          </a:p>
          <a:p>
            <a:pPr lvl="0"/>
            <a:r>
              <a:rPr lang="en-GB" sz="2400" dirty="0"/>
              <a:t>What is expected of the project (Specification/Quality)</a:t>
            </a:r>
          </a:p>
          <a:p>
            <a:pPr lvl="0"/>
            <a:r>
              <a:rPr lang="en-GB" sz="2400" dirty="0"/>
              <a:t>Who is the project for? (People)</a:t>
            </a:r>
          </a:p>
          <a:p>
            <a:pPr lvl="0"/>
            <a:r>
              <a:rPr lang="en-GB" sz="2400" dirty="0"/>
              <a:t>When will it be done (Time)</a:t>
            </a:r>
          </a:p>
          <a:p>
            <a:pPr lvl="0"/>
            <a:r>
              <a:rPr lang="en-GB" sz="2400" dirty="0"/>
              <a:t>How much will it cost (Budget)</a:t>
            </a:r>
          </a:p>
          <a:p>
            <a:pPr lvl="0"/>
            <a:r>
              <a:rPr lang="en-GB" sz="2400" dirty="0"/>
              <a:t>How will it be done (Method)</a:t>
            </a:r>
          </a:p>
          <a:p>
            <a:pPr lvl="0"/>
            <a:r>
              <a:rPr lang="en-GB" sz="2400" dirty="0"/>
              <a:t>What is the expected benefit (Long term benefit realisation).</a:t>
            </a:r>
          </a:p>
          <a:p>
            <a:pPr marL="0" indent="0">
              <a:buNone/>
            </a:pPr>
            <a:endParaRPr lang="en-GB" sz="2400" dirty="0"/>
          </a:p>
          <a:p>
            <a:endParaRPr lang="en-GB" dirty="0"/>
          </a:p>
        </p:txBody>
      </p:sp>
      <p:sp>
        <p:nvSpPr>
          <p:cNvPr id="5" name="Date Placeholder 4">
            <a:extLst>
              <a:ext uri="{FF2B5EF4-FFF2-40B4-BE49-F238E27FC236}">
                <a16:creationId xmlns:a16="http://schemas.microsoft.com/office/drawing/2014/main" id="{05C2FF80-49FD-4BBB-99F2-10E6F8B2915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86DDE3A0-EEC1-43FB-A3D3-A86903CF2040}"/>
              </a:ext>
            </a:extLst>
          </p:cNvPr>
          <p:cNvSpPr>
            <a:spLocks noGrp="1"/>
          </p:cNvSpPr>
          <p:nvPr>
            <p:ph type="sldNum" sz="quarter" idx="11"/>
          </p:nvPr>
        </p:nvSpPr>
        <p:spPr/>
        <p:txBody>
          <a:bodyPr/>
          <a:lstStyle/>
          <a:p>
            <a:pPr>
              <a:defRPr/>
            </a:pPr>
            <a:fld id="{386495F9-B3F5-4DDF-9323-6CEC80C52C17}" type="slidenum">
              <a:rPr lang="en-GB" altLang="en-US" smtClean="0"/>
              <a:pPr>
                <a:defRPr/>
              </a:pPr>
              <a:t>44</a:t>
            </a:fld>
            <a:endParaRPr lang="en-GB" altLang="en-US" dirty="0"/>
          </a:p>
        </p:txBody>
      </p:sp>
    </p:spTree>
    <p:extLst>
      <p:ext uri="{BB962C8B-B14F-4D97-AF65-F5344CB8AC3E}">
        <p14:creationId xmlns:p14="http://schemas.microsoft.com/office/powerpoint/2010/main" val="219493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EDA7F-151B-4978-BDAE-E3405598E9F1}"/>
              </a:ext>
            </a:extLst>
          </p:cNvPr>
          <p:cNvSpPr>
            <a:spLocks noGrp="1"/>
          </p:cNvSpPr>
          <p:nvPr>
            <p:ph type="title"/>
          </p:nvPr>
        </p:nvSpPr>
        <p:spPr>
          <a:xfrm>
            <a:off x="275408" y="274638"/>
            <a:ext cx="8041008" cy="706090"/>
          </a:xfrm>
        </p:spPr>
        <p:txBody>
          <a:bodyPr wrap="square" anchor="ctr">
            <a:normAutofit/>
          </a:bodyPr>
          <a:lstStyle/>
          <a:p>
            <a:r>
              <a:rPr lang="en-US" sz="3600" b="1" dirty="0"/>
              <a:t>Stage 1</a:t>
            </a:r>
            <a:endParaRPr lang="en-GB" sz="3600" b="1" dirty="0"/>
          </a:p>
        </p:txBody>
      </p:sp>
      <p:sp>
        <p:nvSpPr>
          <p:cNvPr id="3" name="Content Placeholder 2">
            <a:extLst>
              <a:ext uri="{FF2B5EF4-FFF2-40B4-BE49-F238E27FC236}">
                <a16:creationId xmlns:a16="http://schemas.microsoft.com/office/drawing/2014/main" id="{1825EADB-A419-489A-A3C6-73069D5E318C}"/>
              </a:ext>
            </a:extLst>
          </p:cNvPr>
          <p:cNvSpPr>
            <a:spLocks noGrp="1"/>
          </p:cNvSpPr>
          <p:nvPr>
            <p:ph sz="half" idx="2"/>
          </p:nvPr>
        </p:nvSpPr>
        <p:spPr>
          <a:xfrm>
            <a:off x="4572000" y="1481745"/>
            <a:ext cx="4392488" cy="4035487"/>
          </a:xfrm>
        </p:spPr>
        <p:txBody>
          <a:bodyPr wrap="square" anchor="t">
            <a:noAutofit/>
          </a:bodyPr>
          <a:lstStyle/>
          <a:p>
            <a:r>
              <a:rPr lang="en-GB" sz="2000" dirty="0"/>
              <a:t>Define the  goals and objectives (SMART)</a:t>
            </a:r>
          </a:p>
          <a:p>
            <a:r>
              <a:rPr lang="en-GB" sz="2000" dirty="0"/>
              <a:t>Clarify assumptions</a:t>
            </a:r>
          </a:p>
          <a:p>
            <a:r>
              <a:rPr lang="en-GB" sz="2000" dirty="0"/>
              <a:t>Identify key stakeholders</a:t>
            </a:r>
          </a:p>
          <a:p>
            <a:r>
              <a:rPr lang="en-GB" sz="2000" dirty="0"/>
              <a:t>Clarify roles</a:t>
            </a:r>
          </a:p>
          <a:p>
            <a:r>
              <a:rPr lang="en-GB" sz="2000" dirty="0"/>
              <a:t>Plan for the risks</a:t>
            </a:r>
          </a:p>
          <a:p>
            <a:r>
              <a:rPr lang="en-GB" sz="2000" dirty="0"/>
              <a:t>Plan for the resources</a:t>
            </a:r>
          </a:p>
          <a:p>
            <a:r>
              <a:rPr lang="en-GB" sz="2000" dirty="0"/>
              <a:t>Plan the timeline</a:t>
            </a:r>
          </a:p>
          <a:p>
            <a:r>
              <a:rPr lang="en-GB" sz="2000" dirty="0"/>
              <a:t>Plan how to effectively communicate  </a:t>
            </a:r>
          </a:p>
          <a:p>
            <a:r>
              <a:rPr lang="en-GB" sz="2000" dirty="0"/>
              <a:t>Plan the methodologies</a:t>
            </a:r>
          </a:p>
        </p:txBody>
      </p:sp>
      <p:sp>
        <p:nvSpPr>
          <p:cNvPr id="5" name="Date Placeholder 4">
            <a:extLst>
              <a:ext uri="{FF2B5EF4-FFF2-40B4-BE49-F238E27FC236}">
                <a16:creationId xmlns:a16="http://schemas.microsoft.com/office/drawing/2014/main" id="{56DA739B-A981-41EC-9F84-C121FBAE3B9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CECE946A-CEEA-4010-876F-07176E6A9A8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45</a:t>
            </a:fld>
            <a:endParaRPr lang="en-GB" altLang="en-US"/>
          </a:p>
        </p:txBody>
      </p:sp>
      <p:pic>
        <p:nvPicPr>
          <p:cNvPr id="10" name="Picture 9">
            <a:extLst>
              <a:ext uri="{FF2B5EF4-FFF2-40B4-BE49-F238E27FC236}">
                <a16:creationId xmlns:a16="http://schemas.microsoft.com/office/drawing/2014/main" id="{88144031-7F60-4640-AFE4-7D3C369FD541}"/>
              </a:ext>
            </a:extLst>
          </p:cNvPr>
          <p:cNvPicPr>
            <a:picLocks noChangeAspect="1"/>
          </p:cNvPicPr>
          <p:nvPr/>
        </p:nvPicPr>
        <p:blipFill>
          <a:blip r:embed="rId2"/>
          <a:stretch>
            <a:fillRect/>
          </a:stretch>
        </p:blipFill>
        <p:spPr>
          <a:xfrm>
            <a:off x="275408" y="1700808"/>
            <a:ext cx="3744416" cy="3190875"/>
          </a:xfrm>
          <a:prstGeom prst="rect">
            <a:avLst/>
          </a:prstGeom>
        </p:spPr>
      </p:pic>
    </p:spTree>
    <p:extLst>
      <p:ext uri="{BB962C8B-B14F-4D97-AF65-F5344CB8AC3E}">
        <p14:creationId xmlns:p14="http://schemas.microsoft.com/office/powerpoint/2010/main" val="2327182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8923C-3762-45E0-858A-F46EF104EFD1}"/>
              </a:ext>
            </a:extLst>
          </p:cNvPr>
          <p:cNvSpPr>
            <a:spLocks noGrp="1"/>
          </p:cNvSpPr>
          <p:nvPr>
            <p:ph type="title"/>
          </p:nvPr>
        </p:nvSpPr>
        <p:spPr>
          <a:xfrm>
            <a:off x="457200" y="274638"/>
            <a:ext cx="8229600" cy="706090"/>
          </a:xfrm>
        </p:spPr>
        <p:txBody>
          <a:bodyPr/>
          <a:lstStyle/>
          <a:p>
            <a:r>
              <a:rPr lang="en-GB" sz="3600" b="1" dirty="0"/>
              <a:t>Stakeholders Plan </a:t>
            </a:r>
          </a:p>
        </p:txBody>
      </p:sp>
      <p:sp>
        <p:nvSpPr>
          <p:cNvPr id="3" name="Content Placeholder 2">
            <a:extLst>
              <a:ext uri="{FF2B5EF4-FFF2-40B4-BE49-F238E27FC236}">
                <a16:creationId xmlns:a16="http://schemas.microsoft.com/office/drawing/2014/main" id="{0A1D3A93-6288-4CCC-BA44-7F443FA87A9B}"/>
              </a:ext>
            </a:extLst>
          </p:cNvPr>
          <p:cNvSpPr>
            <a:spLocks noGrp="1"/>
          </p:cNvSpPr>
          <p:nvPr>
            <p:ph sz="half" idx="1"/>
          </p:nvPr>
        </p:nvSpPr>
        <p:spPr>
          <a:xfrm>
            <a:off x="107504" y="1098970"/>
            <a:ext cx="8928992" cy="4490270"/>
          </a:xfrm>
        </p:spPr>
        <p:txBody>
          <a:bodyPr/>
          <a:lstStyle/>
          <a:p>
            <a:r>
              <a:rPr lang="en-US" sz="2400" dirty="0"/>
              <a:t>The importance of stakeholders cannot be </a:t>
            </a:r>
            <a:r>
              <a:rPr lang="en-GB" sz="2400" dirty="0"/>
              <a:t>overemphasised</a:t>
            </a:r>
            <a:r>
              <a:rPr lang="en-US" sz="2400" dirty="0"/>
              <a:t>; they are the focal point of the engagement; hence, their participation in the project's driving force. Their interest, support, objection, influence and importance must be acknowledged when planning.</a:t>
            </a:r>
            <a:endParaRPr lang="en-GB" sz="2400" dirty="0"/>
          </a:p>
          <a:p>
            <a:pPr lvl="1"/>
            <a:r>
              <a:rPr lang="en-US" dirty="0"/>
              <a:t>It is essential to manage and understand their footprint (map stakeholders) proactively</a:t>
            </a:r>
            <a:endParaRPr lang="en-GB" dirty="0"/>
          </a:p>
          <a:p>
            <a:pPr lvl="1"/>
            <a:r>
              <a:rPr lang="en-GB" dirty="0"/>
              <a:t>Manage the operations and project (invest in local content)</a:t>
            </a:r>
          </a:p>
          <a:p>
            <a:pPr lvl="1"/>
            <a:r>
              <a:rPr lang="en-GB" dirty="0"/>
              <a:t>Manage risk and opportunities (Assess human rights risks)</a:t>
            </a:r>
          </a:p>
          <a:p>
            <a:pPr lvl="1"/>
            <a:r>
              <a:rPr lang="en-GB" dirty="0"/>
              <a:t>Engage externally with other stakeholders (investors, government and civil society).</a:t>
            </a:r>
          </a:p>
        </p:txBody>
      </p:sp>
      <p:sp>
        <p:nvSpPr>
          <p:cNvPr id="5" name="Date Placeholder 4">
            <a:extLst>
              <a:ext uri="{FF2B5EF4-FFF2-40B4-BE49-F238E27FC236}">
                <a16:creationId xmlns:a16="http://schemas.microsoft.com/office/drawing/2014/main" id="{61A37D17-E049-4F9F-B2E3-21A50E4378D0}"/>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65726938-D2CC-4C1B-B70C-C5E810A99A10}"/>
              </a:ext>
            </a:extLst>
          </p:cNvPr>
          <p:cNvSpPr>
            <a:spLocks noGrp="1"/>
          </p:cNvSpPr>
          <p:nvPr>
            <p:ph type="sldNum" sz="quarter" idx="11"/>
          </p:nvPr>
        </p:nvSpPr>
        <p:spPr/>
        <p:txBody>
          <a:bodyPr/>
          <a:lstStyle/>
          <a:p>
            <a:pPr>
              <a:defRPr/>
            </a:pPr>
            <a:fld id="{386495F9-B3F5-4DDF-9323-6CEC80C52C17}" type="slidenum">
              <a:rPr lang="en-GB" altLang="en-US" smtClean="0"/>
              <a:pPr>
                <a:defRPr/>
              </a:pPr>
              <a:t>46</a:t>
            </a:fld>
            <a:endParaRPr lang="en-GB" altLang="en-US" dirty="0"/>
          </a:p>
        </p:txBody>
      </p:sp>
    </p:spTree>
    <p:extLst>
      <p:ext uri="{BB962C8B-B14F-4D97-AF65-F5344CB8AC3E}">
        <p14:creationId xmlns:p14="http://schemas.microsoft.com/office/powerpoint/2010/main" val="809318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E6654-15EF-40FA-A2EE-10D9283D2A45}"/>
              </a:ext>
            </a:extLst>
          </p:cNvPr>
          <p:cNvSpPr>
            <a:spLocks noGrp="1"/>
          </p:cNvSpPr>
          <p:nvPr>
            <p:ph type="title"/>
          </p:nvPr>
        </p:nvSpPr>
        <p:spPr>
          <a:xfrm>
            <a:off x="457200" y="274638"/>
            <a:ext cx="8229600" cy="778098"/>
          </a:xfrm>
        </p:spPr>
        <p:txBody>
          <a:bodyPr/>
          <a:lstStyle/>
          <a:p>
            <a:r>
              <a:rPr lang="en-US" sz="3600" b="1" dirty="0"/>
              <a:t>Stage 2</a:t>
            </a:r>
            <a:endParaRPr lang="en-GB" sz="3600" b="1" dirty="0"/>
          </a:p>
        </p:txBody>
      </p:sp>
      <p:pic>
        <p:nvPicPr>
          <p:cNvPr id="7" name="Content Placeholder 6">
            <a:extLst>
              <a:ext uri="{FF2B5EF4-FFF2-40B4-BE49-F238E27FC236}">
                <a16:creationId xmlns:a16="http://schemas.microsoft.com/office/drawing/2014/main" id="{B1E33142-A0A7-444F-9965-15F83F37202B}"/>
              </a:ext>
            </a:extLst>
          </p:cNvPr>
          <p:cNvPicPr>
            <a:picLocks noGrp="1" noChangeAspect="1"/>
          </p:cNvPicPr>
          <p:nvPr>
            <p:ph sz="half" idx="1"/>
          </p:nvPr>
        </p:nvPicPr>
        <p:blipFill>
          <a:blip r:embed="rId2"/>
          <a:stretch>
            <a:fillRect/>
          </a:stretch>
        </p:blipFill>
        <p:spPr>
          <a:xfrm>
            <a:off x="491122" y="1600202"/>
            <a:ext cx="3648830" cy="3514770"/>
          </a:xfrm>
          <a:prstGeom prst="rect">
            <a:avLst/>
          </a:prstGeom>
        </p:spPr>
      </p:pic>
      <p:sp>
        <p:nvSpPr>
          <p:cNvPr id="4" name="Content Placeholder 3">
            <a:extLst>
              <a:ext uri="{FF2B5EF4-FFF2-40B4-BE49-F238E27FC236}">
                <a16:creationId xmlns:a16="http://schemas.microsoft.com/office/drawing/2014/main" id="{40610C88-8AA9-45C0-AC8F-C7EA1134C7B9}"/>
              </a:ext>
            </a:extLst>
          </p:cNvPr>
          <p:cNvSpPr>
            <a:spLocks noGrp="1"/>
          </p:cNvSpPr>
          <p:nvPr>
            <p:ph sz="half" idx="2"/>
          </p:nvPr>
        </p:nvSpPr>
        <p:spPr>
          <a:xfrm>
            <a:off x="4572000" y="1600201"/>
            <a:ext cx="4114800" cy="3052935"/>
          </a:xfrm>
        </p:spPr>
        <p:txBody>
          <a:bodyPr/>
          <a:lstStyle/>
          <a:p>
            <a:r>
              <a:rPr lang="en-GB" sz="2400" dirty="0"/>
              <a:t>Decide communicate plan</a:t>
            </a:r>
          </a:p>
          <a:p>
            <a:r>
              <a:rPr lang="en-GB" sz="2400" dirty="0"/>
              <a:t>Change management and control mechanism</a:t>
            </a:r>
          </a:p>
          <a:p>
            <a:r>
              <a:rPr lang="en-GB" sz="2400" dirty="0"/>
              <a:t>Reporting strategies </a:t>
            </a:r>
          </a:p>
          <a:p>
            <a:r>
              <a:rPr lang="en-GB" sz="2400" dirty="0"/>
              <a:t>Documentation</a:t>
            </a:r>
          </a:p>
          <a:p>
            <a:r>
              <a:rPr lang="en-GB" sz="2400" dirty="0"/>
              <a:t>Time evaluation</a:t>
            </a:r>
          </a:p>
          <a:p>
            <a:r>
              <a:rPr lang="en-GB" sz="2400" dirty="0"/>
              <a:t>Quality reference </a:t>
            </a:r>
          </a:p>
        </p:txBody>
      </p:sp>
      <p:sp>
        <p:nvSpPr>
          <p:cNvPr id="5" name="Date Placeholder 4">
            <a:extLst>
              <a:ext uri="{FF2B5EF4-FFF2-40B4-BE49-F238E27FC236}">
                <a16:creationId xmlns:a16="http://schemas.microsoft.com/office/drawing/2014/main" id="{4CBF1DFB-5AA0-486D-9EA8-584D56C97E67}"/>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03494822-8791-4A88-B051-EA207BF26D0E}"/>
              </a:ext>
            </a:extLst>
          </p:cNvPr>
          <p:cNvSpPr>
            <a:spLocks noGrp="1"/>
          </p:cNvSpPr>
          <p:nvPr>
            <p:ph type="sldNum" sz="quarter" idx="11"/>
          </p:nvPr>
        </p:nvSpPr>
        <p:spPr/>
        <p:txBody>
          <a:bodyPr/>
          <a:lstStyle/>
          <a:p>
            <a:pPr>
              <a:defRPr/>
            </a:pPr>
            <a:fld id="{386495F9-B3F5-4DDF-9323-6CEC80C52C17}" type="slidenum">
              <a:rPr lang="en-GB" altLang="en-US" smtClean="0"/>
              <a:pPr>
                <a:defRPr/>
              </a:pPr>
              <a:t>47</a:t>
            </a:fld>
            <a:endParaRPr lang="en-GB" altLang="en-US" dirty="0"/>
          </a:p>
        </p:txBody>
      </p:sp>
    </p:spTree>
    <p:extLst>
      <p:ext uri="{BB962C8B-B14F-4D97-AF65-F5344CB8AC3E}">
        <p14:creationId xmlns:p14="http://schemas.microsoft.com/office/powerpoint/2010/main" val="1092598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8F5F3-FDD3-4DBC-8410-5E7B5B765369}"/>
              </a:ext>
            </a:extLst>
          </p:cNvPr>
          <p:cNvSpPr>
            <a:spLocks noGrp="1"/>
          </p:cNvSpPr>
          <p:nvPr>
            <p:ph type="title"/>
          </p:nvPr>
        </p:nvSpPr>
        <p:spPr>
          <a:xfrm>
            <a:off x="457200" y="274638"/>
            <a:ext cx="8229600" cy="850106"/>
          </a:xfrm>
        </p:spPr>
        <p:txBody>
          <a:bodyPr/>
          <a:lstStyle/>
          <a:p>
            <a:r>
              <a:rPr lang="en-US" sz="3600" b="1" dirty="0"/>
              <a:t>Stage 3</a:t>
            </a:r>
            <a:endParaRPr lang="en-GB" sz="3600" b="1" dirty="0"/>
          </a:p>
        </p:txBody>
      </p:sp>
      <p:pic>
        <p:nvPicPr>
          <p:cNvPr id="7" name="Content Placeholder 6">
            <a:extLst>
              <a:ext uri="{FF2B5EF4-FFF2-40B4-BE49-F238E27FC236}">
                <a16:creationId xmlns:a16="http://schemas.microsoft.com/office/drawing/2014/main" id="{44B2EDB1-A1AC-4322-9B7E-042A5F0633DA}"/>
              </a:ext>
            </a:extLst>
          </p:cNvPr>
          <p:cNvPicPr>
            <a:picLocks noGrp="1" noChangeAspect="1"/>
          </p:cNvPicPr>
          <p:nvPr>
            <p:ph sz="half" idx="1"/>
          </p:nvPr>
        </p:nvPicPr>
        <p:blipFill>
          <a:blip r:embed="rId2"/>
          <a:stretch>
            <a:fillRect/>
          </a:stretch>
        </p:blipFill>
        <p:spPr>
          <a:xfrm>
            <a:off x="539552" y="1772816"/>
            <a:ext cx="3888432" cy="3129713"/>
          </a:xfrm>
          <a:prstGeom prst="rect">
            <a:avLst/>
          </a:prstGeom>
        </p:spPr>
      </p:pic>
      <p:sp>
        <p:nvSpPr>
          <p:cNvPr id="4" name="Content Placeholder 3">
            <a:extLst>
              <a:ext uri="{FF2B5EF4-FFF2-40B4-BE49-F238E27FC236}">
                <a16:creationId xmlns:a16="http://schemas.microsoft.com/office/drawing/2014/main" id="{2C05D32C-D052-4513-B63A-55636B7E745F}"/>
              </a:ext>
            </a:extLst>
          </p:cNvPr>
          <p:cNvSpPr>
            <a:spLocks noGrp="1"/>
          </p:cNvSpPr>
          <p:nvPr>
            <p:ph sz="half" idx="2"/>
          </p:nvPr>
        </p:nvSpPr>
        <p:spPr>
          <a:xfrm>
            <a:off x="4648200" y="1916832"/>
            <a:ext cx="4038600" cy="2692895"/>
          </a:xfrm>
        </p:spPr>
        <p:txBody>
          <a:bodyPr/>
          <a:lstStyle/>
          <a:p>
            <a:r>
              <a:rPr lang="en-GB" sz="2400" dirty="0"/>
              <a:t>Tracking progress</a:t>
            </a:r>
          </a:p>
          <a:p>
            <a:r>
              <a:rPr lang="en-GB" sz="2400" dirty="0"/>
              <a:t>Monitoring </a:t>
            </a:r>
          </a:p>
          <a:p>
            <a:r>
              <a:rPr lang="en-GB" sz="2400" dirty="0"/>
              <a:t>Data collection</a:t>
            </a:r>
          </a:p>
          <a:p>
            <a:r>
              <a:rPr lang="en-GB" sz="2400" dirty="0"/>
              <a:t>Feedbacking</a:t>
            </a:r>
          </a:p>
          <a:p>
            <a:r>
              <a:rPr lang="en-GB" sz="2400" dirty="0"/>
              <a:t>Flexible adjustment</a:t>
            </a:r>
          </a:p>
          <a:p>
            <a:endParaRPr lang="en-GB" dirty="0"/>
          </a:p>
        </p:txBody>
      </p:sp>
      <p:sp>
        <p:nvSpPr>
          <p:cNvPr id="5" name="Date Placeholder 4">
            <a:extLst>
              <a:ext uri="{FF2B5EF4-FFF2-40B4-BE49-F238E27FC236}">
                <a16:creationId xmlns:a16="http://schemas.microsoft.com/office/drawing/2014/main" id="{E6AF39D5-6FD9-4370-88BA-01C54E81369B}"/>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A754EA54-7197-4528-BC1B-563D8FF2ECCF}"/>
              </a:ext>
            </a:extLst>
          </p:cNvPr>
          <p:cNvSpPr>
            <a:spLocks noGrp="1"/>
          </p:cNvSpPr>
          <p:nvPr>
            <p:ph type="sldNum" sz="quarter" idx="11"/>
          </p:nvPr>
        </p:nvSpPr>
        <p:spPr/>
        <p:txBody>
          <a:bodyPr/>
          <a:lstStyle/>
          <a:p>
            <a:pPr>
              <a:defRPr/>
            </a:pPr>
            <a:fld id="{386495F9-B3F5-4DDF-9323-6CEC80C52C17}" type="slidenum">
              <a:rPr lang="en-GB" altLang="en-US" smtClean="0"/>
              <a:pPr>
                <a:defRPr/>
              </a:pPr>
              <a:t>48</a:t>
            </a:fld>
            <a:endParaRPr lang="en-GB" altLang="en-US" dirty="0"/>
          </a:p>
        </p:txBody>
      </p:sp>
    </p:spTree>
    <p:extLst>
      <p:ext uri="{BB962C8B-B14F-4D97-AF65-F5344CB8AC3E}">
        <p14:creationId xmlns:p14="http://schemas.microsoft.com/office/powerpoint/2010/main" val="3480899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84AEF-96CA-41DC-B698-ACA1BA8DFD4A}"/>
              </a:ext>
            </a:extLst>
          </p:cNvPr>
          <p:cNvSpPr>
            <a:spLocks noGrp="1"/>
          </p:cNvSpPr>
          <p:nvPr>
            <p:ph type="title"/>
          </p:nvPr>
        </p:nvSpPr>
        <p:spPr>
          <a:xfrm>
            <a:off x="457200" y="274638"/>
            <a:ext cx="8229600" cy="922114"/>
          </a:xfrm>
        </p:spPr>
        <p:txBody>
          <a:bodyPr/>
          <a:lstStyle/>
          <a:p>
            <a:r>
              <a:rPr lang="en-GB" sz="3600" b="1" dirty="0"/>
              <a:t>Stage 4</a:t>
            </a:r>
          </a:p>
        </p:txBody>
      </p:sp>
      <p:pic>
        <p:nvPicPr>
          <p:cNvPr id="7" name="Content Placeholder 6">
            <a:extLst>
              <a:ext uri="{FF2B5EF4-FFF2-40B4-BE49-F238E27FC236}">
                <a16:creationId xmlns:a16="http://schemas.microsoft.com/office/drawing/2014/main" id="{97F6674F-C8E0-4D70-8CA5-8805C027AD74}"/>
              </a:ext>
            </a:extLst>
          </p:cNvPr>
          <p:cNvPicPr>
            <a:picLocks noGrp="1" noChangeAspect="1"/>
          </p:cNvPicPr>
          <p:nvPr>
            <p:ph sz="half" idx="1"/>
          </p:nvPr>
        </p:nvPicPr>
        <p:blipFill>
          <a:blip r:embed="rId2"/>
          <a:stretch>
            <a:fillRect/>
          </a:stretch>
        </p:blipFill>
        <p:spPr>
          <a:xfrm>
            <a:off x="457200" y="1844824"/>
            <a:ext cx="3968678" cy="3098998"/>
          </a:xfrm>
          <a:prstGeom prst="rect">
            <a:avLst/>
          </a:prstGeom>
        </p:spPr>
      </p:pic>
      <p:sp>
        <p:nvSpPr>
          <p:cNvPr id="4" name="Content Placeholder 3">
            <a:extLst>
              <a:ext uri="{FF2B5EF4-FFF2-40B4-BE49-F238E27FC236}">
                <a16:creationId xmlns:a16="http://schemas.microsoft.com/office/drawing/2014/main" id="{1565DCAB-AA49-4E4D-A16A-39F549989A65}"/>
              </a:ext>
            </a:extLst>
          </p:cNvPr>
          <p:cNvSpPr>
            <a:spLocks noGrp="1"/>
          </p:cNvSpPr>
          <p:nvPr>
            <p:ph sz="half" idx="2"/>
          </p:nvPr>
        </p:nvSpPr>
        <p:spPr>
          <a:xfrm>
            <a:off x="4614362" y="1988840"/>
            <a:ext cx="4038600" cy="2232248"/>
          </a:xfrm>
        </p:spPr>
        <p:txBody>
          <a:bodyPr/>
          <a:lstStyle/>
          <a:p>
            <a:r>
              <a:rPr lang="en-GB" sz="2400" dirty="0"/>
              <a:t>Recommendation</a:t>
            </a:r>
          </a:p>
          <a:p>
            <a:r>
              <a:rPr lang="en-GB" sz="2400" dirty="0"/>
              <a:t>Rectify critical success factors</a:t>
            </a:r>
          </a:p>
          <a:p>
            <a:r>
              <a:rPr lang="en-GB" sz="2400" dirty="0"/>
              <a:t>Confirm decision points</a:t>
            </a:r>
          </a:p>
          <a:p>
            <a:r>
              <a:rPr lang="en-GB" sz="2400" dirty="0"/>
              <a:t>Lesson learnt </a:t>
            </a:r>
          </a:p>
          <a:p>
            <a:endParaRPr lang="en-GB" dirty="0"/>
          </a:p>
        </p:txBody>
      </p:sp>
      <p:sp>
        <p:nvSpPr>
          <p:cNvPr id="5" name="Date Placeholder 4">
            <a:extLst>
              <a:ext uri="{FF2B5EF4-FFF2-40B4-BE49-F238E27FC236}">
                <a16:creationId xmlns:a16="http://schemas.microsoft.com/office/drawing/2014/main" id="{E4D1F75E-0167-4BAA-BCC1-D24D82C7649C}"/>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E89AB856-9A73-4522-8C7B-89FFC4793D97}"/>
              </a:ext>
            </a:extLst>
          </p:cNvPr>
          <p:cNvSpPr>
            <a:spLocks noGrp="1"/>
          </p:cNvSpPr>
          <p:nvPr>
            <p:ph type="sldNum" sz="quarter" idx="11"/>
          </p:nvPr>
        </p:nvSpPr>
        <p:spPr/>
        <p:txBody>
          <a:bodyPr/>
          <a:lstStyle/>
          <a:p>
            <a:pPr>
              <a:defRPr/>
            </a:pPr>
            <a:fld id="{386495F9-B3F5-4DDF-9323-6CEC80C52C17}" type="slidenum">
              <a:rPr lang="en-GB" altLang="en-US" smtClean="0"/>
              <a:pPr>
                <a:defRPr/>
              </a:pPr>
              <a:t>49</a:t>
            </a:fld>
            <a:endParaRPr lang="en-GB" altLang="en-US" dirty="0"/>
          </a:p>
        </p:txBody>
      </p:sp>
    </p:spTree>
    <p:extLst>
      <p:ext uri="{BB962C8B-B14F-4D97-AF65-F5344CB8AC3E}">
        <p14:creationId xmlns:p14="http://schemas.microsoft.com/office/powerpoint/2010/main" val="3876767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903EF-3BC6-42EF-AF61-0DB57168762D}"/>
              </a:ext>
            </a:extLst>
          </p:cNvPr>
          <p:cNvSpPr>
            <a:spLocks noGrp="1"/>
          </p:cNvSpPr>
          <p:nvPr>
            <p:ph type="title"/>
          </p:nvPr>
        </p:nvSpPr>
        <p:spPr>
          <a:xfrm>
            <a:off x="450086" y="114300"/>
            <a:ext cx="8229600" cy="994121"/>
          </a:xfrm>
        </p:spPr>
        <p:txBody>
          <a:bodyPr/>
          <a:lstStyle/>
          <a:p>
            <a:r>
              <a:rPr lang="en-US" sz="3600" b="1" dirty="0"/>
              <a:t>Stage 5</a:t>
            </a:r>
            <a:endParaRPr lang="en-GB" sz="3600" b="1" dirty="0"/>
          </a:p>
        </p:txBody>
      </p:sp>
      <p:pic>
        <p:nvPicPr>
          <p:cNvPr id="7" name="Content Placeholder 6">
            <a:extLst>
              <a:ext uri="{FF2B5EF4-FFF2-40B4-BE49-F238E27FC236}">
                <a16:creationId xmlns:a16="http://schemas.microsoft.com/office/drawing/2014/main" id="{1393654A-8C2C-4942-A254-0EAF2AA7C961}"/>
              </a:ext>
            </a:extLst>
          </p:cNvPr>
          <p:cNvPicPr>
            <a:picLocks noGrp="1" noChangeAspect="1"/>
          </p:cNvPicPr>
          <p:nvPr>
            <p:ph sz="half" idx="1"/>
          </p:nvPr>
        </p:nvPicPr>
        <p:blipFill>
          <a:blip r:embed="rId2"/>
          <a:stretch>
            <a:fillRect/>
          </a:stretch>
        </p:blipFill>
        <p:spPr>
          <a:xfrm>
            <a:off x="550956" y="1483192"/>
            <a:ext cx="3300964" cy="3385968"/>
          </a:xfrm>
          <a:prstGeom prst="rect">
            <a:avLst/>
          </a:prstGeom>
        </p:spPr>
      </p:pic>
      <p:sp>
        <p:nvSpPr>
          <p:cNvPr id="4" name="Content Placeholder 3">
            <a:extLst>
              <a:ext uri="{FF2B5EF4-FFF2-40B4-BE49-F238E27FC236}">
                <a16:creationId xmlns:a16="http://schemas.microsoft.com/office/drawing/2014/main" id="{4AD186B4-A602-48BF-9B18-22A2D93A8D3E}"/>
              </a:ext>
            </a:extLst>
          </p:cNvPr>
          <p:cNvSpPr>
            <a:spLocks noGrp="1"/>
          </p:cNvSpPr>
          <p:nvPr>
            <p:ph sz="half" idx="2"/>
          </p:nvPr>
        </p:nvSpPr>
        <p:spPr>
          <a:xfrm>
            <a:off x="4427984" y="1483192"/>
            <a:ext cx="4038600" cy="3529984"/>
          </a:xfrm>
        </p:spPr>
        <p:txBody>
          <a:bodyPr/>
          <a:lstStyle/>
          <a:p>
            <a:r>
              <a:rPr lang="en-GB" sz="2400" dirty="0"/>
              <a:t>Finalise evaluation and review documentation </a:t>
            </a:r>
          </a:p>
          <a:p>
            <a:r>
              <a:rPr lang="en-GB" sz="2400" dirty="0"/>
              <a:t>Conduct the formal and informal evaluation</a:t>
            </a:r>
          </a:p>
          <a:p>
            <a:r>
              <a:rPr lang="en-GB" sz="2400" dirty="0"/>
              <a:t>Conduct team review</a:t>
            </a:r>
          </a:p>
          <a:p>
            <a:r>
              <a:rPr lang="en-GB" sz="2400" dirty="0"/>
              <a:t>Communicate outcome and findings</a:t>
            </a:r>
          </a:p>
          <a:p>
            <a:r>
              <a:rPr lang="en-GB" sz="2400" dirty="0"/>
              <a:t>Celebrate success </a:t>
            </a:r>
          </a:p>
        </p:txBody>
      </p:sp>
      <p:sp>
        <p:nvSpPr>
          <p:cNvPr id="5" name="Date Placeholder 4">
            <a:extLst>
              <a:ext uri="{FF2B5EF4-FFF2-40B4-BE49-F238E27FC236}">
                <a16:creationId xmlns:a16="http://schemas.microsoft.com/office/drawing/2014/main" id="{B6E6F559-5EF7-401C-A0DF-4CCA2762E87C}"/>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9B461741-4898-413E-8361-4751583AC9BD}"/>
              </a:ext>
            </a:extLst>
          </p:cNvPr>
          <p:cNvSpPr>
            <a:spLocks noGrp="1"/>
          </p:cNvSpPr>
          <p:nvPr>
            <p:ph type="sldNum" sz="quarter" idx="11"/>
          </p:nvPr>
        </p:nvSpPr>
        <p:spPr/>
        <p:txBody>
          <a:bodyPr/>
          <a:lstStyle/>
          <a:p>
            <a:pPr>
              <a:defRPr/>
            </a:pPr>
            <a:fld id="{386495F9-B3F5-4DDF-9323-6CEC80C52C17}" type="slidenum">
              <a:rPr lang="en-GB" altLang="en-US" smtClean="0"/>
              <a:pPr>
                <a:defRPr/>
              </a:pPr>
              <a:t>50</a:t>
            </a:fld>
            <a:endParaRPr lang="en-GB" altLang="en-US" dirty="0"/>
          </a:p>
        </p:txBody>
      </p:sp>
    </p:spTree>
    <p:extLst>
      <p:ext uri="{BB962C8B-B14F-4D97-AF65-F5344CB8AC3E}">
        <p14:creationId xmlns:p14="http://schemas.microsoft.com/office/powerpoint/2010/main" val="2304986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4EA3F-8233-4E08-96F4-EC7EECFBC8BD}"/>
              </a:ext>
            </a:extLst>
          </p:cNvPr>
          <p:cNvSpPr>
            <a:spLocks noGrp="1"/>
          </p:cNvSpPr>
          <p:nvPr>
            <p:ph type="title"/>
          </p:nvPr>
        </p:nvSpPr>
        <p:spPr>
          <a:xfrm>
            <a:off x="215168" y="22596"/>
            <a:ext cx="8713663" cy="1714202"/>
          </a:xfrm>
        </p:spPr>
        <p:txBody>
          <a:bodyPr/>
          <a:lstStyle/>
          <a:p>
            <a:r>
              <a:rPr lang="en-US" sz="3600" b="1" dirty="0"/>
              <a:t>Barriers of effectively planning and designing community engagement</a:t>
            </a:r>
            <a:endParaRPr lang="en-GB" dirty="0"/>
          </a:p>
        </p:txBody>
      </p:sp>
      <p:sp>
        <p:nvSpPr>
          <p:cNvPr id="3" name="Content Placeholder 2">
            <a:extLst>
              <a:ext uri="{FF2B5EF4-FFF2-40B4-BE49-F238E27FC236}">
                <a16:creationId xmlns:a16="http://schemas.microsoft.com/office/drawing/2014/main" id="{CE13DEE2-CAEA-4874-8964-F712C7A5AA1F}"/>
              </a:ext>
            </a:extLst>
          </p:cNvPr>
          <p:cNvSpPr>
            <a:spLocks noGrp="1"/>
          </p:cNvSpPr>
          <p:nvPr>
            <p:ph sz="half" idx="1"/>
          </p:nvPr>
        </p:nvSpPr>
        <p:spPr>
          <a:xfrm>
            <a:off x="179597" y="1736798"/>
            <a:ext cx="8713663" cy="3780433"/>
          </a:xfrm>
        </p:spPr>
        <p:txBody>
          <a:bodyPr/>
          <a:lstStyle/>
          <a:p>
            <a:pPr marL="0" lvl="0" indent="0">
              <a:buNone/>
            </a:pPr>
            <a:r>
              <a:rPr lang="en-US" sz="2400" dirty="0"/>
              <a:t>Several factors hinder the planning and designing of community engagement;</a:t>
            </a:r>
            <a:endParaRPr lang="en-GB" sz="2400" dirty="0"/>
          </a:p>
          <a:p>
            <a:pPr lvl="1"/>
            <a:r>
              <a:rPr lang="en-US" dirty="0"/>
              <a:t>Rural isolation and the hard-to-reach groups (older people, socially excluded groups and minority groups)</a:t>
            </a:r>
            <a:endParaRPr lang="en-GB" dirty="0"/>
          </a:p>
          <a:p>
            <a:pPr lvl="1"/>
            <a:r>
              <a:rPr lang="en-US" dirty="0"/>
              <a:t>Divided communities and opposition groups</a:t>
            </a:r>
            <a:endParaRPr lang="en-GB" dirty="0"/>
          </a:p>
          <a:p>
            <a:pPr lvl="1"/>
            <a:r>
              <a:rPr lang="en-US" dirty="0"/>
              <a:t>Location  and accessibility issues (transport requirements) </a:t>
            </a:r>
            <a:endParaRPr lang="en-GB" dirty="0"/>
          </a:p>
          <a:p>
            <a:pPr lvl="1"/>
            <a:r>
              <a:rPr lang="en-US" dirty="0"/>
              <a:t>The complexity of the planning process</a:t>
            </a:r>
            <a:endParaRPr lang="en-GB" dirty="0"/>
          </a:p>
          <a:p>
            <a:pPr lvl="1"/>
            <a:r>
              <a:rPr lang="en-US" dirty="0"/>
              <a:t>The levels of community infrastructure </a:t>
            </a:r>
            <a:endParaRPr lang="en-GB" dirty="0"/>
          </a:p>
          <a:p>
            <a:pPr lvl="1"/>
            <a:r>
              <a:rPr lang="en-US" dirty="0"/>
              <a:t>The gap in knowledge among the communities</a:t>
            </a:r>
          </a:p>
          <a:p>
            <a:pPr marL="0" indent="0">
              <a:buNone/>
            </a:pPr>
            <a:endParaRPr lang="en-US" dirty="0"/>
          </a:p>
          <a:p>
            <a:pPr marL="0" indent="0">
              <a:buNone/>
            </a:pPr>
            <a:endParaRPr lang="en-GB" dirty="0"/>
          </a:p>
        </p:txBody>
      </p:sp>
      <p:sp>
        <p:nvSpPr>
          <p:cNvPr id="5" name="Date Placeholder 4">
            <a:extLst>
              <a:ext uri="{FF2B5EF4-FFF2-40B4-BE49-F238E27FC236}">
                <a16:creationId xmlns:a16="http://schemas.microsoft.com/office/drawing/2014/main" id="{474FD151-3E38-4D62-8854-B9A6DB0CD30C}"/>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DE94FB6B-CC33-4266-81AD-3A0723004AC8}"/>
              </a:ext>
            </a:extLst>
          </p:cNvPr>
          <p:cNvSpPr>
            <a:spLocks noGrp="1"/>
          </p:cNvSpPr>
          <p:nvPr>
            <p:ph type="sldNum" sz="quarter" idx="11"/>
          </p:nvPr>
        </p:nvSpPr>
        <p:spPr/>
        <p:txBody>
          <a:bodyPr/>
          <a:lstStyle/>
          <a:p>
            <a:pPr>
              <a:defRPr/>
            </a:pPr>
            <a:fld id="{386495F9-B3F5-4DDF-9323-6CEC80C52C17}" type="slidenum">
              <a:rPr lang="en-GB" altLang="en-US" smtClean="0"/>
              <a:pPr>
                <a:defRPr/>
              </a:pPr>
              <a:t>51</a:t>
            </a:fld>
            <a:endParaRPr lang="en-GB" altLang="en-US" dirty="0"/>
          </a:p>
        </p:txBody>
      </p:sp>
    </p:spTree>
    <p:extLst>
      <p:ext uri="{BB962C8B-B14F-4D97-AF65-F5344CB8AC3E}">
        <p14:creationId xmlns:p14="http://schemas.microsoft.com/office/powerpoint/2010/main" val="548094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C1FB7-8191-432B-9581-A7555CF9BB75}"/>
              </a:ext>
            </a:extLst>
          </p:cNvPr>
          <p:cNvSpPr>
            <a:spLocks noGrp="1"/>
          </p:cNvSpPr>
          <p:nvPr>
            <p:ph type="title"/>
          </p:nvPr>
        </p:nvSpPr>
        <p:spPr>
          <a:xfrm>
            <a:off x="0" y="274638"/>
            <a:ext cx="9144000" cy="1143000"/>
          </a:xfrm>
        </p:spPr>
        <p:txBody>
          <a:bodyPr/>
          <a:lstStyle/>
          <a:p>
            <a:r>
              <a:rPr lang="en-US" sz="3600" b="1" dirty="0"/>
              <a:t>Barriers of effectively planning and designing community engagement Continue..</a:t>
            </a:r>
            <a:endParaRPr lang="en-GB" sz="3600" dirty="0"/>
          </a:p>
        </p:txBody>
      </p:sp>
      <p:sp>
        <p:nvSpPr>
          <p:cNvPr id="3" name="Content Placeholder 2">
            <a:extLst>
              <a:ext uri="{FF2B5EF4-FFF2-40B4-BE49-F238E27FC236}">
                <a16:creationId xmlns:a16="http://schemas.microsoft.com/office/drawing/2014/main" id="{843289F5-5B7F-484C-B6BA-89DC179E1B1B}"/>
              </a:ext>
            </a:extLst>
          </p:cNvPr>
          <p:cNvSpPr>
            <a:spLocks noGrp="1"/>
          </p:cNvSpPr>
          <p:nvPr>
            <p:ph sz="half" idx="1"/>
          </p:nvPr>
        </p:nvSpPr>
        <p:spPr>
          <a:xfrm>
            <a:off x="390364" y="2063898"/>
            <a:ext cx="8363272" cy="3525342"/>
          </a:xfrm>
        </p:spPr>
        <p:txBody>
          <a:bodyPr/>
          <a:lstStyle/>
          <a:p>
            <a:pPr lvl="0"/>
            <a:r>
              <a:rPr lang="en-US" sz="2400" dirty="0"/>
              <a:t>Lack of trust, commitment, confidence, clarity of purpose, respect, diversity and inequity in the system.</a:t>
            </a:r>
            <a:endParaRPr lang="en-GB" sz="2400" dirty="0"/>
          </a:p>
          <a:p>
            <a:pPr lvl="0"/>
            <a:r>
              <a:rPr lang="en-US" sz="2400" dirty="0"/>
              <a:t>Need for outreach activities </a:t>
            </a:r>
            <a:endParaRPr lang="en-GB" sz="2400" dirty="0"/>
          </a:p>
          <a:p>
            <a:pPr lvl="0"/>
            <a:r>
              <a:rPr lang="en-US" sz="2400" dirty="0"/>
              <a:t>Poor conflict resolution abilities</a:t>
            </a:r>
            <a:endParaRPr lang="en-GB" sz="2400" dirty="0"/>
          </a:p>
          <a:p>
            <a:pPr lvl="0"/>
            <a:r>
              <a:rPr lang="en-US" sz="2400" dirty="0"/>
              <a:t>Unclear rights and responsibilities</a:t>
            </a:r>
            <a:endParaRPr lang="en-GB" sz="2400" dirty="0"/>
          </a:p>
          <a:p>
            <a:pPr lvl="0"/>
            <a:r>
              <a:rPr lang="en-US" sz="2400" dirty="0"/>
              <a:t>Format, the content of communication and publicity materials</a:t>
            </a:r>
            <a:endParaRPr lang="en-GB" sz="2400" dirty="0"/>
          </a:p>
          <a:p>
            <a:pPr lvl="0"/>
            <a:r>
              <a:rPr lang="en-US" sz="2400" dirty="0"/>
              <a:t>Interpreters and signers</a:t>
            </a:r>
            <a:endParaRPr lang="en-GB" sz="2400" dirty="0"/>
          </a:p>
        </p:txBody>
      </p:sp>
      <p:sp>
        <p:nvSpPr>
          <p:cNvPr id="5" name="Date Placeholder 4">
            <a:extLst>
              <a:ext uri="{FF2B5EF4-FFF2-40B4-BE49-F238E27FC236}">
                <a16:creationId xmlns:a16="http://schemas.microsoft.com/office/drawing/2014/main" id="{11C87140-E5B1-479C-BFBC-4C51B575332F}"/>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8921A37A-A48C-45CD-8A86-43336DC2D7B1}"/>
              </a:ext>
            </a:extLst>
          </p:cNvPr>
          <p:cNvSpPr>
            <a:spLocks noGrp="1"/>
          </p:cNvSpPr>
          <p:nvPr>
            <p:ph type="sldNum" sz="quarter" idx="11"/>
          </p:nvPr>
        </p:nvSpPr>
        <p:spPr/>
        <p:txBody>
          <a:bodyPr/>
          <a:lstStyle/>
          <a:p>
            <a:pPr>
              <a:defRPr/>
            </a:pPr>
            <a:fld id="{386495F9-B3F5-4DDF-9323-6CEC80C52C17}" type="slidenum">
              <a:rPr lang="en-GB" altLang="en-US" smtClean="0"/>
              <a:pPr>
                <a:defRPr/>
              </a:pPr>
              <a:t>52</a:t>
            </a:fld>
            <a:endParaRPr lang="en-GB" altLang="en-US" dirty="0"/>
          </a:p>
        </p:txBody>
      </p:sp>
    </p:spTree>
    <p:extLst>
      <p:ext uri="{BB962C8B-B14F-4D97-AF65-F5344CB8AC3E}">
        <p14:creationId xmlns:p14="http://schemas.microsoft.com/office/powerpoint/2010/main" val="6592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9BDDA-ED99-4710-BA02-A2A7E666E5C1}"/>
              </a:ext>
            </a:extLst>
          </p:cNvPr>
          <p:cNvSpPr>
            <a:spLocks noGrp="1"/>
          </p:cNvSpPr>
          <p:nvPr>
            <p:ph type="title"/>
          </p:nvPr>
        </p:nvSpPr>
        <p:spPr>
          <a:xfrm>
            <a:off x="180159" y="383010"/>
            <a:ext cx="8713663" cy="1426170"/>
          </a:xfrm>
        </p:spPr>
        <p:txBody>
          <a:bodyPr/>
          <a:lstStyle/>
          <a:p>
            <a:r>
              <a:rPr lang="en-US" sz="3600" b="1" dirty="0"/>
              <a:t>Training and support required when planning and designing community engagement</a:t>
            </a:r>
            <a:br>
              <a:rPr lang="en-US" dirty="0"/>
            </a:br>
            <a:endParaRPr lang="en-GB" dirty="0"/>
          </a:p>
        </p:txBody>
      </p:sp>
      <p:sp>
        <p:nvSpPr>
          <p:cNvPr id="3" name="Content Placeholder 2">
            <a:extLst>
              <a:ext uri="{FF2B5EF4-FFF2-40B4-BE49-F238E27FC236}">
                <a16:creationId xmlns:a16="http://schemas.microsoft.com/office/drawing/2014/main" id="{228AC0FC-E7F6-4A5B-8A62-34F385EC0A5F}"/>
              </a:ext>
            </a:extLst>
          </p:cNvPr>
          <p:cNvSpPr>
            <a:spLocks noGrp="1"/>
          </p:cNvSpPr>
          <p:nvPr>
            <p:ph sz="half" idx="1"/>
          </p:nvPr>
        </p:nvSpPr>
        <p:spPr>
          <a:xfrm>
            <a:off x="250825" y="1916832"/>
            <a:ext cx="8642998" cy="3312368"/>
          </a:xfrm>
        </p:spPr>
        <p:txBody>
          <a:bodyPr/>
          <a:lstStyle/>
          <a:p>
            <a:pPr lvl="0"/>
            <a:r>
              <a:rPr lang="en-US" dirty="0"/>
              <a:t>Training and support are required in the following areas:</a:t>
            </a:r>
            <a:endParaRPr lang="en-GB" dirty="0"/>
          </a:p>
          <a:p>
            <a:pPr lvl="1"/>
            <a:r>
              <a:rPr lang="en-US" dirty="0"/>
              <a:t>Leadership, negotiation and conflict resolution skills.</a:t>
            </a:r>
            <a:endParaRPr lang="en-GB" dirty="0"/>
          </a:p>
          <a:p>
            <a:pPr lvl="1"/>
            <a:r>
              <a:rPr lang="en-US" dirty="0"/>
              <a:t>How to manage the community expectations, solve the problem, and decision making.</a:t>
            </a:r>
            <a:endParaRPr lang="en-GB" dirty="0"/>
          </a:p>
          <a:p>
            <a:pPr lvl="1"/>
            <a:r>
              <a:rPr lang="en-US" dirty="0"/>
              <a:t>Effective internal and external communication: basic writing skills, reading, speaking, active listening skills, and interpreters to relate with them in their local vernacular.</a:t>
            </a:r>
            <a:endParaRPr lang="en-GB" dirty="0"/>
          </a:p>
          <a:p>
            <a:pPr marL="0" indent="0">
              <a:buNone/>
            </a:pPr>
            <a:endParaRPr lang="en-GB" dirty="0"/>
          </a:p>
        </p:txBody>
      </p:sp>
      <p:sp>
        <p:nvSpPr>
          <p:cNvPr id="5" name="Date Placeholder 4">
            <a:extLst>
              <a:ext uri="{FF2B5EF4-FFF2-40B4-BE49-F238E27FC236}">
                <a16:creationId xmlns:a16="http://schemas.microsoft.com/office/drawing/2014/main" id="{1D163798-8BA7-4ABA-B467-DF67DDC2CA92}"/>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DB6B295-C695-4B37-A376-21E724874BB2}"/>
              </a:ext>
            </a:extLst>
          </p:cNvPr>
          <p:cNvSpPr>
            <a:spLocks noGrp="1"/>
          </p:cNvSpPr>
          <p:nvPr>
            <p:ph type="sldNum" sz="quarter" idx="11"/>
          </p:nvPr>
        </p:nvSpPr>
        <p:spPr/>
        <p:txBody>
          <a:bodyPr/>
          <a:lstStyle/>
          <a:p>
            <a:pPr>
              <a:defRPr/>
            </a:pPr>
            <a:fld id="{386495F9-B3F5-4DDF-9323-6CEC80C52C17}" type="slidenum">
              <a:rPr lang="en-GB" altLang="en-US" smtClean="0"/>
              <a:pPr>
                <a:defRPr/>
              </a:pPr>
              <a:t>53</a:t>
            </a:fld>
            <a:endParaRPr lang="en-GB" altLang="en-US" dirty="0"/>
          </a:p>
        </p:txBody>
      </p:sp>
    </p:spTree>
    <p:extLst>
      <p:ext uri="{BB962C8B-B14F-4D97-AF65-F5344CB8AC3E}">
        <p14:creationId xmlns:p14="http://schemas.microsoft.com/office/powerpoint/2010/main" val="1641732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202D1-EC63-43FA-BD65-4580B78A170A}"/>
              </a:ext>
            </a:extLst>
          </p:cNvPr>
          <p:cNvSpPr>
            <a:spLocks noGrp="1"/>
          </p:cNvSpPr>
          <p:nvPr>
            <p:ph type="title"/>
          </p:nvPr>
        </p:nvSpPr>
        <p:spPr>
          <a:xfrm>
            <a:off x="179513" y="274638"/>
            <a:ext cx="8815786" cy="1570186"/>
          </a:xfrm>
        </p:spPr>
        <p:txBody>
          <a:bodyPr/>
          <a:lstStyle/>
          <a:p>
            <a:r>
              <a:rPr lang="en-US" sz="3600" b="1" dirty="0"/>
              <a:t>Training and support required when planning and designing community engagement.. Continue..</a:t>
            </a:r>
            <a:endParaRPr lang="en-GB" sz="3600" dirty="0"/>
          </a:p>
        </p:txBody>
      </p:sp>
      <p:sp>
        <p:nvSpPr>
          <p:cNvPr id="3" name="Content Placeholder 2">
            <a:extLst>
              <a:ext uri="{FF2B5EF4-FFF2-40B4-BE49-F238E27FC236}">
                <a16:creationId xmlns:a16="http://schemas.microsoft.com/office/drawing/2014/main" id="{98526EF0-2208-42F6-AD2A-139858163782}"/>
              </a:ext>
            </a:extLst>
          </p:cNvPr>
          <p:cNvSpPr>
            <a:spLocks noGrp="1"/>
          </p:cNvSpPr>
          <p:nvPr>
            <p:ph sz="half" idx="1"/>
          </p:nvPr>
        </p:nvSpPr>
        <p:spPr>
          <a:xfrm>
            <a:off x="282372" y="2207915"/>
            <a:ext cx="8538099" cy="3024337"/>
          </a:xfrm>
        </p:spPr>
        <p:txBody>
          <a:bodyPr/>
          <a:lstStyle/>
          <a:p>
            <a:pPr lvl="0"/>
            <a:r>
              <a:rPr lang="en-US" sz="2400" dirty="0"/>
              <a:t>Provide support to the community in building a strong commitment to readiness and resilience.</a:t>
            </a:r>
            <a:endParaRPr lang="en-GB" sz="2400" dirty="0"/>
          </a:p>
          <a:p>
            <a:pPr lvl="0"/>
            <a:r>
              <a:rPr lang="en-US" sz="2400" dirty="0"/>
              <a:t>Train and support key stakeholders in understanding and interpreting schedules, budgets, monitor progress and feedback.</a:t>
            </a:r>
            <a:endParaRPr lang="en-GB" sz="2400" dirty="0"/>
          </a:p>
          <a:p>
            <a:pPr lvl="0"/>
            <a:r>
              <a:rPr lang="en-US" sz="2400" dirty="0"/>
              <a:t>Guide them on the fundamentals of mutual respect, diversity, discrimination and unconscious bias.</a:t>
            </a:r>
            <a:endParaRPr lang="en-GB" sz="2400" dirty="0"/>
          </a:p>
          <a:p>
            <a:endParaRPr lang="en-GB" dirty="0"/>
          </a:p>
        </p:txBody>
      </p:sp>
      <p:sp>
        <p:nvSpPr>
          <p:cNvPr id="5" name="Date Placeholder 4">
            <a:extLst>
              <a:ext uri="{FF2B5EF4-FFF2-40B4-BE49-F238E27FC236}">
                <a16:creationId xmlns:a16="http://schemas.microsoft.com/office/drawing/2014/main" id="{AB4A4E47-BEB7-4A9C-A273-3E615050C0A7}"/>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ACA8EAC0-A292-478A-8041-3764DBB75A50}"/>
              </a:ext>
            </a:extLst>
          </p:cNvPr>
          <p:cNvSpPr>
            <a:spLocks noGrp="1"/>
          </p:cNvSpPr>
          <p:nvPr>
            <p:ph type="sldNum" sz="quarter" idx="11"/>
          </p:nvPr>
        </p:nvSpPr>
        <p:spPr/>
        <p:txBody>
          <a:bodyPr/>
          <a:lstStyle/>
          <a:p>
            <a:pPr>
              <a:defRPr/>
            </a:pPr>
            <a:fld id="{386495F9-B3F5-4DDF-9323-6CEC80C52C17}" type="slidenum">
              <a:rPr lang="en-GB" altLang="en-US" smtClean="0"/>
              <a:pPr>
                <a:defRPr/>
              </a:pPr>
              <a:t>54</a:t>
            </a:fld>
            <a:endParaRPr lang="en-GB" altLang="en-US" dirty="0"/>
          </a:p>
        </p:txBody>
      </p:sp>
    </p:spTree>
    <p:extLst>
      <p:ext uri="{BB962C8B-B14F-4D97-AF65-F5344CB8AC3E}">
        <p14:creationId xmlns:p14="http://schemas.microsoft.com/office/powerpoint/2010/main" val="2024446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7D165-7D38-4B17-8E43-8A4DC3310436}"/>
              </a:ext>
            </a:extLst>
          </p:cNvPr>
          <p:cNvSpPr>
            <a:spLocks noGrp="1"/>
          </p:cNvSpPr>
          <p:nvPr>
            <p:ph type="title"/>
          </p:nvPr>
        </p:nvSpPr>
        <p:spPr>
          <a:xfrm>
            <a:off x="457200" y="274638"/>
            <a:ext cx="8229600" cy="778098"/>
          </a:xfrm>
        </p:spPr>
        <p:txBody>
          <a:bodyPr/>
          <a:lstStyle/>
          <a:p>
            <a:r>
              <a:rPr lang="en-US" sz="3600" b="1" dirty="0"/>
              <a:t>Conclusion</a:t>
            </a:r>
            <a:endParaRPr lang="en-GB" sz="3600" b="1" dirty="0"/>
          </a:p>
        </p:txBody>
      </p:sp>
      <p:sp>
        <p:nvSpPr>
          <p:cNvPr id="4" name="Content Placeholder 3">
            <a:extLst>
              <a:ext uri="{FF2B5EF4-FFF2-40B4-BE49-F238E27FC236}">
                <a16:creationId xmlns:a16="http://schemas.microsoft.com/office/drawing/2014/main" id="{69D160D8-7159-41DF-A7C2-38C1495666BA}"/>
              </a:ext>
            </a:extLst>
          </p:cNvPr>
          <p:cNvSpPr>
            <a:spLocks noGrp="1"/>
          </p:cNvSpPr>
          <p:nvPr>
            <p:ph sz="half" idx="2"/>
          </p:nvPr>
        </p:nvSpPr>
        <p:spPr>
          <a:xfrm>
            <a:off x="68315" y="1824418"/>
            <a:ext cx="3999629" cy="3209163"/>
          </a:xfrm>
        </p:spPr>
        <p:txBody>
          <a:bodyPr/>
          <a:lstStyle/>
          <a:p>
            <a:pPr marL="0" marR="0" lvl="0" indent="0">
              <a:lnSpc>
                <a:spcPct val="107000"/>
              </a:lnSpc>
              <a:spcBef>
                <a:spcPts val="0"/>
              </a:spcBef>
              <a:spcAft>
                <a:spcPts val="800"/>
              </a:spcAft>
              <a:buNone/>
              <a:tabLst>
                <a:tab pos="457200" algn="l"/>
              </a:tabLst>
            </a:pPr>
            <a:r>
              <a:rPr lang="en-US" sz="2400" dirty="0">
                <a:effectLst/>
                <a:latin typeface="Calibri" panose="020F0502020204030204" pitchFamily="34" charset="0"/>
                <a:ea typeface="Calibri" panose="020F0502020204030204" pitchFamily="34" charset="0"/>
                <a:cs typeface="Times New Roman" panose="02020603050405020304" pitchFamily="18" charset="0"/>
              </a:rPr>
              <a:t>Beyond the planning and designing process, there is a need for reflection; to ascertain how the entire process went and what can be done differently to improve community engagement.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Date Placeholder 4">
            <a:extLst>
              <a:ext uri="{FF2B5EF4-FFF2-40B4-BE49-F238E27FC236}">
                <a16:creationId xmlns:a16="http://schemas.microsoft.com/office/drawing/2014/main" id="{9657B20D-0962-42D8-8A6B-991D4C3DB7D7}"/>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93A4D445-7CFE-4D63-93B6-52D8735F3DC7}"/>
              </a:ext>
            </a:extLst>
          </p:cNvPr>
          <p:cNvSpPr>
            <a:spLocks noGrp="1"/>
          </p:cNvSpPr>
          <p:nvPr>
            <p:ph type="sldNum" sz="quarter" idx="11"/>
          </p:nvPr>
        </p:nvSpPr>
        <p:spPr/>
        <p:txBody>
          <a:bodyPr/>
          <a:lstStyle/>
          <a:p>
            <a:pPr>
              <a:defRPr/>
            </a:pPr>
            <a:fld id="{386495F9-B3F5-4DDF-9323-6CEC80C52C17}" type="slidenum">
              <a:rPr lang="en-GB" altLang="en-US" smtClean="0"/>
              <a:pPr>
                <a:defRPr/>
              </a:pPr>
              <a:t>55</a:t>
            </a:fld>
            <a:endParaRPr lang="en-GB" altLang="en-US" dirty="0"/>
          </a:p>
        </p:txBody>
      </p:sp>
      <p:pic>
        <p:nvPicPr>
          <p:cNvPr id="1028" name="Picture 4" descr="See the source image">
            <a:extLst>
              <a:ext uri="{FF2B5EF4-FFF2-40B4-BE49-F238E27FC236}">
                <a16:creationId xmlns:a16="http://schemas.microsoft.com/office/drawing/2014/main" id="{6530EB74-93DE-4432-8575-C1E09137BAD8}"/>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4607226" y="1556792"/>
            <a:ext cx="4332462" cy="39834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6125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323528" y="1340768"/>
            <a:ext cx="8640960" cy="1944216"/>
          </a:xfrm>
        </p:spPr>
        <p:txBody>
          <a:bodyPr/>
          <a:lstStyle/>
          <a:p>
            <a:pPr eaLnBrk="1" fontAlgn="auto" hangingPunct="1">
              <a:spcAft>
                <a:spcPts val="0"/>
              </a:spcAft>
              <a:defRPr/>
            </a:pPr>
            <a:br>
              <a:rPr lang="en-GB" sz="4000" dirty="0"/>
            </a:br>
            <a:br>
              <a:rPr lang="en-GB" sz="3200" dirty="0"/>
            </a:br>
            <a:r>
              <a:rPr lang="en-GB" sz="3200" dirty="0"/>
              <a:t>Quality Standards for Community Engagement </a:t>
            </a:r>
            <a:br>
              <a:rPr lang="en-US" sz="3200" dirty="0"/>
            </a:br>
            <a:endParaRPr lang="en-US" sz="3200"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EDAAF-D496-4703-B972-4EE8FA880393}"/>
              </a:ext>
            </a:extLst>
          </p:cNvPr>
          <p:cNvSpPr>
            <a:spLocks noGrp="1"/>
          </p:cNvSpPr>
          <p:nvPr>
            <p:ph type="title"/>
          </p:nvPr>
        </p:nvSpPr>
        <p:spPr>
          <a:xfrm>
            <a:off x="457200" y="274638"/>
            <a:ext cx="8229600" cy="994122"/>
          </a:xfrm>
        </p:spPr>
        <p:txBody>
          <a:bodyPr/>
          <a:lstStyle/>
          <a:p>
            <a:r>
              <a:rPr lang="en-GB" b="1" dirty="0"/>
              <a:t>What are Standards?</a:t>
            </a:r>
            <a:endParaRPr lang="en-GB" dirty="0"/>
          </a:p>
        </p:txBody>
      </p:sp>
      <p:sp>
        <p:nvSpPr>
          <p:cNvPr id="5" name="Date Placeholder 4">
            <a:extLst>
              <a:ext uri="{FF2B5EF4-FFF2-40B4-BE49-F238E27FC236}">
                <a16:creationId xmlns:a16="http://schemas.microsoft.com/office/drawing/2014/main" id="{682C1D07-9FFF-40DD-894E-7B6EB35E2D00}"/>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A52C7517-05C9-4958-9106-933D191E1F3C}"/>
              </a:ext>
            </a:extLst>
          </p:cNvPr>
          <p:cNvSpPr>
            <a:spLocks noGrp="1"/>
          </p:cNvSpPr>
          <p:nvPr>
            <p:ph type="sldNum" sz="quarter" idx="11"/>
          </p:nvPr>
        </p:nvSpPr>
        <p:spPr/>
        <p:txBody>
          <a:bodyPr/>
          <a:lstStyle/>
          <a:p>
            <a:pPr>
              <a:defRPr/>
            </a:pPr>
            <a:fld id="{386495F9-B3F5-4DDF-9323-6CEC80C52C17}" type="slidenum">
              <a:rPr lang="en-GB" altLang="en-US" smtClean="0"/>
              <a:pPr>
                <a:defRPr/>
              </a:pPr>
              <a:t>57</a:t>
            </a:fld>
            <a:endParaRPr lang="en-GB" altLang="en-US" dirty="0"/>
          </a:p>
        </p:txBody>
      </p:sp>
      <p:pic>
        <p:nvPicPr>
          <p:cNvPr id="10242" name="Picture 2" descr="About NACE Standards - NACE">
            <a:extLst>
              <a:ext uri="{FF2B5EF4-FFF2-40B4-BE49-F238E27FC236}">
                <a16:creationId xmlns:a16="http://schemas.microsoft.com/office/drawing/2014/main" id="{A1114B46-DEA2-4966-891E-172966A9563D}"/>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11560" y="1605390"/>
            <a:ext cx="7704855" cy="36958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6912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45FC7C-D072-4F6D-9BAE-1996AB7D5700}"/>
              </a:ext>
            </a:extLst>
          </p:cNvPr>
          <p:cNvSpPr>
            <a:spLocks noGrp="1"/>
          </p:cNvSpPr>
          <p:nvPr>
            <p:ph sz="half" idx="1"/>
          </p:nvPr>
        </p:nvSpPr>
        <p:spPr>
          <a:xfrm>
            <a:off x="225934" y="836712"/>
            <a:ext cx="8460866" cy="4608511"/>
          </a:xfrm>
        </p:spPr>
        <p:txBody>
          <a:bodyPr/>
          <a:lstStyle/>
          <a:p>
            <a:r>
              <a:rPr lang="en-GB" sz="2400" dirty="0"/>
              <a:t>Standards are benchmarks or </a:t>
            </a:r>
            <a:r>
              <a:rPr lang="en-GB" dirty="0"/>
              <a:t>measurements</a:t>
            </a:r>
            <a:r>
              <a:rPr lang="en-GB" sz="2400" dirty="0"/>
              <a:t> of best practices.</a:t>
            </a:r>
          </a:p>
          <a:p>
            <a:r>
              <a:rPr lang="en-GB" sz="2400" dirty="0"/>
              <a:t>It is intended to act as a reference point for quality and accountability</a:t>
            </a:r>
          </a:p>
          <a:p>
            <a:r>
              <a:rPr lang="en-GB" sz="2400" dirty="0"/>
              <a:t>Standards are designed to reflect the principles of participation, engagement and empowerment.</a:t>
            </a:r>
          </a:p>
          <a:p>
            <a:r>
              <a:rPr lang="en-GB" sz="2400" dirty="0"/>
              <a:t>For effective and efficient community engagement, standards are required to guide the entire process.</a:t>
            </a:r>
          </a:p>
          <a:p>
            <a:r>
              <a:rPr lang="en-GB" sz="2400" dirty="0"/>
              <a:t>Community engagement standards provide detailed performance statements that can be adopted and implement to achieve the highest quality outcome.</a:t>
            </a:r>
          </a:p>
        </p:txBody>
      </p:sp>
      <p:sp>
        <p:nvSpPr>
          <p:cNvPr id="5" name="Date Placeholder 4">
            <a:extLst>
              <a:ext uri="{FF2B5EF4-FFF2-40B4-BE49-F238E27FC236}">
                <a16:creationId xmlns:a16="http://schemas.microsoft.com/office/drawing/2014/main" id="{CC04D117-7E38-437D-8398-C571E78A0B30}"/>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E96694D3-D5A6-472F-BDF4-0789160C0F0F}"/>
              </a:ext>
            </a:extLst>
          </p:cNvPr>
          <p:cNvSpPr>
            <a:spLocks noGrp="1"/>
          </p:cNvSpPr>
          <p:nvPr>
            <p:ph type="sldNum" sz="quarter" idx="11"/>
          </p:nvPr>
        </p:nvSpPr>
        <p:spPr/>
        <p:txBody>
          <a:bodyPr/>
          <a:lstStyle/>
          <a:p>
            <a:pPr>
              <a:defRPr/>
            </a:pPr>
            <a:fld id="{386495F9-B3F5-4DDF-9323-6CEC80C52C17}" type="slidenum">
              <a:rPr lang="en-GB" altLang="en-US" smtClean="0"/>
              <a:pPr>
                <a:defRPr/>
              </a:pPr>
              <a:t>58</a:t>
            </a:fld>
            <a:endParaRPr lang="en-GB" altLang="en-US" dirty="0"/>
          </a:p>
        </p:txBody>
      </p:sp>
    </p:spTree>
    <p:extLst>
      <p:ext uri="{BB962C8B-B14F-4D97-AF65-F5344CB8AC3E}">
        <p14:creationId xmlns:p14="http://schemas.microsoft.com/office/powerpoint/2010/main" val="1320770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490FC-6DCD-4FB9-9C5A-040AC9E5A814}"/>
              </a:ext>
            </a:extLst>
          </p:cNvPr>
          <p:cNvSpPr>
            <a:spLocks noGrp="1"/>
          </p:cNvSpPr>
          <p:nvPr>
            <p:ph type="title"/>
          </p:nvPr>
        </p:nvSpPr>
        <p:spPr>
          <a:xfrm>
            <a:off x="179512" y="142683"/>
            <a:ext cx="8507288" cy="1143000"/>
          </a:xfrm>
        </p:spPr>
        <p:txBody>
          <a:bodyPr/>
          <a:lstStyle/>
          <a:p>
            <a:r>
              <a:rPr lang="en-GB" sz="3600" b="1" dirty="0"/>
              <a:t>Standards in Community Engagement</a:t>
            </a:r>
            <a:endParaRPr lang="en-GB" sz="3600" dirty="0"/>
          </a:p>
        </p:txBody>
      </p:sp>
      <p:sp>
        <p:nvSpPr>
          <p:cNvPr id="3" name="Content Placeholder 2">
            <a:extLst>
              <a:ext uri="{FF2B5EF4-FFF2-40B4-BE49-F238E27FC236}">
                <a16:creationId xmlns:a16="http://schemas.microsoft.com/office/drawing/2014/main" id="{110BB245-CD4B-43A0-9BD9-3C91D0C10AB2}"/>
              </a:ext>
            </a:extLst>
          </p:cNvPr>
          <p:cNvSpPr>
            <a:spLocks noGrp="1"/>
          </p:cNvSpPr>
          <p:nvPr>
            <p:ph sz="half" idx="1"/>
          </p:nvPr>
        </p:nvSpPr>
        <p:spPr>
          <a:xfrm>
            <a:off x="179512" y="1614065"/>
            <a:ext cx="5112567" cy="3629870"/>
          </a:xfrm>
        </p:spPr>
        <p:txBody>
          <a:bodyPr/>
          <a:lstStyle/>
          <a:p>
            <a:r>
              <a:rPr lang="en-GB" sz="2000" dirty="0"/>
              <a:t>Standards are the best practices designed to benchmark and measure effective and efficient community engagement processes.</a:t>
            </a:r>
          </a:p>
          <a:p>
            <a:r>
              <a:rPr lang="en-GB" sz="2000" dirty="0"/>
              <a:t>In community engagement, standards are based on policies that reflect:</a:t>
            </a:r>
          </a:p>
          <a:p>
            <a:pPr lvl="1">
              <a:buFont typeface="Arial" panose="020B0604020202020204" pitchFamily="34" charset="0"/>
              <a:buChar char="•"/>
            </a:pPr>
            <a:r>
              <a:rPr lang="en-GB" sz="2000" dirty="0"/>
              <a:t>Inclusion</a:t>
            </a:r>
          </a:p>
          <a:p>
            <a:pPr lvl="1">
              <a:buFont typeface="Arial" panose="020B0604020202020204" pitchFamily="34" charset="0"/>
              <a:buChar char="•"/>
            </a:pPr>
            <a:r>
              <a:rPr lang="en-GB" sz="2000" dirty="0"/>
              <a:t>Fairness</a:t>
            </a:r>
          </a:p>
          <a:p>
            <a:pPr lvl="1">
              <a:buFont typeface="Arial" panose="020B0604020202020204" pitchFamily="34" charset="0"/>
              <a:buChar char="•"/>
            </a:pPr>
            <a:r>
              <a:rPr lang="en-GB" sz="2000" dirty="0"/>
              <a:t>Equality</a:t>
            </a:r>
          </a:p>
          <a:p>
            <a:pPr lvl="1">
              <a:buFont typeface="Arial" panose="020B0604020202020204" pitchFamily="34" charset="0"/>
              <a:buChar char="•"/>
            </a:pPr>
            <a:r>
              <a:rPr lang="en-GB" sz="2000" dirty="0"/>
              <a:t>Participation</a:t>
            </a:r>
          </a:p>
          <a:p>
            <a:endParaRPr lang="en-GB" dirty="0"/>
          </a:p>
        </p:txBody>
      </p:sp>
      <p:sp>
        <p:nvSpPr>
          <p:cNvPr id="5" name="Date Placeholder 4">
            <a:extLst>
              <a:ext uri="{FF2B5EF4-FFF2-40B4-BE49-F238E27FC236}">
                <a16:creationId xmlns:a16="http://schemas.microsoft.com/office/drawing/2014/main" id="{842653B3-AB71-4826-85EF-6B64B73F3C1C}"/>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5668FBED-3D36-466C-9495-7A748B8AF937}"/>
              </a:ext>
            </a:extLst>
          </p:cNvPr>
          <p:cNvSpPr>
            <a:spLocks noGrp="1"/>
          </p:cNvSpPr>
          <p:nvPr>
            <p:ph type="sldNum" sz="quarter" idx="11"/>
          </p:nvPr>
        </p:nvSpPr>
        <p:spPr/>
        <p:txBody>
          <a:bodyPr/>
          <a:lstStyle/>
          <a:p>
            <a:pPr>
              <a:defRPr/>
            </a:pPr>
            <a:fld id="{386495F9-B3F5-4DDF-9323-6CEC80C52C17}" type="slidenum">
              <a:rPr lang="en-GB" altLang="en-US" smtClean="0"/>
              <a:pPr>
                <a:defRPr/>
              </a:pPr>
              <a:t>59</a:t>
            </a:fld>
            <a:endParaRPr lang="en-GB" altLang="en-US" dirty="0"/>
          </a:p>
        </p:txBody>
      </p:sp>
      <p:pic>
        <p:nvPicPr>
          <p:cNvPr id="5122" name="Picture 2" descr="We Want Fair AI Algorithms – But How To Define Fairness? (Fairness Series  Part 3) - MOSTLY AI">
            <a:extLst>
              <a:ext uri="{FF2B5EF4-FFF2-40B4-BE49-F238E27FC236}">
                <a16:creationId xmlns:a16="http://schemas.microsoft.com/office/drawing/2014/main" id="{1442C239-0E49-4F99-9AB6-F2BBB7DAD496}"/>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508104" y="1988840"/>
            <a:ext cx="3479036" cy="27657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3450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EBE07-D640-42C2-8C61-BA1CBD1A49F8}"/>
              </a:ext>
            </a:extLst>
          </p:cNvPr>
          <p:cNvSpPr>
            <a:spLocks noGrp="1"/>
          </p:cNvSpPr>
          <p:nvPr>
            <p:ph type="title"/>
          </p:nvPr>
        </p:nvSpPr>
        <p:spPr>
          <a:xfrm>
            <a:off x="457200" y="-28253"/>
            <a:ext cx="8229600" cy="770980"/>
          </a:xfrm>
        </p:spPr>
        <p:txBody>
          <a:bodyPr/>
          <a:lstStyle/>
          <a:p>
            <a:r>
              <a:rPr lang="en-US" sz="3600" b="1" dirty="0"/>
              <a:t>Inclusion Standard</a:t>
            </a:r>
            <a:endParaRPr lang="en-GB" sz="3600" dirty="0"/>
          </a:p>
        </p:txBody>
      </p:sp>
      <p:sp>
        <p:nvSpPr>
          <p:cNvPr id="4" name="Content Placeholder 3">
            <a:extLst>
              <a:ext uri="{FF2B5EF4-FFF2-40B4-BE49-F238E27FC236}">
                <a16:creationId xmlns:a16="http://schemas.microsoft.com/office/drawing/2014/main" id="{C88F4A78-36C8-4F18-A944-EC493F9121E3}"/>
              </a:ext>
            </a:extLst>
          </p:cNvPr>
          <p:cNvSpPr>
            <a:spLocks noGrp="1"/>
          </p:cNvSpPr>
          <p:nvPr>
            <p:ph sz="half" idx="2"/>
          </p:nvPr>
        </p:nvSpPr>
        <p:spPr>
          <a:xfrm>
            <a:off x="4355976" y="935174"/>
            <a:ext cx="4788023" cy="4798081"/>
          </a:xfrm>
        </p:spPr>
        <p:txBody>
          <a:bodyPr/>
          <a:lstStyle/>
          <a:p>
            <a:r>
              <a:rPr lang="en-GB" sz="2200" dirty="0"/>
              <a:t>Nature and structure are characterised to have a hierarchy, which means people can be excluded and oppressed; Therefore, the inclusion standard focuses on everyone having equal access to health, justice, wealth, and other opportunities.</a:t>
            </a:r>
          </a:p>
          <a:p>
            <a:r>
              <a:rPr lang="en-GB" sz="2200" dirty="0"/>
              <a:t>Involvement standards promote human capital development to improve community life and help people live to their potentials.</a:t>
            </a:r>
          </a:p>
          <a:p>
            <a:endParaRPr lang="en-GB" dirty="0"/>
          </a:p>
        </p:txBody>
      </p:sp>
      <p:sp>
        <p:nvSpPr>
          <p:cNvPr id="5" name="Date Placeholder 4">
            <a:extLst>
              <a:ext uri="{FF2B5EF4-FFF2-40B4-BE49-F238E27FC236}">
                <a16:creationId xmlns:a16="http://schemas.microsoft.com/office/drawing/2014/main" id="{492FA6CA-42B0-4B3A-90A2-6E8CA4D9D8AC}"/>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F3B05FCB-2A0E-4454-A9E2-11F84B967CD0}"/>
              </a:ext>
            </a:extLst>
          </p:cNvPr>
          <p:cNvSpPr>
            <a:spLocks noGrp="1"/>
          </p:cNvSpPr>
          <p:nvPr>
            <p:ph type="sldNum" sz="quarter" idx="11"/>
          </p:nvPr>
        </p:nvSpPr>
        <p:spPr/>
        <p:txBody>
          <a:bodyPr/>
          <a:lstStyle/>
          <a:p>
            <a:pPr>
              <a:defRPr/>
            </a:pPr>
            <a:fld id="{386495F9-B3F5-4DDF-9323-6CEC80C52C17}" type="slidenum">
              <a:rPr lang="en-GB" altLang="en-US" smtClean="0"/>
              <a:pPr>
                <a:defRPr/>
              </a:pPr>
              <a:t>60</a:t>
            </a:fld>
            <a:endParaRPr lang="en-GB" altLang="en-US" dirty="0"/>
          </a:p>
        </p:txBody>
      </p:sp>
      <p:pic>
        <p:nvPicPr>
          <p:cNvPr id="2050" name="Picture 2" descr="The 5 Levels of Inclusion | Digital Scribbler, Inc">
            <a:extLst>
              <a:ext uri="{FF2B5EF4-FFF2-40B4-BE49-F238E27FC236}">
                <a16:creationId xmlns:a16="http://schemas.microsoft.com/office/drawing/2014/main" id="{1B039F09-A248-4931-9FAC-8A168C904399}"/>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45850" y="1417638"/>
            <a:ext cx="4426150" cy="36507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147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1FDCB-60C0-4EB9-BB72-10A6D92ED4E2}"/>
              </a:ext>
            </a:extLst>
          </p:cNvPr>
          <p:cNvSpPr>
            <a:spLocks noGrp="1"/>
          </p:cNvSpPr>
          <p:nvPr>
            <p:ph type="title"/>
          </p:nvPr>
        </p:nvSpPr>
        <p:spPr>
          <a:xfrm>
            <a:off x="474168" y="109167"/>
            <a:ext cx="8229600" cy="1176684"/>
          </a:xfrm>
        </p:spPr>
        <p:txBody>
          <a:bodyPr/>
          <a:lstStyle/>
          <a:p>
            <a:r>
              <a:rPr lang="en-GB" sz="3200" dirty="0"/>
              <a:t>Inclusion standards promote the law against discrimination; no discrimination:</a:t>
            </a:r>
            <a:endParaRPr lang="en-GB" dirty="0"/>
          </a:p>
        </p:txBody>
      </p:sp>
      <p:sp>
        <p:nvSpPr>
          <p:cNvPr id="3" name="Content Placeholder 2">
            <a:extLst>
              <a:ext uri="{FF2B5EF4-FFF2-40B4-BE49-F238E27FC236}">
                <a16:creationId xmlns:a16="http://schemas.microsoft.com/office/drawing/2014/main" id="{8CAF8C59-A240-4808-A270-866C2F6A6EDB}"/>
              </a:ext>
            </a:extLst>
          </p:cNvPr>
          <p:cNvSpPr>
            <a:spLocks noGrp="1"/>
          </p:cNvSpPr>
          <p:nvPr>
            <p:ph sz="half" idx="1"/>
          </p:nvPr>
        </p:nvSpPr>
        <p:spPr>
          <a:xfrm>
            <a:off x="476095" y="1628800"/>
            <a:ext cx="2857364" cy="3254660"/>
          </a:xfrm>
        </p:spPr>
        <p:txBody>
          <a:bodyPr/>
          <a:lstStyle/>
          <a:p>
            <a:r>
              <a:rPr lang="en-GB" sz="2000" dirty="0"/>
              <a:t>Age</a:t>
            </a:r>
          </a:p>
          <a:p>
            <a:r>
              <a:rPr lang="en-GB" sz="2000" dirty="0"/>
              <a:t>Disability</a:t>
            </a:r>
          </a:p>
          <a:p>
            <a:r>
              <a:rPr lang="en-GB" sz="2000" dirty="0"/>
              <a:t>Sex</a:t>
            </a:r>
          </a:p>
          <a:p>
            <a:r>
              <a:rPr lang="en-GB" sz="2000" dirty="0"/>
              <a:t>Gender</a:t>
            </a:r>
          </a:p>
          <a:p>
            <a:r>
              <a:rPr lang="en-GB" sz="2000" dirty="0"/>
              <a:t>Marriage</a:t>
            </a:r>
          </a:p>
          <a:p>
            <a:r>
              <a:rPr lang="en-GB" sz="2000" dirty="0"/>
              <a:t>Pregnancy</a:t>
            </a:r>
          </a:p>
          <a:p>
            <a:r>
              <a:rPr lang="en-GB" sz="2000" dirty="0"/>
              <a:t>Maternity</a:t>
            </a:r>
          </a:p>
          <a:p>
            <a:r>
              <a:rPr lang="en-GB" sz="2000" dirty="0"/>
              <a:t>Race</a:t>
            </a:r>
          </a:p>
          <a:p>
            <a:r>
              <a:rPr lang="en-GB" sz="2000" dirty="0"/>
              <a:t>Religion </a:t>
            </a:r>
          </a:p>
        </p:txBody>
      </p:sp>
      <p:sp>
        <p:nvSpPr>
          <p:cNvPr id="5" name="Date Placeholder 4">
            <a:extLst>
              <a:ext uri="{FF2B5EF4-FFF2-40B4-BE49-F238E27FC236}">
                <a16:creationId xmlns:a16="http://schemas.microsoft.com/office/drawing/2014/main" id="{3E1DE22D-68DE-4B6D-8ED1-618140148B0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C6299091-0F8C-4516-8502-C5D6D337FB43}"/>
              </a:ext>
            </a:extLst>
          </p:cNvPr>
          <p:cNvSpPr>
            <a:spLocks noGrp="1"/>
          </p:cNvSpPr>
          <p:nvPr>
            <p:ph type="sldNum" sz="quarter" idx="11"/>
          </p:nvPr>
        </p:nvSpPr>
        <p:spPr/>
        <p:txBody>
          <a:bodyPr/>
          <a:lstStyle/>
          <a:p>
            <a:pPr>
              <a:defRPr/>
            </a:pPr>
            <a:fld id="{386495F9-B3F5-4DDF-9323-6CEC80C52C17}" type="slidenum">
              <a:rPr lang="en-GB" altLang="en-US" smtClean="0"/>
              <a:pPr>
                <a:defRPr/>
              </a:pPr>
              <a:t>61</a:t>
            </a:fld>
            <a:endParaRPr lang="en-GB" altLang="en-US" dirty="0"/>
          </a:p>
        </p:txBody>
      </p:sp>
      <p:pic>
        <p:nvPicPr>
          <p:cNvPr id="3074" name="Picture 2" descr="Insight - Eight shocking statistics: why our survey on discrimination and  harassment is necessary - Inside Housing">
            <a:extLst>
              <a:ext uri="{FF2B5EF4-FFF2-40B4-BE49-F238E27FC236}">
                <a16:creationId xmlns:a16="http://schemas.microsoft.com/office/drawing/2014/main" id="{2AF88FD4-BB56-4E1D-8F74-C9497B4CD32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20072" y="3568985"/>
            <a:ext cx="3923928" cy="211746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xample Non-Discrimination Policy &amp; Why You Need One | AIHR Digital">
            <a:extLst>
              <a:ext uri="{FF2B5EF4-FFF2-40B4-BE49-F238E27FC236}">
                <a16:creationId xmlns:a16="http://schemas.microsoft.com/office/drawing/2014/main" id="{F2E79C4E-A049-4F7A-B200-D3C876B5FA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1451811"/>
            <a:ext cx="4065017" cy="21174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3186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07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D2D5E-AA2B-48BB-8A2F-E899743F65E9}"/>
              </a:ext>
            </a:extLst>
          </p:cNvPr>
          <p:cNvSpPr>
            <a:spLocks noGrp="1"/>
          </p:cNvSpPr>
          <p:nvPr>
            <p:ph type="title"/>
          </p:nvPr>
        </p:nvSpPr>
        <p:spPr>
          <a:xfrm>
            <a:off x="457200" y="274638"/>
            <a:ext cx="8229600" cy="922114"/>
          </a:xfrm>
        </p:spPr>
        <p:txBody>
          <a:bodyPr/>
          <a:lstStyle/>
          <a:p>
            <a:r>
              <a:rPr lang="en-US" b="1" dirty="0"/>
              <a:t>Support Standard</a:t>
            </a:r>
            <a:endParaRPr lang="en-GB" dirty="0"/>
          </a:p>
        </p:txBody>
      </p:sp>
      <p:sp>
        <p:nvSpPr>
          <p:cNvPr id="4" name="Content Placeholder 3">
            <a:extLst>
              <a:ext uri="{FF2B5EF4-FFF2-40B4-BE49-F238E27FC236}">
                <a16:creationId xmlns:a16="http://schemas.microsoft.com/office/drawing/2014/main" id="{81CD9DC7-524F-4615-919F-E491932C89DE}"/>
              </a:ext>
            </a:extLst>
          </p:cNvPr>
          <p:cNvSpPr>
            <a:spLocks noGrp="1"/>
          </p:cNvSpPr>
          <p:nvPr>
            <p:ph sz="half" idx="2"/>
          </p:nvPr>
        </p:nvSpPr>
        <p:spPr>
          <a:xfrm>
            <a:off x="4355976" y="1549642"/>
            <a:ext cx="4492352" cy="4111606"/>
          </a:xfrm>
        </p:spPr>
        <p:txBody>
          <a:bodyPr/>
          <a:lstStyle/>
          <a:p>
            <a:r>
              <a:rPr lang="en-GB" sz="2000" dirty="0"/>
              <a:t>The support standards advocate to identify and overcome any challenges, and break barriers to participating;</a:t>
            </a:r>
          </a:p>
          <a:p>
            <a:r>
              <a:rPr lang="en-GB" sz="2000" dirty="0"/>
              <a:t>Access to interpreters</a:t>
            </a:r>
          </a:p>
          <a:p>
            <a:r>
              <a:rPr lang="en-GB" sz="2000" dirty="0"/>
              <a:t>Suitable transport</a:t>
            </a:r>
          </a:p>
          <a:p>
            <a:r>
              <a:rPr lang="en-GB" sz="2000" dirty="0"/>
              <a:t>Communication Aids (hearing loop)</a:t>
            </a:r>
          </a:p>
          <a:p>
            <a:r>
              <a:rPr lang="en-GB" sz="2000" dirty="0"/>
              <a:t>Access to social media</a:t>
            </a:r>
          </a:p>
          <a:p>
            <a:r>
              <a:rPr lang="en-GB" sz="2000" dirty="0"/>
              <a:t>Out of pocket expenses</a:t>
            </a:r>
          </a:p>
          <a:p>
            <a:r>
              <a:rPr lang="en-GB" sz="2000" dirty="0"/>
              <a:t>Access to balanced and expert advice</a:t>
            </a:r>
          </a:p>
        </p:txBody>
      </p:sp>
      <p:sp>
        <p:nvSpPr>
          <p:cNvPr id="5" name="Date Placeholder 4">
            <a:extLst>
              <a:ext uri="{FF2B5EF4-FFF2-40B4-BE49-F238E27FC236}">
                <a16:creationId xmlns:a16="http://schemas.microsoft.com/office/drawing/2014/main" id="{6874E189-F6B8-444E-BDA0-1D8518F7A730}"/>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530E83C6-DCDC-414A-BA3D-527DE81E8EAA}"/>
              </a:ext>
            </a:extLst>
          </p:cNvPr>
          <p:cNvSpPr>
            <a:spLocks noGrp="1"/>
          </p:cNvSpPr>
          <p:nvPr>
            <p:ph type="sldNum" sz="quarter" idx="11"/>
          </p:nvPr>
        </p:nvSpPr>
        <p:spPr/>
        <p:txBody>
          <a:bodyPr/>
          <a:lstStyle/>
          <a:p>
            <a:pPr>
              <a:defRPr/>
            </a:pPr>
            <a:fld id="{386495F9-B3F5-4DDF-9323-6CEC80C52C17}" type="slidenum">
              <a:rPr lang="en-GB" altLang="en-US" smtClean="0"/>
              <a:pPr>
                <a:defRPr/>
              </a:pPr>
              <a:t>62</a:t>
            </a:fld>
            <a:endParaRPr lang="en-GB" altLang="en-US" dirty="0"/>
          </a:p>
        </p:txBody>
      </p:sp>
      <p:pic>
        <p:nvPicPr>
          <p:cNvPr id="6146" name="Picture 2" descr="Support Pictures, Images, Stock Photos | Depositphotos®">
            <a:extLst>
              <a:ext uri="{FF2B5EF4-FFF2-40B4-BE49-F238E27FC236}">
                <a16:creationId xmlns:a16="http://schemas.microsoft.com/office/drawing/2014/main" id="{A616BE87-DB52-466F-8690-ABE678114DC3}"/>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23528" y="1628800"/>
            <a:ext cx="3796867" cy="3096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253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18C44-FB67-48FE-BD90-BD2BC2A6A55C}"/>
              </a:ext>
            </a:extLst>
          </p:cNvPr>
          <p:cNvSpPr>
            <a:spLocks noGrp="1"/>
          </p:cNvSpPr>
          <p:nvPr>
            <p:ph type="title"/>
          </p:nvPr>
        </p:nvSpPr>
        <p:spPr>
          <a:xfrm>
            <a:off x="457200" y="274638"/>
            <a:ext cx="8229600" cy="922114"/>
          </a:xfrm>
        </p:spPr>
        <p:txBody>
          <a:bodyPr/>
          <a:lstStyle/>
          <a:p>
            <a:r>
              <a:rPr lang="en-US" sz="3600" b="1" dirty="0"/>
              <a:t>Planning Standard</a:t>
            </a:r>
            <a:endParaRPr lang="en-GB" sz="3600" b="1" dirty="0"/>
          </a:p>
        </p:txBody>
      </p:sp>
      <p:sp>
        <p:nvSpPr>
          <p:cNvPr id="3" name="Content Placeholder 2">
            <a:extLst>
              <a:ext uri="{FF2B5EF4-FFF2-40B4-BE49-F238E27FC236}">
                <a16:creationId xmlns:a16="http://schemas.microsoft.com/office/drawing/2014/main" id="{73B1C10D-1EF4-4770-9C84-B9384CF9BC1F}"/>
              </a:ext>
            </a:extLst>
          </p:cNvPr>
          <p:cNvSpPr>
            <a:spLocks noGrp="1"/>
          </p:cNvSpPr>
          <p:nvPr>
            <p:ph sz="half" idx="1"/>
          </p:nvPr>
        </p:nvSpPr>
        <p:spPr>
          <a:xfrm>
            <a:off x="3995936" y="1268760"/>
            <a:ext cx="4897239" cy="4291792"/>
          </a:xfrm>
        </p:spPr>
        <p:txBody>
          <a:bodyPr/>
          <a:lstStyle/>
          <a:p>
            <a:r>
              <a:rPr lang="en-GB" sz="2000" dirty="0"/>
              <a:t>The planning standards ensure that community members are involved at the start of the process.</a:t>
            </a:r>
          </a:p>
          <a:p>
            <a:r>
              <a:rPr lang="en-GB" sz="2000" dirty="0"/>
              <a:t>Define the planning process and clearly define the scope; That a clear and agreed engagement plan is in the plan.</a:t>
            </a:r>
          </a:p>
          <a:p>
            <a:r>
              <a:rPr lang="en-GB" sz="2000" dirty="0"/>
              <a:t>The timescales for community engagement are realistic.</a:t>
            </a:r>
          </a:p>
          <a:p>
            <a:r>
              <a:rPr lang="en-GB" sz="2000" dirty="0"/>
              <a:t>The communication structure is clearly defined.</a:t>
            </a:r>
          </a:p>
          <a:p>
            <a:r>
              <a:rPr lang="en-GB" sz="2000" dirty="0"/>
              <a:t>The resources are sufficient to support the process.</a:t>
            </a:r>
          </a:p>
        </p:txBody>
      </p:sp>
      <p:sp>
        <p:nvSpPr>
          <p:cNvPr id="5" name="Date Placeholder 4">
            <a:extLst>
              <a:ext uri="{FF2B5EF4-FFF2-40B4-BE49-F238E27FC236}">
                <a16:creationId xmlns:a16="http://schemas.microsoft.com/office/drawing/2014/main" id="{59D3CF4E-6CDA-4DC0-8D07-D5A80C4F57B1}"/>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D9EF81A7-DB9B-4651-9F72-FB8264A37EA9}"/>
              </a:ext>
            </a:extLst>
          </p:cNvPr>
          <p:cNvSpPr>
            <a:spLocks noGrp="1"/>
          </p:cNvSpPr>
          <p:nvPr>
            <p:ph type="sldNum" sz="quarter" idx="11"/>
          </p:nvPr>
        </p:nvSpPr>
        <p:spPr/>
        <p:txBody>
          <a:bodyPr/>
          <a:lstStyle/>
          <a:p>
            <a:pPr>
              <a:defRPr/>
            </a:pPr>
            <a:fld id="{386495F9-B3F5-4DDF-9323-6CEC80C52C17}" type="slidenum">
              <a:rPr lang="en-GB" altLang="en-US" smtClean="0"/>
              <a:pPr>
                <a:defRPr/>
              </a:pPr>
              <a:t>63</a:t>
            </a:fld>
            <a:endParaRPr lang="en-GB" altLang="en-US" dirty="0"/>
          </a:p>
        </p:txBody>
      </p:sp>
      <p:pic>
        <p:nvPicPr>
          <p:cNvPr id="7170" name="Picture 2" descr="4 Tips to Simplify Strategic Planning For Your Board - Create Possibility">
            <a:extLst>
              <a:ext uri="{FF2B5EF4-FFF2-40B4-BE49-F238E27FC236}">
                <a16:creationId xmlns:a16="http://schemas.microsoft.com/office/drawing/2014/main" id="{8A4385EB-2C7E-4305-8104-BEE96A73B6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566870"/>
            <a:ext cx="3457079" cy="34276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4056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999C-8E97-4F07-8612-AB10C0E624A7}"/>
              </a:ext>
            </a:extLst>
          </p:cNvPr>
          <p:cNvSpPr>
            <a:spLocks noGrp="1"/>
          </p:cNvSpPr>
          <p:nvPr>
            <p:ph type="title"/>
          </p:nvPr>
        </p:nvSpPr>
        <p:spPr>
          <a:xfrm>
            <a:off x="434171" y="114300"/>
            <a:ext cx="8229600" cy="686322"/>
          </a:xfrm>
        </p:spPr>
        <p:txBody>
          <a:bodyPr/>
          <a:lstStyle/>
          <a:p>
            <a:r>
              <a:rPr lang="en-US" sz="3600" b="1" dirty="0"/>
              <a:t>Working Together Standard</a:t>
            </a:r>
            <a:endParaRPr lang="en-GB" sz="3600" b="1" dirty="0"/>
          </a:p>
        </p:txBody>
      </p:sp>
      <p:sp>
        <p:nvSpPr>
          <p:cNvPr id="3" name="Content Placeholder 2">
            <a:extLst>
              <a:ext uri="{FF2B5EF4-FFF2-40B4-BE49-F238E27FC236}">
                <a16:creationId xmlns:a16="http://schemas.microsoft.com/office/drawing/2014/main" id="{24EB0980-CDBB-4F0B-ABE5-8F1F22B090B4}"/>
              </a:ext>
            </a:extLst>
          </p:cNvPr>
          <p:cNvSpPr>
            <a:spLocks noGrp="1"/>
          </p:cNvSpPr>
          <p:nvPr>
            <p:ph sz="half" idx="1"/>
          </p:nvPr>
        </p:nvSpPr>
        <p:spPr>
          <a:xfrm>
            <a:off x="3419872" y="800622"/>
            <a:ext cx="5724128" cy="4932634"/>
          </a:xfrm>
        </p:spPr>
        <p:txBody>
          <a:bodyPr/>
          <a:lstStyle/>
          <a:p>
            <a:r>
              <a:rPr lang="en-GB" sz="2000" dirty="0"/>
              <a:t>Promotes the need to work together to achieve the goals of the engagement.</a:t>
            </a:r>
          </a:p>
          <a:p>
            <a:r>
              <a:rPr lang="en-GB" sz="2000" dirty="0"/>
              <a:t>Recognise roles and responsibilities and ensure they behave positively, non- discriminatory to each other, and that time is valuable to all participants.</a:t>
            </a:r>
          </a:p>
          <a:p>
            <a:r>
              <a:rPr lang="en-GB" sz="2000" dirty="0"/>
              <a:t>The decision-making processes and procedures are clear and understood by all.</a:t>
            </a:r>
          </a:p>
          <a:p>
            <a:r>
              <a:rPr lang="en-GB" sz="2000" dirty="0"/>
              <a:t>Ensure that the communication plan captures all stakeholders group and that the communication is open, honest and transparent.</a:t>
            </a:r>
          </a:p>
          <a:p>
            <a:r>
              <a:rPr lang="en-GB" sz="2000" dirty="0"/>
              <a:t>The engagement process is based on trust, mutual respect, support, self/ group development, and confidence is built.</a:t>
            </a:r>
          </a:p>
        </p:txBody>
      </p:sp>
      <p:sp>
        <p:nvSpPr>
          <p:cNvPr id="5" name="Date Placeholder 4">
            <a:extLst>
              <a:ext uri="{FF2B5EF4-FFF2-40B4-BE49-F238E27FC236}">
                <a16:creationId xmlns:a16="http://schemas.microsoft.com/office/drawing/2014/main" id="{DD36BFDB-98E3-4040-BB83-18A66396A398}"/>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E7689574-CAA9-4B00-BE2E-9345E74E6368}"/>
              </a:ext>
            </a:extLst>
          </p:cNvPr>
          <p:cNvSpPr>
            <a:spLocks noGrp="1"/>
          </p:cNvSpPr>
          <p:nvPr>
            <p:ph type="sldNum" sz="quarter" idx="11"/>
          </p:nvPr>
        </p:nvSpPr>
        <p:spPr/>
        <p:txBody>
          <a:bodyPr/>
          <a:lstStyle/>
          <a:p>
            <a:pPr>
              <a:defRPr/>
            </a:pPr>
            <a:fld id="{386495F9-B3F5-4DDF-9323-6CEC80C52C17}" type="slidenum">
              <a:rPr lang="en-GB" altLang="en-US" smtClean="0"/>
              <a:pPr>
                <a:defRPr/>
              </a:pPr>
              <a:t>64</a:t>
            </a:fld>
            <a:endParaRPr lang="en-GB" altLang="en-US" dirty="0"/>
          </a:p>
        </p:txBody>
      </p:sp>
      <p:pic>
        <p:nvPicPr>
          <p:cNvPr id="7" name="Picture 2" descr="Friends Togetherness Stock Illustrations – 11,138 Friends Togetherness  Stock Illustrations, Vectors &amp; Clipart - Dreamstime">
            <a:extLst>
              <a:ext uri="{FF2B5EF4-FFF2-40B4-BE49-F238E27FC236}">
                <a16:creationId xmlns:a16="http://schemas.microsoft.com/office/drawing/2014/main" id="{BAE58E62-1F59-42E5-A127-C7D8C37B0E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62692"/>
            <a:ext cx="3419872" cy="3270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8844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AC5C3-5E59-420E-88D2-DD8491319726}"/>
              </a:ext>
            </a:extLst>
          </p:cNvPr>
          <p:cNvSpPr>
            <a:spLocks noGrp="1"/>
          </p:cNvSpPr>
          <p:nvPr>
            <p:ph type="title"/>
          </p:nvPr>
        </p:nvSpPr>
        <p:spPr/>
        <p:txBody>
          <a:bodyPr/>
          <a:lstStyle/>
          <a:p>
            <a:r>
              <a:rPr lang="en-US" sz="3600" b="1" dirty="0"/>
              <a:t>Methods Standard</a:t>
            </a:r>
            <a:endParaRPr lang="en-GB" sz="3600" b="1" dirty="0"/>
          </a:p>
        </p:txBody>
      </p:sp>
      <p:sp>
        <p:nvSpPr>
          <p:cNvPr id="3" name="Content Placeholder 2">
            <a:extLst>
              <a:ext uri="{FF2B5EF4-FFF2-40B4-BE49-F238E27FC236}">
                <a16:creationId xmlns:a16="http://schemas.microsoft.com/office/drawing/2014/main" id="{BBBE948E-A879-4586-A08A-254C665954AC}"/>
              </a:ext>
            </a:extLst>
          </p:cNvPr>
          <p:cNvSpPr>
            <a:spLocks noGrp="1"/>
          </p:cNvSpPr>
          <p:nvPr>
            <p:ph sz="half" idx="1"/>
          </p:nvPr>
        </p:nvSpPr>
        <p:spPr>
          <a:xfrm>
            <a:off x="4211960" y="1795887"/>
            <a:ext cx="4627587" cy="3024336"/>
          </a:xfrm>
        </p:spPr>
        <p:txBody>
          <a:bodyPr/>
          <a:lstStyle/>
          <a:p>
            <a:r>
              <a:rPr lang="en-GB" sz="2000" dirty="0"/>
              <a:t>Select acceptable methods for undertaking community activities</a:t>
            </a:r>
          </a:p>
          <a:p>
            <a:r>
              <a:rPr lang="en-GB" sz="2000" dirty="0"/>
              <a:t>Ensure that the adopted methods are fit for purpose.</a:t>
            </a:r>
          </a:p>
          <a:p>
            <a:r>
              <a:rPr lang="en-GB" sz="2000" dirty="0"/>
              <a:t>Define the sequence that the activities would be done.</a:t>
            </a:r>
          </a:p>
          <a:p>
            <a:r>
              <a:rPr lang="en-GB" sz="2000" dirty="0"/>
              <a:t>Methods are evaluated and adapted in response to feedback</a:t>
            </a:r>
          </a:p>
          <a:p>
            <a:pPr marL="0" indent="0">
              <a:buNone/>
            </a:pPr>
            <a:endParaRPr lang="en-GB" sz="2400" dirty="0"/>
          </a:p>
        </p:txBody>
      </p:sp>
      <p:sp>
        <p:nvSpPr>
          <p:cNvPr id="5" name="Date Placeholder 4">
            <a:extLst>
              <a:ext uri="{FF2B5EF4-FFF2-40B4-BE49-F238E27FC236}">
                <a16:creationId xmlns:a16="http://schemas.microsoft.com/office/drawing/2014/main" id="{5584C519-42DF-49BB-9152-2A085D369FD9}"/>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5682B0E-4CD3-4EEF-92E8-782033B4DF88}"/>
              </a:ext>
            </a:extLst>
          </p:cNvPr>
          <p:cNvSpPr>
            <a:spLocks noGrp="1"/>
          </p:cNvSpPr>
          <p:nvPr>
            <p:ph type="sldNum" sz="quarter" idx="11"/>
          </p:nvPr>
        </p:nvSpPr>
        <p:spPr/>
        <p:txBody>
          <a:bodyPr/>
          <a:lstStyle/>
          <a:p>
            <a:pPr>
              <a:defRPr/>
            </a:pPr>
            <a:fld id="{386495F9-B3F5-4DDF-9323-6CEC80C52C17}" type="slidenum">
              <a:rPr lang="en-GB" altLang="en-US" smtClean="0"/>
              <a:pPr>
                <a:defRPr/>
              </a:pPr>
              <a:t>65</a:t>
            </a:fld>
            <a:endParaRPr lang="en-GB" altLang="en-US" dirty="0"/>
          </a:p>
        </p:txBody>
      </p:sp>
      <p:pic>
        <p:nvPicPr>
          <p:cNvPr id="8196" name="Picture 4" descr="4 Process Improvement Methods That Work &amp; When To Apply Them — Business  Analyst Learnings">
            <a:extLst>
              <a:ext uri="{FF2B5EF4-FFF2-40B4-BE49-F238E27FC236}">
                <a16:creationId xmlns:a16="http://schemas.microsoft.com/office/drawing/2014/main" id="{C37E0C0A-2707-4010-A64D-0ADB11648E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453" y="1652664"/>
            <a:ext cx="3691484" cy="3310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297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D8ABB-7887-48B8-B645-5EC9BDDCD53F}"/>
              </a:ext>
            </a:extLst>
          </p:cNvPr>
          <p:cNvSpPr>
            <a:spLocks noGrp="1"/>
          </p:cNvSpPr>
          <p:nvPr>
            <p:ph type="title"/>
          </p:nvPr>
        </p:nvSpPr>
        <p:spPr/>
        <p:txBody>
          <a:bodyPr/>
          <a:lstStyle/>
          <a:p>
            <a:r>
              <a:rPr lang="en-US" b="1" dirty="0"/>
              <a:t>Communication Standard</a:t>
            </a:r>
            <a:endParaRPr lang="en-GB" dirty="0"/>
          </a:p>
        </p:txBody>
      </p:sp>
      <p:sp>
        <p:nvSpPr>
          <p:cNvPr id="3" name="Content Placeholder 2">
            <a:extLst>
              <a:ext uri="{FF2B5EF4-FFF2-40B4-BE49-F238E27FC236}">
                <a16:creationId xmlns:a16="http://schemas.microsoft.com/office/drawing/2014/main" id="{1BD61C85-ADDF-4274-B059-61A24DD6C7A9}"/>
              </a:ext>
            </a:extLst>
          </p:cNvPr>
          <p:cNvSpPr>
            <a:spLocks noGrp="1"/>
          </p:cNvSpPr>
          <p:nvPr>
            <p:ph sz="half" idx="1"/>
          </p:nvPr>
        </p:nvSpPr>
        <p:spPr>
          <a:xfrm>
            <a:off x="3707904" y="1506488"/>
            <a:ext cx="5436096" cy="4082752"/>
          </a:xfrm>
        </p:spPr>
        <p:txBody>
          <a:bodyPr/>
          <a:lstStyle/>
          <a:p>
            <a:r>
              <a:rPr lang="en-GB" sz="2000" dirty="0"/>
              <a:t>Communicate clearly and regularly with community members.</a:t>
            </a:r>
          </a:p>
          <a:p>
            <a:r>
              <a:rPr lang="en-GB" sz="2000" dirty="0"/>
              <a:t>Share transparent information on the process and update them on the next step.</a:t>
            </a:r>
          </a:p>
          <a:p>
            <a:r>
              <a:rPr lang="en-GB" sz="2000" dirty="0"/>
              <a:t>Clear and easy to understand</a:t>
            </a:r>
          </a:p>
          <a:p>
            <a:r>
              <a:rPr lang="en-GB" sz="2000" dirty="0"/>
              <a:t>Information is made available in appropriate formats.</a:t>
            </a:r>
          </a:p>
          <a:p>
            <a:r>
              <a:rPr lang="en-GB" sz="2000" dirty="0"/>
              <a:t>Uphold confidentiality but grand access to relevant information.</a:t>
            </a:r>
          </a:p>
          <a:p>
            <a:r>
              <a:rPr lang="en-GB" sz="2000" dirty="0"/>
              <a:t>Communication mediums are available to shape the engagement process</a:t>
            </a:r>
          </a:p>
          <a:p>
            <a:r>
              <a:rPr lang="en-GB" sz="2000" dirty="0"/>
              <a:t>Make provision for feedback</a:t>
            </a:r>
          </a:p>
          <a:p>
            <a:endParaRPr lang="en-GB" dirty="0"/>
          </a:p>
        </p:txBody>
      </p:sp>
      <p:sp>
        <p:nvSpPr>
          <p:cNvPr id="5" name="Date Placeholder 4">
            <a:extLst>
              <a:ext uri="{FF2B5EF4-FFF2-40B4-BE49-F238E27FC236}">
                <a16:creationId xmlns:a16="http://schemas.microsoft.com/office/drawing/2014/main" id="{F33A6E7B-6B17-4DB9-9061-39B13B7F77BE}"/>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7CAEDEF4-1C8E-44C3-9A34-B0F31BC87FFC}"/>
              </a:ext>
            </a:extLst>
          </p:cNvPr>
          <p:cNvSpPr>
            <a:spLocks noGrp="1"/>
          </p:cNvSpPr>
          <p:nvPr>
            <p:ph type="sldNum" sz="quarter" idx="11"/>
          </p:nvPr>
        </p:nvSpPr>
        <p:spPr/>
        <p:txBody>
          <a:bodyPr/>
          <a:lstStyle/>
          <a:p>
            <a:pPr>
              <a:defRPr/>
            </a:pPr>
            <a:fld id="{386495F9-B3F5-4DDF-9323-6CEC80C52C17}" type="slidenum">
              <a:rPr lang="en-GB" altLang="en-US" smtClean="0"/>
              <a:pPr>
                <a:defRPr/>
              </a:pPr>
              <a:t>66</a:t>
            </a:fld>
            <a:endParaRPr lang="en-GB" altLang="en-US" dirty="0"/>
          </a:p>
        </p:txBody>
      </p:sp>
      <p:pic>
        <p:nvPicPr>
          <p:cNvPr id="13316" name="Picture 4" descr="Network communication standards">
            <a:extLst>
              <a:ext uri="{FF2B5EF4-FFF2-40B4-BE49-F238E27FC236}">
                <a16:creationId xmlns:a16="http://schemas.microsoft.com/office/drawing/2014/main" id="{CF8A108A-206B-40A2-B713-7C7FA1D069A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250825" y="1844824"/>
            <a:ext cx="3250704" cy="3312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576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DC404-7124-48CB-BB9E-40253AA5DC7F}"/>
              </a:ext>
            </a:extLst>
          </p:cNvPr>
          <p:cNvSpPr>
            <a:spLocks noGrp="1"/>
          </p:cNvSpPr>
          <p:nvPr>
            <p:ph type="title"/>
          </p:nvPr>
        </p:nvSpPr>
        <p:spPr/>
        <p:txBody>
          <a:bodyPr/>
          <a:lstStyle/>
          <a:p>
            <a:r>
              <a:rPr lang="en-GB" b="1" dirty="0"/>
              <a:t>Impact Standard</a:t>
            </a:r>
          </a:p>
        </p:txBody>
      </p:sp>
      <p:sp>
        <p:nvSpPr>
          <p:cNvPr id="4" name="Content Placeholder 3">
            <a:extLst>
              <a:ext uri="{FF2B5EF4-FFF2-40B4-BE49-F238E27FC236}">
                <a16:creationId xmlns:a16="http://schemas.microsoft.com/office/drawing/2014/main" id="{B7B8705B-F09B-487B-939A-4DDBB168F45A}"/>
              </a:ext>
            </a:extLst>
          </p:cNvPr>
          <p:cNvSpPr>
            <a:spLocks noGrp="1"/>
          </p:cNvSpPr>
          <p:nvPr>
            <p:ph sz="half" idx="2"/>
          </p:nvPr>
        </p:nvSpPr>
        <p:spPr>
          <a:xfrm>
            <a:off x="4860032" y="1600201"/>
            <a:ext cx="4176464" cy="3773015"/>
          </a:xfrm>
        </p:spPr>
        <p:txBody>
          <a:bodyPr/>
          <a:lstStyle/>
          <a:p>
            <a:r>
              <a:rPr lang="en-GB" sz="2000" dirty="0"/>
              <a:t>Assess if the intended outcome has been achieved.</a:t>
            </a:r>
          </a:p>
          <a:p>
            <a:r>
              <a:rPr lang="en-GB" sz="2000" dirty="0"/>
              <a:t>Assess the impact across all participants.</a:t>
            </a:r>
          </a:p>
          <a:p>
            <a:r>
              <a:rPr lang="en-GB" sz="2000" dirty="0"/>
              <a:t>Assess the risk, identify the positive outcomes, and how it will benefit them.</a:t>
            </a:r>
          </a:p>
          <a:p>
            <a:r>
              <a:rPr lang="en-GB" sz="2000" dirty="0"/>
              <a:t>Use the information to improve future engagement.</a:t>
            </a:r>
          </a:p>
          <a:p>
            <a:r>
              <a:rPr lang="en-GB" sz="2000" dirty="0"/>
              <a:t>Learning from feedback and mistakes.</a:t>
            </a:r>
          </a:p>
        </p:txBody>
      </p:sp>
      <p:sp>
        <p:nvSpPr>
          <p:cNvPr id="5" name="Date Placeholder 4">
            <a:extLst>
              <a:ext uri="{FF2B5EF4-FFF2-40B4-BE49-F238E27FC236}">
                <a16:creationId xmlns:a16="http://schemas.microsoft.com/office/drawing/2014/main" id="{79CE62E8-E4A3-4A1D-A524-B58234A6AF64}"/>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081AA84-69B0-4D47-ADA8-72DC5592DB67}"/>
              </a:ext>
            </a:extLst>
          </p:cNvPr>
          <p:cNvSpPr>
            <a:spLocks noGrp="1"/>
          </p:cNvSpPr>
          <p:nvPr>
            <p:ph type="sldNum" sz="quarter" idx="11"/>
          </p:nvPr>
        </p:nvSpPr>
        <p:spPr/>
        <p:txBody>
          <a:bodyPr/>
          <a:lstStyle/>
          <a:p>
            <a:pPr>
              <a:defRPr/>
            </a:pPr>
            <a:fld id="{386495F9-B3F5-4DDF-9323-6CEC80C52C17}" type="slidenum">
              <a:rPr lang="en-GB" altLang="en-US" smtClean="0"/>
              <a:pPr>
                <a:defRPr/>
              </a:pPr>
              <a:t>67</a:t>
            </a:fld>
            <a:endParaRPr lang="en-GB" altLang="en-US" dirty="0"/>
          </a:p>
        </p:txBody>
      </p:sp>
      <p:pic>
        <p:nvPicPr>
          <p:cNvPr id="14340" name="Picture 4" descr="Impact - Legacy of Hope Foundation">
            <a:extLst>
              <a:ext uri="{FF2B5EF4-FFF2-40B4-BE49-F238E27FC236}">
                <a16:creationId xmlns:a16="http://schemas.microsoft.com/office/drawing/2014/main" id="{6C3D17FB-8F0D-413F-95F9-0261F9C314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84783"/>
            <a:ext cx="4860032" cy="3888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901578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A8113-5C2E-4258-9222-75FDA0D3D71B}"/>
              </a:ext>
            </a:extLst>
          </p:cNvPr>
          <p:cNvSpPr>
            <a:spLocks noGrp="1"/>
          </p:cNvSpPr>
          <p:nvPr>
            <p:ph type="title"/>
          </p:nvPr>
        </p:nvSpPr>
        <p:spPr>
          <a:xfrm>
            <a:off x="457200" y="17537"/>
            <a:ext cx="8229600" cy="1143000"/>
          </a:xfrm>
        </p:spPr>
        <p:txBody>
          <a:bodyPr/>
          <a:lstStyle/>
          <a:p>
            <a:r>
              <a:rPr lang="en-US" sz="3600" b="1" dirty="0"/>
              <a:t>Improvement Standards</a:t>
            </a:r>
            <a:endParaRPr lang="en-GB" sz="3600" b="1" dirty="0"/>
          </a:p>
        </p:txBody>
      </p:sp>
      <p:sp>
        <p:nvSpPr>
          <p:cNvPr id="3" name="Content Placeholder 2">
            <a:extLst>
              <a:ext uri="{FF2B5EF4-FFF2-40B4-BE49-F238E27FC236}">
                <a16:creationId xmlns:a16="http://schemas.microsoft.com/office/drawing/2014/main" id="{4BE56162-FD7E-4977-B37D-4EEFB196C392}"/>
              </a:ext>
            </a:extLst>
          </p:cNvPr>
          <p:cNvSpPr>
            <a:spLocks noGrp="1"/>
          </p:cNvSpPr>
          <p:nvPr>
            <p:ph sz="half" idx="1"/>
          </p:nvPr>
        </p:nvSpPr>
        <p:spPr>
          <a:xfrm>
            <a:off x="6896" y="1160537"/>
            <a:ext cx="4608511" cy="4500712"/>
          </a:xfrm>
        </p:spPr>
        <p:txBody>
          <a:bodyPr/>
          <a:lstStyle/>
          <a:p>
            <a:r>
              <a:rPr lang="en-GB" sz="2000" dirty="0"/>
              <a:t>Establish performance criteria and look beyond the immediate engagement period.</a:t>
            </a:r>
          </a:p>
          <a:p>
            <a:r>
              <a:rPr lang="en-GB" sz="2000" dirty="0"/>
              <a:t>Adapt holistic approaches across all aspects of active and passive community engagement.</a:t>
            </a:r>
          </a:p>
          <a:p>
            <a:r>
              <a:rPr lang="en-GB" sz="2000" dirty="0"/>
              <a:t>Create a routine for members to engage in by incorporating schedules for upcoming events.</a:t>
            </a:r>
          </a:p>
          <a:p>
            <a:r>
              <a:rPr lang="en-GB" sz="2000" dirty="0"/>
              <a:t>Create feasible mediums to educate and keep members informed about community issues.</a:t>
            </a:r>
          </a:p>
          <a:p>
            <a:r>
              <a:rPr lang="en-GB" sz="2000" dirty="0"/>
              <a:t>Skills, experience and knowledge are shared.</a:t>
            </a:r>
          </a:p>
        </p:txBody>
      </p:sp>
      <p:sp>
        <p:nvSpPr>
          <p:cNvPr id="5" name="Date Placeholder 4">
            <a:extLst>
              <a:ext uri="{FF2B5EF4-FFF2-40B4-BE49-F238E27FC236}">
                <a16:creationId xmlns:a16="http://schemas.microsoft.com/office/drawing/2014/main" id="{27F76CF9-3F86-4996-8A89-15AFA2057E61}"/>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3EF33326-95FD-4783-A95C-41BDBB967F1D}"/>
              </a:ext>
            </a:extLst>
          </p:cNvPr>
          <p:cNvSpPr>
            <a:spLocks noGrp="1"/>
          </p:cNvSpPr>
          <p:nvPr>
            <p:ph type="sldNum" sz="quarter" idx="11"/>
          </p:nvPr>
        </p:nvSpPr>
        <p:spPr/>
        <p:txBody>
          <a:bodyPr/>
          <a:lstStyle/>
          <a:p>
            <a:pPr>
              <a:defRPr/>
            </a:pPr>
            <a:fld id="{386495F9-B3F5-4DDF-9323-6CEC80C52C17}" type="slidenum">
              <a:rPr lang="en-GB" altLang="en-US" smtClean="0"/>
              <a:pPr>
                <a:defRPr/>
              </a:pPr>
              <a:t>68</a:t>
            </a:fld>
            <a:endParaRPr lang="en-GB" altLang="en-US" dirty="0"/>
          </a:p>
        </p:txBody>
      </p:sp>
      <p:pic>
        <p:nvPicPr>
          <p:cNvPr id="15362" name="Picture 2" descr="Define continuous improvement – 8 experts' definitions | Vetter Blog">
            <a:extLst>
              <a:ext uri="{FF2B5EF4-FFF2-40B4-BE49-F238E27FC236}">
                <a16:creationId xmlns:a16="http://schemas.microsoft.com/office/drawing/2014/main" id="{986B76E1-4FC8-415F-842F-13A83FFEEE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844824"/>
            <a:ext cx="4464496" cy="3168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483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36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A8113-5C2E-4258-9222-75FDA0D3D71B}"/>
              </a:ext>
            </a:extLst>
          </p:cNvPr>
          <p:cNvSpPr>
            <a:spLocks noGrp="1"/>
          </p:cNvSpPr>
          <p:nvPr>
            <p:ph type="title"/>
          </p:nvPr>
        </p:nvSpPr>
        <p:spPr>
          <a:xfrm>
            <a:off x="457200" y="313868"/>
            <a:ext cx="8229600" cy="1143000"/>
          </a:xfrm>
        </p:spPr>
        <p:txBody>
          <a:bodyPr/>
          <a:lstStyle/>
          <a:p>
            <a:r>
              <a:rPr lang="en-US" sz="3600" b="1" dirty="0"/>
              <a:t>Working with others Standard</a:t>
            </a:r>
            <a:endParaRPr lang="en-GB" sz="3600" b="1" dirty="0"/>
          </a:p>
        </p:txBody>
      </p:sp>
      <p:sp>
        <p:nvSpPr>
          <p:cNvPr id="3" name="Content Placeholder 2">
            <a:extLst>
              <a:ext uri="{FF2B5EF4-FFF2-40B4-BE49-F238E27FC236}">
                <a16:creationId xmlns:a16="http://schemas.microsoft.com/office/drawing/2014/main" id="{4BE56162-FD7E-4977-B37D-4EEFB196C392}"/>
              </a:ext>
            </a:extLst>
          </p:cNvPr>
          <p:cNvSpPr>
            <a:spLocks noGrp="1"/>
          </p:cNvSpPr>
          <p:nvPr>
            <p:ph sz="half" idx="1"/>
          </p:nvPr>
        </p:nvSpPr>
        <p:spPr>
          <a:xfrm>
            <a:off x="3779912" y="1700808"/>
            <a:ext cx="4947831" cy="3456384"/>
          </a:xfrm>
        </p:spPr>
        <p:txBody>
          <a:bodyPr/>
          <a:lstStyle/>
          <a:p>
            <a:r>
              <a:rPr lang="en-GB" sz="2000" dirty="0"/>
              <a:t>Social cohesion is ensured</a:t>
            </a:r>
          </a:p>
          <a:p>
            <a:r>
              <a:rPr lang="en-GB" sz="2000" dirty="0"/>
              <a:t>Define the roles and responsibilities of all segments of community engagement stakeholders.</a:t>
            </a:r>
          </a:p>
          <a:p>
            <a:r>
              <a:rPr lang="en-GB" sz="2000" dirty="0"/>
              <a:t>Be respective, objective, rational, purposeful and objective.</a:t>
            </a:r>
          </a:p>
          <a:p>
            <a:r>
              <a:rPr lang="en-GB" sz="2000" dirty="0"/>
              <a:t>There should be a workable framework that aligns with other structures, organisations and activities relevant to their work.</a:t>
            </a:r>
          </a:p>
        </p:txBody>
      </p:sp>
      <p:sp>
        <p:nvSpPr>
          <p:cNvPr id="5" name="Date Placeholder 4">
            <a:extLst>
              <a:ext uri="{FF2B5EF4-FFF2-40B4-BE49-F238E27FC236}">
                <a16:creationId xmlns:a16="http://schemas.microsoft.com/office/drawing/2014/main" id="{27F76CF9-3F86-4996-8A89-15AFA2057E61}"/>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3EF33326-95FD-4783-A95C-41BDBB967F1D}"/>
              </a:ext>
            </a:extLst>
          </p:cNvPr>
          <p:cNvSpPr>
            <a:spLocks noGrp="1"/>
          </p:cNvSpPr>
          <p:nvPr>
            <p:ph type="sldNum" sz="quarter" idx="11"/>
          </p:nvPr>
        </p:nvSpPr>
        <p:spPr/>
        <p:txBody>
          <a:bodyPr/>
          <a:lstStyle/>
          <a:p>
            <a:pPr>
              <a:defRPr/>
            </a:pPr>
            <a:fld id="{386495F9-B3F5-4DDF-9323-6CEC80C52C17}" type="slidenum">
              <a:rPr lang="en-GB" altLang="en-US" smtClean="0"/>
              <a:pPr>
                <a:defRPr/>
              </a:pPr>
              <a:t>69</a:t>
            </a:fld>
            <a:endParaRPr lang="en-GB" altLang="en-US" dirty="0"/>
          </a:p>
        </p:txBody>
      </p:sp>
      <p:pic>
        <p:nvPicPr>
          <p:cNvPr id="16386" name="Picture 2" descr="Social Cohesion - there's a lot more to it than the OECD version - From  Poverty to Power">
            <a:extLst>
              <a:ext uri="{FF2B5EF4-FFF2-40B4-BE49-F238E27FC236}">
                <a16:creationId xmlns:a16="http://schemas.microsoft.com/office/drawing/2014/main" id="{F770A175-0A93-40D4-955B-A6B54A6F93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618672"/>
            <a:ext cx="3363655" cy="3456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507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0F350-E397-436A-84D0-ADD8AA367F1E}"/>
              </a:ext>
            </a:extLst>
          </p:cNvPr>
          <p:cNvSpPr>
            <a:spLocks noGrp="1"/>
          </p:cNvSpPr>
          <p:nvPr>
            <p:ph type="title"/>
          </p:nvPr>
        </p:nvSpPr>
        <p:spPr>
          <a:xfrm>
            <a:off x="457199" y="274638"/>
            <a:ext cx="8229601" cy="1143000"/>
          </a:xfrm>
        </p:spPr>
        <p:txBody>
          <a:bodyPr/>
          <a:lstStyle/>
          <a:p>
            <a:r>
              <a:rPr lang="en-US" sz="3600" b="1" dirty="0"/>
              <a:t>Monitoring and Evaluation Standard</a:t>
            </a:r>
            <a:endParaRPr lang="en-GB" sz="3600" b="1" dirty="0"/>
          </a:p>
        </p:txBody>
      </p:sp>
      <p:sp>
        <p:nvSpPr>
          <p:cNvPr id="3" name="Content Placeholder 2">
            <a:extLst>
              <a:ext uri="{FF2B5EF4-FFF2-40B4-BE49-F238E27FC236}">
                <a16:creationId xmlns:a16="http://schemas.microsoft.com/office/drawing/2014/main" id="{A337B023-9991-4410-867A-4C507D2BDE00}"/>
              </a:ext>
            </a:extLst>
          </p:cNvPr>
          <p:cNvSpPr>
            <a:spLocks noGrp="1"/>
          </p:cNvSpPr>
          <p:nvPr>
            <p:ph sz="half" idx="1"/>
          </p:nvPr>
        </p:nvSpPr>
        <p:spPr>
          <a:xfrm>
            <a:off x="4571999" y="1860496"/>
            <a:ext cx="4572001" cy="3296696"/>
          </a:xfrm>
        </p:spPr>
        <p:txBody>
          <a:bodyPr/>
          <a:lstStyle/>
          <a:p>
            <a:r>
              <a:rPr lang="en-GB" sz="2000" dirty="0"/>
              <a:t>Evaluate the community engagement process by weighing the impact of their outcomes.</a:t>
            </a:r>
          </a:p>
          <a:p>
            <a:r>
              <a:rPr lang="en-GB" sz="2000" dirty="0"/>
              <a:t>Progress is evaluated against the intended result or benchmark.</a:t>
            </a:r>
          </a:p>
          <a:p>
            <a:r>
              <a:rPr lang="en-GB" sz="2000" dirty="0"/>
              <a:t>Gather information from all relevant quarters and check the progress.</a:t>
            </a:r>
          </a:p>
          <a:p>
            <a:r>
              <a:rPr lang="en-GB" sz="2000" dirty="0"/>
              <a:t>Record evidence of good practices and log lessons learned.</a:t>
            </a:r>
          </a:p>
          <a:p>
            <a:endParaRPr lang="en-GB" sz="2000" dirty="0"/>
          </a:p>
          <a:p>
            <a:endParaRPr lang="en-GB" sz="2400" dirty="0"/>
          </a:p>
          <a:p>
            <a:endParaRPr lang="en-GB" sz="2400" dirty="0"/>
          </a:p>
        </p:txBody>
      </p:sp>
      <p:sp>
        <p:nvSpPr>
          <p:cNvPr id="5" name="Date Placeholder 4">
            <a:extLst>
              <a:ext uri="{FF2B5EF4-FFF2-40B4-BE49-F238E27FC236}">
                <a16:creationId xmlns:a16="http://schemas.microsoft.com/office/drawing/2014/main" id="{EC640250-C852-4212-8556-1443E9285450}"/>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E160AFB1-80D3-4DE2-8683-D3407EFE2E02}"/>
              </a:ext>
            </a:extLst>
          </p:cNvPr>
          <p:cNvSpPr>
            <a:spLocks noGrp="1"/>
          </p:cNvSpPr>
          <p:nvPr>
            <p:ph type="sldNum" sz="quarter" idx="11"/>
          </p:nvPr>
        </p:nvSpPr>
        <p:spPr/>
        <p:txBody>
          <a:bodyPr/>
          <a:lstStyle/>
          <a:p>
            <a:pPr>
              <a:defRPr/>
            </a:pPr>
            <a:fld id="{386495F9-B3F5-4DDF-9323-6CEC80C52C17}" type="slidenum">
              <a:rPr lang="en-GB" altLang="en-US" smtClean="0"/>
              <a:pPr>
                <a:defRPr/>
              </a:pPr>
              <a:t>70</a:t>
            </a:fld>
            <a:endParaRPr lang="en-GB" altLang="en-US" dirty="0"/>
          </a:p>
        </p:txBody>
      </p:sp>
      <p:pic>
        <p:nvPicPr>
          <p:cNvPr id="18434" name="Picture 2" descr="Research, Project Design, Monitoring and Evaluation - Nagira">
            <a:extLst>
              <a:ext uri="{FF2B5EF4-FFF2-40B4-BE49-F238E27FC236}">
                <a16:creationId xmlns:a16="http://schemas.microsoft.com/office/drawing/2014/main" id="{2492A92D-1202-4500-AA55-21D8D34342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9" y="1700808"/>
            <a:ext cx="4680520" cy="288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299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A8113-5C2E-4258-9222-75FDA0D3D71B}"/>
              </a:ext>
            </a:extLst>
          </p:cNvPr>
          <p:cNvSpPr>
            <a:spLocks noGrp="1"/>
          </p:cNvSpPr>
          <p:nvPr>
            <p:ph type="title"/>
          </p:nvPr>
        </p:nvSpPr>
        <p:spPr/>
        <p:txBody>
          <a:bodyPr/>
          <a:lstStyle/>
          <a:p>
            <a:r>
              <a:rPr lang="en-US" sz="3600" b="1" dirty="0"/>
              <a:t>Feedback Standard</a:t>
            </a:r>
            <a:endParaRPr lang="en-GB" sz="3600" b="1" dirty="0"/>
          </a:p>
        </p:txBody>
      </p:sp>
      <p:sp>
        <p:nvSpPr>
          <p:cNvPr id="3" name="Content Placeholder 2">
            <a:extLst>
              <a:ext uri="{FF2B5EF4-FFF2-40B4-BE49-F238E27FC236}">
                <a16:creationId xmlns:a16="http://schemas.microsoft.com/office/drawing/2014/main" id="{4BE56162-FD7E-4977-B37D-4EEFB196C392}"/>
              </a:ext>
            </a:extLst>
          </p:cNvPr>
          <p:cNvSpPr>
            <a:spLocks noGrp="1"/>
          </p:cNvSpPr>
          <p:nvPr>
            <p:ph sz="half" idx="1"/>
          </p:nvPr>
        </p:nvSpPr>
        <p:spPr>
          <a:xfrm>
            <a:off x="4046984" y="1700808"/>
            <a:ext cx="5020960" cy="3205422"/>
          </a:xfrm>
        </p:spPr>
        <p:txBody>
          <a:bodyPr/>
          <a:lstStyle/>
          <a:p>
            <a:r>
              <a:rPr lang="en-GB" sz="2000" dirty="0"/>
              <a:t>Explanation about decisions and actions that were made.</a:t>
            </a:r>
          </a:p>
          <a:p>
            <a:r>
              <a:rPr lang="en-GB" sz="2000" dirty="0"/>
              <a:t>Outcomes and the impact of a decision made are clarified.</a:t>
            </a:r>
          </a:p>
          <a:p>
            <a:r>
              <a:rPr lang="en-GB" sz="2000" dirty="0"/>
              <a:t>Community engagement creates a platform to solicit feedback.</a:t>
            </a:r>
          </a:p>
          <a:p>
            <a:r>
              <a:rPr lang="en-GB" sz="2000" dirty="0"/>
              <a:t>How does feedback change the narrative, promote positive images and avoid stereotypes?</a:t>
            </a:r>
          </a:p>
        </p:txBody>
      </p:sp>
      <p:sp>
        <p:nvSpPr>
          <p:cNvPr id="5" name="Date Placeholder 4">
            <a:extLst>
              <a:ext uri="{FF2B5EF4-FFF2-40B4-BE49-F238E27FC236}">
                <a16:creationId xmlns:a16="http://schemas.microsoft.com/office/drawing/2014/main" id="{27F76CF9-3F86-4996-8A89-15AFA2057E61}"/>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3EF33326-95FD-4783-A95C-41BDBB967F1D}"/>
              </a:ext>
            </a:extLst>
          </p:cNvPr>
          <p:cNvSpPr>
            <a:spLocks noGrp="1"/>
          </p:cNvSpPr>
          <p:nvPr>
            <p:ph type="sldNum" sz="quarter" idx="11"/>
          </p:nvPr>
        </p:nvSpPr>
        <p:spPr/>
        <p:txBody>
          <a:bodyPr/>
          <a:lstStyle/>
          <a:p>
            <a:pPr>
              <a:defRPr/>
            </a:pPr>
            <a:fld id="{386495F9-B3F5-4DDF-9323-6CEC80C52C17}" type="slidenum">
              <a:rPr lang="en-GB" altLang="en-US" smtClean="0"/>
              <a:pPr>
                <a:defRPr/>
              </a:pPr>
              <a:t>71</a:t>
            </a:fld>
            <a:endParaRPr lang="en-GB" altLang="en-US" dirty="0"/>
          </a:p>
        </p:txBody>
      </p:sp>
      <p:pic>
        <p:nvPicPr>
          <p:cNvPr id="17410" name="Picture 2" descr="Ikon Executive Solutions | How to Give Effective Feedback at Work">
            <a:extLst>
              <a:ext uri="{FF2B5EF4-FFF2-40B4-BE49-F238E27FC236}">
                <a16:creationId xmlns:a16="http://schemas.microsoft.com/office/drawing/2014/main" id="{03D1DF15-1B91-4859-A651-7F874611AE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764" y="1700808"/>
            <a:ext cx="3754760" cy="2980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4723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755576" y="980728"/>
            <a:ext cx="7993396" cy="3024336"/>
          </a:xfrm>
        </p:spPr>
        <p:txBody>
          <a:bodyPr/>
          <a:lstStyle/>
          <a:p>
            <a:pPr eaLnBrk="1" fontAlgn="auto" hangingPunct="1">
              <a:spcAft>
                <a:spcPts val="0"/>
              </a:spcAft>
              <a:defRPr/>
            </a:pPr>
            <a:br>
              <a:rPr lang="en-GB" sz="4000" dirty="0"/>
            </a:br>
            <a:br>
              <a:rPr lang="en-GB" sz="3600" b="1" dirty="0"/>
            </a:br>
            <a:r>
              <a:rPr lang="en-GB" sz="3600" b="1" dirty="0"/>
              <a:t>Tools and Platforms for Community Engagement </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EE0D-E464-49B5-A957-7B8ACC43C519}"/>
              </a:ext>
            </a:extLst>
          </p:cNvPr>
          <p:cNvSpPr>
            <a:spLocks noGrp="1"/>
          </p:cNvSpPr>
          <p:nvPr>
            <p:ph type="title"/>
          </p:nvPr>
        </p:nvSpPr>
        <p:spPr>
          <a:xfrm>
            <a:off x="2915816" y="274638"/>
            <a:ext cx="5770984" cy="778098"/>
          </a:xfrm>
        </p:spPr>
        <p:txBody>
          <a:bodyPr/>
          <a:lstStyle/>
          <a:p>
            <a:r>
              <a:rPr lang="en-GB" sz="3600" b="1" dirty="0"/>
              <a:t>Creative Art</a:t>
            </a:r>
          </a:p>
        </p:txBody>
      </p:sp>
      <p:sp>
        <p:nvSpPr>
          <p:cNvPr id="3" name="Content Placeholder 2">
            <a:extLst>
              <a:ext uri="{FF2B5EF4-FFF2-40B4-BE49-F238E27FC236}">
                <a16:creationId xmlns:a16="http://schemas.microsoft.com/office/drawing/2014/main" id="{88D52A60-7574-4D74-8CBD-D7C97AFF4C91}"/>
              </a:ext>
            </a:extLst>
          </p:cNvPr>
          <p:cNvSpPr>
            <a:spLocks noGrp="1"/>
          </p:cNvSpPr>
          <p:nvPr>
            <p:ph sz="half" idx="1"/>
          </p:nvPr>
        </p:nvSpPr>
        <p:spPr>
          <a:xfrm>
            <a:off x="2668960" y="1196752"/>
            <a:ext cx="6264696" cy="4437746"/>
          </a:xfrm>
        </p:spPr>
        <p:txBody>
          <a:bodyPr/>
          <a:lstStyle/>
          <a:p>
            <a:r>
              <a:rPr lang="en-GB" sz="2000" dirty="0"/>
              <a:t>Creative art is a language </a:t>
            </a:r>
          </a:p>
          <a:p>
            <a:r>
              <a:rPr lang="en-GB" sz="2000" dirty="0"/>
              <a:t>Creative arts are appropriate measures used to engage participants in community projects.</a:t>
            </a:r>
          </a:p>
          <a:p>
            <a:r>
              <a:rPr lang="en-GB" sz="2000" dirty="0"/>
              <a:t>Activities like dance, music poet and drama bring the community together</a:t>
            </a:r>
          </a:p>
          <a:p>
            <a:r>
              <a:rPr lang="en-GB" sz="2000" dirty="0"/>
              <a:t>Arts are used to express community challenges.</a:t>
            </a:r>
          </a:p>
          <a:p>
            <a:r>
              <a:rPr lang="en-GB" sz="2000" dirty="0"/>
              <a:t>They are used to share stories that are difficult to capture in words</a:t>
            </a:r>
          </a:p>
          <a:p>
            <a:r>
              <a:rPr lang="en-GB" sz="2000" dirty="0"/>
              <a:t>To collaborate and understand the depth of resilience required.</a:t>
            </a:r>
          </a:p>
          <a:p>
            <a:r>
              <a:rPr lang="en-GB" sz="2000" dirty="0"/>
              <a:t>Enables artistic and interactive learning.</a:t>
            </a:r>
          </a:p>
          <a:p>
            <a:r>
              <a:rPr lang="en-GB" sz="2000" dirty="0"/>
              <a:t>Creative arts activities are used to reflect and unearth the vision of the future.</a:t>
            </a:r>
          </a:p>
        </p:txBody>
      </p:sp>
      <p:sp>
        <p:nvSpPr>
          <p:cNvPr id="5" name="Date Placeholder 4">
            <a:extLst>
              <a:ext uri="{FF2B5EF4-FFF2-40B4-BE49-F238E27FC236}">
                <a16:creationId xmlns:a16="http://schemas.microsoft.com/office/drawing/2014/main" id="{A284D6D3-398B-483D-B955-96166A494E11}"/>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A72D267D-D975-4396-8F96-1A6C606F8FA0}"/>
              </a:ext>
            </a:extLst>
          </p:cNvPr>
          <p:cNvSpPr>
            <a:spLocks noGrp="1"/>
          </p:cNvSpPr>
          <p:nvPr>
            <p:ph type="sldNum" sz="quarter" idx="11"/>
          </p:nvPr>
        </p:nvSpPr>
        <p:spPr/>
        <p:txBody>
          <a:bodyPr/>
          <a:lstStyle/>
          <a:p>
            <a:pPr>
              <a:defRPr/>
            </a:pPr>
            <a:fld id="{386495F9-B3F5-4DDF-9323-6CEC80C52C17}" type="slidenum">
              <a:rPr lang="en-GB" altLang="en-US" smtClean="0"/>
              <a:pPr>
                <a:defRPr/>
              </a:pPr>
              <a:t>73</a:t>
            </a:fld>
            <a:endParaRPr lang="en-GB" altLang="en-US" dirty="0"/>
          </a:p>
        </p:txBody>
      </p:sp>
      <p:pic>
        <p:nvPicPr>
          <p:cNvPr id="11" name="Content Placeholder 10" descr="A group of people in a room&#10;&#10;Description automatically generated">
            <a:extLst>
              <a:ext uri="{FF2B5EF4-FFF2-40B4-BE49-F238E27FC236}">
                <a16:creationId xmlns:a16="http://schemas.microsoft.com/office/drawing/2014/main" id="{56898A5C-B563-40CE-B0D4-4B71341149A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7413" y="0"/>
            <a:ext cx="2479575" cy="2731442"/>
          </a:xfrm>
        </p:spPr>
      </p:pic>
      <p:pic>
        <p:nvPicPr>
          <p:cNvPr id="13" name="Picture 12" descr="A person taking a selfie&#10;&#10;Description automatically generated">
            <a:extLst>
              <a:ext uri="{FF2B5EF4-FFF2-40B4-BE49-F238E27FC236}">
                <a16:creationId xmlns:a16="http://schemas.microsoft.com/office/drawing/2014/main" id="{27C5DF89-2078-4DB4-B017-9136F8890B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43" y="2190879"/>
            <a:ext cx="2471819" cy="2553493"/>
          </a:xfrm>
          <a:prstGeom prst="rect">
            <a:avLst/>
          </a:prstGeom>
        </p:spPr>
      </p:pic>
      <p:pic>
        <p:nvPicPr>
          <p:cNvPr id="15" name="Picture 14" descr="A picture containing drawing&#10;&#10;Description automatically generated">
            <a:extLst>
              <a:ext uri="{FF2B5EF4-FFF2-40B4-BE49-F238E27FC236}">
                <a16:creationId xmlns:a16="http://schemas.microsoft.com/office/drawing/2014/main" id="{515708E4-C3C5-40FE-8C1E-51CB799830D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300" y="3167523"/>
            <a:ext cx="2471818" cy="2466975"/>
          </a:xfrm>
          <a:prstGeom prst="rect">
            <a:avLst/>
          </a:prstGeom>
        </p:spPr>
      </p:pic>
      <p:pic>
        <p:nvPicPr>
          <p:cNvPr id="17" name="Picture 16" descr="A picture containing calendar&#10;&#10;Description automatically generated">
            <a:extLst>
              <a:ext uri="{FF2B5EF4-FFF2-40B4-BE49-F238E27FC236}">
                <a16:creationId xmlns:a16="http://schemas.microsoft.com/office/drawing/2014/main" id="{C18243B7-3F80-4261-8E0E-C22363ECB70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443" y="4922321"/>
            <a:ext cx="2474843" cy="2113628"/>
          </a:xfrm>
          <a:prstGeom prst="rect">
            <a:avLst/>
          </a:prstGeom>
        </p:spPr>
      </p:pic>
    </p:spTree>
    <p:extLst>
      <p:ext uri="{BB962C8B-B14F-4D97-AF65-F5344CB8AC3E}">
        <p14:creationId xmlns:p14="http://schemas.microsoft.com/office/powerpoint/2010/main" val="1509398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DB1B5-21C9-49A6-82E4-4072F6AD82DE}"/>
              </a:ext>
            </a:extLst>
          </p:cNvPr>
          <p:cNvSpPr>
            <a:spLocks noGrp="1"/>
          </p:cNvSpPr>
          <p:nvPr>
            <p:ph type="title"/>
          </p:nvPr>
        </p:nvSpPr>
        <p:spPr>
          <a:xfrm>
            <a:off x="457200" y="274638"/>
            <a:ext cx="8229600" cy="706090"/>
          </a:xfrm>
        </p:spPr>
        <p:txBody>
          <a:bodyPr/>
          <a:lstStyle/>
          <a:p>
            <a:r>
              <a:rPr lang="en-GB" sz="3600" b="1" dirty="0"/>
              <a:t>Community Mapping</a:t>
            </a:r>
          </a:p>
        </p:txBody>
      </p:sp>
      <p:sp>
        <p:nvSpPr>
          <p:cNvPr id="4" name="Content Placeholder 3">
            <a:extLst>
              <a:ext uri="{FF2B5EF4-FFF2-40B4-BE49-F238E27FC236}">
                <a16:creationId xmlns:a16="http://schemas.microsoft.com/office/drawing/2014/main" id="{C6933738-3816-4592-9CA7-7D505B627D9A}"/>
              </a:ext>
            </a:extLst>
          </p:cNvPr>
          <p:cNvSpPr>
            <a:spLocks noGrp="1"/>
          </p:cNvSpPr>
          <p:nvPr>
            <p:ph sz="half" idx="2"/>
          </p:nvPr>
        </p:nvSpPr>
        <p:spPr>
          <a:xfrm>
            <a:off x="4522845" y="1417638"/>
            <a:ext cx="4484464" cy="3379514"/>
          </a:xfrm>
        </p:spPr>
        <p:txBody>
          <a:bodyPr/>
          <a:lstStyle/>
          <a:p>
            <a:r>
              <a:rPr lang="en-GB" sz="2000" dirty="0"/>
              <a:t>Identify key points in the community; what assets they have and who are they?</a:t>
            </a:r>
          </a:p>
          <a:p>
            <a:r>
              <a:rPr lang="en-GB" sz="2000" dirty="0"/>
              <a:t>Physical space, local economy, institution, associations and individual.</a:t>
            </a:r>
          </a:p>
          <a:p>
            <a:r>
              <a:rPr lang="en-GB" sz="2000" dirty="0"/>
              <a:t>Recognise the group of people in each location.</a:t>
            </a:r>
          </a:p>
          <a:p>
            <a:r>
              <a:rPr lang="en-GB" sz="2000" dirty="0"/>
              <a:t>Know the activities in each cluster that you want to explore.</a:t>
            </a:r>
          </a:p>
        </p:txBody>
      </p:sp>
      <p:sp>
        <p:nvSpPr>
          <p:cNvPr id="5" name="Date Placeholder 4">
            <a:extLst>
              <a:ext uri="{FF2B5EF4-FFF2-40B4-BE49-F238E27FC236}">
                <a16:creationId xmlns:a16="http://schemas.microsoft.com/office/drawing/2014/main" id="{0DA618E4-E24E-4DBF-9BDB-F385EC662CB4}"/>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5DC48E51-7FC5-4641-92FA-7F867868BFAA}"/>
              </a:ext>
            </a:extLst>
          </p:cNvPr>
          <p:cNvSpPr>
            <a:spLocks noGrp="1"/>
          </p:cNvSpPr>
          <p:nvPr>
            <p:ph type="sldNum" sz="quarter" idx="11"/>
          </p:nvPr>
        </p:nvSpPr>
        <p:spPr/>
        <p:txBody>
          <a:bodyPr/>
          <a:lstStyle/>
          <a:p>
            <a:pPr>
              <a:defRPr/>
            </a:pPr>
            <a:fld id="{386495F9-B3F5-4DDF-9323-6CEC80C52C17}" type="slidenum">
              <a:rPr lang="en-GB" altLang="en-US" smtClean="0"/>
              <a:pPr>
                <a:defRPr/>
              </a:pPr>
              <a:t>74</a:t>
            </a:fld>
            <a:endParaRPr lang="en-GB" altLang="en-US" dirty="0"/>
          </a:p>
        </p:txBody>
      </p:sp>
      <p:pic>
        <p:nvPicPr>
          <p:cNvPr id="1026" name="Picture 2" descr="See the source image">
            <a:extLst>
              <a:ext uri="{FF2B5EF4-FFF2-40B4-BE49-F238E27FC236}">
                <a16:creationId xmlns:a16="http://schemas.microsoft.com/office/drawing/2014/main" id="{6400D57B-B5CA-468D-AD8F-F214D0F1DD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1417638"/>
            <a:ext cx="4093368" cy="3811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6442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AA932-A03F-42A9-B3D4-13B9AF4EF903}"/>
              </a:ext>
            </a:extLst>
          </p:cNvPr>
          <p:cNvSpPr>
            <a:spLocks noGrp="1"/>
          </p:cNvSpPr>
          <p:nvPr>
            <p:ph type="title"/>
          </p:nvPr>
        </p:nvSpPr>
        <p:spPr>
          <a:xfrm>
            <a:off x="255712" y="404664"/>
            <a:ext cx="8229600" cy="706090"/>
          </a:xfrm>
        </p:spPr>
        <p:txBody>
          <a:bodyPr wrap="square" anchor="ctr">
            <a:normAutofit/>
          </a:bodyPr>
          <a:lstStyle/>
          <a:p>
            <a:r>
              <a:rPr lang="en-GB" sz="3600" b="1" dirty="0"/>
              <a:t>Public Meetings</a:t>
            </a:r>
          </a:p>
        </p:txBody>
      </p:sp>
      <p:pic>
        <p:nvPicPr>
          <p:cNvPr id="9218" name="Picture 2" descr="Public meetings">
            <a:extLst>
              <a:ext uri="{FF2B5EF4-FFF2-40B4-BE49-F238E27FC236}">
                <a16:creationId xmlns:a16="http://schemas.microsoft.com/office/drawing/2014/main" id="{7AAF8999-FC08-4F06-B700-C44C7273DA8C}"/>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17319" r="15309"/>
          <a:stretch/>
        </p:blipFill>
        <p:spPr bwMode="auto">
          <a:xfrm>
            <a:off x="457200" y="1600201"/>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6ABA2937-F2AC-4E6E-8605-56FB48C5292C}"/>
              </a:ext>
            </a:extLst>
          </p:cNvPr>
          <p:cNvSpPr>
            <a:spLocks noGrp="1"/>
          </p:cNvSpPr>
          <p:nvPr>
            <p:ph sz="half" idx="2"/>
          </p:nvPr>
        </p:nvSpPr>
        <p:spPr>
          <a:xfrm>
            <a:off x="4648200" y="1600200"/>
            <a:ext cx="4316288" cy="3773016"/>
          </a:xfrm>
        </p:spPr>
        <p:txBody>
          <a:bodyPr/>
          <a:lstStyle/>
          <a:p>
            <a:r>
              <a:rPr lang="en-US" sz="2000" dirty="0"/>
              <a:t>Public meetings are open to all via open invitation.</a:t>
            </a:r>
          </a:p>
          <a:p>
            <a:r>
              <a:rPr lang="en-US" sz="2000" dirty="0"/>
              <a:t>Offers an opportunity for people to raise issues and ask questions.</a:t>
            </a:r>
          </a:p>
          <a:p>
            <a:r>
              <a:rPr lang="en-US" sz="2000" dirty="0"/>
              <a:t>Good avenue to float ideas and to identify issues within a local area.</a:t>
            </a:r>
          </a:p>
          <a:p>
            <a:r>
              <a:rPr lang="en-US" sz="2000" dirty="0"/>
              <a:t>Accommodates a wide range of complex issues and themes.</a:t>
            </a:r>
          </a:p>
          <a:p>
            <a:r>
              <a:rPr lang="en-US" sz="2000" dirty="0"/>
              <a:t>A good way to build confidence for further involvement.</a:t>
            </a:r>
          </a:p>
        </p:txBody>
      </p:sp>
      <p:sp>
        <p:nvSpPr>
          <p:cNvPr id="5" name="Date Placeholder 4">
            <a:extLst>
              <a:ext uri="{FF2B5EF4-FFF2-40B4-BE49-F238E27FC236}">
                <a16:creationId xmlns:a16="http://schemas.microsoft.com/office/drawing/2014/main" id="{26210E22-75DE-43AC-A566-59A72244DD9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19B7DBB5-977A-4DEC-B95D-A29FE36C852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75</a:t>
            </a:fld>
            <a:endParaRPr lang="en-GB" altLang="en-US"/>
          </a:p>
        </p:txBody>
      </p:sp>
    </p:spTree>
    <p:extLst>
      <p:ext uri="{BB962C8B-B14F-4D97-AF65-F5344CB8AC3E}">
        <p14:creationId xmlns:p14="http://schemas.microsoft.com/office/powerpoint/2010/main" val="1142148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A06BA-1CE3-41E3-A77B-2B5EE4BB5D58}"/>
              </a:ext>
            </a:extLst>
          </p:cNvPr>
          <p:cNvSpPr>
            <a:spLocks noGrp="1"/>
          </p:cNvSpPr>
          <p:nvPr>
            <p:ph type="title"/>
          </p:nvPr>
        </p:nvSpPr>
        <p:spPr>
          <a:xfrm>
            <a:off x="457200" y="274638"/>
            <a:ext cx="8229600" cy="850106"/>
          </a:xfrm>
        </p:spPr>
        <p:txBody>
          <a:bodyPr/>
          <a:lstStyle/>
          <a:p>
            <a:r>
              <a:rPr lang="en-GB" sz="3600" b="1" dirty="0"/>
              <a:t>Interview</a:t>
            </a:r>
          </a:p>
        </p:txBody>
      </p:sp>
      <p:sp>
        <p:nvSpPr>
          <p:cNvPr id="4" name="Content Placeholder 3">
            <a:extLst>
              <a:ext uri="{FF2B5EF4-FFF2-40B4-BE49-F238E27FC236}">
                <a16:creationId xmlns:a16="http://schemas.microsoft.com/office/drawing/2014/main" id="{81993160-D380-46E5-974A-18B245FBA8CC}"/>
              </a:ext>
            </a:extLst>
          </p:cNvPr>
          <p:cNvSpPr>
            <a:spLocks noGrp="1"/>
          </p:cNvSpPr>
          <p:nvPr>
            <p:ph sz="half" idx="2"/>
          </p:nvPr>
        </p:nvSpPr>
        <p:spPr>
          <a:xfrm>
            <a:off x="4414282" y="2084540"/>
            <a:ext cx="4465190" cy="2836911"/>
          </a:xfrm>
        </p:spPr>
        <p:txBody>
          <a:bodyPr/>
          <a:lstStyle/>
          <a:p>
            <a:r>
              <a:rPr lang="en-GB" sz="2000" dirty="0"/>
              <a:t>Interviews are used to gain deeper insight or experience of people.</a:t>
            </a:r>
          </a:p>
          <a:p>
            <a:r>
              <a:rPr lang="en-GB" sz="2000" dirty="0"/>
              <a:t>It is subjective and promotes individualism.</a:t>
            </a:r>
          </a:p>
          <a:p>
            <a:r>
              <a:rPr lang="en-GB" sz="2000" dirty="0"/>
              <a:t>It could be face to face, panel, situational, behavioural, competency-based and telephone interviews.</a:t>
            </a:r>
          </a:p>
          <a:p>
            <a:endParaRPr lang="en-GB" sz="2400" dirty="0"/>
          </a:p>
        </p:txBody>
      </p:sp>
      <p:sp>
        <p:nvSpPr>
          <p:cNvPr id="5" name="Date Placeholder 4">
            <a:extLst>
              <a:ext uri="{FF2B5EF4-FFF2-40B4-BE49-F238E27FC236}">
                <a16:creationId xmlns:a16="http://schemas.microsoft.com/office/drawing/2014/main" id="{65733C47-D30E-42E6-B3D7-EF4BB124A149}"/>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3882425-9FCB-495A-9709-632EBEB0EE14}"/>
              </a:ext>
            </a:extLst>
          </p:cNvPr>
          <p:cNvSpPr>
            <a:spLocks noGrp="1"/>
          </p:cNvSpPr>
          <p:nvPr>
            <p:ph type="sldNum" sz="quarter" idx="11"/>
          </p:nvPr>
        </p:nvSpPr>
        <p:spPr/>
        <p:txBody>
          <a:bodyPr/>
          <a:lstStyle/>
          <a:p>
            <a:pPr>
              <a:defRPr/>
            </a:pPr>
            <a:fld id="{386495F9-B3F5-4DDF-9323-6CEC80C52C17}" type="slidenum">
              <a:rPr lang="en-GB" altLang="en-US" smtClean="0"/>
              <a:pPr>
                <a:defRPr/>
              </a:pPr>
              <a:t>76</a:t>
            </a:fld>
            <a:endParaRPr lang="en-GB" altLang="en-US" dirty="0"/>
          </a:p>
        </p:txBody>
      </p:sp>
      <p:pic>
        <p:nvPicPr>
          <p:cNvPr id="2050" name="Picture 2" descr="Image result for picture of interview">
            <a:extLst>
              <a:ext uri="{FF2B5EF4-FFF2-40B4-BE49-F238E27FC236}">
                <a16:creationId xmlns:a16="http://schemas.microsoft.com/office/drawing/2014/main" id="{200E9D1C-6CE8-4C9A-99E8-9CCCF363087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76493" y="2078252"/>
            <a:ext cx="4038600" cy="27014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6643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Workshops</a:t>
            </a:r>
            <a:r>
              <a:rPr lang="en-GB" dirty="0"/>
              <a:t> </a:t>
            </a:r>
          </a:p>
        </p:txBody>
      </p:sp>
      <p:pic>
        <p:nvPicPr>
          <p:cNvPr id="8" name="Content Placeholder 7" descr="A group of people sitting at a table&#10;&#10;Description automatically generated">
            <a:extLst>
              <a:ext uri="{FF2B5EF4-FFF2-40B4-BE49-F238E27FC236}">
                <a16:creationId xmlns:a16="http://schemas.microsoft.com/office/drawing/2014/main" id="{BC3BDC40-1323-4046-A4B7-46A926F929D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0825" y="1506488"/>
            <a:ext cx="4038600" cy="3845023"/>
          </a:xfrm>
        </p:spPr>
      </p:pic>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573115" y="1772816"/>
            <a:ext cx="4320060" cy="2448272"/>
          </a:xfrm>
        </p:spPr>
        <p:txBody>
          <a:bodyPr/>
          <a:lstStyle/>
          <a:p>
            <a:r>
              <a:rPr lang="en-GB" sz="2000" dirty="0"/>
              <a:t>Encourages people to work actively and collaboratively on issues.</a:t>
            </a:r>
          </a:p>
          <a:p>
            <a:r>
              <a:rPr lang="en-GB" sz="2000" dirty="0"/>
              <a:t>Advocates inclusivity and involvement.</a:t>
            </a:r>
          </a:p>
          <a:p>
            <a:r>
              <a:rPr lang="en-GB" sz="2000" dirty="0"/>
              <a:t>Creates an avenue for all participants to engage.</a:t>
            </a:r>
          </a:p>
          <a:p>
            <a:endParaRPr lang="en-GB" dirty="0"/>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77</a:t>
            </a:fld>
            <a:endParaRPr lang="en-GB" altLang="en-US" dirty="0"/>
          </a:p>
        </p:txBody>
      </p:sp>
    </p:spTree>
    <p:extLst>
      <p:ext uri="{BB962C8B-B14F-4D97-AF65-F5344CB8AC3E}">
        <p14:creationId xmlns:p14="http://schemas.microsoft.com/office/powerpoint/2010/main" val="566716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3D273-D650-429D-BA4E-3DD84349F3BC}"/>
              </a:ext>
            </a:extLst>
          </p:cNvPr>
          <p:cNvSpPr>
            <a:spLocks noGrp="1"/>
          </p:cNvSpPr>
          <p:nvPr>
            <p:ph type="title"/>
          </p:nvPr>
        </p:nvSpPr>
        <p:spPr>
          <a:xfrm>
            <a:off x="457200" y="274638"/>
            <a:ext cx="8229600" cy="778098"/>
          </a:xfrm>
        </p:spPr>
        <p:txBody>
          <a:bodyPr wrap="square" anchor="ctr">
            <a:normAutofit/>
          </a:bodyPr>
          <a:lstStyle/>
          <a:p>
            <a:r>
              <a:rPr lang="en-GB" sz="3600" b="1" dirty="0"/>
              <a:t>Focus Groups </a:t>
            </a:r>
          </a:p>
        </p:txBody>
      </p:sp>
      <p:pic>
        <p:nvPicPr>
          <p:cNvPr id="1026" name="Picture 2" descr="Why Focus Groups Are Essential to CX | GreenBook">
            <a:extLst>
              <a:ext uri="{FF2B5EF4-FFF2-40B4-BE49-F238E27FC236}">
                <a16:creationId xmlns:a16="http://schemas.microsoft.com/office/drawing/2014/main" id="{FFBCD24E-9697-40CF-814F-6861503ECB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644" r="15983"/>
          <a:stretch/>
        </p:blipFill>
        <p:spPr bwMode="auto">
          <a:xfrm>
            <a:off x="457200" y="1600201"/>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F390831C-CB77-4D22-9FDA-E509D016E7F9}"/>
              </a:ext>
            </a:extLst>
          </p:cNvPr>
          <p:cNvSpPr>
            <a:spLocks noGrp="1"/>
          </p:cNvSpPr>
          <p:nvPr>
            <p:ph sz="half" idx="2"/>
          </p:nvPr>
        </p:nvSpPr>
        <p:spPr>
          <a:xfrm>
            <a:off x="4648200" y="1600201"/>
            <a:ext cx="4316288" cy="2764903"/>
          </a:xfrm>
        </p:spPr>
        <p:txBody>
          <a:bodyPr/>
          <a:lstStyle/>
          <a:p>
            <a:r>
              <a:rPr lang="en-US" sz="2000" dirty="0"/>
              <a:t>Focus groups are qualitative processes, which are opinion seeking approaches.</a:t>
            </a:r>
          </a:p>
          <a:p>
            <a:r>
              <a:rPr lang="en-US" sz="2000" dirty="0"/>
              <a:t>6-12 people carefully selected to represent a designated part of the population.</a:t>
            </a:r>
          </a:p>
          <a:p>
            <a:r>
              <a:rPr lang="en-US" sz="2000" dirty="0"/>
              <a:t>It enables an in-depth understanding of issues.</a:t>
            </a:r>
          </a:p>
          <a:p>
            <a:endParaRPr lang="en-US" dirty="0"/>
          </a:p>
        </p:txBody>
      </p:sp>
      <p:sp>
        <p:nvSpPr>
          <p:cNvPr id="5" name="Date Placeholder 4">
            <a:extLst>
              <a:ext uri="{FF2B5EF4-FFF2-40B4-BE49-F238E27FC236}">
                <a16:creationId xmlns:a16="http://schemas.microsoft.com/office/drawing/2014/main" id="{B176F76E-1968-4FF1-A0F5-BA431D7737E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9FCC80A0-AD10-4D60-8885-6D62B4985E6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78</a:t>
            </a:fld>
            <a:endParaRPr lang="en-GB" altLang="en-US"/>
          </a:p>
        </p:txBody>
      </p:sp>
    </p:spTree>
    <p:extLst>
      <p:ext uri="{BB962C8B-B14F-4D97-AF65-F5344CB8AC3E}">
        <p14:creationId xmlns:p14="http://schemas.microsoft.com/office/powerpoint/2010/main" val="2294715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80AAC-1D00-4FCE-A41D-D9D99C581800}"/>
              </a:ext>
            </a:extLst>
          </p:cNvPr>
          <p:cNvSpPr>
            <a:spLocks noGrp="1"/>
          </p:cNvSpPr>
          <p:nvPr>
            <p:ph type="title"/>
          </p:nvPr>
        </p:nvSpPr>
        <p:spPr>
          <a:xfrm>
            <a:off x="458645" y="120305"/>
            <a:ext cx="8229600" cy="994121"/>
          </a:xfrm>
        </p:spPr>
        <p:txBody>
          <a:bodyPr wrap="square" anchor="ctr">
            <a:normAutofit/>
          </a:bodyPr>
          <a:lstStyle/>
          <a:p>
            <a:r>
              <a:rPr lang="en-GB" sz="3600" b="1" dirty="0"/>
              <a:t>Forums</a:t>
            </a:r>
          </a:p>
        </p:txBody>
      </p:sp>
      <p:pic>
        <p:nvPicPr>
          <p:cNvPr id="2050" name="Picture 2" descr="InteractiveCSP (iCSP) discussion forum tips | The Chartered Society of  Physiotherapy">
            <a:extLst>
              <a:ext uri="{FF2B5EF4-FFF2-40B4-BE49-F238E27FC236}">
                <a16:creationId xmlns:a16="http://schemas.microsoft.com/office/drawing/2014/main" id="{CAB03CE1-4EC7-45E4-9F59-379D08F19127}"/>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29458" r="13656" b="-1"/>
          <a:stretch/>
        </p:blipFill>
        <p:spPr bwMode="auto">
          <a:xfrm>
            <a:off x="457200" y="1600201"/>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ACA2C78A-5ABA-47F6-8285-410E28B91798}"/>
              </a:ext>
            </a:extLst>
          </p:cNvPr>
          <p:cNvSpPr>
            <a:spLocks noGrp="1"/>
          </p:cNvSpPr>
          <p:nvPr>
            <p:ph sz="half" idx="2"/>
          </p:nvPr>
        </p:nvSpPr>
        <p:spPr>
          <a:xfrm>
            <a:off x="4654896" y="1988840"/>
            <a:ext cx="4172272" cy="2736304"/>
          </a:xfrm>
        </p:spPr>
        <p:txBody>
          <a:bodyPr/>
          <a:lstStyle/>
          <a:p>
            <a:r>
              <a:rPr lang="en-US" sz="2000" dirty="0"/>
              <a:t>Forum is a commonly used technique.</a:t>
            </a:r>
          </a:p>
          <a:p>
            <a:r>
              <a:rPr lang="en-US" sz="2000" dirty="0"/>
              <a:t>Creates opportunities for people to meet and share views on issues.</a:t>
            </a:r>
          </a:p>
          <a:p>
            <a:r>
              <a:rPr lang="en-US" sz="2000" dirty="0"/>
              <a:t>Usually guided by a facilitator or moderator.</a:t>
            </a:r>
          </a:p>
        </p:txBody>
      </p:sp>
      <p:sp>
        <p:nvSpPr>
          <p:cNvPr id="5" name="Date Placeholder 4">
            <a:extLst>
              <a:ext uri="{FF2B5EF4-FFF2-40B4-BE49-F238E27FC236}">
                <a16:creationId xmlns:a16="http://schemas.microsoft.com/office/drawing/2014/main" id="{B6860F6D-85C0-49DC-AEAC-CD882315741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020CFC26-9702-4113-9D5C-982937AFD2A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79</a:t>
            </a:fld>
            <a:endParaRPr lang="en-GB" altLang="en-US"/>
          </a:p>
        </p:txBody>
      </p:sp>
    </p:spTree>
    <p:extLst>
      <p:ext uri="{BB962C8B-B14F-4D97-AF65-F5344CB8AC3E}">
        <p14:creationId xmlns:p14="http://schemas.microsoft.com/office/powerpoint/2010/main" val="4092022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6D4CC-5374-4E32-BC7B-3EAC2B39158C}"/>
              </a:ext>
            </a:extLst>
          </p:cNvPr>
          <p:cNvSpPr>
            <a:spLocks noGrp="1"/>
          </p:cNvSpPr>
          <p:nvPr>
            <p:ph type="title"/>
          </p:nvPr>
        </p:nvSpPr>
        <p:spPr>
          <a:xfrm>
            <a:off x="457200" y="114300"/>
            <a:ext cx="8229600" cy="1143000"/>
          </a:xfrm>
        </p:spPr>
        <p:txBody>
          <a:bodyPr wrap="square" anchor="ctr">
            <a:normAutofit/>
          </a:bodyPr>
          <a:lstStyle/>
          <a:p>
            <a:r>
              <a:rPr lang="en-GB" sz="3600" b="1" dirty="0"/>
              <a:t>Web-based Engagement</a:t>
            </a:r>
          </a:p>
        </p:txBody>
      </p:sp>
      <p:pic>
        <p:nvPicPr>
          <p:cNvPr id="3074" name="Picture 2" descr="Web Based CRM Software, Customer Engagement Software, Customer Loyalty  Management Software, Customer Relationship Management Software, Customer  Service Software, सीआरएम सॉफ्टवेयर in Shivaji Peth, Kolhapur , Satej  Infotech Private Limited ...">
            <a:extLst>
              <a:ext uri="{FF2B5EF4-FFF2-40B4-BE49-F238E27FC236}">
                <a16:creationId xmlns:a16="http://schemas.microsoft.com/office/drawing/2014/main" id="{A7BD2956-6D2F-4280-BDA4-91F9DBBDCE5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2449548"/>
            <a:ext cx="4038600" cy="2290346"/>
          </a:xfrm>
          <a:prstGeom prst="rect">
            <a:avLst/>
          </a:prstGeom>
          <a:solidFill>
            <a:srgbClr val="FFFFFF"/>
          </a:solidFill>
        </p:spPr>
      </p:pic>
      <p:sp>
        <p:nvSpPr>
          <p:cNvPr id="71" name="Content Placeholder 3">
            <a:extLst>
              <a:ext uri="{FF2B5EF4-FFF2-40B4-BE49-F238E27FC236}">
                <a16:creationId xmlns:a16="http://schemas.microsoft.com/office/drawing/2014/main" id="{EA2EEBF5-08DF-4F81-820F-EE7861933EC2}"/>
              </a:ext>
            </a:extLst>
          </p:cNvPr>
          <p:cNvSpPr>
            <a:spLocks noGrp="1"/>
          </p:cNvSpPr>
          <p:nvPr>
            <p:ph sz="half" idx="2"/>
          </p:nvPr>
        </p:nvSpPr>
        <p:spPr>
          <a:xfrm>
            <a:off x="4670379" y="2500301"/>
            <a:ext cx="4038600" cy="2188839"/>
          </a:xfrm>
        </p:spPr>
        <p:txBody>
          <a:bodyPr/>
          <a:lstStyle/>
          <a:p>
            <a:r>
              <a:rPr lang="en-US" sz="2000" dirty="0"/>
              <a:t>Web-based engagement is fast and effective.</a:t>
            </a:r>
          </a:p>
          <a:p>
            <a:r>
              <a:rPr lang="en-US" sz="2000" dirty="0"/>
              <a:t>Participants can engage from anywhere. </a:t>
            </a:r>
          </a:p>
          <a:p>
            <a:r>
              <a:rPr lang="en-US" sz="2000" dirty="0"/>
              <a:t>Cost-effective</a:t>
            </a:r>
          </a:p>
          <a:p>
            <a:r>
              <a:rPr lang="en-US" sz="2000" dirty="0"/>
              <a:t>Interesting </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5" name="Date Placeholder 4">
            <a:extLst>
              <a:ext uri="{FF2B5EF4-FFF2-40B4-BE49-F238E27FC236}">
                <a16:creationId xmlns:a16="http://schemas.microsoft.com/office/drawing/2014/main" id="{3DDA8E83-FD5D-489E-BBE5-E9634B5EC86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D8B526E2-271D-4D08-A613-E5C41077E87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80</a:t>
            </a:fld>
            <a:endParaRPr lang="en-GB" altLang="en-US"/>
          </a:p>
        </p:txBody>
      </p:sp>
    </p:spTree>
    <p:extLst>
      <p:ext uri="{BB962C8B-B14F-4D97-AF65-F5344CB8AC3E}">
        <p14:creationId xmlns:p14="http://schemas.microsoft.com/office/powerpoint/2010/main" val="1269571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3CC09-7DC6-4DC6-9438-BCF90DEA607F}"/>
              </a:ext>
            </a:extLst>
          </p:cNvPr>
          <p:cNvSpPr>
            <a:spLocks noGrp="1"/>
          </p:cNvSpPr>
          <p:nvPr>
            <p:ph type="title"/>
          </p:nvPr>
        </p:nvSpPr>
        <p:spPr>
          <a:xfrm>
            <a:off x="457200" y="60947"/>
            <a:ext cx="8229600" cy="1143000"/>
          </a:xfrm>
        </p:spPr>
        <p:txBody>
          <a:bodyPr wrap="square" anchor="ctr">
            <a:normAutofit/>
          </a:bodyPr>
          <a:lstStyle/>
          <a:p>
            <a:r>
              <a:rPr lang="en-GB" sz="3600" b="1" dirty="0"/>
              <a:t>Future Search </a:t>
            </a:r>
          </a:p>
        </p:txBody>
      </p:sp>
      <p:sp>
        <p:nvSpPr>
          <p:cNvPr id="71" name="Content Placeholder 2">
            <a:extLst>
              <a:ext uri="{FF2B5EF4-FFF2-40B4-BE49-F238E27FC236}">
                <a16:creationId xmlns:a16="http://schemas.microsoft.com/office/drawing/2014/main" id="{2BFA934F-B7F3-4FB8-BBAB-09E772A42F91}"/>
              </a:ext>
            </a:extLst>
          </p:cNvPr>
          <p:cNvSpPr>
            <a:spLocks noGrp="1"/>
          </p:cNvSpPr>
          <p:nvPr>
            <p:ph sz="half" idx="1"/>
          </p:nvPr>
        </p:nvSpPr>
        <p:spPr>
          <a:xfrm>
            <a:off x="363675" y="2348880"/>
            <a:ext cx="4038600" cy="1828799"/>
          </a:xfrm>
        </p:spPr>
        <p:txBody>
          <a:bodyPr/>
          <a:lstStyle/>
          <a:p>
            <a:r>
              <a:rPr lang="en-US" sz="2000" dirty="0"/>
              <a:t>Future search is a strategy used to determine the future expectations of community members.</a:t>
            </a:r>
          </a:p>
        </p:txBody>
      </p:sp>
      <p:pic>
        <p:nvPicPr>
          <p:cNvPr id="4098" name="Picture 2" descr="Future Search – oacindia">
            <a:extLst>
              <a:ext uri="{FF2B5EF4-FFF2-40B4-BE49-F238E27FC236}">
                <a16:creationId xmlns:a16="http://schemas.microsoft.com/office/drawing/2014/main" id="{C323F18F-20EF-4A86-B6E6-DEACB638344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72980" y="1600201"/>
            <a:ext cx="3989040" cy="3989040"/>
          </a:xfrm>
          <a:prstGeom prst="rect">
            <a:avLst/>
          </a:prstGeom>
          <a:solidFill>
            <a:srgbClr val="FFFFFF"/>
          </a:solidFill>
        </p:spPr>
      </p:pic>
      <p:sp>
        <p:nvSpPr>
          <p:cNvPr id="5" name="Date Placeholder 4">
            <a:extLst>
              <a:ext uri="{FF2B5EF4-FFF2-40B4-BE49-F238E27FC236}">
                <a16:creationId xmlns:a16="http://schemas.microsoft.com/office/drawing/2014/main" id="{252B81BA-5763-44C3-976E-AEAB2E28530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245F2C0D-95D2-48AF-9FBD-19F80FD091D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81</a:t>
            </a:fld>
            <a:endParaRPr lang="en-GB" altLang="en-US"/>
          </a:p>
        </p:txBody>
      </p:sp>
    </p:spTree>
    <p:extLst>
      <p:ext uri="{BB962C8B-B14F-4D97-AF65-F5344CB8AC3E}">
        <p14:creationId xmlns:p14="http://schemas.microsoft.com/office/powerpoint/2010/main" val="1619637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A80EB-E317-4E70-B085-315BBFEBF858}"/>
              </a:ext>
            </a:extLst>
          </p:cNvPr>
          <p:cNvSpPr>
            <a:spLocks noGrp="1"/>
          </p:cNvSpPr>
          <p:nvPr>
            <p:ph type="title"/>
          </p:nvPr>
        </p:nvSpPr>
        <p:spPr>
          <a:xfrm>
            <a:off x="381000" y="136524"/>
            <a:ext cx="8229600" cy="1030289"/>
          </a:xfrm>
        </p:spPr>
        <p:txBody>
          <a:bodyPr wrap="square" anchor="ctr">
            <a:normAutofit/>
          </a:bodyPr>
          <a:lstStyle/>
          <a:p>
            <a:r>
              <a:rPr lang="en-GB" sz="3600" b="1" dirty="0"/>
              <a:t>Open Space Technology</a:t>
            </a:r>
          </a:p>
        </p:txBody>
      </p:sp>
      <p:pic>
        <p:nvPicPr>
          <p:cNvPr id="5122" name="Picture 2" descr="SIM Professional Development - What is Open Space Technology? OST is the  revolutionary way to conduct meetings and conferences, you wish you knew  earlier. Learn how to kill unproductive meetings now at">
            <a:extLst>
              <a:ext uri="{FF2B5EF4-FFF2-40B4-BE49-F238E27FC236}">
                <a16:creationId xmlns:a16="http://schemas.microsoft.com/office/drawing/2014/main" id="{DA07C7C2-B3B9-49E9-968E-5C3D10B4B107}"/>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25177" r="18127" b="-1"/>
          <a:stretch/>
        </p:blipFill>
        <p:spPr bwMode="auto">
          <a:xfrm>
            <a:off x="457200" y="1600201"/>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456F34B9-5CA5-4224-8BF9-8C843AD694A8}"/>
              </a:ext>
            </a:extLst>
          </p:cNvPr>
          <p:cNvSpPr>
            <a:spLocks noGrp="1"/>
          </p:cNvSpPr>
          <p:nvPr>
            <p:ph sz="half" idx="2"/>
          </p:nvPr>
        </p:nvSpPr>
        <p:spPr>
          <a:xfrm>
            <a:off x="4648202" y="2103798"/>
            <a:ext cx="4244280" cy="3340967"/>
          </a:xfrm>
        </p:spPr>
        <p:txBody>
          <a:bodyPr/>
          <a:lstStyle/>
          <a:p>
            <a:r>
              <a:rPr lang="en-US" sz="2000" dirty="0"/>
              <a:t>Self-</a:t>
            </a:r>
            <a:r>
              <a:rPr lang="en-US" sz="2000" dirty="0" err="1"/>
              <a:t>organised</a:t>
            </a:r>
            <a:r>
              <a:rPr lang="en-US" sz="2000" dirty="0"/>
              <a:t> with themes.</a:t>
            </a:r>
          </a:p>
          <a:p>
            <a:r>
              <a:rPr lang="en-US" sz="2000" dirty="0"/>
              <a:t>Participants create agenda, and facilitators creates the space to harvest ideas and manage the time slots.</a:t>
            </a:r>
          </a:p>
          <a:p>
            <a:r>
              <a:rPr lang="en-US" sz="2000" dirty="0"/>
              <a:t>Different conveyors leads simultaneous conversation.</a:t>
            </a:r>
          </a:p>
          <a:p>
            <a:r>
              <a:rPr lang="en-US" sz="2000" dirty="0"/>
              <a:t>Enhance learning, collaboration and creativity.</a:t>
            </a:r>
          </a:p>
          <a:p>
            <a:endParaRPr lang="en-US" sz="2400" dirty="0"/>
          </a:p>
          <a:p>
            <a:endParaRPr lang="en-US" dirty="0"/>
          </a:p>
        </p:txBody>
      </p:sp>
      <p:sp>
        <p:nvSpPr>
          <p:cNvPr id="5" name="Date Placeholder 4">
            <a:extLst>
              <a:ext uri="{FF2B5EF4-FFF2-40B4-BE49-F238E27FC236}">
                <a16:creationId xmlns:a16="http://schemas.microsoft.com/office/drawing/2014/main" id="{B5E83AD1-6FFE-4130-B797-1B2DB633F97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008DAD6B-2357-46B4-84BB-3D948394273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82</a:t>
            </a:fld>
            <a:endParaRPr lang="en-GB" altLang="en-US"/>
          </a:p>
        </p:txBody>
      </p:sp>
    </p:spTree>
    <p:extLst>
      <p:ext uri="{BB962C8B-B14F-4D97-AF65-F5344CB8AC3E}">
        <p14:creationId xmlns:p14="http://schemas.microsoft.com/office/powerpoint/2010/main" val="303438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77614-3DB3-47AB-95CC-377A34993120}"/>
              </a:ext>
            </a:extLst>
          </p:cNvPr>
          <p:cNvSpPr>
            <a:spLocks noGrp="1"/>
          </p:cNvSpPr>
          <p:nvPr>
            <p:ph type="title"/>
          </p:nvPr>
        </p:nvSpPr>
        <p:spPr>
          <a:xfrm>
            <a:off x="457200" y="274638"/>
            <a:ext cx="8229600" cy="850106"/>
          </a:xfrm>
        </p:spPr>
        <p:txBody>
          <a:bodyPr/>
          <a:lstStyle/>
          <a:p>
            <a:r>
              <a:rPr lang="en-GB" sz="3600" b="1" dirty="0"/>
              <a:t>Social Media</a:t>
            </a:r>
          </a:p>
        </p:txBody>
      </p:sp>
      <p:sp>
        <p:nvSpPr>
          <p:cNvPr id="4" name="Content Placeholder 3">
            <a:extLst>
              <a:ext uri="{FF2B5EF4-FFF2-40B4-BE49-F238E27FC236}">
                <a16:creationId xmlns:a16="http://schemas.microsoft.com/office/drawing/2014/main" id="{FA97A7C3-61BC-42F0-9BDB-A39E93976B3C}"/>
              </a:ext>
            </a:extLst>
          </p:cNvPr>
          <p:cNvSpPr>
            <a:spLocks noGrp="1"/>
          </p:cNvSpPr>
          <p:nvPr>
            <p:ph sz="half" idx="2"/>
          </p:nvPr>
        </p:nvSpPr>
        <p:spPr>
          <a:xfrm>
            <a:off x="4139952" y="1283890"/>
            <a:ext cx="4753223" cy="4377357"/>
          </a:xfrm>
        </p:spPr>
        <p:txBody>
          <a:bodyPr/>
          <a:lstStyle/>
          <a:p>
            <a:r>
              <a:rPr lang="en-GB" sz="2000" dirty="0"/>
              <a:t>The smart objective in social media engagement is to identify the target audience.</a:t>
            </a:r>
          </a:p>
          <a:p>
            <a:r>
              <a:rPr lang="en-GB" sz="1600" dirty="0"/>
              <a:t>Identify to influencers; Identify hot conversation; Share weekly reports with others; Take action </a:t>
            </a:r>
          </a:p>
          <a:p>
            <a:r>
              <a:rPr lang="en-GB" sz="2000" dirty="0"/>
              <a:t>Social media make it easy for people to communicate.</a:t>
            </a:r>
          </a:p>
          <a:p>
            <a:r>
              <a:rPr lang="en-GB" sz="2000" dirty="0"/>
              <a:t>Information gets to a wilder spectrum of people.</a:t>
            </a:r>
          </a:p>
          <a:p>
            <a:r>
              <a:rPr lang="en-GB" sz="2000" dirty="0"/>
              <a:t>Provides Values, tell their story and makes it fun.</a:t>
            </a:r>
          </a:p>
          <a:p>
            <a:r>
              <a:rPr lang="en-GB" sz="2000" dirty="0"/>
              <a:t>Engage the community in their passion.</a:t>
            </a:r>
          </a:p>
        </p:txBody>
      </p:sp>
      <p:sp>
        <p:nvSpPr>
          <p:cNvPr id="5" name="Date Placeholder 4">
            <a:extLst>
              <a:ext uri="{FF2B5EF4-FFF2-40B4-BE49-F238E27FC236}">
                <a16:creationId xmlns:a16="http://schemas.microsoft.com/office/drawing/2014/main" id="{BE54F9AD-1145-4C54-A0F2-6BC4DFF3A43D}"/>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6FEA9C69-CECD-4617-B593-4909B85198BE}"/>
              </a:ext>
            </a:extLst>
          </p:cNvPr>
          <p:cNvSpPr>
            <a:spLocks noGrp="1"/>
          </p:cNvSpPr>
          <p:nvPr>
            <p:ph type="sldNum" sz="quarter" idx="11"/>
          </p:nvPr>
        </p:nvSpPr>
        <p:spPr/>
        <p:txBody>
          <a:bodyPr/>
          <a:lstStyle/>
          <a:p>
            <a:pPr>
              <a:defRPr/>
            </a:pPr>
            <a:fld id="{386495F9-B3F5-4DDF-9323-6CEC80C52C17}" type="slidenum">
              <a:rPr lang="en-GB" altLang="en-US" smtClean="0"/>
              <a:pPr>
                <a:defRPr/>
              </a:pPr>
              <a:t>83</a:t>
            </a:fld>
            <a:endParaRPr lang="en-GB" altLang="en-US" dirty="0"/>
          </a:p>
        </p:txBody>
      </p:sp>
      <p:pic>
        <p:nvPicPr>
          <p:cNvPr id="8194" name="Picture 2" descr="The Eight Best Types of Social Media for Advertising | Five Channels  Marketing">
            <a:extLst>
              <a:ext uri="{FF2B5EF4-FFF2-40B4-BE49-F238E27FC236}">
                <a16:creationId xmlns:a16="http://schemas.microsoft.com/office/drawing/2014/main" id="{E9D4620E-3280-4373-B8C9-2D5B0452065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50825" y="1988840"/>
            <a:ext cx="3601095" cy="28083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4205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35CE9-1D8C-4F60-81E9-DA14BF82EF9D}"/>
              </a:ext>
            </a:extLst>
          </p:cNvPr>
          <p:cNvSpPr>
            <a:spLocks noGrp="1"/>
          </p:cNvSpPr>
          <p:nvPr>
            <p:ph type="title"/>
          </p:nvPr>
        </p:nvSpPr>
        <p:spPr/>
        <p:txBody>
          <a:bodyPr/>
          <a:lstStyle/>
          <a:p>
            <a:r>
              <a:rPr lang="en-GB" sz="3600" b="1" dirty="0"/>
              <a:t>Citizens’ Panels</a:t>
            </a:r>
          </a:p>
        </p:txBody>
      </p:sp>
      <p:pic>
        <p:nvPicPr>
          <p:cNvPr id="8" name="Content Placeholder 7" descr="A group of people sitting at a table&#10;&#10;Description automatically generated">
            <a:extLst>
              <a:ext uri="{FF2B5EF4-FFF2-40B4-BE49-F238E27FC236}">
                <a16:creationId xmlns:a16="http://schemas.microsoft.com/office/drawing/2014/main" id="{887D0BA5-8E34-4F1A-B5A9-B1A6E0DC355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772816"/>
            <a:ext cx="3445672" cy="3096344"/>
          </a:xfrm>
        </p:spPr>
      </p:pic>
      <p:sp>
        <p:nvSpPr>
          <p:cNvPr id="4" name="Content Placeholder 3">
            <a:extLst>
              <a:ext uri="{FF2B5EF4-FFF2-40B4-BE49-F238E27FC236}">
                <a16:creationId xmlns:a16="http://schemas.microsoft.com/office/drawing/2014/main" id="{DF35974F-9C74-48AD-BC1B-B6F1D2079771}"/>
              </a:ext>
            </a:extLst>
          </p:cNvPr>
          <p:cNvSpPr>
            <a:spLocks noGrp="1"/>
          </p:cNvSpPr>
          <p:nvPr>
            <p:ph sz="half" idx="2"/>
          </p:nvPr>
        </p:nvSpPr>
        <p:spPr>
          <a:xfrm>
            <a:off x="4648200" y="1916833"/>
            <a:ext cx="4038600" cy="2088232"/>
          </a:xfrm>
        </p:spPr>
        <p:txBody>
          <a:bodyPr/>
          <a:lstStyle/>
          <a:p>
            <a:r>
              <a:rPr lang="en-GB" sz="2000" dirty="0"/>
              <a:t>A collection of citizens randomly selected to form opinions.</a:t>
            </a:r>
          </a:p>
          <a:p>
            <a:r>
              <a:rPr lang="en-GB" sz="2000" dirty="0"/>
              <a:t>Express in-depth views on particular issues.</a:t>
            </a:r>
          </a:p>
        </p:txBody>
      </p:sp>
      <p:sp>
        <p:nvSpPr>
          <p:cNvPr id="5" name="Date Placeholder 4">
            <a:extLst>
              <a:ext uri="{FF2B5EF4-FFF2-40B4-BE49-F238E27FC236}">
                <a16:creationId xmlns:a16="http://schemas.microsoft.com/office/drawing/2014/main" id="{2CD47F23-E393-472F-87FD-2CD6E7716843}"/>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158B0171-1099-44A1-8935-8FC03E365407}"/>
              </a:ext>
            </a:extLst>
          </p:cNvPr>
          <p:cNvSpPr>
            <a:spLocks noGrp="1"/>
          </p:cNvSpPr>
          <p:nvPr>
            <p:ph type="sldNum" sz="quarter" idx="11"/>
          </p:nvPr>
        </p:nvSpPr>
        <p:spPr/>
        <p:txBody>
          <a:bodyPr/>
          <a:lstStyle/>
          <a:p>
            <a:pPr>
              <a:defRPr/>
            </a:pPr>
            <a:fld id="{386495F9-B3F5-4DDF-9323-6CEC80C52C17}" type="slidenum">
              <a:rPr lang="en-GB" altLang="en-US" smtClean="0"/>
              <a:pPr>
                <a:defRPr/>
              </a:pPr>
              <a:t>84</a:t>
            </a:fld>
            <a:endParaRPr lang="en-GB" altLang="en-US" dirty="0"/>
          </a:p>
        </p:txBody>
      </p:sp>
    </p:spTree>
    <p:extLst>
      <p:ext uri="{BB962C8B-B14F-4D97-AF65-F5344CB8AC3E}">
        <p14:creationId xmlns:p14="http://schemas.microsoft.com/office/powerpoint/2010/main" val="1514782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28C6A-BCA1-4C17-925E-8A578D5E508C}"/>
              </a:ext>
            </a:extLst>
          </p:cNvPr>
          <p:cNvSpPr>
            <a:spLocks noGrp="1"/>
          </p:cNvSpPr>
          <p:nvPr>
            <p:ph type="title"/>
          </p:nvPr>
        </p:nvSpPr>
        <p:spPr>
          <a:xfrm>
            <a:off x="476565" y="93317"/>
            <a:ext cx="8229600" cy="1143000"/>
          </a:xfrm>
        </p:spPr>
        <p:txBody>
          <a:bodyPr wrap="square" anchor="ctr">
            <a:normAutofit/>
          </a:bodyPr>
          <a:lstStyle/>
          <a:p>
            <a:r>
              <a:rPr lang="en-GB" sz="3600" b="1" dirty="0"/>
              <a:t>Roundtable  Discussions </a:t>
            </a:r>
          </a:p>
        </p:txBody>
      </p:sp>
      <p:pic>
        <p:nvPicPr>
          <p:cNvPr id="6146" name="Picture 2" descr="Executive Roundtable Discussion Summary: Financial Services, Fintech and  Data Services">
            <a:extLst>
              <a:ext uri="{FF2B5EF4-FFF2-40B4-BE49-F238E27FC236}">
                <a16:creationId xmlns:a16="http://schemas.microsoft.com/office/drawing/2014/main" id="{FC9831EE-1458-4B21-A227-854A534333F7}"/>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26570" r="31002" b="1"/>
          <a:stretch/>
        </p:blipFill>
        <p:spPr bwMode="auto">
          <a:xfrm>
            <a:off x="457200" y="1600201"/>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0385D955-3D41-4111-92F1-7B419C0CF797}"/>
              </a:ext>
            </a:extLst>
          </p:cNvPr>
          <p:cNvSpPr>
            <a:spLocks noGrp="1"/>
          </p:cNvSpPr>
          <p:nvPr>
            <p:ph sz="half" idx="2"/>
          </p:nvPr>
        </p:nvSpPr>
        <p:spPr>
          <a:xfrm>
            <a:off x="4648200" y="1600201"/>
            <a:ext cx="4495800" cy="3124943"/>
          </a:xfrm>
        </p:spPr>
        <p:txBody>
          <a:bodyPr/>
          <a:lstStyle/>
          <a:p>
            <a:r>
              <a:rPr lang="en-US" sz="2000" dirty="0"/>
              <a:t>Invite experts to share ideas.</a:t>
            </a:r>
          </a:p>
          <a:p>
            <a:r>
              <a:rPr lang="en-US" sz="2000" dirty="0"/>
              <a:t>Make it interactive.</a:t>
            </a:r>
          </a:p>
          <a:p>
            <a:r>
              <a:rPr lang="en-US" sz="2000" dirty="0"/>
              <a:t>Issues are discussed from different opinions.</a:t>
            </a:r>
          </a:p>
          <a:p>
            <a:r>
              <a:rPr lang="en-US" sz="2000" dirty="0"/>
              <a:t>Challenges are deliberated upon.</a:t>
            </a:r>
          </a:p>
          <a:p>
            <a:r>
              <a:rPr lang="en-US" sz="2000" dirty="0"/>
              <a:t>Be creative, deploy practical techniques.</a:t>
            </a:r>
          </a:p>
          <a:p>
            <a:r>
              <a:rPr lang="en-US" sz="2000" dirty="0"/>
              <a:t>Call for action </a:t>
            </a:r>
          </a:p>
        </p:txBody>
      </p:sp>
      <p:sp>
        <p:nvSpPr>
          <p:cNvPr id="5" name="Date Placeholder 4">
            <a:extLst>
              <a:ext uri="{FF2B5EF4-FFF2-40B4-BE49-F238E27FC236}">
                <a16:creationId xmlns:a16="http://schemas.microsoft.com/office/drawing/2014/main" id="{F781EF76-13F0-4283-8FA7-90199F61BCC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3DDC02AA-D0D9-4019-AD91-5F225853B4F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85</a:t>
            </a:fld>
            <a:endParaRPr lang="en-GB" altLang="en-US"/>
          </a:p>
        </p:txBody>
      </p:sp>
    </p:spTree>
    <p:extLst>
      <p:ext uri="{BB962C8B-B14F-4D97-AF65-F5344CB8AC3E}">
        <p14:creationId xmlns:p14="http://schemas.microsoft.com/office/powerpoint/2010/main" val="2694527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D0C9E-86D2-4CEE-8D2C-4BBF67989E36}"/>
              </a:ext>
            </a:extLst>
          </p:cNvPr>
          <p:cNvSpPr>
            <a:spLocks noGrp="1"/>
          </p:cNvSpPr>
          <p:nvPr>
            <p:ph type="title"/>
          </p:nvPr>
        </p:nvSpPr>
        <p:spPr>
          <a:xfrm>
            <a:off x="457200" y="332656"/>
            <a:ext cx="8229600" cy="792088"/>
          </a:xfrm>
        </p:spPr>
        <p:txBody>
          <a:bodyPr wrap="square" anchor="ctr">
            <a:normAutofit/>
          </a:bodyPr>
          <a:lstStyle/>
          <a:p>
            <a:r>
              <a:rPr lang="en-GB" sz="3600" b="1" dirty="0"/>
              <a:t>Street Stalls </a:t>
            </a:r>
          </a:p>
        </p:txBody>
      </p:sp>
      <p:pic>
        <p:nvPicPr>
          <p:cNvPr id="7170" name="Picture 2" descr="The Future of Facer Street - 8 80 Cities">
            <a:extLst>
              <a:ext uri="{FF2B5EF4-FFF2-40B4-BE49-F238E27FC236}">
                <a16:creationId xmlns:a16="http://schemas.microsoft.com/office/drawing/2014/main" id="{9F7201A5-F02B-4E58-9E60-B95EFBB84849}"/>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l="12597" r="20031"/>
          <a:stretch/>
        </p:blipFill>
        <p:spPr bwMode="auto">
          <a:xfrm>
            <a:off x="457200" y="1600201"/>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E3F38B97-4F15-436E-9512-803CEB0F40B3}"/>
              </a:ext>
            </a:extLst>
          </p:cNvPr>
          <p:cNvSpPr>
            <a:spLocks noGrp="1"/>
          </p:cNvSpPr>
          <p:nvPr>
            <p:ph sz="half" idx="2"/>
          </p:nvPr>
        </p:nvSpPr>
        <p:spPr>
          <a:xfrm>
            <a:off x="4648202" y="2204864"/>
            <a:ext cx="4038600" cy="1972815"/>
          </a:xfrm>
        </p:spPr>
        <p:txBody>
          <a:bodyPr/>
          <a:lstStyle/>
          <a:p>
            <a:r>
              <a:rPr lang="en-US" sz="2000" dirty="0"/>
              <a:t>Bring the issues to a commonplace.</a:t>
            </a:r>
          </a:p>
          <a:p>
            <a:r>
              <a:rPr lang="en-US" sz="2000" dirty="0"/>
              <a:t>Explore ideas in the market.</a:t>
            </a:r>
          </a:p>
          <a:p>
            <a:r>
              <a:rPr lang="en-US" sz="2000" dirty="0"/>
              <a:t>Create awareness through trade on the streets.</a:t>
            </a:r>
          </a:p>
        </p:txBody>
      </p:sp>
      <p:sp>
        <p:nvSpPr>
          <p:cNvPr id="5" name="Date Placeholder 4">
            <a:extLst>
              <a:ext uri="{FF2B5EF4-FFF2-40B4-BE49-F238E27FC236}">
                <a16:creationId xmlns:a16="http://schemas.microsoft.com/office/drawing/2014/main" id="{D17E3BEA-F1BF-40C5-B066-A96E4A17385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615712E1-90AE-40F6-8300-91016CBFEEF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86</a:t>
            </a:fld>
            <a:endParaRPr lang="en-GB" altLang="en-US"/>
          </a:p>
        </p:txBody>
      </p:sp>
    </p:spTree>
    <p:extLst>
      <p:ext uri="{BB962C8B-B14F-4D97-AF65-F5344CB8AC3E}">
        <p14:creationId xmlns:p14="http://schemas.microsoft.com/office/powerpoint/2010/main" val="2909544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A703B-BB88-4261-9E8F-1A59209B174C}"/>
              </a:ext>
            </a:extLst>
          </p:cNvPr>
          <p:cNvSpPr>
            <a:spLocks noGrp="1"/>
          </p:cNvSpPr>
          <p:nvPr>
            <p:ph type="title"/>
          </p:nvPr>
        </p:nvSpPr>
        <p:spPr>
          <a:xfrm>
            <a:off x="463986" y="0"/>
            <a:ext cx="8229600" cy="994121"/>
          </a:xfrm>
        </p:spPr>
        <p:txBody>
          <a:bodyPr/>
          <a:lstStyle/>
          <a:p>
            <a:r>
              <a:rPr lang="en-GB" sz="3600" b="1" dirty="0"/>
              <a:t>Community Surveys</a:t>
            </a:r>
          </a:p>
        </p:txBody>
      </p:sp>
      <p:sp>
        <p:nvSpPr>
          <p:cNvPr id="4" name="Content Placeholder 3">
            <a:extLst>
              <a:ext uri="{FF2B5EF4-FFF2-40B4-BE49-F238E27FC236}">
                <a16:creationId xmlns:a16="http://schemas.microsoft.com/office/drawing/2014/main" id="{44C2AE6E-47FA-4A21-9E30-7ADF27CBCD13}"/>
              </a:ext>
            </a:extLst>
          </p:cNvPr>
          <p:cNvSpPr>
            <a:spLocks noGrp="1"/>
          </p:cNvSpPr>
          <p:nvPr>
            <p:ph sz="half" idx="2"/>
          </p:nvPr>
        </p:nvSpPr>
        <p:spPr>
          <a:xfrm>
            <a:off x="4838551" y="1412776"/>
            <a:ext cx="4038600" cy="3528392"/>
          </a:xfrm>
        </p:spPr>
        <p:txBody>
          <a:bodyPr/>
          <a:lstStyle/>
          <a:p>
            <a:r>
              <a:rPr lang="en-GB" sz="2000" dirty="0"/>
              <a:t>Surveys are used to gather information.</a:t>
            </a:r>
          </a:p>
          <a:p>
            <a:r>
              <a:rPr lang="en-GB" sz="2000" dirty="0"/>
              <a:t>Used to describe and examine characteristics of a population.</a:t>
            </a:r>
          </a:p>
          <a:p>
            <a:r>
              <a:rPr lang="en-GB" sz="2000" dirty="0"/>
              <a:t>It is used to optimize questionnaires to deliver insights.</a:t>
            </a:r>
          </a:p>
          <a:p>
            <a:r>
              <a:rPr lang="en-GB" sz="2000" dirty="0"/>
              <a:t>Helps in drawing up conclusions to aid decision making.</a:t>
            </a:r>
          </a:p>
          <a:p>
            <a:endParaRPr lang="en-GB" dirty="0"/>
          </a:p>
        </p:txBody>
      </p:sp>
      <p:sp>
        <p:nvSpPr>
          <p:cNvPr id="5" name="Date Placeholder 4">
            <a:extLst>
              <a:ext uri="{FF2B5EF4-FFF2-40B4-BE49-F238E27FC236}">
                <a16:creationId xmlns:a16="http://schemas.microsoft.com/office/drawing/2014/main" id="{90E7C4A5-BF88-4FDD-9D16-2659295DAF8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F69BAEB-9C26-4B23-8F06-AF28F85E957F}"/>
              </a:ext>
            </a:extLst>
          </p:cNvPr>
          <p:cNvSpPr>
            <a:spLocks noGrp="1"/>
          </p:cNvSpPr>
          <p:nvPr>
            <p:ph type="sldNum" sz="quarter" idx="11"/>
          </p:nvPr>
        </p:nvSpPr>
        <p:spPr/>
        <p:txBody>
          <a:bodyPr/>
          <a:lstStyle/>
          <a:p>
            <a:pPr>
              <a:defRPr/>
            </a:pPr>
            <a:fld id="{386495F9-B3F5-4DDF-9323-6CEC80C52C17}" type="slidenum">
              <a:rPr lang="en-GB" altLang="en-US" smtClean="0"/>
              <a:pPr>
                <a:defRPr/>
              </a:pPr>
              <a:t>87</a:t>
            </a:fld>
            <a:endParaRPr lang="en-GB" altLang="en-US" dirty="0"/>
          </a:p>
        </p:txBody>
      </p:sp>
      <p:pic>
        <p:nvPicPr>
          <p:cNvPr id="11" name="Content Placeholder 10" descr="Graphical user interface&#10;&#10;Description automatically generated">
            <a:extLst>
              <a:ext uri="{FF2B5EF4-FFF2-40B4-BE49-F238E27FC236}">
                <a16:creationId xmlns:a16="http://schemas.microsoft.com/office/drawing/2014/main" id="{0B051902-BA89-4F10-B771-84FC134215A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66849" y="1760796"/>
            <a:ext cx="4343612" cy="3680721"/>
          </a:xfrm>
        </p:spPr>
      </p:pic>
    </p:spTree>
    <p:extLst>
      <p:ext uri="{BB962C8B-B14F-4D97-AF65-F5344CB8AC3E}">
        <p14:creationId xmlns:p14="http://schemas.microsoft.com/office/powerpoint/2010/main" val="3396830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755576" y="980728"/>
            <a:ext cx="7993396" cy="3024336"/>
          </a:xfrm>
        </p:spPr>
        <p:txBody>
          <a:bodyPr/>
          <a:lstStyle/>
          <a:p>
            <a:pPr eaLnBrk="1" fontAlgn="auto" hangingPunct="1">
              <a:spcAft>
                <a:spcPts val="0"/>
              </a:spcAft>
              <a:defRPr/>
            </a:pPr>
            <a:br>
              <a:rPr lang="en-GB" sz="4000" dirty="0"/>
            </a:br>
            <a:br>
              <a:rPr lang="en-GB" sz="3600" b="1" dirty="0"/>
            </a:br>
            <a:r>
              <a:rPr lang="en-GB" b="1" dirty="0"/>
              <a:t>Sustainable Community Engagement </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F73D-5FD7-4C6D-A1FE-0114FAE50682}"/>
              </a:ext>
            </a:extLst>
          </p:cNvPr>
          <p:cNvSpPr>
            <a:spLocks noGrp="1"/>
          </p:cNvSpPr>
          <p:nvPr>
            <p:ph type="title"/>
          </p:nvPr>
        </p:nvSpPr>
        <p:spPr>
          <a:xfrm>
            <a:off x="457200" y="274638"/>
            <a:ext cx="8229600" cy="850106"/>
          </a:xfrm>
        </p:spPr>
        <p:txBody>
          <a:bodyPr/>
          <a:lstStyle/>
          <a:p>
            <a:r>
              <a:rPr lang="en-GB" sz="3600" b="1" dirty="0"/>
              <a:t>Community Ecosystem</a:t>
            </a:r>
          </a:p>
        </p:txBody>
      </p:sp>
      <p:sp>
        <p:nvSpPr>
          <p:cNvPr id="4" name="Content Placeholder 3">
            <a:extLst>
              <a:ext uri="{FF2B5EF4-FFF2-40B4-BE49-F238E27FC236}">
                <a16:creationId xmlns:a16="http://schemas.microsoft.com/office/drawing/2014/main" id="{9BA60363-FE80-4C92-8EB4-82CC14D777CF}"/>
              </a:ext>
            </a:extLst>
          </p:cNvPr>
          <p:cNvSpPr>
            <a:spLocks noGrp="1"/>
          </p:cNvSpPr>
          <p:nvPr>
            <p:ph sz="half" idx="2"/>
          </p:nvPr>
        </p:nvSpPr>
        <p:spPr>
          <a:xfrm>
            <a:off x="4211961" y="1268759"/>
            <a:ext cx="4824536" cy="4464497"/>
          </a:xfrm>
        </p:spPr>
        <p:txBody>
          <a:bodyPr/>
          <a:lstStyle/>
          <a:p>
            <a:r>
              <a:rPr lang="en-GB" sz="2000" dirty="0"/>
              <a:t>Preservation of natural assets in the wider landscape: land, air, water.</a:t>
            </a:r>
          </a:p>
          <a:p>
            <a:r>
              <a:rPr lang="en-GB" sz="2000" dirty="0"/>
              <a:t>Redefining the composition of our community by looking at the community through one lens</a:t>
            </a:r>
          </a:p>
          <a:p>
            <a:r>
              <a:rPr lang="en-GB" sz="2000" dirty="0"/>
              <a:t>Building a one planet community where everyone and everything is considered important;</a:t>
            </a:r>
          </a:p>
          <a:p>
            <a:r>
              <a:rPr lang="en-GB" sz="2000" dirty="0"/>
              <a:t>Climate change</a:t>
            </a:r>
          </a:p>
          <a:p>
            <a:r>
              <a:rPr lang="en-GB" sz="2000" dirty="0"/>
              <a:t>Considerate coexistence</a:t>
            </a:r>
          </a:p>
          <a:p>
            <a:r>
              <a:rPr lang="en-GB" sz="2000" dirty="0"/>
              <a:t>Conservation of natural resources</a:t>
            </a:r>
          </a:p>
          <a:p>
            <a:r>
              <a:rPr lang="en-GB" sz="2000" dirty="0"/>
              <a:t>Preservation of habitats and species</a:t>
            </a:r>
          </a:p>
          <a:p>
            <a:r>
              <a:rPr lang="en-GB" sz="2000" dirty="0"/>
              <a:t>Genetic food production </a:t>
            </a:r>
          </a:p>
          <a:p>
            <a:pPr marL="0" indent="0">
              <a:buNone/>
            </a:pPr>
            <a:endParaRPr lang="en-GB" dirty="0"/>
          </a:p>
        </p:txBody>
      </p:sp>
      <p:sp>
        <p:nvSpPr>
          <p:cNvPr id="5" name="Date Placeholder 4">
            <a:extLst>
              <a:ext uri="{FF2B5EF4-FFF2-40B4-BE49-F238E27FC236}">
                <a16:creationId xmlns:a16="http://schemas.microsoft.com/office/drawing/2014/main" id="{AA3F9DE7-6017-4482-A2D7-605F5DE9059F}"/>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F6070111-1EDF-4456-A00C-0DB196D4261F}"/>
              </a:ext>
            </a:extLst>
          </p:cNvPr>
          <p:cNvSpPr>
            <a:spLocks noGrp="1"/>
          </p:cNvSpPr>
          <p:nvPr>
            <p:ph type="sldNum" sz="quarter" idx="11"/>
          </p:nvPr>
        </p:nvSpPr>
        <p:spPr/>
        <p:txBody>
          <a:bodyPr/>
          <a:lstStyle/>
          <a:p>
            <a:pPr>
              <a:defRPr/>
            </a:pPr>
            <a:fld id="{386495F9-B3F5-4DDF-9323-6CEC80C52C17}" type="slidenum">
              <a:rPr lang="en-GB" altLang="en-US" smtClean="0"/>
              <a:pPr>
                <a:defRPr/>
              </a:pPr>
              <a:t>89</a:t>
            </a:fld>
            <a:endParaRPr lang="en-GB" altLang="en-US" dirty="0"/>
          </a:p>
        </p:txBody>
      </p:sp>
      <p:pic>
        <p:nvPicPr>
          <p:cNvPr id="11" name="Content Placeholder 10" descr="Diagram, map&#10;&#10;Description automatically generated">
            <a:extLst>
              <a:ext uri="{FF2B5EF4-FFF2-40B4-BE49-F238E27FC236}">
                <a16:creationId xmlns:a16="http://schemas.microsoft.com/office/drawing/2014/main" id="{FD6FFCB8-5BAA-4BE7-BDB7-710453FA752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1236" y="1772729"/>
            <a:ext cx="4038600" cy="3312541"/>
          </a:xfrm>
        </p:spPr>
      </p:pic>
    </p:spTree>
    <p:extLst>
      <p:ext uri="{BB962C8B-B14F-4D97-AF65-F5344CB8AC3E}">
        <p14:creationId xmlns:p14="http://schemas.microsoft.com/office/powerpoint/2010/main" val="388403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EE0D-E464-49B5-A957-7B8ACC43C519}"/>
              </a:ext>
            </a:extLst>
          </p:cNvPr>
          <p:cNvSpPr>
            <a:spLocks noGrp="1"/>
          </p:cNvSpPr>
          <p:nvPr>
            <p:ph type="title"/>
          </p:nvPr>
        </p:nvSpPr>
        <p:spPr>
          <a:xfrm>
            <a:off x="899592" y="274638"/>
            <a:ext cx="7787208" cy="778098"/>
          </a:xfrm>
        </p:spPr>
        <p:txBody>
          <a:bodyPr/>
          <a:lstStyle/>
          <a:p>
            <a:r>
              <a:rPr lang="en-GB" sz="3600" b="1" dirty="0"/>
              <a:t>Effective Communication</a:t>
            </a:r>
          </a:p>
        </p:txBody>
      </p:sp>
      <p:sp>
        <p:nvSpPr>
          <p:cNvPr id="3" name="Content Placeholder 2">
            <a:extLst>
              <a:ext uri="{FF2B5EF4-FFF2-40B4-BE49-F238E27FC236}">
                <a16:creationId xmlns:a16="http://schemas.microsoft.com/office/drawing/2014/main" id="{88D52A60-7574-4D74-8CBD-D7C97AFF4C91}"/>
              </a:ext>
            </a:extLst>
          </p:cNvPr>
          <p:cNvSpPr>
            <a:spLocks noGrp="1"/>
          </p:cNvSpPr>
          <p:nvPr>
            <p:ph sz="half" idx="1"/>
          </p:nvPr>
        </p:nvSpPr>
        <p:spPr>
          <a:xfrm>
            <a:off x="4826194" y="1196752"/>
            <a:ext cx="4107461" cy="3888432"/>
          </a:xfrm>
        </p:spPr>
        <p:txBody>
          <a:bodyPr/>
          <a:lstStyle/>
          <a:p>
            <a:pPr marL="0" indent="0">
              <a:buNone/>
            </a:pPr>
            <a:r>
              <a:rPr lang="en-GB" sz="2000" dirty="0"/>
              <a:t>For community engagement to be sustainable, communication must be:</a:t>
            </a:r>
          </a:p>
          <a:p>
            <a:r>
              <a:rPr lang="en-GB" sz="2000" dirty="0"/>
              <a:t>Clear  to everyone involve in the engagement process.</a:t>
            </a:r>
          </a:p>
          <a:p>
            <a:r>
              <a:rPr lang="en-GB" sz="2000" dirty="0"/>
              <a:t>Correct across the board, </a:t>
            </a:r>
          </a:p>
          <a:p>
            <a:r>
              <a:rPr lang="en-GB" sz="2000" dirty="0"/>
              <a:t>Complete </a:t>
            </a:r>
          </a:p>
          <a:p>
            <a:r>
              <a:rPr lang="en-GB" sz="2000" dirty="0"/>
              <a:t>Precise</a:t>
            </a:r>
          </a:p>
          <a:p>
            <a:r>
              <a:rPr lang="en-GB" sz="2000" dirty="0"/>
              <a:t>Reliable </a:t>
            </a:r>
          </a:p>
          <a:p>
            <a:r>
              <a:rPr lang="en-GB" sz="2000" dirty="0"/>
              <a:t>Considerate of the recipients</a:t>
            </a:r>
          </a:p>
          <a:p>
            <a:r>
              <a:rPr lang="en-GB" sz="2000" dirty="0"/>
              <a:t>Senders courtesy</a:t>
            </a:r>
          </a:p>
        </p:txBody>
      </p:sp>
      <p:sp>
        <p:nvSpPr>
          <p:cNvPr id="5" name="Date Placeholder 4">
            <a:extLst>
              <a:ext uri="{FF2B5EF4-FFF2-40B4-BE49-F238E27FC236}">
                <a16:creationId xmlns:a16="http://schemas.microsoft.com/office/drawing/2014/main" id="{A284D6D3-398B-483D-B955-96166A494E11}"/>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A72D267D-D975-4396-8F96-1A6C606F8FA0}"/>
              </a:ext>
            </a:extLst>
          </p:cNvPr>
          <p:cNvSpPr>
            <a:spLocks noGrp="1"/>
          </p:cNvSpPr>
          <p:nvPr>
            <p:ph type="sldNum" sz="quarter" idx="11"/>
          </p:nvPr>
        </p:nvSpPr>
        <p:spPr/>
        <p:txBody>
          <a:bodyPr/>
          <a:lstStyle/>
          <a:p>
            <a:pPr>
              <a:defRPr/>
            </a:pPr>
            <a:fld id="{386495F9-B3F5-4DDF-9323-6CEC80C52C17}" type="slidenum">
              <a:rPr lang="en-GB" altLang="en-US" smtClean="0"/>
              <a:pPr>
                <a:defRPr/>
              </a:pPr>
              <a:t>90</a:t>
            </a:fld>
            <a:endParaRPr lang="en-GB" altLang="en-US" dirty="0"/>
          </a:p>
        </p:txBody>
      </p:sp>
      <p:pic>
        <p:nvPicPr>
          <p:cNvPr id="1026" name="Picture 2" descr="20 Golden Rules for Effective Communication – DSbc">
            <a:extLst>
              <a:ext uri="{FF2B5EF4-FFF2-40B4-BE49-F238E27FC236}">
                <a16:creationId xmlns:a16="http://schemas.microsoft.com/office/drawing/2014/main" id="{B6A88863-5ED0-4552-802E-45DB094A18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0346" y="1506795"/>
            <a:ext cx="4256746" cy="3218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6172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3EE0D-E464-49B5-A957-7B8ACC43C519}"/>
              </a:ext>
            </a:extLst>
          </p:cNvPr>
          <p:cNvSpPr>
            <a:spLocks noGrp="1"/>
          </p:cNvSpPr>
          <p:nvPr>
            <p:ph type="title"/>
          </p:nvPr>
        </p:nvSpPr>
        <p:spPr>
          <a:xfrm>
            <a:off x="736600" y="191739"/>
            <a:ext cx="7787208" cy="778098"/>
          </a:xfrm>
        </p:spPr>
        <p:txBody>
          <a:bodyPr/>
          <a:lstStyle/>
          <a:p>
            <a:r>
              <a:rPr lang="en-GB" sz="3200" b="1" dirty="0"/>
              <a:t>Understanding Risks and Uncertainty </a:t>
            </a:r>
          </a:p>
        </p:txBody>
      </p:sp>
      <p:sp>
        <p:nvSpPr>
          <p:cNvPr id="3" name="Content Placeholder 2">
            <a:extLst>
              <a:ext uri="{FF2B5EF4-FFF2-40B4-BE49-F238E27FC236}">
                <a16:creationId xmlns:a16="http://schemas.microsoft.com/office/drawing/2014/main" id="{88D52A60-7574-4D74-8CBD-D7C97AFF4C91}"/>
              </a:ext>
            </a:extLst>
          </p:cNvPr>
          <p:cNvSpPr>
            <a:spLocks noGrp="1"/>
          </p:cNvSpPr>
          <p:nvPr>
            <p:ph sz="half" idx="1"/>
          </p:nvPr>
        </p:nvSpPr>
        <p:spPr>
          <a:xfrm>
            <a:off x="4579339" y="1340768"/>
            <a:ext cx="4107461" cy="4320480"/>
          </a:xfrm>
        </p:spPr>
        <p:txBody>
          <a:bodyPr/>
          <a:lstStyle/>
          <a:p>
            <a:r>
              <a:rPr lang="en-GB" sz="2000" dirty="0"/>
              <a:t>Communities identifying the risks in their neighbourhoods. </a:t>
            </a:r>
          </a:p>
          <a:p>
            <a:r>
              <a:rPr lang="en-GB" sz="2000" dirty="0"/>
              <a:t>Understand the sources of the risks and how they emanate.</a:t>
            </a:r>
          </a:p>
          <a:p>
            <a:r>
              <a:rPr lang="en-GB" sz="2000" dirty="0"/>
              <a:t>Understand how to measure the risks and the degree of uncertainty it poses in their community.</a:t>
            </a:r>
          </a:p>
          <a:p>
            <a:r>
              <a:rPr lang="en-GB" sz="2000" dirty="0"/>
              <a:t>Identify approaches to mitigating the risks.</a:t>
            </a:r>
          </a:p>
          <a:p>
            <a:r>
              <a:rPr lang="en-GB" sz="2000" dirty="0"/>
              <a:t>Monitoring and control the risks to avoid the adverse impacts.</a:t>
            </a:r>
          </a:p>
        </p:txBody>
      </p:sp>
      <p:sp>
        <p:nvSpPr>
          <p:cNvPr id="5" name="Date Placeholder 4">
            <a:extLst>
              <a:ext uri="{FF2B5EF4-FFF2-40B4-BE49-F238E27FC236}">
                <a16:creationId xmlns:a16="http://schemas.microsoft.com/office/drawing/2014/main" id="{A284D6D3-398B-483D-B955-96166A494E11}"/>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A72D267D-D975-4396-8F96-1A6C606F8FA0}"/>
              </a:ext>
            </a:extLst>
          </p:cNvPr>
          <p:cNvSpPr>
            <a:spLocks noGrp="1"/>
          </p:cNvSpPr>
          <p:nvPr>
            <p:ph type="sldNum" sz="quarter" idx="11"/>
          </p:nvPr>
        </p:nvSpPr>
        <p:spPr/>
        <p:txBody>
          <a:bodyPr/>
          <a:lstStyle/>
          <a:p>
            <a:pPr>
              <a:defRPr/>
            </a:pPr>
            <a:fld id="{386495F9-B3F5-4DDF-9323-6CEC80C52C17}" type="slidenum">
              <a:rPr lang="en-GB" altLang="en-US" smtClean="0"/>
              <a:pPr>
                <a:defRPr/>
              </a:pPr>
              <a:t>91</a:t>
            </a:fld>
            <a:endParaRPr lang="en-GB" altLang="en-US" dirty="0"/>
          </a:p>
        </p:txBody>
      </p:sp>
      <p:pic>
        <p:nvPicPr>
          <p:cNvPr id="7" name="Picture 6" descr="A picture containing diagram&#10;&#10;Description automatically generated">
            <a:extLst>
              <a:ext uri="{FF2B5EF4-FFF2-40B4-BE49-F238E27FC236}">
                <a16:creationId xmlns:a16="http://schemas.microsoft.com/office/drawing/2014/main" id="{4F9EB59A-57B7-4268-B4B0-68247ABC2C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1556792"/>
            <a:ext cx="3690279" cy="2736304"/>
          </a:xfrm>
          <a:prstGeom prst="rect">
            <a:avLst/>
          </a:prstGeom>
        </p:spPr>
      </p:pic>
    </p:spTree>
    <p:extLst>
      <p:ext uri="{BB962C8B-B14F-4D97-AF65-F5344CB8AC3E}">
        <p14:creationId xmlns:p14="http://schemas.microsoft.com/office/powerpoint/2010/main" val="4217651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AA932-A03F-42A9-B3D4-13B9AF4EF903}"/>
              </a:ext>
            </a:extLst>
          </p:cNvPr>
          <p:cNvSpPr>
            <a:spLocks noGrp="1"/>
          </p:cNvSpPr>
          <p:nvPr>
            <p:ph type="title"/>
          </p:nvPr>
        </p:nvSpPr>
        <p:spPr>
          <a:xfrm>
            <a:off x="255712" y="404664"/>
            <a:ext cx="8229600" cy="706090"/>
          </a:xfrm>
        </p:spPr>
        <p:txBody>
          <a:bodyPr wrap="square" anchor="ctr">
            <a:normAutofit fontScale="90000"/>
          </a:bodyPr>
          <a:lstStyle/>
          <a:p>
            <a:r>
              <a:rPr lang="en-GB" sz="3600" b="1" dirty="0"/>
              <a:t>Use of local Knowledge and Resources</a:t>
            </a:r>
          </a:p>
        </p:txBody>
      </p:sp>
      <p:sp>
        <p:nvSpPr>
          <p:cNvPr id="71" name="Content Placeholder 3">
            <a:extLst>
              <a:ext uri="{FF2B5EF4-FFF2-40B4-BE49-F238E27FC236}">
                <a16:creationId xmlns:a16="http://schemas.microsoft.com/office/drawing/2014/main" id="{6ABA2937-F2AC-4E6E-8605-56FB48C5292C}"/>
              </a:ext>
            </a:extLst>
          </p:cNvPr>
          <p:cNvSpPr>
            <a:spLocks noGrp="1"/>
          </p:cNvSpPr>
          <p:nvPr>
            <p:ph sz="half" idx="2"/>
          </p:nvPr>
        </p:nvSpPr>
        <p:spPr>
          <a:xfrm>
            <a:off x="4648200" y="1600200"/>
            <a:ext cx="4316288" cy="3917032"/>
          </a:xfrm>
        </p:spPr>
        <p:txBody>
          <a:bodyPr/>
          <a:lstStyle/>
          <a:p>
            <a:r>
              <a:rPr lang="en-US" sz="2000" dirty="0"/>
              <a:t>Sustainable community engagement encourages investment in both explicit and tacit knowledge.</a:t>
            </a:r>
          </a:p>
          <a:p>
            <a:r>
              <a:rPr lang="en-US" sz="2000" dirty="0"/>
              <a:t>Utilization of local knowledge and resources.</a:t>
            </a:r>
          </a:p>
          <a:p>
            <a:r>
              <a:rPr lang="en-US" sz="2000" dirty="0"/>
              <a:t>Knowledge sharing and transfer is fundamental to the community culture.</a:t>
            </a:r>
          </a:p>
          <a:p>
            <a:r>
              <a:rPr lang="en-US" sz="2000" dirty="0"/>
              <a:t>To uphold community history, artifacts, tradition, food, values, and beliefs</a:t>
            </a:r>
          </a:p>
          <a:p>
            <a:endParaRPr lang="en-US" sz="2000" dirty="0"/>
          </a:p>
          <a:p>
            <a:endParaRPr lang="en-US" sz="2000" dirty="0"/>
          </a:p>
        </p:txBody>
      </p:sp>
      <p:sp>
        <p:nvSpPr>
          <p:cNvPr id="5" name="Date Placeholder 4">
            <a:extLst>
              <a:ext uri="{FF2B5EF4-FFF2-40B4-BE49-F238E27FC236}">
                <a16:creationId xmlns:a16="http://schemas.microsoft.com/office/drawing/2014/main" id="{26210E22-75DE-43AC-A566-59A72244DD9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dirty="0"/>
          </a:p>
        </p:txBody>
      </p:sp>
      <p:sp>
        <p:nvSpPr>
          <p:cNvPr id="6" name="Slide Number Placeholder 5">
            <a:extLst>
              <a:ext uri="{FF2B5EF4-FFF2-40B4-BE49-F238E27FC236}">
                <a16:creationId xmlns:a16="http://schemas.microsoft.com/office/drawing/2014/main" id="{19B7DBB5-977A-4DEC-B95D-A29FE36C852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92</a:t>
            </a:fld>
            <a:endParaRPr lang="en-GB" altLang="en-US" dirty="0"/>
          </a:p>
        </p:txBody>
      </p:sp>
      <p:pic>
        <p:nvPicPr>
          <p:cNvPr id="7" name="Content Placeholder 6" descr="Text&#10;&#10;Description automatically generated">
            <a:extLst>
              <a:ext uri="{FF2B5EF4-FFF2-40B4-BE49-F238E27FC236}">
                <a16:creationId xmlns:a16="http://schemas.microsoft.com/office/drawing/2014/main" id="{20855F84-84FD-4992-83A9-A55F9799C77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7042" y="1916832"/>
            <a:ext cx="4316288" cy="3240360"/>
          </a:xfrm>
        </p:spPr>
      </p:pic>
    </p:spTree>
    <p:extLst>
      <p:ext uri="{BB962C8B-B14F-4D97-AF65-F5344CB8AC3E}">
        <p14:creationId xmlns:p14="http://schemas.microsoft.com/office/powerpoint/2010/main" val="3246011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A06BA-1CE3-41E3-A77B-2B5EE4BB5D58}"/>
              </a:ext>
            </a:extLst>
          </p:cNvPr>
          <p:cNvSpPr>
            <a:spLocks noGrp="1"/>
          </p:cNvSpPr>
          <p:nvPr>
            <p:ph type="title"/>
          </p:nvPr>
        </p:nvSpPr>
        <p:spPr>
          <a:xfrm>
            <a:off x="457200" y="274638"/>
            <a:ext cx="8229600" cy="850106"/>
          </a:xfrm>
        </p:spPr>
        <p:txBody>
          <a:bodyPr/>
          <a:lstStyle/>
          <a:p>
            <a:r>
              <a:rPr lang="en-GB" sz="3600" b="1" dirty="0"/>
              <a:t>Social Connectedness</a:t>
            </a:r>
          </a:p>
        </p:txBody>
      </p:sp>
      <p:sp>
        <p:nvSpPr>
          <p:cNvPr id="4" name="Content Placeholder 3">
            <a:extLst>
              <a:ext uri="{FF2B5EF4-FFF2-40B4-BE49-F238E27FC236}">
                <a16:creationId xmlns:a16="http://schemas.microsoft.com/office/drawing/2014/main" id="{81993160-D380-46E5-974A-18B245FBA8CC}"/>
              </a:ext>
            </a:extLst>
          </p:cNvPr>
          <p:cNvSpPr>
            <a:spLocks noGrp="1"/>
          </p:cNvSpPr>
          <p:nvPr>
            <p:ph sz="half" idx="2"/>
          </p:nvPr>
        </p:nvSpPr>
        <p:spPr>
          <a:xfrm>
            <a:off x="4572000" y="1981893"/>
            <a:ext cx="4307472" cy="2894211"/>
          </a:xfrm>
        </p:spPr>
        <p:txBody>
          <a:bodyPr/>
          <a:lstStyle/>
          <a:p>
            <a:r>
              <a:rPr lang="en-GB" sz="2000" dirty="0"/>
              <a:t>Sustainable community engagement is geared towards tracking social linkages.</a:t>
            </a:r>
          </a:p>
          <a:p>
            <a:r>
              <a:rPr lang="en-GB" sz="2000" dirty="0"/>
              <a:t>Overcome social isolation</a:t>
            </a:r>
          </a:p>
          <a:p>
            <a:r>
              <a:rPr lang="en-GB" sz="2000" dirty="0"/>
              <a:t>Creating access to opportunity</a:t>
            </a:r>
          </a:p>
          <a:p>
            <a:r>
              <a:rPr lang="en-GB" sz="2000" dirty="0"/>
              <a:t>Compassion, love, trust, empathy, and friendship</a:t>
            </a:r>
          </a:p>
          <a:p>
            <a:r>
              <a:rPr lang="en-GB" sz="2000" dirty="0"/>
              <a:t>Security </a:t>
            </a:r>
          </a:p>
          <a:p>
            <a:endParaRPr lang="en-GB" sz="2400" dirty="0"/>
          </a:p>
          <a:p>
            <a:endParaRPr lang="en-GB" sz="2400" dirty="0"/>
          </a:p>
        </p:txBody>
      </p:sp>
      <p:sp>
        <p:nvSpPr>
          <p:cNvPr id="5" name="Date Placeholder 4">
            <a:extLst>
              <a:ext uri="{FF2B5EF4-FFF2-40B4-BE49-F238E27FC236}">
                <a16:creationId xmlns:a16="http://schemas.microsoft.com/office/drawing/2014/main" id="{65733C47-D30E-42E6-B3D7-EF4BB124A149}"/>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3882425-9FCB-495A-9709-632EBEB0EE14}"/>
              </a:ext>
            </a:extLst>
          </p:cNvPr>
          <p:cNvSpPr>
            <a:spLocks noGrp="1"/>
          </p:cNvSpPr>
          <p:nvPr>
            <p:ph type="sldNum" sz="quarter" idx="11"/>
          </p:nvPr>
        </p:nvSpPr>
        <p:spPr/>
        <p:txBody>
          <a:bodyPr/>
          <a:lstStyle/>
          <a:p>
            <a:pPr>
              <a:defRPr/>
            </a:pPr>
            <a:fld id="{386495F9-B3F5-4DDF-9323-6CEC80C52C17}" type="slidenum">
              <a:rPr lang="en-GB" altLang="en-US" smtClean="0"/>
              <a:pPr>
                <a:defRPr/>
              </a:pPr>
              <a:t>93</a:t>
            </a:fld>
            <a:endParaRPr lang="en-GB" altLang="en-US" dirty="0"/>
          </a:p>
        </p:txBody>
      </p:sp>
      <p:pic>
        <p:nvPicPr>
          <p:cNvPr id="1026" name="Picture 2" descr="Why social connectedness is critical for employee wellness | by Amber Cox |  Spire Labs | Medium">
            <a:extLst>
              <a:ext uri="{FF2B5EF4-FFF2-40B4-BE49-F238E27FC236}">
                <a16:creationId xmlns:a16="http://schemas.microsoft.com/office/drawing/2014/main" id="{04B7E7A4-71D6-44D6-805B-E410DDC88B1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30287" y="1981894"/>
            <a:ext cx="3863921" cy="2894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6319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Empowerment </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571189" y="1652328"/>
            <a:ext cx="4320060" cy="3816423"/>
          </a:xfrm>
        </p:spPr>
        <p:txBody>
          <a:bodyPr/>
          <a:lstStyle/>
          <a:p>
            <a:r>
              <a:rPr lang="en-GB" sz="2000" dirty="0"/>
              <a:t>Sustain the communities abilities to stand for what they belief in.</a:t>
            </a:r>
          </a:p>
          <a:p>
            <a:r>
              <a:rPr lang="en-GB" sz="2000" dirty="0"/>
              <a:t>Promote their moral standards.</a:t>
            </a:r>
          </a:p>
          <a:p>
            <a:r>
              <a:rPr lang="en-GB" sz="2000" dirty="0"/>
              <a:t>Encourage learning and talents development through skills acquisition programmes.</a:t>
            </a:r>
          </a:p>
          <a:p>
            <a:r>
              <a:rPr lang="en-GB" sz="2000" dirty="0"/>
              <a:t>Encourage positive thinking.</a:t>
            </a:r>
          </a:p>
          <a:p>
            <a:r>
              <a:rPr lang="en-GB" sz="2000" dirty="0"/>
              <a:t>Be motivated, inspire each other, and be goal oriented.</a:t>
            </a:r>
          </a:p>
          <a:p>
            <a:r>
              <a:rPr lang="en-GB" sz="2000" dirty="0"/>
              <a:t>Lookout for the growth of the community and uplift each other</a:t>
            </a:r>
          </a:p>
          <a:p>
            <a:endParaRPr lang="en-GB" sz="2000" dirty="0"/>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94</a:t>
            </a:fld>
            <a:endParaRPr lang="en-GB" altLang="en-US" dirty="0"/>
          </a:p>
        </p:txBody>
      </p:sp>
      <p:pic>
        <p:nvPicPr>
          <p:cNvPr id="2050" name="Picture 2" descr="Empowerment and Study Abroad | Study Abroad Map">
            <a:extLst>
              <a:ext uri="{FF2B5EF4-FFF2-40B4-BE49-F238E27FC236}">
                <a16:creationId xmlns:a16="http://schemas.microsoft.com/office/drawing/2014/main" id="{3669E8B5-E7F2-4C56-B06E-EE6A7BF6909A}"/>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98744" y="1412776"/>
            <a:ext cx="3633899" cy="3816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4769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4A06BA-1CE3-41E3-A77B-2B5EE4BB5D58}"/>
              </a:ext>
            </a:extLst>
          </p:cNvPr>
          <p:cNvSpPr>
            <a:spLocks noGrp="1"/>
          </p:cNvSpPr>
          <p:nvPr>
            <p:ph type="title"/>
          </p:nvPr>
        </p:nvSpPr>
        <p:spPr>
          <a:xfrm>
            <a:off x="457200" y="274638"/>
            <a:ext cx="8229600" cy="850106"/>
          </a:xfrm>
        </p:spPr>
        <p:txBody>
          <a:bodyPr/>
          <a:lstStyle/>
          <a:p>
            <a:r>
              <a:rPr lang="en-GB" sz="3600" b="1" dirty="0"/>
              <a:t>Preparation Engagement</a:t>
            </a:r>
          </a:p>
        </p:txBody>
      </p:sp>
      <p:sp>
        <p:nvSpPr>
          <p:cNvPr id="4" name="Content Placeholder 3">
            <a:extLst>
              <a:ext uri="{FF2B5EF4-FFF2-40B4-BE49-F238E27FC236}">
                <a16:creationId xmlns:a16="http://schemas.microsoft.com/office/drawing/2014/main" id="{81993160-D380-46E5-974A-18B245FBA8CC}"/>
              </a:ext>
            </a:extLst>
          </p:cNvPr>
          <p:cNvSpPr>
            <a:spLocks noGrp="1"/>
          </p:cNvSpPr>
          <p:nvPr>
            <p:ph sz="half" idx="2"/>
          </p:nvPr>
        </p:nvSpPr>
        <p:spPr>
          <a:xfrm>
            <a:off x="4860032" y="1340768"/>
            <a:ext cx="4033143" cy="4176464"/>
          </a:xfrm>
        </p:spPr>
        <p:txBody>
          <a:bodyPr/>
          <a:lstStyle/>
          <a:p>
            <a:r>
              <a:rPr lang="en-GB" sz="2000" dirty="0"/>
              <a:t>Create awareness across the different levels within the community.</a:t>
            </a:r>
          </a:p>
          <a:p>
            <a:r>
              <a:rPr lang="en-GB" sz="2000" dirty="0"/>
              <a:t>Effectively plan and design the approaches.</a:t>
            </a:r>
          </a:p>
          <a:p>
            <a:r>
              <a:rPr lang="en-GB" sz="2000" dirty="0"/>
              <a:t>Tactfully align the community engagement process with the set objectives.</a:t>
            </a:r>
          </a:p>
          <a:p>
            <a:r>
              <a:rPr lang="en-GB" sz="2000" dirty="0"/>
              <a:t>Take action and reflect on the entire process to make reasonable adjustment to ensure its sustainability.</a:t>
            </a:r>
          </a:p>
        </p:txBody>
      </p:sp>
      <p:sp>
        <p:nvSpPr>
          <p:cNvPr id="5" name="Date Placeholder 4">
            <a:extLst>
              <a:ext uri="{FF2B5EF4-FFF2-40B4-BE49-F238E27FC236}">
                <a16:creationId xmlns:a16="http://schemas.microsoft.com/office/drawing/2014/main" id="{65733C47-D30E-42E6-B3D7-EF4BB124A149}"/>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3882425-9FCB-495A-9709-632EBEB0EE14}"/>
              </a:ext>
            </a:extLst>
          </p:cNvPr>
          <p:cNvSpPr>
            <a:spLocks noGrp="1"/>
          </p:cNvSpPr>
          <p:nvPr>
            <p:ph type="sldNum" sz="quarter" idx="11"/>
          </p:nvPr>
        </p:nvSpPr>
        <p:spPr/>
        <p:txBody>
          <a:bodyPr/>
          <a:lstStyle/>
          <a:p>
            <a:pPr>
              <a:defRPr/>
            </a:pPr>
            <a:fld id="{386495F9-B3F5-4DDF-9323-6CEC80C52C17}" type="slidenum">
              <a:rPr lang="en-GB" altLang="en-US" smtClean="0"/>
              <a:pPr>
                <a:defRPr/>
              </a:pPr>
              <a:t>95</a:t>
            </a:fld>
            <a:endParaRPr lang="en-GB" altLang="en-US" dirty="0"/>
          </a:p>
        </p:txBody>
      </p:sp>
      <p:pic>
        <p:nvPicPr>
          <p:cNvPr id="8" name="Content Placeholder 7" descr="Chart, diagram, funnel chart&#10;&#10;Description automatically generated">
            <a:extLst>
              <a:ext uri="{FF2B5EF4-FFF2-40B4-BE49-F238E27FC236}">
                <a16:creationId xmlns:a16="http://schemas.microsoft.com/office/drawing/2014/main" id="{DC698119-89AF-4B57-A8A4-082C8C35494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0825" y="1700808"/>
            <a:ext cx="4609207" cy="3556991"/>
          </a:xfrm>
        </p:spPr>
      </p:pic>
    </p:spTree>
    <p:extLst>
      <p:ext uri="{BB962C8B-B14F-4D97-AF65-F5344CB8AC3E}">
        <p14:creationId xmlns:p14="http://schemas.microsoft.com/office/powerpoint/2010/main" val="849455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Collaboration between Stakeholders</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5004048" y="1482553"/>
            <a:ext cx="3900486" cy="3674639"/>
          </a:xfrm>
        </p:spPr>
        <p:txBody>
          <a:bodyPr/>
          <a:lstStyle/>
          <a:p>
            <a:r>
              <a:rPr lang="en-GB" sz="2000" dirty="0"/>
              <a:t>Collaborative working between stakeholders foster the achievement mutual goals.</a:t>
            </a:r>
          </a:p>
          <a:p>
            <a:r>
              <a:rPr lang="en-GB" sz="2000" dirty="0"/>
              <a:t>Collective effort of people with skills and expertise.</a:t>
            </a:r>
          </a:p>
          <a:p>
            <a:r>
              <a:rPr lang="en-GB" sz="2000" dirty="0"/>
              <a:t>Leadership and teamwork.</a:t>
            </a:r>
          </a:p>
          <a:p>
            <a:r>
              <a:rPr lang="en-GB" sz="2000" dirty="0"/>
              <a:t>Developing emotional intelligence.</a:t>
            </a:r>
          </a:p>
          <a:p>
            <a:r>
              <a:rPr lang="en-GB" sz="2000" dirty="0"/>
              <a:t>Motivation to connect with others</a:t>
            </a:r>
          </a:p>
          <a:p>
            <a:pPr marL="0" indent="0">
              <a:buNone/>
            </a:pPr>
            <a:endParaRPr lang="en-GB" dirty="0"/>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a:xfrm>
            <a:off x="7740352" y="6243637"/>
            <a:ext cx="730250" cy="339725"/>
          </a:xfrm>
        </p:spPr>
        <p:txBody>
          <a:bodyPr/>
          <a:lstStyle/>
          <a:p>
            <a:pPr>
              <a:defRPr/>
            </a:pPr>
            <a:fld id="{386495F9-B3F5-4DDF-9323-6CEC80C52C17}" type="slidenum">
              <a:rPr lang="en-GB" altLang="en-US" smtClean="0"/>
              <a:pPr>
                <a:defRPr/>
              </a:pPr>
              <a:t>96</a:t>
            </a:fld>
            <a:endParaRPr lang="en-GB" altLang="en-US" dirty="0"/>
          </a:p>
        </p:txBody>
      </p:sp>
      <p:pic>
        <p:nvPicPr>
          <p:cNvPr id="11" name="Content Placeholder 10" descr="Text&#10;&#10;Description automatically generated">
            <a:extLst>
              <a:ext uri="{FF2B5EF4-FFF2-40B4-BE49-F238E27FC236}">
                <a16:creationId xmlns:a16="http://schemas.microsoft.com/office/drawing/2014/main" id="{BC50DEE3-D8D7-4E61-9239-2C76F44F41C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39466" y="1482553"/>
            <a:ext cx="4569743" cy="3527571"/>
          </a:xfrm>
        </p:spPr>
      </p:pic>
    </p:spTree>
    <p:extLst>
      <p:ext uri="{BB962C8B-B14F-4D97-AF65-F5344CB8AC3E}">
        <p14:creationId xmlns:p14="http://schemas.microsoft.com/office/powerpoint/2010/main" val="1837304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Developing Flexibility </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573115" y="1772815"/>
            <a:ext cx="4320060" cy="3744417"/>
          </a:xfrm>
        </p:spPr>
        <p:txBody>
          <a:bodyPr/>
          <a:lstStyle/>
          <a:p>
            <a:r>
              <a:rPr lang="en-GB" sz="2000" dirty="0"/>
              <a:t>Create opportunity to adapt.</a:t>
            </a:r>
          </a:p>
          <a:p>
            <a:r>
              <a:rPr lang="en-GB" sz="2000" dirty="0"/>
              <a:t>Be considerate and promote the wellbeing of the community by encourage a balanced work/life.</a:t>
            </a:r>
          </a:p>
          <a:p>
            <a:r>
              <a:rPr lang="en-GB" sz="2000" dirty="0"/>
              <a:t>Be realists in addressing community crisis, such as housing crisis or mental health issues.</a:t>
            </a:r>
          </a:p>
          <a:p>
            <a:r>
              <a:rPr lang="en-GB" sz="2000" dirty="0"/>
              <a:t>Develop and encourage healthy community living through flexible programmes.</a:t>
            </a:r>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97</a:t>
            </a:fld>
            <a:endParaRPr lang="en-GB" altLang="en-US" dirty="0"/>
          </a:p>
        </p:txBody>
      </p:sp>
      <p:pic>
        <p:nvPicPr>
          <p:cNvPr id="8" name="Content Placeholder 7" descr="Shape, arrow&#10;&#10;Description automatically generated">
            <a:extLst>
              <a:ext uri="{FF2B5EF4-FFF2-40B4-BE49-F238E27FC236}">
                <a16:creationId xmlns:a16="http://schemas.microsoft.com/office/drawing/2014/main" id="{FF6D4EE3-314E-470D-A295-FCA4FB31B59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6688" y="1268760"/>
            <a:ext cx="4160172" cy="4032447"/>
          </a:xfrm>
        </p:spPr>
      </p:pic>
    </p:spTree>
    <p:extLst>
      <p:ext uri="{BB962C8B-B14F-4D97-AF65-F5344CB8AC3E}">
        <p14:creationId xmlns:p14="http://schemas.microsoft.com/office/powerpoint/2010/main" val="4261911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Capacity for Self-organisation</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355976" y="1589744"/>
            <a:ext cx="4536701" cy="4071504"/>
          </a:xfrm>
        </p:spPr>
        <p:txBody>
          <a:bodyPr/>
          <a:lstStyle/>
          <a:p>
            <a:r>
              <a:rPr lang="en-GB" sz="2000" dirty="0"/>
              <a:t>People helping people and recognising the power of synergy.</a:t>
            </a:r>
          </a:p>
          <a:p>
            <a:r>
              <a:rPr lang="en-GB" sz="2000" dirty="0"/>
              <a:t>Recognising inherit challenges and dealing with them through effective problem solving/decision making.</a:t>
            </a:r>
          </a:p>
          <a:p>
            <a:r>
              <a:rPr lang="en-GB" sz="2000" dirty="0"/>
              <a:t>Deciding when to start acting to restore the original functions of the communities.</a:t>
            </a:r>
          </a:p>
          <a:p>
            <a:r>
              <a:rPr lang="en-GB" sz="2000" dirty="0"/>
              <a:t>Capitalise on the level of resilience to heal the community</a:t>
            </a:r>
            <a:r>
              <a:rPr lang="en-GB" dirty="0"/>
              <a:t>.</a:t>
            </a:r>
          </a:p>
          <a:p>
            <a:r>
              <a:rPr lang="en-GB" sz="2000" dirty="0"/>
              <a:t>Reclaiming the community's values.</a:t>
            </a:r>
          </a:p>
          <a:p>
            <a:endParaRPr lang="en-GB" dirty="0"/>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98</a:t>
            </a:fld>
            <a:endParaRPr lang="en-GB" altLang="en-US" dirty="0"/>
          </a:p>
        </p:txBody>
      </p:sp>
      <p:pic>
        <p:nvPicPr>
          <p:cNvPr id="5122" name="Picture 2" descr="self-organisation beyond hierarchy | Evolving Organisation">
            <a:extLst>
              <a:ext uri="{FF2B5EF4-FFF2-40B4-BE49-F238E27FC236}">
                <a16:creationId xmlns:a16="http://schemas.microsoft.com/office/drawing/2014/main" id="{FB036793-4514-45A0-A4D0-11E432890BB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51323" y="1913781"/>
            <a:ext cx="3817855" cy="3099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386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274638"/>
            <a:ext cx="8229600" cy="778098"/>
          </a:xfrm>
        </p:spPr>
        <p:txBody>
          <a:bodyPr/>
          <a:lstStyle/>
          <a:p>
            <a:r>
              <a:rPr lang="en-GB" sz="3600" b="1" dirty="0"/>
              <a:t>Community Integrity</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573115" y="1772816"/>
            <a:ext cx="4320060" cy="2016224"/>
          </a:xfrm>
        </p:spPr>
        <p:txBody>
          <a:bodyPr/>
          <a:lstStyle/>
          <a:p>
            <a:pPr marL="0" indent="0">
              <a:buNone/>
            </a:pPr>
            <a:r>
              <a:rPr lang="en-GB" sz="2000" dirty="0"/>
              <a:t>Reconnect with community:</a:t>
            </a:r>
          </a:p>
          <a:p>
            <a:r>
              <a:rPr lang="en-GB" sz="2000" dirty="0"/>
              <a:t>Identity </a:t>
            </a:r>
          </a:p>
          <a:p>
            <a:r>
              <a:rPr lang="en-GB" sz="2000" dirty="0"/>
              <a:t>Culture</a:t>
            </a:r>
          </a:p>
          <a:p>
            <a:r>
              <a:rPr lang="en-GB" sz="2000" dirty="0"/>
              <a:t>Spirituality</a:t>
            </a:r>
          </a:p>
          <a:p>
            <a:r>
              <a:rPr lang="en-GB" sz="2000" dirty="0"/>
              <a:t>Responsibility</a:t>
            </a:r>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99</a:t>
            </a:fld>
            <a:endParaRPr lang="en-GB" altLang="en-US" dirty="0"/>
          </a:p>
        </p:txBody>
      </p:sp>
      <p:pic>
        <p:nvPicPr>
          <p:cNvPr id="4098" name="Picture 2" descr="Building Your Community With Integrity | Caroline Leon">
            <a:extLst>
              <a:ext uri="{FF2B5EF4-FFF2-40B4-BE49-F238E27FC236}">
                <a16:creationId xmlns:a16="http://schemas.microsoft.com/office/drawing/2014/main" id="{8A6D1D04-9BF8-476A-8926-140456E9E74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50366" y="1268760"/>
            <a:ext cx="4061593" cy="3744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9421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9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457200" y="198437"/>
            <a:ext cx="8229600" cy="778098"/>
          </a:xfrm>
        </p:spPr>
        <p:txBody>
          <a:bodyPr/>
          <a:lstStyle/>
          <a:p>
            <a:r>
              <a:rPr lang="en-GB" sz="3600" b="1" dirty="0"/>
              <a:t>The future of the community</a:t>
            </a:r>
            <a:endParaRPr lang="en-GB"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4073529" y="1052736"/>
            <a:ext cx="4834479" cy="4680520"/>
          </a:xfrm>
        </p:spPr>
        <p:txBody>
          <a:bodyPr/>
          <a:lstStyle/>
          <a:p>
            <a:pPr marL="0" indent="0">
              <a:buNone/>
            </a:pPr>
            <a:r>
              <a:rPr lang="en-GB" sz="2000" dirty="0"/>
              <a:t>Sustainable community engagement emphasises on the need to meet our immediate need without compromising the need of the future generation through: </a:t>
            </a:r>
          </a:p>
          <a:p>
            <a:r>
              <a:rPr lang="en-GB" sz="2000" dirty="0"/>
              <a:t>Sustainable governance to drive policies.</a:t>
            </a:r>
          </a:p>
          <a:p>
            <a:r>
              <a:rPr lang="en-GB" sz="2000" dirty="0"/>
              <a:t>Sustainable cities to support creative economy.</a:t>
            </a:r>
          </a:p>
          <a:p>
            <a:r>
              <a:rPr lang="en-GB" sz="2000" dirty="0"/>
              <a:t>Sustainable energy to substitute fossil fuel.</a:t>
            </a:r>
          </a:p>
          <a:p>
            <a:r>
              <a:rPr lang="en-GB" sz="2000" dirty="0"/>
              <a:t>Sustainable transport to combat carbon footprint.</a:t>
            </a:r>
          </a:p>
          <a:p>
            <a:r>
              <a:rPr lang="en-GB" sz="2000" dirty="0"/>
              <a:t>Sustainable finance and auditing</a:t>
            </a:r>
            <a:endParaRPr lang="en-GB" dirty="0"/>
          </a:p>
          <a:p>
            <a:endParaRPr lang="en-GB" dirty="0"/>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100</a:t>
            </a:fld>
            <a:endParaRPr lang="en-GB" altLang="en-US" dirty="0"/>
          </a:p>
        </p:txBody>
      </p:sp>
      <p:pic>
        <p:nvPicPr>
          <p:cNvPr id="8" name="Content Placeholder 7" descr="A picture containing text&#10;&#10;Description automatically generated">
            <a:extLst>
              <a:ext uri="{FF2B5EF4-FFF2-40B4-BE49-F238E27FC236}">
                <a16:creationId xmlns:a16="http://schemas.microsoft.com/office/drawing/2014/main" id="{86692AAE-CBBE-43E3-AA9B-0FD6D499AD31}"/>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747" y="1736812"/>
            <a:ext cx="4047782" cy="3384376"/>
          </a:xfrm>
        </p:spPr>
      </p:pic>
    </p:spTree>
    <p:extLst>
      <p:ext uri="{BB962C8B-B14F-4D97-AF65-F5344CB8AC3E}">
        <p14:creationId xmlns:p14="http://schemas.microsoft.com/office/powerpoint/2010/main" val="1866780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992FB-7D12-4662-B583-37CDDD30231D}"/>
              </a:ext>
            </a:extLst>
          </p:cNvPr>
          <p:cNvSpPr>
            <a:spLocks noGrp="1"/>
          </p:cNvSpPr>
          <p:nvPr>
            <p:ph type="title"/>
          </p:nvPr>
        </p:nvSpPr>
        <p:spPr>
          <a:xfrm>
            <a:off x="107504" y="121878"/>
            <a:ext cx="8928992" cy="994121"/>
          </a:xfrm>
        </p:spPr>
        <p:txBody>
          <a:bodyPr/>
          <a:lstStyle/>
          <a:p>
            <a:r>
              <a:rPr lang="en-GB" sz="3600" b="1" dirty="0"/>
              <a:t>Benefits of sustainable Community Engagement </a:t>
            </a:r>
            <a:endParaRPr lang="en-GB" sz="3600" dirty="0"/>
          </a:p>
        </p:txBody>
      </p:sp>
      <p:sp>
        <p:nvSpPr>
          <p:cNvPr id="4" name="Content Placeholder 3">
            <a:extLst>
              <a:ext uri="{FF2B5EF4-FFF2-40B4-BE49-F238E27FC236}">
                <a16:creationId xmlns:a16="http://schemas.microsoft.com/office/drawing/2014/main" id="{8F3460B1-2131-498E-8340-064429A4F3E5}"/>
              </a:ext>
            </a:extLst>
          </p:cNvPr>
          <p:cNvSpPr>
            <a:spLocks noGrp="1"/>
          </p:cNvSpPr>
          <p:nvPr>
            <p:ph sz="half" idx="2"/>
          </p:nvPr>
        </p:nvSpPr>
        <p:spPr>
          <a:xfrm>
            <a:off x="3851920" y="1700809"/>
            <a:ext cx="5041255" cy="3456384"/>
          </a:xfrm>
        </p:spPr>
        <p:txBody>
          <a:bodyPr/>
          <a:lstStyle/>
          <a:p>
            <a:r>
              <a:rPr lang="en-GB" sz="2000" dirty="0"/>
              <a:t>Accountability: Holds stakeholders responsible for carrying out their duties.</a:t>
            </a:r>
          </a:p>
          <a:p>
            <a:r>
              <a:rPr lang="en-GB" sz="2000" dirty="0"/>
              <a:t>Transparency: encourages organisations to make information available and accessible.</a:t>
            </a:r>
          </a:p>
          <a:p>
            <a:r>
              <a:rPr lang="en-GB" sz="2000" dirty="0"/>
              <a:t>Participation: community members to engage and influence decisions that affect them and their communities.</a:t>
            </a:r>
          </a:p>
          <a:p>
            <a:r>
              <a:rPr lang="en-GB" sz="2000" dirty="0"/>
              <a:t>Inclusion: ensure that those that are often marginalised have a voice.</a:t>
            </a:r>
          </a:p>
        </p:txBody>
      </p:sp>
      <p:sp>
        <p:nvSpPr>
          <p:cNvPr id="5" name="Date Placeholder 4">
            <a:extLst>
              <a:ext uri="{FF2B5EF4-FFF2-40B4-BE49-F238E27FC236}">
                <a16:creationId xmlns:a16="http://schemas.microsoft.com/office/drawing/2014/main" id="{E1E8C103-C498-461B-ADF0-140EF9912C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FCCC54F-E783-4825-AF86-BA353CB89C88}"/>
              </a:ext>
            </a:extLst>
          </p:cNvPr>
          <p:cNvSpPr>
            <a:spLocks noGrp="1"/>
          </p:cNvSpPr>
          <p:nvPr>
            <p:ph type="sldNum" sz="quarter" idx="11"/>
          </p:nvPr>
        </p:nvSpPr>
        <p:spPr/>
        <p:txBody>
          <a:bodyPr/>
          <a:lstStyle/>
          <a:p>
            <a:pPr>
              <a:defRPr/>
            </a:pPr>
            <a:fld id="{386495F9-B3F5-4DDF-9323-6CEC80C52C17}" type="slidenum">
              <a:rPr lang="en-GB" altLang="en-US" smtClean="0"/>
              <a:pPr>
                <a:defRPr/>
              </a:pPr>
              <a:t>101</a:t>
            </a:fld>
            <a:endParaRPr lang="en-GB" altLang="en-US" dirty="0"/>
          </a:p>
        </p:txBody>
      </p:sp>
      <p:pic>
        <p:nvPicPr>
          <p:cNvPr id="3074" name="Picture 2" descr="Benefit Images, Stock Photos &amp; Vectors | Shutterstock">
            <a:extLst>
              <a:ext uri="{FF2B5EF4-FFF2-40B4-BE49-F238E27FC236}">
                <a16:creationId xmlns:a16="http://schemas.microsoft.com/office/drawing/2014/main" id="{067DF0F3-1E70-4E26-8130-B527516BF6EB}"/>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50825" y="2130388"/>
            <a:ext cx="3601095" cy="3026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850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EFBE-6BEE-4F96-9C85-92660BF84E27}"/>
              </a:ext>
            </a:extLst>
          </p:cNvPr>
          <p:cNvSpPr>
            <a:spLocks noGrp="1"/>
          </p:cNvSpPr>
          <p:nvPr>
            <p:ph type="title"/>
          </p:nvPr>
        </p:nvSpPr>
        <p:spPr>
          <a:xfrm>
            <a:off x="457200" y="274638"/>
            <a:ext cx="8229600" cy="706090"/>
          </a:xfrm>
        </p:spPr>
        <p:txBody>
          <a:bodyPr/>
          <a:lstStyle/>
          <a:p>
            <a:r>
              <a:rPr lang="en-GB" sz="3600" b="1" dirty="0"/>
              <a:t>Conclusion</a:t>
            </a:r>
            <a:endParaRPr lang="en-GB" sz="3600" dirty="0"/>
          </a:p>
        </p:txBody>
      </p:sp>
      <p:pic>
        <p:nvPicPr>
          <p:cNvPr id="9" name="Content Placeholder 8" descr="Diagram&#10;&#10;Description automatically generated">
            <a:extLst>
              <a:ext uri="{FF2B5EF4-FFF2-40B4-BE49-F238E27FC236}">
                <a16:creationId xmlns:a16="http://schemas.microsoft.com/office/drawing/2014/main" id="{E097EF7C-6CD1-433F-8841-02002A6AE2E1}"/>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388" y="1736812"/>
            <a:ext cx="3816672" cy="3384376"/>
          </a:xfrm>
        </p:spPr>
      </p:pic>
      <p:sp>
        <p:nvSpPr>
          <p:cNvPr id="5" name="Date Placeholder 4">
            <a:extLst>
              <a:ext uri="{FF2B5EF4-FFF2-40B4-BE49-F238E27FC236}">
                <a16:creationId xmlns:a16="http://schemas.microsoft.com/office/drawing/2014/main" id="{2962EBFC-3F54-4291-9D90-E0DC7AD56616}"/>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90F48A3E-A0E9-4578-AE60-43840606E916}"/>
              </a:ext>
            </a:extLst>
          </p:cNvPr>
          <p:cNvSpPr>
            <a:spLocks noGrp="1"/>
          </p:cNvSpPr>
          <p:nvPr>
            <p:ph type="sldNum" sz="quarter" idx="11"/>
          </p:nvPr>
        </p:nvSpPr>
        <p:spPr/>
        <p:txBody>
          <a:bodyPr/>
          <a:lstStyle/>
          <a:p>
            <a:pPr>
              <a:defRPr/>
            </a:pPr>
            <a:fld id="{386495F9-B3F5-4DDF-9323-6CEC80C52C17}" type="slidenum">
              <a:rPr lang="en-GB" altLang="en-US" smtClean="0"/>
              <a:pPr>
                <a:defRPr/>
              </a:pPr>
              <a:t>102</a:t>
            </a:fld>
            <a:endParaRPr lang="en-GB" altLang="en-US" dirty="0"/>
          </a:p>
        </p:txBody>
      </p:sp>
      <p:sp>
        <p:nvSpPr>
          <p:cNvPr id="7" name="Content Placeholder 2">
            <a:extLst>
              <a:ext uri="{FF2B5EF4-FFF2-40B4-BE49-F238E27FC236}">
                <a16:creationId xmlns:a16="http://schemas.microsoft.com/office/drawing/2014/main" id="{4624501B-D53F-4505-AE2A-22E8F7689373}"/>
              </a:ext>
            </a:extLst>
          </p:cNvPr>
          <p:cNvSpPr>
            <a:spLocks noGrp="1"/>
          </p:cNvSpPr>
          <p:nvPr>
            <p:ph sz="half" idx="2"/>
          </p:nvPr>
        </p:nvSpPr>
        <p:spPr>
          <a:xfrm>
            <a:off x="3996060" y="1279525"/>
            <a:ext cx="4968552" cy="4298950"/>
          </a:xfrm>
        </p:spPr>
        <p:txBody>
          <a:bodyPr/>
          <a:lstStyle/>
          <a:p>
            <a:r>
              <a:rPr lang="en-GB" sz="2000" dirty="0"/>
              <a:t>Sustainable communities are  created through continuous engagement.</a:t>
            </a:r>
          </a:p>
          <a:p>
            <a:r>
              <a:rPr lang="en-GB" sz="2000" dirty="0"/>
              <a:t>Communities understand the dynamics of achieving sustained mutual benefits by continuous engagement.</a:t>
            </a:r>
          </a:p>
          <a:p>
            <a:r>
              <a:rPr lang="en-GB" sz="2000" dirty="0"/>
              <a:t>Inclusive engagement fosters effective implementation of projects.</a:t>
            </a:r>
          </a:p>
          <a:p>
            <a:r>
              <a:rPr lang="en-GB" sz="2000" dirty="0"/>
              <a:t>Empower communities through improved health, culture, empowerment and environment.</a:t>
            </a:r>
          </a:p>
          <a:p>
            <a:r>
              <a:rPr lang="en-GB" sz="2000" dirty="0"/>
              <a:t>Communities strengthening their cultural identity, responsibility and community attachment.</a:t>
            </a:r>
          </a:p>
          <a:p>
            <a:pPr marL="0" indent="0">
              <a:buNone/>
            </a:pPr>
            <a:endParaRPr lang="en-GB" sz="2000" dirty="0"/>
          </a:p>
        </p:txBody>
      </p:sp>
    </p:spTree>
    <p:extLst>
      <p:ext uri="{BB962C8B-B14F-4D97-AF65-F5344CB8AC3E}">
        <p14:creationId xmlns:p14="http://schemas.microsoft.com/office/powerpoint/2010/main" val="48184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251520" y="1412776"/>
            <a:ext cx="8497452" cy="3600400"/>
          </a:xfrm>
        </p:spPr>
        <p:txBody>
          <a:bodyPr/>
          <a:lstStyle/>
          <a:p>
            <a:pPr eaLnBrk="1" fontAlgn="auto" hangingPunct="1">
              <a:spcAft>
                <a:spcPts val="0"/>
              </a:spcAft>
              <a:defRPr/>
            </a:pPr>
            <a:br>
              <a:rPr lang="en-GB" sz="4000" dirty="0"/>
            </a:br>
            <a:br>
              <a:rPr lang="en-GB" sz="3600" b="1" dirty="0"/>
            </a:br>
            <a:r>
              <a:rPr lang="en-GB" dirty="0"/>
              <a:t>Understanding the Impact of Effective Community Engagement </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F6A39-50EA-4FE4-8431-D1E4643A52A1}"/>
              </a:ext>
            </a:extLst>
          </p:cNvPr>
          <p:cNvSpPr>
            <a:spLocks noGrp="1"/>
          </p:cNvSpPr>
          <p:nvPr>
            <p:ph type="title"/>
          </p:nvPr>
        </p:nvSpPr>
        <p:spPr>
          <a:xfrm>
            <a:off x="53752" y="114301"/>
            <a:ext cx="9036496" cy="657061"/>
          </a:xfrm>
        </p:spPr>
        <p:txBody>
          <a:bodyPr/>
          <a:lstStyle/>
          <a:p>
            <a:r>
              <a:rPr lang="en-GB" sz="2800" b="1" dirty="0"/>
              <a:t>Making Sustainable Changes in the Community</a:t>
            </a:r>
          </a:p>
        </p:txBody>
      </p:sp>
      <p:sp>
        <p:nvSpPr>
          <p:cNvPr id="4" name="Content Placeholder 3">
            <a:extLst>
              <a:ext uri="{FF2B5EF4-FFF2-40B4-BE49-F238E27FC236}">
                <a16:creationId xmlns:a16="http://schemas.microsoft.com/office/drawing/2014/main" id="{7D637B98-AF9A-446F-9437-160A5BA002C3}"/>
              </a:ext>
            </a:extLst>
          </p:cNvPr>
          <p:cNvSpPr>
            <a:spLocks noGrp="1"/>
          </p:cNvSpPr>
          <p:nvPr>
            <p:ph sz="half" idx="2"/>
          </p:nvPr>
        </p:nvSpPr>
        <p:spPr>
          <a:xfrm>
            <a:off x="3923928" y="1052736"/>
            <a:ext cx="5040560" cy="4680520"/>
          </a:xfrm>
        </p:spPr>
        <p:txBody>
          <a:bodyPr/>
          <a:lstStyle/>
          <a:p>
            <a:r>
              <a:rPr lang="en-GB" sz="2000" dirty="0"/>
              <a:t>It is simply about Research, Collaboration, Funding, Volunteering, and  Advocacy. </a:t>
            </a:r>
          </a:p>
          <a:p>
            <a:r>
              <a:rPr lang="en-GB" sz="2000" dirty="0"/>
              <a:t>Ensuring that:</a:t>
            </a:r>
          </a:p>
          <a:p>
            <a:pPr lvl="1">
              <a:buFont typeface="Arial" panose="020B0604020202020204" pitchFamily="34" charset="0"/>
              <a:buChar char="•"/>
            </a:pPr>
            <a:r>
              <a:rPr lang="en-GB" sz="1600" dirty="0"/>
              <a:t>Research community need analysis are authenticated.</a:t>
            </a:r>
          </a:p>
          <a:p>
            <a:pPr lvl="1">
              <a:buFont typeface="Arial" panose="020B0604020202020204" pitchFamily="34" charset="0"/>
              <a:buChar char="•"/>
            </a:pPr>
            <a:r>
              <a:rPr lang="en-GB" sz="1600" dirty="0"/>
              <a:t>Confirm community aspiration by comparing expected outcomes as work progresses.</a:t>
            </a:r>
          </a:p>
          <a:p>
            <a:pPr lvl="1">
              <a:buFont typeface="Arial" panose="020B0604020202020204" pitchFamily="34" charset="0"/>
              <a:buChar char="•"/>
            </a:pPr>
            <a:r>
              <a:rPr lang="en-GB" sz="1600" dirty="0"/>
              <a:t>Realign strategic learning by reflecting on outcomes and lessons learnt.</a:t>
            </a:r>
          </a:p>
          <a:p>
            <a:pPr lvl="1">
              <a:buFont typeface="Arial" panose="020B0604020202020204" pitchFamily="34" charset="0"/>
              <a:buChar char="•"/>
            </a:pPr>
            <a:r>
              <a:rPr lang="en-GB" sz="1600" dirty="0"/>
              <a:t>Focus on high leverage activities to give a win-win through collaboration.</a:t>
            </a:r>
          </a:p>
          <a:p>
            <a:pPr lvl="1">
              <a:buFont typeface="Arial" panose="020B0604020202020204" pitchFamily="34" charset="0"/>
              <a:buChar char="•"/>
            </a:pPr>
            <a:r>
              <a:rPr lang="en-GB" sz="1600" dirty="0"/>
              <a:t>Ensure a backbone organisation focuses on creating a container for change.</a:t>
            </a:r>
          </a:p>
        </p:txBody>
      </p:sp>
      <p:sp>
        <p:nvSpPr>
          <p:cNvPr id="5" name="Date Placeholder 4">
            <a:extLst>
              <a:ext uri="{FF2B5EF4-FFF2-40B4-BE49-F238E27FC236}">
                <a16:creationId xmlns:a16="http://schemas.microsoft.com/office/drawing/2014/main" id="{C30654C1-9DA1-4BBC-A308-80C771ED0CE4}"/>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B1C22235-803A-4A2E-85F7-E2C724115393}"/>
              </a:ext>
            </a:extLst>
          </p:cNvPr>
          <p:cNvSpPr>
            <a:spLocks noGrp="1"/>
          </p:cNvSpPr>
          <p:nvPr>
            <p:ph type="sldNum" sz="quarter" idx="11"/>
          </p:nvPr>
        </p:nvSpPr>
        <p:spPr/>
        <p:txBody>
          <a:bodyPr/>
          <a:lstStyle/>
          <a:p>
            <a:pPr>
              <a:defRPr/>
            </a:pPr>
            <a:fld id="{386495F9-B3F5-4DDF-9323-6CEC80C52C17}" type="slidenum">
              <a:rPr lang="en-GB" altLang="en-US" smtClean="0"/>
              <a:pPr>
                <a:defRPr/>
              </a:pPr>
              <a:t>104</a:t>
            </a:fld>
            <a:endParaRPr lang="en-GB" altLang="en-US" dirty="0"/>
          </a:p>
        </p:txBody>
      </p:sp>
      <p:pic>
        <p:nvPicPr>
          <p:cNvPr id="5122" name="Picture 2" descr="See the source image">
            <a:extLst>
              <a:ext uri="{FF2B5EF4-FFF2-40B4-BE49-F238E27FC236}">
                <a16:creationId xmlns:a16="http://schemas.microsoft.com/office/drawing/2014/main" id="{A58D546E-DF08-4078-A8E7-8108387D06F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53752" y="1268760"/>
            <a:ext cx="3679227" cy="3989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8145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067944" y="1131504"/>
            <a:ext cx="4835504" cy="4385728"/>
          </a:xfrm>
        </p:spPr>
        <p:txBody>
          <a:bodyPr/>
          <a:lstStyle/>
          <a:p>
            <a:r>
              <a:rPr lang="en-GB" sz="2000" dirty="0"/>
              <a:t>It is focused on estimating the causal effects of community engagement outcomes as an endpoint.</a:t>
            </a:r>
          </a:p>
          <a:p>
            <a:r>
              <a:rPr lang="en-GB" sz="2000" dirty="0"/>
              <a:t>It is about creating lasting changes in the community conditions and the quality of life.</a:t>
            </a:r>
          </a:p>
          <a:p>
            <a:r>
              <a:rPr lang="en-GB" sz="2000" dirty="0"/>
              <a:t>It encourages measures taken to give back to the community. </a:t>
            </a:r>
          </a:p>
          <a:p>
            <a:pPr lvl="0"/>
            <a:r>
              <a:rPr lang="en-GB" sz="2000" dirty="0"/>
              <a:t>The impacts of community engagement are recognised through initiatives that foster Social, Human and Knowledge capital development.</a:t>
            </a:r>
          </a:p>
          <a:p>
            <a:endParaRPr lang="en-GB" sz="20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105</a:t>
            </a:fld>
            <a:endParaRPr lang="en-GB" altLang="en-US" dirty="0"/>
          </a:p>
        </p:txBody>
      </p:sp>
      <p:pic>
        <p:nvPicPr>
          <p:cNvPr id="4100" name="Picture 4" descr="See the source image">
            <a:extLst>
              <a:ext uri="{FF2B5EF4-FFF2-40B4-BE49-F238E27FC236}">
                <a16:creationId xmlns:a16="http://schemas.microsoft.com/office/drawing/2014/main" id="{CCDF4545-370C-4390-AE15-4CB586148A3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5497" y="1268760"/>
            <a:ext cx="4032448" cy="3628999"/>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a:extLst>
              <a:ext uri="{FF2B5EF4-FFF2-40B4-BE49-F238E27FC236}">
                <a16:creationId xmlns:a16="http://schemas.microsoft.com/office/drawing/2014/main" id="{736FB066-2170-4C06-AACE-EAAF149C8F32}"/>
              </a:ext>
            </a:extLst>
          </p:cNvPr>
          <p:cNvSpPr>
            <a:spLocks noGrp="1"/>
          </p:cNvSpPr>
          <p:nvPr>
            <p:ph type="title"/>
          </p:nvPr>
        </p:nvSpPr>
        <p:spPr>
          <a:xfrm>
            <a:off x="457200" y="274639"/>
            <a:ext cx="8229600" cy="634082"/>
          </a:xfrm>
        </p:spPr>
        <p:txBody>
          <a:bodyPr/>
          <a:lstStyle/>
          <a:p>
            <a:r>
              <a:rPr lang="en-GB" sz="3600" b="1" dirty="0"/>
              <a:t>Impacts of Community Engagement </a:t>
            </a:r>
          </a:p>
        </p:txBody>
      </p:sp>
    </p:spTree>
    <p:extLst>
      <p:ext uri="{BB962C8B-B14F-4D97-AF65-F5344CB8AC3E}">
        <p14:creationId xmlns:p14="http://schemas.microsoft.com/office/powerpoint/2010/main" val="11891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0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36525"/>
            <a:ext cx="8229600" cy="706090"/>
          </a:xfrm>
        </p:spPr>
        <p:txBody>
          <a:bodyPr/>
          <a:lstStyle/>
          <a:p>
            <a:r>
              <a:rPr lang="en-GB" sz="3600" b="1" dirty="0"/>
              <a:t>Developing Social Capital</a:t>
            </a:r>
          </a:p>
        </p:txBody>
      </p:sp>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532667" y="1340769"/>
            <a:ext cx="4154133" cy="4392487"/>
          </a:xfrm>
        </p:spPr>
        <p:txBody>
          <a:bodyPr/>
          <a:lstStyle/>
          <a:p>
            <a:r>
              <a:rPr lang="en-GB" sz="2000" dirty="0"/>
              <a:t>Social capital is the link, shared values and understanding amongst individuals and groups that enable togetherness</a:t>
            </a:r>
          </a:p>
          <a:p>
            <a:r>
              <a:rPr lang="en-GB" sz="2000" dirty="0"/>
              <a:t>It promotes:</a:t>
            </a:r>
          </a:p>
          <a:p>
            <a:pPr lvl="1">
              <a:buFont typeface="Arial" panose="020B0604020202020204" pitchFamily="34" charset="0"/>
              <a:buChar char="•"/>
            </a:pPr>
            <a:r>
              <a:rPr lang="en-GB" sz="1600" dirty="0"/>
              <a:t>Positive outlook in life.</a:t>
            </a:r>
          </a:p>
          <a:p>
            <a:pPr lvl="1">
              <a:buFont typeface="Arial" panose="020B0604020202020204" pitchFamily="34" charset="0"/>
              <a:buChar char="•"/>
            </a:pPr>
            <a:r>
              <a:rPr lang="en-GB" sz="1600" dirty="0"/>
              <a:t>Social network and public projects.</a:t>
            </a:r>
          </a:p>
          <a:p>
            <a:pPr lvl="1">
              <a:buFont typeface="Arial" panose="020B0604020202020204" pitchFamily="34" charset="0"/>
              <a:buChar char="•"/>
            </a:pPr>
            <a:r>
              <a:rPr lang="en-GB" sz="1600" dirty="0"/>
              <a:t>Strengthens moral standards and human values.</a:t>
            </a:r>
          </a:p>
          <a:p>
            <a:pPr lvl="1">
              <a:buFont typeface="Arial" panose="020B0604020202020204" pitchFamily="34" charset="0"/>
              <a:buChar char="•"/>
            </a:pPr>
            <a:r>
              <a:rPr lang="en-GB" sz="1600" dirty="0"/>
              <a:t>Social trust, honesty, reliability and sense of self-efficacy</a:t>
            </a:r>
          </a:p>
          <a:p>
            <a:pPr lvl="1">
              <a:buFont typeface="Arial" panose="020B0604020202020204" pitchFamily="34" charset="0"/>
              <a:buChar char="•"/>
            </a:pPr>
            <a:r>
              <a:rPr lang="en-GB" sz="1600" dirty="0"/>
              <a:t>Diversity, equality, fairness and respect for all.</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106</a:t>
            </a:fld>
            <a:endParaRPr lang="en-GB" altLang="en-US" dirty="0"/>
          </a:p>
        </p:txBody>
      </p:sp>
      <p:pic>
        <p:nvPicPr>
          <p:cNvPr id="1034" name="Picture 10" descr="See the source image">
            <a:extLst>
              <a:ext uri="{FF2B5EF4-FFF2-40B4-BE49-F238E27FC236}">
                <a16:creationId xmlns:a16="http://schemas.microsoft.com/office/drawing/2014/main" id="{972751DD-4751-4292-9155-AAF9E030ED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340769"/>
            <a:ext cx="4154133"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1300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255B3AE-37E1-48D5-BF6E-C14B8CD4FC37}"/>
              </a:ext>
            </a:extLst>
          </p:cNvPr>
          <p:cNvSpPr>
            <a:spLocks noGrp="1"/>
          </p:cNvSpPr>
          <p:nvPr>
            <p:ph type="title"/>
          </p:nvPr>
        </p:nvSpPr>
        <p:spPr>
          <a:xfrm>
            <a:off x="457200" y="274638"/>
            <a:ext cx="8229600" cy="634082"/>
          </a:xfrm>
        </p:spPr>
        <p:txBody>
          <a:bodyPr/>
          <a:lstStyle/>
          <a:p>
            <a:r>
              <a:rPr lang="en-US" sz="3600" b="1" dirty="0"/>
              <a:t>Social Capital Model</a:t>
            </a:r>
          </a:p>
        </p:txBody>
      </p:sp>
      <p:pic>
        <p:nvPicPr>
          <p:cNvPr id="7" name="Content Placeholder 6">
            <a:extLst>
              <a:ext uri="{FF2B5EF4-FFF2-40B4-BE49-F238E27FC236}">
                <a16:creationId xmlns:a16="http://schemas.microsoft.com/office/drawing/2014/main" id="{79BF1D62-5543-41EA-8F3E-A9926D217A8F}"/>
              </a:ext>
            </a:extLst>
          </p:cNvPr>
          <p:cNvPicPr>
            <a:picLocks noGrp="1" noChangeAspect="1"/>
          </p:cNvPicPr>
          <p:nvPr>
            <p:ph idx="1"/>
          </p:nvPr>
        </p:nvPicPr>
        <p:blipFill>
          <a:blip r:embed="rId2"/>
          <a:stretch>
            <a:fillRect/>
          </a:stretch>
        </p:blipFill>
        <p:spPr>
          <a:xfrm>
            <a:off x="457200" y="1340768"/>
            <a:ext cx="8229600" cy="3909060"/>
          </a:xfrm>
          <a:prstGeom prst="rect">
            <a:avLst/>
          </a:prstGeom>
          <a:noFill/>
        </p:spPr>
      </p:pic>
      <p:sp>
        <p:nvSpPr>
          <p:cNvPr id="5" name="Date Placeholder 4">
            <a:extLst>
              <a:ext uri="{FF2B5EF4-FFF2-40B4-BE49-F238E27FC236}">
                <a16:creationId xmlns:a16="http://schemas.microsoft.com/office/drawing/2014/main" id="{E9400194-3F5A-426B-983A-021B3E64E98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FB0B12BB-1D0D-4B0A-9CC3-9E39EAB0BF3D}"/>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107</a:t>
            </a:fld>
            <a:endParaRPr lang="en-GB" altLang="en-US"/>
          </a:p>
        </p:txBody>
      </p:sp>
    </p:spTree>
    <p:extLst>
      <p:ext uri="{BB962C8B-B14F-4D97-AF65-F5344CB8AC3E}">
        <p14:creationId xmlns:p14="http://schemas.microsoft.com/office/powerpoint/2010/main" val="4010417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36525"/>
            <a:ext cx="8229600" cy="706090"/>
          </a:xfrm>
        </p:spPr>
        <p:txBody>
          <a:bodyPr/>
          <a:lstStyle/>
          <a:p>
            <a:r>
              <a:rPr lang="en-GB" sz="3600" b="1" dirty="0"/>
              <a:t>Practical Approaches</a:t>
            </a:r>
          </a:p>
        </p:txBody>
      </p:sp>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539552" y="1196752"/>
            <a:ext cx="7920768" cy="3595538"/>
          </a:xfrm>
        </p:spPr>
        <p:txBody>
          <a:bodyPr/>
          <a:lstStyle/>
          <a:p>
            <a:r>
              <a:rPr lang="en-GB" sz="2000" dirty="0"/>
              <a:t>Several approaches have been adopted to facilitate the development of social capital, which has enabled communities to improve their quality of life through:</a:t>
            </a:r>
          </a:p>
          <a:p>
            <a:r>
              <a:rPr lang="en-GB" sz="2000" dirty="0"/>
              <a:t>Family units:</a:t>
            </a:r>
          </a:p>
          <a:p>
            <a:pPr lvl="1">
              <a:buFont typeface="Arial" panose="020B0604020202020204" pitchFamily="34" charset="0"/>
              <a:buChar char="•"/>
            </a:pPr>
            <a:r>
              <a:rPr lang="en-GB" sz="2000" dirty="0"/>
              <a:t>The family setting hinged on the structure, nature and quality of their relationship </a:t>
            </a:r>
          </a:p>
          <a:p>
            <a:r>
              <a:rPr lang="en-GB" sz="2000" dirty="0"/>
              <a:t>Neighbourhoods:</a:t>
            </a:r>
          </a:p>
          <a:p>
            <a:pPr lvl="1">
              <a:buFont typeface="Arial" panose="020B0604020202020204" pitchFamily="34" charset="0"/>
              <a:buChar char="•"/>
            </a:pPr>
            <a:r>
              <a:rPr lang="en-GB" sz="2000" dirty="0"/>
              <a:t>Friendship, local institutions, groups and associations </a:t>
            </a:r>
          </a:p>
          <a:p>
            <a:r>
              <a:rPr lang="en-GB" sz="2000" dirty="0"/>
              <a:t>Social climates:</a:t>
            </a:r>
          </a:p>
          <a:p>
            <a:pPr lvl="1">
              <a:buFont typeface="Arial" panose="020B0604020202020204" pitchFamily="34" charset="0"/>
              <a:buChar char="•"/>
            </a:pPr>
            <a:r>
              <a:rPr lang="en-GB" sz="2000" dirty="0"/>
              <a:t>Social networking and social media</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108</a:t>
            </a:fld>
            <a:endParaRPr lang="en-GB" altLang="en-US" dirty="0"/>
          </a:p>
        </p:txBody>
      </p:sp>
    </p:spTree>
    <p:extLst>
      <p:ext uri="{BB962C8B-B14F-4D97-AF65-F5344CB8AC3E}">
        <p14:creationId xmlns:p14="http://schemas.microsoft.com/office/powerpoint/2010/main" val="171300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0" y="150038"/>
            <a:ext cx="8961042" cy="830690"/>
          </a:xfrm>
        </p:spPr>
        <p:txBody>
          <a:bodyPr/>
          <a:lstStyle/>
          <a:p>
            <a:r>
              <a:rPr lang="en-GB" sz="3200" b="1" dirty="0"/>
              <a:t>Two kinds of Networking and their benefits</a:t>
            </a:r>
          </a:p>
        </p:txBody>
      </p:sp>
      <p:graphicFrame>
        <p:nvGraphicFramePr>
          <p:cNvPr id="7" name="Content Placeholder 6">
            <a:extLst>
              <a:ext uri="{FF2B5EF4-FFF2-40B4-BE49-F238E27FC236}">
                <a16:creationId xmlns:a16="http://schemas.microsoft.com/office/drawing/2014/main" id="{7668626E-4B06-4EBC-82C3-FA45421173B2}"/>
              </a:ext>
            </a:extLst>
          </p:cNvPr>
          <p:cNvGraphicFramePr>
            <a:graphicFrameLocks noGrp="1"/>
          </p:cNvGraphicFramePr>
          <p:nvPr>
            <p:ph sz="half" idx="1"/>
          </p:nvPr>
        </p:nvGraphicFramePr>
        <p:xfrm>
          <a:off x="271438" y="1434306"/>
          <a:ext cx="4038600" cy="3989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403872" y="1009080"/>
            <a:ext cx="4468690" cy="4652168"/>
          </a:xfrm>
        </p:spPr>
        <p:txBody>
          <a:bodyPr/>
          <a:lstStyle/>
          <a:p>
            <a:r>
              <a:rPr lang="en-GB" sz="2000" dirty="0"/>
              <a:t>The ideology of ‘them’ and ‘us’ is to share common goals through social ties.</a:t>
            </a:r>
          </a:p>
          <a:p>
            <a:r>
              <a:rPr lang="en-GB" sz="2000" dirty="0"/>
              <a:t>Social ties links people together either within their primary circles, across a cleavage or to an exclusive group.</a:t>
            </a:r>
          </a:p>
          <a:p>
            <a:r>
              <a:rPr lang="en-GB" sz="2000" dirty="0"/>
              <a:t>Social ties via influence, information sharing and integration drives social change and development.</a:t>
            </a:r>
          </a:p>
          <a:p>
            <a:r>
              <a:rPr lang="en-GB" sz="2000" dirty="0"/>
              <a:t>Social change animates knowledge capital through ‘Bonding, Bridging and Linking ties’</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109</a:t>
            </a:fld>
            <a:endParaRPr lang="en-GB" altLang="en-US" dirty="0"/>
          </a:p>
        </p:txBody>
      </p:sp>
    </p:spTree>
    <p:extLst>
      <p:ext uri="{BB962C8B-B14F-4D97-AF65-F5344CB8AC3E}">
        <p14:creationId xmlns:p14="http://schemas.microsoft.com/office/powerpoint/2010/main" val="104406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37414" y="102924"/>
            <a:ext cx="8229600" cy="850106"/>
          </a:xfrm>
        </p:spPr>
        <p:txBody>
          <a:bodyPr wrap="square" anchor="ctr">
            <a:normAutofit/>
          </a:bodyPr>
          <a:lstStyle/>
          <a:p>
            <a:r>
              <a:rPr lang="en-GB" sz="3600" b="1" dirty="0"/>
              <a:t>Measuring Social Capital</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110</a:t>
            </a:fld>
            <a:endParaRPr lang="en-GB" altLang="en-US"/>
          </a:p>
        </p:txBody>
      </p:sp>
      <p:pic>
        <p:nvPicPr>
          <p:cNvPr id="2052" name="Picture 4" descr="See the source image">
            <a:extLst>
              <a:ext uri="{FF2B5EF4-FFF2-40B4-BE49-F238E27FC236}">
                <a16:creationId xmlns:a16="http://schemas.microsoft.com/office/drawing/2014/main" id="{280E94A3-93F5-4F20-8B7B-431E602A06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78675"/>
            <a:ext cx="9144000" cy="5376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645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74638"/>
            <a:ext cx="8229600" cy="778098"/>
          </a:xfrm>
        </p:spPr>
        <p:txBody>
          <a:bodyPr wrap="square" anchor="ctr">
            <a:normAutofit/>
          </a:bodyPr>
          <a:lstStyle/>
          <a:p>
            <a:r>
              <a:rPr lang="en-GB" sz="3600" b="1" dirty="0"/>
              <a:t>Developing Human Capital</a:t>
            </a:r>
            <a:endParaRPr lang="en-GB" sz="3600" dirty="0"/>
          </a:p>
        </p:txBody>
      </p:sp>
      <p:pic>
        <p:nvPicPr>
          <p:cNvPr id="7172" name="Picture 4" descr="See the source image">
            <a:extLst>
              <a:ext uri="{FF2B5EF4-FFF2-40B4-BE49-F238E27FC236}">
                <a16:creationId xmlns:a16="http://schemas.microsoft.com/office/drawing/2014/main" id="{46B6248E-0C2A-4F5E-A97D-A5EC9CD025D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95536" y="1600201"/>
            <a:ext cx="4038600" cy="3140011"/>
          </a:xfrm>
          <a:prstGeom prst="rect">
            <a:avLst/>
          </a:prstGeom>
          <a:solidFill>
            <a:srgbClr val="FFFFFF"/>
          </a:solidFill>
        </p:spPr>
      </p:pic>
      <p:sp>
        <p:nvSpPr>
          <p:cNvPr id="71" name="Content Placeholder 3">
            <a:extLst>
              <a:ext uri="{FF2B5EF4-FFF2-40B4-BE49-F238E27FC236}">
                <a16:creationId xmlns:a16="http://schemas.microsoft.com/office/drawing/2014/main" id="{29D410A8-59D7-41FC-B6A7-09F2300F03B6}"/>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US" sz="2000" dirty="0"/>
              <a:t>Human capital is about the development and management of people and the intrinsic and extrinsic  potentials that are concerned with:</a:t>
            </a:r>
          </a:p>
          <a:p>
            <a:pPr lvl="1">
              <a:lnSpc>
                <a:spcPct val="90000"/>
              </a:lnSpc>
              <a:buFont typeface="Arial" panose="020B0604020202020204" pitchFamily="34" charset="0"/>
              <a:buChar char="•"/>
            </a:pPr>
            <a:r>
              <a:rPr lang="en-US" sz="2000" dirty="0"/>
              <a:t>Learning management </a:t>
            </a:r>
          </a:p>
          <a:p>
            <a:pPr lvl="1">
              <a:lnSpc>
                <a:spcPct val="90000"/>
              </a:lnSpc>
              <a:buFont typeface="Arial" panose="020B0604020202020204" pitchFamily="34" charset="0"/>
              <a:buChar char="•"/>
            </a:pPr>
            <a:r>
              <a:rPr lang="en-US" sz="2000" dirty="0"/>
              <a:t>Performance evaluation</a:t>
            </a:r>
          </a:p>
          <a:p>
            <a:pPr lvl="1">
              <a:lnSpc>
                <a:spcPct val="90000"/>
              </a:lnSpc>
              <a:buFont typeface="Arial" panose="020B0604020202020204" pitchFamily="34" charset="0"/>
              <a:buChar char="•"/>
            </a:pPr>
            <a:r>
              <a:rPr lang="en-US" sz="2000" dirty="0"/>
              <a:t>Process involvement </a:t>
            </a:r>
          </a:p>
          <a:p>
            <a:pPr lvl="1">
              <a:lnSpc>
                <a:spcPct val="90000"/>
              </a:lnSpc>
              <a:buFont typeface="Arial" panose="020B0604020202020204" pitchFamily="34" charset="0"/>
              <a:buChar char="•"/>
            </a:pPr>
            <a:r>
              <a:rPr lang="en-US" sz="2000" dirty="0"/>
              <a:t>Organisational integration</a:t>
            </a:r>
          </a:p>
          <a:p>
            <a:pPr lvl="1">
              <a:lnSpc>
                <a:spcPct val="90000"/>
              </a:lnSpc>
              <a:buFont typeface="Arial" panose="020B0604020202020204" pitchFamily="34" charset="0"/>
              <a:buChar char="•"/>
            </a:pPr>
            <a:r>
              <a:rPr lang="en-US" sz="2000" dirty="0"/>
              <a:t>System enhancement</a:t>
            </a:r>
          </a:p>
          <a:p>
            <a:pPr lvl="1">
              <a:lnSpc>
                <a:spcPct val="90000"/>
              </a:lnSpc>
              <a:buFont typeface="Arial" panose="020B0604020202020204" pitchFamily="34" charset="0"/>
              <a:buChar char="•"/>
            </a:pPr>
            <a:r>
              <a:rPr lang="en-US" sz="2000" dirty="0"/>
              <a:t>Competency development</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111</a:t>
            </a:fld>
            <a:endParaRPr lang="en-GB" altLang="en-US"/>
          </a:p>
        </p:txBody>
      </p:sp>
    </p:spTree>
    <p:extLst>
      <p:ext uri="{BB962C8B-B14F-4D97-AF65-F5344CB8AC3E}">
        <p14:creationId xmlns:p14="http://schemas.microsoft.com/office/powerpoint/2010/main" val="769970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1C59C9D-C1C5-47FD-88BC-213295C5DB7F}"/>
              </a:ext>
            </a:extLst>
          </p:cNvPr>
          <p:cNvPicPr>
            <a:picLocks noGrp="1" noChangeAspect="1"/>
          </p:cNvPicPr>
          <p:nvPr>
            <p:ph idx="1"/>
          </p:nvPr>
        </p:nvPicPr>
        <p:blipFill>
          <a:blip r:embed="rId2"/>
          <a:stretch>
            <a:fillRect/>
          </a:stretch>
        </p:blipFill>
        <p:spPr>
          <a:xfrm>
            <a:off x="90487" y="476672"/>
            <a:ext cx="8963025" cy="4968552"/>
          </a:xfrm>
          <a:prstGeom prst="rect">
            <a:avLst/>
          </a:prstGeom>
          <a:noFill/>
        </p:spPr>
      </p:pic>
      <p:sp>
        <p:nvSpPr>
          <p:cNvPr id="5" name="Date Placeholder 4" hidden="1">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spcAft>
                <a:spcPts val="600"/>
              </a:spcAft>
              <a:defRPr/>
            </a:pPr>
            <a:fld id="{F7614AD2-EBEE-4B9C-B8EB-7B45076136C4}" type="datetime1">
              <a:rPr lang="en-GB" altLang="en-US" smtClean="0"/>
              <a:pPr>
                <a:spcAft>
                  <a:spcPts val="600"/>
                </a:spcAft>
                <a:defRPr/>
              </a:pPr>
              <a:t>27/04/2023</a:t>
            </a:fld>
            <a:endParaRPr lang="en-GB" altLang="en-US"/>
          </a:p>
        </p:txBody>
      </p:sp>
      <p:sp>
        <p:nvSpPr>
          <p:cNvPr id="6" name="Slide Number Placeholder 5" hidden="1">
            <a:extLst>
              <a:ext uri="{FF2B5EF4-FFF2-40B4-BE49-F238E27FC236}">
                <a16:creationId xmlns:a16="http://schemas.microsoft.com/office/drawing/2014/main" id="{4023A3C2-9B36-4410-8FE0-8FE9235545AC}"/>
              </a:ext>
            </a:extLst>
          </p:cNvPr>
          <p:cNvSpPr>
            <a:spLocks noGrp="1"/>
          </p:cNvSpPr>
          <p:nvPr>
            <p:ph type="sldNum" sz="quarter" idx="4294967295"/>
          </p:nvPr>
        </p:nvSpPr>
        <p:spPr>
          <a:xfrm>
            <a:off x="7956550" y="6381750"/>
            <a:ext cx="730250" cy="339725"/>
          </a:xfrm>
        </p:spPr>
        <p:txBody>
          <a:bodyPr/>
          <a:lstStyle/>
          <a:p>
            <a:pPr>
              <a:spcAft>
                <a:spcPts val="600"/>
              </a:spcAft>
              <a:defRPr/>
            </a:pPr>
            <a:fld id="{386495F9-B3F5-4DDF-9323-6CEC80C52C17}" type="slidenum">
              <a:rPr lang="en-GB" altLang="en-US" smtClean="0"/>
              <a:pPr>
                <a:spcAft>
                  <a:spcPts val="600"/>
                </a:spcAft>
                <a:defRPr/>
              </a:pPr>
              <a:t>112</a:t>
            </a:fld>
            <a:endParaRPr lang="en-GB" altLang="en-US"/>
          </a:p>
        </p:txBody>
      </p:sp>
    </p:spTree>
    <p:extLst>
      <p:ext uri="{BB962C8B-B14F-4D97-AF65-F5344CB8AC3E}">
        <p14:creationId xmlns:p14="http://schemas.microsoft.com/office/powerpoint/2010/main" val="3281887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AC68B-D885-46CC-961C-C7E1A8E0713B}"/>
              </a:ext>
            </a:extLst>
          </p:cNvPr>
          <p:cNvSpPr>
            <a:spLocks noGrp="1"/>
          </p:cNvSpPr>
          <p:nvPr>
            <p:ph type="title"/>
          </p:nvPr>
        </p:nvSpPr>
        <p:spPr>
          <a:xfrm>
            <a:off x="457200" y="274638"/>
            <a:ext cx="8229600" cy="1143000"/>
          </a:xfrm>
        </p:spPr>
        <p:txBody>
          <a:bodyPr wrap="square" anchor="ctr">
            <a:normAutofit/>
          </a:bodyPr>
          <a:lstStyle/>
          <a:p>
            <a:r>
              <a:rPr lang="en-GB" dirty="0"/>
              <a:t>Benefits of Human Capital</a:t>
            </a:r>
          </a:p>
        </p:txBody>
      </p:sp>
      <p:pic>
        <p:nvPicPr>
          <p:cNvPr id="12290" name="Picture 2" descr="See the source image">
            <a:extLst>
              <a:ext uri="{FF2B5EF4-FFF2-40B4-BE49-F238E27FC236}">
                <a16:creationId xmlns:a16="http://schemas.microsoft.com/office/drawing/2014/main" id="{18A32297-F2AF-4DAA-97B6-514B8A7518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1938895"/>
            <a:ext cx="4038600" cy="3311652"/>
          </a:xfrm>
          <a:prstGeom prst="rect">
            <a:avLst/>
          </a:prstGeom>
          <a:solidFill>
            <a:srgbClr val="FFFFFF"/>
          </a:solidFill>
        </p:spPr>
      </p:pic>
      <p:sp>
        <p:nvSpPr>
          <p:cNvPr id="3" name="Content Placeholder 2">
            <a:extLst>
              <a:ext uri="{FF2B5EF4-FFF2-40B4-BE49-F238E27FC236}">
                <a16:creationId xmlns:a16="http://schemas.microsoft.com/office/drawing/2014/main" id="{844E8FAA-F5C3-49D8-959B-EDC88B55B52F}"/>
              </a:ext>
            </a:extLst>
          </p:cNvPr>
          <p:cNvSpPr>
            <a:spLocks noGrp="1"/>
          </p:cNvSpPr>
          <p:nvPr>
            <p:ph sz="half" idx="2"/>
          </p:nvPr>
        </p:nvSpPr>
        <p:spPr>
          <a:xfrm>
            <a:off x="4648200" y="1600201"/>
            <a:ext cx="4038600" cy="3196951"/>
          </a:xfrm>
        </p:spPr>
        <p:txBody>
          <a:bodyPr wrap="square" anchor="t">
            <a:normAutofit/>
          </a:bodyPr>
          <a:lstStyle/>
          <a:p>
            <a:r>
              <a:rPr lang="en-GB" sz="2000" dirty="0"/>
              <a:t>Increased knowledge base and education</a:t>
            </a:r>
          </a:p>
          <a:p>
            <a:r>
              <a:rPr lang="en-GB" sz="2000" dirty="0"/>
              <a:t>Measure and improve workforce productivity</a:t>
            </a:r>
          </a:p>
          <a:p>
            <a:r>
              <a:rPr lang="en-GB" sz="2000" dirty="0"/>
              <a:t>Minimise risk and increase credibility</a:t>
            </a:r>
          </a:p>
          <a:p>
            <a:r>
              <a:rPr lang="en-GB" sz="2000" dirty="0"/>
              <a:t>Proactively plan for future</a:t>
            </a:r>
          </a:p>
          <a:p>
            <a:r>
              <a:rPr lang="en-GB" sz="2000" dirty="0"/>
              <a:t>Legality</a:t>
            </a:r>
          </a:p>
          <a:p>
            <a:r>
              <a:rPr lang="en-GB" sz="2000" dirty="0"/>
              <a:t>Integrity</a:t>
            </a:r>
          </a:p>
        </p:txBody>
      </p:sp>
      <p:sp>
        <p:nvSpPr>
          <p:cNvPr id="4" name="Date Placeholder 3">
            <a:extLst>
              <a:ext uri="{FF2B5EF4-FFF2-40B4-BE49-F238E27FC236}">
                <a16:creationId xmlns:a16="http://schemas.microsoft.com/office/drawing/2014/main" id="{48415055-F342-4409-AB1B-F106FBC81EC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B047ACAC-DE4D-4564-9941-9A6801FCE9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113</a:t>
            </a:fld>
            <a:endParaRPr lang="en-GB" altLang="en-US"/>
          </a:p>
        </p:txBody>
      </p:sp>
    </p:spTree>
    <p:extLst>
      <p:ext uri="{BB962C8B-B14F-4D97-AF65-F5344CB8AC3E}">
        <p14:creationId xmlns:p14="http://schemas.microsoft.com/office/powerpoint/2010/main" val="2999656857"/>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45A6A-B542-4F7E-8998-43643EBDFF2D}"/>
              </a:ext>
            </a:extLst>
          </p:cNvPr>
          <p:cNvSpPr>
            <a:spLocks noGrp="1"/>
          </p:cNvSpPr>
          <p:nvPr>
            <p:ph type="title"/>
          </p:nvPr>
        </p:nvSpPr>
        <p:spPr>
          <a:xfrm>
            <a:off x="457200" y="274638"/>
            <a:ext cx="8229600" cy="1143000"/>
          </a:xfrm>
        </p:spPr>
        <p:txBody>
          <a:bodyPr wrap="square" anchor="ctr">
            <a:normAutofit/>
          </a:bodyPr>
          <a:lstStyle/>
          <a:p>
            <a:r>
              <a:rPr lang="en-GB" sz="4100" b="1"/>
              <a:t>Developing Knowledge Capital</a:t>
            </a:r>
            <a:endParaRPr lang="en-GB" sz="4100"/>
          </a:p>
        </p:txBody>
      </p:sp>
      <p:pic>
        <p:nvPicPr>
          <p:cNvPr id="11268" name="Picture 4" descr="Image result for picture of knowledge capital">
            <a:extLst>
              <a:ext uri="{FF2B5EF4-FFF2-40B4-BE49-F238E27FC236}">
                <a16:creationId xmlns:a16="http://schemas.microsoft.com/office/drawing/2014/main" id="{08BE2BEA-4456-4496-8A53-1161303283E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33400" y="1417638"/>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A2A292D5-0E43-4484-A605-75EFC561B21B}"/>
              </a:ext>
            </a:extLst>
          </p:cNvPr>
          <p:cNvSpPr>
            <a:spLocks noGrp="1"/>
          </p:cNvSpPr>
          <p:nvPr>
            <p:ph sz="half" idx="2"/>
          </p:nvPr>
        </p:nvSpPr>
        <p:spPr>
          <a:xfrm>
            <a:off x="4788024" y="1600201"/>
            <a:ext cx="3898776" cy="3556991"/>
          </a:xfrm>
        </p:spPr>
        <p:txBody>
          <a:bodyPr wrap="square" anchor="t">
            <a:normAutofit lnSpcReduction="10000"/>
          </a:bodyPr>
          <a:lstStyle/>
          <a:p>
            <a:r>
              <a:rPr lang="en-US" sz="2000" dirty="0"/>
              <a:t>Knowledge is power</a:t>
            </a:r>
          </a:p>
          <a:p>
            <a:r>
              <a:rPr lang="en-US" sz="2000" dirty="0"/>
              <a:t>It is a set of core competencies that give a community hope through education, health and innovation.</a:t>
            </a:r>
          </a:p>
          <a:p>
            <a:r>
              <a:rPr lang="en-US" sz="2000" dirty="0"/>
              <a:t>Building blocks of community reputation and legitimacy.</a:t>
            </a:r>
          </a:p>
          <a:p>
            <a:r>
              <a:rPr lang="en-US" sz="2000" dirty="0"/>
              <a:t>Collaborative effort creates resilience.</a:t>
            </a:r>
          </a:p>
          <a:p>
            <a:r>
              <a:rPr lang="en-US" sz="2000" dirty="0"/>
              <a:t>Job satisfaction.</a:t>
            </a:r>
          </a:p>
          <a:p>
            <a:endParaRPr lang="en-US" sz="2000" dirty="0"/>
          </a:p>
          <a:p>
            <a:endParaRPr lang="en-US" dirty="0"/>
          </a:p>
        </p:txBody>
      </p:sp>
      <p:sp>
        <p:nvSpPr>
          <p:cNvPr id="4" name="Date Placeholder 3">
            <a:extLst>
              <a:ext uri="{FF2B5EF4-FFF2-40B4-BE49-F238E27FC236}">
                <a16:creationId xmlns:a16="http://schemas.microsoft.com/office/drawing/2014/main" id="{D0ECCDC3-9E66-440C-BC80-3A5212B5C5C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DC44CC68-05C7-4A04-B5A5-28E30C6744F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114</a:t>
            </a:fld>
            <a:endParaRPr lang="en-GB" altLang="en-US"/>
          </a:p>
        </p:txBody>
      </p:sp>
    </p:spTree>
    <p:extLst>
      <p:ext uri="{BB962C8B-B14F-4D97-AF65-F5344CB8AC3E}">
        <p14:creationId xmlns:p14="http://schemas.microsoft.com/office/powerpoint/2010/main" val="3188591347"/>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AC68B-D885-46CC-961C-C7E1A8E0713B}"/>
              </a:ext>
            </a:extLst>
          </p:cNvPr>
          <p:cNvSpPr>
            <a:spLocks noGrp="1"/>
          </p:cNvSpPr>
          <p:nvPr>
            <p:ph type="title"/>
          </p:nvPr>
        </p:nvSpPr>
        <p:spPr>
          <a:xfrm>
            <a:off x="457200" y="274638"/>
            <a:ext cx="8229600" cy="1143000"/>
          </a:xfrm>
        </p:spPr>
        <p:txBody>
          <a:bodyPr wrap="square" anchor="ctr">
            <a:normAutofit/>
          </a:bodyPr>
          <a:lstStyle/>
          <a:p>
            <a:r>
              <a:rPr lang="en-GB" dirty="0"/>
              <a:t>Benefits of Knowledge Capital</a:t>
            </a:r>
          </a:p>
        </p:txBody>
      </p:sp>
      <p:pic>
        <p:nvPicPr>
          <p:cNvPr id="13314" name="Picture 2" descr="See the source image">
            <a:extLst>
              <a:ext uri="{FF2B5EF4-FFF2-40B4-BE49-F238E27FC236}">
                <a16:creationId xmlns:a16="http://schemas.microsoft.com/office/drawing/2014/main" id="{5B472457-9684-4AEF-B65C-2442AADE61A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2307417"/>
            <a:ext cx="4038600" cy="2574607"/>
          </a:xfrm>
          <a:prstGeom prst="rect">
            <a:avLst/>
          </a:prstGeom>
          <a:solidFill>
            <a:srgbClr val="FFFFFF"/>
          </a:solidFill>
        </p:spPr>
      </p:pic>
      <p:sp>
        <p:nvSpPr>
          <p:cNvPr id="3" name="Content Placeholder 2">
            <a:extLst>
              <a:ext uri="{FF2B5EF4-FFF2-40B4-BE49-F238E27FC236}">
                <a16:creationId xmlns:a16="http://schemas.microsoft.com/office/drawing/2014/main" id="{844E8FAA-F5C3-49D8-959B-EDC88B55B52F}"/>
              </a:ext>
            </a:extLst>
          </p:cNvPr>
          <p:cNvSpPr>
            <a:spLocks noGrp="1"/>
          </p:cNvSpPr>
          <p:nvPr>
            <p:ph sz="half" idx="2"/>
          </p:nvPr>
        </p:nvSpPr>
        <p:spPr>
          <a:xfrm>
            <a:off x="4648200" y="1600201"/>
            <a:ext cx="4038600" cy="3124943"/>
          </a:xfrm>
        </p:spPr>
        <p:txBody>
          <a:bodyPr wrap="square" anchor="t">
            <a:normAutofit/>
          </a:bodyPr>
          <a:lstStyle/>
          <a:p>
            <a:pPr>
              <a:lnSpc>
                <a:spcPct val="90000"/>
              </a:lnSpc>
            </a:pPr>
            <a:r>
              <a:rPr lang="en-GB" sz="2000" dirty="0"/>
              <a:t>Increased knowledge base</a:t>
            </a:r>
          </a:p>
          <a:p>
            <a:pPr>
              <a:lnSpc>
                <a:spcPct val="90000"/>
              </a:lnSpc>
            </a:pPr>
            <a:r>
              <a:rPr lang="en-GB" sz="2000" dirty="0"/>
              <a:t>Measure and improve workforce productivity</a:t>
            </a:r>
          </a:p>
          <a:p>
            <a:pPr>
              <a:lnSpc>
                <a:spcPct val="90000"/>
              </a:lnSpc>
            </a:pPr>
            <a:r>
              <a:rPr lang="en-GB" sz="2000" dirty="0"/>
              <a:t>Minimise risk</a:t>
            </a:r>
          </a:p>
          <a:p>
            <a:pPr>
              <a:lnSpc>
                <a:spcPct val="90000"/>
              </a:lnSpc>
            </a:pPr>
            <a:r>
              <a:rPr lang="en-GB" sz="2000" dirty="0"/>
              <a:t>Proactively plan for future</a:t>
            </a:r>
          </a:p>
          <a:p>
            <a:pPr>
              <a:lnSpc>
                <a:spcPct val="90000"/>
              </a:lnSpc>
            </a:pPr>
            <a:r>
              <a:rPr lang="en-GB" sz="2000" dirty="0"/>
              <a:t>Support enterprise performance</a:t>
            </a:r>
          </a:p>
          <a:p>
            <a:pPr>
              <a:lnSpc>
                <a:spcPct val="90000"/>
              </a:lnSpc>
            </a:pPr>
            <a:r>
              <a:rPr lang="en-GB" sz="2000" dirty="0"/>
              <a:t>Informed decision </a:t>
            </a:r>
          </a:p>
          <a:p>
            <a:pPr>
              <a:lnSpc>
                <a:spcPct val="90000"/>
              </a:lnSpc>
            </a:pPr>
            <a:r>
              <a:rPr lang="en-GB" sz="2000" dirty="0"/>
              <a:t>Ownership and responsibility </a:t>
            </a:r>
          </a:p>
        </p:txBody>
      </p:sp>
      <p:sp>
        <p:nvSpPr>
          <p:cNvPr id="4" name="Date Placeholder 3">
            <a:extLst>
              <a:ext uri="{FF2B5EF4-FFF2-40B4-BE49-F238E27FC236}">
                <a16:creationId xmlns:a16="http://schemas.microsoft.com/office/drawing/2014/main" id="{48415055-F342-4409-AB1B-F106FBC81EC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27/04/2023</a:t>
            </a:fld>
            <a:endParaRPr lang="en-GB" altLang="en-US" sz="900"/>
          </a:p>
        </p:txBody>
      </p:sp>
      <p:sp>
        <p:nvSpPr>
          <p:cNvPr id="5" name="Slide Number Placeholder 4">
            <a:extLst>
              <a:ext uri="{FF2B5EF4-FFF2-40B4-BE49-F238E27FC236}">
                <a16:creationId xmlns:a16="http://schemas.microsoft.com/office/drawing/2014/main" id="{B047ACAC-DE4D-4564-9941-9A6801FCE9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115</a:t>
            </a:fld>
            <a:endParaRPr lang="en-GB" altLang="en-US"/>
          </a:p>
        </p:txBody>
      </p:sp>
    </p:spTree>
    <p:extLst>
      <p:ext uri="{BB962C8B-B14F-4D97-AF65-F5344CB8AC3E}">
        <p14:creationId xmlns:p14="http://schemas.microsoft.com/office/powerpoint/2010/main" val="310536083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10C3C-F0B9-4647-90D0-422AAC885ED5}"/>
              </a:ext>
            </a:extLst>
          </p:cNvPr>
          <p:cNvSpPr>
            <a:spLocks noGrp="1"/>
          </p:cNvSpPr>
          <p:nvPr>
            <p:ph type="title"/>
          </p:nvPr>
        </p:nvSpPr>
        <p:spPr>
          <a:xfrm>
            <a:off x="457200" y="114300"/>
            <a:ext cx="8229600" cy="778098"/>
          </a:xfrm>
        </p:spPr>
        <p:txBody>
          <a:bodyPr/>
          <a:lstStyle/>
          <a:p>
            <a:r>
              <a:rPr lang="en-GB" sz="3600" b="1" dirty="0"/>
              <a:t>Impact Evaluation Methods</a:t>
            </a:r>
          </a:p>
        </p:txBody>
      </p:sp>
      <p:sp>
        <p:nvSpPr>
          <p:cNvPr id="4" name="Content Placeholder 3">
            <a:extLst>
              <a:ext uri="{FF2B5EF4-FFF2-40B4-BE49-F238E27FC236}">
                <a16:creationId xmlns:a16="http://schemas.microsoft.com/office/drawing/2014/main" id="{0C5DCAE6-3A0D-467C-ABC8-48040DFD9298}"/>
              </a:ext>
            </a:extLst>
          </p:cNvPr>
          <p:cNvSpPr>
            <a:spLocks noGrp="1"/>
          </p:cNvSpPr>
          <p:nvPr>
            <p:ph sz="half" idx="2"/>
          </p:nvPr>
        </p:nvSpPr>
        <p:spPr>
          <a:xfrm>
            <a:off x="4572000" y="1052736"/>
            <a:ext cx="4321175" cy="4608512"/>
          </a:xfrm>
        </p:spPr>
        <p:txBody>
          <a:bodyPr/>
          <a:lstStyle/>
          <a:p>
            <a:r>
              <a:rPr lang="en-GB" sz="1800" dirty="0"/>
              <a:t>The impact of community engagement can be evaluated with a combination of both qualitative and quantitative methods.</a:t>
            </a:r>
          </a:p>
          <a:p>
            <a:pPr lvl="1">
              <a:buFont typeface="Arial" panose="020B0604020202020204" pitchFamily="34" charset="0"/>
              <a:buChar char="•"/>
            </a:pPr>
            <a:r>
              <a:rPr lang="en-GB" sz="1800" dirty="0"/>
              <a:t>Document analysis of routinely collected data</a:t>
            </a:r>
          </a:p>
          <a:p>
            <a:pPr lvl="1">
              <a:buFont typeface="Arial" panose="020B0604020202020204" pitchFamily="34" charset="0"/>
              <a:buChar char="•"/>
            </a:pPr>
            <a:r>
              <a:rPr lang="en-GB" sz="1800" dirty="0"/>
              <a:t>Survey</a:t>
            </a:r>
          </a:p>
          <a:p>
            <a:pPr lvl="1">
              <a:buFont typeface="Arial" panose="020B0604020202020204" pitchFamily="34" charset="0"/>
              <a:buChar char="•"/>
            </a:pPr>
            <a:r>
              <a:rPr lang="en-GB" sz="1800" dirty="0"/>
              <a:t>Interview</a:t>
            </a:r>
          </a:p>
          <a:p>
            <a:pPr lvl="1">
              <a:buFont typeface="Arial" panose="020B0604020202020204" pitchFamily="34" charset="0"/>
              <a:buChar char="•"/>
            </a:pPr>
            <a:r>
              <a:rPr lang="en-GB" sz="1800" dirty="0"/>
              <a:t>Observation</a:t>
            </a:r>
          </a:p>
          <a:p>
            <a:pPr lvl="1">
              <a:buFont typeface="Arial" panose="020B0604020202020204" pitchFamily="34" charset="0"/>
              <a:buChar char="•"/>
            </a:pPr>
            <a:r>
              <a:rPr lang="en-GB" sz="1800" dirty="0"/>
              <a:t>Ethnography</a:t>
            </a:r>
          </a:p>
          <a:p>
            <a:pPr lvl="1">
              <a:buFont typeface="Arial" panose="020B0604020202020204" pitchFamily="34" charset="0"/>
              <a:buChar char="•"/>
            </a:pPr>
            <a:r>
              <a:rPr lang="en-GB" sz="1800" dirty="0"/>
              <a:t>Multiple case studies</a:t>
            </a:r>
          </a:p>
          <a:p>
            <a:pPr lvl="1">
              <a:buFont typeface="Arial" panose="020B0604020202020204" pitchFamily="34" charset="0"/>
              <a:buChar char="•"/>
            </a:pPr>
            <a:r>
              <a:rPr lang="en-GB" sz="1800" dirty="0"/>
              <a:t>Participatory and action research</a:t>
            </a:r>
          </a:p>
          <a:p>
            <a:pPr lvl="1">
              <a:buFont typeface="Arial" panose="020B0604020202020204" pitchFamily="34" charset="0"/>
              <a:buChar char="•"/>
            </a:pPr>
            <a:r>
              <a:rPr lang="en-GB" sz="1800" dirty="0"/>
              <a:t>Comparator data methods</a:t>
            </a:r>
          </a:p>
          <a:p>
            <a:r>
              <a:rPr lang="en-GB" sz="1800" dirty="0"/>
              <a:t>Impact awareness tool that accesses index by importance or capability</a:t>
            </a:r>
          </a:p>
          <a:p>
            <a:endParaRPr lang="en-GB" dirty="0"/>
          </a:p>
        </p:txBody>
      </p:sp>
      <p:sp>
        <p:nvSpPr>
          <p:cNvPr id="5" name="Date Placeholder 4">
            <a:extLst>
              <a:ext uri="{FF2B5EF4-FFF2-40B4-BE49-F238E27FC236}">
                <a16:creationId xmlns:a16="http://schemas.microsoft.com/office/drawing/2014/main" id="{4BD8D205-686A-49BD-9B34-833FA1FB336F}"/>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136EF92A-8C70-4E28-9443-7193AA59B172}"/>
              </a:ext>
            </a:extLst>
          </p:cNvPr>
          <p:cNvSpPr>
            <a:spLocks noGrp="1"/>
          </p:cNvSpPr>
          <p:nvPr>
            <p:ph type="sldNum" sz="quarter" idx="11"/>
          </p:nvPr>
        </p:nvSpPr>
        <p:spPr/>
        <p:txBody>
          <a:bodyPr/>
          <a:lstStyle/>
          <a:p>
            <a:pPr>
              <a:defRPr/>
            </a:pPr>
            <a:fld id="{386495F9-B3F5-4DDF-9323-6CEC80C52C17}" type="slidenum">
              <a:rPr lang="en-GB" altLang="en-US" smtClean="0"/>
              <a:pPr>
                <a:defRPr/>
              </a:pPr>
              <a:t>116</a:t>
            </a:fld>
            <a:endParaRPr lang="en-GB" altLang="en-US" dirty="0"/>
          </a:p>
        </p:txBody>
      </p:sp>
      <p:pic>
        <p:nvPicPr>
          <p:cNvPr id="3074" name="Picture 2" descr="See the source image">
            <a:extLst>
              <a:ext uri="{FF2B5EF4-FFF2-40B4-BE49-F238E27FC236}">
                <a16:creationId xmlns:a16="http://schemas.microsoft.com/office/drawing/2014/main" id="{E0A2D32B-C1D7-4946-9733-D86CAEDF3EF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50825" y="1700808"/>
            <a:ext cx="3745111" cy="3528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4173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14300"/>
            <a:ext cx="8229600" cy="490066"/>
          </a:xfrm>
        </p:spPr>
        <p:txBody>
          <a:bodyPr/>
          <a:lstStyle/>
          <a:p>
            <a:r>
              <a:rPr lang="en-GB" sz="3600" dirty="0"/>
              <a:t>The Picture</a:t>
            </a:r>
          </a:p>
        </p:txBody>
      </p:sp>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211960" y="872716"/>
            <a:ext cx="4680520" cy="4752528"/>
          </a:xfrm>
          <a:effectLst>
            <a:outerShdw blurRad="50800" dist="50800" dir="5400000" sx="1000" sy="1000" algn="ctr" rotWithShape="0">
              <a:srgbClr val="000000"/>
            </a:outerShdw>
            <a:reflection stA="0" endPos="0" dist="50800" dir="5400000" sy="-100000" algn="bl" rotWithShape="0"/>
          </a:effectLst>
        </p:spPr>
        <p:txBody>
          <a:bodyPr/>
          <a:lstStyle/>
          <a:p>
            <a:r>
              <a:rPr lang="en-GB" sz="1800" dirty="0">
                <a:effectLst>
                  <a:reflection stA="0" endPos="65000" dist="50800" dir="5400000" sy="-100000" algn="bl" rotWithShape="0"/>
                </a:effectLst>
              </a:rPr>
              <a:t>Community engagement infuses cultural relevance in all aspects of research.</a:t>
            </a:r>
          </a:p>
          <a:p>
            <a:r>
              <a:rPr lang="en-GB" sz="1800" dirty="0">
                <a:effectLst>
                  <a:reflection stA="0" endPos="65000" dist="50800" dir="5400000" sy="-100000" algn="bl" rotWithShape="0"/>
                </a:effectLst>
              </a:rPr>
              <a:t>More effective programs and services when collaborators participate in analysing and contribute to findings.</a:t>
            </a:r>
          </a:p>
          <a:p>
            <a:r>
              <a:rPr lang="en-GB" sz="1800" dirty="0">
                <a:effectLst>
                  <a:reflection stA="0" endPos="65000" dist="50800" dir="5400000" sy="-100000" algn="bl" rotWithShape="0"/>
                </a:effectLst>
              </a:rPr>
              <a:t>Public policies are more meaningful, relevant and recommendations emerge with positive impacts.</a:t>
            </a:r>
          </a:p>
          <a:p>
            <a:r>
              <a:rPr lang="en-GB" sz="1800" dirty="0">
                <a:effectLst>
                  <a:reflection stA="0" endPos="65000" dist="50800" dir="5400000" sy="-100000" algn="bl" rotWithShape="0"/>
                </a:effectLst>
              </a:rPr>
              <a:t>It allows participants to learn, grow, and be part of the solution to the problem in their communities.</a:t>
            </a:r>
          </a:p>
          <a:p>
            <a:r>
              <a:rPr lang="en-GB" sz="1800" dirty="0">
                <a:effectLst>
                  <a:reflection stA="0" endPos="65000" dist="50800" dir="5400000" sy="-100000" algn="bl" rotWithShape="0"/>
                </a:effectLst>
              </a:rPr>
              <a:t>It fosters strong leadership morals within the community.</a:t>
            </a:r>
          </a:p>
          <a:p>
            <a:r>
              <a:rPr lang="en-GB" sz="1800" dirty="0">
                <a:effectLst>
                  <a:reflection stA="0" endPos="65000" dist="50800" dir="5400000" sy="-100000" algn="bl" rotWithShape="0"/>
                </a:effectLst>
              </a:rPr>
              <a:t>Promotes social justice and integration.</a:t>
            </a:r>
          </a:p>
          <a:p>
            <a:r>
              <a:rPr lang="en-GB" sz="1800" dirty="0">
                <a:effectLst>
                  <a:reflection stA="0" endPos="65000" dist="50800" dir="5400000" sy="-100000" algn="bl" rotWithShape="0"/>
                </a:effectLst>
              </a:rPr>
              <a:t>Standards and expectations are established for good</a:t>
            </a:r>
          </a:p>
          <a:p>
            <a:endParaRPr lang="en-GB"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117</a:t>
            </a:fld>
            <a:endParaRPr lang="en-GB" altLang="en-US" dirty="0"/>
          </a:p>
        </p:txBody>
      </p:sp>
      <p:pic>
        <p:nvPicPr>
          <p:cNvPr id="10242" name="Picture 2">
            <a:extLst>
              <a:ext uri="{FF2B5EF4-FFF2-40B4-BE49-F238E27FC236}">
                <a16:creationId xmlns:a16="http://schemas.microsoft.com/office/drawing/2014/main" id="{283DADAE-CA95-4929-87FB-2B601A797C6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496" y="872716"/>
            <a:ext cx="3960440" cy="4752528"/>
          </a:xfrm>
          <a:prstGeom prst="rect">
            <a:avLst/>
          </a:prstGeom>
          <a:noFill/>
          <a:effectLst>
            <a:reflection stA="0" endPos="65000" dist="50800" dir="5400000" sy="-100000" algn="bl" rotWithShape="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9307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251520" y="1412776"/>
            <a:ext cx="8497452" cy="3600400"/>
          </a:xfrm>
        </p:spPr>
        <p:txBody>
          <a:bodyPr/>
          <a:lstStyle/>
          <a:p>
            <a:pPr eaLnBrk="1" fontAlgn="auto" hangingPunct="1">
              <a:spcAft>
                <a:spcPts val="0"/>
              </a:spcAft>
              <a:defRPr/>
            </a:pPr>
            <a:br>
              <a:rPr lang="en-GB" sz="4000" b="1" dirty="0"/>
            </a:br>
            <a:br>
              <a:rPr lang="en-GB" sz="4000" dirty="0"/>
            </a:br>
            <a:r>
              <a:rPr lang="en-GB" dirty="0"/>
              <a:t>Evaluating and Accepting Change</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576E1-0DC4-42C4-B8DD-55AA7548C30B}"/>
              </a:ext>
            </a:extLst>
          </p:cNvPr>
          <p:cNvSpPr>
            <a:spLocks noGrp="1"/>
          </p:cNvSpPr>
          <p:nvPr>
            <p:ph type="title"/>
          </p:nvPr>
        </p:nvSpPr>
        <p:spPr>
          <a:xfrm>
            <a:off x="533400" y="136525"/>
            <a:ext cx="8229600" cy="778098"/>
          </a:xfrm>
        </p:spPr>
        <p:txBody>
          <a:bodyPr/>
          <a:lstStyle/>
          <a:p>
            <a:r>
              <a:rPr lang="en-GB" sz="3600" b="1" dirty="0"/>
              <a:t>Concept Evaluation</a:t>
            </a:r>
          </a:p>
        </p:txBody>
      </p:sp>
      <p:pic>
        <p:nvPicPr>
          <p:cNvPr id="8" name="Content Placeholder 7" descr="A picture containing diagram&#10;&#10;Description automatically generated">
            <a:extLst>
              <a:ext uri="{FF2B5EF4-FFF2-40B4-BE49-F238E27FC236}">
                <a16:creationId xmlns:a16="http://schemas.microsoft.com/office/drawing/2014/main" id="{FAF39743-5650-4AEA-B5B8-9E044CC09E0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414513"/>
          </a:xfrm>
        </p:spPr>
      </p:pic>
      <p:sp>
        <p:nvSpPr>
          <p:cNvPr id="4" name="Content Placeholder 3">
            <a:extLst>
              <a:ext uri="{FF2B5EF4-FFF2-40B4-BE49-F238E27FC236}">
                <a16:creationId xmlns:a16="http://schemas.microsoft.com/office/drawing/2014/main" id="{2CC0F886-EE46-437E-AE5E-D3F96F58BA8F}"/>
              </a:ext>
            </a:extLst>
          </p:cNvPr>
          <p:cNvSpPr>
            <a:spLocks noGrp="1"/>
          </p:cNvSpPr>
          <p:nvPr>
            <p:ph sz="half" idx="2"/>
          </p:nvPr>
        </p:nvSpPr>
        <p:spPr>
          <a:xfrm>
            <a:off x="4788024" y="1340768"/>
            <a:ext cx="4254624" cy="3888431"/>
          </a:xfrm>
        </p:spPr>
        <p:txBody>
          <a:bodyPr/>
          <a:lstStyle/>
          <a:p>
            <a:pPr marL="0" indent="0">
              <a:buNone/>
            </a:pPr>
            <a:r>
              <a:rPr lang="en-GB" sz="2000" dirty="0"/>
              <a:t>Justifying the outcome of the community engagement process and clarifying if it made a difference and how can you tell?</a:t>
            </a:r>
          </a:p>
          <a:p>
            <a:pPr marL="0" indent="0">
              <a:buNone/>
            </a:pPr>
            <a:r>
              <a:rPr lang="en-GB" sz="2000" dirty="0"/>
              <a:t>It stresses on the </a:t>
            </a:r>
            <a:r>
              <a:rPr lang="en-GB" sz="2000" b="1" dirty="0"/>
              <a:t>value</a:t>
            </a:r>
            <a:r>
              <a:rPr lang="en-GB" sz="2000" dirty="0"/>
              <a:t> of what is seen as important; </a:t>
            </a:r>
          </a:p>
          <a:p>
            <a:r>
              <a:rPr lang="en-GB" sz="2000" dirty="0"/>
              <a:t>To who?</a:t>
            </a:r>
          </a:p>
          <a:p>
            <a:r>
              <a:rPr lang="en-GB" sz="2000" dirty="0"/>
              <a:t>By whom?</a:t>
            </a:r>
          </a:p>
          <a:p>
            <a:r>
              <a:rPr lang="en-GB" sz="2000" dirty="0"/>
              <a:t>Why?</a:t>
            </a:r>
          </a:p>
        </p:txBody>
      </p:sp>
      <p:sp>
        <p:nvSpPr>
          <p:cNvPr id="5" name="Date Placeholder 4">
            <a:extLst>
              <a:ext uri="{FF2B5EF4-FFF2-40B4-BE49-F238E27FC236}">
                <a16:creationId xmlns:a16="http://schemas.microsoft.com/office/drawing/2014/main" id="{15B54B1D-0026-4D02-8D52-EC7C470A19DD}"/>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30557D38-F411-42AC-8E21-872BBD3E9720}"/>
              </a:ext>
            </a:extLst>
          </p:cNvPr>
          <p:cNvSpPr>
            <a:spLocks noGrp="1"/>
          </p:cNvSpPr>
          <p:nvPr>
            <p:ph type="sldNum" sz="quarter" idx="11"/>
          </p:nvPr>
        </p:nvSpPr>
        <p:spPr/>
        <p:txBody>
          <a:bodyPr/>
          <a:lstStyle/>
          <a:p>
            <a:pPr>
              <a:defRPr/>
            </a:pPr>
            <a:fld id="{386495F9-B3F5-4DDF-9323-6CEC80C52C17}" type="slidenum">
              <a:rPr lang="en-GB" altLang="en-US" smtClean="0"/>
              <a:pPr>
                <a:defRPr/>
              </a:pPr>
              <a:t>119</a:t>
            </a:fld>
            <a:endParaRPr lang="en-GB" altLang="en-US" dirty="0"/>
          </a:p>
        </p:txBody>
      </p:sp>
    </p:spTree>
    <p:extLst>
      <p:ext uri="{BB962C8B-B14F-4D97-AF65-F5344CB8AC3E}">
        <p14:creationId xmlns:p14="http://schemas.microsoft.com/office/powerpoint/2010/main" val="406537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AEF9E-E75F-4AE5-8CE8-44AD94EC3A36}"/>
              </a:ext>
            </a:extLst>
          </p:cNvPr>
          <p:cNvSpPr>
            <a:spLocks noGrp="1"/>
          </p:cNvSpPr>
          <p:nvPr>
            <p:ph type="title"/>
          </p:nvPr>
        </p:nvSpPr>
        <p:spPr>
          <a:xfrm>
            <a:off x="533400" y="114300"/>
            <a:ext cx="8229600" cy="850106"/>
          </a:xfrm>
        </p:spPr>
        <p:txBody>
          <a:bodyPr wrap="square" anchor="ctr">
            <a:normAutofit/>
          </a:bodyPr>
          <a:lstStyle/>
          <a:p>
            <a:r>
              <a:rPr lang="en-GB" sz="3600" b="1" dirty="0"/>
              <a:t>Principles guiding Evaluation</a:t>
            </a:r>
          </a:p>
        </p:txBody>
      </p:sp>
      <p:pic>
        <p:nvPicPr>
          <p:cNvPr id="8" name="Content Placeholder 7" descr="A picture containing text&#10;&#10;Description automatically generated">
            <a:extLst>
              <a:ext uri="{FF2B5EF4-FFF2-40B4-BE49-F238E27FC236}">
                <a16:creationId xmlns:a16="http://schemas.microsoft.com/office/drawing/2014/main" id="{04174AAF-5F33-41EE-8BE0-5292B8E2D85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1420" y="1600201"/>
            <a:ext cx="4038600" cy="3701007"/>
          </a:xfrm>
          <a:noFill/>
        </p:spPr>
      </p:pic>
      <p:sp>
        <p:nvSpPr>
          <p:cNvPr id="4" name="Content Placeholder 3">
            <a:extLst>
              <a:ext uri="{FF2B5EF4-FFF2-40B4-BE49-F238E27FC236}">
                <a16:creationId xmlns:a16="http://schemas.microsoft.com/office/drawing/2014/main" id="{242E2CF9-6C06-448C-88DF-A7CA3CCEF809}"/>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000" dirty="0"/>
              <a:t>Focused and feasible concerning available resources (on a need to know basis).</a:t>
            </a:r>
          </a:p>
          <a:p>
            <a:pPr>
              <a:lnSpc>
                <a:spcPct val="90000"/>
              </a:lnSpc>
            </a:pPr>
            <a:r>
              <a:rPr lang="en-GB" sz="2000" dirty="0"/>
              <a:t>Relevant and timely information to aid decision making (SMART).</a:t>
            </a:r>
          </a:p>
          <a:p>
            <a:pPr>
              <a:lnSpc>
                <a:spcPct val="90000"/>
              </a:lnSpc>
            </a:pPr>
            <a:r>
              <a:rPr lang="en-GB" sz="2000" dirty="0"/>
              <a:t>Useable and comparable data set (generalisable).</a:t>
            </a:r>
          </a:p>
          <a:p>
            <a:pPr>
              <a:lnSpc>
                <a:spcPct val="90000"/>
              </a:lnSpc>
            </a:pPr>
            <a:r>
              <a:rPr lang="en-GB" sz="2000" dirty="0"/>
              <a:t>Credible, valid and reliable.</a:t>
            </a:r>
          </a:p>
          <a:p>
            <a:pPr>
              <a:lnSpc>
                <a:spcPct val="90000"/>
              </a:lnSpc>
            </a:pPr>
            <a:r>
              <a:rPr lang="en-GB" sz="2000" dirty="0"/>
              <a:t>Sensitive to unequal powers (marginalised voices).</a:t>
            </a:r>
          </a:p>
          <a:p>
            <a:pPr>
              <a:lnSpc>
                <a:spcPct val="90000"/>
              </a:lnSpc>
            </a:pPr>
            <a:r>
              <a:rPr lang="en-GB" sz="2000" dirty="0"/>
              <a:t>Ethical consideration (consent and protection).</a:t>
            </a:r>
          </a:p>
          <a:p>
            <a:pPr>
              <a:lnSpc>
                <a:spcPct val="90000"/>
              </a:lnSpc>
            </a:pPr>
            <a:endParaRPr lang="en-GB" sz="2000" dirty="0"/>
          </a:p>
        </p:txBody>
      </p:sp>
      <p:sp>
        <p:nvSpPr>
          <p:cNvPr id="5" name="Date Placeholder 4">
            <a:extLst>
              <a:ext uri="{FF2B5EF4-FFF2-40B4-BE49-F238E27FC236}">
                <a16:creationId xmlns:a16="http://schemas.microsoft.com/office/drawing/2014/main" id="{64AE9615-A3FF-4040-8A86-04917D77024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82ED1008-78E6-4184-8D04-4AF0F660E3F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120</a:t>
            </a:fld>
            <a:endParaRPr lang="en-GB" altLang="en-US"/>
          </a:p>
        </p:txBody>
      </p:sp>
    </p:spTree>
    <p:extLst>
      <p:ext uri="{BB962C8B-B14F-4D97-AF65-F5344CB8AC3E}">
        <p14:creationId xmlns:p14="http://schemas.microsoft.com/office/powerpoint/2010/main" val="113305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053B-A69E-4FEA-9551-2B091E0960EA}"/>
              </a:ext>
            </a:extLst>
          </p:cNvPr>
          <p:cNvSpPr>
            <a:spLocks noGrp="1"/>
          </p:cNvSpPr>
          <p:nvPr>
            <p:ph type="title"/>
          </p:nvPr>
        </p:nvSpPr>
        <p:spPr>
          <a:xfrm>
            <a:off x="457200" y="274638"/>
            <a:ext cx="8229600" cy="778098"/>
          </a:xfrm>
        </p:spPr>
        <p:txBody>
          <a:bodyPr wrap="square" anchor="ctr">
            <a:normAutofit/>
          </a:bodyPr>
          <a:lstStyle/>
          <a:p>
            <a:pPr>
              <a:lnSpc>
                <a:spcPct val="90000"/>
              </a:lnSpc>
            </a:pPr>
            <a:r>
              <a:rPr lang="en-GB" sz="3600" b="1" dirty="0"/>
              <a:t>Why Monitor and Evaluate CEN?</a:t>
            </a:r>
          </a:p>
        </p:txBody>
      </p:sp>
      <p:pic>
        <p:nvPicPr>
          <p:cNvPr id="1026" name="Picture 2" descr="Why Images, Stock Photos &amp; Vectors | Shutterstock">
            <a:extLst>
              <a:ext uri="{FF2B5EF4-FFF2-40B4-BE49-F238E27FC236}">
                <a16:creationId xmlns:a16="http://schemas.microsoft.com/office/drawing/2014/main" id="{B11B5FE5-505A-4A69-9635-DF7D8234A56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770812"/>
            <a:ext cx="4249638" cy="3647818"/>
          </a:xfrm>
          <a:prstGeom prst="rect">
            <a:avLst/>
          </a:prstGeom>
          <a:solidFill>
            <a:srgbClr val="FFFFFF"/>
          </a:solidFill>
        </p:spPr>
      </p:pic>
      <p:sp>
        <p:nvSpPr>
          <p:cNvPr id="4" name="Content Placeholder 3">
            <a:extLst>
              <a:ext uri="{FF2B5EF4-FFF2-40B4-BE49-F238E27FC236}">
                <a16:creationId xmlns:a16="http://schemas.microsoft.com/office/drawing/2014/main" id="{FBE27160-8AB2-47D8-8E6E-C1E4BA07238E}"/>
              </a:ext>
            </a:extLst>
          </p:cNvPr>
          <p:cNvSpPr>
            <a:spLocks noGrp="1"/>
          </p:cNvSpPr>
          <p:nvPr>
            <p:ph sz="half" idx="2"/>
          </p:nvPr>
        </p:nvSpPr>
        <p:spPr>
          <a:xfrm>
            <a:off x="4648200" y="1600200"/>
            <a:ext cx="4172272" cy="4061047"/>
          </a:xfrm>
        </p:spPr>
        <p:txBody>
          <a:bodyPr wrap="square" anchor="t">
            <a:normAutofit/>
          </a:bodyPr>
          <a:lstStyle/>
          <a:p>
            <a:pPr>
              <a:lnSpc>
                <a:spcPct val="90000"/>
              </a:lnSpc>
            </a:pPr>
            <a:r>
              <a:rPr lang="en-GB" sz="2000" dirty="0"/>
              <a:t>Provide accountability to keys stakeholders.</a:t>
            </a:r>
          </a:p>
          <a:p>
            <a:pPr>
              <a:lnSpc>
                <a:spcPct val="90000"/>
              </a:lnSpc>
            </a:pPr>
            <a:r>
              <a:rPr lang="en-GB" sz="2000" dirty="0"/>
              <a:t>It helps empower and support volunteers.</a:t>
            </a:r>
          </a:p>
          <a:p>
            <a:pPr>
              <a:lnSpc>
                <a:spcPct val="90000"/>
              </a:lnSpc>
            </a:pPr>
            <a:r>
              <a:rPr lang="en-GB" sz="2000" dirty="0"/>
              <a:t>Bases to influence government policies.</a:t>
            </a:r>
          </a:p>
          <a:p>
            <a:pPr>
              <a:lnSpc>
                <a:spcPct val="90000"/>
              </a:lnSpc>
            </a:pPr>
            <a:r>
              <a:rPr lang="en-GB" sz="2000" dirty="0"/>
              <a:t>To share learning with other communities.</a:t>
            </a:r>
          </a:p>
          <a:p>
            <a:pPr>
              <a:lnSpc>
                <a:spcPct val="90000"/>
              </a:lnSpc>
            </a:pPr>
            <a:r>
              <a:rPr lang="en-GB" sz="2000" dirty="0"/>
              <a:t>Contributes on the evidence-based on effectiveness and impact.</a:t>
            </a:r>
          </a:p>
          <a:p>
            <a:pPr>
              <a:lnSpc>
                <a:spcPct val="90000"/>
              </a:lnSpc>
            </a:pPr>
            <a:r>
              <a:rPr lang="en-GB" sz="2000" dirty="0"/>
              <a:t>Indicates limits of community action.</a:t>
            </a:r>
          </a:p>
        </p:txBody>
      </p:sp>
      <p:sp>
        <p:nvSpPr>
          <p:cNvPr id="5" name="Date Placeholder 4">
            <a:extLst>
              <a:ext uri="{FF2B5EF4-FFF2-40B4-BE49-F238E27FC236}">
                <a16:creationId xmlns:a16="http://schemas.microsoft.com/office/drawing/2014/main" id="{4358B92E-D984-4931-A4E4-0EAC8E98F3F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815EE978-61CC-4718-AD34-1F61312A871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121</a:t>
            </a:fld>
            <a:endParaRPr lang="en-GB" altLang="en-US"/>
          </a:p>
        </p:txBody>
      </p:sp>
    </p:spTree>
    <p:extLst>
      <p:ext uri="{BB962C8B-B14F-4D97-AF65-F5344CB8AC3E}">
        <p14:creationId xmlns:p14="http://schemas.microsoft.com/office/powerpoint/2010/main" val="6234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A11D0-60C7-415B-A5FD-A2EAB22D95A5}"/>
              </a:ext>
            </a:extLst>
          </p:cNvPr>
          <p:cNvSpPr>
            <a:spLocks noGrp="1"/>
          </p:cNvSpPr>
          <p:nvPr>
            <p:ph type="title"/>
          </p:nvPr>
        </p:nvSpPr>
        <p:spPr>
          <a:xfrm>
            <a:off x="457200" y="274638"/>
            <a:ext cx="8229600" cy="706090"/>
          </a:xfrm>
        </p:spPr>
        <p:txBody>
          <a:bodyPr/>
          <a:lstStyle/>
          <a:p>
            <a:r>
              <a:rPr lang="en-GB" sz="3600" b="1" dirty="0"/>
              <a:t>Selecting the Right Evaluation</a:t>
            </a:r>
          </a:p>
        </p:txBody>
      </p:sp>
      <p:pic>
        <p:nvPicPr>
          <p:cNvPr id="8" name="Content Placeholder 7" descr="Diagram&#10;&#10;Description automatically generated">
            <a:extLst>
              <a:ext uri="{FF2B5EF4-FFF2-40B4-BE49-F238E27FC236}">
                <a16:creationId xmlns:a16="http://schemas.microsoft.com/office/drawing/2014/main" id="{66DC4E67-81B6-4353-8693-37A8A74D035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838" y="1412776"/>
            <a:ext cx="4289751" cy="3950492"/>
          </a:xfrm>
        </p:spPr>
      </p:pic>
      <p:sp>
        <p:nvSpPr>
          <p:cNvPr id="4" name="Content Placeholder 3">
            <a:extLst>
              <a:ext uri="{FF2B5EF4-FFF2-40B4-BE49-F238E27FC236}">
                <a16:creationId xmlns:a16="http://schemas.microsoft.com/office/drawing/2014/main" id="{CBBC9880-8722-4DCF-9963-D10D385CF913}"/>
              </a:ext>
            </a:extLst>
          </p:cNvPr>
          <p:cNvSpPr>
            <a:spLocks noGrp="1"/>
          </p:cNvSpPr>
          <p:nvPr>
            <p:ph sz="half" idx="2"/>
          </p:nvPr>
        </p:nvSpPr>
        <p:spPr>
          <a:xfrm>
            <a:off x="4658463" y="1412776"/>
            <a:ext cx="4250433" cy="4137917"/>
          </a:xfrm>
        </p:spPr>
        <p:txBody>
          <a:bodyPr/>
          <a:lstStyle/>
          <a:p>
            <a:r>
              <a:rPr lang="en-GB" sz="2000" dirty="0"/>
              <a:t>There are three evaluation designs: Process, Outcome and Impact.</a:t>
            </a:r>
          </a:p>
          <a:p>
            <a:r>
              <a:rPr lang="en-GB" sz="2000" dirty="0"/>
              <a:t>Each element offers an opportunity for stakeholders to ask questions, make the assessment and obtain feedback.</a:t>
            </a:r>
          </a:p>
          <a:p>
            <a:r>
              <a:rPr lang="en-GB" sz="2000" dirty="0"/>
              <a:t>To allow a more inclusive participatory approach.</a:t>
            </a:r>
          </a:p>
          <a:p>
            <a:r>
              <a:rPr lang="en-GB" sz="2000" dirty="0"/>
              <a:t>Encourages individual assessment of different processes over time.</a:t>
            </a:r>
          </a:p>
        </p:txBody>
      </p:sp>
      <p:sp>
        <p:nvSpPr>
          <p:cNvPr id="5" name="Date Placeholder 4">
            <a:extLst>
              <a:ext uri="{FF2B5EF4-FFF2-40B4-BE49-F238E27FC236}">
                <a16:creationId xmlns:a16="http://schemas.microsoft.com/office/drawing/2014/main" id="{ED1E910E-0358-49D1-A6EC-9DFBDFC74ABA}"/>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AE7A03D3-4BB9-4956-8C08-440F42818CBE}"/>
              </a:ext>
            </a:extLst>
          </p:cNvPr>
          <p:cNvSpPr>
            <a:spLocks noGrp="1"/>
          </p:cNvSpPr>
          <p:nvPr>
            <p:ph type="sldNum" sz="quarter" idx="11"/>
          </p:nvPr>
        </p:nvSpPr>
        <p:spPr/>
        <p:txBody>
          <a:bodyPr/>
          <a:lstStyle/>
          <a:p>
            <a:pPr>
              <a:defRPr/>
            </a:pPr>
            <a:fld id="{386495F9-B3F5-4DDF-9323-6CEC80C52C17}" type="slidenum">
              <a:rPr lang="en-GB" altLang="en-US" smtClean="0"/>
              <a:pPr>
                <a:defRPr/>
              </a:pPr>
              <a:t>122</a:t>
            </a:fld>
            <a:endParaRPr lang="en-GB" altLang="en-US" dirty="0"/>
          </a:p>
        </p:txBody>
      </p:sp>
    </p:spTree>
    <p:extLst>
      <p:ext uri="{BB962C8B-B14F-4D97-AF65-F5344CB8AC3E}">
        <p14:creationId xmlns:p14="http://schemas.microsoft.com/office/powerpoint/2010/main" val="52606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7050-3BB4-4FF4-80C9-400D5A3991FF}"/>
              </a:ext>
            </a:extLst>
          </p:cNvPr>
          <p:cNvSpPr>
            <a:spLocks noGrp="1"/>
          </p:cNvSpPr>
          <p:nvPr>
            <p:ph type="title"/>
          </p:nvPr>
        </p:nvSpPr>
        <p:spPr>
          <a:xfrm>
            <a:off x="457200" y="274638"/>
            <a:ext cx="8229600" cy="706090"/>
          </a:xfrm>
        </p:spPr>
        <p:txBody>
          <a:bodyPr/>
          <a:lstStyle/>
          <a:p>
            <a:r>
              <a:rPr lang="en-GB" sz="3600" b="1" dirty="0"/>
              <a:t>Process Evaluation and Questions</a:t>
            </a:r>
          </a:p>
        </p:txBody>
      </p:sp>
      <p:sp>
        <p:nvSpPr>
          <p:cNvPr id="3" name="Content Placeholder 2">
            <a:extLst>
              <a:ext uri="{FF2B5EF4-FFF2-40B4-BE49-F238E27FC236}">
                <a16:creationId xmlns:a16="http://schemas.microsoft.com/office/drawing/2014/main" id="{86D44C99-C756-43D6-B674-338A332FCB2E}"/>
              </a:ext>
            </a:extLst>
          </p:cNvPr>
          <p:cNvSpPr>
            <a:spLocks noGrp="1"/>
          </p:cNvSpPr>
          <p:nvPr>
            <p:ph sz="half" idx="1"/>
          </p:nvPr>
        </p:nvSpPr>
        <p:spPr>
          <a:xfrm>
            <a:off x="4726360" y="1214713"/>
            <a:ext cx="4172272" cy="4464494"/>
          </a:xfrm>
        </p:spPr>
        <p:txBody>
          <a:bodyPr/>
          <a:lstStyle/>
          <a:p>
            <a:r>
              <a:rPr lang="en-GB" sz="2000" dirty="0"/>
              <a:t>How inclusive is the engagement process?</a:t>
            </a:r>
          </a:p>
          <a:p>
            <a:r>
              <a:rPr lang="en-GB" sz="2000" dirty="0"/>
              <a:t>How equitable is it?</a:t>
            </a:r>
          </a:p>
          <a:p>
            <a:r>
              <a:rPr lang="en-GB" sz="2000" dirty="0"/>
              <a:t>What were the strengths? Barriers and challenges through the engagement process?</a:t>
            </a:r>
          </a:p>
          <a:p>
            <a:r>
              <a:rPr lang="en-GB" sz="2000" dirty="0"/>
              <a:t>How do participants rate the quality of the engagement activities?</a:t>
            </a:r>
          </a:p>
          <a:p>
            <a:r>
              <a:rPr lang="en-GB" sz="2000" dirty="0"/>
              <a:t>How is communication and feedbacking monitored and measured?</a:t>
            </a:r>
          </a:p>
        </p:txBody>
      </p:sp>
      <p:sp>
        <p:nvSpPr>
          <p:cNvPr id="4" name="Content Placeholder 3">
            <a:extLst>
              <a:ext uri="{FF2B5EF4-FFF2-40B4-BE49-F238E27FC236}">
                <a16:creationId xmlns:a16="http://schemas.microsoft.com/office/drawing/2014/main" id="{88E2A9DB-ACAB-4460-A486-D4045D50E841}"/>
              </a:ext>
            </a:extLst>
          </p:cNvPr>
          <p:cNvSpPr>
            <a:spLocks noGrp="1"/>
          </p:cNvSpPr>
          <p:nvPr>
            <p:ph sz="half" idx="2"/>
          </p:nvPr>
        </p:nvSpPr>
        <p:spPr>
          <a:xfrm>
            <a:off x="399728" y="1214712"/>
            <a:ext cx="4172272" cy="4464495"/>
          </a:xfrm>
        </p:spPr>
        <p:txBody>
          <a:bodyPr/>
          <a:lstStyle/>
          <a:p>
            <a:r>
              <a:rPr lang="en-GB" sz="2000" dirty="0"/>
              <a:t>Process evaluation collects data across the planning and implementation stages.</a:t>
            </a:r>
          </a:p>
          <a:p>
            <a:r>
              <a:rPr lang="en-GB" sz="2000" dirty="0"/>
              <a:t>It provides a way to examine adopted strategies to identify areas of improvement.</a:t>
            </a:r>
          </a:p>
          <a:p>
            <a:r>
              <a:rPr lang="en-GB" sz="2000" dirty="0"/>
              <a:t>Determine the frequency and content of planning meetings.</a:t>
            </a:r>
          </a:p>
          <a:p>
            <a:r>
              <a:rPr lang="en-GB" sz="2000" dirty="0"/>
              <a:t>It helps indicate the inclusiveness of the process, including the diversity and equity of members.</a:t>
            </a:r>
          </a:p>
          <a:p>
            <a:r>
              <a:rPr lang="en-GB" sz="2000" dirty="0"/>
              <a:t>The depth of collaboration.</a:t>
            </a:r>
          </a:p>
        </p:txBody>
      </p:sp>
      <p:sp>
        <p:nvSpPr>
          <p:cNvPr id="5" name="Date Placeholder 4">
            <a:extLst>
              <a:ext uri="{FF2B5EF4-FFF2-40B4-BE49-F238E27FC236}">
                <a16:creationId xmlns:a16="http://schemas.microsoft.com/office/drawing/2014/main" id="{616037C9-C220-4AF8-9C97-43F9FE609529}"/>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DE936198-6106-4B45-B459-DB0498D16779}"/>
              </a:ext>
            </a:extLst>
          </p:cNvPr>
          <p:cNvSpPr>
            <a:spLocks noGrp="1"/>
          </p:cNvSpPr>
          <p:nvPr>
            <p:ph type="sldNum" sz="quarter" idx="11"/>
          </p:nvPr>
        </p:nvSpPr>
        <p:spPr/>
        <p:txBody>
          <a:bodyPr/>
          <a:lstStyle/>
          <a:p>
            <a:pPr>
              <a:defRPr/>
            </a:pPr>
            <a:fld id="{386495F9-B3F5-4DDF-9323-6CEC80C52C17}" type="slidenum">
              <a:rPr lang="en-GB" altLang="en-US" smtClean="0"/>
              <a:pPr>
                <a:defRPr/>
              </a:pPr>
              <a:t>123</a:t>
            </a:fld>
            <a:endParaRPr lang="en-GB" altLang="en-US" dirty="0"/>
          </a:p>
        </p:txBody>
      </p:sp>
    </p:spTree>
    <p:extLst>
      <p:ext uri="{BB962C8B-B14F-4D97-AF65-F5344CB8AC3E}">
        <p14:creationId xmlns:p14="http://schemas.microsoft.com/office/powerpoint/2010/main" val="2834909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5946E-500B-4C3F-9F89-01284B945084}"/>
              </a:ext>
            </a:extLst>
          </p:cNvPr>
          <p:cNvSpPr>
            <a:spLocks noGrp="1"/>
          </p:cNvSpPr>
          <p:nvPr>
            <p:ph type="title"/>
          </p:nvPr>
        </p:nvSpPr>
        <p:spPr>
          <a:xfrm>
            <a:off x="457200" y="136525"/>
            <a:ext cx="8229600" cy="850106"/>
          </a:xfrm>
        </p:spPr>
        <p:txBody>
          <a:bodyPr wrap="square" anchor="ctr">
            <a:normAutofit/>
          </a:bodyPr>
          <a:lstStyle/>
          <a:p>
            <a:r>
              <a:rPr lang="en-GB" sz="4100" b="1" dirty="0"/>
              <a:t>Impact Evaluation and Questions</a:t>
            </a:r>
          </a:p>
        </p:txBody>
      </p:sp>
      <p:sp>
        <p:nvSpPr>
          <p:cNvPr id="4" name="Content Placeholder 3">
            <a:extLst>
              <a:ext uri="{FF2B5EF4-FFF2-40B4-BE49-F238E27FC236}">
                <a16:creationId xmlns:a16="http://schemas.microsoft.com/office/drawing/2014/main" id="{430762C8-196E-4A33-B429-9FF9A56F7EC0}"/>
              </a:ext>
            </a:extLst>
          </p:cNvPr>
          <p:cNvSpPr>
            <a:spLocks noGrp="1"/>
          </p:cNvSpPr>
          <p:nvPr>
            <p:ph sz="half" idx="2"/>
          </p:nvPr>
        </p:nvSpPr>
        <p:spPr>
          <a:xfrm>
            <a:off x="4648202" y="1999371"/>
            <a:ext cx="4038600" cy="2332855"/>
          </a:xfrm>
        </p:spPr>
        <p:txBody>
          <a:bodyPr wrap="square" anchor="t">
            <a:normAutofit/>
          </a:bodyPr>
          <a:lstStyle/>
          <a:p>
            <a:r>
              <a:rPr lang="en-GB" sz="2000" dirty="0"/>
              <a:t>Is the change directly attributed to community  engagement?</a:t>
            </a:r>
          </a:p>
          <a:p>
            <a:r>
              <a:rPr lang="en-GB" sz="2000" dirty="0"/>
              <a:t>Is the impact applicable by a broad spectrum of the community?</a:t>
            </a:r>
          </a:p>
        </p:txBody>
      </p:sp>
      <p:sp>
        <p:nvSpPr>
          <p:cNvPr id="5" name="Date Placeholder 4">
            <a:extLst>
              <a:ext uri="{FF2B5EF4-FFF2-40B4-BE49-F238E27FC236}">
                <a16:creationId xmlns:a16="http://schemas.microsoft.com/office/drawing/2014/main" id="{3A84A4DA-158D-429C-857D-96FA3699327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3CF7A3BF-AB85-4626-A223-1510CF5F37C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124</a:t>
            </a:fld>
            <a:endParaRPr lang="en-GB" altLang="en-US"/>
          </a:p>
        </p:txBody>
      </p:sp>
      <p:pic>
        <p:nvPicPr>
          <p:cNvPr id="9" name="Content Placeholder 8">
            <a:extLst>
              <a:ext uri="{FF2B5EF4-FFF2-40B4-BE49-F238E27FC236}">
                <a16:creationId xmlns:a16="http://schemas.microsoft.com/office/drawing/2014/main" id="{E6E414FA-74AA-4428-BBE5-057EB7877E6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375434"/>
          </a:xfrm>
        </p:spPr>
      </p:pic>
      <p:sp>
        <p:nvSpPr>
          <p:cNvPr id="10" name="Rectangle 9">
            <a:extLst>
              <a:ext uri="{FF2B5EF4-FFF2-40B4-BE49-F238E27FC236}">
                <a16:creationId xmlns:a16="http://schemas.microsoft.com/office/drawing/2014/main" id="{B9DD1425-FA4F-4096-B2C3-FF1A2CAED187}"/>
              </a:ext>
            </a:extLst>
          </p:cNvPr>
          <p:cNvSpPr/>
          <p:nvPr/>
        </p:nvSpPr>
        <p:spPr>
          <a:xfrm>
            <a:off x="611560" y="5194710"/>
            <a:ext cx="4895314" cy="369332"/>
          </a:xfrm>
          <a:prstGeom prst="rect">
            <a:avLst/>
          </a:prstGeom>
        </p:spPr>
        <p:txBody>
          <a:bodyPr wrap="none">
            <a:spAutoFit/>
          </a:bodyPr>
          <a:lstStyle/>
          <a:p>
            <a:r>
              <a:rPr lang="en-GB" dirty="0"/>
              <a:t>Watch the </a:t>
            </a:r>
            <a:r>
              <a:rPr lang="en-GB" dirty="0" err="1"/>
              <a:t>video:https</a:t>
            </a:r>
            <a:r>
              <a:rPr lang="en-GB" dirty="0"/>
              <a:t>://youtu.be/HEJlT8t5ezU</a:t>
            </a:r>
          </a:p>
        </p:txBody>
      </p:sp>
    </p:spTree>
    <p:extLst>
      <p:ext uri="{BB962C8B-B14F-4D97-AF65-F5344CB8AC3E}">
        <p14:creationId xmlns:p14="http://schemas.microsoft.com/office/powerpoint/2010/main" val="181817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A51B-6B40-46EA-BCED-AB0B83AA9882}"/>
              </a:ext>
            </a:extLst>
          </p:cNvPr>
          <p:cNvSpPr>
            <a:spLocks noGrp="1"/>
          </p:cNvSpPr>
          <p:nvPr>
            <p:ph type="title"/>
          </p:nvPr>
        </p:nvSpPr>
        <p:spPr>
          <a:xfrm>
            <a:off x="457200" y="174030"/>
            <a:ext cx="8229600" cy="850106"/>
          </a:xfrm>
        </p:spPr>
        <p:txBody>
          <a:bodyPr/>
          <a:lstStyle/>
          <a:p>
            <a:r>
              <a:rPr lang="en-GB" sz="3600" b="1" dirty="0"/>
              <a:t>Outcome Evaluation and Questions</a:t>
            </a:r>
          </a:p>
        </p:txBody>
      </p:sp>
      <p:pic>
        <p:nvPicPr>
          <p:cNvPr id="8" name="Content Placeholder 7" descr="Logo, company name, bubble chart&#10;&#10;Description automatically generated">
            <a:extLst>
              <a:ext uri="{FF2B5EF4-FFF2-40B4-BE49-F238E27FC236}">
                <a16:creationId xmlns:a16="http://schemas.microsoft.com/office/drawing/2014/main" id="{F2016A1B-CE0F-4602-BF9B-7063384B038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0825" y="1600201"/>
            <a:ext cx="4167510" cy="3412975"/>
          </a:xfrm>
        </p:spPr>
      </p:pic>
      <p:sp>
        <p:nvSpPr>
          <p:cNvPr id="4" name="Content Placeholder 3">
            <a:extLst>
              <a:ext uri="{FF2B5EF4-FFF2-40B4-BE49-F238E27FC236}">
                <a16:creationId xmlns:a16="http://schemas.microsoft.com/office/drawing/2014/main" id="{D7466658-1D7B-45DF-AF51-94E71572F804}"/>
              </a:ext>
            </a:extLst>
          </p:cNvPr>
          <p:cNvSpPr>
            <a:spLocks noGrp="1"/>
          </p:cNvSpPr>
          <p:nvPr>
            <p:ph sz="half" idx="2"/>
          </p:nvPr>
        </p:nvSpPr>
        <p:spPr>
          <a:xfrm>
            <a:off x="4418335" y="1981945"/>
            <a:ext cx="4474840" cy="1324743"/>
          </a:xfrm>
        </p:spPr>
        <p:txBody>
          <a:bodyPr/>
          <a:lstStyle/>
          <a:p>
            <a:r>
              <a:rPr lang="en-GB" sz="2000" dirty="0"/>
              <a:t>To what extend do people engage in the intervention programme?</a:t>
            </a:r>
          </a:p>
          <a:p>
            <a:r>
              <a:rPr lang="en-GB" sz="2000" dirty="0"/>
              <a:t>How does it benefit them?</a:t>
            </a:r>
          </a:p>
          <a:p>
            <a:endParaRPr lang="en-GB" dirty="0"/>
          </a:p>
        </p:txBody>
      </p:sp>
      <p:sp>
        <p:nvSpPr>
          <p:cNvPr id="5" name="Date Placeholder 4">
            <a:extLst>
              <a:ext uri="{FF2B5EF4-FFF2-40B4-BE49-F238E27FC236}">
                <a16:creationId xmlns:a16="http://schemas.microsoft.com/office/drawing/2014/main" id="{C7A96699-4A97-43CE-9E11-229D04B837F8}"/>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920D039C-F25C-4D5D-8E86-A5FBED3891D9}"/>
              </a:ext>
            </a:extLst>
          </p:cNvPr>
          <p:cNvSpPr>
            <a:spLocks noGrp="1"/>
          </p:cNvSpPr>
          <p:nvPr>
            <p:ph type="sldNum" sz="quarter" idx="11"/>
          </p:nvPr>
        </p:nvSpPr>
        <p:spPr/>
        <p:txBody>
          <a:bodyPr/>
          <a:lstStyle/>
          <a:p>
            <a:pPr>
              <a:defRPr/>
            </a:pPr>
            <a:fld id="{386495F9-B3F5-4DDF-9323-6CEC80C52C17}" type="slidenum">
              <a:rPr lang="en-GB" altLang="en-US" smtClean="0"/>
              <a:pPr>
                <a:defRPr/>
              </a:pPr>
              <a:t>125</a:t>
            </a:fld>
            <a:endParaRPr lang="en-GB" altLang="en-US" dirty="0"/>
          </a:p>
        </p:txBody>
      </p:sp>
    </p:spTree>
    <p:extLst>
      <p:ext uri="{BB962C8B-B14F-4D97-AF65-F5344CB8AC3E}">
        <p14:creationId xmlns:p14="http://schemas.microsoft.com/office/powerpoint/2010/main" val="210631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4DC3-A1E4-425A-8D6A-C9D41914D90B}"/>
              </a:ext>
            </a:extLst>
          </p:cNvPr>
          <p:cNvSpPr>
            <a:spLocks noGrp="1"/>
          </p:cNvSpPr>
          <p:nvPr>
            <p:ph type="title"/>
          </p:nvPr>
        </p:nvSpPr>
        <p:spPr>
          <a:xfrm>
            <a:off x="250825" y="136525"/>
            <a:ext cx="8435975" cy="634082"/>
          </a:xfrm>
        </p:spPr>
        <p:txBody>
          <a:bodyPr/>
          <a:lstStyle/>
          <a:p>
            <a:r>
              <a:rPr lang="en-GB" sz="3600" b="1" dirty="0"/>
              <a:t>Developing an Evaluation Framework</a:t>
            </a:r>
          </a:p>
        </p:txBody>
      </p:sp>
      <p:sp>
        <p:nvSpPr>
          <p:cNvPr id="4" name="Content Placeholder 3">
            <a:extLst>
              <a:ext uri="{FF2B5EF4-FFF2-40B4-BE49-F238E27FC236}">
                <a16:creationId xmlns:a16="http://schemas.microsoft.com/office/drawing/2014/main" id="{B3686C6D-1746-4ADE-AE6C-B1F983CC584C}"/>
              </a:ext>
            </a:extLst>
          </p:cNvPr>
          <p:cNvSpPr>
            <a:spLocks noGrp="1"/>
          </p:cNvSpPr>
          <p:nvPr>
            <p:ph sz="half" idx="2"/>
          </p:nvPr>
        </p:nvSpPr>
        <p:spPr>
          <a:xfrm>
            <a:off x="395536" y="908720"/>
            <a:ext cx="8579295" cy="4536504"/>
          </a:xfrm>
        </p:spPr>
        <p:txBody>
          <a:bodyPr/>
          <a:lstStyle/>
          <a:p>
            <a:pPr marL="0" indent="0">
              <a:buNone/>
            </a:pPr>
            <a:r>
              <a:rPr lang="en-GB" sz="2000" dirty="0"/>
              <a:t>There are four steps to developing the framework</a:t>
            </a:r>
          </a:p>
          <a:p>
            <a:r>
              <a:rPr lang="en-GB" sz="2000" dirty="0"/>
              <a:t>Develop a Logic Model:</a:t>
            </a:r>
          </a:p>
          <a:p>
            <a:pPr lvl="1">
              <a:buFont typeface="Arial" panose="020B0604020202020204" pitchFamily="34" charset="0"/>
              <a:buChar char="•"/>
            </a:pPr>
            <a:r>
              <a:rPr lang="en-GB" sz="2000" dirty="0"/>
              <a:t>Develop a practical tool to plan your approach (example in next slide).</a:t>
            </a:r>
          </a:p>
          <a:p>
            <a:r>
              <a:rPr lang="en-GB" sz="2000" dirty="0"/>
              <a:t>Seek Focus:</a:t>
            </a:r>
          </a:p>
          <a:p>
            <a:pPr lvl="1">
              <a:buFont typeface="Arial" panose="020B0604020202020204" pitchFamily="34" charset="0"/>
              <a:buChar char="•"/>
            </a:pPr>
            <a:r>
              <a:rPr lang="en-GB" sz="2000" dirty="0"/>
              <a:t>Focus on relevant information, what you want to achieve, when you want to achieve it, and the people to involve in the process.</a:t>
            </a:r>
          </a:p>
          <a:p>
            <a:r>
              <a:rPr lang="en-GB" sz="2000" dirty="0"/>
              <a:t>Identify Measures:</a:t>
            </a:r>
          </a:p>
          <a:p>
            <a:pPr lvl="1">
              <a:buFont typeface="Arial" panose="020B0604020202020204" pitchFamily="34" charset="0"/>
              <a:buChar char="•"/>
            </a:pPr>
            <a:r>
              <a:rPr lang="en-GB" sz="2000" dirty="0"/>
              <a:t>What are the criteria of success?</a:t>
            </a:r>
          </a:p>
          <a:p>
            <a:pPr lvl="1">
              <a:buFont typeface="Arial" panose="020B0604020202020204" pitchFamily="34" charset="0"/>
              <a:buChar char="•"/>
            </a:pPr>
            <a:r>
              <a:rPr lang="en-GB" sz="2000" dirty="0"/>
              <a:t>Set the indicators for the measurement (example in next slide).</a:t>
            </a:r>
          </a:p>
          <a:p>
            <a:r>
              <a:rPr lang="en-GB" sz="2000" dirty="0"/>
              <a:t>Identify Data:</a:t>
            </a:r>
          </a:p>
          <a:p>
            <a:pPr lvl="1">
              <a:buFont typeface="Arial" panose="020B0604020202020204" pitchFamily="34" charset="0"/>
              <a:buChar char="•"/>
            </a:pPr>
            <a:r>
              <a:rPr lang="en-GB" sz="2000" dirty="0"/>
              <a:t>What measure of evaluation do you want to adopt and why?</a:t>
            </a:r>
          </a:p>
          <a:p>
            <a:endParaRPr lang="en-GB" sz="2000" dirty="0"/>
          </a:p>
        </p:txBody>
      </p:sp>
      <p:sp>
        <p:nvSpPr>
          <p:cNvPr id="5" name="Date Placeholder 4">
            <a:extLst>
              <a:ext uri="{FF2B5EF4-FFF2-40B4-BE49-F238E27FC236}">
                <a16:creationId xmlns:a16="http://schemas.microsoft.com/office/drawing/2014/main" id="{46362CA7-4507-4DAB-83A1-02B4BFB754A5}"/>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C35C52B5-DF80-46AD-9546-ED43763FB38A}"/>
              </a:ext>
            </a:extLst>
          </p:cNvPr>
          <p:cNvSpPr>
            <a:spLocks noGrp="1"/>
          </p:cNvSpPr>
          <p:nvPr>
            <p:ph type="sldNum" sz="quarter" idx="11"/>
          </p:nvPr>
        </p:nvSpPr>
        <p:spPr/>
        <p:txBody>
          <a:bodyPr/>
          <a:lstStyle/>
          <a:p>
            <a:pPr>
              <a:defRPr/>
            </a:pPr>
            <a:fld id="{386495F9-B3F5-4DDF-9323-6CEC80C52C17}" type="slidenum">
              <a:rPr lang="en-GB" altLang="en-US" smtClean="0"/>
              <a:pPr>
                <a:defRPr/>
              </a:pPr>
              <a:t>126</a:t>
            </a:fld>
            <a:endParaRPr lang="en-GB" altLang="en-US" dirty="0"/>
          </a:p>
        </p:txBody>
      </p:sp>
    </p:spTree>
    <p:extLst>
      <p:ext uri="{BB962C8B-B14F-4D97-AF65-F5344CB8AC3E}">
        <p14:creationId xmlns:p14="http://schemas.microsoft.com/office/powerpoint/2010/main" val="359455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Table&#10;&#10;Description automatically generated">
            <a:extLst>
              <a:ext uri="{FF2B5EF4-FFF2-40B4-BE49-F238E27FC236}">
                <a16:creationId xmlns:a16="http://schemas.microsoft.com/office/drawing/2014/main" id="{C13B777C-E60A-4A74-9D6A-887DAF83419C}"/>
              </a:ext>
            </a:extLst>
          </p:cNvPr>
          <p:cNvPicPr>
            <a:picLocks noGrp="1" noChangeAspect="1"/>
          </p:cNvPicPr>
          <p:nvPr>
            <p:ph sz="half" idx="1"/>
          </p:nvPr>
        </p:nvPicPr>
        <p:blipFill>
          <a:blip r:embed="rId2"/>
          <a:stretch>
            <a:fillRect/>
          </a:stretch>
        </p:blipFill>
        <p:spPr>
          <a:xfrm>
            <a:off x="250824" y="132035"/>
            <a:ext cx="8713664" cy="2864917"/>
          </a:xfrm>
          <a:prstGeom prst="rect">
            <a:avLst/>
          </a:prstGeom>
          <a:noFill/>
        </p:spPr>
      </p:pic>
      <p:pic>
        <p:nvPicPr>
          <p:cNvPr id="8" name="Content Placeholder 7">
            <a:extLst>
              <a:ext uri="{FF2B5EF4-FFF2-40B4-BE49-F238E27FC236}">
                <a16:creationId xmlns:a16="http://schemas.microsoft.com/office/drawing/2014/main" id="{5705DF60-D3FF-4C1A-A0CD-A487F965AF7E}"/>
              </a:ext>
            </a:extLst>
          </p:cNvPr>
          <p:cNvPicPr>
            <a:picLocks noGrp="1" noChangeAspect="1"/>
          </p:cNvPicPr>
          <p:nvPr>
            <p:ph sz="half" idx="2"/>
          </p:nvPr>
        </p:nvPicPr>
        <p:blipFill>
          <a:blip r:embed="rId3"/>
          <a:stretch>
            <a:fillRect/>
          </a:stretch>
        </p:blipFill>
        <p:spPr>
          <a:xfrm>
            <a:off x="0" y="3284984"/>
            <a:ext cx="9144000" cy="3573016"/>
          </a:xfrm>
          <a:prstGeom prst="rect">
            <a:avLst/>
          </a:prstGeom>
        </p:spPr>
      </p:pic>
      <p:sp>
        <p:nvSpPr>
          <p:cNvPr id="5" name="Date Placeholder 4">
            <a:extLst>
              <a:ext uri="{FF2B5EF4-FFF2-40B4-BE49-F238E27FC236}">
                <a16:creationId xmlns:a16="http://schemas.microsoft.com/office/drawing/2014/main" id="{8DF3E06E-559F-46B5-9560-E0D8EFAB168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8CE947D7-5406-446D-B264-B525D122F3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127</a:t>
            </a:fld>
            <a:endParaRPr lang="en-GB" altLang="en-US"/>
          </a:p>
        </p:txBody>
      </p:sp>
    </p:spTree>
    <p:extLst>
      <p:ext uri="{BB962C8B-B14F-4D97-AF65-F5344CB8AC3E}">
        <p14:creationId xmlns:p14="http://schemas.microsoft.com/office/powerpoint/2010/main" val="676761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6190C-1B49-46ED-9458-AC485E843232}"/>
              </a:ext>
            </a:extLst>
          </p:cNvPr>
          <p:cNvSpPr>
            <a:spLocks noGrp="1"/>
          </p:cNvSpPr>
          <p:nvPr>
            <p:ph type="title"/>
          </p:nvPr>
        </p:nvSpPr>
        <p:spPr>
          <a:xfrm>
            <a:off x="457200" y="136525"/>
            <a:ext cx="8229600" cy="706090"/>
          </a:xfrm>
        </p:spPr>
        <p:txBody>
          <a:bodyPr/>
          <a:lstStyle/>
          <a:p>
            <a:r>
              <a:rPr lang="en-GB" sz="3600" b="1" dirty="0"/>
              <a:t>Perception of Evaluation</a:t>
            </a:r>
          </a:p>
        </p:txBody>
      </p:sp>
      <p:pic>
        <p:nvPicPr>
          <p:cNvPr id="8" name="Content Placeholder 7" descr="A picture containing shape&#10;&#10;Description automatically generated">
            <a:extLst>
              <a:ext uri="{FF2B5EF4-FFF2-40B4-BE49-F238E27FC236}">
                <a16:creationId xmlns:a16="http://schemas.microsoft.com/office/drawing/2014/main" id="{6D022178-3926-421E-8D3C-E6FC5E51058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050" y="1434480"/>
            <a:ext cx="4014986" cy="3722712"/>
          </a:xfrm>
        </p:spPr>
      </p:pic>
      <p:sp>
        <p:nvSpPr>
          <p:cNvPr id="4" name="Content Placeholder 3">
            <a:extLst>
              <a:ext uri="{FF2B5EF4-FFF2-40B4-BE49-F238E27FC236}">
                <a16:creationId xmlns:a16="http://schemas.microsoft.com/office/drawing/2014/main" id="{A5DAE107-D2A4-448B-BE9A-99CF3D4C77D1}"/>
              </a:ext>
            </a:extLst>
          </p:cNvPr>
          <p:cNvSpPr>
            <a:spLocks noGrp="1"/>
          </p:cNvSpPr>
          <p:nvPr>
            <p:ph sz="half" idx="2"/>
          </p:nvPr>
        </p:nvSpPr>
        <p:spPr>
          <a:xfrm>
            <a:off x="4211960" y="1268760"/>
            <a:ext cx="4824536" cy="4392488"/>
          </a:xfrm>
        </p:spPr>
        <p:txBody>
          <a:bodyPr/>
          <a:lstStyle/>
          <a:p>
            <a:r>
              <a:rPr lang="en-GB" sz="2000" dirty="0"/>
              <a:t>Using social or community mapping to provide information about the physical characteristics of the community, about the socio-economic conditions, and how the participants perceive their community.</a:t>
            </a:r>
          </a:p>
          <a:p>
            <a:r>
              <a:rPr lang="en-GB" sz="2000" dirty="0"/>
              <a:t>Their notion of the resilience they have developed in the community.</a:t>
            </a:r>
          </a:p>
          <a:p>
            <a:r>
              <a:rPr lang="en-GB" sz="2000" dirty="0"/>
              <a:t>Their cultural strengths.</a:t>
            </a:r>
          </a:p>
          <a:p>
            <a:r>
              <a:rPr lang="en-GB" sz="2000" dirty="0"/>
              <a:t>Their community strengths and weaknesses.</a:t>
            </a:r>
          </a:p>
          <a:p>
            <a:r>
              <a:rPr lang="en-GB" sz="2000" dirty="0"/>
              <a:t>Their demographics and geographical advantages.</a:t>
            </a:r>
          </a:p>
        </p:txBody>
      </p:sp>
      <p:sp>
        <p:nvSpPr>
          <p:cNvPr id="5" name="Date Placeholder 4">
            <a:extLst>
              <a:ext uri="{FF2B5EF4-FFF2-40B4-BE49-F238E27FC236}">
                <a16:creationId xmlns:a16="http://schemas.microsoft.com/office/drawing/2014/main" id="{0011CB5D-8803-46B7-BEAE-9C736F2516DD}"/>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D8CD2107-9B00-478B-821E-1B2F5551254C}"/>
              </a:ext>
            </a:extLst>
          </p:cNvPr>
          <p:cNvSpPr>
            <a:spLocks noGrp="1"/>
          </p:cNvSpPr>
          <p:nvPr>
            <p:ph type="sldNum" sz="quarter" idx="11"/>
          </p:nvPr>
        </p:nvSpPr>
        <p:spPr/>
        <p:txBody>
          <a:bodyPr/>
          <a:lstStyle/>
          <a:p>
            <a:pPr>
              <a:defRPr/>
            </a:pPr>
            <a:fld id="{386495F9-B3F5-4DDF-9323-6CEC80C52C17}" type="slidenum">
              <a:rPr lang="en-GB" altLang="en-US" smtClean="0"/>
              <a:pPr>
                <a:defRPr/>
              </a:pPr>
              <a:t>128</a:t>
            </a:fld>
            <a:endParaRPr lang="en-GB" altLang="en-US" dirty="0"/>
          </a:p>
        </p:txBody>
      </p:sp>
    </p:spTree>
    <p:extLst>
      <p:ext uri="{BB962C8B-B14F-4D97-AF65-F5344CB8AC3E}">
        <p14:creationId xmlns:p14="http://schemas.microsoft.com/office/powerpoint/2010/main" val="3102472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55A2-9D3A-436E-B246-277A91A7F4F2}"/>
              </a:ext>
            </a:extLst>
          </p:cNvPr>
          <p:cNvSpPr>
            <a:spLocks noGrp="1"/>
          </p:cNvSpPr>
          <p:nvPr>
            <p:ph type="title"/>
          </p:nvPr>
        </p:nvSpPr>
        <p:spPr>
          <a:xfrm>
            <a:off x="17748" y="135452"/>
            <a:ext cx="9036496" cy="850106"/>
          </a:xfrm>
        </p:spPr>
        <p:txBody>
          <a:bodyPr/>
          <a:lstStyle/>
          <a:p>
            <a:r>
              <a:rPr lang="en-GB" sz="3600" b="1" dirty="0"/>
              <a:t>Balancing Accountability and Learning </a:t>
            </a:r>
          </a:p>
        </p:txBody>
      </p:sp>
      <p:sp>
        <p:nvSpPr>
          <p:cNvPr id="3" name="Content Placeholder 2">
            <a:extLst>
              <a:ext uri="{FF2B5EF4-FFF2-40B4-BE49-F238E27FC236}">
                <a16:creationId xmlns:a16="http://schemas.microsoft.com/office/drawing/2014/main" id="{204E18FF-6A85-4CA6-927A-1ABC8CB53DD1}"/>
              </a:ext>
            </a:extLst>
          </p:cNvPr>
          <p:cNvSpPr>
            <a:spLocks noGrp="1"/>
          </p:cNvSpPr>
          <p:nvPr>
            <p:ph sz="half" idx="1"/>
          </p:nvPr>
        </p:nvSpPr>
        <p:spPr>
          <a:xfrm>
            <a:off x="457200" y="1600201"/>
            <a:ext cx="4038600" cy="3845023"/>
          </a:xfrm>
        </p:spPr>
        <p:txBody>
          <a:bodyPr/>
          <a:lstStyle/>
          <a:p>
            <a:pPr marL="457200" lvl="1" indent="0">
              <a:buNone/>
            </a:pPr>
            <a:endParaRPr lang="en-GB" sz="1600" dirty="0"/>
          </a:p>
          <a:p>
            <a:pPr lvl="1">
              <a:buFont typeface="Arial" panose="020B0604020202020204" pitchFamily="34" charset="0"/>
              <a:buChar char="•"/>
            </a:pPr>
            <a:endParaRPr lang="en-GB" sz="1600" dirty="0"/>
          </a:p>
          <a:p>
            <a:pPr lvl="1">
              <a:buFont typeface="Arial" panose="020B0604020202020204" pitchFamily="34" charset="0"/>
              <a:buChar char="•"/>
            </a:pPr>
            <a:endParaRPr lang="en-GB" sz="1600" dirty="0"/>
          </a:p>
          <a:p>
            <a:endParaRPr lang="en-GB" dirty="0"/>
          </a:p>
        </p:txBody>
      </p:sp>
      <p:sp>
        <p:nvSpPr>
          <p:cNvPr id="4" name="Content Placeholder 3">
            <a:extLst>
              <a:ext uri="{FF2B5EF4-FFF2-40B4-BE49-F238E27FC236}">
                <a16:creationId xmlns:a16="http://schemas.microsoft.com/office/drawing/2014/main" id="{C04251FA-1E80-46AB-9A83-FD082FDB2C9A}"/>
              </a:ext>
            </a:extLst>
          </p:cNvPr>
          <p:cNvSpPr>
            <a:spLocks noGrp="1"/>
          </p:cNvSpPr>
          <p:nvPr>
            <p:ph sz="half" idx="2"/>
          </p:nvPr>
        </p:nvSpPr>
        <p:spPr>
          <a:xfrm>
            <a:off x="179512" y="1293656"/>
            <a:ext cx="8712968" cy="4367591"/>
          </a:xfrm>
        </p:spPr>
        <p:txBody>
          <a:bodyPr/>
          <a:lstStyle/>
          <a:p>
            <a:r>
              <a:rPr lang="en-GB" sz="2000" dirty="0"/>
              <a:t>Accountability evolves around providing evidence of action carried out in the community engagement process.</a:t>
            </a:r>
          </a:p>
          <a:p>
            <a:pPr lvl="1">
              <a:buFont typeface="Arial" panose="020B0604020202020204" pitchFamily="34" charset="0"/>
              <a:buChar char="•"/>
            </a:pPr>
            <a:r>
              <a:rPr lang="en-GB" sz="2000" dirty="0"/>
              <a:t>Demonstrating impact.</a:t>
            </a:r>
          </a:p>
          <a:p>
            <a:pPr lvl="1">
              <a:buFont typeface="Arial" panose="020B0604020202020204" pitchFamily="34" charset="0"/>
              <a:buChar char="•"/>
            </a:pPr>
            <a:r>
              <a:rPr lang="en-GB" sz="2000" dirty="0"/>
              <a:t>Justifying expenditure.</a:t>
            </a:r>
          </a:p>
          <a:p>
            <a:pPr lvl="1">
              <a:buFont typeface="Arial" panose="020B0604020202020204" pitchFamily="34" charset="0"/>
              <a:buChar char="•"/>
            </a:pPr>
            <a:r>
              <a:rPr lang="en-GB" sz="2000" dirty="0"/>
              <a:t>Accountability to funders.</a:t>
            </a:r>
          </a:p>
          <a:p>
            <a:pPr lvl="1">
              <a:buFont typeface="Arial" panose="020B0604020202020204" pitchFamily="34" charset="0"/>
              <a:buChar char="•"/>
            </a:pPr>
            <a:r>
              <a:rPr lang="en-GB" sz="2000" dirty="0"/>
              <a:t>Accountability to community and beneficiaries.</a:t>
            </a:r>
          </a:p>
          <a:p>
            <a:r>
              <a:rPr lang="en-GB" sz="2000" dirty="0"/>
              <a:t>Learning is recounting or reflecting on the outcomes of community engagement activities and how they can be improved to make them better in future. It is focused on the ‘Why’ and ‘How’ questions.</a:t>
            </a:r>
          </a:p>
          <a:p>
            <a:pPr lvl="1">
              <a:buFont typeface="Arial" panose="020B0604020202020204" pitchFamily="34" charset="0"/>
              <a:buChar char="•"/>
            </a:pPr>
            <a:r>
              <a:rPr lang="en-GB" sz="2000" dirty="0"/>
              <a:t>Informed by theories of education.</a:t>
            </a:r>
          </a:p>
          <a:p>
            <a:pPr lvl="1">
              <a:buFont typeface="Arial" panose="020B0604020202020204" pitchFamily="34" charset="0"/>
              <a:buChar char="•"/>
            </a:pPr>
            <a:r>
              <a:rPr lang="en-GB" sz="2000" dirty="0"/>
              <a:t>The expectation for action learning or participatory methods.</a:t>
            </a:r>
          </a:p>
          <a:p>
            <a:pPr lvl="1">
              <a:buFont typeface="Arial" panose="020B0604020202020204" pitchFamily="34" charset="0"/>
              <a:buChar char="•"/>
            </a:pPr>
            <a:r>
              <a:rPr lang="en-GB" sz="2000" dirty="0"/>
              <a:t>Organisational Development.</a:t>
            </a:r>
          </a:p>
          <a:p>
            <a:pPr lvl="1">
              <a:buFont typeface="Arial" panose="020B0604020202020204" pitchFamily="34" charset="0"/>
              <a:buChar char="•"/>
            </a:pPr>
            <a:endParaRPr lang="en-GB" sz="1600" dirty="0"/>
          </a:p>
        </p:txBody>
      </p:sp>
      <p:sp>
        <p:nvSpPr>
          <p:cNvPr id="5" name="Date Placeholder 4">
            <a:extLst>
              <a:ext uri="{FF2B5EF4-FFF2-40B4-BE49-F238E27FC236}">
                <a16:creationId xmlns:a16="http://schemas.microsoft.com/office/drawing/2014/main" id="{A291269E-F9EE-4333-88B7-13C65E5A1698}"/>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548D4FC-B653-4A85-8976-5EAEF76F11DA}"/>
              </a:ext>
            </a:extLst>
          </p:cNvPr>
          <p:cNvSpPr>
            <a:spLocks noGrp="1"/>
          </p:cNvSpPr>
          <p:nvPr>
            <p:ph type="sldNum" sz="quarter" idx="11"/>
          </p:nvPr>
        </p:nvSpPr>
        <p:spPr/>
        <p:txBody>
          <a:bodyPr/>
          <a:lstStyle/>
          <a:p>
            <a:pPr>
              <a:defRPr/>
            </a:pPr>
            <a:fld id="{386495F9-B3F5-4DDF-9323-6CEC80C52C17}" type="slidenum">
              <a:rPr lang="en-GB" altLang="en-US" smtClean="0"/>
              <a:pPr>
                <a:defRPr/>
              </a:pPr>
              <a:t>129</a:t>
            </a:fld>
            <a:endParaRPr lang="en-GB" altLang="en-US" dirty="0"/>
          </a:p>
        </p:txBody>
      </p:sp>
    </p:spTree>
    <p:extLst>
      <p:ext uri="{BB962C8B-B14F-4D97-AF65-F5344CB8AC3E}">
        <p14:creationId xmlns:p14="http://schemas.microsoft.com/office/powerpoint/2010/main" val="21172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62FE9-36DE-4100-9987-3E83D3E065F5}"/>
              </a:ext>
            </a:extLst>
          </p:cNvPr>
          <p:cNvSpPr>
            <a:spLocks noGrp="1"/>
          </p:cNvSpPr>
          <p:nvPr>
            <p:ph type="title"/>
          </p:nvPr>
        </p:nvSpPr>
        <p:spPr>
          <a:xfrm>
            <a:off x="457200" y="136525"/>
            <a:ext cx="8229600" cy="706090"/>
          </a:xfrm>
        </p:spPr>
        <p:txBody>
          <a:bodyPr/>
          <a:lstStyle/>
          <a:p>
            <a:r>
              <a:rPr lang="en-GB" sz="3600" b="1" dirty="0"/>
              <a:t>Theory of Change</a:t>
            </a:r>
          </a:p>
        </p:txBody>
      </p:sp>
      <p:pic>
        <p:nvPicPr>
          <p:cNvPr id="8" name="Content Placeholder 7" descr="A picture containing diagram&#10;&#10;Description automatically generated">
            <a:extLst>
              <a:ext uri="{FF2B5EF4-FFF2-40B4-BE49-F238E27FC236}">
                <a16:creationId xmlns:a16="http://schemas.microsoft.com/office/drawing/2014/main" id="{A5CBEDCC-A1F3-4BBF-8DD8-0BD1511E8FBC}"/>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268760"/>
            <a:ext cx="5508104" cy="4104456"/>
          </a:xfrm>
        </p:spPr>
      </p:pic>
      <p:sp>
        <p:nvSpPr>
          <p:cNvPr id="4" name="Content Placeholder 3">
            <a:extLst>
              <a:ext uri="{FF2B5EF4-FFF2-40B4-BE49-F238E27FC236}">
                <a16:creationId xmlns:a16="http://schemas.microsoft.com/office/drawing/2014/main" id="{A40BEB31-FC13-416C-B7D1-C35C14E5D059}"/>
              </a:ext>
            </a:extLst>
          </p:cNvPr>
          <p:cNvSpPr>
            <a:spLocks noGrp="1"/>
          </p:cNvSpPr>
          <p:nvPr>
            <p:ph sz="half" idx="2"/>
          </p:nvPr>
        </p:nvSpPr>
        <p:spPr>
          <a:xfrm>
            <a:off x="5312618" y="1268760"/>
            <a:ext cx="3826768" cy="3888433"/>
          </a:xfrm>
        </p:spPr>
        <p:txBody>
          <a:bodyPr/>
          <a:lstStyle/>
          <a:p>
            <a:r>
              <a:rPr lang="en-GB" sz="2000" dirty="0"/>
              <a:t>Change takes time, and it is dynamic; hence, allow sufficient time and employ adaptive management.</a:t>
            </a:r>
          </a:p>
          <a:p>
            <a:r>
              <a:rPr lang="en-GB" sz="2000" dirty="0"/>
              <a:t> Clarity about community expectations and assumptions about how change happens:</a:t>
            </a:r>
          </a:p>
          <a:p>
            <a:pPr lvl="1">
              <a:buFont typeface="Arial" panose="020B0604020202020204" pitchFamily="34" charset="0"/>
              <a:buChar char="•"/>
            </a:pPr>
            <a:r>
              <a:rPr lang="en-GB" sz="1600" dirty="0"/>
              <a:t>Test the expected against actually happened.</a:t>
            </a:r>
          </a:p>
          <a:p>
            <a:pPr lvl="1">
              <a:buFont typeface="Arial" panose="020B0604020202020204" pitchFamily="34" charset="0"/>
              <a:buChar char="•"/>
            </a:pPr>
            <a:r>
              <a:rPr lang="en-GB" sz="1600" dirty="0"/>
              <a:t>Gathering data from both quantitative and qualitative methods for triangulation.</a:t>
            </a:r>
          </a:p>
        </p:txBody>
      </p:sp>
      <p:sp>
        <p:nvSpPr>
          <p:cNvPr id="5" name="Date Placeholder 4">
            <a:extLst>
              <a:ext uri="{FF2B5EF4-FFF2-40B4-BE49-F238E27FC236}">
                <a16:creationId xmlns:a16="http://schemas.microsoft.com/office/drawing/2014/main" id="{042111FE-1A6E-4B22-8A09-C9A3AB349F2F}"/>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70A4ABB2-4B65-444A-9B69-104569570F1E}"/>
              </a:ext>
            </a:extLst>
          </p:cNvPr>
          <p:cNvSpPr>
            <a:spLocks noGrp="1"/>
          </p:cNvSpPr>
          <p:nvPr>
            <p:ph type="sldNum" sz="quarter" idx="11"/>
          </p:nvPr>
        </p:nvSpPr>
        <p:spPr/>
        <p:txBody>
          <a:bodyPr/>
          <a:lstStyle/>
          <a:p>
            <a:pPr>
              <a:defRPr/>
            </a:pPr>
            <a:fld id="{386495F9-B3F5-4DDF-9323-6CEC80C52C17}" type="slidenum">
              <a:rPr lang="en-GB" altLang="en-US" smtClean="0"/>
              <a:pPr>
                <a:defRPr/>
              </a:pPr>
              <a:t>130</a:t>
            </a:fld>
            <a:endParaRPr lang="en-GB" altLang="en-US" dirty="0"/>
          </a:p>
        </p:txBody>
      </p:sp>
    </p:spTree>
    <p:extLst>
      <p:ext uri="{BB962C8B-B14F-4D97-AF65-F5344CB8AC3E}">
        <p14:creationId xmlns:p14="http://schemas.microsoft.com/office/powerpoint/2010/main" val="1232947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B21D7-EF92-4B97-B34E-9C9B38CA5B0D}"/>
              </a:ext>
            </a:extLst>
          </p:cNvPr>
          <p:cNvSpPr>
            <a:spLocks noGrp="1"/>
          </p:cNvSpPr>
          <p:nvPr>
            <p:ph type="title"/>
          </p:nvPr>
        </p:nvSpPr>
        <p:spPr>
          <a:xfrm>
            <a:off x="457200" y="274638"/>
            <a:ext cx="8229600" cy="706090"/>
          </a:xfrm>
        </p:spPr>
        <p:txBody>
          <a:bodyPr/>
          <a:lstStyle/>
          <a:p>
            <a:r>
              <a:rPr lang="en-GB" sz="3600" b="1" dirty="0"/>
              <a:t>Challenges of Complexity </a:t>
            </a:r>
          </a:p>
        </p:txBody>
      </p:sp>
      <p:pic>
        <p:nvPicPr>
          <p:cNvPr id="8" name="Content Placeholder 7" descr="Diagram&#10;&#10;Description automatically generated">
            <a:extLst>
              <a:ext uri="{FF2B5EF4-FFF2-40B4-BE49-F238E27FC236}">
                <a16:creationId xmlns:a16="http://schemas.microsoft.com/office/drawing/2014/main" id="{EE9637E3-0413-48E6-8D0E-06E485E460F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7504" y="1608850"/>
            <a:ext cx="3600896" cy="3692358"/>
          </a:xfrm>
        </p:spPr>
      </p:pic>
      <p:sp>
        <p:nvSpPr>
          <p:cNvPr id="4" name="Content Placeholder 3">
            <a:extLst>
              <a:ext uri="{FF2B5EF4-FFF2-40B4-BE49-F238E27FC236}">
                <a16:creationId xmlns:a16="http://schemas.microsoft.com/office/drawing/2014/main" id="{AA03A732-DC36-4BF5-83E5-6B653B9D0FE9}"/>
              </a:ext>
            </a:extLst>
          </p:cNvPr>
          <p:cNvSpPr>
            <a:spLocks noGrp="1"/>
          </p:cNvSpPr>
          <p:nvPr>
            <p:ph sz="half" idx="2"/>
          </p:nvPr>
        </p:nvSpPr>
        <p:spPr>
          <a:xfrm>
            <a:off x="3995937" y="1608850"/>
            <a:ext cx="4690864" cy="3989040"/>
          </a:xfrm>
        </p:spPr>
        <p:txBody>
          <a:bodyPr/>
          <a:lstStyle/>
          <a:p>
            <a:r>
              <a:rPr lang="en-GB" sz="2000" dirty="0"/>
              <a:t>It is difficult to be definitive about an intervention causing and observed outcome.</a:t>
            </a:r>
          </a:p>
          <a:p>
            <a:r>
              <a:rPr lang="en-GB" sz="2000" dirty="0"/>
              <a:t>The intrinsic value of community engagement may not be indicative.</a:t>
            </a:r>
          </a:p>
          <a:p>
            <a:r>
              <a:rPr lang="en-GB" sz="2000" dirty="0"/>
              <a:t>Building relationships could have a greater impact than expected.</a:t>
            </a:r>
          </a:p>
          <a:p>
            <a:r>
              <a:rPr lang="en-GB" sz="2000" dirty="0"/>
              <a:t>The evidence of the engagement may support change or emerge with greater scientific information to aid learning.</a:t>
            </a:r>
          </a:p>
        </p:txBody>
      </p:sp>
      <p:sp>
        <p:nvSpPr>
          <p:cNvPr id="5" name="Date Placeholder 4">
            <a:extLst>
              <a:ext uri="{FF2B5EF4-FFF2-40B4-BE49-F238E27FC236}">
                <a16:creationId xmlns:a16="http://schemas.microsoft.com/office/drawing/2014/main" id="{69380CAA-0FB0-426F-8083-C4E374849B9A}"/>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18043EBE-515A-4FBF-85E2-186040CAF672}"/>
              </a:ext>
            </a:extLst>
          </p:cNvPr>
          <p:cNvSpPr>
            <a:spLocks noGrp="1"/>
          </p:cNvSpPr>
          <p:nvPr>
            <p:ph type="sldNum" sz="quarter" idx="11"/>
          </p:nvPr>
        </p:nvSpPr>
        <p:spPr/>
        <p:txBody>
          <a:bodyPr/>
          <a:lstStyle/>
          <a:p>
            <a:pPr>
              <a:defRPr/>
            </a:pPr>
            <a:fld id="{386495F9-B3F5-4DDF-9323-6CEC80C52C17}" type="slidenum">
              <a:rPr lang="en-GB" altLang="en-US" smtClean="0"/>
              <a:pPr>
                <a:defRPr/>
              </a:pPr>
              <a:t>131</a:t>
            </a:fld>
            <a:endParaRPr lang="en-GB" altLang="en-US" dirty="0"/>
          </a:p>
        </p:txBody>
      </p:sp>
    </p:spTree>
    <p:extLst>
      <p:ext uri="{BB962C8B-B14F-4D97-AF65-F5344CB8AC3E}">
        <p14:creationId xmlns:p14="http://schemas.microsoft.com/office/powerpoint/2010/main" val="2701893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6688A-1BEA-4748-B45B-908D2B173639}"/>
              </a:ext>
            </a:extLst>
          </p:cNvPr>
          <p:cNvSpPr>
            <a:spLocks noGrp="1"/>
          </p:cNvSpPr>
          <p:nvPr>
            <p:ph type="title"/>
          </p:nvPr>
        </p:nvSpPr>
        <p:spPr>
          <a:xfrm>
            <a:off x="0" y="274638"/>
            <a:ext cx="9144000" cy="776957"/>
          </a:xfrm>
        </p:spPr>
        <p:txBody>
          <a:bodyPr wrap="square" anchor="ctr">
            <a:normAutofit/>
          </a:bodyPr>
          <a:lstStyle/>
          <a:p>
            <a:pPr>
              <a:lnSpc>
                <a:spcPct val="90000"/>
              </a:lnSpc>
            </a:pPr>
            <a:r>
              <a:rPr lang="en-GB" sz="3700" b="1" dirty="0"/>
              <a:t>Resources for Evaluation of Engagement</a:t>
            </a:r>
          </a:p>
        </p:txBody>
      </p:sp>
      <p:pic>
        <p:nvPicPr>
          <p:cNvPr id="7" name="Picture 6" descr="A picture containing sitting, table, book, food&#10;&#10;Description automatically generated">
            <a:extLst>
              <a:ext uri="{FF2B5EF4-FFF2-40B4-BE49-F238E27FC236}">
                <a16:creationId xmlns:a16="http://schemas.microsoft.com/office/drawing/2014/main" id="{240BFB19-125F-4E76-862F-0C9CEC3678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844106"/>
            <a:ext cx="4038600" cy="3169787"/>
          </a:xfrm>
          <a:prstGeom prst="rect">
            <a:avLst/>
          </a:prstGeom>
          <a:noFill/>
        </p:spPr>
      </p:pic>
      <p:sp>
        <p:nvSpPr>
          <p:cNvPr id="4" name="Content Placeholder 3">
            <a:extLst>
              <a:ext uri="{FF2B5EF4-FFF2-40B4-BE49-F238E27FC236}">
                <a16:creationId xmlns:a16="http://schemas.microsoft.com/office/drawing/2014/main" id="{5919B3D6-2AAB-458D-8B70-4EB0034F84A9}"/>
              </a:ext>
            </a:extLst>
          </p:cNvPr>
          <p:cNvSpPr>
            <a:spLocks noGrp="1"/>
          </p:cNvSpPr>
          <p:nvPr>
            <p:ph sz="half" idx="2"/>
          </p:nvPr>
        </p:nvSpPr>
        <p:spPr>
          <a:xfrm>
            <a:off x="4648200" y="1844105"/>
            <a:ext cx="4038600" cy="3601119"/>
          </a:xfrm>
        </p:spPr>
        <p:txBody>
          <a:bodyPr wrap="square" anchor="t">
            <a:normAutofit lnSpcReduction="10000"/>
          </a:bodyPr>
          <a:lstStyle/>
          <a:p>
            <a:pPr>
              <a:lnSpc>
                <a:spcPct val="90000"/>
              </a:lnSpc>
            </a:pPr>
            <a:r>
              <a:rPr lang="en-GB" sz="1500" dirty="0"/>
              <a:t>Realist Evaluation:</a:t>
            </a:r>
          </a:p>
          <a:p>
            <a:pPr lvl="1">
              <a:lnSpc>
                <a:spcPct val="90000"/>
              </a:lnSpc>
              <a:buFont typeface="Arial" panose="020B0604020202020204" pitchFamily="34" charset="0"/>
              <a:buChar char="•"/>
            </a:pPr>
            <a:r>
              <a:rPr lang="en-GB" sz="1500" dirty="0"/>
              <a:t>Complex social programme and Beneficiary assessment</a:t>
            </a:r>
          </a:p>
          <a:p>
            <a:pPr>
              <a:lnSpc>
                <a:spcPct val="90000"/>
              </a:lnSpc>
            </a:pPr>
            <a:r>
              <a:rPr lang="en-GB" sz="1500" dirty="0"/>
              <a:t>Theory of change:</a:t>
            </a:r>
          </a:p>
          <a:p>
            <a:pPr lvl="1">
              <a:lnSpc>
                <a:spcPct val="90000"/>
              </a:lnSpc>
              <a:buFont typeface="Arial" panose="020B0604020202020204" pitchFamily="34" charset="0"/>
              <a:buChar char="•"/>
            </a:pPr>
            <a:r>
              <a:rPr lang="en-GB" sz="1500" dirty="0"/>
              <a:t>How change happens</a:t>
            </a:r>
          </a:p>
          <a:p>
            <a:pPr>
              <a:lnSpc>
                <a:spcPct val="90000"/>
              </a:lnSpc>
            </a:pPr>
            <a:r>
              <a:rPr lang="en-GB" sz="1500" dirty="0"/>
              <a:t>Participatory system:</a:t>
            </a:r>
          </a:p>
          <a:p>
            <a:pPr lvl="1">
              <a:lnSpc>
                <a:spcPct val="90000"/>
              </a:lnSpc>
              <a:buFont typeface="Arial" panose="020B0604020202020204" pitchFamily="34" charset="0"/>
              <a:buChar char="•"/>
            </a:pPr>
            <a:r>
              <a:rPr lang="en-GB" sz="1500" dirty="0"/>
              <a:t>Realtime assessment from stories of impact and statistics </a:t>
            </a:r>
          </a:p>
          <a:p>
            <a:pPr>
              <a:lnSpc>
                <a:spcPct val="90000"/>
              </a:lnSpc>
            </a:pPr>
            <a:r>
              <a:rPr lang="en-GB" sz="1500" dirty="0"/>
              <a:t>Development Evaluation:</a:t>
            </a:r>
          </a:p>
          <a:p>
            <a:pPr lvl="1">
              <a:lnSpc>
                <a:spcPct val="90000"/>
              </a:lnSpc>
              <a:buFont typeface="Arial" panose="020B0604020202020204" pitchFamily="34" charset="0"/>
              <a:buChar char="•"/>
            </a:pPr>
            <a:r>
              <a:rPr lang="en-GB" sz="1500" dirty="0"/>
              <a:t>Social issues using case studies </a:t>
            </a:r>
          </a:p>
          <a:p>
            <a:pPr>
              <a:lnSpc>
                <a:spcPct val="90000"/>
              </a:lnSpc>
            </a:pPr>
            <a:r>
              <a:rPr lang="en-GB" sz="1500" dirty="0"/>
              <a:t>Network-Based Approaches to Evaluation:</a:t>
            </a:r>
          </a:p>
          <a:p>
            <a:pPr lvl="1">
              <a:lnSpc>
                <a:spcPct val="90000"/>
              </a:lnSpc>
              <a:buFont typeface="Arial" panose="020B0604020202020204" pitchFamily="34" charset="0"/>
              <a:buChar char="•"/>
            </a:pPr>
            <a:r>
              <a:rPr lang="en-GB" sz="1500" dirty="0"/>
              <a:t>Social network analysis </a:t>
            </a:r>
          </a:p>
          <a:p>
            <a:pPr>
              <a:lnSpc>
                <a:spcPct val="90000"/>
              </a:lnSpc>
            </a:pPr>
            <a:r>
              <a:rPr lang="en-GB" sz="1500" dirty="0"/>
              <a:t>Outcome Mapping and social mapping:</a:t>
            </a:r>
          </a:p>
          <a:p>
            <a:pPr lvl="1">
              <a:lnSpc>
                <a:spcPct val="90000"/>
              </a:lnSpc>
              <a:buFont typeface="Arial" panose="020B0604020202020204" pitchFamily="34" charset="0"/>
              <a:buChar char="•"/>
            </a:pPr>
            <a:r>
              <a:rPr lang="en-GB" sz="1500" dirty="0"/>
              <a:t>Physical change and Testimonies of change</a:t>
            </a:r>
          </a:p>
        </p:txBody>
      </p:sp>
      <p:sp>
        <p:nvSpPr>
          <p:cNvPr id="5" name="Date Placeholder 4">
            <a:extLst>
              <a:ext uri="{FF2B5EF4-FFF2-40B4-BE49-F238E27FC236}">
                <a16:creationId xmlns:a16="http://schemas.microsoft.com/office/drawing/2014/main" id="{06EEC798-0F56-42AB-B26D-A19C46F7D2B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00980B89-3B14-4E5B-8F9C-31D8EB589BB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132</a:t>
            </a:fld>
            <a:endParaRPr lang="en-GB" altLang="en-US"/>
          </a:p>
        </p:txBody>
      </p:sp>
    </p:spTree>
    <p:extLst>
      <p:ext uri="{BB962C8B-B14F-4D97-AF65-F5344CB8AC3E}">
        <p14:creationId xmlns:p14="http://schemas.microsoft.com/office/powerpoint/2010/main" val="372944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30DDF-DA2D-4FFC-9115-100EEEC7F280}"/>
              </a:ext>
            </a:extLst>
          </p:cNvPr>
          <p:cNvSpPr>
            <a:spLocks noGrp="1"/>
          </p:cNvSpPr>
          <p:nvPr>
            <p:ph type="title"/>
          </p:nvPr>
        </p:nvSpPr>
        <p:spPr>
          <a:xfrm>
            <a:off x="457200" y="274638"/>
            <a:ext cx="8229600" cy="706090"/>
          </a:xfrm>
        </p:spPr>
        <p:txBody>
          <a:bodyPr/>
          <a:lstStyle/>
          <a:p>
            <a:r>
              <a:rPr lang="en-GB" sz="3600" b="1" dirty="0"/>
              <a:t>Practical Challenges </a:t>
            </a:r>
          </a:p>
        </p:txBody>
      </p:sp>
      <p:sp>
        <p:nvSpPr>
          <p:cNvPr id="4" name="Content Placeholder 3">
            <a:extLst>
              <a:ext uri="{FF2B5EF4-FFF2-40B4-BE49-F238E27FC236}">
                <a16:creationId xmlns:a16="http://schemas.microsoft.com/office/drawing/2014/main" id="{0A2465C3-8CC9-4F71-87A0-120C8FE82ED0}"/>
              </a:ext>
            </a:extLst>
          </p:cNvPr>
          <p:cNvSpPr>
            <a:spLocks noGrp="1"/>
          </p:cNvSpPr>
          <p:nvPr>
            <p:ph sz="half" idx="2"/>
          </p:nvPr>
        </p:nvSpPr>
        <p:spPr>
          <a:xfrm>
            <a:off x="250825" y="1484784"/>
            <a:ext cx="8569647" cy="3672407"/>
          </a:xfrm>
        </p:spPr>
        <p:txBody>
          <a:bodyPr/>
          <a:lstStyle/>
          <a:p>
            <a:r>
              <a:rPr lang="en-GB" sz="2000" dirty="0"/>
              <a:t>How to determine the proportionality of effort (depending on the purpose of the engagement).</a:t>
            </a:r>
          </a:p>
          <a:p>
            <a:r>
              <a:rPr lang="en-GB" sz="2000" dirty="0"/>
              <a:t>The resource and timeframe for evaluation (10% Rule but more if required).</a:t>
            </a:r>
          </a:p>
          <a:p>
            <a:r>
              <a:rPr lang="en-GB" sz="2000" dirty="0"/>
              <a:t>When to plan the evaluation (community engagement design phase).</a:t>
            </a:r>
          </a:p>
          <a:p>
            <a:r>
              <a:rPr lang="en-GB" sz="2000" dirty="0"/>
              <a:t>Who to involve in the evaluation (internal and external stakeholders).</a:t>
            </a:r>
          </a:p>
          <a:p>
            <a:r>
              <a:rPr lang="en-GB" sz="2000" dirty="0"/>
              <a:t>How to communicate through the evaluation (Structure and medium).</a:t>
            </a:r>
          </a:p>
          <a:p>
            <a:r>
              <a:rPr lang="en-GB" sz="2000" dirty="0"/>
              <a:t>How to document lesson learnt (impact statement, news letters, report).</a:t>
            </a:r>
          </a:p>
          <a:p>
            <a:r>
              <a:rPr lang="en-GB" sz="2000" dirty="0"/>
              <a:t>The relevance of the evaluation report (Whom? When? Where?- depending on the sensitivity of the information).</a:t>
            </a:r>
          </a:p>
          <a:p>
            <a:pPr marL="0" indent="0">
              <a:buNone/>
            </a:pPr>
            <a:endParaRPr lang="en-GB" dirty="0"/>
          </a:p>
        </p:txBody>
      </p:sp>
      <p:sp>
        <p:nvSpPr>
          <p:cNvPr id="5" name="Date Placeholder 4">
            <a:extLst>
              <a:ext uri="{FF2B5EF4-FFF2-40B4-BE49-F238E27FC236}">
                <a16:creationId xmlns:a16="http://schemas.microsoft.com/office/drawing/2014/main" id="{7F5B0E38-FD60-4CF6-8CD2-6162EA668333}"/>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4CDB4719-E146-4C53-B1A1-C9AFEDD13E7F}"/>
              </a:ext>
            </a:extLst>
          </p:cNvPr>
          <p:cNvSpPr>
            <a:spLocks noGrp="1"/>
          </p:cNvSpPr>
          <p:nvPr>
            <p:ph type="sldNum" sz="quarter" idx="11"/>
          </p:nvPr>
        </p:nvSpPr>
        <p:spPr/>
        <p:txBody>
          <a:bodyPr/>
          <a:lstStyle/>
          <a:p>
            <a:pPr>
              <a:defRPr/>
            </a:pPr>
            <a:fld id="{386495F9-B3F5-4DDF-9323-6CEC80C52C17}" type="slidenum">
              <a:rPr lang="en-GB" altLang="en-US" smtClean="0"/>
              <a:pPr>
                <a:defRPr/>
              </a:pPr>
              <a:t>133</a:t>
            </a:fld>
            <a:endParaRPr lang="en-GB" altLang="en-US" dirty="0"/>
          </a:p>
        </p:txBody>
      </p:sp>
    </p:spTree>
    <p:extLst>
      <p:ext uri="{BB962C8B-B14F-4D97-AF65-F5344CB8AC3E}">
        <p14:creationId xmlns:p14="http://schemas.microsoft.com/office/powerpoint/2010/main" val="817476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6A169-0ABF-4295-B42E-C8664BF7D34B}"/>
              </a:ext>
            </a:extLst>
          </p:cNvPr>
          <p:cNvSpPr>
            <a:spLocks noGrp="1"/>
          </p:cNvSpPr>
          <p:nvPr>
            <p:ph type="title"/>
          </p:nvPr>
        </p:nvSpPr>
        <p:spPr>
          <a:xfrm>
            <a:off x="0" y="136525"/>
            <a:ext cx="9144000" cy="1143000"/>
          </a:xfrm>
        </p:spPr>
        <p:txBody>
          <a:bodyPr wrap="square" anchor="ctr">
            <a:normAutofit/>
          </a:bodyPr>
          <a:lstStyle/>
          <a:p>
            <a:pPr>
              <a:lnSpc>
                <a:spcPct val="90000"/>
              </a:lnSpc>
            </a:pPr>
            <a:r>
              <a:rPr lang="en-GB" sz="3600" b="1" dirty="0"/>
              <a:t>Characterises of Successful Evaluation</a:t>
            </a:r>
          </a:p>
        </p:txBody>
      </p:sp>
      <p:pic>
        <p:nvPicPr>
          <p:cNvPr id="7" name="Picture 6" descr="Calendar&#10;&#10;Description automatically generated">
            <a:extLst>
              <a:ext uri="{FF2B5EF4-FFF2-40B4-BE49-F238E27FC236}">
                <a16:creationId xmlns:a16="http://schemas.microsoft.com/office/drawing/2014/main" id="{2ED46038-06D1-41ED-9C8D-64080166F3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7200" y="1731917"/>
            <a:ext cx="4038600" cy="3725608"/>
          </a:xfrm>
          <a:prstGeom prst="rect">
            <a:avLst/>
          </a:prstGeom>
          <a:noFill/>
        </p:spPr>
      </p:pic>
      <p:sp>
        <p:nvSpPr>
          <p:cNvPr id="3" name="Content Placeholder 2">
            <a:extLst>
              <a:ext uri="{FF2B5EF4-FFF2-40B4-BE49-F238E27FC236}">
                <a16:creationId xmlns:a16="http://schemas.microsoft.com/office/drawing/2014/main" id="{61BE37DB-05AE-49FD-8C32-461BF9A4944B}"/>
              </a:ext>
            </a:extLst>
          </p:cNvPr>
          <p:cNvSpPr>
            <a:spLocks noGrp="1"/>
          </p:cNvSpPr>
          <p:nvPr>
            <p:ph sz="half" idx="2"/>
          </p:nvPr>
        </p:nvSpPr>
        <p:spPr>
          <a:xfrm>
            <a:off x="4648200" y="1731371"/>
            <a:ext cx="4038600" cy="3556991"/>
          </a:xfrm>
        </p:spPr>
        <p:txBody>
          <a:bodyPr wrap="square" anchor="t">
            <a:normAutofit/>
          </a:bodyPr>
          <a:lstStyle/>
          <a:p>
            <a:pPr>
              <a:lnSpc>
                <a:spcPct val="90000"/>
              </a:lnSpc>
            </a:pPr>
            <a:r>
              <a:rPr lang="en-GB" sz="2200" dirty="0"/>
              <a:t>Clear programme goals, objectives and timeframe.</a:t>
            </a:r>
          </a:p>
          <a:p>
            <a:pPr>
              <a:lnSpc>
                <a:spcPct val="90000"/>
              </a:lnSpc>
            </a:pPr>
            <a:r>
              <a:rPr lang="en-GB" sz="2200" dirty="0"/>
              <a:t>Clear planning, monitoring and evaluation.</a:t>
            </a:r>
          </a:p>
          <a:p>
            <a:pPr>
              <a:lnSpc>
                <a:spcPct val="90000"/>
              </a:lnSpc>
            </a:pPr>
            <a:r>
              <a:rPr lang="en-GB" sz="2200" dirty="0"/>
              <a:t>Shared understanding between stakeholders and partners.</a:t>
            </a:r>
          </a:p>
          <a:p>
            <a:pPr>
              <a:lnSpc>
                <a:spcPct val="90000"/>
              </a:lnSpc>
            </a:pPr>
            <a:r>
              <a:rPr lang="en-GB" sz="2200" dirty="0"/>
              <a:t>Realistic data collection.</a:t>
            </a:r>
          </a:p>
          <a:p>
            <a:pPr>
              <a:lnSpc>
                <a:spcPct val="90000"/>
              </a:lnSpc>
            </a:pPr>
            <a:r>
              <a:rPr lang="en-GB" sz="2200" dirty="0"/>
              <a:t>Adaptable analytic tools.</a:t>
            </a:r>
          </a:p>
          <a:p>
            <a:pPr>
              <a:lnSpc>
                <a:spcPct val="90000"/>
              </a:lnSpc>
            </a:pPr>
            <a:endParaRPr lang="en-GB" sz="2200" dirty="0"/>
          </a:p>
        </p:txBody>
      </p:sp>
      <p:sp>
        <p:nvSpPr>
          <p:cNvPr id="5" name="Date Placeholder 4">
            <a:extLst>
              <a:ext uri="{FF2B5EF4-FFF2-40B4-BE49-F238E27FC236}">
                <a16:creationId xmlns:a16="http://schemas.microsoft.com/office/drawing/2014/main" id="{E646D05A-4D82-44AA-BEC1-3C9BCD8847E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0770ED49-CDB0-4537-B7F3-70409401F6D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134</a:t>
            </a:fld>
            <a:endParaRPr lang="en-GB" altLang="en-US"/>
          </a:p>
        </p:txBody>
      </p:sp>
    </p:spTree>
    <p:extLst>
      <p:ext uri="{BB962C8B-B14F-4D97-AF65-F5344CB8AC3E}">
        <p14:creationId xmlns:p14="http://schemas.microsoft.com/office/powerpoint/2010/main" val="18757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323274" y="764704"/>
            <a:ext cx="8497452" cy="2952328"/>
          </a:xfrm>
        </p:spPr>
        <p:txBody>
          <a:bodyPr/>
          <a:lstStyle/>
          <a:p>
            <a:pPr eaLnBrk="1" fontAlgn="auto" hangingPunct="1">
              <a:spcAft>
                <a:spcPts val="0"/>
              </a:spcAft>
              <a:defRPr/>
            </a:pPr>
            <a:br>
              <a:rPr lang="en-GB" sz="4000" b="1" dirty="0"/>
            </a:br>
            <a:r>
              <a:rPr lang="en-GB" sz="4000" b="1" dirty="0"/>
              <a:t>And finally,</a:t>
            </a:r>
            <a:br>
              <a:rPr lang="en-GB" sz="4000" b="1" dirty="0"/>
            </a:br>
            <a:br>
              <a:rPr lang="en-GB" sz="4000" b="1" dirty="0"/>
            </a:br>
            <a:br>
              <a:rPr lang="en-GB" sz="4000" dirty="0"/>
            </a:br>
            <a:r>
              <a:rPr lang="en-GB" dirty="0"/>
              <a:t>The Practicality of Implementing Long-term Approaches </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5B34E-2838-41D9-9089-4534FB85EE3F}"/>
              </a:ext>
            </a:extLst>
          </p:cNvPr>
          <p:cNvSpPr>
            <a:spLocks noGrp="1"/>
          </p:cNvSpPr>
          <p:nvPr>
            <p:ph type="title"/>
          </p:nvPr>
        </p:nvSpPr>
        <p:spPr/>
        <p:txBody>
          <a:bodyPr/>
          <a:lstStyle/>
          <a:p>
            <a:r>
              <a:rPr lang="en-GB" sz="3600" b="1" dirty="0"/>
              <a:t>Write the Plan: The Concept</a:t>
            </a:r>
          </a:p>
        </p:txBody>
      </p:sp>
      <p:pic>
        <p:nvPicPr>
          <p:cNvPr id="8" name="Content Placeholder 7" descr="Text, whiteboard&#10;&#10;Description automatically generated">
            <a:extLst>
              <a:ext uri="{FF2B5EF4-FFF2-40B4-BE49-F238E27FC236}">
                <a16:creationId xmlns:a16="http://schemas.microsoft.com/office/drawing/2014/main" id="{5548AECA-3187-450F-94EA-50AA08981B0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8588" y="2060848"/>
            <a:ext cx="4038600" cy="2880320"/>
          </a:xfrm>
        </p:spPr>
      </p:pic>
      <p:sp>
        <p:nvSpPr>
          <p:cNvPr id="4" name="Content Placeholder 3">
            <a:extLst>
              <a:ext uri="{FF2B5EF4-FFF2-40B4-BE49-F238E27FC236}">
                <a16:creationId xmlns:a16="http://schemas.microsoft.com/office/drawing/2014/main" id="{D6647E7F-12B9-487D-842B-C852A4ED389D}"/>
              </a:ext>
            </a:extLst>
          </p:cNvPr>
          <p:cNvSpPr>
            <a:spLocks noGrp="1"/>
          </p:cNvSpPr>
          <p:nvPr>
            <p:ph sz="half" idx="2"/>
          </p:nvPr>
        </p:nvSpPr>
        <p:spPr/>
        <p:txBody>
          <a:bodyPr/>
          <a:lstStyle/>
          <a:p>
            <a:r>
              <a:rPr lang="en-GB" sz="2000" dirty="0"/>
              <a:t>Mission Statement</a:t>
            </a:r>
          </a:p>
          <a:p>
            <a:r>
              <a:rPr lang="en-GB" sz="2000" dirty="0"/>
              <a:t>Vision Statement</a:t>
            </a:r>
          </a:p>
          <a:p>
            <a:r>
              <a:rPr lang="en-GB" sz="2000" dirty="0"/>
              <a:t>SWOT of the community</a:t>
            </a:r>
          </a:p>
          <a:p>
            <a:r>
              <a:rPr lang="en-GB" sz="2000" dirty="0"/>
              <a:t>Competitive Advantage </a:t>
            </a:r>
          </a:p>
          <a:p>
            <a:r>
              <a:rPr lang="en-GB" sz="2000" dirty="0"/>
              <a:t>Long-term strategic objectives</a:t>
            </a:r>
          </a:p>
          <a:p>
            <a:r>
              <a:rPr lang="en-GB" sz="2000" dirty="0"/>
              <a:t>Strategies </a:t>
            </a:r>
          </a:p>
          <a:p>
            <a:r>
              <a:rPr lang="en-GB" sz="2000" dirty="0"/>
              <a:t>Short-term Goal/Priorities</a:t>
            </a:r>
          </a:p>
          <a:p>
            <a:r>
              <a:rPr lang="en-GB" sz="2000" dirty="0"/>
              <a:t>Action Plan</a:t>
            </a:r>
          </a:p>
          <a:p>
            <a:r>
              <a:rPr lang="en-GB" sz="2000" dirty="0"/>
              <a:t>Monitoring and Evaluation</a:t>
            </a:r>
          </a:p>
          <a:p>
            <a:r>
              <a:rPr lang="en-GB" sz="2000" dirty="0"/>
              <a:t>Financial Assessment</a:t>
            </a:r>
          </a:p>
        </p:txBody>
      </p:sp>
      <p:sp>
        <p:nvSpPr>
          <p:cNvPr id="5" name="Date Placeholder 4">
            <a:extLst>
              <a:ext uri="{FF2B5EF4-FFF2-40B4-BE49-F238E27FC236}">
                <a16:creationId xmlns:a16="http://schemas.microsoft.com/office/drawing/2014/main" id="{71CCFF69-46FD-4B0F-892A-960518D5B240}"/>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3FD795DA-F916-4FBA-AE8D-3091AA3E0FA1}"/>
              </a:ext>
            </a:extLst>
          </p:cNvPr>
          <p:cNvSpPr>
            <a:spLocks noGrp="1"/>
          </p:cNvSpPr>
          <p:nvPr>
            <p:ph type="sldNum" sz="quarter" idx="11"/>
          </p:nvPr>
        </p:nvSpPr>
        <p:spPr/>
        <p:txBody>
          <a:bodyPr/>
          <a:lstStyle/>
          <a:p>
            <a:pPr>
              <a:defRPr/>
            </a:pPr>
            <a:fld id="{386495F9-B3F5-4DDF-9323-6CEC80C52C17}" type="slidenum">
              <a:rPr lang="en-GB" altLang="en-US" smtClean="0"/>
              <a:pPr>
                <a:defRPr/>
              </a:pPr>
              <a:t>136</a:t>
            </a:fld>
            <a:endParaRPr lang="en-GB" altLang="en-US" dirty="0"/>
          </a:p>
        </p:txBody>
      </p:sp>
    </p:spTree>
    <p:extLst>
      <p:ext uri="{BB962C8B-B14F-4D97-AF65-F5344CB8AC3E}">
        <p14:creationId xmlns:p14="http://schemas.microsoft.com/office/powerpoint/2010/main" val="1915405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5215A-D464-4B92-BA52-3E551AF42AE1}"/>
              </a:ext>
            </a:extLst>
          </p:cNvPr>
          <p:cNvSpPr>
            <a:spLocks noGrp="1"/>
          </p:cNvSpPr>
          <p:nvPr>
            <p:ph type="title"/>
          </p:nvPr>
        </p:nvSpPr>
        <p:spPr>
          <a:xfrm>
            <a:off x="457200" y="205699"/>
            <a:ext cx="8229600" cy="778098"/>
          </a:xfrm>
        </p:spPr>
        <p:txBody>
          <a:bodyPr wrap="square" anchor="ctr">
            <a:normAutofit/>
          </a:bodyPr>
          <a:lstStyle/>
          <a:p>
            <a:r>
              <a:rPr lang="en-GB" sz="3600" b="1" dirty="0"/>
              <a:t>Write the Plan: Mission and Vision</a:t>
            </a:r>
          </a:p>
        </p:txBody>
      </p:sp>
      <p:pic>
        <p:nvPicPr>
          <p:cNvPr id="7" name="Picture 6" descr="Diagram, text&#10;&#10;Description automatically generated">
            <a:extLst>
              <a:ext uri="{FF2B5EF4-FFF2-40B4-BE49-F238E27FC236}">
                <a16:creationId xmlns:a16="http://schemas.microsoft.com/office/drawing/2014/main" id="{8D78E815-108C-43BA-A5F3-41B402859F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00808"/>
            <a:ext cx="3765600" cy="2611696"/>
          </a:xfrm>
          <a:prstGeom prst="rect">
            <a:avLst/>
          </a:prstGeom>
          <a:noFill/>
        </p:spPr>
      </p:pic>
      <p:sp>
        <p:nvSpPr>
          <p:cNvPr id="4" name="Content Placeholder 3">
            <a:extLst>
              <a:ext uri="{FF2B5EF4-FFF2-40B4-BE49-F238E27FC236}">
                <a16:creationId xmlns:a16="http://schemas.microsoft.com/office/drawing/2014/main" id="{891E5872-D76A-44B7-864B-CACD2F55A421}"/>
              </a:ext>
            </a:extLst>
          </p:cNvPr>
          <p:cNvSpPr>
            <a:spLocks noGrp="1"/>
          </p:cNvSpPr>
          <p:nvPr>
            <p:ph sz="half" idx="2"/>
          </p:nvPr>
        </p:nvSpPr>
        <p:spPr>
          <a:xfrm>
            <a:off x="3851920" y="1340769"/>
            <a:ext cx="5112568" cy="4248472"/>
          </a:xfrm>
        </p:spPr>
        <p:txBody>
          <a:bodyPr wrap="square" anchor="t">
            <a:normAutofit lnSpcReduction="10000"/>
          </a:bodyPr>
          <a:lstStyle/>
          <a:p>
            <a:pPr marL="0" indent="0">
              <a:lnSpc>
                <a:spcPct val="90000"/>
              </a:lnSpc>
              <a:buNone/>
            </a:pPr>
            <a:r>
              <a:rPr lang="en-GB" sz="2000" dirty="0"/>
              <a:t>To be effective and efficient in community engagement:</a:t>
            </a:r>
          </a:p>
          <a:p>
            <a:pPr>
              <a:lnSpc>
                <a:spcPct val="90000"/>
              </a:lnSpc>
            </a:pPr>
            <a:r>
              <a:rPr lang="en-GB" sz="2000" dirty="0"/>
              <a:t>The mission and vision statement must clearly define what the engagement is all about, who it is for, how long it will last, how much will be invested in the process, and what is the expected impact of the community engagement.</a:t>
            </a:r>
          </a:p>
          <a:p>
            <a:pPr>
              <a:lnSpc>
                <a:spcPct val="90000"/>
              </a:lnSpc>
            </a:pPr>
            <a:r>
              <a:rPr lang="en-GB" sz="2000" dirty="0"/>
              <a:t>The strategic plan must include growth potentials.</a:t>
            </a:r>
          </a:p>
          <a:p>
            <a:pPr>
              <a:lnSpc>
                <a:spcPct val="90000"/>
              </a:lnSpc>
            </a:pPr>
            <a:r>
              <a:rPr lang="en-GB" sz="2000" dirty="0"/>
              <a:t>The vision must be made clear, concise and meet an objective that will holistically impact the community.</a:t>
            </a:r>
          </a:p>
          <a:p>
            <a:pPr>
              <a:lnSpc>
                <a:spcPct val="90000"/>
              </a:lnSpc>
            </a:pPr>
            <a:r>
              <a:rPr lang="en-GB" sz="2000" dirty="0"/>
              <a:t>The vision should be a pathway that includes all stakeholders and is simple enough for them to interpret.</a:t>
            </a:r>
          </a:p>
          <a:p>
            <a:pPr marL="0" indent="0">
              <a:lnSpc>
                <a:spcPct val="90000"/>
              </a:lnSpc>
              <a:buNone/>
            </a:pPr>
            <a:endParaRPr lang="en-GB" sz="1500" dirty="0"/>
          </a:p>
        </p:txBody>
      </p:sp>
      <p:sp>
        <p:nvSpPr>
          <p:cNvPr id="5" name="Date Placeholder 4">
            <a:extLst>
              <a:ext uri="{FF2B5EF4-FFF2-40B4-BE49-F238E27FC236}">
                <a16:creationId xmlns:a16="http://schemas.microsoft.com/office/drawing/2014/main" id="{36675830-B548-427D-91F4-DB6F8F1459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067CAAEB-9DB8-4E33-BEA6-AF1FD74311B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137</a:t>
            </a:fld>
            <a:endParaRPr lang="en-GB" altLang="en-US"/>
          </a:p>
        </p:txBody>
      </p:sp>
    </p:spTree>
    <p:extLst>
      <p:ext uri="{BB962C8B-B14F-4D97-AF65-F5344CB8AC3E}">
        <p14:creationId xmlns:p14="http://schemas.microsoft.com/office/powerpoint/2010/main" val="1238521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BB02D-5BAD-4879-B5A0-CF44CA666ED1}"/>
              </a:ext>
            </a:extLst>
          </p:cNvPr>
          <p:cNvSpPr>
            <a:spLocks noGrp="1"/>
          </p:cNvSpPr>
          <p:nvPr>
            <p:ph type="title"/>
          </p:nvPr>
        </p:nvSpPr>
        <p:spPr>
          <a:xfrm>
            <a:off x="457200" y="274638"/>
            <a:ext cx="8229600" cy="706090"/>
          </a:xfrm>
        </p:spPr>
        <p:txBody>
          <a:bodyPr wrap="square" anchor="ctr">
            <a:normAutofit/>
          </a:bodyPr>
          <a:lstStyle/>
          <a:p>
            <a:r>
              <a:rPr lang="en-GB" sz="3600" b="1" dirty="0"/>
              <a:t>Write the Plan: Objective</a:t>
            </a:r>
          </a:p>
        </p:txBody>
      </p:sp>
      <p:pic>
        <p:nvPicPr>
          <p:cNvPr id="7" name="Picture 6" descr="Diagram&#10;&#10;Description automatically generated">
            <a:extLst>
              <a:ext uri="{FF2B5EF4-FFF2-40B4-BE49-F238E27FC236}">
                <a16:creationId xmlns:a16="http://schemas.microsoft.com/office/drawing/2014/main" id="{0F6A74D6-E7ED-42C6-8A81-FCEB8AE8D7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484784"/>
            <a:ext cx="4038600" cy="3337354"/>
          </a:xfrm>
          <a:prstGeom prst="rect">
            <a:avLst/>
          </a:prstGeom>
          <a:noFill/>
        </p:spPr>
      </p:pic>
      <p:sp>
        <p:nvSpPr>
          <p:cNvPr id="4" name="Content Placeholder 3">
            <a:extLst>
              <a:ext uri="{FF2B5EF4-FFF2-40B4-BE49-F238E27FC236}">
                <a16:creationId xmlns:a16="http://schemas.microsoft.com/office/drawing/2014/main" id="{C915FDDA-77FB-447B-BC7C-10B111FDA210}"/>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000" dirty="0"/>
              <a:t>Ensure the strategic plan is comprehensive and embodies the vision.</a:t>
            </a:r>
          </a:p>
          <a:p>
            <a:pPr>
              <a:lnSpc>
                <a:spcPct val="90000"/>
              </a:lnSpc>
            </a:pPr>
            <a:r>
              <a:rPr lang="en-GB" sz="2000" dirty="0"/>
              <a:t>Break down the engagement objectives, the inclusive plan, communication plan, leadership, organisation and the expected outcome.</a:t>
            </a:r>
          </a:p>
          <a:p>
            <a:pPr>
              <a:lnSpc>
                <a:spcPct val="90000"/>
              </a:lnSpc>
            </a:pPr>
            <a:r>
              <a:rPr lang="en-GB" sz="2000" dirty="0"/>
              <a:t>The plan must be designed to identify existing systematic issues that are detrimental to the community’s progress and growth.</a:t>
            </a:r>
          </a:p>
          <a:p>
            <a:pPr marL="0" indent="0">
              <a:lnSpc>
                <a:spcPct val="90000"/>
              </a:lnSpc>
              <a:buNone/>
            </a:pPr>
            <a:endParaRPr lang="en-GB" sz="2000" dirty="0"/>
          </a:p>
          <a:p>
            <a:pPr>
              <a:lnSpc>
                <a:spcPct val="90000"/>
              </a:lnSpc>
            </a:pPr>
            <a:endParaRPr lang="en-GB" sz="2000" dirty="0"/>
          </a:p>
        </p:txBody>
      </p:sp>
      <p:sp>
        <p:nvSpPr>
          <p:cNvPr id="5" name="Date Placeholder 4">
            <a:extLst>
              <a:ext uri="{FF2B5EF4-FFF2-40B4-BE49-F238E27FC236}">
                <a16:creationId xmlns:a16="http://schemas.microsoft.com/office/drawing/2014/main" id="{ED063975-78D7-4D02-86F5-2EDFE0107C7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2C74092C-830C-4C12-A0C3-FEB5DEB897F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138</a:t>
            </a:fld>
            <a:endParaRPr lang="en-GB" altLang="en-US"/>
          </a:p>
        </p:txBody>
      </p:sp>
    </p:spTree>
    <p:extLst>
      <p:ext uri="{BB962C8B-B14F-4D97-AF65-F5344CB8AC3E}">
        <p14:creationId xmlns:p14="http://schemas.microsoft.com/office/powerpoint/2010/main" val="1059317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31EBE-F77A-45D5-BD48-86291E9C812B}"/>
              </a:ext>
            </a:extLst>
          </p:cNvPr>
          <p:cNvSpPr>
            <a:spLocks noGrp="1"/>
          </p:cNvSpPr>
          <p:nvPr>
            <p:ph type="title"/>
          </p:nvPr>
        </p:nvSpPr>
        <p:spPr>
          <a:xfrm>
            <a:off x="457200" y="274638"/>
            <a:ext cx="8229600" cy="634082"/>
          </a:xfrm>
        </p:spPr>
        <p:txBody>
          <a:bodyPr wrap="square" anchor="ctr">
            <a:normAutofit fontScale="90000"/>
          </a:bodyPr>
          <a:lstStyle/>
          <a:p>
            <a:pPr>
              <a:lnSpc>
                <a:spcPct val="90000"/>
              </a:lnSpc>
            </a:pPr>
            <a:r>
              <a:rPr lang="en-GB" sz="3700" b="1" dirty="0"/>
              <a:t>Write the Plan: Community Mapping</a:t>
            </a:r>
          </a:p>
        </p:txBody>
      </p:sp>
      <p:pic>
        <p:nvPicPr>
          <p:cNvPr id="7" name="Picture 6" descr="Diagram&#10;&#10;Description automatically generated">
            <a:extLst>
              <a:ext uri="{FF2B5EF4-FFF2-40B4-BE49-F238E27FC236}">
                <a16:creationId xmlns:a16="http://schemas.microsoft.com/office/drawing/2014/main" id="{4A8EDA0D-A787-46F7-B941-4E587E58862B}"/>
              </a:ext>
            </a:extLst>
          </p:cNvPr>
          <p:cNvPicPr>
            <a:picLocks noChangeAspect="1"/>
          </p:cNvPicPr>
          <p:nvPr/>
        </p:nvPicPr>
        <p:blipFill rotWithShape="1">
          <a:blip r:embed="rId2">
            <a:extLst>
              <a:ext uri="{28A0092B-C50C-407E-A947-70E740481C1C}">
                <a14:useLocalDpi xmlns:a14="http://schemas.microsoft.com/office/drawing/2010/main" val="0"/>
              </a:ext>
            </a:extLst>
          </a:blip>
          <a:srcRect l="12280" r="11789" b="2"/>
          <a:stretch/>
        </p:blipFill>
        <p:spPr>
          <a:xfrm>
            <a:off x="457200" y="1600201"/>
            <a:ext cx="3682752" cy="3989040"/>
          </a:xfrm>
          <a:prstGeom prst="rect">
            <a:avLst/>
          </a:prstGeom>
          <a:noFill/>
        </p:spPr>
      </p:pic>
      <p:sp>
        <p:nvSpPr>
          <p:cNvPr id="4" name="Content Placeholder 3">
            <a:extLst>
              <a:ext uri="{FF2B5EF4-FFF2-40B4-BE49-F238E27FC236}">
                <a16:creationId xmlns:a16="http://schemas.microsoft.com/office/drawing/2014/main" id="{F3706576-F7B5-4C4C-8ECD-7E65A90E50CF}"/>
              </a:ext>
            </a:extLst>
          </p:cNvPr>
          <p:cNvSpPr>
            <a:spLocks noGrp="1"/>
          </p:cNvSpPr>
          <p:nvPr>
            <p:ph sz="half" idx="2"/>
          </p:nvPr>
        </p:nvSpPr>
        <p:spPr>
          <a:xfrm>
            <a:off x="4139952" y="1124745"/>
            <a:ext cx="5004048" cy="4521648"/>
          </a:xfrm>
        </p:spPr>
        <p:txBody>
          <a:bodyPr wrap="square" anchor="t">
            <a:noAutofit/>
          </a:bodyPr>
          <a:lstStyle/>
          <a:p>
            <a:pPr>
              <a:lnSpc>
                <a:spcPct val="90000"/>
              </a:lnSpc>
            </a:pPr>
            <a:r>
              <a:rPr lang="en-GB" sz="1600" dirty="0"/>
              <a:t>Map out the contact points with the community.</a:t>
            </a:r>
          </a:p>
          <a:p>
            <a:pPr>
              <a:lnSpc>
                <a:spcPct val="90000"/>
              </a:lnSpc>
            </a:pPr>
            <a:r>
              <a:rPr lang="en-GB" sz="1600" dirty="0"/>
              <a:t>Identifying and understanding the stakeholders and the strategic partners of the engagement.</a:t>
            </a:r>
          </a:p>
          <a:p>
            <a:pPr>
              <a:lnSpc>
                <a:spcPct val="90000"/>
              </a:lnSpc>
            </a:pPr>
            <a:r>
              <a:rPr lang="en-GB" sz="1600" dirty="0"/>
              <a:t>Research on areas of need to give you a visual picture of the community and their challenges.</a:t>
            </a:r>
          </a:p>
          <a:p>
            <a:pPr>
              <a:lnSpc>
                <a:spcPct val="90000"/>
              </a:lnSpc>
            </a:pPr>
            <a:r>
              <a:rPr lang="en-GB" sz="1600" dirty="0"/>
              <a:t>Current challenges and why other engagements have failed.</a:t>
            </a:r>
          </a:p>
          <a:p>
            <a:pPr lvl="1">
              <a:lnSpc>
                <a:spcPct val="90000"/>
              </a:lnSpc>
              <a:buFont typeface="Arial" panose="020B0604020202020204" pitchFamily="34" charset="0"/>
              <a:buChar char="•"/>
            </a:pPr>
            <a:r>
              <a:rPr lang="en-GB" sz="1600" dirty="0"/>
              <a:t>Realist solution over a timeframe.</a:t>
            </a:r>
          </a:p>
          <a:p>
            <a:pPr lvl="1">
              <a:lnSpc>
                <a:spcPct val="90000"/>
              </a:lnSpc>
              <a:buFont typeface="Arial" panose="020B0604020202020204" pitchFamily="34" charset="0"/>
              <a:buChar char="•"/>
            </a:pPr>
            <a:r>
              <a:rPr lang="en-GB" sz="1600" dirty="0"/>
              <a:t>What are the various categories of people within the community.</a:t>
            </a:r>
          </a:p>
          <a:p>
            <a:pPr lvl="1">
              <a:lnSpc>
                <a:spcPct val="90000"/>
              </a:lnSpc>
              <a:buFont typeface="Arial" panose="020B0604020202020204" pitchFamily="34" charset="0"/>
              <a:buChar char="•"/>
            </a:pPr>
            <a:r>
              <a:rPr lang="en-GB" sz="1600" dirty="0"/>
              <a:t>What are their culture, norms, belief and values?</a:t>
            </a:r>
          </a:p>
          <a:p>
            <a:pPr lvl="1">
              <a:lnSpc>
                <a:spcPct val="90000"/>
              </a:lnSpc>
              <a:buFont typeface="Arial" panose="020B0604020202020204" pitchFamily="34" charset="0"/>
              <a:buChar char="•"/>
            </a:pPr>
            <a:r>
              <a:rPr lang="en-GB" sz="1600" dirty="0"/>
              <a:t>How do they perceive such engagement?</a:t>
            </a:r>
          </a:p>
          <a:p>
            <a:pPr lvl="1">
              <a:lnSpc>
                <a:spcPct val="90000"/>
              </a:lnSpc>
              <a:buFont typeface="Arial" panose="020B0604020202020204" pitchFamily="34" charset="0"/>
              <a:buChar char="•"/>
            </a:pPr>
            <a:r>
              <a:rPr lang="en-GB" sz="1600" dirty="0"/>
              <a:t>Are there existing issues of trust in the community?</a:t>
            </a:r>
          </a:p>
        </p:txBody>
      </p:sp>
      <p:sp>
        <p:nvSpPr>
          <p:cNvPr id="5" name="Date Placeholder 4">
            <a:extLst>
              <a:ext uri="{FF2B5EF4-FFF2-40B4-BE49-F238E27FC236}">
                <a16:creationId xmlns:a16="http://schemas.microsoft.com/office/drawing/2014/main" id="{E96E592F-CC2E-4C04-A14A-70212AA271D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45AB5B5E-2CE2-46DC-84DE-72ACA6203FB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139</a:t>
            </a:fld>
            <a:endParaRPr lang="en-GB" altLang="en-US"/>
          </a:p>
        </p:txBody>
      </p:sp>
    </p:spTree>
    <p:extLst>
      <p:ext uri="{BB962C8B-B14F-4D97-AF65-F5344CB8AC3E}">
        <p14:creationId xmlns:p14="http://schemas.microsoft.com/office/powerpoint/2010/main" val="1021685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D21F9-8841-4516-8957-4B230E569E5C}"/>
              </a:ext>
            </a:extLst>
          </p:cNvPr>
          <p:cNvSpPr>
            <a:spLocks noGrp="1"/>
          </p:cNvSpPr>
          <p:nvPr>
            <p:ph type="title"/>
          </p:nvPr>
        </p:nvSpPr>
        <p:spPr>
          <a:xfrm>
            <a:off x="0" y="274638"/>
            <a:ext cx="9144000" cy="706090"/>
          </a:xfrm>
        </p:spPr>
        <p:txBody>
          <a:bodyPr/>
          <a:lstStyle/>
          <a:p>
            <a:r>
              <a:rPr lang="en-GB" sz="3200" b="1" dirty="0"/>
              <a:t>Write the Plan: Define the type of Engagement</a:t>
            </a:r>
          </a:p>
        </p:txBody>
      </p:sp>
      <p:pic>
        <p:nvPicPr>
          <p:cNvPr id="8" name="Content Placeholder 7" descr="Diagram&#10;&#10;Description automatically generated">
            <a:extLst>
              <a:ext uri="{FF2B5EF4-FFF2-40B4-BE49-F238E27FC236}">
                <a16:creationId xmlns:a16="http://schemas.microsoft.com/office/drawing/2014/main" id="{BA17FD6E-E7A3-4EFC-A164-FB83CA43DF3D}"/>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0" y="2132856"/>
            <a:ext cx="3923928" cy="2592288"/>
          </a:xfrm>
        </p:spPr>
      </p:pic>
      <p:sp>
        <p:nvSpPr>
          <p:cNvPr id="4" name="Content Placeholder 3">
            <a:extLst>
              <a:ext uri="{FF2B5EF4-FFF2-40B4-BE49-F238E27FC236}">
                <a16:creationId xmlns:a16="http://schemas.microsoft.com/office/drawing/2014/main" id="{6AA7A37E-D478-4EC2-A8DF-C29BBDD0AF00}"/>
              </a:ext>
            </a:extLst>
          </p:cNvPr>
          <p:cNvSpPr>
            <a:spLocks noGrp="1"/>
          </p:cNvSpPr>
          <p:nvPr>
            <p:ph sz="half" idx="2"/>
          </p:nvPr>
        </p:nvSpPr>
        <p:spPr>
          <a:xfrm>
            <a:off x="3779912" y="1506488"/>
            <a:ext cx="5194300" cy="3989040"/>
          </a:xfrm>
        </p:spPr>
        <p:txBody>
          <a:bodyPr/>
          <a:lstStyle/>
          <a:p>
            <a:r>
              <a:rPr lang="en-GB" sz="2000" b="1" dirty="0"/>
              <a:t>Direct Service (people</a:t>
            </a:r>
            <a:r>
              <a:rPr lang="en-GB" sz="2000" dirty="0"/>
              <a:t>)- Hands-on involvement to address immediate issues in the community.</a:t>
            </a:r>
          </a:p>
          <a:p>
            <a:r>
              <a:rPr lang="en-GB" sz="2000" b="1" dirty="0"/>
              <a:t>Community Building- </a:t>
            </a:r>
            <a:r>
              <a:rPr lang="en-GB" sz="2000" dirty="0"/>
              <a:t>involves neighbourhood redevelopment projects.</a:t>
            </a:r>
          </a:p>
          <a:p>
            <a:r>
              <a:rPr lang="en-GB" sz="2000" b="1" dirty="0"/>
              <a:t>Community Education </a:t>
            </a:r>
            <a:r>
              <a:rPr lang="en-GB" sz="2000" dirty="0"/>
              <a:t>involves creating platforms for traditional and non-tradition teaching methods.</a:t>
            </a:r>
          </a:p>
          <a:p>
            <a:r>
              <a:rPr lang="en-GB" sz="2000" b="1" dirty="0"/>
              <a:t>Economic Development </a:t>
            </a:r>
            <a:r>
              <a:rPr lang="en-GB" sz="2000" dirty="0"/>
              <a:t>involve projects that are designed to promote the community’s economic growth and prosperity.</a:t>
            </a:r>
          </a:p>
        </p:txBody>
      </p:sp>
      <p:sp>
        <p:nvSpPr>
          <p:cNvPr id="5" name="Date Placeholder 4">
            <a:extLst>
              <a:ext uri="{FF2B5EF4-FFF2-40B4-BE49-F238E27FC236}">
                <a16:creationId xmlns:a16="http://schemas.microsoft.com/office/drawing/2014/main" id="{522C2CB0-A673-4DDB-ABFB-98CC18EFE6B2}"/>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26158DE4-8A89-4B14-821A-934BA2F6195C}"/>
              </a:ext>
            </a:extLst>
          </p:cNvPr>
          <p:cNvSpPr>
            <a:spLocks noGrp="1"/>
          </p:cNvSpPr>
          <p:nvPr>
            <p:ph type="sldNum" sz="quarter" idx="11"/>
          </p:nvPr>
        </p:nvSpPr>
        <p:spPr/>
        <p:txBody>
          <a:bodyPr/>
          <a:lstStyle/>
          <a:p>
            <a:pPr>
              <a:defRPr/>
            </a:pPr>
            <a:fld id="{386495F9-B3F5-4DDF-9323-6CEC80C52C17}" type="slidenum">
              <a:rPr lang="en-GB" altLang="en-US" smtClean="0"/>
              <a:pPr>
                <a:defRPr/>
              </a:pPr>
              <a:t>140</a:t>
            </a:fld>
            <a:endParaRPr lang="en-GB" altLang="en-US" dirty="0"/>
          </a:p>
        </p:txBody>
      </p:sp>
    </p:spTree>
    <p:extLst>
      <p:ext uri="{BB962C8B-B14F-4D97-AF65-F5344CB8AC3E}">
        <p14:creationId xmlns:p14="http://schemas.microsoft.com/office/powerpoint/2010/main" val="1790659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794E-426F-484D-81A1-861DC9B2ABD5}"/>
              </a:ext>
            </a:extLst>
          </p:cNvPr>
          <p:cNvSpPr>
            <a:spLocks noGrp="1"/>
          </p:cNvSpPr>
          <p:nvPr>
            <p:ph type="title"/>
          </p:nvPr>
        </p:nvSpPr>
        <p:spPr>
          <a:xfrm>
            <a:off x="457200" y="274638"/>
            <a:ext cx="8229600" cy="634082"/>
          </a:xfrm>
        </p:spPr>
        <p:txBody>
          <a:bodyPr wrap="square" anchor="ctr">
            <a:normAutofit fontScale="90000"/>
          </a:bodyPr>
          <a:lstStyle/>
          <a:p>
            <a:r>
              <a:rPr lang="en-GB" sz="3600" b="1" dirty="0"/>
              <a:t>Write the Plan: Target Audience</a:t>
            </a:r>
          </a:p>
        </p:txBody>
      </p:sp>
      <p:pic>
        <p:nvPicPr>
          <p:cNvPr id="1026" name="Picture 2" descr="Getting to know your audience: how and why you should - Further">
            <a:extLst>
              <a:ext uri="{FF2B5EF4-FFF2-40B4-BE49-F238E27FC236}">
                <a16:creationId xmlns:a16="http://schemas.microsoft.com/office/drawing/2014/main" id="{269DCC0C-5F91-44E5-AFA1-7A9B7ED8518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3132" y="1772816"/>
            <a:ext cx="4038600" cy="2596242"/>
          </a:xfrm>
          <a:prstGeom prst="rect">
            <a:avLst/>
          </a:prstGeom>
          <a:solidFill>
            <a:srgbClr val="FFFFFF"/>
          </a:solidFill>
        </p:spPr>
      </p:pic>
      <p:sp>
        <p:nvSpPr>
          <p:cNvPr id="4" name="Content Placeholder 3">
            <a:extLst>
              <a:ext uri="{FF2B5EF4-FFF2-40B4-BE49-F238E27FC236}">
                <a16:creationId xmlns:a16="http://schemas.microsoft.com/office/drawing/2014/main" id="{366CCBFA-7251-47E6-BB89-982F055E32C7}"/>
              </a:ext>
            </a:extLst>
          </p:cNvPr>
          <p:cNvSpPr>
            <a:spLocks noGrp="1"/>
          </p:cNvSpPr>
          <p:nvPr>
            <p:ph sz="half" idx="2"/>
          </p:nvPr>
        </p:nvSpPr>
        <p:spPr>
          <a:xfrm>
            <a:off x="4648200" y="1484784"/>
            <a:ext cx="4038600" cy="3672408"/>
          </a:xfrm>
        </p:spPr>
        <p:txBody>
          <a:bodyPr wrap="square" anchor="t">
            <a:normAutofit/>
          </a:bodyPr>
          <a:lstStyle/>
          <a:p>
            <a:pPr>
              <a:lnSpc>
                <a:spcPct val="90000"/>
              </a:lnSpc>
            </a:pPr>
            <a:r>
              <a:rPr lang="en-GB" sz="2000" dirty="0"/>
              <a:t>What framework defines how the engagement will operate.</a:t>
            </a:r>
          </a:p>
          <a:p>
            <a:pPr>
              <a:lnSpc>
                <a:spcPct val="90000"/>
              </a:lnSpc>
            </a:pPr>
            <a:r>
              <a:rPr lang="en-GB" sz="2000" dirty="0"/>
              <a:t>How many people will the engagement serve?</a:t>
            </a:r>
          </a:p>
          <a:p>
            <a:pPr>
              <a:lnSpc>
                <a:spcPct val="90000"/>
              </a:lnSpc>
            </a:pPr>
            <a:r>
              <a:rPr lang="en-GB" sz="2000" dirty="0"/>
              <a:t>Who are the key facilitators of the engagement?</a:t>
            </a:r>
          </a:p>
          <a:p>
            <a:pPr>
              <a:lnSpc>
                <a:spcPct val="90000"/>
              </a:lnSpc>
            </a:pPr>
            <a:r>
              <a:rPr lang="en-GB" sz="2000" dirty="0"/>
              <a:t>What type of result do you want to see.</a:t>
            </a:r>
          </a:p>
          <a:p>
            <a:pPr>
              <a:lnSpc>
                <a:spcPct val="90000"/>
              </a:lnSpc>
            </a:pPr>
            <a:r>
              <a:rPr lang="en-GB" sz="2000" dirty="0"/>
              <a:t>What type of training program will be in place to train community members.</a:t>
            </a:r>
          </a:p>
        </p:txBody>
      </p:sp>
      <p:sp>
        <p:nvSpPr>
          <p:cNvPr id="5" name="Date Placeholder 4">
            <a:extLst>
              <a:ext uri="{FF2B5EF4-FFF2-40B4-BE49-F238E27FC236}">
                <a16:creationId xmlns:a16="http://schemas.microsoft.com/office/drawing/2014/main" id="{671B441A-7265-4B42-A626-A46C48B0C2B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3E4AA498-AEB3-4601-BAD4-6139C4FC466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141</a:t>
            </a:fld>
            <a:endParaRPr lang="en-GB" altLang="en-US"/>
          </a:p>
        </p:txBody>
      </p:sp>
    </p:spTree>
    <p:extLst>
      <p:ext uri="{BB962C8B-B14F-4D97-AF65-F5344CB8AC3E}">
        <p14:creationId xmlns:p14="http://schemas.microsoft.com/office/powerpoint/2010/main" val="273418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48420-BFB4-437F-8B3F-6E5C745CB1C0}"/>
              </a:ext>
            </a:extLst>
          </p:cNvPr>
          <p:cNvSpPr>
            <a:spLocks noGrp="1"/>
          </p:cNvSpPr>
          <p:nvPr>
            <p:ph type="title"/>
          </p:nvPr>
        </p:nvSpPr>
        <p:spPr>
          <a:xfrm>
            <a:off x="457200" y="274638"/>
            <a:ext cx="8229600" cy="778098"/>
          </a:xfrm>
        </p:spPr>
        <p:txBody>
          <a:bodyPr wrap="square" anchor="ctr">
            <a:normAutofit/>
          </a:bodyPr>
          <a:lstStyle/>
          <a:p>
            <a:pPr>
              <a:lnSpc>
                <a:spcPct val="90000"/>
              </a:lnSpc>
            </a:pPr>
            <a:r>
              <a:rPr lang="en-GB" sz="3600" b="1" dirty="0"/>
              <a:t>Write the Plan: Creation of Timeline</a:t>
            </a:r>
          </a:p>
        </p:txBody>
      </p:sp>
      <p:sp>
        <p:nvSpPr>
          <p:cNvPr id="4" name="Content Placeholder 3">
            <a:extLst>
              <a:ext uri="{FF2B5EF4-FFF2-40B4-BE49-F238E27FC236}">
                <a16:creationId xmlns:a16="http://schemas.microsoft.com/office/drawing/2014/main" id="{D5FFBFFC-2BCF-4750-A21C-41062537230C}"/>
              </a:ext>
            </a:extLst>
          </p:cNvPr>
          <p:cNvSpPr>
            <a:spLocks noGrp="1"/>
          </p:cNvSpPr>
          <p:nvPr>
            <p:ph sz="half" idx="2"/>
          </p:nvPr>
        </p:nvSpPr>
        <p:spPr>
          <a:xfrm>
            <a:off x="4648199" y="1600201"/>
            <a:ext cx="4343401" cy="3628999"/>
          </a:xfrm>
        </p:spPr>
        <p:txBody>
          <a:bodyPr wrap="square" anchor="t">
            <a:normAutofit/>
          </a:bodyPr>
          <a:lstStyle/>
          <a:p>
            <a:pPr>
              <a:lnSpc>
                <a:spcPct val="90000"/>
              </a:lnSpc>
            </a:pPr>
            <a:r>
              <a:rPr lang="en-GB" sz="2000" dirty="0"/>
              <a:t>The timeline is a significant tool for tracking and monitoring progress in community engagement.</a:t>
            </a:r>
          </a:p>
          <a:p>
            <a:pPr>
              <a:lnSpc>
                <a:spcPct val="90000"/>
              </a:lnSpc>
            </a:pPr>
            <a:r>
              <a:rPr lang="en-GB" sz="2000" dirty="0"/>
              <a:t>It is essential in plotting how the resources like time and money are spent on an engagement.</a:t>
            </a:r>
          </a:p>
          <a:p>
            <a:pPr>
              <a:lnSpc>
                <a:spcPct val="90000"/>
              </a:lnSpc>
            </a:pPr>
            <a:r>
              <a:rPr lang="en-GB" sz="2000" dirty="0"/>
              <a:t>It is significant in mapping impacts through the life cycle of the engagement process.</a:t>
            </a:r>
          </a:p>
          <a:p>
            <a:pPr>
              <a:lnSpc>
                <a:spcPct val="90000"/>
              </a:lnSpc>
            </a:pPr>
            <a:r>
              <a:rPr lang="en-GB" sz="2000" dirty="0"/>
              <a:t>It is also important in projecting success against time.</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D31FA962-6D32-477D-BB34-7E46B3412F3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2F521B8C-D6AD-4ACD-B50C-5E99CD2A0E0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142</a:t>
            </a:fld>
            <a:endParaRPr lang="en-GB" altLang="en-US"/>
          </a:p>
        </p:txBody>
      </p:sp>
      <p:pic>
        <p:nvPicPr>
          <p:cNvPr id="15" name="Picture 14" descr="Diagram&#10;&#10;Description automatically generated">
            <a:extLst>
              <a:ext uri="{FF2B5EF4-FFF2-40B4-BE49-F238E27FC236}">
                <a16:creationId xmlns:a16="http://schemas.microsoft.com/office/drawing/2014/main" id="{2130525D-ADCB-492B-9A72-901BABBBC5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399" y="1412776"/>
            <a:ext cx="4495801" cy="3989040"/>
          </a:xfrm>
          <a:prstGeom prst="rect">
            <a:avLst/>
          </a:prstGeom>
        </p:spPr>
      </p:pic>
    </p:spTree>
    <p:extLst>
      <p:ext uri="{BB962C8B-B14F-4D97-AF65-F5344CB8AC3E}">
        <p14:creationId xmlns:p14="http://schemas.microsoft.com/office/powerpoint/2010/main" val="106221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AC95C-6D59-4FE3-BC1B-3AEF41DF38AB}"/>
              </a:ext>
            </a:extLst>
          </p:cNvPr>
          <p:cNvSpPr>
            <a:spLocks noGrp="1"/>
          </p:cNvSpPr>
          <p:nvPr>
            <p:ph type="title"/>
          </p:nvPr>
        </p:nvSpPr>
        <p:spPr>
          <a:xfrm>
            <a:off x="92074" y="278163"/>
            <a:ext cx="9051925" cy="918589"/>
          </a:xfrm>
        </p:spPr>
        <p:txBody>
          <a:bodyPr/>
          <a:lstStyle/>
          <a:p>
            <a:r>
              <a:rPr lang="en-GB" sz="3200" b="1" dirty="0"/>
              <a:t>Write the Plan: Examine Community Assets</a:t>
            </a:r>
          </a:p>
        </p:txBody>
      </p:sp>
      <p:pic>
        <p:nvPicPr>
          <p:cNvPr id="8" name="Content Placeholder 7" descr="A picture containing diagram&#10;&#10;Description automatically generated">
            <a:extLst>
              <a:ext uri="{FF2B5EF4-FFF2-40B4-BE49-F238E27FC236}">
                <a16:creationId xmlns:a16="http://schemas.microsoft.com/office/drawing/2014/main" id="{E14321CF-F67A-46F1-B297-20AACB4CC8D7}"/>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7829" y="2000345"/>
            <a:ext cx="4038600" cy="2857309"/>
          </a:xfrm>
        </p:spPr>
      </p:pic>
      <p:sp>
        <p:nvSpPr>
          <p:cNvPr id="4" name="Content Placeholder 3">
            <a:extLst>
              <a:ext uri="{FF2B5EF4-FFF2-40B4-BE49-F238E27FC236}">
                <a16:creationId xmlns:a16="http://schemas.microsoft.com/office/drawing/2014/main" id="{52C3A8FA-822F-4CB5-865E-3BE6EB27F52B}"/>
              </a:ext>
            </a:extLst>
          </p:cNvPr>
          <p:cNvSpPr>
            <a:spLocks noGrp="1"/>
          </p:cNvSpPr>
          <p:nvPr>
            <p:ph sz="half" idx="2"/>
          </p:nvPr>
        </p:nvSpPr>
        <p:spPr>
          <a:xfrm>
            <a:off x="4378821" y="1340768"/>
            <a:ext cx="4330824" cy="3989040"/>
          </a:xfrm>
        </p:spPr>
        <p:txBody>
          <a:bodyPr/>
          <a:lstStyle/>
          <a:p>
            <a:r>
              <a:rPr lang="en-GB" sz="2000" dirty="0"/>
              <a:t>Assess the community assets, determine what assets are in-house and what you need from outside.</a:t>
            </a:r>
          </a:p>
          <a:p>
            <a:r>
              <a:rPr lang="en-GB" sz="2000" dirty="0"/>
              <a:t>Build a team from community members and network partners.</a:t>
            </a:r>
          </a:p>
          <a:p>
            <a:r>
              <a:rPr lang="en-GB" sz="2000" dirty="0"/>
              <a:t>Collaborate with partners to strengthen the bond and bridge the gap between the community and the organisation.</a:t>
            </a:r>
          </a:p>
          <a:p>
            <a:r>
              <a:rPr lang="en-GB" sz="2000" dirty="0"/>
              <a:t>Define how knowledge and information will be shared.</a:t>
            </a:r>
          </a:p>
        </p:txBody>
      </p:sp>
      <p:sp>
        <p:nvSpPr>
          <p:cNvPr id="5" name="Date Placeholder 4">
            <a:extLst>
              <a:ext uri="{FF2B5EF4-FFF2-40B4-BE49-F238E27FC236}">
                <a16:creationId xmlns:a16="http://schemas.microsoft.com/office/drawing/2014/main" id="{D1E5A51B-F39E-46F9-BE77-FE7E24E0CFAB}"/>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AB48FFB8-F188-466C-973D-F8B2A9E36FCC}"/>
              </a:ext>
            </a:extLst>
          </p:cNvPr>
          <p:cNvSpPr>
            <a:spLocks noGrp="1"/>
          </p:cNvSpPr>
          <p:nvPr>
            <p:ph type="sldNum" sz="quarter" idx="11"/>
          </p:nvPr>
        </p:nvSpPr>
        <p:spPr/>
        <p:txBody>
          <a:bodyPr/>
          <a:lstStyle/>
          <a:p>
            <a:pPr>
              <a:defRPr/>
            </a:pPr>
            <a:fld id="{386495F9-B3F5-4DDF-9323-6CEC80C52C17}" type="slidenum">
              <a:rPr lang="en-GB" altLang="en-US" smtClean="0"/>
              <a:pPr>
                <a:defRPr/>
              </a:pPr>
              <a:t>143</a:t>
            </a:fld>
            <a:endParaRPr lang="en-GB" altLang="en-US" dirty="0"/>
          </a:p>
        </p:txBody>
      </p:sp>
    </p:spTree>
    <p:extLst>
      <p:ext uri="{BB962C8B-B14F-4D97-AF65-F5344CB8AC3E}">
        <p14:creationId xmlns:p14="http://schemas.microsoft.com/office/powerpoint/2010/main" val="560407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CCF2-EC80-4E48-A2DF-1B86CEC73B26}"/>
              </a:ext>
            </a:extLst>
          </p:cNvPr>
          <p:cNvSpPr>
            <a:spLocks noGrp="1"/>
          </p:cNvSpPr>
          <p:nvPr>
            <p:ph type="title"/>
          </p:nvPr>
        </p:nvSpPr>
        <p:spPr>
          <a:xfrm>
            <a:off x="107504" y="274638"/>
            <a:ext cx="8579296" cy="699537"/>
          </a:xfrm>
        </p:spPr>
        <p:txBody>
          <a:bodyPr/>
          <a:lstStyle/>
          <a:p>
            <a:r>
              <a:rPr lang="en-GB" sz="3600" b="1" dirty="0"/>
              <a:t>The Guide to Effective Implementation</a:t>
            </a:r>
          </a:p>
        </p:txBody>
      </p:sp>
      <p:sp>
        <p:nvSpPr>
          <p:cNvPr id="4" name="Content Placeholder 3">
            <a:extLst>
              <a:ext uri="{FF2B5EF4-FFF2-40B4-BE49-F238E27FC236}">
                <a16:creationId xmlns:a16="http://schemas.microsoft.com/office/drawing/2014/main" id="{4F2CD597-5E22-4673-A7F9-FAA55440FB01}"/>
              </a:ext>
            </a:extLst>
          </p:cNvPr>
          <p:cNvSpPr>
            <a:spLocks noGrp="1"/>
          </p:cNvSpPr>
          <p:nvPr>
            <p:ph sz="half" idx="2"/>
          </p:nvPr>
        </p:nvSpPr>
        <p:spPr>
          <a:xfrm>
            <a:off x="4716016" y="1300917"/>
            <a:ext cx="4316288" cy="3712259"/>
          </a:xfrm>
        </p:spPr>
        <p:txBody>
          <a:bodyPr/>
          <a:lstStyle/>
          <a:p>
            <a:r>
              <a:rPr lang="en-GB" sz="2000" dirty="0"/>
              <a:t>The bedrock of any community engagement process starts with research into the barriers and planning system.</a:t>
            </a:r>
          </a:p>
          <a:p>
            <a:r>
              <a:rPr lang="en-GB" sz="2000" dirty="0"/>
              <a:t>Review of finding and recommendation on inclusion and empowerment.</a:t>
            </a:r>
          </a:p>
          <a:p>
            <a:r>
              <a:rPr lang="en-GB" sz="2000" dirty="0"/>
              <a:t>Utilise the available engagement tools and techniques.</a:t>
            </a:r>
          </a:p>
          <a:p>
            <a:r>
              <a:rPr lang="en-GB" sz="2000" dirty="0"/>
              <a:t>Communicate the benefits through empirical evidence.</a:t>
            </a:r>
          </a:p>
        </p:txBody>
      </p:sp>
      <p:sp>
        <p:nvSpPr>
          <p:cNvPr id="5" name="Date Placeholder 4">
            <a:extLst>
              <a:ext uri="{FF2B5EF4-FFF2-40B4-BE49-F238E27FC236}">
                <a16:creationId xmlns:a16="http://schemas.microsoft.com/office/drawing/2014/main" id="{E1953E2D-36FC-4CBF-99B1-8C8F9A212F70}"/>
              </a:ext>
            </a:extLst>
          </p:cNvPr>
          <p:cNvSpPr>
            <a:spLocks noGrp="1"/>
          </p:cNvSpPr>
          <p:nvPr>
            <p:ph type="dt" sz="half" idx="10"/>
          </p:nvPr>
        </p:nvSpPr>
        <p:spPr/>
        <p:txBody>
          <a:bodyPr/>
          <a:lstStyle/>
          <a:p>
            <a:pPr>
              <a:defRPr/>
            </a:pPr>
            <a:fld id="{F7614AD2-EBEE-4B9C-B8EB-7B45076136C4}" type="datetime1">
              <a:rPr lang="en-GB" altLang="en-US" smtClean="0"/>
              <a:pPr>
                <a:defRPr/>
              </a:pPr>
              <a:t>27/04/2023</a:t>
            </a:fld>
            <a:endParaRPr lang="en-GB" altLang="en-US" dirty="0"/>
          </a:p>
        </p:txBody>
      </p:sp>
      <p:sp>
        <p:nvSpPr>
          <p:cNvPr id="6" name="Slide Number Placeholder 5">
            <a:extLst>
              <a:ext uri="{FF2B5EF4-FFF2-40B4-BE49-F238E27FC236}">
                <a16:creationId xmlns:a16="http://schemas.microsoft.com/office/drawing/2014/main" id="{0D80AC23-07CC-41BD-B614-A04EADA29CA9}"/>
              </a:ext>
            </a:extLst>
          </p:cNvPr>
          <p:cNvSpPr>
            <a:spLocks noGrp="1"/>
          </p:cNvSpPr>
          <p:nvPr>
            <p:ph type="sldNum" sz="quarter" idx="11"/>
          </p:nvPr>
        </p:nvSpPr>
        <p:spPr/>
        <p:txBody>
          <a:bodyPr/>
          <a:lstStyle/>
          <a:p>
            <a:pPr>
              <a:defRPr/>
            </a:pPr>
            <a:fld id="{386495F9-B3F5-4DDF-9323-6CEC80C52C17}" type="slidenum">
              <a:rPr lang="en-GB" altLang="en-US" smtClean="0"/>
              <a:pPr>
                <a:defRPr/>
              </a:pPr>
              <a:t>144</a:t>
            </a:fld>
            <a:endParaRPr lang="en-GB" altLang="en-US" dirty="0"/>
          </a:p>
        </p:txBody>
      </p:sp>
      <p:pic>
        <p:nvPicPr>
          <p:cNvPr id="10" name="Picture 9" descr="Diagram, bubble chart&#10;&#10;Description automatically generated">
            <a:extLst>
              <a:ext uri="{FF2B5EF4-FFF2-40B4-BE49-F238E27FC236}">
                <a16:creationId xmlns:a16="http://schemas.microsoft.com/office/drawing/2014/main" id="{39E46F00-3F2B-4F47-A94D-1208B1414C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973035"/>
            <a:ext cx="4211960" cy="4256166"/>
          </a:xfrm>
          <a:prstGeom prst="rect">
            <a:avLst/>
          </a:prstGeom>
        </p:spPr>
      </p:pic>
    </p:spTree>
    <p:extLst>
      <p:ext uri="{BB962C8B-B14F-4D97-AF65-F5344CB8AC3E}">
        <p14:creationId xmlns:p14="http://schemas.microsoft.com/office/powerpoint/2010/main" val="647862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Program Implementation Model | World Vision">
            <a:extLst>
              <a:ext uri="{FF2B5EF4-FFF2-40B4-BE49-F238E27FC236}">
                <a16:creationId xmlns:a16="http://schemas.microsoft.com/office/drawing/2014/main" id="{D15CD031-1D94-4E1E-9CA1-371F82BE503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0" y="1592797"/>
            <a:ext cx="4038600" cy="2520280"/>
          </a:xfrm>
          <a:prstGeom prst="rect">
            <a:avLst/>
          </a:prstGeom>
          <a:solidFill>
            <a:srgbClr val="FFFFFF"/>
          </a:solidFill>
        </p:spPr>
      </p:pic>
      <p:sp>
        <p:nvSpPr>
          <p:cNvPr id="4" name="Content Placeholder 3">
            <a:extLst>
              <a:ext uri="{FF2B5EF4-FFF2-40B4-BE49-F238E27FC236}">
                <a16:creationId xmlns:a16="http://schemas.microsoft.com/office/drawing/2014/main" id="{3F117AE3-380B-471C-89BA-10D41059C26D}"/>
              </a:ext>
            </a:extLst>
          </p:cNvPr>
          <p:cNvSpPr>
            <a:spLocks noGrp="1"/>
          </p:cNvSpPr>
          <p:nvPr>
            <p:ph sz="half" idx="2"/>
          </p:nvPr>
        </p:nvSpPr>
        <p:spPr>
          <a:xfrm>
            <a:off x="4283968" y="1412776"/>
            <a:ext cx="4402832" cy="3744415"/>
          </a:xfrm>
        </p:spPr>
        <p:txBody>
          <a:bodyPr wrap="square" anchor="t">
            <a:normAutofit/>
          </a:bodyPr>
          <a:lstStyle/>
          <a:p>
            <a:pPr>
              <a:lnSpc>
                <a:spcPct val="90000"/>
              </a:lnSpc>
            </a:pPr>
            <a:r>
              <a:rPr lang="en-GB" sz="2000" dirty="0"/>
              <a:t>Strike a balance between local needs and public infrastructure during the planning.</a:t>
            </a:r>
          </a:p>
          <a:p>
            <a:pPr>
              <a:lnSpc>
                <a:spcPct val="90000"/>
              </a:lnSpc>
            </a:pPr>
            <a:r>
              <a:rPr lang="en-GB" sz="2000" dirty="0"/>
              <a:t>Practically identify the cause of exclusion from the planning process.</a:t>
            </a:r>
          </a:p>
          <a:p>
            <a:pPr>
              <a:lnSpc>
                <a:spcPct val="90000"/>
              </a:lnSpc>
            </a:pPr>
            <a:r>
              <a:rPr lang="en-GB" sz="2000" dirty="0"/>
              <a:t>Identify issues for discussion and set the agenda for them to be addressed.</a:t>
            </a:r>
          </a:p>
          <a:p>
            <a:pPr>
              <a:lnSpc>
                <a:spcPct val="90000"/>
              </a:lnSpc>
            </a:pPr>
            <a:r>
              <a:rPr lang="en-GB" sz="2000" dirty="0"/>
              <a:t>Develop a bespoke framework to navigate the engagement process.</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400BF392-5361-4622-B16D-55A1B071089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B0E13791-D71C-48B5-B14D-E83EA009EAA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145</a:t>
            </a:fld>
            <a:endParaRPr lang="en-GB" altLang="en-US"/>
          </a:p>
        </p:txBody>
      </p:sp>
    </p:spTree>
    <p:extLst>
      <p:ext uri="{BB962C8B-B14F-4D97-AF65-F5344CB8AC3E}">
        <p14:creationId xmlns:p14="http://schemas.microsoft.com/office/powerpoint/2010/main" val="4271145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ommunity Opinions - Home | Facebook">
            <a:extLst>
              <a:ext uri="{FF2B5EF4-FFF2-40B4-BE49-F238E27FC236}">
                <a16:creationId xmlns:a16="http://schemas.microsoft.com/office/drawing/2014/main" id="{1FF79971-9EC9-4FCA-B8A1-806EF447B7B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764704"/>
            <a:ext cx="3989040" cy="3989040"/>
          </a:xfrm>
          <a:prstGeom prst="rect">
            <a:avLst/>
          </a:prstGeom>
          <a:solidFill>
            <a:srgbClr val="FFFFFF"/>
          </a:solidFill>
        </p:spPr>
      </p:pic>
      <p:sp>
        <p:nvSpPr>
          <p:cNvPr id="4" name="Content Placeholder 3">
            <a:extLst>
              <a:ext uri="{FF2B5EF4-FFF2-40B4-BE49-F238E27FC236}">
                <a16:creationId xmlns:a16="http://schemas.microsoft.com/office/drawing/2014/main" id="{06383BB8-5CE9-4992-AA61-F8E4C52924D7}"/>
              </a:ext>
            </a:extLst>
          </p:cNvPr>
          <p:cNvSpPr>
            <a:spLocks noGrp="1"/>
          </p:cNvSpPr>
          <p:nvPr>
            <p:ph sz="half" idx="2"/>
          </p:nvPr>
        </p:nvSpPr>
        <p:spPr>
          <a:xfrm>
            <a:off x="4682455" y="908720"/>
            <a:ext cx="4038600" cy="3989040"/>
          </a:xfrm>
        </p:spPr>
        <p:txBody>
          <a:bodyPr wrap="square" anchor="t">
            <a:normAutofit/>
          </a:bodyPr>
          <a:lstStyle/>
          <a:p>
            <a:pPr>
              <a:lnSpc>
                <a:spcPct val="90000"/>
              </a:lnSpc>
            </a:pPr>
            <a:r>
              <a:rPr lang="en-GB" sz="2000" dirty="0"/>
              <a:t>Test ideas and opinions from the consultation and surveys.</a:t>
            </a:r>
          </a:p>
          <a:p>
            <a:pPr>
              <a:lnSpc>
                <a:spcPct val="90000"/>
              </a:lnSpc>
            </a:pPr>
            <a:r>
              <a:rPr lang="en-GB" sz="2000" dirty="0"/>
              <a:t>Evaluate the responses from the stakeholders for improvement.</a:t>
            </a:r>
          </a:p>
          <a:p>
            <a:pPr>
              <a:lnSpc>
                <a:spcPct val="90000"/>
              </a:lnSpc>
            </a:pPr>
            <a:r>
              <a:rPr lang="en-GB" sz="2000" dirty="0"/>
              <a:t>Evaluate the perception of the system.</a:t>
            </a:r>
          </a:p>
          <a:p>
            <a:pPr>
              <a:lnSpc>
                <a:spcPct val="90000"/>
              </a:lnSpc>
            </a:pPr>
            <a:r>
              <a:rPr lang="en-GB" sz="2000" dirty="0"/>
              <a:t>Ensure that professional support is gained across the board.</a:t>
            </a:r>
          </a:p>
          <a:p>
            <a:pPr>
              <a:lnSpc>
                <a:spcPct val="90000"/>
              </a:lnSpc>
            </a:pPr>
            <a:r>
              <a:rPr lang="en-GB" sz="2000" dirty="0"/>
              <a:t>Reflect on concerns about practical implications.</a:t>
            </a:r>
          </a:p>
        </p:txBody>
      </p:sp>
      <p:sp>
        <p:nvSpPr>
          <p:cNvPr id="5" name="Date Placeholder 4">
            <a:extLst>
              <a:ext uri="{FF2B5EF4-FFF2-40B4-BE49-F238E27FC236}">
                <a16:creationId xmlns:a16="http://schemas.microsoft.com/office/drawing/2014/main" id="{2E031489-28D8-4699-A002-14751D658FA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3CE2A59E-0680-4CE8-AB60-3F4A86F9C37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146</a:t>
            </a:fld>
            <a:endParaRPr lang="en-GB" altLang="en-US"/>
          </a:p>
        </p:txBody>
      </p:sp>
    </p:spTree>
    <p:extLst>
      <p:ext uri="{BB962C8B-B14F-4D97-AF65-F5344CB8AC3E}">
        <p14:creationId xmlns:p14="http://schemas.microsoft.com/office/powerpoint/2010/main" val="1112726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drawing of a cartoon character&#10;&#10;Description automatically generated">
            <a:extLst>
              <a:ext uri="{FF2B5EF4-FFF2-40B4-BE49-F238E27FC236}">
                <a16:creationId xmlns:a16="http://schemas.microsoft.com/office/drawing/2014/main" id="{E4DFC405-DC72-4A29-87C7-EA1D19573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844824"/>
            <a:ext cx="4038600" cy="2976621"/>
          </a:xfrm>
          <a:prstGeom prst="rect">
            <a:avLst/>
          </a:prstGeom>
          <a:noFill/>
        </p:spPr>
      </p:pic>
      <p:sp>
        <p:nvSpPr>
          <p:cNvPr id="4" name="Content Placeholder 3">
            <a:extLst>
              <a:ext uri="{FF2B5EF4-FFF2-40B4-BE49-F238E27FC236}">
                <a16:creationId xmlns:a16="http://schemas.microsoft.com/office/drawing/2014/main" id="{52C3A8FA-822F-4CB5-865E-3BE6EB27F52B}"/>
              </a:ext>
            </a:extLst>
          </p:cNvPr>
          <p:cNvSpPr>
            <a:spLocks noGrp="1"/>
          </p:cNvSpPr>
          <p:nvPr>
            <p:ph sz="half" idx="2"/>
          </p:nvPr>
        </p:nvSpPr>
        <p:spPr>
          <a:xfrm>
            <a:off x="4648202" y="980728"/>
            <a:ext cx="4038600" cy="3989040"/>
          </a:xfrm>
        </p:spPr>
        <p:txBody>
          <a:bodyPr wrap="square" anchor="t">
            <a:normAutofit/>
          </a:bodyPr>
          <a:lstStyle/>
          <a:p>
            <a:pPr>
              <a:lnSpc>
                <a:spcPct val="90000"/>
              </a:lnSpc>
            </a:pPr>
            <a:r>
              <a:rPr lang="en-GB" sz="1800" dirty="0"/>
              <a:t>Encourage everyone to get involved in the activities to make a difference.</a:t>
            </a:r>
          </a:p>
          <a:p>
            <a:pPr>
              <a:lnSpc>
                <a:spcPct val="90000"/>
              </a:lnSpc>
            </a:pPr>
            <a:r>
              <a:rPr lang="en-GB" sz="1800" dirty="0"/>
              <a:t>Figure out strategies to manage expectations.</a:t>
            </a:r>
          </a:p>
          <a:p>
            <a:pPr>
              <a:lnSpc>
                <a:spcPct val="90000"/>
              </a:lnSpc>
            </a:pPr>
            <a:r>
              <a:rPr lang="en-GB" sz="1800" dirty="0"/>
              <a:t>Have a policy document that describes the pathway for collaboration and inclusive planning: respect, trust, confidence, transparency, commitment, diversity and fairness.</a:t>
            </a:r>
          </a:p>
          <a:p>
            <a:pPr>
              <a:lnSpc>
                <a:spcPct val="90000"/>
              </a:lnSpc>
            </a:pPr>
            <a:r>
              <a:rPr lang="en-GB" sz="1800" dirty="0"/>
              <a:t>Encourage effective communication and feedback.</a:t>
            </a:r>
          </a:p>
        </p:txBody>
      </p:sp>
      <p:sp>
        <p:nvSpPr>
          <p:cNvPr id="5" name="Date Placeholder 4">
            <a:extLst>
              <a:ext uri="{FF2B5EF4-FFF2-40B4-BE49-F238E27FC236}">
                <a16:creationId xmlns:a16="http://schemas.microsoft.com/office/drawing/2014/main" id="{D1E5A51B-F39E-46F9-BE77-FE7E24E0CFA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27/04/2023</a:t>
            </a:fld>
            <a:endParaRPr lang="en-GB" altLang="en-US" sz="900"/>
          </a:p>
        </p:txBody>
      </p:sp>
      <p:sp>
        <p:nvSpPr>
          <p:cNvPr id="6" name="Slide Number Placeholder 5">
            <a:extLst>
              <a:ext uri="{FF2B5EF4-FFF2-40B4-BE49-F238E27FC236}">
                <a16:creationId xmlns:a16="http://schemas.microsoft.com/office/drawing/2014/main" id="{AB48FFB8-F188-466C-973D-F8B2A9E36FC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147</a:t>
            </a:fld>
            <a:endParaRPr lang="en-GB" altLang="en-US"/>
          </a:p>
        </p:txBody>
      </p:sp>
    </p:spTree>
    <p:extLst>
      <p:ext uri="{BB962C8B-B14F-4D97-AF65-F5344CB8AC3E}">
        <p14:creationId xmlns:p14="http://schemas.microsoft.com/office/powerpoint/2010/main" val="819055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154</TotalTime>
  <Words>6865</Words>
  <Application>Microsoft Office PowerPoint</Application>
  <PresentationFormat>On-screen Show (4:3)</PresentationFormat>
  <Paragraphs>1085</Paragraphs>
  <Slides>147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147</vt:i4>
      </vt:variant>
    </vt:vector>
  </HeadingPairs>
  <TitlesOfParts>
    <vt:vector size="152" baseType="lpstr">
      <vt:lpstr>Arial</vt:lpstr>
      <vt:lpstr>Calibri</vt:lpstr>
      <vt:lpstr>Myriad Pro</vt:lpstr>
      <vt:lpstr>Verdana</vt:lpstr>
      <vt:lpstr>20140311PresentationUWTSDTemplate</vt:lpstr>
      <vt:lpstr>Revision set</vt:lpstr>
      <vt:lpstr>In today’s session</vt:lpstr>
      <vt:lpstr>      </vt:lpstr>
      <vt:lpstr>Introduction </vt:lpstr>
      <vt:lpstr>PowerPoint Presentation</vt:lpstr>
      <vt:lpstr>PowerPoint Presentation</vt:lpstr>
      <vt:lpstr>Importance of Community Engagement</vt:lpstr>
      <vt:lpstr>When to Engage the Community</vt:lpstr>
      <vt:lpstr>Strategic Plan</vt:lpstr>
      <vt:lpstr>Community Mapping</vt:lpstr>
      <vt:lpstr>Importance of Community Mapping</vt:lpstr>
      <vt:lpstr>Types of Community Engagement</vt:lpstr>
      <vt:lpstr>Direct Service (People)</vt:lpstr>
      <vt:lpstr> Community Building </vt:lpstr>
      <vt:lpstr>  Community Education  </vt:lpstr>
      <vt:lpstr> Economic Development </vt:lpstr>
      <vt:lpstr>Target Audience</vt:lpstr>
      <vt:lpstr>Defining the System</vt:lpstr>
      <vt:lpstr>The Conceptual Phase </vt:lpstr>
      <vt:lpstr>PowerPoint Presentation</vt:lpstr>
      <vt:lpstr>  Models and Principles of Community Engagement</vt:lpstr>
      <vt:lpstr>The Core of Community Engagement</vt:lpstr>
      <vt:lpstr>Understanding Terminologies </vt:lpstr>
      <vt:lpstr>Relevance of Community Engagement</vt:lpstr>
      <vt:lpstr>Benefits of Community Engagement</vt:lpstr>
      <vt:lpstr>Models of Community Engagement</vt:lpstr>
      <vt:lpstr>Models of Community Engagement</vt:lpstr>
      <vt:lpstr>Principles of Community Engagement </vt:lpstr>
      <vt:lpstr>Principle 1: Be clear about the purpose, goal and the community you want to engage.</vt:lpstr>
      <vt:lpstr>Principle 2: Learn about the community </vt:lpstr>
      <vt:lpstr>Principle 3: Go to the community and establish relationships</vt:lpstr>
      <vt:lpstr>Principle 4: Respect and Promote the individuality of people in the community</vt:lpstr>
      <vt:lpstr>Principle 5: Partnering with the community  </vt:lpstr>
      <vt:lpstr>Principle 6: Recognise and Respect the diversity of the community</vt:lpstr>
      <vt:lpstr>Principle 7: Identify and mobilise community assets </vt:lpstr>
      <vt:lpstr>Principle 8: Flexible intervention to create change </vt:lpstr>
      <vt:lpstr>Principle 9: Community collaboration and long-term commitment </vt:lpstr>
      <vt:lpstr>  Planning and Designing Community Engagement</vt:lpstr>
      <vt:lpstr>PowerPoint Presentation</vt:lpstr>
      <vt:lpstr>Planning and Designing Community Engagement </vt:lpstr>
      <vt:lpstr>Planning and Designing</vt:lpstr>
      <vt:lpstr>Essential for Planning and Designing Community Engagement </vt:lpstr>
      <vt:lpstr>Planning in Action</vt:lpstr>
      <vt:lpstr>Planning the Scope of Community Engagement </vt:lpstr>
      <vt:lpstr>Stage 1</vt:lpstr>
      <vt:lpstr>Stakeholders Plan </vt:lpstr>
      <vt:lpstr>Stage 2</vt:lpstr>
      <vt:lpstr>Stage 3</vt:lpstr>
      <vt:lpstr>Stage 4</vt:lpstr>
      <vt:lpstr>Stage 5</vt:lpstr>
      <vt:lpstr>Barriers of effectively planning and designing community engagement</vt:lpstr>
      <vt:lpstr>Barriers of effectively planning and designing community engagement Continue..</vt:lpstr>
      <vt:lpstr>Training and support required when planning and designing community engagement </vt:lpstr>
      <vt:lpstr>Training and support required when planning and designing community engagement.. Continue..</vt:lpstr>
      <vt:lpstr>Conclusion</vt:lpstr>
      <vt:lpstr>  Quality Standards for Community Engagement  </vt:lpstr>
      <vt:lpstr>What are Standards?</vt:lpstr>
      <vt:lpstr>PowerPoint Presentation</vt:lpstr>
      <vt:lpstr>Standards in Community Engagement</vt:lpstr>
      <vt:lpstr>Inclusion Standard</vt:lpstr>
      <vt:lpstr>Inclusion standards promote the law against discrimination; no discrimination:</vt:lpstr>
      <vt:lpstr>Support Standard</vt:lpstr>
      <vt:lpstr>Planning Standard</vt:lpstr>
      <vt:lpstr>Working Together Standard</vt:lpstr>
      <vt:lpstr>Methods Standard</vt:lpstr>
      <vt:lpstr>Communication Standard</vt:lpstr>
      <vt:lpstr>Impact Standard</vt:lpstr>
      <vt:lpstr>Improvement Standards</vt:lpstr>
      <vt:lpstr>Working with others Standard</vt:lpstr>
      <vt:lpstr>Monitoring and Evaluation Standard</vt:lpstr>
      <vt:lpstr>Feedback Standard</vt:lpstr>
      <vt:lpstr>  Tools and Platforms for Community Engagement </vt:lpstr>
      <vt:lpstr>Creative Art</vt:lpstr>
      <vt:lpstr>Community Mapping</vt:lpstr>
      <vt:lpstr>Public Meetings</vt:lpstr>
      <vt:lpstr>Interview</vt:lpstr>
      <vt:lpstr>Workshops </vt:lpstr>
      <vt:lpstr>Focus Groups </vt:lpstr>
      <vt:lpstr>Forums</vt:lpstr>
      <vt:lpstr>Web-based Engagement</vt:lpstr>
      <vt:lpstr>Future Search </vt:lpstr>
      <vt:lpstr>Open Space Technology</vt:lpstr>
      <vt:lpstr>Social Media</vt:lpstr>
      <vt:lpstr>Citizens’ Panels</vt:lpstr>
      <vt:lpstr>Roundtable  Discussions </vt:lpstr>
      <vt:lpstr>Street Stalls </vt:lpstr>
      <vt:lpstr>Community Surveys</vt:lpstr>
      <vt:lpstr>  Sustainable Community Engagement </vt:lpstr>
      <vt:lpstr>Community Ecosystem</vt:lpstr>
      <vt:lpstr>Effective Communication</vt:lpstr>
      <vt:lpstr>Understanding Risks and Uncertainty </vt:lpstr>
      <vt:lpstr>Use of local Knowledge and Resources</vt:lpstr>
      <vt:lpstr>Social Connectedness</vt:lpstr>
      <vt:lpstr>Empowerment </vt:lpstr>
      <vt:lpstr>Preparation Engagement</vt:lpstr>
      <vt:lpstr>Collaboration between Stakeholders</vt:lpstr>
      <vt:lpstr>Developing Flexibility </vt:lpstr>
      <vt:lpstr>Capacity for Self-organisation</vt:lpstr>
      <vt:lpstr>Community Integrity</vt:lpstr>
      <vt:lpstr>The future of the community</vt:lpstr>
      <vt:lpstr>Benefits of sustainable Community Engagement </vt:lpstr>
      <vt:lpstr>Conclusion</vt:lpstr>
      <vt:lpstr>  Understanding the Impact of Effective Community Engagement </vt:lpstr>
      <vt:lpstr>Making Sustainable Changes in the Community</vt:lpstr>
      <vt:lpstr>Impacts of Community Engagement </vt:lpstr>
      <vt:lpstr>Developing Social Capital</vt:lpstr>
      <vt:lpstr>Social Capital Model</vt:lpstr>
      <vt:lpstr>Practical Approaches</vt:lpstr>
      <vt:lpstr>Two kinds of Networking and their benefits</vt:lpstr>
      <vt:lpstr>Measuring Social Capital</vt:lpstr>
      <vt:lpstr>Developing Human Capital</vt:lpstr>
      <vt:lpstr>PowerPoint Presentation</vt:lpstr>
      <vt:lpstr>Benefits of Human Capital</vt:lpstr>
      <vt:lpstr>Developing Knowledge Capital</vt:lpstr>
      <vt:lpstr>Benefits of Knowledge Capital</vt:lpstr>
      <vt:lpstr>Impact Evaluation Methods</vt:lpstr>
      <vt:lpstr>The Picture</vt:lpstr>
      <vt:lpstr>  Evaluating and Accepting Change</vt:lpstr>
      <vt:lpstr>Concept Evaluation</vt:lpstr>
      <vt:lpstr>Principles guiding Evaluation</vt:lpstr>
      <vt:lpstr>Why Monitor and Evaluate CEN?</vt:lpstr>
      <vt:lpstr>Selecting the Right Evaluation</vt:lpstr>
      <vt:lpstr>Process Evaluation and Questions</vt:lpstr>
      <vt:lpstr>Impact Evaluation and Questions</vt:lpstr>
      <vt:lpstr>Outcome Evaluation and Questions</vt:lpstr>
      <vt:lpstr>Developing an Evaluation Framework</vt:lpstr>
      <vt:lpstr>PowerPoint Presentation</vt:lpstr>
      <vt:lpstr>Perception of Evaluation</vt:lpstr>
      <vt:lpstr>Balancing Accountability and Learning </vt:lpstr>
      <vt:lpstr>Theory of Change</vt:lpstr>
      <vt:lpstr>Challenges of Complexity </vt:lpstr>
      <vt:lpstr>Resources for Evaluation of Engagement</vt:lpstr>
      <vt:lpstr>Practical Challenges </vt:lpstr>
      <vt:lpstr>Characterises of Successful Evaluation</vt:lpstr>
      <vt:lpstr> And finally,   The Practicality of Implementing Long-term Approaches </vt:lpstr>
      <vt:lpstr>Write the Plan: The Concept</vt:lpstr>
      <vt:lpstr>Write the Plan: Mission and Vision</vt:lpstr>
      <vt:lpstr>Write the Plan: Objective</vt:lpstr>
      <vt:lpstr>Write the Plan: Community Mapping</vt:lpstr>
      <vt:lpstr>Write the Plan: Define the type of Engagement</vt:lpstr>
      <vt:lpstr>Write the Plan: Target Audience</vt:lpstr>
      <vt:lpstr>Write the Plan: Creation of Timeline</vt:lpstr>
      <vt:lpstr>Write the Plan: Examine Community Assets</vt:lpstr>
      <vt:lpstr>The Guide to Effective Implementation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9  The Practicality of Implementing Long Term Approaches</dc:title>
  <dc:creator>Molly</dc:creator>
  <cp:lastModifiedBy>Akash Puranik</cp:lastModifiedBy>
  <cp:revision>28</cp:revision>
  <dcterms:created xsi:type="dcterms:W3CDTF">2020-11-30T16:21:07Z</dcterms:created>
  <dcterms:modified xsi:type="dcterms:W3CDTF">2023-04-27T16:31:57Z</dcterms:modified>
</cp:coreProperties>
</file>