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0"/>
  </p:notesMasterIdLst>
  <p:sldIdLst>
    <p:sldId id="256" r:id="rId2"/>
    <p:sldId id="297" r:id="rId3"/>
    <p:sldId id="298" r:id="rId4"/>
    <p:sldId id="316" r:id="rId5"/>
    <p:sldId id="317" r:id="rId6"/>
    <p:sldId id="318" r:id="rId7"/>
    <p:sldId id="319" r:id="rId8"/>
    <p:sldId id="331" r:id="rId9"/>
    <p:sldId id="320" r:id="rId10"/>
    <p:sldId id="321" r:id="rId11"/>
    <p:sldId id="322" r:id="rId12"/>
    <p:sldId id="323" r:id="rId13"/>
    <p:sldId id="326" r:id="rId14"/>
    <p:sldId id="327" r:id="rId15"/>
    <p:sldId id="328" r:id="rId16"/>
    <p:sldId id="329" r:id="rId17"/>
    <p:sldId id="330" r:id="rId18"/>
    <p:sldId id="288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31052E-1C1D-45ED-8E8C-6D6258920DBD}" v="4039" dt="2025-12-29T12:01:49.3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97EE44-7AB9-4992-9429-40E60B5D9A83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10BCFE-8EEC-40AB-8155-BF1617F400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547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402605-7320-4EEF-8918-9240D5027D6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454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128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104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824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348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971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95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826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65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142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597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42688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145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59706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0576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74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869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578039-4241-46E2-AF8D-C82A3F9C8F7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DE61CFD-F09C-47B1-AF77-528E828E28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224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lawcom.gov.uk/law-reforms/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A7AF3-5EA2-5286-4182-FA766F58897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sz="6000" b="1" dirty="0"/>
              <a:t>Law Reform</a:t>
            </a:r>
          </a:p>
        </p:txBody>
      </p:sp>
    </p:spTree>
    <p:extLst>
      <p:ext uri="{BB962C8B-B14F-4D97-AF65-F5344CB8AC3E}">
        <p14:creationId xmlns:p14="http://schemas.microsoft.com/office/powerpoint/2010/main" val="5415163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>
            <a:extLst>
              <a:ext uri="{FF2B5EF4-FFF2-40B4-BE49-F238E27FC236}">
                <a16:creationId xmlns:a16="http://schemas.microsoft.com/office/drawing/2014/main" id="{1B626C55-7A61-9F15-E9F7-28065333963D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25684" y="1356775"/>
            <a:ext cx="9088563" cy="5363783"/>
          </a:xfrm>
        </p:spPr>
        <p:txBody>
          <a:bodyPr>
            <a:normAutofit/>
          </a:bodyPr>
          <a:lstStyle/>
          <a:p>
            <a:r>
              <a:rPr lang="en-GB" sz="2800" dirty="0"/>
              <a:t>Explain the ways in which Parliament can change the law.</a:t>
            </a:r>
          </a:p>
          <a:p>
            <a:r>
              <a:rPr lang="en-GB" sz="2800" dirty="0"/>
              <a:t>Explain judicial influences in changing the law.</a:t>
            </a:r>
          </a:p>
          <a:p>
            <a:r>
              <a:rPr lang="en-GB" sz="2800" dirty="0"/>
              <a:t>Identify the different groups pushing for reform.</a:t>
            </a:r>
          </a:p>
          <a:p>
            <a:r>
              <a:rPr lang="en-GB" sz="2800" dirty="0"/>
              <a:t>Explain the role of law reform agencies.</a:t>
            </a:r>
          </a:p>
          <a:p>
            <a:r>
              <a:rPr lang="en-GB" sz="2800" dirty="0"/>
              <a:t>Evaluate the role and performance of law reform bodies.</a:t>
            </a:r>
          </a:p>
          <a:p>
            <a:r>
              <a:rPr lang="en-GB" sz="2800" dirty="0"/>
              <a:t>Discuss the problems with law reform bodies.</a:t>
            </a:r>
          </a:p>
          <a:p>
            <a:pPr eaLnBrk="1" hangingPunct="1">
              <a:defRPr/>
            </a:pPr>
            <a:endParaRPr lang="en-GB" sz="2000" dirty="0"/>
          </a:p>
        </p:txBody>
      </p:sp>
      <p:sp>
        <p:nvSpPr>
          <p:cNvPr id="5123" name="Rectangle 10">
            <a:extLst>
              <a:ext uri="{FF2B5EF4-FFF2-40B4-BE49-F238E27FC236}">
                <a16:creationId xmlns:a16="http://schemas.microsoft.com/office/drawing/2014/main" id="{0FFEBC51-CA78-7318-60D6-D2A8C6F4CF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7976" y="6448426"/>
            <a:ext cx="4608513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ClrTx/>
              <a:buSzTx/>
              <a:buFontTx/>
              <a:buNone/>
            </a:pPr>
            <a:r>
              <a:rPr lang="en-GB" altLang="en-US" sz="1600">
                <a:solidFill>
                  <a:schemeClr val="bg1"/>
                </a:solidFill>
                <a:latin typeface="Arial" panose="020B0604020202020204" pitchFamily="34" charset="0"/>
              </a:rPr>
              <a:t>Y Gyfraith LA 2 – Diwygio'r Gyfraith : Dulliau</a:t>
            </a:r>
          </a:p>
        </p:txBody>
      </p:sp>
      <p:sp>
        <p:nvSpPr>
          <p:cNvPr id="5124" name="Rectangle 11">
            <a:extLst>
              <a:ext uri="{FF2B5EF4-FFF2-40B4-BE49-F238E27FC236}">
                <a16:creationId xmlns:a16="http://schemas.microsoft.com/office/drawing/2014/main" id="{69E1269B-3D93-8723-980F-B9991011F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0409" y="207169"/>
            <a:ext cx="43926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5400" b="1" dirty="0">
                <a:solidFill>
                  <a:srgbClr val="0070C0"/>
                </a:solidFill>
                <a:latin typeface="+mj-lt"/>
              </a:rPr>
              <a:t>Aims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>
            <a:extLst>
              <a:ext uri="{FF2B5EF4-FFF2-40B4-BE49-F238E27FC236}">
                <a16:creationId xmlns:a16="http://schemas.microsoft.com/office/drawing/2014/main" id="{AB80E754-37B4-0D44-C0E4-0B57F73E35D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93434" y="1337528"/>
            <a:ext cx="8137525" cy="4608513"/>
          </a:xfrm>
        </p:spPr>
        <p:txBody>
          <a:bodyPr>
            <a:normAutofit/>
          </a:bodyPr>
          <a:lstStyle/>
          <a:p>
            <a:r>
              <a:rPr lang="en-GB" sz="2800" dirty="0"/>
              <a:t>Legal systems cannot stand still, and must adapt; there are a number of ways to create change:</a:t>
            </a:r>
          </a:p>
          <a:p>
            <a:r>
              <a:rPr lang="en-GB" sz="2800" dirty="0"/>
              <a:t>	What ways can you think of to create change?</a:t>
            </a:r>
          </a:p>
          <a:p>
            <a:pPr lvl="1"/>
            <a:r>
              <a:rPr lang="en-GB" sz="2600" dirty="0"/>
              <a:t>Judicial change.</a:t>
            </a:r>
          </a:p>
          <a:p>
            <a:pPr lvl="1"/>
            <a:r>
              <a:rPr lang="en-GB" sz="2600" dirty="0"/>
              <a:t>Amended by Parliament.</a:t>
            </a:r>
          </a:p>
          <a:p>
            <a:pPr lvl="1"/>
            <a:r>
              <a:rPr lang="en-GB" sz="2600" dirty="0"/>
              <a:t>Pressure groups.</a:t>
            </a:r>
          </a:p>
          <a:p>
            <a:pPr lvl="1"/>
            <a:r>
              <a:rPr lang="en-GB" sz="2600" dirty="0"/>
              <a:t>Law reform bodies.</a:t>
            </a:r>
          </a:p>
          <a:p>
            <a:pPr marL="457200" indent="-457200">
              <a:buNone/>
              <a:defRPr/>
            </a:pPr>
            <a:endParaRPr lang="en-GB" sz="2400" dirty="0"/>
          </a:p>
        </p:txBody>
      </p:sp>
      <p:sp>
        <p:nvSpPr>
          <p:cNvPr id="6147" name="Rectangle 6">
            <a:extLst>
              <a:ext uri="{FF2B5EF4-FFF2-40B4-BE49-F238E27FC236}">
                <a16:creationId xmlns:a16="http://schemas.microsoft.com/office/drawing/2014/main" id="{AF6254D0-7746-7917-22BF-174E73CB3C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7976" y="6448426"/>
            <a:ext cx="4608513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ClrTx/>
              <a:buSzTx/>
              <a:buFontTx/>
              <a:buNone/>
            </a:pPr>
            <a:r>
              <a:rPr lang="en-GB" altLang="en-US" sz="1600">
                <a:solidFill>
                  <a:schemeClr val="bg1"/>
                </a:solidFill>
                <a:latin typeface="Arial" panose="020B0604020202020204" pitchFamily="34" charset="0"/>
              </a:rPr>
              <a:t>Y Gyfraith LA 2 – Diwygio'r Gyfraith : Dulliau</a:t>
            </a:r>
          </a:p>
        </p:txBody>
      </p:sp>
      <p:sp>
        <p:nvSpPr>
          <p:cNvPr id="6148" name="Rectangle 8">
            <a:extLst>
              <a:ext uri="{FF2B5EF4-FFF2-40B4-BE49-F238E27FC236}">
                <a16:creationId xmlns:a16="http://schemas.microsoft.com/office/drawing/2014/main" id="{66F27679-6B63-181F-67CD-F978E2931E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838" y="279138"/>
            <a:ext cx="6554621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Reforming the Law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>
            <a:extLst>
              <a:ext uri="{FF2B5EF4-FFF2-40B4-BE49-F238E27FC236}">
                <a16:creationId xmlns:a16="http://schemas.microsoft.com/office/drawing/2014/main" id="{8F9715F1-AAB8-8F72-9992-0B1FA22AA61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84361" y="2000833"/>
            <a:ext cx="8022073" cy="4367467"/>
          </a:xfrm>
        </p:spPr>
        <p:txBody>
          <a:bodyPr>
            <a:normAutofit/>
          </a:bodyPr>
          <a:lstStyle/>
          <a:p>
            <a:pPr marL="457200" indent="-457200">
              <a:lnSpc>
                <a:spcPct val="80000"/>
              </a:lnSpc>
              <a:buNone/>
              <a:defRPr/>
            </a:pPr>
            <a:r>
              <a:rPr lang="en-GB" sz="4000" b="1" dirty="0"/>
              <a:t>One example: R v R ( 1991)</a:t>
            </a:r>
          </a:p>
          <a:p>
            <a:pPr marL="457200" indent="-457200">
              <a:lnSpc>
                <a:spcPct val="80000"/>
              </a:lnSpc>
              <a:defRPr/>
            </a:pPr>
            <a:endParaRPr lang="en-GB" sz="4000" b="1" i="1" dirty="0"/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en-GB" sz="4000" dirty="0"/>
              <a:t>Discussion point: Should courts/judges be making such important changes to the law like the one see in R v R?</a:t>
            </a:r>
          </a:p>
          <a:p>
            <a:pPr marL="457200" indent="-457200">
              <a:lnSpc>
                <a:spcPct val="80000"/>
              </a:lnSpc>
              <a:buFontTx/>
              <a:buAutoNum type="alphaUcPeriod" startAt="17"/>
              <a:defRPr/>
            </a:pPr>
            <a:endParaRPr lang="en-GB" sz="4000" dirty="0"/>
          </a:p>
          <a:p>
            <a:pPr marL="457200" indent="-457200">
              <a:lnSpc>
                <a:spcPct val="80000"/>
              </a:lnSpc>
              <a:buFontTx/>
              <a:buAutoNum type="alphaUcPeriod" startAt="17"/>
              <a:defRPr/>
            </a:pPr>
            <a:endParaRPr lang="en-GB" sz="4000" dirty="0"/>
          </a:p>
          <a:p>
            <a:pPr marL="457200" indent="-457200">
              <a:lnSpc>
                <a:spcPct val="80000"/>
              </a:lnSpc>
              <a:buFontTx/>
              <a:buAutoNum type="alphaUcPeriod" startAt="17"/>
              <a:defRPr/>
            </a:pPr>
            <a:endParaRPr lang="en-GB" sz="4000" dirty="0"/>
          </a:p>
          <a:p>
            <a:pPr marL="457200" indent="-457200">
              <a:lnSpc>
                <a:spcPct val="80000"/>
              </a:lnSpc>
              <a:buNone/>
              <a:defRPr/>
            </a:pPr>
            <a:endParaRPr lang="en-GB" dirty="0"/>
          </a:p>
          <a:p>
            <a:pPr marL="457200" indent="-457200">
              <a:lnSpc>
                <a:spcPct val="80000"/>
              </a:lnSpc>
              <a:buFontTx/>
              <a:buAutoNum type="alphaUcPeriod" startAt="17"/>
              <a:defRPr/>
            </a:pPr>
            <a:endParaRPr lang="en-GB" dirty="0"/>
          </a:p>
        </p:txBody>
      </p:sp>
      <p:sp>
        <p:nvSpPr>
          <p:cNvPr id="7171" name="Rectangle 5">
            <a:extLst>
              <a:ext uri="{FF2B5EF4-FFF2-40B4-BE49-F238E27FC236}">
                <a16:creationId xmlns:a16="http://schemas.microsoft.com/office/drawing/2014/main" id="{CF50DF4C-A41C-55ED-5F98-7B81A88706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7976" y="6448426"/>
            <a:ext cx="4608513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ClrTx/>
              <a:buSzTx/>
              <a:buFontTx/>
              <a:buNone/>
            </a:pPr>
            <a:r>
              <a:rPr lang="en-GB" altLang="en-US" sz="1600">
                <a:solidFill>
                  <a:schemeClr val="bg1"/>
                </a:solidFill>
                <a:latin typeface="Arial" panose="020B0604020202020204" pitchFamily="34" charset="0"/>
              </a:rPr>
              <a:t>Y Gyfraith LA 2 – Diwygio'r Gyfraith : Dulliau</a:t>
            </a:r>
          </a:p>
        </p:txBody>
      </p:sp>
      <p:sp>
        <p:nvSpPr>
          <p:cNvPr id="7172" name="Rectangle 6">
            <a:extLst>
              <a:ext uri="{FF2B5EF4-FFF2-40B4-BE49-F238E27FC236}">
                <a16:creationId xmlns:a16="http://schemas.microsoft.com/office/drawing/2014/main" id="{B8BB1B33-601F-C068-E1EE-E5846EC4A5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362" y="489699"/>
            <a:ext cx="737229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Reform/change by Judges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784" name="Group 75783">
            <a:extLst>
              <a:ext uri="{FF2B5EF4-FFF2-40B4-BE49-F238E27FC236}">
                <a16:creationId xmlns:a16="http://schemas.microsoft.com/office/drawing/2014/main" id="{E4951899-B99C-47AB-9C7C-16264D7A1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5785" name="Straight Connector 75784">
              <a:extLst>
                <a:ext uri="{FF2B5EF4-FFF2-40B4-BE49-F238E27FC236}">
                  <a16:creationId xmlns:a16="http://schemas.microsoft.com/office/drawing/2014/main" id="{B94D217E-92A1-48B2-B6BF-8B6A35AF9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786" name="Straight Connector 75785">
              <a:extLst>
                <a:ext uri="{FF2B5EF4-FFF2-40B4-BE49-F238E27FC236}">
                  <a16:creationId xmlns:a16="http://schemas.microsoft.com/office/drawing/2014/main" id="{69582FD9-95AB-4339-8A07-BAD420BE1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5787" name="Rectangle 23">
              <a:extLst>
                <a:ext uri="{FF2B5EF4-FFF2-40B4-BE49-F238E27FC236}">
                  <a16:creationId xmlns:a16="http://schemas.microsoft.com/office/drawing/2014/main" id="{6778DC79-DE09-4F89-81B1-275C542D7F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5788" name="Rectangle 25">
              <a:extLst>
                <a:ext uri="{FF2B5EF4-FFF2-40B4-BE49-F238E27FC236}">
                  <a16:creationId xmlns:a16="http://schemas.microsoft.com/office/drawing/2014/main" id="{EAEC370A-1F34-4D8E-B065-81F6F568AA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5789" name="Isosceles Triangle 75788">
              <a:extLst>
                <a:ext uri="{FF2B5EF4-FFF2-40B4-BE49-F238E27FC236}">
                  <a16:creationId xmlns:a16="http://schemas.microsoft.com/office/drawing/2014/main" id="{A816EDF3-D9EE-488C-AFDC-0223815139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5790" name="Rectangle 27">
              <a:extLst>
                <a:ext uri="{FF2B5EF4-FFF2-40B4-BE49-F238E27FC236}">
                  <a16:creationId xmlns:a16="http://schemas.microsoft.com/office/drawing/2014/main" id="{E8330BD4-97D9-4D24-815A-0E557B04F9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5791" name="Rectangle 28">
              <a:extLst>
                <a:ext uri="{FF2B5EF4-FFF2-40B4-BE49-F238E27FC236}">
                  <a16:creationId xmlns:a16="http://schemas.microsoft.com/office/drawing/2014/main" id="{EA8EDE67-BAC0-478C-99D9-BBC5AD5320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5792" name="Rectangle 29">
              <a:extLst>
                <a:ext uri="{FF2B5EF4-FFF2-40B4-BE49-F238E27FC236}">
                  <a16:creationId xmlns:a16="http://schemas.microsoft.com/office/drawing/2014/main" id="{33DFB3F3-2523-4F1F-BC2B-B97C172F2C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5793" name="Isosceles Triangle 75792">
              <a:extLst>
                <a:ext uri="{FF2B5EF4-FFF2-40B4-BE49-F238E27FC236}">
                  <a16:creationId xmlns:a16="http://schemas.microsoft.com/office/drawing/2014/main" id="{5E5660E4-7443-4FCC-AD43-9D1AE972B5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5794" name="Isosceles Triangle 75793">
              <a:extLst>
                <a:ext uri="{FF2B5EF4-FFF2-40B4-BE49-F238E27FC236}">
                  <a16:creationId xmlns:a16="http://schemas.microsoft.com/office/drawing/2014/main" id="{4EDF9C36-B365-4426-85B9-82E0DE187A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70279A95-D49E-582D-3713-B6D1C717C70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245" r="16134" b="-1"/>
          <a:stretch>
            <a:fillRect/>
          </a:stretch>
        </p:blipFill>
        <p:spPr>
          <a:xfrm>
            <a:off x="6453266" y="-1"/>
            <a:ext cx="5738734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8195" name="Rectangle 5">
            <a:extLst>
              <a:ext uri="{FF2B5EF4-FFF2-40B4-BE49-F238E27FC236}">
                <a16:creationId xmlns:a16="http://schemas.microsoft.com/office/drawing/2014/main" id="{802CA73E-62E2-857C-628B-1099924A6E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539" y="264826"/>
            <a:ext cx="5123860" cy="68704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ClrTx/>
              <a:buSzTx/>
              <a:buNone/>
            </a:pPr>
            <a:r>
              <a:rPr lang="en-US" altLang="en-US" sz="36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Reform by Parliament</a:t>
            </a:r>
          </a:p>
        </p:txBody>
      </p:sp>
      <p:sp>
        <p:nvSpPr>
          <p:cNvPr id="75779" name="Rectangle 3">
            <a:extLst>
              <a:ext uri="{FF2B5EF4-FFF2-40B4-BE49-F238E27FC236}">
                <a16:creationId xmlns:a16="http://schemas.microsoft.com/office/drawing/2014/main" id="{73F5196A-8C50-1F3D-9236-DE0BE416861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85244" y="1343160"/>
            <a:ext cx="5964847" cy="4907738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marL="457200" indent="-457200">
              <a:defRPr/>
            </a:pPr>
            <a:r>
              <a:rPr lang="en-US" sz="2800" dirty="0"/>
              <a:t>Most reforms to the law are made by Parliament – </a:t>
            </a:r>
          </a:p>
          <a:p>
            <a:pPr marL="457200" indent="-457200">
              <a:defRPr/>
            </a:pPr>
            <a:endParaRPr lang="en-US" sz="2800" b="1" dirty="0"/>
          </a:p>
          <a:p>
            <a:pPr marL="457200" indent="-457200">
              <a:defRPr/>
            </a:pPr>
            <a:r>
              <a:rPr lang="en-US" sz="2800" b="1" dirty="0"/>
              <a:t>4 ways:</a:t>
            </a:r>
            <a:br>
              <a:rPr lang="en-US" sz="2800" b="1" dirty="0"/>
            </a:br>
            <a:endParaRPr lang="en-US" sz="2800" b="1" dirty="0"/>
          </a:p>
          <a:p>
            <a:r>
              <a:rPr lang="en-US" sz="2800" dirty="0"/>
              <a:t>Repeal or abolition of old law</a:t>
            </a:r>
          </a:p>
          <a:p>
            <a:r>
              <a:rPr lang="en-US" sz="2800" dirty="0"/>
              <a:t>Create a new law</a:t>
            </a:r>
          </a:p>
          <a:p>
            <a:r>
              <a:rPr lang="en-US" sz="2800" dirty="0"/>
              <a:t>Consolidation</a:t>
            </a:r>
          </a:p>
          <a:p>
            <a:r>
              <a:rPr lang="en-US" sz="2800" dirty="0"/>
              <a:t>Codification, e.g. Police and Criminal Evidence Act 1984</a:t>
            </a:r>
          </a:p>
          <a:p>
            <a:pPr marL="457200" indent="-457200">
              <a:defRPr/>
            </a:pPr>
            <a:endParaRPr lang="en-US" dirty="0"/>
          </a:p>
          <a:p>
            <a:pPr marL="457200" indent="-457200">
              <a:defRPr/>
            </a:pPr>
            <a:endParaRPr lang="en-US" dirty="0"/>
          </a:p>
        </p:txBody>
      </p:sp>
      <p:cxnSp>
        <p:nvCxnSpPr>
          <p:cNvPr id="75796" name="Straight Connector 75795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798" name="Straight Connector 75797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800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5802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5804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5806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5808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5810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5812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>
            <a:extLst>
              <a:ext uri="{FF2B5EF4-FFF2-40B4-BE49-F238E27FC236}">
                <a16:creationId xmlns:a16="http://schemas.microsoft.com/office/drawing/2014/main" id="{FCE09B31-1B95-0990-69F8-324131882A8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52109" y="1548904"/>
            <a:ext cx="9427753" cy="4824412"/>
          </a:xfrm>
        </p:spPr>
        <p:txBody>
          <a:bodyPr>
            <a:normAutofit/>
          </a:bodyPr>
          <a:lstStyle/>
          <a:p>
            <a:pPr marL="457200" indent="-457200">
              <a:lnSpc>
                <a:spcPct val="80000"/>
              </a:lnSpc>
              <a:buNone/>
              <a:defRPr/>
            </a:pPr>
            <a:r>
              <a:rPr lang="en-GB" sz="2400" b="1" dirty="0"/>
              <a:t>Task 1:</a:t>
            </a:r>
          </a:p>
          <a:p>
            <a:pPr marL="457200" indent="-457200">
              <a:lnSpc>
                <a:spcPct val="80000"/>
              </a:lnSpc>
              <a:buNone/>
              <a:defRPr/>
            </a:pPr>
            <a:endParaRPr lang="en-GB" sz="2400" b="1" dirty="0"/>
          </a:p>
          <a:p>
            <a:pPr>
              <a:lnSpc>
                <a:spcPct val="80000"/>
              </a:lnSpc>
              <a:defRPr/>
            </a:pPr>
            <a:r>
              <a:rPr lang="en-GB" sz="2400" b="1" dirty="0"/>
              <a:t>What pressure groups can you think of that try to impact the government into changing laws? </a:t>
            </a:r>
          </a:p>
          <a:p>
            <a:pPr marL="457200" indent="-457200">
              <a:lnSpc>
                <a:spcPct val="80000"/>
              </a:lnSpc>
              <a:buNone/>
              <a:defRPr/>
            </a:pPr>
            <a:endParaRPr lang="en-GB" sz="2400" b="1" i="1" dirty="0"/>
          </a:p>
          <a:p>
            <a:pPr marL="0" indent="0">
              <a:lnSpc>
                <a:spcPct val="80000"/>
              </a:lnSpc>
              <a:buNone/>
              <a:defRPr/>
            </a:pPr>
            <a:endParaRPr lang="en-GB" sz="2400" dirty="0"/>
          </a:p>
          <a:p>
            <a:pPr marL="457200" indent="-457200">
              <a:lnSpc>
                <a:spcPct val="80000"/>
              </a:lnSpc>
              <a:buNone/>
              <a:defRPr/>
            </a:pPr>
            <a:endParaRPr lang="en-GB" dirty="0"/>
          </a:p>
          <a:p>
            <a:pPr marL="457200" indent="-457200">
              <a:lnSpc>
                <a:spcPct val="80000"/>
              </a:lnSpc>
              <a:buFontTx/>
              <a:buAutoNum type="alphaUcPeriod" startAt="17"/>
              <a:defRPr/>
            </a:pPr>
            <a:endParaRPr lang="en-GB" dirty="0"/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A1F6ACAA-18D7-3627-2ED8-72B9CC1DFF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7976" y="6448426"/>
            <a:ext cx="4608513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ClrTx/>
              <a:buSzTx/>
              <a:buFontTx/>
              <a:buNone/>
            </a:pPr>
            <a:r>
              <a:rPr lang="en-GB" altLang="en-US" sz="1600">
                <a:solidFill>
                  <a:schemeClr val="bg1"/>
                </a:solidFill>
                <a:latin typeface="Arial" panose="020B0604020202020204" pitchFamily="34" charset="0"/>
              </a:rPr>
              <a:t>Y Gyfraith LA 2 – Diwygio'r Gyfraith : Dulliau</a:t>
            </a:r>
          </a:p>
        </p:txBody>
      </p:sp>
      <p:sp>
        <p:nvSpPr>
          <p:cNvPr id="9220" name="Rectangle 7">
            <a:extLst>
              <a:ext uri="{FF2B5EF4-FFF2-40B4-BE49-F238E27FC236}">
                <a16:creationId xmlns:a16="http://schemas.microsoft.com/office/drawing/2014/main" id="{3E37FE75-390F-88BB-8CF1-8EDA00011E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110" y="404813"/>
            <a:ext cx="6263816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4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Pressure Groups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>
            <a:extLst>
              <a:ext uri="{FF2B5EF4-FFF2-40B4-BE49-F238E27FC236}">
                <a16:creationId xmlns:a16="http://schemas.microsoft.com/office/drawing/2014/main" id="{EEE7FF42-170D-CEDD-067C-773A216E201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06690" y="1038567"/>
            <a:ext cx="8135937" cy="5256212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GB" sz="2400" b="1" dirty="0">
                <a:solidFill>
                  <a:schemeClr val="tx1"/>
                </a:solidFill>
              </a:rPr>
              <a:t>Task 2</a:t>
            </a:r>
          </a:p>
          <a:p>
            <a:pPr marL="0" indent="0">
              <a:buNone/>
              <a:defRPr/>
            </a:pPr>
            <a:endParaRPr lang="en-GB" sz="24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If you were a member of a pressure group, how would you go about campaigning for a change in the law? </a:t>
            </a:r>
          </a:p>
          <a:p>
            <a:pPr marL="0" indent="0">
              <a:buNone/>
              <a:defRPr/>
            </a:pPr>
            <a:endParaRPr lang="en-GB" sz="2400" dirty="0"/>
          </a:p>
          <a:p>
            <a:pPr marL="0" indent="0">
              <a:buNone/>
              <a:defRPr/>
            </a:pPr>
            <a:r>
              <a:rPr lang="en-GB" sz="2400" dirty="0"/>
              <a:t>   </a:t>
            </a:r>
          </a:p>
          <a:p>
            <a:pPr marL="457200" indent="-457200">
              <a:defRPr/>
            </a:pPr>
            <a:endParaRPr lang="en-GB" sz="2400" dirty="0"/>
          </a:p>
          <a:p>
            <a:pPr marL="457200" indent="-457200">
              <a:buFontTx/>
              <a:buAutoNum type="alphaUcPeriod" startAt="17"/>
              <a:defRPr/>
            </a:pPr>
            <a:endParaRPr lang="en-GB" sz="2400" dirty="0"/>
          </a:p>
        </p:txBody>
      </p:sp>
      <p:sp>
        <p:nvSpPr>
          <p:cNvPr id="10243" name="Rectangle 5">
            <a:extLst>
              <a:ext uri="{FF2B5EF4-FFF2-40B4-BE49-F238E27FC236}">
                <a16:creationId xmlns:a16="http://schemas.microsoft.com/office/drawing/2014/main" id="{273CF2C4-E257-991F-1E2C-4A162A2272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961" y="220321"/>
            <a:ext cx="43926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3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Pressure Groups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B8AC4FA-596A-6E38-5363-FB6870C39228}"/>
              </a:ext>
            </a:extLst>
          </p:cNvPr>
          <p:cNvSpPr txBox="1"/>
          <p:nvPr/>
        </p:nvSpPr>
        <p:spPr>
          <a:xfrm>
            <a:off x="421178" y="858982"/>
            <a:ext cx="59740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3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Pressure Groups</a:t>
            </a: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1DDE4A-ED66-CE16-21DB-DDF6AFB1E1AF}"/>
              </a:ext>
            </a:extLst>
          </p:cNvPr>
          <p:cNvSpPr txBox="1"/>
          <p:nvPr/>
        </p:nvSpPr>
        <p:spPr>
          <a:xfrm>
            <a:off x="465513" y="1651463"/>
            <a:ext cx="83404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Task 3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2400" b="1" i="1" dirty="0"/>
              <a:t>There are several example of petitions which have prompted a change in the law… research and locate 3 of them.</a:t>
            </a:r>
            <a:endParaRPr lang="en-GB" sz="2400" dirty="0"/>
          </a:p>
          <a:p>
            <a:endParaRPr lang="en-GB" dirty="0"/>
          </a:p>
          <a:p>
            <a:endParaRPr lang="en-GB" alt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298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3">
            <a:extLst>
              <a:ext uri="{FF2B5EF4-FFF2-40B4-BE49-F238E27FC236}">
                <a16:creationId xmlns:a16="http://schemas.microsoft.com/office/drawing/2014/main" id="{656F7A0E-A859-AC62-3C89-3F5597E88BE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78959" y="1218022"/>
            <a:ext cx="8395770" cy="4824412"/>
          </a:xfrm>
        </p:spPr>
        <p:txBody>
          <a:bodyPr>
            <a:noAutofit/>
          </a:bodyPr>
          <a:lstStyle/>
          <a:p>
            <a:pPr marL="457200" indent="-457200">
              <a:lnSpc>
                <a:spcPct val="90000"/>
              </a:lnSpc>
              <a:defRPr/>
            </a:pPr>
            <a:r>
              <a:rPr lang="en-GB" sz="2800" dirty="0"/>
              <a:t>Public opinion e.g. Snowdrop petition after the Dunblane tragedy.</a:t>
            </a:r>
          </a:p>
          <a:p>
            <a:pPr marL="457200" indent="-457200">
              <a:lnSpc>
                <a:spcPct val="90000"/>
              </a:lnSpc>
              <a:defRPr/>
            </a:pPr>
            <a:r>
              <a:rPr lang="en-GB" sz="2800" dirty="0"/>
              <a:t>Pressure from the media/media campaigns e.g. Stephen Lawrence; ‘name and shame’ paedophiles; </a:t>
            </a:r>
          </a:p>
          <a:p>
            <a:pPr marL="457200" indent="-457200">
              <a:lnSpc>
                <a:spcPct val="90000"/>
              </a:lnSpc>
              <a:defRPr/>
            </a:pPr>
            <a:r>
              <a:rPr lang="en-GB" sz="2800" dirty="0"/>
              <a:t>Treaty obligations which influence changes to our law.</a:t>
            </a:r>
          </a:p>
          <a:p>
            <a:pPr marL="457200" indent="-457200">
              <a:lnSpc>
                <a:spcPct val="90000"/>
              </a:lnSpc>
              <a:defRPr/>
            </a:pPr>
            <a:r>
              <a:rPr lang="en-GB" sz="2800" dirty="0"/>
              <a:t>The Opposition or other political parties.</a:t>
            </a:r>
          </a:p>
          <a:p>
            <a:pPr marL="457200" indent="-457200">
              <a:lnSpc>
                <a:spcPct val="90000"/>
              </a:lnSpc>
              <a:defRPr/>
            </a:pPr>
            <a:r>
              <a:rPr lang="en-GB" sz="2800" dirty="0"/>
              <a:t>The Civil Service.</a:t>
            </a:r>
          </a:p>
        </p:txBody>
      </p:sp>
      <p:sp>
        <p:nvSpPr>
          <p:cNvPr id="11267" name="Rectangle 5">
            <a:extLst>
              <a:ext uri="{FF2B5EF4-FFF2-40B4-BE49-F238E27FC236}">
                <a16:creationId xmlns:a16="http://schemas.microsoft.com/office/drawing/2014/main" id="{D16199DD-F011-2BC8-D7B5-7FE8FF1B54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613" y="190651"/>
            <a:ext cx="786448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4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Other influences on reform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>
            <a:extLst>
              <a:ext uri="{FF2B5EF4-FFF2-40B4-BE49-F238E27FC236}">
                <a16:creationId xmlns:a16="http://schemas.microsoft.com/office/drawing/2014/main" id="{98AEFF9F-10C3-2E89-146C-27AB55400E3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937571" y="1363877"/>
            <a:ext cx="7921625" cy="4608512"/>
          </a:xfrm>
        </p:spPr>
        <p:txBody>
          <a:bodyPr>
            <a:normAutofit lnSpcReduction="10000"/>
          </a:bodyPr>
          <a:lstStyle/>
          <a:p>
            <a:pPr marL="457200" indent="-457200">
              <a:lnSpc>
                <a:spcPct val="80000"/>
              </a:lnSpc>
              <a:buNone/>
              <a:defRPr/>
            </a:pPr>
            <a:r>
              <a:rPr lang="en-GB" sz="3600" b="1" dirty="0"/>
              <a:t>The Law Commission</a:t>
            </a:r>
          </a:p>
          <a:p>
            <a:pPr marL="457200" indent="-457200">
              <a:lnSpc>
                <a:spcPct val="80000"/>
              </a:lnSpc>
              <a:buNone/>
              <a:defRPr/>
            </a:pPr>
            <a:endParaRPr lang="en-GB" sz="3600" b="1" dirty="0"/>
          </a:p>
          <a:p>
            <a:pPr marL="457200" indent="-457200">
              <a:lnSpc>
                <a:spcPct val="80000"/>
              </a:lnSpc>
              <a:defRPr/>
            </a:pPr>
            <a:r>
              <a:rPr lang="en-GB" sz="3600" dirty="0"/>
              <a:t>Established in 1965.</a:t>
            </a:r>
          </a:p>
          <a:p>
            <a:pPr marL="457200" indent="-457200">
              <a:lnSpc>
                <a:spcPct val="80000"/>
              </a:lnSpc>
              <a:defRPr/>
            </a:pPr>
            <a:endParaRPr lang="en-GB" sz="3600" dirty="0"/>
          </a:p>
          <a:p>
            <a:pPr marL="457200" indent="-457200">
              <a:lnSpc>
                <a:spcPct val="80000"/>
              </a:lnSpc>
              <a:defRPr/>
            </a:pPr>
            <a:r>
              <a:rPr lang="en-GB" sz="3600" dirty="0"/>
              <a:t>Consists of members from the judiciary, the legal profession, law academics with support from legally qualified civil servants.</a:t>
            </a:r>
          </a:p>
          <a:p>
            <a:pPr marL="457200" indent="-457200">
              <a:lnSpc>
                <a:spcPct val="80000"/>
              </a:lnSpc>
              <a:defRPr/>
            </a:pPr>
            <a:endParaRPr lang="en-GB" sz="3600" dirty="0"/>
          </a:p>
          <a:p>
            <a:pPr marL="457200" indent="-457200">
              <a:lnSpc>
                <a:spcPct val="80000"/>
              </a:lnSpc>
              <a:defRPr/>
            </a:pPr>
            <a:r>
              <a:rPr lang="en-GB" sz="2400" dirty="0">
                <a:hlinkClick r:id="rId2"/>
              </a:rPr>
              <a:t>https://lawcom.gov.uk/law-reforms/</a:t>
            </a:r>
            <a:endParaRPr lang="en-GB" sz="2400" dirty="0"/>
          </a:p>
          <a:p>
            <a:pPr marL="457200" indent="-457200">
              <a:lnSpc>
                <a:spcPct val="80000"/>
              </a:lnSpc>
              <a:buNone/>
              <a:defRPr/>
            </a:pPr>
            <a:endParaRPr lang="en-GB" b="1" u="sng" dirty="0"/>
          </a:p>
        </p:txBody>
      </p:sp>
      <p:sp>
        <p:nvSpPr>
          <p:cNvPr id="12291" name="Rectangle 6">
            <a:extLst>
              <a:ext uri="{FF2B5EF4-FFF2-40B4-BE49-F238E27FC236}">
                <a16:creationId xmlns:a16="http://schemas.microsoft.com/office/drawing/2014/main" id="{234538D9-4CDA-A9CA-43D9-B4B730BC76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7976" y="6448426"/>
            <a:ext cx="4608513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ClrTx/>
              <a:buSzTx/>
              <a:buFontTx/>
              <a:buNone/>
            </a:pPr>
            <a:r>
              <a:rPr lang="en-GB" altLang="en-US" sz="1600">
                <a:solidFill>
                  <a:schemeClr val="bg1"/>
                </a:solidFill>
                <a:latin typeface="Arial" panose="020B0604020202020204" pitchFamily="34" charset="0"/>
              </a:rPr>
              <a:t>Y Gyfraith LA 2 – Diwygio'r Gyfraith : Dulliau</a:t>
            </a:r>
          </a:p>
        </p:txBody>
      </p:sp>
      <p:sp>
        <p:nvSpPr>
          <p:cNvPr id="12292" name="Rectangle 7">
            <a:extLst>
              <a:ext uri="{FF2B5EF4-FFF2-40B4-BE49-F238E27FC236}">
                <a16:creationId xmlns:a16="http://schemas.microsoft.com/office/drawing/2014/main" id="{CA46670E-2BA5-B7FF-E8CE-03D4CD48CF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303" y="251570"/>
            <a:ext cx="7765589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4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Law Reform Bodies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9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98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>
            <a:extLst>
              <a:ext uri="{FF2B5EF4-FFF2-40B4-BE49-F238E27FC236}">
                <a16:creationId xmlns:a16="http://schemas.microsoft.com/office/drawing/2014/main" id="{0E98A4AC-4971-50CE-3800-8D6C513D13B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33663" y="1268413"/>
            <a:ext cx="8846126" cy="5342310"/>
          </a:xfrm>
        </p:spPr>
        <p:txBody>
          <a:bodyPr>
            <a:normAutofit fontScale="40000" lnSpcReduction="20000"/>
          </a:bodyPr>
          <a:lstStyle/>
          <a:p>
            <a:r>
              <a:rPr lang="en-GB" sz="6000" dirty="0"/>
              <a:t>Law Commissions Act 1965 ( as amended in 2009)</a:t>
            </a:r>
          </a:p>
          <a:p>
            <a:endParaRPr lang="en-GB" sz="6000" dirty="0"/>
          </a:p>
          <a:p>
            <a:r>
              <a:rPr lang="en-GB" sz="6000" dirty="0"/>
              <a:t>The Law Commission's task is:</a:t>
            </a:r>
          </a:p>
          <a:p>
            <a:pPr lvl="1"/>
            <a:r>
              <a:rPr lang="en-GB" sz="5800" dirty="0"/>
              <a:t>Codification of the law;</a:t>
            </a:r>
          </a:p>
          <a:p>
            <a:pPr lvl="1"/>
            <a:r>
              <a:rPr lang="en-GB" sz="5800" dirty="0"/>
              <a:t>Doing away with inconsistencies in the law;</a:t>
            </a:r>
          </a:p>
          <a:p>
            <a:pPr lvl="1"/>
            <a:r>
              <a:rPr lang="en-GB" sz="5800" dirty="0"/>
              <a:t>Repeal antiquated and unnecessary legislation</a:t>
            </a:r>
          </a:p>
          <a:p>
            <a:pPr lvl="1"/>
            <a:r>
              <a:rPr lang="en-GB" sz="5800" dirty="0"/>
              <a:t>Consolidate the law;</a:t>
            </a:r>
          </a:p>
          <a:p>
            <a:pPr lvl="1"/>
            <a:r>
              <a:rPr lang="en-GB" sz="5800" dirty="0"/>
              <a:t>Simplifying and modernizing the law.</a:t>
            </a:r>
          </a:p>
          <a:p>
            <a:pPr marL="0" indent="0">
              <a:buNone/>
            </a:pPr>
            <a:r>
              <a:rPr lang="en-GB" sz="6000" dirty="0"/>
              <a:t>	</a:t>
            </a:r>
          </a:p>
          <a:p>
            <a:pPr marL="0" indent="0">
              <a:buNone/>
            </a:pPr>
            <a:r>
              <a:rPr lang="en-GB" sz="6000" dirty="0"/>
              <a:t>The Commission publishes a consultation paper and the final recommendations are set out in a report with a draft Measure.</a:t>
            </a:r>
          </a:p>
          <a:p>
            <a:pPr marL="457200" indent="-457200">
              <a:lnSpc>
                <a:spcPct val="80000"/>
              </a:lnSpc>
              <a:buNone/>
              <a:defRPr/>
            </a:pPr>
            <a:endParaRPr lang="en-GB" sz="6000" dirty="0"/>
          </a:p>
          <a:p>
            <a:pPr marL="457200" indent="-457200">
              <a:lnSpc>
                <a:spcPct val="80000"/>
              </a:lnSpc>
              <a:buNone/>
              <a:defRPr/>
            </a:pPr>
            <a:endParaRPr lang="en-GB" sz="2400" dirty="0"/>
          </a:p>
        </p:txBody>
      </p:sp>
      <p:sp>
        <p:nvSpPr>
          <p:cNvPr id="13315" name="Rectangle 10">
            <a:extLst>
              <a:ext uri="{FF2B5EF4-FFF2-40B4-BE49-F238E27FC236}">
                <a16:creationId xmlns:a16="http://schemas.microsoft.com/office/drawing/2014/main" id="{1A95CFD5-3DE0-C165-9A48-F0879D441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663" y="247277"/>
            <a:ext cx="6962856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The Law Commission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>
            <a:extLst>
              <a:ext uri="{FF2B5EF4-FFF2-40B4-BE49-F238E27FC236}">
                <a16:creationId xmlns:a16="http://schemas.microsoft.com/office/drawing/2014/main" id="{8D8D83CB-7F95-3019-24C2-7A161E5297B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49516" y="1083287"/>
            <a:ext cx="9227417" cy="5541019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60000"/>
              </a:lnSpc>
            </a:pPr>
            <a:r>
              <a:rPr lang="en-GB" sz="2900" u="sng" dirty="0"/>
              <a:t>Criminal Law Reform Committee (CLRC) </a:t>
            </a:r>
            <a:r>
              <a:rPr lang="en-GB" sz="2900" dirty="0"/>
              <a:t>was set up to consider reforms to the criminal law. The CLRC has not met since 1985 and was </a:t>
            </a:r>
            <a:r>
              <a:rPr lang="en-GB" sz="2900" dirty="0" err="1"/>
              <a:t>superceded</a:t>
            </a:r>
            <a:r>
              <a:rPr lang="en-GB" sz="2900" dirty="0"/>
              <a:t> by the Law Commission</a:t>
            </a:r>
          </a:p>
          <a:p>
            <a:pPr>
              <a:lnSpc>
                <a:spcPct val="160000"/>
              </a:lnSpc>
            </a:pPr>
            <a:r>
              <a:rPr lang="en-GB" sz="2900" u="sng" dirty="0"/>
              <a:t>Royal Commissions </a:t>
            </a:r>
            <a:r>
              <a:rPr lang="en-GB" sz="2900" dirty="0"/>
              <a:t>- were set up to look at particular areas of law from time to time. </a:t>
            </a:r>
            <a:r>
              <a:rPr lang="en-GB" sz="2900" b="1" i="1" dirty="0"/>
              <a:t>Examples:</a:t>
            </a:r>
          </a:p>
          <a:p>
            <a:pPr marL="838200" lvl="1" indent="-381000">
              <a:lnSpc>
                <a:spcPct val="160000"/>
              </a:lnSpc>
              <a:defRPr/>
            </a:pPr>
            <a:r>
              <a:rPr lang="en-GB" sz="2900" dirty="0"/>
              <a:t>Royal Commission of 1981 Criminal Procedure ( led to significant reform of police procedure and powers - PACE 1984) </a:t>
            </a:r>
          </a:p>
          <a:p>
            <a:pPr marL="838200" lvl="1" indent="-381000">
              <a:lnSpc>
                <a:spcPct val="160000"/>
              </a:lnSpc>
              <a:defRPr/>
            </a:pPr>
            <a:r>
              <a:rPr lang="en-GB" sz="2900" dirty="0"/>
              <a:t>Royal Commission of 2000 on reform of the House of Lords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GB" sz="2900" dirty="0"/>
              <a:t>(</a:t>
            </a:r>
            <a:r>
              <a:rPr lang="en-GB" sz="2900" dirty="0">
                <a:solidFill>
                  <a:srgbClr val="0070C0"/>
                </a:solidFill>
              </a:rPr>
              <a:t>But no new Royal Commissions since 2000 ( largely now replaced by Public Inquiries</a:t>
            </a:r>
            <a:r>
              <a:rPr lang="en-GB" sz="2900" dirty="0"/>
              <a:t>)</a:t>
            </a:r>
            <a:br>
              <a:rPr lang="en-GB" sz="2900" dirty="0"/>
            </a:br>
            <a:endParaRPr lang="en-GB" sz="2900" dirty="0"/>
          </a:p>
          <a:p>
            <a:pPr marL="457200" indent="-457200">
              <a:lnSpc>
                <a:spcPct val="160000"/>
              </a:lnSpc>
              <a:defRPr/>
            </a:pPr>
            <a:r>
              <a:rPr lang="en-GB" sz="2900" dirty="0"/>
              <a:t>Public Inquiries – see next slide</a:t>
            </a:r>
          </a:p>
          <a:p>
            <a:pPr marL="457200" indent="-457200">
              <a:lnSpc>
                <a:spcPct val="80000"/>
              </a:lnSpc>
              <a:defRPr/>
            </a:pPr>
            <a:endParaRPr lang="en-GB" sz="2400" dirty="0"/>
          </a:p>
          <a:p>
            <a:endParaRPr lang="en-GB" dirty="0"/>
          </a:p>
          <a:p>
            <a:pPr marL="457200" indent="-457200">
              <a:lnSpc>
                <a:spcPct val="80000"/>
              </a:lnSpc>
              <a:buNone/>
              <a:defRPr/>
            </a:pPr>
            <a:endParaRPr lang="en-GB" dirty="0"/>
          </a:p>
          <a:p>
            <a:pPr marL="457200" indent="-457200">
              <a:lnSpc>
                <a:spcPct val="80000"/>
              </a:lnSpc>
              <a:buNone/>
              <a:defRPr/>
            </a:pPr>
            <a:endParaRPr lang="en-GB" dirty="0"/>
          </a:p>
        </p:txBody>
      </p:sp>
      <p:sp>
        <p:nvSpPr>
          <p:cNvPr id="2" name="Rectangle 10">
            <a:extLst>
              <a:ext uri="{FF2B5EF4-FFF2-40B4-BE49-F238E27FC236}">
                <a16:creationId xmlns:a16="http://schemas.microsoft.com/office/drawing/2014/main" id="{BB0FF097-DC7B-EA01-CD09-3ED7F9AA51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401" y="233693"/>
            <a:ext cx="667333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4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Law Reform Bodies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>
            <a:extLst>
              <a:ext uri="{FF2B5EF4-FFF2-40B4-BE49-F238E27FC236}">
                <a16:creationId xmlns:a16="http://schemas.microsoft.com/office/drawing/2014/main" id="{2BD410DA-4872-FB4E-FD99-0D62EA06DC5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28984" y="1206861"/>
            <a:ext cx="9914540" cy="5278085"/>
          </a:xfrm>
        </p:spPr>
        <p:txBody>
          <a:bodyPr>
            <a:noAutofit/>
          </a:bodyPr>
          <a:lstStyle/>
          <a:p>
            <a:pPr marL="0" indent="-457200">
              <a:buNone/>
              <a:defRPr/>
            </a:pPr>
            <a:r>
              <a:rPr lang="en-GB" sz="2400" dirty="0"/>
              <a:t>Temporary committees set up to look at one matter and then disbanded </a:t>
            </a:r>
          </a:p>
          <a:p>
            <a:pPr marL="0" indent="0">
              <a:buNone/>
            </a:pPr>
            <a:r>
              <a:rPr lang="en-GB" sz="2400" dirty="0"/>
              <a:t>Examples include: </a:t>
            </a:r>
          </a:p>
          <a:p>
            <a:r>
              <a:rPr lang="en-GB" sz="2400" dirty="0"/>
              <a:t>The Hillsborough football stadium disaster</a:t>
            </a:r>
          </a:p>
          <a:p>
            <a:r>
              <a:rPr lang="en-GB" sz="2400" dirty="0"/>
              <a:t>Stephen Lawrence</a:t>
            </a:r>
          </a:p>
          <a:p>
            <a:r>
              <a:rPr lang="en-GB" sz="2400" dirty="0"/>
              <a:t>Conviction of Harold Shipman</a:t>
            </a:r>
          </a:p>
          <a:p>
            <a:r>
              <a:rPr lang="en-GB" sz="2400" dirty="0"/>
              <a:t>The Chilcot Inquiry - an inquiry into the war in Iraq</a:t>
            </a:r>
          </a:p>
          <a:p>
            <a:r>
              <a:rPr lang="en-GB" sz="2400" dirty="0"/>
              <a:t>Leveson Inquiry 2011 – an investigation into the press's use of mobile phone hacking.</a:t>
            </a:r>
          </a:p>
          <a:p>
            <a:r>
              <a:rPr lang="en-GB" sz="2400" dirty="0"/>
              <a:t>Post Office Horizon IT scandal</a:t>
            </a:r>
          </a:p>
          <a:p>
            <a:r>
              <a:rPr lang="en-GB" sz="2400" dirty="0"/>
              <a:t>Covid 19 Inquiry</a:t>
            </a:r>
            <a:br>
              <a:rPr lang="en-GB" sz="2400" dirty="0"/>
            </a:br>
            <a:endParaRPr lang="en-GB" sz="2400" dirty="0"/>
          </a:p>
        </p:txBody>
      </p:sp>
      <p:sp>
        <p:nvSpPr>
          <p:cNvPr id="16387" name="Rectangle 7">
            <a:extLst>
              <a:ext uri="{FF2B5EF4-FFF2-40B4-BE49-F238E27FC236}">
                <a16:creationId xmlns:a16="http://schemas.microsoft.com/office/drawing/2014/main" id="{BAC3BA99-023A-96E8-1D7A-5ED3C8DC54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181" y="295402"/>
            <a:ext cx="78906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4000" b="1" dirty="0">
                <a:solidFill>
                  <a:srgbClr val="0070C0"/>
                </a:solidFill>
                <a:latin typeface="+mj-lt"/>
              </a:rPr>
              <a:t>Public Inquiries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Rectangle 3">
            <a:extLst>
              <a:ext uri="{FF2B5EF4-FFF2-40B4-BE49-F238E27FC236}">
                <a16:creationId xmlns:a16="http://schemas.microsoft.com/office/drawing/2014/main" id="{7D20D2D4-E151-591A-520D-C04D85570BD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765157" y="1372117"/>
            <a:ext cx="7993063" cy="46472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Sometimes Government departments set up temporary projects for a specific area of ​​law; e.g.  Lord Woolf's Inquiry into the Civil Justice System which led to significant changes to the system which were once in a generation changes.</a:t>
            </a:r>
          </a:p>
          <a:p>
            <a:pPr marL="0" indent="0">
              <a:buNone/>
            </a:pPr>
            <a:endParaRPr lang="en-GB" sz="3600" dirty="0"/>
          </a:p>
          <a:p>
            <a:pPr marL="457200" indent="-457200">
              <a:lnSpc>
                <a:spcPct val="80000"/>
              </a:lnSpc>
              <a:defRPr/>
            </a:pPr>
            <a:endParaRPr lang="en-GB" dirty="0"/>
          </a:p>
          <a:p>
            <a:pPr marL="457200" indent="-457200">
              <a:lnSpc>
                <a:spcPct val="80000"/>
              </a:lnSpc>
              <a:buNone/>
              <a:defRPr/>
            </a:pPr>
            <a:endParaRPr lang="en-GB" dirty="0"/>
          </a:p>
          <a:p>
            <a:pPr marL="457200" indent="-457200">
              <a:lnSpc>
                <a:spcPct val="80000"/>
              </a:lnSpc>
              <a:buNone/>
              <a:defRPr/>
            </a:pPr>
            <a:endParaRPr lang="en-GB" dirty="0"/>
          </a:p>
        </p:txBody>
      </p:sp>
      <p:sp>
        <p:nvSpPr>
          <p:cNvPr id="17411" name="Rectangle 7">
            <a:extLst>
              <a:ext uri="{FF2B5EF4-FFF2-40B4-BE49-F238E27FC236}">
                <a16:creationId xmlns:a16="http://schemas.microsoft.com/office/drawing/2014/main" id="{5786B210-6F4C-D539-D86B-0EB4C53FD2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6744" y="295402"/>
            <a:ext cx="9551169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457200" indent="-457200">
              <a:lnSpc>
                <a:spcPct val="80000"/>
              </a:lnSpc>
              <a:buNone/>
              <a:defRPr/>
            </a:pPr>
            <a:r>
              <a:rPr lang="en-GB" b="1" dirty="0">
                <a:solidFill>
                  <a:srgbClr val="0070C0"/>
                </a:solidFill>
                <a:latin typeface="+mj-lt"/>
              </a:rPr>
              <a:t>Specific Inquiries set up by Government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Rectangle 3">
            <a:extLst>
              <a:ext uri="{FF2B5EF4-FFF2-40B4-BE49-F238E27FC236}">
                <a16:creationId xmlns:a16="http://schemas.microsoft.com/office/drawing/2014/main" id="{25B3B45D-95DD-82F1-6B3F-FE99764B053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38035" y="1514649"/>
            <a:ext cx="9338898" cy="5083383"/>
          </a:xfrm>
        </p:spPr>
        <p:txBody>
          <a:bodyPr>
            <a:normAutofit fontScale="85000" lnSpcReduction="10000"/>
          </a:bodyPr>
          <a:lstStyle/>
          <a:p>
            <a:pPr marL="457200" indent="-457200">
              <a:lnSpc>
                <a:spcPct val="160000"/>
              </a:lnSpc>
              <a:defRPr/>
            </a:pPr>
            <a:r>
              <a:rPr lang="en-GB" sz="2800" b="1" dirty="0"/>
              <a:t>Law Commission </a:t>
            </a:r>
            <a:r>
              <a:rPr lang="en-GB" sz="2800" dirty="0"/>
              <a:t>– consolidation has not been very successful </a:t>
            </a:r>
          </a:p>
          <a:p>
            <a:pPr marL="457200" indent="-457200">
              <a:lnSpc>
                <a:spcPct val="160000"/>
              </a:lnSpc>
              <a:defRPr/>
            </a:pPr>
            <a:r>
              <a:rPr lang="en-GB" sz="2800" b="1" dirty="0"/>
              <a:t>Criminal Law Reform Committee </a:t>
            </a:r>
            <a:r>
              <a:rPr lang="en-GB" sz="2800" dirty="0"/>
              <a:t>– did lead to Theft Acts 1968 and 1978 which is seen as their biggest achievement. </a:t>
            </a:r>
          </a:p>
          <a:p>
            <a:pPr marL="457200" indent="-457200">
              <a:lnSpc>
                <a:spcPct val="160000"/>
              </a:lnSpc>
              <a:defRPr/>
            </a:pPr>
            <a:r>
              <a:rPr lang="en-GB" sz="2800" b="1" dirty="0"/>
              <a:t>Royal Commissions </a:t>
            </a:r>
            <a:r>
              <a:rPr lang="en-GB" sz="2800" dirty="0"/>
              <a:t>– impact has been mixed in terms of law reform.</a:t>
            </a:r>
          </a:p>
          <a:p>
            <a:pPr marL="457200" indent="-457200">
              <a:lnSpc>
                <a:spcPct val="160000"/>
              </a:lnSpc>
              <a:defRPr/>
            </a:pPr>
            <a:r>
              <a:rPr lang="en-GB" sz="2800" b="1" dirty="0"/>
              <a:t>Public Inquiries </a:t>
            </a:r>
            <a:r>
              <a:rPr lang="en-GB" sz="2800" dirty="0"/>
              <a:t>– largely depends on the political will of the time and the Governments as to whether they influence much change.</a:t>
            </a:r>
          </a:p>
          <a:p>
            <a:pPr marL="457200" indent="-457200">
              <a:lnSpc>
                <a:spcPct val="80000"/>
              </a:lnSpc>
              <a:defRPr/>
            </a:pPr>
            <a:endParaRPr lang="en-GB" sz="2400" dirty="0"/>
          </a:p>
          <a:p>
            <a:pPr marL="457200" indent="-457200">
              <a:lnSpc>
                <a:spcPct val="80000"/>
              </a:lnSpc>
              <a:buNone/>
              <a:defRPr/>
            </a:pPr>
            <a:endParaRPr lang="en-GB" sz="2400" dirty="0"/>
          </a:p>
          <a:p>
            <a:pPr marL="457200" indent="-457200">
              <a:lnSpc>
                <a:spcPct val="80000"/>
              </a:lnSpc>
              <a:buNone/>
              <a:defRPr/>
            </a:pPr>
            <a:endParaRPr lang="en-GB" sz="2400" dirty="0"/>
          </a:p>
        </p:txBody>
      </p:sp>
      <p:sp>
        <p:nvSpPr>
          <p:cNvPr id="18435" name="Rectangle 5">
            <a:extLst>
              <a:ext uri="{FF2B5EF4-FFF2-40B4-BE49-F238E27FC236}">
                <a16:creationId xmlns:a16="http://schemas.microsoft.com/office/drawing/2014/main" id="{A5FC9885-7B45-4666-AB74-EF2F739939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035" y="259968"/>
            <a:ext cx="8386675" cy="1254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3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Are law reform bodies considered successful?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>
            <a:extLst>
              <a:ext uri="{FF2B5EF4-FFF2-40B4-BE49-F238E27FC236}">
                <a16:creationId xmlns:a16="http://schemas.microsoft.com/office/drawing/2014/main" id="{22A337A9-1AE6-B3B0-8289-8E39746BF9D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13594" y="1052611"/>
            <a:ext cx="9226023" cy="5617460"/>
          </a:xfrm>
        </p:spPr>
        <p:txBody>
          <a:bodyPr>
            <a:normAutofit lnSpcReduction="10000"/>
          </a:bodyPr>
          <a:lstStyle/>
          <a:p>
            <a:pPr marL="457200" indent="-457200">
              <a:defRPr/>
            </a:pPr>
            <a:r>
              <a:rPr lang="en-GB" sz="2600" dirty="0"/>
              <a:t>Little power</a:t>
            </a:r>
          </a:p>
          <a:p>
            <a:pPr marL="457200" indent="-457200">
              <a:defRPr/>
            </a:pPr>
            <a:r>
              <a:rPr lang="en-GB" sz="2600" dirty="0"/>
              <a:t>No obligation on the Government of the day to follow the recommendations at all and any recommendations which are picked up can be changed significantly from what was intended initially.</a:t>
            </a:r>
          </a:p>
          <a:p>
            <a:pPr marL="457200" indent="-457200">
              <a:defRPr/>
            </a:pPr>
            <a:r>
              <a:rPr lang="en-GB" sz="2600" dirty="0"/>
              <a:t>Have little influence over how any suggestions/recommendations are put into practice. </a:t>
            </a:r>
          </a:p>
          <a:p>
            <a:pPr marL="457200" indent="-457200">
              <a:defRPr/>
            </a:pPr>
            <a:r>
              <a:rPr lang="en-GB" sz="2600" dirty="0"/>
              <a:t>Bodies tend to compromise.</a:t>
            </a:r>
          </a:p>
          <a:p>
            <a:pPr marL="457200" indent="-457200">
              <a:defRPr/>
            </a:pPr>
            <a:r>
              <a:rPr lang="en-GB" sz="2600" dirty="0"/>
              <a:t>Waste of expertise – once a committee is disbanded, they no longer play any further part in the process despite by this stage being expert in the field or on the question. </a:t>
            </a:r>
          </a:p>
          <a:p>
            <a:pPr marL="457200" indent="-457200">
              <a:defRPr/>
            </a:pPr>
            <a:r>
              <a:rPr lang="en-GB" sz="2600" dirty="0"/>
              <a:t>There is no single ministry in the Government tasked with law reform. </a:t>
            </a:r>
          </a:p>
          <a:p>
            <a:pPr marL="457200" indent="-457200">
              <a:lnSpc>
                <a:spcPct val="80000"/>
              </a:lnSpc>
              <a:buNone/>
              <a:defRPr/>
            </a:pPr>
            <a:endParaRPr lang="en-GB" sz="2400" dirty="0"/>
          </a:p>
        </p:txBody>
      </p:sp>
      <p:sp>
        <p:nvSpPr>
          <p:cNvPr id="19459" name="Rectangle 4">
            <a:extLst>
              <a:ext uri="{FF2B5EF4-FFF2-40B4-BE49-F238E27FC236}">
                <a16:creationId xmlns:a16="http://schemas.microsoft.com/office/drawing/2014/main" id="{51FD9272-94A7-708A-FFDB-9AB0847586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7976" y="6448426"/>
            <a:ext cx="4608513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ClrTx/>
              <a:buSzTx/>
              <a:buFontTx/>
              <a:buNone/>
            </a:pPr>
            <a:r>
              <a:rPr lang="en-GB" altLang="en-US" sz="1600">
                <a:solidFill>
                  <a:schemeClr val="bg1"/>
                </a:solidFill>
                <a:latin typeface="Arial" panose="020B0604020202020204" pitchFamily="34" charset="0"/>
              </a:rPr>
              <a:t>Y Gyfraith LA 2 – Diwygio'r Gyfraith : Dulliau</a:t>
            </a:r>
          </a:p>
        </p:txBody>
      </p:sp>
      <p:sp>
        <p:nvSpPr>
          <p:cNvPr id="19460" name="Rectangle 5">
            <a:extLst>
              <a:ext uri="{FF2B5EF4-FFF2-40B4-BE49-F238E27FC236}">
                <a16:creationId xmlns:a16="http://schemas.microsoft.com/office/drawing/2014/main" id="{B69A6C24-CE17-C53B-FAB0-D33203D2B4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5856" y="137319"/>
            <a:ext cx="5892781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Problems with law reform bodies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2" name="Rectangle 4">
            <a:extLst>
              <a:ext uri="{FF2B5EF4-FFF2-40B4-BE49-F238E27FC236}">
                <a16:creationId xmlns:a16="http://schemas.microsoft.com/office/drawing/2014/main" id="{824A3FBF-0631-520D-B5F1-B7ACCBBF56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892" y="1124743"/>
            <a:ext cx="9173185" cy="5388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GB" sz="2400" dirty="0">
                <a:latin typeface="+mn-lt"/>
              </a:rPr>
              <a:t>What do you think about campaigns by various newspapers to influence changes in the law? Find an example and discuss your views and your research with the class.</a:t>
            </a:r>
          </a:p>
          <a:p>
            <a:endParaRPr lang="en-GB" sz="2400" dirty="0">
              <a:latin typeface="+mn-lt"/>
            </a:endParaRPr>
          </a:p>
          <a:p>
            <a:r>
              <a:rPr lang="en-GB" sz="2400" dirty="0">
                <a:latin typeface="+mn-lt"/>
              </a:rPr>
              <a:t>Go to the Law Commission website and choose an area of ​​law that you will or are studying, find a report prepared in this area and summarise 3 of its recommendations.</a:t>
            </a:r>
          </a:p>
          <a:p>
            <a:endParaRPr lang="en-GB" sz="2400" dirty="0">
              <a:latin typeface="+mn-lt"/>
            </a:endParaRPr>
          </a:p>
          <a:p>
            <a:r>
              <a:rPr lang="en-GB" sz="2400" dirty="0">
                <a:latin typeface="+mn-lt"/>
              </a:rPr>
              <a:t>Go to the Home Office website and read the Macpherson report into the death of Stephen Lawrence - discuss whether or not this was effective in reforming the English legal system</a:t>
            </a:r>
          </a:p>
          <a:p>
            <a:pPr marL="0" indent="0" eaLnBrk="1" hangingPunct="1">
              <a:lnSpc>
                <a:spcPct val="80000"/>
              </a:lnSpc>
              <a:buClrTx/>
              <a:buSzTx/>
              <a:buNone/>
            </a:pPr>
            <a:endParaRPr lang="en-GB" altLang="en-US" sz="2000" dirty="0">
              <a:latin typeface="Arial" panose="020B0604020202020204" pitchFamily="34" charset="0"/>
            </a:endParaRPr>
          </a:p>
        </p:txBody>
      </p:sp>
      <p:sp>
        <p:nvSpPr>
          <p:cNvPr id="21507" name="Rectangle 6">
            <a:extLst>
              <a:ext uri="{FF2B5EF4-FFF2-40B4-BE49-F238E27FC236}">
                <a16:creationId xmlns:a16="http://schemas.microsoft.com/office/drawing/2014/main" id="{8EF25CDE-370A-919A-C5B7-7EE5A352A3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935" y="183206"/>
            <a:ext cx="744109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TASKS – and discussion points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9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9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90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AB33B4-5710-A0AE-1234-6A17009D5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855" y="1261331"/>
            <a:ext cx="3497565" cy="300266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/>
              <a:t>QUESTIONS? </a:t>
            </a:r>
          </a:p>
        </p:txBody>
      </p:sp>
      <p:pic>
        <p:nvPicPr>
          <p:cNvPr id="4" name="Picture 3" descr="A group of colorful bubbles with white question marks&#10;&#10;AI-generated content may be incorrect.">
            <a:extLst>
              <a:ext uri="{FF2B5EF4-FFF2-40B4-BE49-F238E27FC236}">
                <a16:creationId xmlns:a16="http://schemas.microsoft.com/office/drawing/2014/main" id="{E7022DE2-DB5A-ADCA-8830-F330D3189F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603" y="1785072"/>
            <a:ext cx="4887354" cy="3287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7256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981</Words>
  <Application>Microsoft Office PowerPoint</Application>
  <PresentationFormat>Widescreen</PresentationFormat>
  <Paragraphs>122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Aptos</vt:lpstr>
      <vt:lpstr>Arial</vt:lpstr>
      <vt:lpstr>Trebuchet MS</vt:lpstr>
      <vt:lpstr>Wingdings 3</vt:lpstr>
      <vt:lpstr>Facet</vt:lpstr>
      <vt:lpstr>Law Reform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Cerys Davies</dc:creator>
  <cp:lastModifiedBy>Nerys Musgrove</cp:lastModifiedBy>
  <cp:revision>3</cp:revision>
  <dcterms:created xsi:type="dcterms:W3CDTF">2025-12-23T14:58:00Z</dcterms:created>
  <dcterms:modified xsi:type="dcterms:W3CDTF">2026-02-23T10:30:30Z</dcterms:modified>
</cp:coreProperties>
</file>