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27555" autoAdjust="0"/>
  </p:normalViewPr>
  <p:slideViewPr>
    <p:cSldViewPr snapToGrid="0">
      <p:cViewPr varScale="1">
        <p:scale>
          <a:sx n="20" d="100"/>
          <a:sy n="20" d="100"/>
        </p:scale>
        <p:origin x="2658" y="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0AB31A6-BD14-4019-9DD3-8A363EB93EF5}" type="datetimeFigureOut">
              <a:rPr lang="en-GB" smtClean="0"/>
              <a:t>24/01/2018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948D0F2-A60B-4D00-8A13-5DFB073650D5}" type="slidenum">
              <a:rPr lang="en-GB" smtClean="0"/>
              <a:t>‹#›</a:t>
            </a:fld>
            <a:endParaRPr lang="en-GB"/>
          </a:p>
        </p:txBody>
      </p:sp>
    </p:spTree>
    <p:extLst>
      <p:ext uri="{BB962C8B-B14F-4D97-AF65-F5344CB8AC3E}">
        <p14:creationId xmlns:p14="http://schemas.microsoft.com/office/powerpoint/2010/main" val="7054397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This is a working title, I know I need the idea of model of development</a:t>
            </a:r>
            <a:r>
              <a:rPr lang="en-US" baseline="0" dirty="0" smtClean="0"/>
              <a:t> from the west and how this has some form of effect on the women in Zimbabwe with structural violence. </a:t>
            </a:r>
          </a:p>
          <a:p>
            <a:endParaRPr lang="en-US" dirty="0" smtClean="0"/>
          </a:p>
          <a:p>
            <a:r>
              <a:rPr lang="en-US" dirty="0" smtClean="0"/>
              <a:t>My very</a:t>
            </a:r>
            <a:r>
              <a:rPr lang="en-US" baseline="0" dirty="0" smtClean="0"/>
              <a:t> first idea for my dissertation was to look at the consumerism and globalization of Zimbabwe but recognized early on that this would be a difficult topic due to the political unrest in the capital at the time and so I began to </a:t>
            </a:r>
            <a:r>
              <a:rPr lang="en-US" sz="1200" dirty="0" smtClean="0"/>
              <a:t>the women's lives and If</a:t>
            </a:r>
            <a:r>
              <a:rPr lang="en-US" sz="1200" baseline="0" dirty="0" smtClean="0"/>
              <a:t> there is any comparison to the women living in the </a:t>
            </a:r>
            <a:r>
              <a:rPr lang="en-US" sz="1200" baseline="0" dirty="0" err="1" smtClean="0"/>
              <a:t>uk</a:t>
            </a:r>
            <a:r>
              <a:rPr lang="en-US" sz="1200" baseline="0" dirty="0" smtClean="0"/>
              <a:t>.</a:t>
            </a:r>
          </a:p>
          <a:p>
            <a:r>
              <a:rPr lang="en-US" sz="1200" baseline="0" dirty="0" smtClean="0"/>
              <a:t>Then I thought this was a bit too safe and with the data I collected I  knew I could look at something else and so I have developed this in to looking at the structural violence placed upon the people in this village and how it effect the women there in particular. </a:t>
            </a:r>
          </a:p>
          <a:p>
            <a:endParaRPr lang="en-GB" dirty="0"/>
          </a:p>
        </p:txBody>
      </p:sp>
      <p:sp>
        <p:nvSpPr>
          <p:cNvPr id="4" name="Slide Number Placeholder 3"/>
          <p:cNvSpPr>
            <a:spLocks noGrp="1"/>
          </p:cNvSpPr>
          <p:nvPr>
            <p:ph type="sldNum" sz="quarter" idx="10"/>
          </p:nvPr>
        </p:nvSpPr>
        <p:spPr/>
        <p:txBody>
          <a:bodyPr/>
          <a:lstStyle/>
          <a:p>
            <a:fld id="{1948D0F2-A60B-4D00-8A13-5DFB073650D5}" type="slidenum">
              <a:rPr lang="en-GB" smtClean="0"/>
              <a:t>1</a:t>
            </a:fld>
            <a:endParaRPr lang="en-GB"/>
          </a:p>
        </p:txBody>
      </p:sp>
    </p:spTree>
    <p:extLst>
      <p:ext uri="{BB962C8B-B14F-4D97-AF65-F5344CB8AC3E}">
        <p14:creationId xmlns:p14="http://schemas.microsoft.com/office/powerpoint/2010/main" val="27480894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a:t>
            </a:r>
            <a:r>
              <a:rPr lang="en-GB" baseline="0" dirty="0" smtClean="0"/>
              <a:t> conducted my research in Zimbabwe in august this year, I travelled here to do volunteer work with the charity love Zimbabwe and so had to find a balance between work and research. </a:t>
            </a:r>
          </a:p>
          <a:p>
            <a:r>
              <a:rPr lang="en-GB" baseline="0" dirty="0" err="1" smtClean="0"/>
              <a:t>Chinmahora</a:t>
            </a:r>
            <a:r>
              <a:rPr lang="en-GB" baseline="0" dirty="0" smtClean="0"/>
              <a:t> is just north of the capital city Harare. </a:t>
            </a:r>
          </a:p>
          <a:p>
            <a:r>
              <a:rPr lang="en-GB" dirty="0" smtClean="0"/>
              <a:t>Located in the traditional state</a:t>
            </a:r>
            <a:r>
              <a:rPr lang="en-GB" baseline="0" dirty="0" smtClean="0"/>
              <a:t> </a:t>
            </a:r>
            <a:r>
              <a:rPr lang="en-GB" i="1" baseline="0" dirty="0" err="1" smtClean="0"/>
              <a:t>Shavasha</a:t>
            </a:r>
            <a:r>
              <a:rPr lang="en-GB" i="1" baseline="0" dirty="0" smtClean="0"/>
              <a:t> </a:t>
            </a:r>
          </a:p>
          <a:p>
            <a:endParaRPr lang="en-GB" dirty="0"/>
          </a:p>
        </p:txBody>
      </p:sp>
      <p:sp>
        <p:nvSpPr>
          <p:cNvPr id="4" name="Slide Number Placeholder 3"/>
          <p:cNvSpPr>
            <a:spLocks noGrp="1"/>
          </p:cNvSpPr>
          <p:nvPr>
            <p:ph type="sldNum" sz="quarter" idx="10"/>
          </p:nvPr>
        </p:nvSpPr>
        <p:spPr/>
        <p:txBody>
          <a:bodyPr/>
          <a:lstStyle/>
          <a:p>
            <a:fld id="{1948D0F2-A60B-4D00-8A13-5DFB073650D5}" type="slidenum">
              <a:rPr lang="en-GB" smtClean="0"/>
              <a:t>2</a:t>
            </a:fld>
            <a:endParaRPr lang="en-GB"/>
          </a:p>
        </p:txBody>
      </p:sp>
    </p:spTree>
    <p:extLst>
      <p:ext uri="{BB962C8B-B14F-4D97-AF65-F5344CB8AC3E}">
        <p14:creationId xmlns:p14="http://schemas.microsoft.com/office/powerpoint/2010/main" val="36297936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After my last presentation I knew I need to</a:t>
            </a:r>
            <a:r>
              <a:rPr lang="en-US" baseline="0" dirty="0" smtClean="0"/>
              <a:t> start looking at different authors and ideas around my dissertation</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i="1" dirty="0" smtClean="0">
                <a:latin typeface="Bookman Old Style" panose="02050604050505020204" pitchFamily="18" charset="0"/>
              </a:rPr>
              <a:t>The Shona People, </a:t>
            </a:r>
            <a:r>
              <a:rPr lang="en-GB" sz="1200" dirty="0" smtClean="0">
                <a:latin typeface="Bookman Old Style" panose="02050604050505020204" pitchFamily="18" charset="0"/>
              </a:rPr>
              <a:t>Michael </a:t>
            </a:r>
            <a:r>
              <a:rPr lang="en-GB" sz="1200" dirty="0" err="1" smtClean="0">
                <a:latin typeface="Bookman Old Style" panose="02050604050505020204" pitchFamily="18" charset="0"/>
              </a:rPr>
              <a:t>Bourdillon</a:t>
            </a:r>
            <a:r>
              <a:rPr lang="en-GB" sz="1200" dirty="0" smtClean="0">
                <a:latin typeface="Bookman Old Style" panose="02050604050505020204" pitchFamily="18" charset="0"/>
              </a:rPr>
              <a:t> 1979 -</a:t>
            </a:r>
            <a:r>
              <a:rPr lang="en-GB" baseline="0" dirty="0" smtClean="0"/>
              <a:t>the family with religion </a:t>
            </a:r>
            <a:r>
              <a:rPr lang="en-GB" baseline="0" dirty="0" err="1" smtClean="0"/>
              <a:t>aand</a:t>
            </a:r>
            <a:r>
              <a:rPr lang="en-GB" baseline="0" dirty="0" smtClean="0"/>
              <a:t> tribal traditions and becoming urban </a:t>
            </a:r>
          </a:p>
          <a:p>
            <a:endParaRPr lang="en-US"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sz="1200" i="1" dirty="0" smtClean="0">
                <a:latin typeface="Bookman Old Style" panose="02050604050505020204" pitchFamily="18" charset="0"/>
              </a:rPr>
              <a:t>Great Zimbabwe. </a:t>
            </a:r>
            <a:r>
              <a:rPr lang="en-GB" sz="1200" dirty="0" smtClean="0">
                <a:latin typeface="Bookman Old Style" panose="02050604050505020204" pitchFamily="18" charset="0"/>
              </a:rPr>
              <a:t>Garlake,1973-</a:t>
            </a:r>
            <a:r>
              <a:rPr lang="en-GB" baseline="0" dirty="0" smtClean="0"/>
              <a:t>History and traditions. Symbols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dirty="0" smtClean="0">
              <a:latin typeface="Bookman Old Style" panose="02050604050505020204" pitchFamily="18"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smtClean="0">
                <a:latin typeface="Bookman Old Style" panose="02050604050505020204" pitchFamily="18" charset="0"/>
              </a:rPr>
              <a:t>Marx-</a:t>
            </a:r>
            <a:r>
              <a:rPr lang="en-US" sz="1200" baseline="0" dirty="0" smtClean="0">
                <a:latin typeface="Bookman Old Style" panose="02050604050505020204" pitchFamily="18" charset="0"/>
              </a:rPr>
              <a:t> Allen Wood and Marxism and African Literature </a:t>
            </a:r>
            <a:endParaRPr lang="en-US" dirty="0" smtClean="0"/>
          </a:p>
          <a:p>
            <a:r>
              <a:rPr lang="en-US" dirty="0" smtClean="0"/>
              <a:t>African </a:t>
            </a:r>
            <a:r>
              <a:rPr lang="en-US" dirty="0" err="1" smtClean="0"/>
              <a:t>womens</a:t>
            </a:r>
            <a:r>
              <a:rPr lang="en-US" dirty="0" smtClean="0"/>
              <a:t> writing</a:t>
            </a:r>
            <a:r>
              <a:rPr lang="en-US" baseline="0" dirty="0" smtClean="0"/>
              <a:t> </a:t>
            </a:r>
          </a:p>
          <a:p>
            <a:r>
              <a:rPr lang="en-GB" baseline="0" dirty="0" smtClean="0"/>
              <a:t>Carrier – cottage industry</a:t>
            </a:r>
          </a:p>
          <a:p>
            <a:r>
              <a:rPr lang="en-GB" baseline="0" dirty="0" err="1" smtClean="0"/>
              <a:t>Mollona</a:t>
            </a:r>
            <a:r>
              <a:rPr lang="en-GB" baseline="0" dirty="0" smtClean="0"/>
              <a:t> – informal economy  </a:t>
            </a:r>
          </a:p>
          <a:p>
            <a:endParaRPr lang="en-GB" dirty="0"/>
          </a:p>
        </p:txBody>
      </p:sp>
      <p:sp>
        <p:nvSpPr>
          <p:cNvPr id="4" name="Slide Number Placeholder 3"/>
          <p:cNvSpPr>
            <a:spLocks noGrp="1"/>
          </p:cNvSpPr>
          <p:nvPr>
            <p:ph type="sldNum" sz="quarter" idx="10"/>
          </p:nvPr>
        </p:nvSpPr>
        <p:spPr/>
        <p:txBody>
          <a:bodyPr/>
          <a:lstStyle/>
          <a:p>
            <a:fld id="{1948D0F2-A60B-4D00-8A13-5DFB073650D5}" type="slidenum">
              <a:rPr lang="en-GB" smtClean="0"/>
              <a:t>3</a:t>
            </a:fld>
            <a:endParaRPr lang="en-GB"/>
          </a:p>
        </p:txBody>
      </p:sp>
    </p:spTree>
    <p:extLst>
      <p:ext uri="{BB962C8B-B14F-4D97-AF65-F5344CB8AC3E}">
        <p14:creationId xmlns:p14="http://schemas.microsoft.com/office/powerpoint/2010/main" val="31077189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majority of my interviews were conducted with women</a:t>
            </a:r>
            <a:r>
              <a:rPr lang="en-GB" baseline="0" dirty="0" smtClean="0"/>
              <a:t> within the village however one was with a young girl from the capital, one from a neighbouring village and a male from the village. </a:t>
            </a:r>
          </a:p>
          <a:p>
            <a:r>
              <a:rPr lang="en-GB" baseline="0" dirty="0" smtClean="0"/>
              <a:t>This was my second trip to this community so most of the women I was talking to were not strangers and I had interacted and lived with them before, so I already had a relationship put in place. </a:t>
            </a:r>
          </a:p>
          <a:p>
            <a:r>
              <a:rPr lang="en-GB" baseline="0" dirty="0" smtClean="0"/>
              <a:t>Most of my interviews were done outside while the women were getting on with the jobs they were doing that day. After getting their permission to use the information they would give me it was more of a chat where they would answer my questions but come up with their own topics of convocations. This then allowed me the observe what they tend to talk about on a daily basis and how they interact with each other and the children.</a:t>
            </a:r>
          </a:p>
          <a:p>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sz="1200" baseline="0" dirty="0" smtClean="0"/>
              <a:t>As this was my second time here there wasn’t much of a culture shock but when I first visited I was fascinated with how I sort of shocked with the things women faced but also not at the same. It was easy to see how this has happened in the society where there is little expression of female power.</a:t>
            </a:r>
            <a:endParaRPr lang="en-US" sz="1200" dirty="0" smtClean="0"/>
          </a:p>
        </p:txBody>
      </p:sp>
      <p:sp>
        <p:nvSpPr>
          <p:cNvPr id="4" name="Slide Number Placeholder 3"/>
          <p:cNvSpPr>
            <a:spLocks noGrp="1"/>
          </p:cNvSpPr>
          <p:nvPr>
            <p:ph type="sldNum" sz="quarter" idx="10"/>
          </p:nvPr>
        </p:nvSpPr>
        <p:spPr/>
        <p:txBody>
          <a:bodyPr/>
          <a:lstStyle/>
          <a:p>
            <a:fld id="{1948D0F2-A60B-4D00-8A13-5DFB073650D5}" type="slidenum">
              <a:rPr lang="en-GB" smtClean="0"/>
              <a:t>4</a:t>
            </a:fld>
            <a:endParaRPr lang="en-GB"/>
          </a:p>
        </p:txBody>
      </p:sp>
    </p:spTree>
    <p:extLst>
      <p:ext uri="{BB962C8B-B14F-4D97-AF65-F5344CB8AC3E}">
        <p14:creationId xmlns:p14="http://schemas.microsoft.com/office/powerpoint/2010/main" val="33645109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smtClean="0">
                <a:latin typeface="Bookman Old Style" panose="02050604050505020204" pitchFamily="18" charset="0"/>
              </a:rPr>
              <a:t>Open ended interviews</a:t>
            </a:r>
          </a:p>
          <a:p>
            <a:r>
              <a:rPr lang="en-US" sz="1200" dirty="0" smtClean="0">
                <a:latin typeface="Bookman Old Style" panose="02050604050505020204" pitchFamily="18" charset="0"/>
              </a:rPr>
              <a:t>Participant observation </a:t>
            </a:r>
          </a:p>
          <a:p>
            <a:r>
              <a:rPr lang="en-US" sz="1200" dirty="0" smtClean="0">
                <a:latin typeface="Bookman Old Style" panose="02050604050505020204" pitchFamily="18" charset="0"/>
              </a:rPr>
              <a:t>Newspaper analysis</a:t>
            </a:r>
          </a:p>
          <a:p>
            <a:r>
              <a:rPr lang="en-US" sz="1200" dirty="0" smtClean="0">
                <a:latin typeface="Bookman Old Style" panose="02050604050505020204" pitchFamily="18" charset="0"/>
              </a:rPr>
              <a:t>Quantitative data</a:t>
            </a:r>
          </a:p>
          <a:p>
            <a:endParaRPr lang="en-US" dirty="0" smtClean="0"/>
          </a:p>
          <a:p>
            <a:r>
              <a:rPr lang="en-GB" dirty="0" smtClean="0"/>
              <a:t>Most of these interviews</a:t>
            </a:r>
            <a:r>
              <a:rPr lang="en-GB" baseline="0" dirty="0" smtClean="0"/>
              <a:t> I had a set of questions that I wanted to ask ready but I let the convocation develop naturally. This allowed the interviewee to be able to talk about what they wanted and tell me things that they thought I would be interested in.</a:t>
            </a:r>
          </a:p>
          <a:p>
            <a:r>
              <a:rPr lang="en-GB" baseline="0" dirty="0" smtClean="0"/>
              <a:t>The participant observation was key for me to understand what the women were talking about because it was sometimes based on the relationship between the women and their husbands and the role in which they both play in their daily lives. </a:t>
            </a:r>
          </a:p>
          <a:p>
            <a:r>
              <a:rPr lang="en-GB" baseline="0" dirty="0" smtClean="0"/>
              <a:t>One of my participant when finding out that I was interested in the legal age of marriage found me the news article from 2016 when the legal age of marriage was changed so that it was illegal from young girls to be married off at ages like 13/14 which a few of my participants were. </a:t>
            </a:r>
          </a:p>
          <a:p>
            <a:r>
              <a:rPr lang="en-GB" baseline="0" dirty="0" smtClean="0"/>
              <a:t>I am looking at the quantitative data that is available about domestic abuse, rape and child marriages such as the police record in Zimbabwe that showed in 2016 that the number of domestic violence cases in between the months January the September was 45,000</a:t>
            </a:r>
            <a:endParaRPr lang="en-GB" dirty="0" smtClean="0"/>
          </a:p>
          <a:p>
            <a:endParaRPr lang="en-GB" dirty="0"/>
          </a:p>
        </p:txBody>
      </p:sp>
      <p:sp>
        <p:nvSpPr>
          <p:cNvPr id="4" name="Slide Number Placeholder 3"/>
          <p:cNvSpPr>
            <a:spLocks noGrp="1"/>
          </p:cNvSpPr>
          <p:nvPr>
            <p:ph type="sldNum" sz="quarter" idx="10"/>
          </p:nvPr>
        </p:nvSpPr>
        <p:spPr/>
        <p:txBody>
          <a:bodyPr/>
          <a:lstStyle/>
          <a:p>
            <a:fld id="{1948D0F2-A60B-4D00-8A13-5DFB073650D5}" type="slidenum">
              <a:rPr lang="en-GB" smtClean="0"/>
              <a:t>6</a:t>
            </a:fld>
            <a:endParaRPr lang="en-GB"/>
          </a:p>
        </p:txBody>
      </p:sp>
    </p:spTree>
    <p:extLst>
      <p:ext uri="{BB962C8B-B14F-4D97-AF65-F5344CB8AC3E}">
        <p14:creationId xmlns:p14="http://schemas.microsoft.com/office/powerpoint/2010/main" val="28542168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majority of my interviews were conducted with women</a:t>
            </a:r>
            <a:r>
              <a:rPr lang="en-GB" baseline="0" dirty="0" smtClean="0"/>
              <a:t> within the village however one was with a young girl from the capital, one from a neighbouring village and a male from the village. </a:t>
            </a:r>
          </a:p>
          <a:p>
            <a:r>
              <a:rPr lang="en-GB" baseline="0" dirty="0" smtClean="0"/>
              <a:t>This was my second trip to this community so most of the women I was talking to were not strangers and I had interacted and lived with them before, so I already had a relationship put in place. </a:t>
            </a:r>
          </a:p>
          <a:p>
            <a:r>
              <a:rPr lang="en-GB" baseline="0" dirty="0" smtClean="0"/>
              <a:t>Most of my interviews were done outside while the women were getting on with the jobs they were doing that day. After getting their permission to use the information they would give me it was more of a chat where they would answer my questions but come up with their own topics of convocations. This then allowed me the observe what they tend to talk about on a daily basis and how they interact with each other and the children.</a:t>
            </a:r>
          </a:p>
          <a:p>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sz="1200" baseline="0" dirty="0" smtClean="0"/>
              <a:t>As this was my second time here there I didn’t expect a culture shock but when the things women faced was something that shocked me but this time there seemed to be a different form of shock from the things they women told me such as the:</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baseline="0" dirty="0" smtClean="0"/>
              <a:t> </a:t>
            </a:r>
            <a:r>
              <a:rPr lang="en-GB" sz="1200" baseline="0" dirty="0" smtClean="0"/>
              <a:t>Blame is often place on the women here. However the word blame is a problem in itself because they do not perceive it as this in the negative context but just see it a the women's duties and the “African way”</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aseline="0" dirty="0" smtClean="0"/>
              <a:t>The cycle of entrapment here is that when a women is pregnant, in order to get the child registered in the hospital it cost the women $50. in a community where you struggle to sell your crops for $5 a day or spend $1 for their child to get a check up, this is entirely unrealistic for them to achieve. So with out and registration they done have a birth certificate. With out a birth certificate they cant go to school or apply or any identification such as a pass port which makes it hard for you to get hold for things such as a sim card to make calls and use phones for payment of goods. </a:t>
            </a:r>
            <a:r>
              <a:rPr lang="en-GB" sz="1200" baseline="0" dirty="0" err="1" smtClean="0"/>
              <a:t>Beucause</a:t>
            </a:r>
            <a:r>
              <a:rPr lang="en-GB" sz="1200" baseline="0" dirty="0" smtClean="0"/>
              <a:t> there is the lack of opportunity for the children to go to school this means </a:t>
            </a:r>
            <a:r>
              <a:rPr lang="en-GB" sz="1200" baseline="0" dirty="0" err="1" smtClean="0"/>
              <a:t>lesse</a:t>
            </a:r>
            <a:r>
              <a:rPr lang="en-GB" sz="1200" baseline="0" dirty="0" smtClean="0"/>
              <a:t> people are able to get an education. It is pressured that in order to make money for the family and get a good job a education is needed, but this is not allows </a:t>
            </a:r>
            <a:r>
              <a:rPr lang="en-GB" sz="1200" baseline="0" dirty="0" err="1" smtClean="0"/>
              <a:t>possible.Therefore</a:t>
            </a:r>
            <a:r>
              <a:rPr lang="en-GB" sz="1200" baseline="0" dirty="0" smtClean="0"/>
              <a:t> they have very little options in terms of making money when they grow up. Farm and sell tomatoes like many other people (cottage industry) or turn to informal economies (Carrier) . If the child has no certificate this is the mothers problem, they say it is their job to fund this but when talking about the traditional roles of men and women they say it is the man responsibility to provide money for their family. But in a time where there is not jobs and the money they do have is difficult or impossible to get home of this idea of the man “bringing home the bacon” does not happen. </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1200" baseline="0" dirty="0" smtClean="0"/>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baseline="0" dirty="0" smtClean="0"/>
              <a:t>The work that women can do has changed over time as well. I met a few women who strived for a career but knew that why had to find a husband and become a mother soon. Others we’re mothers every day all day and did not work. Then there was the women who would work in the war and now found it impossible to find work or have a voice in a time of political unrest after everything they had seen – </a:t>
            </a:r>
            <a:r>
              <a:rPr lang="en-US" sz="1200" baseline="0" dirty="0" err="1" smtClean="0"/>
              <a:t>gogo</a:t>
            </a:r>
            <a:r>
              <a:rPr lang="en-US" sz="1200" baseline="0" dirty="0" smtClean="0"/>
              <a:t> rose. </a:t>
            </a:r>
            <a:endParaRPr lang="en-GB" sz="1200" baseline="0" dirty="0" smtClean="0"/>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1200" baseline="0" dirty="0" smtClean="0"/>
          </a:p>
          <a:p>
            <a:pPr marL="171450" indent="-171450">
              <a:buFont typeface="Arial" panose="020B0604020202020204" pitchFamily="34" charset="0"/>
              <a:buChar char="•"/>
            </a:pPr>
            <a:r>
              <a:rPr lang="en-GB" baseline="0" dirty="0" smtClean="0"/>
              <a:t>Domestic violence was something I was interested in looking out while out here as I have read about it being a large issue in the area and from visits to the police stations seen my self the large about of violence that happens to women with out the men ever being caught. However when directly asked if they have any knowledge of this in the village the women say that this does not exists here but in convocations about their husbands they use words such as “beat” to describe how they are treat in the home. When I observed this and asked another participant why they said that many women don’t see beatings as domestic violence or something that they can go to the police about because its just the way a men treats their wife or a farther treats their child. </a:t>
            </a:r>
          </a:p>
          <a:p>
            <a:pPr marL="171450" indent="-171450">
              <a:buFont typeface="Arial" panose="020B0604020202020204" pitchFamily="34" charset="0"/>
              <a:buChar char="•"/>
            </a:pPr>
            <a:r>
              <a:rPr lang="en-GB" dirty="0" smtClean="0"/>
              <a:t>So the word</a:t>
            </a:r>
            <a:r>
              <a:rPr lang="en-GB" baseline="0" dirty="0" smtClean="0"/>
              <a:t> and the cultural difference between the term domestic violence has made me want to look at home this has to change and if there is anything in place to help.</a:t>
            </a:r>
          </a:p>
          <a:p>
            <a:pPr marL="171450" indent="-171450">
              <a:buFont typeface="Arial" panose="020B0604020202020204" pitchFamily="34" charset="0"/>
              <a:buChar char="•"/>
            </a:pPr>
            <a:r>
              <a:rPr lang="en-GB" baseline="0" dirty="0" smtClean="0"/>
              <a:t>Marriage was the one thing for me that gave me a huge culture shock. Here a male can have as many wives as they want and the largest group of women I met that were all married to the same man was 13 women all live in a small collection of houses. </a:t>
            </a:r>
          </a:p>
          <a:p>
            <a:pPr marL="171450" indent="-171450">
              <a:buFont typeface="Arial" panose="020B0604020202020204" pitchFamily="34" charset="0"/>
              <a:buChar char="•"/>
            </a:pPr>
            <a:r>
              <a:rPr lang="en-GB" baseline="0" dirty="0" smtClean="0"/>
              <a:t>The women were also intrigued on how I would react if my partner said he wanted more than one wife and that I would not accept it and divorce him. One women said “if you love </a:t>
            </a:r>
            <a:r>
              <a:rPr lang="en-GB" baseline="0" dirty="0" err="1" smtClean="0"/>
              <a:t>youre</a:t>
            </a:r>
            <a:r>
              <a:rPr lang="en-GB" baseline="0" dirty="0" smtClean="0"/>
              <a:t> husband you wouldn’t mind him having a second wife. You wouldn’t mind him having sex with another women, fathering another child because he loves you and you love him.” “you cant love you husband than if you would leave him just because of that” – SHOCK</a:t>
            </a:r>
          </a:p>
          <a:p>
            <a:pPr marL="171450" indent="-171450">
              <a:buFont typeface="Arial" panose="020B0604020202020204" pitchFamily="34" charset="0"/>
              <a:buChar char="•"/>
            </a:pPr>
            <a:r>
              <a:rPr lang="en-GB" baseline="0" dirty="0" smtClean="0"/>
              <a:t>Some women got on with the other wives and saw them as sisters, sometimes they literally were sisters. But often the women did not like the other wives and there were two women I spoke to who were married to the same man and didn’t like each other. They were angry that their husband could provide for them but keeps getting new wives and children but their home wasn’t large enough and they never had any money.</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dirty="0" smtClean="0"/>
          </a:p>
          <a:p>
            <a:endParaRPr lang="en-GB" dirty="0"/>
          </a:p>
        </p:txBody>
      </p:sp>
      <p:sp>
        <p:nvSpPr>
          <p:cNvPr id="4" name="Slide Number Placeholder 3"/>
          <p:cNvSpPr>
            <a:spLocks noGrp="1"/>
          </p:cNvSpPr>
          <p:nvPr>
            <p:ph type="sldNum" sz="quarter" idx="10"/>
          </p:nvPr>
        </p:nvSpPr>
        <p:spPr/>
        <p:txBody>
          <a:bodyPr/>
          <a:lstStyle/>
          <a:p>
            <a:fld id="{1948D0F2-A60B-4D00-8A13-5DFB073650D5}" type="slidenum">
              <a:rPr lang="en-GB" smtClean="0"/>
              <a:t>7</a:t>
            </a:fld>
            <a:endParaRPr lang="en-GB"/>
          </a:p>
        </p:txBody>
      </p:sp>
    </p:spTree>
    <p:extLst>
      <p:ext uri="{BB962C8B-B14F-4D97-AF65-F5344CB8AC3E}">
        <p14:creationId xmlns:p14="http://schemas.microsoft.com/office/powerpoint/2010/main" val="30881141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521C21A-5CCB-4FEC-ADDE-08349482A445}" type="datetimeFigureOut">
              <a:rPr lang="en-GB" smtClean="0"/>
              <a:t>18/01/2018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0634EF-5E9D-4DE2-82FF-A5EC5008974E}" type="slidenum">
              <a:rPr lang="en-GB" smtClean="0"/>
              <a:t>‹#›</a:t>
            </a:fld>
            <a:endParaRPr lang="en-GB"/>
          </a:p>
        </p:txBody>
      </p:sp>
    </p:spTree>
    <p:extLst>
      <p:ext uri="{BB962C8B-B14F-4D97-AF65-F5344CB8AC3E}">
        <p14:creationId xmlns:p14="http://schemas.microsoft.com/office/powerpoint/2010/main" val="18803811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521C21A-5CCB-4FEC-ADDE-08349482A445}" type="datetimeFigureOut">
              <a:rPr lang="en-GB" smtClean="0"/>
              <a:t>18/01/2018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0634EF-5E9D-4DE2-82FF-A5EC5008974E}" type="slidenum">
              <a:rPr lang="en-GB" smtClean="0"/>
              <a:t>‹#›</a:t>
            </a:fld>
            <a:endParaRPr lang="en-GB"/>
          </a:p>
        </p:txBody>
      </p:sp>
    </p:spTree>
    <p:extLst>
      <p:ext uri="{BB962C8B-B14F-4D97-AF65-F5344CB8AC3E}">
        <p14:creationId xmlns:p14="http://schemas.microsoft.com/office/powerpoint/2010/main" val="12627858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521C21A-5CCB-4FEC-ADDE-08349482A445}" type="datetimeFigureOut">
              <a:rPr lang="en-GB" smtClean="0"/>
              <a:t>18/01/2018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0634EF-5E9D-4DE2-82FF-A5EC5008974E}" type="slidenum">
              <a:rPr lang="en-GB" smtClean="0"/>
              <a:t>‹#›</a:t>
            </a:fld>
            <a:endParaRPr lang="en-GB"/>
          </a:p>
        </p:txBody>
      </p:sp>
    </p:spTree>
    <p:extLst>
      <p:ext uri="{BB962C8B-B14F-4D97-AF65-F5344CB8AC3E}">
        <p14:creationId xmlns:p14="http://schemas.microsoft.com/office/powerpoint/2010/main" val="28492998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521C21A-5CCB-4FEC-ADDE-08349482A445}" type="datetimeFigureOut">
              <a:rPr lang="en-GB" smtClean="0"/>
              <a:t>18/01/2018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0634EF-5E9D-4DE2-82FF-A5EC5008974E}" type="slidenum">
              <a:rPr lang="en-GB" smtClean="0"/>
              <a:t>‹#›</a:t>
            </a:fld>
            <a:endParaRPr lang="en-GB"/>
          </a:p>
        </p:txBody>
      </p:sp>
    </p:spTree>
    <p:extLst>
      <p:ext uri="{BB962C8B-B14F-4D97-AF65-F5344CB8AC3E}">
        <p14:creationId xmlns:p14="http://schemas.microsoft.com/office/powerpoint/2010/main" val="39833146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521C21A-5CCB-4FEC-ADDE-08349482A445}" type="datetimeFigureOut">
              <a:rPr lang="en-GB" smtClean="0"/>
              <a:t>18/01/2018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40634EF-5E9D-4DE2-82FF-A5EC5008974E}" type="slidenum">
              <a:rPr lang="en-GB" smtClean="0"/>
              <a:t>‹#›</a:t>
            </a:fld>
            <a:endParaRPr lang="en-GB"/>
          </a:p>
        </p:txBody>
      </p:sp>
    </p:spTree>
    <p:extLst>
      <p:ext uri="{BB962C8B-B14F-4D97-AF65-F5344CB8AC3E}">
        <p14:creationId xmlns:p14="http://schemas.microsoft.com/office/powerpoint/2010/main" val="31137568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521C21A-5CCB-4FEC-ADDE-08349482A445}" type="datetimeFigureOut">
              <a:rPr lang="en-GB" smtClean="0"/>
              <a:t>18/01/2018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40634EF-5E9D-4DE2-82FF-A5EC5008974E}" type="slidenum">
              <a:rPr lang="en-GB" smtClean="0"/>
              <a:t>‹#›</a:t>
            </a:fld>
            <a:endParaRPr lang="en-GB"/>
          </a:p>
        </p:txBody>
      </p:sp>
    </p:spTree>
    <p:extLst>
      <p:ext uri="{BB962C8B-B14F-4D97-AF65-F5344CB8AC3E}">
        <p14:creationId xmlns:p14="http://schemas.microsoft.com/office/powerpoint/2010/main" val="42879669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521C21A-5CCB-4FEC-ADDE-08349482A445}" type="datetimeFigureOut">
              <a:rPr lang="en-GB" smtClean="0"/>
              <a:t>18/01/2018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40634EF-5E9D-4DE2-82FF-A5EC5008974E}" type="slidenum">
              <a:rPr lang="en-GB" smtClean="0"/>
              <a:t>‹#›</a:t>
            </a:fld>
            <a:endParaRPr lang="en-GB"/>
          </a:p>
        </p:txBody>
      </p:sp>
    </p:spTree>
    <p:extLst>
      <p:ext uri="{BB962C8B-B14F-4D97-AF65-F5344CB8AC3E}">
        <p14:creationId xmlns:p14="http://schemas.microsoft.com/office/powerpoint/2010/main" val="30263983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1521C21A-5CCB-4FEC-ADDE-08349482A445}" type="datetimeFigureOut">
              <a:rPr lang="en-GB" smtClean="0"/>
              <a:t>18/01/2018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0634EF-5E9D-4DE2-82FF-A5EC5008974E}" type="slidenum">
              <a:rPr lang="en-GB" smtClean="0"/>
              <a:t>‹#›</a:t>
            </a:fld>
            <a:endParaRPr lang="en-GB"/>
          </a:p>
        </p:txBody>
      </p:sp>
    </p:spTree>
    <p:extLst>
      <p:ext uri="{BB962C8B-B14F-4D97-AF65-F5344CB8AC3E}">
        <p14:creationId xmlns:p14="http://schemas.microsoft.com/office/powerpoint/2010/main" val="12432751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1521C21A-5CCB-4FEC-ADDE-08349482A445}" type="datetimeFigureOut">
              <a:rPr lang="en-GB" smtClean="0"/>
              <a:t>18/01/2018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0634EF-5E9D-4DE2-82FF-A5EC5008974E}" type="slidenum">
              <a:rPr lang="en-GB" smtClean="0"/>
              <a:t>‹#›</a:t>
            </a:fld>
            <a:endParaRPr lang="en-GB"/>
          </a:p>
        </p:txBody>
      </p:sp>
    </p:spTree>
    <p:extLst>
      <p:ext uri="{BB962C8B-B14F-4D97-AF65-F5344CB8AC3E}">
        <p14:creationId xmlns:p14="http://schemas.microsoft.com/office/powerpoint/2010/main" val="18365591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521C21A-5CCB-4FEC-ADDE-08349482A445}" type="datetimeFigureOut">
              <a:rPr lang="en-GB" smtClean="0"/>
              <a:t>18/01/2018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0634EF-5E9D-4DE2-82FF-A5EC5008974E}" type="slidenum">
              <a:rPr lang="en-GB" smtClean="0"/>
              <a:t>‹#›</a:t>
            </a:fld>
            <a:endParaRPr lang="en-GB"/>
          </a:p>
        </p:txBody>
      </p:sp>
    </p:spTree>
    <p:extLst>
      <p:ext uri="{BB962C8B-B14F-4D97-AF65-F5344CB8AC3E}">
        <p14:creationId xmlns:p14="http://schemas.microsoft.com/office/powerpoint/2010/main" val="4733745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521C21A-5CCB-4FEC-ADDE-08349482A445}" type="datetimeFigureOut">
              <a:rPr lang="en-GB" smtClean="0"/>
              <a:t>18/01/2018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0634EF-5E9D-4DE2-82FF-A5EC5008974E}" type="slidenum">
              <a:rPr lang="en-GB" smtClean="0"/>
              <a:t>‹#›</a:t>
            </a:fld>
            <a:endParaRPr lang="en-GB"/>
          </a:p>
        </p:txBody>
      </p:sp>
    </p:spTree>
    <p:extLst>
      <p:ext uri="{BB962C8B-B14F-4D97-AF65-F5344CB8AC3E}">
        <p14:creationId xmlns:p14="http://schemas.microsoft.com/office/powerpoint/2010/main" val="25785713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521C21A-5CCB-4FEC-ADDE-08349482A445}" type="datetimeFigureOut">
              <a:rPr lang="en-GB" smtClean="0"/>
              <a:t>18/01/2018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40634EF-5E9D-4DE2-82FF-A5EC5008974E}" type="slidenum">
              <a:rPr lang="en-GB" smtClean="0"/>
              <a:t>‹#›</a:t>
            </a:fld>
            <a:endParaRPr lang="en-GB"/>
          </a:p>
        </p:txBody>
      </p:sp>
    </p:spTree>
    <p:extLst>
      <p:ext uri="{BB962C8B-B14F-4D97-AF65-F5344CB8AC3E}">
        <p14:creationId xmlns:p14="http://schemas.microsoft.com/office/powerpoint/2010/main" val="152763318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cstate="print">
            <a:extLst>
              <a:ext uri="{28A0092B-C50C-407E-A947-70E740481C1C}">
                <a14:useLocalDpi xmlns:a14="http://schemas.microsoft.com/office/drawing/2010/main" val="0"/>
              </a:ext>
            </a:extLst>
          </a:blip>
          <a:srcRect t="2903" b="22098"/>
          <a:stretch/>
        </p:blipFill>
        <p:spPr>
          <a:xfrm>
            <a:off x="20" y="10"/>
            <a:ext cx="12191980" cy="6857990"/>
          </a:xfrm>
          <a:prstGeom prst="rect">
            <a:avLst/>
          </a:prstGeom>
        </p:spPr>
      </p:pic>
      <p:sp>
        <p:nvSpPr>
          <p:cNvPr id="9" name="Freeform 5">
            <a:extLst>
              <a:ext uri="{FF2B5EF4-FFF2-40B4-BE49-F238E27FC236}">
                <a16:creationId xmlns:a16="http://schemas.microsoft.com/office/drawing/2014/main" id="{87CC2527-562A-4F69-B487-4371E5B243E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cxnSp>
        <p:nvCxnSpPr>
          <p:cNvPr id="11" name="Straight Connector 10">
            <a:extLst>
              <a:ext uri="{FF2B5EF4-FFF2-40B4-BE49-F238E27FC236}">
                <a16:creationId xmlns:a16="http://schemas.microsoft.com/office/drawing/2014/main" id="{BCDAEC91-5BCE-4B55-9CC0-43EF94CB734B}"/>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ctrTitle"/>
          </p:nvPr>
        </p:nvSpPr>
        <p:spPr>
          <a:xfrm>
            <a:off x="8022021" y="3231931"/>
            <a:ext cx="3852041" cy="1834056"/>
          </a:xfrm>
        </p:spPr>
        <p:txBody>
          <a:bodyPr>
            <a:noAutofit/>
          </a:bodyPr>
          <a:lstStyle/>
          <a:p>
            <a:r>
              <a:rPr lang="en-US" sz="2300" dirty="0" smtClean="0"/>
              <a:t>“</a:t>
            </a:r>
            <a:r>
              <a:rPr lang="en-US" sz="2300" dirty="0" smtClean="0"/>
              <a:t>Focusing on the experience of women, how have the models of developments created in the west contributed to the issue of structural violence in </a:t>
            </a:r>
            <a:r>
              <a:rPr lang="en-US" sz="2300" dirty="0" err="1" smtClean="0"/>
              <a:t>chinamhora</a:t>
            </a:r>
            <a:r>
              <a:rPr lang="en-US" sz="2300" dirty="0" smtClean="0"/>
              <a:t>, Zimbabwe?”</a:t>
            </a:r>
            <a:endParaRPr lang="en-GB" sz="2300" dirty="0"/>
          </a:p>
        </p:txBody>
      </p:sp>
      <p:sp>
        <p:nvSpPr>
          <p:cNvPr id="3" name="Subtitle 2"/>
          <p:cNvSpPr>
            <a:spLocks noGrp="1"/>
          </p:cNvSpPr>
          <p:nvPr>
            <p:ph type="subTitle" idx="1"/>
          </p:nvPr>
        </p:nvSpPr>
        <p:spPr>
          <a:xfrm>
            <a:off x="7782910" y="5242675"/>
            <a:ext cx="4330262" cy="683284"/>
          </a:xfrm>
        </p:spPr>
        <p:txBody>
          <a:bodyPr>
            <a:normAutofit/>
          </a:bodyPr>
          <a:lstStyle/>
          <a:p>
            <a:r>
              <a:rPr lang="en-US" sz="2000" dirty="0" smtClean="0"/>
              <a:t>Brydie Parkes</a:t>
            </a:r>
            <a:endParaRPr lang="en-GB" sz="2000" dirty="0"/>
          </a:p>
        </p:txBody>
      </p:sp>
    </p:spTree>
    <p:extLst>
      <p:ext uri="{BB962C8B-B14F-4D97-AF65-F5344CB8AC3E}">
        <p14:creationId xmlns:p14="http://schemas.microsoft.com/office/powerpoint/2010/main" val="3385450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3"/>
          <a:stretch>
            <a:fillRect/>
          </a:stretch>
        </p:blipFill>
        <p:spPr>
          <a:xfrm>
            <a:off x="1429107" y="-297"/>
            <a:ext cx="9333785" cy="6858594"/>
          </a:xfrm>
          <a:prstGeom prst="rect">
            <a:avLst/>
          </a:prstGeom>
        </p:spPr>
      </p:pic>
      <p:pic>
        <p:nvPicPr>
          <p:cNvPr id="5" name="Picture 4"/>
          <p:cNvPicPr>
            <a:picLocks noChangeAspect="1"/>
          </p:cNvPicPr>
          <p:nvPr/>
        </p:nvPicPr>
        <p:blipFill>
          <a:blip r:embed="rId4"/>
          <a:stretch>
            <a:fillRect/>
          </a:stretch>
        </p:blipFill>
        <p:spPr>
          <a:xfrm>
            <a:off x="1429106" y="0"/>
            <a:ext cx="9333785" cy="6913463"/>
          </a:xfrm>
          <a:prstGeom prst="rect">
            <a:avLst/>
          </a:prstGeom>
        </p:spPr>
      </p:pic>
    </p:spTree>
    <p:extLst>
      <p:ext uri="{BB962C8B-B14F-4D97-AF65-F5344CB8AC3E}">
        <p14:creationId xmlns:p14="http://schemas.microsoft.com/office/powerpoint/2010/main" val="914499731"/>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Content Placeholder 3"/>
          <p:cNvPicPr>
            <a:picLocks noChangeAspect="1"/>
          </p:cNvPicPr>
          <p:nvPr/>
        </p:nvPicPr>
        <p:blipFill rotWithShape="1">
          <a:blip r:embed="rId3" cstate="print">
            <a:extLst>
              <a:ext uri="{28A0092B-C50C-407E-A947-70E740481C1C}">
                <a14:useLocalDpi xmlns:a14="http://schemas.microsoft.com/office/drawing/2010/main" val="0"/>
              </a:ext>
            </a:extLst>
          </a:blip>
          <a:srcRect t="14260" b="10741"/>
          <a:stretch/>
        </p:blipFill>
        <p:spPr>
          <a:xfrm>
            <a:off x="0" y="10"/>
            <a:ext cx="12192000" cy="6857990"/>
          </a:xfrm>
          <a:prstGeom prst="rect">
            <a:avLst/>
          </a:prstGeom>
        </p:spPr>
      </p:pic>
      <p:sp>
        <p:nvSpPr>
          <p:cNvPr id="12" name="Freeform 5">
            <a:extLst>
              <a:ext uri="{FF2B5EF4-FFF2-40B4-BE49-F238E27FC236}">
                <a16:creationId xmlns:a16="http://schemas.microsoft.com/office/drawing/2014/main" id="{3CD9DF72-87A3-404E-A828-84CBF11A830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cxnSp>
        <p:nvCxnSpPr>
          <p:cNvPr id="14" name="Straight Connector 13">
            <a:extLst>
              <a:ext uri="{FF2B5EF4-FFF2-40B4-BE49-F238E27FC236}">
                <a16:creationId xmlns:a16="http://schemas.microsoft.com/office/drawing/2014/main" id="{20E3A342-4D61-4E3F-AF90-1AB42AEB96CC}"/>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709448" y="1913950"/>
            <a:ext cx="4204137" cy="1342754"/>
          </a:xfrm>
        </p:spPr>
        <p:txBody>
          <a:bodyPr>
            <a:normAutofit/>
          </a:bodyPr>
          <a:lstStyle/>
          <a:p>
            <a:pPr algn="ctr"/>
            <a:r>
              <a:rPr lang="en-US" sz="3600" dirty="0" smtClean="0"/>
              <a:t>Literature </a:t>
            </a:r>
            <a:endParaRPr lang="en-GB" sz="3600" dirty="0"/>
          </a:p>
        </p:txBody>
      </p:sp>
      <p:sp>
        <p:nvSpPr>
          <p:cNvPr id="9" name="Content Placeholder 8"/>
          <p:cNvSpPr>
            <a:spLocks noGrp="1"/>
          </p:cNvSpPr>
          <p:nvPr>
            <p:ph idx="1"/>
          </p:nvPr>
        </p:nvSpPr>
        <p:spPr>
          <a:xfrm>
            <a:off x="525516" y="3417573"/>
            <a:ext cx="4593021" cy="2619839"/>
          </a:xfrm>
        </p:spPr>
        <p:txBody>
          <a:bodyPr anchor="ctr">
            <a:normAutofit fontScale="85000" lnSpcReduction="10000"/>
          </a:bodyPr>
          <a:lstStyle/>
          <a:p>
            <a:pPr marL="285750" indent="-285750">
              <a:lnSpc>
                <a:spcPct val="150000"/>
              </a:lnSpc>
            </a:pPr>
            <a:r>
              <a:rPr lang="en-GB" sz="1800" i="1" dirty="0" smtClean="0">
                <a:latin typeface="Bookman Old Style" panose="02050604050505020204" pitchFamily="18" charset="0"/>
              </a:rPr>
              <a:t>The Shona People, </a:t>
            </a:r>
            <a:r>
              <a:rPr lang="en-GB" sz="1800" dirty="0" smtClean="0">
                <a:latin typeface="Bookman Old Style" panose="02050604050505020204" pitchFamily="18" charset="0"/>
              </a:rPr>
              <a:t>Michael </a:t>
            </a:r>
            <a:r>
              <a:rPr lang="en-GB" sz="1800" dirty="0" err="1" smtClean="0">
                <a:latin typeface="Bookman Old Style" panose="02050604050505020204" pitchFamily="18" charset="0"/>
              </a:rPr>
              <a:t>Bourdillon</a:t>
            </a:r>
            <a:r>
              <a:rPr lang="en-GB" sz="1800" dirty="0" smtClean="0">
                <a:latin typeface="Bookman Old Style" panose="02050604050505020204" pitchFamily="18" charset="0"/>
              </a:rPr>
              <a:t> 1979</a:t>
            </a:r>
          </a:p>
          <a:p>
            <a:pPr marL="285750" indent="-285750">
              <a:lnSpc>
                <a:spcPct val="150000"/>
              </a:lnSpc>
            </a:pPr>
            <a:r>
              <a:rPr lang="en-GB" sz="1800" i="1" dirty="0" smtClean="0">
                <a:latin typeface="Bookman Old Style" panose="02050604050505020204" pitchFamily="18" charset="0"/>
              </a:rPr>
              <a:t>Great Zimbabwe. </a:t>
            </a:r>
            <a:r>
              <a:rPr lang="en-GB" sz="1800" dirty="0" smtClean="0">
                <a:latin typeface="Bookman Old Style" panose="02050604050505020204" pitchFamily="18" charset="0"/>
              </a:rPr>
              <a:t>Garlake,1973</a:t>
            </a:r>
          </a:p>
          <a:p>
            <a:pPr marL="285750" indent="-285750">
              <a:lnSpc>
                <a:spcPct val="150000"/>
              </a:lnSpc>
            </a:pPr>
            <a:r>
              <a:rPr lang="en-US" sz="1800" dirty="0" smtClean="0">
                <a:latin typeface="Bookman Old Style" panose="02050604050505020204" pitchFamily="18" charset="0"/>
              </a:rPr>
              <a:t>Marxism</a:t>
            </a:r>
          </a:p>
          <a:p>
            <a:pPr marL="285750" indent="-285750">
              <a:lnSpc>
                <a:spcPct val="150000"/>
              </a:lnSpc>
            </a:pPr>
            <a:r>
              <a:rPr lang="en-US" sz="1800" dirty="0" smtClean="0">
                <a:latin typeface="Bookman Old Style" panose="02050604050505020204" pitchFamily="18" charset="0"/>
              </a:rPr>
              <a:t>African Women's Writing</a:t>
            </a:r>
          </a:p>
          <a:p>
            <a:pPr marL="285750" indent="-285750">
              <a:lnSpc>
                <a:spcPct val="150000"/>
              </a:lnSpc>
            </a:pPr>
            <a:r>
              <a:rPr lang="en-US" sz="1800" dirty="0" smtClean="0">
                <a:latin typeface="Bookman Old Style" panose="02050604050505020204" pitchFamily="18" charset="0"/>
              </a:rPr>
              <a:t>Feminism and Anthropology </a:t>
            </a:r>
            <a:endParaRPr lang="en-GB" sz="1800" dirty="0" smtClean="0">
              <a:latin typeface="Bookman Old Style" panose="02050604050505020204" pitchFamily="18" charset="0"/>
            </a:endParaRPr>
          </a:p>
        </p:txBody>
      </p:sp>
    </p:spTree>
    <p:extLst>
      <p:ext uri="{BB962C8B-B14F-4D97-AF65-F5344CB8AC3E}">
        <p14:creationId xmlns:p14="http://schemas.microsoft.com/office/powerpoint/2010/main" val="33525586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9228552E-C8B1-4A80-8448-0787CE0FC70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3"/>
          <p:cNvPicPr>
            <a:picLocks noChangeAspect="1"/>
          </p:cNvPicPr>
          <p:nvPr/>
        </p:nvPicPr>
        <p:blipFill rotWithShape="1">
          <a:blip r:embed="rId3">
            <a:alphaModFix amt="35000"/>
            <a:extLst>
              <a:ext uri="{28A0092B-C50C-407E-A947-70E740481C1C}">
                <a14:useLocalDpi xmlns:a14="http://schemas.microsoft.com/office/drawing/2010/main" val="0"/>
              </a:ext>
            </a:extLst>
          </a:blip>
          <a:srcRect t="7749" b="7982"/>
          <a:stretch/>
        </p:blipFill>
        <p:spPr>
          <a:xfrm>
            <a:off x="20" y="10"/>
            <a:ext cx="12191980" cy="6857990"/>
          </a:xfrm>
          <a:prstGeom prst="rect">
            <a:avLst/>
          </a:prstGeom>
        </p:spPr>
      </p:pic>
      <p:sp>
        <p:nvSpPr>
          <p:cNvPr id="2" name="Title 1"/>
          <p:cNvSpPr>
            <a:spLocks noGrp="1"/>
          </p:cNvSpPr>
          <p:nvPr>
            <p:ph type="title"/>
          </p:nvPr>
        </p:nvSpPr>
        <p:spPr/>
        <p:txBody>
          <a:bodyPr>
            <a:normAutofit/>
          </a:bodyPr>
          <a:lstStyle/>
          <a:p>
            <a:r>
              <a:rPr lang="en-US" dirty="0" smtClean="0">
                <a:solidFill>
                  <a:srgbClr val="FFFFFF"/>
                </a:solidFill>
              </a:rPr>
              <a:t>Who</a:t>
            </a:r>
            <a:endParaRPr lang="en-GB" dirty="0">
              <a:solidFill>
                <a:srgbClr val="FFFFFF"/>
              </a:solidFill>
            </a:endParaRPr>
          </a:p>
        </p:txBody>
      </p:sp>
      <p:sp>
        <p:nvSpPr>
          <p:cNvPr id="9" name="Content Placeholder 8"/>
          <p:cNvSpPr>
            <a:spLocks noGrp="1"/>
          </p:cNvSpPr>
          <p:nvPr>
            <p:ph idx="1"/>
          </p:nvPr>
        </p:nvSpPr>
        <p:spPr>
          <a:xfrm>
            <a:off x="838200" y="1825625"/>
            <a:ext cx="10515600" cy="4351338"/>
          </a:xfrm>
        </p:spPr>
        <p:txBody>
          <a:bodyPr>
            <a:normAutofit/>
          </a:bodyPr>
          <a:lstStyle/>
          <a:p>
            <a:r>
              <a:rPr lang="en-US" dirty="0">
                <a:latin typeface="Bookman Old Style" panose="02050604050505020204" pitchFamily="18" charset="0"/>
              </a:rPr>
              <a:t>Women of the community and neighboring villages. </a:t>
            </a:r>
          </a:p>
          <a:p>
            <a:r>
              <a:rPr lang="en-US" dirty="0">
                <a:latin typeface="Bookman Old Style" panose="02050604050505020204" pitchFamily="18" charset="0"/>
              </a:rPr>
              <a:t>Most of these women were not strangers to me.</a:t>
            </a:r>
          </a:p>
          <a:p>
            <a:r>
              <a:rPr lang="en-US" dirty="0">
                <a:latin typeface="Bookman Old Style" panose="02050604050505020204" pitchFamily="18" charset="0"/>
              </a:rPr>
              <a:t>Most of my interviews were done in groups as more of an open ended interview while women were looking after the children or cooking</a:t>
            </a:r>
          </a:p>
          <a:p>
            <a:r>
              <a:rPr lang="en-US" dirty="0" smtClean="0">
                <a:latin typeface="Bookman Old Style" panose="02050604050505020204" pitchFamily="18" charset="0"/>
              </a:rPr>
              <a:t>Asking about their daily lives and this developed in to deeper conversations.</a:t>
            </a:r>
            <a:endParaRPr lang="en-US" dirty="0">
              <a:latin typeface="Bookman Old Style" panose="02050604050505020204" pitchFamily="18" charset="0"/>
            </a:endParaRPr>
          </a:p>
          <a:p>
            <a:r>
              <a:rPr lang="en-US" dirty="0">
                <a:latin typeface="Bookman Old Style" panose="02050604050505020204" pitchFamily="18" charset="0"/>
              </a:rPr>
              <a:t>Culture shock?</a:t>
            </a:r>
          </a:p>
          <a:p>
            <a:endParaRPr lang="en-US" dirty="0">
              <a:solidFill>
                <a:srgbClr val="FFFFFF"/>
              </a:solidFill>
            </a:endParaRPr>
          </a:p>
        </p:txBody>
      </p:sp>
    </p:spTree>
    <p:extLst>
      <p:ext uri="{BB962C8B-B14F-4D97-AF65-F5344CB8AC3E}">
        <p14:creationId xmlns:p14="http://schemas.microsoft.com/office/powerpoint/2010/main" val="1190312798"/>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Content Placeholder 3"/>
          <p:cNvPicPr>
            <a:picLocks noChangeAspect="1"/>
          </p:cNvPicPr>
          <p:nvPr/>
        </p:nvPicPr>
        <p:blipFill rotWithShape="1">
          <a:blip r:embed="rId2">
            <a:extLst>
              <a:ext uri="{28A0092B-C50C-407E-A947-70E740481C1C}">
                <a14:useLocalDpi xmlns:a14="http://schemas.microsoft.com/office/drawing/2010/main" val="0"/>
              </a:ext>
            </a:extLst>
          </a:blip>
          <a:srcRect t="5314" b="10416"/>
          <a:stretch/>
        </p:blipFill>
        <p:spPr>
          <a:xfrm>
            <a:off x="-1" y="10"/>
            <a:ext cx="12192000" cy="6857990"/>
          </a:xfrm>
          <a:prstGeom prst="rect">
            <a:avLst/>
          </a:prstGeom>
        </p:spPr>
      </p:pic>
      <p:sp>
        <p:nvSpPr>
          <p:cNvPr id="12" name="Freeform 5">
            <a:extLst>
              <a:ext uri="{FF2B5EF4-FFF2-40B4-BE49-F238E27FC236}">
                <a16:creationId xmlns:a16="http://schemas.microsoft.com/office/drawing/2014/main" id="{3CD9DF72-87A3-404E-A828-84CBF11A830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cxnSp>
        <p:nvCxnSpPr>
          <p:cNvPr id="14" name="Straight Connector 13">
            <a:extLst>
              <a:ext uri="{FF2B5EF4-FFF2-40B4-BE49-F238E27FC236}">
                <a16:creationId xmlns:a16="http://schemas.microsoft.com/office/drawing/2014/main" id="{20E3A342-4D61-4E3F-AF90-1AB42AEB96CC}"/>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709448" y="1913950"/>
            <a:ext cx="4204137" cy="1342754"/>
          </a:xfrm>
        </p:spPr>
        <p:txBody>
          <a:bodyPr>
            <a:normAutofit/>
          </a:bodyPr>
          <a:lstStyle/>
          <a:p>
            <a:pPr algn="ctr"/>
            <a:r>
              <a:rPr lang="en-US" sz="3600" dirty="0" smtClean="0"/>
              <a:t>Research question</a:t>
            </a:r>
            <a:endParaRPr lang="en-GB" sz="3600" dirty="0"/>
          </a:p>
        </p:txBody>
      </p:sp>
      <p:sp>
        <p:nvSpPr>
          <p:cNvPr id="9" name="Content Placeholder 8"/>
          <p:cNvSpPr>
            <a:spLocks noGrp="1"/>
          </p:cNvSpPr>
          <p:nvPr>
            <p:ph idx="1"/>
          </p:nvPr>
        </p:nvSpPr>
        <p:spPr>
          <a:xfrm>
            <a:off x="525516" y="3417573"/>
            <a:ext cx="4593021" cy="2619839"/>
          </a:xfrm>
        </p:spPr>
        <p:txBody>
          <a:bodyPr anchor="ctr">
            <a:normAutofit/>
          </a:bodyPr>
          <a:lstStyle/>
          <a:p>
            <a:endParaRPr lang="en-US" sz="1800"/>
          </a:p>
        </p:txBody>
      </p:sp>
    </p:spTree>
    <p:extLst>
      <p:ext uri="{BB962C8B-B14F-4D97-AF65-F5344CB8AC3E}">
        <p14:creationId xmlns:p14="http://schemas.microsoft.com/office/powerpoint/2010/main" val="31620901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lumMod val="25000"/>
          </a:schemeClr>
        </a:solidFill>
        <a:effectLst/>
      </p:bgPr>
    </p:bg>
    <p:spTree>
      <p:nvGrpSpPr>
        <p:cNvPr id="1" name=""/>
        <p:cNvGrpSpPr/>
        <p:nvPr/>
      </p:nvGrpSpPr>
      <p:grpSpPr>
        <a:xfrm>
          <a:off x="0" y="0"/>
          <a:ext cx="0" cy="0"/>
          <a:chOff x="0" y="0"/>
          <a:chExt cx="0" cy="0"/>
        </a:xfrm>
      </p:grpSpPr>
      <p:pic>
        <p:nvPicPr>
          <p:cNvPr id="8" name="Content Placeholder 3"/>
          <p:cNvPicPr>
            <a:picLocks noChangeAspect="1"/>
          </p:cNvPicPr>
          <p:nvPr/>
        </p:nvPicPr>
        <p:blipFill rotWithShape="1">
          <a:blip r:embed="rId3" cstate="print">
            <a:extLst>
              <a:ext uri="{28A0092B-C50C-407E-A947-70E740481C1C}">
                <a14:useLocalDpi xmlns:a14="http://schemas.microsoft.com/office/drawing/2010/main" val="0"/>
              </a:ext>
            </a:extLst>
          </a:blip>
          <a:srcRect l="589" r="27873"/>
          <a:stretch/>
        </p:blipFill>
        <p:spPr>
          <a:xfrm>
            <a:off x="5556738" y="0"/>
            <a:ext cx="6635262" cy="6858000"/>
          </a:xfrm>
          <a:prstGeom prst="rect">
            <a:avLst/>
          </a:prstGeom>
          <a:effectLst/>
        </p:spPr>
      </p:pic>
      <p:sp>
        <p:nvSpPr>
          <p:cNvPr id="2" name="Title 1"/>
          <p:cNvSpPr>
            <a:spLocks noGrp="1"/>
          </p:cNvSpPr>
          <p:nvPr>
            <p:ph type="title"/>
          </p:nvPr>
        </p:nvSpPr>
        <p:spPr>
          <a:xfrm>
            <a:off x="648929" y="629266"/>
            <a:ext cx="3651467" cy="1676603"/>
          </a:xfrm>
        </p:spPr>
        <p:txBody>
          <a:bodyPr>
            <a:normAutofit/>
          </a:bodyPr>
          <a:lstStyle/>
          <a:p>
            <a:r>
              <a:rPr lang="en-US" dirty="0" smtClean="0"/>
              <a:t>Methodology</a:t>
            </a:r>
            <a:endParaRPr lang="en-GB" dirty="0"/>
          </a:p>
        </p:txBody>
      </p:sp>
      <p:sp>
        <p:nvSpPr>
          <p:cNvPr id="10" name="Content Placeholder 8"/>
          <p:cNvSpPr>
            <a:spLocks noGrp="1"/>
          </p:cNvSpPr>
          <p:nvPr>
            <p:ph idx="1"/>
          </p:nvPr>
        </p:nvSpPr>
        <p:spPr>
          <a:xfrm>
            <a:off x="648931" y="2438400"/>
            <a:ext cx="3651466" cy="3785419"/>
          </a:xfrm>
        </p:spPr>
        <p:txBody>
          <a:bodyPr>
            <a:normAutofit/>
          </a:bodyPr>
          <a:lstStyle/>
          <a:p>
            <a:r>
              <a:rPr lang="en-US" sz="1800" dirty="0" smtClean="0">
                <a:latin typeface="Bookman Old Style" panose="02050604050505020204" pitchFamily="18" charset="0"/>
              </a:rPr>
              <a:t>Open ended interviews</a:t>
            </a:r>
          </a:p>
          <a:p>
            <a:r>
              <a:rPr lang="en-US" sz="1800" dirty="0" smtClean="0">
                <a:latin typeface="Bookman Old Style" panose="02050604050505020204" pitchFamily="18" charset="0"/>
              </a:rPr>
              <a:t>Participant observation </a:t>
            </a:r>
          </a:p>
          <a:p>
            <a:r>
              <a:rPr lang="en-US" sz="1800" dirty="0" smtClean="0">
                <a:latin typeface="Bookman Old Style" panose="02050604050505020204" pitchFamily="18" charset="0"/>
              </a:rPr>
              <a:t>Newspaper analysis</a:t>
            </a:r>
          </a:p>
          <a:p>
            <a:r>
              <a:rPr lang="en-US" sz="1800" dirty="0" smtClean="0">
                <a:latin typeface="Bookman Old Style" panose="02050604050505020204" pitchFamily="18" charset="0"/>
              </a:rPr>
              <a:t>Quantitative data</a:t>
            </a:r>
          </a:p>
          <a:p>
            <a:endParaRPr lang="en-US" sz="1800" dirty="0"/>
          </a:p>
        </p:txBody>
      </p:sp>
    </p:spTree>
    <p:extLst>
      <p:ext uri="{BB962C8B-B14F-4D97-AF65-F5344CB8AC3E}">
        <p14:creationId xmlns:p14="http://schemas.microsoft.com/office/powerpoint/2010/main" val="9521958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Content Placeholder 5"/>
          <p:cNvPicPr>
            <a:picLocks noChangeAspect="1"/>
          </p:cNvPicPr>
          <p:nvPr/>
        </p:nvPicPr>
        <p:blipFill rotWithShape="1">
          <a:blip r:embed="rId3" cstate="print">
            <a:extLst>
              <a:ext uri="{28A0092B-C50C-407E-A947-70E740481C1C}">
                <a14:useLocalDpi xmlns:a14="http://schemas.microsoft.com/office/drawing/2010/main" val="0"/>
              </a:ext>
            </a:extLst>
          </a:blip>
          <a:srcRect t="5267" b="19733"/>
          <a:stretch/>
        </p:blipFill>
        <p:spPr>
          <a:xfrm>
            <a:off x="-1" y="10"/>
            <a:ext cx="12192000" cy="6857990"/>
          </a:xfrm>
          <a:prstGeom prst="rect">
            <a:avLst/>
          </a:prstGeom>
        </p:spPr>
      </p:pic>
      <p:sp>
        <p:nvSpPr>
          <p:cNvPr id="14" name="Freeform 5">
            <a:extLst>
              <a:ext uri="{FF2B5EF4-FFF2-40B4-BE49-F238E27FC236}">
                <a16:creationId xmlns:a16="http://schemas.microsoft.com/office/drawing/2014/main" id="{3CD9DF72-87A3-404E-A828-84CBF11A830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cxnSp>
        <p:nvCxnSpPr>
          <p:cNvPr id="16" name="Straight Connector 15">
            <a:extLst>
              <a:ext uri="{FF2B5EF4-FFF2-40B4-BE49-F238E27FC236}">
                <a16:creationId xmlns:a16="http://schemas.microsoft.com/office/drawing/2014/main" id="{20E3A342-4D61-4E3F-AF90-1AB42AEB96CC}"/>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709448" y="1913950"/>
            <a:ext cx="4204137" cy="1342754"/>
          </a:xfrm>
        </p:spPr>
        <p:txBody>
          <a:bodyPr>
            <a:normAutofit/>
          </a:bodyPr>
          <a:lstStyle/>
          <a:p>
            <a:pPr algn="ctr"/>
            <a:r>
              <a:rPr lang="en-US" sz="3600" dirty="0" smtClean="0"/>
              <a:t>Data</a:t>
            </a:r>
            <a:endParaRPr lang="en-GB" sz="3600" dirty="0"/>
          </a:p>
        </p:txBody>
      </p:sp>
      <p:sp>
        <p:nvSpPr>
          <p:cNvPr id="11" name="Content Placeholder 10"/>
          <p:cNvSpPr>
            <a:spLocks noGrp="1"/>
          </p:cNvSpPr>
          <p:nvPr>
            <p:ph idx="1"/>
          </p:nvPr>
        </p:nvSpPr>
        <p:spPr>
          <a:xfrm>
            <a:off x="525516" y="3417573"/>
            <a:ext cx="4593021" cy="2619839"/>
          </a:xfrm>
        </p:spPr>
        <p:txBody>
          <a:bodyPr anchor="ctr">
            <a:normAutofit/>
          </a:bodyPr>
          <a:lstStyle/>
          <a:p>
            <a:r>
              <a:rPr lang="en-US" sz="1800" dirty="0" smtClean="0"/>
              <a:t>Blame and cycle of entrapment </a:t>
            </a:r>
          </a:p>
          <a:p>
            <a:r>
              <a:rPr lang="en-US" sz="1800" dirty="0" smtClean="0"/>
              <a:t>Giving birth</a:t>
            </a:r>
          </a:p>
          <a:p>
            <a:r>
              <a:rPr lang="en-US" sz="1800" dirty="0" smtClean="0"/>
              <a:t>Education </a:t>
            </a:r>
          </a:p>
          <a:p>
            <a:r>
              <a:rPr lang="en-US" sz="1800" dirty="0" smtClean="0"/>
              <a:t>Work</a:t>
            </a:r>
            <a:endParaRPr lang="en-US" sz="1800" dirty="0"/>
          </a:p>
        </p:txBody>
      </p:sp>
    </p:spTree>
    <p:extLst>
      <p:ext uri="{BB962C8B-B14F-4D97-AF65-F5344CB8AC3E}">
        <p14:creationId xmlns:p14="http://schemas.microsoft.com/office/powerpoint/2010/main" val="1625068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Content Placeholder 5"/>
          <p:cNvPicPr>
            <a:picLocks noChangeAspect="1"/>
          </p:cNvPicPr>
          <p:nvPr/>
        </p:nvPicPr>
        <p:blipFill rotWithShape="1">
          <a:blip r:embed="rId2" cstate="print">
            <a:extLst>
              <a:ext uri="{28A0092B-C50C-407E-A947-70E740481C1C}">
                <a14:useLocalDpi xmlns:a14="http://schemas.microsoft.com/office/drawing/2010/main" val="0"/>
              </a:ext>
            </a:extLst>
          </a:blip>
          <a:srcRect t="25000"/>
          <a:stretch/>
        </p:blipFill>
        <p:spPr>
          <a:xfrm>
            <a:off x="-1" y="10"/>
            <a:ext cx="12192000" cy="6857990"/>
          </a:xfrm>
          <a:prstGeom prst="rect">
            <a:avLst/>
          </a:prstGeom>
        </p:spPr>
      </p:pic>
      <p:sp>
        <p:nvSpPr>
          <p:cNvPr id="14" name="Freeform 5">
            <a:extLst>
              <a:ext uri="{FF2B5EF4-FFF2-40B4-BE49-F238E27FC236}">
                <a16:creationId xmlns:a16="http://schemas.microsoft.com/office/drawing/2014/main" id="{3CD9DF72-87A3-404E-A828-84CBF11A830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cxnSp>
        <p:nvCxnSpPr>
          <p:cNvPr id="16" name="Straight Connector 15">
            <a:extLst>
              <a:ext uri="{FF2B5EF4-FFF2-40B4-BE49-F238E27FC236}">
                <a16:creationId xmlns:a16="http://schemas.microsoft.com/office/drawing/2014/main" id="{20E3A342-4D61-4E3F-AF90-1AB42AEB96CC}"/>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709448" y="1913950"/>
            <a:ext cx="4204137" cy="1342754"/>
          </a:xfrm>
        </p:spPr>
        <p:txBody>
          <a:bodyPr>
            <a:normAutofit/>
          </a:bodyPr>
          <a:lstStyle/>
          <a:p>
            <a:pPr algn="ctr"/>
            <a:r>
              <a:rPr lang="en-US" sz="3600" dirty="0" err="1" smtClean="0"/>
              <a:t>Conculsion</a:t>
            </a:r>
            <a:r>
              <a:rPr lang="en-US" sz="3600" dirty="0" smtClean="0"/>
              <a:t> </a:t>
            </a:r>
            <a:endParaRPr lang="en-GB" sz="3600" dirty="0"/>
          </a:p>
        </p:txBody>
      </p:sp>
      <p:sp>
        <p:nvSpPr>
          <p:cNvPr id="11" name="Content Placeholder 10"/>
          <p:cNvSpPr>
            <a:spLocks noGrp="1"/>
          </p:cNvSpPr>
          <p:nvPr>
            <p:ph idx="1"/>
          </p:nvPr>
        </p:nvSpPr>
        <p:spPr>
          <a:xfrm>
            <a:off x="525516" y="3417573"/>
            <a:ext cx="4593021" cy="2619839"/>
          </a:xfrm>
        </p:spPr>
        <p:txBody>
          <a:bodyPr anchor="ctr">
            <a:normAutofit/>
          </a:bodyPr>
          <a:lstStyle/>
          <a:p>
            <a:endParaRPr lang="en-US" sz="1800"/>
          </a:p>
        </p:txBody>
      </p:sp>
    </p:spTree>
    <p:extLst>
      <p:ext uri="{BB962C8B-B14F-4D97-AF65-F5344CB8AC3E}">
        <p14:creationId xmlns:p14="http://schemas.microsoft.com/office/powerpoint/2010/main" val="1455224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lumMod val="2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 </a:t>
            </a:r>
            <a:endParaRPr lang="en-GB" dirty="0"/>
          </a:p>
        </p:txBody>
      </p:sp>
      <p:sp>
        <p:nvSpPr>
          <p:cNvPr id="3" name="Content Placeholder 2"/>
          <p:cNvSpPr>
            <a:spLocks noGrp="1"/>
          </p:cNvSpPr>
          <p:nvPr>
            <p:ph idx="1"/>
          </p:nvPr>
        </p:nvSpPr>
        <p:spPr>
          <a:xfrm>
            <a:off x="838200" y="1825625"/>
            <a:ext cx="8122920" cy="4351338"/>
          </a:xfrm>
        </p:spPr>
        <p:txBody>
          <a:bodyPr>
            <a:normAutofit fontScale="62500" lnSpcReduction="20000"/>
          </a:bodyPr>
          <a:lstStyle/>
          <a:p>
            <a:r>
              <a:rPr lang="en-GB" dirty="0" smtClean="0">
                <a:latin typeface="Bookman Old Style" panose="02050604050505020204" pitchFamily="18" charset="0"/>
              </a:rPr>
              <a:t>Michael </a:t>
            </a:r>
            <a:r>
              <a:rPr lang="en-GB" dirty="0" err="1" smtClean="0">
                <a:latin typeface="Bookman Old Style" panose="02050604050505020204" pitchFamily="18" charset="0"/>
              </a:rPr>
              <a:t>Bourdillon</a:t>
            </a:r>
            <a:r>
              <a:rPr lang="en-GB" dirty="0" smtClean="0">
                <a:latin typeface="Bookman Old Style" panose="02050604050505020204" pitchFamily="18" charset="0"/>
              </a:rPr>
              <a:t> 1979.</a:t>
            </a:r>
            <a:r>
              <a:rPr lang="en-GB" i="1" dirty="0" smtClean="0">
                <a:latin typeface="Bookman Old Style" panose="02050604050505020204" pitchFamily="18" charset="0"/>
              </a:rPr>
              <a:t>The Shona People, </a:t>
            </a:r>
            <a:r>
              <a:rPr lang="en-GB" dirty="0" smtClean="0">
                <a:latin typeface="Bookman Old Style" panose="02050604050505020204" pitchFamily="18" charset="0"/>
              </a:rPr>
              <a:t>Mambo Press, </a:t>
            </a:r>
            <a:r>
              <a:rPr lang="en-GB" dirty="0" err="1" smtClean="0">
                <a:latin typeface="Bookman Old Style" panose="02050604050505020204" pitchFamily="18" charset="0"/>
              </a:rPr>
              <a:t>Masvingo</a:t>
            </a:r>
            <a:r>
              <a:rPr lang="en-GB" dirty="0" smtClean="0">
                <a:latin typeface="Bookman Old Style" panose="02050604050505020204" pitchFamily="18" charset="0"/>
              </a:rPr>
              <a:t>.</a:t>
            </a:r>
          </a:p>
          <a:p>
            <a:r>
              <a:rPr lang="en-GB" dirty="0" smtClean="0">
                <a:latin typeface="Bookman Old Style" panose="02050604050505020204" pitchFamily="18" charset="0"/>
              </a:rPr>
              <a:t>Mollona,2005.</a:t>
            </a:r>
            <a:r>
              <a:rPr lang="en-GB" i="1" dirty="0" smtClean="0">
                <a:latin typeface="Bookman Old Style" panose="02050604050505020204" pitchFamily="18" charset="0"/>
              </a:rPr>
              <a:t>Factory, family and neighbourhood. </a:t>
            </a:r>
            <a:endParaRPr lang="en-GB" dirty="0" smtClean="0">
              <a:latin typeface="Bookman Old Style" panose="02050604050505020204" pitchFamily="18" charset="0"/>
            </a:endParaRPr>
          </a:p>
          <a:p>
            <a:r>
              <a:rPr lang="en-GB" dirty="0" smtClean="0">
                <a:latin typeface="Bookman Old Style" panose="02050604050505020204" pitchFamily="18" charset="0"/>
              </a:rPr>
              <a:t>Carrier 1992. </a:t>
            </a:r>
            <a:r>
              <a:rPr lang="en-GB" i="1" dirty="0" smtClean="0">
                <a:latin typeface="Bookman Old Style" panose="02050604050505020204" pitchFamily="18" charset="0"/>
              </a:rPr>
              <a:t>Emerging Alienation in production: a </a:t>
            </a:r>
            <a:r>
              <a:rPr lang="en-GB" i="1" dirty="0" err="1" smtClean="0">
                <a:latin typeface="Bookman Old Style" panose="02050604050505020204" pitchFamily="18" charset="0"/>
              </a:rPr>
              <a:t>Mussian</a:t>
            </a:r>
            <a:r>
              <a:rPr lang="en-GB" i="1" dirty="0" smtClean="0">
                <a:latin typeface="Bookman Old Style" panose="02050604050505020204" pitchFamily="18" charset="0"/>
              </a:rPr>
              <a:t> History </a:t>
            </a:r>
            <a:endParaRPr lang="en-GB" dirty="0" smtClean="0">
              <a:latin typeface="Bookman Old Style" panose="02050604050505020204" pitchFamily="18" charset="0"/>
            </a:endParaRPr>
          </a:p>
          <a:p>
            <a:r>
              <a:rPr lang="en-GB" dirty="0" smtClean="0">
                <a:latin typeface="Bookman Old Style" panose="02050604050505020204" pitchFamily="18" charset="0"/>
              </a:rPr>
              <a:t>Garlake,1973.</a:t>
            </a:r>
            <a:r>
              <a:rPr lang="en-GB" i="1" dirty="0" smtClean="0">
                <a:latin typeface="Bookman Old Style" panose="02050604050505020204" pitchFamily="18" charset="0"/>
              </a:rPr>
              <a:t>Great Zimbabwe. </a:t>
            </a:r>
            <a:r>
              <a:rPr lang="en-GB" dirty="0" smtClean="0">
                <a:latin typeface="Bookman Old Style" panose="02050604050505020204" pitchFamily="18" charset="0"/>
              </a:rPr>
              <a:t>Hazell Watson and </a:t>
            </a:r>
            <a:r>
              <a:rPr lang="en-GB" dirty="0" err="1" smtClean="0">
                <a:latin typeface="Bookman Old Style" panose="02050604050505020204" pitchFamily="18" charset="0"/>
              </a:rPr>
              <a:t>Viney</a:t>
            </a:r>
            <a:r>
              <a:rPr lang="en-GB" dirty="0" smtClean="0">
                <a:latin typeface="Bookman Old Style" panose="02050604050505020204" pitchFamily="18" charset="0"/>
              </a:rPr>
              <a:t> Ltd, Great Britain.</a:t>
            </a:r>
          </a:p>
          <a:p>
            <a:r>
              <a:rPr lang="en-US" dirty="0" err="1" smtClean="0">
                <a:latin typeface="Bookman Old Style" panose="02050604050505020204" pitchFamily="18" charset="0"/>
              </a:rPr>
              <a:t>Hanrietta</a:t>
            </a:r>
            <a:r>
              <a:rPr lang="en-US" dirty="0" smtClean="0">
                <a:latin typeface="Bookman Old Style" panose="02050604050505020204" pitchFamily="18" charset="0"/>
              </a:rPr>
              <a:t> </a:t>
            </a:r>
            <a:r>
              <a:rPr lang="en-US" dirty="0" err="1" smtClean="0">
                <a:latin typeface="Bookman Old Style" panose="02050604050505020204" pitchFamily="18" charset="0"/>
              </a:rPr>
              <a:t>L.Moore</a:t>
            </a:r>
            <a:r>
              <a:rPr lang="en-US" dirty="0" smtClean="0">
                <a:latin typeface="Bookman Old Style" panose="02050604050505020204" pitchFamily="18" charset="0"/>
              </a:rPr>
              <a:t>, 1988. </a:t>
            </a:r>
            <a:r>
              <a:rPr lang="en-US" i="1" dirty="0" smtClean="0">
                <a:latin typeface="Bookman Old Style" panose="02050604050505020204" pitchFamily="18" charset="0"/>
              </a:rPr>
              <a:t>Feminism and </a:t>
            </a:r>
            <a:r>
              <a:rPr lang="en-US" i="1" dirty="0" err="1" smtClean="0">
                <a:latin typeface="Bookman Old Style" panose="02050604050505020204" pitchFamily="18" charset="0"/>
              </a:rPr>
              <a:t>Anthropology.</a:t>
            </a:r>
            <a:r>
              <a:rPr lang="en-US" dirty="0" err="1" smtClean="0">
                <a:latin typeface="Bookman Old Style" panose="02050604050505020204" pitchFamily="18" charset="0"/>
              </a:rPr>
              <a:t>Polity</a:t>
            </a:r>
            <a:r>
              <a:rPr lang="en-US" dirty="0" smtClean="0">
                <a:latin typeface="Bookman Old Style" panose="02050604050505020204" pitchFamily="18" charset="0"/>
              </a:rPr>
              <a:t> </a:t>
            </a:r>
            <a:r>
              <a:rPr lang="en-US" dirty="0" err="1" smtClean="0">
                <a:latin typeface="Bookman Old Style" panose="02050604050505020204" pitchFamily="18" charset="0"/>
              </a:rPr>
              <a:t>Press,Cambridge.Ed</a:t>
            </a:r>
            <a:r>
              <a:rPr lang="en-US" dirty="0" smtClean="0">
                <a:latin typeface="Bookman Old Style" panose="02050604050505020204" pitchFamily="18" charset="0"/>
              </a:rPr>
              <a:t>.</a:t>
            </a:r>
          </a:p>
          <a:p>
            <a:r>
              <a:rPr lang="en-US" dirty="0" smtClean="0">
                <a:latin typeface="Bookman Old Style" panose="02050604050505020204" pitchFamily="18" charset="0"/>
              </a:rPr>
              <a:t>Charlotte Bruner,1993. </a:t>
            </a:r>
            <a:r>
              <a:rPr lang="en-US" i="1" dirty="0" smtClean="0">
                <a:latin typeface="Bookman Old Style" panose="02050604050505020204" pitchFamily="18" charset="0"/>
              </a:rPr>
              <a:t>African Women’s Writing. </a:t>
            </a:r>
            <a:r>
              <a:rPr lang="en-US" dirty="0" smtClean="0">
                <a:latin typeface="Bookman Old Style" panose="02050604050505020204" pitchFamily="18" charset="0"/>
              </a:rPr>
              <a:t>Heinemann: Division of Reed Publishing Inc. USA. </a:t>
            </a:r>
          </a:p>
          <a:p>
            <a:r>
              <a:rPr lang="en-US" dirty="0" smtClean="0">
                <a:latin typeface="Bookman Old Style" panose="02050604050505020204" pitchFamily="18" charset="0"/>
              </a:rPr>
              <a:t>Ed, Georg Gugelberger,1985. </a:t>
            </a:r>
            <a:r>
              <a:rPr lang="en-US" i="1" dirty="0" smtClean="0">
                <a:latin typeface="Bookman Old Style" panose="02050604050505020204" pitchFamily="18" charset="0"/>
              </a:rPr>
              <a:t>Marxism and African Literature. </a:t>
            </a:r>
            <a:r>
              <a:rPr lang="en-US" dirty="0" smtClean="0">
                <a:latin typeface="Bookman Old Style" panose="02050604050505020204" pitchFamily="18" charset="0"/>
              </a:rPr>
              <a:t>African World Press, </a:t>
            </a:r>
            <a:r>
              <a:rPr lang="en-US" dirty="0" err="1" smtClean="0">
                <a:latin typeface="Bookman Old Style" panose="02050604050505020204" pitchFamily="18" charset="0"/>
              </a:rPr>
              <a:t>inc.</a:t>
            </a:r>
            <a:r>
              <a:rPr lang="en-US" dirty="0" smtClean="0">
                <a:latin typeface="Bookman Old Style" panose="02050604050505020204" pitchFamily="18" charset="0"/>
              </a:rPr>
              <a:t> Trenton.</a:t>
            </a:r>
          </a:p>
          <a:p>
            <a:r>
              <a:rPr lang="en-US" dirty="0" smtClean="0">
                <a:latin typeface="Bookman Old Style" panose="02050604050505020204" pitchFamily="18" charset="0"/>
              </a:rPr>
              <a:t>Allen Wood. 1981. </a:t>
            </a:r>
            <a:r>
              <a:rPr lang="en-US" i="1" dirty="0" smtClean="0">
                <a:latin typeface="Bookman Old Style" panose="02050604050505020204" pitchFamily="18" charset="0"/>
              </a:rPr>
              <a:t>Karl Marx: The Arguments of the Philosophers. </a:t>
            </a:r>
            <a:r>
              <a:rPr lang="en-US" dirty="0" smtClean="0">
                <a:latin typeface="Bookman Old Style" panose="02050604050505020204" pitchFamily="18" charset="0"/>
              </a:rPr>
              <a:t>Routledge and Kegan Paul, London and New York</a:t>
            </a:r>
            <a:endParaRPr lang="en-GB" dirty="0" smtClean="0"/>
          </a:p>
          <a:p>
            <a:endParaRPr lang="en-GB" dirty="0" smtClean="0">
              <a:latin typeface="Bookman Old Style" panose="02050604050505020204" pitchFamily="18" charset="0"/>
            </a:endParaRPr>
          </a:p>
        </p:txBody>
      </p:sp>
      <p:sp>
        <p:nvSpPr>
          <p:cNvPr id="4" name="TextBox 3"/>
          <p:cNvSpPr txBox="1"/>
          <p:nvPr/>
        </p:nvSpPr>
        <p:spPr>
          <a:xfrm>
            <a:off x="9509760" y="1690688"/>
            <a:ext cx="2377440" cy="923330"/>
          </a:xfrm>
          <a:prstGeom prst="rect">
            <a:avLst/>
          </a:prstGeom>
          <a:noFill/>
        </p:spPr>
        <p:txBody>
          <a:bodyPr wrap="square" rtlCol="0">
            <a:spAutoFit/>
          </a:bodyPr>
          <a:lstStyle/>
          <a:p>
            <a:r>
              <a:rPr lang="en-US" dirty="0" smtClean="0"/>
              <a:t>Images by:</a:t>
            </a:r>
          </a:p>
          <a:p>
            <a:r>
              <a:rPr lang="en-US" dirty="0" smtClean="0"/>
              <a:t>Brydie Parkes</a:t>
            </a:r>
          </a:p>
          <a:p>
            <a:r>
              <a:rPr lang="en-US" dirty="0" smtClean="0"/>
              <a:t>James </a:t>
            </a:r>
            <a:endParaRPr lang="en-GB" dirty="0"/>
          </a:p>
        </p:txBody>
      </p:sp>
    </p:spTree>
    <p:extLst>
      <p:ext uri="{BB962C8B-B14F-4D97-AF65-F5344CB8AC3E}">
        <p14:creationId xmlns:p14="http://schemas.microsoft.com/office/powerpoint/2010/main" val="280264247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10007</TotalTime>
  <Words>1984</Words>
  <Application>Microsoft Office PowerPoint</Application>
  <PresentationFormat>Widescreen</PresentationFormat>
  <Paragraphs>90</Paragraphs>
  <Slides>9</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Bookman Old Style</vt:lpstr>
      <vt:lpstr>Calibri</vt:lpstr>
      <vt:lpstr>Calibri Light</vt:lpstr>
      <vt:lpstr>Office Theme</vt:lpstr>
      <vt:lpstr>“Focusing on the experience of women, how have the models of developments created in the west contributed to the issue of structural violence in chinamhora, Zimbabwe?”</vt:lpstr>
      <vt:lpstr>PowerPoint Presentation</vt:lpstr>
      <vt:lpstr>Literature </vt:lpstr>
      <vt:lpstr>Who</vt:lpstr>
      <vt:lpstr>Research question</vt:lpstr>
      <vt:lpstr>Methodology</vt:lpstr>
      <vt:lpstr>Data</vt:lpstr>
      <vt:lpstr>Conculsion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Focusing on the experience of women, how have the models of developments created in the west contributed to the issue of structural violence in chinamhora, Zimbabwe.</dc:title>
  <dc:creator>brydie parkes</dc:creator>
  <cp:lastModifiedBy>brydie parkes</cp:lastModifiedBy>
  <cp:revision>13</cp:revision>
  <dcterms:created xsi:type="dcterms:W3CDTF">2018-01-18T12:39:01Z</dcterms:created>
  <dcterms:modified xsi:type="dcterms:W3CDTF">2018-01-25T11:26:03Z</dcterms:modified>
</cp:coreProperties>
</file>