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1" r:id="rId1"/>
  </p:sldMasterIdLst>
  <p:notesMasterIdLst>
    <p:notesMasterId r:id="rId19"/>
  </p:notesMasterIdLst>
  <p:sldIdLst>
    <p:sldId id="256" r:id="rId2"/>
    <p:sldId id="272"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71CF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1" autoAdjust="0"/>
    <p:restoredTop sz="77467" autoAdjust="0"/>
  </p:normalViewPr>
  <p:slideViewPr>
    <p:cSldViewPr snapToGrid="0">
      <p:cViewPr varScale="1">
        <p:scale>
          <a:sx n="90" d="100"/>
          <a:sy n="90" d="100"/>
        </p:scale>
        <p:origin x="1368" y="184"/>
      </p:cViewPr>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5F6C4DD-92F1-4CE1-9890-1362B303E46B}" type="doc">
      <dgm:prSet loTypeId="urn:microsoft.com/office/officeart/2005/8/layout/cycle7" loCatId="cycle" qsTypeId="urn:microsoft.com/office/officeart/2005/8/quickstyle/simple1" qsCatId="simple" csTypeId="urn:microsoft.com/office/officeart/2005/8/colors/accent1_2" csCatId="accent1" phldr="1"/>
      <dgm:spPr/>
      <dgm:t>
        <a:bodyPr/>
        <a:lstStyle/>
        <a:p>
          <a:endParaRPr lang="en-US"/>
        </a:p>
      </dgm:t>
    </dgm:pt>
    <dgm:pt modelId="{8F253E35-3D31-4F38-940A-702ADDD5BE10}">
      <dgm:prSet phldrT="[Text]" phldr="0"/>
      <dgm:spPr/>
      <dgm:t>
        <a:bodyPr/>
        <a:lstStyle/>
        <a:p>
          <a:r>
            <a:rPr lang="en-US" dirty="0"/>
            <a:t>Empathy</a:t>
          </a:r>
        </a:p>
      </dgm:t>
    </dgm:pt>
    <dgm:pt modelId="{67997841-4324-4D5F-B5AD-A811FE5094C1}" type="parTrans" cxnId="{F9AF8FAE-A7EE-4ECF-936D-CB5BAB3B9423}">
      <dgm:prSet/>
      <dgm:spPr/>
      <dgm:t>
        <a:bodyPr/>
        <a:lstStyle/>
        <a:p>
          <a:endParaRPr lang="en-US"/>
        </a:p>
      </dgm:t>
    </dgm:pt>
    <dgm:pt modelId="{3E730913-AC8A-43C2-B5C2-F571870BB3B7}" type="sibTrans" cxnId="{F9AF8FAE-A7EE-4ECF-936D-CB5BAB3B9423}">
      <dgm:prSet/>
      <dgm:spPr/>
      <dgm:t>
        <a:bodyPr/>
        <a:lstStyle/>
        <a:p>
          <a:endParaRPr lang="en-US" dirty="0"/>
        </a:p>
      </dgm:t>
    </dgm:pt>
    <dgm:pt modelId="{DD58D680-B624-45FB-8C63-FB7F6361BCCB}">
      <dgm:prSet phldrT="[Text]" phldr="0"/>
      <dgm:spPr/>
      <dgm:t>
        <a:bodyPr/>
        <a:lstStyle/>
        <a:p>
          <a:r>
            <a:rPr lang="en-US" dirty="0"/>
            <a:t>Self awareness</a:t>
          </a:r>
        </a:p>
      </dgm:t>
    </dgm:pt>
    <dgm:pt modelId="{E2E2A1DE-56A0-49F6-AF8E-250DC97ECE5A}" type="parTrans" cxnId="{570E5AB7-E11F-48B2-8B62-4726AF844475}">
      <dgm:prSet/>
      <dgm:spPr/>
      <dgm:t>
        <a:bodyPr/>
        <a:lstStyle/>
        <a:p>
          <a:endParaRPr lang="en-US"/>
        </a:p>
      </dgm:t>
    </dgm:pt>
    <dgm:pt modelId="{50315648-D0FE-4456-A9EB-7AAB4559A458}" type="sibTrans" cxnId="{570E5AB7-E11F-48B2-8B62-4726AF844475}">
      <dgm:prSet/>
      <dgm:spPr/>
      <dgm:t>
        <a:bodyPr/>
        <a:lstStyle/>
        <a:p>
          <a:endParaRPr lang="en-US" dirty="0"/>
        </a:p>
      </dgm:t>
    </dgm:pt>
    <dgm:pt modelId="{F19C006D-38E0-4D3F-A475-3B3D65F807C6}">
      <dgm:prSet phldrT="[Text]" phldr="0"/>
      <dgm:spPr/>
      <dgm:t>
        <a:bodyPr/>
        <a:lstStyle/>
        <a:p>
          <a:r>
            <a:rPr lang="en-US" dirty="0"/>
            <a:t>Self regulation</a:t>
          </a:r>
        </a:p>
      </dgm:t>
    </dgm:pt>
    <dgm:pt modelId="{FCC89108-2156-4F94-B1A7-B349D62828EB}" type="parTrans" cxnId="{99566B2F-DFC3-413E-86CD-E749D71797F7}">
      <dgm:prSet/>
      <dgm:spPr/>
      <dgm:t>
        <a:bodyPr/>
        <a:lstStyle/>
        <a:p>
          <a:endParaRPr lang="en-US"/>
        </a:p>
      </dgm:t>
    </dgm:pt>
    <dgm:pt modelId="{B3E38789-4E5B-49CA-AB22-46B36B3B1F1D}" type="sibTrans" cxnId="{99566B2F-DFC3-413E-86CD-E749D71797F7}">
      <dgm:prSet/>
      <dgm:spPr/>
      <dgm:t>
        <a:bodyPr/>
        <a:lstStyle/>
        <a:p>
          <a:endParaRPr lang="en-US" dirty="0"/>
        </a:p>
      </dgm:t>
    </dgm:pt>
    <dgm:pt modelId="{A91A5CF9-5B74-4550-A924-181245BACF4D}">
      <dgm:prSet phldrT="[Text]" phldr="0"/>
      <dgm:spPr/>
      <dgm:t>
        <a:bodyPr/>
        <a:lstStyle/>
        <a:p>
          <a:r>
            <a:rPr lang="en-US" dirty="0"/>
            <a:t>Motivation</a:t>
          </a:r>
        </a:p>
      </dgm:t>
    </dgm:pt>
    <dgm:pt modelId="{EC64FE99-3056-4D33-B164-FED3DE38E387}" type="parTrans" cxnId="{59720046-4D54-46EE-B908-8251E2F5DFEC}">
      <dgm:prSet/>
      <dgm:spPr/>
      <dgm:t>
        <a:bodyPr/>
        <a:lstStyle/>
        <a:p>
          <a:endParaRPr lang="en-US"/>
        </a:p>
      </dgm:t>
    </dgm:pt>
    <dgm:pt modelId="{604B8A7B-0E6D-43F8-8A83-5AE5653CB72C}" type="sibTrans" cxnId="{59720046-4D54-46EE-B908-8251E2F5DFEC}">
      <dgm:prSet/>
      <dgm:spPr/>
      <dgm:t>
        <a:bodyPr/>
        <a:lstStyle/>
        <a:p>
          <a:endParaRPr lang="en-US" dirty="0"/>
        </a:p>
      </dgm:t>
    </dgm:pt>
    <dgm:pt modelId="{A55E9BD3-7160-4E2F-9389-3536F1BCC97A}">
      <dgm:prSet/>
      <dgm:spPr/>
      <dgm:t>
        <a:bodyPr/>
        <a:lstStyle/>
        <a:p>
          <a:r>
            <a:rPr lang="en-US" dirty="0"/>
            <a:t>Social skills</a:t>
          </a:r>
        </a:p>
      </dgm:t>
    </dgm:pt>
    <dgm:pt modelId="{CEE27C23-035D-4487-A6E3-ECC63AA933AF}" type="parTrans" cxnId="{ED16DCF9-4061-4D8E-A02A-DB08C256A624}">
      <dgm:prSet/>
      <dgm:spPr/>
      <dgm:t>
        <a:bodyPr/>
        <a:lstStyle/>
        <a:p>
          <a:endParaRPr lang="en-US"/>
        </a:p>
      </dgm:t>
    </dgm:pt>
    <dgm:pt modelId="{B7A63BE7-C20C-4D3C-8587-9D1C7453F577}" type="sibTrans" cxnId="{ED16DCF9-4061-4D8E-A02A-DB08C256A624}">
      <dgm:prSet/>
      <dgm:spPr/>
      <dgm:t>
        <a:bodyPr/>
        <a:lstStyle/>
        <a:p>
          <a:endParaRPr lang="en-US" dirty="0"/>
        </a:p>
      </dgm:t>
    </dgm:pt>
    <dgm:pt modelId="{D27CCF25-EF26-4DFE-B263-462CE0E2FBFC}" type="pres">
      <dgm:prSet presAssocID="{E5F6C4DD-92F1-4CE1-9890-1362B303E46B}" presName="Name0" presStyleCnt="0">
        <dgm:presLayoutVars>
          <dgm:dir/>
          <dgm:resizeHandles val="exact"/>
        </dgm:presLayoutVars>
      </dgm:prSet>
      <dgm:spPr/>
    </dgm:pt>
    <dgm:pt modelId="{7EB325CA-80AE-4F39-A0B5-4DAB66E46E2C}" type="pres">
      <dgm:prSet presAssocID="{8F253E35-3D31-4F38-940A-702ADDD5BE10}" presName="node" presStyleLbl="node1" presStyleIdx="0" presStyleCnt="5">
        <dgm:presLayoutVars>
          <dgm:bulletEnabled val="1"/>
        </dgm:presLayoutVars>
      </dgm:prSet>
      <dgm:spPr/>
    </dgm:pt>
    <dgm:pt modelId="{EEECBEAA-294F-4EE0-9995-3B25482DC946}" type="pres">
      <dgm:prSet presAssocID="{3E730913-AC8A-43C2-B5C2-F571870BB3B7}" presName="sibTrans" presStyleLbl="sibTrans2D1" presStyleIdx="0" presStyleCnt="5"/>
      <dgm:spPr/>
    </dgm:pt>
    <dgm:pt modelId="{6ADE093A-4BE5-4124-8D70-902F4986776F}" type="pres">
      <dgm:prSet presAssocID="{3E730913-AC8A-43C2-B5C2-F571870BB3B7}" presName="connectorText" presStyleLbl="sibTrans2D1" presStyleIdx="0" presStyleCnt="5"/>
      <dgm:spPr/>
    </dgm:pt>
    <dgm:pt modelId="{68669CA3-1B9E-447C-85CE-1FF534D075D4}" type="pres">
      <dgm:prSet presAssocID="{DD58D680-B624-45FB-8C63-FB7F6361BCCB}" presName="node" presStyleLbl="node1" presStyleIdx="1" presStyleCnt="5">
        <dgm:presLayoutVars>
          <dgm:bulletEnabled val="1"/>
        </dgm:presLayoutVars>
      </dgm:prSet>
      <dgm:spPr/>
    </dgm:pt>
    <dgm:pt modelId="{11AD4A68-76DC-4110-B3DC-E9724FED790D}" type="pres">
      <dgm:prSet presAssocID="{50315648-D0FE-4456-A9EB-7AAB4559A458}" presName="sibTrans" presStyleLbl="sibTrans2D1" presStyleIdx="1" presStyleCnt="5"/>
      <dgm:spPr/>
    </dgm:pt>
    <dgm:pt modelId="{CD4AD64F-7BC9-48CC-AC5A-D9463BB02A6E}" type="pres">
      <dgm:prSet presAssocID="{50315648-D0FE-4456-A9EB-7AAB4559A458}" presName="connectorText" presStyleLbl="sibTrans2D1" presStyleIdx="1" presStyleCnt="5"/>
      <dgm:spPr/>
    </dgm:pt>
    <dgm:pt modelId="{0D26BBC6-73EB-46FA-8C26-1AA5219EAF86}" type="pres">
      <dgm:prSet presAssocID="{F19C006D-38E0-4D3F-A475-3B3D65F807C6}" presName="node" presStyleLbl="node1" presStyleIdx="2" presStyleCnt="5">
        <dgm:presLayoutVars>
          <dgm:bulletEnabled val="1"/>
        </dgm:presLayoutVars>
      </dgm:prSet>
      <dgm:spPr/>
    </dgm:pt>
    <dgm:pt modelId="{7339B688-A628-461E-98B6-B179D16ABEF0}" type="pres">
      <dgm:prSet presAssocID="{B3E38789-4E5B-49CA-AB22-46B36B3B1F1D}" presName="sibTrans" presStyleLbl="sibTrans2D1" presStyleIdx="2" presStyleCnt="5"/>
      <dgm:spPr/>
    </dgm:pt>
    <dgm:pt modelId="{F50BF055-F47F-4E49-A0E6-B15BB05F778D}" type="pres">
      <dgm:prSet presAssocID="{B3E38789-4E5B-49CA-AB22-46B36B3B1F1D}" presName="connectorText" presStyleLbl="sibTrans2D1" presStyleIdx="2" presStyleCnt="5"/>
      <dgm:spPr/>
    </dgm:pt>
    <dgm:pt modelId="{6266DEEA-DD08-44BB-9F7F-518998BFBB21}" type="pres">
      <dgm:prSet presAssocID="{A91A5CF9-5B74-4550-A924-181245BACF4D}" presName="node" presStyleLbl="node1" presStyleIdx="3" presStyleCnt="5">
        <dgm:presLayoutVars>
          <dgm:bulletEnabled val="1"/>
        </dgm:presLayoutVars>
      </dgm:prSet>
      <dgm:spPr/>
    </dgm:pt>
    <dgm:pt modelId="{B8CA5B0A-C3E1-4F9C-B22F-2980EE2950AF}" type="pres">
      <dgm:prSet presAssocID="{604B8A7B-0E6D-43F8-8A83-5AE5653CB72C}" presName="sibTrans" presStyleLbl="sibTrans2D1" presStyleIdx="3" presStyleCnt="5"/>
      <dgm:spPr/>
    </dgm:pt>
    <dgm:pt modelId="{21319BE6-87FB-48EF-B0ED-8554E3E62639}" type="pres">
      <dgm:prSet presAssocID="{604B8A7B-0E6D-43F8-8A83-5AE5653CB72C}" presName="connectorText" presStyleLbl="sibTrans2D1" presStyleIdx="3" presStyleCnt="5"/>
      <dgm:spPr/>
    </dgm:pt>
    <dgm:pt modelId="{C902E54F-FFE8-4619-9E52-CC8DA45DB663}" type="pres">
      <dgm:prSet presAssocID="{A55E9BD3-7160-4E2F-9389-3536F1BCC97A}" presName="node" presStyleLbl="node1" presStyleIdx="4" presStyleCnt="5">
        <dgm:presLayoutVars>
          <dgm:bulletEnabled val="1"/>
        </dgm:presLayoutVars>
      </dgm:prSet>
      <dgm:spPr/>
    </dgm:pt>
    <dgm:pt modelId="{1D77803A-71B3-43A6-9524-BE83DE47E923}" type="pres">
      <dgm:prSet presAssocID="{B7A63BE7-C20C-4D3C-8587-9D1C7453F577}" presName="sibTrans" presStyleLbl="sibTrans2D1" presStyleIdx="4" presStyleCnt="5"/>
      <dgm:spPr/>
    </dgm:pt>
    <dgm:pt modelId="{D1859D04-19DA-4303-AA9D-7D40106C0D29}" type="pres">
      <dgm:prSet presAssocID="{B7A63BE7-C20C-4D3C-8587-9D1C7453F577}" presName="connectorText" presStyleLbl="sibTrans2D1" presStyleIdx="4" presStyleCnt="5"/>
      <dgm:spPr/>
    </dgm:pt>
  </dgm:ptLst>
  <dgm:cxnLst>
    <dgm:cxn modelId="{FC2BE804-C006-424C-A9C8-2D6AE145E90E}" type="presOf" srcId="{B7A63BE7-C20C-4D3C-8587-9D1C7453F577}" destId="{D1859D04-19DA-4303-AA9D-7D40106C0D29}" srcOrd="1" destOrd="0" presId="urn:microsoft.com/office/officeart/2005/8/layout/cycle7"/>
    <dgm:cxn modelId="{660AFE09-1E70-4AC2-B86A-31C6EC4B64F0}" type="presOf" srcId="{604B8A7B-0E6D-43F8-8A83-5AE5653CB72C}" destId="{21319BE6-87FB-48EF-B0ED-8554E3E62639}" srcOrd="1" destOrd="0" presId="urn:microsoft.com/office/officeart/2005/8/layout/cycle7"/>
    <dgm:cxn modelId="{E09E272C-4641-4471-A96D-5E471E125CE8}" type="presOf" srcId="{50315648-D0FE-4456-A9EB-7AAB4559A458}" destId="{CD4AD64F-7BC9-48CC-AC5A-D9463BB02A6E}" srcOrd="1" destOrd="0" presId="urn:microsoft.com/office/officeart/2005/8/layout/cycle7"/>
    <dgm:cxn modelId="{99566B2F-DFC3-413E-86CD-E749D71797F7}" srcId="{E5F6C4DD-92F1-4CE1-9890-1362B303E46B}" destId="{F19C006D-38E0-4D3F-A475-3B3D65F807C6}" srcOrd="2" destOrd="0" parTransId="{FCC89108-2156-4F94-B1A7-B349D62828EB}" sibTransId="{B3E38789-4E5B-49CA-AB22-46B36B3B1F1D}"/>
    <dgm:cxn modelId="{59720046-4D54-46EE-B908-8251E2F5DFEC}" srcId="{E5F6C4DD-92F1-4CE1-9890-1362B303E46B}" destId="{A91A5CF9-5B74-4550-A924-181245BACF4D}" srcOrd="3" destOrd="0" parTransId="{EC64FE99-3056-4D33-B164-FED3DE38E387}" sibTransId="{604B8A7B-0E6D-43F8-8A83-5AE5653CB72C}"/>
    <dgm:cxn modelId="{C5745E4C-622F-42DB-B7D8-CAA14F305FD1}" type="presOf" srcId="{E5F6C4DD-92F1-4CE1-9890-1362B303E46B}" destId="{D27CCF25-EF26-4DFE-B263-462CE0E2FBFC}" srcOrd="0" destOrd="0" presId="urn:microsoft.com/office/officeart/2005/8/layout/cycle7"/>
    <dgm:cxn modelId="{83EBA454-9301-41E6-82FF-61153AD2486F}" type="presOf" srcId="{604B8A7B-0E6D-43F8-8A83-5AE5653CB72C}" destId="{B8CA5B0A-C3E1-4F9C-B22F-2980EE2950AF}" srcOrd="0" destOrd="0" presId="urn:microsoft.com/office/officeart/2005/8/layout/cycle7"/>
    <dgm:cxn modelId="{9289E06E-21E2-4930-815F-DA0E14106802}" type="presOf" srcId="{3E730913-AC8A-43C2-B5C2-F571870BB3B7}" destId="{6ADE093A-4BE5-4124-8D70-902F4986776F}" srcOrd="1" destOrd="0" presId="urn:microsoft.com/office/officeart/2005/8/layout/cycle7"/>
    <dgm:cxn modelId="{5A216C90-CEC6-4AB5-BD06-D551FE3C7163}" type="presOf" srcId="{B3E38789-4E5B-49CA-AB22-46B36B3B1F1D}" destId="{F50BF055-F47F-4E49-A0E6-B15BB05F778D}" srcOrd="1" destOrd="0" presId="urn:microsoft.com/office/officeart/2005/8/layout/cycle7"/>
    <dgm:cxn modelId="{47031B95-9065-414A-993C-2C571C84FC51}" type="presOf" srcId="{B3E38789-4E5B-49CA-AB22-46B36B3B1F1D}" destId="{7339B688-A628-461E-98B6-B179D16ABEF0}" srcOrd="0" destOrd="0" presId="urn:microsoft.com/office/officeart/2005/8/layout/cycle7"/>
    <dgm:cxn modelId="{85C08F95-627D-43E3-A4BF-72FDD0EF0110}" type="presOf" srcId="{8F253E35-3D31-4F38-940A-702ADDD5BE10}" destId="{7EB325CA-80AE-4F39-A0B5-4DAB66E46E2C}" srcOrd="0" destOrd="0" presId="urn:microsoft.com/office/officeart/2005/8/layout/cycle7"/>
    <dgm:cxn modelId="{49486699-5BD4-47D3-98EB-E9333CBE7458}" type="presOf" srcId="{A91A5CF9-5B74-4550-A924-181245BACF4D}" destId="{6266DEEA-DD08-44BB-9F7F-518998BFBB21}" srcOrd="0" destOrd="0" presId="urn:microsoft.com/office/officeart/2005/8/layout/cycle7"/>
    <dgm:cxn modelId="{FFA82CAA-54AA-4633-8616-BE2BF2DB197D}" type="presOf" srcId="{50315648-D0FE-4456-A9EB-7AAB4559A458}" destId="{11AD4A68-76DC-4110-B3DC-E9724FED790D}" srcOrd="0" destOrd="0" presId="urn:microsoft.com/office/officeart/2005/8/layout/cycle7"/>
    <dgm:cxn modelId="{F9AF8FAE-A7EE-4ECF-936D-CB5BAB3B9423}" srcId="{E5F6C4DD-92F1-4CE1-9890-1362B303E46B}" destId="{8F253E35-3D31-4F38-940A-702ADDD5BE10}" srcOrd="0" destOrd="0" parTransId="{67997841-4324-4D5F-B5AD-A811FE5094C1}" sibTransId="{3E730913-AC8A-43C2-B5C2-F571870BB3B7}"/>
    <dgm:cxn modelId="{AA17ADB2-F7FC-4CD5-817C-5AD2B5259215}" type="presOf" srcId="{A55E9BD3-7160-4E2F-9389-3536F1BCC97A}" destId="{C902E54F-FFE8-4619-9E52-CC8DA45DB663}" srcOrd="0" destOrd="0" presId="urn:microsoft.com/office/officeart/2005/8/layout/cycle7"/>
    <dgm:cxn modelId="{570E5AB7-E11F-48B2-8B62-4726AF844475}" srcId="{E5F6C4DD-92F1-4CE1-9890-1362B303E46B}" destId="{DD58D680-B624-45FB-8C63-FB7F6361BCCB}" srcOrd="1" destOrd="0" parTransId="{E2E2A1DE-56A0-49F6-AF8E-250DC97ECE5A}" sibTransId="{50315648-D0FE-4456-A9EB-7AAB4559A458}"/>
    <dgm:cxn modelId="{5168DEB8-F392-483A-994F-7006CB06774B}" type="presOf" srcId="{3E730913-AC8A-43C2-B5C2-F571870BB3B7}" destId="{EEECBEAA-294F-4EE0-9995-3B25482DC946}" srcOrd="0" destOrd="0" presId="urn:microsoft.com/office/officeart/2005/8/layout/cycle7"/>
    <dgm:cxn modelId="{DEC7EBD4-A0E0-4724-BBE2-B6B0FDC93622}" type="presOf" srcId="{DD58D680-B624-45FB-8C63-FB7F6361BCCB}" destId="{68669CA3-1B9E-447C-85CE-1FF534D075D4}" srcOrd="0" destOrd="0" presId="urn:microsoft.com/office/officeart/2005/8/layout/cycle7"/>
    <dgm:cxn modelId="{2EBE38D9-4A7B-4064-8625-A52F67942904}" type="presOf" srcId="{B7A63BE7-C20C-4D3C-8587-9D1C7453F577}" destId="{1D77803A-71B3-43A6-9524-BE83DE47E923}" srcOrd="0" destOrd="0" presId="urn:microsoft.com/office/officeart/2005/8/layout/cycle7"/>
    <dgm:cxn modelId="{31AB50F2-219C-4E4B-AF86-335215CDCE67}" type="presOf" srcId="{F19C006D-38E0-4D3F-A475-3B3D65F807C6}" destId="{0D26BBC6-73EB-46FA-8C26-1AA5219EAF86}" srcOrd="0" destOrd="0" presId="urn:microsoft.com/office/officeart/2005/8/layout/cycle7"/>
    <dgm:cxn modelId="{ED16DCF9-4061-4D8E-A02A-DB08C256A624}" srcId="{E5F6C4DD-92F1-4CE1-9890-1362B303E46B}" destId="{A55E9BD3-7160-4E2F-9389-3536F1BCC97A}" srcOrd="4" destOrd="0" parTransId="{CEE27C23-035D-4487-A6E3-ECC63AA933AF}" sibTransId="{B7A63BE7-C20C-4D3C-8587-9D1C7453F577}"/>
    <dgm:cxn modelId="{72DD8737-D728-4F3C-BF51-FC21441E2345}" type="presParOf" srcId="{D27CCF25-EF26-4DFE-B263-462CE0E2FBFC}" destId="{7EB325CA-80AE-4F39-A0B5-4DAB66E46E2C}" srcOrd="0" destOrd="0" presId="urn:microsoft.com/office/officeart/2005/8/layout/cycle7"/>
    <dgm:cxn modelId="{02C8D7D0-7A37-464D-8761-BEECF26B8D50}" type="presParOf" srcId="{D27CCF25-EF26-4DFE-B263-462CE0E2FBFC}" destId="{EEECBEAA-294F-4EE0-9995-3B25482DC946}" srcOrd="1" destOrd="0" presId="urn:microsoft.com/office/officeart/2005/8/layout/cycle7"/>
    <dgm:cxn modelId="{07787E83-EA20-4B23-872A-2C5056DE700A}" type="presParOf" srcId="{EEECBEAA-294F-4EE0-9995-3B25482DC946}" destId="{6ADE093A-4BE5-4124-8D70-902F4986776F}" srcOrd="0" destOrd="0" presId="urn:microsoft.com/office/officeart/2005/8/layout/cycle7"/>
    <dgm:cxn modelId="{D091C2AE-ECE9-4C97-B75C-5C7A34009E78}" type="presParOf" srcId="{D27CCF25-EF26-4DFE-B263-462CE0E2FBFC}" destId="{68669CA3-1B9E-447C-85CE-1FF534D075D4}" srcOrd="2" destOrd="0" presId="urn:microsoft.com/office/officeart/2005/8/layout/cycle7"/>
    <dgm:cxn modelId="{234464B1-6CCC-411F-BE92-3860F0358420}" type="presParOf" srcId="{D27CCF25-EF26-4DFE-B263-462CE0E2FBFC}" destId="{11AD4A68-76DC-4110-B3DC-E9724FED790D}" srcOrd="3" destOrd="0" presId="urn:microsoft.com/office/officeart/2005/8/layout/cycle7"/>
    <dgm:cxn modelId="{6CB3F0E8-FEAC-4CBE-932E-01F21612D32A}" type="presParOf" srcId="{11AD4A68-76DC-4110-B3DC-E9724FED790D}" destId="{CD4AD64F-7BC9-48CC-AC5A-D9463BB02A6E}" srcOrd="0" destOrd="0" presId="urn:microsoft.com/office/officeart/2005/8/layout/cycle7"/>
    <dgm:cxn modelId="{5D6C32F2-2B43-4642-81B9-F1CF31454C0C}" type="presParOf" srcId="{D27CCF25-EF26-4DFE-B263-462CE0E2FBFC}" destId="{0D26BBC6-73EB-46FA-8C26-1AA5219EAF86}" srcOrd="4" destOrd="0" presId="urn:microsoft.com/office/officeart/2005/8/layout/cycle7"/>
    <dgm:cxn modelId="{7DA1987D-4181-4487-81F4-722C46E9E2E6}" type="presParOf" srcId="{D27CCF25-EF26-4DFE-B263-462CE0E2FBFC}" destId="{7339B688-A628-461E-98B6-B179D16ABEF0}" srcOrd="5" destOrd="0" presId="urn:microsoft.com/office/officeart/2005/8/layout/cycle7"/>
    <dgm:cxn modelId="{EB5B6C43-33AB-4CA9-929A-BBCA7A74D199}" type="presParOf" srcId="{7339B688-A628-461E-98B6-B179D16ABEF0}" destId="{F50BF055-F47F-4E49-A0E6-B15BB05F778D}" srcOrd="0" destOrd="0" presId="urn:microsoft.com/office/officeart/2005/8/layout/cycle7"/>
    <dgm:cxn modelId="{2434217E-666A-48F5-8069-12A81FE52AAC}" type="presParOf" srcId="{D27CCF25-EF26-4DFE-B263-462CE0E2FBFC}" destId="{6266DEEA-DD08-44BB-9F7F-518998BFBB21}" srcOrd="6" destOrd="0" presId="urn:microsoft.com/office/officeart/2005/8/layout/cycle7"/>
    <dgm:cxn modelId="{1D63247C-1551-4506-90DA-69FF745553C4}" type="presParOf" srcId="{D27CCF25-EF26-4DFE-B263-462CE0E2FBFC}" destId="{B8CA5B0A-C3E1-4F9C-B22F-2980EE2950AF}" srcOrd="7" destOrd="0" presId="urn:microsoft.com/office/officeart/2005/8/layout/cycle7"/>
    <dgm:cxn modelId="{B6A65B64-8990-4CBC-A61D-EBF1AFDFB726}" type="presParOf" srcId="{B8CA5B0A-C3E1-4F9C-B22F-2980EE2950AF}" destId="{21319BE6-87FB-48EF-B0ED-8554E3E62639}" srcOrd="0" destOrd="0" presId="urn:microsoft.com/office/officeart/2005/8/layout/cycle7"/>
    <dgm:cxn modelId="{639DC07E-AD8E-4BDB-9A31-59392C136FBA}" type="presParOf" srcId="{D27CCF25-EF26-4DFE-B263-462CE0E2FBFC}" destId="{C902E54F-FFE8-4619-9E52-CC8DA45DB663}" srcOrd="8" destOrd="0" presId="urn:microsoft.com/office/officeart/2005/8/layout/cycle7"/>
    <dgm:cxn modelId="{E2771F27-5614-4945-A6D8-AC2F5D0C05DE}" type="presParOf" srcId="{D27CCF25-EF26-4DFE-B263-462CE0E2FBFC}" destId="{1D77803A-71B3-43A6-9524-BE83DE47E923}" srcOrd="9" destOrd="0" presId="urn:microsoft.com/office/officeart/2005/8/layout/cycle7"/>
    <dgm:cxn modelId="{930B6CB2-02F0-4A09-B1FF-BC6ED2E2D989}" type="presParOf" srcId="{1D77803A-71B3-43A6-9524-BE83DE47E923}" destId="{D1859D04-19DA-4303-AA9D-7D40106C0D29}" srcOrd="0" destOrd="0" presId="urn:microsoft.com/office/officeart/2005/8/layout/cycle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5F6C4DD-92F1-4CE1-9890-1362B303E46B}" type="doc">
      <dgm:prSet loTypeId="urn:microsoft.com/office/officeart/2005/8/layout/cycle7" loCatId="cycle" qsTypeId="urn:microsoft.com/office/officeart/2005/8/quickstyle/simple1" qsCatId="simple" csTypeId="urn:microsoft.com/office/officeart/2005/8/colors/accent1_2" csCatId="accent1" phldr="1"/>
      <dgm:spPr/>
      <dgm:t>
        <a:bodyPr/>
        <a:lstStyle/>
        <a:p>
          <a:endParaRPr lang="en-US"/>
        </a:p>
      </dgm:t>
    </dgm:pt>
    <dgm:pt modelId="{8F253E35-3D31-4F38-940A-702ADDD5BE10}">
      <dgm:prSet phldrT="[Text]" phldr="0"/>
      <dgm:spPr/>
      <dgm:t>
        <a:bodyPr/>
        <a:lstStyle/>
        <a:p>
          <a:r>
            <a:rPr lang="en-US" dirty="0"/>
            <a:t>Metacognitive</a:t>
          </a:r>
        </a:p>
      </dgm:t>
    </dgm:pt>
    <dgm:pt modelId="{67997841-4324-4D5F-B5AD-A811FE5094C1}" type="parTrans" cxnId="{F9AF8FAE-A7EE-4ECF-936D-CB5BAB3B9423}">
      <dgm:prSet/>
      <dgm:spPr/>
      <dgm:t>
        <a:bodyPr/>
        <a:lstStyle/>
        <a:p>
          <a:endParaRPr lang="en-US"/>
        </a:p>
      </dgm:t>
    </dgm:pt>
    <dgm:pt modelId="{3E730913-AC8A-43C2-B5C2-F571870BB3B7}" type="sibTrans" cxnId="{F9AF8FAE-A7EE-4ECF-936D-CB5BAB3B9423}">
      <dgm:prSet/>
      <dgm:spPr/>
      <dgm:t>
        <a:bodyPr/>
        <a:lstStyle/>
        <a:p>
          <a:endParaRPr lang="en-US" dirty="0"/>
        </a:p>
      </dgm:t>
    </dgm:pt>
    <dgm:pt modelId="{DD58D680-B624-45FB-8C63-FB7F6361BCCB}">
      <dgm:prSet phldrT="[Text]" phldr="0"/>
      <dgm:spPr/>
      <dgm:t>
        <a:bodyPr/>
        <a:lstStyle/>
        <a:p>
          <a:r>
            <a:rPr lang="en-US" dirty="0"/>
            <a:t>Cognitive</a:t>
          </a:r>
        </a:p>
      </dgm:t>
    </dgm:pt>
    <dgm:pt modelId="{E2E2A1DE-56A0-49F6-AF8E-250DC97ECE5A}" type="parTrans" cxnId="{570E5AB7-E11F-48B2-8B62-4726AF844475}">
      <dgm:prSet/>
      <dgm:spPr/>
      <dgm:t>
        <a:bodyPr/>
        <a:lstStyle/>
        <a:p>
          <a:endParaRPr lang="en-US"/>
        </a:p>
      </dgm:t>
    </dgm:pt>
    <dgm:pt modelId="{50315648-D0FE-4456-A9EB-7AAB4559A458}" type="sibTrans" cxnId="{570E5AB7-E11F-48B2-8B62-4726AF844475}">
      <dgm:prSet/>
      <dgm:spPr/>
      <dgm:t>
        <a:bodyPr/>
        <a:lstStyle/>
        <a:p>
          <a:endParaRPr lang="en-US" dirty="0"/>
        </a:p>
      </dgm:t>
    </dgm:pt>
    <dgm:pt modelId="{F19C006D-38E0-4D3F-A475-3B3D65F807C6}">
      <dgm:prSet phldrT="[Text]" phldr="0"/>
      <dgm:spPr/>
      <dgm:t>
        <a:bodyPr/>
        <a:lstStyle/>
        <a:p>
          <a:r>
            <a:rPr lang="en-US" dirty="0"/>
            <a:t>Motivation</a:t>
          </a:r>
        </a:p>
      </dgm:t>
    </dgm:pt>
    <dgm:pt modelId="{FCC89108-2156-4F94-B1A7-B349D62828EB}" type="parTrans" cxnId="{99566B2F-DFC3-413E-86CD-E749D71797F7}">
      <dgm:prSet/>
      <dgm:spPr/>
      <dgm:t>
        <a:bodyPr/>
        <a:lstStyle/>
        <a:p>
          <a:endParaRPr lang="en-US"/>
        </a:p>
      </dgm:t>
    </dgm:pt>
    <dgm:pt modelId="{B3E38789-4E5B-49CA-AB22-46B36B3B1F1D}" type="sibTrans" cxnId="{99566B2F-DFC3-413E-86CD-E749D71797F7}">
      <dgm:prSet/>
      <dgm:spPr/>
      <dgm:t>
        <a:bodyPr/>
        <a:lstStyle/>
        <a:p>
          <a:endParaRPr lang="en-US" dirty="0"/>
        </a:p>
      </dgm:t>
    </dgm:pt>
    <dgm:pt modelId="{A91A5CF9-5B74-4550-A924-181245BACF4D}">
      <dgm:prSet phldrT="[Text]" phldr="0"/>
      <dgm:spPr/>
      <dgm:t>
        <a:bodyPr/>
        <a:lstStyle/>
        <a:p>
          <a:r>
            <a:rPr lang="en-US" dirty="0"/>
            <a:t>Behaviour</a:t>
          </a:r>
        </a:p>
      </dgm:t>
    </dgm:pt>
    <dgm:pt modelId="{EC64FE99-3056-4D33-B164-FED3DE38E387}" type="parTrans" cxnId="{59720046-4D54-46EE-B908-8251E2F5DFEC}">
      <dgm:prSet/>
      <dgm:spPr/>
      <dgm:t>
        <a:bodyPr/>
        <a:lstStyle/>
        <a:p>
          <a:endParaRPr lang="en-US"/>
        </a:p>
      </dgm:t>
    </dgm:pt>
    <dgm:pt modelId="{604B8A7B-0E6D-43F8-8A83-5AE5653CB72C}" type="sibTrans" cxnId="{59720046-4D54-46EE-B908-8251E2F5DFEC}">
      <dgm:prSet/>
      <dgm:spPr/>
      <dgm:t>
        <a:bodyPr/>
        <a:lstStyle/>
        <a:p>
          <a:endParaRPr lang="en-US" dirty="0"/>
        </a:p>
      </dgm:t>
    </dgm:pt>
    <dgm:pt modelId="{D27CCF25-EF26-4DFE-B263-462CE0E2FBFC}" type="pres">
      <dgm:prSet presAssocID="{E5F6C4DD-92F1-4CE1-9890-1362B303E46B}" presName="Name0" presStyleCnt="0">
        <dgm:presLayoutVars>
          <dgm:dir/>
          <dgm:resizeHandles val="exact"/>
        </dgm:presLayoutVars>
      </dgm:prSet>
      <dgm:spPr/>
    </dgm:pt>
    <dgm:pt modelId="{7EB325CA-80AE-4F39-A0B5-4DAB66E46E2C}" type="pres">
      <dgm:prSet presAssocID="{8F253E35-3D31-4F38-940A-702ADDD5BE10}" presName="node" presStyleLbl="node1" presStyleIdx="0" presStyleCnt="4">
        <dgm:presLayoutVars>
          <dgm:bulletEnabled val="1"/>
        </dgm:presLayoutVars>
      </dgm:prSet>
      <dgm:spPr/>
    </dgm:pt>
    <dgm:pt modelId="{EEECBEAA-294F-4EE0-9995-3B25482DC946}" type="pres">
      <dgm:prSet presAssocID="{3E730913-AC8A-43C2-B5C2-F571870BB3B7}" presName="sibTrans" presStyleLbl="sibTrans2D1" presStyleIdx="0" presStyleCnt="4"/>
      <dgm:spPr/>
    </dgm:pt>
    <dgm:pt modelId="{6ADE093A-4BE5-4124-8D70-902F4986776F}" type="pres">
      <dgm:prSet presAssocID="{3E730913-AC8A-43C2-B5C2-F571870BB3B7}" presName="connectorText" presStyleLbl="sibTrans2D1" presStyleIdx="0" presStyleCnt="4"/>
      <dgm:spPr/>
    </dgm:pt>
    <dgm:pt modelId="{68669CA3-1B9E-447C-85CE-1FF534D075D4}" type="pres">
      <dgm:prSet presAssocID="{DD58D680-B624-45FB-8C63-FB7F6361BCCB}" presName="node" presStyleLbl="node1" presStyleIdx="1" presStyleCnt="4">
        <dgm:presLayoutVars>
          <dgm:bulletEnabled val="1"/>
        </dgm:presLayoutVars>
      </dgm:prSet>
      <dgm:spPr/>
    </dgm:pt>
    <dgm:pt modelId="{11AD4A68-76DC-4110-B3DC-E9724FED790D}" type="pres">
      <dgm:prSet presAssocID="{50315648-D0FE-4456-A9EB-7AAB4559A458}" presName="sibTrans" presStyleLbl="sibTrans2D1" presStyleIdx="1" presStyleCnt="4"/>
      <dgm:spPr/>
    </dgm:pt>
    <dgm:pt modelId="{CD4AD64F-7BC9-48CC-AC5A-D9463BB02A6E}" type="pres">
      <dgm:prSet presAssocID="{50315648-D0FE-4456-A9EB-7AAB4559A458}" presName="connectorText" presStyleLbl="sibTrans2D1" presStyleIdx="1" presStyleCnt="4"/>
      <dgm:spPr/>
    </dgm:pt>
    <dgm:pt modelId="{0D26BBC6-73EB-46FA-8C26-1AA5219EAF86}" type="pres">
      <dgm:prSet presAssocID="{F19C006D-38E0-4D3F-A475-3B3D65F807C6}" presName="node" presStyleLbl="node1" presStyleIdx="2" presStyleCnt="4">
        <dgm:presLayoutVars>
          <dgm:bulletEnabled val="1"/>
        </dgm:presLayoutVars>
      </dgm:prSet>
      <dgm:spPr/>
    </dgm:pt>
    <dgm:pt modelId="{7339B688-A628-461E-98B6-B179D16ABEF0}" type="pres">
      <dgm:prSet presAssocID="{B3E38789-4E5B-49CA-AB22-46B36B3B1F1D}" presName="sibTrans" presStyleLbl="sibTrans2D1" presStyleIdx="2" presStyleCnt="4"/>
      <dgm:spPr/>
    </dgm:pt>
    <dgm:pt modelId="{F50BF055-F47F-4E49-A0E6-B15BB05F778D}" type="pres">
      <dgm:prSet presAssocID="{B3E38789-4E5B-49CA-AB22-46B36B3B1F1D}" presName="connectorText" presStyleLbl="sibTrans2D1" presStyleIdx="2" presStyleCnt="4"/>
      <dgm:spPr/>
    </dgm:pt>
    <dgm:pt modelId="{6266DEEA-DD08-44BB-9F7F-518998BFBB21}" type="pres">
      <dgm:prSet presAssocID="{A91A5CF9-5B74-4550-A924-181245BACF4D}" presName="node" presStyleLbl="node1" presStyleIdx="3" presStyleCnt="4">
        <dgm:presLayoutVars>
          <dgm:bulletEnabled val="1"/>
        </dgm:presLayoutVars>
      </dgm:prSet>
      <dgm:spPr/>
    </dgm:pt>
    <dgm:pt modelId="{B8CA5B0A-C3E1-4F9C-B22F-2980EE2950AF}" type="pres">
      <dgm:prSet presAssocID="{604B8A7B-0E6D-43F8-8A83-5AE5653CB72C}" presName="sibTrans" presStyleLbl="sibTrans2D1" presStyleIdx="3" presStyleCnt="4"/>
      <dgm:spPr/>
    </dgm:pt>
    <dgm:pt modelId="{21319BE6-87FB-48EF-B0ED-8554E3E62639}" type="pres">
      <dgm:prSet presAssocID="{604B8A7B-0E6D-43F8-8A83-5AE5653CB72C}" presName="connectorText" presStyleLbl="sibTrans2D1" presStyleIdx="3" presStyleCnt="4"/>
      <dgm:spPr/>
    </dgm:pt>
  </dgm:ptLst>
  <dgm:cxnLst>
    <dgm:cxn modelId="{660AFE09-1E70-4AC2-B86A-31C6EC4B64F0}" type="presOf" srcId="{604B8A7B-0E6D-43F8-8A83-5AE5653CB72C}" destId="{21319BE6-87FB-48EF-B0ED-8554E3E62639}" srcOrd="1" destOrd="0" presId="urn:microsoft.com/office/officeart/2005/8/layout/cycle7"/>
    <dgm:cxn modelId="{E09E272C-4641-4471-A96D-5E471E125CE8}" type="presOf" srcId="{50315648-D0FE-4456-A9EB-7AAB4559A458}" destId="{CD4AD64F-7BC9-48CC-AC5A-D9463BB02A6E}" srcOrd="1" destOrd="0" presId="urn:microsoft.com/office/officeart/2005/8/layout/cycle7"/>
    <dgm:cxn modelId="{99566B2F-DFC3-413E-86CD-E749D71797F7}" srcId="{E5F6C4DD-92F1-4CE1-9890-1362B303E46B}" destId="{F19C006D-38E0-4D3F-A475-3B3D65F807C6}" srcOrd="2" destOrd="0" parTransId="{FCC89108-2156-4F94-B1A7-B349D62828EB}" sibTransId="{B3E38789-4E5B-49CA-AB22-46B36B3B1F1D}"/>
    <dgm:cxn modelId="{59720046-4D54-46EE-B908-8251E2F5DFEC}" srcId="{E5F6C4DD-92F1-4CE1-9890-1362B303E46B}" destId="{A91A5CF9-5B74-4550-A924-181245BACF4D}" srcOrd="3" destOrd="0" parTransId="{EC64FE99-3056-4D33-B164-FED3DE38E387}" sibTransId="{604B8A7B-0E6D-43F8-8A83-5AE5653CB72C}"/>
    <dgm:cxn modelId="{C5745E4C-622F-42DB-B7D8-CAA14F305FD1}" type="presOf" srcId="{E5F6C4DD-92F1-4CE1-9890-1362B303E46B}" destId="{D27CCF25-EF26-4DFE-B263-462CE0E2FBFC}" srcOrd="0" destOrd="0" presId="urn:microsoft.com/office/officeart/2005/8/layout/cycle7"/>
    <dgm:cxn modelId="{83EBA454-9301-41E6-82FF-61153AD2486F}" type="presOf" srcId="{604B8A7B-0E6D-43F8-8A83-5AE5653CB72C}" destId="{B8CA5B0A-C3E1-4F9C-B22F-2980EE2950AF}" srcOrd="0" destOrd="0" presId="urn:microsoft.com/office/officeart/2005/8/layout/cycle7"/>
    <dgm:cxn modelId="{9289E06E-21E2-4930-815F-DA0E14106802}" type="presOf" srcId="{3E730913-AC8A-43C2-B5C2-F571870BB3B7}" destId="{6ADE093A-4BE5-4124-8D70-902F4986776F}" srcOrd="1" destOrd="0" presId="urn:microsoft.com/office/officeart/2005/8/layout/cycle7"/>
    <dgm:cxn modelId="{5A216C90-CEC6-4AB5-BD06-D551FE3C7163}" type="presOf" srcId="{B3E38789-4E5B-49CA-AB22-46B36B3B1F1D}" destId="{F50BF055-F47F-4E49-A0E6-B15BB05F778D}" srcOrd="1" destOrd="0" presId="urn:microsoft.com/office/officeart/2005/8/layout/cycle7"/>
    <dgm:cxn modelId="{47031B95-9065-414A-993C-2C571C84FC51}" type="presOf" srcId="{B3E38789-4E5B-49CA-AB22-46B36B3B1F1D}" destId="{7339B688-A628-461E-98B6-B179D16ABEF0}" srcOrd="0" destOrd="0" presId="urn:microsoft.com/office/officeart/2005/8/layout/cycle7"/>
    <dgm:cxn modelId="{85C08F95-627D-43E3-A4BF-72FDD0EF0110}" type="presOf" srcId="{8F253E35-3D31-4F38-940A-702ADDD5BE10}" destId="{7EB325CA-80AE-4F39-A0B5-4DAB66E46E2C}" srcOrd="0" destOrd="0" presId="urn:microsoft.com/office/officeart/2005/8/layout/cycle7"/>
    <dgm:cxn modelId="{49486699-5BD4-47D3-98EB-E9333CBE7458}" type="presOf" srcId="{A91A5CF9-5B74-4550-A924-181245BACF4D}" destId="{6266DEEA-DD08-44BB-9F7F-518998BFBB21}" srcOrd="0" destOrd="0" presId="urn:microsoft.com/office/officeart/2005/8/layout/cycle7"/>
    <dgm:cxn modelId="{FFA82CAA-54AA-4633-8616-BE2BF2DB197D}" type="presOf" srcId="{50315648-D0FE-4456-A9EB-7AAB4559A458}" destId="{11AD4A68-76DC-4110-B3DC-E9724FED790D}" srcOrd="0" destOrd="0" presId="urn:microsoft.com/office/officeart/2005/8/layout/cycle7"/>
    <dgm:cxn modelId="{F9AF8FAE-A7EE-4ECF-936D-CB5BAB3B9423}" srcId="{E5F6C4DD-92F1-4CE1-9890-1362B303E46B}" destId="{8F253E35-3D31-4F38-940A-702ADDD5BE10}" srcOrd="0" destOrd="0" parTransId="{67997841-4324-4D5F-B5AD-A811FE5094C1}" sibTransId="{3E730913-AC8A-43C2-B5C2-F571870BB3B7}"/>
    <dgm:cxn modelId="{570E5AB7-E11F-48B2-8B62-4726AF844475}" srcId="{E5F6C4DD-92F1-4CE1-9890-1362B303E46B}" destId="{DD58D680-B624-45FB-8C63-FB7F6361BCCB}" srcOrd="1" destOrd="0" parTransId="{E2E2A1DE-56A0-49F6-AF8E-250DC97ECE5A}" sibTransId="{50315648-D0FE-4456-A9EB-7AAB4559A458}"/>
    <dgm:cxn modelId="{5168DEB8-F392-483A-994F-7006CB06774B}" type="presOf" srcId="{3E730913-AC8A-43C2-B5C2-F571870BB3B7}" destId="{EEECBEAA-294F-4EE0-9995-3B25482DC946}" srcOrd="0" destOrd="0" presId="urn:microsoft.com/office/officeart/2005/8/layout/cycle7"/>
    <dgm:cxn modelId="{DEC7EBD4-A0E0-4724-BBE2-B6B0FDC93622}" type="presOf" srcId="{DD58D680-B624-45FB-8C63-FB7F6361BCCB}" destId="{68669CA3-1B9E-447C-85CE-1FF534D075D4}" srcOrd="0" destOrd="0" presId="urn:microsoft.com/office/officeart/2005/8/layout/cycle7"/>
    <dgm:cxn modelId="{31AB50F2-219C-4E4B-AF86-335215CDCE67}" type="presOf" srcId="{F19C006D-38E0-4D3F-A475-3B3D65F807C6}" destId="{0D26BBC6-73EB-46FA-8C26-1AA5219EAF86}" srcOrd="0" destOrd="0" presId="urn:microsoft.com/office/officeart/2005/8/layout/cycle7"/>
    <dgm:cxn modelId="{72DD8737-D728-4F3C-BF51-FC21441E2345}" type="presParOf" srcId="{D27CCF25-EF26-4DFE-B263-462CE0E2FBFC}" destId="{7EB325CA-80AE-4F39-A0B5-4DAB66E46E2C}" srcOrd="0" destOrd="0" presId="urn:microsoft.com/office/officeart/2005/8/layout/cycle7"/>
    <dgm:cxn modelId="{02C8D7D0-7A37-464D-8761-BEECF26B8D50}" type="presParOf" srcId="{D27CCF25-EF26-4DFE-B263-462CE0E2FBFC}" destId="{EEECBEAA-294F-4EE0-9995-3B25482DC946}" srcOrd="1" destOrd="0" presId="urn:microsoft.com/office/officeart/2005/8/layout/cycle7"/>
    <dgm:cxn modelId="{07787E83-EA20-4B23-872A-2C5056DE700A}" type="presParOf" srcId="{EEECBEAA-294F-4EE0-9995-3B25482DC946}" destId="{6ADE093A-4BE5-4124-8D70-902F4986776F}" srcOrd="0" destOrd="0" presId="urn:microsoft.com/office/officeart/2005/8/layout/cycle7"/>
    <dgm:cxn modelId="{D091C2AE-ECE9-4C97-B75C-5C7A34009E78}" type="presParOf" srcId="{D27CCF25-EF26-4DFE-B263-462CE0E2FBFC}" destId="{68669CA3-1B9E-447C-85CE-1FF534D075D4}" srcOrd="2" destOrd="0" presId="urn:microsoft.com/office/officeart/2005/8/layout/cycle7"/>
    <dgm:cxn modelId="{234464B1-6CCC-411F-BE92-3860F0358420}" type="presParOf" srcId="{D27CCF25-EF26-4DFE-B263-462CE0E2FBFC}" destId="{11AD4A68-76DC-4110-B3DC-E9724FED790D}" srcOrd="3" destOrd="0" presId="urn:microsoft.com/office/officeart/2005/8/layout/cycle7"/>
    <dgm:cxn modelId="{6CB3F0E8-FEAC-4CBE-932E-01F21612D32A}" type="presParOf" srcId="{11AD4A68-76DC-4110-B3DC-E9724FED790D}" destId="{CD4AD64F-7BC9-48CC-AC5A-D9463BB02A6E}" srcOrd="0" destOrd="0" presId="urn:microsoft.com/office/officeart/2005/8/layout/cycle7"/>
    <dgm:cxn modelId="{5D6C32F2-2B43-4642-81B9-F1CF31454C0C}" type="presParOf" srcId="{D27CCF25-EF26-4DFE-B263-462CE0E2FBFC}" destId="{0D26BBC6-73EB-46FA-8C26-1AA5219EAF86}" srcOrd="4" destOrd="0" presId="urn:microsoft.com/office/officeart/2005/8/layout/cycle7"/>
    <dgm:cxn modelId="{7DA1987D-4181-4487-81F4-722C46E9E2E6}" type="presParOf" srcId="{D27CCF25-EF26-4DFE-B263-462CE0E2FBFC}" destId="{7339B688-A628-461E-98B6-B179D16ABEF0}" srcOrd="5" destOrd="0" presId="urn:microsoft.com/office/officeart/2005/8/layout/cycle7"/>
    <dgm:cxn modelId="{EB5B6C43-33AB-4CA9-929A-BBCA7A74D199}" type="presParOf" srcId="{7339B688-A628-461E-98B6-B179D16ABEF0}" destId="{F50BF055-F47F-4E49-A0E6-B15BB05F778D}" srcOrd="0" destOrd="0" presId="urn:microsoft.com/office/officeart/2005/8/layout/cycle7"/>
    <dgm:cxn modelId="{2434217E-666A-48F5-8069-12A81FE52AAC}" type="presParOf" srcId="{D27CCF25-EF26-4DFE-B263-462CE0E2FBFC}" destId="{6266DEEA-DD08-44BB-9F7F-518998BFBB21}" srcOrd="6" destOrd="0" presId="urn:microsoft.com/office/officeart/2005/8/layout/cycle7"/>
    <dgm:cxn modelId="{1D63247C-1551-4506-90DA-69FF745553C4}" type="presParOf" srcId="{D27CCF25-EF26-4DFE-B263-462CE0E2FBFC}" destId="{B8CA5B0A-C3E1-4F9C-B22F-2980EE2950AF}" srcOrd="7" destOrd="0" presId="urn:microsoft.com/office/officeart/2005/8/layout/cycle7"/>
    <dgm:cxn modelId="{B6A65B64-8990-4CBC-A61D-EBF1AFDFB726}" type="presParOf" srcId="{B8CA5B0A-C3E1-4F9C-B22F-2980EE2950AF}" destId="{21319BE6-87FB-48EF-B0ED-8554E3E62639}" srcOrd="0" destOrd="0" presId="urn:microsoft.com/office/officeart/2005/8/layout/cycle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8D63BF3-4659-4904-BE01-419D23FAE542}" type="doc">
      <dgm:prSet loTypeId="urn:microsoft.com/office/officeart/2005/8/layout/pyramid2" loCatId="list" qsTypeId="urn:microsoft.com/office/officeart/2005/8/quickstyle/simple1" qsCatId="simple" csTypeId="urn:microsoft.com/office/officeart/2005/8/colors/accent1_2" csCatId="accent1" phldr="1"/>
      <dgm:spPr/>
      <dgm:t>
        <a:bodyPr/>
        <a:lstStyle/>
        <a:p>
          <a:endParaRPr lang="en-US"/>
        </a:p>
      </dgm:t>
    </dgm:pt>
    <dgm:pt modelId="{69BD135E-5126-44B0-B570-CA859432CE1F}">
      <dgm:prSet phldrT="[Text]" phldr="0" custT="1"/>
      <dgm:spPr/>
      <dgm:t>
        <a:bodyPr/>
        <a:lstStyle/>
        <a:p>
          <a:r>
            <a:rPr lang="en-US" sz="2500" dirty="0"/>
            <a:t>CQ – Adapt to cultural settings</a:t>
          </a:r>
        </a:p>
      </dgm:t>
    </dgm:pt>
    <dgm:pt modelId="{21A79514-389A-45A7-BE48-D63AB9BCB9A6}" type="parTrans" cxnId="{4C4466C4-E609-4A02-BE93-E4EC5DED4F34}">
      <dgm:prSet/>
      <dgm:spPr/>
      <dgm:t>
        <a:bodyPr/>
        <a:lstStyle/>
        <a:p>
          <a:endParaRPr lang="en-US" sz="2500"/>
        </a:p>
      </dgm:t>
    </dgm:pt>
    <dgm:pt modelId="{B5F51BE5-956E-427C-9132-637B9BDBF755}" type="sibTrans" cxnId="{4C4466C4-E609-4A02-BE93-E4EC5DED4F34}">
      <dgm:prSet/>
      <dgm:spPr/>
      <dgm:t>
        <a:bodyPr/>
        <a:lstStyle/>
        <a:p>
          <a:endParaRPr lang="en-US" sz="2500"/>
        </a:p>
      </dgm:t>
    </dgm:pt>
    <dgm:pt modelId="{1BD4A6DB-8CDB-481B-87AF-61B49136C9D4}">
      <dgm:prSet phldrT="[Text]" phldr="0" custT="1"/>
      <dgm:spPr/>
      <dgm:t>
        <a:bodyPr/>
        <a:lstStyle/>
        <a:p>
          <a:r>
            <a:rPr lang="en-US" sz="2500" dirty="0"/>
            <a:t>EI – Control emotions and understand needs </a:t>
          </a:r>
        </a:p>
      </dgm:t>
    </dgm:pt>
    <dgm:pt modelId="{FB6A1D02-D627-48A5-8A90-00631AE22B41}" type="parTrans" cxnId="{C3590200-AF85-40A6-9566-68C813659155}">
      <dgm:prSet/>
      <dgm:spPr/>
      <dgm:t>
        <a:bodyPr/>
        <a:lstStyle/>
        <a:p>
          <a:endParaRPr lang="en-US" sz="2500"/>
        </a:p>
      </dgm:t>
    </dgm:pt>
    <dgm:pt modelId="{378BA3E7-261D-4CA7-BD0E-C6954E5C00DD}" type="sibTrans" cxnId="{C3590200-AF85-40A6-9566-68C813659155}">
      <dgm:prSet/>
      <dgm:spPr/>
      <dgm:t>
        <a:bodyPr/>
        <a:lstStyle/>
        <a:p>
          <a:endParaRPr lang="en-US" sz="2500"/>
        </a:p>
      </dgm:t>
    </dgm:pt>
    <dgm:pt modelId="{A28D91FC-37C4-421F-9708-9D914B70B124}">
      <dgm:prSet phldrT="[Text]" phldr="0" custT="1"/>
      <dgm:spPr/>
      <dgm:t>
        <a:bodyPr/>
        <a:lstStyle/>
        <a:p>
          <a:r>
            <a:rPr lang="en-US" sz="2500" dirty="0"/>
            <a:t>Structural Inclusion – achieve diversity across cultures </a:t>
          </a:r>
        </a:p>
      </dgm:t>
    </dgm:pt>
    <dgm:pt modelId="{8EECCB34-80B8-46C4-8C65-C836988CD1BE}" type="parTrans" cxnId="{6B6E8F9B-D98E-4BD6-93EF-174626B00521}">
      <dgm:prSet/>
      <dgm:spPr/>
      <dgm:t>
        <a:bodyPr/>
        <a:lstStyle/>
        <a:p>
          <a:endParaRPr lang="en-US" sz="2500"/>
        </a:p>
      </dgm:t>
    </dgm:pt>
    <dgm:pt modelId="{0AEBF8E4-2287-4138-B07F-D59E706DD6B7}" type="sibTrans" cxnId="{6B6E8F9B-D98E-4BD6-93EF-174626B00521}">
      <dgm:prSet/>
      <dgm:spPr/>
      <dgm:t>
        <a:bodyPr/>
        <a:lstStyle/>
        <a:p>
          <a:endParaRPr lang="en-US" sz="2500"/>
        </a:p>
      </dgm:t>
    </dgm:pt>
    <dgm:pt modelId="{929D40F7-7278-48B0-AFA7-97CD578E8825}" type="pres">
      <dgm:prSet presAssocID="{78D63BF3-4659-4904-BE01-419D23FAE542}" presName="compositeShape" presStyleCnt="0">
        <dgm:presLayoutVars>
          <dgm:dir/>
          <dgm:resizeHandles/>
        </dgm:presLayoutVars>
      </dgm:prSet>
      <dgm:spPr/>
    </dgm:pt>
    <dgm:pt modelId="{3661A054-FF7F-44A0-AA63-0DC26032F0FC}" type="pres">
      <dgm:prSet presAssocID="{78D63BF3-4659-4904-BE01-419D23FAE542}" presName="pyramid" presStyleLbl="node1" presStyleIdx="0" presStyleCnt="1"/>
      <dgm:spPr>
        <a:solidFill>
          <a:schemeClr val="accent3">
            <a:lumMod val="60000"/>
            <a:lumOff val="40000"/>
          </a:schemeClr>
        </a:solidFill>
      </dgm:spPr>
    </dgm:pt>
    <dgm:pt modelId="{A0D201EB-7751-4F6C-A4EC-477AA99FB728}" type="pres">
      <dgm:prSet presAssocID="{78D63BF3-4659-4904-BE01-419D23FAE542}" presName="theList" presStyleCnt="0"/>
      <dgm:spPr/>
    </dgm:pt>
    <dgm:pt modelId="{9062EA7F-90CC-4800-A670-E548753D66F0}" type="pres">
      <dgm:prSet presAssocID="{69BD135E-5126-44B0-B570-CA859432CE1F}" presName="aNode" presStyleLbl="fgAcc1" presStyleIdx="0" presStyleCnt="3">
        <dgm:presLayoutVars>
          <dgm:bulletEnabled val="1"/>
        </dgm:presLayoutVars>
      </dgm:prSet>
      <dgm:spPr/>
    </dgm:pt>
    <dgm:pt modelId="{914C149B-7CA7-4590-B015-FCEE4F4CA272}" type="pres">
      <dgm:prSet presAssocID="{69BD135E-5126-44B0-B570-CA859432CE1F}" presName="aSpace" presStyleCnt="0"/>
      <dgm:spPr/>
    </dgm:pt>
    <dgm:pt modelId="{489BB3C2-F8B1-4B48-854B-453616489DC4}" type="pres">
      <dgm:prSet presAssocID="{1BD4A6DB-8CDB-481B-87AF-61B49136C9D4}" presName="aNode" presStyleLbl="fgAcc1" presStyleIdx="1" presStyleCnt="3">
        <dgm:presLayoutVars>
          <dgm:bulletEnabled val="1"/>
        </dgm:presLayoutVars>
      </dgm:prSet>
      <dgm:spPr/>
    </dgm:pt>
    <dgm:pt modelId="{85F60BB4-DA77-4E56-871F-1B054CA4244F}" type="pres">
      <dgm:prSet presAssocID="{1BD4A6DB-8CDB-481B-87AF-61B49136C9D4}" presName="aSpace" presStyleCnt="0"/>
      <dgm:spPr/>
    </dgm:pt>
    <dgm:pt modelId="{409B5C2D-1093-4C29-89B2-4D5ADB7F7EA9}" type="pres">
      <dgm:prSet presAssocID="{A28D91FC-37C4-421F-9708-9D914B70B124}" presName="aNode" presStyleLbl="fgAcc1" presStyleIdx="2" presStyleCnt="3">
        <dgm:presLayoutVars>
          <dgm:bulletEnabled val="1"/>
        </dgm:presLayoutVars>
      </dgm:prSet>
      <dgm:spPr/>
    </dgm:pt>
    <dgm:pt modelId="{9A803B2F-A4CE-4847-9305-7E7F6B6D65B3}" type="pres">
      <dgm:prSet presAssocID="{A28D91FC-37C4-421F-9708-9D914B70B124}" presName="aSpace" presStyleCnt="0"/>
      <dgm:spPr/>
    </dgm:pt>
  </dgm:ptLst>
  <dgm:cxnLst>
    <dgm:cxn modelId="{C3590200-AF85-40A6-9566-68C813659155}" srcId="{78D63BF3-4659-4904-BE01-419D23FAE542}" destId="{1BD4A6DB-8CDB-481B-87AF-61B49136C9D4}" srcOrd="1" destOrd="0" parTransId="{FB6A1D02-D627-48A5-8A90-00631AE22B41}" sibTransId="{378BA3E7-261D-4CA7-BD0E-C6954E5C00DD}"/>
    <dgm:cxn modelId="{81AC7B26-D802-4BDB-8498-89185DA24CD3}" type="presOf" srcId="{78D63BF3-4659-4904-BE01-419D23FAE542}" destId="{929D40F7-7278-48B0-AFA7-97CD578E8825}" srcOrd="0" destOrd="0" presId="urn:microsoft.com/office/officeart/2005/8/layout/pyramid2"/>
    <dgm:cxn modelId="{80FD716D-1110-4125-B484-296851E35F8F}" type="presOf" srcId="{69BD135E-5126-44B0-B570-CA859432CE1F}" destId="{9062EA7F-90CC-4800-A670-E548753D66F0}" srcOrd="0" destOrd="0" presId="urn:microsoft.com/office/officeart/2005/8/layout/pyramid2"/>
    <dgm:cxn modelId="{B3E8FF75-937E-4877-B240-4AF1B306D27A}" type="presOf" srcId="{1BD4A6DB-8CDB-481B-87AF-61B49136C9D4}" destId="{489BB3C2-F8B1-4B48-854B-453616489DC4}" srcOrd="0" destOrd="0" presId="urn:microsoft.com/office/officeart/2005/8/layout/pyramid2"/>
    <dgm:cxn modelId="{6B6E8F9B-D98E-4BD6-93EF-174626B00521}" srcId="{78D63BF3-4659-4904-BE01-419D23FAE542}" destId="{A28D91FC-37C4-421F-9708-9D914B70B124}" srcOrd="2" destOrd="0" parTransId="{8EECCB34-80B8-46C4-8C65-C836988CD1BE}" sibTransId="{0AEBF8E4-2287-4138-B07F-D59E706DD6B7}"/>
    <dgm:cxn modelId="{382218A4-4D1E-4377-A471-AE59E65718BF}" type="presOf" srcId="{A28D91FC-37C4-421F-9708-9D914B70B124}" destId="{409B5C2D-1093-4C29-89B2-4D5ADB7F7EA9}" srcOrd="0" destOrd="0" presId="urn:microsoft.com/office/officeart/2005/8/layout/pyramid2"/>
    <dgm:cxn modelId="{4C4466C4-E609-4A02-BE93-E4EC5DED4F34}" srcId="{78D63BF3-4659-4904-BE01-419D23FAE542}" destId="{69BD135E-5126-44B0-B570-CA859432CE1F}" srcOrd="0" destOrd="0" parTransId="{21A79514-389A-45A7-BE48-D63AB9BCB9A6}" sibTransId="{B5F51BE5-956E-427C-9132-637B9BDBF755}"/>
    <dgm:cxn modelId="{BFA2BBCE-1721-4EFA-9077-D3E05BE8F2A6}" type="presParOf" srcId="{929D40F7-7278-48B0-AFA7-97CD578E8825}" destId="{3661A054-FF7F-44A0-AA63-0DC26032F0FC}" srcOrd="0" destOrd="0" presId="urn:microsoft.com/office/officeart/2005/8/layout/pyramid2"/>
    <dgm:cxn modelId="{A7582DAE-370F-4927-A5ED-03F8D167ADB0}" type="presParOf" srcId="{929D40F7-7278-48B0-AFA7-97CD578E8825}" destId="{A0D201EB-7751-4F6C-A4EC-477AA99FB728}" srcOrd="1" destOrd="0" presId="urn:microsoft.com/office/officeart/2005/8/layout/pyramid2"/>
    <dgm:cxn modelId="{9B1B66A2-BF50-4C3F-90BA-7EF275B7FA57}" type="presParOf" srcId="{A0D201EB-7751-4F6C-A4EC-477AA99FB728}" destId="{9062EA7F-90CC-4800-A670-E548753D66F0}" srcOrd="0" destOrd="0" presId="urn:microsoft.com/office/officeart/2005/8/layout/pyramid2"/>
    <dgm:cxn modelId="{7BAC6D13-5435-4A84-A2F4-C8C02DBF78A3}" type="presParOf" srcId="{A0D201EB-7751-4F6C-A4EC-477AA99FB728}" destId="{914C149B-7CA7-4590-B015-FCEE4F4CA272}" srcOrd="1" destOrd="0" presId="urn:microsoft.com/office/officeart/2005/8/layout/pyramid2"/>
    <dgm:cxn modelId="{6142662D-8A0C-43A9-B655-9A7F9E1387A6}" type="presParOf" srcId="{A0D201EB-7751-4F6C-A4EC-477AA99FB728}" destId="{489BB3C2-F8B1-4B48-854B-453616489DC4}" srcOrd="2" destOrd="0" presId="urn:microsoft.com/office/officeart/2005/8/layout/pyramid2"/>
    <dgm:cxn modelId="{ADBD2F1C-906A-43A8-BCF3-2D35A323335B}" type="presParOf" srcId="{A0D201EB-7751-4F6C-A4EC-477AA99FB728}" destId="{85F60BB4-DA77-4E56-871F-1B054CA4244F}" srcOrd="3" destOrd="0" presId="urn:microsoft.com/office/officeart/2005/8/layout/pyramid2"/>
    <dgm:cxn modelId="{887A5D31-FDB4-496A-A430-4A75F82175E7}" type="presParOf" srcId="{A0D201EB-7751-4F6C-A4EC-477AA99FB728}" destId="{409B5C2D-1093-4C29-89B2-4D5ADB7F7EA9}" srcOrd="4" destOrd="0" presId="urn:microsoft.com/office/officeart/2005/8/layout/pyramid2"/>
    <dgm:cxn modelId="{A3DB4413-6E49-4AF4-A64E-144BB329F09F}" type="presParOf" srcId="{A0D201EB-7751-4F6C-A4EC-477AA99FB728}" destId="{9A803B2F-A4CE-4847-9305-7E7F6B6D65B3}" srcOrd="5"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B325CA-80AE-4F39-A0B5-4DAB66E46E2C}">
      <dsp:nvSpPr>
        <dsp:cNvPr id="0" name=""/>
        <dsp:cNvSpPr/>
      </dsp:nvSpPr>
      <dsp:spPr>
        <a:xfrm>
          <a:off x="1938036" y="334241"/>
          <a:ext cx="1451576" cy="72578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Empathy</a:t>
          </a:r>
        </a:p>
      </dsp:txBody>
      <dsp:txXfrm>
        <a:off x="1959294" y="355499"/>
        <a:ext cx="1409060" cy="683272"/>
      </dsp:txXfrm>
    </dsp:sp>
    <dsp:sp modelId="{EEECBEAA-294F-4EE0-9995-3B25482DC946}">
      <dsp:nvSpPr>
        <dsp:cNvPr id="0" name=""/>
        <dsp:cNvSpPr/>
      </dsp:nvSpPr>
      <dsp:spPr>
        <a:xfrm rot="2160000">
          <a:off x="3255254" y="1274034"/>
          <a:ext cx="754844" cy="254025"/>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dirty="0"/>
        </a:p>
      </dsp:txBody>
      <dsp:txXfrm>
        <a:off x="3331462" y="1324839"/>
        <a:ext cx="602429" cy="152415"/>
      </dsp:txXfrm>
    </dsp:sp>
    <dsp:sp modelId="{68669CA3-1B9E-447C-85CE-1FF534D075D4}">
      <dsp:nvSpPr>
        <dsp:cNvPr id="0" name=""/>
        <dsp:cNvSpPr/>
      </dsp:nvSpPr>
      <dsp:spPr>
        <a:xfrm>
          <a:off x="3875739" y="1742064"/>
          <a:ext cx="1451576" cy="72578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Self awareness</a:t>
          </a:r>
        </a:p>
      </dsp:txBody>
      <dsp:txXfrm>
        <a:off x="3896997" y="1763322"/>
        <a:ext cx="1409060" cy="683272"/>
      </dsp:txXfrm>
    </dsp:sp>
    <dsp:sp modelId="{11AD4A68-76DC-4110-B3DC-E9724FED790D}">
      <dsp:nvSpPr>
        <dsp:cNvPr id="0" name=""/>
        <dsp:cNvSpPr/>
      </dsp:nvSpPr>
      <dsp:spPr>
        <a:xfrm rot="6480000">
          <a:off x="3854037" y="3116898"/>
          <a:ext cx="754844" cy="254025"/>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dirty="0"/>
        </a:p>
      </dsp:txBody>
      <dsp:txXfrm rot="10800000">
        <a:off x="3930244" y="3167703"/>
        <a:ext cx="602429" cy="152415"/>
      </dsp:txXfrm>
    </dsp:sp>
    <dsp:sp modelId="{0D26BBC6-73EB-46FA-8C26-1AA5219EAF86}">
      <dsp:nvSpPr>
        <dsp:cNvPr id="0" name=""/>
        <dsp:cNvSpPr/>
      </dsp:nvSpPr>
      <dsp:spPr>
        <a:xfrm>
          <a:off x="3135602" y="4019970"/>
          <a:ext cx="1451576" cy="72578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Self regulation</a:t>
          </a:r>
        </a:p>
      </dsp:txBody>
      <dsp:txXfrm>
        <a:off x="3156860" y="4041228"/>
        <a:ext cx="1409060" cy="683272"/>
      </dsp:txXfrm>
    </dsp:sp>
    <dsp:sp modelId="{7339B688-A628-461E-98B6-B179D16ABEF0}">
      <dsp:nvSpPr>
        <dsp:cNvPr id="0" name=""/>
        <dsp:cNvSpPr/>
      </dsp:nvSpPr>
      <dsp:spPr>
        <a:xfrm rot="10800000">
          <a:off x="2286402" y="4255851"/>
          <a:ext cx="754844" cy="254025"/>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dirty="0"/>
        </a:p>
      </dsp:txBody>
      <dsp:txXfrm rot="10800000">
        <a:off x="2362609" y="4306656"/>
        <a:ext cx="602429" cy="152415"/>
      </dsp:txXfrm>
    </dsp:sp>
    <dsp:sp modelId="{6266DEEA-DD08-44BB-9F7F-518998BFBB21}">
      <dsp:nvSpPr>
        <dsp:cNvPr id="0" name=""/>
        <dsp:cNvSpPr/>
      </dsp:nvSpPr>
      <dsp:spPr>
        <a:xfrm>
          <a:off x="740470" y="4019970"/>
          <a:ext cx="1451576" cy="72578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Motivation</a:t>
          </a:r>
        </a:p>
      </dsp:txBody>
      <dsp:txXfrm>
        <a:off x="761728" y="4041228"/>
        <a:ext cx="1409060" cy="683272"/>
      </dsp:txXfrm>
    </dsp:sp>
    <dsp:sp modelId="{B8CA5B0A-C3E1-4F9C-B22F-2980EE2950AF}">
      <dsp:nvSpPr>
        <dsp:cNvPr id="0" name=""/>
        <dsp:cNvSpPr/>
      </dsp:nvSpPr>
      <dsp:spPr>
        <a:xfrm rot="15120000">
          <a:off x="718768" y="3116898"/>
          <a:ext cx="754844" cy="254025"/>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dirty="0"/>
        </a:p>
      </dsp:txBody>
      <dsp:txXfrm rot="10800000">
        <a:off x="794975" y="3167703"/>
        <a:ext cx="602429" cy="152415"/>
      </dsp:txXfrm>
    </dsp:sp>
    <dsp:sp modelId="{C902E54F-FFE8-4619-9E52-CC8DA45DB663}">
      <dsp:nvSpPr>
        <dsp:cNvPr id="0" name=""/>
        <dsp:cNvSpPr/>
      </dsp:nvSpPr>
      <dsp:spPr>
        <a:xfrm>
          <a:off x="334" y="1742064"/>
          <a:ext cx="1451576" cy="72578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Social skills</a:t>
          </a:r>
        </a:p>
      </dsp:txBody>
      <dsp:txXfrm>
        <a:off x="21592" y="1763322"/>
        <a:ext cx="1409060" cy="683272"/>
      </dsp:txXfrm>
    </dsp:sp>
    <dsp:sp modelId="{1D77803A-71B3-43A6-9524-BE83DE47E923}">
      <dsp:nvSpPr>
        <dsp:cNvPr id="0" name=""/>
        <dsp:cNvSpPr/>
      </dsp:nvSpPr>
      <dsp:spPr>
        <a:xfrm rot="19440000">
          <a:off x="1317551" y="1274034"/>
          <a:ext cx="754844" cy="254025"/>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dirty="0"/>
        </a:p>
      </dsp:txBody>
      <dsp:txXfrm>
        <a:off x="1393759" y="1324839"/>
        <a:ext cx="602429" cy="1524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B325CA-80AE-4F39-A0B5-4DAB66E46E2C}">
      <dsp:nvSpPr>
        <dsp:cNvPr id="0" name=""/>
        <dsp:cNvSpPr/>
      </dsp:nvSpPr>
      <dsp:spPr>
        <a:xfrm>
          <a:off x="1752037" y="334149"/>
          <a:ext cx="1823575" cy="91178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Metacognitive</a:t>
          </a:r>
        </a:p>
      </dsp:txBody>
      <dsp:txXfrm>
        <a:off x="1778742" y="360854"/>
        <a:ext cx="1770165" cy="858377"/>
      </dsp:txXfrm>
    </dsp:sp>
    <dsp:sp modelId="{EEECBEAA-294F-4EE0-9995-3B25482DC946}">
      <dsp:nvSpPr>
        <dsp:cNvPr id="0" name=""/>
        <dsp:cNvSpPr/>
      </dsp:nvSpPr>
      <dsp:spPr>
        <a:xfrm rot="2700000">
          <a:off x="3064663" y="1505458"/>
          <a:ext cx="948279" cy="319125"/>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dirty="0"/>
        </a:p>
      </dsp:txBody>
      <dsp:txXfrm>
        <a:off x="3160401" y="1569283"/>
        <a:ext cx="756804" cy="191475"/>
      </dsp:txXfrm>
    </dsp:sp>
    <dsp:sp modelId="{68669CA3-1B9E-447C-85CE-1FF534D075D4}">
      <dsp:nvSpPr>
        <dsp:cNvPr id="0" name=""/>
        <dsp:cNvSpPr/>
      </dsp:nvSpPr>
      <dsp:spPr>
        <a:xfrm>
          <a:off x="3501993" y="2084106"/>
          <a:ext cx="1823575" cy="91178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Cognitive</a:t>
          </a:r>
        </a:p>
      </dsp:txBody>
      <dsp:txXfrm>
        <a:off x="3528698" y="2110811"/>
        <a:ext cx="1770165" cy="858377"/>
      </dsp:txXfrm>
    </dsp:sp>
    <dsp:sp modelId="{11AD4A68-76DC-4110-B3DC-E9724FED790D}">
      <dsp:nvSpPr>
        <dsp:cNvPr id="0" name=""/>
        <dsp:cNvSpPr/>
      </dsp:nvSpPr>
      <dsp:spPr>
        <a:xfrm rot="8100000">
          <a:off x="3064663" y="3255415"/>
          <a:ext cx="948279" cy="319125"/>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dirty="0"/>
        </a:p>
      </dsp:txBody>
      <dsp:txXfrm rot="10800000">
        <a:off x="3160400" y="3319240"/>
        <a:ext cx="756804" cy="191475"/>
      </dsp:txXfrm>
    </dsp:sp>
    <dsp:sp modelId="{0D26BBC6-73EB-46FA-8C26-1AA5219EAF86}">
      <dsp:nvSpPr>
        <dsp:cNvPr id="0" name=""/>
        <dsp:cNvSpPr/>
      </dsp:nvSpPr>
      <dsp:spPr>
        <a:xfrm>
          <a:off x="1752037" y="3834062"/>
          <a:ext cx="1823575" cy="91178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Motivation</a:t>
          </a:r>
        </a:p>
      </dsp:txBody>
      <dsp:txXfrm>
        <a:off x="1778742" y="3860767"/>
        <a:ext cx="1770165" cy="858377"/>
      </dsp:txXfrm>
    </dsp:sp>
    <dsp:sp modelId="{7339B688-A628-461E-98B6-B179D16ABEF0}">
      <dsp:nvSpPr>
        <dsp:cNvPr id="0" name=""/>
        <dsp:cNvSpPr/>
      </dsp:nvSpPr>
      <dsp:spPr>
        <a:xfrm rot="13500000">
          <a:off x="1314706" y="3255415"/>
          <a:ext cx="948279" cy="319125"/>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dirty="0"/>
        </a:p>
      </dsp:txBody>
      <dsp:txXfrm rot="10800000">
        <a:off x="1410443" y="3319240"/>
        <a:ext cx="756804" cy="191475"/>
      </dsp:txXfrm>
    </dsp:sp>
    <dsp:sp modelId="{6266DEEA-DD08-44BB-9F7F-518998BFBB21}">
      <dsp:nvSpPr>
        <dsp:cNvPr id="0" name=""/>
        <dsp:cNvSpPr/>
      </dsp:nvSpPr>
      <dsp:spPr>
        <a:xfrm>
          <a:off x="2080" y="2084106"/>
          <a:ext cx="1823575" cy="91178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Behaviour</a:t>
          </a:r>
        </a:p>
      </dsp:txBody>
      <dsp:txXfrm>
        <a:off x="28785" y="2110811"/>
        <a:ext cx="1770165" cy="858377"/>
      </dsp:txXfrm>
    </dsp:sp>
    <dsp:sp modelId="{B8CA5B0A-C3E1-4F9C-B22F-2980EE2950AF}">
      <dsp:nvSpPr>
        <dsp:cNvPr id="0" name=""/>
        <dsp:cNvSpPr/>
      </dsp:nvSpPr>
      <dsp:spPr>
        <a:xfrm rot="18900000">
          <a:off x="1314706" y="1505458"/>
          <a:ext cx="948279" cy="319125"/>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dirty="0"/>
        </a:p>
      </dsp:txBody>
      <dsp:txXfrm>
        <a:off x="1410444" y="1569283"/>
        <a:ext cx="756804" cy="1914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61A054-FF7F-44A0-AA63-0DC26032F0FC}">
      <dsp:nvSpPr>
        <dsp:cNvPr id="0" name=""/>
        <dsp:cNvSpPr/>
      </dsp:nvSpPr>
      <dsp:spPr>
        <a:xfrm>
          <a:off x="1281641" y="0"/>
          <a:ext cx="5418667" cy="5418667"/>
        </a:xfrm>
        <a:prstGeom prst="triangle">
          <a:avLst/>
        </a:prstGeom>
        <a:solidFill>
          <a:schemeClr val="accent3">
            <a:lumMod val="60000"/>
            <a:lumOff val="4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062EA7F-90CC-4800-A670-E548753D66F0}">
      <dsp:nvSpPr>
        <dsp:cNvPr id="0" name=""/>
        <dsp:cNvSpPr/>
      </dsp:nvSpPr>
      <dsp:spPr>
        <a:xfrm>
          <a:off x="3990974" y="544777"/>
          <a:ext cx="3522133" cy="1282700"/>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CQ – Adapt to cultural settings</a:t>
          </a:r>
        </a:p>
      </dsp:txBody>
      <dsp:txXfrm>
        <a:off x="4053590" y="607393"/>
        <a:ext cx="3396901" cy="1157468"/>
      </dsp:txXfrm>
    </dsp:sp>
    <dsp:sp modelId="{489BB3C2-F8B1-4B48-854B-453616489DC4}">
      <dsp:nvSpPr>
        <dsp:cNvPr id="0" name=""/>
        <dsp:cNvSpPr/>
      </dsp:nvSpPr>
      <dsp:spPr>
        <a:xfrm>
          <a:off x="3990974" y="1987814"/>
          <a:ext cx="3522133" cy="1282700"/>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EI – Control emotions and understand needs </a:t>
          </a:r>
        </a:p>
      </dsp:txBody>
      <dsp:txXfrm>
        <a:off x="4053590" y="2050430"/>
        <a:ext cx="3396901" cy="1157468"/>
      </dsp:txXfrm>
    </dsp:sp>
    <dsp:sp modelId="{409B5C2D-1093-4C29-89B2-4D5ADB7F7EA9}">
      <dsp:nvSpPr>
        <dsp:cNvPr id="0" name=""/>
        <dsp:cNvSpPr/>
      </dsp:nvSpPr>
      <dsp:spPr>
        <a:xfrm>
          <a:off x="3990974" y="3430852"/>
          <a:ext cx="3522133" cy="1282700"/>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Structural Inclusion – achieve diversity across cultures </a:t>
          </a:r>
        </a:p>
      </dsp:txBody>
      <dsp:txXfrm>
        <a:off x="4053590" y="3493468"/>
        <a:ext cx="3396901" cy="1157468"/>
      </dsp:txXfrm>
    </dsp:sp>
  </dsp:spTree>
</dsp:drawing>
</file>

<file path=ppt/diagrams/layout1.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516F3A-F726-4C38-94C9-B9A124E50748}" type="datetimeFigureOut">
              <a:rPr lang="en-US" smtClean="0"/>
              <a:t>2/27/26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2A17F3D-F0EB-4EEB-9FA6-3FA9E12AAA88}" type="slidenum">
              <a:rPr lang="en-US" smtClean="0"/>
              <a:t>‹#›</a:t>
            </a:fld>
            <a:endParaRPr lang="en-US" dirty="0"/>
          </a:p>
        </p:txBody>
      </p:sp>
    </p:spTree>
    <p:extLst>
      <p:ext uri="{BB962C8B-B14F-4D97-AF65-F5344CB8AC3E}">
        <p14:creationId xmlns:p14="http://schemas.microsoft.com/office/powerpoint/2010/main" val="31873008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Hello Class!</a:t>
            </a:r>
          </a:p>
          <a:p>
            <a:r>
              <a:rPr lang="en-US" dirty="0"/>
              <a:t>My name is Andreea</a:t>
            </a:r>
          </a:p>
          <a:p>
            <a:r>
              <a:rPr lang="en-US" dirty="0"/>
              <a:t>Welcome All. This present uses debate-driven critical evaluation to understand whether EI and CQ are essential or overrated. </a:t>
            </a:r>
          </a:p>
          <a:p>
            <a:r>
              <a:rPr lang="en-US" dirty="0"/>
              <a:t>Specifically, the presentation seeks to </a:t>
            </a:r>
            <a:r>
              <a:rPr lang="en-US" sz="1200" kern="1200" dirty="0">
                <a:solidFill>
                  <a:schemeClr val="tx1"/>
                </a:solidFill>
                <a:effectLst/>
                <a:latin typeface="+mn-lt"/>
                <a:ea typeface="+mn-ea"/>
                <a:cs typeface="+mn-cs"/>
              </a:rPr>
              <a:t>explain and analyse the importance of </a:t>
            </a:r>
            <a:r>
              <a:rPr lang="en-US" sz="1200" b="0" kern="1200" dirty="0">
                <a:solidFill>
                  <a:schemeClr val="tx1"/>
                </a:solidFill>
                <a:effectLst/>
                <a:latin typeface="+mn-lt"/>
                <a:ea typeface="+mn-ea"/>
                <a:cs typeface="+mn-cs"/>
              </a:rPr>
              <a:t>emotional and cultural intelligence in leadership</a:t>
            </a:r>
            <a:endParaRPr lang="en-US" b="0" dirty="0"/>
          </a:p>
        </p:txBody>
      </p:sp>
      <p:sp>
        <p:nvSpPr>
          <p:cNvPr id="4" name="Slide Number Placeholder 3"/>
          <p:cNvSpPr>
            <a:spLocks noGrp="1"/>
          </p:cNvSpPr>
          <p:nvPr>
            <p:ph type="sldNum" sz="quarter" idx="5"/>
          </p:nvPr>
        </p:nvSpPr>
        <p:spPr/>
        <p:txBody>
          <a:bodyPr/>
          <a:lstStyle/>
          <a:p>
            <a:fld id="{62A17F3D-F0EB-4EEB-9FA6-3FA9E12AAA88}" type="slidenum">
              <a:rPr lang="en-US" smtClean="0"/>
              <a:t>1</a:t>
            </a:fld>
            <a:endParaRPr lang="en-US" dirty="0"/>
          </a:p>
        </p:txBody>
      </p:sp>
    </p:spTree>
    <p:extLst>
      <p:ext uri="{BB962C8B-B14F-4D97-AF65-F5344CB8AC3E}">
        <p14:creationId xmlns:p14="http://schemas.microsoft.com/office/powerpoint/2010/main" val="38280514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Our presentation will cover four core areas. First, we discuss the leadership orientation in traditional and human-centered. </a:t>
            </a:r>
          </a:p>
          <a:p>
            <a:r>
              <a:rPr lang="en-US" dirty="0"/>
              <a:t>We then turn to both EI and CQ components. The findings from the two sections help us understand the application in four case companies.  The rest of the presentation covers an in-depth analysis of each section. </a:t>
            </a:r>
          </a:p>
        </p:txBody>
      </p:sp>
      <p:sp>
        <p:nvSpPr>
          <p:cNvPr id="4" name="Slide Number Placeholder 3"/>
          <p:cNvSpPr>
            <a:spLocks noGrp="1"/>
          </p:cNvSpPr>
          <p:nvPr>
            <p:ph type="sldNum" sz="quarter" idx="5"/>
          </p:nvPr>
        </p:nvSpPr>
        <p:spPr/>
        <p:txBody>
          <a:bodyPr/>
          <a:lstStyle/>
          <a:p>
            <a:fld id="{62A17F3D-F0EB-4EEB-9FA6-3FA9E12AAA88}" type="slidenum">
              <a:rPr lang="en-US" smtClean="0"/>
              <a:t>2</a:t>
            </a:fld>
            <a:endParaRPr lang="en-US" dirty="0"/>
          </a:p>
        </p:txBody>
      </p:sp>
    </p:spTree>
    <p:extLst>
      <p:ext uri="{BB962C8B-B14F-4D97-AF65-F5344CB8AC3E}">
        <p14:creationId xmlns:p14="http://schemas.microsoft.com/office/powerpoint/2010/main" val="16130998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Northouse (2022) reviewed different theories and models about leadership styles. Three notable styles include the traits, behavioural, and contingency styles. </a:t>
            </a:r>
          </a:p>
          <a:p>
            <a:r>
              <a:rPr lang="en-US" dirty="0"/>
              <a:t>Northouse notes that traits leadership view argues leaders are born having special features. Such people grow up and strengthen their inborn traits or talents. </a:t>
            </a:r>
          </a:p>
          <a:p>
            <a:r>
              <a:rPr lang="en-US" dirty="0"/>
              <a:t>The behavioural view on leadership maintains that unlike sticking to the saying that leaders are born, this view maintains that leaders become because of the types of tasks they get exposed to or the types of relationships such people create. </a:t>
            </a:r>
          </a:p>
          <a:p>
            <a:endParaRPr lang="en-US" dirty="0"/>
          </a:p>
          <a:p>
            <a:r>
              <a:rPr lang="en-US" dirty="0"/>
              <a:t>While on the other hand, the contingency views hold that great leaders behave differently according to a situation. Instead of apply rigid styles, leaders should react according to an event. </a:t>
            </a:r>
          </a:p>
          <a:p>
            <a:endParaRPr lang="en-US" dirty="0"/>
          </a:p>
          <a:p>
            <a:r>
              <a:rPr lang="en-US" dirty="0"/>
              <a:t>Besides, CQ and EI works as a supportive mechanisms. Leaders can rely in external teachings to guide their behavours. </a:t>
            </a:r>
          </a:p>
        </p:txBody>
      </p:sp>
      <p:sp>
        <p:nvSpPr>
          <p:cNvPr id="4" name="Slide Number Placeholder 3"/>
          <p:cNvSpPr>
            <a:spLocks noGrp="1"/>
          </p:cNvSpPr>
          <p:nvPr>
            <p:ph type="sldNum" sz="quarter" idx="5"/>
          </p:nvPr>
        </p:nvSpPr>
        <p:spPr/>
        <p:txBody>
          <a:bodyPr/>
          <a:lstStyle/>
          <a:p>
            <a:fld id="{62A17F3D-F0EB-4EEB-9FA6-3FA9E12AAA88}" type="slidenum">
              <a:rPr lang="en-US" smtClean="0"/>
              <a:t>3</a:t>
            </a:fld>
            <a:endParaRPr lang="en-US" dirty="0"/>
          </a:p>
        </p:txBody>
      </p:sp>
    </p:spTree>
    <p:extLst>
      <p:ext uri="{BB962C8B-B14F-4D97-AF65-F5344CB8AC3E}">
        <p14:creationId xmlns:p14="http://schemas.microsoft.com/office/powerpoint/2010/main" val="4551307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Traditional control leadership, according to Yea et al (2024), was focused on gaining control over employees. Two such leadership styles included autocratic and theory X. The former explains a leader who takes control of every situation in how they make decisions, direct employees, and react to situations. Such leaders made decisions along, controlled every decision an employee does. However, while it does not support diversity, it is strong when dealing with emergencies. </a:t>
            </a:r>
          </a:p>
          <a:p>
            <a:endParaRPr lang="en-US" dirty="0"/>
          </a:p>
          <a:p>
            <a:r>
              <a:rPr lang="en-US" dirty="0"/>
              <a:t>Theory X on the other hand, was developed by McGregory with the hope of explaining how managers viewed their employees.  According to Miftari (2024) managers viewed such employees as people with little interest in their work, worked only under direction, close supervision, and were motivated from maintain financial rewards. </a:t>
            </a:r>
          </a:p>
        </p:txBody>
      </p:sp>
      <p:sp>
        <p:nvSpPr>
          <p:cNvPr id="4" name="Slide Number Placeholder 3"/>
          <p:cNvSpPr>
            <a:spLocks noGrp="1"/>
          </p:cNvSpPr>
          <p:nvPr>
            <p:ph type="sldNum" sz="quarter" idx="5"/>
          </p:nvPr>
        </p:nvSpPr>
        <p:spPr/>
        <p:txBody>
          <a:bodyPr/>
          <a:lstStyle/>
          <a:p>
            <a:fld id="{62A17F3D-F0EB-4EEB-9FA6-3FA9E12AAA88}" type="slidenum">
              <a:rPr lang="en-US" smtClean="0"/>
              <a:t>4</a:t>
            </a:fld>
            <a:endParaRPr lang="en-US" dirty="0"/>
          </a:p>
        </p:txBody>
      </p:sp>
    </p:spTree>
    <p:extLst>
      <p:ext uri="{BB962C8B-B14F-4D97-AF65-F5344CB8AC3E}">
        <p14:creationId xmlns:p14="http://schemas.microsoft.com/office/powerpoint/2010/main" val="2404853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Human centered leadership allows us to focus on democratic leadership, how managers develop and view employees as theory Y and Z, and above all, an environment that supports psychological safety (Edmondson and Bransby, 2023). </a:t>
            </a:r>
          </a:p>
          <a:p>
            <a:endParaRPr lang="en-US" dirty="0"/>
          </a:p>
          <a:p>
            <a:r>
              <a:rPr lang="en-US" dirty="0"/>
              <a:t>Unlike the traditional control leadership, the democratic leaders focuses on people they work with in workplace. Such leaders espouses three important characteristics. Importantly, the value creating an environment that allows employees to share decisions. Secondly, the create an enabling environment when re employees take part in an open communication.</a:t>
            </a:r>
          </a:p>
          <a:p>
            <a:endParaRPr lang="en-US" dirty="0"/>
          </a:p>
          <a:p>
            <a:endParaRPr lang="en-US" dirty="0"/>
          </a:p>
          <a:p>
            <a:r>
              <a:rPr lang="en-US" dirty="0"/>
              <a:t>Theory Y and Z explain how managers view their employees. For example, McGregory argues that according to theory Y, managers developed positive perception about their employees as people who see work as part of their natural living, needed little supervision, remain creative because of their capability to make decisions. </a:t>
            </a:r>
          </a:p>
          <a:p>
            <a:endParaRPr lang="en-US" dirty="0"/>
          </a:p>
          <a:p>
            <a:r>
              <a:rPr lang="en-US" dirty="0"/>
              <a:t>In addition, Akinde (2023) notes that theory Z now merges two cultures from America and Japan to explain the long-term view employees have about  employers, working in a more secure organization, and the need for career development.  </a:t>
            </a:r>
          </a:p>
          <a:p>
            <a:endParaRPr lang="en-US" dirty="0"/>
          </a:p>
          <a:p>
            <a:endParaRPr lang="en-US" dirty="0"/>
          </a:p>
        </p:txBody>
      </p:sp>
      <p:sp>
        <p:nvSpPr>
          <p:cNvPr id="4" name="Slide Number Placeholder 3"/>
          <p:cNvSpPr>
            <a:spLocks noGrp="1"/>
          </p:cNvSpPr>
          <p:nvPr>
            <p:ph type="sldNum" sz="quarter" idx="5"/>
          </p:nvPr>
        </p:nvSpPr>
        <p:spPr/>
        <p:txBody>
          <a:bodyPr/>
          <a:lstStyle/>
          <a:p>
            <a:fld id="{62A17F3D-F0EB-4EEB-9FA6-3FA9E12AAA88}" type="slidenum">
              <a:rPr lang="en-US" smtClean="0"/>
              <a:t>5</a:t>
            </a:fld>
            <a:endParaRPr lang="en-US" dirty="0"/>
          </a:p>
        </p:txBody>
      </p:sp>
    </p:spTree>
    <p:extLst>
      <p:ext uri="{BB962C8B-B14F-4D97-AF65-F5344CB8AC3E}">
        <p14:creationId xmlns:p14="http://schemas.microsoft.com/office/powerpoint/2010/main" val="25700413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Sharma (2024) notes that collective dimensions of EI make it possible for leaders to overcome difficult interpersonal interactions, make rational conclusions, and motivate followers to achieve common goals.</a:t>
            </a:r>
          </a:p>
          <a:p>
            <a:endParaRPr lang="en-US" dirty="0"/>
          </a:p>
          <a:p>
            <a:r>
              <a:rPr lang="en-US" dirty="0"/>
              <a:t>Moreover, Sharma (2024) argues that when it comes to creating a successful leadership and cohesive cooperation, then trust forms a platform that allows the two to work together. Modern leadership differs from traditional leadership because of the capability to inform trust among followers and other leaders. EI acts as a positive catalyst that makes leaders to develop and maintain strong authentic relationships, based on mutual understanding and respect (Goleman, 2006). </a:t>
            </a:r>
          </a:p>
        </p:txBody>
      </p:sp>
      <p:sp>
        <p:nvSpPr>
          <p:cNvPr id="4" name="Slide Number Placeholder 3"/>
          <p:cNvSpPr>
            <a:spLocks noGrp="1"/>
          </p:cNvSpPr>
          <p:nvPr>
            <p:ph type="sldNum" sz="quarter" idx="5"/>
          </p:nvPr>
        </p:nvSpPr>
        <p:spPr/>
        <p:txBody>
          <a:bodyPr/>
          <a:lstStyle/>
          <a:p>
            <a:fld id="{62A17F3D-F0EB-4EEB-9FA6-3FA9E12AAA88}" type="slidenum">
              <a:rPr lang="en-US" smtClean="0"/>
              <a:t>6</a:t>
            </a:fld>
            <a:endParaRPr lang="en-US" dirty="0"/>
          </a:p>
        </p:txBody>
      </p:sp>
    </p:spTree>
    <p:extLst>
      <p:ext uri="{BB962C8B-B14F-4D97-AF65-F5344CB8AC3E}">
        <p14:creationId xmlns:p14="http://schemas.microsoft.com/office/powerpoint/2010/main" val="24285777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While EI remains beneficial to leadership, it also attracts criticisms on three fronts. It contributes to conceptual inflation, western biased, and overemphasis on emotions (). </a:t>
            </a:r>
          </a:p>
          <a:p>
            <a:endParaRPr lang="en-US" dirty="0"/>
          </a:p>
          <a:p>
            <a:r>
              <a:rPr lang="en-US" dirty="0"/>
              <a:t>People who rank high on EI have a higher tendency to focus on non-significant cues of emotions. When this happens, an individual is likely to become more sensitive to even small cues of EI and start experiencing of negative experiences. Moreover, conceptual inflation occurs when initial EI expands beyond indented elements causing concept creep. </a:t>
            </a:r>
          </a:p>
        </p:txBody>
      </p:sp>
      <p:sp>
        <p:nvSpPr>
          <p:cNvPr id="4" name="Slide Number Placeholder 3"/>
          <p:cNvSpPr>
            <a:spLocks noGrp="1"/>
          </p:cNvSpPr>
          <p:nvPr>
            <p:ph type="sldNum" sz="quarter" idx="5"/>
          </p:nvPr>
        </p:nvSpPr>
        <p:spPr/>
        <p:txBody>
          <a:bodyPr/>
          <a:lstStyle/>
          <a:p>
            <a:fld id="{62A17F3D-F0EB-4EEB-9FA6-3FA9E12AAA88}" type="slidenum">
              <a:rPr lang="en-US" smtClean="0"/>
              <a:t>7</a:t>
            </a:fld>
            <a:endParaRPr lang="en-US" dirty="0"/>
          </a:p>
        </p:txBody>
      </p:sp>
    </p:spTree>
    <p:extLst>
      <p:ext uri="{BB962C8B-B14F-4D97-AF65-F5344CB8AC3E}">
        <p14:creationId xmlns:p14="http://schemas.microsoft.com/office/powerpoint/2010/main" val="32198239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Nasreen et al. (2025) find that CQ is one of the drivers of global collaboration. It is through CQ that people are likely to gain new cultural skills. Consequently, people can then apply the new teachings on the analysis of their own culture against new cultures to navigate easily. For example, through metacognition, an individual becomes aware of their own culture and assumptions. </a:t>
            </a:r>
          </a:p>
          <a:p>
            <a:r>
              <a:rPr lang="en-US" dirty="0"/>
              <a:t>According to Earley and Ang (2003), it is clear that by developing cognitive skills, an individual or a leader can begin to understand the best way to assess a new culture and ways to approach it. </a:t>
            </a:r>
          </a:p>
          <a:p>
            <a:r>
              <a:rPr lang="en-US" dirty="0"/>
              <a:t>CQ also teaches teachers ways of developing motivation and behaving according to new cultural practices. </a:t>
            </a:r>
          </a:p>
        </p:txBody>
      </p:sp>
      <p:sp>
        <p:nvSpPr>
          <p:cNvPr id="4" name="Slide Number Placeholder 3"/>
          <p:cNvSpPr>
            <a:spLocks noGrp="1"/>
          </p:cNvSpPr>
          <p:nvPr>
            <p:ph type="sldNum" sz="quarter" idx="5"/>
          </p:nvPr>
        </p:nvSpPr>
        <p:spPr/>
        <p:txBody>
          <a:bodyPr/>
          <a:lstStyle/>
          <a:p>
            <a:fld id="{62A17F3D-F0EB-4EEB-9FA6-3FA9E12AAA88}" type="slidenum">
              <a:rPr lang="en-US" smtClean="0"/>
              <a:t>8</a:t>
            </a:fld>
            <a:endParaRPr lang="en-US" dirty="0"/>
          </a:p>
        </p:txBody>
      </p:sp>
    </p:spTree>
    <p:extLst>
      <p:ext uri="{BB962C8B-B14F-4D97-AF65-F5344CB8AC3E}">
        <p14:creationId xmlns:p14="http://schemas.microsoft.com/office/powerpoint/2010/main" val="36045720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CQ also attracts criticisms because of the issue of cultural reductionism and situational unpredictability</a:t>
            </a:r>
          </a:p>
          <a:p>
            <a:r>
              <a:rPr lang="en-US" dirty="0"/>
              <a:t>By stereotyping cultures, leaders and their followers develop high CQ level. Hence, they begin to charge other cultures as superior. </a:t>
            </a:r>
          </a:p>
          <a:p>
            <a:r>
              <a:rPr lang="en-US" dirty="0"/>
              <a:t>Essentialism occurs when people with high CQ scores consider one culture more important than the other. Moreover, by mimicking cultures, one is likely to forget one’s own culture while adapting to a new culture. Failure to predict the outcome revealed CQ is like to cause analysis paralysis. </a:t>
            </a:r>
          </a:p>
          <a:p>
            <a:endParaRPr lang="en-US" dirty="0"/>
          </a:p>
        </p:txBody>
      </p:sp>
      <p:sp>
        <p:nvSpPr>
          <p:cNvPr id="4" name="Slide Number Placeholder 3"/>
          <p:cNvSpPr>
            <a:spLocks noGrp="1"/>
          </p:cNvSpPr>
          <p:nvPr>
            <p:ph type="sldNum" sz="quarter" idx="5"/>
          </p:nvPr>
        </p:nvSpPr>
        <p:spPr/>
        <p:txBody>
          <a:bodyPr/>
          <a:lstStyle/>
          <a:p>
            <a:fld id="{62A17F3D-F0EB-4EEB-9FA6-3FA9E12AAA88}" type="slidenum">
              <a:rPr lang="en-US" smtClean="0"/>
              <a:t>9</a:t>
            </a:fld>
            <a:endParaRPr lang="en-US" dirty="0"/>
          </a:p>
        </p:txBody>
      </p:sp>
    </p:spTree>
    <p:extLst>
      <p:ext uri="{BB962C8B-B14F-4D97-AF65-F5344CB8AC3E}">
        <p14:creationId xmlns:p14="http://schemas.microsoft.com/office/powerpoint/2010/main" val="41065436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Northouse (2021) maintains that transformational leadership is most applicable for leaders who want to improve the performance of their followers and develop them to achieve their full potential. Transformational leadership is ideal for leaders who have a strong set of internal ideas and values to motivate followers. They focus on making them act in a manner that enhances greater good instead of focusing on their self interests. </a:t>
            </a:r>
          </a:p>
          <a:p>
            <a:r>
              <a:rPr lang="en-US" dirty="0"/>
              <a:t>When working in a multicultural setup, transformational leadership applies idealized influence because of its emotional component. They act as role models for followers from different cultures because of their ethical and moral conducts for everyone to emulate despite of their cultural background. Hence, they give a sense of mission and mission. </a:t>
            </a:r>
          </a:p>
          <a:p>
            <a:r>
              <a:rPr lang="en-US" dirty="0"/>
              <a:t>Northouse (2021) notes further that transformational leadership is idea in multicultural setting because of their inspirational motivation. They communicate what is expected of every follower to maintain commitment and focus everyone to achieve more than their self-interests. </a:t>
            </a:r>
          </a:p>
          <a:p>
            <a:r>
              <a:rPr lang="en-US" dirty="0"/>
              <a:t>Additionally, they apply their intellectual stimulation to become creative and innovative, challenging current beliefs and values in new cultures. They encourage followers to think beyond the box when solving problems. Lastly, transformational leadership is ideal because of its focus on individualized consideration. They offer support to followers from different cultures. They listen to everyone’s needs. They coach followers and advise them to be fully achievers.</a:t>
            </a:r>
          </a:p>
          <a:p>
            <a:endParaRPr lang="en-US" dirty="0"/>
          </a:p>
          <a:p>
            <a:r>
              <a:rPr lang="en-US" dirty="0"/>
              <a:t>While on the other hand, autocratic leadership is more suitable when leader wants to make faster decisions that do not need the input of other members. This more common when followers come from different cultures. Additionally, leaders working with remote employees rely on their own decisions to offer direction and support.  </a:t>
            </a:r>
          </a:p>
        </p:txBody>
      </p:sp>
      <p:sp>
        <p:nvSpPr>
          <p:cNvPr id="4" name="Slide Number Placeholder 3"/>
          <p:cNvSpPr>
            <a:spLocks noGrp="1"/>
          </p:cNvSpPr>
          <p:nvPr>
            <p:ph type="sldNum" sz="quarter" idx="5"/>
          </p:nvPr>
        </p:nvSpPr>
        <p:spPr/>
        <p:txBody>
          <a:bodyPr/>
          <a:lstStyle/>
          <a:p>
            <a:fld id="{62A17F3D-F0EB-4EEB-9FA6-3FA9E12AAA88}" type="slidenum">
              <a:rPr lang="en-US" smtClean="0"/>
              <a:t>10</a:t>
            </a:fld>
            <a:endParaRPr lang="en-US" dirty="0"/>
          </a:p>
        </p:txBody>
      </p:sp>
    </p:spTree>
    <p:extLst>
      <p:ext uri="{BB962C8B-B14F-4D97-AF65-F5344CB8AC3E}">
        <p14:creationId xmlns:p14="http://schemas.microsoft.com/office/powerpoint/2010/main" val="28675365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Leaders in organizations seem to adapt varying leadership approaches. In the case of Google company, CQ has become one of leadership dominant strategy for leading employees in different departments. The results from Project Aristotle showed leadership across different functional business units allow employees the freedom to raise issues, challenges they experience, and propose solutions. As a multinational company, Google has CEO leaders who adapt to CQ principles to manage different business units such as YouTube, Google Cloud, DeepMind, and others. Employees apply Psychological safety styles to increase performance (</a:t>
            </a:r>
            <a:r>
              <a:rPr lang="en-US" sz="1200" dirty="0">
                <a:solidFill>
                  <a:schemeClr val="tx1"/>
                </a:solidFill>
              </a:rPr>
              <a:t>Edmondson, A.C. and Bransby, D.P., 2023)</a:t>
            </a:r>
            <a:r>
              <a:rPr lang="en-US" dirty="0"/>
              <a:t>. </a:t>
            </a:r>
          </a:p>
          <a:p>
            <a:endParaRPr lang="en-US" dirty="0"/>
          </a:p>
          <a:p>
            <a:r>
              <a:rPr lang="en-US" dirty="0"/>
              <a:t>On the other hand, Starbucks has redesigned its training policy that affects all employees. Brian Niccol initiated the turnaround strategy in 2024 to focus on personalization of customers, quality products, and craft. Niccol seeks to strengthen the company’s approach to reconnecting with customers. </a:t>
            </a:r>
          </a:p>
          <a:p>
            <a:r>
              <a:rPr lang="en-US" dirty="0"/>
              <a:t>Niccon leverages EI framework that demands every employee to manage their emotions when faced with high demand, different customer moments. While at the same time, the leadership focuses on CQ because of its importance to foster inclusivity for employees irrespective of their gender, race, or nationality. </a:t>
            </a:r>
          </a:p>
        </p:txBody>
      </p:sp>
      <p:sp>
        <p:nvSpPr>
          <p:cNvPr id="4" name="Slide Number Placeholder 3"/>
          <p:cNvSpPr>
            <a:spLocks noGrp="1"/>
          </p:cNvSpPr>
          <p:nvPr>
            <p:ph type="sldNum" sz="quarter" idx="5"/>
          </p:nvPr>
        </p:nvSpPr>
        <p:spPr/>
        <p:txBody>
          <a:bodyPr/>
          <a:lstStyle/>
          <a:p>
            <a:fld id="{62A17F3D-F0EB-4EEB-9FA6-3FA9E12AAA88}" type="slidenum">
              <a:rPr lang="en-US" smtClean="0"/>
              <a:t>11</a:t>
            </a:fld>
            <a:endParaRPr lang="en-US" dirty="0"/>
          </a:p>
        </p:txBody>
      </p:sp>
    </p:spTree>
    <p:extLst>
      <p:ext uri="{BB962C8B-B14F-4D97-AF65-F5344CB8AC3E}">
        <p14:creationId xmlns:p14="http://schemas.microsoft.com/office/powerpoint/2010/main" val="41632538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Satya Nadella's leadership has become synonymous with an empathetic leadership approach. When he joined the company in 2014, Microsoft was headed on a downward trend because of cultural failure (</a:t>
            </a:r>
            <a:r>
              <a:rPr lang="mi-NZ" sz="1200" dirty="0">
                <a:solidFill>
                  <a:schemeClr val="tx1"/>
                </a:solidFill>
              </a:rPr>
              <a:t>Prakash, Bisla, and Rastogi, 2021)</a:t>
            </a:r>
            <a:r>
              <a:rPr lang="en-US" dirty="0"/>
              <a:t>. A majority of employees focused on know-it-all culture where everyone wat focused on self-interests, inward competition, and lack of communication. Empathetic leadership led to a cultural shift by designing proper communication tools, strong collaboration, shared success, and learning. </a:t>
            </a:r>
          </a:p>
          <a:p>
            <a:endParaRPr lang="en-US" dirty="0"/>
          </a:p>
          <a:p>
            <a:r>
              <a:rPr lang="en-US" dirty="0"/>
              <a:t>Brian Chesky from Airbnb has also succeeded in transforming the company since its formation. Through transformational leadership and Founder Mode, Checky has moved away from a traditional, delegative approach to one-on-one involvement with employees. He believes that a leader should gain deep involvement with what is happening to the company. He also uses transformational style to help followers develop beyond their self-interest. </a:t>
            </a:r>
          </a:p>
          <a:p>
            <a:endParaRPr lang="en-US" dirty="0"/>
          </a:p>
        </p:txBody>
      </p:sp>
      <p:sp>
        <p:nvSpPr>
          <p:cNvPr id="4" name="Slide Number Placeholder 3"/>
          <p:cNvSpPr>
            <a:spLocks noGrp="1"/>
          </p:cNvSpPr>
          <p:nvPr>
            <p:ph type="sldNum" sz="quarter" idx="5"/>
          </p:nvPr>
        </p:nvSpPr>
        <p:spPr/>
        <p:txBody>
          <a:bodyPr/>
          <a:lstStyle/>
          <a:p>
            <a:fld id="{62A17F3D-F0EB-4EEB-9FA6-3FA9E12AAA88}" type="slidenum">
              <a:rPr lang="en-US" smtClean="0"/>
              <a:t>12</a:t>
            </a:fld>
            <a:endParaRPr lang="en-US" dirty="0"/>
          </a:p>
        </p:txBody>
      </p:sp>
    </p:spTree>
    <p:extLst>
      <p:ext uri="{BB962C8B-B14F-4D97-AF65-F5344CB8AC3E}">
        <p14:creationId xmlns:p14="http://schemas.microsoft.com/office/powerpoint/2010/main" val="27200519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Strategic implications for any leader such as Edith Heard who leads different follows, need to adopt principles of CQ, EI, and structural inclusion. The principles offer best supporting elements on how leaders through their leadership styles, can work with their followers to achieve positive performance.</a:t>
            </a:r>
          </a:p>
          <a:p>
            <a:endParaRPr lang="en-US" dirty="0"/>
          </a:p>
          <a:p>
            <a:r>
              <a:rPr lang="en-US" dirty="0"/>
              <a:t>Each of the principles helps leaders handle aspects such as adapting to new cultural settings, helping employees adapt to similar cultural settings, understanding their own emotions and those of their followers or customers to respond appropriately (Goleman, 2006). Moreover, leaders need structural inclusion to achieve cultural diversity (</a:t>
            </a:r>
            <a:r>
              <a:rPr lang="en-US" sz="1200" dirty="0"/>
              <a:t>Earley and Ang, 2003)</a:t>
            </a:r>
            <a:r>
              <a:rPr lang="en-US" dirty="0"/>
              <a:t>. </a:t>
            </a:r>
          </a:p>
        </p:txBody>
      </p:sp>
      <p:sp>
        <p:nvSpPr>
          <p:cNvPr id="4" name="Slide Number Placeholder 3"/>
          <p:cNvSpPr>
            <a:spLocks noGrp="1"/>
          </p:cNvSpPr>
          <p:nvPr>
            <p:ph type="sldNum" sz="quarter" idx="5"/>
          </p:nvPr>
        </p:nvSpPr>
        <p:spPr/>
        <p:txBody>
          <a:bodyPr/>
          <a:lstStyle/>
          <a:p>
            <a:fld id="{62A17F3D-F0EB-4EEB-9FA6-3FA9E12AAA88}" type="slidenum">
              <a:rPr lang="en-US" smtClean="0"/>
              <a:t>13</a:t>
            </a:fld>
            <a:endParaRPr lang="en-US" dirty="0"/>
          </a:p>
        </p:txBody>
      </p:sp>
    </p:spTree>
    <p:extLst>
      <p:ext uri="{BB962C8B-B14F-4D97-AF65-F5344CB8AC3E}">
        <p14:creationId xmlns:p14="http://schemas.microsoft.com/office/powerpoint/2010/main" val="25067494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above presentation has revealed that in answering Heard’s question on whether EI and CQ are either essential or overrated, it is now apparent that every leader or  follow need them to increase their performance, handle pressure, and stary motivated. </a:t>
            </a:r>
          </a:p>
          <a:p>
            <a:r>
              <a:rPr lang="en-US" dirty="0"/>
              <a:t>Despite  leaders using different leadership styles focused on control or human </a:t>
            </a:r>
            <a:r>
              <a:rPr lang="en-GB" noProof="0" dirty="0"/>
              <a:t>centred</a:t>
            </a:r>
            <a:r>
              <a:rPr lang="en-US" dirty="0"/>
              <a:t>, they all need components of both EI and CQ to achieve their goals. </a:t>
            </a:r>
          </a:p>
        </p:txBody>
      </p:sp>
      <p:sp>
        <p:nvSpPr>
          <p:cNvPr id="4" name="Slide Number Placeholder 3"/>
          <p:cNvSpPr>
            <a:spLocks noGrp="1"/>
          </p:cNvSpPr>
          <p:nvPr>
            <p:ph type="sldNum" sz="quarter" idx="5"/>
          </p:nvPr>
        </p:nvSpPr>
        <p:spPr/>
        <p:txBody>
          <a:bodyPr/>
          <a:lstStyle/>
          <a:p>
            <a:fld id="{62A17F3D-F0EB-4EEB-9FA6-3FA9E12AAA88}" type="slidenum">
              <a:rPr lang="en-US" smtClean="0"/>
              <a:t>14</a:t>
            </a:fld>
            <a:endParaRPr lang="en-US" dirty="0"/>
          </a:p>
        </p:txBody>
      </p:sp>
    </p:spTree>
    <p:extLst>
      <p:ext uri="{BB962C8B-B14F-4D97-AF65-F5344CB8AC3E}">
        <p14:creationId xmlns:p14="http://schemas.microsoft.com/office/powerpoint/2010/main" val="19385826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2A17F3D-F0EB-4EEB-9FA6-3FA9E12AAA88}" type="slidenum">
              <a:rPr lang="en-US" smtClean="0"/>
              <a:t>15</a:t>
            </a:fld>
            <a:endParaRPr lang="en-US" dirty="0"/>
          </a:p>
        </p:txBody>
      </p:sp>
    </p:spTree>
    <p:extLst>
      <p:ext uri="{BB962C8B-B14F-4D97-AF65-F5344CB8AC3E}">
        <p14:creationId xmlns:p14="http://schemas.microsoft.com/office/powerpoint/2010/main" val="193156576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am now going to respond to questions. </a:t>
            </a:r>
          </a:p>
        </p:txBody>
      </p:sp>
      <p:sp>
        <p:nvSpPr>
          <p:cNvPr id="4" name="Slide Number Placeholder 3"/>
          <p:cNvSpPr>
            <a:spLocks noGrp="1"/>
          </p:cNvSpPr>
          <p:nvPr>
            <p:ph type="sldNum" sz="quarter" idx="5"/>
          </p:nvPr>
        </p:nvSpPr>
        <p:spPr/>
        <p:txBody>
          <a:bodyPr/>
          <a:lstStyle/>
          <a:p>
            <a:fld id="{62A17F3D-F0EB-4EEB-9FA6-3FA9E12AAA88}" type="slidenum">
              <a:rPr lang="en-US" smtClean="0"/>
              <a:t>16</a:t>
            </a:fld>
            <a:endParaRPr lang="en-US" dirty="0"/>
          </a:p>
        </p:txBody>
      </p:sp>
    </p:spTree>
    <p:extLst>
      <p:ext uri="{BB962C8B-B14F-4D97-AF65-F5344CB8AC3E}">
        <p14:creationId xmlns:p14="http://schemas.microsoft.com/office/powerpoint/2010/main" val="22074951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Thank you for your time. </a:t>
            </a:r>
          </a:p>
        </p:txBody>
      </p:sp>
      <p:sp>
        <p:nvSpPr>
          <p:cNvPr id="4" name="Slide Number Placeholder 3"/>
          <p:cNvSpPr>
            <a:spLocks noGrp="1"/>
          </p:cNvSpPr>
          <p:nvPr>
            <p:ph type="sldNum" sz="quarter" idx="5"/>
          </p:nvPr>
        </p:nvSpPr>
        <p:spPr/>
        <p:txBody>
          <a:bodyPr/>
          <a:lstStyle/>
          <a:p>
            <a:fld id="{62A17F3D-F0EB-4EEB-9FA6-3FA9E12AAA88}" type="slidenum">
              <a:rPr lang="en-US" smtClean="0"/>
              <a:t>17</a:t>
            </a:fld>
            <a:endParaRPr lang="en-US" dirty="0"/>
          </a:p>
        </p:txBody>
      </p:sp>
    </p:spTree>
    <p:extLst>
      <p:ext uri="{BB962C8B-B14F-4D97-AF65-F5344CB8AC3E}">
        <p14:creationId xmlns:p14="http://schemas.microsoft.com/office/powerpoint/2010/main" val="20679307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B855C7C0-BD65-4F12-9397-847534F622DC}" type="datetimeFigureOut">
              <a:rPr lang="en-US" smtClean="0"/>
              <a:t>2/27/26</a:t>
            </a:fld>
            <a:endParaRPr lang="en-US" dirty="0"/>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6643BC2C-9504-45DE-BD70-A4E93FABC4AF}" type="slidenum">
              <a:rPr lang="en-US" smtClean="0"/>
              <a:t>‹#›</a:t>
            </a:fld>
            <a:endParaRPr lang="en-US" dirty="0"/>
          </a:p>
        </p:txBody>
      </p:sp>
    </p:spTree>
    <p:extLst>
      <p:ext uri="{BB962C8B-B14F-4D97-AF65-F5344CB8AC3E}">
        <p14:creationId xmlns:p14="http://schemas.microsoft.com/office/powerpoint/2010/main" val="38143114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855C7C0-BD65-4F12-9397-847534F622DC}" type="datetimeFigureOut">
              <a:rPr lang="en-US" smtClean="0"/>
              <a:t>2/27/26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643BC2C-9504-45DE-BD70-A4E93FABC4AF}" type="slidenum">
              <a:rPr lang="en-US" smtClean="0"/>
              <a:t>‹#›</a:t>
            </a:fld>
            <a:endParaRPr lang="en-US" dirty="0"/>
          </a:p>
        </p:txBody>
      </p:sp>
    </p:spTree>
    <p:extLst>
      <p:ext uri="{BB962C8B-B14F-4D97-AF65-F5344CB8AC3E}">
        <p14:creationId xmlns:p14="http://schemas.microsoft.com/office/powerpoint/2010/main" val="17001122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855C7C0-BD65-4F12-9397-847534F622DC}" type="datetimeFigureOut">
              <a:rPr lang="en-US" smtClean="0"/>
              <a:t>2/27/26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643BC2C-9504-45DE-BD70-A4E93FABC4AF}" type="slidenum">
              <a:rPr lang="en-US" smtClean="0"/>
              <a:t>‹#›</a:t>
            </a:fld>
            <a:endParaRPr lang="en-US" dirty="0"/>
          </a:p>
        </p:txBody>
      </p:sp>
    </p:spTree>
    <p:extLst>
      <p:ext uri="{BB962C8B-B14F-4D97-AF65-F5344CB8AC3E}">
        <p14:creationId xmlns:p14="http://schemas.microsoft.com/office/powerpoint/2010/main" val="37129853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855C7C0-BD65-4F12-9397-847534F622DC}" type="datetimeFigureOut">
              <a:rPr lang="en-US" smtClean="0"/>
              <a:t>2/27/26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643BC2C-9504-45DE-BD70-A4E93FABC4AF}" type="slidenum">
              <a:rPr lang="en-US" smtClean="0"/>
              <a:t>‹#›</a:t>
            </a:fld>
            <a:endParaRPr lang="en-US" dirty="0"/>
          </a:p>
        </p:txBody>
      </p:sp>
    </p:spTree>
    <p:extLst>
      <p:ext uri="{BB962C8B-B14F-4D97-AF65-F5344CB8AC3E}">
        <p14:creationId xmlns:p14="http://schemas.microsoft.com/office/powerpoint/2010/main" val="36883965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855C7C0-BD65-4F12-9397-847534F622DC}" type="datetimeFigureOut">
              <a:rPr lang="en-US" smtClean="0"/>
              <a:t>2/27/26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643BC2C-9504-45DE-BD70-A4E93FABC4AF}" type="slidenum">
              <a:rPr lang="en-US" smtClean="0"/>
              <a:t>‹#›</a:t>
            </a:fld>
            <a:endParaRPr lang="en-US" dirty="0"/>
          </a:p>
        </p:txBody>
      </p:sp>
    </p:spTree>
    <p:extLst>
      <p:ext uri="{BB962C8B-B14F-4D97-AF65-F5344CB8AC3E}">
        <p14:creationId xmlns:p14="http://schemas.microsoft.com/office/powerpoint/2010/main" val="1924438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855C7C0-BD65-4F12-9397-847534F622DC}" type="datetimeFigureOut">
              <a:rPr lang="en-US" smtClean="0"/>
              <a:t>2/27/26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643BC2C-9504-45DE-BD70-A4E93FABC4AF}" type="slidenum">
              <a:rPr lang="en-US" smtClean="0"/>
              <a:t>‹#›</a:t>
            </a:fld>
            <a:endParaRPr lang="en-US" dirty="0"/>
          </a:p>
        </p:txBody>
      </p:sp>
    </p:spTree>
    <p:extLst>
      <p:ext uri="{BB962C8B-B14F-4D97-AF65-F5344CB8AC3E}">
        <p14:creationId xmlns:p14="http://schemas.microsoft.com/office/powerpoint/2010/main" val="268508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855C7C0-BD65-4F12-9397-847534F622DC}" type="datetimeFigureOut">
              <a:rPr lang="en-US" smtClean="0"/>
              <a:t>2/27/26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643BC2C-9504-45DE-BD70-A4E93FABC4AF}" type="slidenum">
              <a:rPr lang="en-US" smtClean="0"/>
              <a:t>‹#›</a:t>
            </a:fld>
            <a:endParaRPr lang="en-US" dirty="0"/>
          </a:p>
        </p:txBody>
      </p:sp>
    </p:spTree>
    <p:extLst>
      <p:ext uri="{BB962C8B-B14F-4D97-AF65-F5344CB8AC3E}">
        <p14:creationId xmlns:p14="http://schemas.microsoft.com/office/powerpoint/2010/main" val="37944190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fld id="{B855C7C0-BD65-4F12-9397-847534F622DC}" type="datetimeFigureOut">
              <a:rPr lang="en-US" smtClean="0"/>
              <a:t>2/27/26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6643BC2C-9504-45DE-BD70-A4E93FABC4AF}" type="slidenum">
              <a:rPr lang="en-US" smtClean="0"/>
              <a:t>‹#›</a:t>
            </a:fld>
            <a:endParaRPr lang="en-US" dirty="0"/>
          </a:p>
        </p:txBody>
      </p:sp>
    </p:spTree>
    <p:extLst>
      <p:ext uri="{BB962C8B-B14F-4D97-AF65-F5344CB8AC3E}">
        <p14:creationId xmlns:p14="http://schemas.microsoft.com/office/powerpoint/2010/main" val="21812920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40000"/>
              <a:lumOff val="6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B855C7C0-BD65-4F12-9397-847534F622DC}" type="datetimeFigureOut">
              <a:rPr lang="en-US" smtClean="0"/>
              <a:t>2/27/26</a:t>
            </a:fld>
            <a:endParaRPr lang="en-US" dirty="0"/>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6643BC2C-9504-45DE-BD70-A4E93FABC4AF}" type="slidenum">
              <a:rPr lang="en-US" smtClean="0"/>
              <a:t>‹#›</a:t>
            </a:fld>
            <a:endParaRPr lang="en-US" dirty="0"/>
          </a:p>
        </p:txBody>
      </p:sp>
    </p:spTree>
    <p:extLst>
      <p:ext uri="{BB962C8B-B14F-4D97-AF65-F5344CB8AC3E}">
        <p14:creationId xmlns:p14="http://schemas.microsoft.com/office/powerpoint/2010/main" val="1011624237"/>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855C7C0-BD65-4F12-9397-847534F622DC}" type="datetimeFigureOut">
              <a:rPr lang="en-US" smtClean="0"/>
              <a:t>2/27/26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643BC2C-9504-45DE-BD70-A4E93FABC4AF}" type="slidenum">
              <a:rPr lang="en-US" smtClean="0"/>
              <a:t>‹#›</a:t>
            </a:fld>
            <a:endParaRPr lang="en-US" dirty="0"/>
          </a:p>
        </p:txBody>
      </p:sp>
    </p:spTree>
    <p:extLst>
      <p:ext uri="{BB962C8B-B14F-4D97-AF65-F5344CB8AC3E}">
        <p14:creationId xmlns:p14="http://schemas.microsoft.com/office/powerpoint/2010/main" val="15766733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855C7C0-BD65-4F12-9397-847534F622DC}" type="datetimeFigureOut">
              <a:rPr lang="en-US" smtClean="0"/>
              <a:t>2/27/26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643BC2C-9504-45DE-BD70-A4E93FABC4AF}" type="slidenum">
              <a:rPr lang="en-US" smtClean="0"/>
              <a:t>‹#›</a:t>
            </a:fld>
            <a:endParaRPr lang="en-US" dirty="0"/>
          </a:p>
        </p:txBody>
      </p:sp>
    </p:spTree>
    <p:extLst>
      <p:ext uri="{BB962C8B-B14F-4D97-AF65-F5344CB8AC3E}">
        <p14:creationId xmlns:p14="http://schemas.microsoft.com/office/powerpoint/2010/main" val="8995794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B855C7C0-BD65-4F12-9397-847534F622DC}" type="datetimeFigureOut">
              <a:rPr lang="en-US" smtClean="0"/>
              <a:t>2/27/26</a:t>
            </a:fld>
            <a:endParaRPr lang="en-US" dirty="0"/>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US" dirty="0"/>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6643BC2C-9504-45DE-BD70-A4E93FABC4AF}" type="slidenum">
              <a:rPr lang="en-US" smtClean="0"/>
              <a:t>‹#›</a:t>
            </a:fld>
            <a:endParaRPr lang="en-US" dirty="0"/>
          </a:p>
        </p:txBody>
      </p:sp>
    </p:spTree>
    <p:extLst>
      <p:ext uri="{BB962C8B-B14F-4D97-AF65-F5344CB8AC3E}">
        <p14:creationId xmlns:p14="http://schemas.microsoft.com/office/powerpoint/2010/main" val="4166611258"/>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 id="2147483698" r:id="rId7"/>
    <p:sldLayoutId id="2147483699" r:id="rId8"/>
    <p:sldLayoutId id="2147483700" r:id="rId9"/>
    <p:sldLayoutId id="2147483701" r:id="rId10"/>
    <p:sldLayoutId id="2147483702" r:id="rId11"/>
  </p:sldLayoutIdLst>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jfif"/><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1.jfif"/><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s://askatechteacher.wordpress.com/2012/07/03/tech-tip-23-i-deleted-a-file-by-accident-2/"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hyperlink" Target="https://pixabay.com/en/thank-you-text-message-note-39418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73B77DB-F479-63FF-6569-37E514E6C84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64B89BA-2DAE-32C4-9DE1-DBE2FE2B7484}"/>
              </a:ext>
            </a:extLst>
          </p:cNvPr>
          <p:cNvSpPr>
            <a:spLocks noGrp="1"/>
          </p:cNvSpPr>
          <p:nvPr>
            <p:ph type="ctrTitle"/>
          </p:nvPr>
        </p:nvSpPr>
        <p:spPr>
          <a:xfrm>
            <a:off x="446809" y="0"/>
            <a:ext cx="11443113" cy="1111827"/>
          </a:xfrm>
          <a:solidFill>
            <a:schemeClr val="tx2">
              <a:lumMod val="75000"/>
              <a:lumOff val="25000"/>
            </a:schemeClr>
          </a:solidFill>
        </p:spPr>
        <p:txBody>
          <a:bodyPr>
            <a:noAutofit/>
          </a:bodyPr>
          <a:lstStyle/>
          <a:p>
            <a:r>
              <a:rPr lang="en-US" sz="3200" b="1" dirty="0">
                <a:effectLst>
                  <a:outerShdw blurRad="38100" dist="38100" dir="2700000" algn="tl">
                    <a:srgbClr val="000000">
                      <a:alpha val="43137"/>
                    </a:srgbClr>
                  </a:outerShdw>
                </a:effectLst>
              </a:rPr>
              <a:t>Framing question: “Are EI and CQ essential or overstated?” </a:t>
            </a:r>
            <a:br>
              <a:rPr lang="en-US" sz="3200" b="1" dirty="0">
                <a:effectLst>
                  <a:outerShdw blurRad="38100" dist="38100" dir="2700000" algn="tl">
                    <a:srgbClr val="000000">
                      <a:alpha val="43137"/>
                    </a:srgbClr>
                  </a:outerShdw>
                </a:effectLst>
              </a:rPr>
            </a:br>
            <a:endParaRPr lang="en-US" sz="3200" b="1" dirty="0">
              <a:effectLst>
                <a:outerShdw blurRad="38100" dist="38100" dir="2700000" algn="tl">
                  <a:srgbClr val="000000">
                    <a:alpha val="43137"/>
                  </a:srgbClr>
                </a:outerShdw>
              </a:effectLst>
            </a:endParaRPr>
          </a:p>
        </p:txBody>
      </p:sp>
      <p:sp>
        <p:nvSpPr>
          <p:cNvPr id="7" name="TextBox 6">
            <a:extLst>
              <a:ext uri="{FF2B5EF4-FFF2-40B4-BE49-F238E27FC236}">
                <a16:creationId xmlns:a16="http://schemas.microsoft.com/office/drawing/2014/main" id="{D56B6BD1-F6F5-21E2-16CA-789AB379E0F5}"/>
              </a:ext>
            </a:extLst>
          </p:cNvPr>
          <p:cNvSpPr txBox="1"/>
          <p:nvPr/>
        </p:nvSpPr>
        <p:spPr>
          <a:xfrm>
            <a:off x="0" y="4611231"/>
            <a:ext cx="12192000" cy="2246769"/>
          </a:xfrm>
          <a:prstGeom prst="rect">
            <a:avLst/>
          </a:prstGeom>
          <a:solidFill>
            <a:schemeClr val="accent3">
              <a:lumMod val="60000"/>
              <a:lumOff val="40000"/>
            </a:schemeClr>
          </a:solidFill>
        </p:spPr>
        <p:txBody>
          <a:bodyPr wrap="square">
            <a:spAutoFit/>
          </a:bodyPr>
          <a:lstStyle/>
          <a:p>
            <a:r>
              <a:rPr lang="en-US" sz="2800" dirty="0"/>
              <a:t>Name: Andreea Alina Tudorache</a:t>
            </a:r>
          </a:p>
          <a:p>
            <a:r>
              <a:rPr lang="en-US" sz="2800" dirty="0"/>
              <a:t>Student Number: 2130698</a:t>
            </a:r>
          </a:p>
          <a:p>
            <a:r>
              <a:rPr lang="en-US" sz="2800" dirty="0"/>
              <a:t>Module : LCBB 6022 Leadership and Management</a:t>
            </a:r>
          </a:p>
          <a:p>
            <a:r>
              <a:rPr lang="en-US" sz="2800" dirty="0"/>
              <a:t>Theory and Practice</a:t>
            </a:r>
          </a:p>
          <a:p>
            <a:r>
              <a:rPr lang="en-US" sz="2800" dirty="0"/>
              <a:t>Date:27.02.2026</a:t>
            </a:r>
          </a:p>
        </p:txBody>
      </p:sp>
      <p:sp>
        <p:nvSpPr>
          <p:cNvPr id="6" name="Rectangle 5"/>
          <p:cNvSpPr/>
          <p:nvPr/>
        </p:nvSpPr>
        <p:spPr>
          <a:xfrm>
            <a:off x="2042155" y="1111827"/>
            <a:ext cx="7095281" cy="692553"/>
          </a:xfrm>
          <a:prstGeom prst="rect">
            <a:avLst/>
          </a:prstGeom>
          <a:solidFill>
            <a:schemeClr val="tx2">
              <a:lumMod val="75000"/>
              <a:lumOff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t>Component 1: Individual Presentations  </a:t>
            </a:r>
          </a:p>
        </p:txBody>
      </p:sp>
    </p:spTree>
    <p:extLst>
      <p:ext uri="{BB962C8B-B14F-4D97-AF65-F5344CB8AC3E}">
        <p14:creationId xmlns:p14="http://schemas.microsoft.com/office/powerpoint/2010/main" val="7695834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ABD6005C-1C8F-9FAE-6C93-5A94BAC2A0B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079" y="12525"/>
            <a:ext cx="12145842" cy="6832950"/>
          </a:xfrm>
          <a:prstGeom prst="rect">
            <a:avLst/>
          </a:prstGeom>
        </p:spPr>
      </p:pic>
      <p:sp>
        <p:nvSpPr>
          <p:cNvPr id="2" name="Title 1">
            <a:extLst>
              <a:ext uri="{FF2B5EF4-FFF2-40B4-BE49-F238E27FC236}">
                <a16:creationId xmlns:a16="http://schemas.microsoft.com/office/drawing/2014/main" id="{C2B1A5AB-6338-E28C-48CF-9B05D6E6B61E}"/>
              </a:ext>
            </a:extLst>
          </p:cNvPr>
          <p:cNvSpPr>
            <a:spLocks noGrp="1"/>
          </p:cNvSpPr>
          <p:nvPr>
            <p:ph type="title"/>
          </p:nvPr>
        </p:nvSpPr>
        <p:spPr>
          <a:xfrm>
            <a:off x="23079" y="124693"/>
            <a:ext cx="5805954" cy="592281"/>
          </a:xfrm>
        </p:spPr>
        <p:txBody>
          <a:bodyPr>
            <a:noAutofit/>
          </a:bodyPr>
          <a:lstStyle/>
          <a:p>
            <a:r>
              <a:rPr lang="en-US" sz="4000" b="1" dirty="0">
                <a:solidFill>
                  <a:srgbClr val="FF0000"/>
                </a:solidFill>
                <a:effectLst>
                  <a:outerShdw blurRad="38100" dist="38100" dir="2700000" algn="tl">
                    <a:srgbClr val="000000">
                      <a:alpha val="43137"/>
                    </a:srgbClr>
                  </a:outerShdw>
                </a:effectLst>
              </a:rPr>
              <a:t>Table of Content</a:t>
            </a:r>
          </a:p>
        </p:txBody>
      </p:sp>
      <p:sp>
        <p:nvSpPr>
          <p:cNvPr id="6" name="Title 1">
            <a:extLst>
              <a:ext uri="{FF2B5EF4-FFF2-40B4-BE49-F238E27FC236}">
                <a16:creationId xmlns:a16="http://schemas.microsoft.com/office/drawing/2014/main" id="{4B569A46-C9CC-312E-8F53-36F2A8AEC6B0}"/>
              </a:ext>
            </a:extLst>
          </p:cNvPr>
          <p:cNvSpPr txBox="1">
            <a:spLocks/>
          </p:cNvSpPr>
          <p:nvPr/>
        </p:nvSpPr>
        <p:spPr>
          <a:xfrm>
            <a:off x="92619" y="2013703"/>
            <a:ext cx="5805954" cy="4753628"/>
          </a:xfrm>
          <a:prstGeom prst="rect">
            <a:avLst/>
          </a:prstGeom>
          <a:solidFill>
            <a:schemeClr val="bg2"/>
          </a:solidFill>
        </p:spPr>
        <p:txBody>
          <a:bodyPr vert="horz" lIns="91440" tIns="45720" rIns="91440" bIns="45720" rtlCol="0" anchor="ctr">
            <a:noAutofit/>
          </a:bodyPr>
          <a:lst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a:lstStyle>
          <a:p>
            <a:r>
              <a:rPr lang="en-US" sz="2000" dirty="0">
                <a:solidFill>
                  <a:srgbClr val="271CFC"/>
                </a:solidFill>
                <a:latin typeface="Times New Roman" panose="02020603050405020304" pitchFamily="18" charset="0"/>
                <a:cs typeface="Times New Roman" panose="02020603050405020304" pitchFamily="18" charset="0"/>
              </a:rPr>
              <a:t>Competing views of leadership………………………3</a:t>
            </a:r>
          </a:p>
          <a:p>
            <a:r>
              <a:rPr lang="en-US" sz="2000" dirty="0">
                <a:solidFill>
                  <a:srgbClr val="271CFC"/>
                </a:solidFill>
                <a:latin typeface="Times New Roman" panose="02020603050405020304" pitchFamily="18" charset="0"/>
                <a:cs typeface="Times New Roman" panose="02020603050405020304" pitchFamily="18" charset="0"/>
              </a:rPr>
              <a:t>Traditional control-oriented leadership……………..…4</a:t>
            </a:r>
          </a:p>
          <a:p>
            <a:r>
              <a:rPr lang="en-US" sz="2000" dirty="0">
                <a:solidFill>
                  <a:srgbClr val="271CFC"/>
                </a:solidFill>
                <a:latin typeface="Times New Roman" panose="02020603050405020304" pitchFamily="18" charset="0"/>
                <a:cs typeface="Times New Roman" panose="02020603050405020304" pitchFamily="18" charset="0"/>
              </a:rPr>
              <a:t>Human-centered leadership………………………….5</a:t>
            </a:r>
          </a:p>
          <a:p>
            <a:r>
              <a:rPr lang="en-US" sz="2000" dirty="0">
                <a:solidFill>
                  <a:srgbClr val="271CFC"/>
                </a:solidFill>
                <a:latin typeface="Times New Roman" panose="02020603050405020304" pitchFamily="18" charset="0"/>
                <a:cs typeface="Times New Roman" panose="02020603050405020304" pitchFamily="18" charset="0"/>
              </a:rPr>
              <a:t>Argument for EI…………………………………….6</a:t>
            </a:r>
          </a:p>
          <a:p>
            <a:r>
              <a:rPr lang="en-US" sz="2000" dirty="0">
                <a:solidFill>
                  <a:srgbClr val="271CFC"/>
                </a:solidFill>
                <a:latin typeface="Times New Roman" panose="02020603050405020304" pitchFamily="18" charset="0"/>
                <a:cs typeface="Times New Roman" panose="02020603050405020304" pitchFamily="18" charset="0"/>
              </a:rPr>
              <a:t>Argument against EI………………………………...7</a:t>
            </a:r>
          </a:p>
          <a:p>
            <a:r>
              <a:rPr lang="en-US" sz="2000" dirty="0">
                <a:solidFill>
                  <a:srgbClr val="271CFC"/>
                </a:solidFill>
                <a:latin typeface="Times New Roman" panose="02020603050405020304" pitchFamily="18" charset="0"/>
                <a:cs typeface="Times New Roman" panose="02020603050405020304" pitchFamily="18" charset="0"/>
              </a:rPr>
              <a:t>Argument for CQ…………………………………...8</a:t>
            </a:r>
          </a:p>
          <a:p>
            <a:r>
              <a:rPr lang="en-US" sz="2000" dirty="0">
                <a:solidFill>
                  <a:srgbClr val="271CFC"/>
                </a:solidFill>
                <a:latin typeface="Times New Roman" panose="02020603050405020304" pitchFamily="18" charset="0"/>
                <a:cs typeface="Times New Roman" panose="02020603050405020304" pitchFamily="18" charset="0"/>
              </a:rPr>
              <a:t>Argument against CQ……………………………….9</a:t>
            </a:r>
          </a:p>
          <a:p>
            <a:r>
              <a:rPr lang="en-US" sz="2000" dirty="0">
                <a:solidFill>
                  <a:srgbClr val="271CFC"/>
                </a:solidFill>
                <a:latin typeface="Times New Roman" panose="02020603050405020304" pitchFamily="18" charset="0"/>
                <a:cs typeface="Times New Roman" panose="02020603050405020304" pitchFamily="18" charset="0"/>
              </a:rPr>
              <a:t>Leadership styles in multicultural contexts…………...10</a:t>
            </a:r>
          </a:p>
          <a:p>
            <a:r>
              <a:rPr lang="en-US" sz="2000" dirty="0">
                <a:solidFill>
                  <a:srgbClr val="271CFC"/>
                </a:solidFill>
                <a:latin typeface="Times New Roman" panose="02020603050405020304" pitchFamily="18" charset="0"/>
                <a:cs typeface="Times New Roman" panose="02020603050405020304" pitchFamily="18" charset="0"/>
              </a:rPr>
              <a:t>Business Evidence (2 contrasting cases)……………...11</a:t>
            </a:r>
          </a:p>
          <a:p>
            <a:r>
              <a:rPr lang="en-US" sz="2000" dirty="0">
                <a:solidFill>
                  <a:srgbClr val="271CFC"/>
                </a:solidFill>
                <a:latin typeface="Times New Roman" panose="02020603050405020304" pitchFamily="18" charset="0"/>
                <a:cs typeface="Times New Roman" panose="02020603050405020304" pitchFamily="18" charset="0"/>
              </a:rPr>
              <a:t>Business evidence (Continued)……………………...12</a:t>
            </a:r>
          </a:p>
          <a:p>
            <a:r>
              <a:rPr lang="en-US" sz="2000" dirty="0">
                <a:solidFill>
                  <a:srgbClr val="271CFC"/>
                </a:solidFill>
                <a:latin typeface="Times New Roman" panose="02020603050405020304" pitchFamily="18" charset="0"/>
                <a:cs typeface="Times New Roman" panose="02020603050405020304" pitchFamily="18" charset="0"/>
              </a:rPr>
              <a:t>Strategic implications……………………………….13</a:t>
            </a:r>
          </a:p>
          <a:p>
            <a:r>
              <a:rPr lang="en-US" sz="2000" dirty="0">
                <a:solidFill>
                  <a:srgbClr val="271CFC"/>
                </a:solidFill>
                <a:latin typeface="Times New Roman" panose="02020603050405020304" pitchFamily="18" charset="0"/>
                <a:cs typeface="Times New Roman" panose="02020603050405020304" pitchFamily="18" charset="0"/>
              </a:rPr>
              <a:t>Conclusion……………………………………...….14</a:t>
            </a:r>
          </a:p>
          <a:p>
            <a:r>
              <a:rPr lang="en-US" sz="2000" dirty="0">
                <a:solidFill>
                  <a:srgbClr val="271CFC"/>
                </a:solidFill>
                <a:latin typeface="Times New Roman" panose="02020603050405020304" pitchFamily="18" charset="0"/>
                <a:cs typeface="Times New Roman" panose="02020603050405020304" pitchFamily="18" charset="0"/>
              </a:rPr>
              <a:t>References…………………………………………15 </a:t>
            </a:r>
          </a:p>
          <a:p>
            <a:endParaRPr lang="en-US" sz="2000" dirty="0">
              <a:solidFill>
                <a:srgbClr val="271CFC"/>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240820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4A8D4-69E6-5B79-2359-184F579F0E1A}"/>
              </a:ext>
            </a:extLst>
          </p:cNvPr>
          <p:cNvSpPr>
            <a:spLocks noGrp="1"/>
          </p:cNvSpPr>
          <p:nvPr>
            <p:ph type="title"/>
          </p:nvPr>
        </p:nvSpPr>
        <p:spPr>
          <a:xfrm>
            <a:off x="709612" y="112733"/>
            <a:ext cx="10772775" cy="1168175"/>
          </a:xfrm>
        </p:spPr>
        <p:txBody>
          <a:bodyPr/>
          <a:lstStyle/>
          <a:p>
            <a:r>
              <a:rPr lang="en-US" dirty="0"/>
              <a:t>Competing views of leadership</a:t>
            </a:r>
          </a:p>
        </p:txBody>
      </p:sp>
      <p:sp>
        <p:nvSpPr>
          <p:cNvPr id="4" name="Rectangle 3">
            <a:extLst>
              <a:ext uri="{FF2B5EF4-FFF2-40B4-BE49-F238E27FC236}">
                <a16:creationId xmlns:a16="http://schemas.microsoft.com/office/drawing/2014/main" id="{419B5DF7-AB99-1CC3-411B-C9976E192FDF}"/>
              </a:ext>
            </a:extLst>
          </p:cNvPr>
          <p:cNvSpPr/>
          <p:nvPr/>
        </p:nvSpPr>
        <p:spPr>
          <a:xfrm>
            <a:off x="709612" y="1504950"/>
            <a:ext cx="3252788" cy="514350"/>
          </a:xfrm>
          <a:prstGeom prst="rect">
            <a:avLst/>
          </a:prstGeom>
          <a:solidFill>
            <a:schemeClr val="tx2">
              <a:lumMod val="75000"/>
              <a:lumOff val="25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000" dirty="0"/>
              <a:t>Trait </a:t>
            </a:r>
          </a:p>
        </p:txBody>
      </p:sp>
      <p:sp>
        <p:nvSpPr>
          <p:cNvPr id="5" name="TextBox 4">
            <a:extLst>
              <a:ext uri="{FF2B5EF4-FFF2-40B4-BE49-F238E27FC236}">
                <a16:creationId xmlns:a16="http://schemas.microsoft.com/office/drawing/2014/main" id="{059FABAE-E75A-0433-A68B-CC334EFD52A5}"/>
              </a:ext>
            </a:extLst>
          </p:cNvPr>
          <p:cNvSpPr txBox="1"/>
          <p:nvPr/>
        </p:nvSpPr>
        <p:spPr>
          <a:xfrm>
            <a:off x="709612" y="2336800"/>
            <a:ext cx="3252788" cy="1200329"/>
          </a:xfrm>
          <a:prstGeom prst="rect">
            <a:avLst/>
          </a:prstGeom>
          <a:noFill/>
        </p:spPr>
        <p:txBody>
          <a:bodyPr wrap="square" rtlCol="0">
            <a:spAutoFit/>
          </a:bodyPr>
          <a:lstStyle/>
          <a:p>
            <a:pPr marL="285750" indent="-285750">
              <a:buFont typeface="Arial" panose="020B0604020202020204" pitchFamily="34" charset="0"/>
              <a:buChar char="•"/>
            </a:pPr>
            <a:r>
              <a:rPr lang="en-US" dirty="0"/>
              <a:t>Argues people have inborn leadership special traits</a:t>
            </a:r>
          </a:p>
          <a:p>
            <a:pPr marL="285750" indent="-285750">
              <a:buFont typeface="Arial" panose="020B0604020202020204" pitchFamily="34" charset="0"/>
              <a:buChar char="•"/>
            </a:pPr>
            <a:r>
              <a:rPr lang="en-US" dirty="0"/>
              <a:t>Special traits make them great leaders </a:t>
            </a:r>
          </a:p>
        </p:txBody>
      </p:sp>
      <p:sp>
        <p:nvSpPr>
          <p:cNvPr id="6" name="Rectangle 5">
            <a:extLst>
              <a:ext uri="{FF2B5EF4-FFF2-40B4-BE49-F238E27FC236}">
                <a16:creationId xmlns:a16="http://schemas.microsoft.com/office/drawing/2014/main" id="{D0EE21B0-B4A5-3E87-71B8-0FFBA9F21A74}"/>
              </a:ext>
            </a:extLst>
          </p:cNvPr>
          <p:cNvSpPr/>
          <p:nvPr/>
        </p:nvSpPr>
        <p:spPr>
          <a:xfrm>
            <a:off x="4469605" y="1504950"/>
            <a:ext cx="3252788" cy="514350"/>
          </a:xfrm>
          <a:prstGeom prst="rect">
            <a:avLst/>
          </a:prstGeom>
          <a:solidFill>
            <a:schemeClr val="accent2"/>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000" dirty="0"/>
              <a:t>Behavioural</a:t>
            </a:r>
          </a:p>
        </p:txBody>
      </p:sp>
      <p:sp>
        <p:nvSpPr>
          <p:cNvPr id="7" name="TextBox 6">
            <a:extLst>
              <a:ext uri="{FF2B5EF4-FFF2-40B4-BE49-F238E27FC236}">
                <a16:creationId xmlns:a16="http://schemas.microsoft.com/office/drawing/2014/main" id="{AD5D04D6-A34F-B78A-D7F1-88F7EFB5F00B}"/>
              </a:ext>
            </a:extLst>
          </p:cNvPr>
          <p:cNvSpPr txBox="1"/>
          <p:nvPr/>
        </p:nvSpPr>
        <p:spPr>
          <a:xfrm>
            <a:off x="4469605" y="2243342"/>
            <a:ext cx="3252788" cy="1754326"/>
          </a:xfrm>
          <a:prstGeom prst="rect">
            <a:avLst/>
          </a:prstGeom>
          <a:noFill/>
        </p:spPr>
        <p:txBody>
          <a:bodyPr wrap="square" rtlCol="0">
            <a:spAutoFit/>
          </a:bodyPr>
          <a:lstStyle/>
          <a:p>
            <a:pPr marL="285750" indent="-285750">
              <a:buFont typeface="Arial" panose="020B0604020202020204" pitchFamily="34" charset="0"/>
              <a:buChar char="•"/>
            </a:pPr>
            <a:r>
              <a:rPr lang="en-US" dirty="0"/>
              <a:t>Argues people become great leaders when they adopt specific task behaviours</a:t>
            </a:r>
          </a:p>
          <a:p>
            <a:pPr marL="285750" indent="-285750">
              <a:buFont typeface="Arial" panose="020B0604020202020204" pitchFamily="34" charset="0"/>
              <a:buChar char="•"/>
            </a:pPr>
            <a:r>
              <a:rPr lang="en-US" dirty="0"/>
              <a:t>Great leaders also depend on adopting relationship behaviours</a:t>
            </a:r>
          </a:p>
        </p:txBody>
      </p:sp>
      <p:sp>
        <p:nvSpPr>
          <p:cNvPr id="8" name="Rectangle 7">
            <a:extLst>
              <a:ext uri="{FF2B5EF4-FFF2-40B4-BE49-F238E27FC236}">
                <a16:creationId xmlns:a16="http://schemas.microsoft.com/office/drawing/2014/main" id="{D1EC8A21-2DD4-269D-0145-5386FC0A91D0}"/>
              </a:ext>
            </a:extLst>
          </p:cNvPr>
          <p:cNvSpPr/>
          <p:nvPr/>
        </p:nvSpPr>
        <p:spPr>
          <a:xfrm>
            <a:off x="8515511" y="1504941"/>
            <a:ext cx="3252788" cy="514350"/>
          </a:xfrm>
          <a:prstGeom prst="rect">
            <a:avLst/>
          </a:prstGeom>
          <a:solidFill>
            <a:schemeClr val="accent4"/>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000" dirty="0"/>
              <a:t>Contingency</a:t>
            </a:r>
          </a:p>
        </p:txBody>
      </p:sp>
      <p:sp>
        <p:nvSpPr>
          <p:cNvPr id="9" name="TextBox 8">
            <a:extLst>
              <a:ext uri="{FF2B5EF4-FFF2-40B4-BE49-F238E27FC236}">
                <a16:creationId xmlns:a16="http://schemas.microsoft.com/office/drawing/2014/main" id="{C21055C7-C358-E516-285A-669714233E0A}"/>
              </a:ext>
            </a:extLst>
          </p:cNvPr>
          <p:cNvSpPr txBox="1"/>
          <p:nvPr/>
        </p:nvSpPr>
        <p:spPr>
          <a:xfrm>
            <a:off x="8515511" y="2336800"/>
            <a:ext cx="3252788" cy="1477328"/>
          </a:xfrm>
          <a:prstGeom prst="rect">
            <a:avLst/>
          </a:prstGeom>
          <a:noFill/>
        </p:spPr>
        <p:txBody>
          <a:bodyPr wrap="square" rtlCol="0">
            <a:spAutoFit/>
          </a:bodyPr>
          <a:lstStyle/>
          <a:p>
            <a:pPr marL="285750" indent="-285750">
              <a:buFont typeface="Arial" panose="020B0604020202020204" pitchFamily="34" charset="0"/>
              <a:buChar char="•"/>
            </a:pPr>
            <a:r>
              <a:rPr lang="en-US" dirty="0"/>
              <a:t>Different situations demand that leaders apply different suited to the event</a:t>
            </a:r>
          </a:p>
          <a:p>
            <a:pPr marL="285750" indent="-285750">
              <a:buFont typeface="Arial" panose="020B0604020202020204" pitchFamily="34" charset="0"/>
              <a:buChar char="•"/>
            </a:pPr>
            <a:r>
              <a:rPr lang="en-US" dirty="0"/>
              <a:t>Leaders behave depend on the occasion </a:t>
            </a:r>
          </a:p>
        </p:txBody>
      </p:sp>
      <p:sp>
        <p:nvSpPr>
          <p:cNvPr id="10" name="Rectangle 9">
            <a:extLst>
              <a:ext uri="{FF2B5EF4-FFF2-40B4-BE49-F238E27FC236}">
                <a16:creationId xmlns:a16="http://schemas.microsoft.com/office/drawing/2014/main" id="{2A5810B8-D4EB-1E90-AC4F-4696247386C1}"/>
              </a:ext>
            </a:extLst>
          </p:cNvPr>
          <p:cNvSpPr/>
          <p:nvPr/>
        </p:nvSpPr>
        <p:spPr>
          <a:xfrm rot="16200000">
            <a:off x="-1369219" y="4974431"/>
            <a:ext cx="3252788" cy="514350"/>
          </a:xfrm>
          <a:prstGeom prst="rect">
            <a:avLst/>
          </a:prstGeom>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000" dirty="0"/>
              <a:t>CQ &amp; EI fit </a:t>
            </a:r>
          </a:p>
        </p:txBody>
      </p:sp>
      <p:sp>
        <p:nvSpPr>
          <p:cNvPr id="11" name="TextBox 10">
            <a:extLst>
              <a:ext uri="{FF2B5EF4-FFF2-40B4-BE49-F238E27FC236}">
                <a16:creationId xmlns:a16="http://schemas.microsoft.com/office/drawing/2014/main" id="{B9590A79-14BF-ABDE-EADE-F7749F489CB5}"/>
              </a:ext>
            </a:extLst>
          </p:cNvPr>
          <p:cNvSpPr txBox="1"/>
          <p:nvPr/>
        </p:nvSpPr>
        <p:spPr>
          <a:xfrm>
            <a:off x="709612" y="4752885"/>
            <a:ext cx="3252788" cy="1200329"/>
          </a:xfrm>
          <a:prstGeom prst="rect">
            <a:avLst/>
          </a:prstGeom>
          <a:noFill/>
        </p:spPr>
        <p:txBody>
          <a:bodyPr wrap="square" rtlCol="0">
            <a:spAutoFit/>
          </a:bodyPr>
          <a:lstStyle/>
          <a:p>
            <a:pPr marL="285750" indent="-285750">
              <a:buFont typeface="Arial" panose="020B0604020202020204" pitchFamily="34" charset="0"/>
              <a:buChar char="•"/>
            </a:pPr>
            <a:r>
              <a:rPr lang="en-US" dirty="0"/>
              <a:t>Teaches on ways of adapting to different culture</a:t>
            </a:r>
          </a:p>
          <a:p>
            <a:pPr marL="285750" indent="-285750">
              <a:buFont typeface="Arial" panose="020B0604020202020204" pitchFamily="34" charset="0"/>
              <a:buChar char="•"/>
            </a:pPr>
            <a:r>
              <a:rPr lang="en-US" dirty="0"/>
              <a:t>Teaches on controlling emotions </a:t>
            </a:r>
          </a:p>
        </p:txBody>
      </p:sp>
      <p:sp>
        <p:nvSpPr>
          <p:cNvPr id="12" name="TextBox 11">
            <a:extLst>
              <a:ext uri="{FF2B5EF4-FFF2-40B4-BE49-F238E27FC236}">
                <a16:creationId xmlns:a16="http://schemas.microsoft.com/office/drawing/2014/main" id="{D6E3640D-0EAE-574B-56F5-1F11BECFCFB5}"/>
              </a:ext>
            </a:extLst>
          </p:cNvPr>
          <p:cNvSpPr txBox="1"/>
          <p:nvPr/>
        </p:nvSpPr>
        <p:spPr>
          <a:xfrm>
            <a:off x="4469605" y="4771934"/>
            <a:ext cx="3252788" cy="646331"/>
          </a:xfrm>
          <a:prstGeom prst="rect">
            <a:avLst/>
          </a:prstGeom>
          <a:noFill/>
        </p:spPr>
        <p:txBody>
          <a:bodyPr wrap="square" rtlCol="0">
            <a:spAutoFit/>
          </a:bodyPr>
          <a:lstStyle/>
          <a:p>
            <a:pPr marL="285750" indent="-285750">
              <a:buFont typeface="Arial" panose="020B0604020202020204" pitchFamily="34" charset="0"/>
              <a:buChar char="•"/>
            </a:pPr>
            <a:r>
              <a:rPr lang="en-US" dirty="0"/>
              <a:t>Teaches on how to create and maintain social networks</a:t>
            </a:r>
          </a:p>
        </p:txBody>
      </p:sp>
      <p:sp>
        <p:nvSpPr>
          <p:cNvPr id="13" name="TextBox 12">
            <a:extLst>
              <a:ext uri="{FF2B5EF4-FFF2-40B4-BE49-F238E27FC236}">
                <a16:creationId xmlns:a16="http://schemas.microsoft.com/office/drawing/2014/main" id="{FBABD4B1-A8AB-5FD1-81D7-D1DA916EE5C1}"/>
              </a:ext>
            </a:extLst>
          </p:cNvPr>
          <p:cNvSpPr txBox="1"/>
          <p:nvPr/>
        </p:nvSpPr>
        <p:spPr>
          <a:xfrm>
            <a:off x="8515511" y="4642982"/>
            <a:ext cx="3252788" cy="1477328"/>
          </a:xfrm>
          <a:prstGeom prst="rect">
            <a:avLst/>
          </a:prstGeom>
          <a:noFill/>
        </p:spPr>
        <p:txBody>
          <a:bodyPr wrap="square" rtlCol="0">
            <a:spAutoFit/>
          </a:bodyPr>
          <a:lstStyle/>
          <a:p>
            <a:pPr marL="285750" indent="-285750">
              <a:buFont typeface="Arial" panose="020B0604020202020204" pitchFamily="34" charset="0"/>
              <a:buChar char="•"/>
            </a:pPr>
            <a:r>
              <a:rPr lang="en-US" dirty="0"/>
              <a:t>Teaches how to adapt to new cultures </a:t>
            </a:r>
          </a:p>
          <a:p>
            <a:pPr marL="285750" indent="-285750">
              <a:buFont typeface="Arial" panose="020B0604020202020204" pitchFamily="34" charset="0"/>
              <a:buChar char="•"/>
            </a:pPr>
            <a:r>
              <a:rPr lang="en-US" dirty="0"/>
              <a:t>Teaches how leaders can control emotions during special events</a:t>
            </a:r>
          </a:p>
        </p:txBody>
      </p:sp>
    </p:spTree>
    <p:extLst>
      <p:ext uri="{BB962C8B-B14F-4D97-AF65-F5344CB8AC3E}">
        <p14:creationId xmlns:p14="http://schemas.microsoft.com/office/powerpoint/2010/main" val="10685218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1CF53F-140F-9DCF-E37D-8580D29773AA}"/>
              </a:ext>
            </a:extLst>
          </p:cNvPr>
          <p:cNvSpPr>
            <a:spLocks noGrp="1"/>
          </p:cNvSpPr>
          <p:nvPr>
            <p:ph type="title"/>
          </p:nvPr>
        </p:nvSpPr>
        <p:spPr>
          <a:xfrm>
            <a:off x="657224" y="105833"/>
            <a:ext cx="10772775" cy="618067"/>
          </a:xfrm>
        </p:spPr>
        <p:txBody>
          <a:bodyPr>
            <a:normAutofit fontScale="90000"/>
          </a:bodyPr>
          <a:lstStyle/>
          <a:p>
            <a:r>
              <a:rPr lang="en-US" dirty="0"/>
              <a:t>Traditional control-oriented leadership</a:t>
            </a:r>
          </a:p>
        </p:txBody>
      </p:sp>
      <p:grpSp>
        <p:nvGrpSpPr>
          <p:cNvPr id="6" name="Group 5">
            <a:extLst>
              <a:ext uri="{FF2B5EF4-FFF2-40B4-BE49-F238E27FC236}">
                <a16:creationId xmlns:a16="http://schemas.microsoft.com/office/drawing/2014/main" id="{BEB8C821-115D-FB83-8F9B-70485935EA7D}"/>
              </a:ext>
            </a:extLst>
          </p:cNvPr>
          <p:cNvGrpSpPr/>
          <p:nvPr/>
        </p:nvGrpSpPr>
        <p:grpSpPr>
          <a:xfrm>
            <a:off x="657224" y="831850"/>
            <a:ext cx="5768976" cy="2761575"/>
            <a:chOff x="657224" y="831850"/>
            <a:chExt cx="5768976" cy="2761575"/>
          </a:xfrm>
        </p:grpSpPr>
        <p:sp>
          <p:nvSpPr>
            <p:cNvPr id="4" name="Rectangle 3">
              <a:extLst>
                <a:ext uri="{FF2B5EF4-FFF2-40B4-BE49-F238E27FC236}">
                  <a16:creationId xmlns:a16="http://schemas.microsoft.com/office/drawing/2014/main" id="{A673E9CE-D2EC-70AF-885B-2E0B49E3E24B}"/>
                </a:ext>
              </a:extLst>
            </p:cNvPr>
            <p:cNvSpPr/>
            <p:nvPr/>
          </p:nvSpPr>
          <p:spPr>
            <a:xfrm>
              <a:off x="657224" y="831850"/>
              <a:ext cx="4622799" cy="514350"/>
            </a:xfrm>
            <a:prstGeom prst="rect">
              <a:avLst/>
            </a:prstGeom>
            <a:solidFill>
              <a:schemeClr val="accent4"/>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000" dirty="0"/>
                <a:t>Autocratic leadership </a:t>
              </a:r>
            </a:p>
          </p:txBody>
        </p:sp>
        <p:sp>
          <p:nvSpPr>
            <p:cNvPr id="5" name="TextBox 4">
              <a:extLst>
                <a:ext uri="{FF2B5EF4-FFF2-40B4-BE49-F238E27FC236}">
                  <a16:creationId xmlns:a16="http://schemas.microsoft.com/office/drawing/2014/main" id="{4CAAEE33-1632-97EC-A1BB-17A40669E27F}"/>
                </a:ext>
              </a:extLst>
            </p:cNvPr>
            <p:cNvSpPr txBox="1"/>
            <p:nvPr/>
          </p:nvSpPr>
          <p:spPr>
            <a:xfrm>
              <a:off x="976312" y="1562100"/>
              <a:ext cx="5449888" cy="2031325"/>
            </a:xfrm>
            <a:prstGeom prst="rect">
              <a:avLst/>
            </a:prstGeom>
            <a:noFill/>
          </p:spPr>
          <p:txBody>
            <a:bodyPr wrap="square" rtlCol="0">
              <a:spAutoFit/>
            </a:bodyPr>
            <a:lstStyle/>
            <a:p>
              <a:pPr marL="285750" indent="-285750">
                <a:buFont typeface="Arial" panose="020B0604020202020204" pitchFamily="34" charset="0"/>
                <a:buChar char="•"/>
              </a:pPr>
              <a:r>
                <a:rPr lang="en-US" dirty="0"/>
                <a:t>A leader makes decisions alone</a:t>
              </a:r>
            </a:p>
            <a:p>
              <a:pPr marL="285750" indent="-285750">
                <a:buFont typeface="Arial" panose="020B0604020202020204" pitchFamily="34" charset="0"/>
                <a:buChar char="•"/>
              </a:pPr>
              <a:r>
                <a:rPr lang="en-US" dirty="0"/>
                <a:t>A leader control everything </a:t>
              </a:r>
            </a:p>
            <a:p>
              <a:pPr marL="285750" indent="-285750">
                <a:buFont typeface="Arial" panose="020B0604020202020204" pitchFamily="34" charset="0"/>
                <a:buChar char="•"/>
              </a:pPr>
              <a:r>
                <a:rPr lang="en-US" dirty="0"/>
                <a:t>A leader works alone to develop instructions </a:t>
              </a:r>
            </a:p>
            <a:p>
              <a:pPr marL="285750" indent="-285750">
                <a:buFont typeface="Arial" panose="020B0604020202020204" pitchFamily="34" charset="0"/>
                <a:buChar char="•"/>
              </a:pPr>
              <a:r>
                <a:rPr lang="en-US" dirty="0"/>
                <a:t>A leader does not involve employees </a:t>
              </a:r>
            </a:p>
            <a:p>
              <a:pPr marL="285750" indent="-285750">
                <a:buFont typeface="Arial" panose="020B0604020202020204" pitchFamily="34" charset="0"/>
                <a:buChar char="•"/>
              </a:pPr>
              <a:r>
                <a:rPr lang="en-US" dirty="0"/>
                <a:t>Strengths when there is a crisis</a:t>
              </a:r>
            </a:p>
            <a:p>
              <a:pPr marL="285750" indent="-285750">
                <a:buFont typeface="Arial" panose="020B0604020202020204" pitchFamily="34" charset="0"/>
                <a:buChar char="•"/>
              </a:pPr>
              <a:r>
                <a:rPr lang="en-US" dirty="0"/>
                <a:t>Fails to support diversity </a:t>
              </a:r>
            </a:p>
            <a:p>
              <a:pPr marL="285750" indent="-285750">
                <a:buFont typeface="Arial" panose="020B0604020202020204" pitchFamily="34" charset="0"/>
                <a:buChar char="•"/>
              </a:pPr>
              <a:r>
                <a:rPr lang="en-US" dirty="0"/>
                <a:t>Relies on authority and discipline </a:t>
              </a:r>
            </a:p>
          </p:txBody>
        </p:sp>
      </p:grpSp>
      <p:grpSp>
        <p:nvGrpSpPr>
          <p:cNvPr id="7" name="Group 6">
            <a:extLst>
              <a:ext uri="{FF2B5EF4-FFF2-40B4-BE49-F238E27FC236}">
                <a16:creationId xmlns:a16="http://schemas.microsoft.com/office/drawing/2014/main" id="{59853CD5-B71C-9EBA-671F-8D269BBC7A6F}"/>
              </a:ext>
            </a:extLst>
          </p:cNvPr>
          <p:cNvGrpSpPr/>
          <p:nvPr/>
        </p:nvGrpSpPr>
        <p:grpSpPr>
          <a:xfrm>
            <a:off x="657224" y="3740150"/>
            <a:ext cx="5768976" cy="3038574"/>
            <a:chOff x="657224" y="831850"/>
            <a:chExt cx="5768976" cy="3038574"/>
          </a:xfrm>
          <a:solidFill>
            <a:schemeClr val="accent3">
              <a:lumMod val="60000"/>
              <a:lumOff val="40000"/>
            </a:schemeClr>
          </a:solidFill>
        </p:grpSpPr>
        <p:sp>
          <p:nvSpPr>
            <p:cNvPr id="8" name="Rectangle 7">
              <a:extLst>
                <a:ext uri="{FF2B5EF4-FFF2-40B4-BE49-F238E27FC236}">
                  <a16:creationId xmlns:a16="http://schemas.microsoft.com/office/drawing/2014/main" id="{EA3218C3-BB13-C291-1B46-3B4EAD2745D8}"/>
                </a:ext>
              </a:extLst>
            </p:cNvPr>
            <p:cNvSpPr/>
            <p:nvPr/>
          </p:nvSpPr>
          <p:spPr>
            <a:xfrm>
              <a:off x="657224" y="831850"/>
              <a:ext cx="4622799" cy="514350"/>
            </a:xfrm>
            <a:prstGeom prst="rect">
              <a:avLst/>
            </a:prstGeom>
            <a:grp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000" dirty="0"/>
                <a:t>Theory X</a:t>
              </a:r>
            </a:p>
          </p:txBody>
        </p:sp>
        <p:sp>
          <p:nvSpPr>
            <p:cNvPr id="9" name="TextBox 8">
              <a:extLst>
                <a:ext uri="{FF2B5EF4-FFF2-40B4-BE49-F238E27FC236}">
                  <a16:creationId xmlns:a16="http://schemas.microsoft.com/office/drawing/2014/main" id="{F96068FF-B9AE-4522-55F3-A30CB90CCE3F}"/>
                </a:ext>
              </a:extLst>
            </p:cNvPr>
            <p:cNvSpPr txBox="1"/>
            <p:nvPr/>
          </p:nvSpPr>
          <p:spPr>
            <a:xfrm>
              <a:off x="976312" y="1562100"/>
              <a:ext cx="5449888" cy="2308324"/>
            </a:xfrm>
            <a:prstGeom prst="rect">
              <a:avLst/>
            </a:prstGeom>
            <a:solidFill>
              <a:schemeClr val="bg2"/>
            </a:solidFill>
          </p:spPr>
          <p:txBody>
            <a:bodyPr wrap="square" rtlCol="0">
              <a:spAutoFit/>
            </a:bodyPr>
            <a:lstStyle/>
            <a:p>
              <a:pPr marL="285750" indent="-285750">
                <a:buFont typeface="Arial" panose="020B0604020202020204" pitchFamily="34" charset="0"/>
                <a:buChar char="•"/>
              </a:pPr>
              <a:r>
                <a:rPr lang="en-US" dirty="0"/>
                <a:t>Employees dislike their work</a:t>
              </a:r>
            </a:p>
            <a:p>
              <a:pPr marL="285750" indent="-285750">
                <a:buFont typeface="Arial" panose="020B0604020202020204" pitchFamily="34" charset="0"/>
                <a:buChar char="•"/>
              </a:pPr>
              <a:r>
                <a:rPr lang="en-US" dirty="0"/>
                <a:t>Employees work under direction</a:t>
              </a:r>
            </a:p>
            <a:p>
              <a:pPr marL="285750" indent="-285750">
                <a:buFont typeface="Arial" panose="020B0604020202020204" pitchFamily="34" charset="0"/>
                <a:buChar char="•"/>
              </a:pPr>
              <a:r>
                <a:rPr lang="en-US" dirty="0"/>
                <a:t>Employees work under close supervision</a:t>
              </a:r>
            </a:p>
            <a:p>
              <a:pPr marL="285750" indent="-285750">
                <a:buFont typeface="Arial" panose="020B0604020202020204" pitchFamily="34" charset="0"/>
                <a:buChar char="•"/>
              </a:pPr>
              <a:r>
                <a:rPr lang="en-US" dirty="0"/>
                <a:t>Employees are motivated by financial incentives</a:t>
              </a:r>
            </a:p>
            <a:p>
              <a:pPr marL="285750" indent="-285750">
                <a:buFont typeface="Arial" panose="020B0604020202020204" pitchFamily="34" charset="0"/>
                <a:buChar char="•"/>
              </a:pPr>
              <a:r>
                <a:rPr lang="en-US" dirty="0"/>
                <a:t>Best suited to an authoritarian leadership style with high level of discipline </a:t>
              </a:r>
            </a:p>
            <a:p>
              <a:pPr marL="285750" indent="-285750">
                <a:buFont typeface="Arial" panose="020B0604020202020204" pitchFamily="34" charset="0"/>
                <a:buChar char="•"/>
              </a:pPr>
              <a:r>
                <a:rPr lang="en-US" dirty="0"/>
                <a:t>Fails to support diversity among employees </a:t>
              </a:r>
            </a:p>
            <a:p>
              <a:pPr marL="285750" indent="-285750">
                <a:buFont typeface="Arial" panose="020B0604020202020204" pitchFamily="34" charset="0"/>
                <a:buChar char="•"/>
              </a:pPr>
              <a:endParaRPr lang="en-US" dirty="0"/>
            </a:p>
          </p:txBody>
        </p:sp>
      </p:grpSp>
      <p:pic>
        <p:nvPicPr>
          <p:cNvPr id="11" name="Picture 10">
            <a:extLst>
              <a:ext uri="{FF2B5EF4-FFF2-40B4-BE49-F238E27FC236}">
                <a16:creationId xmlns:a16="http://schemas.microsoft.com/office/drawing/2014/main" id="{2A77DDFF-A6CF-80AC-12F7-0934F800FB0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26200" y="1663700"/>
            <a:ext cx="5715000" cy="2857500"/>
          </a:xfrm>
          <a:prstGeom prst="rect">
            <a:avLst/>
          </a:prstGeom>
        </p:spPr>
      </p:pic>
      <p:sp>
        <p:nvSpPr>
          <p:cNvPr id="10" name="TextBox 9">
            <a:extLst>
              <a:ext uri="{FF2B5EF4-FFF2-40B4-BE49-F238E27FC236}">
                <a16:creationId xmlns:a16="http://schemas.microsoft.com/office/drawing/2014/main" id="{EC2B407F-7D10-69B8-F567-81BCFD8CCAB8}"/>
              </a:ext>
            </a:extLst>
          </p:cNvPr>
          <p:cNvSpPr txBox="1"/>
          <p:nvPr/>
        </p:nvSpPr>
        <p:spPr>
          <a:xfrm>
            <a:off x="7353300" y="6121400"/>
            <a:ext cx="6096000" cy="553998"/>
          </a:xfrm>
          <a:prstGeom prst="rect">
            <a:avLst/>
          </a:prstGeom>
          <a:noFill/>
        </p:spPr>
        <p:txBody>
          <a:bodyPr wrap="square">
            <a:spAutoFit/>
          </a:bodyPr>
          <a:lstStyle/>
          <a:p>
            <a:r>
              <a:rPr lang="en-US" sz="3000" dirty="0"/>
              <a:t>(Yea et al, 2024)</a:t>
            </a:r>
          </a:p>
        </p:txBody>
      </p:sp>
    </p:spTree>
    <p:extLst>
      <p:ext uri="{BB962C8B-B14F-4D97-AF65-F5344CB8AC3E}">
        <p14:creationId xmlns:p14="http://schemas.microsoft.com/office/powerpoint/2010/main" val="2997304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4D01D-EF26-2DAA-F42B-164577573712}"/>
              </a:ext>
            </a:extLst>
          </p:cNvPr>
          <p:cNvSpPr>
            <a:spLocks noGrp="1"/>
          </p:cNvSpPr>
          <p:nvPr>
            <p:ph type="title"/>
          </p:nvPr>
        </p:nvSpPr>
        <p:spPr>
          <a:xfrm>
            <a:off x="657224" y="225425"/>
            <a:ext cx="10772775" cy="587375"/>
          </a:xfrm>
        </p:spPr>
        <p:txBody>
          <a:bodyPr>
            <a:normAutofit fontScale="90000"/>
          </a:bodyPr>
          <a:lstStyle/>
          <a:p>
            <a:r>
              <a:rPr lang="en-US" dirty="0"/>
              <a:t>Human-centered leadership</a:t>
            </a:r>
          </a:p>
        </p:txBody>
      </p:sp>
      <p:grpSp>
        <p:nvGrpSpPr>
          <p:cNvPr id="4" name="Group 3">
            <a:extLst>
              <a:ext uri="{FF2B5EF4-FFF2-40B4-BE49-F238E27FC236}">
                <a16:creationId xmlns:a16="http://schemas.microsoft.com/office/drawing/2014/main" id="{1119F7D3-28EF-0509-9995-AA26D7F8D435}"/>
              </a:ext>
            </a:extLst>
          </p:cNvPr>
          <p:cNvGrpSpPr/>
          <p:nvPr/>
        </p:nvGrpSpPr>
        <p:grpSpPr>
          <a:xfrm>
            <a:off x="657224" y="928985"/>
            <a:ext cx="5768976" cy="1653580"/>
            <a:chOff x="657224" y="831850"/>
            <a:chExt cx="5768976" cy="1653580"/>
          </a:xfrm>
        </p:grpSpPr>
        <p:sp>
          <p:nvSpPr>
            <p:cNvPr id="5" name="Rectangle 4">
              <a:extLst>
                <a:ext uri="{FF2B5EF4-FFF2-40B4-BE49-F238E27FC236}">
                  <a16:creationId xmlns:a16="http://schemas.microsoft.com/office/drawing/2014/main" id="{D02DE686-54FD-A556-A1F4-C787FBD8B7D7}"/>
                </a:ext>
              </a:extLst>
            </p:cNvPr>
            <p:cNvSpPr/>
            <p:nvPr/>
          </p:nvSpPr>
          <p:spPr>
            <a:xfrm>
              <a:off x="657224" y="831850"/>
              <a:ext cx="4622799" cy="514350"/>
            </a:xfrm>
            <a:prstGeom prst="rect">
              <a:avLst/>
            </a:prstGeom>
            <a:solidFill>
              <a:schemeClr val="accent3">
                <a:lumMod val="60000"/>
                <a:lumOff val="40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000" dirty="0"/>
                <a:t>Democratic leadership </a:t>
              </a:r>
            </a:p>
          </p:txBody>
        </p:sp>
        <p:sp>
          <p:nvSpPr>
            <p:cNvPr id="6" name="TextBox 5">
              <a:extLst>
                <a:ext uri="{FF2B5EF4-FFF2-40B4-BE49-F238E27FC236}">
                  <a16:creationId xmlns:a16="http://schemas.microsoft.com/office/drawing/2014/main" id="{EA128B15-DA79-C10B-03AF-22E619163904}"/>
                </a:ext>
              </a:extLst>
            </p:cNvPr>
            <p:cNvSpPr txBox="1"/>
            <p:nvPr/>
          </p:nvSpPr>
          <p:spPr>
            <a:xfrm>
              <a:off x="976312" y="1562100"/>
              <a:ext cx="5449888" cy="923330"/>
            </a:xfrm>
            <a:prstGeom prst="rect">
              <a:avLst/>
            </a:prstGeom>
            <a:noFill/>
          </p:spPr>
          <p:txBody>
            <a:bodyPr wrap="square" rtlCol="0">
              <a:spAutoFit/>
            </a:bodyPr>
            <a:lstStyle/>
            <a:p>
              <a:pPr marL="285750" indent="-285750">
                <a:buFont typeface="Arial" panose="020B0604020202020204" pitchFamily="34" charset="0"/>
                <a:buChar char="•"/>
              </a:pPr>
              <a:r>
                <a:rPr lang="en-US" dirty="0"/>
                <a:t>Supports sharing of decisions</a:t>
              </a:r>
            </a:p>
            <a:p>
              <a:pPr marL="285750" indent="-285750">
                <a:buFont typeface="Arial" panose="020B0604020202020204" pitchFamily="34" charset="0"/>
                <a:buChar char="•"/>
              </a:pPr>
              <a:r>
                <a:rPr lang="en-US" dirty="0"/>
                <a:t>Supports open communication with employees</a:t>
              </a:r>
            </a:p>
            <a:p>
              <a:pPr marL="285750" indent="-285750">
                <a:buFont typeface="Arial" panose="020B0604020202020204" pitchFamily="34" charset="0"/>
                <a:buChar char="•"/>
              </a:pPr>
              <a:r>
                <a:rPr lang="en-US" dirty="0"/>
                <a:t>Employees enjoy participation</a:t>
              </a:r>
            </a:p>
          </p:txBody>
        </p:sp>
      </p:grpSp>
      <p:grpSp>
        <p:nvGrpSpPr>
          <p:cNvPr id="7" name="Group 6">
            <a:extLst>
              <a:ext uri="{FF2B5EF4-FFF2-40B4-BE49-F238E27FC236}">
                <a16:creationId xmlns:a16="http://schemas.microsoft.com/office/drawing/2014/main" id="{525FD6BB-ACA8-23C1-5CA7-8715388AAAED}"/>
              </a:ext>
            </a:extLst>
          </p:cNvPr>
          <p:cNvGrpSpPr/>
          <p:nvPr/>
        </p:nvGrpSpPr>
        <p:grpSpPr>
          <a:xfrm>
            <a:off x="657224" y="3429000"/>
            <a:ext cx="5768976" cy="2761575"/>
            <a:chOff x="657224" y="831850"/>
            <a:chExt cx="5768976" cy="2761575"/>
          </a:xfrm>
        </p:grpSpPr>
        <p:sp>
          <p:nvSpPr>
            <p:cNvPr id="8" name="Rectangle 7">
              <a:extLst>
                <a:ext uri="{FF2B5EF4-FFF2-40B4-BE49-F238E27FC236}">
                  <a16:creationId xmlns:a16="http://schemas.microsoft.com/office/drawing/2014/main" id="{9A94628E-F8BB-DC6D-98E1-38A03EE993A1}"/>
                </a:ext>
              </a:extLst>
            </p:cNvPr>
            <p:cNvSpPr/>
            <p:nvPr/>
          </p:nvSpPr>
          <p:spPr>
            <a:xfrm>
              <a:off x="657224" y="831850"/>
              <a:ext cx="4622799" cy="514350"/>
            </a:xfrm>
            <a:prstGeom prst="rect">
              <a:avLst/>
            </a:prstGeom>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000" dirty="0"/>
                <a:t>Theory Y and Z</a:t>
              </a:r>
            </a:p>
          </p:txBody>
        </p:sp>
        <p:sp>
          <p:nvSpPr>
            <p:cNvPr id="9" name="TextBox 8">
              <a:extLst>
                <a:ext uri="{FF2B5EF4-FFF2-40B4-BE49-F238E27FC236}">
                  <a16:creationId xmlns:a16="http://schemas.microsoft.com/office/drawing/2014/main" id="{2984BFE2-1535-D4BA-848B-FBEF550F6B86}"/>
                </a:ext>
              </a:extLst>
            </p:cNvPr>
            <p:cNvSpPr txBox="1"/>
            <p:nvPr/>
          </p:nvSpPr>
          <p:spPr>
            <a:xfrm>
              <a:off x="976312" y="1562100"/>
              <a:ext cx="5449888" cy="2031325"/>
            </a:xfrm>
            <a:prstGeom prst="rect">
              <a:avLst/>
            </a:prstGeom>
            <a:noFill/>
          </p:spPr>
          <p:txBody>
            <a:bodyPr wrap="square" rtlCol="0">
              <a:spAutoFit/>
            </a:bodyPr>
            <a:lstStyle/>
            <a:p>
              <a:pPr marL="285750" indent="-285750">
                <a:buFont typeface="Arial" panose="020B0604020202020204" pitchFamily="34" charset="0"/>
                <a:buChar char="•"/>
              </a:pPr>
              <a:r>
                <a:rPr lang="en-US" dirty="0"/>
                <a:t>Employees consider working as a natural way of life</a:t>
              </a:r>
            </a:p>
            <a:p>
              <a:pPr marL="285750" indent="-285750">
                <a:buFont typeface="Arial" panose="020B0604020202020204" pitchFamily="34" charset="0"/>
                <a:buChar char="•"/>
              </a:pPr>
              <a:r>
                <a:rPr lang="en-US" dirty="0"/>
                <a:t>Employees are self-motivated with little supervision</a:t>
              </a:r>
            </a:p>
            <a:p>
              <a:pPr marL="285750" indent="-285750">
                <a:buFont typeface="Arial" panose="020B0604020202020204" pitchFamily="34" charset="0"/>
                <a:buChar char="•"/>
              </a:pPr>
              <a:r>
                <a:rPr lang="en-US" dirty="0"/>
                <a:t>A majority of employees remain creative </a:t>
              </a:r>
            </a:p>
            <a:p>
              <a:pPr marL="285750" indent="-285750">
                <a:buFont typeface="Arial" panose="020B0604020202020204" pitchFamily="34" charset="0"/>
                <a:buChar char="•"/>
              </a:pPr>
              <a:r>
                <a:rPr lang="en-US" dirty="0"/>
                <a:t>They are happy to ask for responsibilities</a:t>
              </a:r>
            </a:p>
            <a:p>
              <a:pPr marL="285750" indent="-285750">
                <a:buFont typeface="Arial" panose="020B0604020202020204" pitchFamily="34" charset="0"/>
                <a:buChar char="•"/>
              </a:pPr>
              <a:r>
                <a:rPr lang="en-US" dirty="0"/>
                <a:t>Motivation depends on intrinsic</a:t>
              </a:r>
            </a:p>
            <a:p>
              <a:pPr marL="285750" indent="-285750">
                <a:buFont typeface="Arial" panose="020B0604020202020204" pitchFamily="34" charset="0"/>
                <a:buChar char="•"/>
              </a:pPr>
              <a:r>
                <a:rPr lang="en-US" dirty="0"/>
                <a:t>Employees have a long-term view of employment</a:t>
              </a:r>
            </a:p>
            <a:p>
              <a:endParaRPr lang="en-US" dirty="0"/>
            </a:p>
          </p:txBody>
        </p:sp>
      </p:grpSp>
      <p:grpSp>
        <p:nvGrpSpPr>
          <p:cNvPr id="10" name="Group 9">
            <a:extLst>
              <a:ext uri="{FF2B5EF4-FFF2-40B4-BE49-F238E27FC236}">
                <a16:creationId xmlns:a16="http://schemas.microsoft.com/office/drawing/2014/main" id="{FB3EFD61-8B35-D763-549D-65C4864A1194}"/>
              </a:ext>
            </a:extLst>
          </p:cNvPr>
          <p:cNvGrpSpPr/>
          <p:nvPr/>
        </p:nvGrpSpPr>
        <p:grpSpPr>
          <a:xfrm>
            <a:off x="6907212" y="827385"/>
            <a:ext cx="5449888" cy="2212638"/>
            <a:chOff x="976312" y="826790"/>
            <a:chExt cx="5449888" cy="2212638"/>
          </a:xfrm>
        </p:grpSpPr>
        <p:sp>
          <p:nvSpPr>
            <p:cNvPr id="11" name="Rectangle 10">
              <a:extLst>
                <a:ext uri="{FF2B5EF4-FFF2-40B4-BE49-F238E27FC236}">
                  <a16:creationId xmlns:a16="http://schemas.microsoft.com/office/drawing/2014/main" id="{A5902B2F-8F66-12F9-0D09-22843039E12A}"/>
                </a:ext>
              </a:extLst>
            </p:cNvPr>
            <p:cNvSpPr/>
            <p:nvPr/>
          </p:nvSpPr>
          <p:spPr>
            <a:xfrm>
              <a:off x="1127124" y="826790"/>
              <a:ext cx="4622799" cy="514350"/>
            </a:xfrm>
            <a:prstGeom prst="rect">
              <a:avLst/>
            </a:prstGeom>
            <a:solidFill>
              <a:schemeClr val="bg2">
                <a:lumMod val="50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000" dirty="0"/>
                <a:t>Psychological Safety </a:t>
              </a:r>
            </a:p>
          </p:txBody>
        </p:sp>
        <p:sp>
          <p:nvSpPr>
            <p:cNvPr id="12" name="TextBox 11">
              <a:extLst>
                <a:ext uri="{FF2B5EF4-FFF2-40B4-BE49-F238E27FC236}">
                  <a16:creationId xmlns:a16="http://schemas.microsoft.com/office/drawing/2014/main" id="{4FE9B0C2-972A-AA0B-5DF9-8DF3C2E62A97}"/>
                </a:ext>
              </a:extLst>
            </p:cNvPr>
            <p:cNvSpPr txBox="1"/>
            <p:nvPr/>
          </p:nvSpPr>
          <p:spPr>
            <a:xfrm>
              <a:off x="976312" y="1562100"/>
              <a:ext cx="5449888" cy="1477328"/>
            </a:xfrm>
            <a:prstGeom prst="rect">
              <a:avLst/>
            </a:prstGeom>
            <a:noFill/>
          </p:spPr>
          <p:txBody>
            <a:bodyPr wrap="square" rtlCol="0">
              <a:spAutoFit/>
            </a:bodyPr>
            <a:lstStyle/>
            <a:p>
              <a:pPr marL="285750" indent="-285750">
                <a:buFont typeface="Arial" panose="020B0604020202020204" pitchFamily="34" charset="0"/>
                <a:buChar char="•"/>
              </a:pPr>
              <a:r>
                <a:rPr lang="en-US" dirty="0"/>
                <a:t>Refers to a work environment where employees seek the possibility of freedom to speak freely</a:t>
              </a:r>
            </a:p>
            <a:p>
              <a:pPr marL="285750" indent="-285750">
                <a:buFont typeface="Arial" panose="020B0604020202020204" pitchFamily="34" charset="0"/>
                <a:buChar char="•"/>
              </a:pPr>
              <a:r>
                <a:rPr lang="en-US" dirty="0"/>
                <a:t>Supports independent</a:t>
              </a:r>
            </a:p>
            <a:p>
              <a:pPr marL="285750" indent="-285750">
                <a:buFont typeface="Arial" panose="020B0604020202020204" pitchFamily="34" charset="0"/>
                <a:buChar char="•"/>
              </a:pPr>
              <a:r>
                <a:rPr lang="en-US" dirty="0"/>
                <a:t>Supports collaboration</a:t>
              </a:r>
            </a:p>
            <a:p>
              <a:pPr marL="285750" indent="-285750">
                <a:buFont typeface="Arial" panose="020B0604020202020204" pitchFamily="34" charset="0"/>
                <a:buChar char="•"/>
              </a:pPr>
              <a:r>
                <a:rPr lang="en-US" dirty="0"/>
                <a:t>Take interpersonal risks</a:t>
              </a:r>
            </a:p>
          </p:txBody>
        </p:sp>
      </p:grpSp>
      <p:pic>
        <p:nvPicPr>
          <p:cNvPr id="14" name="Picture 13">
            <a:extLst>
              <a:ext uri="{FF2B5EF4-FFF2-40B4-BE49-F238E27FC236}">
                <a16:creationId xmlns:a16="http://schemas.microsoft.com/office/drawing/2014/main" id="{F7EEEC54-DEDB-22AD-58DB-AA806A01E65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462796" y="3040022"/>
            <a:ext cx="5729204" cy="3817977"/>
          </a:xfrm>
          <a:prstGeom prst="rect">
            <a:avLst/>
          </a:prstGeom>
        </p:spPr>
      </p:pic>
      <p:sp>
        <p:nvSpPr>
          <p:cNvPr id="16" name="TextBox 15">
            <a:extLst>
              <a:ext uri="{FF2B5EF4-FFF2-40B4-BE49-F238E27FC236}">
                <a16:creationId xmlns:a16="http://schemas.microsoft.com/office/drawing/2014/main" id="{69054D48-A95F-7C02-9DF1-9152FF000019}"/>
              </a:ext>
            </a:extLst>
          </p:cNvPr>
          <p:cNvSpPr txBox="1"/>
          <p:nvPr/>
        </p:nvSpPr>
        <p:spPr>
          <a:xfrm>
            <a:off x="725488" y="6447909"/>
            <a:ext cx="6181724" cy="369332"/>
          </a:xfrm>
          <a:prstGeom prst="rect">
            <a:avLst/>
          </a:prstGeom>
          <a:noFill/>
        </p:spPr>
        <p:txBody>
          <a:bodyPr wrap="square">
            <a:spAutoFit/>
          </a:bodyPr>
          <a:lstStyle/>
          <a:p>
            <a:r>
              <a:rPr lang="en-US" dirty="0"/>
              <a:t>(Akinde, 2023; Edmondson and Bransby, 2023)</a:t>
            </a:r>
          </a:p>
        </p:txBody>
      </p:sp>
    </p:spTree>
    <p:extLst>
      <p:ext uri="{BB962C8B-B14F-4D97-AF65-F5344CB8AC3E}">
        <p14:creationId xmlns:p14="http://schemas.microsoft.com/office/powerpoint/2010/main" val="7756701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0DF63-1477-2348-E15E-F4023CBE6773}"/>
              </a:ext>
            </a:extLst>
          </p:cNvPr>
          <p:cNvSpPr>
            <a:spLocks noGrp="1"/>
          </p:cNvSpPr>
          <p:nvPr>
            <p:ph type="title"/>
          </p:nvPr>
        </p:nvSpPr>
        <p:spPr>
          <a:xfrm>
            <a:off x="657224" y="1"/>
            <a:ext cx="10772775" cy="1181100"/>
          </a:xfrm>
        </p:spPr>
        <p:txBody>
          <a:bodyPr>
            <a:normAutofit/>
          </a:bodyPr>
          <a:lstStyle/>
          <a:p>
            <a:r>
              <a:rPr lang="en-US" dirty="0"/>
              <a:t>Argument for EI</a:t>
            </a:r>
          </a:p>
        </p:txBody>
      </p:sp>
      <p:graphicFrame>
        <p:nvGraphicFramePr>
          <p:cNvPr id="4" name="Diagram 3">
            <a:extLst>
              <a:ext uri="{FF2B5EF4-FFF2-40B4-BE49-F238E27FC236}">
                <a16:creationId xmlns:a16="http://schemas.microsoft.com/office/drawing/2014/main" id="{EE91F3C9-B9CF-29D0-36E2-0F3E30DDCD06}"/>
              </a:ext>
            </a:extLst>
          </p:cNvPr>
          <p:cNvGraphicFramePr/>
          <p:nvPr>
            <p:extLst>
              <p:ext uri="{D42A27DB-BD31-4B8C-83A1-F6EECF244321}">
                <p14:modId xmlns:p14="http://schemas.microsoft.com/office/powerpoint/2010/main" val="2268618446"/>
              </p:ext>
            </p:extLst>
          </p:nvPr>
        </p:nvGraphicFramePr>
        <p:xfrm>
          <a:off x="5765800" y="609600"/>
          <a:ext cx="5327650" cy="5080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5" name="Group 4">
            <a:extLst>
              <a:ext uri="{FF2B5EF4-FFF2-40B4-BE49-F238E27FC236}">
                <a16:creationId xmlns:a16="http://schemas.microsoft.com/office/drawing/2014/main" id="{9F918099-74C3-966D-2C73-0C30DDD1B80E}"/>
              </a:ext>
            </a:extLst>
          </p:cNvPr>
          <p:cNvGrpSpPr/>
          <p:nvPr/>
        </p:nvGrpSpPr>
        <p:grpSpPr>
          <a:xfrm>
            <a:off x="657224" y="1181101"/>
            <a:ext cx="5768976" cy="1653580"/>
            <a:chOff x="657224" y="831850"/>
            <a:chExt cx="5768976" cy="1653580"/>
          </a:xfrm>
        </p:grpSpPr>
        <p:sp>
          <p:nvSpPr>
            <p:cNvPr id="6" name="Rectangle 5">
              <a:extLst>
                <a:ext uri="{FF2B5EF4-FFF2-40B4-BE49-F238E27FC236}">
                  <a16:creationId xmlns:a16="http://schemas.microsoft.com/office/drawing/2014/main" id="{1EED6FED-478F-C839-9678-EF04574A6CA6}"/>
                </a:ext>
              </a:extLst>
            </p:cNvPr>
            <p:cNvSpPr/>
            <p:nvPr/>
          </p:nvSpPr>
          <p:spPr>
            <a:xfrm>
              <a:off x="657224" y="831850"/>
              <a:ext cx="4622799" cy="514350"/>
            </a:xfrm>
            <a:prstGeom prst="rect">
              <a:avLst/>
            </a:prstGeom>
            <a:solidFill>
              <a:schemeClr val="bg2">
                <a:lumMod val="50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000" dirty="0"/>
                <a:t>Leadership effectiveness</a:t>
              </a:r>
            </a:p>
          </p:txBody>
        </p:sp>
        <p:sp>
          <p:nvSpPr>
            <p:cNvPr id="7" name="TextBox 6">
              <a:extLst>
                <a:ext uri="{FF2B5EF4-FFF2-40B4-BE49-F238E27FC236}">
                  <a16:creationId xmlns:a16="http://schemas.microsoft.com/office/drawing/2014/main" id="{8AFCBFEB-489A-8E5D-99AC-A8C3D01B69C7}"/>
                </a:ext>
              </a:extLst>
            </p:cNvPr>
            <p:cNvSpPr txBox="1"/>
            <p:nvPr/>
          </p:nvSpPr>
          <p:spPr>
            <a:xfrm>
              <a:off x="976312" y="1562100"/>
              <a:ext cx="5449888" cy="923330"/>
            </a:xfrm>
            <a:prstGeom prst="rect">
              <a:avLst/>
            </a:prstGeom>
            <a:noFill/>
          </p:spPr>
          <p:txBody>
            <a:bodyPr wrap="square" rtlCol="0">
              <a:spAutoFit/>
            </a:bodyPr>
            <a:lstStyle/>
            <a:p>
              <a:pPr marL="285750" indent="-285750">
                <a:buFont typeface="Arial" panose="020B0604020202020204" pitchFamily="34" charset="0"/>
                <a:buChar char="•"/>
              </a:pPr>
              <a:r>
                <a:rPr lang="en-US" dirty="0"/>
                <a:t>Traverse difficult interpersonal interactions</a:t>
              </a:r>
            </a:p>
            <a:p>
              <a:pPr marL="285750" indent="-285750">
                <a:buFont typeface="Arial" panose="020B0604020202020204" pitchFamily="34" charset="0"/>
                <a:buChar char="•"/>
              </a:pPr>
              <a:r>
                <a:rPr lang="en-US" dirty="0"/>
                <a:t>Make rational conclusions</a:t>
              </a:r>
            </a:p>
            <a:p>
              <a:pPr marL="285750" indent="-285750">
                <a:buFont typeface="Arial" panose="020B0604020202020204" pitchFamily="34" charset="0"/>
                <a:buChar char="•"/>
              </a:pPr>
              <a:r>
                <a:rPr lang="en-US" dirty="0"/>
                <a:t>Motivate followers</a:t>
              </a:r>
            </a:p>
          </p:txBody>
        </p:sp>
      </p:grpSp>
      <p:grpSp>
        <p:nvGrpSpPr>
          <p:cNvPr id="8" name="Group 7">
            <a:extLst>
              <a:ext uri="{FF2B5EF4-FFF2-40B4-BE49-F238E27FC236}">
                <a16:creationId xmlns:a16="http://schemas.microsoft.com/office/drawing/2014/main" id="{E33D56DB-B0E2-B194-CD91-30476E367643}"/>
              </a:ext>
            </a:extLst>
          </p:cNvPr>
          <p:cNvGrpSpPr/>
          <p:nvPr/>
        </p:nvGrpSpPr>
        <p:grpSpPr>
          <a:xfrm>
            <a:off x="657224" y="3628879"/>
            <a:ext cx="5768976" cy="1653580"/>
            <a:chOff x="657224" y="831850"/>
            <a:chExt cx="5768976" cy="1653580"/>
          </a:xfrm>
        </p:grpSpPr>
        <p:sp>
          <p:nvSpPr>
            <p:cNvPr id="9" name="Rectangle 8">
              <a:extLst>
                <a:ext uri="{FF2B5EF4-FFF2-40B4-BE49-F238E27FC236}">
                  <a16:creationId xmlns:a16="http://schemas.microsoft.com/office/drawing/2014/main" id="{268A4E7F-70F1-7848-171E-CCC3512426AA}"/>
                </a:ext>
              </a:extLst>
            </p:cNvPr>
            <p:cNvSpPr/>
            <p:nvPr/>
          </p:nvSpPr>
          <p:spPr>
            <a:xfrm>
              <a:off x="657224" y="831850"/>
              <a:ext cx="4622799" cy="514350"/>
            </a:xfrm>
            <a:prstGeom prst="rect">
              <a:avLst/>
            </a:prstGeom>
            <a:solidFill>
              <a:schemeClr val="accent4">
                <a:lumMod val="50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000" dirty="0"/>
                <a:t>Motivation and trust</a:t>
              </a:r>
            </a:p>
          </p:txBody>
        </p:sp>
        <p:sp>
          <p:nvSpPr>
            <p:cNvPr id="10" name="TextBox 9">
              <a:extLst>
                <a:ext uri="{FF2B5EF4-FFF2-40B4-BE49-F238E27FC236}">
                  <a16:creationId xmlns:a16="http://schemas.microsoft.com/office/drawing/2014/main" id="{81E98EA7-4BBE-4721-5452-B526C41F7893}"/>
                </a:ext>
              </a:extLst>
            </p:cNvPr>
            <p:cNvSpPr txBox="1"/>
            <p:nvPr/>
          </p:nvSpPr>
          <p:spPr>
            <a:xfrm>
              <a:off x="976312" y="1562100"/>
              <a:ext cx="5449888" cy="923330"/>
            </a:xfrm>
            <a:prstGeom prst="rect">
              <a:avLst/>
            </a:prstGeom>
            <a:noFill/>
          </p:spPr>
          <p:txBody>
            <a:bodyPr wrap="square" rtlCol="0">
              <a:spAutoFit/>
            </a:bodyPr>
            <a:lstStyle/>
            <a:p>
              <a:pPr marL="285750" indent="-285750">
                <a:buFont typeface="Arial" panose="020B0604020202020204" pitchFamily="34" charset="0"/>
                <a:buChar char="•"/>
              </a:pPr>
              <a:r>
                <a:rPr lang="en-US" dirty="0"/>
                <a:t>Leaders with high EI motivate and build trust</a:t>
              </a:r>
            </a:p>
            <a:p>
              <a:pPr marL="285750" indent="-285750">
                <a:buFont typeface="Arial" panose="020B0604020202020204" pitchFamily="34" charset="0"/>
                <a:buChar char="•"/>
              </a:pPr>
              <a:r>
                <a:rPr lang="en-US" dirty="0"/>
                <a:t>Mutual understanding</a:t>
              </a:r>
            </a:p>
            <a:p>
              <a:pPr marL="285750" indent="-285750">
                <a:buFont typeface="Arial" panose="020B0604020202020204" pitchFamily="34" charset="0"/>
                <a:buChar char="•"/>
              </a:pPr>
              <a:r>
                <a:rPr lang="en-US" dirty="0"/>
                <a:t>Respect</a:t>
              </a:r>
            </a:p>
          </p:txBody>
        </p:sp>
      </p:grpSp>
      <p:sp>
        <p:nvSpPr>
          <p:cNvPr id="12" name="TextBox 11">
            <a:extLst>
              <a:ext uri="{FF2B5EF4-FFF2-40B4-BE49-F238E27FC236}">
                <a16:creationId xmlns:a16="http://schemas.microsoft.com/office/drawing/2014/main" id="{555E1FF9-6458-796D-13C3-B947E650CFC7}"/>
              </a:ext>
            </a:extLst>
          </p:cNvPr>
          <p:cNvSpPr txBox="1"/>
          <p:nvPr/>
        </p:nvSpPr>
        <p:spPr>
          <a:xfrm>
            <a:off x="1174750" y="5745201"/>
            <a:ext cx="6096000" cy="369332"/>
          </a:xfrm>
          <a:prstGeom prst="rect">
            <a:avLst/>
          </a:prstGeom>
          <a:noFill/>
        </p:spPr>
        <p:txBody>
          <a:bodyPr wrap="square">
            <a:spAutoFit/>
          </a:bodyPr>
          <a:lstStyle/>
          <a:p>
            <a:r>
              <a:rPr lang="en-US" dirty="0"/>
              <a:t>(Sharma, 2024)</a:t>
            </a:r>
          </a:p>
        </p:txBody>
      </p:sp>
      <p:sp>
        <p:nvSpPr>
          <p:cNvPr id="3" name="TextBox 2">
            <a:extLst>
              <a:ext uri="{FF2B5EF4-FFF2-40B4-BE49-F238E27FC236}">
                <a16:creationId xmlns:a16="http://schemas.microsoft.com/office/drawing/2014/main" id="{0F507AD3-BB48-2ADE-68FE-1992D151DB33}"/>
              </a:ext>
            </a:extLst>
          </p:cNvPr>
          <p:cNvSpPr txBox="1"/>
          <p:nvPr/>
        </p:nvSpPr>
        <p:spPr>
          <a:xfrm>
            <a:off x="7575550" y="5929867"/>
            <a:ext cx="6096000" cy="369332"/>
          </a:xfrm>
          <a:prstGeom prst="rect">
            <a:avLst/>
          </a:prstGeom>
          <a:noFill/>
        </p:spPr>
        <p:txBody>
          <a:bodyPr wrap="square">
            <a:spAutoFit/>
          </a:bodyPr>
          <a:lstStyle/>
          <a:p>
            <a:r>
              <a:rPr lang="en-US" dirty="0"/>
              <a:t>(Goleman, 2006)</a:t>
            </a:r>
          </a:p>
        </p:txBody>
      </p:sp>
    </p:spTree>
    <p:extLst>
      <p:ext uri="{BB962C8B-B14F-4D97-AF65-F5344CB8AC3E}">
        <p14:creationId xmlns:p14="http://schemas.microsoft.com/office/powerpoint/2010/main" val="28374110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FC092-985A-A6AC-F1E7-0FC191C7D52C}"/>
              </a:ext>
            </a:extLst>
          </p:cNvPr>
          <p:cNvSpPr>
            <a:spLocks noGrp="1"/>
          </p:cNvSpPr>
          <p:nvPr>
            <p:ph type="title"/>
          </p:nvPr>
        </p:nvSpPr>
        <p:spPr/>
        <p:txBody>
          <a:bodyPr/>
          <a:lstStyle/>
          <a:p>
            <a:r>
              <a:rPr lang="en-US" dirty="0"/>
              <a:t>Argument against EI</a:t>
            </a:r>
          </a:p>
        </p:txBody>
      </p:sp>
      <p:grpSp>
        <p:nvGrpSpPr>
          <p:cNvPr id="4" name="Group 3">
            <a:extLst>
              <a:ext uri="{FF2B5EF4-FFF2-40B4-BE49-F238E27FC236}">
                <a16:creationId xmlns:a16="http://schemas.microsoft.com/office/drawing/2014/main" id="{B0DA4647-C0EA-8A9F-77CC-0EDD65A77ED9}"/>
              </a:ext>
            </a:extLst>
          </p:cNvPr>
          <p:cNvGrpSpPr/>
          <p:nvPr/>
        </p:nvGrpSpPr>
        <p:grpSpPr>
          <a:xfrm>
            <a:off x="762001" y="1900656"/>
            <a:ext cx="11054553" cy="1246495"/>
            <a:chOff x="657224" y="461786"/>
            <a:chExt cx="11054553" cy="1246495"/>
          </a:xfrm>
        </p:grpSpPr>
        <p:sp>
          <p:nvSpPr>
            <p:cNvPr id="5" name="Rectangle 4">
              <a:extLst>
                <a:ext uri="{FF2B5EF4-FFF2-40B4-BE49-F238E27FC236}">
                  <a16:creationId xmlns:a16="http://schemas.microsoft.com/office/drawing/2014/main" id="{319BF509-385B-CF78-3725-A158CF541671}"/>
                </a:ext>
              </a:extLst>
            </p:cNvPr>
            <p:cNvSpPr/>
            <p:nvPr/>
          </p:nvSpPr>
          <p:spPr>
            <a:xfrm>
              <a:off x="657224" y="831850"/>
              <a:ext cx="4508499" cy="514350"/>
            </a:xfrm>
            <a:prstGeom prst="rect">
              <a:avLst/>
            </a:prstGeom>
            <a:solidFill>
              <a:schemeClr val="accent4"/>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3000" dirty="0"/>
                <a:t>Conceptual Inflation</a:t>
              </a:r>
            </a:p>
          </p:txBody>
        </p:sp>
        <p:sp>
          <p:nvSpPr>
            <p:cNvPr id="6" name="TextBox 5">
              <a:extLst>
                <a:ext uri="{FF2B5EF4-FFF2-40B4-BE49-F238E27FC236}">
                  <a16:creationId xmlns:a16="http://schemas.microsoft.com/office/drawing/2014/main" id="{909F3C93-8AC7-0AC4-4147-AA9DD109414F}"/>
                </a:ext>
              </a:extLst>
            </p:cNvPr>
            <p:cNvSpPr txBox="1"/>
            <p:nvPr/>
          </p:nvSpPr>
          <p:spPr>
            <a:xfrm>
              <a:off x="6261889" y="461786"/>
              <a:ext cx="5449888" cy="1246495"/>
            </a:xfrm>
            <a:prstGeom prst="rect">
              <a:avLst/>
            </a:prstGeom>
            <a:noFill/>
          </p:spPr>
          <p:txBody>
            <a:bodyPr wrap="square" rtlCol="0">
              <a:spAutoFit/>
            </a:bodyPr>
            <a:lstStyle/>
            <a:p>
              <a:pPr marL="285750" indent="-285750">
                <a:buFont typeface="Arial" panose="020B0604020202020204" pitchFamily="34" charset="0"/>
                <a:buChar char="•"/>
              </a:pPr>
              <a:r>
                <a:rPr lang="en-US" sz="2500" dirty="0"/>
                <a:t>Higher sensitivity</a:t>
              </a:r>
            </a:p>
            <a:p>
              <a:pPr marL="285750" indent="-285750">
                <a:buFont typeface="Arial" panose="020B0604020202020204" pitchFamily="34" charset="0"/>
                <a:buChar char="•"/>
              </a:pPr>
              <a:r>
                <a:rPr lang="en-US" sz="2500" dirty="0"/>
                <a:t>concept creep</a:t>
              </a:r>
            </a:p>
            <a:p>
              <a:pPr marL="285750" indent="-285750">
                <a:buFont typeface="Arial" panose="020B0604020202020204" pitchFamily="34" charset="0"/>
                <a:buChar char="•"/>
              </a:pPr>
              <a:r>
                <a:rPr lang="en-US" sz="2500" dirty="0"/>
                <a:t>Subjective judgement </a:t>
              </a:r>
            </a:p>
          </p:txBody>
        </p:sp>
      </p:grpSp>
      <p:grpSp>
        <p:nvGrpSpPr>
          <p:cNvPr id="7" name="Group 6">
            <a:extLst>
              <a:ext uri="{FF2B5EF4-FFF2-40B4-BE49-F238E27FC236}">
                <a16:creationId xmlns:a16="http://schemas.microsoft.com/office/drawing/2014/main" id="{30565806-C89E-B3BE-9165-B66F95C3BD0F}"/>
              </a:ext>
            </a:extLst>
          </p:cNvPr>
          <p:cNvGrpSpPr/>
          <p:nvPr/>
        </p:nvGrpSpPr>
        <p:grpSpPr>
          <a:xfrm>
            <a:off x="762001" y="3353305"/>
            <a:ext cx="11054553" cy="1246495"/>
            <a:chOff x="568324" y="746035"/>
            <a:chExt cx="11054553" cy="1246495"/>
          </a:xfrm>
        </p:grpSpPr>
        <p:sp>
          <p:nvSpPr>
            <p:cNvPr id="8" name="Rectangle 7">
              <a:extLst>
                <a:ext uri="{FF2B5EF4-FFF2-40B4-BE49-F238E27FC236}">
                  <a16:creationId xmlns:a16="http://schemas.microsoft.com/office/drawing/2014/main" id="{B5D1B066-8C7C-1AD3-67C3-300E331FC74F}"/>
                </a:ext>
              </a:extLst>
            </p:cNvPr>
            <p:cNvSpPr/>
            <p:nvPr/>
          </p:nvSpPr>
          <p:spPr>
            <a:xfrm>
              <a:off x="568324" y="835648"/>
              <a:ext cx="4419599" cy="514350"/>
            </a:xfrm>
            <a:prstGeom prst="rect">
              <a:avLst/>
            </a:prstGeom>
            <a:solidFill>
              <a:schemeClr val="accent6"/>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3000" dirty="0"/>
                <a:t>Western bias</a:t>
              </a:r>
            </a:p>
          </p:txBody>
        </p:sp>
        <p:sp>
          <p:nvSpPr>
            <p:cNvPr id="9" name="TextBox 8">
              <a:extLst>
                <a:ext uri="{FF2B5EF4-FFF2-40B4-BE49-F238E27FC236}">
                  <a16:creationId xmlns:a16="http://schemas.microsoft.com/office/drawing/2014/main" id="{695F8F38-27C3-7FE7-A236-726F5782641D}"/>
                </a:ext>
              </a:extLst>
            </p:cNvPr>
            <p:cNvSpPr txBox="1"/>
            <p:nvPr/>
          </p:nvSpPr>
          <p:spPr>
            <a:xfrm>
              <a:off x="6172989" y="746035"/>
              <a:ext cx="5449888" cy="1246495"/>
            </a:xfrm>
            <a:prstGeom prst="rect">
              <a:avLst/>
            </a:prstGeom>
            <a:noFill/>
          </p:spPr>
          <p:txBody>
            <a:bodyPr wrap="square" rtlCol="0">
              <a:spAutoFit/>
            </a:bodyPr>
            <a:lstStyle/>
            <a:p>
              <a:pPr marL="285750" indent="-285750">
                <a:buFont typeface="Arial" panose="020B0604020202020204" pitchFamily="34" charset="0"/>
                <a:buChar char="•"/>
              </a:pPr>
              <a:r>
                <a:rPr lang="en-US" sz="2500" dirty="0"/>
                <a:t>Experiments focus on individualistic societies</a:t>
              </a:r>
            </a:p>
            <a:p>
              <a:pPr marL="285750" indent="-285750">
                <a:buFont typeface="Arial" panose="020B0604020202020204" pitchFamily="34" charset="0"/>
                <a:buChar char="•"/>
              </a:pPr>
              <a:r>
                <a:rPr lang="en-US" sz="2500" dirty="0"/>
                <a:t>Neglects collectivism</a:t>
              </a:r>
            </a:p>
          </p:txBody>
        </p:sp>
      </p:grpSp>
      <p:grpSp>
        <p:nvGrpSpPr>
          <p:cNvPr id="10" name="Group 9">
            <a:extLst>
              <a:ext uri="{FF2B5EF4-FFF2-40B4-BE49-F238E27FC236}">
                <a16:creationId xmlns:a16="http://schemas.microsoft.com/office/drawing/2014/main" id="{4CE18855-892D-BCDB-174F-A10D4A849722}"/>
              </a:ext>
            </a:extLst>
          </p:cNvPr>
          <p:cNvGrpSpPr/>
          <p:nvPr/>
        </p:nvGrpSpPr>
        <p:grpSpPr>
          <a:xfrm>
            <a:off x="762001" y="4939778"/>
            <a:ext cx="11080747" cy="1760892"/>
            <a:chOff x="450059" y="793110"/>
            <a:chExt cx="11080747" cy="1760892"/>
          </a:xfrm>
        </p:grpSpPr>
        <p:sp>
          <p:nvSpPr>
            <p:cNvPr id="11" name="Rectangle 10">
              <a:extLst>
                <a:ext uri="{FF2B5EF4-FFF2-40B4-BE49-F238E27FC236}">
                  <a16:creationId xmlns:a16="http://schemas.microsoft.com/office/drawing/2014/main" id="{640737E8-BB80-AD78-5894-823592476377}"/>
                </a:ext>
              </a:extLst>
            </p:cNvPr>
            <p:cNvSpPr/>
            <p:nvPr/>
          </p:nvSpPr>
          <p:spPr>
            <a:xfrm>
              <a:off x="450059" y="793110"/>
              <a:ext cx="4267199" cy="514350"/>
            </a:xfrm>
            <a:prstGeom prst="rect">
              <a:avLst/>
            </a:prstGeom>
            <a:solidFill>
              <a:schemeClr val="bg2">
                <a:lumMod val="50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3000" dirty="0"/>
                <a:t>Overemphasis on emotion</a:t>
              </a:r>
            </a:p>
          </p:txBody>
        </p:sp>
        <p:sp>
          <p:nvSpPr>
            <p:cNvPr id="12" name="TextBox 11">
              <a:extLst>
                <a:ext uri="{FF2B5EF4-FFF2-40B4-BE49-F238E27FC236}">
                  <a16:creationId xmlns:a16="http://schemas.microsoft.com/office/drawing/2014/main" id="{448B3112-EFA8-5398-5BBD-88ED908F0CD9}"/>
                </a:ext>
              </a:extLst>
            </p:cNvPr>
            <p:cNvSpPr txBox="1"/>
            <p:nvPr/>
          </p:nvSpPr>
          <p:spPr>
            <a:xfrm>
              <a:off x="6080918" y="922786"/>
              <a:ext cx="5449888" cy="1631216"/>
            </a:xfrm>
            <a:prstGeom prst="rect">
              <a:avLst/>
            </a:prstGeom>
            <a:noFill/>
          </p:spPr>
          <p:txBody>
            <a:bodyPr wrap="square" rtlCol="0">
              <a:spAutoFit/>
            </a:bodyPr>
            <a:lstStyle>
              <a:defPPr>
                <a:defRPr lang="en-US"/>
              </a:defPPr>
              <a:lvl1pPr marL="285750" indent="-285750">
                <a:buFont typeface="Arial" panose="020B0604020202020204" pitchFamily="34" charset="0"/>
                <a:buChar char="•"/>
                <a:defRPr sz="2500"/>
              </a:lvl1pPr>
            </a:lstStyle>
            <a:p>
              <a:r>
                <a:rPr lang="en-US" dirty="0"/>
                <a:t> Neglects other important parts such as culture</a:t>
              </a:r>
            </a:p>
            <a:p>
              <a:endParaRPr lang="en-US" dirty="0"/>
            </a:p>
            <a:p>
              <a:endParaRPr lang="en-US" dirty="0"/>
            </a:p>
          </p:txBody>
        </p:sp>
      </p:grpSp>
      <p:cxnSp>
        <p:nvCxnSpPr>
          <p:cNvPr id="14" name="Straight Connector 13">
            <a:extLst>
              <a:ext uri="{FF2B5EF4-FFF2-40B4-BE49-F238E27FC236}">
                <a16:creationId xmlns:a16="http://schemas.microsoft.com/office/drawing/2014/main" id="{18303895-65C5-FF51-C3C2-507B8704D840}"/>
              </a:ext>
            </a:extLst>
          </p:cNvPr>
          <p:cNvCxnSpPr/>
          <p:nvPr/>
        </p:nvCxnSpPr>
        <p:spPr>
          <a:xfrm flipV="1">
            <a:off x="850901" y="3081061"/>
            <a:ext cx="10794999" cy="153569"/>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1D06568-3581-FFD0-BD7D-9739EEA71B92}"/>
              </a:ext>
            </a:extLst>
          </p:cNvPr>
          <p:cNvCxnSpPr>
            <a:cxnSpLocks/>
          </p:cNvCxnSpPr>
          <p:nvPr/>
        </p:nvCxnSpPr>
        <p:spPr>
          <a:xfrm>
            <a:off x="969166" y="4689123"/>
            <a:ext cx="10847388" cy="29352"/>
          </a:xfrm>
          <a:prstGeom prst="line">
            <a:avLst/>
          </a:prstGeom>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F6CCD56E-D780-E495-646D-8678A4001182}"/>
              </a:ext>
            </a:extLst>
          </p:cNvPr>
          <p:cNvCxnSpPr>
            <a:cxnSpLocks/>
          </p:cNvCxnSpPr>
          <p:nvPr/>
        </p:nvCxnSpPr>
        <p:spPr>
          <a:xfrm>
            <a:off x="762001" y="6054293"/>
            <a:ext cx="11080747"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56776C2D-4FEC-1FAC-EC09-6B744E32C663}"/>
              </a:ext>
            </a:extLst>
          </p:cNvPr>
          <p:cNvCxnSpPr/>
          <p:nvPr/>
        </p:nvCxnSpPr>
        <p:spPr>
          <a:xfrm flipV="1">
            <a:off x="969166" y="1689463"/>
            <a:ext cx="10794999" cy="153569"/>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9201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417BF-C6FE-C59F-3355-18CF09E01E4F}"/>
              </a:ext>
            </a:extLst>
          </p:cNvPr>
          <p:cNvSpPr>
            <a:spLocks noGrp="1"/>
          </p:cNvSpPr>
          <p:nvPr>
            <p:ph type="title"/>
          </p:nvPr>
        </p:nvSpPr>
        <p:spPr>
          <a:xfrm>
            <a:off x="709612" y="-88305"/>
            <a:ext cx="10772775" cy="1193205"/>
          </a:xfrm>
        </p:spPr>
        <p:txBody>
          <a:bodyPr/>
          <a:lstStyle/>
          <a:p>
            <a:r>
              <a:rPr lang="en-US" dirty="0"/>
              <a:t>Argument for CQ</a:t>
            </a:r>
          </a:p>
        </p:txBody>
      </p:sp>
      <p:grpSp>
        <p:nvGrpSpPr>
          <p:cNvPr id="7" name="Group 6">
            <a:extLst>
              <a:ext uri="{FF2B5EF4-FFF2-40B4-BE49-F238E27FC236}">
                <a16:creationId xmlns:a16="http://schemas.microsoft.com/office/drawing/2014/main" id="{E118631E-46EE-9E21-2A86-2647373E50DB}"/>
              </a:ext>
            </a:extLst>
          </p:cNvPr>
          <p:cNvGrpSpPr/>
          <p:nvPr/>
        </p:nvGrpSpPr>
        <p:grpSpPr>
          <a:xfrm>
            <a:off x="709612" y="1104900"/>
            <a:ext cx="5768976" cy="1976745"/>
            <a:chOff x="657224" y="831850"/>
            <a:chExt cx="5768976" cy="1976745"/>
          </a:xfrm>
        </p:grpSpPr>
        <p:sp>
          <p:nvSpPr>
            <p:cNvPr id="8" name="Rectangle 7">
              <a:extLst>
                <a:ext uri="{FF2B5EF4-FFF2-40B4-BE49-F238E27FC236}">
                  <a16:creationId xmlns:a16="http://schemas.microsoft.com/office/drawing/2014/main" id="{5FFA582B-5F99-081D-E16D-620DECD5CA05}"/>
                </a:ext>
              </a:extLst>
            </p:cNvPr>
            <p:cNvSpPr/>
            <p:nvPr/>
          </p:nvSpPr>
          <p:spPr>
            <a:xfrm>
              <a:off x="657224" y="831850"/>
              <a:ext cx="4622799" cy="514350"/>
            </a:xfrm>
            <a:prstGeom prst="rect">
              <a:avLst/>
            </a:prstGeom>
            <a:solidFill>
              <a:srgbClr val="FFC0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000" dirty="0"/>
                <a:t>Global collaboration </a:t>
              </a:r>
            </a:p>
          </p:txBody>
        </p:sp>
        <p:sp>
          <p:nvSpPr>
            <p:cNvPr id="9" name="TextBox 8">
              <a:extLst>
                <a:ext uri="{FF2B5EF4-FFF2-40B4-BE49-F238E27FC236}">
                  <a16:creationId xmlns:a16="http://schemas.microsoft.com/office/drawing/2014/main" id="{3D6986A1-B99D-2447-F851-28A56A4570AA}"/>
                </a:ext>
              </a:extLst>
            </p:cNvPr>
            <p:cNvSpPr txBox="1"/>
            <p:nvPr/>
          </p:nvSpPr>
          <p:spPr>
            <a:xfrm>
              <a:off x="976312" y="1562100"/>
              <a:ext cx="5449888" cy="923330"/>
            </a:xfrm>
            <a:prstGeom prst="rect">
              <a:avLst/>
            </a:prstGeom>
            <a:noFill/>
          </p:spPr>
          <p:txBody>
            <a:bodyPr wrap="square" rtlCol="0">
              <a:spAutoFit/>
            </a:bodyPr>
            <a:lstStyle>
              <a:defPPr>
                <a:defRPr lang="en-US"/>
              </a:defPPr>
              <a:lvl1pPr marL="285750" indent="-285750">
                <a:buFont typeface="Arial" panose="020B0604020202020204" pitchFamily="34" charset="0"/>
                <a:buChar char="•"/>
                <a:defRPr sz="2500"/>
              </a:lvl1pPr>
            </a:lstStyle>
            <a:p>
              <a:r>
                <a:rPr lang="en-US" dirty="0"/>
                <a:t>Skills to navigate new cultural settings</a:t>
              </a:r>
            </a:p>
            <a:p>
              <a:r>
                <a:rPr lang="en-US" dirty="0"/>
                <a:t>Ability to understand cultural settings</a:t>
              </a:r>
            </a:p>
            <a:p>
              <a:r>
                <a:rPr lang="en-US" dirty="0"/>
                <a:t>Work across culture</a:t>
              </a:r>
            </a:p>
          </p:txBody>
        </p:sp>
      </p:grpSp>
      <p:grpSp>
        <p:nvGrpSpPr>
          <p:cNvPr id="10" name="Group 9">
            <a:extLst>
              <a:ext uri="{FF2B5EF4-FFF2-40B4-BE49-F238E27FC236}">
                <a16:creationId xmlns:a16="http://schemas.microsoft.com/office/drawing/2014/main" id="{05CB568F-F575-39CD-E174-1DDBC4D1B6C2}"/>
              </a:ext>
            </a:extLst>
          </p:cNvPr>
          <p:cNvGrpSpPr/>
          <p:nvPr/>
        </p:nvGrpSpPr>
        <p:grpSpPr>
          <a:xfrm>
            <a:off x="869156" y="3962400"/>
            <a:ext cx="5768976" cy="2746186"/>
            <a:chOff x="657224" y="831850"/>
            <a:chExt cx="5768976" cy="2746186"/>
          </a:xfrm>
        </p:grpSpPr>
        <p:sp>
          <p:nvSpPr>
            <p:cNvPr id="11" name="Rectangle 10">
              <a:extLst>
                <a:ext uri="{FF2B5EF4-FFF2-40B4-BE49-F238E27FC236}">
                  <a16:creationId xmlns:a16="http://schemas.microsoft.com/office/drawing/2014/main" id="{6F41E840-678E-707A-86BE-EA11B29E1A32}"/>
                </a:ext>
              </a:extLst>
            </p:cNvPr>
            <p:cNvSpPr/>
            <p:nvPr/>
          </p:nvSpPr>
          <p:spPr>
            <a:xfrm>
              <a:off x="657224" y="831850"/>
              <a:ext cx="4622799" cy="514350"/>
            </a:xfrm>
            <a:prstGeom prst="rect">
              <a:avLst/>
            </a:prstGeom>
            <a:solidFill>
              <a:srgbClr val="92D05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000" dirty="0"/>
                <a:t>Leadership adaptability</a:t>
              </a:r>
            </a:p>
          </p:txBody>
        </p:sp>
        <p:sp>
          <p:nvSpPr>
            <p:cNvPr id="12" name="TextBox 11">
              <a:extLst>
                <a:ext uri="{FF2B5EF4-FFF2-40B4-BE49-F238E27FC236}">
                  <a16:creationId xmlns:a16="http://schemas.microsoft.com/office/drawing/2014/main" id="{220091DF-C902-C137-7B32-49EE66F34073}"/>
                </a:ext>
              </a:extLst>
            </p:cNvPr>
            <p:cNvSpPr txBox="1"/>
            <p:nvPr/>
          </p:nvSpPr>
          <p:spPr>
            <a:xfrm>
              <a:off x="976312" y="1562100"/>
              <a:ext cx="5449888" cy="1477328"/>
            </a:xfrm>
            <a:prstGeom prst="rect">
              <a:avLst/>
            </a:prstGeom>
            <a:noFill/>
          </p:spPr>
          <p:txBody>
            <a:bodyPr wrap="square" rtlCol="0">
              <a:spAutoFit/>
            </a:bodyPr>
            <a:lstStyle>
              <a:defPPr>
                <a:defRPr lang="en-US"/>
              </a:defPPr>
              <a:lvl1pPr marL="285750" indent="-285750">
                <a:buFont typeface="Arial" panose="020B0604020202020204" pitchFamily="34" charset="0"/>
                <a:buChar char="•"/>
                <a:defRPr sz="2500"/>
              </a:lvl1pPr>
            </a:lstStyle>
            <a:p>
              <a:r>
                <a:rPr lang="en-US" dirty="0"/>
                <a:t>Leaders can work with different teams </a:t>
              </a:r>
            </a:p>
            <a:p>
              <a:r>
                <a:rPr lang="en-US" dirty="0"/>
                <a:t>Leaders can work in any country</a:t>
              </a:r>
            </a:p>
            <a:p>
              <a:r>
                <a:rPr lang="en-US" dirty="0"/>
                <a:t>Leaders can understand and meet the needs of followers</a:t>
              </a:r>
            </a:p>
            <a:p>
              <a:r>
                <a:rPr lang="en-US" dirty="0"/>
                <a:t>  </a:t>
              </a:r>
            </a:p>
          </p:txBody>
        </p:sp>
      </p:grpSp>
      <p:sp>
        <p:nvSpPr>
          <p:cNvPr id="14" name="TextBox 13">
            <a:extLst>
              <a:ext uri="{FF2B5EF4-FFF2-40B4-BE49-F238E27FC236}">
                <a16:creationId xmlns:a16="http://schemas.microsoft.com/office/drawing/2014/main" id="{DBAC578F-9E85-FB45-0499-78DD5FE33740}"/>
              </a:ext>
            </a:extLst>
          </p:cNvPr>
          <p:cNvSpPr txBox="1"/>
          <p:nvPr/>
        </p:nvSpPr>
        <p:spPr>
          <a:xfrm>
            <a:off x="1028700" y="6161564"/>
            <a:ext cx="6096000" cy="369332"/>
          </a:xfrm>
          <a:prstGeom prst="rect">
            <a:avLst/>
          </a:prstGeom>
          <a:noFill/>
        </p:spPr>
        <p:txBody>
          <a:bodyPr wrap="square" rtlCol="0">
            <a:spAutoFit/>
          </a:bodyPr>
          <a:lstStyle>
            <a:defPPr>
              <a:defRPr lang="en-US"/>
            </a:defPPr>
            <a:lvl1pPr marL="285750" indent="-285750">
              <a:buFont typeface="Arial" panose="020B0604020202020204" pitchFamily="34" charset="0"/>
              <a:buChar char="•"/>
              <a:defRPr sz="2500"/>
            </a:lvl1pPr>
          </a:lstStyle>
          <a:p>
            <a:r>
              <a:rPr lang="en-US" dirty="0"/>
              <a:t>(Nasreen et al., 2025</a:t>
            </a:r>
          </a:p>
        </p:txBody>
      </p:sp>
      <p:graphicFrame>
        <p:nvGraphicFramePr>
          <p:cNvPr id="15" name="Diagram 14">
            <a:extLst>
              <a:ext uri="{FF2B5EF4-FFF2-40B4-BE49-F238E27FC236}">
                <a16:creationId xmlns:a16="http://schemas.microsoft.com/office/drawing/2014/main" id="{D6AD9F7A-E095-0E92-E1D0-D23169DD6C09}"/>
              </a:ext>
            </a:extLst>
          </p:cNvPr>
          <p:cNvGraphicFramePr/>
          <p:nvPr>
            <p:extLst>
              <p:ext uri="{D42A27DB-BD31-4B8C-83A1-F6EECF244321}">
                <p14:modId xmlns:p14="http://schemas.microsoft.com/office/powerpoint/2010/main" val="821398084"/>
              </p:ext>
            </p:extLst>
          </p:nvPr>
        </p:nvGraphicFramePr>
        <p:xfrm>
          <a:off x="5995194" y="685800"/>
          <a:ext cx="5327650" cy="5080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6" name="TextBox 15">
            <a:extLst>
              <a:ext uri="{FF2B5EF4-FFF2-40B4-BE49-F238E27FC236}">
                <a16:creationId xmlns:a16="http://schemas.microsoft.com/office/drawing/2014/main" id="{5F6BFE3A-592C-F054-A9A7-10A970FCB582}"/>
              </a:ext>
            </a:extLst>
          </p:cNvPr>
          <p:cNvSpPr txBox="1"/>
          <p:nvPr/>
        </p:nvSpPr>
        <p:spPr>
          <a:xfrm>
            <a:off x="7505700" y="5836524"/>
            <a:ext cx="6096000" cy="369332"/>
          </a:xfrm>
          <a:prstGeom prst="rect">
            <a:avLst/>
          </a:prstGeom>
          <a:noFill/>
        </p:spPr>
        <p:txBody>
          <a:bodyPr wrap="square" rtlCol="0">
            <a:spAutoFit/>
          </a:bodyPr>
          <a:lstStyle>
            <a:defPPr>
              <a:defRPr lang="en-US"/>
            </a:defPPr>
            <a:lvl1pPr marL="285750" indent="-285750">
              <a:buFont typeface="Arial" panose="020B0604020202020204" pitchFamily="34" charset="0"/>
              <a:buChar char="•"/>
              <a:defRPr sz="2500"/>
            </a:lvl1pPr>
          </a:lstStyle>
          <a:p>
            <a:r>
              <a:rPr lang="en-US" dirty="0"/>
              <a:t>(Earley and Ang, 2003</a:t>
            </a:r>
          </a:p>
        </p:txBody>
      </p:sp>
    </p:spTree>
    <p:extLst>
      <p:ext uri="{BB962C8B-B14F-4D97-AF65-F5344CB8AC3E}">
        <p14:creationId xmlns:p14="http://schemas.microsoft.com/office/powerpoint/2010/main" val="42676009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450C82CC-895C-608C-D1BB-C8C4154193FA}"/>
              </a:ext>
            </a:extLst>
          </p:cNvPr>
          <p:cNvPicPr>
            <a:picLocks noChangeAspect="1"/>
          </p:cNvPicPr>
          <p:nvPr/>
        </p:nvPicPr>
        <p:blipFill>
          <a:blip r:embed="rId3">
            <a:extLst>
              <a:ext uri="{28A0092B-C50C-407E-A947-70E740481C1C}">
                <a14:useLocalDpi xmlns:a14="http://schemas.microsoft.com/office/drawing/2010/main" val="0"/>
              </a:ext>
            </a:extLst>
          </a:blip>
          <a:srcRect t="13111"/>
          <a:stretch>
            <a:fillRect/>
          </a:stretch>
        </p:blipFill>
        <p:spPr>
          <a:xfrm>
            <a:off x="3505200" y="1854392"/>
            <a:ext cx="6600758" cy="3223915"/>
          </a:xfrm>
          <a:prstGeom prst="rect">
            <a:avLst/>
          </a:prstGeom>
        </p:spPr>
      </p:pic>
      <p:sp>
        <p:nvSpPr>
          <p:cNvPr id="2" name="Title 1">
            <a:extLst>
              <a:ext uri="{FF2B5EF4-FFF2-40B4-BE49-F238E27FC236}">
                <a16:creationId xmlns:a16="http://schemas.microsoft.com/office/drawing/2014/main" id="{BFF959BD-1720-5BA7-0939-868B499D6252}"/>
              </a:ext>
            </a:extLst>
          </p:cNvPr>
          <p:cNvSpPr>
            <a:spLocks noGrp="1"/>
          </p:cNvSpPr>
          <p:nvPr>
            <p:ph type="title"/>
          </p:nvPr>
        </p:nvSpPr>
        <p:spPr>
          <a:xfrm>
            <a:off x="709612" y="0"/>
            <a:ext cx="10772775" cy="829099"/>
          </a:xfrm>
        </p:spPr>
        <p:txBody>
          <a:bodyPr/>
          <a:lstStyle/>
          <a:p>
            <a:r>
              <a:rPr lang="en-US" dirty="0"/>
              <a:t>Argument against CQ</a:t>
            </a:r>
          </a:p>
        </p:txBody>
      </p:sp>
      <p:grpSp>
        <p:nvGrpSpPr>
          <p:cNvPr id="4" name="Group 3">
            <a:extLst>
              <a:ext uri="{FF2B5EF4-FFF2-40B4-BE49-F238E27FC236}">
                <a16:creationId xmlns:a16="http://schemas.microsoft.com/office/drawing/2014/main" id="{57B82726-F3B5-9038-97C7-54D8E341DAD6}"/>
              </a:ext>
            </a:extLst>
          </p:cNvPr>
          <p:cNvGrpSpPr/>
          <p:nvPr/>
        </p:nvGrpSpPr>
        <p:grpSpPr>
          <a:xfrm>
            <a:off x="620712" y="866967"/>
            <a:ext cx="5768976" cy="2816915"/>
            <a:chOff x="657224" y="831850"/>
            <a:chExt cx="5768976" cy="2816915"/>
          </a:xfrm>
        </p:grpSpPr>
        <p:sp>
          <p:nvSpPr>
            <p:cNvPr id="5" name="Rectangle 4">
              <a:extLst>
                <a:ext uri="{FF2B5EF4-FFF2-40B4-BE49-F238E27FC236}">
                  <a16:creationId xmlns:a16="http://schemas.microsoft.com/office/drawing/2014/main" id="{2178C5E7-0B5D-2FCA-88EA-014729A61840}"/>
                </a:ext>
              </a:extLst>
            </p:cNvPr>
            <p:cNvSpPr/>
            <p:nvPr/>
          </p:nvSpPr>
          <p:spPr>
            <a:xfrm>
              <a:off x="657224" y="831850"/>
              <a:ext cx="5768976" cy="514350"/>
            </a:xfrm>
            <a:prstGeom prst="rect">
              <a:avLst/>
            </a:prstGeom>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1" algn="ctr"/>
              <a:r>
                <a:rPr lang="en-US" sz="3000" dirty="0"/>
                <a:t>Risk of cultural reductionism</a:t>
              </a:r>
            </a:p>
          </p:txBody>
        </p:sp>
        <p:sp>
          <p:nvSpPr>
            <p:cNvPr id="6" name="TextBox 5">
              <a:extLst>
                <a:ext uri="{FF2B5EF4-FFF2-40B4-BE49-F238E27FC236}">
                  <a16:creationId xmlns:a16="http://schemas.microsoft.com/office/drawing/2014/main" id="{E80D3F63-2B2B-43B2-ECFD-DBEBF86024F5}"/>
                </a:ext>
              </a:extLst>
            </p:cNvPr>
            <p:cNvSpPr txBox="1"/>
            <p:nvPr/>
          </p:nvSpPr>
          <p:spPr>
            <a:xfrm>
              <a:off x="816768" y="1632829"/>
              <a:ext cx="5449888" cy="2015936"/>
            </a:xfrm>
            <a:prstGeom prst="rect">
              <a:avLst/>
            </a:prstGeom>
            <a:noFill/>
          </p:spPr>
          <p:txBody>
            <a:bodyPr wrap="square" rtlCol="0">
              <a:spAutoFit/>
            </a:bodyPr>
            <a:lstStyle>
              <a:defPPr>
                <a:defRPr lang="en-US"/>
              </a:defPPr>
              <a:lvl1pPr marL="285750" indent="-285750">
                <a:buFont typeface="Arial" panose="020B0604020202020204" pitchFamily="34" charset="0"/>
                <a:buChar char="•"/>
                <a:defRPr sz="2500"/>
              </a:lvl1pPr>
            </a:lstStyle>
            <a:p>
              <a:r>
                <a:rPr lang="en-US" dirty="0"/>
                <a:t>Stereotyping</a:t>
              </a:r>
            </a:p>
            <a:p>
              <a:r>
                <a:rPr lang="en-US" dirty="0"/>
                <a:t>Essentialism</a:t>
              </a:r>
            </a:p>
            <a:p>
              <a:r>
                <a:rPr lang="en-US" dirty="0"/>
                <a:t>Supervision mimicking</a:t>
              </a:r>
            </a:p>
            <a:p>
              <a:r>
                <a:rPr lang="en-US" dirty="0"/>
                <a:t>Assume culture is primary</a:t>
              </a:r>
            </a:p>
            <a:p>
              <a:endParaRPr lang="en-US" dirty="0"/>
            </a:p>
          </p:txBody>
        </p:sp>
      </p:grpSp>
      <p:grpSp>
        <p:nvGrpSpPr>
          <p:cNvPr id="7" name="Group 6">
            <a:extLst>
              <a:ext uri="{FF2B5EF4-FFF2-40B4-BE49-F238E27FC236}">
                <a16:creationId xmlns:a16="http://schemas.microsoft.com/office/drawing/2014/main" id="{AC91498C-601B-4937-7824-BF85A9D99C04}"/>
              </a:ext>
            </a:extLst>
          </p:cNvPr>
          <p:cNvGrpSpPr/>
          <p:nvPr/>
        </p:nvGrpSpPr>
        <p:grpSpPr>
          <a:xfrm>
            <a:off x="6095999" y="4881255"/>
            <a:ext cx="5768976" cy="1831779"/>
            <a:chOff x="657224" y="831850"/>
            <a:chExt cx="5768976" cy="1976745"/>
          </a:xfrm>
        </p:grpSpPr>
        <p:sp>
          <p:nvSpPr>
            <p:cNvPr id="8" name="Rectangle 7">
              <a:extLst>
                <a:ext uri="{FF2B5EF4-FFF2-40B4-BE49-F238E27FC236}">
                  <a16:creationId xmlns:a16="http://schemas.microsoft.com/office/drawing/2014/main" id="{ACABF372-8927-B28D-F84D-07FF1938D2E0}"/>
                </a:ext>
              </a:extLst>
            </p:cNvPr>
            <p:cNvSpPr/>
            <p:nvPr/>
          </p:nvSpPr>
          <p:spPr>
            <a:xfrm>
              <a:off x="657224" y="831850"/>
              <a:ext cx="4622799" cy="514350"/>
            </a:xfrm>
            <a:prstGeom prst="rect">
              <a:avLst/>
            </a:prstGeom>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000" dirty="0"/>
                <a:t>Situational unpredictability</a:t>
              </a:r>
            </a:p>
          </p:txBody>
        </p:sp>
        <p:sp>
          <p:nvSpPr>
            <p:cNvPr id="9" name="TextBox 8">
              <a:extLst>
                <a:ext uri="{FF2B5EF4-FFF2-40B4-BE49-F238E27FC236}">
                  <a16:creationId xmlns:a16="http://schemas.microsoft.com/office/drawing/2014/main" id="{FF8C73DC-A854-F948-BACD-C5A38CF0054D}"/>
                </a:ext>
              </a:extLst>
            </p:cNvPr>
            <p:cNvSpPr txBox="1"/>
            <p:nvPr/>
          </p:nvSpPr>
          <p:spPr>
            <a:xfrm>
              <a:off x="976312" y="1562100"/>
              <a:ext cx="5449888" cy="923330"/>
            </a:xfrm>
            <a:prstGeom prst="rect">
              <a:avLst/>
            </a:prstGeom>
            <a:noFill/>
          </p:spPr>
          <p:txBody>
            <a:bodyPr wrap="square" rtlCol="0">
              <a:spAutoFit/>
            </a:bodyPr>
            <a:lstStyle>
              <a:defPPr>
                <a:defRPr lang="en-US"/>
              </a:defPPr>
              <a:lvl1pPr marL="285750" indent="-285750">
                <a:buFont typeface="Arial" panose="020B0604020202020204" pitchFamily="34" charset="0"/>
                <a:buChar char="•"/>
                <a:defRPr sz="2500"/>
              </a:lvl1pPr>
            </a:lstStyle>
            <a:p>
              <a:r>
                <a:rPr lang="en-US" dirty="0"/>
                <a:t>Analysis paralysis</a:t>
              </a:r>
            </a:p>
            <a:p>
              <a:r>
                <a:rPr lang="en-US" dirty="0"/>
                <a:t>Subjective interpretation</a:t>
              </a:r>
            </a:p>
            <a:p>
              <a:r>
                <a:rPr lang="en-US" dirty="0"/>
                <a:t>Cultural misalignment </a:t>
              </a:r>
            </a:p>
          </p:txBody>
        </p:sp>
      </p:grpSp>
    </p:spTree>
    <p:extLst>
      <p:ext uri="{BB962C8B-B14F-4D97-AF65-F5344CB8AC3E}">
        <p14:creationId xmlns:p14="http://schemas.microsoft.com/office/powerpoint/2010/main" val="28704010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D8D52D-0582-07B9-0AE0-354DACF9484A}"/>
              </a:ext>
            </a:extLst>
          </p:cNvPr>
          <p:cNvSpPr>
            <a:spLocks noGrp="1"/>
          </p:cNvSpPr>
          <p:nvPr>
            <p:ph type="title"/>
          </p:nvPr>
        </p:nvSpPr>
        <p:spPr>
          <a:xfrm>
            <a:off x="307831" y="29289"/>
            <a:ext cx="11534776" cy="872067"/>
          </a:xfrm>
        </p:spPr>
        <p:txBody>
          <a:bodyPr/>
          <a:lstStyle/>
          <a:p>
            <a:r>
              <a:rPr lang="en-US" dirty="0"/>
              <a:t>Leadership styles in multicultural contexts</a:t>
            </a:r>
          </a:p>
        </p:txBody>
      </p:sp>
      <p:grpSp>
        <p:nvGrpSpPr>
          <p:cNvPr id="4" name="Group 3">
            <a:extLst>
              <a:ext uri="{FF2B5EF4-FFF2-40B4-BE49-F238E27FC236}">
                <a16:creationId xmlns:a16="http://schemas.microsoft.com/office/drawing/2014/main" id="{04C1C5E0-B7A5-EA2A-1941-4C4D6D240EE1}"/>
              </a:ext>
            </a:extLst>
          </p:cNvPr>
          <p:cNvGrpSpPr/>
          <p:nvPr/>
        </p:nvGrpSpPr>
        <p:grpSpPr>
          <a:xfrm>
            <a:off x="6245470" y="988455"/>
            <a:ext cx="5818375" cy="3092483"/>
            <a:chOff x="657224" y="831850"/>
            <a:chExt cx="4281488" cy="3092483"/>
          </a:xfrm>
        </p:grpSpPr>
        <p:sp>
          <p:nvSpPr>
            <p:cNvPr id="5" name="Rectangle 4">
              <a:extLst>
                <a:ext uri="{FF2B5EF4-FFF2-40B4-BE49-F238E27FC236}">
                  <a16:creationId xmlns:a16="http://schemas.microsoft.com/office/drawing/2014/main" id="{DA1C021A-B928-410A-0969-473D4AD2BDDF}"/>
                </a:ext>
              </a:extLst>
            </p:cNvPr>
            <p:cNvSpPr/>
            <p:nvPr/>
          </p:nvSpPr>
          <p:spPr>
            <a:xfrm>
              <a:off x="657224" y="831850"/>
              <a:ext cx="4281488" cy="514350"/>
            </a:xfrm>
            <a:prstGeom prst="rect">
              <a:avLst/>
            </a:prstGeom>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1" algn="ctr"/>
              <a:r>
                <a:rPr lang="en-US" sz="3000" dirty="0"/>
                <a:t>Transformational </a:t>
              </a:r>
            </a:p>
          </p:txBody>
        </p:sp>
        <p:sp>
          <p:nvSpPr>
            <p:cNvPr id="6" name="TextBox 5">
              <a:extLst>
                <a:ext uri="{FF2B5EF4-FFF2-40B4-BE49-F238E27FC236}">
                  <a16:creationId xmlns:a16="http://schemas.microsoft.com/office/drawing/2014/main" id="{FAAAA0E3-2224-A47C-75C3-EB379D66C668}"/>
                </a:ext>
              </a:extLst>
            </p:cNvPr>
            <p:cNvSpPr txBox="1"/>
            <p:nvPr/>
          </p:nvSpPr>
          <p:spPr>
            <a:xfrm>
              <a:off x="711116" y="1523676"/>
              <a:ext cx="3728518" cy="2400657"/>
            </a:xfrm>
            <a:prstGeom prst="rect">
              <a:avLst/>
            </a:prstGeom>
            <a:noFill/>
          </p:spPr>
          <p:txBody>
            <a:bodyPr wrap="square" rtlCol="0">
              <a:spAutoFit/>
            </a:bodyPr>
            <a:lstStyle>
              <a:defPPr>
                <a:defRPr lang="en-US"/>
              </a:defPPr>
              <a:lvl1pPr marL="285750" indent="-285750">
                <a:buFont typeface="Arial" panose="020B0604020202020204" pitchFamily="34" charset="0"/>
                <a:buChar char="•"/>
                <a:defRPr sz="2500"/>
              </a:lvl1pPr>
            </a:lstStyle>
            <a:p>
              <a:r>
                <a:rPr lang="en-US" dirty="0"/>
                <a:t>Improve performance of followers</a:t>
              </a:r>
            </a:p>
            <a:p>
              <a:r>
                <a:rPr lang="en-US" dirty="0"/>
                <a:t>Develop followers</a:t>
              </a:r>
            </a:p>
            <a:p>
              <a:r>
                <a:rPr lang="en-US" dirty="0"/>
                <a:t>Need for innovation, change through cultural shift</a:t>
              </a:r>
            </a:p>
            <a:p>
              <a:r>
                <a:rPr lang="en-US" dirty="0"/>
                <a:t>Intrinsic and inspirational motivation </a:t>
              </a:r>
            </a:p>
            <a:p>
              <a:endParaRPr lang="en-US" dirty="0"/>
            </a:p>
          </p:txBody>
        </p:sp>
      </p:grpSp>
      <p:grpSp>
        <p:nvGrpSpPr>
          <p:cNvPr id="7" name="Group 6">
            <a:extLst>
              <a:ext uri="{FF2B5EF4-FFF2-40B4-BE49-F238E27FC236}">
                <a16:creationId xmlns:a16="http://schemas.microsoft.com/office/drawing/2014/main" id="{366FEC29-CD25-E678-E061-8684D373765F}"/>
              </a:ext>
            </a:extLst>
          </p:cNvPr>
          <p:cNvGrpSpPr/>
          <p:nvPr/>
        </p:nvGrpSpPr>
        <p:grpSpPr>
          <a:xfrm>
            <a:off x="6262639" y="4826207"/>
            <a:ext cx="5801206" cy="1801778"/>
            <a:chOff x="657224" y="831850"/>
            <a:chExt cx="5768976" cy="1801778"/>
          </a:xfrm>
        </p:grpSpPr>
        <p:sp>
          <p:nvSpPr>
            <p:cNvPr id="8" name="Rectangle 7">
              <a:extLst>
                <a:ext uri="{FF2B5EF4-FFF2-40B4-BE49-F238E27FC236}">
                  <a16:creationId xmlns:a16="http://schemas.microsoft.com/office/drawing/2014/main" id="{30C19D37-73C5-E9CB-175E-B7E65294177E}"/>
                </a:ext>
              </a:extLst>
            </p:cNvPr>
            <p:cNvSpPr/>
            <p:nvPr/>
          </p:nvSpPr>
          <p:spPr>
            <a:xfrm>
              <a:off x="657224" y="831850"/>
              <a:ext cx="5768976" cy="514350"/>
            </a:xfrm>
            <a:prstGeom prst="rect">
              <a:avLst/>
            </a:prstGeom>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1" algn="ctr"/>
              <a:r>
                <a:rPr lang="en-US" sz="3000" dirty="0"/>
                <a:t>Autocratic </a:t>
              </a:r>
            </a:p>
          </p:txBody>
        </p:sp>
        <p:sp>
          <p:nvSpPr>
            <p:cNvPr id="9" name="TextBox 8">
              <a:extLst>
                <a:ext uri="{FF2B5EF4-FFF2-40B4-BE49-F238E27FC236}">
                  <a16:creationId xmlns:a16="http://schemas.microsoft.com/office/drawing/2014/main" id="{451E208D-0168-D2B0-7CF8-CC20959EB2D3}"/>
                </a:ext>
              </a:extLst>
            </p:cNvPr>
            <p:cNvSpPr txBox="1"/>
            <p:nvPr/>
          </p:nvSpPr>
          <p:spPr>
            <a:xfrm>
              <a:off x="816766" y="1433299"/>
              <a:ext cx="5449888" cy="1200329"/>
            </a:xfrm>
            <a:prstGeom prst="rect">
              <a:avLst/>
            </a:prstGeom>
            <a:noFill/>
          </p:spPr>
          <p:txBody>
            <a:bodyPr wrap="square" rtlCol="0">
              <a:spAutoFit/>
            </a:bodyPr>
            <a:lstStyle>
              <a:defPPr>
                <a:defRPr lang="en-US"/>
              </a:defPPr>
              <a:lvl1pPr marL="285750" indent="-285750">
                <a:buFont typeface="Arial" panose="020B0604020202020204" pitchFamily="34" charset="0"/>
                <a:buChar char="•"/>
                <a:defRPr sz="2500"/>
              </a:lvl1pPr>
            </a:lstStyle>
            <a:p>
              <a:r>
                <a:rPr lang="en-US" dirty="0"/>
                <a:t>Faster decision making </a:t>
              </a:r>
            </a:p>
            <a:p>
              <a:r>
                <a:rPr lang="en-US" dirty="0"/>
                <a:t>Remote working</a:t>
              </a:r>
            </a:p>
            <a:p>
              <a:r>
                <a:rPr lang="en-US" dirty="0"/>
                <a:t>Need for direction and support</a:t>
              </a:r>
            </a:p>
            <a:p>
              <a:endParaRPr lang="en-US" dirty="0"/>
            </a:p>
          </p:txBody>
        </p:sp>
      </p:grpSp>
      <p:pic>
        <p:nvPicPr>
          <p:cNvPr id="11" name="Picture 10">
            <a:extLst>
              <a:ext uri="{FF2B5EF4-FFF2-40B4-BE49-F238E27FC236}">
                <a16:creationId xmlns:a16="http://schemas.microsoft.com/office/drawing/2014/main" id="{F6D98489-F575-3D3B-B561-0FF1B2428344}"/>
              </a:ext>
            </a:extLst>
          </p:cNvPr>
          <p:cNvPicPr>
            <a:picLocks noChangeAspect="1"/>
          </p:cNvPicPr>
          <p:nvPr/>
        </p:nvPicPr>
        <p:blipFill>
          <a:blip r:embed="rId3">
            <a:extLst>
              <a:ext uri="{28A0092B-C50C-407E-A947-70E740481C1C}">
                <a14:useLocalDpi xmlns:a14="http://schemas.microsoft.com/office/drawing/2010/main" val="0"/>
              </a:ext>
            </a:extLst>
          </a:blip>
          <a:srcRect r="16033"/>
          <a:stretch>
            <a:fillRect/>
          </a:stretch>
        </p:blipFill>
        <p:spPr>
          <a:xfrm>
            <a:off x="128155" y="1323721"/>
            <a:ext cx="5803624" cy="4610100"/>
          </a:xfrm>
          <a:prstGeom prst="rect">
            <a:avLst/>
          </a:prstGeom>
        </p:spPr>
      </p:pic>
      <p:sp>
        <p:nvSpPr>
          <p:cNvPr id="12" name="Arrow: Up-Down 11">
            <a:extLst>
              <a:ext uri="{FF2B5EF4-FFF2-40B4-BE49-F238E27FC236}">
                <a16:creationId xmlns:a16="http://schemas.microsoft.com/office/drawing/2014/main" id="{C46DD601-D509-FF15-707E-B4B07EA92D12}"/>
              </a:ext>
            </a:extLst>
          </p:cNvPr>
          <p:cNvSpPr/>
          <p:nvPr/>
        </p:nvSpPr>
        <p:spPr>
          <a:xfrm>
            <a:off x="8828244" y="3860545"/>
            <a:ext cx="749300" cy="981858"/>
          </a:xfrm>
          <a:prstGeom prst="up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extBox 9">
            <a:extLst>
              <a:ext uri="{FF2B5EF4-FFF2-40B4-BE49-F238E27FC236}">
                <a16:creationId xmlns:a16="http://schemas.microsoft.com/office/drawing/2014/main" id="{F8BA8567-7C4B-D50B-7E8B-71906594AF30}"/>
              </a:ext>
            </a:extLst>
          </p:cNvPr>
          <p:cNvSpPr txBox="1"/>
          <p:nvPr/>
        </p:nvSpPr>
        <p:spPr>
          <a:xfrm>
            <a:off x="1310220" y="6238030"/>
            <a:ext cx="5112852" cy="477054"/>
          </a:xfrm>
          <a:prstGeom prst="rect">
            <a:avLst/>
          </a:prstGeom>
          <a:noFill/>
        </p:spPr>
        <p:txBody>
          <a:bodyPr wrap="square">
            <a:spAutoFit/>
          </a:bodyPr>
          <a:lstStyle/>
          <a:p>
            <a:r>
              <a:rPr lang="en-US" sz="2500" dirty="0"/>
              <a:t>Northouse (2021)</a:t>
            </a:r>
          </a:p>
        </p:txBody>
      </p:sp>
    </p:spTree>
    <p:extLst>
      <p:ext uri="{BB962C8B-B14F-4D97-AF65-F5344CB8AC3E}">
        <p14:creationId xmlns:p14="http://schemas.microsoft.com/office/powerpoint/2010/main" val="13997687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AF3C2B-4C5E-62FA-B022-BC576C95C0BF}"/>
              </a:ext>
            </a:extLst>
          </p:cNvPr>
          <p:cNvSpPr>
            <a:spLocks noGrp="1"/>
          </p:cNvSpPr>
          <p:nvPr>
            <p:ph type="title"/>
          </p:nvPr>
        </p:nvSpPr>
        <p:spPr/>
        <p:txBody>
          <a:bodyPr/>
          <a:lstStyle/>
          <a:p>
            <a:r>
              <a:rPr lang="en-US" dirty="0"/>
              <a:t>Business Evidence (2 contrasting cases)</a:t>
            </a:r>
          </a:p>
        </p:txBody>
      </p:sp>
      <p:pic>
        <p:nvPicPr>
          <p:cNvPr id="5" name="Picture 4">
            <a:extLst>
              <a:ext uri="{FF2B5EF4-FFF2-40B4-BE49-F238E27FC236}">
                <a16:creationId xmlns:a16="http://schemas.microsoft.com/office/drawing/2014/main" id="{8C563DE8-6A72-D454-0DDB-23120B85235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2324" y="2906712"/>
            <a:ext cx="4471394" cy="2351088"/>
          </a:xfrm>
          <a:prstGeom prst="rect">
            <a:avLst/>
          </a:prstGeom>
        </p:spPr>
      </p:pic>
      <p:sp>
        <p:nvSpPr>
          <p:cNvPr id="6" name="Rectangle 5">
            <a:extLst>
              <a:ext uri="{FF2B5EF4-FFF2-40B4-BE49-F238E27FC236}">
                <a16:creationId xmlns:a16="http://schemas.microsoft.com/office/drawing/2014/main" id="{29C4D613-ADA5-6C5B-23A4-BAF7EE38E704}"/>
              </a:ext>
            </a:extLst>
          </p:cNvPr>
          <p:cNvSpPr/>
          <p:nvPr/>
        </p:nvSpPr>
        <p:spPr>
          <a:xfrm>
            <a:off x="873918" y="2275046"/>
            <a:ext cx="4281488" cy="514350"/>
          </a:xfrm>
          <a:prstGeom prst="rect">
            <a:avLst/>
          </a:prstGeom>
          <a:solidFill>
            <a:srgbClr val="FFC0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1" algn="ctr"/>
            <a:r>
              <a:rPr lang="en-US" sz="3000" dirty="0"/>
              <a:t>Successful CQ </a:t>
            </a:r>
          </a:p>
        </p:txBody>
      </p:sp>
      <p:pic>
        <p:nvPicPr>
          <p:cNvPr id="8" name="Picture 7">
            <a:extLst>
              <a:ext uri="{FF2B5EF4-FFF2-40B4-BE49-F238E27FC236}">
                <a16:creationId xmlns:a16="http://schemas.microsoft.com/office/drawing/2014/main" id="{02383CF0-7105-21CA-4471-076071E8B1B6}"/>
              </a:ext>
            </a:extLst>
          </p:cNvPr>
          <p:cNvPicPr>
            <a:picLocks noChangeAspect="1"/>
          </p:cNvPicPr>
          <p:nvPr/>
        </p:nvPicPr>
        <p:blipFill>
          <a:blip r:embed="rId4">
            <a:extLst>
              <a:ext uri="{28A0092B-C50C-407E-A947-70E740481C1C}">
                <a14:useLocalDpi xmlns:a14="http://schemas.microsoft.com/office/drawing/2010/main" val="0"/>
              </a:ext>
            </a:extLst>
          </a:blip>
          <a:srcRect b="7015"/>
          <a:stretch>
            <a:fillRect/>
          </a:stretch>
        </p:blipFill>
        <p:spPr>
          <a:xfrm>
            <a:off x="7785100" y="2789396"/>
            <a:ext cx="2870200" cy="2874149"/>
          </a:xfrm>
          <a:prstGeom prst="rect">
            <a:avLst/>
          </a:prstGeom>
        </p:spPr>
      </p:pic>
      <p:sp>
        <p:nvSpPr>
          <p:cNvPr id="9" name="Rectangle 8">
            <a:extLst>
              <a:ext uri="{FF2B5EF4-FFF2-40B4-BE49-F238E27FC236}">
                <a16:creationId xmlns:a16="http://schemas.microsoft.com/office/drawing/2014/main" id="{30BFEB2E-E566-CBE7-FF57-616072ACA495}"/>
              </a:ext>
            </a:extLst>
          </p:cNvPr>
          <p:cNvSpPr/>
          <p:nvPr/>
        </p:nvSpPr>
        <p:spPr>
          <a:xfrm>
            <a:off x="6879863" y="2157731"/>
            <a:ext cx="4281488" cy="514350"/>
          </a:xfrm>
          <a:prstGeom prst="rect">
            <a:avLst/>
          </a:prstGeom>
          <a:solidFill>
            <a:schemeClr val="bg2">
              <a:lumMod val="50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1" algn="ctr"/>
            <a:r>
              <a:rPr lang="en-US" sz="3000" dirty="0"/>
              <a:t>Training redesigned </a:t>
            </a:r>
          </a:p>
        </p:txBody>
      </p:sp>
      <p:sp>
        <p:nvSpPr>
          <p:cNvPr id="4" name="TextBox 3">
            <a:extLst>
              <a:ext uri="{FF2B5EF4-FFF2-40B4-BE49-F238E27FC236}">
                <a16:creationId xmlns:a16="http://schemas.microsoft.com/office/drawing/2014/main" id="{CE49F674-91B1-D4AB-A080-4124797F1CEC}"/>
              </a:ext>
            </a:extLst>
          </p:cNvPr>
          <p:cNvSpPr txBox="1"/>
          <p:nvPr/>
        </p:nvSpPr>
        <p:spPr>
          <a:xfrm>
            <a:off x="1132115" y="6006781"/>
            <a:ext cx="6096000" cy="477054"/>
          </a:xfrm>
          <a:prstGeom prst="rect">
            <a:avLst/>
          </a:prstGeom>
          <a:noFill/>
        </p:spPr>
        <p:txBody>
          <a:bodyPr wrap="square">
            <a:spAutoFit/>
          </a:bodyPr>
          <a:lstStyle/>
          <a:p>
            <a:r>
              <a:rPr lang="en-US" sz="2500" dirty="0">
                <a:solidFill>
                  <a:schemeClr val="tx1"/>
                </a:solidFill>
              </a:rPr>
              <a:t>(Edmondson and Bransby, 2023)</a:t>
            </a:r>
            <a:endParaRPr lang="en-US" sz="2500" dirty="0"/>
          </a:p>
        </p:txBody>
      </p:sp>
    </p:spTree>
    <p:extLst>
      <p:ext uri="{BB962C8B-B14F-4D97-AF65-F5344CB8AC3E}">
        <p14:creationId xmlns:p14="http://schemas.microsoft.com/office/powerpoint/2010/main" val="20520791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CF302-FE52-D36D-9F8D-AFD3BB8C07D0}"/>
              </a:ext>
            </a:extLst>
          </p:cNvPr>
          <p:cNvSpPr>
            <a:spLocks noGrp="1"/>
          </p:cNvSpPr>
          <p:nvPr>
            <p:ph type="title"/>
          </p:nvPr>
        </p:nvSpPr>
        <p:spPr>
          <a:xfrm>
            <a:off x="809625" y="135080"/>
            <a:ext cx="10772775" cy="1077997"/>
          </a:xfrm>
        </p:spPr>
        <p:txBody>
          <a:bodyPr/>
          <a:lstStyle/>
          <a:p>
            <a:r>
              <a:rPr lang="en-US" b="1" dirty="0"/>
              <a:t>Business evidence (Continued)</a:t>
            </a:r>
          </a:p>
        </p:txBody>
      </p:sp>
      <p:pic>
        <p:nvPicPr>
          <p:cNvPr id="5" name="Picture 4">
            <a:extLst>
              <a:ext uri="{FF2B5EF4-FFF2-40B4-BE49-F238E27FC236}">
                <a16:creationId xmlns:a16="http://schemas.microsoft.com/office/drawing/2014/main" id="{7B6E72EB-9E8D-7D4E-D256-DD181E68FF8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4301" y="2755900"/>
            <a:ext cx="5524500" cy="3683000"/>
          </a:xfrm>
          <a:prstGeom prst="rect">
            <a:avLst/>
          </a:prstGeom>
        </p:spPr>
      </p:pic>
      <p:sp>
        <p:nvSpPr>
          <p:cNvPr id="7" name="TextBox 6">
            <a:extLst>
              <a:ext uri="{FF2B5EF4-FFF2-40B4-BE49-F238E27FC236}">
                <a16:creationId xmlns:a16="http://schemas.microsoft.com/office/drawing/2014/main" id="{A1A0DC8F-422B-C983-EA66-3410BBAE6123}"/>
              </a:ext>
            </a:extLst>
          </p:cNvPr>
          <p:cNvSpPr txBox="1"/>
          <p:nvPr/>
        </p:nvSpPr>
        <p:spPr>
          <a:xfrm>
            <a:off x="114301" y="1520304"/>
            <a:ext cx="6140450" cy="928369"/>
          </a:xfrm>
          <a:prstGeom prst="rect">
            <a:avLst/>
          </a:prstGeom>
          <a:solidFill>
            <a:schemeClr val="bg2">
              <a:lumMod val="50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a:defRPr>
                <a:solidFill>
                  <a:schemeClr val="lt1"/>
                </a:solidFill>
              </a:defRPr>
            </a:lvl1pPr>
            <a:lvl2pPr lvl="1" algn="ctr">
              <a:defRPr sz="3000"/>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US" sz="3000" dirty="0"/>
              <a:t>Microsoft Satya Nadella – Empathetic Leadership defined</a:t>
            </a:r>
          </a:p>
        </p:txBody>
      </p:sp>
      <p:pic>
        <p:nvPicPr>
          <p:cNvPr id="9" name="Picture 8">
            <a:extLst>
              <a:ext uri="{FF2B5EF4-FFF2-40B4-BE49-F238E27FC236}">
                <a16:creationId xmlns:a16="http://schemas.microsoft.com/office/drawing/2014/main" id="{C3B30D05-3BBF-2ACA-6438-ADCA4F5A043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05625" y="2907268"/>
            <a:ext cx="5079619" cy="3581400"/>
          </a:xfrm>
          <a:prstGeom prst="rect">
            <a:avLst/>
          </a:prstGeom>
        </p:spPr>
      </p:pic>
      <p:sp>
        <p:nvSpPr>
          <p:cNvPr id="10" name="TextBox 9">
            <a:extLst>
              <a:ext uri="{FF2B5EF4-FFF2-40B4-BE49-F238E27FC236}">
                <a16:creationId xmlns:a16="http://schemas.microsoft.com/office/drawing/2014/main" id="{3CB9D0D6-C8FD-BFA2-16BA-01A1F264BD2D}"/>
              </a:ext>
            </a:extLst>
          </p:cNvPr>
          <p:cNvSpPr txBox="1"/>
          <p:nvPr/>
        </p:nvSpPr>
        <p:spPr>
          <a:xfrm>
            <a:off x="6905625" y="1457741"/>
            <a:ext cx="5079619" cy="928369"/>
          </a:xfrm>
          <a:prstGeom prst="rect">
            <a:avLst/>
          </a:prstGeom>
          <a:solidFill>
            <a:schemeClr val="accent4"/>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a:defRPr>
                <a:solidFill>
                  <a:schemeClr val="lt1"/>
                </a:solidFill>
              </a:defRPr>
            </a:lvl1pPr>
            <a:lvl2pPr lvl="1" algn="ctr">
              <a:defRPr sz="3000"/>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US" sz="3000" dirty="0"/>
              <a:t>Airbnb Brian Chesky – Transformational  </a:t>
            </a:r>
          </a:p>
        </p:txBody>
      </p:sp>
      <p:sp>
        <p:nvSpPr>
          <p:cNvPr id="4" name="TextBox 3">
            <a:extLst>
              <a:ext uri="{FF2B5EF4-FFF2-40B4-BE49-F238E27FC236}">
                <a16:creationId xmlns:a16="http://schemas.microsoft.com/office/drawing/2014/main" id="{D25AEAE4-A9AB-3BE5-AC05-50E3DA7AD811}"/>
              </a:ext>
            </a:extLst>
          </p:cNvPr>
          <p:cNvSpPr txBox="1"/>
          <p:nvPr/>
        </p:nvSpPr>
        <p:spPr>
          <a:xfrm>
            <a:off x="809625" y="6488668"/>
            <a:ext cx="6096000" cy="369332"/>
          </a:xfrm>
          <a:prstGeom prst="rect">
            <a:avLst/>
          </a:prstGeom>
          <a:noFill/>
        </p:spPr>
        <p:txBody>
          <a:bodyPr wrap="square">
            <a:spAutoFit/>
          </a:bodyPr>
          <a:lstStyle/>
          <a:p>
            <a:r>
              <a:rPr lang="mi-NZ" sz="1800" dirty="0">
                <a:solidFill>
                  <a:schemeClr val="tx1"/>
                </a:solidFill>
              </a:rPr>
              <a:t>Prakash, Bisla, and Rastogi, 2021</a:t>
            </a:r>
            <a:endParaRPr lang="en-US" dirty="0"/>
          </a:p>
        </p:txBody>
      </p:sp>
    </p:spTree>
    <p:extLst>
      <p:ext uri="{BB962C8B-B14F-4D97-AF65-F5344CB8AC3E}">
        <p14:creationId xmlns:p14="http://schemas.microsoft.com/office/powerpoint/2010/main" val="40622641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685E9-A001-2A07-B1DD-FAA2FF8DEEF6}"/>
              </a:ext>
            </a:extLst>
          </p:cNvPr>
          <p:cNvSpPr>
            <a:spLocks noGrp="1"/>
          </p:cNvSpPr>
          <p:nvPr>
            <p:ph type="title"/>
          </p:nvPr>
        </p:nvSpPr>
        <p:spPr>
          <a:xfrm>
            <a:off x="158893" y="147974"/>
            <a:ext cx="10772775" cy="948267"/>
          </a:xfrm>
        </p:spPr>
        <p:txBody>
          <a:bodyPr/>
          <a:lstStyle/>
          <a:p>
            <a:r>
              <a:rPr lang="en-US" b="1" dirty="0"/>
              <a:t>Strategic implications</a:t>
            </a:r>
          </a:p>
        </p:txBody>
      </p:sp>
      <p:graphicFrame>
        <p:nvGraphicFramePr>
          <p:cNvPr id="6" name="Diagram 5">
            <a:extLst>
              <a:ext uri="{FF2B5EF4-FFF2-40B4-BE49-F238E27FC236}">
                <a16:creationId xmlns:a16="http://schemas.microsoft.com/office/drawing/2014/main" id="{77276D37-37E4-D13D-0FBA-214FEBA0EF76}"/>
              </a:ext>
            </a:extLst>
          </p:cNvPr>
          <p:cNvGraphicFramePr/>
          <p:nvPr>
            <p:extLst>
              <p:ext uri="{D42A27DB-BD31-4B8C-83A1-F6EECF244321}">
                <p14:modId xmlns:p14="http://schemas.microsoft.com/office/powerpoint/2010/main" val="2669057871"/>
              </p:ext>
            </p:extLst>
          </p:nvPr>
        </p:nvGraphicFramePr>
        <p:xfrm>
          <a:off x="-594179" y="982436"/>
          <a:ext cx="879475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3B71C852-790C-5706-99E9-1269CC8D768A}"/>
              </a:ext>
            </a:extLst>
          </p:cNvPr>
          <p:cNvSpPr txBox="1"/>
          <p:nvPr/>
        </p:nvSpPr>
        <p:spPr>
          <a:xfrm>
            <a:off x="6226629" y="6162576"/>
            <a:ext cx="6096000" cy="477054"/>
          </a:xfrm>
          <a:prstGeom prst="rect">
            <a:avLst/>
          </a:prstGeom>
          <a:noFill/>
        </p:spPr>
        <p:txBody>
          <a:bodyPr wrap="square">
            <a:spAutoFit/>
          </a:bodyPr>
          <a:lstStyle/>
          <a:p>
            <a:r>
              <a:rPr lang="en-US" sz="2500" dirty="0"/>
              <a:t>(Earley and Ang, 2003; Goleman, 2006)</a:t>
            </a:r>
          </a:p>
        </p:txBody>
      </p:sp>
    </p:spTree>
    <p:extLst>
      <p:ext uri="{BB962C8B-B14F-4D97-AF65-F5344CB8AC3E}">
        <p14:creationId xmlns:p14="http://schemas.microsoft.com/office/powerpoint/2010/main" val="14810421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445956-8436-2594-9352-23F3FA6C4C3B}"/>
              </a:ext>
            </a:extLst>
          </p:cNvPr>
          <p:cNvSpPr>
            <a:spLocks noGrp="1"/>
          </p:cNvSpPr>
          <p:nvPr>
            <p:ph type="title"/>
          </p:nvPr>
        </p:nvSpPr>
        <p:spPr>
          <a:xfrm>
            <a:off x="657224" y="155864"/>
            <a:ext cx="9027104" cy="1028700"/>
          </a:xfrm>
        </p:spPr>
        <p:txBody>
          <a:bodyPr/>
          <a:lstStyle/>
          <a:p>
            <a:r>
              <a:rPr lang="en-US" b="1" dirty="0"/>
              <a:t>Conclusion</a:t>
            </a:r>
            <a:r>
              <a:rPr lang="en-US" dirty="0"/>
              <a:t> </a:t>
            </a:r>
          </a:p>
        </p:txBody>
      </p:sp>
      <p:sp>
        <p:nvSpPr>
          <p:cNvPr id="6" name="TextBox 5">
            <a:extLst>
              <a:ext uri="{FF2B5EF4-FFF2-40B4-BE49-F238E27FC236}">
                <a16:creationId xmlns:a16="http://schemas.microsoft.com/office/drawing/2014/main" id="{23F39FCD-6F43-88BE-13B5-5F5FD90FB518}"/>
              </a:ext>
            </a:extLst>
          </p:cNvPr>
          <p:cNvSpPr txBox="1"/>
          <p:nvPr/>
        </p:nvSpPr>
        <p:spPr>
          <a:xfrm>
            <a:off x="1055462" y="1540430"/>
            <a:ext cx="10479315" cy="2400657"/>
          </a:xfrm>
          <a:prstGeom prst="rect">
            <a:avLst/>
          </a:prstGeom>
          <a:noFill/>
        </p:spPr>
        <p:txBody>
          <a:bodyPr wrap="square" rtlCol="0">
            <a:spAutoFit/>
          </a:bodyPr>
          <a:lstStyle/>
          <a:p>
            <a:pPr marL="285750" indent="-285750">
              <a:buFont typeface="Arial" panose="020B0604020202020204" pitchFamily="34" charset="0"/>
              <a:buChar char="•"/>
            </a:pPr>
            <a:r>
              <a:rPr lang="en-US" sz="3000" dirty="0"/>
              <a:t>Both EI and CQ and essential to the performance of leaders and followers</a:t>
            </a:r>
          </a:p>
          <a:p>
            <a:pPr marL="285750" indent="-285750">
              <a:buFont typeface="Arial" panose="020B0604020202020204" pitchFamily="34" charset="0"/>
              <a:buChar char="•"/>
            </a:pPr>
            <a:r>
              <a:rPr lang="en-US" sz="3000" dirty="0"/>
              <a:t>They shape leadership styles </a:t>
            </a:r>
          </a:p>
          <a:p>
            <a:pPr marL="285750" indent="-285750">
              <a:buFont typeface="Arial" panose="020B0604020202020204" pitchFamily="34" charset="0"/>
              <a:buChar char="•"/>
            </a:pPr>
            <a:r>
              <a:rPr lang="en-US" sz="3000" dirty="0"/>
              <a:t>They help followers adapt their emotions to new cultural settings</a:t>
            </a:r>
          </a:p>
          <a:p>
            <a:pPr marL="285750" indent="-285750">
              <a:buFont typeface="Arial" panose="020B0604020202020204" pitchFamily="34" charset="0"/>
              <a:buChar char="•"/>
            </a:pPr>
            <a:r>
              <a:rPr lang="en-US" sz="3000" dirty="0"/>
              <a:t>They support appreciation of diversity</a:t>
            </a:r>
          </a:p>
        </p:txBody>
      </p:sp>
      <p:grpSp>
        <p:nvGrpSpPr>
          <p:cNvPr id="11" name="Group 10">
            <a:extLst>
              <a:ext uri="{FF2B5EF4-FFF2-40B4-BE49-F238E27FC236}">
                <a16:creationId xmlns:a16="http://schemas.microsoft.com/office/drawing/2014/main" id="{0733FBAB-3F27-680E-F8A7-199CBAAF17B0}"/>
              </a:ext>
            </a:extLst>
          </p:cNvPr>
          <p:cNvGrpSpPr/>
          <p:nvPr/>
        </p:nvGrpSpPr>
        <p:grpSpPr>
          <a:xfrm>
            <a:off x="78059" y="4296954"/>
            <a:ext cx="12113942" cy="2405096"/>
            <a:chOff x="-1" y="4853112"/>
            <a:chExt cx="12192001" cy="2027357"/>
          </a:xfrm>
        </p:grpSpPr>
        <p:pic>
          <p:nvPicPr>
            <p:cNvPr id="8" name="Picture 7">
              <a:extLst>
                <a:ext uri="{FF2B5EF4-FFF2-40B4-BE49-F238E27FC236}">
                  <a16:creationId xmlns:a16="http://schemas.microsoft.com/office/drawing/2014/main" id="{F3AFFF5F-931E-886D-2544-9F41D6279AD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4853112"/>
              <a:ext cx="5631543" cy="2027356"/>
            </a:xfrm>
            <a:prstGeom prst="rect">
              <a:avLst/>
            </a:prstGeom>
          </p:spPr>
        </p:pic>
        <p:pic>
          <p:nvPicPr>
            <p:cNvPr id="10" name="Picture 9">
              <a:extLst>
                <a:ext uri="{FF2B5EF4-FFF2-40B4-BE49-F238E27FC236}">
                  <a16:creationId xmlns:a16="http://schemas.microsoft.com/office/drawing/2014/main" id="{2D5421A2-8FA6-EC1B-2FDB-ACB8AFCEFAAF}"/>
                </a:ext>
              </a:extLst>
            </p:cNvPr>
            <p:cNvPicPr>
              <a:picLocks noChangeAspect="1"/>
            </p:cNvPicPr>
            <p:nvPr/>
          </p:nvPicPr>
          <p:blipFill>
            <a:blip r:embed="rId4" cstate="print">
              <a:extLst>
                <a:ext uri="{28A0092B-C50C-407E-A947-70E740481C1C}">
                  <a14:useLocalDpi xmlns:a14="http://schemas.microsoft.com/office/drawing/2010/main" val="0"/>
                </a:ext>
              </a:extLst>
            </a:blip>
            <a:srcRect b="32204"/>
            <a:stretch>
              <a:fillRect/>
            </a:stretch>
          </p:blipFill>
          <p:spPr>
            <a:xfrm>
              <a:off x="5631542" y="4853112"/>
              <a:ext cx="6560458" cy="2027357"/>
            </a:xfrm>
            <a:prstGeom prst="rect">
              <a:avLst/>
            </a:prstGeom>
          </p:spPr>
        </p:pic>
      </p:grpSp>
    </p:spTree>
    <p:extLst>
      <p:ext uri="{BB962C8B-B14F-4D97-AF65-F5344CB8AC3E}">
        <p14:creationId xmlns:p14="http://schemas.microsoft.com/office/powerpoint/2010/main" val="20215148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EB13F-E758-32E3-24AD-2867D3D679AA}"/>
              </a:ext>
            </a:extLst>
          </p:cNvPr>
          <p:cNvSpPr>
            <a:spLocks noGrp="1"/>
          </p:cNvSpPr>
          <p:nvPr>
            <p:ph type="title"/>
          </p:nvPr>
        </p:nvSpPr>
        <p:spPr>
          <a:xfrm>
            <a:off x="574097" y="178899"/>
            <a:ext cx="10772775" cy="486119"/>
          </a:xfrm>
        </p:spPr>
        <p:txBody>
          <a:bodyPr>
            <a:noAutofit/>
          </a:bodyPr>
          <a:lstStyle/>
          <a:p>
            <a:pPr algn="ctr"/>
            <a:r>
              <a:rPr lang="en-US" sz="4400" dirty="0"/>
              <a:t>References</a:t>
            </a:r>
          </a:p>
        </p:txBody>
      </p:sp>
      <p:sp>
        <p:nvSpPr>
          <p:cNvPr id="3" name="Content Placeholder 2">
            <a:extLst>
              <a:ext uri="{FF2B5EF4-FFF2-40B4-BE49-F238E27FC236}">
                <a16:creationId xmlns:a16="http://schemas.microsoft.com/office/drawing/2014/main" id="{511690C4-ACB3-0B7C-46E1-35E37A4B6F8D}"/>
              </a:ext>
            </a:extLst>
          </p:cNvPr>
          <p:cNvSpPr>
            <a:spLocks noGrp="1"/>
          </p:cNvSpPr>
          <p:nvPr>
            <p:ph idx="1"/>
          </p:nvPr>
        </p:nvSpPr>
        <p:spPr>
          <a:xfrm>
            <a:off x="207818" y="893618"/>
            <a:ext cx="11596255" cy="5766955"/>
          </a:xfrm>
        </p:spPr>
        <p:txBody>
          <a:bodyPr>
            <a:noAutofit/>
          </a:bodyPr>
          <a:lstStyle/>
          <a:p>
            <a:r>
              <a:rPr lang="en-US" sz="1200" dirty="0">
                <a:solidFill>
                  <a:schemeClr val="tx1"/>
                </a:solidFill>
              </a:rPr>
              <a:t>Akinde, S.I., 2023. Theoretical issues in industrial sociology: from Taylorism to Theory Z. Industrial sociology, industrial relations and human resource management. Available from: https://www.nasajournal.com.ng/journal_articles/vol_20/issue_2/paper_9.pdf#page=55 (Accessed on 21 Feb 2026)</a:t>
            </a:r>
          </a:p>
          <a:p>
            <a:r>
              <a:rPr lang="en-US" sz="1200" dirty="0"/>
              <a:t>Earley, P.C. and Ang, S., 2003. Cultural intelligence: Individual interactions across cultures. Available from: https://books.google.com/books?hl=en&amp;lr=&amp;id=g0PSkiOT8ggC&amp;oi=fnd&amp;pg=PR9&amp;dq=cultural+intelligence+individual+interactions&amp;ots=Ouyjpz5aA9&amp;sig=8EtrPBGSlQLwMnSKlbBw1CmezXY. </a:t>
            </a:r>
            <a:r>
              <a:rPr lang="en-US" sz="1200" dirty="0">
                <a:solidFill>
                  <a:schemeClr val="tx1"/>
                </a:solidFill>
              </a:rPr>
              <a:t>(Accessed on 20 Feb 2026)</a:t>
            </a:r>
            <a:endParaRPr lang="x-none" sz="1200" dirty="0">
              <a:solidFill>
                <a:schemeClr val="tx1"/>
              </a:solidFill>
            </a:endParaRPr>
          </a:p>
          <a:p>
            <a:pPr lvl="0"/>
            <a:r>
              <a:rPr lang="en-US" sz="1200" dirty="0">
                <a:solidFill>
                  <a:schemeClr val="tx1"/>
                </a:solidFill>
              </a:rPr>
              <a:t>Edmondson, A.C. and Bransby, D.P., 2023. Psychological safety comes of age: Observed themes in an established literature. </a:t>
            </a:r>
            <a:r>
              <a:rPr lang="en-US" sz="1200" i="1" dirty="0">
                <a:solidFill>
                  <a:schemeClr val="tx1"/>
                </a:solidFill>
              </a:rPr>
              <a:t>Annual review of organizational psychology and organizational behavior</a:t>
            </a:r>
            <a:r>
              <a:rPr lang="en-US" sz="1200" dirty="0">
                <a:solidFill>
                  <a:schemeClr val="tx1"/>
                </a:solidFill>
              </a:rPr>
              <a:t>, </a:t>
            </a:r>
            <a:r>
              <a:rPr lang="en-US" sz="1200" i="1" dirty="0">
                <a:solidFill>
                  <a:schemeClr val="tx1"/>
                </a:solidFill>
              </a:rPr>
              <a:t>10</a:t>
            </a:r>
            <a:r>
              <a:rPr lang="en-US" sz="1200" dirty="0">
                <a:solidFill>
                  <a:schemeClr val="tx1"/>
                </a:solidFill>
              </a:rPr>
              <a:t>(1), pp.55-78. Available from: https://www.annualreviews.org/content/journals/10.1146/annurev-orgpsych-120920-055217 (Accessed on 21 Feb 2026)</a:t>
            </a:r>
          </a:p>
          <a:p>
            <a:pPr lvl="0"/>
            <a:r>
              <a:rPr lang="en-US" sz="1200" dirty="0">
                <a:solidFill>
                  <a:schemeClr val="tx1"/>
                </a:solidFill>
              </a:rPr>
              <a:t>Goleman, D. 2006. Working with emotional intelligence. Bantam Book</a:t>
            </a:r>
            <a:endParaRPr lang="x-none" sz="1200" dirty="0">
              <a:solidFill>
                <a:schemeClr val="tx1"/>
              </a:solidFill>
            </a:endParaRPr>
          </a:p>
          <a:p>
            <a:pPr lvl="0"/>
            <a:r>
              <a:rPr lang="en-US" sz="1200" dirty="0">
                <a:solidFill>
                  <a:schemeClr val="tx1"/>
                </a:solidFill>
              </a:rPr>
              <a:t>Harahap, M.A.K., Sutrisno, S., Mahendika, D., Suherlan, S. and Ausat, A.M.A., 2023. The role of emotional intelligence in effective leadership: A review of contemporary research. </a:t>
            </a:r>
            <a:r>
              <a:rPr lang="en-US" sz="1200" i="1" dirty="0">
                <a:solidFill>
                  <a:schemeClr val="tx1"/>
                </a:solidFill>
              </a:rPr>
              <a:t>Al-Buhuts</a:t>
            </a:r>
            <a:r>
              <a:rPr lang="en-US" sz="1200" dirty="0">
                <a:solidFill>
                  <a:schemeClr val="tx1"/>
                </a:solidFill>
              </a:rPr>
              <a:t>, </a:t>
            </a:r>
            <a:r>
              <a:rPr lang="en-US" sz="1200" i="1" dirty="0">
                <a:solidFill>
                  <a:schemeClr val="tx1"/>
                </a:solidFill>
              </a:rPr>
              <a:t>19</a:t>
            </a:r>
            <a:r>
              <a:rPr lang="en-US" sz="1200" dirty="0">
                <a:solidFill>
                  <a:schemeClr val="tx1"/>
                </a:solidFill>
              </a:rPr>
              <a:t>(1), pp.354-369. Available from: https://journal.iaingorontalo.ac.id/index.php/ab/article/view/3429 (Accessed on 22 Feb 2026)</a:t>
            </a:r>
            <a:endParaRPr lang="x-none" sz="1200" dirty="0">
              <a:solidFill>
                <a:schemeClr val="tx1"/>
              </a:solidFill>
            </a:endParaRPr>
          </a:p>
          <a:p>
            <a:pPr lvl="0"/>
            <a:r>
              <a:rPr lang="en-US" sz="1200" dirty="0">
                <a:solidFill>
                  <a:schemeClr val="tx1"/>
                </a:solidFill>
              </a:rPr>
              <a:t>Miftari, F., 2024. THE IMPACT OF MODERN MANAGEMENT THEORIES. </a:t>
            </a:r>
            <a:r>
              <a:rPr lang="en-US" sz="1200" i="1" dirty="0">
                <a:solidFill>
                  <a:schemeClr val="tx1"/>
                </a:solidFill>
              </a:rPr>
              <a:t>UTMS Journal of Economics</a:t>
            </a:r>
            <a:r>
              <a:rPr lang="en-US" sz="1200" dirty="0">
                <a:solidFill>
                  <a:schemeClr val="tx1"/>
                </a:solidFill>
              </a:rPr>
              <a:t>, </a:t>
            </a:r>
            <a:r>
              <a:rPr lang="en-US" sz="1200" i="1" dirty="0">
                <a:solidFill>
                  <a:schemeClr val="tx1"/>
                </a:solidFill>
              </a:rPr>
              <a:t>15</a:t>
            </a:r>
            <a:r>
              <a:rPr lang="en-US" sz="1200" dirty="0">
                <a:solidFill>
                  <a:schemeClr val="tx1"/>
                </a:solidFill>
              </a:rPr>
              <a:t>(1). Available from: https://www.researchgate.net/profile/Amit-Mishra-79/publication/359993566_International_Journal_of_Research_Publication_and_Reviews_McGregor's_Ideas_on_Management_Leadership_A_brief_introduction_on_Theory_X_and_Theory_Y_understanding_the_applicability_and_relevance/links/625aa2e89be52845a908362b/International-Journal-of-Research-Publication-and-Reviews-McGregors-Ideas-on-Management-Leadership-A-brief-introduction-on-Theory-X-and-Theory-Y-understanding-the-applicability-and-relevance.pdf (Accessed on 21 Feb 2026)</a:t>
            </a:r>
          </a:p>
          <a:p>
            <a:pPr lvl="0"/>
            <a:r>
              <a:rPr lang="en-US" sz="1200" dirty="0">
                <a:solidFill>
                  <a:schemeClr val="tx1"/>
                </a:solidFill>
              </a:rPr>
              <a:t>Nasreen, S., Jan, M.M., Zahid, M.A. and Hasan, S., 2025. The role of emotional intelligence in the adaptability of leadership and management styles for effective organizational administration. </a:t>
            </a:r>
            <a:r>
              <a:rPr lang="en-US" sz="1200" i="1" dirty="0">
                <a:solidFill>
                  <a:schemeClr val="tx1"/>
                </a:solidFill>
              </a:rPr>
              <a:t>Insights-Journal of Life and Social Sciences</a:t>
            </a:r>
            <a:r>
              <a:rPr lang="en-US" sz="1200" dirty="0">
                <a:solidFill>
                  <a:schemeClr val="tx1"/>
                </a:solidFill>
              </a:rPr>
              <a:t>, </a:t>
            </a:r>
            <a:r>
              <a:rPr lang="en-US" sz="1200" i="1" dirty="0">
                <a:solidFill>
                  <a:schemeClr val="tx1"/>
                </a:solidFill>
              </a:rPr>
              <a:t>3</a:t>
            </a:r>
            <a:r>
              <a:rPr lang="en-US" sz="1200" dirty="0">
                <a:solidFill>
                  <a:schemeClr val="tx1"/>
                </a:solidFill>
              </a:rPr>
              <a:t>(6), pp.60-66. Available from: https://insightsjlss.com/index.php/home/article/view/219 (Accessed on 22 Feb 2026)</a:t>
            </a:r>
            <a:endParaRPr lang="x-none" sz="1200" dirty="0">
              <a:solidFill>
                <a:schemeClr val="tx1"/>
              </a:solidFill>
            </a:endParaRPr>
          </a:p>
          <a:p>
            <a:pPr lvl="0"/>
            <a:r>
              <a:rPr lang="en-US" sz="1200" dirty="0">
                <a:solidFill>
                  <a:schemeClr val="tx1"/>
                </a:solidFill>
              </a:rPr>
              <a:t>Sharma, R., 2024. The role of emotional intelligence in effective leadership. </a:t>
            </a:r>
            <a:r>
              <a:rPr lang="en-US" sz="1200" i="1" dirty="0">
                <a:solidFill>
                  <a:schemeClr val="tx1"/>
                </a:solidFill>
              </a:rPr>
              <a:t>Journal of Advanced Management Studies</a:t>
            </a:r>
            <a:r>
              <a:rPr lang="en-US" sz="1200" dirty="0">
                <a:solidFill>
                  <a:schemeClr val="tx1"/>
                </a:solidFill>
              </a:rPr>
              <a:t>, </a:t>
            </a:r>
            <a:r>
              <a:rPr lang="en-US" sz="1200" i="1" dirty="0">
                <a:solidFill>
                  <a:schemeClr val="tx1"/>
                </a:solidFill>
              </a:rPr>
              <a:t>1</a:t>
            </a:r>
            <a:r>
              <a:rPr lang="en-US" sz="1200" dirty="0">
                <a:solidFill>
                  <a:schemeClr val="tx1"/>
                </a:solidFill>
              </a:rPr>
              <a:t>(1), pp.1-6. Available from: https://jams.datatablets.com/index.php/j/article/view/1 (Accessed on 21 Feb 2026)</a:t>
            </a:r>
          </a:p>
          <a:p>
            <a:r>
              <a:rPr lang="mi-NZ" sz="1200" dirty="0">
                <a:solidFill>
                  <a:schemeClr val="tx1"/>
                </a:solidFill>
              </a:rPr>
              <a:t>Prakash, D., Bisla, M. and Rastogi, S.G., 2021. Understanding authentic leadership style: The satya nadella microsoft approach.</a:t>
            </a:r>
            <a:r>
              <a:rPr lang="en-US" sz="1200" dirty="0">
                <a:solidFill>
                  <a:schemeClr val="tx1"/>
                </a:solidFill>
              </a:rPr>
              <a:t> Available from: https://sadil.ws/bitstream/handle/123456789/2416/65.pdf?sequence=1 </a:t>
            </a:r>
            <a:r>
              <a:rPr lang="en-US" sz="1200" dirty="0"/>
              <a:t>. </a:t>
            </a:r>
            <a:r>
              <a:rPr lang="en-US" sz="1200" dirty="0">
                <a:solidFill>
                  <a:schemeClr val="tx1"/>
                </a:solidFill>
              </a:rPr>
              <a:t>(Accessed on 22 Feb 2026)</a:t>
            </a:r>
            <a:endParaRPr lang="x-none" sz="1200" dirty="0">
              <a:solidFill>
                <a:schemeClr val="tx1"/>
              </a:solidFill>
            </a:endParaRPr>
          </a:p>
          <a:p>
            <a:pPr lvl="0"/>
            <a:r>
              <a:rPr lang="en-US" sz="1200" dirty="0">
                <a:solidFill>
                  <a:schemeClr val="tx1"/>
                </a:solidFill>
              </a:rPr>
              <a:t>Yea, P., Hum, C., Chea, S., Bou, D., Chheav, R., Dul, V. and Sam, R., 2024. Autocratic leadership style in higher education institutions: A systematic literature review. </a:t>
            </a:r>
            <a:r>
              <a:rPr lang="en-US" sz="1200" i="1" dirty="0">
                <a:solidFill>
                  <a:schemeClr val="tx1"/>
                </a:solidFill>
              </a:rPr>
              <a:t>European Journal of Arts, Humanities and Social Sciences</a:t>
            </a:r>
            <a:r>
              <a:rPr lang="en-US" sz="1200" dirty="0">
                <a:solidFill>
                  <a:schemeClr val="tx1"/>
                </a:solidFill>
              </a:rPr>
              <a:t>, </a:t>
            </a:r>
            <a:r>
              <a:rPr lang="en-US" sz="1200" i="1" dirty="0">
                <a:solidFill>
                  <a:schemeClr val="tx1"/>
                </a:solidFill>
              </a:rPr>
              <a:t>1</a:t>
            </a:r>
            <a:r>
              <a:rPr lang="en-US" sz="1200" dirty="0">
                <a:solidFill>
                  <a:schemeClr val="tx1"/>
                </a:solidFill>
              </a:rPr>
              <a:t>(6), pp.88-96. Available from: https://ejahss.com/index.php/journal/article/view/100 (Accessed on 21 Feb 2026)</a:t>
            </a:r>
            <a:endParaRPr lang="x-none" sz="1200" dirty="0">
              <a:solidFill>
                <a:schemeClr val="tx1"/>
              </a:solidFill>
            </a:endParaRPr>
          </a:p>
        </p:txBody>
      </p:sp>
    </p:spTree>
    <p:extLst>
      <p:ext uri="{BB962C8B-B14F-4D97-AF65-F5344CB8AC3E}">
        <p14:creationId xmlns:p14="http://schemas.microsoft.com/office/powerpoint/2010/main" val="39015102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3052C02-072B-CC75-6C87-53B6FE0AE96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265715" y="0"/>
            <a:ext cx="7068457" cy="6858000"/>
          </a:xfrm>
          <a:prstGeom prst="rect">
            <a:avLst/>
          </a:prstGeom>
        </p:spPr>
      </p:pic>
    </p:spTree>
    <p:extLst>
      <p:ext uri="{BB962C8B-B14F-4D97-AF65-F5344CB8AC3E}">
        <p14:creationId xmlns:p14="http://schemas.microsoft.com/office/powerpoint/2010/main" val="986508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a:extLst>
            <a:ext uri="{FF2B5EF4-FFF2-40B4-BE49-F238E27FC236}">
              <a16:creationId xmlns:a16="http://schemas.microsoft.com/office/drawing/2014/main" id="{98F9E52B-A28D-F994-3F8C-71409F8DC0A9}"/>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C2391F9D-821F-88C1-5990-1C0F0218168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390650" y="0"/>
            <a:ext cx="9144000" cy="6858000"/>
          </a:xfrm>
          <a:prstGeom prst="rect">
            <a:avLst/>
          </a:prstGeom>
        </p:spPr>
      </p:pic>
    </p:spTree>
    <p:extLst>
      <p:ext uri="{BB962C8B-B14F-4D97-AF65-F5344CB8AC3E}">
        <p14:creationId xmlns:p14="http://schemas.microsoft.com/office/powerpoint/2010/main" val="2863913783"/>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TM03457491[[fn=Metropolitan]]</Template>
  <TotalTime>753</TotalTime>
  <Words>3289</Words>
  <Application>Microsoft Macintosh PowerPoint</Application>
  <PresentationFormat>Widescreen</PresentationFormat>
  <Paragraphs>237</Paragraphs>
  <Slides>17</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Calibri Light</vt:lpstr>
      <vt:lpstr>Times New Roman</vt:lpstr>
      <vt:lpstr>Metropolitan</vt:lpstr>
      <vt:lpstr>Framing question: “Are EI and CQ essential or overstated?”  </vt:lpstr>
      <vt:lpstr>Table of Content</vt:lpstr>
      <vt:lpstr>Competing views of leadership</vt:lpstr>
      <vt:lpstr>Traditional control-oriented leadership</vt:lpstr>
      <vt:lpstr>Human-centered leadership</vt:lpstr>
      <vt:lpstr>Argument for EI</vt:lpstr>
      <vt:lpstr>Argument against EI</vt:lpstr>
      <vt:lpstr>Argument for CQ</vt:lpstr>
      <vt:lpstr>Argument against CQ</vt:lpstr>
      <vt:lpstr>Leadership styles in multicultural contexts</vt:lpstr>
      <vt:lpstr>Business Evidence (2 contrasting cases)</vt:lpstr>
      <vt:lpstr>Business evidence (Continued)</vt:lpstr>
      <vt:lpstr>Strategic implications</vt:lpstr>
      <vt:lpstr>Conclusion </vt:lpstr>
      <vt:lpstr>References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Framing question: “Are EI and CQ essential or overstated?”  </dc:title>
  <dc:creator>Andreea</dc:creator>
  <cp:lastModifiedBy>Andreea Tudorache (2130698)</cp:lastModifiedBy>
  <cp:revision>3</cp:revision>
  <dcterms:created xsi:type="dcterms:W3CDTF">2026-02-21T23:20:39Z</dcterms:created>
  <dcterms:modified xsi:type="dcterms:W3CDTF">2026-02-27T10:12:41Z</dcterms:modified>
</cp:coreProperties>
</file>