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98" r:id="rId2"/>
    <p:sldId id="284" r:id="rId3"/>
    <p:sldId id="285" r:id="rId4"/>
    <p:sldId id="286" r:id="rId5"/>
    <p:sldId id="287" r:id="rId6"/>
    <p:sldId id="288" r:id="rId7"/>
    <p:sldId id="291" r:id="rId8"/>
    <p:sldId id="292" r:id="rId9"/>
    <p:sldId id="290" r:id="rId10"/>
    <p:sldId id="289" r:id="rId11"/>
    <p:sldId id="293" r:id="rId12"/>
    <p:sldId id="294" r:id="rId13"/>
    <p:sldId id="295" r:id="rId14"/>
    <p:sldId id="296" r:id="rId15"/>
    <p:sldId id="297" r:id="rId16"/>
    <p:sldId id="283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882" autoAdjust="0"/>
  </p:normalViewPr>
  <p:slideViewPr>
    <p:cSldViewPr>
      <p:cViewPr varScale="1">
        <p:scale>
          <a:sx n="86" d="100"/>
          <a:sy n="86" d="100"/>
        </p:scale>
        <p:origin x="63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FE6956-2819-43D0-AFAA-A4FF96BE91C0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5671D6-1854-4FD5-9EC0-989CE56666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363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Business_Process_Model_and_Not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Computational Thinking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177790" cy="2100812"/>
          </a:xfrm>
        </p:spPr>
        <p:txBody>
          <a:bodyPr>
            <a:normAutofit/>
          </a:bodyPr>
          <a:lstStyle/>
          <a:p>
            <a:r>
              <a:rPr lang="en-GB" dirty="0" smtClean="0"/>
              <a:t>ACDA4016</a:t>
            </a:r>
          </a:p>
          <a:p>
            <a:r>
              <a:rPr lang="en-GB" dirty="0" smtClean="0"/>
              <a:t>Lecture 4</a:t>
            </a:r>
          </a:p>
          <a:p>
            <a:r>
              <a:rPr lang="en-GB" dirty="0" smtClean="0"/>
              <a:t>More BPMN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01961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85789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Last week we looked at a basic set of events, activities and gateways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This week we shall extend the selection of events and gateways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2369097"/>
              </p:ext>
            </p:extLst>
          </p:nvPr>
        </p:nvGraphicFramePr>
        <p:xfrm>
          <a:off x="1000100" y="1700808"/>
          <a:ext cx="6572296" cy="4200548"/>
        </p:xfrm>
        <a:graphic>
          <a:graphicData uri="http://schemas.openxmlformats.org/drawingml/2006/table">
            <a:tbl>
              <a:tblPr firstRow="1" bandRow="1"/>
              <a:tblGrid>
                <a:gridCol w="15403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319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006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Start event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006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Intermediate time-related event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006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End</a:t>
                      </a:r>
                      <a:r>
                        <a:rPr lang="en-GB" baseline="0" dirty="0" smtClean="0"/>
                        <a:t> event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869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Task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725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Decision gateway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982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Parallel gateway</a:t>
                      </a:r>
                    </a:p>
                    <a:p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772246"/>
            <a:ext cx="371475" cy="37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2272312"/>
            <a:ext cx="371475" cy="37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85852" y="2772378"/>
            <a:ext cx="371475" cy="37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81096" y="3272444"/>
            <a:ext cx="933450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85852" y="4201138"/>
            <a:ext cx="933450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85852" y="5058394"/>
            <a:ext cx="933450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Exception handling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00726"/>
          </a:xfrm>
        </p:spPr>
        <p:txBody>
          <a:bodyPr/>
          <a:lstStyle/>
          <a:p>
            <a:r>
              <a:rPr lang="en-GB" dirty="0" smtClean="0"/>
              <a:t>What happens when something goes wrong?</a:t>
            </a:r>
          </a:p>
          <a:p>
            <a:r>
              <a:rPr lang="en-GB" dirty="0" smtClean="0"/>
              <a:t>Suppose we want to book a holiday</a:t>
            </a:r>
          </a:p>
          <a:p>
            <a:pPr lvl="1"/>
            <a:r>
              <a:rPr lang="en-GB" dirty="0" smtClean="0"/>
              <a:t>This requires 3 main stages: selecting the flights, selecting the hotel, paying for everything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r>
              <a:rPr lang="en-GB" dirty="0" smtClean="0"/>
              <a:t>What happens if there are no suitable flights?</a:t>
            </a:r>
          </a:p>
          <a:p>
            <a:r>
              <a:rPr lang="en-GB" dirty="0" smtClean="0"/>
              <a:t>What happens if there is no suitable hotel?</a:t>
            </a:r>
          </a:p>
          <a:p>
            <a:r>
              <a:rPr lang="en-GB" dirty="0" smtClean="0"/>
              <a:t>What happens if there are problems paying?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672" y="3140968"/>
            <a:ext cx="5781675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Exception handling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27146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BPMN provides an event icon to show what to do if an </a:t>
            </a:r>
            <a:r>
              <a:rPr lang="en-GB" i="1" dirty="0" smtClean="0"/>
              <a:t>exception</a:t>
            </a:r>
            <a:r>
              <a:rPr lang="en-GB" dirty="0" smtClean="0"/>
              <a:t> (an error) occurs</a:t>
            </a:r>
          </a:p>
          <a:p>
            <a:r>
              <a:rPr lang="en-GB" dirty="0" smtClean="0"/>
              <a:t>This event is normally shown as attached to the task that causes the exception to be thrown</a:t>
            </a:r>
          </a:p>
          <a:p>
            <a:r>
              <a:rPr lang="en-GB" dirty="0" smtClean="0"/>
              <a:t>The exception event icon is a circle containing a lightning bolt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4133871"/>
            <a:ext cx="5781675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3143248"/>
            <a:ext cx="757241" cy="7572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Exception handling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process may call many different exceptions</a:t>
            </a:r>
          </a:p>
          <a:p>
            <a:r>
              <a:rPr lang="en-GB" dirty="0" smtClean="0"/>
              <a:t>If this happens, then each exception is shown as a separate item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2857496"/>
            <a:ext cx="5781675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Exception handling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Sometimes an exception requires that previous steps of the process need to be undone</a:t>
            </a:r>
          </a:p>
          <a:p>
            <a:r>
              <a:rPr lang="en-GB" dirty="0" smtClean="0"/>
              <a:t>If there is a problem paying for a holiday, then the flight reservation and hotel reservation must be cancelled</a:t>
            </a:r>
          </a:p>
          <a:p>
            <a:r>
              <a:rPr lang="en-GB" dirty="0" smtClean="0"/>
              <a:t>This is called a </a:t>
            </a:r>
            <a:r>
              <a:rPr lang="en-GB" i="1" dirty="0" smtClean="0"/>
              <a:t>compensation event</a:t>
            </a:r>
            <a:r>
              <a:rPr lang="en-GB" dirty="0" smtClean="0"/>
              <a:t> and has an icon with a reverse symbol in it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4229819"/>
            <a:ext cx="5781675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7904" y="2764627"/>
            <a:ext cx="614365" cy="6143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 a BPD for the process of buying something online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 a BPD for the process of buying something online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033990"/>
            <a:ext cx="8568657" cy="4181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Message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7115196" cy="530925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Sometimes events happen not after a certain length of time, but rather when a message arrives</a:t>
            </a:r>
          </a:p>
          <a:p>
            <a:r>
              <a:rPr lang="en-GB" sz="2400" dirty="0" smtClean="0"/>
              <a:t>Such events are shown as circles with envelopes</a:t>
            </a:r>
          </a:p>
          <a:p>
            <a:r>
              <a:rPr lang="en-GB" sz="2400" dirty="0" smtClean="0"/>
              <a:t>A special gateway icon is used if the path taken depends upon an event (such as a time or the contents of a message)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29586" y="1285860"/>
            <a:ext cx="685803" cy="685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861048"/>
            <a:ext cx="9144000" cy="28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43834" y="2428868"/>
            <a:ext cx="1214446" cy="97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 a BPD for the process of borrowing a book from the library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 a BPD for the process of borrowing a book from the library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8" y="1900261"/>
            <a:ext cx="8772525" cy="488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Adding repetition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6758006" cy="5309252"/>
          </a:xfrm>
        </p:spPr>
        <p:txBody>
          <a:bodyPr/>
          <a:lstStyle/>
          <a:p>
            <a:r>
              <a:rPr lang="en-GB" dirty="0" smtClean="0"/>
              <a:t>Sometimes part of a process will have to be performed multiple times</a:t>
            </a:r>
          </a:p>
          <a:p>
            <a:r>
              <a:rPr lang="en-GB" dirty="0" smtClean="0"/>
              <a:t>This is shown by adding a repeat symbol to the task</a:t>
            </a:r>
          </a:p>
          <a:p>
            <a:r>
              <a:rPr lang="en-GB" dirty="0" smtClean="0"/>
              <a:t>If the task is complex enough that it needs to be explained in a separate BPD then the task box is marked as being a sub-process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6" y="1000108"/>
            <a:ext cx="1466857" cy="11824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206" y="2428868"/>
            <a:ext cx="1428760" cy="11517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4704924"/>
            <a:ext cx="7962919" cy="1676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Adding repetition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the detail of a sub-process is shown then it is put in an ‘expanded’ box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8" y="3196307"/>
            <a:ext cx="8929718" cy="3414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794" y="2036068"/>
            <a:ext cx="5248275" cy="110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 a BPD for the process of booking flight tickets for two people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 a BPD for the process of booking flight tickets for two people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714620"/>
            <a:ext cx="8468632" cy="33623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Next lecture: Even more BPMN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Read the Wikipedia article on ‘</a:t>
            </a:r>
            <a:r>
              <a:rPr lang="en-GB" dirty="0" smtClean="0">
                <a:hlinkClick r:id="rId2"/>
              </a:rPr>
              <a:t>Business Process Model and Notation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3862</TotalTime>
  <Words>452</Words>
  <Application>Microsoft Office PowerPoint</Application>
  <PresentationFormat>On-screen Show (4:3)</PresentationFormat>
  <Paragraphs>77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Georgia</vt:lpstr>
      <vt:lpstr>Trebuchet MS</vt:lpstr>
      <vt:lpstr>Wingdings 2</vt:lpstr>
      <vt:lpstr>Nik2013</vt:lpstr>
      <vt:lpstr>Computational Thinking</vt:lpstr>
      <vt:lpstr>Last week</vt:lpstr>
      <vt:lpstr>Exception handling</vt:lpstr>
      <vt:lpstr>Exception handling</vt:lpstr>
      <vt:lpstr>Exception handling</vt:lpstr>
      <vt:lpstr>Exception handling</vt:lpstr>
      <vt:lpstr>Problem</vt:lpstr>
      <vt:lpstr>Problem</vt:lpstr>
      <vt:lpstr>Message events</vt:lpstr>
      <vt:lpstr>Problem</vt:lpstr>
      <vt:lpstr>Problem</vt:lpstr>
      <vt:lpstr>Adding repetition</vt:lpstr>
      <vt:lpstr>Adding repetition</vt:lpstr>
      <vt:lpstr>Problem</vt:lpstr>
      <vt:lpstr>Problem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Unified Modelling Language</dc:title>
  <dc:creator>Mark &amp; Rhian</dc:creator>
  <cp:lastModifiedBy>Nik Whitehead</cp:lastModifiedBy>
  <cp:revision>270</cp:revision>
  <dcterms:created xsi:type="dcterms:W3CDTF">2009-11-18T20:33:29Z</dcterms:created>
  <dcterms:modified xsi:type="dcterms:W3CDTF">2019-09-27T11:47:17Z</dcterms:modified>
</cp:coreProperties>
</file>