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3"/>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 dt="2026-10-09T08:14:21.477"/>
    <p1510:client id="{0D5F76DB-DDFA-9E67-84FD-7F8D2C142128}" v="125" dt="2026-10-08T10:02:41.450"/>
    <p1510:client id="{3CEB6338-C5A7-4B1E-8D17-1B9FA4588B54}" v="49" dt="2026-10-08T16:42:51.887"/>
    <p1510:client id="{7092BC87-3A00-2EFC-768E-AD8CE2CB59AF}" v="4" dt="2026-10-09T08:12:16.199"/>
    <p1510:client id="{93F331D7-B020-4434-9F44-FD46A1DADA73}" v="14" dt="2026-10-09T08:58:04.132"/>
    <p1510:client id="{F7D3EB3C-A9CA-4F83-80F5-9794F12A9CD3}" v="18" dt="2026-10-09T08:01:50.5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7" d="100"/>
          <a:sy n="97" d="100"/>
        </p:scale>
        <p:origin x="102"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1">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1">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FE60C8-8ED2-43B7-8961-AF3F2E6471AC}" type="doc">
      <dgm:prSet loTypeId="urn:microsoft.com/office/officeart/2008/layout/LinedList" loCatId="list" qsTypeId="urn:microsoft.com/office/officeart/2005/8/quickstyle/simple2#1" qsCatId="simple" csTypeId="urn:microsoft.com/office/officeart/2005/8/colors/accent1_2#1" csCatId="accent1"/>
      <dgm:spPr/>
      <dgm:t>
        <a:bodyPr/>
        <a:lstStyle/>
        <a:p>
          <a:endParaRPr lang="en-US"/>
        </a:p>
      </dgm:t>
    </dgm:pt>
    <dgm:pt modelId="{9F698E99-15F3-48EA-B55B-3BAE8E90F611}">
      <dgm:prSet/>
      <dgm:spPr/>
      <dgm:t>
        <a:bodyPr/>
        <a:lstStyle/>
        <a:p>
          <a:pPr algn="just"/>
          <a:r>
            <a:rPr lang="en-GB"/>
            <a:t>According to </a:t>
          </a:r>
          <a:r>
            <a:rPr lang="en-GB" err="1"/>
            <a:t>Lakomý</a:t>
          </a:r>
          <a:r>
            <a:rPr lang="en-GB"/>
            <a:t> (2023) activity Theory suggests that older individuals are more likely to experience well-being when they remain socially, physically, and mentally active. Engaging in activities such as volunteering, pursuing hobbies, exercising, and participating in the community can help maintain a sense of identity and foster social relationships. </a:t>
          </a:r>
          <a:endParaRPr lang="en-US"/>
        </a:p>
      </dgm:t>
    </dgm:pt>
    <dgm:pt modelId="{7C2485EC-DE7D-4493-9D4F-42DDD988BE34}" type="parTrans" cxnId="{18DDD6C1-9A30-4055-902F-B284AE4F1713}">
      <dgm:prSet/>
      <dgm:spPr/>
      <dgm:t>
        <a:bodyPr/>
        <a:lstStyle/>
        <a:p>
          <a:endParaRPr lang="en-US"/>
        </a:p>
      </dgm:t>
    </dgm:pt>
    <dgm:pt modelId="{E291FBEF-951F-4E18-8B8E-3E9A3FF4FF19}" type="sibTrans" cxnId="{18DDD6C1-9A30-4055-902F-B284AE4F1713}">
      <dgm:prSet/>
      <dgm:spPr/>
      <dgm:t>
        <a:bodyPr/>
        <a:lstStyle/>
        <a:p>
          <a:endParaRPr lang="en-US"/>
        </a:p>
      </dgm:t>
    </dgm:pt>
    <dgm:pt modelId="{70C96615-ACB7-462C-BB28-80146F3AB863}">
      <dgm:prSet/>
      <dgm:spPr/>
      <dgm:t>
        <a:bodyPr/>
        <a:lstStyle/>
        <a:p>
          <a:pPr algn="just"/>
          <a:r>
            <a:rPr lang="en-GB">
              <a:solidFill>
                <a:schemeClr val="accent6"/>
              </a:solidFill>
            </a:rPr>
            <a:t>Continuity Theory ( Atchley, 1989) </a:t>
          </a:r>
          <a:r>
            <a:rPr lang="en-GB"/>
            <a:t>posits that older adults benefit from maintaining familiar values, routines, relationships, and interests as they age. These theories are relevant to care practices because they encourage professionals to recognise the existing strengths of older individuals rather than focusing solely on their limitations. </a:t>
          </a:r>
          <a:endParaRPr lang="en-US"/>
        </a:p>
      </dgm:t>
    </dgm:pt>
    <dgm:pt modelId="{A120AD02-6039-45CE-8A42-3112C70A115F}" type="parTrans" cxnId="{CBA35405-812E-484C-8BA3-EE567EA0220C}">
      <dgm:prSet/>
      <dgm:spPr/>
      <dgm:t>
        <a:bodyPr/>
        <a:lstStyle/>
        <a:p>
          <a:endParaRPr lang="en-US"/>
        </a:p>
      </dgm:t>
    </dgm:pt>
    <dgm:pt modelId="{D91DA152-3908-4571-8159-8DAD265C8752}" type="sibTrans" cxnId="{CBA35405-812E-484C-8BA3-EE567EA0220C}">
      <dgm:prSet/>
      <dgm:spPr/>
      <dgm:t>
        <a:bodyPr/>
        <a:lstStyle/>
        <a:p>
          <a:endParaRPr lang="en-US"/>
        </a:p>
      </dgm:t>
    </dgm:pt>
    <dgm:pt modelId="{C6287664-E53B-4E5C-8628-3232FC61EF92}">
      <dgm:prSet/>
      <dgm:spPr/>
      <dgm:t>
        <a:bodyPr/>
        <a:lstStyle/>
        <a:p>
          <a:pPr algn="just"/>
          <a:r>
            <a:rPr lang="en-GB"/>
            <a:t>However, it is important to acknowledge the limitations of these theories. Not every older person desires to remain highly active, and factors such as illness, disability, poverty, or social circumstances may restrict their ability to participate. Therefore, care should be personalised, avoiding the assumption that a single approach is suitable for all older adults (Ioannou et al., 2023).</a:t>
          </a:r>
          <a:endParaRPr lang="en-US"/>
        </a:p>
      </dgm:t>
    </dgm:pt>
    <dgm:pt modelId="{E8B6080C-D77A-4AFE-BD5B-D7E910364F9E}" type="parTrans" cxnId="{603F0F1A-57BD-4932-8C99-9D8904209A1B}">
      <dgm:prSet/>
      <dgm:spPr/>
      <dgm:t>
        <a:bodyPr/>
        <a:lstStyle/>
        <a:p>
          <a:endParaRPr lang="en-US"/>
        </a:p>
      </dgm:t>
    </dgm:pt>
    <dgm:pt modelId="{84A7CEF1-AD3D-4BF8-A8D6-61A9E415A807}" type="sibTrans" cxnId="{603F0F1A-57BD-4932-8C99-9D8904209A1B}">
      <dgm:prSet/>
      <dgm:spPr/>
      <dgm:t>
        <a:bodyPr/>
        <a:lstStyle/>
        <a:p>
          <a:endParaRPr lang="en-US"/>
        </a:p>
      </dgm:t>
    </dgm:pt>
    <dgm:pt modelId="{1645E4DB-D47B-43CA-830C-4BE7A2CE89B6}" type="pres">
      <dgm:prSet presAssocID="{13FE60C8-8ED2-43B7-8961-AF3F2E6471AC}" presName="vert0" presStyleCnt="0">
        <dgm:presLayoutVars>
          <dgm:dir/>
          <dgm:animOne val="branch"/>
          <dgm:animLvl val="lvl"/>
        </dgm:presLayoutVars>
      </dgm:prSet>
      <dgm:spPr/>
    </dgm:pt>
    <dgm:pt modelId="{664CC94B-F51A-46B4-AC33-766ADFE40578}" type="pres">
      <dgm:prSet presAssocID="{9F698E99-15F3-48EA-B55B-3BAE8E90F611}" presName="thickLine" presStyleLbl="alignNode1" presStyleIdx="0" presStyleCnt="3"/>
      <dgm:spPr/>
    </dgm:pt>
    <dgm:pt modelId="{DBB8210B-5505-4786-B5DB-3472701E5BB9}" type="pres">
      <dgm:prSet presAssocID="{9F698E99-15F3-48EA-B55B-3BAE8E90F611}" presName="horz1" presStyleCnt="0"/>
      <dgm:spPr/>
    </dgm:pt>
    <dgm:pt modelId="{0133BCF8-A458-4C18-86DF-B65D0064BCC7}" type="pres">
      <dgm:prSet presAssocID="{9F698E99-15F3-48EA-B55B-3BAE8E90F611}" presName="tx1" presStyleLbl="revTx" presStyleIdx="0" presStyleCnt="3"/>
      <dgm:spPr/>
    </dgm:pt>
    <dgm:pt modelId="{F233EFAD-03E9-4E0F-9635-5677A80B73D8}" type="pres">
      <dgm:prSet presAssocID="{9F698E99-15F3-48EA-B55B-3BAE8E90F611}" presName="vert1" presStyleCnt="0"/>
      <dgm:spPr/>
    </dgm:pt>
    <dgm:pt modelId="{3C41EE8D-9EAF-47E3-AB71-08D457DF7955}" type="pres">
      <dgm:prSet presAssocID="{70C96615-ACB7-462C-BB28-80146F3AB863}" presName="thickLine" presStyleLbl="alignNode1" presStyleIdx="1" presStyleCnt="3"/>
      <dgm:spPr/>
    </dgm:pt>
    <dgm:pt modelId="{461128B0-ACDC-418D-89EB-A245889C8A8C}" type="pres">
      <dgm:prSet presAssocID="{70C96615-ACB7-462C-BB28-80146F3AB863}" presName="horz1" presStyleCnt="0"/>
      <dgm:spPr/>
    </dgm:pt>
    <dgm:pt modelId="{C01EF09A-D65A-4FB2-B48B-0258B8901694}" type="pres">
      <dgm:prSet presAssocID="{70C96615-ACB7-462C-BB28-80146F3AB863}" presName="tx1" presStyleLbl="revTx" presStyleIdx="1" presStyleCnt="3"/>
      <dgm:spPr/>
    </dgm:pt>
    <dgm:pt modelId="{1C08C5B1-7405-4ABF-8495-A2F3D3384770}" type="pres">
      <dgm:prSet presAssocID="{70C96615-ACB7-462C-BB28-80146F3AB863}" presName="vert1" presStyleCnt="0"/>
      <dgm:spPr/>
    </dgm:pt>
    <dgm:pt modelId="{E0E50BF5-056F-4384-BFC7-20F61A5F30E6}" type="pres">
      <dgm:prSet presAssocID="{C6287664-E53B-4E5C-8628-3232FC61EF92}" presName="thickLine" presStyleLbl="alignNode1" presStyleIdx="2" presStyleCnt="3"/>
      <dgm:spPr/>
    </dgm:pt>
    <dgm:pt modelId="{B8330CD3-453C-4AF1-BBE5-B3F1A8426D48}" type="pres">
      <dgm:prSet presAssocID="{C6287664-E53B-4E5C-8628-3232FC61EF92}" presName="horz1" presStyleCnt="0"/>
      <dgm:spPr/>
    </dgm:pt>
    <dgm:pt modelId="{D9E550E7-F40C-46D4-9ECC-A3F4F9FE2424}" type="pres">
      <dgm:prSet presAssocID="{C6287664-E53B-4E5C-8628-3232FC61EF92}" presName="tx1" presStyleLbl="revTx" presStyleIdx="2" presStyleCnt="3"/>
      <dgm:spPr/>
    </dgm:pt>
    <dgm:pt modelId="{ED3C9321-6AE3-4CC2-8BAC-3C95A08CD97E}" type="pres">
      <dgm:prSet presAssocID="{C6287664-E53B-4E5C-8628-3232FC61EF92}" presName="vert1" presStyleCnt="0"/>
      <dgm:spPr/>
    </dgm:pt>
  </dgm:ptLst>
  <dgm:cxnLst>
    <dgm:cxn modelId="{CBA35405-812E-484C-8BA3-EE567EA0220C}" srcId="{13FE60C8-8ED2-43B7-8961-AF3F2E6471AC}" destId="{70C96615-ACB7-462C-BB28-80146F3AB863}" srcOrd="1" destOrd="0" parTransId="{A120AD02-6039-45CE-8A42-3112C70A115F}" sibTransId="{D91DA152-3908-4571-8159-8DAD265C8752}"/>
    <dgm:cxn modelId="{603F0F1A-57BD-4932-8C99-9D8904209A1B}" srcId="{13FE60C8-8ED2-43B7-8961-AF3F2E6471AC}" destId="{C6287664-E53B-4E5C-8628-3232FC61EF92}" srcOrd="2" destOrd="0" parTransId="{E8B6080C-D77A-4AFE-BD5B-D7E910364F9E}" sibTransId="{84A7CEF1-AD3D-4BF8-A8D6-61A9E415A807}"/>
    <dgm:cxn modelId="{DDE85822-2DDC-4C75-BC82-926A9D206ED3}" type="presOf" srcId="{13FE60C8-8ED2-43B7-8961-AF3F2E6471AC}" destId="{1645E4DB-D47B-43CA-830C-4BE7A2CE89B6}" srcOrd="0" destOrd="0" presId="urn:microsoft.com/office/officeart/2008/layout/LinedList"/>
    <dgm:cxn modelId="{0924AE74-8286-4EB9-8C70-0B79A2C58766}" type="presOf" srcId="{9F698E99-15F3-48EA-B55B-3BAE8E90F611}" destId="{0133BCF8-A458-4C18-86DF-B65D0064BCC7}" srcOrd="0" destOrd="0" presId="urn:microsoft.com/office/officeart/2008/layout/LinedList"/>
    <dgm:cxn modelId="{70003684-37CF-4D18-B23C-3D4D165E5B88}" type="presOf" srcId="{C6287664-E53B-4E5C-8628-3232FC61EF92}" destId="{D9E550E7-F40C-46D4-9ECC-A3F4F9FE2424}" srcOrd="0" destOrd="0" presId="urn:microsoft.com/office/officeart/2008/layout/LinedList"/>
    <dgm:cxn modelId="{5BDA8E9A-5293-4E55-97C5-986280689A20}" type="presOf" srcId="{70C96615-ACB7-462C-BB28-80146F3AB863}" destId="{C01EF09A-D65A-4FB2-B48B-0258B8901694}" srcOrd="0" destOrd="0" presId="urn:microsoft.com/office/officeart/2008/layout/LinedList"/>
    <dgm:cxn modelId="{18DDD6C1-9A30-4055-902F-B284AE4F1713}" srcId="{13FE60C8-8ED2-43B7-8961-AF3F2E6471AC}" destId="{9F698E99-15F3-48EA-B55B-3BAE8E90F611}" srcOrd="0" destOrd="0" parTransId="{7C2485EC-DE7D-4493-9D4F-42DDD988BE34}" sibTransId="{E291FBEF-951F-4E18-8B8E-3E9A3FF4FF19}"/>
    <dgm:cxn modelId="{A38C2858-33E5-4755-8B52-321A057D9CDC}" type="presParOf" srcId="{1645E4DB-D47B-43CA-830C-4BE7A2CE89B6}" destId="{664CC94B-F51A-46B4-AC33-766ADFE40578}" srcOrd="0" destOrd="0" presId="urn:microsoft.com/office/officeart/2008/layout/LinedList"/>
    <dgm:cxn modelId="{EB93FF00-FA54-459F-B63F-11508DF2EF52}" type="presParOf" srcId="{1645E4DB-D47B-43CA-830C-4BE7A2CE89B6}" destId="{DBB8210B-5505-4786-B5DB-3472701E5BB9}" srcOrd="1" destOrd="0" presId="urn:microsoft.com/office/officeart/2008/layout/LinedList"/>
    <dgm:cxn modelId="{93DC30A4-9440-4335-9C09-F9391E222BF7}" type="presParOf" srcId="{DBB8210B-5505-4786-B5DB-3472701E5BB9}" destId="{0133BCF8-A458-4C18-86DF-B65D0064BCC7}" srcOrd="0" destOrd="0" presId="urn:microsoft.com/office/officeart/2008/layout/LinedList"/>
    <dgm:cxn modelId="{C00949CC-F095-4946-88AE-7CD6F133AB85}" type="presParOf" srcId="{DBB8210B-5505-4786-B5DB-3472701E5BB9}" destId="{F233EFAD-03E9-4E0F-9635-5677A80B73D8}" srcOrd="1" destOrd="0" presId="urn:microsoft.com/office/officeart/2008/layout/LinedList"/>
    <dgm:cxn modelId="{97CC34AF-9311-4920-BC49-13AE2F4F008F}" type="presParOf" srcId="{1645E4DB-D47B-43CA-830C-4BE7A2CE89B6}" destId="{3C41EE8D-9EAF-47E3-AB71-08D457DF7955}" srcOrd="2" destOrd="0" presId="urn:microsoft.com/office/officeart/2008/layout/LinedList"/>
    <dgm:cxn modelId="{E866E3BF-0BC0-452A-9DE7-BF18853F8D92}" type="presParOf" srcId="{1645E4DB-D47B-43CA-830C-4BE7A2CE89B6}" destId="{461128B0-ACDC-418D-89EB-A245889C8A8C}" srcOrd="3" destOrd="0" presId="urn:microsoft.com/office/officeart/2008/layout/LinedList"/>
    <dgm:cxn modelId="{1D757D11-4519-47DC-A552-87C61FB97916}" type="presParOf" srcId="{461128B0-ACDC-418D-89EB-A245889C8A8C}" destId="{C01EF09A-D65A-4FB2-B48B-0258B8901694}" srcOrd="0" destOrd="0" presId="urn:microsoft.com/office/officeart/2008/layout/LinedList"/>
    <dgm:cxn modelId="{7A517753-F80F-4447-B2F6-3E0113AA3431}" type="presParOf" srcId="{461128B0-ACDC-418D-89EB-A245889C8A8C}" destId="{1C08C5B1-7405-4ABF-8495-A2F3D3384770}" srcOrd="1" destOrd="0" presId="urn:microsoft.com/office/officeart/2008/layout/LinedList"/>
    <dgm:cxn modelId="{6D5A2175-58F2-4126-B3F7-88FF897A1CE9}" type="presParOf" srcId="{1645E4DB-D47B-43CA-830C-4BE7A2CE89B6}" destId="{E0E50BF5-056F-4384-BFC7-20F61A5F30E6}" srcOrd="4" destOrd="0" presId="urn:microsoft.com/office/officeart/2008/layout/LinedList"/>
    <dgm:cxn modelId="{61B8B5A2-68C6-4428-BA1A-70CF9C7629E8}" type="presParOf" srcId="{1645E4DB-D47B-43CA-830C-4BE7A2CE89B6}" destId="{B8330CD3-453C-4AF1-BBE5-B3F1A8426D48}" srcOrd="5" destOrd="0" presId="urn:microsoft.com/office/officeart/2008/layout/LinedList"/>
    <dgm:cxn modelId="{4FF34E2F-8B2F-4648-A328-A6BBE2FCCA75}" type="presParOf" srcId="{B8330CD3-453C-4AF1-BBE5-B3F1A8426D48}" destId="{D9E550E7-F40C-46D4-9ECC-A3F4F9FE2424}" srcOrd="0" destOrd="0" presId="urn:microsoft.com/office/officeart/2008/layout/LinedList"/>
    <dgm:cxn modelId="{CBB4DB1B-868E-4ADA-AAFB-9BF3A0E597C2}" type="presParOf" srcId="{B8330CD3-453C-4AF1-BBE5-B3F1A8426D48}" destId="{ED3C9321-6AE3-4CC2-8BAC-3C95A08CD97E}"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C85C7A-FE4F-47EF-82D6-025FFF540635}" type="doc">
      <dgm:prSet loTypeId="urn:microsoft.com/office/officeart/2008/layout/LinedList" loCatId="list" qsTypeId="urn:microsoft.com/office/officeart/2005/8/quickstyle/simple1#1" qsCatId="simple" csTypeId="urn:microsoft.com/office/officeart/2005/8/colors/accent6_2#1" csCatId="accent6" phldr="1"/>
      <dgm:spPr/>
      <dgm:t>
        <a:bodyPr/>
        <a:lstStyle/>
        <a:p>
          <a:endParaRPr lang="en-US"/>
        </a:p>
      </dgm:t>
    </dgm:pt>
    <dgm:pt modelId="{E2B732C3-5146-48D6-802C-ECE976986664}">
      <dgm:prSet/>
      <dgm:spPr/>
      <dgm:t>
        <a:bodyPr/>
        <a:lstStyle/>
        <a:p>
          <a:pPr algn="l"/>
          <a:endParaRPr lang="en-GB"/>
        </a:p>
        <a:p>
          <a:pPr algn="l"/>
          <a:r>
            <a:rPr lang="en-GB">
              <a:solidFill>
                <a:schemeClr val="accent6"/>
              </a:solidFill>
            </a:rPr>
            <a:t>UK Care Services and Access for Older People:</a:t>
          </a:r>
        </a:p>
        <a:p>
          <a:pPr algn="just"/>
          <a:r>
            <a:rPr lang="en-GB"/>
            <a:t>Older people in the UK can access a variety of support services, including NHS primary care, community nursing, occupational therapy, adult social care, domiciliary care, residential and nursing homes, reablement services, and assistance from voluntary organisations and community groups. These services are designed to help older individuals manage health conditions, live independently at home, and maintain their quality of life (National Health Service, 2024).</a:t>
          </a:r>
          <a:endParaRPr lang="en-US"/>
        </a:p>
      </dgm:t>
    </dgm:pt>
    <dgm:pt modelId="{04ECE3AF-E130-4AE9-9FBB-A8865DB955E5}" type="parTrans" cxnId="{962A9E0A-93C2-4F26-9043-CCDA5576125B}">
      <dgm:prSet/>
      <dgm:spPr/>
      <dgm:t>
        <a:bodyPr/>
        <a:lstStyle/>
        <a:p>
          <a:endParaRPr lang="en-US"/>
        </a:p>
      </dgm:t>
    </dgm:pt>
    <dgm:pt modelId="{504051EE-A5AA-4C22-A058-915AAFE78A3D}" type="sibTrans" cxnId="{962A9E0A-93C2-4F26-9043-CCDA5576125B}">
      <dgm:prSet/>
      <dgm:spPr/>
      <dgm:t>
        <a:bodyPr/>
        <a:lstStyle/>
        <a:p>
          <a:endParaRPr lang="en-US"/>
        </a:p>
      </dgm:t>
    </dgm:pt>
    <dgm:pt modelId="{4855DCF9-0B26-4C02-82AE-861124D92D92}">
      <dgm:prSet/>
      <dgm:spPr/>
      <dgm:t>
        <a:bodyPr/>
        <a:lstStyle/>
        <a:p>
          <a:pPr algn="just"/>
          <a:r>
            <a:rPr lang="en-GB"/>
            <a:t>However, the availability and quality of these services can vary significantly depending on factors such as location, financial circumstances, eligibility, and resource availability. The Care Quality Commission has highlighted ongoing pressures in health and social care, including rising demand and difficulties in providing consistent access and quality of care. This indicates that while services may exist in theory, not all older individuals can access the appropriate support when they need it (Care Quality Commission, 2025).</a:t>
          </a:r>
          <a:endParaRPr lang="en-US"/>
        </a:p>
      </dgm:t>
    </dgm:pt>
    <dgm:pt modelId="{5C0908F8-C564-4AB6-8407-B9CBDE4CE0D1}" type="parTrans" cxnId="{C3026BFC-4BC0-4E50-92F6-8072B5882A0B}">
      <dgm:prSet/>
      <dgm:spPr/>
      <dgm:t>
        <a:bodyPr/>
        <a:lstStyle/>
        <a:p>
          <a:endParaRPr lang="en-US"/>
        </a:p>
      </dgm:t>
    </dgm:pt>
    <dgm:pt modelId="{979A07EE-B0A9-4A24-9DAD-3681FC0F9730}" type="sibTrans" cxnId="{C3026BFC-4BC0-4E50-92F6-8072B5882A0B}">
      <dgm:prSet/>
      <dgm:spPr/>
      <dgm:t>
        <a:bodyPr/>
        <a:lstStyle/>
        <a:p>
          <a:endParaRPr lang="en-US"/>
        </a:p>
      </dgm:t>
    </dgm:pt>
    <dgm:pt modelId="{40E50BD2-350C-413D-A20F-8730F151E42C}" type="pres">
      <dgm:prSet presAssocID="{0CC85C7A-FE4F-47EF-82D6-025FFF540635}" presName="vert0" presStyleCnt="0">
        <dgm:presLayoutVars>
          <dgm:dir/>
          <dgm:animOne val="branch"/>
          <dgm:animLvl val="lvl"/>
        </dgm:presLayoutVars>
      </dgm:prSet>
      <dgm:spPr/>
    </dgm:pt>
    <dgm:pt modelId="{D41573A5-CA73-4524-8F92-0285F4A96420}" type="pres">
      <dgm:prSet presAssocID="{E2B732C3-5146-48D6-802C-ECE976986664}" presName="thickLine" presStyleLbl="alignNode1" presStyleIdx="0" presStyleCnt="2"/>
      <dgm:spPr/>
    </dgm:pt>
    <dgm:pt modelId="{1A9F68EF-8281-4FE4-812F-9F0C8CCA0645}" type="pres">
      <dgm:prSet presAssocID="{E2B732C3-5146-48D6-802C-ECE976986664}" presName="horz1" presStyleCnt="0"/>
      <dgm:spPr/>
    </dgm:pt>
    <dgm:pt modelId="{6CC4495B-A7A8-4EA1-A674-D3B51543B9DB}" type="pres">
      <dgm:prSet presAssocID="{E2B732C3-5146-48D6-802C-ECE976986664}" presName="tx1" presStyleLbl="revTx" presStyleIdx="0" presStyleCnt="2"/>
      <dgm:spPr/>
    </dgm:pt>
    <dgm:pt modelId="{C0BB3003-B21F-489E-A8E2-BB7312ABF126}" type="pres">
      <dgm:prSet presAssocID="{E2B732C3-5146-48D6-802C-ECE976986664}" presName="vert1" presStyleCnt="0"/>
      <dgm:spPr/>
    </dgm:pt>
    <dgm:pt modelId="{15705D72-5D41-4815-91A9-0C2CD595FA58}" type="pres">
      <dgm:prSet presAssocID="{4855DCF9-0B26-4C02-82AE-861124D92D92}" presName="thickLine" presStyleLbl="alignNode1" presStyleIdx="1" presStyleCnt="2"/>
      <dgm:spPr/>
    </dgm:pt>
    <dgm:pt modelId="{3616820F-9077-4B16-8165-99FD1C89D440}" type="pres">
      <dgm:prSet presAssocID="{4855DCF9-0B26-4C02-82AE-861124D92D92}" presName="horz1" presStyleCnt="0"/>
      <dgm:spPr/>
    </dgm:pt>
    <dgm:pt modelId="{442DFB60-6F9F-49B7-BF6E-CC0E97AFB212}" type="pres">
      <dgm:prSet presAssocID="{4855DCF9-0B26-4C02-82AE-861124D92D92}" presName="tx1" presStyleLbl="revTx" presStyleIdx="1" presStyleCnt="2"/>
      <dgm:spPr/>
    </dgm:pt>
    <dgm:pt modelId="{B6472F00-F11C-405B-99A5-C2BBED691E93}" type="pres">
      <dgm:prSet presAssocID="{4855DCF9-0B26-4C02-82AE-861124D92D92}" presName="vert1" presStyleCnt="0"/>
      <dgm:spPr/>
    </dgm:pt>
  </dgm:ptLst>
  <dgm:cxnLst>
    <dgm:cxn modelId="{962A9E0A-93C2-4F26-9043-CCDA5576125B}" srcId="{0CC85C7A-FE4F-47EF-82D6-025FFF540635}" destId="{E2B732C3-5146-48D6-802C-ECE976986664}" srcOrd="0" destOrd="0" parTransId="{04ECE3AF-E130-4AE9-9FBB-A8865DB955E5}" sibTransId="{504051EE-A5AA-4C22-A058-915AAFE78A3D}"/>
    <dgm:cxn modelId="{4D68FD81-8434-48B7-8B53-6B3678E9C616}" type="presOf" srcId="{E2B732C3-5146-48D6-802C-ECE976986664}" destId="{6CC4495B-A7A8-4EA1-A674-D3B51543B9DB}" srcOrd="0" destOrd="0" presId="urn:microsoft.com/office/officeart/2008/layout/LinedList"/>
    <dgm:cxn modelId="{63B121BE-7074-4896-9ED7-B743A12395BE}" type="presOf" srcId="{0CC85C7A-FE4F-47EF-82D6-025FFF540635}" destId="{40E50BD2-350C-413D-A20F-8730F151E42C}" srcOrd="0" destOrd="0" presId="urn:microsoft.com/office/officeart/2008/layout/LinedList"/>
    <dgm:cxn modelId="{2E75ECD4-7EC0-4B53-8DBC-1B3F20CBDE88}" type="presOf" srcId="{4855DCF9-0B26-4C02-82AE-861124D92D92}" destId="{442DFB60-6F9F-49B7-BF6E-CC0E97AFB212}" srcOrd="0" destOrd="0" presId="urn:microsoft.com/office/officeart/2008/layout/LinedList"/>
    <dgm:cxn modelId="{C3026BFC-4BC0-4E50-92F6-8072B5882A0B}" srcId="{0CC85C7A-FE4F-47EF-82D6-025FFF540635}" destId="{4855DCF9-0B26-4C02-82AE-861124D92D92}" srcOrd="1" destOrd="0" parTransId="{5C0908F8-C564-4AB6-8407-B9CBDE4CE0D1}" sibTransId="{979A07EE-B0A9-4A24-9DAD-3681FC0F9730}"/>
    <dgm:cxn modelId="{3678E3A4-095A-4CA3-9B5D-504A56E2B9A2}" type="presParOf" srcId="{40E50BD2-350C-413D-A20F-8730F151E42C}" destId="{D41573A5-CA73-4524-8F92-0285F4A96420}" srcOrd="0" destOrd="0" presId="urn:microsoft.com/office/officeart/2008/layout/LinedList"/>
    <dgm:cxn modelId="{AE4A942D-B216-4757-9EA9-DB3B9ADD1849}" type="presParOf" srcId="{40E50BD2-350C-413D-A20F-8730F151E42C}" destId="{1A9F68EF-8281-4FE4-812F-9F0C8CCA0645}" srcOrd="1" destOrd="0" presId="urn:microsoft.com/office/officeart/2008/layout/LinedList"/>
    <dgm:cxn modelId="{8FE8B58E-3EDC-4EA6-81BA-59E27FEA829C}" type="presParOf" srcId="{1A9F68EF-8281-4FE4-812F-9F0C8CCA0645}" destId="{6CC4495B-A7A8-4EA1-A674-D3B51543B9DB}" srcOrd="0" destOrd="0" presId="urn:microsoft.com/office/officeart/2008/layout/LinedList"/>
    <dgm:cxn modelId="{E7625381-8796-472A-8B95-98B97222DD5D}" type="presParOf" srcId="{1A9F68EF-8281-4FE4-812F-9F0C8CCA0645}" destId="{C0BB3003-B21F-489E-A8E2-BB7312ABF126}" srcOrd="1" destOrd="0" presId="urn:microsoft.com/office/officeart/2008/layout/LinedList"/>
    <dgm:cxn modelId="{8A143DF8-6584-4BDB-B05A-ADA6362EBEC5}" type="presParOf" srcId="{40E50BD2-350C-413D-A20F-8730F151E42C}" destId="{15705D72-5D41-4815-91A9-0C2CD595FA58}" srcOrd="2" destOrd="0" presId="urn:microsoft.com/office/officeart/2008/layout/LinedList"/>
    <dgm:cxn modelId="{23EB3227-3844-41EA-97DB-B3C8243B7FEC}" type="presParOf" srcId="{40E50BD2-350C-413D-A20F-8730F151E42C}" destId="{3616820F-9077-4B16-8165-99FD1C89D440}" srcOrd="3" destOrd="0" presId="urn:microsoft.com/office/officeart/2008/layout/LinedList"/>
    <dgm:cxn modelId="{944016B1-8B61-4E97-A077-EFED0B738A62}" type="presParOf" srcId="{3616820F-9077-4B16-8165-99FD1C89D440}" destId="{442DFB60-6F9F-49B7-BF6E-CC0E97AFB212}" srcOrd="0" destOrd="0" presId="urn:microsoft.com/office/officeart/2008/layout/LinedList"/>
    <dgm:cxn modelId="{1F05BA0A-2185-46BF-82C1-44367AE56D79}" type="presParOf" srcId="{3616820F-9077-4B16-8165-99FD1C89D440}" destId="{B6472F00-F11C-405B-99A5-C2BBED691E93}"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C18661-1069-4928-BF62-9B3D2735AE34}" type="doc">
      <dgm:prSet loTypeId="urn:microsoft.com/office/officeart/2005/8/layout/process1" loCatId="process" qsTypeId="urn:microsoft.com/office/officeart/2005/8/quickstyle/simple1#2" qsCatId="simple" csTypeId="urn:microsoft.com/office/officeart/2005/8/colors/colorful5#1" csCatId="colorful"/>
      <dgm:spPr/>
      <dgm:t>
        <a:bodyPr/>
        <a:lstStyle/>
        <a:p>
          <a:endParaRPr lang="en-US"/>
        </a:p>
      </dgm:t>
    </dgm:pt>
    <dgm:pt modelId="{E385314D-3835-48F2-905F-A3C9C3AB50E0}">
      <dgm:prSet/>
      <dgm:spPr/>
      <dgm:t>
        <a:bodyPr/>
        <a:lstStyle/>
        <a:p>
          <a:r>
            <a:rPr lang="en-GB"/>
            <a:t>Consider an illustrative case of a 78-year-old woman who lives alone and has recently returned home after being hospitalised due to a fall. She has reduced mobility and is concerned about the possibility of falling again. A multidisciplinary team evaluates her needs and provides a range of support services, including reablement, occupational therapy, mobility exercises, home modifications, and a personal alarm. Instead of carrying out all activities for her, the staff encourage her to participate safely in her care, helping her gradually regain confidence.</a:t>
          </a:r>
          <a:endParaRPr lang="en-US"/>
        </a:p>
      </dgm:t>
    </dgm:pt>
    <dgm:pt modelId="{290BA641-63A4-4BB5-9925-5E2740C7E365}" type="parTrans" cxnId="{C58776AB-CDEA-4BAE-AC18-A579464112FE}">
      <dgm:prSet/>
      <dgm:spPr/>
      <dgm:t>
        <a:bodyPr/>
        <a:lstStyle/>
        <a:p>
          <a:endParaRPr lang="en-US"/>
        </a:p>
      </dgm:t>
    </dgm:pt>
    <dgm:pt modelId="{3B4A9213-738B-4C16-9FBF-AEF3398BE945}" type="sibTrans" cxnId="{C58776AB-CDEA-4BAE-AC18-A579464112FE}">
      <dgm:prSet/>
      <dgm:spPr/>
      <dgm:t>
        <a:bodyPr/>
        <a:lstStyle/>
        <a:p>
          <a:endParaRPr lang="en-US"/>
        </a:p>
      </dgm:t>
    </dgm:pt>
    <dgm:pt modelId="{C0052B9B-8C25-484E-9D81-2041BAC5E5B2}">
      <dgm:prSet/>
      <dgm:spPr/>
      <dgm:t>
        <a:bodyPr/>
        <a:lstStyle/>
        <a:p>
          <a:r>
            <a:rPr lang="en-GB"/>
            <a:t>This approach aligns with Activity Theory (Vygotsky 1930s) as it promotes meaningful engagement and participation in her life. Additionally, it reflects Continuity Theory by enabling her to remain in her familiar home environment. This case illustrates how person-centred support can enhance independence, though its effectiveness relies on appropriate resources, professional support, and the individual's specific circumstances.</a:t>
          </a:r>
          <a:endParaRPr lang="en-US"/>
        </a:p>
      </dgm:t>
    </dgm:pt>
    <dgm:pt modelId="{6E0EB559-2FAE-4363-9E84-CB33A23280BA}" type="parTrans" cxnId="{0D46E975-D71A-4B2E-B930-E2EFB889C4B3}">
      <dgm:prSet/>
      <dgm:spPr/>
      <dgm:t>
        <a:bodyPr/>
        <a:lstStyle/>
        <a:p>
          <a:endParaRPr lang="en-US"/>
        </a:p>
      </dgm:t>
    </dgm:pt>
    <dgm:pt modelId="{995E8F89-1500-42B2-8326-3892C02ECF60}" type="sibTrans" cxnId="{0D46E975-D71A-4B2E-B930-E2EFB889C4B3}">
      <dgm:prSet/>
      <dgm:spPr/>
      <dgm:t>
        <a:bodyPr/>
        <a:lstStyle/>
        <a:p>
          <a:endParaRPr lang="en-US"/>
        </a:p>
      </dgm:t>
    </dgm:pt>
    <dgm:pt modelId="{54475D2E-5A4B-4D39-8B96-40843CE10800}" type="pres">
      <dgm:prSet presAssocID="{1DC18661-1069-4928-BF62-9B3D2735AE34}" presName="Name0" presStyleCnt="0">
        <dgm:presLayoutVars>
          <dgm:dir/>
          <dgm:resizeHandles val="exact"/>
        </dgm:presLayoutVars>
      </dgm:prSet>
      <dgm:spPr/>
    </dgm:pt>
    <dgm:pt modelId="{65D9C688-4038-45A8-92B8-28FD77DFD146}" type="pres">
      <dgm:prSet presAssocID="{E385314D-3835-48F2-905F-A3C9C3AB50E0}" presName="node" presStyleLbl="node1" presStyleIdx="0" presStyleCnt="2">
        <dgm:presLayoutVars>
          <dgm:bulletEnabled val="1"/>
        </dgm:presLayoutVars>
      </dgm:prSet>
      <dgm:spPr/>
    </dgm:pt>
    <dgm:pt modelId="{A68BE685-3A8A-4AFC-B03D-7C00054B8CD1}" type="pres">
      <dgm:prSet presAssocID="{3B4A9213-738B-4C16-9FBF-AEF3398BE945}" presName="sibTrans" presStyleLbl="sibTrans2D1" presStyleIdx="0" presStyleCnt="1"/>
      <dgm:spPr/>
    </dgm:pt>
    <dgm:pt modelId="{C753E8D1-98F9-441D-B7AF-A16439BB202A}" type="pres">
      <dgm:prSet presAssocID="{3B4A9213-738B-4C16-9FBF-AEF3398BE945}" presName="connectorText" presStyleLbl="sibTrans2D1" presStyleIdx="0" presStyleCnt="1"/>
      <dgm:spPr/>
    </dgm:pt>
    <dgm:pt modelId="{092CC4E9-DC7C-4BD7-BBB5-EB85604C55CD}" type="pres">
      <dgm:prSet presAssocID="{C0052B9B-8C25-484E-9D81-2041BAC5E5B2}" presName="node" presStyleLbl="node1" presStyleIdx="1" presStyleCnt="2">
        <dgm:presLayoutVars>
          <dgm:bulletEnabled val="1"/>
        </dgm:presLayoutVars>
      </dgm:prSet>
      <dgm:spPr/>
    </dgm:pt>
  </dgm:ptLst>
  <dgm:cxnLst>
    <dgm:cxn modelId="{CEA86C3D-6B07-4AD4-A127-8516A15AA9C0}" type="presOf" srcId="{3B4A9213-738B-4C16-9FBF-AEF3398BE945}" destId="{A68BE685-3A8A-4AFC-B03D-7C00054B8CD1}" srcOrd="0" destOrd="0" presId="urn:microsoft.com/office/officeart/2005/8/layout/process1"/>
    <dgm:cxn modelId="{723E1A63-C686-482B-8B02-A66A2441852B}" type="presOf" srcId="{3B4A9213-738B-4C16-9FBF-AEF3398BE945}" destId="{C753E8D1-98F9-441D-B7AF-A16439BB202A}" srcOrd="1" destOrd="0" presId="urn:microsoft.com/office/officeart/2005/8/layout/process1"/>
    <dgm:cxn modelId="{EA30EB6B-B94A-4F9A-BCE3-58520C676BDF}" type="presOf" srcId="{C0052B9B-8C25-484E-9D81-2041BAC5E5B2}" destId="{092CC4E9-DC7C-4BD7-BBB5-EB85604C55CD}" srcOrd="0" destOrd="0" presId="urn:microsoft.com/office/officeart/2005/8/layout/process1"/>
    <dgm:cxn modelId="{0D46E975-D71A-4B2E-B930-E2EFB889C4B3}" srcId="{1DC18661-1069-4928-BF62-9B3D2735AE34}" destId="{C0052B9B-8C25-484E-9D81-2041BAC5E5B2}" srcOrd="1" destOrd="0" parTransId="{6E0EB559-2FAE-4363-9E84-CB33A23280BA}" sibTransId="{995E8F89-1500-42B2-8326-3892C02ECF60}"/>
    <dgm:cxn modelId="{C58776AB-CDEA-4BAE-AC18-A579464112FE}" srcId="{1DC18661-1069-4928-BF62-9B3D2735AE34}" destId="{E385314D-3835-48F2-905F-A3C9C3AB50E0}" srcOrd="0" destOrd="0" parTransId="{290BA641-63A4-4BB5-9925-5E2740C7E365}" sibTransId="{3B4A9213-738B-4C16-9FBF-AEF3398BE945}"/>
    <dgm:cxn modelId="{B8E38CC1-D78A-48A4-AD3D-FA74CB2160D8}" type="presOf" srcId="{E385314D-3835-48F2-905F-A3C9C3AB50E0}" destId="{65D9C688-4038-45A8-92B8-28FD77DFD146}" srcOrd="0" destOrd="0" presId="urn:microsoft.com/office/officeart/2005/8/layout/process1"/>
    <dgm:cxn modelId="{8ECB4EF5-B055-471F-B9C2-6B828C0EF1EA}" type="presOf" srcId="{1DC18661-1069-4928-BF62-9B3D2735AE34}" destId="{54475D2E-5A4B-4D39-8B96-40843CE10800}" srcOrd="0" destOrd="0" presId="urn:microsoft.com/office/officeart/2005/8/layout/process1"/>
    <dgm:cxn modelId="{83830B74-BC5E-4828-A46C-18335EEFE405}" type="presParOf" srcId="{54475D2E-5A4B-4D39-8B96-40843CE10800}" destId="{65D9C688-4038-45A8-92B8-28FD77DFD146}" srcOrd="0" destOrd="0" presId="urn:microsoft.com/office/officeart/2005/8/layout/process1"/>
    <dgm:cxn modelId="{CAFC3C88-61C6-4D23-BCE1-32AABB7EFB51}" type="presParOf" srcId="{54475D2E-5A4B-4D39-8B96-40843CE10800}" destId="{A68BE685-3A8A-4AFC-B03D-7C00054B8CD1}" srcOrd="1" destOrd="0" presId="urn:microsoft.com/office/officeart/2005/8/layout/process1"/>
    <dgm:cxn modelId="{B1E5982C-F27A-4534-8A0B-2DC81A145680}" type="presParOf" srcId="{A68BE685-3A8A-4AFC-B03D-7C00054B8CD1}" destId="{C753E8D1-98F9-441D-B7AF-A16439BB202A}" srcOrd="0" destOrd="0" presId="urn:microsoft.com/office/officeart/2005/8/layout/process1"/>
    <dgm:cxn modelId="{895909BB-AD31-4712-B544-A0C215900BF8}" type="presParOf" srcId="{54475D2E-5A4B-4D39-8B96-40843CE10800}" destId="{092CC4E9-DC7C-4BD7-BBB5-EB85604C55CD}" srcOrd="2"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4CC94B-F51A-46B4-AC33-766ADFE40578}">
      <dsp:nvSpPr>
        <dsp:cNvPr id="0" name=""/>
        <dsp:cNvSpPr/>
      </dsp:nvSpPr>
      <dsp:spPr>
        <a:xfrm>
          <a:off x="0" y="2101"/>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133BCF8-A458-4C18-86DF-B65D0064BCC7}">
      <dsp:nvSpPr>
        <dsp:cNvPr id="0" name=""/>
        <dsp:cNvSpPr/>
      </dsp:nvSpPr>
      <dsp:spPr>
        <a:xfrm>
          <a:off x="0" y="2101"/>
          <a:ext cx="6714744" cy="1433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a:lnSpc>
              <a:spcPct val="90000"/>
            </a:lnSpc>
            <a:spcBef>
              <a:spcPct val="0"/>
            </a:spcBef>
            <a:spcAft>
              <a:spcPct val="35000"/>
            </a:spcAft>
            <a:buNone/>
          </a:pPr>
          <a:r>
            <a:rPr lang="en-GB" sz="1500" kern="1200"/>
            <a:t>According to </a:t>
          </a:r>
          <a:r>
            <a:rPr lang="en-GB" sz="1500" kern="1200" err="1"/>
            <a:t>Lakomý</a:t>
          </a:r>
          <a:r>
            <a:rPr lang="en-GB" sz="1500" kern="1200"/>
            <a:t> (2023) activity Theory suggests that older individuals are more likely to experience well-being when they remain socially, physically, and mentally active. Engaging in activities such as volunteering, pursuing hobbies, exercising, and participating in the community can help maintain a sense of identity and foster social relationships. </a:t>
          </a:r>
          <a:endParaRPr lang="en-US" sz="1500" kern="1200"/>
        </a:p>
      </dsp:txBody>
      <dsp:txXfrm>
        <a:off x="0" y="2101"/>
        <a:ext cx="6714744" cy="1433087"/>
      </dsp:txXfrm>
    </dsp:sp>
    <dsp:sp modelId="{3C41EE8D-9EAF-47E3-AB71-08D457DF7955}">
      <dsp:nvSpPr>
        <dsp:cNvPr id="0" name=""/>
        <dsp:cNvSpPr/>
      </dsp:nvSpPr>
      <dsp:spPr>
        <a:xfrm>
          <a:off x="0" y="1435188"/>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C01EF09A-D65A-4FB2-B48B-0258B8901694}">
      <dsp:nvSpPr>
        <dsp:cNvPr id="0" name=""/>
        <dsp:cNvSpPr/>
      </dsp:nvSpPr>
      <dsp:spPr>
        <a:xfrm>
          <a:off x="0" y="1435188"/>
          <a:ext cx="6714744" cy="1433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a:lnSpc>
              <a:spcPct val="90000"/>
            </a:lnSpc>
            <a:spcBef>
              <a:spcPct val="0"/>
            </a:spcBef>
            <a:spcAft>
              <a:spcPct val="35000"/>
            </a:spcAft>
            <a:buNone/>
          </a:pPr>
          <a:r>
            <a:rPr lang="en-GB" sz="1500" kern="1200">
              <a:solidFill>
                <a:schemeClr val="accent6"/>
              </a:solidFill>
            </a:rPr>
            <a:t>Continuity Theory ( Atchley, 1989) </a:t>
          </a:r>
          <a:r>
            <a:rPr lang="en-GB" sz="1500" kern="1200"/>
            <a:t>posits that older adults benefit from maintaining familiar values, routines, relationships, and interests as they age. These theories are relevant to care practices because they encourage professionals to recognise the existing strengths of older individuals rather than focusing solely on their limitations. </a:t>
          </a:r>
          <a:endParaRPr lang="en-US" sz="1500" kern="1200"/>
        </a:p>
      </dsp:txBody>
      <dsp:txXfrm>
        <a:off x="0" y="1435188"/>
        <a:ext cx="6714744" cy="1433087"/>
      </dsp:txXfrm>
    </dsp:sp>
    <dsp:sp modelId="{E0E50BF5-056F-4384-BFC7-20F61A5F30E6}">
      <dsp:nvSpPr>
        <dsp:cNvPr id="0" name=""/>
        <dsp:cNvSpPr/>
      </dsp:nvSpPr>
      <dsp:spPr>
        <a:xfrm>
          <a:off x="0" y="2868276"/>
          <a:ext cx="6714744"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D9E550E7-F40C-46D4-9ECC-A3F4F9FE2424}">
      <dsp:nvSpPr>
        <dsp:cNvPr id="0" name=""/>
        <dsp:cNvSpPr/>
      </dsp:nvSpPr>
      <dsp:spPr>
        <a:xfrm>
          <a:off x="0" y="2868276"/>
          <a:ext cx="6714744" cy="14330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just" defTabSz="666750">
            <a:lnSpc>
              <a:spcPct val="90000"/>
            </a:lnSpc>
            <a:spcBef>
              <a:spcPct val="0"/>
            </a:spcBef>
            <a:spcAft>
              <a:spcPct val="35000"/>
            </a:spcAft>
            <a:buNone/>
          </a:pPr>
          <a:r>
            <a:rPr lang="en-GB" sz="1500" kern="1200"/>
            <a:t>However, it is important to acknowledge the limitations of these theories. Not every older person desires to remain highly active, and factors such as illness, disability, poverty, or social circumstances may restrict their ability to participate. Therefore, care should be personalised, avoiding the assumption that a single approach is suitable for all older adults (Ioannou et al., 2023).</a:t>
          </a:r>
          <a:endParaRPr lang="en-US" sz="1500" kern="1200"/>
        </a:p>
      </dsp:txBody>
      <dsp:txXfrm>
        <a:off x="0" y="2868276"/>
        <a:ext cx="6714744" cy="14330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1573A5-CA73-4524-8F92-0285F4A96420}">
      <dsp:nvSpPr>
        <dsp:cNvPr id="0" name=""/>
        <dsp:cNvSpPr/>
      </dsp:nvSpPr>
      <dsp:spPr>
        <a:xfrm>
          <a:off x="0" y="0"/>
          <a:ext cx="6713552" cy="0"/>
        </a:xfrm>
        <a:prstGeom prst="line">
          <a:avLst/>
        </a:prstGeom>
        <a:solidFill>
          <a:schemeClr val="accent6">
            <a:hueOff val="0"/>
            <a:satOff val="0"/>
            <a:lumOff val="0"/>
            <a:alphaOff val="0"/>
          </a:schemeClr>
        </a:solidFill>
        <a:ln w="1905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C4495B-A7A8-4EA1-A674-D3B51543B9DB}">
      <dsp:nvSpPr>
        <dsp:cNvPr id="0" name=""/>
        <dsp:cNvSpPr/>
      </dsp:nvSpPr>
      <dsp:spPr>
        <a:xfrm>
          <a:off x="0" y="0"/>
          <a:ext cx="6713552" cy="2059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endParaRPr lang="en-GB" sz="1400" kern="1200"/>
        </a:p>
        <a:p>
          <a:pPr marL="0" lvl="0" indent="0" algn="l" defTabSz="622300">
            <a:lnSpc>
              <a:spcPct val="90000"/>
            </a:lnSpc>
            <a:spcBef>
              <a:spcPct val="0"/>
            </a:spcBef>
            <a:spcAft>
              <a:spcPct val="35000"/>
            </a:spcAft>
            <a:buNone/>
          </a:pPr>
          <a:r>
            <a:rPr lang="en-GB" sz="1400" kern="1200">
              <a:solidFill>
                <a:schemeClr val="accent6"/>
              </a:solidFill>
            </a:rPr>
            <a:t>UK Care Services and Access for Older People:</a:t>
          </a:r>
        </a:p>
        <a:p>
          <a:pPr marL="0" lvl="0" indent="0" algn="just" defTabSz="622300">
            <a:lnSpc>
              <a:spcPct val="90000"/>
            </a:lnSpc>
            <a:spcBef>
              <a:spcPct val="0"/>
            </a:spcBef>
            <a:spcAft>
              <a:spcPct val="35000"/>
            </a:spcAft>
            <a:buNone/>
          </a:pPr>
          <a:r>
            <a:rPr lang="en-GB" sz="1400" kern="1200"/>
            <a:t>Older people in the UK can access a variety of support services, including NHS primary care, community nursing, occupational therapy, adult social care, domiciliary care, residential and nursing homes, reablement services, and assistance from voluntary organisations and community groups. These services are designed to help older individuals manage health conditions, live independently at home, and maintain their quality of life (National Health Service, 2024).</a:t>
          </a:r>
          <a:endParaRPr lang="en-US" sz="1400" kern="1200"/>
        </a:p>
      </dsp:txBody>
      <dsp:txXfrm>
        <a:off x="0" y="0"/>
        <a:ext cx="6713552" cy="2059586"/>
      </dsp:txXfrm>
    </dsp:sp>
    <dsp:sp modelId="{15705D72-5D41-4815-91A9-0C2CD595FA58}">
      <dsp:nvSpPr>
        <dsp:cNvPr id="0" name=""/>
        <dsp:cNvSpPr/>
      </dsp:nvSpPr>
      <dsp:spPr>
        <a:xfrm>
          <a:off x="0" y="2059586"/>
          <a:ext cx="6713552" cy="0"/>
        </a:xfrm>
        <a:prstGeom prst="line">
          <a:avLst/>
        </a:prstGeom>
        <a:solidFill>
          <a:schemeClr val="accent6">
            <a:hueOff val="0"/>
            <a:satOff val="0"/>
            <a:lumOff val="0"/>
            <a:alphaOff val="0"/>
          </a:schemeClr>
        </a:solidFill>
        <a:ln w="1905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2DFB60-6F9F-49B7-BF6E-CC0E97AFB212}">
      <dsp:nvSpPr>
        <dsp:cNvPr id="0" name=""/>
        <dsp:cNvSpPr/>
      </dsp:nvSpPr>
      <dsp:spPr>
        <a:xfrm>
          <a:off x="0" y="2059586"/>
          <a:ext cx="6713552" cy="2059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just" defTabSz="622300">
            <a:lnSpc>
              <a:spcPct val="90000"/>
            </a:lnSpc>
            <a:spcBef>
              <a:spcPct val="0"/>
            </a:spcBef>
            <a:spcAft>
              <a:spcPct val="35000"/>
            </a:spcAft>
            <a:buNone/>
          </a:pPr>
          <a:r>
            <a:rPr lang="en-GB" sz="1400" kern="1200"/>
            <a:t>However, the availability and quality of these services can vary significantly depending on factors such as location, financial circumstances, eligibility, and resource availability. The Care Quality Commission has highlighted ongoing pressures in health and social care, including rising demand and difficulties in providing consistent access and quality of care. This indicates that while services may exist in theory, not all older individuals can access the appropriate support when they need it (Care Quality Commission, 2025).</a:t>
          </a:r>
          <a:endParaRPr lang="en-US" sz="1400" kern="1200"/>
        </a:p>
      </dsp:txBody>
      <dsp:txXfrm>
        <a:off x="0" y="2059586"/>
        <a:ext cx="6713552" cy="20595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9C688-4038-45A8-92B8-28FD77DFD146}">
      <dsp:nvSpPr>
        <dsp:cNvPr id="0" name=""/>
        <dsp:cNvSpPr/>
      </dsp:nvSpPr>
      <dsp:spPr>
        <a:xfrm>
          <a:off x="2053" y="61052"/>
          <a:ext cx="4379788" cy="4229233"/>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Consider an illustrative case of a 78-year-old woman who lives alone and has recently returned home after being hospitalised due to a fall. She has reduced mobility and is concerned about the possibility of falling again. A multidisciplinary team evaluates her needs and provides a range of support services, including reablement, occupational therapy, mobility exercises, home modifications, and a personal alarm. Instead of carrying out all activities for her, the staff encourage her to participate safely in her care, helping her gradually regain confidence.</a:t>
          </a:r>
          <a:endParaRPr lang="en-US" sz="1800" kern="1200"/>
        </a:p>
      </dsp:txBody>
      <dsp:txXfrm>
        <a:off x="125923" y="184922"/>
        <a:ext cx="4132048" cy="3981493"/>
      </dsp:txXfrm>
    </dsp:sp>
    <dsp:sp modelId="{A68BE685-3A8A-4AFC-B03D-7C00054B8CD1}">
      <dsp:nvSpPr>
        <dsp:cNvPr id="0" name=""/>
        <dsp:cNvSpPr/>
      </dsp:nvSpPr>
      <dsp:spPr>
        <a:xfrm>
          <a:off x="4819821" y="1632575"/>
          <a:ext cx="928515" cy="108618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4819821" y="1849812"/>
        <a:ext cx="649961" cy="651713"/>
      </dsp:txXfrm>
    </dsp:sp>
    <dsp:sp modelId="{092CC4E9-DC7C-4BD7-BBB5-EB85604C55CD}">
      <dsp:nvSpPr>
        <dsp:cNvPr id="0" name=""/>
        <dsp:cNvSpPr/>
      </dsp:nvSpPr>
      <dsp:spPr>
        <a:xfrm>
          <a:off x="6133757" y="61052"/>
          <a:ext cx="4379788" cy="4229233"/>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This approach aligns with Activity Theory (Vygotsky 1930s) as it promotes meaningful engagement and participation in her life. Additionally, it reflects Continuity Theory by enabling her to remain in her familiar home environment. This case illustrates how person-centred support can enhance independence, though its effectiveness relies on appropriate resources, professional support, and the individual's specific circumstances.</a:t>
          </a:r>
          <a:endParaRPr lang="en-US" sz="1800" kern="1200"/>
        </a:p>
      </dsp:txBody>
      <dsp:txXfrm>
        <a:off x="6257627" y="184922"/>
        <a:ext cx="4132048" cy="398149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0AFD79-8D74-4E44-AAFA-F3276A24F38F}" type="datetimeFigureOut">
              <a:rPr lang="en-GB" smtClean="0"/>
              <a:t>09/10/2026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F76DF6-7617-402B-BD6A-3F79D8C2D07E}" type="slidenum">
              <a:rPr lang="en-GB" smtClean="0"/>
              <a:t>‹#›</a:t>
            </a:fld>
            <a:endParaRPr lang="en-GB"/>
          </a:p>
        </p:txBody>
      </p:sp>
    </p:spTree>
    <p:extLst>
      <p:ext uri="{BB962C8B-B14F-4D97-AF65-F5344CB8AC3E}">
        <p14:creationId xmlns:p14="http://schemas.microsoft.com/office/powerpoint/2010/main" val="720220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F76DF6-7617-402B-BD6A-3F79D8C2D07E}" type="slidenum">
              <a:rPr lang="en-GB" smtClean="0"/>
              <a:t>1</a:t>
            </a:fld>
            <a:endParaRPr lang="en-GB"/>
          </a:p>
        </p:txBody>
      </p:sp>
    </p:spTree>
    <p:extLst>
      <p:ext uri="{BB962C8B-B14F-4D97-AF65-F5344CB8AC3E}">
        <p14:creationId xmlns:p14="http://schemas.microsoft.com/office/powerpoint/2010/main" val="785582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F76DF6-7617-402B-BD6A-3F79D8C2D07E}" type="slidenum">
              <a:rPr lang="en-GB" smtClean="0"/>
              <a:t>9</a:t>
            </a:fld>
            <a:endParaRPr lang="en-GB"/>
          </a:p>
        </p:txBody>
      </p:sp>
    </p:spTree>
    <p:extLst>
      <p:ext uri="{BB962C8B-B14F-4D97-AF65-F5344CB8AC3E}">
        <p14:creationId xmlns:p14="http://schemas.microsoft.com/office/powerpoint/2010/main" val="3343845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F76DF6-7617-402B-BD6A-3F79D8C2D07E}" type="slidenum">
              <a:rPr lang="en-GB" smtClean="0"/>
              <a:t>13</a:t>
            </a:fld>
            <a:endParaRPr lang="en-GB"/>
          </a:p>
        </p:txBody>
      </p:sp>
    </p:spTree>
    <p:extLst>
      <p:ext uri="{BB962C8B-B14F-4D97-AF65-F5344CB8AC3E}">
        <p14:creationId xmlns:p14="http://schemas.microsoft.com/office/powerpoint/2010/main" val="30010085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09/10/2026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09/10/2026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09/10/2026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09/10/2026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image" Target="../media/image4.jpeg"/><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image" Target="../media/image5.jpeg"/><Relationship Id="rId9" Type="http://schemas.microsoft.com/office/2007/relationships/diagramDrawing" Target="../diagrams/drawing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8.jpeg"/><Relationship Id="rId4"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slideLayout" Target="../slideLayouts/slideLayout2.xml"/><Relationship Id="rId7" Type="http://schemas.openxmlformats.org/officeDocument/2006/relationships/diagramLayout" Target="../diagrams/layout3.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diagramData" Target="../diagrams/data3.xml"/><Relationship Id="rId11" Type="http://schemas.openxmlformats.org/officeDocument/2006/relationships/image" Target="../media/image2.png"/><Relationship Id="rId5" Type="http://schemas.openxmlformats.org/officeDocument/2006/relationships/image" Target="../media/image9.jpeg"/><Relationship Id="rId10" Type="http://schemas.microsoft.com/office/2007/relationships/diagramDrawing" Target="../diagrams/drawing3.xml"/><Relationship Id="rId4" Type="http://schemas.openxmlformats.org/officeDocument/2006/relationships/notesSlide" Target="../notesSlides/notesSlide3.xml"/><Relationship Id="rId9" Type="http://schemas.openxmlformats.org/officeDocument/2006/relationships/diagramColors" Target="../diagrams/colors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openxmlformats.org/officeDocument/2006/relationships/hyperlink" Target="https://doi.org/10.1111/jocn.17152" TargetMode="External"/><Relationship Id="rId13" Type="http://schemas.openxmlformats.org/officeDocument/2006/relationships/hyperlink" Target="https://www.nhs.uk/social-care-and-support/care-services-equipment-and-care-homes/homecare/" TargetMode="External"/><Relationship Id="rId3" Type="http://schemas.openxmlformats.org/officeDocument/2006/relationships/slideLayout" Target="../slideLayouts/slideLayout2.xml"/><Relationship Id="rId7" Type="http://schemas.openxmlformats.org/officeDocument/2006/relationships/hyperlink" Target="https://www.gov.uk/guidance/equality-act-2010-guidance#equality-act-2010-legislation" TargetMode="External"/><Relationship Id="rId12" Type="http://schemas.openxmlformats.org/officeDocument/2006/relationships/hyperlink" Target="https://www.legislation.gov.uk/ukpga/2014/23/section/1" TargetMode="External"/><Relationship Id="rId17" Type="http://schemas.openxmlformats.org/officeDocument/2006/relationships/image" Target="../media/image2.png"/><Relationship Id="rId2" Type="http://schemas.openxmlformats.org/officeDocument/2006/relationships/audio" Target="../media/media17.m4a"/><Relationship Id="rId16" Type="http://schemas.openxmlformats.org/officeDocument/2006/relationships/hyperlink" Target="https://doi.org/10.1177/00302228221144925" TargetMode="External"/><Relationship Id="rId1" Type="http://schemas.microsoft.com/office/2007/relationships/media" Target="../media/media17.m4a"/><Relationship Id="rId6" Type="http://schemas.openxmlformats.org/officeDocument/2006/relationships/hyperlink" Target="https://www.gov.uk/government/publications/10-year-health-plan-for-england-fit-for-the-future" TargetMode="External"/><Relationship Id="rId11" Type="http://schemas.openxmlformats.org/officeDocument/2006/relationships/hyperlink" Target="https://doi.org/10.1017/S0144686X21000726" TargetMode="External"/><Relationship Id="rId5" Type="http://schemas.openxmlformats.org/officeDocument/2006/relationships/hyperlink" Target="https://www.cqc.org.uk/publications/major-report/state-care/2024-2025/summary" TargetMode="External"/><Relationship Id="rId15" Type="http://schemas.openxmlformats.org/officeDocument/2006/relationships/hyperlink" Target="https://doi.org/10.3390/ijerph18147252" TargetMode="External"/><Relationship Id="rId10" Type="http://schemas.openxmlformats.org/officeDocument/2006/relationships/hyperlink" Target="https://doi.org/10.1108/JICA-07-2020-0045" TargetMode="External"/><Relationship Id="rId4" Type="http://schemas.openxmlformats.org/officeDocument/2006/relationships/hyperlink" Target="https://www.cqc.org.uk/guidance-regulation/providers/assessment/single-assessment-framework/caring/independence-choice-control" TargetMode="External"/><Relationship Id="rId9" Type="http://schemas.openxmlformats.org/officeDocument/2006/relationships/hyperlink" Target="https://doi.org/10.1186/s12877-023-04005-x" TargetMode="External"/><Relationship Id="rId14" Type="http://schemas.openxmlformats.org/officeDocument/2006/relationships/hyperlink" Target="https://www.nhs.uk/social-care-and-support/introduction-to-care-and-support/"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commonslibrary.parliament.uk/research-briefings/cbp-10338/" TargetMode="External"/><Relationship Id="rId7" Type="http://schemas.openxmlformats.org/officeDocument/2006/relationships/hyperlink" Target="https://www.who.int/health-topics/ageism#tab=tab_1" TargetMode="External"/><Relationship Id="rId2" Type="http://schemas.openxmlformats.org/officeDocument/2006/relationships/hyperlink" Target="https://www.simplypsychology.org/cultural-historical-activity-theory.html" TargetMode="External"/><Relationship Id="rId1" Type="http://schemas.openxmlformats.org/officeDocument/2006/relationships/slideLayout" Target="../slideLayouts/slideLayout2.xml"/><Relationship Id="rId6" Type="http://schemas.openxmlformats.org/officeDocument/2006/relationships/hyperlink" Target="https://www.who.int/news-room/fact-sheets/detail/ageing-and-health" TargetMode="External"/><Relationship Id="rId5" Type="http://schemas.openxmlformats.org/officeDocument/2006/relationships/hyperlink" Target="https://doi.org/10.1093/geroni/igab046.1611" TargetMode="External"/><Relationship Id="rId4" Type="http://schemas.openxmlformats.org/officeDocument/2006/relationships/hyperlink" Target="https://doi.org/10.1017/S0144686X1900155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97762" y="329184"/>
            <a:ext cx="6251110" cy="1783080"/>
          </a:xfrm>
        </p:spPr>
        <p:txBody>
          <a:bodyPr vert="horz" lIns="91440" tIns="45720" rIns="91440" bIns="45720" rtlCol="0" anchor="b">
            <a:normAutofit/>
          </a:bodyPr>
          <a:lstStyle/>
          <a:p>
            <a:pPr algn="l"/>
            <a:r>
              <a:rPr lang="en-US" sz="5400"/>
              <a:t>Voice-Over Presentation</a:t>
            </a:r>
          </a:p>
        </p:txBody>
      </p:sp>
      <p:pic>
        <p:nvPicPr>
          <p:cNvPr id="5" name="Picture 4" descr="Mic and audio filter">
            <a:extLst>
              <a:ext uri="{FF2B5EF4-FFF2-40B4-BE49-F238E27FC236}">
                <a16:creationId xmlns:a16="http://schemas.microsoft.com/office/drawing/2014/main" id="{EAD61AC6-2FB6-D427-3066-C67E1ACE29D5}"/>
              </a:ext>
            </a:extLst>
          </p:cNvPr>
          <p:cNvPicPr>
            <a:picLocks noChangeAspect="1"/>
          </p:cNvPicPr>
          <p:nvPr/>
        </p:nvPicPr>
        <p:blipFill>
          <a:blip r:embed="rId5"/>
          <a:srcRect l="32529" r="22139" b="-1"/>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5297762" y="2706624"/>
            <a:ext cx="6251110" cy="3483864"/>
          </a:xfrm>
        </p:spPr>
        <p:txBody>
          <a:bodyPr vert="horz" lIns="91440" tIns="45720" rIns="91440" bIns="45720" rtlCol="0">
            <a:normAutofit/>
          </a:bodyPr>
          <a:lstStyle/>
          <a:p>
            <a:pPr indent="-228600" algn="l">
              <a:buFont typeface="Arial" panose="020B0604020202020204" pitchFamily="34" charset="0"/>
              <a:buChar char="•"/>
            </a:pPr>
            <a:r>
              <a:rPr lang="en-US" sz="2200"/>
              <a:t>Name: Sayo Adedini 2328876</a:t>
            </a:r>
          </a:p>
          <a:p>
            <a:pPr indent="-228600" algn="l">
              <a:buFont typeface="Arial" panose="020B0604020202020204" pitchFamily="34" charset="0"/>
              <a:buChar char="•"/>
            </a:pPr>
            <a:r>
              <a:rPr lang="en-US" sz="2200"/>
              <a:t>Programme: BSc (Hons) Health and Social Care</a:t>
            </a:r>
          </a:p>
          <a:p>
            <a:pPr indent="-228600" algn="l">
              <a:buFont typeface="Arial" panose="020B0604020202020204" pitchFamily="34" charset="0"/>
              <a:buChar char="•"/>
            </a:pPr>
            <a:r>
              <a:rPr lang="en-US" sz="2200"/>
              <a:t>Module code: BMHP6027</a:t>
            </a:r>
          </a:p>
          <a:p>
            <a:pPr indent="-228600" algn="l">
              <a:buFont typeface="Arial" panose="020B0604020202020204" pitchFamily="34" charset="0"/>
              <a:buChar char="•"/>
            </a:pPr>
            <a:r>
              <a:rPr lang="en-US" sz="2200"/>
              <a:t>Module: Empowering the Older Person</a:t>
            </a:r>
          </a:p>
          <a:p>
            <a:pPr indent="-228600" algn="l">
              <a:buFont typeface="Arial" panose="020B0604020202020204" pitchFamily="34" charset="0"/>
              <a:buChar char="•"/>
            </a:pPr>
            <a:r>
              <a:rPr lang="en-US" sz="2200"/>
              <a:t>Lecturer: Tomy Adattu</a:t>
            </a:r>
          </a:p>
          <a:p>
            <a:pPr indent="-228600" algn="l">
              <a:buFont typeface="Arial" panose="020B0604020202020204" pitchFamily="34" charset="0"/>
              <a:buChar char="•"/>
            </a:pPr>
            <a:r>
              <a:rPr lang="en-US" sz="2200"/>
              <a:t>Assignment Title: Component 1: Individual Presentation (PowerPoint with Voice-Over)</a:t>
            </a:r>
          </a:p>
        </p:txBody>
      </p:sp>
      <p:pic>
        <p:nvPicPr>
          <p:cNvPr id="8" name="Audio 7">
            <a:hlinkClick r:id="" action="ppaction://media"/>
            <a:extLst>
              <a:ext uri="{FF2B5EF4-FFF2-40B4-BE49-F238E27FC236}">
                <a16:creationId xmlns:a16="http://schemas.microsoft.com/office/drawing/2014/main" id="{C985C069-DD54-2AE5-ACEE-A01074EF535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spd="slow" p14:dur="2000" advTm="9357"/>
    </mc:Choice>
    <mc:Fallback>
      <p:transition spd="slow" advTm="93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47A6E6-5B9E-1A5E-C61B-2FD3EE537726}"/>
              </a:ext>
            </a:extLst>
          </p:cNvPr>
          <p:cNvSpPr>
            <a:spLocks noGrp="1"/>
          </p:cNvSpPr>
          <p:nvPr>
            <p:ph type="title"/>
          </p:nvPr>
        </p:nvSpPr>
        <p:spPr>
          <a:xfrm>
            <a:off x="841248" y="548640"/>
            <a:ext cx="3600860" cy="5431536"/>
          </a:xfrm>
        </p:spPr>
        <p:txBody>
          <a:bodyPr>
            <a:normAutofit/>
          </a:bodyPr>
          <a:lstStyle/>
          <a:p>
            <a:r>
              <a:rPr lang="en-GB" sz="5400">
                <a:ea typeface="+mj-lt"/>
                <a:cs typeface="+mj-lt"/>
              </a:rPr>
              <a:t>Evaluating the Care and Support Needs of Older People</a:t>
            </a:r>
            <a:endParaRPr lang="en-US"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601644E-F5BB-F598-9F80-C335132702E7}"/>
              </a:ext>
            </a:extLst>
          </p:cNvPr>
          <p:cNvSpPr>
            <a:spLocks noGrp="1"/>
          </p:cNvSpPr>
          <p:nvPr>
            <p:ph idx="1"/>
          </p:nvPr>
        </p:nvSpPr>
        <p:spPr>
          <a:xfrm>
            <a:off x="5126418" y="552091"/>
            <a:ext cx="6224335" cy="5431536"/>
          </a:xfrm>
        </p:spPr>
        <p:txBody>
          <a:bodyPr vert="horz" lIns="91440" tIns="45720" rIns="91440" bIns="45720" rtlCol="0" anchor="ctr">
            <a:normAutofit/>
          </a:bodyPr>
          <a:lstStyle/>
          <a:p>
            <a:pPr marL="0" indent="0">
              <a:buNone/>
            </a:pPr>
            <a:r>
              <a:rPr lang="en-GB" sz="2200">
                <a:solidFill>
                  <a:schemeClr val="accent6"/>
                </a:solidFill>
                <a:latin typeface="Arial"/>
                <a:ea typeface="+mn-lt"/>
                <a:cs typeface="Arial"/>
              </a:rPr>
              <a:t>Support Older Adults’ Independence and Well-being:</a:t>
            </a:r>
          </a:p>
          <a:p>
            <a:pPr marL="0" indent="0" algn="just">
              <a:buNone/>
            </a:pPr>
            <a:r>
              <a:rPr lang="en-GB" sz="2200">
                <a:latin typeface="Arial"/>
                <a:ea typeface="+mn-lt"/>
                <a:cs typeface="Arial"/>
              </a:rPr>
              <a:t>This presentation evaluates the care and support needs of older individuals, emphasising independence, functional ability, empowerment, freedom, and choice. </a:t>
            </a:r>
          </a:p>
          <a:p>
            <a:pPr marL="0" indent="0" algn="just">
              <a:buNone/>
            </a:pPr>
            <a:endParaRPr lang="en-GB" sz="2200">
              <a:latin typeface="Arial"/>
              <a:ea typeface="+mn-lt"/>
              <a:cs typeface="Arial"/>
            </a:endParaRPr>
          </a:p>
          <a:p>
            <a:pPr marL="0" indent="0" algn="just">
              <a:buNone/>
            </a:pPr>
            <a:r>
              <a:rPr lang="en-GB" sz="2200">
                <a:latin typeface="Arial"/>
                <a:ea typeface="+mn-lt"/>
                <a:cs typeface="Arial"/>
              </a:rPr>
              <a:t>It examines theories of ageing, current care provisions in the UK, relevant legislation and policies, technological innovations, challenges faced by older people, and offers recommendations for enhancing services.</a:t>
            </a:r>
            <a:endParaRPr lang="en-US" sz="2200">
              <a:latin typeface="Arial"/>
              <a:ea typeface="+mn-lt"/>
              <a:cs typeface="Arial"/>
            </a:endParaRPr>
          </a:p>
        </p:txBody>
      </p:sp>
      <p:pic>
        <p:nvPicPr>
          <p:cNvPr id="16" name="Audio 15">
            <a:hlinkClick r:id="" action="ppaction://media"/>
            <a:extLst>
              <a:ext uri="{FF2B5EF4-FFF2-40B4-BE49-F238E27FC236}">
                <a16:creationId xmlns:a16="http://schemas.microsoft.com/office/drawing/2014/main" id="{231D0B96-E4A7-5BA5-FC39-9540F5B1C465}"/>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26209316"/>
      </p:ext>
    </p:extLst>
  </p:cSld>
  <p:clrMapOvr>
    <a:masterClrMapping/>
  </p:clrMapOvr>
  <mc:AlternateContent xmlns:mc="http://schemas.openxmlformats.org/markup-compatibility/2006">
    <mc:Choice xmlns:p14="http://schemas.microsoft.com/office/powerpoint/2010/main" Requires="p14">
      <p:transition spd="slow" p14:dur="2000" advTm="74669"/>
    </mc:Choice>
    <mc:Fallback>
      <p:transition spd="slow" advTm="746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9B7419-0FCC-590F-58B6-C115782B09A5}"/>
              </a:ext>
            </a:extLst>
          </p:cNvPr>
          <p:cNvSpPr>
            <a:spLocks noGrp="1"/>
          </p:cNvSpPr>
          <p:nvPr>
            <p:ph type="title"/>
          </p:nvPr>
        </p:nvSpPr>
        <p:spPr>
          <a:xfrm>
            <a:off x="5297762" y="329184"/>
            <a:ext cx="6251110" cy="1783080"/>
          </a:xfrm>
        </p:spPr>
        <p:txBody>
          <a:bodyPr anchor="b">
            <a:normAutofit/>
          </a:bodyPr>
          <a:lstStyle/>
          <a:p>
            <a:r>
              <a:rPr lang="en-GB" sz="5400">
                <a:latin typeface="Arial"/>
                <a:ea typeface="+mj-lt"/>
                <a:cs typeface="Arial"/>
              </a:rPr>
              <a:t>Introduction and Ageing</a:t>
            </a:r>
            <a:endParaRPr lang="en-US" sz="5400">
              <a:latin typeface="Arial"/>
              <a:cs typeface="Arial"/>
            </a:endParaRPr>
          </a:p>
        </p:txBody>
      </p:sp>
      <p:pic>
        <p:nvPicPr>
          <p:cNvPr id="5" name="Picture 4" descr="A person holding a globe">
            <a:extLst>
              <a:ext uri="{FF2B5EF4-FFF2-40B4-BE49-F238E27FC236}">
                <a16:creationId xmlns:a16="http://schemas.microsoft.com/office/drawing/2014/main" id="{C1E4A972-2A65-48D3-3C06-61742BA2AF5E}"/>
              </a:ext>
            </a:extLst>
          </p:cNvPr>
          <p:cNvPicPr>
            <a:picLocks noChangeAspect="1"/>
          </p:cNvPicPr>
          <p:nvPr/>
        </p:nvPicPr>
        <p:blipFill>
          <a:blip r:embed="rId4"/>
          <a:srcRect l="29962" r="29631"/>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8D54336-5791-5B40-8778-136DC79B1BD8}"/>
              </a:ext>
            </a:extLst>
          </p:cNvPr>
          <p:cNvSpPr>
            <a:spLocks noGrp="1"/>
          </p:cNvSpPr>
          <p:nvPr>
            <p:ph idx="1"/>
          </p:nvPr>
        </p:nvSpPr>
        <p:spPr>
          <a:xfrm>
            <a:off x="5297762" y="2706624"/>
            <a:ext cx="6251110" cy="3483864"/>
          </a:xfrm>
        </p:spPr>
        <p:txBody>
          <a:bodyPr vert="horz" lIns="91440" tIns="45720" rIns="91440" bIns="45720" rtlCol="0" anchor="t">
            <a:normAutofit fontScale="85000" lnSpcReduction="10000"/>
          </a:bodyPr>
          <a:lstStyle/>
          <a:p>
            <a:pPr marL="0" indent="0">
              <a:buNone/>
            </a:pPr>
            <a:endParaRPr lang="en-GB" sz="1700">
              <a:solidFill>
                <a:schemeClr val="accent6"/>
              </a:solidFill>
              <a:latin typeface="Arial"/>
              <a:ea typeface="+mn-lt"/>
              <a:cs typeface="Arial"/>
            </a:endParaRPr>
          </a:p>
          <a:p>
            <a:pPr marL="0" indent="0">
              <a:buNone/>
            </a:pPr>
            <a:r>
              <a:rPr lang="en-GB" sz="1700">
                <a:solidFill>
                  <a:schemeClr val="accent6"/>
                </a:solidFill>
                <a:latin typeface="Arial"/>
                <a:ea typeface="+mn-lt"/>
                <a:cs typeface="Arial"/>
              </a:rPr>
              <a:t>Understanding Ageing and Individual Needs:</a:t>
            </a:r>
          </a:p>
          <a:p>
            <a:pPr algn="just"/>
            <a:r>
              <a:rPr lang="en-GB" sz="1700">
                <a:latin typeface="Arial"/>
                <a:ea typeface="+mn-lt"/>
                <a:cs typeface="Arial"/>
              </a:rPr>
              <a:t>According to World Health Organization (2025) ageing is a natural and lifelong process that involves biological, psychological, and social changes. While ageing may coincide with declines in physical strength, mobility, sensory abilities, and health, being older does not automatically equate to dependency or a poor quality of life.</a:t>
            </a:r>
          </a:p>
          <a:p>
            <a:pPr marL="0" indent="0" algn="just">
              <a:buNone/>
            </a:pPr>
            <a:endParaRPr lang="en-GB" sz="1700">
              <a:latin typeface="Arial"/>
              <a:ea typeface="+mn-lt"/>
              <a:cs typeface="Arial"/>
            </a:endParaRPr>
          </a:p>
          <a:p>
            <a:pPr algn="just"/>
            <a:r>
              <a:rPr lang="en-GB" sz="1700">
                <a:latin typeface="Arial"/>
                <a:ea typeface="+mn-lt"/>
                <a:cs typeface="Arial"/>
              </a:rPr>
              <a:t>Older adults have diverse needs, abilities, experiences, and preferences, so care should not treat them as a homogeneous group. The rising population of older individuals in the UK has significant implications for health and social care, with increasing demand for community, primary, social, and long-term care services (UK Parliament, 2025). Effective support should, therefore, prioritise not only the management of illness but also the maintenance of wellbeing, independence, dignity, and active participation.</a:t>
            </a:r>
            <a:endParaRPr lang="en-US" sz="1700">
              <a:latin typeface="Arial"/>
              <a:ea typeface="+mn-lt"/>
              <a:cs typeface="Arial"/>
            </a:endParaRPr>
          </a:p>
        </p:txBody>
      </p:sp>
      <p:pic>
        <p:nvPicPr>
          <p:cNvPr id="10" name="Audio 9">
            <a:hlinkClick r:id="" action="ppaction://media"/>
            <a:extLst>
              <a:ext uri="{FF2B5EF4-FFF2-40B4-BE49-F238E27FC236}">
                <a16:creationId xmlns:a16="http://schemas.microsoft.com/office/drawing/2014/main" id="{BCA895CA-9196-3041-FDF9-D60EA8E93E6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14105122"/>
      </p:ext>
    </p:extLst>
  </p:cSld>
  <p:clrMapOvr>
    <a:masterClrMapping/>
  </p:clrMapOvr>
  <mc:AlternateContent xmlns:mc="http://schemas.openxmlformats.org/markup-compatibility/2006">
    <mc:Choice xmlns:p14="http://schemas.microsoft.com/office/powerpoint/2010/main" Requires="p14">
      <p:transition spd="slow" p14:dur="2000" advTm="79628"/>
    </mc:Choice>
    <mc:Fallback>
      <p:transition spd="slow" advTm="796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19644-A10E-1B24-68F8-D93C5146E39D}"/>
              </a:ext>
            </a:extLst>
          </p:cNvPr>
          <p:cNvSpPr>
            <a:spLocks noGrp="1"/>
          </p:cNvSpPr>
          <p:nvPr>
            <p:ph type="title"/>
          </p:nvPr>
        </p:nvSpPr>
        <p:spPr/>
        <p:txBody>
          <a:bodyPr>
            <a:normAutofit/>
          </a:bodyPr>
          <a:lstStyle/>
          <a:p>
            <a:r>
              <a:rPr lang="en-GB" sz="4000">
                <a:solidFill>
                  <a:srgbClr val="00B050"/>
                </a:solidFill>
                <a:latin typeface="Arial"/>
                <a:ea typeface="+mj-lt"/>
                <a:cs typeface="Arial"/>
              </a:rPr>
              <a:t>Care, Empowerment and Independence</a:t>
            </a:r>
            <a:endParaRPr lang="en-US" sz="4000">
              <a:solidFill>
                <a:srgbClr val="00B050"/>
              </a:solidFill>
              <a:latin typeface="Arial"/>
              <a:cs typeface="Arial"/>
            </a:endParaRPr>
          </a:p>
        </p:txBody>
      </p:sp>
      <p:sp>
        <p:nvSpPr>
          <p:cNvPr id="3" name="Content Placeholder 2">
            <a:extLst>
              <a:ext uri="{FF2B5EF4-FFF2-40B4-BE49-F238E27FC236}">
                <a16:creationId xmlns:a16="http://schemas.microsoft.com/office/drawing/2014/main" id="{64D81DD3-00E8-6532-809B-58EDA6AC3886}"/>
              </a:ext>
            </a:extLst>
          </p:cNvPr>
          <p:cNvSpPr>
            <a:spLocks noGrp="1"/>
          </p:cNvSpPr>
          <p:nvPr>
            <p:ph idx="1"/>
          </p:nvPr>
        </p:nvSpPr>
        <p:spPr>
          <a:xfrm>
            <a:off x="174892" y="2050367"/>
            <a:ext cx="11698453" cy="4185273"/>
          </a:xfrm>
        </p:spPr>
        <p:txBody>
          <a:bodyPr vert="horz" lIns="91440" tIns="45720" rIns="91440" bIns="45720" rtlCol="0" anchor="t">
            <a:normAutofit fontScale="92500" lnSpcReduction="20000"/>
          </a:bodyPr>
          <a:lstStyle/>
          <a:p>
            <a:pPr algn="just">
              <a:lnSpc>
                <a:spcPct val="150000"/>
              </a:lnSpc>
            </a:pPr>
            <a:endParaRPr lang="en-GB" sz="1600">
              <a:latin typeface="Arial"/>
              <a:ea typeface="+mn-lt"/>
              <a:cs typeface="Arial"/>
            </a:endParaRPr>
          </a:p>
          <a:p>
            <a:pPr marL="0" indent="0" algn="just">
              <a:lnSpc>
                <a:spcPct val="150000"/>
              </a:lnSpc>
              <a:buNone/>
            </a:pPr>
            <a:r>
              <a:rPr lang="en-GB" sz="1600">
                <a:solidFill>
                  <a:schemeClr val="accent6"/>
                </a:solidFill>
                <a:latin typeface="Arial"/>
                <a:ea typeface="+mn-lt"/>
                <a:cs typeface="Arial"/>
              </a:rPr>
              <a:t>Empowerment, Independence and Functional Ability:</a:t>
            </a:r>
          </a:p>
          <a:p>
            <a:pPr algn="just">
              <a:lnSpc>
                <a:spcPct val="150000"/>
              </a:lnSpc>
            </a:pPr>
            <a:r>
              <a:rPr lang="en-GB" sz="1600">
                <a:latin typeface="Arial"/>
                <a:ea typeface="+mn-lt"/>
                <a:cs typeface="Arial"/>
              </a:rPr>
              <a:t>According to Care Quality Commission (2024) supporting independence means enabling older adults to maintain control over their daily lives and participate in activities that are meaningful to them. Functional ability includes the capacity to handle personal care, mobility, communication, eating, and maintaining social relationships. Empowerment involves providing older individuals with information, choices, and control over decisions that affect their lives.</a:t>
            </a:r>
          </a:p>
          <a:p>
            <a:pPr algn="just">
              <a:lnSpc>
                <a:spcPct val="150000"/>
              </a:lnSpc>
            </a:pPr>
            <a:endParaRPr lang="en-US" sz="1600">
              <a:latin typeface="Arial"/>
              <a:ea typeface="+mn-lt"/>
              <a:cs typeface="Arial"/>
            </a:endParaRPr>
          </a:p>
          <a:p>
            <a:pPr algn="just">
              <a:lnSpc>
                <a:spcPct val="150000"/>
              </a:lnSpc>
            </a:pPr>
            <a:r>
              <a:rPr lang="en-GB" sz="1600">
                <a:latin typeface="Arial"/>
                <a:ea typeface="+mn-lt"/>
                <a:cs typeface="Arial"/>
              </a:rPr>
              <a:t>The Care Act (2014) places well-being and personalisation at the core of adult social care, emphasising dignity, physical and mental well-being, control over day-to-day life, relationships, and participation in society. However, empowerment can be compromised when services become overly task-focused, leading professionals to make decisions for people rather than collaborating with them. Effective care should identify what older individuals can do and offer appropriate support to help them maintain or develop these abilities.</a:t>
            </a:r>
          </a:p>
        </p:txBody>
      </p:sp>
      <p:pic>
        <p:nvPicPr>
          <p:cNvPr id="6" name="Audio 5">
            <a:hlinkClick r:id="" action="ppaction://media"/>
            <a:extLst>
              <a:ext uri="{FF2B5EF4-FFF2-40B4-BE49-F238E27FC236}">
                <a16:creationId xmlns:a16="http://schemas.microsoft.com/office/drawing/2014/main" id="{873FD56E-05D6-EE5B-CF55-4656CD0CD3C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45577984"/>
      </p:ext>
    </p:extLst>
  </p:cSld>
  <p:clrMapOvr>
    <a:masterClrMapping/>
  </p:clrMapOvr>
  <mc:AlternateContent xmlns:mc="http://schemas.openxmlformats.org/markup-compatibility/2006">
    <mc:Choice xmlns:p14="http://schemas.microsoft.com/office/powerpoint/2010/main" Requires="p14">
      <p:transition spd="slow" p14:dur="2000" advTm="74882"/>
    </mc:Choice>
    <mc:Fallback>
      <p:transition spd="slow" advTm="748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93394DA-E684-47C2-9020-13225823F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207673-0898-EA49-542A-752D125803B9}"/>
              </a:ext>
            </a:extLst>
          </p:cNvPr>
          <p:cNvSpPr>
            <a:spLocks noGrp="1"/>
          </p:cNvSpPr>
          <p:nvPr>
            <p:ph type="title"/>
          </p:nvPr>
        </p:nvSpPr>
        <p:spPr>
          <a:xfrm>
            <a:off x="838200" y="365125"/>
            <a:ext cx="10515600" cy="1306443"/>
          </a:xfrm>
        </p:spPr>
        <p:txBody>
          <a:bodyPr>
            <a:normAutofit/>
          </a:bodyPr>
          <a:lstStyle/>
          <a:p>
            <a:r>
              <a:rPr lang="en-GB" sz="4000">
                <a:latin typeface="Arial"/>
                <a:ea typeface="+mj-lt"/>
                <a:cs typeface="Arial"/>
              </a:rPr>
              <a:t>Theories of Ageing</a:t>
            </a:r>
            <a:endParaRPr lang="en-US" sz="4000">
              <a:latin typeface="Arial"/>
              <a:cs typeface="Arial"/>
            </a:endParaRPr>
          </a:p>
        </p:txBody>
      </p:sp>
      <p:pic>
        <p:nvPicPr>
          <p:cNvPr id="17" name="Picture 16">
            <a:extLst>
              <a:ext uri="{FF2B5EF4-FFF2-40B4-BE49-F238E27FC236}">
                <a16:creationId xmlns:a16="http://schemas.microsoft.com/office/drawing/2014/main" id="{8D4B894A-14DA-1E2E-095E-9BC8AEF2ADF1}"/>
              </a:ext>
            </a:extLst>
          </p:cNvPr>
          <p:cNvPicPr>
            <a:picLocks noChangeAspect="1"/>
          </p:cNvPicPr>
          <p:nvPr/>
        </p:nvPicPr>
        <p:blipFill>
          <a:blip r:embed="rId4"/>
          <a:srcRect l="33065" r="11635" b="-3"/>
          <a:stretch>
            <a:fillRect/>
          </a:stretch>
        </p:blipFill>
        <p:spPr>
          <a:xfrm>
            <a:off x="7989293" y="1904282"/>
            <a:ext cx="3423093" cy="4224808"/>
          </a:xfrm>
          <a:prstGeom prst="rect">
            <a:avLst/>
          </a:prstGeom>
        </p:spPr>
      </p:pic>
      <p:graphicFrame>
        <p:nvGraphicFramePr>
          <p:cNvPr id="18" name="Content Placeholder 2">
            <a:extLst>
              <a:ext uri="{FF2B5EF4-FFF2-40B4-BE49-F238E27FC236}">
                <a16:creationId xmlns:a16="http://schemas.microsoft.com/office/drawing/2014/main" id="{FF046BD5-A027-6B18-1814-F95CB28D7983}"/>
              </a:ext>
            </a:extLst>
          </p:cNvPr>
          <p:cNvGraphicFramePr>
            <a:graphicFrameLocks noGrp="1"/>
          </p:cNvGraphicFramePr>
          <p:nvPr>
            <p:ph idx="1"/>
            <p:extLst>
              <p:ext uri="{D42A27DB-BD31-4B8C-83A1-F6EECF244321}">
                <p14:modId xmlns:p14="http://schemas.microsoft.com/office/powerpoint/2010/main" val="2530616897"/>
              </p:ext>
            </p:extLst>
          </p:nvPr>
        </p:nvGraphicFramePr>
        <p:xfrm>
          <a:off x="838200" y="1836063"/>
          <a:ext cx="6714744" cy="430346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Audio 9">
            <a:hlinkClick r:id="" action="ppaction://media"/>
            <a:extLst>
              <a:ext uri="{FF2B5EF4-FFF2-40B4-BE49-F238E27FC236}">
                <a16:creationId xmlns:a16="http://schemas.microsoft.com/office/drawing/2014/main" id="{C365BDEE-4F1C-E1E5-FA3E-EAD44591B08A}"/>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32919084"/>
      </p:ext>
    </p:extLst>
  </p:cSld>
  <p:clrMapOvr>
    <a:masterClrMapping/>
  </p:clrMapOvr>
  <mc:AlternateContent xmlns:mc="http://schemas.openxmlformats.org/markup-compatibility/2006">
    <mc:Choice xmlns:p14="http://schemas.microsoft.com/office/powerpoint/2010/main" Requires="p14">
      <p:transition spd="slow" p14:dur="2000" advTm="67452"/>
    </mc:Choice>
    <mc:Fallback>
      <p:transition spd="slow" advTm="674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063630-9115-B69C-7140-07320DCF3CFB}"/>
              </a:ext>
            </a:extLst>
          </p:cNvPr>
          <p:cNvSpPr>
            <a:spLocks noGrp="1"/>
          </p:cNvSpPr>
          <p:nvPr>
            <p:ph type="title"/>
          </p:nvPr>
        </p:nvSpPr>
        <p:spPr>
          <a:xfrm>
            <a:off x="572493" y="238539"/>
            <a:ext cx="11018520" cy="1434415"/>
          </a:xfrm>
        </p:spPr>
        <p:txBody>
          <a:bodyPr anchor="b">
            <a:normAutofit/>
          </a:bodyPr>
          <a:lstStyle/>
          <a:p>
            <a:r>
              <a:rPr lang="en-GB" sz="5000">
                <a:latin typeface="Arial"/>
                <a:ea typeface="+mj-lt"/>
                <a:cs typeface="Arial"/>
              </a:rPr>
              <a:t>Current Care and Support in the UK</a:t>
            </a:r>
            <a:endParaRPr lang="en-US" sz="5000">
              <a:latin typeface="Arial"/>
              <a:cs typeface="Arial"/>
            </a:endParaRPr>
          </a:p>
        </p:txBody>
      </p:sp>
      <p:sp>
        <p:nvSpPr>
          <p:cNvPr id="1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604B3069-38D6-EAC2-F6A3-70E5FAF3C32C}"/>
              </a:ext>
            </a:extLst>
          </p:cNvPr>
          <p:cNvPicPr>
            <a:picLocks noChangeAspect="1"/>
          </p:cNvPicPr>
          <p:nvPr/>
        </p:nvPicPr>
        <p:blipFill>
          <a:blip r:embed="rId4"/>
          <a:srcRect l="12089" r="23933" b="-3"/>
          <a:stretch>
            <a:fillRect/>
          </a:stretch>
        </p:blipFill>
        <p:spPr>
          <a:xfrm>
            <a:off x="7675658" y="2093976"/>
            <a:ext cx="3941064" cy="4096512"/>
          </a:xfrm>
          <a:prstGeom prst="rect">
            <a:avLst/>
          </a:prstGeom>
        </p:spPr>
      </p:pic>
      <p:graphicFrame>
        <p:nvGraphicFramePr>
          <p:cNvPr id="5" name="Content Placeholder 2">
            <a:extLst>
              <a:ext uri="{FF2B5EF4-FFF2-40B4-BE49-F238E27FC236}">
                <a16:creationId xmlns:a16="http://schemas.microsoft.com/office/drawing/2014/main" id="{731B564D-B8EA-A3E0-95E8-EDC61C9286CB}"/>
              </a:ext>
            </a:extLst>
          </p:cNvPr>
          <p:cNvGraphicFramePr>
            <a:graphicFrameLocks noGrp="1"/>
          </p:cNvGraphicFramePr>
          <p:nvPr>
            <p:ph idx="1"/>
            <p:extLst>
              <p:ext uri="{D42A27DB-BD31-4B8C-83A1-F6EECF244321}">
                <p14:modId xmlns:p14="http://schemas.microsoft.com/office/powerpoint/2010/main" val="3018330602"/>
              </p:ext>
            </p:extLst>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8" name="Audio 7">
            <a:hlinkClick r:id="" action="ppaction://media"/>
            <a:extLst>
              <a:ext uri="{FF2B5EF4-FFF2-40B4-BE49-F238E27FC236}">
                <a16:creationId xmlns:a16="http://schemas.microsoft.com/office/drawing/2014/main" id="{B5295BCE-4F88-F2BE-0ECA-EF7BBB02642D}"/>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59118247"/>
      </p:ext>
    </p:extLst>
  </p:cSld>
  <p:clrMapOvr>
    <a:masterClrMapping/>
  </p:clrMapOvr>
  <mc:AlternateContent xmlns:mc="http://schemas.openxmlformats.org/markup-compatibility/2006">
    <mc:Choice xmlns:p14="http://schemas.microsoft.com/office/powerpoint/2010/main" Requires="p14">
      <p:transition spd="slow" p14:dur="2000" advTm="60973"/>
    </mc:Choice>
    <mc:Fallback>
      <p:transition spd="slow" advTm="60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512521-23E3-A917-ED73-43538B7B2E87}"/>
              </a:ext>
            </a:extLst>
          </p:cNvPr>
          <p:cNvSpPr>
            <a:spLocks noGrp="1"/>
          </p:cNvSpPr>
          <p:nvPr>
            <p:ph type="title"/>
          </p:nvPr>
        </p:nvSpPr>
        <p:spPr>
          <a:xfrm>
            <a:off x="5297762" y="329184"/>
            <a:ext cx="6251110" cy="1783080"/>
          </a:xfrm>
        </p:spPr>
        <p:txBody>
          <a:bodyPr anchor="b">
            <a:normAutofit/>
          </a:bodyPr>
          <a:lstStyle/>
          <a:p>
            <a:r>
              <a:rPr lang="en-GB" sz="5400">
                <a:latin typeface="Arial"/>
                <a:ea typeface="+mj-lt"/>
                <a:cs typeface="Arial"/>
              </a:rPr>
              <a:t>Domiciliary Care</a:t>
            </a:r>
            <a:endParaRPr lang="en-US" sz="5400">
              <a:latin typeface="Arial"/>
              <a:cs typeface="Arial"/>
            </a:endParaRPr>
          </a:p>
        </p:txBody>
      </p:sp>
      <p:pic>
        <p:nvPicPr>
          <p:cNvPr id="6" name="Picture 5" descr="Person sanitizing hand">
            <a:extLst>
              <a:ext uri="{FF2B5EF4-FFF2-40B4-BE49-F238E27FC236}">
                <a16:creationId xmlns:a16="http://schemas.microsoft.com/office/drawing/2014/main" id="{25CE9C08-F798-0082-353C-4B85312A65CF}"/>
              </a:ext>
            </a:extLst>
          </p:cNvPr>
          <p:cNvPicPr>
            <a:picLocks noChangeAspect="1"/>
          </p:cNvPicPr>
          <p:nvPr/>
        </p:nvPicPr>
        <p:blipFill>
          <a:blip r:embed="rId4"/>
          <a:srcRect l="22399" r="30912" b="-1"/>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BA49A6C-2DE7-5363-6814-26919943FF7C}"/>
              </a:ext>
            </a:extLst>
          </p:cNvPr>
          <p:cNvSpPr>
            <a:spLocks noGrp="1"/>
          </p:cNvSpPr>
          <p:nvPr>
            <p:ph idx="1"/>
          </p:nvPr>
        </p:nvSpPr>
        <p:spPr>
          <a:xfrm>
            <a:off x="5297762" y="2706624"/>
            <a:ext cx="6766580" cy="3943305"/>
          </a:xfrm>
        </p:spPr>
        <p:txBody>
          <a:bodyPr vert="horz" lIns="91440" tIns="45720" rIns="91440" bIns="45720" rtlCol="0" anchor="t">
            <a:normAutofit/>
          </a:bodyPr>
          <a:lstStyle/>
          <a:p>
            <a:endParaRPr lang="en-GB" sz="1500">
              <a:latin typeface="Arial"/>
              <a:ea typeface="+mn-lt"/>
              <a:cs typeface="Arial"/>
            </a:endParaRPr>
          </a:p>
          <a:p>
            <a:pPr marL="0" indent="0">
              <a:buNone/>
            </a:pPr>
            <a:r>
              <a:rPr lang="en-GB" sz="1500">
                <a:latin typeface="Arial"/>
                <a:ea typeface="+mn-lt"/>
                <a:cs typeface="Arial"/>
              </a:rPr>
              <a:t> </a:t>
            </a:r>
            <a:r>
              <a:rPr lang="en-GB" sz="1500">
                <a:solidFill>
                  <a:schemeClr val="accent6"/>
                </a:solidFill>
                <a:latin typeface="Arial"/>
                <a:ea typeface="+mn-lt"/>
                <a:cs typeface="Arial"/>
              </a:rPr>
              <a:t>Supporting Independence at Home:</a:t>
            </a:r>
          </a:p>
          <a:p>
            <a:pPr algn="just"/>
            <a:r>
              <a:rPr lang="en-GB" sz="1500">
                <a:latin typeface="Arial"/>
                <a:ea typeface="+mn-lt"/>
                <a:cs typeface="Arial"/>
              </a:rPr>
              <a:t>Domiciliary care offers support to individuals in their own homes and can include personal care, medication assistance, meal preparation, and help with daily activities (NHS, 2024). One of the main benefits is that elderly individuals can stay in a familiar environment while receiving tailored support based on their needs. Remaining at home can help sustain relationships, maintain routines, and preserve a sense of identity.</a:t>
            </a:r>
            <a:br>
              <a:rPr lang="en-GB" sz="1500">
                <a:latin typeface="Arial"/>
                <a:ea typeface="+mn-lt"/>
                <a:cs typeface="Arial"/>
              </a:rPr>
            </a:br>
            <a:endParaRPr lang="en-US" sz="1200">
              <a:latin typeface="Arial"/>
              <a:ea typeface="+mn-lt"/>
              <a:cs typeface="Arial"/>
            </a:endParaRPr>
          </a:p>
          <a:p>
            <a:pPr algn="just"/>
            <a:r>
              <a:rPr lang="en-GB" sz="1200">
                <a:latin typeface="Arial"/>
                <a:ea typeface="+mn-lt"/>
                <a:cs typeface="Arial"/>
              </a:rPr>
              <a:t>However, the effectiveness of domiciliary care can be hindered by short visit durations, staff shortages, high turnover rates, and a lack of continuity in care (King and Young, 2022). Additionally, there is a risk that caregivers may perform tasks for clients instead of encouraging them to engage in these activities themselves. Therefore, domiciliary care is most empowering when it adopts a person-centred and strengths-based approach that promotes independence and self-sufficiency.</a:t>
            </a:r>
          </a:p>
        </p:txBody>
      </p:sp>
      <p:pic>
        <p:nvPicPr>
          <p:cNvPr id="7" name="Audio 6">
            <a:hlinkClick r:id="" action="ppaction://media"/>
            <a:extLst>
              <a:ext uri="{FF2B5EF4-FFF2-40B4-BE49-F238E27FC236}">
                <a16:creationId xmlns:a16="http://schemas.microsoft.com/office/drawing/2014/main" id="{02E0CE3E-0C4D-9A92-E80A-BDD5C368B49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84256420"/>
      </p:ext>
    </p:extLst>
  </p:cSld>
  <p:clrMapOvr>
    <a:masterClrMapping/>
  </p:clrMapOvr>
  <mc:AlternateContent xmlns:mc="http://schemas.openxmlformats.org/markup-compatibility/2006">
    <mc:Choice xmlns:p14="http://schemas.microsoft.com/office/powerpoint/2010/main" Requires="p14">
      <p:transition spd="slow" p14:dur="2000" advTm="53937"/>
    </mc:Choice>
    <mc:Fallback>
      <p:transition spd="slow" advTm="539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940B40-A354-7E2E-41AB-77ABF40F8333}"/>
              </a:ext>
            </a:extLst>
          </p:cNvPr>
          <p:cNvSpPr>
            <a:spLocks noGrp="1"/>
          </p:cNvSpPr>
          <p:nvPr>
            <p:ph type="title"/>
          </p:nvPr>
        </p:nvSpPr>
        <p:spPr>
          <a:xfrm>
            <a:off x="5297762" y="329184"/>
            <a:ext cx="6251110" cy="1783080"/>
          </a:xfrm>
        </p:spPr>
        <p:txBody>
          <a:bodyPr anchor="b">
            <a:normAutofit/>
          </a:bodyPr>
          <a:lstStyle/>
          <a:p>
            <a:r>
              <a:rPr lang="en-GB" sz="5400">
                <a:latin typeface="Arial"/>
                <a:ea typeface="+mj-lt"/>
                <a:cs typeface="Arial"/>
              </a:rPr>
              <a:t>Reablement and Functional Ability</a:t>
            </a:r>
            <a:endParaRPr lang="en-US" sz="5400">
              <a:latin typeface="Arial"/>
              <a:cs typeface="Arial"/>
            </a:endParaRPr>
          </a:p>
        </p:txBody>
      </p:sp>
      <p:pic>
        <p:nvPicPr>
          <p:cNvPr id="6" name="Picture 5" descr="Two people holding each other's hands">
            <a:extLst>
              <a:ext uri="{FF2B5EF4-FFF2-40B4-BE49-F238E27FC236}">
                <a16:creationId xmlns:a16="http://schemas.microsoft.com/office/drawing/2014/main" id="{0000C14F-4A64-BFB6-6DEA-A3F2CC6A0828}"/>
              </a:ext>
            </a:extLst>
          </p:cNvPr>
          <p:cNvPicPr>
            <a:picLocks noChangeAspect="1"/>
          </p:cNvPicPr>
          <p:nvPr/>
        </p:nvPicPr>
        <p:blipFill>
          <a:blip r:embed="rId4"/>
          <a:srcRect l="24281" r="30388" b="-1"/>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88AFA6-5498-0E45-0D27-7E02788E0D51}"/>
              </a:ext>
            </a:extLst>
          </p:cNvPr>
          <p:cNvSpPr>
            <a:spLocks noGrp="1"/>
          </p:cNvSpPr>
          <p:nvPr>
            <p:ph idx="1"/>
          </p:nvPr>
        </p:nvSpPr>
        <p:spPr>
          <a:xfrm>
            <a:off x="5297593" y="2722834"/>
            <a:ext cx="6251110" cy="3483864"/>
          </a:xfrm>
        </p:spPr>
        <p:txBody>
          <a:bodyPr vert="horz" lIns="91440" tIns="45720" rIns="91440" bIns="45720" rtlCol="0" anchor="t">
            <a:normAutofit fontScale="92500" lnSpcReduction="10000"/>
          </a:bodyPr>
          <a:lstStyle/>
          <a:p>
            <a:pPr marL="0" indent="0">
              <a:buNone/>
            </a:pPr>
            <a:r>
              <a:rPr lang="en-GB" sz="1500">
                <a:solidFill>
                  <a:schemeClr val="accent6"/>
                </a:solidFill>
                <a:latin typeface="Arial"/>
                <a:ea typeface="+mn-lt"/>
                <a:cs typeface="Arial"/>
              </a:rPr>
              <a:t>Promoting Independence and Recovery:</a:t>
            </a:r>
            <a:endParaRPr lang="en-GB" sz="1500">
              <a:latin typeface="Arial"/>
              <a:ea typeface="+mn-lt"/>
              <a:cs typeface="Arial"/>
            </a:endParaRPr>
          </a:p>
          <a:p>
            <a:pPr algn="just"/>
            <a:r>
              <a:rPr lang="en-GB" sz="1500">
                <a:latin typeface="Arial"/>
                <a:ea typeface="+mn-lt"/>
                <a:cs typeface="Arial"/>
              </a:rPr>
              <a:t>Reablement is a short-term, strengths-based approach designed to help individuals regain their confidence, skills, and independence after experiencing an illness, injury, or a change in circumstances (</a:t>
            </a:r>
            <a:r>
              <a:rPr lang="en-GB" sz="1500" err="1">
                <a:latin typeface="Arial"/>
                <a:ea typeface="+mn-lt"/>
                <a:cs typeface="Arial"/>
              </a:rPr>
              <a:t>Vluggen</a:t>
            </a:r>
            <a:r>
              <a:rPr lang="en-GB" sz="1500">
                <a:latin typeface="Arial"/>
                <a:ea typeface="+mn-lt"/>
                <a:cs typeface="Arial"/>
              </a:rPr>
              <a:t> et al., 2021). For instance, an older adult recovering from a fall may receive support with mobility, personal care, and daily activities as they gradually rebuild their confidence. Unlike traditional care, which often involves workers completing tasks for individuals, reablement emphasises empowering people to engage as much as possible in their own care.</a:t>
            </a:r>
          </a:p>
          <a:p>
            <a:pPr marL="0" indent="0">
              <a:buNone/>
            </a:pPr>
            <a:endParaRPr lang="en-GB" sz="1500">
              <a:latin typeface="Arial"/>
              <a:ea typeface="+mn-lt"/>
              <a:cs typeface="Arial"/>
            </a:endParaRPr>
          </a:p>
          <a:p>
            <a:pPr algn="just"/>
            <a:r>
              <a:rPr lang="en-GB" sz="1500">
                <a:latin typeface="Arial"/>
                <a:ea typeface="+mn-lt"/>
                <a:cs typeface="Arial"/>
              </a:rPr>
              <a:t>This method aligns with the principles of Activity Theory and the Care Act, which prioritise wellbeing and independence. However, it is important to note that reablement may not be suitable for everyone, particularly those with complex or progressive conditions. Its effectiveness can also depend on several factors, including staff capacity, the individual's health, and their motivation to participate.</a:t>
            </a:r>
            <a:endParaRPr lang="en-US" sz="1500">
              <a:latin typeface="Arial"/>
              <a:ea typeface="+mn-lt"/>
              <a:cs typeface="Arial"/>
            </a:endParaRPr>
          </a:p>
        </p:txBody>
      </p:sp>
      <p:pic>
        <p:nvPicPr>
          <p:cNvPr id="7" name="Audio 6">
            <a:hlinkClick r:id="" action="ppaction://media"/>
            <a:extLst>
              <a:ext uri="{FF2B5EF4-FFF2-40B4-BE49-F238E27FC236}">
                <a16:creationId xmlns:a16="http://schemas.microsoft.com/office/drawing/2014/main" id="{ACD4F5A0-46D9-8F49-9F7F-CA73183811E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91904199"/>
      </p:ext>
    </p:extLst>
  </p:cSld>
  <p:clrMapOvr>
    <a:masterClrMapping/>
  </p:clrMapOvr>
  <mc:AlternateContent xmlns:mc="http://schemas.openxmlformats.org/markup-compatibility/2006">
    <mc:Choice xmlns:p14="http://schemas.microsoft.com/office/powerpoint/2010/main" Requires="p14">
      <p:transition spd="slow" p14:dur="2000" advTm="64350"/>
    </mc:Choice>
    <mc:Fallback>
      <p:transition spd="slow" advTm="6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1133A9-2769-0FF0-857E-4FD3B876DEEB}"/>
              </a:ext>
            </a:extLst>
          </p:cNvPr>
          <p:cNvSpPr>
            <a:spLocks noGrp="1"/>
          </p:cNvSpPr>
          <p:nvPr>
            <p:ph type="title"/>
          </p:nvPr>
        </p:nvSpPr>
        <p:spPr>
          <a:xfrm>
            <a:off x="4654296" y="329184"/>
            <a:ext cx="6894576" cy="1783080"/>
          </a:xfrm>
        </p:spPr>
        <p:txBody>
          <a:bodyPr anchor="b">
            <a:normAutofit/>
          </a:bodyPr>
          <a:lstStyle/>
          <a:p>
            <a:r>
              <a:rPr lang="en-GB" sz="5400">
                <a:latin typeface="Arial"/>
                <a:cs typeface="Arial"/>
              </a:rPr>
              <a:t>Policy and Legislation</a:t>
            </a:r>
            <a:endParaRPr lang="en-US" sz="5400">
              <a:latin typeface="Arial"/>
              <a:cs typeface="Arial"/>
            </a:endParaRPr>
          </a:p>
          <a:p>
            <a:endParaRPr lang="en-GB" sz="5400"/>
          </a:p>
        </p:txBody>
      </p:sp>
      <p:pic>
        <p:nvPicPr>
          <p:cNvPr id="6" name="Picture 5" descr="Red toy person in front of two lines of white figures">
            <a:extLst>
              <a:ext uri="{FF2B5EF4-FFF2-40B4-BE49-F238E27FC236}">
                <a16:creationId xmlns:a16="http://schemas.microsoft.com/office/drawing/2014/main" id="{87C5FAF0-AB03-9625-C0EB-BB742009CEFE}"/>
              </a:ext>
            </a:extLst>
          </p:cNvPr>
          <p:cNvPicPr>
            <a:picLocks noChangeAspect="1"/>
          </p:cNvPicPr>
          <p:nvPr/>
        </p:nvPicPr>
        <p:blipFill>
          <a:blip r:embed="rId5"/>
          <a:srcRect l="32501" r="28646"/>
          <a:stretch>
            <a:fillRect/>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942D05E-46B8-7551-BF57-6F39ACA370DF}"/>
              </a:ext>
            </a:extLst>
          </p:cNvPr>
          <p:cNvSpPr>
            <a:spLocks noGrp="1"/>
          </p:cNvSpPr>
          <p:nvPr>
            <p:ph idx="1"/>
          </p:nvPr>
        </p:nvSpPr>
        <p:spPr>
          <a:xfrm>
            <a:off x="4183648" y="2112712"/>
            <a:ext cx="7365224" cy="4761334"/>
          </a:xfrm>
        </p:spPr>
        <p:txBody>
          <a:bodyPr vert="horz" lIns="91440" tIns="45720" rIns="91440" bIns="45720" rtlCol="0" anchor="t">
            <a:normAutofit/>
          </a:bodyPr>
          <a:lstStyle/>
          <a:p>
            <a:pPr marL="0" indent="0">
              <a:buNone/>
            </a:pPr>
            <a:endParaRPr lang="en-GB" sz="1700">
              <a:latin typeface="Arial"/>
              <a:cs typeface="Arial"/>
            </a:endParaRPr>
          </a:p>
          <a:p>
            <a:pPr marL="0" indent="0">
              <a:buNone/>
            </a:pPr>
            <a:r>
              <a:rPr lang="en-GB" sz="1700">
                <a:solidFill>
                  <a:schemeClr val="accent6"/>
                </a:solidFill>
                <a:latin typeface="Arial"/>
                <a:cs typeface="Arial"/>
              </a:rPr>
              <a:t>Policies supporting Older People’s Care:</a:t>
            </a:r>
            <a:br>
              <a:rPr lang="en-GB" sz="1700">
                <a:latin typeface="Arial"/>
                <a:cs typeface="Arial"/>
              </a:rPr>
            </a:br>
            <a:endParaRPr lang="en-GB" sz="1700">
              <a:latin typeface="Arial"/>
              <a:cs typeface="Arial"/>
            </a:endParaRPr>
          </a:p>
          <a:p>
            <a:pPr algn="just"/>
            <a:r>
              <a:rPr lang="en-GB" sz="1600">
                <a:latin typeface="Arial"/>
                <a:cs typeface="Arial"/>
              </a:rPr>
              <a:t>Several important policies and laws influence care for older people in the UK. The Care Act (2014) established wellbeing, prevention, personalisation and individual involvement as important principles of adult social care. The Equality Act (2010) protects people from unlawful discrimination, including discrimination based on age.</a:t>
            </a:r>
          </a:p>
          <a:p>
            <a:pPr marL="0" indent="0">
              <a:buNone/>
            </a:pPr>
            <a:endParaRPr lang="en-GB" sz="1700">
              <a:latin typeface="Arial"/>
              <a:cs typeface="Arial"/>
            </a:endParaRPr>
          </a:p>
          <a:p>
            <a:pPr algn="just"/>
            <a:r>
              <a:rPr lang="en-GB" sz="1700">
                <a:latin typeface="Arial"/>
                <a:cs typeface="Arial"/>
              </a:rPr>
              <a:t>The NHS Long Term Plan (GOV.UK, 2025) also emphasises prevention, personalised care, community services and supporting people to remain independent for as long as possible. These policies provide a strong framework for empowerment, but there can be a difference between policy intentions and people's experiences. Financial pressures, workforce shortages, unequal access and variation between services can make it difficult to achieve the principles consistently in practice. </a:t>
            </a:r>
            <a:endParaRPr lang="en-US" sz="1700"/>
          </a:p>
        </p:txBody>
      </p:sp>
      <p:pic>
        <p:nvPicPr>
          <p:cNvPr id="7" name="Audio 6">
            <a:hlinkClick r:id="" action="ppaction://media"/>
            <a:extLst>
              <a:ext uri="{FF2B5EF4-FFF2-40B4-BE49-F238E27FC236}">
                <a16:creationId xmlns:a16="http://schemas.microsoft.com/office/drawing/2014/main" id="{8C411198-A697-9091-3ECD-A6368B198D1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79923260"/>
      </p:ext>
    </p:extLst>
  </p:cSld>
  <p:clrMapOvr>
    <a:masterClrMapping/>
  </p:clrMapOvr>
  <mc:AlternateContent xmlns:mc="http://schemas.openxmlformats.org/markup-compatibility/2006">
    <mc:Choice xmlns:p14="http://schemas.microsoft.com/office/powerpoint/2010/main" Requires="p14">
      <p:transition spd="slow" p14:dur="2000" advTm="60998"/>
    </mc:Choice>
    <mc:Fallback>
      <p:transition spd="slow" advTm="60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A4276F44-3C37-71B3-6504-242FF039F47E}"/>
              </a:ext>
            </a:extLst>
          </p:cNvPr>
          <p:cNvSpPr>
            <a:spLocks noGrp="1"/>
          </p:cNvSpPr>
          <p:nvPr>
            <p:ph type="title"/>
          </p:nvPr>
        </p:nvSpPr>
        <p:spPr>
          <a:xfrm>
            <a:off x="838200" y="401221"/>
            <a:ext cx="10515600" cy="1348065"/>
          </a:xfrm>
        </p:spPr>
        <p:txBody>
          <a:bodyPr>
            <a:normAutofit/>
          </a:bodyPr>
          <a:lstStyle/>
          <a:p>
            <a:r>
              <a:rPr lang="en-GB" sz="5400">
                <a:solidFill>
                  <a:srgbClr val="FFFFFF"/>
                </a:solidFill>
                <a:latin typeface="Arial"/>
                <a:ea typeface="+mj-lt"/>
                <a:cs typeface="Arial"/>
              </a:rPr>
              <a:t>Challenges to Independence</a:t>
            </a:r>
            <a:endParaRPr lang="en-US" sz="5400">
              <a:solidFill>
                <a:srgbClr val="FFFFFF"/>
              </a:solidFill>
              <a:latin typeface="Arial"/>
              <a:cs typeface="Arial"/>
            </a:endParaRPr>
          </a:p>
        </p:txBody>
      </p:sp>
      <p:sp>
        <p:nvSpPr>
          <p:cNvPr id="3" name="Content Placeholder 2">
            <a:extLst>
              <a:ext uri="{FF2B5EF4-FFF2-40B4-BE49-F238E27FC236}">
                <a16:creationId xmlns:a16="http://schemas.microsoft.com/office/drawing/2014/main" id="{0545F88E-E0BC-9F84-01F1-9668100981C5}"/>
              </a:ext>
            </a:extLst>
          </p:cNvPr>
          <p:cNvSpPr>
            <a:spLocks noGrp="1"/>
          </p:cNvSpPr>
          <p:nvPr>
            <p:ph idx="1"/>
          </p:nvPr>
        </p:nvSpPr>
        <p:spPr>
          <a:xfrm>
            <a:off x="-2241" y="2586789"/>
            <a:ext cx="11356041" cy="3074702"/>
          </a:xfrm>
        </p:spPr>
        <p:txBody>
          <a:bodyPr vert="horz" lIns="91440" tIns="45720" rIns="91440" bIns="45720" rtlCol="0" anchor="t">
            <a:normAutofit fontScale="92500" lnSpcReduction="20000"/>
          </a:bodyPr>
          <a:lstStyle/>
          <a:p>
            <a:endParaRPr lang="en-GB" sz="2000">
              <a:latin typeface="Arial"/>
              <a:ea typeface="+mn-lt"/>
              <a:cs typeface="Arial"/>
            </a:endParaRPr>
          </a:p>
          <a:p>
            <a:pPr marL="0" indent="0">
              <a:buNone/>
            </a:pPr>
            <a:r>
              <a:rPr lang="en-GB" sz="2000">
                <a:solidFill>
                  <a:schemeClr val="accent6"/>
                </a:solidFill>
                <a:latin typeface="Arial"/>
                <a:ea typeface="+mn-lt"/>
                <a:cs typeface="Arial"/>
              </a:rPr>
              <a:t>Challenges Affecting Older Adults’ Independence:</a:t>
            </a:r>
          </a:p>
          <a:p>
            <a:pPr algn="just"/>
            <a:r>
              <a:rPr lang="en-GB" sz="1800">
                <a:latin typeface="Arial"/>
                <a:ea typeface="+mn-lt"/>
                <a:cs typeface="Arial"/>
              </a:rPr>
              <a:t>According to (Van et al., 2021) older adults may face numerous challenges that impact their independence and ability to function effectively. Issues such as frailty, chronic health conditions, reduced mobility, falls, and dementia can make daily activities more challenging. Additionally, social isolation and bereavement can diminish confidence and participation in social activities Selman et al., (2025), while inadequate housing and transportation issues may limit independence within the community.</a:t>
            </a:r>
          </a:p>
          <a:p>
            <a:endParaRPr lang="en-GB" sz="1800">
              <a:latin typeface="Arial"/>
              <a:ea typeface="+mn-lt"/>
              <a:cs typeface="Arial"/>
            </a:endParaRPr>
          </a:p>
          <a:p>
            <a:pPr algn="just"/>
            <a:r>
              <a:rPr lang="en-GB" sz="1800">
                <a:latin typeface="Arial"/>
                <a:ea typeface="+mn-lt"/>
                <a:cs typeface="Arial"/>
              </a:rPr>
              <a:t>Financial constraints can further complicate access to necessary resources or home modifications. These challenges are often interconnected; for example, a fall can lead to decreased mobility, which may create a fear of going outside and subsequently increase social isolation. Therefore, effective services must take a holistic approach, addressing the individual as a whole rather than treating each problem in isolation</a:t>
            </a:r>
            <a:r>
              <a:rPr lang="en-GB" sz="2000">
                <a:latin typeface="Arial"/>
                <a:ea typeface="+mn-lt"/>
                <a:cs typeface="Arial"/>
              </a:rPr>
              <a:t>.</a:t>
            </a:r>
            <a:endParaRPr lang="en-US" sz="2000">
              <a:latin typeface="Arial"/>
              <a:ea typeface="+mn-lt"/>
              <a:cs typeface="Arial"/>
            </a:endParaRPr>
          </a:p>
        </p:txBody>
      </p:sp>
      <p:pic>
        <p:nvPicPr>
          <p:cNvPr id="6" name="Audio 5">
            <a:hlinkClick r:id="" action="ppaction://media"/>
            <a:extLst>
              <a:ext uri="{FF2B5EF4-FFF2-40B4-BE49-F238E27FC236}">
                <a16:creationId xmlns:a16="http://schemas.microsoft.com/office/drawing/2014/main" id="{22D6980F-C825-694C-08E0-0FD5AB5864C3}"/>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74607435"/>
      </p:ext>
    </p:extLst>
  </p:cSld>
  <p:clrMapOvr>
    <a:masterClrMapping/>
  </p:clrMapOvr>
  <mc:AlternateContent xmlns:mc="http://schemas.openxmlformats.org/markup-compatibility/2006">
    <mc:Choice xmlns:p14="http://schemas.microsoft.com/office/powerpoint/2010/main" Requires="p14">
      <p:transition spd="slow" p14:dur="2000" advTm="73247"/>
    </mc:Choice>
    <mc:Fallback>
      <p:transition spd="slow" advTm="732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18DB78A-3EC9-F9EB-1A62-02C154F6DED9}"/>
              </a:ext>
            </a:extLst>
          </p:cNvPr>
          <p:cNvSpPr>
            <a:spLocks noGrp="1"/>
          </p:cNvSpPr>
          <p:nvPr>
            <p:ph type="title"/>
          </p:nvPr>
        </p:nvSpPr>
        <p:spPr>
          <a:xfrm>
            <a:off x="838200" y="401221"/>
            <a:ext cx="10515600" cy="1348065"/>
          </a:xfrm>
        </p:spPr>
        <p:txBody>
          <a:bodyPr>
            <a:normAutofit/>
          </a:bodyPr>
          <a:lstStyle/>
          <a:p>
            <a:r>
              <a:rPr lang="en-GB" sz="5400">
                <a:solidFill>
                  <a:srgbClr val="FFFFFF"/>
                </a:solidFill>
                <a:latin typeface="Arial"/>
                <a:ea typeface="+mj-lt"/>
                <a:cs typeface="Arial"/>
              </a:rPr>
              <a:t>Ageism and Inequality</a:t>
            </a:r>
            <a:endParaRPr lang="en-US" sz="5400">
              <a:solidFill>
                <a:srgbClr val="FFFFFF"/>
              </a:solidFill>
              <a:latin typeface="Arial"/>
              <a:cs typeface="Arial"/>
            </a:endParaRPr>
          </a:p>
        </p:txBody>
      </p:sp>
      <p:sp>
        <p:nvSpPr>
          <p:cNvPr id="3" name="Content Placeholder 2">
            <a:extLst>
              <a:ext uri="{FF2B5EF4-FFF2-40B4-BE49-F238E27FC236}">
                <a16:creationId xmlns:a16="http://schemas.microsoft.com/office/drawing/2014/main" id="{6908D120-D452-C1B7-C688-D4464C9C98B2}"/>
              </a:ext>
            </a:extLst>
          </p:cNvPr>
          <p:cNvSpPr>
            <a:spLocks noGrp="1"/>
          </p:cNvSpPr>
          <p:nvPr>
            <p:ph idx="1"/>
          </p:nvPr>
        </p:nvSpPr>
        <p:spPr>
          <a:xfrm>
            <a:off x="838200" y="2586789"/>
            <a:ext cx="10515600" cy="3590174"/>
          </a:xfrm>
        </p:spPr>
        <p:txBody>
          <a:bodyPr vert="horz" lIns="91440" tIns="45720" rIns="91440" bIns="45720" rtlCol="0" anchor="t">
            <a:normAutofit fontScale="92500" lnSpcReduction="10000"/>
          </a:bodyPr>
          <a:lstStyle/>
          <a:p>
            <a:endParaRPr lang="en-GB" sz="2000">
              <a:latin typeface="Arial"/>
              <a:ea typeface="+mn-lt"/>
              <a:cs typeface="Arial"/>
            </a:endParaRPr>
          </a:p>
          <a:p>
            <a:pPr marL="0" indent="0">
              <a:buNone/>
            </a:pPr>
            <a:r>
              <a:rPr lang="en-GB" sz="2000">
                <a:solidFill>
                  <a:schemeClr val="accent6"/>
                </a:solidFill>
                <a:latin typeface="Arial"/>
                <a:ea typeface="+mn-lt"/>
                <a:cs typeface="Arial"/>
              </a:rPr>
              <a:t>Ageism, Inequality and Empowerment:</a:t>
            </a:r>
          </a:p>
          <a:p>
            <a:pPr algn="just"/>
            <a:r>
              <a:rPr lang="en-GB" sz="1800">
                <a:latin typeface="Arial"/>
                <a:ea typeface="+mn-lt"/>
                <a:cs typeface="Arial"/>
              </a:rPr>
              <a:t>Ageism can create significant barriers to independence and empowerment for older individuals. This issue arises when older people are stereotyped as dependent, incapable of learning new skills, or unable to make their own decisions. Such assumptions can lead professionals to communicate with relatives rather than with older people, or make decisions without fully involving them (WHO, 2026). </a:t>
            </a:r>
          </a:p>
          <a:p>
            <a:pPr marL="0" indent="0" algn="just">
              <a:buNone/>
            </a:pPr>
            <a:endParaRPr lang="en-US" sz="2000">
              <a:latin typeface="Arial"/>
              <a:ea typeface="+mn-lt"/>
              <a:cs typeface="Arial"/>
            </a:endParaRPr>
          </a:p>
          <a:p>
            <a:pPr algn="just"/>
            <a:r>
              <a:rPr lang="en-GB" sz="2000">
                <a:latin typeface="Arial"/>
                <a:ea typeface="+mn-lt"/>
                <a:cs typeface="Arial"/>
              </a:rPr>
              <a:t>Additionally, inequalities related to income, ethnicity, disability, location, housing, and digital access can further impact people’s experiences of ageing and care. While the Equality Act (2010) offers legal protection against discrimination, legislation alone cannot eliminate negative attitudes. Health and social care professionals need appropriate training to recognise and respect the abilities, preferences, and individual identities of each older person.</a:t>
            </a:r>
          </a:p>
        </p:txBody>
      </p:sp>
      <p:pic>
        <p:nvPicPr>
          <p:cNvPr id="6" name="Audio 5">
            <a:hlinkClick r:id="" action="ppaction://media"/>
            <a:extLst>
              <a:ext uri="{FF2B5EF4-FFF2-40B4-BE49-F238E27FC236}">
                <a16:creationId xmlns:a16="http://schemas.microsoft.com/office/drawing/2014/main" id="{030314D7-6192-9D20-912C-F82FA797050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65182614"/>
      </p:ext>
    </p:extLst>
  </p:cSld>
  <p:clrMapOvr>
    <a:masterClrMapping/>
  </p:clrMapOvr>
  <mc:AlternateContent xmlns:mc="http://schemas.openxmlformats.org/markup-compatibility/2006">
    <mc:Choice xmlns:p14="http://schemas.microsoft.com/office/powerpoint/2010/main" Requires="p14">
      <p:transition spd="slow" p14:dur="2000" advTm="63020"/>
    </mc:Choice>
    <mc:Fallback>
      <p:transition spd="slow" advTm="630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6FE176C-EA4B-6DCB-8978-C2D7C37FEA55}"/>
              </a:ext>
            </a:extLst>
          </p:cNvPr>
          <p:cNvSpPr>
            <a:spLocks noGrp="1"/>
          </p:cNvSpPr>
          <p:nvPr>
            <p:ph type="title"/>
          </p:nvPr>
        </p:nvSpPr>
        <p:spPr>
          <a:xfrm>
            <a:off x="838200" y="401221"/>
            <a:ext cx="10515600" cy="1348065"/>
          </a:xfrm>
        </p:spPr>
        <p:txBody>
          <a:bodyPr>
            <a:normAutofit/>
          </a:bodyPr>
          <a:lstStyle/>
          <a:p>
            <a:r>
              <a:rPr lang="en-GB" sz="5400">
                <a:solidFill>
                  <a:srgbClr val="FFFFFF"/>
                </a:solidFill>
                <a:latin typeface="Arial"/>
                <a:ea typeface="+mj-lt"/>
                <a:cs typeface="Arial"/>
              </a:rPr>
              <a:t>Technological Innovations</a:t>
            </a:r>
            <a:endParaRPr lang="en-US" sz="5400">
              <a:solidFill>
                <a:srgbClr val="FFFFFF"/>
              </a:solidFill>
              <a:latin typeface="Arial"/>
              <a:cs typeface="Arial"/>
            </a:endParaRPr>
          </a:p>
        </p:txBody>
      </p:sp>
      <p:sp>
        <p:nvSpPr>
          <p:cNvPr id="3" name="Content Placeholder 2">
            <a:extLst>
              <a:ext uri="{FF2B5EF4-FFF2-40B4-BE49-F238E27FC236}">
                <a16:creationId xmlns:a16="http://schemas.microsoft.com/office/drawing/2014/main" id="{59090A4C-DC15-F4B9-F9EE-790AF5CC6B3A}"/>
              </a:ext>
            </a:extLst>
          </p:cNvPr>
          <p:cNvSpPr>
            <a:spLocks noGrp="1"/>
          </p:cNvSpPr>
          <p:nvPr>
            <p:ph idx="1"/>
          </p:nvPr>
        </p:nvSpPr>
        <p:spPr>
          <a:xfrm>
            <a:off x="838200" y="2586789"/>
            <a:ext cx="10515600" cy="3590174"/>
          </a:xfrm>
        </p:spPr>
        <p:txBody>
          <a:bodyPr vert="horz" lIns="91440" tIns="45720" rIns="91440" bIns="45720" rtlCol="0" anchor="t">
            <a:normAutofit lnSpcReduction="10000"/>
          </a:bodyPr>
          <a:lstStyle/>
          <a:p>
            <a:endParaRPr lang="en-GB" sz="1700">
              <a:latin typeface="Arial"/>
              <a:ea typeface="+mn-lt"/>
              <a:cs typeface="Arial"/>
            </a:endParaRPr>
          </a:p>
          <a:p>
            <a:pPr marL="0" indent="0">
              <a:buNone/>
            </a:pPr>
            <a:r>
              <a:rPr lang="en-GB" sz="1700">
                <a:solidFill>
                  <a:schemeClr val="accent6"/>
                </a:solidFill>
                <a:latin typeface="Arial"/>
                <a:ea typeface="+mn-lt"/>
                <a:cs typeface="Arial"/>
              </a:rPr>
              <a:t>Technology Supporting Independence and Safety:</a:t>
            </a:r>
          </a:p>
          <a:p>
            <a:pPr algn="just"/>
            <a:r>
              <a:rPr lang="en-GB" sz="1700">
                <a:latin typeface="Arial"/>
                <a:ea typeface="+mn-lt"/>
                <a:cs typeface="Arial"/>
              </a:rPr>
              <a:t>Technology has become increasingly important in supporting older adults (Sweeting et al., 2024). Telecare includes tools such as personal alarms, fall sensors, and medication reminders, while remote monitoring can assist individuals with long-term conditions. These technologies can enhance safety, provide reassurance, and help people maintain their independence at home. </a:t>
            </a:r>
            <a:endParaRPr lang="en-US" sz="1700">
              <a:latin typeface="Arial"/>
              <a:ea typeface="+mn-lt"/>
              <a:cs typeface="Arial"/>
            </a:endParaRPr>
          </a:p>
          <a:p>
            <a:pPr marL="0" indent="0" algn="just">
              <a:buNone/>
            </a:pPr>
            <a:endParaRPr lang="en-GB" sz="1700">
              <a:latin typeface="Arial"/>
              <a:cs typeface="Arial"/>
            </a:endParaRPr>
          </a:p>
          <a:p>
            <a:pPr algn="just"/>
            <a:r>
              <a:rPr lang="en-GB" sz="1700">
                <a:latin typeface="Arial"/>
                <a:ea typeface="+mn-lt"/>
                <a:cs typeface="Arial"/>
              </a:rPr>
              <a:t>However, there are limitations to consider. Some older adults may lack digital skills, internet access, or confidence, leading to digital exclusion (</a:t>
            </a:r>
            <a:r>
              <a:rPr lang="en-GB" sz="1700" err="1">
                <a:latin typeface="Arial"/>
                <a:ea typeface="+mn-lt"/>
                <a:cs typeface="Arial"/>
              </a:rPr>
              <a:t>Casselden</a:t>
            </a:r>
            <a:r>
              <a:rPr lang="en-GB" sz="1700">
                <a:latin typeface="Arial"/>
                <a:ea typeface="+mn-lt"/>
                <a:cs typeface="Arial"/>
              </a:rPr>
              <a:t>, 2023). Additionally, concerns such as privacy, cost, technical failures, and training needs must be addressed. Evidence reviewed by the Social Care Institute for Excellence indicates that while technology can be beneficial, it should not be assumed that more technology always leads to better outcomes. Instead, technology should complement, not replace, human relationships and personalised care.</a:t>
            </a:r>
          </a:p>
        </p:txBody>
      </p:sp>
      <p:pic>
        <p:nvPicPr>
          <p:cNvPr id="13" name="Audio 12">
            <a:hlinkClick r:id="" action="ppaction://media"/>
            <a:extLst>
              <a:ext uri="{FF2B5EF4-FFF2-40B4-BE49-F238E27FC236}">
                <a16:creationId xmlns:a16="http://schemas.microsoft.com/office/drawing/2014/main" id="{20B41405-B337-E93D-7873-9C7542F7E6EE}"/>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15956495"/>
      </p:ext>
    </p:extLst>
  </p:cSld>
  <p:clrMapOvr>
    <a:masterClrMapping/>
  </p:clrMapOvr>
  <mc:AlternateContent xmlns:mc="http://schemas.openxmlformats.org/markup-compatibility/2006">
    <mc:Choice xmlns:p14="http://schemas.microsoft.com/office/powerpoint/2010/main" Requires="p14">
      <p:transition spd="slow" p14:dur="2000" advTm="56738"/>
    </mc:Choice>
    <mc:Fallback>
      <p:transition spd="slow" advTm="567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515EBD-1E12-5DD4-0EDE-497B79BCEB75}"/>
              </a:ext>
            </a:extLst>
          </p:cNvPr>
          <p:cNvPicPr>
            <a:picLocks noChangeAspect="1"/>
          </p:cNvPicPr>
          <p:nvPr/>
        </p:nvPicPr>
        <p:blipFill>
          <a:blip r:embed="rId5">
            <a:duotone>
              <a:schemeClr val="bg2">
                <a:shade val="45000"/>
                <a:satMod val="135000"/>
              </a:schemeClr>
              <a:prstClr val="white"/>
            </a:duotone>
          </a:blip>
          <a:srcRect r="8444" b="-1"/>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46D245-DA17-9691-98E2-0974F1DF2D29}"/>
              </a:ext>
            </a:extLst>
          </p:cNvPr>
          <p:cNvSpPr>
            <a:spLocks noGrp="1"/>
          </p:cNvSpPr>
          <p:nvPr>
            <p:ph type="title"/>
          </p:nvPr>
        </p:nvSpPr>
        <p:spPr>
          <a:xfrm>
            <a:off x="838200" y="365125"/>
            <a:ext cx="10515600" cy="1325563"/>
          </a:xfrm>
        </p:spPr>
        <p:txBody>
          <a:bodyPr>
            <a:normAutofit/>
          </a:bodyPr>
          <a:lstStyle/>
          <a:p>
            <a:r>
              <a:rPr lang="en-GB"/>
              <a:t>Case Study: Supporting Independence</a:t>
            </a:r>
            <a:endParaRPr lang="en-US"/>
          </a:p>
          <a:p>
            <a:endParaRPr lang="en-GB"/>
          </a:p>
        </p:txBody>
      </p:sp>
      <p:graphicFrame>
        <p:nvGraphicFramePr>
          <p:cNvPr id="7" name="Content Placeholder 2">
            <a:extLst>
              <a:ext uri="{FF2B5EF4-FFF2-40B4-BE49-F238E27FC236}">
                <a16:creationId xmlns:a16="http://schemas.microsoft.com/office/drawing/2014/main" id="{2E00A68F-ED6D-43AF-78EE-7E3377D93EAA}"/>
              </a:ext>
            </a:extLst>
          </p:cNvPr>
          <p:cNvGraphicFramePr>
            <a:graphicFrameLocks noGrp="1"/>
          </p:cNvGraphicFramePr>
          <p:nvPr>
            <p:ph idx="1"/>
            <p:extLst>
              <p:ext uri="{D42A27DB-BD31-4B8C-83A1-F6EECF244321}">
                <p14:modId xmlns:p14="http://schemas.microsoft.com/office/powerpoint/2010/main" val="15727852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8" name="Audio 7">
            <a:hlinkClick r:id="" action="ppaction://media"/>
            <a:extLst>
              <a:ext uri="{FF2B5EF4-FFF2-40B4-BE49-F238E27FC236}">
                <a16:creationId xmlns:a16="http://schemas.microsoft.com/office/drawing/2014/main" id="{41BAC6B0-8A12-DF64-7BC1-8F7193E9BA83}"/>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26244109"/>
      </p:ext>
    </p:extLst>
  </p:cSld>
  <p:clrMapOvr>
    <a:masterClrMapping/>
  </p:clrMapOvr>
  <mc:AlternateContent xmlns:mc="http://schemas.openxmlformats.org/markup-compatibility/2006">
    <mc:Choice xmlns:p14="http://schemas.microsoft.com/office/powerpoint/2010/main" Requires="p14">
      <p:transition spd="slow" p14:dur="2000" advTm="57628"/>
    </mc:Choice>
    <mc:Fallback>
      <p:transition spd="slow" advTm="576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13B55D9-9488-95D3-33B4-3ADFD01CABEB}"/>
              </a:ext>
            </a:extLst>
          </p:cNvPr>
          <p:cNvSpPr>
            <a:spLocks noGrp="1"/>
          </p:cNvSpPr>
          <p:nvPr>
            <p:ph type="title"/>
          </p:nvPr>
        </p:nvSpPr>
        <p:spPr>
          <a:xfrm>
            <a:off x="838200" y="365125"/>
            <a:ext cx="10515600" cy="1325563"/>
          </a:xfrm>
        </p:spPr>
        <p:txBody>
          <a:bodyPr>
            <a:normAutofit/>
          </a:bodyPr>
          <a:lstStyle/>
          <a:p>
            <a:r>
              <a:rPr lang="en-GB">
                <a:latin typeface="Arial"/>
                <a:cs typeface="Arial"/>
              </a:rPr>
              <a:t>Critical Evaluation of Current Approaches</a:t>
            </a:r>
            <a:endParaRPr lang="en-US">
              <a:latin typeface="Arial"/>
              <a:cs typeface="Arial"/>
            </a:endParaRPr>
          </a:p>
          <a:p>
            <a:endParaRPr lang="en-GB"/>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3C22186-FBAC-18A3-E228-12CC49ACDEC7}"/>
              </a:ext>
            </a:extLst>
          </p:cNvPr>
          <p:cNvSpPr>
            <a:spLocks noGrp="1"/>
          </p:cNvSpPr>
          <p:nvPr>
            <p:ph idx="1"/>
          </p:nvPr>
        </p:nvSpPr>
        <p:spPr>
          <a:xfrm>
            <a:off x="838200" y="1825625"/>
            <a:ext cx="10515600" cy="4351338"/>
          </a:xfrm>
        </p:spPr>
        <p:txBody>
          <a:bodyPr vert="horz" lIns="91440" tIns="45720" rIns="91440" bIns="45720" rtlCol="0" anchor="t">
            <a:normAutofit fontScale="92500" lnSpcReduction="20000"/>
          </a:bodyPr>
          <a:lstStyle/>
          <a:p>
            <a:pPr marL="0" indent="0">
              <a:buNone/>
            </a:pPr>
            <a:endParaRPr lang="en-GB" sz="2400">
              <a:latin typeface="Arial"/>
              <a:ea typeface="+mn-lt"/>
              <a:cs typeface="Arial"/>
            </a:endParaRPr>
          </a:p>
          <a:p>
            <a:pPr marL="0" indent="0">
              <a:buNone/>
            </a:pPr>
            <a:r>
              <a:rPr lang="en-GB" sz="2400">
                <a:solidFill>
                  <a:schemeClr val="accent6"/>
                </a:solidFill>
                <a:latin typeface="Arial"/>
                <a:ea typeface="+mn-lt"/>
                <a:cs typeface="Arial"/>
              </a:rPr>
              <a:t>Evaluating Current Approaches to Older People’s Care:</a:t>
            </a:r>
          </a:p>
          <a:p>
            <a:pPr algn="just"/>
            <a:r>
              <a:rPr lang="en-GB" sz="2400">
                <a:latin typeface="Arial"/>
                <a:ea typeface="+mn-lt"/>
                <a:cs typeface="Arial"/>
              </a:rPr>
              <a:t>Current approaches to supporting older people have several strengths. Person-centred care promotes choice and dignity, reablement helps maintain functional ability, community services help individuals  remain at home, and technology can enhance safety and independence (NHS England, 2024). However, these methods do not work equally well in every situation.</a:t>
            </a:r>
          </a:p>
          <a:p>
            <a:pPr marL="0" indent="0" algn="just">
              <a:buNone/>
            </a:pPr>
            <a:endParaRPr lang="en-GB" sz="2400">
              <a:latin typeface="Arial"/>
              <a:ea typeface="+mn-lt"/>
              <a:cs typeface="Arial"/>
            </a:endParaRPr>
          </a:p>
          <a:p>
            <a:pPr algn="just"/>
            <a:r>
              <a:rPr lang="en-GB" sz="2400">
                <a:latin typeface="Arial"/>
                <a:ea typeface="+mn-lt"/>
                <a:cs typeface="Arial"/>
              </a:rPr>
              <a:t> Workforce shortages, financial pressures, fragmented services, unequal access, and digital exclusion can all diminish the quality and availability of support. Consequently, there is a distinction between having positive policies and achieving positive outcomes in practice. The effectiveness of care should be evaluated by whether it enables older individuals to attain outcomes that are meaningful to them, rather than merely by the quantity of services provided.</a:t>
            </a:r>
            <a:endParaRPr lang="en-US" sz="2400">
              <a:latin typeface="Arial"/>
              <a:cs typeface="Arial"/>
            </a:endParaRPr>
          </a:p>
        </p:txBody>
      </p:sp>
      <p:pic>
        <p:nvPicPr>
          <p:cNvPr id="7" name="Audio 6">
            <a:hlinkClick r:id="" action="ppaction://media"/>
            <a:extLst>
              <a:ext uri="{FF2B5EF4-FFF2-40B4-BE49-F238E27FC236}">
                <a16:creationId xmlns:a16="http://schemas.microsoft.com/office/drawing/2014/main" id="{9384ED9C-D0B6-65E3-6899-D17CC18EBC2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2572167"/>
      </p:ext>
    </p:extLst>
  </p:cSld>
  <p:clrMapOvr>
    <a:masterClrMapping/>
  </p:clrMapOvr>
  <mc:AlternateContent xmlns:mc="http://schemas.openxmlformats.org/markup-compatibility/2006">
    <mc:Choice xmlns:p14="http://schemas.microsoft.com/office/powerpoint/2010/main" Requires="p14">
      <p:transition spd="slow" p14:dur="2000" advTm="57843"/>
    </mc:Choice>
    <mc:Fallback>
      <p:transition spd="slow" advTm="578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86AD2F-3321-B07B-D470-592EB5693ECC}"/>
              </a:ext>
            </a:extLst>
          </p:cNvPr>
          <p:cNvSpPr>
            <a:spLocks noGrp="1"/>
          </p:cNvSpPr>
          <p:nvPr>
            <p:ph type="title"/>
          </p:nvPr>
        </p:nvSpPr>
        <p:spPr>
          <a:xfrm>
            <a:off x="838200" y="365125"/>
            <a:ext cx="10515600" cy="1325563"/>
          </a:xfrm>
        </p:spPr>
        <p:txBody>
          <a:bodyPr>
            <a:normAutofit/>
          </a:bodyPr>
          <a:lstStyle/>
          <a:p>
            <a:r>
              <a:rPr lang="en-GB" sz="5400">
                <a:ea typeface="+mj-lt"/>
                <a:cs typeface="+mj-lt"/>
              </a:rPr>
              <a:t>Recommendations for Improvement</a:t>
            </a:r>
            <a:endParaRPr lang="en-US"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18E7820-5A38-B9B0-CF8B-BFAE0D70B414}"/>
              </a:ext>
            </a:extLst>
          </p:cNvPr>
          <p:cNvSpPr>
            <a:spLocks noGrp="1"/>
          </p:cNvSpPr>
          <p:nvPr>
            <p:ph idx="1"/>
          </p:nvPr>
        </p:nvSpPr>
        <p:spPr>
          <a:xfrm>
            <a:off x="838200" y="1929384"/>
            <a:ext cx="10515600" cy="4251960"/>
          </a:xfrm>
        </p:spPr>
        <p:txBody>
          <a:bodyPr vert="horz" lIns="91440" tIns="45720" rIns="91440" bIns="45720" rtlCol="0" anchor="t">
            <a:normAutofit lnSpcReduction="10000"/>
          </a:bodyPr>
          <a:lstStyle/>
          <a:p>
            <a:pPr marL="0" indent="0">
              <a:buNone/>
            </a:pPr>
            <a:endParaRPr lang="en-GB" sz="2000">
              <a:latin typeface="Arial"/>
              <a:ea typeface="+mn-lt"/>
              <a:cs typeface="Arial"/>
            </a:endParaRPr>
          </a:p>
          <a:p>
            <a:pPr marL="0" indent="0">
              <a:buNone/>
            </a:pPr>
            <a:r>
              <a:rPr lang="en-GB" sz="2000">
                <a:solidFill>
                  <a:schemeClr val="accent6"/>
                </a:solidFill>
                <a:latin typeface="Arial"/>
                <a:ea typeface="+mn-lt"/>
                <a:cs typeface="Arial"/>
              </a:rPr>
              <a:t>Recommendation for Improvement Older People’s Care:</a:t>
            </a:r>
          </a:p>
          <a:p>
            <a:pPr algn="just"/>
            <a:r>
              <a:rPr lang="en-GB" sz="1800">
                <a:latin typeface="Arial"/>
                <a:ea typeface="+mn-lt"/>
                <a:cs typeface="Arial"/>
              </a:rPr>
              <a:t>According to </a:t>
            </a:r>
            <a:r>
              <a:rPr lang="en-GB" sz="1800" err="1">
                <a:highlight>
                  <a:srgbClr val="FFFFFF"/>
                </a:highlight>
                <a:latin typeface="Arial"/>
                <a:ea typeface="Source Sans Pro"/>
                <a:cs typeface="Arial"/>
              </a:rPr>
              <a:t>Expósito</a:t>
            </a:r>
            <a:r>
              <a:rPr lang="en-GB" sz="1800">
                <a:highlight>
                  <a:srgbClr val="FFFFFF"/>
                </a:highlight>
                <a:latin typeface="Arial"/>
                <a:ea typeface="Source Sans Pro"/>
                <a:cs typeface="Arial"/>
              </a:rPr>
              <a:t>‐Jiménez et al., (2024) t</a:t>
            </a:r>
            <a:r>
              <a:rPr lang="en-GB" sz="1800">
                <a:latin typeface="Arial"/>
                <a:ea typeface="Source Sans Pro"/>
                <a:cs typeface="Arial"/>
              </a:rPr>
              <a:t>o</a:t>
            </a:r>
            <a:r>
              <a:rPr lang="en-GB" sz="1800">
                <a:latin typeface="Arial"/>
                <a:ea typeface="+mn-lt"/>
                <a:cs typeface="Arial"/>
              </a:rPr>
              <a:t> enhance personalised care, services should actively involve older individuals in the assessment, care planning, and decision-making processes regarding their support. It is also important to further develop preventive and rehabilitation services so that older people receive assistance before their independence declines significantly.</a:t>
            </a:r>
            <a:endParaRPr lang="en-US" sz="1800">
              <a:latin typeface="Arial"/>
              <a:ea typeface="+mn-lt"/>
              <a:cs typeface="Arial"/>
            </a:endParaRPr>
          </a:p>
          <a:p>
            <a:pPr algn="just"/>
            <a:r>
              <a:rPr lang="en-GB" sz="1800">
                <a:latin typeface="Arial"/>
                <a:ea typeface="+mn-lt"/>
                <a:cs typeface="Arial"/>
              </a:rPr>
              <a:t>Workforce training should encompass person-centred care, effective communication, dementia awareness, safeguarding, ageism, and the use of assistive technology. Additionally, digital services must be paired with support for digital inclusion and offer accessible non-digital alternatives to ensure that technology does not exacerbate existing inequalities.</a:t>
            </a:r>
          </a:p>
          <a:p>
            <a:pPr algn="just"/>
            <a:r>
              <a:rPr lang="en-GB" sz="1800">
                <a:latin typeface="Arial"/>
                <a:ea typeface="+mn-lt"/>
                <a:cs typeface="Arial"/>
              </a:rPr>
              <a:t>Furthermore, improving integration among NHS services, social care, housing, and voluntary organisations can help reduce fragmentation in support. However, implementing these recommendations requires sufficient funding, skilled staff, effective leadership, and cooperation among organisations. Therefore, realistic workforce and resource planning is essential to support this implementation.</a:t>
            </a:r>
          </a:p>
        </p:txBody>
      </p:sp>
      <p:pic>
        <p:nvPicPr>
          <p:cNvPr id="6" name="Audio 5">
            <a:hlinkClick r:id="" action="ppaction://media"/>
            <a:extLst>
              <a:ext uri="{FF2B5EF4-FFF2-40B4-BE49-F238E27FC236}">
                <a16:creationId xmlns:a16="http://schemas.microsoft.com/office/drawing/2014/main" id="{5D029652-B977-0050-1BD4-A4DEB52FB6D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83185961"/>
      </p:ext>
    </p:extLst>
  </p:cSld>
  <p:clrMapOvr>
    <a:masterClrMapping/>
  </p:clrMapOvr>
  <mc:AlternateContent xmlns:mc="http://schemas.openxmlformats.org/markup-compatibility/2006">
    <mc:Choice xmlns:p14="http://schemas.microsoft.com/office/powerpoint/2010/main" Requires="p14">
      <p:transition spd="slow" p14:dur="2000" advTm="43982"/>
    </mc:Choice>
    <mc:Fallback>
      <p:transition spd="slow" advTm="439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D226C6-5C0F-6214-8E81-7F8D3178D47F}"/>
              </a:ext>
            </a:extLst>
          </p:cNvPr>
          <p:cNvSpPr>
            <a:spLocks noGrp="1"/>
          </p:cNvSpPr>
          <p:nvPr>
            <p:ph type="title"/>
          </p:nvPr>
        </p:nvSpPr>
        <p:spPr>
          <a:xfrm>
            <a:off x="838200" y="365125"/>
            <a:ext cx="10515600" cy="1325563"/>
          </a:xfrm>
        </p:spPr>
        <p:txBody>
          <a:bodyPr>
            <a:normAutofit/>
          </a:bodyPr>
          <a:lstStyle/>
          <a:p>
            <a:r>
              <a:rPr lang="en-GB" sz="5400">
                <a:latin typeface="Arial"/>
                <a:cs typeface="Arial"/>
              </a:rPr>
              <a:t>Conclusion</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D3C30A9-3A5F-8B6C-CC67-BD20A024CBF8}"/>
              </a:ext>
            </a:extLst>
          </p:cNvPr>
          <p:cNvSpPr>
            <a:spLocks noGrp="1"/>
          </p:cNvSpPr>
          <p:nvPr>
            <p:ph idx="1"/>
          </p:nvPr>
        </p:nvSpPr>
        <p:spPr>
          <a:xfrm>
            <a:off x="671187" y="1929384"/>
            <a:ext cx="10682613" cy="4585987"/>
          </a:xfrm>
        </p:spPr>
        <p:txBody>
          <a:bodyPr vert="horz" lIns="91440" tIns="45720" rIns="91440" bIns="45720" rtlCol="0" anchor="t">
            <a:normAutofit/>
          </a:bodyPr>
          <a:lstStyle/>
          <a:p>
            <a:pPr marL="0" indent="0">
              <a:buNone/>
            </a:pPr>
            <a:endParaRPr lang="en-GB" sz="2200">
              <a:latin typeface="Arial"/>
              <a:ea typeface="+mn-lt"/>
              <a:cs typeface="Arial"/>
            </a:endParaRPr>
          </a:p>
          <a:p>
            <a:pPr marL="0" indent="0">
              <a:buNone/>
            </a:pPr>
            <a:r>
              <a:rPr lang="en-GB" sz="2200">
                <a:solidFill>
                  <a:schemeClr val="accent6"/>
                </a:solidFill>
                <a:latin typeface="Arial"/>
                <a:ea typeface="+mn-lt"/>
                <a:cs typeface="Arial"/>
              </a:rPr>
              <a:t>In Conclusion:</a:t>
            </a:r>
          </a:p>
          <a:p>
            <a:pPr algn="just"/>
            <a:r>
              <a:rPr lang="en-GB" sz="1600">
                <a:latin typeface="Arial"/>
                <a:ea typeface="+mn-lt"/>
                <a:cs typeface="Arial"/>
              </a:rPr>
              <a:t>Supporting older people effectively requires more than just meeting their basic care needs. Independence encompasses physical ability, dignity, confidence, relationships, participation, freedom, and control over everyday decisions. The Care Act 2014 and other policy frameworks provide a crucial foundation for personalised and empowering care. Additionally, Activity Theory and Continuity Theory highlight the importance of engaging in meaningful activities and maintaining familiar aspects of life.</a:t>
            </a:r>
          </a:p>
          <a:p>
            <a:pPr marL="0" indent="0" algn="just">
              <a:buNone/>
            </a:pPr>
            <a:endParaRPr lang="en-US" sz="1800">
              <a:latin typeface="Arial"/>
              <a:ea typeface="+mn-lt"/>
              <a:cs typeface="Arial"/>
            </a:endParaRPr>
          </a:p>
          <a:p>
            <a:pPr algn="just"/>
            <a:r>
              <a:rPr lang="en-GB" sz="1600">
                <a:latin typeface="Arial"/>
                <a:ea typeface="+mn-lt"/>
                <a:cs typeface="Arial"/>
              </a:rPr>
              <a:t>Domiciliary care, reablement, and technology can all contribute to fostering independence. However, their effectiveness may be hindered by workforce pressures, inequalities, digital exclusion, and fragmented services. Therefore, future services should prioritise prevention, personalisation, reablement, digital inclusion, and integrated support.</a:t>
            </a:r>
          </a:p>
        </p:txBody>
      </p:sp>
      <p:pic>
        <p:nvPicPr>
          <p:cNvPr id="22" name="Audio 21">
            <a:hlinkClick r:id="" action="ppaction://media"/>
            <a:extLst>
              <a:ext uri="{FF2B5EF4-FFF2-40B4-BE49-F238E27FC236}">
                <a16:creationId xmlns:a16="http://schemas.microsoft.com/office/drawing/2014/main" id="{C9F1950F-13DE-801C-4FB2-D9CBD0E51D26}"/>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73708017"/>
      </p:ext>
    </p:extLst>
  </p:cSld>
  <p:clrMapOvr>
    <a:masterClrMapping/>
  </p:clrMapOvr>
  <mc:AlternateContent xmlns:mc="http://schemas.openxmlformats.org/markup-compatibility/2006">
    <mc:Choice xmlns:p14="http://schemas.microsoft.com/office/powerpoint/2010/main" Requires="p14">
      <p:transition spd="slow" p14:dur="2000" advTm="60327"/>
    </mc:Choice>
    <mc:Fallback>
      <p:transition spd="slow" advTm="603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479C67-073D-AACE-43FD-D8DA15425950}"/>
              </a:ext>
            </a:extLst>
          </p:cNvPr>
          <p:cNvSpPr>
            <a:spLocks noGrp="1"/>
          </p:cNvSpPr>
          <p:nvPr>
            <p:ph type="title"/>
          </p:nvPr>
        </p:nvSpPr>
        <p:spPr>
          <a:xfrm>
            <a:off x="838200" y="365125"/>
            <a:ext cx="10515600" cy="1325563"/>
          </a:xfrm>
        </p:spPr>
        <p:txBody>
          <a:bodyPr>
            <a:normAutofit/>
          </a:bodyPr>
          <a:lstStyle/>
          <a:p>
            <a:r>
              <a:rPr lang="en-GB" sz="5400">
                <a:latin typeface="Arial"/>
                <a:ea typeface="+mj-lt"/>
                <a:cs typeface="Arial"/>
              </a:rPr>
              <a:t>References</a:t>
            </a:r>
            <a:endParaRPr lang="en-US" sz="5400">
              <a:latin typeface="Arial"/>
              <a:cs typeface="Arial"/>
            </a:endParaRP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FE759DC-77D6-EF76-2F50-E9BF54FD0A30}"/>
              </a:ext>
            </a:extLst>
          </p:cNvPr>
          <p:cNvSpPr>
            <a:spLocks noGrp="1"/>
          </p:cNvSpPr>
          <p:nvPr>
            <p:ph idx="1"/>
          </p:nvPr>
        </p:nvSpPr>
        <p:spPr>
          <a:xfrm>
            <a:off x="849405" y="1929384"/>
            <a:ext cx="10504395" cy="4565724"/>
          </a:xfrm>
        </p:spPr>
        <p:txBody>
          <a:bodyPr vert="horz" lIns="91440" tIns="45720" rIns="91440" bIns="45720" rtlCol="0" anchor="t">
            <a:noAutofit/>
          </a:bodyPr>
          <a:lstStyle/>
          <a:p>
            <a:endParaRPr lang="en-GB" sz="600">
              <a:highlight>
                <a:srgbClr val="FBFBFB"/>
              </a:highlight>
              <a:ea typeface="+mn-lt"/>
              <a:cs typeface="+mn-lt"/>
            </a:endParaRPr>
          </a:p>
          <a:p>
            <a:r>
              <a:rPr lang="en-GB" sz="1100">
                <a:highlight>
                  <a:srgbClr val="FBFBFB"/>
                </a:highlight>
                <a:ea typeface="+mn-lt"/>
                <a:cs typeface="+mn-lt"/>
              </a:rPr>
              <a:t>Care Quality Commission (2024) </a:t>
            </a:r>
            <a:r>
              <a:rPr lang="en-GB" sz="1100" i="1">
                <a:highlight>
                  <a:srgbClr val="FBFBFB"/>
                </a:highlight>
                <a:ea typeface="+mn-lt"/>
                <a:cs typeface="+mn-lt"/>
              </a:rPr>
              <a:t>Assessment framework</a:t>
            </a:r>
            <a:r>
              <a:rPr lang="en-GB" sz="1100">
                <a:highlight>
                  <a:srgbClr val="FBFBFB"/>
                </a:highlight>
                <a:ea typeface="+mn-lt"/>
                <a:cs typeface="+mn-lt"/>
              </a:rPr>
              <a:t>. Available at: </a:t>
            </a:r>
            <a:r>
              <a:rPr lang="en-GB" sz="1100">
                <a:highlight>
                  <a:srgbClr val="FBFBFB"/>
                </a:highlight>
                <a:ea typeface="+mn-lt"/>
                <a:cs typeface="+mn-lt"/>
                <a:hlinkClick r:id="rId4"/>
              </a:rPr>
              <a:t>https://www.cqc.org.uk/guidance-regulation/providers/assessment/single-assessment-framework/caring/independence-choice-control</a:t>
            </a:r>
            <a:r>
              <a:rPr lang="en-GB" sz="1100">
                <a:highlight>
                  <a:srgbClr val="FBFBFB"/>
                </a:highlight>
                <a:ea typeface="+mn-lt"/>
                <a:cs typeface="+mn-lt"/>
              </a:rPr>
              <a:t>   (Accessed: 21 September 2026).</a:t>
            </a:r>
            <a:endParaRPr lang="en-GB" sz="1100">
              <a:highlight>
                <a:srgbClr val="FBFBFB"/>
              </a:highlight>
              <a:ea typeface="Source Sans Pro"/>
              <a:cs typeface="+mn-lt"/>
            </a:endParaRPr>
          </a:p>
          <a:p>
            <a:r>
              <a:rPr lang="en-GB" sz="1100">
                <a:highlight>
                  <a:srgbClr val="FBFBFB"/>
                </a:highlight>
                <a:ea typeface="+mn-lt"/>
                <a:cs typeface="+mn-lt"/>
              </a:rPr>
              <a:t>Care Quality Commission (2025) </a:t>
            </a:r>
            <a:r>
              <a:rPr lang="en-GB" sz="1100" i="1">
                <a:highlight>
                  <a:srgbClr val="FBFBFB"/>
                </a:highlight>
                <a:ea typeface="+mn-lt"/>
                <a:cs typeface="+mn-lt"/>
              </a:rPr>
              <a:t>The state of health care and adult social care in England 2024/25 </a:t>
            </a:r>
            <a:r>
              <a:rPr lang="en-GB" sz="1100">
                <a:highlight>
                  <a:srgbClr val="FBFBFB"/>
                </a:highlight>
                <a:ea typeface="+mn-lt"/>
                <a:cs typeface="+mn-lt"/>
              </a:rPr>
              <a:t>. Available at: </a:t>
            </a:r>
            <a:r>
              <a:rPr lang="en-GB" sz="1100">
                <a:highlight>
                  <a:srgbClr val="FBFBFB"/>
                </a:highlight>
                <a:ea typeface="+mn-lt"/>
                <a:cs typeface="+mn-lt"/>
                <a:hlinkClick r:id="rId5"/>
              </a:rPr>
              <a:t>https://www.cqc.org.uk/publications/major-report/state-care/2024-2025/summary</a:t>
            </a:r>
            <a:r>
              <a:rPr lang="en-GB" sz="1100">
                <a:highlight>
                  <a:srgbClr val="FBFBFB"/>
                </a:highlight>
                <a:ea typeface="+mn-lt"/>
                <a:cs typeface="+mn-lt"/>
              </a:rPr>
              <a:t> (Accessed: 28 September 2026). </a:t>
            </a:r>
          </a:p>
          <a:p>
            <a:r>
              <a:rPr lang="en-GB" sz="1100" err="1">
                <a:highlight>
                  <a:srgbClr val="FFFFFF"/>
                </a:highlight>
                <a:latin typeface="Source Sans Pro"/>
                <a:ea typeface="Source Sans Pro"/>
                <a:cs typeface="+mn-lt"/>
              </a:rPr>
              <a:t>Casselden</a:t>
            </a:r>
            <a:r>
              <a:rPr lang="en-GB" sz="1100">
                <a:highlight>
                  <a:srgbClr val="FFFFFF"/>
                </a:highlight>
                <a:latin typeface="Source Sans Pro"/>
                <a:ea typeface="Source Sans Pro"/>
                <a:cs typeface="+mn-lt"/>
              </a:rPr>
              <a:t>, B. (2023) “Not like riding a bike: How public libraries facilitate older people’s digital inclusion during the Covid-19 pandemic,” </a:t>
            </a:r>
            <a:r>
              <a:rPr lang="en-GB" sz="1100" i="1">
                <a:highlight>
                  <a:srgbClr val="FFFFFF"/>
                </a:highlight>
                <a:latin typeface="Source Sans Pro"/>
                <a:ea typeface="Source Sans Pro"/>
                <a:cs typeface="+mn-lt"/>
              </a:rPr>
              <a:t>Journal of Librarianship and Information Science</a:t>
            </a:r>
            <a:r>
              <a:rPr lang="en-GB" sz="1100">
                <a:highlight>
                  <a:srgbClr val="FFFFFF"/>
                </a:highlight>
                <a:latin typeface="Source Sans Pro"/>
                <a:ea typeface="Source Sans Pro"/>
                <a:cs typeface="+mn-lt"/>
              </a:rPr>
              <a:t>, 55(3), pp. 704–718. Available at: https://doi.org/10.1177/09610006221101898.</a:t>
            </a:r>
            <a:endParaRPr lang="en-GB" sz="1100">
              <a:highlight>
                <a:srgbClr val="FBFBFB"/>
              </a:highlight>
              <a:ea typeface="+mn-lt"/>
              <a:cs typeface="+mn-lt"/>
            </a:endParaRPr>
          </a:p>
          <a:p>
            <a:r>
              <a:rPr lang="en-GB" sz="1100">
                <a:highlight>
                  <a:srgbClr val="FBFBFB"/>
                </a:highlight>
                <a:ea typeface="+mn-lt"/>
                <a:cs typeface="+mn-lt"/>
              </a:rPr>
              <a:t>GOV.UK (2025) </a:t>
            </a:r>
            <a:r>
              <a:rPr lang="en-GB" sz="1100" i="1">
                <a:highlight>
                  <a:srgbClr val="FBFBFB"/>
                </a:highlight>
                <a:ea typeface="+mn-lt"/>
                <a:cs typeface="+mn-lt"/>
              </a:rPr>
              <a:t>10 years Health Plan for England: fit for the future</a:t>
            </a:r>
            <a:r>
              <a:rPr lang="en-GB" sz="1100">
                <a:highlight>
                  <a:srgbClr val="FBFBFB"/>
                </a:highlight>
                <a:ea typeface="+mn-lt"/>
                <a:cs typeface="+mn-lt"/>
              </a:rPr>
              <a:t>. Available at: </a:t>
            </a:r>
            <a:r>
              <a:rPr lang="en-GB" sz="1100">
                <a:highlight>
                  <a:srgbClr val="FBFBFB"/>
                </a:highlight>
                <a:ea typeface="+mn-lt"/>
                <a:cs typeface="+mn-lt"/>
                <a:hlinkClick r:id="rId6"/>
              </a:rPr>
              <a:t>https://www.gov</a:t>
            </a:r>
            <a:r>
              <a:rPr lang="en-GB" sz="1100">
                <a:highlight>
                  <a:srgbClr val="FBFBFB"/>
                </a:highlight>
                <a:ea typeface="+mn-lt"/>
                <a:cs typeface="+mn-lt"/>
                <a:hlinkClick r:id="rId6">
                  <a:extLst>
                    <a:ext uri="{A12FA001-AC4F-418D-AE19-62706E023703}">
                      <ahyp:hlinkClr xmlns:ahyp="http://schemas.microsoft.com/office/drawing/2018/hyperlinkcolor" val="tx"/>
                    </a:ext>
                  </a:extLst>
                </a:hlinkClick>
              </a:rPr>
              <a:t>.</a:t>
            </a:r>
            <a:r>
              <a:rPr lang="en-GB" sz="1100">
                <a:highlight>
                  <a:srgbClr val="FBFBFB"/>
                </a:highlight>
                <a:ea typeface="+mn-lt"/>
                <a:cs typeface="+mn-lt"/>
                <a:hlinkClick r:id="rId6"/>
              </a:rPr>
              <a:t>uk/government/publications/</a:t>
            </a:r>
            <a:r>
              <a:rPr lang="en-GB" sz="1100">
                <a:highlight>
                  <a:srgbClr val="FBFBFB"/>
                </a:highlight>
                <a:ea typeface="+mn-lt"/>
                <a:cs typeface="+mn-lt"/>
                <a:hlinkClick r:id="rId6">
                  <a:extLst>
                    <a:ext uri="{A12FA001-AC4F-418D-AE19-62706E023703}">
                      <ahyp:hlinkClr xmlns:ahyp="http://schemas.microsoft.com/office/drawing/2018/hyperlinkcolor" val="tx"/>
                    </a:ext>
                  </a:extLst>
                </a:hlinkClick>
              </a:rPr>
              <a:t>10-year-health-plan-for-england-fit-for-the-future</a:t>
            </a:r>
            <a:r>
              <a:rPr lang="en-GB" sz="1100">
                <a:highlight>
                  <a:srgbClr val="FBFBFB"/>
                </a:highlight>
                <a:ea typeface="+mn-lt"/>
                <a:cs typeface="+mn-lt"/>
              </a:rPr>
              <a:t> (Accessed: 28 September 2026).</a:t>
            </a:r>
          </a:p>
          <a:p>
            <a:r>
              <a:rPr lang="en-GB" sz="1100">
                <a:highlight>
                  <a:srgbClr val="FBFBFB"/>
                </a:highlight>
                <a:ea typeface="+mn-lt"/>
                <a:cs typeface="+mn-lt"/>
              </a:rPr>
              <a:t>GOV.UK (2026) </a:t>
            </a:r>
            <a:r>
              <a:rPr lang="en-GB" sz="1100" i="1">
                <a:highlight>
                  <a:srgbClr val="FBFBFB"/>
                </a:highlight>
                <a:ea typeface="+mn-lt"/>
                <a:cs typeface="+mn-lt"/>
              </a:rPr>
              <a:t>A</a:t>
            </a:r>
            <a:r>
              <a:rPr lang="en-GB" sz="1100">
                <a:highlight>
                  <a:srgbClr val="FBFBFB"/>
                </a:highlight>
                <a:ea typeface="+mn-lt"/>
                <a:cs typeface="+mn-lt"/>
              </a:rPr>
              <a:t>ge discrimination. Available at: </a:t>
            </a:r>
            <a:r>
              <a:rPr lang="en-GB" sz="1100">
                <a:highlight>
                  <a:srgbClr val="FBFBFB"/>
                </a:highlight>
                <a:ea typeface="+mn-lt"/>
                <a:cs typeface="+mn-lt"/>
                <a:hlinkClick r:id="rId7"/>
              </a:rPr>
              <a:t>https://www.gov.uk/</a:t>
            </a:r>
            <a:r>
              <a:rPr lang="en-GB" sz="1100">
                <a:highlight>
                  <a:srgbClr val="FBFBFB"/>
                </a:highlight>
                <a:ea typeface="+mn-lt"/>
                <a:cs typeface="+mn-lt"/>
                <a:hlinkClick r:id="rId7">
                  <a:extLst>
                    <a:ext uri="{A12FA001-AC4F-418D-AE19-62706E023703}">
                      <ahyp:hlinkClr xmlns:ahyp="http://schemas.microsoft.com/office/drawing/2018/hyperlinkcolor" val="tx"/>
                    </a:ext>
                  </a:extLst>
                </a:hlinkClick>
              </a:rPr>
              <a:t>guidance</a:t>
            </a:r>
            <a:r>
              <a:rPr lang="en-GB" sz="1100">
                <a:highlight>
                  <a:srgbClr val="FBFBFB"/>
                </a:highlight>
                <a:ea typeface="+mn-lt"/>
                <a:cs typeface="+mn-lt"/>
                <a:hlinkClick r:id="rId7"/>
              </a:rPr>
              <a:t>/equality-act-2010-guidance#</a:t>
            </a:r>
            <a:r>
              <a:rPr lang="en-GB" sz="1100">
                <a:highlight>
                  <a:srgbClr val="FBFBFB"/>
                </a:highlight>
                <a:ea typeface="+mn-lt"/>
                <a:cs typeface="+mn-lt"/>
                <a:hlinkClick r:id="rId7">
                  <a:extLst>
                    <a:ext uri="{A12FA001-AC4F-418D-AE19-62706E023703}">
                      <ahyp:hlinkClr xmlns:ahyp="http://schemas.microsoft.com/office/drawing/2018/hyperlinkcolor" val="tx"/>
                    </a:ext>
                  </a:extLst>
                </a:hlinkClick>
              </a:rPr>
              <a:t>equality-act-2010-legislation</a:t>
            </a:r>
            <a:r>
              <a:rPr lang="en-GB" sz="1100">
                <a:highlight>
                  <a:srgbClr val="FBFBFB"/>
                </a:highlight>
                <a:ea typeface="+mn-lt"/>
                <a:cs typeface="+mn-lt"/>
              </a:rPr>
              <a:t> (Accessed: 28 September 2026). </a:t>
            </a:r>
          </a:p>
          <a:p>
            <a:r>
              <a:rPr lang="en-GB" sz="1100" err="1">
                <a:highlight>
                  <a:srgbClr val="FFFFFF"/>
                </a:highlight>
                <a:latin typeface="Aptos"/>
                <a:ea typeface="Source Sans Pro"/>
                <a:cs typeface="+mn-lt"/>
              </a:rPr>
              <a:t>Expósito</a:t>
            </a:r>
            <a:r>
              <a:rPr lang="en-GB" sz="1100">
                <a:highlight>
                  <a:srgbClr val="FFFFFF"/>
                </a:highlight>
                <a:latin typeface="Aptos"/>
                <a:ea typeface="Source Sans Pro"/>
                <a:cs typeface="+mn-lt"/>
              </a:rPr>
              <a:t>‐Jiménez, A. </a:t>
            </a:r>
            <a:r>
              <a:rPr lang="en-GB" sz="1100" i="1">
                <a:highlight>
                  <a:srgbClr val="FFFFFF"/>
                </a:highlight>
                <a:latin typeface="Aptos"/>
                <a:ea typeface="Source Sans Pro"/>
                <a:cs typeface="+mn-lt"/>
              </a:rPr>
              <a:t>et al.</a:t>
            </a:r>
            <a:r>
              <a:rPr lang="en-GB" sz="1100">
                <a:highlight>
                  <a:srgbClr val="FFFFFF"/>
                </a:highlight>
                <a:latin typeface="Aptos"/>
                <a:ea typeface="Source Sans Pro"/>
                <a:cs typeface="+mn-lt"/>
              </a:rPr>
              <a:t> (2024) “Health communication and shared decision‐making between nurses and older adults in community setting: An integrative review,” </a:t>
            </a:r>
            <a:r>
              <a:rPr lang="en-GB" sz="1100" i="1">
                <a:highlight>
                  <a:srgbClr val="FFFFFF"/>
                </a:highlight>
                <a:latin typeface="Aptos"/>
                <a:ea typeface="Source Sans Pro"/>
                <a:cs typeface="+mn-lt"/>
              </a:rPr>
              <a:t>Journal of clinical nursing</a:t>
            </a:r>
            <a:r>
              <a:rPr lang="en-GB" sz="1100">
                <a:highlight>
                  <a:srgbClr val="FFFFFF"/>
                </a:highlight>
                <a:latin typeface="Aptos"/>
                <a:ea typeface="Source Sans Pro"/>
                <a:cs typeface="+mn-lt"/>
              </a:rPr>
              <a:t>, 33(8), pp. 2922–2935. Available at: </a:t>
            </a:r>
            <a:r>
              <a:rPr lang="en-GB" sz="1100">
                <a:highlight>
                  <a:srgbClr val="FFFFFF"/>
                </a:highlight>
                <a:latin typeface="Aptos"/>
                <a:ea typeface="Source Sans Pro"/>
                <a:cs typeface="+mn-lt"/>
                <a:hlinkClick r:id="rId8">
                  <a:extLst>
                    <a:ext uri="{A12FA001-AC4F-418D-AE19-62706E023703}">
                      <ahyp:hlinkClr xmlns:ahyp="http://schemas.microsoft.com/office/drawing/2018/hyperlinkcolor" val="tx"/>
                    </a:ext>
                  </a:extLst>
                </a:hlinkClick>
              </a:rPr>
              <a:t>https://doi.org/10.1111/jocn.17152</a:t>
            </a:r>
            <a:r>
              <a:rPr lang="en-GB" sz="1100">
                <a:highlight>
                  <a:srgbClr val="FFFFFF"/>
                </a:highlight>
                <a:latin typeface="Aptos"/>
                <a:ea typeface="Source Sans Pro"/>
                <a:cs typeface="+mn-lt"/>
              </a:rPr>
              <a:t>.</a:t>
            </a:r>
          </a:p>
          <a:p>
            <a:r>
              <a:rPr lang="en-GB" sz="1100">
                <a:highlight>
                  <a:srgbClr val="FBFBFB"/>
                </a:highlight>
                <a:ea typeface="+mn-lt"/>
                <a:cs typeface="+mn-lt"/>
              </a:rPr>
              <a:t>Ioannou, E., Chen, H. L., Bromley, V., </a:t>
            </a:r>
            <a:r>
              <a:rPr lang="en-GB" sz="1100" err="1">
                <a:highlight>
                  <a:srgbClr val="FBFBFB"/>
                </a:highlight>
                <a:ea typeface="+mn-lt"/>
                <a:cs typeface="+mn-lt"/>
              </a:rPr>
              <a:t>Fosker</a:t>
            </a:r>
            <a:r>
              <a:rPr lang="en-GB" sz="1100">
                <a:highlight>
                  <a:srgbClr val="FBFBFB"/>
                </a:highlight>
                <a:ea typeface="+mn-lt"/>
                <a:cs typeface="+mn-lt"/>
              </a:rPr>
              <a:t>, S., Ali, K., Fernando, A., Mensah, E., &amp; Fowler-Davis, S. (2023). The key values and factors identified by older adults to promote physical activity and reduce sedentary behaviour using co-production approaches: a scoping review. </a:t>
            </a:r>
            <a:r>
              <a:rPr lang="en-GB" sz="1100" i="1">
                <a:highlight>
                  <a:srgbClr val="FBFBFB"/>
                </a:highlight>
                <a:ea typeface="+mn-lt"/>
                <a:cs typeface="+mn-lt"/>
              </a:rPr>
              <a:t>BMC Geriatrics</a:t>
            </a:r>
            <a:r>
              <a:rPr lang="en-GB" sz="1100">
                <a:highlight>
                  <a:srgbClr val="FBFBFB"/>
                </a:highlight>
                <a:ea typeface="+mn-lt"/>
                <a:cs typeface="+mn-lt"/>
              </a:rPr>
              <a:t>, </a:t>
            </a:r>
            <a:r>
              <a:rPr lang="en-GB" sz="1100" i="1">
                <a:highlight>
                  <a:srgbClr val="FBFBFB"/>
                </a:highlight>
                <a:ea typeface="+mn-lt"/>
                <a:cs typeface="+mn-lt"/>
              </a:rPr>
              <a:t>23</a:t>
            </a:r>
            <a:r>
              <a:rPr lang="en-GB" sz="1100">
                <a:highlight>
                  <a:srgbClr val="FBFBFB"/>
                </a:highlight>
                <a:ea typeface="+mn-lt"/>
                <a:cs typeface="+mn-lt"/>
              </a:rPr>
              <a:t>(1), Article 371. </a:t>
            </a:r>
            <a:r>
              <a:rPr lang="en-GB" sz="1100">
                <a:highlight>
                  <a:srgbClr val="FBFBFB"/>
                </a:highlight>
                <a:ea typeface="+mn-lt"/>
                <a:cs typeface="+mn-lt"/>
                <a:hlinkClick r:id="rId9"/>
              </a:rPr>
              <a:t>https://doi.org/10.1186/s12877-023-04005-x</a:t>
            </a:r>
            <a:endParaRPr lang="en-GB" sz="1100">
              <a:highlight>
                <a:srgbClr val="FBFBFB"/>
              </a:highlight>
              <a:ea typeface="Source Sans Pro"/>
              <a:cs typeface="+mn-lt"/>
            </a:endParaRPr>
          </a:p>
          <a:p>
            <a:r>
              <a:rPr lang="en-GB" sz="1100">
                <a:highlight>
                  <a:srgbClr val="FBFBFB"/>
                </a:highlight>
                <a:ea typeface="+mn-lt"/>
                <a:cs typeface="+mn-lt"/>
              </a:rPr>
              <a:t>King, E., &amp; Young, A. (2022). Enablers and barriers in adopting a reablement model of domiciliary care. </a:t>
            </a:r>
            <a:r>
              <a:rPr lang="en-GB" sz="1100" i="1">
                <a:highlight>
                  <a:srgbClr val="FBFBFB"/>
                </a:highlight>
                <a:ea typeface="+mn-lt"/>
                <a:cs typeface="+mn-lt"/>
              </a:rPr>
              <a:t>Journal of Integrated Care (Brighton, England)</a:t>
            </a:r>
            <a:r>
              <a:rPr lang="en-GB" sz="1100">
                <a:highlight>
                  <a:srgbClr val="FBFBFB"/>
                </a:highlight>
                <a:ea typeface="+mn-lt"/>
                <a:cs typeface="+mn-lt"/>
              </a:rPr>
              <a:t>, </a:t>
            </a:r>
            <a:r>
              <a:rPr lang="en-GB" sz="1100" i="1">
                <a:highlight>
                  <a:srgbClr val="FBFBFB"/>
                </a:highlight>
                <a:ea typeface="+mn-lt"/>
                <a:cs typeface="+mn-lt"/>
              </a:rPr>
              <a:t>30</a:t>
            </a:r>
            <a:r>
              <a:rPr lang="en-GB" sz="1100">
                <a:highlight>
                  <a:srgbClr val="FBFBFB"/>
                </a:highlight>
                <a:ea typeface="+mn-lt"/>
                <a:cs typeface="+mn-lt"/>
              </a:rPr>
              <a:t>(2), 123–133. </a:t>
            </a:r>
            <a:r>
              <a:rPr lang="en-GB" sz="1100">
                <a:highlight>
                  <a:srgbClr val="FBFBFB"/>
                </a:highlight>
                <a:ea typeface="+mn-lt"/>
                <a:cs typeface="+mn-lt"/>
                <a:hlinkClick r:id="rId10"/>
              </a:rPr>
              <a:t>https://doi.org/10.1108/JICA-07-2020-0045</a:t>
            </a:r>
            <a:br>
              <a:rPr lang="en-GB" sz="1100">
                <a:highlight>
                  <a:srgbClr val="FBFBFB"/>
                </a:highlight>
                <a:ea typeface="+mn-lt"/>
                <a:cs typeface="+mn-lt"/>
              </a:rPr>
            </a:br>
            <a:endParaRPr lang="en-GB" sz="1100">
              <a:highlight>
                <a:srgbClr val="FBFBFB"/>
              </a:highlight>
              <a:latin typeface="Aptos" panose="02110004020202020204"/>
              <a:ea typeface="Source Sans Pro"/>
              <a:cs typeface="+mn-lt"/>
            </a:endParaRPr>
          </a:p>
          <a:p>
            <a:r>
              <a:rPr lang="en-GB" sz="1100" err="1">
                <a:highlight>
                  <a:srgbClr val="FFFFFF"/>
                </a:highlight>
                <a:latin typeface="Source Sans Pro"/>
                <a:ea typeface="Source Sans Pro"/>
                <a:cs typeface="+mn-lt"/>
              </a:rPr>
              <a:t>Lakomý</a:t>
            </a:r>
            <a:r>
              <a:rPr lang="en-GB" sz="1100">
                <a:highlight>
                  <a:srgbClr val="FFFFFF"/>
                </a:highlight>
                <a:latin typeface="Source Sans Pro"/>
                <a:ea typeface="Source Sans Pro"/>
                <a:cs typeface="+mn-lt"/>
              </a:rPr>
              <a:t>, M. (2023) “The effect of roles prescribed by active ageing on quality of life across European regions,” </a:t>
            </a:r>
            <a:r>
              <a:rPr lang="en-GB" sz="1100" i="1">
                <a:highlight>
                  <a:srgbClr val="FFFFFF"/>
                </a:highlight>
                <a:latin typeface="Source Sans Pro"/>
                <a:ea typeface="Source Sans Pro"/>
                <a:cs typeface="+mn-lt"/>
              </a:rPr>
              <a:t>Ageing and society</a:t>
            </a:r>
            <a:r>
              <a:rPr lang="en-GB" sz="1100">
                <a:highlight>
                  <a:srgbClr val="FFFFFF"/>
                </a:highlight>
                <a:latin typeface="Source Sans Pro"/>
                <a:ea typeface="Source Sans Pro"/>
                <a:cs typeface="+mn-lt"/>
              </a:rPr>
              <a:t>, 43(3), pp. 664–688. Available at: </a:t>
            </a:r>
            <a:r>
              <a:rPr lang="en-GB" sz="1100">
                <a:highlight>
                  <a:srgbClr val="FFFFFF"/>
                </a:highlight>
                <a:latin typeface="Source Sans Pro"/>
                <a:ea typeface="Source Sans Pro"/>
                <a:cs typeface="+mn-lt"/>
                <a:hlinkClick r:id="rId11"/>
              </a:rPr>
              <a:t>https://doi.org/10.1017/S0144686X21000726</a:t>
            </a:r>
            <a:r>
              <a:rPr lang="en-GB" sz="1100">
                <a:highlight>
                  <a:srgbClr val="FFFFFF"/>
                </a:highlight>
                <a:latin typeface="Source Sans Pro"/>
                <a:ea typeface="Source Sans Pro"/>
                <a:cs typeface="+mn-lt"/>
              </a:rPr>
              <a:t>. </a:t>
            </a:r>
            <a:endParaRPr lang="en-GB" sz="1100">
              <a:highlight>
                <a:srgbClr val="FBFBFB"/>
              </a:highlight>
              <a:ea typeface="+mn-lt"/>
              <a:cs typeface="+mn-lt"/>
            </a:endParaRPr>
          </a:p>
          <a:p>
            <a:r>
              <a:rPr lang="en-GB" sz="1100">
                <a:highlight>
                  <a:srgbClr val="FBFBFB"/>
                </a:highlight>
                <a:ea typeface="+mn-lt"/>
                <a:cs typeface="+mn-lt"/>
              </a:rPr>
              <a:t>legislation.gov.uk (2014) </a:t>
            </a:r>
            <a:r>
              <a:rPr lang="en-GB" sz="1100" i="1">
                <a:highlight>
                  <a:srgbClr val="FBFBFB"/>
                </a:highlight>
                <a:ea typeface="+mn-lt"/>
                <a:cs typeface="+mn-lt"/>
              </a:rPr>
              <a:t>Care Act 2014</a:t>
            </a:r>
            <a:r>
              <a:rPr lang="en-GB" sz="1100">
                <a:highlight>
                  <a:srgbClr val="FBFBFB"/>
                </a:highlight>
                <a:ea typeface="+mn-lt"/>
                <a:cs typeface="+mn-lt"/>
              </a:rPr>
              <a:t>. Available at: </a:t>
            </a:r>
            <a:r>
              <a:rPr lang="en-GB" sz="1100">
                <a:highlight>
                  <a:srgbClr val="FBFBFB"/>
                </a:highlight>
                <a:ea typeface="+mn-lt"/>
                <a:cs typeface="+mn-lt"/>
                <a:hlinkClick r:id="rId12"/>
              </a:rPr>
              <a:t>https://www.legislation.gov.uk/ukpga/2014/23/section/1</a:t>
            </a:r>
            <a:r>
              <a:rPr lang="en-GB" sz="1100">
                <a:highlight>
                  <a:srgbClr val="FBFBFB"/>
                </a:highlight>
                <a:ea typeface="+mn-lt"/>
                <a:cs typeface="+mn-lt"/>
              </a:rPr>
              <a:t>   (Accessed: 21 September 2026). </a:t>
            </a:r>
          </a:p>
          <a:p>
            <a:r>
              <a:rPr lang="en-GB" sz="1100">
                <a:highlight>
                  <a:srgbClr val="FBFBFB"/>
                </a:highlight>
                <a:ea typeface="+mn-lt"/>
                <a:cs typeface="+mn-lt"/>
              </a:rPr>
              <a:t>National Health Service (2024a) </a:t>
            </a:r>
            <a:r>
              <a:rPr lang="en-GB" sz="1100" i="1">
                <a:highlight>
                  <a:srgbClr val="FBFBFB"/>
                </a:highlight>
                <a:ea typeface="+mn-lt"/>
                <a:cs typeface="+mn-lt"/>
              </a:rPr>
              <a:t>Help at home from a paid carer</a:t>
            </a:r>
            <a:r>
              <a:rPr lang="en-GB" sz="1100">
                <a:highlight>
                  <a:srgbClr val="FBFBFB"/>
                </a:highlight>
                <a:ea typeface="+mn-lt"/>
                <a:cs typeface="+mn-lt"/>
              </a:rPr>
              <a:t>. Available at: </a:t>
            </a:r>
            <a:r>
              <a:rPr lang="en-GB" sz="1100">
                <a:highlight>
                  <a:srgbClr val="FBFBFB"/>
                </a:highlight>
                <a:ea typeface="+mn-lt"/>
                <a:cs typeface="+mn-lt"/>
                <a:hlinkClick r:id="rId13"/>
              </a:rPr>
              <a:t>https://www.nhs.uk/social-care-and-support/care-services-equipment-and-care-homes/homecare/</a:t>
            </a:r>
            <a:r>
              <a:rPr lang="en-GB" sz="1100">
                <a:highlight>
                  <a:srgbClr val="FBFBFB"/>
                </a:highlight>
                <a:ea typeface="+mn-lt"/>
                <a:cs typeface="+mn-lt"/>
              </a:rPr>
              <a:t> (Accessed: 28 September 2026). </a:t>
            </a:r>
          </a:p>
          <a:p>
            <a:r>
              <a:rPr lang="en-GB" sz="1100">
                <a:highlight>
                  <a:srgbClr val="FBFBFB"/>
                </a:highlight>
                <a:ea typeface="+mn-lt"/>
                <a:cs typeface="+mn-lt"/>
              </a:rPr>
              <a:t>National Health Service (2024b) </a:t>
            </a:r>
            <a:r>
              <a:rPr lang="en-GB" sz="1100" i="1">
                <a:highlight>
                  <a:srgbClr val="FBFBFB"/>
                </a:highlight>
                <a:ea typeface="+mn-lt"/>
                <a:cs typeface="+mn-lt"/>
              </a:rPr>
              <a:t>Introduction to care and support</a:t>
            </a:r>
            <a:r>
              <a:rPr lang="en-GB" sz="1100">
                <a:highlight>
                  <a:srgbClr val="FBFBFB"/>
                </a:highlight>
                <a:ea typeface="+mn-lt"/>
                <a:cs typeface="+mn-lt"/>
              </a:rPr>
              <a:t>. Available at: </a:t>
            </a:r>
            <a:r>
              <a:rPr lang="en-GB" sz="1100">
                <a:highlight>
                  <a:srgbClr val="FBFBFB"/>
                </a:highlight>
                <a:ea typeface="+mn-lt"/>
                <a:cs typeface="+mn-lt"/>
                <a:hlinkClick r:id="rId14"/>
              </a:rPr>
              <a:t>https://www.nhs.uk/social-care-and-support/introduction-to-care-and-support/</a:t>
            </a:r>
            <a:r>
              <a:rPr lang="en-GB" sz="1100">
                <a:highlight>
                  <a:srgbClr val="FBFBFB"/>
                </a:highlight>
                <a:ea typeface="+mn-lt"/>
                <a:cs typeface="+mn-lt"/>
              </a:rPr>
              <a:t> (Accessed: 28 September 2026). </a:t>
            </a:r>
            <a:endParaRPr lang="en-GB" sz="1100">
              <a:highlight>
                <a:srgbClr val="FBFBFB"/>
              </a:highlight>
              <a:latin typeface="Aptos" panose="02110004020202020204"/>
              <a:ea typeface="Source Sans Pro"/>
              <a:cs typeface="+mn-lt"/>
            </a:endParaRPr>
          </a:p>
          <a:p>
            <a:r>
              <a:rPr lang="en-GB" sz="1100">
                <a:highlight>
                  <a:srgbClr val="FFFFFF"/>
                </a:highlight>
                <a:latin typeface="Source Sans Pro"/>
                <a:ea typeface="Source Sans Pro"/>
                <a:cs typeface="+mn-lt"/>
              </a:rPr>
              <a:t>Ng, S.-I., Lim, X.-J. and Hsu, H.-C. (2021) “The Importance of Age-Friendly City on Older People’s Continuity and Life Satisfaction,” </a:t>
            </a:r>
            <a:r>
              <a:rPr lang="en-GB" sz="1100" i="1">
                <a:highlight>
                  <a:srgbClr val="FFFFFF"/>
                </a:highlight>
                <a:latin typeface="Source Sans Pro"/>
                <a:ea typeface="Source Sans Pro"/>
                <a:cs typeface="+mn-lt"/>
              </a:rPr>
              <a:t>International journal of environmental research and public health</a:t>
            </a:r>
            <a:r>
              <a:rPr lang="en-GB" sz="1100">
                <a:highlight>
                  <a:srgbClr val="FFFFFF"/>
                </a:highlight>
                <a:latin typeface="Source Sans Pro"/>
                <a:ea typeface="Source Sans Pro"/>
                <a:cs typeface="+mn-lt"/>
              </a:rPr>
              <a:t>, 18(14), p. 7252. Available at: </a:t>
            </a:r>
            <a:r>
              <a:rPr lang="en-GB" sz="1100">
                <a:highlight>
                  <a:srgbClr val="FFFFFF"/>
                </a:highlight>
                <a:latin typeface="Source Sans Pro"/>
                <a:ea typeface="Source Sans Pro"/>
                <a:cs typeface="+mn-lt"/>
                <a:hlinkClick r:id="rId15"/>
              </a:rPr>
              <a:t>https://doi.org/10.3390/ijerph18147252</a:t>
            </a:r>
            <a:r>
              <a:rPr lang="en-GB" sz="1100">
                <a:highlight>
                  <a:srgbClr val="FFFFFF"/>
                </a:highlight>
                <a:latin typeface="Source Sans Pro"/>
                <a:ea typeface="Source Sans Pro"/>
                <a:cs typeface="+mn-lt"/>
              </a:rPr>
              <a:t>. </a:t>
            </a:r>
            <a:endParaRPr lang="en-GB" sz="1100">
              <a:highlight>
                <a:srgbClr val="FBFBFB"/>
              </a:highlight>
              <a:ea typeface="+mn-lt"/>
              <a:cs typeface="+mn-lt"/>
            </a:endParaRPr>
          </a:p>
          <a:p>
            <a:r>
              <a:rPr lang="en-GB" sz="1100">
                <a:highlight>
                  <a:srgbClr val="FFFFFF"/>
                </a:highlight>
                <a:ea typeface="+mn-lt"/>
                <a:cs typeface="+mn-lt"/>
              </a:rPr>
              <a:t>Selman, L. E., Farnell, D. J. J., Longo, M., Goss, S., Torrens-Burton, A., Seddon, K., Mayland, C. R., Machin, L., Byrne, A., &amp; Harrop, E. J. (2025). Factors Associated With Higher Levels of Grief and Support Needs Among People Bereaved During the Pandemic: Results from a National Online Survey. </a:t>
            </a:r>
            <a:r>
              <a:rPr lang="en-GB" sz="1100" i="1">
                <a:highlight>
                  <a:srgbClr val="FFFFFF"/>
                </a:highlight>
                <a:ea typeface="+mn-lt"/>
                <a:cs typeface="+mn-lt"/>
              </a:rPr>
              <a:t>Omega: Journal of Death and Dying</a:t>
            </a:r>
            <a:r>
              <a:rPr lang="en-GB" sz="1100">
                <a:highlight>
                  <a:srgbClr val="FFFFFF"/>
                </a:highlight>
                <a:ea typeface="+mn-lt"/>
                <a:cs typeface="+mn-lt"/>
              </a:rPr>
              <a:t>, </a:t>
            </a:r>
            <a:r>
              <a:rPr lang="en-GB" sz="1100" i="1">
                <a:highlight>
                  <a:srgbClr val="FFFFFF"/>
                </a:highlight>
                <a:ea typeface="+mn-lt"/>
                <a:cs typeface="+mn-lt"/>
              </a:rPr>
              <a:t>91</a:t>
            </a:r>
            <a:r>
              <a:rPr lang="en-GB" sz="1100">
                <a:highlight>
                  <a:srgbClr val="FFFFFF"/>
                </a:highlight>
                <a:ea typeface="+mn-lt"/>
                <a:cs typeface="+mn-lt"/>
              </a:rPr>
              <a:t>(2), 904–931. </a:t>
            </a:r>
            <a:r>
              <a:rPr lang="en-GB" sz="1100">
                <a:highlight>
                  <a:srgbClr val="FFFFFF"/>
                </a:highlight>
                <a:ea typeface="+mn-lt"/>
                <a:cs typeface="+mn-lt"/>
                <a:hlinkClick r:id="rId16"/>
              </a:rPr>
              <a:t>https://doi.org/10.1177/00302228221144925</a:t>
            </a:r>
            <a:endParaRPr lang="en-GB" sz="1100">
              <a:highlight>
                <a:srgbClr val="FFFFFF"/>
              </a:highlight>
              <a:latin typeface="Source Sans Pro"/>
              <a:ea typeface="Source Sans Pro"/>
              <a:cs typeface="+mn-lt"/>
            </a:endParaRPr>
          </a:p>
          <a:p>
            <a:pPr marL="0" indent="0">
              <a:buNone/>
            </a:pPr>
            <a:endParaRPr lang="en-GB" sz="600">
              <a:highlight>
                <a:srgbClr val="FBFBFB"/>
              </a:highlight>
            </a:endParaRPr>
          </a:p>
        </p:txBody>
      </p:sp>
      <p:pic>
        <p:nvPicPr>
          <p:cNvPr id="6" name="Audio 5">
            <a:hlinkClick r:id="" action="ppaction://media"/>
            <a:extLst>
              <a:ext uri="{FF2B5EF4-FFF2-40B4-BE49-F238E27FC236}">
                <a16:creationId xmlns:a16="http://schemas.microsoft.com/office/drawing/2014/main" id="{9E596F4B-D5A4-A915-153F-93F69BB340A9}"/>
              </a:ext>
            </a:extLst>
          </p:cNvPr>
          <p:cNvPicPr>
            <a:picLocks noChangeAspect="1"/>
          </p:cNvPicPr>
          <p:nvPr>
            <a:audioFile r:link="rId2"/>
            <p:extLst>
              <p:ext uri="{DAA4B4D4-6D71-4841-9C94-3DE7FCFB9230}">
                <p14:media xmlns:p14="http://schemas.microsoft.com/office/powerpoint/2010/main" r:embed="rId1"/>
              </p:ext>
            </p:extLst>
          </p:nvPr>
        </p:nvPicPr>
        <p:blipFill>
          <a:blip r:embed="rId1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39048443"/>
      </p:ext>
    </p:extLst>
  </p:cSld>
  <p:clrMapOvr>
    <a:masterClrMapping/>
  </p:clrMapOvr>
  <mc:AlternateContent xmlns:mc="http://schemas.openxmlformats.org/markup-compatibility/2006">
    <mc:Choice xmlns:p14="http://schemas.microsoft.com/office/powerpoint/2010/main" Requires="p14">
      <p:transition spd="slow" p14:dur="2000" advTm="5129"/>
    </mc:Choice>
    <mc:Fallback>
      <p:transition spd="slow" advTm="51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159DF9-7B45-B1E6-60C2-DA71A131CD50}"/>
              </a:ext>
            </a:extLst>
          </p:cNvPr>
          <p:cNvSpPr>
            <a:spLocks noGrp="1"/>
          </p:cNvSpPr>
          <p:nvPr>
            <p:ph type="title"/>
          </p:nvPr>
        </p:nvSpPr>
        <p:spPr>
          <a:xfrm>
            <a:off x="838200" y="365125"/>
            <a:ext cx="10515600" cy="1325563"/>
          </a:xfrm>
        </p:spPr>
        <p:txBody>
          <a:bodyPr>
            <a:normAutofit/>
          </a:bodyPr>
          <a:lstStyle/>
          <a:p>
            <a:r>
              <a:rPr lang="en-US" sz="5400"/>
              <a:t>References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17FAD03-1250-A763-B968-13636DC7EED5}"/>
              </a:ext>
            </a:extLst>
          </p:cNvPr>
          <p:cNvSpPr>
            <a:spLocks noGrp="1"/>
          </p:cNvSpPr>
          <p:nvPr>
            <p:ph idx="1"/>
          </p:nvPr>
        </p:nvSpPr>
        <p:spPr>
          <a:xfrm>
            <a:off x="838200" y="1929384"/>
            <a:ext cx="10515600" cy="4251960"/>
          </a:xfrm>
        </p:spPr>
        <p:txBody>
          <a:bodyPr vert="horz" lIns="91440" tIns="45720" rIns="91440" bIns="45720" rtlCol="0" anchor="t">
            <a:normAutofit/>
          </a:bodyPr>
          <a:lstStyle/>
          <a:p>
            <a:r>
              <a:rPr lang="en-GB" sz="1100" err="1">
                <a:highlight>
                  <a:srgbClr val="FBFBFB"/>
                </a:highlight>
                <a:ea typeface="+mn-lt"/>
                <a:cs typeface="+mn-lt"/>
              </a:rPr>
              <a:t>SimplyPsychology</a:t>
            </a:r>
            <a:r>
              <a:rPr lang="en-GB" sz="1100">
                <a:highlight>
                  <a:srgbClr val="FBFBFB"/>
                </a:highlight>
                <a:ea typeface="+mn-lt"/>
                <a:cs typeface="+mn-lt"/>
              </a:rPr>
              <a:t> (2026) </a:t>
            </a:r>
            <a:r>
              <a:rPr lang="en-GB" sz="1100" i="1">
                <a:highlight>
                  <a:srgbClr val="FBFBFB"/>
                </a:highlight>
                <a:ea typeface="+mn-lt"/>
                <a:cs typeface="+mn-lt"/>
              </a:rPr>
              <a:t>Cultural-Historical Activity Theory</a:t>
            </a:r>
            <a:r>
              <a:rPr lang="en-GB" sz="1100">
                <a:highlight>
                  <a:srgbClr val="FBFBFB"/>
                </a:highlight>
                <a:ea typeface="+mn-lt"/>
                <a:cs typeface="+mn-lt"/>
              </a:rPr>
              <a:t>. Available at: </a:t>
            </a:r>
            <a:r>
              <a:rPr lang="en-GB" sz="1100">
                <a:highlight>
                  <a:srgbClr val="FBFBFB"/>
                </a:highlight>
                <a:ea typeface="+mn-lt"/>
                <a:cs typeface="+mn-lt"/>
                <a:hlinkClick r:id="rId2"/>
              </a:rPr>
              <a:t>Cultural-Historical Activity Theory</a:t>
            </a:r>
            <a:r>
              <a:rPr lang="en-GB" sz="1100">
                <a:highlight>
                  <a:srgbClr val="FBFBFB"/>
                </a:highlight>
                <a:ea typeface="+mn-lt"/>
                <a:cs typeface="+mn-lt"/>
              </a:rPr>
              <a:t> (Accessed: 28 September 2026).</a:t>
            </a:r>
          </a:p>
          <a:p>
            <a:r>
              <a:rPr lang="en-GB" sz="1100">
                <a:highlight>
                  <a:srgbClr val="FBFBFB"/>
                </a:highlight>
                <a:ea typeface="+mn-lt"/>
                <a:cs typeface="+mn-lt"/>
              </a:rPr>
              <a:t>UK Parliament (2025) </a:t>
            </a:r>
            <a:r>
              <a:rPr lang="en-GB" sz="1100" i="1">
                <a:highlight>
                  <a:srgbClr val="FBFBFB"/>
                </a:highlight>
                <a:ea typeface="+mn-lt"/>
                <a:cs typeface="+mn-lt"/>
              </a:rPr>
              <a:t>The Implication of population ageing for social policy</a:t>
            </a:r>
            <a:r>
              <a:rPr lang="en-GB" sz="1100">
                <a:highlight>
                  <a:srgbClr val="FBFBFB"/>
                </a:highlight>
                <a:ea typeface="+mn-lt"/>
                <a:cs typeface="+mn-lt"/>
              </a:rPr>
              <a:t>. Available at: </a:t>
            </a:r>
            <a:r>
              <a:rPr lang="en-GB" sz="1100">
                <a:highlight>
                  <a:srgbClr val="FBFBFB"/>
                </a:highlight>
                <a:ea typeface="+mn-lt"/>
                <a:cs typeface="+mn-lt"/>
                <a:hlinkClick r:id="rId3"/>
              </a:rPr>
              <a:t>https://commonslibrary.parliament.uk/research-briefings/cbp-10338/</a:t>
            </a:r>
            <a:r>
              <a:rPr lang="en-GB" sz="1100">
                <a:highlight>
                  <a:srgbClr val="FBFBFB"/>
                </a:highlight>
                <a:ea typeface="+mn-lt"/>
                <a:cs typeface="+mn-lt"/>
              </a:rPr>
              <a:t>  (Accessed: 21 September 2026).</a:t>
            </a:r>
          </a:p>
          <a:p>
            <a:r>
              <a:rPr lang="en-GB" sz="1100">
                <a:highlight>
                  <a:srgbClr val="FBFBFB"/>
                </a:highlight>
                <a:ea typeface="+mn-lt"/>
                <a:cs typeface="+mn-lt"/>
              </a:rPr>
              <a:t>van Loon, J., </a:t>
            </a:r>
            <a:r>
              <a:rPr lang="en-GB" sz="1100" err="1">
                <a:highlight>
                  <a:srgbClr val="FBFBFB"/>
                </a:highlight>
                <a:ea typeface="+mn-lt"/>
                <a:cs typeface="+mn-lt"/>
              </a:rPr>
              <a:t>Luijkx</a:t>
            </a:r>
            <a:r>
              <a:rPr lang="en-GB" sz="1100">
                <a:highlight>
                  <a:srgbClr val="FBFBFB"/>
                </a:highlight>
                <a:ea typeface="+mn-lt"/>
                <a:cs typeface="+mn-lt"/>
              </a:rPr>
              <a:t>, K., Janssen, M., de Rooij, I., &amp; Janssen, B. (2021). Facilitators and barriers to autonomy: a systematic literature review for older adults with physical impairments, living in residential care facilities. </a:t>
            </a:r>
            <a:r>
              <a:rPr lang="en-GB" sz="1100" i="1">
                <a:highlight>
                  <a:srgbClr val="FBFBFB"/>
                </a:highlight>
                <a:ea typeface="+mn-lt"/>
                <a:cs typeface="+mn-lt"/>
              </a:rPr>
              <a:t>Ageing and Society</a:t>
            </a:r>
            <a:r>
              <a:rPr lang="en-GB" sz="1100">
                <a:highlight>
                  <a:srgbClr val="FBFBFB"/>
                </a:highlight>
                <a:ea typeface="+mn-lt"/>
                <a:cs typeface="+mn-lt"/>
              </a:rPr>
              <a:t>, </a:t>
            </a:r>
            <a:r>
              <a:rPr lang="en-GB" sz="1100" i="1">
                <a:highlight>
                  <a:srgbClr val="FBFBFB"/>
                </a:highlight>
                <a:ea typeface="+mn-lt"/>
                <a:cs typeface="+mn-lt"/>
              </a:rPr>
              <a:t>41</a:t>
            </a:r>
            <a:r>
              <a:rPr lang="en-GB" sz="1100">
                <a:highlight>
                  <a:srgbClr val="FBFBFB"/>
                </a:highlight>
                <a:ea typeface="+mn-lt"/>
                <a:cs typeface="+mn-lt"/>
              </a:rPr>
              <a:t>(5), 1021–1050. </a:t>
            </a:r>
            <a:r>
              <a:rPr lang="en-GB" sz="1100">
                <a:highlight>
                  <a:srgbClr val="FBFBFB"/>
                </a:highlight>
                <a:ea typeface="+mn-lt"/>
                <a:cs typeface="+mn-lt"/>
                <a:hlinkClick r:id="rId4"/>
              </a:rPr>
              <a:t>https://doi.org/10.1017/S0144686X19001557</a:t>
            </a:r>
            <a:endParaRPr lang="en-GB" sz="1100">
              <a:highlight>
                <a:srgbClr val="FBFBFB"/>
              </a:highlight>
              <a:ea typeface="+mn-lt"/>
              <a:cs typeface="+mn-lt"/>
            </a:endParaRPr>
          </a:p>
          <a:p>
            <a:r>
              <a:rPr lang="en-GB" sz="1100" err="1">
                <a:highlight>
                  <a:srgbClr val="FBFBFB"/>
                </a:highlight>
                <a:ea typeface="+mn-lt"/>
                <a:cs typeface="+mn-lt"/>
              </a:rPr>
              <a:t>Vluggen</a:t>
            </a:r>
            <a:r>
              <a:rPr lang="en-GB" sz="1100">
                <a:highlight>
                  <a:srgbClr val="FBFBFB"/>
                </a:highlight>
                <a:ea typeface="+mn-lt"/>
                <a:cs typeface="+mn-lt"/>
              </a:rPr>
              <a:t>, S., Buma, L., &amp; Resnick, B. (2021). Reablement Services Across the World: Effectiveness and Impacting Factors. </a:t>
            </a:r>
            <a:r>
              <a:rPr lang="en-GB" sz="1100" i="1">
                <a:highlight>
                  <a:srgbClr val="FBFBFB"/>
                </a:highlight>
                <a:ea typeface="+mn-lt"/>
                <a:cs typeface="+mn-lt"/>
              </a:rPr>
              <a:t>Innovation in Aging</a:t>
            </a:r>
            <a:r>
              <a:rPr lang="en-GB" sz="1100">
                <a:highlight>
                  <a:srgbClr val="FBFBFB"/>
                </a:highlight>
                <a:ea typeface="+mn-lt"/>
                <a:cs typeface="+mn-lt"/>
              </a:rPr>
              <a:t>, </a:t>
            </a:r>
            <a:r>
              <a:rPr lang="en-GB" sz="1100" i="1">
                <a:highlight>
                  <a:srgbClr val="FBFBFB"/>
                </a:highlight>
                <a:ea typeface="+mn-lt"/>
                <a:cs typeface="+mn-lt"/>
              </a:rPr>
              <a:t>5</a:t>
            </a:r>
            <a:r>
              <a:rPr lang="en-GB" sz="1100">
                <a:highlight>
                  <a:srgbClr val="FBFBFB"/>
                </a:highlight>
                <a:ea typeface="+mn-lt"/>
                <a:cs typeface="+mn-lt"/>
              </a:rPr>
              <a:t>(Supplement_1), 416–416. </a:t>
            </a:r>
            <a:r>
              <a:rPr lang="en-GB" sz="1100">
                <a:highlight>
                  <a:srgbClr val="FBFBFB"/>
                </a:highlight>
                <a:ea typeface="+mn-lt"/>
                <a:cs typeface="+mn-lt"/>
                <a:hlinkClick r:id="rId5"/>
              </a:rPr>
              <a:t>https://doi.org/10.1093/geroni/igab046.1611</a:t>
            </a:r>
            <a:endParaRPr lang="en-US" sz="1100"/>
          </a:p>
          <a:p>
            <a:r>
              <a:rPr lang="en-GB" sz="1100">
                <a:highlight>
                  <a:srgbClr val="FBFBFB"/>
                </a:highlight>
                <a:ea typeface="+mn-lt"/>
                <a:cs typeface="+mn-lt"/>
              </a:rPr>
              <a:t>World Health Organization (2025) </a:t>
            </a:r>
            <a:r>
              <a:rPr lang="en-GB" sz="1100" i="1">
                <a:highlight>
                  <a:srgbClr val="FBFBFB"/>
                </a:highlight>
                <a:ea typeface="+mn-lt"/>
                <a:cs typeface="+mn-lt"/>
              </a:rPr>
              <a:t>Ageing and health</a:t>
            </a:r>
            <a:r>
              <a:rPr lang="en-GB" sz="1100">
                <a:highlight>
                  <a:srgbClr val="FBFBFB"/>
                </a:highlight>
                <a:ea typeface="+mn-lt"/>
                <a:cs typeface="+mn-lt"/>
              </a:rPr>
              <a:t>. Available at: </a:t>
            </a:r>
            <a:r>
              <a:rPr lang="en-GB" sz="1100">
                <a:highlight>
                  <a:srgbClr val="FBFBFB"/>
                </a:highlight>
                <a:ea typeface="+mn-lt"/>
                <a:cs typeface="+mn-lt"/>
                <a:hlinkClick r:id="rId6"/>
              </a:rPr>
              <a:t>https://www.who.int/news-room/fact-sheets/detail/ageing-and-health</a:t>
            </a:r>
            <a:r>
              <a:rPr lang="en-GB" sz="1100">
                <a:highlight>
                  <a:srgbClr val="FBFBFB"/>
                </a:highlight>
                <a:ea typeface="+mn-lt"/>
                <a:cs typeface="+mn-lt"/>
              </a:rPr>
              <a:t>  (Accessed: 21 September 2026). </a:t>
            </a:r>
            <a:endParaRPr lang="en-US" sz="1100">
              <a:highlight>
                <a:srgbClr val="FBFBFB"/>
              </a:highlight>
              <a:ea typeface="+mn-lt"/>
              <a:cs typeface="+mn-lt"/>
            </a:endParaRPr>
          </a:p>
          <a:p>
            <a:r>
              <a:rPr lang="en-US" sz="1100">
                <a:highlight>
                  <a:srgbClr val="FBFBFB"/>
                </a:highlight>
                <a:ea typeface="+mn-lt"/>
                <a:cs typeface="+mn-lt"/>
              </a:rPr>
              <a:t>World Health Organization (2026) </a:t>
            </a:r>
            <a:r>
              <a:rPr lang="en-US" sz="1100" i="1">
                <a:highlight>
                  <a:srgbClr val="FBFBFB"/>
                </a:highlight>
                <a:ea typeface="+mn-lt"/>
                <a:cs typeface="+mn-lt"/>
              </a:rPr>
              <a:t>Ageism</a:t>
            </a:r>
            <a:r>
              <a:rPr lang="en-US" sz="1100">
                <a:highlight>
                  <a:srgbClr val="FBFBFB"/>
                </a:highlight>
                <a:ea typeface="+mn-lt"/>
                <a:cs typeface="+mn-lt"/>
              </a:rPr>
              <a:t>. Available at: </a:t>
            </a:r>
            <a:r>
              <a:rPr lang="en-US" sz="1100">
                <a:highlight>
                  <a:srgbClr val="FBFBFB"/>
                </a:highlight>
                <a:ea typeface="+mn-lt"/>
                <a:cs typeface="+mn-lt"/>
                <a:hlinkClick r:id="rId7"/>
              </a:rPr>
              <a:t>https://www.who.int/health-topics/ageism#tab=tab_1</a:t>
            </a:r>
            <a:r>
              <a:rPr lang="en-US" sz="1100">
                <a:highlight>
                  <a:srgbClr val="FBFBFB"/>
                </a:highlight>
                <a:ea typeface="+mn-lt"/>
                <a:cs typeface="+mn-lt"/>
              </a:rPr>
              <a:t> (Accessed: 28 September 2026).</a:t>
            </a:r>
            <a:endParaRPr lang="en-US" sz="1100"/>
          </a:p>
          <a:p>
            <a:endParaRPr lang="en-US" sz="2200">
              <a:highlight>
                <a:srgbClr val="FBFBFB"/>
              </a:highlight>
            </a:endParaRPr>
          </a:p>
        </p:txBody>
      </p:sp>
    </p:spTree>
    <p:extLst>
      <p:ext uri="{BB962C8B-B14F-4D97-AF65-F5344CB8AC3E}">
        <p14:creationId xmlns:p14="http://schemas.microsoft.com/office/powerpoint/2010/main" val="41866598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ad68f3d0-ea9f-4167-b389-30fe8f83028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A4912752D520948A85DB6AE627B5C05" ma:contentTypeVersion="12" ma:contentTypeDescription="Create a new document." ma:contentTypeScope="" ma:versionID="077977c0acbf2dca7be5dd9627fa3cff">
  <xsd:schema xmlns:xsd="http://www.w3.org/2001/XMLSchema" xmlns:xs="http://www.w3.org/2001/XMLSchema" xmlns:p="http://schemas.microsoft.com/office/2006/metadata/properties" xmlns:ns3="ad68f3d0-ea9f-4167-b389-30fe8f830284" targetNamespace="http://schemas.microsoft.com/office/2006/metadata/properties" ma:root="true" ma:fieldsID="63962bfb7c2bdd6e0f44638c1e0e232e" ns3:_="">
    <xsd:import namespace="ad68f3d0-ea9f-4167-b389-30fe8f830284"/>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Location"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68f3d0-ea9f-4167-b389-30fe8f830284"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7BF6D8-4415-41DE-90F6-5191F322A528}">
  <ds:schemaRefs>
    <ds:schemaRef ds:uri="http://purl.org/dc/elements/1.1/"/>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http://purl.org/dc/dcmitype/"/>
    <ds:schemaRef ds:uri="http://purl.org/dc/terms/"/>
    <ds:schemaRef ds:uri="ad68f3d0-ea9f-4167-b389-30fe8f830284"/>
    <ds:schemaRef ds:uri="http://schemas.microsoft.com/office/2006/metadata/properties"/>
  </ds:schemaRefs>
</ds:datastoreItem>
</file>

<file path=customXml/itemProps2.xml><?xml version="1.0" encoding="utf-8"?>
<ds:datastoreItem xmlns:ds="http://schemas.openxmlformats.org/officeDocument/2006/customXml" ds:itemID="{A37ED311-70B5-473C-8F94-CF86F4216A5D}">
  <ds:schemaRefs>
    <ds:schemaRef ds:uri="http://schemas.microsoft.com/sharepoint/v3/contenttype/forms"/>
  </ds:schemaRefs>
</ds:datastoreItem>
</file>

<file path=customXml/itemProps3.xml><?xml version="1.0" encoding="utf-8"?>
<ds:datastoreItem xmlns:ds="http://schemas.openxmlformats.org/officeDocument/2006/customXml" ds:itemID="{E8BC0C20-5B38-4548-9EE4-89625B155C88}">
  <ds:schemaRefs>
    <ds:schemaRef ds:uri="ad68f3d0-ea9f-4167-b389-30fe8f83028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3343</Words>
  <Application>Microsoft Office PowerPoint</Application>
  <PresentationFormat>Widescreen</PresentationFormat>
  <Paragraphs>114</Paragraphs>
  <Slides>18</Slides>
  <Notes>3</Notes>
  <HiddenSlides>0</HiddenSlides>
  <MMClips>17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Aptos</vt:lpstr>
      <vt:lpstr>Aptos Display</vt:lpstr>
      <vt:lpstr>Arial</vt:lpstr>
      <vt:lpstr>Calibri</vt:lpstr>
      <vt:lpstr>Source Sans Pro</vt:lpstr>
      <vt:lpstr>Office Theme</vt:lpstr>
      <vt:lpstr>Voice-Over Presentation</vt:lpstr>
      <vt:lpstr>Evaluating the Care and Support Needs of Older People</vt:lpstr>
      <vt:lpstr>Introduction and Ageing</vt:lpstr>
      <vt:lpstr>Care, Empowerment and Independence</vt:lpstr>
      <vt:lpstr>Theories of Ageing</vt:lpstr>
      <vt:lpstr>Current Care and Support in the UK</vt:lpstr>
      <vt:lpstr>Domiciliary Care</vt:lpstr>
      <vt:lpstr>Reablement and Functional Ability</vt:lpstr>
      <vt:lpstr>Policy and Legislation </vt:lpstr>
      <vt:lpstr>Challenges to Independence</vt:lpstr>
      <vt:lpstr>Ageism and Inequality</vt:lpstr>
      <vt:lpstr>Technological Innovations</vt:lpstr>
      <vt:lpstr>Case Study: Supporting Independence </vt:lpstr>
      <vt:lpstr>Critical Evaluation of Current Approaches </vt:lpstr>
      <vt:lpstr>Recommendations for Improvement</vt:lpstr>
      <vt:lpstr>Conclusion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Voice-Over Presentation</dc:title>
  <dc:creator>UWTSD</dc:creator>
  <cp:lastModifiedBy>Sayo Adedini (2328876)</cp:lastModifiedBy>
  <cp:revision>2</cp:revision>
  <dcterms:created xsi:type="dcterms:W3CDTF">2026-09-21T17:27:53Z</dcterms:created>
  <dcterms:modified xsi:type="dcterms:W3CDTF">2026-10-09T08:58:04Z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0x0101003A4912752D520948A85DB6AE627B5C05</vt:lpwstr>
  </property>
</Properties>
</file>