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26"/>
  </p:handoutMasterIdLst>
  <p:sldIdLst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58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26/06/2016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26/06/2016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26/06/2016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26/06/2016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26/06/2016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26/06/2016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26/06/2016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26/06/2016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26/06/2016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26/06/2016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26/06/2016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26/06/2016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27584" y="1844824"/>
            <a:ext cx="748883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Rhai</a:t>
            </a: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Damcaniaethau</a:t>
            </a: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Gefnogi</a:t>
            </a: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Meysydd</a:t>
            </a: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endParaRPr lang="en-GB" sz="3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3600" i="1" dirty="0" smtClean="0">
                <a:latin typeface="Arial" panose="020B0604020202020204" pitchFamily="34" charset="0"/>
                <a:cs typeface="Arial" panose="020B0604020202020204" pitchFamily="34" charset="0"/>
              </a:rPr>
              <a:t>Some Theories to support Areas of Learning</a:t>
            </a:r>
            <a:endParaRPr lang="en-GB" sz="36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44057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 txBox="1">
            <a:spLocks noGrp="1"/>
          </p:cNvSpPr>
          <p:nvPr/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pPr algn="r" eaLnBrk="0" hangingPunct="0">
              <a:defRPr/>
            </a:pPr>
            <a:fld id="{684BB18D-4584-49F6-B976-D8D210051416}" type="slidenum">
              <a:rPr lang="en-US" sz="1400">
                <a:latin typeface="+mn-lt"/>
                <a:ea typeface="ＭＳ Ｐゴシック" charset="-128"/>
              </a:rPr>
              <a:pPr algn="r" eaLnBrk="0" hangingPunct="0">
                <a:defRPr/>
              </a:pPr>
              <a:t>2</a:t>
            </a:fld>
            <a:endParaRPr lang="en-US" sz="1400">
              <a:latin typeface="+mn-lt"/>
              <a:ea typeface="ＭＳ Ｐゴシック" charset="-128"/>
            </a:endParaRPr>
          </a:p>
        </p:txBody>
      </p:sp>
      <p:sp>
        <p:nvSpPr>
          <p:cNvPr id="6" name="Footer Placeholder 5"/>
          <p:cNvSpPr txBox="1">
            <a:spLocks noGrp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pPr algn="ctr" eaLnBrk="0" hangingPunct="0">
              <a:defRPr/>
            </a:pPr>
            <a:endParaRPr lang="en-US" sz="1400">
              <a:latin typeface="+mn-lt"/>
              <a:ea typeface="ＭＳ Ｐゴシック" charset="-128"/>
            </a:endParaRPr>
          </a:p>
        </p:txBody>
      </p:sp>
      <p:sp>
        <p:nvSpPr>
          <p:cNvPr id="4100" name="TextBox 7"/>
          <p:cNvSpPr txBox="1">
            <a:spLocks noChangeArrowheads="1"/>
          </p:cNvSpPr>
          <p:nvPr/>
        </p:nvSpPr>
        <p:spPr bwMode="auto">
          <a:xfrm>
            <a:off x="5000625" y="928688"/>
            <a:ext cx="3786188" cy="4400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>
                <a:schemeClr val="tx1"/>
              </a:buClr>
              <a:buFontTx/>
              <a:buNone/>
            </a:pPr>
            <a:r>
              <a:rPr lang="en-GB" altLang="en-US" sz="2800" b="1" i="1"/>
              <a:t>AIM:</a:t>
            </a:r>
            <a:endParaRPr lang="en-GB" altLang="en-US" sz="2800"/>
          </a:p>
          <a:p>
            <a:pPr eaLnBrk="1" hangingPunct="1">
              <a:spcBef>
                <a:spcPct val="0"/>
              </a:spcBef>
              <a:buClr>
                <a:schemeClr val="tx1"/>
              </a:buClr>
              <a:buFontTx/>
              <a:buNone/>
            </a:pPr>
            <a:r>
              <a:rPr lang="en-GB" altLang="en-US" sz="2800"/>
              <a:t>Introduction to some</a:t>
            </a:r>
          </a:p>
          <a:p>
            <a:pPr eaLnBrk="1" hangingPunct="1">
              <a:spcBef>
                <a:spcPct val="0"/>
              </a:spcBef>
              <a:buClr>
                <a:schemeClr val="tx1"/>
              </a:buClr>
              <a:buFontTx/>
              <a:buNone/>
            </a:pPr>
            <a:r>
              <a:rPr lang="en-GB" altLang="en-US" sz="2800"/>
              <a:t>theories which can </a:t>
            </a:r>
          </a:p>
          <a:p>
            <a:pPr eaLnBrk="1" hangingPunct="1">
              <a:spcBef>
                <a:spcPct val="0"/>
              </a:spcBef>
              <a:buClr>
                <a:schemeClr val="tx1"/>
              </a:buClr>
              <a:buFontTx/>
              <a:buNone/>
            </a:pPr>
            <a:r>
              <a:rPr lang="en-GB" altLang="en-US" sz="2800"/>
              <a:t>support learning areas.</a:t>
            </a:r>
          </a:p>
          <a:p>
            <a:pPr eaLnBrk="1" hangingPunct="1">
              <a:spcBef>
                <a:spcPct val="0"/>
              </a:spcBef>
              <a:buClr>
                <a:schemeClr val="tx1"/>
              </a:buClr>
              <a:buFontTx/>
              <a:buNone/>
            </a:pPr>
            <a:endParaRPr lang="en-GB" altLang="en-US" sz="2800"/>
          </a:p>
          <a:p>
            <a:pPr eaLnBrk="1" hangingPunct="1">
              <a:spcBef>
                <a:spcPct val="0"/>
              </a:spcBef>
              <a:buClr>
                <a:schemeClr val="tx1"/>
              </a:buClr>
              <a:buFontTx/>
              <a:buNone/>
            </a:pPr>
            <a:r>
              <a:rPr lang="en-GB" altLang="en-US" sz="2800" b="1"/>
              <a:t>OBJECTIVES</a:t>
            </a:r>
            <a:r>
              <a:rPr lang="en-GB" altLang="en-US" sz="2800"/>
              <a:t>:</a:t>
            </a:r>
          </a:p>
          <a:p>
            <a:pPr eaLnBrk="1" hangingPunct="1">
              <a:spcBef>
                <a:spcPct val="0"/>
              </a:spcBef>
              <a:buClr>
                <a:schemeClr val="tx1"/>
              </a:buClr>
            </a:pPr>
            <a:r>
              <a:rPr lang="en-GB" altLang="en-US" sz="2800"/>
              <a:t>Define some theories</a:t>
            </a:r>
          </a:p>
          <a:p>
            <a:pPr eaLnBrk="1" hangingPunct="1">
              <a:spcBef>
                <a:spcPct val="0"/>
              </a:spcBef>
              <a:buClr>
                <a:schemeClr val="tx1"/>
              </a:buClr>
            </a:pPr>
            <a:r>
              <a:rPr lang="en-GB" altLang="en-US" sz="2800"/>
              <a:t>Relate to learning areas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00063" y="928688"/>
            <a:ext cx="3857625" cy="48323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342900" indent="-342900" eaLnBrk="0" hangingPunct="0">
              <a:buClr>
                <a:schemeClr val="tx1"/>
              </a:buClr>
              <a:defRPr/>
            </a:pPr>
            <a:r>
              <a:rPr lang="en-GB" sz="2800" b="1" dirty="0"/>
              <a:t>NOD:</a:t>
            </a:r>
            <a:endParaRPr lang="en-GB" sz="2800" dirty="0"/>
          </a:p>
          <a:p>
            <a:pPr eaLnBrk="0" hangingPunct="0">
              <a:buClr>
                <a:schemeClr val="tx1"/>
              </a:buClr>
              <a:defRPr/>
            </a:pPr>
            <a:r>
              <a:rPr lang="en-GB" sz="2800" dirty="0" err="1"/>
              <a:t>Cyflwyniad</a:t>
            </a:r>
            <a:r>
              <a:rPr lang="en-GB" sz="2800" dirty="0"/>
              <a:t> </a:t>
            </a:r>
            <a:r>
              <a:rPr lang="en-GB" sz="2800" dirty="0" err="1"/>
              <a:t>i</a:t>
            </a:r>
            <a:r>
              <a:rPr lang="en-GB" sz="2800" dirty="0"/>
              <a:t> </a:t>
            </a:r>
            <a:r>
              <a:rPr lang="en-GB" sz="2800" dirty="0" err="1"/>
              <a:t>rai</a:t>
            </a:r>
            <a:r>
              <a:rPr lang="en-GB" sz="2800" dirty="0"/>
              <a:t> </a:t>
            </a:r>
          </a:p>
          <a:p>
            <a:pPr eaLnBrk="0" hangingPunct="0">
              <a:buClr>
                <a:schemeClr val="tx1"/>
              </a:buClr>
              <a:defRPr/>
            </a:pPr>
            <a:r>
              <a:rPr lang="en-GB" sz="2800" dirty="0" err="1"/>
              <a:t>damcaniaethau</a:t>
            </a:r>
            <a:r>
              <a:rPr lang="en-GB" sz="2800" dirty="0"/>
              <a:t> </a:t>
            </a:r>
            <a:r>
              <a:rPr lang="en-GB" sz="2800" dirty="0" err="1"/>
              <a:t>i</a:t>
            </a:r>
            <a:r>
              <a:rPr lang="en-GB" sz="2800" dirty="0"/>
              <a:t> </a:t>
            </a:r>
            <a:r>
              <a:rPr lang="en-GB" sz="2800" dirty="0" err="1"/>
              <a:t>gefnogi</a:t>
            </a:r>
            <a:r>
              <a:rPr lang="en-GB" sz="2800" dirty="0"/>
              <a:t> </a:t>
            </a:r>
            <a:r>
              <a:rPr lang="en-GB" sz="2800" dirty="0" err="1"/>
              <a:t>meysydd</a:t>
            </a:r>
            <a:r>
              <a:rPr lang="en-GB" sz="2800" dirty="0"/>
              <a:t> </a:t>
            </a:r>
            <a:r>
              <a:rPr lang="en-GB" sz="2800" dirty="0" err="1"/>
              <a:t>dysgu</a:t>
            </a:r>
            <a:endParaRPr lang="en-GB" sz="2800" dirty="0"/>
          </a:p>
          <a:p>
            <a:pPr marL="342900" indent="-342900" eaLnBrk="0" hangingPunct="0">
              <a:buClr>
                <a:schemeClr val="tx1"/>
              </a:buClr>
              <a:defRPr/>
            </a:pPr>
            <a:endParaRPr lang="en-GB" sz="2800" dirty="0"/>
          </a:p>
          <a:p>
            <a:pPr marL="342900" indent="-342900" eaLnBrk="0" hangingPunct="0">
              <a:buClr>
                <a:schemeClr val="tx1"/>
              </a:buClr>
              <a:defRPr/>
            </a:pPr>
            <a:r>
              <a:rPr lang="en-GB" sz="2800" b="1" dirty="0"/>
              <a:t>AMCANION:</a:t>
            </a:r>
          </a:p>
          <a:p>
            <a:pPr eaLnBrk="0" hangingPunct="0">
              <a:buClr>
                <a:schemeClr val="tx1"/>
              </a:buClr>
              <a:buFont typeface="Arial" pitchFamily="34" charset="0"/>
              <a:buChar char="•"/>
              <a:defRPr/>
            </a:pPr>
            <a:r>
              <a:rPr lang="en-GB" sz="2800" dirty="0" err="1"/>
              <a:t>Diffinio</a:t>
            </a:r>
            <a:r>
              <a:rPr lang="en-GB" sz="2800" dirty="0"/>
              <a:t> </a:t>
            </a:r>
            <a:r>
              <a:rPr lang="en-GB" sz="2800" dirty="0" err="1"/>
              <a:t>rhai</a:t>
            </a:r>
            <a:r>
              <a:rPr lang="en-GB" sz="2800" dirty="0"/>
              <a:t> </a:t>
            </a:r>
            <a:r>
              <a:rPr lang="en-GB" sz="2800" dirty="0" err="1"/>
              <a:t>damcaniaethau</a:t>
            </a:r>
            <a:endParaRPr lang="en-GB" sz="2800" dirty="0"/>
          </a:p>
          <a:p>
            <a:pPr eaLnBrk="0" hangingPunct="0">
              <a:buClr>
                <a:schemeClr val="tx1"/>
              </a:buClr>
              <a:buFont typeface="Arial" pitchFamily="34" charset="0"/>
              <a:buChar char="•"/>
              <a:defRPr/>
            </a:pPr>
            <a:r>
              <a:rPr lang="en-GB" sz="2800" dirty="0" err="1"/>
              <a:t>Perthnasu</a:t>
            </a:r>
            <a:r>
              <a:rPr lang="en-GB" sz="2800" dirty="0"/>
              <a:t> </a:t>
            </a:r>
            <a:r>
              <a:rPr lang="en-GB" sz="2800" dirty="0" err="1"/>
              <a:t>i</a:t>
            </a:r>
            <a:r>
              <a:rPr lang="en-GB" sz="2800" dirty="0"/>
              <a:t> </a:t>
            </a:r>
            <a:r>
              <a:rPr lang="en-GB" sz="2800" dirty="0" err="1"/>
              <a:t>feysydd</a:t>
            </a:r>
            <a:r>
              <a:rPr lang="en-GB" sz="2800" dirty="0"/>
              <a:t> </a:t>
            </a:r>
            <a:r>
              <a:rPr lang="en-GB" sz="2800" dirty="0" err="1"/>
              <a:t>dysgu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595218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Box 1"/>
          <p:cNvSpPr txBox="1">
            <a:spLocks noChangeArrowheads="1"/>
          </p:cNvSpPr>
          <p:nvPr/>
        </p:nvSpPr>
        <p:spPr bwMode="auto">
          <a:xfrm>
            <a:off x="500063" y="785813"/>
            <a:ext cx="3714750" cy="4246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</a:pPr>
            <a:r>
              <a:rPr lang="en-GB" altLang="en-US" sz="2800"/>
              <a:t>Peidiwch derbyn y damcaniaethau fel modelau o arfer da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sz="2800"/>
              <a:t>Pwrpas y nodiadau yma yw eich galluogi i drafod eich meysydd dysgu mewn perthynas â ffynonellau gwahanol.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/>
          </a:p>
        </p:txBody>
      </p:sp>
      <p:sp>
        <p:nvSpPr>
          <p:cNvPr id="5123" name="TextBox 2"/>
          <p:cNvSpPr txBox="1">
            <a:spLocks noChangeArrowheads="1"/>
          </p:cNvSpPr>
          <p:nvPr/>
        </p:nvSpPr>
        <p:spPr bwMode="auto">
          <a:xfrm>
            <a:off x="4500563" y="857250"/>
            <a:ext cx="3714750" cy="3816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</a:pPr>
            <a:r>
              <a:rPr lang="en-GB" altLang="en-US" sz="2800"/>
              <a:t>Don’t accept these theories as models of good practice.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sz="2800"/>
              <a:t>Their purpose is to enable you to discuss your learning areas in relation to different sources.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/>
          </a:p>
        </p:txBody>
      </p:sp>
    </p:spTree>
    <p:extLst>
      <p:ext uri="{BB962C8B-B14F-4D97-AF65-F5344CB8AC3E}">
        <p14:creationId xmlns:p14="http://schemas.microsoft.com/office/powerpoint/2010/main" val="37158184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herzberg_factor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0750" y="1643063"/>
            <a:ext cx="4762500" cy="3571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7" name="Text Box 3"/>
          <p:cNvSpPr txBox="1">
            <a:spLocks noChangeArrowheads="1"/>
          </p:cNvSpPr>
          <p:nvPr/>
        </p:nvSpPr>
        <p:spPr bwMode="auto">
          <a:xfrm>
            <a:off x="468313" y="333375"/>
            <a:ext cx="7920037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2400">
                <a:latin typeface="Lucida Sans Unicode" pitchFamily="34" charset="0"/>
              </a:rPr>
              <a:t>Frederick Herzberg’s Motivation/Hygiene Theory</a:t>
            </a:r>
            <a:r>
              <a:rPr lang="en-GB" altLang="en-US" sz="1800">
                <a:latin typeface="Lucida Sans Unicode" pitchFamily="34" charset="0"/>
              </a:rPr>
              <a:t> </a:t>
            </a:r>
          </a:p>
        </p:txBody>
      </p:sp>
      <p:sp>
        <p:nvSpPr>
          <p:cNvPr id="6148" name="Text Box 4"/>
          <p:cNvSpPr txBox="1">
            <a:spLocks noChangeArrowheads="1"/>
          </p:cNvSpPr>
          <p:nvPr/>
        </p:nvSpPr>
        <p:spPr bwMode="auto">
          <a:xfrm>
            <a:off x="250825" y="5445125"/>
            <a:ext cx="8281988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cy-GB" altLang="en-US" sz="1800" b="1">
                <a:solidFill>
                  <a:schemeClr val="tx2"/>
                </a:solidFill>
              </a:rPr>
              <a:t>Herzberg, F.,  </a:t>
            </a:r>
            <a:r>
              <a:rPr lang="cy-GB" altLang="en-US" sz="1800" b="1" i="1">
                <a:solidFill>
                  <a:schemeClr val="tx2"/>
                </a:solidFill>
              </a:rPr>
              <a:t>Work and the Nature of Man</a:t>
            </a:r>
            <a:r>
              <a:rPr lang="cy-GB" altLang="en-US" sz="1800" b="1">
                <a:solidFill>
                  <a:schemeClr val="tx2"/>
                </a:solidFill>
              </a:rPr>
              <a:t>, 1966</a:t>
            </a:r>
            <a:endParaRPr lang="en-GB" altLang="en-US" sz="1800" b="1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4965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herzberg.gif (27007 bytes)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503238"/>
            <a:ext cx="6048375" cy="599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44964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 Box 5"/>
          <p:cNvSpPr txBox="1">
            <a:spLocks noChangeArrowheads="1"/>
          </p:cNvSpPr>
          <p:nvPr/>
        </p:nvSpPr>
        <p:spPr bwMode="auto">
          <a:xfrm>
            <a:off x="468313" y="260350"/>
            <a:ext cx="7920037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800"/>
              <a:t>Maslow’s Hierarchy of Basic Needs, (</a:t>
            </a:r>
            <a:r>
              <a:rPr lang="en-GB" altLang="en-US" sz="1800" i="1"/>
              <a:t>Motivation and Personality</a:t>
            </a:r>
            <a:r>
              <a:rPr lang="en-GB" altLang="en-US" sz="1800"/>
              <a:t> 1954)</a:t>
            </a:r>
          </a:p>
        </p:txBody>
      </p:sp>
      <p:pic>
        <p:nvPicPr>
          <p:cNvPr id="8195" name="Picture 7" descr="http://dinamehta.com/blog/wp-content/uploads/2007/10/800px-maslows_hierarchy_of_needssvg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938" y="857250"/>
            <a:ext cx="7620000" cy="4991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43325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hygiene.gif (20923 bytes)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7650" y="476250"/>
            <a:ext cx="5967413" cy="604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62173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5" descr="roles2.gif (18571 bytes)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6013" y="814388"/>
            <a:ext cx="7200900" cy="5027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3" name="Text Box 6"/>
          <p:cNvSpPr txBox="1">
            <a:spLocks noChangeArrowheads="1"/>
          </p:cNvSpPr>
          <p:nvPr/>
        </p:nvSpPr>
        <p:spPr bwMode="auto">
          <a:xfrm>
            <a:off x="468313" y="5949950"/>
            <a:ext cx="8135937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cy-GB" altLang="en-US" sz="1800"/>
              <a:t>*Henry Mintzberg, </a:t>
            </a:r>
            <a:r>
              <a:rPr lang="cy-GB" altLang="en-US" sz="1800" i="1"/>
              <a:t>The Nature of Managerial Work</a:t>
            </a:r>
            <a:r>
              <a:rPr lang="cy-GB" altLang="en-US" sz="1800"/>
              <a:t>, Harper &amp; Row, 1973. </a:t>
            </a:r>
          </a:p>
        </p:txBody>
      </p:sp>
    </p:spTree>
    <p:extLst>
      <p:ext uri="{BB962C8B-B14F-4D97-AF65-F5344CB8AC3E}">
        <p14:creationId xmlns:p14="http://schemas.microsoft.com/office/powerpoint/2010/main" val="3024976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3" descr="skills1.gif (14649 bytes)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0750" y="342900"/>
            <a:ext cx="5765800" cy="525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67" name="Text Box 4"/>
          <p:cNvSpPr txBox="1">
            <a:spLocks noChangeArrowheads="1"/>
          </p:cNvSpPr>
          <p:nvPr/>
        </p:nvSpPr>
        <p:spPr bwMode="auto">
          <a:xfrm>
            <a:off x="611188" y="5876925"/>
            <a:ext cx="80645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cy-GB" altLang="en-US" sz="1800"/>
              <a:t>Robert Katz, "Skills of an effective administrator," </a:t>
            </a:r>
            <a:r>
              <a:rPr lang="cy-GB" altLang="en-US" sz="1800" i="1"/>
              <a:t>Harvard Business Review</a:t>
            </a:r>
            <a:r>
              <a:rPr lang="cy-GB" altLang="en-US" sz="1800"/>
              <a:t>, September-October 1974, pp. 90-101. </a:t>
            </a:r>
          </a:p>
        </p:txBody>
      </p:sp>
    </p:spTree>
    <p:extLst>
      <p:ext uri="{BB962C8B-B14F-4D97-AF65-F5344CB8AC3E}">
        <p14:creationId xmlns:p14="http://schemas.microsoft.com/office/powerpoint/2010/main" val="1094201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3" descr="enviro1.gif (41249 bytes)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350" y="457200"/>
            <a:ext cx="6264275" cy="6013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1770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3" descr="probdec.gif (15452 bytes)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9350" y="142875"/>
            <a:ext cx="4305300" cy="6572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1455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5" descr="orgpro.gif (11125 bytes)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7925" y="952500"/>
            <a:ext cx="4248150" cy="495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04977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5" descr="org15.gif (7879 bytes)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7925" y="1352550"/>
            <a:ext cx="4248150" cy="415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30108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3" descr="org16.gif (12052 bytes)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6500" y="833438"/>
            <a:ext cx="4191000" cy="5191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12537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mgmt_mbo_5steps_6x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0" y="404813"/>
            <a:ext cx="5481638" cy="4111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1" name="Text Box 3"/>
          <p:cNvSpPr txBox="1">
            <a:spLocks noChangeArrowheads="1"/>
          </p:cNvSpPr>
          <p:nvPr/>
        </p:nvSpPr>
        <p:spPr bwMode="auto">
          <a:xfrm>
            <a:off x="539750" y="4652963"/>
            <a:ext cx="6408738" cy="915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/>
              <a:t>Based on Drucker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y-GB" altLang="en-US" sz="1800"/>
              <a:t/>
            </a:r>
            <a:br>
              <a:rPr lang="cy-GB" altLang="en-US" sz="1800"/>
            </a:br>
            <a:endParaRPr lang="en-GB" altLang="en-US" sz="1800"/>
          </a:p>
        </p:txBody>
      </p:sp>
      <p:sp>
        <p:nvSpPr>
          <p:cNvPr id="17412" name="Text Box 4"/>
          <p:cNvSpPr txBox="1">
            <a:spLocks noChangeArrowheads="1"/>
          </p:cNvSpPr>
          <p:nvPr/>
        </p:nvSpPr>
        <p:spPr bwMode="auto">
          <a:xfrm>
            <a:off x="6443663" y="620713"/>
            <a:ext cx="2449512" cy="3251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/>
              <a:t>The objectives must be: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/>
          </a:p>
          <a:p>
            <a:pPr eaLnBrk="1" hangingPunct="1">
              <a:spcBef>
                <a:spcPct val="0"/>
              </a:spcBef>
            </a:pPr>
            <a:r>
              <a:rPr lang="en-GB" altLang="en-US" sz="1800"/>
              <a:t>focused on a result, not an activity 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sz="1800"/>
              <a:t>consistent 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sz="1800"/>
              <a:t>specific 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sz="1800"/>
              <a:t>measurable 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sz="1800"/>
              <a:t>related to time 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sz="1800"/>
              <a:t>attainable </a:t>
            </a:r>
            <a:endParaRPr lang="cy-GB" altLang="en-US" sz="1800"/>
          </a:p>
          <a:p>
            <a:pPr eaLnBrk="1" hangingPunct="1">
              <a:spcBef>
                <a:spcPct val="50000"/>
              </a:spcBef>
            </a:pPr>
            <a:endParaRPr lang="en-GB" altLang="en-US" sz="1800"/>
          </a:p>
        </p:txBody>
      </p:sp>
    </p:spTree>
    <p:extLst>
      <p:ext uri="{BB962C8B-B14F-4D97-AF65-F5344CB8AC3E}">
        <p14:creationId xmlns:p14="http://schemas.microsoft.com/office/powerpoint/2010/main" val="4164910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http://greeneyezwinkin2.files.wordpress.com/2012/01/31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4563" y="428625"/>
            <a:ext cx="4400550" cy="5505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8926107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http://www.sonoma.edu/users/s/swijtink/teaching/philosophy_101/paper1/eidiagram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063" y="142875"/>
            <a:ext cx="4062412" cy="3929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59" name="TextBox 2"/>
          <p:cNvSpPr txBox="1">
            <a:spLocks noChangeArrowheads="1"/>
          </p:cNvSpPr>
          <p:nvPr/>
        </p:nvSpPr>
        <p:spPr bwMode="auto">
          <a:xfrm>
            <a:off x="5286375" y="928688"/>
            <a:ext cx="342900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/>
              <a:t>Daniel Goleman, Emotional Intelligence, </a:t>
            </a:r>
          </a:p>
        </p:txBody>
      </p:sp>
      <p:pic>
        <p:nvPicPr>
          <p:cNvPr id="19460" name="Picture 4" descr="http://choicepoint.synthasite.com/resources/EI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0563" y="2643188"/>
            <a:ext cx="3844925" cy="3571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3958621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http://www.towersperrin.com/tp/getdoc?webc=~images/service-areas/workforce-effectiveness/change-management/change_management-ad.png">
            <a:hlinkClick r:id="" action="ppaction://noaction"/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313" y="285750"/>
            <a:ext cx="4592637" cy="4000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3" name="TextBox 2"/>
          <p:cNvSpPr txBox="1">
            <a:spLocks noChangeArrowheads="1"/>
          </p:cNvSpPr>
          <p:nvPr/>
        </p:nvSpPr>
        <p:spPr bwMode="auto">
          <a:xfrm>
            <a:off x="428625" y="5000625"/>
            <a:ext cx="3357563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 b="1"/>
              <a:t>Towers Perrin's 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 b="1"/>
              <a:t>Change Management Model</a:t>
            </a:r>
          </a:p>
        </p:txBody>
      </p:sp>
      <p:cxnSp>
        <p:nvCxnSpPr>
          <p:cNvPr id="5" name="Straight Arrow Connector 4"/>
          <p:cNvCxnSpPr/>
          <p:nvPr/>
        </p:nvCxnSpPr>
        <p:spPr>
          <a:xfrm flipV="1">
            <a:off x="1714500" y="1071563"/>
            <a:ext cx="3929063" cy="1214437"/>
          </a:xfrm>
          <a:prstGeom prst="straightConnector1">
            <a:avLst/>
          </a:prstGeom>
          <a:ln w="19050">
            <a:solidFill>
              <a:schemeClr val="accent1">
                <a:lumMod val="75000"/>
              </a:schemeClr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>
            <a:off x="2786063" y="2500313"/>
            <a:ext cx="3214687" cy="214312"/>
          </a:xfrm>
          <a:prstGeom prst="straightConnector1">
            <a:avLst/>
          </a:prstGeom>
          <a:ln w="19050">
            <a:solidFill>
              <a:schemeClr val="accent1">
                <a:lumMod val="9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>
            <a:off x="4286250" y="3571875"/>
            <a:ext cx="1857375" cy="785813"/>
          </a:xfrm>
          <a:prstGeom prst="straightConnector1">
            <a:avLst/>
          </a:prstGeom>
          <a:ln w="19050">
            <a:solidFill>
              <a:schemeClr val="accent5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487" name="TextBox 9"/>
          <p:cNvSpPr txBox="1">
            <a:spLocks noChangeArrowheads="1"/>
          </p:cNvSpPr>
          <p:nvPr/>
        </p:nvSpPr>
        <p:spPr bwMode="auto">
          <a:xfrm>
            <a:off x="5786438" y="785813"/>
            <a:ext cx="250031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/>
              <a:t>Change objective – the Why?</a:t>
            </a:r>
          </a:p>
        </p:txBody>
      </p:sp>
      <p:sp>
        <p:nvSpPr>
          <p:cNvPr id="20488" name="TextBox 10"/>
          <p:cNvSpPr txBox="1">
            <a:spLocks noChangeArrowheads="1"/>
          </p:cNvSpPr>
          <p:nvPr/>
        </p:nvSpPr>
        <p:spPr bwMode="auto">
          <a:xfrm>
            <a:off x="6143625" y="2428875"/>
            <a:ext cx="2428875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/>
              <a:t>Change methodology – the What?</a:t>
            </a:r>
          </a:p>
        </p:txBody>
      </p:sp>
      <p:sp>
        <p:nvSpPr>
          <p:cNvPr id="20489" name="TextBox 11"/>
          <p:cNvSpPr txBox="1">
            <a:spLocks noChangeArrowheads="1"/>
          </p:cNvSpPr>
          <p:nvPr/>
        </p:nvSpPr>
        <p:spPr bwMode="auto">
          <a:xfrm>
            <a:off x="6215063" y="4143375"/>
            <a:ext cx="2500312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/>
              <a:t>Change levers – the How?</a:t>
            </a:r>
          </a:p>
        </p:txBody>
      </p:sp>
    </p:spTree>
    <p:extLst>
      <p:ext uri="{BB962C8B-B14F-4D97-AF65-F5344CB8AC3E}">
        <p14:creationId xmlns:p14="http://schemas.microsoft.com/office/powerpoint/2010/main" val="281184069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JISC infoNet's Risk Management model - step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188" y="1285875"/>
            <a:ext cx="4514850" cy="3619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07" name="TextBox 2"/>
          <p:cNvSpPr txBox="1">
            <a:spLocks noChangeArrowheads="1"/>
          </p:cNvSpPr>
          <p:nvPr/>
        </p:nvSpPr>
        <p:spPr bwMode="auto">
          <a:xfrm>
            <a:off x="5214938" y="1143000"/>
            <a:ext cx="371475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/>
              <a:t>http://www.jiscinfonet.ac.uk/InfoKits/risk-management/index_html</a:t>
            </a:r>
          </a:p>
        </p:txBody>
      </p:sp>
    </p:spTree>
    <p:extLst>
      <p:ext uri="{BB962C8B-B14F-4D97-AF65-F5344CB8AC3E}">
        <p14:creationId xmlns:p14="http://schemas.microsoft.com/office/powerpoint/2010/main" val="323868921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5" descr="drucke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1165225"/>
            <a:ext cx="5976938" cy="4473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9733592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80418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www.w3.org/XML/1998/namespace"/>
    <ds:schemaRef ds:uri="http://schemas.microsoft.com/office/2006/metadata/properties"/>
    <ds:schemaRef ds:uri="http://purl.org/dc/terms/"/>
    <ds:schemaRef ds:uri="http://schemas.microsoft.com/office/infopath/2007/PartnerControls"/>
    <ds:schemaRef ds:uri="303dbf9b-b85b-46a0-94f1-894078c07ecd"/>
    <ds:schemaRef ds:uri="http://purl.org/dc/elements/1.1/"/>
    <ds:schemaRef ds:uri="http://schemas.openxmlformats.org/package/2006/metadata/core-properties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70</TotalTime>
  <Words>228</Words>
  <Application>Microsoft Office PowerPoint</Application>
  <PresentationFormat>On-screen Show (4:3)</PresentationFormat>
  <Paragraphs>46</Paragraphs>
  <Slides>21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20140311PresentationUWTSDTemplate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Administrator</cp:lastModifiedBy>
  <cp:revision>8</cp:revision>
  <dcterms:created xsi:type="dcterms:W3CDTF">2015-04-14T15:21:28Z</dcterms:created>
  <dcterms:modified xsi:type="dcterms:W3CDTF">2016-06-26T18:54:49Z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