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6" r:id="rId3"/>
    <p:sldId id="258" r:id="rId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12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6-14T17:10:49.559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1 0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6-14T17:12:31.293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31 107 24575,'1'43'0,"3"0"0,1 0 0,2 0 0,19 62 0,-20-72 0,-2-1 0,-1 1 0,-2-1 0,-4 58 0,2-69 0,-3 17 0,-1-1 0,-2 0 0,-2 0 0,-17 45 0,22-69 0,-4 16 0,1 0 0,2 1 0,-3 53 0,8 92 0,1-88 0,2 497 0,-1-550 0,2 0 0,2 0 0,1 0 0,20 58 0,-1-1 0,6 21 0,-13-46 0,13 74 0,-31-131 0,1 1 0,-2-1 0,1 0 0,-2 0 0,1 1 0,-4 16 0,3-22 0,0 0 0,0 0 0,-1 0 0,1 0 0,-1 0 0,0-1 0,0 1 0,-1-1 0,1 1 0,-1-1 0,1 0 0,-1 0 0,0 0 0,0-1 0,-1 1 0,1 0 0,-6 2 0,3-2 0,0 0 0,1 0 0,-1 1 0,1-1 0,0 1 0,0 0 0,0 1 0,1-1 0,0 1 0,-1 0 0,2 0 0,-1 0 0,0 1 0,1-1 0,0 1 0,1 0 0,-1 0 0,1 0 0,0 0 0,0 0 0,1 0 0,0 1 0,0-1 0,1 0 0,-1 1 0,1-1 0,1 1 0,1 11 0,-1-14 0,-1 0 0,1 0 0,0 0 0,1-1 0,-1 1 0,0 0 0,1-1 0,0 1 0,0-1 0,0 0 0,0 1 0,1-1 0,-1 0 0,1 0 0,0-1 0,0 1 0,0-1 0,0 1 0,0-1 0,0 0 0,1 0 0,-1 0 0,1 0 0,-1-1 0,1 0 0,0 0 0,0 0 0,6 1 0,11 1 0,0 0 0,0-2 0,0-1 0,26-2 0,-14 1 0,46 0 0,0 4 0,0 3 0,98 20 0,-120-17 0,0-4 0,1-2 0,70-5 0,88 5 0,-146 9 0,-51-7 0,1-1 0,31 1 0,720-3 0,-372-5 0,-333 0 0,119-21 0,-120 13 0,-1 3 0,69 0 0,1355 9 0,-1465-2 0,-1-2 0,41-9 0,-13 2 0,-45 10 0,-1-1 0,1 1 0,0-1 0,0 0 0,-1-1 0,1 1 0,-1-1 0,1 0 0,-1 0 0,0 0 0,0 0 0,0-1 0,0 0 0,0 0 0,0 0 0,-1 0 0,1-1 0,-1 1 0,0-1 0,0 0 0,-1 0 0,1 0 0,-1 0 0,0 0 0,0-1 0,0 1 0,0-1 0,-1 1 0,0-1 0,0 0 0,0 1 0,0-1 0,-1 0 0,0-7 0,2-328 0,-5 158 0,1-26 0,5-216 0,1 376 0,13-54 0,3-22 0,-11-83 0,-28-335 0,15 477 0,3 25 0,-2 1 0,-12-55 0,12 73 0,0-1 0,1 1 0,2 0 0,1-27 0,0 24 0,-1 0 0,-5-42 0,4 63 0,0-1 0,0 1 0,-1 0 0,0 0 0,1 1 0,-1-1 0,0 0 0,0 0 0,0 1 0,-1-1 0,1 1 0,-1 0 0,1 0 0,-1 0 0,0 0 0,1 0 0,-1 0 0,0 1 0,0 0 0,-1-1 0,1 1 0,0 0 0,0 1 0,0-1 0,-1 0 0,-5 1 0,-13-3 0,0 1 0,-42 3 0,47 0 0,-37 0 0,-46 3 0,-1-4 0,-123-17 0,80 5 0,93 10 0,-58-11 0,47 5 0,1 3 0,-75 3 0,-48-3 0,141 1 0,-39-5 0,1 4 0,-117 8 0,126 9 0,50-7 0,0-1 0,-29 1 0,42-5 0,-58 2 0,-81 11 0,87-6 0,0-4 0,-94-5 0,101-1 0,0 2 0,0 3 0,-91 14 0,123-10 0,1 1 0,0 0 0,-30 17 0,34-15 0,-1 0 0,0-2 0,0 0 0,0-1 0,-29 5 0,-7-4 0,-12 4 0,-1-4 0,-1-3 0,-93-5 0,152 0 0,1-1 0,-1-1 0,1 1 0,0-1 0,-1-1 0,-13-8 0,-37-13 0,3 14 0,-2 3 0,1 2 0,-113 3 0,-498 3 0,621-4-1365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6-14T17:10:45.497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1 0 24575,'0'0'-8191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6-14T17:10:47.091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1 0 24575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6-14T17:10:47.709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1 0 24575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6-14T17:10:48.611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21 0 24575,'2'148'0,"-5"163"0,-16-132-1365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6-14T17:13:01.017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2139 86 24575,'-850'0'0,"684"-13"0,26 0 0,102 10 0,1-2 0,-1-1 0,-51-17 0,72 19 0,-24-3 0,0 1 0,-1 2 0,0 2 0,-65 5 0,25-1 0,-327-1-1365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6-14T17:13:11.154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52 102 24575,'-5'0'0,"-1"-4"0,-4-7 0,-1-5 0,2-5 0,3-3 0,1-2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6-14T17:13:16.005"/>
    </inkml:context>
    <inkml:brush xml:id="br0">
      <inkml:brushProperty name="width" value="0.025" units="cm"/>
      <inkml:brushProperty name="height" value="0.025" units="cm"/>
    </inkml:brush>
  </inkml:definitions>
  <inkml:trace contextRef="#ctx0" brushRef="#br0">1 0 24575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6-14T17:13:22.906"/>
    </inkml:context>
    <inkml:brush xml:id="br0">
      <inkml:brushProperty name="width" value="0.025" units="cm"/>
      <inkml:brushProperty name="height" value="0.025" units="cm"/>
    </inkml:brush>
  </inkml:definitions>
  <inkml:trace contextRef="#ctx0" brushRef="#br0">32 82 24575,'267'0'0,"-566"0"0,721 0 0,-798 0 0,465-1 0,0 4 0,0 4 0,100 21 0,-163-22 0,1-1 0,-1-2 0,1 0 0,0-2 0,33-2 0,-58 1 0,0 0 0,0 0 0,0 0 0,-1 0 0,1 0 0,0-1 0,0 1 0,-1 0 0,1-1 0,0 0 0,-1 1 0,1-1 0,0 0 0,-1 0 0,1 0 0,-1 0 0,1 0 0,-1 0 0,0 0 0,1 0 0,-1-1 0,0 1 0,0 0 0,0-1 0,0 1 0,0-1 0,0 0 0,-1 1 0,1-1 0,0 1 0,-1-1 0,1 0 0,-1 0 0,0 1 0,1-1 0,-1 0 0,0-3 0,-1 2 0,0 0 0,1 1 0,-1-1 0,-1 0 0,1 1 0,0-1 0,-1 1 0,1-1 0,-1 1 0,0 0 0,0-1 0,0 1 0,0 0 0,0 0 0,0 1 0,0-1 0,-1 0 0,1 1 0,-1-1 0,1 1 0,-1 0 0,0 0 0,-4-2 0,-19-2 0,1 0 0,-2 2 0,1 1 0,0 1 0,-28 3 0,-25-3 0,153 1 0,92-12 0,-55 3 0,-90 7 0,-50 1 0,-81-1 0,-321 9 0,393-2 0,41-1 0,17 0 0,25 2 0,148-3 0,-237-5 0,28 0 0,0 1 0,0 1 0,1 0 0,-1 1 0,0 1 0,0 0 0,-27 8 0,46-9 0,-1 1 0,1-1 0,-1 0 0,1 0 0,0 0 0,-1 0 0,1 0 0,0-1 0,0 1 0,3-1 0,329 8-344,-266-9-677,-38 1-5805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6-14T17:13:38.686"/>
    </inkml:context>
    <inkml:brush xml:id="br0">
      <inkml:brushProperty name="width" value="0.2" units="cm"/>
      <inkml:brushProperty name="height" value="0.2" units="cm"/>
    </inkml:brush>
  </inkml:definitions>
  <inkml:trace contextRef="#ctx0" brushRef="#br0">1 29 24575,'16'1'0,"1"1"0,-1 1 0,18 4 0,40 6 0,408-10 0,-245-6 0,-145 5 0,107-4 0,-112-11 0,-53 8 0,56-4 0,28 9 0,-7 1 0,147-17 0,-216 10 0,0 3 0,1 1 0,-1 2 0,0 1 0,80 15 0,-64-9 0,1-1 0,0-3 0,68-6 0,-19 0 0,9 5 0,121-4 0,-163-12 0,-57 10 0,0 0 0,32-1 0,471 3 0,-249 4 0,-225 3-1365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7C208-C354-4574-B269-E745F3EA0FB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38C47-1FA5-43AB-B64F-D3FEF223B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459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7C208-C354-4574-B269-E745F3EA0FB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38C47-1FA5-43AB-B64F-D3FEF223B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863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7C208-C354-4574-B269-E745F3EA0FB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38C47-1FA5-43AB-B64F-D3FEF223B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38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7C208-C354-4574-B269-E745F3EA0FB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38C47-1FA5-43AB-B64F-D3FEF223B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853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7C208-C354-4574-B269-E745F3EA0FB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38C47-1FA5-43AB-B64F-D3FEF223B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4484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7C208-C354-4574-B269-E745F3EA0FB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38C47-1FA5-43AB-B64F-D3FEF223B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352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7C208-C354-4574-B269-E745F3EA0FB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38C47-1FA5-43AB-B64F-D3FEF223B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266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7C208-C354-4574-B269-E745F3EA0FB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38C47-1FA5-43AB-B64F-D3FEF223B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457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7C208-C354-4574-B269-E745F3EA0FB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38C47-1FA5-43AB-B64F-D3FEF223B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157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7C208-C354-4574-B269-E745F3EA0FB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38C47-1FA5-43AB-B64F-D3FEF223B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458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7C208-C354-4574-B269-E745F3EA0FB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38C47-1FA5-43AB-B64F-D3FEF223B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31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87C208-C354-4574-B269-E745F3EA0FB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38C47-1FA5-43AB-B64F-D3FEF223B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463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.png"/><Relationship Id="rId18" Type="http://schemas.openxmlformats.org/officeDocument/2006/relationships/customXml" Target="../ink/ink10.xml"/><Relationship Id="rId26" Type="http://schemas.openxmlformats.org/officeDocument/2006/relationships/hyperlink" Target="http://www.trinityhotel.co.uk/" TargetMode="External"/><Relationship Id="rId3" Type="http://schemas.openxmlformats.org/officeDocument/2006/relationships/customXml" Target="../ink/ink1.xml"/><Relationship Id="rId21" Type="http://schemas.openxmlformats.org/officeDocument/2006/relationships/image" Target="../media/image9.png"/><Relationship Id="rId34" Type="http://schemas.openxmlformats.org/officeDocument/2006/relationships/image" Target="../media/image20.png"/><Relationship Id="rId7" Type="http://schemas.openxmlformats.org/officeDocument/2006/relationships/customXml" Target="../ink/ink3.xml"/><Relationship Id="rId12" Type="http://schemas.openxmlformats.org/officeDocument/2006/relationships/customXml" Target="../ink/ink7.xml"/><Relationship Id="rId17" Type="http://schemas.openxmlformats.org/officeDocument/2006/relationships/image" Target="../media/image7.png"/><Relationship Id="rId25" Type="http://schemas.openxmlformats.org/officeDocument/2006/relationships/image" Target="../media/image13.png"/><Relationship Id="rId33" Type="http://schemas.openxmlformats.org/officeDocument/2006/relationships/image" Target="../media/image19.jpg"/><Relationship Id="rId2" Type="http://schemas.openxmlformats.org/officeDocument/2006/relationships/image" Target="../media/image1.jpg"/><Relationship Id="rId16" Type="http://schemas.openxmlformats.org/officeDocument/2006/relationships/customXml" Target="../ink/ink9.xml"/><Relationship Id="rId20" Type="http://schemas.openxmlformats.org/officeDocument/2006/relationships/customXml" Target="../ink/ink11.xml"/><Relationship Id="rId29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4.png"/><Relationship Id="rId24" Type="http://schemas.openxmlformats.org/officeDocument/2006/relationships/image" Target="../media/image12.jpg"/><Relationship Id="rId32" Type="http://schemas.openxmlformats.org/officeDocument/2006/relationships/image" Target="../media/image18.jpg"/><Relationship Id="rId5" Type="http://schemas.openxmlformats.org/officeDocument/2006/relationships/customXml" Target="../ink/ink2.xml"/><Relationship Id="rId15" Type="http://schemas.openxmlformats.org/officeDocument/2006/relationships/image" Target="../media/image6.png"/><Relationship Id="rId23" Type="http://schemas.openxmlformats.org/officeDocument/2006/relationships/image" Target="../media/image11.jpg"/><Relationship Id="rId28" Type="http://schemas.openxmlformats.org/officeDocument/2006/relationships/hyperlink" Target="https://eur01.safelinks.protection.outlook.com/?url=https%3A%2F%2Fwww.legislation.gov.uk%2Fwsi%2F2016%2F429%2Fregulation%2F3%2Fwww.food.gov.uk%2Fratings&amp;data=04%7C01%7C%7C9b8bd90d4147417eb0fe08d93afcb09b%7C4e0f11f9046e45059cb8db2152311e21%7C0%7C0%7C637605679240056074%7CUnknown%7CTWFpbGZsb3d8eyJWIjoiMC4wLjAwMDAiLCJQIjoiV2luMzIiLCJBTiI6Ik1haWwiLCJXVCI6Mn0%3D%7C1000&amp;sdata=nqpBlzsoOxJsTQTmP%2FQXZFtUCXccF3uIYWdsr3dnCIE%3D&amp;reserved=0" TargetMode="External"/><Relationship Id="rId10" Type="http://schemas.openxmlformats.org/officeDocument/2006/relationships/customXml" Target="../ink/ink6.xml"/><Relationship Id="rId19" Type="http://schemas.openxmlformats.org/officeDocument/2006/relationships/image" Target="../media/image8.png"/><Relationship Id="rId31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customXml" Target="../ink/ink5.xml"/><Relationship Id="rId14" Type="http://schemas.openxmlformats.org/officeDocument/2006/relationships/customXml" Target="../ink/ink8.xml"/><Relationship Id="rId22" Type="http://schemas.openxmlformats.org/officeDocument/2006/relationships/image" Target="../media/image10.png"/><Relationship Id="rId27" Type="http://schemas.openxmlformats.org/officeDocument/2006/relationships/image" Target="../media/image14.png"/><Relationship Id="rId30" Type="http://schemas.openxmlformats.org/officeDocument/2006/relationships/image" Target="../media/image16.jpg"/><Relationship Id="rId8" Type="http://schemas.openxmlformats.org/officeDocument/2006/relationships/customXml" Target="../ink/ink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reatbritishchefs.com/recipes/braised-beef-shin-recipe-with-gremolata" TargetMode="External"/><Relationship Id="rId2" Type="http://schemas.openxmlformats.org/officeDocument/2006/relationships/hyperlink" Target="https://www.vinatis.co.uk/44813-riesling-reserve-2020-gustave-lorentz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youtube.com/watch?v=sdNkCxAPXaI&amp;t=196s" TargetMode="External"/><Relationship Id="rId5" Type="http://schemas.openxmlformats.org/officeDocument/2006/relationships/hyperlink" Target="https://www.greatbritishchefs.com/recipes/oysters-recipe-laverbread-stilton" TargetMode="External"/><Relationship Id="rId4" Type="http://schemas.openxmlformats.org/officeDocument/2006/relationships/hyperlink" Target="https://www.greatbritishchefs.com/recipes/strawberry-trifle-recip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AD8BD7AA-000F-4149-9FF6-E8DB2DE6F1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7956476" cy="6858000"/>
          </a:xfrm>
          <a:custGeom>
            <a:avLst/>
            <a:gdLst>
              <a:gd name="connsiteX0" fmla="*/ 9792587 w 9792587"/>
              <a:gd name="connsiteY0" fmla="*/ 0 h 6858000"/>
              <a:gd name="connsiteX1" fmla="*/ 2339431 w 9792587"/>
              <a:gd name="connsiteY1" fmla="*/ 0 h 6858000"/>
              <a:gd name="connsiteX2" fmla="*/ 2190696 w 9792587"/>
              <a:gd name="connsiteY2" fmla="*/ 145339 h 6858000"/>
              <a:gd name="connsiteX3" fmla="*/ 0 w 9792587"/>
              <a:gd name="connsiteY3" fmla="*/ 5565888 h 6858000"/>
              <a:gd name="connsiteX4" fmla="*/ 79127 w 9792587"/>
              <a:gd name="connsiteY4" fmla="*/ 6681235 h 6858000"/>
              <a:gd name="connsiteX5" fmla="*/ 108694 w 9792587"/>
              <a:gd name="connsiteY5" fmla="*/ 6858000 h 6858000"/>
              <a:gd name="connsiteX6" fmla="*/ 9792587 w 97925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792587" h="6858000">
                <a:moveTo>
                  <a:pt x="9792587" y="0"/>
                </a:moveTo>
                <a:lnTo>
                  <a:pt x="2339431" y="0"/>
                </a:lnTo>
                <a:lnTo>
                  <a:pt x="2190696" y="145339"/>
                </a:lnTo>
                <a:cubicBezTo>
                  <a:pt x="834428" y="1548908"/>
                  <a:pt x="0" y="3459953"/>
                  <a:pt x="0" y="5565888"/>
                </a:cubicBezTo>
                <a:cubicBezTo>
                  <a:pt x="0" y="5944579"/>
                  <a:pt x="26981" y="6316967"/>
                  <a:pt x="79127" y="6681235"/>
                </a:cubicBezTo>
                <a:lnTo>
                  <a:pt x="108694" y="6858000"/>
                </a:lnTo>
                <a:lnTo>
                  <a:pt x="9792587" y="685800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54A4A823-72DC-4BA8-8157-D36A8939A2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7712679" cy="6858000"/>
          </a:xfrm>
          <a:custGeom>
            <a:avLst/>
            <a:gdLst>
              <a:gd name="connsiteX0" fmla="*/ 9492529 w 9492529"/>
              <a:gd name="connsiteY0" fmla="*/ 0 h 6858000"/>
              <a:gd name="connsiteX1" fmla="*/ 2472310 w 9492529"/>
              <a:gd name="connsiteY1" fmla="*/ 0 h 6858000"/>
              <a:gd name="connsiteX2" fmla="*/ 2157501 w 9492529"/>
              <a:gd name="connsiteY2" fmla="*/ 301488 h 6858000"/>
              <a:gd name="connsiteX3" fmla="*/ 0 w 9492529"/>
              <a:gd name="connsiteY3" fmla="*/ 5565888 h 6858000"/>
              <a:gd name="connsiteX4" fmla="*/ 76084 w 9492529"/>
              <a:gd name="connsiteY4" fmla="*/ 6638337 h 6858000"/>
              <a:gd name="connsiteX5" fmla="*/ 112827 w 9492529"/>
              <a:gd name="connsiteY5" fmla="*/ 6858000 h 6858000"/>
              <a:gd name="connsiteX6" fmla="*/ 9492529 w 9492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492529" h="6858000">
                <a:moveTo>
                  <a:pt x="9492529" y="0"/>
                </a:moveTo>
                <a:lnTo>
                  <a:pt x="2472310" y="0"/>
                </a:lnTo>
                <a:lnTo>
                  <a:pt x="2157501" y="301488"/>
                </a:lnTo>
                <a:cubicBezTo>
                  <a:pt x="823309" y="1655711"/>
                  <a:pt x="0" y="3514654"/>
                  <a:pt x="0" y="5565888"/>
                </a:cubicBezTo>
                <a:cubicBezTo>
                  <a:pt x="0" y="5930014"/>
                  <a:pt x="25944" y="6288079"/>
                  <a:pt x="76084" y="6638337"/>
                </a:cubicBezTo>
                <a:lnTo>
                  <a:pt x="112827" y="6858000"/>
                </a:lnTo>
                <a:lnTo>
                  <a:pt x="9492529" y="6858000"/>
                </a:lnTo>
                <a:close/>
              </a:path>
            </a:pathLst>
          </a:cu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25A0780-1803-6C18-3112-C87306E7C977}"/>
              </a:ext>
            </a:extLst>
          </p:cNvPr>
          <p:cNvSpPr txBox="1"/>
          <p:nvPr/>
        </p:nvSpPr>
        <p:spPr>
          <a:xfrm>
            <a:off x="653796" y="1445494"/>
            <a:ext cx="5821753" cy="128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Menu presentation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1A2E49-FE8A-29D8-A95E-1EF791A4E17C}"/>
              </a:ext>
            </a:extLst>
          </p:cNvPr>
          <p:cNvSpPr txBox="1"/>
          <p:nvPr/>
        </p:nvSpPr>
        <p:spPr>
          <a:xfrm>
            <a:off x="653795" y="2897372"/>
            <a:ext cx="6386951" cy="315255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MODULE: BMIH4002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STUDENT NAME: GABRIEL MIHAI ANTON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STUDENT NUMBER: 2122258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LECTURER’S NAME: STEVE JONES</a:t>
            </a:r>
          </a:p>
        </p:txBody>
      </p:sp>
    </p:spTree>
    <p:extLst>
      <p:ext uri="{BB962C8B-B14F-4D97-AF65-F5344CB8AC3E}">
        <p14:creationId xmlns:p14="http://schemas.microsoft.com/office/powerpoint/2010/main" val="28565044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57BCDD5-6C7C-EE7F-E088-965371DC1852}"/>
              </a:ext>
            </a:extLst>
          </p:cNvPr>
          <p:cNvSpPr/>
          <p:nvPr/>
        </p:nvSpPr>
        <p:spPr>
          <a:xfrm>
            <a:off x="0" y="0"/>
            <a:ext cx="4953000" cy="6858000"/>
          </a:xfrm>
          <a:prstGeom prst="rect">
            <a:avLst/>
          </a:prstGeom>
          <a:solidFill>
            <a:schemeClr val="accent1">
              <a:alpha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CEE206-8E17-01C8-40CD-1E7A2CFA8C21}"/>
              </a:ext>
            </a:extLst>
          </p:cNvPr>
          <p:cNvSpPr/>
          <p:nvPr/>
        </p:nvSpPr>
        <p:spPr>
          <a:xfrm>
            <a:off x="4953000" y="0"/>
            <a:ext cx="4953000" cy="6858000"/>
          </a:xfrm>
          <a:prstGeom prst="rect">
            <a:avLst/>
          </a:prstGeom>
          <a:solidFill>
            <a:schemeClr val="accent1">
              <a:alpha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00"/>
              </a:solidFill>
              <a:highlight>
                <a:srgbClr val="FFFF00"/>
              </a:highligh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67DDF30-2F34-E57B-1F1C-0259BB4865B4}"/>
              </a:ext>
            </a:extLst>
          </p:cNvPr>
          <p:cNvSpPr/>
          <p:nvPr/>
        </p:nvSpPr>
        <p:spPr>
          <a:xfrm>
            <a:off x="886933" y="1"/>
            <a:ext cx="3179135" cy="1573618"/>
          </a:xfrm>
          <a:custGeom>
            <a:avLst/>
            <a:gdLst>
              <a:gd name="connsiteX0" fmla="*/ 0 w 3179135"/>
              <a:gd name="connsiteY0" fmla="*/ 0 h 2147777"/>
              <a:gd name="connsiteX1" fmla="*/ 3179135 w 3179135"/>
              <a:gd name="connsiteY1" fmla="*/ 0 h 2147777"/>
              <a:gd name="connsiteX2" fmla="*/ 3179135 w 3179135"/>
              <a:gd name="connsiteY2" fmla="*/ 2147777 h 2147777"/>
              <a:gd name="connsiteX3" fmla="*/ 0 w 3179135"/>
              <a:gd name="connsiteY3" fmla="*/ 2147777 h 2147777"/>
              <a:gd name="connsiteX4" fmla="*/ 0 w 3179135"/>
              <a:gd name="connsiteY4" fmla="*/ 0 h 2147777"/>
              <a:gd name="connsiteX0" fmla="*/ 0 w 3179135"/>
              <a:gd name="connsiteY0" fmla="*/ 0 h 2549451"/>
              <a:gd name="connsiteX1" fmla="*/ 3179135 w 3179135"/>
              <a:gd name="connsiteY1" fmla="*/ 0 h 2549451"/>
              <a:gd name="connsiteX2" fmla="*/ 3179135 w 3179135"/>
              <a:gd name="connsiteY2" fmla="*/ 2147777 h 2549451"/>
              <a:gd name="connsiteX3" fmla="*/ 0 w 3179135"/>
              <a:gd name="connsiteY3" fmla="*/ 2147777 h 2549451"/>
              <a:gd name="connsiteX4" fmla="*/ 0 w 3179135"/>
              <a:gd name="connsiteY4" fmla="*/ 0 h 2549451"/>
              <a:gd name="connsiteX0" fmla="*/ 0 w 3179135"/>
              <a:gd name="connsiteY0" fmla="*/ 0 h 2730157"/>
              <a:gd name="connsiteX1" fmla="*/ 3179135 w 3179135"/>
              <a:gd name="connsiteY1" fmla="*/ 0 h 2730157"/>
              <a:gd name="connsiteX2" fmla="*/ 3179135 w 3179135"/>
              <a:gd name="connsiteY2" fmla="*/ 2147777 h 2730157"/>
              <a:gd name="connsiteX3" fmla="*/ 0 w 3179135"/>
              <a:gd name="connsiteY3" fmla="*/ 2147777 h 2730157"/>
              <a:gd name="connsiteX4" fmla="*/ 0 w 3179135"/>
              <a:gd name="connsiteY4" fmla="*/ 0 h 2730157"/>
              <a:gd name="connsiteX0" fmla="*/ 0 w 3179135"/>
              <a:gd name="connsiteY0" fmla="*/ 0 h 2755943"/>
              <a:gd name="connsiteX1" fmla="*/ 3179135 w 3179135"/>
              <a:gd name="connsiteY1" fmla="*/ 0 h 2755943"/>
              <a:gd name="connsiteX2" fmla="*/ 3179135 w 3179135"/>
              <a:gd name="connsiteY2" fmla="*/ 2147777 h 2755943"/>
              <a:gd name="connsiteX3" fmla="*/ 0 w 3179135"/>
              <a:gd name="connsiteY3" fmla="*/ 2147777 h 2755943"/>
              <a:gd name="connsiteX4" fmla="*/ 0 w 3179135"/>
              <a:gd name="connsiteY4" fmla="*/ 0 h 2755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79135" h="2755943">
                <a:moveTo>
                  <a:pt x="0" y="0"/>
                </a:moveTo>
                <a:lnTo>
                  <a:pt x="3179135" y="0"/>
                </a:lnTo>
                <a:lnTo>
                  <a:pt x="3179135" y="2147777"/>
                </a:lnTo>
                <a:cubicBezTo>
                  <a:pt x="2608521" y="2860159"/>
                  <a:pt x="793898" y="3051545"/>
                  <a:pt x="0" y="2147777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 descr="A picture containing text&#10;&#10;Description automatically generated">
            <a:extLst>
              <a:ext uri="{FF2B5EF4-FFF2-40B4-BE49-F238E27FC236}">
                <a16:creationId xmlns:a16="http://schemas.microsoft.com/office/drawing/2014/main" id="{3F890B17-7709-73C9-F57D-2E3DE27B78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501" y="81965"/>
            <a:ext cx="1749425" cy="107993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0574E758-1236-DAB9-7E19-210FFBF6E606}"/>
                  </a:ext>
                </a:extLst>
              </p14:cNvPr>
              <p14:cNvContentPartPr/>
              <p14:nvPr/>
            </p14:nvContentPartPr>
            <p14:xfrm>
              <a:off x="1799895" y="1418940"/>
              <a:ext cx="360" cy="36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0574E758-1236-DAB9-7E19-210FFBF6E60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737255" y="1355940"/>
                <a:ext cx="126000" cy="12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E8AA5277-CBEE-318B-947F-573F41EE1C0E}"/>
                  </a:ext>
                </a:extLst>
              </p14:cNvPr>
              <p14:cNvContentPartPr/>
              <p14:nvPr/>
            </p14:nvContentPartPr>
            <p14:xfrm>
              <a:off x="1588935" y="180180"/>
              <a:ext cx="1744200" cy="107784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E8AA5277-CBEE-318B-947F-573F41EE1C0E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526295" y="117180"/>
                <a:ext cx="1869840" cy="1203480"/>
              </a:xfrm>
              <a:prstGeom prst="rect">
                <a:avLst/>
              </a:prstGeom>
            </p:spPr>
          </p:pic>
        </mc:Fallback>
      </mc:AlternateContent>
      <p:grpSp>
        <p:nvGrpSpPr>
          <p:cNvPr id="23" name="Group 22">
            <a:extLst>
              <a:ext uri="{FF2B5EF4-FFF2-40B4-BE49-F238E27FC236}">
                <a16:creationId xmlns:a16="http://schemas.microsoft.com/office/drawing/2014/main" id="{B3A78CAA-3849-A1A5-9808-912952BBEBEF}"/>
              </a:ext>
            </a:extLst>
          </p:cNvPr>
          <p:cNvGrpSpPr/>
          <p:nvPr/>
        </p:nvGrpSpPr>
        <p:grpSpPr>
          <a:xfrm>
            <a:off x="1790175" y="733140"/>
            <a:ext cx="839160" cy="448200"/>
            <a:chOff x="1790175" y="733140"/>
            <a:chExt cx="839160" cy="4482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5C08AEDA-24D8-94AD-4758-EFC0AE379C71}"/>
                    </a:ext>
                  </a:extLst>
                </p14:cNvPr>
                <p14:cNvContentPartPr/>
                <p14:nvPr/>
              </p14:nvContentPartPr>
              <p14:xfrm>
                <a:off x="2066655" y="733140"/>
                <a:ext cx="360" cy="360"/>
              </p14:xfrm>
            </p:contentPart>
          </mc:Choice>
          <mc:Fallback xmlns=""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5C08AEDA-24D8-94AD-4758-EFC0AE379C71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2004015" y="670140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28041C4F-A5D2-338E-E67C-5D4E88A1EFDC}"/>
                    </a:ext>
                  </a:extLst>
                </p14:cNvPr>
                <p14:cNvContentPartPr/>
                <p14:nvPr/>
              </p14:nvContentPartPr>
              <p14:xfrm>
                <a:off x="1790175" y="1161900"/>
                <a:ext cx="360" cy="36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28041C4F-A5D2-338E-E67C-5D4E88A1EFDC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727535" y="1098900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623C56B9-3949-BAE1-5585-CBE44B5C573F}"/>
                    </a:ext>
                  </a:extLst>
                </p14:cNvPr>
                <p14:cNvContentPartPr/>
                <p14:nvPr/>
              </p14:nvContentPartPr>
              <p14:xfrm>
                <a:off x="2037855" y="761580"/>
                <a:ext cx="360" cy="360"/>
              </p14:xfrm>
            </p:contentPart>
          </mc:Choice>
          <mc:Fallback xmlns=""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623C56B9-3949-BAE1-5585-CBE44B5C573F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975215" y="698580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AFB22474-4E61-2E5E-F793-0B076EE5ED70}"/>
                    </a:ext>
                  </a:extLst>
                </p14:cNvPr>
                <p14:cNvContentPartPr/>
                <p14:nvPr/>
              </p14:nvContentPartPr>
              <p14:xfrm>
                <a:off x="2030655" y="761580"/>
                <a:ext cx="8280" cy="230040"/>
              </p14:xfrm>
            </p:contentPart>
          </mc:Choice>
          <mc:Fallback xmlns=""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AFB22474-4E61-2E5E-F793-0B076EE5ED70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1968015" y="698580"/>
                  <a:ext cx="133920" cy="355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80B9D33D-91E4-B23B-D35E-2FA3590A8E4C}"/>
                    </a:ext>
                  </a:extLst>
                </p14:cNvPr>
                <p14:cNvContentPartPr/>
                <p14:nvPr/>
              </p14:nvContentPartPr>
              <p14:xfrm>
                <a:off x="1858935" y="1150020"/>
                <a:ext cx="770400" cy="31320"/>
              </p14:xfrm>
            </p:contentPart>
          </mc:Choice>
          <mc:Fallback xmlns=""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80B9D33D-91E4-B23B-D35E-2FA3590A8E4C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1795935" y="1087020"/>
                  <a:ext cx="896040" cy="1569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F5ECC3DC-CF59-3E5F-0437-E1D5607E30C1}"/>
                  </a:ext>
                </a:extLst>
              </p14:cNvPr>
              <p14:cNvContentPartPr/>
              <p14:nvPr/>
            </p14:nvContentPartPr>
            <p14:xfrm>
              <a:off x="1591095" y="153540"/>
              <a:ext cx="18720" cy="3708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F5ECC3DC-CF59-3E5F-0437-E1D5607E30C1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528095" y="90540"/>
                <a:ext cx="144360" cy="162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6DC09D21-5079-A2E1-AC5B-50EC3EFD615A}"/>
                  </a:ext>
                </a:extLst>
              </p14:cNvPr>
              <p14:cNvContentPartPr/>
              <p14:nvPr/>
            </p14:nvContentPartPr>
            <p14:xfrm>
              <a:off x="-200625" y="532980"/>
              <a:ext cx="360" cy="36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6DC09D21-5079-A2E1-AC5B-50EC3EFD615A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-204945" y="528660"/>
                <a:ext cx="9000" cy="9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9F2866AF-579E-1DA5-D1BA-9276755D24FA}"/>
                  </a:ext>
                </a:extLst>
              </p14:cNvPr>
              <p14:cNvContentPartPr/>
              <p14:nvPr/>
            </p14:nvContentPartPr>
            <p14:xfrm>
              <a:off x="1655175" y="65340"/>
              <a:ext cx="288360" cy="4968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9F2866AF-579E-1DA5-D1BA-9276755D24FA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1650855" y="61020"/>
                <a:ext cx="297000" cy="58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2E081815-C00E-D5E1-EB94-F3B0F9C20CAC}"/>
                  </a:ext>
                </a:extLst>
              </p14:cNvPr>
              <p14:cNvContentPartPr/>
              <p14:nvPr/>
            </p14:nvContentPartPr>
            <p14:xfrm>
              <a:off x="1914015" y="113220"/>
              <a:ext cx="1427760" cy="2124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2E081815-C00E-D5E1-EB94-F3B0F9C20CAC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1878375" y="77220"/>
                <a:ext cx="1499400" cy="92880"/>
              </a:xfrm>
              <a:prstGeom prst="rect">
                <a:avLst/>
              </a:prstGeom>
            </p:spPr>
          </p:pic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897AACCF-2D83-5141-C8A4-AEBC7C7E4C16}"/>
              </a:ext>
            </a:extLst>
          </p:cNvPr>
          <p:cNvSpPr txBox="1"/>
          <p:nvPr/>
        </p:nvSpPr>
        <p:spPr>
          <a:xfrm>
            <a:off x="1525329" y="1125402"/>
            <a:ext cx="1902342" cy="369332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FFFF00">
                      <a:alpha val="43000"/>
                    </a:srgbClr>
                  </a:outerShdw>
                </a:effectLst>
                <a:latin typeface="Algerian" panose="04020705040A02060702" pitchFamily="82" charset="0"/>
              </a:rPr>
              <a:t>Trinity Hotel</a:t>
            </a:r>
          </a:p>
        </p:txBody>
      </p:sp>
      <p:pic>
        <p:nvPicPr>
          <p:cNvPr id="34" name="Picture 33" descr="Shape&#10;&#10;Description automatically generated with low confidence">
            <a:extLst>
              <a:ext uri="{FF2B5EF4-FFF2-40B4-BE49-F238E27FC236}">
                <a16:creationId xmlns:a16="http://schemas.microsoft.com/office/drawing/2014/main" id="{D8DF4DA4-3B14-5945-418C-0B888927E295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858" y="430725"/>
            <a:ext cx="604830" cy="604830"/>
          </a:xfrm>
          <a:prstGeom prst="rect">
            <a:avLst/>
          </a:prstGeom>
        </p:spPr>
      </p:pic>
      <p:pic>
        <p:nvPicPr>
          <p:cNvPr id="38" name="Picture 37" descr="A red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1EF69355-B034-46D8-AAD4-67E6619627B0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855" y="2072328"/>
            <a:ext cx="672067" cy="672067"/>
          </a:xfrm>
          <a:prstGeom prst="rect">
            <a:avLst/>
          </a:prstGeom>
        </p:spPr>
      </p:pic>
      <p:pic>
        <p:nvPicPr>
          <p:cNvPr id="40" name="Picture 39" descr="A picture containing logo&#10;&#10;Description automatically generated">
            <a:extLst>
              <a:ext uri="{FF2B5EF4-FFF2-40B4-BE49-F238E27FC236}">
                <a16:creationId xmlns:a16="http://schemas.microsoft.com/office/drawing/2014/main" id="{C0204DB7-9648-26DF-E0E2-D6E7C1DD674A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929" y="2072327"/>
            <a:ext cx="682926" cy="682926"/>
          </a:xfrm>
          <a:prstGeom prst="rect">
            <a:avLst/>
          </a:prstGeom>
        </p:spPr>
      </p:pic>
      <p:pic>
        <p:nvPicPr>
          <p:cNvPr id="42" name="Picture 41" descr="A picture containing text, businesscard, vector graphics&#10;&#10;Description automatically generated">
            <a:extLst>
              <a:ext uri="{FF2B5EF4-FFF2-40B4-BE49-F238E27FC236}">
                <a16:creationId xmlns:a16="http://schemas.microsoft.com/office/drawing/2014/main" id="{6F466131-47D4-CADC-99F4-7344D3D903C5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176" y="2072327"/>
            <a:ext cx="673214" cy="682926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FDC46D7B-2BA2-BEEA-08D2-5F2BAACD85AA}"/>
              </a:ext>
            </a:extLst>
          </p:cNvPr>
          <p:cNvSpPr txBox="1"/>
          <p:nvPr/>
        </p:nvSpPr>
        <p:spPr>
          <a:xfrm>
            <a:off x="7769" y="1573619"/>
            <a:ext cx="179158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Contact: Bathurst Street</a:t>
            </a:r>
          </a:p>
          <a:p>
            <a:r>
              <a:rPr lang="en-GB" sz="900" dirty="0"/>
              <a:t>Swansea, SA1 3SA</a:t>
            </a:r>
          </a:p>
          <a:p>
            <a:r>
              <a:rPr lang="en-GB" sz="900" dirty="0"/>
              <a:t>Website: </a:t>
            </a:r>
            <a:r>
              <a:rPr lang="en-GB" sz="900" dirty="0">
                <a:solidFill>
                  <a:srgbClr val="FFFF00"/>
                </a:solidFill>
                <a:hlinkClick r:id="rId2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www.trinityhotel.couk</a:t>
            </a:r>
            <a:endParaRPr lang="en-GB" sz="900" dirty="0">
              <a:solidFill>
                <a:srgbClr val="FFFF00"/>
              </a:solidFill>
            </a:endParaRPr>
          </a:p>
          <a:p>
            <a:r>
              <a:rPr lang="en-GB" sz="900" dirty="0">
                <a:hlinkClick r:id="rId26"/>
              </a:rPr>
              <a:t>.</a:t>
            </a:r>
            <a:r>
              <a:rPr lang="en-GB" sz="900" dirty="0"/>
              <a:t> Phone</a:t>
            </a:r>
            <a:r>
              <a:rPr lang="en-GB" sz="900"/>
              <a:t>: 01234 567 891 </a:t>
            </a:r>
            <a:endParaRPr lang="en-GB" sz="900" dirty="0"/>
          </a:p>
          <a:p>
            <a:r>
              <a:rPr lang="en-GB" sz="900" dirty="0"/>
              <a:t>Mon-Sun: 12:00-23:00</a:t>
            </a:r>
          </a:p>
          <a:p>
            <a:endParaRPr lang="en-GB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5E104C5E-EC42-6008-4FB7-78DFDFB9A19F}"/>
              </a:ext>
            </a:extLst>
          </p:cNvPr>
          <p:cNvSpPr txBox="1"/>
          <p:nvPr/>
        </p:nvSpPr>
        <p:spPr>
          <a:xfrm>
            <a:off x="4226395" y="950508"/>
            <a:ext cx="9144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err="1"/>
              <a:t>Qr</a:t>
            </a:r>
            <a:r>
              <a:rPr lang="en-GB" sz="900" dirty="0"/>
              <a:t> code</a:t>
            </a:r>
          </a:p>
        </p:txBody>
      </p:sp>
      <p:pic>
        <p:nvPicPr>
          <p:cNvPr id="46" name="Picture 45" descr="Logo&#10;&#10;Description automatically generated">
            <a:extLst>
              <a:ext uri="{FF2B5EF4-FFF2-40B4-BE49-F238E27FC236}">
                <a16:creationId xmlns:a16="http://schemas.microsoft.com/office/drawing/2014/main" id="{1C01CB80-DE33-BF1C-2187-9FD95DD3EBC6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694" y="1547923"/>
            <a:ext cx="1655994" cy="493856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D30C5D4F-1D18-96DF-3705-A8C228A5D4C5}"/>
              </a:ext>
            </a:extLst>
          </p:cNvPr>
          <p:cNvSpPr txBox="1"/>
          <p:nvPr/>
        </p:nvSpPr>
        <p:spPr>
          <a:xfrm>
            <a:off x="2073892" y="2755253"/>
            <a:ext cx="91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2060"/>
                </a:solidFill>
              </a:rPr>
              <a:t>Menu</a:t>
            </a:r>
            <a:r>
              <a:rPr lang="en-GB" sz="2000" dirty="0"/>
              <a:t> 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61DF9B20-23B7-3ACA-0D47-79C7341C7F03}"/>
              </a:ext>
            </a:extLst>
          </p:cNvPr>
          <p:cNvSpPr txBox="1"/>
          <p:nvPr/>
        </p:nvSpPr>
        <p:spPr>
          <a:xfrm>
            <a:off x="338990" y="3059668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FF00"/>
                </a:solidFill>
              </a:rPr>
              <a:t>Starters</a:t>
            </a:r>
            <a:r>
              <a:rPr lang="en-GB" dirty="0"/>
              <a:t> 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558033C-01C6-516A-D9F5-E872666FC04F}"/>
              </a:ext>
            </a:extLst>
          </p:cNvPr>
          <p:cNvSpPr txBox="1"/>
          <p:nvPr/>
        </p:nvSpPr>
        <p:spPr>
          <a:xfrm>
            <a:off x="7767" y="3407895"/>
            <a:ext cx="3321159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/>
              <a:t>Oysters                                                                           </a:t>
            </a:r>
            <a:r>
              <a:rPr lang="en-GB" sz="800" dirty="0"/>
              <a:t>12,00</a:t>
            </a:r>
          </a:p>
          <a:p>
            <a:r>
              <a:rPr lang="en-GB" sz="900" dirty="0"/>
              <a:t>(oysters covered with stilton and cream cheese blended together baked in oven, served with laverbread) *why not try with our  sweet white wine. </a:t>
            </a:r>
            <a:r>
              <a:rPr lang="en-GB" sz="900" b="1" dirty="0"/>
              <a:t>Sold separately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/>
              <a:t>Laverbread ravioli                                                        </a:t>
            </a:r>
            <a:r>
              <a:rPr lang="en-GB" sz="800" dirty="0"/>
              <a:t>7,50</a:t>
            </a:r>
          </a:p>
          <a:p>
            <a:r>
              <a:rPr lang="en-GB" sz="900" dirty="0"/>
              <a:t>(with roasted onion stock and Welsh beach vegetables)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/>
              <a:t>Welsh rarebit                                                                </a:t>
            </a:r>
            <a:r>
              <a:rPr lang="en-GB" sz="800" dirty="0"/>
              <a:t>6,85</a:t>
            </a:r>
          </a:p>
          <a:p>
            <a:r>
              <a:rPr lang="en-GB" sz="900" dirty="0"/>
              <a:t>(slices of bread with cheddar, English mustard and egg yolk)</a:t>
            </a:r>
            <a:endParaRPr lang="en-GB" sz="1000" dirty="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B277C805-D4F0-C069-C042-9BB0E81788EB}"/>
              </a:ext>
            </a:extLst>
          </p:cNvPr>
          <p:cNvSpPr txBox="1"/>
          <p:nvPr/>
        </p:nvSpPr>
        <p:spPr>
          <a:xfrm>
            <a:off x="4977030" y="4872841"/>
            <a:ext cx="392341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/>
              <a:t>Riesling Gustave Lorenz, France </a:t>
            </a:r>
            <a:r>
              <a:rPr lang="en-GB" sz="800" b="1" dirty="0"/>
              <a:t>                 </a:t>
            </a:r>
            <a:r>
              <a:rPr lang="en-GB" sz="800" dirty="0"/>
              <a:t>                                     14,74/75cl</a:t>
            </a:r>
          </a:p>
          <a:p>
            <a:r>
              <a:rPr lang="en-GB" sz="900" dirty="0"/>
              <a:t>This 2020 Riesling has everything it needs to win you over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 err="1"/>
              <a:t>Sodale</a:t>
            </a:r>
            <a:r>
              <a:rPr lang="en-GB" sz="1000" b="1" dirty="0"/>
              <a:t> merlot, Italy </a:t>
            </a:r>
            <a:r>
              <a:rPr lang="en-GB" sz="800" b="1" dirty="0"/>
              <a:t>             </a:t>
            </a:r>
            <a:r>
              <a:rPr lang="en-GB" sz="800" dirty="0"/>
              <a:t>                                                                     21,90/75cl</a:t>
            </a:r>
          </a:p>
          <a:p>
            <a:r>
              <a:rPr lang="en-GB" sz="900" dirty="0"/>
              <a:t>Still dry wine has a red colour with violet hues with a finish persistence and sweet tannin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/>
              <a:t>Corona extra            </a:t>
            </a:r>
            <a:r>
              <a:rPr lang="en-GB" sz="800" dirty="0"/>
              <a:t>                                                                                    2,25/33cl</a:t>
            </a:r>
          </a:p>
          <a:p>
            <a:endParaRPr lang="en-GB" sz="1000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7D4C448-CE80-12E1-915F-BB83D8483D0B}"/>
              </a:ext>
            </a:extLst>
          </p:cNvPr>
          <p:cNvSpPr txBox="1"/>
          <p:nvPr/>
        </p:nvSpPr>
        <p:spPr>
          <a:xfrm>
            <a:off x="4965261" y="6234782"/>
            <a:ext cx="4584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i</a:t>
            </a:r>
            <a:r>
              <a:rPr lang="en-GB" sz="9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GB" sz="900" b="1" u="sng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28" tooltip="UK Goevernment websit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food.gov.uk/ratings</a:t>
            </a:r>
            <a:r>
              <a:rPr lang="en-GB" sz="9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GB" sz="9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i</a:t>
            </a:r>
            <a:r>
              <a:rPr lang="en-GB" sz="9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9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ganfod</a:t>
            </a:r>
            <a:r>
              <a:rPr lang="en-GB" sz="9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9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sgôr</a:t>
            </a:r>
            <a:r>
              <a:rPr lang="en-GB" sz="9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9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hylendid</a:t>
            </a:r>
            <a:r>
              <a:rPr lang="en-GB" sz="9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9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bwyd</a:t>
            </a:r>
            <a:r>
              <a:rPr lang="en-GB" sz="9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9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ein</a:t>
            </a:r>
            <a:r>
              <a:rPr lang="en-GB" sz="9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9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busnes</a:t>
            </a:r>
            <a:r>
              <a:rPr lang="en-GB" sz="9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neu </a:t>
            </a:r>
            <a:r>
              <a:rPr lang="en-GB" sz="9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gofynnwch</a:t>
            </a:r>
            <a:r>
              <a:rPr lang="en-GB" sz="9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9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inni</a:t>
            </a:r>
            <a:r>
              <a:rPr lang="en-GB" sz="9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9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beth</a:t>
            </a:r>
            <a:r>
              <a:rPr lang="en-GB" sz="9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9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yw</a:t>
            </a:r>
            <a:r>
              <a:rPr lang="en-GB" sz="9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9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ein</a:t>
            </a:r>
            <a:r>
              <a:rPr lang="en-GB" sz="9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9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sgôr</a:t>
            </a:r>
            <a:r>
              <a:rPr lang="en-GB" sz="9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9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hylendid</a:t>
            </a:r>
            <a:r>
              <a:rPr lang="en-GB" sz="9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9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bwyd</a:t>
            </a:r>
            <a:r>
              <a:rPr lang="en-GB" sz="9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9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wrth</a:t>
            </a:r>
            <a:r>
              <a:rPr lang="en-GB" sz="9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9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archebu</a:t>
            </a:r>
            <a:r>
              <a:rPr lang="en-GB" sz="9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 / Go to </a:t>
            </a:r>
            <a:r>
              <a:rPr lang="en-GB" sz="900" b="1" u="sng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28" tooltip="UK Goevernment websit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food.gov.uk/ratings</a:t>
            </a:r>
            <a:r>
              <a:rPr lang="en-GB" sz="9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 to find out the food hygiene rating of our business or ask us for our food hygiene rating when you order”.</a:t>
            </a:r>
            <a:endParaRPr lang="en-GB" sz="9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87F8D95-DA5D-F6B0-1171-658A0B0691EA}"/>
              </a:ext>
            </a:extLst>
          </p:cNvPr>
          <p:cNvSpPr txBox="1"/>
          <p:nvPr/>
        </p:nvSpPr>
        <p:spPr>
          <a:xfrm>
            <a:off x="4928971" y="5871099"/>
            <a:ext cx="495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>
                <a:solidFill>
                  <a:srgbClr val="FF0000"/>
                </a:solidFill>
              </a:rPr>
              <a:t>If you suffer from any special dietary requirements or suffer from a food allergy please let us know before you order.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A027CF4-0A5C-9C89-4417-9877292013B4}"/>
              </a:ext>
            </a:extLst>
          </p:cNvPr>
          <p:cNvSpPr txBox="1"/>
          <p:nvPr/>
        </p:nvSpPr>
        <p:spPr>
          <a:xfrm>
            <a:off x="5020436" y="4395788"/>
            <a:ext cx="1504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FF00"/>
                </a:solidFill>
              </a:rPr>
              <a:t>Beverages</a:t>
            </a:r>
          </a:p>
        </p:txBody>
      </p:sp>
      <p:pic>
        <p:nvPicPr>
          <p:cNvPr id="56" name="Picture 55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062F493D-8AFC-13C7-3A01-D551285E8C19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100" y="3506540"/>
            <a:ext cx="1496294" cy="9975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7" name="TextBox 56">
            <a:extLst>
              <a:ext uri="{FF2B5EF4-FFF2-40B4-BE49-F238E27FC236}">
                <a16:creationId xmlns:a16="http://schemas.microsoft.com/office/drawing/2014/main" id="{05129651-7D5F-2A41-77BC-DB88A1F4BBE0}"/>
              </a:ext>
            </a:extLst>
          </p:cNvPr>
          <p:cNvSpPr txBox="1"/>
          <p:nvPr/>
        </p:nvSpPr>
        <p:spPr>
          <a:xfrm>
            <a:off x="24030" y="4665915"/>
            <a:ext cx="3317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</a:t>
            </a:r>
            <a:r>
              <a:rPr lang="en-GB" dirty="0">
                <a:solidFill>
                  <a:srgbClr val="FFFF00"/>
                </a:solidFill>
              </a:rPr>
              <a:t>Main</a:t>
            </a:r>
            <a:r>
              <a:rPr lang="en-GB" dirty="0"/>
              <a:t> </a:t>
            </a:r>
            <a:r>
              <a:rPr lang="en-GB" dirty="0">
                <a:solidFill>
                  <a:srgbClr val="FFFF00"/>
                </a:solidFill>
              </a:rPr>
              <a:t>course</a:t>
            </a:r>
          </a:p>
          <a:p>
            <a:endParaRPr lang="en-GB" sz="10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/>
              <a:t>Rump of lamb                                                                </a:t>
            </a:r>
            <a:r>
              <a:rPr lang="en-GB" sz="800" dirty="0"/>
              <a:t>8,75</a:t>
            </a:r>
          </a:p>
          <a:p>
            <a:r>
              <a:rPr lang="en-GB" sz="900" dirty="0"/>
              <a:t>(served with baked aubergine and pesto in a delicious </a:t>
            </a:r>
            <a:r>
              <a:rPr lang="en-GB" sz="900" dirty="0" err="1"/>
              <a:t>garlig</a:t>
            </a:r>
            <a:r>
              <a:rPr lang="en-GB" sz="900" dirty="0"/>
              <a:t> and herb oil to maximise the flavour) *why not try with our medium red wine. </a:t>
            </a:r>
            <a:r>
              <a:rPr lang="en-GB" sz="900" b="1" dirty="0"/>
              <a:t>Sold separately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/>
              <a:t>Breast of </a:t>
            </a:r>
            <a:r>
              <a:rPr lang="en-GB" sz="1000" b="1" dirty="0" err="1"/>
              <a:t>Madget’s</a:t>
            </a:r>
            <a:r>
              <a:rPr lang="en-GB" sz="1000" b="1" dirty="0"/>
              <a:t>                                                       </a:t>
            </a:r>
            <a:r>
              <a:rPr lang="en-GB" sz="800" dirty="0"/>
              <a:t>7,60</a:t>
            </a:r>
            <a:r>
              <a:rPr lang="en-GB" sz="900" dirty="0"/>
              <a:t> </a:t>
            </a:r>
          </a:p>
          <a:p>
            <a:r>
              <a:rPr lang="en-GB" sz="900" dirty="0"/>
              <a:t>(farm duck breast served with potato pancakes, apple flavour-fresh fruit, juice, cider and Calvados) </a:t>
            </a:r>
            <a:r>
              <a:rPr lang="en-GB" sz="900" b="1" dirty="0"/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/>
              <a:t>Braised whole beef shin with gremolata                 </a:t>
            </a:r>
            <a:r>
              <a:rPr lang="en-GB" sz="800" dirty="0"/>
              <a:t>8,00</a:t>
            </a:r>
          </a:p>
          <a:p>
            <a:r>
              <a:rPr lang="en-GB" sz="900" dirty="0"/>
              <a:t>(beef braised in a orange and red wine with olive gremolata, slow-cooked for a wonderful aromatic flavour, served with Camargue black rice)</a:t>
            </a:r>
          </a:p>
        </p:txBody>
      </p:sp>
      <p:pic>
        <p:nvPicPr>
          <p:cNvPr id="61" name="Picture 60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16F0DDF5-3402-B7E6-4730-5A74C0B89A87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100" y="5396059"/>
            <a:ext cx="1496294" cy="9975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3" name="Picture 62" descr="A bottle of alcohol&#10;&#10;Description automatically generated with low confidence">
            <a:extLst>
              <a:ext uri="{FF2B5EF4-FFF2-40B4-BE49-F238E27FC236}">
                <a16:creationId xmlns:a16="http://schemas.microsoft.com/office/drawing/2014/main" id="{B6115198-2D49-9FE1-7AF4-35143E79EC48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3465" y="4839132"/>
            <a:ext cx="1052929" cy="1052929"/>
          </a:xfrm>
          <a:prstGeom prst="rect">
            <a:avLst/>
          </a:prstGeom>
        </p:spPr>
      </p:pic>
      <p:sp>
        <p:nvSpPr>
          <p:cNvPr id="64" name="TextBox 63">
            <a:extLst>
              <a:ext uri="{FF2B5EF4-FFF2-40B4-BE49-F238E27FC236}">
                <a16:creationId xmlns:a16="http://schemas.microsoft.com/office/drawing/2014/main" id="{2C32D3FC-271D-8DFA-C997-E0F6BD67268B}"/>
              </a:ext>
            </a:extLst>
          </p:cNvPr>
          <p:cNvSpPr txBox="1"/>
          <p:nvPr/>
        </p:nvSpPr>
        <p:spPr>
          <a:xfrm>
            <a:off x="5016606" y="27177"/>
            <a:ext cx="1894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FF00"/>
                </a:solidFill>
              </a:rPr>
              <a:t>Desserts</a:t>
            </a:r>
            <a:r>
              <a:rPr lang="en-GB" dirty="0"/>
              <a:t> 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9387FCAD-C929-F09D-97C1-3E338758C67E}"/>
              </a:ext>
            </a:extLst>
          </p:cNvPr>
          <p:cNvSpPr txBox="1"/>
          <p:nvPr/>
        </p:nvSpPr>
        <p:spPr>
          <a:xfrm>
            <a:off x="5007172" y="406374"/>
            <a:ext cx="35131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/>
              <a:t>Pashka                                                                                       </a:t>
            </a:r>
            <a:r>
              <a:rPr lang="en-GB" sz="800" dirty="0"/>
              <a:t>3,00</a:t>
            </a:r>
          </a:p>
          <a:p>
            <a:r>
              <a:rPr lang="en-GB" sz="900" dirty="0"/>
              <a:t>(with curd cheese, honey, dried fruits and almonds)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/>
              <a:t>Trio of apple deserts                                                               </a:t>
            </a:r>
            <a:r>
              <a:rPr lang="en-GB" sz="800" dirty="0"/>
              <a:t>2,75</a:t>
            </a:r>
          </a:p>
          <a:p>
            <a:r>
              <a:rPr lang="en-GB" sz="900" dirty="0"/>
              <a:t>(serving up a miniature apple and calvados, apple crumble tart and creamy apple shot)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/>
              <a:t>Strawberry trifle                                                                       </a:t>
            </a:r>
            <a:r>
              <a:rPr lang="en-GB" sz="800" dirty="0"/>
              <a:t>3,50</a:t>
            </a:r>
          </a:p>
          <a:p>
            <a:r>
              <a:rPr lang="en-GB" sz="900" dirty="0"/>
              <a:t>(fresh strawberry's with coulis, compote, custard)</a:t>
            </a:r>
          </a:p>
        </p:txBody>
      </p:sp>
      <p:pic>
        <p:nvPicPr>
          <p:cNvPr id="67" name="Picture 66" descr="A picture containing dessert, cream&#10;&#10;Description automatically generated">
            <a:extLst>
              <a:ext uri="{FF2B5EF4-FFF2-40B4-BE49-F238E27FC236}">
                <a16:creationId xmlns:a16="http://schemas.microsoft.com/office/drawing/2014/main" id="{AEED050C-DBB5-26A6-5D17-022AC3FBD4C5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6212" y="478371"/>
            <a:ext cx="1350257" cy="9001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0" name="TextBox 69">
            <a:extLst>
              <a:ext uri="{FF2B5EF4-FFF2-40B4-BE49-F238E27FC236}">
                <a16:creationId xmlns:a16="http://schemas.microsoft.com/office/drawing/2014/main" id="{4DEC5AB1-BAEC-847F-3828-C55B3ABADE1E}"/>
              </a:ext>
            </a:extLst>
          </p:cNvPr>
          <p:cNvSpPr txBox="1"/>
          <p:nvPr/>
        </p:nvSpPr>
        <p:spPr>
          <a:xfrm>
            <a:off x="5054710" y="1547775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FF00"/>
                </a:solidFill>
              </a:rPr>
              <a:t>Coffee</a:t>
            </a:r>
            <a:r>
              <a:rPr lang="en-GB" dirty="0"/>
              <a:t> 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236BE368-AD98-C474-294F-5221B225A999}"/>
              </a:ext>
            </a:extLst>
          </p:cNvPr>
          <p:cNvSpPr txBox="1"/>
          <p:nvPr/>
        </p:nvSpPr>
        <p:spPr>
          <a:xfrm>
            <a:off x="5022926" y="1926826"/>
            <a:ext cx="369961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/>
              <a:t>Espresso                                                                                     </a:t>
            </a:r>
            <a:r>
              <a:rPr lang="en-GB" sz="800" dirty="0"/>
              <a:t>2,00</a:t>
            </a:r>
          </a:p>
          <a:p>
            <a:r>
              <a:rPr lang="en-GB" sz="800" dirty="0"/>
              <a:t>(30ml/1 fl. Oz.)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/>
              <a:t>Cappuccino                                                                                </a:t>
            </a:r>
            <a:r>
              <a:rPr lang="en-GB" sz="800" dirty="0"/>
              <a:t>2,50</a:t>
            </a:r>
          </a:p>
          <a:p>
            <a:r>
              <a:rPr lang="en-GB" sz="800" dirty="0"/>
              <a:t>(espresso 30ml/1 fl. oz., milk 150ml/5 fl. Oz., froth 1,5cm/0.6 inches)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/>
              <a:t>Macchiato</a:t>
            </a:r>
            <a:r>
              <a:rPr lang="en-GB" sz="1000" dirty="0"/>
              <a:t>                                                                                  </a:t>
            </a:r>
            <a:r>
              <a:rPr lang="en-GB" sz="800" dirty="0"/>
              <a:t>2,50</a:t>
            </a:r>
          </a:p>
          <a:p>
            <a:r>
              <a:rPr lang="en-GB" sz="900" dirty="0"/>
              <a:t>(espresso 30ml/1 fl. oz., froth 0.5 fl. Oz.)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E3AC0058-9F67-B24B-C7CF-F74F98BC838F}"/>
              </a:ext>
            </a:extLst>
          </p:cNvPr>
          <p:cNvSpPr txBox="1"/>
          <p:nvPr/>
        </p:nvSpPr>
        <p:spPr>
          <a:xfrm>
            <a:off x="5085312" y="2926937"/>
            <a:ext cx="899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FF00"/>
                </a:solidFill>
              </a:rPr>
              <a:t>Drinks</a:t>
            </a:r>
            <a:r>
              <a:rPr lang="en-GB" dirty="0"/>
              <a:t> 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567E5F1A-98C5-2C0D-6FA4-1F1AB731B057}"/>
              </a:ext>
            </a:extLst>
          </p:cNvPr>
          <p:cNvSpPr txBox="1"/>
          <p:nvPr/>
        </p:nvSpPr>
        <p:spPr>
          <a:xfrm>
            <a:off x="4965731" y="3319382"/>
            <a:ext cx="39234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/>
              <a:t>Coke                                                                                             </a:t>
            </a:r>
            <a:r>
              <a:rPr lang="en-GB" sz="800" dirty="0"/>
              <a:t>1,35/330ml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/>
              <a:t>Diet coke                                                                                     </a:t>
            </a:r>
            <a:r>
              <a:rPr lang="en-GB" sz="800" dirty="0"/>
              <a:t>1,35/330ml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/>
              <a:t>Fanta orange                                                                              </a:t>
            </a:r>
            <a:r>
              <a:rPr lang="en-GB" sz="800" dirty="0"/>
              <a:t>1,35/330ml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/>
              <a:t>Sprite                                                                                            </a:t>
            </a:r>
            <a:r>
              <a:rPr lang="en-GB" sz="800" dirty="0"/>
              <a:t>1,35/330ml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/>
              <a:t>Highland still water                                                                   </a:t>
            </a:r>
            <a:r>
              <a:rPr lang="en-GB" sz="800" dirty="0"/>
              <a:t>1,20/500ml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/>
              <a:t>Highland sparkling water                                                         </a:t>
            </a:r>
            <a:r>
              <a:rPr lang="en-GB" sz="800" dirty="0"/>
              <a:t>1,20/500ml</a:t>
            </a:r>
          </a:p>
        </p:txBody>
      </p:sp>
      <p:pic>
        <p:nvPicPr>
          <p:cNvPr id="75" name="Picture 74" descr="A cup of coffee with a spoon&#10;&#10;Description automatically generated with low confidence">
            <a:extLst>
              <a:ext uri="{FF2B5EF4-FFF2-40B4-BE49-F238E27FC236}">
                <a16:creationId xmlns:a16="http://schemas.microsoft.com/office/drawing/2014/main" id="{29F1FE85-7D93-7D10-D7DA-9D330F052E20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7314" y="2000268"/>
            <a:ext cx="1309155" cy="7390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7" name="Picture 76" descr="A picture containing bottle, beer, open, empty&#10;&#10;Description automatically generated">
            <a:extLst>
              <a:ext uri="{FF2B5EF4-FFF2-40B4-BE49-F238E27FC236}">
                <a16:creationId xmlns:a16="http://schemas.microsoft.com/office/drawing/2014/main" id="{3A61E50B-A993-BA06-1562-6DF7ACA0E2AB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2729" y="3361040"/>
            <a:ext cx="914400" cy="914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42792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AD8BD7AA-000F-4149-9FF6-E8DB2DE6F1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7956476" cy="6858000"/>
          </a:xfrm>
          <a:custGeom>
            <a:avLst/>
            <a:gdLst>
              <a:gd name="connsiteX0" fmla="*/ 9792587 w 9792587"/>
              <a:gd name="connsiteY0" fmla="*/ 0 h 6858000"/>
              <a:gd name="connsiteX1" fmla="*/ 2339431 w 9792587"/>
              <a:gd name="connsiteY1" fmla="*/ 0 h 6858000"/>
              <a:gd name="connsiteX2" fmla="*/ 2190696 w 9792587"/>
              <a:gd name="connsiteY2" fmla="*/ 145339 h 6858000"/>
              <a:gd name="connsiteX3" fmla="*/ 0 w 9792587"/>
              <a:gd name="connsiteY3" fmla="*/ 5565888 h 6858000"/>
              <a:gd name="connsiteX4" fmla="*/ 79127 w 9792587"/>
              <a:gd name="connsiteY4" fmla="*/ 6681235 h 6858000"/>
              <a:gd name="connsiteX5" fmla="*/ 108694 w 9792587"/>
              <a:gd name="connsiteY5" fmla="*/ 6858000 h 6858000"/>
              <a:gd name="connsiteX6" fmla="*/ 9792587 w 97925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792587" h="6858000">
                <a:moveTo>
                  <a:pt x="9792587" y="0"/>
                </a:moveTo>
                <a:lnTo>
                  <a:pt x="2339431" y="0"/>
                </a:lnTo>
                <a:lnTo>
                  <a:pt x="2190696" y="145339"/>
                </a:lnTo>
                <a:cubicBezTo>
                  <a:pt x="834428" y="1548908"/>
                  <a:pt x="0" y="3459953"/>
                  <a:pt x="0" y="5565888"/>
                </a:cubicBezTo>
                <a:cubicBezTo>
                  <a:pt x="0" y="5944579"/>
                  <a:pt x="26981" y="6316967"/>
                  <a:pt x="79127" y="6681235"/>
                </a:cubicBezTo>
                <a:lnTo>
                  <a:pt x="108694" y="6858000"/>
                </a:lnTo>
                <a:lnTo>
                  <a:pt x="9792587" y="685800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54A4A823-72DC-4BA8-8157-D36A8939A2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7712679" cy="6858000"/>
          </a:xfrm>
          <a:custGeom>
            <a:avLst/>
            <a:gdLst>
              <a:gd name="connsiteX0" fmla="*/ 9492529 w 9492529"/>
              <a:gd name="connsiteY0" fmla="*/ 0 h 6858000"/>
              <a:gd name="connsiteX1" fmla="*/ 2472310 w 9492529"/>
              <a:gd name="connsiteY1" fmla="*/ 0 h 6858000"/>
              <a:gd name="connsiteX2" fmla="*/ 2157501 w 9492529"/>
              <a:gd name="connsiteY2" fmla="*/ 301488 h 6858000"/>
              <a:gd name="connsiteX3" fmla="*/ 0 w 9492529"/>
              <a:gd name="connsiteY3" fmla="*/ 5565888 h 6858000"/>
              <a:gd name="connsiteX4" fmla="*/ 76084 w 9492529"/>
              <a:gd name="connsiteY4" fmla="*/ 6638337 h 6858000"/>
              <a:gd name="connsiteX5" fmla="*/ 112827 w 9492529"/>
              <a:gd name="connsiteY5" fmla="*/ 6858000 h 6858000"/>
              <a:gd name="connsiteX6" fmla="*/ 9492529 w 9492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492529" h="6858000">
                <a:moveTo>
                  <a:pt x="9492529" y="0"/>
                </a:moveTo>
                <a:lnTo>
                  <a:pt x="2472310" y="0"/>
                </a:lnTo>
                <a:lnTo>
                  <a:pt x="2157501" y="301488"/>
                </a:lnTo>
                <a:cubicBezTo>
                  <a:pt x="823309" y="1655711"/>
                  <a:pt x="0" y="3514654"/>
                  <a:pt x="0" y="5565888"/>
                </a:cubicBezTo>
                <a:cubicBezTo>
                  <a:pt x="0" y="5930014"/>
                  <a:pt x="25944" y="6288079"/>
                  <a:pt x="76084" y="6638337"/>
                </a:cubicBezTo>
                <a:lnTo>
                  <a:pt x="112827" y="6858000"/>
                </a:lnTo>
                <a:lnTo>
                  <a:pt x="9492529" y="6858000"/>
                </a:lnTo>
                <a:close/>
              </a:path>
            </a:pathLst>
          </a:cu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1B623D7-E4DC-4008-450D-7C3A40842F6E}"/>
              </a:ext>
            </a:extLst>
          </p:cNvPr>
          <p:cNvSpPr txBox="1"/>
          <p:nvPr/>
        </p:nvSpPr>
        <p:spPr>
          <a:xfrm>
            <a:off x="653796" y="1445494"/>
            <a:ext cx="5821753" cy="1288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REFERENCES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709703-1C5C-53AC-0CDC-83CEE76A639B}"/>
              </a:ext>
            </a:extLst>
          </p:cNvPr>
          <p:cNvSpPr txBox="1"/>
          <p:nvPr/>
        </p:nvSpPr>
        <p:spPr>
          <a:xfrm>
            <a:off x="653795" y="2897372"/>
            <a:ext cx="6386951" cy="315255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>
                <a:hlinkClick r:id="rId2"/>
              </a:rPr>
              <a:t>https://www.vinatis.co.uk/44813-riesling-reserve-2020-gustave-lorentz</a:t>
            </a:r>
            <a:endParaRPr lang="en-US" sz="150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>
                <a:hlinkClick r:id="rId3"/>
              </a:rPr>
              <a:t>https://www.greatbritishchefs.com/recipes/braised-beef-shin-recipe-with-gremolata</a:t>
            </a:r>
            <a:endParaRPr lang="en-US" sz="150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>
                <a:hlinkClick r:id="rId4"/>
              </a:rPr>
              <a:t>https://www.greatbritishchefs.com/recipes/strawberry-trifle-recipe</a:t>
            </a:r>
            <a:endParaRPr lang="en-US" sz="150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>
                <a:hlinkClick r:id="rId5"/>
              </a:rPr>
              <a:t>https://www.greatbritishchefs.com/recipes/oysters-recipe-laverbread-stilton</a:t>
            </a:r>
            <a:endParaRPr lang="en-US" sz="150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>
                <a:hlinkClick r:id="rId6"/>
              </a:rPr>
              <a:t>https://www.youtube.com/watch?v=sdNkCxAPXaI&amp;t=196s</a:t>
            </a:r>
            <a:endParaRPr lang="en-US" sz="150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/>
          </a:p>
        </p:txBody>
      </p:sp>
    </p:spTree>
    <p:extLst>
      <p:ext uri="{BB962C8B-B14F-4D97-AF65-F5344CB8AC3E}">
        <p14:creationId xmlns:p14="http://schemas.microsoft.com/office/powerpoint/2010/main" val="31077125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504</TotalTime>
  <Words>513</Words>
  <Application>Microsoft Office PowerPoint</Application>
  <PresentationFormat>A4 Paper (210x297 mm)</PresentationFormat>
  <Paragraphs>67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Algerian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Gabriel Anton (2122258)</dc:creator>
  <cp:lastModifiedBy>Gabriel Anton (2122258)</cp:lastModifiedBy>
  <cp:revision>13</cp:revision>
  <dcterms:created xsi:type="dcterms:W3CDTF">2022-06-12T17:28:31Z</dcterms:created>
  <dcterms:modified xsi:type="dcterms:W3CDTF">2022-06-15T13:01:15Z</dcterms:modified>
</cp:coreProperties>
</file>