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7" r:id="rId2"/>
    <p:sldId id="308" r:id="rId3"/>
    <p:sldId id="309" r:id="rId4"/>
    <p:sldId id="316" r:id="rId5"/>
    <p:sldId id="268" r:id="rId6"/>
    <p:sldId id="320" r:id="rId7"/>
    <p:sldId id="310" r:id="rId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9220C5-852A-4746-8891-D146FD3D2440}" v="30" dt="2024-09-30T03:55:54.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019" autoAdjust="0"/>
    <p:restoredTop sz="94694"/>
  </p:normalViewPr>
  <p:slideViewPr>
    <p:cSldViewPr>
      <p:cViewPr varScale="1">
        <p:scale>
          <a:sx n="121" d="100"/>
          <a:sy n="121" d="100"/>
        </p:scale>
        <p:origin x="124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91B104-21CF-3F67-2C55-F902DC50D011}"/>
              </a:ext>
            </a:extLst>
          </p:cNvPr>
          <p:cNvSpPr>
            <a:spLocks noGrp="1"/>
          </p:cNvSpPr>
          <p:nvPr>
            <p:ph type="dt" sz="half" idx="10"/>
          </p:nvPr>
        </p:nvSpPr>
        <p:spPr/>
        <p:txBody>
          <a:bodyPr/>
          <a:lstStyle>
            <a:lvl1pPr>
              <a:defRPr/>
            </a:lvl1pPr>
          </a:lstStyle>
          <a:p>
            <a:pPr>
              <a:defRPr/>
            </a:pPr>
            <a:fld id="{1BB64FEE-6261-B341-9F96-5056EE01C751}" type="datetimeFigureOut">
              <a:rPr lang="en-GB" altLang="en-US"/>
              <a:pPr>
                <a:defRPr/>
              </a:pPr>
              <a:t>30/09/2024</a:t>
            </a:fld>
            <a:endParaRPr lang="en-GB" altLang="en-US"/>
          </a:p>
        </p:txBody>
      </p:sp>
      <p:sp>
        <p:nvSpPr>
          <p:cNvPr id="5" name="Footer Placeholder 4">
            <a:extLst>
              <a:ext uri="{FF2B5EF4-FFF2-40B4-BE49-F238E27FC236}">
                <a16:creationId xmlns:a16="http://schemas.microsoft.com/office/drawing/2014/main" id="{833E04FC-3AC9-5F1B-E8A3-7CA584985DFB}"/>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8CEABA2-1423-2C09-AD4C-FBF040B7C773}"/>
              </a:ext>
            </a:extLst>
          </p:cNvPr>
          <p:cNvSpPr>
            <a:spLocks noGrp="1"/>
          </p:cNvSpPr>
          <p:nvPr>
            <p:ph type="sldNum" sz="quarter" idx="12"/>
          </p:nvPr>
        </p:nvSpPr>
        <p:spPr/>
        <p:txBody>
          <a:bodyPr/>
          <a:lstStyle>
            <a:lvl1pPr>
              <a:defRPr/>
            </a:lvl1pPr>
          </a:lstStyle>
          <a:p>
            <a:pPr>
              <a:defRPr/>
            </a:pPr>
            <a:fld id="{B8A35805-3CA1-6F49-ADE4-3C6040B620DC}" type="slidenum">
              <a:rPr lang="en-GB" altLang="en-US"/>
              <a:pPr>
                <a:defRPr/>
              </a:pPr>
              <a:t>‹#›</a:t>
            </a:fld>
            <a:endParaRPr lang="en-GB" altLang="en-US"/>
          </a:p>
        </p:txBody>
      </p:sp>
    </p:spTree>
    <p:extLst>
      <p:ext uri="{BB962C8B-B14F-4D97-AF65-F5344CB8AC3E}">
        <p14:creationId xmlns:p14="http://schemas.microsoft.com/office/powerpoint/2010/main" val="3251842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930784-DB62-8AA2-DB45-D79A180AFBF2}"/>
              </a:ext>
            </a:extLst>
          </p:cNvPr>
          <p:cNvSpPr>
            <a:spLocks noGrp="1"/>
          </p:cNvSpPr>
          <p:nvPr>
            <p:ph type="dt" sz="half" idx="10"/>
          </p:nvPr>
        </p:nvSpPr>
        <p:spPr/>
        <p:txBody>
          <a:bodyPr/>
          <a:lstStyle>
            <a:lvl1pPr>
              <a:defRPr/>
            </a:lvl1pPr>
          </a:lstStyle>
          <a:p>
            <a:pPr>
              <a:defRPr/>
            </a:pPr>
            <a:fld id="{A863EAC4-476A-064B-B84B-68B59646DA44}" type="datetimeFigureOut">
              <a:rPr lang="en-GB" altLang="en-US"/>
              <a:pPr>
                <a:defRPr/>
              </a:pPr>
              <a:t>30/09/2024</a:t>
            </a:fld>
            <a:endParaRPr lang="en-GB" altLang="en-US"/>
          </a:p>
        </p:txBody>
      </p:sp>
      <p:sp>
        <p:nvSpPr>
          <p:cNvPr id="5" name="Footer Placeholder 4">
            <a:extLst>
              <a:ext uri="{FF2B5EF4-FFF2-40B4-BE49-F238E27FC236}">
                <a16:creationId xmlns:a16="http://schemas.microsoft.com/office/drawing/2014/main" id="{0ABF6BF9-250F-75AC-7E85-6812729699AC}"/>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2FF79E6-8016-8F8A-C957-F1C5FA4CBD75}"/>
              </a:ext>
            </a:extLst>
          </p:cNvPr>
          <p:cNvSpPr>
            <a:spLocks noGrp="1"/>
          </p:cNvSpPr>
          <p:nvPr>
            <p:ph type="sldNum" sz="quarter" idx="12"/>
          </p:nvPr>
        </p:nvSpPr>
        <p:spPr/>
        <p:txBody>
          <a:bodyPr/>
          <a:lstStyle>
            <a:lvl1pPr>
              <a:defRPr/>
            </a:lvl1pPr>
          </a:lstStyle>
          <a:p>
            <a:pPr>
              <a:defRPr/>
            </a:pPr>
            <a:fld id="{69CBDBE7-D63A-F64C-B11C-1E764486E920}" type="slidenum">
              <a:rPr lang="en-GB" altLang="en-US"/>
              <a:pPr>
                <a:defRPr/>
              </a:pPr>
              <a:t>‹#›</a:t>
            </a:fld>
            <a:endParaRPr lang="en-GB" altLang="en-US"/>
          </a:p>
        </p:txBody>
      </p:sp>
    </p:spTree>
    <p:extLst>
      <p:ext uri="{BB962C8B-B14F-4D97-AF65-F5344CB8AC3E}">
        <p14:creationId xmlns:p14="http://schemas.microsoft.com/office/powerpoint/2010/main" val="3762177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439D62-2305-4BDD-34B5-C89CEE37B274}"/>
              </a:ext>
            </a:extLst>
          </p:cNvPr>
          <p:cNvSpPr>
            <a:spLocks noGrp="1"/>
          </p:cNvSpPr>
          <p:nvPr>
            <p:ph type="dt" sz="half" idx="10"/>
          </p:nvPr>
        </p:nvSpPr>
        <p:spPr/>
        <p:txBody>
          <a:bodyPr/>
          <a:lstStyle>
            <a:lvl1pPr>
              <a:defRPr/>
            </a:lvl1pPr>
          </a:lstStyle>
          <a:p>
            <a:pPr>
              <a:defRPr/>
            </a:pPr>
            <a:fld id="{69FC401A-2B9F-CC4F-9109-93CD6BA590D2}" type="datetimeFigureOut">
              <a:rPr lang="en-GB" altLang="en-US"/>
              <a:pPr>
                <a:defRPr/>
              </a:pPr>
              <a:t>30/09/2024</a:t>
            </a:fld>
            <a:endParaRPr lang="en-GB" altLang="en-US"/>
          </a:p>
        </p:txBody>
      </p:sp>
      <p:sp>
        <p:nvSpPr>
          <p:cNvPr id="5" name="Footer Placeholder 4">
            <a:extLst>
              <a:ext uri="{FF2B5EF4-FFF2-40B4-BE49-F238E27FC236}">
                <a16:creationId xmlns:a16="http://schemas.microsoft.com/office/drawing/2014/main" id="{86F40716-A998-72D7-869F-395C014DA6E8}"/>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1BDE7E7B-4B5C-505E-8954-7254C3EFCE6C}"/>
              </a:ext>
            </a:extLst>
          </p:cNvPr>
          <p:cNvSpPr>
            <a:spLocks noGrp="1"/>
          </p:cNvSpPr>
          <p:nvPr>
            <p:ph type="sldNum" sz="quarter" idx="12"/>
          </p:nvPr>
        </p:nvSpPr>
        <p:spPr/>
        <p:txBody>
          <a:bodyPr/>
          <a:lstStyle>
            <a:lvl1pPr>
              <a:defRPr/>
            </a:lvl1pPr>
          </a:lstStyle>
          <a:p>
            <a:pPr>
              <a:defRPr/>
            </a:pPr>
            <a:fld id="{4E40F080-EE62-1E4F-B907-9F3F270308A7}" type="slidenum">
              <a:rPr lang="en-GB" altLang="en-US"/>
              <a:pPr>
                <a:defRPr/>
              </a:pPr>
              <a:t>‹#›</a:t>
            </a:fld>
            <a:endParaRPr lang="en-GB" altLang="en-US"/>
          </a:p>
        </p:txBody>
      </p:sp>
    </p:spTree>
    <p:extLst>
      <p:ext uri="{BB962C8B-B14F-4D97-AF65-F5344CB8AC3E}">
        <p14:creationId xmlns:p14="http://schemas.microsoft.com/office/powerpoint/2010/main" val="540948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C9D10C2-B888-1C19-6A46-70C0685F90C8}"/>
              </a:ext>
            </a:extLst>
          </p:cNvPr>
          <p:cNvSpPr>
            <a:spLocks noGrp="1"/>
          </p:cNvSpPr>
          <p:nvPr>
            <p:ph type="dt" sz="half" idx="10"/>
          </p:nvPr>
        </p:nvSpPr>
        <p:spPr/>
        <p:txBody>
          <a:bodyPr/>
          <a:lstStyle>
            <a:lvl1pPr>
              <a:defRPr/>
            </a:lvl1pPr>
          </a:lstStyle>
          <a:p>
            <a:pPr>
              <a:defRPr/>
            </a:pPr>
            <a:fld id="{05349EA6-DD82-DB44-8820-D1E352DDDA88}" type="datetimeFigureOut">
              <a:rPr lang="en-GB" altLang="en-US"/>
              <a:pPr>
                <a:defRPr/>
              </a:pPr>
              <a:t>30/09/2024</a:t>
            </a:fld>
            <a:endParaRPr lang="en-GB" altLang="en-US"/>
          </a:p>
        </p:txBody>
      </p:sp>
      <p:sp>
        <p:nvSpPr>
          <p:cNvPr id="6" name="Footer Placeholder 4">
            <a:extLst>
              <a:ext uri="{FF2B5EF4-FFF2-40B4-BE49-F238E27FC236}">
                <a16:creationId xmlns:a16="http://schemas.microsoft.com/office/drawing/2014/main" id="{222FAF0A-D442-D894-47CD-1467ECECA8D1}"/>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3C2FFD1F-43A2-B468-DF6D-F167200D8B2A}"/>
              </a:ext>
            </a:extLst>
          </p:cNvPr>
          <p:cNvSpPr>
            <a:spLocks noGrp="1"/>
          </p:cNvSpPr>
          <p:nvPr>
            <p:ph type="sldNum" sz="quarter" idx="12"/>
          </p:nvPr>
        </p:nvSpPr>
        <p:spPr/>
        <p:txBody>
          <a:bodyPr/>
          <a:lstStyle>
            <a:lvl1pPr>
              <a:defRPr/>
            </a:lvl1pPr>
          </a:lstStyle>
          <a:p>
            <a:pPr>
              <a:defRPr/>
            </a:pPr>
            <a:fld id="{D332678E-8C2C-0D41-8DC2-BE9DAA6DF289}" type="slidenum">
              <a:rPr lang="en-GB" altLang="en-US"/>
              <a:pPr>
                <a:defRPr/>
              </a:pPr>
              <a:t>‹#›</a:t>
            </a:fld>
            <a:endParaRPr lang="en-GB" altLang="en-US"/>
          </a:p>
        </p:txBody>
      </p:sp>
    </p:spTree>
    <p:extLst>
      <p:ext uri="{BB962C8B-B14F-4D97-AF65-F5344CB8AC3E}">
        <p14:creationId xmlns:p14="http://schemas.microsoft.com/office/powerpoint/2010/main" val="849229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609872C-0482-FA90-FBF1-6190E8CA3330}"/>
              </a:ext>
            </a:extLst>
          </p:cNvPr>
          <p:cNvSpPr>
            <a:spLocks noGrp="1"/>
          </p:cNvSpPr>
          <p:nvPr>
            <p:ph type="dt" sz="half" idx="10"/>
          </p:nvPr>
        </p:nvSpPr>
        <p:spPr/>
        <p:txBody>
          <a:bodyPr/>
          <a:lstStyle>
            <a:lvl1pPr>
              <a:defRPr/>
            </a:lvl1pPr>
          </a:lstStyle>
          <a:p>
            <a:pPr>
              <a:defRPr/>
            </a:pPr>
            <a:fld id="{4D5877D6-79D6-0946-A11E-4E31F57C51EE}" type="datetimeFigureOut">
              <a:rPr lang="en-GB" altLang="en-US"/>
              <a:pPr>
                <a:defRPr/>
              </a:pPr>
              <a:t>30/09/2024</a:t>
            </a:fld>
            <a:endParaRPr lang="en-GB" altLang="en-US"/>
          </a:p>
        </p:txBody>
      </p:sp>
      <p:sp>
        <p:nvSpPr>
          <p:cNvPr id="8" name="Footer Placeholder 4">
            <a:extLst>
              <a:ext uri="{FF2B5EF4-FFF2-40B4-BE49-F238E27FC236}">
                <a16:creationId xmlns:a16="http://schemas.microsoft.com/office/drawing/2014/main" id="{8707055D-B25D-B2F1-B630-132F89354BFF}"/>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53D0505A-F740-A8AD-CD95-EBB2C2D0E572}"/>
              </a:ext>
            </a:extLst>
          </p:cNvPr>
          <p:cNvSpPr>
            <a:spLocks noGrp="1"/>
          </p:cNvSpPr>
          <p:nvPr>
            <p:ph type="sldNum" sz="quarter" idx="12"/>
          </p:nvPr>
        </p:nvSpPr>
        <p:spPr/>
        <p:txBody>
          <a:bodyPr/>
          <a:lstStyle>
            <a:lvl1pPr>
              <a:defRPr/>
            </a:lvl1pPr>
          </a:lstStyle>
          <a:p>
            <a:pPr>
              <a:defRPr/>
            </a:pPr>
            <a:fld id="{F47811DA-72EF-6C44-8D7D-DB61BE692B7F}" type="slidenum">
              <a:rPr lang="en-GB" altLang="en-US"/>
              <a:pPr>
                <a:defRPr/>
              </a:pPr>
              <a:t>‹#›</a:t>
            </a:fld>
            <a:endParaRPr lang="en-GB" altLang="en-US"/>
          </a:p>
        </p:txBody>
      </p:sp>
    </p:spTree>
    <p:extLst>
      <p:ext uri="{BB962C8B-B14F-4D97-AF65-F5344CB8AC3E}">
        <p14:creationId xmlns:p14="http://schemas.microsoft.com/office/powerpoint/2010/main" val="1584050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74B89AD-C110-9D92-1FA7-14DF3136C35C}"/>
              </a:ext>
            </a:extLst>
          </p:cNvPr>
          <p:cNvSpPr>
            <a:spLocks noGrp="1"/>
          </p:cNvSpPr>
          <p:nvPr>
            <p:ph type="dt" sz="half" idx="10"/>
          </p:nvPr>
        </p:nvSpPr>
        <p:spPr/>
        <p:txBody>
          <a:bodyPr/>
          <a:lstStyle>
            <a:lvl1pPr>
              <a:defRPr/>
            </a:lvl1pPr>
          </a:lstStyle>
          <a:p>
            <a:pPr>
              <a:defRPr/>
            </a:pPr>
            <a:fld id="{F2A731A7-8B74-C442-93EC-45A4A86ABA2C}" type="datetimeFigureOut">
              <a:rPr lang="en-GB" altLang="en-US"/>
              <a:pPr>
                <a:defRPr/>
              </a:pPr>
              <a:t>30/09/2024</a:t>
            </a:fld>
            <a:endParaRPr lang="en-GB" altLang="en-US"/>
          </a:p>
        </p:txBody>
      </p:sp>
      <p:sp>
        <p:nvSpPr>
          <p:cNvPr id="4" name="Footer Placeholder 4">
            <a:extLst>
              <a:ext uri="{FF2B5EF4-FFF2-40B4-BE49-F238E27FC236}">
                <a16:creationId xmlns:a16="http://schemas.microsoft.com/office/drawing/2014/main" id="{BC7A4D37-20F7-1F90-A6CA-7A118A31E4DC}"/>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27385811-12E7-3212-CE7D-3C338018DE4D}"/>
              </a:ext>
            </a:extLst>
          </p:cNvPr>
          <p:cNvSpPr>
            <a:spLocks noGrp="1"/>
          </p:cNvSpPr>
          <p:nvPr>
            <p:ph type="sldNum" sz="quarter" idx="12"/>
          </p:nvPr>
        </p:nvSpPr>
        <p:spPr/>
        <p:txBody>
          <a:bodyPr/>
          <a:lstStyle>
            <a:lvl1pPr>
              <a:defRPr/>
            </a:lvl1pPr>
          </a:lstStyle>
          <a:p>
            <a:pPr>
              <a:defRPr/>
            </a:pPr>
            <a:fld id="{E1151055-BD24-9E44-A276-4764EA731DCE}" type="slidenum">
              <a:rPr lang="en-GB" altLang="en-US"/>
              <a:pPr>
                <a:defRPr/>
              </a:pPr>
              <a:t>‹#›</a:t>
            </a:fld>
            <a:endParaRPr lang="en-GB" altLang="en-US"/>
          </a:p>
        </p:txBody>
      </p:sp>
    </p:spTree>
    <p:extLst>
      <p:ext uri="{BB962C8B-B14F-4D97-AF65-F5344CB8AC3E}">
        <p14:creationId xmlns:p14="http://schemas.microsoft.com/office/powerpoint/2010/main" val="4088543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D9568EE-3603-F9E4-3019-8585C5A191D9}"/>
              </a:ext>
            </a:extLst>
          </p:cNvPr>
          <p:cNvSpPr>
            <a:spLocks noGrp="1"/>
          </p:cNvSpPr>
          <p:nvPr>
            <p:ph type="dt" sz="half" idx="10"/>
          </p:nvPr>
        </p:nvSpPr>
        <p:spPr/>
        <p:txBody>
          <a:bodyPr/>
          <a:lstStyle>
            <a:lvl1pPr>
              <a:defRPr/>
            </a:lvl1pPr>
          </a:lstStyle>
          <a:p>
            <a:pPr>
              <a:defRPr/>
            </a:pPr>
            <a:fld id="{BF6BAFD0-F446-6E45-81DB-7038EE91FE21}" type="datetimeFigureOut">
              <a:rPr lang="en-GB" altLang="en-US"/>
              <a:pPr>
                <a:defRPr/>
              </a:pPr>
              <a:t>30/09/2024</a:t>
            </a:fld>
            <a:endParaRPr lang="en-GB" altLang="en-US"/>
          </a:p>
        </p:txBody>
      </p:sp>
      <p:sp>
        <p:nvSpPr>
          <p:cNvPr id="3" name="Footer Placeholder 4">
            <a:extLst>
              <a:ext uri="{FF2B5EF4-FFF2-40B4-BE49-F238E27FC236}">
                <a16:creationId xmlns:a16="http://schemas.microsoft.com/office/drawing/2014/main" id="{012D10EB-BA10-5AAB-FF97-347150889C67}"/>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101A0E94-A06D-2157-C5FF-69FE9696479B}"/>
              </a:ext>
            </a:extLst>
          </p:cNvPr>
          <p:cNvSpPr>
            <a:spLocks noGrp="1"/>
          </p:cNvSpPr>
          <p:nvPr>
            <p:ph type="sldNum" sz="quarter" idx="12"/>
          </p:nvPr>
        </p:nvSpPr>
        <p:spPr/>
        <p:txBody>
          <a:bodyPr/>
          <a:lstStyle>
            <a:lvl1pPr>
              <a:defRPr/>
            </a:lvl1pPr>
          </a:lstStyle>
          <a:p>
            <a:pPr>
              <a:defRPr/>
            </a:pPr>
            <a:fld id="{1FAA0039-2785-6B44-9DF7-6B7A2B4AFE1E}" type="slidenum">
              <a:rPr lang="en-GB" altLang="en-US"/>
              <a:pPr>
                <a:defRPr/>
              </a:pPr>
              <a:t>‹#›</a:t>
            </a:fld>
            <a:endParaRPr lang="en-GB" altLang="en-US"/>
          </a:p>
        </p:txBody>
      </p:sp>
    </p:spTree>
    <p:extLst>
      <p:ext uri="{BB962C8B-B14F-4D97-AF65-F5344CB8AC3E}">
        <p14:creationId xmlns:p14="http://schemas.microsoft.com/office/powerpoint/2010/main" val="1097983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DE56F75-A889-BFDD-F03B-734376920E24}"/>
              </a:ext>
            </a:extLst>
          </p:cNvPr>
          <p:cNvSpPr>
            <a:spLocks noGrp="1"/>
          </p:cNvSpPr>
          <p:nvPr>
            <p:ph type="dt" sz="half" idx="10"/>
          </p:nvPr>
        </p:nvSpPr>
        <p:spPr/>
        <p:txBody>
          <a:bodyPr/>
          <a:lstStyle>
            <a:lvl1pPr>
              <a:defRPr/>
            </a:lvl1pPr>
          </a:lstStyle>
          <a:p>
            <a:pPr>
              <a:defRPr/>
            </a:pPr>
            <a:fld id="{ACE87BF2-0869-C241-995A-F7EB980EF6FB}" type="datetimeFigureOut">
              <a:rPr lang="en-GB" altLang="en-US"/>
              <a:pPr>
                <a:defRPr/>
              </a:pPr>
              <a:t>30/09/2024</a:t>
            </a:fld>
            <a:endParaRPr lang="en-GB" altLang="en-US"/>
          </a:p>
        </p:txBody>
      </p:sp>
      <p:sp>
        <p:nvSpPr>
          <p:cNvPr id="6" name="Footer Placeholder 4">
            <a:extLst>
              <a:ext uri="{FF2B5EF4-FFF2-40B4-BE49-F238E27FC236}">
                <a16:creationId xmlns:a16="http://schemas.microsoft.com/office/drawing/2014/main" id="{2D52AEDB-7233-CE0E-AA55-405BF9C03110}"/>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FF551324-CD92-9CAD-6256-DD56CC0AFA9A}"/>
              </a:ext>
            </a:extLst>
          </p:cNvPr>
          <p:cNvSpPr>
            <a:spLocks noGrp="1"/>
          </p:cNvSpPr>
          <p:nvPr>
            <p:ph type="sldNum" sz="quarter" idx="12"/>
          </p:nvPr>
        </p:nvSpPr>
        <p:spPr/>
        <p:txBody>
          <a:bodyPr/>
          <a:lstStyle>
            <a:lvl1pPr>
              <a:defRPr/>
            </a:lvl1pPr>
          </a:lstStyle>
          <a:p>
            <a:pPr>
              <a:defRPr/>
            </a:pPr>
            <a:fld id="{5AEE1DFF-81E2-0542-BCD2-92A5B7499BBE}" type="slidenum">
              <a:rPr lang="en-GB" altLang="en-US"/>
              <a:pPr>
                <a:defRPr/>
              </a:pPr>
              <a:t>‹#›</a:t>
            </a:fld>
            <a:endParaRPr lang="en-GB" altLang="en-US"/>
          </a:p>
        </p:txBody>
      </p:sp>
    </p:spTree>
    <p:extLst>
      <p:ext uri="{BB962C8B-B14F-4D97-AF65-F5344CB8AC3E}">
        <p14:creationId xmlns:p14="http://schemas.microsoft.com/office/powerpoint/2010/main" val="452066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ED8014D-8DA7-24E3-D30C-B4177E3062AD}"/>
              </a:ext>
            </a:extLst>
          </p:cNvPr>
          <p:cNvSpPr>
            <a:spLocks noGrp="1"/>
          </p:cNvSpPr>
          <p:nvPr>
            <p:ph type="dt" sz="half" idx="10"/>
          </p:nvPr>
        </p:nvSpPr>
        <p:spPr/>
        <p:txBody>
          <a:bodyPr/>
          <a:lstStyle>
            <a:lvl1pPr>
              <a:defRPr/>
            </a:lvl1pPr>
          </a:lstStyle>
          <a:p>
            <a:pPr>
              <a:defRPr/>
            </a:pPr>
            <a:fld id="{C55C00B1-CF38-5346-AD72-F364F940A1CF}" type="datetimeFigureOut">
              <a:rPr lang="en-GB" altLang="en-US"/>
              <a:pPr>
                <a:defRPr/>
              </a:pPr>
              <a:t>30/09/2024</a:t>
            </a:fld>
            <a:endParaRPr lang="en-GB" altLang="en-US"/>
          </a:p>
        </p:txBody>
      </p:sp>
      <p:sp>
        <p:nvSpPr>
          <p:cNvPr id="6" name="Footer Placeholder 4">
            <a:extLst>
              <a:ext uri="{FF2B5EF4-FFF2-40B4-BE49-F238E27FC236}">
                <a16:creationId xmlns:a16="http://schemas.microsoft.com/office/drawing/2014/main" id="{519D5992-7EF8-6E45-B348-DC779CABDB4A}"/>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9A4F923A-5161-A46F-5569-803C93A099EB}"/>
              </a:ext>
            </a:extLst>
          </p:cNvPr>
          <p:cNvSpPr>
            <a:spLocks noGrp="1"/>
          </p:cNvSpPr>
          <p:nvPr>
            <p:ph type="sldNum" sz="quarter" idx="12"/>
          </p:nvPr>
        </p:nvSpPr>
        <p:spPr/>
        <p:txBody>
          <a:bodyPr/>
          <a:lstStyle>
            <a:lvl1pPr>
              <a:defRPr/>
            </a:lvl1pPr>
          </a:lstStyle>
          <a:p>
            <a:pPr>
              <a:defRPr/>
            </a:pPr>
            <a:fld id="{D6E8AFCF-8BB0-2048-A53E-6006A0427FDF}" type="slidenum">
              <a:rPr lang="en-GB" altLang="en-US"/>
              <a:pPr>
                <a:defRPr/>
              </a:pPr>
              <a:t>‹#›</a:t>
            </a:fld>
            <a:endParaRPr lang="en-GB" altLang="en-US"/>
          </a:p>
        </p:txBody>
      </p:sp>
    </p:spTree>
    <p:extLst>
      <p:ext uri="{BB962C8B-B14F-4D97-AF65-F5344CB8AC3E}">
        <p14:creationId xmlns:p14="http://schemas.microsoft.com/office/powerpoint/2010/main" val="3476175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92E8F-2D96-9FDF-0DE8-A7EEE006BF0B}"/>
              </a:ext>
            </a:extLst>
          </p:cNvPr>
          <p:cNvSpPr>
            <a:spLocks noGrp="1"/>
          </p:cNvSpPr>
          <p:nvPr>
            <p:ph type="dt" sz="half" idx="10"/>
          </p:nvPr>
        </p:nvSpPr>
        <p:spPr/>
        <p:txBody>
          <a:bodyPr/>
          <a:lstStyle>
            <a:lvl1pPr>
              <a:defRPr/>
            </a:lvl1pPr>
          </a:lstStyle>
          <a:p>
            <a:pPr>
              <a:defRPr/>
            </a:pPr>
            <a:fld id="{06A08ABA-A392-4E4A-AE4E-39B17E1FFE37}" type="datetimeFigureOut">
              <a:rPr lang="en-GB" altLang="en-US"/>
              <a:pPr>
                <a:defRPr/>
              </a:pPr>
              <a:t>30/09/2024</a:t>
            </a:fld>
            <a:endParaRPr lang="en-GB" altLang="en-US"/>
          </a:p>
        </p:txBody>
      </p:sp>
      <p:sp>
        <p:nvSpPr>
          <p:cNvPr id="5" name="Footer Placeholder 4">
            <a:extLst>
              <a:ext uri="{FF2B5EF4-FFF2-40B4-BE49-F238E27FC236}">
                <a16:creationId xmlns:a16="http://schemas.microsoft.com/office/drawing/2014/main" id="{1AEF1B2B-1DB6-71C0-AC50-A538EECB112B}"/>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0D356AF-50E4-F2FC-D987-F063CD98684D}"/>
              </a:ext>
            </a:extLst>
          </p:cNvPr>
          <p:cNvSpPr>
            <a:spLocks noGrp="1"/>
          </p:cNvSpPr>
          <p:nvPr>
            <p:ph type="sldNum" sz="quarter" idx="12"/>
          </p:nvPr>
        </p:nvSpPr>
        <p:spPr/>
        <p:txBody>
          <a:bodyPr/>
          <a:lstStyle>
            <a:lvl1pPr>
              <a:defRPr/>
            </a:lvl1pPr>
          </a:lstStyle>
          <a:p>
            <a:pPr>
              <a:defRPr/>
            </a:pPr>
            <a:fld id="{ED50974E-08AF-8A4D-A057-7B963985DFC6}" type="slidenum">
              <a:rPr lang="en-GB" altLang="en-US"/>
              <a:pPr>
                <a:defRPr/>
              </a:pPr>
              <a:t>‹#›</a:t>
            </a:fld>
            <a:endParaRPr lang="en-GB" altLang="en-US"/>
          </a:p>
        </p:txBody>
      </p:sp>
    </p:spTree>
    <p:extLst>
      <p:ext uri="{BB962C8B-B14F-4D97-AF65-F5344CB8AC3E}">
        <p14:creationId xmlns:p14="http://schemas.microsoft.com/office/powerpoint/2010/main" val="2699593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510A38-C4D4-7BCA-7130-D4D9FCA50E88}"/>
              </a:ext>
            </a:extLst>
          </p:cNvPr>
          <p:cNvSpPr>
            <a:spLocks noGrp="1"/>
          </p:cNvSpPr>
          <p:nvPr>
            <p:ph type="dt" sz="half" idx="10"/>
          </p:nvPr>
        </p:nvSpPr>
        <p:spPr/>
        <p:txBody>
          <a:bodyPr/>
          <a:lstStyle>
            <a:lvl1pPr>
              <a:defRPr/>
            </a:lvl1pPr>
          </a:lstStyle>
          <a:p>
            <a:pPr>
              <a:defRPr/>
            </a:pPr>
            <a:fld id="{F2FB3F52-0603-EA4C-845D-5BED129F28AA}" type="datetimeFigureOut">
              <a:rPr lang="en-GB" altLang="en-US"/>
              <a:pPr>
                <a:defRPr/>
              </a:pPr>
              <a:t>30/09/2024</a:t>
            </a:fld>
            <a:endParaRPr lang="en-GB" altLang="en-US"/>
          </a:p>
        </p:txBody>
      </p:sp>
      <p:sp>
        <p:nvSpPr>
          <p:cNvPr id="5" name="Footer Placeholder 4">
            <a:extLst>
              <a:ext uri="{FF2B5EF4-FFF2-40B4-BE49-F238E27FC236}">
                <a16:creationId xmlns:a16="http://schemas.microsoft.com/office/drawing/2014/main" id="{B9195937-3994-22E0-CB52-03F9FD155379}"/>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DFDCCFC-6227-74AB-5480-B1EDCE30A41C}"/>
              </a:ext>
            </a:extLst>
          </p:cNvPr>
          <p:cNvSpPr>
            <a:spLocks noGrp="1"/>
          </p:cNvSpPr>
          <p:nvPr>
            <p:ph type="sldNum" sz="quarter" idx="12"/>
          </p:nvPr>
        </p:nvSpPr>
        <p:spPr/>
        <p:txBody>
          <a:bodyPr/>
          <a:lstStyle>
            <a:lvl1pPr>
              <a:defRPr/>
            </a:lvl1pPr>
          </a:lstStyle>
          <a:p>
            <a:pPr>
              <a:defRPr/>
            </a:pPr>
            <a:fld id="{BD475F12-6436-344C-9654-EB52044DC869}" type="slidenum">
              <a:rPr lang="en-GB" altLang="en-US"/>
              <a:pPr>
                <a:defRPr/>
              </a:pPr>
              <a:t>‹#›</a:t>
            </a:fld>
            <a:endParaRPr lang="en-GB" altLang="en-US"/>
          </a:p>
        </p:txBody>
      </p:sp>
    </p:spTree>
    <p:extLst>
      <p:ext uri="{BB962C8B-B14F-4D97-AF65-F5344CB8AC3E}">
        <p14:creationId xmlns:p14="http://schemas.microsoft.com/office/powerpoint/2010/main" val="410838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280AFE2-36D7-637F-910B-F9059145964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5389D0A-D108-B0D0-7BDB-43BBAC089C42}"/>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990286E-5375-CCA6-7FA2-AACB2C570566}"/>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panose="020F0502020204030204" pitchFamily="34" charset="0"/>
              </a:defRPr>
            </a:lvl1pPr>
          </a:lstStyle>
          <a:p>
            <a:pPr>
              <a:defRPr/>
            </a:pPr>
            <a:fld id="{3F41D33D-F2BB-1E44-ABE4-FD4FB3DD38E3}" type="datetimeFigureOut">
              <a:rPr lang="en-GB" altLang="en-US"/>
              <a:pPr>
                <a:defRPr/>
              </a:pPr>
              <a:t>30/09/2024</a:t>
            </a:fld>
            <a:endParaRPr lang="en-GB" altLang="en-US"/>
          </a:p>
        </p:txBody>
      </p:sp>
      <p:sp>
        <p:nvSpPr>
          <p:cNvPr id="5" name="Footer Placeholder 4">
            <a:extLst>
              <a:ext uri="{FF2B5EF4-FFF2-40B4-BE49-F238E27FC236}">
                <a16:creationId xmlns:a16="http://schemas.microsoft.com/office/drawing/2014/main" id="{DD4B741A-EEA6-016E-02DE-23B0F9D1FC8C}"/>
              </a:ext>
            </a:extLst>
          </p:cNvPr>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panose="020F0502020204030204" pitchFamily="34" charset="0"/>
              </a:defRPr>
            </a:lvl1pPr>
          </a:lstStyle>
          <a:p>
            <a:pPr>
              <a:defRPr/>
            </a:pPr>
            <a:endParaRPr lang="en-GB" altLang="en-US"/>
          </a:p>
        </p:txBody>
      </p:sp>
      <p:sp>
        <p:nvSpPr>
          <p:cNvPr id="6" name="Slide Number Placeholder 5">
            <a:extLst>
              <a:ext uri="{FF2B5EF4-FFF2-40B4-BE49-F238E27FC236}">
                <a16:creationId xmlns:a16="http://schemas.microsoft.com/office/drawing/2014/main" id="{BA49E073-ACD2-3323-E618-287A286046CD}"/>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69BCADD5-C054-C541-BDF4-4EEC7293B6F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extBox 3">
            <a:extLst>
              <a:ext uri="{FF2B5EF4-FFF2-40B4-BE49-F238E27FC236}">
                <a16:creationId xmlns:a16="http://schemas.microsoft.com/office/drawing/2014/main" id="{AFE5E998-F33B-3A0C-D2EE-BE953D5BEE21}"/>
              </a:ext>
            </a:extLst>
          </p:cNvPr>
          <p:cNvSpPr txBox="1">
            <a:spLocks noChangeArrowheads="1"/>
          </p:cNvSpPr>
          <p:nvPr/>
        </p:nvSpPr>
        <p:spPr bwMode="auto">
          <a:xfrm>
            <a:off x="-107950" y="5807075"/>
            <a:ext cx="93599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dirty="0"/>
              <a:t>M7X01988 The Thought Experiment</a:t>
            </a:r>
          </a:p>
        </p:txBody>
      </p:sp>
      <p:pic>
        <p:nvPicPr>
          <p:cNvPr id="3" name="Picture 2" descr="A cartoon of a cloud and a beaker&#10;&#10;Description automatically generated">
            <a:extLst>
              <a:ext uri="{FF2B5EF4-FFF2-40B4-BE49-F238E27FC236}">
                <a16:creationId xmlns:a16="http://schemas.microsoft.com/office/drawing/2014/main" id="{B7E54B11-E612-DB97-5AB0-D4A9634C2F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724" y="620688"/>
            <a:ext cx="8584226" cy="504854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extBox 4">
            <a:extLst>
              <a:ext uri="{FF2B5EF4-FFF2-40B4-BE49-F238E27FC236}">
                <a16:creationId xmlns:a16="http://schemas.microsoft.com/office/drawing/2014/main" id="{37C4B8BC-E2D2-7FCE-070C-AFB27E14A856}"/>
              </a:ext>
            </a:extLst>
          </p:cNvPr>
          <p:cNvSpPr txBox="1">
            <a:spLocks noChangeArrowheads="1"/>
          </p:cNvSpPr>
          <p:nvPr/>
        </p:nvSpPr>
        <p:spPr bwMode="auto">
          <a:xfrm>
            <a:off x="684213" y="765175"/>
            <a:ext cx="2842766"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3600" dirty="0"/>
              <a:t>Introduction </a:t>
            </a:r>
          </a:p>
          <a:p>
            <a:pPr eaLnBrk="1" hangingPunct="1">
              <a:spcBef>
                <a:spcPct val="0"/>
              </a:spcBef>
              <a:buFontTx/>
              <a:buNone/>
            </a:pPr>
            <a:r>
              <a:rPr lang="en-GB" altLang="en-US" sz="3600" dirty="0"/>
              <a:t>to the module</a:t>
            </a:r>
          </a:p>
          <a:p>
            <a:pPr eaLnBrk="1" hangingPunct="1">
              <a:spcBef>
                <a:spcPct val="0"/>
              </a:spcBef>
              <a:buFontTx/>
              <a:buNone/>
            </a:pPr>
            <a:endParaRPr lang="en-GB" altLang="en-US" sz="2000" dirty="0"/>
          </a:p>
          <a:p>
            <a:pPr eaLnBrk="1" hangingPunct="1">
              <a:spcBef>
                <a:spcPct val="0"/>
              </a:spcBef>
              <a:buFont typeface="Arial" panose="020B0604020202020204" pitchFamily="34" charset="0"/>
              <a:buNone/>
            </a:pPr>
            <a:r>
              <a:rPr lang="en-GB" altLang="en-US" sz="2000" dirty="0"/>
              <a:t>20 credits</a:t>
            </a:r>
            <a:br>
              <a:rPr lang="en-GB" altLang="en-US" sz="2000" dirty="0"/>
            </a:br>
            <a:endParaRPr lang="en-GB" altLang="en-US" sz="2000" dirty="0"/>
          </a:p>
          <a:p>
            <a:pPr eaLnBrk="1" hangingPunct="1">
              <a:spcBef>
                <a:spcPct val="0"/>
              </a:spcBef>
              <a:buFont typeface="Arial" panose="020B0604020202020204" pitchFamily="34" charset="0"/>
              <a:buNone/>
            </a:pPr>
            <a:r>
              <a:rPr lang="en-GB" altLang="en-US" sz="2000" dirty="0"/>
              <a:t>Module Tutors: 	</a:t>
            </a:r>
            <a:br>
              <a:rPr lang="en-GB" altLang="en-US" sz="2000" dirty="0"/>
            </a:br>
            <a:r>
              <a:rPr lang="en-GB" altLang="en-US" sz="2000" dirty="0"/>
              <a:t>Cath Hammerton</a:t>
            </a:r>
            <a:br>
              <a:rPr lang="en-GB" altLang="en-US" sz="2000" dirty="0"/>
            </a:br>
            <a:r>
              <a:rPr lang="en-GB" altLang="en-US" sz="2000" dirty="0"/>
              <a:t>Georgia McKie </a:t>
            </a:r>
          </a:p>
        </p:txBody>
      </p:sp>
      <p:pic>
        <p:nvPicPr>
          <p:cNvPr id="3" name="Picture 2" descr="A close-up of a fabric&#10;&#10;Description automatically generated">
            <a:extLst>
              <a:ext uri="{FF2B5EF4-FFF2-40B4-BE49-F238E27FC236}">
                <a16:creationId xmlns:a16="http://schemas.microsoft.com/office/drawing/2014/main" id="{31C905F6-15E4-3F48-B06F-8D92D5309B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8736" y="0"/>
            <a:ext cx="6858000"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extBox 1">
            <a:extLst>
              <a:ext uri="{FF2B5EF4-FFF2-40B4-BE49-F238E27FC236}">
                <a16:creationId xmlns:a16="http://schemas.microsoft.com/office/drawing/2014/main" id="{D89DCF5D-42F1-BD09-BFA7-C873341703D2}"/>
              </a:ext>
            </a:extLst>
          </p:cNvPr>
          <p:cNvSpPr txBox="1">
            <a:spLocks noChangeArrowheads="1"/>
          </p:cNvSpPr>
          <p:nvPr/>
        </p:nvSpPr>
        <p:spPr bwMode="auto">
          <a:xfrm>
            <a:off x="827088" y="869950"/>
            <a:ext cx="7777162" cy="5700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3600" dirty="0"/>
              <a:t>What is the module about? </a:t>
            </a:r>
            <a:endParaRPr lang="en-GB" altLang="en-US" sz="2000" dirty="0"/>
          </a:p>
          <a:p>
            <a:pPr eaLnBrk="1" hangingPunct="1">
              <a:spcBef>
                <a:spcPct val="0"/>
              </a:spcBef>
              <a:buFontTx/>
              <a:buNone/>
            </a:pPr>
            <a:endParaRPr lang="en-GB" altLang="en-US" sz="2000" dirty="0"/>
          </a:p>
          <a:p>
            <a:pPr eaLnBrk="1" hangingPunct="1">
              <a:spcBef>
                <a:spcPct val="0"/>
              </a:spcBef>
              <a:buFontTx/>
              <a:buNone/>
            </a:pPr>
            <a:r>
              <a:rPr lang="en-GB" altLang="en-US" sz="2000" dirty="0"/>
              <a:t>The aim of this module is: </a:t>
            </a:r>
          </a:p>
          <a:p>
            <a:pPr eaLnBrk="1" hangingPunct="1">
              <a:spcBef>
                <a:spcPct val="0"/>
              </a:spcBef>
              <a:buFontTx/>
              <a:buNone/>
            </a:pPr>
            <a:endParaRPr lang="en-GB" altLang="en-US" sz="2000" dirty="0"/>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To provide an ‘experimental space’ to explore the boundaries of your practice; finding creative solutions to a research question stimulated by ‘new’ modes of thinking. </a:t>
            </a:r>
            <a:br>
              <a:rPr lang="en-GB" sz="1800" dirty="0">
                <a:effectLst/>
                <a:latin typeface="Arial" panose="020B060402020202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To widen your creative potential, engender dialogues across practices and encourage exploration and experimentation with a range of research methods, strategies and practices</a:t>
            </a:r>
            <a:br>
              <a:rPr lang="en-GB" sz="1800" dirty="0">
                <a:effectLst/>
                <a:latin typeface="Arial" panose="020B060402020202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To enable you to develop individual and innovative approaches to the recording, collating and application of new knowledge and experience within Surface Pattern and Textiles.</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buFontTx/>
              <a:buNone/>
            </a:pPr>
            <a:endParaRPr lang="en-GB" altLang="en-US" sz="2000" dirty="0"/>
          </a:p>
          <a:p>
            <a:pPr>
              <a:buFont typeface="Arial" panose="020B0604020202020204" pitchFamily="34" charset="0"/>
              <a:buNone/>
            </a:pPr>
            <a:endParaRPr lang="en-GB" altLang="en-US" sz="1800" dirty="0"/>
          </a:p>
          <a:p>
            <a:pPr eaLnBrk="1" hangingPunct="1">
              <a:spcBef>
                <a:spcPct val="0"/>
              </a:spcBef>
              <a:buFontTx/>
              <a:buNone/>
            </a:pPr>
            <a:endParaRPr lang="en-GB" altLang="en-US" sz="1800" dirty="0"/>
          </a:p>
        </p:txBody>
      </p:sp>
    </p:spTree>
  </p:cSld>
  <p:clrMapOvr>
    <a:masterClrMapping/>
  </p:clrMapOvr>
  <p:transition spd="slow" advClick="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extBox 1">
            <a:extLst>
              <a:ext uri="{FF2B5EF4-FFF2-40B4-BE49-F238E27FC236}">
                <a16:creationId xmlns:a16="http://schemas.microsoft.com/office/drawing/2014/main" id="{0E45E157-44E3-FFDB-EF21-DD84B235C2E0}"/>
              </a:ext>
            </a:extLst>
          </p:cNvPr>
          <p:cNvSpPr txBox="1">
            <a:spLocks noChangeArrowheads="1"/>
          </p:cNvSpPr>
          <p:nvPr/>
        </p:nvSpPr>
        <p:spPr bwMode="auto">
          <a:xfrm>
            <a:off x="468313" y="692150"/>
            <a:ext cx="8207375" cy="3674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3600" dirty="0"/>
              <a:t>The Brief</a:t>
            </a:r>
          </a:p>
          <a:p>
            <a:pPr>
              <a:buNone/>
            </a:pPr>
            <a:r>
              <a:rPr lang="en-GB" sz="1800" dirty="0">
                <a:effectLst/>
                <a:latin typeface="Arial" panose="020B0604020202020204" pitchFamily="34" charset="0"/>
                <a:ea typeface="Times New Roman" panose="02020603050405020304" pitchFamily="18" charset="0"/>
              </a:rPr>
              <a:t>You are asked to develop and manage a self-negotiated project which will stretch and challenge your existing ways of working, assumptions and the definition of Surface Pattern and Textiles to extend your creative praxis and comfort zone. </a:t>
            </a:r>
            <a:r>
              <a:rPr lang="en-GB" sz="1800" dirty="0">
                <a:effectLst/>
                <a:latin typeface="Times New Roman" panose="02020603050405020304" pitchFamily="18" charset="0"/>
                <a:ea typeface="Times New Roman" panose="02020603050405020304" pitchFamily="18" charset="0"/>
              </a:rPr>
              <a:t> </a:t>
            </a:r>
          </a:p>
          <a:p>
            <a:pPr>
              <a:buNone/>
            </a:pPr>
            <a:endParaRPr lang="en-GB" sz="1800" dirty="0">
              <a:latin typeface="Arial" panose="020B0604020202020204" pitchFamily="34"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You are encouraged to embrace a playful approach throughout the module to develop a dynamic body of exciting research that explores image or narrative to express high level conceptual and critical thinking alongside material innovation. </a:t>
            </a:r>
            <a:endParaRPr lang="en-GB" sz="1800" dirty="0">
              <a:effectLst/>
              <a:latin typeface="Times New Roman" panose="02020603050405020304" pitchFamily="18" charset="0"/>
              <a:ea typeface="Times New Roman" panose="02020603050405020304" pitchFamily="18" charset="0"/>
            </a:endParaRPr>
          </a:p>
          <a:p>
            <a:pPr>
              <a:buFont typeface="Arial" panose="020B0604020202020204" pitchFamily="34" charset="0"/>
              <a:buNone/>
            </a:pPr>
            <a:endParaRPr lang="en-GB" altLang="en-US" sz="2000" dirty="0"/>
          </a:p>
        </p:txBody>
      </p:sp>
      <p:pic>
        <p:nvPicPr>
          <p:cNvPr id="11" name="Picture 10" descr="A group of colorful objects&#10;&#10;Description automatically generated">
            <a:extLst>
              <a:ext uri="{FF2B5EF4-FFF2-40B4-BE49-F238E27FC236}">
                <a16:creationId xmlns:a16="http://schemas.microsoft.com/office/drawing/2014/main" id="{FD970ADE-C563-0067-F5AA-CADBABA21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68" y="4319774"/>
            <a:ext cx="9684568" cy="64540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Box 1">
            <a:extLst>
              <a:ext uri="{FF2B5EF4-FFF2-40B4-BE49-F238E27FC236}">
                <a16:creationId xmlns:a16="http://schemas.microsoft.com/office/drawing/2014/main" id="{A8970AD8-5309-2BBE-6858-EA35B22D7379}"/>
              </a:ext>
            </a:extLst>
          </p:cNvPr>
          <p:cNvSpPr txBox="1">
            <a:spLocks noChangeArrowheads="1"/>
          </p:cNvSpPr>
          <p:nvPr/>
        </p:nvSpPr>
        <p:spPr bwMode="auto">
          <a:xfrm>
            <a:off x="863600" y="1056042"/>
            <a:ext cx="7416800" cy="4745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buNone/>
            </a:pPr>
            <a:r>
              <a:rPr lang="en-GB" sz="1800" dirty="0">
                <a:effectLst/>
                <a:latin typeface="Arial" panose="020B0604020202020204" pitchFamily="34" charset="0"/>
                <a:ea typeface="Times New Roman" panose="02020603050405020304" pitchFamily="18" charset="0"/>
              </a:rPr>
              <a:t>Your ideas, ways of working and thinking will be supported by weekly creative challenges and/ or design problems which you are asked to consider within the wider context of the body of work. </a:t>
            </a:r>
            <a:endParaRPr lang="en-GB" sz="1800" dirty="0">
              <a:effectLst/>
              <a:latin typeface="Times New Roman" panose="02020603050405020304" pitchFamily="18" charset="0"/>
              <a:ea typeface="Times New Roman" panose="02020603050405020304" pitchFamily="18" charset="0"/>
            </a:endParaRPr>
          </a:p>
          <a:p>
            <a:pPr>
              <a:buNone/>
            </a:pP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You will produce a broad range of digital and analogue research (e.g. sketchbooks, loose leaves, portfolio sheets, zine’s, blog posts, etc) that demonstrate your ability to extend your ways of working. The work produced must be well documented and clearly articulate the complete journey of your development. </a:t>
            </a:r>
            <a:endParaRPr lang="en-GB" sz="1800" dirty="0">
              <a:latin typeface="Times New Roman" panose="02020603050405020304" pitchFamily="18" charset="0"/>
              <a:ea typeface="Times New Roman" panose="02020603050405020304" pitchFamily="18" charset="0"/>
            </a:endParaRPr>
          </a:p>
          <a:p>
            <a:pPr>
              <a:buNone/>
            </a:pP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You will present the outcomes of this exploration throughout the module, using a range of strategies appropriate to your development (e.g. writing, blogging, exhibition, film shorts, panel pitches, social media, </a:t>
            </a:r>
            <a:r>
              <a:rPr lang="en-GB" sz="1800" dirty="0" err="1">
                <a:effectLst/>
                <a:latin typeface="Arial" panose="020B0604020202020204" pitchFamily="34" charset="0"/>
                <a:ea typeface="Times New Roman" panose="02020603050405020304" pitchFamily="18" charset="0"/>
              </a:rPr>
              <a:t>petcha</a:t>
            </a:r>
            <a:r>
              <a:rPr lang="en-GB" sz="1800" dirty="0">
                <a:effectLst/>
                <a:latin typeface="Arial" panose="020B0604020202020204" pitchFamily="34" charset="0"/>
                <a:ea typeface="Times New Roman" panose="02020603050405020304" pitchFamily="18" charset="0"/>
              </a:rPr>
              <a:t> kutcha, etc) culminating in one final presentation of ideas to staff/ peers during Global Entrepreneurship Week (W/C 18 November 2024). </a:t>
            </a: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extBox 1">
            <a:extLst>
              <a:ext uri="{FF2B5EF4-FFF2-40B4-BE49-F238E27FC236}">
                <a16:creationId xmlns:a16="http://schemas.microsoft.com/office/drawing/2014/main" id="{F4628F52-57AD-30B4-1C63-49ED0CC4E62A}"/>
              </a:ext>
            </a:extLst>
          </p:cNvPr>
          <p:cNvSpPr txBox="1">
            <a:spLocks noChangeArrowheads="1"/>
          </p:cNvSpPr>
          <p:nvPr/>
        </p:nvSpPr>
        <p:spPr bwMode="auto">
          <a:xfrm>
            <a:off x="827088" y="679450"/>
            <a:ext cx="7416800"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3600" dirty="0"/>
              <a:t>Teaching &amp; Learning Strategies</a:t>
            </a:r>
          </a:p>
          <a:p>
            <a:pPr eaLnBrk="1" hangingPunct="1">
              <a:spcBef>
                <a:spcPct val="0"/>
              </a:spcBef>
              <a:buFontTx/>
              <a:buNone/>
            </a:pPr>
            <a:endParaRPr lang="en-GB" altLang="en-US" sz="1800" dirty="0"/>
          </a:p>
          <a:p>
            <a:pPr eaLnBrk="1" hangingPunct="1">
              <a:spcBef>
                <a:spcPct val="0"/>
              </a:spcBef>
            </a:pPr>
            <a:r>
              <a:rPr lang="en-GB" altLang="en-US" sz="1800" dirty="0"/>
              <a:t> </a:t>
            </a:r>
            <a:r>
              <a:rPr lang="en-GB" altLang="en-US" sz="2000" dirty="0"/>
              <a:t>Project briefings session. </a:t>
            </a:r>
          </a:p>
          <a:p>
            <a:pPr eaLnBrk="1" hangingPunct="1">
              <a:spcBef>
                <a:spcPct val="0"/>
              </a:spcBef>
            </a:pPr>
            <a:r>
              <a:rPr lang="en-GB" altLang="en-US" sz="2000" dirty="0"/>
              <a:t> Study trips and visit opportunities. </a:t>
            </a:r>
          </a:p>
          <a:p>
            <a:pPr eaLnBrk="1" hangingPunct="1">
              <a:spcBef>
                <a:spcPct val="0"/>
              </a:spcBef>
            </a:pPr>
            <a:r>
              <a:rPr lang="en-GB" altLang="en-US" sz="2000" dirty="0"/>
              <a:t> 1:1 tutorials from programme specialist staff to enable development</a:t>
            </a:r>
          </a:p>
          <a:p>
            <a:pPr eaLnBrk="1" hangingPunct="1">
              <a:spcBef>
                <a:spcPct val="0"/>
              </a:spcBef>
            </a:pPr>
            <a:r>
              <a:rPr lang="en-GB" altLang="en-US" sz="2000" dirty="0"/>
              <a:t> Group teaching through lectures, workshops and seminars. </a:t>
            </a:r>
          </a:p>
          <a:p>
            <a:pPr eaLnBrk="1" hangingPunct="1">
              <a:spcBef>
                <a:spcPct val="0"/>
              </a:spcBef>
            </a:pPr>
            <a:r>
              <a:rPr lang="en-GB" altLang="en-US" sz="2000" dirty="0"/>
              <a:t> Unsupervised studio practice – SDL – and experiential learning. </a:t>
            </a:r>
            <a:endParaRPr lang="en-GB" altLang="en-US" sz="1800" dirty="0"/>
          </a:p>
        </p:txBody>
      </p:sp>
      <p:pic>
        <p:nvPicPr>
          <p:cNvPr id="5" name="Picture 4" descr="A group of colorful fabric rolls&#10;&#10;Description automatically generated">
            <a:extLst>
              <a:ext uri="{FF2B5EF4-FFF2-40B4-BE49-F238E27FC236}">
                <a16:creationId xmlns:a16="http://schemas.microsoft.com/office/drawing/2014/main" id="{121CEBCB-7FD8-BE64-4CC9-7597F806D7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4310" y="3501008"/>
            <a:ext cx="10658310" cy="71055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Box 1">
            <a:extLst>
              <a:ext uri="{FF2B5EF4-FFF2-40B4-BE49-F238E27FC236}">
                <a16:creationId xmlns:a16="http://schemas.microsoft.com/office/drawing/2014/main" id="{02876036-69B9-B23C-88DB-51B51A4E28AC}"/>
              </a:ext>
            </a:extLst>
          </p:cNvPr>
          <p:cNvSpPr txBox="1">
            <a:spLocks noChangeArrowheads="1"/>
          </p:cNvSpPr>
          <p:nvPr/>
        </p:nvSpPr>
        <p:spPr bwMode="auto">
          <a:xfrm>
            <a:off x="684213" y="692150"/>
            <a:ext cx="7848600" cy="3754874"/>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defRPr/>
            </a:pPr>
            <a:r>
              <a:rPr lang="en-GB" altLang="en-US" sz="3600" dirty="0"/>
              <a:t>Assessment and Feedback</a:t>
            </a:r>
          </a:p>
          <a:p>
            <a:pPr eaLnBrk="1" hangingPunct="1">
              <a:spcBef>
                <a:spcPct val="0"/>
              </a:spcBef>
              <a:buFontTx/>
              <a:buNone/>
              <a:defRPr/>
            </a:pPr>
            <a:endParaRPr lang="en-GB" altLang="en-US" sz="1800" dirty="0"/>
          </a:p>
          <a:p>
            <a:pPr marL="342900" indent="-342900" eaLnBrk="1" hangingPunct="1">
              <a:spcBef>
                <a:spcPct val="0"/>
              </a:spcBef>
              <a:defRPr/>
            </a:pPr>
            <a:r>
              <a:rPr lang="en-GB" altLang="en-US" sz="2000" b="1" dirty="0">
                <a:solidFill>
                  <a:srgbClr val="FF0000"/>
                </a:solidFill>
              </a:rPr>
              <a:t>Thursday 14</a:t>
            </a:r>
            <a:r>
              <a:rPr lang="en-GB" altLang="en-US" sz="2000" b="1" baseline="30000" dirty="0">
                <a:solidFill>
                  <a:srgbClr val="FF0000"/>
                </a:solidFill>
              </a:rPr>
              <a:t>th</a:t>
            </a:r>
            <a:r>
              <a:rPr lang="en-GB" altLang="en-US" sz="2000" b="1" dirty="0">
                <a:solidFill>
                  <a:srgbClr val="FF0000"/>
                </a:solidFill>
              </a:rPr>
              <a:t> November 2024 </a:t>
            </a:r>
            <a:r>
              <a:rPr lang="en-GB" altLang="en-US" sz="2000" b="1" dirty="0"/>
              <a:t>– Portfolio</a:t>
            </a:r>
            <a:br>
              <a:rPr lang="en-GB" altLang="en-US" sz="2000" b="1" dirty="0"/>
            </a:br>
            <a:r>
              <a:rPr lang="en-GB" altLang="en-US" sz="1800" i="1" dirty="0"/>
              <a:t>Produce a portfolio of creative practice, research journals, supporting work </a:t>
            </a:r>
            <a:endParaRPr lang="en-GB" sz="1800" i="1" dirty="0">
              <a:effectLst/>
              <a:latin typeface="Arial" panose="020B0604020202020204" pitchFamily="34" charset="0"/>
              <a:ea typeface="Times New Roman" panose="02020603050405020304" pitchFamily="18" charset="0"/>
            </a:endParaRPr>
          </a:p>
          <a:p>
            <a:pPr eaLnBrk="1" hangingPunct="1">
              <a:spcBef>
                <a:spcPct val="0"/>
              </a:spcBef>
              <a:buNone/>
              <a:defRPr/>
            </a:pPr>
            <a:endParaRPr lang="en-GB" altLang="en-US" sz="1800" b="1" i="1" dirty="0"/>
          </a:p>
          <a:p>
            <a:pPr marL="342900" indent="-342900" eaLnBrk="1" hangingPunct="1">
              <a:spcBef>
                <a:spcPct val="0"/>
              </a:spcBef>
              <a:defRPr/>
            </a:pPr>
            <a:r>
              <a:rPr lang="en-GB" altLang="en-US" sz="2000" b="1" dirty="0">
                <a:solidFill>
                  <a:srgbClr val="FF0000"/>
                </a:solidFill>
              </a:rPr>
              <a:t>Thursday 21</a:t>
            </a:r>
            <a:r>
              <a:rPr lang="en-GB" altLang="en-US" sz="2000" b="1" baseline="30000" dirty="0">
                <a:solidFill>
                  <a:srgbClr val="FF0000"/>
                </a:solidFill>
              </a:rPr>
              <a:t>st</a:t>
            </a:r>
            <a:r>
              <a:rPr lang="en-GB" altLang="en-US" sz="2000" b="1" dirty="0">
                <a:solidFill>
                  <a:srgbClr val="FF0000"/>
                </a:solidFill>
              </a:rPr>
              <a:t> November 2024 </a:t>
            </a:r>
            <a:r>
              <a:rPr lang="en-GB" altLang="en-US" sz="2000" b="1" dirty="0"/>
              <a:t>– Presentation</a:t>
            </a:r>
            <a:br>
              <a:rPr lang="en-GB" altLang="en-US" sz="2000" b="1" dirty="0"/>
            </a:br>
            <a:r>
              <a:rPr lang="en-GB" altLang="en-US" sz="1800" i="1" dirty="0"/>
              <a:t>Presentation of ideas to staff/ peers @12.45pm, room TBC  </a:t>
            </a:r>
          </a:p>
          <a:p>
            <a:pPr eaLnBrk="1" hangingPunct="1">
              <a:spcBef>
                <a:spcPct val="0"/>
              </a:spcBef>
              <a:buFont typeface="Arial" panose="020B0604020202020204" pitchFamily="34" charset="0"/>
              <a:buNone/>
              <a:defRPr/>
            </a:pPr>
            <a:endParaRPr lang="en-GB" altLang="en-US" sz="1800" b="1" i="1" dirty="0"/>
          </a:p>
          <a:p>
            <a:pPr marL="285750" indent="-285750" eaLnBrk="1" hangingPunct="1">
              <a:spcBef>
                <a:spcPct val="0"/>
              </a:spcBef>
              <a:defRPr/>
            </a:pPr>
            <a:r>
              <a:rPr lang="en-GB" altLang="en-US" sz="1800" dirty="0"/>
              <a:t>Verbal feedback is provided during each tutorial and lecture/ seminar. </a:t>
            </a:r>
          </a:p>
          <a:p>
            <a:pPr marL="285750" indent="-285750" eaLnBrk="1" hangingPunct="1">
              <a:spcBef>
                <a:spcPct val="0"/>
              </a:spcBef>
              <a:defRPr/>
            </a:pPr>
            <a:r>
              <a:rPr lang="en-GB" altLang="en-US" sz="1800" dirty="0"/>
              <a:t>Written feedback is provided after assessment. </a:t>
            </a:r>
          </a:p>
          <a:p>
            <a:pPr marL="285750" indent="-285750" eaLnBrk="1" hangingPunct="1">
              <a:spcBef>
                <a:spcPct val="0"/>
              </a:spcBef>
              <a:defRPr/>
            </a:pPr>
            <a:r>
              <a:rPr lang="en-GB" altLang="en-US" sz="1800" dirty="0"/>
              <a:t>Feedback will enable you to build on strengths and address weaknesses. </a:t>
            </a:r>
          </a:p>
          <a:p>
            <a:pPr eaLnBrk="1" hangingPunct="1">
              <a:spcBef>
                <a:spcPct val="0"/>
              </a:spcBef>
              <a:buFont typeface="Calibri" panose="020F0502020204030204" pitchFamily="34" charset="0"/>
              <a:buAutoNum type="arabicPeriod"/>
              <a:defRPr/>
            </a:pPr>
            <a:endParaRPr lang="en-GB" altLang="en-US" sz="1800" dirty="0"/>
          </a:p>
        </p:txBody>
      </p:sp>
      <p:pic>
        <p:nvPicPr>
          <p:cNvPr id="7" name="Picture 6" descr="A group of different colored shapes&#10;&#10;Description automatically generated with medium confidence">
            <a:extLst>
              <a:ext uri="{FF2B5EF4-FFF2-40B4-BE49-F238E27FC236}">
                <a16:creationId xmlns:a16="http://schemas.microsoft.com/office/drawing/2014/main" id="{1FEC7849-0115-D682-98C1-7C09904993F1}"/>
              </a:ext>
            </a:extLst>
          </p:cNvPr>
          <p:cNvPicPr>
            <a:picLocks noChangeAspect="1"/>
          </p:cNvPicPr>
          <p:nvPr/>
        </p:nvPicPr>
        <p:blipFill>
          <a:blip r:embed="rId2">
            <a:extLst>
              <a:ext uri="{28A0092B-C50C-407E-A947-70E740481C1C}">
                <a14:useLocalDpi xmlns:a14="http://schemas.microsoft.com/office/drawing/2010/main" val="0"/>
              </a:ext>
            </a:extLst>
          </a:blip>
          <a:srcRect r="11529" b="27275"/>
          <a:stretch/>
        </p:blipFill>
        <p:spPr>
          <a:xfrm>
            <a:off x="0" y="4543107"/>
            <a:ext cx="9139018" cy="500657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28033</TotalTime>
  <Words>479</Words>
  <Application>Microsoft Macintosh PowerPoint</Application>
  <PresentationFormat>On-screen Show (4:3)</PresentationFormat>
  <Paragraphs>39</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Hammerton</dc:creator>
  <cp:lastModifiedBy>Catherine Hammerton</cp:lastModifiedBy>
  <cp:revision>90</cp:revision>
  <cp:lastPrinted>2019-09-23T14:42:00Z</cp:lastPrinted>
  <dcterms:created xsi:type="dcterms:W3CDTF">2017-09-25T12:57:21Z</dcterms:created>
  <dcterms:modified xsi:type="dcterms:W3CDTF">2024-09-30T14:27:59Z</dcterms:modified>
</cp:coreProperties>
</file>