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80" r:id="rId1"/>
  </p:sldMasterIdLst>
  <p:notesMasterIdLst>
    <p:notesMasterId r:id="rId27"/>
  </p:notesMasterIdLst>
  <p:handoutMasterIdLst>
    <p:handoutMasterId r:id="rId28"/>
  </p:handoutMasterIdLst>
  <p:sldIdLst>
    <p:sldId id="256" r:id="rId2"/>
    <p:sldId id="313" r:id="rId3"/>
    <p:sldId id="330" r:id="rId4"/>
    <p:sldId id="331" r:id="rId5"/>
    <p:sldId id="315" r:id="rId6"/>
    <p:sldId id="332" r:id="rId7"/>
    <p:sldId id="305" r:id="rId8"/>
    <p:sldId id="306" r:id="rId9"/>
    <p:sldId id="307" r:id="rId10"/>
    <p:sldId id="309" r:id="rId11"/>
    <p:sldId id="333" r:id="rId12"/>
    <p:sldId id="325" r:id="rId13"/>
    <p:sldId id="310" r:id="rId14"/>
    <p:sldId id="308" r:id="rId15"/>
    <p:sldId id="326" r:id="rId16"/>
    <p:sldId id="312" r:id="rId17"/>
    <p:sldId id="327" r:id="rId18"/>
    <p:sldId id="311" r:id="rId19"/>
    <p:sldId id="329" r:id="rId20"/>
    <p:sldId id="335" r:id="rId21"/>
    <p:sldId id="336" r:id="rId22"/>
    <p:sldId id="328" r:id="rId23"/>
    <p:sldId id="337" r:id="rId24"/>
    <p:sldId id="338" r:id="rId25"/>
    <p:sldId id="334" r:id="rId2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5pPr>
    <a:lvl6pPr marL="2286000" algn="l" defTabSz="914400" rtl="0" eaLnBrk="1" latinLnBrk="0" hangingPunct="1"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6pPr>
    <a:lvl7pPr marL="2743200" algn="l" defTabSz="914400" rtl="0" eaLnBrk="1" latinLnBrk="0" hangingPunct="1"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7pPr>
    <a:lvl8pPr marL="3200400" algn="l" defTabSz="914400" rtl="0" eaLnBrk="1" latinLnBrk="0" hangingPunct="1"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8pPr>
    <a:lvl9pPr marL="3657600" algn="l" defTabSz="914400" rtl="0" eaLnBrk="1" latinLnBrk="0" hangingPunct="1">
      <a:defRPr sz="1600" i="1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ik Whitehead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420" autoAdjust="0"/>
    <p:restoredTop sz="90929"/>
  </p:normalViewPr>
  <p:slideViewPr>
    <p:cSldViewPr>
      <p:cViewPr varScale="1">
        <p:scale>
          <a:sx n="87" d="100"/>
          <a:sy n="87" d="100"/>
        </p:scale>
        <p:origin x="8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291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291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291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4B65095C-98F4-4D17-A7E9-2330CC06EB3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714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10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EE20172A-B7F3-4670-9142-AA07E03A58F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8095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itchFamily="-6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/index.php?title=File:Schroedingerscat3.jpg&amp;action=edit&amp;redlink=1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en.wikipedia.org/wiki/File:Schrodingers_cat.svg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Special:BookSources/2746215160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phys.org/news/2011-04-quantum-bits-physicists-limits.html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scientificamerican.com/guest-blog/files/2013/08/dwave.jpg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46F682-94FF-49C8-ABA3-9E0DCD12DC52}" type="slidenum">
              <a:rPr lang="en-GB"/>
              <a:pPr/>
              <a:t>1</a:t>
            </a:fld>
            <a:endParaRPr lang="en-GB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577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CB368-E461-4732-A1D6-CA5842ABF7FF}" type="slidenum">
              <a:rPr lang="en-GB"/>
              <a:pPr/>
              <a:t>2</a:t>
            </a:fld>
            <a:endParaRPr lang="en-GB"/>
          </a:p>
        </p:txBody>
      </p:sp>
      <p:sp>
        <p:nvSpPr>
          <p:cNvPr id="398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8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875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CB368-E461-4732-A1D6-CA5842ABF7FF}" type="slidenum">
              <a:rPr lang="en-GB"/>
              <a:pPr/>
              <a:t>3</a:t>
            </a:fld>
            <a:endParaRPr lang="en-GB"/>
          </a:p>
        </p:txBody>
      </p:sp>
      <p:sp>
        <p:nvSpPr>
          <p:cNvPr id="398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8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639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FEAEBB-2D48-471E-B0EC-DA0E0C1D7AB9}" type="slidenum">
              <a:rPr lang="en-GB"/>
              <a:pPr/>
              <a:t>4</a:t>
            </a:fld>
            <a:endParaRPr lang="en-GB"/>
          </a:p>
        </p:txBody>
      </p:sp>
      <p:sp>
        <p:nvSpPr>
          <p:cNvPr id="400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0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1123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DF7643-5418-41A0-ABAA-2B80C6600DA0}" type="slidenum">
              <a:rPr lang="en-GB"/>
              <a:pPr/>
              <a:t>5</a:t>
            </a:fld>
            <a:endParaRPr lang="en-GB"/>
          </a:p>
        </p:txBody>
      </p:sp>
      <p:sp>
        <p:nvSpPr>
          <p:cNvPr id="402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2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775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DF7643-5418-41A0-ABAA-2B80C6600DA0}" type="slidenum">
              <a:rPr lang="en-GB"/>
              <a:pPr/>
              <a:t>6</a:t>
            </a:fld>
            <a:endParaRPr lang="en-GB"/>
          </a:p>
        </p:txBody>
      </p:sp>
      <p:sp>
        <p:nvSpPr>
          <p:cNvPr id="402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2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344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AA0949-CCC9-4300-B515-2710DED4F6B4}" type="slidenum">
              <a:rPr lang="en-GB"/>
              <a:pPr/>
              <a:t>7</a:t>
            </a:fld>
            <a:endParaRPr lang="en-GB"/>
          </a:p>
        </p:txBody>
      </p:sp>
      <p:sp>
        <p:nvSpPr>
          <p:cNvPr id="381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1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339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935991-5E09-4DCE-9611-735F570A8082}" type="slidenum">
              <a:rPr lang="en-GB"/>
              <a:pPr/>
              <a:t>8</a:t>
            </a:fld>
            <a:endParaRPr lang="en-GB"/>
          </a:p>
        </p:txBody>
      </p:sp>
      <p:sp>
        <p:nvSpPr>
          <p:cNvPr id="384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4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{{Information |Description={{en|1=Diagram of Schrodinger's cat theory. Roughly based on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  <a:hlinkClick r:id="rId3" tooltip="File:Schroedingerscat3.jpg (page does not exist)"/>
              </a:rPr>
              <a:t>Image:Schroedingerscat3.jpg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}} |Source=*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  <a:hlinkClick r:id="rId4" tooltip="File:Schrodingers cat.svg"/>
              </a:rPr>
              <a:t>Image:Schrodingers_cat.svg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 |Date=2008-06-27 11:35 (UTC) |Author=*derivative work: ~~~ *[[: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Image:Schrodingers_cat.svg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|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2016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641782-9851-49A2-9A92-5B081A0CC8C4}" type="slidenum">
              <a:rPr lang="en-GB"/>
              <a:pPr/>
              <a:t>9</a:t>
            </a:fld>
            <a:endParaRPr lang="en-GB"/>
          </a:p>
        </p:txBody>
      </p:sp>
      <p:sp>
        <p:nvSpPr>
          <p:cNvPr id="386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6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adapted from </a:t>
            </a:r>
            <a:r>
              <a:rPr lang="en-GB" sz="1200" b="0" i="1" kern="1200" dirty="0" err="1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Nanocomputers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 and Swarm Intelligence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 (page 157) ISTE,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Waldner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, JB (2007),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  <a:hlinkClick r:id="rId3"/>
              </a:rPr>
              <a:t>ISBN 2746215160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ＭＳ Ｐゴシック" pitchFamily="-64" charset="-128"/>
                <a:cs typeface="+mn-cs"/>
              </a:rPr>
              <a:t>. Reproduced with author's authorization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4449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EFAB87-636D-41AC-BA9E-F9C4DDC4B99A}" type="slidenum">
              <a:rPr lang="en-GB"/>
              <a:pPr/>
              <a:t>10</a:t>
            </a:fld>
            <a:endParaRPr lang="en-GB"/>
          </a:p>
        </p:txBody>
      </p:sp>
      <p:sp>
        <p:nvSpPr>
          <p:cNvPr id="390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3141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EFAB87-636D-41AC-BA9E-F9C4DDC4B99A}" type="slidenum">
              <a:rPr lang="en-GB"/>
              <a:pPr/>
              <a:t>11</a:t>
            </a:fld>
            <a:endParaRPr lang="en-GB"/>
          </a:p>
        </p:txBody>
      </p:sp>
      <p:sp>
        <p:nvSpPr>
          <p:cNvPr id="390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012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E57671-235F-42FB-8200-0000A274C44E}" type="slidenum">
              <a:rPr lang="en-GB"/>
              <a:pPr/>
              <a:t>12</a:t>
            </a:fld>
            <a:endParaRPr lang="en-GB"/>
          </a:p>
        </p:txBody>
      </p:sp>
      <p:sp>
        <p:nvSpPr>
          <p:cNvPr id="392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2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568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E57671-235F-42FB-8200-0000A274C44E}" type="slidenum">
              <a:rPr lang="en-GB"/>
              <a:pPr/>
              <a:t>13</a:t>
            </a:fld>
            <a:endParaRPr lang="en-GB"/>
          </a:p>
        </p:txBody>
      </p:sp>
      <p:sp>
        <p:nvSpPr>
          <p:cNvPr id="392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2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650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F5A9C76-CA64-440A-B4A5-0060C74981ED}" type="slidenum">
              <a:rPr lang="en-GB"/>
              <a:pPr/>
              <a:t>14</a:t>
            </a:fld>
            <a:endParaRPr lang="en-GB"/>
          </a:p>
        </p:txBody>
      </p:sp>
      <p:sp>
        <p:nvSpPr>
          <p:cNvPr id="388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8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660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F5A9C76-CA64-440A-B4A5-0060C74981ED}" type="slidenum">
              <a:rPr lang="en-GB"/>
              <a:pPr/>
              <a:t>15</a:t>
            </a:fld>
            <a:endParaRPr lang="en-GB"/>
          </a:p>
        </p:txBody>
      </p:sp>
      <p:sp>
        <p:nvSpPr>
          <p:cNvPr id="388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8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0817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AA6D27-FE91-4DF4-83C0-2AB0567DCF84}" type="slidenum">
              <a:rPr lang="en-GB"/>
              <a:pPr/>
              <a:t>16</a:t>
            </a:fld>
            <a:endParaRPr lang="en-GB"/>
          </a:p>
        </p:txBody>
      </p:sp>
      <p:sp>
        <p:nvSpPr>
          <p:cNvPr id="396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6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570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AA6D27-FE91-4DF4-83C0-2AB0567DCF84}" type="slidenum">
              <a:rPr lang="en-GB"/>
              <a:pPr/>
              <a:t>17</a:t>
            </a:fld>
            <a:endParaRPr lang="en-GB"/>
          </a:p>
        </p:txBody>
      </p:sp>
      <p:sp>
        <p:nvSpPr>
          <p:cNvPr id="396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6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0235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797C81-C722-4F10-9878-F914E14126CB}" type="slidenum">
              <a:rPr lang="en-GB"/>
              <a:pPr/>
              <a:t>18</a:t>
            </a:fld>
            <a:endParaRPr lang="en-GB"/>
          </a:p>
        </p:txBody>
      </p:sp>
      <p:sp>
        <p:nvSpPr>
          <p:cNvPr id="394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140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http://phys.org/news/2011-04-quantum-bits-physicists-limits.html</a:t>
            </a:r>
            <a:r>
              <a:rPr lang="en-GB" dirty="0" smtClean="0"/>
              <a:t>, Accessed 30/9/2013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0172A-B7F3-4670-9142-AA07E03A58F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998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797C81-C722-4F10-9878-F914E14126CB}" type="slidenum">
              <a:rPr lang="en-GB"/>
              <a:pPr/>
              <a:t>22</a:t>
            </a:fld>
            <a:endParaRPr lang="en-GB"/>
          </a:p>
        </p:txBody>
      </p:sp>
      <p:sp>
        <p:nvSpPr>
          <p:cNvPr id="394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4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http://blogs.scientificamerican.com/guest-blog/files/2013/08/dwave.jpg</a:t>
            </a:r>
            <a:endParaRPr lang="en-GB" dirty="0" smtClean="0"/>
          </a:p>
          <a:p>
            <a:r>
              <a:rPr lang="en-US" dirty="0" smtClean="0"/>
              <a:t>http://www.theverge.com/2016/9/28/13057414/quantum-computer-d-wave-2000-qubit-chip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2391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http://www.sciencealert.com/researchers-have-built-the-first-reprogrammable-quantum-computer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0172A-B7F3-4670-9142-AA07E03A58F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595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36214E5-B96A-44C4-BF3B-7452D648DD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182FB-9BFA-4EDE-83F8-6021662AB7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C3D14-DDE3-4B89-AD8C-DC00D4AE1C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431084-4081-4202-8015-3657E2B2A7D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1EB28AF-2EA4-4750-8FAD-E2B96DA7AE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3DB94-A89F-4A32-A6E6-A95BB4FE61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19150-4106-422C-8701-208C7320665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1E1B1-EA44-47B0-9731-5D807A0E9E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A7B4C-093D-458A-9D7A-A88CD4BB7F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D2161-D04B-4321-AF16-E5EEE457F5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8928B16-7C73-41B2-903A-B94E0F71D5A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www.dwavesys.com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eK6g6ozLcVA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Quantum Computing &amp; Computation</a:t>
            </a: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Just when you thought you understood computers…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Quantum Computers?</a:t>
            </a:r>
          </a:p>
        </p:txBody>
      </p:sp>
      <p:sp>
        <p:nvSpPr>
          <p:cNvPr id="397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Although electronic computers are becoming extremely fast and small, there is a limit to how far this process can continue – only until quantum mechanical effects start to affect the computational processes</a:t>
            </a:r>
          </a:p>
          <a:p>
            <a:endParaRPr lang="en-GB" sz="2400" dirty="0" smtClean="0"/>
          </a:p>
          <a:p>
            <a:r>
              <a:rPr lang="en-GB" sz="2400" dirty="0" smtClean="0"/>
              <a:t>In </a:t>
            </a:r>
            <a:r>
              <a:rPr lang="en-GB" sz="2400" dirty="0"/>
              <a:t>1982 Richard Feynman suggested that instead of thinking of QM processes as a problem we should use them to perform calculations in a new </a:t>
            </a:r>
            <a:r>
              <a:rPr lang="en-GB" sz="2400" dirty="0" smtClean="0"/>
              <a:t>way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5722-1D59-461D-8FB8-5861A6BA1A0E}" type="slidenum">
              <a:rPr lang="en-US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Quantum Computers?</a:t>
            </a:r>
          </a:p>
        </p:txBody>
      </p:sp>
      <p:sp>
        <p:nvSpPr>
          <p:cNvPr id="397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</a:t>
            </a:r>
            <a:r>
              <a:rPr lang="en-GB" dirty="0"/>
              <a:t>was initially just a theoretical exercise until Peter </a:t>
            </a:r>
            <a:r>
              <a:rPr lang="en-GB" dirty="0" err="1"/>
              <a:t>Shor</a:t>
            </a:r>
            <a:r>
              <a:rPr lang="en-GB" dirty="0"/>
              <a:t> published an algorithm designed to factorise large numbers using a quantum computer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would be able to break the strongest of modern codes in a matter of seconds, and so was clearly of interest to certain sources of research funding in the US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5722-1D59-461D-8FB8-5861A6BA1A0E}" type="slidenum">
              <a:rPr lang="en-US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627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Quantum Computing</a:t>
            </a:r>
          </a:p>
        </p:txBody>
      </p:sp>
      <p:sp>
        <p:nvSpPr>
          <p:cNvPr id="399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5626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Large amounts of money were then piped in to research projects, both to build quantum computers and to develop methods of programming them</a:t>
            </a:r>
          </a:p>
          <a:p>
            <a:r>
              <a:rPr lang="en-GB" dirty="0"/>
              <a:t>Much of the programming work has been performed using </a:t>
            </a:r>
            <a:r>
              <a:rPr lang="en-GB" i="1" dirty="0"/>
              <a:t>quantum simulators</a:t>
            </a:r>
            <a:r>
              <a:rPr lang="en-GB" dirty="0"/>
              <a:t>, systems that can mimic the behaviour of any finite physical object</a:t>
            </a:r>
          </a:p>
          <a:p>
            <a:r>
              <a:rPr lang="en-GB" dirty="0"/>
              <a:t>In 1989 David Deutsch proved that the </a:t>
            </a:r>
            <a:r>
              <a:rPr lang="en-GB" i="1" dirty="0"/>
              <a:t>universal quantum computer</a:t>
            </a:r>
            <a:r>
              <a:rPr lang="en-GB" dirty="0"/>
              <a:t> can be built based on a set of reversible quantum gates</a:t>
            </a:r>
          </a:p>
          <a:p>
            <a:r>
              <a:rPr lang="en-GB" dirty="0"/>
              <a:t>The Church-Turing principle therefore had to be altered to read</a:t>
            </a:r>
          </a:p>
          <a:p>
            <a:pPr lvl="1">
              <a:buFont typeface="Wingdings" pitchFamily="2" charset="2"/>
              <a:buNone/>
            </a:pPr>
            <a:r>
              <a:rPr lang="en-GB" i="1" dirty="0"/>
              <a:t>There exists or can be build a universal quantum computer that can be programmed to perform any computational task that can be performed by any physical object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7852F-FFB3-4A51-9A20-F1774EC0C63B}" type="slidenum">
              <a:rPr lang="en-US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353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Basis of Quantum Computing</a:t>
            </a:r>
          </a:p>
        </p:txBody>
      </p:sp>
      <p:sp>
        <p:nvSpPr>
          <p:cNvPr id="4014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Working in quantum computing requires a solid knowledge of quantum mechanics, linear algebra and tensor analysis</a:t>
            </a:r>
          </a:p>
          <a:p>
            <a:endParaRPr lang="en-GB" dirty="0" smtClean="0"/>
          </a:p>
          <a:p>
            <a:r>
              <a:rPr lang="en-GB" dirty="0" smtClean="0"/>
              <a:t>Fortunately </a:t>
            </a:r>
            <a:r>
              <a:rPr lang="en-GB" dirty="0"/>
              <a:t>this is not necessary for a basic qualitative understanding of ‘roughly’ what is going on within a quantum computer…</a:t>
            </a:r>
          </a:p>
          <a:p>
            <a:endParaRPr lang="en-GB" dirty="0" smtClean="0"/>
          </a:p>
          <a:p>
            <a:r>
              <a:rPr lang="en-GB" dirty="0" smtClean="0"/>
              <a:t>… </a:t>
            </a:r>
            <a:r>
              <a:rPr lang="en-GB" dirty="0"/>
              <a:t>although a little background in the basic theory of quantum mechanics is </a:t>
            </a:r>
            <a:r>
              <a:rPr lang="en-GB" dirty="0" smtClean="0"/>
              <a:t>necessary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CA0A-CE11-4F17-B65E-5E1B4FC5C269}" type="slidenum">
              <a:rPr lang="en-US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Copenhagen Interpretation</a:t>
            </a:r>
            <a:endParaRPr lang="en-GB" dirty="0"/>
          </a:p>
        </p:txBody>
      </p:sp>
      <p:sp>
        <p:nvSpPr>
          <p:cNvPr id="401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standard description of quantum mechanics is the Copenhagen Model; this was developed in the early 20</a:t>
            </a:r>
            <a:r>
              <a:rPr lang="en-GB" baseline="30000" dirty="0"/>
              <a:t>th</a:t>
            </a:r>
            <a:r>
              <a:rPr lang="en-GB" dirty="0"/>
              <a:t> century by a group of physicists, mathematicians and </a:t>
            </a:r>
            <a:r>
              <a:rPr lang="en-GB" dirty="0" smtClean="0"/>
              <a:t>philosophers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i="1" dirty="0"/>
              <a:t>Copenhagen Interpretation</a:t>
            </a:r>
            <a:r>
              <a:rPr lang="en-GB" dirty="0"/>
              <a:t> is a general model for the explanation of the sub-atomic world based on the following principles</a:t>
            </a:r>
          </a:p>
          <a:p>
            <a:pPr lvl="1"/>
            <a:r>
              <a:rPr lang="en-GB" dirty="0"/>
              <a:t>A system is defined by its wave function </a:t>
            </a:r>
            <a:r>
              <a:rPr lang="el-GR" dirty="0">
                <a:cs typeface="Arial" charset="0"/>
              </a:rPr>
              <a:t>Ψ</a:t>
            </a:r>
            <a:endParaRPr lang="en-GB" dirty="0">
              <a:cs typeface="Arial" charset="0"/>
            </a:endParaRPr>
          </a:p>
          <a:p>
            <a:pPr lvl="1"/>
            <a:endParaRPr lang="en-GB" dirty="0" smtClean="0">
              <a:cs typeface="Arial" charset="0"/>
            </a:endParaRPr>
          </a:p>
          <a:p>
            <a:pPr lvl="1"/>
            <a:r>
              <a:rPr lang="en-GB" dirty="0" smtClean="0">
                <a:cs typeface="Arial" charset="0"/>
              </a:rPr>
              <a:t>Systems </a:t>
            </a:r>
            <a:r>
              <a:rPr lang="en-GB" dirty="0">
                <a:cs typeface="Arial" charset="0"/>
              </a:rPr>
              <a:t>are probabilistic, with the probability of an event being related to </a:t>
            </a:r>
            <a:r>
              <a:rPr lang="el-GR" dirty="0">
                <a:cs typeface="Arial" charset="0"/>
              </a:rPr>
              <a:t>Ψ</a:t>
            </a:r>
            <a:r>
              <a:rPr lang="en-GB" baseline="30000" dirty="0">
                <a:cs typeface="Arial" charset="0"/>
              </a:rPr>
              <a:t>2</a:t>
            </a:r>
            <a:endParaRPr lang="en-GB" dirty="0">
              <a:cs typeface="Arial" charset="0"/>
            </a:endParaRPr>
          </a:p>
          <a:p>
            <a:pPr lvl="1"/>
            <a:endParaRPr lang="en-GB" i="1" dirty="0" smtClean="0">
              <a:cs typeface="Arial" charset="0"/>
            </a:endParaRPr>
          </a:p>
          <a:p>
            <a:pPr lvl="1"/>
            <a:r>
              <a:rPr lang="en-GB" i="1" dirty="0" smtClean="0">
                <a:cs typeface="Arial" charset="0"/>
              </a:rPr>
              <a:t>Heisenberg’s </a:t>
            </a:r>
            <a:r>
              <a:rPr lang="en-GB" i="1" dirty="0">
                <a:cs typeface="Arial" charset="0"/>
              </a:rPr>
              <a:t>uncertainty principle</a:t>
            </a:r>
            <a:r>
              <a:rPr lang="en-GB" dirty="0">
                <a:cs typeface="Arial" charset="0"/>
              </a:rPr>
              <a:t>: it is not possible to know the values of all properties of the system at the same time; some have to be calculated as </a:t>
            </a:r>
            <a:r>
              <a:rPr lang="en-GB" dirty="0" smtClean="0">
                <a:cs typeface="Arial" charset="0"/>
              </a:rPr>
              <a:t>probabilities</a:t>
            </a:r>
            <a:endParaRPr lang="en-GB" dirty="0"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CCA0A-CE11-4F17-B65E-5E1B4FC5C269}" type="slidenum">
              <a:rPr lang="en-US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671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9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Copenhagen </a:t>
            </a:r>
            <a:r>
              <a:rPr lang="en-GB" dirty="0" smtClean="0"/>
              <a:t>Interpretation (cont.)</a:t>
            </a:r>
            <a:endParaRPr lang="en-GB" dirty="0"/>
          </a:p>
        </p:txBody>
      </p:sp>
      <p:sp>
        <p:nvSpPr>
          <p:cNvPr id="3809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5626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i="1" dirty="0"/>
              <a:t>Copenhagen Interpretation</a:t>
            </a:r>
            <a:r>
              <a:rPr lang="en-GB" dirty="0"/>
              <a:t> is a general model for the explanation of the sub-atomic world based on the following principles</a:t>
            </a:r>
          </a:p>
          <a:p>
            <a:pPr lvl="1"/>
            <a:r>
              <a:rPr lang="en-GB" i="1" dirty="0" smtClean="0">
                <a:cs typeface="Arial" charset="0"/>
              </a:rPr>
              <a:t>Complementarity </a:t>
            </a:r>
            <a:r>
              <a:rPr lang="en-GB" i="1" dirty="0">
                <a:cs typeface="Arial" charset="0"/>
              </a:rPr>
              <a:t>principle</a:t>
            </a:r>
            <a:r>
              <a:rPr lang="en-GB" dirty="0">
                <a:cs typeface="Arial" charset="0"/>
              </a:rPr>
              <a:t>; matter can act as a wave or as a particle, but not as both at the same </a:t>
            </a:r>
            <a:r>
              <a:rPr lang="en-GB" dirty="0" smtClean="0">
                <a:cs typeface="Arial" charset="0"/>
              </a:rPr>
              <a:t>time</a:t>
            </a:r>
          </a:p>
          <a:p>
            <a:pPr lvl="1"/>
            <a:r>
              <a:rPr lang="en-GB" i="1" dirty="0" smtClean="0">
                <a:cs typeface="Arial" charset="0"/>
              </a:rPr>
              <a:t>Correspondence </a:t>
            </a:r>
            <a:r>
              <a:rPr lang="en-GB" i="1" dirty="0">
                <a:cs typeface="Arial" charset="0"/>
              </a:rPr>
              <a:t>principle</a:t>
            </a:r>
            <a:r>
              <a:rPr lang="en-GB" dirty="0">
                <a:cs typeface="Arial" charset="0"/>
              </a:rPr>
              <a:t>: the quantum mechanical description of a large system closely approximates the classical </a:t>
            </a:r>
            <a:r>
              <a:rPr lang="en-GB" dirty="0" smtClean="0">
                <a:cs typeface="Arial" charset="0"/>
              </a:rPr>
              <a:t>description</a:t>
            </a:r>
          </a:p>
          <a:p>
            <a:pPr lvl="2"/>
            <a:r>
              <a:rPr lang="en-GB" dirty="0" smtClean="0">
                <a:cs typeface="Arial" charset="0"/>
              </a:rPr>
              <a:t>Measuring </a:t>
            </a:r>
            <a:r>
              <a:rPr lang="en-GB" dirty="0">
                <a:cs typeface="Arial" charset="0"/>
              </a:rPr>
              <a:t>devices are classical devices and measure things like position and momentum</a:t>
            </a:r>
            <a:endParaRPr lang="en-GB" i="1" dirty="0">
              <a:cs typeface="Arial" charset="0"/>
            </a:endParaRPr>
          </a:p>
          <a:p>
            <a:pPr lvl="1"/>
            <a:endParaRPr lang="el-GR" i="1" dirty="0">
              <a:cs typeface="Arial" charset="0"/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380D8-AA32-4BA4-928F-AB4B0BCBB32D}" type="slidenum">
              <a:rPr lang="en-US"/>
              <a:pPr/>
              <a:t>7</a:t>
            </a:fld>
            <a:endParaRPr lang="en-US"/>
          </a:p>
        </p:txBody>
      </p:sp>
      <p:sp>
        <p:nvSpPr>
          <p:cNvPr id="380933" name="AutoShape 5" descr="File:Schrodingers cat.svg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0935" name="AutoShape 7" descr="File:Schrodingers cat.svg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Schrödinger’s Cat</a:t>
            </a:r>
          </a:p>
        </p:txBody>
      </p:sp>
      <p:sp>
        <p:nvSpPr>
          <p:cNvPr id="3829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1"/>
            <a:ext cx="8229600" cy="25656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1935 Erwin Schrödinger described a thought experiment to show the superposition of quantum states</a:t>
            </a:r>
          </a:p>
          <a:p>
            <a:pPr lvl="1"/>
            <a:r>
              <a:rPr lang="en-GB" dirty="0"/>
              <a:t>A cat is placed in an opaque box with a phial of poison and a mechanism which has a 50% chance of breaking the phial in any period of time. The box is then closed. Is the cat alive or dead</a:t>
            </a:r>
            <a:r>
              <a:rPr lang="en-GB" dirty="0" smtClean="0"/>
              <a:t>?</a:t>
            </a:r>
          </a:p>
          <a:p>
            <a:pPr>
              <a:buFont typeface="Wingdings" pitchFamily="2" charset="2"/>
              <a:buNone/>
            </a:pPr>
            <a:endParaRPr lang="en-GB" dirty="0">
              <a:cs typeface="Arial" charset="0"/>
            </a:endParaRPr>
          </a:p>
          <a:p>
            <a:pPr lvl="1"/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DE4E0-4828-43BA-96C4-5E760FE10EFC}" type="slidenum">
              <a:rPr lang="en-US"/>
              <a:pPr/>
              <a:t>8</a:t>
            </a:fld>
            <a:endParaRPr lang="en-US"/>
          </a:p>
        </p:txBody>
      </p:sp>
      <p:pic>
        <p:nvPicPr>
          <p:cNvPr id="382981" name="Picture 5" descr="320px-Schrodingers_c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796608"/>
            <a:ext cx="45720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609600" y="3990763"/>
            <a:ext cx="3890392" cy="254296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None/>
            </a:pPr>
            <a:endParaRPr lang="en-GB" i="0" dirty="0">
              <a:cs typeface="Arial" charset="0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46856" y="3940624"/>
            <a:ext cx="3980682" cy="2872752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3100" i="0" dirty="0" smtClean="0"/>
              <a:t>Until the box is opened the cat is in a superposition of states such that</a:t>
            </a:r>
          </a:p>
          <a:p>
            <a:pPr fontAlgn="auto">
              <a:spcAft>
                <a:spcPts val="0"/>
              </a:spcAft>
            </a:pPr>
            <a:endParaRPr lang="en-GB" sz="1300" i="0" dirty="0" smtClean="0"/>
          </a:p>
          <a:p>
            <a:pPr fontAlgn="auto">
              <a:spcAft>
                <a:spcPts val="0"/>
              </a:spcAft>
              <a:buFont typeface="Wingdings" pitchFamily="2" charset="2"/>
              <a:buNone/>
            </a:pPr>
            <a:r>
              <a:rPr lang="el-GR" sz="3100" i="0" dirty="0" smtClean="0">
                <a:cs typeface="Arial" charset="0"/>
              </a:rPr>
              <a:t>Ψ</a:t>
            </a:r>
            <a:r>
              <a:rPr lang="en-GB" sz="3100" i="0" dirty="0" smtClean="0">
                <a:cs typeface="Arial" charset="0"/>
              </a:rPr>
              <a:t> = </a:t>
            </a:r>
            <a:r>
              <a:rPr lang="en-GB" sz="3100" i="0" dirty="0" smtClean="0"/>
              <a:t>(|dead&gt; + |alive&gt;) / </a:t>
            </a:r>
            <a:r>
              <a:rPr lang="en-GB" sz="3100" i="0" dirty="0" smtClean="0">
                <a:cs typeface="Arial" charset="0"/>
              </a:rPr>
              <a:t>√2</a:t>
            </a:r>
          </a:p>
          <a:p>
            <a:pPr fontAlgn="auto">
              <a:spcAft>
                <a:spcPts val="0"/>
              </a:spcAft>
            </a:pPr>
            <a:endParaRPr lang="en-GB" sz="1000" i="0" dirty="0" smtClean="0">
              <a:cs typeface="Arial" charset="0"/>
            </a:endParaRPr>
          </a:p>
          <a:p>
            <a:pPr fontAlgn="auto">
              <a:spcAft>
                <a:spcPts val="0"/>
              </a:spcAft>
            </a:pPr>
            <a:r>
              <a:rPr lang="en-GB" sz="3400" i="0" dirty="0" smtClean="0">
                <a:cs typeface="Arial" charset="0"/>
              </a:rPr>
              <a:t>When the box is opened this superposition collapses into either </a:t>
            </a:r>
          </a:p>
          <a:p>
            <a:pPr marL="109728" indent="0" fontAlgn="auto">
              <a:spcAft>
                <a:spcPts val="0"/>
              </a:spcAft>
              <a:buNone/>
            </a:pPr>
            <a:r>
              <a:rPr lang="en-GB" sz="3400" i="0" dirty="0" smtClean="0">
                <a:cs typeface="Arial" charset="0"/>
              </a:rPr>
              <a:t>|dead&gt; or |alive&gt;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</a:pPr>
            <a:endParaRPr lang="en-GB" i="0" dirty="0" smtClean="0">
              <a:cs typeface="Arial" charset="0"/>
            </a:endParaRPr>
          </a:p>
          <a:p>
            <a:pPr lvl="1" fontAlgn="auto">
              <a:spcAft>
                <a:spcPts val="0"/>
              </a:spcAft>
            </a:pPr>
            <a:endParaRPr lang="en-GB" i="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Qubits</a:t>
            </a:r>
          </a:p>
        </p:txBody>
      </p:sp>
      <p:sp>
        <p:nvSpPr>
          <p:cNvPr id="3850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5194300" cy="3429000"/>
          </a:xfrm>
        </p:spPr>
        <p:txBody>
          <a:bodyPr>
            <a:normAutofit fontScale="92500"/>
          </a:bodyPr>
          <a:lstStyle/>
          <a:p>
            <a:r>
              <a:rPr lang="en-GB" dirty="0"/>
              <a:t>If bits are the basis of electronic information then </a:t>
            </a:r>
            <a:r>
              <a:rPr lang="en-GB" i="1" dirty="0" err="1"/>
              <a:t>qubits</a:t>
            </a:r>
            <a:r>
              <a:rPr lang="en-GB" dirty="0"/>
              <a:t> are the basis of quantum information</a:t>
            </a:r>
          </a:p>
          <a:p>
            <a:r>
              <a:rPr lang="en-GB" dirty="0"/>
              <a:t>Bit states – 0, 1</a:t>
            </a:r>
          </a:p>
          <a:p>
            <a:r>
              <a:rPr lang="en-GB" dirty="0" err="1"/>
              <a:t>Qubit</a:t>
            </a:r>
            <a:r>
              <a:rPr lang="en-GB" dirty="0"/>
              <a:t> states – |0&gt;, |1&gt;, </a:t>
            </a:r>
            <a:r>
              <a:rPr lang="el-GR" dirty="0">
                <a:cs typeface="Arial" charset="0"/>
              </a:rPr>
              <a:t>α</a:t>
            </a:r>
            <a:r>
              <a:rPr lang="en-GB" dirty="0">
                <a:cs typeface="Arial" charset="0"/>
              </a:rPr>
              <a:t>|0&gt;+</a:t>
            </a:r>
            <a:r>
              <a:rPr lang="el-GR" dirty="0">
                <a:cs typeface="Arial" charset="0"/>
              </a:rPr>
              <a:t>β</a:t>
            </a:r>
            <a:r>
              <a:rPr lang="en-GB" dirty="0">
                <a:cs typeface="Arial" charset="0"/>
              </a:rPr>
              <a:t>|1&gt; where |</a:t>
            </a:r>
            <a:r>
              <a:rPr lang="el-GR" dirty="0">
                <a:cs typeface="Arial" charset="0"/>
              </a:rPr>
              <a:t>α</a:t>
            </a:r>
            <a:r>
              <a:rPr lang="en-GB" dirty="0">
                <a:cs typeface="Arial" charset="0"/>
              </a:rPr>
              <a:t>|</a:t>
            </a:r>
            <a:r>
              <a:rPr lang="en-GB" baseline="30000" dirty="0">
                <a:cs typeface="Arial" charset="0"/>
              </a:rPr>
              <a:t>2</a:t>
            </a:r>
            <a:r>
              <a:rPr lang="en-GB" dirty="0">
                <a:cs typeface="Arial" charset="0"/>
              </a:rPr>
              <a:t> + |</a:t>
            </a:r>
            <a:r>
              <a:rPr lang="el-GR" dirty="0">
                <a:cs typeface="Arial" charset="0"/>
              </a:rPr>
              <a:t>β</a:t>
            </a:r>
            <a:r>
              <a:rPr lang="en-GB" dirty="0">
                <a:cs typeface="Arial" charset="0"/>
              </a:rPr>
              <a:t>|</a:t>
            </a:r>
            <a:r>
              <a:rPr lang="en-GB" baseline="30000" dirty="0">
                <a:cs typeface="Arial" charset="0"/>
              </a:rPr>
              <a:t>2</a:t>
            </a:r>
            <a:r>
              <a:rPr lang="en-GB" dirty="0">
                <a:cs typeface="Arial" charset="0"/>
              </a:rPr>
              <a:t> = 1 and </a:t>
            </a:r>
            <a:r>
              <a:rPr lang="el-GR" dirty="0">
                <a:cs typeface="Arial" charset="0"/>
              </a:rPr>
              <a:t>α</a:t>
            </a:r>
            <a:r>
              <a:rPr lang="en-GB" dirty="0">
                <a:cs typeface="Arial" charset="0"/>
              </a:rPr>
              <a:t>, </a:t>
            </a:r>
            <a:r>
              <a:rPr lang="el-GR" dirty="0">
                <a:cs typeface="Arial" charset="0"/>
              </a:rPr>
              <a:t>β</a:t>
            </a:r>
            <a:r>
              <a:rPr lang="en-GB" dirty="0">
                <a:cs typeface="Arial" charset="0"/>
              </a:rPr>
              <a:t> are the probabilities of finding it in that </a:t>
            </a:r>
            <a:r>
              <a:rPr lang="en-GB" dirty="0" smtClean="0">
                <a:cs typeface="Arial" charset="0"/>
              </a:rPr>
              <a:t>state</a:t>
            </a:r>
          </a:p>
          <a:p>
            <a:endParaRPr lang="en-GB" dirty="0" smtClean="0">
              <a:cs typeface="Arial" charset="0"/>
            </a:endParaRPr>
          </a:p>
          <a:p>
            <a:endParaRPr lang="en-GB" dirty="0">
              <a:cs typeface="Arial" charset="0"/>
            </a:endParaRPr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93B0F-9B02-41CA-8B57-26412822DF88}" type="slidenum">
              <a:rPr lang="en-US"/>
              <a:pPr/>
              <a:t>9</a:t>
            </a:fld>
            <a:endParaRPr lang="en-US"/>
          </a:p>
        </p:txBody>
      </p:sp>
      <p:sp>
        <p:nvSpPr>
          <p:cNvPr id="385029" name="AutoShape 5" descr="File:Bloch sphere.svg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5031" name="AutoShape 7" descr="File:Bloch sphere.svg"/>
          <p:cNvSpPr>
            <a:spLocks noChangeAspect="1" noChangeArrowheads="1"/>
          </p:cNvSpPr>
          <p:nvPr/>
        </p:nvSpPr>
        <p:spPr bwMode="auto">
          <a:xfrm>
            <a:off x="176213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5033" name="AutoShape 9" descr="Bloch_sphere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385037" name="Picture 13" descr="File:Quantum compu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412875"/>
            <a:ext cx="2924175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67544" y="4725144"/>
            <a:ext cx="8352928" cy="1944216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i="0" dirty="0" smtClean="0"/>
              <a:t>In physical systems the value of the </a:t>
            </a:r>
            <a:r>
              <a:rPr lang="en-GB" i="0" dirty="0" err="1" smtClean="0"/>
              <a:t>qubit</a:t>
            </a:r>
            <a:r>
              <a:rPr lang="en-GB" i="0" dirty="0" smtClean="0"/>
              <a:t> is often represented as the axis of spin of an electron or other particle, or the polarisation of a light wave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i="0" dirty="0" smtClean="0"/>
              <a:t>Classical bits can only have equivalent values of |0&gt; and |1&gt;</a:t>
            </a:r>
            <a:endParaRPr lang="en-GB" i="0" dirty="0" smtClean="0">
              <a:cs typeface="Arial" charset="0"/>
            </a:endParaRPr>
          </a:p>
          <a:p>
            <a:pPr fontAlgn="auto">
              <a:spcAft>
                <a:spcPts val="0"/>
              </a:spcAft>
            </a:pPr>
            <a:endParaRPr lang="en-GB" i="0" dirty="0">
              <a:cs typeface="Arial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Entanglement</a:t>
            </a:r>
          </a:p>
        </p:txBody>
      </p:sp>
      <p:sp>
        <p:nvSpPr>
          <p:cNvPr id="389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373688"/>
          </a:xfrm>
        </p:spPr>
        <p:txBody>
          <a:bodyPr>
            <a:normAutofit/>
          </a:bodyPr>
          <a:lstStyle/>
          <a:p>
            <a:r>
              <a:rPr lang="en-GB" dirty="0"/>
              <a:t>Multiple </a:t>
            </a:r>
            <a:r>
              <a:rPr lang="en-GB" dirty="0" err="1"/>
              <a:t>qubits</a:t>
            </a:r>
            <a:r>
              <a:rPr lang="en-GB" dirty="0"/>
              <a:t> are shown using multiple digits, e.g.</a:t>
            </a:r>
          </a:p>
          <a:p>
            <a:pPr lvl="1"/>
            <a:r>
              <a:rPr lang="en-GB" dirty="0"/>
              <a:t>Two </a:t>
            </a:r>
            <a:r>
              <a:rPr lang="en-GB" dirty="0" err="1"/>
              <a:t>qubits</a:t>
            </a:r>
            <a:r>
              <a:rPr lang="en-GB" dirty="0"/>
              <a:t> – |00&gt;, |01&gt;, |10&gt;, |11&gt;</a:t>
            </a:r>
          </a:p>
          <a:p>
            <a:pPr lvl="1"/>
            <a:r>
              <a:rPr lang="en-GB" dirty="0"/>
              <a:t>Three </a:t>
            </a:r>
            <a:r>
              <a:rPr lang="en-GB" dirty="0" err="1"/>
              <a:t>qubits</a:t>
            </a:r>
            <a:r>
              <a:rPr lang="en-GB" dirty="0"/>
              <a:t> – |000&gt;, |010&gt;, |110&gt;…</a:t>
            </a:r>
          </a:p>
          <a:p>
            <a:pPr lvl="1"/>
            <a:r>
              <a:rPr lang="en-GB" dirty="0"/>
              <a:t>Eight </a:t>
            </a:r>
            <a:r>
              <a:rPr lang="en-GB" dirty="0" err="1"/>
              <a:t>qubits</a:t>
            </a:r>
            <a:r>
              <a:rPr lang="en-GB" dirty="0"/>
              <a:t> – |00101101&gt;, |01010101&gt;, |11101110&gt;…</a:t>
            </a:r>
          </a:p>
          <a:p>
            <a:r>
              <a:rPr lang="en-GB" dirty="0"/>
              <a:t>These multiple </a:t>
            </a:r>
            <a:r>
              <a:rPr lang="en-GB" dirty="0" err="1"/>
              <a:t>qubits</a:t>
            </a:r>
            <a:r>
              <a:rPr lang="en-GB" dirty="0"/>
              <a:t> are far more closely associated with each other than are classical bits; this is a non-local phenomenon known as </a:t>
            </a:r>
            <a:r>
              <a:rPr lang="en-GB" i="1" dirty="0" smtClean="0"/>
              <a:t>entanglement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1B5D-DF8A-42C8-9AFD-805A91CC1BEE}" type="slidenum">
              <a:rPr lang="en-US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Entanglement</a:t>
            </a:r>
          </a:p>
        </p:txBody>
      </p:sp>
      <p:sp>
        <p:nvSpPr>
          <p:cNvPr id="389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373688"/>
          </a:xfrm>
        </p:spPr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dirty="0"/>
              <a:t>two </a:t>
            </a:r>
            <a:r>
              <a:rPr lang="en-GB" dirty="0" err="1"/>
              <a:t>qubits</a:t>
            </a:r>
            <a:r>
              <a:rPr lang="en-GB" dirty="0"/>
              <a:t> are entangled then measuring one means that we automatically know the state of the other </a:t>
            </a:r>
            <a:r>
              <a:rPr lang="en-GB" i="1" dirty="0"/>
              <a:t>no matter how far away it is from the first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An </a:t>
            </a:r>
            <a:r>
              <a:rPr lang="en-GB" i="1" dirty="0"/>
              <a:t>n-</a:t>
            </a:r>
            <a:r>
              <a:rPr lang="en-GB" i="1" dirty="0" err="1"/>
              <a:t>qubit</a:t>
            </a:r>
            <a:r>
              <a:rPr lang="en-GB" dirty="0"/>
              <a:t> </a:t>
            </a:r>
            <a:r>
              <a:rPr lang="en-GB" i="1" dirty="0"/>
              <a:t>quantum register</a:t>
            </a:r>
            <a:r>
              <a:rPr lang="en-GB" dirty="0"/>
              <a:t> is made up of a set of </a:t>
            </a:r>
            <a:r>
              <a:rPr lang="en-GB" i="1" dirty="0"/>
              <a:t>n</a:t>
            </a:r>
            <a:r>
              <a:rPr lang="en-GB" dirty="0"/>
              <a:t> entangled </a:t>
            </a:r>
            <a:r>
              <a:rPr lang="en-GB" dirty="0" err="1" smtClean="0"/>
              <a:t>qubits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his </a:t>
            </a:r>
            <a:r>
              <a:rPr lang="en-GB" dirty="0"/>
              <a:t>is the quantum computer’s equivalent of a CPU register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61B5D-DF8A-42C8-9AFD-805A91CC1BEE}" type="slidenum">
              <a:rPr lang="en-US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99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Quantum Registers</a:t>
            </a:r>
          </a:p>
        </p:txBody>
      </p:sp>
      <p:sp>
        <p:nvSpPr>
          <p:cNvPr id="391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229944"/>
          </a:xfrm>
        </p:spPr>
        <p:txBody>
          <a:bodyPr>
            <a:normAutofit/>
          </a:bodyPr>
          <a:lstStyle/>
          <a:p>
            <a:r>
              <a:rPr lang="en-GB" dirty="0"/>
              <a:t>Suppose we have a classical 3-bit register</a:t>
            </a:r>
          </a:p>
          <a:p>
            <a:pPr lvl="1"/>
            <a:r>
              <a:rPr lang="en-GB" dirty="0"/>
              <a:t>This can hold 8 </a:t>
            </a:r>
            <a:r>
              <a:rPr lang="en-GB" dirty="0" smtClean="0"/>
              <a:t>states</a:t>
            </a:r>
          </a:p>
          <a:p>
            <a:pPr marL="411480" lvl="1" indent="0">
              <a:buNone/>
            </a:pPr>
            <a:r>
              <a:rPr lang="en-GB" dirty="0"/>
              <a:t>	</a:t>
            </a:r>
            <a:r>
              <a:rPr lang="en-GB" dirty="0" smtClean="0"/>
              <a:t>000</a:t>
            </a:r>
            <a:r>
              <a:rPr lang="en-GB" dirty="0"/>
              <a:t>, 001, 010, 011, 100, 101, 110, 111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At </a:t>
            </a:r>
            <a:r>
              <a:rPr lang="en-GB" dirty="0"/>
              <a:t>any time the computer’s state can be described as 8 non-negative parameters where </a:t>
            </a:r>
            <a:r>
              <a:rPr lang="en-GB" dirty="0" smtClean="0"/>
              <a:t>	(</a:t>
            </a:r>
            <a:r>
              <a:rPr lang="en-GB" i="1" dirty="0" err="1"/>
              <a:t>a</a:t>
            </a:r>
            <a:r>
              <a:rPr lang="en-GB" dirty="0" err="1"/>
              <a:t>+</a:t>
            </a:r>
            <a:r>
              <a:rPr lang="en-GB" i="1" dirty="0" err="1"/>
              <a:t>b</a:t>
            </a:r>
            <a:r>
              <a:rPr lang="en-GB" dirty="0" err="1"/>
              <a:t>+</a:t>
            </a:r>
            <a:r>
              <a:rPr lang="en-GB" i="1" dirty="0" err="1"/>
              <a:t>c</a:t>
            </a:r>
            <a:r>
              <a:rPr lang="en-GB" dirty="0" err="1"/>
              <a:t>+</a:t>
            </a:r>
            <a:r>
              <a:rPr lang="en-GB" i="1" dirty="0" err="1"/>
              <a:t>d</a:t>
            </a:r>
            <a:r>
              <a:rPr lang="en-GB" dirty="0" err="1"/>
              <a:t>+</a:t>
            </a:r>
            <a:r>
              <a:rPr lang="en-GB" i="1" dirty="0" err="1"/>
              <a:t>e</a:t>
            </a:r>
            <a:r>
              <a:rPr lang="en-GB" dirty="0" err="1"/>
              <a:t>+</a:t>
            </a:r>
            <a:r>
              <a:rPr lang="en-GB" i="1" dirty="0" err="1"/>
              <a:t>f</a:t>
            </a:r>
            <a:r>
              <a:rPr lang="en-GB" dirty="0" err="1"/>
              <a:t>+</a:t>
            </a:r>
            <a:r>
              <a:rPr lang="en-GB" i="1" dirty="0" err="1"/>
              <a:t>g</a:t>
            </a:r>
            <a:r>
              <a:rPr lang="en-GB" dirty="0" err="1"/>
              <a:t>+</a:t>
            </a:r>
            <a:r>
              <a:rPr lang="en-GB" i="1" dirty="0" err="1"/>
              <a:t>h</a:t>
            </a:r>
            <a:r>
              <a:rPr lang="en-GB" dirty="0"/>
              <a:t>)=1 </a:t>
            </a:r>
            <a:endParaRPr lang="en-GB" dirty="0" smtClean="0"/>
          </a:p>
          <a:p>
            <a:pPr marL="411480" lvl="1" indent="0">
              <a:buNone/>
            </a:pPr>
            <a:r>
              <a:rPr lang="en-GB" dirty="0"/>
              <a:t>	</a:t>
            </a:r>
            <a:r>
              <a:rPr lang="en-GB" dirty="0" smtClean="0"/>
              <a:t>and </a:t>
            </a:r>
          </a:p>
          <a:p>
            <a:pPr marL="411480" lvl="1" indent="0">
              <a:buNone/>
            </a:pPr>
            <a:r>
              <a:rPr lang="en-GB" i="1" dirty="0"/>
              <a:t>	</a:t>
            </a:r>
            <a:r>
              <a:rPr lang="en-GB" i="1" dirty="0" err="1" smtClean="0"/>
              <a:t>a,b,c,d,e,f,g,h</a:t>
            </a:r>
            <a:r>
              <a:rPr lang="en-GB" dirty="0" smtClean="0"/>
              <a:t> </a:t>
            </a:r>
            <a:r>
              <a:rPr lang="en-GB" dirty="0"/>
              <a:t>are the probabilities that the register is in that </a:t>
            </a:r>
            <a:r>
              <a:rPr lang="en-GB" dirty="0" smtClean="0"/>
              <a:t>state</a:t>
            </a:r>
          </a:p>
          <a:p>
            <a:pPr marL="411480" lvl="1" indent="0">
              <a:buNone/>
            </a:pPr>
            <a:r>
              <a:rPr lang="en-GB" dirty="0"/>
              <a:t>	</a:t>
            </a:r>
            <a:r>
              <a:rPr lang="en-GB" dirty="0" smtClean="0"/>
              <a:t>e.g. the state 101 can be written </a:t>
            </a:r>
          </a:p>
          <a:p>
            <a:pPr marL="411480" lvl="1" indent="0">
              <a:buNone/>
            </a:pPr>
            <a:r>
              <a:rPr lang="en-GB" dirty="0"/>
              <a:t>	</a:t>
            </a:r>
            <a:r>
              <a:rPr lang="en-GB" dirty="0" smtClean="0"/>
              <a:t>(0+0+0+0+0+1+0+0) =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8CE5C-75D1-4DBE-A4AA-4141339F6F76}" type="slidenum">
              <a:rPr lang="en-US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150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Quantum Registers</a:t>
            </a:r>
          </a:p>
        </p:txBody>
      </p:sp>
      <p:sp>
        <p:nvSpPr>
          <p:cNvPr id="391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373960"/>
          </a:xfrm>
        </p:spPr>
        <p:txBody>
          <a:bodyPr>
            <a:normAutofit/>
          </a:bodyPr>
          <a:lstStyle/>
          <a:p>
            <a:r>
              <a:rPr lang="en-GB" dirty="0" smtClean="0"/>
              <a:t>For </a:t>
            </a:r>
            <a:r>
              <a:rPr lang="en-GB" dirty="0"/>
              <a:t>a 3-qubit computer the computer’s state is defined by the wave function </a:t>
            </a:r>
          </a:p>
          <a:p>
            <a:pPr lvl="1">
              <a:buFont typeface="Wingdings" pitchFamily="2" charset="2"/>
              <a:buNone/>
            </a:pPr>
            <a:r>
              <a:rPr lang="en-GB" dirty="0" smtClean="0"/>
              <a:t>|</a:t>
            </a:r>
            <a:r>
              <a:rPr lang="en-GB" i="1" dirty="0"/>
              <a:t>a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b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c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d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e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f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g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+ |</a:t>
            </a:r>
            <a:r>
              <a:rPr lang="en-GB" i="1" dirty="0"/>
              <a:t>h</a:t>
            </a:r>
            <a:r>
              <a:rPr lang="en-GB" dirty="0"/>
              <a:t>|</a:t>
            </a:r>
            <a:r>
              <a:rPr lang="en-GB" baseline="30000" dirty="0"/>
              <a:t>2</a:t>
            </a:r>
            <a:r>
              <a:rPr lang="en-GB" dirty="0"/>
              <a:t> = 1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coefficients are complex numbers and can be negative as well as positive, allowing them to </a:t>
            </a:r>
            <a:r>
              <a:rPr lang="en-GB" i="1" dirty="0"/>
              <a:t>interfere</a:t>
            </a:r>
            <a:r>
              <a:rPr lang="en-GB" dirty="0"/>
              <a:t> (cancel) with each other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When </a:t>
            </a:r>
            <a:r>
              <a:rPr lang="en-GB" dirty="0"/>
              <a:t>a measurement takes place this collapses into one of the eight states of the classical 3-bit register</a:t>
            </a:r>
          </a:p>
          <a:p>
            <a:pPr lvl="1">
              <a:buFont typeface="Wingdings" pitchFamily="2" charset="2"/>
              <a:buNone/>
            </a:pPr>
            <a:r>
              <a:rPr lang="en-GB" dirty="0"/>
              <a:t>	 |010&gt; = (0,0,1,0,0,0,0,0)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8CE5C-75D1-4DBE-A4AA-4141339F6F76}" type="slidenum">
              <a:rPr lang="en-US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Measurement and Coherence</a:t>
            </a:r>
          </a:p>
        </p:txBody>
      </p:sp>
      <p:sp>
        <p:nvSpPr>
          <p:cNvPr id="3870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a classical computer is measured the wave function collapses into one of the eight states with a probability of 1.0 (i.e. it is definitely 010)</a:t>
            </a:r>
          </a:p>
          <a:p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a </a:t>
            </a:r>
            <a:r>
              <a:rPr lang="en-GB" dirty="0" err="1"/>
              <a:t>qubit</a:t>
            </a:r>
            <a:r>
              <a:rPr lang="en-GB" dirty="0"/>
              <a:t> is measured it gives an output based upon the most probable </a:t>
            </a:r>
            <a:r>
              <a:rPr lang="en-GB" dirty="0" smtClean="0"/>
              <a:t>result</a:t>
            </a:r>
          </a:p>
          <a:p>
            <a:pPr lvl="1"/>
            <a:r>
              <a:rPr lang="en-GB" dirty="0" smtClean="0"/>
              <a:t>this </a:t>
            </a:r>
            <a:r>
              <a:rPr lang="en-GB" dirty="0"/>
              <a:t>destroys the quantum state so algorithms often have to run multiple times to get an accurate </a:t>
            </a:r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BC30B-D4E0-4BE4-BA0B-74440F0139D3}" type="slidenum">
              <a:rPr lang="en-US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Measurement and Coherence</a:t>
            </a:r>
          </a:p>
        </p:txBody>
      </p:sp>
      <p:sp>
        <p:nvSpPr>
          <p:cNvPr id="3870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Quantum </a:t>
            </a:r>
            <a:r>
              <a:rPr lang="en-GB" dirty="0"/>
              <a:t>computers need to maintain the superposition for long periods of time in order to function properly</a:t>
            </a:r>
          </a:p>
          <a:p>
            <a:pPr lvl="1"/>
            <a:r>
              <a:rPr lang="en-GB" dirty="0"/>
              <a:t>This is known as maintaining </a:t>
            </a:r>
            <a:r>
              <a:rPr lang="en-GB" i="1" dirty="0"/>
              <a:t>coherence</a:t>
            </a:r>
            <a:r>
              <a:rPr lang="en-GB" dirty="0"/>
              <a:t>; if the state undergoes </a:t>
            </a:r>
            <a:r>
              <a:rPr lang="en-GB" i="1" dirty="0" err="1"/>
              <a:t>decoherence</a:t>
            </a:r>
            <a:r>
              <a:rPr lang="en-GB" dirty="0"/>
              <a:t> before a quantum algorithm has completed then the information within it is lost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is a major practical problem in building quantum computers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BC30B-D4E0-4BE4-BA0B-74440F0139D3}" type="slidenum">
              <a:rPr lang="en-US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415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Quantum Gates</a:t>
            </a:r>
          </a:p>
        </p:txBody>
      </p:sp>
      <p:sp>
        <p:nvSpPr>
          <p:cNvPr id="395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562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‘traditional’ approach to building quantum computers is to use </a:t>
            </a:r>
            <a:r>
              <a:rPr lang="en-GB" i="1" dirty="0" smtClean="0"/>
              <a:t>quantum gates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i="1" dirty="0"/>
              <a:t>quantum logic gate</a:t>
            </a:r>
            <a:r>
              <a:rPr lang="en-GB" dirty="0"/>
              <a:t> </a:t>
            </a:r>
            <a:r>
              <a:rPr lang="en-GB" dirty="0" smtClean="0"/>
              <a:t>is </a:t>
            </a:r>
            <a:r>
              <a:rPr lang="en-GB" dirty="0"/>
              <a:t>a basic element in a </a:t>
            </a:r>
            <a:r>
              <a:rPr lang="en-GB" i="1" dirty="0"/>
              <a:t>quantum circuit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quantum gates are reversible, i.e. if the output values is known then it is always possible to calculate the corresponding input values</a:t>
            </a:r>
          </a:p>
          <a:p>
            <a:pPr lvl="1"/>
            <a:r>
              <a:rPr lang="en-GB" dirty="0"/>
              <a:t>Of the classical logic gates only the NOT gate has this property</a:t>
            </a:r>
          </a:p>
          <a:p>
            <a:pPr lvl="1"/>
            <a:r>
              <a:rPr lang="en-GB" dirty="0"/>
              <a:t>This requires that all quantum gates have the same number of inputs as </a:t>
            </a:r>
            <a:r>
              <a:rPr lang="en-GB" dirty="0" smtClean="0"/>
              <a:t>outputs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4E67-7FB1-4BA0-B080-ACEF55FAF16A}" type="slidenum">
              <a:rPr lang="en-US"/>
              <a:pPr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Quantum Gates</a:t>
            </a:r>
          </a:p>
        </p:txBody>
      </p:sp>
      <p:sp>
        <p:nvSpPr>
          <p:cNvPr id="395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450986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All </a:t>
            </a:r>
            <a:r>
              <a:rPr lang="en-GB" dirty="0"/>
              <a:t>logic operations can be performed using a small set of gates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Any </a:t>
            </a:r>
            <a:r>
              <a:rPr lang="en-GB" dirty="0"/>
              <a:t>classical logic operation can be defined in terms of AND, OR and NOT gates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Any </a:t>
            </a:r>
            <a:r>
              <a:rPr lang="en-GB" dirty="0"/>
              <a:t>quantum logical operation can be defined in terms of </a:t>
            </a:r>
            <a:r>
              <a:rPr lang="en-GB" dirty="0" err="1"/>
              <a:t>Hadamard</a:t>
            </a:r>
            <a:r>
              <a:rPr lang="en-GB" dirty="0"/>
              <a:t>, phase </a:t>
            </a:r>
            <a:r>
              <a:rPr lang="en-GB" dirty="0" smtClean="0"/>
              <a:t>rotation, SWAP, </a:t>
            </a:r>
            <a:r>
              <a:rPr lang="en-GB" dirty="0"/>
              <a:t>controlled-NOT </a:t>
            </a:r>
            <a:r>
              <a:rPr lang="en-GB" dirty="0" smtClean="0"/>
              <a:t> and controlled-SWAP gates </a:t>
            </a:r>
          </a:p>
          <a:p>
            <a:pPr lvl="2"/>
            <a:r>
              <a:rPr lang="en-GB" dirty="0" smtClean="0"/>
              <a:t>(</a:t>
            </a:r>
            <a:r>
              <a:rPr lang="en-GB" dirty="0"/>
              <a:t>C</a:t>
            </a:r>
            <a:r>
              <a:rPr lang="en-GB" dirty="0" smtClean="0"/>
              <a:t>ontrolled gates act only when the controlling bit has the value |1&gt; 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4E67-7FB1-4BA0-B080-ACEF55FAF16A}" type="slidenum">
              <a:rPr lang="en-US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263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Quantum Computers</a:t>
            </a:r>
          </a:p>
        </p:txBody>
      </p:sp>
      <p:sp>
        <p:nvSpPr>
          <p:cNvPr id="393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5562600"/>
          </a:xfrm>
        </p:spPr>
        <p:txBody>
          <a:bodyPr>
            <a:normAutofit/>
          </a:bodyPr>
          <a:lstStyle/>
          <a:p>
            <a:r>
              <a:rPr lang="en-GB" dirty="0"/>
              <a:t>Any practical quantum computer must satisfy </a:t>
            </a:r>
            <a:r>
              <a:rPr lang="en-GB" dirty="0" err="1"/>
              <a:t>diVincenzo’s</a:t>
            </a:r>
            <a:r>
              <a:rPr lang="en-GB" dirty="0"/>
              <a:t> criteria</a:t>
            </a:r>
          </a:p>
          <a:p>
            <a:pPr lvl="1"/>
            <a:r>
              <a:rPr lang="en-GB" dirty="0"/>
              <a:t>An array of </a:t>
            </a:r>
            <a:r>
              <a:rPr lang="en-GB" dirty="0" err="1"/>
              <a:t>qubits</a:t>
            </a:r>
            <a:r>
              <a:rPr lang="en-GB" dirty="0"/>
              <a:t> (which should be practically scalable to increase the number of </a:t>
            </a:r>
            <a:r>
              <a:rPr lang="en-GB" dirty="0" err="1"/>
              <a:t>qubits</a:t>
            </a:r>
            <a:r>
              <a:rPr lang="en-GB" dirty="0" smtClean="0"/>
              <a:t>) that can be read easily</a:t>
            </a:r>
            <a:endParaRPr lang="en-GB" dirty="0"/>
          </a:p>
          <a:p>
            <a:pPr lvl="1"/>
            <a:r>
              <a:rPr lang="en-GB" dirty="0" err="1"/>
              <a:t>Qubits</a:t>
            </a:r>
            <a:r>
              <a:rPr lang="en-GB" dirty="0"/>
              <a:t> that can be initialised to arbitrary values (particularly to the starting state |00…0&gt; )</a:t>
            </a:r>
          </a:p>
          <a:p>
            <a:pPr lvl="1"/>
            <a:r>
              <a:rPr lang="en-GB" dirty="0"/>
              <a:t>Quantum gates that operate faster than the </a:t>
            </a:r>
            <a:r>
              <a:rPr lang="en-GB" dirty="0" err="1"/>
              <a:t>decoherence</a:t>
            </a:r>
            <a:r>
              <a:rPr lang="en-GB" dirty="0"/>
              <a:t> time (as error rates are generally proportional to operational time</a:t>
            </a:r>
            <a:r>
              <a:rPr lang="en-GB" dirty="0" smtClean="0"/>
              <a:t>) *</a:t>
            </a:r>
            <a:endParaRPr lang="en-GB" dirty="0"/>
          </a:p>
          <a:p>
            <a:pPr lvl="1"/>
            <a:r>
              <a:rPr lang="en-GB" dirty="0"/>
              <a:t>A universal quantum gate set (NOT, AND, OR plus others</a:t>
            </a:r>
            <a:r>
              <a:rPr lang="en-GB" dirty="0" smtClean="0"/>
              <a:t>)  *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4589A-5792-4773-ABDF-1245037C68D5}" type="slidenum">
              <a:rPr lang="en-US"/>
              <a:pPr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Quantum Computers - 1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 record is 14 </a:t>
            </a:r>
            <a:r>
              <a:rPr lang="en-GB" dirty="0" err="1" smtClean="0"/>
              <a:t>qubits</a:t>
            </a:r>
            <a:r>
              <a:rPr lang="en-GB" dirty="0" smtClean="0"/>
              <a:t> in a quantum register, held by the University of Innsbruck, Austria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Prior to this, they held the record with a quantum byte of 8 entangled calcium 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423938" name="Picture 2" descr="Physicists go beyond the limits of what is currently possible in quantum comput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681" y="2708920"/>
            <a:ext cx="4762500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397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Adiabatic Quantum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435280" cy="50897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alternative to using quantum gates is to use adiabatic quantum computing</a:t>
            </a:r>
          </a:p>
          <a:p>
            <a:r>
              <a:rPr lang="en-GB" dirty="0" smtClean="0"/>
              <a:t>This works for optimisation problems – given a certain set of parameters, what is the best combination of these in order to produce a specified output</a:t>
            </a:r>
          </a:p>
          <a:p>
            <a:r>
              <a:rPr lang="en-GB" dirty="0" smtClean="0"/>
              <a:t>This involves setting a register of </a:t>
            </a:r>
            <a:r>
              <a:rPr lang="en-GB" dirty="0" err="1" smtClean="0"/>
              <a:t>qubits</a:t>
            </a:r>
            <a:r>
              <a:rPr lang="en-GB" dirty="0" smtClean="0"/>
              <a:t> to an initial starting state and then evolving them adiabatically (i.e. slowly and smoothly) into the required solution state</a:t>
            </a:r>
          </a:p>
          <a:p>
            <a:r>
              <a:rPr lang="en-GB" dirty="0"/>
              <a:t>An ADQ will find the solution faster than a digital system – good for NP hard </a:t>
            </a:r>
            <a:r>
              <a:rPr lang="en-GB" dirty="0" smtClean="0"/>
              <a:t>problems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202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Adiabatic Quantum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3826768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E.g. AQC can find the lowest value for a complex function much faster than a normal computer because it uses quantum tunnelling to jump between valleys instead of going back uphill</a:t>
            </a:r>
          </a:p>
          <a:p>
            <a:r>
              <a:rPr lang="en-GB" i="1" dirty="0" smtClean="0"/>
              <a:t>Quantum annealing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1026" name="Picture 2" descr="File:Quant-ann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2"/>
            <a:ext cx="4331213" cy="337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2103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Quantum </a:t>
            </a:r>
            <a:r>
              <a:rPr lang="en-GB" dirty="0" smtClean="0"/>
              <a:t>Computers - 2</a:t>
            </a:r>
            <a:endParaRPr lang="en-GB" dirty="0"/>
          </a:p>
        </p:txBody>
      </p:sp>
      <p:sp>
        <p:nvSpPr>
          <p:cNvPr id="393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5194920" cy="5373960"/>
          </a:xfrm>
        </p:spPr>
        <p:txBody>
          <a:bodyPr>
            <a:normAutofit/>
          </a:bodyPr>
          <a:lstStyle/>
          <a:p>
            <a:r>
              <a:rPr lang="en-GB" dirty="0" smtClean="0"/>
              <a:t>D-Wave 2000 qubit adiabatic quantum computer</a:t>
            </a:r>
          </a:p>
          <a:p>
            <a:pPr lvl="1"/>
            <a:r>
              <a:rPr lang="en-GB" dirty="0" smtClean="0"/>
              <a:t>Some discussion over whether these are true quantum computers or not as they attempt to avoid </a:t>
            </a:r>
            <a:r>
              <a:rPr lang="en-GB" dirty="0" err="1" smtClean="0"/>
              <a:t>superpositions</a:t>
            </a:r>
            <a:r>
              <a:rPr lang="en-GB" dirty="0" smtClean="0"/>
              <a:t> rather than use quantum gates to produce their results</a:t>
            </a:r>
          </a:p>
          <a:p>
            <a:pPr lvl="2"/>
            <a:r>
              <a:rPr lang="en-GB" dirty="0" smtClean="0"/>
              <a:t>Latest results suggest that entanglement </a:t>
            </a:r>
            <a:r>
              <a:rPr lang="en-GB" i="1" dirty="0" smtClean="0"/>
              <a:t>is</a:t>
            </a:r>
            <a:r>
              <a:rPr lang="en-GB" dirty="0" smtClean="0"/>
              <a:t> occurring</a:t>
            </a:r>
          </a:p>
          <a:p>
            <a:pPr lvl="1"/>
            <a:r>
              <a:rPr lang="en-GB" dirty="0" smtClean="0"/>
              <a:t>Used by NASA &amp; Google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4589A-5792-4773-ABDF-1245037C68D5}" type="slidenum">
              <a:rPr lang="en-US"/>
              <a:pPr/>
              <a:t>22</a:t>
            </a:fld>
            <a:endParaRPr lang="en-US"/>
          </a:p>
        </p:txBody>
      </p:sp>
      <p:pic>
        <p:nvPicPr>
          <p:cNvPr id="425986" name="Picture 2" descr="http://blogs.scientificamerican.com/guest-blog/files/2013/08/dwav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312" y="1988840"/>
            <a:ext cx="2952328" cy="260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267289" y="5301208"/>
            <a:ext cx="20183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dirty="0" smtClean="0">
                <a:hlinkClick r:id="rId4"/>
              </a:rPr>
              <a:t>www.dwavesys.com</a:t>
            </a:r>
            <a:endParaRPr lang="en-GB" dirty="0" smtClean="0"/>
          </a:p>
        </p:txBody>
      </p:sp>
      <p:pic>
        <p:nvPicPr>
          <p:cNvPr id="425991" name="Picture 7" descr="File:Logo dwav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892" y="4586877"/>
            <a:ext cx="2286000" cy="80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79728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quantum records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Largest spin register (2013): 14 qubits</a:t>
            </a:r>
          </a:p>
          <a:p>
            <a:r>
              <a:rPr lang="en-GB" dirty="0" smtClean="0"/>
              <a:t>Largest quantum annealing chip (2017): 2000 qubits</a:t>
            </a:r>
          </a:p>
          <a:p>
            <a:r>
              <a:rPr lang="en-GB" dirty="0" smtClean="0"/>
              <a:t>Largest number factored (2014): 56153</a:t>
            </a:r>
          </a:p>
          <a:p>
            <a:r>
              <a:rPr lang="en-GB" dirty="0" smtClean="0"/>
              <a:t>Most complex simulation (2016):</a:t>
            </a:r>
          </a:p>
          <a:p>
            <a:pPr lvl="1"/>
            <a:r>
              <a:rPr lang="en-GB" dirty="0" smtClean="0"/>
              <a:t>Hydrogen molecule, Google used a 9-qubit register</a:t>
            </a:r>
          </a:p>
          <a:p>
            <a:endParaRPr lang="en-GB" dirty="0"/>
          </a:p>
          <a:p>
            <a:r>
              <a:rPr lang="en-GB" dirty="0" smtClean="0"/>
              <a:t>All of these were performed with custom-build computers; in 2016 the University of Maryland built a reprogrammable 5-qubit system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312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Quantum ‘Module’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youtu.be/eK6g6ozLcVA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36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Quantum computers are very different to traditional digital computers</a:t>
            </a:r>
          </a:p>
          <a:p>
            <a:r>
              <a:rPr lang="en-GB" dirty="0" smtClean="0"/>
              <a:t>Quantum gates allow quantum computers to do everything a digital computer could do, but do it a lot faster</a:t>
            </a:r>
          </a:p>
          <a:p>
            <a:pPr lvl="1"/>
            <a:r>
              <a:rPr lang="en-GB" dirty="0" smtClean="0"/>
              <a:t>These are difficult to build</a:t>
            </a:r>
          </a:p>
          <a:p>
            <a:r>
              <a:rPr lang="en-GB" dirty="0" smtClean="0"/>
              <a:t>Adiabatic Quantum Computers can only be used to solve specific types of problem, but do it very fast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9E019-7130-4CBC-9336-8AEF57529897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531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10306</TotalTime>
  <Words>1685</Words>
  <Application>Microsoft Office PowerPoint</Application>
  <PresentationFormat>On-screen Show (4:3)</PresentationFormat>
  <Paragraphs>196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ＭＳ Ｐゴシック</vt:lpstr>
      <vt:lpstr>Arial</vt:lpstr>
      <vt:lpstr>Georgia</vt:lpstr>
      <vt:lpstr>Trebuchet MS</vt:lpstr>
      <vt:lpstr>Wingdings</vt:lpstr>
      <vt:lpstr>Wingdings 2</vt:lpstr>
      <vt:lpstr>Nik2013</vt:lpstr>
      <vt:lpstr>Quantum Computing &amp; Computation</vt:lpstr>
      <vt:lpstr>Why Quantum Computers?</vt:lpstr>
      <vt:lpstr>Why Quantum Computers?</vt:lpstr>
      <vt:lpstr>Why Quantum Computing</vt:lpstr>
      <vt:lpstr>Basis of Quantum Computing</vt:lpstr>
      <vt:lpstr>The Copenhagen Interpretation</vt:lpstr>
      <vt:lpstr>The Copenhagen Interpretation (cont.)</vt:lpstr>
      <vt:lpstr>Schrödinger’s Cat</vt:lpstr>
      <vt:lpstr>Qubits</vt:lpstr>
      <vt:lpstr>Entanglement</vt:lpstr>
      <vt:lpstr>Entanglement</vt:lpstr>
      <vt:lpstr>Quantum Registers</vt:lpstr>
      <vt:lpstr>Quantum Registers</vt:lpstr>
      <vt:lpstr>Measurement and Coherence</vt:lpstr>
      <vt:lpstr>Measurement and Coherence</vt:lpstr>
      <vt:lpstr>Quantum Gates</vt:lpstr>
      <vt:lpstr>Quantum Gates</vt:lpstr>
      <vt:lpstr>Practical Quantum Computers</vt:lpstr>
      <vt:lpstr>Practical Quantum Computers - 1</vt:lpstr>
      <vt:lpstr>Adiabatic Quantum Computing</vt:lpstr>
      <vt:lpstr>Adiabatic Quantum Computing</vt:lpstr>
      <vt:lpstr>Practical Quantum Computers - 2</vt:lpstr>
      <vt:lpstr>Current quantum records</vt:lpstr>
      <vt:lpstr>Quantum ‘Module’</vt:lpstr>
      <vt:lpstr>Summary</vt:lpstr>
    </vt:vector>
  </TitlesOfParts>
  <Company>Nik Whitehead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OPS0183 Operating Systems</dc:title>
  <dc:subject>Quantum computing</dc:subject>
  <dc:creator>Nik Whitehead</dc:creator>
  <cp:lastModifiedBy>Whitehead, Nicola</cp:lastModifiedBy>
  <cp:revision>111</cp:revision>
  <dcterms:created xsi:type="dcterms:W3CDTF">2008-12-31T15:20:55Z</dcterms:created>
  <dcterms:modified xsi:type="dcterms:W3CDTF">2017-04-26T10:37:08Z</dcterms:modified>
</cp:coreProperties>
</file>