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343" r:id="rId2"/>
    <p:sldId id="344" r:id="rId3"/>
    <p:sldId id="346" r:id="rId4"/>
    <p:sldId id="357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33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029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16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315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323F88-F415-493F-A5D8-D2A5A431A6A8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35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aseline="0" dirty="0">
                <a:latin typeface="Arial" panose="020B0604020202020204" pitchFamily="34" charset="0"/>
              </a:rPr>
              <a:t>)</a:t>
            </a:r>
          </a:p>
          <a:p>
            <a:endParaRPr lang="en-GB" altLang="en-US" baseline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14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53A59-3A03-4A17-BC3A-4A53B4CCD5B3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29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7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48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467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772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7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01715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/>
          </p:cNvSpPr>
          <p:nvPr/>
        </p:nvSpPr>
        <p:spPr>
          <a:xfrm>
            <a:off x="200345" y="230830"/>
            <a:ext cx="3467490" cy="5396821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/>
                <a:cs typeface="Arial"/>
              </a:rPr>
              <a:t>ECEY4008 </a:t>
            </a:r>
            <a:r>
              <a:rPr lang="cy-GB" sz="4800" dirty="0" err="1">
                <a:solidFill>
                  <a:srgbClr val="0000FF"/>
                </a:solidFill>
                <a:latin typeface="Arial"/>
                <a:cs typeface="Arial"/>
              </a:rPr>
              <a:t>Session</a:t>
            </a:r>
            <a:r>
              <a:rPr lang="cy-GB" sz="4800" dirty="0">
                <a:solidFill>
                  <a:srgbClr val="0000FF"/>
                </a:solidFill>
                <a:latin typeface="Arial"/>
                <a:cs typeface="Arial"/>
              </a:rPr>
              <a:t> 2 </a:t>
            </a:r>
            <a:r>
              <a:rPr lang="cy-GB" sz="4800" dirty="0" err="1">
                <a:solidFill>
                  <a:srgbClr val="0000FF"/>
                </a:solidFill>
                <a:latin typeface="Arial"/>
                <a:cs typeface="Arial"/>
              </a:rPr>
              <a:t>lecture</a:t>
            </a:r>
            <a:r>
              <a:rPr lang="cy-GB" sz="4800" dirty="0">
                <a:solidFill>
                  <a:srgbClr val="0000FF"/>
                </a:solidFill>
                <a:latin typeface="Arial"/>
                <a:cs typeface="Arial"/>
              </a:rPr>
              <a:t> 2</a:t>
            </a:r>
          </a:p>
          <a:p>
            <a:pPr marL="0" indent="0">
              <a:buNone/>
              <a:defRPr/>
            </a:pP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3600" dirty="0">
                <a:solidFill>
                  <a:srgbClr val="7030A0"/>
                </a:solidFill>
                <a:latin typeface="Arial"/>
                <a:cs typeface="Arial"/>
              </a:rPr>
              <a:t>Referencing</a:t>
            </a:r>
            <a:endParaRPr lang="cy-GB" sz="3600" dirty="0">
              <a:solidFill>
                <a:srgbClr val="7030A0"/>
              </a:solidFill>
              <a:latin typeface="Arial" panose="020B0604020202020204" pitchFamily="34" charset="0"/>
            </a:endParaRPr>
          </a:p>
          <a:p>
            <a:pPr>
              <a:buFontTx/>
              <a:buChar char="-"/>
              <a:defRPr/>
            </a:pPr>
            <a:r>
              <a:rPr lang="cy-GB" sz="3600" dirty="0" err="1">
                <a:solidFill>
                  <a:srgbClr val="7030A0"/>
                </a:solidFill>
                <a:latin typeface="Arial" panose="020B0604020202020204" pitchFamily="34" charset="0"/>
              </a:rPr>
              <a:t>Books</a:t>
            </a:r>
            <a:r>
              <a:rPr lang="cy-GB" sz="3600" dirty="0">
                <a:solidFill>
                  <a:srgbClr val="7030A0"/>
                </a:solidFill>
                <a:latin typeface="Arial" panose="020B0604020202020204" pitchFamily="34" charset="0"/>
              </a:rPr>
              <a:t> </a:t>
            </a:r>
            <a:r>
              <a:rPr lang="cy-GB" sz="3600" dirty="0" err="1">
                <a:solidFill>
                  <a:srgbClr val="7030A0"/>
                </a:solidFill>
                <a:latin typeface="Arial" panose="020B0604020202020204" pitchFamily="34" charset="0"/>
              </a:rPr>
              <a:t>and</a:t>
            </a:r>
            <a:r>
              <a:rPr lang="cy-GB" sz="3600" dirty="0">
                <a:solidFill>
                  <a:srgbClr val="7030A0"/>
                </a:solidFill>
                <a:latin typeface="Arial" panose="020B0604020202020204" pitchFamily="34" charset="0"/>
              </a:rPr>
              <a:t> </a:t>
            </a:r>
          </a:p>
          <a:p>
            <a:pPr>
              <a:buFontTx/>
              <a:buChar char="-"/>
              <a:defRPr/>
            </a:pPr>
            <a:r>
              <a:rPr lang="cy-GB" sz="3600" dirty="0">
                <a:solidFill>
                  <a:srgbClr val="7030A0"/>
                </a:solidFill>
                <a:latin typeface="Arial" panose="020B0604020202020204" pitchFamily="34" charset="0"/>
              </a:rPr>
              <a:t>E-</a:t>
            </a:r>
            <a:r>
              <a:rPr lang="cy-GB" sz="3600" dirty="0" err="1">
                <a:solidFill>
                  <a:srgbClr val="7030A0"/>
                </a:solidFill>
                <a:latin typeface="Arial" panose="020B0604020202020204" pitchFamily="34" charset="0"/>
              </a:rPr>
              <a:t>books</a:t>
            </a:r>
            <a:endParaRPr lang="cy-GB" sz="3600" dirty="0">
              <a:solidFill>
                <a:srgbClr val="7030A0"/>
              </a:solidFill>
              <a:latin typeface="Arial" panose="020B0604020202020204" pitchFamily="34" charset="0"/>
            </a:endParaRPr>
          </a:p>
          <a:p>
            <a:pPr>
              <a:buFontTx/>
              <a:buChar char="-"/>
              <a:defRPr/>
            </a:pPr>
            <a:endParaRPr lang="cy-GB" sz="4800" dirty="0">
              <a:solidFill>
                <a:srgbClr val="7030A0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F7EC89-17B1-4D59-80A3-F60F26D0A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119" y="230830"/>
            <a:ext cx="8124825" cy="569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6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29" y="365125"/>
            <a:ext cx="10956471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93914" y="1690689"/>
            <a:ext cx="10274966" cy="443547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Recap of previous lecture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Books/E-books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DC1C98-1DCD-0045-FB80-3AD2247E8634}"/>
              </a:ext>
            </a:extLst>
          </p:cNvPr>
          <p:cNvSpPr txBox="1"/>
          <p:nvPr/>
        </p:nvSpPr>
        <p:spPr>
          <a:xfrm>
            <a:off x="5217617" y="3333210"/>
            <a:ext cx="668046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  <a:latin typeface="Arial" panose="020B0604020202020204" pitchFamily="34" charset="0"/>
              </a:rPr>
              <a:t>Resources;</a:t>
            </a:r>
          </a:p>
          <a:p>
            <a:r>
              <a:rPr lang="en-GB" sz="2800" dirty="0">
                <a:solidFill>
                  <a:srgbClr val="7030A0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sz="2800" dirty="0">
                <a:solidFill>
                  <a:srgbClr val="7030A0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sz="2800" dirty="0">
                <a:solidFill>
                  <a:srgbClr val="7030A0"/>
                </a:solidFill>
                <a:latin typeface="Arial" panose="020B0604020202020204" pitchFamily="34" charset="0"/>
              </a:rPr>
              <a:t>Referencing activities</a:t>
            </a:r>
          </a:p>
          <a:p>
            <a:r>
              <a:rPr lang="en-GB" sz="2800" dirty="0">
                <a:solidFill>
                  <a:srgbClr val="7030A0"/>
                </a:solidFill>
                <a:latin typeface="Arial" panose="020B0604020202020204" pitchFamily="34" charset="0"/>
              </a:rPr>
              <a:t>Useful books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0AE535-C6D0-3B3F-2E11-F14DAD62A9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8575" y="0"/>
            <a:ext cx="38934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29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28" y="0"/>
            <a:ext cx="11141529" cy="1325563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 </a:t>
            </a:r>
            <a:b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68728" y="261257"/>
            <a:ext cx="10042072" cy="586490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This could be part of your presentation? </a:t>
            </a: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An academic skill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FD92E5-BFF4-9B87-52CA-15E6F3037F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987" y="2451369"/>
            <a:ext cx="4676815" cy="351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475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28" y="0"/>
            <a:ext cx="11141529" cy="1325563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Reference lists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168728" y="261257"/>
            <a:ext cx="10042072" cy="586490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do you remember?</a:t>
            </a:r>
          </a:p>
          <a:p>
            <a:pPr marL="0" indent="0">
              <a:buNone/>
              <a:defRPr/>
            </a:pPr>
            <a:endParaRPr lang="cy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377DBD-8488-A99A-A8EA-FF5688019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801" y="1182688"/>
            <a:ext cx="3886728" cy="360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170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195943" y="305254"/>
            <a:ext cx="10515600" cy="1325563"/>
          </a:xfrm>
        </p:spPr>
        <p:txBody>
          <a:bodyPr>
            <a:noAutofit/>
          </a:bodyPr>
          <a:lstStyle/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within text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4"/>
          <p:cNvSpPr>
            <a:spLocks noGrp="1"/>
          </p:cNvSpPr>
          <p:nvPr>
            <p:ph sz="half" idx="2"/>
          </p:nvPr>
        </p:nvSpPr>
        <p:spPr>
          <a:xfrm>
            <a:off x="195943" y="1561287"/>
            <a:ext cx="6029759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To validate what you have written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To show the scope and depth of your research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The content must be acknowledged to avoid Plagiarism…link on Moodle session 2 understanding paraphrasing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7282B2-A173-90AA-18F7-7B48615ED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3808" y="634187"/>
            <a:ext cx="5543550" cy="45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775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3543" y="116633"/>
            <a:ext cx="9995807" cy="615203"/>
          </a:xfrm>
        </p:spPr>
        <p:txBody>
          <a:bodyPr>
            <a:noAutofit/>
          </a:bodyPr>
          <a:lstStyle/>
          <a:p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Direct referencing…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529" y="1196753"/>
            <a:ext cx="10118271" cy="492941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</a:rPr>
              <a:t>Put the author’s name first, if you are making a point about what the author is saying….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</a:rPr>
              <a:t>Jones (2008) suggests that outdoor play provides children with important social skills.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US" dirty="0">
                <a:latin typeface="Arial" panose="020B0604020202020204" pitchFamily="34" charset="0"/>
              </a:rPr>
              <a:t>Put the information first if you are making a point about the material that the author has written about, then name the author…</a:t>
            </a:r>
          </a:p>
          <a:p>
            <a:pPr marL="0" indent="0">
              <a:buNone/>
              <a:defRPr/>
            </a:pPr>
            <a:r>
              <a:rPr lang="en-US" dirty="0">
                <a:latin typeface="Arial" panose="020B0604020202020204" pitchFamily="34" charset="0"/>
              </a:rPr>
              <a:t>Outdoor play provides several important social skills. This view is supported by Jones (2008).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F37182-CCD2-85F6-1E66-0C4CF385E2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039" r="18193"/>
          <a:stretch/>
        </p:blipFill>
        <p:spPr>
          <a:xfrm>
            <a:off x="10406689" y="424234"/>
            <a:ext cx="1692782" cy="1493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2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87086" y="1"/>
            <a:ext cx="11266714" cy="1344385"/>
          </a:xfrm>
        </p:spPr>
        <p:txBody>
          <a:bodyPr>
            <a:noAutofit/>
          </a:bodyPr>
          <a:lstStyle/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Indirect referencing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87086" y="261258"/>
            <a:ext cx="11332028" cy="4525963"/>
          </a:xfrm>
        </p:spPr>
        <p:txBody>
          <a:bodyPr/>
          <a:lstStyle/>
          <a:p>
            <a:pPr marL="0" indent="0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latin typeface="Arial" panose="020B0604020202020204" pitchFamily="34" charset="0"/>
              </a:rPr>
              <a:t>Outdoor play provides children with several important social skills (Jones, 2008). </a:t>
            </a:r>
          </a:p>
          <a:p>
            <a:pPr marL="0" indent="0">
              <a:buNone/>
              <a:defRPr/>
            </a:pPr>
            <a:endParaRPr lang="en-GB" altLang="cy-GB" sz="3200" kern="0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cy-GB" sz="3200" kern="0" dirty="0">
                <a:latin typeface="Arial" panose="020B0604020202020204" pitchFamily="34" charset="0"/>
              </a:rPr>
              <a:t>You are not making a point about the author at all other than to reference their material/ideas. You are making a point about the information only.</a:t>
            </a:r>
            <a:endParaRPr lang="cy-GB" altLang="cy-GB" sz="3200" kern="0" dirty="0"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endParaRPr lang="cy-GB" altLang="cy-GB" sz="3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A91B49-B72D-2B01-917C-F199FA21C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200" y="0"/>
            <a:ext cx="4114800" cy="111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52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01386" y="365125"/>
            <a:ext cx="11152414" cy="75066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What should be recorded?</a:t>
            </a:r>
            <a:endParaRPr lang="cy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01386" y="1260703"/>
            <a:ext cx="10243559" cy="443547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Book/E-book:</a:t>
            </a:r>
          </a:p>
          <a:p>
            <a:pPr>
              <a:buFontTx/>
              <a:buChar char="•"/>
              <a:defRPr/>
            </a:pP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Author’s surname and first initial</a:t>
            </a:r>
          </a:p>
          <a:p>
            <a:pPr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Publication year</a:t>
            </a: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in brackets</a:t>
            </a:r>
          </a:p>
          <a:p>
            <a:pPr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Title of book </a:t>
            </a: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italics</a:t>
            </a:r>
          </a:p>
          <a:p>
            <a:pPr>
              <a:buFontTx/>
              <a:buChar char="•"/>
              <a:defRPr/>
            </a:pPr>
            <a:r>
              <a:rPr lang="en-GB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Edition (</a:t>
            </a: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if relevant)</a:t>
            </a:r>
          </a:p>
          <a:p>
            <a:pPr>
              <a:buFontTx/>
              <a:buChar char="•"/>
              <a:defRPr/>
            </a:pP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Place of publication</a:t>
            </a:r>
          </a:p>
          <a:p>
            <a:pPr>
              <a:buFontTx/>
              <a:buChar char="•"/>
              <a:defRPr/>
            </a:pPr>
            <a:r>
              <a:rPr lang="en-US" altLang="en-US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Name of publisher</a:t>
            </a:r>
            <a:endParaRPr lang="cy-GB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B30AEB-AF9F-6C0B-722B-5FE688723A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6484" y="2343758"/>
            <a:ext cx="4132837" cy="1818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763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1 author</a:t>
            </a:r>
            <a:endParaRPr lang="cy-GB" sz="4800" dirty="0"/>
          </a:p>
        </p:txBody>
      </p:sp>
      <p:pic>
        <p:nvPicPr>
          <p:cNvPr id="6" name="Content Placeholder 5" descr="Cover of book Crowley, K. (2017) Child development: a practical introduction. 2nd edn. London: Sage Publications Ltd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08" y="1797125"/>
            <a:ext cx="2170584" cy="35955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3161489" y="1600200"/>
            <a:ext cx="8725711" cy="3989388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Crowley, K. (2017) </a:t>
            </a:r>
            <a:r>
              <a:rPr lang="en-GB" i="1" dirty="0">
                <a:latin typeface="Arial" panose="020B0604020202020204" pitchFamily="34" charset="0"/>
              </a:rPr>
              <a:t>Child development: a practical introduction. </a:t>
            </a:r>
            <a:r>
              <a:rPr lang="en-GB" dirty="0">
                <a:latin typeface="Arial" panose="020B0604020202020204" pitchFamily="34" charset="0"/>
              </a:rPr>
              <a:t>2</a:t>
            </a:r>
            <a:r>
              <a:rPr lang="en-GB" baseline="30000" dirty="0">
                <a:latin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</a:rPr>
              <a:t>. London: Sage Publications Ltd.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2 or 3 authors</a:t>
            </a:r>
            <a:endParaRPr lang="cy-GB" sz="4800" dirty="0"/>
          </a:p>
        </p:txBody>
      </p:sp>
      <p:pic>
        <p:nvPicPr>
          <p:cNvPr id="3" name="Content Placeholder 2" descr="Cover of book Powell, S. and Smith, K. (2017) An Introduction to Early Childhood Studies. 4th edn. London: Sage Publications Ltd.&#10;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25" y="1690688"/>
            <a:ext cx="2314600" cy="348498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15573" y="1600201"/>
            <a:ext cx="8839201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Evans, P., Gomez, N. and Groves, T. (2019) </a:t>
            </a:r>
            <a:r>
              <a:rPr lang="en-US" i="1" dirty="0">
                <a:latin typeface="Arial" panose="020B0604020202020204" pitchFamily="34" charset="0"/>
              </a:rPr>
              <a:t>Play and development</a:t>
            </a:r>
            <a:r>
              <a:rPr lang="en-US" dirty="0">
                <a:latin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304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33463" y="1221159"/>
            <a:ext cx="11032787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Example – 4+ authors</a:t>
            </a:r>
            <a:b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b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3200" kern="0" dirty="0">
                <a:latin typeface="Arial" panose="020B0604020202020204" pitchFamily="34" charset="0"/>
                <a:ea typeface="ＭＳ Ｐゴシック" pitchFamily="34" charset="-128"/>
              </a:rPr>
              <a:t>I will check this with the library;</a:t>
            </a:r>
            <a:br>
              <a:rPr lang="en-GB" altLang="en-US" sz="3200" kern="0" dirty="0"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3200" kern="0" dirty="0">
                <a:latin typeface="Arial" panose="020B0604020202020204" pitchFamily="34" charset="0"/>
                <a:ea typeface="ＭＳ Ｐゴシック" pitchFamily="34" charset="-128"/>
              </a:rPr>
              <a:t>all names should be on the reference list</a:t>
            </a:r>
            <a:br>
              <a:rPr lang="en-GB" altLang="en-US" sz="3200" kern="0" dirty="0"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3200" i="1" kern="0" dirty="0">
                <a:latin typeface="Arial" panose="020B0604020202020204" pitchFamily="34" charset="0"/>
                <a:ea typeface="ＭＳ Ｐゴシック" pitchFamily="34" charset="-128"/>
              </a:rPr>
              <a:t>et al </a:t>
            </a:r>
            <a:r>
              <a:rPr lang="en-GB" altLang="en-US" sz="3200" kern="0" dirty="0">
                <a:latin typeface="Arial" panose="020B0604020202020204" pitchFamily="34" charset="0"/>
                <a:ea typeface="ＭＳ Ｐゴシック" pitchFamily="34" charset="-128"/>
              </a:rPr>
              <a:t>should be in your writing only.</a:t>
            </a:r>
            <a:endParaRPr lang="cy-GB" sz="3200" dirty="0"/>
          </a:p>
        </p:txBody>
      </p:sp>
      <p:pic>
        <p:nvPicPr>
          <p:cNvPr id="3" name="Content Placeholder 2" descr="Cover of book Siegler, R. et al. (2014) How Children Develop. 4th edn. New York: Worth Publishers.&#10;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1792" y="447472"/>
            <a:ext cx="4400208" cy="5626866"/>
          </a:xfrm>
        </p:spPr>
      </p:pic>
      <p:sp>
        <p:nvSpPr>
          <p:cNvPr id="4" name="Rectangle 3"/>
          <p:cNvSpPr/>
          <p:nvPr/>
        </p:nvSpPr>
        <p:spPr>
          <a:xfrm>
            <a:off x="478390" y="4239667"/>
            <a:ext cx="783899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</a:rPr>
              <a:t>Siegler, R. </a:t>
            </a:r>
            <a:r>
              <a:rPr lang="en-GB" sz="2800" i="1" dirty="0">
                <a:latin typeface="Arial" panose="020B0604020202020204" pitchFamily="34" charset="0"/>
              </a:rPr>
              <a:t>et al. </a:t>
            </a:r>
            <a:r>
              <a:rPr lang="en-GB" sz="2800" dirty="0">
                <a:latin typeface="Arial" panose="020B0604020202020204" pitchFamily="34" charset="0"/>
              </a:rPr>
              <a:t>(2014) </a:t>
            </a:r>
            <a:r>
              <a:rPr lang="en-GB" sz="2800" i="1" dirty="0">
                <a:latin typeface="Arial" panose="020B0604020202020204" pitchFamily="34" charset="0"/>
              </a:rPr>
              <a:t>How children develop. </a:t>
            </a:r>
            <a:r>
              <a:rPr lang="en-GB" sz="2800" dirty="0">
                <a:latin typeface="Arial" panose="020B0604020202020204" pitchFamily="34" charset="0"/>
              </a:rPr>
              <a:t>4</a:t>
            </a:r>
            <a:r>
              <a:rPr lang="en-GB" sz="2800" baseline="30000" dirty="0">
                <a:latin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</a:rPr>
              <a:t>edn</a:t>
            </a:r>
            <a:r>
              <a:rPr lang="en-GB" sz="2800" dirty="0">
                <a:latin typeface="Arial" panose="020B0604020202020204" pitchFamily="34" charset="0"/>
              </a:rPr>
              <a:t>. New York: Worth Publishers.</a:t>
            </a:r>
            <a:endParaRPr lang="en-US" sz="2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92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40871" y="365125"/>
            <a:ext cx="10912929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70114" y="1690689"/>
            <a:ext cx="10118374" cy="389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Crowley (2017) states…posits… discusses…</a:t>
            </a:r>
          </a:p>
          <a:p>
            <a:pPr marL="0" indent="0">
              <a:buNone/>
            </a:pP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According to Powell and Smith (2017)….</a:t>
            </a:r>
          </a:p>
          <a:p>
            <a:pPr marL="0" indent="0">
              <a:buNone/>
            </a:pP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Siegler </a:t>
            </a:r>
            <a:r>
              <a:rPr lang="en-GB" sz="3200" i="1" dirty="0">
                <a:solidFill>
                  <a:srgbClr val="0000FF"/>
                </a:solidFill>
                <a:latin typeface="Arial" panose="020B0604020202020204" pitchFamily="34" charset="0"/>
              </a:rPr>
              <a:t>et al. </a:t>
            </a: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(2014) would argue…highlight….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41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2271" y="0"/>
            <a:ext cx="9998529" cy="696686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en-US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en-US" sz="4800" kern="0" dirty="0">
                <a:latin typeface="Arial" panose="020B0604020202020204" pitchFamily="34" charset="0"/>
                <a:ea typeface="ＭＳ Ｐゴシック" pitchFamily="34" charset="-128"/>
              </a:rPr>
              <a:t>Reference list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61257" y="1295400"/>
            <a:ext cx="10155223" cy="42218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Crowley, K. (2017) </a:t>
            </a:r>
            <a:r>
              <a:rPr lang="en-US" i="1" dirty="0">
                <a:latin typeface="Arial" panose="020B0604020202020204" pitchFamily="34" charset="0"/>
              </a:rPr>
              <a:t>Child development: a practical introduction</a:t>
            </a:r>
            <a:r>
              <a:rPr lang="en-US" dirty="0">
                <a:latin typeface="Arial" panose="020B0604020202020204" pitchFamily="34" charset="0"/>
              </a:rPr>
              <a:t>. 2nd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Evans, P., Gomez, N. and Groves, T. (2019) </a:t>
            </a:r>
            <a:r>
              <a:rPr lang="en-US" i="1" dirty="0">
                <a:latin typeface="Arial" panose="020B0604020202020204" pitchFamily="34" charset="0"/>
              </a:rPr>
              <a:t>Play and development</a:t>
            </a:r>
            <a:r>
              <a:rPr lang="en-US" dirty="0">
                <a:latin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Powell, S. and Smith, K. (2017) </a:t>
            </a:r>
            <a:r>
              <a:rPr lang="en-US" i="1" dirty="0">
                <a:latin typeface="Arial" panose="020B0604020202020204" pitchFamily="34" charset="0"/>
              </a:rPr>
              <a:t>An introduction to early childhood studies</a:t>
            </a:r>
            <a:r>
              <a:rPr lang="en-US" dirty="0">
                <a:latin typeface="Arial" panose="020B0604020202020204" pitchFamily="34" charset="0"/>
              </a:rPr>
              <a:t>.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</a:rPr>
              <a:t>Siegler</a:t>
            </a:r>
            <a:r>
              <a:rPr lang="en-US" dirty="0">
                <a:latin typeface="Arial" panose="020B0604020202020204" pitchFamily="34" charset="0"/>
              </a:rPr>
              <a:t>, R. </a:t>
            </a:r>
            <a:r>
              <a:rPr lang="en-US" i="1" dirty="0">
                <a:latin typeface="Arial" panose="020B0604020202020204" pitchFamily="34" charset="0"/>
              </a:rPr>
              <a:t>et al</a:t>
            </a:r>
            <a:r>
              <a:rPr lang="en-US" dirty="0">
                <a:latin typeface="Arial" panose="020B0604020202020204" pitchFamily="34" charset="0"/>
              </a:rPr>
              <a:t>. (2014) </a:t>
            </a:r>
            <a:r>
              <a:rPr lang="en-US" i="1" dirty="0">
                <a:latin typeface="Arial" panose="020B0604020202020204" pitchFamily="34" charset="0"/>
              </a:rPr>
              <a:t>How children develop.</a:t>
            </a:r>
            <a:r>
              <a:rPr lang="en-US" dirty="0">
                <a:latin typeface="Arial" panose="020B0604020202020204" pitchFamily="34" charset="0"/>
              </a:rPr>
              <a:t> 4th </a:t>
            </a:r>
            <a:r>
              <a:rPr lang="en-US" dirty="0" err="1">
                <a:latin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</a:rPr>
              <a:t>. New York: Worth Publishers.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223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482" y="824252"/>
            <a:ext cx="4642178" cy="4171603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Cite them Right</a:t>
            </a:r>
          </a:p>
          <a:p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</a:rPr>
              <a:t>This could be a section of your presentation – academic skill</a:t>
            </a:r>
            <a:endParaRPr lang="en-US" sz="3200" dirty="0"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F1AC6E-A79B-C1B8-6FD7-0B36DFF3D6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62" t="9220" r="9401"/>
          <a:stretch/>
        </p:blipFill>
        <p:spPr>
          <a:xfrm>
            <a:off x="5836596" y="1031132"/>
            <a:ext cx="5593405" cy="408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534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563</Words>
  <Application>Microsoft Office PowerPoint</Application>
  <PresentationFormat>Widescreen</PresentationFormat>
  <Paragraphs>91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Content</vt:lpstr>
      <vt:lpstr> Referencing  </vt:lpstr>
      <vt:lpstr> Reference lists</vt:lpstr>
      <vt:lpstr>Referencing within text</vt:lpstr>
      <vt:lpstr> Direct referencing…</vt:lpstr>
      <vt:lpstr>Indirect referencing</vt:lpstr>
      <vt:lpstr>What should be recorded?</vt:lpstr>
      <vt:lpstr>Example – 1 author</vt:lpstr>
      <vt:lpstr>Example – 2 or 3 authors</vt:lpstr>
      <vt:lpstr>Example – 4+ authors  I will check this with the library; all names should be on the reference list et al should be in your writing only.</vt:lpstr>
      <vt:lpstr>In your work…</vt:lpstr>
      <vt:lpstr> 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12</cp:revision>
  <dcterms:created xsi:type="dcterms:W3CDTF">2022-07-11T13:19:46Z</dcterms:created>
  <dcterms:modified xsi:type="dcterms:W3CDTF">2023-09-06T10:53:28Z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