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33"/>
    <a:srgbClr val="FF3399"/>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0CEFA46E-56E9-4432-BB58-E2B19969FE8B}" type="datetimeFigureOut">
              <a:rPr lang="en-GB" smtClean="0"/>
              <a:t>11/09/2019</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840141F3-4F59-467D-BE4A-E25641D06480}" type="slidenum">
              <a:rPr lang="en-GB" smtClean="0"/>
              <a:t>‹#›</a:t>
            </a:fld>
            <a:endParaRPr lang="en-GB"/>
          </a:p>
        </p:txBody>
      </p:sp>
    </p:spTree>
    <p:extLst>
      <p:ext uri="{BB962C8B-B14F-4D97-AF65-F5344CB8AC3E}">
        <p14:creationId xmlns:p14="http://schemas.microsoft.com/office/powerpoint/2010/main" val="1995198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EFA46E-56E9-4432-BB58-E2B19969FE8B}"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141F3-4F59-467D-BE4A-E25641D06480}" type="slidenum">
              <a:rPr lang="en-GB" smtClean="0"/>
              <a:t>‹#›</a:t>
            </a:fld>
            <a:endParaRPr lang="en-GB"/>
          </a:p>
        </p:txBody>
      </p:sp>
    </p:spTree>
    <p:extLst>
      <p:ext uri="{BB962C8B-B14F-4D97-AF65-F5344CB8AC3E}">
        <p14:creationId xmlns:p14="http://schemas.microsoft.com/office/powerpoint/2010/main" val="7357976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EFA46E-56E9-4432-BB58-E2B19969FE8B}"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141F3-4F59-467D-BE4A-E25641D06480}" type="slidenum">
              <a:rPr lang="en-GB" smtClean="0"/>
              <a:t>‹#›</a:t>
            </a:fld>
            <a:endParaRPr lang="en-GB"/>
          </a:p>
        </p:txBody>
      </p:sp>
    </p:spTree>
    <p:extLst>
      <p:ext uri="{BB962C8B-B14F-4D97-AF65-F5344CB8AC3E}">
        <p14:creationId xmlns:p14="http://schemas.microsoft.com/office/powerpoint/2010/main" val="2440325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EFA46E-56E9-4432-BB58-E2B19969FE8B}"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141F3-4F59-467D-BE4A-E25641D06480}" type="slidenum">
              <a:rPr lang="en-GB" smtClean="0"/>
              <a:t>‹#›</a:t>
            </a:fld>
            <a:endParaRPr lang="en-GB"/>
          </a:p>
        </p:txBody>
      </p:sp>
    </p:spTree>
    <p:extLst>
      <p:ext uri="{BB962C8B-B14F-4D97-AF65-F5344CB8AC3E}">
        <p14:creationId xmlns:p14="http://schemas.microsoft.com/office/powerpoint/2010/main" val="1027367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EFA46E-56E9-4432-BB58-E2B19969FE8B}" type="datetimeFigureOut">
              <a:rPr lang="en-GB" smtClean="0"/>
              <a:t>11/09/2019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0141F3-4F59-467D-BE4A-E25641D06480}" type="slidenum">
              <a:rPr lang="en-GB" smtClean="0"/>
              <a:t>‹#›</a:t>
            </a:fld>
            <a:endParaRPr lang="en-GB"/>
          </a:p>
        </p:txBody>
      </p:sp>
    </p:spTree>
    <p:extLst>
      <p:ext uri="{BB962C8B-B14F-4D97-AF65-F5344CB8AC3E}">
        <p14:creationId xmlns:p14="http://schemas.microsoft.com/office/powerpoint/2010/main" val="4244882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EFA46E-56E9-4432-BB58-E2B19969FE8B}" type="datetimeFigureOut">
              <a:rPr lang="en-GB" smtClean="0"/>
              <a:t>11/09/2019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0141F3-4F59-467D-BE4A-E25641D06480}" type="slidenum">
              <a:rPr lang="en-GB" smtClean="0"/>
              <a:t>‹#›</a:t>
            </a:fld>
            <a:endParaRPr lang="en-GB"/>
          </a:p>
        </p:txBody>
      </p:sp>
    </p:spTree>
    <p:extLst>
      <p:ext uri="{BB962C8B-B14F-4D97-AF65-F5344CB8AC3E}">
        <p14:creationId xmlns:p14="http://schemas.microsoft.com/office/powerpoint/2010/main" val="2780380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EFA46E-56E9-4432-BB58-E2B19969FE8B}" type="datetimeFigureOut">
              <a:rPr lang="en-GB" smtClean="0"/>
              <a:t>11/09/2019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0141F3-4F59-467D-BE4A-E25641D06480}" type="slidenum">
              <a:rPr lang="en-GB" smtClean="0"/>
              <a:t>‹#›</a:t>
            </a:fld>
            <a:endParaRPr lang="en-GB"/>
          </a:p>
        </p:txBody>
      </p:sp>
    </p:spTree>
    <p:extLst>
      <p:ext uri="{BB962C8B-B14F-4D97-AF65-F5344CB8AC3E}">
        <p14:creationId xmlns:p14="http://schemas.microsoft.com/office/powerpoint/2010/main" val="512769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0CEFA46E-56E9-4432-BB58-E2B19969FE8B}"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840141F3-4F59-467D-BE4A-E25641D06480}" type="slidenum">
              <a:rPr lang="en-GB" smtClean="0"/>
              <a:t>‹#›</a:t>
            </a:fld>
            <a:endParaRPr lang="en-GB"/>
          </a:p>
        </p:txBody>
      </p:sp>
    </p:spTree>
    <p:extLst>
      <p:ext uri="{BB962C8B-B14F-4D97-AF65-F5344CB8AC3E}">
        <p14:creationId xmlns:p14="http://schemas.microsoft.com/office/powerpoint/2010/main" val="1974142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0CEFA46E-56E9-4432-BB58-E2B19969FE8B}" type="datetimeFigureOut">
              <a:rPr lang="en-GB" smtClean="0"/>
              <a:t>11/09/2019</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840141F3-4F59-467D-BE4A-E25641D06480}" type="slidenum">
              <a:rPr lang="en-GB" smtClean="0"/>
              <a:t>‹#›</a:t>
            </a:fld>
            <a:endParaRPr lang="en-GB"/>
          </a:p>
        </p:txBody>
      </p:sp>
    </p:spTree>
    <p:extLst>
      <p:ext uri="{BB962C8B-B14F-4D97-AF65-F5344CB8AC3E}">
        <p14:creationId xmlns:p14="http://schemas.microsoft.com/office/powerpoint/2010/main" val="12627255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EFA46E-56E9-4432-BB58-E2B19969FE8B}"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141F3-4F59-467D-BE4A-E25641D06480}" type="slidenum">
              <a:rPr lang="en-GB" smtClean="0"/>
              <a:t>‹#›</a:t>
            </a:fld>
            <a:endParaRPr lang="en-GB"/>
          </a:p>
        </p:txBody>
      </p:sp>
    </p:spTree>
    <p:extLst>
      <p:ext uri="{BB962C8B-B14F-4D97-AF65-F5344CB8AC3E}">
        <p14:creationId xmlns:p14="http://schemas.microsoft.com/office/powerpoint/2010/main" val="1552414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EFA46E-56E9-4432-BB58-E2B19969FE8B}"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0141F3-4F59-467D-BE4A-E25641D06480}" type="slidenum">
              <a:rPr lang="en-GB" smtClean="0"/>
              <a:t>‹#›</a:t>
            </a:fld>
            <a:endParaRPr lang="en-GB"/>
          </a:p>
        </p:txBody>
      </p:sp>
    </p:spTree>
    <p:extLst>
      <p:ext uri="{BB962C8B-B14F-4D97-AF65-F5344CB8AC3E}">
        <p14:creationId xmlns:p14="http://schemas.microsoft.com/office/powerpoint/2010/main" val="305705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0CEFA46E-56E9-4432-BB58-E2B19969FE8B}" type="datetimeFigureOut">
              <a:rPr lang="en-GB" smtClean="0"/>
              <a:t>11/09/2019</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840141F3-4F59-467D-BE4A-E25641D06480}" type="slidenum">
              <a:rPr lang="en-GB" smtClean="0"/>
              <a:t>‹#›</a:t>
            </a:fld>
            <a:endParaRPr lang="en-GB"/>
          </a:p>
        </p:txBody>
      </p:sp>
    </p:spTree>
    <p:extLst>
      <p:ext uri="{BB962C8B-B14F-4D97-AF65-F5344CB8AC3E}">
        <p14:creationId xmlns:p14="http://schemas.microsoft.com/office/powerpoint/2010/main" val="107172855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A8A3F70-E230-45A3-990D-E2FDD0799BA4}"/>
              </a:ext>
            </a:extLst>
          </p:cNvPr>
          <p:cNvSpPr/>
          <p:nvPr/>
        </p:nvSpPr>
        <p:spPr>
          <a:xfrm>
            <a:off x="4269205" y="3097571"/>
            <a:ext cx="4193679" cy="1938992"/>
          </a:xfrm>
          <a:prstGeom prst="rect">
            <a:avLst/>
          </a:prstGeom>
          <a:noFill/>
        </p:spPr>
        <p:txBody>
          <a:bodyPr wrap="square" lIns="91440" tIns="45720" rIns="91440" bIns="45720">
            <a:spAutoFit/>
          </a:bodyPr>
          <a:lstStyle/>
          <a:p>
            <a:pPr algn="ctr"/>
            <a:r>
              <a:rPr lang="en-US" sz="2400" b="1" cap="none" spc="0" dirty="0">
                <a:ln w="10160">
                  <a:solidFill>
                    <a:schemeClr val="bg1"/>
                  </a:solidFill>
                  <a:prstDash val="solid"/>
                </a:ln>
                <a:solidFill>
                  <a:schemeClr val="bg1"/>
                </a:solidFill>
                <a:effectLst>
                  <a:outerShdw blurRad="38100" dist="22860" dir="5400000" algn="tl" rotWithShape="0">
                    <a:srgbClr val="000000">
                      <a:alpha val="30000"/>
                    </a:srgbClr>
                  </a:outerShdw>
                </a:effectLst>
              </a:rPr>
              <a:t>Languages, Literacy and Communication </a:t>
            </a:r>
          </a:p>
          <a:p>
            <a:pPr algn="ctr"/>
            <a:r>
              <a:rPr lang="en-US" b="1" dirty="0">
                <a:ln w="10160">
                  <a:solidFill>
                    <a:schemeClr val="bg1"/>
                  </a:solidFill>
                  <a:prstDash val="solid"/>
                </a:ln>
                <a:solidFill>
                  <a:schemeClr val="bg1"/>
                </a:solidFill>
                <a:effectLst>
                  <a:outerShdw blurRad="38100" dist="22860" dir="5400000" algn="tl" rotWithShape="0">
                    <a:srgbClr val="000000">
                      <a:alpha val="30000"/>
                    </a:srgbClr>
                  </a:outerShdw>
                </a:effectLst>
                <a:latin typeface="Bradley Hand ITC" panose="03070402050302030203" pitchFamily="66" charset="0"/>
              </a:rPr>
              <a:t>“Language is the essence of thinking and is integral, not just to effective communication, but to learning, reflection and creativity” (Donaldson)</a:t>
            </a:r>
          </a:p>
        </p:txBody>
      </p:sp>
      <p:sp>
        <p:nvSpPr>
          <p:cNvPr id="9" name="Rectangle 8">
            <a:extLst>
              <a:ext uri="{FF2B5EF4-FFF2-40B4-BE49-F238E27FC236}">
                <a16:creationId xmlns:a16="http://schemas.microsoft.com/office/drawing/2014/main" id="{F64D8DB8-35A6-4113-B5E6-E0A65355840D}"/>
              </a:ext>
            </a:extLst>
          </p:cNvPr>
          <p:cNvSpPr/>
          <p:nvPr/>
        </p:nvSpPr>
        <p:spPr>
          <a:xfrm>
            <a:off x="224931" y="310613"/>
            <a:ext cx="2006576" cy="307777"/>
          </a:xfrm>
          <a:prstGeom prst="rect">
            <a:avLst/>
          </a:prstGeom>
        </p:spPr>
        <p:txBody>
          <a:bodyPr wrap="square">
            <a:spAutoFit/>
          </a:bodyPr>
          <a:lstStyle/>
          <a:p>
            <a:pPr algn="ctr"/>
            <a:r>
              <a:rPr lang="en-US" sz="1400" dirty="0">
                <a:ln w="0">
                  <a:solidFill>
                    <a:schemeClr val="bg1"/>
                  </a:solidFill>
                </a:ln>
                <a:solidFill>
                  <a:schemeClr val="bg1"/>
                </a:solidFill>
                <a:effectLst>
                  <a:outerShdw blurRad="38100" dist="19050" dir="2700000" algn="tl" rotWithShape="0">
                    <a:schemeClr val="dk1">
                      <a:alpha val="40000"/>
                    </a:schemeClr>
                  </a:outerShdw>
                </a:effectLst>
              </a:rPr>
              <a:t>Relation to 4 Purposes:</a:t>
            </a:r>
          </a:p>
        </p:txBody>
      </p:sp>
      <p:sp>
        <p:nvSpPr>
          <p:cNvPr id="10" name="TextBox 9">
            <a:extLst>
              <a:ext uri="{FF2B5EF4-FFF2-40B4-BE49-F238E27FC236}">
                <a16:creationId xmlns:a16="http://schemas.microsoft.com/office/drawing/2014/main" id="{3EC24B9E-E9FC-4C4F-B75F-6F74885F6DAC}"/>
              </a:ext>
            </a:extLst>
          </p:cNvPr>
          <p:cNvSpPr txBox="1"/>
          <p:nvPr/>
        </p:nvSpPr>
        <p:spPr>
          <a:xfrm>
            <a:off x="224931" y="683794"/>
            <a:ext cx="2006576" cy="1384995"/>
          </a:xfrm>
          <a:prstGeom prst="rect">
            <a:avLst/>
          </a:prstGeom>
          <a:solidFill>
            <a:srgbClr val="FFFF00"/>
          </a:solidFill>
        </p:spPr>
        <p:txBody>
          <a:bodyPr wrap="square" rtlCol="0">
            <a:spAutoFit/>
          </a:bodyPr>
          <a:lstStyle/>
          <a:p>
            <a:r>
              <a:rPr lang="en-GB" sz="1200" dirty="0"/>
              <a:t>E</a:t>
            </a:r>
            <a:r>
              <a:rPr lang="en-GB" sz="1200" b="1" dirty="0"/>
              <a:t>nterprising Creative Contributors:</a:t>
            </a:r>
          </a:p>
          <a:p>
            <a:r>
              <a:rPr lang="en-GB" sz="1200" dirty="0"/>
              <a:t>LC will try out the use of new sounds and patterns which will empower leaners to become independent and resilient.</a:t>
            </a:r>
          </a:p>
        </p:txBody>
      </p:sp>
      <p:sp>
        <p:nvSpPr>
          <p:cNvPr id="11" name="TextBox 10">
            <a:extLst>
              <a:ext uri="{FF2B5EF4-FFF2-40B4-BE49-F238E27FC236}">
                <a16:creationId xmlns:a16="http://schemas.microsoft.com/office/drawing/2014/main" id="{8D7CC529-811C-4946-BF59-A31C312188BF}"/>
              </a:ext>
            </a:extLst>
          </p:cNvPr>
          <p:cNvSpPr txBox="1"/>
          <p:nvPr/>
        </p:nvSpPr>
        <p:spPr>
          <a:xfrm>
            <a:off x="4959890" y="717401"/>
            <a:ext cx="2932711" cy="2123658"/>
          </a:xfrm>
          <a:prstGeom prst="rect">
            <a:avLst/>
          </a:prstGeom>
          <a:solidFill>
            <a:srgbClr val="66FF33"/>
          </a:solidFill>
        </p:spPr>
        <p:txBody>
          <a:bodyPr wrap="square" rtlCol="0">
            <a:spAutoFit/>
          </a:bodyPr>
          <a:lstStyle/>
          <a:p>
            <a:r>
              <a:rPr lang="en-GB" sz="1200" b="1" dirty="0"/>
              <a:t>Digital Competence: </a:t>
            </a:r>
            <a:r>
              <a:rPr lang="en-GB" sz="1200" dirty="0"/>
              <a:t>Communicating with other leaners from different countries online and internet safety.</a:t>
            </a:r>
          </a:p>
          <a:p>
            <a:r>
              <a:rPr lang="en-GB" sz="1200" dirty="0"/>
              <a:t>Need to learn how to compose clear messages, share and edit on technical devices.</a:t>
            </a:r>
          </a:p>
          <a:p>
            <a:r>
              <a:rPr lang="en-GB" sz="1200" b="1" dirty="0"/>
              <a:t>Numeracy:</a:t>
            </a:r>
          </a:p>
          <a:p>
            <a:r>
              <a:rPr lang="en-GB" sz="1200" dirty="0"/>
              <a:t>Learners need to have reading ability in order to participate in numeracy activities (extracting data from tables, charts, graphs).</a:t>
            </a:r>
          </a:p>
          <a:p>
            <a:endParaRPr lang="en-GB" sz="1200" dirty="0"/>
          </a:p>
        </p:txBody>
      </p:sp>
      <p:sp>
        <p:nvSpPr>
          <p:cNvPr id="12" name="Rectangle 11">
            <a:extLst>
              <a:ext uri="{FF2B5EF4-FFF2-40B4-BE49-F238E27FC236}">
                <a16:creationId xmlns:a16="http://schemas.microsoft.com/office/drawing/2014/main" id="{9D363566-FE64-4639-8F85-ACB1FC7C0B23}"/>
              </a:ext>
            </a:extLst>
          </p:cNvPr>
          <p:cNvSpPr/>
          <p:nvPr/>
        </p:nvSpPr>
        <p:spPr>
          <a:xfrm>
            <a:off x="224931" y="2059565"/>
            <a:ext cx="2006576" cy="761747"/>
          </a:xfrm>
          <a:prstGeom prst="rect">
            <a:avLst/>
          </a:prstGeom>
          <a:solidFill>
            <a:srgbClr val="FF3399"/>
          </a:solidFill>
        </p:spPr>
        <p:txBody>
          <a:bodyPr wrap="square">
            <a:spAutoFit/>
          </a:bodyPr>
          <a:lstStyle/>
          <a:p>
            <a:r>
              <a:rPr lang="en-GB" sz="1050" b="1" dirty="0"/>
              <a:t>Healthy confident individuals:</a:t>
            </a:r>
          </a:p>
          <a:p>
            <a:r>
              <a:rPr lang="en-GB" sz="1100" dirty="0"/>
              <a:t>Enable leaners to articulate their own feelings and interpret others’ feelings (empathy skills</a:t>
            </a:r>
            <a:r>
              <a:rPr lang="en-GB" sz="1050" dirty="0"/>
              <a:t>).</a:t>
            </a:r>
          </a:p>
        </p:txBody>
      </p:sp>
      <p:sp>
        <p:nvSpPr>
          <p:cNvPr id="14" name="Rectangle 13">
            <a:extLst>
              <a:ext uri="{FF2B5EF4-FFF2-40B4-BE49-F238E27FC236}">
                <a16:creationId xmlns:a16="http://schemas.microsoft.com/office/drawing/2014/main" id="{BA9F49DB-B7AB-4770-B51C-2AD236B3F3FF}"/>
              </a:ext>
            </a:extLst>
          </p:cNvPr>
          <p:cNvSpPr/>
          <p:nvPr/>
        </p:nvSpPr>
        <p:spPr>
          <a:xfrm>
            <a:off x="2231507" y="425021"/>
            <a:ext cx="2006577" cy="1200329"/>
          </a:xfrm>
          <a:prstGeom prst="rect">
            <a:avLst/>
          </a:prstGeom>
          <a:solidFill>
            <a:srgbClr val="FF0000"/>
          </a:solidFill>
        </p:spPr>
        <p:txBody>
          <a:bodyPr wrap="square">
            <a:spAutoFit/>
          </a:bodyPr>
          <a:lstStyle/>
          <a:p>
            <a:r>
              <a:rPr lang="en-GB" sz="1200" b="1" dirty="0"/>
              <a:t>Ambitious Leaners:</a:t>
            </a:r>
          </a:p>
          <a:p>
            <a:pPr marL="285750" indent="-285750">
              <a:buFontTx/>
              <a:buChar char="-"/>
            </a:pPr>
            <a:r>
              <a:rPr lang="en-GB" sz="1200" dirty="0"/>
              <a:t>LLC will use meaningful contexts to stimulate leaners which will create positive attitudes towards learning.</a:t>
            </a:r>
          </a:p>
        </p:txBody>
      </p:sp>
      <p:sp>
        <p:nvSpPr>
          <p:cNvPr id="15" name="Rectangle 14">
            <a:extLst>
              <a:ext uri="{FF2B5EF4-FFF2-40B4-BE49-F238E27FC236}">
                <a16:creationId xmlns:a16="http://schemas.microsoft.com/office/drawing/2014/main" id="{8B3E6CE2-EFC2-4F94-A1DE-40C48A1C63D3}"/>
              </a:ext>
            </a:extLst>
          </p:cNvPr>
          <p:cNvSpPr/>
          <p:nvPr/>
        </p:nvSpPr>
        <p:spPr>
          <a:xfrm>
            <a:off x="2231507" y="1636767"/>
            <a:ext cx="2158100" cy="1200329"/>
          </a:xfrm>
          <a:prstGeom prst="rect">
            <a:avLst/>
          </a:prstGeom>
          <a:solidFill>
            <a:srgbClr val="00FFFF"/>
          </a:solidFill>
        </p:spPr>
        <p:txBody>
          <a:bodyPr wrap="square">
            <a:spAutoFit/>
          </a:bodyPr>
          <a:lstStyle/>
          <a:p>
            <a:r>
              <a:rPr lang="en-GB" sz="1200" b="1" dirty="0"/>
              <a:t>Ethically informed citizens:</a:t>
            </a:r>
          </a:p>
          <a:p>
            <a:r>
              <a:rPr lang="en-GB" sz="1200" dirty="0"/>
              <a:t>Develop a leaner’s identity – understand their own culture, community and responsibility of themselves and the wider world.</a:t>
            </a:r>
          </a:p>
        </p:txBody>
      </p:sp>
      <p:sp>
        <p:nvSpPr>
          <p:cNvPr id="16" name="Rectangle 15">
            <a:extLst>
              <a:ext uri="{FF2B5EF4-FFF2-40B4-BE49-F238E27FC236}">
                <a16:creationId xmlns:a16="http://schemas.microsoft.com/office/drawing/2014/main" id="{9105FD5E-8DCA-4468-9BEC-895E419A61DE}"/>
              </a:ext>
            </a:extLst>
          </p:cNvPr>
          <p:cNvSpPr/>
          <p:nvPr/>
        </p:nvSpPr>
        <p:spPr>
          <a:xfrm>
            <a:off x="5222236" y="307000"/>
            <a:ext cx="2408018" cy="307777"/>
          </a:xfrm>
          <a:prstGeom prst="rect">
            <a:avLst/>
          </a:prstGeom>
        </p:spPr>
        <p:txBody>
          <a:bodyPr wrap="square">
            <a:spAutoFit/>
          </a:bodyPr>
          <a:lstStyle/>
          <a:p>
            <a:pPr algn="ctr"/>
            <a:r>
              <a:rPr lang="en-US" sz="1400" dirty="0">
                <a:ln w="0">
                  <a:solidFill>
                    <a:schemeClr val="bg1"/>
                  </a:solidFill>
                </a:ln>
                <a:solidFill>
                  <a:schemeClr val="bg1"/>
                </a:solidFill>
                <a:effectLst>
                  <a:outerShdw blurRad="38100" dist="19050" dir="2700000" algn="tl" rotWithShape="0">
                    <a:schemeClr val="dk1">
                      <a:alpha val="40000"/>
                    </a:schemeClr>
                  </a:outerShdw>
                </a:effectLst>
              </a:rPr>
              <a:t>Relation to Cross-Curricular</a:t>
            </a:r>
          </a:p>
        </p:txBody>
      </p:sp>
      <p:sp>
        <p:nvSpPr>
          <p:cNvPr id="17" name="Rectangle 16">
            <a:extLst>
              <a:ext uri="{FF2B5EF4-FFF2-40B4-BE49-F238E27FC236}">
                <a16:creationId xmlns:a16="http://schemas.microsoft.com/office/drawing/2014/main" id="{2078436B-9CD7-4D81-A2AB-CCC4372B7D25}"/>
              </a:ext>
            </a:extLst>
          </p:cNvPr>
          <p:cNvSpPr/>
          <p:nvPr/>
        </p:nvSpPr>
        <p:spPr>
          <a:xfrm>
            <a:off x="9386137" y="4067067"/>
            <a:ext cx="2006576" cy="523220"/>
          </a:xfrm>
          <a:prstGeom prst="rect">
            <a:avLst/>
          </a:prstGeom>
        </p:spPr>
        <p:txBody>
          <a:bodyPr wrap="square">
            <a:spAutoFit/>
          </a:bodyPr>
          <a:lstStyle/>
          <a:p>
            <a:pPr algn="ctr"/>
            <a:r>
              <a:rPr lang="en-US" sz="1400" dirty="0">
                <a:ln w="0">
                  <a:solidFill>
                    <a:schemeClr val="bg1"/>
                  </a:solidFill>
                </a:ln>
                <a:solidFill>
                  <a:schemeClr val="bg1"/>
                </a:solidFill>
                <a:effectLst>
                  <a:outerShdw blurRad="38100" dist="19050" dir="2700000" algn="tl" rotWithShape="0">
                    <a:schemeClr val="dk1">
                      <a:alpha val="40000"/>
                    </a:schemeClr>
                  </a:outerShdw>
                </a:effectLst>
              </a:rPr>
              <a:t>Benefits and Limitations:</a:t>
            </a:r>
          </a:p>
          <a:p>
            <a:pPr algn="ctr"/>
            <a:endParaRPr lang="en-US" sz="1400" dirty="0">
              <a:ln w="0">
                <a:solidFill>
                  <a:schemeClr val="bg1"/>
                </a:solidFill>
              </a:ln>
              <a:solidFill>
                <a:schemeClr val="bg1"/>
              </a:solidFill>
              <a:effectLst>
                <a:outerShdw blurRad="38100" dist="19050" dir="2700000" algn="tl" rotWithShape="0">
                  <a:schemeClr val="dk1">
                    <a:alpha val="40000"/>
                  </a:schemeClr>
                </a:outerShdw>
              </a:effectLst>
            </a:endParaRPr>
          </a:p>
        </p:txBody>
      </p:sp>
      <p:sp>
        <p:nvSpPr>
          <p:cNvPr id="18" name="TextBox 17">
            <a:extLst>
              <a:ext uri="{FF2B5EF4-FFF2-40B4-BE49-F238E27FC236}">
                <a16:creationId xmlns:a16="http://schemas.microsoft.com/office/drawing/2014/main" id="{24218461-1CB2-4F7B-A0EE-64B701269B7E}"/>
              </a:ext>
            </a:extLst>
          </p:cNvPr>
          <p:cNvSpPr txBox="1"/>
          <p:nvPr/>
        </p:nvSpPr>
        <p:spPr>
          <a:xfrm>
            <a:off x="9037983" y="4451788"/>
            <a:ext cx="2702885" cy="2123658"/>
          </a:xfrm>
          <a:prstGeom prst="rect">
            <a:avLst/>
          </a:prstGeom>
          <a:solidFill>
            <a:srgbClr val="FFFF00"/>
          </a:solidFill>
        </p:spPr>
        <p:txBody>
          <a:bodyPr wrap="square" rtlCol="0">
            <a:spAutoFit/>
          </a:bodyPr>
          <a:lstStyle/>
          <a:p>
            <a:r>
              <a:rPr lang="en-GB" sz="1200" b="1" dirty="0"/>
              <a:t>Benefits:</a:t>
            </a:r>
          </a:p>
          <a:p>
            <a:pPr marL="171450" indent="-171450">
              <a:buFontTx/>
              <a:buChar char="-"/>
            </a:pPr>
            <a:r>
              <a:rPr lang="en-GB" sz="1200" dirty="0"/>
              <a:t>Progression Steps</a:t>
            </a:r>
          </a:p>
          <a:p>
            <a:pPr marL="171450" indent="-171450">
              <a:buFontTx/>
              <a:buChar char="-"/>
            </a:pPr>
            <a:r>
              <a:rPr lang="en-GB" sz="1200" dirty="0"/>
              <a:t>Welsh in the workplace </a:t>
            </a:r>
          </a:p>
          <a:p>
            <a:pPr marL="171450" indent="-171450">
              <a:buFontTx/>
              <a:buChar char="-"/>
            </a:pPr>
            <a:r>
              <a:rPr lang="en-GB" sz="1200" dirty="0"/>
              <a:t>Encouraging key skills</a:t>
            </a:r>
          </a:p>
          <a:p>
            <a:pPr marL="171450" indent="-171450">
              <a:buFontTx/>
              <a:buChar char="-"/>
            </a:pPr>
            <a:r>
              <a:rPr lang="en-GB" sz="1200" dirty="0"/>
              <a:t>Extend teacher’s abilities in Welsh</a:t>
            </a:r>
          </a:p>
          <a:p>
            <a:pPr marL="171450" indent="-171450">
              <a:buFontTx/>
              <a:buChar char="-"/>
            </a:pPr>
            <a:r>
              <a:rPr lang="en-GB" sz="1200" dirty="0"/>
              <a:t>LLC still a core value </a:t>
            </a:r>
          </a:p>
          <a:p>
            <a:r>
              <a:rPr lang="en-GB" sz="1200" b="1" dirty="0"/>
              <a:t>Limitations</a:t>
            </a:r>
            <a:r>
              <a:rPr lang="en-GB" sz="1200" dirty="0"/>
              <a:t>:</a:t>
            </a:r>
          </a:p>
          <a:p>
            <a:pPr marL="171450" indent="-171450">
              <a:buFontTx/>
              <a:buChar char="-"/>
            </a:pPr>
            <a:r>
              <a:rPr lang="en-GB" sz="1200" dirty="0"/>
              <a:t>- Creation of enough time </a:t>
            </a:r>
          </a:p>
          <a:p>
            <a:pPr marL="171450" indent="-171450">
              <a:buFontTx/>
              <a:buChar char="-"/>
            </a:pPr>
            <a:r>
              <a:rPr lang="en-GB" sz="1200" dirty="0"/>
              <a:t>Investment in necessary resources</a:t>
            </a:r>
          </a:p>
          <a:p>
            <a:pPr marL="171450" indent="-171450">
              <a:buFontTx/>
              <a:buChar char="-"/>
            </a:pPr>
            <a:r>
              <a:rPr lang="en-GB" sz="1200" dirty="0"/>
              <a:t>How are they going to implement certain things?</a:t>
            </a:r>
          </a:p>
        </p:txBody>
      </p:sp>
      <p:sp>
        <p:nvSpPr>
          <p:cNvPr id="19" name="TextBox 18">
            <a:extLst>
              <a:ext uri="{FF2B5EF4-FFF2-40B4-BE49-F238E27FC236}">
                <a16:creationId xmlns:a16="http://schemas.microsoft.com/office/drawing/2014/main" id="{55CEA182-A3A7-45AF-8F9D-49DA5FB7DDDB}"/>
              </a:ext>
            </a:extLst>
          </p:cNvPr>
          <p:cNvSpPr txBox="1"/>
          <p:nvPr/>
        </p:nvSpPr>
        <p:spPr>
          <a:xfrm>
            <a:off x="290603" y="3497680"/>
            <a:ext cx="3953409" cy="3077766"/>
          </a:xfrm>
          <a:prstGeom prst="rect">
            <a:avLst/>
          </a:prstGeom>
          <a:solidFill>
            <a:srgbClr val="FFC000"/>
          </a:solidFill>
        </p:spPr>
        <p:txBody>
          <a:bodyPr wrap="square" rtlCol="0">
            <a:spAutoFit/>
          </a:bodyPr>
          <a:lstStyle/>
          <a:p>
            <a:r>
              <a:rPr lang="en-GB" sz="1300" b="1" dirty="0"/>
              <a:t>Develop competence in different languages</a:t>
            </a:r>
            <a:r>
              <a:rPr lang="en-GB" sz="1200" dirty="0"/>
              <a:t>:</a:t>
            </a:r>
          </a:p>
          <a:p>
            <a:pPr marL="171450" indent="-171450">
              <a:buFont typeface="Arial" panose="020B0604020202020204" pitchFamily="34" charset="0"/>
              <a:buChar char="•"/>
            </a:pPr>
            <a:r>
              <a:rPr lang="en-GB" sz="1200" dirty="0"/>
              <a:t>Opens learners up to </a:t>
            </a:r>
            <a:r>
              <a:rPr lang="en-GB" sz="1200" b="1" dirty="0"/>
              <a:t>other cultures</a:t>
            </a:r>
          </a:p>
          <a:p>
            <a:pPr marL="171450" indent="-171450">
              <a:buFont typeface="Arial" panose="020B0604020202020204" pitchFamily="34" charset="0"/>
              <a:buChar char="•"/>
            </a:pPr>
            <a:r>
              <a:rPr lang="en-GB" sz="1200" dirty="0"/>
              <a:t>Evidence suggests that successful learning of a second language then </a:t>
            </a:r>
            <a:r>
              <a:rPr lang="en-GB" sz="1200" b="1" dirty="0"/>
              <a:t>positively impacts the learning of subsequent languages</a:t>
            </a:r>
          </a:p>
          <a:p>
            <a:r>
              <a:rPr lang="en-GB" sz="1300" b="1" dirty="0"/>
              <a:t>Influence of digital technologies </a:t>
            </a:r>
            <a:r>
              <a:rPr lang="en-GB" sz="1200" dirty="0"/>
              <a:t>opens up previously untapped possibilities for language development in a real world context:</a:t>
            </a:r>
          </a:p>
          <a:p>
            <a:pPr marL="171450" indent="-171450">
              <a:buFont typeface="Arial" panose="020B0604020202020204" pitchFamily="34" charset="0"/>
              <a:buChar char="•"/>
            </a:pPr>
            <a:r>
              <a:rPr lang="en-GB" sz="1200" dirty="0"/>
              <a:t>Register</a:t>
            </a:r>
          </a:p>
          <a:p>
            <a:pPr marL="171450" indent="-171450">
              <a:buFont typeface="Arial" panose="020B0604020202020204" pitchFamily="34" charset="0"/>
              <a:buChar char="•"/>
            </a:pPr>
            <a:r>
              <a:rPr lang="en-GB" sz="1200" dirty="0"/>
              <a:t>Meaning </a:t>
            </a:r>
          </a:p>
          <a:p>
            <a:pPr marL="171450" indent="-171450">
              <a:buFont typeface="Arial" panose="020B0604020202020204" pitchFamily="34" charset="0"/>
              <a:buChar char="•"/>
            </a:pPr>
            <a:r>
              <a:rPr lang="en-GB" sz="1200" dirty="0"/>
              <a:t>Ethics</a:t>
            </a:r>
          </a:p>
          <a:p>
            <a:pPr marL="171450" indent="-171450">
              <a:buFont typeface="Arial" panose="020B0604020202020204" pitchFamily="34" charset="0"/>
              <a:buChar char="•"/>
            </a:pPr>
            <a:r>
              <a:rPr lang="en-GB" sz="1200" dirty="0"/>
              <a:t>Audience</a:t>
            </a:r>
          </a:p>
          <a:p>
            <a:r>
              <a:rPr lang="en-GB" sz="1200" dirty="0"/>
              <a:t>Don’t Panic! The new proposal relates to the  previous curriculum in terms of English and Welsh as focus areas, but now has added weight to modern foreign languages as well as the digital sphere.</a:t>
            </a:r>
          </a:p>
        </p:txBody>
      </p:sp>
      <p:sp>
        <p:nvSpPr>
          <p:cNvPr id="20" name="TextBox 19">
            <a:extLst>
              <a:ext uri="{FF2B5EF4-FFF2-40B4-BE49-F238E27FC236}">
                <a16:creationId xmlns:a16="http://schemas.microsoft.com/office/drawing/2014/main" id="{E8125EBC-04D1-445E-BB07-8CC5F357857A}"/>
              </a:ext>
            </a:extLst>
          </p:cNvPr>
          <p:cNvSpPr txBox="1"/>
          <p:nvPr/>
        </p:nvSpPr>
        <p:spPr>
          <a:xfrm>
            <a:off x="8462884" y="717401"/>
            <a:ext cx="3345553" cy="2092881"/>
          </a:xfrm>
          <a:prstGeom prst="rect">
            <a:avLst/>
          </a:prstGeom>
          <a:solidFill>
            <a:srgbClr val="66FF33"/>
          </a:solidFill>
        </p:spPr>
        <p:txBody>
          <a:bodyPr wrap="square" rtlCol="0">
            <a:spAutoFit/>
          </a:bodyPr>
          <a:lstStyle/>
          <a:p>
            <a:pPr marL="285750" indent="-285750">
              <a:buFont typeface="Arial" panose="020B0604020202020204" pitchFamily="34" charset="0"/>
              <a:buChar char="•"/>
            </a:pPr>
            <a:r>
              <a:rPr lang="en-GB" sz="1300" dirty="0"/>
              <a:t>Transition from a broad pallet to refined and valued learning.</a:t>
            </a:r>
          </a:p>
          <a:p>
            <a:pPr marL="285750" indent="-285750">
              <a:buFont typeface="Arial" panose="020B0604020202020204" pitchFamily="34" charset="0"/>
              <a:buChar char="•"/>
            </a:pPr>
            <a:r>
              <a:rPr lang="en-GB" sz="1300" dirty="0"/>
              <a:t>Aim of education: To make connections with the real world.</a:t>
            </a:r>
          </a:p>
          <a:p>
            <a:pPr marL="285750" indent="-285750">
              <a:buFont typeface="Arial" panose="020B0604020202020204" pitchFamily="34" charset="0"/>
              <a:buChar char="•"/>
            </a:pPr>
            <a:r>
              <a:rPr lang="en-GB" sz="1300" dirty="0"/>
              <a:t>Realisation that learning is a process which happens all the time as opposed to being restricted to the classroom.</a:t>
            </a:r>
          </a:p>
          <a:p>
            <a:pPr marL="285750" indent="-285750">
              <a:buFont typeface="Arial" panose="020B0604020202020204" pitchFamily="34" charset="0"/>
              <a:buChar char="•"/>
            </a:pPr>
            <a:r>
              <a:rPr lang="en-GB" sz="1300" dirty="0"/>
              <a:t>Transforming learners into independent, enterprising, ambitious, ethically-informed, healthy and confident individuals.</a:t>
            </a:r>
          </a:p>
        </p:txBody>
      </p:sp>
      <p:sp>
        <p:nvSpPr>
          <p:cNvPr id="21" name="Rectangle 20">
            <a:extLst>
              <a:ext uri="{FF2B5EF4-FFF2-40B4-BE49-F238E27FC236}">
                <a16:creationId xmlns:a16="http://schemas.microsoft.com/office/drawing/2014/main" id="{7B962E9B-5457-4FB6-97FB-120F6E8BFC10}"/>
              </a:ext>
            </a:extLst>
          </p:cNvPr>
          <p:cNvSpPr/>
          <p:nvPr/>
        </p:nvSpPr>
        <p:spPr>
          <a:xfrm>
            <a:off x="1228219" y="3174119"/>
            <a:ext cx="2006576" cy="307777"/>
          </a:xfrm>
          <a:prstGeom prst="rect">
            <a:avLst/>
          </a:prstGeom>
        </p:spPr>
        <p:txBody>
          <a:bodyPr wrap="square">
            <a:spAutoFit/>
          </a:bodyPr>
          <a:lstStyle/>
          <a:p>
            <a:pPr algn="ctr"/>
            <a:r>
              <a:rPr lang="en-US" sz="1400" dirty="0">
                <a:ln w="0">
                  <a:solidFill>
                    <a:schemeClr val="bg1"/>
                  </a:solidFill>
                </a:ln>
                <a:solidFill>
                  <a:schemeClr val="bg1"/>
                </a:solidFill>
                <a:effectLst>
                  <a:outerShdw blurRad="38100" dist="19050" dir="2700000" algn="tl" rotWithShape="0">
                    <a:schemeClr val="dk1">
                      <a:alpha val="40000"/>
                    </a:schemeClr>
                  </a:outerShdw>
                </a:effectLst>
              </a:rPr>
              <a:t>The Scope of the </a:t>
            </a:r>
            <a:r>
              <a:rPr lang="en-US" sz="1400" dirty="0" err="1">
                <a:ln w="0">
                  <a:solidFill>
                    <a:schemeClr val="bg1"/>
                  </a:solidFill>
                </a:ln>
                <a:solidFill>
                  <a:schemeClr val="bg1"/>
                </a:solidFill>
                <a:effectLst>
                  <a:outerShdw blurRad="38100" dist="19050" dir="2700000" algn="tl" rotWithShape="0">
                    <a:schemeClr val="dk1">
                      <a:alpha val="40000"/>
                    </a:schemeClr>
                  </a:outerShdw>
                </a:effectLst>
              </a:rPr>
              <a:t>AoLE</a:t>
            </a:r>
            <a:r>
              <a:rPr lang="en-US" sz="1400" dirty="0">
                <a:ln w="0">
                  <a:solidFill>
                    <a:schemeClr val="bg1"/>
                  </a:solidFill>
                </a:ln>
                <a:solidFill>
                  <a:schemeClr val="bg1"/>
                </a:solidFill>
                <a:effectLst>
                  <a:outerShdw blurRad="38100" dist="19050" dir="2700000" algn="tl" rotWithShape="0">
                    <a:schemeClr val="dk1">
                      <a:alpha val="40000"/>
                    </a:schemeClr>
                  </a:outerShdw>
                </a:effectLst>
              </a:rPr>
              <a:t>:</a:t>
            </a:r>
          </a:p>
        </p:txBody>
      </p:sp>
      <p:sp>
        <p:nvSpPr>
          <p:cNvPr id="22" name="Rectangle 21">
            <a:extLst>
              <a:ext uri="{FF2B5EF4-FFF2-40B4-BE49-F238E27FC236}">
                <a16:creationId xmlns:a16="http://schemas.microsoft.com/office/drawing/2014/main" id="{7B68ED13-29CE-4E14-BEE6-6D05EB972B4B}"/>
              </a:ext>
            </a:extLst>
          </p:cNvPr>
          <p:cNvSpPr/>
          <p:nvPr/>
        </p:nvSpPr>
        <p:spPr>
          <a:xfrm>
            <a:off x="8931651" y="367105"/>
            <a:ext cx="2408018" cy="307777"/>
          </a:xfrm>
          <a:prstGeom prst="rect">
            <a:avLst/>
          </a:prstGeom>
        </p:spPr>
        <p:txBody>
          <a:bodyPr wrap="square">
            <a:spAutoFit/>
          </a:bodyPr>
          <a:lstStyle/>
          <a:p>
            <a:pPr algn="ctr"/>
            <a:r>
              <a:rPr lang="en-US" sz="1400" dirty="0">
                <a:ln w="0">
                  <a:solidFill>
                    <a:schemeClr val="bg1"/>
                  </a:solidFill>
                </a:ln>
                <a:solidFill>
                  <a:schemeClr val="bg1"/>
                </a:solidFill>
                <a:effectLst>
                  <a:outerShdw blurRad="38100" dist="19050" dir="2700000" algn="tl" rotWithShape="0">
                    <a:schemeClr val="dk1">
                      <a:alpha val="40000"/>
                    </a:schemeClr>
                  </a:outerShdw>
                </a:effectLst>
              </a:rPr>
              <a:t>The Changes</a:t>
            </a:r>
          </a:p>
        </p:txBody>
      </p:sp>
    </p:spTree>
    <p:extLst>
      <p:ext uri="{BB962C8B-B14F-4D97-AF65-F5344CB8AC3E}">
        <p14:creationId xmlns:p14="http://schemas.microsoft.com/office/powerpoint/2010/main" val="198791489"/>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TM03457491[[fn=Metropolitan]]</Template>
  <TotalTime>82</TotalTime>
  <Words>385</Words>
  <Application>Microsoft Office PowerPoint</Application>
  <PresentationFormat>Widescreen</PresentationFormat>
  <Paragraphs>42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Bradley Hand ITC</vt:lpstr>
      <vt:lpstr>Calibri Light</vt:lpstr>
      <vt:lpstr>Metropolitan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Hollie Jones</dc:creator>
  <cp:lastModifiedBy>Jayne Morgan</cp:lastModifiedBy>
  <cp:revision>9</cp:revision>
  <dcterms:created xsi:type="dcterms:W3CDTF">2019-09-11T11:51:00Z</dcterms:created>
  <dcterms:modified xsi:type="dcterms:W3CDTF">2019-09-11T15:28:25Z</dcterms:modified>
</cp:coreProperties>
</file>