
<file path=[Content_Types].xml><?xml version="1.0" encoding="utf-8"?>
<Types xmlns="http://schemas.openxmlformats.org/package/2006/content-types">
  <Default Extension="xml" ContentType="application/xml"/>
  <Default Extension="jpeg" ContentType="image/jpeg"/>
  <Default Extension="bin" ContentType="application/vnd.openxmlformats-officedocument.presentationml.printerSettings"/>
  <Default Extension="png" ContentType="image/png"/>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2" Type="http://schemas.openxmlformats.org/package/2006/relationships/metadata/core-properties" Target="docProps/core.xml"/><Relationship Id="rId3"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69" r:id="rId4"/>
    <p:sldId id="270" r:id="rId5"/>
    <p:sldId id="284" r:id="rId6"/>
    <p:sldId id="277" r:id="rId7"/>
    <p:sldId id="262" r:id="rId8"/>
    <p:sldId id="263" r:id="rId9"/>
    <p:sldId id="275" r:id="rId10"/>
    <p:sldId id="259" r:id="rId11"/>
    <p:sldId id="258" r:id="rId12"/>
    <p:sldId id="261" r:id="rId13"/>
    <p:sldId id="265" r:id="rId14"/>
    <p:sldId id="278" r:id="rId15"/>
    <p:sldId id="279" r:id="rId16"/>
    <p:sldId id="280" r:id="rId17"/>
    <p:sldId id="292" r:id="rId18"/>
    <p:sldId id="291" r:id="rId19"/>
    <p:sldId id="294" r:id="rId20"/>
    <p:sldId id="295" r:id="rId21"/>
    <p:sldId id="268" r:id="rId22"/>
    <p:sldId id="281" r:id="rId23"/>
    <p:sldId id="271" r:id="rId24"/>
    <p:sldId id="272" r:id="rId25"/>
    <p:sldId id="282" r:id="rId26"/>
    <p:sldId id="285" r:id="rId27"/>
    <p:sldId id="267" r:id="rId28"/>
    <p:sldId id="264" r:id="rId29"/>
    <p:sldId id="290" r:id="rId30"/>
    <p:sldId id="286" r:id="rId31"/>
    <p:sldId id="293" r:id="rId32"/>
    <p:sldId id="287" r:id="rId33"/>
    <p:sldId id="288" r:id="rId34"/>
    <p:sldId id="289" r:id="rId35"/>
    <p:sldId id="283" r:id="rId36"/>
    <p:sldId id="276" r:id="rId3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napToObjects="1">
      <p:cViewPr varScale="1">
        <p:scale>
          <a:sx n="60" d="100"/>
          <a:sy n="60" d="100"/>
        </p:scale>
        <p:origin x="-1512" y="-96"/>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slide" Target="slides/slide26.xml"/><Relationship Id="rId28" Type="http://schemas.openxmlformats.org/officeDocument/2006/relationships/slide" Target="slides/slide27.xml"/><Relationship Id="rId29" Type="http://schemas.openxmlformats.org/officeDocument/2006/relationships/slide" Target="slides/slide2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30" Type="http://schemas.openxmlformats.org/officeDocument/2006/relationships/slide" Target="slides/slide29.xml"/><Relationship Id="rId31" Type="http://schemas.openxmlformats.org/officeDocument/2006/relationships/slide" Target="slides/slide30.xml"/><Relationship Id="rId32" Type="http://schemas.openxmlformats.org/officeDocument/2006/relationships/slide" Target="slides/slide31.xml"/><Relationship Id="rId9" Type="http://schemas.openxmlformats.org/officeDocument/2006/relationships/slide" Target="slides/slide8.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33" Type="http://schemas.openxmlformats.org/officeDocument/2006/relationships/slide" Target="slides/slide32.xml"/><Relationship Id="rId34" Type="http://schemas.openxmlformats.org/officeDocument/2006/relationships/slide" Target="slides/slide33.xml"/><Relationship Id="rId35" Type="http://schemas.openxmlformats.org/officeDocument/2006/relationships/slide" Target="slides/slide34.xml"/><Relationship Id="rId36" Type="http://schemas.openxmlformats.org/officeDocument/2006/relationships/slide" Target="slides/slide35.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37" Type="http://schemas.openxmlformats.org/officeDocument/2006/relationships/slide" Target="slides/slide36.xml"/><Relationship Id="rId38" Type="http://schemas.openxmlformats.org/officeDocument/2006/relationships/printerSettings" Target="printerSettings/printerSettings1.bin"/><Relationship Id="rId39" Type="http://schemas.openxmlformats.org/officeDocument/2006/relationships/presProps" Target="presProps.xml"/><Relationship Id="rId40" Type="http://schemas.openxmlformats.org/officeDocument/2006/relationships/viewProps" Target="viewProps.xml"/><Relationship Id="rId41" Type="http://schemas.openxmlformats.org/officeDocument/2006/relationships/theme" Target="theme/theme1.xml"/><Relationship Id="rId4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8991600" y="3048"/>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25146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Subtitle 8"/>
          <p:cNvSpPr>
            <a:spLocks noGrp="1"/>
          </p:cNvSpPr>
          <p:nvPr>
            <p:ph type="subTitle" idx="1"/>
          </p:nvPr>
        </p:nvSpPr>
        <p:spPr>
          <a:xfrm>
            <a:off x="1371600" y="2819400"/>
            <a:ext cx="6400800" cy="1752600"/>
          </a:xfrm>
        </p:spPr>
        <p:txBody>
          <a:bodyPr/>
          <a:lstStyle>
            <a:lvl1pPr marL="0" indent="0" algn="ctr">
              <a:buNone/>
              <a:defRPr sz="1600" b="1" cap="all" spc="250" baseline="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x-none" smtClean="0"/>
              <a:t>Click to edit Master subtitle style</a:t>
            </a:r>
            <a:endParaRPr kumimoji="0" lang="en-US"/>
          </a:p>
        </p:txBody>
      </p:sp>
      <p:sp>
        <p:nvSpPr>
          <p:cNvPr id="28" name="Date Placeholder 27"/>
          <p:cNvSpPr>
            <a:spLocks noGrp="1"/>
          </p:cNvSpPr>
          <p:nvPr>
            <p:ph type="dt" sz="half" idx="10"/>
          </p:nvPr>
        </p:nvSpPr>
        <p:spPr/>
        <p:txBody>
          <a:bodyPr/>
          <a:lstStyle/>
          <a:p>
            <a:pPr eaLnBrk="1" latinLnBrk="0" hangingPunct="1"/>
            <a:fld id="{9D21D778-B565-4D7E-94D7-64010A445B68}" type="datetimeFigureOut">
              <a:rPr lang="en-US" smtClean="0"/>
              <a:pPr eaLnBrk="1" latinLnBrk="0" hangingPunct="1"/>
              <a:t>15/12/17</a:t>
            </a:fld>
            <a:endParaRPr lang="en-US"/>
          </a:p>
        </p:txBody>
      </p:sp>
      <p:sp>
        <p:nvSpPr>
          <p:cNvPr id="17" name="Footer Placeholder 16"/>
          <p:cNvSpPr>
            <a:spLocks noGrp="1"/>
          </p:cNvSpPr>
          <p:nvPr>
            <p:ph type="ftr" sz="quarter" idx="11"/>
          </p:nvPr>
        </p:nvSpPr>
        <p:spPr/>
        <p:txBody>
          <a:bodyPr/>
          <a:lstStyle/>
          <a:p>
            <a:endParaRPr kumimoji="0" lang="en-US"/>
          </a:p>
        </p:txBody>
      </p:sp>
      <p:sp>
        <p:nvSpPr>
          <p:cNvPr id="7" name="Straight Connector 6"/>
          <p:cNvSpPr>
            <a:spLocks noChangeShapeType="1"/>
          </p:cNvSpPr>
          <p:nvPr/>
        </p:nvSpPr>
        <p:spPr bwMode="auto">
          <a:xfrm>
            <a:off x="155448" y="2420112"/>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3" name="Oval 12"/>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4" name="Oval 13"/>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9" name="Slide Number Placeholder 28"/>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2C6B1FF6-39B9-40F5-8B67-33C6354A3D4F}" type="slidenum">
              <a:rPr kumimoji="0" lang="en-US" smtClean="0"/>
              <a:pPr eaLnBrk="1" latinLnBrk="0" hangingPunct="1"/>
              <a:t>‹#›</a:t>
            </a:fld>
            <a:endParaRPr kumimoji="0" lang="en-US" dirty="0">
              <a:solidFill>
                <a:schemeClr val="accent3">
                  <a:shade val="75000"/>
                </a:schemeClr>
              </a:solidFill>
            </a:endParaRPr>
          </a:p>
        </p:txBody>
      </p:sp>
      <p:sp>
        <p:nvSpPr>
          <p:cNvPr id="8" name="Title 7"/>
          <p:cNvSpPr>
            <a:spLocks noGrp="1"/>
          </p:cNvSpPr>
          <p:nvPr>
            <p:ph type="ctrTitle"/>
          </p:nvPr>
        </p:nvSpPr>
        <p:spPr>
          <a:xfrm>
            <a:off x="685800" y="381000"/>
            <a:ext cx="7772400" cy="1752600"/>
          </a:xfrm>
        </p:spPr>
        <p:txBody>
          <a:bodyPr anchor="b"/>
          <a:lstStyle>
            <a:lvl1pPr>
              <a:defRPr sz="4200">
                <a:solidFill>
                  <a:schemeClr val="accent1"/>
                </a:solidFill>
              </a:defRPr>
            </a:lvl1pPr>
          </a:lstStyle>
          <a:p>
            <a:r>
              <a:rPr kumimoji="0" lang="x-none"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3">
                    <a:shade val="75000"/>
                  </a:schemeClr>
                </a:solidFill>
              </a:defRPr>
            </a:lvl1pPr>
          </a:lstStyle>
          <a:p>
            <a:r>
              <a:rPr kumimoji="0" lang="x-none" smtClean="0"/>
              <a:t>Click to edit Master title style</a:t>
            </a:r>
            <a:endParaRPr kumimoji="0" lang="en-US"/>
          </a:p>
        </p:txBody>
      </p:sp>
      <p:sp>
        <p:nvSpPr>
          <p:cNvPr id="4" name="Date Placeholder 3"/>
          <p:cNvSpPr>
            <a:spLocks noGrp="1"/>
          </p:cNvSpPr>
          <p:nvPr>
            <p:ph type="dt" sz="half" idx="10"/>
          </p:nvPr>
        </p:nvSpPr>
        <p:spPr/>
        <p:txBody>
          <a:bodyPr/>
          <a:lstStyle/>
          <a:p>
            <a:pPr eaLnBrk="1" latinLnBrk="0" hangingPunct="1"/>
            <a:fld id="{9D21D778-B565-4D7E-94D7-64010A445B68}" type="datetimeFigureOut">
              <a:rPr lang="en-US" smtClean="0"/>
              <a:pPr eaLnBrk="1" latinLnBrk="0" hangingPunct="1"/>
              <a:t>15/12/17</a:t>
            </a:fld>
            <a:endParaRPr lang="en-US"/>
          </a:p>
        </p:txBody>
      </p:sp>
      <p:sp>
        <p:nvSpPr>
          <p:cNvPr id="5" name="Footer Placeholder 4"/>
          <p:cNvSpPr>
            <a:spLocks noGrp="1"/>
          </p:cNvSpPr>
          <p:nvPr>
            <p:ph type="ftr" sz="quarter" idx="11"/>
          </p:nvPr>
        </p:nvSpPr>
        <p:spPr/>
        <p:txBody>
          <a:bodyPr/>
          <a:lstStyle/>
          <a:p>
            <a:endParaRPr kumimoji="0" lang="en-US"/>
          </a:p>
        </p:txBody>
      </p:sp>
      <p:sp>
        <p:nvSpPr>
          <p:cNvPr id="6" name="Slide Number Placeholder 5"/>
          <p:cNvSpPr>
            <a:spLocks noGrp="1"/>
          </p:cNvSpPr>
          <p:nvPr>
            <p:ph type="sldNum" sz="quarter" idx="12"/>
          </p:nvPr>
        </p:nvSpPr>
        <p:spPr>
          <a:xfrm>
            <a:off x="4361688" y="1026372"/>
            <a:ext cx="457200" cy="441325"/>
          </a:xfrm>
        </p:spPr>
        <p:txBody>
          <a:bodyPr/>
          <a:lstStyle/>
          <a:p>
            <a:fld id="{2C6B1FF6-39B9-40F5-8B67-33C6354A3D4F}" type="slidenum">
              <a:rPr kumimoji="0" lang="en-US" smtClean="0"/>
              <a:pPr eaLnBrk="1" latinLnBrk="0" hangingPunct="1"/>
              <a:t>‹#›</a:t>
            </a:fld>
            <a:endParaRPr kumimoji="0" lang="en-US" dirty="0"/>
          </a:p>
        </p:txBody>
      </p:sp>
      <p:sp>
        <p:nvSpPr>
          <p:cNvPr id="8" name="Content Placeholder 7"/>
          <p:cNvSpPr>
            <a:spLocks noGrp="1"/>
          </p:cNvSpPr>
          <p:nvPr>
            <p:ph sz="quarter" idx="1"/>
          </p:nvPr>
        </p:nvSpPr>
        <p:spPr>
          <a:xfrm>
            <a:off x="301752" y="1527048"/>
            <a:ext cx="8503920" cy="4572000"/>
          </a:xfrm>
        </p:spPr>
        <p:txBody>
          <a:bodyPr/>
          <a:lstStyle/>
          <a:p>
            <a:pPr lvl="0" eaLnBrk="1" latinLnBrk="0" hangingPunct="1"/>
            <a:r>
              <a:rPr lang="x-none" smtClean="0"/>
              <a:t>Click to edit Master text styles</a:t>
            </a:r>
          </a:p>
          <a:p>
            <a:pPr lvl="1" eaLnBrk="1" latinLnBrk="0" hangingPunct="1"/>
            <a:r>
              <a:rPr lang="x-none" smtClean="0"/>
              <a:t>Second level</a:t>
            </a:r>
          </a:p>
          <a:p>
            <a:pPr lvl="2" eaLnBrk="1" latinLnBrk="0" hangingPunct="1"/>
            <a:r>
              <a:rPr lang="x-none" smtClean="0"/>
              <a:t>Third level</a:t>
            </a:r>
          </a:p>
          <a:p>
            <a:pPr lvl="3" eaLnBrk="1" latinLnBrk="0" hangingPunct="1"/>
            <a:r>
              <a:rPr lang="x-none" smtClean="0"/>
              <a:t>Fourth level</a:t>
            </a:r>
          </a:p>
          <a:p>
            <a:pPr lvl="4" eaLnBrk="1" latinLnBrk="0" hangingPunct="1"/>
            <a:r>
              <a:rPr lang="x-none" smtClean="0"/>
              <a:t>Fifth level</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8991600" y="1905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152400" y="2286000"/>
            <a:ext cx="8833104" cy="304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55448" y="142352"/>
            <a:ext cx="8833104" cy="2139696"/>
          </a:xfrm>
          <a:prstGeom prst="rect">
            <a:avLst/>
          </a:prstGeom>
          <a:solidFill>
            <a:schemeClr val="accent1"/>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3" name="Text Placeholder 2"/>
          <p:cNvSpPr>
            <a:spLocks noGrp="1"/>
          </p:cNvSpPr>
          <p:nvPr>
            <p:ph type="body" idx="1"/>
          </p:nvPr>
        </p:nvSpPr>
        <p:spPr>
          <a:xfrm>
            <a:off x="1368426" y="2743200"/>
            <a:ext cx="6480174" cy="1673225"/>
          </a:xfrm>
        </p:spPr>
        <p:txBody>
          <a:bodyPr anchor="t"/>
          <a:lstStyle>
            <a:lvl1pPr marL="0" indent="0" algn="ctr">
              <a:buNone/>
              <a:defRPr sz="1600" b="1" cap="all" spc="250" baseline="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x-none" smtClean="0"/>
              <a:t>Click to edit Master text styles</a:t>
            </a:r>
          </a:p>
        </p:txBody>
      </p:sp>
      <p:sp>
        <p:nvSpPr>
          <p:cNvPr id="13" name="Rectangle 12"/>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4" name="Rectangle 13"/>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5" name="Footer Placeholder 4"/>
          <p:cNvSpPr>
            <a:spLocks noGrp="1"/>
          </p:cNvSpPr>
          <p:nvPr>
            <p:ph type="ftr" sz="quarter" idx="11"/>
          </p:nvPr>
        </p:nvSpPr>
        <p:spPr/>
        <p:txBody>
          <a:bodyPr/>
          <a:lstStyle/>
          <a:p>
            <a:endParaRPr kumimoji="0" lang="en-US"/>
          </a:p>
        </p:txBody>
      </p:sp>
      <p:sp>
        <p:nvSpPr>
          <p:cNvPr id="4" name="Date Placeholder 3"/>
          <p:cNvSpPr>
            <a:spLocks noGrp="1"/>
          </p:cNvSpPr>
          <p:nvPr>
            <p:ph type="dt" sz="half" idx="10"/>
          </p:nvPr>
        </p:nvSpPr>
        <p:spPr/>
        <p:txBody>
          <a:bodyPr/>
          <a:lstStyle/>
          <a:p>
            <a:pPr eaLnBrk="1" latinLnBrk="0" hangingPunct="1"/>
            <a:fld id="{9D21D778-B565-4D7E-94D7-64010A445B68}" type="datetimeFigureOut">
              <a:rPr lang="en-US" smtClean="0"/>
              <a:pPr eaLnBrk="1" latinLnBrk="0" hangingPunct="1"/>
              <a:t>15/12/17</a:t>
            </a:fld>
            <a:endParaRPr lang="en-US"/>
          </a:p>
        </p:txBody>
      </p:sp>
      <p:sp>
        <p:nvSpPr>
          <p:cNvPr id="8" name="Straight Connector 7"/>
          <p:cNvSpPr>
            <a:spLocks noChangeShapeType="1"/>
          </p:cNvSpPr>
          <p:nvPr/>
        </p:nvSpPr>
        <p:spPr bwMode="auto">
          <a:xfrm>
            <a:off x="152400" y="2438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Oval 9"/>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Oval 10"/>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2C6B1FF6-39B9-40F5-8B67-33C6354A3D4F}" type="slidenum">
              <a:rPr kumimoji="0" lang="en-US" smtClean="0"/>
              <a:pPr eaLnBrk="1" latinLnBrk="0" hangingPunct="1"/>
              <a:t>‹#›</a:t>
            </a:fld>
            <a:endParaRPr kumimoji="0" lang="en-US" dirty="0">
              <a:solidFill>
                <a:schemeClr val="accent3">
                  <a:shade val="75000"/>
                </a:schemeClr>
              </a:solidFill>
            </a:endParaRPr>
          </a:p>
        </p:txBody>
      </p:sp>
      <p:sp>
        <p:nvSpPr>
          <p:cNvPr id="2" name="Title 1"/>
          <p:cNvSpPr>
            <a:spLocks noGrp="1"/>
          </p:cNvSpPr>
          <p:nvPr>
            <p:ph type="title"/>
          </p:nvPr>
        </p:nvSpPr>
        <p:spPr>
          <a:xfrm>
            <a:off x="722313" y="533400"/>
            <a:ext cx="7772400" cy="1524000"/>
          </a:xfrm>
        </p:spPr>
        <p:txBody>
          <a:bodyPr anchor="b"/>
          <a:lstStyle>
            <a:lvl1pPr algn="ctr">
              <a:buNone/>
              <a:defRPr sz="4200" b="0" cap="none" baseline="0">
                <a:solidFill>
                  <a:srgbClr val="FFFFFF"/>
                </a:solidFill>
              </a:defRPr>
            </a:lvl1pPr>
          </a:lstStyle>
          <a:p>
            <a:r>
              <a:rPr kumimoji="0" lang="x-none"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301752" y="228600"/>
            <a:ext cx="8534400" cy="758952"/>
          </a:xfrm>
        </p:spPr>
        <p:txBody>
          <a:bodyPr/>
          <a:lstStyle/>
          <a:p>
            <a:r>
              <a:rPr kumimoji="0" lang="x-none" smtClean="0"/>
              <a:t>Click to edit Master title style</a:t>
            </a:r>
            <a:endParaRPr kumimoji="0" lang="en-US"/>
          </a:p>
        </p:txBody>
      </p:sp>
      <p:sp>
        <p:nvSpPr>
          <p:cNvPr id="5" name="Date Placeholder 4"/>
          <p:cNvSpPr>
            <a:spLocks noGrp="1"/>
          </p:cNvSpPr>
          <p:nvPr>
            <p:ph type="dt" sz="half" idx="10"/>
          </p:nvPr>
        </p:nvSpPr>
        <p:spPr>
          <a:xfrm>
            <a:off x="5791200" y="6409944"/>
            <a:ext cx="3044952" cy="365760"/>
          </a:xfrm>
        </p:spPr>
        <p:txBody>
          <a:bodyPr/>
          <a:lstStyle/>
          <a:p>
            <a:pPr eaLnBrk="1" latinLnBrk="0" hangingPunct="1"/>
            <a:fld id="{9D21D778-B565-4D7E-94D7-64010A445B68}" type="datetimeFigureOut">
              <a:rPr lang="en-US" smtClean="0"/>
              <a:pPr eaLnBrk="1" latinLnBrk="0" hangingPunct="1"/>
              <a:t>15/12/17</a:t>
            </a:fld>
            <a:endParaRPr lang="en-US"/>
          </a:p>
        </p:txBody>
      </p:sp>
      <p:sp>
        <p:nvSpPr>
          <p:cNvPr id="6" name="Footer Placeholder 5"/>
          <p:cNvSpPr>
            <a:spLocks noGrp="1"/>
          </p:cNvSpPr>
          <p:nvPr>
            <p:ph type="ftr" sz="quarter" idx="11"/>
          </p:nvPr>
        </p:nvSpPr>
        <p:spPr/>
        <p:txBody>
          <a:bodyPr/>
          <a:lstStyle/>
          <a:p>
            <a:endParaRPr kumimoji="0" lang="en-US" dirty="0"/>
          </a:p>
        </p:txBody>
      </p:sp>
      <p:sp>
        <p:nvSpPr>
          <p:cNvPr id="7" name="Slide Number Placeholder 6"/>
          <p:cNvSpPr>
            <a:spLocks noGrp="1"/>
          </p:cNvSpPr>
          <p:nvPr>
            <p:ph type="sldNum" sz="quarter" idx="12"/>
          </p:nvPr>
        </p:nvSpPr>
        <p:spPr/>
        <p:txBody>
          <a:bodyPr/>
          <a:lstStyle/>
          <a:p>
            <a:fld id="{2C6B1FF6-39B9-40F5-8B67-33C6354A3D4F}" type="slidenum">
              <a:rPr kumimoji="0" lang="en-US" smtClean="0"/>
              <a:pPr eaLnBrk="1" latinLnBrk="0" hangingPunct="1"/>
              <a:t>‹#›</a:t>
            </a:fld>
            <a:endParaRPr kumimoji="0" lang="en-US"/>
          </a:p>
        </p:txBody>
      </p:sp>
      <p:sp>
        <p:nvSpPr>
          <p:cNvPr id="8" name="Straight Connector 7"/>
          <p:cNvSpPr>
            <a:spLocks noChangeShapeType="1"/>
          </p:cNvSpPr>
          <p:nvPr/>
        </p:nvSpPr>
        <p:spPr bwMode="auto">
          <a:xfrm flipV="1">
            <a:off x="4563080" y="1575652"/>
            <a:ext cx="8921" cy="4819557"/>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Content Placeholder 9"/>
          <p:cNvSpPr>
            <a:spLocks noGrp="1"/>
          </p:cNvSpPr>
          <p:nvPr>
            <p:ph sz="half" idx="1"/>
          </p:nvPr>
        </p:nvSpPr>
        <p:spPr>
          <a:xfrm>
            <a:off x="301752" y="1371600"/>
            <a:ext cx="4038600" cy="4681728"/>
          </a:xfrm>
        </p:spPr>
        <p:txBody>
          <a:bodyPr/>
          <a:lstStyle>
            <a:lvl1pPr>
              <a:defRPr sz="2500"/>
            </a:lvl1pPr>
          </a:lstStyle>
          <a:p>
            <a:pPr lvl="0" eaLnBrk="1" latinLnBrk="0" hangingPunct="1"/>
            <a:r>
              <a:rPr lang="x-none" smtClean="0"/>
              <a:t>Click to edit Master text styles</a:t>
            </a:r>
          </a:p>
          <a:p>
            <a:pPr lvl="1" eaLnBrk="1" latinLnBrk="0" hangingPunct="1"/>
            <a:r>
              <a:rPr lang="x-none" smtClean="0"/>
              <a:t>Second level</a:t>
            </a:r>
          </a:p>
          <a:p>
            <a:pPr lvl="2" eaLnBrk="1" latinLnBrk="0" hangingPunct="1"/>
            <a:r>
              <a:rPr lang="x-none" smtClean="0"/>
              <a:t>Third level</a:t>
            </a:r>
          </a:p>
          <a:p>
            <a:pPr lvl="3" eaLnBrk="1" latinLnBrk="0" hangingPunct="1"/>
            <a:r>
              <a:rPr lang="x-none" smtClean="0"/>
              <a:t>Fourth level</a:t>
            </a:r>
          </a:p>
          <a:p>
            <a:pPr lvl="4" eaLnBrk="1" latinLnBrk="0" hangingPunct="1"/>
            <a:r>
              <a:rPr lang="x-none" smtClean="0"/>
              <a:t>Fifth level</a:t>
            </a:r>
            <a:endParaRPr kumimoji="0" lang="en-US"/>
          </a:p>
        </p:txBody>
      </p:sp>
      <p:sp>
        <p:nvSpPr>
          <p:cNvPr id="12" name="Content Placeholder 11"/>
          <p:cNvSpPr>
            <a:spLocks noGrp="1"/>
          </p:cNvSpPr>
          <p:nvPr>
            <p:ph sz="half" idx="2"/>
          </p:nvPr>
        </p:nvSpPr>
        <p:spPr>
          <a:xfrm>
            <a:off x="4800600" y="1371600"/>
            <a:ext cx="4038600" cy="4681728"/>
          </a:xfrm>
        </p:spPr>
        <p:txBody>
          <a:bodyPr/>
          <a:lstStyle>
            <a:lvl1pPr>
              <a:defRPr sz="2500"/>
            </a:lvl1pPr>
          </a:lstStyle>
          <a:p>
            <a:pPr lvl="0" eaLnBrk="1" latinLnBrk="0" hangingPunct="1"/>
            <a:r>
              <a:rPr lang="x-none" smtClean="0"/>
              <a:t>Click to edit Master text styles</a:t>
            </a:r>
          </a:p>
          <a:p>
            <a:pPr lvl="1" eaLnBrk="1" latinLnBrk="0" hangingPunct="1"/>
            <a:r>
              <a:rPr lang="x-none" smtClean="0"/>
              <a:t>Second level</a:t>
            </a:r>
          </a:p>
          <a:p>
            <a:pPr lvl="2" eaLnBrk="1" latinLnBrk="0" hangingPunct="1"/>
            <a:r>
              <a:rPr lang="x-none" smtClean="0"/>
              <a:t>Third level</a:t>
            </a:r>
          </a:p>
          <a:p>
            <a:pPr lvl="3" eaLnBrk="1" latinLnBrk="0" hangingPunct="1"/>
            <a:r>
              <a:rPr lang="x-none" smtClean="0"/>
              <a:t>Fourth level</a:t>
            </a:r>
          </a:p>
          <a:p>
            <a:pPr lvl="4" eaLnBrk="1" latinLnBrk="0" hangingPunct="1"/>
            <a:r>
              <a:rPr lang="x-none" smtClean="0"/>
              <a:t>Fifth level</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1">
        <a:schemeClr val="bg2"/>
      </p:bgRef>
    </p:bg>
    <p:spTree>
      <p:nvGrpSpPr>
        <p:cNvPr id="1" name=""/>
        <p:cNvGrpSpPr/>
        <p:nvPr/>
      </p:nvGrpSpPr>
      <p:grpSpPr>
        <a:xfrm>
          <a:off x="0" y="0"/>
          <a:ext cx="0" cy="0"/>
          <a:chOff x="0" y="0"/>
          <a:chExt cx="0" cy="0"/>
        </a:xfrm>
      </p:grpSpPr>
      <p:sp>
        <p:nvSpPr>
          <p:cNvPr id="10" name="Straight Connector 9"/>
          <p:cNvSpPr>
            <a:spLocks noChangeShapeType="1"/>
          </p:cNvSpPr>
          <p:nvPr/>
        </p:nvSpPr>
        <p:spPr bwMode="auto">
          <a:xfrm flipV="1">
            <a:off x="4572000" y="2200275"/>
            <a:ext cx="0" cy="4187952"/>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20" name="Rectangle 19"/>
          <p:cNvSpPr>
            <a:spLocks noChangeArrowheads="1"/>
          </p:cNvSpPr>
          <p:nvPr/>
        </p:nvSpPr>
        <p:spPr bwMode="white">
          <a:xfrm>
            <a:off x="0" y="0"/>
            <a:ext cx="9144000" cy="1447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21" name="Rectangle 20"/>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22" name="Rectangle 21"/>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1" name="Rectangle 10"/>
          <p:cNvSpPr/>
          <p:nvPr/>
        </p:nvSpPr>
        <p:spPr>
          <a:xfrm>
            <a:off x="152400" y="1371600"/>
            <a:ext cx="8833104" cy="914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Rectangle 12"/>
          <p:cNvSpPr>
            <a:spLocks noChangeArrowheads="1"/>
          </p:cNvSpPr>
          <p:nvPr/>
        </p:nvSpPr>
        <p:spPr bwMode="auto">
          <a:xfrm>
            <a:off x="145923" y="6391656"/>
            <a:ext cx="8833104" cy="310896"/>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3" name="Text Placeholder 2"/>
          <p:cNvSpPr>
            <a:spLocks noGrp="1"/>
          </p:cNvSpPr>
          <p:nvPr>
            <p:ph type="body" idx="1"/>
          </p:nvPr>
        </p:nvSpPr>
        <p:spPr>
          <a:xfrm>
            <a:off x="301752" y="1524000"/>
            <a:ext cx="4040188" cy="732974"/>
          </a:xfrm>
          <a:noFill/>
          <a:ln w="15875" cap="rnd" cmpd="sng" algn="ctr">
            <a:noFill/>
            <a:prstDash val="solid"/>
          </a:ln>
        </p:spPr>
        <p:style>
          <a:lnRef idx="3">
            <a:schemeClr val="lt1"/>
          </a:lnRef>
          <a:fillRef idx="1">
            <a:schemeClr val="accent1"/>
          </a:fillRef>
          <a:effectRef idx="1">
            <a:schemeClr val="accent1"/>
          </a:effectRef>
          <a:fontRef idx="minor">
            <a:schemeClr val="lt1"/>
          </a:fontRef>
        </p:style>
        <p:txBody>
          <a:bodyPr anchor="ctr">
            <a:noAutofit/>
          </a:bodyPr>
          <a:lstStyle>
            <a:lvl1pPr marL="0" indent="0">
              <a:buNone/>
              <a:defRPr lang="en-US" sz="2200" b="1" dirty="0" smtClean="0">
                <a:solidFill>
                  <a:srgbClr val="FFFFFF"/>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x-none" smtClean="0"/>
              <a:t>Click to edit Master text styles</a:t>
            </a:r>
          </a:p>
        </p:txBody>
      </p:sp>
      <p:sp>
        <p:nvSpPr>
          <p:cNvPr id="4" name="Text Placeholder 3"/>
          <p:cNvSpPr>
            <a:spLocks noGrp="1"/>
          </p:cNvSpPr>
          <p:nvPr>
            <p:ph type="body" sz="half" idx="3"/>
          </p:nvPr>
        </p:nvSpPr>
        <p:spPr>
          <a:xfrm>
            <a:off x="4791330" y="1524000"/>
            <a:ext cx="4041775" cy="731520"/>
          </a:xfrm>
          <a:noFill/>
          <a:ln w="15875" cap="rnd" cmpd="sng" algn="ctr">
            <a:noFill/>
            <a:prstDash val="solid"/>
          </a:ln>
        </p:spPr>
        <p:style>
          <a:lnRef idx="3">
            <a:schemeClr val="lt1"/>
          </a:lnRef>
          <a:fillRef idx="1">
            <a:schemeClr val="accent2"/>
          </a:fillRef>
          <a:effectRef idx="1">
            <a:schemeClr val="accent2"/>
          </a:effectRef>
          <a:fontRef idx="minor">
            <a:schemeClr val="lt1"/>
          </a:fontRef>
        </p:style>
        <p:txBody>
          <a:bodyPr anchor="ctr">
            <a:noAutofit/>
          </a:bodyPr>
          <a:lstStyle>
            <a:lvl1pPr marL="0" indent="0">
              <a:buNone/>
              <a:defRPr sz="2200" b="1"/>
            </a:lvl1pPr>
            <a:lvl2pPr>
              <a:buNone/>
              <a:defRPr sz="2000" b="1"/>
            </a:lvl2pPr>
            <a:lvl3pPr>
              <a:buNone/>
              <a:defRPr sz="1800" b="1"/>
            </a:lvl3pPr>
            <a:lvl4pPr>
              <a:buNone/>
              <a:defRPr sz="1600" b="1"/>
            </a:lvl4pPr>
            <a:lvl5pPr>
              <a:buNone/>
              <a:defRPr sz="1600" b="1"/>
            </a:lvl5pPr>
          </a:lstStyle>
          <a:p>
            <a:pPr lvl="0" eaLnBrk="1" latinLnBrk="0" hangingPunct="1"/>
            <a:r>
              <a:rPr kumimoji="0" lang="x-none" smtClean="0"/>
              <a:t>Click to edit Master text styles</a:t>
            </a:r>
          </a:p>
        </p:txBody>
      </p:sp>
      <p:sp>
        <p:nvSpPr>
          <p:cNvPr id="7" name="Date Placeholder 6"/>
          <p:cNvSpPr>
            <a:spLocks noGrp="1"/>
          </p:cNvSpPr>
          <p:nvPr>
            <p:ph type="dt" sz="half" idx="10"/>
          </p:nvPr>
        </p:nvSpPr>
        <p:spPr/>
        <p:txBody>
          <a:bodyPr/>
          <a:lstStyle/>
          <a:p>
            <a:pPr eaLnBrk="1" latinLnBrk="0" hangingPunct="1"/>
            <a:fld id="{9D21D778-B565-4D7E-94D7-64010A445B68}" type="datetimeFigureOut">
              <a:rPr lang="en-US" smtClean="0"/>
              <a:pPr eaLnBrk="1" latinLnBrk="0" hangingPunct="1"/>
              <a:t>15/12/17</a:t>
            </a:fld>
            <a:endParaRPr lang="en-US"/>
          </a:p>
        </p:txBody>
      </p:sp>
      <p:sp>
        <p:nvSpPr>
          <p:cNvPr id="8" name="Footer Placeholder 7"/>
          <p:cNvSpPr>
            <a:spLocks noGrp="1"/>
          </p:cNvSpPr>
          <p:nvPr>
            <p:ph type="ftr" sz="quarter" idx="11"/>
          </p:nvPr>
        </p:nvSpPr>
        <p:spPr>
          <a:xfrm>
            <a:off x="304800" y="6409944"/>
            <a:ext cx="3581400" cy="365760"/>
          </a:xfrm>
        </p:spPr>
        <p:txBody>
          <a:bodyPr/>
          <a:lstStyle/>
          <a:p>
            <a:endParaRPr kumimoji="0" lang="en-US"/>
          </a:p>
        </p:txBody>
      </p:sp>
      <p:sp>
        <p:nvSpPr>
          <p:cNvPr id="15" name="Straight Connector 14"/>
          <p:cNvSpPr>
            <a:spLocks noChangeShapeType="1"/>
          </p:cNvSpPr>
          <p:nvPr/>
        </p:nvSpPr>
        <p:spPr bwMode="auto">
          <a:xfrm>
            <a:off x="152400" y="128016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4" name="Content Placeholder 23"/>
          <p:cNvSpPr>
            <a:spLocks noGrp="1"/>
          </p:cNvSpPr>
          <p:nvPr>
            <p:ph sz="quarter" idx="2"/>
          </p:nvPr>
        </p:nvSpPr>
        <p:spPr>
          <a:xfrm>
            <a:off x="301752" y="2471383"/>
            <a:ext cx="4041648" cy="3818404"/>
          </a:xfrm>
        </p:spPr>
        <p:txBody>
          <a:bodyPr/>
          <a:lstStyle/>
          <a:p>
            <a:pPr lvl="0" eaLnBrk="1" latinLnBrk="0" hangingPunct="1"/>
            <a:r>
              <a:rPr lang="x-none" smtClean="0"/>
              <a:t>Click to edit Master text styles</a:t>
            </a:r>
          </a:p>
          <a:p>
            <a:pPr lvl="1" eaLnBrk="1" latinLnBrk="0" hangingPunct="1"/>
            <a:r>
              <a:rPr lang="x-none" smtClean="0"/>
              <a:t>Second level</a:t>
            </a:r>
          </a:p>
          <a:p>
            <a:pPr lvl="2" eaLnBrk="1" latinLnBrk="0" hangingPunct="1"/>
            <a:r>
              <a:rPr lang="x-none" smtClean="0"/>
              <a:t>Third level</a:t>
            </a:r>
          </a:p>
          <a:p>
            <a:pPr lvl="3" eaLnBrk="1" latinLnBrk="0" hangingPunct="1"/>
            <a:r>
              <a:rPr lang="x-none" smtClean="0"/>
              <a:t>Fourth level</a:t>
            </a:r>
          </a:p>
          <a:p>
            <a:pPr lvl="4" eaLnBrk="1" latinLnBrk="0" hangingPunct="1"/>
            <a:r>
              <a:rPr lang="x-none" smtClean="0"/>
              <a:t>Fifth level</a:t>
            </a:r>
            <a:endParaRPr kumimoji="0" lang="en-US"/>
          </a:p>
        </p:txBody>
      </p:sp>
      <p:sp>
        <p:nvSpPr>
          <p:cNvPr id="26" name="Content Placeholder 25"/>
          <p:cNvSpPr>
            <a:spLocks noGrp="1"/>
          </p:cNvSpPr>
          <p:nvPr>
            <p:ph sz="quarter" idx="4"/>
          </p:nvPr>
        </p:nvSpPr>
        <p:spPr>
          <a:xfrm>
            <a:off x="4800600" y="2471383"/>
            <a:ext cx="4038600" cy="3822192"/>
          </a:xfrm>
        </p:spPr>
        <p:txBody>
          <a:bodyPr/>
          <a:lstStyle/>
          <a:p>
            <a:pPr lvl="0" eaLnBrk="1" latinLnBrk="0" hangingPunct="1"/>
            <a:r>
              <a:rPr lang="x-none" smtClean="0"/>
              <a:t>Click to edit Master text styles</a:t>
            </a:r>
          </a:p>
          <a:p>
            <a:pPr lvl="1" eaLnBrk="1" latinLnBrk="0" hangingPunct="1"/>
            <a:r>
              <a:rPr lang="x-none" smtClean="0"/>
              <a:t>Second level</a:t>
            </a:r>
          </a:p>
          <a:p>
            <a:pPr lvl="2" eaLnBrk="1" latinLnBrk="0" hangingPunct="1"/>
            <a:r>
              <a:rPr lang="x-none" smtClean="0"/>
              <a:t>Third level</a:t>
            </a:r>
          </a:p>
          <a:p>
            <a:pPr lvl="3" eaLnBrk="1" latinLnBrk="0" hangingPunct="1"/>
            <a:r>
              <a:rPr lang="x-none" smtClean="0"/>
              <a:t>Fourth level</a:t>
            </a:r>
          </a:p>
          <a:p>
            <a:pPr lvl="4" eaLnBrk="1" latinLnBrk="0" hangingPunct="1"/>
            <a:r>
              <a:rPr lang="x-none" smtClean="0"/>
              <a:t>Fifth level</a:t>
            </a:r>
            <a:endParaRPr kumimoji="0" lang="en-US"/>
          </a:p>
        </p:txBody>
      </p:sp>
      <p:sp>
        <p:nvSpPr>
          <p:cNvPr id="25" name="Oval 24"/>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7" name="Oval 26"/>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Slide Number Placeholder 8"/>
          <p:cNvSpPr>
            <a:spLocks noGrp="1"/>
          </p:cNvSpPr>
          <p:nvPr>
            <p:ph type="sldNum" sz="quarter" idx="12"/>
          </p:nvPr>
        </p:nvSpPr>
        <p:spPr>
          <a:xfrm>
            <a:off x="4343400" y="1042416"/>
            <a:ext cx="457200" cy="441325"/>
          </a:xfrm>
        </p:spPr>
        <p:txBody>
          <a:bodyPr/>
          <a:lstStyle>
            <a:lvl1pPr algn="ctr">
              <a:defRPr/>
            </a:lvl1pPr>
          </a:lstStyle>
          <a:p>
            <a:pPr algn="ctr" eaLnBrk="1" latinLnBrk="0" hangingPunct="1"/>
            <a:fld id="{2C6B1FF6-39B9-40F5-8B67-33C6354A3D4F}" type="slidenum">
              <a:rPr kumimoji="0" lang="en-US" smtClean="0"/>
              <a:pPr algn="ctr" eaLnBrk="1" latinLnBrk="0" hangingPunct="1"/>
              <a:t>‹#›</a:t>
            </a:fld>
            <a:endParaRPr kumimoji="0" lang="en-US" dirty="0"/>
          </a:p>
        </p:txBody>
      </p:sp>
      <p:sp>
        <p:nvSpPr>
          <p:cNvPr id="23" name="Title 22"/>
          <p:cNvSpPr>
            <a:spLocks noGrp="1"/>
          </p:cNvSpPr>
          <p:nvPr>
            <p:ph type="title"/>
          </p:nvPr>
        </p:nvSpPr>
        <p:spPr/>
        <p:txBody>
          <a:bodyPr rtlCol="0" anchor="b" anchorCtr="0"/>
          <a:lstStyle/>
          <a:p>
            <a:r>
              <a:rPr kumimoji="0" lang="x-none"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x-none" smtClean="0"/>
              <a:t>Click to edit Master title style</a:t>
            </a:r>
            <a:endParaRPr kumimoji="0" lang="en-US"/>
          </a:p>
        </p:txBody>
      </p:sp>
      <p:sp>
        <p:nvSpPr>
          <p:cNvPr id="3" name="Date Placeholder 2"/>
          <p:cNvSpPr>
            <a:spLocks noGrp="1"/>
          </p:cNvSpPr>
          <p:nvPr>
            <p:ph type="dt" sz="half" idx="10"/>
          </p:nvPr>
        </p:nvSpPr>
        <p:spPr/>
        <p:txBody>
          <a:bodyPr/>
          <a:lstStyle/>
          <a:p>
            <a:pPr eaLnBrk="1" latinLnBrk="0" hangingPunct="1"/>
            <a:fld id="{9D21D778-B565-4D7E-94D7-64010A445B68}" type="datetimeFigureOut">
              <a:rPr lang="en-US" smtClean="0"/>
              <a:pPr eaLnBrk="1" latinLnBrk="0" hangingPunct="1"/>
              <a:t>15/12/17</a:t>
            </a:fld>
            <a:endParaRPr lang="en-US"/>
          </a:p>
        </p:txBody>
      </p:sp>
      <p:sp>
        <p:nvSpPr>
          <p:cNvPr id="4" name="Footer Placeholder 3"/>
          <p:cNvSpPr>
            <a:spLocks noGrp="1"/>
          </p:cNvSpPr>
          <p:nvPr>
            <p:ph type="ftr" sz="quarter" idx="11"/>
          </p:nvPr>
        </p:nvSpPr>
        <p:spPr/>
        <p:txBody>
          <a:bodyPr/>
          <a:lstStyle/>
          <a:p>
            <a:endParaRPr kumimoji="0" lang="en-US" dirty="0"/>
          </a:p>
        </p:txBody>
      </p:sp>
      <p:sp>
        <p:nvSpPr>
          <p:cNvPr id="5" name="Slide Number Placeholder 4"/>
          <p:cNvSpPr>
            <a:spLocks noGrp="1"/>
          </p:cNvSpPr>
          <p:nvPr>
            <p:ph type="sldNum" sz="quarter" idx="12"/>
          </p:nvPr>
        </p:nvSpPr>
        <p:spPr>
          <a:xfrm>
            <a:off x="4343400" y="1036020"/>
            <a:ext cx="457200" cy="441325"/>
          </a:xfrm>
        </p:spPr>
        <p:txBody>
          <a:bodyPr/>
          <a:lstStyle/>
          <a:p>
            <a:fld id="{2C6B1FF6-39B9-40F5-8B67-33C6354A3D4F}" type="slidenum">
              <a:rPr kumimoji="0" lang="en-US" smtClean="0"/>
              <a:pPr eaLnBrk="1" latinLnBrk="0" hangingPunct="1"/>
              <a:t>‹#›</a:t>
            </a:fld>
            <a:endParaRPr kumimoji="0"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Rectangle 4"/>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6" name="Rectangle 5"/>
          <p:cNvSpPr>
            <a:spLocks noChangeArrowheads="1"/>
          </p:cNvSpPr>
          <p:nvPr/>
        </p:nvSpPr>
        <p:spPr bwMode="auto">
          <a:xfrm>
            <a:off x="152400" y="158496"/>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 name="Date Placeholder 1"/>
          <p:cNvSpPr>
            <a:spLocks noGrp="1"/>
          </p:cNvSpPr>
          <p:nvPr>
            <p:ph type="dt" sz="half" idx="10"/>
          </p:nvPr>
        </p:nvSpPr>
        <p:spPr/>
        <p:txBody>
          <a:bodyPr/>
          <a:lstStyle/>
          <a:p>
            <a:pPr eaLnBrk="1" latinLnBrk="0" hangingPunct="1"/>
            <a:fld id="{9D21D778-B565-4D7E-94D7-64010A445B68}" type="datetimeFigureOut">
              <a:rPr lang="en-US" smtClean="0"/>
              <a:pPr eaLnBrk="1" latinLnBrk="0" hangingPunct="1"/>
              <a:t>15/12/17</a:t>
            </a:fld>
            <a:endParaRPr lang="en-US"/>
          </a:p>
        </p:txBody>
      </p:sp>
      <p:sp>
        <p:nvSpPr>
          <p:cNvPr id="3" name="Footer Placeholder 2"/>
          <p:cNvSpPr>
            <a:spLocks noGrp="1"/>
          </p:cNvSpPr>
          <p:nvPr>
            <p:ph type="ftr" sz="quarter" idx="11"/>
          </p:nvPr>
        </p:nvSpPr>
        <p:spPr/>
        <p:txBody>
          <a:bodyPr/>
          <a:lstStyle/>
          <a:p>
            <a:endParaRPr kumimoji="0" lang="en-US"/>
          </a:p>
        </p:txBody>
      </p:sp>
      <p:sp>
        <p:nvSpPr>
          <p:cNvPr id="4" name="Slide Number Placeholder 3"/>
          <p:cNvSpPr>
            <a:spLocks noGrp="1"/>
          </p:cNvSpPr>
          <p:nvPr>
            <p:ph type="sldNum" sz="quarter" idx="12"/>
          </p:nvPr>
        </p:nvSpPr>
        <p:spPr>
          <a:xfrm>
            <a:off x="4267200" y="6324600"/>
            <a:ext cx="609600" cy="441324"/>
          </a:xfrm>
        </p:spPr>
        <p:txBody>
          <a:bodyPr/>
          <a:lstStyle>
            <a:lvl1pPr>
              <a:defRPr>
                <a:solidFill>
                  <a:srgbClr val="FFFFFF"/>
                </a:solidFill>
              </a:defRPr>
            </a:lvl1pPr>
          </a:lstStyle>
          <a:p>
            <a:fld id="{2C6B1FF6-39B9-40F5-8B67-33C6354A3D4F}" type="slidenum">
              <a:rPr kumimoji="0" lang="en-US" smtClean="0"/>
              <a:pPr eaLnBrk="1" latinLnBrk="0" hangingPunct="1"/>
              <a:t>‹#›</a:t>
            </a:fld>
            <a:endParaRPr kumimoji="0" lang="en-US" dirty="0">
              <a:solidFill>
                <a:srgbClr val="FFFFFF"/>
              </a:solidFill>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1"/>
      </p:bgRef>
    </p:bg>
    <p:spTree>
      <p:nvGrpSpPr>
        <p:cNvPr id="1" name=""/>
        <p:cNvGrpSpPr/>
        <p:nvPr/>
      </p:nvGrpSpPr>
      <p:grpSpPr>
        <a:xfrm>
          <a:off x="0" y="0"/>
          <a:ext cx="0" cy="0"/>
          <a:chOff x="0" y="0"/>
          <a:chExt cx="0" cy="0"/>
        </a:xfrm>
      </p:grpSpPr>
      <p:sp>
        <p:nvSpPr>
          <p:cNvPr id="19" name="Rectangle 18"/>
          <p:cNvSpPr>
            <a:spLocks noChangeArrowheads="1"/>
          </p:cNvSpPr>
          <p:nvPr/>
        </p:nvSpPr>
        <p:spPr bwMode="auto">
          <a:xfrm>
            <a:off x="152400" y="152400"/>
            <a:ext cx="8833104" cy="304800"/>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18872"/>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3" name="Rectangle 12"/>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381000" y="914400"/>
            <a:ext cx="2362200" cy="990600"/>
          </a:xfrm>
        </p:spPr>
        <p:txBody>
          <a:bodyPr anchor="b">
            <a:noAutofit/>
          </a:bodyPr>
          <a:lstStyle>
            <a:lvl1pPr algn="l">
              <a:buNone/>
              <a:defRPr sz="2200" b="1">
                <a:solidFill>
                  <a:srgbClr val="FFFFFF"/>
                </a:solidFill>
              </a:defRPr>
            </a:lvl1pPr>
          </a:lstStyle>
          <a:p>
            <a:r>
              <a:rPr kumimoji="0" lang="x-none" smtClean="0"/>
              <a:t>Click to edit Master title style</a:t>
            </a:r>
            <a:endParaRPr kumimoji="0" lang="en-US"/>
          </a:p>
        </p:txBody>
      </p:sp>
      <p:sp>
        <p:nvSpPr>
          <p:cNvPr id="3" name="Text Placeholder 2"/>
          <p:cNvSpPr>
            <a:spLocks noGrp="1"/>
          </p:cNvSpPr>
          <p:nvPr>
            <p:ph type="body" idx="2"/>
          </p:nvPr>
        </p:nvSpPr>
        <p:spPr>
          <a:xfrm>
            <a:off x="381000" y="1981200"/>
            <a:ext cx="2362200" cy="4144963"/>
          </a:xfrm>
        </p:spPr>
        <p:txBody>
          <a:bodyPr/>
          <a:lstStyle>
            <a:lvl1pPr marL="0" indent="0">
              <a:spcAft>
                <a:spcPts val="1000"/>
              </a:spcAft>
              <a:buNone/>
              <a:defRPr sz="1600">
                <a:solidFill>
                  <a:srgbClr val="FFFFFF"/>
                </a:solidFill>
              </a:defRPr>
            </a:lvl1pPr>
            <a:lvl2pPr>
              <a:buNone/>
              <a:defRPr sz="1200"/>
            </a:lvl2pPr>
            <a:lvl3pPr>
              <a:buNone/>
              <a:defRPr sz="1000"/>
            </a:lvl3pPr>
            <a:lvl4pPr>
              <a:buNone/>
              <a:defRPr sz="900"/>
            </a:lvl4pPr>
            <a:lvl5pPr>
              <a:buNone/>
              <a:defRPr sz="900"/>
            </a:lvl5pPr>
          </a:lstStyle>
          <a:p>
            <a:pPr lvl="0" eaLnBrk="1" latinLnBrk="0" hangingPunct="1"/>
            <a:r>
              <a:rPr kumimoji="0" lang="x-none" smtClean="0"/>
              <a:t>Click to edit Master text styles</a:t>
            </a:r>
          </a:p>
        </p:txBody>
      </p:sp>
      <p:sp>
        <p:nvSpPr>
          <p:cNvPr id="8" name="Rectangle 7"/>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9" name="Straight Connector 8"/>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20" name="Content Placeholder 19"/>
          <p:cNvSpPr>
            <a:spLocks noGrp="1"/>
          </p:cNvSpPr>
          <p:nvPr>
            <p:ph sz="quarter" idx="1"/>
          </p:nvPr>
        </p:nvSpPr>
        <p:spPr>
          <a:xfrm>
            <a:off x="3124200" y="685800"/>
            <a:ext cx="5638800" cy="5410200"/>
          </a:xfrm>
        </p:spPr>
        <p:txBody>
          <a:bodyPr/>
          <a:lstStyle/>
          <a:p>
            <a:pPr lvl="0" eaLnBrk="1" latinLnBrk="0" hangingPunct="1"/>
            <a:r>
              <a:rPr lang="x-none" smtClean="0"/>
              <a:t>Click to edit Master text styles</a:t>
            </a:r>
          </a:p>
          <a:p>
            <a:pPr lvl="1" eaLnBrk="1" latinLnBrk="0" hangingPunct="1"/>
            <a:r>
              <a:rPr lang="x-none" smtClean="0"/>
              <a:t>Second level</a:t>
            </a:r>
          </a:p>
          <a:p>
            <a:pPr lvl="2" eaLnBrk="1" latinLnBrk="0" hangingPunct="1"/>
            <a:r>
              <a:rPr lang="x-none" smtClean="0"/>
              <a:t>Third level</a:t>
            </a:r>
          </a:p>
          <a:p>
            <a:pPr lvl="3" eaLnBrk="1" latinLnBrk="0" hangingPunct="1"/>
            <a:r>
              <a:rPr lang="x-none" smtClean="0"/>
              <a:t>Fourth level</a:t>
            </a:r>
          </a:p>
          <a:p>
            <a:pPr lvl="4" eaLnBrk="1" latinLnBrk="0" hangingPunct="1"/>
            <a:r>
              <a:rPr lang="x-none" smtClean="0"/>
              <a:t>Fifth level</a:t>
            </a:r>
            <a:endParaRPr kumimoji="0" lang="en-US"/>
          </a:p>
        </p:txBody>
      </p:sp>
      <p:sp>
        <p:nvSpPr>
          <p:cNvPr id="10" name="Oval 9"/>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Oval 10"/>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Slide Number Placeholder 6"/>
          <p:cNvSpPr>
            <a:spLocks noGrp="1"/>
          </p:cNvSpPr>
          <p:nvPr>
            <p:ph type="sldNum" sz="quarter" idx="12"/>
          </p:nvPr>
        </p:nvSpPr>
        <p:spPr>
          <a:xfrm>
            <a:off x="1371600" y="312738"/>
            <a:ext cx="457200" cy="441325"/>
          </a:xfrm>
        </p:spPr>
        <p:txBody>
          <a:bodyPr/>
          <a:lstStyle>
            <a:lvl1pPr>
              <a:defRPr>
                <a:solidFill>
                  <a:schemeClr val="accent3">
                    <a:shade val="75000"/>
                  </a:schemeClr>
                </a:solidFill>
              </a:defRPr>
            </a:lvl1pPr>
          </a:lstStyle>
          <a:p>
            <a:fld id="{2C6B1FF6-39B9-40F5-8B67-33C6354A3D4F}" type="slidenum">
              <a:rPr kumimoji="0" lang="en-US" smtClean="0"/>
              <a:pPr eaLnBrk="1" latinLnBrk="0" hangingPunct="1"/>
              <a:t>‹#›</a:t>
            </a:fld>
            <a:endParaRPr kumimoji="0" lang="en-US" dirty="0">
              <a:solidFill>
                <a:schemeClr val="accent3">
                  <a:shade val="75000"/>
                </a:schemeClr>
              </a:solidFill>
            </a:endParaRPr>
          </a:p>
        </p:txBody>
      </p:sp>
      <p:sp>
        <p:nvSpPr>
          <p:cNvPr id="21" name="Rectangle 20"/>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Date Placeholder 4"/>
          <p:cNvSpPr>
            <a:spLocks noGrp="1"/>
          </p:cNvSpPr>
          <p:nvPr>
            <p:ph type="dt" sz="half" idx="10"/>
          </p:nvPr>
        </p:nvSpPr>
        <p:spPr/>
        <p:txBody>
          <a:bodyPr/>
          <a:lstStyle/>
          <a:p>
            <a:pPr eaLnBrk="1" latinLnBrk="0" hangingPunct="1"/>
            <a:fld id="{9D21D778-B565-4D7E-94D7-64010A445B68}" type="datetimeFigureOut">
              <a:rPr lang="en-US" smtClean="0"/>
              <a:pPr eaLnBrk="1" latinLnBrk="0" hangingPunct="1"/>
              <a:t>15/12/17</a:t>
            </a:fld>
            <a:endParaRPr lang="en-US"/>
          </a:p>
        </p:txBody>
      </p:sp>
      <p:sp>
        <p:nvSpPr>
          <p:cNvPr id="6" name="Footer Placeholder 5"/>
          <p:cNvSpPr>
            <a:spLocks noGrp="1"/>
          </p:cNvSpPr>
          <p:nvPr>
            <p:ph type="ftr" sz="quarter" idx="11"/>
          </p:nvPr>
        </p:nvSpPr>
        <p:spPr>
          <a:xfrm>
            <a:off x="301752" y="6410848"/>
            <a:ext cx="3383280" cy="365760"/>
          </a:xfrm>
        </p:spPr>
        <p:txBody>
          <a:bodyPr/>
          <a:lstStyle/>
          <a:p>
            <a:endParaRPr kumimoji="0"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1" name="Straight Connector 20"/>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7" name="Rectangle 16"/>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0" name="Rectangle 19"/>
          <p:cNvSpPr>
            <a:spLocks noChangeArrowheads="1"/>
          </p:cNvSpPr>
          <p:nvPr/>
        </p:nvSpPr>
        <p:spPr bwMode="auto">
          <a:xfrm>
            <a:off x="152400" y="152400"/>
            <a:ext cx="8833104" cy="301752"/>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Rectangle 14"/>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2" name="Oval 11"/>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Oval 12"/>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Slide Number Placeholder 6"/>
          <p:cNvSpPr>
            <a:spLocks noGrp="1"/>
          </p:cNvSpPr>
          <p:nvPr>
            <p:ph type="sldNum" sz="quarter" idx="12"/>
          </p:nvPr>
        </p:nvSpPr>
        <p:spPr>
          <a:xfrm>
            <a:off x="1371600" y="312738"/>
            <a:ext cx="457200" cy="441325"/>
          </a:xfrm>
        </p:spPr>
        <p:txBody>
          <a:bodyPr/>
          <a:lstStyle/>
          <a:p>
            <a:fld id="{2C6B1FF6-39B9-40F5-8B67-33C6354A3D4F}" type="slidenum">
              <a:rPr kumimoji="0" lang="en-US" smtClean="0"/>
              <a:pPr eaLnBrk="1" latinLnBrk="0" hangingPunct="1"/>
              <a:t>‹#›</a:t>
            </a:fld>
            <a:endParaRPr kumimoji="0" lang="en-US" dirty="0"/>
          </a:p>
        </p:txBody>
      </p:sp>
      <p:sp>
        <p:nvSpPr>
          <p:cNvPr id="2" name="Title 1"/>
          <p:cNvSpPr>
            <a:spLocks noGrp="1"/>
          </p:cNvSpPr>
          <p:nvPr>
            <p:ph type="title"/>
          </p:nvPr>
        </p:nvSpPr>
        <p:spPr>
          <a:xfrm>
            <a:off x="3000375" y="5029200"/>
            <a:ext cx="5867400" cy="1219200"/>
          </a:xfrm>
        </p:spPr>
        <p:txBody>
          <a:bodyPr anchor="t">
            <a:noAutofit/>
          </a:bodyPr>
          <a:lstStyle>
            <a:lvl1pPr algn="l">
              <a:buNone/>
              <a:defRPr sz="2400" b="1">
                <a:solidFill>
                  <a:schemeClr val="tx2"/>
                </a:solidFill>
              </a:defRPr>
            </a:lvl1pPr>
          </a:lstStyle>
          <a:p>
            <a:r>
              <a:rPr kumimoji="0" lang="x-none" smtClean="0"/>
              <a:t>Click to edit Master title style</a:t>
            </a:r>
            <a:endParaRPr kumimoji="0" lang="en-US"/>
          </a:p>
        </p:txBody>
      </p:sp>
      <p:sp>
        <p:nvSpPr>
          <p:cNvPr id="3" name="Picture Placeholder 2"/>
          <p:cNvSpPr>
            <a:spLocks noGrp="1"/>
          </p:cNvSpPr>
          <p:nvPr>
            <p:ph type="pic" idx="1"/>
          </p:nvPr>
        </p:nvSpPr>
        <p:spPr>
          <a:xfrm>
            <a:off x="3000375" y="609600"/>
            <a:ext cx="5867400" cy="4267200"/>
          </a:xfrm>
        </p:spPr>
        <p:txBody>
          <a:bodyPr/>
          <a:lstStyle>
            <a:lvl1pPr marL="0" indent="0">
              <a:buNone/>
              <a:defRPr sz="3200"/>
            </a:lvl1pPr>
          </a:lstStyle>
          <a:p>
            <a:r>
              <a:rPr kumimoji="0" lang="x-none" smtClean="0"/>
              <a:t>Drag picture to placeholder or click icon to add</a:t>
            </a:r>
            <a:endParaRPr kumimoji="0" lang="en-US" dirty="0"/>
          </a:p>
        </p:txBody>
      </p:sp>
      <p:sp>
        <p:nvSpPr>
          <p:cNvPr id="4" name="Text Placeholder 3"/>
          <p:cNvSpPr>
            <a:spLocks noGrp="1"/>
          </p:cNvSpPr>
          <p:nvPr>
            <p:ph type="body" sz="half" idx="2"/>
          </p:nvPr>
        </p:nvSpPr>
        <p:spPr>
          <a:xfrm>
            <a:off x="381000" y="990600"/>
            <a:ext cx="2438400" cy="5257800"/>
          </a:xfrm>
        </p:spPr>
        <p:txBody>
          <a:bodyPr/>
          <a:lstStyle>
            <a:lvl1pPr marL="0" indent="0">
              <a:spcAft>
                <a:spcPts val="1000"/>
              </a:spcAft>
              <a:buFontTx/>
              <a:buNone/>
              <a:defRPr sz="1600">
                <a:solidFill>
                  <a:srgbClr val="FFFFFF"/>
                </a:solidFill>
              </a:defRPr>
            </a:lvl1pPr>
            <a:lvl2pPr>
              <a:defRPr sz="1200"/>
            </a:lvl2pPr>
            <a:lvl3pPr>
              <a:defRPr sz="1000"/>
            </a:lvl3pPr>
            <a:lvl4pPr>
              <a:defRPr sz="900"/>
            </a:lvl4pPr>
            <a:lvl5pPr>
              <a:defRPr sz="900"/>
            </a:lvl5pPr>
          </a:lstStyle>
          <a:p>
            <a:pPr lvl="0" eaLnBrk="1" latinLnBrk="0" hangingPunct="1"/>
            <a:r>
              <a:rPr kumimoji="0" lang="x-none" smtClean="0"/>
              <a:t>Click to edit Master text styles</a:t>
            </a:r>
          </a:p>
        </p:txBody>
      </p:sp>
      <p:sp>
        <p:nvSpPr>
          <p:cNvPr id="22" name="Rectangle 21"/>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Date Placeholder 4"/>
          <p:cNvSpPr>
            <a:spLocks noGrp="1"/>
          </p:cNvSpPr>
          <p:nvPr>
            <p:ph type="dt" sz="half" idx="10"/>
          </p:nvPr>
        </p:nvSpPr>
        <p:spPr>
          <a:xfrm>
            <a:off x="5788152" y="6404984"/>
            <a:ext cx="3044952" cy="365760"/>
          </a:xfrm>
        </p:spPr>
        <p:txBody>
          <a:bodyPr/>
          <a:lstStyle/>
          <a:p>
            <a:pPr eaLnBrk="1" latinLnBrk="0" hangingPunct="1"/>
            <a:fld id="{9D21D778-B565-4D7E-94D7-64010A445B68}" type="datetimeFigureOut">
              <a:rPr lang="en-US" smtClean="0"/>
              <a:pPr eaLnBrk="1" latinLnBrk="0" hangingPunct="1"/>
              <a:t>15/12/17</a:t>
            </a:fld>
            <a:endParaRPr lang="en-US" dirty="0"/>
          </a:p>
        </p:txBody>
      </p:sp>
      <p:sp>
        <p:nvSpPr>
          <p:cNvPr id="6" name="Footer Placeholder 5"/>
          <p:cNvSpPr>
            <a:spLocks noGrp="1"/>
          </p:cNvSpPr>
          <p:nvPr>
            <p:ph type="ftr" sz="quarter" idx="11"/>
          </p:nvPr>
        </p:nvSpPr>
        <p:spPr>
          <a:xfrm>
            <a:off x="301752" y="6410848"/>
            <a:ext cx="3584448" cy="365760"/>
          </a:xfrm>
        </p:spPr>
        <p:txBody>
          <a:bodyPr/>
          <a:lstStyle/>
          <a:p>
            <a:endParaRPr kumimoji="0"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x-none"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x-none" smtClean="0"/>
              <a:t>Click to edit Master text styles</a:t>
            </a:r>
          </a:p>
          <a:p>
            <a:pPr lvl="1" eaLnBrk="1" latinLnBrk="0" hangingPunct="1"/>
            <a:r>
              <a:rPr lang="x-none" smtClean="0"/>
              <a:t>Second level</a:t>
            </a:r>
          </a:p>
          <a:p>
            <a:pPr lvl="2" eaLnBrk="1" latinLnBrk="0" hangingPunct="1"/>
            <a:r>
              <a:rPr lang="x-none" smtClean="0"/>
              <a:t>Third level</a:t>
            </a:r>
          </a:p>
          <a:p>
            <a:pPr lvl="3" eaLnBrk="1" latinLnBrk="0" hangingPunct="1"/>
            <a:r>
              <a:rPr lang="x-none" smtClean="0"/>
              <a:t>Fourth level</a:t>
            </a:r>
          </a:p>
          <a:p>
            <a:pPr lvl="4" eaLnBrk="1" latinLnBrk="0" hangingPunct="1"/>
            <a:r>
              <a:rPr lang="x-none" smtClean="0"/>
              <a:t>Fifth level</a:t>
            </a:r>
            <a:endParaRPr kumimoji="0" lang="en-US"/>
          </a:p>
        </p:txBody>
      </p:sp>
      <p:sp>
        <p:nvSpPr>
          <p:cNvPr id="4" name="Date Placeholder 3"/>
          <p:cNvSpPr>
            <a:spLocks noGrp="1"/>
          </p:cNvSpPr>
          <p:nvPr>
            <p:ph type="dt" sz="half" idx="10"/>
          </p:nvPr>
        </p:nvSpPr>
        <p:spPr/>
        <p:txBody>
          <a:bodyPr/>
          <a:lstStyle/>
          <a:p>
            <a:pPr eaLnBrk="1" latinLnBrk="0" hangingPunct="1"/>
            <a:fld id="{9D21D778-B565-4D7E-94D7-64010A445B68}" type="datetimeFigureOut">
              <a:rPr lang="en-US" smtClean="0"/>
              <a:pPr eaLnBrk="1" latinLnBrk="0" hangingPunct="1"/>
              <a:t>15/12/17</a:t>
            </a:fld>
            <a:endParaRPr lang="en-US"/>
          </a:p>
        </p:txBody>
      </p:sp>
      <p:sp>
        <p:nvSpPr>
          <p:cNvPr id="5" name="Footer Placeholder 4"/>
          <p:cNvSpPr>
            <a:spLocks noGrp="1"/>
          </p:cNvSpPr>
          <p:nvPr>
            <p:ph type="ftr" sz="quarter" idx="11"/>
          </p:nvPr>
        </p:nvSpPr>
        <p:spPr/>
        <p:txBody>
          <a:bodyPr/>
          <a:lstStyle/>
          <a:p>
            <a:endParaRPr kumimoji="0" lang="en-US"/>
          </a:p>
        </p:txBody>
      </p:sp>
      <p:sp>
        <p:nvSpPr>
          <p:cNvPr id="6" name="Slide Number Placeholder 5"/>
          <p:cNvSpPr>
            <a:spLocks noGrp="1"/>
          </p:cNvSpPr>
          <p:nvPr>
            <p:ph type="sldNum" sz="quarter" idx="12"/>
          </p:nvPr>
        </p:nvSpPr>
        <p:spPr/>
        <p:txBody>
          <a:bodyPr/>
          <a:lstStyle/>
          <a:p>
            <a:fld id="{2C6B1FF6-39B9-40F5-8B67-33C6354A3D4F}" type="slidenum">
              <a:rPr kumimoji="0" lang="en-US" smtClean="0"/>
              <a:pPr eaLnBrk="1" latinLnBrk="0" hangingPunct="1"/>
              <a:t>‹#›</a:t>
            </a:fld>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bg>
      <p:bgRef idx="1001">
        <a:schemeClr val="bg2"/>
      </p:bgRef>
    </p:bg>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a:spLocks noChangeArrowheads="1"/>
          </p:cNvSpPr>
          <p:nvPr/>
        </p:nvSpPr>
        <p:spPr bwMode="white">
          <a:xfrm>
            <a:off x="7010400" y="0"/>
            <a:ext cx="21336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1" name="Rectangle 10"/>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3" name="Straight Connector 12"/>
          <p:cNvSpPr>
            <a:spLocks noChangeShapeType="1"/>
          </p:cNvSpPr>
          <p:nvPr/>
        </p:nvSpPr>
        <p:spPr bwMode="auto">
          <a:xfrm rot="5400000">
            <a:off x="4021836" y="3278124"/>
            <a:ext cx="6245352"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4" name="Oval 13"/>
          <p:cNvSpPr/>
          <p:nvPr/>
        </p:nvSpPr>
        <p:spPr>
          <a:xfrm>
            <a:off x="6839712" y="2925763"/>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Oval 14"/>
          <p:cNvSpPr/>
          <p:nvPr/>
        </p:nvSpPr>
        <p:spPr>
          <a:xfrm>
            <a:off x="6934200" y="3020251"/>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6915912" y="3009901"/>
            <a:ext cx="457200" cy="441325"/>
          </a:xfrm>
        </p:spPr>
        <p:txBody>
          <a:bodyPr/>
          <a:lstStyle/>
          <a:p>
            <a:fld id="{2C6B1FF6-39B9-40F5-8B67-33C6354A3D4F}" type="slidenum">
              <a:rPr kumimoji="0" lang="en-US" smtClean="0"/>
              <a:pPr eaLnBrk="1" latinLnBrk="0" hangingPunct="1"/>
              <a:t>‹#›</a:t>
            </a:fld>
            <a:endParaRPr kumimoji="0" lang="en-US" dirty="0"/>
          </a:p>
        </p:txBody>
      </p:sp>
      <p:sp>
        <p:nvSpPr>
          <p:cNvPr id="3" name="Vertical Text Placeholder 2"/>
          <p:cNvSpPr>
            <a:spLocks noGrp="1"/>
          </p:cNvSpPr>
          <p:nvPr>
            <p:ph type="body" orient="vert" idx="1"/>
          </p:nvPr>
        </p:nvSpPr>
        <p:spPr>
          <a:xfrm>
            <a:off x="304800" y="304800"/>
            <a:ext cx="6553200" cy="5821366"/>
          </a:xfrm>
        </p:spPr>
        <p:txBody>
          <a:bodyPr vert="eaVert"/>
          <a:lstStyle/>
          <a:p>
            <a:pPr lvl="0" eaLnBrk="1" latinLnBrk="0" hangingPunct="1"/>
            <a:r>
              <a:rPr lang="x-none" smtClean="0"/>
              <a:t>Click to edit Master text styles</a:t>
            </a:r>
          </a:p>
          <a:p>
            <a:pPr lvl="1" eaLnBrk="1" latinLnBrk="0" hangingPunct="1"/>
            <a:r>
              <a:rPr lang="x-none" smtClean="0"/>
              <a:t>Second level</a:t>
            </a:r>
          </a:p>
          <a:p>
            <a:pPr lvl="2" eaLnBrk="1" latinLnBrk="0" hangingPunct="1"/>
            <a:r>
              <a:rPr lang="x-none" smtClean="0"/>
              <a:t>Third level</a:t>
            </a:r>
          </a:p>
          <a:p>
            <a:pPr lvl="3" eaLnBrk="1" latinLnBrk="0" hangingPunct="1"/>
            <a:r>
              <a:rPr lang="x-none" smtClean="0"/>
              <a:t>Fourth level</a:t>
            </a:r>
          </a:p>
          <a:p>
            <a:pPr lvl="4" eaLnBrk="1" latinLnBrk="0" hangingPunct="1"/>
            <a:r>
              <a:rPr lang="x-none" smtClean="0"/>
              <a:t>Fifth level</a:t>
            </a:r>
            <a:endParaRPr kumimoji="0" lang="en-US"/>
          </a:p>
        </p:txBody>
      </p:sp>
      <p:sp>
        <p:nvSpPr>
          <p:cNvPr id="4" name="Date Placeholder 3"/>
          <p:cNvSpPr>
            <a:spLocks noGrp="1"/>
          </p:cNvSpPr>
          <p:nvPr>
            <p:ph type="dt" sz="half" idx="10"/>
          </p:nvPr>
        </p:nvSpPr>
        <p:spPr/>
        <p:txBody>
          <a:bodyPr/>
          <a:lstStyle/>
          <a:p>
            <a:pPr eaLnBrk="1" latinLnBrk="0" hangingPunct="1"/>
            <a:fld id="{9D21D778-B565-4D7E-94D7-64010A445B68}" type="datetimeFigureOut">
              <a:rPr lang="en-US" smtClean="0"/>
              <a:pPr eaLnBrk="1" latinLnBrk="0" hangingPunct="1"/>
              <a:t>15/12/17</a:t>
            </a:fld>
            <a:endParaRPr lang="en-US"/>
          </a:p>
        </p:txBody>
      </p:sp>
      <p:sp>
        <p:nvSpPr>
          <p:cNvPr id="5" name="Footer Placeholder 4"/>
          <p:cNvSpPr>
            <a:spLocks noGrp="1"/>
          </p:cNvSpPr>
          <p:nvPr>
            <p:ph type="ftr" sz="quarter" idx="11"/>
          </p:nvPr>
        </p:nvSpPr>
        <p:spPr/>
        <p:txBody>
          <a:bodyPr/>
          <a:lstStyle/>
          <a:p>
            <a:endParaRPr kumimoji="0" lang="en-US"/>
          </a:p>
        </p:txBody>
      </p:sp>
      <p:sp>
        <p:nvSpPr>
          <p:cNvPr id="2" name="Vertical Title 1"/>
          <p:cNvSpPr>
            <a:spLocks noGrp="1"/>
          </p:cNvSpPr>
          <p:nvPr>
            <p:ph type="title" orient="vert"/>
          </p:nvPr>
        </p:nvSpPr>
        <p:spPr>
          <a:xfrm>
            <a:off x="7391400" y="304801"/>
            <a:ext cx="1447800" cy="5851525"/>
          </a:xfrm>
        </p:spPr>
        <p:txBody>
          <a:bodyPr vert="eaVert"/>
          <a:lstStyle/>
          <a:p>
            <a:r>
              <a:rPr kumimoji="0" lang="x-none"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393371"/>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4" name="Date Placeholder 13"/>
          <p:cNvSpPr>
            <a:spLocks noGrp="1"/>
          </p:cNvSpPr>
          <p:nvPr>
            <p:ph type="dt" sz="half" idx="2"/>
          </p:nvPr>
        </p:nvSpPr>
        <p:spPr>
          <a:xfrm>
            <a:off x="5791200" y="6404984"/>
            <a:ext cx="3044952" cy="365760"/>
          </a:xfrm>
          <a:prstGeom prst="rect">
            <a:avLst/>
          </a:prstGeom>
        </p:spPr>
        <p:txBody>
          <a:bodyPr vert="horz"/>
          <a:lstStyle>
            <a:lvl1pPr algn="r" eaLnBrk="1" latinLnBrk="0" hangingPunct="1">
              <a:defRPr kumimoji="0" sz="1400">
                <a:solidFill>
                  <a:srgbClr val="FFFFFF"/>
                </a:solidFill>
              </a:defRPr>
            </a:lvl1pPr>
          </a:lstStyle>
          <a:p>
            <a:pPr algn="r" eaLnBrk="1" latinLnBrk="0" hangingPunct="1"/>
            <a:fld id="{9D21D778-B565-4D7E-94D7-64010A445B68}" type="datetimeFigureOut">
              <a:rPr lang="en-US" smtClean="0"/>
              <a:pPr algn="r" eaLnBrk="1" latinLnBrk="0" hangingPunct="1"/>
              <a:t>15/12/17</a:t>
            </a:fld>
            <a:endParaRPr lang="en-US" sz="1400" dirty="0">
              <a:solidFill>
                <a:srgbClr val="FFFFFF"/>
              </a:solidFill>
            </a:endParaRPr>
          </a:p>
        </p:txBody>
      </p:sp>
      <p:sp>
        <p:nvSpPr>
          <p:cNvPr id="3" name="Footer Placeholder 2"/>
          <p:cNvSpPr>
            <a:spLocks noGrp="1"/>
          </p:cNvSpPr>
          <p:nvPr>
            <p:ph type="ftr" sz="quarter" idx="3"/>
          </p:nvPr>
        </p:nvSpPr>
        <p:spPr>
          <a:xfrm>
            <a:off x="304800" y="6410848"/>
            <a:ext cx="3581400" cy="365760"/>
          </a:xfrm>
          <a:prstGeom prst="rect">
            <a:avLst/>
          </a:prstGeom>
        </p:spPr>
        <p:txBody>
          <a:bodyPr vert="horz"/>
          <a:lstStyle>
            <a:lvl1pPr algn="l" eaLnBrk="1" latinLnBrk="0" hangingPunct="1">
              <a:defRPr kumimoji="0" sz="1200">
                <a:solidFill>
                  <a:srgbClr val="FFFFFF"/>
                </a:solidFill>
              </a:defRPr>
            </a:lvl1pPr>
          </a:lstStyle>
          <a:p>
            <a:pPr algn="l" eaLnBrk="1" latinLnBrk="0" hangingPunct="1"/>
            <a:endParaRPr kumimoji="0" lang="en-US" dirty="0">
              <a:solidFill>
                <a:srgbClr val="FFFFFF"/>
              </a:solidFill>
            </a:endParaRPr>
          </a:p>
        </p:txBody>
      </p:sp>
      <p:sp>
        <p:nvSpPr>
          <p:cNvPr id="8" name="Rectangle 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0" name="Straight Connector 9"/>
          <p:cNvSpPr>
            <a:spLocks noChangeShapeType="1"/>
          </p:cNvSpPr>
          <p:nvPr/>
        </p:nvSpPr>
        <p:spPr bwMode="auto">
          <a:xfrm>
            <a:off x="152400" y="1276743"/>
            <a:ext cx="8833104"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2" name="Oval 11"/>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Oval 14"/>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3" name="Slide Number Placeholder 22"/>
          <p:cNvSpPr>
            <a:spLocks noGrp="1"/>
          </p:cNvSpPr>
          <p:nvPr>
            <p:ph type="sldNum" sz="quarter" idx="4"/>
          </p:nvPr>
        </p:nvSpPr>
        <p:spPr>
          <a:xfrm>
            <a:off x="4343400" y="1040174"/>
            <a:ext cx="457200" cy="441325"/>
          </a:xfrm>
          <a:prstGeom prst="rect">
            <a:avLst/>
          </a:prstGeom>
        </p:spPr>
        <p:txBody>
          <a:bodyPr vert="horz" lIns="45720" rIns="45720" anchor="ctr">
            <a:normAutofit/>
          </a:bodyPr>
          <a:lstStyle>
            <a:lvl1pPr algn="ctr" eaLnBrk="1" latinLnBrk="0" hangingPunct="1">
              <a:defRPr kumimoji="0" sz="1600">
                <a:solidFill>
                  <a:schemeClr val="accent3">
                    <a:shade val="75000"/>
                  </a:schemeClr>
                </a:solidFill>
              </a:defRPr>
            </a:lvl1pPr>
          </a:lstStyle>
          <a:p>
            <a:pPr algn="ctr" eaLnBrk="1" latinLnBrk="0" hangingPunct="1"/>
            <a:fld id="{2C6B1FF6-39B9-40F5-8B67-33C6354A3D4F}" type="slidenum">
              <a:rPr kumimoji="0" lang="en-US" smtClean="0"/>
              <a:pPr algn="ctr" eaLnBrk="1" latinLnBrk="0" hangingPunct="1"/>
              <a:t>‹#›</a:t>
            </a:fld>
            <a:endParaRPr kumimoji="0" lang="en-US" sz="1600" dirty="0">
              <a:solidFill>
                <a:schemeClr val="accent3">
                  <a:shade val="75000"/>
                </a:schemeClr>
              </a:solidFill>
            </a:endParaRPr>
          </a:p>
        </p:txBody>
      </p:sp>
      <p:sp>
        <p:nvSpPr>
          <p:cNvPr id="22" name="Title Placeholder 21"/>
          <p:cNvSpPr>
            <a:spLocks noGrp="1"/>
          </p:cNvSpPr>
          <p:nvPr>
            <p:ph type="title"/>
          </p:nvPr>
        </p:nvSpPr>
        <p:spPr>
          <a:xfrm>
            <a:off x="301752" y="228600"/>
            <a:ext cx="8534400" cy="758952"/>
          </a:xfrm>
          <a:prstGeom prst="rect">
            <a:avLst/>
          </a:prstGeom>
        </p:spPr>
        <p:txBody>
          <a:bodyPr vert="horz" anchor="b">
            <a:normAutofit/>
          </a:bodyPr>
          <a:lstStyle/>
          <a:p>
            <a:r>
              <a:rPr kumimoji="0" lang="x-none" smtClean="0"/>
              <a:t>Click to edit Master title style</a:t>
            </a:r>
            <a:endParaRPr kumimoji="0" lang="en-US"/>
          </a:p>
        </p:txBody>
      </p:sp>
      <p:sp>
        <p:nvSpPr>
          <p:cNvPr id="13" name="Text Placeholder 12"/>
          <p:cNvSpPr>
            <a:spLocks noGrp="1"/>
          </p:cNvSpPr>
          <p:nvPr>
            <p:ph type="body" idx="1"/>
          </p:nvPr>
        </p:nvSpPr>
        <p:spPr>
          <a:xfrm>
            <a:off x="301752" y="1524000"/>
            <a:ext cx="8534400" cy="4599432"/>
          </a:xfrm>
          <a:prstGeom prst="rect">
            <a:avLst/>
          </a:prstGeom>
        </p:spPr>
        <p:txBody>
          <a:bodyPr vert="horz">
            <a:normAutofit/>
          </a:bodyPr>
          <a:lstStyle/>
          <a:p>
            <a:pPr lvl="0" eaLnBrk="1" latinLnBrk="0" hangingPunct="1"/>
            <a:r>
              <a:rPr kumimoji="0" lang="x-none" smtClean="0"/>
              <a:t>Click to edit Master text styles</a:t>
            </a:r>
          </a:p>
          <a:p>
            <a:pPr lvl="1" eaLnBrk="1" latinLnBrk="0" hangingPunct="1"/>
            <a:r>
              <a:rPr kumimoji="0" lang="x-none" smtClean="0"/>
              <a:t>Second level</a:t>
            </a:r>
          </a:p>
          <a:p>
            <a:pPr lvl="2" eaLnBrk="1" latinLnBrk="0" hangingPunct="1"/>
            <a:r>
              <a:rPr kumimoji="0" lang="x-none" smtClean="0"/>
              <a:t>Third level</a:t>
            </a:r>
          </a:p>
          <a:p>
            <a:pPr lvl="3" eaLnBrk="1" latinLnBrk="0" hangingPunct="1"/>
            <a:r>
              <a:rPr kumimoji="0" lang="x-none" smtClean="0"/>
              <a:t>Fourth level</a:t>
            </a:r>
          </a:p>
          <a:p>
            <a:pPr lvl="4" eaLnBrk="1" latinLnBrk="0" hangingPunct="1"/>
            <a:r>
              <a:rPr kumimoji="0" lang="x-none" smtClean="0"/>
              <a:t>Fifth level</a:t>
            </a:r>
            <a:endParaRPr kumimoji="0"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eaLnBrk="1" latinLnBrk="0" hangingPunct="1">
        <a:spcBef>
          <a:spcPct val="0"/>
        </a:spcBef>
        <a:buNone/>
        <a:defRPr kumimoji="0" sz="3300" kern="1200">
          <a:solidFill>
            <a:schemeClr val="accent3">
              <a:shade val="75000"/>
            </a:schemeClr>
          </a:solidFill>
          <a:latin typeface="+mj-lt"/>
          <a:ea typeface="+mj-ea"/>
          <a:cs typeface="+mj-cs"/>
        </a:defRPr>
      </a:lvl1pPr>
    </p:titleStyle>
    <p:body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3.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4.png"/><Relationship Id="rId3" Type="http://schemas.openxmlformats.org/officeDocument/2006/relationships/image" Target="../media/image5.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6.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7.png"/><Relationship Id="rId3" Type="http://schemas.openxmlformats.org/officeDocument/2006/relationships/image" Target="../media/image8.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9.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0.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1.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hyperlink" Target="https://muse.jhu.edu" TargetMode="External"/><Relationship Id="rId4" Type="http://schemas.openxmlformats.org/officeDocument/2006/relationships/hyperlink" Target="http://bmcr.brynmawr.edu" TargetMode="External"/><Relationship Id="rId1" Type="http://schemas.openxmlformats.org/officeDocument/2006/relationships/slideLayout" Target="../slideLayouts/slideLayout2.xml"/><Relationship Id="rId2" Type="http://schemas.openxmlformats.org/officeDocument/2006/relationships/hyperlink" Target="http://www.jstor.org" TargetMode="Externa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p:cNvSpPr>
            <a:spLocks noGrp="1"/>
          </p:cNvSpPr>
          <p:nvPr>
            <p:ph type="subTitle" idx="1"/>
          </p:nvPr>
        </p:nvSpPr>
        <p:spPr/>
        <p:txBody>
          <a:bodyPr/>
          <a:lstStyle/>
          <a:p>
            <a:endParaRPr lang="en-GB"/>
          </a:p>
        </p:txBody>
      </p:sp>
      <p:sp>
        <p:nvSpPr>
          <p:cNvPr id="3" name="Title 2"/>
          <p:cNvSpPr>
            <a:spLocks noGrp="1"/>
          </p:cNvSpPr>
          <p:nvPr>
            <p:ph type="ctrTitle"/>
          </p:nvPr>
        </p:nvSpPr>
        <p:spPr/>
        <p:txBody>
          <a:bodyPr/>
          <a:lstStyle/>
          <a:p>
            <a:r>
              <a:rPr lang="en-GB" dirty="0" smtClean="0"/>
              <a:t>Essays</a:t>
            </a:r>
            <a:br>
              <a:rPr lang="en-GB" dirty="0" smtClean="0"/>
            </a:br>
            <a:endParaRPr lang="en-GB" dirty="0"/>
          </a:p>
        </p:txBody>
      </p:sp>
      <p:pic>
        <p:nvPicPr>
          <p:cNvPr id="4" name="Picture 3"/>
          <p:cNvPicPr>
            <a:picLocks noChangeAspect="1"/>
          </p:cNvPicPr>
          <p:nvPr/>
        </p:nvPicPr>
        <p:blipFill>
          <a:blip r:embed="rId2"/>
          <a:stretch>
            <a:fillRect/>
          </a:stretch>
        </p:blipFill>
        <p:spPr>
          <a:xfrm>
            <a:off x="3353992" y="2819400"/>
            <a:ext cx="2427652" cy="3683334"/>
          </a:xfrm>
          <a:prstGeom prst="rect">
            <a:avLst/>
          </a:prstGeom>
        </p:spPr>
      </p:pic>
    </p:spTree>
    <p:extLst>
      <p:ext uri="{BB962C8B-B14F-4D97-AF65-F5344CB8AC3E}">
        <p14:creationId xmlns:p14="http://schemas.microsoft.com/office/powerpoint/2010/main" val="1577753294"/>
      </p:ext>
    </p:extLst>
  </p:cSld>
  <p:clrMapOvr>
    <a:masterClrMapping/>
  </p:clrMapOvr>
  <p:timing>
    <p:tnLst>
      <p:par>
        <p:cTn xmlns:p14="http://schemas.microsoft.com/office/powerpoint/2010/mai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Line Spacing</a:t>
            </a:r>
            <a:endParaRPr lang="en-GB" dirty="0"/>
          </a:p>
        </p:txBody>
      </p:sp>
      <p:pic>
        <p:nvPicPr>
          <p:cNvPr id="4" name="Content Placeholder 3" descr="Screen Shot 2017-12-10 at 18.24.54.png"/>
          <p:cNvPicPr>
            <a:picLocks noGrp="1" noChangeAspect="1"/>
          </p:cNvPicPr>
          <p:nvPr>
            <p:ph sz="quarter" idx="1"/>
          </p:nvPr>
        </p:nvPicPr>
        <p:blipFill>
          <a:blip r:embed="rId2">
            <a:extLst>
              <a:ext uri="{28A0092B-C50C-407E-A947-70E740481C1C}">
                <a14:useLocalDpi xmlns:a14="http://schemas.microsoft.com/office/drawing/2010/main" val="0"/>
              </a:ext>
            </a:extLst>
          </a:blip>
          <a:srcRect t="-100258" b="-100258"/>
          <a:stretch>
            <a:fillRect/>
          </a:stretch>
        </p:blipFill>
        <p:spPr>
          <a:xfrm>
            <a:off x="301752" y="720398"/>
            <a:ext cx="8503920" cy="4572000"/>
          </a:xfrm>
        </p:spPr>
      </p:pic>
      <p:pic>
        <p:nvPicPr>
          <p:cNvPr id="7" name="Picture 6" descr="Screen Shot 2017-12-14 at 13.48.59.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365688" y="4279900"/>
            <a:ext cx="2324100" cy="1714500"/>
          </a:xfrm>
          <a:prstGeom prst="rect">
            <a:avLst/>
          </a:prstGeom>
        </p:spPr>
      </p:pic>
    </p:spTree>
    <p:extLst>
      <p:ext uri="{BB962C8B-B14F-4D97-AF65-F5344CB8AC3E}">
        <p14:creationId xmlns:p14="http://schemas.microsoft.com/office/powerpoint/2010/main" val="23347193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Paragraphs</a:t>
            </a:r>
            <a:endParaRPr lang="en-GB" dirty="0"/>
          </a:p>
        </p:txBody>
      </p:sp>
      <p:sp>
        <p:nvSpPr>
          <p:cNvPr id="3" name="Content Placeholder 2"/>
          <p:cNvSpPr>
            <a:spLocks noGrp="1"/>
          </p:cNvSpPr>
          <p:nvPr>
            <p:ph sz="quarter" idx="1"/>
          </p:nvPr>
        </p:nvSpPr>
        <p:spPr/>
        <p:txBody>
          <a:bodyPr>
            <a:normAutofit fontScale="92500" lnSpcReduction="10000"/>
          </a:bodyPr>
          <a:lstStyle/>
          <a:p>
            <a:pPr marL="0" indent="0">
              <a:buNone/>
            </a:pPr>
            <a:r>
              <a:rPr lang="en-GB" dirty="0"/>
              <a:t>According to Hesiod, Styx is more important that Metis, Zeus’ first wife whom he swallows; and Eurynome, Zeus’ third wife, who bears him Aglaia, Euphrosune and Thalia – the three Charites, or Graces.  This alone indicates the importance of understanding Styx in our attempts to understand the </a:t>
            </a:r>
            <a:r>
              <a:rPr lang="en-GB" i="1" dirty="0"/>
              <a:t>Theogony</a:t>
            </a:r>
            <a:r>
              <a:rPr lang="en-GB" dirty="0"/>
              <a:t> as a whole. </a:t>
            </a:r>
          </a:p>
          <a:p>
            <a:pPr marL="0" indent="0">
              <a:buNone/>
            </a:pPr>
            <a:endParaRPr lang="en-GB" dirty="0"/>
          </a:p>
          <a:p>
            <a:pPr marL="0" indent="0">
              <a:buNone/>
            </a:pPr>
            <a:r>
              <a:rPr lang="en-GB" dirty="0"/>
              <a:t>Hesiod’s usage of deities as </a:t>
            </a:r>
            <a:r>
              <a:rPr lang="en-GB" dirty="0" err="1"/>
              <a:t>cosmogonical</a:t>
            </a:r>
            <a:r>
              <a:rPr lang="en-GB" dirty="0"/>
              <a:t> forces in the creation and ordering of the world means that the </a:t>
            </a:r>
            <a:r>
              <a:rPr lang="en-GB" i="1" dirty="0"/>
              <a:t>Theogony</a:t>
            </a:r>
            <a:r>
              <a:rPr lang="en-GB" dirty="0"/>
              <a:t> offers an explanation of the role of hatred in the forming and structuring of the cosmos; a role which has multiple aspects and manifestations. </a:t>
            </a:r>
            <a:r>
              <a:rPr lang="en-GB" dirty="0" smtClean="0"/>
              <a:t>Etc. etc. etc. </a:t>
            </a:r>
            <a:endParaRPr lang="en-GB" dirty="0"/>
          </a:p>
        </p:txBody>
      </p:sp>
    </p:spTree>
    <p:extLst>
      <p:ext uri="{BB962C8B-B14F-4D97-AF65-F5344CB8AC3E}">
        <p14:creationId xmlns:p14="http://schemas.microsoft.com/office/powerpoint/2010/main" val="40335296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Paragraphs</a:t>
            </a:r>
            <a:endParaRPr lang="en-GB" dirty="0"/>
          </a:p>
        </p:txBody>
      </p:sp>
      <p:sp>
        <p:nvSpPr>
          <p:cNvPr id="3" name="Content Placeholder 2"/>
          <p:cNvSpPr>
            <a:spLocks noGrp="1"/>
          </p:cNvSpPr>
          <p:nvPr>
            <p:ph sz="quarter" idx="1"/>
          </p:nvPr>
        </p:nvSpPr>
        <p:spPr/>
        <p:txBody>
          <a:bodyPr>
            <a:normAutofit fontScale="92500"/>
          </a:bodyPr>
          <a:lstStyle/>
          <a:p>
            <a:pPr marL="0" indent="0">
              <a:buNone/>
            </a:pPr>
            <a:r>
              <a:rPr lang="en-GB" dirty="0"/>
              <a:t>According to Hesiod, Styx is more important that Metis, Zeus’ first wife whom he swallows; and Eurynome, Zeus’ third wife, who bears him Aglaia, Euphrosune and Thalia – the three Charites, or Graces.  This alone indicates the importance of understanding Styx in our attempts to understand the </a:t>
            </a:r>
            <a:r>
              <a:rPr lang="en-GB" i="1" dirty="0"/>
              <a:t>Theogony</a:t>
            </a:r>
            <a:r>
              <a:rPr lang="en-GB" dirty="0"/>
              <a:t> as a whole. </a:t>
            </a:r>
          </a:p>
          <a:p>
            <a:pPr marL="0" indent="0">
              <a:buNone/>
            </a:pPr>
            <a:r>
              <a:rPr lang="en-GB" dirty="0" smtClean="0"/>
              <a:t>	Hesiod’s </a:t>
            </a:r>
            <a:r>
              <a:rPr lang="en-GB" dirty="0"/>
              <a:t>usage of deities as </a:t>
            </a:r>
            <a:r>
              <a:rPr lang="en-GB" dirty="0" err="1"/>
              <a:t>cosmogonical</a:t>
            </a:r>
            <a:r>
              <a:rPr lang="en-GB" dirty="0"/>
              <a:t> forces in the creation and ordering of the world means that the </a:t>
            </a:r>
            <a:r>
              <a:rPr lang="en-GB" i="1" dirty="0"/>
              <a:t>Theogony</a:t>
            </a:r>
            <a:r>
              <a:rPr lang="en-GB" dirty="0"/>
              <a:t> offers an explanation of the role of hatred in the forming and structuring of the cosmos; a role which has multiple aspects and manifestations. </a:t>
            </a:r>
          </a:p>
        </p:txBody>
      </p:sp>
    </p:spTree>
    <p:extLst>
      <p:ext uri="{BB962C8B-B14F-4D97-AF65-F5344CB8AC3E}">
        <p14:creationId xmlns:p14="http://schemas.microsoft.com/office/powerpoint/2010/main" val="31295872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Paragraphs</a:t>
            </a:r>
            <a:endParaRPr lang="en-GB" dirty="0"/>
          </a:p>
        </p:txBody>
      </p:sp>
      <p:sp>
        <p:nvSpPr>
          <p:cNvPr id="3" name="Content Placeholder 2"/>
          <p:cNvSpPr>
            <a:spLocks noGrp="1"/>
          </p:cNvSpPr>
          <p:nvPr>
            <p:ph sz="quarter" idx="1"/>
          </p:nvPr>
        </p:nvSpPr>
        <p:spPr/>
        <p:txBody>
          <a:bodyPr>
            <a:normAutofit fontScale="92500"/>
          </a:bodyPr>
          <a:lstStyle/>
          <a:p>
            <a:pPr marL="0" indent="0">
              <a:buNone/>
            </a:pPr>
            <a:r>
              <a:rPr lang="en-GB" dirty="0">
                <a:solidFill>
                  <a:srgbClr val="FF0000"/>
                </a:solidFill>
              </a:rPr>
              <a:t>According to Hesiod, Styx is more important that Metis, Zeus’ first wife whom he swallows; and Eurynome, Zeus’ third wife, who bears him Aglaia, Euphrosune and Thalia – the three Charites, or Graces.  This alone indicates the importance of understanding Styx in our attempts to understand the </a:t>
            </a:r>
            <a:r>
              <a:rPr lang="en-GB" i="1" dirty="0">
                <a:solidFill>
                  <a:srgbClr val="FF0000"/>
                </a:solidFill>
              </a:rPr>
              <a:t>Theogony</a:t>
            </a:r>
            <a:r>
              <a:rPr lang="en-GB" dirty="0">
                <a:solidFill>
                  <a:srgbClr val="FF0000"/>
                </a:solidFill>
              </a:rPr>
              <a:t> as a whole. </a:t>
            </a:r>
            <a:endParaRPr lang="en-GB" dirty="0" smtClean="0">
              <a:solidFill>
                <a:srgbClr val="FF0000"/>
              </a:solidFill>
            </a:endParaRPr>
          </a:p>
          <a:p>
            <a:pPr marL="0" indent="0">
              <a:buNone/>
            </a:pPr>
            <a:r>
              <a:rPr lang="en-GB" dirty="0" smtClean="0">
                <a:solidFill>
                  <a:srgbClr val="FF0000"/>
                </a:solidFill>
              </a:rPr>
              <a:t>Hesiod’s </a:t>
            </a:r>
            <a:r>
              <a:rPr lang="en-GB" dirty="0">
                <a:solidFill>
                  <a:srgbClr val="FF0000"/>
                </a:solidFill>
              </a:rPr>
              <a:t>usage of deities as </a:t>
            </a:r>
            <a:r>
              <a:rPr lang="en-GB" dirty="0" err="1">
                <a:solidFill>
                  <a:srgbClr val="FF0000"/>
                </a:solidFill>
              </a:rPr>
              <a:t>cosmogonical</a:t>
            </a:r>
            <a:r>
              <a:rPr lang="en-GB" dirty="0">
                <a:solidFill>
                  <a:srgbClr val="FF0000"/>
                </a:solidFill>
              </a:rPr>
              <a:t> forces in the creation and ordering of the world means that the </a:t>
            </a:r>
            <a:r>
              <a:rPr lang="en-GB" i="1" dirty="0">
                <a:solidFill>
                  <a:srgbClr val="FF0000"/>
                </a:solidFill>
              </a:rPr>
              <a:t>Theogony</a:t>
            </a:r>
            <a:r>
              <a:rPr lang="en-GB" dirty="0">
                <a:solidFill>
                  <a:srgbClr val="FF0000"/>
                </a:solidFill>
              </a:rPr>
              <a:t> offers an explanation of the role of hatred in the forming and structuring of the cosmos; a role which has multiple aspects and manifestations. </a:t>
            </a:r>
          </a:p>
          <a:p>
            <a:pPr marL="0" indent="0">
              <a:buNone/>
            </a:pPr>
            <a:endParaRPr lang="en-GB" dirty="0"/>
          </a:p>
        </p:txBody>
      </p:sp>
    </p:spTree>
    <p:extLst>
      <p:ext uri="{BB962C8B-B14F-4D97-AF65-F5344CB8AC3E}">
        <p14:creationId xmlns:p14="http://schemas.microsoft.com/office/powerpoint/2010/main" val="4009154027"/>
      </p:ext>
    </p:extLst>
  </p:cSld>
  <p:clrMapOvr>
    <a:masterClrMapping/>
  </p:clrMapOvr>
  <p:timing>
    <p:tnLst>
      <p:par>
        <p:cTn xmlns:p14="http://schemas.microsoft.com/office/powerpoint/2010/mai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Referencing</a:t>
            </a:r>
            <a:endParaRPr lang="en-GB" dirty="0"/>
          </a:p>
        </p:txBody>
      </p:sp>
      <p:sp>
        <p:nvSpPr>
          <p:cNvPr id="3" name="Content Placeholder 2"/>
          <p:cNvSpPr>
            <a:spLocks noGrp="1"/>
          </p:cNvSpPr>
          <p:nvPr>
            <p:ph sz="quarter" idx="1"/>
          </p:nvPr>
        </p:nvSpPr>
        <p:spPr/>
        <p:txBody>
          <a:bodyPr/>
          <a:lstStyle/>
          <a:p>
            <a:r>
              <a:rPr lang="en-GB" dirty="0"/>
              <a:t>The first time you refer to an author you should use their full name. </a:t>
            </a:r>
          </a:p>
          <a:p>
            <a:endParaRPr lang="en-GB" dirty="0"/>
          </a:p>
          <a:p>
            <a:r>
              <a:rPr lang="en-GB" dirty="0"/>
              <a:t>Hesiod, </a:t>
            </a:r>
            <a:r>
              <a:rPr lang="en-GB" i="1" dirty="0"/>
              <a:t>Then</a:t>
            </a:r>
            <a:r>
              <a:rPr lang="en-GB" dirty="0"/>
              <a:t> </a:t>
            </a:r>
            <a:r>
              <a:rPr lang="en-GB" dirty="0" err="1"/>
              <a:t>Hes</a:t>
            </a:r>
            <a:r>
              <a:rPr lang="en-GB" dirty="0" smtClean="0"/>
              <a:t>.</a:t>
            </a:r>
          </a:p>
          <a:p>
            <a:pPr marL="0" indent="0">
              <a:buNone/>
            </a:pPr>
            <a:endParaRPr lang="en-GB" dirty="0"/>
          </a:p>
          <a:p>
            <a:r>
              <a:rPr lang="en-GB" dirty="0"/>
              <a:t>Judith Fletcher, </a:t>
            </a:r>
            <a:r>
              <a:rPr lang="en-GB" i="1" dirty="0"/>
              <a:t>then</a:t>
            </a:r>
            <a:r>
              <a:rPr lang="en-GB" dirty="0"/>
              <a:t> Fletcher.</a:t>
            </a:r>
          </a:p>
          <a:p>
            <a:pPr marL="0" indent="0">
              <a:buNone/>
            </a:pPr>
            <a:endParaRPr lang="en-GB" dirty="0"/>
          </a:p>
        </p:txBody>
      </p:sp>
    </p:spTree>
    <p:extLst>
      <p:ext uri="{BB962C8B-B14F-4D97-AF65-F5344CB8AC3E}">
        <p14:creationId xmlns:p14="http://schemas.microsoft.com/office/powerpoint/2010/main" val="16787101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Ancient References</a:t>
            </a:r>
            <a:endParaRPr lang="en-GB" dirty="0"/>
          </a:p>
        </p:txBody>
      </p:sp>
      <p:sp>
        <p:nvSpPr>
          <p:cNvPr id="3" name="Content Placeholder 2"/>
          <p:cNvSpPr>
            <a:spLocks noGrp="1"/>
          </p:cNvSpPr>
          <p:nvPr>
            <p:ph sz="quarter" idx="1"/>
          </p:nvPr>
        </p:nvSpPr>
        <p:spPr/>
        <p:txBody>
          <a:bodyPr>
            <a:normAutofit fontScale="62500" lnSpcReduction="20000"/>
          </a:bodyPr>
          <a:lstStyle/>
          <a:p>
            <a:r>
              <a:rPr lang="en-GB" dirty="0"/>
              <a:t>Make sure you’re using the proper conventions for referencing ancient sources.</a:t>
            </a:r>
          </a:p>
          <a:p>
            <a:r>
              <a:rPr lang="en-GB" dirty="0"/>
              <a:t>Prose: author, work, book, chapter and sub-section</a:t>
            </a:r>
          </a:p>
          <a:p>
            <a:pPr lvl="1"/>
            <a:r>
              <a:rPr lang="en-GB" dirty="0" err="1"/>
              <a:t>Apollod</a:t>
            </a:r>
            <a:r>
              <a:rPr lang="en-GB" dirty="0"/>
              <a:t>. </a:t>
            </a:r>
            <a:r>
              <a:rPr lang="en-GB" i="1" dirty="0"/>
              <a:t>Bibl. </a:t>
            </a:r>
            <a:r>
              <a:rPr lang="en-GB" dirty="0"/>
              <a:t>3.5.2</a:t>
            </a:r>
          </a:p>
          <a:p>
            <a:r>
              <a:rPr lang="en-GB" dirty="0"/>
              <a:t>Poetry: author, work, (book), line numbers</a:t>
            </a:r>
          </a:p>
          <a:p>
            <a:pPr lvl="1"/>
            <a:r>
              <a:rPr lang="en-GB" dirty="0" err="1"/>
              <a:t>Hes</a:t>
            </a:r>
            <a:r>
              <a:rPr lang="en-GB" dirty="0"/>
              <a:t>. </a:t>
            </a:r>
            <a:r>
              <a:rPr lang="en-GB" i="1" dirty="0"/>
              <a:t>Th.</a:t>
            </a:r>
            <a:r>
              <a:rPr lang="en-GB" dirty="0"/>
              <a:t> 55-78</a:t>
            </a:r>
          </a:p>
          <a:p>
            <a:pPr lvl="1"/>
            <a:r>
              <a:rPr lang="en-GB" dirty="0" err="1"/>
              <a:t>Hom</a:t>
            </a:r>
            <a:r>
              <a:rPr lang="en-GB" dirty="0"/>
              <a:t>. </a:t>
            </a:r>
            <a:r>
              <a:rPr lang="en-GB" i="1" dirty="0"/>
              <a:t>Il.</a:t>
            </a:r>
            <a:r>
              <a:rPr lang="en-GB" dirty="0"/>
              <a:t> 17.125-145</a:t>
            </a:r>
          </a:p>
          <a:p>
            <a:endParaRPr lang="en-GB" dirty="0" smtClean="0"/>
          </a:p>
          <a:p>
            <a:r>
              <a:rPr lang="en-GB" dirty="0" smtClean="0"/>
              <a:t>References to ancient authors go in the main body of the essay.</a:t>
            </a:r>
          </a:p>
          <a:p>
            <a:pPr marL="0" indent="0">
              <a:buNone/>
            </a:pPr>
            <a:endParaRPr lang="en-GB" dirty="0" smtClean="0"/>
          </a:p>
          <a:p>
            <a:pPr marL="0" indent="0">
              <a:buNone/>
            </a:pPr>
            <a:endParaRPr lang="en-GB" dirty="0" smtClean="0"/>
          </a:p>
          <a:p>
            <a:pPr marL="0" indent="0">
              <a:buNone/>
            </a:pPr>
            <a:endParaRPr lang="en-GB" dirty="0"/>
          </a:p>
          <a:p>
            <a:endParaRPr lang="en-GB" dirty="0" smtClean="0"/>
          </a:p>
          <a:p>
            <a:endParaRPr lang="en-GB" dirty="0"/>
          </a:p>
          <a:p>
            <a:endParaRPr lang="en-GB" dirty="0" smtClean="0"/>
          </a:p>
          <a:p>
            <a:endParaRPr lang="en-GB" dirty="0"/>
          </a:p>
          <a:p>
            <a:r>
              <a:rPr lang="en-GB" dirty="0" smtClean="0"/>
              <a:t>(</a:t>
            </a:r>
            <a:r>
              <a:rPr lang="en-GB" dirty="0" err="1" smtClean="0"/>
              <a:t>Hes</a:t>
            </a:r>
            <a:r>
              <a:rPr lang="en-GB" dirty="0" smtClean="0"/>
              <a:t>. </a:t>
            </a:r>
            <a:r>
              <a:rPr lang="en-GB" i="1" dirty="0" smtClean="0"/>
              <a:t>Th</a:t>
            </a:r>
            <a:r>
              <a:rPr lang="en-GB" dirty="0" smtClean="0"/>
              <a:t>. 183-187)</a:t>
            </a:r>
          </a:p>
          <a:p>
            <a:r>
              <a:rPr lang="en-GB" dirty="0"/>
              <a:t>(</a:t>
            </a:r>
            <a:r>
              <a:rPr lang="en-GB" i="1" dirty="0" smtClean="0"/>
              <a:t>Th</a:t>
            </a:r>
            <a:r>
              <a:rPr lang="en-GB" dirty="0" smtClean="0"/>
              <a:t>. 183-187)</a:t>
            </a:r>
          </a:p>
          <a:p>
            <a:r>
              <a:rPr lang="en-GB" dirty="0" smtClean="0"/>
              <a:t>(183-187)</a:t>
            </a:r>
          </a:p>
        </p:txBody>
      </p:sp>
      <p:pic>
        <p:nvPicPr>
          <p:cNvPr id="4" name="Picture 3" descr="Screen Shot 2017-12-14 at 20.52.36.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85989" y="3719617"/>
            <a:ext cx="5689600" cy="1320800"/>
          </a:xfrm>
          <a:prstGeom prst="rect">
            <a:avLst/>
          </a:prstGeom>
        </p:spPr>
      </p:pic>
    </p:spTree>
    <p:extLst>
      <p:ext uri="{BB962C8B-B14F-4D97-AF65-F5344CB8AC3E}">
        <p14:creationId xmlns:p14="http://schemas.microsoft.com/office/powerpoint/2010/main" val="200822757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Abbreviations</a:t>
            </a:r>
            <a:endParaRPr lang="en-GB" dirty="0"/>
          </a:p>
        </p:txBody>
      </p:sp>
      <p:sp>
        <p:nvSpPr>
          <p:cNvPr id="3" name="Content Placeholder 2"/>
          <p:cNvSpPr>
            <a:spLocks noGrp="1"/>
          </p:cNvSpPr>
          <p:nvPr>
            <p:ph sz="quarter" idx="1"/>
          </p:nvPr>
        </p:nvSpPr>
        <p:spPr/>
        <p:txBody>
          <a:bodyPr/>
          <a:lstStyle/>
          <a:p>
            <a:r>
              <a:rPr lang="en-GB" dirty="0"/>
              <a:t>There are standardised abbreviations for authors and their works. </a:t>
            </a:r>
            <a:endParaRPr lang="en-GB" dirty="0" smtClean="0"/>
          </a:p>
          <a:p>
            <a:pPr marL="0" indent="0">
              <a:buNone/>
            </a:pPr>
            <a:endParaRPr lang="en-GB" dirty="0"/>
          </a:p>
          <a:p>
            <a:r>
              <a:rPr lang="en-GB" dirty="0"/>
              <a:t>You can find these in a copy of the </a:t>
            </a:r>
            <a:r>
              <a:rPr lang="en-GB" i="1" dirty="0"/>
              <a:t>Oxford Classical Dictionary</a:t>
            </a:r>
            <a:r>
              <a:rPr lang="en-GB" dirty="0"/>
              <a:t> </a:t>
            </a:r>
          </a:p>
          <a:p>
            <a:pPr lvl="1"/>
            <a:r>
              <a:rPr lang="en-GB" dirty="0"/>
              <a:t>In the library</a:t>
            </a:r>
          </a:p>
          <a:p>
            <a:pPr lvl="1"/>
            <a:r>
              <a:rPr lang="en-GB" dirty="0"/>
              <a:t>In the Classics library</a:t>
            </a:r>
          </a:p>
          <a:p>
            <a:pPr lvl="1"/>
            <a:r>
              <a:rPr lang="en-GB" dirty="0"/>
              <a:t>Oxford Reference Online (through the library website).</a:t>
            </a:r>
          </a:p>
          <a:p>
            <a:pPr marL="0" indent="0">
              <a:buNone/>
            </a:pPr>
            <a:endParaRPr lang="en-GB" dirty="0"/>
          </a:p>
        </p:txBody>
      </p:sp>
    </p:spTree>
    <p:extLst>
      <p:ext uri="{BB962C8B-B14F-4D97-AF65-F5344CB8AC3E}">
        <p14:creationId xmlns:p14="http://schemas.microsoft.com/office/powerpoint/2010/main" val="1832187162"/>
      </p:ext>
    </p:extLst>
  </p:cSld>
  <p:clrMapOvr>
    <a:masterClrMapping/>
  </p:clrMapOvr>
  <p:timing>
    <p:tnLst>
      <p:par>
        <p:cTn xmlns:p14="http://schemas.microsoft.com/office/powerpoint/2010/mai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Referencing Scholarship</a:t>
            </a:r>
            <a:endParaRPr lang="en-GB" dirty="0"/>
          </a:p>
        </p:txBody>
      </p:sp>
      <p:pic>
        <p:nvPicPr>
          <p:cNvPr id="4" name="Content Placeholder 3" descr="Screen Shot 2017-12-14 at 21.50.44.png"/>
          <p:cNvPicPr>
            <a:picLocks noGrp="1" noChangeAspect="1"/>
          </p:cNvPicPr>
          <p:nvPr>
            <p:ph sz="quarter" idx="1"/>
          </p:nvPr>
        </p:nvPicPr>
        <p:blipFill>
          <a:blip r:embed="rId2">
            <a:extLst>
              <a:ext uri="{28A0092B-C50C-407E-A947-70E740481C1C}">
                <a14:useLocalDpi xmlns:a14="http://schemas.microsoft.com/office/drawing/2010/main" val="0"/>
              </a:ext>
            </a:extLst>
          </a:blip>
          <a:srcRect t="-95662" b="-95662"/>
          <a:stretch>
            <a:fillRect/>
          </a:stretch>
        </p:blipFill>
        <p:spPr>
          <a:xfrm>
            <a:off x="301752" y="1536691"/>
            <a:ext cx="8503920" cy="4572000"/>
          </a:xfrm>
        </p:spPr>
      </p:pic>
      <p:pic>
        <p:nvPicPr>
          <p:cNvPr id="6" name="Picture 5" descr="Screen Shot 2017-12-14 at 21.52.30.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941082" y="5109278"/>
            <a:ext cx="2832100" cy="673100"/>
          </a:xfrm>
          <a:prstGeom prst="rect">
            <a:avLst/>
          </a:prstGeom>
        </p:spPr>
      </p:pic>
      <p:sp>
        <p:nvSpPr>
          <p:cNvPr id="7" name="TextBox 6"/>
          <p:cNvSpPr txBox="1"/>
          <p:nvPr/>
        </p:nvSpPr>
        <p:spPr>
          <a:xfrm>
            <a:off x="301752" y="1536691"/>
            <a:ext cx="8503920" cy="1200329"/>
          </a:xfrm>
          <a:prstGeom prst="rect">
            <a:avLst/>
          </a:prstGeom>
          <a:noFill/>
        </p:spPr>
        <p:txBody>
          <a:bodyPr wrap="square" rtlCol="0">
            <a:spAutoFit/>
          </a:bodyPr>
          <a:lstStyle/>
          <a:p>
            <a:r>
              <a:rPr lang="en-GB" dirty="0" smtClean="0"/>
              <a:t>You are using the </a:t>
            </a:r>
            <a:r>
              <a:rPr lang="en-GB" b="1" u="sng" dirty="0" smtClean="0"/>
              <a:t>Harvard </a:t>
            </a:r>
            <a:r>
              <a:rPr lang="en-GB" b="1" u="sng" dirty="0"/>
              <a:t>referencing system</a:t>
            </a:r>
          </a:p>
          <a:p>
            <a:pPr lvl="1"/>
            <a:r>
              <a:rPr lang="en-GB" dirty="0"/>
              <a:t>Details of how to format all of your sources is in the referencing guidance </a:t>
            </a:r>
            <a:r>
              <a:rPr lang="en-GB" dirty="0" smtClean="0"/>
              <a:t>handbook (available on the </a:t>
            </a:r>
            <a:r>
              <a:rPr lang="en-GB" dirty="0" err="1" smtClean="0"/>
              <a:t>moodle</a:t>
            </a:r>
            <a:r>
              <a:rPr lang="en-GB" dirty="0" smtClean="0"/>
              <a:t> page for this unit). </a:t>
            </a:r>
            <a:endParaRPr lang="en-GB" dirty="0"/>
          </a:p>
          <a:p>
            <a:endParaRPr lang="en-GB" dirty="0"/>
          </a:p>
        </p:txBody>
      </p:sp>
    </p:spTree>
    <p:extLst>
      <p:ext uri="{BB962C8B-B14F-4D97-AF65-F5344CB8AC3E}">
        <p14:creationId xmlns:p14="http://schemas.microsoft.com/office/powerpoint/2010/main" val="2863091579"/>
      </p:ext>
    </p:extLst>
  </p:cSld>
  <p:clrMapOvr>
    <a:masterClrMapping/>
  </p:clrMapOvr>
  <p:timing>
    <p:tnLst>
      <p:par>
        <p:cTn xmlns:p14="http://schemas.microsoft.com/office/powerpoint/2010/mai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Referencing</a:t>
            </a:r>
            <a:endParaRPr lang="en-GB" dirty="0"/>
          </a:p>
        </p:txBody>
      </p:sp>
      <p:pic>
        <p:nvPicPr>
          <p:cNvPr id="4" name="Content Placeholder 3" descr="Screen Shot 2017-12-10 at 23.52.07.png"/>
          <p:cNvPicPr>
            <a:picLocks noGrp="1" noChangeAspect="1"/>
          </p:cNvPicPr>
          <p:nvPr>
            <p:ph sz="quarter" idx="1"/>
          </p:nvPr>
        </p:nvPicPr>
        <p:blipFill>
          <a:blip r:embed="rId2">
            <a:extLst>
              <a:ext uri="{28A0092B-C50C-407E-A947-70E740481C1C}">
                <a14:useLocalDpi xmlns:a14="http://schemas.microsoft.com/office/drawing/2010/main" val="0"/>
              </a:ext>
            </a:extLst>
          </a:blip>
          <a:srcRect t="-195486" b="-195486"/>
          <a:stretch>
            <a:fillRect/>
          </a:stretch>
        </p:blipFill>
        <p:spPr>
          <a:xfrm>
            <a:off x="301752" y="380901"/>
            <a:ext cx="8503920" cy="4572000"/>
          </a:xfrm>
        </p:spPr>
      </p:pic>
      <p:sp>
        <p:nvSpPr>
          <p:cNvPr id="5" name="TextBox 4"/>
          <p:cNvSpPr txBox="1"/>
          <p:nvPr/>
        </p:nvSpPr>
        <p:spPr>
          <a:xfrm>
            <a:off x="3374205" y="3734695"/>
            <a:ext cx="2862387" cy="1569660"/>
          </a:xfrm>
          <a:prstGeom prst="rect">
            <a:avLst/>
          </a:prstGeom>
          <a:noFill/>
        </p:spPr>
        <p:txBody>
          <a:bodyPr wrap="square" rtlCol="0">
            <a:spAutoFit/>
          </a:bodyPr>
          <a:lstStyle/>
          <a:p>
            <a:r>
              <a:rPr lang="en-GB" sz="9600" dirty="0" smtClean="0">
                <a:solidFill>
                  <a:srgbClr val="FF0000"/>
                </a:solidFill>
              </a:rPr>
              <a:t>NO.</a:t>
            </a:r>
            <a:endParaRPr lang="en-GB" sz="9600" dirty="0">
              <a:solidFill>
                <a:srgbClr val="FF0000"/>
              </a:solidFill>
            </a:endParaRPr>
          </a:p>
        </p:txBody>
      </p:sp>
    </p:spTree>
    <p:extLst>
      <p:ext uri="{BB962C8B-B14F-4D97-AF65-F5344CB8AC3E}">
        <p14:creationId xmlns:p14="http://schemas.microsoft.com/office/powerpoint/2010/main" val="148120548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Referencing</a:t>
            </a:r>
            <a:endParaRPr lang="en-GB" dirty="0"/>
          </a:p>
        </p:txBody>
      </p:sp>
      <p:pic>
        <p:nvPicPr>
          <p:cNvPr id="4" name="Content Placeholder 3" descr="Screen Shot 2017-12-10 at 23.52.01.png"/>
          <p:cNvPicPr>
            <a:picLocks noGrp="1" noChangeAspect="1"/>
          </p:cNvPicPr>
          <p:nvPr>
            <p:ph sz="quarter" idx="1"/>
          </p:nvPr>
        </p:nvPicPr>
        <p:blipFill>
          <a:blip r:embed="rId2">
            <a:extLst>
              <a:ext uri="{28A0092B-C50C-407E-A947-70E740481C1C}">
                <a14:useLocalDpi xmlns:a14="http://schemas.microsoft.com/office/drawing/2010/main" val="0"/>
              </a:ext>
            </a:extLst>
          </a:blip>
          <a:srcRect t="-114171" b="-114171"/>
          <a:stretch>
            <a:fillRect/>
          </a:stretch>
        </p:blipFill>
        <p:spPr>
          <a:xfrm>
            <a:off x="301752" y="503325"/>
            <a:ext cx="8503920" cy="4572000"/>
          </a:xfrm>
        </p:spPr>
      </p:pic>
      <p:sp>
        <p:nvSpPr>
          <p:cNvPr id="5" name="TextBox 4"/>
          <p:cNvSpPr txBox="1"/>
          <p:nvPr/>
        </p:nvSpPr>
        <p:spPr>
          <a:xfrm>
            <a:off x="3108819" y="3928115"/>
            <a:ext cx="2794555" cy="1569660"/>
          </a:xfrm>
          <a:prstGeom prst="rect">
            <a:avLst/>
          </a:prstGeom>
          <a:noFill/>
        </p:spPr>
        <p:txBody>
          <a:bodyPr wrap="none" rtlCol="0">
            <a:spAutoFit/>
          </a:bodyPr>
          <a:lstStyle/>
          <a:p>
            <a:r>
              <a:rPr lang="en-GB" sz="9600" dirty="0" smtClean="0">
                <a:solidFill>
                  <a:srgbClr val="008000"/>
                </a:solidFill>
              </a:rPr>
              <a:t>YES.</a:t>
            </a:r>
            <a:endParaRPr lang="en-GB" sz="9600" dirty="0">
              <a:solidFill>
                <a:srgbClr val="008000"/>
              </a:solidFill>
            </a:endParaRPr>
          </a:p>
        </p:txBody>
      </p:sp>
    </p:spTree>
    <p:extLst>
      <p:ext uri="{BB962C8B-B14F-4D97-AF65-F5344CB8AC3E}">
        <p14:creationId xmlns:p14="http://schemas.microsoft.com/office/powerpoint/2010/main" val="409981871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Images </a:t>
            </a:r>
            <a:endParaRPr lang="en-GB" dirty="0"/>
          </a:p>
        </p:txBody>
      </p:sp>
      <p:sp>
        <p:nvSpPr>
          <p:cNvPr id="3" name="Content Placeholder 2"/>
          <p:cNvSpPr>
            <a:spLocks noGrp="1"/>
          </p:cNvSpPr>
          <p:nvPr>
            <p:ph sz="quarter" idx="1"/>
          </p:nvPr>
        </p:nvSpPr>
        <p:spPr/>
        <p:txBody>
          <a:bodyPr>
            <a:normAutofit/>
          </a:bodyPr>
          <a:lstStyle/>
          <a:p>
            <a:r>
              <a:rPr lang="en-GB" u="sng" dirty="0"/>
              <a:t>Only</a:t>
            </a:r>
            <a:r>
              <a:rPr lang="en-GB" dirty="0"/>
              <a:t> use websites you know you can legally get the images from</a:t>
            </a:r>
          </a:p>
          <a:p>
            <a:r>
              <a:rPr lang="en-GB" dirty="0" smtClean="0"/>
              <a:t>You </a:t>
            </a:r>
            <a:r>
              <a:rPr lang="en-GB" dirty="0"/>
              <a:t>can also use the </a:t>
            </a:r>
            <a:r>
              <a:rPr lang="en-GB" i="1" dirty="0"/>
              <a:t>Lexicon </a:t>
            </a:r>
            <a:r>
              <a:rPr lang="en-GB" i="1" dirty="0" err="1"/>
              <a:t>Icongographicum</a:t>
            </a:r>
            <a:r>
              <a:rPr lang="en-GB" i="1" dirty="0"/>
              <a:t> </a:t>
            </a:r>
            <a:r>
              <a:rPr lang="en-GB" i="1" dirty="0" err="1"/>
              <a:t>Mythologicae</a:t>
            </a:r>
            <a:r>
              <a:rPr lang="en-GB" i="1" dirty="0"/>
              <a:t> </a:t>
            </a:r>
            <a:r>
              <a:rPr lang="en-GB" i="1" dirty="0" err="1" smtClean="0"/>
              <a:t>Classicae</a:t>
            </a:r>
            <a:r>
              <a:rPr lang="en-GB" i="1" dirty="0" smtClean="0"/>
              <a:t> </a:t>
            </a:r>
            <a:r>
              <a:rPr lang="en-GB" dirty="0" smtClean="0"/>
              <a:t>(There </a:t>
            </a:r>
            <a:r>
              <a:rPr lang="en-GB" dirty="0"/>
              <a:t>is a copy in the Classics </a:t>
            </a:r>
            <a:r>
              <a:rPr lang="en-GB" dirty="0" smtClean="0"/>
              <a:t>library)</a:t>
            </a:r>
          </a:p>
          <a:p>
            <a:endParaRPr lang="en-GB" dirty="0" smtClean="0"/>
          </a:p>
          <a:p>
            <a:r>
              <a:rPr lang="en-GB" dirty="0" smtClean="0"/>
              <a:t>Referencing images:</a:t>
            </a:r>
            <a:endParaRPr lang="en-GB" dirty="0"/>
          </a:p>
          <a:p>
            <a:r>
              <a:rPr lang="en-GB" dirty="0"/>
              <a:t>Follow the guidelines in the handbook</a:t>
            </a:r>
          </a:p>
          <a:p>
            <a:r>
              <a:rPr lang="en-GB" dirty="0"/>
              <a:t>Use captions for the images, </a:t>
            </a:r>
            <a:r>
              <a:rPr lang="en-GB" u="sng" dirty="0"/>
              <a:t>not</a:t>
            </a:r>
            <a:r>
              <a:rPr lang="en-GB" dirty="0"/>
              <a:t> footnotes</a:t>
            </a:r>
          </a:p>
          <a:p>
            <a:endParaRPr lang="en-GB" dirty="0" smtClean="0"/>
          </a:p>
        </p:txBody>
      </p:sp>
    </p:spTree>
    <p:extLst>
      <p:ext uri="{BB962C8B-B14F-4D97-AF65-F5344CB8AC3E}">
        <p14:creationId xmlns:p14="http://schemas.microsoft.com/office/powerpoint/2010/main" val="211038956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Referencing software</a:t>
            </a:r>
            <a:endParaRPr lang="en-GB" dirty="0"/>
          </a:p>
        </p:txBody>
      </p:sp>
      <p:sp>
        <p:nvSpPr>
          <p:cNvPr id="3" name="Content Placeholder 2"/>
          <p:cNvSpPr>
            <a:spLocks noGrp="1"/>
          </p:cNvSpPr>
          <p:nvPr>
            <p:ph sz="quarter" idx="1"/>
          </p:nvPr>
        </p:nvSpPr>
        <p:spPr/>
        <p:txBody>
          <a:bodyPr/>
          <a:lstStyle/>
          <a:p>
            <a:r>
              <a:rPr lang="en-GB" dirty="0"/>
              <a:t>EndNote</a:t>
            </a:r>
          </a:p>
          <a:p>
            <a:r>
              <a:rPr lang="en-GB" dirty="0" err="1"/>
              <a:t>Zotero</a:t>
            </a:r>
            <a:endParaRPr lang="en-GB" dirty="0"/>
          </a:p>
          <a:p>
            <a:r>
              <a:rPr lang="en-GB" dirty="0"/>
              <a:t>https://</a:t>
            </a:r>
            <a:r>
              <a:rPr lang="en-GB" dirty="0" err="1"/>
              <a:t>www.citethisforme.com</a:t>
            </a:r>
            <a:r>
              <a:rPr lang="en-GB" dirty="0"/>
              <a:t>/</a:t>
            </a:r>
          </a:p>
          <a:p>
            <a:endParaRPr lang="en-GB" dirty="0"/>
          </a:p>
        </p:txBody>
      </p:sp>
    </p:spTree>
    <p:extLst>
      <p:ext uri="{BB962C8B-B14F-4D97-AF65-F5344CB8AC3E}">
        <p14:creationId xmlns:p14="http://schemas.microsoft.com/office/powerpoint/2010/main" val="186833471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Bibliography</a:t>
            </a:r>
            <a:endParaRPr lang="en-GB" dirty="0"/>
          </a:p>
        </p:txBody>
      </p:sp>
      <p:sp>
        <p:nvSpPr>
          <p:cNvPr id="3" name="Content Placeholder 2"/>
          <p:cNvSpPr>
            <a:spLocks noGrp="1"/>
          </p:cNvSpPr>
          <p:nvPr>
            <p:ph sz="quarter" idx="1"/>
          </p:nvPr>
        </p:nvSpPr>
        <p:spPr>
          <a:xfrm>
            <a:off x="301752" y="1527047"/>
            <a:ext cx="8503920" cy="4918619"/>
          </a:xfrm>
        </p:spPr>
        <p:txBody>
          <a:bodyPr>
            <a:normAutofit/>
          </a:bodyPr>
          <a:lstStyle/>
          <a:p>
            <a:pPr marL="0" indent="0">
              <a:buNone/>
            </a:pPr>
            <a:r>
              <a:rPr lang="en-GB" b="1" dirty="0" smtClean="0"/>
              <a:t>Chapter: </a:t>
            </a:r>
          </a:p>
          <a:p>
            <a:pPr marL="0" indent="0">
              <a:buNone/>
            </a:pPr>
            <a:endParaRPr lang="en-GB" dirty="0"/>
          </a:p>
          <a:p>
            <a:pPr marL="0" indent="0">
              <a:buNone/>
            </a:pPr>
            <a:r>
              <a:rPr lang="en-GB" dirty="0"/>
              <a:t>Hind, J. 1998. ‘</a:t>
            </a:r>
            <a:r>
              <a:rPr lang="en-GB" dirty="0" err="1"/>
              <a:t>Megarian</a:t>
            </a:r>
            <a:r>
              <a:rPr lang="en-GB" dirty="0"/>
              <a:t> Colonisation in the Western </a:t>
            </a:r>
            <a:r>
              <a:rPr lang="en-GB" dirty="0" smtClean="0"/>
              <a:t>	Half</a:t>
            </a:r>
            <a:r>
              <a:rPr lang="en-GB" dirty="0"/>
              <a:t> </a:t>
            </a:r>
            <a:r>
              <a:rPr lang="en-GB" dirty="0" smtClean="0"/>
              <a:t>of </a:t>
            </a:r>
            <a:r>
              <a:rPr lang="en-GB" dirty="0"/>
              <a:t>the Black Sea’ in G. R. </a:t>
            </a:r>
            <a:r>
              <a:rPr lang="en-GB" dirty="0" err="1"/>
              <a:t>Tsetskhladze</a:t>
            </a:r>
            <a:r>
              <a:rPr lang="en-GB" dirty="0"/>
              <a:t> (ed.), </a:t>
            </a:r>
            <a:r>
              <a:rPr lang="en-GB" i="1" dirty="0"/>
              <a:t>The </a:t>
            </a:r>
            <a:r>
              <a:rPr lang="en-GB" i="1" dirty="0" smtClean="0"/>
              <a:t>	Greek </a:t>
            </a:r>
            <a:r>
              <a:rPr lang="en-GB" i="1" dirty="0"/>
              <a:t>Colonisation of the Black Sea Area: Historical </a:t>
            </a:r>
            <a:r>
              <a:rPr lang="en-GB" i="1" dirty="0" smtClean="0"/>
              <a:t>	Interpretation </a:t>
            </a:r>
            <a:r>
              <a:rPr lang="en-GB" i="1" dirty="0"/>
              <a:t>of Archaeology</a:t>
            </a:r>
            <a:r>
              <a:rPr lang="en-GB" dirty="0"/>
              <a:t>. Stuttgart: Franz </a:t>
            </a:r>
            <a:r>
              <a:rPr lang="en-GB" dirty="0" smtClean="0"/>
              <a:t>	Steiner </a:t>
            </a:r>
            <a:r>
              <a:rPr lang="en-GB" dirty="0" err="1"/>
              <a:t>Verlag</a:t>
            </a:r>
            <a:r>
              <a:rPr lang="en-GB" dirty="0"/>
              <a:t>, 131-52</a:t>
            </a:r>
            <a:r>
              <a:rPr lang="en-GB" dirty="0" smtClean="0">
                <a:solidFill>
                  <a:srgbClr val="FF0000"/>
                </a:solidFill>
              </a:rPr>
              <a:t>.</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133577808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Bibliography II</a:t>
            </a:r>
            <a:endParaRPr lang="en-GB" dirty="0"/>
          </a:p>
        </p:txBody>
      </p:sp>
      <p:sp>
        <p:nvSpPr>
          <p:cNvPr id="3" name="Content Placeholder 2"/>
          <p:cNvSpPr>
            <a:spLocks noGrp="1"/>
          </p:cNvSpPr>
          <p:nvPr>
            <p:ph sz="quarter" idx="1"/>
          </p:nvPr>
        </p:nvSpPr>
        <p:spPr>
          <a:xfrm>
            <a:off x="301752" y="1527048"/>
            <a:ext cx="8503920" cy="5051324"/>
          </a:xfrm>
        </p:spPr>
        <p:txBody>
          <a:bodyPr/>
          <a:lstStyle/>
          <a:p>
            <a:pPr marL="0" indent="0">
              <a:buNone/>
            </a:pPr>
            <a:r>
              <a:rPr lang="en-GB" b="1" dirty="0"/>
              <a:t>Article:</a:t>
            </a:r>
          </a:p>
          <a:p>
            <a:pPr marL="0" indent="0">
              <a:buNone/>
            </a:pPr>
            <a:endParaRPr lang="en-GB" dirty="0"/>
          </a:p>
          <a:p>
            <a:pPr marL="0" indent="0">
              <a:buNone/>
            </a:pPr>
            <a:r>
              <a:rPr lang="en-GB" dirty="0" smtClean="0"/>
              <a:t>Law, H. H. 1932. ‘The Name Galatea in the Pygmalion Myth’</a:t>
            </a:r>
            <a:r>
              <a:rPr lang="en-GB" dirty="0"/>
              <a:t>, </a:t>
            </a:r>
            <a:r>
              <a:rPr lang="en-GB" i="1" dirty="0" smtClean="0"/>
              <a:t>The Classical Journal </a:t>
            </a:r>
            <a:r>
              <a:rPr lang="en-GB" dirty="0" smtClean="0"/>
              <a:t>27, 337-342</a:t>
            </a:r>
            <a:r>
              <a:rPr lang="en-GB" dirty="0" smtClean="0">
                <a:solidFill>
                  <a:srgbClr val="FF0000"/>
                </a:solidFill>
              </a:rPr>
              <a:t>.</a:t>
            </a:r>
          </a:p>
          <a:p>
            <a:pPr marL="0" indent="0">
              <a:buNone/>
            </a:pPr>
            <a:endParaRPr lang="en-GB" dirty="0">
              <a:solidFill>
                <a:srgbClr val="FF0000"/>
              </a:solidFill>
            </a:endParaRPr>
          </a:p>
          <a:p>
            <a:pPr marL="0" indent="0">
              <a:buNone/>
            </a:pPr>
            <a:endParaRPr lang="en-GB" dirty="0"/>
          </a:p>
          <a:p>
            <a:pPr marL="0" indent="0">
              <a:buNone/>
            </a:pPr>
            <a:endParaRPr lang="en-GB" dirty="0" smtClean="0"/>
          </a:p>
          <a:p>
            <a:pPr marL="0" indent="0">
              <a:buNone/>
            </a:pPr>
            <a:endParaRPr lang="en-GB" dirty="0"/>
          </a:p>
          <a:p>
            <a:pPr marL="0" indent="0">
              <a:buNone/>
            </a:pPr>
            <a:endParaRPr lang="en-GB" dirty="0" smtClean="0"/>
          </a:p>
          <a:p>
            <a:pPr marL="0" indent="0">
              <a:buNone/>
            </a:pPr>
            <a:r>
              <a:rPr lang="en-GB" i="1" dirty="0" smtClean="0"/>
              <a:t>Ignore the ‘No. 5’</a:t>
            </a:r>
            <a:r>
              <a:rPr lang="en-GB" dirty="0" smtClean="0"/>
              <a:t>.</a:t>
            </a:r>
            <a:endParaRPr lang="en-GB" i="1" dirty="0"/>
          </a:p>
          <a:p>
            <a:pPr marL="0" indent="0">
              <a:buNone/>
            </a:pPr>
            <a:endParaRPr lang="en-GB" dirty="0"/>
          </a:p>
        </p:txBody>
      </p:sp>
      <p:pic>
        <p:nvPicPr>
          <p:cNvPr id="4" name="Picture 3" descr="Screen Shot 2017-12-14 at 21.59.18.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04900" y="4107428"/>
            <a:ext cx="6934200" cy="1663700"/>
          </a:xfrm>
          <a:prstGeom prst="rect">
            <a:avLst/>
          </a:prstGeom>
        </p:spPr>
      </p:pic>
    </p:spTree>
    <p:extLst>
      <p:ext uri="{BB962C8B-B14F-4D97-AF65-F5344CB8AC3E}">
        <p14:creationId xmlns:p14="http://schemas.microsoft.com/office/powerpoint/2010/main" val="182266051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Bibliography III</a:t>
            </a:r>
            <a:endParaRPr lang="en-GB" dirty="0"/>
          </a:p>
        </p:txBody>
      </p:sp>
      <p:sp>
        <p:nvSpPr>
          <p:cNvPr id="3" name="Content Placeholder 2"/>
          <p:cNvSpPr>
            <a:spLocks noGrp="1"/>
          </p:cNvSpPr>
          <p:nvPr>
            <p:ph sz="quarter" idx="1"/>
          </p:nvPr>
        </p:nvSpPr>
        <p:spPr>
          <a:xfrm>
            <a:off x="282796" y="1527048"/>
            <a:ext cx="8503920" cy="4572000"/>
          </a:xfrm>
        </p:spPr>
        <p:txBody>
          <a:bodyPr/>
          <a:lstStyle/>
          <a:p>
            <a:pPr marL="0" indent="0">
              <a:buNone/>
            </a:pPr>
            <a:r>
              <a:rPr lang="en-GB" b="1" dirty="0" smtClean="0"/>
              <a:t>Book:</a:t>
            </a:r>
          </a:p>
          <a:p>
            <a:pPr marL="0" indent="0">
              <a:buNone/>
            </a:pPr>
            <a:endParaRPr lang="en-GB" b="1" dirty="0"/>
          </a:p>
          <a:p>
            <a:pPr marL="0" indent="0">
              <a:buNone/>
            </a:pPr>
            <a:r>
              <a:rPr lang="en-GB" dirty="0"/>
              <a:t>Osborne, R. 1987. </a:t>
            </a:r>
            <a:r>
              <a:rPr lang="en-GB" i="1" dirty="0"/>
              <a:t>Classical Landscape with Figures: </a:t>
            </a:r>
            <a:r>
              <a:rPr lang="en-GB" i="1" dirty="0" smtClean="0"/>
              <a:t>	The </a:t>
            </a:r>
            <a:r>
              <a:rPr lang="en-GB" i="1" dirty="0"/>
              <a:t>Ancient Greek City and its Countryside.</a:t>
            </a:r>
            <a:r>
              <a:rPr lang="en-GB" dirty="0"/>
              <a:t> </a:t>
            </a:r>
            <a:r>
              <a:rPr lang="en-GB" dirty="0" smtClean="0"/>
              <a:t>	London</a:t>
            </a:r>
            <a:r>
              <a:rPr lang="en-GB" dirty="0"/>
              <a:t>: George Philip.</a:t>
            </a:r>
            <a:endParaRPr lang="en-GB" dirty="0" smtClean="0"/>
          </a:p>
          <a:p>
            <a:pPr marL="0" indent="0">
              <a:buNone/>
            </a:pPr>
            <a:endParaRPr lang="en-GB" b="1" dirty="0"/>
          </a:p>
          <a:p>
            <a:pPr marL="0" indent="0">
              <a:buNone/>
            </a:pPr>
            <a:endParaRPr lang="en-GB" b="1" dirty="0"/>
          </a:p>
        </p:txBody>
      </p:sp>
    </p:spTree>
    <p:extLst>
      <p:ext uri="{BB962C8B-B14F-4D97-AF65-F5344CB8AC3E}">
        <p14:creationId xmlns:p14="http://schemas.microsoft.com/office/powerpoint/2010/main" val="258110341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Bibliography IV</a:t>
            </a:r>
            <a:endParaRPr lang="en-GB" dirty="0"/>
          </a:p>
        </p:txBody>
      </p:sp>
      <p:sp>
        <p:nvSpPr>
          <p:cNvPr id="3" name="Content Placeholder 2"/>
          <p:cNvSpPr>
            <a:spLocks noGrp="1"/>
          </p:cNvSpPr>
          <p:nvPr>
            <p:ph sz="quarter" idx="1"/>
          </p:nvPr>
        </p:nvSpPr>
        <p:spPr/>
        <p:txBody>
          <a:bodyPr>
            <a:normAutofit fontScale="92500" lnSpcReduction="20000"/>
          </a:bodyPr>
          <a:lstStyle/>
          <a:p>
            <a:pPr marL="0" indent="0">
              <a:buNone/>
            </a:pPr>
            <a:r>
              <a:rPr lang="en-US" dirty="0"/>
              <a:t>If you wanted to reference the following site: </a:t>
            </a:r>
            <a:r>
              <a:rPr lang="en-US" dirty="0" smtClean="0"/>
              <a:t> http</a:t>
            </a:r>
            <a:r>
              <a:rPr lang="en-US" dirty="0"/>
              <a:t>://</a:t>
            </a:r>
            <a:r>
              <a:rPr lang="en-US" dirty="0" err="1"/>
              <a:t>www.stoa.org</a:t>
            </a:r>
            <a:r>
              <a:rPr lang="en-US" dirty="0"/>
              <a:t>/projects/demos/home which included an article written by C. </a:t>
            </a:r>
            <a:r>
              <a:rPr lang="en-US" dirty="0" smtClean="0"/>
              <a:t>Blackwell:</a:t>
            </a:r>
          </a:p>
          <a:p>
            <a:pPr marL="0" indent="0">
              <a:buNone/>
            </a:pPr>
            <a:endParaRPr lang="en-US" b="1" dirty="0" smtClean="0"/>
          </a:p>
          <a:p>
            <a:pPr marL="0" indent="0">
              <a:buNone/>
            </a:pPr>
            <a:r>
              <a:rPr lang="en-US" b="1" dirty="0" smtClean="0"/>
              <a:t>Footnote</a:t>
            </a:r>
            <a:r>
              <a:rPr lang="en-US" b="1" dirty="0"/>
              <a:t>: </a:t>
            </a:r>
            <a:endParaRPr lang="en-US" dirty="0"/>
          </a:p>
          <a:p>
            <a:pPr marL="0" indent="0">
              <a:buNone/>
            </a:pPr>
            <a:r>
              <a:rPr lang="en-US" dirty="0"/>
              <a:t>Blackwell 2003. </a:t>
            </a:r>
            <a:endParaRPr lang="en-US" dirty="0" smtClean="0"/>
          </a:p>
          <a:p>
            <a:endParaRPr lang="en-US" dirty="0"/>
          </a:p>
          <a:p>
            <a:pPr marL="0" indent="0">
              <a:buNone/>
            </a:pPr>
            <a:r>
              <a:rPr lang="en-US" b="1" dirty="0"/>
              <a:t>Bibliography: </a:t>
            </a:r>
            <a:endParaRPr lang="en-US" dirty="0"/>
          </a:p>
          <a:p>
            <a:pPr marL="0" indent="0">
              <a:buNone/>
            </a:pPr>
            <a:r>
              <a:rPr lang="en-US" dirty="0"/>
              <a:t>Blackwell, C. ‘The Assembly’ 2003. </a:t>
            </a:r>
            <a:r>
              <a:rPr lang="en-US" dirty="0" err="1"/>
              <a:t>Stoa.org</a:t>
            </a:r>
            <a:r>
              <a:rPr lang="en-US" dirty="0"/>
              <a:t>. http://</a:t>
            </a:r>
            <a:r>
              <a:rPr lang="en-US" dirty="0" err="1"/>
              <a:t>www.stoa.org</a:t>
            </a:r>
            <a:r>
              <a:rPr lang="en-US" dirty="0"/>
              <a:t>/projects/demos/</a:t>
            </a:r>
            <a:r>
              <a:rPr lang="en-US" dirty="0" err="1"/>
              <a:t>article_assembly?page</a:t>
            </a:r>
            <a:r>
              <a:rPr lang="en-US" dirty="0"/>
              <a:t>=2&amp;greekEncoding=</a:t>
            </a:r>
            <a:r>
              <a:rPr lang="en-US" dirty="0" err="1"/>
              <a:t>Unico</a:t>
            </a:r>
            <a:r>
              <a:rPr lang="en-US" dirty="0"/>
              <a:t> </a:t>
            </a:r>
            <a:r>
              <a:rPr lang="en-US" dirty="0" err="1"/>
              <a:t>deC.</a:t>
            </a:r>
            <a:r>
              <a:rPr lang="en-US" dirty="0"/>
              <a:t> [Accessed: 18th August 2010] </a:t>
            </a:r>
          </a:p>
          <a:p>
            <a:pPr marL="0" indent="0">
              <a:buNone/>
            </a:pPr>
            <a:endParaRPr lang="en-GB" dirty="0"/>
          </a:p>
        </p:txBody>
      </p:sp>
    </p:spTree>
    <p:extLst>
      <p:ext uri="{BB962C8B-B14F-4D97-AF65-F5344CB8AC3E}">
        <p14:creationId xmlns:p14="http://schemas.microsoft.com/office/powerpoint/2010/main" val="33434741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Bibliography V</a:t>
            </a:r>
            <a:endParaRPr lang="en-GB" dirty="0"/>
          </a:p>
        </p:txBody>
      </p:sp>
      <p:sp>
        <p:nvSpPr>
          <p:cNvPr id="3" name="Content Placeholder 2"/>
          <p:cNvSpPr>
            <a:spLocks noGrp="1"/>
          </p:cNvSpPr>
          <p:nvPr>
            <p:ph sz="quarter" idx="1"/>
          </p:nvPr>
        </p:nvSpPr>
        <p:spPr>
          <a:xfrm>
            <a:off x="301752" y="1527047"/>
            <a:ext cx="8503920" cy="4918619"/>
          </a:xfrm>
        </p:spPr>
        <p:txBody>
          <a:bodyPr>
            <a:normAutofit fontScale="40000" lnSpcReduction="20000"/>
          </a:bodyPr>
          <a:lstStyle/>
          <a:p>
            <a:pPr marL="0" indent="0">
              <a:buNone/>
            </a:pPr>
            <a:r>
              <a:rPr lang="en-GB" dirty="0" smtClean="0"/>
              <a:t>List primary sources and secondary literature separately:</a:t>
            </a:r>
          </a:p>
          <a:p>
            <a:pPr marL="0" indent="0">
              <a:buNone/>
            </a:pPr>
            <a:endParaRPr lang="en-GB" dirty="0"/>
          </a:p>
          <a:p>
            <a:pPr marL="0" indent="0">
              <a:lnSpc>
                <a:spcPct val="220000"/>
              </a:lnSpc>
              <a:buNone/>
            </a:pPr>
            <a:r>
              <a:rPr lang="en-GB" b="1" dirty="0"/>
              <a:t>Bibliography </a:t>
            </a:r>
          </a:p>
          <a:p>
            <a:pPr marL="0" indent="0">
              <a:lnSpc>
                <a:spcPct val="220000"/>
              </a:lnSpc>
              <a:buNone/>
            </a:pPr>
            <a:r>
              <a:rPr lang="en-GB" u="sng" dirty="0"/>
              <a:t>Ancient Sources </a:t>
            </a:r>
          </a:p>
          <a:p>
            <a:pPr marL="0" indent="0">
              <a:lnSpc>
                <a:spcPct val="220000"/>
              </a:lnSpc>
              <a:buNone/>
            </a:pPr>
            <a:endParaRPr lang="en-GB" dirty="0" smtClean="0"/>
          </a:p>
          <a:p>
            <a:pPr marL="0" indent="0">
              <a:lnSpc>
                <a:spcPct val="220000"/>
              </a:lnSpc>
              <a:buNone/>
            </a:pPr>
            <a:r>
              <a:rPr lang="en-GB" dirty="0" smtClean="0"/>
              <a:t>Hesiod</a:t>
            </a:r>
            <a:r>
              <a:rPr lang="en-GB" dirty="0"/>
              <a:t>, Theogony and Works and Days. M. L. West  </a:t>
            </a:r>
            <a:r>
              <a:rPr lang="en-GB" dirty="0" smtClean="0"/>
              <a:t>(</a:t>
            </a:r>
            <a:r>
              <a:rPr lang="en-GB" dirty="0"/>
              <a:t>trans.). 1988. Oxford: Oxford University Press</a:t>
            </a:r>
            <a:r>
              <a:rPr lang="en-GB" dirty="0" smtClean="0"/>
              <a:t>.</a:t>
            </a:r>
          </a:p>
          <a:p>
            <a:pPr marL="0" indent="0">
              <a:lnSpc>
                <a:spcPct val="220000"/>
              </a:lnSpc>
              <a:buNone/>
            </a:pPr>
            <a:endParaRPr lang="en-GB" dirty="0"/>
          </a:p>
          <a:p>
            <a:pPr marL="0" indent="0">
              <a:lnSpc>
                <a:spcPct val="220000"/>
              </a:lnSpc>
              <a:buNone/>
            </a:pPr>
            <a:r>
              <a:rPr lang="en-GB" u="sng" dirty="0" smtClean="0"/>
              <a:t>Modern </a:t>
            </a:r>
            <a:r>
              <a:rPr lang="en-GB" u="sng" dirty="0"/>
              <a:t>Literature </a:t>
            </a:r>
          </a:p>
          <a:p>
            <a:pPr marL="0" indent="0">
              <a:lnSpc>
                <a:spcPct val="220000"/>
              </a:lnSpc>
              <a:buNone/>
            </a:pPr>
            <a:r>
              <a:rPr lang="en-GB" dirty="0"/>
              <a:t>Bill, C. P. 1926. ‘Bosporus and </a:t>
            </a:r>
            <a:r>
              <a:rPr lang="en-GB" dirty="0" err="1"/>
              <a:t>Phanagoria</a:t>
            </a:r>
            <a:r>
              <a:rPr lang="en-GB" dirty="0"/>
              <a:t>’, </a:t>
            </a:r>
            <a:r>
              <a:rPr lang="en-GB" i="1" dirty="0"/>
              <a:t>Classical Philology</a:t>
            </a:r>
            <a:r>
              <a:rPr lang="en-GB" dirty="0"/>
              <a:t>. 21, 254-256. </a:t>
            </a:r>
            <a:r>
              <a:rPr lang="en-GB" dirty="0" smtClean="0"/>
              <a:t>Boardman</a:t>
            </a:r>
            <a:r>
              <a:rPr lang="en-GB" dirty="0"/>
              <a:t>, J. 1999. The Greeks Overseas. Their Early </a:t>
            </a:r>
            <a:r>
              <a:rPr lang="en-GB" dirty="0" smtClean="0"/>
              <a:t>	Colonies </a:t>
            </a:r>
            <a:r>
              <a:rPr lang="en-GB" dirty="0"/>
              <a:t>and Trade  </a:t>
            </a:r>
            <a:r>
              <a:rPr lang="en-GB" dirty="0" smtClean="0"/>
              <a:t>[</a:t>
            </a:r>
            <a:r>
              <a:rPr lang="en-GB" dirty="0"/>
              <a:t>4</a:t>
            </a:r>
            <a:r>
              <a:rPr lang="en-GB" baseline="30000" dirty="0"/>
              <a:t>th</a:t>
            </a:r>
            <a:r>
              <a:rPr lang="en-GB" dirty="0"/>
              <a:t> </a:t>
            </a:r>
            <a:r>
              <a:rPr lang="en-GB" dirty="0" smtClean="0"/>
              <a:t>edition</a:t>
            </a:r>
            <a:r>
              <a:rPr lang="en-GB" dirty="0"/>
              <a:t>]. London: Thames and Hudson.</a:t>
            </a:r>
            <a:br>
              <a:rPr lang="en-GB" dirty="0"/>
            </a:br>
            <a:r>
              <a:rPr lang="en-GB" dirty="0" err="1"/>
              <a:t>Garnsey</a:t>
            </a:r>
            <a:r>
              <a:rPr lang="en-GB" dirty="0"/>
              <a:t>, P. and Morris, I. 1989. ‘Risk and the Polis: The Evolution </a:t>
            </a:r>
            <a:r>
              <a:rPr lang="en-GB" dirty="0" smtClean="0"/>
              <a:t>of  Institutionalised </a:t>
            </a:r>
            <a:r>
              <a:rPr lang="en-GB" dirty="0"/>
              <a:t>Responses to Food Supply Problems in the </a:t>
            </a:r>
            <a:r>
              <a:rPr lang="en-GB" dirty="0" smtClean="0"/>
              <a:t>	Ancient </a:t>
            </a:r>
            <a:r>
              <a:rPr lang="en-GB" dirty="0"/>
              <a:t>Greek </a:t>
            </a:r>
            <a:r>
              <a:rPr lang="en-GB" dirty="0" smtClean="0"/>
              <a:t>State</a:t>
            </a:r>
            <a:r>
              <a:rPr lang="en-GB" dirty="0"/>
              <a:t>’ in P. </a:t>
            </a:r>
            <a:r>
              <a:rPr lang="en-GB" dirty="0" smtClean="0"/>
              <a:t>Halstead </a:t>
            </a:r>
            <a:r>
              <a:rPr lang="en-GB" dirty="0"/>
              <a:t>and J. O’Shea (</a:t>
            </a:r>
            <a:r>
              <a:rPr lang="en-GB" dirty="0" smtClean="0"/>
              <a:t>eds.</a:t>
            </a:r>
            <a:r>
              <a:rPr lang="en-GB" dirty="0"/>
              <a:t>), </a:t>
            </a:r>
            <a:r>
              <a:rPr lang="en-GB" i="1" dirty="0"/>
              <a:t>Bad Year Economics, </a:t>
            </a:r>
            <a:r>
              <a:rPr lang="en-GB" i="1" dirty="0" smtClean="0"/>
              <a:t>Cultural </a:t>
            </a:r>
            <a:r>
              <a:rPr lang="en-GB" i="1" dirty="0"/>
              <a:t>Responses to  </a:t>
            </a:r>
            <a:r>
              <a:rPr lang="en-GB" i="1" dirty="0" smtClean="0"/>
              <a:t>Risk </a:t>
            </a:r>
            <a:r>
              <a:rPr lang="en-GB" i="1" dirty="0"/>
              <a:t>and </a:t>
            </a:r>
            <a:r>
              <a:rPr lang="en-GB" i="1" dirty="0" smtClean="0"/>
              <a:t>	Uncertainty</a:t>
            </a:r>
            <a:r>
              <a:rPr lang="en-GB" dirty="0"/>
              <a:t>. Cambridge: Cambridge  </a:t>
            </a:r>
            <a:r>
              <a:rPr lang="en-GB" dirty="0" smtClean="0"/>
              <a:t>University </a:t>
            </a:r>
            <a:r>
              <a:rPr lang="en-GB" dirty="0"/>
              <a:t>Press, 98-105. </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196945564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Bibliography VI</a:t>
            </a:r>
            <a:endParaRPr lang="en-GB" dirty="0"/>
          </a:p>
        </p:txBody>
      </p:sp>
      <p:sp>
        <p:nvSpPr>
          <p:cNvPr id="3" name="Content Placeholder 2"/>
          <p:cNvSpPr>
            <a:spLocks noGrp="1"/>
          </p:cNvSpPr>
          <p:nvPr>
            <p:ph sz="quarter" idx="1"/>
          </p:nvPr>
        </p:nvSpPr>
        <p:spPr/>
        <p:txBody>
          <a:bodyPr>
            <a:normAutofit fontScale="92500" lnSpcReduction="10000"/>
          </a:bodyPr>
          <a:lstStyle/>
          <a:p>
            <a:pPr marL="0" indent="0">
              <a:buNone/>
            </a:pPr>
            <a:r>
              <a:rPr lang="en-GB" dirty="0"/>
              <a:t>Cairns, D. (2011) ‘Looks of Love and Loathing: Cultural </a:t>
            </a:r>
            <a:r>
              <a:rPr lang="en-GB" dirty="0" smtClean="0"/>
              <a:t>	Models </a:t>
            </a:r>
            <a:r>
              <a:rPr lang="en-GB" dirty="0"/>
              <a:t>of Vision and Emotion in Ancient Greek </a:t>
            </a:r>
            <a:r>
              <a:rPr lang="en-GB" dirty="0" smtClean="0"/>
              <a:t>	Culture</a:t>
            </a:r>
            <a:r>
              <a:rPr lang="en-GB" dirty="0"/>
              <a:t>’ </a:t>
            </a:r>
            <a:r>
              <a:rPr lang="en-GB" i="1" dirty="0"/>
              <a:t>Metis</a:t>
            </a:r>
            <a:r>
              <a:rPr lang="en-GB" dirty="0"/>
              <a:t> Vol. 9: 37-50.</a:t>
            </a:r>
          </a:p>
          <a:p>
            <a:pPr marL="0" indent="0">
              <a:buNone/>
            </a:pPr>
            <a:endParaRPr lang="en-GB" dirty="0"/>
          </a:p>
          <a:p>
            <a:pPr marL="0" indent="0">
              <a:buNone/>
            </a:pPr>
            <a:r>
              <a:rPr lang="en-GB" dirty="0"/>
              <a:t>–– (2013) ‘A Short History of Shudders’ </a:t>
            </a:r>
            <a:r>
              <a:rPr lang="en-US" dirty="0"/>
              <a:t>in A. </a:t>
            </a:r>
            <a:r>
              <a:rPr lang="en-US" dirty="0" err="1"/>
              <a:t>Chaniotis</a:t>
            </a:r>
            <a:r>
              <a:rPr lang="en-US" dirty="0"/>
              <a:t> &amp; </a:t>
            </a:r>
            <a:r>
              <a:rPr lang="en-US" dirty="0" smtClean="0"/>
              <a:t>	P</a:t>
            </a:r>
            <a:r>
              <a:rPr lang="en-US" dirty="0"/>
              <a:t>. </a:t>
            </a:r>
            <a:r>
              <a:rPr lang="en-US" dirty="0" err="1"/>
              <a:t>Ducrey</a:t>
            </a:r>
            <a:r>
              <a:rPr lang="en-US" dirty="0"/>
              <a:t> (</a:t>
            </a:r>
            <a:r>
              <a:rPr lang="en-US" dirty="0" err="1"/>
              <a:t>eds</a:t>
            </a:r>
            <a:r>
              <a:rPr lang="en-US" dirty="0"/>
              <a:t>), Unveiling Emotions II: Emotions in </a:t>
            </a:r>
            <a:r>
              <a:rPr lang="en-US" dirty="0" smtClean="0"/>
              <a:t>	Greece </a:t>
            </a:r>
            <a:r>
              <a:rPr lang="en-US" dirty="0"/>
              <a:t>and Rome: Texts, Images, and Material </a:t>
            </a:r>
            <a:r>
              <a:rPr lang="en-US" dirty="0" smtClean="0"/>
              <a:t>	Culture</a:t>
            </a:r>
            <a:r>
              <a:rPr lang="en-US" dirty="0"/>
              <a:t>. Franz Steiner, Stuttgart, Stuttgart, pp. </a:t>
            </a:r>
            <a:r>
              <a:rPr lang="en-US" dirty="0" smtClean="0"/>
              <a:t>	85</a:t>
            </a:r>
            <a:r>
              <a:rPr lang="en-US" dirty="0"/>
              <a:t>-107 </a:t>
            </a:r>
            <a:endParaRPr lang="en-GB" dirty="0"/>
          </a:p>
          <a:p>
            <a:pPr marL="0" indent="0">
              <a:buNone/>
            </a:pPr>
            <a:endParaRPr lang="en-GB" dirty="0"/>
          </a:p>
          <a:p>
            <a:pPr marL="0" indent="0">
              <a:buNone/>
            </a:pPr>
            <a:r>
              <a:rPr lang="en-GB" dirty="0"/>
              <a:t>–– (2015) ‘The Horror and the Pity </a:t>
            </a:r>
            <a:r>
              <a:rPr lang="en-GB" dirty="0" err="1"/>
              <a:t>Phrike</a:t>
            </a:r>
            <a:r>
              <a:rPr lang="en-GB" dirty="0"/>
              <a:t> as a </a:t>
            </a:r>
            <a:r>
              <a:rPr lang="en-GB"/>
              <a:t>Tragic </a:t>
            </a:r>
            <a:r>
              <a:rPr lang="en-GB" smtClean="0"/>
              <a:t>	Emotion</a:t>
            </a:r>
            <a:r>
              <a:rPr lang="en-GB" dirty="0"/>
              <a:t>’, </a:t>
            </a:r>
            <a:r>
              <a:rPr lang="en-US" i="1" dirty="0"/>
              <a:t>Psychoanalytic Inquiry</a:t>
            </a:r>
            <a:r>
              <a:rPr lang="en-US" dirty="0"/>
              <a:t> Vol. 34: 75-94.</a:t>
            </a:r>
            <a:endParaRPr lang="en-GB" dirty="0"/>
          </a:p>
          <a:p>
            <a:pPr marL="0" indent="0">
              <a:buNone/>
            </a:pPr>
            <a:endParaRPr lang="en-GB" dirty="0"/>
          </a:p>
        </p:txBody>
      </p:sp>
    </p:spTree>
    <p:extLst>
      <p:ext uri="{BB962C8B-B14F-4D97-AF65-F5344CB8AC3E}">
        <p14:creationId xmlns:p14="http://schemas.microsoft.com/office/powerpoint/2010/main" val="247498576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Bibliography VII</a:t>
            </a:r>
            <a:endParaRPr lang="en-GB" dirty="0"/>
          </a:p>
        </p:txBody>
      </p:sp>
      <p:sp>
        <p:nvSpPr>
          <p:cNvPr id="3" name="Content Placeholder 2"/>
          <p:cNvSpPr>
            <a:spLocks noGrp="1"/>
          </p:cNvSpPr>
          <p:nvPr>
            <p:ph sz="quarter" idx="1"/>
          </p:nvPr>
        </p:nvSpPr>
        <p:spPr/>
        <p:txBody>
          <a:bodyPr/>
          <a:lstStyle/>
          <a:p>
            <a:pPr marL="0" indent="0">
              <a:buNone/>
            </a:pPr>
            <a:r>
              <a:rPr lang="en-GB" dirty="0"/>
              <a:t>Nussbaum, M. (1985) ‘Aeschylus and Practical </a:t>
            </a:r>
            <a:r>
              <a:rPr lang="en-GB" dirty="0" smtClean="0"/>
              <a:t>	Conflict</a:t>
            </a:r>
            <a:r>
              <a:rPr lang="en-GB" dirty="0"/>
              <a:t>’, </a:t>
            </a:r>
            <a:r>
              <a:rPr lang="en-GB" i="1" dirty="0"/>
              <a:t>Ethics</a:t>
            </a:r>
            <a:r>
              <a:rPr lang="en-GB" dirty="0"/>
              <a:t>, Vol. 95: 233-267.</a:t>
            </a:r>
          </a:p>
          <a:p>
            <a:pPr marL="0" indent="0">
              <a:buNone/>
            </a:pPr>
            <a:endParaRPr lang="en-GB" dirty="0" smtClean="0"/>
          </a:p>
          <a:p>
            <a:pPr marL="0" indent="0">
              <a:buNone/>
            </a:pPr>
            <a:r>
              <a:rPr lang="en-GB" dirty="0" smtClean="0"/>
              <a:t>–</a:t>
            </a:r>
            <a:r>
              <a:rPr lang="en-GB" dirty="0"/>
              <a:t>– (2001a) </a:t>
            </a:r>
            <a:r>
              <a:rPr lang="en-GB" i="1" dirty="0"/>
              <a:t>The Fragility of Goodness</a:t>
            </a:r>
            <a:r>
              <a:rPr lang="en-GB" dirty="0"/>
              <a:t>, Rev. </a:t>
            </a:r>
            <a:r>
              <a:rPr lang="en-GB" dirty="0" err="1"/>
              <a:t>Edn</a:t>
            </a:r>
            <a:r>
              <a:rPr lang="en-GB" dirty="0"/>
              <a:t>. </a:t>
            </a:r>
            <a:r>
              <a:rPr lang="en-GB" dirty="0" smtClean="0"/>
              <a:t>	Cambridge </a:t>
            </a:r>
            <a:r>
              <a:rPr lang="en-GB" dirty="0"/>
              <a:t>University Press.</a:t>
            </a:r>
          </a:p>
          <a:p>
            <a:pPr marL="0" indent="0">
              <a:buNone/>
            </a:pPr>
            <a:r>
              <a:rPr lang="en-GB" dirty="0"/>
              <a:t> </a:t>
            </a:r>
          </a:p>
          <a:p>
            <a:pPr marL="0" indent="0">
              <a:buNone/>
            </a:pPr>
            <a:r>
              <a:rPr lang="en-GB" dirty="0"/>
              <a:t>–– (2001b) </a:t>
            </a:r>
            <a:r>
              <a:rPr lang="en-GB" i="1" dirty="0"/>
              <a:t>Upheavals of Thought</a:t>
            </a:r>
            <a:r>
              <a:rPr lang="en-GB" dirty="0"/>
              <a:t>, Cambridge </a:t>
            </a:r>
            <a:r>
              <a:rPr lang="en-GB" dirty="0" smtClean="0"/>
              <a:t>	University </a:t>
            </a:r>
            <a:r>
              <a:rPr lang="en-GB" dirty="0"/>
              <a:t>Press.</a:t>
            </a:r>
          </a:p>
          <a:p>
            <a:pPr marL="0" indent="0">
              <a:buNone/>
            </a:pPr>
            <a:endParaRPr lang="en-GB" dirty="0"/>
          </a:p>
        </p:txBody>
      </p:sp>
    </p:spTree>
    <p:extLst>
      <p:ext uri="{BB962C8B-B14F-4D97-AF65-F5344CB8AC3E}">
        <p14:creationId xmlns:p14="http://schemas.microsoft.com/office/powerpoint/2010/main" val="338708323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Structure</a:t>
            </a:r>
            <a:endParaRPr lang="en-GB" dirty="0"/>
          </a:p>
        </p:txBody>
      </p:sp>
      <p:sp>
        <p:nvSpPr>
          <p:cNvPr id="3" name="Content Placeholder 2"/>
          <p:cNvSpPr>
            <a:spLocks noGrp="1"/>
          </p:cNvSpPr>
          <p:nvPr>
            <p:ph sz="quarter" idx="1"/>
          </p:nvPr>
        </p:nvSpPr>
        <p:spPr/>
        <p:txBody>
          <a:bodyPr>
            <a:normAutofit fontScale="92500"/>
          </a:bodyPr>
          <a:lstStyle/>
          <a:p>
            <a:r>
              <a:rPr lang="en-GB" dirty="0"/>
              <a:t>Introduction</a:t>
            </a:r>
          </a:p>
          <a:p>
            <a:pPr lvl="1"/>
            <a:r>
              <a:rPr lang="en-GB" dirty="0"/>
              <a:t>What is your work going to be about?</a:t>
            </a:r>
          </a:p>
          <a:p>
            <a:pPr lvl="1"/>
            <a:endParaRPr lang="en-GB" dirty="0"/>
          </a:p>
          <a:p>
            <a:r>
              <a:rPr lang="en-GB" dirty="0"/>
              <a:t>Analysis</a:t>
            </a:r>
          </a:p>
          <a:p>
            <a:pPr lvl="1"/>
            <a:r>
              <a:rPr lang="en-GB" dirty="0"/>
              <a:t>Each paragraph should focus on one topic</a:t>
            </a:r>
          </a:p>
          <a:p>
            <a:pPr lvl="1"/>
            <a:r>
              <a:rPr lang="en-GB" dirty="0"/>
              <a:t>Use examples to explore the topic, and use references (primary and secondary to back them up)</a:t>
            </a:r>
          </a:p>
          <a:p>
            <a:pPr lvl="1"/>
            <a:r>
              <a:rPr lang="en-GB" dirty="0"/>
              <a:t>Use signposting to help the reader follow the argument</a:t>
            </a:r>
          </a:p>
          <a:p>
            <a:pPr lvl="1"/>
            <a:endParaRPr lang="en-GB" dirty="0"/>
          </a:p>
          <a:p>
            <a:r>
              <a:rPr lang="en-GB" dirty="0"/>
              <a:t>Conclusion</a:t>
            </a:r>
          </a:p>
          <a:p>
            <a:pPr lvl="1"/>
            <a:r>
              <a:rPr lang="en-GB" dirty="0"/>
              <a:t>Answer the question ‘so what?’: why is what the reader just read important? How do the different pieces of analysis fit together?</a:t>
            </a:r>
          </a:p>
          <a:p>
            <a:endParaRPr lang="en-GB" dirty="0"/>
          </a:p>
        </p:txBody>
      </p:sp>
    </p:spTree>
    <p:extLst>
      <p:ext uri="{BB962C8B-B14F-4D97-AF65-F5344CB8AC3E}">
        <p14:creationId xmlns:p14="http://schemas.microsoft.com/office/powerpoint/2010/main" val="318655173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1752" y="323390"/>
            <a:ext cx="8534400" cy="758952"/>
          </a:xfrm>
        </p:spPr>
        <p:txBody>
          <a:bodyPr>
            <a:noAutofit/>
          </a:bodyPr>
          <a:lstStyle/>
          <a:p>
            <a:r>
              <a:rPr lang="en-GB" sz="2800" dirty="0" smtClean="0"/>
              <a:t>introductions</a:t>
            </a:r>
            <a:r>
              <a:rPr lang="en-GB" sz="2800" dirty="0"/>
              <a:t>: Comment critically on Aeschylus’ </a:t>
            </a:r>
            <a:r>
              <a:rPr lang="en-GB" sz="2800" i="1" dirty="0"/>
              <a:t>Seven Against Thebes</a:t>
            </a:r>
            <a:r>
              <a:rPr lang="en-GB" sz="2800" dirty="0"/>
              <a:t>.</a:t>
            </a:r>
          </a:p>
        </p:txBody>
      </p:sp>
      <p:sp>
        <p:nvSpPr>
          <p:cNvPr id="3" name="Content Placeholder 2"/>
          <p:cNvSpPr>
            <a:spLocks noGrp="1"/>
          </p:cNvSpPr>
          <p:nvPr>
            <p:ph sz="quarter" idx="1"/>
          </p:nvPr>
        </p:nvSpPr>
        <p:spPr>
          <a:xfrm>
            <a:off x="301752" y="1527047"/>
            <a:ext cx="8503920" cy="5330953"/>
          </a:xfrm>
        </p:spPr>
        <p:txBody>
          <a:bodyPr>
            <a:noAutofit/>
          </a:bodyPr>
          <a:lstStyle/>
          <a:p>
            <a:pPr marL="0" indent="0">
              <a:lnSpc>
                <a:spcPct val="170000"/>
              </a:lnSpc>
              <a:buNone/>
            </a:pPr>
            <a:r>
              <a:rPr lang="en-GB" sz="1400" dirty="0"/>
              <a:t>Aeschylus was an ancient tragedian active between around 525 BCE – 485 BCE. He wrote around 70 plays, but of these, only seven have survived. The </a:t>
            </a:r>
            <a:r>
              <a:rPr lang="en-GB" sz="1400" i="1" dirty="0"/>
              <a:t>Seven Against Thebes </a:t>
            </a:r>
            <a:r>
              <a:rPr lang="en-GB" sz="1400" dirty="0"/>
              <a:t>was written and first performed in 467 BCE, where it won the prize at the annual city </a:t>
            </a:r>
            <a:r>
              <a:rPr lang="en-GB" sz="1400" dirty="0" err="1"/>
              <a:t>Dionysia</a:t>
            </a:r>
            <a:r>
              <a:rPr lang="en-GB" sz="1400" dirty="0"/>
              <a:t> competition. Like all tragedies it is only one play in a tetralogy, in which there would have been another two tragedies and a satyr play. Unfortunately, none of these survive and thus we have only limited knowledge of what happened in the two plays that would have come before the </a:t>
            </a:r>
            <a:r>
              <a:rPr lang="en-GB" sz="1400" i="1" dirty="0"/>
              <a:t>Seven Against Thebes</a:t>
            </a:r>
            <a:r>
              <a:rPr lang="en-GB" sz="1400" dirty="0"/>
              <a:t>. The play tells the story of the assault against Thebes by Polyneices, brother of Eteocles; both are sons of Oedipus. The play deals with many themes, most obviously interfamily conflict and the affect war has on the city. The play’s key scene is what scholars refer to as the </a:t>
            </a:r>
            <a:r>
              <a:rPr lang="en-GB" sz="1400" i="1" dirty="0" err="1"/>
              <a:t>Redepaare</a:t>
            </a:r>
            <a:r>
              <a:rPr lang="en-GB" sz="1400" dirty="0"/>
              <a:t>, in which the messenger for Thebes relays to Eteocles which enemy general is approaching which gate, and what device is on their shield. Based on this, Eteocles assigns his own generals to each gate, relying on their personal qualities to overcome whatever threat is indicated on the shield of the enemy general. </a:t>
            </a:r>
          </a:p>
          <a:p>
            <a:pPr marL="0" indent="0">
              <a:lnSpc>
                <a:spcPct val="170000"/>
              </a:lnSpc>
              <a:buNone/>
            </a:pPr>
            <a:r>
              <a:rPr lang="en-GB" sz="1400" dirty="0"/>
              <a:t> </a:t>
            </a:r>
          </a:p>
          <a:p>
            <a:pPr marL="0" indent="0">
              <a:lnSpc>
                <a:spcPct val="170000"/>
              </a:lnSpc>
              <a:buNone/>
            </a:pPr>
            <a:r>
              <a:rPr lang="en-GB" sz="1400" dirty="0"/>
              <a:t>The play begins with</a:t>
            </a:r>
            <a:r>
              <a:rPr lang="en-GB" sz="1400" dirty="0" smtClean="0"/>
              <a:t>…						(201)</a:t>
            </a:r>
            <a:endParaRPr lang="en-GB" sz="1400" dirty="0"/>
          </a:p>
        </p:txBody>
      </p:sp>
    </p:spTree>
    <p:extLst>
      <p:ext uri="{BB962C8B-B14F-4D97-AF65-F5344CB8AC3E}">
        <p14:creationId xmlns:p14="http://schemas.microsoft.com/office/powerpoint/2010/main" val="144896720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1752" y="323389"/>
            <a:ext cx="8534400" cy="758952"/>
          </a:xfrm>
        </p:spPr>
        <p:txBody>
          <a:bodyPr>
            <a:noAutofit/>
          </a:bodyPr>
          <a:lstStyle/>
          <a:p>
            <a:r>
              <a:rPr lang="en-GB" sz="2800" dirty="0" smtClean="0"/>
              <a:t>Good Introduction: </a:t>
            </a:r>
            <a:r>
              <a:rPr lang="en-GB" sz="2800" dirty="0"/>
              <a:t>Comment critically on Aeschylus’ </a:t>
            </a:r>
            <a:r>
              <a:rPr lang="en-GB" sz="2800" i="1" dirty="0"/>
              <a:t>Seven Against Thebes</a:t>
            </a:r>
            <a:r>
              <a:rPr lang="en-GB" sz="2800" dirty="0" smtClean="0"/>
              <a:t>. </a:t>
            </a:r>
            <a:endParaRPr lang="en-GB" sz="2800" dirty="0"/>
          </a:p>
        </p:txBody>
      </p:sp>
      <p:sp>
        <p:nvSpPr>
          <p:cNvPr id="3" name="Content Placeholder 2"/>
          <p:cNvSpPr>
            <a:spLocks noGrp="1"/>
          </p:cNvSpPr>
          <p:nvPr>
            <p:ph sz="quarter" idx="1"/>
          </p:nvPr>
        </p:nvSpPr>
        <p:spPr>
          <a:xfrm>
            <a:off x="301752" y="1527047"/>
            <a:ext cx="8503920" cy="5127155"/>
          </a:xfrm>
        </p:spPr>
        <p:txBody>
          <a:bodyPr>
            <a:normAutofit fontScale="55000" lnSpcReduction="20000"/>
          </a:bodyPr>
          <a:lstStyle/>
          <a:p>
            <a:pPr marL="0" indent="0">
              <a:lnSpc>
                <a:spcPct val="170000"/>
              </a:lnSpc>
              <a:buNone/>
            </a:pPr>
            <a:r>
              <a:rPr lang="en-GB" dirty="0" smtClean="0">
                <a:solidFill>
                  <a:srgbClr val="FF0000"/>
                </a:solidFill>
              </a:rPr>
              <a:t>My critical approach in this essay </a:t>
            </a:r>
            <a:r>
              <a:rPr lang="en-GB" dirty="0">
                <a:solidFill>
                  <a:srgbClr val="FF0000"/>
                </a:solidFill>
              </a:rPr>
              <a:t>shall be to examine the portrayal of emotions by characters within the play – specifically the emotion of </a:t>
            </a:r>
            <a:r>
              <a:rPr lang="en-GB" dirty="0" smtClean="0">
                <a:solidFill>
                  <a:srgbClr val="FF0000"/>
                </a:solidFill>
              </a:rPr>
              <a:t>hatred, and specifically the character of Eteocles. </a:t>
            </a:r>
            <a:r>
              <a:rPr lang="en-GB" dirty="0">
                <a:solidFill>
                  <a:srgbClr val="FF0000"/>
                </a:solidFill>
              </a:rPr>
              <a:t>I shall </a:t>
            </a:r>
            <a:r>
              <a:rPr lang="en-GB" dirty="0" smtClean="0">
                <a:solidFill>
                  <a:srgbClr val="FF0000"/>
                </a:solidFill>
              </a:rPr>
              <a:t>particularly focus on how </a:t>
            </a:r>
            <a:r>
              <a:rPr lang="en-GB" dirty="0">
                <a:solidFill>
                  <a:srgbClr val="FF0000"/>
                </a:solidFill>
              </a:rPr>
              <a:t>hatred is (</a:t>
            </a:r>
            <a:r>
              <a:rPr lang="en-GB" dirty="0" err="1">
                <a:solidFill>
                  <a:srgbClr val="FF0000"/>
                </a:solidFill>
              </a:rPr>
              <a:t>mis</a:t>
            </a:r>
            <a:r>
              <a:rPr lang="en-GB" dirty="0">
                <a:solidFill>
                  <a:srgbClr val="FF0000"/>
                </a:solidFill>
              </a:rPr>
              <a:t>)used by Eteocles in his attempts </a:t>
            </a:r>
            <a:r>
              <a:rPr lang="en-GB" dirty="0" smtClean="0">
                <a:solidFill>
                  <a:srgbClr val="FF0000"/>
                </a:solidFill>
              </a:rPr>
              <a:t>to assert his identity as </a:t>
            </a:r>
            <a:r>
              <a:rPr lang="en-GB" dirty="0" smtClean="0">
                <a:solidFill>
                  <a:srgbClr val="008000"/>
                </a:solidFill>
              </a:rPr>
              <a:t>himself</a:t>
            </a:r>
            <a:r>
              <a:rPr lang="en-GB" dirty="0">
                <a:solidFill>
                  <a:srgbClr val="FF0000"/>
                </a:solidFill>
              </a:rPr>
              <a:t>, </a:t>
            </a:r>
            <a:r>
              <a:rPr lang="en-GB" dirty="0" smtClean="0">
                <a:solidFill>
                  <a:srgbClr val="FF6600"/>
                </a:solidFill>
              </a:rPr>
              <a:t>as a member of the Labdacids</a:t>
            </a:r>
            <a:r>
              <a:rPr lang="en-GB" dirty="0" smtClean="0">
                <a:solidFill>
                  <a:srgbClr val="3366FF"/>
                </a:solidFill>
              </a:rPr>
              <a:t>, </a:t>
            </a:r>
            <a:r>
              <a:rPr lang="en-GB" dirty="0">
                <a:solidFill>
                  <a:srgbClr val="3366FF"/>
                </a:solidFill>
              </a:rPr>
              <a:t>and </a:t>
            </a:r>
            <a:r>
              <a:rPr lang="en-GB" dirty="0" smtClean="0">
                <a:solidFill>
                  <a:srgbClr val="3366FF"/>
                </a:solidFill>
              </a:rPr>
              <a:t>as the ruler of his </a:t>
            </a:r>
            <a:r>
              <a:rPr lang="en-GB" dirty="0">
                <a:solidFill>
                  <a:srgbClr val="3366FF"/>
                </a:solidFill>
              </a:rPr>
              <a:t>city</a:t>
            </a:r>
            <a:r>
              <a:rPr lang="en-GB" dirty="0">
                <a:solidFill>
                  <a:schemeClr val="accent1">
                    <a:lumMod val="75000"/>
                  </a:schemeClr>
                </a:solidFill>
              </a:rPr>
              <a:t>. </a:t>
            </a:r>
            <a:r>
              <a:rPr lang="en-GB" dirty="0" smtClean="0"/>
              <a:t>Eteocles’ attempts to assert his identity rely on his self-loathing, and throughout the play he transposes that self-hatred onto his broader family and indeed the citizens of his city in order to identify with them</a:t>
            </a:r>
            <a:r>
              <a:rPr lang="en-GB" dirty="0" smtClean="0">
                <a:solidFill>
                  <a:srgbClr val="660066"/>
                </a:solidFill>
              </a:rPr>
              <a:t>. </a:t>
            </a:r>
            <a:r>
              <a:rPr lang="en-GB" dirty="0" smtClean="0">
                <a:solidFill>
                  <a:srgbClr val="008000"/>
                </a:solidFill>
              </a:rPr>
              <a:t>I shall first examine Eteocles’ hatred towards himself through his interactions with his twin brother, Polyneices, who, as we shall see, functions as his doppelganger</a:t>
            </a:r>
            <a:r>
              <a:rPr lang="en-GB" dirty="0" smtClean="0"/>
              <a:t>. </a:t>
            </a:r>
            <a:r>
              <a:rPr lang="en-GB" dirty="0" smtClean="0">
                <a:solidFill>
                  <a:srgbClr val="FF6600"/>
                </a:solidFill>
              </a:rPr>
              <a:t>I shall then turn to the hatred Eteocles’ displays towards his larger family, where the pollution of incest allows the conflation of identities</a:t>
            </a:r>
            <a:r>
              <a:rPr lang="en-GB" dirty="0" smtClean="0">
                <a:solidFill>
                  <a:srgbClr val="3366FF"/>
                </a:solidFill>
              </a:rPr>
              <a:t>. Finally, I shall examine how Eteocles attempts to use hatred to control the city, using his interactions with the chorus as a key</a:t>
            </a:r>
            <a:r>
              <a:rPr lang="en-GB" dirty="0" smtClean="0">
                <a:solidFill>
                  <a:srgbClr val="800000"/>
                </a:solidFill>
              </a:rPr>
              <a:t>. </a:t>
            </a:r>
            <a:r>
              <a:rPr lang="en-GB" dirty="0" smtClean="0">
                <a:solidFill>
                  <a:schemeClr val="accent2">
                    <a:lumMod val="75000"/>
                  </a:schemeClr>
                </a:solidFill>
              </a:rPr>
              <a:t>From these explorations of the text we will be able to see how it is Eteocles’ inability to use his hatred appropriately that leads to his downfall, and that of his whole house.  </a:t>
            </a:r>
          </a:p>
          <a:p>
            <a:pPr marL="0" indent="0">
              <a:lnSpc>
                <a:spcPct val="170000"/>
              </a:lnSpc>
              <a:buNone/>
            </a:pPr>
            <a:endParaRPr lang="en-GB" dirty="0"/>
          </a:p>
        </p:txBody>
      </p:sp>
      <p:sp>
        <p:nvSpPr>
          <p:cNvPr id="5" name="TextBox 4"/>
          <p:cNvSpPr txBox="1"/>
          <p:nvPr/>
        </p:nvSpPr>
        <p:spPr>
          <a:xfrm>
            <a:off x="8201634" y="6318220"/>
            <a:ext cx="584227" cy="369332"/>
          </a:xfrm>
          <a:prstGeom prst="rect">
            <a:avLst/>
          </a:prstGeom>
          <a:noFill/>
        </p:spPr>
        <p:txBody>
          <a:bodyPr wrap="none" rtlCol="0">
            <a:spAutoFit/>
          </a:bodyPr>
          <a:lstStyle/>
          <a:p>
            <a:r>
              <a:rPr lang="en-GB" dirty="0" smtClean="0"/>
              <a:t>202</a:t>
            </a:r>
            <a:endParaRPr lang="en-GB" dirty="0"/>
          </a:p>
        </p:txBody>
      </p:sp>
    </p:spTree>
    <p:extLst>
      <p:ext uri="{BB962C8B-B14F-4D97-AF65-F5344CB8AC3E}">
        <p14:creationId xmlns:p14="http://schemas.microsoft.com/office/powerpoint/2010/main" val="139920199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Structure</a:t>
            </a:r>
            <a:endParaRPr lang="en-GB" dirty="0"/>
          </a:p>
        </p:txBody>
      </p:sp>
      <p:sp>
        <p:nvSpPr>
          <p:cNvPr id="3" name="Content Placeholder 2"/>
          <p:cNvSpPr>
            <a:spLocks noGrp="1"/>
          </p:cNvSpPr>
          <p:nvPr>
            <p:ph sz="quarter" idx="1"/>
          </p:nvPr>
        </p:nvSpPr>
        <p:spPr/>
        <p:txBody>
          <a:bodyPr/>
          <a:lstStyle/>
          <a:p>
            <a:r>
              <a:rPr lang="en-GB" dirty="0" smtClean="0"/>
              <a:t>Introduction</a:t>
            </a:r>
          </a:p>
          <a:p>
            <a:endParaRPr lang="en-GB" dirty="0" smtClean="0"/>
          </a:p>
          <a:p>
            <a:r>
              <a:rPr lang="en-GB" dirty="0" smtClean="0"/>
              <a:t>Eteocles’ hatred towards </a:t>
            </a:r>
            <a:r>
              <a:rPr lang="en-GB" dirty="0" smtClean="0"/>
              <a:t>himself</a:t>
            </a:r>
          </a:p>
          <a:p>
            <a:endParaRPr lang="en-GB" dirty="0" smtClean="0"/>
          </a:p>
          <a:p>
            <a:r>
              <a:rPr lang="en-GB" dirty="0" smtClean="0"/>
              <a:t>Eteocles’ hatred towards his </a:t>
            </a:r>
            <a:r>
              <a:rPr lang="en-GB" dirty="0" smtClean="0"/>
              <a:t>family</a:t>
            </a:r>
          </a:p>
          <a:p>
            <a:endParaRPr lang="en-GB" dirty="0" smtClean="0"/>
          </a:p>
          <a:p>
            <a:r>
              <a:rPr lang="en-GB" dirty="0" smtClean="0"/>
              <a:t>Eteocles’ hatred towards the </a:t>
            </a:r>
            <a:r>
              <a:rPr lang="en-GB" dirty="0" smtClean="0"/>
              <a:t>city</a:t>
            </a:r>
          </a:p>
          <a:p>
            <a:endParaRPr lang="en-GB" dirty="0" smtClean="0"/>
          </a:p>
          <a:p>
            <a:r>
              <a:rPr lang="en-GB" dirty="0" smtClean="0"/>
              <a:t>Conclusion</a:t>
            </a:r>
          </a:p>
          <a:p>
            <a:endParaRPr lang="en-GB" dirty="0"/>
          </a:p>
        </p:txBody>
      </p:sp>
    </p:spTree>
    <p:extLst>
      <p:ext uri="{BB962C8B-B14F-4D97-AF65-F5344CB8AC3E}">
        <p14:creationId xmlns:p14="http://schemas.microsoft.com/office/powerpoint/2010/main" val="310475272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PEE: point, evidence, explanation</a:t>
            </a:r>
            <a:endParaRPr lang="en-GB" dirty="0"/>
          </a:p>
        </p:txBody>
      </p:sp>
      <p:sp>
        <p:nvSpPr>
          <p:cNvPr id="3" name="Content Placeholder 2"/>
          <p:cNvSpPr>
            <a:spLocks noGrp="1"/>
          </p:cNvSpPr>
          <p:nvPr>
            <p:ph sz="quarter" idx="1"/>
          </p:nvPr>
        </p:nvSpPr>
        <p:spPr>
          <a:xfrm>
            <a:off x="301752" y="1527047"/>
            <a:ext cx="8503920" cy="5184029"/>
          </a:xfrm>
        </p:spPr>
        <p:txBody>
          <a:bodyPr>
            <a:normAutofit/>
          </a:bodyPr>
          <a:lstStyle/>
          <a:p>
            <a:pPr marL="0" indent="0">
              <a:buNone/>
            </a:pPr>
            <a:r>
              <a:rPr lang="en-GB" dirty="0" smtClean="0">
                <a:solidFill>
                  <a:srgbClr val="FF0000"/>
                </a:solidFill>
              </a:rPr>
              <a:t>Eteocles’ confusion of his identity with that of the members of the city is evidenced in his speeches in which the role of guiding the city is transferred from himself to the chorus</a:t>
            </a:r>
            <a:r>
              <a:rPr lang="en-GB" dirty="0" smtClean="0">
                <a:solidFill>
                  <a:srgbClr val="3366FF"/>
                </a:solidFill>
              </a:rPr>
              <a:t>. At the beginning of the play, Eteocles portrays himself as the ‘helmsman’ of the state (1-3). It is a clear statement of his identity, and an appropriate role for the king. But later in the play, it is the chorus he paints in the role of helmsman (210). </a:t>
            </a:r>
            <a:r>
              <a:rPr lang="en-GB" dirty="0" smtClean="0">
                <a:solidFill>
                  <a:srgbClr val="008000"/>
                </a:solidFill>
              </a:rPr>
              <a:t>This transposing of the role of helmsman is one of the ways in which Eteocles redirects his self-hatred towards the chorus, the representatives of the people of the city. </a:t>
            </a:r>
            <a:r>
              <a:rPr lang="en-GB" dirty="0" smtClean="0"/>
              <a:t>(110)</a:t>
            </a:r>
          </a:p>
        </p:txBody>
      </p:sp>
    </p:spTree>
    <p:extLst>
      <p:ext uri="{BB962C8B-B14F-4D97-AF65-F5344CB8AC3E}">
        <p14:creationId xmlns:p14="http://schemas.microsoft.com/office/powerpoint/2010/main" val="83216014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Analysis </a:t>
            </a:r>
            <a:r>
              <a:rPr lang="en-GB" dirty="0" err="1" smtClean="0"/>
              <a:t>vs</a:t>
            </a:r>
            <a:r>
              <a:rPr lang="en-GB" dirty="0" smtClean="0"/>
              <a:t> Summary</a:t>
            </a:r>
            <a:endParaRPr lang="en-GB" dirty="0"/>
          </a:p>
        </p:txBody>
      </p:sp>
      <p:sp>
        <p:nvSpPr>
          <p:cNvPr id="3" name="Content Placeholder 2"/>
          <p:cNvSpPr>
            <a:spLocks noGrp="1"/>
          </p:cNvSpPr>
          <p:nvPr>
            <p:ph sz="quarter" idx="1"/>
          </p:nvPr>
        </p:nvSpPr>
        <p:spPr/>
        <p:txBody>
          <a:bodyPr>
            <a:normAutofit fontScale="92500"/>
          </a:bodyPr>
          <a:lstStyle/>
          <a:p>
            <a:pPr marL="0" indent="0">
              <a:buNone/>
            </a:pPr>
            <a:r>
              <a:rPr lang="en-GB" dirty="0" smtClean="0"/>
              <a:t>Summary/statement: There is a clear sexual theme in the overthrowing of Ouranos by Kronos. </a:t>
            </a:r>
          </a:p>
          <a:p>
            <a:pPr marL="0" indent="0">
              <a:buNone/>
            </a:pPr>
            <a:endParaRPr lang="en-GB" dirty="0"/>
          </a:p>
          <a:p>
            <a:pPr marL="0" indent="0">
              <a:buNone/>
            </a:pPr>
            <a:r>
              <a:rPr lang="en-GB" dirty="0" smtClean="0"/>
              <a:t>Analysis: A sexual theme is apparent in Kronos’ defeat of his father, most obviously evidenced by the act of castration itself, but this is not the only indication of the erotic nature of the battle. It is also shown in the spermatic foam from which Aphrodite emerges, and the identity of the goddess herself. The violent act which creates the goddess of sexual love – a literal act of castration, can be seen as a literal manifestation of </a:t>
            </a:r>
            <a:r>
              <a:rPr lang="en-GB" i="1" dirty="0" smtClean="0"/>
              <a:t>la petit mort</a:t>
            </a:r>
            <a:r>
              <a:rPr lang="en-GB" dirty="0" smtClean="0"/>
              <a:t>. </a:t>
            </a:r>
            <a:endParaRPr lang="en-GB" dirty="0"/>
          </a:p>
        </p:txBody>
      </p:sp>
    </p:spTree>
    <p:extLst>
      <p:ext uri="{BB962C8B-B14F-4D97-AF65-F5344CB8AC3E}">
        <p14:creationId xmlns:p14="http://schemas.microsoft.com/office/powerpoint/2010/main" val="427653798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Analysis</a:t>
            </a:r>
            <a:endParaRPr lang="en-GB" dirty="0"/>
          </a:p>
        </p:txBody>
      </p:sp>
      <p:sp>
        <p:nvSpPr>
          <p:cNvPr id="3" name="Content Placeholder 2"/>
          <p:cNvSpPr>
            <a:spLocks noGrp="1"/>
          </p:cNvSpPr>
          <p:nvPr>
            <p:ph sz="quarter" idx="1"/>
          </p:nvPr>
        </p:nvSpPr>
        <p:spPr/>
        <p:txBody>
          <a:bodyPr/>
          <a:lstStyle/>
          <a:p>
            <a:r>
              <a:rPr lang="en-GB" dirty="0" smtClean="0"/>
              <a:t>The focus of your essay should be on critical analysis/engagement. </a:t>
            </a:r>
          </a:p>
          <a:p>
            <a:r>
              <a:rPr lang="en-GB" dirty="0" smtClean="0"/>
              <a:t>You’re </a:t>
            </a:r>
            <a:r>
              <a:rPr lang="en-GB" dirty="0"/>
              <a:t>trying to persuade your reader of your point of </a:t>
            </a:r>
            <a:r>
              <a:rPr lang="en-GB" dirty="0" smtClean="0"/>
              <a:t>view.</a:t>
            </a:r>
            <a:endParaRPr lang="en-GB" dirty="0"/>
          </a:p>
          <a:p>
            <a:r>
              <a:rPr lang="en-GB" dirty="0"/>
              <a:t>Use evidence from primary sources, and scholarship</a:t>
            </a:r>
          </a:p>
          <a:p>
            <a:r>
              <a:rPr lang="en-GB" dirty="0"/>
              <a:t>Structure your work in such a way that you logically lead your reader through your </a:t>
            </a:r>
            <a:r>
              <a:rPr lang="en-GB" dirty="0" smtClean="0"/>
              <a:t>argument.</a:t>
            </a:r>
            <a:endParaRPr lang="en-GB" dirty="0"/>
          </a:p>
          <a:p>
            <a:pPr lvl="1"/>
            <a:r>
              <a:rPr lang="en-GB" dirty="0"/>
              <a:t>Can’t assume they make the same mental leaps as you</a:t>
            </a:r>
          </a:p>
          <a:p>
            <a:pPr marL="457200" lvl="1" indent="0">
              <a:buNone/>
            </a:pPr>
            <a:endParaRPr lang="en-GB" dirty="0"/>
          </a:p>
          <a:p>
            <a:pPr marL="0" indent="0">
              <a:buNone/>
            </a:pPr>
            <a:endParaRPr lang="en-GB" dirty="0"/>
          </a:p>
        </p:txBody>
      </p:sp>
    </p:spTree>
    <p:extLst>
      <p:ext uri="{BB962C8B-B14F-4D97-AF65-F5344CB8AC3E}">
        <p14:creationId xmlns:p14="http://schemas.microsoft.com/office/powerpoint/2010/main" val="340257965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Modern sources</a:t>
            </a:r>
            <a:endParaRPr lang="en-GB" dirty="0"/>
          </a:p>
        </p:txBody>
      </p:sp>
      <p:sp>
        <p:nvSpPr>
          <p:cNvPr id="3" name="Content Placeholder 2"/>
          <p:cNvSpPr>
            <a:spLocks noGrp="1"/>
          </p:cNvSpPr>
          <p:nvPr>
            <p:ph sz="quarter" idx="1"/>
          </p:nvPr>
        </p:nvSpPr>
        <p:spPr/>
        <p:txBody>
          <a:bodyPr/>
          <a:lstStyle/>
          <a:p>
            <a:r>
              <a:rPr lang="en-GB" dirty="0"/>
              <a:t>Use scholarship to help you find areas for </a:t>
            </a:r>
            <a:r>
              <a:rPr lang="en-GB" dirty="0" smtClean="0"/>
              <a:t>analysis</a:t>
            </a:r>
          </a:p>
          <a:p>
            <a:pPr marL="0" indent="0">
              <a:buNone/>
            </a:pPr>
            <a:endParaRPr lang="en-GB" dirty="0" smtClean="0"/>
          </a:p>
          <a:p>
            <a:pPr marL="0" indent="0">
              <a:buNone/>
            </a:pPr>
            <a:endParaRPr lang="en-GB" dirty="0"/>
          </a:p>
          <a:p>
            <a:r>
              <a:rPr lang="en-GB" dirty="0"/>
              <a:t>And use it to back up your </a:t>
            </a:r>
            <a:r>
              <a:rPr lang="en-GB" dirty="0" smtClean="0"/>
              <a:t>statements</a:t>
            </a:r>
          </a:p>
          <a:p>
            <a:pPr lvl="1"/>
            <a:r>
              <a:rPr lang="en-GB" dirty="0"/>
              <a:t>You don’t have to agree with the scholars, if you disagree, say so. But back your argument up with evidence.</a:t>
            </a:r>
          </a:p>
          <a:p>
            <a:pPr marL="0" indent="0">
              <a:buNone/>
            </a:pPr>
            <a:endParaRPr lang="en-GB" dirty="0" smtClean="0"/>
          </a:p>
          <a:p>
            <a:r>
              <a:rPr lang="en-GB" dirty="0" smtClean="0"/>
              <a:t>Do not use scholarship to cite self-evident things or to summarise the primary source. </a:t>
            </a:r>
            <a:endParaRPr lang="en-GB" dirty="0"/>
          </a:p>
          <a:p>
            <a:pPr marL="0" indent="0">
              <a:buNone/>
            </a:pPr>
            <a:endParaRPr lang="en-GB" dirty="0"/>
          </a:p>
        </p:txBody>
      </p:sp>
    </p:spTree>
    <p:extLst>
      <p:ext uri="{BB962C8B-B14F-4D97-AF65-F5344CB8AC3E}">
        <p14:creationId xmlns:p14="http://schemas.microsoft.com/office/powerpoint/2010/main" val="154845237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Sources for Journals</a:t>
            </a:r>
            <a:endParaRPr lang="en-GB" dirty="0"/>
          </a:p>
        </p:txBody>
      </p:sp>
      <p:sp>
        <p:nvSpPr>
          <p:cNvPr id="3" name="Content Placeholder 2"/>
          <p:cNvSpPr>
            <a:spLocks noGrp="1"/>
          </p:cNvSpPr>
          <p:nvPr>
            <p:ph sz="quarter" idx="1"/>
          </p:nvPr>
        </p:nvSpPr>
        <p:spPr/>
        <p:txBody>
          <a:bodyPr/>
          <a:lstStyle/>
          <a:p>
            <a:pPr marL="0" indent="0">
              <a:buNone/>
            </a:pPr>
            <a:r>
              <a:rPr lang="en-GB" dirty="0">
                <a:hlinkClick r:id="rId2"/>
              </a:rPr>
              <a:t>http://</a:t>
            </a:r>
            <a:r>
              <a:rPr lang="en-GB" dirty="0" smtClean="0">
                <a:hlinkClick r:id="rId2"/>
              </a:rPr>
              <a:t>www.jstor.org</a:t>
            </a:r>
            <a:endParaRPr lang="en-GB" dirty="0" smtClean="0"/>
          </a:p>
          <a:p>
            <a:pPr marL="0" indent="0">
              <a:buNone/>
            </a:pPr>
            <a:endParaRPr lang="en-GB" dirty="0"/>
          </a:p>
          <a:p>
            <a:pPr marL="0" indent="0">
              <a:buNone/>
            </a:pPr>
            <a:r>
              <a:rPr lang="en-GB" dirty="0">
                <a:hlinkClick r:id="rId3"/>
              </a:rPr>
              <a:t>https://</a:t>
            </a:r>
            <a:r>
              <a:rPr lang="en-GB" dirty="0" smtClean="0">
                <a:hlinkClick r:id="rId3"/>
              </a:rPr>
              <a:t>muse.jhu.edu</a:t>
            </a:r>
            <a:endParaRPr lang="en-GB" dirty="0" smtClean="0"/>
          </a:p>
          <a:p>
            <a:pPr marL="0" indent="0">
              <a:buNone/>
            </a:pPr>
            <a:endParaRPr lang="en-GB" dirty="0" smtClean="0"/>
          </a:p>
          <a:p>
            <a:pPr marL="0" indent="0">
              <a:buNone/>
            </a:pPr>
            <a:r>
              <a:rPr lang="en-GB" dirty="0">
                <a:hlinkClick r:id="rId4"/>
              </a:rPr>
              <a:t>http://</a:t>
            </a:r>
            <a:r>
              <a:rPr lang="en-GB" dirty="0" smtClean="0">
                <a:hlinkClick r:id="rId4"/>
              </a:rPr>
              <a:t>bmcr.brynmawr.edu</a:t>
            </a:r>
            <a:endParaRPr lang="en-GB" dirty="0" smtClean="0"/>
          </a:p>
          <a:p>
            <a:pPr marL="0" indent="0">
              <a:buNone/>
            </a:pPr>
            <a:endParaRPr lang="en-GB" dirty="0"/>
          </a:p>
          <a:p>
            <a:pPr marL="0" indent="0">
              <a:buNone/>
            </a:pPr>
            <a:r>
              <a:rPr lang="en-GB" dirty="0" smtClean="0"/>
              <a:t>You do not need to give the date accessed for journals that your read online. Treat them as physical objects, not online resources. </a:t>
            </a:r>
          </a:p>
          <a:p>
            <a:pPr marL="0" indent="0">
              <a:buNone/>
            </a:pPr>
            <a:endParaRPr lang="en-GB" dirty="0"/>
          </a:p>
          <a:p>
            <a:pPr marL="0" indent="0">
              <a:buNone/>
            </a:pPr>
            <a:endParaRPr lang="en-GB" dirty="0"/>
          </a:p>
          <a:p>
            <a:pPr marL="0" indent="0">
              <a:buNone/>
            </a:pPr>
            <a:endParaRPr lang="en-GB" dirty="0" smtClean="0"/>
          </a:p>
          <a:p>
            <a:pPr marL="0" indent="0">
              <a:buNone/>
            </a:pPr>
            <a:endParaRPr lang="en-GB" dirty="0"/>
          </a:p>
          <a:p>
            <a:pPr marL="0" indent="0">
              <a:buNone/>
            </a:pPr>
            <a:endParaRPr lang="en-GB" dirty="0" smtClean="0"/>
          </a:p>
          <a:p>
            <a:pPr marL="0" indent="0">
              <a:buNone/>
            </a:pPr>
            <a:endParaRPr lang="en-GB" dirty="0"/>
          </a:p>
          <a:p>
            <a:pPr marL="0" indent="0">
              <a:buNone/>
            </a:pPr>
            <a:endParaRPr lang="en-GB" dirty="0"/>
          </a:p>
        </p:txBody>
      </p:sp>
    </p:spTree>
    <p:extLst>
      <p:ext uri="{BB962C8B-B14F-4D97-AF65-F5344CB8AC3E}">
        <p14:creationId xmlns:p14="http://schemas.microsoft.com/office/powerpoint/2010/main" val="45342749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Things that need citations:</a:t>
            </a:r>
            <a:endParaRPr lang="en-GB" dirty="0"/>
          </a:p>
        </p:txBody>
      </p:sp>
      <p:sp>
        <p:nvSpPr>
          <p:cNvPr id="3" name="Content Placeholder 2"/>
          <p:cNvSpPr>
            <a:spLocks noGrp="1"/>
          </p:cNvSpPr>
          <p:nvPr>
            <p:ph sz="quarter" idx="1"/>
          </p:nvPr>
        </p:nvSpPr>
        <p:spPr/>
        <p:txBody>
          <a:bodyPr/>
          <a:lstStyle/>
          <a:p>
            <a:pPr marL="0" indent="0">
              <a:buNone/>
            </a:pPr>
            <a:r>
              <a:rPr lang="en-GB" dirty="0" smtClean="0"/>
              <a:t>Although </a:t>
            </a:r>
            <a:r>
              <a:rPr lang="en-GB" dirty="0" err="1"/>
              <a:t>Nikoletta</a:t>
            </a:r>
            <a:r>
              <a:rPr lang="en-GB" dirty="0"/>
              <a:t> </a:t>
            </a:r>
            <a:r>
              <a:rPr lang="en-GB" dirty="0" err="1"/>
              <a:t>Kanavou</a:t>
            </a:r>
            <a:r>
              <a:rPr lang="en-GB" dirty="0"/>
              <a:t> claims that there are no Greek personal names that attach to στυγέω, - (</a:t>
            </a:r>
            <a:r>
              <a:rPr lang="en-GB" i="1" dirty="0"/>
              <a:t>stugeō</a:t>
            </a:r>
            <a:r>
              <a:rPr lang="en-GB" dirty="0"/>
              <a:t>,</a:t>
            </a:r>
            <a:r>
              <a:rPr lang="en-GB" i="1" dirty="0"/>
              <a:t> </a:t>
            </a:r>
            <a:r>
              <a:rPr lang="en-GB" dirty="0"/>
              <a:t>‘I hate’)</a:t>
            </a:r>
            <a:r>
              <a:rPr lang="en-GB" dirty="0" smtClean="0"/>
              <a:t>,</a:t>
            </a:r>
            <a:r>
              <a:rPr lang="en-GB" baseline="30000" dirty="0" smtClean="0"/>
              <a:t>1</a:t>
            </a:r>
            <a:r>
              <a:rPr lang="en-GB" dirty="0" smtClean="0"/>
              <a:t> </a:t>
            </a:r>
            <a:r>
              <a:rPr lang="en-GB" dirty="0"/>
              <a:t>Pierre Chantraine and </a:t>
            </a:r>
            <a:r>
              <a:rPr lang="en-GB" dirty="0" err="1"/>
              <a:t>Hjalmar</a:t>
            </a:r>
            <a:r>
              <a:rPr lang="en-GB" dirty="0"/>
              <a:t> Frisk both find the attachment of Στύξ (Styx), to </a:t>
            </a:r>
            <a:r>
              <a:rPr lang="en-GB" i="1" dirty="0"/>
              <a:t>stugeō</a:t>
            </a:r>
            <a:r>
              <a:rPr lang="en-GB" dirty="0"/>
              <a:t> so obvious that they combine the two words in single entries under </a:t>
            </a:r>
            <a:r>
              <a:rPr lang="en-GB" i="1" dirty="0"/>
              <a:t>stugeō</a:t>
            </a:r>
            <a:r>
              <a:rPr lang="en-GB" dirty="0"/>
              <a:t> in their respective etymological dictionaries</a:t>
            </a:r>
            <a:r>
              <a:rPr lang="en-GB" dirty="0" smtClean="0"/>
              <a:t>.</a:t>
            </a:r>
            <a:r>
              <a:rPr lang="en-GB" baseline="30000" dirty="0" smtClean="0"/>
              <a:t>2</a:t>
            </a:r>
            <a:r>
              <a:rPr lang="en-GB" dirty="0" smtClean="0"/>
              <a:t> </a:t>
            </a:r>
          </a:p>
          <a:p>
            <a:pPr marL="0" indent="0">
              <a:buNone/>
            </a:pPr>
            <a:endParaRPr lang="en-GB" dirty="0"/>
          </a:p>
          <a:p>
            <a:pPr marL="0" indent="0">
              <a:buNone/>
            </a:pPr>
            <a:r>
              <a:rPr lang="en-US" baseline="30000" dirty="0" smtClean="0"/>
              <a:t>1</a:t>
            </a:r>
            <a:r>
              <a:rPr lang="en-US" dirty="0" smtClean="0"/>
              <a:t>Kanavou 2013</a:t>
            </a:r>
            <a:r>
              <a:rPr lang="en-US" dirty="0"/>
              <a:t>: </a:t>
            </a:r>
            <a:r>
              <a:rPr lang="en-US" dirty="0" smtClean="0"/>
              <a:t>176.</a:t>
            </a:r>
            <a:endParaRPr lang="en-GB" dirty="0"/>
          </a:p>
          <a:p>
            <a:pPr marL="0" indent="0">
              <a:buNone/>
            </a:pPr>
            <a:r>
              <a:rPr lang="en-US" baseline="30000" dirty="0" smtClean="0"/>
              <a:t>2</a:t>
            </a:r>
            <a:r>
              <a:rPr lang="en-US" dirty="0" smtClean="0"/>
              <a:t>Chantraine 1999</a:t>
            </a:r>
            <a:r>
              <a:rPr lang="en-US" dirty="0"/>
              <a:t>: 1065-</a:t>
            </a:r>
            <a:r>
              <a:rPr lang="en-US" dirty="0" smtClean="0"/>
              <a:t>6; </a:t>
            </a:r>
            <a:r>
              <a:rPr lang="en-US" dirty="0"/>
              <a:t>Frisk </a:t>
            </a:r>
            <a:r>
              <a:rPr lang="en-US" dirty="0" smtClean="0"/>
              <a:t>1970</a:t>
            </a:r>
            <a:r>
              <a:rPr lang="en-US" dirty="0"/>
              <a:t>: 812-</a:t>
            </a:r>
            <a:r>
              <a:rPr lang="en-US" dirty="0" smtClean="0"/>
              <a:t>3.</a:t>
            </a:r>
            <a:endParaRPr lang="en-GB" dirty="0"/>
          </a:p>
          <a:p>
            <a:pPr marL="0" indent="0">
              <a:buNone/>
            </a:pPr>
            <a:endParaRPr lang="en-GB" dirty="0"/>
          </a:p>
        </p:txBody>
      </p:sp>
    </p:spTree>
    <p:extLst>
      <p:ext uri="{BB962C8B-B14F-4D97-AF65-F5344CB8AC3E}">
        <p14:creationId xmlns:p14="http://schemas.microsoft.com/office/powerpoint/2010/main" val="128375644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Things that need citations II</a:t>
            </a:r>
            <a:endParaRPr lang="en-GB" dirty="0"/>
          </a:p>
        </p:txBody>
      </p:sp>
      <p:sp>
        <p:nvSpPr>
          <p:cNvPr id="3" name="Content Placeholder 2"/>
          <p:cNvSpPr>
            <a:spLocks noGrp="1"/>
          </p:cNvSpPr>
          <p:nvPr>
            <p:ph sz="quarter" idx="1"/>
          </p:nvPr>
        </p:nvSpPr>
        <p:spPr/>
        <p:txBody>
          <a:bodyPr>
            <a:normAutofit fontScale="92500" lnSpcReduction="10000"/>
          </a:bodyPr>
          <a:lstStyle/>
          <a:p>
            <a:r>
              <a:rPr lang="en-US" dirty="0"/>
              <a:t>A number of scholars have argued that the many finds of Greek pottery in Iberia throughout the classical period show considerable contact among Greeks, Phoenicians and natives, particularly relating to the metal trade, since many of the finds were discovered in the Huelva.</a:t>
            </a:r>
            <a:r>
              <a:rPr lang="en-US" baseline="30000" dirty="0"/>
              <a:t>1</a:t>
            </a:r>
            <a:r>
              <a:rPr lang="en-US" dirty="0"/>
              <a:t> Cabrera argued that the finds do not prove Greek trade with Iberia but can be explained by Phoenician trade with the area.</a:t>
            </a:r>
            <a:r>
              <a:rPr lang="en-US" baseline="30000" dirty="0"/>
              <a:t>2</a:t>
            </a:r>
            <a:r>
              <a:rPr lang="en-US" dirty="0"/>
              <a:t> </a:t>
            </a:r>
          </a:p>
          <a:p>
            <a:r>
              <a:rPr lang="en-US" dirty="0"/>
              <a:t>_______________________________________</a:t>
            </a:r>
            <a:br>
              <a:rPr lang="en-US" dirty="0"/>
            </a:br>
            <a:r>
              <a:rPr lang="en-US" baseline="30000" dirty="0"/>
              <a:t>1</a:t>
            </a:r>
            <a:r>
              <a:rPr lang="en-US" dirty="0"/>
              <a:t> </a:t>
            </a:r>
            <a:r>
              <a:rPr lang="en-US" sz="2200" dirty="0"/>
              <a:t>Dominguez 1999: 301; </a:t>
            </a:r>
            <a:r>
              <a:rPr lang="en-US" sz="2200" dirty="0" err="1"/>
              <a:t>Treister</a:t>
            </a:r>
            <a:r>
              <a:rPr lang="en-US" sz="2200" dirty="0"/>
              <a:t> 1996: 188-9; </a:t>
            </a:r>
            <a:r>
              <a:rPr lang="en-US" sz="2200" dirty="0" err="1"/>
              <a:t>Shefton</a:t>
            </a:r>
            <a:r>
              <a:rPr lang="en-US" sz="2200" dirty="0"/>
              <a:t> 1994: 72; Boardman 1999: 213.</a:t>
            </a:r>
            <a:br>
              <a:rPr lang="en-US" sz="2200" dirty="0"/>
            </a:br>
            <a:r>
              <a:rPr lang="en-US" baseline="30000" dirty="0"/>
              <a:t>2</a:t>
            </a:r>
            <a:r>
              <a:rPr lang="en-US" dirty="0"/>
              <a:t> </a:t>
            </a:r>
            <a:r>
              <a:rPr lang="en-US" sz="2200" dirty="0"/>
              <a:t>Cabrera 1998: 193. </a:t>
            </a:r>
          </a:p>
          <a:p>
            <a:pPr marL="0" indent="0">
              <a:buNone/>
            </a:pPr>
            <a:endParaRPr lang="en-GB" dirty="0"/>
          </a:p>
        </p:txBody>
      </p:sp>
    </p:spTree>
    <p:extLst>
      <p:ext uri="{BB962C8B-B14F-4D97-AF65-F5344CB8AC3E}">
        <p14:creationId xmlns:p14="http://schemas.microsoft.com/office/powerpoint/2010/main" val="153923590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Things that don’t:</a:t>
            </a:r>
            <a:endParaRPr lang="en-GB" dirty="0"/>
          </a:p>
        </p:txBody>
      </p:sp>
      <p:sp>
        <p:nvSpPr>
          <p:cNvPr id="3" name="Content Placeholder 2"/>
          <p:cNvSpPr>
            <a:spLocks noGrp="1"/>
          </p:cNvSpPr>
          <p:nvPr>
            <p:ph sz="quarter" idx="1"/>
          </p:nvPr>
        </p:nvSpPr>
        <p:spPr/>
        <p:txBody>
          <a:bodyPr/>
          <a:lstStyle/>
          <a:p>
            <a:pPr marL="0" indent="0">
              <a:buNone/>
            </a:pPr>
            <a:endParaRPr lang="en-GB" dirty="0" smtClean="0"/>
          </a:p>
          <a:p>
            <a:pPr marL="0" indent="0">
              <a:buNone/>
            </a:pPr>
            <a:endParaRPr lang="en-GB" dirty="0"/>
          </a:p>
          <a:p>
            <a:pPr marL="0" indent="0">
              <a:buNone/>
            </a:pPr>
            <a:r>
              <a:rPr lang="en-GB" dirty="0" smtClean="0"/>
              <a:t>There </a:t>
            </a:r>
            <a:r>
              <a:rPr lang="en-GB" dirty="0"/>
              <a:t>are several words for hatred that appear in the </a:t>
            </a:r>
            <a:r>
              <a:rPr lang="en-GB" i="1" dirty="0"/>
              <a:t>Theogony</a:t>
            </a:r>
            <a:r>
              <a:rPr lang="en-GB" dirty="0"/>
              <a:t>: </a:t>
            </a:r>
            <a:r>
              <a:rPr lang="en-GB" i="1" dirty="0"/>
              <a:t>stugeō</a:t>
            </a:r>
            <a:r>
              <a:rPr lang="en-GB" dirty="0"/>
              <a:t>, </a:t>
            </a:r>
            <a:r>
              <a:rPr lang="en-US" dirty="0" err="1"/>
              <a:t>ὀδύσσομ</a:t>
            </a:r>
            <a:r>
              <a:rPr lang="en-US" dirty="0"/>
              <a:t>α</a:t>
            </a:r>
            <a:r>
              <a:rPr lang="en-US" dirty="0" err="1"/>
              <a:t>ι</a:t>
            </a:r>
            <a:r>
              <a:rPr lang="en-US" dirty="0"/>
              <a:t> (</a:t>
            </a:r>
            <a:r>
              <a:rPr lang="en-US" i="1" dirty="0" err="1"/>
              <a:t>odussomai</a:t>
            </a:r>
            <a:r>
              <a:rPr lang="en-US" dirty="0"/>
              <a:t>), </a:t>
            </a:r>
            <a:r>
              <a:rPr lang="en-US" dirty="0" err="1"/>
              <a:t>ἔχθω</a:t>
            </a:r>
            <a:r>
              <a:rPr lang="en-GB" dirty="0"/>
              <a:t> (</a:t>
            </a:r>
            <a:r>
              <a:rPr lang="en-GB" i="1" dirty="0" err="1"/>
              <a:t>echthō</a:t>
            </a:r>
            <a:r>
              <a:rPr lang="en-GB" dirty="0"/>
              <a:t>) are all verb forms, </a:t>
            </a:r>
            <a:r>
              <a:rPr lang="en-US" dirty="0" err="1"/>
              <a:t>ἐχθρός</a:t>
            </a:r>
            <a:r>
              <a:rPr lang="en-US" dirty="0"/>
              <a:t> (</a:t>
            </a:r>
            <a:r>
              <a:rPr lang="en-GB" i="1" dirty="0" err="1"/>
              <a:t>echthros</a:t>
            </a:r>
            <a:r>
              <a:rPr lang="en-GB" dirty="0"/>
              <a:t>) is a noun form. I shall not discuss these separately, but rather comment on their usage as they become relevant to the discussion outlined above. </a:t>
            </a:r>
          </a:p>
          <a:p>
            <a:pPr marL="0" indent="0">
              <a:buNone/>
            </a:pPr>
            <a:endParaRPr lang="en-GB" dirty="0" smtClean="0"/>
          </a:p>
          <a:p>
            <a:pPr marL="0" indent="0">
              <a:buNone/>
            </a:pPr>
            <a:endParaRPr lang="en-GB" dirty="0"/>
          </a:p>
        </p:txBody>
      </p:sp>
    </p:spTree>
    <p:extLst>
      <p:ext uri="{BB962C8B-B14F-4D97-AF65-F5344CB8AC3E}">
        <p14:creationId xmlns:p14="http://schemas.microsoft.com/office/powerpoint/2010/main" val="153459178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Spot what’s wrong.</a:t>
            </a:r>
            <a:endParaRPr lang="en-GB" dirty="0"/>
          </a:p>
        </p:txBody>
      </p:sp>
      <p:sp>
        <p:nvSpPr>
          <p:cNvPr id="3" name="Content Placeholder 2"/>
          <p:cNvSpPr>
            <a:spLocks noGrp="1"/>
          </p:cNvSpPr>
          <p:nvPr>
            <p:ph sz="quarter" idx="1"/>
          </p:nvPr>
        </p:nvSpPr>
        <p:spPr/>
        <p:txBody>
          <a:bodyPr/>
          <a:lstStyle/>
          <a:p>
            <a:pPr marL="0" indent="0">
              <a:buNone/>
            </a:pPr>
            <a:r>
              <a:rPr lang="en-GB" dirty="0"/>
              <a:t>Zeus</a:t>
            </a:r>
            <a:r>
              <a:rPr lang="en-GB" dirty="0" smtClean="0"/>
              <a:t>’ </a:t>
            </a:r>
            <a:r>
              <a:rPr lang="en-GB" dirty="0"/>
              <a:t>personality traits </a:t>
            </a:r>
            <a:r>
              <a:rPr lang="en-GB" dirty="0" smtClean="0"/>
              <a:t>do not </a:t>
            </a:r>
            <a:r>
              <a:rPr lang="en-GB" dirty="0"/>
              <a:t>lend themselves well to Epicurean behaviour. He was often associated with </a:t>
            </a:r>
            <a:r>
              <a:rPr lang="en-GB" dirty="0" smtClean="0"/>
              <a:t>sexual promiscuity</a:t>
            </a:r>
            <a:r>
              <a:rPr lang="en-GB" baseline="30000" dirty="0"/>
              <a:t>1</a:t>
            </a:r>
            <a:r>
              <a:rPr lang="en-GB" dirty="0" smtClean="0"/>
              <a:t>- a desire not in keeping with Epicurean doctrine.</a:t>
            </a:r>
          </a:p>
          <a:p>
            <a:pPr marL="0" indent="0">
              <a:buNone/>
            </a:pPr>
            <a:endParaRPr lang="en-GB" dirty="0" smtClean="0"/>
          </a:p>
          <a:p>
            <a:pPr marL="0" indent="0">
              <a:buNone/>
            </a:pPr>
            <a:endParaRPr lang="en-GB" dirty="0"/>
          </a:p>
          <a:p>
            <a:pPr marL="0" indent="0">
              <a:buNone/>
            </a:pPr>
            <a:r>
              <a:rPr lang="en-GB" baseline="30000" dirty="0" smtClean="0"/>
              <a:t>1</a:t>
            </a:r>
            <a:r>
              <a:rPr lang="en-GB" dirty="0" smtClean="0"/>
              <a:t>https</a:t>
            </a:r>
            <a:r>
              <a:rPr lang="en-GB" dirty="0"/>
              <a:t>://</a:t>
            </a:r>
            <a:r>
              <a:rPr lang="en-GB" dirty="0" err="1"/>
              <a:t>www.reference.com</a:t>
            </a:r>
            <a:r>
              <a:rPr lang="en-GB" dirty="0"/>
              <a:t>/art-literature/characteristics-zeus-f9140721c48a0630</a:t>
            </a:r>
          </a:p>
          <a:p>
            <a:pPr marL="0" indent="0">
              <a:buNone/>
            </a:pPr>
            <a:endParaRPr lang="en-GB" dirty="0"/>
          </a:p>
        </p:txBody>
      </p:sp>
    </p:spTree>
    <p:extLst>
      <p:ext uri="{BB962C8B-B14F-4D97-AF65-F5344CB8AC3E}">
        <p14:creationId xmlns:p14="http://schemas.microsoft.com/office/powerpoint/2010/main" val="78983347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Do it again.</a:t>
            </a:r>
            <a:endParaRPr lang="en-GB" dirty="0"/>
          </a:p>
        </p:txBody>
      </p:sp>
      <p:sp>
        <p:nvSpPr>
          <p:cNvPr id="3" name="Content Placeholder 2"/>
          <p:cNvSpPr>
            <a:spLocks noGrp="1"/>
          </p:cNvSpPr>
          <p:nvPr>
            <p:ph sz="quarter" idx="1"/>
          </p:nvPr>
        </p:nvSpPr>
        <p:spPr/>
        <p:txBody>
          <a:bodyPr/>
          <a:lstStyle/>
          <a:p>
            <a:pPr marL="0" indent="0">
              <a:buNone/>
            </a:pPr>
            <a:r>
              <a:rPr lang="en-GB" dirty="0"/>
              <a:t>A key example of this can </a:t>
            </a:r>
            <a:r>
              <a:rPr lang="en-GB" dirty="0" smtClean="0"/>
              <a:t>be taken </a:t>
            </a:r>
            <a:r>
              <a:rPr lang="en-GB" dirty="0"/>
              <a:t>from Epicurus’ letter to </a:t>
            </a:r>
            <a:r>
              <a:rPr lang="en-GB" dirty="0" err="1"/>
              <a:t>Menoeceus</a:t>
            </a:r>
            <a:r>
              <a:rPr lang="en-GB" dirty="0"/>
              <a:t> in which he states that as humans we </a:t>
            </a:r>
            <a:r>
              <a:rPr lang="en-GB" dirty="0" smtClean="0"/>
              <a:t>sometimes “</a:t>
            </a:r>
            <a:r>
              <a:rPr lang="en-GB" dirty="0"/>
              <a:t>make use of the good as a bad thing” and vice </a:t>
            </a:r>
            <a:r>
              <a:rPr lang="en-GB" dirty="0" smtClean="0"/>
              <a:t>versa.</a:t>
            </a:r>
            <a:r>
              <a:rPr lang="en-GB" baseline="30000" dirty="0" smtClean="0"/>
              <a:t>1</a:t>
            </a:r>
          </a:p>
          <a:p>
            <a:pPr marL="0" indent="0">
              <a:buNone/>
            </a:pPr>
            <a:endParaRPr lang="en-GB" baseline="30000" dirty="0" smtClean="0"/>
          </a:p>
          <a:p>
            <a:pPr marL="0" indent="0">
              <a:buNone/>
            </a:pPr>
            <a:endParaRPr lang="en-GB" baseline="30000" dirty="0"/>
          </a:p>
          <a:p>
            <a:pPr marL="0" indent="0">
              <a:buNone/>
            </a:pPr>
            <a:endParaRPr lang="en-GB" baseline="30000" dirty="0" smtClean="0"/>
          </a:p>
          <a:p>
            <a:pPr marL="0" indent="0">
              <a:buNone/>
            </a:pPr>
            <a:r>
              <a:rPr lang="en-GB" baseline="30000" dirty="0"/>
              <a:t>1</a:t>
            </a:r>
            <a:r>
              <a:rPr lang="en-GB" dirty="0"/>
              <a:t>The Morality of Happiness, Julia </a:t>
            </a:r>
            <a:r>
              <a:rPr lang="en-GB" dirty="0" err="1"/>
              <a:t>Annas</a:t>
            </a:r>
            <a:r>
              <a:rPr lang="en-GB" dirty="0"/>
              <a:t>, Oxford University Press, ‘Virtue, Pleasure and Time’ chapter, page 334</a:t>
            </a:r>
          </a:p>
        </p:txBody>
      </p:sp>
    </p:spTree>
    <p:extLst>
      <p:ext uri="{BB962C8B-B14F-4D97-AF65-F5344CB8AC3E}">
        <p14:creationId xmlns:p14="http://schemas.microsoft.com/office/powerpoint/2010/main" val="10961914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Things to watch out for:</a:t>
            </a:r>
            <a:endParaRPr lang="en-GB" dirty="0"/>
          </a:p>
        </p:txBody>
      </p:sp>
      <p:sp>
        <p:nvSpPr>
          <p:cNvPr id="3" name="Content Placeholder 2"/>
          <p:cNvSpPr>
            <a:spLocks noGrp="1"/>
          </p:cNvSpPr>
          <p:nvPr>
            <p:ph sz="quarter" idx="1"/>
          </p:nvPr>
        </p:nvSpPr>
        <p:spPr/>
        <p:txBody>
          <a:bodyPr>
            <a:normAutofit fontScale="92500" lnSpcReduction="20000"/>
          </a:bodyPr>
          <a:lstStyle/>
          <a:p>
            <a:r>
              <a:rPr lang="en-GB" dirty="0" smtClean="0"/>
              <a:t>F***</a:t>
            </a:r>
            <a:r>
              <a:rPr lang="en-GB" dirty="0" err="1" smtClean="0"/>
              <a:t>ing</a:t>
            </a:r>
            <a:r>
              <a:rPr lang="en-GB" dirty="0" smtClean="0"/>
              <a:t> Wikipedia. </a:t>
            </a:r>
          </a:p>
          <a:p>
            <a:pPr marL="0" indent="0">
              <a:buNone/>
            </a:pPr>
            <a:endParaRPr lang="en-GB" dirty="0" smtClean="0"/>
          </a:p>
          <a:p>
            <a:r>
              <a:rPr lang="en-GB" dirty="0" smtClean="0"/>
              <a:t>Internet sites in general. </a:t>
            </a:r>
          </a:p>
          <a:p>
            <a:pPr marL="0" indent="0">
              <a:buNone/>
            </a:pPr>
            <a:endParaRPr lang="en-GB" dirty="0" smtClean="0"/>
          </a:p>
          <a:p>
            <a:r>
              <a:rPr lang="en-GB" dirty="0" smtClean="0"/>
              <a:t>Scholarship older than 1980.</a:t>
            </a:r>
          </a:p>
          <a:p>
            <a:pPr marL="0" indent="0">
              <a:buNone/>
            </a:pPr>
            <a:r>
              <a:rPr lang="en-GB" dirty="0" smtClean="0"/>
              <a:t> </a:t>
            </a:r>
          </a:p>
          <a:p>
            <a:r>
              <a:rPr lang="en-GB" dirty="0" smtClean="0"/>
              <a:t>Excessive comma usage. </a:t>
            </a:r>
          </a:p>
          <a:p>
            <a:endParaRPr lang="en-GB" dirty="0"/>
          </a:p>
          <a:p>
            <a:r>
              <a:rPr lang="en-GB" dirty="0" smtClean="0"/>
              <a:t>Ridiculously long sentences. </a:t>
            </a:r>
            <a:endParaRPr lang="en-GB" dirty="0"/>
          </a:p>
          <a:p>
            <a:pPr marL="0" indent="0">
              <a:buNone/>
            </a:pPr>
            <a:endParaRPr lang="en-GB" dirty="0" smtClean="0"/>
          </a:p>
          <a:p>
            <a:r>
              <a:rPr lang="en-GB" dirty="0" smtClean="0"/>
              <a:t>Me. </a:t>
            </a:r>
          </a:p>
          <a:p>
            <a:endParaRPr lang="en-GB" dirty="0"/>
          </a:p>
        </p:txBody>
      </p:sp>
    </p:spTree>
    <p:extLst>
      <p:ext uri="{BB962C8B-B14F-4D97-AF65-F5344CB8AC3E}">
        <p14:creationId xmlns:p14="http://schemas.microsoft.com/office/powerpoint/2010/main" val="308631191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Checklist</a:t>
            </a:r>
            <a:endParaRPr lang="en-GB" dirty="0"/>
          </a:p>
        </p:txBody>
      </p:sp>
      <p:sp>
        <p:nvSpPr>
          <p:cNvPr id="3" name="Content Placeholder 2"/>
          <p:cNvSpPr>
            <a:spLocks noGrp="1"/>
          </p:cNvSpPr>
          <p:nvPr>
            <p:ph sz="quarter" idx="1"/>
          </p:nvPr>
        </p:nvSpPr>
        <p:spPr>
          <a:xfrm>
            <a:off x="301752" y="1527048"/>
            <a:ext cx="8503920" cy="4956535"/>
          </a:xfrm>
        </p:spPr>
        <p:txBody>
          <a:bodyPr>
            <a:normAutofit fontScale="92500" lnSpcReduction="20000"/>
          </a:bodyPr>
          <a:lstStyle/>
          <a:p>
            <a:r>
              <a:rPr lang="en-GB" dirty="0" smtClean="0"/>
              <a:t>Do you do what your introduction says you’re going to do?</a:t>
            </a:r>
          </a:p>
          <a:p>
            <a:r>
              <a:rPr lang="en-GB" dirty="0" smtClean="0"/>
              <a:t>Does your essay have a clear structure?</a:t>
            </a:r>
          </a:p>
          <a:p>
            <a:r>
              <a:rPr lang="en-GB" dirty="0" smtClean="0"/>
              <a:t>Have you engaged with scholarship?</a:t>
            </a:r>
          </a:p>
          <a:p>
            <a:r>
              <a:rPr lang="en-GB" dirty="0" smtClean="0"/>
              <a:t>Does each paragraph make one point?</a:t>
            </a:r>
          </a:p>
          <a:p>
            <a:r>
              <a:rPr lang="en-GB" dirty="0" smtClean="0"/>
              <a:t>Does each paragraph help you answer the question?</a:t>
            </a:r>
          </a:p>
          <a:p>
            <a:r>
              <a:rPr lang="en-GB" dirty="0" smtClean="0"/>
              <a:t>Does your conclusion accurately summarise what you have argued?</a:t>
            </a:r>
          </a:p>
          <a:p>
            <a:r>
              <a:rPr lang="en-GB" dirty="0" smtClean="0"/>
              <a:t>Are all your references complete?</a:t>
            </a:r>
          </a:p>
          <a:p>
            <a:r>
              <a:rPr lang="en-GB" dirty="0" smtClean="0"/>
              <a:t>Do all your footnotes have a full stop at the end?</a:t>
            </a:r>
          </a:p>
          <a:p>
            <a:r>
              <a:rPr lang="en-GB" dirty="0" smtClean="0"/>
              <a:t>Is your bibliography correctly formatted?</a:t>
            </a:r>
          </a:p>
          <a:p>
            <a:r>
              <a:rPr lang="en-GB" dirty="0" smtClean="0"/>
              <a:t>Does each bibliography entry have a full stop at the end? </a:t>
            </a:r>
          </a:p>
          <a:p>
            <a:r>
              <a:rPr lang="en-GB" dirty="0" smtClean="0"/>
              <a:t>Do all of your sentences actually make sense?</a:t>
            </a:r>
          </a:p>
          <a:p>
            <a:endParaRPr lang="en-GB" dirty="0"/>
          </a:p>
        </p:txBody>
      </p:sp>
    </p:spTree>
    <p:extLst>
      <p:ext uri="{BB962C8B-B14F-4D97-AF65-F5344CB8AC3E}">
        <p14:creationId xmlns:p14="http://schemas.microsoft.com/office/powerpoint/2010/main" val="136447492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 Id="rId2" Type="http://schemas.openxmlformats.org/officeDocument/2006/relationships/image" Target="../media/image2.jpeg"/></Relationships>
</file>

<file path=ppt/theme/theme1.xml><?xml version="1.0" encoding="utf-8"?>
<a:theme xmlns:a="http://schemas.openxmlformats.org/drawingml/2006/main" name="Civic">
  <a:themeElements>
    <a:clrScheme name="Civic">
      <a:dk1>
        <a:sysClr val="windowText" lastClr="000000"/>
      </a:dk1>
      <a:lt1>
        <a:sysClr val="window" lastClr="FFFFFF"/>
      </a:lt1>
      <a:dk2>
        <a:srgbClr val="646B86"/>
      </a:dk2>
      <a:lt2>
        <a:srgbClr val="C5D1D7"/>
      </a:lt2>
      <a:accent1>
        <a:srgbClr val="D16349"/>
      </a:accent1>
      <a:accent2>
        <a:srgbClr val="CCB400"/>
      </a:accent2>
      <a:accent3>
        <a:srgbClr val="8CADAE"/>
      </a:accent3>
      <a:accent4>
        <a:srgbClr val="8C7B70"/>
      </a:accent4>
      <a:accent5>
        <a:srgbClr val="8FB08C"/>
      </a:accent5>
      <a:accent6>
        <a:srgbClr val="D19049"/>
      </a:accent6>
      <a:hlink>
        <a:srgbClr val="00A3D6"/>
      </a:hlink>
      <a:folHlink>
        <a:srgbClr val="694F07"/>
      </a:folHlink>
    </a:clrScheme>
    <a:fontScheme name="Civic">
      <a:majorFont>
        <a:latin typeface="Georgia"/>
        <a:ea typeface=""/>
        <a:cs typeface=""/>
        <a:font script="Jpan" typeface="ＭＳ Ｐゴシック"/>
        <a:font script="Hang" typeface="돋움"/>
        <a:font script="Hans" typeface="华文新魏"/>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Georgia"/>
        <a:ea typeface=""/>
        <a:cs typeface=""/>
        <a:font script="Jpan" typeface="ＭＳ Ｐ明朝"/>
        <a:font script="Hang" typeface="바탕"/>
        <a:font script="Hans" typeface="华文新魏"/>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Civic">
      <a:fillStyleLst>
        <a:solidFill>
          <a:schemeClr val="phClr"/>
        </a:solidFill>
        <a:solidFill>
          <a:schemeClr val="phClr">
            <a:tint val="45000"/>
          </a:schemeClr>
        </a:solidFill>
        <a:solidFill>
          <a:schemeClr val="phClr">
            <a:tint val="95000"/>
          </a:schemeClr>
        </a:solidFill>
      </a:fillStyleLst>
      <a:lnStyleLst>
        <a:ln w="9525" cap="flat" cmpd="sng" algn="ctr">
          <a:solidFill>
            <a:schemeClr val="phClr"/>
          </a:solidFill>
          <a:prstDash val="solid"/>
        </a:ln>
        <a:ln w="11429" cap="flat" cmpd="sng" algn="ctr">
          <a:solidFill>
            <a:schemeClr val="phClr"/>
          </a:solidFill>
          <a:prstDash val="sysDash"/>
        </a:ln>
        <a:ln w="20000" cap="flat" cmpd="sng" algn="ctr">
          <a:solidFill>
            <a:schemeClr val="phClr"/>
          </a:solidFill>
          <a:prstDash val="solid"/>
        </a:ln>
      </a:lnStyleLst>
      <a:effectStyleLst>
        <a:effectStyle>
          <a:effectLst>
            <a:outerShdw blurRad="50800" dist="25400" dir="5400000" rotWithShape="0">
              <a:srgbClr val="000000">
                <a:alpha val="3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threePt" dir="t">
              <a:rot lat="0" lon="0" rev="0"/>
            </a:lightRig>
          </a:scene3d>
          <a:sp3d contourW="9525" prstMaterial="matte">
            <a:bevelT w="0" h="0"/>
            <a:contourClr>
              <a:schemeClr val="phClr">
                <a:shade val="70000"/>
                <a:satMod val="105000"/>
              </a:schemeClr>
            </a:contourClr>
          </a:sp3d>
        </a:effectStyle>
        <a:effectStyle>
          <a:effectLst>
            <a:outerShdw blurRad="50800" dist="25400" dir="5400000" rotWithShape="0">
              <a:srgbClr val="000000">
                <a:alpha val="45000"/>
              </a:srgbClr>
            </a:outerShdw>
          </a:effectLst>
          <a:scene3d>
            <a:camera prst="orthographicFront" fov="0">
              <a:rot lat="0" lon="0" rev="0"/>
            </a:camera>
            <a:lightRig rig="soft" dir="b">
              <a:rot lat="0" lon="0" rev="0"/>
            </a:lightRig>
          </a:scene3d>
          <a:sp3d prstMaterial="dkEdge">
            <a:bevelT w="63500" h="63500" prst="cross"/>
            <a:contourClr>
              <a:schemeClr val="phClr"/>
            </a:contourClr>
          </a:sp3d>
        </a:effectStyle>
      </a:effectStyleLst>
      <a:bgFillStyleLst>
        <a:solidFill>
          <a:schemeClr val="phClr"/>
        </a:solidFill>
        <a:blipFill>
          <a:blip xmlns:r="http://schemas.openxmlformats.org/officeDocument/2006/relationships" r:embed="rId1">
            <a:duotone>
              <a:schemeClr val="phClr">
                <a:shade val="70000"/>
                <a:satMod val="115000"/>
              </a:schemeClr>
              <a:schemeClr val="phClr">
                <a:tint val="85000"/>
              </a:schemeClr>
            </a:duotone>
          </a:blip>
          <a:tile tx="0" ty="0" sx="85000" sy="85000" flip="none" algn="tl"/>
        </a:blipFill>
        <a:blipFill>
          <a:blip xmlns:r="http://schemas.openxmlformats.org/officeDocument/2006/relationships" r:embed="rId2">
            <a:duotone>
              <a:schemeClr val="phClr">
                <a:shade val="65000"/>
                <a:satMod val="115000"/>
              </a:schemeClr>
              <a:schemeClr val="phClr">
                <a:tint val="85000"/>
              </a:schemeClr>
            </a:duotone>
          </a:blip>
          <a:tile tx="0" ty="0" sx="65000" sy="65000" flip="none" algn="tl"/>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Civic.thmx</Template>
  <TotalTime>2383</TotalTime>
  <Words>2270</Words>
  <Application>Microsoft Macintosh PowerPoint</Application>
  <PresentationFormat>On-screen Show (4:3)</PresentationFormat>
  <Paragraphs>218</Paragraphs>
  <Slides>36</Slides>
  <Notes>0</Notes>
  <HiddenSlides>0</HiddenSlides>
  <MMClips>0</MMClips>
  <ScaleCrop>false</ScaleCrop>
  <HeadingPairs>
    <vt:vector size="4" baseType="variant">
      <vt:variant>
        <vt:lpstr>Theme</vt:lpstr>
      </vt:variant>
      <vt:variant>
        <vt:i4>1</vt:i4>
      </vt:variant>
      <vt:variant>
        <vt:lpstr>Slide Titles</vt:lpstr>
      </vt:variant>
      <vt:variant>
        <vt:i4>36</vt:i4>
      </vt:variant>
    </vt:vector>
  </HeadingPairs>
  <TitlesOfParts>
    <vt:vector size="37" baseType="lpstr">
      <vt:lpstr>Civic</vt:lpstr>
      <vt:lpstr>Essays </vt:lpstr>
      <vt:lpstr>Line Spacing</vt:lpstr>
      <vt:lpstr>Paragraphs</vt:lpstr>
      <vt:lpstr>Paragraphs</vt:lpstr>
      <vt:lpstr>Paragraphs</vt:lpstr>
      <vt:lpstr>Referencing</vt:lpstr>
      <vt:lpstr>Ancient References</vt:lpstr>
      <vt:lpstr>Abbreviations</vt:lpstr>
      <vt:lpstr>Referencing Scholarship</vt:lpstr>
      <vt:lpstr>Referencing</vt:lpstr>
      <vt:lpstr>Referencing</vt:lpstr>
      <vt:lpstr>Images </vt:lpstr>
      <vt:lpstr>Referencing software</vt:lpstr>
      <vt:lpstr>Bibliography</vt:lpstr>
      <vt:lpstr>Bibliography II</vt:lpstr>
      <vt:lpstr>Bibliography III</vt:lpstr>
      <vt:lpstr>Bibliography IV</vt:lpstr>
      <vt:lpstr>Bibliography V</vt:lpstr>
      <vt:lpstr>Bibliography VI</vt:lpstr>
      <vt:lpstr>Bibliography VII</vt:lpstr>
      <vt:lpstr>Structure</vt:lpstr>
      <vt:lpstr>introductions: Comment critically on Aeschylus’ Seven Against Thebes.</vt:lpstr>
      <vt:lpstr>Good Introduction: Comment critically on Aeschylus’ Seven Against Thebes. </vt:lpstr>
      <vt:lpstr>Structure</vt:lpstr>
      <vt:lpstr>PEE: point, evidence, explanation</vt:lpstr>
      <vt:lpstr>Analysis vs Summary</vt:lpstr>
      <vt:lpstr>Analysis</vt:lpstr>
      <vt:lpstr>Modern sources</vt:lpstr>
      <vt:lpstr>Sources for Journals</vt:lpstr>
      <vt:lpstr>Things that need citations:</vt:lpstr>
      <vt:lpstr>Things that need citations II</vt:lpstr>
      <vt:lpstr>Things that don’t:</vt:lpstr>
      <vt:lpstr>Spot what’s wrong.</vt:lpstr>
      <vt:lpstr>Do it again.</vt:lpstr>
      <vt:lpstr>Things to watch out for:</vt:lpstr>
      <vt:lpstr>Checklist</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Essays </dc:title>
  <dc:creator>Silvie</dc:creator>
  <cp:lastModifiedBy>Silvie</cp:lastModifiedBy>
  <cp:revision>26</cp:revision>
  <dcterms:created xsi:type="dcterms:W3CDTF">2017-12-13T20:19:31Z</dcterms:created>
  <dcterms:modified xsi:type="dcterms:W3CDTF">2017-12-15T12:05:57Z</dcterms:modified>
</cp:coreProperties>
</file>