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61" autoAdjust="0"/>
    <p:restoredTop sz="85957" autoAdjust="0"/>
  </p:normalViewPr>
  <p:slideViewPr>
    <p:cSldViewPr>
      <p:cViewPr>
        <p:scale>
          <a:sx n="100" d="100"/>
          <a:sy n="100" d="100"/>
        </p:scale>
        <p:origin x="1984" y="-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9DFA52-5C87-4D63-A155-E8E981F1DA2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777F183E-ACB4-48CA-9711-AA3B04537EB1}">
      <dgm:prSet phldrT="[Text]"/>
      <dgm:spPr/>
      <dgm:t>
        <a:bodyPr/>
        <a:lstStyle/>
        <a:p>
          <a:r>
            <a:rPr lang="en-US" dirty="0"/>
            <a:t>Attention</a:t>
          </a:r>
          <a:endParaRPr lang="en-IN" dirty="0"/>
        </a:p>
      </dgm:t>
    </dgm:pt>
    <dgm:pt modelId="{789E0DD4-2A7F-416A-8D83-64EBD4E718B9}" type="parTrans" cxnId="{FD5438A9-78A0-475B-8FDC-26C62E99E408}">
      <dgm:prSet/>
      <dgm:spPr/>
      <dgm:t>
        <a:bodyPr/>
        <a:lstStyle/>
        <a:p>
          <a:endParaRPr lang="en-IN"/>
        </a:p>
      </dgm:t>
    </dgm:pt>
    <dgm:pt modelId="{1D301EFE-8D2D-4D58-8CEB-D19D25CC3987}" type="sibTrans" cxnId="{FD5438A9-78A0-475B-8FDC-26C62E99E408}">
      <dgm:prSet/>
      <dgm:spPr/>
      <dgm:t>
        <a:bodyPr/>
        <a:lstStyle/>
        <a:p>
          <a:endParaRPr lang="en-IN"/>
        </a:p>
      </dgm:t>
    </dgm:pt>
    <dgm:pt modelId="{4B035430-8CDA-46C9-B131-DE8D25F085BE}">
      <dgm:prSet phldrT="[Text]"/>
      <dgm:spPr/>
      <dgm:t>
        <a:bodyPr/>
        <a:lstStyle/>
        <a:p>
          <a:r>
            <a:rPr lang="en-US" dirty="0"/>
            <a:t>Retention</a:t>
          </a:r>
          <a:endParaRPr lang="en-IN" dirty="0"/>
        </a:p>
      </dgm:t>
    </dgm:pt>
    <dgm:pt modelId="{995C9219-9042-4419-A561-5AC2BC8D743D}" type="parTrans" cxnId="{A0577936-CFF5-4731-AFC9-8454DBF45042}">
      <dgm:prSet/>
      <dgm:spPr/>
      <dgm:t>
        <a:bodyPr/>
        <a:lstStyle/>
        <a:p>
          <a:endParaRPr lang="en-IN"/>
        </a:p>
      </dgm:t>
    </dgm:pt>
    <dgm:pt modelId="{FC1CE950-107D-41B4-900C-10976015A82F}" type="sibTrans" cxnId="{A0577936-CFF5-4731-AFC9-8454DBF45042}">
      <dgm:prSet/>
      <dgm:spPr/>
      <dgm:t>
        <a:bodyPr/>
        <a:lstStyle/>
        <a:p>
          <a:endParaRPr lang="en-IN"/>
        </a:p>
      </dgm:t>
    </dgm:pt>
    <dgm:pt modelId="{7B0255E5-04EC-41B1-9ED6-F7F41C2D5ED4}">
      <dgm:prSet phldrT="[Text]"/>
      <dgm:spPr/>
      <dgm:t>
        <a:bodyPr/>
        <a:lstStyle/>
        <a:p>
          <a:r>
            <a:rPr lang="en-US" dirty="0"/>
            <a:t>Reproduction</a:t>
          </a:r>
          <a:endParaRPr lang="en-IN" dirty="0"/>
        </a:p>
      </dgm:t>
    </dgm:pt>
    <dgm:pt modelId="{7C32BDFD-43DC-4B3A-B3EB-9250835B4117}" type="parTrans" cxnId="{A4C54361-DA70-4F6D-B8BF-249501F4DC38}">
      <dgm:prSet/>
      <dgm:spPr/>
      <dgm:t>
        <a:bodyPr/>
        <a:lstStyle/>
        <a:p>
          <a:endParaRPr lang="en-IN"/>
        </a:p>
      </dgm:t>
    </dgm:pt>
    <dgm:pt modelId="{513CF4DF-60AB-4153-B451-E45B5B839083}" type="sibTrans" cxnId="{A4C54361-DA70-4F6D-B8BF-249501F4DC38}">
      <dgm:prSet/>
      <dgm:spPr/>
      <dgm:t>
        <a:bodyPr/>
        <a:lstStyle/>
        <a:p>
          <a:endParaRPr lang="en-IN"/>
        </a:p>
      </dgm:t>
    </dgm:pt>
    <dgm:pt modelId="{7BA0E7A0-CDDF-40F9-A397-F4FF6ED8DBBA}">
      <dgm:prSet phldrT="[Text]"/>
      <dgm:spPr/>
      <dgm:t>
        <a:bodyPr/>
        <a:lstStyle/>
        <a:p>
          <a:r>
            <a:rPr lang="en-US" dirty="0"/>
            <a:t>Motivation</a:t>
          </a:r>
          <a:endParaRPr lang="en-IN" dirty="0"/>
        </a:p>
      </dgm:t>
    </dgm:pt>
    <dgm:pt modelId="{A8494266-6568-4E68-9D50-5100F8A53B69}" type="parTrans" cxnId="{A7CE8A74-7CC8-4386-9664-0A65410B2A26}">
      <dgm:prSet/>
      <dgm:spPr/>
      <dgm:t>
        <a:bodyPr/>
        <a:lstStyle/>
        <a:p>
          <a:endParaRPr lang="en-IN"/>
        </a:p>
      </dgm:t>
    </dgm:pt>
    <dgm:pt modelId="{3FD6BFCB-A22C-4C8A-B059-155A0F426CD8}" type="sibTrans" cxnId="{A7CE8A74-7CC8-4386-9664-0A65410B2A26}">
      <dgm:prSet/>
      <dgm:spPr/>
      <dgm:t>
        <a:bodyPr/>
        <a:lstStyle/>
        <a:p>
          <a:endParaRPr lang="en-IN"/>
        </a:p>
      </dgm:t>
    </dgm:pt>
    <dgm:pt modelId="{052FFCAA-9459-4FFA-A578-8EB499E3D456}" type="pres">
      <dgm:prSet presAssocID="{079DFA52-5C87-4D63-A155-E8E981F1DA27}" presName="diagram" presStyleCnt="0">
        <dgm:presLayoutVars>
          <dgm:dir/>
          <dgm:resizeHandles val="exact"/>
        </dgm:presLayoutVars>
      </dgm:prSet>
      <dgm:spPr/>
    </dgm:pt>
    <dgm:pt modelId="{30A58E87-67D2-4ADB-982D-69DB9D93C3F7}" type="pres">
      <dgm:prSet presAssocID="{777F183E-ACB4-48CA-9711-AA3B04537EB1}" presName="node" presStyleLbl="node1" presStyleIdx="0" presStyleCnt="4">
        <dgm:presLayoutVars>
          <dgm:bulletEnabled val="1"/>
        </dgm:presLayoutVars>
      </dgm:prSet>
      <dgm:spPr/>
    </dgm:pt>
    <dgm:pt modelId="{A33F0599-D26D-4687-A381-DB89BDA7C568}" type="pres">
      <dgm:prSet presAssocID="{1D301EFE-8D2D-4D58-8CEB-D19D25CC3987}" presName="sibTrans" presStyleCnt="0"/>
      <dgm:spPr/>
    </dgm:pt>
    <dgm:pt modelId="{7012D95A-DEF6-4D16-928A-B3FA41C851DF}" type="pres">
      <dgm:prSet presAssocID="{4B035430-8CDA-46C9-B131-DE8D25F085BE}" presName="node" presStyleLbl="node1" presStyleIdx="1" presStyleCnt="4">
        <dgm:presLayoutVars>
          <dgm:bulletEnabled val="1"/>
        </dgm:presLayoutVars>
      </dgm:prSet>
      <dgm:spPr/>
    </dgm:pt>
    <dgm:pt modelId="{299D5699-8AE4-4218-87D0-CA3B4BB05809}" type="pres">
      <dgm:prSet presAssocID="{FC1CE950-107D-41B4-900C-10976015A82F}" presName="sibTrans" presStyleCnt="0"/>
      <dgm:spPr/>
    </dgm:pt>
    <dgm:pt modelId="{A7B3A33A-2E89-4C8F-896E-0CAF30574119}" type="pres">
      <dgm:prSet presAssocID="{7B0255E5-04EC-41B1-9ED6-F7F41C2D5ED4}" presName="node" presStyleLbl="node1" presStyleIdx="2" presStyleCnt="4">
        <dgm:presLayoutVars>
          <dgm:bulletEnabled val="1"/>
        </dgm:presLayoutVars>
      </dgm:prSet>
      <dgm:spPr/>
    </dgm:pt>
    <dgm:pt modelId="{6ED1654A-0B9F-459A-9EEA-DFDB6A457315}" type="pres">
      <dgm:prSet presAssocID="{513CF4DF-60AB-4153-B451-E45B5B839083}" presName="sibTrans" presStyleCnt="0"/>
      <dgm:spPr/>
    </dgm:pt>
    <dgm:pt modelId="{C0D13DDF-B5D7-42E3-97FA-BBC33E47B91E}" type="pres">
      <dgm:prSet presAssocID="{7BA0E7A0-CDDF-40F9-A397-F4FF6ED8DBBA}" presName="node" presStyleLbl="node1" presStyleIdx="3" presStyleCnt="4">
        <dgm:presLayoutVars>
          <dgm:bulletEnabled val="1"/>
        </dgm:presLayoutVars>
      </dgm:prSet>
      <dgm:spPr/>
    </dgm:pt>
  </dgm:ptLst>
  <dgm:cxnLst>
    <dgm:cxn modelId="{A0577936-CFF5-4731-AFC9-8454DBF45042}" srcId="{079DFA52-5C87-4D63-A155-E8E981F1DA27}" destId="{4B035430-8CDA-46C9-B131-DE8D25F085BE}" srcOrd="1" destOrd="0" parTransId="{995C9219-9042-4419-A561-5AC2BC8D743D}" sibTransId="{FC1CE950-107D-41B4-900C-10976015A82F}"/>
    <dgm:cxn modelId="{A4C54361-DA70-4F6D-B8BF-249501F4DC38}" srcId="{079DFA52-5C87-4D63-A155-E8E981F1DA27}" destId="{7B0255E5-04EC-41B1-9ED6-F7F41C2D5ED4}" srcOrd="2" destOrd="0" parTransId="{7C32BDFD-43DC-4B3A-B3EB-9250835B4117}" sibTransId="{513CF4DF-60AB-4153-B451-E45B5B839083}"/>
    <dgm:cxn modelId="{A7CE8A74-7CC8-4386-9664-0A65410B2A26}" srcId="{079DFA52-5C87-4D63-A155-E8E981F1DA27}" destId="{7BA0E7A0-CDDF-40F9-A397-F4FF6ED8DBBA}" srcOrd="3" destOrd="0" parTransId="{A8494266-6568-4E68-9D50-5100F8A53B69}" sibTransId="{3FD6BFCB-A22C-4C8A-B059-155A0F426CD8}"/>
    <dgm:cxn modelId="{19F45A8E-EF8B-4380-BEAF-F55CA84E06A0}" type="presOf" srcId="{777F183E-ACB4-48CA-9711-AA3B04537EB1}" destId="{30A58E87-67D2-4ADB-982D-69DB9D93C3F7}" srcOrd="0" destOrd="0" presId="urn:microsoft.com/office/officeart/2005/8/layout/default"/>
    <dgm:cxn modelId="{B723618E-1527-4AF8-84DE-1710F08A2409}" type="presOf" srcId="{4B035430-8CDA-46C9-B131-DE8D25F085BE}" destId="{7012D95A-DEF6-4D16-928A-B3FA41C851DF}" srcOrd="0" destOrd="0" presId="urn:microsoft.com/office/officeart/2005/8/layout/default"/>
    <dgm:cxn modelId="{FD5438A9-78A0-475B-8FDC-26C62E99E408}" srcId="{079DFA52-5C87-4D63-A155-E8E981F1DA27}" destId="{777F183E-ACB4-48CA-9711-AA3B04537EB1}" srcOrd="0" destOrd="0" parTransId="{789E0DD4-2A7F-416A-8D83-64EBD4E718B9}" sibTransId="{1D301EFE-8D2D-4D58-8CEB-D19D25CC3987}"/>
    <dgm:cxn modelId="{A5B237D1-D8D2-48D3-A5F4-C18CA75C669C}" type="presOf" srcId="{079DFA52-5C87-4D63-A155-E8E981F1DA27}" destId="{052FFCAA-9459-4FFA-A578-8EB499E3D456}" srcOrd="0" destOrd="0" presId="urn:microsoft.com/office/officeart/2005/8/layout/default"/>
    <dgm:cxn modelId="{046897D4-0EA5-4B12-8E8E-99D899E76C77}" type="presOf" srcId="{7B0255E5-04EC-41B1-9ED6-F7F41C2D5ED4}" destId="{A7B3A33A-2E89-4C8F-896E-0CAF30574119}" srcOrd="0" destOrd="0" presId="urn:microsoft.com/office/officeart/2005/8/layout/default"/>
    <dgm:cxn modelId="{126155FC-EB8D-4465-B838-AF02ACF92F5C}" type="presOf" srcId="{7BA0E7A0-CDDF-40F9-A397-F4FF6ED8DBBA}" destId="{C0D13DDF-B5D7-42E3-97FA-BBC33E47B91E}" srcOrd="0" destOrd="0" presId="urn:microsoft.com/office/officeart/2005/8/layout/default"/>
    <dgm:cxn modelId="{4590270C-A2BB-4799-BC5B-1D82CC134575}" type="presParOf" srcId="{052FFCAA-9459-4FFA-A578-8EB499E3D456}" destId="{30A58E87-67D2-4ADB-982D-69DB9D93C3F7}" srcOrd="0" destOrd="0" presId="urn:microsoft.com/office/officeart/2005/8/layout/default"/>
    <dgm:cxn modelId="{4B6ED5CF-300F-487A-B23A-C4C8E4BB667E}" type="presParOf" srcId="{052FFCAA-9459-4FFA-A578-8EB499E3D456}" destId="{A33F0599-D26D-4687-A381-DB89BDA7C568}" srcOrd="1" destOrd="0" presId="urn:microsoft.com/office/officeart/2005/8/layout/default"/>
    <dgm:cxn modelId="{9F83C251-744D-4679-96F4-242BD0A65E6E}" type="presParOf" srcId="{052FFCAA-9459-4FFA-A578-8EB499E3D456}" destId="{7012D95A-DEF6-4D16-928A-B3FA41C851DF}" srcOrd="2" destOrd="0" presId="urn:microsoft.com/office/officeart/2005/8/layout/default"/>
    <dgm:cxn modelId="{F538DB85-3CF2-4E0C-B370-9C934D79F4B0}" type="presParOf" srcId="{052FFCAA-9459-4FFA-A578-8EB499E3D456}" destId="{299D5699-8AE4-4218-87D0-CA3B4BB05809}" srcOrd="3" destOrd="0" presId="urn:microsoft.com/office/officeart/2005/8/layout/default"/>
    <dgm:cxn modelId="{E548ABA2-B6B0-48CC-B630-84781432E65A}" type="presParOf" srcId="{052FFCAA-9459-4FFA-A578-8EB499E3D456}" destId="{A7B3A33A-2E89-4C8F-896E-0CAF30574119}" srcOrd="4" destOrd="0" presId="urn:microsoft.com/office/officeart/2005/8/layout/default"/>
    <dgm:cxn modelId="{2C5CE70C-2D97-4E0A-9CDC-F2A7380EF9BE}" type="presParOf" srcId="{052FFCAA-9459-4FFA-A578-8EB499E3D456}" destId="{6ED1654A-0B9F-459A-9EEA-DFDB6A457315}" srcOrd="5" destOrd="0" presId="urn:microsoft.com/office/officeart/2005/8/layout/default"/>
    <dgm:cxn modelId="{7527185C-E980-4132-8B8A-F8A1344D6AFF}" type="presParOf" srcId="{052FFCAA-9459-4FFA-A578-8EB499E3D456}" destId="{C0D13DDF-B5D7-42E3-97FA-BBC33E47B91E}"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6CBEF1-98DA-4E9B-89C0-FE68E165F665}" type="doc">
      <dgm:prSet loTypeId="urn:microsoft.com/office/officeart/2005/8/layout/cycle8" loCatId="cycle" qsTypeId="urn:microsoft.com/office/officeart/2005/8/quickstyle/simple1" qsCatId="simple" csTypeId="urn:microsoft.com/office/officeart/2005/8/colors/colorful1" csCatId="colorful" phldr="1"/>
      <dgm:spPr/>
    </dgm:pt>
    <dgm:pt modelId="{A0ECF880-84E2-4335-9157-D0DCD740FE29}">
      <dgm:prSet phldrT="[Text]"/>
      <dgm:spPr/>
      <dgm:t>
        <a:bodyPr/>
        <a:lstStyle/>
        <a:p>
          <a:r>
            <a:rPr lang="en-US" dirty="0"/>
            <a:t>Engage them in reading</a:t>
          </a:r>
          <a:endParaRPr lang="en-IN" dirty="0"/>
        </a:p>
      </dgm:t>
    </dgm:pt>
    <dgm:pt modelId="{40473748-C149-479A-BAA6-663372502D82}" type="parTrans" cxnId="{ABB7E94A-31EB-4610-9C3F-BB9FA2F58053}">
      <dgm:prSet/>
      <dgm:spPr/>
      <dgm:t>
        <a:bodyPr/>
        <a:lstStyle/>
        <a:p>
          <a:endParaRPr lang="en-IN"/>
        </a:p>
      </dgm:t>
    </dgm:pt>
    <dgm:pt modelId="{584CF42B-B1CF-495A-A1CB-B4413E1E2E3A}" type="sibTrans" cxnId="{ABB7E94A-31EB-4610-9C3F-BB9FA2F58053}">
      <dgm:prSet/>
      <dgm:spPr/>
      <dgm:t>
        <a:bodyPr/>
        <a:lstStyle/>
        <a:p>
          <a:endParaRPr lang="en-IN"/>
        </a:p>
      </dgm:t>
    </dgm:pt>
    <dgm:pt modelId="{67065A77-F458-4324-80ED-F93BD6AF3FBA}">
      <dgm:prSet phldrT="[Text]"/>
      <dgm:spPr/>
      <dgm:t>
        <a:bodyPr/>
        <a:lstStyle/>
        <a:p>
          <a:r>
            <a:rPr lang="en-US" dirty="0"/>
            <a:t>Involve in conversations</a:t>
          </a:r>
          <a:endParaRPr lang="en-IN" dirty="0"/>
        </a:p>
      </dgm:t>
    </dgm:pt>
    <dgm:pt modelId="{8E25115E-E02F-4BC7-AB29-45DCA3259D38}" type="parTrans" cxnId="{B8DE3575-F2A3-468D-8754-5413EF4A4BB5}">
      <dgm:prSet/>
      <dgm:spPr/>
      <dgm:t>
        <a:bodyPr/>
        <a:lstStyle/>
        <a:p>
          <a:endParaRPr lang="en-IN"/>
        </a:p>
      </dgm:t>
    </dgm:pt>
    <dgm:pt modelId="{1CC5FAFE-C859-4FFF-A8AB-8E61740D7F5B}" type="sibTrans" cxnId="{B8DE3575-F2A3-468D-8754-5413EF4A4BB5}">
      <dgm:prSet/>
      <dgm:spPr/>
      <dgm:t>
        <a:bodyPr/>
        <a:lstStyle/>
        <a:p>
          <a:endParaRPr lang="en-IN"/>
        </a:p>
      </dgm:t>
    </dgm:pt>
    <dgm:pt modelId="{799E50E3-5FE8-44C9-B099-55AEBE280C1F}">
      <dgm:prSet phldrT="[Text]"/>
      <dgm:spPr/>
      <dgm:t>
        <a:bodyPr/>
        <a:lstStyle/>
        <a:p>
          <a:r>
            <a:rPr lang="en-US" dirty="0"/>
            <a:t>Children picture books</a:t>
          </a:r>
          <a:endParaRPr lang="en-IN" dirty="0"/>
        </a:p>
      </dgm:t>
    </dgm:pt>
    <dgm:pt modelId="{CC701C71-912E-45C7-B51A-F3FA34B2C7A3}" type="parTrans" cxnId="{D16E1BB5-1A23-4737-AA11-3EA6D726E64C}">
      <dgm:prSet/>
      <dgm:spPr/>
      <dgm:t>
        <a:bodyPr/>
        <a:lstStyle/>
        <a:p>
          <a:endParaRPr lang="en-IN"/>
        </a:p>
      </dgm:t>
    </dgm:pt>
    <dgm:pt modelId="{8AD6FDF9-953E-4984-BEA8-912442A4448B}" type="sibTrans" cxnId="{D16E1BB5-1A23-4737-AA11-3EA6D726E64C}">
      <dgm:prSet/>
      <dgm:spPr/>
      <dgm:t>
        <a:bodyPr/>
        <a:lstStyle/>
        <a:p>
          <a:endParaRPr lang="en-IN"/>
        </a:p>
      </dgm:t>
    </dgm:pt>
    <dgm:pt modelId="{E0C48FA7-941C-453B-B88C-743DDE4D1A5B}" type="pres">
      <dgm:prSet presAssocID="{2D6CBEF1-98DA-4E9B-89C0-FE68E165F665}" presName="compositeShape" presStyleCnt="0">
        <dgm:presLayoutVars>
          <dgm:chMax val="7"/>
          <dgm:dir/>
          <dgm:resizeHandles val="exact"/>
        </dgm:presLayoutVars>
      </dgm:prSet>
      <dgm:spPr/>
    </dgm:pt>
    <dgm:pt modelId="{3A40E8E4-0C23-425A-B83E-36E4FAF028F4}" type="pres">
      <dgm:prSet presAssocID="{2D6CBEF1-98DA-4E9B-89C0-FE68E165F665}" presName="wedge1" presStyleLbl="node1" presStyleIdx="0" presStyleCnt="3"/>
      <dgm:spPr/>
    </dgm:pt>
    <dgm:pt modelId="{80FADF45-D746-46CA-AD2C-BF0E736020BA}" type="pres">
      <dgm:prSet presAssocID="{2D6CBEF1-98DA-4E9B-89C0-FE68E165F665}" presName="dummy1a" presStyleCnt="0"/>
      <dgm:spPr/>
    </dgm:pt>
    <dgm:pt modelId="{3B39E901-9165-43C6-AB72-7F9F5B1E23AA}" type="pres">
      <dgm:prSet presAssocID="{2D6CBEF1-98DA-4E9B-89C0-FE68E165F665}" presName="dummy1b" presStyleCnt="0"/>
      <dgm:spPr/>
    </dgm:pt>
    <dgm:pt modelId="{35C07F46-8AFF-48A9-9209-BD2BDAC91178}" type="pres">
      <dgm:prSet presAssocID="{2D6CBEF1-98DA-4E9B-89C0-FE68E165F665}" presName="wedge1Tx" presStyleLbl="node1" presStyleIdx="0" presStyleCnt="3">
        <dgm:presLayoutVars>
          <dgm:chMax val="0"/>
          <dgm:chPref val="0"/>
          <dgm:bulletEnabled val="1"/>
        </dgm:presLayoutVars>
      </dgm:prSet>
      <dgm:spPr/>
    </dgm:pt>
    <dgm:pt modelId="{1DA32141-CED3-4A5F-B83B-38B58918E948}" type="pres">
      <dgm:prSet presAssocID="{2D6CBEF1-98DA-4E9B-89C0-FE68E165F665}" presName="wedge2" presStyleLbl="node1" presStyleIdx="1" presStyleCnt="3"/>
      <dgm:spPr/>
    </dgm:pt>
    <dgm:pt modelId="{8847FDCE-5DC3-4BF6-8179-61E25E0BB80B}" type="pres">
      <dgm:prSet presAssocID="{2D6CBEF1-98DA-4E9B-89C0-FE68E165F665}" presName="dummy2a" presStyleCnt="0"/>
      <dgm:spPr/>
    </dgm:pt>
    <dgm:pt modelId="{B4D0280D-EF40-405E-838B-CE06AFDA3BF8}" type="pres">
      <dgm:prSet presAssocID="{2D6CBEF1-98DA-4E9B-89C0-FE68E165F665}" presName="dummy2b" presStyleCnt="0"/>
      <dgm:spPr/>
    </dgm:pt>
    <dgm:pt modelId="{EA9FDE8E-780B-48B9-A4F9-176653671D32}" type="pres">
      <dgm:prSet presAssocID="{2D6CBEF1-98DA-4E9B-89C0-FE68E165F665}" presName="wedge2Tx" presStyleLbl="node1" presStyleIdx="1" presStyleCnt="3">
        <dgm:presLayoutVars>
          <dgm:chMax val="0"/>
          <dgm:chPref val="0"/>
          <dgm:bulletEnabled val="1"/>
        </dgm:presLayoutVars>
      </dgm:prSet>
      <dgm:spPr/>
    </dgm:pt>
    <dgm:pt modelId="{2A5DC252-5DF5-4B3A-A301-CA63AF02967D}" type="pres">
      <dgm:prSet presAssocID="{2D6CBEF1-98DA-4E9B-89C0-FE68E165F665}" presName="wedge3" presStyleLbl="node1" presStyleIdx="2" presStyleCnt="3" custLinFactNeighborX="137" custLinFactNeighborY="-1378"/>
      <dgm:spPr/>
    </dgm:pt>
    <dgm:pt modelId="{7671BC19-9C40-4A72-B051-7282AF7BA85B}" type="pres">
      <dgm:prSet presAssocID="{2D6CBEF1-98DA-4E9B-89C0-FE68E165F665}" presName="dummy3a" presStyleCnt="0"/>
      <dgm:spPr/>
    </dgm:pt>
    <dgm:pt modelId="{81E23041-541E-4D4B-A422-3E06FE67DBF0}" type="pres">
      <dgm:prSet presAssocID="{2D6CBEF1-98DA-4E9B-89C0-FE68E165F665}" presName="dummy3b" presStyleCnt="0"/>
      <dgm:spPr/>
    </dgm:pt>
    <dgm:pt modelId="{A7BE7EFE-473F-4726-BDA3-1DF88A392AAB}" type="pres">
      <dgm:prSet presAssocID="{2D6CBEF1-98DA-4E9B-89C0-FE68E165F665}" presName="wedge3Tx" presStyleLbl="node1" presStyleIdx="2" presStyleCnt="3">
        <dgm:presLayoutVars>
          <dgm:chMax val="0"/>
          <dgm:chPref val="0"/>
          <dgm:bulletEnabled val="1"/>
        </dgm:presLayoutVars>
      </dgm:prSet>
      <dgm:spPr/>
    </dgm:pt>
    <dgm:pt modelId="{04502C02-FE67-434E-86C8-51A3D85080A7}" type="pres">
      <dgm:prSet presAssocID="{584CF42B-B1CF-495A-A1CB-B4413E1E2E3A}" presName="arrowWedge1" presStyleLbl="fgSibTrans2D1" presStyleIdx="0" presStyleCnt="3"/>
      <dgm:spPr/>
    </dgm:pt>
    <dgm:pt modelId="{5AB5E39E-7D37-4AE2-9ABD-45C00E694DD2}" type="pres">
      <dgm:prSet presAssocID="{1CC5FAFE-C859-4FFF-A8AB-8E61740D7F5B}" presName="arrowWedge2" presStyleLbl="fgSibTrans2D1" presStyleIdx="1" presStyleCnt="3"/>
      <dgm:spPr/>
    </dgm:pt>
    <dgm:pt modelId="{F196A935-8A91-44F8-AB4E-4B52F6F4E759}" type="pres">
      <dgm:prSet presAssocID="{8AD6FDF9-953E-4984-BEA8-912442A4448B}" presName="arrowWedge3" presStyleLbl="fgSibTrans2D1" presStyleIdx="2" presStyleCnt="3"/>
      <dgm:spPr/>
    </dgm:pt>
  </dgm:ptLst>
  <dgm:cxnLst>
    <dgm:cxn modelId="{0AB1DB24-F5D1-419A-844F-1FBD506695A5}" type="presOf" srcId="{A0ECF880-84E2-4335-9157-D0DCD740FE29}" destId="{35C07F46-8AFF-48A9-9209-BD2BDAC91178}" srcOrd="1" destOrd="0" presId="urn:microsoft.com/office/officeart/2005/8/layout/cycle8"/>
    <dgm:cxn modelId="{67BF9848-B457-4872-B36A-7B1BD36E2F34}" type="presOf" srcId="{2D6CBEF1-98DA-4E9B-89C0-FE68E165F665}" destId="{E0C48FA7-941C-453B-B88C-743DDE4D1A5B}" srcOrd="0" destOrd="0" presId="urn:microsoft.com/office/officeart/2005/8/layout/cycle8"/>
    <dgm:cxn modelId="{ABB7E94A-31EB-4610-9C3F-BB9FA2F58053}" srcId="{2D6CBEF1-98DA-4E9B-89C0-FE68E165F665}" destId="{A0ECF880-84E2-4335-9157-D0DCD740FE29}" srcOrd="0" destOrd="0" parTransId="{40473748-C149-479A-BAA6-663372502D82}" sibTransId="{584CF42B-B1CF-495A-A1CB-B4413E1E2E3A}"/>
    <dgm:cxn modelId="{9DB1C54B-BB20-4EF8-AFB4-E76B33AF5EFA}" type="presOf" srcId="{799E50E3-5FE8-44C9-B099-55AEBE280C1F}" destId="{A7BE7EFE-473F-4726-BDA3-1DF88A392AAB}" srcOrd="1" destOrd="0" presId="urn:microsoft.com/office/officeart/2005/8/layout/cycle8"/>
    <dgm:cxn modelId="{03CB9861-E966-4390-93B1-FE129C83D482}" type="presOf" srcId="{A0ECF880-84E2-4335-9157-D0DCD740FE29}" destId="{3A40E8E4-0C23-425A-B83E-36E4FAF028F4}" srcOrd="0" destOrd="0" presId="urn:microsoft.com/office/officeart/2005/8/layout/cycle8"/>
    <dgm:cxn modelId="{60333071-CB1F-47C3-BD83-ACB03F21938C}" type="presOf" srcId="{67065A77-F458-4324-80ED-F93BD6AF3FBA}" destId="{1DA32141-CED3-4A5F-B83B-38B58918E948}" srcOrd="0" destOrd="0" presId="urn:microsoft.com/office/officeart/2005/8/layout/cycle8"/>
    <dgm:cxn modelId="{B8DE3575-F2A3-468D-8754-5413EF4A4BB5}" srcId="{2D6CBEF1-98DA-4E9B-89C0-FE68E165F665}" destId="{67065A77-F458-4324-80ED-F93BD6AF3FBA}" srcOrd="1" destOrd="0" parTransId="{8E25115E-E02F-4BC7-AB29-45DCA3259D38}" sibTransId="{1CC5FAFE-C859-4FFF-A8AB-8E61740D7F5B}"/>
    <dgm:cxn modelId="{506250A7-1951-4714-B521-F71BB61260B6}" type="presOf" srcId="{799E50E3-5FE8-44C9-B099-55AEBE280C1F}" destId="{2A5DC252-5DF5-4B3A-A301-CA63AF02967D}" srcOrd="0" destOrd="0" presId="urn:microsoft.com/office/officeart/2005/8/layout/cycle8"/>
    <dgm:cxn modelId="{D16E1BB5-1A23-4737-AA11-3EA6D726E64C}" srcId="{2D6CBEF1-98DA-4E9B-89C0-FE68E165F665}" destId="{799E50E3-5FE8-44C9-B099-55AEBE280C1F}" srcOrd="2" destOrd="0" parTransId="{CC701C71-912E-45C7-B51A-F3FA34B2C7A3}" sibTransId="{8AD6FDF9-953E-4984-BEA8-912442A4448B}"/>
    <dgm:cxn modelId="{9D0EFDF0-5F18-48E9-9254-448FB8B8200C}" type="presOf" srcId="{67065A77-F458-4324-80ED-F93BD6AF3FBA}" destId="{EA9FDE8E-780B-48B9-A4F9-176653671D32}" srcOrd="1" destOrd="0" presId="urn:microsoft.com/office/officeart/2005/8/layout/cycle8"/>
    <dgm:cxn modelId="{9DB0D1BC-6FB5-4275-845C-6F4C62630358}" type="presParOf" srcId="{E0C48FA7-941C-453B-B88C-743DDE4D1A5B}" destId="{3A40E8E4-0C23-425A-B83E-36E4FAF028F4}" srcOrd="0" destOrd="0" presId="urn:microsoft.com/office/officeart/2005/8/layout/cycle8"/>
    <dgm:cxn modelId="{F4226BED-73A5-41F4-B6F4-45130D90ED11}" type="presParOf" srcId="{E0C48FA7-941C-453B-B88C-743DDE4D1A5B}" destId="{80FADF45-D746-46CA-AD2C-BF0E736020BA}" srcOrd="1" destOrd="0" presId="urn:microsoft.com/office/officeart/2005/8/layout/cycle8"/>
    <dgm:cxn modelId="{30223903-A846-4B65-9AA8-8E8E39E4DCE0}" type="presParOf" srcId="{E0C48FA7-941C-453B-B88C-743DDE4D1A5B}" destId="{3B39E901-9165-43C6-AB72-7F9F5B1E23AA}" srcOrd="2" destOrd="0" presId="urn:microsoft.com/office/officeart/2005/8/layout/cycle8"/>
    <dgm:cxn modelId="{4B7D1CC6-E849-40B4-A96C-C6AA5F3B7E6E}" type="presParOf" srcId="{E0C48FA7-941C-453B-B88C-743DDE4D1A5B}" destId="{35C07F46-8AFF-48A9-9209-BD2BDAC91178}" srcOrd="3" destOrd="0" presId="urn:microsoft.com/office/officeart/2005/8/layout/cycle8"/>
    <dgm:cxn modelId="{12C824D3-2460-468B-9545-E8526AD4F751}" type="presParOf" srcId="{E0C48FA7-941C-453B-B88C-743DDE4D1A5B}" destId="{1DA32141-CED3-4A5F-B83B-38B58918E948}" srcOrd="4" destOrd="0" presId="urn:microsoft.com/office/officeart/2005/8/layout/cycle8"/>
    <dgm:cxn modelId="{D42CB326-FAD7-4229-B433-7DA17A4FCF48}" type="presParOf" srcId="{E0C48FA7-941C-453B-B88C-743DDE4D1A5B}" destId="{8847FDCE-5DC3-4BF6-8179-61E25E0BB80B}" srcOrd="5" destOrd="0" presId="urn:microsoft.com/office/officeart/2005/8/layout/cycle8"/>
    <dgm:cxn modelId="{827F72BE-42A7-4843-B065-931081364E28}" type="presParOf" srcId="{E0C48FA7-941C-453B-B88C-743DDE4D1A5B}" destId="{B4D0280D-EF40-405E-838B-CE06AFDA3BF8}" srcOrd="6" destOrd="0" presId="urn:microsoft.com/office/officeart/2005/8/layout/cycle8"/>
    <dgm:cxn modelId="{68157AE9-F220-439E-BCD5-C4C6A6DBA68A}" type="presParOf" srcId="{E0C48FA7-941C-453B-B88C-743DDE4D1A5B}" destId="{EA9FDE8E-780B-48B9-A4F9-176653671D32}" srcOrd="7" destOrd="0" presId="urn:microsoft.com/office/officeart/2005/8/layout/cycle8"/>
    <dgm:cxn modelId="{78BC317B-7B9A-454F-AD21-4E513DBA80FD}" type="presParOf" srcId="{E0C48FA7-941C-453B-B88C-743DDE4D1A5B}" destId="{2A5DC252-5DF5-4B3A-A301-CA63AF02967D}" srcOrd="8" destOrd="0" presId="urn:microsoft.com/office/officeart/2005/8/layout/cycle8"/>
    <dgm:cxn modelId="{AA459B9C-A81B-42EA-B2C0-0221493BBDAC}" type="presParOf" srcId="{E0C48FA7-941C-453B-B88C-743DDE4D1A5B}" destId="{7671BC19-9C40-4A72-B051-7282AF7BA85B}" srcOrd="9" destOrd="0" presId="urn:microsoft.com/office/officeart/2005/8/layout/cycle8"/>
    <dgm:cxn modelId="{232D1E2C-DFC4-442C-B757-D092F6B573BF}" type="presParOf" srcId="{E0C48FA7-941C-453B-B88C-743DDE4D1A5B}" destId="{81E23041-541E-4D4B-A422-3E06FE67DBF0}" srcOrd="10" destOrd="0" presId="urn:microsoft.com/office/officeart/2005/8/layout/cycle8"/>
    <dgm:cxn modelId="{91EF356C-8641-4ECC-A3E6-2F3DECF95AC0}" type="presParOf" srcId="{E0C48FA7-941C-453B-B88C-743DDE4D1A5B}" destId="{A7BE7EFE-473F-4726-BDA3-1DF88A392AAB}" srcOrd="11" destOrd="0" presId="urn:microsoft.com/office/officeart/2005/8/layout/cycle8"/>
    <dgm:cxn modelId="{469BAD12-A623-4E2A-94AC-95BA9FDD70C1}" type="presParOf" srcId="{E0C48FA7-941C-453B-B88C-743DDE4D1A5B}" destId="{04502C02-FE67-434E-86C8-51A3D85080A7}" srcOrd="12" destOrd="0" presId="urn:microsoft.com/office/officeart/2005/8/layout/cycle8"/>
    <dgm:cxn modelId="{70606082-1A68-4954-8E14-F5044D063221}" type="presParOf" srcId="{E0C48FA7-941C-453B-B88C-743DDE4D1A5B}" destId="{5AB5E39E-7D37-4AE2-9ABD-45C00E694DD2}" srcOrd="13" destOrd="0" presId="urn:microsoft.com/office/officeart/2005/8/layout/cycle8"/>
    <dgm:cxn modelId="{E4BA997A-4645-432B-9800-9270884CBC31}" type="presParOf" srcId="{E0C48FA7-941C-453B-B88C-743DDE4D1A5B}" destId="{F196A935-8A91-44F8-AB4E-4B52F6F4E759}"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58E87-67D2-4ADB-982D-69DB9D93C3F7}">
      <dsp:nvSpPr>
        <dsp:cNvPr id="0" name=""/>
        <dsp:cNvSpPr/>
      </dsp:nvSpPr>
      <dsp:spPr>
        <a:xfrm>
          <a:off x="57043" y="59"/>
          <a:ext cx="841945" cy="505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Attention</a:t>
          </a:r>
          <a:endParaRPr lang="en-IN" sz="900" kern="1200" dirty="0"/>
        </a:p>
      </dsp:txBody>
      <dsp:txXfrm>
        <a:off x="57043" y="59"/>
        <a:ext cx="841945" cy="505167"/>
      </dsp:txXfrm>
    </dsp:sp>
    <dsp:sp modelId="{7012D95A-DEF6-4D16-928A-B3FA41C851DF}">
      <dsp:nvSpPr>
        <dsp:cNvPr id="0" name=""/>
        <dsp:cNvSpPr/>
      </dsp:nvSpPr>
      <dsp:spPr>
        <a:xfrm>
          <a:off x="983183" y="59"/>
          <a:ext cx="841945" cy="505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Retention</a:t>
          </a:r>
          <a:endParaRPr lang="en-IN" sz="900" kern="1200" dirty="0"/>
        </a:p>
      </dsp:txBody>
      <dsp:txXfrm>
        <a:off x="983183" y="59"/>
        <a:ext cx="841945" cy="505167"/>
      </dsp:txXfrm>
    </dsp:sp>
    <dsp:sp modelId="{A7B3A33A-2E89-4C8F-896E-0CAF30574119}">
      <dsp:nvSpPr>
        <dsp:cNvPr id="0" name=""/>
        <dsp:cNvSpPr/>
      </dsp:nvSpPr>
      <dsp:spPr>
        <a:xfrm>
          <a:off x="1909323" y="59"/>
          <a:ext cx="841945" cy="505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Reproduction</a:t>
          </a:r>
          <a:endParaRPr lang="en-IN" sz="900" kern="1200" dirty="0"/>
        </a:p>
      </dsp:txBody>
      <dsp:txXfrm>
        <a:off x="1909323" y="59"/>
        <a:ext cx="841945" cy="505167"/>
      </dsp:txXfrm>
    </dsp:sp>
    <dsp:sp modelId="{C0D13DDF-B5D7-42E3-97FA-BBC33E47B91E}">
      <dsp:nvSpPr>
        <dsp:cNvPr id="0" name=""/>
        <dsp:cNvSpPr/>
      </dsp:nvSpPr>
      <dsp:spPr>
        <a:xfrm>
          <a:off x="983183" y="589421"/>
          <a:ext cx="841945" cy="505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Motivation</a:t>
          </a:r>
          <a:endParaRPr lang="en-IN" sz="900" kern="1200" dirty="0"/>
        </a:p>
      </dsp:txBody>
      <dsp:txXfrm>
        <a:off x="983183" y="589421"/>
        <a:ext cx="841945" cy="5051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0E8E4-0C23-425A-B83E-36E4FAF028F4}">
      <dsp:nvSpPr>
        <dsp:cNvPr id="0" name=""/>
        <dsp:cNvSpPr/>
      </dsp:nvSpPr>
      <dsp:spPr>
        <a:xfrm>
          <a:off x="492523" y="147146"/>
          <a:ext cx="1901592" cy="1901592"/>
        </a:xfrm>
        <a:prstGeom prst="pie">
          <a:avLst>
            <a:gd name="adj1" fmla="val 16200000"/>
            <a:gd name="adj2" fmla="val 18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Engage them in reading</a:t>
          </a:r>
          <a:endParaRPr lang="en-IN" sz="1200" kern="1200" dirty="0"/>
        </a:p>
      </dsp:txBody>
      <dsp:txXfrm>
        <a:off x="1494708" y="550103"/>
        <a:ext cx="679140" cy="565950"/>
      </dsp:txXfrm>
    </dsp:sp>
    <dsp:sp modelId="{1DA32141-CED3-4A5F-B83B-38B58918E948}">
      <dsp:nvSpPr>
        <dsp:cNvPr id="0" name=""/>
        <dsp:cNvSpPr/>
      </dsp:nvSpPr>
      <dsp:spPr>
        <a:xfrm>
          <a:off x="453360" y="215060"/>
          <a:ext cx="1901592" cy="1901592"/>
        </a:xfrm>
        <a:prstGeom prst="pie">
          <a:avLst>
            <a:gd name="adj1" fmla="val 1800000"/>
            <a:gd name="adj2" fmla="val 90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Involve in conversations</a:t>
          </a:r>
          <a:endParaRPr lang="en-IN" sz="1200" kern="1200" dirty="0"/>
        </a:p>
      </dsp:txBody>
      <dsp:txXfrm>
        <a:off x="906120" y="1448832"/>
        <a:ext cx="1018710" cy="498036"/>
      </dsp:txXfrm>
    </dsp:sp>
    <dsp:sp modelId="{2A5DC252-5DF5-4B3A-A301-CA63AF02967D}">
      <dsp:nvSpPr>
        <dsp:cNvPr id="0" name=""/>
        <dsp:cNvSpPr/>
      </dsp:nvSpPr>
      <dsp:spPr>
        <a:xfrm>
          <a:off x="416801" y="120943"/>
          <a:ext cx="1901592" cy="1901592"/>
        </a:xfrm>
        <a:prstGeom prst="pie">
          <a:avLst>
            <a:gd name="adj1" fmla="val 9000000"/>
            <a:gd name="adj2" fmla="val 1620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Children picture books</a:t>
          </a:r>
          <a:endParaRPr lang="en-IN" sz="1200" kern="1200" dirty="0"/>
        </a:p>
      </dsp:txBody>
      <dsp:txXfrm>
        <a:off x="637069" y="523899"/>
        <a:ext cx="679140" cy="565950"/>
      </dsp:txXfrm>
    </dsp:sp>
    <dsp:sp modelId="{04502C02-FE67-434E-86C8-51A3D85080A7}">
      <dsp:nvSpPr>
        <dsp:cNvPr id="0" name=""/>
        <dsp:cNvSpPr/>
      </dsp:nvSpPr>
      <dsp:spPr>
        <a:xfrm>
          <a:off x="374963" y="29429"/>
          <a:ext cx="2137027" cy="2137027"/>
        </a:xfrm>
        <a:prstGeom prst="circularArrow">
          <a:avLst>
            <a:gd name="adj1" fmla="val 5085"/>
            <a:gd name="adj2" fmla="val 327528"/>
            <a:gd name="adj3" fmla="val 1472472"/>
            <a:gd name="adj4" fmla="val 16199432"/>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AB5E39E-7D37-4AE2-9ABD-45C00E694DD2}">
      <dsp:nvSpPr>
        <dsp:cNvPr id="0" name=""/>
        <dsp:cNvSpPr/>
      </dsp:nvSpPr>
      <dsp:spPr>
        <a:xfrm>
          <a:off x="335642" y="97223"/>
          <a:ext cx="2137027" cy="2137027"/>
        </a:xfrm>
        <a:prstGeom prst="circularArrow">
          <a:avLst>
            <a:gd name="adj1" fmla="val 5085"/>
            <a:gd name="adj2" fmla="val 327528"/>
            <a:gd name="adj3" fmla="val 8671970"/>
            <a:gd name="adj4" fmla="val 1800502"/>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96A935-8A91-44F8-AB4E-4B52F6F4E759}">
      <dsp:nvSpPr>
        <dsp:cNvPr id="0" name=""/>
        <dsp:cNvSpPr/>
      </dsp:nvSpPr>
      <dsp:spPr>
        <a:xfrm>
          <a:off x="298926" y="3225"/>
          <a:ext cx="2137027" cy="2137027"/>
        </a:xfrm>
        <a:prstGeom prst="circularArrow">
          <a:avLst>
            <a:gd name="adj1" fmla="val 5085"/>
            <a:gd name="adj2" fmla="val 327528"/>
            <a:gd name="adj3" fmla="val 15873039"/>
            <a:gd name="adj4" fmla="val 9000000"/>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13B26E0-4745-42C9-970F-14439F3EB13C}" type="datetimeFigureOut">
              <a:rPr lang="en-IN" smtClean="0"/>
              <a:t>20/10/21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555365-FF71-44E4-AA86-5A4C5E6BF08A}" type="slidenum">
              <a:rPr lang="en-IN" smtClean="0"/>
              <a:t>‹#›</a:t>
            </a:fld>
            <a:endParaRPr lang="en-IN"/>
          </a:p>
        </p:txBody>
      </p:sp>
    </p:spTree>
    <p:extLst>
      <p:ext uri="{BB962C8B-B14F-4D97-AF65-F5344CB8AC3E}">
        <p14:creationId xmlns:p14="http://schemas.microsoft.com/office/powerpoint/2010/main" val="4274890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Children of age 0-5 are the young minds that tend to develop skills on their own. Experience and relationships stimulates child’s development in the first five years. This aids in creation of</a:t>
            </a:r>
            <a:r>
              <a:rPr lang="en-US" baseline="0" dirty="0"/>
              <a:t> millions of connection in brains </a:t>
            </a:r>
            <a:r>
              <a:rPr lang="en-IN" sz="1200" b="0" i="0" kern="1200" dirty="0">
                <a:solidFill>
                  <a:schemeClr val="tx1"/>
                </a:solidFill>
                <a:effectLst/>
                <a:latin typeface="+mn-lt"/>
                <a:ea typeface="+mn-ea"/>
                <a:cs typeface="+mn-cs"/>
              </a:rPr>
              <a:t>(</a:t>
            </a:r>
            <a:r>
              <a:rPr lang="en-IN" sz="1200" b="0" i="0" kern="1200" dirty="0" err="1">
                <a:solidFill>
                  <a:schemeClr val="tx1"/>
                </a:solidFill>
                <a:effectLst/>
                <a:latin typeface="+mn-lt"/>
                <a:ea typeface="+mn-ea"/>
                <a:cs typeface="+mn-cs"/>
              </a:rPr>
              <a:t>Danylenko</a:t>
            </a:r>
            <a:r>
              <a:rPr lang="en-IN" sz="1200" b="0" i="0" kern="1200" dirty="0">
                <a:solidFill>
                  <a:schemeClr val="tx1"/>
                </a:solidFill>
                <a:effectLst/>
                <a:latin typeface="+mn-lt"/>
                <a:ea typeface="+mn-ea"/>
                <a:cs typeface="+mn-cs"/>
              </a:rPr>
              <a:t> and </a:t>
            </a:r>
            <a:r>
              <a:rPr lang="en-IN" sz="1200" b="0" i="0" kern="1200" dirty="0" err="1">
                <a:solidFill>
                  <a:schemeClr val="tx1"/>
                </a:solidFill>
                <a:effectLst/>
                <a:latin typeface="+mn-lt"/>
                <a:ea typeface="+mn-ea"/>
                <a:cs typeface="+mn-cs"/>
              </a:rPr>
              <a:t>Holubhycha</a:t>
            </a:r>
            <a:r>
              <a:rPr lang="en-IN" sz="1200" b="0" i="0" kern="1200" dirty="0">
                <a:solidFill>
                  <a:schemeClr val="tx1"/>
                </a:solidFill>
                <a:effectLst/>
                <a:latin typeface="+mn-lt"/>
                <a:ea typeface="+mn-ea"/>
                <a:cs typeface="+mn-cs"/>
              </a:rPr>
              <a:t>, 2019)</a:t>
            </a:r>
            <a:r>
              <a:rPr lang="en-US" baseline="0" dirty="0"/>
              <a:t>. Since, </a:t>
            </a:r>
            <a:r>
              <a:rPr lang="en-US" sz="1200" b="0" i="0" kern="1200" dirty="0">
                <a:solidFill>
                  <a:schemeClr val="tx1"/>
                </a:solidFill>
                <a:effectLst/>
                <a:latin typeface="+mn-lt"/>
                <a:ea typeface="+mn-ea"/>
                <a:cs typeface="+mn-cs"/>
              </a:rPr>
              <a:t>children's brains develop connections faster in the first five years than at any other time in their lives</a:t>
            </a:r>
            <a:r>
              <a:rPr lang="en-US" dirty="0"/>
              <a:t>  The presentation will cover two Psychological theories that is most relevant to age of 0-5. They are:</a:t>
            </a:r>
          </a:p>
          <a:p>
            <a:pPr lvl="1"/>
            <a:r>
              <a:rPr lang="en-US" dirty="0" err="1"/>
              <a:t>Vygotsky’s</a:t>
            </a:r>
            <a:r>
              <a:rPr lang="en-US" dirty="0"/>
              <a:t> theory of social development</a:t>
            </a:r>
          </a:p>
          <a:p>
            <a:pPr lvl="1"/>
            <a:r>
              <a:rPr lang="en-US" dirty="0"/>
              <a:t>Bandura's social learning theory</a:t>
            </a:r>
          </a:p>
          <a:p>
            <a:r>
              <a:rPr lang="en-US" dirty="0"/>
              <a:t>Later, 2 practical activities are assisted that parents can perform for better development of their child. These</a:t>
            </a:r>
            <a:r>
              <a:rPr lang="en-US" baseline="0" dirty="0"/>
              <a:t> activities are helpful in forming a strong bond with children and will teach them with lifetime experience that can affect the rest of their lives. </a:t>
            </a:r>
            <a:endParaRPr lang="en-IN" dirty="0"/>
          </a:p>
          <a:p>
            <a:endParaRPr lang="en-IN" dirty="0"/>
          </a:p>
        </p:txBody>
      </p:sp>
      <p:sp>
        <p:nvSpPr>
          <p:cNvPr id="4" name="Slide Number Placeholder 3"/>
          <p:cNvSpPr>
            <a:spLocks noGrp="1"/>
          </p:cNvSpPr>
          <p:nvPr>
            <p:ph type="sldNum" sz="quarter" idx="10"/>
          </p:nvPr>
        </p:nvSpPr>
        <p:spPr/>
        <p:txBody>
          <a:bodyPr/>
          <a:lstStyle/>
          <a:p>
            <a:fld id="{0E555365-FF71-44E4-AA86-5A4C5E6BF08A}" type="slidenum">
              <a:rPr lang="en-IN" smtClean="0"/>
              <a:t>2</a:t>
            </a:fld>
            <a:endParaRPr lang="en-IN"/>
          </a:p>
        </p:txBody>
      </p:sp>
    </p:spTree>
    <p:extLst>
      <p:ext uri="{BB962C8B-B14F-4D97-AF65-F5344CB8AC3E}">
        <p14:creationId xmlns:p14="http://schemas.microsoft.com/office/powerpoint/2010/main" val="172610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a:solidFill>
                  <a:schemeClr val="tx1"/>
                </a:solidFill>
                <a:effectLst/>
                <a:latin typeface="+mn-lt"/>
                <a:ea typeface="+mn-ea"/>
                <a:cs typeface="+mn-cs"/>
              </a:rPr>
              <a:t>Vygotsky's</a:t>
            </a:r>
            <a:r>
              <a:rPr lang="en-US" sz="1200" b="0" i="0" kern="1200" dirty="0">
                <a:solidFill>
                  <a:schemeClr val="tx1"/>
                </a:solidFill>
                <a:effectLst/>
                <a:latin typeface="+mn-lt"/>
                <a:ea typeface="+mn-ea"/>
                <a:cs typeface="+mn-cs"/>
              </a:rPr>
              <a:t> sociocultural theory asserts that learning is an essentially social process in which the support of parents, caregivers, peers and the wider society and culture plays a crucial role in the development of higher psychological functions </a:t>
            </a:r>
            <a:r>
              <a:rPr lang="en-IN" sz="1200" b="0" i="0" kern="1200" dirty="0">
                <a:solidFill>
                  <a:schemeClr val="tx1"/>
                </a:solidFill>
                <a:effectLst/>
                <a:latin typeface="+mn-lt"/>
                <a:ea typeface="+mn-ea"/>
                <a:cs typeface="+mn-cs"/>
              </a:rPr>
              <a:t>(</a:t>
            </a:r>
            <a:r>
              <a:rPr lang="en-IN" sz="1200" b="0" i="0" kern="1200" dirty="0" err="1">
                <a:solidFill>
                  <a:schemeClr val="tx1"/>
                </a:solidFill>
                <a:effectLst/>
                <a:latin typeface="+mn-lt"/>
                <a:ea typeface="+mn-ea"/>
                <a:cs typeface="+mn-cs"/>
              </a:rPr>
              <a:t>Topçiu</a:t>
            </a:r>
            <a:r>
              <a:rPr lang="en-IN" sz="1200" b="0" i="0" kern="1200" dirty="0">
                <a:solidFill>
                  <a:schemeClr val="tx1"/>
                </a:solidFill>
                <a:effectLst/>
                <a:latin typeface="+mn-lt"/>
                <a:ea typeface="+mn-ea"/>
                <a:cs typeface="+mn-cs"/>
              </a:rPr>
              <a:t> &amp; </a:t>
            </a:r>
            <a:r>
              <a:rPr lang="en-IN" sz="1200" b="0" i="0" kern="1200" dirty="0" err="1">
                <a:solidFill>
                  <a:schemeClr val="tx1"/>
                </a:solidFill>
                <a:effectLst/>
                <a:latin typeface="+mn-lt"/>
                <a:ea typeface="+mn-ea"/>
                <a:cs typeface="+mn-cs"/>
              </a:rPr>
              <a:t>Myftiu</a:t>
            </a:r>
            <a:r>
              <a:rPr lang="en-IN" sz="1200" b="0" i="0" kern="1200" dirty="0">
                <a:solidFill>
                  <a:schemeClr val="tx1"/>
                </a:solidFill>
                <a:effectLst/>
                <a:latin typeface="+mn-lt"/>
                <a:ea typeface="+mn-ea"/>
                <a:cs typeface="+mn-cs"/>
              </a:rPr>
              <a:t>, 2015)</a:t>
            </a:r>
            <a:r>
              <a:rPr lang="en-US" sz="1200" b="0" i="0" kern="1200" dirty="0">
                <a:solidFill>
                  <a:schemeClr val="tx1"/>
                </a:solidFill>
                <a:effectLst/>
                <a:latin typeface="+mn-lt"/>
                <a:ea typeface="+mn-ea"/>
                <a:cs typeface="+mn-cs"/>
              </a:rPr>
              <a:t>. </a:t>
            </a:r>
            <a:r>
              <a:rPr lang="en-US" dirty="0"/>
              <a:t>It include 3 main points:</a:t>
            </a:r>
          </a:p>
          <a:p>
            <a:pPr lvl="1"/>
            <a:r>
              <a:rPr lang="en-US" dirty="0"/>
              <a:t>Culture is significant in learning</a:t>
            </a:r>
          </a:p>
          <a:p>
            <a:pPr lvl="1"/>
            <a:r>
              <a:rPr lang="en-US" dirty="0"/>
              <a:t>Language is the root of culture </a:t>
            </a:r>
          </a:p>
          <a:p>
            <a:pPr lvl="1"/>
            <a:r>
              <a:rPr lang="en-US" dirty="0"/>
              <a:t>Individuals learn and develop by seeing the role played in their community</a:t>
            </a:r>
            <a:endParaRPr lang="en-IN" dirty="0"/>
          </a:p>
          <a:p>
            <a:r>
              <a:rPr lang="en-US" dirty="0"/>
              <a:t>In the presented image, </a:t>
            </a:r>
            <a:r>
              <a:rPr lang="en-US" sz="1200" b="0" i="0" kern="1200" dirty="0" err="1">
                <a:solidFill>
                  <a:schemeClr val="tx1"/>
                </a:solidFill>
                <a:effectLst/>
                <a:latin typeface="+mn-lt"/>
                <a:ea typeface="+mn-ea"/>
                <a:cs typeface="+mn-cs"/>
              </a:rPr>
              <a:t>Vygotsky’s</a:t>
            </a:r>
            <a:r>
              <a:rPr lang="en-US" sz="1200" b="0" i="0" kern="1200" dirty="0">
                <a:solidFill>
                  <a:schemeClr val="tx1"/>
                </a:solidFill>
                <a:effectLst/>
                <a:latin typeface="+mn-lt"/>
                <a:ea typeface="+mn-ea"/>
                <a:cs typeface="+mn-cs"/>
              </a:rPr>
              <a:t> theory is the idea that the potential for cognitive development depends upon the “zone of proximal development” (ZPD): a level of development attained when children engage in social behavior. Full development of the ZPD depends upon full social interaction. The range of skill that can be developed with adult guidance or peer collaboration exceeds what can be attained alone.</a:t>
            </a:r>
            <a:endParaRPr lang="en-IN" dirty="0"/>
          </a:p>
        </p:txBody>
      </p:sp>
      <p:sp>
        <p:nvSpPr>
          <p:cNvPr id="4" name="Slide Number Placeholder 3"/>
          <p:cNvSpPr>
            <a:spLocks noGrp="1"/>
          </p:cNvSpPr>
          <p:nvPr>
            <p:ph type="sldNum" sz="quarter" idx="10"/>
          </p:nvPr>
        </p:nvSpPr>
        <p:spPr/>
        <p:txBody>
          <a:bodyPr/>
          <a:lstStyle/>
          <a:p>
            <a:fld id="{0E555365-FF71-44E4-AA86-5A4C5E6BF08A}" type="slidenum">
              <a:rPr lang="en-IN" smtClean="0"/>
              <a:t>3</a:t>
            </a:fld>
            <a:endParaRPr lang="en-IN"/>
          </a:p>
        </p:txBody>
      </p:sp>
    </p:spTree>
    <p:extLst>
      <p:ext uri="{BB962C8B-B14F-4D97-AF65-F5344CB8AC3E}">
        <p14:creationId xmlns:p14="http://schemas.microsoft.com/office/powerpoint/2010/main" val="3070724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0" i="0" kern="1200" dirty="0">
                <a:solidFill>
                  <a:schemeClr val="tx1"/>
                </a:solidFill>
                <a:effectLst/>
                <a:latin typeface="+mn-lt"/>
                <a:ea typeface="+mn-ea"/>
                <a:cs typeface="+mn-cs"/>
              </a:rPr>
              <a:t>Further,</a:t>
            </a:r>
            <a:r>
              <a:rPr lang="en-US" sz="1200" b="0" i="0" kern="1200" baseline="0" dirty="0">
                <a:solidFill>
                  <a:schemeClr val="tx1"/>
                </a:solidFill>
                <a:effectLst/>
                <a:latin typeface="+mn-lt"/>
                <a:ea typeface="+mn-ea"/>
                <a:cs typeface="+mn-cs"/>
              </a:rPr>
              <a:t> continuing with Psychological theory 2, </a:t>
            </a:r>
            <a:r>
              <a:rPr lang="en-US" sz="1200" b="0" i="0" kern="1200" dirty="0">
                <a:solidFill>
                  <a:schemeClr val="tx1"/>
                </a:solidFill>
                <a:effectLst/>
                <a:latin typeface="+mn-lt"/>
                <a:ea typeface="+mn-ea"/>
                <a:cs typeface="+mn-cs"/>
              </a:rPr>
              <a:t>Social learning theory, proposed by Albert Bandura, emphasizes the importance of observing, modeling, and imitating the behaviors, attitudes, and emotional reactions of others</a:t>
            </a:r>
            <a:r>
              <a:rPr lang="en-US" sz="1200" b="0" i="0" kern="1200" baseline="0" dirty="0">
                <a:solidFill>
                  <a:schemeClr val="tx1"/>
                </a:solidFill>
                <a:effectLst/>
                <a:latin typeface="+mn-lt"/>
                <a:ea typeface="+mn-ea"/>
                <a:cs typeface="+mn-cs"/>
              </a:rPr>
              <a:t> </a:t>
            </a:r>
            <a:r>
              <a:rPr lang="en-IN" sz="1200" b="0" i="0" kern="1200" dirty="0">
                <a:solidFill>
                  <a:schemeClr val="tx1"/>
                </a:solidFill>
                <a:effectLst/>
                <a:latin typeface="+mn-lt"/>
                <a:ea typeface="+mn-ea"/>
                <a:cs typeface="+mn-cs"/>
              </a:rPr>
              <a:t>(</a:t>
            </a:r>
            <a:r>
              <a:rPr lang="en-IN" sz="1200" b="0" i="0" kern="1200" dirty="0" err="1">
                <a:solidFill>
                  <a:schemeClr val="tx1"/>
                </a:solidFill>
                <a:effectLst/>
                <a:latin typeface="+mn-lt"/>
                <a:ea typeface="+mn-ea"/>
                <a:cs typeface="+mn-cs"/>
              </a:rPr>
              <a:t>Mohamadi</a:t>
            </a:r>
            <a:r>
              <a:rPr lang="en-IN" sz="1200" b="0" i="0" kern="1200" dirty="0">
                <a:solidFill>
                  <a:schemeClr val="tx1"/>
                </a:solidFill>
                <a:effectLst/>
                <a:latin typeface="+mn-lt"/>
                <a:ea typeface="+mn-ea"/>
                <a:cs typeface="+mn-cs"/>
              </a:rPr>
              <a:t>, </a:t>
            </a:r>
            <a:r>
              <a:rPr lang="en-IN" sz="1200" b="0" i="0" kern="1200" dirty="0" err="1">
                <a:solidFill>
                  <a:schemeClr val="tx1"/>
                </a:solidFill>
                <a:effectLst/>
                <a:latin typeface="+mn-lt"/>
                <a:ea typeface="+mn-ea"/>
                <a:cs typeface="+mn-cs"/>
              </a:rPr>
              <a:t>Asadzadeh</a:t>
            </a:r>
            <a:r>
              <a:rPr lang="en-IN" sz="1200" b="0" i="0" kern="1200" dirty="0">
                <a:solidFill>
                  <a:schemeClr val="tx1"/>
                </a:solidFill>
                <a:effectLst/>
                <a:latin typeface="+mn-lt"/>
                <a:ea typeface="+mn-ea"/>
                <a:cs typeface="+mn-cs"/>
              </a:rPr>
              <a:t>, </a:t>
            </a:r>
            <a:r>
              <a:rPr lang="en-IN" sz="1200" b="0" i="0" kern="1200" dirty="0" err="1">
                <a:solidFill>
                  <a:schemeClr val="tx1"/>
                </a:solidFill>
                <a:effectLst/>
                <a:latin typeface="+mn-lt"/>
                <a:ea typeface="+mn-ea"/>
                <a:cs typeface="+mn-cs"/>
              </a:rPr>
              <a:t>Ahadi</a:t>
            </a:r>
            <a:r>
              <a:rPr lang="en-IN" sz="1200" b="0" i="0" kern="1200" dirty="0">
                <a:solidFill>
                  <a:schemeClr val="tx1"/>
                </a:solidFill>
                <a:effectLst/>
                <a:latin typeface="+mn-lt"/>
                <a:ea typeface="+mn-ea"/>
                <a:cs typeface="+mn-cs"/>
              </a:rPr>
              <a:t> &amp; </a:t>
            </a:r>
            <a:r>
              <a:rPr lang="en-IN" sz="1200" b="0" i="0" kern="1200" dirty="0" err="1">
                <a:solidFill>
                  <a:schemeClr val="tx1"/>
                </a:solidFill>
                <a:effectLst/>
                <a:latin typeface="+mn-lt"/>
                <a:ea typeface="+mn-ea"/>
                <a:cs typeface="+mn-cs"/>
              </a:rPr>
              <a:t>Jomehri</a:t>
            </a:r>
            <a:r>
              <a:rPr lang="en-IN" sz="1200" b="0" i="0" kern="1200" dirty="0">
                <a:solidFill>
                  <a:schemeClr val="tx1"/>
                </a:solidFill>
                <a:effectLst/>
                <a:latin typeface="+mn-lt"/>
                <a:ea typeface="+mn-ea"/>
                <a:cs typeface="+mn-cs"/>
              </a:rPr>
              <a:t>, 2011).</a:t>
            </a:r>
            <a:r>
              <a:rPr lang="en-US" sz="1200" b="0" i="0" kern="1200" dirty="0">
                <a:solidFill>
                  <a:schemeClr val="tx1"/>
                </a:solidFill>
                <a:effectLst/>
                <a:latin typeface="+mn-lt"/>
                <a:ea typeface="+mn-ea"/>
                <a:cs typeface="+mn-cs"/>
              </a:rPr>
              <a:t> Behavior is learned from the environment through the process of observational learning. </a:t>
            </a:r>
            <a:r>
              <a:rPr lang="en-US" dirty="0"/>
              <a:t>Bandura's social learning theory</a:t>
            </a:r>
          </a:p>
          <a:p>
            <a:r>
              <a:rPr lang="en-US" dirty="0"/>
              <a:t>The psychological theory is proposed by Albert Bandura</a:t>
            </a:r>
          </a:p>
          <a:p>
            <a:pPr lvl="0"/>
            <a:r>
              <a:rPr lang="en-US" dirty="0"/>
              <a:t>The 4 steps that social learning theory is based on Attention</a:t>
            </a:r>
            <a:r>
              <a:rPr lang="en-IN" dirty="0"/>
              <a:t>,</a:t>
            </a:r>
            <a:r>
              <a:rPr lang="en-IN" baseline="0" dirty="0"/>
              <a:t> </a:t>
            </a:r>
            <a:r>
              <a:rPr lang="en-US" dirty="0"/>
              <a:t>Retention</a:t>
            </a:r>
            <a:r>
              <a:rPr lang="en-IN" dirty="0"/>
              <a:t>,</a:t>
            </a:r>
            <a:r>
              <a:rPr lang="en-IN" baseline="0" dirty="0"/>
              <a:t> </a:t>
            </a:r>
            <a:r>
              <a:rPr lang="en-US" dirty="0"/>
              <a:t>Reproduction and</a:t>
            </a:r>
            <a:r>
              <a:rPr lang="en-IN" baseline="0" dirty="0"/>
              <a:t> </a:t>
            </a:r>
            <a:r>
              <a:rPr lang="en-US" dirty="0"/>
              <a:t>Motivation.</a:t>
            </a:r>
          </a:p>
          <a:p>
            <a:pPr lvl="0"/>
            <a:r>
              <a:rPr lang="en-US" dirty="0"/>
              <a:t>The image presented above</a:t>
            </a:r>
            <a:r>
              <a:rPr lang="en-US" baseline="0" dirty="0"/>
              <a:t> state that </a:t>
            </a:r>
            <a:r>
              <a:rPr lang="en-US" sz="1200" b="0" i="0" kern="1200" dirty="0">
                <a:solidFill>
                  <a:schemeClr val="tx1"/>
                </a:solidFill>
                <a:effectLst/>
                <a:latin typeface="+mn-lt"/>
                <a:ea typeface="+mn-ea"/>
                <a:cs typeface="+mn-cs"/>
              </a:rPr>
              <a:t>Bandura claims that observation alone may not be sufficient enough to incur maximal learning; a person’s motivation and their mental state also influence learning. Bandura agreed with the behavioral theorists who noted that external reinforcement shapes learning, but he also acknowledged that learning is not always a result of external reinforcement. He claimed that learning is a result of intrinsic reinforcement as well. For example, a child might learn something because of their pride, for a sense of satisfaction, or to fulfill a feeling of accomplishment. This factor of learning intrinsically connects Bandura’s learning theory to those of other cognitive-developmental theories.</a:t>
            </a:r>
            <a:endParaRPr lang="en-IN" dirty="0"/>
          </a:p>
          <a:p>
            <a:endParaRPr lang="en-US" dirty="0"/>
          </a:p>
          <a:p>
            <a:endParaRPr lang="en-IN" dirty="0"/>
          </a:p>
        </p:txBody>
      </p:sp>
      <p:sp>
        <p:nvSpPr>
          <p:cNvPr id="4" name="Slide Number Placeholder 3"/>
          <p:cNvSpPr>
            <a:spLocks noGrp="1"/>
          </p:cNvSpPr>
          <p:nvPr>
            <p:ph type="sldNum" sz="quarter" idx="10"/>
          </p:nvPr>
        </p:nvSpPr>
        <p:spPr/>
        <p:txBody>
          <a:bodyPr/>
          <a:lstStyle/>
          <a:p>
            <a:fld id="{0E555365-FF71-44E4-AA86-5A4C5E6BF08A}" type="slidenum">
              <a:rPr lang="en-IN" smtClean="0"/>
              <a:t>4</a:t>
            </a:fld>
            <a:endParaRPr lang="en-IN"/>
          </a:p>
        </p:txBody>
      </p:sp>
    </p:spTree>
    <p:extLst>
      <p:ext uri="{BB962C8B-B14F-4D97-AF65-F5344CB8AC3E}">
        <p14:creationId xmlns:p14="http://schemas.microsoft.com/office/powerpoint/2010/main" val="1833028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per research, parents play a pivotal role in the child’s development </a:t>
            </a:r>
            <a:r>
              <a:rPr lang="en-IN" sz="1200" b="0" i="0" kern="1200" dirty="0">
                <a:solidFill>
                  <a:schemeClr val="tx1"/>
                </a:solidFill>
                <a:effectLst/>
                <a:latin typeface="+mn-lt"/>
                <a:ea typeface="+mn-ea"/>
                <a:cs typeface="+mn-cs"/>
              </a:rPr>
              <a:t>(September, Rich &amp; Roman, 2015)</a:t>
            </a:r>
            <a:r>
              <a:rPr lang="en-US" dirty="0"/>
              <a:t>. </a:t>
            </a:r>
            <a:r>
              <a:rPr lang="en-US" baseline="0" dirty="0"/>
              <a:t> </a:t>
            </a:r>
            <a:r>
              <a:rPr lang="en-US" dirty="0"/>
              <a:t>Children perform better when parents are involved.</a:t>
            </a:r>
          </a:p>
          <a:p>
            <a:r>
              <a:rPr lang="en-US" dirty="0"/>
              <a:t>This can be accomplished through activities such as:</a:t>
            </a:r>
          </a:p>
          <a:p>
            <a:pPr marL="171450" lvl="0" indent="-171450">
              <a:buFont typeface="Arial" pitchFamily="34" charset="0"/>
              <a:buChar char="•"/>
            </a:pPr>
            <a:r>
              <a:rPr lang="en-US" dirty="0"/>
              <a:t>Engage them in reading</a:t>
            </a:r>
            <a:endParaRPr lang="en-IN" dirty="0"/>
          </a:p>
          <a:p>
            <a:pPr marL="171450" lvl="0" indent="-171450">
              <a:buFont typeface="Arial" pitchFamily="34" charset="0"/>
              <a:buChar char="•"/>
            </a:pPr>
            <a:r>
              <a:rPr lang="en-US" dirty="0"/>
              <a:t>Involve in conversations</a:t>
            </a:r>
            <a:endParaRPr lang="en-IN" dirty="0"/>
          </a:p>
          <a:p>
            <a:pPr marL="171450" lvl="0" indent="-171450">
              <a:buFont typeface="Arial" pitchFamily="34" charset="0"/>
              <a:buChar char="•"/>
            </a:pPr>
            <a:r>
              <a:rPr lang="en-US" dirty="0"/>
              <a:t>Children picture books </a:t>
            </a:r>
            <a:r>
              <a:rPr lang="en-IN" sz="1200" b="0" i="0" kern="1200">
                <a:solidFill>
                  <a:schemeClr val="tx1"/>
                </a:solidFill>
                <a:effectLst/>
                <a:latin typeface="+mn-lt"/>
                <a:ea typeface="+mn-ea"/>
                <a:cs typeface="+mn-cs"/>
              </a:rPr>
              <a:t>(Underwood, 2010)</a:t>
            </a:r>
            <a:endParaRPr lang="en-IN" dirty="0"/>
          </a:p>
          <a:p>
            <a:endParaRPr lang="en-IN" dirty="0"/>
          </a:p>
        </p:txBody>
      </p:sp>
      <p:sp>
        <p:nvSpPr>
          <p:cNvPr id="4" name="Slide Number Placeholder 3"/>
          <p:cNvSpPr>
            <a:spLocks noGrp="1"/>
          </p:cNvSpPr>
          <p:nvPr>
            <p:ph type="sldNum" sz="quarter" idx="10"/>
          </p:nvPr>
        </p:nvSpPr>
        <p:spPr/>
        <p:txBody>
          <a:bodyPr/>
          <a:lstStyle/>
          <a:p>
            <a:fld id="{0E555365-FF71-44E4-AA86-5A4C5E6BF08A}" type="slidenum">
              <a:rPr lang="en-IN" smtClean="0"/>
              <a:t>5</a:t>
            </a:fld>
            <a:endParaRPr lang="en-IN"/>
          </a:p>
        </p:txBody>
      </p:sp>
    </p:spTree>
    <p:extLst>
      <p:ext uri="{BB962C8B-B14F-4D97-AF65-F5344CB8AC3E}">
        <p14:creationId xmlns:p14="http://schemas.microsoft.com/office/powerpoint/2010/main" val="1526829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Enjoy the outdoors</a:t>
            </a:r>
            <a:r>
              <a:rPr lang="en-US" sz="1200" b="0" i="0" kern="1200" dirty="0">
                <a:solidFill>
                  <a:schemeClr val="tx1"/>
                </a:solidFill>
                <a:effectLst/>
                <a:latin typeface="+mn-lt"/>
                <a:ea typeface="+mn-ea"/>
                <a:cs typeface="+mn-cs"/>
              </a:rPr>
              <a:t> Communal playtimes at the park may not be possible right now, but you can still enjoy outdoor family activities that give your child’s motor skills a pick-me-up. Choose activities that involve both gross motor skills (running, jumping, playing catch, dribbling a ball) and fine motor skills (collecting and sorting objects, using small tools) </a:t>
            </a:r>
            <a:r>
              <a:rPr lang="en-IN" sz="1200" b="0" i="0" kern="1200" dirty="0">
                <a:solidFill>
                  <a:schemeClr val="tx1"/>
                </a:solidFill>
                <a:effectLst/>
                <a:latin typeface="+mn-lt"/>
                <a:ea typeface="+mn-ea"/>
                <a:cs typeface="+mn-cs"/>
              </a:rPr>
              <a:t>(Flynn, 1991)</a:t>
            </a:r>
            <a:r>
              <a:rPr lang="en-US" sz="1200" b="0" i="0" kern="1200" dirty="0">
                <a:solidFill>
                  <a:schemeClr val="tx1"/>
                </a:solidFill>
                <a:effectLst/>
                <a:latin typeface="+mn-lt"/>
                <a:ea typeface="+mn-ea"/>
                <a:cs typeface="+mn-cs"/>
              </a:rPr>
              <a:t>. </a:t>
            </a:r>
            <a:r>
              <a:rPr lang="en-US" dirty="0"/>
              <a:t>Children should be involved in collecting natural objects </a:t>
            </a:r>
            <a:r>
              <a:rPr lang="en-IN" sz="1200" b="0" i="0" kern="1200" dirty="0">
                <a:solidFill>
                  <a:schemeClr val="tx1"/>
                </a:solidFill>
                <a:effectLst/>
                <a:latin typeface="+mn-lt"/>
                <a:ea typeface="+mn-ea"/>
                <a:cs typeface="+mn-cs"/>
              </a:rPr>
              <a:t>(Walker, 2005)</a:t>
            </a:r>
            <a:r>
              <a:rPr lang="en-US" dirty="0"/>
              <a:t>.</a:t>
            </a:r>
            <a:r>
              <a:rPr lang="en-US" baseline="0" dirty="0"/>
              <a:t> </a:t>
            </a:r>
            <a:r>
              <a:rPr lang="en-US" dirty="0"/>
              <a:t>Assist them in making homemade feeders</a:t>
            </a:r>
            <a:r>
              <a:rPr lang="en-US" baseline="0" dirty="0"/>
              <a:t> and </a:t>
            </a:r>
            <a:r>
              <a:rPr lang="en-US" dirty="0"/>
              <a:t>the fresh air and fun will give them an emotional boost.</a:t>
            </a:r>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Moving</a:t>
            </a:r>
            <a:r>
              <a:rPr lang="en-US" baseline="0" dirty="0"/>
              <a:t> further, at idea 2 </a:t>
            </a:r>
            <a:r>
              <a:rPr lang="en-US" sz="1200" b="1" dirty="0"/>
              <a:t>Put on a role play enhances communication skills:</a:t>
            </a:r>
            <a:r>
              <a:rPr lang="en-IN" sz="1200" b="1" baseline="0" dirty="0"/>
              <a:t> </a:t>
            </a:r>
            <a:r>
              <a:rPr lang="en-US" sz="1200" dirty="0"/>
              <a:t>Parents should arrange role play for the story tales those are familiar to them.</a:t>
            </a:r>
            <a:r>
              <a:rPr lang="en-US" sz="1200" baseline="0" dirty="0"/>
              <a:t> </a:t>
            </a:r>
            <a:r>
              <a:rPr lang="en-US" sz="1200" dirty="0"/>
              <a:t>At the end, ask or talk about the story and characters involved.</a:t>
            </a:r>
            <a:r>
              <a:rPr lang="en-US" sz="1200" baseline="0" dirty="0"/>
              <a:t> </a:t>
            </a:r>
            <a:r>
              <a:rPr lang="en-US" sz="1200" dirty="0"/>
              <a:t>Encourage them to build story</a:t>
            </a:r>
            <a:r>
              <a:rPr lang="en-US" sz="1200" baseline="0" dirty="0"/>
              <a:t> </a:t>
            </a:r>
            <a:r>
              <a:rPr lang="en-US" sz="1200" dirty="0"/>
              <a:t>of their own.</a:t>
            </a:r>
          </a:p>
          <a:p>
            <a:endParaRPr lang="en-IN" dirty="0"/>
          </a:p>
        </p:txBody>
      </p:sp>
      <p:sp>
        <p:nvSpPr>
          <p:cNvPr id="4" name="Slide Number Placeholder 3"/>
          <p:cNvSpPr>
            <a:spLocks noGrp="1"/>
          </p:cNvSpPr>
          <p:nvPr>
            <p:ph type="sldNum" sz="quarter" idx="10"/>
          </p:nvPr>
        </p:nvSpPr>
        <p:spPr/>
        <p:txBody>
          <a:bodyPr/>
          <a:lstStyle/>
          <a:p>
            <a:fld id="{0E555365-FF71-44E4-AA86-5A4C5E6BF08A}" type="slidenum">
              <a:rPr lang="en-IN" smtClean="0"/>
              <a:t>6</a:t>
            </a:fld>
            <a:endParaRPr lang="en-IN"/>
          </a:p>
        </p:txBody>
      </p:sp>
    </p:spTree>
    <p:extLst>
      <p:ext uri="{BB962C8B-B14F-4D97-AF65-F5344CB8AC3E}">
        <p14:creationId xmlns:p14="http://schemas.microsoft.com/office/powerpoint/2010/main" val="22210559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3369B068-1EAC-4BD0-9429-500267398D16}" type="datetimeFigureOut">
              <a:rPr lang="en-IN" smtClean="0"/>
              <a:t>20/10/21</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7DA065D7-E56D-4E47-9D0A-01EEB027A465}" type="slidenum">
              <a:rPr lang="en-IN" smtClean="0"/>
              <a:t>‹#›</a:t>
            </a:fld>
            <a:endParaRPr lang="en-IN"/>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69B068-1EAC-4BD0-9429-500267398D16}" type="datetimeFigureOut">
              <a:rPr lang="en-IN" smtClean="0"/>
              <a:t>20/10/21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A065D7-E56D-4E47-9D0A-01EEB027A465}" type="slidenum">
              <a:rPr lang="en-IN" smtClean="0"/>
              <a:t>‹#›</a:t>
            </a:fld>
            <a:endParaRPr lang="en-IN"/>
          </a:p>
        </p:txBody>
      </p:sp>
      <p:sp>
        <p:nvSpPr>
          <p:cNvPr id="11" name="Title 10"/>
          <p:cNvSpPr>
            <a:spLocks noGrp="1"/>
          </p:cNvSpPr>
          <p:nvPr>
            <p:ph type="title"/>
          </p:nvPr>
        </p:nvSpPr>
        <p:spPr/>
        <p:txBody>
          <a:bodyPr/>
          <a:lstStyle/>
          <a:p>
            <a:r>
              <a:rPr lang="en-US"/>
              <a:t>Click to edit Master title style</a:t>
            </a:r>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69B068-1EAC-4BD0-9429-500267398D16}" type="datetimeFigureOut">
              <a:rPr lang="en-IN" smtClean="0"/>
              <a:t>20/10/21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A065D7-E56D-4E47-9D0A-01EEB027A465}"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369B068-1EAC-4BD0-9429-500267398D16}" type="datetimeFigureOut">
              <a:rPr lang="en-IN" smtClean="0"/>
              <a:t>20/10/21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A065D7-E56D-4E47-9D0A-01EEB027A465}" type="slidenum">
              <a:rPr lang="en-IN" smtClean="0"/>
              <a:t>‹#›</a:t>
            </a:fld>
            <a:endParaRPr lang="en-IN"/>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4645151"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69B068-1EAC-4BD0-9429-500267398D16}" type="datetimeFigureOut">
              <a:rPr lang="en-IN" smtClean="0"/>
              <a:t>20/10/21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DA065D7-E56D-4E47-9D0A-01EEB027A465}" type="slidenum">
              <a:rPr lang="en-IN" smtClean="0"/>
              <a:t>‹#›</a:t>
            </a:fld>
            <a:endParaRPr lang="en-IN"/>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69B068-1EAC-4BD0-9429-500267398D16}" type="datetimeFigureOut">
              <a:rPr lang="en-IN" smtClean="0"/>
              <a:t>20/10/21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DA065D7-E56D-4E47-9D0A-01EEB027A465}" type="slidenum">
              <a:rPr lang="en-IN" smtClean="0"/>
              <a:t>‹#›</a:t>
            </a:fld>
            <a:endParaRPr lang="en-IN"/>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69B068-1EAC-4BD0-9429-500267398D16}" type="datetimeFigureOut">
              <a:rPr lang="en-IN" smtClean="0"/>
              <a:t>20/10/21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DA065D7-E56D-4E47-9D0A-01EEB027A465}" type="slidenum">
              <a:rPr lang="en-IN" smtClean="0"/>
              <a:t>‹#›</a:t>
            </a:fld>
            <a:endParaRPr lang="en-IN"/>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US"/>
              <a:t>Click to edit Master title style</a:t>
            </a:r>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69B068-1EAC-4BD0-9429-500267398D16}" type="datetimeFigureOut">
              <a:rPr lang="en-IN" smtClean="0"/>
              <a:t>20/10/21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A065D7-E56D-4E47-9D0A-01EEB027A465}" type="slidenum">
              <a:rPr lang="en-IN" smtClean="0"/>
              <a:t>‹#›</a:t>
            </a:fld>
            <a:endParaRPr lang="en-IN"/>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US"/>
              <a:t>Click to edit Master title style</a:t>
            </a:r>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69B068-1EAC-4BD0-9429-500267398D16}" type="datetimeFigureOut">
              <a:rPr lang="en-IN" smtClean="0"/>
              <a:t>20/10/21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A065D7-E56D-4E47-9D0A-01EEB027A465}" type="slidenum">
              <a:rPr lang="en-IN" smtClean="0"/>
              <a:t>‹#›</a:t>
            </a:fld>
            <a:endParaRPr lang="en-IN"/>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69B068-1EAC-4BD0-9429-500267398D16}" type="datetimeFigureOut">
              <a:rPr lang="en-IN" smtClean="0"/>
              <a:t>20/10/21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A065D7-E56D-4E47-9D0A-01EEB027A465}" type="slidenum">
              <a:rPr lang="en-IN" smtClean="0"/>
              <a:t>‹#›</a:t>
            </a:fld>
            <a:endParaRPr lang="en-IN"/>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69B068-1EAC-4BD0-9429-500267398D16}" type="datetimeFigureOut">
              <a:rPr lang="en-IN" smtClean="0"/>
              <a:t>20/10/21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A065D7-E56D-4E47-9D0A-01EEB027A465}" type="slidenum">
              <a:rPr lang="en-IN" smtClean="0"/>
              <a:t>‹#›</a:t>
            </a:fld>
            <a:endParaRPr lang="en-IN"/>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3369B068-1EAC-4BD0-9429-500267398D16}" type="datetimeFigureOut">
              <a:rPr lang="en-IN" smtClean="0"/>
              <a:t>20/10/21</a:t>
            </a:fld>
            <a:endParaRPr lang="en-IN"/>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IN"/>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7DA065D7-E56D-4E47-9D0A-01EEB027A465}"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3341" y="980728"/>
            <a:ext cx="6777318" cy="2138991"/>
          </a:xfrm>
        </p:spPr>
        <p:txBody>
          <a:bodyPr/>
          <a:lstStyle/>
          <a:p>
            <a:r>
              <a:rPr lang="en-US" sz="4000" dirty="0"/>
              <a:t>A child’s experience between the ages of 0-5 years can affect the rest of their lives</a:t>
            </a:r>
            <a:endParaRPr lang="en-IN" sz="4000" dirty="0"/>
          </a:p>
        </p:txBody>
      </p:sp>
      <p:sp>
        <p:nvSpPr>
          <p:cNvPr id="3" name="Subtitle 2"/>
          <p:cNvSpPr>
            <a:spLocks noGrp="1"/>
          </p:cNvSpPr>
          <p:nvPr>
            <p:ph type="subTitle" idx="1"/>
          </p:nvPr>
        </p:nvSpPr>
        <p:spPr/>
        <p:txBody>
          <a:bodyPr/>
          <a:lstStyle/>
          <a:p>
            <a:endParaRPr lang="en-US" dirty="0"/>
          </a:p>
          <a:p>
            <a:r>
              <a:rPr lang="en-US" dirty="0"/>
              <a:t>Student Name : Tabitha Kalyan</a:t>
            </a:r>
          </a:p>
          <a:p>
            <a:r>
              <a:rPr lang="en-US" dirty="0"/>
              <a:t>Student Number : 2020004</a:t>
            </a:r>
            <a:endParaRPr lang="en-IN" dirty="0"/>
          </a:p>
        </p:txBody>
      </p:sp>
    </p:spTree>
    <p:extLst>
      <p:ext uri="{BB962C8B-B14F-4D97-AF65-F5344CB8AC3E}">
        <p14:creationId xmlns:p14="http://schemas.microsoft.com/office/powerpoint/2010/main" val="165792406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US" dirty="0"/>
              <a:t>Children of age 0-5 are the young minds that tend to develop skills on their own </a:t>
            </a:r>
            <a:r>
              <a:rPr lang="en-IN" sz="1900" dirty="0"/>
              <a:t>(</a:t>
            </a:r>
            <a:r>
              <a:rPr lang="en-IN" sz="1900" dirty="0" err="1"/>
              <a:t>Danylenko</a:t>
            </a:r>
            <a:r>
              <a:rPr lang="en-IN" sz="1900" dirty="0"/>
              <a:t> and </a:t>
            </a:r>
            <a:r>
              <a:rPr lang="en-IN" sz="1900" dirty="0" err="1"/>
              <a:t>Holubhycha</a:t>
            </a:r>
            <a:r>
              <a:rPr lang="en-IN" sz="1900" dirty="0"/>
              <a:t>, 2019)</a:t>
            </a:r>
            <a:r>
              <a:rPr lang="en-US" sz="1900" dirty="0"/>
              <a:t>.</a:t>
            </a:r>
          </a:p>
          <a:p>
            <a:endParaRPr lang="en-US" dirty="0"/>
          </a:p>
          <a:p>
            <a:r>
              <a:rPr lang="en-US" dirty="0"/>
              <a:t>The presentation will cover two Psychological theories that is most relevant to age of 0-5. They are:</a:t>
            </a:r>
          </a:p>
          <a:p>
            <a:pPr lvl="1"/>
            <a:r>
              <a:rPr lang="en-US" dirty="0" err="1"/>
              <a:t>Vygotsky’s</a:t>
            </a:r>
            <a:r>
              <a:rPr lang="en-US" dirty="0"/>
              <a:t> theory of social development</a:t>
            </a:r>
          </a:p>
          <a:p>
            <a:pPr lvl="1"/>
            <a:r>
              <a:rPr lang="en-US" dirty="0"/>
              <a:t>Bandura's social learning theory</a:t>
            </a:r>
          </a:p>
          <a:p>
            <a:endParaRPr lang="en-US" dirty="0"/>
          </a:p>
          <a:p>
            <a:r>
              <a:rPr lang="en-US" dirty="0"/>
              <a:t>Later, 2 practical activities are assisted that parents can perform for better development of their child.</a:t>
            </a:r>
            <a:endParaRPr lang="en-IN" dirty="0"/>
          </a:p>
        </p:txBody>
      </p:sp>
      <p:sp>
        <p:nvSpPr>
          <p:cNvPr id="3" name="Title 2"/>
          <p:cNvSpPr>
            <a:spLocks noGrp="1"/>
          </p:cNvSpPr>
          <p:nvPr>
            <p:ph type="title"/>
          </p:nvPr>
        </p:nvSpPr>
        <p:spPr/>
        <p:txBody>
          <a:bodyPr/>
          <a:lstStyle/>
          <a:p>
            <a:r>
              <a:rPr lang="en-US" dirty="0"/>
              <a:t>Introduction</a:t>
            </a:r>
            <a:endParaRPr lang="en-IN" dirty="0"/>
          </a:p>
        </p:txBody>
      </p:sp>
    </p:spTree>
    <p:extLst>
      <p:ext uri="{BB962C8B-B14F-4D97-AF65-F5344CB8AC3E}">
        <p14:creationId xmlns:p14="http://schemas.microsoft.com/office/powerpoint/2010/main" val="42265791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Psychological theories</a:t>
            </a:r>
            <a:endParaRPr lang="en-IN" dirty="0"/>
          </a:p>
        </p:txBody>
      </p:sp>
      <p:sp>
        <p:nvSpPr>
          <p:cNvPr id="2" name="Content Placeholder 1"/>
          <p:cNvSpPr>
            <a:spLocks noGrp="1"/>
          </p:cNvSpPr>
          <p:nvPr>
            <p:ph sz="quarter" idx="13"/>
          </p:nvPr>
        </p:nvSpPr>
        <p:spPr/>
        <p:txBody>
          <a:bodyPr>
            <a:normAutofit fontScale="92500" lnSpcReduction="20000"/>
          </a:bodyPr>
          <a:lstStyle/>
          <a:p>
            <a:pPr marL="0" indent="0">
              <a:buNone/>
            </a:pPr>
            <a:r>
              <a:rPr lang="en-US" b="1" dirty="0"/>
              <a:t>Psychological Theory 1</a:t>
            </a:r>
          </a:p>
          <a:p>
            <a:r>
              <a:rPr lang="en-US" dirty="0" err="1"/>
              <a:t>Vygotsky’s</a:t>
            </a:r>
            <a:r>
              <a:rPr lang="en-US" dirty="0"/>
              <a:t> theory of social development </a:t>
            </a:r>
            <a:r>
              <a:rPr lang="en-IN" sz="1900" dirty="0">
                <a:solidFill>
                  <a:schemeClr val="tx1"/>
                </a:solidFill>
              </a:rPr>
              <a:t>(</a:t>
            </a:r>
            <a:r>
              <a:rPr lang="en-IN" sz="1900" dirty="0" err="1">
                <a:solidFill>
                  <a:schemeClr val="tx1"/>
                </a:solidFill>
              </a:rPr>
              <a:t>Topçiu</a:t>
            </a:r>
            <a:r>
              <a:rPr lang="en-IN" sz="1900" dirty="0">
                <a:solidFill>
                  <a:schemeClr val="tx1"/>
                </a:solidFill>
              </a:rPr>
              <a:t> &amp; </a:t>
            </a:r>
            <a:r>
              <a:rPr lang="en-IN" sz="1900" dirty="0" err="1">
                <a:solidFill>
                  <a:schemeClr val="tx1"/>
                </a:solidFill>
              </a:rPr>
              <a:t>Myftiu</a:t>
            </a:r>
            <a:r>
              <a:rPr lang="en-IN" sz="1900" dirty="0">
                <a:solidFill>
                  <a:schemeClr val="tx1"/>
                </a:solidFill>
              </a:rPr>
              <a:t>, 2015)</a:t>
            </a:r>
            <a:endParaRPr lang="en-US" sz="1900" dirty="0"/>
          </a:p>
          <a:p>
            <a:r>
              <a:rPr lang="en-US" dirty="0"/>
              <a:t>It include 3 main points:</a:t>
            </a:r>
          </a:p>
          <a:p>
            <a:pPr lvl="1"/>
            <a:r>
              <a:rPr lang="en-US" dirty="0"/>
              <a:t>Culture is significant in learning</a:t>
            </a:r>
          </a:p>
          <a:p>
            <a:pPr lvl="1"/>
            <a:r>
              <a:rPr lang="en-US" dirty="0"/>
              <a:t>Language is the root of culture </a:t>
            </a:r>
          </a:p>
          <a:p>
            <a:pPr lvl="1"/>
            <a:r>
              <a:rPr lang="en-US" dirty="0"/>
              <a:t>Individuals learn and develop by seeing the role played in their community</a:t>
            </a:r>
            <a:endParaRPr lang="en-IN" dirty="0"/>
          </a:p>
        </p:txBody>
      </p:sp>
      <p:pic>
        <p:nvPicPr>
          <p:cNvPr id="5" name="Content Placeholder 4"/>
          <p:cNvPicPr>
            <a:picLocks noGrp="1" noChangeAspect="1"/>
          </p:cNvPicPr>
          <p:nvPr>
            <p:ph sz="quarter" idx="14"/>
          </p:nvPr>
        </p:nvPicPr>
        <p:blipFill>
          <a:blip r:embed="rId3">
            <a:extLst>
              <a:ext uri="{28A0092B-C50C-407E-A947-70E740481C1C}">
                <a14:useLocalDpi xmlns:a14="http://schemas.microsoft.com/office/drawing/2010/main" val="0"/>
              </a:ext>
            </a:extLst>
          </a:blip>
          <a:stretch>
            <a:fillRect/>
          </a:stretch>
        </p:blipFill>
        <p:spPr>
          <a:xfrm>
            <a:off x="4572000" y="2420888"/>
            <a:ext cx="4103439" cy="3888432"/>
          </a:xfrm>
        </p:spPr>
      </p:pic>
    </p:spTree>
    <p:extLst>
      <p:ext uri="{BB962C8B-B14F-4D97-AF65-F5344CB8AC3E}">
        <p14:creationId xmlns:p14="http://schemas.microsoft.com/office/powerpoint/2010/main" val="147680386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Continue </a:t>
            </a:r>
            <a:endParaRPr lang="en-IN" dirty="0"/>
          </a:p>
        </p:txBody>
      </p:sp>
      <p:sp>
        <p:nvSpPr>
          <p:cNvPr id="2" name="Content Placeholder 1"/>
          <p:cNvSpPr>
            <a:spLocks noGrp="1"/>
          </p:cNvSpPr>
          <p:nvPr>
            <p:ph sz="quarter" idx="13"/>
          </p:nvPr>
        </p:nvSpPr>
        <p:spPr>
          <a:xfrm>
            <a:off x="107504" y="2060848"/>
            <a:ext cx="4382200" cy="4536504"/>
          </a:xfrm>
        </p:spPr>
        <p:txBody>
          <a:bodyPr>
            <a:normAutofit/>
          </a:bodyPr>
          <a:lstStyle/>
          <a:p>
            <a:pPr marL="0" indent="0">
              <a:buNone/>
            </a:pPr>
            <a:r>
              <a:rPr lang="en-US" b="1" dirty="0"/>
              <a:t>Psychological theory 2: </a:t>
            </a:r>
            <a:r>
              <a:rPr lang="en-US" dirty="0"/>
              <a:t>Bandura's social learning theory</a:t>
            </a:r>
          </a:p>
          <a:p>
            <a:r>
              <a:rPr lang="en-US" dirty="0"/>
              <a:t>The psychological theory is proposed by Albert Bandura </a:t>
            </a:r>
            <a:r>
              <a:rPr lang="en-IN" sz="1800" dirty="0">
                <a:solidFill>
                  <a:schemeClr val="tx1"/>
                </a:solidFill>
              </a:rPr>
              <a:t>(</a:t>
            </a:r>
            <a:r>
              <a:rPr lang="en-IN" sz="1800" dirty="0" err="1">
                <a:solidFill>
                  <a:schemeClr val="tx1"/>
                </a:solidFill>
              </a:rPr>
              <a:t>Mohamadi</a:t>
            </a:r>
            <a:r>
              <a:rPr lang="en-IN" sz="1800" dirty="0">
                <a:solidFill>
                  <a:schemeClr val="tx1"/>
                </a:solidFill>
              </a:rPr>
              <a:t>, </a:t>
            </a:r>
            <a:r>
              <a:rPr lang="en-IN" sz="1800" dirty="0" err="1">
                <a:solidFill>
                  <a:schemeClr val="tx1"/>
                </a:solidFill>
              </a:rPr>
              <a:t>Asadzadeh</a:t>
            </a:r>
            <a:r>
              <a:rPr lang="en-IN" sz="1800" dirty="0">
                <a:solidFill>
                  <a:schemeClr val="tx1"/>
                </a:solidFill>
              </a:rPr>
              <a:t>, </a:t>
            </a:r>
            <a:r>
              <a:rPr lang="en-IN" sz="1800" dirty="0" err="1">
                <a:solidFill>
                  <a:schemeClr val="tx1"/>
                </a:solidFill>
              </a:rPr>
              <a:t>Ahadi</a:t>
            </a:r>
            <a:r>
              <a:rPr lang="en-IN" sz="1800" dirty="0">
                <a:solidFill>
                  <a:schemeClr val="tx1"/>
                </a:solidFill>
              </a:rPr>
              <a:t> &amp; </a:t>
            </a:r>
            <a:r>
              <a:rPr lang="en-IN" sz="1800" dirty="0" err="1">
                <a:solidFill>
                  <a:schemeClr val="tx1"/>
                </a:solidFill>
              </a:rPr>
              <a:t>Jomehri</a:t>
            </a:r>
            <a:r>
              <a:rPr lang="en-IN" sz="1800" dirty="0">
                <a:solidFill>
                  <a:schemeClr val="tx1"/>
                </a:solidFill>
              </a:rPr>
              <a:t>, 2011).</a:t>
            </a:r>
            <a:r>
              <a:rPr lang="en-US" sz="1800" dirty="0">
                <a:solidFill>
                  <a:schemeClr val="tx1"/>
                </a:solidFill>
              </a:rPr>
              <a:t> </a:t>
            </a:r>
            <a:endParaRPr lang="en-US" sz="1800" dirty="0"/>
          </a:p>
          <a:p>
            <a:r>
              <a:rPr lang="en-US" dirty="0"/>
              <a:t>The 4 steps that social learning theory is based on</a:t>
            </a:r>
          </a:p>
          <a:p>
            <a:pPr marL="0" indent="0">
              <a:buNone/>
            </a:pPr>
            <a:endParaRPr lang="en-IN" dirty="0"/>
          </a:p>
        </p:txBody>
      </p:sp>
      <p:pic>
        <p:nvPicPr>
          <p:cNvPr id="6" name="Content Placeholder 5"/>
          <p:cNvPicPr>
            <a:picLocks noGrp="1" noChangeAspect="1"/>
          </p:cNvPicPr>
          <p:nvPr>
            <p:ph sz="quarter" idx="14"/>
          </p:nvPr>
        </p:nvPicPr>
        <p:blipFill>
          <a:blip r:embed="rId3">
            <a:extLst>
              <a:ext uri="{28A0092B-C50C-407E-A947-70E740481C1C}">
                <a14:useLocalDpi xmlns:a14="http://schemas.microsoft.com/office/drawing/2010/main" val="0"/>
              </a:ext>
            </a:extLst>
          </a:blip>
          <a:stretch>
            <a:fillRect/>
          </a:stretch>
        </p:blipFill>
        <p:spPr>
          <a:xfrm>
            <a:off x="4684262" y="2173119"/>
            <a:ext cx="4208218" cy="3918949"/>
          </a:xfrm>
        </p:spPr>
      </p:pic>
      <p:graphicFrame>
        <p:nvGraphicFramePr>
          <p:cNvPr id="4" name="Diagram 3"/>
          <p:cNvGraphicFramePr/>
          <p:nvPr>
            <p:extLst>
              <p:ext uri="{D42A27DB-BD31-4B8C-83A1-F6EECF244321}">
                <p14:modId xmlns:p14="http://schemas.microsoft.com/office/powerpoint/2010/main" val="1350534702"/>
              </p:ext>
            </p:extLst>
          </p:nvPr>
        </p:nvGraphicFramePr>
        <p:xfrm>
          <a:off x="1659812" y="5589240"/>
          <a:ext cx="2808312" cy="10946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384482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As per research, parents play a pivotal role in the child’s development </a:t>
            </a:r>
            <a:r>
              <a:rPr lang="en-IN" sz="1800" dirty="0">
                <a:solidFill>
                  <a:schemeClr val="tx1"/>
                </a:solidFill>
              </a:rPr>
              <a:t>(September, Rich &amp; Roman, 2015)</a:t>
            </a:r>
            <a:r>
              <a:rPr lang="en-US" sz="1800" dirty="0"/>
              <a:t>. </a:t>
            </a:r>
          </a:p>
          <a:p>
            <a:r>
              <a:rPr lang="en-US" dirty="0"/>
              <a:t>Children perform better when parents are involved </a:t>
            </a:r>
            <a:r>
              <a:rPr lang="en-IN" sz="1800" dirty="0"/>
              <a:t>(Underwood, 2010)</a:t>
            </a:r>
            <a:r>
              <a:rPr lang="en-US" dirty="0"/>
              <a:t>.</a:t>
            </a:r>
          </a:p>
          <a:p>
            <a:r>
              <a:rPr lang="en-US" dirty="0"/>
              <a:t>This can be accomplished through activities such as</a:t>
            </a:r>
          </a:p>
          <a:p>
            <a:pPr marL="0" indent="0">
              <a:buNone/>
            </a:pPr>
            <a:endParaRPr lang="en-US" dirty="0"/>
          </a:p>
          <a:p>
            <a:endParaRPr lang="en-IN" dirty="0"/>
          </a:p>
        </p:txBody>
      </p:sp>
      <p:sp>
        <p:nvSpPr>
          <p:cNvPr id="3" name="Title 2"/>
          <p:cNvSpPr>
            <a:spLocks noGrp="1"/>
          </p:cNvSpPr>
          <p:nvPr>
            <p:ph type="title"/>
          </p:nvPr>
        </p:nvSpPr>
        <p:spPr/>
        <p:txBody>
          <a:bodyPr/>
          <a:lstStyle/>
          <a:p>
            <a:r>
              <a:rPr lang="en-US" dirty="0"/>
              <a:t>Practical Activity Ideas</a:t>
            </a:r>
            <a:endParaRPr lang="en-IN" dirty="0"/>
          </a:p>
        </p:txBody>
      </p:sp>
      <p:graphicFrame>
        <p:nvGraphicFramePr>
          <p:cNvPr id="4" name="Diagram 3"/>
          <p:cNvGraphicFramePr/>
          <p:nvPr>
            <p:extLst>
              <p:ext uri="{D42A27DB-BD31-4B8C-83A1-F6EECF244321}">
                <p14:modId xmlns:p14="http://schemas.microsoft.com/office/powerpoint/2010/main" val="2124902459"/>
              </p:ext>
            </p:extLst>
          </p:nvPr>
        </p:nvGraphicFramePr>
        <p:xfrm>
          <a:off x="251519" y="4497288"/>
          <a:ext cx="2808312" cy="2263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Parental Engagement Helps Children Succeed - Early Childhood Development  Initiatives - M.P. Foundation"/>
          <p:cNvPicPr>
            <a:picLocks noChangeAspect="1" noChangeArrowheads="1"/>
          </p:cNvPicPr>
          <p:nvPr/>
        </p:nvPicPr>
        <p:blipFill>
          <a:blip r:embed="rId8" cstate="print">
            <a:alphaModFix amt="85000"/>
            <a:extLst>
              <a:ext uri="{28A0092B-C50C-407E-A947-70E740481C1C}">
                <a14:useLocalDpi xmlns:a14="http://schemas.microsoft.com/office/drawing/2010/main" val="0"/>
              </a:ext>
            </a:extLst>
          </a:blip>
          <a:srcRect/>
          <a:stretch>
            <a:fillRect/>
          </a:stretch>
        </p:blipFill>
        <p:spPr bwMode="auto">
          <a:xfrm>
            <a:off x="4172740" y="4433912"/>
            <a:ext cx="4248472" cy="2348880"/>
          </a:xfrm>
          <a:prstGeom prst="rect">
            <a:avLst/>
          </a:prstGeom>
          <a:noFill/>
          <a:ln>
            <a:noFill/>
          </a:ln>
          <a:effectLst>
            <a:glow rad="101600">
              <a:schemeClr val="accent4">
                <a:satMod val="175000"/>
                <a:alpha val="40000"/>
              </a:schemeClr>
            </a:glow>
            <a:outerShdw blurRad="44450" dist="27940" dir="5400000" algn="ctr">
              <a:srgbClr val="000000">
                <a:alpha val="32000"/>
              </a:srgbClr>
            </a:outerShdw>
            <a:softEdge rad="635000"/>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715975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Continue</a:t>
            </a:r>
            <a:endParaRPr lang="en-IN" dirty="0"/>
          </a:p>
        </p:txBody>
      </p:sp>
      <p:sp>
        <p:nvSpPr>
          <p:cNvPr id="4" name="Text Placeholder 3"/>
          <p:cNvSpPr>
            <a:spLocks noGrp="1"/>
          </p:cNvSpPr>
          <p:nvPr>
            <p:ph type="body" idx="1"/>
          </p:nvPr>
        </p:nvSpPr>
        <p:spPr/>
        <p:txBody>
          <a:bodyPr>
            <a:normAutofit fontScale="85000" lnSpcReduction="10000"/>
          </a:bodyPr>
          <a:lstStyle/>
          <a:p>
            <a:r>
              <a:rPr lang="en-US" b="1" dirty="0"/>
              <a:t>Idea 1: Enjoying outdoors influence motor skills</a:t>
            </a:r>
            <a:endParaRPr lang="en-IN" b="1" dirty="0"/>
          </a:p>
        </p:txBody>
      </p:sp>
      <p:sp>
        <p:nvSpPr>
          <p:cNvPr id="5" name="Content Placeholder 4"/>
          <p:cNvSpPr>
            <a:spLocks noGrp="1"/>
          </p:cNvSpPr>
          <p:nvPr>
            <p:ph sz="half" idx="2"/>
          </p:nvPr>
        </p:nvSpPr>
        <p:spPr>
          <a:xfrm>
            <a:off x="688488" y="2947595"/>
            <a:ext cx="3803904" cy="3361726"/>
          </a:xfrm>
        </p:spPr>
        <p:txBody>
          <a:bodyPr>
            <a:normAutofit fontScale="85000" lnSpcReduction="10000"/>
          </a:bodyPr>
          <a:lstStyle/>
          <a:p>
            <a:r>
              <a:rPr lang="en-US" dirty="0"/>
              <a:t>Parents can go out and plan for some outdoor family activity such as pick-me-up. </a:t>
            </a:r>
          </a:p>
          <a:p>
            <a:r>
              <a:rPr lang="en-US" dirty="0"/>
              <a:t>Children should be involved in collecting natural objects.</a:t>
            </a:r>
          </a:p>
          <a:p>
            <a:r>
              <a:rPr lang="en-US" dirty="0"/>
              <a:t>Assist them in making homemade feeders </a:t>
            </a:r>
            <a:r>
              <a:rPr lang="en-IN" sz="2100" dirty="0"/>
              <a:t>(Flynn, 1991)</a:t>
            </a:r>
            <a:r>
              <a:rPr lang="en-US" sz="2100" dirty="0"/>
              <a:t>.</a:t>
            </a:r>
          </a:p>
          <a:p>
            <a:r>
              <a:rPr lang="en-US" dirty="0"/>
              <a:t>the fresh air and fun will give them an emotional boost</a:t>
            </a:r>
            <a:endParaRPr lang="en-IN" dirty="0"/>
          </a:p>
        </p:txBody>
      </p:sp>
      <p:sp>
        <p:nvSpPr>
          <p:cNvPr id="6" name="Text Placeholder 5"/>
          <p:cNvSpPr>
            <a:spLocks noGrp="1"/>
          </p:cNvSpPr>
          <p:nvPr>
            <p:ph type="body" sz="quarter" idx="3"/>
          </p:nvPr>
        </p:nvSpPr>
        <p:spPr/>
        <p:txBody>
          <a:bodyPr>
            <a:noAutofit/>
          </a:bodyPr>
          <a:lstStyle/>
          <a:p>
            <a:r>
              <a:rPr lang="en-US" sz="2000" b="1" dirty="0"/>
              <a:t>Idea 2: Put on a role play enhances communication skills</a:t>
            </a:r>
            <a:endParaRPr lang="en-IN" sz="2000" b="1" dirty="0"/>
          </a:p>
        </p:txBody>
      </p:sp>
      <p:sp>
        <p:nvSpPr>
          <p:cNvPr id="7" name="Content Placeholder 6"/>
          <p:cNvSpPr>
            <a:spLocks noGrp="1"/>
          </p:cNvSpPr>
          <p:nvPr>
            <p:ph sz="quarter" idx="4"/>
          </p:nvPr>
        </p:nvSpPr>
        <p:spPr/>
        <p:txBody>
          <a:bodyPr>
            <a:normAutofit fontScale="92500"/>
          </a:bodyPr>
          <a:lstStyle/>
          <a:p>
            <a:r>
              <a:rPr lang="en-US" sz="2200" dirty="0"/>
              <a:t>Parents should arrange role play for the story tales those are familiar to them.</a:t>
            </a:r>
          </a:p>
          <a:p>
            <a:r>
              <a:rPr lang="en-US" sz="2200" dirty="0"/>
              <a:t>At the end, ask or talk about the story and characters involved.</a:t>
            </a:r>
          </a:p>
          <a:p>
            <a:r>
              <a:rPr lang="en-US" sz="2200" dirty="0"/>
              <a:t>Encourage them to build story of their own </a:t>
            </a:r>
            <a:r>
              <a:rPr lang="en-IN" sz="1900" dirty="0">
                <a:solidFill>
                  <a:schemeClr val="tx1"/>
                </a:solidFill>
              </a:rPr>
              <a:t>(Walker, 2005)</a:t>
            </a:r>
            <a:r>
              <a:rPr lang="en-US" sz="1900" dirty="0"/>
              <a:t>.</a:t>
            </a:r>
          </a:p>
          <a:p>
            <a:pPr marL="0" indent="0">
              <a:buNone/>
            </a:pPr>
            <a:endParaRPr lang="en-IN" dirty="0"/>
          </a:p>
        </p:txBody>
      </p:sp>
    </p:spTree>
    <p:extLst>
      <p:ext uri="{BB962C8B-B14F-4D97-AF65-F5344CB8AC3E}">
        <p14:creationId xmlns:p14="http://schemas.microsoft.com/office/powerpoint/2010/main" val="400978643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99247" y="2248347"/>
            <a:ext cx="7833193" cy="4039497"/>
          </a:xfrm>
        </p:spPr>
        <p:txBody>
          <a:bodyPr>
            <a:normAutofit fontScale="32500" lnSpcReduction="20000"/>
          </a:bodyPr>
          <a:lstStyle/>
          <a:p>
            <a:pPr marL="0" indent="0">
              <a:buNone/>
            </a:pPr>
            <a:endParaRPr lang="en-US" sz="2900" dirty="0"/>
          </a:p>
          <a:p>
            <a:r>
              <a:rPr lang="en-US" sz="4600" dirty="0" err="1"/>
              <a:t>Danylenko</a:t>
            </a:r>
            <a:r>
              <a:rPr lang="en-US" sz="4600" dirty="0"/>
              <a:t>, H. and </a:t>
            </a:r>
            <a:r>
              <a:rPr lang="en-US" sz="4600" dirty="0" err="1"/>
              <a:t>Holubhycha</a:t>
            </a:r>
            <a:r>
              <a:rPr lang="en-US" sz="4600" dirty="0"/>
              <a:t>, H., (2019.) Features of physical development of children of elementary school age during adaptation to educational activity. </a:t>
            </a:r>
            <a:r>
              <a:rPr lang="en-US" sz="4600" i="1" dirty="0"/>
              <a:t>Ukrainian Journal of Pediatric Endocrinology</a:t>
            </a:r>
            <a:r>
              <a:rPr lang="en-US" sz="4600" dirty="0"/>
              <a:t>, 0(2), pp.39-44.</a:t>
            </a:r>
          </a:p>
          <a:p>
            <a:r>
              <a:rPr lang="en-US" sz="4600" dirty="0"/>
              <a:t>Flynn, T., (1991.) Development of social, personal and cognitive skills of preschool children in Montessori and traditional preschool programs. </a:t>
            </a:r>
            <a:r>
              <a:rPr lang="en-US" sz="4600" i="1" dirty="0"/>
              <a:t>Early Child Development and Care</a:t>
            </a:r>
            <a:r>
              <a:rPr lang="en-US" sz="4600" dirty="0"/>
              <a:t>, 72(1), pp.117-124.</a:t>
            </a:r>
          </a:p>
          <a:p>
            <a:r>
              <a:rPr lang="en-US" sz="4600" dirty="0" err="1"/>
              <a:t>Mohamadi</a:t>
            </a:r>
            <a:r>
              <a:rPr lang="en-US" sz="4600" dirty="0"/>
              <a:t>, F., </a:t>
            </a:r>
            <a:r>
              <a:rPr lang="en-US" sz="4600" dirty="0" err="1"/>
              <a:t>Asadzadeh</a:t>
            </a:r>
            <a:r>
              <a:rPr lang="en-US" sz="4600" dirty="0"/>
              <a:t>, H., </a:t>
            </a:r>
            <a:r>
              <a:rPr lang="en-US" sz="4600" dirty="0" err="1"/>
              <a:t>Ahadi</a:t>
            </a:r>
            <a:r>
              <a:rPr lang="en-US" sz="4600" dirty="0"/>
              <a:t>, H. and </a:t>
            </a:r>
            <a:r>
              <a:rPr lang="en-US" sz="4600" dirty="0" err="1"/>
              <a:t>Jomehri</a:t>
            </a:r>
            <a:r>
              <a:rPr lang="en-US" sz="4600" dirty="0"/>
              <a:t>, F., (2011.) Testing Bandura's Theory in school. </a:t>
            </a:r>
            <a:r>
              <a:rPr lang="en-US" sz="4600" i="1" dirty="0" err="1"/>
              <a:t>Procedia</a:t>
            </a:r>
            <a:r>
              <a:rPr lang="en-US" sz="4600" i="1" dirty="0"/>
              <a:t> - Social and Behavioral Sciences</a:t>
            </a:r>
            <a:r>
              <a:rPr lang="en-US" sz="4600" dirty="0"/>
              <a:t>, 12, pp.426-435.</a:t>
            </a:r>
          </a:p>
          <a:p>
            <a:r>
              <a:rPr lang="en-US" sz="4600" dirty="0"/>
              <a:t>September, S., Rich, E. and Roman, N., (2015.) The role of parenting styles and socio-economic status in parents’ knowledge of child development. </a:t>
            </a:r>
            <a:r>
              <a:rPr lang="en-US" sz="4600" i="1" dirty="0"/>
              <a:t>Early Child Development and Care</a:t>
            </a:r>
            <a:r>
              <a:rPr lang="en-US" sz="4600" dirty="0"/>
              <a:t>, 186(7), pp.1060-1078.</a:t>
            </a:r>
          </a:p>
          <a:p>
            <a:r>
              <a:rPr lang="en-US" sz="4600" dirty="0" err="1"/>
              <a:t>Topçiu</a:t>
            </a:r>
            <a:r>
              <a:rPr lang="en-US" sz="4600" dirty="0"/>
              <a:t>, M. and </a:t>
            </a:r>
            <a:r>
              <a:rPr lang="en-US" sz="4600" dirty="0" err="1"/>
              <a:t>Myftiu</a:t>
            </a:r>
            <a:r>
              <a:rPr lang="en-US" sz="4600" dirty="0"/>
              <a:t>, J., (2015.) Vygotsky Theory on Social Interaction and its Influence on the Development of Pre-School Children. </a:t>
            </a:r>
            <a:r>
              <a:rPr lang="en-US" sz="4600" i="1" dirty="0"/>
              <a:t>European Journal of Social Sciences Education and Research</a:t>
            </a:r>
            <a:r>
              <a:rPr lang="en-US" sz="4600" dirty="0"/>
              <a:t>, 4(1), p.172.</a:t>
            </a:r>
          </a:p>
          <a:p>
            <a:r>
              <a:rPr lang="en-US" sz="4600" dirty="0"/>
              <a:t>Underwood, K., (2010.) Involving and Engaging Parents of Children with IEPs. </a:t>
            </a:r>
            <a:r>
              <a:rPr lang="en-US" sz="4600" i="1" dirty="0"/>
              <a:t>Exceptionality Education International</a:t>
            </a:r>
            <a:r>
              <a:rPr lang="en-US" sz="4600" dirty="0"/>
              <a:t>, 20(1).</a:t>
            </a:r>
          </a:p>
          <a:p>
            <a:r>
              <a:rPr lang="en-US" sz="4600" dirty="0"/>
              <a:t>Walker, M., (2005.) Involving parents in activities. </a:t>
            </a:r>
            <a:r>
              <a:rPr lang="en-US" sz="4600" i="1" dirty="0"/>
              <a:t>Practical Professional Child Care</a:t>
            </a:r>
            <a:r>
              <a:rPr lang="en-US" sz="4600" dirty="0"/>
              <a:t>, 2(11).</a:t>
            </a:r>
          </a:p>
          <a:p>
            <a:endParaRPr lang="en-IN" dirty="0"/>
          </a:p>
        </p:txBody>
      </p:sp>
      <p:sp>
        <p:nvSpPr>
          <p:cNvPr id="3" name="Title 2"/>
          <p:cNvSpPr>
            <a:spLocks noGrp="1"/>
          </p:cNvSpPr>
          <p:nvPr>
            <p:ph type="title"/>
          </p:nvPr>
        </p:nvSpPr>
        <p:spPr/>
        <p:txBody>
          <a:bodyPr/>
          <a:lstStyle/>
          <a:p>
            <a:r>
              <a:rPr lang="en-US" dirty="0"/>
              <a:t>References</a:t>
            </a:r>
            <a:endParaRPr lang="en-IN" dirty="0"/>
          </a:p>
        </p:txBody>
      </p:sp>
    </p:spTree>
    <p:extLst>
      <p:ext uri="{BB962C8B-B14F-4D97-AF65-F5344CB8AC3E}">
        <p14:creationId xmlns:p14="http://schemas.microsoft.com/office/powerpoint/2010/main" val="7288001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Thatch">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279</TotalTime>
  <Words>1308</Words>
  <Application>Microsoft Macintosh PowerPoint</Application>
  <PresentationFormat>On-screen Show (4:3)</PresentationFormat>
  <Paragraphs>78</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Book Antiqua</vt:lpstr>
      <vt:lpstr>Calibri</vt:lpstr>
      <vt:lpstr>Wingdings</vt:lpstr>
      <vt:lpstr>Hardcover</vt:lpstr>
      <vt:lpstr>A child’s experience between the ages of 0-5 years can affect the rest of their lives</vt:lpstr>
      <vt:lpstr>Introduction</vt:lpstr>
      <vt:lpstr>Psychological theories</vt:lpstr>
      <vt:lpstr>Continue </vt:lpstr>
      <vt:lpstr>Practical Activity Ideas</vt:lpstr>
      <vt:lpstr>Continue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Dell</dc:creator>
  <cp:lastModifiedBy>kaltabu tabitha</cp:lastModifiedBy>
  <cp:revision>29</cp:revision>
  <dcterms:created xsi:type="dcterms:W3CDTF">2021-10-16T11:11:26Z</dcterms:created>
  <dcterms:modified xsi:type="dcterms:W3CDTF">2021-10-20T05:52:06Z</dcterms:modified>
</cp:coreProperties>
</file>