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256"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7312"/>
    <p:restoredTop sz="94658"/>
  </p:normalViewPr>
  <p:slideViewPr>
    <p:cSldViewPr snapToGrid="0">
      <p:cViewPr varScale="1">
        <p:scale>
          <a:sx n="120" d="100"/>
          <a:sy n="120" d="100"/>
        </p:scale>
        <p:origin x="584"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517C545E-8B44-744A-AF1E-2E540F146810}" type="datetimeFigureOut">
              <a:rPr lang="en-US" smtClean="0"/>
              <a:t>5/9/25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D2CB24B-810B-8E4C-964F-D03234EB3745}" type="slidenum">
              <a:rPr lang="en-US" smtClean="0"/>
              <a:t>‹#›</a:t>
            </a:fld>
            <a:endParaRPr lang="en-US"/>
          </a:p>
        </p:txBody>
      </p:sp>
    </p:spTree>
    <p:extLst>
      <p:ext uri="{BB962C8B-B14F-4D97-AF65-F5344CB8AC3E}">
        <p14:creationId xmlns:p14="http://schemas.microsoft.com/office/powerpoint/2010/main" val="20450984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17C545E-8B44-744A-AF1E-2E540F146810}" type="datetimeFigureOut">
              <a:rPr lang="en-US" smtClean="0"/>
              <a:t>5/9/25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D2CB24B-810B-8E4C-964F-D03234EB3745}" type="slidenum">
              <a:rPr lang="en-US" smtClean="0"/>
              <a:t>‹#›</a:t>
            </a:fld>
            <a:endParaRPr lang="en-US"/>
          </a:p>
        </p:txBody>
      </p:sp>
    </p:spTree>
    <p:extLst>
      <p:ext uri="{BB962C8B-B14F-4D97-AF65-F5344CB8AC3E}">
        <p14:creationId xmlns:p14="http://schemas.microsoft.com/office/powerpoint/2010/main" val="4762770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shade val="82000"/>
                  </a:schemeClr>
                </a:solidFill>
              </a:defRPr>
            </a:lvl1pPr>
            <a:lvl2pPr marL="457200" indent="0">
              <a:buNone/>
              <a:defRPr sz="2000">
                <a:solidFill>
                  <a:schemeClr val="tx1">
                    <a:shade val="82000"/>
                  </a:schemeClr>
                </a:solidFill>
              </a:defRPr>
            </a:lvl2pPr>
            <a:lvl3pPr marL="914400" indent="0">
              <a:buNone/>
              <a:defRPr sz="1800">
                <a:solidFill>
                  <a:schemeClr val="tx1">
                    <a:shade val="82000"/>
                  </a:schemeClr>
                </a:solidFill>
              </a:defRPr>
            </a:lvl3pPr>
            <a:lvl4pPr marL="1371600" indent="0">
              <a:buNone/>
              <a:defRPr sz="1600">
                <a:solidFill>
                  <a:schemeClr val="tx1">
                    <a:shade val="82000"/>
                  </a:schemeClr>
                </a:solidFill>
              </a:defRPr>
            </a:lvl4pPr>
            <a:lvl5pPr marL="1828800" indent="0">
              <a:buNone/>
              <a:defRPr sz="1600">
                <a:solidFill>
                  <a:schemeClr val="tx1">
                    <a:shade val="82000"/>
                  </a:schemeClr>
                </a:solidFill>
              </a:defRPr>
            </a:lvl5pPr>
            <a:lvl6pPr marL="2286000" indent="0">
              <a:buNone/>
              <a:defRPr sz="1600">
                <a:solidFill>
                  <a:schemeClr val="tx1">
                    <a:shade val="82000"/>
                  </a:schemeClr>
                </a:solidFill>
              </a:defRPr>
            </a:lvl6pPr>
            <a:lvl7pPr marL="2743200" indent="0">
              <a:buNone/>
              <a:defRPr sz="1600">
                <a:solidFill>
                  <a:schemeClr val="tx1">
                    <a:shade val="82000"/>
                  </a:schemeClr>
                </a:solidFill>
              </a:defRPr>
            </a:lvl7pPr>
            <a:lvl8pPr marL="3200400" indent="0">
              <a:buNone/>
              <a:defRPr sz="1600">
                <a:solidFill>
                  <a:schemeClr val="tx1">
                    <a:shade val="82000"/>
                  </a:schemeClr>
                </a:solidFill>
              </a:defRPr>
            </a:lvl8pPr>
            <a:lvl9pPr marL="3657600" indent="0">
              <a:buNone/>
              <a:defRPr sz="1600">
                <a:solidFill>
                  <a:schemeClr val="tx1">
                    <a:shade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17C545E-8B44-744A-AF1E-2E540F146810}" type="datetimeFigureOut">
              <a:rPr lang="en-US" smtClean="0"/>
              <a:t>5/9/25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D2CB24B-810B-8E4C-964F-D03234EB3745}" type="slidenum">
              <a:rPr lang="en-US" smtClean="0"/>
              <a:t>‹#›</a:t>
            </a:fld>
            <a:endParaRPr lang="en-US"/>
          </a:p>
        </p:txBody>
      </p:sp>
    </p:spTree>
    <p:extLst>
      <p:ext uri="{BB962C8B-B14F-4D97-AF65-F5344CB8AC3E}">
        <p14:creationId xmlns:p14="http://schemas.microsoft.com/office/powerpoint/2010/main" val="11416568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17C545E-8B44-744A-AF1E-2E540F146810}" type="datetimeFigureOut">
              <a:rPr lang="en-US" smtClean="0"/>
              <a:t>5/9/25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D2CB24B-810B-8E4C-964F-D03234EB3745}" type="slidenum">
              <a:rPr lang="en-US" smtClean="0"/>
              <a:t>‹#›</a:t>
            </a:fld>
            <a:endParaRPr lang="en-US"/>
          </a:p>
        </p:txBody>
      </p:sp>
    </p:spTree>
    <p:extLst>
      <p:ext uri="{BB962C8B-B14F-4D97-AF65-F5344CB8AC3E}">
        <p14:creationId xmlns:p14="http://schemas.microsoft.com/office/powerpoint/2010/main" val="3902922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17C545E-8B44-744A-AF1E-2E540F146810}" type="datetimeFigureOut">
              <a:rPr lang="en-US" smtClean="0"/>
              <a:t>5/9/25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D2CB24B-810B-8E4C-964F-D03234EB3745}" type="slidenum">
              <a:rPr lang="en-US" smtClean="0"/>
              <a:t>‹#›</a:t>
            </a:fld>
            <a:endParaRPr lang="en-US"/>
          </a:p>
        </p:txBody>
      </p:sp>
    </p:spTree>
    <p:extLst>
      <p:ext uri="{BB962C8B-B14F-4D97-AF65-F5344CB8AC3E}">
        <p14:creationId xmlns:p14="http://schemas.microsoft.com/office/powerpoint/2010/main" val="5335589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17C545E-8B44-744A-AF1E-2E540F146810}" type="datetimeFigureOut">
              <a:rPr lang="en-US" smtClean="0"/>
              <a:t>5/9/25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D2CB24B-810B-8E4C-964F-D03234EB3745}" type="slidenum">
              <a:rPr lang="en-US" smtClean="0"/>
              <a:t>‹#›</a:t>
            </a:fld>
            <a:endParaRPr lang="en-US"/>
          </a:p>
        </p:txBody>
      </p:sp>
    </p:spTree>
    <p:extLst>
      <p:ext uri="{BB962C8B-B14F-4D97-AF65-F5344CB8AC3E}">
        <p14:creationId xmlns:p14="http://schemas.microsoft.com/office/powerpoint/2010/main" val="2349358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17C545E-8B44-744A-AF1E-2E540F146810}" type="datetimeFigureOut">
              <a:rPr lang="en-US" smtClean="0"/>
              <a:t>5/9/25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D2CB24B-810B-8E4C-964F-D03234EB3745}" type="slidenum">
              <a:rPr lang="en-US" smtClean="0"/>
              <a:t>‹#›</a:t>
            </a:fld>
            <a:endParaRPr lang="en-US"/>
          </a:p>
        </p:txBody>
      </p:sp>
    </p:spTree>
    <p:extLst>
      <p:ext uri="{BB962C8B-B14F-4D97-AF65-F5344CB8AC3E}">
        <p14:creationId xmlns:p14="http://schemas.microsoft.com/office/powerpoint/2010/main" val="22544707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17C545E-8B44-744A-AF1E-2E540F146810}" type="datetimeFigureOut">
              <a:rPr lang="en-US" smtClean="0"/>
              <a:t>5/9/25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D2CB24B-810B-8E4C-964F-D03234EB3745}" type="slidenum">
              <a:rPr lang="en-US" smtClean="0"/>
              <a:t>‹#›</a:t>
            </a:fld>
            <a:endParaRPr lang="en-US"/>
          </a:p>
        </p:txBody>
      </p:sp>
    </p:spTree>
    <p:extLst>
      <p:ext uri="{BB962C8B-B14F-4D97-AF65-F5344CB8AC3E}">
        <p14:creationId xmlns:p14="http://schemas.microsoft.com/office/powerpoint/2010/main" val="42775378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17C545E-8B44-744A-AF1E-2E540F146810}" type="datetimeFigureOut">
              <a:rPr lang="en-US" smtClean="0"/>
              <a:t>5/9/25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D2CB24B-810B-8E4C-964F-D03234EB3745}" type="slidenum">
              <a:rPr lang="en-US" smtClean="0"/>
              <a:t>‹#›</a:t>
            </a:fld>
            <a:endParaRPr lang="en-US"/>
          </a:p>
        </p:txBody>
      </p:sp>
    </p:spTree>
    <p:extLst>
      <p:ext uri="{BB962C8B-B14F-4D97-AF65-F5344CB8AC3E}">
        <p14:creationId xmlns:p14="http://schemas.microsoft.com/office/powerpoint/2010/main" val="26124723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17C545E-8B44-744A-AF1E-2E540F146810}" type="datetimeFigureOut">
              <a:rPr lang="en-US" smtClean="0"/>
              <a:t>5/9/25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D2CB24B-810B-8E4C-964F-D03234EB3745}" type="slidenum">
              <a:rPr lang="en-US" smtClean="0"/>
              <a:t>‹#›</a:t>
            </a:fld>
            <a:endParaRPr lang="en-US"/>
          </a:p>
        </p:txBody>
      </p:sp>
    </p:spTree>
    <p:extLst>
      <p:ext uri="{BB962C8B-B14F-4D97-AF65-F5344CB8AC3E}">
        <p14:creationId xmlns:p14="http://schemas.microsoft.com/office/powerpoint/2010/main" val="3779943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17C545E-8B44-744A-AF1E-2E540F146810}" type="datetimeFigureOut">
              <a:rPr lang="en-US" smtClean="0"/>
              <a:t>5/9/25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D2CB24B-810B-8E4C-964F-D03234EB3745}" type="slidenum">
              <a:rPr lang="en-US" smtClean="0"/>
              <a:t>‹#›</a:t>
            </a:fld>
            <a:endParaRPr lang="en-US"/>
          </a:p>
        </p:txBody>
      </p:sp>
    </p:spTree>
    <p:extLst>
      <p:ext uri="{BB962C8B-B14F-4D97-AF65-F5344CB8AC3E}">
        <p14:creationId xmlns:p14="http://schemas.microsoft.com/office/powerpoint/2010/main" val="30593811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shade val="82000"/>
                  </a:schemeClr>
                </a:solidFill>
              </a:defRPr>
            </a:lvl1pPr>
          </a:lstStyle>
          <a:p>
            <a:fld id="{517C545E-8B44-744A-AF1E-2E540F146810}" type="datetimeFigureOut">
              <a:rPr lang="en-US" smtClean="0"/>
              <a:t>5/9/25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shade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shade val="82000"/>
                  </a:schemeClr>
                </a:solidFill>
              </a:defRPr>
            </a:lvl1pPr>
          </a:lstStyle>
          <a:p>
            <a:fld id="{AD2CB24B-810B-8E4C-964F-D03234EB3745}" type="slidenum">
              <a:rPr lang="en-US" smtClean="0"/>
              <a:t>‹#›</a:t>
            </a:fld>
            <a:endParaRPr lang="en-US"/>
          </a:p>
        </p:txBody>
      </p:sp>
    </p:spTree>
    <p:extLst>
      <p:ext uri="{BB962C8B-B14F-4D97-AF65-F5344CB8AC3E}">
        <p14:creationId xmlns:p14="http://schemas.microsoft.com/office/powerpoint/2010/main" val="2629296680"/>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F2D2552-ACA4-6A0E-3064-D0525FF2117A}"/>
              </a:ext>
            </a:extLst>
          </p:cNvPr>
          <p:cNvSpPr/>
          <p:nvPr/>
        </p:nvSpPr>
        <p:spPr>
          <a:xfrm>
            <a:off x="0" y="-49955"/>
            <a:ext cx="12192000" cy="120032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C0E9CF5A-7698-2753-C5FD-D5E1A6B4E8CE}"/>
              </a:ext>
            </a:extLst>
          </p:cNvPr>
          <p:cNvSpPr txBox="1"/>
          <p:nvPr/>
        </p:nvSpPr>
        <p:spPr>
          <a:xfrm>
            <a:off x="-147145" y="-49955"/>
            <a:ext cx="11855669" cy="1200329"/>
          </a:xfrm>
          <a:prstGeom prst="rect">
            <a:avLst/>
          </a:prstGeom>
          <a:noFill/>
        </p:spPr>
        <p:txBody>
          <a:bodyPr wrap="square" rtlCol="0">
            <a:spAutoFit/>
          </a:bodyPr>
          <a:lstStyle/>
          <a:p>
            <a:pPr algn="ctr"/>
            <a:r>
              <a:rPr lang="en-GB" sz="3600" b="0" i="0" u="none" strike="noStrike" dirty="0">
                <a:solidFill>
                  <a:srgbClr val="000000"/>
                </a:solidFill>
                <a:effectLst/>
                <a:latin typeface="-webkit-standard"/>
              </a:rPr>
              <a:t>Under-Fuelling and Exercise Performance: Investigating Pre-Exercise Nutrition Habits in Recreational Exercisers</a:t>
            </a:r>
            <a:endParaRPr lang="en-US" sz="3600" dirty="0"/>
          </a:p>
        </p:txBody>
      </p:sp>
      <p:sp>
        <p:nvSpPr>
          <p:cNvPr id="7" name="TextBox 6">
            <a:extLst>
              <a:ext uri="{FF2B5EF4-FFF2-40B4-BE49-F238E27FC236}">
                <a16:creationId xmlns:a16="http://schemas.microsoft.com/office/drawing/2014/main" id="{AB4D5046-BA81-3E3B-2DB6-AFA47E57FEBB}"/>
              </a:ext>
            </a:extLst>
          </p:cNvPr>
          <p:cNvSpPr txBox="1"/>
          <p:nvPr/>
        </p:nvSpPr>
        <p:spPr>
          <a:xfrm>
            <a:off x="10930758" y="744032"/>
            <a:ext cx="1261242" cy="369332"/>
          </a:xfrm>
          <a:prstGeom prst="rect">
            <a:avLst/>
          </a:prstGeom>
          <a:noFill/>
        </p:spPr>
        <p:txBody>
          <a:bodyPr wrap="square" rtlCol="0">
            <a:spAutoFit/>
          </a:bodyPr>
          <a:lstStyle/>
          <a:p>
            <a:r>
              <a:rPr lang="en-US" dirty="0"/>
              <a:t>O. Goble</a:t>
            </a:r>
          </a:p>
        </p:txBody>
      </p:sp>
      <p:sp>
        <p:nvSpPr>
          <p:cNvPr id="8" name="TextBox 7">
            <a:extLst>
              <a:ext uri="{FF2B5EF4-FFF2-40B4-BE49-F238E27FC236}">
                <a16:creationId xmlns:a16="http://schemas.microsoft.com/office/drawing/2014/main" id="{0869B195-4646-8006-3B1D-BF44D0F5E0B8}"/>
              </a:ext>
            </a:extLst>
          </p:cNvPr>
          <p:cNvSpPr txBox="1"/>
          <p:nvPr/>
        </p:nvSpPr>
        <p:spPr>
          <a:xfrm>
            <a:off x="1751584" y="1331147"/>
            <a:ext cx="1267383" cy="307777"/>
          </a:xfrm>
          <a:prstGeom prst="rect">
            <a:avLst/>
          </a:prstGeom>
          <a:solidFill>
            <a:srgbClr val="00B0F0"/>
          </a:solidFill>
        </p:spPr>
        <p:txBody>
          <a:bodyPr wrap="square" rtlCol="0">
            <a:spAutoFit/>
          </a:bodyPr>
          <a:lstStyle/>
          <a:p>
            <a:pPr algn="ctr"/>
            <a:r>
              <a:rPr lang="en-US" sz="1400" dirty="0">
                <a:solidFill>
                  <a:schemeClr val="bg1"/>
                </a:solidFill>
              </a:rPr>
              <a:t>Introduction</a:t>
            </a:r>
          </a:p>
        </p:txBody>
      </p:sp>
      <p:sp>
        <p:nvSpPr>
          <p:cNvPr id="9" name="TextBox 8">
            <a:extLst>
              <a:ext uri="{FF2B5EF4-FFF2-40B4-BE49-F238E27FC236}">
                <a16:creationId xmlns:a16="http://schemas.microsoft.com/office/drawing/2014/main" id="{6615D5EB-AB00-5F61-A621-7AA9561BD4DE}"/>
              </a:ext>
            </a:extLst>
          </p:cNvPr>
          <p:cNvSpPr txBox="1"/>
          <p:nvPr/>
        </p:nvSpPr>
        <p:spPr>
          <a:xfrm>
            <a:off x="129328" y="1782603"/>
            <a:ext cx="4721569" cy="1061829"/>
          </a:xfrm>
          <a:prstGeom prst="rect">
            <a:avLst/>
          </a:prstGeom>
          <a:solidFill>
            <a:srgbClr val="00B0F0"/>
          </a:solidFill>
        </p:spPr>
        <p:txBody>
          <a:bodyPr wrap="square" rtlCol="0">
            <a:spAutoFit/>
          </a:bodyPr>
          <a:lstStyle/>
          <a:p>
            <a:pPr algn="ctr"/>
            <a:r>
              <a:rPr lang="en-GB" sz="900" u="none" strike="noStrike" dirty="0">
                <a:solidFill>
                  <a:srgbClr val="000000"/>
                </a:solidFill>
                <a:effectLst/>
                <a:latin typeface="Calibri" panose="020F0502020204030204" pitchFamily="34" charset="0"/>
                <a:cs typeface="Calibri" panose="020F0502020204030204" pitchFamily="34" charset="0"/>
              </a:rPr>
              <a:t>Nutritional adequacy before exercise plays a crucial role in supporting performance, energy availability, and recovery. Despite established guidelines, many recreational exercisers may under-fuel, potentially leading to increased fatigue and suboptimal training outcomes. This research aimed to investigate the prevalence of under-fuelling before workouts and its perceived impact on exercise performance among adult recreational athletes. Using a cross-sectional questionnaire design, the study explored dietary habits, macronutrient intake, and knowledge of evidence-based fuelling strategies.</a:t>
            </a:r>
            <a:endParaRPr lang="en-US" sz="900" dirty="0">
              <a:latin typeface="Calibri" panose="020F0502020204030204" pitchFamily="34" charset="0"/>
              <a:cs typeface="Calibri" panose="020F0502020204030204" pitchFamily="34" charset="0"/>
            </a:endParaRPr>
          </a:p>
        </p:txBody>
      </p:sp>
      <p:sp>
        <p:nvSpPr>
          <p:cNvPr id="10" name="TextBox 9">
            <a:extLst>
              <a:ext uri="{FF2B5EF4-FFF2-40B4-BE49-F238E27FC236}">
                <a16:creationId xmlns:a16="http://schemas.microsoft.com/office/drawing/2014/main" id="{6A343784-798B-0CCE-5075-7A0A77D9D379}"/>
              </a:ext>
            </a:extLst>
          </p:cNvPr>
          <p:cNvSpPr txBox="1"/>
          <p:nvPr/>
        </p:nvSpPr>
        <p:spPr>
          <a:xfrm>
            <a:off x="1879433" y="3070160"/>
            <a:ext cx="1011687" cy="307777"/>
          </a:xfrm>
          <a:prstGeom prst="rect">
            <a:avLst/>
          </a:prstGeom>
          <a:solidFill>
            <a:schemeClr val="accent5"/>
          </a:solidFill>
        </p:spPr>
        <p:txBody>
          <a:bodyPr wrap="none" rtlCol="0">
            <a:spAutoFit/>
          </a:bodyPr>
          <a:lstStyle/>
          <a:p>
            <a:pPr algn="ctr"/>
            <a:r>
              <a:rPr lang="en-US" sz="1400" dirty="0">
                <a:solidFill>
                  <a:schemeClr val="bg1"/>
                </a:solidFill>
              </a:rPr>
              <a:t>Objectives</a:t>
            </a:r>
          </a:p>
        </p:txBody>
      </p:sp>
      <p:sp>
        <p:nvSpPr>
          <p:cNvPr id="11" name="TextBox 10">
            <a:extLst>
              <a:ext uri="{FF2B5EF4-FFF2-40B4-BE49-F238E27FC236}">
                <a16:creationId xmlns:a16="http://schemas.microsoft.com/office/drawing/2014/main" id="{5FDA640E-4BC7-07CF-48A7-6CB23769B8E2}"/>
              </a:ext>
            </a:extLst>
          </p:cNvPr>
          <p:cNvSpPr txBox="1"/>
          <p:nvPr/>
        </p:nvSpPr>
        <p:spPr>
          <a:xfrm>
            <a:off x="129329" y="3521616"/>
            <a:ext cx="4721569" cy="784830"/>
          </a:xfrm>
          <a:prstGeom prst="rect">
            <a:avLst/>
          </a:prstGeom>
          <a:solidFill>
            <a:schemeClr val="accent5"/>
          </a:solidFill>
        </p:spPr>
        <p:txBody>
          <a:bodyPr wrap="square" rtlCol="0">
            <a:spAutoFit/>
          </a:bodyPr>
          <a:lstStyle/>
          <a:p>
            <a:pPr marL="285750" indent="-285750">
              <a:buFont typeface="Arial" panose="020B0604020202020204" pitchFamily="34" charset="0"/>
              <a:buChar char="•"/>
            </a:pPr>
            <a:r>
              <a:rPr lang="en-GB" sz="900" dirty="0">
                <a:solidFill>
                  <a:schemeClr val="bg1"/>
                </a:solidFill>
                <a:latin typeface="Calibri" panose="020F0502020204030204" pitchFamily="34" charset="0"/>
                <a:cs typeface="Calibri" panose="020F0502020204030204" pitchFamily="34" charset="0"/>
              </a:rPr>
              <a:t>Assess the frequency and composition of pre-exercise meals among recreational exercisers.</a:t>
            </a:r>
          </a:p>
          <a:p>
            <a:pPr marL="285750" indent="-285750">
              <a:buFont typeface="Arial" panose="020B0604020202020204" pitchFamily="34" charset="0"/>
              <a:buChar char="•"/>
            </a:pPr>
            <a:r>
              <a:rPr lang="en-GB" sz="900" dirty="0">
                <a:solidFill>
                  <a:schemeClr val="bg1"/>
                </a:solidFill>
                <a:latin typeface="Calibri" panose="020F0502020204030204" pitchFamily="34" charset="0"/>
                <a:cs typeface="Calibri" panose="020F0502020204030204" pitchFamily="34" charset="0"/>
              </a:rPr>
              <a:t>Compare reported intake against established sports nutrition guidelines.</a:t>
            </a:r>
          </a:p>
          <a:p>
            <a:pPr marL="285750" indent="-285750">
              <a:buFont typeface="Arial" panose="020B0604020202020204" pitchFamily="34" charset="0"/>
              <a:buChar char="•"/>
            </a:pPr>
            <a:r>
              <a:rPr lang="en-GB" sz="900" dirty="0">
                <a:solidFill>
                  <a:schemeClr val="bg1"/>
                </a:solidFill>
                <a:latin typeface="Calibri" panose="020F0502020204030204" pitchFamily="34" charset="0"/>
                <a:cs typeface="Calibri" panose="020F0502020204030204" pitchFamily="34" charset="0"/>
              </a:rPr>
              <a:t>Explore associations between pre-exercise fuelling and perceived energy, fatigue, and endurance.</a:t>
            </a:r>
          </a:p>
          <a:p>
            <a:pPr marL="285750" indent="-285750">
              <a:buFont typeface="Arial" panose="020B0604020202020204" pitchFamily="34" charset="0"/>
              <a:buChar char="•"/>
            </a:pPr>
            <a:r>
              <a:rPr lang="en-GB" sz="900" dirty="0">
                <a:solidFill>
                  <a:schemeClr val="bg1"/>
                </a:solidFill>
                <a:latin typeface="Calibri" panose="020F0502020204030204" pitchFamily="34" charset="0"/>
                <a:cs typeface="Calibri" panose="020F0502020204030204" pitchFamily="34" charset="0"/>
              </a:rPr>
              <a:t>Identify barriers to optimal fuelling, including knowledge gaps and behavioural factors.</a:t>
            </a:r>
          </a:p>
        </p:txBody>
      </p:sp>
      <p:sp>
        <p:nvSpPr>
          <p:cNvPr id="12" name="TextBox 11">
            <a:extLst>
              <a:ext uri="{FF2B5EF4-FFF2-40B4-BE49-F238E27FC236}">
                <a16:creationId xmlns:a16="http://schemas.microsoft.com/office/drawing/2014/main" id="{2A2F6709-7C57-DCBE-A1A1-EA8060EF27A6}"/>
              </a:ext>
            </a:extLst>
          </p:cNvPr>
          <p:cNvSpPr txBox="1"/>
          <p:nvPr/>
        </p:nvSpPr>
        <p:spPr>
          <a:xfrm>
            <a:off x="1953105" y="4504592"/>
            <a:ext cx="864339" cy="307777"/>
          </a:xfrm>
          <a:prstGeom prst="rect">
            <a:avLst/>
          </a:prstGeom>
          <a:solidFill>
            <a:schemeClr val="accent6"/>
          </a:solidFill>
        </p:spPr>
        <p:txBody>
          <a:bodyPr wrap="none" rtlCol="0">
            <a:spAutoFit/>
          </a:bodyPr>
          <a:lstStyle/>
          <a:p>
            <a:r>
              <a:rPr lang="en-US" sz="1400" dirty="0">
                <a:solidFill>
                  <a:schemeClr val="bg1"/>
                </a:solidFill>
              </a:rPr>
              <a:t>Methods</a:t>
            </a:r>
          </a:p>
        </p:txBody>
      </p:sp>
      <p:sp>
        <p:nvSpPr>
          <p:cNvPr id="14" name="TextBox 13">
            <a:extLst>
              <a:ext uri="{FF2B5EF4-FFF2-40B4-BE49-F238E27FC236}">
                <a16:creationId xmlns:a16="http://schemas.microsoft.com/office/drawing/2014/main" id="{AF748398-6F8D-7683-09A5-4F2643D3B883}"/>
              </a:ext>
            </a:extLst>
          </p:cNvPr>
          <p:cNvSpPr txBox="1"/>
          <p:nvPr/>
        </p:nvSpPr>
        <p:spPr>
          <a:xfrm>
            <a:off x="129327" y="5010515"/>
            <a:ext cx="4721569" cy="1477328"/>
          </a:xfrm>
          <a:prstGeom prst="rect">
            <a:avLst/>
          </a:prstGeom>
          <a:solidFill>
            <a:schemeClr val="accent6"/>
          </a:solidFill>
        </p:spPr>
        <p:txBody>
          <a:bodyPr wrap="square" rtlCol="0">
            <a:spAutoFit/>
          </a:bodyPr>
          <a:lstStyle/>
          <a:p>
            <a:pPr algn="ctr"/>
            <a:r>
              <a:rPr lang="en-GB" sz="900" u="none" strike="noStrike" dirty="0">
                <a:solidFill>
                  <a:srgbClr val="000000"/>
                </a:solidFill>
                <a:effectLst/>
                <a:latin typeface="Calibri" panose="020F0502020204030204" pitchFamily="34" charset="0"/>
                <a:cs typeface="Calibri" panose="020F0502020204030204" pitchFamily="34" charset="0"/>
              </a:rPr>
              <a:t>This study used a cross-sectional, quantitative design to explore pre-exercise nutritional behaviours in recreational exercisers. A structured questionnaire was administered via Microsoft Forms to adults (18+) who engage in structured physical activity at least three times per week. The questionnaire consisted of four domains: demographic and training characteristics, pre-exercise nutrition habits (including meal timing, macronutrient content, and caloric intake), perceived performance outcomes (such as energy, fatigue, and endurance), and nutritional knowledge. Convenience sampling was used to recruit participants through social media and fitness networks. Data were analysed using SPSS, with descriptive statistics summarising key patterns and Pearson’s correlations used to explore relationships between fuelling behaviours and performance perceptions.</a:t>
            </a:r>
            <a:endParaRPr lang="en-US" sz="900" dirty="0">
              <a:latin typeface="Calibri" panose="020F0502020204030204" pitchFamily="34" charset="0"/>
              <a:cs typeface="Calibri" panose="020F0502020204030204" pitchFamily="34" charset="0"/>
            </a:endParaRPr>
          </a:p>
        </p:txBody>
      </p:sp>
      <p:sp>
        <p:nvSpPr>
          <p:cNvPr id="15" name="TextBox 14">
            <a:extLst>
              <a:ext uri="{FF2B5EF4-FFF2-40B4-BE49-F238E27FC236}">
                <a16:creationId xmlns:a16="http://schemas.microsoft.com/office/drawing/2014/main" id="{11B77D18-27BF-2E7D-8046-C36A4DBC1F53}"/>
              </a:ext>
            </a:extLst>
          </p:cNvPr>
          <p:cNvSpPr txBox="1"/>
          <p:nvPr/>
        </p:nvSpPr>
        <p:spPr>
          <a:xfrm>
            <a:off x="9557857" y="1331147"/>
            <a:ext cx="765851" cy="307777"/>
          </a:xfrm>
          <a:prstGeom prst="rect">
            <a:avLst/>
          </a:prstGeom>
          <a:solidFill>
            <a:srgbClr val="FF0000"/>
          </a:solidFill>
        </p:spPr>
        <p:txBody>
          <a:bodyPr wrap="none" rtlCol="0">
            <a:spAutoFit/>
          </a:bodyPr>
          <a:lstStyle/>
          <a:p>
            <a:r>
              <a:rPr lang="en-US" sz="1400" dirty="0">
                <a:solidFill>
                  <a:schemeClr val="bg1"/>
                </a:solidFill>
              </a:rPr>
              <a:t>Results</a:t>
            </a:r>
          </a:p>
        </p:txBody>
      </p:sp>
      <p:sp>
        <p:nvSpPr>
          <p:cNvPr id="2" name="TextBox 1">
            <a:extLst>
              <a:ext uri="{FF2B5EF4-FFF2-40B4-BE49-F238E27FC236}">
                <a16:creationId xmlns:a16="http://schemas.microsoft.com/office/drawing/2014/main" id="{A1913E0E-757C-8F2B-CA57-6A12450D1B6F}"/>
              </a:ext>
            </a:extLst>
          </p:cNvPr>
          <p:cNvSpPr txBox="1"/>
          <p:nvPr/>
        </p:nvSpPr>
        <p:spPr>
          <a:xfrm>
            <a:off x="7818896" y="1782603"/>
            <a:ext cx="4243775" cy="2862322"/>
          </a:xfrm>
          <a:prstGeom prst="rect">
            <a:avLst/>
          </a:prstGeom>
          <a:solidFill>
            <a:srgbClr val="FF0000"/>
          </a:solidFill>
        </p:spPr>
        <p:txBody>
          <a:bodyPr wrap="square" rtlCol="0">
            <a:spAutoFit/>
          </a:bodyPr>
          <a:lstStyle/>
          <a:p>
            <a:pPr algn="l">
              <a:buNone/>
            </a:pPr>
            <a:r>
              <a:rPr lang="en-GB" sz="900" b="0" i="0" u="none" strike="noStrike" dirty="0">
                <a:solidFill>
                  <a:srgbClr val="000000"/>
                </a:solidFill>
                <a:effectLst/>
              </a:rPr>
              <a:t>A total of 27 recreational exercisers completed the survey, with 59% identifying as female and 41% as male. The average age of participants was 26.8 years (SD = 5.9). Pre-exercise fuelling behaviours varied: 22% reported exercising in a fasted state, while 48% consumed food within 1–2 hours before training. Only 15% of participants met the recommended carbohydrate intake of at least 1 gram per kilogram of body weight prior to exercise. The mean estimated carbohydrate intake was 23.4 grams (SD = 13.2), with a range of 0 to 60 grams.</a:t>
            </a:r>
          </a:p>
          <a:p>
            <a:pPr algn="l">
              <a:buNone/>
            </a:pPr>
            <a:endParaRPr lang="en-GB" sz="900" b="0" i="0" u="none" strike="noStrike" dirty="0">
              <a:solidFill>
                <a:srgbClr val="000000"/>
              </a:solidFill>
              <a:effectLst/>
            </a:endParaRPr>
          </a:p>
          <a:p>
            <a:pPr algn="l">
              <a:buNone/>
            </a:pPr>
            <a:r>
              <a:rPr lang="en-GB" sz="900" b="0" i="0" u="none" strike="noStrike" dirty="0">
                <a:solidFill>
                  <a:srgbClr val="000000"/>
                </a:solidFill>
                <a:effectLst/>
              </a:rPr>
              <a:t>Those who consumed 25 grams or more of carbohydrates before training reported significantly higher perceived energy levels (M = 4.2, SD = 0.6) compared to those who consumed less than 25 grams (M = 3.3, SD = 0.9), t(25) = 2.61, p = 0.015. A moderate negative correlation was observed between carbohydrate intake and perceived fatigue, r = –0.39, p = 0.043, indicating that lower carbohydrate intake was associated with higher fatigue levels during exercise.</a:t>
            </a:r>
          </a:p>
          <a:p>
            <a:pPr algn="l">
              <a:buNone/>
            </a:pPr>
            <a:endParaRPr lang="en-GB" sz="900" b="0" i="0" u="none" strike="noStrike" dirty="0">
              <a:solidFill>
                <a:srgbClr val="000000"/>
              </a:solidFill>
              <a:effectLst/>
            </a:endParaRPr>
          </a:p>
          <a:p>
            <a:pPr algn="l"/>
            <a:r>
              <a:rPr lang="en-GB" sz="900" b="0" i="0" u="none" strike="noStrike" dirty="0">
                <a:solidFill>
                  <a:srgbClr val="000000"/>
                </a:solidFill>
                <a:effectLst/>
              </a:rPr>
              <a:t>Participants with higher nutritional knowledge scores were significantly more likely to meet fuelling guidelines, as shown by a chi-square test, </a:t>
            </a:r>
            <a:r>
              <a:rPr lang="el-GR" sz="900" b="0" i="0" u="none" strike="noStrike" dirty="0">
                <a:solidFill>
                  <a:srgbClr val="000000"/>
                </a:solidFill>
                <a:effectLst/>
              </a:rPr>
              <a:t>χ²(1, </a:t>
            </a:r>
            <a:r>
              <a:rPr lang="en-GB" sz="900" b="0" i="0" u="none" strike="noStrike" dirty="0">
                <a:solidFill>
                  <a:srgbClr val="000000"/>
                </a:solidFill>
                <a:effectLst/>
              </a:rPr>
              <a:t>N = 27) = 5.32, p = 0.021. The most frequently reported barriers to adequate fuelling included lack of time (52%), uncertainty around appropriate food choices (30%), and concerns about digestive discomfort (26%).</a:t>
            </a:r>
          </a:p>
        </p:txBody>
      </p:sp>
      <p:sp>
        <p:nvSpPr>
          <p:cNvPr id="3" name="TextBox 2">
            <a:extLst>
              <a:ext uri="{FF2B5EF4-FFF2-40B4-BE49-F238E27FC236}">
                <a16:creationId xmlns:a16="http://schemas.microsoft.com/office/drawing/2014/main" id="{86B5EE68-EB74-C4A3-B118-1D47A942159B}"/>
              </a:ext>
            </a:extLst>
          </p:cNvPr>
          <p:cNvSpPr txBox="1"/>
          <p:nvPr/>
        </p:nvSpPr>
        <p:spPr>
          <a:xfrm>
            <a:off x="9401211" y="4856626"/>
            <a:ext cx="1079142" cy="307777"/>
          </a:xfrm>
          <a:prstGeom prst="rect">
            <a:avLst/>
          </a:prstGeom>
          <a:solidFill>
            <a:srgbClr val="FFFF00"/>
          </a:solidFill>
        </p:spPr>
        <p:txBody>
          <a:bodyPr wrap="none" rtlCol="0">
            <a:spAutoFit/>
          </a:bodyPr>
          <a:lstStyle/>
          <a:p>
            <a:r>
              <a:rPr lang="en-US" sz="1400" dirty="0">
                <a:solidFill>
                  <a:schemeClr val="bg1"/>
                </a:solidFill>
              </a:rPr>
              <a:t>Conclusion</a:t>
            </a:r>
          </a:p>
        </p:txBody>
      </p:sp>
      <p:sp>
        <p:nvSpPr>
          <p:cNvPr id="5" name="TextBox 4">
            <a:extLst>
              <a:ext uri="{FF2B5EF4-FFF2-40B4-BE49-F238E27FC236}">
                <a16:creationId xmlns:a16="http://schemas.microsoft.com/office/drawing/2014/main" id="{3C03424B-97D2-3904-4E9F-44A78F0681E9}"/>
              </a:ext>
            </a:extLst>
          </p:cNvPr>
          <p:cNvSpPr txBox="1"/>
          <p:nvPr/>
        </p:nvSpPr>
        <p:spPr>
          <a:xfrm>
            <a:off x="7818895" y="5287590"/>
            <a:ext cx="4243775" cy="923330"/>
          </a:xfrm>
          <a:prstGeom prst="rect">
            <a:avLst/>
          </a:prstGeom>
          <a:solidFill>
            <a:srgbClr val="FFFF00"/>
          </a:solidFill>
        </p:spPr>
        <p:txBody>
          <a:bodyPr wrap="square" rtlCol="0">
            <a:spAutoFit/>
          </a:bodyPr>
          <a:lstStyle/>
          <a:p>
            <a:r>
              <a:rPr lang="en-GB" sz="900" b="0" i="0" u="none" strike="noStrike" dirty="0">
                <a:solidFill>
                  <a:srgbClr val="000000"/>
                </a:solidFill>
                <a:effectLst/>
                <a:latin typeface="-webkit-standard"/>
              </a:rPr>
              <a:t>The findings suggest that under-fuelling before exercise is common among recreational exercisers and may negatively affect perceived performance. Many individuals fall short of established carbohydrate guidelines due to time constraints, misinformation, or lack of awareness. These results highlight the need for practical, evidence-based nutrition education tailored to non-elite athletes to improve training outcomes and support long-term health.</a:t>
            </a:r>
            <a:endParaRPr lang="en-US" sz="900" dirty="0"/>
          </a:p>
        </p:txBody>
      </p:sp>
      <p:pic>
        <p:nvPicPr>
          <p:cNvPr id="1026" name="Picture 2" descr="What are Carbohydrates | Function Of Carbs - EAT Anytime">
            <a:extLst>
              <a:ext uri="{FF2B5EF4-FFF2-40B4-BE49-F238E27FC236}">
                <a16:creationId xmlns:a16="http://schemas.microsoft.com/office/drawing/2014/main" id="{9D9586D3-CC5D-6BC6-5A33-A402E72B260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85473" y="1565534"/>
            <a:ext cx="2498846" cy="186346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Free Intense Gym Workout Image | Download at StockCake">
            <a:extLst>
              <a:ext uri="{FF2B5EF4-FFF2-40B4-BE49-F238E27FC236}">
                <a16:creationId xmlns:a16="http://schemas.microsoft.com/office/drawing/2014/main" id="{66FF2A8B-B51C-5759-E3D3-72A5ED1D105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85473" y="3890177"/>
            <a:ext cx="2498846" cy="22406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549447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538D9D"/>
      </a:hlink>
      <a:folHlink>
        <a:srgbClr val="A5738E"/>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3A418E6B-C5F0-4B95-8D77-61E3EF3B5DF5}"/>
    </a:ext>
  </a:extLst>
</a:theme>
</file>

<file path=docProps/app.xml><?xml version="1.0" encoding="utf-8"?>
<Properties xmlns="http://schemas.openxmlformats.org/officeDocument/2006/extended-properties" xmlns:vt="http://schemas.openxmlformats.org/officeDocument/2006/docPropsVTypes">
  <Template>Office Theme</Template>
  <TotalTime>176</TotalTime>
  <Words>604</Words>
  <Application>Microsoft Macintosh PowerPoint</Application>
  <PresentationFormat>Widescreen</PresentationFormat>
  <Paragraphs>19</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-webkit-standard</vt:lpstr>
      <vt:lpstr>Aptos</vt:lpstr>
      <vt:lpstr>Aptos Display</vt:lpstr>
      <vt:lpstr>Arial</vt:lpstr>
      <vt:lpstr>Calibri</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Oliver Goble (2304524)</dc:creator>
  <cp:lastModifiedBy>Oliver Goble (2304524)</cp:lastModifiedBy>
  <cp:revision>5</cp:revision>
  <dcterms:created xsi:type="dcterms:W3CDTF">2025-05-07T18:12:07Z</dcterms:created>
  <dcterms:modified xsi:type="dcterms:W3CDTF">2025-05-09T19:39:40Z</dcterms:modified>
</cp:coreProperties>
</file>