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2"/>
  </p:notesMasterIdLst>
  <p:sldIdLst>
    <p:sldId id="257" r:id="rId2"/>
    <p:sldId id="259" r:id="rId3"/>
    <p:sldId id="260" r:id="rId4"/>
    <p:sldId id="261" r:id="rId5"/>
    <p:sldId id="262" r:id="rId6"/>
    <p:sldId id="267" r:id="rId7"/>
    <p:sldId id="264" r:id="rId8"/>
    <p:sldId id="268" r:id="rId9"/>
    <p:sldId id="266"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2A0719-43D1-49D2-A344-EDA73D780707}" v="2" dt="2026-07-12T14:30:54.466"/>
  </p1510:revLst>
</p1510:revInfo>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3447" autoAdjust="0"/>
  </p:normalViewPr>
  <p:slideViewPr>
    <p:cSldViewPr snapToGrid="0" showGuides="1">
      <p:cViewPr varScale="1">
        <p:scale>
          <a:sx n="59" d="100"/>
          <a:sy n="59" d="100"/>
        </p:scale>
        <p:origin x="1000"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ksana Belkin" userId="0cb4b0555dfa1801" providerId="LiveId" clId="{E6158577-7FC5-4DDD-BE94-F69F1884C374}"/>
    <pc:docChg chg="undo redo custSel addSld delSld modSld sldOrd modMainMaster">
      <pc:chgData name="Oksana Belkin" userId="0cb4b0555dfa1801" providerId="LiveId" clId="{E6158577-7FC5-4DDD-BE94-F69F1884C374}" dt="2026-07-12T14:39:24.839" v="12387" actId="20577"/>
      <pc:docMkLst>
        <pc:docMk/>
      </pc:docMkLst>
      <pc:sldChg chg="modSp mod">
        <pc:chgData name="Oksana Belkin" userId="0cb4b0555dfa1801" providerId="LiveId" clId="{E6158577-7FC5-4DDD-BE94-F69F1884C374}" dt="2026-07-09T17:30:01.931" v="11457" actId="20577"/>
        <pc:sldMkLst>
          <pc:docMk/>
          <pc:sldMk cId="2465510357" sldId="257"/>
        </pc:sldMkLst>
        <pc:spChg chg="mod">
          <ac:chgData name="Oksana Belkin" userId="0cb4b0555dfa1801" providerId="LiveId" clId="{E6158577-7FC5-4DDD-BE94-F69F1884C374}" dt="2026-07-09T16:59:40.416" v="11450" actId="20577"/>
          <ac:spMkLst>
            <pc:docMk/>
            <pc:sldMk cId="2465510357" sldId="257"/>
            <ac:spMk id="2" creationId="{DA2D9CAF-62E4-A56C-BC72-03583E71A03A}"/>
          </ac:spMkLst>
        </pc:spChg>
        <pc:spChg chg="mod">
          <ac:chgData name="Oksana Belkin" userId="0cb4b0555dfa1801" providerId="LiveId" clId="{E6158577-7FC5-4DDD-BE94-F69F1884C374}" dt="2026-07-09T17:30:01.931" v="11457" actId="20577"/>
          <ac:spMkLst>
            <pc:docMk/>
            <pc:sldMk cId="2465510357" sldId="257"/>
            <ac:spMk id="3" creationId="{8FC115E9-2559-9124-E2DA-727C7D7E63C8}"/>
          </ac:spMkLst>
        </pc:spChg>
      </pc:sldChg>
      <pc:sldChg chg="addSp delSp modSp mod setBg delDesignElem">
        <pc:chgData name="Oksana Belkin" userId="0cb4b0555dfa1801" providerId="LiveId" clId="{E6158577-7FC5-4DDD-BE94-F69F1884C374}" dt="2026-07-09T18:55:49.047" v="12206" actId="255"/>
        <pc:sldMkLst>
          <pc:docMk/>
          <pc:sldMk cId="4116388871" sldId="258"/>
        </pc:sldMkLst>
        <pc:spChg chg="mod">
          <ac:chgData name="Oksana Belkin" userId="0cb4b0555dfa1801" providerId="LiveId" clId="{E6158577-7FC5-4DDD-BE94-F69F1884C374}" dt="2026-07-09T18:55:49.047" v="12206" actId="255"/>
          <ac:spMkLst>
            <pc:docMk/>
            <pc:sldMk cId="4116388871" sldId="258"/>
            <ac:spMk id="2" creationId="{2A4AD9C4-2521-DCB7-1E6E-1EC3A3E54ABB}"/>
          </ac:spMkLst>
        </pc:spChg>
        <pc:spChg chg="mod">
          <ac:chgData name="Oksana Belkin" userId="0cb4b0555dfa1801" providerId="LiveId" clId="{E6158577-7FC5-4DDD-BE94-F69F1884C374}" dt="2026-07-09T18:46:06.942" v="12102" actId="20577"/>
          <ac:spMkLst>
            <pc:docMk/>
            <pc:sldMk cId="4116388871" sldId="258"/>
            <ac:spMk id="3" creationId="{0C0A1F15-2B6F-3DC4-0A13-B27D439F2F08}"/>
          </ac:spMkLst>
        </pc:spChg>
      </pc:sldChg>
      <pc:sldChg chg="addSp delSp modSp mod setBg delDesignElem">
        <pc:chgData name="Oksana Belkin" userId="0cb4b0555dfa1801" providerId="LiveId" clId="{E6158577-7FC5-4DDD-BE94-F69F1884C374}" dt="2026-07-10T10:12:41.614" v="12222" actId="255"/>
        <pc:sldMkLst>
          <pc:docMk/>
          <pc:sldMk cId="2390117350" sldId="259"/>
        </pc:sldMkLst>
        <pc:spChg chg="add mod">
          <ac:chgData name="Oksana Belkin" userId="0cb4b0555dfa1801" providerId="LiveId" clId="{E6158577-7FC5-4DDD-BE94-F69F1884C374}" dt="2026-07-09T17:32:49.664" v="11472" actId="20577"/>
          <ac:spMkLst>
            <pc:docMk/>
            <pc:sldMk cId="2390117350" sldId="259"/>
            <ac:spMk id="6" creationId="{FC462B4F-6A9E-5F5C-685C-07F8E223959B}"/>
          </ac:spMkLst>
        </pc:spChg>
        <pc:spChg chg="add mod">
          <ac:chgData name="Oksana Belkin" userId="0cb4b0555dfa1801" providerId="LiveId" clId="{E6158577-7FC5-4DDD-BE94-F69F1884C374}" dt="2026-07-10T10:12:41.614" v="12222" actId="255"/>
          <ac:spMkLst>
            <pc:docMk/>
            <pc:sldMk cId="2390117350" sldId="259"/>
            <ac:spMk id="8" creationId="{F4DE57C3-6C22-89C5-3DD5-C43087CF5CB8}"/>
          </ac:spMkLst>
        </pc:spChg>
        <pc:spChg chg="mod">
          <ac:chgData name="Oksana Belkin" userId="0cb4b0555dfa1801" providerId="LiveId" clId="{E6158577-7FC5-4DDD-BE94-F69F1884C374}" dt="2026-07-09T18:53:42.480" v="12139" actId="2711"/>
          <ac:spMkLst>
            <pc:docMk/>
            <pc:sldMk cId="2390117350" sldId="259"/>
            <ac:spMk id="9" creationId="{C57E7828-FF27-B6E1-B8C4-A79BD2AED337}"/>
          </ac:spMkLst>
        </pc:spChg>
        <pc:picChg chg="add mod">
          <ac:chgData name="Oksana Belkin" userId="0cb4b0555dfa1801" providerId="LiveId" clId="{E6158577-7FC5-4DDD-BE94-F69F1884C374}" dt="2026-07-09T17:30:25.693" v="11460" actId="14100"/>
          <ac:picMkLst>
            <pc:docMk/>
            <pc:sldMk cId="2390117350" sldId="259"/>
            <ac:picMk id="11" creationId="{93CE804B-1DE0-CFAB-7C77-15F74B815E81}"/>
          </ac:picMkLst>
        </pc:picChg>
      </pc:sldChg>
      <pc:sldChg chg="addSp delSp modSp mod ord setBg delDesignElem">
        <pc:chgData name="Oksana Belkin" userId="0cb4b0555dfa1801" providerId="LiveId" clId="{E6158577-7FC5-4DDD-BE94-F69F1884C374}" dt="2026-07-12T14:27:06.732" v="12322" actId="20577"/>
        <pc:sldMkLst>
          <pc:docMk/>
          <pc:sldMk cId="1851759532" sldId="260"/>
        </pc:sldMkLst>
        <pc:spChg chg="mod">
          <ac:chgData name="Oksana Belkin" userId="0cb4b0555dfa1801" providerId="LiveId" clId="{E6158577-7FC5-4DDD-BE94-F69F1884C374}" dt="2026-07-09T18:53:33.208" v="12137" actId="2711"/>
          <ac:spMkLst>
            <pc:docMk/>
            <pc:sldMk cId="1851759532" sldId="260"/>
            <ac:spMk id="2" creationId="{A4D766DD-BFA8-CA6D-388A-DD1342AE7079}"/>
          </ac:spMkLst>
        </pc:spChg>
        <pc:spChg chg="add del mod ord">
          <ac:chgData name="Oksana Belkin" userId="0cb4b0555dfa1801" providerId="LiveId" clId="{E6158577-7FC5-4DDD-BE94-F69F1884C374}" dt="2026-07-12T14:27:06.732" v="12322" actId="20577"/>
          <ac:spMkLst>
            <pc:docMk/>
            <pc:sldMk cId="1851759532" sldId="260"/>
            <ac:spMk id="5" creationId="{D1CC5D47-026C-8C1E-437E-33F67FE27AB1}"/>
          </ac:spMkLst>
        </pc:spChg>
        <pc:picChg chg="add mod ord">
          <ac:chgData name="Oksana Belkin" userId="0cb4b0555dfa1801" providerId="LiveId" clId="{E6158577-7FC5-4DDD-BE94-F69F1884C374}" dt="2026-07-09T17:27:42.990" v="11453" actId="14100"/>
          <ac:picMkLst>
            <pc:docMk/>
            <pc:sldMk cId="1851759532" sldId="260"/>
            <ac:picMk id="8" creationId="{5C27E010-0F03-31A3-6A0E-81875E566665}"/>
          </ac:picMkLst>
        </pc:picChg>
      </pc:sldChg>
      <pc:sldChg chg="addSp delSp modSp mod setBg">
        <pc:chgData name="Oksana Belkin" userId="0cb4b0555dfa1801" providerId="LiveId" clId="{E6158577-7FC5-4DDD-BE94-F69F1884C374}" dt="2026-07-12T14:29:13.635" v="12373" actId="20577"/>
        <pc:sldMkLst>
          <pc:docMk/>
          <pc:sldMk cId="75175899" sldId="261"/>
        </pc:sldMkLst>
        <pc:spChg chg="mod">
          <ac:chgData name="Oksana Belkin" userId="0cb4b0555dfa1801" providerId="LiveId" clId="{E6158577-7FC5-4DDD-BE94-F69F1884C374}" dt="2026-07-09T18:56:38.048" v="12219" actId="207"/>
          <ac:spMkLst>
            <pc:docMk/>
            <pc:sldMk cId="75175899" sldId="261"/>
            <ac:spMk id="2" creationId="{7B2456ED-6DAB-31EB-3438-EF75E77620E3}"/>
          </ac:spMkLst>
        </pc:spChg>
        <pc:spChg chg="add mod ord">
          <ac:chgData name="Oksana Belkin" userId="0cb4b0555dfa1801" providerId="LiveId" clId="{E6158577-7FC5-4DDD-BE94-F69F1884C374}" dt="2026-07-12T14:29:13.635" v="12373" actId="20577"/>
          <ac:spMkLst>
            <pc:docMk/>
            <pc:sldMk cId="75175899" sldId="261"/>
            <ac:spMk id="3" creationId="{D6748749-1525-DE98-06B7-3CA3AD359851}"/>
          </ac:spMkLst>
        </pc:spChg>
        <pc:picChg chg="add mod">
          <ac:chgData name="Oksana Belkin" userId="0cb4b0555dfa1801" providerId="LiveId" clId="{E6158577-7FC5-4DDD-BE94-F69F1884C374}" dt="2026-07-08T13:31:31.685" v="11449" actId="14100"/>
          <ac:picMkLst>
            <pc:docMk/>
            <pc:sldMk cId="75175899" sldId="261"/>
            <ac:picMk id="6" creationId="{ACCBA324-4E8F-F6B2-7E5E-AC8810BDDF47}"/>
          </ac:picMkLst>
        </pc:picChg>
      </pc:sldChg>
      <pc:sldChg chg="addSp delSp modSp mod setBg">
        <pc:chgData name="Oksana Belkin" userId="0cb4b0555dfa1801" providerId="LiveId" clId="{E6158577-7FC5-4DDD-BE94-F69F1884C374}" dt="2026-07-11T06:06:03.715" v="12303" actId="20577"/>
        <pc:sldMkLst>
          <pc:docMk/>
          <pc:sldMk cId="3128499082" sldId="262"/>
        </pc:sldMkLst>
        <pc:spChg chg="mod">
          <ac:chgData name="Oksana Belkin" userId="0cb4b0555dfa1801" providerId="LiveId" clId="{E6158577-7FC5-4DDD-BE94-F69F1884C374}" dt="2026-07-09T18:56:05.484" v="12208" actId="207"/>
          <ac:spMkLst>
            <pc:docMk/>
            <pc:sldMk cId="3128499082" sldId="262"/>
            <ac:spMk id="2" creationId="{BF940C2A-F63D-3F95-05BA-A7570D2AF02C}"/>
          </ac:spMkLst>
        </pc:spChg>
        <pc:spChg chg="mod">
          <ac:chgData name="Oksana Belkin" userId="0cb4b0555dfa1801" providerId="LiveId" clId="{E6158577-7FC5-4DDD-BE94-F69F1884C374}" dt="2026-07-11T05:47:51.818" v="12292" actId="20577"/>
          <ac:spMkLst>
            <pc:docMk/>
            <pc:sldMk cId="3128499082" sldId="262"/>
            <ac:spMk id="7" creationId="{5145B12E-E05B-5736-17FE-915FD7CB69D9}"/>
          </ac:spMkLst>
        </pc:spChg>
        <pc:spChg chg="mod">
          <ac:chgData name="Oksana Belkin" userId="0cb4b0555dfa1801" providerId="LiveId" clId="{E6158577-7FC5-4DDD-BE94-F69F1884C374}" dt="2026-07-11T06:06:03.715" v="12303" actId="20577"/>
          <ac:spMkLst>
            <pc:docMk/>
            <pc:sldMk cId="3128499082" sldId="262"/>
            <ac:spMk id="9" creationId="{A7902E32-687E-8C11-4078-D3EED4E05D0A}"/>
          </ac:spMkLst>
        </pc:spChg>
      </pc:sldChg>
      <pc:sldChg chg="addSp delSp modSp mod setBg delDesignElem">
        <pc:chgData name="Oksana Belkin" userId="0cb4b0555dfa1801" providerId="LiveId" clId="{E6158577-7FC5-4DDD-BE94-F69F1884C374}" dt="2026-07-12T14:34:57.517" v="12379" actId="207"/>
        <pc:sldMkLst>
          <pc:docMk/>
          <pc:sldMk cId="1485943101" sldId="264"/>
        </pc:sldMkLst>
        <pc:spChg chg="add mod ord">
          <ac:chgData name="Oksana Belkin" userId="0cb4b0555dfa1801" providerId="LiveId" clId="{E6158577-7FC5-4DDD-BE94-F69F1884C374}" dt="2026-07-09T18:50:11.227" v="12114" actId="20577"/>
          <ac:spMkLst>
            <pc:docMk/>
            <pc:sldMk cId="1485943101" sldId="264"/>
            <ac:spMk id="3" creationId="{29C5AE6B-4ED3-D738-CA39-33482F076BA9}"/>
          </ac:spMkLst>
        </pc:spChg>
        <pc:spChg chg="add mod">
          <ac:chgData name="Oksana Belkin" userId="0cb4b0555dfa1801" providerId="LiveId" clId="{E6158577-7FC5-4DDD-BE94-F69F1884C374}" dt="2026-07-09T18:56:25.102" v="12218" actId="20577"/>
          <ac:spMkLst>
            <pc:docMk/>
            <pc:sldMk cId="1485943101" sldId="264"/>
            <ac:spMk id="4" creationId="{0F4FDC33-8429-98F6-0812-7548ED71FB22}"/>
          </ac:spMkLst>
        </pc:spChg>
        <pc:spChg chg="add mod">
          <ac:chgData name="Oksana Belkin" userId="0cb4b0555dfa1801" providerId="LiveId" clId="{E6158577-7FC5-4DDD-BE94-F69F1884C374}" dt="2026-07-12T14:34:57.517" v="12379" actId="207"/>
          <ac:spMkLst>
            <pc:docMk/>
            <pc:sldMk cId="1485943101" sldId="264"/>
            <ac:spMk id="5" creationId="{94624FE3-BE44-4DE3-7E0D-52D81199CB4C}"/>
          </ac:spMkLst>
        </pc:spChg>
      </pc:sldChg>
      <pc:sldChg chg="addSp delSp modSp mod setBg delDesignElem">
        <pc:chgData name="Oksana Belkin" userId="0cb4b0555dfa1801" providerId="LiveId" clId="{E6158577-7FC5-4DDD-BE94-F69F1884C374}" dt="2026-07-12T14:39:24.839" v="12387" actId="20577"/>
        <pc:sldMkLst>
          <pc:docMk/>
          <pc:sldMk cId="635308948" sldId="266"/>
        </pc:sldMkLst>
        <pc:spChg chg="mod">
          <ac:chgData name="Oksana Belkin" userId="0cb4b0555dfa1801" providerId="LiveId" clId="{E6158577-7FC5-4DDD-BE94-F69F1884C374}" dt="2026-07-09T18:52:34.342" v="12128" actId="2711"/>
          <ac:spMkLst>
            <pc:docMk/>
            <pc:sldMk cId="635308948" sldId="266"/>
            <ac:spMk id="2" creationId="{68F82266-40BB-EC39-9375-A41DFA84D3FB}"/>
          </ac:spMkLst>
        </pc:spChg>
        <pc:spChg chg="add mod">
          <ac:chgData name="Oksana Belkin" userId="0cb4b0555dfa1801" providerId="LiveId" clId="{E6158577-7FC5-4DDD-BE94-F69F1884C374}" dt="2026-07-12T14:39:24.839" v="12387" actId="20577"/>
          <ac:spMkLst>
            <pc:docMk/>
            <pc:sldMk cId="635308948" sldId="266"/>
            <ac:spMk id="3" creationId="{60709D4F-58EB-F96F-57A8-80075D7CAFE2}"/>
          </ac:spMkLst>
        </pc:spChg>
      </pc:sldChg>
      <pc:sldChg chg="addSp delSp modSp new mod setBg delDesignElem">
        <pc:chgData name="Oksana Belkin" userId="0cb4b0555dfa1801" providerId="LiveId" clId="{E6158577-7FC5-4DDD-BE94-F69F1884C374}" dt="2026-07-12T14:31:59.412" v="12376" actId="207"/>
        <pc:sldMkLst>
          <pc:docMk/>
          <pc:sldMk cId="720140188" sldId="267"/>
        </pc:sldMkLst>
        <pc:spChg chg="mod">
          <ac:chgData name="Oksana Belkin" userId="0cb4b0555dfa1801" providerId="LiveId" clId="{E6158577-7FC5-4DDD-BE94-F69F1884C374}" dt="2026-07-09T18:55:29.834" v="12204" actId="255"/>
          <ac:spMkLst>
            <pc:docMk/>
            <pc:sldMk cId="720140188" sldId="267"/>
            <ac:spMk id="2" creationId="{D897594B-B89A-531C-2A9C-CE427FA69179}"/>
          </ac:spMkLst>
        </pc:spChg>
        <pc:spChg chg="add mod">
          <ac:chgData name="Oksana Belkin" userId="0cb4b0555dfa1801" providerId="LiveId" clId="{E6158577-7FC5-4DDD-BE94-F69F1884C374}" dt="2026-07-12T14:31:59.412" v="12376" actId="207"/>
          <ac:spMkLst>
            <pc:docMk/>
            <pc:sldMk cId="720140188" sldId="267"/>
            <ac:spMk id="20" creationId="{2B9AE51B-3ED0-0A00-AB09-87BE2C5C97CB}"/>
          </ac:spMkLst>
        </pc:spChg>
        <pc:graphicFrameChg chg="add mod modGraphic">
          <ac:chgData name="Oksana Belkin" userId="0cb4b0555dfa1801" providerId="LiveId" clId="{E6158577-7FC5-4DDD-BE94-F69F1884C374}" dt="2026-07-09T18:57:28.505" v="12220" actId="1076"/>
          <ac:graphicFrameMkLst>
            <pc:docMk/>
            <pc:sldMk cId="720140188" sldId="267"/>
            <ac:graphicFrameMk id="12" creationId="{3162475A-80BE-1589-23E3-551F5922B8EA}"/>
          </ac:graphicFrameMkLst>
        </pc:graphicFrameChg>
      </pc:sldChg>
      <pc:sldChg chg="addSp delSp modSp new mod setBg delDesignElem">
        <pc:chgData name="Oksana Belkin" userId="0cb4b0555dfa1801" providerId="LiveId" clId="{E6158577-7FC5-4DDD-BE94-F69F1884C374}" dt="2026-07-12T14:35:08.240" v="12380" actId="207"/>
        <pc:sldMkLst>
          <pc:docMk/>
          <pc:sldMk cId="1804782737" sldId="268"/>
        </pc:sldMkLst>
        <pc:spChg chg="mod">
          <ac:chgData name="Oksana Belkin" userId="0cb4b0555dfa1801" providerId="LiveId" clId="{E6158577-7FC5-4DDD-BE94-F69F1884C374}" dt="2026-07-09T18:55:38.792" v="12205" actId="113"/>
          <ac:spMkLst>
            <pc:docMk/>
            <pc:sldMk cId="1804782737" sldId="268"/>
            <ac:spMk id="2" creationId="{54CB58A9-7575-6E8B-E7ED-B186D6C91610}"/>
          </ac:spMkLst>
        </pc:spChg>
        <pc:spChg chg="mod">
          <ac:chgData name="Oksana Belkin" userId="0cb4b0555dfa1801" providerId="LiveId" clId="{E6158577-7FC5-4DDD-BE94-F69F1884C374}" dt="2026-07-09T18:51:09.088" v="12124" actId="20577"/>
          <ac:spMkLst>
            <pc:docMk/>
            <pc:sldMk cId="1804782737" sldId="268"/>
            <ac:spMk id="3" creationId="{B0BBD717-45CC-9047-A62A-818F88066411}"/>
          </ac:spMkLst>
        </pc:spChg>
        <pc:spChg chg="add mod">
          <ac:chgData name="Oksana Belkin" userId="0cb4b0555dfa1801" providerId="LiveId" clId="{E6158577-7FC5-4DDD-BE94-F69F1884C374}" dt="2026-07-12T14:35:08.240" v="12380" actId="207"/>
          <ac:spMkLst>
            <pc:docMk/>
            <pc:sldMk cId="1804782737" sldId="268"/>
            <ac:spMk id="5" creationId="{E075D401-D8F4-16E9-3C2C-0A6A20AF82C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6B54DB-A8D4-40BA-BC21-A03717A4D356}"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C0FFF2-4C36-4341-8063-4D989CD5A019}" type="slidenum">
              <a:rPr lang="en-GB" smtClean="0"/>
              <a:t>‹#›</a:t>
            </a:fld>
            <a:endParaRPr lang="en-GB"/>
          </a:p>
        </p:txBody>
      </p:sp>
    </p:spTree>
    <p:extLst>
      <p:ext uri="{BB962C8B-B14F-4D97-AF65-F5344CB8AC3E}">
        <p14:creationId xmlns:p14="http://schemas.microsoft.com/office/powerpoint/2010/main" val="3403533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C0FFF2-4C36-4341-8063-4D989CD5A019}" type="slidenum">
              <a:rPr lang="en-GB" smtClean="0"/>
              <a:t>5</a:t>
            </a:fld>
            <a:endParaRPr lang="en-GB"/>
          </a:p>
        </p:txBody>
      </p:sp>
    </p:spTree>
    <p:extLst>
      <p:ext uri="{BB962C8B-B14F-4D97-AF65-F5344CB8AC3E}">
        <p14:creationId xmlns:p14="http://schemas.microsoft.com/office/powerpoint/2010/main" val="340266104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7CFAF8B9-F476-9E49-9916-EFFC20CDCF66}" type="slidenum">
              <a:rPr lang="en-GB" smtClean="0"/>
              <a:t>‹#›</a:t>
            </a:fld>
            <a:endParaRPr lang="en-GB"/>
          </a:p>
        </p:txBody>
      </p:sp>
    </p:spTree>
    <p:extLst>
      <p:ext uri="{BB962C8B-B14F-4D97-AF65-F5344CB8AC3E}">
        <p14:creationId xmlns:p14="http://schemas.microsoft.com/office/powerpoint/2010/main" val="1102644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104966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E69F914-F75C-DF4A-8E3D-0EE1CE742B98}" type="datetimeFigureOut">
              <a:rPr lang="en-GB" smtClean="0"/>
              <a:t>12/07/2026</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7CFAF8B9-F476-9E49-9916-EFFC20CDCF66}" type="slidenum">
              <a:rPr lang="en-GB" smtClean="0"/>
              <a:t>‹#›</a:t>
            </a:fld>
            <a:endParaRPr lang="en-GB"/>
          </a:p>
        </p:txBody>
      </p:sp>
    </p:spTree>
    <p:extLst>
      <p:ext uri="{BB962C8B-B14F-4D97-AF65-F5344CB8AC3E}">
        <p14:creationId xmlns:p14="http://schemas.microsoft.com/office/powerpoint/2010/main" val="2185686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560863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E69F914-F75C-DF4A-8E3D-0EE1CE742B98}"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16312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E69F914-F75C-DF4A-8E3D-0EE1CE742B98}"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73313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69F914-F75C-DF4A-8E3D-0EE1CE742B98}"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80792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123229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12/07/2026</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47094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570911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730490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4E69F914-F75C-DF4A-8E3D-0EE1CE742B98}" type="datetimeFigureOut">
              <a:rPr lang="en-GB" smtClean="0"/>
              <a:t>12/07/2026</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50022164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1"/>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Oksana Belkin</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2510731</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Odette jack</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446" y="3519236"/>
            <a:ext cx="11313763" cy="3098539"/>
          </a:xfrm>
        </p:spPr>
        <p:txBody>
          <a:bodyPr>
            <a:noAutofit/>
          </a:bodyPr>
          <a:lstStyle/>
          <a:p>
            <a:pPr algn="l"/>
            <a:r>
              <a:rPr lang="en-GB" sz="1800" b="1" dirty="0">
                <a:latin typeface="Arial" panose="020B0604020202020204" pitchFamily="34" charset="0"/>
                <a:cs typeface="Arial" panose="020B0604020202020204" pitchFamily="34" charset="0"/>
              </a:rPr>
              <a:t>Acknowledgement of the use of AI tools</a:t>
            </a:r>
            <a:endParaRPr lang="en-GB" sz="1800" dirty="0">
              <a:latin typeface="Arial" panose="020B0604020202020204" pitchFamily="34" charset="0"/>
              <a:cs typeface="Arial" panose="020B0604020202020204" pitchFamily="34" charset="0"/>
            </a:endParaRPr>
          </a:p>
          <a:p>
            <a:pPr algn="l"/>
            <a:endParaRPr lang="en-GB" sz="1800"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I confirm that I have </a:t>
            </a:r>
            <a:r>
              <a:rPr lang="en-GB" sz="1800" b="1" dirty="0">
                <a:latin typeface="Arial" panose="020B0604020202020204" pitchFamily="34" charset="0"/>
                <a:cs typeface="Arial" panose="020B0604020202020204" pitchFamily="34" charset="0"/>
              </a:rPr>
              <a:t>not </a:t>
            </a:r>
            <a:r>
              <a:rPr lang="en-GB" sz="1800" dirty="0">
                <a:latin typeface="Arial" panose="020B0604020202020204" pitchFamily="34" charset="0"/>
                <a:cs typeface="Arial" panose="020B0604020202020204" pitchFamily="34" charset="0"/>
              </a:rPr>
              <a:t>used any AI tools in the research and creation of this assignment. I confirm that I have not presented any AI generated materials as my own work. </a:t>
            </a:r>
          </a:p>
          <a:p>
            <a:pPr algn="l"/>
            <a:r>
              <a:rPr lang="en-GB" sz="18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57E7828-FF27-B6E1-B8C4-A79BD2AED337}"/>
              </a:ext>
            </a:extLst>
          </p:cNvPr>
          <p:cNvSpPr txBox="1"/>
          <p:nvPr/>
        </p:nvSpPr>
        <p:spPr>
          <a:xfrm>
            <a:off x="405255" y="228257"/>
            <a:ext cx="10972479" cy="1774715"/>
          </a:xfrm>
          <a:prstGeom prst="rect">
            <a:avLst/>
          </a:prstGeom>
        </p:spPr>
        <p:txBody>
          <a:bodyPr vert="horz" lIns="91440" tIns="45720" rIns="91440" bIns="45720" rtlCol="0" anchor="ctr">
            <a:normAutofit fontScale="47500" lnSpcReduction="20000"/>
          </a:bodyPr>
          <a:lstStyle/>
          <a:p>
            <a:pPr algn="ctr">
              <a:lnSpc>
                <a:spcPct val="90000"/>
              </a:lnSpc>
              <a:spcAft>
                <a:spcPts val="600"/>
              </a:spcAft>
            </a:pPr>
            <a:r>
              <a:rPr lang="en-US" sz="6700" dirty="0"/>
              <a:t>INTRODUCTION</a:t>
            </a:r>
          </a:p>
          <a:p>
            <a:pPr>
              <a:lnSpc>
                <a:spcPct val="90000"/>
              </a:lnSpc>
              <a:spcAft>
                <a:spcPts val="600"/>
              </a:spcAft>
            </a:pPr>
            <a:endParaRPr lang="en-US" sz="1900" b="1" dirty="0"/>
          </a:p>
          <a:p>
            <a:pPr>
              <a:lnSpc>
                <a:spcPct val="90000"/>
              </a:lnSpc>
              <a:spcAft>
                <a:spcPts val="600"/>
              </a:spcAft>
            </a:pPr>
            <a:endParaRPr lang="en-US" sz="2500" b="1" dirty="0"/>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r>
              <a:rPr lang="en-US" sz="1100" dirty="0">
                <a:solidFill>
                  <a:schemeClr val="tx2"/>
                </a:solidFill>
              </a:rPr>
              <a:t> </a:t>
            </a:r>
          </a:p>
          <a:p>
            <a:pPr indent="-228600">
              <a:lnSpc>
                <a:spcPct val="90000"/>
              </a:lnSpc>
              <a:spcAft>
                <a:spcPts val="600"/>
              </a:spcAft>
              <a:buFont typeface="Arial" panose="020B0604020202020204" pitchFamily="34" charset="0"/>
              <a:buChar char="•"/>
            </a:pPr>
            <a:endParaRPr lang="en-US" sz="1100" dirty="0">
              <a:solidFill>
                <a:schemeClr val="tx2"/>
              </a:solidFill>
            </a:endParaRPr>
          </a:p>
        </p:txBody>
      </p:sp>
      <p:sp>
        <p:nvSpPr>
          <p:cNvPr id="6" name="TextBox 5">
            <a:extLst>
              <a:ext uri="{FF2B5EF4-FFF2-40B4-BE49-F238E27FC236}">
                <a16:creationId xmlns:a16="http://schemas.microsoft.com/office/drawing/2014/main" id="{FC462B4F-6A9E-5F5C-685C-07F8E223959B}"/>
              </a:ext>
            </a:extLst>
          </p:cNvPr>
          <p:cNvSpPr txBox="1"/>
          <p:nvPr/>
        </p:nvSpPr>
        <p:spPr>
          <a:xfrm>
            <a:off x="405256" y="2683157"/>
            <a:ext cx="10972479" cy="656442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500" dirty="0"/>
          </a:p>
          <a:p>
            <a:pPr>
              <a:lnSpc>
                <a:spcPct val="90000"/>
              </a:lnSpc>
              <a:spcAft>
                <a:spcPts val="600"/>
              </a:spcAft>
            </a:pPr>
            <a:r>
              <a:rPr lang="en-US" sz="1900" b="1" dirty="0"/>
              <a:t>Bowlby’s Attachment Theory </a:t>
            </a:r>
          </a:p>
          <a:p>
            <a:pPr indent="-228600">
              <a:lnSpc>
                <a:spcPct val="90000"/>
              </a:lnSpc>
              <a:spcAft>
                <a:spcPts val="600"/>
              </a:spcAft>
              <a:buFont typeface="Arial" panose="020B0604020202020204" pitchFamily="34" charset="0"/>
              <a:buChar char="•"/>
            </a:pPr>
            <a:endParaRPr lang="en-US" sz="1900" dirty="0"/>
          </a:p>
          <a:p>
            <a:pPr>
              <a:lnSpc>
                <a:spcPct val="90000"/>
              </a:lnSpc>
              <a:spcAft>
                <a:spcPts val="600"/>
              </a:spcAft>
            </a:pPr>
            <a:r>
              <a:rPr lang="en-US" dirty="0"/>
              <a:t>Bowlby’s Attachment Theory is one of the strongest psychological theories to apply for Isaac’s case as it explains how early relationships with a primary caregiver shape child’s cognitive, social and emotional development. In his report on the mental health of homeless children in Europe for World Health Organization he wrote: “ The infant and young child should experience a warm, intimate and continuous relationship with his mother in which both find satisfaction and enjoyment ”(</a:t>
            </a:r>
            <a:r>
              <a:rPr lang="en-US" dirty="0" err="1"/>
              <a:t>Verywellmind</a:t>
            </a:r>
            <a:r>
              <a:rPr lang="en-US" dirty="0"/>
              <a:t>, 2026).</a:t>
            </a:r>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r>
              <a:rPr lang="en-US" sz="1100" dirty="0">
                <a:solidFill>
                  <a:schemeClr val="tx2"/>
                </a:solidFill>
              </a:rPr>
              <a:t> </a:t>
            </a:r>
          </a:p>
          <a:p>
            <a:pPr indent="-228600">
              <a:lnSpc>
                <a:spcPct val="90000"/>
              </a:lnSpc>
              <a:spcAft>
                <a:spcPts val="600"/>
              </a:spcAft>
              <a:buFont typeface="Arial" panose="020B0604020202020204" pitchFamily="34" charset="0"/>
              <a:buChar char="•"/>
            </a:pPr>
            <a:endParaRPr lang="en-US" sz="1100" dirty="0">
              <a:solidFill>
                <a:schemeClr val="tx2"/>
              </a:solidFill>
            </a:endParaRPr>
          </a:p>
        </p:txBody>
      </p:sp>
      <p:sp>
        <p:nvSpPr>
          <p:cNvPr id="8" name="TextBox 7">
            <a:extLst>
              <a:ext uri="{FF2B5EF4-FFF2-40B4-BE49-F238E27FC236}">
                <a16:creationId xmlns:a16="http://schemas.microsoft.com/office/drawing/2014/main" id="{F4DE57C3-6C22-89C5-3DD5-C43087CF5CB8}"/>
              </a:ext>
            </a:extLst>
          </p:cNvPr>
          <p:cNvSpPr txBox="1"/>
          <p:nvPr/>
        </p:nvSpPr>
        <p:spPr>
          <a:xfrm>
            <a:off x="293914" y="-163286"/>
            <a:ext cx="6237515" cy="5851817"/>
          </a:xfrm>
          <a:prstGeom prst="rect">
            <a:avLst/>
          </a:prstGeom>
        </p:spPr>
        <p:txBody>
          <a:bodyPr vert="horz" lIns="91440" tIns="45720" rIns="91440" bIns="45720" rtlCol="0" anchor="ctr">
            <a:normAutofit fontScale="92500" lnSpcReduction="10000"/>
          </a:bodyPr>
          <a:lstStyle/>
          <a:p>
            <a:pPr>
              <a:lnSpc>
                <a:spcPct val="90000"/>
              </a:lnSpc>
              <a:spcAft>
                <a:spcPts val="600"/>
              </a:spcAft>
            </a:pPr>
            <a:endParaRPr lang="en-US" sz="1900" b="1" dirty="0"/>
          </a:p>
          <a:p>
            <a:pPr>
              <a:lnSpc>
                <a:spcPct val="90000"/>
              </a:lnSpc>
              <a:spcAft>
                <a:spcPts val="600"/>
              </a:spcAft>
            </a:pPr>
            <a:endParaRPr lang="en-US" sz="2500" b="1" dirty="0"/>
          </a:p>
          <a:p>
            <a:pPr>
              <a:lnSpc>
                <a:spcPct val="90000"/>
              </a:lnSpc>
              <a:spcAft>
                <a:spcPts val="600"/>
              </a:spcAft>
            </a:pPr>
            <a:r>
              <a:rPr lang="en-US" sz="2500" b="1" dirty="0"/>
              <a:t>Isaac’s  Case study</a:t>
            </a:r>
          </a:p>
          <a:p>
            <a:pPr indent="-228600">
              <a:lnSpc>
                <a:spcPct val="90000"/>
              </a:lnSpc>
              <a:spcAft>
                <a:spcPts val="600"/>
              </a:spcAft>
              <a:buFont typeface="Arial" panose="020B0604020202020204" pitchFamily="34" charset="0"/>
              <a:buChar char="•"/>
            </a:pPr>
            <a:endParaRPr lang="en-US" sz="2500" dirty="0"/>
          </a:p>
          <a:p>
            <a:pPr>
              <a:lnSpc>
                <a:spcPct val="90000"/>
              </a:lnSpc>
              <a:spcAft>
                <a:spcPts val="600"/>
              </a:spcAft>
            </a:pPr>
            <a:r>
              <a:rPr lang="en-US" sz="1900" dirty="0"/>
              <a:t>Isaac is a four years old boy, the only child in the family, who lives with his single mother. They recently moved to London from another city, and the family has limited social support and network. Isaac’s mother is having post-natal depression, and the child has experienced disrupted childcare arrangements over the past two years and showing developmental concerns. His mother reports that he is clingy and rarely plays independently, withdrawn during play, struggles to join group activities, has language delay, difficulty sleeping and separation anxiety.</a:t>
            </a:r>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r>
              <a:rPr lang="en-US" sz="1100" dirty="0">
                <a:solidFill>
                  <a:schemeClr val="tx2"/>
                </a:solidFill>
              </a:rPr>
              <a:t> </a:t>
            </a:r>
          </a:p>
          <a:p>
            <a:pPr indent="-228600">
              <a:lnSpc>
                <a:spcPct val="90000"/>
              </a:lnSpc>
              <a:spcAft>
                <a:spcPts val="600"/>
              </a:spcAft>
              <a:buFont typeface="Arial" panose="020B0604020202020204" pitchFamily="34" charset="0"/>
              <a:buChar char="•"/>
            </a:pPr>
            <a:endParaRPr lang="en-US" sz="1100" dirty="0">
              <a:solidFill>
                <a:schemeClr val="tx2"/>
              </a:solidFill>
            </a:endParaRPr>
          </a:p>
        </p:txBody>
      </p:sp>
      <p:pic>
        <p:nvPicPr>
          <p:cNvPr id="11" name="Picture 10">
            <a:extLst>
              <a:ext uri="{FF2B5EF4-FFF2-40B4-BE49-F238E27FC236}">
                <a16:creationId xmlns:a16="http://schemas.microsoft.com/office/drawing/2014/main" id="{93CE804B-1DE0-CFAB-7C77-15F74B815E81}"/>
              </a:ext>
            </a:extLst>
          </p:cNvPr>
          <p:cNvPicPr>
            <a:picLocks noChangeAspect="1"/>
          </p:cNvPicPr>
          <p:nvPr/>
        </p:nvPicPr>
        <p:blipFill>
          <a:blip r:embed="rId2"/>
          <a:stretch>
            <a:fillRect/>
          </a:stretch>
        </p:blipFill>
        <p:spPr>
          <a:xfrm>
            <a:off x="7067835" y="1124580"/>
            <a:ext cx="3619517" cy="2710820"/>
          </a:xfrm>
          <a:prstGeom prst="rect">
            <a:avLst/>
          </a:prstGeom>
        </p:spPr>
      </p:pic>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66DD-BFA8-CA6D-388A-DD1342AE7079}"/>
              </a:ext>
            </a:extLst>
          </p:cNvPr>
          <p:cNvSpPr>
            <a:spLocks noGrp="1"/>
          </p:cNvSpPr>
          <p:nvPr>
            <p:ph type="title"/>
          </p:nvPr>
        </p:nvSpPr>
        <p:spPr>
          <a:xfrm>
            <a:off x="438912" y="130763"/>
            <a:ext cx="11026772" cy="841388"/>
          </a:xfrm>
        </p:spPr>
        <p:txBody>
          <a:bodyPr vert="horz" lIns="91440" tIns="45720" rIns="91440" bIns="45720" rtlCol="0" anchor="ctr">
            <a:normAutofit/>
          </a:bodyPr>
          <a:lstStyle/>
          <a:p>
            <a:pPr algn="ctr"/>
            <a:r>
              <a:rPr lang="en-US" sz="3200" kern="1200" dirty="0">
                <a:solidFill>
                  <a:schemeClr val="tx1"/>
                </a:solidFill>
                <a:latin typeface="+mn-lt"/>
              </a:rPr>
              <a:t>John Bowlby’s Attachment Theory</a:t>
            </a:r>
          </a:p>
        </p:txBody>
      </p:sp>
      <p:sp>
        <p:nvSpPr>
          <p:cNvPr id="5" name="TextBox 4">
            <a:extLst>
              <a:ext uri="{FF2B5EF4-FFF2-40B4-BE49-F238E27FC236}">
                <a16:creationId xmlns:a16="http://schemas.microsoft.com/office/drawing/2014/main" id="{D1CC5D47-026C-8C1E-437E-33F67FE27AB1}"/>
              </a:ext>
            </a:extLst>
          </p:cNvPr>
          <p:cNvSpPr txBox="1"/>
          <p:nvPr/>
        </p:nvSpPr>
        <p:spPr>
          <a:xfrm>
            <a:off x="182880" y="1087654"/>
            <a:ext cx="11935326" cy="6670307"/>
          </a:xfrm>
          <a:prstGeom prst="rect">
            <a:avLst/>
          </a:prstGeom>
        </p:spPr>
        <p:txBody>
          <a:bodyPr vert="horz" lIns="91440" tIns="45720" rIns="91440" bIns="45720" rtlCol="0" anchor="t">
            <a:noAutofit/>
          </a:bodyPr>
          <a:lstStyle/>
          <a:p>
            <a:pPr>
              <a:lnSpc>
                <a:spcPct val="90000"/>
              </a:lnSpc>
              <a:spcAft>
                <a:spcPts val="600"/>
              </a:spcAft>
            </a:pPr>
            <a:r>
              <a:rPr lang="en-US" dirty="0"/>
              <a:t>John Bowlby is a British psychoanalyst and child psychiatrist who is the founder of  Attachment Theory. In his theory he highlighted the importance of constant presence and sensitivity of primary caregivers to let a child feel safe and develop accordingly. His theory shows that child development is mainly shaped by the quality of the</a:t>
            </a:r>
            <a:r>
              <a:rPr lang="en-US" b="1" dirty="0"/>
              <a:t> </a:t>
            </a:r>
            <a:r>
              <a:rPr lang="en-US" dirty="0"/>
              <a:t>emotional</a:t>
            </a:r>
            <a:r>
              <a:rPr lang="en-US" b="1" dirty="0"/>
              <a:t> </a:t>
            </a:r>
            <a:r>
              <a:rPr lang="en-US" dirty="0"/>
              <a:t>bond</a:t>
            </a:r>
            <a:r>
              <a:rPr lang="en-US" b="1" dirty="0"/>
              <a:t> </a:t>
            </a:r>
            <a:r>
              <a:rPr lang="en-US" dirty="0"/>
              <a:t>between a baby and a mother and has four important stages:</a:t>
            </a:r>
            <a:r>
              <a:rPr lang="en-US" b="1" dirty="0"/>
              <a:t> Pre-attachment </a:t>
            </a:r>
            <a:r>
              <a:rPr lang="en-US" dirty="0"/>
              <a:t>(birth to 6 weeks), </a:t>
            </a:r>
            <a:r>
              <a:rPr lang="en-US" b="1" dirty="0"/>
              <a:t>Attachment</a:t>
            </a:r>
            <a:r>
              <a:rPr lang="en-US" dirty="0"/>
              <a:t> </a:t>
            </a:r>
            <a:r>
              <a:rPr lang="en-US" b="1" dirty="0"/>
              <a:t>in the making </a:t>
            </a:r>
            <a:r>
              <a:rPr lang="en-US" dirty="0"/>
              <a:t>(6 weeks to 6-8 months), </a:t>
            </a:r>
            <a:r>
              <a:rPr lang="en-US" b="1" dirty="0"/>
              <a:t>Clear cut Attachment </a:t>
            </a:r>
            <a:r>
              <a:rPr lang="en-US" dirty="0"/>
              <a:t>(6-8 months to 2 years) and </a:t>
            </a:r>
            <a:r>
              <a:rPr lang="en-US" b="1" dirty="0"/>
              <a:t>Reciprocal</a:t>
            </a:r>
            <a:r>
              <a:rPr lang="en-US" dirty="0"/>
              <a:t> </a:t>
            </a:r>
            <a:r>
              <a:rPr lang="en-US" b="1" dirty="0"/>
              <a:t>Relationships</a:t>
            </a:r>
            <a:r>
              <a:rPr lang="en-US" dirty="0"/>
              <a:t> (24 months and over) (</a:t>
            </a:r>
            <a:r>
              <a:rPr lang="en-US" dirty="0" err="1"/>
              <a:t>Thevoiceofearlychilhood</a:t>
            </a:r>
            <a:r>
              <a:rPr lang="en-US" dirty="0"/>
              <a:t>, 2025).</a:t>
            </a:r>
          </a:p>
          <a:p>
            <a:pPr>
              <a:lnSpc>
                <a:spcPct val="90000"/>
              </a:lnSpc>
              <a:spcAft>
                <a:spcPts val="600"/>
              </a:spcAft>
            </a:pPr>
            <a:r>
              <a:rPr lang="en-US" sz="2000" b="1" dirty="0"/>
              <a:t>Key concepts</a:t>
            </a:r>
          </a:p>
          <a:p>
            <a:pPr>
              <a:lnSpc>
                <a:spcPct val="90000"/>
              </a:lnSpc>
              <a:spcAft>
                <a:spcPts val="600"/>
              </a:spcAft>
            </a:pPr>
            <a:r>
              <a:rPr lang="en-US" b="1" dirty="0"/>
              <a:t>Attachment-</a:t>
            </a:r>
            <a:r>
              <a:rPr lang="en-US" dirty="0"/>
              <a:t> biological mechanism for survival where baby develop a deep emotional bond with their prime caregiver to feel safe and grounded (NSPCC, 2021).</a:t>
            </a:r>
          </a:p>
          <a:p>
            <a:pPr>
              <a:lnSpc>
                <a:spcPct val="90000"/>
              </a:lnSpc>
              <a:spcAft>
                <a:spcPts val="600"/>
              </a:spcAft>
            </a:pPr>
            <a:r>
              <a:rPr lang="en-US" b="1" dirty="0"/>
              <a:t>Internal Working Model- </a:t>
            </a:r>
            <a:r>
              <a:rPr lang="en-US" dirty="0"/>
              <a:t>is a psychological template about how individuals understand themselves, the world around them and future relationships.</a:t>
            </a:r>
          </a:p>
          <a:p>
            <a:pPr>
              <a:lnSpc>
                <a:spcPct val="90000"/>
              </a:lnSpc>
              <a:spcAft>
                <a:spcPts val="600"/>
              </a:spcAft>
            </a:pPr>
            <a:r>
              <a:rPr lang="en-US" dirty="0"/>
              <a:t> </a:t>
            </a:r>
            <a:r>
              <a:rPr lang="en-US" b="1" dirty="0"/>
              <a:t>Monotropy</a:t>
            </a:r>
            <a:r>
              <a:rPr lang="en-US" dirty="0"/>
              <a:t>- every baby have an inborn need to make a single, deep attachment to one </a:t>
            </a:r>
          </a:p>
          <a:p>
            <a:pPr>
              <a:lnSpc>
                <a:spcPct val="90000"/>
              </a:lnSpc>
              <a:spcAft>
                <a:spcPts val="600"/>
              </a:spcAft>
            </a:pPr>
            <a:r>
              <a:rPr lang="en-US" dirty="0"/>
              <a:t>primary caregiver and that is very important than any other relationship.</a:t>
            </a:r>
          </a:p>
          <a:p>
            <a:pPr>
              <a:lnSpc>
                <a:spcPct val="90000"/>
              </a:lnSpc>
              <a:spcAft>
                <a:spcPts val="600"/>
              </a:spcAft>
            </a:pPr>
            <a:endParaRPr lang="en-US" dirty="0"/>
          </a:p>
          <a:p>
            <a:pPr>
              <a:lnSpc>
                <a:spcPct val="90000"/>
              </a:lnSpc>
              <a:spcAft>
                <a:spcPts val="600"/>
              </a:spcAft>
            </a:pPr>
            <a:r>
              <a:rPr lang="en-US" b="1" dirty="0"/>
              <a:t>Sensitive period </a:t>
            </a:r>
            <a:r>
              <a:rPr lang="en-US" dirty="0"/>
              <a:t>– the specific window of time (about first 30 months of life), when</a:t>
            </a:r>
          </a:p>
          <a:p>
            <a:pPr>
              <a:lnSpc>
                <a:spcPct val="90000"/>
              </a:lnSpc>
              <a:spcAft>
                <a:spcPts val="600"/>
              </a:spcAft>
            </a:pPr>
            <a:r>
              <a:rPr lang="en-US" dirty="0"/>
              <a:t>a child should form his bond or will face long term emotional and social difficulties.</a:t>
            </a:r>
          </a:p>
          <a:p>
            <a:pPr>
              <a:lnSpc>
                <a:spcPct val="90000"/>
              </a:lnSpc>
              <a:spcAft>
                <a:spcPts val="600"/>
              </a:spcAft>
            </a:pPr>
            <a:endParaRPr lang="en-US" dirty="0">
              <a:solidFill>
                <a:schemeClr val="tx2"/>
              </a:solidFill>
            </a:endParaRPr>
          </a:p>
          <a:p>
            <a:pPr>
              <a:lnSpc>
                <a:spcPct val="90000"/>
              </a:lnSpc>
              <a:spcAft>
                <a:spcPts val="600"/>
              </a:spcAft>
            </a:pPr>
            <a:endParaRPr lang="en-US" dirty="0">
              <a:solidFill>
                <a:schemeClr val="tx2"/>
              </a:solidFill>
            </a:endParaRPr>
          </a:p>
          <a:p>
            <a:pPr>
              <a:lnSpc>
                <a:spcPct val="90000"/>
              </a:lnSpc>
              <a:spcAft>
                <a:spcPts val="600"/>
              </a:spcAft>
            </a:pPr>
            <a:endParaRPr lang="en-US" dirty="0">
              <a:solidFill>
                <a:schemeClr val="tx2"/>
              </a:solidFill>
            </a:endParaRPr>
          </a:p>
          <a:p>
            <a:pPr>
              <a:lnSpc>
                <a:spcPct val="90000"/>
              </a:lnSpc>
              <a:spcAft>
                <a:spcPts val="600"/>
              </a:spcAft>
            </a:pPr>
            <a:endParaRPr lang="en-US" dirty="0">
              <a:solidFill>
                <a:schemeClr val="tx2"/>
              </a:solidFill>
            </a:endParaRPr>
          </a:p>
          <a:p>
            <a:pPr>
              <a:lnSpc>
                <a:spcPct val="90000"/>
              </a:lnSpc>
              <a:spcAft>
                <a:spcPts val="600"/>
              </a:spcAft>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a:t>
            </a:r>
          </a:p>
        </p:txBody>
      </p:sp>
      <p:pic>
        <p:nvPicPr>
          <p:cNvPr id="8" name="Picture 7">
            <a:extLst>
              <a:ext uri="{FF2B5EF4-FFF2-40B4-BE49-F238E27FC236}">
                <a16:creationId xmlns:a16="http://schemas.microsoft.com/office/drawing/2014/main" id="{5C27E010-0F03-31A3-6A0E-81875E566665}"/>
              </a:ext>
            </a:extLst>
          </p:cNvPr>
          <p:cNvPicPr>
            <a:picLocks noChangeAspect="1"/>
          </p:cNvPicPr>
          <p:nvPr/>
        </p:nvPicPr>
        <p:blipFill>
          <a:blip r:embed="rId2"/>
          <a:stretch>
            <a:fillRect/>
          </a:stretch>
        </p:blipFill>
        <p:spPr>
          <a:xfrm>
            <a:off x="9617931" y="4108727"/>
            <a:ext cx="2045313" cy="1976387"/>
          </a:xfrm>
          <a:prstGeom prst="rect">
            <a:avLst/>
          </a:prstGeom>
        </p:spPr>
      </p:pic>
    </p:spTree>
    <p:extLst>
      <p:ext uri="{BB962C8B-B14F-4D97-AF65-F5344CB8AC3E}">
        <p14:creationId xmlns:p14="http://schemas.microsoft.com/office/powerpoint/2010/main" val="1851759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456ED-6DAB-31EB-3438-EF75E77620E3}"/>
              </a:ext>
            </a:extLst>
          </p:cNvPr>
          <p:cNvSpPr>
            <a:spLocks noGrp="1"/>
          </p:cNvSpPr>
          <p:nvPr>
            <p:ph type="title"/>
          </p:nvPr>
        </p:nvSpPr>
        <p:spPr>
          <a:xfrm>
            <a:off x="620427" y="222528"/>
            <a:ext cx="10689257" cy="750258"/>
          </a:xfrm>
        </p:spPr>
        <p:txBody>
          <a:bodyPr>
            <a:noAutofit/>
          </a:bodyPr>
          <a:lstStyle/>
          <a:p>
            <a:pPr algn="ctr"/>
            <a:r>
              <a:rPr lang="en-GB" sz="3200" dirty="0">
                <a:solidFill>
                  <a:schemeClr val="tx1"/>
                </a:solidFill>
                <a:latin typeface="+mn-lt"/>
              </a:rPr>
              <a:t>Bowlby’s Attachment Theory and Isaac’s Development </a:t>
            </a:r>
          </a:p>
        </p:txBody>
      </p:sp>
      <p:sp>
        <p:nvSpPr>
          <p:cNvPr id="3" name="TextBox 2">
            <a:extLst>
              <a:ext uri="{FF2B5EF4-FFF2-40B4-BE49-F238E27FC236}">
                <a16:creationId xmlns:a16="http://schemas.microsoft.com/office/drawing/2014/main" id="{D6748749-1525-DE98-06B7-3CA3AD359851}"/>
              </a:ext>
            </a:extLst>
          </p:cNvPr>
          <p:cNvSpPr txBox="1"/>
          <p:nvPr/>
        </p:nvSpPr>
        <p:spPr>
          <a:xfrm>
            <a:off x="327259" y="1280160"/>
            <a:ext cx="10857298" cy="5663089"/>
          </a:xfrm>
          <a:prstGeom prst="rect">
            <a:avLst/>
          </a:prstGeom>
          <a:noFill/>
        </p:spPr>
        <p:txBody>
          <a:bodyPr wrap="square" rtlCol="0">
            <a:spAutoFit/>
          </a:bodyPr>
          <a:lstStyle/>
          <a:p>
            <a:r>
              <a:rPr lang="en-GB" b="1" dirty="0"/>
              <a:t>Mother's post-natal depression</a:t>
            </a:r>
            <a:r>
              <a:rPr lang="en-GB" dirty="0"/>
              <a:t> - may have reduced emotional availability, affecting secure attachment of Isaac.</a:t>
            </a:r>
          </a:p>
          <a:p>
            <a:r>
              <a:rPr lang="en-GB" b="1" dirty="0"/>
              <a:t>Disrupted childcare and recent move to London</a:t>
            </a:r>
            <a:r>
              <a:rPr lang="en-GB" dirty="0"/>
              <a:t> - inconsistent caregiving and unstructured routines may have increased insecurity of the boy.</a:t>
            </a:r>
          </a:p>
          <a:p>
            <a:r>
              <a:rPr lang="en-GB" b="1" dirty="0"/>
              <a:t>Distress when separated from Isaac’s mother</a:t>
            </a:r>
            <a:r>
              <a:rPr lang="en-GB" dirty="0"/>
              <a:t> – suggests separation anxiety (insecure) attachment (National Library of Medicine, 2024).</a:t>
            </a:r>
          </a:p>
          <a:p>
            <a:r>
              <a:rPr lang="en-GB" b="1" dirty="0"/>
              <a:t>Withdrawn behaviour and difficulty joining group activities</a:t>
            </a:r>
            <a:r>
              <a:rPr lang="en-GB" dirty="0"/>
              <a:t> - may indicate Isaac does not yet feel secure enough to explore independently. </a:t>
            </a:r>
          </a:p>
          <a:p>
            <a:r>
              <a:rPr lang="en-GB" b="1" dirty="0"/>
              <a:t>Language delay and clinginess</a:t>
            </a:r>
            <a:r>
              <a:rPr lang="en-GB" dirty="0"/>
              <a:t> - limited responsive interactions and emotional insecurity may have affected communication and confidence of Isaac.</a:t>
            </a:r>
          </a:p>
          <a:p>
            <a:endParaRPr lang="en-GB" b="1" dirty="0"/>
          </a:p>
          <a:p>
            <a:r>
              <a:rPr lang="en-GB" sz="2000" b="1" dirty="0"/>
              <a:t>Bowlby's theory suggests Isaac would benefit from:</a:t>
            </a:r>
          </a:p>
          <a:p>
            <a:endParaRPr lang="en-GB" dirty="0"/>
          </a:p>
          <a:p>
            <a:pPr marL="285750" indent="-285750">
              <a:buFont typeface="Arial" panose="020B0604020202020204" pitchFamily="34" charset="0"/>
              <a:buChar char="•"/>
            </a:pPr>
            <a:r>
              <a:rPr lang="en-GB" dirty="0"/>
              <a:t>A consistent key person </a:t>
            </a:r>
          </a:p>
          <a:p>
            <a:pPr marL="285750" indent="-285750">
              <a:buFont typeface="Arial" panose="020B0604020202020204" pitchFamily="34" charset="0"/>
              <a:buChar char="•"/>
            </a:pPr>
            <a:r>
              <a:rPr lang="en-GB" dirty="0"/>
              <a:t>Stable, flowless routines </a:t>
            </a:r>
          </a:p>
          <a:p>
            <a:pPr marL="285750" indent="-285750">
              <a:buFont typeface="Arial" panose="020B0604020202020204" pitchFamily="34" charset="0"/>
              <a:buChar char="•"/>
            </a:pPr>
            <a:r>
              <a:rPr lang="en-GB" dirty="0"/>
              <a:t>Warm, responsive interactions </a:t>
            </a:r>
          </a:p>
          <a:p>
            <a:pPr marL="285750" indent="-285750">
              <a:buFont typeface="Arial" panose="020B0604020202020204" pitchFamily="34" charset="0"/>
              <a:buChar char="•"/>
            </a:pPr>
            <a:r>
              <a:rPr lang="en-GB" dirty="0"/>
              <a:t>Support for his mother's wellbeing </a:t>
            </a:r>
          </a:p>
          <a:p>
            <a:pPr marL="285750" indent="-285750">
              <a:buFont typeface="Arial" panose="020B0604020202020204" pitchFamily="34" charset="0"/>
              <a:buChar char="•"/>
            </a:pPr>
            <a:r>
              <a:rPr lang="en-GB" dirty="0"/>
              <a:t>Strong chance to build secure relationships through play </a:t>
            </a:r>
          </a:p>
          <a:p>
            <a:endParaRPr lang="en-GB" dirty="0"/>
          </a:p>
          <a:p>
            <a:endParaRPr lang="en-GB" dirty="0"/>
          </a:p>
        </p:txBody>
      </p:sp>
      <p:pic>
        <p:nvPicPr>
          <p:cNvPr id="6" name="Picture 5">
            <a:extLst>
              <a:ext uri="{FF2B5EF4-FFF2-40B4-BE49-F238E27FC236}">
                <a16:creationId xmlns:a16="http://schemas.microsoft.com/office/drawing/2014/main" id="{ACCBA324-4E8F-F6B2-7E5E-AC8810BDDF47}"/>
              </a:ext>
            </a:extLst>
          </p:cNvPr>
          <p:cNvPicPr>
            <a:picLocks noChangeAspect="1"/>
          </p:cNvPicPr>
          <p:nvPr/>
        </p:nvPicPr>
        <p:blipFill>
          <a:blip r:embed="rId2"/>
          <a:stretch>
            <a:fillRect/>
          </a:stretch>
        </p:blipFill>
        <p:spPr>
          <a:xfrm>
            <a:off x="8460606" y="3853542"/>
            <a:ext cx="3731393" cy="3004458"/>
          </a:xfrm>
          <a:prstGeom prst="rect">
            <a:avLst/>
          </a:prstGeom>
        </p:spPr>
      </p:pic>
    </p:spTree>
    <p:extLst>
      <p:ext uri="{BB962C8B-B14F-4D97-AF65-F5344CB8AC3E}">
        <p14:creationId xmlns:p14="http://schemas.microsoft.com/office/powerpoint/2010/main" val="75175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40C2A-F63D-3F95-05BA-A7570D2AF02C}"/>
              </a:ext>
            </a:extLst>
          </p:cNvPr>
          <p:cNvSpPr>
            <a:spLocks noGrp="1"/>
          </p:cNvSpPr>
          <p:nvPr>
            <p:ph type="title"/>
          </p:nvPr>
        </p:nvSpPr>
        <p:spPr>
          <a:xfrm>
            <a:off x="838200" y="164444"/>
            <a:ext cx="10515600" cy="1325563"/>
          </a:xfrm>
        </p:spPr>
        <p:txBody>
          <a:bodyPr>
            <a:normAutofit fontScale="90000"/>
          </a:bodyPr>
          <a:lstStyle/>
          <a:p>
            <a:pPr algn="ctr"/>
            <a:r>
              <a:rPr lang="en-GB" sz="3600" dirty="0">
                <a:solidFill>
                  <a:schemeClr val="tx1"/>
                </a:solidFill>
                <a:latin typeface="+mn-lt"/>
              </a:rPr>
              <a:t>Support Plan for Isaac</a:t>
            </a:r>
            <a:br>
              <a:rPr lang="en-GB" b="1" dirty="0"/>
            </a:br>
            <a:endParaRPr lang="en-GB" b="1" dirty="0"/>
          </a:p>
        </p:txBody>
      </p:sp>
      <p:sp>
        <p:nvSpPr>
          <p:cNvPr id="7" name="TextBox 6">
            <a:extLst>
              <a:ext uri="{FF2B5EF4-FFF2-40B4-BE49-F238E27FC236}">
                <a16:creationId xmlns:a16="http://schemas.microsoft.com/office/drawing/2014/main" id="{5145B12E-E05B-5736-17FE-915FD7CB69D9}"/>
              </a:ext>
            </a:extLst>
          </p:cNvPr>
          <p:cNvSpPr txBox="1"/>
          <p:nvPr/>
        </p:nvSpPr>
        <p:spPr>
          <a:xfrm>
            <a:off x="185632" y="1213008"/>
            <a:ext cx="6170517" cy="5078313"/>
          </a:xfrm>
          <a:prstGeom prst="rect">
            <a:avLst/>
          </a:prstGeom>
          <a:noFill/>
        </p:spPr>
        <p:txBody>
          <a:bodyPr wrap="square">
            <a:spAutoFit/>
          </a:bodyPr>
          <a:lstStyle/>
          <a:p>
            <a:r>
              <a:rPr lang="en-GB" b="1" dirty="0"/>
              <a:t> 1. Attachment-Based Support</a:t>
            </a:r>
          </a:p>
          <a:p>
            <a:pPr marL="285750" indent="-285750">
              <a:buFont typeface="Arial" panose="020B0604020202020204" pitchFamily="34" charset="0"/>
              <a:buChar char="•"/>
            </a:pPr>
            <a:r>
              <a:rPr lang="en-GB" dirty="0"/>
              <a:t>Assign a consistent Key Person </a:t>
            </a:r>
          </a:p>
          <a:p>
            <a:pPr marL="285750" indent="-285750">
              <a:buFont typeface="Arial" panose="020B0604020202020204" pitchFamily="34" charset="0"/>
              <a:buChar char="•"/>
            </a:pPr>
            <a:r>
              <a:rPr lang="en-GB" dirty="0"/>
              <a:t>Predictable daily routines </a:t>
            </a:r>
          </a:p>
          <a:p>
            <a:pPr marL="285750" indent="-285750">
              <a:buFont typeface="Arial" panose="020B0604020202020204" pitchFamily="34" charset="0"/>
              <a:buChar char="•"/>
            </a:pPr>
            <a:r>
              <a:rPr lang="en-GB" dirty="0"/>
              <a:t>Gentle support during separation (</a:t>
            </a:r>
            <a:r>
              <a:rPr lang="en-GB" dirty="0" err="1"/>
              <a:t>Theoldstationnursery</a:t>
            </a:r>
            <a:r>
              <a:rPr lang="en-GB" dirty="0"/>
              <a:t>, 2021)</a:t>
            </a:r>
            <a:br>
              <a:rPr lang="en-GB" dirty="0"/>
            </a:br>
            <a:r>
              <a:rPr lang="en-GB" b="1" dirty="0"/>
              <a:t>Builds a secure attachment and reduces anxiety.</a:t>
            </a:r>
            <a:r>
              <a:rPr lang="en-GB" dirty="0"/>
              <a:t> </a:t>
            </a:r>
          </a:p>
          <a:p>
            <a:endParaRPr lang="en-GB" dirty="0"/>
          </a:p>
          <a:p>
            <a:r>
              <a:rPr lang="en-GB" b="1" dirty="0"/>
              <a:t> 2. Play-Based Learning</a:t>
            </a:r>
          </a:p>
          <a:p>
            <a:pPr marL="285750" indent="-285750">
              <a:buFont typeface="Arial" panose="020B0604020202020204" pitchFamily="34" charset="0"/>
              <a:buChar char="•"/>
            </a:pPr>
            <a:r>
              <a:rPr lang="en-GB" dirty="0"/>
              <a:t>Small-group and child-directed play </a:t>
            </a:r>
          </a:p>
          <a:p>
            <a:pPr marL="285750" indent="-285750">
              <a:buFont typeface="Arial" panose="020B0604020202020204" pitchFamily="34" charset="0"/>
              <a:buChar char="•"/>
            </a:pPr>
            <a:r>
              <a:rPr lang="en-GB" dirty="0"/>
              <a:t>Adult support and encouragement</a:t>
            </a:r>
            <a:br>
              <a:rPr lang="en-GB" dirty="0"/>
            </a:br>
            <a:r>
              <a:rPr lang="en-GB" b="1" dirty="0"/>
              <a:t>Develops confidence, social skills and independence.</a:t>
            </a:r>
            <a:r>
              <a:rPr lang="en-GB" dirty="0"/>
              <a:t> </a:t>
            </a:r>
          </a:p>
          <a:p>
            <a:endParaRPr lang="en-GB" b="1" dirty="0"/>
          </a:p>
          <a:p>
            <a:r>
              <a:rPr lang="en-GB" b="1" dirty="0"/>
              <a:t> 3. Language-Rich Environment</a:t>
            </a:r>
          </a:p>
          <a:p>
            <a:pPr marL="285750" indent="-285750">
              <a:buFont typeface="Arial" panose="020B0604020202020204" pitchFamily="34" charset="0"/>
              <a:buChar char="•"/>
            </a:pPr>
            <a:r>
              <a:rPr lang="en-GB" dirty="0"/>
              <a:t>Daily stories, songs and conversations </a:t>
            </a:r>
          </a:p>
          <a:p>
            <a:pPr marL="285750" indent="-285750">
              <a:buFont typeface="Arial" panose="020B0604020202020204" pitchFamily="34" charset="0"/>
              <a:buChar char="•"/>
            </a:pPr>
            <a:r>
              <a:rPr lang="en-GB" dirty="0"/>
              <a:t>Model and extend Isaac's language</a:t>
            </a:r>
            <a:r>
              <a:rPr lang="en-GB" b="1" dirty="0"/>
              <a:t> </a:t>
            </a:r>
          </a:p>
          <a:p>
            <a:r>
              <a:rPr lang="en-GB" b="1" dirty="0"/>
              <a:t>Improves communication through responsive interactions.</a:t>
            </a:r>
            <a:r>
              <a:rPr lang="en-GB" dirty="0"/>
              <a:t> </a:t>
            </a:r>
          </a:p>
        </p:txBody>
      </p:sp>
      <p:sp>
        <p:nvSpPr>
          <p:cNvPr id="9" name="TextBox 8">
            <a:extLst>
              <a:ext uri="{FF2B5EF4-FFF2-40B4-BE49-F238E27FC236}">
                <a16:creationId xmlns:a16="http://schemas.microsoft.com/office/drawing/2014/main" id="{A7902E32-687E-8C11-4078-D3EED4E05D0A}"/>
              </a:ext>
            </a:extLst>
          </p:cNvPr>
          <p:cNvSpPr txBox="1"/>
          <p:nvPr/>
        </p:nvSpPr>
        <p:spPr>
          <a:xfrm>
            <a:off x="7290943" y="1213008"/>
            <a:ext cx="3657600" cy="5355312"/>
          </a:xfrm>
          <a:prstGeom prst="rect">
            <a:avLst/>
          </a:prstGeom>
          <a:noFill/>
        </p:spPr>
        <p:txBody>
          <a:bodyPr wrap="square">
            <a:spAutoFit/>
          </a:bodyPr>
          <a:lstStyle/>
          <a:p>
            <a:r>
              <a:rPr lang="en-GB" b="1" dirty="0"/>
              <a:t>4. Parent Support</a:t>
            </a:r>
          </a:p>
          <a:p>
            <a:pPr marL="285750" indent="-285750">
              <a:buFont typeface="Arial" panose="020B0604020202020204" pitchFamily="34" charset="0"/>
              <a:buChar char="•"/>
            </a:pPr>
            <a:r>
              <a:rPr lang="en-GB" dirty="0"/>
              <a:t>Support Mum's wellbeing </a:t>
            </a:r>
          </a:p>
          <a:p>
            <a:pPr marL="285750" indent="-285750">
              <a:buFont typeface="Arial" panose="020B0604020202020204" pitchFamily="34" charset="0"/>
              <a:buChar char="•"/>
            </a:pPr>
            <a:r>
              <a:rPr lang="en-GB"/>
              <a:t>Tailor </a:t>
            </a:r>
            <a:r>
              <a:rPr lang="en-GB" dirty="0"/>
              <a:t>positive play and communication </a:t>
            </a:r>
          </a:p>
          <a:p>
            <a:pPr marL="285750" indent="-285750">
              <a:buFont typeface="Arial" panose="020B0604020202020204" pitchFamily="34" charset="0"/>
              <a:buChar char="•"/>
            </a:pPr>
            <a:r>
              <a:rPr lang="en-GB" dirty="0"/>
              <a:t>Encourage shared reading at home</a:t>
            </a:r>
            <a:br>
              <a:rPr lang="en-GB" dirty="0"/>
            </a:br>
            <a:r>
              <a:rPr lang="en-GB" b="1" dirty="0"/>
              <a:t>Strengthens the parent-child attachment.</a:t>
            </a:r>
          </a:p>
          <a:p>
            <a:r>
              <a:rPr lang="en-GB" dirty="0"/>
              <a:t> </a:t>
            </a:r>
          </a:p>
          <a:p>
            <a:r>
              <a:rPr lang="en-GB" b="1" dirty="0"/>
              <a:t>5. Multi-Agency &amp; Emotional Support</a:t>
            </a:r>
          </a:p>
          <a:p>
            <a:pPr marL="285750" indent="-285750">
              <a:buFont typeface="Arial" panose="020B0604020202020204" pitchFamily="34" charset="0"/>
              <a:buChar char="•"/>
            </a:pPr>
            <a:r>
              <a:rPr lang="en-GB" dirty="0"/>
              <a:t>Work with Speech &amp; Language Therapy, Health Visitor and Family Support </a:t>
            </a:r>
          </a:p>
          <a:p>
            <a:pPr marL="285750" indent="-285750">
              <a:buFont typeface="Arial" panose="020B0604020202020204" pitchFamily="34" charset="0"/>
              <a:buChar char="•"/>
            </a:pPr>
            <a:r>
              <a:rPr lang="en-GB" dirty="0"/>
              <a:t>Use emotion cards, visual timetables and calm spaces</a:t>
            </a:r>
            <a:br>
              <a:rPr lang="en-GB" dirty="0"/>
            </a:br>
            <a:r>
              <a:rPr lang="en-GB" b="1" dirty="0"/>
              <a:t> Supports language, emotional regulation and overall development.</a:t>
            </a:r>
            <a:endParaRPr lang="en-GB" dirty="0"/>
          </a:p>
        </p:txBody>
      </p:sp>
    </p:spTree>
    <p:extLst>
      <p:ext uri="{BB962C8B-B14F-4D97-AF65-F5344CB8AC3E}">
        <p14:creationId xmlns:p14="http://schemas.microsoft.com/office/powerpoint/2010/main" val="3128499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7594B-B89A-531C-2A9C-CE427FA69179}"/>
              </a:ext>
            </a:extLst>
          </p:cNvPr>
          <p:cNvSpPr>
            <a:spLocks noGrp="1"/>
          </p:cNvSpPr>
          <p:nvPr>
            <p:ph type="title"/>
          </p:nvPr>
        </p:nvSpPr>
        <p:spPr>
          <a:xfrm>
            <a:off x="1008184" y="174032"/>
            <a:ext cx="10175631" cy="884747"/>
          </a:xfrm>
        </p:spPr>
        <p:txBody>
          <a:bodyPr vert="horz" lIns="91440" tIns="45720" rIns="91440" bIns="45720" rtlCol="0" anchor="ctr">
            <a:normAutofit/>
          </a:bodyPr>
          <a:lstStyle/>
          <a:p>
            <a:pPr algn="ctr"/>
            <a:r>
              <a:rPr lang="en-US" sz="3200" kern="1200" dirty="0">
                <a:solidFill>
                  <a:schemeClr val="tx1"/>
                </a:solidFill>
                <a:latin typeface="+mn-lt"/>
                <a:ea typeface="+mj-ea"/>
                <a:cs typeface="+mj-cs"/>
              </a:rPr>
              <a:t>Environmental and Biological Factors</a:t>
            </a:r>
          </a:p>
        </p:txBody>
      </p:sp>
      <p:graphicFrame>
        <p:nvGraphicFramePr>
          <p:cNvPr id="12" name="Content Placeholder 11">
            <a:extLst>
              <a:ext uri="{FF2B5EF4-FFF2-40B4-BE49-F238E27FC236}">
                <a16:creationId xmlns:a16="http://schemas.microsoft.com/office/drawing/2014/main" id="{3162475A-80BE-1589-23E3-551F5922B8EA}"/>
              </a:ext>
            </a:extLst>
          </p:cNvPr>
          <p:cNvGraphicFramePr>
            <a:graphicFrameLocks noGrp="1"/>
          </p:cNvGraphicFramePr>
          <p:nvPr>
            <p:ph idx="1"/>
            <p:extLst>
              <p:ext uri="{D42A27DB-BD31-4B8C-83A1-F6EECF244321}">
                <p14:modId xmlns:p14="http://schemas.microsoft.com/office/powerpoint/2010/main" val="3669265961"/>
              </p:ext>
            </p:extLst>
          </p:nvPr>
        </p:nvGraphicFramePr>
        <p:xfrm>
          <a:off x="1307856" y="870598"/>
          <a:ext cx="9329237" cy="4075404"/>
        </p:xfrm>
        <a:graphic>
          <a:graphicData uri="http://schemas.openxmlformats.org/drawingml/2006/table">
            <a:tbl>
              <a:tblPr/>
              <a:tblGrid>
                <a:gridCol w="4642892">
                  <a:extLst>
                    <a:ext uri="{9D8B030D-6E8A-4147-A177-3AD203B41FA5}">
                      <a16:colId xmlns:a16="http://schemas.microsoft.com/office/drawing/2014/main" val="4245151013"/>
                    </a:ext>
                  </a:extLst>
                </a:gridCol>
                <a:gridCol w="4686345">
                  <a:extLst>
                    <a:ext uri="{9D8B030D-6E8A-4147-A177-3AD203B41FA5}">
                      <a16:colId xmlns:a16="http://schemas.microsoft.com/office/drawing/2014/main" val="775322347"/>
                    </a:ext>
                  </a:extLst>
                </a:gridCol>
              </a:tblGrid>
              <a:tr h="435394">
                <a:tc>
                  <a:txBody>
                    <a:bodyPr/>
                    <a:lstStyle/>
                    <a:p>
                      <a:pPr>
                        <a:buNone/>
                      </a:pPr>
                      <a:r>
                        <a:rPr lang="en-GB" b="1"/>
                        <a:t>Nature (Biological Factors)</a:t>
                      </a:r>
                      <a:endParaRPr lang="en-GB"/>
                    </a:p>
                  </a:txBody>
                  <a:tcPr anchor="ctr">
                    <a:lnL>
                      <a:noFill/>
                    </a:lnL>
                    <a:lnR>
                      <a:noFill/>
                    </a:lnR>
                    <a:lnT>
                      <a:noFill/>
                    </a:lnT>
                    <a:lnB>
                      <a:noFill/>
                    </a:lnB>
                    <a:noFill/>
                  </a:tcPr>
                </a:tc>
                <a:tc>
                  <a:txBody>
                    <a:bodyPr/>
                    <a:lstStyle/>
                    <a:p>
                      <a:pPr>
                        <a:buNone/>
                      </a:pPr>
                      <a:r>
                        <a:rPr lang="en-GB" b="1"/>
                        <a:t>Nurture (Environmental Factors)</a:t>
                      </a:r>
                      <a:endParaRPr lang="en-GB"/>
                    </a:p>
                  </a:txBody>
                  <a:tcPr anchor="ctr">
                    <a:lnL>
                      <a:noFill/>
                    </a:lnL>
                    <a:lnR>
                      <a:noFill/>
                    </a:lnR>
                    <a:lnT>
                      <a:noFill/>
                    </a:lnT>
                    <a:lnB>
                      <a:noFill/>
                    </a:lnB>
                    <a:noFill/>
                  </a:tcPr>
                </a:tc>
                <a:extLst>
                  <a:ext uri="{0D108BD9-81ED-4DB2-BD59-A6C34878D82A}">
                    <a16:rowId xmlns:a16="http://schemas.microsoft.com/office/drawing/2014/main" val="2483823774"/>
                  </a:ext>
                </a:extLst>
              </a:tr>
              <a:tr h="1088485">
                <a:tc>
                  <a:txBody>
                    <a:bodyPr/>
                    <a:lstStyle/>
                    <a:p>
                      <a:pPr>
                        <a:buNone/>
                      </a:pPr>
                      <a:r>
                        <a:rPr lang="en-GB" b="1" dirty="0"/>
                        <a:t>Temperament:</a:t>
                      </a:r>
                      <a:r>
                        <a:rPr lang="en-GB" dirty="0"/>
                        <a:t> Isaac may naturally be shy or sensitive, making him more vulnerable to anxiety.</a:t>
                      </a:r>
                    </a:p>
                  </a:txBody>
                  <a:tcPr anchor="ctr">
                    <a:lnL>
                      <a:noFill/>
                    </a:lnL>
                    <a:lnR>
                      <a:noFill/>
                    </a:lnR>
                    <a:lnT>
                      <a:noFill/>
                    </a:lnT>
                    <a:lnB>
                      <a:noFill/>
                    </a:lnB>
                    <a:noFill/>
                  </a:tcPr>
                </a:tc>
                <a:tc>
                  <a:txBody>
                    <a:bodyPr/>
                    <a:lstStyle/>
                    <a:p>
                      <a:pPr>
                        <a:buNone/>
                      </a:pPr>
                      <a:r>
                        <a:rPr lang="en-GB" b="1" dirty="0"/>
                        <a:t>Mother's post-natal depression:</a:t>
                      </a:r>
                      <a:r>
                        <a:rPr lang="en-GB" dirty="0"/>
                        <a:t> May have reduced emotional availability, affecting secure attachment.</a:t>
                      </a:r>
                    </a:p>
                  </a:txBody>
                  <a:tcPr anchor="ctr">
                    <a:lnL>
                      <a:noFill/>
                    </a:lnL>
                    <a:lnR>
                      <a:noFill/>
                    </a:lnR>
                    <a:lnT>
                      <a:noFill/>
                    </a:lnT>
                    <a:lnB>
                      <a:noFill/>
                    </a:lnB>
                    <a:noFill/>
                  </a:tcPr>
                </a:tc>
                <a:extLst>
                  <a:ext uri="{0D108BD9-81ED-4DB2-BD59-A6C34878D82A}">
                    <a16:rowId xmlns:a16="http://schemas.microsoft.com/office/drawing/2014/main" val="526518799"/>
                  </a:ext>
                </a:extLst>
              </a:tr>
              <a:tr h="1415031">
                <a:tc>
                  <a:txBody>
                    <a:bodyPr/>
                    <a:lstStyle/>
                    <a:p>
                      <a:pPr>
                        <a:buNone/>
                      </a:pPr>
                      <a:r>
                        <a:rPr lang="en-GB" b="1" dirty="0"/>
                        <a:t>Early brain development:</a:t>
                      </a:r>
                      <a:r>
                        <a:rPr lang="en-GB" dirty="0"/>
                        <a:t> Constant stress can affect emotional control, language and learning, but the brain remains adaptable through early intervention.</a:t>
                      </a:r>
                    </a:p>
                  </a:txBody>
                  <a:tcPr anchor="ctr">
                    <a:lnL>
                      <a:noFill/>
                    </a:lnL>
                    <a:lnR>
                      <a:noFill/>
                    </a:lnR>
                    <a:lnT>
                      <a:noFill/>
                    </a:lnT>
                    <a:lnB>
                      <a:noFill/>
                    </a:lnB>
                    <a:noFill/>
                  </a:tcPr>
                </a:tc>
                <a:tc>
                  <a:txBody>
                    <a:bodyPr/>
                    <a:lstStyle/>
                    <a:p>
                      <a:pPr>
                        <a:buNone/>
                      </a:pPr>
                      <a:r>
                        <a:rPr lang="en-GB" b="1" dirty="0"/>
                        <a:t>Disrupted childcare and moving to London:</a:t>
                      </a:r>
                      <a:r>
                        <a:rPr lang="en-GB" dirty="0"/>
                        <a:t> Inconsistent caregiving, lack of routines and sudden transition more likely increased insecurity and delayed social development.</a:t>
                      </a:r>
                    </a:p>
                  </a:txBody>
                  <a:tcPr anchor="ctr">
                    <a:lnL>
                      <a:noFill/>
                    </a:lnL>
                    <a:lnR>
                      <a:noFill/>
                    </a:lnR>
                    <a:lnT>
                      <a:noFill/>
                    </a:lnT>
                    <a:lnB>
                      <a:noFill/>
                    </a:lnB>
                    <a:noFill/>
                  </a:tcPr>
                </a:tc>
                <a:extLst>
                  <a:ext uri="{0D108BD9-81ED-4DB2-BD59-A6C34878D82A}">
                    <a16:rowId xmlns:a16="http://schemas.microsoft.com/office/drawing/2014/main" val="2500645504"/>
                  </a:ext>
                </a:extLst>
              </a:tr>
              <a:tr h="1088485">
                <a:tc>
                  <a:txBody>
                    <a:bodyPr/>
                    <a:lstStyle/>
                    <a:p>
                      <a:pPr>
                        <a:buNone/>
                      </a:pPr>
                      <a:r>
                        <a:rPr lang="en-GB" b="1" dirty="0"/>
                        <a:t>Case link:</a:t>
                      </a:r>
                      <a:r>
                        <a:rPr lang="en-GB" dirty="0"/>
                        <a:t> May contribute to Isaac’s withdrawn behaviour, sleep difficulties and separation anxiety.</a:t>
                      </a:r>
                    </a:p>
                  </a:txBody>
                  <a:tcPr anchor="ctr">
                    <a:lnL>
                      <a:noFill/>
                    </a:lnL>
                    <a:lnR>
                      <a:noFill/>
                    </a:lnR>
                    <a:lnT>
                      <a:noFill/>
                    </a:lnT>
                    <a:lnB>
                      <a:noFill/>
                    </a:lnB>
                    <a:noFill/>
                  </a:tcPr>
                </a:tc>
                <a:tc>
                  <a:txBody>
                    <a:bodyPr/>
                    <a:lstStyle/>
                    <a:p>
                      <a:pPr>
                        <a:buNone/>
                      </a:pPr>
                      <a:r>
                        <a:rPr lang="en-GB" b="1" dirty="0"/>
                        <a:t>Case link:</a:t>
                      </a:r>
                      <a:r>
                        <a:rPr lang="en-GB" dirty="0"/>
                        <a:t> May explain Isaac’s clinginess, distress at separation, language delay and difficulty joining group activities.</a:t>
                      </a:r>
                    </a:p>
                  </a:txBody>
                  <a:tcPr anchor="ctr">
                    <a:lnL>
                      <a:noFill/>
                    </a:lnL>
                    <a:lnR>
                      <a:noFill/>
                    </a:lnR>
                    <a:lnT>
                      <a:noFill/>
                    </a:lnT>
                    <a:lnB>
                      <a:noFill/>
                    </a:lnB>
                    <a:noFill/>
                  </a:tcPr>
                </a:tc>
                <a:extLst>
                  <a:ext uri="{0D108BD9-81ED-4DB2-BD59-A6C34878D82A}">
                    <a16:rowId xmlns:a16="http://schemas.microsoft.com/office/drawing/2014/main" val="2485316139"/>
                  </a:ext>
                </a:extLst>
              </a:tr>
            </a:tbl>
          </a:graphicData>
        </a:graphic>
      </p:graphicFrame>
      <p:sp>
        <p:nvSpPr>
          <p:cNvPr id="20" name="TextBox 19">
            <a:extLst>
              <a:ext uri="{FF2B5EF4-FFF2-40B4-BE49-F238E27FC236}">
                <a16:creationId xmlns:a16="http://schemas.microsoft.com/office/drawing/2014/main" id="{2B9AE51B-3ED0-0A00-AB09-87BE2C5C97CB}"/>
              </a:ext>
            </a:extLst>
          </p:cNvPr>
          <p:cNvSpPr txBox="1"/>
          <p:nvPr/>
        </p:nvSpPr>
        <p:spPr>
          <a:xfrm>
            <a:off x="1307856" y="5056673"/>
            <a:ext cx="9576286" cy="1477328"/>
          </a:xfrm>
          <a:prstGeom prst="rect">
            <a:avLst/>
          </a:prstGeom>
          <a:solidFill>
            <a:schemeClr val="accent4">
              <a:lumMod val="20000"/>
              <a:lumOff val="80000"/>
            </a:schemeClr>
          </a:solidFill>
        </p:spPr>
        <p:txBody>
          <a:bodyPr wrap="square" rtlCol="0">
            <a:spAutoFit/>
          </a:bodyPr>
          <a:lstStyle/>
          <a:p>
            <a:r>
              <a:rPr lang="en-GB" dirty="0"/>
              <a:t>Isaac's development is shaped by both </a:t>
            </a:r>
            <a:r>
              <a:rPr lang="en-GB" b="1" dirty="0"/>
              <a:t>nature and nurture.</a:t>
            </a:r>
            <a:r>
              <a:rPr lang="en-GB" dirty="0"/>
              <a:t> While his temperament may influence how he responds to challenges, his early experiences and caregiving environment have had a significant impact. Harmonious, nurturing relationships and early intervention can improve his emotional, social and language development (headspace, 2026).</a:t>
            </a:r>
          </a:p>
        </p:txBody>
      </p:sp>
    </p:spTree>
    <p:extLst>
      <p:ext uri="{BB962C8B-B14F-4D97-AF65-F5344CB8AC3E}">
        <p14:creationId xmlns:p14="http://schemas.microsoft.com/office/powerpoint/2010/main" val="720140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F4FDC33-8429-98F6-0812-7548ED71FB22}"/>
              </a:ext>
            </a:extLst>
          </p:cNvPr>
          <p:cNvSpPr txBox="1"/>
          <p:nvPr/>
        </p:nvSpPr>
        <p:spPr>
          <a:xfrm>
            <a:off x="1179226" y="160868"/>
            <a:ext cx="9522641" cy="138006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200" kern="1200" dirty="0">
                <a:ea typeface="+mj-ea"/>
                <a:cs typeface="+mj-cs"/>
              </a:rPr>
              <a:t>STRENGTHS OF</a:t>
            </a:r>
            <a:r>
              <a:rPr lang="en-US" sz="3200" dirty="0">
                <a:ea typeface="+mj-ea"/>
                <a:cs typeface="+mj-cs"/>
              </a:rPr>
              <a:t> </a:t>
            </a:r>
            <a:r>
              <a:rPr lang="en-US" sz="3200" kern="1200" dirty="0">
                <a:ea typeface="+mj-ea"/>
                <a:cs typeface="+mj-cs"/>
              </a:rPr>
              <a:t>BOWLBY’S THEORY</a:t>
            </a:r>
          </a:p>
          <a:p>
            <a:pPr algn="ctr">
              <a:lnSpc>
                <a:spcPct val="90000"/>
              </a:lnSpc>
              <a:spcBef>
                <a:spcPct val="0"/>
              </a:spcBef>
              <a:spcAft>
                <a:spcPts val="600"/>
              </a:spcAft>
            </a:pPr>
            <a:endParaRPr lang="en-US" sz="3600" kern="1200" dirty="0">
              <a:solidFill>
                <a:schemeClr val="tx2"/>
              </a:solidFill>
              <a:latin typeface="+mj-lt"/>
              <a:ea typeface="+mj-ea"/>
              <a:cs typeface="+mj-cs"/>
            </a:endParaRPr>
          </a:p>
        </p:txBody>
      </p:sp>
      <p:sp>
        <p:nvSpPr>
          <p:cNvPr id="3" name="TextBox 2">
            <a:extLst>
              <a:ext uri="{FF2B5EF4-FFF2-40B4-BE49-F238E27FC236}">
                <a16:creationId xmlns:a16="http://schemas.microsoft.com/office/drawing/2014/main" id="{29C5AE6B-4ED3-D738-CA39-33482F076BA9}"/>
              </a:ext>
            </a:extLst>
          </p:cNvPr>
          <p:cNvSpPr txBox="1"/>
          <p:nvPr/>
        </p:nvSpPr>
        <p:spPr>
          <a:xfrm>
            <a:off x="1179226" y="1312333"/>
            <a:ext cx="9833548" cy="4978400"/>
          </a:xfrm>
          <a:prstGeom prst="rect">
            <a:avLst/>
          </a:prstGeom>
        </p:spPr>
        <p:txBody>
          <a:bodyPr vert="horz" lIns="91440" tIns="45720" rIns="91440" bIns="45720" rtlCol="0">
            <a:noAutofit/>
          </a:bodyPr>
          <a:lstStyle/>
          <a:p>
            <a:pPr>
              <a:lnSpc>
                <a:spcPct val="90000"/>
              </a:lnSpc>
              <a:spcAft>
                <a:spcPts val="600"/>
              </a:spcAft>
            </a:pPr>
            <a:r>
              <a:rPr lang="en-US" dirty="0"/>
              <a:t>Bowlby's theory remains highly valuable in early years practice because it highlights the importance of secure relationships during the first five years of life and  explaining the impact of early relationships on future mental health. The theory offers a framework for emotional regulation and predict long term wellbeing. </a:t>
            </a:r>
          </a:p>
          <a:p>
            <a:pPr>
              <a:lnSpc>
                <a:spcPct val="90000"/>
              </a:lnSpc>
              <a:spcAft>
                <a:spcPts val="600"/>
              </a:spcAft>
            </a:pPr>
            <a:endParaRPr lang="en-US" dirty="0"/>
          </a:p>
          <a:p>
            <a:pPr>
              <a:lnSpc>
                <a:spcPct val="90000"/>
              </a:lnSpc>
              <a:spcAft>
                <a:spcPts val="600"/>
              </a:spcAft>
            </a:pPr>
            <a:r>
              <a:rPr lang="en-US" sz="2000" b="1" dirty="0"/>
              <a:t>The strengths include:</a:t>
            </a:r>
          </a:p>
          <a:p>
            <a:pPr indent="-228600">
              <a:lnSpc>
                <a:spcPct val="90000"/>
              </a:lnSpc>
              <a:spcAft>
                <a:spcPts val="600"/>
              </a:spcAft>
              <a:buFont typeface="Arial" panose="020B0604020202020204" pitchFamily="34" charset="0"/>
              <a:buChar char="•"/>
            </a:pPr>
            <a:r>
              <a:rPr lang="en-US" b="1" dirty="0"/>
              <a:t>Helping</a:t>
            </a:r>
            <a:r>
              <a:rPr lang="en-US" dirty="0"/>
              <a:t> practitioners understand why children like Isaac become distressed during separation </a:t>
            </a:r>
          </a:p>
          <a:p>
            <a:pPr indent="-228600">
              <a:lnSpc>
                <a:spcPct val="90000"/>
              </a:lnSpc>
              <a:spcAft>
                <a:spcPts val="600"/>
              </a:spcAft>
              <a:buFont typeface="Arial" panose="020B0604020202020204" pitchFamily="34" charset="0"/>
              <a:buChar char="•"/>
            </a:pPr>
            <a:r>
              <a:rPr lang="en-US" b="1" dirty="0"/>
              <a:t>Supporting</a:t>
            </a:r>
            <a:r>
              <a:rPr lang="en-US" dirty="0"/>
              <a:t> the use of a consistent key person approach </a:t>
            </a:r>
          </a:p>
          <a:p>
            <a:pPr indent="-228600">
              <a:lnSpc>
                <a:spcPct val="90000"/>
              </a:lnSpc>
              <a:spcAft>
                <a:spcPts val="600"/>
              </a:spcAft>
              <a:buFont typeface="Arial" panose="020B0604020202020204" pitchFamily="34" charset="0"/>
              <a:buChar char="•"/>
            </a:pPr>
            <a:r>
              <a:rPr lang="en-US" b="1" dirty="0" err="1"/>
              <a:t>Emphasising</a:t>
            </a:r>
            <a:r>
              <a:rPr lang="en-US" dirty="0"/>
              <a:t> responsive caregiving and emotional security </a:t>
            </a:r>
          </a:p>
          <a:p>
            <a:pPr indent="-228600">
              <a:lnSpc>
                <a:spcPct val="90000"/>
              </a:lnSpc>
              <a:spcAft>
                <a:spcPts val="600"/>
              </a:spcAft>
              <a:buFont typeface="Arial" panose="020B0604020202020204" pitchFamily="34" charset="0"/>
              <a:buChar char="•"/>
            </a:pPr>
            <a:r>
              <a:rPr lang="en-US" b="1" dirty="0"/>
              <a:t>Encouraging</a:t>
            </a:r>
            <a:r>
              <a:rPr lang="en-US" dirty="0"/>
              <a:t> early intervention before difficulties become more severe </a:t>
            </a:r>
          </a:p>
          <a:p>
            <a:pPr indent="-228600">
              <a:lnSpc>
                <a:spcPct val="90000"/>
              </a:lnSpc>
              <a:spcAft>
                <a:spcPts val="600"/>
              </a:spcAft>
              <a:buFont typeface="Arial" panose="020B0604020202020204" pitchFamily="34" charset="0"/>
              <a:buChar char="•"/>
            </a:pPr>
            <a:r>
              <a:rPr lang="en-US" b="1" dirty="0" err="1"/>
              <a:t>Recognising</a:t>
            </a:r>
            <a:r>
              <a:rPr lang="en-US" dirty="0"/>
              <a:t> the importance of supporting parents as well as children </a:t>
            </a:r>
          </a:p>
          <a:p>
            <a:pPr>
              <a:lnSpc>
                <a:spcPct val="90000"/>
              </a:lnSpc>
              <a:spcAft>
                <a:spcPts val="600"/>
              </a:spcAft>
            </a:pPr>
            <a:endParaRPr lang="en-US" dirty="0"/>
          </a:p>
          <a:p>
            <a:pPr indent="-228600">
              <a:lnSpc>
                <a:spcPct val="90000"/>
              </a:lnSpc>
              <a:spcAft>
                <a:spcPts val="600"/>
              </a:spcAft>
              <a:buFont typeface="Arial" panose="020B0604020202020204" pitchFamily="34" charset="0"/>
              <a:buChar char="•"/>
            </a:pPr>
            <a:endParaRPr lang="en-US" dirty="0">
              <a:solidFill>
                <a:schemeClr val="tx2"/>
              </a:solidFill>
            </a:endParaRPr>
          </a:p>
        </p:txBody>
      </p:sp>
      <p:sp>
        <p:nvSpPr>
          <p:cNvPr id="5" name="TextBox 4">
            <a:extLst>
              <a:ext uri="{FF2B5EF4-FFF2-40B4-BE49-F238E27FC236}">
                <a16:creationId xmlns:a16="http://schemas.microsoft.com/office/drawing/2014/main" id="{94624FE3-BE44-4DE3-7E0D-52D81199CB4C}"/>
              </a:ext>
            </a:extLst>
          </p:cNvPr>
          <p:cNvSpPr txBox="1"/>
          <p:nvPr/>
        </p:nvSpPr>
        <p:spPr>
          <a:xfrm>
            <a:off x="1179226" y="5450503"/>
            <a:ext cx="9576286" cy="840230"/>
          </a:xfrm>
          <a:prstGeom prst="rect">
            <a:avLst/>
          </a:prstGeom>
          <a:solidFill>
            <a:schemeClr val="accent4">
              <a:lumMod val="20000"/>
              <a:lumOff val="80000"/>
            </a:schemeClr>
          </a:solidFill>
        </p:spPr>
        <p:txBody>
          <a:bodyPr wrap="square" rtlCol="0">
            <a:spAutoFit/>
          </a:bodyPr>
          <a:lstStyle/>
          <a:p>
            <a:pPr>
              <a:lnSpc>
                <a:spcPct val="90000"/>
              </a:lnSpc>
              <a:spcAft>
                <a:spcPts val="600"/>
              </a:spcAft>
            </a:pPr>
            <a:r>
              <a:rPr lang="en-US" dirty="0"/>
              <a:t>For Isaac, Bowlby's theory provides a clear explanation for many of the behavioral challenges, the observation by practitioners and  practical interventions can improve his wellbeing.</a:t>
            </a:r>
          </a:p>
        </p:txBody>
      </p:sp>
    </p:spTree>
    <p:extLst>
      <p:ext uri="{BB962C8B-B14F-4D97-AF65-F5344CB8AC3E}">
        <p14:creationId xmlns:p14="http://schemas.microsoft.com/office/powerpoint/2010/main" val="1485943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B58A9-7575-6E8B-E7ED-B186D6C91610}"/>
              </a:ext>
            </a:extLst>
          </p:cNvPr>
          <p:cNvSpPr>
            <a:spLocks noGrp="1"/>
          </p:cNvSpPr>
          <p:nvPr>
            <p:ph type="title"/>
          </p:nvPr>
        </p:nvSpPr>
        <p:spPr>
          <a:xfrm>
            <a:off x="1179226" y="314872"/>
            <a:ext cx="9833548" cy="1397000"/>
          </a:xfrm>
        </p:spPr>
        <p:txBody>
          <a:bodyPr anchor="b">
            <a:normAutofit fontScale="90000"/>
          </a:bodyPr>
          <a:lstStyle/>
          <a:p>
            <a:pPr algn="ctr"/>
            <a:r>
              <a:rPr lang="en-GB" sz="3600" dirty="0">
                <a:solidFill>
                  <a:schemeClr val="tx1"/>
                </a:solidFill>
                <a:latin typeface="+mn-lt"/>
              </a:rPr>
              <a:t>Limitations and Criticisms of Bowlby’s Theory</a:t>
            </a:r>
            <a:br>
              <a:rPr lang="en-GB" sz="3600" b="1" dirty="0">
                <a:solidFill>
                  <a:schemeClr val="tx2"/>
                </a:solidFill>
              </a:rPr>
            </a:br>
            <a:endParaRPr lang="en-GB" sz="3600" dirty="0">
              <a:solidFill>
                <a:schemeClr val="tx2"/>
              </a:solidFill>
            </a:endParaRPr>
          </a:p>
        </p:txBody>
      </p:sp>
      <p:sp>
        <p:nvSpPr>
          <p:cNvPr id="3" name="Content Placeholder 2">
            <a:extLst>
              <a:ext uri="{FF2B5EF4-FFF2-40B4-BE49-F238E27FC236}">
                <a16:creationId xmlns:a16="http://schemas.microsoft.com/office/drawing/2014/main" id="{B0BBD717-45CC-9047-A62A-818F88066411}"/>
              </a:ext>
            </a:extLst>
          </p:cNvPr>
          <p:cNvSpPr>
            <a:spLocks noGrp="1"/>
          </p:cNvSpPr>
          <p:nvPr>
            <p:ph idx="1"/>
          </p:nvPr>
        </p:nvSpPr>
        <p:spPr>
          <a:xfrm>
            <a:off x="1179226" y="1280160"/>
            <a:ext cx="9833548" cy="4304795"/>
          </a:xfrm>
        </p:spPr>
        <p:txBody>
          <a:bodyPr>
            <a:normAutofit/>
          </a:bodyPr>
          <a:lstStyle/>
          <a:p>
            <a:pPr marL="0" indent="0">
              <a:buNone/>
            </a:pPr>
            <a:endParaRPr lang="en-GB" sz="2000" b="1" dirty="0">
              <a:solidFill>
                <a:schemeClr val="tx2"/>
              </a:solidFill>
            </a:endParaRPr>
          </a:p>
          <a:p>
            <a:r>
              <a:rPr lang="en-GB" sz="1800" dirty="0"/>
              <a:t>Bowlby’s attachment theory heavily focused on maternal caregiving and broader systems have been ignored. Today, research shows that children can develop secure attachments with fathers, siblings, grandparents, foster carers, and teachers</a:t>
            </a:r>
          </a:p>
          <a:p>
            <a:endParaRPr lang="en-GB" sz="1800" dirty="0"/>
          </a:p>
          <a:p>
            <a:r>
              <a:rPr lang="en-GB" sz="1800" dirty="0"/>
              <a:t>The theory also does not fully consider the impact of wider environmental factors such as poverty, financial stress (limited parental capacity) housing problems, parental mental health, or access to services, all of which may impact a child's development</a:t>
            </a:r>
          </a:p>
          <a:p>
            <a:endParaRPr lang="en-GB" sz="1800" dirty="0"/>
          </a:p>
          <a:p>
            <a:r>
              <a:rPr lang="en-GB" sz="1800" dirty="0"/>
              <a:t>Misdiagnoses neurodiversity, as for example the autistic children avoiding eye contact, preferring  play alone and be verbally shutdown that factor may misdiagnose as </a:t>
            </a:r>
            <a:r>
              <a:rPr lang="en-GB" sz="1800" b="1" dirty="0"/>
              <a:t>avoidant</a:t>
            </a:r>
            <a:r>
              <a:rPr lang="en-GB" sz="1800" dirty="0"/>
              <a:t> rather than emotional and cognitive overload of a “spectrum child”</a:t>
            </a:r>
          </a:p>
          <a:p>
            <a:pPr marL="0" indent="0">
              <a:buNone/>
            </a:pPr>
            <a:endParaRPr lang="en-GB" sz="1800" dirty="0"/>
          </a:p>
          <a:p>
            <a:endParaRPr lang="en-GB" sz="1700" dirty="0">
              <a:solidFill>
                <a:schemeClr val="tx2"/>
              </a:solidFill>
            </a:endParaRPr>
          </a:p>
        </p:txBody>
      </p:sp>
      <p:sp>
        <p:nvSpPr>
          <p:cNvPr id="5" name="TextBox 4">
            <a:extLst>
              <a:ext uri="{FF2B5EF4-FFF2-40B4-BE49-F238E27FC236}">
                <a16:creationId xmlns:a16="http://schemas.microsoft.com/office/drawing/2014/main" id="{E075D401-D8F4-16E9-3C2C-0A6A20AF82CC}"/>
              </a:ext>
            </a:extLst>
          </p:cNvPr>
          <p:cNvSpPr txBox="1"/>
          <p:nvPr/>
        </p:nvSpPr>
        <p:spPr>
          <a:xfrm>
            <a:off x="1307857" y="5248372"/>
            <a:ext cx="9576286" cy="923330"/>
          </a:xfrm>
          <a:prstGeom prst="rect">
            <a:avLst/>
          </a:prstGeom>
          <a:solidFill>
            <a:schemeClr val="accent4">
              <a:lumMod val="20000"/>
              <a:lumOff val="80000"/>
            </a:schemeClr>
          </a:solidFill>
        </p:spPr>
        <p:txBody>
          <a:bodyPr wrap="square" rtlCol="0">
            <a:spAutoFit/>
          </a:bodyPr>
          <a:lstStyle/>
          <a:p>
            <a:r>
              <a:rPr lang="en-GB" dirty="0"/>
              <a:t>In Isaac's case, his mother's post-natal depression, recent transition by move to London from other city, and limited social support and network may have affected the boy’s development as much as the attachment relationship itself.</a:t>
            </a:r>
          </a:p>
        </p:txBody>
      </p:sp>
    </p:spTree>
    <p:extLst>
      <p:ext uri="{BB962C8B-B14F-4D97-AF65-F5344CB8AC3E}">
        <p14:creationId xmlns:p14="http://schemas.microsoft.com/office/powerpoint/2010/main" val="1804782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82266-40BB-EC39-9375-A41DFA84D3FB}"/>
              </a:ext>
            </a:extLst>
          </p:cNvPr>
          <p:cNvSpPr>
            <a:spLocks noGrp="1"/>
          </p:cNvSpPr>
          <p:nvPr>
            <p:ph type="title"/>
          </p:nvPr>
        </p:nvSpPr>
        <p:spPr>
          <a:xfrm>
            <a:off x="1179226" y="397933"/>
            <a:ext cx="9833548" cy="673121"/>
          </a:xfrm>
        </p:spPr>
        <p:txBody>
          <a:bodyPr vert="horz" lIns="91440" tIns="45720" rIns="91440" bIns="45720" rtlCol="0" anchor="b">
            <a:normAutofit/>
          </a:bodyPr>
          <a:lstStyle/>
          <a:p>
            <a:pPr algn="ctr"/>
            <a:r>
              <a:rPr lang="en-US" sz="3600" kern="1200" dirty="0">
                <a:solidFill>
                  <a:schemeClr val="tx1"/>
                </a:solidFill>
                <a:latin typeface="+mn-lt"/>
                <a:ea typeface="+mj-ea"/>
                <a:cs typeface="+mj-cs"/>
              </a:rPr>
              <a:t>CONCLUSION</a:t>
            </a:r>
          </a:p>
        </p:txBody>
      </p:sp>
      <p:sp>
        <p:nvSpPr>
          <p:cNvPr id="3" name="TextBox 2">
            <a:extLst>
              <a:ext uri="{FF2B5EF4-FFF2-40B4-BE49-F238E27FC236}">
                <a16:creationId xmlns:a16="http://schemas.microsoft.com/office/drawing/2014/main" id="{60709D4F-58EB-F96F-57A8-80075D7CAFE2}"/>
              </a:ext>
            </a:extLst>
          </p:cNvPr>
          <p:cNvSpPr txBox="1"/>
          <p:nvPr/>
        </p:nvSpPr>
        <p:spPr>
          <a:xfrm>
            <a:off x="847024" y="1464733"/>
            <a:ext cx="10530038" cy="4322213"/>
          </a:xfrm>
          <a:prstGeom prst="rect">
            <a:avLst/>
          </a:prstGeom>
        </p:spPr>
        <p:txBody>
          <a:bodyPr vert="horz" lIns="91440" tIns="45720" rIns="91440" bIns="45720" rtlCol="0">
            <a:normAutofit/>
          </a:bodyPr>
          <a:lstStyle/>
          <a:p>
            <a:pPr>
              <a:lnSpc>
                <a:spcPct val="90000"/>
              </a:lnSpc>
              <a:spcAft>
                <a:spcPts val="600"/>
              </a:spcAft>
            </a:pPr>
            <a:r>
              <a:rPr lang="en-US" dirty="0"/>
              <a:t>Isaac's early experiences, including disrupted childcare, his mother's post-natal depression, and recent move to London, have likely influenced his emotional, social and language development. John Bowlby's Attachment Theory helps explain Isaac's separation anxiety, clinginess and withdrawn behavior through the concept of </a:t>
            </a:r>
            <a:r>
              <a:rPr lang="en-US" b="1" dirty="0"/>
              <a:t>insecure attachment </a:t>
            </a:r>
            <a:r>
              <a:rPr lang="en-US" dirty="0"/>
              <a:t>(</a:t>
            </a:r>
            <a:r>
              <a:rPr lang="en-US" dirty="0" err="1"/>
              <a:t>SimplyPsychology</a:t>
            </a:r>
            <a:r>
              <a:rPr lang="en-US" dirty="0"/>
              <a:t>, 2025). A support plan for Isaac based on secure relationships, play, language interactions, parental support and multi-agency working collaboratively can promote his confidence, communication and emotional wellbeing.</a:t>
            </a:r>
          </a:p>
          <a:p>
            <a:pPr>
              <a:lnSpc>
                <a:spcPct val="90000"/>
              </a:lnSpc>
              <a:spcAft>
                <a:spcPts val="600"/>
              </a:spcAft>
            </a:pPr>
            <a:endParaRPr lang="en-US" dirty="0"/>
          </a:p>
          <a:p>
            <a:pPr>
              <a:lnSpc>
                <a:spcPct val="90000"/>
              </a:lnSpc>
              <a:spcAft>
                <a:spcPts val="600"/>
              </a:spcAft>
            </a:pPr>
            <a:r>
              <a:rPr lang="en-US"/>
              <a:t>Even though </a:t>
            </a:r>
            <a:r>
              <a:rPr lang="en-US" dirty="0"/>
              <a:t>Bowlby's theory is valuable, Isaac's development is best understood through a </a:t>
            </a:r>
            <a:r>
              <a:rPr lang="en-US" b="1" dirty="0"/>
              <a:t>holistic approach, </a:t>
            </a:r>
            <a:r>
              <a:rPr lang="en-US" dirty="0" err="1"/>
              <a:t>recognising</a:t>
            </a:r>
            <a:r>
              <a:rPr lang="en-US" dirty="0"/>
              <a:t> the interaction between nature and nurture. Early intervention and consistent, nurturing relationships can help Isaac build resilience and achieve positive long-term outcomes for his future. </a:t>
            </a:r>
          </a:p>
        </p:txBody>
      </p:sp>
    </p:spTree>
    <p:extLst>
      <p:ext uri="{BB962C8B-B14F-4D97-AF65-F5344CB8AC3E}">
        <p14:creationId xmlns:p14="http://schemas.microsoft.com/office/powerpoint/2010/main" val="635308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a:xfrm>
            <a:off x="1048548" y="0"/>
            <a:ext cx="9833548" cy="847023"/>
          </a:xfrm>
        </p:spPr>
        <p:txBody>
          <a:bodyPr anchor="b">
            <a:normAutofit/>
          </a:bodyPr>
          <a:lstStyle/>
          <a:p>
            <a:pPr algn="ctr"/>
            <a:r>
              <a:rPr lang="en-GB" sz="3200" dirty="0">
                <a:solidFill>
                  <a:schemeClr val="tx1"/>
                </a:solidFill>
                <a:latin typeface="+mn-lt"/>
              </a:rPr>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1309903" y="1087654"/>
            <a:ext cx="9572193" cy="4370329"/>
          </a:xfrm>
        </p:spPr>
        <p:txBody>
          <a:bodyPr>
            <a:normAutofit fontScale="92500" lnSpcReduction="10000"/>
          </a:bodyPr>
          <a:lstStyle/>
          <a:p>
            <a:pPr marL="0" indent="0">
              <a:buNone/>
            </a:pPr>
            <a:r>
              <a:rPr lang="en-GB" sz="1900" dirty="0"/>
              <a:t>Headspace (2026) </a:t>
            </a:r>
            <a:r>
              <a:rPr lang="en-GB" sz="1900" i="1" dirty="0"/>
              <a:t>What matters more: nature or nurture? </a:t>
            </a:r>
            <a:r>
              <a:rPr lang="en-GB" sz="1900" dirty="0"/>
              <a:t>Available at: https://www.headspace.com/articles/matters-nature-nurture (Accessed: 7 July 2026).</a:t>
            </a:r>
          </a:p>
          <a:p>
            <a:pPr marL="0" indent="0">
              <a:buNone/>
            </a:pPr>
            <a:r>
              <a:rPr lang="en-GB" sz="1900" dirty="0"/>
              <a:t>The Voice of Early Childhood (2025) </a:t>
            </a:r>
            <a:r>
              <a:rPr lang="en-GB" sz="1900" i="1" dirty="0"/>
              <a:t>An Introduction to John Bowlby. </a:t>
            </a:r>
            <a:r>
              <a:rPr lang="en-GB" sz="1900" dirty="0"/>
              <a:t>Available at: https://thevoiceofearlychildhood.com/an-introduction-to-john-bowlby/ (Accessed: 7 July 2026).</a:t>
            </a:r>
          </a:p>
          <a:p>
            <a:pPr marL="0" indent="0">
              <a:buNone/>
            </a:pPr>
            <a:r>
              <a:rPr lang="en-GB" sz="1900" dirty="0"/>
              <a:t>NSPCC Learning (2021) </a:t>
            </a:r>
            <a:r>
              <a:rPr lang="en-GB" sz="1900" i="1" dirty="0"/>
              <a:t>Attachment and child development</a:t>
            </a:r>
            <a:r>
              <a:rPr lang="en-GB" sz="1900" dirty="0"/>
              <a:t>. Available at: https://learning.nspcc.org.uk/child-health-development/attachment-early-years (Accessed: 7 July 2026).</a:t>
            </a:r>
          </a:p>
          <a:p>
            <a:pPr marL="0" indent="0">
              <a:buNone/>
            </a:pPr>
            <a:r>
              <a:rPr lang="en-GB" sz="1900" dirty="0"/>
              <a:t>The Very Well Mind (2026)</a:t>
            </a:r>
            <a:r>
              <a:rPr lang="en-GB" sz="1900" b="1" dirty="0"/>
              <a:t> </a:t>
            </a:r>
            <a:r>
              <a:rPr lang="en-GB" sz="1900" i="1" dirty="0"/>
              <a:t>Biography of Psychologist John Bowlby. </a:t>
            </a:r>
            <a:r>
              <a:rPr lang="en-GB" sz="1900" dirty="0"/>
              <a:t>Available at: https://www.verywellmind.com/john-bowlby-biography-1907-1990-2795514 (Accessed: 8 July 2026).</a:t>
            </a:r>
          </a:p>
          <a:p>
            <a:pPr marL="0" indent="0">
              <a:buNone/>
            </a:pPr>
            <a:r>
              <a:rPr lang="en-GB" sz="1900" dirty="0"/>
              <a:t>The Old Station Nursery (2021) </a:t>
            </a:r>
            <a:r>
              <a:rPr lang="en-GB" sz="1900" i="1" dirty="0"/>
              <a:t>What is the Attachment Theory and Why is it Important</a:t>
            </a:r>
            <a:r>
              <a:rPr lang="en-GB" sz="1900" dirty="0"/>
              <a:t>? Available at: https://www.theoldstationnursery.co.uk/journal/what-is-the-attachment-theory-and-why-is-it-important/ (Accessed: 2 July 2026).</a:t>
            </a:r>
          </a:p>
          <a:p>
            <a:pPr marL="0" indent="0">
              <a:buNone/>
            </a:pPr>
            <a:r>
              <a:rPr lang="en-GB" sz="1800" dirty="0" err="1"/>
              <a:t>SimplyPsychology</a:t>
            </a:r>
            <a:r>
              <a:rPr lang="en-GB" sz="1800" dirty="0"/>
              <a:t> (2025) </a:t>
            </a:r>
            <a:r>
              <a:rPr lang="en-GB" sz="1800" i="1" dirty="0"/>
              <a:t>John Bowlby’s Attachment Theory.  </a:t>
            </a:r>
            <a:r>
              <a:rPr lang="en-GB" sz="1800" dirty="0"/>
              <a:t>Available </a:t>
            </a:r>
            <a:r>
              <a:rPr lang="en-GB" sz="1800" dirty="0" err="1"/>
              <a:t>at:https</a:t>
            </a:r>
            <a:r>
              <a:rPr lang="en-GB" sz="1800" dirty="0"/>
              <a:t>://www.simplypsychology.org/bowlby.html (Accessed: 9 July 2026).</a:t>
            </a:r>
          </a:p>
        </p:txBody>
      </p:sp>
    </p:spTree>
    <p:extLst>
      <p:ext uri="{BB962C8B-B14F-4D97-AF65-F5344CB8AC3E}">
        <p14:creationId xmlns:p14="http://schemas.microsoft.com/office/powerpoint/2010/main" val="41163888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Wood Type</Template>
  <TotalTime>1953</TotalTime>
  <Words>1610</Words>
  <Application>Microsoft Office PowerPoint</Application>
  <PresentationFormat>Widescreen</PresentationFormat>
  <Paragraphs>134</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Rockwell</vt:lpstr>
      <vt:lpstr>Rockwell Condensed</vt:lpstr>
      <vt:lpstr>Wingdings</vt:lpstr>
      <vt:lpstr>Wood Type</vt:lpstr>
      <vt:lpstr>  Student name: Oksana Belkin Student number: 2510731 Lecturer’s name: Odette jack </vt:lpstr>
      <vt:lpstr>PowerPoint Presentation</vt:lpstr>
      <vt:lpstr>John Bowlby’s Attachment Theory</vt:lpstr>
      <vt:lpstr>Bowlby’s Attachment Theory and Isaac’s Development </vt:lpstr>
      <vt:lpstr>Support Plan for Isaac </vt:lpstr>
      <vt:lpstr>Environmental and Biological Factors</vt:lpstr>
      <vt:lpstr>PowerPoint Presentation</vt:lpstr>
      <vt:lpstr>Limitations and Criticisms of Bowlby’s Theory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Oksana Belkin</cp:lastModifiedBy>
  <cp:revision>6</cp:revision>
  <dcterms:created xsi:type="dcterms:W3CDTF">2025-10-14T20:52:47Z</dcterms:created>
  <dcterms:modified xsi:type="dcterms:W3CDTF">2026-07-12T14:39:27Z</dcterms:modified>
</cp:coreProperties>
</file>