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392" r:id="rId5"/>
    <p:sldId id="396" r:id="rId6"/>
    <p:sldId id="401" r:id="rId7"/>
    <p:sldId id="402" r:id="rId8"/>
    <p:sldId id="403" r:id="rId9"/>
    <p:sldId id="404" r:id="rId10"/>
    <p:sldId id="405" r:id="rId11"/>
    <p:sldId id="398" r:id="rId12"/>
    <p:sldId id="268" r:id="rId13"/>
    <p:sldId id="399" r:id="rId14"/>
    <p:sldId id="400" r:id="rId15"/>
    <p:sldId id="269" r:id="rId1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guide id="3" orient="horz" pos="3072">
          <p15:clr>
            <a:srgbClr val="A4A3A4"/>
          </p15:clr>
        </p15:guide>
        <p15:guide id="4"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0623" autoAdjust="0"/>
  </p:normalViewPr>
  <p:slideViewPr>
    <p:cSldViewPr>
      <p:cViewPr varScale="1">
        <p:scale>
          <a:sx n="52" d="100"/>
          <a:sy n="52" d="100"/>
        </p:scale>
        <p:origin x="1056"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05/03/2019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05/03/2019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05/03/2019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05/03/2019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05/03/2019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05/03/2019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05/03/2019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05/03/2019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05/03/2019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05/03/2019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05/03/2019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E4B7A-0439-458F-B895-96AAA6A67489}"/>
              </a:ext>
            </a:extLst>
          </p:cNvPr>
          <p:cNvSpPr>
            <a:spLocks noGrp="1"/>
          </p:cNvSpPr>
          <p:nvPr>
            <p:ph type="title"/>
          </p:nvPr>
        </p:nvSpPr>
        <p:spPr>
          <a:xfrm>
            <a:off x="1528763" y="304800"/>
            <a:ext cx="7564437"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FDAC2B-2266-4104-9933-BE99D6E717DC}"/>
              </a:ext>
            </a:extLst>
          </p:cNvPr>
          <p:cNvSpPr>
            <a:spLocks noGrp="1"/>
          </p:cNvSpPr>
          <p:nvPr>
            <p:ph type="body" sz="half" idx="1"/>
          </p:nvPr>
        </p:nvSpPr>
        <p:spPr>
          <a:xfrm>
            <a:off x="1479550" y="1981200"/>
            <a:ext cx="3736975"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935FBE-CBD4-4AF7-AE2E-640BEFB2455E}"/>
              </a:ext>
            </a:extLst>
          </p:cNvPr>
          <p:cNvSpPr>
            <a:spLocks noGrp="1"/>
          </p:cNvSpPr>
          <p:nvPr>
            <p:ph sz="half" idx="2"/>
          </p:nvPr>
        </p:nvSpPr>
        <p:spPr>
          <a:xfrm>
            <a:off x="5368925" y="1981200"/>
            <a:ext cx="3736975"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05A4EB-31A6-439A-B8C1-7CE2C682D49C}"/>
              </a:ext>
            </a:extLst>
          </p:cNvPr>
          <p:cNvSpPr>
            <a:spLocks noGrp="1"/>
          </p:cNvSpPr>
          <p:nvPr>
            <p:ph type="dt" sz="half" idx="10"/>
          </p:nvPr>
        </p:nvSpPr>
        <p:spPr>
          <a:xfrm>
            <a:off x="1481138" y="6248400"/>
            <a:ext cx="1782762" cy="457200"/>
          </a:xfrm>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2F64C900-ABFF-474C-B842-94F64553E9C8}"/>
              </a:ext>
            </a:extLst>
          </p:cNvPr>
          <p:cNvSpPr>
            <a:spLocks noGrp="1"/>
          </p:cNvSpPr>
          <p:nvPr>
            <p:ph type="ftr" sz="quarter" idx="11"/>
          </p:nvPr>
        </p:nvSpPr>
        <p:spPr>
          <a:xfrm>
            <a:off x="3797300" y="6248400"/>
            <a:ext cx="2895600" cy="457200"/>
          </a:xfrm>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87A7F364-905E-4D8A-955E-F1EDA9F97357}"/>
              </a:ext>
            </a:extLst>
          </p:cNvPr>
          <p:cNvSpPr>
            <a:spLocks noGrp="1"/>
          </p:cNvSpPr>
          <p:nvPr>
            <p:ph type="sldNum" sz="quarter" idx="12"/>
          </p:nvPr>
        </p:nvSpPr>
        <p:spPr>
          <a:xfrm>
            <a:off x="7226300" y="6248400"/>
            <a:ext cx="1905000" cy="457200"/>
          </a:xfrm>
        </p:spPr>
        <p:txBody>
          <a:bodyPr/>
          <a:lstStyle>
            <a:lvl1pPr>
              <a:defRPr/>
            </a:lvl1pPr>
          </a:lstStyle>
          <a:p>
            <a:fld id="{00C908B6-CDCE-4C2C-BAB2-A7D6E61124A9}" type="slidenum">
              <a:rPr lang="en-GB" altLang="en-US"/>
              <a:pPr/>
              <a:t>‹#›</a:t>
            </a:fld>
            <a:endParaRPr lang="en-GB" altLang="en-US"/>
          </a:p>
        </p:txBody>
      </p:sp>
    </p:spTree>
    <p:extLst>
      <p:ext uri="{BB962C8B-B14F-4D97-AF65-F5344CB8AC3E}">
        <p14:creationId xmlns:p14="http://schemas.microsoft.com/office/powerpoint/2010/main" val="21772644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ADA7C-5ED3-4F79-AFE3-F7B1290154DF}"/>
              </a:ext>
            </a:extLst>
          </p:cNvPr>
          <p:cNvSpPr>
            <a:spLocks noGrp="1"/>
          </p:cNvSpPr>
          <p:nvPr>
            <p:ph type="title"/>
          </p:nvPr>
        </p:nvSpPr>
        <p:spPr>
          <a:xfrm>
            <a:off x="1528763" y="304800"/>
            <a:ext cx="7564437" cy="1143000"/>
          </a:xfr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DCF837-2F1A-40B4-9D04-DF44131694A8}"/>
              </a:ext>
            </a:extLst>
          </p:cNvPr>
          <p:cNvSpPr>
            <a:spLocks noGrp="1"/>
          </p:cNvSpPr>
          <p:nvPr>
            <p:ph sz="half" idx="1"/>
          </p:nvPr>
        </p:nvSpPr>
        <p:spPr>
          <a:xfrm>
            <a:off x="1479550" y="1981200"/>
            <a:ext cx="3736975"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C728903-4BB2-4E53-9675-2C735A2F2D1A}"/>
              </a:ext>
            </a:extLst>
          </p:cNvPr>
          <p:cNvSpPr>
            <a:spLocks noGrp="1"/>
          </p:cNvSpPr>
          <p:nvPr>
            <p:ph sz="quarter" idx="2"/>
          </p:nvPr>
        </p:nvSpPr>
        <p:spPr>
          <a:xfrm>
            <a:off x="5368925" y="1981200"/>
            <a:ext cx="3736975" cy="1981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a:extLst>
              <a:ext uri="{FF2B5EF4-FFF2-40B4-BE49-F238E27FC236}">
                <a16:creationId xmlns:a16="http://schemas.microsoft.com/office/drawing/2014/main" id="{E07B236D-CF49-4EF8-8AB2-2E004EB81B3F}"/>
              </a:ext>
            </a:extLst>
          </p:cNvPr>
          <p:cNvSpPr>
            <a:spLocks noGrp="1"/>
          </p:cNvSpPr>
          <p:nvPr>
            <p:ph sz="quarter" idx="3"/>
          </p:nvPr>
        </p:nvSpPr>
        <p:spPr>
          <a:xfrm>
            <a:off x="5368925" y="4114800"/>
            <a:ext cx="3736975" cy="1981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a:extLst>
              <a:ext uri="{FF2B5EF4-FFF2-40B4-BE49-F238E27FC236}">
                <a16:creationId xmlns:a16="http://schemas.microsoft.com/office/drawing/2014/main" id="{2064028C-0A5E-4012-A315-0C134DCE0F5A}"/>
              </a:ext>
            </a:extLst>
          </p:cNvPr>
          <p:cNvSpPr>
            <a:spLocks noGrp="1"/>
          </p:cNvSpPr>
          <p:nvPr>
            <p:ph type="dt" sz="half" idx="10"/>
          </p:nvPr>
        </p:nvSpPr>
        <p:spPr>
          <a:xfrm>
            <a:off x="1481138" y="6248400"/>
            <a:ext cx="1782762" cy="457200"/>
          </a:xfrm>
        </p:spPr>
        <p:txBody>
          <a:bodyPr/>
          <a:lstStyle>
            <a:lvl1pPr>
              <a:defRPr/>
            </a:lvl1pPr>
          </a:lstStyle>
          <a:p>
            <a:endParaRPr lang="en-GB" altLang="en-US"/>
          </a:p>
        </p:txBody>
      </p:sp>
      <p:sp>
        <p:nvSpPr>
          <p:cNvPr id="7" name="Footer Placeholder 6">
            <a:extLst>
              <a:ext uri="{FF2B5EF4-FFF2-40B4-BE49-F238E27FC236}">
                <a16:creationId xmlns:a16="http://schemas.microsoft.com/office/drawing/2014/main" id="{E71FB6BF-F396-4164-9F44-827B792A2D1E}"/>
              </a:ext>
            </a:extLst>
          </p:cNvPr>
          <p:cNvSpPr>
            <a:spLocks noGrp="1"/>
          </p:cNvSpPr>
          <p:nvPr>
            <p:ph type="ftr" sz="quarter" idx="11"/>
          </p:nvPr>
        </p:nvSpPr>
        <p:spPr>
          <a:xfrm>
            <a:off x="3797300" y="6248400"/>
            <a:ext cx="2895600" cy="457200"/>
          </a:xfrm>
        </p:spPr>
        <p:txBody>
          <a:bodyPr/>
          <a:lstStyle>
            <a:lvl1pPr>
              <a:defRPr/>
            </a:lvl1pPr>
          </a:lstStyle>
          <a:p>
            <a:endParaRPr lang="en-GB" altLang="en-US"/>
          </a:p>
        </p:txBody>
      </p:sp>
      <p:sp>
        <p:nvSpPr>
          <p:cNvPr id="8" name="Slide Number Placeholder 7">
            <a:extLst>
              <a:ext uri="{FF2B5EF4-FFF2-40B4-BE49-F238E27FC236}">
                <a16:creationId xmlns:a16="http://schemas.microsoft.com/office/drawing/2014/main" id="{145ED71D-F258-4E2E-A253-45150072FEC3}"/>
              </a:ext>
            </a:extLst>
          </p:cNvPr>
          <p:cNvSpPr>
            <a:spLocks noGrp="1"/>
          </p:cNvSpPr>
          <p:nvPr>
            <p:ph type="sldNum" sz="quarter" idx="12"/>
          </p:nvPr>
        </p:nvSpPr>
        <p:spPr>
          <a:xfrm>
            <a:off x="7226300" y="6248400"/>
            <a:ext cx="1905000" cy="457200"/>
          </a:xfrm>
        </p:spPr>
        <p:txBody>
          <a:bodyPr/>
          <a:lstStyle>
            <a:lvl1pPr>
              <a:defRPr/>
            </a:lvl1pPr>
          </a:lstStyle>
          <a:p>
            <a:fld id="{6282E652-439E-4098-8843-B2CD868E8318}" type="slidenum">
              <a:rPr lang="en-GB" altLang="en-US"/>
              <a:pPr/>
              <a:t>‹#›</a:t>
            </a:fld>
            <a:endParaRPr lang="en-GB" altLang="en-US"/>
          </a:p>
        </p:txBody>
      </p:sp>
    </p:spTree>
    <p:extLst>
      <p:ext uri="{BB962C8B-B14F-4D97-AF65-F5344CB8AC3E}">
        <p14:creationId xmlns:p14="http://schemas.microsoft.com/office/powerpoint/2010/main" val="4041955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05/03/2019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3.xml"/><Relationship Id="rId4" Type="http://schemas.openxmlformats.org/officeDocument/2006/relationships/image" Target="../media/image1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Anthropology of Religion</a:t>
            </a:r>
            <a:r>
              <a:rPr lang="en-GB" b="1" dirty="0"/>
              <a:t> </a:t>
            </a:r>
            <a:r>
              <a:rPr lang="en-GB" dirty="0"/>
              <a:t/>
            </a:r>
            <a:br>
              <a:rPr lang="en-GB" dirty="0"/>
            </a:br>
            <a:endParaRPr lang="en-GB" sz="3600" dirty="0"/>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29756616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B1AA9-A8EB-4EA2-8434-E18C2429D4BD}"/>
              </a:ext>
            </a:extLst>
          </p:cNvPr>
          <p:cNvSpPr>
            <a:spLocks noGrp="1"/>
          </p:cNvSpPr>
          <p:nvPr>
            <p:ph type="title"/>
          </p:nvPr>
        </p:nvSpPr>
        <p:spPr/>
        <p:txBody>
          <a:bodyPr/>
          <a:lstStyle/>
          <a:p>
            <a:r>
              <a:rPr lang="en-GB" dirty="0"/>
              <a:t>Religion and Diaspora</a:t>
            </a:r>
          </a:p>
        </p:txBody>
      </p:sp>
      <p:sp>
        <p:nvSpPr>
          <p:cNvPr id="3" name="Content Placeholder 2">
            <a:extLst>
              <a:ext uri="{FF2B5EF4-FFF2-40B4-BE49-F238E27FC236}">
                <a16:creationId xmlns:a16="http://schemas.microsoft.com/office/drawing/2014/main" id="{42FFCC9B-98EE-4D8E-BA71-ED45C60DD730}"/>
              </a:ext>
            </a:extLst>
          </p:cNvPr>
          <p:cNvSpPr>
            <a:spLocks noGrp="1"/>
          </p:cNvSpPr>
          <p:nvPr>
            <p:ph idx="1"/>
          </p:nvPr>
        </p:nvSpPr>
        <p:spPr/>
        <p:txBody>
          <a:bodyPr/>
          <a:lstStyle/>
          <a:p>
            <a:r>
              <a:rPr lang="en-GB" dirty="0" smtClean="0"/>
              <a:t>Definitions of diaspora</a:t>
            </a:r>
          </a:p>
          <a:p>
            <a:r>
              <a:rPr lang="en-GB" dirty="0" smtClean="0"/>
              <a:t>Example: Buddhism </a:t>
            </a:r>
          </a:p>
          <a:p>
            <a:r>
              <a:rPr lang="en-GB" dirty="0" smtClean="0"/>
              <a:t>Links to African American diaspora? </a:t>
            </a:r>
            <a:endParaRPr lang="en-GB" dirty="0"/>
          </a:p>
        </p:txBody>
      </p:sp>
    </p:spTree>
    <p:extLst>
      <p:ext uri="{BB962C8B-B14F-4D97-AF65-F5344CB8AC3E}">
        <p14:creationId xmlns:p14="http://schemas.microsoft.com/office/powerpoint/2010/main" val="1837171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40F73994-599B-4239-85E8-DAED5DA01D2B}"/>
              </a:ext>
            </a:extLst>
          </p:cNvPr>
          <p:cNvSpPr>
            <a:spLocks noGrp="1" noChangeArrowheads="1"/>
          </p:cNvSpPr>
          <p:nvPr>
            <p:ph type="title"/>
          </p:nvPr>
        </p:nvSpPr>
        <p:spPr>
          <a:xfrm>
            <a:off x="1528763" y="836613"/>
            <a:ext cx="7564437" cy="611187"/>
          </a:xfrm>
        </p:spPr>
        <p:txBody>
          <a:bodyPr>
            <a:normAutofit fontScale="90000"/>
          </a:bodyPr>
          <a:lstStyle/>
          <a:p>
            <a:r>
              <a:rPr lang="en-GB" altLang="en-US" sz="3600" dirty="0">
                <a:cs typeface="Times New Roman" panose="02020603050405020304" pitchFamily="18" charset="0"/>
              </a:rPr>
              <a:t>Definitions of Diaspora </a:t>
            </a:r>
          </a:p>
        </p:txBody>
      </p:sp>
      <p:sp>
        <p:nvSpPr>
          <p:cNvPr id="7171" name="Rectangle 3">
            <a:extLst>
              <a:ext uri="{FF2B5EF4-FFF2-40B4-BE49-F238E27FC236}">
                <a16:creationId xmlns:a16="http://schemas.microsoft.com/office/drawing/2014/main" id="{7B1C430F-D5C8-46A8-BE3F-81288452EFEB}"/>
              </a:ext>
            </a:extLst>
          </p:cNvPr>
          <p:cNvSpPr>
            <a:spLocks noGrp="1" noChangeArrowheads="1"/>
          </p:cNvSpPr>
          <p:nvPr>
            <p:ph type="body" idx="1"/>
          </p:nvPr>
        </p:nvSpPr>
        <p:spPr/>
        <p:txBody>
          <a:bodyPr>
            <a:normAutofit lnSpcReduction="10000"/>
          </a:bodyPr>
          <a:lstStyle/>
          <a:p>
            <a:pPr>
              <a:lnSpc>
                <a:spcPct val="90000"/>
              </a:lnSpc>
            </a:pPr>
            <a:r>
              <a:rPr lang="en-GB" altLang="en-US" sz="2800" dirty="0"/>
              <a:t>“the exile of the Jews from their historic homeland and their dispersion throughout many lands, signifying as well the oppression and moral degradation implied by that dispersion.” (William Safran)</a:t>
            </a:r>
          </a:p>
          <a:p>
            <a:pPr>
              <a:lnSpc>
                <a:spcPct val="90000"/>
              </a:lnSpc>
            </a:pPr>
            <a:r>
              <a:rPr lang="en-GB" altLang="en-US" sz="2800" dirty="0"/>
              <a:t>“a history of dispersal, myths/memories of the homeland, alienation in the host country, desire for eventual return, ongoing support of the homeland, and a collective identity importantly defined by this relationship” (Clifford 1994)</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D952F477-0B67-40C9-8B69-F3F5D0CC99C8}"/>
              </a:ext>
            </a:extLst>
          </p:cNvPr>
          <p:cNvSpPr>
            <a:spLocks noGrp="1" noChangeArrowheads="1"/>
          </p:cNvSpPr>
          <p:nvPr>
            <p:ph type="title"/>
          </p:nvPr>
        </p:nvSpPr>
        <p:spPr>
          <a:xfrm>
            <a:off x="789781" y="585117"/>
            <a:ext cx="7564437" cy="755650"/>
          </a:xfrm>
        </p:spPr>
        <p:txBody>
          <a:bodyPr/>
          <a:lstStyle/>
          <a:p>
            <a:r>
              <a:rPr lang="en-GB" altLang="en-US" sz="4000"/>
              <a:t>Religious Diaspora</a:t>
            </a:r>
          </a:p>
        </p:txBody>
      </p:sp>
      <p:sp>
        <p:nvSpPr>
          <p:cNvPr id="9219" name="Rectangle 3">
            <a:extLst>
              <a:ext uri="{FF2B5EF4-FFF2-40B4-BE49-F238E27FC236}">
                <a16:creationId xmlns:a16="http://schemas.microsoft.com/office/drawing/2014/main" id="{5C335161-4C3E-4DE8-8888-14874771F6B6}"/>
              </a:ext>
            </a:extLst>
          </p:cNvPr>
          <p:cNvSpPr>
            <a:spLocks noGrp="1" noChangeArrowheads="1"/>
          </p:cNvSpPr>
          <p:nvPr>
            <p:ph type="body" idx="1"/>
          </p:nvPr>
        </p:nvSpPr>
        <p:spPr/>
        <p:txBody>
          <a:bodyPr>
            <a:normAutofit/>
          </a:bodyPr>
          <a:lstStyle/>
          <a:p>
            <a:pPr>
              <a:lnSpc>
                <a:spcPct val="90000"/>
              </a:lnSpc>
            </a:pPr>
            <a:r>
              <a:rPr lang="en-GB" altLang="en-US" sz="2800"/>
              <a:t>Even religious communities “can maintain contact with the principal epicentres of their religions: the Jews with Jerusalem and the Wailing Wall, the Catholics with Rome and Lourdes, the Hindus with Varanasi and the Ganges, the Sikhs with Amritsar and the Golden Temple, the Muslims with Mecca and the Kaaba, and so on. Pilgrimage to these sites of religious significance renews both the centre and the periphery…”</a:t>
            </a:r>
            <a:r>
              <a:rPr lang="en-US" altLang="en-US" sz="2800"/>
              <a:t> (Smart)</a:t>
            </a:r>
            <a:endParaRPr lang="en-GB" altLang="en-US" sz="280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E2CA1EB8-5B6E-4FBD-9B6D-BCF0561C5F95}"/>
              </a:ext>
            </a:extLst>
          </p:cNvPr>
          <p:cNvSpPr>
            <a:spLocks noGrp="1" noChangeArrowheads="1"/>
          </p:cNvSpPr>
          <p:nvPr>
            <p:ph type="title"/>
          </p:nvPr>
        </p:nvSpPr>
        <p:spPr/>
        <p:txBody>
          <a:bodyPr/>
          <a:lstStyle/>
          <a:p>
            <a:r>
              <a:rPr lang="en-GB" altLang="en-US"/>
              <a:t>Diaspora Religions</a:t>
            </a:r>
            <a:endParaRPr lang="en-US" altLang="en-US"/>
          </a:p>
        </p:txBody>
      </p:sp>
      <p:sp>
        <p:nvSpPr>
          <p:cNvPr id="13315" name="Rectangle 3">
            <a:extLst>
              <a:ext uri="{FF2B5EF4-FFF2-40B4-BE49-F238E27FC236}">
                <a16:creationId xmlns:a16="http://schemas.microsoft.com/office/drawing/2014/main" id="{A29C287C-E2B9-4188-BB16-F09B6C6DACF8}"/>
              </a:ext>
            </a:extLst>
          </p:cNvPr>
          <p:cNvSpPr>
            <a:spLocks noGrp="1" noChangeArrowheads="1"/>
          </p:cNvSpPr>
          <p:nvPr>
            <p:ph type="body" idx="1"/>
          </p:nvPr>
        </p:nvSpPr>
        <p:spPr/>
        <p:txBody>
          <a:bodyPr>
            <a:normAutofit/>
          </a:bodyPr>
          <a:lstStyle/>
          <a:p>
            <a:r>
              <a:rPr lang="en-GB" altLang="en-US" sz="3600" dirty="0"/>
              <a:t>Even religions who have been of rather local significance, can take on the aspect of ‘world’ or ‘global’ religions</a:t>
            </a:r>
            <a:r>
              <a:rPr lang="en-US" altLang="en-US" sz="3600" dirty="0"/>
              <a:t> </a:t>
            </a:r>
          </a:p>
          <a:p>
            <a:r>
              <a:rPr lang="en-GB" altLang="en-US" sz="3600" dirty="0"/>
              <a:t>And some developments can be called diaspora (according to </a:t>
            </a:r>
            <a:r>
              <a:rPr lang="en-GB" altLang="en-US" sz="3600" dirty="0" err="1"/>
              <a:t>Ninian</a:t>
            </a:r>
            <a:r>
              <a:rPr lang="en-GB" altLang="en-US" sz="3600" dirty="0"/>
              <a:t> </a:t>
            </a:r>
            <a:r>
              <a:rPr lang="en-GB" altLang="en-US" sz="3600" dirty="0" smtClean="0"/>
              <a:t>Smart</a:t>
            </a:r>
            <a:r>
              <a:rPr lang="en-GB" altLang="en-US" sz="3600" dirty="0"/>
              <a:t>)</a:t>
            </a:r>
            <a:endParaRPr lang="en-US" altLang="en-US" sz="36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4187BC36-46AB-445D-A30F-EA143D96687C}"/>
              </a:ext>
            </a:extLst>
          </p:cNvPr>
          <p:cNvSpPr>
            <a:spLocks noGrp="1" noChangeArrowheads="1"/>
          </p:cNvSpPr>
          <p:nvPr>
            <p:ph type="title"/>
          </p:nvPr>
        </p:nvSpPr>
        <p:spPr>
          <a:xfrm>
            <a:off x="789781" y="476672"/>
            <a:ext cx="7564437" cy="611187"/>
          </a:xfrm>
        </p:spPr>
        <p:txBody>
          <a:bodyPr>
            <a:normAutofit fontScale="90000"/>
          </a:bodyPr>
          <a:lstStyle/>
          <a:p>
            <a:r>
              <a:rPr lang="en-GB" altLang="en-US" dirty="0"/>
              <a:t>Counter Arguments </a:t>
            </a:r>
          </a:p>
        </p:txBody>
      </p:sp>
      <p:sp>
        <p:nvSpPr>
          <p:cNvPr id="10243" name="Rectangle 3">
            <a:extLst>
              <a:ext uri="{FF2B5EF4-FFF2-40B4-BE49-F238E27FC236}">
                <a16:creationId xmlns:a16="http://schemas.microsoft.com/office/drawing/2014/main" id="{1B2F688B-490C-487B-8507-784FCD9FE125}"/>
              </a:ext>
            </a:extLst>
          </p:cNvPr>
          <p:cNvSpPr>
            <a:spLocks noGrp="1" noChangeArrowheads="1"/>
          </p:cNvSpPr>
          <p:nvPr>
            <p:ph type="body" idx="1"/>
          </p:nvPr>
        </p:nvSpPr>
        <p:spPr/>
        <p:txBody>
          <a:bodyPr>
            <a:normAutofit/>
          </a:bodyPr>
          <a:lstStyle/>
          <a:p>
            <a:r>
              <a:rPr lang="en-GB" altLang="en-US"/>
              <a:t>“</a:t>
            </a:r>
            <a:r>
              <a:rPr lang="en-GB" altLang="en-US" sz="2800"/>
              <a:t>though religions can provide additional cement to bind a diasporic consciousness, (…) they do not constitute diasporas in and of themselves” (Cohen)</a:t>
            </a:r>
          </a:p>
          <a:p>
            <a:r>
              <a:rPr lang="en-GB" altLang="en-US" sz="2800"/>
              <a:t>Though there is a strong connection between faith and ethnicity “even secular members of those communities are part of their respective (ethnic) diasporas, some with mixed ethnic backgrounds (e.g. Africans)”  </a:t>
            </a:r>
            <a:endParaRPr lang="en-US" altLang="en-US" sz="280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2A1FE0C2-8154-4C2F-B87F-8599647A35A2}"/>
              </a:ext>
            </a:extLst>
          </p:cNvPr>
          <p:cNvSpPr>
            <a:spLocks noGrp="1" noChangeArrowheads="1"/>
          </p:cNvSpPr>
          <p:nvPr>
            <p:ph type="title"/>
          </p:nvPr>
        </p:nvSpPr>
        <p:spPr/>
        <p:txBody>
          <a:bodyPr/>
          <a:lstStyle/>
          <a:p>
            <a:r>
              <a:rPr lang="en-GB" altLang="en-US"/>
              <a:t>Characteristics of Diaspora </a:t>
            </a:r>
            <a:endParaRPr lang="en-US" altLang="en-US"/>
          </a:p>
        </p:txBody>
      </p:sp>
      <p:sp>
        <p:nvSpPr>
          <p:cNvPr id="14339" name="Rectangle 3">
            <a:extLst>
              <a:ext uri="{FF2B5EF4-FFF2-40B4-BE49-F238E27FC236}">
                <a16:creationId xmlns:a16="http://schemas.microsoft.com/office/drawing/2014/main" id="{26272239-BE79-4010-81A6-858EED7DBDBF}"/>
              </a:ext>
            </a:extLst>
          </p:cNvPr>
          <p:cNvSpPr>
            <a:spLocks noGrp="1" noChangeArrowheads="1"/>
          </p:cNvSpPr>
          <p:nvPr>
            <p:ph type="body" idx="1"/>
          </p:nvPr>
        </p:nvSpPr>
        <p:spPr/>
        <p:txBody>
          <a:bodyPr>
            <a:normAutofit lnSpcReduction="10000"/>
          </a:bodyPr>
          <a:lstStyle/>
          <a:p>
            <a:pPr>
              <a:lnSpc>
                <a:spcPct val="80000"/>
              </a:lnSpc>
            </a:pPr>
            <a:r>
              <a:rPr lang="en-GB" altLang="en-US" sz="2400" dirty="0"/>
              <a:t>dispersal from an original homeland </a:t>
            </a:r>
          </a:p>
          <a:p>
            <a:pPr>
              <a:lnSpc>
                <a:spcPct val="80000"/>
              </a:lnSpc>
            </a:pPr>
            <a:r>
              <a:rPr lang="en-GB" altLang="en-US" sz="2400" dirty="0"/>
              <a:t>alternatively the expansion </a:t>
            </a:r>
            <a:r>
              <a:rPr lang="en-GB" altLang="en-US" sz="2400" dirty="0" smtClean="0"/>
              <a:t>from </a:t>
            </a:r>
            <a:r>
              <a:rPr lang="en-GB" altLang="en-US" sz="2400" dirty="0"/>
              <a:t>a homeland in search of work, trade or colonial ambitions </a:t>
            </a:r>
          </a:p>
          <a:p>
            <a:pPr>
              <a:lnSpc>
                <a:spcPct val="80000"/>
              </a:lnSpc>
            </a:pPr>
            <a:r>
              <a:rPr lang="en-GB" altLang="en-US" sz="2400" dirty="0"/>
              <a:t>collective memory and myth about homeland</a:t>
            </a:r>
          </a:p>
          <a:p>
            <a:pPr>
              <a:lnSpc>
                <a:spcPct val="80000"/>
              </a:lnSpc>
            </a:pPr>
            <a:r>
              <a:rPr lang="en-GB" altLang="en-US" sz="2400" dirty="0"/>
              <a:t>an idealization of the supposed ancestral home</a:t>
            </a:r>
          </a:p>
          <a:p>
            <a:pPr>
              <a:lnSpc>
                <a:spcPct val="80000"/>
              </a:lnSpc>
            </a:pPr>
            <a:r>
              <a:rPr lang="en-GB" altLang="en-US" sz="2400" dirty="0"/>
              <a:t>a return movement </a:t>
            </a:r>
          </a:p>
          <a:p>
            <a:pPr>
              <a:lnSpc>
                <a:spcPct val="80000"/>
              </a:lnSpc>
            </a:pPr>
            <a:r>
              <a:rPr lang="en-GB" altLang="en-US" sz="2400" dirty="0"/>
              <a:t>a strong ethnic group consciousness</a:t>
            </a:r>
          </a:p>
          <a:p>
            <a:pPr>
              <a:lnSpc>
                <a:spcPct val="80000"/>
              </a:lnSpc>
            </a:pPr>
            <a:r>
              <a:rPr lang="en-GB" altLang="en-US" sz="2400" dirty="0"/>
              <a:t>a troubled relationship with host countries </a:t>
            </a:r>
          </a:p>
          <a:p>
            <a:pPr>
              <a:lnSpc>
                <a:spcPct val="80000"/>
              </a:lnSpc>
            </a:pPr>
            <a:r>
              <a:rPr lang="en-GB" altLang="en-US" sz="2400" dirty="0"/>
              <a:t>a sense of solidarity with co-ethnic members in other countries </a:t>
            </a:r>
          </a:p>
          <a:p>
            <a:pPr>
              <a:lnSpc>
                <a:spcPct val="80000"/>
              </a:lnSpc>
            </a:pPr>
            <a:r>
              <a:rPr lang="en-GB" altLang="en-US" sz="2400"/>
              <a:t>a </a:t>
            </a:r>
            <a:r>
              <a:rPr lang="en-GB" altLang="en-US" sz="2400" smtClean="0"/>
              <a:t>possibility of </a:t>
            </a:r>
            <a:r>
              <a:rPr lang="en-GB" altLang="en-US" sz="2400" dirty="0"/>
              <a:t>a distinctive creative, enriching life in host countries </a:t>
            </a:r>
            <a:endParaRPr lang="en-US" altLang="en-US" sz="24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B0816F24-AF80-4897-B3DB-AE859AE4FA31}"/>
              </a:ext>
            </a:extLst>
          </p:cNvPr>
          <p:cNvSpPr>
            <a:spLocks noGrp="1" noChangeArrowheads="1"/>
          </p:cNvSpPr>
          <p:nvPr>
            <p:ph type="title"/>
          </p:nvPr>
        </p:nvSpPr>
        <p:spPr>
          <a:xfrm>
            <a:off x="502783" y="333375"/>
            <a:ext cx="5653393" cy="1143000"/>
          </a:xfrm>
        </p:spPr>
        <p:txBody>
          <a:bodyPr/>
          <a:lstStyle/>
          <a:p>
            <a:r>
              <a:rPr lang="en-GB" altLang="en-US" sz="4000" dirty="0"/>
              <a:t>Buddhism</a:t>
            </a:r>
          </a:p>
        </p:txBody>
      </p:sp>
      <p:sp>
        <p:nvSpPr>
          <p:cNvPr id="2051" name="Rectangle 3">
            <a:extLst>
              <a:ext uri="{FF2B5EF4-FFF2-40B4-BE49-F238E27FC236}">
                <a16:creationId xmlns:a16="http://schemas.microsoft.com/office/drawing/2014/main" id="{625C28D8-9A8C-421C-AC15-0E6BF6EF04AE}"/>
              </a:ext>
            </a:extLst>
          </p:cNvPr>
          <p:cNvSpPr>
            <a:spLocks noGrp="1" noChangeArrowheads="1"/>
          </p:cNvSpPr>
          <p:nvPr>
            <p:ph type="body" sz="half" idx="1"/>
          </p:nvPr>
        </p:nvSpPr>
        <p:spPr>
          <a:xfrm>
            <a:off x="736897" y="1908176"/>
            <a:ext cx="7340600" cy="4114800"/>
          </a:xfrm>
        </p:spPr>
        <p:txBody>
          <a:bodyPr>
            <a:normAutofit/>
          </a:bodyPr>
          <a:lstStyle/>
          <a:p>
            <a:pPr>
              <a:lnSpc>
                <a:spcPct val="80000"/>
              </a:lnSpc>
            </a:pPr>
            <a:r>
              <a:rPr lang="en-GB" altLang="en-US" sz="2800" dirty="0"/>
              <a:t>Siddhartha Gautama</a:t>
            </a:r>
          </a:p>
          <a:p>
            <a:pPr>
              <a:lnSpc>
                <a:spcPct val="80000"/>
              </a:lnSpc>
              <a:buFont typeface="Wingdings" panose="05000000000000000000" pitchFamily="2" charset="2"/>
              <a:buNone/>
            </a:pPr>
            <a:r>
              <a:rPr lang="en-GB" altLang="en-US" sz="2800" dirty="0"/>
              <a:t>     (490-10 BCE) </a:t>
            </a:r>
          </a:p>
          <a:p>
            <a:pPr>
              <a:lnSpc>
                <a:spcPct val="80000"/>
              </a:lnSpc>
            </a:pPr>
            <a:r>
              <a:rPr lang="en-GB" altLang="en-US" sz="2800" dirty="0"/>
              <a:t>The canon of scripture was written between 500 B.C.E. to the first century C.E. in Sri Lanka. </a:t>
            </a:r>
          </a:p>
          <a:p>
            <a:pPr>
              <a:lnSpc>
                <a:spcPct val="80000"/>
              </a:lnSpc>
            </a:pPr>
            <a:r>
              <a:rPr lang="en-GB" altLang="en-US" sz="2800" dirty="0"/>
              <a:t>In this time the Theravada (=Doctrine of the Elders) was developed, still practiced in Sri Lanka and the Southeast Asia. </a:t>
            </a:r>
          </a:p>
          <a:p>
            <a:pPr>
              <a:lnSpc>
                <a:spcPct val="80000"/>
              </a:lnSpc>
            </a:pPr>
            <a:r>
              <a:rPr lang="en-GB" altLang="en-US" sz="2800" dirty="0"/>
              <a:t>The Mahayana (=Greater Vehicle) has its roots also in Early Buddhism (third century B.C.E</a:t>
            </a:r>
            <a:r>
              <a:rPr lang="en-US" altLang="en-US" sz="2800" dirty="0"/>
              <a:t>) </a:t>
            </a:r>
            <a:endParaRPr lang="en-GB" altLang="en-US" sz="2800" dirty="0"/>
          </a:p>
        </p:txBody>
      </p:sp>
      <p:pic>
        <p:nvPicPr>
          <p:cNvPr id="2062" name="Picture 14" descr="ganges">
            <a:extLst>
              <a:ext uri="{FF2B5EF4-FFF2-40B4-BE49-F238E27FC236}">
                <a16:creationId xmlns:a16="http://schemas.microsoft.com/office/drawing/2014/main" id="{1974EE91-7C0F-4D7A-A2A4-2C668208A14E}"/>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148064" y="196850"/>
            <a:ext cx="3736975" cy="2559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CEBE7CBE-5A47-4681-A23A-2F5FAA45F1C8}"/>
              </a:ext>
            </a:extLst>
          </p:cNvPr>
          <p:cNvSpPr>
            <a:spLocks noGrp="1" noChangeArrowheads="1"/>
          </p:cNvSpPr>
          <p:nvPr>
            <p:ph type="title"/>
          </p:nvPr>
        </p:nvSpPr>
        <p:spPr>
          <a:xfrm>
            <a:off x="19051" y="260648"/>
            <a:ext cx="7564437" cy="1143000"/>
          </a:xfrm>
        </p:spPr>
        <p:txBody>
          <a:bodyPr/>
          <a:lstStyle/>
          <a:p>
            <a:r>
              <a:rPr lang="en-GB" altLang="en-US" dirty="0"/>
              <a:t>Spread of Buddhism</a:t>
            </a:r>
            <a:endParaRPr lang="en-US" altLang="en-US" dirty="0"/>
          </a:p>
        </p:txBody>
      </p:sp>
      <p:sp>
        <p:nvSpPr>
          <p:cNvPr id="33795" name="Rectangle 3">
            <a:extLst>
              <a:ext uri="{FF2B5EF4-FFF2-40B4-BE49-F238E27FC236}">
                <a16:creationId xmlns:a16="http://schemas.microsoft.com/office/drawing/2014/main" id="{35DA32C2-3F4F-43EE-870C-040D91368AF4}"/>
              </a:ext>
            </a:extLst>
          </p:cNvPr>
          <p:cNvSpPr>
            <a:spLocks noGrp="1" noChangeArrowheads="1"/>
          </p:cNvSpPr>
          <p:nvPr>
            <p:ph type="body" sz="half" idx="1"/>
          </p:nvPr>
        </p:nvSpPr>
        <p:spPr>
          <a:xfrm>
            <a:off x="489474" y="1765931"/>
            <a:ext cx="7340600" cy="4114800"/>
          </a:xfrm>
        </p:spPr>
        <p:txBody>
          <a:bodyPr>
            <a:normAutofit lnSpcReduction="10000"/>
          </a:bodyPr>
          <a:lstStyle/>
          <a:p>
            <a:pPr>
              <a:lnSpc>
                <a:spcPct val="80000"/>
              </a:lnSpc>
            </a:pPr>
            <a:r>
              <a:rPr lang="en-GB" altLang="en-US" sz="2400" dirty="0"/>
              <a:t>Theravada and Mahayana spread </a:t>
            </a:r>
          </a:p>
          <a:p>
            <a:pPr>
              <a:lnSpc>
                <a:spcPct val="80000"/>
              </a:lnSpc>
              <a:buFont typeface="Wingdings" panose="05000000000000000000" pitchFamily="2" charset="2"/>
              <a:buNone/>
            </a:pPr>
            <a:r>
              <a:rPr lang="en-GB" altLang="en-US" sz="2400" dirty="0"/>
              <a:t>     from the first century C.E. on to </a:t>
            </a:r>
          </a:p>
          <a:p>
            <a:pPr>
              <a:lnSpc>
                <a:spcPct val="80000"/>
              </a:lnSpc>
              <a:buFont typeface="Wingdings" panose="05000000000000000000" pitchFamily="2" charset="2"/>
              <a:buNone/>
            </a:pPr>
            <a:r>
              <a:rPr lang="en-GB" altLang="en-US" sz="2400" dirty="0"/>
              <a:t>     China, Korea and Japan.</a:t>
            </a:r>
          </a:p>
          <a:p>
            <a:pPr>
              <a:lnSpc>
                <a:spcPct val="80000"/>
              </a:lnSpc>
            </a:pPr>
            <a:r>
              <a:rPr lang="en-GB" altLang="en-US" sz="2400" dirty="0"/>
              <a:t>From the 7th century on Vajrayana (Diamond Vehicle) and </a:t>
            </a:r>
            <a:r>
              <a:rPr lang="en-GB" altLang="en-US" sz="2400" dirty="0" err="1"/>
              <a:t>Mantrayana</a:t>
            </a:r>
            <a:r>
              <a:rPr lang="en-GB" altLang="en-US" sz="2400" dirty="0"/>
              <a:t> (Vehicle of Sacred Utterance) was established and spread to Nepal and Tibet. </a:t>
            </a:r>
          </a:p>
          <a:p>
            <a:pPr>
              <a:lnSpc>
                <a:spcPct val="80000"/>
              </a:lnSpc>
            </a:pPr>
            <a:r>
              <a:rPr lang="en-GB" altLang="en-US" sz="2400" dirty="0"/>
              <a:t>Today: dominant in Sri Lanka and other countries in Southeast Asia and East Asia,  present in the Himalayan region, Tibet, China, Central Asia, Bengal, South India and Indonesia. </a:t>
            </a:r>
          </a:p>
          <a:p>
            <a:pPr>
              <a:lnSpc>
                <a:spcPct val="80000"/>
              </a:lnSpc>
            </a:pPr>
            <a:r>
              <a:rPr lang="en-GB" altLang="en-US" sz="2400" dirty="0"/>
              <a:t>Since the 20</a:t>
            </a:r>
            <a:r>
              <a:rPr lang="en-GB" altLang="en-US" sz="2400" baseline="30000" dirty="0"/>
              <a:t>th</a:t>
            </a:r>
            <a:r>
              <a:rPr lang="en-GB" altLang="en-US" sz="2400" dirty="0"/>
              <a:t> century also present in Western countries </a:t>
            </a:r>
          </a:p>
          <a:p>
            <a:pPr>
              <a:lnSpc>
                <a:spcPct val="80000"/>
              </a:lnSpc>
            </a:pPr>
            <a:r>
              <a:rPr lang="en-GB" altLang="en-US" sz="2400" dirty="0"/>
              <a:t>app. 357 million Buddhist around the world</a:t>
            </a:r>
            <a:endParaRPr lang="en-US" altLang="en-US" sz="2400" dirty="0"/>
          </a:p>
        </p:txBody>
      </p:sp>
      <p:pic>
        <p:nvPicPr>
          <p:cNvPr id="33799" name="Picture 7" descr="Konchog-wangdu">
            <a:extLst>
              <a:ext uri="{FF2B5EF4-FFF2-40B4-BE49-F238E27FC236}">
                <a16:creationId xmlns:a16="http://schemas.microsoft.com/office/drawing/2014/main" id="{9979E28D-7D00-47BB-A526-4DCFA8035652}"/>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516688" y="549275"/>
            <a:ext cx="2133600" cy="2381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3" name="Rectangle 5">
            <a:extLst>
              <a:ext uri="{FF2B5EF4-FFF2-40B4-BE49-F238E27FC236}">
                <a16:creationId xmlns:a16="http://schemas.microsoft.com/office/drawing/2014/main" id="{7B474529-9007-4FE6-AC7F-37325F3F2916}"/>
              </a:ext>
            </a:extLst>
          </p:cNvPr>
          <p:cNvSpPr>
            <a:spLocks noGrp="1" noChangeArrowheads="1"/>
          </p:cNvSpPr>
          <p:nvPr>
            <p:ph type="title"/>
          </p:nvPr>
        </p:nvSpPr>
        <p:spPr/>
        <p:txBody>
          <a:bodyPr/>
          <a:lstStyle/>
          <a:p>
            <a:r>
              <a:rPr lang="en-GB" altLang="en-US"/>
              <a:t>Geographical spread </a:t>
            </a:r>
            <a:endParaRPr lang="en-US" altLang="en-US"/>
          </a:p>
        </p:txBody>
      </p:sp>
      <p:pic>
        <p:nvPicPr>
          <p:cNvPr id="22543" name="Picture 15" descr="Buddhism_By_Country_Percent">
            <a:extLst>
              <a:ext uri="{FF2B5EF4-FFF2-40B4-BE49-F238E27FC236}">
                <a16:creationId xmlns:a16="http://schemas.microsoft.com/office/drawing/2014/main" id="{3998F17F-DE7C-4047-BA20-DF6B45C3832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489744" y="1312862"/>
            <a:ext cx="3736975" cy="32083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2545" name="Picture 17" descr="Buddhism_By_Country_Numbers">
            <a:extLst>
              <a:ext uri="{FF2B5EF4-FFF2-40B4-BE49-F238E27FC236}">
                <a16:creationId xmlns:a16="http://schemas.microsoft.com/office/drawing/2014/main" id="{89A31DCC-5A2E-4835-9218-D5F180E09192}"/>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a:xfrm>
            <a:off x="4715102" y="3284984"/>
            <a:ext cx="4457700" cy="206216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2548" name="Text Box 20">
            <a:extLst>
              <a:ext uri="{FF2B5EF4-FFF2-40B4-BE49-F238E27FC236}">
                <a16:creationId xmlns:a16="http://schemas.microsoft.com/office/drawing/2014/main" id="{850F7074-8BF6-4314-9300-0F2BB0B94ED9}"/>
              </a:ext>
            </a:extLst>
          </p:cNvPr>
          <p:cNvSpPr txBox="1">
            <a:spLocks noChangeArrowheads="1"/>
          </p:cNvSpPr>
          <p:nvPr/>
        </p:nvSpPr>
        <p:spPr bwMode="auto">
          <a:xfrm>
            <a:off x="1331640" y="4935984"/>
            <a:ext cx="2663825"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dirty="0"/>
              <a:t>Countries with most Buddhist</a:t>
            </a:r>
            <a:endParaRPr lang="en-US" altLang="en-US" dirty="0"/>
          </a:p>
        </p:txBody>
      </p:sp>
      <p:sp>
        <p:nvSpPr>
          <p:cNvPr id="22549" name="Text Box 21">
            <a:extLst>
              <a:ext uri="{FF2B5EF4-FFF2-40B4-BE49-F238E27FC236}">
                <a16:creationId xmlns:a16="http://schemas.microsoft.com/office/drawing/2014/main" id="{AFD74E9B-18A2-476D-907E-3B6F4AF05A9D}"/>
              </a:ext>
            </a:extLst>
          </p:cNvPr>
          <p:cNvSpPr txBox="1">
            <a:spLocks noChangeArrowheads="1"/>
          </p:cNvSpPr>
          <p:nvPr/>
        </p:nvSpPr>
        <p:spPr bwMode="auto">
          <a:xfrm>
            <a:off x="5148263" y="1916113"/>
            <a:ext cx="2736850"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t>Countries  with highest percentage of Buddhist</a:t>
            </a:r>
            <a:endParaRPr lang="en-US"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61EA92E9-B7D3-4190-A156-2E944D17A357}"/>
              </a:ext>
            </a:extLst>
          </p:cNvPr>
          <p:cNvSpPr>
            <a:spLocks noGrp="1" noChangeArrowheads="1"/>
          </p:cNvSpPr>
          <p:nvPr>
            <p:ph type="title"/>
          </p:nvPr>
        </p:nvSpPr>
        <p:spPr>
          <a:xfrm>
            <a:off x="444068" y="369107"/>
            <a:ext cx="7564437" cy="539750"/>
          </a:xfrm>
        </p:spPr>
        <p:txBody>
          <a:bodyPr>
            <a:normAutofit fontScale="90000"/>
          </a:bodyPr>
          <a:lstStyle/>
          <a:p>
            <a:r>
              <a:rPr lang="de-DE" altLang="en-US" sz="3600" dirty="0"/>
              <a:t>4 Characteristics </a:t>
            </a:r>
            <a:endParaRPr lang="en-GB" altLang="en-US" sz="3600" dirty="0"/>
          </a:p>
        </p:txBody>
      </p:sp>
      <p:sp>
        <p:nvSpPr>
          <p:cNvPr id="1027" name="Rectangle 3">
            <a:extLst>
              <a:ext uri="{FF2B5EF4-FFF2-40B4-BE49-F238E27FC236}">
                <a16:creationId xmlns:a16="http://schemas.microsoft.com/office/drawing/2014/main" id="{AB231D68-D13E-4997-97B0-B9B9C28D6450}"/>
              </a:ext>
            </a:extLst>
          </p:cNvPr>
          <p:cNvSpPr>
            <a:spLocks noGrp="1" noChangeArrowheads="1"/>
          </p:cNvSpPr>
          <p:nvPr>
            <p:ph type="body" sz="half" idx="1"/>
          </p:nvPr>
        </p:nvSpPr>
        <p:spPr>
          <a:xfrm>
            <a:off x="253546" y="1628800"/>
            <a:ext cx="7485063" cy="4114800"/>
          </a:xfrm>
        </p:spPr>
        <p:txBody>
          <a:bodyPr/>
          <a:lstStyle/>
          <a:p>
            <a:pPr marL="533400" indent="-533400">
              <a:lnSpc>
                <a:spcPct val="80000"/>
              </a:lnSpc>
            </a:pPr>
            <a:r>
              <a:rPr lang="en-GB" altLang="en-US" sz="2400" dirty="0"/>
              <a:t>The idea that it is intentional action </a:t>
            </a:r>
          </a:p>
          <a:p>
            <a:pPr marL="533400" indent="-533400">
              <a:lnSpc>
                <a:spcPct val="80000"/>
              </a:lnSpc>
              <a:buFont typeface="Wingdings" panose="05000000000000000000" pitchFamily="2" charset="2"/>
              <a:buNone/>
            </a:pPr>
            <a:r>
              <a:rPr lang="en-GB" altLang="en-US" sz="2400" dirty="0"/>
              <a:t>       which generates results in a being’s </a:t>
            </a:r>
          </a:p>
          <a:p>
            <a:pPr marL="533400" indent="-533400">
              <a:lnSpc>
                <a:spcPct val="80000"/>
              </a:lnSpc>
              <a:buFont typeface="Wingdings" panose="05000000000000000000" pitchFamily="2" charset="2"/>
              <a:buNone/>
            </a:pPr>
            <a:r>
              <a:rPr lang="en-GB" altLang="en-US" sz="2400" dirty="0"/>
              <a:t>       consciousness </a:t>
            </a:r>
          </a:p>
          <a:p>
            <a:pPr marL="533400" indent="-533400">
              <a:lnSpc>
                <a:spcPct val="80000"/>
              </a:lnSpc>
            </a:pPr>
            <a:r>
              <a:rPr lang="en-GB" altLang="en-US" sz="2400" dirty="0"/>
              <a:t>The co-existence of perspectives which stresses the problem of ignorance and the corresponding need to develop wisdom</a:t>
            </a:r>
          </a:p>
          <a:p>
            <a:pPr marL="533400" indent="-533400">
              <a:lnSpc>
                <a:spcPct val="80000"/>
              </a:lnSpc>
            </a:pPr>
            <a:r>
              <a:rPr lang="en-GB" altLang="en-US" sz="2400" dirty="0"/>
              <a:t>The development of meditation on the path for calming the mind and for increasing mindful awareness (path to liberation)</a:t>
            </a:r>
          </a:p>
          <a:p>
            <a:pPr marL="533400" indent="-533400">
              <a:lnSpc>
                <a:spcPct val="80000"/>
              </a:lnSpc>
            </a:pPr>
            <a:r>
              <a:rPr lang="en-GB" altLang="en-US" sz="2400" dirty="0"/>
              <a:t>A conceptualization of the Buddhist Path as a ‘middle way’ between the extremes of worldly indulgence and asceticism (simple lifestyle)</a:t>
            </a:r>
            <a:endParaRPr lang="en-US" altLang="en-US" sz="2400" dirty="0"/>
          </a:p>
        </p:txBody>
      </p:sp>
      <p:pic>
        <p:nvPicPr>
          <p:cNvPr id="1042" name="Picture 18" descr="260px-Buddha-Sarnath-sepia">
            <a:extLst>
              <a:ext uri="{FF2B5EF4-FFF2-40B4-BE49-F238E27FC236}">
                <a16:creationId xmlns:a16="http://schemas.microsoft.com/office/drawing/2014/main" id="{F2568C85-46A8-4D91-98A5-33B5EC6E55C6}"/>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019925" y="188913"/>
            <a:ext cx="1947863" cy="26003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97" name="Rectangle 13">
            <a:extLst>
              <a:ext uri="{FF2B5EF4-FFF2-40B4-BE49-F238E27FC236}">
                <a16:creationId xmlns:a16="http://schemas.microsoft.com/office/drawing/2014/main" id="{9B48505F-BEE4-4537-B2EB-3BCB399BC996}"/>
              </a:ext>
            </a:extLst>
          </p:cNvPr>
          <p:cNvSpPr>
            <a:spLocks noGrp="1" noChangeArrowheads="1"/>
          </p:cNvSpPr>
          <p:nvPr>
            <p:ph type="title"/>
          </p:nvPr>
        </p:nvSpPr>
        <p:spPr/>
        <p:txBody>
          <a:bodyPr/>
          <a:lstStyle/>
          <a:p>
            <a:endParaRPr lang="en-US" altLang="en-US"/>
          </a:p>
        </p:txBody>
      </p:sp>
      <p:pic>
        <p:nvPicPr>
          <p:cNvPr id="41992" name="Picture 8" descr="250px-Buddha_statues_in_a_temple_on_Jejudo">
            <a:extLst>
              <a:ext uri="{FF2B5EF4-FFF2-40B4-BE49-F238E27FC236}">
                <a16:creationId xmlns:a16="http://schemas.microsoft.com/office/drawing/2014/main" id="{3DFE27F3-E2D7-4148-84E0-D7F9C88959B0}"/>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50862" y="203200"/>
            <a:ext cx="3744913" cy="24892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1993" name="Picture 9" descr="250px-Wheel_life_01">
            <a:extLst>
              <a:ext uri="{FF2B5EF4-FFF2-40B4-BE49-F238E27FC236}">
                <a16:creationId xmlns:a16="http://schemas.microsoft.com/office/drawing/2014/main" id="{EB8A26A0-DCCE-4ED5-B8BE-5220DBF62AB9}"/>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6330156" y="476672"/>
            <a:ext cx="2570162" cy="36083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2000" name="Picture 16" descr="garden">
            <a:extLst>
              <a:ext uri="{FF2B5EF4-FFF2-40B4-BE49-F238E27FC236}">
                <a16:creationId xmlns:a16="http://schemas.microsoft.com/office/drawing/2014/main" id="{E777EA23-B50F-4A34-9C14-9137596B9348}"/>
              </a:ext>
            </a:extLst>
          </p:cNvPr>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3059832" y="2564656"/>
            <a:ext cx="3384550" cy="33845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1108</TotalTime>
  <Words>625</Words>
  <Application>Microsoft Office PowerPoint</Application>
  <PresentationFormat>On-screen Show (4:3)</PresentationFormat>
  <Paragraphs>52</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Myriad Pro</vt:lpstr>
      <vt:lpstr>Times New Roman</vt:lpstr>
      <vt:lpstr>Wingdings</vt:lpstr>
      <vt:lpstr>20140311PresentationUWTSDTemplate</vt:lpstr>
      <vt:lpstr>Anthropology of Religion  </vt:lpstr>
      <vt:lpstr>Religion and Diaspora</vt:lpstr>
      <vt:lpstr>Definitions of Diaspora </vt:lpstr>
      <vt:lpstr>Religious Diaspora</vt:lpstr>
      <vt:lpstr>Diaspora Religions</vt:lpstr>
      <vt:lpstr>Counter Arguments </vt:lpstr>
      <vt:lpstr>Characteristics of Diaspora </vt:lpstr>
      <vt:lpstr>Buddhism</vt:lpstr>
      <vt:lpstr>Spread of Buddhism</vt:lpstr>
      <vt:lpstr>Geographical spread </vt:lpstr>
      <vt:lpstr>4 Characteristics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112</cp:revision>
  <cp:lastPrinted>2019-03-05T10:38:37Z</cp:lastPrinted>
  <dcterms:created xsi:type="dcterms:W3CDTF">2015-04-14T15:21:28Z</dcterms:created>
  <dcterms:modified xsi:type="dcterms:W3CDTF">2019-03-05T16:31:38Z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