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327" r:id="rId3"/>
    <p:sldId id="324" r:id="rId4"/>
    <p:sldId id="273" r:id="rId5"/>
    <p:sldId id="275" r:id="rId6"/>
    <p:sldId id="316" r:id="rId7"/>
    <p:sldId id="296" r:id="rId8"/>
    <p:sldId id="333" r:id="rId9"/>
    <p:sldId id="326" r:id="rId10"/>
    <p:sldId id="261" r:id="rId11"/>
    <p:sldId id="330" r:id="rId12"/>
    <p:sldId id="329" r:id="rId13"/>
    <p:sldId id="331" r:id="rId14"/>
    <p:sldId id="262" r:id="rId15"/>
    <p:sldId id="263" r:id="rId16"/>
    <p:sldId id="332" r:id="rId17"/>
    <p:sldId id="293" r:id="rId18"/>
    <p:sldId id="301" r:id="rId19"/>
    <p:sldId id="265" r:id="rId20"/>
    <p:sldId id="302" r:id="rId21"/>
    <p:sldId id="334" r:id="rId22"/>
  </p:sldIdLst>
  <p:sldSz cx="12192000" cy="6858000"/>
  <p:notesSz cx="6858000" cy="9144000"/>
  <p:photoAlbum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2F13C90-0363-CF79-1C41-673681A3950D}" name="Shahd Omer (2130010)" initials="SO(" userId="S::2130010@student.uwtsd.ac.uk::10fe6e33-6571-48ee-ae21-bdb083fcae1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4388D2-3FDB-49F5-8E94-A59F16B2C845}" v="477" dt="2021-12-02T09:28:13.9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4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CE8300-7E0A-48F8-8058-FC78AC95BC5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62013-EA1B-437F-A205-293371C05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86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093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6056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370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906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6978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833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966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2899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781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344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10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446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454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37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8005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59AF9F-86B4-4354-89DB-E1A743966B3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8762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go.gale.com/ps/i.do?id=GALE%7CA554288772&amp;sid=googleScholar&amp;v=2.1&amp;it=r&amp;linkaccess=abs&amp;issn=03099334&amp;p=AONE&amp;sw=w&amp;userGroupName=anon%7Ea29d47c5" TargetMode="External"/><Relationship Id="rId2" Type="http://schemas.openxmlformats.org/officeDocument/2006/relationships/hyperlink" Target="http://repository.stp-bandung.ac.id/1051/4/PA_201621257_BAB%20III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hermanstravel.com/advice/5-things-you-should-know-about-moxy-hotels" TargetMode="External"/><Relationship Id="rId5" Type="http://schemas.openxmlformats.org/officeDocument/2006/relationships/hyperlink" Target="https://www.theseus.fi/bitstream/handle/10024/93290/Goetz_Irina.pdf?sequence=1" TargetMode="External"/><Relationship Id="rId4" Type="http://schemas.openxmlformats.org/officeDocument/2006/relationships/hyperlink" Target="https://link.springer.com/chapter/10.1007/978-3-030-64111-5_7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be.com/watch?v=H0QXCY1kDI0&amp;feature=shares" TargetMode="External"/><Relationship Id="rId3" Type="http://schemas.openxmlformats.org/officeDocument/2006/relationships/hyperlink" Target="https://www.linchikwok.net/2018/04/the-moxy-hotels-creating-experiences-as.html?m=1" TargetMode="External"/><Relationship Id="rId7" Type="http://schemas.openxmlformats.org/officeDocument/2006/relationships/hyperlink" Target="https://www.prnewswire.com/news-releases/moxy-hotels-marriott-internationals-bold-experiential-hotel-brand-debuts-in-london-300418572.html#:~:text=%22Moxy%20Hotels%20is%20on%20a,global%20brand%20director%2C%20Moxy%20Hotels" TargetMode="External"/><Relationship Id="rId2" Type="http://schemas.openxmlformats.org/officeDocument/2006/relationships/hyperlink" Target="https://www.linchikwok.ne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roiect-tisa.ro/wp-content/uploads/2018/11/Articol-Innovation-in-hospitality-and-tourism-industries.pdf" TargetMode="External"/><Relationship Id="rId5" Type="http://schemas.openxmlformats.org/officeDocument/2006/relationships/hyperlink" Target="https://www.marriott.com/en-us/hotels/lonof-moxy-london-stratford/rooms/" TargetMode="External"/><Relationship Id="rId4" Type="http://schemas.openxmlformats.org/officeDocument/2006/relationships/hyperlink" Target="https://core.ac.uk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images/search?view=detailV2&amp;ccid=y9pHuMQh&amp;id=9D1A020E54562B1743D32ED95209FFD709B5F46B&amp;thid=OIP.y9pHuMQhUFfFmc5cc74dywHaE8&amp;mediaurl=https%3a%2f%2fimages.trvl-media.com%2fhotels%2f21000000%2f20470000%2f20463400%2f20463397%2fb22ed193_z.jpg&amp;cdnurl=https%3a%2f%2fth.bing.com%2fth%2fid%2fR.cbda47b8c4215057c599ce5c73be1dcb%3frik%3da%252fS1Cdf%252fCVLZLg%26pid%3dImgRaw%26r%3d0&amp;exph=667&amp;expw=1000&amp;q=MOXY+HOTEL+UK&amp;simid=608024338726084629&amp;FORM=IRPRST&amp;ck=AF2E9A623AEC8BEEC26D64D80C588837&amp;selectedIndex=62&amp;ajaxhist=0&amp;ajaxserp=0" TargetMode="External"/><Relationship Id="rId3" Type="http://schemas.openxmlformats.org/officeDocument/2006/relationships/hyperlink" Target="https://www.bringfido.com/lodging/16864" TargetMode="External"/><Relationship Id="rId7" Type="http://schemas.openxmlformats.org/officeDocument/2006/relationships/hyperlink" Target="https://queerintheworld.com/moxy-hotel/" TargetMode="External"/><Relationship Id="rId2" Type="http://schemas.openxmlformats.org/officeDocument/2006/relationships/hyperlink" Target="https://www.booking.com/hotel/us/moxy-washington-dc-downtown.en-gb.html?aid=357028&amp;label=bin859jc-1DCAso7AFCG21veHktd2FzaGluZ3Rvbi1kYy1kb3dudG93bkgzWANoUIgBAZgBCbgBF8gBDNgBA-gBAYgCAagCA7gCvJCEnwbAAgHSAiQxYzA3YTgyOS0yNzZkLTQ5MDItYTdiZC03Zjc3ZDhmODk4MTfYAgTgAgE&amp;sid=b78a82bcc0aa27537ef6b7978fe0bb6d&amp;dist=0&amp;keep_landing=1&amp;sb_price_type=total&amp;type=total&amp;activeTab=photosGaller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ollowstylepassion.com/en/2017/11/15/lasp-system-is-back-at-the-moxy-hotel-times-square-for-the-second-time/" TargetMode="External"/><Relationship Id="rId5" Type="http://schemas.openxmlformats.org/officeDocument/2006/relationships/hyperlink" Target="https://dreamtravelonpoints.com/moxy-by-marriott-hotel-brand-experience/" TargetMode="External"/><Relationship Id="rId4" Type="http://schemas.openxmlformats.org/officeDocument/2006/relationships/hyperlink" Target="https://coolhunting.com/design/moxy-times-square-madboots-dance/" TargetMode="External"/><Relationship Id="rId9" Type="http://schemas.openxmlformats.org/officeDocument/2006/relationships/hyperlink" Target="https://www.bing.com/images/search?view=detailV2&amp;ccid=n2yGxNBz&amp;id=78347062BA29CC32991256EB6469DC2BDDA484A9&amp;thid=OIP.n2yGxNBzVStInsNt5GuUsgHaHa&amp;mediaurl=https%3a%2f%2fjoonbug.imgix.net%2fHPimolJ2YC6%2foriginal-75f4cd91723baa63.jpg%3fw%3d550%26h%3d550%26fit%3dcrop&amp;cdnurl=https%3a%2f%2fth.bing.com%2fth%2fid%2fR.9f6c86c4d073552b489ec36de46b94b2%3frik%3dqYSk3SvcaWTrVg%26pid%3dImgRaw%26r%3d0&amp;exph=550&amp;expw=550&amp;q=Moxy+Hotel+DC+Party&amp;simid=608031378171708879&amp;FORM=IRPRST&amp;ck=169502B48CDE300A4023FF4EF55E34E4&amp;selectedIndex=12&amp;ajaxhist=0&amp;ajaxserp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32">
            <a:extLst>
              <a:ext uri="{FF2B5EF4-FFF2-40B4-BE49-F238E27FC236}">
                <a16:creationId xmlns:a16="http://schemas.microsoft.com/office/drawing/2014/main" id="{324CCFA0-27D3-4A36-9B02-FAB6B3DB0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34">
            <a:extLst>
              <a:ext uri="{FF2B5EF4-FFF2-40B4-BE49-F238E27FC236}">
                <a16:creationId xmlns:a16="http://schemas.microsoft.com/office/drawing/2014/main" id="{2E8A693E-D7CA-4A38-90F9-DD4981DA7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84EE7-85DE-4768-9112-7E7EFA1219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52832" y="482171"/>
            <a:ext cx="4972063" cy="2618838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role and importance of quality service, hospitality, and guest service for 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moxy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hotels)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Hospitality &amp; guest service management (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bmih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4003).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7B800-E5FC-4862-8F79-DC8369DF75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0074" y="4396391"/>
            <a:ext cx="4972063" cy="882568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Charlotte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joyner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9" name="Group 36">
            <a:extLst>
              <a:ext uri="{FF2B5EF4-FFF2-40B4-BE49-F238E27FC236}">
                <a16:creationId xmlns:a16="http://schemas.microsoft.com/office/drawing/2014/main" id="{E3FD8210-A63E-4CE0-AD3A-B6DCF3DA6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8" y="482171"/>
            <a:ext cx="4641751" cy="5149101"/>
            <a:chOff x="7463259" y="583365"/>
            <a:chExt cx="4641750" cy="5181928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01A69E07-729F-4BEA-99D8-165568BA3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64175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38">
              <a:extLst>
                <a:ext uri="{FF2B5EF4-FFF2-40B4-BE49-F238E27FC236}">
                  <a16:creationId xmlns:a16="http://schemas.microsoft.com/office/drawing/2014/main" id="{5C80F5DA-B2AF-4E91-9FC5-1EF5E1B64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4001651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close-up of some candy&#10;&#10;Description automatically generated with low confidence">
            <a:extLst>
              <a:ext uri="{FF2B5EF4-FFF2-40B4-BE49-F238E27FC236}">
                <a16:creationId xmlns:a16="http://schemas.microsoft.com/office/drawing/2014/main" id="{CB598309-862A-F48F-7316-D67DFB6994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38" r="-4" b="-4"/>
          <a:stretch/>
        </p:blipFill>
        <p:spPr>
          <a:xfrm>
            <a:off x="1271223" y="1116345"/>
            <a:ext cx="3362141" cy="3866172"/>
          </a:xfrm>
          <a:prstGeom prst="rect">
            <a:avLst/>
          </a:prstGeom>
        </p:spPr>
      </p:pic>
      <p:cxnSp>
        <p:nvCxnSpPr>
          <p:cNvPr id="51" name="Straight Connector 40">
            <a:extLst>
              <a:ext uri="{FF2B5EF4-FFF2-40B4-BE49-F238E27FC236}">
                <a16:creationId xmlns:a16="http://schemas.microsoft.com/office/drawing/2014/main" id="{C50D4A03-F785-4A2E-9C26-16C933B9A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70073" y="4393728"/>
            <a:ext cx="495950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2" name="Picture 42">
            <a:extLst>
              <a:ext uri="{FF2B5EF4-FFF2-40B4-BE49-F238E27FC236}">
                <a16:creationId xmlns:a16="http://schemas.microsoft.com/office/drawing/2014/main" id="{8BA569A1-C57C-468F-959A-2D19D87ED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3" name="Straight Connector 44">
            <a:extLst>
              <a:ext uri="{FF2B5EF4-FFF2-40B4-BE49-F238E27FC236}">
                <a16:creationId xmlns:a16="http://schemas.microsoft.com/office/drawing/2014/main" id="{0EE46E04-2233-468F-9337-55EDFF9C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525A59C-E3D0-505C-2257-BA9ED15C9837}"/>
              </a:ext>
            </a:extLst>
          </p:cNvPr>
          <p:cNvSpPr txBox="1"/>
          <p:nvPr/>
        </p:nvSpPr>
        <p:spPr>
          <a:xfrm>
            <a:off x="1270920" y="1226728"/>
            <a:ext cx="25049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Shahd Omer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8004D1-7178-AEEE-D087-B79EB4DDDCFC}"/>
              </a:ext>
            </a:extLst>
          </p:cNvPr>
          <p:cNvSpPr txBox="1"/>
          <p:nvPr/>
        </p:nvSpPr>
        <p:spPr>
          <a:xfrm>
            <a:off x="1270920" y="1596060"/>
            <a:ext cx="230677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2130010</a:t>
            </a:r>
          </a:p>
        </p:txBody>
      </p:sp>
    </p:spTree>
    <p:extLst>
      <p:ext uri="{BB962C8B-B14F-4D97-AF65-F5344CB8AC3E}">
        <p14:creationId xmlns:p14="http://schemas.microsoft.com/office/powerpoint/2010/main" val="1185512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Checklist with solid fill">
            <a:extLst>
              <a:ext uri="{FF2B5EF4-FFF2-40B4-BE49-F238E27FC236}">
                <a16:creationId xmlns:a16="http://schemas.microsoft.com/office/drawing/2014/main" id="{8E689207-6910-2D3C-29D6-5DB56E3DAB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50462" y="2277991"/>
            <a:ext cx="2926098" cy="2926098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6DF3378-78B5-34BE-84F7-327E66299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9070" y="2015734"/>
            <a:ext cx="6195784" cy="3450613"/>
          </a:xfrm>
        </p:spPr>
        <p:txBody>
          <a:bodyPr>
            <a:normAutofit fontScale="70000" lnSpcReduction="2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Content List: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(slide 3).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Segmentation/concept/positioning (slide 4 &amp;5).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Hotel Nature(slide6 -10).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Guests’ Services Facilities (slide 11-14).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Food &amp; Beverage outlet (slides 15-17).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Conclusion (Slide 18).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References List ( Slide 19-20).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Images Reference List ( slide 21).</a:t>
            </a:r>
          </a:p>
        </p:txBody>
      </p:sp>
    </p:spTree>
    <p:extLst>
      <p:ext uri="{BB962C8B-B14F-4D97-AF65-F5344CB8AC3E}">
        <p14:creationId xmlns:p14="http://schemas.microsoft.com/office/powerpoint/2010/main" val="352784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mpany name">
            <a:extLst>
              <a:ext uri="{FF2B5EF4-FFF2-40B4-BE49-F238E27FC236}">
                <a16:creationId xmlns:a16="http://schemas.microsoft.com/office/drawing/2014/main" id="{0D072098-6CE6-A748-5703-A01187665C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4"/>
          <a:stretch/>
        </p:blipFill>
        <p:spPr>
          <a:xfrm>
            <a:off x="7903" y="0"/>
            <a:ext cx="12191980" cy="86055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5AAED7-4701-4235-96E4-0E78B26FC56A}"/>
              </a:ext>
            </a:extLst>
          </p:cNvPr>
          <p:cNvSpPr txBox="1"/>
          <p:nvPr/>
        </p:nvSpPr>
        <p:spPr>
          <a:xfrm>
            <a:off x="838200" y="3526300"/>
            <a:ext cx="10165218" cy="25884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>
              <a:solidFill>
                <a:srgbClr val="000000"/>
              </a:solidFill>
              <a:highlight>
                <a:srgbClr val="C0C0C0"/>
              </a:highligh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8688B8-14D3-E165-B465-B56D57F48995}"/>
              </a:ext>
            </a:extLst>
          </p:cNvPr>
          <p:cNvSpPr txBox="1"/>
          <p:nvPr/>
        </p:nvSpPr>
        <p:spPr>
          <a:xfrm>
            <a:off x="134027" y="580985"/>
            <a:ext cx="121919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Marriott International</a:t>
            </a:r>
            <a:r>
              <a:rPr lang="en-GB" sz="2000" b="1" dirty="0">
                <a:effectLst/>
                <a:latin typeface="Arial" panose="020B0604020202020204" pitchFamily="34" charset="0"/>
                <a:ea typeface="SimHei" panose="02010609060101010101" pitchFamily="49" charset="-122"/>
                <a:cs typeface="Arial" panose="020B0604020202020204" pitchFamily="34" charset="0"/>
              </a:rPr>
              <a:t>, founded by J. Willard &amp; Alice Marriott and led by the family since 1927.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Moxy Hotels is Marriott International’s newest ground-up brand, the first one was opened in Milan in 2014 ( Marriott Bonvoy, 2022).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05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qr code&#10;&#10;Description automatically generated">
            <a:extLst>
              <a:ext uri="{FF2B5EF4-FFF2-40B4-BE49-F238E27FC236}">
                <a16:creationId xmlns:a16="http://schemas.microsoft.com/office/drawing/2014/main" id="{B6A90BCC-6C06-759E-4D67-89A9B8C17F7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29"/>
          <a:stretch/>
        </p:blipFill>
        <p:spPr>
          <a:xfrm>
            <a:off x="662152" y="449319"/>
            <a:ext cx="11114689" cy="56519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DF55F8-B546-471E-8A99-5BD3EB0FF2C5}"/>
              </a:ext>
            </a:extLst>
          </p:cNvPr>
          <p:cNvSpPr txBox="1"/>
          <p:nvPr/>
        </p:nvSpPr>
        <p:spPr>
          <a:xfrm>
            <a:off x="7676115" y="99162"/>
            <a:ext cx="4354304" cy="52550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u="sng" dirty="0">
              <a:highlight>
                <a:srgbClr val="C0C0C0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37039F-86F5-4E4F-3C97-D2DC91C67B63}"/>
              </a:ext>
            </a:extLst>
          </p:cNvPr>
          <p:cNvSpPr txBox="1"/>
          <p:nvPr/>
        </p:nvSpPr>
        <p:spPr>
          <a:xfrm>
            <a:off x="-63062" y="5761147"/>
            <a:ext cx="120304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(Bring </a:t>
            </a:r>
            <a:r>
              <a:rPr lang="en-GB" b="1" dirty="0" err="1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Fedo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(2023) A European economic 3 stars (Moxy Hotels,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Cooperation of American Hotel Group, Marriott, and Ikea Group after the success in Milan to open new locations under the same concept of budget hotels ( Marriott Bonvoy, 2023).</a:t>
            </a:r>
          </a:p>
        </p:txBody>
      </p:sp>
    </p:spTree>
    <p:extLst>
      <p:ext uri="{BB962C8B-B14F-4D97-AF65-F5344CB8AC3E}">
        <p14:creationId xmlns:p14="http://schemas.microsoft.com/office/powerpoint/2010/main" val="431416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C2A4B30-77D7-4FFB-8B53-A88BD68CA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73AAE2E-5D6B-4952-A4BB-546C49F8D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43251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01E4D783-AD45-49E7-B6C7-BBACB8290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B8633C-14C8-EC1A-16CA-6A64FAC07505}"/>
              </a:ext>
            </a:extLst>
          </p:cNvPr>
          <p:cNvSpPr txBox="1"/>
          <p:nvPr/>
        </p:nvSpPr>
        <p:spPr>
          <a:xfrm>
            <a:off x="182880" y="2026142"/>
            <a:ext cx="6511630" cy="35821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i="0" dirty="0">
                <a:latin typeface="Arial" panose="020B0604020202020204" pitchFamily="34" charset="0"/>
                <a:cs typeface="Arial" panose="020B0604020202020204" pitchFamily="34" charset="0"/>
              </a:rPr>
              <a:t>Moxy brand focused on creating a techno-friendly travel experience ( Home- Moxy Hotels,2022).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Moxy appeals to the young and young at heart.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i="0" dirty="0">
                <a:latin typeface="Arial" panose="020B0604020202020204" pitchFamily="34" charset="0"/>
                <a:cs typeface="Arial" panose="020B0604020202020204" pitchFamily="34" charset="0"/>
              </a:rPr>
              <a:t>Fun hunters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3 stars hotel focuses on the millennial traveler but in an attractive way with an attractive price (playful, affordable and playful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Matura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Takaza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i="0" dirty="0">
                <a:latin typeface="Arial" panose="020B0604020202020204" pitchFamily="34" charset="0"/>
                <a:cs typeface="Arial" panose="020B0604020202020204" pitchFamily="34" charset="0"/>
              </a:rPr>
              <a:t>Moxy is a boutique hotel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Götz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</p:txBody>
      </p:sp>
      <p:pic>
        <p:nvPicPr>
          <p:cNvPr id="5" name="Picture 4" descr="A picture containing text, indoor, orange">
            <a:extLst>
              <a:ext uri="{FF2B5EF4-FFF2-40B4-BE49-F238E27FC236}">
                <a16:creationId xmlns:a16="http://schemas.microsoft.com/office/drawing/2014/main" id="{67E98C1F-86A7-9540-8EBB-979DDB8E16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4813" y="-47297"/>
            <a:ext cx="5496884" cy="6869429"/>
          </a:xfrm>
          <a:prstGeom prst="rect">
            <a:avLst/>
          </a:prstGeom>
        </p:spPr>
      </p:pic>
      <p:pic>
        <p:nvPicPr>
          <p:cNvPr id="2" name="Picture 1" descr="A picture containing text, indoor, orange">
            <a:extLst>
              <a:ext uri="{FF2B5EF4-FFF2-40B4-BE49-F238E27FC236}">
                <a16:creationId xmlns:a16="http://schemas.microsoft.com/office/drawing/2014/main" id="{5654BD22-C82B-A35B-BA61-AED38B206D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4813" y="-200616"/>
            <a:ext cx="5496884" cy="68694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DF59E8A-80D8-96F1-1612-0368A2BDAB19}"/>
              </a:ext>
            </a:extLst>
          </p:cNvPr>
          <p:cNvSpPr txBox="1"/>
          <p:nvPr/>
        </p:nvSpPr>
        <p:spPr>
          <a:xfrm>
            <a:off x="7508487" y="512382"/>
            <a:ext cx="553998" cy="6409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sz="12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(2022)</a:t>
            </a:r>
          </a:p>
        </p:txBody>
      </p:sp>
    </p:spTree>
    <p:extLst>
      <p:ext uri="{BB962C8B-B14F-4D97-AF65-F5344CB8AC3E}">
        <p14:creationId xmlns:p14="http://schemas.microsoft.com/office/powerpoint/2010/main" val="1318529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51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92BE4B6-222D-0451-45E4-179F73F213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7" r="1" b="1"/>
          <a:stretch/>
        </p:blipFill>
        <p:spPr>
          <a:xfrm>
            <a:off x="691389" y="651350"/>
            <a:ext cx="10905066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38B767-A267-71FC-952E-5BD632429EB2}"/>
              </a:ext>
            </a:extLst>
          </p:cNvPr>
          <p:cNvSpPr txBox="1"/>
          <p:nvPr/>
        </p:nvSpPr>
        <p:spPr>
          <a:xfrm>
            <a:off x="928455" y="4717966"/>
            <a:ext cx="107865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Moxy hotels reception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</a:rPr>
              <a:t>serves a full day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. The premises are equipped and beautified by are paints, and modern furniture. Moxy offers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</a:rPr>
              <a:t>CPUs for free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, TV, meeting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</a:rPr>
              <a:t>areas, Internet access, 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presentation screens, and a library and ironing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</a:rPr>
              <a:t>place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 (Home - Moxy Hotels, 2016). Car parking is available 18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</a:rPr>
              <a:t>hours per 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day (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</a:rPr>
              <a:t>Andi, B.B, 2021). </a:t>
            </a:r>
          </a:p>
        </p:txBody>
      </p:sp>
    </p:spTree>
    <p:extLst>
      <p:ext uri="{BB962C8B-B14F-4D97-AF65-F5344CB8AC3E}">
        <p14:creationId xmlns:p14="http://schemas.microsoft.com/office/powerpoint/2010/main" val="185958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1847088"/>
            <a:ext cx="41587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5" name="Picture 4" descr="A picture containing indoor, ceiling, bar, counter&#10;&#10;Description automatically generated">
            <a:extLst>
              <a:ext uri="{FF2B5EF4-FFF2-40B4-BE49-F238E27FC236}">
                <a16:creationId xmlns:a16="http://schemas.microsoft.com/office/drawing/2014/main" id="{DFD51A9F-F648-0403-327D-67976F0E67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430"/>
            <a:ext cx="5940932" cy="613684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95C6BD-D62B-418B-B72A-D08A6CAE4C6D}"/>
              </a:ext>
            </a:extLst>
          </p:cNvPr>
          <p:cNvSpPr txBox="1"/>
          <p:nvPr/>
        </p:nvSpPr>
        <p:spPr>
          <a:xfrm>
            <a:off x="6096000" y="2015732"/>
            <a:ext cx="5496560" cy="41241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80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Herry</a:t>
            </a:r>
            <a:r>
              <a:rPr lang="en-GB" sz="8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Greek (2022) 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Moxy Hotels is Marriott’s new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affordable stylish 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brand.</a:t>
            </a: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Boutique Hotel</a:t>
            </a:r>
          </a:p>
          <a:p>
            <a:pPr marL="457200" indent="-457200" algn="l" rtl="0">
              <a:buFont typeface="Arial" panose="020B0604020202020204" pitchFamily="34" charset="0"/>
              <a:buChar char="•"/>
            </a:pPr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customers are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millennials.</a:t>
            </a: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dapt to new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guests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who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appreciate the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value of technology, socialising, and personalisation of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offered services more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than before.</a:t>
            </a:r>
          </a:p>
          <a:p>
            <a:pPr marL="457200" indent="-457200" algn="l" rtl="0">
              <a:buFont typeface="Arial" panose="020B0604020202020204" pitchFamily="34" charset="0"/>
              <a:buChar char="•"/>
            </a:pPr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doesn’t underestimate the power of data.</a:t>
            </a:r>
          </a:p>
          <a:p>
            <a:pPr algn="l" rtl="0"/>
            <a:endParaRPr lang="en-GB" sz="7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Moxy takes advantage of social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platforms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900" dirty="0"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496D279-7074-3F71-F1A3-F3B9D0B26EFD}"/>
              </a:ext>
            </a:extLst>
          </p:cNvPr>
          <p:cNvSpPr txBox="1"/>
          <p:nvPr/>
        </p:nvSpPr>
        <p:spPr>
          <a:xfrm>
            <a:off x="4477407" y="583324"/>
            <a:ext cx="12612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Herry</a:t>
            </a:r>
            <a:r>
              <a:rPr lang="en-GB" sz="12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Greek (2022)</a:t>
            </a:r>
            <a:endParaRPr lang="en-GB" sz="12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51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25639D38-29A6-8FB9-EEF1-100A01518A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89" b="14478"/>
          <a:stretch/>
        </p:blipFill>
        <p:spPr>
          <a:xfrm>
            <a:off x="20" y="-47297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B6B880-AE8B-3F26-F22E-937B920C4A49}"/>
              </a:ext>
            </a:extLst>
          </p:cNvPr>
          <p:cNvSpPr txBox="1"/>
          <p:nvPr/>
        </p:nvSpPr>
        <p:spPr>
          <a:xfrm>
            <a:off x="20" y="5380662"/>
            <a:ext cx="121919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92D05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</a:t>
            </a:r>
            <a:r>
              <a:rPr lang="en-GB" dirty="0" err="1">
                <a:solidFill>
                  <a:srgbClr val="92D05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Pary</a:t>
            </a:r>
            <a:r>
              <a:rPr lang="en-GB" dirty="0">
                <a:solidFill>
                  <a:srgbClr val="92D05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(2020). 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Moxy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invented t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he guestbook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which is a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technological 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platform situated in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the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 lobby. The hotel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supports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 travellers to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tell their experiences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, quotes, and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pictures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, Online videos to share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on 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Instagram or other platforms.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Plus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 the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do not disturb 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comedy series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 by gathering travellers to share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 fun stories on 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the Hotel’s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 YouTube channel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 (</a:t>
            </a:r>
            <a:r>
              <a:rPr lang="en-GB" b="1" dirty="0" err="1">
                <a:solidFill>
                  <a:srgbClr val="92D050"/>
                </a:solidFill>
                <a:latin typeface="Arial" panose="020B0604020202020204" pitchFamily="34" charset="0"/>
              </a:rPr>
              <a:t>Minner</a:t>
            </a: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, M. and Nayak, M 2019).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</a:rPr>
              <a:t>For </a:t>
            </a:r>
            <a:r>
              <a:rPr lang="en-GB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more value as it allows the potential customers to experience Moxy via social media (Watkins, 2016).</a:t>
            </a:r>
            <a:endParaRPr lang="en-GB" b="1" dirty="0">
              <a:solidFill>
                <a:srgbClr val="92D05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9F5721-C64E-7FDE-A087-DA55992E6D63}"/>
              </a:ext>
            </a:extLst>
          </p:cNvPr>
          <p:cNvSpPr txBox="1"/>
          <p:nvPr/>
        </p:nvSpPr>
        <p:spPr>
          <a:xfrm flipH="1">
            <a:off x="1802785" y="4398579"/>
            <a:ext cx="16041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</a:t>
            </a:r>
            <a:r>
              <a:rPr lang="en-GB" sz="1200" b="1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Pary</a:t>
            </a:r>
            <a:r>
              <a:rPr lang="en-GB" sz="12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(2020).</a:t>
            </a:r>
            <a:endParaRPr lang="en-GB" sz="12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18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7DE5115-89C8-4B9C-B0E8-78A15C20C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A6402E2-72CC-4683-9B83-11265402E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indoor, several">
            <a:extLst>
              <a:ext uri="{FF2B5EF4-FFF2-40B4-BE49-F238E27FC236}">
                <a16:creationId xmlns:a16="http://schemas.microsoft.com/office/drawing/2014/main" id="{ECC22177-9B2E-8795-9FCE-BF72E1CB89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8316"/>
          <a:stretch/>
        </p:blipFill>
        <p:spPr>
          <a:xfrm>
            <a:off x="1784603" y="795924"/>
            <a:ext cx="8622792" cy="4584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DF863DC-838C-4F16-AFA1-39E2AD44EB9B}"/>
              </a:ext>
            </a:extLst>
          </p:cNvPr>
          <p:cNvSpPr txBox="1"/>
          <p:nvPr/>
        </p:nvSpPr>
        <p:spPr>
          <a:xfrm>
            <a:off x="490537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02744D-2040-4F1C-9737-CCB612519BC1}"/>
              </a:ext>
            </a:extLst>
          </p:cNvPr>
          <p:cNvSpPr txBox="1"/>
          <p:nvPr/>
        </p:nvSpPr>
        <p:spPr>
          <a:xfrm>
            <a:off x="1166649" y="3379979"/>
            <a:ext cx="3874685" cy="3186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6CA526-6F7B-BCA8-E749-EB0CF60E1730}"/>
              </a:ext>
            </a:extLst>
          </p:cNvPr>
          <p:cNvSpPr txBox="1"/>
          <p:nvPr/>
        </p:nvSpPr>
        <p:spPr>
          <a:xfrm>
            <a:off x="1556084" y="4489329"/>
            <a:ext cx="9079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92D05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</a:t>
            </a:r>
            <a:r>
              <a:rPr lang="en-GB" sz="2400" dirty="0" err="1">
                <a:solidFill>
                  <a:srgbClr val="92D05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Pary</a:t>
            </a:r>
            <a:r>
              <a:rPr lang="en-GB" sz="2400" dirty="0">
                <a:solidFill>
                  <a:srgbClr val="92D05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(2020). </a:t>
            </a:r>
            <a:r>
              <a:rPr lang="en-GB" sz="2400" b="1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mission is to recreate </a:t>
            </a:r>
            <a:r>
              <a:rPr lang="en-GB" sz="24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old classic </a:t>
            </a:r>
            <a:r>
              <a:rPr lang="en-GB" sz="2400" b="1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and </a:t>
            </a:r>
            <a:r>
              <a:rPr lang="en-GB" sz="2400" b="1" dirty="0" err="1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fulfill</a:t>
            </a:r>
            <a:r>
              <a:rPr lang="en-GB" sz="2400" b="1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its living spaces </a:t>
            </a:r>
            <a:r>
              <a:rPr lang="en-GB" sz="24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vibrant</a:t>
            </a:r>
            <a:r>
              <a:rPr lang="en-GB" sz="2400" b="1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</a:t>
            </a:r>
            <a:r>
              <a:rPr lang="en-GB" sz="2400" b="1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that help fun-hunters to get the maximum enjoyment (</a:t>
            </a:r>
            <a:r>
              <a:rPr lang="en-GB" sz="24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George, R, 2021).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81D08C-E384-9168-BBC7-0EE564E9139B}"/>
              </a:ext>
            </a:extLst>
          </p:cNvPr>
          <p:cNvSpPr txBox="1"/>
          <p:nvPr/>
        </p:nvSpPr>
        <p:spPr>
          <a:xfrm flipH="1">
            <a:off x="5526862" y="1477077"/>
            <a:ext cx="1670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</a:t>
            </a:r>
            <a:r>
              <a:rPr lang="en-GB" sz="1200" b="1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Pary</a:t>
            </a:r>
            <a:r>
              <a:rPr lang="en-GB" sz="12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(2020).</a:t>
            </a:r>
            <a:endParaRPr lang="en-GB" sz="12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02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E6D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indoor, floor, wall, ceiling&#10;&#10;Description automatically generated">
            <a:extLst>
              <a:ext uri="{FF2B5EF4-FFF2-40B4-BE49-F238E27FC236}">
                <a16:creationId xmlns:a16="http://schemas.microsoft.com/office/drawing/2014/main" id="{193A791D-3B31-8051-0C54-442CEE0F56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71" r="1" b="2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B7309C-A027-C693-9105-5D53B1D48E3E}"/>
              </a:ext>
            </a:extLst>
          </p:cNvPr>
          <p:cNvSpPr txBox="1"/>
          <p:nvPr/>
        </p:nvSpPr>
        <p:spPr>
          <a:xfrm>
            <a:off x="643467" y="925033"/>
            <a:ext cx="109050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Bed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rooms are </a:t>
            </a: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tiny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but </a:t>
            </a: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carefully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equipped.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Clever design is Moxy’s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goal, and to offer economically stylish rooms by investing in each inch of space (Marriott Bonvoy,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Hotel designed for people who wants more than a room to sleep in (Devries, P.J 2018).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B0FDC4-55BD-CF20-2DF9-E66C03D0234E}"/>
              </a:ext>
            </a:extLst>
          </p:cNvPr>
          <p:cNvSpPr txBox="1"/>
          <p:nvPr/>
        </p:nvSpPr>
        <p:spPr>
          <a:xfrm flipH="1">
            <a:off x="1024759" y="3570890"/>
            <a:ext cx="17736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Moxy.com(2022).</a:t>
            </a:r>
          </a:p>
        </p:txBody>
      </p:sp>
    </p:spTree>
    <p:extLst>
      <p:ext uri="{BB962C8B-B14F-4D97-AF65-F5344CB8AC3E}">
        <p14:creationId xmlns:p14="http://schemas.microsoft.com/office/powerpoint/2010/main" val="54335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edroom with a large window&#10;&#10;Description automatically generated with medium confidence">
            <a:extLst>
              <a:ext uri="{FF2B5EF4-FFF2-40B4-BE49-F238E27FC236}">
                <a16:creationId xmlns:a16="http://schemas.microsoft.com/office/drawing/2014/main" id="{4CF0ACFA-B9FA-D8F1-C274-ED4C54B2A5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52" b="6790"/>
          <a:stretch/>
        </p:blipFill>
        <p:spPr>
          <a:xfrm>
            <a:off x="20" y="-47296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800B79-8329-8BC2-98DD-858FB3E19FAA}"/>
              </a:ext>
            </a:extLst>
          </p:cNvPr>
          <p:cNvSpPr txBox="1"/>
          <p:nvPr/>
        </p:nvSpPr>
        <p:spPr>
          <a:xfrm flipH="1">
            <a:off x="-1" y="5766618"/>
            <a:ext cx="1219198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(2023).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sleepers ( 1 Queen) 18 sqm 90.</a:t>
            </a:r>
          </a:p>
          <a:p>
            <a:pPr marL="285750" indent="-285750" algn="l" rtl="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ooms containing 42-inch HD TV with Chromecast and a high-standard sound system.</a:t>
            </a:r>
          </a:p>
          <a:p>
            <a:br>
              <a:rPr lang="en-GB" b="1" i="0" dirty="0">
                <a:solidFill>
                  <a:srgbClr val="92D050"/>
                </a:solidFill>
                <a:effectLst/>
                <a:latin typeface="Google Sans"/>
              </a:rPr>
            </a:br>
            <a:endParaRPr lang="en-GB" b="1" dirty="0">
              <a:solidFill>
                <a:srgbClr val="92D05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8B8C92-0BE7-971C-1595-D888B3D6F3E2}"/>
              </a:ext>
            </a:extLst>
          </p:cNvPr>
          <p:cNvSpPr txBox="1"/>
          <p:nvPr/>
        </p:nvSpPr>
        <p:spPr>
          <a:xfrm flipH="1">
            <a:off x="1166648" y="1056290"/>
            <a:ext cx="2010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(2023).</a:t>
            </a:r>
            <a:endParaRPr lang="en-GB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545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wall, bed, window">
            <a:extLst>
              <a:ext uri="{FF2B5EF4-FFF2-40B4-BE49-F238E27FC236}">
                <a16:creationId xmlns:a16="http://schemas.microsoft.com/office/drawing/2014/main" id="{3515F1CD-F696-6133-04BD-BF01FB8F46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22" b="1620"/>
          <a:stretch/>
        </p:blipFill>
        <p:spPr>
          <a:xfrm>
            <a:off x="20" y="-149763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33FDBE-E3B3-2C68-12C5-E6A897C5D618}"/>
              </a:ext>
            </a:extLst>
          </p:cNvPr>
          <p:cNvSpPr txBox="1"/>
          <p:nvPr/>
        </p:nvSpPr>
        <p:spPr>
          <a:xfrm>
            <a:off x="0" y="6121343"/>
            <a:ext cx="10595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Twin Sleeper ( 2 Twin)  18 sqm 90 ( Moxy 2021).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D3040D-B81B-FA8A-6C92-6C0EA17675A7}"/>
              </a:ext>
            </a:extLst>
          </p:cNvPr>
          <p:cNvSpPr txBox="1"/>
          <p:nvPr/>
        </p:nvSpPr>
        <p:spPr>
          <a:xfrm flipH="1">
            <a:off x="3214588" y="736657"/>
            <a:ext cx="2287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(2021).</a:t>
            </a:r>
            <a:endParaRPr lang="en-GB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144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ed in a room&#10;&#10;Description automatically generated with low confidence">
            <a:extLst>
              <a:ext uri="{FF2B5EF4-FFF2-40B4-BE49-F238E27FC236}">
                <a16:creationId xmlns:a16="http://schemas.microsoft.com/office/drawing/2014/main" id="{C55DC684-E2DD-A736-EBAD-C2F09F3616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32" b="6710"/>
          <a:stretch/>
        </p:blipFill>
        <p:spPr>
          <a:xfrm>
            <a:off x="20" y="-47287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CFF0C5-D9EC-B73F-CBF2-69CC828B24A8}"/>
              </a:ext>
            </a:extLst>
          </p:cNvPr>
          <p:cNvSpPr txBox="1"/>
          <p:nvPr/>
        </p:nvSpPr>
        <p:spPr>
          <a:xfrm>
            <a:off x="0" y="6121343"/>
            <a:ext cx="9314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</a:t>
            </a:r>
            <a:r>
              <a:rPr lang="en-GB" sz="24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(2021). Moxy Family Sleeper ( Sofa, Bed) 28 sqm 14.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7D9106-8E56-54D6-4C7F-AE9B0E3C0635}"/>
              </a:ext>
            </a:extLst>
          </p:cNvPr>
          <p:cNvSpPr txBox="1"/>
          <p:nvPr/>
        </p:nvSpPr>
        <p:spPr>
          <a:xfrm flipH="1">
            <a:off x="5863195" y="1229710"/>
            <a:ext cx="1712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Moxy (2021).</a:t>
            </a:r>
          </a:p>
        </p:txBody>
      </p:sp>
    </p:spTree>
    <p:extLst>
      <p:ext uri="{BB962C8B-B14F-4D97-AF65-F5344CB8AC3E}">
        <p14:creationId xmlns:p14="http://schemas.microsoft.com/office/powerpoint/2010/main" val="386910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43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building, outdoor, store&#10;&#10;Description automatically generated">
            <a:extLst>
              <a:ext uri="{FF2B5EF4-FFF2-40B4-BE49-F238E27FC236}">
                <a16:creationId xmlns:a16="http://schemas.microsoft.com/office/drawing/2014/main" id="{A5E51CA4-3D18-26FF-4009-91B0F3C73D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01" r="1" b="16665"/>
          <a:stretch/>
        </p:blipFill>
        <p:spPr>
          <a:xfrm>
            <a:off x="477012" y="480060"/>
            <a:ext cx="11237975" cy="589788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A30806-0596-0222-4DD1-4BBD2A1C8EFC}"/>
              </a:ext>
            </a:extLst>
          </p:cNvPr>
          <p:cNvSpPr txBox="1"/>
          <p:nvPr/>
        </p:nvSpPr>
        <p:spPr>
          <a:xfrm>
            <a:off x="187841" y="4987587"/>
            <a:ext cx="120041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David Graver (2020)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things to know about Moxy: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Moxy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millennials and social media, and yet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greeted as long as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your mind you are a social media lover.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loyal customer still guests can use their points to book stays as Moxy is part of Marriott so guests can take advantage of Marriott’s rewards program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lobby is the place to be (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 Peters, 2020).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4F0719-8FE3-A2BE-5806-8FFEACCC6183}"/>
              </a:ext>
            </a:extLst>
          </p:cNvPr>
          <p:cNvSpPr txBox="1"/>
          <p:nvPr/>
        </p:nvSpPr>
        <p:spPr>
          <a:xfrm>
            <a:off x="8403021" y="906517"/>
            <a:ext cx="2025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David Graver (2020).</a:t>
            </a:r>
            <a:endParaRPr lang="en-GB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185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43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indoor, area, cluttered&#10;&#10;Description automatically generated">
            <a:extLst>
              <a:ext uri="{FF2B5EF4-FFF2-40B4-BE49-F238E27FC236}">
                <a16:creationId xmlns:a16="http://schemas.microsoft.com/office/drawing/2014/main" id="{C7B8FE44-C2EA-9728-EA70-0E3F247F3F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063"/>
          <a:stretch/>
        </p:blipFill>
        <p:spPr>
          <a:xfrm>
            <a:off x="523875" y="518139"/>
            <a:ext cx="11024658" cy="589788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D56A241-10C0-4FF6-A7C6-7A07317D98A4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8BB3A7-E5FE-42B2-9673-04584AAA8970}"/>
              </a:ext>
            </a:extLst>
          </p:cNvPr>
          <p:cNvSpPr txBox="1"/>
          <p:nvPr/>
        </p:nvSpPr>
        <p:spPr>
          <a:xfrm>
            <a:off x="1166649" y="3379979"/>
            <a:ext cx="3874685" cy="3186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D42415-F481-8702-0592-77CD87498E0C}"/>
              </a:ext>
            </a:extLst>
          </p:cNvPr>
          <p:cNvSpPr txBox="1"/>
          <p:nvPr/>
        </p:nvSpPr>
        <p:spPr>
          <a:xfrm>
            <a:off x="419381" y="5727169"/>
            <a:ext cx="75718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Sorry cat lovers dogs only.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Bring your pet with you. pet-friendly hotel.</a:t>
            </a:r>
          </a:p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203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, food, plate, drink&#10;&#10;Description automatically generated">
            <a:extLst>
              <a:ext uri="{FF2B5EF4-FFF2-40B4-BE49-F238E27FC236}">
                <a16:creationId xmlns:a16="http://schemas.microsoft.com/office/drawing/2014/main" id="{37D0D84D-10A7-D532-2491-EC9589DCFD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0" b="18810"/>
          <a:stretch/>
        </p:blipFill>
        <p:spPr>
          <a:xfrm>
            <a:off x="20" y="-47297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D829CF-0457-D369-B455-0A2A782C45CB}"/>
              </a:ext>
            </a:extLst>
          </p:cNvPr>
          <p:cNvSpPr txBox="1"/>
          <p:nvPr/>
        </p:nvSpPr>
        <p:spPr>
          <a:xfrm>
            <a:off x="63043" y="5162913"/>
            <a:ext cx="121920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 err="1">
                <a:solidFill>
                  <a:srgbClr val="92D05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BringFedo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(2023) 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Food and Beverage outlets 24/7 are available with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</a:rPr>
              <a:t>global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 food and beverage available for breakfast, lunch, and dinner.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 Moxy 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</a:rPr>
              <a:t>provides</a:t>
            </a:r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 two types of breakfast:</a:t>
            </a:r>
          </a:p>
          <a:p>
            <a:pPr algn="l"/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• Grab and Go breakfast Marriot Bonvoy, 2022).</a:t>
            </a:r>
          </a:p>
          <a:p>
            <a:r>
              <a:rPr lang="en-GB" sz="2000" b="1" i="0" dirty="0">
                <a:solidFill>
                  <a:srgbClr val="92D050"/>
                </a:solidFill>
                <a:effectLst/>
                <a:latin typeface="Arial" panose="020B0604020202020204" pitchFamily="34" charset="0"/>
              </a:rPr>
              <a:t>• Continental breakfast (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</a:rPr>
              <a:t>Matura, P. and </a:t>
            </a:r>
            <a:r>
              <a:rPr lang="en-GB" sz="2000" b="1" dirty="0" err="1">
                <a:solidFill>
                  <a:srgbClr val="92D050"/>
                </a:solidFill>
                <a:latin typeface="Arial" panose="020B0604020202020204" pitchFamily="34" charset="0"/>
              </a:rPr>
              <a:t>Takaza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</a:rPr>
              <a:t>, A 2020). 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BB2CD1-87DE-9623-4199-68365BCF9E57}"/>
              </a:ext>
            </a:extLst>
          </p:cNvPr>
          <p:cNvSpPr txBox="1"/>
          <p:nvPr/>
        </p:nvSpPr>
        <p:spPr>
          <a:xfrm>
            <a:off x="9877097" y="740979"/>
            <a:ext cx="197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 err="1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BringFedo</a:t>
            </a:r>
            <a:r>
              <a:rPr lang="en-GB" sz="18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(2023).</a:t>
            </a:r>
            <a:endParaRPr lang="en-GB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69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176DA6-4BBF-42A4-9C94-E6613CCD6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AAB0AE-172B-4FB4-80C2-86CD6B824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 w="22225">
            <a:solidFill>
              <a:srgbClr val="BD53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person, person, child, sport&#10;&#10;Description automatically generated">
            <a:extLst>
              <a:ext uri="{FF2B5EF4-FFF2-40B4-BE49-F238E27FC236}">
                <a16:creationId xmlns:a16="http://schemas.microsoft.com/office/drawing/2014/main" id="{DFE46342-BAF6-C889-41F1-8783A673B1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9084" y="480060"/>
            <a:ext cx="5655904" cy="58978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4C04EF-0B23-D6CA-C44F-663C706E6932}"/>
              </a:ext>
            </a:extLst>
          </p:cNvPr>
          <p:cNvSpPr txBox="1"/>
          <p:nvPr/>
        </p:nvSpPr>
        <p:spPr>
          <a:xfrm>
            <a:off x="477012" y="1994338"/>
            <a:ext cx="558207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22222"/>
                </a:solidFill>
                <a:latin typeface="Arial" panose="020B0604020202020204" pitchFamily="34" charset="0"/>
              </a:rPr>
              <a:t>S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election of MOXY Hotels has remained during the pandemic. </a:t>
            </a:r>
          </a:p>
          <a:p>
            <a:pPr algn="l"/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l"/>
            <a:b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</a:b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We are open for:</a:t>
            </a:r>
          </a:p>
          <a:p>
            <a:pPr algn="l"/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Key Workers.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Travel.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Emergency Travel.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Dream travel on point (2023). </a:t>
            </a:r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C708A-E4C9-D508-15CB-7EA1F2923BEF}"/>
              </a:ext>
            </a:extLst>
          </p:cNvPr>
          <p:cNvSpPr txBox="1"/>
          <p:nvPr/>
        </p:nvSpPr>
        <p:spPr>
          <a:xfrm flipH="1">
            <a:off x="6676697" y="4106917"/>
            <a:ext cx="31152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Dream travel on point (2023).</a:t>
            </a:r>
            <a:endParaRPr lang="en-GB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99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ceiling, people, hall, restaurant">
            <a:extLst>
              <a:ext uri="{FF2B5EF4-FFF2-40B4-BE49-F238E27FC236}">
                <a16:creationId xmlns:a16="http://schemas.microsoft.com/office/drawing/2014/main" id="{5F5461FA-8047-9987-E443-E9D5C7487B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928" y="1166421"/>
            <a:ext cx="6486144" cy="36484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FA4643-E1FF-4E89-8831-9D397C35BA2E}"/>
              </a:ext>
            </a:extLst>
          </p:cNvPr>
          <p:cNvSpPr txBox="1"/>
          <p:nvPr/>
        </p:nvSpPr>
        <p:spPr>
          <a:xfrm>
            <a:off x="1898865" y="4487922"/>
            <a:ext cx="8622792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conclude:</a:t>
            </a:r>
          </a:p>
          <a:p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has a revolutionary and effectiveness of style as well as tech-savvy, which are the demands that are very attractive to the young generation’s needs ( Anil </a:t>
            </a:r>
            <a:r>
              <a:rPr lang="en-GB" sz="2000" b="1" dirty="0" err="1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Bilgihan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 err="1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Nejad</a:t>
            </a:r>
            <a: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2015). </a:t>
            </a:r>
          </a:p>
          <a:p>
            <a:br>
              <a:rPr lang="en-GB" sz="20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b="1" dirty="0">
              <a:solidFill>
                <a:srgbClr val="92D050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D623A7-154D-454A-AF9B-035921BEF1CB}"/>
              </a:ext>
            </a:extLst>
          </p:cNvPr>
          <p:cNvSpPr txBox="1"/>
          <p:nvPr/>
        </p:nvSpPr>
        <p:spPr>
          <a:xfrm>
            <a:off x="1166649" y="3379979"/>
            <a:ext cx="3874685" cy="3186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CD8AA9-C382-FDD8-7ED2-043C53ADF31E}"/>
              </a:ext>
            </a:extLst>
          </p:cNvPr>
          <p:cNvSpPr txBox="1"/>
          <p:nvPr/>
        </p:nvSpPr>
        <p:spPr>
          <a:xfrm>
            <a:off x="2987566" y="1310358"/>
            <a:ext cx="22938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rgbClr val="92D05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Dream travel on point (2023).</a:t>
            </a:r>
            <a:endParaRPr lang="en-GB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48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40E283-1E27-3A2D-F22A-EA23C71B71BD}"/>
              </a:ext>
            </a:extLst>
          </p:cNvPr>
          <p:cNvSpPr txBox="1"/>
          <p:nvPr/>
        </p:nvSpPr>
        <p:spPr>
          <a:xfrm>
            <a:off x="268013" y="701566"/>
            <a:ext cx="11839903" cy="567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Andi, B.B (2021) ‘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IMPACT OF BRAND IMAGE ON CUSTOMER LOYALTY IN MOXY BANDUNG HOTEL’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(Online)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PA_201621257_BAB III.pdf (stp-bandung.ac.id)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8 February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Devries, P.J (2018) 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‘THE BIG SLEEP’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Business Traveller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pp.32-38, 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Panacea Publishing International Ltd. (Online)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THE BIG SLEEP - Document - Gale Academic OneFile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7 February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George, R (2021) ‘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Market Segmentation, Targeting, and Positioning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In 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Marketing Tourism and Hospitality’ 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(pp. 221-246) Marketing Tourism and Hospitality (Online)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Market Segmentation, Targeting, and Positioning | SpringerLink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7 February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Götz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I (2015) 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‘What are the differences and similarities of boutique and lifestyle hotels for professionals, consumers and students’ 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[Online] Available at: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Raporttien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ulkoasu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ja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lähteisiin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viittaaminen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(theseus.fi)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5 February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Jenny</a:t>
            </a:r>
            <a:r>
              <a:rPr lang="en-GB" sz="1400" b="1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Peters</a:t>
            </a:r>
            <a:r>
              <a:rPr lang="en-GB" sz="1400" kern="1800" spc="35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(2020) ‘4 Things You Should Know About Moxy’</a:t>
            </a:r>
            <a:r>
              <a:rPr lang="en-GB" sz="1400" i="1" kern="1800" spc="35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Marriott's New Hotel Brand </a:t>
            </a:r>
            <a:r>
              <a:rPr lang="en-GB" sz="1400" kern="1800" spc="35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 Available at: </a:t>
            </a:r>
            <a:r>
              <a:rPr lang="en-GB" sz="1400" u="sng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https://www.shermanstravel.com/advice/5-things-you-should-know-about-moxy-hotels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ts val="1380"/>
              </a:lnSpc>
              <a:spcAft>
                <a:spcPts val="1125"/>
              </a:spcAft>
            </a:pPr>
            <a:r>
              <a:rPr lang="en-GB" sz="1400" kern="1800" spc="35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9Janeuary 2023).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1974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42011A-65DA-158E-3F33-5F9A2A410A7F}"/>
              </a:ext>
            </a:extLst>
          </p:cNvPr>
          <p:cNvSpPr txBox="1"/>
          <p:nvPr/>
        </p:nvSpPr>
        <p:spPr>
          <a:xfrm>
            <a:off x="465083" y="2388476"/>
            <a:ext cx="96721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1C7DE76-BB09-4BFB-8F1C-D28D58528C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433249"/>
            <a:ext cx="11343290" cy="7286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dirty="0">
              <a:solidFill>
                <a:srgbClr val="000000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dirty="0">
              <a:solidFill>
                <a:srgbClr val="000000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dirty="0">
              <a:solidFill>
                <a:srgbClr val="000000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dirty="0">
              <a:solidFill>
                <a:srgbClr val="000000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LINCHI KWOK</a:t>
            </a: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(2018)</a:t>
            </a: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‘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Moxy Hotels experience as a new marketing approach’ Hospitality Management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(Online) Available at: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https://www.linchikwok.net/2018/04/the-moxy-hotels-creating-experiences-as.html?m=1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7 February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Matura, P. and </a:t>
            </a: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Takaza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A (2020) ‘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Profiling The Needs and Wants of Millennials in The Tourism Industry’ Implications for Zimbabwe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 Hospitality &amp; Tourism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Review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 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(2), pp.36-49 [Online] Available at: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CORE – Aggregating the world’s open access research papers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5 February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London(2023) Available at: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https://www.marriott.com/en-us/hotels/lonof-moxy-london-stratford/rooms/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8 February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Minner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M. and Nayak, M (2019) ‘Lifestyle brands in the hotel industry-Critical success factors for Generation Y at the Moxy Frankfurt East’ journal of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hospitality and tourism technology (Online) Available at: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Articol-Innovation-in-hospitality-and-tourism-industries.pdf (proiect-tisa.ro)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6 Feb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37373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Moxy (2017) ‘MARRIOTT INTERNATIONAL'S DISRUPTIVE HOTEL BRAND OPENS SECOND PROPERTY IN THE UNITED KINGDOM’ [Online] Available at: </a:t>
            </a:r>
            <a:r>
              <a:rPr lang="en-GB" sz="1400" u="sng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https://www.prnewswire.com/news-releases/moxy-hotels-marriott-internationals-bold-experiential-hotel-brand-debuts-in-london-300418572.html#:~:text=%22Moxy%20Hotels%20is%20on%20a,global%20brand%20director%2C%20Moxy%20Hotels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ctr">
              <a:lnSpc>
                <a:spcPct val="107000"/>
              </a:lnSpc>
              <a:spcAft>
                <a:spcPts val="750"/>
              </a:spcAft>
            </a:pPr>
            <a:r>
              <a:rPr lang="en-GB" sz="1400" dirty="0">
                <a:solidFill>
                  <a:srgbClr val="37373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8 February 2023).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Passport and grub (2017) </a:t>
            </a:r>
            <a:r>
              <a:rPr lang="en-GB" sz="1400" i="1" dirty="0">
                <a:solidFill>
                  <a:srgbClr val="0F0F0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Hotel - Boutique Hotel in New Orleans- French Quarters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Youtube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[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Onlin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vedio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] Available at: </a:t>
            </a:r>
            <a:r>
              <a:rPr lang="en-GB" sz="14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8"/>
              </a:rPr>
              <a:t>https://youtube.com/watch?v=H0QXCY1kDI0&amp;feature=shares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(Accessed:6 February 2023).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2799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70A0EA6-1F05-628C-B237-C2776FEE1F1F}"/>
              </a:ext>
            </a:extLst>
          </p:cNvPr>
          <p:cNvSpPr txBox="1"/>
          <p:nvPr/>
        </p:nvSpPr>
        <p:spPr>
          <a:xfrm>
            <a:off x="77513" y="0"/>
            <a:ext cx="12036973" cy="6631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u="sng" dirty="0">
                <a:solidFill>
                  <a:schemeClr val="accent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Images References list: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Booking.com (2023)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Moxy Washington, DC Downtown, Washington – Updated 2023 Prices (booking.com)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6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BringFedo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(2023)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Moxy Vienna Airport Pet Policy (bringfido.com)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8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David Graver (2020), Cool Hunting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Moxy Times Square Hotel’s Queer Contemporary Dance Commission – COOL HUNTING®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5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Dream travel on point (2023)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https://dreamtravelonpoints.com/moxy-by-marriott-hotel-brand-experience/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3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Follow style passion (2017)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LASP System is back at the Moxy Hotel in Times Square for the second time! (followstylepassion.com)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5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Herry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Greek (2022)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Why We Love The Millennial-Focused Moxy Hotel </a:t>
            </a:r>
            <a:r>
              <a:rPr lang="en-GB" sz="1400" u="sng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Chain!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(queerintheworld.com)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8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Marriot Bonvoy (2019)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8"/>
              </a:rPr>
              <a:t>MOXY HOTEL UK - Bing images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5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(2023) [Online] Available at: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moxy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by Marriott Hotel – brand experience |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DreamTravelOnPoints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3 January 2021).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</a:t>
            </a:r>
            <a:r>
              <a:rPr lang="en-GB" sz="14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Pary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(2020)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9"/>
              </a:rPr>
              <a:t>Moxy Hotel DC Party - Bing images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7 January 2023).</a:t>
            </a:r>
          </a:p>
        </p:txBody>
      </p:sp>
    </p:spTree>
    <p:extLst>
      <p:ext uri="{BB962C8B-B14F-4D97-AF65-F5344CB8AC3E}">
        <p14:creationId xmlns:p14="http://schemas.microsoft.com/office/powerpoint/2010/main" val="312829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4409</TotalTime>
  <Words>1746</Words>
  <Application>Microsoft Office PowerPoint</Application>
  <PresentationFormat>Widescreen</PresentationFormat>
  <Paragraphs>151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Google Sans</vt:lpstr>
      <vt:lpstr>Arial</vt:lpstr>
      <vt:lpstr>Calibri</vt:lpstr>
      <vt:lpstr>Gill Sans MT</vt:lpstr>
      <vt:lpstr>Gallery</vt:lpstr>
      <vt:lpstr>The role and importance of quality service, hospitality, and guest service for  (moxy hotels)  Hospitality &amp; guest service management ( bmih 4003).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Photo Album</dc:title>
  <dc:creator>Eiman Hussien</dc:creator>
  <cp:lastModifiedBy>Shahd Omer (2130010)</cp:lastModifiedBy>
  <cp:revision>133</cp:revision>
  <dcterms:created xsi:type="dcterms:W3CDTF">2021-11-29T14:27:35Z</dcterms:created>
  <dcterms:modified xsi:type="dcterms:W3CDTF">2023-05-26T18:53:48Z</dcterms:modified>
</cp:coreProperties>
</file>