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6" r:id="rId10"/>
    <p:sldId id="265" r:id="rId11"/>
    <p:sldId id="268" r:id="rId12"/>
    <p:sldId id="270" r:id="rId13"/>
    <p:sldId id="269" r:id="rId14"/>
    <p:sldId id="271"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115" d="100"/>
          <a:sy n="115" d="100"/>
        </p:scale>
        <p:origin x="14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249828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8463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726509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31586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34870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7704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247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47135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64773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4992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75451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12/12/2019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2025543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Warfare: theory, strategy and ethics</a:t>
            </a:r>
            <a:endParaRPr lang="en-GB" dirty="0">
              <a:solidFill>
                <a:schemeClr val="bg1"/>
              </a:solidFill>
            </a:endParaRPr>
          </a:p>
        </p:txBody>
      </p:sp>
      <p:sp>
        <p:nvSpPr>
          <p:cNvPr id="3" name="Subtitle 2"/>
          <p:cNvSpPr>
            <a:spLocks noGrp="1"/>
          </p:cNvSpPr>
          <p:nvPr>
            <p:ph type="subTitle" idx="1"/>
          </p:nvPr>
        </p:nvSpPr>
        <p:spPr>
          <a:xfrm>
            <a:off x="1331640" y="6161808"/>
            <a:ext cx="6400800" cy="696191"/>
          </a:xfrm>
        </p:spPr>
        <p:txBody>
          <a:bodyPr>
            <a:normAutofit/>
          </a:bodyPr>
          <a:lstStyle/>
          <a:p>
            <a:r>
              <a:rPr lang="en-GB" b="1" dirty="0" smtClean="0">
                <a:solidFill>
                  <a:schemeClr val="bg1"/>
                </a:solidFill>
              </a:rPr>
              <a:t>HPHI4008</a:t>
            </a:r>
          </a:p>
        </p:txBody>
      </p:sp>
      <p:sp>
        <p:nvSpPr>
          <p:cNvPr id="4" name="Subtitle 2"/>
          <p:cNvSpPr txBox="1">
            <a:spLocks/>
          </p:cNvSpPr>
          <p:nvPr/>
        </p:nvSpPr>
        <p:spPr>
          <a:xfrm>
            <a:off x="872836" y="3002973"/>
            <a:ext cx="8039343" cy="2298235"/>
          </a:xfrm>
          <a:prstGeom prst="rect">
            <a:avLst/>
          </a:prstGeom>
        </p:spPr>
        <p:txBody>
          <a:bodyPr vert="horz">
            <a:normAutofit/>
          </a:bodyPr>
          <a:lstStyle/>
          <a:p>
            <a:pPr algn="ctr">
              <a:spcBef>
                <a:spcPct val="20000"/>
              </a:spcBef>
              <a:buClr>
                <a:prstClr val="white">
                  <a:shade val="95000"/>
                </a:prstClr>
              </a:buClr>
              <a:buSzPct val="65000"/>
              <a:defRPr/>
            </a:pPr>
            <a:r>
              <a:rPr lang="en-GB" sz="3600" dirty="0">
                <a:solidFill>
                  <a:prstClr val="black"/>
                </a:solidFill>
              </a:rPr>
              <a:t>Ancient </a:t>
            </a:r>
            <a:r>
              <a:rPr lang="en-GB" sz="3600" dirty="0" smtClean="0">
                <a:solidFill>
                  <a:prstClr val="black"/>
                </a:solidFill>
              </a:rPr>
              <a:t>Roman </a:t>
            </a:r>
            <a:r>
              <a:rPr lang="en-GB" sz="3600" dirty="0">
                <a:solidFill>
                  <a:prstClr val="black"/>
                </a:solidFill>
              </a:rPr>
              <a:t>Warfare</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6" name="Picture 5"/>
          <p:cNvPicPr>
            <a:picLocks noChangeAspect="1"/>
          </p:cNvPicPr>
          <p:nvPr/>
        </p:nvPicPr>
        <p:blipFill>
          <a:blip r:embed="rId2"/>
          <a:stretch>
            <a:fillRect/>
          </a:stretch>
        </p:blipFill>
        <p:spPr>
          <a:xfrm>
            <a:off x="3491345" y="3587427"/>
            <a:ext cx="2061557" cy="2574382"/>
          </a:xfrm>
          <a:prstGeom prst="rect">
            <a:avLst/>
          </a:prstGeom>
        </p:spPr>
      </p:pic>
    </p:spTree>
    <p:extLst>
      <p:ext uri="{BB962C8B-B14F-4D97-AF65-F5344CB8AC3E}">
        <p14:creationId xmlns:p14="http://schemas.microsoft.com/office/powerpoint/2010/main" val="18789534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Rome – a militaristic culture?</a:t>
            </a:r>
            <a:endParaRPr lang="en-GB" dirty="0">
              <a:solidFill>
                <a:schemeClr val="bg1"/>
              </a:solidFill>
            </a:endParaRPr>
          </a:p>
        </p:txBody>
      </p:sp>
      <p:sp>
        <p:nvSpPr>
          <p:cNvPr id="5" name="Content Placeholder 4"/>
          <p:cNvSpPr>
            <a:spLocks noGrp="1"/>
          </p:cNvSpPr>
          <p:nvPr>
            <p:ph sz="half" idx="1"/>
          </p:nvPr>
        </p:nvSpPr>
        <p:spPr>
          <a:xfrm>
            <a:off x="72736" y="4520045"/>
            <a:ext cx="4423064" cy="2202873"/>
          </a:xfrm>
          <a:solidFill>
            <a:srgbClr val="92D050"/>
          </a:solidFill>
        </p:spPr>
        <p:txBody>
          <a:bodyPr>
            <a:normAutofit/>
          </a:bodyPr>
          <a:lstStyle/>
          <a:p>
            <a:pPr marL="137160" indent="0" algn="ctr">
              <a:buNone/>
            </a:pPr>
            <a:r>
              <a:rPr lang="en-GB" dirty="0" smtClean="0">
                <a:solidFill>
                  <a:schemeClr val="bg1"/>
                </a:solidFill>
              </a:rPr>
              <a:t> </a:t>
            </a:r>
            <a:r>
              <a:rPr lang="en-GB" dirty="0">
                <a:solidFill>
                  <a:schemeClr val="bg1"/>
                </a:solidFill>
              </a:rPr>
              <a:t>“Latium had to reverence Mars, the lord of arms; </a:t>
            </a:r>
          </a:p>
          <a:p>
            <a:pPr marL="137160" indent="0" algn="ctr">
              <a:buNone/>
            </a:pPr>
            <a:r>
              <a:rPr lang="en-GB" dirty="0">
                <a:solidFill>
                  <a:schemeClr val="bg1"/>
                </a:solidFill>
              </a:rPr>
              <a:t>Arms gave a feral race wealth and glory.” - </a:t>
            </a:r>
            <a:r>
              <a:rPr lang="en-GB" b="1" dirty="0">
                <a:solidFill>
                  <a:schemeClr val="bg1"/>
                </a:solidFill>
              </a:rPr>
              <a:t>Ovid </a:t>
            </a:r>
            <a:r>
              <a:rPr lang="en-GB" b="1" i="1" dirty="0" err="1">
                <a:solidFill>
                  <a:schemeClr val="bg1"/>
                </a:solidFill>
              </a:rPr>
              <a:t>Fasti</a:t>
            </a:r>
            <a:r>
              <a:rPr lang="en-GB" b="1" dirty="0">
                <a:solidFill>
                  <a:schemeClr val="bg1"/>
                </a:solidFill>
              </a:rPr>
              <a:t> 3.85-86.</a:t>
            </a:r>
            <a:r>
              <a:rPr lang="en-GB" dirty="0">
                <a:solidFill>
                  <a:schemeClr val="bg1"/>
                </a:solidFill>
              </a:rPr>
              <a:t> </a:t>
            </a:r>
          </a:p>
          <a:p>
            <a:pPr marL="13716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4675910" y="3505719"/>
            <a:ext cx="4295126" cy="3217199"/>
          </a:xfrm>
          <a:prstGeom prst="rect">
            <a:avLst/>
          </a:prstGeom>
        </p:spPr>
      </p:pic>
      <p:sp>
        <p:nvSpPr>
          <p:cNvPr id="8" name="Rectangle 7"/>
          <p:cNvSpPr/>
          <p:nvPr/>
        </p:nvSpPr>
        <p:spPr>
          <a:xfrm>
            <a:off x="13855" y="1537680"/>
            <a:ext cx="4572000" cy="2862322"/>
          </a:xfrm>
          <a:prstGeom prst="rect">
            <a:avLst/>
          </a:prstGeom>
          <a:solidFill>
            <a:srgbClr val="FFFF00"/>
          </a:solidFill>
        </p:spPr>
        <p:txBody>
          <a:bodyPr>
            <a:spAutoFit/>
          </a:bodyPr>
          <a:lstStyle/>
          <a:p>
            <a:pPr marL="137160" indent="0">
              <a:buNone/>
            </a:pPr>
            <a:r>
              <a:rPr lang="en-GB" dirty="0" smtClean="0">
                <a:solidFill>
                  <a:schemeClr val="bg1"/>
                </a:solidFill>
              </a:rPr>
              <a:t>“Janus </a:t>
            </a:r>
            <a:r>
              <a:rPr lang="en-GB" dirty="0" err="1" smtClean="0">
                <a:solidFill>
                  <a:schemeClr val="bg1"/>
                </a:solidFill>
              </a:rPr>
              <a:t>Quirinus</a:t>
            </a:r>
            <a:r>
              <a:rPr lang="en-GB" dirty="0" smtClean="0">
                <a:solidFill>
                  <a:schemeClr val="bg1"/>
                </a:solidFill>
              </a:rPr>
              <a:t>, which our ancestors ordered to be closed whenever there was peace, secured by victory, throughout the whole domain of the Roman people on land and sea, and which, before my birth is recorded to have been closed </a:t>
            </a:r>
            <a:r>
              <a:rPr lang="en-GB" b="1" dirty="0" smtClean="0">
                <a:solidFill>
                  <a:schemeClr val="bg1"/>
                </a:solidFill>
              </a:rPr>
              <a:t>only twice since the foundation of the city, the senate ordered to be closed three times while I was Princeps</a:t>
            </a:r>
            <a:r>
              <a:rPr lang="en-GB" dirty="0" smtClean="0">
                <a:solidFill>
                  <a:schemeClr val="bg1"/>
                </a:solidFill>
              </a:rPr>
              <a:t>.” – </a:t>
            </a:r>
            <a:r>
              <a:rPr lang="en-GB" b="1" i="1" dirty="0" smtClean="0">
                <a:solidFill>
                  <a:schemeClr val="bg1"/>
                </a:solidFill>
              </a:rPr>
              <a:t>Res Gestae Divi Augusti </a:t>
            </a:r>
            <a:r>
              <a:rPr lang="en-GB" b="1" dirty="0" smtClean="0">
                <a:solidFill>
                  <a:schemeClr val="bg1"/>
                </a:solidFill>
              </a:rPr>
              <a:t>13</a:t>
            </a:r>
            <a:r>
              <a:rPr lang="en-GB" dirty="0" smtClean="0">
                <a:solidFill>
                  <a:schemeClr val="bg1"/>
                </a:solidFill>
              </a:rPr>
              <a:t>. </a:t>
            </a:r>
          </a:p>
        </p:txBody>
      </p:sp>
      <p:pic>
        <p:nvPicPr>
          <p:cNvPr id="9" name="Picture 8"/>
          <p:cNvPicPr>
            <a:picLocks noChangeAspect="1"/>
          </p:cNvPicPr>
          <p:nvPr/>
        </p:nvPicPr>
        <p:blipFill>
          <a:blip r:embed="rId3"/>
          <a:stretch>
            <a:fillRect/>
          </a:stretch>
        </p:blipFill>
        <p:spPr>
          <a:xfrm>
            <a:off x="5268190" y="1537680"/>
            <a:ext cx="3286562" cy="1561819"/>
          </a:xfrm>
          <a:prstGeom prst="rect">
            <a:avLst/>
          </a:prstGeom>
        </p:spPr>
      </p:pic>
      <p:sp>
        <p:nvSpPr>
          <p:cNvPr id="10" name="Rectangle 9"/>
          <p:cNvSpPr/>
          <p:nvPr/>
        </p:nvSpPr>
        <p:spPr>
          <a:xfrm>
            <a:off x="4675910" y="3099499"/>
            <a:ext cx="4366901" cy="338554"/>
          </a:xfrm>
          <a:prstGeom prst="rect">
            <a:avLst/>
          </a:prstGeom>
        </p:spPr>
        <p:txBody>
          <a:bodyPr wrap="none">
            <a:spAutoFit/>
          </a:bodyPr>
          <a:lstStyle/>
          <a:p>
            <a:r>
              <a:rPr lang="fr-FR" sz="1600" dirty="0" smtClean="0">
                <a:solidFill>
                  <a:schemeClr val="bg1"/>
                </a:solidFill>
              </a:rPr>
              <a:t>Neronian Aureus, RIC 50, Cohen 114, BMC 64</a:t>
            </a:r>
            <a:endParaRPr lang="fr-FR" sz="1600" dirty="0">
              <a:solidFill>
                <a:schemeClr val="bg1"/>
              </a:solidFill>
            </a:endParaRPr>
          </a:p>
        </p:txBody>
      </p:sp>
      <p:sp>
        <p:nvSpPr>
          <p:cNvPr id="11" name="Content Placeholder 2"/>
          <p:cNvSpPr txBox="1">
            <a:spLocks/>
          </p:cNvSpPr>
          <p:nvPr/>
        </p:nvSpPr>
        <p:spPr>
          <a:xfrm>
            <a:off x="13856" y="1417638"/>
            <a:ext cx="4880043" cy="5440362"/>
          </a:xfrm>
          <a:prstGeom prst="rect">
            <a:avLst/>
          </a:prstGeom>
          <a:solidFill>
            <a:srgbClr val="00B0F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400" dirty="0" smtClean="0">
                <a:solidFill>
                  <a:schemeClr val="bg1"/>
                </a:solidFill>
              </a:rPr>
              <a:t>“</a:t>
            </a:r>
            <a:r>
              <a:rPr lang="en-GB" sz="2400" b="1" dirty="0" smtClean="0">
                <a:solidFill>
                  <a:schemeClr val="bg1"/>
                </a:solidFill>
              </a:rPr>
              <a:t>They transact no public or private business without being armed</a:t>
            </a:r>
            <a:r>
              <a:rPr lang="en-GB" sz="2400" dirty="0" smtClean="0">
                <a:solidFill>
                  <a:schemeClr val="bg1"/>
                </a:solidFill>
              </a:rPr>
              <a:t>. It is not, however, usual for anyone to wear arms till the state has recognised his power to use them. Then in the presence of the council one of the chiefs, or the young man's father, or some kinsman, equips him with a shield and a spear. </a:t>
            </a:r>
            <a:r>
              <a:rPr lang="en-GB" sz="2400" b="1" dirty="0" smtClean="0">
                <a:solidFill>
                  <a:schemeClr val="bg1"/>
                </a:solidFill>
              </a:rPr>
              <a:t>These arms are what the “toga” is with us</a:t>
            </a:r>
            <a:r>
              <a:rPr lang="en-GB" sz="2400" dirty="0" smtClean="0">
                <a:solidFill>
                  <a:schemeClr val="bg1"/>
                </a:solidFill>
              </a:rPr>
              <a:t>, the first honour with which youth is invested.” – </a:t>
            </a:r>
            <a:r>
              <a:rPr lang="en-GB" sz="2400" b="1" dirty="0" smtClean="0">
                <a:solidFill>
                  <a:schemeClr val="bg1"/>
                </a:solidFill>
              </a:rPr>
              <a:t>Tacitus</a:t>
            </a:r>
            <a:r>
              <a:rPr lang="en-GB" sz="2400" b="1" i="1" dirty="0" smtClean="0">
                <a:solidFill>
                  <a:schemeClr val="bg1"/>
                </a:solidFill>
              </a:rPr>
              <a:t> Germania </a:t>
            </a:r>
            <a:r>
              <a:rPr lang="en-GB" sz="2400" b="1" dirty="0" smtClean="0">
                <a:solidFill>
                  <a:schemeClr val="bg1"/>
                </a:solidFill>
              </a:rPr>
              <a:t>13</a:t>
            </a:r>
            <a:r>
              <a:rPr lang="en-GB" sz="2400" dirty="0" smtClean="0">
                <a:solidFill>
                  <a:schemeClr val="bg1"/>
                </a:solidFill>
              </a:rPr>
              <a:t>.</a:t>
            </a:r>
            <a:endParaRPr lang="en-GB" sz="2400" dirty="0">
              <a:solidFill>
                <a:schemeClr val="bg1"/>
              </a:solidFill>
            </a:endParaRPr>
          </a:p>
        </p:txBody>
      </p:sp>
      <p:sp>
        <p:nvSpPr>
          <p:cNvPr id="12" name="Content Placeholder 2"/>
          <p:cNvSpPr txBox="1">
            <a:spLocks/>
          </p:cNvSpPr>
          <p:nvPr/>
        </p:nvSpPr>
        <p:spPr>
          <a:xfrm>
            <a:off x="4893900" y="1417638"/>
            <a:ext cx="4167192" cy="5440362"/>
          </a:xfrm>
          <a:prstGeom prst="rect">
            <a:avLst/>
          </a:prstGeom>
          <a:solidFill>
            <a:srgbClr val="FFC000"/>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400" dirty="0" smtClean="0">
                <a:solidFill>
                  <a:schemeClr val="bg1"/>
                </a:solidFill>
              </a:rPr>
              <a:t>“There is an end of those disputes over sovereignty and prestige which were the causes of the outbreak of all the wars of the past; and, while some of the nations, like noiselessly flowing water, are delightfully quiet—rejoicing in their release from toil and trouble… The entire Inhabited World now keeps perpetual festivities…” – </a:t>
            </a:r>
            <a:r>
              <a:rPr lang="en-GB" sz="2400" b="1" dirty="0" smtClean="0">
                <a:solidFill>
                  <a:schemeClr val="bg1"/>
                </a:solidFill>
              </a:rPr>
              <a:t>Aelius Aristides </a:t>
            </a:r>
            <a:r>
              <a:rPr lang="en-GB" sz="2400" b="1" i="1" dirty="0" smtClean="0">
                <a:solidFill>
                  <a:schemeClr val="bg1"/>
                </a:solidFill>
              </a:rPr>
              <a:t>Oration to Rome</a:t>
            </a:r>
            <a:r>
              <a:rPr lang="en-GB" sz="2400" dirty="0" smtClean="0">
                <a:solidFill>
                  <a:schemeClr val="bg1"/>
                </a:solidFill>
              </a:rPr>
              <a:t>.</a:t>
            </a:r>
            <a:endParaRPr lang="en-GB" sz="2400" dirty="0">
              <a:solidFill>
                <a:schemeClr val="bg1"/>
              </a:solidFill>
            </a:endParaRPr>
          </a:p>
        </p:txBody>
      </p:sp>
    </p:spTree>
    <p:extLst>
      <p:ext uri="{BB962C8B-B14F-4D97-AF65-F5344CB8AC3E}">
        <p14:creationId xmlns:p14="http://schemas.microsoft.com/office/powerpoint/2010/main" val="573372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Military adaptation overtime</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22684088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10491"/>
          </a:xfrm>
        </p:spPr>
        <p:txBody>
          <a:bodyPr/>
          <a:lstStyle/>
          <a:p>
            <a:r>
              <a:rPr lang="en-GB" dirty="0" smtClean="0">
                <a:solidFill>
                  <a:schemeClr val="bg1"/>
                </a:solidFill>
              </a:rPr>
              <a:t>Early Rome</a:t>
            </a:r>
            <a:endParaRPr lang="en-GB" dirty="0">
              <a:solidFill>
                <a:schemeClr val="bg1"/>
              </a:solidFill>
            </a:endParaRPr>
          </a:p>
        </p:txBody>
      </p:sp>
      <p:sp>
        <p:nvSpPr>
          <p:cNvPr id="4" name="Content Placeholder 3"/>
          <p:cNvSpPr>
            <a:spLocks noGrp="1"/>
          </p:cNvSpPr>
          <p:nvPr>
            <p:ph idx="1"/>
          </p:nvPr>
        </p:nvSpPr>
        <p:spPr>
          <a:xfrm>
            <a:off x="0" y="716974"/>
            <a:ext cx="9050482" cy="3002972"/>
          </a:xfrm>
        </p:spPr>
        <p:txBody>
          <a:bodyPr>
            <a:normAutofit fontScale="70000" lnSpcReduction="20000"/>
          </a:bodyPr>
          <a:lstStyle/>
          <a:p>
            <a:r>
              <a:rPr lang="en-GB" dirty="0">
                <a:solidFill>
                  <a:schemeClr val="bg1"/>
                </a:solidFill>
              </a:rPr>
              <a:t>The sources of the army in this early period are mostly from later Republican and Imperial periods. </a:t>
            </a:r>
          </a:p>
          <a:p>
            <a:endParaRPr lang="en-GB" sz="600" dirty="0">
              <a:solidFill>
                <a:schemeClr val="bg1"/>
              </a:solidFill>
            </a:endParaRPr>
          </a:p>
          <a:p>
            <a:r>
              <a:rPr lang="en-GB" dirty="0" smtClean="0">
                <a:solidFill>
                  <a:schemeClr val="bg1"/>
                </a:solidFill>
              </a:rPr>
              <a:t>Archaeology </a:t>
            </a:r>
            <a:r>
              <a:rPr lang="en-GB" dirty="0">
                <a:solidFill>
                  <a:schemeClr val="bg1"/>
                </a:solidFill>
              </a:rPr>
              <a:t>suggests the early use of bronze weaponry and equipment only to be gradually replaced by iron. </a:t>
            </a:r>
          </a:p>
          <a:p>
            <a:endParaRPr lang="en-GB" sz="600" dirty="0">
              <a:solidFill>
                <a:schemeClr val="bg1"/>
              </a:solidFill>
            </a:endParaRPr>
          </a:p>
          <a:p>
            <a:r>
              <a:rPr lang="en-GB" dirty="0" smtClean="0">
                <a:solidFill>
                  <a:schemeClr val="bg1"/>
                </a:solidFill>
              </a:rPr>
              <a:t>At </a:t>
            </a:r>
            <a:r>
              <a:rPr lang="en-GB" dirty="0">
                <a:solidFill>
                  <a:schemeClr val="bg1"/>
                </a:solidFill>
              </a:rPr>
              <a:t>some point Rome adopts the hoplite phalanx – introduced into Italy by Greek colonists. </a:t>
            </a:r>
            <a:endParaRPr lang="en-GB" dirty="0" smtClean="0">
              <a:solidFill>
                <a:schemeClr val="bg1"/>
              </a:solidFill>
            </a:endParaRPr>
          </a:p>
          <a:p>
            <a:endParaRPr lang="en-GB" sz="600" dirty="0" smtClean="0">
              <a:solidFill>
                <a:schemeClr val="bg1"/>
              </a:solidFill>
            </a:endParaRPr>
          </a:p>
          <a:p>
            <a:r>
              <a:rPr lang="en-GB" dirty="0" smtClean="0">
                <a:solidFill>
                  <a:schemeClr val="bg1"/>
                </a:solidFill>
              </a:rPr>
              <a:t>“</a:t>
            </a:r>
            <a:r>
              <a:rPr lang="en-GB" dirty="0" err="1">
                <a:solidFill>
                  <a:schemeClr val="bg1"/>
                </a:solidFill>
              </a:rPr>
              <a:t>Servian</a:t>
            </a:r>
            <a:r>
              <a:rPr lang="en-GB" dirty="0">
                <a:solidFill>
                  <a:schemeClr val="bg1"/>
                </a:solidFill>
              </a:rPr>
              <a:t> Reforms” of sixth king of Rome – </a:t>
            </a:r>
            <a:r>
              <a:rPr lang="en-GB" dirty="0" err="1">
                <a:solidFill>
                  <a:schemeClr val="bg1"/>
                </a:solidFill>
              </a:rPr>
              <a:t>Servius</a:t>
            </a:r>
            <a:r>
              <a:rPr lang="en-GB" dirty="0">
                <a:solidFill>
                  <a:schemeClr val="bg1"/>
                </a:solidFill>
              </a:rPr>
              <a:t> </a:t>
            </a:r>
            <a:r>
              <a:rPr lang="en-GB" dirty="0" err="1">
                <a:solidFill>
                  <a:schemeClr val="bg1"/>
                </a:solidFill>
              </a:rPr>
              <a:t>Tullius</a:t>
            </a:r>
            <a:r>
              <a:rPr lang="en-GB" dirty="0">
                <a:solidFill>
                  <a:schemeClr val="bg1"/>
                </a:solidFill>
              </a:rPr>
              <a:t> (578-534 BC).</a:t>
            </a:r>
          </a:p>
          <a:p>
            <a:endParaRPr lang="en-GB" sz="600" dirty="0">
              <a:solidFill>
                <a:schemeClr val="bg1"/>
              </a:solidFill>
            </a:endParaRPr>
          </a:p>
          <a:p>
            <a:r>
              <a:rPr lang="en-GB" dirty="0">
                <a:solidFill>
                  <a:schemeClr val="bg1"/>
                </a:solidFill>
              </a:rPr>
              <a:t>This military organisation was reflected in the structure of the comitia </a:t>
            </a:r>
            <a:r>
              <a:rPr lang="en-GB" dirty="0" err="1" smtClean="0">
                <a:solidFill>
                  <a:schemeClr val="bg1"/>
                </a:solidFill>
              </a:rPr>
              <a:t>centuriata</a:t>
            </a:r>
            <a:r>
              <a:rPr lang="en-GB" dirty="0" smtClean="0">
                <a:solidFill>
                  <a:schemeClr val="bg1"/>
                </a:solidFill>
              </a:rPr>
              <a:t> </a:t>
            </a:r>
            <a:r>
              <a:rPr lang="en-GB" dirty="0">
                <a:solidFill>
                  <a:schemeClr val="bg1"/>
                </a:solidFill>
              </a:rPr>
              <a:t>– see </a:t>
            </a:r>
            <a:r>
              <a:rPr lang="en-GB" b="1" dirty="0">
                <a:solidFill>
                  <a:schemeClr val="bg1"/>
                </a:solidFill>
              </a:rPr>
              <a:t>Dionysus of </a:t>
            </a:r>
            <a:r>
              <a:rPr lang="en-GB" b="1" dirty="0" err="1">
                <a:solidFill>
                  <a:schemeClr val="bg1"/>
                </a:solidFill>
              </a:rPr>
              <a:t>Halicarnasus</a:t>
            </a:r>
            <a:r>
              <a:rPr lang="en-GB" b="1" dirty="0">
                <a:solidFill>
                  <a:schemeClr val="bg1"/>
                </a:solidFill>
              </a:rPr>
              <a:t> </a:t>
            </a:r>
            <a:r>
              <a:rPr lang="en-GB" b="1" dirty="0" smtClean="0">
                <a:solidFill>
                  <a:schemeClr val="bg1"/>
                </a:solidFill>
              </a:rPr>
              <a:t>4.16-17</a:t>
            </a:r>
            <a:r>
              <a:rPr lang="en-GB" dirty="0" smtClean="0">
                <a:solidFill>
                  <a:schemeClr val="bg1"/>
                </a:solidFill>
              </a:rPr>
              <a:t>.</a:t>
            </a:r>
            <a:endParaRPr lang="en-GB" dirty="0">
              <a:solidFill>
                <a:schemeClr val="bg1"/>
              </a:solidFill>
            </a:endParaRPr>
          </a:p>
          <a:p>
            <a:endParaRPr lang="en-GB" dirty="0">
              <a:solidFill>
                <a:schemeClr val="bg1"/>
              </a:solidFill>
            </a:endParaRPr>
          </a:p>
          <a:p>
            <a:endParaRPr lang="en-GB" dirty="0"/>
          </a:p>
        </p:txBody>
      </p:sp>
      <p:graphicFrame>
        <p:nvGraphicFramePr>
          <p:cNvPr id="5" name="Table 4"/>
          <p:cNvGraphicFramePr>
            <a:graphicFrameLocks noGrp="1"/>
          </p:cNvGraphicFramePr>
          <p:nvPr>
            <p:extLst/>
          </p:nvPr>
        </p:nvGraphicFramePr>
        <p:xfrm>
          <a:off x="561110" y="3596768"/>
          <a:ext cx="8021780" cy="3188496"/>
        </p:xfrm>
        <a:graphic>
          <a:graphicData uri="http://schemas.openxmlformats.org/drawingml/2006/table">
            <a:tbl>
              <a:tblPr firstRow="1" firstCol="1" bandRow="1"/>
              <a:tblGrid>
                <a:gridCol w="1169400">
                  <a:extLst>
                    <a:ext uri="{9D8B030D-6E8A-4147-A177-3AD203B41FA5}">
                      <a16:colId xmlns:a16="http://schemas.microsoft.com/office/drawing/2014/main" val="20000"/>
                    </a:ext>
                  </a:extLst>
                </a:gridCol>
                <a:gridCol w="1169400">
                  <a:extLst>
                    <a:ext uri="{9D8B030D-6E8A-4147-A177-3AD203B41FA5}">
                      <a16:colId xmlns:a16="http://schemas.microsoft.com/office/drawing/2014/main" val="20001"/>
                    </a:ext>
                  </a:extLst>
                </a:gridCol>
                <a:gridCol w="1420745">
                  <a:extLst>
                    <a:ext uri="{9D8B030D-6E8A-4147-A177-3AD203B41FA5}">
                      <a16:colId xmlns:a16="http://schemas.microsoft.com/office/drawing/2014/main" val="20002"/>
                    </a:ext>
                  </a:extLst>
                </a:gridCol>
                <a:gridCol w="1420745">
                  <a:extLst>
                    <a:ext uri="{9D8B030D-6E8A-4147-A177-3AD203B41FA5}">
                      <a16:colId xmlns:a16="http://schemas.microsoft.com/office/drawing/2014/main" val="20003"/>
                    </a:ext>
                  </a:extLst>
                </a:gridCol>
                <a:gridCol w="1420745">
                  <a:extLst>
                    <a:ext uri="{9D8B030D-6E8A-4147-A177-3AD203B41FA5}">
                      <a16:colId xmlns:a16="http://schemas.microsoft.com/office/drawing/2014/main" val="20004"/>
                    </a:ext>
                  </a:extLst>
                </a:gridCol>
                <a:gridCol w="1420745">
                  <a:extLst>
                    <a:ext uri="{9D8B030D-6E8A-4147-A177-3AD203B41FA5}">
                      <a16:colId xmlns:a16="http://schemas.microsoft.com/office/drawing/2014/main" val="20005"/>
                    </a:ext>
                  </a:extLst>
                </a:gridCol>
              </a:tblGrid>
              <a:tr h="306468">
                <a:tc>
                  <a:txBody>
                    <a:bodyPr/>
                    <a:lstStyle/>
                    <a:p>
                      <a:pPr>
                        <a:spcAft>
                          <a:spcPts val="0"/>
                        </a:spcAft>
                      </a:pPr>
                      <a:r>
                        <a:rPr lang="en-GB" sz="1300" b="1" dirty="0">
                          <a:solidFill>
                            <a:srgbClr val="000000"/>
                          </a:solidFill>
                          <a:effectLst/>
                          <a:latin typeface="Calibri"/>
                          <a:ea typeface="Calibri"/>
                          <a:cs typeface="Calibri"/>
                        </a:rPr>
                        <a:t>Class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dirty="0" smtClean="0">
                          <a:solidFill>
                            <a:srgbClr val="000000"/>
                          </a:solidFill>
                          <a:effectLst/>
                          <a:latin typeface="Calibri"/>
                          <a:ea typeface="Calibri"/>
                          <a:cs typeface="Calibri"/>
                        </a:rPr>
                        <a:t>Property</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dirty="0">
                          <a:solidFill>
                            <a:srgbClr val="000000"/>
                          </a:solidFill>
                          <a:effectLst/>
                          <a:latin typeface="Calibri"/>
                          <a:ea typeface="Calibri"/>
                          <a:cs typeface="Calibri"/>
                        </a:rPr>
                        <a:t>Equipment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i="1" dirty="0" err="1">
                          <a:solidFill>
                            <a:srgbClr val="000000"/>
                          </a:solidFill>
                          <a:effectLst/>
                          <a:latin typeface="Calibri"/>
                          <a:ea typeface="Calibri"/>
                          <a:cs typeface="Calibri"/>
                        </a:rPr>
                        <a:t>Iuniores</a:t>
                      </a:r>
                      <a:r>
                        <a:rPr lang="en-GB" sz="1300" b="1" i="1" dirty="0">
                          <a:solidFill>
                            <a:srgbClr val="000000"/>
                          </a:solidFill>
                          <a:effectLst/>
                          <a:latin typeface="Calibri"/>
                          <a:ea typeface="Calibri"/>
                          <a:cs typeface="Calibri"/>
                        </a:rPr>
                        <a:t>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i="1" dirty="0" err="1">
                          <a:solidFill>
                            <a:srgbClr val="000000"/>
                          </a:solidFill>
                          <a:effectLst/>
                          <a:latin typeface="Calibri"/>
                          <a:ea typeface="Calibri"/>
                          <a:cs typeface="Calibri"/>
                        </a:rPr>
                        <a:t>Seniores</a:t>
                      </a:r>
                      <a:r>
                        <a:rPr lang="en-GB" sz="1300" b="1" i="1" dirty="0">
                          <a:solidFill>
                            <a:srgbClr val="000000"/>
                          </a:solidFill>
                          <a:effectLst/>
                          <a:latin typeface="Calibri"/>
                          <a:ea typeface="Calibri"/>
                          <a:cs typeface="Calibri"/>
                        </a:rPr>
                        <a:t>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dirty="0">
                          <a:solidFill>
                            <a:srgbClr val="000000"/>
                          </a:solidFill>
                          <a:effectLst/>
                          <a:latin typeface="Calibri"/>
                          <a:ea typeface="Calibri"/>
                          <a:cs typeface="Calibri"/>
                        </a:rPr>
                        <a:t>Total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12935">
                <a:tc>
                  <a:txBody>
                    <a:bodyPr/>
                    <a:lstStyle/>
                    <a:p>
                      <a:pPr>
                        <a:spcAft>
                          <a:spcPts val="0"/>
                        </a:spcAft>
                      </a:pPr>
                      <a:r>
                        <a:rPr lang="en-GB" sz="1300" dirty="0">
                          <a:solidFill>
                            <a:srgbClr val="000000"/>
                          </a:solidFill>
                          <a:effectLst/>
                          <a:latin typeface="Calibri"/>
                          <a:ea typeface="Calibri"/>
                          <a:cs typeface="Calibri"/>
                        </a:rPr>
                        <a:t>I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100,000 </a:t>
                      </a:r>
                      <a:endParaRPr lang="en-GB" sz="1300" dirty="0" smtClean="0">
                        <a:solidFill>
                          <a:srgbClr val="000000"/>
                        </a:solidFill>
                        <a:effectLst/>
                        <a:latin typeface="Calibri"/>
                        <a:ea typeface="Calibri"/>
                        <a:cs typeface="Calibri"/>
                      </a:endParaRPr>
                    </a:p>
                    <a:p>
                      <a:pPr>
                        <a:spcAft>
                          <a:spcPts val="0"/>
                        </a:spcAft>
                      </a:pPr>
                      <a:r>
                        <a:rPr lang="en-GB" sz="1300" dirty="0" smtClean="0">
                          <a:solidFill>
                            <a:srgbClr val="000000"/>
                          </a:solidFill>
                          <a:effectLst/>
                          <a:latin typeface="Calibri"/>
                          <a:ea typeface="Calibri"/>
                          <a:cs typeface="Calibri"/>
                        </a:rPr>
                        <a:t>(asses) </a:t>
                      </a:r>
                    </a:p>
                    <a:p>
                      <a:pPr>
                        <a:spcAft>
                          <a:spcPts val="0"/>
                        </a:spcAft>
                      </a:pP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Helmet, round shield, greaves, cuirass, spear, sword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40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40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80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59701">
                <a:tc>
                  <a:txBody>
                    <a:bodyPr/>
                    <a:lstStyle/>
                    <a:p>
                      <a:pPr>
                        <a:spcAft>
                          <a:spcPts val="0"/>
                        </a:spcAft>
                      </a:pPr>
                      <a:r>
                        <a:rPr lang="en-GB" sz="1300">
                          <a:solidFill>
                            <a:srgbClr val="000000"/>
                          </a:solidFill>
                          <a:effectLst/>
                          <a:latin typeface="Calibri"/>
                          <a:ea typeface="Calibri"/>
                          <a:cs typeface="Calibri"/>
                        </a:rPr>
                        <a:t>II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75,000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Helmet, oblong shield, greaves, spear, sword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59701">
                <a:tc>
                  <a:txBody>
                    <a:bodyPr/>
                    <a:lstStyle/>
                    <a:p>
                      <a:pPr>
                        <a:spcAft>
                          <a:spcPts val="0"/>
                        </a:spcAft>
                      </a:pPr>
                      <a:r>
                        <a:rPr lang="en-GB" sz="1300">
                          <a:solidFill>
                            <a:srgbClr val="000000"/>
                          </a:solidFill>
                          <a:effectLst/>
                          <a:latin typeface="Calibri"/>
                          <a:ea typeface="Calibri"/>
                          <a:cs typeface="Calibri"/>
                        </a:rPr>
                        <a:t>III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50,000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Helmet, oblong shield, spear, sword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06468">
                <a:tc>
                  <a:txBody>
                    <a:bodyPr/>
                    <a:lstStyle/>
                    <a:p>
                      <a:pPr>
                        <a:spcAft>
                          <a:spcPts val="0"/>
                        </a:spcAft>
                      </a:pPr>
                      <a:r>
                        <a:rPr lang="en-GB" sz="1300">
                          <a:solidFill>
                            <a:srgbClr val="000000"/>
                          </a:solidFill>
                          <a:effectLst/>
                          <a:latin typeface="Calibri"/>
                          <a:ea typeface="Calibri"/>
                          <a:cs typeface="Calibri"/>
                        </a:rPr>
                        <a:t>IV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25,000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Oblong </a:t>
                      </a:r>
                      <a:r>
                        <a:rPr lang="en-GB" sz="1300" dirty="0" smtClean="0">
                          <a:solidFill>
                            <a:srgbClr val="000000"/>
                          </a:solidFill>
                          <a:effectLst/>
                          <a:latin typeface="Calibri"/>
                          <a:ea typeface="Calibri"/>
                          <a:cs typeface="Calibri"/>
                        </a:rPr>
                        <a:t>shield, </a:t>
                      </a:r>
                      <a:r>
                        <a:rPr lang="en-GB" sz="1300" dirty="0">
                          <a:solidFill>
                            <a:srgbClr val="000000"/>
                          </a:solidFill>
                          <a:effectLst/>
                          <a:latin typeface="Calibri"/>
                          <a:ea typeface="Calibri"/>
                          <a:cs typeface="Calibri"/>
                        </a:rPr>
                        <a:t>spear, javelin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06468">
                <a:tc>
                  <a:txBody>
                    <a:bodyPr/>
                    <a:lstStyle/>
                    <a:p>
                      <a:pPr>
                        <a:spcAft>
                          <a:spcPts val="0"/>
                        </a:spcAft>
                      </a:pPr>
                      <a:r>
                        <a:rPr lang="en-GB" sz="1300">
                          <a:solidFill>
                            <a:srgbClr val="000000"/>
                          </a:solidFill>
                          <a:effectLst/>
                          <a:latin typeface="Calibri"/>
                          <a:ea typeface="Calibri"/>
                          <a:cs typeface="Calibri"/>
                        </a:rPr>
                        <a:t>V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11,000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Slings, </a:t>
                      </a:r>
                      <a:r>
                        <a:rPr lang="en-GB" sz="1300" dirty="0" smtClean="0">
                          <a:solidFill>
                            <a:srgbClr val="000000"/>
                          </a:solidFill>
                          <a:effectLst/>
                          <a:latin typeface="Calibri"/>
                          <a:ea typeface="Calibri"/>
                          <a:cs typeface="Calibri"/>
                        </a:rPr>
                        <a:t>javelin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15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15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30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53234">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a:solidFill>
                            <a:srgbClr val="000000"/>
                          </a:solidFill>
                          <a:effectLst/>
                          <a:latin typeface="Calibri"/>
                          <a:ea typeface="Calibri"/>
                          <a:cs typeface="Calibri"/>
                        </a:rPr>
                        <a:t>Infantry Total</a:t>
                      </a:r>
                      <a:endParaRPr lang="en-GB" sz="130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170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6522628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719" y="124638"/>
            <a:ext cx="8229600" cy="1143000"/>
          </a:xfrm>
        </p:spPr>
        <p:txBody>
          <a:bodyPr/>
          <a:lstStyle/>
          <a:p>
            <a:r>
              <a:rPr lang="en-GB" dirty="0" smtClean="0">
                <a:solidFill>
                  <a:schemeClr val="bg1"/>
                </a:solidFill>
              </a:rPr>
              <a:t>Soldiers of the Mid-Republic</a:t>
            </a:r>
            <a:endParaRPr lang="en-GB" dirty="0">
              <a:solidFill>
                <a:schemeClr val="bg1"/>
              </a:solidFill>
            </a:endParaRPr>
          </a:p>
        </p:txBody>
      </p:sp>
      <p:sp>
        <p:nvSpPr>
          <p:cNvPr id="3" name="Content Placeholder 2"/>
          <p:cNvSpPr>
            <a:spLocks noGrp="1"/>
          </p:cNvSpPr>
          <p:nvPr>
            <p:ph idx="1"/>
          </p:nvPr>
        </p:nvSpPr>
        <p:spPr>
          <a:xfrm>
            <a:off x="93517" y="1213393"/>
            <a:ext cx="8778180" cy="3549163"/>
          </a:xfrm>
        </p:spPr>
        <p:txBody>
          <a:bodyPr>
            <a:normAutofit fontScale="85000" lnSpcReduction="10000"/>
          </a:bodyPr>
          <a:lstStyle/>
          <a:p>
            <a:r>
              <a:rPr lang="en-GB" dirty="0">
                <a:solidFill>
                  <a:schemeClr val="bg1"/>
                </a:solidFill>
              </a:rPr>
              <a:t>Earliest contemporary description of a Roman “legion” is Polybius. </a:t>
            </a:r>
          </a:p>
          <a:p>
            <a:endParaRPr lang="en-GB" sz="500" dirty="0">
              <a:solidFill>
                <a:schemeClr val="bg1"/>
              </a:solidFill>
            </a:endParaRPr>
          </a:p>
          <a:p>
            <a:r>
              <a:rPr lang="en-GB" dirty="0" smtClean="0">
                <a:solidFill>
                  <a:schemeClr val="bg1"/>
                </a:solidFill>
              </a:rPr>
              <a:t>Legion </a:t>
            </a:r>
            <a:r>
              <a:rPr lang="en-GB" dirty="0">
                <a:solidFill>
                  <a:schemeClr val="bg1"/>
                </a:solidFill>
              </a:rPr>
              <a:t>consisted of 4,200 infantry (5,000 in times of emergency), </a:t>
            </a:r>
            <a:endParaRPr lang="en-GB" dirty="0" smtClean="0">
              <a:solidFill>
                <a:schemeClr val="bg1"/>
              </a:solidFill>
            </a:endParaRPr>
          </a:p>
          <a:p>
            <a:pPr lvl="1"/>
            <a:r>
              <a:rPr lang="en-GB" dirty="0" smtClean="0">
                <a:solidFill>
                  <a:schemeClr val="bg1"/>
                </a:solidFill>
              </a:rPr>
              <a:t>subdivided </a:t>
            </a:r>
            <a:r>
              <a:rPr lang="en-GB" dirty="0">
                <a:solidFill>
                  <a:schemeClr val="bg1"/>
                </a:solidFill>
              </a:rPr>
              <a:t>into units of 120 or 60 men called “maniples” (handfuls) – often referred to as manipular legion. </a:t>
            </a:r>
          </a:p>
          <a:p>
            <a:endParaRPr lang="en-GB" sz="500" dirty="0">
              <a:solidFill>
                <a:schemeClr val="bg1"/>
              </a:solidFill>
            </a:endParaRPr>
          </a:p>
          <a:p>
            <a:r>
              <a:rPr lang="en-GB" dirty="0" smtClean="0">
                <a:solidFill>
                  <a:schemeClr val="bg1"/>
                </a:solidFill>
              </a:rPr>
              <a:t>Emphasis </a:t>
            </a:r>
            <a:r>
              <a:rPr lang="en-GB" dirty="0">
                <a:solidFill>
                  <a:schemeClr val="bg1"/>
                </a:solidFill>
              </a:rPr>
              <a:t>on small, flexible subunits of heavy infantry and the swordsmanship of soldiers; </a:t>
            </a:r>
            <a:r>
              <a:rPr lang="en-GB" i="1" dirty="0">
                <a:solidFill>
                  <a:schemeClr val="bg1"/>
                </a:solidFill>
              </a:rPr>
              <a:t>contra </a:t>
            </a:r>
            <a:r>
              <a:rPr lang="en-GB" dirty="0">
                <a:solidFill>
                  <a:schemeClr val="bg1"/>
                </a:solidFill>
              </a:rPr>
              <a:t>the massed phalanx. </a:t>
            </a:r>
          </a:p>
          <a:p>
            <a:endParaRPr lang="en-GB" sz="500" dirty="0">
              <a:solidFill>
                <a:schemeClr val="bg1"/>
              </a:solidFill>
            </a:endParaRPr>
          </a:p>
          <a:p>
            <a:r>
              <a:rPr lang="en-GB" dirty="0" smtClean="0">
                <a:solidFill>
                  <a:schemeClr val="bg1"/>
                </a:solidFill>
              </a:rPr>
              <a:t>Response </a:t>
            </a:r>
            <a:r>
              <a:rPr lang="en-GB" dirty="0">
                <a:solidFill>
                  <a:schemeClr val="bg1"/>
                </a:solidFill>
              </a:rPr>
              <a:t>to fighting in rough, uneven terrain? </a:t>
            </a:r>
          </a:p>
          <a:p>
            <a:endParaRPr lang="en-GB" dirty="0"/>
          </a:p>
        </p:txBody>
      </p:sp>
      <p:pic>
        <p:nvPicPr>
          <p:cNvPr id="4" name="Picture 3"/>
          <p:cNvPicPr>
            <a:picLocks noChangeAspect="1"/>
          </p:cNvPicPr>
          <p:nvPr/>
        </p:nvPicPr>
        <p:blipFill>
          <a:blip r:embed="rId2"/>
          <a:stretch>
            <a:fillRect/>
          </a:stretch>
        </p:blipFill>
        <p:spPr>
          <a:xfrm>
            <a:off x="921406" y="4729199"/>
            <a:ext cx="7287412" cy="2033165"/>
          </a:xfrm>
          <a:prstGeom prst="rect">
            <a:avLst/>
          </a:prstGeom>
        </p:spPr>
      </p:pic>
    </p:spTree>
    <p:extLst>
      <p:ext uri="{BB962C8B-B14F-4D97-AF65-F5344CB8AC3E}">
        <p14:creationId xmlns:p14="http://schemas.microsoft.com/office/powerpoint/2010/main" val="11051063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76645"/>
            <a:ext cx="6868391" cy="3408219"/>
          </a:xfrm>
        </p:spPr>
        <p:txBody>
          <a:bodyPr>
            <a:normAutofit fontScale="85000" lnSpcReduction="20000"/>
          </a:bodyPr>
          <a:lstStyle/>
          <a:p>
            <a:r>
              <a:rPr lang="en-GB" b="1" dirty="0" smtClean="0">
                <a:solidFill>
                  <a:schemeClr val="bg1"/>
                </a:solidFill>
              </a:rPr>
              <a:t>Legionaries:</a:t>
            </a:r>
          </a:p>
          <a:p>
            <a:pPr lvl="1"/>
            <a:r>
              <a:rPr lang="en-GB" i="1" dirty="0" err="1" smtClean="0">
                <a:solidFill>
                  <a:schemeClr val="bg1"/>
                </a:solidFill>
              </a:rPr>
              <a:t>hastari</a:t>
            </a:r>
            <a:r>
              <a:rPr lang="en-GB" i="1" dirty="0" smtClean="0">
                <a:solidFill>
                  <a:schemeClr val="bg1"/>
                </a:solidFill>
              </a:rPr>
              <a:t> </a:t>
            </a:r>
            <a:r>
              <a:rPr lang="en-GB" i="1" dirty="0">
                <a:solidFill>
                  <a:schemeClr val="bg1"/>
                </a:solidFill>
              </a:rPr>
              <a:t>(</a:t>
            </a:r>
            <a:r>
              <a:rPr lang="en-GB" dirty="0">
                <a:solidFill>
                  <a:schemeClr val="bg1"/>
                </a:solidFill>
              </a:rPr>
              <a:t>“spearmen”) carried two </a:t>
            </a:r>
            <a:r>
              <a:rPr lang="en-GB" i="1" dirty="0" smtClean="0">
                <a:solidFill>
                  <a:schemeClr val="bg1"/>
                </a:solidFill>
              </a:rPr>
              <a:t>pila</a:t>
            </a:r>
            <a:r>
              <a:rPr lang="en-GB" dirty="0" smtClean="0">
                <a:solidFill>
                  <a:schemeClr val="bg1"/>
                </a:solidFill>
              </a:rPr>
              <a:t>. </a:t>
            </a:r>
            <a:endParaRPr lang="en-GB" dirty="0">
              <a:solidFill>
                <a:schemeClr val="bg1"/>
              </a:solidFill>
            </a:endParaRPr>
          </a:p>
          <a:p>
            <a:pPr lvl="1"/>
            <a:r>
              <a:rPr lang="en-GB" i="1" dirty="0" err="1" smtClean="0">
                <a:solidFill>
                  <a:schemeClr val="bg1"/>
                </a:solidFill>
              </a:rPr>
              <a:t>principes</a:t>
            </a:r>
            <a:r>
              <a:rPr lang="en-GB" i="1" dirty="0" smtClean="0">
                <a:solidFill>
                  <a:schemeClr val="bg1"/>
                </a:solidFill>
              </a:rPr>
              <a:t> </a:t>
            </a:r>
            <a:r>
              <a:rPr lang="en-GB" i="1" dirty="0">
                <a:solidFill>
                  <a:schemeClr val="bg1"/>
                </a:solidFill>
              </a:rPr>
              <a:t>(“</a:t>
            </a:r>
            <a:r>
              <a:rPr lang="en-GB" dirty="0">
                <a:solidFill>
                  <a:schemeClr val="bg1"/>
                </a:solidFill>
              </a:rPr>
              <a:t>leading men”); the more wealthy men at their prime age, probably more heavily armoured. </a:t>
            </a:r>
          </a:p>
          <a:p>
            <a:pPr lvl="1"/>
            <a:r>
              <a:rPr lang="en-GB" i="1" dirty="0" err="1" smtClean="0">
                <a:solidFill>
                  <a:schemeClr val="bg1"/>
                </a:solidFill>
              </a:rPr>
              <a:t>triarii</a:t>
            </a:r>
            <a:r>
              <a:rPr lang="en-GB" i="1" dirty="0" smtClean="0">
                <a:solidFill>
                  <a:schemeClr val="bg1"/>
                </a:solidFill>
              </a:rPr>
              <a:t> </a:t>
            </a:r>
            <a:r>
              <a:rPr lang="en-GB" dirty="0">
                <a:solidFill>
                  <a:schemeClr val="bg1"/>
                </a:solidFill>
              </a:rPr>
              <a:t>(“third-line men”), the older men, probably also more heavily armoured. </a:t>
            </a:r>
          </a:p>
          <a:p>
            <a:pPr lvl="1"/>
            <a:r>
              <a:rPr lang="en-GB" dirty="0" smtClean="0">
                <a:solidFill>
                  <a:schemeClr val="bg1"/>
                </a:solidFill>
              </a:rPr>
              <a:t>bronze </a:t>
            </a:r>
            <a:r>
              <a:rPr lang="en-GB" dirty="0">
                <a:solidFill>
                  <a:schemeClr val="bg1"/>
                </a:solidFill>
              </a:rPr>
              <a:t>helmets, greaves, and a simple bronze chest-guard or mail tunic. </a:t>
            </a:r>
            <a:r>
              <a:rPr lang="en-GB" i="1" dirty="0" err="1" smtClean="0">
                <a:solidFill>
                  <a:schemeClr val="bg1"/>
                </a:solidFill>
              </a:rPr>
              <a:t>scutum</a:t>
            </a:r>
            <a:r>
              <a:rPr lang="en-GB" dirty="0" smtClean="0">
                <a:solidFill>
                  <a:schemeClr val="bg1"/>
                </a:solidFill>
              </a:rPr>
              <a:t> </a:t>
            </a:r>
            <a:r>
              <a:rPr lang="en-GB" dirty="0">
                <a:solidFill>
                  <a:schemeClr val="bg1"/>
                </a:solidFill>
              </a:rPr>
              <a:t>(c. 1.17 m) oblong </a:t>
            </a:r>
            <a:r>
              <a:rPr lang="en-GB" dirty="0" smtClean="0">
                <a:solidFill>
                  <a:schemeClr val="bg1"/>
                </a:solidFill>
              </a:rPr>
              <a:t>shield of </a:t>
            </a:r>
            <a:r>
              <a:rPr lang="en-GB" dirty="0">
                <a:solidFill>
                  <a:schemeClr val="bg1"/>
                </a:solidFill>
              </a:rPr>
              <a:t>laminated wood and an iron </a:t>
            </a:r>
            <a:r>
              <a:rPr lang="en-GB" dirty="0" smtClean="0">
                <a:solidFill>
                  <a:schemeClr val="bg1"/>
                </a:solidFill>
              </a:rPr>
              <a:t>rim</a:t>
            </a:r>
          </a:p>
          <a:p>
            <a:pPr lvl="1"/>
            <a:r>
              <a:rPr lang="en-GB" dirty="0" smtClean="0">
                <a:solidFill>
                  <a:schemeClr val="bg1"/>
                </a:solidFill>
              </a:rPr>
              <a:t>short </a:t>
            </a:r>
            <a:r>
              <a:rPr lang="en-GB" dirty="0">
                <a:solidFill>
                  <a:schemeClr val="bg1"/>
                </a:solidFill>
              </a:rPr>
              <a:t>sword </a:t>
            </a:r>
            <a:r>
              <a:rPr lang="en-GB" i="1" dirty="0">
                <a:solidFill>
                  <a:schemeClr val="bg1"/>
                </a:solidFill>
              </a:rPr>
              <a:t>(gladius </a:t>
            </a:r>
            <a:r>
              <a:rPr lang="en-GB" i="1" dirty="0" err="1">
                <a:solidFill>
                  <a:schemeClr val="bg1"/>
                </a:solidFill>
              </a:rPr>
              <a:t>hispaniensis</a:t>
            </a:r>
            <a:r>
              <a:rPr lang="en-GB" dirty="0">
                <a:solidFill>
                  <a:schemeClr val="bg1"/>
                </a:solidFill>
              </a:rPr>
              <a:t>)</a:t>
            </a:r>
            <a:r>
              <a:rPr lang="en-GB" i="1" dirty="0">
                <a:solidFill>
                  <a:schemeClr val="bg1"/>
                </a:solidFill>
              </a:rPr>
              <a:t>, pila</a:t>
            </a:r>
            <a:r>
              <a:rPr lang="en-GB" dirty="0">
                <a:solidFill>
                  <a:schemeClr val="bg1"/>
                </a:solidFill>
              </a:rPr>
              <a:t>, and the </a:t>
            </a:r>
            <a:r>
              <a:rPr lang="en-GB" i="1" dirty="0" err="1">
                <a:solidFill>
                  <a:schemeClr val="bg1"/>
                </a:solidFill>
              </a:rPr>
              <a:t>triarii</a:t>
            </a:r>
            <a:r>
              <a:rPr lang="en-GB" i="1" dirty="0">
                <a:solidFill>
                  <a:schemeClr val="bg1"/>
                </a:solidFill>
              </a:rPr>
              <a:t> </a:t>
            </a:r>
            <a:r>
              <a:rPr lang="en-GB" dirty="0">
                <a:solidFill>
                  <a:schemeClr val="bg1"/>
                </a:solidFill>
              </a:rPr>
              <a:t>had a thrusting spear. </a:t>
            </a:r>
          </a:p>
          <a:p>
            <a:endParaRPr lang="en-GB" dirty="0"/>
          </a:p>
        </p:txBody>
      </p:sp>
      <p:pic>
        <p:nvPicPr>
          <p:cNvPr id="5" name="Picture 4"/>
          <p:cNvPicPr>
            <a:picLocks noChangeAspect="1"/>
          </p:cNvPicPr>
          <p:nvPr/>
        </p:nvPicPr>
        <p:blipFill rotWithShape="1">
          <a:blip r:embed="rId2"/>
          <a:srcRect l="3866" t="3363" r="44970" b="3570"/>
          <a:stretch/>
        </p:blipFill>
        <p:spPr>
          <a:xfrm>
            <a:off x="6941127" y="176645"/>
            <a:ext cx="2084145" cy="3200400"/>
          </a:xfrm>
          <a:prstGeom prst="rect">
            <a:avLst/>
          </a:prstGeom>
        </p:spPr>
      </p:pic>
      <p:sp>
        <p:nvSpPr>
          <p:cNvPr id="6" name="Content Placeholder 2"/>
          <p:cNvSpPr txBox="1">
            <a:spLocks/>
          </p:cNvSpPr>
          <p:nvPr/>
        </p:nvSpPr>
        <p:spPr>
          <a:xfrm>
            <a:off x="0" y="3304309"/>
            <a:ext cx="3667991" cy="3509067"/>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b="1" i="1" dirty="0" err="1" smtClean="0">
                <a:solidFill>
                  <a:schemeClr val="bg1"/>
                </a:solidFill>
              </a:rPr>
              <a:t>velites</a:t>
            </a:r>
            <a:r>
              <a:rPr lang="en-GB" sz="2400" b="1" dirty="0" smtClean="0">
                <a:solidFill>
                  <a:schemeClr val="bg1"/>
                </a:solidFill>
              </a:rPr>
              <a:t>: </a:t>
            </a:r>
          </a:p>
          <a:p>
            <a:pPr lvl="1"/>
            <a:r>
              <a:rPr lang="en-GB" sz="2000" dirty="0" smtClean="0">
                <a:solidFill>
                  <a:schemeClr val="bg1"/>
                </a:solidFill>
              </a:rPr>
              <a:t>A </a:t>
            </a:r>
            <a:r>
              <a:rPr lang="en-GB" sz="2000" i="1" dirty="0" err="1" smtClean="0">
                <a:solidFill>
                  <a:schemeClr val="bg1"/>
                </a:solidFill>
              </a:rPr>
              <a:t>veles</a:t>
            </a:r>
            <a:r>
              <a:rPr lang="en-GB" sz="2000" i="1" dirty="0" smtClean="0">
                <a:solidFill>
                  <a:schemeClr val="bg1"/>
                </a:solidFill>
              </a:rPr>
              <a:t> </a:t>
            </a:r>
            <a:r>
              <a:rPr lang="en-GB" sz="2000" dirty="0" smtClean="0">
                <a:solidFill>
                  <a:schemeClr val="bg1"/>
                </a:solidFill>
              </a:rPr>
              <a:t>had a round shield (</a:t>
            </a:r>
            <a:r>
              <a:rPr lang="en-GB" sz="2000" i="1" dirty="0" err="1" smtClean="0">
                <a:solidFill>
                  <a:schemeClr val="bg1"/>
                </a:solidFill>
              </a:rPr>
              <a:t>parma</a:t>
            </a:r>
            <a:r>
              <a:rPr lang="en-GB" sz="2000" dirty="0" smtClean="0">
                <a:solidFill>
                  <a:schemeClr val="bg1"/>
                </a:solidFill>
              </a:rPr>
              <a:t>) three feet in diameter. </a:t>
            </a:r>
          </a:p>
          <a:p>
            <a:pPr lvl="1"/>
            <a:r>
              <a:rPr lang="en-GB" sz="2000" dirty="0" smtClean="0">
                <a:solidFill>
                  <a:schemeClr val="bg1"/>
                </a:solidFill>
              </a:rPr>
              <a:t>Each man carried five (</a:t>
            </a:r>
            <a:r>
              <a:rPr lang="en-GB" sz="2000" b="1" dirty="0" err="1" smtClean="0">
                <a:solidFill>
                  <a:schemeClr val="bg1"/>
                </a:solidFill>
              </a:rPr>
              <a:t>Lucilius</a:t>
            </a:r>
            <a:r>
              <a:rPr lang="en-GB" sz="2000" b="1" dirty="0" smtClean="0">
                <a:solidFill>
                  <a:schemeClr val="bg1"/>
                </a:solidFill>
              </a:rPr>
              <a:t> 7.22</a:t>
            </a:r>
            <a:r>
              <a:rPr lang="en-GB" sz="2000" dirty="0" smtClean="0">
                <a:solidFill>
                  <a:schemeClr val="bg1"/>
                </a:solidFill>
              </a:rPr>
              <a:t>) to seven (</a:t>
            </a:r>
            <a:r>
              <a:rPr lang="en-GB" sz="2000" b="1" dirty="0" smtClean="0">
                <a:solidFill>
                  <a:schemeClr val="bg1"/>
                </a:solidFill>
              </a:rPr>
              <a:t>Livy 26.4.4</a:t>
            </a:r>
            <a:r>
              <a:rPr lang="en-GB" sz="2000" dirty="0" smtClean="0">
                <a:solidFill>
                  <a:schemeClr val="bg1"/>
                </a:solidFill>
              </a:rPr>
              <a:t>) javelins. </a:t>
            </a:r>
          </a:p>
          <a:p>
            <a:pPr lvl="1"/>
            <a:r>
              <a:rPr lang="en-GB" sz="2000" dirty="0" smtClean="0">
                <a:solidFill>
                  <a:schemeClr val="bg1"/>
                </a:solidFill>
              </a:rPr>
              <a:t>Skirmishers, sometimes drawn up in the van. </a:t>
            </a:r>
          </a:p>
          <a:p>
            <a:pPr lvl="1"/>
            <a:endParaRPr lang="en-GB" sz="100" dirty="0" smtClean="0">
              <a:solidFill>
                <a:schemeClr val="bg1"/>
              </a:solidFill>
            </a:endParaRPr>
          </a:p>
          <a:p>
            <a:endParaRPr lang="en-GB" dirty="0"/>
          </a:p>
        </p:txBody>
      </p:sp>
      <p:sp>
        <p:nvSpPr>
          <p:cNvPr id="7" name="Content Placeholder 2"/>
          <p:cNvSpPr txBox="1">
            <a:spLocks/>
          </p:cNvSpPr>
          <p:nvPr/>
        </p:nvSpPr>
        <p:spPr>
          <a:xfrm>
            <a:off x="5486400" y="3449782"/>
            <a:ext cx="3657600" cy="3363594"/>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200" b="1" i="1" dirty="0" smtClean="0">
                <a:solidFill>
                  <a:schemeClr val="bg1"/>
                </a:solidFill>
              </a:rPr>
              <a:t>equites</a:t>
            </a:r>
            <a:r>
              <a:rPr lang="en-GB" sz="3200" b="1" dirty="0" smtClean="0">
                <a:solidFill>
                  <a:schemeClr val="bg1"/>
                </a:solidFill>
              </a:rPr>
              <a:t>:</a:t>
            </a:r>
            <a:endParaRPr lang="en-GB" sz="3200" b="1" i="1" dirty="0" smtClean="0">
              <a:solidFill>
                <a:schemeClr val="bg1"/>
              </a:solidFill>
            </a:endParaRPr>
          </a:p>
          <a:p>
            <a:pPr lvl="1"/>
            <a:r>
              <a:rPr lang="en-GB" dirty="0" smtClean="0">
                <a:solidFill>
                  <a:schemeClr val="bg1"/>
                </a:solidFill>
              </a:rPr>
              <a:t>Earlier cavalry lightly armed. </a:t>
            </a:r>
          </a:p>
          <a:p>
            <a:pPr lvl="1"/>
            <a:r>
              <a:rPr lang="en-GB" dirty="0" smtClean="0">
                <a:solidFill>
                  <a:schemeClr val="bg1"/>
                </a:solidFill>
              </a:rPr>
              <a:t>Horses supplied and maintained by the state. </a:t>
            </a:r>
          </a:p>
          <a:p>
            <a:pPr lvl="1"/>
            <a:r>
              <a:rPr lang="en-GB" dirty="0" smtClean="0">
                <a:solidFill>
                  <a:schemeClr val="bg1"/>
                </a:solidFill>
              </a:rPr>
              <a:t>Polybius (6.20.9) - 300 horsemen to a legion. </a:t>
            </a:r>
          </a:p>
          <a:p>
            <a:pPr lvl="1"/>
            <a:r>
              <a:rPr lang="en-GB" dirty="0" smtClean="0">
                <a:solidFill>
                  <a:schemeClr val="bg1"/>
                </a:solidFill>
              </a:rPr>
              <a:t>Cavalry divided into ten groups of 30 men. </a:t>
            </a:r>
          </a:p>
          <a:p>
            <a:endParaRPr lang="en-GB" dirty="0"/>
          </a:p>
        </p:txBody>
      </p:sp>
      <p:pic>
        <p:nvPicPr>
          <p:cNvPr id="8" name="Picture 7"/>
          <p:cNvPicPr>
            <a:picLocks noChangeAspect="1"/>
          </p:cNvPicPr>
          <p:nvPr/>
        </p:nvPicPr>
        <p:blipFill>
          <a:blip r:embed="rId3"/>
          <a:stretch>
            <a:fillRect/>
          </a:stretch>
        </p:blipFill>
        <p:spPr>
          <a:xfrm>
            <a:off x="3782291" y="3886199"/>
            <a:ext cx="1837562" cy="2490759"/>
          </a:xfrm>
          <a:prstGeom prst="rect">
            <a:avLst/>
          </a:prstGeom>
        </p:spPr>
      </p:pic>
    </p:spTree>
    <p:extLst>
      <p:ext uri="{BB962C8B-B14F-4D97-AF65-F5344CB8AC3E}">
        <p14:creationId xmlns:p14="http://schemas.microsoft.com/office/powerpoint/2010/main" val="17812717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22218"/>
          </a:xfrm>
        </p:spPr>
        <p:txBody>
          <a:bodyPr>
            <a:normAutofit/>
          </a:bodyPr>
          <a:lstStyle/>
          <a:p>
            <a:r>
              <a:rPr lang="en-GB" dirty="0" smtClean="0">
                <a:solidFill>
                  <a:schemeClr val="bg1"/>
                </a:solidFill>
              </a:rPr>
              <a:t>Legionaries in the Late Republic</a:t>
            </a:r>
            <a:endParaRPr lang="en-GB" dirty="0">
              <a:solidFill>
                <a:schemeClr val="bg1"/>
              </a:solidFill>
            </a:endParaRPr>
          </a:p>
        </p:txBody>
      </p:sp>
      <p:sp>
        <p:nvSpPr>
          <p:cNvPr id="3" name="Content Placeholder 2"/>
          <p:cNvSpPr>
            <a:spLocks noGrp="1"/>
          </p:cNvSpPr>
          <p:nvPr>
            <p:ph idx="1"/>
          </p:nvPr>
        </p:nvSpPr>
        <p:spPr>
          <a:xfrm>
            <a:off x="0" y="1319645"/>
            <a:ext cx="9050482" cy="5538354"/>
          </a:xfrm>
        </p:spPr>
        <p:txBody>
          <a:bodyPr>
            <a:normAutofit fontScale="92500" lnSpcReduction="20000"/>
          </a:bodyPr>
          <a:lstStyle/>
          <a:p>
            <a:r>
              <a:rPr lang="en-GB" b="1" dirty="0" smtClean="0">
                <a:solidFill>
                  <a:schemeClr val="bg1"/>
                </a:solidFill>
              </a:rPr>
              <a:t>“Marian” Reforms:</a:t>
            </a:r>
          </a:p>
          <a:p>
            <a:pPr lvl="1"/>
            <a:r>
              <a:rPr lang="en-GB" sz="2300" dirty="0" smtClean="0">
                <a:solidFill>
                  <a:schemeClr val="bg1"/>
                </a:solidFill>
              </a:rPr>
              <a:t>Shift </a:t>
            </a:r>
            <a:r>
              <a:rPr lang="en-GB" sz="2300" dirty="0">
                <a:solidFill>
                  <a:schemeClr val="bg1"/>
                </a:solidFill>
              </a:rPr>
              <a:t>from maniple as the basic subdivision of a unit to the cohort of 500 men. </a:t>
            </a:r>
          </a:p>
          <a:p>
            <a:pPr lvl="1"/>
            <a:r>
              <a:rPr lang="en-GB" sz="2300" dirty="0" smtClean="0">
                <a:solidFill>
                  <a:schemeClr val="bg1"/>
                </a:solidFill>
              </a:rPr>
              <a:t>Homogenisation </a:t>
            </a:r>
            <a:r>
              <a:rPr lang="en-GB" sz="2300" dirty="0">
                <a:solidFill>
                  <a:schemeClr val="bg1"/>
                </a:solidFill>
              </a:rPr>
              <a:t>of troop types and equipment within the legion. </a:t>
            </a:r>
          </a:p>
          <a:p>
            <a:pPr lvl="1"/>
            <a:r>
              <a:rPr lang="en-GB" sz="2300" dirty="0" smtClean="0">
                <a:solidFill>
                  <a:schemeClr val="bg1"/>
                </a:solidFill>
              </a:rPr>
              <a:t>Troops </a:t>
            </a:r>
            <a:r>
              <a:rPr lang="en-GB" sz="2300" dirty="0">
                <a:solidFill>
                  <a:schemeClr val="bg1"/>
                </a:solidFill>
              </a:rPr>
              <a:t>recruited from a broader economic range of Romans, and later, more broadly, Italians. </a:t>
            </a:r>
          </a:p>
          <a:p>
            <a:pPr lvl="1"/>
            <a:r>
              <a:rPr lang="en-GB" sz="2300" dirty="0" smtClean="0">
                <a:solidFill>
                  <a:schemeClr val="bg1"/>
                </a:solidFill>
              </a:rPr>
              <a:t>Some </a:t>
            </a:r>
            <a:r>
              <a:rPr lang="en-GB" sz="2300" dirty="0">
                <a:solidFill>
                  <a:schemeClr val="bg1"/>
                </a:solidFill>
              </a:rPr>
              <a:t>state provision of soldiers’ equipment (</a:t>
            </a:r>
            <a:r>
              <a:rPr lang="en-GB" sz="2300" b="1" dirty="0">
                <a:solidFill>
                  <a:schemeClr val="bg1"/>
                </a:solidFill>
              </a:rPr>
              <a:t>Plutarch </a:t>
            </a:r>
            <a:r>
              <a:rPr lang="en-GB" sz="2300" b="1" i="1" dirty="0">
                <a:solidFill>
                  <a:schemeClr val="bg1"/>
                </a:solidFill>
              </a:rPr>
              <a:t>Gaius </a:t>
            </a:r>
            <a:r>
              <a:rPr lang="en-GB" sz="2300" b="1" i="1" dirty="0" err="1">
                <a:solidFill>
                  <a:schemeClr val="bg1"/>
                </a:solidFill>
              </a:rPr>
              <a:t>Graccus</a:t>
            </a:r>
            <a:r>
              <a:rPr lang="en-GB" sz="2300" b="1" i="1" dirty="0">
                <a:solidFill>
                  <a:schemeClr val="bg1"/>
                </a:solidFill>
              </a:rPr>
              <a:t> </a:t>
            </a:r>
            <a:r>
              <a:rPr lang="en-GB" sz="2300" b="1" dirty="0">
                <a:solidFill>
                  <a:schemeClr val="bg1"/>
                </a:solidFill>
              </a:rPr>
              <a:t>5.1</a:t>
            </a:r>
            <a:r>
              <a:rPr lang="en-GB" sz="2300" dirty="0">
                <a:solidFill>
                  <a:schemeClr val="bg1"/>
                </a:solidFill>
              </a:rPr>
              <a:t>). </a:t>
            </a:r>
            <a:endParaRPr lang="en-GB" sz="2300" dirty="0" smtClean="0">
              <a:solidFill>
                <a:schemeClr val="bg1"/>
              </a:solidFill>
            </a:endParaRPr>
          </a:p>
          <a:p>
            <a:pPr lvl="1"/>
            <a:r>
              <a:rPr lang="en-GB" sz="2300" dirty="0" err="1">
                <a:solidFill>
                  <a:schemeClr val="bg1"/>
                </a:solidFill>
              </a:rPr>
              <a:t>Hastati</a:t>
            </a:r>
            <a:r>
              <a:rPr lang="en-GB" sz="2300" dirty="0">
                <a:solidFill>
                  <a:schemeClr val="bg1"/>
                </a:solidFill>
              </a:rPr>
              <a:t>, </a:t>
            </a:r>
            <a:r>
              <a:rPr lang="en-GB" sz="2300" dirty="0" err="1">
                <a:solidFill>
                  <a:schemeClr val="bg1"/>
                </a:solidFill>
              </a:rPr>
              <a:t>principes</a:t>
            </a:r>
            <a:r>
              <a:rPr lang="en-GB" sz="2300" dirty="0">
                <a:solidFill>
                  <a:schemeClr val="bg1"/>
                </a:solidFill>
              </a:rPr>
              <a:t>, and </a:t>
            </a:r>
            <a:r>
              <a:rPr lang="en-GB" sz="2300" dirty="0" err="1">
                <a:solidFill>
                  <a:schemeClr val="bg1"/>
                </a:solidFill>
              </a:rPr>
              <a:t>triarii</a:t>
            </a:r>
            <a:r>
              <a:rPr lang="en-GB" sz="2300" dirty="0">
                <a:solidFill>
                  <a:schemeClr val="bg1"/>
                </a:solidFill>
              </a:rPr>
              <a:t>, preserved in centurions’ titles by Marius’ day, but no longer had any significance in terms of equipment. </a:t>
            </a:r>
          </a:p>
          <a:p>
            <a:pPr marL="137160" indent="0">
              <a:buNone/>
            </a:pPr>
            <a:endParaRPr lang="en-GB" sz="600" dirty="0">
              <a:solidFill>
                <a:schemeClr val="bg1"/>
              </a:solidFill>
            </a:endParaRPr>
          </a:p>
          <a:p>
            <a:r>
              <a:rPr lang="en-GB" dirty="0" err="1">
                <a:solidFill>
                  <a:schemeClr val="bg1"/>
                </a:solidFill>
              </a:rPr>
              <a:t>Velites</a:t>
            </a:r>
            <a:r>
              <a:rPr lang="en-GB" dirty="0">
                <a:solidFill>
                  <a:schemeClr val="bg1"/>
                </a:solidFill>
              </a:rPr>
              <a:t> seem to fall out of use around or after the Jugurthine war (Sallust Jugurthine War 46.7). </a:t>
            </a:r>
          </a:p>
          <a:p>
            <a:endParaRPr lang="en-GB" sz="600" dirty="0">
              <a:solidFill>
                <a:schemeClr val="bg1"/>
              </a:solidFill>
            </a:endParaRPr>
          </a:p>
          <a:p>
            <a:r>
              <a:rPr lang="en-GB" dirty="0">
                <a:solidFill>
                  <a:schemeClr val="bg1"/>
                </a:solidFill>
              </a:rPr>
              <a:t>Cavalry assigned to each legion disappear. </a:t>
            </a:r>
          </a:p>
          <a:p>
            <a:endParaRPr lang="en-GB" sz="600" dirty="0">
              <a:solidFill>
                <a:schemeClr val="bg1"/>
              </a:solidFill>
            </a:endParaRPr>
          </a:p>
          <a:p>
            <a:r>
              <a:rPr lang="en-GB" dirty="0">
                <a:solidFill>
                  <a:schemeClr val="bg1"/>
                </a:solidFill>
              </a:rPr>
              <a:t>Role of light infantry seems to be taken over by auxiliaries. </a:t>
            </a:r>
          </a:p>
        </p:txBody>
      </p:sp>
    </p:spTree>
    <p:extLst>
      <p:ext uri="{BB962C8B-B14F-4D97-AF65-F5344CB8AC3E}">
        <p14:creationId xmlns:p14="http://schemas.microsoft.com/office/powerpoint/2010/main" val="39623498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568952" cy="1143000"/>
          </a:xfrm>
        </p:spPr>
        <p:txBody>
          <a:bodyPr>
            <a:normAutofit fontScale="90000"/>
          </a:bodyPr>
          <a:lstStyle/>
          <a:p>
            <a:r>
              <a:rPr lang="en-GB" dirty="0" smtClean="0">
                <a:solidFill>
                  <a:schemeClr val="bg1"/>
                </a:solidFill>
              </a:rPr>
              <a:t>Development of “Career” Solider</a:t>
            </a:r>
            <a:endParaRPr lang="en-GB" dirty="0">
              <a:solidFill>
                <a:schemeClr val="bg1"/>
              </a:solidFill>
            </a:endParaRPr>
          </a:p>
        </p:txBody>
      </p:sp>
      <p:sp>
        <p:nvSpPr>
          <p:cNvPr id="3" name="Content Placeholder 2"/>
          <p:cNvSpPr>
            <a:spLocks noGrp="1"/>
          </p:cNvSpPr>
          <p:nvPr>
            <p:ph idx="1"/>
          </p:nvPr>
        </p:nvSpPr>
        <p:spPr>
          <a:xfrm>
            <a:off x="0" y="1506682"/>
            <a:ext cx="6369627" cy="3256590"/>
          </a:xfrm>
        </p:spPr>
        <p:txBody>
          <a:bodyPr>
            <a:normAutofit lnSpcReduction="10000"/>
          </a:bodyPr>
          <a:lstStyle/>
          <a:p>
            <a:r>
              <a:rPr lang="en-GB" sz="3000" dirty="0">
                <a:solidFill>
                  <a:schemeClr val="bg1"/>
                </a:solidFill>
              </a:rPr>
              <a:t>Marius’ recruitment of poorer </a:t>
            </a:r>
            <a:r>
              <a:rPr lang="en-GB" sz="3000" i="1" dirty="0" err="1">
                <a:solidFill>
                  <a:schemeClr val="bg1"/>
                </a:solidFill>
              </a:rPr>
              <a:t>proletarii</a:t>
            </a:r>
            <a:r>
              <a:rPr lang="en-GB" sz="3000" i="1" dirty="0">
                <a:solidFill>
                  <a:schemeClr val="bg1"/>
                </a:solidFill>
              </a:rPr>
              <a:t> </a:t>
            </a:r>
            <a:r>
              <a:rPr lang="en-GB" sz="3000" dirty="0">
                <a:solidFill>
                  <a:schemeClr val="bg1"/>
                </a:solidFill>
              </a:rPr>
              <a:t>reflection of fundamental social and economic changes of mid-late Republic. </a:t>
            </a:r>
          </a:p>
          <a:p>
            <a:endParaRPr lang="en-GB" sz="300" dirty="0">
              <a:solidFill>
                <a:schemeClr val="bg1"/>
              </a:solidFill>
            </a:endParaRPr>
          </a:p>
          <a:p>
            <a:r>
              <a:rPr lang="en-GB" sz="3000" dirty="0" smtClean="0">
                <a:solidFill>
                  <a:schemeClr val="bg1"/>
                </a:solidFill>
              </a:rPr>
              <a:t>Social </a:t>
            </a:r>
            <a:r>
              <a:rPr lang="en-GB" sz="3000" dirty="0">
                <a:solidFill>
                  <a:schemeClr val="bg1"/>
                </a:solidFill>
              </a:rPr>
              <a:t>war 91-88 BC. </a:t>
            </a:r>
          </a:p>
          <a:p>
            <a:endParaRPr lang="en-GB" sz="300" dirty="0">
              <a:solidFill>
                <a:schemeClr val="bg1"/>
              </a:solidFill>
            </a:endParaRPr>
          </a:p>
          <a:p>
            <a:r>
              <a:rPr lang="en-GB" sz="3000" dirty="0" smtClean="0">
                <a:solidFill>
                  <a:schemeClr val="bg1"/>
                </a:solidFill>
              </a:rPr>
              <a:t>Increasing </a:t>
            </a:r>
            <a:r>
              <a:rPr lang="en-GB" sz="3000" dirty="0">
                <a:solidFill>
                  <a:schemeClr val="bg1"/>
                </a:solidFill>
              </a:rPr>
              <a:t>“professionalism”. </a:t>
            </a:r>
          </a:p>
          <a:p>
            <a:endParaRPr lang="en-GB" sz="300" dirty="0">
              <a:solidFill>
                <a:schemeClr val="bg1"/>
              </a:solidFill>
            </a:endParaRPr>
          </a:p>
          <a:p>
            <a:endParaRPr lang="en-GB" dirty="0"/>
          </a:p>
        </p:txBody>
      </p:sp>
      <p:pic>
        <p:nvPicPr>
          <p:cNvPr id="4" name="Picture 3"/>
          <p:cNvPicPr>
            <a:picLocks noChangeAspect="1"/>
          </p:cNvPicPr>
          <p:nvPr/>
        </p:nvPicPr>
        <p:blipFill rotWithShape="1">
          <a:blip r:embed="rId2"/>
          <a:srcRect l="46590" r="26503"/>
          <a:stretch/>
        </p:blipFill>
        <p:spPr>
          <a:xfrm>
            <a:off x="6527870" y="1506682"/>
            <a:ext cx="2065412" cy="2857145"/>
          </a:xfrm>
          <a:prstGeom prst="rect">
            <a:avLst/>
          </a:prstGeom>
        </p:spPr>
      </p:pic>
      <p:sp>
        <p:nvSpPr>
          <p:cNvPr id="5" name="Rectangle 4"/>
          <p:cNvSpPr/>
          <p:nvPr/>
        </p:nvSpPr>
        <p:spPr>
          <a:xfrm>
            <a:off x="0" y="4763272"/>
            <a:ext cx="9144000" cy="208672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3000" dirty="0">
                <a:solidFill>
                  <a:prstClr val="black"/>
                </a:solidFill>
              </a:rPr>
              <a:t>Increased emphasis on personal loyalty to a commander – look to provide, booty and land. </a:t>
            </a:r>
          </a:p>
          <a:p>
            <a:pPr marL="548640" lvl="0" indent="-411480">
              <a:spcBef>
                <a:spcPct val="20000"/>
              </a:spcBef>
              <a:buClr>
                <a:prstClr val="white">
                  <a:shade val="95000"/>
                </a:prstClr>
              </a:buClr>
              <a:buSzPct val="65000"/>
              <a:buFont typeface="Wingdings 2"/>
              <a:buChar char=""/>
            </a:pPr>
            <a:endParaRPr lang="en-GB" sz="300" dirty="0">
              <a:solidFill>
                <a:prstClr val="black"/>
              </a:solidFill>
            </a:endParaRPr>
          </a:p>
          <a:p>
            <a:pPr marL="548640" lvl="0" indent="-411480">
              <a:spcBef>
                <a:spcPct val="20000"/>
              </a:spcBef>
              <a:buClr>
                <a:prstClr val="white">
                  <a:shade val="95000"/>
                </a:prstClr>
              </a:buClr>
              <a:buSzPct val="65000"/>
              <a:buFont typeface="Wingdings 2"/>
              <a:buChar char=""/>
            </a:pPr>
            <a:r>
              <a:rPr lang="en-GB" sz="3000" dirty="0">
                <a:solidFill>
                  <a:prstClr val="black"/>
                </a:solidFill>
              </a:rPr>
              <a:t>Increasing length of service and identity of a legion – c.f. Caesar’s campaigns. </a:t>
            </a:r>
          </a:p>
        </p:txBody>
      </p:sp>
      <p:sp>
        <p:nvSpPr>
          <p:cNvPr id="6" name="Content Placeholder 2"/>
          <p:cNvSpPr txBox="1">
            <a:spLocks/>
          </p:cNvSpPr>
          <p:nvPr/>
        </p:nvSpPr>
        <p:spPr>
          <a:xfrm>
            <a:off x="6099463" y="4401987"/>
            <a:ext cx="3044537" cy="272241"/>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smtClean="0">
                <a:solidFill>
                  <a:schemeClr val="bg1"/>
                </a:solidFill>
              </a:rPr>
              <a:t>Altar of Domitius Ahenonbarbus</a:t>
            </a:r>
            <a:endParaRPr lang="en-GB" sz="2000" dirty="0">
              <a:solidFill>
                <a:schemeClr val="bg1"/>
              </a:solidFill>
            </a:endParaRPr>
          </a:p>
        </p:txBody>
      </p:sp>
    </p:spTree>
    <p:extLst>
      <p:ext uri="{BB962C8B-B14F-4D97-AF65-F5344CB8AC3E}">
        <p14:creationId xmlns:p14="http://schemas.microsoft.com/office/powerpoint/2010/main" val="3449264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036" y="0"/>
            <a:ext cx="8769928" cy="1007918"/>
          </a:xfrm>
        </p:spPr>
        <p:txBody>
          <a:bodyPr>
            <a:normAutofit/>
          </a:bodyPr>
          <a:lstStyle/>
          <a:p>
            <a:r>
              <a:rPr lang="en-GB" dirty="0" smtClean="0">
                <a:solidFill>
                  <a:schemeClr val="bg1"/>
                </a:solidFill>
              </a:rPr>
              <a:t>Auxiliaries and other allies</a:t>
            </a:r>
            <a:endParaRPr lang="en-GB" dirty="0">
              <a:solidFill>
                <a:schemeClr val="bg1"/>
              </a:solidFill>
            </a:endParaRPr>
          </a:p>
        </p:txBody>
      </p:sp>
      <p:sp>
        <p:nvSpPr>
          <p:cNvPr id="3" name="Content Placeholder 2"/>
          <p:cNvSpPr>
            <a:spLocks noGrp="1"/>
          </p:cNvSpPr>
          <p:nvPr>
            <p:ph idx="1"/>
          </p:nvPr>
        </p:nvSpPr>
        <p:spPr>
          <a:xfrm>
            <a:off x="0" y="1007918"/>
            <a:ext cx="9143999" cy="5850083"/>
          </a:xfrm>
        </p:spPr>
        <p:txBody>
          <a:bodyPr>
            <a:normAutofit fontScale="92500" lnSpcReduction="10000"/>
          </a:bodyPr>
          <a:lstStyle/>
          <a:p>
            <a:r>
              <a:rPr lang="en-GB" dirty="0" smtClean="0">
                <a:solidFill>
                  <a:schemeClr val="bg1"/>
                </a:solidFill>
              </a:rPr>
              <a:t>Rome dominant power in Latium by creation of the Republic? </a:t>
            </a:r>
            <a:r>
              <a:rPr lang="en-GB" dirty="0">
                <a:solidFill>
                  <a:schemeClr val="bg1"/>
                </a:solidFill>
              </a:rPr>
              <a:t>- Rome’s treaty with Carthage – Polybius 3.22.4-13 – </a:t>
            </a:r>
            <a:r>
              <a:rPr lang="en-GB" dirty="0" err="1">
                <a:solidFill>
                  <a:schemeClr val="bg1"/>
                </a:solidFill>
              </a:rPr>
              <a:t>Ardea</a:t>
            </a:r>
            <a:r>
              <a:rPr lang="en-GB" dirty="0">
                <a:solidFill>
                  <a:schemeClr val="bg1"/>
                </a:solidFill>
              </a:rPr>
              <a:t>, </a:t>
            </a:r>
            <a:r>
              <a:rPr lang="en-GB" dirty="0" err="1">
                <a:solidFill>
                  <a:schemeClr val="bg1"/>
                </a:solidFill>
              </a:rPr>
              <a:t>Antium</a:t>
            </a:r>
            <a:r>
              <a:rPr lang="en-GB" dirty="0">
                <a:solidFill>
                  <a:schemeClr val="bg1"/>
                </a:solidFill>
              </a:rPr>
              <a:t>, </a:t>
            </a:r>
            <a:r>
              <a:rPr lang="en-GB" dirty="0" err="1">
                <a:solidFill>
                  <a:schemeClr val="bg1"/>
                </a:solidFill>
              </a:rPr>
              <a:t>Laurentium</a:t>
            </a:r>
            <a:r>
              <a:rPr lang="en-GB" dirty="0">
                <a:solidFill>
                  <a:schemeClr val="bg1"/>
                </a:solidFill>
              </a:rPr>
              <a:t>, </a:t>
            </a:r>
            <a:r>
              <a:rPr lang="en-GB" dirty="0" err="1">
                <a:solidFill>
                  <a:schemeClr val="bg1"/>
                </a:solidFill>
              </a:rPr>
              <a:t>Circeii</a:t>
            </a:r>
            <a:r>
              <a:rPr lang="en-GB" dirty="0">
                <a:solidFill>
                  <a:schemeClr val="bg1"/>
                </a:solidFill>
              </a:rPr>
              <a:t>, </a:t>
            </a:r>
            <a:r>
              <a:rPr lang="en-GB" dirty="0" err="1">
                <a:solidFill>
                  <a:schemeClr val="bg1"/>
                </a:solidFill>
              </a:rPr>
              <a:t>Tarracina</a:t>
            </a:r>
            <a:r>
              <a:rPr lang="en-GB" dirty="0">
                <a:solidFill>
                  <a:schemeClr val="bg1"/>
                </a:solidFill>
              </a:rPr>
              <a:t>. </a:t>
            </a:r>
          </a:p>
          <a:p>
            <a:endParaRPr lang="en-GB" sz="100" dirty="0">
              <a:solidFill>
                <a:schemeClr val="bg1"/>
              </a:solidFill>
            </a:endParaRPr>
          </a:p>
          <a:p>
            <a:r>
              <a:rPr lang="en-GB" dirty="0" smtClean="0">
                <a:solidFill>
                  <a:schemeClr val="bg1"/>
                </a:solidFill>
              </a:rPr>
              <a:t>Old </a:t>
            </a:r>
            <a:r>
              <a:rPr lang="en-GB" dirty="0">
                <a:solidFill>
                  <a:schemeClr val="bg1"/>
                </a:solidFill>
              </a:rPr>
              <a:t>Latin League disbanded in 338 BC – settlement after the Latin War (340-338 BC) - Livy 8.14.1-12.</a:t>
            </a:r>
          </a:p>
          <a:p>
            <a:endParaRPr lang="en-GB" sz="100" dirty="0">
              <a:solidFill>
                <a:schemeClr val="bg1"/>
              </a:solidFill>
            </a:endParaRPr>
          </a:p>
          <a:p>
            <a:r>
              <a:rPr lang="en-GB" dirty="0">
                <a:solidFill>
                  <a:schemeClr val="bg1"/>
                </a:solidFill>
              </a:rPr>
              <a:t>Creation of “citizenship without vote” (</a:t>
            </a:r>
            <a:r>
              <a:rPr lang="en-GB" i="1" dirty="0" err="1">
                <a:solidFill>
                  <a:schemeClr val="bg1"/>
                </a:solidFill>
              </a:rPr>
              <a:t>civitas</a:t>
            </a:r>
            <a:r>
              <a:rPr lang="en-GB" i="1" dirty="0">
                <a:solidFill>
                  <a:schemeClr val="bg1"/>
                </a:solidFill>
              </a:rPr>
              <a:t> sine </a:t>
            </a:r>
            <a:r>
              <a:rPr lang="en-GB" i="1" dirty="0" err="1">
                <a:solidFill>
                  <a:schemeClr val="bg1"/>
                </a:solidFill>
              </a:rPr>
              <a:t>suffragio</a:t>
            </a:r>
            <a:r>
              <a:rPr lang="en-GB" dirty="0">
                <a:solidFill>
                  <a:schemeClr val="bg1"/>
                </a:solidFill>
              </a:rPr>
              <a:t>). </a:t>
            </a:r>
            <a:endParaRPr lang="en-GB" dirty="0" smtClean="0">
              <a:solidFill>
                <a:schemeClr val="bg1"/>
              </a:solidFill>
            </a:endParaRPr>
          </a:p>
          <a:p>
            <a:endParaRPr lang="en-GB" sz="100" dirty="0">
              <a:solidFill>
                <a:schemeClr val="bg1"/>
              </a:solidFill>
            </a:endParaRPr>
          </a:p>
          <a:p>
            <a:r>
              <a:rPr lang="en-GB" dirty="0" smtClean="0">
                <a:solidFill>
                  <a:schemeClr val="bg1"/>
                </a:solidFill>
              </a:rPr>
              <a:t>Imperial period – auxiliary forces:</a:t>
            </a:r>
          </a:p>
          <a:p>
            <a:pPr lvl="1"/>
            <a:r>
              <a:rPr lang="en-GB" dirty="0">
                <a:solidFill>
                  <a:schemeClr val="bg1"/>
                </a:solidFill>
              </a:rPr>
              <a:t>“He arrayed his eager and impetuous troops in such a manner that the auxiliary infantry, 8,000 in number, strengthened his centre, while 3,000 cavalry were posted on his wings. The legions were drawn up in front of the </a:t>
            </a:r>
            <a:r>
              <a:rPr lang="en-GB" dirty="0" smtClean="0">
                <a:solidFill>
                  <a:schemeClr val="bg1"/>
                </a:solidFill>
              </a:rPr>
              <a:t>entrenched </a:t>
            </a:r>
            <a:r>
              <a:rPr lang="en-GB" dirty="0">
                <a:solidFill>
                  <a:schemeClr val="bg1"/>
                </a:solidFill>
              </a:rPr>
              <a:t>camp; his victory would be vastly more glorious if won without the loss of Roman blood, and he would have a reserve in case of repulse</a:t>
            </a:r>
            <a:r>
              <a:rPr lang="en-GB" dirty="0" smtClean="0">
                <a:solidFill>
                  <a:schemeClr val="bg1"/>
                </a:solidFill>
              </a:rPr>
              <a:t>.” – </a:t>
            </a:r>
            <a:r>
              <a:rPr lang="en-GB" b="1" dirty="0" smtClean="0">
                <a:solidFill>
                  <a:schemeClr val="bg1"/>
                </a:solidFill>
              </a:rPr>
              <a:t>Tacitus </a:t>
            </a:r>
            <a:r>
              <a:rPr lang="en-GB" b="1" i="1" dirty="0" smtClean="0">
                <a:solidFill>
                  <a:schemeClr val="bg1"/>
                </a:solidFill>
              </a:rPr>
              <a:t>Agricola </a:t>
            </a:r>
            <a:r>
              <a:rPr lang="en-GB" b="1" dirty="0" smtClean="0">
                <a:solidFill>
                  <a:schemeClr val="bg1"/>
                </a:solidFill>
              </a:rPr>
              <a:t>35 </a:t>
            </a:r>
            <a:r>
              <a:rPr lang="en-GB" dirty="0" smtClean="0">
                <a:solidFill>
                  <a:schemeClr val="bg1"/>
                </a:solidFill>
              </a:rPr>
              <a:t>[Battle of Mons </a:t>
            </a:r>
            <a:r>
              <a:rPr lang="en-GB" dirty="0" err="1" smtClean="0">
                <a:solidFill>
                  <a:schemeClr val="bg1"/>
                </a:solidFill>
              </a:rPr>
              <a:t>Graupius</a:t>
            </a:r>
            <a:r>
              <a:rPr lang="en-GB" dirty="0" smtClean="0">
                <a:solidFill>
                  <a:schemeClr val="bg1"/>
                </a:solidFill>
              </a:rPr>
              <a:t> – AD 83]. </a:t>
            </a:r>
            <a:endParaRPr lang="en-GB" dirty="0">
              <a:solidFill>
                <a:schemeClr val="bg1"/>
              </a:solidFill>
            </a:endParaRPr>
          </a:p>
        </p:txBody>
      </p:sp>
    </p:spTree>
    <p:extLst>
      <p:ext uri="{BB962C8B-B14F-4D97-AF65-F5344CB8AC3E}">
        <p14:creationId xmlns:p14="http://schemas.microsoft.com/office/powerpoint/2010/main" val="25754693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640960" cy="1205345"/>
          </a:xfrm>
        </p:spPr>
        <p:txBody>
          <a:bodyPr>
            <a:normAutofit/>
          </a:bodyPr>
          <a:lstStyle/>
          <a:p>
            <a:r>
              <a:rPr lang="en-GB" dirty="0" smtClean="0">
                <a:solidFill>
                  <a:schemeClr val="bg1"/>
                </a:solidFill>
              </a:rPr>
              <a:t>Army of the Imperial Period</a:t>
            </a:r>
            <a:endParaRPr lang="en-GB" dirty="0">
              <a:solidFill>
                <a:schemeClr val="bg1"/>
              </a:solidFill>
            </a:endParaRPr>
          </a:p>
        </p:txBody>
      </p:sp>
      <p:sp>
        <p:nvSpPr>
          <p:cNvPr id="3" name="Content Placeholder 2"/>
          <p:cNvSpPr>
            <a:spLocks noGrp="1"/>
          </p:cNvSpPr>
          <p:nvPr>
            <p:ph idx="1"/>
          </p:nvPr>
        </p:nvSpPr>
        <p:spPr>
          <a:xfrm>
            <a:off x="0" y="1205345"/>
            <a:ext cx="5039591" cy="5652655"/>
          </a:xfrm>
        </p:spPr>
        <p:txBody>
          <a:bodyPr>
            <a:normAutofit fontScale="77500" lnSpcReduction="20000"/>
          </a:bodyPr>
          <a:lstStyle/>
          <a:p>
            <a:r>
              <a:rPr lang="en-GB" dirty="0" smtClean="0">
                <a:solidFill>
                  <a:schemeClr val="bg1"/>
                </a:solidFill>
              </a:rPr>
              <a:t>Emperors have </a:t>
            </a:r>
            <a:r>
              <a:rPr lang="en-GB" i="1" dirty="0" err="1" smtClean="0">
                <a:solidFill>
                  <a:schemeClr val="bg1"/>
                </a:solidFill>
              </a:rPr>
              <a:t>maius</a:t>
            </a:r>
            <a:r>
              <a:rPr lang="en-GB" i="1" dirty="0" smtClean="0">
                <a:solidFill>
                  <a:schemeClr val="bg1"/>
                </a:solidFill>
              </a:rPr>
              <a:t> </a:t>
            </a:r>
            <a:r>
              <a:rPr lang="en-GB" i="1" dirty="0">
                <a:solidFill>
                  <a:schemeClr val="bg1"/>
                </a:solidFill>
              </a:rPr>
              <a:t>imperium</a:t>
            </a:r>
            <a:r>
              <a:rPr lang="en-GB" dirty="0">
                <a:solidFill>
                  <a:schemeClr val="bg1"/>
                </a:solidFill>
              </a:rPr>
              <a:t>. </a:t>
            </a:r>
          </a:p>
          <a:p>
            <a:endParaRPr lang="en-GB" sz="500" dirty="0">
              <a:solidFill>
                <a:schemeClr val="bg1"/>
              </a:solidFill>
            </a:endParaRPr>
          </a:p>
          <a:p>
            <a:r>
              <a:rPr lang="en-GB" dirty="0" smtClean="0">
                <a:solidFill>
                  <a:schemeClr val="bg1"/>
                </a:solidFill>
              </a:rPr>
              <a:t>Division </a:t>
            </a:r>
            <a:r>
              <a:rPr lang="en-GB" dirty="0">
                <a:solidFill>
                  <a:schemeClr val="bg1"/>
                </a:solidFill>
              </a:rPr>
              <a:t>of imperial and senatorial provinces - armies in the imperial provinces </a:t>
            </a:r>
            <a:r>
              <a:rPr lang="en-GB" dirty="0" smtClean="0">
                <a:solidFill>
                  <a:schemeClr val="bg1"/>
                </a:solidFill>
              </a:rPr>
              <a:t>commanded </a:t>
            </a:r>
            <a:r>
              <a:rPr lang="en-GB" dirty="0">
                <a:solidFill>
                  <a:schemeClr val="bg1"/>
                </a:solidFill>
              </a:rPr>
              <a:t>by </a:t>
            </a:r>
            <a:r>
              <a:rPr lang="en-GB" dirty="0" smtClean="0">
                <a:solidFill>
                  <a:schemeClr val="bg1"/>
                </a:solidFill>
              </a:rPr>
              <a:t>legates</a:t>
            </a:r>
            <a:r>
              <a:rPr lang="en-GB" dirty="0">
                <a:solidFill>
                  <a:schemeClr val="bg1"/>
                </a:solidFill>
              </a:rPr>
              <a:t>. </a:t>
            </a:r>
          </a:p>
          <a:p>
            <a:endParaRPr lang="en-GB" sz="500" dirty="0">
              <a:solidFill>
                <a:schemeClr val="bg1"/>
              </a:solidFill>
            </a:endParaRPr>
          </a:p>
          <a:p>
            <a:r>
              <a:rPr lang="en-GB" dirty="0" smtClean="0">
                <a:solidFill>
                  <a:schemeClr val="bg1"/>
                </a:solidFill>
              </a:rPr>
              <a:t>Number </a:t>
            </a:r>
            <a:r>
              <a:rPr lang="en-GB" dirty="0">
                <a:solidFill>
                  <a:schemeClr val="bg1"/>
                </a:solidFill>
              </a:rPr>
              <a:t>of legions </a:t>
            </a:r>
            <a:r>
              <a:rPr lang="en-GB" dirty="0" smtClean="0">
                <a:solidFill>
                  <a:schemeClr val="bg1"/>
                </a:solidFill>
              </a:rPr>
              <a:t>tend to fluctuate between 25-30 in Imperial period.</a:t>
            </a:r>
          </a:p>
          <a:p>
            <a:endParaRPr lang="en-GB" sz="500" dirty="0" smtClean="0">
              <a:solidFill>
                <a:schemeClr val="bg1"/>
              </a:solidFill>
            </a:endParaRPr>
          </a:p>
          <a:p>
            <a:r>
              <a:rPr lang="en-GB" dirty="0">
                <a:solidFill>
                  <a:schemeClr val="bg1"/>
                </a:solidFill>
              </a:rPr>
              <a:t>Term of service – initially 16 years with 4 years as a veteran – later changes this to 20 years with 5 years as a veteran. </a:t>
            </a:r>
          </a:p>
          <a:p>
            <a:endParaRPr lang="en-GB" sz="500" dirty="0">
              <a:solidFill>
                <a:schemeClr val="bg1"/>
              </a:solidFill>
            </a:endParaRPr>
          </a:p>
          <a:p>
            <a:r>
              <a:rPr lang="en-GB" dirty="0">
                <a:solidFill>
                  <a:schemeClr val="bg1"/>
                </a:solidFill>
              </a:rPr>
              <a:t>Pay – 225 denarii a year for an ordinary legionary </a:t>
            </a:r>
            <a:r>
              <a:rPr lang="en-GB" dirty="0" smtClean="0">
                <a:solidFill>
                  <a:schemeClr val="bg1"/>
                </a:solidFill>
              </a:rPr>
              <a:t>c. AD 14 </a:t>
            </a:r>
            <a:r>
              <a:rPr lang="en-GB" dirty="0">
                <a:solidFill>
                  <a:schemeClr val="bg1"/>
                </a:solidFill>
              </a:rPr>
              <a:t>(Tac. Ann. 1.17), increased to 300 denarii during reign of Domitian. </a:t>
            </a:r>
          </a:p>
          <a:p>
            <a:endParaRPr lang="en-GB" sz="500" dirty="0">
              <a:solidFill>
                <a:schemeClr val="bg1"/>
              </a:solidFill>
            </a:endParaRPr>
          </a:p>
          <a:p>
            <a:r>
              <a:rPr lang="en-GB" dirty="0" smtClean="0">
                <a:solidFill>
                  <a:schemeClr val="bg1"/>
                </a:solidFill>
              </a:rPr>
              <a:t>Regular </a:t>
            </a:r>
            <a:r>
              <a:rPr lang="en-GB" dirty="0">
                <a:solidFill>
                  <a:schemeClr val="bg1"/>
                </a:solidFill>
              </a:rPr>
              <a:t>retirement bonus by </a:t>
            </a:r>
            <a:r>
              <a:rPr lang="en-GB" dirty="0" smtClean="0">
                <a:solidFill>
                  <a:schemeClr val="bg1"/>
                </a:solidFill>
              </a:rPr>
              <a:t>in </a:t>
            </a:r>
            <a:r>
              <a:rPr lang="en-GB" dirty="0">
                <a:solidFill>
                  <a:schemeClr val="bg1"/>
                </a:solidFill>
              </a:rPr>
              <a:t>cash, purchased land, or settlement in </a:t>
            </a:r>
            <a:r>
              <a:rPr lang="en-GB" i="1" dirty="0" err="1">
                <a:solidFill>
                  <a:schemeClr val="bg1"/>
                </a:solidFill>
              </a:rPr>
              <a:t>coloniae</a:t>
            </a:r>
            <a:r>
              <a:rPr lang="en-GB" dirty="0">
                <a:solidFill>
                  <a:schemeClr val="bg1"/>
                </a:solidFill>
              </a:rPr>
              <a:t>. </a:t>
            </a:r>
          </a:p>
          <a:p>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4871" y="1205345"/>
            <a:ext cx="3173849" cy="2867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4904509" y="4145974"/>
            <a:ext cx="4239492" cy="2712026"/>
          </a:xfrm>
          <a:prstGeom prst="rect">
            <a:avLst/>
          </a:prstGeom>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3200" dirty="0" smtClean="0">
                <a:solidFill>
                  <a:schemeClr val="bg1"/>
                </a:solidFill>
              </a:rPr>
              <a:t>“To the spirits of the departed, Titus Flavius </a:t>
            </a:r>
            <a:r>
              <a:rPr lang="en-GB" sz="3200" dirty="0" err="1" smtClean="0">
                <a:solidFill>
                  <a:schemeClr val="bg1"/>
                </a:solidFill>
              </a:rPr>
              <a:t>Virilis</a:t>
            </a:r>
            <a:r>
              <a:rPr lang="en-GB" sz="3200" dirty="0" smtClean="0">
                <a:solidFill>
                  <a:schemeClr val="bg1"/>
                </a:solidFill>
              </a:rPr>
              <a:t>, centurion of Legion </a:t>
            </a:r>
            <a:r>
              <a:rPr lang="en-GB" sz="3200" i="1" dirty="0" smtClean="0">
                <a:solidFill>
                  <a:schemeClr val="bg1"/>
                </a:solidFill>
              </a:rPr>
              <a:t>II Augusta</a:t>
            </a:r>
            <a:r>
              <a:rPr lang="en-GB" sz="3200" dirty="0" smtClean="0">
                <a:solidFill>
                  <a:schemeClr val="bg1"/>
                </a:solidFill>
              </a:rPr>
              <a:t>, centurion of Legion </a:t>
            </a:r>
            <a:r>
              <a:rPr lang="en-GB" sz="3200" i="1" dirty="0" smtClean="0">
                <a:solidFill>
                  <a:schemeClr val="bg1"/>
                </a:solidFill>
              </a:rPr>
              <a:t>XX Valeria </a:t>
            </a:r>
            <a:r>
              <a:rPr lang="en-GB" sz="3200" i="1" dirty="0" err="1" smtClean="0">
                <a:solidFill>
                  <a:schemeClr val="bg1"/>
                </a:solidFill>
              </a:rPr>
              <a:t>Victrix</a:t>
            </a:r>
            <a:r>
              <a:rPr lang="en-GB" sz="3200" dirty="0" smtClean="0">
                <a:solidFill>
                  <a:schemeClr val="bg1"/>
                </a:solidFill>
              </a:rPr>
              <a:t>, centurion of Legion </a:t>
            </a:r>
            <a:r>
              <a:rPr lang="en-GB" sz="3200" i="1" dirty="0" smtClean="0">
                <a:solidFill>
                  <a:schemeClr val="bg1"/>
                </a:solidFill>
              </a:rPr>
              <a:t>III </a:t>
            </a:r>
            <a:r>
              <a:rPr lang="en-GB" sz="3200" i="1" dirty="0" err="1" smtClean="0">
                <a:solidFill>
                  <a:schemeClr val="bg1"/>
                </a:solidFill>
              </a:rPr>
              <a:t>Parthica</a:t>
            </a:r>
            <a:r>
              <a:rPr lang="en-GB" sz="3200" i="1" dirty="0" smtClean="0">
                <a:solidFill>
                  <a:schemeClr val="bg1"/>
                </a:solidFill>
              </a:rPr>
              <a:t> </a:t>
            </a:r>
            <a:r>
              <a:rPr lang="en-GB" sz="3200" i="1" dirty="0" err="1" smtClean="0">
                <a:solidFill>
                  <a:schemeClr val="bg1"/>
                </a:solidFill>
              </a:rPr>
              <a:t>Severiana</a:t>
            </a:r>
            <a:r>
              <a:rPr lang="en-GB" sz="3200" i="1" dirty="0" smtClean="0">
                <a:solidFill>
                  <a:schemeClr val="bg1"/>
                </a:solidFill>
              </a:rPr>
              <a:t> </a:t>
            </a:r>
            <a:r>
              <a:rPr lang="en-GB" sz="3200" dirty="0" smtClean="0">
                <a:solidFill>
                  <a:schemeClr val="bg1"/>
                </a:solidFill>
              </a:rPr>
              <a:t>as </a:t>
            </a:r>
            <a:r>
              <a:rPr lang="en-GB" sz="3200" i="1" dirty="0" err="1" smtClean="0">
                <a:solidFill>
                  <a:schemeClr val="bg1"/>
                </a:solidFill>
              </a:rPr>
              <a:t>hastatus</a:t>
            </a:r>
            <a:r>
              <a:rPr lang="en-GB" sz="3200" i="1" dirty="0" smtClean="0">
                <a:solidFill>
                  <a:schemeClr val="bg1"/>
                </a:solidFill>
              </a:rPr>
              <a:t> posterior </a:t>
            </a:r>
            <a:r>
              <a:rPr lang="en-GB" sz="3200" dirty="0" smtClean="0">
                <a:solidFill>
                  <a:schemeClr val="bg1"/>
                </a:solidFill>
              </a:rPr>
              <a:t>of the ninth cohort. He lived for 70 years and served for 45 years. </a:t>
            </a:r>
            <a:r>
              <a:rPr lang="en-GB" sz="3200" dirty="0" err="1" smtClean="0">
                <a:solidFill>
                  <a:schemeClr val="bg1"/>
                </a:solidFill>
              </a:rPr>
              <a:t>Lollia</a:t>
            </a:r>
            <a:r>
              <a:rPr lang="en-GB" sz="3200" dirty="0" smtClean="0">
                <a:solidFill>
                  <a:schemeClr val="bg1"/>
                </a:solidFill>
              </a:rPr>
              <a:t> </a:t>
            </a:r>
            <a:r>
              <a:rPr lang="en-GB" sz="3200" dirty="0" err="1" smtClean="0">
                <a:solidFill>
                  <a:schemeClr val="bg1"/>
                </a:solidFill>
              </a:rPr>
              <a:t>Bodicca</a:t>
            </a:r>
            <a:r>
              <a:rPr lang="en-GB" sz="3200" dirty="0" smtClean="0">
                <a:solidFill>
                  <a:schemeClr val="bg1"/>
                </a:solidFill>
              </a:rPr>
              <a:t>, his wife, and Victor and </a:t>
            </a:r>
            <a:r>
              <a:rPr lang="en-GB" sz="3200" dirty="0" err="1" smtClean="0">
                <a:solidFill>
                  <a:schemeClr val="bg1"/>
                </a:solidFill>
              </a:rPr>
              <a:t>Victorinus</a:t>
            </a:r>
            <a:r>
              <a:rPr lang="en-GB" sz="3200" dirty="0" smtClean="0">
                <a:solidFill>
                  <a:schemeClr val="bg1"/>
                </a:solidFill>
              </a:rPr>
              <a:t> his sons and heirs had this made at a cost of 1200 </a:t>
            </a:r>
            <a:r>
              <a:rPr lang="en-GB" sz="3200" dirty="0">
                <a:solidFill>
                  <a:schemeClr val="bg1"/>
                </a:solidFill>
              </a:rPr>
              <a:t>sesterces.” -  </a:t>
            </a:r>
            <a:r>
              <a:rPr lang="en-GB" sz="3200" b="1" i="1" dirty="0">
                <a:solidFill>
                  <a:schemeClr val="bg1"/>
                </a:solidFill>
              </a:rPr>
              <a:t>CIL</a:t>
            </a:r>
            <a:r>
              <a:rPr lang="en-GB" sz="3200" b="1" dirty="0">
                <a:solidFill>
                  <a:schemeClr val="bg1"/>
                </a:solidFill>
              </a:rPr>
              <a:t> VIII 2877 </a:t>
            </a:r>
            <a:r>
              <a:rPr lang="en-GB" sz="3200" dirty="0" smtClean="0">
                <a:solidFill>
                  <a:schemeClr val="bg1"/>
                </a:solidFill>
              </a:rPr>
              <a:t>– </a:t>
            </a:r>
            <a:r>
              <a:rPr lang="en-GB" sz="3200" dirty="0" err="1">
                <a:solidFill>
                  <a:schemeClr val="bg1"/>
                </a:solidFill>
              </a:rPr>
              <a:t>Lambaesis</a:t>
            </a:r>
            <a:r>
              <a:rPr lang="en-GB" sz="3200" dirty="0">
                <a:solidFill>
                  <a:schemeClr val="bg1"/>
                </a:solidFill>
              </a:rPr>
              <a:t>, </a:t>
            </a:r>
            <a:r>
              <a:rPr lang="en-GB" sz="3200" dirty="0" smtClean="0">
                <a:solidFill>
                  <a:schemeClr val="bg1"/>
                </a:solidFill>
              </a:rPr>
              <a:t>Numidia.</a:t>
            </a:r>
            <a:endParaRPr lang="en-GB" sz="3200" dirty="0">
              <a:solidFill>
                <a:schemeClr val="bg1"/>
              </a:solidFill>
            </a:endParaRPr>
          </a:p>
        </p:txBody>
      </p:sp>
    </p:spTree>
    <p:extLst>
      <p:ext uri="{BB962C8B-B14F-4D97-AF65-F5344CB8AC3E}">
        <p14:creationId xmlns:p14="http://schemas.microsoft.com/office/powerpoint/2010/main" val="5903127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Naval warfare</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28155124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Early Roman Warships</a:t>
            </a:r>
            <a:endParaRPr lang="en-GB" dirty="0">
              <a:solidFill>
                <a:schemeClr val="bg1"/>
              </a:solidFill>
            </a:endParaRP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a:solidFill>
                  <a:schemeClr val="bg1"/>
                </a:solidFill>
              </a:rPr>
              <a:t>First specific reference to a warship in 394 BC, when the Romans sent a votive gift to the temple of Apollo at Delphi (</a:t>
            </a:r>
            <a:r>
              <a:rPr lang="en-GB" b="1" dirty="0">
                <a:solidFill>
                  <a:schemeClr val="bg1"/>
                </a:solidFill>
              </a:rPr>
              <a:t>Livy 5.28</a:t>
            </a:r>
            <a:r>
              <a:rPr lang="en-GB" dirty="0">
                <a:solidFill>
                  <a:schemeClr val="bg1"/>
                </a:solidFill>
              </a:rPr>
              <a:t>). </a:t>
            </a:r>
          </a:p>
          <a:p>
            <a:endParaRPr lang="en-GB" sz="1100" dirty="0">
              <a:solidFill>
                <a:schemeClr val="bg1"/>
              </a:solidFill>
            </a:endParaRPr>
          </a:p>
          <a:p>
            <a:r>
              <a:rPr lang="en-GB" dirty="0" smtClean="0">
                <a:solidFill>
                  <a:schemeClr val="bg1"/>
                </a:solidFill>
              </a:rPr>
              <a:t>First </a:t>
            </a:r>
            <a:r>
              <a:rPr lang="en-GB" dirty="0">
                <a:solidFill>
                  <a:schemeClr val="bg1"/>
                </a:solidFill>
              </a:rPr>
              <a:t>specific reference to a Roman naval battle takes place at end of Latin War (340-388 BC); a Roman fleet under Gaius </a:t>
            </a:r>
            <a:r>
              <a:rPr lang="en-GB" dirty="0" err="1">
                <a:solidFill>
                  <a:schemeClr val="bg1"/>
                </a:solidFill>
              </a:rPr>
              <a:t>Maenius</a:t>
            </a:r>
            <a:r>
              <a:rPr lang="en-GB" dirty="0">
                <a:solidFill>
                  <a:schemeClr val="bg1"/>
                </a:solidFill>
              </a:rPr>
              <a:t> defeated the </a:t>
            </a:r>
            <a:r>
              <a:rPr lang="en-GB" dirty="0" err="1">
                <a:solidFill>
                  <a:schemeClr val="bg1"/>
                </a:solidFill>
              </a:rPr>
              <a:t>Latins</a:t>
            </a:r>
            <a:r>
              <a:rPr lang="en-GB" dirty="0">
                <a:solidFill>
                  <a:schemeClr val="bg1"/>
                </a:solidFill>
              </a:rPr>
              <a:t> and </a:t>
            </a:r>
            <a:r>
              <a:rPr lang="en-GB" dirty="0" err="1">
                <a:solidFill>
                  <a:schemeClr val="bg1"/>
                </a:solidFill>
              </a:rPr>
              <a:t>Volscians</a:t>
            </a:r>
            <a:r>
              <a:rPr lang="en-GB" dirty="0">
                <a:solidFill>
                  <a:schemeClr val="bg1"/>
                </a:solidFill>
              </a:rPr>
              <a:t> in a sea battle near </a:t>
            </a:r>
            <a:r>
              <a:rPr lang="en-GB" dirty="0" err="1">
                <a:solidFill>
                  <a:schemeClr val="bg1"/>
                </a:solidFill>
              </a:rPr>
              <a:t>Antium</a:t>
            </a:r>
            <a:r>
              <a:rPr lang="en-GB" dirty="0">
                <a:solidFill>
                  <a:schemeClr val="bg1"/>
                </a:solidFill>
              </a:rPr>
              <a:t> (338 BC) – prows decorate </a:t>
            </a:r>
            <a:r>
              <a:rPr lang="en-GB" i="1" dirty="0">
                <a:solidFill>
                  <a:schemeClr val="bg1"/>
                </a:solidFill>
              </a:rPr>
              <a:t>rostra</a:t>
            </a:r>
            <a:r>
              <a:rPr lang="en-GB" dirty="0">
                <a:solidFill>
                  <a:schemeClr val="bg1"/>
                </a:solidFill>
              </a:rPr>
              <a:t>. </a:t>
            </a:r>
          </a:p>
          <a:p>
            <a:endParaRPr lang="en-GB" sz="1100" dirty="0">
              <a:solidFill>
                <a:schemeClr val="bg1"/>
              </a:solidFill>
            </a:endParaRPr>
          </a:p>
          <a:p>
            <a:r>
              <a:rPr lang="en-GB" dirty="0" smtClean="0">
                <a:solidFill>
                  <a:schemeClr val="bg1"/>
                </a:solidFill>
              </a:rPr>
              <a:t>In </a:t>
            </a:r>
            <a:r>
              <a:rPr lang="en-GB" dirty="0">
                <a:solidFill>
                  <a:schemeClr val="bg1"/>
                </a:solidFill>
              </a:rPr>
              <a:t>311 BC a naval board is set up to provide and equip a fleet – under the direction of two </a:t>
            </a:r>
            <a:r>
              <a:rPr lang="en-GB" i="1" dirty="0" err="1">
                <a:solidFill>
                  <a:schemeClr val="bg1"/>
                </a:solidFill>
              </a:rPr>
              <a:t>Douviri</a:t>
            </a:r>
            <a:r>
              <a:rPr lang="en-GB" i="1" dirty="0">
                <a:solidFill>
                  <a:schemeClr val="bg1"/>
                </a:solidFill>
              </a:rPr>
              <a:t> </a:t>
            </a:r>
            <a:r>
              <a:rPr lang="en-GB" i="1" dirty="0" err="1">
                <a:solidFill>
                  <a:schemeClr val="bg1"/>
                </a:solidFill>
              </a:rPr>
              <a:t>Navales</a:t>
            </a:r>
            <a:r>
              <a:rPr lang="en-GB" dirty="0">
                <a:solidFill>
                  <a:schemeClr val="bg1"/>
                </a:solidFill>
              </a:rPr>
              <a:t>. </a:t>
            </a:r>
          </a:p>
          <a:p>
            <a:endParaRPr lang="en-GB" dirty="0"/>
          </a:p>
        </p:txBody>
      </p:sp>
    </p:spTree>
    <p:extLst>
      <p:ext uri="{BB962C8B-B14F-4D97-AF65-F5344CB8AC3E}">
        <p14:creationId xmlns:p14="http://schemas.microsoft.com/office/powerpoint/2010/main" val="13008384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t>
            </a:r>
            <a:r>
              <a:rPr lang="en-GB" i="1" dirty="0" err="1">
                <a:solidFill>
                  <a:schemeClr val="bg1"/>
                </a:solidFill>
              </a:rPr>
              <a:t>c</a:t>
            </a:r>
            <a:r>
              <a:rPr lang="en-GB" i="1" dirty="0" err="1" smtClean="0">
                <a:solidFill>
                  <a:schemeClr val="bg1"/>
                </a:solidFill>
              </a:rPr>
              <a:t>orvus</a:t>
            </a:r>
            <a:r>
              <a:rPr lang="en-GB" dirty="0" smtClean="0">
                <a:solidFill>
                  <a:schemeClr val="bg1"/>
                </a:solidFill>
              </a:rPr>
              <a:t> “Raven”</a:t>
            </a:r>
            <a:endParaRPr lang="en-GB" dirty="0">
              <a:solidFill>
                <a:schemeClr val="bg1"/>
              </a:solidFill>
            </a:endParaRPr>
          </a:p>
        </p:txBody>
      </p:sp>
      <p:sp>
        <p:nvSpPr>
          <p:cNvPr id="3" name="Content Placeholder 2"/>
          <p:cNvSpPr>
            <a:spLocks noGrp="1"/>
          </p:cNvSpPr>
          <p:nvPr>
            <p:ph idx="1"/>
          </p:nvPr>
        </p:nvSpPr>
        <p:spPr>
          <a:xfrm>
            <a:off x="0" y="1556792"/>
            <a:ext cx="5112568" cy="5141168"/>
          </a:xfrm>
        </p:spPr>
        <p:txBody>
          <a:bodyPr>
            <a:normAutofit fontScale="92500" lnSpcReduction="10000"/>
          </a:bodyPr>
          <a:lstStyle/>
          <a:p>
            <a:r>
              <a:rPr lang="en-GB" dirty="0">
                <a:solidFill>
                  <a:schemeClr val="bg1"/>
                </a:solidFill>
              </a:rPr>
              <a:t>A gangplank mounted on a pivot, and slung from a vertical post set in the deck – large metal spike at the end. </a:t>
            </a:r>
          </a:p>
          <a:p>
            <a:endParaRPr lang="en-GB" sz="1300" dirty="0">
              <a:solidFill>
                <a:schemeClr val="bg1"/>
              </a:solidFill>
            </a:endParaRPr>
          </a:p>
          <a:p>
            <a:r>
              <a:rPr lang="en-GB" dirty="0" smtClean="0">
                <a:solidFill>
                  <a:schemeClr val="bg1"/>
                </a:solidFill>
              </a:rPr>
              <a:t>Up </a:t>
            </a:r>
            <a:r>
              <a:rPr lang="en-GB" dirty="0">
                <a:solidFill>
                  <a:schemeClr val="bg1"/>
                </a:solidFill>
              </a:rPr>
              <a:t>to 36 ft. long (11m), and raised by a rope and pulley. </a:t>
            </a:r>
          </a:p>
          <a:p>
            <a:endParaRPr lang="en-GB" sz="1300" dirty="0">
              <a:solidFill>
                <a:schemeClr val="bg1"/>
              </a:solidFill>
            </a:endParaRPr>
          </a:p>
          <a:p>
            <a:r>
              <a:rPr lang="en-GB" dirty="0" smtClean="0">
                <a:solidFill>
                  <a:schemeClr val="bg1"/>
                </a:solidFill>
              </a:rPr>
              <a:t>About </a:t>
            </a:r>
            <a:r>
              <a:rPr lang="en-GB" dirty="0">
                <a:solidFill>
                  <a:schemeClr val="bg1"/>
                </a:solidFill>
              </a:rPr>
              <a:t>4 ft. (1.22m) wide, enough for two men to cross abreast. </a:t>
            </a:r>
          </a:p>
          <a:p>
            <a:endParaRPr lang="en-GB" sz="1200" dirty="0">
              <a:solidFill>
                <a:schemeClr val="bg1"/>
              </a:solidFill>
            </a:endParaRPr>
          </a:p>
          <a:p>
            <a:r>
              <a:rPr lang="en-GB" dirty="0" err="1" smtClean="0">
                <a:solidFill>
                  <a:schemeClr val="bg1"/>
                </a:solidFill>
              </a:rPr>
              <a:t>Quinquiremes</a:t>
            </a:r>
            <a:r>
              <a:rPr lang="en-GB" dirty="0" smtClean="0">
                <a:solidFill>
                  <a:schemeClr val="bg1"/>
                </a:solidFill>
              </a:rPr>
              <a:t> </a:t>
            </a:r>
            <a:r>
              <a:rPr lang="en-GB" dirty="0">
                <a:solidFill>
                  <a:schemeClr val="bg1"/>
                </a:solidFill>
              </a:rPr>
              <a:t>or larger need for this installation. </a:t>
            </a:r>
          </a:p>
          <a:p>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1709057"/>
            <a:ext cx="3842792" cy="4782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121250" y="6491753"/>
            <a:ext cx="1752403" cy="276999"/>
          </a:xfrm>
          <a:prstGeom prst="rect">
            <a:avLst/>
          </a:prstGeom>
        </p:spPr>
        <p:txBody>
          <a:bodyPr wrap="none">
            <a:spAutoFit/>
          </a:bodyPr>
          <a:lstStyle/>
          <a:p>
            <a:r>
              <a:rPr lang="en-GB" sz="1200" dirty="0">
                <a:solidFill>
                  <a:schemeClr val="bg1"/>
                </a:solidFill>
              </a:rPr>
              <a:t>Image from Livius.org </a:t>
            </a:r>
          </a:p>
        </p:txBody>
      </p:sp>
    </p:spTree>
    <p:extLst>
      <p:ext uri="{BB962C8B-B14F-4D97-AF65-F5344CB8AC3E}">
        <p14:creationId xmlns:p14="http://schemas.microsoft.com/office/powerpoint/2010/main" val="18164240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20472" cy="1143000"/>
          </a:xfrm>
        </p:spPr>
        <p:txBody>
          <a:bodyPr>
            <a:noAutofit/>
          </a:bodyPr>
          <a:lstStyle/>
          <a:p>
            <a:r>
              <a:rPr lang="en-GB" sz="3200" dirty="0" smtClean="0">
                <a:solidFill>
                  <a:schemeClr val="bg1"/>
                </a:solidFill>
              </a:rPr>
              <a:t>Battle of Actium – 2</a:t>
            </a:r>
            <a:r>
              <a:rPr lang="en-GB" sz="3200" baseline="30000" dirty="0" smtClean="0">
                <a:solidFill>
                  <a:schemeClr val="bg1"/>
                </a:solidFill>
              </a:rPr>
              <a:t>nd</a:t>
            </a:r>
            <a:r>
              <a:rPr lang="en-GB" sz="3200" dirty="0" smtClean="0">
                <a:solidFill>
                  <a:schemeClr val="bg1"/>
                </a:solidFill>
              </a:rPr>
              <a:t> September, 31 BC</a:t>
            </a:r>
            <a:endParaRPr lang="en-GB" sz="3200" dirty="0">
              <a:solidFill>
                <a:schemeClr val="bg1"/>
              </a:solidFill>
            </a:endParaRP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916832"/>
            <a:ext cx="3744416" cy="42934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483768" y="3440277"/>
            <a:ext cx="918841" cy="338554"/>
          </a:xfrm>
          <a:prstGeom prst="rect">
            <a:avLst/>
          </a:prstGeom>
        </p:spPr>
        <p:txBody>
          <a:bodyPr wrap="none">
            <a:spAutoFit/>
          </a:bodyPr>
          <a:lstStyle/>
          <a:p>
            <a:r>
              <a:rPr lang="en-GB" sz="1600" dirty="0">
                <a:solidFill>
                  <a:srgbClr val="FFFF00"/>
                </a:solidFill>
              </a:rPr>
              <a:t>Actium </a:t>
            </a:r>
          </a:p>
        </p:txBody>
      </p:sp>
      <p:sp>
        <p:nvSpPr>
          <p:cNvPr id="5" name="Rectangle 4"/>
          <p:cNvSpPr/>
          <p:nvPr/>
        </p:nvSpPr>
        <p:spPr>
          <a:xfrm>
            <a:off x="4139952" y="1408952"/>
            <a:ext cx="4860032" cy="5324535"/>
          </a:xfrm>
          <a:prstGeom prst="rect">
            <a:avLst/>
          </a:prstGeom>
        </p:spPr>
        <p:txBody>
          <a:bodyPr wrap="square">
            <a:spAutoFit/>
          </a:bodyPr>
          <a:lstStyle/>
          <a:p>
            <a:r>
              <a:rPr lang="en-GB" sz="2000" dirty="0">
                <a:solidFill>
                  <a:schemeClr val="bg1"/>
                </a:solidFill>
              </a:rPr>
              <a:t>“For seeing that the size of Caesar's [Octavian’s] ships and the number of marines were chiefly responsible for the defeat of </a:t>
            </a:r>
            <a:r>
              <a:rPr lang="en-GB" sz="2000" dirty="0" err="1">
                <a:solidFill>
                  <a:schemeClr val="bg1"/>
                </a:solidFill>
              </a:rPr>
              <a:t>Sextus</a:t>
            </a:r>
            <a:r>
              <a:rPr lang="en-GB" sz="2000" dirty="0">
                <a:solidFill>
                  <a:schemeClr val="bg1"/>
                </a:solidFill>
              </a:rPr>
              <a:t>, Antony had built his vessels much higher in the water than those of his opponents, constructing only a few triremes, but instead some ships of “fours” and some “tens”, and all the remainder in between these two; upon these he had built lofty towers, and he had put aboard a large number of men, who could thus fight from walls, as it were… Caesar's followers, having smaller and swifter ships, would dash forward and ram the enemy, being armoured on all sides to avoid receiving damage.” – </a:t>
            </a:r>
            <a:r>
              <a:rPr lang="en-GB" sz="2000" b="1" dirty="0" err="1">
                <a:solidFill>
                  <a:schemeClr val="bg1"/>
                </a:solidFill>
              </a:rPr>
              <a:t>Dio</a:t>
            </a:r>
            <a:r>
              <a:rPr lang="en-GB" sz="2000" b="1" dirty="0">
                <a:solidFill>
                  <a:schemeClr val="bg1"/>
                </a:solidFill>
              </a:rPr>
              <a:t> Cassius 50.23.2-3, 32.2. </a:t>
            </a:r>
            <a:endParaRPr lang="en-GB" sz="2000" dirty="0">
              <a:solidFill>
                <a:schemeClr val="bg1"/>
              </a:solidFill>
            </a:endParaRPr>
          </a:p>
        </p:txBody>
      </p:sp>
      <p:pic>
        <p:nvPicPr>
          <p:cNvPr id="3" name="Picture 2"/>
          <p:cNvPicPr>
            <a:picLocks noChangeAspect="1"/>
          </p:cNvPicPr>
          <p:nvPr/>
        </p:nvPicPr>
        <p:blipFill>
          <a:blip r:embed="rId3"/>
          <a:stretch>
            <a:fillRect/>
          </a:stretch>
        </p:blipFill>
        <p:spPr>
          <a:xfrm>
            <a:off x="160909" y="121894"/>
            <a:ext cx="4428839" cy="6636765"/>
          </a:xfrm>
          <a:prstGeom prst="rect">
            <a:avLst/>
          </a:prstGeom>
        </p:spPr>
      </p:pic>
      <p:sp>
        <p:nvSpPr>
          <p:cNvPr id="7" name="Content Placeholder 2"/>
          <p:cNvSpPr>
            <a:spLocks noGrp="1"/>
          </p:cNvSpPr>
          <p:nvPr>
            <p:ph idx="1"/>
          </p:nvPr>
        </p:nvSpPr>
        <p:spPr>
          <a:xfrm>
            <a:off x="4680358" y="121893"/>
            <a:ext cx="4319626" cy="6636765"/>
          </a:xfrm>
          <a:solidFill>
            <a:schemeClr val="accent3">
              <a:lumMod val="40000"/>
              <a:lumOff val="60000"/>
            </a:schemeClr>
          </a:solidFill>
        </p:spPr>
        <p:txBody>
          <a:bodyPr>
            <a:normAutofit/>
          </a:bodyPr>
          <a:lstStyle/>
          <a:p>
            <a:pPr marL="137160" indent="0">
              <a:buNone/>
            </a:pPr>
            <a:endParaRPr lang="en-GB" dirty="0"/>
          </a:p>
        </p:txBody>
      </p:sp>
      <p:sp>
        <p:nvSpPr>
          <p:cNvPr id="6" name="Rectangle 5"/>
          <p:cNvSpPr/>
          <p:nvPr/>
        </p:nvSpPr>
        <p:spPr>
          <a:xfrm>
            <a:off x="4724648" y="274638"/>
            <a:ext cx="4169970" cy="642637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400" dirty="0">
                <a:solidFill>
                  <a:schemeClr val="bg1"/>
                </a:solidFill>
              </a:rPr>
              <a:t>Antony’s ships bigger and sturdier – Octavian’s speedier. </a:t>
            </a:r>
          </a:p>
          <a:p>
            <a:pPr marL="548640" lvl="0" indent="-411480">
              <a:spcBef>
                <a:spcPct val="20000"/>
              </a:spcBef>
              <a:buClr>
                <a:prstClr val="white">
                  <a:shade val="95000"/>
                </a:prstClr>
              </a:buClr>
              <a:buSzPct val="65000"/>
              <a:buFont typeface="Wingdings 2"/>
              <a:buChar char=""/>
            </a:pPr>
            <a:endParaRPr lang="en-GB" sz="500" dirty="0">
              <a:solidFill>
                <a:schemeClr val="bg1"/>
              </a:solidFill>
            </a:endParaRPr>
          </a:p>
          <a:p>
            <a:pPr marL="548640" lvl="0" indent="-411480">
              <a:spcBef>
                <a:spcPct val="20000"/>
              </a:spcBef>
              <a:buClr>
                <a:prstClr val="white">
                  <a:shade val="95000"/>
                </a:prstClr>
              </a:buClr>
              <a:buSzPct val="65000"/>
              <a:buFont typeface="Wingdings 2"/>
              <a:buChar char=""/>
            </a:pPr>
            <a:r>
              <a:rPr lang="en-GB" sz="2400" dirty="0">
                <a:solidFill>
                  <a:schemeClr val="bg1"/>
                </a:solidFill>
              </a:rPr>
              <a:t>Octavian attempts to encircle Antony’s ships. </a:t>
            </a:r>
          </a:p>
          <a:p>
            <a:pPr marL="548640" lvl="0" indent="-411480">
              <a:spcBef>
                <a:spcPct val="20000"/>
              </a:spcBef>
              <a:buClr>
                <a:prstClr val="white">
                  <a:shade val="95000"/>
                </a:prstClr>
              </a:buClr>
              <a:buSzPct val="65000"/>
              <a:buFont typeface="Wingdings 2"/>
              <a:buChar char=""/>
            </a:pPr>
            <a:endParaRPr lang="en-GB" sz="500" dirty="0">
              <a:solidFill>
                <a:schemeClr val="bg1"/>
              </a:solidFill>
            </a:endParaRPr>
          </a:p>
          <a:p>
            <a:pPr marL="548640" lvl="0" indent="-411480">
              <a:spcBef>
                <a:spcPct val="20000"/>
              </a:spcBef>
              <a:buClr>
                <a:prstClr val="white">
                  <a:shade val="95000"/>
                </a:prstClr>
              </a:buClr>
              <a:buSzPct val="65000"/>
              <a:buFont typeface="Wingdings 2"/>
              <a:buChar char=""/>
            </a:pPr>
            <a:r>
              <a:rPr lang="en-GB" sz="2400" dirty="0">
                <a:solidFill>
                  <a:schemeClr val="bg1"/>
                </a:solidFill>
              </a:rPr>
              <a:t>Octavian’s tactics ramming. </a:t>
            </a:r>
          </a:p>
          <a:p>
            <a:pPr marL="548640" lvl="0" indent="-411480">
              <a:spcBef>
                <a:spcPct val="20000"/>
              </a:spcBef>
              <a:buClr>
                <a:prstClr val="white">
                  <a:shade val="95000"/>
                </a:prstClr>
              </a:buClr>
              <a:buSzPct val="65000"/>
              <a:buFont typeface="Wingdings 2"/>
              <a:buChar char=""/>
            </a:pPr>
            <a:endParaRPr lang="en-GB" sz="500" dirty="0">
              <a:solidFill>
                <a:schemeClr val="bg1"/>
              </a:solidFill>
            </a:endParaRPr>
          </a:p>
          <a:p>
            <a:pPr marL="548640" lvl="0" indent="-411480">
              <a:spcBef>
                <a:spcPct val="20000"/>
              </a:spcBef>
              <a:buClr>
                <a:prstClr val="white">
                  <a:shade val="95000"/>
                </a:prstClr>
              </a:buClr>
              <a:buSzPct val="65000"/>
              <a:buFont typeface="Wingdings 2"/>
              <a:buChar char=""/>
            </a:pPr>
            <a:r>
              <a:rPr lang="en-GB" sz="2400" dirty="0">
                <a:solidFill>
                  <a:schemeClr val="bg1"/>
                </a:solidFill>
              </a:rPr>
              <a:t>Antony’s tactics to use volleys of missiles and to use grappling hocks. </a:t>
            </a:r>
          </a:p>
          <a:p>
            <a:pPr marL="548640" lvl="0" indent="-411480">
              <a:spcBef>
                <a:spcPct val="20000"/>
              </a:spcBef>
              <a:buClr>
                <a:prstClr val="white">
                  <a:shade val="95000"/>
                </a:prstClr>
              </a:buClr>
              <a:buSzPct val="65000"/>
              <a:buFont typeface="Wingdings 2"/>
              <a:buChar char=""/>
            </a:pPr>
            <a:endParaRPr lang="en-GB" sz="400" dirty="0">
              <a:solidFill>
                <a:schemeClr val="bg1"/>
              </a:solidFill>
            </a:endParaRPr>
          </a:p>
          <a:p>
            <a:pPr marL="548640" lvl="0" indent="-411480">
              <a:spcBef>
                <a:spcPct val="20000"/>
              </a:spcBef>
              <a:buClr>
                <a:prstClr val="white">
                  <a:shade val="95000"/>
                </a:prstClr>
              </a:buClr>
              <a:buSzPct val="65000"/>
              <a:buFont typeface="Wingdings 2"/>
              <a:buChar char=""/>
            </a:pPr>
            <a:r>
              <a:rPr lang="en-GB" sz="2400" dirty="0">
                <a:solidFill>
                  <a:schemeClr val="bg1"/>
                </a:solidFill>
              </a:rPr>
              <a:t>Use of flaming missiles and jars of charcoal and pitch. </a:t>
            </a:r>
          </a:p>
          <a:p>
            <a:pPr marL="548640" lvl="0" indent="-411480">
              <a:spcBef>
                <a:spcPct val="20000"/>
              </a:spcBef>
              <a:buClr>
                <a:prstClr val="white">
                  <a:shade val="95000"/>
                </a:prstClr>
              </a:buClr>
              <a:buSzPct val="65000"/>
              <a:buFont typeface="Wingdings 2"/>
              <a:buChar char=""/>
            </a:pPr>
            <a:endParaRPr lang="en-GB" sz="400" dirty="0">
              <a:solidFill>
                <a:schemeClr val="bg1"/>
              </a:solidFill>
            </a:endParaRPr>
          </a:p>
          <a:p>
            <a:pPr marL="548640" lvl="0" indent="-411480">
              <a:spcBef>
                <a:spcPct val="20000"/>
              </a:spcBef>
              <a:buClr>
                <a:prstClr val="white">
                  <a:shade val="95000"/>
                </a:prstClr>
              </a:buClr>
              <a:buSzPct val="65000"/>
              <a:buFont typeface="Wingdings 2"/>
              <a:buChar char=""/>
            </a:pPr>
            <a:r>
              <a:rPr lang="en-GB" sz="2400" dirty="0">
                <a:solidFill>
                  <a:schemeClr val="bg1"/>
                </a:solidFill>
              </a:rPr>
              <a:t>Cleopatra prematurely retreats – Dio 50.33.1</a:t>
            </a:r>
            <a:r>
              <a:rPr lang="en-GB" sz="2400" dirty="0">
                <a:solidFill>
                  <a:prstClr val="white"/>
                </a:solidFill>
              </a:rPr>
              <a:t>. </a:t>
            </a:r>
          </a:p>
        </p:txBody>
      </p:sp>
    </p:spTree>
    <p:extLst>
      <p:ext uri="{BB962C8B-B14F-4D97-AF65-F5344CB8AC3E}">
        <p14:creationId xmlns:p14="http://schemas.microsoft.com/office/powerpoint/2010/main" val="3969276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1000"/>
                                        <p:tgtEl>
                                          <p:spTgt spid="7">
                                            <p:bg/>
                                          </p:spTgt>
                                        </p:tgtEl>
                                      </p:cBhvr>
                                    </p:animEffect>
                                    <p:anim calcmode="lin" valueType="num">
                                      <p:cBhvr>
                                        <p:cTn id="13" dur="1000" fill="hold"/>
                                        <p:tgtEl>
                                          <p:spTgt spid="7">
                                            <p:bg/>
                                          </p:spTgt>
                                        </p:tgtEl>
                                        <p:attrNameLst>
                                          <p:attrName>ppt_x</p:attrName>
                                        </p:attrNameLst>
                                      </p:cBhvr>
                                      <p:tavLst>
                                        <p:tav tm="0">
                                          <p:val>
                                            <p:strVal val="#ppt_x"/>
                                          </p:val>
                                        </p:tav>
                                        <p:tav tm="100000">
                                          <p:val>
                                            <p:strVal val="#ppt_x"/>
                                          </p:val>
                                        </p:tav>
                                      </p:tavLst>
                                    </p:anim>
                                    <p:anim calcmode="lin" valueType="num">
                                      <p:cBhvr>
                                        <p:cTn id="14"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nodePh="1">
                                  <p:stCondLst>
                                    <p:cond delay="0"/>
                                  </p:stCondLst>
                                  <p:endCondLst>
                                    <p:cond evt="begin" delay="0">
                                      <p:tn val="17"/>
                                    </p:cond>
                                  </p:end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1000"/>
                                        <p:tgtEl>
                                          <p:spTgt spid="7">
                                            <p:txEl>
                                              <p:pRg st="0" end="0"/>
                                            </p:txEl>
                                          </p:spTgt>
                                        </p:tgtEl>
                                      </p:cBhvr>
                                    </p:animEffect>
                                    <p:anim calcmode="lin" valueType="num">
                                      <p:cBhvr>
                                        <p:cTn id="2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000"/>
                                        <p:tgtEl>
                                          <p:spTgt spid="3"/>
                                        </p:tgtEl>
                                      </p:cBhvr>
                                    </p:animEffect>
                                    <p:anim calcmode="lin" valueType="num">
                                      <p:cBhvr>
                                        <p:cTn id="25" dur="1000" fill="hold"/>
                                        <p:tgtEl>
                                          <p:spTgt spid="3"/>
                                        </p:tgtEl>
                                        <p:attrNameLst>
                                          <p:attrName>ppt_x</p:attrName>
                                        </p:attrNameLst>
                                      </p:cBhvr>
                                      <p:tavLst>
                                        <p:tav tm="0">
                                          <p:val>
                                            <p:strVal val="#ppt_x"/>
                                          </p:val>
                                        </p:tav>
                                        <p:tav tm="100000">
                                          <p:val>
                                            <p:strVal val="#ppt_x"/>
                                          </p:val>
                                        </p:tav>
                                      </p:tavLst>
                                    </p:anim>
                                    <p:anim calcmode="lin" valueType="num">
                                      <p:cBhvr>
                                        <p:cTn id="2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72736" y="1412776"/>
            <a:ext cx="8891752" cy="5445224"/>
          </a:xfrm>
        </p:spPr>
        <p:txBody>
          <a:bodyPr>
            <a:normAutofit fontScale="92500" lnSpcReduction="10000"/>
          </a:bodyPr>
          <a:lstStyle/>
          <a:p>
            <a:r>
              <a:rPr lang="en-GB" dirty="0">
                <a:solidFill>
                  <a:schemeClr val="bg1"/>
                </a:solidFill>
              </a:rPr>
              <a:t>D’Amato, R. and Sumner, G. </a:t>
            </a:r>
            <a:r>
              <a:rPr lang="en-GB" dirty="0" smtClean="0">
                <a:solidFill>
                  <a:schemeClr val="bg1"/>
                </a:solidFill>
              </a:rPr>
              <a:t>(2009) </a:t>
            </a:r>
            <a:r>
              <a:rPr lang="en-GB" i="1" dirty="0">
                <a:solidFill>
                  <a:schemeClr val="bg1"/>
                </a:solidFill>
              </a:rPr>
              <a:t>Arms and Armour of the Imperial Roman Soldier: From Marius to Commodus, 112 BC-AD 192</a:t>
            </a:r>
            <a:r>
              <a:rPr lang="en-GB" dirty="0">
                <a:solidFill>
                  <a:schemeClr val="bg1"/>
                </a:solidFill>
              </a:rPr>
              <a:t>. </a:t>
            </a:r>
            <a:r>
              <a:rPr lang="en-GB" dirty="0" smtClean="0">
                <a:solidFill>
                  <a:schemeClr val="bg1"/>
                </a:solidFill>
              </a:rPr>
              <a:t>Frontline </a:t>
            </a:r>
            <a:r>
              <a:rPr lang="en-GB" dirty="0">
                <a:solidFill>
                  <a:schemeClr val="bg1"/>
                </a:solidFill>
              </a:rPr>
              <a:t>Books.  </a:t>
            </a:r>
          </a:p>
          <a:p>
            <a:endParaRPr lang="en-GB" sz="500" dirty="0" smtClean="0">
              <a:solidFill>
                <a:schemeClr val="bg1"/>
              </a:solidFill>
            </a:endParaRPr>
          </a:p>
          <a:p>
            <a:r>
              <a:rPr lang="en-GB" dirty="0" smtClean="0">
                <a:solidFill>
                  <a:schemeClr val="bg1"/>
                </a:solidFill>
              </a:rPr>
              <a:t>Fields</a:t>
            </a:r>
            <a:r>
              <a:rPr lang="en-GB" dirty="0">
                <a:solidFill>
                  <a:schemeClr val="bg1"/>
                </a:solidFill>
              </a:rPr>
              <a:t>, N. (2008) </a:t>
            </a:r>
            <a:r>
              <a:rPr lang="en-GB" i="1" dirty="0">
                <a:solidFill>
                  <a:schemeClr val="bg1"/>
                </a:solidFill>
              </a:rPr>
              <a:t>The Roman Army: The Civil Wars 88-31 BC</a:t>
            </a:r>
            <a:r>
              <a:rPr lang="en-GB" dirty="0">
                <a:solidFill>
                  <a:schemeClr val="bg1"/>
                </a:solidFill>
              </a:rPr>
              <a:t>. </a:t>
            </a:r>
            <a:r>
              <a:rPr lang="en-GB" dirty="0" smtClean="0">
                <a:solidFill>
                  <a:schemeClr val="bg1"/>
                </a:solidFill>
              </a:rPr>
              <a:t>Osprey </a:t>
            </a:r>
            <a:r>
              <a:rPr lang="en-GB" dirty="0">
                <a:solidFill>
                  <a:schemeClr val="bg1"/>
                </a:solidFill>
              </a:rPr>
              <a:t>Publishing. </a:t>
            </a:r>
          </a:p>
          <a:p>
            <a:pPr marL="137160" indent="0">
              <a:buNone/>
            </a:pPr>
            <a:endParaRPr lang="en-GB" sz="500" dirty="0">
              <a:solidFill>
                <a:schemeClr val="bg1"/>
              </a:solidFill>
            </a:endParaRPr>
          </a:p>
          <a:p>
            <a:r>
              <a:rPr lang="en-GB" dirty="0" smtClean="0">
                <a:solidFill>
                  <a:schemeClr val="bg1"/>
                </a:solidFill>
              </a:rPr>
              <a:t>Goldsworthy</a:t>
            </a:r>
            <a:r>
              <a:rPr lang="en-GB" dirty="0">
                <a:solidFill>
                  <a:schemeClr val="bg1"/>
                </a:solidFill>
              </a:rPr>
              <a:t>, A. (2003) </a:t>
            </a:r>
            <a:r>
              <a:rPr lang="en-GB" i="1" dirty="0">
                <a:solidFill>
                  <a:schemeClr val="bg1"/>
                </a:solidFill>
              </a:rPr>
              <a:t>The Complete Roman Army</a:t>
            </a:r>
            <a:r>
              <a:rPr lang="en-GB" dirty="0">
                <a:solidFill>
                  <a:schemeClr val="bg1"/>
                </a:solidFill>
              </a:rPr>
              <a:t>. </a:t>
            </a:r>
            <a:r>
              <a:rPr lang="en-GB" dirty="0" smtClean="0">
                <a:solidFill>
                  <a:schemeClr val="bg1"/>
                </a:solidFill>
              </a:rPr>
              <a:t>Thames </a:t>
            </a:r>
            <a:r>
              <a:rPr lang="en-GB" dirty="0">
                <a:solidFill>
                  <a:schemeClr val="bg1"/>
                </a:solidFill>
              </a:rPr>
              <a:t>and Hudson. </a:t>
            </a:r>
          </a:p>
          <a:p>
            <a:pPr marL="137160" indent="0">
              <a:buNone/>
            </a:pPr>
            <a:endParaRPr lang="en-GB" sz="500" dirty="0">
              <a:solidFill>
                <a:schemeClr val="bg1"/>
              </a:solidFill>
            </a:endParaRPr>
          </a:p>
          <a:p>
            <a:r>
              <a:rPr lang="en-GB" dirty="0" err="1">
                <a:solidFill>
                  <a:schemeClr val="bg1"/>
                </a:solidFill>
              </a:rPr>
              <a:t>Pitassi</a:t>
            </a:r>
            <a:r>
              <a:rPr lang="en-GB" dirty="0">
                <a:solidFill>
                  <a:schemeClr val="bg1"/>
                </a:solidFill>
              </a:rPr>
              <a:t>, M. </a:t>
            </a:r>
            <a:r>
              <a:rPr lang="en-GB" dirty="0" smtClean="0">
                <a:solidFill>
                  <a:schemeClr val="bg1"/>
                </a:solidFill>
              </a:rPr>
              <a:t>(2009) </a:t>
            </a:r>
            <a:r>
              <a:rPr lang="en-GB" i="1" dirty="0">
                <a:solidFill>
                  <a:schemeClr val="bg1"/>
                </a:solidFill>
              </a:rPr>
              <a:t>The Navies of Rome</a:t>
            </a:r>
            <a:r>
              <a:rPr lang="en-GB" dirty="0">
                <a:solidFill>
                  <a:schemeClr val="bg1"/>
                </a:solidFill>
              </a:rPr>
              <a:t>. </a:t>
            </a:r>
            <a:r>
              <a:rPr lang="en-GB" dirty="0" smtClean="0">
                <a:solidFill>
                  <a:schemeClr val="bg1"/>
                </a:solidFill>
              </a:rPr>
              <a:t>The </a:t>
            </a:r>
            <a:r>
              <a:rPr lang="en-GB" dirty="0" err="1">
                <a:solidFill>
                  <a:schemeClr val="bg1"/>
                </a:solidFill>
              </a:rPr>
              <a:t>Boydell</a:t>
            </a:r>
            <a:r>
              <a:rPr lang="en-GB" dirty="0">
                <a:solidFill>
                  <a:schemeClr val="bg1"/>
                </a:solidFill>
              </a:rPr>
              <a:t> Press. </a:t>
            </a:r>
            <a:endParaRPr lang="en-GB" dirty="0" smtClean="0">
              <a:solidFill>
                <a:schemeClr val="bg1"/>
              </a:solidFill>
            </a:endParaRPr>
          </a:p>
          <a:p>
            <a:endParaRPr lang="en-GB" sz="600" dirty="0">
              <a:solidFill>
                <a:schemeClr val="bg1"/>
              </a:solidFill>
            </a:endParaRPr>
          </a:p>
          <a:p>
            <a:r>
              <a:rPr lang="en-GB" dirty="0">
                <a:solidFill>
                  <a:schemeClr val="bg1"/>
                </a:solidFill>
              </a:rPr>
              <a:t>Pollard, N. and Berry, J. (2012) </a:t>
            </a:r>
            <a:r>
              <a:rPr lang="en-GB" i="1" dirty="0">
                <a:solidFill>
                  <a:schemeClr val="bg1"/>
                </a:solidFill>
              </a:rPr>
              <a:t>The Complete Roman Legions</a:t>
            </a:r>
            <a:r>
              <a:rPr lang="en-GB" dirty="0">
                <a:solidFill>
                  <a:schemeClr val="bg1"/>
                </a:solidFill>
              </a:rPr>
              <a:t>. </a:t>
            </a:r>
            <a:r>
              <a:rPr lang="en-GB" dirty="0" smtClean="0">
                <a:solidFill>
                  <a:schemeClr val="bg1"/>
                </a:solidFill>
              </a:rPr>
              <a:t>Thames </a:t>
            </a:r>
            <a:r>
              <a:rPr lang="en-GB" dirty="0">
                <a:solidFill>
                  <a:schemeClr val="bg1"/>
                </a:solidFill>
              </a:rPr>
              <a:t>and Hudson. </a:t>
            </a:r>
            <a:endParaRPr lang="en-GB" dirty="0" smtClean="0">
              <a:solidFill>
                <a:schemeClr val="bg1"/>
              </a:solidFill>
            </a:endParaRPr>
          </a:p>
          <a:p>
            <a:endParaRPr lang="en-GB" sz="500" dirty="0" smtClean="0">
              <a:solidFill>
                <a:schemeClr val="bg1"/>
              </a:solidFill>
            </a:endParaRPr>
          </a:p>
          <a:p>
            <a:r>
              <a:rPr lang="en-GB" dirty="0" err="1">
                <a:solidFill>
                  <a:schemeClr val="bg1"/>
                </a:solidFill>
              </a:rPr>
              <a:t>Sekunda</a:t>
            </a:r>
            <a:r>
              <a:rPr lang="en-GB" dirty="0">
                <a:solidFill>
                  <a:schemeClr val="bg1"/>
                </a:solidFill>
              </a:rPr>
              <a:t>, N. with illustrations by McBride, A. (1996) </a:t>
            </a:r>
            <a:r>
              <a:rPr lang="en-GB" i="1" dirty="0">
                <a:solidFill>
                  <a:schemeClr val="bg1"/>
                </a:solidFill>
              </a:rPr>
              <a:t>Republican Roman Army 200-104 BC</a:t>
            </a:r>
            <a:r>
              <a:rPr lang="en-GB" dirty="0">
                <a:solidFill>
                  <a:schemeClr val="bg1"/>
                </a:solidFill>
              </a:rPr>
              <a:t>. </a:t>
            </a:r>
            <a:r>
              <a:rPr lang="en-GB" dirty="0" smtClean="0">
                <a:solidFill>
                  <a:schemeClr val="bg1"/>
                </a:solidFill>
              </a:rPr>
              <a:t>Osprey </a:t>
            </a:r>
            <a:r>
              <a:rPr lang="en-GB" dirty="0">
                <a:solidFill>
                  <a:schemeClr val="bg1"/>
                </a:solidFill>
              </a:rPr>
              <a:t>Publishing. </a:t>
            </a:r>
          </a:p>
          <a:p>
            <a:endParaRPr lang="en-GB" dirty="0">
              <a:solidFill>
                <a:schemeClr val="bg1"/>
              </a:solidFill>
            </a:endParaRPr>
          </a:p>
          <a:p>
            <a:endParaRPr lang="en-GB" sz="600" dirty="0">
              <a:solidFill>
                <a:schemeClr val="bg1"/>
              </a:solidFill>
            </a:endParaRPr>
          </a:p>
        </p:txBody>
      </p:sp>
    </p:spTree>
    <p:extLst>
      <p:ext uri="{BB962C8B-B14F-4D97-AF65-F5344CB8AC3E}">
        <p14:creationId xmlns:p14="http://schemas.microsoft.com/office/powerpoint/2010/main" val="13937726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78</TotalTime>
  <Words>1758</Words>
  <Application>Microsoft Office PowerPoint</Application>
  <PresentationFormat>On-screen Show (4:3)</PresentationFormat>
  <Paragraphs>183</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Book Antiqua</vt:lpstr>
      <vt:lpstr>Calibri</vt:lpstr>
      <vt:lpstr>Lucida Sans</vt:lpstr>
      <vt:lpstr>Wingdings</vt:lpstr>
      <vt:lpstr>Wingdings 2</vt:lpstr>
      <vt:lpstr>Wingdings 3</vt:lpstr>
      <vt:lpstr>Apex</vt:lpstr>
      <vt:lpstr>Warfare: theory, strategy and ethics</vt:lpstr>
      <vt:lpstr>Rome – a militaristic culture?</vt:lpstr>
      <vt:lpstr>PowerPoint Presentation</vt:lpstr>
      <vt:lpstr>Early Rome</vt:lpstr>
      <vt:lpstr>Soldiers of the Mid-Republic</vt:lpstr>
      <vt:lpstr>PowerPoint Presentation</vt:lpstr>
      <vt:lpstr>Legionaries in the Late Republic</vt:lpstr>
      <vt:lpstr>Development of “Career” Solider</vt:lpstr>
      <vt:lpstr>Auxiliaries and other allies</vt:lpstr>
      <vt:lpstr>Army of the Imperial Period</vt:lpstr>
      <vt:lpstr>PowerPoint Presentation</vt:lpstr>
      <vt:lpstr>Early Roman Warships</vt:lpstr>
      <vt:lpstr>The corvus “Raven”</vt:lpstr>
      <vt:lpstr>Battle of Actium – 2nd September, 31 BC</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Warfare: theory, strategy and ethics</dc:title>
  <dc:creator>Matt</dc:creator>
  <cp:lastModifiedBy>Matthew Cobb</cp:lastModifiedBy>
  <cp:revision>27</cp:revision>
  <dcterms:created xsi:type="dcterms:W3CDTF">2019-12-12T11:19:08Z</dcterms:created>
  <dcterms:modified xsi:type="dcterms:W3CDTF">2019-12-12T15:07:16Z</dcterms:modified>
</cp:coreProperties>
</file>