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 id="2147483694" r:id="rId2"/>
  </p:sldMasterIdLst>
  <p:notesMasterIdLst>
    <p:notesMasterId r:id="rId32"/>
  </p:notesMasterIdLst>
  <p:sldIdLst>
    <p:sldId id="437" r:id="rId3"/>
    <p:sldId id="334" r:id="rId4"/>
    <p:sldId id="439" r:id="rId5"/>
    <p:sldId id="440" r:id="rId6"/>
    <p:sldId id="441" r:id="rId7"/>
    <p:sldId id="442" r:id="rId8"/>
    <p:sldId id="460" r:id="rId9"/>
    <p:sldId id="468" r:id="rId10"/>
    <p:sldId id="444" r:id="rId11"/>
    <p:sldId id="445" r:id="rId12"/>
    <p:sldId id="446" r:id="rId13"/>
    <p:sldId id="447" r:id="rId14"/>
    <p:sldId id="448" r:id="rId15"/>
    <p:sldId id="464" r:id="rId16"/>
    <p:sldId id="461" r:id="rId17"/>
    <p:sldId id="462" r:id="rId18"/>
    <p:sldId id="463" r:id="rId19"/>
    <p:sldId id="465" r:id="rId20"/>
    <p:sldId id="457" r:id="rId21"/>
    <p:sldId id="449" r:id="rId22"/>
    <p:sldId id="454" r:id="rId23"/>
    <p:sldId id="455" r:id="rId24"/>
    <p:sldId id="453" r:id="rId25"/>
    <p:sldId id="459" r:id="rId26"/>
    <p:sldId id="450" r:id="rId27"/>
    <p:sldId id="451" r:id="rId28"/>
    <p:sldId id="452" r:id="rId29"/>
    <p:sldId id="467" r:id="rId30"/>
    <p:sldId id="466" r:id="rId31"/>
  </p:sldIdLst>
  <p:sldSz cx="9144000" cy="6858000" type="screen4x3"/>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EFFE7"/>
    <a:srgbClr val="0000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6B280F-3FA3-453C-ADE8-EA4C7E534FEA}" v="545" dt="2024-12-09T23:21:29.2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81" autoAdjust="0"/>
    <p:restoredTop sz="86943" autoAdjust="0"/>
  </p:normalViewPr>
  <p:slideViewPr>
    <p:cSldViewPr>
      <p:cViewPr varScale="1">
        <p:scale>
          <a:sx n="90" d="100"/>
          <a:sy n="90" d="100"/>
        </p:scale>
        <p:origin x="807" y="51"/>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E4ECF3-D542-4D3F-A3A3-2E6E98A7C9FE}" type="datetimeFigureOut">
              <a:rPr lang="en-GB" smtClean="0"/>
              <a:t>17/12/2024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1E105F-8527-4319-AD10-2196F5B20ABD}" type="slidenum">
              <a:rPr lang="en-GB" smtClean="0"/>
              <a:t>‹#›</a:t>
            </a:fld>
            <a:endParaRPr lang="en-GB"/>
          </a:p>
        </p:txBody>
      </p:sp>
    </p:spTree>
    <p:extLst>
      <p:ext uri="{BB962C8B-B14F-4D97-AF65-F5344CB8AC3E}">
        <p14:creationId xmlns:p14="http://schemas.microsoft.com/office/powerpoint/2010/main" val="4116496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0510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Welcome, everyone! Today, we're going to explore the fascinating world of German food culture. Germany's culinary traditions are deeply rooted in its history and geography, offering a wide variety of delicious and hearty dishes. Let's dive in and discover what makes German cuisine so unique.</a:t>
            </a:r>
          </a:p>
          <a:p>
            <a:endParaRPr lang="en-GB" b="0" i="0" dirty="0">
              <a:solidFill>
                <a:srgbClr val="242424"/>
              </a:solidFill>
              <a:effectLst/>
              <a:latin typeface="Segoe UI" panose="020B0502040204020203" pitchFamily="34" charset="0"/>
            </a:endParaRPr>
          </a:p>
          <a:p>
            <a:r>
              <a:rPr lang="en-GB" b="0" i="0" dirty="0">
                <a:solidFill>
                  <a:srgbClr val="242424"/>
                </a:solidFill>
                <a:effectLst/>
                <a:latin typeface="Segoe UI" panose="020B0502040204020203" pitchFamily="34" charset="0"/>
              </a:rPr>
              <a:t>Germany has 9 neighbouring countries.</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24969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5</a:t>
            </a:fld>
            <a:endParaRPr lang="en-GB"/>
          </a:p>
        </p:txBody>
      </p:sp>
    </p:spTree>
    <p:extLst>
      <p:ext uri="{BB962C8B-B14F-4D97-AF65-F5344CB8AC3E}">
        <p14:creationId xmlns:p14="http://schemas.microsoft.com/office/powerpoint/2010/main" val="41265623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German cuisine has evolved over centuries, influenced by various historical events and neighbouring countries. </a:t>
            </a:r>
          </a:p>
          <a:p>
            <a:endParaRPr lang="en-GB" b="0" i="0" dirty="0">
              <a:solidFill>
                <a:srgbClr val="242424"/>
              </a:solidFill>
              <a:effectLst/>
              <a:latin typeface="Segoe UI" panose="020B0502040204020203" pitchFamily="34" charset="0"/>
            </a:endParaRPr>
          </a:p>
          <a:p>
            <a:r>
              <a:rPr lang="en-GB" b="1" dirty="0"/>
              <a:t>North Germany:</a:t>
            </a:r>
            <a:r>
              <a:rPr lang="en-GB" dirty="0"/>
              <a:t> Seafood dishes like pickled herring and </a:t>
            </a:r>
            <a:r>
              <a:rPr lang="en-GB" dirty="0" err="1"/>
              <a:t>Labskaus</a:t>
            </a:r>
            <a:r>
              <a:rPr lang="en-GB" dirty="0"/>
              <a:t> (potato, beetroot, and corned beef mix). </a:t>
            </a:r>
            <a:r>
              <a:rPr lang="en-GB" b="1" dirty="0"/>
              <a:t>South Germany (Bavaria and Swabia):</a:t>
            </a:r>
            <a:r>
              <a:rPr lang="en-GB" dirty="0"/>
              <a:t> Pretzels, </a:t>
            </a:r>
            <a:r>
              <a:rPr lang="en-GB" dirty="0" err="1"/>
              <a:t>Weißwurst</a:t>
            </a:r>
            <a:r>
              <a:rPr lang="en-GB" dirty="0"/>
              <a:t> (white sausage), and hearty stews. </a:t>
            </a:r>
            <a:r>
              <a:rPr lang="en-GB" b="1" dirty="0"/>
              <a:t>West Germany:</a:t>
            </a:r>
            <a:r>
              <a:rPr lang="en-GB" dirty="0"/>
              <a:t> Sauerbraten (pot roast) and Rhineland specialties. </a:t>
            </a:r>
            <a:r>
              <a:rPr lang="en-GB" b="1" dirty="0"/>
              <a:t>East Germany:</a:t>
            </a:r>
            <a:r>
              <a:rPr lang="en-GB" dirty="0"/>
              <a:t> Influences from Eastern Europe, such as hearty soups and dumplings.</a:t>
            </a:r>
            <a:endParaRPr lang="en-GB" b="0" i="0" dirty="0">
              <a:solidFill>
                <a:srgbClr val="242424"/>
              </a:solidFill>
              <a:effectLst/>
              <a:latin typeface="Segoe UI" panose="020B0502040204020203" pitchFamily="34" charset="0"/>
            </a:endParaRPr>
          </a:p>
          <a:p>
            <a:endParaRPr lang="en-GB" b="0" i="0" dirty="0">
              <a:solidFill>
                <a:srgbClr val="242424"/>
              </a:solidFill>
              <a:effectLst/>
              <a:latin typeface="Segoe UI" panose="020B0502040204020203" pitchFamily="34" charset="0"/>
            </a:endParaRPr>
          </a:p>
          <a:p>
            <a:r>
              <a:rPr lang="en-GB" b="0" i="0" dirty="0">
                <a:solidFill>
                  <a:srgbClr val="242424"/>
                </a:solidFill>
                <a:effectLst/>
                <a:latin typeface="Segoe UI" panose="020B0502040204020203" pitchFamily="34" charset="0"/>
              </a:rPr>
              <a:t>The Romans introduced viticulture, and the Hanseatic League brought in exotic spices. These influences have created a rich and diverse culinary landscape.</a:t>
            </a:r>
          </a:p>
          <a:p>
            <a:endParaRPr lang="en-GB" b="0" i="0" dirty="0">
              <a:solidFill>
                <a:srgbClr val="242424"/>
              </a:solidFill>
              <a:effectLst/>
              <a:latin typeface="Segoe UI" panose="020B0502040204020203" pitchFamily="34" charset="0"/>
            </a:endParaRPr>
          </a:p>
          <a:p>
            <a:r>
              <a:rPr lang="en-GB" b="0" i="0" dirty="0">
                <a:solidFill>
                  <a:srgbClr val="242424"/>
                </a:solidFill>
                <a:effectLst/>
                <a:latin typeface="Segoe UI" panose="020B0502040204020203" pitchFamily="34" charset="0"/>
              </a:rPr>
              <a:t>The Romans introduced viticulture to Germany around the 1st century AD, bringing advanced grape-growing techniques and wine-making practices to the Rhine and Moselle regions. This led to the establishment of a thriving wine culture and economy, which has endured through the centuries. Today, many of Germany's renowned wine regions, such as the Moselle and </a:t>
            </a:r>
            <a:r>
              <a:rPr lang="en-GB" b="0" i="0" dirty="0" err="1">
                <a:solidFill>
                  <a:srgbClr val="242424"/>
                </a:solidFill>
                <a:effectLst/>
                <a:latin typeface="Segoe UI" panose="020B0502040204020203" pitchFamily="34" charset="0"/>
              </a:rPr>
              <a:t>Rheingau</a:t>
            </a:r>
            <a:r>
              <a:rPr lang="en-GB" b="0" i="0" dirty="0">
                <a:solidFill>
                  <a:srgbClr val="242424"/>
                </a:solidFill>
                <a:effectLst/>
                <a:latin typeface="Segoe UI" panose="020B0502040204020203" pitchFamily="34" charset="0"/>
              </a:rPr>
              <a:t>, owe their origins to Roman influence, and the tradition of wine production remains a significant part of German culture. </a:t>
            </a:r>
          </a:p>
          <a:p>
            <a:endParaRPr lang="en-GB" b="0" i="0" dirty="0">
              <a:solidFill>
                <a:srgbClr val="242424"/>
              </a:solidFill>
              <a:effectLst/>
              <a:latin typeface="Segoe UI" panose="020B0502040204020203" pitchFamily="34" charset="0"/>
            </a:endParaRPr>
          </a:p>
          <a:p>
            <a:r>
              <a:rPr lang="en-GB" b="0" i="0" dirty="0">
                <a:solidFill>
                  <a:srgbClr val="242424"/>
                </a:solidFill>
                <a:effectLst/>
                <a:latin typeface="Segoe UI" panose="020B0502040204020203" pitchFamily="34" charset="0"/>
              </a:rPr>
              <a:t>The </a:t>
            </a:r>
            <a:r>
              <a:rPr lang="en-GB" b="1" i="0" dirty="0">
                <a:solidFill>
                  <a:srgbClr val="242424"/>
                </a:solidFill>
                <a:effectLst/>
                <a:latin typeface="Segoe UI" panose="020B0502040204020203" pitchFamily="34" charset="0"/>
              </a:rPr>
              <a:t>Hanseatic League</a:t>
            </a:r>
            <a:r>
              <a:rPr lang="en-GB" b="0" i="0" dirty="0">
                <a:solidFill>
                  <a:srgbClr val="242424"/>
                </a:solidFill>
                <a:effectLst/>
                <a:latin typeface="Segoe UI" panose="020B0502040204020203" pitchFamily="34" charset="0"/>
              </a:rPr>
              <a:t> was a medieval alliance of merchant guilds and cities in Northern Europe, focused on protecting trade routes and economic interests from the 12th to the 17th century. Major cities included Lübeck, Hamburg, and Bremen. </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16646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7</a:t>
            </a:fld>
            <a:endParaRPr lang="en-GB"/>
          </a:p>
        </p:txBody>
      </p:sp>
    </p:spTree>
    <p:extLst>
      <p:ext uri="{BB962C8B-B14F-4D97-AF65-F5344CB8AC3E}">
        <p14:creationId xmlns:p14="http://schemas.microsoft.com/office/powerpoint/2010/main" val="18371909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Bread is a cornerstone of German cuisine, with over 300 varieties to choose from. Some popular types include </a:t>
            </a:r>
            <a:r>
              <a:rPr lang="en-GB" b="0" i="0" dirty="0" err="1">
                <a:solidFill>
                  <a:srgbClr val="242424"/>
                </a:solidFill>
                <a:effectLst/>
                <a:latin typeface="Segoe UI" panose="020B0502040204020203" pitchFamily="34" charset="0"/>
              </a:rPr>
              <a:t>Brötchen</a:t>
            </a:r>
            <a:r>
              <a:rPr lang="en-GB" b="0" i="0" dirty="0">
                <a:solidFill>
                  <a:srgbClr val="242424"/>
                </a:solidFill>
                <a:effectLst/>
                <a:latin typeface="Segoe UI" panose="020B0502040204020203" pitchFamily="34" charset="0"/>
              </a:rPr>
              <a:t>, which are small rolls, Pumpernickel, a dark rye bread, and of course, the iconic Pretzel. Bread is enjoyed at every meal and is a symbol of German culinary tradition.</a:t>
            </a:r>
          </a:p>
          <a:p>
            <a:endParaRPr lang="en-GB" b="0" i="0" dirty="0">
              <a:solidFill>
                <a:srgbClr val="242424"/>
              </a:solidFill>
              <a:effectLst/>
              <a:latin typeface="Segoe UI" panose="020B0502040204020203" pitchFamily="34" charset="0"/>
            </a:endParaRPr>
          </a:p>
          <a:p>
            <a:r>
              <a:rPr lang="en-GB" b="0" i="0" dirty="0">
                <a:solidFill>
                  <a:srgbClr val="242424"/>
                </a:solidFill>
                <a:effectLst/>
                <a:latin typeface="Segoe UI" panose="020B0502040204020203" pitchFamily="34" charset="0"/>
              </a:rPr>
              <a:t>Bakery as a social meeting place.</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394887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Germany is renowned for its sausages, boasting over 1,500 varieties. Some of the most popular include Bratwurst, Currywurst, and </a:t>
            </a:r>
            <a:r>
              <a:rPr lang="en-GB" b="0" i="0" dirty="0" err="1">
                <a:solidFill>
                  <a:srgbClr val="242424"/>
                </a:solidFill>
                <a:effectLst/>
                <a:latin typeface="Segoe UI" panose="020B0502040204020203" pitchFamily="34" charset="0"/>
              </a:rPr>
              <a:t>Weisswurst</a:t>
            </a:r>
            <a:r>
              <a:rPr lang="en-GB" b="0" i="0" dirty="0">
                <a:solidFill>
                  <a:srgbClr val="242424"/>
                </a:solidFill>
                <a:effectLst/>
                <a:latin typeface="Segoe UI" panose="020B0502040204020203" pitchFamily="34" charset="0"/>
              </a:rPr>
              <a:t>. Another beloved dish is Schnitzel, a breaded and fried meat cutlet. These meat dishes are a staple of German cuisine and are enjoyed by many.</a:t>
            </a:r>
          </a:p>
          <a:p>
            <a:endParaRPr lang="en-GB" b="0" i="0" dirty="0">
              <a:solidFill>
                <a:srgbClr val="242424"/>
              </a:solidFill>
              <a:effectLst/>
              <a:latin typeface="Segoe UI" panose="020B0502040204020203" pitchFamily="34" charset="0"/>
            </a:endParaRPr>
          </a:p>
          <a:p>
            <a:pPr algn="l"/>
            <a:r>
              <a:rPr lang="en-GB" b="0" i="0" dirty="0">
                <a:solidFill>
                  <a:srgbClr val="242424"/>
                </a:solidFill>
                <a:effectLst/>
                <a:latin typeface="Segoe UI" panose="020B0502040204020203" pitchFamily="34" charset="0"/>
              </a:rPr>
              <a:t>The main difference between a German Schnitzel and a Wiener Schnitzel lies in the type of meat used and the preparation method:</a:t>
            </a:r>
          </a:p>
          <a:p>
            <a:pPr algn="l">
              <a:buFont typeface="+mj-lt"/>
              <a:buAutoNum type="arabicPeriod"/>
            </a:pPr>
            <a:r>
              <a:rPr lang="en-GB" b="1" i="0" dirty="0">
                <a:solidFill>
                  <a:srgbClr val="242424"/>
                </a:solidFill>
                <a:effectLst/>
                <a:latin typeface="Segoe UI" panose="020B0502040204020203" pitchFamily="34" charset="0"/>
              </a:rPr>
              <a:t>Wiener Schnitzel</a:t>
            </a:r>
            <a:r>
              <a:rPr lang="en-GB" b="0" i="0" dirty="0">
                <a:solidFill>
                  <a:srgbClr val="242424"/>
                </a:solidFill>
                <a:effectLst/>
                <a:latin typeface="Segoe UI" panose="020B0502040204020203" pitchFamily="34" charset="0"/>
              </a:rPr>
              <a:t>:</a:t>
            </a:r>
          </a:p>
          <a:p>
            <a:pPr marL="742950" lvl="1" indent="-285750" algn="l">
              <a:buFont typeface="+mj-lt"/>
              <a:buAutoNum type="arabicPeriod"/>
            </a:pPr>
            <a:r>
              <a:rPr lang="en-GB" b="1" i="0" dirty="0">
                <a:solidFill>
                  <a:srgbClr val="242424"/>
                </a:solidFill>
                <a:effectLst/>
                <a:latin typeface="Segoe UI" panose="020B0502040204020203" pitchFamily="34" charset="0"/>
              </a:rPr>
              <a:t>Origin</a:t>
            </a:r>
            <a:r>
              <a:rPr lang="en-GB" b="0" i="0" dirty="0">
                <a:solidFill>
                  <a:srgbClr val="242424"/>
                </a:solidFill>
                <a:effectLst/>
                <a:latin typeface="Segoe UI" panose="020B0502040204020203" pitchFamily="34" charset="0"/>
              </a:rPr>
              <a:t>: Austria.</a:t>
            </a:r>
          </a:p>
          <a:p>
            <a:pPr marL="742950" lvl="1" indent="-285750" algn="l">
              <a:buFont typeface="+mj-lt"/>
              <a:buAutoNum type="arabicPeriod"/>
            </a:pPr>
            <a:r>
              <a:rPr lang="en-GB" b="1" i="0" dirty="0">
                <a:solidFill>
                  <a:srgbClr val="242424"/>
                </a:solidFill>
                <a:effectLst/>
                <a:latin typeface="Segoe UI" panose="020B0502040204020203" pitchFamily="34" charset="0"/>
              </a:rPr>
              <a:t>Meat</a:t>
            </a:r>
            <a:r>
              <a:rPr lang="en-GB" b="0" i="0" dirty="0">
                <a:solidFill>
                  <a:srgbClr val="242424"/>
                </a:solidFill>
                <a:effectLst/>
                <a:latin typeface="Segoe UI" panose="020B0502040204020203" pitchFamily="34" charset="0"/>
              </a:rPr>
              <a:t>: Traditionally made with veal.</a:t>
            </a:r>
          </a:p>
          <a:p>
            <a:pPr marL="742950" lvl="1" indent="-285750" algn="l">
              <a:buFont typeface="+mj-lt"/>
              <a:buAutoNum type="arabicPeriod"/>
            </a:pPr>
            <a:r>
              <a:rPr lang="en-GB" b="1" i="0" dirty="0">
                <a:solidFill>
                  <a:srgbClr val="242424"/>
                </a:solidFill>
                <a:effectLst/>
                <a:latin typeface="Segoe UI" panose="020B0502040204020203" pitchFamily="34" charset="0"/>
              </a:rPr>
              <a:t>Preparation</a:t>
            </a:r>
            <a:r>
              <a:rPr lang="en-GB" b="0" i="0" dirty="0">
                <a:solidFill>
                  <a:srgbClr val="242424"/>
                </a:solidFill>
                <a:effectLst/>
                <a:latin typeface="Segoe UI" panose="020B0502040204020203" pitchFamily="34" charset="0"/>
              </a:rPr>
              <a:t>: The veal is pounded thin, breaded, and fried until golden brown.</a:t>
            </a:r>
          </a:p>
          <a:p>
            <a:pPr marL="742950" lvl="1" indent="-285750" algn="l">
              <a:buFont typeface="+mj-lt"/>
              <a:buAutoNum type="arabicPeriod"/>
            </a:pPr>
            <a:r>
              <a:rPr lang="en-GB" b="1" i="0" dirty="0">
                <a:solidFill>
                  <a:srgbClr val="242424"/>
                </a:solidFill>
                <a:effectLst/>
                <a:latin typeface="Segoe UI" panose="020B0502040204020203" pitchFamily="34" charset="0"/>
              </a:rPr>
              <a:t>Serving</a:t>
            </a:r>
            <a:r>
              <a:rPr lang="en-GB" b="0" i="0" dirty="0">
                <a:solidFill>
                  <a:srgbClr val="242424"/>
                </a:solidFill>
                <a:effectLst/>
                <a:latin typeface="Segoe UI" panose="020B0502040204020203" pitchFamily="34" charset="0"/>
              </a:rPr>
              <a:t>: Often served with a slice of lemon, parsley, and sometimes with potato salad or lingonberry sauce.</a:t>
            </a:r>
          </a:p>
          <a:p>
            <a:pPr algn="l">
              <a:buFont typeface="+mj-lt"/>
              <a:buAutoNum type="arabicPeriod"/>
            </a:pPr>
            <a:r>
              <a:rPr lang="en-GB" b="1" i="0" dirty="0">
                <a:solidFill>
                  <a:srgbClr val="242424"/>
                </a:solidFill>
                <a:effectLst/>
                <a:latin typeface="Segoe UI" panose="020B0502040204020203" pitchFamily="34" charset="0"/>
              </a:rPr>
              <a:t>German Schnitzel</a:t>
            </a:r>
            <a:r>
              <a:rPr lang="en-GB" b="0" i="0" dirty="0">
                <a:solidFill>
                  <a:srgbClr val="242424"/>
                </a:solidFill>
                <a:effectLst/>
                <a:latin typeface="Segoe UI" panose="020B0502040204020203" pitchFamily="34" charset="0"/>
              </a:rPr>
              <a:t>:</a:t>
            </a:r>
          </a:p>
          <a:p>
            <a:pPr marL="742950" lvl="1" indent="-285750" algn="l">
              <a:buFont typeface="+mj-lt"/>
              <a:buAutoNum type="arabicPeriod"/>
            </a:pPr>
            <a:r>
              <a:rPr lang="en-GB" b="1" i="0" dirty="0">
                <a:solidFill>
                  <a:srgbClr val="242424"/>
                </a:solidFill>
                <a:effectLst/>
                <a:latin typeface="Segoe UI" panose="020B0502040204020203" pitchFamily="34" charset="0"/>
              </a:rPr>
              <a:t>Origin</a:t>
            </a:r>
            <a:r>
              <a:rPr lang="en-GB" b="0" i="0" dirty="0">
                <a:solidFill>
                  <a:srgbClr val="242424"/>
                </a:solidFill>
                <a:effectLst/>
                <a:latin typeface="Segoe UI" panose="020B0502040204020203" pitchFamily="34" charset="0"/>
              </a:rPr>
              <a:t>: Germany.</a:t>
            </a:r>
          </a:p>
          <a:p>
            <a:pPr marL="742950" lvl="1" indent="-285750" algn="l">
              <a:buFont typeface="+mj-lt"/>
              <a:buAutoNum type="arabicPeriod"/>
            </a:pPr>
            <a:r>
              <a:rPr lang="en-GB" b="1" i="0" dirty="0">
                <a:solidFill>
                  <a:srgbClr val="242424"/>
                </a:solidFill>
                <a:effectLst/>
                <a:latin typeface="Segoe UI" panose="020B0502040204020203" pitchFamily="34" charset="0"/>
              </a:rPr>
              <a:t>Meat</a:t>
            </a:r>
            <a:r>
              <a:rPr lang="en-GB" b="0" i="0" dirty="0">
                <a:solidFill>
                  <a:srgbClr val="242424"/>
                </a:solidFill>
                <a:effectLst/>
                <a:latin typeface="Segoe UI" panose="020B0502040204020203" pitchFamily="34" charset="0"/>
              </a:rPr>
              <a:t>: Can be made with various types of meat, including pork (most common), chicken, or turkey.</a:t>
            </a:r>
          </a:p>
          <a:p>
            <a:pPr marL="742950" lvl="1" indent="-285750" algn="l">
              <a:buFont typeface="+mj-lt"/>
              <a:buAutoNum type="arabicPeriod"/>
            </a:pPr>
            <a:r>
              <a:rPr lang="en-GB" b="1" i="0" dirty="0">
                <a:solidFill>
                  <a:srgbClr val="242424"/>
                </a:solidFill>
                <a:effectLst/>
                <a:latin typeface="Segoe UI" panose="020B0502040204020203" pitchFamily="34" charset="0"/>
              </a:rPr>
              <a:t>Preparation</a:t>
            </a:r>
            <a:r>
              <a:rPr lang="en-GB" b="0" i="0" dirty="0">
                <a:solidFill>
                  <a:srgbClr val="242424"/>
                </a:solidFill>
                <a:effectLst/>
                <a:latin typeface="Segoe UI" panose="020B0502040204020203" pitchFamily="34" charset="0"/>
              </a:rPr>
              <a:t>: Similar to Wiener Schnitzel, the meat is pounded thin, breaded, and fried.</a:t>
            </a:r>
          </a:p>
          <a:p>
            <a:pPr marL="742950" lvl="1" indent="-285750" algn="l">
              <a:buFont typeface="+mj-lt"/>
              <a:buAutoNum type="arabicPeriod"/>
            </a:pPr>
            <a:r>
              <a:rPr lang="en-GB" b="1" i="0" dirty="0">
                <a:solidFill>
                  <a:srgbClr val="242424"/>
                </a:solidFill>
                <a:effectLst/>
                <a:latin typeface="Segoe UI" panose="020B0502040204020203" pitchFamily="34" charset="0"/>
              </a:rPr>
              <a:t>Serving</a:t>
            </a:r>
            <a:r>
              <a:rPr lang="en-GB" b="0" i="0" dirty="0">
                <a:solidFill>
                  <a:srgbClr val="242424"/>
                </a:solidFill>
                <a:effectLst/>
                <a:latin typeface="Segoe UI" panose="020B0502040204020203" pitchFamily="34" charset="0"/>
              </a:rPr>
              <a:t>: Typically served with a variety of sides such as potato salad, fries, or spaetzle (a type of egg noodle).</a:t>
            </a:r>
          </a:p>
          <a:p>
            <a:pPr algn="l"/>
            <a:r>
              <a:rPr lang="en-GB" b="0" i="0" dirty="0">
                <a:solidFill>
                  <a:srgbClr val="242424"/>
                </a:solidFill>
                <a:effectLst/>
                <a:latin typeface="Segoe UI" panose="020B0502040204020203" pitchFamily="34" charset="0"/>
              </a:rPr>
              <a:t>So, while both dishes are similar in preparation, the key differences are the type of meat and the regional variations in serving styles.</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02249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Potatoes play a crucial role in German cuisine, featuring in dishes like </a:t>
            </a:r>
            <a:r>
              <a:rPr lang="en-GB" b="0" i="0" dirty="0" err="1">
                <a:solidFill>
                  <a:srgbClr val="242424"/>
                </a:solidFill>
                <a:effectLst/>
                <a:latin typeface="Segoe UI" panose="020B0502040204020203" pitchFamily="34" charset="0"/>
              </a:rPr>
              <a:t>Kartoffelsalat</a:t>
            </a:r>
            <a:r>
              <a:rPr lang="en-GB" b="0" i="0" dirty="0">
                <a:solidFill>
                  <a:srgbClr val="242424"/>
                </a:solidFill>
                <a:effectLst/>
                <a:latin typeface="Segoe UI" panose="020B0502040204020203" pitchFamily="34" charset="0"/>
              </a:rPr>
              <a:t>, a potato salad, and </a:t>
            </a:r>
            <a:r>
              <a:rPr lang="en-GB" b="0" i="0" dirty="0" err="1">
                <a:solidFill>
                  <a:srgbClr val="242424"/>
                </a:solidFill>
                <a:effectLst/>
                <a:latin typeface="Segoe UI" panose="020B0502040204020203" pitchFamily="34" charset="0"/>
              </a:rPr>
              <a:t>Kartoffelpuffer</a:t>
            </a:r>
            <a:r>
              <a:rPr lang="en-GB" b="0" i="0" dirty="0">
                <a:solidFill>
                  <a:srgbClr val="242424"/>
                </a:solidFill>
                <a:effectLst/>
                <a:latin typeface="Segoe UI" panose="020B0502040204020203" pitchFamily="34" charset="0"/>
              </a:rPr>
              <a:t>, potato pancakes. Vegetables such as cabbage, turnips, and asparagus are also commonly used, adding variety and nutrition to German meals.</a:t>
            </a:r>
          </a:p>
          <a:p>
            <a:endParaRPr lang="en-GB" b="0" i="0" dirty="0">
              <a:solidFill>
                <a:srgbClr val="242424"/>
              </a:solidFill>
              <a:effectLst/>
              <a:latin typeface="Segoe UI" panose="020B0502040204020203" pitchFamily="34" charset="0"/>
            </a:endParaRPr>
          </a:p>
          <a:p>
            <a:r>
              <a:rPr lang="en-GB" b="0" i="0" dirty="0">
                <a:solidFill>
                  <a:srgbClr val="242424"/>
                </a:solidFill>
                <a:effectLst/>
                <a:latin typeface="Segoe UI" panose="020B0502040204020203" pitchFamily="34" charset="0"/>
              </a:rPr>
              <a:t>Unlike the UK, white asparagus is the most popular in Germany.</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51055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A traditional German meal structure consists of three main meals: breakfast, lunch, and dinner. Breakfast, or </a:t>
            </a:r>
            <a:r>
              <a:rPr lang="en-GB" b="0" i="0" dirty="0" err="1">
                <a:solidFill>
                  <a:srgbClr val="242424"/>
                </a:solidFill>
                <a:effectLst/>
                <a:latin typeface="Segoe UI" panose="020B0502040204020203" pitchFamily="34" charset="0"/>
              </a:rPr>
              <a:t>Frühstück</a:t>
            </a:r>
            <a:r>
              <a:rPr lang="en-GB" b="0" i="0" dirty="0">
                <a:solidFill>
                  <a:srgbClr val="242424"/>
                </a:solidFill>
                <a:effectLst/>
                <a:latin typeface="Segoe UI" panose="020B0502040204020203" pitchFamily="34" charset="0"/>
              </a:rPr>
              <a:t>, often includes bread, cold cuts, and cheese. Lunch, or </a:t>
            </a:r>
            <a:r>
              <a:rPr lang="en-GB" b="0" i="0" dirty="0" err="1">
                <a:solidFill>
                  <a:srgbClr val="242424"/>
                </a:solidFill>
                <a:effectLst/>
                <a:latin typeface="Segoe UI" panose="020B0502040204020203" pitchFamily="34" charset="0"/>
              </a:rPr>
              <a:t>Mittagessen</a:t>
            </a:r>
            <a:r>
              <a:rPr lang="en-GB" b="0" i="0" dirty="0">
                <a:solidFill>
                  <a:srgbClr val="242424"/>
                </a:solidFill>
                <a:effectLst/>
                <a:latin typeface="Segoe UI" panose="020B0502040204020203" pitchFamily="34" charset="0"/>
              </a:rPr>
              <a:t>, is the main meal of the day, while dinner, or </a:t>
            </a:r>
            <a:r>
              <a:rPr lang="en-GB" b="0" i="0" dirty="0" err="1">
                <a:solidFill>
                  <a:srgbClr val="242424"/>
                </a:solidFill>
                <a:effectLst/>
                <a:latin typeface="Segoe UI" panose="020B0502040204020203" pitchFamily="34" charset="0"/>
              </a:rPr>
              <a:t>Abendessen</a:t>
            </a:r>
            <a:r>
              <a:rPr lang="en-GB" b="0" i="0" dirty="0">
                <a:solidFill>
                  <a:srgbClr val="242424"/>
                </a:solidFill>
                <a:effectLst/>
                <a:latin typeface="Segoe UI" panose="020B0502040204020203" pitchFamily="34" charset="0"/>
              </a:rPr>
              <a:t>, is usually lighter, often featuring bread and cold cuts.</a:t>
            </a:r>
          </a:p>
          <a:p>
            <a:endParaRPr lang="en-GB" b="0" i="0" dirty="0">
              <a:solidFill>
                <a:srgbClr val="242424"/>
              </a:solidFill>
              <a:effectLst/>
              <a:latin typeface="Segoe UI" panose="020B0502040204020203" pitchFamily="34" charset="0"/>
            </a:endParaRPr>
          </a:p>
          <a:p>
            <a:r>
              <a:rPr lang="en-GB" b="0" i="0" dirty="0">
                <a:solidFill>
                  <a:srgbClr val="242424"/>
                </a:solidFill>
                <a:effectLst/>
                <a:latin typeface="Segoe UI" panose="020B0502040204020203" pitchFamily="34" charset="0"/>
              </a:rPr>
              <a:t>At breakfast, usually three drinks are served: Hydration (water), Nutrition (juice), Digestion (coffee).</a:t>
            </a:r>
          </a:p>
          <a:p>
            <a:endParaRPr lang="en-GB" b="0" i="0" dirty="0">
              <a:solidFill>
                <a:srgbClr val="242424"/>
              </a:solidFill>
              <a:effectLst/>
              <a:latin typeface="Segoe UI" panose="020B0502040204020203" pitchFamily="34" charset="0"/>
            </a:endParaRPr>
          </a:p>
          <a:p>
            <a:r>
              <a:rPr lang="en-GB" b="0" i="0" dirty="0">
                <a:solidFill>
                  <a:srgbClr val="333333"/>
                </a:solidFill>
                <a:effectLst/>
                <a:latin typeface="arial" panose="020B0604020202020204" pitchFamily="34" charset="0"/>
              </a:rPr>
              <a:t>"</a:t>
            </a:r>
            <a:r>
              <a:rPr lang="en-GB" b="0" i="0" dirty="0" err="1">
                <a:solidFill>
                  <a:srgbClr val="333333"/>
                </a:solidFill>
                <a:effectLst/>
                <a:latin typeface="arial" panose="020B0604020202020204" pitchFamily="34" charset="0"/>
              </a:rPr>
              <a:t>Kaffee</a:t>
            </a:r>
            <a:r>
              <a:rPr lang="en-GB" b="0" i="0" dirty="0">
                <a:solidFill>
                  <a:srgbClr val="333333"/>
                </a:solidFill>
                <a:effectLst/>
                <a:latin typeface="arial" panose="020B0604020202020204" pitchFamily="34" charset="0"/>
              </a:rPr>
              <a:t>" is similar to the British tea time. A break some time between lunch and dinner, to enjoy a cup of coffee and a piece of cake, or cookies.</a:t>
            </a:r>
            <a:endParaRPr lang="en-GB" b="0" i="0" dirty="0">
              <a:solidFill>
                <a:srgbClr val="242424"/>
              </a:solidFill>
              <a:effectLst/>
              <a:latin typeface="Segoe UI" panose="020B0502040204020203" pitchFamily="34" charset="0"/>
            </a:endParaRPr>
          </a:p>
          <a:p>
            <a:endParaRPr lang="en-GB" b="0" i="0" dirty="0">
              <a:solidFill>
                <a:srgbClr val="242424"/>
              </a:solidFill>
              <a:effectLst/>
              <a:latin typeface="Segoe UI" panose="020B0502040204020203" pitchFamily="34" charset="0"/>
            </a:endParaRPr>
          </a:p>
          <a:p>
            <a:pPr algn="l"/>
            <a:r>
              <a:rPr lang="en-GB" b="0" i="0" dirty="0">
                <a:solidFill>
                  <a:srgbClr val="333333"/>
                </a:solidFill>
                <a:effectLst/>
                <a:latin typeface="arial" panose="020B0604020202020204" pitchFamily="34" charset="0"/>
              </a:rPr>
              <a:t>The traditional German dinner consists of rye bread or toast, cold cuts, cheese, salads, pickled vegetables, canned fish, or even leftovers from lunch.</a:t>
            </a:r>
            <a:br>
              <a:rPr lang="en-GB" b="0" i="0" dirty="0">
                <a:solidFill>
                  <a:srgbClr val="333333"/>
                </a:solidFill>
                <a:effectLst/>
                <a:latin typeface="arial" panose="020B0604020202020204" pitchFamily="34" charset="0"/>
              </a:rPr>
            </a:b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579739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German cuisine also boasts a variety of delicious desserts. Some popular ones include Black Forest Cake, known as Schwarzwälder </a:t>
            </a:r>
            <a:r>
              <a:rPr lang="en-GB" b="0" i="0" dirty="0" err="1">
                <a:solidFill>
                  <a:srgbClr val="242424"/>
                </a:solidFill>
                <a:effectLst/>
                <a:latin typeface="Segoe UI" panose="020B0502040204020203" pitchFamily="34" charset="0"/>
              </a:rPr>
              <a:t>Kirschtorte</a:t>
            </a:r>
            <a:r>
              <a:rPr lang="en-GB" b="0" i="0" dirty="0">
                <a:solidFill>
                  <a:srgbClr val="242424"/>
                </a:solidFill>
                <a:effectLst/>
                <a:latin typeface="Segoe UI" panose="020B0502040204020203" pitchFamily="34" charset="0"/>
              </a:rPr>
              <a:t>, Apple Strudel, or </a:t>
            </a:r>
            <a:r>
              <a:rPr lang="en-GB" b="0" i="0" dirty="0" err="1">
                <a:solidFill>
                  <a:srgbClr val="242424"/>
                </a:solidFill>
                <a:effectLst/>
                <a:latin typeface="Segoe UI" panose="020B0502040204020203" pitchFamily="34" charset="0"/>
              </a:rPr>
              <a:t>Apfelstrudel</a:t>
            </a:r>
            <a:r>
              <a:rPr lang="en-GB" b="0" i="0" dirty="0">
                <a:solidFill>
                  <a:srgbClr val="242424"/>
                </a:solidFill>
                <a:effectLst/>
                <a:latin typeface="Segoe UI" panose="020B0502040204020203" pitchFamily="34" charset="0"/>
              </a:rPr>
              <a:t>, and Stollen, a fruit bread often enjoyed during Christmas. These sweets are a delightful end to any meal.</a:t>
            </a:r>
          </a:p>
          <a:p>
            <a:endParaRPr lang="en-GB" b="0" i="0" dirty="0">
              <a:solidFill>
                <a:srgbClr val="242424"/>
              </a:solidFill>
              <a:effectLst/>
              <a:latin typeface="Segoe UI" panose="020B0502040204020203" pitchFamily="34" charset="0"/>
            </a:endParaRPr>
          </a:p>
          <a:p>
            <a:pPr marL="171450" indent="-171450">
              <a:buFont typeface="Arial" panose="020B0604020202020204" pitchFamily="34" charset="0"/>
              <a:buChar char="•"/>
            </a:pPr>
            <a:r>
              <a:rPr lang="en-GB" b="0" i="0" dirty="0">
                <a:solidFill>
                  <a:srgbClr val="242424"/>
                </a:solidFill>
                <a:effectLst/>
                <a:latin typeface="Segoe UI" panose="020B0502040204020203" pitchFamily="34" charset="0"/>
              </a:rPr>
              <a:t>Stollen is a yeasted bread made with dried fruits, candied citrus peel, nuts, and spices. It often includes marzipan and is dusted with powdered sugar</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34058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14</a:t>
            </a:fld>
            <a:endParaRPr lang="en-GB"/>
          </a:p>
        </p:txBody>
      </p:sp>
    </p:spTree>
    <p:extLst>
      <p:ext uri="{BB962C8B-B14F-4D97-AF65-F5344CB8AC3E}">
        <p14:creationId xmlns:p14="http://schemas.microsoft.com/office/powerpoint/2010/main" val="4029552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The Rhineland is known for Sauerbraten, a marinated pot roast. I</a:t>
            </a:r>
            <a:r>
              <a:rPr lang="en-GB" b="0" i="0" dirty="0">
                <a:solidFill>
                  <a:srgbClr val="202122"/>
                </a:solidFill>
                <a:effectLst/>
                <a:latin typeface="Arial" panose="020B0604020202020204" pitchFamily="34" charset="0"/>
              </a:rPr>
              <a:t>t can be cooked from a variety of meats, most often from beef, but also from chicken, lamb, mutton, pork and horse.</a:t>
            </a:r>
          </a:p>
          <a:p>
            <a:endParaRPr lang="en-GB" b="0" i="0" dirty="0">
              <a:solidFill>
                <a:srgbClr val="202122"/>
              </a:solidFill>
              <a:effectLst/>
              <a:latin typeface="Arial" panose="020B0604020202020204" pitchFamily="34" charset="0"/>
            </a:endParaRPr>
          </a:p>
          <a:p>
            <a:r>
              <a:rPr lang="en-GB" b="0" i="0" dirty="0">
                <a:solidFill>
                  <a:srgbClr val="242424"/>
                </a:solidFill>
                <a:effectLst/>
                <a:latin typeface="Segoe UI" panose="020B0502040204020203" pitchFamily="34" charset="0"/>
              </a:rPr>
              <a:t>Served with red cabbage and potato dumplings.</a:t>
            </a:r>
          </a:p>
          <a:p>
            <a:endParaRPr lang="en-GB" b="0" i="0" dirty="0">
              <a:solidFill>
                <a:srgbClr val="242424"/>
              </a:solidFill>
              <a:effectLst/>
              <a:latin typeface="Segoe UI" panose="020B0502040204020203" pitchFamily="34" charset="0"/>
            </a:endParaRPr>
          </a:p>
          <a:p>
            <a:endParaRPr lang="en-GB" b="0" i="0" dirty="0">
              <a:solidFill>
                <a:srgbClr val="242424"/>
              </a:solidFill>
              <a:effectLst/>
              <a:latin typeface="Segoe UI" panose="020B0502040204020203" pitchFamily="34" charset="0"/>
            </a:endParaRPr>
          </a:p>
          <a:p>
            <a:r>
              <a:rPr lang="en-GB" b="1" i="0" dirty="0">
                <a:solidFill>
                  <a:srgbClr val="242424"/>
                </a:solidFill>
                <a:effectLst/>
                <a:latin typeface="Segoe UI" panose="020B0502040204020203" pitchFamily="34" charset="0"/>
              </a:rPr>
              <a:t>Kölsch</a:t>
            </a:r>
            <a:r>
              <a:rPr lang="en-GB" b="0" i="0" dirty="0">
                <a:solidFill>
                  <a:srgbClr val="242424"/>
                </a:solidFill>
                <a:effectLst/>
                <a:latin typeface="Segoe UI" panose="020B0502040204020203" pitchFamily="34" charset="0"/>
              </a:rPr>
              <a:t>: A light, top-fermented beer brewed in Cologne, known for its crisp and refreshing taste.</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46382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err="1">
                <a:solidFill>
                  <a:srgbClr val="242424"/>
                </a:solidFill>
                <a:effectLst/>
                <a:latin typeface="Segoe UI" panose="020B0502040204020203" pitchFamily="34" charset="0"/>
              </a:rPr>
              <a:t>Maultaschen</a:t>
            </a:r>
            <a:r>
              <a:rPr lang="en-GB" b="0" i="0" dirty="0">
                <a:solidFill>
                  <a:srgbClr val="242424"/>
                </a:solidFill>
                <a:effectLst/>
                <a:latin typeface="Segoe UI" panose="020B0502040204020203" pitchFamily="34" charset="0"/>
              </a:rPr>
              <a:t>, a traditional dish from the Swabian region of Germany, has an interesting origin story. </a:t>
            </a:r>
          </a:p>
          <a:p>
            <a:pPr algn="l"/>
            <a:endParaRPr lang="en-GB" b="0" i="0" dirty="0">
              <a:solidFill>
                <a:srgbClr val="242424"/>
              </a:solidFill>
              <a:effectLst/>
              <a:latin typeface="Segoe UI" panose="020B0502040204020203" pitchFamily="34" charset="0"/>
            </a:endParaRPr>
          </a:p>
          <a:p>
            <a:pPr algn="l"/>
            <a:r>
              <a:rPr lang="en-GB" b="0" i="0" dirty="0">
                <a:solidFill>
                  <a:srgbClr val="242424"/>
                </a:solidFill>
                <a:effectLst/>
                <a:latin typeface="Segoe UI" panose="020B0502040204020203" pitchFamily="34" charset="0"/>
              </a:rPr>
              <a:t>According to legend, Cistercian monks at </a:t>
            </a:r>
            <a:r>
              <a:rPr lang="en-GB" b="0" i="0" dirty="0" err="1">
                <a:solidFill>
                  <a:srgbClr val="242424"/>
                </a:solidFill>
                <a:effectLst/>
                <a:latin typeface="Segoe UI" panose="020B0502040204020203" pitchFamily="34" charset="0"/>
              </a:rPr>
              <a:t>Maulbronn</a:t>
            </a:r>
            <a:r>
              <a:rPr lang="en-GB" b="0" i="0" dirty="0">
                <a:solidFill>
                  <a:srgbClr val="242424"/>
                </a:solidFill>
                <a:effectLst/>
                <a:latin typeface="Segoe UI" panose="020B0502040204020203" pitchFamily="34" charset="0"/>
              </a:rPr>
              <a:t> Abbey invented </a:t>
            </a:r>
            <a:r>
              <a:rPr lang="en-GB" b="0" i="0" dirty="0" err="1">
                <a:solidFill>
                  <a:srgbClr val="242424"/>
                </a:solidFill>
                <a:effectLst/>
                <a:latin typeface="Segoe UI" panose="020B0502040204020203" pitchFamily="34" charset="0"/>
              </a:rPr>
              <a:t>Maultaschen</a:t>
            </a:r>
            <a:r>
              <a:rPr lang="en-GB" b="0" i="0" dirty="0">
                <a:solidFill>
                  <a:srgbClr val="242424"/>
                </a:solidFill>
                <a:effectLst/>
                <a:latin typeface="Segoe UI" panose="020B0502040204020203" pitchFamily="34" charset="0"/>
              </a:rPr>
              <a:t> in the 17th century to circumvent the Lenten prohibition on meat</a:t>
            </a:r>
            <a:r>
              <a:rPr lang="en-GB" b="0" i="0" u="none" strike="noStrike" dirty="0">
                <a:solidFill>
                  <a:srgbClr val="242424"/>
                </a:solidFill>
                <a:effectLst/>
                <a:latin typeface="var(--fontFamilyBase)"/>
              </a:rPr>
              <a:t>.</a:t>
            </a:r>
          </a:p>
          <a:p>
            <a:pPr algn="l"/>
            <a:endParaRPr lang="en-GB" b="0" i="0" dirty="0">
              <a:solidFill>
                <a:srgbClr val="242424"/>
              </a:solidFill>
              <a:effectLst/>
              <a:latin typeface="Segoe UI" panose="020B0502040204020203" pitchFamily="34" charset="0"/>
            </a:endParaRPr>
          </a:p>
          <a:p>
            <a:pPr algn="l"/>
            <a:r>
              <a:rPr lang="en-GB" b="0" i="0" dirty="0">
                <a:solidFill>
                  <a:srgbClr val="242424"/>
                </a:solidFill>
                <a:effectLst/>
                <a:latin typeface="Segoe UI" panose="020B0502040204020203" pitchFamily="34" charset="0"/>
              </a:rPr>
              <a:t>They cleverly mixed meat with herbs and spinach, then concealed it within pasta dough to hide it from God's watchful eyes, earning the dish the nickname "</a:t>
            </a:r>
            <a:r>
              <a:rPr lang="en-GB" b="0" i="0" dirty="0" err="1">
                <a:solidFill>
                  <a:srgbClr val="242424"/>
                </a:solidFill>
                <a:effectLst/>
                <a:latin typeface="Segoe UI" panose="020B0502040204020203" pitchFamily="34" charset="0"/>
              </a:rPr>
              <a:t>Herrgottsbescheißerle</a:t>
            </a:r>
            <a:r>
              <a:rPr lang="en-GB" b="0" i="0" dirty="0">
                <a:solidFill>
                  <a:srgbClr val="242424"/>
                </a:solidFill>
                <a:effectLst/>
                <a:latin typeface="Segoe UI" panose="020B0502040204020203" pitchFamily="34" charset="0"/>
              </a:rPr>
              <a:t>" or "God-cheaters”.</a:t>
            </a:r>
          </a:p>
          <a:p>
            <a:endParaRPr lang="en-GB" b="0" i="0" dirty="0">
              <a:solidFill>
                <a:srgbClr val="242424"/>
              </a:solidFill>
              <a:effectLst/>
              <a:latin typeface="Segoe UI" panose="020B0502040204020203" pitchFamily="34" charset="0"/>
            </a:endParaRPr>
          </a:p>
          <a:p>
            <a:r>
              <a:rPr lang="en-GB" b="0" i="0" dirty="0">
                <a:solidFill>
                  <a:srgbClr val="242424"/>
                </a:solidFill>
                <a:effectLst/>
                <a:latin typeface="Segoe UI" panose="020B0502040204020203" pitchFamily="34" charset="0"/>
              </a:rPr>
              <a:t>This creative solution allowed them to enjoy meat during Lent while adhering to the letter of the fasting rules.</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175956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24988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42424"/>
                </a:solidFill>
                <a:effectLst/>
                <a:latin typeface="Segoe UI" panose="020B0502040204020203" pitchFamily="34" charset="0"/>
              </a:rPr>
              <a:t>The </a:t>
            </a:r>
            <a:r>
              <a:rPr lang="en-GB" b="1" i="0" dirty="0" err="1">
                <a:solidFill>
                  <a:srgbClr val="242424"/>
                </a:solidFill>
                <a:effectLst/>
                <a:latin typeface="Segoe UI" panose="020B0502040204020203" pitchFamily="34" charset="0"/>
              </a:rPr>
              <a:t>Weißwurstäquator</a:t>
            </a:r>
            <a:r>
              <a:rPr lang="en-GB" b="0" i="0" dirty="0">
                <a:solidFill>
                  <a:srgbClr val="242424"/>
                </a:solidFill>
                <a:effectLst/>
                <a:latin typeface="Segoe UI" panose="020B0502040204020203" pitchFamily="34" charset="0"/>
              </a:rPr>
              <a:t> (white sausage equator) is a humorous term used to describe the cultural boundary between Southern and Northern Germany, particularly distinguishing Bavaria from the rest of the country</a:t>
            </a:r>
            <a:r>
              <a:rPr lang="en-GB" b="0" i="0" u="none" strike="noStrike" dirty="0">
                <a:solidFill>
                  <a:srgbClr val="242424"/>
                </a:solidFill>
                <a:effectLst/>
                <a:latin typeface="var(--fontFamilyBase)"/>
              </a:rPr>
              <a:t>.</a:t>
            </a:r>
          </a:p>
          <a:p>
            <a:endParaRPr lang="en-GB" b="0" i="0" u="none" strike="noStrike" dirty="0">
              <a:solidFill>
                <a:srgbClr val="242424"/>
              </a:solidFill>
              <a:effectLst/>
              <a:latin typeface="var(--fontFamilyBase)"/>
            </a:endParaRPr>
          </a:p>
          <a:p>
            <a:r>
              <a:rPr lang="en-GB" b="0" i="0" dirty="0">
                <a:solidFill>
                  <a:srgbClr val="242424"/>
                </a:solidFill>
                <a:effectLst/>
                <a:latin typeface="Segoe UI" panose="020B0502040204020203" pitchFamily="34" charset="0"/>
              </a:rPr>
              <a:t>Named after the traditional Bavarian sausage, </a:t>
            </a:r>
            <a:r>
              <a:rPr lang="en-GB" b="0" i="0" dirty="0" err="1">
                <a:solidFill>
                  <a:srgbClr val="242424"/>
                </a:solidFill>
                <a:effectLst/>
                <a:latin typeface="Segoe UI" panose="020B0502040204020203" pitchFamily="34" charset="0"/>
              </a:rPr>
              <a:t>Weißwurst</a:t>
            </a:r>
            <a:r>
              <a:rPr lang="en-GB" b="0" i="0" dirty="0">
                <a:solidFill>
                  <a:srgbClr val="242424"/>
                </a:solidFill>
                <a:effectLst/>
                <a:latin typeface="Segoe UI" panose="020B0502040204020203" pitchFamily="34" charset="0"/>
              </a:rPr>
              <a:t>, this imaginary line is often associated with differences in dialect, cuisine, and traditions.</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00358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Germany is world-famous for its beer, with a rich brewing tradition that dates back centuries. In addition to beer, wine from regions like the Rhine and Mosel is also popular. Non-alcoholic options like </a:t>
            </a:r>
            <a:r>
              <a:rPr lang="en-GB" b="0" i="0" dirty="0" err="1">
                <a:solidFill>
                  <a:srgbClr val="242424"/>
                </a:solidFill>
                <a:effectLst/>
                <a:latin typeface="Segoe UI" panose="020B0502040204020203" pitchFamily="34" charset="0"/>
              </a:rPr>
              <a:t>Apfelschorle</a:t>
            </a:r>
            <a:r>
              <a:rPr lang="en-GB" b="0" i="0" dirty="0">
                <a:solidFill>
                  <a:srgbClr val="242424"/>
                </a:solidFill>
                <a:effectLst/>
                <a:latin typeface="Segoe UI" panose="020B0502040204020203" pitchFamily="34" charset="0"/>
              </a:rPr>
              <a:t>, an apple spritzer, are widely enjoyed as well.</a:t>
            </a:r>
          </a:p>
          <a:p>
            <a:endParaRPr lang="en-GB" b="0" i="0" dirty="0">
              <a:solidFill>
                <a:srgbClr val="242424"/>
              </a:solidFill>
              <a:effectLst/>
              <a:latin typeface="Segoe UI" panose="020B0502040204020203" pitchFamily="34" charset="0"/>
            </a:endParaRPr>
          </a:p>
          <a:p>
            <a:r>
              <a:rPr lang="en-GB" b="0" i="0" dirty="0">
                <a:solidFill>
                  <a:srgbClr val="242424"/>
                </a:solidFill>
                <a:effectLst/>
                <a:latin typeface="Segoe UI" panose="020B0502040204020203" pitchFamily="34" charset="0"/>
              </a:rPr>
              <a:t>What Germany is really good at is putting everything into beer-style glasses!</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70440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Germany is famous for its exceptional wines, especially those made from the Riesling grape. The country has 13 official wine regions, each with its own unique climate and soil, contributing to the distinct flavours of the wines. Regions like Mosel, </a:t>
            </a:r>
            <a:r>
              <a:rPr lang="en-GB" b="0" i="0" dirty="0" err="1">
                <a:solidFill>
                  <a:srgbClr val="242424"/>
                </a:solidFill>
                <a:effectLst/>
                <a:latin typeface="Segoe UI" panose="020B0502040204020203" pitchFamily="34" charset="0"/>
              </a:rPr>
              <a:t>Rheingau</a:t>
            </a:r>
            <a:r>
              <a:rPr lang="en-GB" b="0" i="0" dirty="0">
                <a:solidFill>
                  <a:srgbClr val="242424"/>
                </a:solidFill>
                <a:effectLst/>
                <a:latin typeface="Segoe UI" panose="020B0502040204020203" pitchFamily="34" charset="0"/>
              </a:rPr>
              <a:t>, and Pfalz are particularly well-known. German wines can range from dry to sweet, with a strong emphasis on balance and acidity. Additionally, </a:t>
            </a:r>
            <a:r>
              <a:rPr lang="en-GB" b="0" i="0" dirty="0" err="1">
                <a:solidFill>
                  <a:srgbClr val="242424"/>
                </a:solidFill>
                <a:effectLst/>
                <a:latin typeface="Segoe UI" panose="020B0502040204020203" pitchFamily="34" charset="0"/>
              </a:rPr>
              <a:t>Spätburgunder</a:t>
            </a:r>
            <a:r>
              <a:rPr lang="en-GB" b="0" i="0" dirty="0">
                <a:solidFill>
                  <a:srgbClr val="242424"/>
                </a:solidFill>
                <a:effectLst/>
                <a:latin typeface="Segoe UI" panose="020B0502040204020203" pitchFamily="34" charset="0"/>
              </a:rPr>
              <a:t>, or Pinot Noir, is a prominent red wine variety that has gained international acclaim.</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370400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Germany's beer culture is legendary, with a brewing history that spans over a thousand years. Central to this tradition is the </a:t>
            </a:r>
            <a:r>
              <a:rPr lang="en-GB" b="0" i="0" dirty="0" err="1">
                <a:solidFill>
                  <a:srgbClr val="242424"/>
                </a:solidFill>
                <a:effectLst/>
                <a:latin typeface="Segoe UI" panose="020B0502040204020203" pitchFamily="34" charset="0"/>
              </a:rPr>
              <a:t>Reinheitsgebot</a:t>
            </a:r>
            <a:r>
              <a:rPr lang="en-GB" b="0" i="0" dirty="0">
                <a:solidFill>
                  <a:srgbClr val="242424"/>
                </a:solidFill>
                <a:effectLst/>
                <a:latin typeface="Segoe UI" panose="020B0502040204020203" pitchFamily="34" charset="0"/>
              </a:rPr>
              <a:t>, or Beer Purity Law, established in 1516, which originally stipulated that beer could only be made from water, hops, and malt. Yeast was later added to this list. Today, Germany boasts over 1,500 breweries producing more than 7,000 different beers. Some of the most popular styles include Pilsner, </a:t>
            </a:r>
            <a:r>
              <a:rPr lang="en-GB" b="0" i="0" dirty="0" err="1">
                <a:solidFill>
                  <a:srgbClr val="242424"/>
                </a:solidFill>
                <a:effectLst/>
                <a:latin typeface="Segoe UI" panose="020B0502040204020203" pitchFamily="34" charset="0"/>
              </a:rPr>
              <a:t>Weizenbier</a:t>
            </a:r>
            <a:r>
              <a:rPr lang="en-GB" b="0" i="0" dirty="0">
                <a:solidFill>
                  <a:srgbClr val="242424"/>
                </a:solidFill>
                <a:effectLst/>
                <a:latin typeface="Segoe UI" panose="020B0502040204020203" pitchFamily="34" charset="0"/>
              </a:rPr>
              <a:t>, and Dunkel. Beer festivals, such as the world-famous Oktoberfest in Munich, are a testament to the country's deep-rooted beer culture and are celebrated with great enthusiasm.</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62236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The oldest continuously operating brewery in the world is </a:t>
            </a:r>
            <a:r>
              <a:rPr lang="en-GB" b="1" i="0" dirty="0" err="1">
                <a:solidFill>
                  <a:srgbClr val="242424"/>
                </a:solidFill>
                <a:effectLst/>
                <a:latin typeface="Segoe UI" panose="020B0502040204020203" pitchFamily="34" charset="0"/>
              </a:rPr>
              <a:t>Weihenstephan</a:t>
            </a:r>
            <a:r>
              <a:rPr lang="en-GB" b="1" i="0" dirty="0">
                <a:solidFill>
                  <a:srgbClr val="242424"/>
                </a:solidFill>
                <a:effectLst/>
                <a:latin typeface="Segoe UI" panose="020B0502040204020203" pitchFamily="34" charset="0"/>
              </a:rPr>
              <a:t> Brewery</a:t>
            </a:r>
            <a:r>
              <a:rPr lang="en-GB" b="0" i="0" dirty="0">
                <a:solidFill>
                  <a:srgbClr val="242424"/>
                </a:solidFill>
                <a:effectLst/>
                <a:latin typeface="Segoe UI" panose="020B0502040204020203" pitchFamily="34" charset="0"/>
              </a:rPr>
              <a:t>, located in Freising, Bavaria, Germany. It traces its origins back to a monastery founded in 768, with official brewing rights granted in 1040.</a:t>
            </a:r>
          </a:p>
          <a:p>
            <a:endParaRPr lang="en-GB" b="0" i="0" dirty="0">
              <a:solidFill>
                <a:srgbClr val="242424"/>
              </a:solidFill>
              <a:effectLst/>
              <a:latin typeface="Segoe UI" panose="020B0502040204020203" pitchFamily="34" charset="0"/>
            </a:endParaRPr>
          </a:p>
          <a:p>
            <a:r>
              <a:rPr lang="en-GB" b="0" i="0" dirty="0">
                <a:solidFill>
                  <a:srgbClr val="242424"/>
                </a:solidFill>
                <a:effectLst/>
                <a:latin typeface="Segoe UI" panose="020B0502040204020203" pitchFamily="34" charset="0"/>
              </a:rPr>
              <a:t>University – beer brewing</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2537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74747"/>
                </a:solidFill>
                <a:effectLst/>
                <a:latin typeface="Arial" panose="020B0604020202020204" pitchFamily="34" charset="0"/>
              </a:rPr>
              <a:t>Oktoberfest is the world's largest </a:t>
            </a:r>
            <a:r>
              <a:rPr lang="en-GB" b="0" i="0" dirty="0" err="1">
                <a:solidFill>
                  <a:srgbClr val="474747"/>
                </a:solidFill>
                <a:effectLst/>
                <a:latin typeface="Arial" panose="020B0604020202020204" pitchFamily="34" charset="0"/>
              </a:rPr>
              <a:t>Volksfest</a:t>
            </a:r>
            <a:r>
              <a:rPr lang="en-GB" b="0" i="0" dirty="0">
                <a:solidFill>
                  <a:srgbClr val="474747"/>
                </a:solidFill>
                <a:effectLst/>
                <a:latin typeface="Arial" panose="020B0604020202020204" pitchFamily="34" charset="0"/>
              </a:rPr>
              <a:t>. </a:t>
            </a:r>
            <a:r>
              <a:rPr lang="en-GB" b="0" i="0" dirty="0">
                <a:solidFill>
                  <a:srgbClr val="242424"/>
                </a:solidFill>
                <a:effectLst/>
                <a:latin typeface="Segoe UI" panose="020B0502040204020203" pitchFamily="34" charset="0"/>
              </a:rPr>
              <a:t>It began in 1810 to celebrate the marriage of Crown Prince Ludwig (later King Ludwig I) and Princess Therese of Saxe-</a:t>
            </a:r>
            <a:r>
              <a:rPr lang="en-GB" b="0" i="0" dirty="0" err="1">
                <a:solidFill>
                  <a:srgbClr val="242424"/>
                </a:solidFill>
                <a:effectLst/>
                <a:latin typeface="Segoe UI" panose="020B0502040204020203" pitchFamily="34" charset="0"/>
              </a:rPr>
              <a:t>Hildburghausen</a:t>
            </a:r>
            <a:r>
              <a:rPr lang="en-GB" b="0" i="0" dirty="0">
                <a:solidFill>
                  <a:srgbClr val="242424"/>
                </a:solidFill>
                <a:effectLst/>
                <a:latin typeface="Segoe UI" panose="020B0502040204020203" pitchFamily="34" charset="0"/>
              </a:rPr>
              <a:t>. The citizens of Munich were invited to join in the festivities, which included horse races, music, and dancing. The event was so popular that it became an annual tradition, evolving into the world's largest beer festival. Today, Oktoberfest is held in Munich every year, attracting millions of visitors who come to enjoy the beer, traditional Bavarian food, music, and cultural events.</a:t>
            </a:r>
            <a:endParaRPr lang="en-GB" dirty="0"/>
          </a:p>
          <a:p>
            <a:endParaRPr lang="en-GB" dirty="0"/>
          </a:p>
          <a:p>
            <a:r>
              <a:rPr lang="en-GB" dirty="0"/>
              <a:t>Fun fact, Oktoberfest does not actually take place in October but starts in September (and lasts for 17 days).</a:t>
            </a:r>
          </a:p>
          <a:p>
            <a:endParaRPr lang="en-GB" dirty="0"/>
          </a:p>
          <a:p>
            <a:r>
              <a:rPr lang="en-GB" dirty="0"/>
              <a:t>Tip: Try the local </a:t>
            </a:r>
            <a:r>
              <a:rPr lang="en-GB" dirty="0" err="1"/>
              <a:t>Volksfests</a:t>
            </a:r>
            <a:r>
              <a:rPr lang="en-GB" dirty="0"/>
              <a:t> to avoid the tourist masses!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28300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Modern trends are shaping contemporary German cuisine. Globalisation has introduced new flavours and ingredients, while there is also a growing interest in organic and locally sourced foods. These trends are blending with traditional German dishes to create exciting new culinary experiences.</a:t>
            </a:r>
          </a:p>
          <a:p>
            <a:endParaRPr lang="en-GB" b="0" i="0" dirty="0">
              <a:solidFill>
                <a:srgbClr val="242424"/>
              </a:solidFill>
              <a:effectLst/>
              <a:latin typeface="Segoe UI" panose="020B0502040204020203" pitchFamily="34" charset="0"/>
            </a:endParaRPr>
          </a:p>
          <a:p>
            <a:pPr algn="l"/>
            <a:r>
              <a:rPr lang="en-GB" b="0" i="0" dirty="0">
                <a:solidFill>
                  <a:srgbClr val="242424"/>
                </a:solidFill>
                <a:effectLst/>
                <a:latin typeface="Segoe UI" panose="020B0502040204020203" pitchFamily="34" charset="0"/>
              </a:rPr>
              <a:t>Globalization and health trends have significantly influenced contemporary German cuisine, leading to a fascinating blend of traditional and modern culinary practices.</a:t>
            </a:r>
          </a:p>
          <a:p>
            <a:pPr algn="l"/>
            <a:endParaRPr lang="en-GB" b="0" i="0" dirty="0">
              <a:solidFill>
                <a:srgbClr val="242424"/>
              </a:solidFill>
              <a:effectLst/>
              <a:latin typeface="Segoe UI" panose="020B0502040204020203" pitchFamily="34" charset="0"/>
            </a:endParaRPr>
          </a:p>
          <a:p>
            <a:pPr algn="l"/>
            <a:r>
              <a:rPr lang="en-GB" b="1" i="0" u="sng" dirty="0">
                <a:solidFill>
                  <a:srgbClr val="242424"/>
                </a:solidFill>
                <a:effectLst/>
                <a:latin typeface="Segoe UI" panose="020B0502040204020203" pitchFamily="34" charset="0"/>
              </a:rPr>
              <a:t>Globalization's Impact</a:t>
            </a:r>
          </a:p>
          <a:p>
            <a:pPr algn="l">
              <a:buFont typeface="Arial" panose="020B0604020202020204" pitchFamily="34" charset="0"/>
              <a:buChar char="•"/>
            </a:pPr>
            <a:r>
              <a:rPr lang="en-GB" b="1" i="0" dirty="0">
                <a:solidFill>
                  <a:srgbClr val="242424"/>
                </a:solidFill>
                <a:effectLst/>
                <a:latin typeface="Segoe UI" panose="020B0502040204020203" pitchFamily="34" charset="0"/>
              </a:rPr>
              <a:t>Culinary Diversity</a:t>
            </a:r>
            <a:r>
              <a:rPr lang="en-GB" b="0" i="0" dirty="0">
                <a:solidFill>
                  <a:srgbClr val="242424"/>
                </a:solidFill>
                <a:effectLst/>
                <a:latin typeface="Segoe UI" panose="020B0502040204020203" pitchFamily="34" charset="0"/>
              </a:rPr>
              <a:t>: Globalization has introduced a wide range of international ingredients and dishes to Germany. This has led to the fusion of traditional German recipes with global flavours, creating innovative dishes that reflect a multicultural palate.</a:t>
            </a:r>
          </a:p>
          <a:p>
            <a:pPr algn="l">
              <a:buFont typeface="Arial" panose="020B0604020202020204" pitchFamily="34" charset="0"/>
              <a:buChar char="•"/>
            </a:pPr>
            <a:r>
              <a:rPr lang="en-GB" b="1" i="0" dirty="0">
                <a:solidFill>
                  <a:srgbClr val="242424"/>
                </a:solidFill>
                <a:effectLst/>
                <a:latin typeface="Segoe UI" panose="020B0502040204020203" pitchFamily="34" charset="0"/>
              </a:rPr>
              <a:t>Restaurant Scene</a:t>
            </a:r>
            <a:r>
              <a:rPr lang="en-GB" b="0" i="0" dirty="0">
                <a:solidFill>
                  <a:srgbClr val="242424"/>
                </a:solidFill>
                <a:effectLst/>
                <a:latin typeface="Segoe UI" panose="020B0502040204020203" pitchFamily="34" charset="0"/>
              </a:rPr>
              <a:t>: Cities like Berlin and Frankfurt have become culinary hotspots, offering diverse dining experiences that include everything from Asian fusion to Middle Eastern cuisine.</a:t>
            </a:r>
          </a:p>
          <a:p>
            <a:pPr algn="l">
              <a:buFont typeface="Arial" panose="020B0604020202020204" pitchFamily="34" charset="0"/>
              <a:buChar char="•"/>
            </a:pPr>
            <a:r>
              <a:rPr lang="en-GB" b="1" i="0" dirty="0">
                <a:solidFill>
                  <a:srgbClr val="242424"/>
                </a:solidFill>
                <a:effectLst/>
                <a:latin typeface="Segoe UI" panose="020B0502040204020203" pitchFamily="34" charset="0"/>
              </a:rPr>
              <a:t>Ingredient Availability</a:t>
            </a:r>
            <a:r>
              <a:rPr lang="en-GB" b="0" i="0" dirty="0">
                <a:solidFill>
                  <a:srgbClr val="242424"/>
                </a:solidFill>
                <a:effectLst/>
                <a:latin typeface="Segoe UI" panose="020B0502040204020203" pitchFamily="34" charset="0"/>
              </a:rPr>
              <a:t>: The increased availability of exotic ingredients has allowed German chefs to experiment and incorporate new flavours into their menus</a:t>
            </a:r>
            <a:r>
              <a:rPr lang="en-GB" b="0" i="0" u="none" strike="noStrike" dirty="0">
                <a:solidFill>
                  <a:srgbClr val="242424"/>
                </a:solidFill>
                <a:effectLst/>
                <a:latin typeface="var(--fontFamilyBase)"/>
              </a:rPr>
              <a:t>.</a:t>
            </a:r>
          </a:p>
          <a:p>
            <a:pPr algn="l">
              <a:buFont typeface="Arial" panose="020B0604020202020204" pitchFamily="34" charset="0"/>
              <a:buChar char="•"/>
            </a:pPr>
            <a:endParaRPr lang="en-GB" b="0" i="0" dirty="0">
              <a:solidFill>
                <a:srgbClr val="242424"/>
              </a:solidFill>
              <a:effectLst/>
              <a:latin typeface="Segoe UI" panose="020B0502040204020203" pitchFamily="34" charset="0"/>
            </a:endParaRPr>
          </a:p>
          <a:p>
            <a:pPr algn="l"/>
            <a:r>
              <a:rPr lang="en-GB" b="1" i="0" u="sng" dirty="0">
                <a:solidFill>
                  <a:srgbClr val="242424"/>
                </a:solidFill>
                <a:effectLst/>
                <a:latin typeface="Segoe UI" panose="020B0502040204020203" pitchFamily="34" charset="0"/>
              </a:rPr>
              <a:t>Health Trends</a:t>
            </a:r>
          </a:p>
          <a:p>
            <a:pPr algn="l">
              <a:buFont typeface="Arial" panose="020B0604020202020204" pitchFamily="34" charset="0"/>
              <a:buChar char="•"/>
            </a:pPr>
            <a:r>
              <a:rPr lang="en-GB" b="1" i="0" dirty="0">
                <a:solidFill>
                  <a:srgbClr val="242424"/>
                </a:solidFill>
                <a:effectLst/>
                <a:latin typeface="Segoe UI" panose="020B0502040204020203" pitchFamily="34" charset="0"/>
              </a:rPr>
              <a:t>Shift to Healthier Options</a:t>
            </a:r>
            <a:r>
              <a:rPr lang="en-GB" b="0" i="0" dirty="0">
                <a:solidFill>
                  <a:srgbClr val="242424"/>
                </a:solidFill>
                <a:effectLst/>
                <a:latin typeface="Segoe UI" panose="020B0502040204020203" pitchFamily="34" charset="0"/>
              </a:rPr>
              <a:t>: There is a growing emphasis on healthier eating habits. Many Germans are opting for organic, locally sourced, and seasonal produce. This trend is reflected in the popularity of farmers' markets and organic food stores</a:t>
            </a:r>
            <a:r>
              <a:rPr lang="en-GB" b="0" i="0" u="none" strike="noStrike" dirty="0">
                <a:solidFill>
                  <a:srgbClr val="242424"/>
                </a:solidFill>
                <a:effectLst/>
                <a:latin typeface="var(--fontFamilyBase)"/>
              </a:rPr>
              <a:t>.</a:t>
            </a:r>
            <a:endParaRPr lang="en-GB" b="0" i="0" dirty="0">
              <a:solidFill>
                <a:srgbClr val="242424"/>
              </a:solidFill>
              <a:effectLst/>
              <a:latin typeface="Segoe UI" panose="020B0502040204020203" pitchFamily="34" charset="0"/>
            </a:endParaRPr>
          </a:p>
          <a:p>
            <a:pPr algn="l">
              <a:buFont typeface="Arial" panose="020B0604020202020204" pitchFamily="34" charset="0"/>
              <a:buChar char="•"/>
            </a:pPr>
            <a:r>
              <a:rPr lang="en-GB" b="1" i="0" dirty="0">
                <a:solidFill>
                  <a:srgbClr val="242424"/>
                </a:solidFill>
                <a:effectLst/>
                <a:latin typeface="Segoe UI" panose="020B0502040204020203" pitchFamily="34" charset="0"/>
              </a:rPr>
              <a:t>Rise of Plant-Based Diets</a:t>
            </a:r>
            <a:r>
              <a:rPr lang="en-GB" b="0" i="0" dirty="0">
                <a:solidFill>
                  <a:srgbClr val="242424"/>
                </a:solidFill>
                <a:effectLst/>
                <a:latin typeface="Segoe UI" panose="020B0502040204020203" pitchFamily="34" charset="0"/>
              </a:rPr>
              <a:t>: Vegetarianism and veganism are on the rise, driven by health, ethical, and environmental concerns. Restaurants and supermarkets are increasingly offering plant-based alternatives to traditional meat dishes.</a:t>
            </a:r>
          </a:p>
          <a:p>
            <a:pPr algn="l">
              <a:buFont typeface="Arial" panose="020B0604020202020204" pitchFamily="34" charset="0"/>
              <a:buChar char="•"/>
            </a:pPr>
            <a:r>
              <a:rPr lang="en-GB" b="1" i="0" dirty="0">
                <a:solidFill>
                  <a:srgbClr val="242424"/>
                </a:solidFill>
                <a:effectLst/>
                <a:latin typeface="Segoe UI" panose="020B0502040204020203" pitchFamily="34" charset="0"/>
              </a:rPr>
              <a:t>Nutritional Awareness</a:t>
            </a:r>
            <a:r>
              <a:rPr lang="en-GB" b="0" i="0" dirty="0">
                <a:solidFill>
                  <a:srgbClr val="242424"/>
                </a:solidFill>
                <a:effectLst/>
                <a:latin typeface="Segoe UI" panose="020B0502040204020203" pitchFamily="34" charset="0"/>
              </a:rPr>
              <a:t>: Germans are becoming more conscious of the nutritional value of their food. This has led to a demand for transparency in food labelling and a focus on balanced diets</a:t>
            </a:r>
            <a:r>
              <a:rPr lang="en-GB" b="0" i="0" u="none" strike="noStrike" dirty="0">
                <a:solidFill>
                  <a:srgbClr val="242424"/>
                </a:solidFill>
                <a:effectLst/>
                <a:latin typeface="var(--fontFamilyBase)"/>
              </a:rPr>
              <a:t>.</a:t>
            </a:r>
            <a:endParaRPr lang="en-GB" b="0" i="0" dirty="0">
              <a:solidFill>
                <a:srgbClr val="242424"/>
              </a:solidFill>
              <a:effectLst/>
              <a:latin typeface="Segoe UI" panose="020B0502040204020203" pitchFamily="34"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66555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Dining etiquette in Germany includes several customs and manners. Formal table settings are common, and it's customary to say '</a:t>
            </a:r>
            <a:r>
              <a:rPr lang="en-GB" b="0" i="0" dirty="0" err="1">
                <a:solidFill>
                  <a:srgbClr val="242424"/>
                </a:solidFill>
                <a:effectLst/>
                <a:latin typeface="Segoe UI" panose="020B0502040204020203" pitchFamily="34" charset="0"/>
              </a:rPr>
              <a:t>Guten</a:t>
            </a:r>
            <a:r>
              <a:rPr lang="en-GB" b="0" i="0" dirty="0">
                <a:solidFill>
                  <a:srgbClr val="242424"/>
                </a:solidFill>
                <a:effectLst/>
                <a:latin typeface="Segoe UI" panose="020B0502040204020203" pitchFamily="34" charset="0"/>
              </a:rPr>
              <a:t> Appetit' before starting a meal. Tipping is also practiced, usually by rounding up the bill or leaving a small percentage.</a:t>
            </a:r>
          </a:p>
          <a:p>
            <a:endParaRPr lang="en-GB" b="0" i="0" dirty="0">
              <a:solidFill>
                <a:srgbClr val="242424"/>
              </a:solidFill>
              <a:effectLst/>
              <a:latin typeface="Segoe UI" panose="020B0502040204020203" pitchFamily="34" charset="0"/>
            </a:endParaRPr>
          </a:p>
          <a:p>
            <a:pPr algn="l"/>
            <a:r>
              <a:rPr lang="en-GB" b="0" i="0" dirty="0">
                <a:solidFill>
                  <a:srgbClr val="242424"/>
                </a:solidFill>
                <a:effectLst/>
                <a:latin typeface="Segoe UI" panose="020B0502040204020203" pitchFamily="34" charset="0"/>
              </a:rPr>
              <a:t>In Germany, tipping is appreciated but not obligatory. Here are some key points about tipping culture:</a:t>
            </a:r>
          </a:p>
          <a:p>
            <a:pPr algn="l">
              <a:buFont typeface="Arial" panose="020B0604020202020204" pitchFamily="34" charset="0"/>
              <a:buChar char="•"/>
            </a:pPr>
            <a:r>
              <a:rPr lang="en-GB" b="1" i="0" dirty="0">
                <a:solidFill>
                  <a:srgbClr val="242424"/>
                </a:solidFill>
                <a:effectLst/>
                <a:latin typeface="Segoe UI" panose="020B0502040204020203" pitchFamily="34" charset="0"/>
              </a:rPr>
              <a:t>Restaurants and Cafes</a:t>
            </a:r>
            <a:r>
              <a:rPr lang="en-GB" b="0" i="0" dirty="0">
                <a:solidFill>
                  <a:srgbClr val="242424"/>
                </a:solidFill>
                <a:effectLst/>
                <a:latin typeface="Segoe UI" panose="020B0502040204020203" pitchFamily="34" charset="0"/>
              </a:rPr>
              <a:t>: It's common to round up the bill or leave a tip of about 5-10% if the service was good. Unlike in some other countries, you don't leave the tip on the table. Instead, you hand it directly to the server when paying</a:t>
            </a:r>
            <a:r>
              <a:rPr lang="en-GB" b="0" i="0" u="none" strike="noStrike" dirty="0">
                <a:solidFill>
                  <a:srgbClr val="242424"/>
                </a:solidFill>
                <a:effectLst/>
                <a:latin typeface="var(--fontFamilyBase)"/>
              </a:rPr>
              <a:t>.</a:t>
            </a:r>
            <a:endParaRPr lang="en-GB" b="0" i="0" dirty="0">
              <a:solidFill>
                <a:srgbClr val="242424"/>
              </a:solidFill>
              <a:effectLst/>
              <a:latin typeface="Segoe UI" panose="020B0502040204020203" pitchFamily="34" charset="0"/>
            </a:endParaRPr>
          </a:p>
          <a:p>
            <a:pPr algn="l">
              <a:buFont typeface="Arial" panose="020B0604020202020204" pitchFamily="34" charset="0"/>
              <a:buChar char="•"/>
            </a:pPr>
            <a:r>
              <a:rPr lang="en-GB" b="1" i="0" dirty="0">
                <a:solidFill>
                  <a:srgbClr val="242424"/>
                </a:solidFill>
                <a:effectLst/>
                <a:latin typeface="Segoe UI" panose="020B0502040204020203" pitchFamily="34" charset="0"/>
              </a:rPr>
              <a:t>Bars</a:t>
            </a:r>
            <a:r>
              <a:rPr lang="en-GB" b="0" i="0" dirty="0">
                <a:solidFill>
                  <a:srgbClr val="242424"/>
                </a:solidFill>
                <a:effectLst/>
                <a:latin typeface="Segoe UI" panose="020B0502040204020203" pitchFamily="34" charset="0"/>
              </a:rPr>
              <a:t>: Tipping is less formal. You can round up the bill or leave a small amount, like a euro or two.</a:t>
            </a:r>
          </a:p>
          <a:p>
            <a:pPr algn="l">
              <a:buFont typeface="Arial" panose="020B0604020202020204" pitchFamily="34" charset="0"/>
              <a:buChar char="•"/>
            </a:pPr>
            <a:endParaRPr lang="en-GB" b="0" i="0" dirty="0">
              <a:solidFill>
                <a:srgbClr val="242424"/>
              </a:solidFill>
              <a:effectLst/>
              <a:latin typeface="Segoe UI" panose="020B0502040204020203" pitchFamily="34" charset="0"/>
            </a:endParaRPr>
          </a:p>
          <a:p>
            <a:pPr algn="l"/>
            <a:r>
              <a:rPr lang="en-GB" b="0" i="0" dirty="0">
                <a:solidFill>
                  <a:srgbClr val="242424"/>
                </a:solidFill>
                <a:effectLst/>
                <a:latin typeface="Segoe UI" panose="020B0502040204020203" pitchFamily="34" charset="0"/>
              </a:rPr>
              <a:t>The German word for tip is </a:t>
            </a:r>
            <a:r>
              <a:rPr lang="en-GB" b="1" i="0" dirty="0" err="1">
                <a:solidFill>
                  <a:srgbClr val="242424"/>
                </a:solidFill>
                <a:effectLst/>
                <a:latin typeface="Segoe UI" panose="020B0502040204020203" pitchFamily="34" charset="0"/>
              </a:rPr>
              <a:t>Trinkgeld</a:t>
            </a:r>
            <a:r>
              <a:rPr lang="en-GB" b="0" i="0" dirty="0">
                <a:solidFill>
                  <a:srgbClr val="242424"/>
                </a:solidFill>
                <a:effectLst/>
                <a:latin typeface="Segoe UI" panose="020B0502040204020203" pitchFamily="34" charset="0"/>
              </a:rPr>
              <a:t>, which literally means "drinking money." This reflects the idea that tips are a small extra for the service provider to enjoy, rather than a significant part of their income</a:t>
            </a:r>
          </a:p>
          <a:p>
            <a:pPr algn="l"/>
            <a:endParaRPr lang="en-GB" b="0" i="0" dirty="0">
              <a:solidFill>
                <a:srgbClr val="242424"/>
              </a:solidFill>
              <a:effectLst/>
              <a:latin typeface="Segoe UI" panose="020B0502040204020203" pitchFamily="34" charset="0"/>
            </a:endParaRPr>
          </a:p>
          <a:p>
            <a:pPr algn="l"/>
            <a:r>
              <a:rPr lang="en-GB" b="0" i="0" dirty="0">
                <a:solidFill>
                  <a:srgbClr val="242424"/>
                </a:solidFill>
                <a:effectLst/>
                <a:latin typeface="Segoe UI" panose="020B0502040204020203" pitchFamily="34" charset="0"/>
              </a:rPr>
              <a:t>Beer mats!</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93083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In conclusion, German food culture is rich and diverse, shaped by history, regional specialties, and modern trends. From hearty sausages to delicious desserts, there's something for everyone to enjoy.</a:t>
            </a:r>
          </a:p>
          <a:p>
            <a:endParaRPr lang="en-GB" b="0" i="0" dirty="0">
              <a:solidFill>
                <a:srgbClr val="242424"/>
              </a:solidFill>
              <a:effectLst/>
              <a:latin typeface="Segoe UI" panose="020B0502040204020203" pitchFamily="34" charset="0"/>
            </a:endParaRPr>
          </a:p>
          <a:p>
            <a:r>
              <a:rPr lang="en-GB" b="0" i="0" dirty="0">
                <a:solidFill>
                  <a:srgbClr val="242424"/>
                </a:solidFill>
                <a:effectLst/>
                <a:latin typeface="Segoe UI" panose="020B0502040204020203" pitchFamily="34" charset="0"/>
              </a:rPr>
              <a:t>I encourage you all to explore German cuisine further and perhaps try cooking some of these dishes at home.</a:t>
            </a:r>
          </a:p>
          <a:p>
            <a:endParaRPr lang="en-GB" b="0" i="0" dirty="0">
              <a:solidFill>
                <a:srgbClr val="242424"/>
              </a:solidFill>
              <a:effectLst/>
              <a:latin typeface="Segoe UI" panose="020B0502040204020203" pitchFamily="34" charset="0"/>
            </a:endParaRPr>
          </a:p>
          <a:p>
            <a:r>
              <a:rPr lang="en-GB" b="0" i="0" dirty="0">
                <a:solidFill>
                  <a:srgbClr val="242424"/>
                </a:solidFill>
                <a:effectLst/>
                <a:latin typeface="Segoe UI" panose="020B0502040204020203" pitchFamily="34" charset="0"/>
              </a:rPr>
              <a:t>-German food and drink stall at Swansea Christmas market.</a:t>
            </a:r>
          </a:p>
          <a:p>
            <a:r>
              <a:rPr lang="en-GB" b="0" i="0" dirty="0">
                <a:solidFill>
                  <a:srgbClr val="242424"/>
                </a:solidFill>
                <a:effectLst/>
                <a:latin typeface="Segoe UI" panose="020B0502040204020203" pitchFamily="34" charset="0"/>
              </a:rPr>
              <a:t>-Lidl</a:t>
            </a:r>
          </a:p>
          <a:p>
            <a:r>
              <a:rPr lang="en-GB" b="0" i="0" dirty="0">
                <a:solidFill>
                  <a:srgbClr val="242424"/>
                </a:solidFill>
                <a:effectLst/>
                <a:latin typeface="Segoe UI" panose="020B0502040204020203" pitchFamily="34" charset="0"/>
              </a:rPr>
              <a:t>-</a:t>
            </a:r>
            <a:r>
              <a:rPr lang="en-GB" b="0" i="0" dirty="0" err="1">
                <a:solidFill>
                  <a:srgbClr val="242424"/>
                </a:solidFill>
                <a:effectLst/>
                <a:latin typeface="Segoe UI" panose="020B0502040204020203" pitchFamily="34" charset="0"/>
              </a:rPr>
              <a:t>Delikatessen</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577284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Mole cake</a:t>
            </a:r>
          </a:p>
        </p:txBody>
      </p:sp>
      <p:sp>
        <p:nvSpPr>
          <p:cNvPr id="4" name="Slide Number Placeholder 3"/>
          <p:cNvSpPr>
            <a:spLocks noGrp="1"/>
          </p:cNvSpPr>
          <p:nvPr>
            <p:ph type="sldNum" sz="quarter" idx="5"/>
          </p:nvPr>
        </p:nvSpPr>
        <p:spPr/>
        <p:txBody>
          <a:bodyPr/>
          <a:lstStyle/>
          <a:p>
            <a:fld id="{8A1E105F-8527-4319-AD10-2196F5B20ABD}" type="slidenum">
              <a:rPr lang="en-GB" smtClean="0"/>
              <a:t>28</a:t>
            </a:fld>
            <a:endParaRPr lang="en-GB"/>
          </a:p>
        </p:txBody>
      </p:sp>
    </p:spTree>
    <p:extLst>
      <p:ext uri="{BB962C8B-B14F-4D97-AF65-F5344CB8AC3E}">
        <p14:creationId xmlns:p14="http://schemas.microsoft.com/office/powerpoint/2010/main" val="1514548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41195038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780163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419727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1579009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1944100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6335364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78236106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372037271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12/17/2024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634269338"/>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897064299"/>
      </p:ext>
    </p:extLst>
  </p:cSld>
  <p:clrMap bg1="lt1" tx1="dk1" bg2="lt2" tx2="dk2" accent1="accent1" accent2="accent2" accent3="accent3" accent4="accent4" accent5="accent5" accent6="accent6" hlink="hlink" folHlink="folHlink"/>
  <p:sldLayoutIdLst>
    <p:sldLayoutId id="2147483695" r:id="rId1"/>
    <p:sldLayoutId id="2147483696" r:id="rId2"/>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jpe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7.jpeg"/><Relationship Id="rId4" Type="http://schemas.openxmlformats.org/officeDocument/2006/relationships/image" Target="../media/image26.jpeg"/></Relationships>
</file>

<file path=ppt/slides/_rels/slide1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jpeg"/></Relationships>
</file>

<file path=ppt/slides/_rels/slide1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33.jpeg"/><Relationship Id="rId4" Type="http://schemas.openxmlformats.org/officeDocument/2006/relationships/image" Target="../media/image32.png"/></Relationships>
</file>

<file path=ppt/slides/_rels/slide1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1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2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40.jpeg"/></Relationships>
</file>

<file path=ppt/slides/_rels/slide2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44.jpeg"/><Relationship Id="rId4" Type="http://schemas.openxmlformats.org/officeDocument/2006/relationships/image" Target="../media/image43.jpeg"/></Relationships>
</file>

<file path=ppt/slides/_rels/slide24.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47.jpeg"/><Relationship Id="rId4" Type="http://schemas.openxmlformats.org/officeDocument/2006/relationships/image" Target="../media/image46.jpeg"/></Relationships>
</file>

<file path=ppt/slides/_rels/slide2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4.xml"/><Relationship Id="rId1" Type="http://schemas.openxmlformats.org/officeDocument/2006/relationships/slideLayout" Target="../slideLayouts/slideLayout1.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0DD6B-B047-B214-5D6F-A5CCF5D0404D}"/>
              </a:ext>
            </a:extLst>
          </p:cNvPr>
          <p:cNvSpPr>
            <a:spLocks noGrp="1"/>
          </p:cNvSpPr>
          <p:nvPr>
            <p:ph type="title"/>
          </p:nvPr>
        </p:nvSpPr>
        <p:spPr>
          <a:xfrm>
            <a:off x="457200" y="1371600"/>
            <a:ext cx="8058149" cy="3150585"/>
          </a:xfrm>
        </p:spPr>
        <p:txBody>
          <a:bodyPr/>
          <a:lstStyle/>
          <a:p>
            <a:br>
              <a:rPr lang="en-GB" dirty="0"/>
            </a:br>
            <a:br>
              <a:rPr lang="en-GB" sz="3200" dirty="0"/>
            </a:br>
            <a:r>
              <a:rPr lang="en-GB" sz="3600" dirty="0">
                <a:solidFill>
                  <a:srgbClr val="FEFFE7"/>
                </a:solidFill>
                <a:effectLst>
                  <a:outerShdw blurRad="38100" dist="38100" dir="2700000" algn="tl">
                    <a:srgbClr val="000000">
                      <a:alpha val="43137"/>
                    </a:srgbClr>
                  </a:outerShdw>
                </a:effectLst>
              </a:rPr>
              <a:t>German Food Culture</a:t>
            </a:r>
            <a:br>
              <a:rPr lang="en-GB" sz="3600" dirty="0">
                <a:solidFill>
                  <a:srgbClr val="FEFFE7"/>
                </a:solidFill>
                <a:effectLst>
                  <a:outerShdw blurRad="38100" dist="38100" dir="2700000" algn="tl">
                    <a:srgbClr val="000000">
                      <a:alpha val="43137"/>
                    </a:srgbClr>
                  </a:outerShdw>
                </a:effectLst>
              </a:rPr>
            </a:br>
            <a:br>
              <a:rPr lang="en-GB" sz="2800" dirty="0">
                <a:solidFill>
                  <a:srgbClr val="FEFFE7"/>
                </a:solidFill>
                <a:effectLst>
                  <a:outerShdw blurRad="38100" dist="38100" dir="2700000" algn="tl">
                    <a:srgbClr val="000000">
                      <a:alpha val="43137"/>
                    </a:srgbClr>
                  </a:outerShdw>
                </a:effectLst>
              </a:rPr>
            </a:br>
            <a:br>
              <a:rPr lang="en-GB" sz="2800" dirty="0">
                <a:solidFill>
                  <a:srgbClr val="FEFFE7"/>
                </a:solidFill>
                <a:effectLst>
                  <a:outerShdw blurRad="38100" dist="38100" dir="2700000" algn="tl">
                    <a:srgbClr val="000000">
                      <a:alpha val="43137"/>
                    </a:srgbClr>
                  </a:outerShdw>
                </a:effectLst>
              </a:rPr>
            </a:br>
            <a:r>
              <a:rPr lang="en-GB" sz="2800" dirty="0">
                <a:solidFill>
                  <a:srgbClr val="FEFFE7"/>
                </a:solidFill>
                <a:effectLst>
                  <a:outerShdw blurRad="38100" dist="38100" dir="2700000" algn="tl">
                    <a:srgbClr val="000000">
                      <a:alpha val="43137"/>
                    </a:srgbClr>
                  </a:outerShdw>
                </a:effectLst>
              </a:rPr>
              <a:t>10</a:t>
            </a:r>
            <a:r>
              <a:rPr lang="en-GB" sz="2800" baseline="30000" dirty="0">
                <a:solidFill>
                  <a:srgbClr val="FEFFE7"/>
                </a:solidFill>
                <a:effectLst>
                  <a:outerShdw blurRad="38100" dist="38100" dir="2700000" algn="tl">
                    <a:srgbClr val="000000">
                      <a:alpha val="43137"/>
                    </a:srgbClr>
                  </a:outerShdw>
                </a:effectLst>
              </a:rPr>
              <a:t>th</a:t>
            </a:r>
            <a:r>
              <a:rPr lang="en-GB" sz="2800" dirty="0">
                <a:solidFill>
                  <a:srgbClr val="FEFFE7"/>
                </a:solidFill>
                <a:effectLst>
                  <a:outerShdw blurRad="38100" dist="38100" dir="2700000" algn="tl">
                    <a:srgbClr val="000000">
                      <a:alpha val="43137"/>
                    </a:srgbClr>
                  </a:outerShdw>
                </a:effectLst>
              </a:rPr>
              <a:t> December 2024</a:t>
            </a:r>
            <a:endParaRPr lang="en-GB" dirty="0">
              <a:solidFill>
                <a:srgbClr val="FEFFE7"/>
              </a:solidFill>
              <a:effectLst>
                <a:outerShdw blurRad="38100" dist="38100" dir="2700000" algn="tl">
                  <a:srgbClr val="000000">
                    <a:alpha val="43137"/>
                  </a:srgbClr>
                </a:outerShdw>
              </a:effectLst>
            </a:endParaRPr>
          </a:p>
        </p:txBody>
      </p:sp>
      <p:pic>
        <p:nvPicPr>
          <p:cNvPr id="8194" name="Picture 2" descr="The Ingenious German Way to Do Dinner | The Kitchn">
            <a:extLst>
              <a:ext uri="{FF2B5EF4-FFF2-40B4-BE49-F238E27FC236}">
                <a16:creationId xmlns:a16="http://schemas.microsoft.com/office/drawing/2014/main" id="{8BE10CD1-FB73-BEB8-D7C9-E4C5731CF07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67200" y="3086838"/>
            <a:ext cx="4306040" cy="28706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047987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678F9D3-D78D-F7F8-4EF7-0EE0CFD1C61B}"/>
              </a:ext>
            </a:extLst>
          </p:cNvPr>
          <p:cNvSpPr>
            <a:spLocks noGrp="1"/>
          </p:cNvSpPr>
          <p:nvPr>
            <p:ph type="title"/>
          </p:nvPr>
        </p:nvSpPr>
        <p:spPr/>
        <p:txBody>
          <a:bodyPr/>
          <a:lstStyle/>
          <a:p>
            <a:r>
              <a:rPr lang="en-GB" b="1" dirty="0">
                <a:latin typeface="Aptos Display" panose="020B0004020202020204" pitchFamily="34" charset="0"/>
              </a:rPr>
              <a:t>Learning Objectives</a:t>
            </a:r>
          </a:p>
        </p:txBody>
      </p:sp>
      <p:sp>
        <p:nvSpPr>
          <p:cNvPr id="2" name="Content Placeholder 1">
            <a:extLst>
              <a:ext uri="{FF2B5EF4-FFF2-40B4-BE49-F238E27FC236}">
                <a16:creationId xmlns:a16="http://schemas.microsoft.com/office/drawing/2014/main" id="{B1E2E8C5-3D11-D182-F48A-3D7F49FE02F1}"/>
              </a:ext>
            </a:extLst>
          </p:cNvPr>
          <p:cNvSpPr>
            <a:spLocks noGrp="1" noChangeArrowheads="1"/>
          </p:cNvSpPr>
          <p:nvPr>
            <p:ph idx="1"/>
          </p:nvPr>
        </p:nvSpPr>
        <p:spPr bwMode="auto">
          <a:xfrm>
            <a:off x="628651" y="2187476"/>
            <a:ext cx="7753350"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ct val="0"/>
              </a:spcBef>
              <a:spcAft>
                <a:spcPct val="0"/>
              </a:spcAft>
              <a:buFont typeface="Wingdings" panose="05000000000000000000" pitchFamily="2" charset="2"/>
              <a:buChar char="§"/>
            </a:pPr>
            <a:r>
              <a:rPr kumimoji="0" lang="en-US" altLang="en-US" sz="2400" b="0" i="0" u="none" strike="noStrike" cap="none" normalizeH="0" baseline="0" dirty="0">
                <a:ln>
                  <a:noFill/>
                </a:ln>
                <a:solidFill>
                  <a:schemeClr val="tx1"/>
                </a:solidFill>
                <a:effectLst/>
                <a:latin typeface="Aptos" panose="020B0004020202020204" pitchFamily="34" charset="0"/>
              </a:rPr>
              <a:t>Explore key aspects of German food culture, including staple ingredients, popular dishes, meal traditions and beverages.</a:t>
            </a:r>
          </a:p>
          <a:p>
            <a:pPr eaLnBrk="0" fontAlgn="base" hangingPunct="0">
              <a:lnSpc>
                <a:spcPct val="100000"/>
              </a:lnSpc>
              <a:spcBef>
                <a:spcPct val="0"/>
              </a:spcBef>
              <a:spcAft>
                <a:spcPct val="0"/>
              </a:spcAft>
              <a:buFont typeface="Wingdings" panose="05000000000000000000" pitchFamily="2" charset="2"/>
              <a:buChar char="§"/>
            </a:pPr>
            <a:endParaRPr kumimoji="0" lang="en-US" altLang="en-US" sz="2400" b="0" i="0" u="none" strike="noStrike" cap="none" normalizeH="0" baseline="0" dirty="0">
              <a:ln>
                <a:noFill/>
              </a:ln>
              <a:solidFill>
                <a:schemeClr val="tx1"/>
              </a:solidFill>
              <a:effectLst/>
              <a:latin typeface="Aptos" panose="020B0004020202020204" pitchFamily="34" charset="0"/>
            </a:endParaRPr>
          </a:p>
          <a:p>
            <a:pPr eaLnBrk="0" fontAlgn="base" hangingPunct="0">
              <a:lnSpc>
                <a:spcPct val="100000"/>
              </a:lnSpc>
              <a:spcBef>
                <a:spcPct val="0"/>
              </a:spcBef>
              <a:spcAft>
                <a:spcPct val="0"/>
              </a:spcAft>
              <a:buFont typeface="Wingdings" panose="05000000000000000000" pitchFamily="2" charset="2"/>
              <a:buChar char="§"/>
            </a:pPr>
            <a:r>
              <a:rPr kumimoji="0" lang="en-US" altLang="en-US" sz="2400" b="0" i="0" u="none" strike="noStrike" cap="none" normalizeH="0" baseline="0" dirty="0">
                <a:ln>
                  <a:noFill/>
                </a:ln>
                <a:solidFill>
                  <a:schemeClr val="tx1"/>
                </a:solidFill>
                <a:effectLst/>
                <a:latin typeface="Aptos" panose="020B0004020202020204" pitchFamily="34" charset="0"/>
              </a:rPr>
              <a:t>Understand how regional diversity shapes German cuisine. </a:t>
            </a:r>
          </a:p>
        </p:txBody>
      </p:sp>
    </p:spTree>
    <p:extLst>
      <p:ext uri="{BB962C8B-B14F-4D97-AF65-F5344CB8AC3E}">
        <p14:creationId xmlns:p14="http://schemas.microsoft.com/office/powerpoint/2010/main" val="111223950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678F9D3-D78D-F7F8-4EF7-0EE0CFD1C61B}"/>
              </a:ext>
            </a:extLst>
          </p:cNvPr>
          <p:cNvSpPr>
            <a:spLocks noGrp="1"/>
          </p:cNvSpPr>
          <p:nvPr>
            <p:ph type="title"/>
          </p:nvPr>
        </p:nvSpPr>
        <p:spPr>
          <a:xfrm>
            <a:off x="4316698" y="1138036"/>
            <a:ext cx="4198652" cy="1402470"/>
          </a:xfrm>
        </p:spPr>
        <p:txBody>
          <a:bodyPr anchor="t">
            <a:normAutofit/>
          </a:bodyPr>
          <a:lstStyle/>
          <a:p>
            <a:pPr algn="ctr"/>
            <a:r>
              <a:rPr lang="en-GB" sz="3200" b="1" dirty="0">
                <a:latin typeface="Aptos Display" panose="020B0004020202020204" pitchFamily="34" charset="0"/>
              </a:rPr>
              <a:t>Introduction to German Food Culture</a:t>
            </a:r>
          </a:p>
        </p:txBody>
      </p:sp>
      <p:pic>
        <p:nvPicPr>
          <p:cNvPr id="2" name="Picture 1">
            <a:extLst>
              <a:ext uri="{FF2B5EF4-FFF2-40B4-BE49-F238E27FC236}">
                <a16:creationId xmlns:a16="http://schemas.microsoft.com/office/drawing/2014/main" id="{3D9E68BE-9007-1278-3F00-9928375FCA5F}"/>
              </a:ext>
            </a:extLst>
          </p:cNvPr>
          <p:cNvPicPr>
            <a:picLocks noChangeAspect="1"/>
          </p:cNvPicPr>
          <p:nvPr/>
        </p:nvPicPr>
        <p:blipFill>
          <a:blip r:embed="rId3"/>
          <a:stretch>
            <a:fillRect/>
          </a:stretch>
        </p:blipFill>
        <p:spPr>
          <a:xfrm>
            <a:off x="556591" y="1278858"/>
            <a:ext cx="3274079" cy="4439429"/>
          </a:xfrm>
          <a:prstGeom prst="rect">
            <a:avLst/>
          </a:prstGeom>
        </p:spPr>
      </p:pic>
      <p:cxnSp>
        <p:nvCxnSpPr>
          <p:cNvPr id="12" name="Straight Connector 11">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94053" y="871146"/>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B1928140-1D43-9DA4-22AF-1374FF475D3F}"/>
              </a:ext>
            </a:extLst>
          </p:cNvPr>
          <p:cNvSpPr>
            <a:spLocks noGrp="1"/>
          </p:cNvSpPr>
          <p:nvPr>
            <p:ph idx="1"/>
          </p:nvPr>
        </p:nvSpPr>
        <p:spPr>
          <a:xfrm>
            <a:off x="4316698" y="2551176"/>
            <a:ext cx="4083287" cy="3591207"/>
          </a:xfrm>
        </p:spPr>
        <p:txBody>
          <a:bodyPr>
            <a:normAutofit/>
          </a:bodyPr>
          <a:lstStyle/>
          <a:p>
            <a:pPr>
              <a:buFont typeface="Wingdings" panose="05000000000000000000" pitchFamily="2" charset="2"/>
              <a:buChar char="§"/>
            </a:pPr>
            <a:r>
              <a:rPr lang="en-GB" sz="2000" b="0" i="0" dirty="0">
                <a:effectLst/>
                <a:latin typeface="Aptos" panose="020B0004020202020204" pitchFamily="34" charset="0"/>
              </a:rPr>
              <a:t>Germany has a rich culinary history influenced by its diverse regions and neighbouring countries.</a:t>
            </a:r>
          </a:p>
          <a:p>
            <a:pPr>
              <a:buFont typeface="Wingdings" panose="05000000000000000000" pitchFamily="2" charset="2"/>
              <a:buChar char="§"/>
            </a:pPr>
            <a:endParaRPr lang="en-GB" sz="2000" b="0" i="0" dirty="0">
              <a:effectLst/>
              <a:latin typeface="Aptos" panose="020B0004020202020204" pitchFamily="34" charset="0"/>
            </a:endParaRPr>
          </a:p>
          <a:p>
            <a:pPr>
              <a:buFont typeface="Wingdings" panose="05000000000000000000" pitchFamily="2" charset="2"/>
              <a:buChar char="§"/>
            </a:pPr>
            <a:r>
              <a:rPr lang="en-GB" sz="2000" b="0" i="0" dirty="0">
                <a:effectLst/>
                <a:latin typeface="Aptos" panose="020B0004020202020204" pitchFamily="34" charset="0"/>
              </a:rPr>
              <a:t>German cuisine is known for its hearty and flavourful dishes.</a:t>
            </a:r>
          </a:p>
          <a:p>
            <a:endParaRPr lang="en-GB" sz="1700" dirty="0"/>
          </a:p>
        </p:txBody>
      </p:sp>
    </p:spTree>
    <p:extLst>
      <p:ext uri="{BB962C8B-B14F-4D97-AF65-F5344CB8AC3E}">
        <p14:creationId xmlns:p14="http://schemas.microsoft.com/office/powerpoint/2010/main" val="392857024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3DFC02-4E2C-7802-BCEE-8C44648EC26D}"/>
              </a:ext>
            </a:extLst>
          </p:cNvPr>
          <p:cNvSpPr>
            <a:spLocks noGrp="1"/>
          </p:cNvSpPr>
          <p:nvPr>
            <p:ph idx="1"/>
          </p:nvPr>
        </p:nvSpPr>
        <p:spPr>
          <a:xfrm>
            <a:off x="628650" y="1464503"/>
            <a:ext cx="7886700" cy="3640897"/>
          </a:xfrm>
        </p:spPr>
        <p:txBody>
          <a:bodyPr/>
          <a:lstStyle/>
          <a:p>
            <a:endParaRPr lang="en-GB" dirty="0">
              <a:latin typeface="Aptos" panose="020B0004020202020204" pitchFamily="34" charset="0"/>
            </a:endParaRPr>
          </a:p>
          <a:p>
            <a:endParaRPr lang="en-GB" sz="3600" dirty="0">
              <a:latin typeface="Aptos" panose="020B0004020202020204" pitchFamily="34" charset="0"/>
            </a:endParaRPr>
          </a:p>
          <a:p>
            <a:pPr marL="0" indent="0" algn="ctr">
              <a:buNone/>
            </a:pPr>
            <a:r>
              <a:rPr lang="en-GB" sz="3600" dirty="0">
                <a:latin typeface="Aptos" panose="020B0004020202020204" pitchFamily="34" charset="0"/>
              </a:rPr>
              <a:t>What comes to mind when you think of German food?</a:t>
            </a:r>
          </a:p>
        </p:txBody>
      </p:sp>
    </p:spTree>
    <p:extLst>
      <p:ext uri="{BB962C8B-B14F-4D97-AF65-F5344CB8AC3E}">
        <p14:creationId xmlns:p14="http://schemas.microsoft.com/office/powerpoint/2010/main" val="372822595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9E665C1-E2BA-DCD9-A14F-D97FCD0318D6}"/>
              </a:ext>
            </a:extLst>
          </p:cNvPr>
          <p:cNvPicPr>
            <a:picLocks noChangeAspect="1"/>
          </p:cNvPicPr>
          <p:nvPr/>
        </p:nvPicPr>
        <p:blipFill>
          <a:blip r:embed="rId3"/>
          <a:stretch>
            <a:fillRect/>
          </a:stretch>
        </p:blipFill>
        <p:spPr>
          <a:xfrm>
            <a:off x="1714500" y="571500"/>
            <a:ext cx="5715000" cy="5715000"/>
          </a:xfrm>
          <a:prstGeom prst="rect">
            <a:avLst/>
          </a:prstGeom>
        </p:spPr>
      </p:pic>
    </p:spTree>
    <p:extLst>
      <p:ext uri="{BB962C8B-B14F-4D97-AF65-F5344CB8AC3E}">
        <p14:creationId xmlns:p14="http://schemas.microsoft.com/office/powerpoint/2010/main" val="74116148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678F9D3-D78D-F7F8-4EF7-0EE0CFD1C61B}"/>
              </a:ext>
            </a:extLst>
          </p:cNvPr>
          <p:cNvSpPr>
            <a:spLocks noGrp="1"/>
          </p:cNvSpPr>
          <p:nvPr>
            <p:ph type="title"/>
          </p:nvPr>
        </p:nvSpPr>
        <p:spPr/>
        <p:txBody>
          <a:bodyPr/>
          <a:lstStyle/>
          <a:p>
            <a:r>
              <a:rPr lang="en-GB" b="1" dirty="0">
                <a:latin typeface="Aptos Display" panose="020B0004020202020204" pitchFamily="34" charset="0"/>
              </a:rPr>
              <a:t>Historical Influences</a:t>
            </a:r>
          </a:p>
        </p:txBody>
      </p:sp>
      <p:sp>
        <p:nvSpPr>
          <p:cNvPr id="2" name="Content Placeholder 1">
            <a:extLst>
              <a:ext uri="{FF2B5EF4-FFF2-40B4-BE49-F238E27FC236}">
                <a16:creationId xmlns:a16="http://schemas.microsoft.com/office/drawing/2014/main" id="{B1E2E8C5-3D11-D182-F48A-3D7F49FE02F1}"/>
              </a:ext>
            </a:extLst>
          </p:cNvPr>
          <p:cNvSpPr>
            <a:spLocks noGrp="1" noChangeArrowheads="1"/>
          </p:cNvSpPr>
          <p:nvPr>
            <p:ph idx="1"/>
          </p:nvPr>
        </p:nvSpPr>
        <p:spPr bwMode="auto">
          <a:xfrm>
            <a:off x="457201" y="1843112"/>
            <a:ext cx="4419600" cy="36540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l">
              <a:buFont typeface="Wingdings" panose="05000000000000000000" pitchFamily="2" charset="2"/>
              <a:buChar char="§"/>
            </a:pPr>
            <a:r>
              <a:rPr lang="en-GB" sz="2000" b="0" i="0" dirty="0">
                <a:solidFill>
                  <a:srgbClr val="242424"/>
                </a:solidFill>
                <a:effectLst/>
                <a:latin typeface="Aptos" panose="020B0004020202020204" pitchFamily="34" charset="0"/>
              </a:rPr>
              <a:t>German cuisine has been shaped by historical events and interactions with neighbouring countries like France, Austria, and Poland.</a:t>
            </a:r>
          </a:p>
          <a:p>
            <a:pPr algn="l">
              <a:buFont typeface="Wingdings" panose="05000000000000000000" pitchFamily="2" charset="2"/>
              <a:buChar char="§"/>
            </a:pPr>
            <a:endParaRPr lang="en-GB" sz="2000" b="0" i="0" dirty="0">
              <a:solidFill>
                <a:srgbClr val="242424"/>
              </a:solidFill>
              <a:effectLst/>
              <a:latin typeface="Aptos" panose="020B0004020202020204" pitchFamily="34" charset="0"/>
            </a:endParaRPr>
          </a:p>
          <a:p>
            <a:pPr algn="l">
              <a:buFont typeface="Wingdings" panose="05000000000000000000" pitchFamily="2" charset="2"/>
              <a:buChar char="§"/>
            </a:pPr>
            <a:r>
              <a:rPr lang="en-GB" sz="2000" b="0" i="0" dirty="0">
                <a:solidFill>
                  <a:srgbClr val="242424"/>
                </a:solidFill>
                <a:effectLst/>
                <a:latin typeface="Aptos" panose="020B0004020202020204" pitchFamily="34" charset="0"/>
              </a:rPr>
              <a:t>The Roman Empire introduced viticulture, while the Hanseatic League influenced the use of spices.</a:t>
            </a:r>
          </a:p>
          <a:p>
            <a:pPr algn="l">
              <a:buFont typeface="Wingdings" panose="05000000000000000000" pitchFamily="2" charset="2"/>
              <a:buChar char="§"/>
            </a:pPr>
            <a:endParaRPr lang="en-GB" sz="2000" dirty="0">
              <a:solidFill>
                <a:srgbClr val="242424"/>
              </a:solidFill>
              <a:latin typeface="Aptos" panose="020B0004020202020204" pitchFamily="34" charset="0"/>
            </a:endParaRPr>
          </a:p>
          <a:p>
            <a:pPr algn="l">
              <a:buFont typeface="Wingdings" panose="05000000000000000000" pitchFamily="2" charset="2"/>
              <a:buChar char="§"/>
            </a:pPr>
            <a:r>
              <a:rPr lang="en-GB" sz="2000" b="0" i="0" dirty="0">
                <a:solidFill>
                  <a:srgbClr val="242424"/>
                </a:solidFill>
                <a:effectLst/>
                <a:latin typeface="Aptos" panose="020B0004020202020204" pitchFamily="34" charset="0"/>
              </a:rPr>
              <a:t>Regional specialties across Germany’s 16 states.</a:t>
            </a:r>
          </a:p>
        </p:txBody>
      </p:sp>
      <p:pic>
        <p:nvPicPr>
          <p:cNvPr id="15362" name="Picture 2" descr="16 Most Beautiful Regions of Germany – Touropia Travel">
            <a:extLst>
              <a:ext uri="{FF2B5EF4-FFF2-40B4-BE49-F238E27FC236}">
                <a16:creationId xmlns:a16="http://schemas.microsoft.com/office/drawing/2014/main" id="{13253C4B-924F-BD2E-5B17-63AAAE3A08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408" r="23333"/>
          <a:stretch/>
        </p:blipFill>
        <p:spPr bwMode="auto">
          <a:xfrm>
            <a:off x="5181600" y="1709081"/>
            <a:ext cx="3674066" cy="491406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354744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4176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ollage of different spices&#10;&#10;Description automatically generated">
            <a:extLst>
              <a:ext uri="{FF2B5EF4-FFF2-40B4-BE49-F238E27FC236}">
                <a16:creationId xmlns:a16="http://schemas.microsoft.com/office/drawing/2014/main" id="{F0A9CDE2-A9F8-365C-5220-A72F44B95A85}"/>
              </a:ext>
            </a:extLst>
          </p:cNvPr>
          <p:cNvPicPr>
            <a:picLocks noChangeAspect="1"/>
          </p:cNvPicPr>
          <p:nvPr/>
        </p:nvPicPr>
        <p:blipFill>
          <a:blip r:embed="rId3"/>
          <a:stretch>
            <a:fillRect/>
          </a:stretch>
        </p:blipFill>
        <p:spPr>
          <a:xfrm>
            <a:off x="1800394" y="643467"/>
            <a:ext cx="5543210" cy="5571066"/>
          </a:xfrm>
          <a:prstGeom prst="rect">
            <a:avLst/>
          </a:prstGeom>
          <a:ln>
            <a:solidFill>
              <a:schemeClr val="tx1"/>
            </a:solidFill>
          </a:ln>
        </p:spPr>
      </p:pic>
    </p:spTree>
    <p:extLst>
      <p:ext uri="{BB962C8B-B14F-4D97-AF65-F5344CB8AC3E}">
        <p14:creationId xmlns:p14="http://schemas.microsoft.com/office/powerpoint/2010/main" val="136471642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F4D89DA-D620-66E3-E40C-180F79333109}"/>
              </a:ext>
            </a:extLst>
          </p:cNvPr>
          <p:cNvPicPr>
            <a:picLocks noChangeAspect="1"/>
          </p:cNvPicPr>
          <p:nvPr/>
        </p:nvPicPr>
        <p:blipFill>
          <a:blip r:embed="rId2"/>
          <a:stretch>
            <a:fillRect/>
          </a:stretch>
        </p:blipFill>
        <p:spPr>
          <a:xfrm>
            <a:off x="2205037" y="273050"/>
            <a:ext cx="4733925" cy="6311900"/>
          </a:xfrm>
          <a:prstGeom prst="rect">
            <a:avLst/>
          </a:prstGeom>
        </p:spPr>
      </p:pic>
    </p:spTree>
    <p:extLst>
      <p:ext uri="{BB962C8B-B14F-4D97-AF65-F5344CB8AC3E}">
        <p14:creationId xmlns:p14="http://schemas.microsoft.com/office/powerpoint/2010/main" val="413910430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3" name="Rectangle 3082">
            <a:extLst>
              <a:ext uri="{FF2B5EF4-FFF2-40B4-BE49-F238E27FC236}">
                <a16:creationId xmlns:a16="http://schemas.microsoft.com/office/drawing/2014/main" id="{9A42C7B2-7BD6-433A-95AB-5AA4F44B5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Steakhouse-Style Pumpernickel Bread Recipe">
            <a:extLst>
              <a:ext uri="{FF2B5EF4-FFF2-40B4-BE49-F238E27FC236}">
                <a16:creationId xmlns:a16="http://schemas.microsoft.com/office/drawing/2014/main" id="{9595E98C-5A36-CCBF-1035-E8C7D9DD46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7857" r="26352" b="-1"/>
          <a:stretch/>
        </p:blipFill>
        <p:spPr bwMode="auto">
          <a:xfrm>
            <a:off x="-4" y="10"/>
            <a:ext cx="5732059" cy="685799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3085" name="Rectangle 3084">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447" y="3986129"/>
            <a:ext cx="4716196"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9678F9D3-D78D-F7F8-4EF7-0EE0CFD1C61B}"/>
              </a:ext>
            </a:extLst>
          </p:cNvPr>
          <p:cNvSpPr>
            <a:spLocks noGrp="1"/>
          </p:cNvSpPr>
          <p:nvPr>
            <p:ph type="title"/>
          </p:nvPr>
        </p:nvSpPr>
        <p:spPr>
          <a:xfrm>
            <a:off x="630936" y="4152624"/>
            <a:ext cx="1584198" cy="1920240"/>
          </a:xfrm>
        </p:spPr>
        <p:txBody>
          <a:bodyPr>
            <a:normAutofit/>
          </a:bodyPr>
          <a:lstStyle/>
          <a:p>
            <a:r>
              <a:rPr lang="en-GB" sz="2800" b="1" dirty="0">
                <a:latin typeface="Aptos Display" panose="020B0004020202020204" pitchFamily="34" charset="0"/>
              </a:rPr>
              <a:t>Bread &amp; Baking</a:t>
            </a:r>
          </a:p>
        </p:txBody>
      </p:sp>
      <p:pic>
        <p:nvPicPr>
          <p:cNvPr id="4" name="Picture 3">
            <a:extLst>
              <a:ext uri="{FF2B5EF4-FFF2-40B4-BE49-F238E27FC236}">
                <a16:creationId xmlns:a16="http://schemas.microsoft.com/office/drawing/2014/main" id="{845D0D05-6921-6793-35CF-AA3ECA32B309}"/>
              </a:ext>
            </a:extLst>
          </p:cNvPr>
          <p:cNvPicPr>
            <a:picLocks noChangeAspect="1"/>
          </p:cNvPicPr>
          <p:nvPr/>
        </p:nvPicPr>
        <p:blipFill>
          <a:blip r:embed="rId4"/>
          <a:srcRect r="1754" b="-1"/>
          <a:stretch/>
        </p:blipFill>
        <p:spPr>
          <a:xfrm>
            <a:off x="5857090" y="1"/>
            <a:ext cx="3286910" cy="3345645"/>
          </a:xfrm>
          <a:prstGeom prst="rect">
            <a:avLst/>
          </a:prstGeom>
          <a:ln>
            <a:solidFill>
              <a:schemeClr val="tx1"/>
            </a:solidFill>
          </a:ln>
        </p:spPr>
      </p:pic>
      <p:sp>
        <p:nvSpPr>
          <p:cNvPr id="3087" name="Rectangle 3086">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401" y="4784544"/>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89" name="Rectangle 3088">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12880" y="5105887"/>
            <a:ext cx="1463040" cy="13716"/>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B1E2E8C5-3D11-D182-F48A-3D7F49FE02F1}"/>
              </a:ext>
            </a:extLst>
          </p:cNvPr>
          <p:cNvSpPr>
            <a:spLocks noGrp="1" noChangeArrowheads="1"/>
          </p:cNvSpPr>
          <p:nvPr>
            <p:ph idx="1"/>
          </p:nvPr>
        </p:nvSpPr>
        <p:spPr bwMode="auto">
          <a:xfrm>
            <a:off x="2368657" y="4151376"/>
            <a:ext cx="2781985" cy="192024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lnSpcReduction="10000"/>
          </a:bodyPr>
          <a:lstStyle/>
          <a:p>
            <a:pPr>
              <a:buFont typeface="Wingdings" panose="05000000000000000000" pitchFamily="2" charset="2"/>
              <a:buChar char="§"/>
            </a:pPr>
            <a:r>
              <a:rPr lang="en-GB" sz="1800" b="1" i="0" dirty="0">
                <a:effectLst/>
                <a:latin typeface="Aptos" panose="020B0004020202020204" pitchFamily="34" charset="0"/>
              </a:rPr>
              <a:t>Bread</a:t>
            </a:r>
            <a:r>
              <a:rPr lang="en-GB" sz="1800" b="0" i="0" dirty="0">
                <a:effectLst/>
                <a:latin typeface="Aptos" panose="020B0004020202020204" pitchFamily="34" charset="0"/>
              </a:rPr>
              <a:t> is a staple in German cuisine, with over 300 varieties.</a:t>
            </a:r>
          </a:p>
          <a:p>
            <a:pPr>
              <a:buFont typeface="Wingdings" panose="05000000000000000000" pitchFamily="2" charset="2"/>
              <a:buChar char="§"/>
            </a:pPr>
            <a:r>
              <a:rPr lang="en-GB" sz="1800" b="0" i="0" dirty="0">
                <a:effectLst/>
                <a:latin typeface="Aptos" panose="020B0004020202020204" pitchFamily="34" charset="0"/>
              </a:rPr>
              <a:t>Popular types include </a:t>
            </a:r>
            <a:r>
              <a:rPr lang="en-GB" sz="1800" b="1" i="0" dirty="0" err="1">
                <a:effectLst/>
                <a:latin typeface="Aptos" panose="020B0004020202020204" pitchFamily="34" charset="0"/>
              </a:rPr>
              <a:t>Brötchen</a:t>
            </a:r>
            <a:r>
              <a:rPr lang="en-GB" sz="1800" b="0" i="0" dirty="0">
                <a:effectLst/>
                <a:latin typeface="Aptos" panose="020B0004020202020204" pitchFamily="34" charset="0"/>
              </a:rPr>
              <a:t> (rolls), </a:t>
            </a:r>
            <a:r>
              <a:rPr lang="en-GB" sz="1800" b="1" i="0" dirty="0">
                <a:effectLst/>
                <a:latin typeface="Aptos" panose="020B0004020202020204" pitchFamily="34" charset="0"/>
              </a:rPr>
              <a:t>Pumpernickel</a:t>
            </a:r>
            <a:r>
              <a:rPr lang="en-GB" sz="1800" b="0" i="0" dirty="0">
                <a:effectLst/>
                <a:latin typeface="Aptos" panose="020B0004020202020204" pitchFamily="34" charset="0"/>
              </a:rPr>
              <a:t> (dark rye bread), and </a:t>
            </a:r>
            <a:r>
              <a:rPr lang="en-GB" sz="1800" b="1" i="0" dirty="0">
                <a:effectLst/>
                <a:latin typeface="Aptos" panose="020B0004020202020204" pitchFamily="34" charset="0"/>
              </a:rPr>
              <a:t>Pretzels</a:t>
            </a:r>
            <a:r>
              <a:rPr lang="en-GB" sz="1800" b="0" i="0" dirty="0">
                <a:effectLst/>
                <a:latin typeface="Aptos" panose="020B0004020202020204" pitchFamily="34" charset="0"/>
              </a:rPr>
              <a:t>.</a:t>
            </a:r>
          </a:p>
        </p:txBody>
      </p:sp>
      <p:pic>
        <p:nvPicPr>
          <p:cNvPr id="3078" name="Picture 6" descr="Pretzel - Wikipedia">
            <a:extLst>
              <a:ext uri="{FF2B5EF4-FFF2-40B4-BE49-F238E27FC236}">
                <a16:creationId xmlns:a16="http://schemas.microsoft.com/office/drawing/2014/main" id="{E1AB9573-0876-2A84-319D-260EC8D80E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2933" r="17558" b="-1"/>
          <a:stretch/>
        </p:blipFill>
        <p:spPr bwMode="auto">
          <a:xfrm>
            <a:off x="5857096" y="3512354"/>
            <a:ext cx="3286909" cy="334564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945163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678F9D3-D78D-F7F8-4EF7-0EE0CFD1C61B}"/>
              </a:ext>
            </a:extLst>
          </p:cNvPr>
          <p:cNvSpPr>
            <a:spLocks noGrp="1"/>
          </p:cNvSpPr>
          <p:nvPr>
            <p:ph type="title"/>
          </p:nvPr>
        </p:nvSpPr>
        <p:spPr/>
        <p:txBody>
          <a:bodyPr/>
          <a:lstStyle/>
          <a:p>
            <a:r>
              <a:rPr lang="en-GB" b="1" dirty="0">
                <a:latin typeface="Aptos Display" panose="020B0004020202020204" pitchFamily="34" charset="0"/>
              </a:rPr>
              <a:t>Meat and Sausages</a:t>
            </a:r>
          </a:p>
        </p:txBody>
      </p:sp>
      <p:sp>
        <p:nvSpPr>
          <p:cNvPr id="2" name="Content Placeholder 1">
            <a:extLst>
              <a:ext uri="{FF2B5EF4-FFF2-40B4-BE49-F238E27FC236}">
                <a16:creationId xmlns:a16="http://schemas.microsoft.com/office/drawing/2014/main" id="{B1E2E8C5-3D11-D182-F48A-3D7F49FE02F1}"/>
              </a:ext>
            </a:extLst>
          </p:cNvPr>
          <p:cNvSpPr>
            <a:spLocks noGrp="1" noChangeArrowheads="1"/>
          </p:cNvSpPr>
          <p:nvPr>
            <p:ph idx="1"/>
          </p:nvPr>
        </p:nvSpPr>
        <p:spPr bwMode="auto">
          <a:xfrm>
            <a:off x="304800" y="2057400"/>
            <a:ext cx="5086349" cy="20126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l">
              <a:buFont typeface="Wingdings" panose="05000000000000000000" pitchFamily="2" charset="2"/>
              <a:buChar char="§"/>
            </a:pPr>
            <a:r>
              <a:rPr lang="en-GB" sz="2000" b="0" i="0" dirty="0">
                <a:solidFill>
                  <a:srgbClr val="242424"/>
                </a:solidFill>
                <a:effectLst/>
                <a:latin typeface="Aptos" panose="020B0004020202020204" pitchFamily="34" charset="0"/>
              </a:rPr>
              <a:t>Germany is famous for its sausages, with over 1,500 varieties.</a:t>
            </a:r>
          </a:p>
          <a:p>
            <a:pPr algn="l">
              <a:buFont typeface="Wingdings" panose="05000000000000000000" pitchFamily="2" charset="2"/>
              <a:buChar char="§"/>
            </a:pPr>
            <a:r>
              <a:rPr lang="en-GB" sz="2000" b="0" i="0" dirty="0">
                <a:solidFill>
                  <a:srgbClr val="242424"/>
                </a:solidFill>
                <a:effectLst/>
                <a:latin typeface="Aptos" panose="020B0004020202020204" pitchFamily="34" charset="0"/>
              </a:rPr>
              <a:t>Popular sausages include </a:t>
            </a:r>
            <a:r>
              <a:rPr lang="en-GB" sz="2000" b="1" i="0" dirty="0">
                <a:solidFill>
                  <a:srgbClr val="242424"/>
                </a:solidFill>
                <a:effectLst/>
                <a:latin typeface="Aptos" panose="020B0004020202020204" pitchFamily="34" charset="0"/>
              </a:rPr>
              <a:t>Bratwurst</a:t>
            </a:r>
            <a:r>
              <a:rPr lang="en-GB" sz="2000" b="0" i="0" dirty="0">
                <a:solidFill>
                  <a:srgbClr val="242424"/>
                </a:solidFill>
                <a:effectLst/>
                <a:latin typeface="Aptos" panose="020B0004020202020204" pitchFamily="34" charset="0"/>
              </a:rPr>
              <a:t>, </a:t>
            </a:r>
            <a:r>
              <a:rPr lang="en-GB" sz="2000" b="1" i="0" dirty="0">
                <a:solidFill>
                  <a:srgbClr val="242424"/>
                </a:solidFill>
                <a:effectLst/>
                <a:latin typeface="Aptos" panose="020B0004020202020204" pitchFamily="34" charset="0"/>
              </a:rPr>
              <a:t>Currywurst</a:t>
            </a:r>
            <a:r>
              <a:rPr lang="en-GB" sz="2000" b="0" i="0" dirty="0">
                <a:solidFill>
                  <a:srgbClr val="242424"/>
                </a:solidFill>
                <a:effectLst/>
                <a:latin typeface="Aptos" panose="020B0004020202020204" pitchFamily="34" charset="0"/>
              </a:rPr>
              <a:t>, and </a:t>
            </a:r>
            <a:r>
              <a:rPr lang="en-GB" sz="2000" b="1" i="0" dirty="0" err="1">
                <a:solidFill>
                  <a:srgbClr val="242424"/>
                </a:solidFill>
                <a:effectLst/>
                <a:latin typeface="Aptos" panose="020B0004020202020204" pitchFamily="34" charset="0"/>
              </a:rPr>
              <a:t>We</a:t>
            </a:r>
            <a:r>
              <a:rPr lang="en-GB" sz="2000" b="1" i="0" dirty="0" err="1">
                <a:solidFill>
                  <a:srgbClr val="202122"/>
                </a:solidFill>
                <a:effectLst/>
                <a:latin typeface="Aptos" panose="020B0004020202020204" pitchFamily="34" charset="0"/>
              </a:rPr>
              <a:t>iß</a:t>
            </a:r>
            <a:r>
              <a:rPr lang="en-GB" sz="2000" b="1" i="0" dirty="0" err="1">
                <a:solidFill>
                  <a:srgbClr val="242424"/>
                </a:solidFill>
                <a:effectLst/>
                <a:latin typeface="Aptos" panose="020B0004020202020204" pitchFamily="34" charset="0"/>
              </a:rPr>
              <a:t>wurst</a:t>
            </a:r>
            <a:r>
              <a:rPr lang="en-GB" sz="2000" b="0" i="0" dirty="0">
                <a:solidFill>
                  <a:srgbClr val="242424"/>
                </a:solidFill>
                <a:effectLst/>
                <a:latin typeface="Aptos" panose="020B0004020202020204" pitchFamily="34" charset="0"/>
              </a:rPr>
              <a:t>.</a:t>
            </a:r>
          </a:p>
          <a:p>
            <a:pPr algn="l">
              <a:buFont typeface="Wingdings" panose="05000000000000000000" pitchFamily="2" charset="2"/>
              <a:buChar char="§"/>
            </a:pPr>
            <a:r>
              <a:rPr lang="en-GB" sz="2000" b="1" i="0" dirty="0">
                <a:solidFill>
                  <a:srgbClr val="242424"/>
                </a:solidFill>
                <a:effectLst/>
                <a:latin typeface="Aptos" panose="020B0004020202020204" pitchFamily="34" charset="0"/>
              </a:rPr>
              <a:t>Schnitzel</a:t>
            </a:r>
            <a:r>
              <a:rPr lang="en-GB" sz="2000" b="0" i="0" dirty="0">
                <a:solidFill>
                  <a:srgbClr val="242424"/>
                </a:solidFill>
                <a:effectLst/>
                <a:latin typeface="Aptos" panose="020B0004020202020204" pitchFamily="34" charset="0"/>
              </a:rPr>
              <a:t>, a breaded and fried meat cutlet, is also a beloved dish.</a:t>
            </a:r>
          </a:p>
        </p:txBody>
      </p:sp>
      <p:pic>
        <p:nvPicPr>
          <p:cNvPr id="14338" name="Picture 2" descr="Authentic German Bratwurst XXL 25cm">
            <a:extLst>
              <a:ext uri="{FF2B5EF4-FFF2-40B4-BE49-F238E27FC236}">
                <a16:creationId xmlns:a16="http://schemas.microsoft.com/office/drawing/2014/main" id="{D88908DC-DB31-533B-9B81-A8B0332B70B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12787" y="0"/>
            <a:ext cx="3427215" cy="228600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45AEA1AD-37A0-1193-2532-64C6CB6166E0}"/>
              </a:ext>
            </a:extLst>
          </p:cNvPr>
          <p:cNvPicPr>
            <a:picLocks noChangeAspect="1"/>
          </p:cNvPicPr>
          <p:nvPr/>
        </p:nvPicPr>
        <p:blipFill>
          <a:blip r:embed="rId4"/>
          <a:stretch>
            <a:fillRect/>
          </a:stretch>
        </p:blipFill>
        <p:spPr>
          <a:xfrm>
            <a:off x="5718537" y="2286000"/>
            <a:ext cx="3421465" cy="2286001"/>
          </a:xfrm>
          <a:prstGeom prst="rect">
            <a:avLst/>
          </a:prstGeom>
          <a:ln>
            <a:solidFill>
              <a:schemeClr val="tx1"/>
            </a:solidFill>
          </a:ln>
        </p:spPr>
      </p:pic>
      <p:pic>
        <p:nvPicPr>
          <p:cNvPr id="14340" name="Picture 4" descr="Beyond the brat: The ultimate guide to German sausage">
            <a:extLst>
              <a:ext uri="{FF2B5EF4-FFF2-40B4-BE49-F238E27FC236}">
                <a16:creationId xmlns:a16="http://schemas.microsoft.com/office/drawing/2014/main" id="{D5CB714C-16D4-C6AC-7EFF-D0434F337F9C}"/>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12296" r="6295"/>
          <a:stretch/>
        </p:blipFill>
        <p:spPr bwMode="auto">
          <a:xfrm>
            <a:off x="5704904" y="4572000"/>
            <a:ext cx="3421465" cy="228600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4342" name="Picture 6" descr="Schweineschnitzel Rezept">
            <a:extLst>
              <a:ext uri="{FF2B5EF4-FFF2-40B4-BE49-F238E27FC236}">
                <a16:creationId xmlns:a16="http://schemas.microsoft.com/office/drawing/2014/main" id="{3170CC49-8E27-ABDF-0E9C-0866EF09690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631" y="4575241"/>
            <a:ext cx="3421465" cy="228275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360230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678F9D3-D78D-F7F8-4EF7-0EE0CFD1C61B}"/>
              </a:ext>
            </a:extLst>
          </p:cNvPr>
          <p:cNvSpPr>
            <a:spLocks noGrp="1"/>
          </p:cNvSpPr>
          <p:nvPr>
            <p:ph type="title"/>
          </p:nvPr>
        </p:nvSpPr>
        <p:spPr/>
        <p:txBody>
          <a:bodyPr/>
          <a:lstStyle/>
          <a:p>
            <a:r>
              <a:rPr lang="en-GB" b="1" dirty="0">
                <a:latin typeface="Aptos Display" panose="020B0004020202020204" pitchFamily="34" charset="0"/>
              </a:rPr>
              <a:t>Potatoes and Vegetables</a:t>
            </a:r>
          </a:p>
        </p:txBody>
      </p:sp>
      <p:sp>
        <p:nvSpPr>
          <p:cNvPr id="2" name="Content Placeholder 1">
            <a:extLst>
              <a:ext uri="{FF2B5EF4-FFF2-40B4-BE49-F238E27FC236}">
                <a16:creationId xmlns:a16="http://schemas.microsoft.com/office/drawing/2014/main" id="{B1E2E8C5-3D11-D182-F48A-3D7F49FE02F1}"/>
              </a:ext>
            </a:extLst>
          </p:cNvPr>
          <p:cNvSpPr>
            <a:spLocks noGrp="1" noChangeArrowheads="1"/>
          </p:cNvSpPr>
          <p:nvPr>
            <p:ph idx="1"/>
          </p:nvPr>
        </p:nvSpPr>
        <p:spPr bwMode="auto">
          <a:xfrm>
            <a:off x="506218" y="1859707"/>
            <a:ext cx="4781549" cy="24836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l">
              <a:buFont typeface="Wingdings" panose="05000000000000000000" pitchFamily="2" charset="2"/>
              <a:buChar char="§"/>
            </a:pPr>
            <a:r>
              <a:rPr lang="en-GB" sz="2200" b="1" i="0" dirty="0">
                <a:solidFill>
                  <a:srgbClr val="242424"/>
                </a:solidFill>
                <a:effectLst/>
                <a:latin typeface="Aptos" panose="020B0004020202020204" pitchFamily="34" charset="0"/>
              </a:rPr>
              <a:t>Potatoes</a:t>
            </a:r>
            <a:r>
              <a:rPr lang="en-GB" sz="2200" b="0" i="0" dirty="0">
                <a:solidFill>
                  <a:srgbClr val="242424"/>
                </a:solidFill>
                <a:effectLst/>
                <a:latin typeface="Aptos" panose="020B0004020202020204" pitchFamily="34" charset="0"/>
              </a:rPr>
              <a:t> are a key ingredient in many German dishes, such as </a:t>
            </a:r>
            <a:r>
              <a:rPr lang="en-GB" sz="2200" b="0" i="0" dirty="0" err="1">
                <a:solidFill>
                  <a:srgbClr val="242424"/>
                </a:solidFill>
                <a:effectLst/>
                <a:latin typeface="Aptos" panose="020B0004020202020204" pitchFamily="34" charset="0"/>
              </a:rPr>
              <a:t>Kartoffelsalat</a:t>
            </a:r>
            <a:r>
              <a:rPr lang="en-GB" sz="2200" b="0" i="0" dirty="0">
                <a:solidFill>
                  <a:srgbClr val="242424"/>
                </a:solidFill>
                <a:effectLst/>
                <a:latin typeface="Aptos" panose="020B0004020202020204" pitchFamily="34" charset="0"/>
              </a:rPr>
              <a:t> (potato salad) and </a:t>
            </a:r>
            <a:r>
              <a:rPr lang="en-GB" sz="2200" b="0" i="0" dirty="0" err="1">
                <a:solidFill>
                  <a:srgbClr val="242424"/>
                </a:solidFill>
                <a:effectLst/>
                <a:latin typeface="Aptos" panose="020B0004020202020204" pitchFamily="34" charset="0"/>
              </a:rPr>
              <a:t>Kartoffelpuffer</a:t>
            </a:r>
            <a:r>
              <a:rPr lang="en-GB" sz="2200" b="0" i="0" dirty="0">
                <a:solidFill>
                  <a:srgbClr val="242424"/>
                </a:solidFill>
                <a:effectLst/>
                <a:latin typeface="Aptos" panose="020B0004020202020204" pitchFamily="34" charset="0"/>
              </a:rPr>
              <a:t> (potato pancakes).</a:t>
            </a:r>
          </a:p>
          <a:p>
            <a:pPr algn="l">
              <a:buFont typeface="Wingdings" panose="05000000000000000000" pitchFamily="2" charset="2"/>
              <a:buChar char="§"/>
            </a:pPr>
            <a:endParaRPr lang="en-GB" sz="2200" b="0" i="0" dirty="0">
              <a:solidFill>
                <a:srgbClr val="242424"/>
              </a:solidFill>
              <a:effectLst/>
              <a:latin typeface="Aptos" panose="020B0004020202020204" pitchFamily="34" charset="0"/>
            </a:endParaRPr>
          </a:p>
          <a:p>
            <a:pPr algn="l">
              <a:buFont typeface="Wingdings" panose="05000000000000000000" pitchFamily="2" charset="2"/>
              <a:buChar char="§"/>
            </a:pPr>
            <a:r>
              <a:rPr lang="en-GB" sz="2200" b="0" i="0" dirty="0">
                <a:solidFill>
                  <a:srgbClr val="242424"/>
                </a:solidFill>
                <a:effectLst/>
                <a:latin typeface="Aptos" panose="020B0004020202020204" pitchFamily="34" charset="0"/>
              </a:rPr>
              <a:t>Common vegetables include </a:t>
            </a:r>
            <a:r>
              <a:rPr lang="en-GB" sz="2200" b="1" i="0" dirty="0">
                <a:solidFill>
                  <a:srgbClr val="242424"/>
                </a:solidFill>
                <a:effectLst/>
                <a:latin typeface="Aptos" panose="020B0004020202020204" pitchFamily="34" charset="0"/>
              </a:rPr>
              <a:t>cabbage</a:t>
            </a:r>
            <a:r>
              <a:rPr lang="en-GB" sz="2200" b="0" i="0" dirty="0">
                <a:solidFill>
                  <a:srgbClr val="242424"/>
                </a:solidFill>
                <a:effectLst/>
                <a:latin typeface="Aptos" panose="020B0004020202020204" pitchFamily="34" charset="0"/>
              </a:rPr>
              <a:t>, </a:t>
            </a:r>
            <a:r>
              <a:rPr lang="en-GB" sz="2200" b="1" i="0" dirty="0">
                <a:solidFill>
                  <a:srgbClr val="242424"/>
                </a:solidFill>
                <a:effectLst/>
                <a:latin typeface="Aptos" panose="020B0004020202020204" pitchFamily="34" charset="0"/>
              </a:rPr>
              <a:t>turnips</a:t>
            </a:r>
            <a:r>
              <a:rPr lang="en-GB" sz="2200" b="0" i="0" dirty="0">
                <a:solidFill>
                  <a:srgbClr val="242424"/>
                </a:solidFill>
                <a:effectLst/>
                <a:latin typeface="Aptos" panose="020B0004020202020204" pitchFamily="34" charset="0"/>
              </a:rPr>
              <a:t>, and </a:t>
            </a:r>
            <a:r>
              <a:rPr lang="en-GB" sz="2200" b="1" i="0" dirty="0">
                <a:solidFill>
                  <a:srgbClr val="242424"/>
                </a:solidFill>
                <a:effectLst/>
                <a:latin typeface="Aptos" panose="020B0004020202020204" pitchFamily="34" charset="0"/>
              </a:rPr>
              <a:t>asparagus</a:t>
            </a:r>
            <a:r>
              <a:rPr lang="en-GB" sz="2200" b="0" i="0" dirty="0">
                <a:solidFill>
                  <a:srgbClr val="242424"/>
                </a:solidFill>
                <a:effectLst/>
                <a:latin typeface="Aptos" panose="020B0004020202020204" pitchFamily="34" charset="0"/>
              </a:rPr>
              <a:t>.</a:t>
            </a:r>
          </a:p>
        </p:txBody>
      </p:sp>
      <p:pic>
        <p:nvPicPr>
          <p:cNvPr id="13314" name="Picture 2" descr="Simple Swabian Potato Salad (Schwäbischer Kartoffelsalat)">
            <a:extLst>
              <a:ext uri="{FF2B5EF4-FFF2-40B4-BE49-F238E27FC236}">
                <a16:creationId xmlns:a16="http://schemas.microsoft.com/office/drawing/2014/main" id="{086F3786-58F0-E883-CD54-750E6D458757}"/>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0991" b="7928"/>
          <a:stretch/>
        </p:blipFill>
        <p:spPr bwMode="auto">
          <a:xfrm>
            <a:off x="5943600" y="1524000"/>
            <a:ext cx="2819400" cy="228600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6E81BF33-3326-1D9F-D8EC-30433EA3A03E}"/>
              </a:ext>
            </a:extLst>
          </p:cNvPr>
          <p:cNvPicPr>
            <a:picLocks noChangeAspect="1"/>
          </p:cNvPicPr>
          <p:nvPr/>
        </p:nvPicPr>
        <p:blipFill>
          <a:blip r:embed="rId4"/>
          <a:srcRect r="5078"/>
          <a:stretch/>
        </p:blipFill>
        <p:spPr>
          <a:xfrm>
            <a:off x="5943600" y="3886200"/>
            <a:ext cx="2819400" cy="1978224"/>
          </a:xfrm>
          <a:prstGeom prst="rect">
            <a:avLst/>
          </a:prstGeom>
          <a:ln>
            <a:solidFill>
              <a:schemeClr val="tx1"/>
            </a:solidFill>
          </a:ln>
        </p:spPr>
      </p:pic>
      <p:pic>
        <p:nvPicPr>
          <p:cNvPr id="13316" name="Picture 4" descr="German White Asparagus (Spargel)">
            <a:extLst>
              <a:ext uri="{FF2B5EF4-FFF2-40B4-BE49-F238E27FC236}">
                <a16:creationId xmlns:a16="http://schemas.microsoft.com/office/drawing/2014/main" id="{5CD3C7F3-40A3-E0BB-4104-7F57ADBF1CE2}"/>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4728921"/>
            <a:ext cx="3200400" cy="2131378"/>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55991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678F9D3-D78D-F7F8-4EF7-0EE0CFD1C61B}"/>
              </a:ext>
            </a:extLst>
          </p:cNvPr>
          <p:cNvSpPr>
            <a:spLocks noGrp="1"/>
          </p:cNvSpPr>
          <p:nvPr>
            <p:ph type="title"/>
          </p:nvPr>
        </p:nvSpPr>
        <p:spPr/>
        <p:txBody>
          <a:bodyPr/>
          <a:lstStyle/>
          <a:p>
            <a:r>
              <a:rPr lang="en-GB" b="1" dirty="0">
                <a:latin typeface="Aptos Display" panose="020B0004020202020204" pitchFamily="34" charset="0"/>
              </a:rPr>
              <a:t>Traditional Meals</a:t>
            </a:r>
          </a:p>
        </p:txBody>
      </p:sp>
      <p:sp>
        <p:nvSpPr>
          <p:cNvPr id="2" name="Content Placeholder 1">
            <a:extLst>
              <a:ext uri="{FF2B5EF4-FFF2-40B4-BE49-F238E27FC236}">
                <a16:creationId xmlns:a16="http://schemas.microsoft.com/office/drawing/2014/main" id="{B1E2E8C5-3D11-D182-F48A-3D7F49FE02F1}"/>
              </a:ext>
            </a:extLst>
          </p:cNvPr>
          <p:cNvSpPr>
            <a:spLocks noGrp="1" noChangeArrowheads="1"/>
          </p:cNvSpPr>
          <p:nvPr>
            <p:ph idx="1"/>
          </p:nvPr>
        </p:nvSpPr>
        <p:spPr bwMode="auto">
          <a:xfrm>
            <a:off x="228600" y="2119699"/>
            <a:ext cx="5257800" cy="4170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l">
              <a:buFont typeface="Wingdings" panose="05000000000000000000" pitchFamily="2" charset="2"/>
              <a:buChar char="§"/>
            </a:pPr>
            <a:r>
              <a:rPr lang="en-GB" sz="2000" b="0" i="0" dirty="0">
                <a:solidFill>
                  <a:srgbClr val="242424"/>
                </a:solidFill>
                <a:effectLst/>
                <a:latin typeface="Aptos" panose="020B0004020202020204" pitchFamily="34" charset="0"/>
              </a:rPr>
              <a:t>A typical German meal structure includes </a:t>
            </a:r>
            <a:r>
              <a:rPr lang="en-GB" sz="2000" b="1" i="0" dirty="0">
                <a:solidFill>
                  <a:srgbClr val="242424"/>
                </a:solidFill>
                <a:effectLst/>
                <a:latin typeface="Aptos" panose="020B0004020202020204" pitchFamily="34" charset="0"/>
              </a:rPr>
              <a:t>breakfast</a:t>
            </a:r>
            <a:r>
              <a:rPr lang="en-GB" sz="2000" b="0" i="0" dirty="0">
                <a:solidFill>
                  <a:srgbClr val="242424"/>
                </a:solidFill>
                <a:effectLst/>
                <a:latin typeface="Aptos" panose="020B0004020202020204" pitchFamily="34" charset="0"/>
              </a:rPr>
              <a:t> (</a:t>
            </a:r>
            <a:r>
              <a:rPr lang="en-GB" sz="2000" b="0" i="0" dirty="0" err="1">
                <a:solidFill>
                  <a:srgbClr val="242424"/>
                </a:solidFill>
                <a:effectLst/>
                <a:latin typeface="Aptos" panose="020B0004020202020204" pitchFamily="34" charset="0"/>
              </a:rPr>
              <a:t>Frühstück</a:t>
            </a:r>
            <a:r>
              <a:rPr lang="en-GB" sz="2000" b="0" i="0" dirty="0">
                <a:solidFill>
                  <a:srgbClr val="242424"/>
                </a:solidFill>
                <a:effectLst/>
                <a:latin typeface="Aptos" panose="020B0004020202020204" pitchFamily="34" charset="0"/>
              </a:rPr>
              <a:t>), </a:t>
            </a:r>
            <a:r>
              <a:rPr lang="en-GB" sz="2000" b="1" i="0" dirty="0">
                <a:solidFill>
                  <a:srgbClr val="242424"/>
                </a:solidFill>
                <a:effectLst/>
                <a:latin typeface="Aptos" panose="020B0004020202020204" pitchFamily="34" charset="0"/>
              </a:rPr>
              <a:t>lunch</a:t>
            </a:r>
            <a:r>
              <a:rPr lang="en-GB" sz="2000" b="0" i="0" dirty="0">
                <a:solidFill>
                  <a:srgbClr val="242424"/>
                </a:solidFill>
                <a:effectLst/>
                <a:latin typeface="Aptos" panose="020B0004020202020204" pitchFamily="34" charset="0"/>
              </a:rPr>
              <a:t> (</a:t>
            </a:r>
            <a:r>
              <a:rPr lang="en-GB" sz="2000" b="0" i="0" dirty="0" err="1">
                <a:solidFill>
                  <a:srgbClr val="242424"/>
                </a:solidFill>
                <a:effectLst/>
                <a:latin typeface="Aptos" panose="020B0004020202020204" pitchFamily="34" charset="0"/>
              </a:rPr>
              <a:t>Mittagessen</a:t>
            </a:r>
            <a:r>
              <a:rPr lang="en-GB" sz="2000" b="0" i="0" dirty="0">
                <a:solidFill>
                  <a:srgbClr val="242424"/>
                </a:solidFill>
                <a:effectLst/>
                <a:latin typeface="Aptos" panose="020B0004020202020204" pitchFamily="34" charset="0"/>
              </a:rPr>
              <a:t>), and </a:t>
            </a:r>
            <a:r>
              <a:rPr lang="en-GB" sz="2000" b="1" i="0" dirty="0">
                <a:solidFill>
                  <a:srgbClr val="242424"/>
                </a:solidFill>
                <a:effectLst/>
                <a:latin typeface="Aptos" panose="020B0004020202020204" pitchFamily="34" charset="0"/>
              </a:rPr>
              <a:t>dinner</a:t>
            </a:r>
            <a:r>
              <a:rPr lang="en-GB" sz="2000" b="0" i="0" dirty="0">
                <a:solidFill>
                  <a:srgbClr val="242424"/>
                </a:solidFill>
                <a:effectLst/>
                <a:latin typeface="Aptos" panose="020B0004020202020204" pitchFamily="34" charset="0"/>
              </a:rPr>
              <a:t> (</a:t>
            </a:r>
            <a:r>
              <a:rPr lang="en-GB" sz="2000" b="0" i="0" dirty="0" err="1">
                <a:solidFill>
                  <a:srgbClr val="242424"/>
                </a:solidFill>
                <a:effectLst/>
                <a:latin typeface="Aptos" panose="020B0004020202020204" pitchFamily="34" charset="0"/>
              </a:rPr>
              <a:t>Abendessen</a:t>
            </a:r>
            <a:r>
              <a:rPr lang="en-GB" sz="2000" b="0" i="0" dirty="0">
                <a:solidFill>
                  <a:srgbClr val="242424"/>
                </a:solidFill>
                <a:effectLst/>
                <a:latin typeface="Aptos" panose="020B0004020202020204" pitchFamily="34" charset="0"/>
              </a:rPr>
              <a:t>).</a:t>
            </a:r>
          </a:p>
          <a:p>
            <a:pPr algn="l">
              <a:buFont typeface="Wingdings" panose="05000000000000000000" pitchFamily="2" charset="2"/>
              <a:buChar char="§"/>
            </a:pPr>
            <a:r>
              <a:rPr lang="en-GB" sz="2000" b="0" i="0" dirty="0">
                <a:solidFill>
                  <a:srgbClr val="242424"/>
                </a:solidFill>
                <a:effectLst/>
                <a:latin typeface="Aptos" panose="020B0004020202020204" pitchFamily="34" charset="0"/>
              </a:rPr>
              <a:t>Breakfast often includes bread, cold cuts, and cheese.</a:t>
            </a:r>
          </a:p>
          <a:p>
            <a:pPr algn="l">
              <a:buFont typeface="Wingdings" panose="05000000000000000000" pitchFamily="2" charset="2"/>
              <a:buChar char="§"/>
            </a:pPr>
            <a:r>
              <a:rPr lang="en-GB" sz="2000" b="0" i="0" dirty="0">
                <a:solidFill>
                  <a:srgbClr val="242424"/>
                </a:solidFill>
                <a:effectLst/>
                <a:latin typeface="Aptos" panose="020B0004020202020204" pitchFamily="34" charset="0"/>
              </a:rPr>
              <a:t>Lunch is the main meal of the day, while dinner is usually lighter.</a:t>
            </a:r>
            <a:endParaRPr lang="en-GB" sz="2000" dirty="0">
              <a:solidFill>
                <a:srgbClr val="242424"/>
              </a:solidFill>
              <a:latin typeface="Aptos" panose="020B0004020202020204" pitchFamily="34" charset="0"/>
            </a:endParaRPr>
          </a:p>
          <a:p>
            <a:pPr>
              <a:buFont typeface="Wingdings" panose="05000000000000000000" pitchFamily="2" charset="2"/>
              <a:buChar char="§"/>
            </a:pPr>
            <a:r>
              <a:rPr lang="en-GB" sz="2000" b="0" i="0" dirty="0">
                <a:solidFill>
                  <a:srgbClr val="333333"/>
                </a:solidFill>
                <a:effectLst/>
                <a:latin typeface="Aptos" panose="020B0004020202020204" pitchFamily="34" charset="0"/>
              </a:rPr>
              <a:t>"</a:t>
            </a:r>
            <a:r>
              <a:rPr lang="en-GB" sz="2000" b="1" i="0" dirty="0" err="1">
                <a:solidFill>
                  <a:srgbClr val="333333"/>
                </a:solidFill>
                <a:effectLst/>
                <a:latin typeface="Aptos" panose="020B0004020202020204" pitchFamily="34" charset="0"/>
              </a:rPr>
              <a:t>Kaffee</a:t>
            </a:r>
            <a:r>
              <a:rPr lang="en-GB" sz="2000" b="1" i="0" dirty="0">
                <a:solidFill>
                  <a:srgbClr val="333333"/>
                </a:solidFill>
                <a:effectLst/>
                <a:latin typeface="Aptos" panose="020B0004020202020204" pitchFamily="34" charset="0"/>
              </a:rPr>
              <a:t> und Kuchen</a:t>
            </a:r>
            <a:r>
              <a:rPr lang="en-GB" sz="2000" b="0" i="0" dirty="0">
                <a:solidFill>
                  <a:srgbClr val="333333"/>
                </a:solidFill>
                <a:effectLst/>
                <a:latin typeface="Aptos" panose="020B0004020202020204" pitchFamily="34" charset="0"/>
              </a:rPr>
              <a:t>" – a break sometime between lunch and dinner, to enjoy a cup of coffee and a piece of cake, or cookies.</a:t>
            </a:r>
            <a:endParaRPr lang="en-GB" sz="2000" b="0" i="0" dirty="0">
              <a:solidFill>
                <a:srgbClr val="242424"/>
              </a:solidFill>
              <a:effectLst/>
              <a:latin typeface="Aptos" panose="020B0004020202020204" pitchFamily="34" charset="0"/>
            </a:endParaRPr>
          </a:p>
          <a:p>
            <a:pPr algn="l">
              <a:buFont typeface="Wingdings" panose="05000000000000000000" pitchFamily="2" charset="2"/>
              <a:buChar char="§"/>
            </a:pPr>
            <a:endParaRPr lang="en-GB" sz="2400" b="0" i="0" dirty="0">
              <a:solidFill>
                <a:srgbClr val="242424"/>
              </a:solidFill>
              <a:effectLst/>
              <a:latin typeface="Aptos" panose="020B0004020202020204" pitchFamily="34" charset="0"/>
            </a:endParaRPr>
          </a:p>
          <a:p>
            <a:pPr algn="l">
              <a:buFont typeface="Wingdings" panose="05000000000000000000" pitchFamily="2" charset="2"/>
              <a:buChar char="§"/>
            </a:pPr>
            <a:endParaRPr lang="en-GB" sz="2400" b="0" i="0" dirty="0">
              <a:solidFill>
                <a:srgbClr val="242424"/>
              </a:solidFill>
              <a:effectLst/>
              <a:latin typeface="Aptos" panose="020B0004020202020204" pitchFamily="34" charset="0"/>
            </a:endParaRPr>
          </a:p>
        </p:txBody>
      </p:sp>
      <p:pic>
        <p:nvPicPr>
          <p:cNvPr id="5" name="Picture 4">
            <a:extLst>
              <a:ext uri="{FF2B5EF4-FFF2-40B4-BE49-F238E27FC236}">
                <a16:creationId xmlns:a16="http://schemas.microsoft.com/office/drawing/2014/main" id="{60C6D6ED-5AE7-08AF-A307-04DE7D837CE3}"/>
              </a:ext>
            </a:extLst>
          </p:cNvPr>
          <p:cNvPicPr>
            <a:picLocks noChangeAspect="1"/>
          </p:cNvPicPr>
          <p:nvPr/>
        </p:nvPicPr>
        <p:blipFill>
          <a:blip r:embed="rId3"/>
          <a:stretch>
            <a:fillRect/>
          </a:stretch>
        </p:blipFill>
        <p:spPr>
          <a:xfrm>
            <a:off x="5589558" y="4648200"/>
            <a:ext cx="3554442" cy="2209800"/>
          </a:xfrm>
          <a:prstGeom prst="rect">
            <a:avLst/>
          </a:prstGeom>
          <a:ln>
            <a:solidFill>
              <a:schemeClr val="tx1"/>
            </a:solidFill>
          </a:ln>
        </p:spPr>
      </p:pic>
      <p:pic>
        <p:nvPicPr>
          <p:cNvPr id="6" name="Picture 5">
            <a:extLst>
              <a:ext uri="{FF2B5EF4-FFF2-40B4-BE49-F238E27FC236}">
                <a16:creationId xmlns:a16="http://schemas.microsoft.com/office/drawing/2014/main" id="{E7F0B1FE-B4C7-6374-912D-992C1ED9A91A}"/>
              </a:ext>
            </a:extLst>
          </p:cNvPr>
          <p:cNvPicPr>
            <a:picLocks noChangeAspect="1"/>
          </p:cNvPicPr>
          <p:nvPr/>
        </p:nvPicPr>
        <p:blipFill>
          <a:blip r:embed="rId4"/>
          <a:stretch>
            <a:fillRect/>
          </a:stretch>
        </p:blipFill>
        <p:spPr>
          <a:xfrm>
            <a:off x="5588000" y="1981200"/>
            <a:ext cx="3556000" cy="2667000"/>
          </a:xfrm>
          <a:prstGeom prst="rect">
            <a:avLst/>
          </a:prstGeom>
          <a:ln>
            <a:solidFill>
              <a:schemeClr val="tx1"/>
            </a:solidFill>
          </a:ln>
        </p:spPr>
      </p:pic>
      <p:sp>
        <p:nvSpPr>
          <p:cNvPr id="8" name="AutoShape 6" descr="What A Typical Breakfast Looks Like In Germany">
            <a:extLst>
              <a:ext uri="{FF2B5EF4-FFF2-40B4-BE49-F238E27FC236}">
                <a16:creationId xmlns:a16="http://schemas.microsoft.com/office/drawing/2014/main" id="{B7E72FEF-A709-57D3-02D8-F858FC561CB1}"/>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a:extLst>
              <a:ext uri="{FF2B5EF4-FFF2-40B4-BE49-F238E27FC236}">
                <a16:creationId xmlns:a16="http://schemas.microsoft.com/office/drawing/2014/main" id="{A64694CE-2AEC-84C0-62A0-BD080E6788BE}"/>
              </a:ext>
            </a:extLst>
          </p:cNvPr>
          <p:cNvPicPr>
            <a:picLocks noChangeAspect="1"/>
          </p:cNvPicPr>
          <p:nvPr/>
        </p:nvPicPr>
        <p:blipFill>
          <a:blip r:embed="rId5"/>
          <a:srcRect l="2944" r="-1"/>
          <a:stretch/>
        </p:blipFill>
        <p:spPr>
          <a:xfrm>
            <a:off x="5588000" y="-76200"/>
            <a:ext cx="3556000" cy="2057400"/>
          </a:xfrm>
          <a:prstGeom prst="rect">
            <a:avLst/>
          </a:prstGeom>
          <a:ln>
            <a:solidFill>
              <a:schemeClr val="tx1"/>
            </a:solidFill>
          </a:ln>
        </p:spPr>
      </p:pic>
    </p:spTree>
    <p:extLst>
      <p:ext uri="{BB962C8B-B14F-4D97-AF65-F5344CB8AC3E}">
        <p14:creationId xmlns:p14="http://schemas.microsoft.com/office/powerpoint/2010/main" val="409932778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678F9D3-D78D-F7F8-4EF7-0EE0CFD1C61B}"/>
              </a:ext>
            </a:extLst>
          </p:cNvPr>
          <p:cNvSpPr>
            <a:spLocks noGrp="1"/>
          </p:cNvSpPr>
          <p:nvPr>
            <p:ph type="title"/>
          </p:nvPr>
        </p:nvSpPr>
        <p:spPr/>
        <p:txBody>
          <a:bodyPr/>
          <a:lstStyle/>
          <a:p>
            <a:r>
              <a:rPr lang="en-GB" b="1" dirty="0">
                <a:latin typeface="Aptos Display" panose="020B0004020202020204" pitchFamily="34" charset="0"/>
              </a:rPr>
              <a:t>Desserts and Sweets</a:t>
            </a:r>
          </a:p>
        </p:txBody>
      </p:sp>
      <p:sp>
        <p:nvSpPr>
          <p:cNvPr id="2" name="Content Placeholder 1">
            <a:extLst>
              <a:ext uri="{FF2B5EF4-FFF2-40B4-BE49-F238E27FC236}">
                <a16:creationId xmlns:a16="http://schemas.microsoft.com/office/drawing/2014/main" id="{B1E2E8C5-3D11-D182-F48A-3D7F49FE02F1}"/>
              </a:ext>
            </a:extLst>
          </p:cNvPr>
          <p:cNvSpPr>
            <a:spLocks noGrp="1" noChangeArrowheads="1"/>
          </p:cNvSpPr>
          <p:nvPr>
            <p:ph idx="1"/>
          </p:nvPr>
        </p:nvSpPr>
        <p:spPr bwMode="auto">
          <a:xfrm>
            <a:off x="628650" y="1966125"/>
            <a:ext cx="8058149" cy="21954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l">
              <a:lnSpc>
                <a:spcPct val="100000"/>
              </a:lnSpc>
              <a:buFont typeface="Wingdings" panose="05000000000000000000" pitchFamily="2" charset="2"/>
              <a:buChar char="§"/>
            </a:pPr>
            <a:r>
              <a:rPr lang="en-GB" sz="2400" b="0" i="0" dirty="0">
                <a:solidFill>
                  <a:srgbClr val="242424"/>
                </a:solidFill>
                <a:effectLst/>
                <a:latin typeface="Aptos" panose="020B0004020202020204" pitchFamily="34" charset="0"/>
              </a:rPr>
              <a:t>Popular German desserts include </a:t>
            </a:r>
            <a:r>
              <a:rPr lang="en-GB" sz="2400" b="1" i="0" dirty="0">
                <a:solidFill>
                  <a:srgbClr val="242424"/>
                </a:solidFill>
                <a:effectLst/>
                <a:latin typeface="Aptos" panose="020B0004020202020204" pitchFamily="34" charset="0"/>
              </a:rPr>
              <a:t>Black Forest Cake </a:t>
            </a:r>
            <a:r>
              <a:rPr lang="en-GB" sz="2400" b="0" i="0" dirty="0">
                <a:solidFill>
                  <a:srgbClr val="242424"/>
                </a:solidFill>
                <a:effectLst/>
                <a:latin typeface="Aptos" panose="020B0004020202020204" pitchFamily="34" charset="0"/>
              </a:rPr>
              <a:t>(Schwarzwälder </a:t>
            </a:r>
            <a:r>
              <a:rPr lang="en-GB" sz="2400" b="0" i="0" dirty="0" err="1">
                <a:solidFill>
                  <a:srgbClr val="242424"/>
                </a:solidFill>
                <a:effectLst/>
                <a:latin typeface="Aptos" panose="020B0004020202020204" pitchFamily="34" charset="0"/>
              </a:rPr>
              <a:t>Kirschtorte</a:t>
            </a:r>
            <a:r>
              <a:rPr lang="en-GB" sz="2400" b="0" i="0" dirty="0">
                <a:solidFill>
                  <a:srgbClr val="242424"/>
                </a:solidFill>
                <a:effectLst/>
                <a:latin typeface="Aptos" panose="020B0004020202020204" pitchFamily="34" charset="0"/>
              </a:rPr>
              <a:t>), </a:t>
            </a:r>
            <a:r>
              <a:rPr lang="en-GB" sz="2400" b="1" i="0" dirty="0">
                <a:solidFill>
                  <a:srgbClr val="242424"/>
                </a:solidFill>
                <a:effectLst/>
                <a:latin typeface="Aptos" panose="020B0004020202020204" pitchFamily="34" charset="0"/>
              </a:rPr>
              <a:t>Apple Strudel </a:t>
            </a:r>
            <a:r>
              <a:rPr lang="en-GB" sz="2400" b="0" i="0" dirty="0">
                <a:solidFill>
                  <a:srgbClr val="242424"/>
                </a:solidFill>
                <a:effectLst/>
                <a:latin typeface="Aptos" panose="020B0004020202020204" pitchFamily="34" charset="0"/>
              </a:rPr>
              <a:t>(</a:t>
            </a:r>
            <a:r>
              <a:rPr lang="en-GB" sz="2400" b="0" i="0" dirty="0" err="1">
                <a:solidFill>
                  <a:srgbClr val="242424"/>
                </a:solidFill>
                <a:effectLst/>
                <a:latin typeface="Aptos" panose="020B0004020202020204" pitchFamily="34" charset="0"/>
              </a:rPr>
              <a:t>Apfelstrudel</a:t>
            </a:r>
            <a:r>
              <a:rPr lang="en-GB" sz="2400" b="0" i="0" dirty="0">
                <a:solidFill>
                  <a:srgbClr val="242424"/>
                </a:solidFill>
                <a:effectLst/>
                <a:latin typeface="Aptos" panose="020B0004020202020204" pitchFamily="34" charset="0"/>
              </a:rPr>
              <a:t>), and </a:t>
            </a:r>
            <a:r>
              <a:rPr lang="en-GB" sz="2400" b="1" i="0" dirty="0">
                <a:solidFill>
                  <a:srgbClr val="242424"/>
                </a:solidFill>
                <a:effectLst/>
                <a:latin typeface="Aptos" panose="020B0004020202020204" pitchFamily="34" charset="0"/>
              </a:rPr>
              <a:t>Stollen</a:t>
            </a:r>
            <a:r>
              <a:rPr lang="en-GB" sz="2400" b="0" i="0" dirty="0">
                <a:solidFill>
                  <a:srgbClr val="242424"/>
                </a:solidFill>
                <a:effectLst/>
                <a:latin typeface="Aptos" panose="020B0004020202020204" pitchFamily="34" charset="0"/>
              </a:rPr>
              <a:t> (fruit bread).</a:t>
            </a:r>
          </a:p>
          <a:p>
            <a:pPr algn="l">
              <a:lnSpc>
                <a:spcPct val="100000"/>
              </a:lnSpc>
              <a:buFont typeface="Wingdings" panose="05000000000000000000" pitchFamily="2" charset="2"/>
              <a:buChar char="§"/>
            </a:pPr>
            <a:endParaRPr lang="en-GB" sz="2400" b="0" i="0" dirty="0">
              <a:solidFill>
                <a:srgbClr val="242424"/>
              </a:solidFill>
              <a:effectLst/>
              <a:latin typeface="Aptos" panose="020B0004020202020204" pitchFamily="34" charset="0"/>
            </a:endParaRPr>
          </a:p>
          <a:p>
            <a:pPr algn="l">
              <a:lnSpc>
                <a:spcPct val="100000"/>
              </a:lnSpc>
              <a:buFont typeface="Wingdings" panose="05000000000000000000" pitchFamily="2" charset="2"/>
              <a:buChar char="§"/>
            </a:pPr>
            <a:r>
              <a:rPr lang="en-GB" sz="2400" b="0" i="0" dirty="0">
                <a:solidFill>
                  <a:srgbClr val="242424"/>
                </a:solidFill>
                <a:effectLst/>
                <a:latin typeface="Aptos" panose="020B0004020202020204" pitchFamily="34" charset="0"/>
              </a:rPr>
              <a:t>These desserts are often enjoyed during festive occasions.</a:t>
            </a:r>
          </a:p>
        </p:txBody>
      </p:sp>
      <p:pic>
        <p:nvPicPr>
          <p:cNvPr id="4" name="Picture 3">
            <a:extLst>
              <a:ext uri="{FF2B5EF4-FFF2-40B4-BE49-F238E27FC236}">
                <a16:creationId xmlns:a16="http://schemas.microsoft.com/office/drawing/2014/main" id="{D50A742F-4316-B437-FDFD-1CCA4B38BB82}"/>
              </a:ext>
            </a:extLst>
          </p:cNvPr>
          <p:cNvPicPr>
            <a:picLocks noChangeAspect="1"/>
          </p:cNvPicPr>
          <p:nvPr/>
        </p:nvPicPr>
        <p:blipFill>
          <a:blip r:embed="rId3"/>
          <a:stretch>
            <a:fillRect/>
          </a:stretch>
        </p:blipFill>
        <p:spPr>
          <a:xfrm>
            <a:off x="6009365" y="4751595"/>
            <a:ext cx="3171205" cy="2114550"/>
          </a:xfrm>
          <a:prstGeom prst="rect">
            <a:avLst/>
          </a:prstGeom>
          <a:ln>
            <a:solidFill>
              <a:schemeClr val="tx1"/>
            </a:solidFill>
          </a:ln>
        </p:spPr>
      </p:pic>
      <p:pic>
        <p:nvPicPr>
          <p:cNvPr id="4098" name="Picture 2" descr="Klassische Schwarzwälder Kirschtorte - super easy">
            <a:extLst>
              <a:ext uri="{FF2B5EF4-FFF2-40B4-BE49-F238E27FC236}">
                <a16:creationId xmlns:a16="http://schemas.microsoft.com/office/drawing/2014/main" id="{2A21FFFE-C59A-1BB6-A559-F7828CB2668C}"/>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3648" y="4743450"/>
            <a:ext cx="2916708" cy="211455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AD59A440-E54B-16D5-A015-B3CAFDEBBE39}"/>
              </a:ext>
            </a:extLst>
          </p:cNvPr>
          <p:cNvPicPr>
            <a:picLocks noChangeAspect="1"/>
          </p:cNvPicPr>
          <p:nvPr/>
        </p:nvPicPr>
        <p:blipFill>
          <a:blip r:embed="rId5"/>
          <a:stretch>
            <a:fillRect/>
          </a:stretch>
        </p:blipFill>
        <p:spPr>
          <a:xfrm>
            <a:off x="2940356" y="4751595"/>
            <a:ext cx="3069009" cy="2106405"/>
          </a:xfrm>
          <a:prstGeom prst="rect">
            <a:avLst/>
          </a:prstGeom>
          <a:ln>
            <a:solidFill>
              <a:schemeClr val="tx1"/>
            </a:solidFill>
          </a:ln>
        </p:spPr>
      </p:pic>
    </p:spTree>
    <p:extLst>
      <p:ext uri="{BB962C8B-B14F-4D97-AF65-F5344CB8AC3E}">
        <p14:creationId xmlns:p14="http://schemas.microsoft.com/office/powerpoint/2010/main" val="370734712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16 Most Beautiful Regions of Germany – Touropia Travel">
            <a:extLst>
              <a:ext uri="{FF2B5EF4-FFF2-40B4-BE49-F238E27FC236}">
                <a16:creationId xmlns:a16="http://schemas.microsoft.com/office/drawing/2014/main" id="{0DCF13BA-1C3A-2A74-A3DB-E9A4A1E0DE6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47" b="4616"/>
          <a:stretch/>
        </p:blipFill>
        <p:spPr bwMode="auto">
          <a:xfrm>
            <a:off x="-2285" y="10"/>
            <a:ext cx="9143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9143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09FF4C-FDB6-BA7D-EB30-16720026A973}"/>
              </a:ext>
            </a:extLst>
          </p:cNvPr>
          <p:cNvSpPr>
            <a:spLocks noGrp="1"/>
          </p:cNvSpPr>
          <p:nvPr>
            <p:ph type="ctrTitle"/>
          </p:nvPr>
        </p:nvSpPr>
        <p:spPr>
          <a:xfrm>
            <a:off x="822960" y="325550"/>
            <a:ext cx="7543800" cy="3574778"/>
          </a:xfrm>
          <a:effectLst>
            <a:outerShdw blurRad="50800" dist="38100" dir="2700000" algn="tl" rotWithShape="0">
              <a:prstClr val="black">
                <a:alpha val="40000"/>
              </a:prstClr>
            </a:outerShdw>
          </a:effectLst>
        </p:spPr>
        <p:txBody>
          <a:bodyPr>
            <a:normAutofit/>
          </a:bodyPr>
          <a:lstStyle/>
          <a:p>
            <a:r>
              <a:rPr lang="en-GB" sz="4500" b="1" dirty="0">
                <a:solidFill>
                  <a:srgbClr val="FFFFFF"/>
                </a:solidFill>
                <a:latin typeface="Aptos" panose="020B0004020202020204" pitchFamily="34" charset="0"/>
              </a:rPr>
              <a:t>Regional Specialties</a:t>
            </a:r>
          </a:p>
        </p:txBody>
      </p:sp>
    </p:spTree>
    <p:extLst>
      <p:ext uri="{BB962C8B-B14F-4D97-AF65-F5344CB8AC3E}">
        <p14:creationId xmlns:p14="http://schemas.microsoft.com/office/powerpoint/2010/main" val="427445326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678F9D3-D78D-F7F8-4EF7-0EE0CFD1C61B}"/>
              </a:ext>
            </a:extLst>
          </p:cNvPr>
          <p:cNvSpPr>
            <a:spLocks noGrp="1"/>
          </p:cNvSpPr>
          <p:nvPr>
            <p:ph type="title"/>
          </p:nvPr>
        </p:nvSpPr>
        <p:spPr/>
        <p:txBody>
          <a:bodyPr/>
          <a:lstStyle/>
          <a:p>
            <a:r>
              <a:rPr lang="en-GB" b="1">
                <a:latin typeface="Aptos Display" panose="020B0004020202020204" pitchFamily="34" charset="0"/>
              </a:rPr>
              <a:t>Rhineland</a:t>
            </a:r>
            <a:endParaRPr lang="en-GB" b="1" dirty="0">
              <a:latin typeface="Aptos Display" panose="020B0004020202020204" pitchFamily="34" charset="0"/>
            </a:endParaRPr>
          </a:p>
        </p:txBody>
      </p:sp>
      <p:sp>
        <p:nvSpPr>
          <p:cNvPr id="2" name="Content Placeholder 1">
            <a:extLst>
              <a:ext uri="{FF2B5EF4-FFF2-40B4-BE49-F238E27FC236}">
                <a16:creationId xmlns:a16="http://schemas.microsoft.com/office/drawing/2014/main" id="{B1E2E8C5-3D11-D182-F48A-3D7F49FE02F1}"/>
              </a:ext>
            </a:extLst>
          </p:cNvPr>
          <p:cNvSpPr>
            <a:spLocks noGrp="1" noChangeArrowheads="1"/>
          </p:cNvSpPr>
          <p:nvPr>
            <p:ph idx="1"/>
          </p:nvPr>
        </p:nvSpPr>
        <p:spPr bwMode="auto">
          <a:xfrm>
            <a:off x="569975" y="4402084"/>
            <a:ext cx="4878771" cy="8319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algn="l">
              <a:buNone/>
            </a:pPr>
            <a:r>
              <a:rPr lang="en-GB" sz="2200" b="1" i="0" dirty="0">
                <a:solidFill>
                  <a:srgbClr val="242424"/>
                </a:solidFill>
                <a:effectLst/>
                <a:latin typeface="Aptos" panose="020B0004020202020204" pitchFamily="34" charset="0"/>
              </a:rPr>
              <a:t>Sauerbraten</a:t>
            </a:r>
            <a:r>
              <a:rPr lang="en-GB" sz="2200" b="0" i="0" dirty="0">
                <a:solidFill>
                  <a:srgbClr val="242424"/>
                </a:solidFill>
                <a:effectLst/>
                <a:latin typeface="Aptos" panose="020B0004020202020204" pitchFamily="34" charset="0"/>
              </a:rPr>
              <a:t> </a:t>
            </a:r>
          </a:p>
          <a:p>
            <a:pPr marL="0" indent="0" algn="l">
              <a:buNone/>
            </a:pPr>
            <a:r>
              <a:rPr lang="en-GB" sz="2200" b="0" i="0" dirty="0">
                <a:solidFill>
                  <a:srgbClr val="242424"/>
                </a:solidFill>
                <a:effectLst/>
                <a:latin typeface="Aptos" panose="020B0004020202020204" pitchFamily="34" charset="0"/>
              </a:rPr>
              <a:t>(marinated pot roast)</a:t>
            </a:r>
          </a:p>
        </p:txBody>
      </p:sp>
      <p:pic>
        <p:nvPicPr>
          <p:cNvPr id="18434" name="Picture 2">
            <a:extLst>
              <a:ext uri="{FF2B5EF4-FFF2-40B4-BE49-F238E27FC236}">
                <a16:creationId xmlns:a16="http://schemas.microsoft.com/office/drawing/2014/main" id="{A8142924-BA77-38D7-4F41-81F2598637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8800" y="3352800"/>
            <a:ext cx="2876550" cy="341263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3" name="Picture 4" descr="Sauerbraten Authentic Recipe | TasteAtlas">
            <a:extLst>
              <a:ext uri="{FF2B5EF4-FFF2-40B4-BE49-F238E27FC236}">
                <a16:creationId xmlns:a16="http://schemas.microsoft.com/office/drawing/2014/main" id="{B317237D-0387-6D15-032D-5D1FE560933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4800" y="1827186"/>
            <a:ext cx="3657600" cy="243840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4" name="Picture 8" descr="Kolsch - The Malt Miller">
            <a:extLst>
              <a:ext uri="{FF2B5EF4-FFF2-40B4-BE49-F238E27FC236}">
                <a16:creationId xmlns:a16="http://schemas.microsoft.com/office/drawing/2014/main" id="{6BFBD346-3588-27A9-C65C-4975560BBD0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76800" y="365125"/>
            <a:ext cx="3429893" cy="228600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5" name="Content Placeholder 1">
            <a:extLst>
              <a:ext uri="{FF2B5EF4-FFF2-40B4-BE49-F238E27FC236}">
                <a16:creationId xmlns:a16="http://schemas.microsoft.com/office/drawing/2014/main" id="{F28B9AC9-12AE-9A2A-9E36-07377126926A}"/>
              </a:ext>
            </a:extLst>
          </p:cNvPr>
          <p:cNvSpPr txBox="1">
            <a:spLocks noChangeArrowheads="1"/>
          </p:cNvSpPr>
          <p:nvPr/>
        </p:nvSpPr>
        <p:spPr bwMode="auto">
          <a:xfrm>
            <a:off x="5448746" y="2749879"/>
            <a:ext cx="2286000" cy="3990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200" b="1" i="0" dirty="0">
                <a:solidFill>
                  <a:srgbClr val="242424"/>
                </a:solidFill>
                <a:effectLst/>
                <a:latin typeface="Aptos" panose="020B0004020202020204" pitchFamily="34" charset="0"/>
              </a:rPr>
              <a:t>Kölsch</a:t>
            </a:r>
            <a:r>
              <a:rPr lang="en-GB" sz="2200" dirty="0">
                <a:solidFill>
                  <a:srgbClr val="242424"/>
                </a:solidFill>
                <a:latin typeface="Aptos" panose="020B0004020202020204" pitchFamily="34" charset="0"/>
              </a:rPr>
              <a:t> (beer)</a:t>
            </a:r>
          </a:p>
        </p:txBody>
      </p:sp>
    </p:spTree>
    <p:extLst>
      <p:ext uri="{BB962C8B-B14F-4D97-AF65-F5344CB8AC3E}">
        <p14:creationId xmlns:p14="http://schemas.microsoft.com/office/powerpoint/2010/main" val="101481821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678F9D3-D78D-F7F8-4EF7-0EE0CFD1C61B}"/>
              </a:ext>
            </a:extLst>
          </p:cNvPr>
          <p:cNvSpPr>
            <a:spLocks noGrp="1"/>
          </p:cNvSpPr>
          <p:nvPr>
            <p:ph type="title"/>
          </p:nvPr>
        </p:nvSpPr>
        <p:spPr/>
        <p:txBody>
          <a:bodyPr/>
          <a:lstStyle/>
          <a:p>
            <a:r>
              <a:rPr lang="en-GB" b="1" dirty="0">
                <a:latin typeface="Aptos Display" panose="020B0004020202020204" pitchFamily="34" charset="0"/>
              </a:rPr>
              <a:t>Swabia</a:t>
            </a:r>
          </a:p>
        </p:txBody>
      </p:sp>
      <p:pic>
        <p:nvPicPr>
          <p:cNvPr id="16386" name="Picture 2" descr="Schwäbische Maultaschen">
            <a:extLst>
              <a:ext uri="{FF2B5EF4-FFF2-40B4-BE49-F238E27FC236}">
                <a16:creationId xmlns:a16="http://schemas.microsoft.com/office/drawing/2014/main" id="{4630A808-C6DF-BE67-2741-BF371EC599D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 y="1623684"/>
            <a:ext cx="4038601" cy="227171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6388" name="Picture 4" descr="The German land of Swabia was the birthplace of five royal dynasties – For  People Proud of their German Heritage">
            <a:extLst>
              <a:ext uri="{FF2B5EF4-FFF2-40B4-BE49-F238E27FC236}">
                <a16:creationId xmlns:a16="http://schemas.microsoft.com/office/drawing/2014/main" id="{5191C614-A07F-4F21-4C53-6CA50C23657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76199"/>
            <a:ext cx="2847975" cy="383996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B7CE5732-F752-0F06-E4DD-1EC0CEB26389}"/>
              </a:ext>
            </a:extLst>
          </p:cNvPr>
          <p:cNvPicPr>
            <a:picLocks noChangeAspect="1"/>
          </p:cNvPicPr>
          <p:nvPr/>
        </p:nvPicPr>
        <p:blipFill>
          <a:blip r:embed="rId5"/>
          <a:srcRect l="9892"/>
          <a:stretch/>
        </p:blipFill>
        <p:spPr>
          <a:xfrm>
            <a:off x="4011669" y="4036547"/>
            <a:ext cx="4663965" cy="2254154"/>
          </a:xfrm>
          <a:prstGeom prst="rect">
            <a:avLst/>
          </a:prstGeom>
          <a:ln>
            <a:solidFill>
              <a:schemeClr val="tx1"/>
            </a:solidFill>
          </a:ln>
        </p:spPr>
      </p:pic>
      <p:sp>
        <p:nvSpPr>
          <p:cNvPr id="5" name="TextBox 4">
            <a:extLst>
              <a:ext uri="{FF2B5EF4-FFF2-40B4-BE49-F238E27FC236}">
                <a16:creationId xmlns:a16="http://schemas.microsoft.com/office/drawing/2014/main" id="{37EE07E4-1E55-5CF1-33EC-D6B3061697F9}"/>
              </a:ext>
            </a:extLst>
          </p:cNvPr>
          <p:cNvSpPr txBox="1"/>
          <p:nvPr/>
        </p:nvSpPr>
        <p:spPr>
          <a:xfrm>
            <a:off x="685800" y="4115499"/>
            <a:ext cx="1962150" cy="707886"/>
          </a:xfrm>
          <a:prstGeom prst="rect">
            <a:avLst/>
          </a:prstGeom>
          <a:noFill/>
        </p:spPr>
        <p:txBody>
          <a:bodyPr wrap="square" rtlCol="0">
            <a:spAutoFit/>
          </a:bodyPr>
          <a:lstStyle/>
          <a:p>
            <a:r>
              <a:rPr lang="en-GB" sz="2000" b="1" i="0" dirty="0" err="1">
                <a:solidFill>
                  <a:srgbClr val="242424"/>
                </a:solidFill>
                <a:effectLst/>
                <a:latin typeface="Aptos" panose="020B0004020202020204" pitchFamily="34" charset="0"/>
              </a:rPr>
              <a:t>Maultaschen</a:t>
            </a:r>
            <a:r>
              <a:rPr lang="en-GB" sz="2000" b="1" i="0" dirty="0">
                <a:solidFill>
                  <a:srgbClr val="242424"/>
                </a:solidFill>
                <a:effectLst/>
                <a:latin typeface="Aptos" panose="020B0004020202020204" pitchFamily="34" charset="0"/>
              </a:rPr>
              <a:t> </a:t>
            </a:r>
            <a:r>
              <a:rPr lang="en-GB" sz="2000" i="0" dirty="0">
                <a:solidFill>
                  <a:srgbClr val="242424"/>
                </a:solidFill>
                <a:effectLst/>
                <a:latin typeface="Aptos" panose="020B0004020202020204" pitchFamily="34" charset="0"/>
              </a:rPr>
              <a:t>(dumplings)</a:t>
            </a:r>
            <a:endParaRPr lang="en-GB" dirty="0">
              <a:latin typeface="Aptos" panose="020B0004020202020204" pitchFamily="34" charset="0"/>
            </a:endParaRPr>
          </a:p>
        </p:txBody>
      </p:sp>
      <p:sp>
        <p:nvSpPr>
          <p:cNvPr id="6" name="TextBox 5">
            <a:extLst>
              <a:ext uri="{FF2B5EF4-FFF2-40B4-BE49-F238E27FC236}">
                <a16:creationId xmlns:a16="http://schemas.microsoft.com/office/drawing/2014/main" id="{6DE52354-661C-2D4E-5D85-D6DD6E58955C}"/>
              </a:ext>
            </a:extLst>
          </p:cNvPr>
          <p:cNvSpPr txBox="1"/>
          <p:nvPr/>
        </p:nvSpPr>
        <p:spPr>
          <a:xfrm>
            <a:off x="2426154" y="5016273"/>
            <a:ext cx="2047876" cy="707886"/>
          </a:xfrm>
          <a:prstGeom prst="rect">
            <a:avLst/>
          </a:prstGeom>
          <a:noFill/>
        </p:spPr>
        <p:txBody>
          <a:bodyPr wrap="square" rtlCol="0">
            <a:spAutoFit/>
          </a:bodyPr>
          <a:lstStyle/>
          <a:p>
            <a:r>
              <a:rPr lang="en-GB" sz="2000" b="1" dirty="0">
                <a:solidFill>
                  <a:srgbClr val="212018"/>
                </a:solidFill>
                <a:effectLst/>
                <a:latin typeface="Aptos" panose="020B0004020202020204" pitchFamily="34" charset="0"/>
              </a:rPr>
              <a:t>Spätzle</a:t>
            </a:r>
          </a:p>
          <a:p>
            <a:r>
              <a:rPr lang="en-GB" sz="2000" dirty="0">
                <a:solidFill>
                  <a:srgbClr val="212018"/>
                </a:solidFill>
                <a:latin typeface="Aptos" panose="020B0004020202020204" pitchFamily="34" charset="0"/>
              </a:rPr>
              <a:t>(egg noodle)</a:t>
            </a:r>
            <a:endParaRPr lang="en-GB" sz="2000" dirty="0">
              <a:solidFill>
                <a:srgbClr val="212018"/>
              </a:solidFill>
              <a:effectLst/>
              <a:latin typeface="Aptos" panose="020B0004020202020204" pitchFamily="34" charset="0"/>
            </a:endParaRPr>
          </a:p>
        </p:txBody>
      </p:sp>
    </p:spTree>
    <p:extLst>
      <p:ext uri="{BB962C8B-B14F-4D97-AF65-F5344CB8AC3E}">
        <p14:creationId xmlns:p14="http://schemas.microsoft.com/office/powerpoint/2010/main" val="41547514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678F9D3-D78D-F7F8-4EF7-0EE0CFD1C61B}"/>
              </a:ext>
            </a:extLst>
          </p:cNvPr>
          <p:cNvSpPr>
            <a:spLocks noGrp="1"/>
          </p:cNvSpPr>
          <p:nvPr>
            <p:ph type="title"/>
          </p:nvPr>
        </p:nvSpPr>
        <p:spPr/>
        <p:txBody>
          <a:bodyPr/>
          <a:lstStyle/>
          <a:p>
            <a:r>
              <a:rPr lang="en-GB" b="1" dirty="0">
                <a:latin typeface="Aptos Display" panose="020B0004020202020204" pitchFamily="34" charset="0"/>
              </a:rPr>
              <a:t>Bavaria</a:t>
            </a:r>
          </a:p>
        </p:txBody>
      </p:sp>
      <p:pic>
        <p:nvPicPr>
          <p:cNvPr id="19458" name="Picture 2" descr="Bavaria State Map">
            <a:extLst>
              <a:ext uri="{FF2B5EF4-FFF2-40B4-BE49-F238E27FC236}">
                <a16:creationId xmlns:a16="http://schemas.microsoft.com/office/drawing/2014/main" id="{3E761BFF-1237-F34E-C163-940DB8F6F2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5400" y="-28903"/>
            <a:ext cx="4046483" cy="449724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3C1B72EC-BA93-6D10-9CA2-6BD3621CDDB4}"/>
              </a:ext>
            </a:extLst>
          </p:cNvPr>
          <p:cNvPicPr>
            <a:picLocks noChangeAspect="1"/>
          </p:cNvPicPr>
          <p:nvPr/>
        </p:nvPicPr>
        <p:blipFill>
          <a:blip r:embed="rId4"/>
          <a:stretch>
            <a:fillRect/>
          </a:stretch>
        </p:blipFill>
        <p:spPr>
          <a:xfrm>
            <a:off x="381000" y="1620314"/>
            <a:ext cx="3124200" cy="1964081"/>
          </a:xfrm>
          <a:prstGeom prst="rect">
            <a:avLst/>
          </a:prstGeom>
          <a:ln>
            <a:solidFill>
              <a:schemeClr val="tx1"/>
            </a:solidFill>
          </a:ln>
        </p:spPr>
      </p:pic>
      <p:sp>
        <p:nvSpPr>
          <p:cNvPr id="5" name="TextBox 4">
            <a:extLst>
              <a:ext uri="{FF2B5EF4-FFF2-40B4-BE49-F238E27FC236}">
                <a16:creationId xmlns:a16="http://schemas.microsoft.com/office/drawing/2014/main" id="{51E8B68B-2FED-3A19-6EA3-6E7035A889D9}"/>
              </a:ext>
            </a:extLst>
          </p:cNvPr>
          <p:cNvSpPr txBox="1"/>
          <p:nvPr/>
        </p:nvSpPr>
        <p:spPr>
          <a:xfrm>
            <a:off x="838200" y="3760460"/>
            <a:ext cx="1962150" cy="707886"/>
          </a:xfrm>
          <a:prstGeom prst="rect">
            <a:avLst/>
          </a:prstGeom>
          <a:noFill/>
        </p:spPr>
        <p:txBody>
          <a:bodyPr wrap="square" rtlCol="0">
            <a:spAutoFit/>
          </a:bodyPr>
          <a:lstStyle/>
          <a:p>
            <a:r>
              <a:rPr lang="en-GB" sz="2000" b="1" i="0" dirty="0" err="1">
                <a:solidFill>
                  <a:srgbClr val="242424"/>
                </a:solidFill>
                <a:effectLst/>
                <a:latin typeface="Aptos" panose="020B0004020202020204" pitchFamily="34" charset="0"/>
              </a:rPr>
              <a:t>Schweinshaxe</a:t>
            </a:r>
            <a:r>
              <a:rPr lang="en-GB" sz="2000" b="1" i="0" dirty="0">
                <a:solidFill>
                  <a:srgbClr val="242424"/>
                </a:solidFill>
                <a:effectLst/>
                <a:latin typeface="Aptos" panose="020B0004020202020204" pitchFamily="34" charset="0"/>
              </a:rPr>
              <a:t> </a:t>
            </a:r>
            <a:r>
              <a:rPr lang="en-GB" sz="2000" i="0" dirty="0">
                <a:solidFill>
                  <a:srgbClr val="242424"/>
                </a:solidFill>
                <a:effectLst/>
                <a:latin typeface="Aptos" panose="020B0004020202020204" pitchFamily="34" charset="0"/>
              </a:rPr>
              <a:t>(pork knuckle)</a:t>
            </a:r>
            <a:endParaRPr lang="en-GB" dirty="0">
              <a:latin typeface="Aptos" panose="020B0004020202020204" pitchFamily="34" charset="0"/>
            </a:endParaRPr>
          </a:p>
        </p:txBody>
      </p:sp>
      <p:pic>
        <p:nvPicPr>
          <p:cNvPr id="19462" name="Picture 6" descr="Traditioneller Schweinsbraten - Rezept vom Profikoch">
            <a:extLst>
              <a:ext uri="{FF2B5EF4-FFF2-40B4-BE49-F238E27FC236}">
                <a16:creationId xmlns:a16="http://schemas.microsoft.com/office/drawing/2014/main" id="{C645BE3E-F329-0E2A-B4AE-DA5535A22C0E}"/>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00314" y="4572000"/>
            <a:ext cx="3085571" cy="173831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11CD1AE-B23F-FD46-28D0-E5D013733B1F}"/>
              </a:ext>
            </a:extLst>
          </p:cNvPr>
          <p:cNvSpPr txBox="1"/>
          <p:nvPr/>
        </p:nvSpPr>
        <p:spPr>
          <a:xfrm>
            <a:off x="3733800" y="4862374"/>
            <a:ext cx="2895600" cy="1015663"/>
          </a:xfrm>
          <a:prstGeom prst="rect">
            <a:avLst/>
          </a:prstGeom>
          <a:noFill/>
        </p:spPr>
        <p:txBody>
          <a:bodyPr wrap="square" rtlCol="0">
            <a:spAutoFit/>
          </a:bodyPr>
          <a:lstStyle/>
          <a:p>
            <a:r>
              <a:rPr lang="en-GB" sz="2000" b="1" i="0" dirty="0" err="1">
                <a:solidFill>
                  <a:srgbClr val="242424"/>
                </a:solidFill>
                <a:effectLst/>
                <a:latin typeface="Aptos" panose="020B0004020202020204" pitchFamily="34" charset="0"/>
              </a:rPr>
              <a:t>Schweinsbraten</a:t>
            </a:r>
            <a:r>
              <a:rPr lang="en-GB" sz="2000" b="1" i="0" dirty="0">
                <a:solidFill>
                  <a:srgbClr val="242424"/>
                </a:solidFill>
                <a:effectLst/>
                <a:latin typeface="Aptos" panose="020B0004020202020204" pitchFamily="34" charset="0"/>
              </a:rPr>
              <a:t> </a:t>
            </a:r>
            <a:r>
              <a:rPr lang="en-GB" sz="2000" i="0" dirty="0">
                <a:solidFill>
                  <a:srgbClr val="242424"/>
                </a:solidFill>
                <a:effectLst/>
                <a:latin typeface="Aptos" panose="020B0004020202020204" pitchFamily="34" charset="0"/>
              </a:rPr>
              <a:t>(pork roast) with </a:t>
            </a:r>
            <a:r>
              <a:rPr lang="en-GB" sz="2000" b="1" i="0" dirty="0">
                <a:solidFill>
                  <a:srgbClr val="242424"/>
                </a:solidFill>
                <a:effectLst/>
                <a:latin typeface="Aptos" panose="020B0004020202020204" pitchFamily="34" charset="0"/>
              </a:rPr>
              <a:t>Sauerkraut </a:t>
            </a:r>
            <a:r>
              <a:rPr lang="en-GB" sz="2000" i="0" dirty="0">
                <a:solidFill>
                  <a:srgbClr val="242424"/>
                </a:solidFill>
                <a:effectLst/>
                <a:latin typeface="Aptos" panose="020B0004020202020204" pitchFamily="34" charset="0"/>
              </a:rPr>
              <a:t>(fermented cabbage)</a:t>
            </a:r>
            <a:endParaRPr lang="en-GB" dirty="0">
              <a:latin typeface="Aptos" panose="020B0004020202020204" pitchFamily="34" charset="0"/>
            </a:endParaRPr>
          </a:p>
        </p:txBody>
      </p:sp>
    </p:spTree>
    <p:extLst>
      <p:ext uri="{BB962C8B-B14F-4D97-AF65-F5344CB8AC3E}">
        <p14:creationId xmlns:p14="http://schemas.microsoft.com/office/powerpoint/2010/main" val="118411114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0" name="Picture 4" descr="Der Weißwurstäquator - ESL language studies abroad">
            <a:extLst>
              <a:ext uri="{FF2B5EF4-FFF2-40B4-BE49-F238E27FC236}">
                <a16:creationId xmlns:a16="http://schemas.microsoft.com/office/drawing/2014/main" id="{C08841DD-D919-7311-9EC1-D36382492A2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666" r="21333"/>
          <a:stretch/>
        </p:blipFill>
        <p:spPr bwMode="auto">
          <a:xfrm>
            <a:off x="533400" y="1981200"/>
            <a:ext cx="3200400" cy="428625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714266BD-91C6-604A-2C36-A98421B8179D}"/>
              </a:ext>
            </a:extLst>
          </p:cNvPr>
          <p:cNvSpPr>
            <a:spLocks noGrp="1"/>
          </p:cNvSpPr>
          <p:nvPr>
            <p:ph type="title"/>
          </p:nvPr>
        </p:nvSpPr>
        <p:spPr/>
        <p:txBody>
          <a:bodyPr>
            <a:normAutofit/>
          </a:bodyPr>
          <a:lstStyle/>
          <a:p>
            <a:r>
              <a:rPr lang="en-GB" sz="3600" b="1" dirty="0" err="1">
                <a:latin typeface="Aptos" panose="020B0004020202020204" pitchFamily="34" charset="0"/>
              </a:rPr>
              <a:t>Weißwurstäquator</a:t>
            </a:r>
            <a:br>
              <a:rPr lang="en-GB" sz="3600" dirty="0">
                <a:latin typeface="Aptos" panose="020B0004020202020204" pitchFamily="34" charset="0"/>
              </a:rPr>
            </a:br>
            <a:r>
              <a:rPr lang="en-GB" sz="3600" dirty="0">
                <a:latin typeface="Aptos" panose="020B0004020202020204" pitchFamily="34" charset="0"/>
              </a:rPr>
              <a:t>(white sausage equator)</a:t>
            </a:r>
          </a:p>
        </p:txBody>
      </p:sp>
      <p:sp>
        <p:nvSpPr>
          <p:cNvPr id="4" name="TextBox 3">
            <a:extLst>
              <a:ext uri="{FF2B5EF4-FFF2-40B4-BE49-F238E27FC236}">
                <a16:creationId xmlns:a16="http://schemas.microsoft.com/office/drawing/2014/main" id="{8FAD3BCD-85F8-835C-8A66-C76E3397084B}"/>
              </a:ext>
            </a:extLst>
          </p:cNvPr>
          <p:cNvSpPr txBox="1"/>
          <p:nvPr/>
        </p:nvSpPr>
        <p:spPr>
          <a:xfrm>
            <a:off x="4002582" y="3678704"/>
            <a:ext cx="3810000" cy="1938992"/>
          </a:xfrm>
          <a:prstGeom prst="rect">
            <a:avLst/>
          </a:prstGeom>
          <a:noFill/>
        </p:spPr>
        <p:txBody>
          <a:bodyPr wrap="square" rtlCol="0">
            <a:spAutoFit/>
          </a:bodyPr>
          <a:lstStyle/>
          <a:p>
            <a:pPr marL="342900" indent="-342900">
              <a:buFont typeface="Wingdings" panose="05000000000000000000" pitchFamily="2" charset="2"/>
              <a:buChar char="§"/>
            </a:pPr>
            <a:r>
              <a:rPr lang="en-GB" sz="2000" b="0" i="0" dirty="0">
                <a:solidFill>
                  <a:srgbClr val="242424"/>
                </a:solidFill>
                <a:effectLst/>
                <a:latin typeface="Aptos" panose="020B0004020202020204" pitchFamily="34" charset="0"/>
              </a:rPr>
              <a:t>Named after the traditional Bavarian sausage, </a:t>
            </a:r>
            <a:r>
              <a:rPr lang="en-GB" sz="2000" b="1" i="0" dirty="0" err="1">
                <a:solidFill>
                  <a:srgbClr val="242424"/>
                </a:solidFill>
                <a:effectLst/>
                <a:latin typeface="Aptos" panose="020B0004020202020204" pitchFamily="34" charset="0"/>
              </a:rPr>
              <a:t>Weißwurst</a:t>
            </a:r>
            <a:r>
              <a:rPr lang="en-GB" sz="2000" b="0" i="0" dirty="0">
                <a:solidFill>
                  <a:srgbClr val="242424"/>
                </a:solidFill>
                <a:effectLst/>
                <a:latin typeface="Aptos" panose="020B0004020202020204" pitchFamily="34" charset="0"/>
              </a:rPr>
              <a:t>, this imaginary line is often associated with differences in dialect, cuisine, and traditions.</a:t>
            </a:r>
            <a:endParaRPr lang="en-GB" sz="2000" dirty="0">
              <a:latin typeface="Aptos" panose="020B0004020202020204" pitchFamily="34" charset="0"/>
            </a:endParaRPr>
          </a:p>
        </p:txBody>
      </p:sp>
      <p:pic>
        <p:nvPicPr>
          <p:cNvPr id="20482" name="Picture 2" descr="Wie isst man Weißwurst richtig, zutzeln oder mit Messer und Gabel?">
            <a:extLst>
              <a:ext uri="{FF2B5EF4-FFF2-40B4-BE49-F238E27FC236}">
                <a16:creationId xmlns:a16="http://schemas.microsoft.com/office/drawing/2014/main" id="{C4C33F46-3CAA-E877-8EE5-DA145E7D132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907582" y="228601"/>
            <a:ext cx="2970253" cy="198120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848E950-4DF1-B9CC-7E6F-0C0047D9D40B}"/>
              </a:ext>
            </a:extLst>
          </p:cNvPr>
          <p:cNvSpPr txBox="1"/>
          <p:nvPr/>
        </p:nvSpPr>
        <p:spPr>
          <a:xfrm>
            <a:off x="6096000" y="2311569"/>
            <a:ext cx="2950124" cy="1015663"/>
          </a:xfrm>
          <a:prstGeom prst="rect">
            <a:avLst/>
          </a:prstGeom>
          <a:noFill/>
        </p:spPr>
        <p:txBody>
          <a:bodyPr wrap="square" rtlCol="0">
            <a:spAutoFit/>
          </a:bodyPr>
          <a:lstStyle/>
          <a:p>
            <a:r>
              <a:rPr lang="en-GB" sz="2000" b="1" dirty="0" err="1">
                <a:solidFill>
                  <a:srgbClr val="242424"/>
                </a:solidFill>
                <a:latin typeface="Aptos" panose="020B0004020202020204" pitchFamily="34" charset="0"/>
              </a:rPr>
              <a:t>Wei</a:t>
            </a:r>
            <a:r>
              <a:rPr lang="en-GB" sz="2000" b="1" i="0" dirty="0" err="1">
                <a:solidFill>
                  <a:srgbClr val="242424"/>
                </a:solidFill>
                <a:effectLst/>
                <a:latin typeface="Aptos" panose="020B0004020202020204" pitchFamily="34" charset="0"/>
              </a:rPr>
              <a:t>ß</a:t>
            </a:r>
            <a:r>
              <a:rPr lang="en-GB" sz="2000" b="1" dirty="0" err="1">
                <a:solidFill>
                  <a:srgbClr val="242424"/>
                </a:solidFill>
                <a:latin typeface="Aptos" panose="020B0004020202020204" pitchFamily="34" charset="0"/>
              </a:rPr>
              <a:t>w</a:t>
            </a:r>
            <a:r>
              <a:rPr lang="en-GB" sz="2000" b="1" i="0" dirty="0" err="1">
                <a:solidFill>
                  <a:srgbClr val="474747"/>
                </a:solidFill>
                <a:effectLst/>
                <a:latin typeface="Aptos" panose="020B0004020202020204" pitchFamily="34" charset="0"/>
              </a:rPr>
              <a:t>ü</a:t>
            </a:r>
            <a:r>
              <a:rPr lang="en-GB" sz="2000" b="1" dirty="0" err="1">
                <a:solidFill>
                  <a:srgbClr val="242424"/>
                </a:solidFill>
                <a:latin typeface="Aptos" panose="020B0004020202020204" pitchFamily="34" charset="0"/>
              </a:rPr>
              <a:t>rste</a:t>
            </a:r>
            <a:r>
              <a:rPr lang="en-GB" sz="2000" b="1" i="0" dirty="0">
                <a:solidFill>
                  <a:srgbClr val="242424"/>
                </a:solidFill>
                <a:effectLst/>
                <a:latin typeface="Aptos" panose="020B0004020202020204" pitchFamily="34" charset="0"/>
              </a:rPr>
              <a:t> </a:t>
            </a:r>
            <a:r>
              <a:rPr lang="en-GB" sz="2000" i="0" dirty="0">
                <a:solidFill>
                  <a:srgbClr val="242424"/>
                </a:solidFill>
                <a:effectLst/>
                <a:latin typeface="Aptos" panose="020B0004020202020204" pitchFamily="34" charset="0"/>
              </a:rPr>
              <a:t>(white sausage) &amp; </a:t>
            </a:r>
            <a:r>
              <a:rPr lang="en-GB" sz="2000" b="1" i="0" dirty="0" err="1">
                <a:solidFill>
                  <a:srgbClr val="242424"/>
                </a:solidFill>
                <a:effectLst/>
                <a:latin typeface="Aptos" panose="020B0004020202020204" pitchFamily="34" charset="0"/>
              </a:rPr>
              <a:t>Senf</a:t>
            </a:r>
            <a:r>
              <a:rPr lang="en-GB" sz="2000" i="0" dirty="0">
                <a:solidFill>
                  <a:srgbClr val="242424"/>
                </a:solidFill>
                <a:effectLst/>
                <a:latin typeface="Aptos" panose="020B0004020202020204" pitchFamily="34" charset="0"/>
              </a:rPr>
              <a:t> (sweet mustard)</a:t>
            </a:r>
            <a:endParaRPr lang="en-GB" sz="2000" dirty="0">
              <a:latin typeface="Aptos" panose="020B0004020202020204" pitchFamily="34" charset="0"/>
            </a:endParaRPr>
          </a:p>
        </p:txBody>
      </p:sp>
    </p:spTree>
    <p:extLst>
      <p:ext uri="{BB962C8B-B14F-4D97-AF65-F5344CB8AC3E}">
        <p14:creationId xmlns:p14="http://schemas.microsoft.com/office/powerpoint/2010/main" val="87830159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ffee bubbles">
            <a:extLst>
              <a:ext uri="{FF2B5EF4-FFF2-40B4-BE49-F238E27FC236}">
                <a16:creationId xmlns:a16="http://schemas.microsoft.com/office/drawing/2014/main" id="{C3FBDD75-6CB4-75F1-AEE3-C57EF95AA8B0}"/>
              </a:ext>
            </a:extLst>
          </p:cNvPr>
          <p:cNvPicPr>
            <a:picLocks noChangeAspect="1"/>
          </p:cNvPicPr>
          <p:nvPr/>
        </p:nvPicPr>
        <p:blipFill>
          <a:blip r:embed="rId2">
            <a:alphaModFix amt="50000"/>
          </a:blip>
          <a:srcRect l="11000" r="-2" b="-2"/>
          <a:stretch/>
        </p:blipFill>
        <p:spPr>
          <a:xfrm>
            <a:off x="20" y="1"/>
            <a:ext cx="9143980" cy="6857999"/>
          </a:xfrm>
          <a:prstGeom prst="rect">
            <a:avLst/>
          </a:prstGeom>
        </p:spPr>
      </p:pic>
      <p:sp>
        <p:nvSpPr>
          <p:cNvPr id="2" name="Title 1">
            <a:extLst>
              <a:ext uri="{FF2B5EF4-FFF2-40B4-BE49-F238E27FC236}">
                <a16:creationId xmlns:a16="http://schemas.microsoft.com/office/drawing/2014/main" id="{CF560B87-AA91-917D-379D-8B6E34F68145}"/>
              </a:ext>
            </a:extLst>
          </p:cNvPr>
          <p:cNvSpPr>
            <a:spLocks noGrp="1"/>
          </p:cNvSpPr>
          <p:nvPr>
            <p:ph type="ctrTitle"/>
          </p:nvPr>
        </p:nvSpPr>
        <p:spPr>
          <a:xfrm>
            <a:off x="1143000" y="1122362"/>
            <a:ext cx="6858000" cy="2900518"/>
          </a:xfrm>
        </p:spPr>
        <p:txBody>
          <a:bodyPr>
            <a:normAutofit/>
          </a:bodyPr>
          <a:lstStyle/>
          <a:p>
            <a:r>
              <a:rPr lang="en-GB" dirty="0">
                <a:solidFill>
                  <a:srgbClr val="FFFFFF"/>
                </a:solidFill>
                <a:effectLst>
                  <a:outerShdw blurRad="38100" dist="38100" dir="2700000" algn="tl">
                    <a:srgbClr val="000000">
                      <a:alpha val="43137"/>
                    </a:srgbClr>
                  </a:outerShdw>
                </a:effectLst>
                <a:latin typeface="Aptos" panose="020B0004020202020204" pitchFamily="34" charset="0"/>
              </a:rPr>
              <a:t>Beverages</a:t>
            </a:r>
          </a:p>
        </p:txBody>
      </p:sp>
      <p:sp>
        <p:nvSpPr>
          <p:cNvPr id="3" name="Subtitle 2">
            <a:extLst>
              <a:ext uri="{FF2B5EF4-FFF2-40B4-BE49-F238E27FC236}">
                <a16:creationId xmlns:a16="http://schemas.microsoft.com/office/drawing/2014/main" id="{B8DBCBFC-4A05-4D84-BCC3-AD5EE5CC9A87}"/>
              </a:ext>
            </a:extLst>
          </p:cNvPr>
          <p:cNvSpPr>
            <a:spLocks noGrp="1"/>
          </p:cNvSpPr>
          <p:nvPr>
            <p:ph type="subTitle" idx="1"/>
          </p:nvPr>
        </p:nvSpPr>
        <p:spPr>
          <a:xfrm>
            <a:off x="1143000" y="4159404"/>
            <a:ext cx="6858000" cy="1098395"/>
          </a:xfrm>
        </p:spPr>
        <p:txBody>
          <a:bodyPr>
            <a:normAutofit/>
          </a:bodyPr>
          <a:lstStyle/>
          <a:p>
            <a:r>
              <a:rPr lang="en-GB" b="1" dirty="0">
                <a:solidFill>
                  <a:srgbClr val="FFFFFF"/>
                </a:solidFill>
                <a:effectLst>
                  <a:outerShdw blurRad="38100" dist="38100" dir="2700000" algn="tl">
                    <a:srgbClr val="000000">
                      <a:alpha val="43137"/>
                    </a:srgbClr>
                  </a:outerShdw>
                </a:effectLst>
                <a:latin typeface="Aptos" panose="020B0004020202020204" pitchFamily="34" charset="0"/>
              </a:rPr>
              <a:t>What comes to mind when you think of German beverages?</a:t>
            </a:r>
          </a:p>
          <a:p>
            <a:endParaRPr lang="en-GB" dirty="0">
              <a:solidFill>
                <a:srgbClr val="FFFFFF"/>
              </a:solidFill>
            </a:endParaRPr>
          </a:p>
        </p:txBody>
      </p:sp>
    </p:spTree>
    <p:extLst>
      <p:ext uri="{BB962C8B-B14F-4D97-AF65-F5344CB8AC3E}">
        <p14:creationId xmlns:p14="http://schemas.microsoft.com/office/powerpoint/2010/main" val="202113611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678F9D3-D78D-F7F8-4EF7-0EE0CFD1C61B}"/>
              </a:ext>
            </a:extLst>
          </p:cNvPr>
          <p:cNvSpPr>
            <a:spLocks noGrp="1"/>
          </p:cNvSpPr>
          <p:nvPr>
            <p:ph type="title"/>
          </p:nvPr>
        </p:nvSpPr>
        <p:spPr/>
        <p:txBody>
          <a:bodyPr/>
          <a:lstStyle/>
          <a:p>
            <a:r>
              <a:rPr lang="en-GB" b="1" dirty="0">
                <a:latin typeface="Aptos Display" panose="020B0004020202020204" pitchFamily="34" charset="0"/>
              </a:rPr>
              <a:t>Beverages</a:t>
            </a:r>
          </a:p>
        </p:txBody>
      </p:sp>
      <p:sp>
        <p:nvSpPr>
          <p:cNvPr id="2" name="Content Placeholder 1">
            <a:extLst>
              <a:ext uri="{FF2B5EF4-FFF2-40B4-BE49-F238E27FC236}">
                <a16:creationId xmlns:a16="http://schemas.microsoft.com/office/drawing/2014/main" id="{B1E2E8C5-3D11-D182-F48A-3D7F49FE02F1}"/>
              </a:ext>
            </a:extLst>
          </p:cNvPr>
          <p:cNvSpPr>
            <a:spLocks noGrp="1" noChangeArrowheads="1"/>
          </p:cNvSpPr>
          <p:nvPr>
            <p:ph idx="1"/>
          </p:nvPr>
        </p:nvSpPr>
        <p:spPr bwMode="auto">
          <a:xfrm>
            <a:off x="533400" y="2057400"/>
            <a:ext cx="4648200" cy="160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l">
              <a:buFont typeface="Wingdings" panose="05000000000000000000" pitchFamily="2" charset="2"/>
              <a:buChar char="§"/>
            </a:pPr>
            <a:r>
              <a:rPr lang="en-GB" sz="2000" b="0" i="0" dirty="0">
                <a:solidFill>
                  <a:srgbClr val="242424"/>
                </a:solidFill>
                <a:effectLst/>
                <a:latin typeface="Aptos" panose="020B0004020202020204" pitchFamily="34" charset="0"/>
              </a:rPr>
              <a:t>Germany is famous for its </a:t>
            </a:r>
            <a:r>
              <a:rPr lang="en-GB" sz="2000" b="1" i="0" dirty="0">
                <a:solidFill>
                  <a:srgbClr val="242424"/>
                </a:solidFill>
                <a:effectLst/>
                <a:latin typeface="Aptos" panose="020B0004020202020204" pitchFamily="34" charset="0"/>
              </a:rPr>
              <a:t>beer</a:t>
            </a:r>
            <a:r>
              <a:rPr lang="en-GB" sz="2000" b="0" i="0" dirty="0">
                <a:solidFill>
                  <a:srgbClr val="242424"/>
                </a:solidFill>
                <a:effectLst/>
                <a:latin typeface="Aptos" panose="020B0004020202020204" pitchFamily="34" charset="0"/>
              </a:rPr>
              <a:t>, with a long tradition of brewing.</a:t>
            </a:r>
          </a:p>
          <a:p>
            <a:pPr algn="l">
              <a:buFont typeface="Wingdings" panose="05000000000000000000" pitchFamily="2" charset="2"/>
              <a:buChar char="§"/>
            </a:pPr>
            <a:r>
              <a:rPr lang="en-GB" sz="2000" b="0" i="0" dirty="0">
                <a:solidFill>
                  <a:srgbClr val="242424"/>
                </a:solidFill>
                <a:effectLst/>
                <a:latin typeface="Aptos" panose="020B0004020202020204" pitchFamily="34" charset="0"/>
              </a:rPr>
              <a:t>Other popular beverages include </a:t>
            </a:r>
            <a:r>
              <a:rPr lang="en-GB" sz="2000" b="1" i="0" dirty="0">
                <a:solidFill>
                  <a:srgbClr val="242424"/>
                </a:solidFill>
                <a:effectLst/>
                <a:latin typeface="Aptos" panose="020B0004020202020204" pitchFamily="34" charset="0"/>
              </a:rPr>
              <a:t>wine</a:t>
            </a:r>
            <a:r>
              <a:rPr lang="en-GB" sz="2000" b="0" i="0" dirty="0">
                <a:solidFill>
                  <a:srgbClr val="242424"/>
                </a:solidFill>
                <a:effectLst/>
                <a:latin typeface="Aptos" panose="020B0004020202020204" pitchFamily="34" charset="0"/>
              </a:rPr>
              <a:t>, especially from regions like the Rhine and Mosel.</a:t>
            </a:r>
          </a:p>
        </p:txBody>
      </p:sp>
      <p:pic>
        <p:nvPicPr>
          <p:cNvPr id="11266" name="Picture 2" descr="What non-alcoholic drinks are popular in Germany? : r/AskAGerman">
            <a:extLst>
              <a:ext uri="{FF2B5EF4-FFF2-40B4-BE49-F238E27FC236}">
                <a16:creationId xmlns:a16="http://schemas.microsoft.com/office/drawing/2014/main" id="{35DDB353-4BBC-DB97-BF6D-C6A9EFF837D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59942" y="152400"/>
            <a:ext cx="3531658" cy="358140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2B33C660-A533-ED31-AC81-75B590A02455}"/>
              </a:ext>
            </a:extLst>
          </p:cNvPr>
          <p:cNvPicPr>
            <a:picLocks noChangeAspect="1"/>
          </p:cNvPicPr>
          <p:nvPr/>
        </p:nvPicPr>
        <p:blipFill>
          <a:blip r:embed="rId4"/>
          <a:srcRect l="1005" t="35556" b="12222"/>
          <a:stretch/>
        </p:blipFill>
        <p:spPr>
          <a:xfrm>
            <a:off x="125942" y="4031475"/>
            <a:ext cx="5257800" cy="2676209"/>
          </a:xfrm>
          <a:prstGeom prst="rect">
            <a:avLst/>
          </a:prstGeom>
          <a:ln>
            <a:solidFill>
              <a:schemeClr val="tx1"/>
            </a:solidFill>
          </a:ln>
        </p:spPr>
      </p:pic>
      <p:sp>
        <p:nvSpPr>
          <p:cNvPr id="5" name="TextBox 4">
            <a:extLst>
              <a:ext uri="{FF2B5EF4-FFF2-40B4-BE49-F238E27FC236}">
                <a16:creationId xmlns:a16="http://schemas.microsoft.com/office/drawing/2014/main" id="{C5A0D273-3868-81EE-5837-D0C64ABEFA77}"/>
              </a:ext>
            </a:extLst>
          </p:cNvPr>
          <p:cNvSpPr txBox="1"/>
          <p:nvPr/>
        </p:nvSpPr>
        <p:spPr>
          <a:xfrm>
            <a:off x="5486400" y="4343162"/>
            <a:ext cx="3531658" cy="1600438"/>
          </a:xfrm>
          <a:prstGeom prst="rect">
            <a:avLst/>
          </a:prstGeom>
          <a:noFill/>
        </p:spPr>
        <p:txBody>
          <a:bodyPr wrap="square" rtlCol="0">
            <a:spAutoFit/>
          </a:bodyPr>
          <a:lstStyle/>
          <a:p>
            <a:pPr marL="285750" indent="-285750">
              <a:buFont typeface="Wingdings" panose="05000000000000000000" pitchFamily="2" charset="2"/>
              <a:buChar char="§"/>
            </a:pPr>
            <a:r>
              <a:rPr lang="en-GB" sz="2000" b="1" i="0" dirty="0">
                <a:solidFill>
                  <a:srgbClr val="242424"/>
                </a:solidFill>
                <a:effectLst/>
                <a:latin typeface="Aptos" panose="020B0004020202020204" pitchFamily="34" charset="0"/>
              </a:rPr>
              <a:t>non-alcoholic drinks</a:t>
            </a:r>
            <a:r>
              <a:rPr lang="en-GB" sz="2000" b="0" i="0" dirty="0">
                <a:solidFill>
                  <a:srgbClr val="242424"/>
                </a:solidFill>
                <a:effectLst/>
                <a:latin typeface="Aptos" panose="020B0004020202020204" pitchFamily="34" charset="0"/>
              </a:rPr>
              <a:t> like </a:t>
            </a:r>
            <a:r>
              <a:rPr lang="en-GB" sz="2000" b="0" i="0" dirty="0" err="1">
                <a:solidFill>
                  <a:srgbClr val="242424"/>
                </a:solidFill>
                <a:effectLst/>
                <a:latin typeface="Aptos" panose="020B0004020202020204" pitchFamily="34" charset="0"/>
              </a:rPr>
              <a:t>Apfelschorle</a:t>
            </a:r>
            <a:r>
              <a:rPr lang="en-GB" sz="2000" b="0" i="0" dirty="0">
                <a:solidFill>
                  <a:srgbClr val="242424"/>
                </a:solidFill>
                <a:effectLst/>
                <a:latin typeface="Aptos" panose="020B0004020202020204" pitchFamily="34" charset="0"/>
              </a:rPr>
              <a:t> (apple spritzer) or </a:t>
            </a:r>
            <a:r>
              <a:rPr lang="en-GB" sz="2000" dirty="0" err="1">
                <a:solidFill>
                  <a:srgbClr val="242424"/>
                </a:solidFill>
                <a:latin typeface="Aptos" panose="020B0004020202020204" pitchFamily="34" charset="0"/>
              </a:rPr>
              <a:t>Mineralwasser</a:t>
            </a:r>
            <a:r>
              <a:rPr lang="en-GB" sz="2000" dirty="0">
                <a:solidFill>
                  <a:srgbClr val="242424"/>
                </a:solidFill>
                <a:latin typeface="Aptos" panose="020B0004020202020204" pitchFamily="34" charset="0"/>
              </a:rPr>
              <a:t> (sparkling water)</a:t>
            </a:r>
            <a:endParaRPr lang="en-GB" sz="2000" b="0" i="0" dirty="0">
              <a:solidFill>
                <a:srgbClr val="242424"/>
              </a:solidFill>
              <a:effectLst/>
              <a:latin typeface="Aptos" panose="020B0004020202020204" pitchFamily="34" charset="0"/>
            </a:endParaRPr>
          </a:p>
          <a:p>
            <a:endParaRPr lang="en-GB" dirty="0"/>
          </a:p>
        </p:txBody>
      </p:sp>
    </p:spTree>
    <p:extLst>
      <p:ext uri="{BB962C8B-B14F-4D97-AF65-F5344CB8AC3E}">
        <p14:creationId xmlns:p14="http://schemas.microsoft.com/office/powerpoint/2010/main" val="286817241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678F9D3-D78D-F7F8-4EF7-0EE0CFD1C61B}"/>
              </a:ext>
            </a:extLst>
          </p:cNvPr>
          <p:cNvSpPr>
            <a:spLocks noGrp="1"/>
          </p:cNvSpPr>
          <p:nvPr>
            <p:ph type="title"/>
          </p:nvPr>
        </p:nvSpPr>
        <p:spPr/>
        <p:txBody>
          <a:bodyPr/>
          <a:lstStyle/>
          <a:p>
            <a:r>
              <a:rPr lang="en-GB" b="1" dirty="0">
                <a:latin typeface="Aptos Display" panose="020B0004020202020204" pitchFamily="34" charset="0"/>
              </a:rPr>
              <a:t>German Wine</a:t>
            </a:r>
          </a:p>
        </p:txBody>
      </p:sp>
      <p:sp>
        <p:nvSpPr>
          <p:cNvPr id="2" name="Content Placeholder 1">
            <a:extLst>
              <a:ext uri="{FF2B5EF4-FFF2-40B4-BE49-F238E27FC236}">
                <a16:creationId xmlns:a16="http://schemas.microsoft.com/office/drawing/2014/main" id="{B1E2E8C5-3D11-D182-F48A-3D7F49FE02F1}"/>
              </a:ext>
            </a:extLst>
          </p:cNvPr>
          <p:cNvSpPr>
            <a:spLocks noGrp="1" noChangeArrowheads="1"/>
          </p:cNvSpPr>
          <p:nvPr>
            <p:ph idx="1"/>
          </p:nvPr>
        </p:nvSpPr>
        <p:spPr bwMode="auto">
          <a:xfrm>
            <a:off x="304800" y="2209800"/>
            <a:ext cx="5924549" cy="29718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l">
              <a:buFont typeface="Wingdings" panose="05000000000000000000" pitchFamily="2" charset="2"/>
              <a:buChar char="§"/>
            </a:pPr>
            <a:r>
              <a:rPr lang="en-GB" sz="2000" b="0" i="0" dirty="0">
                <a:solidFill>
                  <a:srgbClr val="242424"/>
                </a:solidFill>
                <a:effectLst/>
                <a:latin typeface="Aptos" panose="020B0004020202020204" pitchFamily="34" charset="0"/>
              </a:rPr>
              <a:t>Germany is renowned for its high-quality wines, particularly white wines made from the </a:t>
            </a:r>
            <a:r>
              <a:rPr lang="en-GB" sz="2000" b="1" i="0" dirty="0">
                <a:solidFill>
                  <a:srgbClr val="242424"/>
                </a:solidFill>
                <a:effectLst/>
                <a:latin typeface="Aptos" panose="020B0004020202020204" pitchFamily="34" charset="0"/>
              </a:rPr>
              <a:t>Riesling</a:t>
            </a:r>
            <a:r>
              <a:rPr lang="en-GB" sz="2000" b="0" i="0" dirty="0">
                <a:solidFill>
                  <a:srgbClr val="242424"/>
                </a:solidFill>
                <a:effectLst/>
                <a:latin typeface="Aptos" panose="020B0004020202020204" pitchFamily="34" charset="0"/>
              </a:rPr>
              <a:t> grape.</a:t>
            </a:r>
          </a:p>
          <a:p>
            <a:pPr algn="l">
              <a:buFont typeface="Wingdings" panose="05000000000000000000" pitchFamily="2" charset="2"/>
              <a:buChar char="§"/>
            </a:pPr>
            <a:r>
              <a:rPr lang="en-GB" sz="2000" b="0" i="0" dirty="0">
                <a:solidFill>
                  <a:srgbClr val="242424"/>
                </a:solidFill>
                <a:effectLst/>
                <a:latin typeface="Aptos" panose="020B0004020202020204" pitchFamily="34" charset="0"/>
              </a:rPr>
              <a:t>The country has 13 official wine regions, including Mosel, </a:t>
            </a:r>
            <a:r>
              <a:rPr lang="en-GB" sz="2000" b="0" i="0" dirty="0" err="1">
                <a:solidFill>
                  <a:srgbClr val="242424"/>
                </a:solidFill>
                <a:effectLst/>
                <a:latin typeface="Aptos" panose="020B0004020202020204" pitchFamily="34" charset="0"/>
              </a:rPr>
              <a:t>Rheingau</a:t>
            </a:r>
            <a:r>
              <a:rPr lang="en-GB" sz="2000" b="0" i="0" dirty="0">
                <a:solidFill>
                  <a:srgbClr val="242424"/>
                </a:solidFill>
                <a:effectLst/>
                <a:latin typeface="Aptos" panose="020B0004020202020204" pitchFamily="34" charset="0"/>
              </a:rPr>
              <a:t>, and Pfalz.</a:t>
            </a:r>
          </a:p>
          <a:p>
            <a:pPr algn="l">
              <a:buFont typeface="Wingdings" panose="05000000000000000000" pitchFamily="2" charset="2"/>
              <a:buChar char="§"/>
            </a:pPr>
            <a:r>
              <a:rPr lang="en-GB" sz="2000" b="0" i="0" dirty="0">
                <a:solidFill>
                  <a:srgbClr val="242424"/>
                </a:solidFill>
                <a:effectLst/>
                <a:latin typeface="Aptos" panose="020B0004020202020204" pitchFamily="34" charset="0"/>
              </a:rPr>
              <a:t>German wines range from dry (</a:t>
            </a:r>
            <a:r>
              <a:rPr lang="en-GB" sz="2000" b="0" i="0" dirty="0" err="1">
                <a:solidFill>
                  <a:srgbClr val="242424"/>
                </a:solidFill>
                <a:effectLst/>
                <a:latin typeface="Aptos" panose="020B0004020202020204" pitchFamily="34" charset="0"/>
              </a:rPr>
              <a:t>trocken</a:t>
            </a:r>
            <a:r>
              <a:rPr lang="en-GB" sz="2000" b="0" i="0" dirty="0">
                <a:solidFill>
                  <a:srgbClr val="242424"/>
                </a:solidFill>
                <a:effectLst/>
                <a:latin typeface="Aptos" panose="020B0004020202020204" pitchFamily="34" charset="0"/>
              </a:rPr>
              <a:t>) to sweet (</a:t>
            </a:r>
            <a:r>
              <a:rPr lang="en-GB" sz="2000" b="0" i="0" dirty="0" err="1">
                <a:solidFill>
                  <a:srgbClr val="242424"/>
                </a:solidFill>
                <a:effectLst/>
                <a:latin typeface="Aptos" panose="020B0004020202020204" pitchFamily="34" charset="0"/>
              </a:rPr>
              <a:t>süß</a:t>
            </a:r>
            <a:r>
              <a:rPr lang="en-GB" sz="2000" b="0" i="0" dirty="0">
                <a:solidFill>
                  <a:srgbClr val="242424"/>
                </a:solidFill>
                <a:effectLst/>
                <a:latin typeface="Aptos" panose="020B0004020202020204" pitchFamily="34" charset="0"/>
              </a:rPr>
              <a:t>), with a focus on balance and acidity.</a:t>
            </a:r>
          </a:p>
          <a:p>
            <a:pPr algn="l">
              <a:buFont typeface="Wingdings" panose="05000000000000000000" pitchFamily="2" charset="2"/>
              <a:buChar char="§"/>
            </a:pPr>
            <a:r>
              <a:rPr lang="en-GB" sz="2000" b="1" i="0" dirty="0" err="1">
                <a:solidFill>
                  <a:srgbClr val="242424"/>
                </a:solidFill>
                <a:effectLst/>
                <a:latin typeface="Aptos" panose="020B0004020202020204" pitchFamily="34" charset="0"/>
              </a:rPr>
              <a:t>Spätburgunder</a:t>
            </a:r>
            <a:r>
              <a:rPr lang="en-GB" sz="2000" b="0" i="0" dirty="0">
                <a:solidFill>
                  <a:srgbClr val="242424"/>
                </a:solidFill>
                <a:effectLst/>
                <a:latin typeface="Aptos" panose="020B0004020202020204" pitchFamily="34" charset="0"/>
              </a:rPr>
              <a:t> (Pinot Noir) is a notable red wine variety.</a:t>
            </a:r>
          </a:p>
        </p:txBody>
      </p:sp>
      <p:pic>
        <p:nvPicPr>
          <p:cNvPr id="6" name="Picture 5">
            <a:extLst>
              <a:ext uri="{FF2B5EF4-FFF2-40B4-BE49-F238E27FC236}">
                <a16:creationId xmlns:a16="http://schemas.microsoft.com/office/drawing/2014/main" id="{7D4B3109-49F2-611C-93C7-93FF0EE6166C}"/>
              </a:ext>
            </a:extLst>
          </p:cNvPr>
          <p:cNvPicPr>
            <a:picLocks noChangeAspect="1"/>
          </p:cNvPicPr>
          <p:nvPr/>
        </p:nvPicPr>
        <p:blipFill>
          <a:blip r:embed="rId3"/>
          <a:stretch>
            <a:fillRect/>
          </a:stretch>
        </p:blipFill>
        <p:spPr>
          <a:xfrm>
            <a:off x="6286500" y="0"/>
            <a:ext cx="2857500" cy="3619500"/>
          </a:xfrm>
          <a:prstGeom prst="rect">
            <a:avLst/>
          </a:prstGeom>
          <a:ln>
            <a:solidFill>
              <a:schemeClr val="tx1"/>
            </a:solidFill>
          </a:ln>
        </p:spPr>
      </p:pic>
      <p:pic>
        <p:nvPicPr>
          <p:cNvPr id="5126" name="Picture 6" descr="German Riesling Discovery Trio - Reserve Wines">
            <a:extLst>
              <a:ext uri="{FF2B5EF4-FFF2-40B4-BE49-F238E27FC236}">
                <a16:creationId xmlns:a16="http://schemas.microsoft.com/office/drawing/2014/main" id="{509C6413-8D0F-E3F1-0E0C-ADC22EBAD834}"/>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86500" y="3862273"/>
            <a:ext cx="2843327" cy="2843327"/>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337971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678F9D3-D78D-F7F8-4EF7-0EE0CFD1C61B}"/>
              </a:ext>
            </a:extLst>
          </p:cNvPr>
          <p:cNvSpPr>
            <a:spLocks noGrp="1"/>
          </p:cNvSpPr>
          <p:nvPr>
            <p:ph type="title"/>
          </p:nvPr>
        </p:nvSpPr>
        <p:spPr>
          <a:xfrm>
            <a:off x="628650" y="365125"/>
            <a:ext cx="7886700" cy="1325563"/>
          </a:xfrm>
        </p:spPr>
        <p:txBody>
          <a:bodyPr anchor="ctr">
            <a:normAutofit/>
          </a:bodyPr>
          <a:lstStyle/>
          <a:p>
            <a:r>
              <a:rPr lang="en-GB" b="1"/>
              <a:t>German Beer</a:t>
            </a:r>
          </a:p>
        </p:txBody>
      </p:sp>
      <p:sp>
        <p:nvSpPr>
          <p:cNvPr id="2" name="Content Placeholder 1">
            <a:extLst>
              <a:ext uri="{FF2B5EF4-FFF2-40B4-BE49-F238E27FC236}">
                <a16:creationId xmlns:a16="http://schemas.microsoft.com/office/drawing/2014/main" id="{B1E2E8C5-3D11-D182-F48A-3D7F49FE02F1}"/>
              </a:ext>
            </a:extLst>
          </p:cNvPr>
          <p:cNvSpPr>
            <a:spLocks noGrp="1" noChangeArrowheads="1"/>
          </p:cNvSpPr>
          <p:nvPr>
            <p:ph sz="half" idx="1"/>
          </p:nvPr>
        </p:nvSpPr>
        <p:spPr bwMode="auto">
          <a:xfrm>
            <a:off x="304800" y="1716156"/>
            <a:ext cx="4648200" cy="2246244"/>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a:lnSpc>
                <a:spcPct val="100000"/>
              </a:lnSpc>
              <a:buFont typeface="Wingdings" panose="05000000000000000000" pitchFamily="2" charset="2"/>
              <a:buChar char="§"/>
            </a:pPr>
            <a:r>
              <a:rPr lang="en-GB" sz="1800" b="0" i="0" dirty="0">
                <a:effectLst/>
                <a:latin typeface="Aptos" panose="020B0004020202020204" pitchFamily="34" charset="0"/>
              </a:rPr>
              <a:t>Germany is renowned for its beer culture, with a history dating back over a thousand years.</a:t>
            </a:r>
          </a:p>
          <a:p>
            <a:pPr>
              <a:lnSpc>
                <a:spcPct val="100000"/>
              </a:lnSpc>
              <a:buFont typeface="Wingdings" panose="05000000000000000000" pitchFamily="2" charset="2"/>
              <a:buChar char="§"/>
            </a:pPr>
            <a:r>
              <a:rPr lang="en-GB" sz="1800" b="0" i="0" dirty="0">
                <a:effectLst/>
                <a:latin typeface="Aptos" panose="020B0004020202020204" pitchFamily="34" charset="0"/>
              </a:rPr>
              <a:t>The </a:t>
            </a:r>
            <a:r>
              <a:rPr lang="en-GB" sz="1800" b="0" i="0" dirty="0" err="1">
                <a:effectLst/>
                <a:latin typeface="Aptos" panose="020B0004020202020204" pitchFamily="34" charset="0"/>
              </a:rPr>
              <a:t>Reinheitsgebot</a:t>
            </a:r>
            <a:r>
              <a:rPr lang="en-GB" sz="1800" b="0" i="0" dirty="0">
                <a:effectLst/>
                <a:latin typeface="Aptos" panose="020B0004020202020204" pitchFamily="34" charset="0"/>
              </a:rPr>
              <a:t>, or Beer Purity Law of 1516, mandates that beer can only be made from </a:t>
            </a:r>
            <a:r>
              <a:rPr lang="en-GB" sz="1800" b="1" i="0" dirty="0">
                <a:effectLst/>
                <a:latin typeface="Aptos" panose="020B0004020202020204" pitchFamily="34" charset="0"/>
              </a:rPr>
              <a:t>water</a:t>
            </a:r>
            <a:r>
              <a:rPr lang="en-GB" sz="1800" b="0" i="0" dirty="0">
                <a:effectLst/>
                <a:latin typeface="Aptos" panose="020B0004020202020204" pitchFamily="34" charset="0"/>
              </a:rPr>
              <a:t>, </a:t>
            </a:r>
            <a:r>
              <a:rPr lang="en-GB" sz="1800" b="1" i="0" dirty="0">
                <a:effectLst/>
                <a:latin typeface="Aptos" panose="020B0004020202020204" pitchFamily="34" charset="0"/>
              </a:rPr>
              <a:t>hops</a:t>
            </a:r>
            <a:r>
              <a:rPr lang="en-GB" sz="1800" b="0" i="0" dirty="0">
                <a:effectLst/>
                <a:latin typeface="Aptos" panose="020B0004020202020204" pitchFamily="34" charset="0"/>
              </a:rPr>
              <a:t>, and </a:t>
            </a:r>
            <a:r>
              <a:rPr lang="en-GB" sz="1800" b="1" i="0" dirty="0">
                <a:effectLst/>
                <a:latin typeface="Aptos" panose="020B0004020202020204" pitchFamily="34" charset="0"/>
              </a:rPr>
              <a:t>barley</a:t>
            </a:r>
            <a:r>
              <a:rPr lang="en-GB" sz="1800" b="0" i="0" dirty="0">
                <a:effectLst/>
                <a:latin typeface="Aptos" panose="020B0004020202020204" pitchFamily="34" charset="0"/>
              </a:rPr>
              <a:t> (later </a:t>
            </a:r>
            <a:r>
              <a:rPr lang="en-GB" sz="1800" b="1" i="0" dirty="0">
                <a:effectLst/>
                <a:latin typeface="Aptos" panose="020B0004020202020204" pitchFamily="34" charset="0"/>
              </a:rPr>
              <a:t>yeast</a:t>
            </a:r>
            <a:r>
              <a:rPr lang="en-GB" sz="1800" b="0" i="0" dirty="0">
                <a:effectLst/>
                <a:latin typeface="Aptos" panose="020B0004020202020204" pitchFamily="34" charset="0"/>
              </a:rPr>
              <a:t> was added).</a:t>
            </a:r>
          </a:p>
        </p:txBody>
      </p:sp>
      <p:pic>
        <p:nvPicPr>
          <p:cNvPr id="7172" name="Picture 4" descr="SEO &amp; Accessibility issue fixed">
            <a:extLst>
              <a:ext uri="{FF2B5EF4-FFF2-40B4-BE49-F238E27FC236}">
                <a16:creationId xmlns:a16="http://schemas.microsoft.com/office/drawing/2014/main" id="{94811EF0-EF7D-DB9D-FBD6-9BDA8F56BC1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81600" y="1027906"/>
            <a:ext cx="3513272" cy="2819400"/>
          </a:xfrm>
          <a:prstGeom prst="rect">
            <a:avLst/>
          </a:prstGeom>
          <a:solidFill>
            <a:srgbClr val="FFFFFF"/>
          </a:solidFill>
          <a:ln>
            <a:solidFill>
              <a:schemeClr val="tx1"/>
            </a:solidFill>
          </a:ln>
        </p:spPr>
      </p:pic>
      <p:sp>
        <p:nvSpPr>
          <p:cNvPr id="3" name="TextBox 2">
            <a:extLst>
              <a:ext uri="{FF2B5EF4-FFF2-40B4-BE49-F238E27FC236}">
                <a16:creationId xmlns:a16="http://schemas.microsoft.com/office/drawing/2014/main" id="{4C819BE6-39E4-E91B-8F7D-ADCF33BBCDE6}"/>
              </a:ext>
            </a:extLst>
          </p:cNvPr>
          <p:cNvSpPr txBox="1"/>
          <p:nvPr/>
        </p:nvSpPr>
        <p:spPr>
          <a:xfrm>
            <a:off x="304800" y="4114332"/>
            <a:ext cx="8839200" cy="1298882"/>
          </a:xfrm>
          <a:prstGeom prst="rect">
            <a:avLst/>
          </a:prstGeom>
          <a:noFill/>
        </p:spPr>
        <p:txBody>
          <a:bodyPr wrap="square" rtlCol="0">
            <a:spAutoFit/>
          </a:bodyPr>
          <a:lstStyle/>
          <a:p>
            <a:pPr>
              <a:lnSpc>
                <a:spcPct val="150000"/>
              </a:lnSpc>
              <a:buFont typeface="Wingdings" panose="05000000000000000000" pitchFamily="2" charset="2"/>
              <a:buChar char="§"/>
            </a:pPr>
            <a:r>
              <a:rPr lang="en-GB" b="0" i="0" dirty="0">
                <a:effectLst/>
                <a:latin typeface="Aptos" panose="020B0004020202020204" pitchFamily="34" charset="0"/>
              </a:rPr>
              <a:t> Germany has over 1,500 breweries producing more than 7,000 different beers.</a:t>
            </a:r>
          </a:p>
          <a:p>
            <a:pPr>
              <a:lnSpc>
                <a:spcPct val="150000"/>
              </a:lnSpc>
              <a:buFont typeface="Wingdings" panose="05000000000000000000" pitchFamily="2" charset="2"/>
              <a:buChar char="§"/>
            </a:pPr>
            <a:r>
              <a:rPr lang="en-GB" b="0" i="0" dirty="0">
                <a:effectLst/>
                <a:latin typeface="Aptos" panose="020B0004020202020204" pitchFamily="34" charset="0"/>
              </a:rPr>
              <a:t> Popular beer styles include </a:t>
            </a:r>
            <a:r>
              <a:rPr lang="en-GB" b="1" i="0" dirty="0">
                <a:effectLst/>
                <a:latin typeface="Aptos" panose="020B0004020202020204" pitchFamily="34" charset="0"/>
              </a:rPr>
              <a:t>Pilsner</a:t>
            </a:r>
            <a:r>
              <a:rPr lang="en-GB" b="0" i="0" dirty="0">
                <a:effectLst/>
                <a:latin typeface="Aptos" panose="020B0004020202020204" pitchFamily="34" charset="0"/>
              </a:rPr>
              <a:t>, </a:t>
            </a:r>
            <a:r>
              <a:rPr lang="en-GB" b="1" i="0" dirty="0" err="1">
                <a:effectLst/>
                <a:latin typeface="Aptos" panose="020B0004020202020204" pitchFamily="34" charset="0"/>
              </a:rPr>
              <a:t>Weizenbier</a:t>
            </a:r>
            <a:r>
              <a:rPr lang="en-GB" b="0" i="0" dirty="0">
                <a:effectLst/>
                <a:latin typeface="Aptos" panose="020B0004020202020204" pitchFamily="34" charset="0"/>
              </a:rPr>
              <a:t> (wheat beer), and </a:t>
            </a:r>
            <a:r>
              <a:rPr lang="en-GB" b="1" i="0" dirty="0">
                <a:effectLst/>
                <a:latin typeface="Aptos" panose="020B0004020202020204" pitchFamily="34" charset="0"/>
              </a:rPr>
              <a:t>Dunkel</a:t>
            </a:r>
            <a:r>
              <a:rPr lang="en-GB" b="0" i="0" dirty="0">
                <a:effectLst/>
                <a:latin typeface="Aptos" panose="020B0004020202020204" pitchFamily="34" charset="0"/>
              </a:rPr>
              <a:t> (dark beer).</a:t>
            </a:r>
          </a:p>
          <a:p>
            <a:pPr>
              <a:lnSpc>
                <a:spcPct val="150000"/>
              </a:lnSpc>
              <a:buFont typeface="Wingdings" panose="05000000000000000000" pitchFamily="2" charset="2"/>
              <a:buChar char="§"/>
            </a:pPr>
            <a:r>
              <a:rPr lang="en-GB" b="0" i="0" dirty="0">
                <a:effectLst/>
                <a:latin typeface="Aptos" panose="020B0004020202020204" pitchFamily="34" charset="0"/>
              </a:rPr>
              <a:t> Beer festivals like Oktoberfest in Munich celebrate this rich tradition.</a:t>
            </a:r>
          </a:p>
        </p:txBody>
      </p:sp>
    </p:spTree>
    <p:extLst>
      <p:ext uri="{BB962C8B-B14F-4D97-AF65-F5344CB8AC3E}">
        <p14:creationId xmlns:p14="http://schemas.microsoft.com/office/powerpoint/2010/main" val="198575086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678F9D3-D78D-F7F8-4EF7-0EE0CFD1C61B}"/>
              </a:ext>
            </a:extLst>
          </p:cNvPr>
          <p:cNvSpPr>
            <a:spLocks noGrp="1"/>
          </p:cNvSpPr>
          <p:nvPr>
            <p:ph type="title"/>
          </p:nvPr>
        </p:nvSpPr>
        <p:spPr>
          <a:xfrm>
            <a:off x="5235230" y="4800600"/>
            <a:ext cx="3520332" cy="786703"/>
          </a:xfrm>
        </p:spPr>
        <p:txBody>
          <a:bodyPr vert="horz" lIns="91440" tIns="45720" rIns="91440" bIns="45720" rtlCol="0" anchor="b">
            <a:normAutofit/>
          </a:bodyPr>
          <a:lstStyle/>
          <a:p>
            <a:pPr algn="ctr"/>
            <a:r>
              <a:rPr lang="en-US" sz="2800" b="1" kern="1200" dirty="0">
                <a:solidFill>
                  <a:schemeClr val="tx1"/>
                </a:solidFill>
                <a:latin typeface="Aptos" panose="020B0004020202020204" pitchFamily="34" charset="0"/>
              </a:rPr>
              <a:t>Freising, Germany</a:t>
            </a:r>
          </a:p>
        </p:txBody>
      </p:sp>
      <p:grpSp>
        <p:nvGrpSpPr>
          <p:cNvPr id="6155" name="Group 6154">
            <a:extLst>
              <a:ext uri="{FF2B5EF4-FFF2-40B4-BE49-F238E27FC236}">
                <a16:creationId xmlns:a16="http://schemas.microsoft.com/office/drawing/2014/main" id="{F8BE462D-E495-3E62-5CC3-9693D1109F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554338"/>
            <a:ext cx="9155400" cy="123363"/>
            <a:chOff x="-5025" y="6737718"/>
            <a:chExt cx="12207200" cy="123363"/>
          </a:xfrm>
        </p:grpSpPr>
        <p:sp>
          <p:nvSpPr>
            <p:cNvPr id="6156" name="Rectangle 6155">
              <a:extLst>
                <a:ext uri="{FF2B5EF4-FFF2-40B4-BE49-F238E27FC236}">
                  <a16:creationId xmlns:a16="http://schemas.microsoft.com/office/drawing/2014/main" id="{43739F71-965D-62D2-7B27-C5AB2F8BD5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Rectangle 6156">
              <a:extLst>
                <a:ext uri="{FF2B5EF4-FFF2-40B4-BE49-F238E27FC236}">
                  <a16:creationId xmlns:a16="http://schemas.microsoft.com/office/drawing/2014/main" id="{CFDCD924-CA02-003A-7AAC-53F9D34EF6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152" name="Picture 8" descr="Weihenstephan Abbey, the oldest brewery in the world - Postcards from the  Transition">
            <a:extLst>
              <a:ext uri="{FF2B5EF4-FFF2-40B4-BE49-F238E27FC236}">
                <a16:creationId xmlns:a16="http://schemas.microsoft.com/office/drawing/2014/main" id="{3CAF76A1-867B-AA23-F4C4-5147EDB63C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029200" cy="377190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6154" name="Picture 10">
            <a:extLst>
              <a:ext uri="{FF2B5EF4-FFF2-40B4-BE49-F238E27FC236}">
                <a16:creationId xmlns:a16="http://schemas.microsoft.com/office/drawing/2014/main" id="{98B4EDDE-DCF4-44A9-4BD5-E8C0A5DB941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733800"/>
            <a:ext cx="5035606" cy="312419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3" name="Picture 12">
            <a:extLst>
              <a:ext uri="{FF2B5EF4-FFF2-40B4-BE49-F238E27FC236}">
                <a16:creationId xmlns:a16="http://schemas.microsoft.com/office/drawing/2014/main" id="{4C13CBE6-79F7-5C6B-1E0A-65072920634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0000" r="16603"/>
          <a:stretch/>
        </p:blipFill>
        <p:spPr bwMode="auto">
          <a:xfrm>
            <a:off x="5035606" y="31870"/>
            <a:ext cx="4108393" cy="370193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5" name="Title 6">
            <a:extLst>
              <a:ext uri="{FF2B5EF4-FFF2-40B4-BE49-F238E27FC236}">
                <a16:creationId xmlns:a16="http://schemas.microsoft.com/office/drawing/2014/main" id="{5CD0D025-1CE2-5889-5849-CA71A6654165}"/>
              </a:ext>
            </a:extLst>
          </p:cNvPr>
          <p:cNvSpPr txBox="1">
            <a:spLocks/>
          </p:cNvSpPr>
          <p:nvPr/>
        </p:nvSpPr>
        <p:spPr>
          <a:xfrm>
            <a:off x="5296182" y="3829315"/>
            <a:ext cx="3422594" cy="786703"/>
          </a:xfrm>
          <a:prstGeom prst="rect">
            <a:avLst/>
          </a:prstGeom>
        </p:spPr>
        <p:txBody>
          <a:bodyPr vert="horz" lIns="91440" tIns="45720" rIns="91440" bIns="45720" rtlCol="0" anchor="b">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100" b="1" dirty="0" err="1">
                <a:latin typeface="Aptos" panose="020B0004020202020204" pitchFamily="34" charset="0"/>
              </a:rPr>
              <a:t>Weihenstephan</a:t>
            </a:r>
            <a:r>
              <a:rPr lang="en-US" sz="3100" b="1" dirty="0">
                <a:latin typeface="Aptos" panose="020B0004020202020204" pitchFamily="34" charset="0"/>
              </a:rPr>
              <a:t> Brewery</a:t>
            </a:r>
          </a:p>
        </p:txBody>
      </p:sp>
    </p:spTree>
    <p:extLst>
      <p:ext uri="{BB962C8B-B14F-4D97-AF65-F5344CB8AC3E}">
        <p14:creationId xmlns:p14="http://schemas.microsoft.com/office/powerpoint/2010/main" val="71532196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678F9D3-D78D-F7F8-4EF7-0EE0CFD1C61B}"/>
              </a:ext>
            </a:extLst>
          </p:cNvPr>
          <p:cNvSpPr>
            <a:spLocks noGrp="1"/>
          </p:cNvSpPr>
          <p:nvPr>
            <p:ph type="title"/>
          </p:nvPr>
        </p:nvSpPr>
        <p:spPr>
          <a:xfrm>
            <a:off x="1143000" y="4800600"/>
            <a:ext cx="6858000" cy="786703"/>
          </a:xfrm>
        </p:spPr>
        <p:txBody>
          <a:bodyPr vert="horz" lIns="91440" tIns="45720" rIns="91440" bIns="45720" rtlCol="0" anchor="b">
            <a:normAutofit/>
          </a:bodyPr>
          <a:lstStyle/>
          <a:p>
            <a:pPr algn="ctr"/>
            <a:r>
              <a:rPr lang="en-US" sz="3100" b="1" kern="1200" dirty="0">
                <a:solidFill>
                  <a:schemeClr val="tx1"/>
                </a:solidFill>
                <a:latin typeface="Aptos" panose="020B0004020202020204" pitchFamily="34" charset="0"/>
              </a:rPr>
              <a:t>Oktoberfest</a:t>
            </a:r>
          </a:p>
        </p:txBody>
      </p:sp>
      <p:pic>
        <p:nvPicPr>
          <p:cNvPr id="6150" name="Picture 6" descr="Oktoberfest: History and Traditions - Hempler's Foods">
            <a:extLst>
              <a:ext uri="{FF2B5EF4-FFF2-40B4-BE49-F238E27FC236}">
                <a16:creationId xmlns:a16="http://schemas.microsoft.com/office/drawing/2014/main" id="{2D4C043F-9170-4FCA-C773-AA61F05117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2910" r="33643"/>
          <a:stretch/>
        </p:blipFill>
        <p:spPr bwMode="auto">
          <a:xfrm>
            <a:off x="20" y="10"/>
            <a:ext cx="3043381" cy="460567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6148" name="Picture 4" descr="Loferl: How to wear them correctly - Oktoberfest.de">
            <a:extLst>
              <a:ext uri="{FF2B5EF4-FFF2-40B4-BE49-F238E27FC236}">
                <a16:creationId xmlns:a16="http://schemas.microsoft.com/office/drawing/2014/main" id="{0CFAE291-0E45-4FCD-AD47-7C996F7E6BD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2034" r="23703" b="2"/>
          <a:stretch/>
        </p:blipFill>
        <p:spPr bwMode="auto">
          <a:xfrm>
            <a:off x="3037804" y="10"/>
            <a:ext cx="3054172" cy="460567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6146" name="Picture 2" descr="Make the Maβen clink at the German Oktoberfest! - Camperstop.com">
            <a:extLst>
              <a:ext uri="{FF2B5EF4-FFF2-40B4-BE49-F238E27FC236}">
                <a16:creationId xmlns:a16="http://schemas.microsoft.com/office/drawing/2014/main" id="{957FC76C-EDEF-FE0D-CB8C-299E518632A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44953" r="28531" b="-2"/>
          <a:stretch/>
        </p:blipFill>
        <p:spPr bwMode="auto">
          <a:xfrm>
            <a:off x="6090939" y="10"/>
            <a:ext cx="3053061" cy="460567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grpSp>
        <p:nvGrpSpPr>
          <p:cNvPr id="6155" name="Group 6154">
            <a:extLst>
              <a:ext uri="{FF2B5EF4-FFF2-40B4-BE49-F238E27FC236}">
                <a16:creationId xmlns:a16="http://schemas.microsoft.com/office/drawing/2014/main" id="{F8BE462D-E495-3E62-5CC3-9693D1109F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554338"/>
            <a:ext cx="9155400" cy="123363"/>
            <a:chOff x="-5025" y="6737718"/>
            <a:chExt cx="12207200" cy="123363"/>
          </a:xfrm>
        </p:grpSpPr>
        <p:sp>
          <p:nvSpPr>
            <p:cNvPr id="6156" name="Rectangle 6155">
              <a:extLst>
                <a:ext uri="{FF2B5EF4-FFF2-40B4-BE49-F238E27FC236}">
                  <a16:creationId xmlns:a16="http://schemas.microsoft.com/office/drawing/2014/main" id="{43739F71-965D-62D2-7B27-C5AB2F8BD5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Rectangle 6156">
              <a:extLst>
                <a:ext uri="{FF2B5EF4-FFF2-40B4-BE49-F238E27FC236}">
                  <a16:creationId xmlns:a16="http://schemas.microsoft.com/office/drawing/2014/main" id="{CFDCD924-CA02-003A-7AAC-53F9D34EF6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7581766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678F9D3-D78D-F7F8-4EF7-0EE0CFD1C61B}"/>
              </a:ext>
            </a:extLst>
          </p:cNvPr>
          <p:cNvSpPr>
            <a:spLocks noGrp="1"/>
          </p:cNvSpPr>
          <p:nvPr>
            <p:ph type="title"/>
          </p:nvPr>
        </p:nvSpPr>
        <p:spPr/>
        <p:txBody>
          <a:bodyPr/>
          <a:lstStyle/>
          <a:p>
            <a:r>
              <a:rPr lang="en-GB" b="1">
                <a:latin typeface="Aptos Display" panose="020B0004020202020204" pitchFamily="34" charset="0"/>
              </a:rPr>
              <a:t>Modern Trends</a:t>
            </a:r>
            <a:endParaRPr lang="en-GB" b="1" dirty="0">
              <a:latin typeface="Aptos Display" panose="020B0004020202020204" pitchFamily="34" charset="0"/>
            </a:endParaRPr>
          </a:p>
        </p:txBody>
      </p:sp>
      <p:sp>
        <p:nvSpPr>
          <p:cNvPr id="2" name="Content Placeholder 1">
            <a:extLst>
              <a:ext uri="{FF2B5EF4-FFF2-40B4-BE49-F238E27FC236}">
                <a16:creationId xmlns:a16="http://schemas.microsoft.com/office/drawing/2014/main" id="{B1E2E8C5-3D11-D182-F48A-3D7F49FE02F1}"/>
              </a:ext>
            </a:extLst>
          </p:cNvPr>
          <p:cNvSpPr>
            <a:spLocks noGrp="1" noChangeArrowheads="1"/>
          </p:cNvSpPr>
          <p:nvPr>
            <p:ph idx="1"/>
          </p:nvPr>
        </p:nvSpPr>
        <p:spPr bwMode="auto">
          <a:xfrm>
            <a:off x="228600" y="1883433"/>
            <a:ext cx="4038600" cy="36749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l">
              <a:buFont typeface="Wingdings" panose="05000000000000000000" pitchFamily="2" charset="2"/>
              <a:buChar char="§"/>
            </a:pPr>
            <a:r>
              <a:rPr lang="en-GB" sz="2400" b="1" i="0" dirty="0">
                <a:solidFill>
                  <a:srgbClr val="242424"/>
                </a:solidFill>
                <a:effectLst/>
                <a:latin typeface="Aptos" panose="020B0004020202020204" pitchFamily="34" charset="0"/>
              </a:rPr>
              <a:t>Globalisation</a:t>
            </a:r>
            <a:r>
              <a:rPr lang="en-GB" sz="2400" b="0" i="0" dirty="0">
                <a:solidFill>
                  <a:srgbClr val="242424"/>
                </a:solidFill>
                <a:effectLst/>
                <a:latin typeface="Aptos" panose="020B0004020202020204" pitchFamily="34" charset="0"/>
              </a:rPr>
              <a:t> and </a:t>
            </a:r>
            <a:r>
              <a:rPr lang="en-GB" sz="2400" b="1" i="0" dirty="0">
                <a:solidFill>
                  <a:srgbClr val="242424"/>
                </a:solidFill>
                <a:effectLst/>
                <a:latin typeface="Aptos" panose="020B0004020202020204" pitchFamily="34" charset="0"/>
              </a:rPr>
              <a:t>health trends</a:t>
            </a:r>
            <a:r>
              <a:rPr lang="en-GB" sz="2400" b="0" i="0" dirty="0">
                <a:solidFill>
                  <a:srgbClr val="242424"/>
                </a:solidFill>
                <a:effectLst/>
                <a:latin typeface="Aptos" panose="020B0004020202020204" pitchFamily="34" charset="0"/>
              </a:rPr>
              <a:t> are influencing contemporary German cuisine.</a:t>
            </a:r>
          </a:p>
          <a:p>
            <a:pPr algn="l">
              <a:buFont typeface="Wingdings" panose="05000000000000000000" pitchFamily="2" charset="2"/>
              <a:buChar char="§"/>
            </a:pPr>
            <a:endParaRPr lang="en-GB" sz="2400" b="0" i="0" dirty="0">
              <a:solidFill>
                <a:srgbClr val="242424"/>
              </a:solidFill>
              <a:effectLst/>
              <a:latin typeface="Aptos" panose="020B0004020202020204" pitchFamily="34" charset="0"/>
            </a:endParaRPr>
          </a:p>
          <a:p>
            <a:pPr algn="l">
              <a:buFont typeface="Wingdings" panose="05000000000000000000" pitchFamily="2" charset="2"/>
              <a:buChar char="§"/>
            </a:pPr>
            <a:r>
              <a:rPr lang="en-GB" sz="2400" b="0" i="0" dirty="0">
                <a:solidFill>
                  <a:srgbClr val="242424"/>
                </a:solidFill>
                <a:effectLst/>
                <a:latin typeface="Aptos" panose="020B0004020202020204" pitchFamily="34" charset="0"/>
              </a:rPr>
              <a:t>There is a growing interest in </a:t>
            </a:r>
            <a:r>
              <a:rPr lang="en-GB" sz="2400" b="1" i="0" dirty="0">
                <a:solidFill>
                  <a:srgbClr val="242424"/>
                </a:solidFill>
                <a:effectLst/>
                <a:latin typeface="Aptos" panose="020B0004020202020204" pitchFamily="34" charset="0"/>
              </a:rPr>
              <a:t>organic</a:t>
            </a:r>
            <a:r>
              <a:rPr lang="en-GB" sz="2400" b="0" i="0" dirty="0">
                <a:solidFill>
                  <a:srgbClr val="242424"/>
                </a:solidFill>
                <a:effectLst/>
                <a:latin typeface="Aptos" panose="020B0004020202020204" pitchFamily="34" charset="0"/>
              </a:rPr>
              <a:t> and </a:t>
            </a:r>
            <a:r>
              <a:rPr lang="en-GB" sz="2400" b="1" i="0" dirty="0">
                <a:solidFill>
                  <a:srgbClr val="242424"/>
                </a:solidFill>
                <a:effectLst/>
                <a:latin typeface="Aptos" panose="020B0004020202020204" pitchFamily="34" charset="0"/>
              </a:rPr>
              <a:t>locally sourced </a:t>
            </a:r>
            <a:r>
              <a:rPr lang="en-GB" sz="2400" b="0" i="0" dirty="0">
                <a:solidFill>
                  <a:srgbClr val="242424"/>
                </a:solidFill>
                <a:effectLst/>
                <a:latin typeface="Aptos" panose="020B0004020202020204" pitchFamily="34" charset="0"/>
              </a:rPr>
              <a:t>ingredients, as well as international flavours.</a:t>
            </a:r>
          </a:p>
        </p:txBody>
      </p:sp>
      <p:pic>
        <p:nvPicPr>
          <p:cNvPr id="9218" name="Picture 2" descr="Food Globalization Puts the World on ...">
            <a:extLst>
              <a:ext uri="{FF2B5EF4-FFF2-40B4-BE49-F238E27FC236}">
                <a16:creationId xmlns:a16="http://schemas.microsoft.com/office/drawing/2014/main" id="{A87B5E05-3D28-C9B8-B3F4-023D3E26EF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65170" y="2286000"/>
            <a:ext cx="4626429" cy="259080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089652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678F9D3-D78D-F7F8-4EF7-0EE0CFD1C61B}"/>
              </a:ext>
            </a:extLst>
          </p:cNvPr>
          <p:cNvSpPr>
            <a:spLocks noGrp="1"/>
          </p:cNvSpPr>
          <p:nvPr>
            <p:ph type="title"/>
          </p:nvPr>
        </p:nvSpPr>
        <p:spPr>
          <a:xfrm>
            <a:off x="360759" y="3752849"/>
            <a:ext cx="2468166" cy="2452687"/>
          </a:xfrm>
        </p:spPr>
        <p:txBody>
          <a:bodyPr anchor="ctr">
            <a:normAutofit/>
          </a:bodyPr>
          <a:lstStyle/>
          <a:p>
            <a:pPr algn="ctr"/>
            <a:r>
              <a:rPr lang="en-GB" sz="3100" b="1" dirty="0">
                <a:latin typeface="Aptos Display" panose="020B0004020202020204" pitchFamily="34" charset="0"/>
              </a:rPr>
              <a:t>Dining Etiquette</a:t>
            </a:r>
          </a:p>
        </p:txBody>
      </p:sp>
      <p:pic>
        <p:nvPicPr>
          <p:cNvPr id="3" name="Picture 2">
            <a:extLst>
              <a:ext uri="{FF2B5EF4-FFF2-40B4-BE49-F238E27FC236}">
                <a16:creationId xmlns:a16="http://schemas.microsoft.com/office/drawing/2014/main" id="{50D461C2-C9B2-2540-A246-26AE0643525C}"/>
              </a:ext>
            </a:extLst>
          </p:cNvPr>
          <p:cNvPicPr>
            <a:picLocks noChangeAspect="1"/>
          </p:cNvPicPr>
          <p:nvPr/>
        </p:nvPicPr>
        <p:blipFill>
          <a:blip r:embed="rId3"/>
          <a:srcRect t="40203" b="5691"/>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ln>
            <a:solidFill>
              <a:schemeClr val="tx1"/>
            </a:solidFill>
          </a:ln>
        </p:spPr>
      </p:pic>
      <p:sp>
        <p:nvSpPr>
          <p:cNvPr id="2" name="Content Placeholder 1">
            <a:extLst>
              <a:ext uri="{FF2B5EF4-FFF2-40B4-BE49-F238E27FC236}">
                <a16:creationId xmlns:a16="http://schemas.microsoft.com/office/drawing/2014/main" id="{B1E2E8C5-3D11-D182-F48A-3D7F49FE02F1}"/>
              </a:ext>
            </a:extLst>
          </p:cNvPr>
          <p:cNvSpPr>
            <a:spLocks noGrp="1" noChangeArrowheads="1"/>
          </p:cNvSpPr>
          <p:nvPr>
            <p:ph idx="1"/>
          </p:nvPr>
        </p:nvSpPr>
        <p:spPr bwMode="auto">
          <a:xfrm>
            <a:off x="2971800" y="3752850"/>
            <a:ext cx="5810246" cy="245268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a:buFont typeface="Wingdings" panose="05000000000000000000" pitchFamily="2" charset="2"/>
              <a:buChar char="§"/>
            </a:pPr>
            <a:r>
              <a:rPr lang="en-GB" sz="2000" b="0" i="0" dirty="0">
                <a:effectLst/>
                <a:latin typeface="Aptos" panose="020B0004020202020204" pitchFamily="34" charset="0"/>
              </a:rPr>
              <a:t>Common dining customs include using formal table settings and tipping.</a:t>
            </a:r>
          </a:p>
          <a:p>
            <a:pPr>
              <a:buFont typeface="Wingdings" panose="05000000000000000000" pitchFamily="2" charset="2"/>
              <a:buChar char="§"/>
            </a:pPr>
            <a:endParaRPr lang="en-GB" sz="2000" b="0" i="0" dirty="0">
              <a:effectLst/>
              <a:latin typeface="Aptos" panose="020B0004020202020204" pitchFamily="34" charset="0"/>
            </a:endParaRPr>
          </a:p>
          <a:p>
            <a:pPr>
              <a:buFont typeface="Wingdings" panose="05000000000000000000" pitchFamily="2" charset="2"/>
              <a:buChar char="§"/>
            </a:pPr>
            <a:r>
              <a:rPr lang="en-GB" sz="2000" b="0" i="0" dirty="0">
                <a:effectLst/>
                <a:latin typeface="Aptos" panose="020B0004020202020204" pitchFamily="34" charset="0"/>
              </a:rPr>
              <a:t>It is customary to say "</a:t>
            </a:r>
            <a:r>
              <a:rPr lang="en-GB" sz="2000" b="0" i="0" dirty="0" err="1">
                <a:effectLst/>
                <a:latin typeface="Aptos" panose="020B0004020202020204" pitchFamily="34" charset="0"/>
              </a:rPr>
              <a:t>Guten</a:t>
            </a:r>
            <a:r>
              <a:rPr lang="en-GB" sz="2000" b="0" i="0" dirty="0">
                <a:effectLst/>
                <a:latin typeface="Aptos" panose="020B0004020202020204" pitchFamily="34" charset="0"/>
              </a:rPr>
              <a:t> Appetit" before starting a meal.</a:t>
            </a:r>
          </a:p>
        </p:txBody>
      </p:sp>
    </p:spTree>
    <p:extLst>
      <p:ext uri="{BB962C8B-B14F-4D97-AF65-F5344CB8AC3E}">
        <p14:creationId xmlns:p14="http://schemas.microsoft.com/office/powerpoint/2010/main" val="145468739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678F9D3-D78D-F7F8-4EF7-0EE0CFD1C61B}"/>
              </a:ext>
            </a:extLst>
          </p:cNvPr>
          <p:cNvSpPr>
            <a:spLocks noGrp="1"/>
          </p:cNvSpPr>
          <p:nvPr>
            <p:ph type="title"/>
          </p:nvPr>
        </p:nvSpPr>
        <p:spPr>
          <a:xfrm>
            <a:off x="360759" y="3752849"/>
            <a:ext cx="2468166" cy="2452687"/>
          </a:xfrm>
        </p:spPr>
        <p:txBody>
          <a:bodyPr anchor="ctr">
            <a:normAutofit/>
          </a:bodyPr>
          <a:lstStyle/>
          <a:p>
            <a:r>
              <a:rPr lang="en-GB" sz="3100" b="1" dirty="0">
                <a:latin typeface="Aptos Display" panose="020B0004020202020204" pitchFamily="34" charset="0"/>
              </a:rPr>
              <a:t>Conclusion</a:t>
            </a:r>
          </a:p>
        </p:txBody>
      </p:sp>
      <p:pic>
        <p:nvPicPr>
          <p:cNvPr id="3" name="Picture 2" descr="The Ingenious German Way to Do Dinner | The Kitchn">
            <a:extLst>
              <a:ext uri="{FF2B5EF4-FFF2-40B4-BE49-F238E27FC236}">
                <a16:creationId xmlns:a16="http://schemas.microsoft.com/office/drawing/2014/main" id="{23E3B566-F977-FD2D-6786-425AE55680D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t="18470" b="20736"/>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ln>
            <a:solidFill>
              <a:schemeClr val="tx1"/>
            </a:solidFill>
          </a:ln>
          <a:extLst>
            <a:ext uri="{909E8E84-426E-40DD-AFC4-6F175D3DCCD1}">
              <a14:hiddenFill xmlns:a14="http://schemas.microsoft.com/office/drawing/2010/main">
                <a:solidFill>
                  <a:srgbClr val="FFFFFF"/>
                </a:solidFill>
              </a14:hiddenFill>
            </a:ext>
          </a:extLst>
        </p:spPr>
      </p:pic>
      <p:sp>
        <p:nvSpPr>
          <p:cNvPr id="2" name="Content Placeholder 1">
            <a:extLst>
              <a:ext uri="{FF2B5EF4-FFF2-40B4-BE49-F238E27FC236}">
                <a16:creationId xmlns:a16="http://schemas.microsoft.com/office/drawing/2014/main" id="{B1E2E8C5-3D11-D182-F48A-3D7F49FE02F1}"/>
              </a:ext>
            </a:extLst>
          </p:cNvPr>
          <p:cNvSpPr>
            <a:spLocks noGrp="1" noChangeArrowheads="1"/>
          </p:cNvSpPr>
          <p:nvPr>
            <p:ph idx="1"/>
          </p:nvPr>
        </p:nvSpPr>
        <p:spPr bwMode="auto">
          <a:xfrm>
            <a:off x="3167986" y="3752850"/>
            <a:ext cx="5614060" cy="245268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a:buFont typeface="Wingdings" panose="05000000000000000000" pitchFamily="2" charset="2"/>
              <a:buChar char="§"/>
            </a:pPr>
            <a:r>
              <a:rPr lang="en-GB" sz="2000" b="0" i="0" dirty="0">
                <a:effectLst/>
                <a:latin typeface="Aptos" panose="020B0004020202020204" pitchFamily="34" charset="0"/>
              </a:rPr>
              <a:t>German food culture is rich and diverse, shaped by history, regional specialties, and modern trends.</a:t>
            </a:r>
          </a:p>
        </p:txBody>
      </p:sp>
    </p:spTree>
    <p:extLst>
      <p:ext uri="{BB962C8B-B14F-4D97-AF65-F5344CB8AC3E}">
        <p14:creationId xmlns:p14="http://schemas.microsoft.com/office/powerpoint/2010/main" val="341572252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34" name="Rectangle 21533">
            <a:extLst>
              <a:ext uri="{FF2B5EF4-FFF2-40B4-BE49-F238E27FC236}">
                <a16:creationId xmlns:a16="http://schemas.microsoft.com/office/drawing/2014/main" id="{A26C624C-963C-4795-B05B-6565DB5AB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descr="A fruit on a plate&#10;&#10;Description automatically generated">
            <a:extLst>
              <a:ext uri="{FF2B5EF4-FFF2-40B4-BE49-F238E27FC236}">
                <a16:creationId xmlns:a16="http://schemas.microsoft.com/office/drawing/2014/main" id="{2C33E574-7D00-BF33-2F63-7518FA1A9913}"/>
              </a:ext>
            </a:extLst>
          </p:cNvPr>
          <p:cNvPicPr>
            <a:picLocks noChangeAspect="1"/>
          </p:cNvPicPr>
          <p:nvPr/>
        </p:nvPicPr>
        <p:blipFill>
          <a:blip r:embed="rId3"/>
          <a:srcRect l="21158" r="29536" b="-2"/>
          <a:stretch/>
        </p:blipFill>
        <p:spPr>
          <a:xfrm>
            <a:off x="20" y="10"/>
            <a:ext cx="2796624" cy="4197358"/>
          </a:xfrm>
          <a:prstGeom prst="rect">
            <a:avLst/>
          </a:prstGeom>
          <a:ln>
            <a:solidFill>
              <a:schemeClr val="tx1"/>
            </a:solidFill>
          </a:ln>
        </p:spPr>
      </p:pic>
      <p:pic>
        <p:nvPicPr>
          <p:cNvPr id="21506" name="Picture 2" descr="Apparently this is a real thing people eat in Germany, wtf : r/OnionLovers">
            <a:extLst>
              <a:ext uri="{FF2B5EF4-FFF2-40B4-BE49-F238E27FC236}">
                <a16:creationId xmlns:a16="http://schemas.microsoft.com/office/drawing/2014/main" id="{F09B593D-0179-4A25-429B-CEADBD66A30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8279" r="22312" b="-2"/>
          <a:stretch/>
        </p:blipFill>
        <p:spPr bwMode="auto">
          <a:xfrm>
            <a:off x="2885816" y="5"/>
            <a:ext cx="2765165" cy="4197368"/>
          </a:xfrm>
          <a:custGeom>
            <a:avLst/>
            <a:gdLst/>
            <a:ahLst/>
            <a:cxnLst/>
            <a:rect l="l" t="t" r="r" b="b"/>
            <a:pathLst>
              <a:path w="3686887" h="4197368">
                <a:moveTo>
                  <a:pt x="0" y="0"/>
                </a:moveTo>
                <a:lnTo>
                  <a:pt x="3686887" y="0"/>
                </a:lnTo>
                <a:lnTo>
                  <a:pt x="3686887" y="3832811"/>
                </a:lnTo>
                <a:lnTo>
                  <a:pt x="3497100" y="3826712"/>
                </a:lnTo>
                <a:cubicBezTo>
                  <a:pt x="3497100" y="3826712"/>
                  <a:pt x="3493758" y="3826712"/>
                  <a:pt x="3493758" y="3826712"/>
                </a:cubicBezTo>
                <a:cubicBezTo>
                  <a:pt x="3426914" y="3823370"/>
                  <a:pt x="3363416" y="3823370"/>
                  <a:pt x="3296571" y="3820027"/>
                </a:cubicBezTo>
                <a:cubicBezTo>
                  <a:pt x="3065966" y="3820027"/>
                  <a:pt x="2835360" y="3820027"/>
                  <a:pt x="2608095" y="3820027"/>
                </a:cubicBezTo>
                <a:cubicBezTo>
                  <a:pt x="2384173" y="3910265"/>
                  <a:pt x="2140198" y="3833396"/>
                  <a:pt x="1919619" y="3903581"/>
                </a:cubicBezTo>
                <a:cubicBezTo>
                  <a:pt x="1685670" y="3900239"/>
                  <a:pt x="1465092" y="3970423"/>
                  <a:pt x="1234485" y="4000503"/>
                </a:cubicBezTo>
                <a:cubicBezTo>
                  <a:pt x="1060693" y="4013871"/>
                  <a:pt x="883561" y="3997160"/>
                  <a:pt x="723139" y="4067345"/>
                </a:cubicBezTo>
                <a:cubicBezTo>
                  <a:pt x="661310" y="4095753"/>
                  <a:pt x="606165" y="4128339"/>
                  <a:pt x="583188" y="4172622"/>
                </a:cubicBezTo>
                <a:lnTo>
                  <a:pt x="575662" y="4197368"/>
                </a:lnTo>
                <a:lnTo>
                  <a:pt x="0" y="4197368"/>
                </a:lnTo>
                <a:close/>
              </a:path>
            </a:pathLst>
          </a:cu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4" name="Picture 3" descr="A cake with a small toy on top&#10;&#10;Description automatically generated">
            <a:extLst>
              <a:ext uri="{FF2B5EF4-FFF2-40B4-BE49-F238E27FC236}">
                <a16:creationId xmlns:a16="http://schemas.microsoft.com/office/drawing/2014/main" id="{B832DA67-EAB9-3188-0E10-0C0CC8824242}"/>
              </a:ext>
            </a:extLst>
          </p:cNvPr>
          <p:cNvPicPr>
            <a:picLocks noChangeAspect="1"/>
          </p:cNvPicPr>
          <p:nvPr/>
        </p:nvPicPr>
        <p:blipFill>
          <a:blip r:embed="rId5"/>
          <a:srcRect l="12230" r="29172" b="3"/>
          <a:stretch/>
        </p:blipFill>
        <p:spPr>
          <a:xfrm>
            <a:off x="5740155" y="1"/>
            <a:ext cx="3403848"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a:ln>
            <a:solidFill>
              <a:schemeClr val="tx1"/>
            </a:solidFill>
          </a:ln>
        </p:spPr>
      </p:pic>
      <p:pic>
        <p:nvPicPr>
          <p:cNvPr id="3" name="Picture 2" descr="A plate of deviled eggs with a hedgehog shaped animal shaped topping&#10;&#10;Description automatically generated">
            <a:extLst>
              <a:ext uri="{FF2B5EF4-FFF2-40B4-BE49-F238E27FC236}">
                <a16:creationId xmlns:a16="http://schemas.microsoft.com/office/drawing/2014/main" id="{ACA67924-446D-D60E-738C-4802A71B0582}"/>
              </a:ext>
            </a:extLst>
          </p:cNvPr>
          <p:cNvPicPr>
            <a:picLocks noChangeAspect="1"/>
          </p:cNvPicPr>
          <p:nvPr/>
        </p:nvPicPr>
        <p:blipFill>
          <a:blip r:embed="rId6"/>
          <a:srcRect t="6999" b="17916"/>
          <a:stretch/>
        </p:blipFill>
        <p:spPr>
          <a:xfrm>
            <a:off x="0" y="4297691"/>
            <a:ext cx="5127617" cy="2560309"/>
          </a:xfrm>
          <a:custGeom>
            <a:avLst/>
            <a:gdLst/>
            <a:ahLst/>
            <a:cxnLst/>
            <a:rect l="l" t="t" r="r" b="b"/>
            <a:pathLst>
              <a:path w="6836850" h="2541737">
                <a:moveTo>
                  <a:pt x="0" y="0"/>
                </a:moveTo>
                <a:lnTo>
                  <a:pt x="4460098" y="0"/>
                </a:lnTo>
                <a:lnTo>
                  <a:pt x="4483996" y="31836"/>
                </a:lnTo>
                <a:cubicBezTo>
                  <a:pt x="4644419" y="28495"/>
                  <a:pt x="4627708" y="282495"/>
                  <a:pt x="4788129" y="245732"/>
                </a:cubicBezTo>
                <a:cubicBezTo>
                  <a:pt x="4754709" y="362707"/>
                  <a:pt x="4641076" y="302548"/>
                  <a:pt x="4600971" y="389443"/>
                </a:cubicBezTo>
                <a:cubicBezTo>
                  <a:pt x="4684524" y="462970"/>
                  <a:pt x="4844945" y="409497"/>
                  <a:pt x="4871683" y="563233"/>
                </a:cubicBezTo>
                <a:cubicBezTo>
                  <a:pt x="4838262" y="723655"/>
                  <a:pt x="4945210" y="703602"/>
                  <a:pt x="5032105" y="713629"/>
                </a:cubicBezTo>
                <a:cubicBezTo>
                  <a:pt x="5239317" y="733683"/>
                  <a:pt x="5439843" y="747050"/>
                  <a:pt x="5643713" y="780472"/>
                </a:cubicBezTo>
                <a:cubicBezTo>
                  <a:pt x="5693844" y="790498"/>
                  <a:pt x="5810819" y="767103"/>
                  <a:pt x="5800794" y="870709"/>
                </a:cubicBezTo>
                <a:cubicBezTo>
                  <a:pt x="5790767" y="954261"/>
                  <a:pt x="5700529" y="924184"/>
                  <a:pt x="5643713" y="927525"/>
                </a:cubicBezTo>
                <a:cubicBezTo>
                  <a:pt x="5329553" y="967632"/>
                  <a:pt x="5012052" y="904131"/>
                  <a:pt x="4701235" y="907472"/>
                </a:cubicBezTo>
                <a:cubicBezTo>
                  <a:pt x="4664472" y="907472"/>
                  <a:pt x="4657787" y="1017762"/>
                  <a:pt x="4577576" y="980999"/>
                </a:cubicBezTo>
                <a:cubicBezTo>
                  <a:pt x="4788129" y="1081263"/>
                  <a:pt x="5767372" y="1108001"/>
                  <a:pt x="6094900" y="1161474"/>
                </a:cubicBezTo>
                <a:cubicBezTo>
                  <a:pt x="5754004" y="1542477"/>
                  <a:pt x="5429817" y="1311870"/>
                  <a:pt x="5159105" y="1525765"/>
                </a:cubicBezTo>
                <a:cubicBezTo>
                  <a:pt x="5159105" y="1525765"/>
                  <a:pt x="5212580" y="1525765"/>
                  <a:pt x="5443187" y="1595950"/>
                </a:cubicBezTo>
                <a:cubicBezTo>
                  <a:pt x="5627002" y="1652765"/>
                  <a:pt x="5536765" y="1732976"/>
                  <a:pt x="6001321" y="1886715"/>
                </a:cubicBezTo>
                <a:cubicBezTo>
                  <a:pt x="5824188" y="1936846"/>
                  <a:pt x="5593581" y="1839925"/>
                  <a:pt x="5506685" y="2100610"/>
                </a:cubicBezTo>
                <a:cubicBezTo>
                  <a:pt x="5643713" y="2147401"/>
                  <a:pt x="5807477" y="2103953"/>
                  <a:pt x="5904398" y="2227611"/>
                </a:cubicBezTo>
                <a:cubicBezTo>
                  <a:pt x="5934478" y="2264375"/>
                  <a:pt x="5964557" y="2287770"/>
                  <a:pt x="6001321" y="2307821"/>
                </a:cubicBezTo>
                <a:cubicBezTo>
                  <a:pt x="5984612" y="2314507"/>
                  <a:pt x="5964557" y="2321190"/>
                  <a:pt x="5951188" y="2327874"/>
                </a:cubicBezTo>
                <a:cubicBezTo>
                  <a:pt x="5977925" y="2351271"/>
                  <a:pt x="6663060" y="2478270"/>
                  <a:pt x="6836850" y="2481613"/>
                </a:cubicBezTo>
                <a:cubicBezTo>
                  <a:pt x="6761652" y="2506679"/>
                  <a:pt x="6636845" y="2527828"/>
                  <a:pt x="6553814" y="2540165"/>
                </a:cubicBezTo>
                <a:lnTo>
                  <a:pt x="6542822" y="2541737"/>
                </a:lnTo>
                <a:lnTo>
                  <a:pt x="0" y="2541737"/>
                </a:lnTo>
                <a:close/>
              </a:path>
            </a:pathLst>
          </a:custGeom>
          <a:ln>
            <a:solidFill>
              <a:schemeClr val="tx1"/>
            </a:solidFill>
          </a:ln>
        </p:spPr>
      </p:pic>
      <p:sp>
        <p:nvSpPr>
          <p:cNvPr id="5" name="TextBox 4">
            <a:extLst>
              <a:ext uri="{FF2B5EF4-FFF2-40B4-BE49-F238E27FC236}">
                <a16:creationId xmlns:a16="http://schemas.microsoft.com/office/drawing/2014/main" id="{7A4F509C-D62B-24F9-A53A-5D13A5985226}"/>
              </a:ext>
            </a:extLst>
          </p:cNvPr>
          <p:cNvSpPr txBox="1"/>
          <p:nvPr/>
        </p:nvSpPr>
        <p:spPr>
          <a:xfrm>
            <a:off x="4757737" y="4181474"/>
            <a:ext cx="4129361" cy="147133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800" b="1" i="0" kern="1200">
                <a:solidFill>
                  <a:schemeClr val="tx1"/>
                </a:solidFill>
                <a:effectLst/>
                <a:latin typeface="+mj-lt"/>
                <a:ea typeface="+mj-ea"/>
                <a:cs typeface="+mj-cs"/>
              </a:rPr>
              <a:t>When in doubt, make a hedgehog!</a:t>
            </a:r>
            <a:endParaRPr lang="en-US" sz="3800" kern="1200">
              <a:solidFill>
                <a:schemeClr val="tx1"/>
              </a:solidFill>
              <a:latin typeface="+mj-lt"/>
              <a:ea typeface="+mj-ea"/>
              <a:cs typeface="+mj-cs"/>
            </a:endParaRPr>
          </a:p>
        </p:txBody>
      </p:sp>
    </p:spTree>
    <p:extLst>
      <p:ext uri="{BB962C8B-B14F-4D97-AF65-F5344CB8AC3E}">
        <p14:creationId xmlns:p14="http://schemas.microsoft.com/office/powerpoint/2010/main" val="183342629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5F2B-6FAC-F956-61D9-EEBDEB15299B}"/>
              </a:ext>
            </a:extLst>
          </p:cNvPr>
          <p:cNvSpPr>
            <a:spLocks noGrp="1"/>
          </p:cNvSpPr>
          <p:nvPr>
            <p:ph type="title"/>
          </p:nvPr>
        </p:nvSpPr>
        <p:spPr/>
        <p:txBody>
          <a:bodyPr/>
          <a:lstStyle/>
          <a:p>
            <a:pPr algn="ctr"/>
            <a:br>
              <a:rPr lang="en-GB" dirty="0">
                <a:effectLst>
                  <a:outerShdw blurRad="38100" dist="38100" dir="2700000" algn="tl">
                    <a:srgbClr val="000000">
                      <a:alpha val="43137"/>
                    </a:srgbClr>
                  </a:outerShdw>
                </a:effectLst>
                <a:latin typeface="Aptos" panose="020B0004020202020204" pitchFamily="34" charset="0"/>
              </a:rPr>
            </a:br>
            <a:br>
              <a:rPr lang="en-GB" dirty="0">
                <a:effectLst>
                  <a:outerShdw blurRad="38100" dist="38100" dir="2700000" algn="tl">
                    <a:srgbClr val="000000">
                      <a:alpha val="43137"/>
                    </a:srgbClr>
                  </a:outerShdw>
                </a:effectLst>
                <a:latin typeface="Aptos" panose="020B0004020202020204" pitchFamily="34" charset="0"/>
              </a:rPr>
            </a:br>
            <a:br>
              <a:rPr lang="en-GB" dirty="0">
                <a:effectLst>
                  <a:outerShdw blurRad="38100" dist="38100" dir="2700000" algn="tl">
                    <a:srgbClr val="000000">
                      <a:alpha val="43137"/>
                    </a:srgbClr>
                  </a:outerShdw>
                </a:effectLst>
                <a:latin typeface="Aptos" panose="020B0004020202020204" pitchFamily="34" charset="0"/>
              </a:rPr>
            </a:br>
            <a:br>
              <a:rPr lang="en-GB" dirty="0">
                <a:effectLst>
                  <a:outerShdw blurRad="38100" dist="38100" dir="2700000" algn="tl">
                    <a:srgbClr val="000000">
                      <a:alpha val="43137"/>
                    </a:srgbClr>
                  </a:outerShdw>
                </a:effectLst>
                <a:latin typeface="Aptos" panose="020B0004020202020204" pitchFamily="34" charset="0"/>
              </a:rPr>
            </a:br>
            <a:r>
              <a:rPr lang="en-GB" sz="4800" dirty="0">
                <a:effectLst>
                  <a:outerShdw blurRad="38100" dist="38100" dir="2700000" algn="tl">
                    <a:srgbClr val="000000">
                      <a:alpha val="43137"/>
                    </a:srgbClr>
                  </a:outerShdw>
                </a:effectLst>
                <a:latin typeface="Aptos" panose="020B0004020202020204" pitchFamily="34" charset="0"/>
              </a:rPr>
              <a:t>Any Questions?</a:t>
            </a:r>
            <a:endParaRPr lang="en-GB" dirty="0">
              <a:effectLst>
                <a:outerShdw blurRad="38100" dist="38100" dir="2700000" algn="tl">
                  <a:srgbClr val="000000">
                    <a:alpha val="43137"/>
                  </a:srgbClr>
                </a:outerShdw>
              </a:effectLst>
              <a:latin typeface="Aptos" panose="020B0004020202020204" pitchFamily="34" charset="0"/>
            </a:endParaRPr>
          </a:p>
        </p:txBody>
      </p:sp>
    </p:spTree>
    <p:extLst>
      <p:ext uri="{BB962C8B-B14F-4D97-AF65-F5344CB8AC3E}">
        <p14:creationId xmlns:p14="http://schemas.microsoft.com/office/powerpoint/2010/main" val="254368734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2843</Words>
  <Application>Microsoft Office PowerPoint</Application>
  <PresentationFormat>On-screen Show (4:3)</PresentationFormat>
  <Paragraphs>210</Paragraphs>
  <Slides>29</Slides>
  <Notes>24</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29</vt:i4>
      </vt:variant>
    </vt:vector>
  </HeadingPairs>
  <TitlesOfParts>
    <vt:vector size="40" baseType="lpstr">
      <vt:lpstr>var(--fontFamilyBase)</vt:lpstr>
      <vt:lpstr>Aptos</vt:lpstr>
      <vt:lpstr>Aptos Display</vt:lpstr>
      <vt:lpstr>Arial</vt:lpstr>
      <vt:lpstr>Arial</vt:lpstr>
      <vt:lpstr>Calibri</vt:lpstr>
      <vt:lpstr>Calibri Light</vt:lpstr>
      <vt:lpstr>Segoe UI</vt:lpstr>
      <vt:lpstr>Wingdings</vt:lpstr>
      <vt:lpstr>Accessible 2</vt:lpstr>
      <vt:lpstr>Sub Title 1</vt:lpstr>
      <vt:lpstr>  German Food Culture   10th December 2024</vt:lpstr>
      <vt:lpstr>Learning Objectives</vt:lpstr>
      <vt:lpstr>Introduction to German Food Culture</vt:lpstr>
      <vt:lpstr>PowerPoint Presentation</vt:lpstr>
      <vt:lpstr>PowerPoint Presentation</vt:lpstr>
      <vt:lpstr>Historical Influences</vt:lpstr>
      <vt:lpstr>PowerPoint Presentation</vt:lpstr>
      <vt:lpstr>PowerPoint Presentation</vt:lpstr>
      <vt:lpstr>Bread &amp; Baking</vt:lpstr>
      <vt:lpstr>Meat and Sausages</vt:lpstr>
      <vt:lpstr>Potatoes and Vegetables</vt:lpstr>
      <vt:lpstr>Traditional Meals</vt:lpstr>
      <vt:lpstr>Desserts and Sweets</vt:lpstr>
      <vt:lpstr>Regional Specialties</vt:lpstr>
      <vt:lpstr>Rhineland</vt:lpstr>
      <vt:lpstr>Swabia</vt:lpstr>
      <vt:lpstr>Bavaria</vt:lpstr>
      <vt:lpstr>Weißwurstäquator (white sausage equator)</vt:lpstr>
      <vt:lpstr>Beverages</vt:lpstr>
      <vt:lpstr>Beverages</vt:lpstr>
      <vt:lpstr>German Wine</vt:lpstr>
      <vt:lpstr>German Beer</vt:lpstr>
      <vt:lpstr>Freising, Germany</vt:lpstr>
      <vt:lpstr>Oktoberfest</vt:lpstr>
      <vt:lpstr>Modern Trends</vt:lpstr>
      <vt:lpstr>Dining Etiquette</vt:lpstr>
      <vt:lpstr>Conclusion</vt:lpstr>
      <vt:lpstr>PowerPoint Presentation</vt:lpstr>
      <vt:lpstr>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Jemma Smith</cp:lastModifiedBy>
  <cp:revision>49</cp:revision>
  <dcterms:created xsi:type="dcterms:W3CDTF">2015-10-03T11:53:06Z</dcterms:created>
  <dcterms:modified xsi:type="dcterms:W3CDTF">2024-12-17T15:30:30Z</dcterms:modified>
</cp:coreProperties>
</file>