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3"/>
  </p:notesMasterIdLst>
  <p:sldIdLst>
    <p:sldId id="719" r:id="rId6"/>
    <p:sldId id="841" r:id="rId7"/>
    <p:sldId id="889" r:id="rId8"/>
    <p:sldId id="890" r:id="rId9"/>
    <p:sldId id="891" r:id="rId10"/>
    <p:sldId id="870" r:id="rId11"/>
    <p:sldId id="894" r:id="rId12"/>
    <p:sldId id="892" r:id="rId13"/>
    <p:sldId id="893" r:id="rId14"/>
    <p:sldId id="835" r:id="rId15"/>
    <p:sldId id="834" r:id="rId16"/>
    <p:sldId id="871" r:id="rId17"/>
    <p:sldId id="896" r:id="rId18"/>
    <p:sldId id="897" r:id="rId19"/>
    <p:sldId id="898" r:id="rId20"/>
    <p:sldId id="899" r:id="rId21"/>
    <p:sldId id="732" r:id="rId22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92D050"/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88630" autoAdjust="0"/>
  </p:normalViewPr>
  <p:slideViewPr>
    <p:cSldViewPr snapToGrid="0">
      <p:cViewPr varScale="1">
        <p:scale>
          <a:sx n="94" d="100"/>
          <a:sy n="94" d="100"/>
        </p:scale>
        <p:origin x="128" y="8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ags" Target="tags/tag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1386588-E36D-47AF-A552-0150EC065350}"/>
    <pc:docChg chg="delSld">
      <pc:chgData name="Jenifer Prince Devaraj" userId="c3fb109c-09d1-42a6-93f4-69472d709861" providerId="ADAL" clId="{61386588-E36D-47AF-A552-0150EC065350}" dt="2025-05-05T23:24:38.936" v="3" actId="47"/>
      <pc:docMkLst>
        <pc:docMk/>
      </pc:docMkLst>
      <pc:sldChg chg="del">
        <pc:chgData name="Jenifer Prince Devaraj" userId="c3fb109c-09d1-42a6-93f4-69472d709861" providerId="ADAL" clId="{61386588-E36D-47AF-A552-0150EC065350}" dt="2025-05-05T23:24:35.340" v="0" actId="47"/>
        <pc:sldMkLst>
          <pc:docMk/>
          <pc:sldMk cId="74009335" sldId="895"/>
        </pc:sldMkLst>
      </pc:sldChg>
      <pc:sldChg chg="del">
        <pc:chgData name="Jenifer Prince Devaraj" userId="c3fb109c-09d1-42a6-93f4-69472d709861" providerId="ADAL" clId="{61386588-E36D-47AF-A552-0150EC065350}" dt="2025-05-05T23:24:35.968" v="1" actId="47"/>
        <pc:sldMkLst>
          <pc:docMk/>
          <pc:sldMk cId="1599443287" sldId="900"/>
        </pc:sldMkLst>
      </pc:sldChg>
      <pc:sldChg chg="del">
        <pc:chgData name="Jenifer Prince Devaraj" userId="c3fb109c-09d1-42a6-93f4-69472d709861" providerId="ADAL" clId="{61386588-E36D-47AF-A552-0150EC065350}" dt="2025-05-05T23:24:36.504" v="2" actId="47"/>
        <pc:sldMkLst>
          <pc:docMk/>
          <pc:sldMk cId="3307692339" sldId="901"/>
        </pc:sldMkLst>
      </pc:sldChg>
      <pc:sldChg chg="del">
        <pc:chgData name="Jenifer Prince Devaraj" userId="c3fb109c-09d1-42a6-93f4-69472d709861" providerId="ADAL" clId="{61386588-E36D-47AF-A552-0150EC065350}" dt="2025-05-05T23:24:38.936" v="3" actId="47"/>
        <pc:sldMkLst>
          <pc:docMk/>
          <pc:sldMk cId="2264833047" sldId="90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0204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1885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783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                      Revision 3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5175" y="-4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7BFFD3-2DDC-4906-EF1E-CBEA29584035}"/>
              </a:ext>
            </a:extLst>
          </p:cNvPr>
          <p:cNvSpPr txBox="1"/>
          <p:nvPr/>
        </p:nvSpPr>
        <p:spPr>
          <a:xfrm>
            <a:off x="0" y="1168406"/>
            <a:ext cx="30369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6825A8C-8023-657B-A018-B5561AEE2B4B}"/>
                  </a:ext>
                </a:extLst>
              </p:cNvPr>
              <p:cNvSpPr txBox="1"/>
              <p:nvPr/>
            </p:nvSpPr>
            <p:spPr>
              <a:xfrm>
                <a:off x="222368" y="1749518"/>
                <a:ext cx="12059570" cy="363939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For the discrete signal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={1, 2, 3, 4, 4, 3, 2, 1}</m:t>
                    </m:r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, Compute the Discrete Fourier Transform Y(K) using the Decimation-in-Time Fast Fourier Transform (DIT FFT) algorithm. Show the intermediate steps including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AutoNum type="alphaLcPeriod"/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Dividing the sequence into 4 even and 4 odd terms. 			</a:t>
                </a:r>
                <a:endParaRPr lang="en-GB" dirty="0">
                  <a:solidFill>
                    <a:srgbClr val="000000"/>
                  </a:solidFill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AutoNum type="alphaLcPeriod"/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Computing the Twiddle Factors						</a:t>
                </a:r>
                <a:endParaRPr lang="en-GB" dirty="0">
                  <a:solidFill>
                    <a:srgbClr val="000000"/>
                  </a:solidFill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AutoNum type="alphaLcPeriod"/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Using the Decimation-in-Time Fast Fourier Transform (DIT FFT) with a butterfly diagram</a:t>
                </a:r>
                <a:r>
                  <a:rPr lang="en-GB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rPr>
                  <a:t> </a:t>
                </a: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that clearly shows the stages of computation.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6825A8C-8023-657B-A018-B5561AEE2B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368" y="1749518"/>
                <a:ext cx="12059570" cy="3639394"/>
              </a:xfrm>
              <a:prstGeom prst="rect">
                <a:avLst/>
              </a:prstGeom>
              <a:blipFill>
                <a:blip r:embed="rId2"/>
                <a:stretch>
                  <a:fillRect l="-404" r="-404" b="-16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146141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5175" y="-4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7BFFD3-2DDC-4906-EF1E-CBEA29584035}"/>
              </a:ext>
            </a:extLst>
          </p:cNvPr>
          <p:cNvSpPr txBox="1"/>
          <p:nvPr/>
        </p:nvSpPr>
        <p:spPr>
          <a:xfrm>
            <a:off x="0" y="1168406"/>
            <a:ext cx="30369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Solution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825A8C-8023-657B-A018-B5561AEE2B4B}"/>
              </a:ext>
            </a:extLst>
          </p:cNvPr>
          <p:cNvSpPr txBox="1"/>
          <p:nvPr/>
        </p:nvSpPr>
        <p:spPr>
          <a:xfrm>
            <a:off x="66215" y="1727816"/>
            <a:ext cx="12059570" cy="4602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a. Divide the sequence into 4 even and 4 odd terms.</a:t>
            </a:r>
          </a:p>
          <a:p>
            <a:pPr marL="1200150" lvl="2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	Even-indexed parts = [1,3,4,2] 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.,x(0)=1,x(2)=3,x(4)=4,x(6)=2 </a:t>
            </a:r>
          </a:p>
          <a:p>
            <a:pPr marL="1200150" lvl="2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	 Odd-indexed parts = [2,4,3,1]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.,x(1)=2,x(3)=4,x(5)=3,x(7)=1 				</a:t>
            </a:r>
          </a:p>
          <a:p>
            <a:pPr lvl="7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On Further dividing the sequence it becomes, 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Even: Even-indexed parts = [1,4]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.,x(0)=1,x(4)= 4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Even: Odd-indexed parts = [3,2]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.,x(2)=3,x(6)= 2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Odd: Even-indexed parts = [2,3]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.,x(1)=2,x(5)= 3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Odd: Odd-indexed parts=[4,1]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.,x(3)=4,x(7)= 1</a:t>
            </a:r>
          </a:p>
          <a:p>
            <a:pPr lvl="0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66682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5175" y="-4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7BFFD3-2DDC-4906-EF1E-CBEA29584035}"/>
              </a:ext>
            </a:extLst>
          </p:cNvPr>
          <p:cNvSpPr txBox="1"/>
          <p:nvPr/>
        </p:nvSpPr>
        <p:spPr>
          <a:xfrm>
            <a:off x="0" y="1168406"/>
            <a:ext cx="30369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Solution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6825A8C-8023-657B-A018-B5561AEE2B4B}"/>
                  </a:ext>
                </a:extLst>
              </p:cNvPr>
              <p:cNvSpPr txBox="1"/>
              <p:nvPr/>
            </p:nvSpPr>
            <p:spPr>
              <a:xfrm>
                <a:off x="66215" y="1727816"/>
                <a:ext cx="12059570" cy="36089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lvl="0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b. Find the Twiddle Factor </a:t>
                </a:r>
              </a:p>
              <a:p>
                <a:pPr lvl="0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using 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SupPr>
                      <m:e>
                        <m:r>
                          <a:rPr lang="en-GB" sz="1800" b="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𝑊</m:t>
                        </m:r>
                      </m:e>
                      <m:sub>
                        <m:r>
                          <a:rPr lang="en-GB" sz="1800" b="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𝑁</m:t>
                        </m:r>
                      </m:sub>
                      <m:sup>
                        <m:r>
                          <a:rPr lang="en-GB" sz="1800" b="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𝑘</m:t>
                        </m:r>
                      </m:sup>
                    </m:sSubSup>
                    <m:r>
                      <a:rPr lang="en-GB" sz="1800" b="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1800" b="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b="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b="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𝑗</m:t>
                        </m:r>
                        <m:f>
                          <m:fPr>
                            <m:ctrlP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sz="1800" b="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sz="1800" b="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1800" b="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𝑁</m:t>
                            </m:r>
                          </m:den>
                        </m:f>
                        <m:r>
                          <a:rPr lang="en-GB" sz="1800" b="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𝑘</m:t>
                        </m:r>
                      </m:sup>
                    </m:sSup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1530350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𝐹𝑜𝑟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𝑁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=8, 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𝐾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=0,1,2,3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1530350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Sup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𝑊</m:t>
                        </m:r>
                      </m:e>
                      <m:sub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8</m:t>
                        </m:r>
                      </m:sub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sup>
                    </m:sSubSup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𝑗</m:t>
                        </m:r>
                        <m:f>
                          <m:fPr>
                            <m:ctrlP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8</m:t>
                            </m:r>
                          </m:den>
                        </m:f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0</m:t>
                        </m:r>
                      </m:sup>
                    </m:sSup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=1 ; </m:t>
                    </m:r>
                    <m:sSubSup>
                      <m:sSubSup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Sup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𝑊</m:t>
                        </m:r>
                      </m:e>
                      <m:sub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8</m:t>
                        </m:r>
                      </m:sub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sup>
                    </m:sSubSup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p>
                      <m:sSup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𝑗</m:t>
                        </m:r>
                        <m:f>
                          <m:fPr>
                            <m:ctrlP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1800" i="1">
                                <a:solidFill>
                                  <a:srgbClr val="000000"/>
                                </a:solidFill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8</m:t>
                            </m:r>
                          </m:den>
                        </m:f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=−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𝑗</m:t>
                    </m:r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1530350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Sup>
                        <m:sSubSup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Sup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𝑊</m:t>
                          </m:r>
                        </m:e>
                        <m:sub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8</m:t>
                          </m:r>
                        </m:sub>
                        <m:sup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1</m:t>
                          </m:r>
                        </m:sup>
                      </m:sSubSup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𝑗</m:t>
                          </m:r>
                          <m:f>
                            <m:fPr>
                              <m:ctrlP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2</m:t>
                              </m:r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8</m:t>
                              </m:r>
                            </m:den>
                          </m:f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1</m:t>
                          </m:r>
                        </m:sup>
                      </m:sSup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=0.707−</m:t>
                      </m:r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𝑗</m:t>
                      </m:r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0.707;</m:t>
                      </m:r>
                      <m:sSubSup>
                        <m:sSubSup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bSup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𝑊</m:t>
                          </m:r>
                        </m:e>
                        <m:sub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8</m:t>
                          </m:r>
                        </m:sub>
                        <m:sup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3</m:t>
                          </m:r>
                        </m:sup>
                      </m:sSubSup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</m:ctrlPr>
                        </m:sSupPr>
                        <m:e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𝑒</m:t>
                          </m:r>
                        </m:e>
                        <m:sup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−</m:t>
                          </m:r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𝑗</m:t>
                          </m:r>
                          <m:f>
                            <m:fPr>
                              <m:ctrlP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2</m:t>
                              </m:r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𝜋</m:t>
                              </m:r>
                            </m:num>
                            <m:den>
                              <m:r>
                                <a:rPr lang="en-GB" sz="1800" i="1">
                                  <a:solidFill>
                                    <a:srgbClr val="000000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</a:rPr>
                                <m:t>8</m:t>
                              </m:r>
                            </m:den>
                          </m:f>
                          <m:r>
                            <a:rPr lang="en-GB" sz="1800" i="1">
                              <a:solidFill>
                                <a:srgbClr val="000000"/>
                              </a:solidFill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</a:rPr>
                            <m:t>3</m:t>
                          </m:r>
                        </m:sup>
                      </m:sSup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=−0.707−</m:t>
                      </m:r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𝑗</m:t>
                      </m:r>
                      <m:r>
                        <a:rPr lang="en-GB" sz="1800" i="1">
                          <a:solidFill>
                            <a:srgbClr val="000000"/>
                          </a:solidFill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</a:rPr>
                        <m:t>0.707</m:t>
                      </m:r>
                    </m:oMath>
                  </m:oMathPara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lvl="0" algn="just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6825A8C-8023-657B-A018-B5561AEE2B4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15" y="1727816"/>
                <a:ext cx="12059570" cy="3608937"/>
              </a:xfrm>
              <a:prstGeom prst="rect">
                <a:avLst/>
              </a:prstGeom>
              <a:blipFill>
                <a:blip r:embed="rId2"/>
                <a:stretch>
                  <a:fillRect l="-45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88247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5175" y="-4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7BFFD3-2DDC-4906-EF1E-CBEA29584035}"/>
              </a:ext>
            </a:extLst>
          </p:cNvPr>
          <p:cNvSpPr txBox="1"/>
          <p:nvPr/>
        </p:nvSpPr>
        <p:spPr>
          <a:xfrm>
            <a:off x="0" y="1168406"/>
            <a:ext cx="30369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Solution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6825A8C-8023-657B-A018-B5561AEE2B4B}"/>
              </a:ext>
            </a:extLst>
          </p:cNvPr>
          <p:cNvSpPr txBox="1"/>
          <p:nvPr/>
        </p:nvSpPr>
        <p:spPr>
          <a:xfrm>
            <a:off x="66215" y="1727816"/>
            <a:ext cx="12059570" cy="87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c. Using the Decimation-in-Time Fast Fourier Transform (DIT FFT) with a butterfly diagram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that clearly shows the stages of computation.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28BA46-9381-7C5C-0861-4EE1D1DCD7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6548" y="2711545"/>
            <a:ext cx="9525591" cy="3955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301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777C99-6742-11BA-FA90-151D3192B190}"/>
              </a:ext>
            </a:extLst>
          </p:cNvPr>
          <p:cNvSpPr txBox="1"/>
          <p:nvPr/>
        </p:nvSpPr>
        <p:spPr>
          <a:xfrm>
            <a:off x="141315" y="13722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47C1219B-E75B-7BA6-3975-DE38ACC14CBE}"/>
                  </a:ext>
                </a:extLst>
              </p:cNvPr>
              <p:cNvSpPr txBox="1"/>
              <p:nvPr/>
            </p:nvSpPr>
            <p:spPr>
              <a:xfrm>
                <a:off x="141315" y="2011528"/>
                <a:ext cx="11594969" cy="363939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For the discrete signal </a:t>
                </a:r>
                <a14:m>
                  <m:oMath xmlns:m="http://schemas.openxmlformats.org/officeDocument/2006/math"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𝑦</m:t>
                    </m:r>
                    <m:d>
                      <m:dPr>
                        <m:ctrlP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𝑛</m:t>
                        </m:r>
                      </m:e>
                    </m:d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={</m:t>
                    </m:r>
                    <m:r>
                      <a:rPr lang="en-GB" sz="1800" b="0" i="1" smtClean="0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0, 1, 2, 3, 4, 5, 6, 7</m:t>
                    </m:r>
                    <m:r>
                      <a:rPr lang="en-GB" sz="1800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}</m:t>
                    </m:r>
                  </m:oMath>
                </a14:m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, Compute the Discrete Fourier Transform Y(K) using the Decimation-in-Time Fast Fourier Transform (DIT FFT) algorithm. Show the intermediate steps including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AutoNum type="alphaLcPeriod"/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Dividing the sequence into 4 even and 4 odd terms. 			</a:t>
                </a:r>
                <a:endParaRPr lang="en-GB" dirty="0">
                  <a:solidFill>
                    <a:srgbClr val="000000"/>
                  </a:solidFill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AutoNum type="alphaLcPeriod"/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Computing the Twiddle Factors						</a:t>
                </a:r>
                <a:endParaRPr lang="en-GB" dirty="0">
                  <a:solidFill>
                    <a:srgbClr val="000000"/>
                  </a:solidFill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342900" lvl="0" indent="-342900" algn="just">
                  <a:lnSpc>
                    <a:spcPct val="200000"/>
                  </a:lnSpc>
                  <a:spcAft>
                    <a:spcPts val="800"/>
                  </a:spcAft>
                  <a:buAutoNum type="alphaLcPeriod"/>
                  <a:tabLst>
                    <a:tab pos="540385" algn="l"/>
                  </a:tabLst>
                </a:pP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Using the Decimation-in-Time Fast Fourier Transform (DIT FFT) with a butterfly diagram</a:t>
                </a:r>
                <a:r>
                  <a:rPr lang="en-GB" sz="18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rPr>
                  <a:t> </a:t>
                </a:r>
                <a:r>
                  <a:rPr lang="en-GB" sz="1800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that clearly shows the stages of computation.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47C1219B-E75B-7BA6-3975-DE38ACC14CB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315" y="2011528"/>
                <a:ext cx="11594969" cy="3639394"/>
              </a:xfrm>
              <a:prstGeom prst="rect">
                <a:avLst/>
              </a:prstGeom>
              <a:blipFill>
                <a:blip r:embed="rId2"/>
                <a:stretch>
                  <a:fillRect l="-421" r="-473" b="-16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447548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777C99-6742-11BA-FA90-151D3192B190}"/>
              </a:ext>
            </a:extLst>
          </p:cNvPr>
          <p:cNvSpPr txBox="1"/>
          <p:nvPr/>
        </p:nvSpPr>
        <p:spPr>
          <a:xfrm>
            <a:off x="141315" y="13722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Solution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63EBEA-0B35-1B06-4F57-16BBFB1994FE}"/>
              </a:ext>
            </a:extLst>
          </p:cNvPr>
          <p:cNvSpPr txBox="1"/>
          <p:nvPr/>
        </p:nvSpPr>
        <p:spPr>
          <a:xfrm>
            <a:off x="559437" y="1853595"/>
            <a:ext cx="12059570" cy="46024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a. Divide the sequence into 4 even and 4 odd terms.</a:t>
            </a:r>
          </a:p>
          <a:p>
            <a:pPr marL="1200150" lvl="2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	Even-indexed parts = [0,2,4,6] 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.,x(0)=0,x(2)=2,x(4)=4,x(6)=6 </a:t>
            </a:r>
          </a:p>
          <a:p>
            <a:pPr marL="1200150" lvl="2" indent="-28575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	 Odd-indexed parts = [1,3,5,7]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.,x(1)=1,x(3)=3,x(5)=5,x(7)=7 				</a:t>
            </a:r>
          </a:p>
          <a:p>
            <a:pPr lvl="7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On Further dividing the sequence it becomes, 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Even: Even-indexed parts = [0,4]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.,x(0)=0,x(4)= 4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Even: Odd-indexed parts = [2,6]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.,x(2)=2,x(6)= 6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Odd: Even-indexed parts = [1,5]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.,x(1)=1,x(5)= 5</a:t>
            </a:r>
          </a:p>
          <a:p>
            <a:pPr lvl="8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Odd: Odd-indexed parts=[3,7] </a:t>
            </a:r>
            <a:r>
              <a:rPr lang="en-GB" dirty="0" err="1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ie</a:t>
            </a: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.,x(3)=3,x(7)= 7</a:t>
            </a:r>
          </a:p>
          <a:p>
            <a:pPr lvl="0" algn="just">
              <a:lnSpc>
                <a:spcPct val="15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5473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777C99-6742-11BA-FA90-151D3192B190}"/>
              </a:ext>
            </a:extLst>
          </p:cNvPr>
          <p:cNvSpPr txBox="1"/>
          <p:nvPr/>
        </p:nvSpPr>
        <p:spPr>
          <a:xfrm>
            <a:off x="141315" y="13722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Solution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C1219B-E75B-7BA6-3975-DE38ACC14CBE}"/>
              </a:ext>
            </a:extLst>
          </p:cNvPr>
          <p:cNvSpPr txBox="1"/>
          <p:nvPr/>
        </p:nvSpPr>
        <p:spPr>
          <a:xfrm>
            <a:off x="390696" y="1618448"/>
            <a:ext cx="11594969" cy="1218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>
              <a:lnSpc>
                <a:spcPct val="20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b. Computing the Twiddle Factors				</a:t>
            </a:r>
            <a:endParaRPr lang="en-GB" dirty="0">
              <a:solidFill>
                <a:srgbClr val="000000"/>
              </a:solidFill>
              <a:latin typeface="Cambria" panose="02040503050406030204" pitchFamily="18" charset="0"/>
              <a:ea typeface="Times New Roman" panose="02020603050405020304" pitchFamily="18" charset="0"/>
            </a:endParaRPr>
          </a:p>
          <a:p>
            <a:pPr lvl="0" algn="just">
              <a:lnSpc>
                <a:spcPct val="20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8B1EEBE-F00E-A648-9040-B1E4E12B21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3475" y="2452905"/>
            <a:ext cx="2266075" cy="97609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2B68CF5-0657-63D1-4EBF-277E132F37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5985" y="3951812"/>
            <a:ext cx="5223866" cy="1864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74607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C1219B-E75B-7BA6-3975-DE38ACC14CBE}"/>
              </a:ext>
            </a:extLst>
          </p:cNvPr>
          <p:cNvSpPr txBox="1"/>
          <p:nvPr/>
        </p:nvSpPr>
        <p:spPr>
          <a:xfrm>
            <a:off x="47104" y="1020508"/>
            <a:ext cx="11594969" cy="11156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>
              <a:lnSpc>
                <a:spcPct val="200000"/>
              </a:lnSpc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solidFill>
                  <a:srgbClr val="000000"/>
                </a:solidFill>
                <a:latin typeface="Cambria" panose="02040503050406030204" pitchFamily="18" charset="0"/>
                <a:ea typeface="Times New Roman" panose="02020603050405020304" pitchFamily="18" charset="0"/>
              </a:rPr>
              <a:t>c. </a:t>
            </a: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Using the Decimation-in-Time Fast Fourier Transform (DIT FFT) with a butterfly diagram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that clearly shows the stages of computation.				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BE9CA2-AA93-73D9-C40D-939DD69862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2700" y="2094807"/>
            <a:ext cx="9312685" cy="4596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5015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06668" y="6515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677FA31-8CB0-D820-3835-AE7972F02B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45" y="1556093"/>
            <a:ext cx="11105421" cy="4393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8693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697" y="16202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61ACAA7-A5E8-00CE-089C-BC2D46972A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1779" y="1889014"/>
            <a:ext cx="8768442" cy="456705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2214E6A-A7B9-B7D4-9858-4B83BFB834A5}"/>
              </a:ext>
            </a:extLst>
          </p:cNvPr>
          <p:cNvSpPr txBox="1"/>
          <p:nvPr/>
        </p:nvSpPr>
        <p:spPr>
          <a:xfrm>
            <a:off x="222368" y="1318969"/>
            <a:ext cx="75396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DIT- FFT Algorithm : Radix-2</a:t>
            </a:r>
            <a:r>
              <a:rPr lang="en-GB" sz="18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 FFT for </a:t>
            </a:r>
            <a:r>
              <a:rPr lang="en-GB" sz="1800" b="1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𝑁=8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54695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7C74B-D870-2F5A-8E37-27AE4ADFDE54}"/>
              </a:ext>
            </a:extLst>
          </p:cNvPr>
          <p:cNvSpPr txBox="1"/>
          <p:nvPr/>
        </p:nvSpPr>
        <p:spPr>
          <a:xfrm>
            <a:off x="91439" y="12199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C4CEAC3F-D84E-26C4-BA0E-16A7A44C05D9}"/>
                  </a:ext>
                </a:extLst>
              </p:cNvPr>
              <p:cNvSpPr txBox="1"/>
              <p:nvPr/>
            </p:nvSpPr>
            <p:spPr>
              <a:xfrm>
                <a:off x="515388" y="3825012"/>
                <a:ext cx="10764982" cy="254435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dirty="0" err="1">
                    <a:latin typeface="Book Antiqua" panose="02040602050305030304" pitchFamily="18" charset="0"/>
                  </a:rPr>
                  <a:t>i</a:t>
                </a:r>
                <a:r>
                  <a:rPr lang="en-GB" dirty="0">
                    <a:latin typeface="Book Antiqua" panose="02040602050305030304" pitchFamily="18" charset="0"/>
                  </a:rPr>
                  <a:t>. </a:t>
                </a:r>
                <a:r>
                  <a:rPr lang="en-GB" sz="1800" dirty="0">
                    <a:latin typeface="Book Antiqua" panose="02040602050305030304" pitchFamily="18" charset="0"/>
                  </a:rPr>
                  <a:t> Based on the SDR Receiver, answer the following,</a:t>
                </a:r>
              </a:p>
              <a:p>
                <a:pPr marL="800100" lvl="1" indent="-342900" algn="just">
                  <a:lnSpc>
                    <a:spcPct val="150000"/>
                  </a:lnSpc>
                  <a:buAutoNum type="alphaLcPeriod"/>
                </a:pPr>
                <a:r>
                  <a:rPr lang="en-GB" dirty="0">
                    <a:latin typeface="Book Antiqua" panose="02040602050305030304" pitchFamily="18" charset="0"/>
                  </a:rPr>
                  <a:t>Using the given values for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and the LO, specify the expressions for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),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).</m:t>
                    </m:r>
                  </m:oMath>
                </a14:m>
                <a:endParaRPr lang="en-GB" dirty="0">
                  <a:latin typeface="Book Antiqua" panose="02040602050305030304" pitchFamily="18" charset="0"/>
                </a:endParaRPr>
              </a:p>
              <a:p>
                <a:pPr marL="800100" lvl="1" indent="-342900" algn="just">
                  <a:lnSpc>
                    <a:spcPct val="150000"/>
                  </a:lnSpc>
                  <a:buAutoNum type="alphaLcPeriod"/>
                </a:pPr>
                <a:r>
                  <a:rPr lang="en-GB" dirty="0">
                    <a:latin typeface="Book Antiqua" panose="02040602050305030304" pitchFamily="18" charset="0"/>
                  </a:rPr>
                  <a:t>Draw the block diagram of the SDR receiver, labelling all components including the LO signal with its amplitude and frequency.</a:t>
                </a:r>
              </a:p>
              <a:p>
                <a:pPr marL="800100" lvl="1" indent="-342900" algn="just">
                  <a:lnSpc>
                    <a:spcPct val="150000"/>
                  </a:lnSpc>
                  <a:buAutoNum type="alphaLcPeriod"/>
                </a:pPr>
                <a:r>
                  <a:rPr lang="en-GB" dirty="0">
                    <a:latin typeface="Book Antiqua" panose="02040602050305030304" pitchFamily="18" charset="0"/>
                  </a:rPr>
                  <a:t>Explain how the system converts the RF input into its baseband representation.</a:t>
                </a:r>
              </a:p>
              <a:p>
                <a:pPr>
                  <a:lnSpc>
                    <a:spcPct val="150000"/>
                  </a:lnSpc>
                </a:pPr>
                <a:endParaRPr lang="en-GB" sz="18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C4CEAC3F-D84E-26C4-BA0E-16A7A44C05D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388" y="3825012"/>
                <a:ext cx="10764982" cy="2544351"/>
              </a:xfrm>
              <a:prstGeom prst="rect">
                <a:avLst/>
              </a:prstGeom>
              <a:blipFill>
                <a:blip r:embed="rId2"/>
                <a:stretch>
                  <a:fillRect l="-510" r="-5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32E72A1-2316-A6A4-BADA-EBA861625462}"/>
                  </a:ext>
                </a:extLst>
              </p:cNvPr>
              <p:cNvSpPr txBox="1"/>
              <p:nvPr/>
            </p:nvSpPr>
            <p:spPr>
              <a:xfrm>
                <a:off x="298516" y="1609449"/>
                <a:ext cx="11594968" cy="212885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1800" dirty="0">
                    <a:latin typeface="Book Antiqua" panose="02040602050305030304" pitchFamily="18" charset="0"/>
                  </a:rPr>
                  <a:t>An SDR receiver processes the RF signal </a:t>
                </a:r>
                <a14:m>
                  <m:oMath xmlns:m="http://schemas.openxmlformats.org/officeDocument/2006/math"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𝑆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1800" dirty="0">
                    <a:latin typeface="Book Antiqua" panose="02040602050305030304" pitchFamily="18" charset="0"/>
                  </a:rPr>
                  <a:t>with an amplitude of 4, a frequency of </a:t>
                </a:r>
                <a14:m>
                  <m:oMath xmlns:m="http://schemas.openxmlformats.org/officeDocument/2006/math">
                    <m:r>
                      <a:rPr lang="en-GB" sz="1800" i="1" dirty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1800" b="0" i="1" dirty="0" smtClean="0">
                        <a:latin typeface="Cambria Math" panose="02040503050406030204" pitchFamily="18" charset="0"/>
                      </a:rPr>
                      <m:t>200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r>
                  <a:rPr lang="en-GB" sz="1800" dirty="0">
                    <a:latin typeface="Book Antiqua" panose="02040602050305030304" pitchFamily="18" charset="0"/>
                  </a:rPr>
                  <a:t>, and a phase of  </a:t>
                </a:r>
                <a14:m>
                  <m:oMath xmlns:m="http://schemas.openxmlformats.org/officeDocument/2006/math"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𝜋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/4</m:t>
                    </m:r>
                  </m:oMath>
                </a14:m>
                <a:r>
                  <a:rPr lang="en-GB" sz="1800" dirty="0">
                    <a:latin typeface="Book Antiqua" panose="02040602050305030304" pitchFamily="18" charset="0"/>
                  </a:rPr>
                  <a:t>. The local oscillator generates a signal with an amplitude of 2 and a frequency of </a:t>
                </a:r>
                <a14:m>
                  <m:oMath xmlns:m="http://schemas.openxmlformats.org/officeDocument/2006/math">
                    <m:r>
                      <a:rPr lang="en-GB" sz="1800" i="1" dirty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1800" b="0" i="1" dirty="0" smtClean="0">
                        <a:latin typeface="Cambria Math" panose="02040503050406030204" pitchFamily="18" charset="0"/>
                      </a:rPr>
                      <m:t>150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𝐻𝑧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sz="1800" dirty="0">
                    <a:latin typeface="Book Antiqua" panose="02040602050305030304" pitchFamily="18" charset="0"/>
                  </a:rPr>
                  <a:t> This LO signal is used to down convert the RF signal into baseband components. The receiver generates a complex signal </a:t>
                </a:r>
                <a14:m>
                  <m:oMath xmlns:m="http://schemas.openxmlformats.org/officeDocument/2006/math"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). </m:t>
                    </m:r>
                  </m:oMath>
                </a14:m>
                <a:r>
                  <a:rPr lang="en-GB" sz="1800" dirty="0">
                    <a:latin typeface="Book Antiqua" panose="02040602050305030304" pitchFamily="18" charset="0"/>
                  </a:rPr>
                  <a:t>The system also encounters a narrowband interference at </a:t>
                </a:r>
                <a14:m>
                  <m:oMath xmlns:m="http://schemas.openxmlformats.org/officeDocument/2006/math">
                    <m:r>
                      <a:rPr lang="en-GB" sz="1800" i="1" dirty="0">
                        <a:latin typeface="Cambria Math" panose="02040503050406030204" pitchFamily="18" charset="0"/>
                      </a:rPr>
                      <m:t>2</m:t>
                    </m:r>
                    <m:r>
                      <a:rPr lang="en-GB" sz="1800" b="0" i="1" dirty="0" smtClean="0">
                        <a:latin typeface="Cambria Math" panose="02040503050406030204" pitchFamily="18" charset="0"/>
                      </a:rPr>
                      <m:t>230</m:t>
                    </m:r>
                    <m:r>
                      <a:rPr lang="en-GB" sz="1800" i="1" dirty="0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r>
                  <a:rPr lang="en-GB" sz="1800" dirty="0">
                    <a:latin typeface="Book Antiqua" panose="02040602050305030304" pitchFamily="18" charset="0"/>
                  </a:rPr>
                  <a:t>, which must be removed using appropriate filtering techniques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C32E72A1-2316-A6A4-BADA-EBA86162546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516" y="1609449"/>
                <a:ext cx="11594968" cy="2128853"/>
              </a:xfrm>
              <a:prstGeom prst="rect">
                <a:avLst/>
              </a:prstGeom>
              <a:blipFill>
                <a:blip r:embed="rId3"/>
                <a:stretch>
                  <a:fillRect l="-473" r="-421" b="-40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87787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7C74B-D870-2F5A-8E37-27AE4ADFDE54}"/>
              </a:ext>
            </a:extLst>
          </p:cNvPr>
          <p:cNvSpPr txBox="1"/>
          <p:nvPr/>
        </p:nvSpPr>
        <p:spPr>
          <a:xfrm>
            <a:off x="91439" y="12199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3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32E72A1-2316-A6A4-BADA-EBA861625462}"/>
              </a:ext>
            </a:extLst>
          </p:cNvPr>
          <p:cNvSpPr txBox="1"/>
          <p:nvPr/>
        </p:nvSpPr>
        <p:spPr>
          <a:xfrm>
            <a:off x="298516" y="1609449"/>
            <a:ext cx="11594968" cy="550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Solution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C870024-108E-98A2-3684-820CFA0A27E4}"/>
                  </a:ext>
                </a:extLst>
              </p:cNvPr>
              <p:cNvSpPr txBox="1"/>
              <p:nvPr/>
            </p:nvSpPr>
            <p:spPr>
              <a:xfrm>
                <a:off x="-52647" y="2267762"/>
                <a:ext cx="9412778" cy="74892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43230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latin typeface="Book Antiqua" panose="02040602050305030304" pitchFamily="18" charset="0"/>
                  </a:rPr>
                  <a:t>a. The expressions for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),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sz="1800" dirty="0">
                  <a:effectLst/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1357630" lvl="2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</a:t>
                </a:r>
                <a:endParaRPr lang="en-GB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C870024-108E-98A2-3684-820CFA0A27E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52647" y="2267762"/>
                <a:ext cx="9412778" cy="748923"/>
              </a:xfrm>
              <a:prstGeom prst="rect">
                <a:avLst/>
              </a:prstGeom>
              <a:blipFill>
                <a:blip r:embed="rId2"/>
                <a:stretch>
                  <a:fillRect t="-32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044B704-4E19-8D3A-6A46-05775BD60F06}"/>
                  </a:ext>
                </a:extLst>
              </p:cNvPr>
              <p:cNvSpPr txBox="1"/>
              <p:nvPr/>
            </p:nvSpPr>
            <p:spPr>
              <a:xfrm>
                <a:off x="298516" y="2714928"/>
                <a:ext cx="5525929" cy="380732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88900" lvl="2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RF Signal is given by, </a:t>
                </a:r>
                <a:endParaRPr lang="en-GB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lvl="2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𝑆</m:t>
                    </m:r>
                    <m:d>
                      <m:d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𝑐𝑜𝑠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d>
                          <m:d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200</m:t>
                            </m:r>
                          </m:e>
                        </m:d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					</a:t>
                </a:r>
              </a:p>
              <a:p>
                <a:pPr marL="88900" lvl="2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In- Phase Local Oscillator signal is given by </a:t>
                </a:r>
                <a:endParaRPr lang="en-GB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lvl="2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𝐿𝑂</m:t>
                        </m:r>
                      </m:e>
                      <m:sub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𝐼𝑁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𝑃𝐻𝐴𝑆𝐸</m:t>
                        </m:r>
                      </m:sub>
                    </m:sSub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=2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𝑐𝑜𝑠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d>
                          <m:d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150</m:t>
                            </m:r>
                          </m:e>
                        </m:d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</a:t>
                </a:r>
              </a:p>
              <a:p>
                <a:pPr marL="88900" lvl="2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Quadrature Local Oscillator signal is given by </a:t>
                </a:r>
                <a:endParaRPr lang="en-GB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lvl="2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𝐿𝑂</m:t>
                        </m:r>
                      </m:e>
                      <m:sub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𝑄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𝑃𝐻𝐴𝑆𝐸</m:t>
                        </m:r>
                      </m:sub>
                    </m:sSub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=−2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𝑠𝑖𝑛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d>
                          <m:d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150</m:t>
                            </m:r>
                          </m:e>
                        </m:d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:endParaRPr lang="en-GB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044B704-4E19-8D3A-6A46-05775BD60F0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516" y="2714928"/>
                <a:ext cx="5525929" cy="3807324"/>
              </a:xfrm>
              <a:prstGeom prst="rect">
                <a:avLst/>
              </a:prstGeom>
              <a:blipFill>
                <a:blip r:embed="rId3"/>
                <a:stretch>
                  <a:fillRect t="-96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AE2EE02-F10F-DD47-FAC5-8F3254EE96D2}"/>
              </a:ext>
            </a:extLst>
          </p:cNvPr>
          <p:cNvCxnSpPr>
            <a:cxnSpLocks/>
          </p:cNvCxnSpPr>
          <p:nvPr/>
        </p:nvCxnSpPr>
        <p:spPr>
          <a:xfrm>
            <a:off x="5752407" y="1801091"/>
            <a:ext cx="0" cy="461064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F1B94262-3F4F-56F7-87CB-66E87D7561A7}"/>
                  </a:ext>
                </a:extLst>
              </p:cNvPr>
              <p:cNvSpPr txBox="1"/>
              <p:nvPr/>
            </p:nvSpPr>
            <p:spPr>
              <a:xfrm>
                <a:off x="5990712" y="1712370"/>
                <a:ext cx="7730836" cy="20674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Mixer Output for the In- phase is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20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𝐼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𝑆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.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𝐿𝑂</m:t>
                        </m:r>
                      </m:e>
                      <m:sub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𝐼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𝑃𝐻𝐴𝑆𝐸</m:t>
                        </m:r>
                      </m:sub>
                    </m:sSub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	 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𝐼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𝑐𝑜𝑠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d>
                          <m:d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sz="1800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4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350+</m:t>
                            </m:r>
                            <m:f>
                              <m:fPr>
                                <m:ctrlP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𝜋</m:t>
                                </m:r>
                              </m:num>
                              <m:den>
                                <m:r>
                                  <a:rPr lang="en-GB" sz="1800" b="0" i="1" smtClean="0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4</m:t>
                                </m:r>
                              </m:den>
                            </m:f>
                          </m:e>
                        </m:d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+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𝑐𝑜𝑠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(50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sz="1800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4</m:t>
                            </m:r>
                          </m:den>
                        </m:f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)</m:t>
                        </m:r>
                      </m:e>
                    </m:d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F1B94262-3F4F-56F7-87CB-66E87D7561A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0712" y="1712370"/>
                <a:ext cx="7730836" cy="2067489"/>
              </a:xfrm>
              <a:prstGeom prst="rect">
                <a:avLst/>
              </a:prstGeom>
              <a:blipFill>
                <a:blip r:embed="rId4"/>
                <a:stretch>
                  <a:fillRect l="-7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46A8D55A-5726-C8B4-CFBC-B54159BBD30E}"/>
                  </a:ext>
                </a:extLst>
              </p:cNvPr>
              <p:cNvSpPr txBox="1"/>
              <p:nvPr/>
            </p:nvSpPr>
            <p:spPr>
              <a:xfrm>
                <a:off x="5990712" y="3960028"/>
                <a:ext cx="7730836" cy="190289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Mixer Output for the Quadrature- phase is 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just">
                  <a:lnSpc>
                    <a:spcPct val="150000"/>
                  </a:lnSpc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𝑄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𝑆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.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𝐿𝑂</m:t>
                        </m:r>
                      </m:e>
                      <m:sub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𝑄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−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𝑃𝐻𝐴𝑆𝐸</m:t>
                        </m:r>
                      </m:sub>
                    </m:sSub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</a:t>
                </a: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𝑄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=−</m:t>
                    </m:r>
                    <m:r>
                      <a:rPr lang="en-GB" sz="18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d>
                      <m:dPr>
                        <m:begChr m:val="["/>
                        <m:endChr m:val="]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𝑠𝑖𝑛</m:t>
                        </m:r>
                        <m:d>
                          <m:dPr>
                            <m:begChr m:val="["/>
                            <m:endChr m:val="]"/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d>
                              <m:dPr>
                                <m:begChr m:val="["/>
                                <m:endChr m:val="]"/>
                                <m:ctrlP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2</m:t>
                                </m:r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𝜋</m:t>
                                </m:r>
                                <m:d>
                                  <m:dPr>
                                    <m:ctrlP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z="1800" b="0" i="1" smtClean="0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4</m:t>
                                    </m:r>
                                    <m: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350</m:t>
                                    </m:r>
                                  </m:e>
                                </m:d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𝑡</m:t>
                                </m:r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+</m:t>
                                </m:r>
                                <m:f>
                                  <m:fPr>
                                    <m:ctrlP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en-GB" sz="1800" b="0" i="1" smtClean="0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4</m:t>
                                    </m:r>
                                  </m:den>
                                </m:f>
                              </m:e>
                            </m:d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. −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𝑠𝑖𝑛</m:t>
                            </m:r>
                            <m:d>
                              <m:dPr>
                                <m:begChr m:val="["/>
                                <m:endChr m:val="]"/>
                                <m:ctrlP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2</m:t>
                                </m:r>
                                <m:r>
                                  <a:rPr lang="en-GB" sz="18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𝜋</m:t>
                                </m:r>
                                <m:d>
                                  <m:dPr>
                                    <m:ctrlP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50</m:t>
                                    </m:r>
                                    <m: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𝑡</m:t>
                                    </m:r>
                                    <m:r>
                                      <a:rPr lang="en-GB" sz="1800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+</m:t>
                                    </m:r>
                                    <m:f>
                                      <m:fPr>
                                        <m:ctrlPr>
                                          <a:rPr lang="en-GB" sz="1800" i="1">
                                            <a:effectLst/>
                                            <a:latin typeface="Cambria Math" panose="02040503050406030204" pitchFamily="18" charset="0"/>
                                            <a:ea typeface="Times New Roman" panose="02020603050405020304" pitchFamily="18" charset="0"/>
                                          </a:rPr>
                                        </m:ctrlPr>
                                      </m:fPr>
                                      <m:num>
                                        <m:r>
                                          <a:rPr lang="en-GB" sz="1800" i="1">
                                            <a:effectLst/>
                                            <a:latin typeface="Cambria Math" panose="02040503050406030204" pitchFamily="18" charset="0"/>
                                            <a:ea typeface="Times New Roman" panose="02020603050405020304" pitchFamily="18" charset="0"/>
                                          </a:rPr>
                                          <m:t>𝜋</m:t>
                                        </m:r>
                                      </m:num>
                                      <m:den>
                                        <m:r>
                                          <a:rPr lang="en-GB" sz="1800" b="0" i="1" smtClean="0">
                                            <a:effectLst/>
                                            <a:latin typeface="Cambria Math" panose="02040503050406030204" pitchFamily="18" charset="0"/>
                                            <a:ea typeface="Times New Roman" panose="02020603050405020304" pitchFamily="18" charset="0"/>
                                          </a:rPr>
                                          <m:t>4</m:t>
                                        </m:r>
                                      </m:den>
                                    </m:f>
                                  </m:e>
                                </m:d>
                              </m:e>
                            </m:d>
                          </m:e>
                        </m:d>
                      </m:e>
                    </m:d>
                  </m:oMath>
                </a14:m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46A8D55A-5726-C8B4-CFBC-B54159BBD30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0712" y="3960028"/>
                <a:ext cx="7730836" cy="1902893"/>
              </a:xfrm>
              <a:prstGeom prst="rect">
                <a:avLst/>
              </a:prstGeom>
              <a:blipFill>
                <a:blip r:embed="rId5"/>
                <a:stretch>
                  <a:fillRect l="-7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541473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7C74B-D870-2F5A-8E37-27AE4ADFDE54}"/>
              </a:ext>
            </a:extLst>
          </p:cNvPr>
          <p:cNvSpPr txBox="1"/>
          <p:nvPr/>
        </p:nvSpPr>
        <p:spPr>
          <a:xfrm>
            <a:off x="91439" y="12199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3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C870024-108E-98A2-3684-820CFA0A27E4}"/>
                  </a:ext>
                </a:extLst>
              </p:cNvPr>
              <p:cNvSpPr txBox="1"/>
              <p:nvPr/>
            </p:nvSpPr>
            <p:spPr>
              <a:xfrm>
                <a:off x="-198121" y="1808809"/>
                <a:ext cx="9412778" cy="74892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43230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latin typeface="Book Antiqua" panose="02040602050305030304" pitchFamily="18" charset="0"/>
                  </a:rPr>
                  <a:t>a. The expressions for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), 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dirty="0">
                    <a:latin typeface="Book Antiqua" panose="0204060205030503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i="1" dirty="0" smtClean="0">
                        <a:latin typeface="Cambria Math" panose="02040503050406030204" pitchFamily="18" charset="0"/>
                      </a:rPr>
                      <m:t>𝑍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(continuation..)</a:t>
                </a:r>
              </a:p>
              <a:p>
                <a:pPr marL="1357630" lvl="2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</a:t>
                </a:r>
                <a:endParaRPr lang="en-GB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C870024-108E-98A2-3684-820CFA0A27E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98121" y="1808809"/>
                <a:ext cx="9412778" cy="748923"/>
              </a:xfrm>
              <a:prstGeom prst="rect">
                <a:avLst/>
              </a:prstGeom>
              <a:blipFill>
                <a:blip r:embed="rId3"/>
                <a:stretch>
                  <a:fillRect t="-65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044B704-4E19-8D3A-6A46-05775BD60F06}"/>
                  </a:ext>
                </a:extLst>
              </p:cNvPr>
              <p:cNvSpPr txBox="1"/>
              <p:nvPr/>
            </p:nvSpPr>
            <p:spPr>
              <a:xfrm>
                <a:off x="1653862" y="2654171"/>
                <a:ext cx="8684771" cy="31831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sz="1800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The Low Pass Filter removes the higher frequency components.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lvl="2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solidFill>
                      <a:srgbClr val="000000"/>
                    </a:solidFill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𝐼</m:t>
                        </m:r>
                      </m:e>
                      <m:sup>
                        <m: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′</m:t>
                        </m:r>
                      </m:sup>
                    </m:sSup>
                    <m:d>
                      <m:d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𝑐𝑜𝑠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(50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+</m:t>
                        </m:r>
                        <m:f>
                          <m:f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</m:num>
                          <m:den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4</m:t>
                            </m:r>
                          </m:den>
                        </m:f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)</m:t>
                        </m:r>
                      </m:e>
                    </m:d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	and 			</a:t>
                </a:r>
              </a:p>
              <a:p>
                <a:pPr lvl="2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solidFill>
                      <a:srgbClr val="000000"/>
                    </a:solidFill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𝑄</m:t>
                        </m:r>
                      </m:e>
                      <m:sup>
                        <m:r>
                          <a:rPr lang="en-GB" i="1">
                            <a:solidFill>
                              <a:srgbClr val="000000"/>
                            </a:solidFill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′</m:t>
                        </m:r>
                      </m:sup>
                    </m:sSup>
                    <m:r>
                      <a:rPr lang="en-GB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  <m:r>
                      <a:rPr lang="en-GB" i="1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</m:t>
                    </m:r>
                    <m:r>
                      <a:rPr lang="en-GB">
                        <a:solidFill>
                          <a:srgbClr val="000000"/>
                        </a:solidFill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 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d>
                      <m:dPr>
                        <m:begChr m:val="["/>
                        <m:endChr m:val="]"/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 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𝑠𝑖𝑛</m:t>
                        </m:r>
                        <m:d>
                          <m:dPr>
                            <m:begChr m:val="["/>
                            <m:endChr m:val="]"/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2</m:t>
                            </m:r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𝜋</m:t>
                            </m:r>
                            <m:d>
                              <m:dPr>
                                <m:ctrlPr>
                                  <a:rPr lang="en-GB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50</m:t>
                                </m:r>
                                <m:r>
                                  <a:rPr lang="en-GB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𝑡</m:t>
                                </m:r>
                                <m:r>
                                  <a:rPr lang="en-GB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+</m:t>
                                </m:r>
                                <m:f>
                                  <m:fPr>
                                    <m:ctrlPr>
                                      <a:rPr lang="en-GB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en-GB" i="1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𝜋</m:t>
                                    </m:r>
                                  </m:num>
                                  <m:den>
                                    <m:r>
                                      <a:rPr lang="en-GB" b="0" i="1" smtClean="0">
                                        <a:effectLst/>
                                        <a:latin typeface="Cambria Math" panose="02040503050406030204" pitchFamily="18" charset="0"/>
                                        <a:ea typeface="Times New Roman" panose="02020603050405020304" pitchFamily="18" charset="0"/>
                                      </a:rPr>
                                      <m:t>4</m:t>
                                    </m:r>
                                  </m:den>
                                </m:f>
                              </m:e>
                            </m:d>
                          </m:e>
                        </m:d>
                      </m:e>
                    </m:d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				</a:t>
                </a:r>
              </a:p>
              <a:p>
                <a:pPr lvl="2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𝑍</m:t>
                    </m:r>
                    <m:d>
                      <m:d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𝐼</m:t>
                    </m:r>
                    <m:d>
                      <m:d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𝑗𝑄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(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𝑡</m:t>
                    </m:r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)</m:t>
                    </m:r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						</a:t>
                </a:r>
              </a:p>
              <a:p>
                <a:pPr lvl="2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latin typeface="Cambria" panose="02040503050406030204" pitchFamily="18" charset="0"/>
                    <a:ea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𝑍</m:t>
                    </m:r>
                    <m:d>
                      <m:d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4</m:t>
                    </m:r>
                    <m:sSup>
                      <m:sSupPr>
                        <m:ctrlPr>
                          <a:rPr lang="en-GB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𝑒</m:t>
                        </m:r>
                      </m:e>
                      <m:sup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𝑗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2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𝜋</m:t>
                        </m:r>
                        <m:d>
                          <m:d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50</m:t>
                            </m:r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𝑡</m:t>
                            </m:r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</a:rPr>
                              <m:t>+</m:t>
                            </m:r>
                            <m:f>
                              <m:fPr>
                                <m:ctrlPr>
                                  <a:rPr lang="en-GB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</m:ctrlPr>
                              </m:fPr>
                              <m:num>
                                <m:r>
                                  <a:rPr lang="en-GB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𝜋</m:t>
                                </m:r>
                              </m:num>
                              <m:den>
                                <m:r>
                                  <a:rPr lang="en-GB" b="0" i="1" smtClean="0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</a:rPr>
                                  <m:t>4</m:t>
                                </m:r>
                              </m:den>
                            </m:f>
                          </m:e>
                        </m:d>
                      </m:sup>
                    </m:sSup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</a:t>
                </a:r>
                <a:endParaRPr lang="en-GB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5044B704-4E19-8D3A-6A46-05775BD60F0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3862" y="2654171"/>
                <a:ext cx="8684771" cy="3183115"/>
              </a:xfrm>
              <a:prstGeom prst="rect">
                <a:avLst/>
              </a:prstGeom>
              <a:blipFill>
                <a:blip r:embed="rId4"/>
                <a:stretch>
                  <a:fillRect l="-561" t="-11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481190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57C74B-D870-2F5A-8E37-27AE4ADFDE54}"/>
              </a:ext>
            </a:extLst>
          </p:cNvPr>
          <p:cNvSpPr txBox="1"/>
          <p:nvPr/>
        </p:nvSpPr>
        <p:spPr>
          <a:xfrm>
            <a:off x="91439" y="1219927"/>
            <a:ext cx="441682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C870024-108E-98A2-3684-820CFA0A27E4}"/>
              </a:ext>
            </a:extLst>
          </p:cNvPr>
          <p:cNvSpPr txBox="1"/>
          <p:nvPr/>
        </p:nvSpPr>
        <p:spPr>
          <a:xfrm>
            <a:off x="-87284" y="1857689"/>
            <a:ext cx="11636434" cy="651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43230" algn="just">
              <a:spcAft>
                <a:spcPts val="800"/>
              </a:spcAft>
              <a:tabLst>
                <a:tab pos="540385" algn="l"/>
              </a:tabLst>
            </a:pPr>
            <a:r>
              <a:rPr lang="en-GB" dirty="0">
                <a:latin typeface="Book Antiqua" panose="02040602050305030304" pitchFamily="18" charset="0"/>
              </a:rPr>
              <a:t>b. Draw the block diagram of the SDR receiver, labelling all components including the LO signal with its amplitude and frequency.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58CBE75-0986-5634-68E4-72CBF0FAE1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1305" y="2795413"/>
            <a:ext cx="6378200" cy="3242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9649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6905" y="-10019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3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C870024-108E-98A2-3684-820CFA0A27E4}"/>
                  </a:ext>
                </a:extLst>
              </p:cNvPr>
              <p:cNvSpPr txBox="1"/>
              <p:nvPr/>
            </p:nvSpPr>
            <p:spPr>
              <a:xfrm>
                <a:off x="0" y="1597993"/>
                <a:ext cx="11636434" cy="188769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443230" algn="just">
                  <a:spcAft>
                    <a:spcPts val="800"/>
                  </a:spcAft>
                  <a:tabLst>
                    <a:tab pos="540385" algn="l"/>
                  </a:tabLst>
                </a:pPr>
                <a:r>
                  <a:rPr lang="en-GB" dirty="0">
                    <a:latin typeface="Book Antiqua" panose="02040602050305030304" pitchFamily="18" charset="0"/>
                  </a:rPr>
                  <a:t>c. Explain how the system converts the RF input into its baseband representation.</a:t>
                </a:r>
              </a:p>
              <a:p>
                <a:pPr marL="443230" algn="just">
                  <a:spcAft>
                    <a:spcPts val="800"/>
                  </a:spcAft>
                  <a:tabLst>
                    <a:tab pos="540385" algn="l"/>
                  </a:tabLst>
                </a:pPr>
                <a:endParaRPr lang="en-GB" dirty="0">
                  <a:latin typeface="Book Antiqua" panose="02040602050305030304" pitchFamily="18" charset="0"/>
                </a:endParaRPr>
              </a:p>
              <a:p>
                <a:pPr marL="1257300" lvl="2" indent="-342900" algn="just">
                  <a:spcAft>
                    <a:spcPts val="800"/>
                  </a:spcAft>
                  <a:buFont typeface="Symbol" panose="05050102010706020507" pitchFamily="18" charset="2"/>
                  <a:buChar char=""/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Mixing produces two components: a sum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𝑅𝐹</m:t>
                        </m:r>
                      </m:sub>
                    </m:sSub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𝐿𝑂</m:t>
                        </m:r>
                      </m:sub>
                    </m:sSub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 and a difference frequency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𝑅𝐹</m:t>
                        </m:r>
                      </m:sub>
                    </m:sSub>
                    <m:r>
                      <a:rPr lang="en-GB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−</m:t>
                    </m:r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𝑓</m:t>
                        </m:r>
                      </m:e>
                      <m:sub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𝐿𝑂</m:t>
                        </m:r>
                      </m:sub>
                    </m:sSub>
                  </m:oMath>
                </a14:m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. 	</a:t>
                </a:r>
                <a:endParaRPr lang="en-GB" dirty="0">
                  <a:latin typeface="Cambria" panose="02040503050406030204" pitchFamily="18" charset="0"/>
                  <a:ea typeface="Times New Roman" panose="02020603050405020304" pitchFamily="18" charset="0"/>
                </a:endParaRPr>
              </a:p>
              <a:p>
                <a:pPr marL="1257300" lvl="2" indent="-342900" algn="just">
                  <a:spcAft>
                    <a:spcPts val="800"/>
                  </a:spcAft>
                  <a:buFont typeface="Symbol" panose="05050102010706020507" pitchFamily="18" charset="2"/>
                  <a:buChar char=""/>
                  <a:tabLst>
                    <a:tab pos="540385" algn="l"/>
                  </a:tabLst>
                </a:pPr>
                <a:r>
                  <a:rPr lang="en-GB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Low-pass filters remove the high-frequency components, retaining (50Hz). 	 </a:t>
                </a:r>
                <a:endParaRPr lang="en-GB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443230" algn="just">
                  <a:spcAft>
                    <a:spcPts val="800"/>
                  </a:spcAft>
                  <a:tabLst>
                    <a:tab pos="540385" algn="l"/>
                  </a:tabLst>
                </a:pPr>
                <a:endParaRPr lang="en-GB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C870024-108E-98A2-3684-820CFA0A27E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1597993"/>
                <a:ext cx="11636434" cy="1887696"/>
              </a:xfrm>
              <a:prstGeom prst="rect">
                <a:avLst/>
              </a:prstGeom>
              <a:blipFill>
                <a:blip r:embed="rId3"/>
                <a:stretch>
                  <a:fillRect t="-12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229901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211f9404-bca0-4bcf-9c1d-965ccb6f8d2d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303dbf9b-b85b-46a0-94f1-894078c07ecd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1372</Words>
  <Application>Microsoft Office PowerPoint</Application>
  <PresentationFormat>Widescreen</PresentationFormat>
  <Paragraphs>135</Paragraphs>
  <Slides>17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7" baseType="lpstr">
      <vt:lpstr>Arial</vt:lpstr>
      <vt:lpstr>Book Antiqua</vt:lpstr>
      <vt:lpstr>Calibri</vt:lpstr>
      <vt:lpstr>Calibri Light</vt:lpstr>
      <vt:lpstr>Cambria</vt:lpstr>
      <vt:lpstr>Cambria Math</vt:lpstr>
      <vt:lpstr>Symbol</vt:lpstr>
      <vt:lpstr>Times New Roman</vt:lpstr>
      <vt:lpstr>UWTSD 200_Title Page 2</vt:lpstr>
      <vt:lpstr>UWTSD 200_Text 4</vt:lpstr>
      <vt:lpstr>PowerPoint Presentation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Revision 3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18</cp:revision>
  <dcterms:created xsi:type="dcterms:W3CDTF">2021-03-09T15:35:42Z</dcterms:created>
  <dcterms:modified xsi:type="dcterms:W3CDTF">2025-05-05T23:24:45Z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