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media/image2.jpg" ContentType="image/jpg"/>
  <Override PartName="/ppt/media/image3.jpg" ContentType="image/jpg"/>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media/image15.jpg" ContentType="image/jpg"/>
  <Override PartName="/ppt/media/image16.jpg" ContentType="image/jpg"/>
  <Override PartName="/ppt/notesSlides/notesSlide7.xml" ContentType="application/vnd.openxmlformats-officedocument.presentationml.notesSlide+xml"/>
  <Override PartName="/ppt/media/image17.jpg" ContentType="image/jpg"/>
  <Override PartName="/ppt/media/image18.jpg" ContentType="image/jpg"/>
  <Override PartName="/ppt/media/image19.jpg" ContentType="image/jpg"/>
  <Override PartName="/ppt/notesSlides/notesSlide8.xml" ContentType="application/vnd.openxmlformats-officedocument.presentationml.notesSlide+xml"/>
  <Override PartName="/ppt/notesSlides/notesSlide9.xml" ContentType="application/vnd.openxmlformats-officedocument.presentationml.notesSlide+xml"/>
  <Override PartName="/ppt/media/image20.jpg" ContentType="image/jpg"/>
  <Override PartName="/ppt/media/image21.jpg" ContentType="image/jpg"/>
  <Override PartName="/ppt/media/image22.jpg" ContentType="image/jpg"/>
  <Override PartName="/ppt/media/image23.jpg" ContentType="image/jpg"/>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3"/>
  </p:notesMasterIdLst>
  <p:sldIdLst>
    <p:sldId id="256" r:id="rId2"/>
    <p:sldId id="257" r:id="rId3"/>
    <p:sldId id="258" r:id="rId4"/>
    <p:sldId id="260" r:id="rId5"/>
    <p:sldId id="261" r:id="rId6"/>
    <p:sldId id="262" r:id="rId7"/>
    <p:sldId id="263" r:id="rId8"/>
    <p:sldId id="264" r:id="rId9"/>
    <p:sldId id="265" r:id="rId10"/>
    <p:sldId id="266" r:id="rId11"/>
    <p:sldId id="267" r:id="rId12"/>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96" d="100"/>
          <a:sy n="96" d="100"/>
        </p:scale>
        <p:origin x="580" y="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4361816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3.xml"/><Relationship Id="rId1" Type="http://schemas.openxmlformats.org/officeDocument/2006/relationships/slideLayout" Target="../slideLayouts/slideLayout1.xml"/><Relationship Id="rId5" Type="http://schemas.openxmlformats.org/officeDocument/2006/relationships/image" Target="../media/image3.jpg"/><Relationship Id="rId4" Type="http://schemas.openxmlformats.org/officeDocument/2006/relationships/image" Target="../media/image2.jpg"/></Relationships>
</file>

<file path=ppt/slides/_rels/slide4.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16.jpg"/></Relationships>
</file>

<file path=ppt/slides/_rels/slide7.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7.xml"/><Relationship Id="rId1" Type="http://schemas.openxmlformats.org/officeDocument/2006/relationships/slideLayout" Target="../slideLayouts/slideLayout1.xml"/><Relationship Id="rId5" Type="http://schemas.openxmlformats.org/officeDocument/2006/relationships/image" Target="../media/image19.jpg"/><Relationship Id="rId4" Type="http://schemas.openxmlformats.org/officeDocument/2006/relationships/image" Target="../media/image18.jp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image" Target="../media/image23.jpg"/><Relationship Id="rId5" Type="http://schemas.openxmlformats.org/officeDocument/2006/relationships/image" Target="../media/image22.jpg"/><Relationship Id="rId4" Type="http://schemas.openxmlformats.org/officeDocument/2006/relationships/image" Target="../media/image21.jp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731520" y="2103120"/>
            <a:ext cx="10698480" cy="822960"/>
          </a:xfrm>
          <a:prstGeom prst="rect">
            <a:avLst/>
          </a:prstGeom>
          <a:noFill/>
          <a:ln/>
        </p:spPr>
        <p:txBody>
          <a:bodyPr wrap="square" rtlCol="0" anchor="ctr"/>
          <a:lstStyle/>
          <a:p>
            <a:pPr marL="0" indent="0">
              <a:buNone/>
            </a:pPr>
            <a:r>
              <a:rPr lang="en-US" sz="3200" b="1" dirty="0">
                <a:solidFill>
                  <a:srgbClr val="1F2937"/>
                </a:solidFill>
                <a:latin typeface="Times New Roman" panose="02020603050405020304" pitchFamily="18" charset="0"/>
                <a:ea typeface="Arial" pitchFamily="34" charset="-122"/>
                <a:cs typeface="Times New Roman" panose="02020603050405020304" pitchFamily="18" charset="0"/>
              </a:rPr>
              <a:t>Digital Forensic Investigation</a:t>
            </a:r>
            <a:endParaRPr lang="en-US" sz="3200" dirty="0">
              <a:latin typeface="Times New Roman" panose="02020603050405020304" pitchFamily="18" charset="0"/>
              <a:cs typeface="Times New Roman" panose="02020603050405020304" pitchFamily="18" charset="0"/>
            </a:endParaRPr>
          </a:p>
        </p:txBody>
      </p:sp>
      <p:sp>
        <p:nvSpPr>
          <p:cNvPr id="3" name="Text 1"/>
          <p:cNvSpPr/>
          <p:nvPr/>
        </p:nvSpPr>
        <p:spPr>
          <a:xfrm>
            <a:off x="731520" y="2834640"/>
            <a:ext cx="10698480" cy="548640"/>
          </a:xfrm>
          <a:prstGeom prst="rect">
            <a:avLst/>
          </a:prstGeom>
          <a:noFill/>
          <a:ln/>
        </p:spPr>
        <p:txBody>
          <a:bodyPr wrap="square" rtlCol="0" anchor="ctr"/>
          <a:lstStyle/>
          <a:p>
            <a:pPr marL="0" indent="0">
              <a:buNone/>
            </a:pPr>
            <a:r>
              <a:rPr lang="en-US" dirty="0">
                <a:solidFill>
                  <a:srgbClr val="4B5563"/>
                </a:solidFill>
                <a:latin typeface="Times New Roman" panose="02020603050405020304" pitchFamily="18" charset="0"/>
                <a:ea typeface="Arial" pitchFamily="34" charset="-122"/>
                <a:cs typeface="Times New Roman" panose="02020603050405020304" pitchFamily="18" charset="0"/>
              </a:rPr>
              <a:t>Corporate Espionage Case: Theft of Patent QT-AI-2025</a:t>
            </a:r>
            <a:endParaRPr lang="en-US" dirty="0">
              <a:latin typeface="Times New Roman" panose="02020603050405020304" pitchFamily="18" charset="0"/>
              <a:cs typeface="Times New Roman" panose="02020603050405020304" pitchFamily="18" charset="0"/>
            </a:endParaRPr>
          </a:p>
        </p:txBody>
      </p:sp>
      <p:sp>
        <p:nvSpPr>
          <p:cNvPr id="4" name="Text 2"/>
          <p:cNvSpPr/>
          <p:nvPr/>
        </p:nvSpPr>
        <p:spPr>
          <a:xfrm>
            <a:off x="731520" y="3337560"/>
            <a:ext cx="10698480" cy="457200"/>
          </a:xfrm>
          <a:prstGeom prst="rect">
            <a:avLst/>
          </a:prstGeom>
          <a:noFill/>
          <a:ln/>
        </p:spPr>
        <p:txBody>
          <a:bodyPr wrap="square" rtlCol="0" anchor="ctr"/>
          <a:lstStyle/>
          <a:p>
            <a:pPr marL="0" indent="0">
              <a:buNone/>
            </a:pPr>
            <a:endParaRPr lang="en-US" sz="1400" dirty="0">
              <a:latin typeface="Times New Roman" panose="02020603050405020304" pitchFamily="18" charset="0"/>
              <a:cs typeface="Times New Roman" panose="02020603050405020304" pitchFamily="18" charset="0"/>
            </a:endParaRPr>
          </a:p>
        </p:txBody>
      </p:sp>
      <p:sp>
        <p:nvSpPr>
          <p:cNvPr id="6" name="Text 4"/>
          <p:cNvSpPr/>
          <p:nvPr/>
        </p:nvSpPr>
        <p:spPr>
          <a:xfrm>
            <a:off x="731520" y="4297680"/>
            <a:ext cx="7315200" cy="1828800"/>
          </a:xfrm>
          <a:prstGeom prst="rect">
            <a:avLst/>
          </a:prstGeom>
          <a:noFill/>
          <a:ln/>
        </p:spPr>
        <p:txBody>
          <a:bodyPr wrap="square" rtlCol="0" anchor="ctr"/>
          <a:lstStyle/>
          <a:p>
            <a:pPr>
              <a:lnSpc>
                <a:spcPct val="130000"/>
              </a:lnSpc>
            </a:pPr>
            <a:r>
              <a:rPr lang="en-US" sz="1400" b="1" dirty="0">
                <a:solidFill>
                  <a:srgbClr val="1F2937"/>
                </a:solidFill>
                <a:latin typeface="Times New Roman" panose="02020603050405020304" pitchFamily="18" charset="0"/>
                <a:ea typeface="Arial" pitchFamily="34" charset="-122"/>
                <a:cs typeface="Times New Roman" panose="02020603050405020304" pitchFamily="18" charset="0"/>
              </a:rPr>
              <a:t>Module: </a:t>
            </a:r>
            <a:r>
              <a:rPr lang="en-US" sz="1400" dirty="0">
                <a:solidFill>
                  <a:srgbClr val="4B5563"/>
                </a:solidFill>
                <a:latin typeface="Times New Roman" panose="02020603050405020304" pitchFamily="18" charset="0"/>
                <a:ea typeface="Arial" pitchFamily="34" charset="-122"/>
                <a:cs typeface="Times New Roman" panose="02020603050405020304" pitchFamily="18" charset="0"/>
              </a:rPr>
              <a:t>ACCA7031- Digital Forensics Analysis
</a:t>
            </a:r>
            <a:r>
              <a:rPr lang="en-US" sz="1400" b="1" dirty="0">
                <a:solidFill>
                  <a:srgbClr val="1F2937"/>
                </a:solidFill>
                <a:latin typeface="Times New Roman" panose="02020603050405020304" pitchFamily="18" charset="0"/>
                <a:ea typeface="Arial" pitchFamily="34" charset="-122"/>
                <a:cs typeface="Times New Roman" panose="02020603050405020304" pitchFamily="18" charset="0"/>
              </a:rPr>
              <a:t>Task: </a:t>
            </a:r>
            <a:r>
              <a:rPr lang="en-US" sz="1400" dirty="0">
                <a:solidFill>
                  <a:srgbClr val="4B5563"/>
                </a:solidFill>
                <a:latin typeface="Times New Roman" panose="02020603050405020304" pitchFamily="18" charset="0"/>
                <a:ea typeface="Arial" pitchFamily="34" charset="-122"/>
                <a:cs typeface="Times New Roman" panose="02020603050405020304" pitchFamily="18" charset="0"/>
              </a:rPr>
              <a:t>Task 2 Investigation Demonstration
</a:t>
            </a:r>
            <a:r>
              <a:rPr lang="en-US" sz="1400" b="1" dirty="0">
                <a:solidFill>
                  <a:srgbClr val="1F2937"/>
                </a:solidFill>
                <a:latin typeface="Times New Roman" panose="02020603050405020304" pitchFamily="18" charset="0"/>
                <a:ea typeface="Arial" pitchFamily="34" charset="-122"/>
                <a:cs typeface="Times New Roman" panose="02020603050405020304" pitchFamily="18" charset="0"/>
              </a:rPr>
              <a:t>Programme: </a:t>
            </a:r>
            <a:r>
              <a:rPr lang="en-US" sz="1400" dirty="0">
                <a:solidFill>
                  <a:srgbClr val="4B5563"/>
                </a:solidFill>
                <a:latin typeface="Times New Roman" panose="02020603050405020304" pitchFamily="18" charset="0"/>
                <a:ea typeface="Arial" pitchFamily="34" charset="-122"/>
                <a:cs typeface="Times New Roman" panose="02020603050405020304" pitchFamily="18" charset="0"/>
              </a:rPr>
              <a:t>MSc Cybersecurity and Digital Forensics
</a:t>
            </a:r>
            <a:r>
              <a:rPr lang="en-US" sz="1400" b="1" dirty="0">
                <a:solidFill>
                  <a:srgbClr val="1F2937"/>
                </a:solidFill>
                <a:latin typeface="Times New Roman" panose="02020603050405020304" pitchFamily="18" charset="0"/>
                <a:ea typeface="Arial" pitchFamily="34" charset="-122"/>
                <a:cs typeface="Times New Roman" panose="02020603050405020304" pitchFamily="18" charset="0"/>
              </a:rPr>
              <a:t>Institution: </a:t>
            </a:r>
            <a:r>
              <a:rPr lang="en-US" sz="1400" dirty="0">
                <a:solidFill>
                  <a:srgbClr val="4B5563"/>
                </a:solidFill>
                <a:latin typeface="Times New Roman" panose="02020603050405020304" pitchFamily="18" charset="0"/>
                <a:ea typeface="Arial" pitchFamily="34" charset="-122"/>
                <a:cs typeface="Times New Roman" panose="02020603050405020304" pitchFamily="18" charset="0"/>
              </a:rPr>
              <a:t>University of Wales Trinity Saint David
</a:t>
            </a:r>
            <a:r>
              <a:rPr lang="en-US" sz="1400" b="1" dirty="0">
                <a:solidFill>
                  <a:srgbClr val="1F2937"/>
                </a:solidFill>
                <a:latin typeface="Times New Roman" panose="02020603050405020304" pitchFamily="18" charset="0"/>
                <a:ea typeface="Arial" pitchFamily="34" charset="-122"/>
                <a:cs typeface="Times New Roman" panose="02020603050405020304" pitchFamily="18" charset="0"/>
              </a:rPr>
              <a:t>Prepared by: </a:t>
            </a:r>
            <a:r>
              <a:rPr lang="en-US" sz="1400" dirty="0">
                <a:solidFill>
                  <a:srgbClr val="4B5563"/>
                </a:solidFill>
                <a:latin typeface="Times New Roman" panose="02020603050405020304" pitchFamily="18" charset="0"/>
                <a:ea typeface="Arial" pitchFamily="34" charset="-122"/>
                <a:cs typeface="Times New Roman" panose="02020603050405020304" pitchFamily="18" charset="0"/>
              </a:rPr>
              <a:t>Md Arafat Rahman</a:t>
            </a:r>
            <a:br>
              <a:rPr lang="en-US" sz="1400" dirty="0">
                <a:solidFill>
                  <a:srgbClr val="4B5563"/>
                </a:solidFill>
                <a:latin typeface="Times New Roman" panose="02020603050405020304" pitchFamily="18" charset="0"/>
                <a:ea typeface="Arial" pitchFamily="34" charset="-122"/>
                <a:cs typeface="Times New Roman" panose="02020603050405020304" pitchFamily="18" charset="0"/>
              </a:rPr>
            </a:br>
            <a:r>
              <a:rPr lang="en-US" sz="1400" b="1" dirty="0">
                <a:solidFill>
                  <a:srgbClr val="4B5563"/>
                </a:solidFill>
                <a:latin typeface="Times New Roman" panose="02020603050405020304" pitchFamily="18" charset="0"/>
                <a:ea typeface="Arial" pitchFamily="34" charset="-122"/>
                <a:cs typeface="Times New Roman" panose="02020603050405020304" pitchFamily="18" charset="0"/>
              </a:rPr>
              <a:t>Module Tutor: </a:t>
            </a:r>
            <a:r>
              <a:rPr lang="en-US" sz="1400" dirty="0">
                <a:solidFill>
                  <a:srgbClr val="4B5563"/>
                </a:solidFill>
                <a:latin typeface="Times New Roman" panose="02020603050405020304" pitchFamily="18" charset="0"/>
                <a:ea typeface="Arial" pitchFamily="34" charset="-122"/>
                <a:cs typeface="Times New Roman" panose="02020603050405020304" pitchFamily="18" charset="0"/>
              </a:rPr>
              <a:t>Dr. </a:t>
            </a:r>
            <a:r>
              <a:rPr lang="en-GB" sz="1400" dirty="0">
                <a:latin typeface="Times New Roman" panose="02020603050405020304" pitchFamily="18" charset="0"/>
                <a:cs typeface="Times New Roman" panose="02020603050405020304" pitchFamily="18" charset="0"/>
              </a:rPr>
              <a:t>Mohamed Ghanem</a:t>
            </a:r>
            <a:endParaRPr lang="en-US" sz="14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20040"/>
            <a:ext cx="11064240" cy="548640"/>
          </a:xfrm>
          <a:prstGeom prst="rect">
            <a:avLst/>
          </a:prstGeom>
          <a:noFill/>
          <a:ln/>
        </p:spPr>
        <p:txBody>
          <a:bodyPr wrap="square" rtlCol="0" anchor="ctr"/>
          <a:lstStyle/>
          <a:p>
            <a:pPr marL="0" indent="0">
              <a:buNone/>
            </a:pPr>
            <a:r>
              <a:rPr lang="en-US" sz="2400" b="1" dirty="0">
                <a:solidFill>
                  <a:srgbClr val="1F2937"/>
                </a:solidFill>
                <a:latin typeface="Times New Roman" panose="02020603050405020304" pitchFamily="18" charset="0"/>
                <a:ea typeface="Arial" pitchFamily="34" charset="-122"/>
                <a:cs typeface="Times New Roman" panose="02020603050405020304" pitchFamily="18" charset="0"/>
              </a:rPr>
              <a:t>Case Background</a:t>
            </a:r>
            <a:endParaRPr lang="en-US" sz="2400" dirty="0">
              <a:latin typeface="Times New Roman" panose="02020603050405020304" pitchFamily="18" charset="0"/>
              <a:cs typeface="Times New Roman" panose="02020603050405020304" pitchFamily="18" charset="0"/>
            </a:endParaRPr>
          </a:p>
        </p:txBody>
      </p:sp>
      <p:sp>
        <p:nvSpPr>
          <p:cNvPr id="3" name="Text 1"/>
          <p:cNvSpPr/>
          <p:nvPr/>
        </p:nvSpPr>
        <p:spPr>
          <a:xfrm>
            <a:off x="457200" y="6537960"/>
            <a:ext cx="7315200" cy="274320"/>
          </a:xfrm>
          <a:prstGeom prst="rect">
            <a:avLst/>
          </a:prstGeom>
          <a:noFill/>
          <a:ln/>
        </p:spPr>
        <p:txBody>
          <a:bodyPr wrap="square" rtlCol="0" anchor="ctr"/>
          <a:lstStyle/>
          <a:p>
            <a:pPr marL="0" indent="0">
              <a:buNone/>
            </a:pPr>
            <a:endParaRPr lang="en-US" sz="1400" dirty="0">
              <a:latin typeface="Times New Roman" panose="02020603050405020304" pitchFamily="18" charset="0"/>
              <a:cs typeface="Times New Roman" panose="02020603050405020304" pitchFamily="18" charset="0"/>
            </a:endParaRPr>
          </a:p>
        </p:txBody>
      </p:sp>
      <p:sp>
        <p:nvSpPr>
          <p:cNvPr id="4" name="Text 2"/>
          <p:cNvSpPr/>
          <p:nvPr/>
        </p:nvSpPr>
        <p:spPr>
          <a:xfrm>
            <a:off x="11430000" y="6537960"/>
            <a:ext cx="365760" cy="274320"/>
          </a:xfrm>
          <a:prstGeom prst="rect">
            <a:avLst/>
          </a:prstGeom>
          <a:noFill/>
          <a:ln/>
        </p:spPr>
        <p:txBody>
          <a:bodyPr wrap="square" rtlCol="0" anchor="ctr"/>
          <a:lstStyle/>
          <a:p>
            <a:pPr marL="0" indent="0" algn="r">
              <a:buNone/>
            </a:pPr>
            <a:r>
              <a:rPr lang="en-US" sz="1400" dirty="0">
                <a:solidFill>
                  <a:srgbClr val="9CA3AF"/>
                </a:solidFill>
                <a:latin typeface="Times New Roman" panose="02020603050405020304" pitchFamily="18" charset="0"/>
                <a:ea typeface="Arial" pitchFamily="34" charset="-122"/>
                <a:cs typeface="Times New Roman" panose="02020603050405020304" pitchFamily="18" charset="0"/>
              </a:rPr>
              <a:t>2</a:t>
            </a:r>
            <a:endParaRPr lang="en-US" sz="1400" dirty="0">
              <a:latin typeface="Times New Roman" panose="02020603050405020304" pitchFamily="18" charset="0"/>
              <a:cs typeface="Times New Roman" panose="02020603050405020304" pitchFamily="18" charset="0"/>
            </a:endParaRPr>
          </a:p>
        </p:txBody>
      </p:sp>
      <p:sp>
        <p:nvSpPr>
          <p:cNvPr id="5" name="Text 3"/>
          <p:cNvSpPr/>
          <p:nvPr/>
        </p:nvSpPr>
        <p:spPr>
          <a:xfrm>
            <a:off x="548640" y="1417320"/>
            <a:ext cx="11064240" cy="4846320"/>
          </a:xfrm>
          <a:prstGeom prst="rect">
            <a:avLst/>
          </a:prstGeom>
          <a:noFill/>
          <a:ln/>
        </p:spPr>
        <p:txBody>
          <a:bodyPr wrap="square" rtlCol="0" anchor="t"/>
          <a:lstStyle/>
          <a:p>
            <a:pPr>
              <a:lnSpc>
                <a:spcPct val="125000"/>
              </a:lnSpc>
            </a:pPr>
            <a:r>
              <a:rPr lang="en-US" sz="1400" dirty="0">
                <a:solidFill>
                  <a:srgbClr val="1F2937"/>
                </a:solidFill>
                <a:latin typeface="Times New Roman" panose="02020603050405020304" pitchFamily="18" charset="0"/>
                <a:ea typeface="Arial" pitchFamily="34" charset="-122"/>
                <a:cs typeface="Times New Roman" panose="02020603050405020304" pitchFamily="18" charset="0"/>
              </a:rPr>
              <a:t>Incident: The information technology security team of Quantum Tech discovered the occurrence of unauthorized access to the patent database, which included the AI chip design patent (Patent ID: QT-AI-2025).</a:t>
            </a:r>
          </a:p>
          <a:p>
            <a:pPr>
              <a:lnSpc>
                <a:spcPct val="125000"/>
              </a:lnSpc>
            </a:pPr>
            <a:endParaRPr lang="en-US" sz="1400" dirty="0">
              <a:solidFill>
                <a:srgbClr val="1F2937"/>
              </a:solidFill>
              <a:latin typeface="Times New Roman" panose="02020603050405020304" pitchFamily="18" charset="0"/>
              <a:ea typeface="Arial" pitchFamily="34" charset="-122"/>
              <a:cs typeface="Times New Roman" panose="02020603050405020304" pitchFamily="18" charset="0"/>
            </a:endParaRPr>
          </a:p>
          <a:p>
            <a:pPr>
              <a:lnSpc>
                <a:spcPct val="125000"/>
              </a:lnSpc>
            </a:pPr>
            <a:r>
              <a:rPr lang="en-US" sz="1400" dirty="0">
                <a:solidFill>
                  <a:srgbClr val="1F2937"/>
                </a:solidFill>
                <a:latin typeface="Times New Roman" panose="02020603050405020304" pitchFamily="18" charset="0"/>
                <a:ea typeface="Arial" pitchFamily="34" charset="-122"/>
                <a:cs typeface="Times New Roman" panose="02020603050405020304" pitchFamily="18" charset="0"/>
              </a:rPr>
              <a:t>Primary suspect: Emma, a senior engineer who recently joined Quantum Tech, is accused of trying to steal and sell the patent to a competitor called NexGen Circuits.</a:t>
            </a:r>
          </a:p>
          <a:p>
            <a:pPr>
              <a:lnSpc>
                <a:spcPct val="125000"/>
              </a:lnSpc>
            </a:pPr>
            <a:endParaRPr lang="en-US" sz="1400" dirty="0">
              <a:solidFill>
                <a:srgbClr val="1F2937"/>
              </a:solidFill>
              <a:latin typeface="Times New Roman" panose="02020603050405020304" pitchFamily="18" charset="0"/>
              <a:ea typeface="Arial" pitchFamily="34" charset="-122"/>
              <a:cs typeface="Times New Roman" panose="02020603050405020304" pitchFamily="18" charset="0"/>
            </a:endParaRPr>
          </a:p>
          <a:p>
            <a:pPr>
              <a:lnSpc>
                <a:spcPct val="125000"/>
              </a:lnSpc>
            </a:pPr>
            <a:r>
              <a:rPr lang="en-US" sz="1400" dirty="0">
                <a:solidFill>
                  <a:srgbClr val="1F2937"/>
                </a:solidFill>
                <a:latin typeface="Times New Roman" panose="02020603050405020304" pitchFamily="18" charset="0"/>
                <a:ea typeface="Arial" pitchFamily="34" charset="-122"/>
                <a:cs typeface="Times New Roman" panose="02020603050405020304" pitchFamily="18" charset="0"/>
              </a:rPr>
              <a:t>Intermediary: Joe - claimed to be the connection between Emma and the buyer of the stolen patent.</a:t>
            </a:r>
          </a:p>
          <a:p>
            <a:pPr>
              <a:lnSpc>
                <a:spcPct val="125000"/>
              </a:lnSpc>
            </a:pPr>
            <a:endParaRPr lang="en-US" sz="1400" dirty="0">
              <a:solidFill>
                <a:srgbClr val="1F2937"/>
              </a:solidFill>
              <a:latin typeface="Times New Roman" panose="02020603050405020304" pitchFamily="18" charset="0"/>
              <a:ea typeface="Arial" pitchFamily="34" charset="-122"/>
              <a:cs typeface="Times New Roman" panose="02020603050405020304" pitchFamily="18" charset="0"/>
            </a:endParaRPr>
          </a:p>
          <a:p>
            <a:pPr>
              <a:lnSpc>
                <a:spcPct val="125000"/>
              </a:lnSpc>
            </a:pPr>
            <a:r>
              <a:rPr lang="en-US" sz="1400" dirty="0">
                <a:solidFill>
                  <a:srgbClr val="1F2937"/>
                </a:solidFill>
                <a:latin typeface="Times New Roman" panose="02020603050405020304" pitchFamily="18" charset="0"/>
                <a:ea typeface="Arial" pitchFamily="34" charset="-122"/>
                <a:cs typeface="Times New Roman" panose="02020603050405020304" pitchFamily="18" charset="0"/>
              </a:rPr>
              <a:t>Buyer: Norman - the contact person associated with NexGen Circuits, is accused of buying the stolen patent.</a:t>
            </a:r>
          </a:p>
          <a:p>
            <a:pPr>
              <a:lnSpc>
                <a:spcPct val="125000"/>
              </a:lnSpc>
            </a:pPr>
            <a:endParaRPr lang="en-US" sz="1400" dirty="0">
              <a:solidFill>
                <a:srgbClr val="1F2937"/>
              </a:solidFill>
              <a:latin typeface="Times New Roman" panose="02020603050405020304" pitchFamily="18" charset="0"/>
              <a:ea typeface="Arial" pitchFamily="34" charset="-122"/>
              <a:cs typeface="Times New Roman" panose="02020603050405020304" pitchFamily="18" charset="0"/>
            </a:endParaRPr>
          </a:p>
          <a:p>
            <a:pPr>
              <a:lnSpc>
                <a:spcPct val="125000"/>
              </a:lnSpc>
            </a:pPr>
            <a:r>
              <a:rPr lang="en-US" sz="1400" dirty="0">
                <a:solidFill>
                  <a:srgbClr val="1F2937"/>
                </a:solidFill>
                <a:latin typeface="Times New Roman" panose="02020603050405020304" pitchFamily="18" charset="0"/>
                <a:ea typeface="Arial" pitchFamily="34" charset="-122"/>
                <a:cs typeface="Times New Roman" panose="02020603050405020304" pitchFamily="18" charset="0"/>
              </a:rPr>
              <a:t>Objective: To perform a forensic investigation on the seized evidence to prove the involvement or lack of involvement in the accusations of corporate espionage and intellectual property theft.</a:t>
            </a:r>
            <a:endParaRPr lang="en-US" sz="14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20040"/>
            <a:ext cx="11064240" cy="548640"/>
          </a:xfrm>
          <a:prstGeom prst="rect">
            <a:avLst/>
          </a:prstGeom>
          <a:noFill/>
          <a:ln/>
        </p:spPr>
        <p:txBody>
          <a:bodyPr wrap="square" rtlCol="0" anchor="ctr"/>
          <a:lstStyle/>
          <a:p>
            <a:pPr marL="0" indent="0">
              <a:buNone/>
            </a:pPr>
            <a:r>
              <a:rPr lang="en-US" sz="2400" b="1" dirty="0">
                <a:solidFill>
                  <a:srgbClr val="1F2937"/>
                </a:solidFill>
                <a:latin typeface="Times New Roman" panose="02020603050405020304" pitchFamily="18" charset="0"/>
                <a:ea typeface="Arial" pitchFamily="34" charset="-122"/>
                <a:cs typeface="Times New Roman" panose="02020603050405020304" pitchFamily="18" charset="0"/>
              </a:rPr>
              <a:t>Evidence Inventory &amp; Hash Verification</a:t>
            </a:r>
            <a:endParaRPr lang="en-US" sz="2400" dirty="0">
              <a:latin typeface="Times New Roman" panose="02020603050405020304" pitchFamily="18" charset="0"/>
              <a:cs typeface="Times New Roman" panose="02020603050405020304" pitchFamily="18" charset="0"/>
            </a:endParaRPr>
          </a:p>
        </p:txBody>
      </p:sp>
      <p:sp>
        <p:nvSpPr>
          <p:cNvPr id="3" name="Text 1"/>
          <p:cNvSpPr/>
          <p:nvPr/>
        </p:nvSpPr>
        <p:spPr>
          <a:xfrm>
            <a:off x="548640" y="822960"/>
            <a:ext cx="11064240" cy="365760"/>
          </a:xfrm>
          <a:prstGeom prst="rect">
            <a:avLst/>
          </a:prstGeom>
          <a:noFill/>
          <a:ln/>
        </p:spPr>
        <p:txBody>
          <a:bodyPr wrap="square" rtlCol="0" anchor="ctr"/>
          <a:lstStyle/>
          <a:p>
            <a:pPr marL="0" indent="0">
              <a:buNone/>
            </a:pPr>
            <a:r>
              <a:rPr lang="en-US" sz="1400" dirty="0">
                <a:solidFill>
                  <a:srgbClr val="4B5563"/>
                </a:solidFill>
                <a:latin typeface="Times New Roman" panose="02020603050405020304" pitchFamily="18" charset="0"/>
                <a:ea typeface="Arial" pitchFamily="34" charset="-122"/>
                <a:cs typeface="Times New Roman" panose="02020603050405020304" pitchFamily="18" charset="0"/>
              </a:rPr>
              <a:t>Devices seized under continuity-of-evidence protocol - SHA256 hashes verified bit-for-bit against source</a:t>
            </a:r>
            <a:endParaRPr lang="en-US" sz="1400" dirty="0">
              <a:latin typeface="Times New Roman" panose="02020603050405020304" pitchFamily="18" charset="0"/>
              <a:cs typeface="Times New Roman" panose="02020603050405020304" pitchFamily="18" charset="0"/>
            </a:endParaRPr>
          </a:p>
        </p:txBody>
      </p:sp>
      <p:sp>
        <p:nvSpPr>
          <p:cNvPr id="5" name="Text 3"/>
          <p:cNvSpPr/>
          <p:nvPr/>
        </p:nvSpPr>
        <p:spPr>
          <a:xfrm>
            <a:off x="11430000" y="6537960"/>
            <a:ext cx="365760" cy="274320"/>
          </a:xfrm>
          <a:prstGeom prst="rect">
            <a:avLst/>
          </a:prstGeom>
          <a:noFill/>
          <a:ln/>
        </p:spPr>
        <p:txBody>
          <a:bodyPr wrap="square" rtlCol="0" anchor="ctr"/>
          <a:lstStyle/>
          <a:p>
            <a:pPr marL="0" indent="0" algn="r">
              <a:buNone/>
            </a:pPr>
            <a:r>
              <a:rPr lang="en-US" sz="1400" dirty="0">
                <a:solidFill>
                  <a:srgbClr val="9CA3AF"/>
                </a:solidFill>
                <a:latin typeface="Times New Roman" panose="02020603050405020304" pitchFamily="18" charset="0"/>
                <a:ea typeface="Arial" pitchFamily="34" charset="-122"/>
                <a:cs typeface="Times New Roman" panose="02020603050405020304" pitchFamily="18" charset="0"/>
              </a:rPr>
              <a:t>3</a:t>
            </a:r>
            <a:endParaRPr lang="en-US" sz="1400" dirty="0">
              <a:latin typeface="Times New Roman" panose="02020603050405020304" pitchFamily="18" charset="0"/>
              <a:cs typeface="Times New Roman" panose="02020603050405020304" pitchFamily="18" charset="0"/>
            </a:endParaRPr>
          </a:p>
        </p:txBody>
      </p:sp>
      <p:sp>
        <p:nvSpPr>
          <p:cNvPr id="6" name="Shape 4"/>
          <p:cNvSpPr/>
          <p:nvPr/>
        </p:nvSpPr>
        <p:spPr>
          <a:xfrm>
            <a:off x="548640" y="1463040"/>
            <a:ext cx="11064240" cy="457200"/>
          </a:xfrm>
          <a:prstGeom prst="rect">
            <a:avLst/>
          </a:prstGeom>
          <a:solidFill>
            <a:srgbClr val="1F2937"/>
          </a:solidFill>
          <a:ln w="12700">
            <a:solidFill>
              <a:srgbClr val="1F2937"/>
            </a:solidFill>
            <a:prstDash val="solid"/>
          </a:ln>
        </p:spPr>
        <p:txBody>
          <a:bodyPr/>
          <a:lstStyle/>
          <a:p>
            <a:endParaRPr sz="1400">
              <a:latin typeface="Times New Roman" panose="02020603050405020304" pitchFamily="18" charset="0"/>
              <a:cs typeface="Times New Roman" panose="02020603050405020304" pitchFamily="18" charset="0"/>
            </a:endParaRPr>
          </a:p>
        </p:txBody>
      </p:sp>
      <p:graphicFrame>
        <p:nvGraphicFramePr>
          <p:cNvPr id="16" name="Table 0"/>
          <p:cNvGraphicFramePr>
            <a:graphicFrameLocks noGrp="1"/>
          </p:cNvGraphicFramePr>
          <p:nvPr>
            <p:extLst>
              <p:ext uri="{D42A27DB-BD31-4B8C-83A1-F6EECF244321}">
                <p14:modId xmlns:p14="http://schemas.microsoft.com/office/powerpoint/2010/main" val="226852109"/>
              </p:ext>
            </p:extLst>
          </p:nvPr>
        </p:nvGraphicFramePr>
        <p:xfrm>
          <a:off x="548640" y="1463040"/>
          <a:ext cx="11064240" cy="2450000"/>
        </p:xfrm>
        <a:graphic>
          <a:graphicData uri="http://schemas.openxmlformats.org/drawingml/2006/table">
            <a:tbl>
              <a:tblPr/>
              <a:tblGrid>
                <a:gridCol w="1188720">
                  <a:extLst>
                    <a:ext uri="{9D8B030D-6E8A-4147-A177-3AD203B41FA5}">
                      <a16:colId xmlns:a16="http://schemas.microsoft.com/office/drawing/2014/main" val="20000"/>
                    </a:ext>
                  </a:extLst>
                </a:gridCol>
                <a:gridCol w="2743200">
                  <a:extLst>
                    <a:ext uri="{9D8B030D-6E8A-4147-A177-3AD203B41FA5}">
                      <a16:colId xmlns:a16="http://schemas.microsoft.com/office/drawing/2014/main" val="20001"/>
                    </a:ext>
                  </a:extLst>
                </a:gridCol>
                <a:gridCol w="7132320">
                  <a:extLst>
                    <a:ext uri="{9D8B030D-6E8A-4147-A177-3AD203B41FA5}">
                      <a16:colId xmlns:a16="http://schemas.microsoft.com/office/drawing/2014/main" val="20002"/>
                    </a:ext>
                  </a:extLst>
                </a:gridCol>
              </a:tblGrid>
              <a:tr h="490000">
                <a:tc>
                  <a:txBody>
                    <a:bodyPr/>
                    <a:lstStyle/>
                    <a:p>
                      <a:pPr marL="0" indent="0">
                        <a:buNone/>
                      </a:pPr>
                      <a:r>
                        <a:rPr lang="en-US" sz="1100" b="1" dirty="0">
                          <a:solidFill>
                            <a:srgbClr val="FFFFFF"/>
                          </a:solidFill>
                          <a:latin typeface="Arial" pitchFamily="34" charset="0"/>
                          <a:ea typeface="Arial" pitchFamily="34" charset="-122"/>
                          <a:cs typeface="Arial" pitchFamily="34" charset="-120"/>
                        </a:rPr>
                        <a:t>Device</a:t>
                      </a:r>
                      <a:endParaRPr lang="en-US" sz="1100" dirty="0">
                        <a:latin typeface="Arial" charset="0"/>
                        <a:ea typeface="Arial" charset="0"/>
                        <a:cs typeface="Arial" charset="0"/>
                      </a:endParaRPr>
                    </a:p>
                  </a:txBody>
                  <a:tcPr>
                    <a:lnL w="9525" cap="flat" cmpd="sng" algn="ctr">
                      <a:solidFill>
                        <a:srgbClr val="D1D5DB"/>
                      </a:solidFill>
                      <a:prstDash val="solid"/>
                      <a:round/>
                      <a:headEnd type="none" w="med" len="med"/>
                      <a:tailEnd type="none" w="med" len="med"/>
                    </a:lnL>
                    <a:lnR w="9525" cap="flat" cmpd="sng" algn="ctr">
                      <a:solidFill>
                        <a:srgbClr val="D1D5DB"/>
                      </a:solidFill>
                      <a:prstDash val="solid"/>
                      <a:round/>
                      <a:headEnd type="none" w="med" len="med"/>
                      <a:tailEnd type="none" w="med" len="med"/>
                    </a:lnR>
                    <a:lnT w="9525" cap="flat" cmpd="sng" algn="ctr">
                      <a:solidFill>
                        <a:srgbClr val="D1D5DB"/>
                      </a:solidFill>
                      <a:prstDash val="solid"/>
                      <a:round/>
                      <a:headEnd type="none" w="med" len="med"/>
                      <a:tailEnd type="none" w="med" len="med"/>
                    </a:lnT>
                    <a:lnB w="9525" cap="flat" cmpd="sng" algn="ctr">
                      <a:solidFill>
                        <a:srgbClr val="D1D5DB"/>
                      </a:solidFill>
                      <a:prstDash val="solid"/>
                      <a:round/>
                      <a:headEnd type="none" w="med" len="med"/>
                      <a:tailEnd type="none" w="med" len="med"/>
                    </a:lnB>
                  </a:tcPr>
                </a:tc>
                <a:tc>
                  <a:txBody>
                    <a:bodyPr/>
                    <a:lstStyle/>
                    <a:p>
                      <a:pPr marL="0" indent="0">
                        <a:buNone/>
                      </a:pPr>
                      <a:r>
                        <a:rPr lang="en-US" sz="1100" b="1" dirty="0">
                          <a:solidFill>
                            <a:srgbClr val="FFFFFF"/>
                          </a:solidFill>
                          <a:latin typeface="Arial" pitchFamily="34" charset="0"/>
                          <a:ea typeface="Arial" pitchFamily="34" charset="-122"/>
                          <a:cs typeface="Arial" pitchFamily="34" charset="-120"/>
                        </a:rPr>
                        <a:t>Model / OS</a:t>
                      </a:r>
                      <a:endParaRPr lang="en-US" sz="1100" dirty="0">
                        <a:latin typeface="Arial" charset="0"/>
                        <a:ea typeface="Arial" charset="0"/>
                        <a:cs typeface="Arial" charset="0"/>
                      </a:endParaRPr>
                    </a:p>
                  </a:txBody>
                  <a:tcPr>
                    <a:lnL w="9525" cap="flat" cmpd="sng" algn="ctr">
                      <a:solidFill>
                        <a:srgbClr val="D1D5DB"/>
                      </a:solidFill>
                      <a:prstDash val="solid"/>
                      <a:round/>
                      <a:headEnd type="none" w="med" len="med"/>
                      <a:tailEnd type="none" w="med" len="med"/>
                    </a:lnL>
                    <a:lnR w="9525" cap="flat" cmpd="sng" algn="ctr">
                      <a:solidFill>
                        <a:srgbClr val="D1D5DB"/>
                      </a:solidFill>
                      <a:prstDash val="solid"/>
                      <a:round/>
                      <a:headEnd type="none" w="med" len="med"/>
                      <a:tailEnd type="none" w="med" len="med"/>
                    </a:lnR>
                    <a:lnT w="9525" cap="flat" cmpd="sng" algn="ctr">
                      <a:solidFill>
                        <a:srgbClr val="D1D5DB"/>
                      </a:solidFill>
                      <a:prstDash val="solid"/>
                      <a:round/>
                      <a:headEnd type="none" w="med" len="med"/>
                      <a:tailEnd type="none" w="med" len="med"/>
                    </a:lnT>
                    <a:lnB w="9525" cap="flat" cmpd="sng" algn="ctr">
                      <a:solidFill>
                        <a:srgbClr val="D1D5DB"/>
                      </a:solidFill>
                      <a:prstDash val="solid"/>
                      <a:round/>
                      <a:headEnd type="none" w="med" len="med"/>
                      <a:tailEnd type="none" w="med" len="med"/>
                    </a:lnB>
                  </a:tcPr>
                </a:tc>
                <a:tc>
                  <a:txBody>
                    <a:bodyPr/>
                    <a:lstStyle/>
                    <a:p>
                      <a:pPr marL="0" indent="0">
                        <a:buNone/>
                      </a:pPr>
                      <a:r>
                        <a:rPr lang="en-US" sz="1100" b="1" dirty="0">
                          <a:solidFill>
                            <a:srgbClr val="FFFFFF"/>
                          </a:solidFill>
                          <a:latin typeface="Arial" pitchFamily="34" charset="0"/>
                          <a:ea typeface="Arial" pitchFamily="34" charset="-122"/>
                          <a:cs typeface="Arial" pitchFamily="34" charset="-120"/>
                        </a:rPr>
                        <a:t>SHA256 Hash (Verified)</a:t>
                      </a:r>
                      <a:endParaRPr lang="en-US" sz="1100" dirty="0">
                        <a:latin typeface="Arial" charset="0"/>
                        <a:ea typeface="Arial" charset="0"/>
                        <a:cs typeface="Arial" charset="0"/>
                      </a:endParaRPr>
                    </a:p>
                  </a:txBody>
                  <a:tcPr>
                    <a:lnL w="9525" cap="flat" cmpd="sng" algn="ctr">
                      <a:solidFill>
                        <a:srgbClr val="D1D5DB"/>
                      </a:solidFill>
                      <a:prstDash val="solid"/>
                      <a:round/>
                      <a:headEnd type="none" w="med" len="med"/>
                      <a:tailEnd type="none" w="med" len="med"/>
                    </a:lnL>
                    <a:lnR w="9525" cap="flat" cmpd="sng" algn="ctr">
                      <a:solidFill>
                        <a:srgbClr val="D1D5DB"/>
                      </a:solidFill>
                      <a:prstDash val="solid"/>
                      <a:round/>
                      <a:headEnd type="none" w="med" len="med"/>
                      <a:tailEnd type="none" w="med" len="med"/>
                    </a:lnR>
                    <a:lnT w="9525" cap="flat" cmpd="sng" algn="ctr">
                      <a:solidFill>
                        <a:srgbClr val="D1D5DB"/>
                      </a:solidFill>
                      <a:prstDash val="solid"/>
                      <a:round/>
                      <a:headEnd type="none" w="med" len="med"/>
                      <a:tailEnd type="none" w="med" len="med"/>
                    </a:lnT>
                    <a:lnB w="9525" cap="flat" cmpd="sng" algn="ctr">
                      <a:solidFill>
                        <a:srgbClr val="D1D5DB"/>
                      </a:solidFill>
                      <a:prstDash val="solid"/>
                      <a:round/>
                      <a:headEnd type="none" w="med" len="med"/>
                      <a:tailEnd type="none" w="med" len="med"/>
                    </a:lnB>
                  </a:tcPr>
                </a:tc>
                <a:extLst>
                  <a:ext uri="{0D108BD9-81ED-4DB2-BD59-A6C34878D82A}">
                    <a16:rowId xmlns:a16="http://schemas.microsoft.com/office/drawing/2014/main" val="10000"/>
                  </a:ext>
                </a:extLst>
              </a:tr>
              <a:tr h="490000">
                <a:tc>
                  <a:txBody>
                    <a:bodyPr/>
                    <a:lstStyle/>
                    <a:p>
                      <a:pPr marL="0" indent="0">
                        <a:buNone/>
                      </a:pPr>
                      <a:r>
                        <a:rPr lang="en-US" sz="1100" dirty="0">
                          <a:solidFill>
                            <a:srgbClr val="4B5563"/>
                          </a:solidFill>
                          <a:latin typeface="Arial" pitchFamily="34" charset="0"/>
                          <a:ea typeface="Arial" pitchFamily="34" charset="-122"/>
                          <a:cs typeface="Arial" pitchFamily="34" charset="-120"/>
                        </a:rPr>
                        <a:t>Device A</a:t>
                      </a:r>
                      <a:endParaRPr lang="en-US" sz="1100" dirty="0">
                        <a:latin typeface="Arial" charset="0"/>
                        <a:ea typeface="Arial" charset="0"/>
                        <a:cs typeface="Arial" charset="0"/>
                      </a:endParaRPr>
                    </a:p>
                  </a:txBody>
                  <a:tcPr>
                    <a:lnL w="9525" cap="flat" cmpd="sng" algn="ctr">
                      <a:solidFill>
                        <a:srgbClr val="D1D5DB"/>
                      </a:solidFill>
                      <a:prstDash val="solid"/>
                      <a:round/>
                      <a:headEnd type="none" w="med" len="med"/>
                      <a:tailEnd type="none" w="med" len="med"/>
                    </a:lnL>
                    <a:lnR w="9525" cap="flat" cmpd="sng" algn="ctr">
                      <a:solidFill>
                        <a:srgbClr val="D1D5DB"/>
                      </a:solidFill>
                      <a:prstDash val="solid"/>
                      <a:round/>
                      <a:headEnd type="none" w="med" len="med"/>
                      <a:tailEnd type="none" w="med" len="med"/>
                    </a:lnR>
                    <a:lnT w="9525" cap="flat" cmpd="sng" algn="ctr">
                      <a:solidFill>
                        <a:srgbClr val="D1D5DB"/>
                      </a:solidFill>
                      <a:prstDash val="solid"/>
                      <a:round/>
                      <a:headEnd type="none" w="med" len="med"/>
                      <a:tailEnd type="none" w="med" len="med"/>
                    </a:lnT>
                    <a:lnB w="9525" cap="flat" cmpd="sng" algn="ctr">
                      <a:solidFill>
                        <a:srgbClr val="D1D5DB"/>
                      </a:solidFill>
                      <a:prstDash val="solid"/>
                      <a:round/>
                      <a:headEnd type="none" w="med" len="med"/>
                      <a:tailEnd type="none" w="med" len="med"/>
                    </a:lnB>
                  </a:tcPr>
                </a:tc>
                <a:tc>
                  <a:txBody>
                    <a:bodyPr/>
                    <a:lstStyle/>
                    <a:p>
                      <a:pPr marL="0" indent="0">
                        <a:buNone/>
                      </a:pPr>
                      <a:r>
                        <a:rPr lang="en-US" sz="1100" dirty="0">
                          <a:solidFill>
                            <a:srgbClr val="4B5563"/>
                          </a:solidFill>
                          <a:latin typeface="Arial" pitchFamily="34" charset="0"/>
                          <a:ea typeface="Arial" pitchFamily="34" charset="-122"/>
                          <a:cs typeface="Arial" pitchFamily="34" charset="-120"/>
                        </a:rPr>
                        <a:t>Huawei POT-LX1 P Smart</a:t>
                      </a:r>
                      <a:endParaRPr lang="en-US" sz="1100" dirty="0">
                        <a:latin typeface="Arial" charset="0"/>
                        <a:ea typeface="Arial" charset="0"/>
                        <a:cs typeface="Arial" charset="0"/>
                      </a:endParaRPr>
                    </a:p>
                    <a:p>
                      <a:pPr marL="0" indent="0">
                        <a:buNone/>
                      </a:pPr>
                      <a:r>
                        <a:rPr lang="en-US" sz="1100" dirty="0">
                          <a:solidFill>
                            <a:srgbClr val="4B5563"/>
                          </a:solidFill>
                          <a:latin typeface="Arial" pitchFamily="34" charset="0"/>
                          <a:ea typeface="Arial" pitchFamily="34" charset="-122"/>
                          <a:cs typeface="Arial" pitchFamily="34" charset="-120"/>
                        </a:rPr>
                        <a:t>Android 10</a:t>
                      </a:r>
                      <a:endParaRPr lang="en-US" sz="1100" dirty="0">
                        <a:latin typeface="Arial" charset="0"/>
                        <a:ea typeface="Arial" charset="0"/>
                        <a:cs typeface="Arial" charset="0"/>
                      </a:endParaRPr>
                    </a:p>
                  </a:txBody>
                  <a:tcPr>
                    <a:lnL w="9525" cap="flat" cmpd="sng" algn="ctr">
                      <a:solidFill>
                        <a:srgbClr val="D1D5DB"/>
                      </a:solidFill>
                      <a:prstDash val="solid"/>
                      <a:round/>
                      <a:headEnd type="none" w="med" len="med"/>
                      <a:tailEnd type="none" w="med" len="med"/>
                    </a:lnL>
                    <a:lnR w="9525" cap="flat" cmpd="sng" algn="ctr">
                      <a:solidFill>
                        <a:srgbClr val="D1D5DB"/>
                      </a:solidFill>
                      <a:prstDash val="solid"/>
                      <a:round/>
                      <a:headEnd type="none" w="med" len="med"/>
                      <a:tailEnd type="none" w="med" len="med"/>
                    </a:lnR>
                    <a:lnT w="9525" cap="flat" cmpd="sng" algn="ctr">
                      <a:solidFill>
                        <a:srgbClr val="D1D5DB"/>
                      </a:solidFill>
                      <a:prstDash val="solid"/>
                      <a:round/>
                      <a:headEnd type="none" w="med" len="med"/>
                      <a:tailEnd type="none" w="med" len="med"/>
                    </a:lnT>
                    <a:lnB w="9525" cap="flat" cmpd="sng" algn="ctr">
                      <a:solidFill>
                        <a:srgbClr val="D1D5DB"/>
                      </a:solidFill>
                      <a:prstDash val="solid"/>
                      <a:round/>
                      <a:headEnd type="none" w="med" len="med"/>
                      <a:tailEnd type="none" w="med" len="med"/>
                    </a:lnB>
                  </a:tcPr>
                </a:tc>
                <a:tc>
                  <a:txBody>
                    <a:bodyPr/>
                    <a:lstStyle/>
                    <a:p>
                      <a:pPr marL="0" indent="0">
                        <a:buNone/>
                      </a:pPr>
                      <a:r>
                        <a:rPr lang="en-US" sz="1100" dirty="0">
                          <a:solidFill>
                            <a:srgbClr val="4B5563"/>
                          </a:solidFill>
                          <a:latin typeface="Arial" pitchFamily="34" charset="0"/>
                          <a:ea typeface="Arial" pitchFamily="34" charset="-122"/>
                          <a:cs typeface="Arial" pitchFamily="34" charset="-120"/>
                        </a:rPr>
                        <a:t>d5193dbf8246c09fdde73be8558343985ab24a2e1c142e4d64e16e2b6507e31f</a:t>
                      </a:r>
                      <a:endParaRPr lang="en-US" sz="1100" dirty="0">
                        <a:latin typeface="Arial" charset="0"/>
                        <a:ea typeface="Arial" charset="0"/>
                        <a:cs typeface="Arial" charset="0"/>
                      </a:endParaRPr>
                    </a:p>
                  </a:txBody>
                  <a:tcPr>
                    <a:lnL w="9525" cap="flat" cmpd="sng" algn="ctr">
                      <a:solidFill>
                        <a:srgbClr val="D1D5DB"/>
                      </a:solidFill>
                      <a:prstDash val="solid"/>
                      <a:round/>
                      <a:headEnd type="none" w="med" len="med"/>
                      <a:tailEnd type="none" w="med" len="med"/>
                    </a:lnL>
                    <a:lnR w="9525" cap="flat" cmpd="sng" algn="ctr">
                      <a:solidFill>
                        <a:srgbClr val="D1D5DB"/>
                      </a:solidFill>
                      <a:prstDash val="solid"/>
                      <a:round/>
                      <a:headEnd type="none" w="med" len="med"/>
                      <a:tailEnd type="none" w="med" len="med"/>
                    </a:lnR>
                    <a:lnT w="9525" cap="flat" cmpd="sng" algn="ctr">
                      <a:solidFill>
                        <a:srgbClr val="D1D5DB"/>
                      </a:solidFill>
                      <a:prstDash val="solid"/>
                      <a:round/>
                      <a:headEnd type="none" w="med" len="med"/>
                      <a:tailEnd type="none" w="med" len="med"/>
                    </a:lnT>
                    <a:lnB w="9525" cap="flat" cmpd="sng" algn="ctr">
                      <a:solidFill>
                        <a:srgbClr val="D1D5DB"/>
                      </a:solidFill>
                      <a:prstDash val="solid"/>
                      <a:round/>
                      <a:headEnd type="none" w="med" len="med"/>
                      <a:tailEnd type="none" w="med" len="med"/>
                    </a:lnB>
                  </a:tcPr>
                </a:tc>
                <a:extLst>
                  <a:ext uri="{0D108BD9-81ED-4DB2-BD59-A6C34878D82A}">
                    <a16:rowId xmlns:a16="http://schemas.microsoft.com/office/drawing/2014/main" val="10001"/>
                  </a:ext>
                </a:extLst>
              </a:tr>
              <a:tr h="490000">
                <a:tc>
                  <a:txBody>
                    <a:bodyPr/>
                    <a:lstStyle/>
                    <a:p>
                      <a:pPr marL="0" indent="0">
                        <a:buNone/>
                      </a:pPr>
                      <a:r>
                        <a:rPr lang="en-US" sz="1100" dirty="0">
                          <a:solidFill>
                            <a:srgbClr val="4B5563"/>
                          </a:solidFill>
                          <a:latin typeface="Arial" pitchFamily="34" charset="0"/>
                          <a:ea typeface="Arial" pitchFamily="34" charset="-122"/>
                          <a:cs typeface="Arial" pitchFamily="34" charset="-120"/>
                        </a:rPr>
                        <a:t>Device B</a:t>
                      </a:r>
                      <a:endParaRPr lang="en-US" sz="1100" dirty="0">
                        <a:latin typeface="Arial" charset="0"/>
                        <a:ea typeface="Arial" charset="0"/>
                        <a:cs typeface="Arial" charset="0"/>
                      </a:endParaRPr>
                    </a:p>
                  </a:txBody>
                  <a:tcPr>
                    <a:lnL w="9525" cap="flat" cmpd="sng" algn="ctr">
                      <a:solidFill>
                        <a:srgbClr val="D1D5DB"/>
                      </a:solidFill>
                      <a:prstDash val="solid"/>
                      <a:round/>
                      <a:headEnd type="none" w="med" len="med"/>
                      <a:tailEnd type="none" w="med" len="med"/>
                    </a:lnL>
                    <a:lnR w="9525" cap="flat" cmpd="sng" algn="ctr">
                      <a:solidFill>
                        <a:srgbClr val="D1D5DB"/>
                      </a:solidFill>
                      <a:prstDash val="solid"/>
                      <a:round/>
                      <a:headEnd type="none" w="med" len="med"/>
                      <a:tailEnd type="none" w="med" len="med"/>
                    </a:lnR>
                    <a:lnT w="9525" cap="flat" cmpd="sng" algn="ctr">
                      <a:solidFill>
                        <a:srgbClr val="D1D5DB"/>
                      </a:solidFill>
                      <a:prstDash val="solid"/>
                      <a:round/>
                      <a:headEnd type="none" w="med" len="med"/>
                      <a:tailEnd type="none" w="med" len="med"/>
                    </a:lnT>
                    <a:lnB w="9525" cap="flat" cmpd="sng" algn="ctr">
                      <a:solidFill>
                        <a:srgbClr val="D1D5DB"/>
                      </a:solidFill>
                      <a:prstDash val="solid"/>
                      <a:round/>
                      <a:headEnd type="none" w="med" len="med"/>
                      <a:tailEnd type="none" w="med" len="med"/>
                    </a:lnB>
                  </a:tcPr>
                </a:tc>
                <a:tc>
                  <a:txBody>
                    <a:bodyPr/>
                    <a:lstStyle/>
                    <a:p>
                      <a:pPr marL="0" indent="0">
                        <a:buNone/>
                      </a:pPr>
                      <a:r>
                        <a:rPr lang="en-US" sz="1100" dirty="0">
                          <a:solidFill>
                            <a:srgbClr val="4B5563"/>
                          </a:solidFill>
                          <a:latin typeface="Arial" pitchFamily="34" charset="0"/>
                          <a:ea typeface="Arial" pitchFamily="34" charset="-122"/>
                          <a:cs typeface="Arial" pitchFamily="34" charset="-120"/>
                        </a:rPr>
                        <a:t>Nokia C2 2nd Edition</a:t>
                      </a:r>
                      <a:endParaRPr lang="en-US" sz="1100" dirty="0">
                        <a:latin typeface="Arial" charset="0"/>
                        <a:ea typeface="Arial" charset="0"/>
                        <a:cs typeface="Arial" charset="0"/>
                      </a:endParaRPr>
                    </a:p>
                    <a:p>
                      <a:pPr marL="0" indent="0">
                        <a:buNone/>
                      </a:pPr>
                      <a:r>
                        <a:rPr lang="en-US" sz="1100" dirty="0">
                          <a:solidFill>
                            <a:srgbClr val="4B5563"/>
                          </a:solidFill>
                          <a:latin typeface="Arial" pitchFamily="34" charset="0"/>
                          <a:ea typeface="Arial" pitchFamily="34" charset="-122"/>
                          <a:cs typeface="Arial" pitchFamily="34" charset="-120"/>
                        </a:rPr>
                        <a:t>Android 11</a:t>
                      </a:r>
                      <a:endParaRPr lang="en-US" sz="1100" dirty="0">
                        <a:latin typeface="Arial" charset="0"/>
                        <a:ea typeface="Arial" charset="0"/>
                        <a:cs typeface="Arial" charset="0"/>
                      </a:endParaRPr>
                    </a:p>
                  </a:txBody>
                  <a:tcPr>
                    <a:lnL w="9525" cap="flat" cmpd="sng" algn="ctr">
                      <a:solidFill>
                        <a:srgbClr val="D1D5DB"/>
                      </a:solidFill>
                      <a:prstDash val="solid"/>
                      <a:round/>
                      <a:headEnd type="none" w="med" len="med"/>
                      <a:tailEnd type="none" w="med" len="med"/>
                    </a:lnL>
                    <a:lnR w="9525" cap="flat" cmpd="sng" algn="ctr">
                      <a:solidFill>
                        <a:srgbClr val="D1D5DB"/>
                      </a:solidFill>
                      <a:prstDash val="solid"/>
                      <a:round/>
                      <a:headEnd type="none" w="med" len="med"/>
                      <a:tailEnd type="none" w="med" len="med"/>
                    </a:lnR>
                    <a:lnT w="9525" cap="flat" cmpd="sng" algn="ctr">
                      <a:solidFill>
                        <a:srgbClr val="D1D5DB"/>
                      </a:solidFill>
                      <a:prstDash val="solid"/>
                      <a:round/>
                      <a:headEnd type="none" w="med" len="med"/>
                      <a:tailEnd type="none" w="med" len="med"/>
                    </a:lnT>
                    <a:lnB w="9525" cap="flat" cmpd="sng" algn="ctr">
                      <a:solidFill>
                        <a:srgbClr val="D1D5DB"/>
                      </a:solidFill>
                      <a:prstDash val="solid"/>
                      <a:round/>
                      <a:headEnd type="none" w="med" len="med"/>
                      <a:tailEnd type="none" w="med" len="med"/>
                    </a:lnB>
                  </a:tcPr>
                </a:tc>
                <a:tc>
                  <a:txBody>
                    <a:bodyPr/>
                    <a:lstStyle/>
                    <a:p>
                      <a:pPr marL="0" indent="0">
                        <a:buNone/>
                      </a:pPr>
                      <a:r>
                        <a:rPr lang="en-US" sz="1100" dirty="0">
                          <a:solidFill>
                            <a:srgbClr val="4B5563"/>
                          </a:solidFill>
                          <a:latin typeface="Arial" pitchFamily="34" charset="0"/>
                          <a:ea typeface="Arial" pitchFamily="34" charset="-122"/>
                          <a:cs typeface="Arial" pitchFamily="34" charset="-120"/>
                        </a:rPr>
                        <a:t>a693656c260e339069756be8005346e97033d0ccf2f79add56cd69c9eade13ab</a:t>
                      </a:r>
                      <a:endParaRPr lang="en-US" sz="1100" dirty="0">
                        <a:latin typeface="Arial" charset="0"/>
                        <a:ea typeface="Arial" charset="0"/>
                        <a:cs typeface="Arial" charset="0"/>
                      </a:endParaRPr>
                    </a:p>
                  </a:txBody>
                  <a:tcPr>
                    <a:lnL w="9525" cap="flat" cmpd="sng" algn="ctr">
                      <a:solidFill>
                        <a:srgbClr val="D1D5DB"/>
                      </a:solidFill>
                      <a:prstDash val="solid"/>
                      <a:round/>
                      <a:headEnd type="none" w="med" len="med"/>
                      <a:tailEnd type="none" w="med" len="med"/>
                    </a:lnL>
                    <a:lnR w="9525" cap="flat" cmpd="sng" algn="ctr">
                      <a:solidFill>
                        <a:srgbClr val="D1D5DB"/>
                      </a:solidFill>
                      <a:prstDash val="solid"/>
                      <a:round/>
                      <a:headEnd type="none" w="med" len="med"/>
                      <a:tailEnd type="none" w="med" len="med"/>
                    </a:lnR>
                    <a:lnT w="9525" cap="flat" cmpd="sng" algn="ctr">
                      <a:solidFill>
                        <a:srgbClr val="D1D5DB"/>
                      </a:solidFill>
                      <a:prstDash val="solid"/>
                      <a:round/>
                      <a:headEnd type="none" w="med" len="med"/>
                      <a:tailEnd type="none" w="med" len="med"/>
                    </a:lnT>
                    <a:lnB w="9525" cap="flat" cmpd="sng" algn="ctr">
                      <a:solidFill>
                        <a:srgbClr val="D1D5DB"/>
                      </a:solidFill>
                      <a:prstDash val="solid"/>
                      <a:round/>
                      <a:headEnd type="none" w="med" len="med"/>
                      <a:tailEnd type="none" w="med" len="med"/>
                    </a:lnB>
                  </a:tcPr>
                </a:tc>
                <a:extLst>
                  <a:ext uri="{0D108BD9-81ED-4DB2-BD59-A6C34878D82A}">
                    <a16:rowId xmlns:a16="http://schemas.microsoft.com/office/drawing/2014/main" val="10002"/>
                  </a:ext>
                </a:extLst>
              </a:tr>
              <a:tr h="490000">
                <a:tc>
                  <a:txBody>
                    <a:bodyPr/>
                    <a:lstStyle/>
                    <a:p>
                      <a:pPr marL="0" indent="0">
                        <a:buNone/>
                      </a:pPr>
                      <a:r>
                        <a:rPr lang="en-US" sz="1100" dirty="0">
                          <a:solidFill>
                            <a:srgbClr val="4B5563"/>
                          </a:solidFill>
                          <a:latin typeface="Arial" pitchFamily="34" charset="0"/>
                          <a:ea typeface="Arial" pitchFamily="34" charset="-122"/>
                          <a:cs typeface="Arial" pitchFamily="34" charset="-120"/>
                        </a:rPr>
                        <a:t>Device C</a:t>
                      </a:r>
                      <a:endParaRPr lang="en-US" sz="1100" dirty="0">
                        <a:latin typeface="Arial" charset="0"/>
                        <a:ea typeface="Arial" charset="0"/>
                        <a:cs typeface="Arial" charset="0"/>
                      </a:endParaRPr>
                    </a:p>
                  </a:txBody>
                  <a:tcPr>
                    <a:lnL w="9525" cap="flat" cmpd="sng" algn="ctr">
                      <a:solidFill>
                        <a:srgbClr val="D1D5DB"/>
                      </a:solidFill>
                      <a:prstDash val="solid"/>
                      <a:round/>
                      <a:headEnd type="none" w="med" len="med"/>
                      <a:tailEnd type="none" w="med" len="med"/>
                    </a:lnL>
                    <a:lnR w="9525" cap="flat" cmpd="sng" algn="ctr">
                      <a:solidFill>
                        <a:srgbClr val="D1D5DB"/>
                      </a:solidFill>
                      <a:prstDash val="solid"/>
                      <a:round/>
                      <a:headEnd type="none" w="med" len="med"/>
                      <a:tailEnd type="none" w="med" len="med"/>
                    </a:lnR>
                    <a:lnT w="9525" cap="flat" cmpd="sng" algn="ctr">
                      <a:solidFill>
                        <a:srgbClr val="D1D5DB"/>
                      </a:solidFill>
                      <a:prstDash val="solid"/>
                      <a:round/>
                      <a:headEnd type="none" w="med" len="med"/>
                      <a:tailEnd type="none" w="med" len="med"/>
                    </a:lnT>
                    <a:lnB w="9525" cap="flat" cmpd="sng" algn="ctr">
                      <a:solidFill>
                        <a:srgbClr val="D1D5DB"/>
                      </a:solidFill>
                      <a:prstDash val="solid"/>
                      <a:round/>
                      <a:headEnd type="none" w="med" len="med"/>
                      <a:tailEnd type="none" w="med" len="med"/>
                    </a:lnB>
                  </a:tcPr>
                </a:tc>
                <a:tc>
                  <a:txBody>
                    <a:bodyPr/>
                    <a:lstStyle/>
                    <a:p>
                      <a:pPr marL="0" indent="0">
                        <a:buNone/>
                      </a:pPr>
                      <a:r>
                        <a:rPr lang="en-US" sz="1100" dirty="0">
                          <a:solidFill>
                            <a:srgbClr val="4B5563"/>
                          </a:solidFill>
                          <a:latin typeface="Arial" pitchFamily="34" charset="0"/>
                          <a:ea typeface="Arial" pitchFamily="34" charset="-122"/>
                          <a:cs typeface="Arial" pitchFamily="34" charset="-120"/>
                        </a:rPr>
                        <a:t>Samsung SM-A137F</a:t>
                      </a:r>
                      <a:endParaRPr lang="en-US" sz="1100" dirty="0">
                        <a:latin typeface="Arial" charset="0"/>
                        <a:ea typeface="Arial" charset="0"/>
                        <a:cs typeface="Arial" charset="0"/>
                      </a:endParaRPr>
                    </a:p>
                    <a:p>
                      <a:pPr marL="0" indent="0">
                        <a:buNone/>
                      </a:pPr>
                      <a:r>
                        <a:rPr lang="en-US" sz="1100" dirty="0">
                          <a:solidFill>
                            <a:srgbClr val="4B5563"/>
                          </a:solidFill>
                          <a:latin typeface="Arial" pitchFamily="34" charset="0"/>
                          <a:ea typeface="Arial" pitchFamily="34" charset="-122"/>
                          <a:cs typeface="Arial" pitchFamily="34" charset="-120"/>
                        </a:rPr>
                        <a:t>Galaxy A13, Android 14</a:t>
                      </a:r>
                      <a:endParaRPr lang="en-US" sz="1100" dirty="0">
                        <a:latin typeface="Arial" charset="0"/>
                        <a:ea typeface="Arial" charset="0"/>
                        <a:cs typeface="Arial" charset="0"/>
                      </a:endParaRPr>
                    </a:p>
                  </a:txBody>
                  <a:tcPr>
                    <a:lnL w="9525" cap="flat" cmpd="sng" algn="ctr">
                      <a:solidFill>
                        <a:srgbClr val="D1D5DB"/>
                      </a:solidFill>
                      <a:prstDash val="solid"/>
                      <a:round/>
                      <a:headEnd type="none" w="med" len="med"/>
                      <a:tailEnd type="none" w="med" len="med"/>
                    </a:lnL>
                    <a:lnR w="9525" cap="flat" cmpd="sng" algn="ctr">
                      <a:solidFill>
                        <a:srgbClr val="D1D5DB"/>
                      </a:solidFill>
                      <a:prstDash val="solid"/>
                      <a:round/>
                      <a:headEnd type="none" w="med" len="med"/>
                      <a:tailEnd type="none" w="med" len="med"/>
                    </a:lnR>
                    <a:lnT w="9525" cap="flat" cmpd="sng" algn="ctr">
                      <a:solidFill>
                        <a:srgbClr val="D1D5DB"/>
                      </a:solidFill>
                      <a:prstDash val="solid"/>
                      <a:round/>
                      <a:headEnd type="none" w="med" len="med"/>
                      <a:tailEnd type="none" w="med" len="med"/>
                    </a:lnT>
                    <a:lnB w="9525" cap="flat" cmpd="sng" algn="ctr">
                      <a:solidFill>
                        <a:srgbClr val="D1D5DB"/>
                      </a:solidFill>
                      <a:prstDash val="solid"/>
                      <a:round/>
                      <a:headEnd type="none" w="med" len="med"/>
                      <a:tailEnd type="none" w="med" len="med"/>
                    </a:lnB>
                  </a:tcPr>
                </a:tc>
                <a:tc>
                  <a:txBody>
                    <a:bodyPr/>
                    <a:lstStyle/>
                    <a:p>
                      <a:pPr marL="0" indent="0">
                        <a:buNone/>
                      </a:pPr>
                      <a:r>
                        <a:rPr lang="en-US" sz="1100" dirty="0">
                          <a:solidFill>
                            <a:srgbClr val="4B5563"/>
                          </a:solidFill>
                          <a:latin typeface="Arial" pitchFamily="34" charset="0"/>
                          <a:ea typeface="Arial" pitchFamily="34" charset="-122"/>
                          <a:cs typeface="Arial" pitchFamily="34" charset="-120"/>
                        </a:rPr>
                        <a:t>0e585c4fe8160254253be515a16ff94b7fdf88b248b67d45cfdef8753a9a3195</a:t>
                      </a:r>
                      <a:endParaRPr lang="en-US" sz="1100" dirty="0">
                        <a:latin typeface="Arial" charset="0"/>
                        <a:ea typeface="Arial" charset="0"/>
                        <a:cs typeface="Arial" charset="0"/>
                      </a:endParaRPr>
                    </a:p>
                  </a:txBody>
                  <a:tcPr>
                    <a:lnL w="9525" cap="flat" cmpd="sng" algn="ctr">
                      <a:solidFill>
                        <a:srgbClr val="D1D5DB"/>
                      </a:solidFill>
                      <a:prstDash val="solid"/>
                      <a:round/>
                      <a:headEnd type="none" w="med" len="med"/>
                      <a:tailEnd type="none" w="med" len="med"/>
                    </a:lnL>
                    <a:lnR w="9525" cap="flat" cmpd="sng" algn="ctr">
                      <a:solidFill>
                        <a:srgbClr val="D1D5DB"/>
                      </a:solidFill>
                      <a:prstDash val="solid"/>
                      <a:round/>
                      <a:headEnd type="none" w="med" len="med"/>
                      <a:tailEnd type="none" w="med" len="med"/>
                    </a:lnR>
                    <a:lnT w="9525" cap="flat" cmpd="sng" algn="ctr">
                      <a:solidFill>
                        <a:srgbClr val="D1D5DB"/>
                      </a:solidFill>
                      <a:prstDash val="solid"/>
                      <a:round/>
                      <a:headEnd type="none" w="med" len="med"/>
                      <a:tailEnd type="none" w="med" len="med"/>
                    </a:lnT>
                    <a:lnB w="9525" cap="flat" cmpd="sng" algn="ctr">
                      <a:solidFill>
                        <a:srgbClr val="D1D5DB"/>
                      </a:solidFill>
                      <a:prstDash val="solid"/>
                      <a:round/>
                      <a:headEnd type="none" w="med" len="med"/>
                      <a:tailEnd type="none" w="med" len="med"/>
                    </a:lnB>
                  </a:tcPr>
                </a:tc>
                <a:extLst>
                  <a:ext uri="{0D108BD9-81ED-4DB2-BD59-A6C34878D82A}">
                    <a16:rowId xmlns:a16="http://schemas.microsoft.com/office/drawing/2014/main" val="10003"/>
                  </a:ext>
                </a:extLst>
              </a:tr>
              <a:tr h="490000">
                <a:tc>
                  <a:txBody>
                    <a:bodyPr/>
                    <a:lstStyle/>
                    <a:p>
                      <a:pPr marL="0" indent="0">
                        <a:buNone/>
                      </a:pPr>
                      <a:r>
                        <a:rPr lang="en-US" sz="1100" dirty="0">
                          <a:solidFill>
                            <a:srgbClr val="4B5563"/>
                          </a:solidFill>
                          <a:latin typeface="Arial" pitchFamily="34" charset="0"/>
                          <a:ea typeface="Arial" pitchFamily="34" charset="-122"/>
                          <a:cs typeface="Arial" pitchFamily="34" charset="-120"/>
                        </a:rPr>
                        <a:t>Device D</a:t>
                      </a:r>
                      <a:endParaRPr lang="en-US" sz="1100" dirty="0">
                        <a:latin typeface="Arial" charset="0"/>
                        <a:ea typeface="Arial" charset="0"/>
                        <a:cs typeface="Arial" charset="0"/>
                      </a:endParaRPr>
                    </a:p>
                  </a:txBody>
                  <a:tcPr>
                    <a:lnL w="9525" cap="flat" cmpd="sng" algn="ctr">
                      <a:solidFill>
                        <a:srgbClr val="D1D5DB"/>
                      </a:solidFill>
                      <a:prstDash val="solid"/>
                      <a:round/>
                      <a:headEnd type="none" w="med" len="med"/>
                      <a:tailEnd type="none" w="med" len="med"/>
                    </a:lnL>
                    <a:lnR w="9525" cap="flat" cmpd="sng" algn="ctr">
                      <a:solidFill>
                        <a:srgbClr val="D1D5DB"/>
                      </a:solidFill>
                      <a:prstDash val="solid"/>
                      <a:round/>
                      <a:headEnd type="none" w="med" len="med"/>
                      <a:tailEnd type="none" w="med" len="med"/>
                    </a:lnR>
                    <a:lnT w="9525" cap="flat" cmpd="sng" algn="ctr">
                      <a:solidFill>
                        <a:srgbClr val="D1D5DB"/>
                      </a:solidFill>
                      <a:prstDash val="solid"/>
                      <a:round/>
                      <a:headEnd type="none" w="med" len="med"/>
                      <a:tailEnd type="none" w="med" len="med"/>
                    </a:lnT>
                    <a:lnB w="9525" cap="flat" cmpd="sng" algn="ctr">
                      <a:solidFill>
                        <a:srgbClr val="D1D5DB"/>
                      </a:solidFill>
                      <a:prstDash val="solid"/>
                      <a:round/>
                      <a:headEnd type="none" w="med" len="med"/>
                      <a:tailEnd type="none" w="med" len="med"/>
                    </a:lnB>
                  </a:tcPr>
                </a:tc>
                <a:tc>
                  <a:txBody>
                    <a:bodyPr/>
                    <a:lstStyle/>
                    <a:p>
                      <a:pPr marL="0" indent="0">
                        <a:buNone/>
                      </a:pPr>
                      <a:r>
                        <a:rPr lang="en-US" sz="1100" dirty="0">
                          <a:solidFill>
                            <a:srgbClr val="4B5563"/>
                          </a:solidFill>
                          <a:latin typeface="Arial" pitchFamily="34" charset="0"/>
                          <a:ea typeface="Arial" pitchFamily="34" charset="-122"/>
                          <a:cs typeface="Arial" pitchFamily="34" charset="-120"/>
                        </a:rPr>
                        <a:t>Samsung SM-A145P</a:t>
                      </a:r>
                      <a:endParaRPr lang="en-US" sz="1100" dirty="0">
                        <a:latin typeface="Arial" charset="0"/>
                        <a:ea typeface="Arial" charset="0"/>
                        <a:cs typeface="Arial" charset="0"/>
                      </a:endParaRPr>
                    </a:p>
                    <a:p>
                      <a:pPr marL="0" indent="0">
                        <a:buNone/>
                      </a:pPr>
                      <a:r>
                        <a:rPr lang="en-US" sz="1100" dirty="0">
                          <a:solidFill>
                            <a:srgbClr val="4B5563"/>
                          </a:solidFill>
                          <a:latin typeface="Arial" pitchFamily="34" charset="0"/>
                          <a:ea typeface="Arial" pitchFamily="34" charset="-122"/>
                          <a:cs typeface="Arial" pitchFamily="34" charset="-120"/>
                        </a:rPr>
                        <a:t>Galaxy A14, Android 13</a:t>
                      </a:r>
                      <a:endParaRPr lang="en-US" sz="1100" dirty="0">
                        <a:latin typeface="Arial" charset="0"/>
                        <a:ea typeface="Arial" charset="0"/>
                        <a:cs typeface="Arial" charset="0"/>
                      </a:endParaRPr>
                    </a:p>
                  </a:txBody>
                  <a:tcPr>
                    <a:lnL w="9525" cap="flat" cmpd="sng" algn="ctr">
                      <a:solidFill>
                        <a:srgbClr val="D1D5DB"/>
                      </a:solidFill>
                      <a:prstDash val="solid"/>
                      <a:round/>
                      <a:headEnd type="none" w="med" len="med"/>
                      <a:tailEnd type="none" w="med" len="med"/>
                    </a:lnL>
                    <a:lnR w="9525" cap="flat" cmpd="sng" algn="ctr">
                      <a:solidFill>
                        <a:srgbClr val="D1D5DB"/>
                      </a:solidFill>
                      <a:prstDash val="solid"/>
                      <a:round/>
                      <a:headEnd type="none" w="med" len="med"/>
                      <a:tailEnd type="none" w="med" len="med"/>
                    </a:lnR>
                    <a:lnT w="9525" cap="flat" cmpd="sng" algn="ctr">
                      <a:solidFill>
                        <a:srgbClr val="D1D5DB"/>
                      </a:solidFill>
                      <a:prstDash val="solid"/>
                      <a:round/>
                      <a:headEnd type="none" w="med" len="med"/>
                      <a:tailEnd type="none" w="med" len="med"/>
                    </a:lnT>
                    <a:lnB w="9525" cap="flat" cmpd="sng" algn="ctr">
                      <a:solidFill>
                        <a:srgbClr val="D1D5DB"/>
                      </a:solidFill>
                      <a:prstDash val="solid"/>
                      <a:round/>
                      <a:headEnd type="none" w="med" len="med"/>
                      <a:tailEnd type="none" w="med" len="med"/>
                    </a:lnB>
                  </a:tcPr>
                </a:tc>
                <a:tc>
                  <a:txBody>
                    <a:bodyPr/>
                    <a:lstStyle/>
                    <a:p>
                      <a:pPr marL="0" indent="0">
                        <a:buNone/>
                      </a:pPr>
                      <a:r>
                        <a:rPr lang="en-US" sz="1100" dirty="0">
                          <a:solidFill>
                            <a:srgbClr val="4B5563"/>
                          </a:solidFill>
                          <a:latin typeface="Arial" pitchFamily="34" charset="0"/>
                          <a:ea typeface="Arial" pitchFamily="34" charset="-122"/>
                          <a:cs typeface="Arial" pitchFamily="34" charset="-120"/>
                        </a:rPr>
                        <a:t>Extraction completed </a:t>
                      </a:r>
                      <a:r>
                        <a:rPr lang="en-US" sz="1100" dirty="0">
                          <a:solidFill>
                            <a:schemeClr val="tx1"/>
                          </a:solidFill>
                          <a:latin typeface="Arial" charset="0"/>
                          <a:ea typeface="Arial" pitchFamily="34" charset="-122"/>
                          <a:cs typeface="Arial" charset="0"/>
                        </a:rPr>
                        <a:t>- </a:t>
                      </a:r>
                      <a:r>
                        <a:rPr lang="en-US" sz="1100" dirty="0">
                          <a:solidFill>
                            <a:srgbClr val="4B5563"/>
                          </a:solidFill>
                          <a:latin typeface="Arial" pitchFamily="34" charset="0"/>
                          <a:ea typeface="Arial" pitchFamily="34" charset="-122"/>
                          <a:cs typeface="Arial" pitchFamily="34" charset="-120"/>
                        </a:rPr>
                        <a:t>see acquisition log,</a:t>
                      </a:r>
                      <a:endParaRPr lang="en-US" sz="1100" dirty="0">
                        <a:latin typeface="Arial" charset="0"/>
                        <a:ea typeface="Arial" charset="0"/>
                        <a:cs typeface="Arial" charset="0"/>
                      </a:endParaRPr>
                    </a:p>
                  </a:txBody>
                  <a:tcPr>
                    <a:lnL w="9525" cap="flat" cmpd="sng" algn="ctr">
                      <a:solidFill>
                        <a:srgbClr val="D1D5DB"/>
                      </a:solidFill>
                      <a:prstDash val="solid"/>
                      <a:round/>
                      <a:headEnd type="none" w="med" len="med"/>
                      <a:tailEnd type="none" w="med" len="med"/>
                    </a:lnL>
                    <a:lnR w="9525" cap="flat" cmpd="sng" algn="ctr">
                      <a:solidFill>
                        <a:srgbClr val="D1D5DB"/>
                      </a:solidFill>
                      <a:prstDash val="solid"/>
                      <a:round/>
                      <a:headEnd type="none" w="med" len="med"/>
                      <a:tailEnd type="none" w="med" len="med"/>
                    </a:lnR>
                    <a:lnT w="9525" cap="flat" cmpd="sng" algn="ctr">
                      <a:solidFill>
                        <a:srgbClr val="D1D5DB"/>
                      </a:solidFill>
                      <a:prstDash val="solid"/>
                      <a:round/>
                      <a:headEnd type="none" w="med" len="med"/>
                      <a:tailEnd type="none" w="med" len="med"/>
                    </a:lnT>
                    <a:lnB w="9525" cap="flat" cmpd="sng" algn="ctr">
                      <a:solidFill>
                        <a:srgbClr val="D1D5DB"/>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pic>
        <p:nvPicPr>
          <p:cNvPr id="7" name="Picture 6" descr="2.JPG"/>
          <p:cNvPicPr>
            <a:picLocks noChangeAspect="1"/>
          </p:cNvPicPr>
          <p:nvPr/>
        </p:nvPicPr>
        <p:blipFill>
          <a:blip r:embed="rId3"/>
          <a:stretch>
            <a:fillRect/>
          </a:stretch>
        </p:blipFill>
        <p:spPr>
          <a:xfrm>
            <a:off x="548640" y="4043040"/>
            <a:ext cx="3588000" cy="2018250"/>
          </a:xfrm>
          <a:prstGeom prst="rect">
            <a:avLst/>
          </a:prstGeom>
        </p:spPr>
      </p:pic>
      <p:sp>
        <p:nvSpPr>
          <p:cNvPr id="8" name="Rectangle 7"/>
          <p:cNvSpPr/>
          <p:nvPr/>
        </p:nvSpPr>
        <p:spPr>
          <a:xfrm>
            <a:off x="548640" y="4043040"/>
            <a:ext cx="3588000" cy="2018250"/>
          </a:xfrm>
          <a:prstGeom prst="rect">
            <a:avLst/>
          </a:prstGeom>
          <a:noFill/>
          <a:ln w="12700">
            <a:solidFill>
              <a:srgbClr val="D1D5DB"/>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sz="1400">
              <a:latin typeface="Times New Roman" panose="02020603050405020304" pitchFamily="18" charset="0"/>
              <a:cs typeface="Times New Roman" panose="02020603050405020304" pitchFamily="18" charset="0"/>
            </a:endParaRPr>
          </a:p>
        </p:txBody>
      </p:sp>
      <p:sp>
        <p:nvSpPr>
          <p:cNvPr id="9" name="TextBox 8"/>
          <p:cNvSpPr txBox="1"/>
          <p:nvPr/>
        </p:nvSpPr>
        <p:spPr>
          <a:xfrm>
            <a:off x="548640" y="6116154"/>
            <a:ext cx="3588000" cy="307777"/>
          </a:xfrm>
          <a:prstGeom prst="rect">
            <a:avLst/>
          </a:prstGeom>
          <a:noFill/>
        </p:spPr>
        <p:txBody>
          <a:bodyPr wrap="square">
            <a:spAutoFit/>
          </a:bodyPr>
          <a:lstStyle/>
          <a:p>
            <a:pPr algn="ctr"/>
            <a:r>
              <a:rPr sz="1400" b="1" dirty="0">
                <a:solidFill>
                  <a:srgbClr val="1F2937"/>
                </a:solidFill>
                <a:latin typeface="Times New Roman" panose="02020603050405020304" pitchFamily="18" charset="0"/>
                <a:cs typeface="Times New Roman" panose="02020603050405020304" pitchFamily="18" charset="0"/>
              </a:rPr>
              <a:t>Device A </a:t>
            </a:r>
            <a:r>
              <a:rPr lang="en-GB" sz="1400" b="1" dirty="0">
                <a:solidFill>
                  <a:srgbClr val="1F2937"/>
                </a:solidFill>
                <a:latin typeface="Times New Roman" panose="02020603050405020304" pitchFamily="18" charset="0"/>
                <a:cs typeface="Times New Roman" panose="02020603050405020304" pitchFamily="18" charset="0"/>
              </a:rPr>
              <a:t>-</a:t>
            </a:r>
            <a:r>
              <a:rPr sz="1400" b="1" dirty="0">
                <a:solidFill>
                  <a:srgbClr val="1F2937"/>
                </a:solidFill>
                <a:latin typeface="Times New Roman" panose="02020603050405020304" pitchFamily="18" charset="0"/>
                <a:cs typeface="Times New Roman" panose="02020603050405020304" pitchFamily="18" charset="0"/>
              </a:rPr>
              <a:t> Huawei POT-LX1 P Smart</a:t>
            </a:r>
          </a:p>
        </p:txBody>
      </p:sp>
      <p:pic>
        <p:nvPicPr>
          <p:cNvPr id="10" name="Picture 9" descr="image.jpg"/>
          <p:cNvPicPr>
            <a:picLocks noChangeAspect="1"/>
          </p:cNvPicPr>
          <p:nvPr/>
        </p:nvPicPr>
        <p:blipFill>
          <a:blip r:embed="rId4"/>
          <a:stretch>
            <a:fillRect/>
          </a:stretch>
        </p:blipFill>
        <p:spPr>
          <a:xfrm>
            <a:off x="4286760" y="4043040"/>
            <a:ext cx="3588000" cy="2018250"/>
          </a:xfrm>
          <a:prstGeom prst="rect">
            <a:avLst/>
          </a:prstGeom>
        </p:spPr>
      </p:pic>
      <p:sp>
        <p:nvSpPr>
          <p:cNvPr id="11" name="Rectangle 10"/>
          <p:cNvSpPr/>
          <p:nvPr/>
        </p:nvSpPr>
        <p:spPr>
          <a:xfrm>
            <a:off x="4286760" y="4043040"/>
            <a:ext cx="3588000" cy="2018250"/>
          </a:xfrm>
          <a:prstGeom prst="rect">
            <a:avLst/>
          </a:prstGeom>
          <a:noFill/>
          <a:ln w="12700">
            <a:solidFill>
              <a:srgbClr val="D1D5DB"/>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sz="1400">
              <a:latin typeface="Times New Roman" panose="02020603050405020304" pitchFamily="18" charset="0"/>
              <a:cs typeface="Times New Roman" panose="02020603050405020304" pitchFamily="18" charset="0"/>
            </a:endParaRPr>
          </a:p>
        </p:txBody>
      </p:sp>
      <p:sp>
        <p:nvSpPr>
          <p:cNvPr id="12" name="TextBox 11"/>
          <p:cNvSpPr txBox="1"/>
          <p:nvPr/>
        </p:nvSpPr>
        <p:spPr>
          <a:xfrm>
            <a:off x="4286760" y="6116154"/>
            <a:ext cx="3588000" cy="307777"/>
          </a:xfrm>
          <a:prstGeom prst="rect">
            <a:avLst/>
          </a:prstGeom>
          <a:noFill/>
        </p:spPr>
        <p:txBody>
          <a:bodyPr wrap="square">
            <a:spAutoFit/>
          </a:bodyPr>
          <a:lstStyle/>
          <a:p>
            <a:pPr algn="ctr"/>
            <a:r>
              <a:rPr sz="1400" b="1" dirty="0">
                <a:solidFill>
                  <a:srgbClr val="1F2937"/>
                </a:solidFill>
                <a:latin typeface="Times New Roman" panose="02020603050405020304" pitchFamily="18" charset="0"/>
                <a:cs typeface="Times New Roman" panose="02020603050405020304" pitchFamily="18" charset="0"/>
              </a:rPr>
              <a:t>Device B </a:t>
            </a:r>
            <a:r>
              <a:rPr lang="en-GB" sz="1400" b="1" dirty="0">
                <a:solidFill>
                  <a:srgbClr val="1F2937"/>
                </a:solidFill>
                <a:latin typeface="Times New Roman" panose="02020603050405020304" pitchFamily="18" charset="0"/>
                <a:cs typeface="Times New Roman" panose="02020603050405020304" pitchFamily="18" charset="0"/>
              </a:rPr>
              <a:t>-</a:t>
            </a:r>
            <a:r>
              <a:rPr sz="1400" b="1" dirty="0">
                <a:solidFill>
                  <a:srgbClr val="1F2937"/>
                </a:solidFill>
                <a:latin typeface="Times New Roman" panose="02020603050405020304" pitchFamily="18" charset="0"/>
                <a:cs typeface="Times New Roman" panose="02020603050405020304" pitchFamily="18" charset="0"/>
              </a:rPr>
              <a:t> Nokia C2 2nd Edition</a:t>
            </a:r>
          </a:p>
        </p:txBody>
      </p:sp>
      <p:pic>
        <p:nvPicPr>
          <p:cNvPr id="13" name="Picture 12" descr="image.jpg"/>
          <p:cNvPicPr>
            <a:picLocks noChangeAspect="1"/>
          </p:cNvPicPr>
          <p:nvPr/>
        </p:nvPicPr>
        <p:blipFill>
          <a:blip r:embed="rId5"/>
          <a:stretch>
            <a:fillRect/>
          </a:stretch>
        </p:blipFill>
        <p:spPr>
          <a:xfrm>
            <a:off x="8024880" y="4029788"/>
            <a:ext cx="3588000" cy="2018250"/>
          </a:xfrm>
          <a:prstGeom prst="rect">
            <a:avLst/>
          </a:prstGeom>
        </p:spPr>
      </p:pic>
      <p:sp>
        <p:nvSpPr>
          <p:cNvPr id="14" name="Rectangle 13"/>
          <p:cNvSpPr/>
          <p:nvPr/>
        </p:nvSpPr>
        <p:spPr>
          <a:xfrm>
            <a:off x="8024880" y="4043040"/>
            <a:ext cx="3588000" cy="2018250"/>
          </a:xfrm>
          <a:prstGeom prst="rect">
            <a:avLst/>
          </a:prstGeom>
          <a:noFill/>
          <a:ln w="12700">
            <a:solidFill>
              <a:srgbClr val="D1D5DB"/>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sz="1400">
              <a:latin typeface="Times New Roman" panose="02020603050405020304" pitchFamily="18" charset="0"/>
              <a:cs typeface="Times New Roman" panose="02020603050405020304" pitchFamily="18" charset="0"/>
            </a:endParaRPr>
          </a:p>
        </p:txBody>
      </p:sp>
      <p:sp>
        <p:nvSpPr>
          <p:cNvPr id="15" name="TextBox 14"/>
          <p:cNvSpPr txBox="1"/>
          <p:nvPr/>
        </p:nvSpPr>
        <p:spPr>
          <a:xfrm>
            <a:off x="8024880" y="6116154"/>
            <a:ext cx="3588000" cy="307777"/>
          </a:xfrm>
          <a:prstGeom prst="rect">
            <a:avLst/>
          </a:prstGeom>
          <a:noFill/>
        </p:spPr>
        <p:txBody>
          <a:bodyPr wrap="square">
            <a:spAutoFit/>
          </a:bodyPr>
          <a:lstStyle/>
          <a:p>
            <a:pPr algn="ctr"/>
            <a:r>
              <a:rPr sz="1400" b="1" dirty="0">
                <a:solidFill>
                  <a:srgbClr val="1F2937"/>
                </a:solidFill>
                <a:latin typeface="Times New Roman" panose="02020603050405020304" pitchFamily="18" charset="0"/>
                <a:cs typeface="Times New Roman" panose="02020603050405020304" pitchFamily="18" charset="0"/>
              </a:rPr>
              <a:t>Device C </a:t>
            </a:r>
            <a:r>
              <a:rPr lang="en-GB" sz="1400" b="1" dirty="0">
                <a:solidFill>
                  <a:srgbClr val="1F2937"/>
                </a:solidFill>
                <a:latin typeface="Times New Roman" panose="02020603050405020304" pitchFamily="18" charset="0"/>
                <a:cs typeface="Times New Roman" panose="02020603050405020304" pitchFamily="18" charset="0"/>
              </a:rPr>
              <a:t>- </a:t>
            </a:r>
            <a:r>
              <a:rPr sz="1400" b="1" dirty="0">
                <a:solidFill>
                  <a:srgbClr val="1F2937"/>
                </a:solidFill>
                <a:latin typeface="Times New Roman" panose="02020603050405020304" pitchFamily="18" charset="0"/>
                <a:cs typeface="Times New Roman" panose="02020603050405020304" pitchFamily="18" charset="0"/>
              </a:rPr>
              <a:t>Samsung SM-A137F Galaxy A13</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20040"/>
            <a:ext cx="11064240" cy="548640"/>
          </a:xfrm>
          <a:prstGeom prst="rect">
            <a:avLst/>
          </a:prstGeom>
          <a:noFill/>
          <a:ln/>
        </p:spPr>
        <p:txBody>
          <a:bodyPr wrap="square" rtlCol="0" anchor="ctr"/>
          <a:lstStyle/>
          <a:p>
            <a:pPr marL="0" indent="0">
              <a:buNone/>
            </a:pPr>
            <a:r>
              <a:rPr lang="en-US" sz="2400" b="1" dirty="0">
                <a:solidFill>
                  <a:srgbClr val="1F2937"/>
                </a:solidFill>
                <a:latin typeface="Times New Roman" panose="02020603050405020304" pitchFamily="18" charset="0"/>
                <a:ea typeface="Arial" pitchFamily="34" charset="-122"/>
                <a:cs typeface="Times New Roman" panose="02020603050405020304" pitchFamily="18" charset="0"/>
              </a:rPr>
              <a:t>Methodology: Forensic Acquisition</a:t>
            </a:r>
            <a:endParaRPr lang="en-US" sz="2400" dirty="0">
              <a:latin typeface="Times New Roman" panose="02020603050405020304" pitchFamily="18" charset="0"/>
              <a:cs typeface="Times New Roman" panose="02020603050405020304" pitchFamily="18" charset="0"/>
            </a:endParaRPr>
          </a:p>
        </p:txBody>
      </p:sp>
      <p:sp>
        <p:nvSpPr>
          <p:cNvPr id="3" name="Text 1"/>
          <p:cNvSpPr/>
          <p:nvPr/>
        </p:nvSpPr>
        <p:spPr>
          <a:xfrm>
            <a:off x="548640" y="822960"/>
            <a:ext cx="11064240" cy="365760"/>
          </a:xfrm>
          <a:prstGeom prst="rect">
            <a:avLst/>
          </a:prstGeom>
          <a:noFill/>
          <a:ln/>
        </p:spPr>
        <p:txBody>
          <a:bodyPr wrap="square" rtlCol="0" anchor="ctr"/>
          <a:lstStyle/>
          <a:p>
            <a:pPr marL="0" indent="0">
              <a:buNone/>
            </a:pPr>
            <a:r>
              <a:rPr lang="en-US" sz="1400" dirty="0">
                <a:solidFill>
                  <a:srgbClr val="4B5563"/>
                </a:solidFill>
                <a:latin typeface="Times New Roman" panose="02020603050405020304" pitchFamily="18" charset="0"/>
                <a:ea typeface="Arial" pitchFamily="34" charset="-122"/>
                <a:cs typeface="Times New Roman" panose="02020603050405020304" pitchFamily="18" charset="0"/>
              </a:rPr>
              <a:t>Cellebrite UFED 7.76.0.24 </a:t>
            </a:r>
            <a:endParaRPr lang="en-US" sz="1400" dirty="0">
              <a:latin typeface="Times New Roman" panose="02020603050405020304" pitchFamily="18" charset="0"/>
              <a:cs typeface="Times New Roman" panose="02020603050405020304" pitchFamily="18" charset="0"/>
            </a:endParaRPr>
          </a:p>
        </p:txBody>
      </p:sp>
      <p:sp>
        <p:nvSpPr>
          <p:cNvPr id="4" name="Text 2"/>
          <p:cNvSpPr/>
          <p:nvPr/>
        </p:nvSpPr>
        <p:spPr>
          <a:xfrm>
            <a:off x="548640" y="1463040"/>
            <a:ext cx="5486400" cy="4846320"/>
          </a:xfrm>
          <a:prstGeom prst="rect">
            <a:avLst/>
          </a:prstGeom>
          <a:noFill/>
          <a:ln/>
        </p:spPr>
        <p:txBody>
          <a:bodyPr wrap="square" rtlCol="0" anchor="t"/>
          <a:lstStyle/>
          <a:p>
            <a:pPr>
              <a:lnSpc>
                <a:spcPct val="120000"/>
              </a:lnSpc>
            </a:pPr>
            <a:r>
              <a:rPr lang="en-US" sz="1400" dirty="0">
                <a:solidFill>
                  <a:srgbClr val="4B5563"/>
                </a:solidFill>
                <a:latin typeface="Times New Roman" panose="02020603050405020304" pitchFamily="18" charset="0"/>
                <a:ea typeface="Arial" pitchFamily="34" charset="-122"/>
                <a:cs typeface="Times New Roman" panose="02020603050405020304" pitchFamily="18" charset="0"/>
              </a:rPr>
              <a:t>1. The mobile device chosen as the evidence source; case information recorded (case number, examiner name, crime type, department, location).</a:t>
            </a:r>
          </a:p>
          <a:p>
            <a:pPr>
              <a:lnSpc>
                <a:spcPct val="120000"/>
              </a:lnSpc>
            </a:pPr>
            <a:endParaRPr lang="en-US" sz="1400" dirty="0">
              <a:solidFill>
                <a:srgbClr val="4B5563"/>
              </a:solidFill>
              <a:latin typeface="Times New Roman" panose="02020603050405020304" pitchFamily="18" charset="0"/>
              <a:ea typeface="Arial" pitchFamily="34" charset="-122"/>
              <a:cs typeface="Times New Roman" panose="02020603050405020304" pitchFamily="18" charset="0"/>
            </a:endParaRPr>
          </a:p>
          <a:p>
            <a:pPr>
              <a:lnSpc>
                <a:spcPct val="120000"/>
              </a:lnSpc>
            </a:pPr>
            <a:r>
              <a:rPr lang="en-US" sz="1400" dirty="0">
                <a:solidFill>
                  <a:srgbClr val="4B5563"/>
                </a:solidFill>
                <a:latin typeface="Times New Roman" panose="02020603050405020304" pitchFamily="18" charset="0"/>
                <a:ea typeface="Arial" pitchFamily="34" charset="-122"/>
                <a:cs typeface="Times New Roman" panose="02020603050405020304" pitchFamily="18" charset="0"/>
              </a:rPr>
              <a:t>2. Auto Detect to determine the type of connected device using USB descriptors and ADB protocol.</a:t>
            </a:r>
          </a:p>
          <a:p>
            <a:pPr>
              <a:lnSpc>
                <a:spcPct val="120000"/>
              </a:lnSpc>
            </a:pPr>
            <a:endParaRPr lang="en-US" sz="1400" dirty="0">
              <a:solidFill>
                <a:srgbClr val="4B5563"/>
              </a:solidFill>
              <a:latin typeface="Times New Roman" panose="02020603050405020304" pitchFamily="18" charset="0"/>
              <a:ea typeface="Arial" pitchFamily="34" charset="-122"/>
              <a:cs typeface="Times New Roman" panose="02020603050405020304" pitchFamily="18" charset="0"/>
            </a:endParaRPr>
          </a:p>
          <a:p>
            <a:pPr>
              <a:lnSpc>
                <a:spcPct val="120000"/>
              </a:lnSpc>
            </a:pPr>
            <a:r>
              <a:rPr lang="en-US" sz="1400" dirty="0">
                <a:solidFill>
                  <a:srgbClr val="4B5563"/>
                </a:solidFill>
                <a:latin typeface="Times New Roman" panose="02020603050405020304" pitchFamily="18" charset="0"/>
                <a:ea typeface="Arial" pitchFamily="34" charset="-122"/>
                <a:cs typeface="Times New Roman" panose="02020603050405020304" pitchFamily="18" charset="0"/>
              </a:rPr>
              <a:t>3. Type of extraction determined depending on the state of the device; File System used when the device could be rooted.</a:t>
            </a:r>
          </a:p>
          <a:p>
            <a:pPr>
              <a:lnSpc>
                <a:spcPct val="120000"/>
              </a:lnSpc>
            </a:pPr>
            <a:endParaRPr lang="en-US" sz="1400" dirty="0">
              <a:solidFill>
                <a:srgbClr val="4B5563"/>
              </a:solidFill>
              <a:latin typeface="Times New Roman" panose="02020603050405020304" pitchFamily="18" charset="0"/>
              <a:ea typeface="Arial" pitchFamily="34" charset="-122"/>
              <a:cs typeface="Times New Roman" panose="02020603050405020304" pitchFamily="18" charset="0"/>
            </a:endParaRPr>
          </a:p>
          <a:p>
            <a:pPr>
              <a:lnSpc>
                <a:spcPct val="120000"/>
              </a:lnSpc>
            </a:pPr>
            <a:r>
              <a:rPr lang="en-US" sz="1400" dirty="0">
                <a:solidFill>
                  <a:srgbClr val="4B5563"/>
                </a:solidFill>
                <a:latin typeface="Times New Roman" panose="02020603050405020304" pitchFamily="18" charset="0"/>
                <a:ea typeface="Arial" pitchFamily="34" charset="-122"/>
                <a:cs typeface="Times New Roman" panose="02020603050405020304" pitchFamily="18" charset="0"/>
              </a:rPr>
              <a:t>4. Selection of full content type (Call Logs, Locations, Contacts, SMS/MMS, Pictures, Documents, Archives, Files, etc.)</a:t>
            </a:r>
          </a:p>
          <a:p>
            <a:pPr>
              <a:lnSpc>
                <a:spcPct val="120000"/>
              </a:lnSpc>
            </a:pPr>
            <a:endParaRPr lang="en-US" sz="1400" dirty="0">
              <a:solidFill>
                <a:srgbClr val="4B5563"/>
              </a:solidFill>
              <a:latin typeface="Times New Roman" panose="02020603050405020304" pitchFamily="18" charset="0"/>
              <a:ea typeface="Arial" pitchFamily="34" charset="-122"/>
              <a:cs typeface="Times New Roman" panose="02020603050405020304" pitchFamily="18" charset="0"/>
            </a:endParaRPr>
          </a:p>
          <a:p>
            <a:pPr>
              <a:lnSpc>
                <a:spcPct val="120000"/>
              </a:lnSpc>
            </a:pPr>
            <a:r>
              <a:rPr lang="en-US" sz="1400" dirty="0">
                <a:solidFill>
                  <a:srgbClr val="4B5563"/>
                </a:solidFill>
                <a:latin typeface="Times New Roman" panose="02020603050405020304" pitchFamily="18" charset="0"/>
                <a:ea typeface="Arial" pitchFamily="34" charset="-122"/>
                <a:cs typeface="Times New Roman" panose="02020603050405020304" pitchFamily="18" charset="0"/>
              </a:rPr>
              <a:t>5. Execution of extraction process; the generation of hash (SHA256) and verification of the source.</a:t>
            </a:r>
          </a:p>
          <a:p>
            <a:pPr>
              <a:lnSpc>
                <a:spcPct val="120000"/>
              </a:lnSpc>
            </a:pPr>
            <a:endParaRPr lang="en-US" sz="1400" dirty="0">
              <a:solidFill>
                <a:srgbClr val="4B5563"/>
              </a:solidFill>
              <a:latin typeface="Times New Roman" panose="02020603050405020304" pitchFamily="18" charset="0"/>
              <a:ea typeface="Arial" pitchFamily="34" charset="-122"/>
              <a:cs typeface="Times New Roman" panose="02020603050405020304" pitchFamily="18" charset="0"/>
            </a:endParaRPr>
          </a:p>
          <a:p>
            <a:pPr>
              <a:lnSpc>
                <a:spcPct val="120000"/>
              </a:lnSpc>
            </a:pPr>
            <a:r>
              <a:rPr lang="en-US" sz="1400" dirty="0">
                <a:solidFill>
                  <a:srgbClr val="4B5563"/>
                </a:solidFill>
                <a:latin typeface="Times New Roman" panose="02020603050405020304" pitchFamily="18" charset="0"/>
                <a:ea typeface="Arial" pitchFamily="34" charset="-122"/>
                <a:cs typeface="Times New Roman" panose="02020603050405020304" pitchFamily="18" charset="0"/>
              </a:rPr>
              <a:t>6. Extraction Summary viewed and evidence loaded into Physical Analyzer.</a:t>
            </a:r>
            <a:endParaRPr lang="en-US" sz="1400" dirty="0">
              <a:latin typeface="Times New Roman" panose="02020603050405020304" pitchFamily="18" charset="0"/>
              <a:cs typeface="Times New Roman" panose="02020603050405020304" pitchFamily="18" charset="0"/>
            </a:endParaRPr>
          </a:p>
        </p:txBody>
      </p:sp>
      <p:pic>
        <p:nvPicPr>
          <p:cNvPr id="5" name="Image 0" descr="/home/claude/deck/imgs/Screenshot__12_.png"/>
          <p:cNvPicPr>
            <a:picLocks noChangeAspect="1"/>
          </p:cNvPicPr>
          <p:nvPr/>
        </p:nvPicPr>
        <p:blipFill>
          <a:blip r:embed="rId3"/>
          <a:srcRect/>
          <a:stretch/>
        </p:blipFill>
        <p:spPr>
          <a:xfrm>
            <a:off x="6400800" y="1463040"/>
            <a:ext cx="2468880" cy="1417320"/>
          </a:xfrm>
          <a:prstGeom prst="rect">
            <a:avLst/>
          </a:prstGeom>
        </p:spPr>
      </p:pic>
      <p:sp>
        <p:nvSpPr>
          <p:cNvPr id="6" name="Shape 3"/>
          <p:cNvSpPr/>
          <p:nvPr/>
        </p:nvSpPr>
        <p:spPr>
          <a:xfrm>
            <a:off x="6400800" y="1463040"/>
            <a:ext cx="2468880" cy="1417320"/>
          </a:xfrm>
          <a:prstGeom prst="rect">
            <a:avLst/>
          </a:prstGeom>
          <a:ln w="12700">
            <a:solidFill>
              <a:srgbClr val="D1D5DB"/>
            </a:solidFill>
            <a:prstDash val="solid"/>
          </a:ln>
        </p:spPr>
        <p:txBody>
          <a:bodyPr/>
          <a:lstStyle/>
          <a:p>
            <a:endParaRPr sz="1400">
              <a:latin typeface="Times New Roman" panose="02020603050405020304" pitchFamily="18" charset="0"/>
              <a:cs typeface="Times New Roman" panose="02020603050405020304" pitchFamily="18" charset="0"/>
            </a:endParaRPr>
          </a:p>
        </p:txBody>
      </p:sp>
      <p:sp>
        <p:nvSpPr>
          <p:cNvPr id="7" name="Text 4"/>
          <p:cNvSpPr/>
          <p:nvPr/>
        </p:nvSpPr>
        <p:spPr>
          <a:xfrm>
            <a:off x="6400800" y="2926080"/>
            <a:ext cx="2468880" cy="320040"/>
          </a:xfrm>
          <a:prstGeom prst="rect">
            <a:avLst/>
          </a:prstGeom>
          <a:noFill/>
          <a:ln/>
        </p:spPr>
        <p:txBody>
          <a:bodyPr wrap="square" rtlCol="0" anchor="ctr"/>
          <a:lstStyle/>
          <a:p>
            <a:pPr marL="0" indent="0" algn="ctr">
              <a:buNone/>
            </a:pPr>
            <a:r>
              <a:rPr lang="en-US" sz="1400" dirty="0">
                <a:solidFill>
                  <a:srgbClr val="4B5563"/>
                </a:solidFill>
                <a:latin typeface="Times New Roman" panose="02020603050405020304" pitchFamily="18" charset="0"/>
                <a:ea typeface="Arial" pitchFamily="34" charset="-122"/>
                <a:cs typeface="Times New Roman" panose="02020603050405020304" pitchFamily="18" charset="0"/>
              </a:rPr>
              <a:t>UFED home  source selection</a:t>
            </a:r>
            <a:endParaRPr lang="en-US" sz="1400" dirty="0">
              <a:latin typeface="Times New Roman" panose="02020603050405020304" pitchFamily="18" charset="0"/>
              <a:cs typeface="Times New Roman" panose="02020603050405020304" pitchFamily="18" charset="0"/>
            </a:endParaRPr>
          </a:p>
        </p:txBody>
      </p:sp>
      <p:pic>
        <p:nvPicPr>
          <p:cNvPr id="8" name="Image 1" descr="/home/claude/deck/imgs/Screenshot__13_.png"/>
          <p:cNvPicPr>
            <a:picLocks noChangeAspect="1"/>
          </p:cNvPicPr>
          <p:nvPr/>
        </p:nvPicPr>
        <p:blipFill>
          <a:blip r:embed="rId4"/>
          <a:srcRect/>
          <a:stretch/>
        </p:blipFill>
        <p:spPr>
          <a:xfrm>
            <a:off x="9052560" y="1463040"/>
            <a:ext cx="2468880" cy="1417320"/>
          </a:xfrm>
          <a:prstGeom prst="rect">
            <a:avLst/>
          </a:prstGeom>
        </p:spPr>
      </p:pic>
      <p:sp>
        <p:nvSpPr>
          <p:cNvPr id="9" name="Shape 5"/>
          <p:cNvSpPr/>
          <p:nvPr/>
        </p:nvSpPr>
        <p:spPr>
          <a:xfrm>
            <a:off x="9052560" y="1463040"/>
            <a:ext cx="2468880" cy="1417320"/>
          </a:xfrm>
          <a:prstGeom prst="rect">
            <a:avLst/>
          </a:prstGeom>
          <a:ln w="12700">
            <a:solidFill>
              <a:srgbClr val="D1D5DB"/>
            </a:solidFill>
            <a:prstDash val="solid"/>
          </a:ln>
        </p:spPr>
        <p:txBody>
          <a:bodyPr/>
          <a:lstStyle/>
          <a:p>
            <a:endParaRPr sz="1400">
              <a:latin typeface="Times New Roman" panose="02020603050405020304" pitchFamily="18" charset="0"/>
              <a:cs typeface="Times New Roman" panose="02020603050405020304" pitchFamily="18" charset="0"/>
            </a:endParaRPr>
          </a:p>
        </p:txBody>
      </p:sp>
      <p:sp>
        <p:nvSpPr>
          <p:cNvPr id="10" name="Text 6"/>
          <p:cNvSpPr/>
          <p:nvPr/>
        </p:nvSpPr>
        <p:spPr>
          <a:xfrm>
            <a:off x="9052560" y="2926080"/>
            <a:ext cx="2468880" cy="320040"/>
          </a:xfrm>
          <a:prstGeom prst="rect">
            <a:avLst/>
          </a:prstGeom>
          <a:noFill/>
          <a:ln/>
        </p:spPr>
        <p:txBody>
          <a:bodyPr wrap="square" rtlCol="0" anchor="ctr"/>
          <a:lstStyle/>
          <a:p>
            <a:pPr marL="0" indent="0" algn="ctr">
              <a:buNone/>
            </a:pPr>
            <a:r>
              <a:rPr lang="en-US" sz="1400" dirty="0">
                <a:solidFill>
                  <a:srgbClr val="4B5563"/>
                </a:solidFill>
                <a:latin typeface="Times New Roman" panose="02020603050405020304" pitchFamily="18" charset="0"/>
                <a:ea typeface="Arial" pitchFamily="34" charset="-122"/>
                <a:cs typeface="Times New Roman" panose="02020603050405020304" pitchFamily="18" charset="0"/>
              </a:rPr>
              <a:t>Case details entry</a:t>
            </a:r>
            <a:endParaRPr lang="en-US" sz="1400" dirty="0">
              <a:latin typeface="Times New Roman" panose="02020603050405020304" pitchFamily="18" charset="0"/>
              <a:cs typeface="Times New Roman" panose="02020603050405020304" pitchFamily="18" charset="0"/>
            </a:endParaRPr>
          </a:p>
        </p:txBody>
      </p:sp>
      <p:pic>
        <p:nvPicPr>
          <p:cNvPr id="11" name="Image 2" descr="/home/claude/deck/imgs/Screenshot__16_.png"/>
          <p:cNvPicPr>
            <a:picLocks noChangeAspect="1"/>
          </p:cNvPicPr>
          <p:nvPr/>
        </p:nvPicPr>
        <p:blipFill>
          <a:blip r:embed="rId5"/>
          <a:srcRect/>
          <a:stretch/>
        </p:blipFill>
        <p:spPr>
          <a:xfrm>
            <a:off x="6400800" y="3246120"/>
            <a:ext cx="2468880" cy="1417320"/>
          </a:xfrm>
          <a:prstGeom prst="rect">
            <a:avLst/>
          </a:prstGeom>
        </p:spPr>
      </p:pic>
      <p:sp>
        <p:nvSpPr>
          <p:cNvPr id="12" name="Shape 7"/>
          <p:cNvSpPr/>
          <p:nvPr/>
        </p:nvSpPr>
        <p:spPr>
          <a:xfrm>
            <a:off x="6400800" y="3246120"/>
            <a:ext cx="2468880" cy="1417320"/>
          </a:xfrm>
          <a:prstGeom prst="rect">
            <a:avLst/>
          </a:prstGeom>
          <a:ln w="12700">
            <a:solidFill>
              <a:srgbClr val="D1D5DB"/>
            </a:solidFill>
            <a:prstDash val="solid"/>
          </a:ln>
        </p:spPr>
        <p:txBody>
          <a:bodyPr/>
          <a:lstStyle/>
          <a:p>
            <a:endParaRPr sz="1400">
              <a:latin typeface="Times New Roman" panose="02020603050405020304" pitchFamily="18" charset="0"/>
              <a:cs typeface="Times New Roman" panose="02020603050405020304" pitchFamily="18" charset="0"/>
            </a:endParaRPr>
          </a:p>
        </p:txBody>
      </p:sp>
      <p:sp>
        <p:nvSpPr>
          <p:cNvPr id="13" name="Text 8"/>
          <p:cNvSpPr/>
          <p:nvPr/>
        </p:nvSpPr>
        <p:spPr>
          <a:xfrm>
            <a:off x="6400800" y="4709160"/>
            <a:ext cx="2468880" cy="320040"/>
          </a:xfrm>
          <a:prstGeom prst="rect">
            <a:avLst/>
          </a:prstGeom>
          <a:noFill/>
          <a:ln/>
        </p:spPr>
        <p:txBody>
          <a:bodyPr wrap="square" rtlCol="0" anchor="ctr"/>
          <a:lstStyle/>
          <a:p>
            <a:pPr marL="0" indent="0" algn="ctr">
              <a:buNone/>
            </a:pPr>
            <a:r>
              <a:rPr lang="en-US" sz="1400" dirty="0">
                <a:solidFill>
                  <a:srgbClr val="4B5563"/>
                </a:solidFill>
                <a:latin typeface="Times New Roman" panose="02020603050405020304" pitchFamily="18" charset="0"/>
                <a:ea typeface="Arial" pitchFamily="34" charset="-122"/>
                <a:cs typeface="Times New Roman" panose="02020603050405020304" pitchFamily="18" charset="0"/>
              </a:rPr>
              <a:t>Device info via ADB</a:t>
            </a:r>
            <a:endParaRPr lang="en-US" sz="1400" dirty="0">
              <a:latin typeface="Times New Roman" panose="02020603050405020304" pitchFamily="18" charset="0"/>
              <a:cs typeface="Times New Roman" panose="02020603050405020304" pitchFamily="18" charset="0"/>
            </a:endParaRPr>
          </a:p>
        </p:txBody>
      </p:sp>
      <p:pic>
        <p:nvPicPr>
          <p:cNvPr id="14" name="Image 3" descr="/home/claude/deck/imgs/Screenshot__17_.png"/>
          <p:cNvPicPr>
            <a:picLocks noChangeAspect="1"/>
          </p:cNvPicPr>
          <p:nvPr/>
        </p:nvPicPr>
        <p:blipFill>
          <a:blip r:embed="rId6"/>
          <a:srcRect/>
          <a:stretch/>
        </p:blipFill>
        <p:spPr>
          <a:xfrm>
            <a:off x="9052560" y="3246120"/>
            <a:ext cx="2468880" cy="1417320"/>
          </a:xfrm>
          <a:prstGeom prst="rect">
            <a:avLst/>
          </a:prstGeom>
        </p:spPr>
      </p:pic>
      <p:sp>
        <p:nvSpPr>
          <p:cNvPr id="15" name="Shape 9"/>
          <p:cNvSpPr/>
          <p:nvPr/>
        </p:nvSpPr>
        <p:spPr>
          <a:xfrm>
            <a:off x="9052560" y="3246120"/>
            <a:ext cx="2468880" cy="1417320"/>
          </a:xfrm>
          <a:prstGeom prst="rect">
            <a:avLst/>
          </a:prstGeom>
          <a:ln w="12700">
            <a:solidFill>
              <a:srgbClr val="D1D5DB"/>
            </a:solidFill>
            <a:prstDash val="solid"/>
          </a:ln>
        </p:spPr>
        <p:txBody>
          <a:bodyPr/>
          <a:lstStyle/>
          <a:p>
            <a:endParaRPr sz="1400">
              <a:latin typeface="Times New Roman" panose="02020603050405020304" pitchFamily="18" charset="0"/>
              <a:cs typeface="Times New Roman" panose="02020603050405020304" pitchFamily="18" charset="0"/>
            </a:endParaRPr>
          </a:p>
        </p:txBody>
      </p:sp>
      <p:sp>
        <p:nvSpPr>
          <p:cNvPr id="16" name="Text 10"/>
          <p:cNvSpPr/>
          <p:nvPr/>
        </p:nvSpPr>
        <p:spPr>
          <a:xfrm>
            <a:off x="9052560" y="4709160"/>
            <a:ext cx="2468880" cy="320040"/>
          </a:xfrm>
          <a:prstGeom prst="rect">
            <a:avLst/>
          </a:prstGeom>
          <a:noFill/>
          <a:ln/>
        </p:spPr>
        <p:txBody>
          <a:bodyPr wrap="square" rtlCol="0" anchor="ctr"/>
          <a:lstStyle/>
          <a:p>
            <a:pPr marL="0" indent="0" algn="ctr">
              <a:buNone/>
            </a:pPr>
            <a:r>
              <a:rPr lang="en-US" sz="1400" dirty="0">
                <a:solidFill>
                  <a:srgbClr val="4B5563"/>
                </a:solidFill>
                <a:latin typeface="Times New Roman" panose="02020603050405020304" pitchFamily="18" charset="0"/>
                <a:ea typeface="Arial" pitchFamily="34" charset="-122"/>
                <a:cs typeface="Times New Roman" panose="02020603050405020304" pitchFamily="18" charset="0"/>
              </a:rPr>
              <a:t>Extraction type selection</a:t>
            </a:r>
            <a:endParaRPr lang="en-US" sz="1400" dirty="0">
              <a:latin typeface="Times New Roman" panose="02020603050405020304" pitchFamily="18" charset="0"/>
              <a:cs typeface="Times New Roman" panose="02020603050405020304" pitchFamily="18" charset="0"/>
            </a:endParaRPr>
          </a:p>
        </p:txBody>
      </p:sp>
      <p:pic>
        <p:nvPicPr>
          <p:cNvPr id="17" name="Image 4" descr="/home/claude/deck/imgs/Screenshot__21_.png"/>
          <p:cNvPicPr>
            <a:picLocks noChangeAspect="1"/>
          </p:cNvPicPr>
          <p:nvPr/>
        </p:nvPicPr>
        <p:blipFill>
          <a:blip r:embed="rId7"/>
          <a:srcRect/>
          <a:stretch/>
        </p:blipFill>
        <p:spPr>
          <a:xfrm>
            <a:off x="6400800" y="5029200"/>
            <a:ext cx="2468880" cy="1417320"/>
          </a:xfrm>
          <a:prstGeom prst="rect">
            <a:avLst/>
          </a:prstGeom>
        </p:spPr>
      </p:pic>
      <p:sp>
        <p:nvSpPr>
          <p:cNvPr id="18" name="Shape 11"/>
          <p:cNvSpPr/>
          <p:nvPr/>
        </p:nvSpPr>
        <p:spPr>
          <a:xfrm>
            <a:off x="6400800" y="5029200"/>
            <a:ext cx="2468880" cy="1417320"/>
          </a:xfrm>
          <a:prstGeom prst="rect">
            <a:avLst/>
          </a:prstGeom>
          <a:ln w="12700">
            <a:solidFill>
              <a:srgbClr val="D1D5DB"/>
            </a:solidFill>
            <a:prstDash val="solid"/>
          </a:ln>
        </p:spPr>
        <p:txBody>
          <a:bodyPr/>
          <a:lstStyle/>
          <a:p>
            <a:endParaRPr sz="1400">
              <a:latin typeface="Times New Roman" panose="02020603050405020304" pitchFamily="18" charset="0"/>
              <a:cs typeface="Times New Roman" panose="02020603050405020304" pitchFamily="18" charset="0"/>
            </a:endParaRPr>
          </a:p>
        </p:txBody>
      </p:sp>
      <p:sp>
        <p:nvSpPr>
          <p:cNvPr id="19" name="Text 12"/>
          <p:cNvSpPr/>
          <p:nvPr/>
        </p:nvSpPr>
        <p:spPr>
          <a:xfrm>
            <a:off x="6400800" y="6492240"/>
            <a:ext cx="2468880" cy="320040"/>
          </a:xfrm>
          <a:prstGeom prst="rect">
            <a:avLst/>
          </a:prstGeom>
          <a:noFill/>
          <a:ln/>
        </p:spPr>
        <p:txBody>
          <a:bodyPr wrap="square" rtlCol="0" anchor="ctr"/>
          <a:lstStyle/>
          <a:p>
            <a:pPr marL="0" indent="0" algn="ctr">
              <a:buNone/>
            </a:pPr>
            <a:r>
              <a:rPr lang="en-US" sz="1400" dirty="0">
                <a:solidFill>
                  <a:srgbClr val="4B5563"/>
                </a:solidFill>
                <a:latin typeface="Times New Roman" panose="02020603050405020304" pitchFamily="18" charset="0"/>
                <a:ea typeface="Arial" pitchFamily="34" charset="-122"/>
                <a:cs typeface="Times New Roman" panose="02020603050405020304" pitchFamily="18" charset="0"/>
              </a:rPr>
              <a:t>Content types selected (All)</a:t>
            </a:r>
            <a:endParaRPr lang="en-US" sz="1400" dirty="0">
              <a:latin typeface="Times New Roman" panose="02020603050405020304" pitchFamily="18" charset="0"/>
              <a:cs typeface="Times New Roman" panose="02020603050405020304" pitchFamily="18" charset="0"/>
            </a:endParaRPr>
          </a:p>
        </p:txBody>
      </p:sp>
      <p:pic>
        <p:nvPicPr>
          <p:cNvPr id="20" name="Image 5" descr="/home/claude/deck/imgs/Screenshot__26_.png"/>
          <p:cNvPicPr>
            <a:picLocks noChangeAspect="1"/>
          </p:cNvPicPr>
          <p:nvPr/>
        </p:nvPicPr>
        <p:blipFill>
          <a:blip r:embed="rId8"/>
          <a:srcRect/>
          <a:stretch/>
        </p:blipFill>
        <p:spPr>
          <a:xfrm>
            <a:off x="9052560" y="5029200"/>
            <a:ext cx="2468880" cy="1417320"/>
          </a:xfrm>
          <a:prstGeom prst="rect">
            <a:avLst/>
          </a:prstGeom>
        </p:spPr>
      </p:pic>
      <p:sp>
        <p:nvSpPr>
          <p:cNvPr id="21" name="Shape 13"/>
          <p:cNvSpPr/>
          <p:nvPr/>
        </p:nvSpPr>
        <p:spPr>
          <a:xfrm>
            <a:off x="9052560" y="5029200"/>
            <a:ext cx="2468880" cy="1417320"/>
          </a:xfrm>
          <a:prstGeom prst="rect">
            <a:avLst/>
          </a:prstGeom>
          <a:ln w="12700">
            <a:solidFill>
              <a:srgbClr val="D1D5DB"/>
            </a:solidFill>
            <a:prstDash val="solid"/>
          </a:ln>
        </p:spPr>
        <p:txBody>
          <a:bodyPr/>
          <a:lstStyle/>
          <a:p>
            <a:endParaRPr sz="1400">
              <a:latin typeface="Times New Roman" panose="02020603050405020304" pitchFamily="18" charset="0"/>
              <a:cs typeface="Times New Roman" panose="02020603050405020304" pitchFamily="18" charset="0"/>
            </a:endParaRPr>
          </a:p>
        </p:txBody>
      </p:sp>
      <p:sp>
        <p:nvSpPr>
          <p:cNvPr id="22" name="Text 14"/>
          <p:cNvSpPr/>
          <p:nvPr/>
        </p:nvSpPr>
        <p:spPr>
          <a:xfrm>
            <a:off x="9052560" y="6492240"/>
            <a:ext cx="2468880" cy="320040"/>
          </a:xfrm>
          <a:prstGeom prst="rect">
            <a:avLst/>
          </a:prstGeom>
          <a:noFill/>
          <a:ln/>
        </p:spPr>
        <p:txBody>
          <a:bodyPr wrap="square" rtlCol="0" anchor="ctr"/>
          <a:lstStyle/>
          <a:p>
            <a:pPr marL="0" indent="0" algn="ctr">
              <a:buNone/>
            </a:pPr>
            <a:r>
              <a:rPr lang="en-US" sz="1400" dirty="0">
                <a:solidFill>
                  <a:srgbClr val="4B5563"/>
                </a:solidFill>
                <a:latin typeface="Times New Roman" panose="02020603050405020304" pitchFamily="18" charset="0"/>
                <a:ea typeface="Arial" pitchFamily="34" charset="-122"/>
                <a:cs typeface="Times New Roman" panose="02020603050405020304" pitchFamily="18" charset="0"/>
              </a:rPr>
              <a:t>Extraction summary  completed</a:t>
            </a:r>
            <a:endParaRPr lang="en-US" sz="1400" dirty="0">
              <a:latin typeface="Times New Roman" panose="02020603050405020304" pitchFamily="18" charset="0"/>
              <a:cs typeface="Times New Roman" panose="02020603050405020304" pitchFamily="18" charset="0"/>
            </a:endParaRPr>
          </a:p>
        </p:txBody>
      </p:sp>
      <p:sp>
        <p:nvSpPr>
          <p:cNvPr id="23" name="Text 15"/>
          <p:cNvSpPr/>
          <p:nvPr/>
        </p:nvSpPr>
        <p:spPr>
          <a:xfrm>
            <a:off x="457200" y="6537960"/>
            <a:ext cx="7315200" cy="274320"/>
          </a:xfrm>
          <a:prstGeom prst="rect">
            <a:avLst/>
          </a:prstGeom>
          <a:noFill/>
          <a:ln/>
        </p:spPr>
        <p:txBody>
          <a:bodyPr wrap="square" rtlCol="0" anchor="ctr"/>
          <a:lstStyle/>
          <a:p>
            <a:pPr marL="0" indent="0">
              <a:buNone/>
            </a:pPr>
            <a:endParaRPr lang="en-US" sz="1400" dirty="0">
              <a:latin typeface="Times New Roman" panose="02020603050405020304" pitchFamily="18" charset="0"/>
              <a:cs typeface="Times New Roman" panose="02020603050405020304" pitchFamily="18" charset="0"/>
            </a:endParaRPr>
          </a:p>
        </p:txBody>
      </p:sp>
      <p:sp>
        <p:nvSpPr>
          <p:cNvPr id="24" name="Text 16"/>
          <p:cNvSpPr/>
          <p:nvPr/>
        </p:nvSpPr>
        <p:spPr>
          <a:xfrm>
            <a:off x="11430000" y="6537960"/>
            <a:ext cx="365760" cy="274320"/>
          </a:xfrm>
          <a:prstGeom prst="rect">
            <a:avLst/>
          </a:prstGeom>
          <a:noFill/>
          <a:ln/>
        </p:spPr>
        <p:txBody>
          <a:bodyPr wrap="square" rtlCol="0" anchor="ctr"/>
          <a:lstStyle/>
          <a:p>
            <a:pPr marL="0" indent="0" algn="r">
              <a:buNone/>
            </a:pPr>
            <a:r>
              <a:rPr lang="en-US" sz="1400" dirty="0">
                <a:solidFill>
                  <a:srgbClr val="9CA3AF"/>
                </a:solidFill>
                <a:latin typeface="Times New Roman" panose="02020603050405020304" pitchFamily="18" charset="0"/>
                <a:ea typeface="Arial" pitchFamily="34" charset="-122"/>
                <a:cs typeface="Times New Roman" panose="02020603050405020304" pitchFamily="18" charset="0"/>
              </a:rPr>
              <a:t>4</a:t>
            </a:r>
            <a:endParaRPr lang="en-US" sz="14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20040"/>
            <a:ext cx="11064240" cy="548640"/>
          </a:xfrm>
          <a:prstGeom prst="rect">
            <a:avLst/>
          </a:prstGeom>
          <a:noFill/>
          <a:ln/>
        </p:spPr>
        <p:txBody>
          <a:bodyPr wrap="square" rtlCol="0" anchor="ctr"/>
          <a:lstStyle/>
          <a:p>
            <a:pPr marL="0" indent="0">
              <a:buNone/>
            </a:pPr>
            <a:r>
              <a:rPr lang="en-US" sz="2400" b="1" dirty="0">
                <a:solidFill>
                  <a:srgbClr val="1F2937"/>
                </a:solidFill>
                <a:latin typeface="Times New Roman" panose="02020603050405020304" pitchFamily="18" charset="0"/>
                <a:ea typeface="Arial" pitchFamily="34" charset="-122"/>
                <a:cs typeface="Times New Roman" panose="02020603050405020304" pitchFamily="18" charset="0"/>
              </a:rPr>
              <a:t>Acquisition Log: Device D (Samsung SM-A145P)</a:t>
            </a:r>
            <a:endParaRPr lang="en-US" sz="2400" dirty="0">
              <a:latin typeface="Times New Roman" panose="02020603050405020304" pitchFamily="18" charset="0"/>
              <a:cs typeface="Times New Roman" panose="02020603050405020304" pitchFamily="18" charset="0"/>
            </a:endParaRPr>
          </a:p>
        </p:txBody>
      </p:sp>
      <p:sp>
        <p:nvSpPr>
          <p:cNvPr id="3" name="Text 1"/>
          <p:cNvSpPr/>
          <p:nvPr/>
        </p:nvSpPr>
        <p:spPr>
          <a:xfrm>
            <a:off x="548640" y="822960"/>
            <a:ext cx="11064240" cy="365760"/>
          </a:xfrm>
          <a:prstGeom prst="rect">
            <a:avLst/>
          </a:prstGeom>
          <a:noFill/>
          <a:ln/>
        </p:spPr>
        <p:txBody>
          <a:bodyPr wrap="square" rtlCol="0" anchor="ctr"/>
          <a:lstStyle/>
          <a:p>
            <a:pPr marL="0" indent="0">
              <a:buNone/>
            </a:pPr>
            <a:r>
              <a:rPr lang="en-US" sz="1400" dirty="0">
                <a:solidFill>
                  <a:srgbClr val="4B5563"/>
                </a:solidFill>
                <a:latin typeface="Times New Roman" panose="02020603050405020304" pitchFamily="18" charset="0"/>
                <a:ea typeface="Arial" pitchFamily="34" charset="-122"/>
                <a:cs typeface="Times New Roman" panose="02020603050405020304" pitchFamily="18" charset="0"/>
              </a:rPr>
              <a:t>Full extraction workflow, demonstrating chain-of-custody and evidence integrity</a:t>
            </a:r>
            <a:endParaRPr lang="en-US" sz="1400" dirty="0">
              <a:latin typeface="Times New Roman" panose="02020603050405020304" pitchFamily="18" charset="0"/>
              <a:cs typeface="Times New Roman" panose="02020603050405020304" pitchFamily="18" charset="0"/>
            </a:endParaRPr>
          </a:p>
        </p:txBody>
      </p:sp>
      <p:sp>
        <p:nvSpPr>
          <p:cNvPr id="5" name="Text 3"/>
          <p:cNvSpPr/>
          <p:nvPr/>
        </p:nvSpPr>
        <p:spPr>
          <a:xfrm>
            <a:off x="11430000" y="6537960"/>
            <a:ext cx="365760" cy="274320"/>
          </a:xfrm>
          <a:prstGeom prst="rect">
            <a:avLst/>
          </a:prstGeom>
          <a:noFill/>
          <a:ln/>
        </p:spPr>
        <p:txBody>
          <a:bodyPr wrap="square" rtlCol="0" anchor="ctr"/>
          <a:lstStyle/>
          <a:p>
            <a:pPr marL="0" indent="0" algn="r">
              <a:buNone/>
            </a:pPr>
            <a:r>
              <a:rPr lang="en-US" sz="1400" dirty="0">
                <a:solidFill>
                  <a:srgbClr val="9CA3AF"/>
                </a:solidFill>
                <a:latin typeface="Times New Roman" panose="02020603050405020304" pitchFamily="18" charset="0"/>
                <a:ea typeface="Arial" pitchFamily="34" charset="-122"/>
                <a:cs typeface="Times New Roman" panose="02020603050405020304" pitchFamily="18" charset="0"/>
              </a:rPr>
              <a:t>5</a:t>
            </a:r>
            <a:endParaRPr lang="en-US" sz="1400" dirty="0">
              <a:latin typeface="Times New Roman" panose="02020603050405020304" pitchFamily="18" charset="0"/>
              <a:cs typeface="Times New Roman" panose="02020603050405020304" pitchFamily="18" charset="0"/>
            </a:endParaRPr>
          </a:p>
        </p:txBody>
      </p:sp>
      <p:pic>
        <p:nvPicPr>
          <p:cNvPr id="6" name="Image 0" descr="/home/claude/deck/imgs/Screenshot__19_.png"/>
          <p:cNvPicPr>
            <a:picLocks noChangeAspect="1"/>
          </p:cNvPicPr>
          <p:nvPr/>
        </p:nvPicPr>
        <p:blipFill>
          <a:blip r:embed="rId3"/>
          <a:srcRect/>
          <a:stretch/>
        </p:blipFill>
        <p:spPr>
          <a:xfrm>
            <a:off x="548640" y="1463040"/>
            <a:ext cx="3566160" cy="2011680"/>
          </a:xfrm>
          <a:prstGeom prst="rect">
            <a:avLst/>
          </a:prstGeom>
        </p:spPr>
      </p:pic>
      <p:sp>
        <p:nvSpPr>
          <p:cNvPr id="7" name="Shape 4"/>
          <p:cNvSpPr/>
          <p:nvPr/>
        </p:nvSpPr>
        <p:spPr>
          <a:xfrm>
            <a:off x="548640" y="1463040"/>
            <a:ext cx="3566160" cy="2011680"/>
          </a:xfrm>
          <a:prstGeom prst="rect">
            <a:avLst/>
          </a:prstGeom>
          <a:ln w="12700">
            <a:solidFill>
              <a:srgbClr val="D1D5DB"/>
            </a:solidFill>
            <a:prstDash val="solid"/>
          </a:ln>
        </p:spPr>
        <p:txBody>
          <a:bodyPr/>
          <a:lstStyle/>
          <a:p>
            <a:endParaRPr sz="1400">
              <a:latin typeface="Times New Roman" panose="02020603050405020304" pitchFamily="18" charset="0"/>
              <a:cs typeface="Times New Roman" panose="02020603050405020304" pitchFamily="18" charset="0"/>
            </a:endParaRPr>
          </a:p>
        </p:txBody>
      </p:sp>
      <p:sp>
        <p:nvSpPr>
          <p:cNvPr id="8" name="Text 5"/>
          <p:cNvSpPr/>
          <p:nvPr/>
        </p:nvSpPr>
        <p:spPr>
          <a:xfrm>
            <a:off x="548640" y="3520440"/>
            <a:ext cx="3566160" cy="320040"/>
          </a:xfrm>
          <a:prstGeom prst="rect">
            <a:avLst/>
          </a:prstGeom>
          <a:noFill/>
          <a:ln/>
        </p:spPr>
        <p:txBody>
          <a:bodyPr wrap="square" rtlCol="0" anchor="ctr"/>
          <a:lstStyle/>
          <a:p>
            <a:pPr marL="0" indent="0" algn="ctr">
              <a:buNone/>
            </a:pPr>
            <a:r>
              <a:rPr lang="en-US" sz="1400" dirty="0">
                <a:solidFill>
                  <a:srgbClr val="4B5563"/>
                </a:solidFill>
                <a:latin typeface="Times New Roman" panose="02020603050405020304" pitchFamily="18" charset="0"/>
                <a:ea typeface="Arial" pitchFamily="34" charset="-122"/>
                <a:cs typeface="Times New Roman" panose="02020603050405020304" pitchFamily="18" charset="0"/>
              </a:rPr>
              <a:t>On-device setup instructions (Developer options, USB debugging, screen lock disabled)</a:t>
            </a:r>
            <a:endParaRPr lang="en-US" sz="1400" dirty="0">
              <a:latin typeface="Times New Roman" panose="02020603050405020304" pitchFamily="18" charset="0"/>
              <a:cs typeface="Times New Roman" panose="02020603050405020304" pitchFamily="18" charset="0"/>
            </a:endParaRPr>
          </a:p>
        </p:txBody>
      </p:sp>
      <p:pic>
        <p:nvPicPr>
          <p:cNvPr id="9" name="Image 1" descr="/home/claude/deck/imgs/Screenshot__20_.png"/>
          <p:cNvPicPr>
            <a:picLocks noChangeAspect="1"/>
          </p:cNvPicPr>
          <p:nvPr/>
        </p:nvPicPr>
        <p:blipFill>
          <a:blip r:embed="rId4"/>
          <a:srcRect/>
          <a:stretch/>
        </p:blipFill>
        <p:spPr>
          <a:xfrm>
            <a:off x="4343400" y="1463040"/>
            <a:ext cx="3566160" cy="2011680"/>
          </a:xfrm>
          <a:prstGeom prst="rect">
            <a:avLst/>
          </a:prstGeom>
        </p:spPr>
      </p:pic>
      <p:sp>
        <p:nvSpPr>
          <p:cNvPr id="10" name="Shape 6"/>
          <p:cNvSpPr/>
          <p:nvPr/>
        </p:nvSpPr>
        <p:spPr>
          <a:xfrm>
            <a:off x="4343400" y="1463040"/>
            <a:ext cx="3566160" cy="2011680"/>
          </a:xfrm>
          <a:prstGeom prst="rect">
            <a:avLst/>
          </a:prstGeom>
          <a:ln w="12700">
            <a:solidFill>
              <a:srgbClr val="D1D5DB"/>
            </a:solidFill>
            <a:prstDash val="solid"/>
          </a:ln>
        </p:spPr>
        <p:txBody>
          <a:bodyPr/>
          <a:lstStyle/>
          <a:p>
            <a:endParaRPr sz="1400">
              <a:latin typeface="Times New Roman" panose="02020603050405020304" pitchFamily="18" charset="0"/>
              <a:cs typeface="Times New Roman" panose="02020603050405020304" pitchFamily="18" charset="0"/>
            </a:endParaRPr>
          </a:p>
        </p:txBody>
      </p:sp>
      <p:sp>
        <p:nvSpPr>
          <p:cNvPr id="11" name="Text 7"/>
          <p:cNvSpPr/>
          <p:nvPr/>
        </p:nvSpPr>
        <p:spPr>
          <a:xfrm>
            <a:off x="4343400" y="3520440"/>
            <a:ext cx="3566160" cy="320040"/>
          </a:xfrm>
          <a:prstGeom prst="rect">
            <a:avLst/>
          </a:prstGeom>
          <a:noFill/>
          <a:ln/>
        </p:spPr>
        <p:txBody>
          <a:bodyPr wrap="square" rtlCol="0" anchor="ctr"/>
          <a:lstStyle/>
          <a:p>
            <a:pPr marL="0" indent="0" algn="ctr">
              <a:buNone/>
            </a:pPr>
            <a:r>
              <a:rPr lang="en-US" sz="1400" dirty="0">
                <a:solidFill>
                  <a:srgbClr val="4B5563"/>
                </a:solidFill>
                <a:latin typeface="Times New Roman" panose="02020603050405020304" pitchFamily="18" charset="0"/>
                <a:ea typeface="Arial" pitchFamily="34" charset="-122"/>
                <a:cs typeface="Times New Roman" panose="02020603050405020304" pitchFamily="18" charset="0"/>
              </a:rPr>
              <a:t>Device Detected - full properties: SM-A145P, Android 13, rooted, 2x IMEI</a:t>
            </a:r>
            <a:endParaRPr lang="en-US" sz="1400" dirty="0">
              <a:latin typeface="Times New Roman" panose="02020603050405020304" pitchFamily="18" charset="0"/>
              <a:cs typeface="Times New Roman" panose="02020603050405020304" pitchFamily="18" charset="0"/>
            </a:endParaRPr>
          </a:p>
        </p:txBody>
      </p:sp>
      <p:pic>
        <p:nvPicPr>
          <p:cNvPr id="12" name="Image 2" descr="/home/claude/deck/imgs/Screenshot__22_.png"/>
          <p:cNvPicPr>
            <a:picLocks noChangeAspect="1"/>
          </p:cNvPicPr>
          <p:nvPr/>
        </p:nvPicPr>
        <p:blipFill>
          <a:blip r:embed="rId5"/>
          <a:srcRect/>
          <a:stretch/>
        </p:blipFill>
        <p:spPr>
          <a:xfrm>
            <a:off x="8138160" y="1463040"/>
            <a:ext cx="3566160" cy="2011680"/>
          </a:xfrm>
          <a:prstGeom prst="rect">
            <a:avLst/>
          </a:prstGeom>
        </p:spPr>
      </p:pic>
      <p:sp>
        <p:nvSpPr>
          <p:cNvPr id="13" name="Shape 8"/>
          <p:cNvSpPr/>
          <p:nvPr/>
        </p:nvSpPr>
        <p:spPr>
          <a:xfrm>
            <a:off x="8138160" y="1463040"/>
            <a:ext cx="3566160" cy="2011680"/>
          </a:xfrm>
          <a:prstGeom prst="rect">
            <a:avLst/>
          </a:prstGeom>
          <a:ln w="12700">
            <a:solidFill>
              <a:srgbClr val="D1D5DB"/>
            </a:solidFill>
            <a:prstDash val="solid"/>
          </a:ln>
        </p:spPr>
        <p:txBody>
          <a:bodyPr/>
          <a:lstStyle/>
          <a:p>
            <a:endParaRPr sz="1400">
              <a:latin typeface="Times New Roman" panose="02020603050405020304" pitchFamily="18" charset="0"/>
              <a:cs typeface="Times New Roman" panose="02020603050405020304" pitchFamily="18" charset="0"/>
            </a:endParaRPr>
          </a:p>
        </p:txBody>
      </p:sp>
      <p:sp>
        <p:nvSpPr>
          <p:cNvPr id="14" name="Text 9"/>
          <p:cNvSpPr/>
          <p:nvPr/>
        </p:nvSpPr>
        <p:spPr>
          <a:xfrm>
            <a:off x="8138160" y="3520440"/>
            <a:ext cx="3566160" cy="320040"/>
          </a:xfrm>
          <a:prstGeom prst="rect">
            <a:avLst/>
          </a:prstGeom>
          <a:noFill/>
          <a:ln/>
        </p:spPr>
        <p:txBody>
          <a:bodyPr wrap="square" rtlCol="0" anchor="ctr"/>
          <a:lstStyle/>
          <a:p>
            <a:pPr marL="0" indent="0" algn="ctr">
              <a:buNone/>
            </a:pPr>
            <a:r>
              <a:rPr lang="en-US" sz="1400" dirty="0">
                <a:solidFill>
                  <a:srgbClr val="4B5563"/>
                </a:solidFill>
                <a:latin typeface="Times New Roman" panose="02020603050405020304" pitchFamily="18" charset="0"/>
                <a:ea typeface="Arial" pitchFamily="34" charset="-122"/>
                <a:cs typeface="Times New Roman" panose="02020603050405020304" pitchFamily="18" charset="0"/>
              </a:rPr>
              <a:t>Extraction in progress - data types being pulled</a:t>
            </a:r>
            <a:endParaRPr lang="en-US" sz="1400" dirty="0">
              <a:latin typeface="Times New Roman" panose="02020603050405020304" pitchFamily="18" charset="0"/>
              <a:cs typeface="Times New Roman" panose="02020603050405020304" pitchFamily="18" charset="0"/>
            </a:endParaRPr>
          </a:p>
        </p:txBody>
      </p:sp>
      <p:pic>
        <p:nvPicPr>
          <p:cNvPr id="15" name="Image 3" descr="/home/claude/deck/imgs/Screenshot__23_.png"/>
          <p:cNvPicPr>
            <a:picLocks noChangeAspect="1"/>
          </p:cNvPicPr>
          <p:nvPr/>
        </p:nvPicPr>
        <p:blipFill>
          <a:blip r:embed="rId6"/>
          <a:srcRect/>
          <a:stretch/>
        </p:blipFill>
        <p:spPr>
          <a:xfrm>
            <a:off x="548640" y="3886200"/>
            <a:ext cx="3566160" cy="2011680"/>
          </a:xfrm>
          <a:prstGeom prst="rect">
            <a:avLst/>
          </a:prstGeom>
        </p:spPr>
      </p:pic>
      <p:sp>
        <p:nvSpPr>
          <p:cNvPr id="16" name="Shape 10"/>
          <p:cNvSpPr/>
          <p:nvPr/>
        </p:nvSpPr>
        <p:spPr>
          <a:xfrm>
            <a:off x="548640" y="3886200"/>
            <a:ext cx="3566160" cy="2011680"/>
          </a:xfrm>
          <a:prstGeom prst="rect">
            <a:avLst/>
          </a:prstGeom>
          <a:ln w="12700">
            <a:solidFill>
              <a:srgbClr val="D1D5DB"/>
            </a:solidFill>
            <a:prstDash val="solid"/>
          </a:ln>
        </p:spPr>
        <p:txBody>
          <a:bodyPr/>
          <a:lstStyle/>
          <a:p>
            <a:endParaRPr sz="1400">
              <a:latin typeface="Times New Roman" panose="02020603050405020304" pitchFamily="18" charset="0"/>
              <a:cs typeface="Times New Roman" panose="02020603050405020304" pitchFamily="18" charset="0"/>
            </a:endParaRPr>
          </a:p>
        </p:txBody>
      </p:sp>
      <p:sp>
        <p:nvSpPr>
          <p:cNvPr id="17" name="Text 11"/>
          <p:cNvSpPr/>
          <p:nvPr/>
        </p:nvSpPr>
        <p:spPr>
          <a:xfrm>
            <a:off x="548640" y="5943600"/>
            <a:ext cx="3566160" cy="320040"/>
          </a:xfrm>
          <a:prstGeom prst="rect">
            <a:avLst/>
          </a:prstGeom>
          <a:noFill/>
          <a:ln/>
        </p:spPr>
        <p:txBody>
          <a:bodyPr wrap="square" rtlCol="0" anchor="ctr"/>
          <a:lstStyle/>
          <a:p>
            <a:pPr marL="0" indent="0" algn="ctr">
              <a:buNone/>
            </a:pPr>
            <a:r>
              <a:rPr lang="en-US" sz="1400" dirty="0">
                <a:solidFill>
                  <a:srgbClr val="4B5563"/>
                </a:solidFill>
                <a:latin typeface="Times New Roman" panose="02020603050405020304" pitchFamily="18" charset="0"/>
                <a:ea typeface="Arial" pitchFamily="34" charset="-122"/>
                <a:cs typeface="Times New Roman" panose="02020603050405020304" pitchFamily="18" charset="0"/>
              </a:rPr>
              <a:t>Warning acknowledged - device restart required for Files extraction</a:t>
            </a:r>
            <a:endParaRPr lang="en-US" sz="1400" dirty="0">
              <a:latin typeface="Times New Roman" panose="02020603050405020304" pitchFamily="18" charset="0"/>
              <a:cs typeface="Times New Roman" panose="02020603050405020304" pitchFamily="18" charset="0"/>
            </a:endParaRPr>
          </a:p>
        </p:txBody>
      </p:sp>
      <p:pic>
        <p:nvPicPr>
          <p:cNvPr id="18" name="Image 4" descr="/home/claude/deck/imgs/Screenshot__24_.png"/>
          <p:cNvPicPr>
            <a:picLocks noChangeAspect="1"/>
          </p:cNvPicPr>
          <p:nvPr/>
        </p:nvPicPr>
        <p:blipFill>
          <a:blip r:embed="rId7"/>
          <a:srcRect/>
          <a:stretch/>
        </p:blipFill>
        <p:spPr>
          <a:xfrm>
            <a:off x="4343400" y="3886200"/>
            <a:ext cx="3566160" cy="2011680"/>
          </a:xfrm>
          <a:prstGeom prst="rect">
            <a:avLst/>
          </a:prstGeom>
        </p:spPr>
      </p:pic>
      <p:sp>
        <p:nvSpPr>
          <p:cNvPr id="19" name="Shape 12"/>
          <p:cNvSpPr/>
          <p:nvPr/>
        </p:nvSpPr>
        <p:spPr>
          <a:xfrm>
            <a:off x="4343400" y="3886200"/>
            <a:ext cx="3566160" cy="2011680"/>
          </a:xfrm>
          <a:prstGeom prst="rect">
            <a:avLst/>
          </a:prstGeom>
          <a:ln w="12700">
            <a:solidFill>
              <a:srgbClr val="D1D5DB"/>
            </a:solidFill>
            <a:prstDash val="solid"/>
          </a:ln>
        </p:spPr>
        <p:txBody>
          <a:bodyPr/>
          <a:lstStyle/>
          <a:p>
            <a:endParaRPr sz="1400">
              <a:latin typeface="Times New Roman" panose="02020603050405020304" pitchFamily="18" charset="0"/>
              <a:cs typeface="Times New Roman" panose="02020603050405020304" pitchFamily="18" charset="0"/>
            </a:endParaRPr>
          </a:p>
        </p:txBody>
      </p:sp>
      <p:sp>
        <p:nvSpPr>
          <p:cNvPr id="20" name="Text 13"/>
          <p:cNvSpPr/>
          <p:nvPr/>
        </p:nvSpPr>
        <p:spPr>
          <a:xfrm>
            <a:off x="4343400" y="5943600"/>
            <a:ext cx="3566160" cy="320040"/>
          </a:xfrm>
          <a:prstGeom prst="rect">
            <a:avLst/>
          </a:prstGeom>
          <a:noFill/>
          <a:ln/>
        </p:spPr>
        <p:txBody>
          <a:bodyPr wrap="square" rtlCol="0" anchor="ctr"/>
          <a:lstStyle/>
          <a:p>
            <a:pPr marL="0" indent="0" algn="ctr">
              <a:buNone/>
            </a:pPr>
            <a:r>
              <a:rPr lang="en-US" sz="1400" dirty="0">
                <a:solidFill>
                  <a:srgbClr val="4B5563"/>
                </a:solidFill>
                <a:latin typeface="Times New Roman" panose="02020603050405020304" pitchFamily="18" charset="0"/>
                <a:ea typeface="Arial" pitchFamily="34" charset="-122"/>
                <a:cs typeface="Times New Roman" panose="02020603050405020304" pitchFamily="18" charset="0"/>
              </a:rPr>
              <a:t>Multimedia types &amp; estimated size/time - 4.67 GB, 40 min</a:t>
            </a:r>
            <a:endParaRPr lang="en-US" sz="1400" dirty="0">
              <a:latin typeface="Times New Roman" panose="02020603050405020304" pitchFamily="18" charset="0"/>
              <a:cs typeface="Times New Roman" panose="02020603050405020304" pitchFamily="18" charset="0"/>
            </a:endParaRPr>
          </a:p>
        </p:txBody>
      </p:sp>
      <p:pic>
        <p:nvPicPr>
          <p:cNvPr id="21" name="Image 5" descr="/home/claude/deck/imgs/Screenshot__26_.png"/>
          <p:cNvPicPr>
            <a:picLocks noChangeAspect="1"/>
          </p:cNvPicPr>
          <p:nvPr/>
        </p:nvPicPr>
        <p:blipFill>
          <a:blip r:embed="rId8"/>
          <a:srcRect/>
          <a:stretch/>
        </p:blipFill>
        <p:spPr>
          <a:xfrm>
            <a:off x="8138160" y="3886200"/>
            <a:ext cx="3566160" cy="2011680"/>
          </a:xfrm>
          <a:prstGeom prst="rect">
            <a:avLst/>
          </a:prstGeom>
        </p:spPr>
      </p:pic>
      <p:sp>
        <p:nvSpPr>
          <p:cNvPr id="22" name="Shape 14"/>
          <p:cNvSpPr/>
          <p:nvPr/>
        </p:nvSpPr>
        <p:spPr>
          <a:xfrm>
            <a:off x="8138160" y="3886200"/>
            <a:ext cx="3566160" cy="2011680"/>
          </a:xfrm>
          <a:prstGeom prst="rect">
            <a:avLst/>
          </a:prstGeom>
          <a:ln w="12700">
            <a:solidFill>
              <a:srgbClr val="D1D5DB"/>
            </a:solidFill>
            <a:prstDash val="solid"/>
          </a:ln>
        </p:spPr>
        <p:txBody>
          <a:bodyPr/>
          <a:lstStyle/>
          <a:p>
            <a:endParaRPr sz="1400">
              <a:latin typeface="Times New Roman" panose="02020603050405020304" pitchFamily="18" charset="0"/>
              <a:cs typeface="Times New Roman" panose="02020603050405020304" pitchFamily="18" charset="0"/>
            </a:endParaRPr>
          </a:p>
        </p:txBody>
      </p:sp>
      <p:sp>
        <p:nvSpPr>
          <p:cNvPr id="23" name="Text 15"/>
          <p:cNvSpPr/>
          <p:nvPr/>
        </p:nvSpPr>
        <p:spPr>
          <a:xfrm>
            <a:off x="8138160" y="5943600"/>
            <a:ext cx="3566160" cy="320040"/>
          </a:xfrm>
          <a:prstGeom prst="rect">
            <a:avLst/>
          </a:prstGeom>
          <a:noFill/>
          <a:ln/>
        </p:spPr>
        <p:txBody>
          <a:bodyPr wrap="square" rtlCol="0" anchor="ctr"/>
          <a:lstStyle/>
          <a:p>
            <a:pPr marL="0" indent="0" algn="ctr">
              <a:buNone/>
            </a:pPr>
            <a:r>
              <a:rPr lang="en-US" sz="1400" dirty="0">
                <a:solidFill>
                  <a:srgbClr val="4B5563"/>
                </a:solidFill>
                <a:latin typeface="Times New Roman" panose="02020603050405020304" pitchFamily="18" charset="0"/>
                <a:ea typeface="Arial" pitchFamily="34" charset="-122"/>
                <a:cs typeface="Times New Roman" panose="02020603050405020304" pitchFamily="18" charset="0"/>
              </a:rPr>
              <a:t>Final Extraction Summary -  completed successfully</a:t>
            </a:r>
            <a:endParaRPr lang="en-US" sz="14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20040"/>
            <a:ext cx="11064240" cy="548640"/>
          </a:xfrm>
          <a:prstGeom prst="rect">
            <a:avLst/>
          </a:prstGeom>
          <a:noFill/>
          <a:ln/>
        </p:spPr>
        <p:txBody>
          <a:bodyPr wrap="square" rtlCol="0" anchor="ctr"/>
          <a:lstStyle/>
          <a:p>
            <a:pPr marL="0" indent="0">
              <a:buNone/>
            </a:pPr>
            <a:r>
              <a:rPr lang="en-US" sz="2400" b="1" dirty="0">
                <a:solidFill>
                  <a:srgbClr val="1F2937"/>
                </a:solidFill>
                <a:latin typeface="Times New Roman" panose="02020603050405020304" pitchFamily="18" charset="0"/>
                <a:ea typeface="Arial" pitchFamily="34" charset="-122"/>
                <a:cs typeface="Times New Roman" panose="02020603050405020304" pitchFamily="18" charset="0"/>
              </a:rPr>
              <a:t>Communication Analysis: Facebook Messenger</a:t>
            </a:r>
            <a:endParaRPr lang="en-US" sz="2400" dirty="0">
              <a:latin typeface="Times New Roman" panose="02020603050405020304" pitchFamily="18" charset="0"/>
              <a:cs typeface="Times New Roman" panose="02020603050405020304" pitchFamily="18" charset="0"/>
            </a:endParaRPr>
          </a:p>
        </p:txBody>
      </p:sp>
      <p:sp>
        <p:nvSpPr>
          <p:cNvPr id="3" name="Text 1"/>
          <p:cNvSpPr/>
          <p:nvPr/>
        </p:nvSpPr>
        <p:spPr>
          <a:xfrm>
            <a:off x="548640" y="822960"/>
            <a:ext cx="11064240" cy="365760"/>
          </a:xfrm>
          <a:prstGeom prst="rect">
            <a:avLst/>
          </a:prstGeom>
          <a:noFill/>
          <a:ln/>
        </p:spPr>
        <p:txBody>
          <a:bodyPr wrap="square" rtlCol="0" anchor="ctr"/>
          <a:lstStyle/>
          <a:p>
            <a:r>
              <a:rPr lang="en-US" sz="1400" dirty="0">
                <a:solidFill>
                  <a:srgbClr val="4B5563"/>
                </a:solidFill>
                <a:latin typeface="Times New Roman" panose="02020603050405020304" pitchFamily="18" charset="0"/>
                <a:ea typeface="Arial" pitchFamily="34" charset="-122"/>
                <a:cs typeface="Times New Roman" panose="02020603050405020304" pitchFamily="18" charset="0"/>
              </a:rPr>
              <a:t>Device A (Huawei POT-LX1) - Genie: Facebook chat, conversation between account holder and contact Norman Smith</a:t>
            </a:r>
            <a:endParaRPr lang="en-US" sz="1400" dirty="0">
              <a:latin typeface="Times New Roman" panose="02020603050405020304" pitchFamily="18" charset="0"/>
              <a:cs typeface="Times New Roman" panose="02020603050405020304" pitchFamily="18" charset="0"/>
            </a:endParaRPr>
          </a:p>
        </p:txBody>
      </p:sp>
      <p:sp>
        <p:nvSpPr>
          <p:cNvPr id="5" name="Text 3"/>
          <p:cNvSpPr/>
          <p:nvPr/>
        </p:nvSpPr>
        <p:spPr>
          <a:xfrm>
            <a:off x="11430000" y="6537960"/>
            <a:ext cx="365760" cy="274320"/>
          </a:xfrm>
          <a:prstGeom prst="rect">
            <a:avLst/>
          </a:prstGeom>
          <a:noFill/>
          <a:ln/>
        </p:spPr>
        <p:txBody>
          <a:bodyPr wrap="square" rtlCol="0" anchor="ctr"/>
          <a:lstStyle/>
          <a:p>
            <a:pPr marL="0" indent="0" algn="r">
              <a:buNone/>
            </a:pPr>
            <a:r>
              <a:rPr lang="en-US" sz="1400" dirty="0">
                <a:solidFill>
                  <a:srgbClr val="9CA3AF"/>
                </a:solidFill>
                <a:latin typeface="Times New Roman" panose="02020603050405020304" pitchFamily="18" charset="0"/>
                <a:ea typeface="Arial" pitchFamily="34" charset="-122"/>
                <a:cs typeface="Times New Roman" panose="02020603050405020304" pitchFamily="18" charset="0"/>
              </a:rPr>
              <a:t>6</a:t>
            </a:r>
            <a:endParaRPr lang="en-US" sz="1400" dirty="0">
              <a:latin typeface="Times New Roman" panose="02020603050405020304" pitchFamily="18" charset="0"/>
              <a:cs typeface="Times New Roman" panose="02020603050405020304" pitchFamily="18" charset="0"/>
            </a:endParaRPr>
          </a:p>
        </p:txBody>
      </p:sp>
      <p:pic>
        <p:nvPicPr>
          <p:cNvPr id="6" name="Image 0" descr="/home/claude/deck/imgs/1.JPG"/>
          <p:cNvPicPr>
            <a:picLocks noChangeAspect="1"/>
          </p:cNvPicPr>
          <p:nvPr/>
        </p:nvPicPr>
        <p:blipFill>
          <a:blip r:embed="rId3"/>
          <a:srcRect/>
          <a:stretch/>
        </p:blipFill>
        <p:spPr>
          <a:xfrm>
            <a:off x="548640" y="1417320"/>
            <a:ext cx="5394960" cy="3246120"/>
          </a:xfrm>
          <a:prstGeom prst="rect">
            <a:avLst/>
          </a:prstGeom>
        </p:spPr>
      </p:pic>
      <p:sp>
        <p:nvSpPr>
          <p:cNvPr id="7" name="Shape 4"/>
          <p:cNvSpPr/>
          <p:nvPr/>
        </p:nvSpPr>
        <p:spPr>
          <a:xfrm>
            <a:off x="548640" y="1417320"/>
            <a:ext cx="5394960" cy="3246120"/>
          </a:xfrm>
          <a:prstGeom prst="rect">
            <a:avLst/>
          </a:prstGeom>
          <a:ln w="12700">
            <a:solidFill>
              <a:srgbClr val="D1D5DB"/>
            </a:solidFill>
            <a:prstDash val="solid"/>
          </a:ln>
        </p:spPr>
        <p:txBody>
          <a:bodyPr/>
          <a:lstStyle/>
          <a:p>
            <a:endParaRPr sz="1400">
              <a:latin typeface="Times New Roman" panose="02020603050405020304" pitchFamily="18" charset="0"/>
              <a:cs typeface="Times New Roman" panose="02020603050405020304" pitchFamily="18" charset="0"/>
            </a:endParaRPr>
          </a:p>
        </p:txBody>
      </p:sp>
      <p:sp>
        <p:nvSpPr>
          <p:cNvPr id="8" name="Text 5"/>
          <p:cNvSpPr/>
          <p:nvPr/>
        </p:nvSpPr>
        <p:spPr>
          <a:xfrm>
            <a:off x="548640" y="4715786"/>
            <a:ext cx="5394960" cy="320040"/>
          </a:xfrm>
          <a:prstGeom prst="rect">
            <a:avLst/>
          </a:prstGeom>
          <a:noFill/>
          <a:ln/>
        </p:spPr>
        <p:txBody>
          <a:bodyPr wrap="square" rtlCol="0" anchor="ctr"/>
          <a:lstStyle/>
          <a:p>
            <a:pPr marL="0" indent="0" algn="ctr">
              <a:buNone/>
            </a:pPr>
            <a:r>
              <a:rPr lang="en-US" sz="1400" dirty="0">
                <a:solidFill>
                  <a:srgbClr val="4B5563"/>
                </a:solidFill>
                <a:latin typeface="Times New Roman" panose="02020603050405020304" pitchFamily="18" charset="0"/>
                <a:ea typeface="Arial" pitchFamily="34" charset="-122"/>
                <a:cs typeface="Times New Roman" panose="02020603050405020304" pitchFamily="18" charset="0"/>
              </a:rPr>
              <a:t>Chat extract 1 - 31/01/2025, 12:47-12:51 (UTC+0)</a:t>
            </a:r>
            <a:endParaRPr lang="en-US" sz="1400" dirty="0">
              <a:latin typeface="Times New Roman" panose="02020603050405020304" pitchFamily="18" charset="0"/>
              <a:cs typeface="Times New Roman" panose="02020603050405020304" pitchFamily="18" charset="0"/>
            </a:endParaRPr>
          </a:p>
        </p:txBody>
      </p:sp>
      <p:pic>
        <p:nvPicPr>
          <p:cNvPr id="9" name="Image 1" descr="/home/claude/deck/imgs/2.JPG"/>
          <p:cNvPicPr>
            <a:picLocks noChangeAspect="1"/>
          </p:cNvPicPr>
          <p:nvPr/>
        </p:nvPicPr>
        <p:blipFill>
          <a:blip r:embed="rId4"/>
          <a:srcRect/>
          <a:stretch/>
        </p:blipFill>
        <p:spPr>
          <a:xfrm>
            <a:off x="6217920" y="1417320"/>
            <a:ext cx="5394960" cy="3246120"/>
          </a:xfrm>
          <a:prstGeom prst="rect">
            <a:avLst/>
          </a:prstGeom>
        </p:spPr>
      </p:pic>
      <p:sp>
        <p:nvSpPr>
          <p:cNvPr id="10" name="Shape 6"/>
          <p:cNvSpPr/>
          <p:nvPr/>
        </p:nvSpPr>
        <p:spPr>
          <a:xfrm>
            <a:off x="6217920" y="1417320"/>
            <a:ext cx="5394960" cy="3246120"/>
          </a:xfrm>
          <a:prstGeom prst="rect">
            <a:avLst/>
          </a:prstGeom>
          <a:ln w="12700">
            <a:solidFill>
              <a:srgbClr val="D1D5DB"/>
            </a:solidFill>
            <a:prstDash val="solid"/>
          </a:ln>
        </p:spPr>
        <p:txBody>
          <a:bodyPr/>
          <a:lstStyle/>
          <a:p>
            <a:endParaRPr sz="1400">
              <a:latin typeface="Times New Roman" panose="02020603050405020304" pitchFamily="18" charset="0"/>
              <a:cs typeface="Times New Roman" panose="02020603050405020304" pitchFamily="18" charset="0"/>
            </a:endParaRPr>
          </a:p>
        </p:txBody>
      </p:sp>
      <p:sp>
        <p:nvSpPr>
          <p:cNvPr id="11" name="Text 7"/>
          <p:cNvSpPr/>
          <p:nvPr/>
        </p:nvSpPr>
        <p:spPr>
          <a:xfrm>
            <a:off x="6217920" y="4709160"/>
            <a:ext cx="5394960" cy="320040"/>
          </a:xfrm>
          <a:prstGeom prst="rect">
            <a:avLst/>
          </a:prstGeom>
          <a:noFill/>
          <a:ln/>
        </p:spPr>
        <p:txBody>
          <a:bodyPr wrap="square" rtlCol="0" anchor="ctr"/>
          <a:lstStyle/>
          <a:p>
            <a:pPr marL="0" indent="0" algn="ctr">
              <a:buNone/>
            </a:pPr>
            <a:r>
              <a:rPr lang="en-US" sz="1400" dirty="0">
                <a:solidFill>
                  <a:srgbClr val="4B5563"/>
                </a:solidFill>
                <a:latin typeface="Times New Roman" panose="02020603050405020304" pitchFamily="18" charset="0"/>
                <a:ea typeface="Arial" pitchFamily="34" charset="-122"/>
                <a:cs typeface="Times New Roman" panose="02020603050405020304" pitchFamily="18" charset="0"/>
              </a:rPr>
              <a:t>Chat extract 2 - 31/01/2025, 12:49 - 12:53 (UTC+0)</a:t>
            </a:r>
            <a:endParaRPr lang="en-US" sz="1400" dirty="0">
              <a:latin typeface="Times New Roman" panose="02020603050405020304" pitchFamily="18" charset="0"/>
              <a:cs typeface="Times New Roman" panose="02020603050405020304" pitchFamily="18" charset="0"/>
            </a:endParaRPr>
          </a:p>
        </p:txBody>
      </p:sp>
      <p:sp>
        <p:nvSpPr>
          <p:cNvPr id="12" name="Text 8"/>
          <p:cNvSpPr/>
          <p:nvPr/>
        </p:nvSpPr>
        <p:spPr>
          <a:xfrm>
            <a:off x="548640" y="5257800"/>
            <a:ext cx="11064240" cy="1097280"/>
          </a:xfrm>
          <a:prstGeom prst="rect">
            <a:avLst/>
          </a:prstGeom>
          <a:noFill/>
          <a:ln/>
        </p:spPr>
        <p:txBody>
          <a:bodyPr wrap="square" rtlCol="0" anchor="t"/>
          <a:lstStyle/>
          <a:p>
            <a:r>
              <a:rPr lang="en-US" sz="1400" dirty="0">
                <a:latin typeface="Times New Roman" panose="02020603050405020304" pitchFamily="18" charset="0"/>
                <a:cs typeface="Times New Roman" panose="02020603050405020304" pitchFamily="18" charset="0"/>
              </a:rPr>
              <a:t>Important quotes: "'Norman, Joe told me u r ready to proceed. Lets keep this clean and quick'"   "'Almost. We need the Blueprint in pieces. Too dangerous all at once.'"   "For security purposes. Let us begin by sending the 'head' only."   "Ok. The first part goes out and then 5M is offshore. Easy."   "'Fine. Check your inbox in 48 hrs. After that we are ghosts.'"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20040"/>
            <a:ext cx="11064240" cy="548640"/>
          </a:xfrm>
          <a:prstGeom prst="rect">
            <a:avLst/>
          </a:prstGeom>
          <a:noFill/>
          <a:ln/>
        </p:spPr>
        <p:txBody>
          <a:bodyPr wrap="square" rtlCol="0" anchor="ctr"/>
          <a:lstStyle/>
          <a:p>
            <a:pPr marL="0" indent="0">
              <a:buNone/>
            </a:pPr>
            <a:r>
              <a:rPr lang="en-US" sz="2400" b="1" dirty="0">
                <a:solidFill>
                  <a:srgbClr val="1F2937"/>
                </a:solidFill>
                <a:latin typeface="Times New Roman" panose="02020603050405020304" pitchFamily="18" charset="0"/>
                <a:ea typeface="Arial" pitchFamily="34" charset="-122"/>
                <a:cs typeface="Times New Roman" panose="02020603050405020304" pitchFamily="18" charset="0"/>
              </a:rPr>
              <a:t>Communication Analysis: WhatsApp</a:t>
            </a:r>
            <a:endParaRPr lang="en-US" sz="2400" dirty="0">
              <a:latin typeface="Times New Roman" panose="02020603050405020304" pitchFamily="18" charset="0"/>
              <a:cs typeface="Times New Roman" panose="02020603050405020304" pitchFamily="18" charset="0"/>
            </a:endParaRPr>
          </a:p>
        </p:txBody>
      </p:sp>
      <p:sp>
        <p:nvSpPr>
          <p:cNvPr id="3" name="Text 1"/>
          <p:cNvSpPr/>
          <p:nvPr/>
        </p:nvSpPr>
        <p:spPr>
          <a:xfrm>
            <a:off x="548640" y="822960"/>
            <a:ext cx="11064240" cy="365760"/>
          </a:xfrm>
          <a:prstGeom prst="rect">
            <a:avLst/>
          </a:prstGeom>
          <a:noFill/>
          <a:ln/>
        </p:spPr>
        <p:txBody>
          <a:bodyPr wrap="square" rtlCol="0" anchor="ctr"/>
          <a:lstStyle/>
          <a:p>
            <a:pPr marL="0" indent="0">
              <a:buNone/>
            </a:pPr>
            <a:r>
              <a:rPr lang="en-US" sz="1400" dirty="0">
                <a:solidFill>
                  <a:srgbClr val="4B5563"/>
                </a:solidFill>
                <a:latin typeface="Times New Roman" panose="02020603050405020304" pitchFamily="18" charset="0"/>
                <a:ea typeface="Arial" pitchFamily="34" charset="-122"/>
                <a:cs typeface="Times New Roman" panose="02020603050405020304" pitchFamily="18" charset="0"/>
              </a:rPr>
              <a:t>Device A (Huawei POT-LX1) - Genie: WhatsApp chat, contact saved as Top-up (+447917162788), addressed as both Emma and joe</a:t>
            </a:r>
            <a:endParaRPr lang="en-US" sz="1400" dirty="0">
              <a:latin typeface="Times New Roman" panose="02020603050405020304" pitchFamily="18" charset="0"/>
              <a:cs typeface="Times New Roman" panose="02020603050405020304" pitchFamily="18" charset="0"/>
            </a:endParaRPr>
          </a:p>
        </p:txBody>
      </p:sp>
      <p:sp>
        <p:nvSpPr>
          <p:cNvPr id="5" name="Text 3"/>
          <p:cNvSpPr/>
          <p:nvPr/>
        </p:nvSpPr>
        <p:spPr>
          <a:xfrm>
            <a:off x="11430000" y="6537960"/>
            <a:ext cx="365760" cy="274320"/>
          </a:xfrm>
          <a:prstGeom prst="rect">
            <a:avLst/>
          </a:prstGeom>
          <a:noFill/>
          <a:ln/>
        </p:spPr>
        <p:txBody>
          <a:bodyPr wrap="square" rtlCol="0" anchor="ctr"/>
          <a:lstStyle/>
          <a:p>
            <a:pPr marL="0" indent="0" algn="r">
              <a:buNone/>
            </a:pPr>
            <a:r>
              <a:rPr lang="en-US" sz="1400" dirty="0">
                <a:solidFill>
                  <a:srgbClr val="9CA3AF"/>
                </a:solidFill>
                <a:latin typeface="Times New Roman" panose="02020603050405020304" pitchFamily="18" charset="0"/>
                <a:ea typeface="Arial" pitchFamily="34" charset="-122"/>
                <a:cs typeface="Times New Roman" panose="02020603050405020304" pitchFamily="18" charset="0"/>
              </a:rPr>
              <a:t>7</a:t>
            </a:r>
            <a:endParaRPr lang="en-US" sz="1400" dirty="0">
              <a:latin typeface="Times New Roman" panose="02020603050405020304" pitchFamily="18" charset="0"/>
              <a:cs typeface="Times New Roman" panose="02020603050405020304" pitchFamily="18" charset="0"/>
            </a:endParaRPr>
          </a:p>
        </p:txBody>
      </p:sp>
      <p:pic>
        <p:nvPicPr>
          <p:cNvPr id="6" name="Image 0" descr="/home/claude/deck/imgs/3_whats_app_text.JPG"/>
          <p:cNvPicPr>
            <a:picLocks noChangeAspect="1"/>
          </p:cNvPicPr>
          <p:nvPr/>
        </p:nvPicPr>
        <p:blipFill>
          <a:blip r:embed="rId3"/>
          <a:srcRect/>
          <a:stretch/>
        </p:blipFill>
        <p:spPr>
          <a:xfrm>
            <a:off x="548640" y="1417320"/>
            <a:ext cx="3566160" cy="3017520"/>
          </a:xfrm>
          <a:prstGeom prst="rect">
            <a:avLst/>
          </a:prstGeom>
        </p:spPr>
      </p:pic>
      <p:sp>
        <p:nvSpPr>
          <p:cNvPr id="7" name="Shape 4"/>
          <p:cNvSpPr/>
          <p:nvPr/>
        </p:nvSpPr>
        <p:spPr>
          <a:xfrm>
            <a:off x="548640" y="1417320"/>
            <a:ext cx="3566160" cy="3017520"/>
          </a:xfrm>
          <a:prstGeom prst="rect">
            <a:avLst/>
          </a:prstGeom>
          <a:ln w="12700">
            <a:solidFill>
              <a:srgbClr val="D1D5DB"/>
            </a:solidFill>
            <a:prstDash val="solid"/>
          </a:ln>
        </p:spPr>
        <p:txBody>
          <a:bodyPr/>
          <a:lstStyle/>
          <a:p>
            <a:endParaRPr sz="1400">
              <a:latin typeface="Times New Roman" panose="02020603050405020304" pitchFamily="18" charset="0"/>
              <a:cs typeface="Times New Roman" panose="02020603050405020304" pitchFamily="18" charset="0"/>
            </a:endParaRPr>
          </a:p>
        </p:txBody>
      </p:sp>
      <p:sp>
        <p:nvSpPr>
          <p:cNvPr id="8" name="Text 5"/>
          <p:cNvSpPr/>
          <p:nvPr/>
        </p:nvSpPr>
        <p:spPr>
          <a:xfrm>
            <a:off x="548640" y="4480560"/>
            <a:ext cx="3566160" cy="320040"/>
          </a:xfrm>
          <a:prstGeom prst="rect">
            <a:avLst/>
          </a:prstGeom>
          <a:noFill/>
          <a:ln/>
        </p:spPr>
        <p:txBody>
          <a:bodyPr wrap="square" rtlCol="0" anchor="ctr"/>
          <a:lstStyle/>
          <a:p>
            <a:pPr marL="0" indent="0" algn="ctr">
              <a:buNone/>
            </a:pPr>
            <a:r>
              <a:rPr lang="en-US" sz="1400" dirty="0">
                <a:solidFill>
                  <a:srgbClr val="4B5563"/>
                </a:solidFill>
                <a:latin typeface="Times New Roman" panose="02020603050405020304" pitchFamily="18" charset="0"/>
                <a:ea typeface="Arial" pitchFamily="34" charset="-122"/>
                <a:cs typeface="Times New Roman" panose="02020603050405020304" pitchFamily="18" charset="0"/>
              </a:rPr>
              <a:t>21/08/2024 - competitor &amp; buyer discussion</a:t>
            </a:r>
            <a:endParaRPr lang="en-US" sz="1400" dirty="0">
              <a:latin typeface="Times New Roman" panose="02020603050405020304" pitchFamily="18" charset="0"/>
              <a:cs typeface="Times New Roman" panose="02020603050405020304" pitchFamily="18" charset="0"/>
            </a:endParaRPr>
          </a:p>
        </p:txBody>
      </p:sp>
      <p:pic>
        <p:nvPicPr>
          <p:cNvPr id="9" name="Image 1" descr="/home/claude/deck/imgs/4_whats_app_text.JPG"/>
          <p:cNvPicPr>
            <a:picLocks noChangeAspect="1"/>
          </p:cNvPicPr>
          <p:nvPr/>
        </p:nvPicPr>
        <p:blipFill>
          <a:blip r:embed="rId4"/>
          <a:srcRect/>
          <a:stretch/>
        </p:blipFill>
        <p:spPr>
          <a:xfrm>
            <a:off x="4343400" y="1417320"/>
            <a:ext cx="3566160" cy="3017520"/>
          </a:xfrm>
          <a:prstGeom prst="rect">
            <a:avLst/>
          </a:prstGeom>
        </p:spPr>
      </p:pic>
      <p:sp>
        <p:nvSpPr>
          <p:cNvPr id="10" name="Shape 6"/>
          <p:cNvSpPr/>
          <p:nvPr/>
        </p:nvSpPr>
        <p:spPr>
          <a:xfrm>
            <a:off x="4343400" y="1417320"/>
            <a:ext cx="3566160" cy="3017520"/>
          </a:xfrm>
          <a:prstGeom prst="rect">
            <a:avLst/>
          </a:prstGeom>
          <a:ln w="12700">
            <a:solidFill>
              <a:srgbClr val="D1D5DB"/>
            </a:solidFill>
            <a:prstDash val="solid"/>
          </a:ln>
        </p:spPr>
        <p:txBody>
          <a:bodyPr/>
          <a:lstStyle/>
          <a:p>
            <a:endParaRPr sz="1400">
              <a:latin typeface="Times New Roman" panose="02020603050405020304" pitchFamily="18" charset="0"/>
              <a:cs typeface="Times New Roman" panose="02020603050405020304" pitchFamily="18" charset="0"/>
            </a:endParaRPr>
          </a:p>
        </p:txBody>
      </p:sp>
      <p:sp>
        <p:nvSpPr>
          <p:cNvPr id="11" name="Text 7"/>
          <p:cNvSpPr/>
          <p:nvPr/>
        </p:nvSpPr>
        <p:spPr>
          <a:xfrm>
            <a:off x="4343400" y="4480560"/>
            <a:ext cx="3566160" cy="320040"/>
          </a:xfrm>
          <a:prstGeom prst="rect">
            <a:avLst/>
          </a:prstGeom>
          <a:noFill/>
          <a:ln/>
        </p:spPr>
        <p:txBody>
          <a:bodyPr wrap="square" rtlCol="0" anchor="ctr"/>
          <a:lstStyle/>
          <a:p>
            <a:pPr marL="0" indent="0" algn="ctr">
              <a:buNone/>
            </a:pPr>
            <a:r>
              <a:rPr lang="en-US" sz="1400" dirty="0">
                <a:solidFill>
                  <a:srgbClr val="4B5563"/>
                </a:solidFill>
                <a:latin typeface="Times New Roman" panose="02020603050405020304" pitchFamily="18" charset="0"/>
                <a:ea typeface="Arial" pitchFamily="34" charset="-122"/>
                <a:cs typeface="Times New Roman" panose="02020603050405020304" pitchFamily="18" charset="0"/>
              </a:rPr>
              <a:t>26/08/2024 - meeting update, 'Hi Emma'</a:t>
            </a:r>
            <a:endParaRPr lang="en-US" sz="1400" dirty="0">
              <a:latin typeface="Times New Roman" panose="02020603050405020304" pitchFamily="18" charset="0"/>
              <a:cs typeface="Times New Roman" panose="02020603050405020304" pitchFamily="18" charset="0"/>
            </a:endParaRPr>
          </a:p>
        </p:txBody>
      </p:sp>
      <p:pic>
        <p:nvPicPr>
          <p:cNvPr id="12" name="Image 2" descr="/home/claude/deck/imgs/5_whats_app_text.JPG"/>
          <p:cNvPicPr>
            <a:picLocks noChangeAspect="1"/>
          </p:cNvPicPr>
          <p:nvPr/>
        </p:nvPicPr>
        <p:blipFill>
          <a:blip r:embed="rId5"/>
          <a:srcRect/>
          <a:stretch/>
        </p:blipFill>
        <p:spPr>
          <a:xfrm>
            <a:off x="8138160" y="1417320"/>
            <a:ext cx="3566160" cy="3017520"/>
          </a:xfrm>
          <a:prstGeom prst="rect">
            <a:avLst/>
          </a:prstGeom>
        </p:spPr>
      </p:pic>
      <p:sp>
        <p:nvSpPr>
          <p:cNvPr id="13" name="Shape 8"/>
          <p:cNvSpPr/>
          <p:nvPr/>
        </p:nvSpPr>
        <p:spPr>
          <a:xfrm>
            <a:off x="8138160" y="1417320"/>
            <a:ext cx="3566160" cy="3017520"/>
          </a:xfrm>
          <a:prstGeom prst="rect">
            <a:avLst/>
          </a:prstGeom>
          <a:ln w="12700">
            <a:solidFill>
              <a:srgbClr val="D1D5DB"/>
            </a:solidFill>
            <a:prstDash val="solid"/>
          </a:ln>
        </p:spPr>
        <p:txBody>
          <a:bodyPr/>
          <a:lstStyle/>
          <a:p>
            <a:endParaRPr sz="1400">
              <a:latin typeface="Times New Roman" panose="02020603050405020304" pitchFamily="18" charset="0"/>
              <a:cs typeface="Times New Roman" panose="02020603050405020304" pitchFamily="18" charset="0"/>
            </a:endParaRPr>
          </a:p>
        </p:txBody>
      </p:sp>
      <p:sp>
        <p:nvSpPr>
          <p:cNvPr id="14" name="Text 9"/>
          <p:cNvSpPr/>
          <p:nvPr/>
        </p:nvSpPr>
        <p:spPr>
          <a:xfrm>
            <a:off x="8138160" y="4480560"/>
            <a:ext cx="3566160" cy="320040"/>
          </a:xfrm>
          <a:prstGeom prst="rect">
            <a:avLst/>
          </a:prstGeom>
          <a:noFill/>
          <a:ln/>
        </p:spPr>
        <p:txBody>
          <a:bodyPr wrap="square" rtlCol="0" anchor="ctr"/>
          <a:lstStyle/>
          <a:p>
            <a:pPr marL="0" indent="0" algn="ctr">
              <a:buNone/>
            </a:pPr>
            <a:r>
              <a:rPr lang="en-US" sz="1400" dirty="0">
                <a:solidFill>
                  <a:srgbClr val="4B5563"/>
                </a:solidFill>
                <a:latin typeface="Times New Roman" panose="02020603050405020304" pitchFamily="18" charset="0"/>
                <a:ea typeface="Arial" pitchFamily="34" charset="-122"/>
                <a:cs typeface="Times New Roman" panose="02020603050405020304" pitchFamily="18" charset="0"/>
              </a:rPr>
              <a:t>20/11/2024 - Manchester meeting, 'Hi Joe'</a:t>
            </a:r>
            <a:endParaRPr lang="en-US" sz="1400" dirty="0">
              <a:latin typeface="Times New Roman" panose="02020603050405020304" pitchFamily="18" charset="0"/>
              <a:cs typeface="Times New Roman" panose="02020603050405020304" pitchFamily="18" charset="0"/>
            </a:endParaRPr>
          </a:p>
        </p:txBody>
      </p:sp>
      <p:sp>
        <p:nvSpPr>
          <p:cNvPr id="15" name="Text 10"/>
          <p:cNvSpPr/>
          <p:nvPr/>
        </p:nvSpPr>
        <p:spPr>
          <a:xfrm>
            <a:off x="548640" y="4983480"/>
            <a:ext cx="11064240" cy="1554480"/>
          </a:xfrm>
          <a:prstGeom prst="rect">
            <a:avLst/>
          </a:prstGeom>
          <a:noFill/>
          <a:ln/>
        </p:spPr>
        <p:txBody>
          <a:bodyPr wrap="square" rtlCol="0" anchor="t"/>
          <a:lstStyle/>
          <a:p>
            <a:r>
              <a:rPr lang="en-US" sz="1400" dirty="0">
                <a:solidFill>
                  <a:srgbClr val="1F2937"/>
                </a:solidFill>
                <a:latin typeface="Times New Roman" panose="02020603050405020304" pitchFamily="18" charset="0"/>
                <a:ea typeface="Arial" pitchFamily="34" charset="-122"/>
                <a:cs typeface="Times New Roman" panose="02020603050405020304" pitchFamily="18" charset="0"/>
              </a:rPr>
              <a:t>Observation: The same contact (Top-up) is referred to as Emma on some occasions and Joe on others within the thread. This observation should be noted for further confirmation since it may suggest a reused phone number or a forwarded chat.</a:t>
            </a:r>
            <a:endParaRPr lang="en-US" sz="14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20040"/>
            <a:ext cx="11064240" cy="548640"/>
          </a:xfrm>
          <a:prstGeom prst="rect">
            <a:avLst/>
          </a:prstGeom>
          <a:noFill/>
          <a:ln/>
        </p:spPr>
        <p:txBody>
          <a:bodyPr wrap="square" rtlCol="0" anchor="ctr"/>
          <a:lstStyle/>
          <a:p>
            <a:pPr marL="0" indent="0">
              <a:buNone/>
            </a:pPr>
            <a:r>
              <a:rPr lang="en-US" sz="2400" b="1" dirty="0">
                <a:solidFill>
                  <a:srgbClr val="1F2937"/>
                </a:solidFill>
                <a:latin typeface="Times New Roman" panose="02020603050405020304" pitchFamily="18" charset="0"/>
                <a:ea typeface="Arial" pitchFamily="34" charset="-122"/>
                <a:cs typeface="Times New Roman" panose="02020603050405020304" pitchFamily="18" charset="0"/>
              </a:rPr>
              <a:t>Reconstructed Timeline of Key Interactions</a:t>
            </a:r>
            <a:endParaRPr lang="en-US" sz="2400" dirty="0">
              <a:latin typeface="Times New Roman" panose="02020603050405020304" pitchFamily="18" charset="0"/>
              <a:cs typeface="Times New Roman" panose="02020603050405020304" pitchFamily="18" charset="0"/>
            </a:endParaRPr>
          </a:p>
        </p:txBody>
      </p:sp>
      <p:sp>
        <p:nvSpPr>
          <p:cNvPr id="4" name="Text 2"/>
          <p:cNvSpPr/>
          <p:nvPr/>
        </p:nvSpPr>
        <p:spPr>
          <a:xfrm>
            <a:off x="11430000" y="6537960"/>
            <a:ext cx="365760" cy="274320"/>
          </a:xfrm>
          <a:prstGeom prst="rect">
            <a:avLst/>
          </a:prstGeom>
          <a:noFill/>
          <a:ln/>
        </p:spPr>
        <p:txBody>
          <a:bodyPr wrap="square" rtlCol="0" anchor="ctr"/>
          <a:lstStyle/>
          <a:p>
            <a:pPr marL="0" indent="0" algn="r">
              <a:buNone/>
            </a:pPr>
            <a:r>
              <a:rPr lang="en-US" sz="1400" dirty="0">
                <a:solidFill>
                  <a:srgbClr val="9CA3AF"/>
                </a:solidFill>
                <a:latin typeface="Times New Roman" panose="02020603050405020304" pitchFamily="18" charset="0"/>
                <a:ea typeface="Arial" pitchFamily="34" charset="-122"/>
                <a:cs typeface="Times New Roman" panose="02020603050405020304" pitchFamily="18" charset="0"/>
              </a:rPr>
              <a:t>8</a:t>
            </a:r>
            <a:endParaRPr lang="en-US" sz="1400" dirty="0">
              <a:latin typeface="Times New Roman" panose="02020603050405020304" pitchFamily="18" charset="0"/>
              <a:cs typeface="Times New Roman" panose="02020603050405020304" pitchFamily="18" charset="0"/>
            </a:endParaRPr>
          </a:p>
        </p:txBody>
      </p:sp>
      <p:sp>
        <p:nvSpPr>
          <p:cNvPr id="5" name="Shape 3"/>
          <p:cNvSpPr/>
          <p:nvPr/>
        </p:nvSpPr>
        <p:spPr>
          <a:xfrm>
            <a:off x="548640" y="1417320"/>
            <a:ext cx="11064240" cy="411480"/>
          </a:xfrm>
          <a:prstGeom prst="rect">
            <a:avLst/>
          </a:prstGeom>
          <a:solidFill>
            <a:srgbClr val="1F2937"/>
          </a:solidFill>
          <a:ln w="12700">
            <a:solidFill>
              <a:srgbClr val="1F2937"/>
            </a:solidFill>
            <a:prstDash val="solid"/>
          </a:ln>
        </p:spPr>
        <p:txBody>
          <a:bodyPr/>
          <a:lstStyle/>
          <a:p>
            <a:endParaRPr sz="1400">
              <a:latin typeface="Times New Roman" panose="02020603050405020304" pitchFamily="18" charset="0"/>
              <a:cs typeface="Times New Roman" panose="02020603050405020304" pitchFamily="18" charset="0"/>
            </a:endParaRPr>
          </a:p>
        </p:txBody>
      </p:sp>
      <p:graphicFrame>
        <p:nvGraphicFramePr>
          <p:cNvPr id="10" name="Table 0"/>
          <p:cNvGraphicFramePr>
            <a:graphicFrameLocks noGrp="1"/>
          </p:cNvGraphicFramePr>
          <p:nvPr>
            <p:extLst>
              <p:ext uri="{D42A27DB-BD31-4B8C-83A1-F6EECF244321}">
                <p14:modId xmlns:p14="http://schemas.microsoft.com/office/powerpoint/2010/main" val="1087038663"/>
              </p:ext>
            </p:extLst>
          </p:nvPr>
        </p:nvGraphicFramePr>
        <p:xfrm>
          <a:off x="548640" y="1417320"/>
          <a:ext cx="11064240" cy="4754880"/>
        </p:xfrm>
        <a:graphic>
          <a:graphicData uri="http://schemas.openxmlformats.org/drawingml/2006/table">
            <a:tbl>
              <a:tblPr/>
              <a:tblGrid>
                <a:gridCol w="2377440">
                  <a:extLst>
                    <a:ext uri="{9D8B030D-6E8A-4147-A177-3AD203B41FA5}">
                      <a16:colId xmlns:a16="http://schemas.microsoft.com/office/drawing/2014/main" val="20000"/>
                    </a:ext>
                  </a:extLst>
                </a:gridCol>
                <a:gridCol w="2194560">
                  <a:extLst>
                    <a:ext uri="{9D8B030D-6E8A-4147-A177-3AD203B41FA5}">
                      <a16:colId xmlns:a16="http://schemas.microsoft.com/office/drawing/2014/main" val="20001"/>
                    </a:ext>
                  </a:extLst>
                </a:gridCol>
                <a:gridCol w="6492240">
                  <a:extLst>
                    <a:ext uri="{9D8B030D-6E8A-4147-A177-3AD203B41FA5}">
                      <a16:colId xmlns:a16="http://schemas.microsoft.com/office/drawing/2014/main" val="20002"/>
                    </a:ext>
                  </a:extLst>
                </a:gridCol>
              </a:tblGrid>
              <a:tr h="594360">
                <a:tc>
                  <a:txBody>
                    <a:bodyPr/>
                    <a:lstStyle/>
                    <a:p>
                      <a:pPr marL="0" indent="0">
                        <a:buNone/>
                      </a:pPr>
                      <a:r>
                        <a:rPr lang="en-US" sz="1100" b="1" dirty="0">
                          <a:solidFill>
                            <a:srgbClr val="FFFFFF"/>
                          </a:solidFill>
                          <a:latin typeface="Arial" pitchFamily="34" charset="0"/>
                          <a:ea typeface="Arial" pitchFamily="34" charset="-122"/>
                          <a:cs typeface="Arial" pitchFamily="34" charset="-120"/>
                        </a:rPr>
                        <a:t>Date / Time (UTC+0)</a:t>
                      </a:r>
                      <a:endParaRPr lang="en-US" sz="1100" dirty="0">
                        <a:latin typeface="Arial" charset="0"/>
                        <a:ea typeface="Arial" charset="0"/>
                        <a:cs typeface="Arial" charset="0"/>
                      </a:endParaRPr>
                    </a:p>
                  </a:txBody>
                  <a:tcPr anchor="ctr">
                    <a:lnL w="9525" cap="flat" cmpd="sng" algn="ctr">
                      <a:solidFill>
                        <a:srgbClr val="D1D5DB"/>
                      </a:solidFill>
                      <a:prstDash val="solid"/>
                      <a:round/>
                      <a:headEnd type="none" w="med" len="med"/>
                      <a:tailEnd type="none" w="med" len="med"/>
                    </a:lnL>
                    <a:lnR w="9525" cap="flat" cmpd="sng" algn="ctr">
                      <a:solidFill>
                        <a:srgbClr val="D1D5DB"/>
                      </a:solidFill>
                      <a:prstDash val="solid"/>
                      <a:round/>
                      <a:headEnd type="none" w="med" len="med"/>
                      <a:tailEnd type="none" w="med" len="med"/>
                    </a:lnR>
                    <a:lnT w="9525" cap="flat" cmpd="sng" algn="ctr">
                      <a:solidFill>
                        <a:srgbClr val="D1D5DB"/>
                      </a:solidFill>
                      <a:prstDash val="solid"/>
                      <a:round/>
                      <a:headEnd type="none" w="med" len="med"/>
                      <a:tailEnd type="none" w="med" len="med"/>
                    </a:lnT>
                    <a:lnB w="9525" cap="flat" cmpd="sng" algn="ctr">
                      <a:solidFill>
                        <a:srgbClr val="D1D5DB"/>
                      </a:solidFill>
                      <a:prstDash val="solid"/>
                      <a:round/>
                      <a:headEnd type="none" w="med" len="med"/>
                      <a:tailEnd type="none" w="med" len="med"/>
                    </a:lnB>
                  </a:tcPr>
                </a:tc>
                <a:tc>
                  <a:txBody>
                    <a:bodyPr/>
                    <a:lstStyle/>
                    <a:p>
                      <a:pPr marL="0" indent="0">
                        <a:buNone/>
                      </a:pPr>
                      <a:r>
                        <a:rPr lang="en-US" sz="1100" b="1" dirty="0">
                          <a:solidFill>
                            <a:srgbClr val="FFFFFF"/>
                          </a:solidFill>
                          <a:latin typeface="Arial" pitchFamily="34" charset="0"/>
                          <a:ea typeface="Arial" pitchFamily="34" charset="-122"/>
                          <a:cs typeface="Arial" pitchFamily="34" charset="-120"/>
                        </a:rPr>
                        <a:t>Platform</a:t>
                      </a:r>
                      <a:endParaRPr lang="en-US" sz="1100" dirty="0">
                        <a:latin typeface="Arial" charset="0"/>
                        <a:ea typeface="Arial" charset="0"/>
                        <a:cs typeface="Arial" charset="0"/>
                      </a:endParaRPr>
                    </a:p>
                  </a:txBody>
                  <a:tcPr anchor="ctr">
                    <a:lnL w="9525" cap="flat" cmpd="sng" algn="ctr">
                      <a:solidFill>
                        <a:srgbClr val="D1D5DB"/>
                      </a:solidFill>
                      <a:prstDash val="solid"/>
                      <a:round/>
                      <a:headEnd type="none" w="med" len="med"/>
                      <a:tailEnd type="none" w="med" len="med"/>
                    </a:lnL>
                    <a:lnR w="9525" cap="flat" cmpd="sng" algn="ctr">
                      <a:solidFill>
                        <a:srgbClr val="D1D5DB"/>
                      </a:solidFill>
                      <a:prstDash val="solid"/>
                      <a:round/>
                      <a:headEnd type="none" w="med" len="med"/>
                      <a:tailEnd type="none" w="med" len="med"/>
                    </a:lnR>
                    <a:lnT w="9525" cap="flat" cmpd="sng" algn="ctr">
                      <a:solidFill>
                        <a:srgbClr val="D1D5DB"/>
                      </a:solidFill>
                      <a:prstDash val="solid"/>
                      <a:round/>
                      <a:headEnd type="none" w="med" len="med"/>
                      <a:tailEnd type="none" w="med" len="med"/>
                    </a:lnT>
                    <a:lnB w="9525" cap="flat" cmpd="sng" algn="ctr">
                      <a:solidFill>
                        <a:srgbClr val="D1D5DB"/>
                      </a:solidFill>
                      <a:prstDash val="solid"/>
                      <a:round/>
                      <a:headEnd type="none" w="med" len="med"/>
                      <a:tailEnd type="none" w="med" len="med"/>
                    </a:lnB>
                  </a:tcPr>
                </a:tc>
                <a:tc>
                  <a:txBody>
                    <a:bodyPr/>
                    <a:lstStyle/>
                    <a:p>
                      <a:pPr marL="0" indent="0">
                        <a:buNone/>
                      </a:pPr>
                      <a:r>
                        <a:rPr lang="en-US" sz="1100" b="1" dirty="0">
                          <a:solidFill>
                            <a:srgbClr val="FFFFFF"/>
                          </a:solidFill>
                          <a:latin typeface="Arial" pitchFamily="34" charset="0"/>
                          <a:ea typeface="Arial" pitchFamily="34" charset="-122"/>
                          <a:cs typeface="Arial" pitchFamily="34" charset="-120"/>
                        </a:rPr>
                        <a:t>Event</a:t>
                      </a:r>
                      <a:endParaRPr lang="en-US" sz="1100" dirty="0">
                        <a:latin typeface="Arial" charset="0"/>
                        <a:ea typeface="Arial" charset="0"/>
                        <a:cs typeface="Arial" charset="0"/>
                      </a:endParaRPr>
                    </a:p>
                  </a:txBody>
                  <a:tcPr anchor="ctr">
                    <a:lnL w="9525" cap="flat" cmpd="sng" algn="ctr">
                      <a:solidFill>
                        <a:srgbClr val="D1D5DB"/>
                      </a:solidFill>
                      <a:prstDash val="solid"/>
                      <a:round/>
                      <a:headEnd type="none" w="med" len="med"/>
                      <a:tailEnd type="none" w="med" len="med"/>
                    </a:lnL>
                    <a:lnR w="9525" cap="flat" cmpd="sng" algn="ctr">
                      <a:solidFill>
                        <a:srgbClr val="D1D5DB"/>
                      </a:solidFill>
                      <a:prstDash val="solid"/>
                      <a:round/>
                      <a:headEnd type="none" w="med" len="med"/>
                      <a:tailEnd type="none" w="med" len="med"/>
                    </a:lnR>
                    <a:lnT w="9525" cap="flat" cmpd="sng" algn="ctr">
                      <a:solidFill>
                        <a:srgbClr val="D1D5DB"/>
                      </a:solidFill>
                      <a:prstDash val="solid"/>
                      <a:round/>
                      <a:headEnd type="none" w="med" len="med"/>
                      <a:tailEnd type="none" w="med" len="med"/>
                    </a:lnT>
                    <a:lnB w="9525" cap="flat" cmpd="sng" algn="ctr">
                      <a:solidFill>
                        <a:srgbClr val="D1D5DB"/>
                      </a:solidFill>
                      <a:prstDash val="solid"/>
                      <a:round/>
                      <a:headEnd type="none" w="med" len="med"/>
                      <a:tailEnd type="none" w="med" len="med"/>
                    </a:lnB>
                  </a:tcPr>
                </a:tc>
                <a:extLst>
                  <a:ext uri="{0D108BD9-81ED-4DB2-BD59-A6C34878D82A}">
                    <a16:rowId xmlns:a16="http://schemas.microsoft.com/office/drawing/2014/main" val="10000"/>
                  </a:ext>
                </a:extLst>
              </a:tr>
              <a:tr h="594360">
                <a:tc>
                  <a:txBody>
                    <a:bodyPr/>
                    <a:lstStyle/>
                    <a:p>
                      <a:pPr marL="0" indent="0">
                        <a:buNone/>
                      </a:pPr>
                      <a:r>
                        <a:rPr lang="en-US" sz="1100" dirty="0">
                          <a:solidFill>
                            <a:srgbClr val="4B5563"/>
                          </a:solidFill>
                          <a:latin typeface="Arial" pitchFamily="34" charset="0"/>
                          <a:ea typeface="Arial" pitchFamily="34" charset="-122"/>
                          <a:cs typeface="Arial" pitchFamily="34" charset="-120"/>
                        </a:rPr>
                        <a:t>21/08/2024, 10:06–11:47</a:t>
                      </a:r>
                      <a:endParaRPr lang="en-US" sz="1100" dirty="0">
                        <a:latin typeface="Arial" charset="0"/>
                        <a:ea typeface="Arial" charset="0"/>
                        <a:cs typeface="Arial" charset="0"/>
                      </a:endParaRPr>
                    </a:p>
                  </a:txBody>
                  <a:tcPr anchor="ctr">
                    <a:lnL w="9525" cap="flat" cmpd="sng" algn="ctr">
                      <a:solidFill>
                        <a:srgbClr val="D1D5DB"/>
                      </a:solidFill>
                      <a:prstDash val="solid"/>
                      <a:round/>
                      <a:headEnd type="none" w="med" len="med"/>
                      <a:tailEnd type="none" w="med" len="med"/>
                    </a:lnL>
                    <a:lnR w="9525" cap="flat" cmpd="sng" algn="ctr">
                      <a:solidFill>
                        <a:srgbClr val="D1D5DB"/>
                      </a:solidFill>
                      <a:prstDash val="solid"/>
                      <a:round/>
                      <a:headEnd type="none" w="med" len="med"/>
                      <a:tailEnd type="none" w="med" len="med"/>
                    </a:lnR>
                    <a:lnT w="9525" cap="flat" cmpd="sng" algn="ctr">
                      <a:solidFill>
                        <a:srgbClr val="D1D5DB"/>
                      </a:solidFill>
                      <a:prstDash val="solid"/>
                      <a:round/>
                      <a:headEnd type="none" w="med" len="med"/>
                      <a:tailEnd type="none" w="med" len="med"/>
                    </a:lnT>
                    <a:lnB w="9525" cap="flat" cmpd="sng" algn="ctr">
                      <a:solidFill>
                        <a:srgbClr val="D1D5DB"/>
                      </a:solidFill>
                      <a:prstDash val="solid"/>
                      <a:round/>
                      <a:headEnd type="none" w="med" len="med"/>
                      <a:tailEnd type="none" w="med" len="med"/>
                    </a:lnB>
                  </a:tcPr>
                </a:tc>
                <a:tc>
                  <a:txBody>
                    <a:bodyPr/>
                    <a:lstStyle/>
                    <a:p>
                      <a:pPr marL="0" indent="0">
                        <a:buNone/>
                      </a:pPr>
                      <a:r>
                        <a:rPr lang="en-US" sz="1100" dirty="0">
                          <a:solidFill>
                            <a:srgbClr val="4B5563"/>
                          </a:solidFill>
                          <a:latin typeface="Arial" pitchFamily="34" charset="0"/>
                          <a:ea typeface="Arial" pitchFamily="34" charset="-122"/>
                          <a:cs typeface="Arial" pitchFamily="34" charset="-120"/>
                        </a:rPr>
                        <a:t>WhatsApp</a:t>
                      </a:r>
                      <a:endParaRPr lang="en-US" sz="1100" dirty="0">
                        <a:latin typeface="Arial" charset="0"/>
                        <a:ea typeface="Arial" charset="0"/>
                        <a:cs typeface="Arial" charset="0"/>
                      </a:endParaRPr>
                    </a:p>
                  </a:txBody>
                  <a:tcPr anchor="ctr">
                    <a:lnL w="9525" cap="flat" cmpd="sng" algn="ctr">
                      <a:solidFill>
                        <a:srgbClr val="D1D5DB"/>
                      </a:solidFill>
                      <a:prstDash val="solid"/>
                      <a:round/>
                      <a:headEnd type="none" w="med" len="med"/>
                      <a:tailEnd type="none" w="med" len="med"/>
                    </a:lnL>
                    <a:lnR w="9525" cap="flat" cmpd="sng" algn="ctr">
                      <a:solidFill>
                        <a:srgbClr val="D1D5DB"/>
                      </a:solidFill>
                      <a:prstDash val="solid"/>
                      <a:round/>
                      <a:headEnd type="none" w="med" len="med"/>
                      <a:tailEnd type="none" w="med" len="med"/>
                    </a:lnR>
                    <a:lnT w="9525" cap="flat" cmpd="sng" algn="ctr">
                      <a:solidFill>
                        <a:srgbClr val="D1D5DB"/>
                      </a:solidFill>
                      <a:prstDash val="solid"/>
                      <a:round/>
                      <a:headEnd type="none" w="med" len="med"/>
                      <a:tailEnd type="none" w="med" len="med"/>
                    </a:lnT>
                    <a:lnB w="9525" cap="flat" cmpd="sng" algn="ctr">
                      <a:solidFill>
                        <a:srgbClr val="D1D5DB"/>
                      </a:solidFill>
                      <a:prstDash val="solid"/>
                      <a:round/>
                      <a:headEnd type="none" w="med" len="med"/>
                      <a:tailEnd type="none" w="med" len="med"/>
                    </a:lnB>
                  </a:tcPr>
                </a:tc>
                <a:tc>
                  <a:txBody>
                    <a:bodyPr/>
                    <a:lstStyle/>
                    <a:p>
                      <a:pPr marL="0" indent="0">
                        <a:buNone/>
                      </a:pPr>
                      <a:r>
                        <a:rPr lang="en-US" sz="1100" dirty="0">
                          <a:solidFill>
                            <a:srgbClr val="4B5563"/>
                          </a:solidFill>
                          <a:latin typeface="Arial" pitchFamily="34" charset="0"/>
                          <a:ea typeface="Arial" pitchFamily="34" charset="-122"/>
                          <a:cs typeface="Arial" pitchFamily="34" charset="-120"/>
                        </a:rPr>
                        <a:t>Discussion of finding a buyer for 'this tech’ agreement to 'keep this under wraps'</a:t>
                      </a:r>
                      <a:endParaRPr lang="en-US" sz="1100" dirty="0">
                        <a:latin typeface="Arial" charset="0"/>
                        <a:ea typeface="Arial" charset="0"/>
                        <a:cs typeface="Arial" charset="0"/>
                      </a:endParaRPr>
                    </a:p>
                  </a:txBody>
                  <a:tcPr anchor="ctr">
                    <a:lnL w="9525" cap="flat" cmpd="sng" algn="ctr">
                      <a:solidFill>
                        <a:srgbClr val="D1D5DB"/>
                      </a:solidFill>
                      <a:prstDash val="solid"/>
                      <a:round/>
                      <a:headEnd type="none" w="med" len="med"/>
                      <a:tailEnd type="none" w="med" len="med"/>
                    </a:lnL>
                    <a:lnR w="9525" cap="flat" cmpd="sng" algn="ctr">
                      <a:solidFill>
                        <a:srgbClr val="D1D5DB"/>
                      </a:solidFill>
                      <a:prstDash val="solid"/>
                      <a:round/>
                      <a:headEnd type="none" w="med" len="med"/>
                      <a:tailEnd type="none" w="med" len="med"/>
                    </a:lnR>
                    <a:lnT w="9525" cap="flat" cmpd="sng" algn="ctr">
                      <a:solidFill>
                        <a:srgbClr val="D1D5DB"/>
                      </a:solidFill>
                      <a:prstDash val="solid"/>
                      <a:round/>
                      <a:headEnd type="none" w="med" len="med"/>
                      <a:tailEnd type="none" w="med" len="med"/>
                    </a:lnT>
                    <a:lnB w="9525" cap="flat" cmpd="sng" algn="ctr">
                      <a:solidFill>
                        <a:srgbClr val="D1D5DB"/>
                      </a:solidFill>
                      <a:prstDash val="solid"/>
                      <a:round/>
                      <a:headEnd type="none" w="med" len="med"/>
                      <a:tailEnd type="none" w="med" len="med"/>
                    </a:lnB>
                  </a:tcPr>
                </a:tc>
                <a:extLst>
                  <a:ext uri="{0D108BD9-81ED-4DB2-BD59-A6C34878D82A}">
                    <a16:rowId xmlns:a16="http://schemas.microsoft.com/office/drawing/2014/main" val="10001"/>
                  </a:ext>
                </a:extLst>
              </a:tr>
              <a:tr h="594360">
                <a:tc>
                  <a:txBody>
                    <a:bodyPr/>
                    <a:lstStyle/>
                    <a:p>
                      <a:pPr marL="0" indent="0">
                        <a:buNone/>
                      </a:pPr>
                      <a:r>
                        <a:rPr lang="en-US" sz="1100" dirty="0">
                          <a:solidFill>
                            <a:srgbClr val="4B5563"/>
                          </a:solidFill>
                          <a:latin typeface="Arial" pitchFamily="34" charset="0"/>
                          <a:ea typeface="Arial" pitchFamily="34" charset="-122"/>
                          <a:cs typeface="Arial" pitchFamily="34" charset="-120"/>
                        </a:rPr>
                        <a:t>26/08/2024, 07:04</a:t>
                      </a:r>
                      <a:endParaRPr lang="en-US" sz="1100" dirty="0">
                        <a:latin typeface="Arial" charset="0"/>
                        <a:ea typeface="Arial" charset="0"/>
                        <a:cs typeface="Arial" charset="0"/>
                      </a:endParaRPr>
                    </a:p>
                  </a:txBody>
                  <a:tcPr anchor="ctr">
                    <a:lnL w="9525" cap="flat" cmpd="sng" algn="ctr">
                      <a:solidFill>
                        <a:srgbClr val="D1D5DB"/>
                      </a:solidFill>
                      <a:prstDash val="solid"/>
                      <a:round/>
                      <a:headEnd type="none" w="med" len="med"/>
                      <a:tailEnd type="none" w="med" len="med"/>
                    </a:lnL>
                    <a:lnR w="9525" cap="flat" cmpd="sng" algn="ctr">
                      <a:solidFill>
                        <a:srgbClr val="D1D5DB"/>
                      </a:solidFill>
                      <a:prstDash val="solid"/>
                      <a:round/>
                      <a:headEnd type="none" w="med" len="med"/>
                      <a:tailEnd type="none" w="med" len="med"/>
                    </a:lnR>
                    <a:lnT w="9525" cap="flat" cmpd="sng" algn="ctr">
                      <a:solidFill>
                        <a:srgbClr val="D1D5DB"/>
                      </a:solidFill>
                      <a:prstDash val="solid"/>
                      <a:round/>
                      <a:headEnd type="none" w="med" len="med"/>
                      <a:tailEnd type="none" w="med" len="med"/>
                    </a:lnT>
                    <a:lnB w="9525" cap="flat" cmpd="sng" algn="ctr">
                      <a:solidFill>
                        <a:srgbClr val="D1D5DB"/>
                      </a:solidFill>
                      <a:prstDash val="solid"/>
                      <a:round/>
                      <a:headEnd type="none" w="med" len="med"/>
                      <a:tailEnd type="none" w="med" len="med"/>
                    </a:lnB>
                  </a:tcPr>
                </a:tc>
                <a:tc>
                  <a:txBody>
                    <a:bodyPr/>
                    <a:lstStyle/>
                    <a:p>
                      <a:pPr marL="0" indent="0">
                        <a:buNone/>
                      </a:pPr>
                      <a:r>
                        <a:rPr lang="en-US" sz="1100" dirty="0">
                          <a:solidFill>
                            <a:srgbClr val="4B5563"/>
                          </a:solidFill>
                          <a:latin typeface="Arial" pitchFamily="34" charset="0"/>
                          <a:ea typeface="Arial" pitchFamily="34" charset="-122"/>
                          <a:cs typeface="Arial" pitchFamily="34" charset="-120"/>
                        </a:rPr>
                        <a:t>WhatsApp</a:t>
                      </a:r>
                      <a:endParaRPr lang="en-US" sz="1100" dirty="0">
                        <a:latin typeface="Arial" charset="0"/>
                        <a:ea typeface="Arial" charset="0"/>
                        <a:cs typeface="Arial" charset="0"/>
                      </a:endParaRPr>
                    </a:p>
                  </a:txBody>
                  <a:tcPr anchor="ctr">
                    <a:lnL w="9525" cap="flat" cmpd="sng" algn="ctr">
                      <a:solidFill>
                        <a:srgbClr val="D1D5DB"/>
                      </a:solidFill>
                      <a:prstDash val="solid"/>
                      <a:round/>
                      <a:headEnd type="none" w="med" len="med"/>
                      <a:tailEnd type="none" w="med" len="med"/>
                    </a:lnL>
                    <a:lnR w="9525" cap="flat" cmpd="sng" algn="ctr">
                      <a:solidFill>
                        <a:srgbClr val="D1D5DB"/>
                      </a:solidFill>
                      <a:prstDash val="solid"/>
                      <a:round/>
                      <a:headEnd type="none" w="med" len="med"/>
                      <a:tailEnd type="none" w="med" len="med"/>
                    </a:lnR>
                    <a:lnT w="9525" cap="flat" cmpd="sng" algn="ctr">
                      <a:solidFill>
                        <a:srgbClr val="D1D5DB"/>
                      </a:solidFill>
                      <a:prstDash val="solid"/>
                      <a:round/>
                      <a:headEnd type="none" w="med" len="med"/>
                      <a:tailEnd type="none" w="med" len="med"/>
                    </a:lnT>
                    <a:lnB w="9525" cap="flat" cmpd="sng" algn="ctr">
                      <a:solidFill>
                        <a:srgbClr val="D1D5DB"/>
                      </a:solidFill>
                      <a:prstDash val="solid"/>
                      <a:round/>
                      <a:headEnd type="none" w="med" len="med"/>
                      <a:tailEnd type="none" w="med" len="med"/>
                    </a:lnB>
                  </a:tcPr>
                </a:tc>
                <a:tc>
                  <a:txBody>
                    <a:bodyPr/>
                    <a:lstStyle/>
                    <a:p>
                      <a:pPr marL="0" indent="0">
                        <a:buNone/>
                      </a:pPr>
                      <a:r>
                        <a:rPr lang="en-US" sz="1100" dirty="0">
                          <a:solidFill>
                            <a:srgbClr val="4B5563"/>
                          </a:solidFill>
                          <a:latin typeface="Arial" pitchFamily="34" charset="0"/>
                          <a:ea typeface="Arial" pitchFamily="34" charset="-122"/>
                          <a:cs typeface="Arial" pitchFamily="34" charset="-120"/>
                        </a:rPr>
                        <a:t>Update on meeting contacts for the sale</a:t>
                      </a:r>
                      <a:endParaRPr lang="en-US" sz="1100" dirty="0">
                        <a:latin typeface="Arial" charset="0"/>
                        <a:ea typeface="Arial" charset="0"/>
                        <a:cs typeface="Arial" charset="0"/>
                      </a:endParaRPr>
                    </a:p>
                  </a:txBody>
                  <a:tcPr anchor="ctr">
                    <a:lnL w="9525" cap="flat" cmpd="sng" algn="ctr">
                      <a:solidFill>
                        <a:srgbClr val="D1D5DB"/>
                      </a:solidFill>
                      <a:prstDash val="solid"/>
                      <a:round/>
                      <a:headEnd type="none" w="med" len="med"/>
                      <a:tailEnd type="none" w="med" len="med"/>
                    </a:lnL>
                    <a:lnR w="9525" cap="flat" cmpd="sng" algn="ctr">
                      <a:solidFill>
                        <a:srgbClr val="D1D5DB"/>
                      </a:solidFill>
                      <a:prstDash val="solid"/>
                      <a:round/>
                      <a:headEnd type="none" w="med" len="med"/>
                      <a:tailEnd type="none" w="med" len="med"/>
                    </a:lnR>
                    <a:lnT w="9525" cap="flat" cmpd="sng" algn="ctr">
                      <a:solidFill>
                        <a:srgbClr val="D1D5DB"/>
                      </a:solidFill>
                      <a:prstDash val="solid"/>
                      <a:round/>
                      <a:headEnd type="none" w="med" len="med"/>
                      <a:tailEnd type="none" w="med" len="med"/>
                    </a:lnT>
                    <a:lnB w="9525" cap="flat" cmpd="sng" algn="ctr">
                      <a:solidFill>
                        <a:srgbClr val="D1D5DB"/>
                      </a:solidFill>
                      <a:prstDash val="solid"/>
                      <a:round/>
                      <a:headEnd type="none" w="med" len="med"/>
                      <a:tailEnd type="none" w="med" len="med"/>
                    </a:lnB>
                  </a:tcPr>
                </a:tc>
                <a:extLst>
                  <a:ext uri="{0D108BD9-81ED-4DB2-BD59-A6C34878D82A}">
                    <a16:rowId xmlns:a16="http://schemas.microsoft.com/office/drawing/2014/main" val="10002"/>
                  </a:ext>
                </a:extLst>
              </a:tr>
              <a:tr h="594360">
                <a:tc>
                  <a:txBody>
                    <a:bodyPr/>
                    <a:lstStyle/>
                    <a:p>
                      <a:pPr marL="0" indent="0">
                        <a:buNone/>
                      </a:pPr>
                      <a:r>
                        <a:rPr lang="en-US" sz="1100" dirty="0">
                          <a:solidFill>
                            <a:srgbClr val="4B5563"/>
                          </a:solidFill>
                          <a:latin typeface="Arial" pitchFamily="34" charset="0"/>
                          <a:ea typeface="Arial" pitchFamily="34" charset="-122"/>
                          <a:cs typeface="Arial" pitchFamily="34" charset="-120"/>
                        </a:rPr>
                        <a:t>31/01/2025, 12:47–12:53</a:t>
                      </a:r>
                      <a:endParaRPr lang="en-US" sz="1100" dirty="0">
                        <a:latin typeface="Arial" charset="0"/>
                        <a:ea typeface="Arial" charset="0"/>
                        <a:cs typeface="Arial" charset="0"/>
                      </a:endParaRPr>
                    </a:p>
                  </a:txBody>
                  <a:tcPr anchor="ctr">
                    <a:lnL w="9525" cap="flat" cmpd="sng" algn="ctr">
                      <a:solidFill>
                        <a:srgbClr val="D1D5DB"/>
                      </a:solidFill>
                      <a:prstDash val="solid"/>
                      <a:round/>
                      <a:headEnd type="none" w="med" len="med"/>
                      <a:tailEnd type="none" w="med" len="med"/>
                    </a:lnL>
                    <a:lnR w="9525" cap="flat" cmpd="sng" algn="ctr">
                      <a:solidFill>
                        <a:srgbClr val="D1D5DB"/>
                      </a:solidFill>
                      <a:prstDash val="solid"/>
                      <a:round/>
                      <a:headEnd type="none" w="med" len="med"/>
                      <a:tailEnd type="none" w="med" len="med"/>
                    </a:lnR>
                    <a:lnT w="9525" cap="flat" cmpd="sng" algn="ctr">
                      <a:solidFill>
                        <a:srgbClr val="D1D5DB"/>
                      </a:solidFill>
                      <a:prstDash val="solid"/>
                      <a:round/>
                      <a:headEnd type="none" w="med" len="med"/>
                      <a:tailEnd type="none" w="med" len="med"/>
                    </a:lnT>
                    <a:lnB w="9525" cap="flat" cmpd="sng" algn="ctr">
                      <a:solidFill>
                        <a:srgbClr val="D1D5DB"/>
                      </a:solidFill>
                      <a:prstDash val="solid"/>
                      <a:round/>
                      <a:headEnd type="none" w="med" len="med"/>
                      <a:tailEnd type="none" w="med" len="med"/>
                    </a:lnB>
                  </a:tcPr>
                </a:tc>
                <a:tc>
                  <a:txBody>
                    <a:bodyPr/>
                    <a:lstStyle/>
                    <a:p>
                      <a:pPr marL="0" indent="0">
                        <a:buNone/>
                      </a:pPr>
                      <a:r>
                        <a:rPr lang="en-US" sz="1100" dirty="0">
                          <a:solidFill>
                            <a:srgbClr val="4B5563"/>
                          </a:solidFill>
                          <a:latin typeface="Arial" pitchFamily="34" charset="0"/>
                          <a:ea typeface="Arial" pitchFamily="34" charset="-122"/>
                          <a:cs typeface="Arial" pitchFamily="34" charset="-120"/>
                        </a:rPr>
                        <a:t>Facebook Messenger</a:t>
                      </a:r>
                      <a:endParaRPr lang="en-US" sz="1100" dirty="0">
                        <a:latin typeface="Arial" charset="0"/>
                        <a:ea typeface="Arial" charset="0"/>
                        <a:cs typeface="Arial" charset="0"/>
                      </a:endParaRPr>
                    </a:p>
                  </a:txBody>
                  <a:tcPr anchor="ctr">
                    <a:lnL w="9525" cap="flat" cmpd="sng" algn="ctr">
                      <a:solidFill>
                        <a:srgbClr val="D1D5DB"/>
                      </a:solidFill>
                      <a:prstDash val="solid"/>
                      <a:round/>
                      <a:headEnd type="none" w="med" len="med"/>
                      <a:tailEnd type="none" w="med" len="med"/>
                    </a:lnL>
                    <a:lnR w="9525" cap="flat" cmpd="sng" algn="ctr">
                      <a:solidFill>
                        <a:srgbClr val="D1D5DB"/>
                      </a:solidFill>
                      <a:prstDash val="solid"/>
                      <a:round/>
                      <a:headEnd type="none" w="med" len="med"/>
                      <a:tailEnd type="none" w="med" len="med"/>
                    </a:lnR>
                    <a:lnT w="9525" cap="flat" cmpd="sng" algn="ctr">
                      <a:solidFill>
                        <a:srgbClr val="D1D5DB"/>
                      </a:solidFill>
                      <a:prstDash val="solid"/>
                      <a:round/>
                      <a:headEnd type="none" w="med" len="med"/>
                      <a:tailEnd type="none" w="med" len="med"/>
                    </a:lnT>
                    <a:lnB w="9525" cap="flat" cmpd="sng" algn="ctr">
                      <a:solidFill>
                        <a:srgbClr val="D1D5DB"/>
                      </a:solidFill>
                      <a:prstDash val="solid"/>
                      <a:round/>
                      <a:headEnd type="none" w="med" len="med"/>
                      <a:tailEnd type="none" w="med" len="med"/>
                    </a:lnB>
                  </a:tcPr>
                </a:tc>
                <a:tc>
                  <a:txBody>
                    <a:bodyPr/>
                    <a:lstStyle/>
                    <a:p>
                      <a:pPr marL="0" indent="0">
                        <a:buNone/>
                      </a:pPr>
                      <a:r>
                        <a:rPr lang="en-US" sz="1100" dirty="0">
                          <a:solidFill>
                            <a:srgbClr val="4B5563"/>
                          </a:solidFill>
                          <a:latin typeface="Arial" pitchFamily="34" charset="0"/>
                          <a:ea typeface="Arial" pitchFamily="34" charset="-122"/>
                          <a:cs typeface="Arial" pitchFamily="34" charset="-120"/>
                        </a:rPr>
                        <a:t>Negotiation of 'Blueprint' release 'in chunks’  payment reference ('5M offshore'); plan to 'watch inbox in 48 hrs' then 'go ghost'</a:t>
                      </a:r>
                      <a:endParaRPr lang="en-US" sz="1100" dirty="0">
                        <a:latin typeface="Arial" charset="0"/>
                        <a:ea typeface="Arial" charset="0"/>
                        <a:cs typeface="Arial" charset="0"/>
                      </a:endParaRPr>
                    </a:p>
                  </a:txBody>
                  <a:tcPr anchor="ctr">
                    <a:lnL w="9525" cap="flat" cmpd="sng" algn="ctr">
                      <a:solidFill>
                        <a:srgbClr val="D1D5DB"/>
                      </a:solidFill>
                      <a:prstDash val="solid"/>
                      <a:round/>
                      <a:headEnd type="none" w="med" len="med"/>
                      <a:tailEnd type="none" w="med" len="med"/>
                    </a:lnL>
                    <a:lnR w="9525" cap="flat" cmpd="sng" algn="ctr">
                      <a:solidFill>
                        <a:srgbClr val="D1D5DB"/>
                      </a:solidFill>
                      <a:prstDash val="solid"/>
                      <a:round/>
                      <a:headEnd type="none" w="med" len="med"/>
                      <a:tailEnd type="none" w="med" len="med"/>
                    </a:lnR>
                    <a:lnT w="9525" cap="flat" cmpd="sng" algn="ctr">
                      <a:solidFill>
                        <a:srgbClr val="D1D5DB"/>
                      </a:solidFill>
                      <a:prstDash val="solid"/>
                      <a:round/>
                      <a:headEnd type="none" w="med" len="med"/>
                      <a:tailEnd type="none" w="med" len="med"/>
                    </a:lnT>
                    <a:lnB w="9525" cap="flat" cmpd="sng" algn="ctr">
                      <a:solidFill>
                        <a:srgbClr val="D1D5DB"/>
                      </a:solidFill>
                      <a:prstDash val="solid"/>
                      <a:round/>
                      <a:headEnd type="none" w="med" len="med"/>
                      <a:tailEnd type="none" w="med" len="med"/>
                    </a:lnB>
                  </a:tcPr>
                </a:tc>
                <a:extLst>
                  <a:ext uri="{0D108BD9-81ED-4DB2-BD59-A6C34878D82A}">
                    <a16:rowId xmlns:a16="http://schemas.microsoft.com/office/drawing/2014/main" val="10003"/>
                  </a:ext>
                </a:extLst>
              </a:tr>
              <a:tr h="594360">
                <a:tc>
                  <a:txBody>
                    <a:bodyPr/>
                    <a:lstStyle/>
                    <a:p>
                      <a:pPr marL="0" indent="0">
                        <a:buNone/>
                      </a:pPr>
                      <a:r>
                        <a:rPr lang="en-US" sz="1100" dirty="0">
                          <a:solidFill>
                            <a:srgbClr val="4B5563"/>
                          </a:solidFill>
                          <a:latin typeface="Arial" pitchFamily="34" charset="0"/>
                          <a:ea typeface="Arial" pitchFamily="34" charset="-122"/>
                          <a:cs typeface="Arial" pitchFamily="34" charset="-120"/>
                        </a:rPr>
                        <a:t>20/11/2024, 10:01–10:03</a:t>
                      </a:r>
                      <a:endParaRPr lang="en-US" sz="1100" dirty="0">
                        <a:latin typeface="Arial" charset="0"/>
                        <a:ea typeface="Arial" charset="0"/>
                        <a:cs typeface="Arial" charset="0"/>
                      </a:endParaRPr>
                    </a:p>
                  </a:txBody>
                  <a:tcPr anchor="ctr">
                    <a:lnL w="9525" cap="flat" cmpd="sng" algn="ctr">
                      <a:solidFill>
                        <a:srgbClr val="D1D5DB"/>
                      </a:solidFill>
                      <a:prstDash val="solid"/>
                      <a:round/>
                      <a:headEnd type="none" w="med" len="med"/>
                      <a:tailEnd type="none" w="med" len="med"/>
                    </a:lnL>
                    <a:lnR w="9525" cap="flat" cmpd="sng" algn="ctr">
                      <a:solidFill>
                        <a:srgbClr val="D1D5DB"/>
                      </a:solidFill>
                      <a:prstDash val="solid"/>
                      <a:round/>
                      <a:headEnd type="none" w="med" len="med"/>
                      <a:tailEnd type="none" w="med" len="med"/>
                    </a:lnR>
                    <a:lnT w="9525" cap="flat" cmpd="sng" algn="ctr">
                      <a:solidFill>
                        <a:srgbClr val="D1D5DB"/>
                      </a:solidFill>
                      <a:prstDash val="solid"/>
                      <a:round/>
                      <a:headEnd type="none" w="med" len="med"/>
                      <a:tailEnd type="none" w="med" len="med"/>
                    </a:lnT>
                    <a:lnB w="9525" cap="flat" cmpd="sng" algn="ctr">
                      <a:solidFill>
                        <a:srgbClr val="D1D5DB"/>
                      </a:solidFill>
                      <a:prstDash val="solid"/>
                      <a:round/>
                      <a:headEnd type="none" w="med" len="med"/>
                      <a:tailEnd type="none" w="med" len="med"/>
                    </a:lnB>
                  </a:tcPr>
                </a:tc>
                <a:tc>
                  <a:txBody>
                    <a:bodyPr/>
                    <a:lstStyle/>
                    <a:p>
                      <a:pPr marL="0" indent="0">
                        <a:buNone/>
                      </a:pPr>
                      <a:r>
                        <a:rPr lang="en-US" sz="1100" dirty="0">
                          <a:solidFill>
                            <a:srgbClr val="4B5563"/>
                          </a:solidFill>
                          <a:latin typeface="Arial" pitchFamily="34" charset="0"/>
                          <a:ea typeface="Arial" pitchFamily="34" charset="-122"/>
                          <a:cs typeface="Arial" pitchFamily="34" charset="-120"/>
                        </a:rPr>
                        <a:t>WhatsApp</a:t>
                      </a:r>
                      <a:endParaRPr lang="en-US" sz="1100" dirty="0">
                        <a:latin typeface="Arial" charset="0"/>
                        <a:ea typeface="Arial" charset="0"/>
                        <a:cs typeface="Arial" charset="0"/>
                      </a:endParaRPr>
                    </a:p>
                  </a:txBody>
                  <a:tcPr anchor="ctr">
                    <a:lnL w="9525" cap="flat" cmpd="sng" algn="ctr">
                      <a:solidFill>
                        <a:srgbClr val="D1D5DB"/>
                      </a:solidFill>
                      <a:prstDash val="solid"/>
                      <a:round/>
                      <a:headEnd type="none" w="med" len="med"/>
                      <a:tailEnd type="none" w="med" len="med"/>
                    </a:lnL>
                    <a:lnR w="9525" cap="flat" cmpd="sng" algn="ctr">
                      <a:solidFill>
                        <a:srgbClr val="D1D5DB"/>
                      </a:solidFill>
                      <a:prstDash val="solid"/>
                      <a:round/>
                      <a:headEnd type="none" w="med" len="med"/>
                      <a:tailEnd type="none" w="med" len="med"/>
                    </a:lnR>
                    <a:lnT w="9525" cap="flat" cmpd="sng" algn="ctr">
                      <a:solidFill>
                        <a:srgbClr val="D1D5DB"/>
                      </a:solidFill>
                      <a:prstDash val="solid"/>
                      <a:round/>
                      <a:headEnd type="none" w="med" len="med"/>
                      <a:tailEnd type="none" w="med" len="med"/>
                    </a:lnT>
                    <a:lnB w="9525" cap="flat" cmpd="sng" algn="ctr">
                      <a:solidFill>
                        <a:srgbClr val="D1D5DB"/>
                      </a:solidFill>
                      <a:prstDash val="solid"/>
                      <a:round/>
                      <a:headEnd type="none" w="med" len="med"/>
                      <a:tailEnd type="none" w="med" len="med"/>
                    </a:lnB>
                  </a:tcPr>
                </a:tc>
                <a:tc>
                  <a:txBody>
                    <a:bodyPr/>
                    <a:lstStyle/>
                    <a:p>
                      <a:pPr marL="0" indent="0">
                        <a:buNone/>
                      </a:pPr>
                      <a:r>
                        <a:rPr lang="en-US" sz="1100" dirty="0">
                          <a:solidFill>
                            <a:srgbClr val="4B5563"/>
                          </a:solidFill>
                          <a:latin typeface="Arial" pitchFamily="34" charset="0"/>
                          <a:ea typeface="Arial" pitchFamily="34" charset="-122"/>
                          <a:cs typeface="Arial" pitchFamily="34" charset="-120"/>
                        </a:rPr>
                        <a:t>Follow-up on offers reference to meeting a client in Manchester</a:t>
                      </a:r>
                      <a:endParaRPr lang="en-US" sz="1100" dirty="0">
                        <a:latin typeface="Arial" charset="0"/>
                        <a:ea typeface="Arial" charset="0"/>
                        <a:cs typeface="Arial" charset="0"/>
                      </a:endParaRPr>
                    </a:p>
                  </a:txBody>
                  <a:tcPr anchor="ctr">
                    <a:lnL w="9525" cap="flat" cmpd="sng" algn="ctr">
                      <a:solidFill>
                        <a:srgbClr val="D1D5DB"/>
                      </a:solidFill>
                      <a:prstDash val="solid"/>
                      <a:round/>
                      <a:headEnd type="none" w="med" len="med"/>
                      <a:tailEnd type="none" w="med" len="med"/>
                    </a:lnL>
                    <a:lnR w="9525" cap="flat" cmpd="sng" algn="ctr">
                      <a:solidFill>
                        <a:srgbClr val="D1D5DB"/>
                      </a:solidFill>
                      <a:prstDash val="solid"/>
                      <a:round/>
                      <a:headEnd type="none" w="med" len="med"/>
                      <a:tailEnd type="none" w="med" len="med"/>
                    </a:lnR>
                    <a:lnT w="9525" cap="flat" cmpd="sng" algn="ctr">
                      <a:solidFill>
                        <a:srgbClr val="D1D5DB"/>
                      </a:solidFill>
                      <a:prstDash val="solid"/>
                      <a:round/>
                      <a:headEnd type="none" w="med" len="med"/>
                      <a:tailEnd type="none" w="med" len="med"/>
                    </a:lnT>
                    <a:lnB w="9525" cap="flat" cmpd="sng" algn="ctr">
                      <a:solidFill>
                        <a:srgbClr val="D1D5DB"/>
                      </a:solidFill>
                      <a:prstDash val="solid"/>
                      <a:round/>
                      <a:headEnd type="none" w="med" len="med"/>
                      <a:tailEnd type="none" w="med" len="med"/>
                    </a:lnB>
                  </a:tcPr>
                </a:tc>
                <a:extLst>
                  <a:ext uri="{0D108BD9-81ED-4DB2-BD59-A6C34878D82A}">
                    <a16:rowId xmlns:a16="http://schemas.microsoft.com/office/drawing/2014/main" val="10004"/>
                  </a:ext>
                </a:extLst>
              </a:tr>
              <a:tr h="594360">
                <a:tc>
                  <a:txBody>
                    <a:bodyPr/>
                    <a:lstStyle/>
                    <a:p>
                      <a:pPr marL="0" indent="0">
                        <a:buNone/>
                      </a:pPr>
                      <a:r>
                        <a:rPr lang="en-US" sz="1100" dirty="0">
                          <a:solidFill>
                            <a:srgbClr val="4B5563"/>
                          </a:solidFill>
                          <a:latin typeface="Arial" pitchFamily="34" charset="0"/>
                          <a:ea typeface="Arial" pitchFamily="34" charset="-122"/>
                          <a:cs typeface="Arial" pitchFamily="34" charset="-120"/>
                        </a:rPr>
                        <a:t>22/11/2024</a:t>
                      </a:r>
                      <a:endParaRPr lang="en-US" sz="1100" dirty="0">
                        <a:latin typeface="Arial" charset="0"/>
                        <a:ea typeface="Arial" charset="0"/>
                        <a:cs typeface="Arial" charset="0"/>
                      </a:endParaRPr>
                    </a:p>
                  </a:txBody>
                  <a:tcPr anchor="ctr">
                    <a:lnL w="9525" cap="flat" cmpd="sng" algn="ctr">
                      <a:solidFill>
                        <a:srgbClr val="D1D5DB"/>
                      </a:solidFill>
                      <a:prstDash val="solid"/>
                      <a:round/>
                      <a:headEnd type="none" w="med" len="med"/>
                      <a:tailEnd type="none" w="med" len="med"/>
                    </a:lnL>
                    <a:lnR w="9525" cap="flat" cmpd="sng" algn="ctr">
                      <a:solidFill>
                        <a:srgbClr val="D1D5DB"/>
                      </a:solidFill>
                      <a:prstDash val="solid"/>
                      <a:round/>
                      <a:headEnd type="none" w="med" len="med"/>
                      <a:tailEnd type="none" w="med" len="med"/>
                    </a:lnR>
                    <a:lnT w="9525" cap="flat" cmpd="sng" algn="ctr">
                      <a:solidFill>
                        <a:srgbClr val="D1D5DB"/>
                      </a:solidFill>
                      <a:prstDash val="solid"/>
                      <a:round/>
                      <a:headEnd type="none" w="med" len="med"/>
                      <a:tailEnd type="none" w="med" len="med"/>
                    </a:lnT>
                    <a:lnB w="9525" cap="flat" cmpd="sng" algn="ctr">
                      <a:solidFill>
                        <a:srgbClr val="D1D5DB"/>
                      </a:solidFill>
                      <a:prstDash val="solid"/>
                      <a:round/>
                      <a:headEnd type="none" w="med" len="med"/>
                      <a:tailEnd type="none" w="med" len="med"/>
                    </a:lnB>
                  </a:tcPr>
                </a:tc>
                <a:tc>
                  <a:txBody>
                    <a:bodyPr/>
                    <a:lstStyle/>
                    <a:p>
                      <a:pPr marL="0" indent="0">
                        <a:buNone/>
                      </a:pPr>
                      <a:r>
                        <a:rPr lang="en-US" sz="1100" dirty="0">
                          <a:solidFill>
                            <a:srgbClr val="4B5563"/>
                          </a:solidFill>
                          <a:latin typeface="Arial" pitchFamily="34" charset="0"/>
                          <a:ea typeface="Arial" pitchFamily="34" charset="-122"/>
                          <a:cs typeface="Arial" pitchFamily="34" charset="-120"/>
                        </a:rPr>
                        <a:t>Device C (Samsung A13)</a:t>
                      </a:r>
                      <a:endParaRPr lang="en-US" sz="1100" dirty="0">
                        <a:latin typeface="Arial" charset="0"/>
                        <a:ea typeface="Arial" charset="0"/>
                        <a:cs typeface="Arial" charset="0"/>
                      </a:endParaRPr>
                    </a:p>
                  </a:txBody>
                  <a:tcPr anchor="ctr">
                    <a:lnL w="9525" cap="flat" cmpd="sng" algn="ctr">
                      <a:solidFill>
                        <a:srgbClr val="D1D5DB"/>
                      </a:solidFill>
                      <a:prstDash val="solid"/>
                      <a:round/>
                      <a:headEnd type="none" w="med" len="med"/>
                      <a:tailEnd type="none" w="med" len="med"/>
                    </a:lnL>
                    <a:lnR w="9525" cap="flat" cmpd="sng" algn="ctr">
                      <a:solidFill>
                        <a:srgbClr val="D1D5DB"/>
                      </a:solidFill>
                      <a:prstDash val="solid"/>
                      <a:round/>
                      <a:headEnd type="none" w="med" len="med"/>
                      <a:tailEnd type="none" w="med" len="med"/>
                    </a:lnR>
                    <a:lnT w="9525" cap="flat" cmpd="sng" algn="ctr">
                      <a:solidFill>
                        <a:srgbClr val="D1D5DB"/>
                      </a:solidFill>
                      <a:prstDash val="solid"/>
                      <a:round/>
                      <a:headEnd type="none" w="med" len="med"/>
                      <a:tailEnd type="none" w="med" len="med"/>
                    </a:lnT>
                    <a:lnB w="9525" cap="flat" cmpd="sng" algn="ctr">
                      <a:solidFill>
                        <a:srgbClr val="D1D5DB"/>
                      </a:solidFill>
                      <a:prstDash val="solid"/>
                      <a:round/>
                      <a:headEnd type="none" w="med" len="med"/>
                      <a:tailEnd type="none" w="med" len="med"/>
                    </a:lnB>
                  </a:tcPr>
                </a:tc>
                <a:tc>
                  <a:txBody>
                    <a:bodyPr/>
                    <a:lstStyle/>
                    <a:p>
                      <a:pPr marL="0" indent="0">
                        <a:buNone/>
                      </a:pPr>
                      <a:r>
                        <a:rPr lang="en-US" sz="1100" dirty="0">
                          <a:solidFill>
                            <a:srgbClr val="4B5563"/>
                          </a:solidFill>
                          <a:latin typeface="Arial" pitchFamily="34" charset="0"/>
                          <a:ea typeface="Arial" pitchFamily="34" charset="-122"/>
                          <a:cs typeface="Arial" pitchFamily="34" charset="-120"/>
                        </a:rPr>
                        <a:t>Rail ticket photographed: Wigan - Manchester (same week as Manchester meeting reference)</a:t>
                      </a:r>
                      <a:endParaRPr lang="en-US" sz="1100" dirty="0">
                        <a:latin typeface="Arial" charset="0"/>
                        <a:ea typeface="Arial" charset="0"/>
                        <a:cs typeface="Arial" charset="0"/>
                      </a:endParaRPr>
                    </a:p>
                  </a:txBody>
                  <a:tcPr anchor="ctr">
                    <a:lnL w="9525" cap="flat" cmpd="sng" algn="ctr">
                      <a:solidFill>
                        <a:srgbClr val="D1D5DB"/>
                      </a:solidFill>
                      <a:prstDash val="solid"/>
                      <a:round/>
                      <a:headEnd type="none" w="med" len="med"/>
                      <a:tailEnd type="none" w="med" len="med"/>
                    </a:lnL>
                    <a:lnR w="9525" cap="flat" cmpd="sng" algn="ctr">
                      <a:solidFill>
                        <a:srgbClr val="D1D5DB"/>
                      </a:solidFill>
                      <a:prstDash val="solid"/>
                      <a:round/>
                      <a:headEnd type="none" w="med" len="med"/>
                      <a:tailEnd type="none" w="med" len="med"/>
                    </a:lnR>
                    <a:lnT w="9525" cap="flat" cmpd="sng" algn="ctr">
                      <a:solidFill>
                        <a:srgbClr val="D1D5DB"/>
                      </a:solidFill>
                      <a:prstDash val="solid"/>
                      <a:round/>
                      <a:headEnd type="none" w="med" len="med"/>
                      <a:tailEnd type="none" w="med" len="med"/>
                    </a:lnT>
                    <a:lnB w="9525" cap="flat" cmpd="sng" algn="ctr">
                      <a:solidFill>
                        <a:srgbClr val="D1D5DB"/>
                      </a:solidFill>
                      <a:prstDash val="solid"/>
                      <a:round/>
                      <a:headEnd type="none" w="med" len="med"/>
                      <a:tailEnd type="none" w="med" len="med"/>
                    </a:lnB>
                  </a:tcPr>
                </a:tc>
                <a:extLst>
                  <a:ext uri="{0D108BD9-81ED-4DB2-BD59-A6C34878D82A}">
                    <a16:rowId xmlns:a16="http://schemas.microsoft.com/office/drawing/2014/main" val="10005"/>
                  </a:ext>
                </a:extLst>
              </a:tr>
              <a:tr h="594360">
                <a:tc>
                  <a:txBody>
                    <a:bodyPr/>
                    <a:lstStyle/>
                    <a:p>
                      <a:pPr marL="0" indent="0">
                        <a:buNone/>
                      </a:pPr>
                      <a:r>
                        <a:rPr lang="en-US" sz="1100" dirty="0">
                          <a:solidFill>
                            <a:srgbClr val="4B5563"/>
                          </a:solidFill>
                          <a:latin typeface="Arial" pitchFamily="34" charset="0"/>
                          <a:ea typeface="Arial" pitchFamily="34" charset="-122"/>
                          <a:cs typeface="Arial" pitchFamily="34" charset="-120"/>
                        </a:rPr>
                        <a:t>31/08/2024</a:t>
                      </a:r>
                      <a:endParaRPr lang="en-US" sz="1100" dirty="0">
                        <a:latin typeface="Arial" charset="0"/>
                        <a:ea typeface="Arial" charset="0"/>
                        <a:cs typeface="Arial" charset="0"/>
                      </a:endParaRPr>
                    </a:p>
                  </a:txBody>
                  <a:tcPr anchor="ctr">
                    <a:lnL w="9525" cap="flat" cmpd="sng" algn="ctr">
                      <a:solidFill>
                        <a:srgbClr val="D1D5DB"/>
                      </a:solidFill>
                      <a:prstDash val="solid"/>
                      <a:round/>
                      <a:headEnd type="none" w="med" len="med"/>
                      <a:tailEnd type="none" w="med" len="med"/>
                    </a:lnL>
                    <a:lnR w="9525" cap="flat" cmpd="sng" algn="ctr">
                      <a:solidFill>
                        <a:srgbClr val="D1D5DB"/>
                      </a:solidFill>
                      <a:prstDash val="solid"/>
                      <a:round/>
                      <a:headEnd type="none" w="med" len="med"/>
                      <a:tailEnd type="none" w="med" len="med"/>
                    </a:lnR>
                    <a:lnT w="9525" cap="flat" cmpd="sng" algn="ctr">
                      <a:solidFill>
                        <a:srgbClr val="D1D5DB"/>
                      </a:solidFill>
                      <a:prstDash val="solid"/>
                      <a:round/>
                      <a:headEnd type="none" w="med" len="med"/>
                      <a:tailEnd type="none" w="med" len="med"/>
                    </a:lnT>
                    <a:lnB w="9525" cap="flat" cmpd="sng" algn="ctr">
                      <a:solidFill>
                        <a:srgbClr val="D1D5DB"/>
                      </a:solidFill>
                      <a:prstDash val="solid"/>
                      <a:round/>
                      <a:headEnd type="none" w="med" len="med"/>
                      <a:tailEnd type="none" w="med" len="med"/>
                    </a:lnB>
                  </a:tcPr>
                </a:tc>
                <a:tc>
                  <a:txBody>
                    <a:bodyPr/>
                    <a:lstStyle/>
                    <a:p>
                      <a:pPr marL="0" indent="0">
                        <a:buNone/>
                      </a:pPr>
                      <a:r>
                        <a:rPr lang="en-US" sz="1100" dirty="0">
                          <a:solidFill>
                            <a:srgbClr val="4B5563"/>
                          </a:solidFill>
                          <a:latin typeface="Arial" pitchFamily="34" charset="0"/>
                          <a:ea typeface="Arial" pitchFamily="34" charset="-122"/>
                          <a:cs typeface="Arial" pitchFamily="34" charset="-120"/>
                        </a:rPr>
                        <a:t>Device C (Samsung A13)</a:t>
                      </a:r>
                      <a:endParaRPr lang="en-US" sz="1100" dirty="0">
                        <a:latin typeface="Arial" charset="0"/>
                        <a:ea typeface="Arial" charset="0"/>
                        <a:cs typeface="Arial" charset="0"/>
                      </a:endParaRPr>
                    </a:p>
                  </a:txBody>
                  <a:tcPr anchor="ctr">
                    <a:lnL w="9525" cap="flat" cmpd="sng" algn="ctr">
                      <a:solidFill>
                        <a:srgbClr val="D1D5DB"/>
                      </a:solidFill>
                      <a:prstDash val="solid"/>
                      <a:round/>
                      <a:headEnd type="none" w="med" len="med"/>
                      <a:tailEnd type="none" w="med" len="med"/>
                    </a:lnL>
                    <a:lnR w="9525" cap="flat" cmpd="sng" algn="ctr">
                      <a:solidFill>
                        <a:srgbClr val="D1D5DB"/>
                      </a:solidFill>
                      <a:prstDash val="solid"/>
                      <a:round/>
                      <a:headEnd type="none" w="med" len="med"/>
                      <a:tailEnd type="none" w="med" len="med"/>
                    </a:lnR>
                    <a:lnT w="9525" cap="flat" cmpd="sng" algn="ctr">
                      <a:solidFill>
                        <a:srgbClr val="D1D5DB"/>
                      </a:solidFill>
                      <a:prstDash val="solid"/>
                      <a:round/>
                      <a:headEnd type="none" w="med" len="med"/>
                      <a:tailEnd type="none" w="med" len="med"/>
                    </a:lnT>
                    <a:lnB w="9525" cap="flat" cmpd="sng" algn="ctr">
                      <a:solidFill>
                        <a:srgbClr val="D1D5DB"/>
                      </a:solidFill>
                      <a:prstDash val="solid"/>
                      <a:round/>
                      <a:headEnd type="none" w="med" len="med"/>
                      <a:tailEnd type="none" w="med" len="med"/>
                    </a:lnB>
                  </a:tcPr>
                </a:tc>
                <a:tc>
                  <a:txBody>
                    <a:bodyPr/>
                    <a:lstStyle/>
                    <a:p>
                      <a:pPr marL="0" indent="0">
                        <a:buNone/>
                      </a:pPr>
                      <a:r>
                        <a:rPr lang="en-US" sz="1100" dirty="0">
                          <a:solidFill>
                            <a:srgbClr val="4B5563"/>
                          </a:solidFill>
                          <a:latin typeface="Arial" pitchFamily="34" charset="0"/>
                          <a:ea typeface="Arial" pitchFamily="34" charset="-122"/>
                          <a:cs typeface="Arial" pitchFamily="34" charset="-120"/>
                        </a:rPr>
                        <a:t>Rail ticket photographed: </a:t>
                      </a:r>
                      <a:r>
                        <a:rPr lang="en-US" sz="1100" dirty="0" err="1">
                          <a:solidFill>
                            <a:srgbClr val="4B5563"/>
                          </a:solidFill>
                          <a:latin typeface="Arial" pitchFamily="34" charset="0"/>
                          <a:ea typeface="Arial" pitchFamily="34" charset="-122"/>
                          <a:cs typeface="Arial" pitchFamily="34" charset="-120"/>
                        </a:rPr>
                        <a:t>Blairhill</a:t>
                      </a:r>
                      <a:r>
                        <a:rPr lang="en-US" sz="1100" dirty="0">
                          <a:solidFill>
                            <a:srgbClr val="4B5563"/>
                          </a:solidFill>
                          <a:latin typeface="Arial" pitchFamily="34" charset="0"/>
                          <a:ea typeface="Arial" pitchFamily="34" charset="-122"/>
                          <a:cs typeface="Arial" pitchFamily="34" charset="-120"/>
                        </a:rPr>
                        <a:t> - Glasgow Central/Queen St</a:t>
                      </a:r>
                      <a:endParaRPr lang="en-US" sz="1100" dirty="0">
                        <a:latin typeface="Arial" charset="0"/>
                        <a:ea typeface="Arial" charset="0"/>
                        <a:cs typeface="Arial" charset="0"/>
                      </a:endParaRPr>
                    </a:p>
                  </a:txBody>
                  <a:tcPr anchor="ctr">
                    <a:lnL w="9525" cap="flat" cmpd="sng" algn="ctr">
                      <a:solidFill>
                        <a:srgbClr val="D1D5DB"/>
                      </a:solidFill>
                      <a:prstDash val="solid"/>
                      <a:round/>
                      <a:headEnd type="none" w="med" len="med"/>
                      <a:tailEnd type="none" w="med" len="med"/>
                    </a:lnL>
                    <a:lnR w="9525" cap="flat" cmpd="sng" algn="ctr">
                      <a:solidFill>
                        <a:srgbClr val="D1D5DB"/>
                      </a:solidFill>
                      <a:prstDash val="solid"/>
                      <a:round/>
                      <a:headEnd type="none" w="med" len="med"/>
                      <a:tailEnd type="none" w="med" len="med"/>
                    </a:lnR>
                    <a:lnT w="9525" cap="flat" cmpd="sng" algn="ctr">
                      <a:solidFill>
                        <a:srgbClr val="D1D5DB"/>
                      </a:solidFill>
                      <a:prstDash val="solid"/>
                      <a:round/>
                      <a:headEnd type="none" w="med" len="med"/>
                      <a:tailEnd type="none" w="med" len="med"/>
                    </a:lnT>
                    <a:lnB w="9525" cap="flat" cmpd="sng" algn="ctr">
                      <a:solidFill>
                        <a:srgbClr val="D1D5DB"/>
                      </a:solidFill>
                      <a:prstDash val="solid"/>
                      <a:round/>
                      <a:headEnd type="none" w="med" len="med"/>
                      <a:tailEnd type="none" w="med" len="med"/>
                    </a:lnB>
                  </a:tcPr>
                </a:tc>
                <a:extLst>
                  <a:ext uri="{0D108BD9-81ED-4DB2-BD59-A6C34878D82A}">
                    <a16:rowId xmlns:a16="http://schemas.microsoft.com/office/drawing/2014/main" val="10006"/>
                  </a:ext>
                </a:extLst>
              </a:tr>
              <a:tr h="594360">
                <a:tc>
                  <a:txBody>
                    <a:bodyPr/>
                    <a:lstStyle/>
                    <a:p>
                      <a:pPr marL="0" indent="0">
                        <a:buNone/>
                      </a:pPr>
                      <a:r>
                        <a:rPr lang="en-US" sz="1100" dirty="0">
                          <a:solidFill>
                            <a:srgbClr val="4B5563"/>
                          </a:solidFill>
                          <a:latin typeface="Arial" pitchFamily="34" charset="0"/>
                          <a:ea typeface="Arial" pitchFamily="34" charset="-122"/>
                          <a:cs typeface="Arial" pitchFamily="34" charset="-120"/>
                        </a:rPr>
                        <a:t>04/09/2024, 12:38</a:t>
                      </a:r>
                      <a:endParaRPr lang="en-US" sz="1100" dirty="0">
                        <a:latin typeface="Arial" charset="0"/>
                        <a:ea typeface="Arial" charset="0"/>
                        <a:cs typeface="Arial" charset="0"/>
                      </a:endParaRPr>
                    </a:p>
                  </a:txBody>
                  <a:tcPr anchor="ctr">
                    <a:lnL w="9525" cap="flat" cmpd="sng" algn="ctr">
                      <a:solidFill>
                        <a:srgbClr val="D1D5DB"/>
                      </a:solidFill>
                      <a:prstDash val="solid"/>
                      <a:round/>
                      <a:headEnd type="none" w="med" len="med"/>
                      <a:tailEnd type="none" w="med" len="med"/>
                    </a:lnL>
                    <a:lnR w="9525" cap="flat" cmpd="sng" algn="ctr">
                      <a:solidFill>
                        <a:srgbClr val="D1D5DB"/>
                      </a:solidFill>
                      <a:prstDash val="solid"/>
                      <a:round/>
                      <a:headEnd type="none" w="med" len="med"/>
                      <a:tailEnd type="none" w="med" len="med"/>
                    </a:lnR>
                    <a:lnT w="9525" cap="flat" cmpd="sng" algn="ctr">
                      <a:solidFill>
                        <a:srgbClr val="D1D5DB"/>
                      </a:solidFill>
                      <a:prstDash val="solid"/>
                      <a:round/>
                      <a:headEnd type="none" w="med" len="med"/>
                      <a:tailEnd type="none" w="med" len="med"/>
                    </a:lnT>
                    <a:lnB w="9525" cap="flat" cmpd="sng" algn="ctr">
                      <a:solidFill>
                        <a:srgbClr val="D1D5DB"/>
                      </a:solidFill>
                      <a:prstDash val="solid"/>
                      <a:round/>
                      <a:headEnd type="none" w="med" len="med"/>
                      <a:tailEnd type="none" w="med" len="med"/>
                    </a:lnB>
                  </a:tcPr>
                </a:tc>
                <a:tc>
                  <a:txBody>
                    <a:bodyPr/>
                    <a:lstStyle/>
                    <a:p>
                      <a:pPr marL="0" indent="0">
                        <a:buNone/>
                      </a:pPr>
                      <a:r>
                        <a:rPr lang="en-US" sz="1100" dirty="0">
                          <a:solidFill>
                            <a:srgbClr val="4B5563"/>
                          </a:solidFill>
                          <a:latin typeface="Arial" pitchFamily="34" charset="0"/>
                          <a:ea typeface="Arial" pitchFamily="34" charset="-122"/>
                          <a:cs typeface="Arial" pitchFamily="34" charset="-120"/>
                        </a:rPr>
                        <a:t>Device B (Nokia C2)</a:t>
                      </a:r>
                      <a:endParaRPr lang="en-US" sz="1100" dirty="0">
                        <a:latin typeface="Arial" charset="0"/>
                        <a:ea typeface="Arial" charset="0"/>
                        <a:cs typeface="Arial" charset="0"/>
                      </a:endParaRPr>
                    </a:p>
                  </a:txBody>
                  <a:tcPr anchor="ctr">
                    <a:lnL w="9525" cap="flat" cmpd="sng" algn="ctr">
                      <a:solidFill>
                        <a:srgbClr val="D1D5DB"/>
                      </a:solidFill>
                      <a:prstDash val="solid"/>
                      <a:round/>
                      <a:headEnd type="none" w="med" len="med"/>
                      <a:tailEnd type="none" w="med" len="med"/>
                    </a:lnL>
                    <a:lnR w="9525" cap="flat" cmpd="sng" algn="ctr">
                      <a:solidFill>
                        <a:srgbClr val="D1D5DB"/>
                      </a:solidFill>
                      <a:prstDash val="solid"/>
                      <a:round/>
                      <a:headEnd type="none" w="med" len="med"/>
                      <a:tailEnd type="none" w="med" len="med"/>
                    </a:lnR>
                    <a:lnT w="9525" cap="flat" cmpd="sng" algn="ctr">
                      <a:solidFill>
                        <a:srgbClr val="D1D5DB"/>
                      </a:solidFill>
                      <a:prstDash val="solid"/>
                      <a:round/>
                      <a:headEnd type="none" w="med" len="med"/>
                      <a:tailEnd type="none" w="med" len="med"/>
                    </a:lnT>
                    <a:lnB w="9525" cap="flat" cmpd="sng" algn="ctr">
                      <a:solidFill>
                        <a:srgbClr val="D1D5DB"/>
                      </a:solidFill>
                      <a:prstDash val="solid"/>
                      <a:round/>
                      <a:headEnd type="none" w="med" len="med"/>
                      <a:tailEnd type="none" w="med" len="med"/>
                    </a:lnB>
                  </a:tcPr>
                </a:tc>
                <a:tc>
                  <a:txBody>
                    <a:bodyPr/>
                    <a:lstStyle/>
                    <a:p>
                      <a:pPr marL="0" indent="0">
                        <a:buNone/>
                      </a:pPr>
                      <a:r>
                        <a:rPr lang="en-US" sz="1100" dirty="0">
                          <a:solidFill>
                            <a:srgbClr val="4B5563"/>
                          </a:solidFill>
                          <a:latin typeface="Arial" pitchFamily="34" charset="0"/>
                          <a:ea typeface="Arial" pitchFamily="34" charset="-122"/>
                          <a:cs typeface="Arial" pitchFamily="34" charset="-120"/>
                        </a:rPr>
                        <a:t>Photo captured with GPS coordinates 51.625252,-3.996134 (South Wales, UK)</a:t>
                      </a:r>
                      <a:endParaRPr lang="en-US" sz="1100" dirty="0">
                        <a:latin typeface="Arial" charset="0"/>
                        <a:ea typeface="Arial" charset="0"/>
                        <a:cs typeface="Arial" charset="0"/>
                      </a:endParaRPr>
                    </a:p>
                  </a:txBody>
                  <a:tcPr anchor="ctr">
                    <a:lnL w="9525" cap="flat" cmpd="sng" algn="ctr">
                      <a:solidFill>
                        <a:srgbClr val="D1D5DB"/>
                      </a:solidFill>
                      <a:prstDash val="solid"/>
                      <a:round/>
                      <a:headEnd type="none" w="med" len="med"/>
                      <a:tailEnd type="none" w="med" len="med"/>
                    </a:lnL>
                    <a:lnR w="9525" cap="flat" cmpd="sng" algn="ctr">
                      <a:solidFill>
                        <a:srgbClr val="D1D5DB"/>
                      </a:solidFill>
                      <a:prstDash val="solid"/>
                      <a:round/>
                      <a:headEnd type="none" w="med" len="med"/>
                      <a:tailEnd type="none" w="med" len="med"/>
                    </a:lnR>
                    <a:lnT w="9525" cap="flat" cmpd="sng" algn="ctr">
                      <a:solidFill>
                        <a:srgbClr val="D1D5DB"/>
                      </a:solidFill>
                      <a:prstDash val="solid"/>
                      <a:round/>
                      <a:headEnd type="none" w="med" len="med"/>
                      <a:tailEnd type="none" w="med" len="med"/>
                    </a:lnT>
                    <a:lnB w="9525" cap="flat" cmpd="sng" algn="ctr">
                      <a:solidFill>
                        <a:srgbClr val="D1D5DB"/>
                      </a:solidFill>
                      <a:prstDash val="solid"/>
                      <a:round/>
                      <a:headEnd type="none" w="med" len="med"/>
                      <a:tailEnd type="none" w="med" len="med"/>
                    </a:lnB>
                  </a:tcPr>
                </a:tc>
                <a:extLst>
                  <a:ext uri="{0D108BD9-81ED-4DB2-BD59-A6C34878D82A}">
                    <a16:rowId xmlns:a16="http://schemas.microsoft.com/office/drawing/2014/main" val="10007"/>
                  </a:ext>
                </a:extLst>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20040"/>
            <a:ext cx="11064240" cy="548640"/>
          </a:xfrm>
          <a:prstGeom prst="rect">
            <a:avLst/>
          </a:prstGeom>
          <a:noFill/>
          <a:ln/>
        </p:spPr>
        <p:txBody>
          <a:bodyPr wrap="square" rtlCol="0" anchor="ctr"/>
          <a:lstStyle/>
          <a:p>
            <a:pPr marL="0" indent="0">
              <a:buNone/>
            </a:pPr>
            <a:r>
              <a:rPr lang="en-US" sz="2400" b="1" dirty="0">
                <a:solidFill>
                  <a:srgbClr val="1F2937"/>
                </a:solidFill>
                <a:latin typeface="Times New Roman" panose="02020603050405020304" pitchFamily="18" charset="0"/>
                <a:ea typeface="Arial" pitchFamily="34" charset="-122"/>
                <a:cs typeface="Times New Roman" panose="02020603050405020304" pitchFamily="18" charset="0"/>
              </a:rPr>
              <a:t>File &amp; Location Analysis: Media Evidence</a:t>
            </a:r>
            <a:endParaRPr lang="en-US" sz="2400" dirty="0">
              <a:latin typeface="Times New Roman" panose="02020603050405020304" pitchFamily="18" charset="0"/>
              <a:cs typeface="Times New Roman" panose="02020603050405020304" pitchFamily="18" charset="0"/>
            </a:endParaRPr>
          </a:p>
        </p:txBody>
      </p:sp>
      <p:sp>
        <p:nvSpPr>
          <p:cNvPr id="3" name="Text 1"/>
          <p:cNvSpPr/>
          <p:nvPr/>
        </p:nvSpPr>
        <p:spPr>
          <a:xfrm>
            <a:off x="548640" y="822960"/>
            <a:ext cx="11064240" cy="365760"/>
          </a:xfrm>
          <a:prstGeom prst="rect">
            <a:avLst/>
          </a:prstGeom>
          <a:noFill/>
          <a:ln/>
        </p:spPr>
        <p:txBody>
          <a:bodyPr wrap="square" rtlCol="0" anchor="ctr"/>
          <a:lstStyle/>
          <a:p>
            <a:pPr marL="0" indent="0">
              <a:buNone/>
            </a:pPr>
            <a:r>
              <a:rPr lang="en-US" sz="1400" dirty="0">
                <a:solidFill>
                  <a:srgbClr val="4B5563"/>
                </a:solidFill>
                <a:latin typeface="Times New Roman" panose="02020603050405020304" pitchFamily="18" charset="0"/>
                <a:ea typeface="Arial" pitchFamily="34" charset="-122"/>
                <a:cs typeface="Times New Roman" panose="02020603050405020304" pitchFamily="18" charset="0"/>
              </a:rPr>
              <a:t>Camera-captured images cross-referenced against device GPS/EXIF metadata</a:t>
            </a:r>
            <a:endParaRPr lang="en-US" sz="1400" dirty="0">
              <a:latin typeface="Times New Roman" panose="02020603050405020304" pitchFamily="18" charset="0"/>
              <a:cs typeface="Times New Roman" panose="02020603050405020304" pitchFamily="18" charset="0"/>
            </a:endParaRPr>
          </a:p>
        </p:txBody>
      </p:sp>
      <p:sp>
        <p:nvSpPr>
          <p:cNvPr id="5" name="Text 3"/>
          <p:cNvSpPr/>
          <p:nvPr/>
        </p:nvSpPr>
        <p:spPr>
          <a:xfrm>
            <a:off x="11430000" y="6537960"/>
            <a:ext cx="365760" cy="274320"/>
          </a:xfrm>
          <a:prstGeom prst="rect">
            <a:avLst/>
          </a:prstGeom>
          <a:noFill/>
          <a:ln/>
        </p:spPr>
        <p:txBody>
          <a:bodyPr wrap="square" rtlCol="0" anchor="ctr"/>
          <a:lstStyle/>
          <a:p>
            <a:pPr marL="0" indent="0" algn="r">
              <a:buNone/>
            </a:pPr>
            <a:r>
              <a:rPr lang="en-US" sz="1400" dirty="0">
                <a:solidFill>
                  <a:srgbClr val="9CA3AF"/>
                </a:solidFill>
                <a:latin typeface="Times New Roman" panose="02020603050405020304" pitchFamily="18" charset="0"/>
                <a:ea typeface="Arial" pitchFamily="34" charset="-122"/>
                <a:cs typeface="Times New Roman" panose="02020603050405020304" pitchFamily="18" charset="0"/>
              </a:rPr>
              <a:t>9</a:t>
            </a:r>
            <a:endParaRPr lang="en-US" sz="1400" dirty="0">
              <a:latin typeface="Times New Roman" panose="02020603050405020304" pitchFamily="18" charset="0"/>
              <a:cs typeface="Times New Roman" panose="02020603050405020304" pitchFamily="18" charset="0"/>
            </a:endParaRPr>
          </a:p>
        </p:txBody>
      </p:sp>
      <p:pic>
        <p:nvPicPr>
          <p:cNvPr id="6" name="Image 0" descr="/home/claude/deck/imgs/1_kalia_norman.JPG"/>
          <p:cNvPicPr>
            <a:picLocks noChangeAspect="1"/>
          </p:cNvPicPr>
          <p:nvPr/>
        </p:nvPicPr>
        <p:blipFill>
          <a:blip r:embed="rId3"/>
          <a:srcRect/>
          <a:stretch/>
        </p:blipFill>
        <p:spPr>
          <a:xfrm>
            <a:off x="548640" y="1417320"/>
            <a:ext cx="3566160" cy="2148840"/>
          </a:xfrm>
          <a:prstGeom prst="rect">
            <a:avLst/>
          </a:prstGeom>
        </p:spPr>
      </p:pic>
      <p:sp>
        <p:nvSpPr>
          <p:cNvPr id="7" name="Shape 4"/>
          <p:cNvSpPr/>
          <p:nvPr/>
        </p:nvSpPr>
        <p:spPr>
          <a:xfrm>
            <a:off x="548640" y="1417320"/>
            <a:ext cx="3566160" cy="2148840"/>
          </a:xfrm>
          <a:prstGeom prst="rect">
            <a:avLst/>
          </a:prstGeom>
          <a:ln w="12700">
            <a:solidFill>
              <a:srgbClr val="D1D5DB"/>
            </a:solidFill>
            <a:prstDash val="solid"/>
          </a:ln>
        </p:spPr>
        <p:txBody>
          <a:bodyPr/>
          <a:lstStyle/>
          <a:p>
            <a:endParaRPr sz="1400">
              <a:latin typeface="Times New Roman" panose="02020603050405020304" pitchFamily="18" charset="0"/>
              <a:cs typeface="Times New Roman" panose="02020603050405020304" pitchFamily="18" charset="0"/>
            </a:endParaRPr>
          </a:p>
        </p:txBody>
      </p:sp>
      <p:sp>
        <p:nvSpPr>
          <p:cNvPr id="8" name="Text 5"/>
          <p:cNvSpPr/>
          <p:nvPr/>
        </p:nvSpPr>
        <p:spPr>
          <a:xfrm>
            <a:off x="548640" y="3611880"/>
            <a:ext cx="3566160" cy="320040"/>
          </a:xfrm>
          <a:prstGeom prst="rect">
            <a:avLst/>
          </a:prstGeom>
          <a:noFill/>
          <a:ln/>
        </p:spPr>
        <p:txBody>
          <a:bodyPr wrap="square" rtlCol="0" anchor="ctr"/>
          <a:lstStyle/>
          <a:p>
            <a:pPr marL="0" indent="0" algn="ctr">
              <a:buNone/>
            </a:pPr>
            <a:r>
              <a:rPr lang="en-US" sz="1400" dirty="0">
                <a:solidFill>
                  <a:srgbClr val="4B5563"/>
                </a:solidFill>
                <a:latin typeface="Times New Roman" panose="02020603050405020304" pitchFamily="18" charset="0"/>
                <a:ea typeface="Arial" pitchFamily="34" charset="-122"/>
                <a:cs typeface="Times New Roman" panose="02020603050405020304" pitchFamily="18" charset="0"/>
              </a:rPr>
              <a:t>Device B (Nokia C2) - portrait photo, EXIF GPS: 51.625252, -3.996134</a:t>
            </a:r>
            <a:endParaRPr lang="en-US" sz="1400" dirty="0">
              <a:latin typeface="Times New Roman" panose="02020603050405020304" pitchFamily="18" charset="0"/>
              <a:cs typeface="Times New Roman" panose="02020603050405020304" pitchFamily="18" charset="0"/>
            </a:endParaRPr>
          </a:p>
        </p:txBody>
      </p:sp>
      <p:pic>
        <p:nvPicPr>
          <p:cNvPr id="9" name="Image 1" descr="/home/claude/deck/imgs/image_1.JPG"/>
          <p:cNvPicPr>
            <a:picLocks noChangeAspect="1"/>
          </p:cNvPicPr>
          <p:nvPr/>
        </p:nvPicPr>
        <p:blipFill>
          <a:blip r:embed="rId4"/>
          <a:srcRect/>
          <a:stretch/>
        </p:blipFill>
        <p:spPr>
          <a:xfrm>
            <a:off x="4343400" y="1417320"/>
            <a:ext cx="3566160" cy="2148840"/>
          </a:xfrm>
          <a:prstGeom prst="rect">
            <a:avLst/>
          </a:prstGeom>
        </p:spPr>
      </p:pic>
      <p:sp>
        <p:nvSpPr>
          <p:cNvPr id="10" name="Shape 6"/>
          <p:cNvSpPr/>
          <p:nvPr/>
        </p:nvSpPr>
        <p:spPr>
          <a:xfrm>
            <a:off x="4343400" y="1417320"/>
            <a:ext cx="3566160" cy="2148840"/>
          </a:xfrm>
          <a:prstGeom prst="rect">
            <a:avLst/>
          </a:prstGeom>
          <a:ln w="12700">
            <a:solidFill>
              <a:srgbClr val="D1D5DB"/>
            </a:solidFill>
            <a:prstDash val="solid"/>
          </a:ln>
        </p:spPr>
        <p:txBody>
          <a:bodyPr/>
          <a:lstStyle/>
          <a:p>
            <a:endParaRPr sz="1400">
              <a:latin typeface="Times New Roman" panose="02020603050405020304" pitchFamily="18" charset="0"/>
              <a:cs typeface="Times New Roman" panose="02020603050405020304" pitchFamily="18" charset="0"/>
            </a:endParaRPr>
          </a:p>
        </p:txBody>
      </p:sp>
      <p:sp>
        <p:nvSpPr>
          <p:cNvPr id="11" name="Text 7"/>
          <p:cNvSpPr/>
          <p:nvPr/>
        </p:nvSpPr>
        <p:spPr>
          <a:xfrm>
            <a:off x="4343400" y="3611880"/>
            <a:ext cx="3566160" cy="320040"/>
          </a:xfrm>
          <a:prstGeom prst="rect">
            <a:avLst/>
          </a:prstGeom>
          <a:noFill/>
          <a:ln/>
        </p:spPr>
        <p:txBody>
          <a:bodyPr wrap="square" rtlCol="0" anchor="ctr"/>
          <a:lstStyle/>
          <a:p>
            <a:pPr marL="0" indent="0" algn="ctr">
              <a:buNone/>
            </a:pPr>
            <a:r>
              <a:rPr lang="en-US" sz="1400" dirty="0">
                <a:solidFill>
                  <a:srgbClr val="4B5563"/>
                </a:solidFill>
                <a:latin typeface="Times New Roman" panose="02020603050405020304" pitchFamily="18" charset="0"/>
                <a:ea typeface="Arial" pitchFamily="34" charset="-122"/>
                <a:cs typeface="Times New Roman" panose="02020603050405020304" pitchFamily="18" charset="0"/>
              </a:rPr>
              <a:t>Device C - Radisson Blu Hotel exterior, 21/08/2024</a:t>
            </a:r>
            <a:endParaRPr lang="en-US" sz="1400" dirty="0">
              <a:latin typeface="Times New Roman" panose="02020603050405020304" pitchFamily="18" charset="0"/>
              <a:cs typeface="Times New Roman" panose="02020603050405020304" pitchFamily="18" charset="0"/>
            </a:endParaRPr>
          </a:p>
        </p:txBody>
      </p:sp>
      <p:pic>
        <p:nvPicPr>
          <p:cNvPr id="12" name="Image 2" descr="/home/claude/deck/imgs/image_2.JPG"/>
          <p:cNvPicPr>
            <a:picLocks noChangeAspect="1"/>
          </p:cNvPicPr>
          <p:nvPr/>
        </p:nvPicPr>
        <p:blipFill>
          <a:blip r:embed="rId5"/>
          <a:srcRect/>
          <a:stretch/>
        </p:blipFill>
        <p:spPr>
          <a:xfrm>
            <a:off x="8138160" y="1417320"/>
            <a:ext cx="3566160" cy="2148840"/>
          </a:xfrm>
          <a:prstGeom prst="rect">
            <a:avLst/>
          </a:prstGeom>
        </p:spPr>
      </p:pic>
      <p:sp>
        <p:nvSpPr>
          <p:cNvPr id="13" name="Shape 8"/>
          <p:cNvSpPr/>
          <p:nvPr/>
        </p:nvSpPr>
        <p:spPr>
          <a:xfrm>
            <a:off x="8138160" y="1417320"/>
            <a:ext cx="3566160" cy="2148840"/>
          </a:xfrm>
          <a:prstGeom prst="rect">
            <a:avLst/>
          </a:prstGeom>
          <a:ln w="12700">
            <a:solidFill>
              <a:srgbClr val="D1D5DB"/>
            </a:solidFill>
            <a:prstDash val="solid"/>
          </a:ln>
        </p:spPr>
        <p:txBody>
          <a:bodyPr/>
          <a:lstStyle/>
          <a:p>
            <a:endParaRPr sz="1400">
              <a:latin typeface="Times New Roman" panose="02020603050405020304" pitchFamily="18" charset="0"/>
              <a:cs typeface="Times New Roman" panose="02020603050405020304" pitchFamily="18" charset="0"/>
            </a:endParaRPr>
          </a:p>
        </p:txBody>
      </p:sp>
      <p:sp>
        <p:nvSpPr>
          <p:cNvPr id="14" name="Text 9"/>
          <p:cNvSpPr/>
          <p:nvPr/>
        </p:nvSpPr>
        <p:spPr>
          <a:xfrm>
            <a:off x="8138160" y="3611880"/>
            <a:ext cx="3566160" cy="320040"/>
          </a:xfrm>
          <a:prstGeom prst="rect">
            <a:avLst/>
          </a:prstGeom>
          <a:noFill/>
          <a:ln/>
        </p:spPr>
        <p:txBody>
          <a:bodyPr wrap="square" rtlCol="0" anchor="ctr"/>
          <a:lstStyle/>
          <a:p>
            <a:pPr marL="0" indent="0" algn="ctr">
              <a:buNone/>
            </a:pPr>
            <a:r>
              <a:rPr lang="en-US" sz="1400" dirty="0">
                <a:solidFill>
                  <a:srgbClr val="4B5563"/>
                </a:solidFill>
                <a:latin typeface="Times New Roman" panose="02020603050405020304" pitchFamily="18" charset="0"/>
                <a:ea typeface="Arial" pitchFamily="34" charset="-122"/>
                <a:cs typeface="Times New Roman" panose="02020603050405020304" pitchFamily="18" charset="0"/>
              </a:rPr>
              <a:t>Device C - ScotRail ticket, </a:t>
            </a:r>
            <a:r>
              <a:rPr lang="en-US" sz="1400" dirty="0" err="1">
                <a:solidFill>
                  <a:srgbClr val="4B5563"/>
                </a:solidFill>
                <a:latin typeface="Times New Roman" panose="02020603050405020304" pitchFamily="18" charset="0"/>
                <a:ea typeface="Arial" pitchFamily="34" charset="-122"/>
                <a:cs typeface="Times New Roman" panose="02020603050405020304" pitchFamily="18" charset="0"/>
              </a:rPr>
              <a:t>Blairhill</a:t>
            </a:r>
            <a:r>
              <a:rPr lang="en-US" sz="1400" dirty="0">
                <a:solidFill>
                  <a:srgbClr val="4B5563"/>
                </a:solidFill>
                <a:latin typeface="Times New Roman" panose="02020603050405020304" pitchFamily="18" charset="0"/>
                <a:ea typeface="Arial" pitchFamily="34" charset="-122"/>
                <a:cs typeface="Times New Roman" panose="02020603050405020304" pitchFamily="18" charset="0"/>
              </a:rPr>
              <a:t> - Glasgow, 31/08/2024</a:t>
            </a:r>
            <a:endParaRPr lang="en-US" sz="1400" dirty="0">
              <a:latin typeface="Times New Roman" panose="02020603050405020304" pitchFamily="18" charset="0"/>
              <a:cs typeface="Times New Roman" panose="02020603050405020304" pitchFamily="18" charset="0"/>
            </a:endParaRPr>
          </a:p>
        </p:txBody>
      </p:sp>
      <p:pic>
        <p:nvPicPr>
          <p:cNvPr id="15" name="Image 3" descr="/home/claude/deck/imgs/image_3.JPG"/>
          <p:cNvPicPr>
            <a:picLocks noChangeAspect="1"/>
          </p:cNvPicPr>
          <p:nvPr/>
        </p:nvPicPr>
        <p:blipFill>
          <a:blip r:embed="rId6"/>
          <a:srcRect/>
          <a:stretch/>
        </p:blipFill>
        <p:spPr>
          <a:xfrm>
            <a:off x="548640" y="4160520"/>
            <a:ext cx="3566160" cy="1965960"/>
          </a:xfrm>
          <a:prstGeom prst="rect">
            <a:avLst/>
          </a:prstGeom>
        </p:spPr>
      </p:pic>
      <p:sp>
        <p:nvSpPr>
          <p:cNvPr id="16" name="Shape 10"/>
          <p:cNvSpPr/>
          <p:nvPr/>
        </p:nvSpPr>
        <p:spPr>
          <a:xfrm>
            <a:off x="548640" y="4160520"/>
            <a:ext cx="3566160" cy="1965960"/>
          </a:xfrm>
          <a:prstGeom prst="rect">
            <a:avLst/>
          </a:prstGeom>
          <a:ln w="12700">
            <a:solidFill>
              <a:srgbClr val="D1D5DB"/>
            </a:solidFill>
            <a:prstDash val="solid"/>
          </a:ln>
        </p:spPr>
        <p:txBody>
          <a:bodyPr/>
          <a:lstStyle/>
          <a:p>
            <a:endParaRPr sz="1400">
              <a:latin typeface="Times New Roman" panose="02020603050405020304" pitchFamily="18" charset="0"/>
              <a:cs typeface="Times New Roman" panose="02020603050405020304" pitchFamily="18" charset="0"/>
            </a:endParaRPr>
          </a:p>
        </p:txBody>
      </p:sp>
      <p:sp>
        <p:nvSpPr>
          <p:cNvPr id="17" name="Text 11"/>
          <p:cNvSpPr/>
          <p:nvPr/>
        </p:nvSpPr>
        <p:spPr>
          <a:xfrm>
            <a:off x="548640" y="6172200"/>
            <a:ext cx="3566160" cy="320040"/>
          </a:xfrm>
          <a:prstGeom prst="rect">
            <a:avLst/>
          </a:prstGeom>
          <a:noFill/>
          <a:ln/>
        </p:spPr>
        <p:txBody>
          <a:bodyPr wrap="square" rtlCol="0" anchor="ctr"/>
          <a:lstStyle/>
          <a:p>
            <a:pPr marL="0" indent="0" algn="ctr">
              <a:buNone/>
            </a:pPr>
            <a:r>
              <a:rPr lang="en-US" sz="1400" dirty="0">
                <a:solidFill>
                  <a:srgbClr val="4B5563"/>
                </a:solidFill>
                <a:latin typeface="Times New Roman" panose="02020603050405020304" pitchFamily="18" charset="0"/>
                <a:ea typeface="Arial" pitchFamily="34" charset="-122"/>
                <a:cs typeface="Times New Roman" panose="02020603050405020304" pitchFamily="18" charset="0"/>
              </a:rPr>
              <a:t>Device C - National Rail ticket, Wigan - Manchester, 22/11/2024</a:t>
            </a:r>
            <a:endParaRPr lang="en-US" sz="1400" dirty="0">
              <a:latin typeface="Times New Roman" panose="02020603050405020304" pitchFamily="18" charset="0"/>
              <a:cs typeface="Times New Roman" panose="02020603050405020304" pitchFamily="18" charset="0"/>
            </a:endParaRPr>
          </a:p>
        </p:txBody>
      </p:sp>
      <p:sp>
        <p:nvSpPr>
          <p:cNvPr id="18" name="Text 12"/>
          <p:cNvSpPr/>
          <p:nvPr/>
        </p:nvSpPr>
        <p:spPr>
          <a:xfrm>
            <a:off x="4542182" y="4389120"/>
            <a:ext cx="7360920" cy="2148840"/>
          </a:xfrm>
          <a:prstGeom prst="rect">
            <a:avLst/>
          </a:prstGeom>
          <a:noFill/>
          <a:ln/>
        </p:spPr>
        <p:txBody>
          <a:bodyPr wrap="square" rtlCol="0" anchor="t"/>
          <a:lstStyle/>
          <a:p>
            <a:r>
              <a:rPr lang="en-US" sz="1400" dirty="0">
                <a:solidFill>
                  <a:srgbClr val="1F2937"/>
                </a:solidFill>
                <a:latin typeface="Times New Roman" panose="02020603050405020304" pitchFamily="18" charset="0"/>
                <a:ea typeface="Arial" pitchFamily="34" charset="-122"/>
                <a:cs typeface="Times New Roman" panose="02020603050405020304" pitchFamily="18" charset="0"/>
              </a:rPr>
              <a:t>Analysis: The travel profile obtained from Device C (rail tickets: Glasgow area, late August 2024; Wigan to Manchester, 22/11/2024) matches very closely with the Manchester meeting referred to in the WhatsApp conversation on 20/11/2024.</a:t>
            </a:r>
            <a:endParaRPr lang="en-US" sz="14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20040"/>
            <a:ext cx="11064240" cy="548640"/>
          </a:xfrm>
          <a:prstGeom prst="rect">
            <a:avLst/>
          </a:prstGeom>
          <a:noFill/>
          <a:ln/>
        </p:spPr>
        <p:txBody>
          <a:bodyPr wrap="square" rtlCol="0" anchor="ctr"/>
          <a:lstStyle/>
          <a:p>
            <a:pPr marL="0" indent="0">
              <a:buNone/>
            </a:pPr>
            <a:r>
              <a:rPr lang="en-US" sz="2400" b="1" dirty="0">
                <a:solidFill>
                  <a:srgbClr val="1F2937"/>
                </a:solidFill>
                <a:latin typeface="Times New Roman" panose="02020603050405020304" pitchFamily="18" charset="0"/>
                <a:ea typeface="Arial" pitchFamily="34" charset="-122"/>
                <a:cs typeface="Times New Roman" panose="02020603050405020304" pitchFamily="18" charset="0"/>
              </a:rPr>
              <a:t>Suspect Profiling: Roles and Motives</a:t>
            </a:r>
            <a:endParaRPr lang="en-US" sz="2400" dirty="0">
              <a:latin typeface="Times New Roman" panose="02020603050405020304" pitchFamily="18" charset="0"/>
              <a:cs typeface="Times New Roman" panose="02020603050405020304" pitchFamily="18" charset="0"/>
            </a:endParaRPr>
          </a:p>
        </p:txBody>
      </p:sp>
      <p:sp>
        <p:nvSpPr>
          <p:cNvPr id="4" name="Text 2"/>
          <p:cNvSpPr/>
          <p:nvPr/>
        </p:nvSpPr>
        <p:spPr>
          <a:xfrm>
            <a:off x="11430000" y="6537960"/>
            <a:ext cx="365760" cy="274320"/>
          </a:xfrm>
          <a:prstGeom prst="rect">
            <a:avLst/>
          </a:prstGeom>
          <a:noFill/>
          <a:ln/>
        </p:spPr>
        <p:txBody>
          <a:bodyPr wrap="square" rtlCol="0" anchor="ctr"/>
          <a:lstStyle/>
          <a:p>
            <a:pPr marL="0" indent="0" algn="r">
              <a:buNone/>
            </a:pPr>
            <a:r>
              <a:rPr lang="en-US" sz="1400" dirty="0">
                <a:solidFill>
                  <a:srgbClr val="9CA3AF"/>
                </a:solidFill>
                <a:latin typeface="Times New Roman" panose="02020603050405020304" pitchFamily="18" charset="0"/>
                <a:ea typeface="Arial" pitchFamily="34" charset="-122"/>
                <a:cs typeface="Times New Roman" panose="02020603050405020304" pitchFamily="18" charset="0"/>
              </a:rPr>
              <a:t>10</a:t>
            </a:r>
            <a:endParaRPr lang="en-US" sz="1400" dirty="0">
              <a:latin typeface="Times New Roman" panose="02020603050405020304" pitchFamily="18" charset="0"/>
              <a:cs typeface="Times New Roman" panose="02020603050405020304" pitchFamily="18" charset="0"/>
            </a:endParaRPr>
          </a:p>
        </p:txBody>
      </p:sp>
      <p:sp>
        <p:nvSpPr>
          <p:cNvPr id="5" name="Shape 3"/>
          <p:cNvSpPr/>
          <p:nvPr/>
        </p:nvSpPr>
        <p:spPr>
          <a:xfrm>
            <a:off x="548640" y="1417320"/>
            <a:ext cx="11064240" cy="457200"/>
          </a:xfrm>
          <a:prstGeom prst="rect">
            <a:avLst/>
          </a:prstGeom>
          <a:solidFill>
            <a:srgbClr val="1F2937"/>
          </a:solidFill>
          <a:ln w="12700">
            <a:solidFill>
              <a:srgbClr val="1F2937"/>
            </a:solidFill>
            <a:prstDash val="solid"/>
          </a:ln>
        </p:spPr>
        <p:txBody>
          <a:bodyPr/>
          <a:lstStyle/>
          <a:p>
            <a:endParaRPr sz="1400">
              <a:latin typeface="Times New Roman" panose="02020603050405020304" pitchFamily="18" charset="0"/>
              <a:cs typeface="Times New Roman" panose="02020603050405020304" pitchFamily="18" charset="0"/>
            </a:endParaRPr>
          </a:p>
        </p:txBody>
      </p:sp>
      <p:graphicFrame>
        <p:nvGraphicFramePr>
          <p:cNvPr id="12" name="Table 0"/>
          <p:cNvGraphicFramePr>
            <a:graphicFrameLocks noGrp="1"/>
          </p:cNvGraphicFramePr>
          <p:nvPr>
            <p:extLst>
              <p:ext uri="{D42A27DB-BD31-4B8C-83A1-F6EECF244321}">
                <p14:modId xmlns:p14="http://schemas.microsoft.com/office/powerpoint/2010/main" val="3393940248"/>
              </p:ext>
            </p:extLst>
          </p:nvPr>
        </p:nvGraphicFramePr>
        <p:xfrm>
          <a:off x="548640" y="1417320"/>
          <a:ext cx="11064240" cy="5120640"/>
        </p:xfrm>
        <a:graphic>
          <a:graphicData uri="http://schemas.openxmlformats.org/drawingml/2006/table">
            <a:tbl>
              <a:tblPr/>
              <a:tblGrid>
                <a:gridCol w="1463040">
                  <a:extLst>
                    <a:ext uri="{9D8B030D-6E8A-4147-A177-3AD203B41FA5}">
                      <a16:colId xmlns:a16="http://schemas.microsoft.com/office/drawing/2014/main" val="20000"/>
                    </a:ext>
                  </a:extLst>
                </a:gridCol>
                <a:gridCol w="3840480">
                  <a:extLst>
                    <a:ext uri="{9D8B030D-6E8A-4147-A177-3AD203B41FA5}">
                      <a16:colId xmlns:a16="http://schemas.microsoft.com/office/drawing/2014/main" val="20001"/>
                    </a:ext>
                  </a:extLst>
                </a:gridCol>
                <a:gridCol w="5760720">
                  <a:extLst>
                    <a:ext uri="{9D8B030D-6E8A-4147-A177-3AD203B41FA5}">
                      <a16:colId xmlns:a16="http://schemas.microsoft.com/office/drawing/2014/main" val="20002"/>
                    </a:ext>
                  </a:extLst>
                </a:gridCol>
              </a:tblGrid>
              <a:tr h="1280160">
                <a:tc>
                  <a:txBody>
                    <a:bodyPr/>
                    <a:lstStyle/>
                    <a:p>
                      <a:pPr marL="0" indent="0">
                        <a:buNone/>
                      </a:pPr>
                      <a:r>
                        <a:rPr lang="en-US" sz="1200" b="1" dirty="0">
                          <a:solidFill>
                            <a:srgbClr val="FFFFFF"/>
                          </a:solidFill>
                          <a:latin typeface="Arial" pitchFamily="34" charset="0"/>
                          <a:ea typeface="Arial" pitchFamily="34" charset="-122"/>
                          <a:cs typeface="Arial" pitchFamily="34" charset="-120"/>
                        </a:rPr>
                        <a:t>Suspect</a:t>
                      </a:r>
                      <a:endParaRPr lang="en-US" sz="1200" dirty="0">
                        <a:latin typeface="Arial" charset="0"/>
                        <a:ea typeface="Arial" charset="0"/>
                        <a:cs typeface="Arial" charset="0"/>
                      </a:endParaRPr>
                    </a:p>
                  </a:txBody>
                  <a:tcPr>
                    <a:lnL w="9525" cap="flat" cmpd="sng" algn="ctr">
                      <a:solidFill>
                        <a:srgbClr val="D1D5DB"/>
                      </a:solidFill>
                      <a:prstDash val="solid"/>
                      <a:round/>
                      <a:headEnd type="none" w="med" len="med"/>
                      <a:tailEnd type="none" w="med" len="med"/>
                    </a:lnL>
                    <a:lnR w="9525" cap="flat" cmpd="sng" algn="ctr">
                      <a:solidFill>
                        <a:srgbClr val="D1D5DB"/>
                      </a:solidFill>
                      <a:prstDash val="solid"/>
                      <a:round/>
                      <a:headEnd type="none" w="med" len="med"/>
                      <a:tailEnd type="none" w="med" len="med"/>
                    </a:lnR>
                    <a:lnT w="9525" cap="flat" cmpd="sng" algn="ctr">
                      <a:solidFill>
                        <a:srgbClr val="D1D5DB"/>
                      </a:solidFill>
                      <a:prstDash val="solid"/>
                      <a:round/>
                      <a:headEnd type="none" w="med" len="med"/>
                      <a:tailEnd type="none" w="med" len="med"/>
                    </a:lnT>
                    <a:lnB w="9525" cap="flat" cmpd="sng" algn="ctr">
                      <a:solidFill>
                        <a:srgbClr val="D1D5DB"/>
                      </a:solidFill>
                      <a:prstDash val="solid"/>
                      <a:round/>
                      <a:headEnd type="none" w="med" len="med"/>
                      <a:tailEnd type="none" w="med" len="med"/>
                    </a:lnB>
                  </a:tcPr>
                </a:tc>
                <a:tc>
                  <a:txBody>
                    <a:bodyPr/>
                    <a:lstStyle/>
                    <a:p>
                      <a:pPr marL="0" indent="0">
                        <a:buNone/>
                      </a:pPr>
                      <a:r>
                        <a:rPr lang="en-US" sz="1200" b="1" dirty="0">
                          <a:solidFill>
                            <a:srgbClr val="FFFFFF"/>
                          </a:solidFill>
                          <a:latin typeface="Arial" pitchFamily="34" charset="0"/>
                          <a:ea typeface="Arial" pitchFamily="34" charset="-122"/>
                          <a:cs typeface="Arial" pitchFamily="34" charset="-120"/>
                        </a:rPr>
                        <a:t>Alleged Role</a:t>
                      </a:r>
                      <a:endParaRPr lang="en-US" sz="1200" dirty="0">
                        <a:latin typeface="Arial" charset="0"/>
                        <a:ea typeface="Arial" charset="0"/>
                        <a:cs typeface="Arial" charset="0"/>
                      </a:endParaRPr>
                    </a:p>
                  </a:txBody>
                  <a:tcPr>
                    <a:lnL w="9525" cap="flat" cmpd="sng" algn="ctr">
                      <a:solidFill>
                        <a:srgbClr val="D1D5DB"/>
                      </a:solidFill>
                      <a:prstDash val="solid"/>
                      <a:round/>
                      <a:headEnd type="none" w="med" len="med"/>
                      <a:tailEnd type="none" w="med" len="med"/>
                    </a:lnL>
                    <a:lnR w="9525" cap="flat" cmpd="sng" algn="ctr">
                      <a:solidFill>
                        <a:srgbClr val="D1D5DB"/>
                      </a:solidFill>
                      <a:prstDash val="solid"/>
                      <a:round/>
                      <a:headEnd type="none" w="med" len="med"/>
                      <a:tailEnd type="none" w="med" len="med"/>
                    </a:lnR>
                    <a:lnT w="9525" cap="flat" cmpd="sng" algn="ctr">
                      <a:solidFill>
                        <a:srgbClr val="D1D5DB"/>
                      </a:solidFill>
                      <a:prstDash val="solid"/>
                      <a:round/>
                      <a:headEnd type="none" w="med" len="med"/>
                      <a:tailEnd type="none" w="med" len="med"/>
                    </a:lnT>
                    <a:lnB w="9525" cap="flat" cmpd="sng" algn="ctr">
                      <a:solidFill>
                        <a:srgbClr val="D1D5DB"/>
                      </a:solidFill>
                      <a:prstDash val="solid"/>
                      <a:round/>
                      <a:headEnd type="none" w="med" len="med"/>
                      <a:tailEnd type="none" w="med" len="med"/>
                    </a:lnB>
                  </a:tcPr>
                </a:tc>
                <a:tc>
                  <a:txBody>
                    <a:bodyPr/>
                    <a:lstStyle/>
                    <a:p>
                      <a:pPr marL="0" indent="0">
                        <a:buNone/>
                      </a:pPr>
                      <a:r>
                        <a:rPr lang="en-US" sz="1200" b="1" dirty="0">
                          <a:solidFill>
                            <a:srgbClr val="FFFFFF"/>
                          </a:solidFill>
                          <a:latin typeface="Arial" pitchFamily="34" charset="0"/>
                          <a:ea typeface="Arial" pitchFamily="34" charset="-122"/>
                          <a:cs typeface="Arial" pitchFamily="34" charset="-120"/>
                        </a:rPr>
                        <a:t>Supporting Evidence</a:t>
                      </a:r>
                      <a:endParaRPr lang="en-US" sz="1200" dirty="0">
                        <a:latin typeface="Arial" charset="0"/>
                        <a:ea typeface="Arial" charset="0"/>
                        <a:cs typeface="Arial" charset="0"/>
                      </a:endParaRPr>
                    </a:p>
                  </a:txBody>
                  <a:tcPr>
                    <a:lnL w="9525" cap="flat" cmpd="sng" algn="ctr">
                      <a:solidFill>
                        <a:srgbClr val="D1D5DB"/>
                      </a:solidFill>
                      <a:prstDash val="solid"/>
                      <a:round/>
                      <a:headEnd type="none" w="med" len="med"/>
                      <a:tailEnd type="none" w="med" len="med"/>
                    </a:lnL>
                    <a:lnR w="9525" cap="flat" cmpd="sng" algn="ctr">
                      <a:solidFill>
                        <a:srgbClr val="D1D5DB"/>
                      </a:solidFill>
                      <a:prstDash val="solid"/>
                      <a:round/>
                      <a:headEnd type="none" w="med" len="med"/>
                      <a:tailEnd type="none" w="med" len="med"/>
                    </a:lnR>
                    <a:lnT w="9525" cap="flat" cmpd="sng" algn="ctr">
                      <a:solidFill>
                        <a:srgbClr val="D1D5DB"/>
                      </a:solidFill>
                      <a:prstDash val="solid"/>
                      <a:round/>
                      <a:headEnd type="none" w="med" len="med"/>
                      <a:tailEnd type="none" w="med" len="med"/>
                    </a:lnT>
                    <a:lnB w="9525" cap="flat" cmpd="sng" algn="ctr">
                      <a:solidFill>
                        <a:srgbClr val="D1D5DB"/>
                      </a:solidFill>
                      <a:prstDash val="solid"/>
                      <a:round/>
                      <a:headEnd type="none" w="med" len="med"/>
                      <a:tailEnd type="none" w="med" len="med"/>
                    </a:lnB>
                  </a:tcPr>
                </a:tc>
                <a:extLst>
                  <a:ext uri="{0D108BD9-81ED-4DB2-BD59-A6C34878D82A}">
                    <a16:rowId xmlns:a16="http://schemas.microsoft.com/office/drawing/2014/main" val="10000"/>
                  </a:ext>
                </a:extLst>
              </a:tr>
              <a:tr h="1280160">
                <a:tc>
                  <a:txBody>
                    <a:bodyPr/>
                    <a:lstStyle/>
                    <a:p>
                      <a:pPr marL="0" indent="0">
                        <a:buNone/>
                      </a:pPr>
                      <a:r>
                        <a:rPr lang="en-US" sz="1200" dirty="0">
                          <a:solidFill>
                            <a:srgbClr val="4B5563"/>
                          </a:solidFill>
                          <a:latin typeface="Arial" pitchFamily="34" charset="0"/>
                          <a:ea typeface="Arial" pitchFamily="34" charset="-122"/>
                          <a:cs typeface="Arial" pitchFamily="34" charset="-120"/>
                        </a:rPr>
                        <a:t>Emma</a:t>
                      </a:r>
                      <a:endParaRPr lang="en-US" sz="1200" dirty="0">
                        <a:latin typeface="Arial" charset="0"/>
                        <a:ea typeface="Arial" charset="0"/>
                        <a:cs typeface="Arial" charset="0"/>
                      </a:endParaRPr>
                    </a:p>
                  </a:txBody>
                  <a:tcPr>
                    <a:lnL w="9525" cap="flat" cmpd="sng" algn="ctr">
                      <a:solidFill>
                        <a:srgbClr val="D1D5DB"/>
                      </a:solidFill>
                      <a:prstDash val="solid"/>
                      <a:round/>
                      <a:headEnd type="none" w="med" len="med"/>
                      <a:tailEnd type="none" w="med" len="med"/>
                    </a:lnL>
                    <a:lnR w="9525" cap="flat" cmpd="sng" algn="ctr">
                      <a:solidFill>
                        <a:srgbClr val="D1D5DB"/>
                      </a:solidFill>
                      <a:prstDash val="solid"/>
                      <a:round/>
                      <a:headEnd type="none" w="med" len="med"/>
                      <a:tailEnd type="none" w="med" len="med"/>
                    </a:lnR>
                    <a:lnT w="9525" cap="flat" cmpd="sng" algn="ctr">
                      <a:solidFill>
                        <a:srgbClr val="D1D5DB"/>
                      </a:solidFill>
                      <a:prstDash val="solid"/>
                      <a:round/>
                      <a:headEnd type="none" w="med" len="med"/>
                      <a:tailEnd type="none" w="med" len="med"/>
                    </a:lnT>
                    <a:lnB w="9525" cap="flat" cmpd="sng" algn="ctr">
                      <a:solidFill>
                        <a:srgbClr val="D1D5DB"/>
                      </a:solidFill>
                      <a:prstDash val="solid"/>
                      <a:round/>
                      <a:headEnd type="none" w="med" len="med"/>
                      <a:tailEnd type="none" w="med" len="med"/>
                    </a:lnB>
                  </a:tcPr>
                </a:tc>
                <a:tc>
                  <a:txBody>
                    <a:bodyPr/>
                    <a:lstStyle/>
                    <a:p>
                      <a:pPr marL="0" indent="0">
                        <a:buNone/>
                      </a:pPr>
                      <a:r>
                        <a:rPr lang="en-US" sz="1200" dirty="0">
                          <a:solidFill>
                            <a:srgbClr val="4B5563"/>
                          </a:solidFill>
                          <a:latin typeface="Arial" pitchFamily="34" charset="0"/>
                          <a:ea typeface="Arial" pitchFamily="34" charset="-122"/>
                          <a:cs typeface="Arial" pitchFamily="34" charset="-120"/>
                        </a:rPr>
                        <a:t>Perpetrator - senior engineer alleged to have accessed and attempted to exfiltrate patent QT-AI-2025</a:t>
                      </a:r>
                      <a:endParaRPr lang="en-US" sz="1200" dirty="0">
                        <a:latin typeface="Arial" charset="0"/>
                        <a:ea typeface="Arial" charset="0"/>
                        <a:cs typeface="Arial" charset="0"/>
                      </a:endParaRPr>
                    </a:p>
                  </a:txBody>
                  <a:tcPr>
                    <a:lnL w="9525" cap="flat" cmpd="sng" algn="ctr">
                      <a:solidFill>
                        <a:srgbClr val="D1D5DB"/>
                      </a:solidFill>
                      <a:prstDash val="solid"/>
                      <a:round/>
                      <a:headEnd type="none" w="med" len="med"/>
                      <a:tailEnd type="none" w="med" len="med"/>
                    </a:lnL>
                    <a:lnR w="9525" cap="flat" cmpd="sng" algn="ctr">
                      <a:solidFill>
                        <a:srgbClr val="D1D5DB"/>
                      </a:solidFill>
                      <a:prstDash val="solid"/>
                      <a:round/>
                      <a:headEnd type="none" w="med" len="med"/>
                      <a:tailEnd type="none" w="med" len="med"/>
                    </a:lnR>
                    <a:lnT w="9525" cap="flat" cmpd="sng" algn="ctr">
                      <a:solidFill>
                        <a:srgbClr val="D1D5DB"/>
                      </a:solidFill>
                      <a:prstDash val="solid"/>
                      <a:round/>
                      <a:headEnd type="none" w="med" len="med"/>
                      <a:tailEnd type="none" w="med" len="med"/>
                    </a:lnT>
                    <a:lnB w="9525" cap="flat" cmpd="sng" algn="ctr">
                      <a:solidFill>
                        <a:srgbClr val="D1D5DB"/>
                      </a:solidFill>
                      <a:prstDash val="solid"/>
                      <a:round/>
                      <a:headEnd type="none" w="med" len="med"/>
                      <a:tailEnd type="none" w="med" len="med"/>
                    </a:lnB>
                  </a:tcPr>
                </a:tc>
                <a:tc>
                  <a:txBody>
                    <a:bodyPr/>
                    <a:lstStyle/>
                    <a:p>
                      <a:pPr marL="0" indent="0">
                        <a:buNone/>
                      </a:pPr>
                      <a:r>
                        <a:rPr lang="en-US" sz="1200" dirty="0">
                          <a:solidFill>
                            <a:srgbClr val="4B5563"/>
                          </a:solidFill>
                          <a:latin typeface="Arial" pitchFamily="34" charset="0"/>
                          <a:ea typeface="Arial" pitchFamily="34" charset="-122"/>
                          <a:cs typeface="Arial" pitchFamily="34" charset="-120"/>
                        </a:rPr>
                        <a:t>Addressed directly in WhatsApp thread ('Hi Emma') referenced in Facebook Messenger negotiation of the 'Blueprint'</a:t>
                      </a:r>
                      <a:endParaRPr lang="en-US" sz="1200" dirty="0">
                        <a:latin typeface="Arial" charset="0"/>
                        <a:ea typeface="Arial" charset="0"/>
                        <a:cs typeface="Arial" charset="0"/>
                      </a:endParaRPr>
                    </a:p>
                  </a:txBody>
                  <a:tcPr>
                    <a:lnL w="9525" cap="flat" cmpd="sng" algn="ctr">
                      <a:solidFill>
                        <a:srgbClr val="D1D5DB"/>
                      </a:solidFill>
                      <a:prstDash val="solid"/>
                      <a:round/>
                      <a:headEnd type="none" w="med" len="med"/>
                      <a:tailEnd type="none" w="med" len="med"/>
                    </a:lnL>
                    <a:lnR w="9525" cap="flat" cmpd="sng" algn="ctr">
                      <a:solidFill>
                        <a:srgbClr val="D1D5DB"/>
                      </a:solidFill>
                      <a:prstDash val="solid"/>
                      <a:round/>
                      <a:headEnd type="none" w="med" len="med"/>
                      <a:tailEnd type="none" w="med" len="med"/>
                    </a:lnR>
                    <a:lnT w="9525" cap="flat" cmpd="sng" algn="ctr">
                      <a:solidFill>
                        <a:srgbClr val="D1D5DB"/>
                      </a:solidFill>
                      <a:prstDash val="solid"/>
                      <a:round/>
                      <a:headEnd type="none" w="med" len="med"/>
                      <a:tailEnd type="none" w="med" len="med"/>
                    </a:lnT>
                    <a:lnB w="9525" cap="flat" cmpd="sng" algn="ctr">
                      <a:solidFill>
                        <a:srgbClr val="D1D5DB"/>
                      </a:solidFill>
                      <a:prstDash val="solid"/>
                      <a:round/>
                      <a:headEnd type="none" w="med" len="med"/>
                      <a:tailEnd type="none" w="med" len="med"/>
                    </a:lnB>
                  </a:tcPr>
                </a:tc>
                <a:extLst>
                  <a:ext uri="{0D108BD9-81ED-4DB2-BD59-A6C34878D82A}">
                    <a16:rowId xmlns:a16="http://schemas.microsoft.com/office/drawing/2014/main" val="10001"/>
                  </a:ext>
                </a:extLst>
              </a:tr>
              <a:tr h="1280160">
                <a:tc>
                  <a:txBody>
                    <a:bodyPr/>
                    <a:lstStyle/>
                    <a:p>
                      <a:pPr marL="0" indent="0">
                        <a:buNone/>
                      </a:pPr>
                      <a:r>
                        <a:rPr lang="en-US" sz="1200" dirty="0">
                          <a:solidFill>
                            <a:srgbClr val="4B5563"/>
                          </a:solidFill>
                          <a:latin typeface="Arial" pitchFamily="34" charset="0"/>
                          <a:ea typeface="Arial" pitchFamily="34" charset="-122"/>
                          <a:cs typeface="Arial" pitchFamily="34" charset="-120"/>
                        </a:rPr>
                        <a:t>Joe</a:t>
                      </a:r>
                      <a:endParaRPr lang="en-US" sz="1200" dirty="0">
                        <a:latin typeface="Arial" charset="0"/>
                        <a:ea typeface="Arial" charset="0"/>
                        <a:cs typeface="Arial" charset="0"/>
                      </a:endParaRPr>
                    </a:p>
                  </a:txBody>
                  <a:tcPr>
                    <a:lnL w="9525" cap="flat" cmpd="sng" algn="ctr">
                      <a:solidFill>
                        <a:srgbClr val="D1D5DB"/>
                      </a:solidFill>
                      <a:prstDash val="solid"/>
                      <a:round/>
                      <a:headEnd type="none" w="med" len="med"/>
                      <a:tailEnd type="none" w="med" len="med"/>
                    </a:lnL>
                    <a:lnR w="9525" cap="flat" cmpd="sng" algn="ctr">
                      <a:solidFill>
                        <a:srgbClr val="D1D5DB"/>
                      </a:solidFill>
                      <a:prstDash val="solid"/>
                      <a:round/>
                      <a:headEnd type="none" w="med" len="med"/>
                      <a:tailEnd type="none" w="med" len="med"/>
                    </a:lnR>
                    <a:lnT w="9525" cap="flat" cmpd="sng" algn="ctr">
                      <a:solidFill>
                        <a:srgbClr val="D1D5DB"/>
                      </a:solidFill>
                      <a:prstDash val="solid"/>
                      <a:round/>
                      <a:headEnd type="none" w="med" len="med"/>
                      <a:tailEnd type="none" w="med" len="med"/>
                    </a:lnT>
                    <a:lnB w="9525" cap="flat" cmpd="sng" algn="ctr">
                      <a:solidFill>
                        <a:srgbClr val="D1D5DB"/>
                      </a:solidFill>
                      <a:prstDash val="solid"/>
                      <a:round/>
                      <a:headEnd type="none" w="med" len="med"/>
                      <a:tailEnd type="none" w="med" len="med"/>
                    </a:lnB>
                  </a:tcPr>
                </a:tc>
                <a:tc>
                  <a:txBody>
                    <a:bodyPr/>
                    <a:lstStyle/>
                    <a:p>
                      <a:pPr marL="0" indent="0">
                        <a:buNone/>
                      </a:pPr>
                      <a:r>
                        <a:rPr lang="en-US" sz="1200" dirty="0">
                          <a:solidFill>
                            <a:srgbClr val="4B5563"/>
                          </a:solidFill>
                          <a:latin typeface="Arial" pitchFamily="34" charset="0"/>
                          <a:ea typeface="Arial" pitchFamily="34" charset="-122"/>
                          <a:cs typeface="Arial" pitchFamily="34" charset="-120"/>
                        </a:rPr>
                        <a:t>Intermediary - alleged go-between linking Emma to the buyer</a:t>
                      </a:r>
                      <a:endParaRPr lang="en-US" sz="1200" dirty="0">
                        <a:latin typeface="Arial" charset="0"/>
                        <a:ea typeface="Arial" charset="0"/>
                        <a:cs typeface="Arial" charset="0"/>
                      </a:endParaRPr>
                    </a:p>
                  </a:txBody>
                  <a:tcPr>
                    <a:lnL w="9525" cap="flat" cmpd="sng" algn="ctr">
                      <a:solidFill>
                        <a:srgbClr val="D1D5DB"/>
                      </a:solidFill>
                      <a:prstDash val="solid"/>
                      <a:round/>
                      <a:headEnd type="none" w="med" len="med"/>
                      <a:tailEnd type="none" w="med" len="med"/>
                    </a:lnL>
                    <a:lnR w="9525" cap="flat" cmpd="sng" algn="ctr">
                      <a:solidFill>
                        <a:srgbClr val="D1D5DB"/>
                      </a:solidFill>
                      <a:prstDash val="solid"/>
                      <a:round/>
                      <a:headEnd type="none" w="med" len="med"/>
                      <a:tailEnd type="none" w="med" len="med"/>
                    </a:lnR>
                    <a:lnT w="9525" cap="flat" cmpd="sng" algn="ctr">
                      <a:solidFill>
                        <a:srgbClr val="D1D5DB"/>
                      </a:solidFill>
                      <a:prstDash val="solid"/>
                      <a:round/>
                      <a:headEnd type="none" w="med" len="med"/>
                      <a:tailEnd type="none" w="med" len="med"/>
                    </a:lnT>
                    <a:lnB w="9525" cap="flat" cmpd="sng" algn="ctr">
                      <a:solidFill>
                        <a:srgbClr val="D1D5DB"/>
                      </a:solidFill>
                      <a:prstDash val="solid"/>
                      <a:round/>
                      <a:headEnd type="none" w="med" len="med"/>
                      <a:tailEnd type="none" w="med" len="med"/>
                    </a:lnB>
                  </a:tcPr>
                </a:tc>
                <a:tc>
                  <a:txBody>
                    <a:bodyPr/>
                    <a:lstStyle/>
                    <a:p>
                      <a:pPr marL="0" indent="0">
                        <a:buNone/>
                      </a:pPr>
                      <a:r>
                        <a:rPr lang="en-US" sz="1200" dirty="0">
                          <a:solidFill>
                            <a:srgbClr val="4B5563"/>
                          </a:solidFill>
                          <a:latin typeface="Arial" pitchFamily="34" charset="0"/>
                          <a:ea typeface="Arial" pitchFamily="34" charset="-122"/>
                          <a:cs typeface="Arial" pitchFamily="34" charset="-120"/>
                        </a:rPr>
                        <a:t>Addressed directly in WhatsApp thread ('Hi Joe') named in Facebook Messenger opening line ('Norman, Joe told me u r ready')</a:t>
                      </a:r>
                      <a:endParaRPr lang="en-US" sz="1200" dirty="0">
                        <a:latin typeface="Arial" charset="0"/>
                        <a:ea typeface="Arial" charset="0"/>
                        <a:cs typeface="Arial" charset="0"/>
                      </a:endParaRPr>
                    </a:p>
                  </a:txBody>
                  <a:tcPr>
                    <a:lnL w="9525" cap="flat" cmpd="sng" algn="ctr">
                      <a:solidFill>
                        <a:srgbClr val="D1D5DB"/>
                      </a:solidFill>
                      <a:prstDash val="solid"/>
                      <a:round/>
                      <a:headEnd type="none" w="med" len="med"/>
                      <a:tailEnd type="none" w="med" len="med"/>
                    </a:lnL>
                    <a:lnR w="9525" cap="flat" cmpd="sng" algn="ctr">
                      <a:solidFill>
                        <a:srgbClr val="D1D5DB"/>
                      </a:solidFill>
                      <a:prstDash val="solid"/>
                      <a:round/>
                      <a:headEnd type="none" w="med" len="med"/>
                      <a:tailEnd type="none" w="med" len="med"/>
                    </a:lnR>
                    <a:lnT w="9525" cap="flat" cmpd="sng" algn="ctr">
                      <a:solidFill>
                        <a:srgbClr val="D1D5DB"/>
                      </a:solidFill>
                      <a:prstDash val="solid"/>
                      <a:round/>
                      <a:headEnd type="none" w="med" len="med"/>
                      <a:tailEnd type="none" w="med" len="med"/>
                    </a:lnT>
                    <a:lnB w="9525" cap="flat" cmpd="sng" algn="ctr">
                      <a:solidFill>
                        <a:srgbClr val="D1D5DB"/>
                      </a:solidFill>
                      <a:prstDash val="solid"/>
                      <a:round/>
                      <a:headEnd type="none" w="med" len="med"/>
                      <a:tailEnd type="none" w="med" len="med"/>
                    </a:lnB>
                  </a:tcPr>
                </a:tc>
                <a:extLst>
                  <a:ext uri="{0D108BD9-81ED-4DB2-BD59-A6C34878D82A}">
                    <a16:rowId xmlns:a16="http://schemas.microsoft.com/office/drawing/2014/main" val="10002"/>
                  </a:ext>
                </a:extLst>
              </a:tr>
              <a:tr h="1280160">
                <a:tc>
                  <a:txBody>
                    <a:bodyPr/>
                    <a:lstStyle/>
                    <a:p>
                      <a:pPr marL="0" indent="0">
                        <a:buNone/>
                      </a:pPr>
                      <a:r>
                        <a:rPr lang="en-US" sz="1200" dirty="0">
                          <a:solidFill>
                            <a:srgbClr val="4B5563"/>
                          </a:solidFill>
                          <a:latin typeface="Arial" pitchFamily="34" charset="0"/>
                          <a:ea typeface="Arial" pitchFamily="34" charset="-122"/>
                          <a:cs typeface="Arial" pitchFamily="34" charset="-120"/>
                        </a:rPr>
                        <a:t>Norman</a:t>
                      </a:r>
                      <a:endParaRPr lang="en-US" sz="1200" dirty="0">
                        <a:latin typeface="Arial" charset="0"/>
                        <a:ea typeface="Arial" charset="0"/>
                        <a:cs typeface="Arial" charset="0"/>
                      </a:endParaRPr>
                    </a:p>
                  </a:txBody>
                  <a:tcPr>
                    <a:lnL w="9525" cap="flat" cmpd="sng" algn="ctr">
                      <a:solidFill>
                        <a:srgbClr val="D1D5DB"/>
                      </a:solidFill>
                      <a:prstDash val="solid"/>
                      <a:round/>
                      <a:headEnd type="none" w="med" len="med"/>
                      <a:tailEnd type="none" w="med" len="med"/>
                    </a:lnL>
                    <a:lnR w="9525" cap="flat" cmpd="sng" algn="ctr">
                      <a:solidFill>
                        <a:srgbClr val="D1D5DB"/>
                      </a:solidFill>
                      <a:prstDash val="solid"/>
                      <a:round/>
                      <a:headEnd type="none" w="med" len="med"/>
                      <a:tailEnd type="none" w="med" len="med"/>
                    </a:lnR>
                    <a:lnT w="9525" cap="flat" cmpd="sng" algn="ctr">
                      <a:solidFill>
                        <a:srgbClr val="D1D5DB"/>
                      </a:solidFill>
                      <a:prstDash val="solid"/>
                      <a:round/>
                      <a:headEnd type="none" w="med" len="med"/>
                      <a:tailEnd type="none" w="med" len="med"/>
                    </a:lnT>
                    <a:lnB w="9525" cap="flat" cmpd="sng" algn="ctr">
                      <a:solidFill>
                        <a:srgbClr val="D1D5DB"/>
                      </a:solidFill>
                      <a:prstDash val="solid"/>
                      <a:round/>
                      <a:headEnd type="none" w="med" len="med"/>
                      <a:tailEnd type="none" w="med" len="med"/>
                    </a:lnB>
                  </a:tcPr>
                </a:tc>
                <a:tc>
                  <a:txBody>
                    <a:bodyPr/>
                    <a:lstStyle/>
                    <a:p>
                      <a:pPr marL="0" indent="0">
                        <a:buNone/>
                      </a:pPr>
                      <a:r>
                        <a:rPr lang="en-US" sz="1200" dirty="0">
                          <a:solidFill>
                            <a:srgbClr val="4B5563"/>
                          </a:solidFill>
                          <a:latin typeface="Arial" pitchFamily="34" charset="0"/>
                          <a:ea typeface="Arial" pitchFamily="34" charset="-122"/>
                          <a:cs typeface="Arial" pitchFamily="34" charset="-120"/>
                        </a:rPr>
                        <a:t>Buyer / negotiator - contact linked to NexGen Circuits</a:t>
                      </a:r>
                      <a:endParaRPr lang="en-US" sz="1200" dirty="0">
                        <a:latin typeface="Arial" charset="0"/>
                        <a:ea typeface="Arial" charset="0"/>
                        <a:cs typeface="Arial" charset="0"/>
                      </a:endParaRPr>
                    </a:p>
                  </a:txBody>
                  <a:tcPr>
                    <a:lnL w="9525" cap="flat" cmpd="sng" algn="ctr">
                      <a:solidFill>
                        <a:srgbClr val="D1D5DB"/>
                      </a:solidFill>
                      <a:prstDash val="solid"/>
                      <a:round/>
                      <a:headEnd type="none" w="med" len="med"/>
                      <a:tailEnd type="none" w="med" len="med"/>
                    </a:lnL>
                    <a:lnR w="9525" cap="flat" cmpd="sng" algn="ctr">
                      <a:solidFill>
                        <a:srgbClr val="D1D5DB"/>
                      </a:solidFill>
                      <a:prstDash val="solid"/>
                      <a:round/>
                      <a:headEnd type="none" w="med" len="med"/>
                      <a:tailEnd type="none" w="med" len="med"/>
                    </a:lnR>
                    <a:lnT w="9525" cap="flat" cmpd="sng" algn="ctr">
                      <a:solidFill>
                        <a:srgbClr val="D1D5DB"/>
                      </a:solidFill>
                      <a:prstDash val="solid"/>
                      <a:round/>
                      <a:headEnd type="none" w="med" len="med"/>
                      <a:tailEnd type="none" w="med" len="med"/>
                    </a:lnT>
                    <a:lnB w="9525" cap="flat" cmpd="sng" algn="ctr">
                      <a:solidFill>
                        <a:srgbClr val="D1D5DB"/>
                      </a:solidFill>
                      <a:prstDash val="solid"/>
                      <a:round/>
                      <a:headEnd type="none" w="med" len="med"/>
                      <a:tailEnd type="none" w="med" len="med"/>
                    </a:lnB>
                  </a:tcPr>
                </a:tc>
                <a:tc>
                  <a:txBody>
                    <a:bodyPr/>
                    <a:lstStyle/>
                    <a:p>
                      <a:pPr marL="0" indent="0">
                        <a:buNone/>
                      </a:pPr>
                      <a:r>
                        <a:rPr lang="en-US" sz="1200" dirty="0">
                          <a:solidFill>
                            <a:srgbClr val="4B5563"/>
                          </a:solidFill>
                          <a:latin typeface="Arial" pitchFamily="34" charset="0"/>
                          <a:ea typeface="Arial" pitchFamily="34" charset="-122"/>
                          <a:cs typeface="Arial" pitchFamily="34" charset="-120"/>
                        </a:rPr>
                        <a:t>Named participant in Facebook Messenger negotiation discussing payment ('5M offshore') and phased release of the Blueprint</a:t>
                      </a:r>
                      <a:endParaRPr lang="en-US" sz="1200" dirty="0">
                        <a:latin typeface="Arial" charset="0"/>
                        <a:ea typeface="Arial" charset="0"/>
                        <a:cs typeface="Arial" charset="0"/>
                      </a:endParaRPr>
                    </a:p>
                  </a:txBody>
                  <a:tcPr>
                    <a:lnL w="9525" cap="flat" cmpd="sng" algn="ctr">
                      <a:solidFill>
                        <a:srgbClr val="D1D5DB"/>
                      </a:solidFill>
                      <a:prstDash val="solid"/>
                      <a:round/>
                      <a:headEnd type="none" w="med" len="med"/>
                      <a:tailEnd type="none" w="med" len="med"/>
                    </a:lnL>
                    <a:lnR w="9525" cap="flat" cmpd="sng" algn="ctr">
                      <a:solidFill>
                        <a:srgbClr val="D1D5DB"/>
                      </a:solidFill>
                      <a:prstDash val="solid"/>
                      <a:round/>
                      <a:headEnd type="none" w="med" len="med"/>
                      <a:tailEnd type="none" w="med" len="med"/>
                    </a:lnR>
                    <a:lnT w="9525" cap="flat" cmpd="sng" algn="ctr">
                      <a:solidFill>
                        <a:srgbClr val="D1D5DB"/>
                      </a:solidFill>
                      <a:prstDash val="solid"/>
                      <a:round/>
                      <a:headEnd type="none" w="med" len="med"/>
                      <a:tailEnd type="none" w="med" len="med"/>
                    </a:lnT>
                    <a:lnB w="9525" cap="flat" cmpd="sng" algn="ctr">
                      <a:solidFill>
                        <a:srgbClr val="D1D5DB"/>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20040"/>
            <a:ext cx="11064240" cy="548640"/>
          </a:xfrm>
          <a:prstGeom prst="rect">
            <a:avLst/>
          </a:prstGeom>
          <a:noFill/>
          <a:ln/>
        </p:spPr>
        <p:txBody>
          <a:bodyPr wrap="square" rtlCol="0" anchor="ctr"/>
          <a:lstStyle/>
          <a:p>
            <a:pPr marL="0" indent="0">
              <a:buNone/>
            </a:pPr>
            <a:r>
              <a:rPr lang="en-US" sz="2400" b="1">
                <a:solidFill>
                  <a:srgbClr val="1F2937"/>
                </a:solidFill>
                <a:latin typeface="Times New Roman" panose="02020603050405020304" pitchFamily="18" charset="0"/>
                <a:ea typeface="Arial" pitchFamily="34" charset="-122"/>
                <a:cs typeface="Times New Roman" panose="02020603050405020304" pitchFamily="18" charset="0"/>
              </a:rPr>
              <a:t>Conclusion</a:t>
            </a:r>
            <a:endParaRPr lang="en-US" sz="2400" dirty="0">
              <a:latin typeface="Times New Roman" panose="02020603050405020304" pitchFamily="18" charset="0"/>
              <a:cs typeface="Times New Roman" panose="02020603050405020304" pitchFamily="18" charset="0"/>
            </a:endParaRPr>
          </a:p>
        </p:txBody>
      </p:sp>
      <p:sp>
        <p:nvSpPr>
          <p:cNvPr id="4" name="Text 2"/>
          <p:cNvSpPr/>
          <p:nvPr/>
        </p:nvSpPr>
        <p:spPr>
          <a:xfrm>
            <a:off x="11430000" y="6537960"/>
            <a:ext cx="365760" cy="274320"/>
          </a:xfrm>
          <a:prstGeom prst="rect">
            <a:avLst/>
          </a:prstGeom>
          <a:noFill/>
          <a:ln/>
        </p:spPr>
        <p:txBody>
          <a:bodyPr wrap="square" rtlCol="0" anchor="ctr"/>
          <a:lstStyle/>
          <a:p>
            <a:pPr marL="0" indent="0" algn="r">
              <a:buNone/>
            </a:pPr>
            <a:r>
              <a:rPr lang="en-US" sz="1400" dirty="0">
                <a:solidFill>
                  <a:srgbClr val="9CA3AF"/>
                </a:solidFill>
                <a:latin typeface="Times New Roman" panose="02020603050405020304" pitchFamily="18" charset="0"/>
                <a:ea typeface="Arial" pitchFamily="34" charset="-122"/>
                <a:cs typeface="Times New Roman" panose="02020603050405020304" pitchFamily="18" charset="0"/>
              </a:rPr>
              <a:t>11</a:t>
            </a:r>
            <a:endParaRPr lang="en-US" sz="1400" dirty="0">
              <a:latin typeface="Times New Roman" panose="02020603050405020304" pitchFamily="18" charset="0"/>
              <a:cs typeface="Times New Roman" panose="02020603050405020304" pitchFamily="18" charset="0"/>
            </a:endParaRPr>
          </a:p>
        </p:txBody>
      </p:sp>
      <p:sp>
        <p:nvSpPr>
          <p:cNvPr id="5" name="Text 3"/>
          <p:cNvSpPr/>
          <p:nvPr/>
        </p:nvSpPr>
        <p:spPr>
          <a:xfrm>
            <a:off x="548640" y="1417320"/>
            <a:ext cx="5303520" cy="365760"/>
          </a:xfrm>
          <a:prstGeom prst="rect">
            <a:avLst/>
          </a:prstGeom>
          <a:noFill/>
          <a:ln/>
        </p:spPr>
        <p:txBody>
          <a:bodyPr wrap="square" rtlCol="0" anchor="ctr"/>
          <a:lstStyle/>
          <a:p>
            <a:pPr marL="0" indent="0">
              <a:buNone/>
            </a:pPr>
            <a:r>
              <a:rPr lang="en-US" sz="1400" b="1" dirty="0">
                <a:solidFill>
                  <a:srgbClr val="1F2937"/>
                </a:solidFill>
                <a:latin typeface="Times New Roman" panose="02020603050405020304" pitchFamily="18" charset="0"/>
                <a:ea typeface="Arial" pitchFamily="34" charset="-122"/>
                <a:cs typeface="Times New Roman" panose="02020603050405020304" pitchFamily="18" charset="0"/>
              </a:rPr>
              <a:t>Conclusion</a:t>
            </a:r>
            <a:endParaRPr lang="en-US" sz="1400" dirty="0">
              <a:latin typeface="Times New Roman" panose="02020603050405020304" pitchFamily="18" charset="0"/>
              <a:cs typeface="Times New Roman" panose="02020603050405020304" pitchFamily="18" charset="0"/>
            </a:endParaRPr>
          </a:p>
        </p:txBody>
      </p:sp>
      <p:sp>
        <p:nvSpPr>
          <p:cNvPr id="6" name="Text 4"/>
          <p:cNvSpPr/>
          <p:nvPr/>
        </p:nvSpPr>
        <p:spPr>
          <a:xfrm>
            <a:off x="548640" y="1828800"/>
            <a:ext cx="5303520" cy="2743200"/>
          </a:xfrm>
          <a:prstGeom prst="rect">
            <a:avLst/>
          </a:prstGeom>
          <a:noFill/>
          <a:ln/>
        </p:spPr>
        <p:txBody>
          <a:bodyPr wrap="square" rtlCol="0" anchor="t"/>
          <a:lstStyle/>
          <a:p>
            <a:pPr marL="0" indent="0">
              <a:lnSpc>
                <a:spcPct val="125000"/>
              </a:lnSpc>
              <a:buNone/>
            </a:pPr>
            <a:r>
              <a:rPr lang="en-US" sz="1400" dirty="0">
                <a:solidFill>
                  <a:srgbClr val="4B5563"/>
                </a:solidFill>
                <a:latin typeface="Times New Roman" panose="02020603050405020304" pitchFamily="18" charset="0"/>
                <a:ea typeface="Arial" pitchFamily="34" charset="-122"/>
                <a:cs typeface="Times New Roman" panose="02020603050405020304" pitchFamily="18" charset="0"/>
              </a:rPr>
              <a:t>The recovered communications (Facebook Messenger and WhatsApp), corroborated by independent travel/location metadata, provide converging evidence consistent with a coordinated attempt to exfiltrate and sell patent QT-AI-2025. References to a 'Blueprint' released 'in chunks', a payment figure ('5M offshore'), and an agreed cut-off ('after that we are ghosts') indicate deliberate, security-conscious planning rather than incidental contact between the parties.</a:t>
            </a:r>
            <a:endParaRPr lang="en-US" sz="1400" dirty="0">
              <a:latin typeface="Times New Roman" panose="02020603050405020304" pitchFamily="18" charset="0"/>
              <a:cs typeface="Times New Roman" panose="02020603050405020304" pitchFamily="18" charset="0"/>
            </a:endParaRPr>
          </a:p>
        </p:txBody>
      </p:sp>
      <p:sp>
        <p:nvSpPr>
          <p:cNvPr id="8" name="Text 6"/>
          <p:cNvSpPr/>
          <p:nvPr/>
        </p:nvSpPr>
        <p:spPr>
          <a:xfrm>
            <a:off x="6126480" y="1828800"/>
            <a:ext cx="5303520" cy="4480560"/>
          </a:xfrm>
          <a:prstGeom prst="rect">
            <a:avLst/>
          </a:prstGeom>
          <a:noFill/>
          <a:ln/>
        </p:spPr>
        <p:txBody>
          <a:bodyPr wrap="square" rtlCol="0" anchor="t"/>
          <a:lstStyle/>
          <a:p>
            <a:pPr marL="342900" indent="-342900">
              <a:spcAft>
                <a:spcPts val="1000"/>
              </a:spcAft>
              <a:buSzPct val="100000"/>
              <a:buChar char="•"/>
            </a:pPr>
            <a:endParaRPr lang="en-US" sz="1400" dirty="0">
              <a:latin typeface="Times New Roman" panose="02020603050405020304" pitchFamily="18" charset="0"/>
              <a:cs typeface="Times New Roman" panose="02020603050405020304" pitchFamily="18"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146</TotalTime>
  <Words>1222</Words>
  <Application>Microsoft Office PowerPoint</Application>
  <PresentationFormat>Widescreen</PresentationFormat>
  <Paragraphs>144</Paragraphs>
  <Slides>11</Slides>
  <Notes>11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Arial</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Md Arafat Rahman (2437469)</cp:lastModifiedBy>
  <cp:revision>30</cp:revision>
  <dcterms:created xsi:type="dcterms:W3CDTF">2026-08-10T21:30:48Z</dcterms:created>
  <dcterms:modified xsi:type="dcterms:W3CDTF">2026-08-11T12:28:43Z</dcterms:modified>
</cp:coreProperties>
</file>