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10"/>
  </p:notesMasterIdLst>
  <p:sldIdLst>
    <p:sldId id="364" r:id="rId2"/>
    <p:sldId id="256" r:id="rId3"/>
    <p:sldId id="257" r:id="rId4"/>
    <p:sldId id="258" r:id="rId5"/>
    <p:sldId id="259" r:id="rId6"/>
    <p:sldId id="260" r:id="rId7"/>
    <p:sldId id="261" r:id="rId8"/>
    <p:sldId id="262" r:id="rId9"/>
  </p:sldIdLst>
  <p:sldSz cx="14630400" cy="8229600"/>
  <p:notesSz cx="8229600" cy="14630400"/>
  <p:embeddedFontLst>
    <p:embeddedFont>
      <p:font typeface="Funnel Display" panose="020B0604020202020204" charset="0"/>
      <p:regular r:id="rId11"/>
    </p:embeddedFont>
    <p:embeddedFont>
      <p:font typeface="Funnel Sans"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551542-C651-4C7E-8DD5-41722F1CFCA5}" v="3" dt="2025-11-07T20:30:54.5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2673" autoAdjust="0"/>
  </p:normalViewPr>
  <p:slideViewPr>
    <p:cSldViewPr snapToGrid="0" snapToObjects="1">
      <p:cViewPr varScale="1">
        <p:scale>
          <a:sx n="62" d="100"/>
          <a:sy n="62" d="100"/>
        </p:scale>
        <p:origin x="984"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2784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 morning. In this presentation, I will provide my own SWOT analysis of professional development in health and social care.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decided to do health and social care since I want to change the lives of other people. I aspire to work as a healthcare assistant, which will later lead to a position of care coordinator. SWOT is an acronym denoting strengths, weaknesses, opportunities, and threats. As Siddiqui (2021) notes, it assists medical care providers in determining the influence of factors on career development. It is significant since it indicates my current state and what I should do in order to achieve my objectives.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My Strengths:</a:t>
            </a:r>
            <a:r>
              <a:rPr lang="en-GB" sz="1200" kern="1200" dirty="0">
                <a:solidFill>
                  <a:schemeClr val="tx1"/>
                </a:solidFill>
                <a:effectLst/>
                <a:latin typeface="+mn-lt"/>
                <a:ea typeface="+mn-ea"/>
                <a:cs typeface="+mn-cs"/>
              </a:rPr>
              <a:t> I have great communication skills, I can empathise with patients, I am an excellent team player, and I am well organised.</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My Weaknesses:</a:t>
            </a:r>
            <a:r>
              <a:rPr lang="en-GB" sz="1200" kern="1200" dirty="0">
                <a:solidFill>
                  <a:schemeClr val="tx1"/>
                </a:solidFill>
                <a:effectLst/>
                <a:latin typeface="+mn-lt"/>
                <a:ea typeface="+mn-ea"/>
                <a:cs typeface="+mn-cs"/>
              </a:rPr>
              <a:t> Lack of clinical experience, poor time management, inability to be confident in conflicts, and poor IT skills in patient records.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Opportunities:</a:t>
            </a:r>
            <a:r>
              <a:rPr lang="en-GB" sz="1200" kern="1200" dirty="0">
                <a:solidFill>
                  <a:schemeClr val="tx1"/>
                </a:solidFill>
                <a:effectLst/>
                <a:latin typeface="+mn-lt"/>
                <a:ea typeface="+mn-ea"/>
                <a:cs typeface="+mn-cs"/>
              </a:rPr>
              <a:t> NHS apprenticeship opportunities, volunteering at care homes, free health online courses, and monthly networking.</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Threats:</a:t>
            </a:r>
            <a:r>
              <a:rPr lang="en-GB" sz="1200" kern="1200" dirty="0">
                <a:solidFill>
                  <a:schemeClr val="tx1"/>
                </a:solidFill>
                <a:effectLst/>
                <a:latin typeface="+mn-lt"/>
                <a:ea typeface="+mn-ea"/>
                <a:cs typeface="+mn-cs"/>
              </a:rPr>
              <a:t> Competition is high on entry-level jobs, experience, funding constraints of the NHS, and regulations that are introduced regularly.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communication skills will help me to address my weakness of confidence. I will engage in active listening and effective expression when confronted with challenging situations with families. My cooperative skills deal with the threat of competition. Forming networks through volunteer work is a source of job references and recommendations. I will use my organisational ability to correct time management. I have been working at my volunteer shifts with daily schedules and priority lists to help me organise tasks effectively. I have already started applying these strategies to my present position.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am also seeking NHS apprenticeships where my relationship-building abilities can contribute to establishing a professional relationship. I am able to create networks during events with the help of my communication strengths. I volunteer at a home of care every week. This provides me with the clinical experience that I require when constructing my CV. To advance my IT skills and acquire protection measures, I am pursuing online studies with Skills for Care. I am actively working towards what I want each week.</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my SWOT analysis, I have positive strengths to capitalise on, weaknesses that I can work on, and opportunities that are worth taking advantage of. I am also reaching my healthcare career objectives by using my strengths effectively to overcome my weaknesses.</a:t>
            </a:r>
            <a:endParaRPr lang="en-US" sz="1200" kern="1200" dirty="0">
              <a:solidFill>
                <a:schemeClr val="tx1"/>
              </a:solidFill>
              <a:effectLst/>
              <a:latin typeface="+mn-lt"/>
              <a:ea typeface="+mn-ea"/>
              <a:cs typeface="+mn-cs"/>
            </a:endParaRPr>
          </a:p>
          <a:p>
            <a:r>
              <a:rPr lang="en-GB" sz="1200" kern="1200">
                <a:solidFill>
                  <a:schemeClr val="tx1"/>
                </a:solidFill>
                <a:effectLst/>
                <a:latin typeface="+mn-lt"/>
                <a:ea typeface="+mn-ea"/>
                <a:cs typeface="+mn-cs"/>
              </a:rPr>
              <a:t>Thank you.</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731520" y="1920241"/>
            <a:ext cx="13167360" cy="47004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07/11/2025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5011421" y="7753352"/>
            <a:ext cx="4632960" cy="438150"/>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991307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6.sv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1.sv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 Id="rId14" Type="http://schemas.openxmlformats.org/officeDocument/2006/relationships/image" Target="../media/image20.sv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840">
                <a:solidFill>
                  <a:schemeClr val="tx1"/>
                </a:solidFill>
                <a:latin typeface="Myriad Pro"/>
              </a:defRPr>
            </a:lvl1pPr>
            <a:lvl2pPr marL="891540" indent="-342900">
              <a:spcBef>
                <a:spcPct val="20000"/>
              </a:spcBef>
              <a:buFont typeface="Arial" panose="020B0604020202020204" pitchFamily="34" charset="0"/>
              <a:buChar char="–"/>
              <a:defRPr sz="3360">
                <a:solidFill>
                  <a:schemeClr val="tx1"/>
                </a:solidFill>
                <a:latin typeface="Myriad Pro"/>
              </a:defRPr>
            </a:lvl2pPr>
            <a:lvl3pPr marL="1371600" indent="-274320">
              <a:spcBef>
                <a:spcPct val="20000"/>
              </a:spcBef>
              <a:buFont typeface="Arial" panose="020B0604020202020204" pitchFamily="34" charset="0"/>
              <a:buChar char="•"/>
              <a:defRPr sz="2880">
                <a:solidFill>
                  <a:schemeClr val="tx1"/>
                </a:solidFill>
                <a:latin typeface="Myriad Pro"/>
              </a:defRPr>
            </a:lvl3pPr>
            <a:lvl4pPr marL="1920240" indent="-274320">
              <a:spcBef>
                <a:spcPct val="20000"/>
              </a:spcBef>
              <a:buFont typeface="Arial" panose="020B0604020202020204" pitchFamily="34" charset="0"/>
              <a:buChar char="–"/>
              <a:defRPr sz="2400">
                <a:solidFill>
                  <a:schemeClr val="tx1"/>
                </a:solidFill>
                <a:latin typeface="Myriad Pro"/>
              </a:defRPr>
            </a:lvl4pPr>
            <a:lvl5pPr marL="2468880" indent="-274320">
              <a:spcBef>
                <a:spcPct val="20000"/>
              </a:spcBef>
              <a:buFont typeface="Arial" panose="020B0604020202020204" pitchFamily="34" charset="0"/>
              <a:buChar char="»"/>
              <a:defRPr sz="2400">
                <a:solidFill>
                  <a:schemeClr val="tx1"/>
                </a:solidFill>
                <a:latin typeface="Myriad Pro"/>
              </a:defRPr>
            </a:lvl5pPr>
            <a:lvl6pPr marL="3017520" indent="-274320" eaLnBrk="0" fontAlgn="base" hangingPunct="0">
              <a:spcBef>
                <a:spcPct val="20000"/>
              </a:spcBef>
              <a:spcAft>
                <a:spcPct val="0"/>
              </a:spcAft>
              <a:buFont typeface="Arial" panose="020B0604020202020204" pitchFamily="34" charset="0"/>
              <a:buChar char="»"/>
              <a:defRPr sz="2400">
                <a:solidFill>
                  <a:schemeClr val="tx1"/>
                </a:solidFill>
                <a:latin typeface="Myriad Pro"/>
              </a:defRPr>
            </a:lvl6pPr>
            <a:lvl7pPr marL="3566160" indent="-274320" eaLnBrk="0" fontAlgn="base" hangingPunct="0">
              <a:spcBef>
                <a:spcPct val="20000"/>
              </a:spcBef>
              <a:spcAft>
                <a:spcPct val="0"/>
              </a:spcAft>
              <a:buFont typeface="Arial" panose="020B0604020202020204" pitchFamily="34" charset="0"/>
              <a:buChar char="»"/>
              <a:defRPr sz="2400">
                <a:solidFill>
                  <a:schemeClr val="tx1"/>
                </a:solidFill>
                <a:latin typeface="Myriad Pro"/>
              </a:defRPr>
            </a:lvl7pPr>
            <a:lvl8pPr marL="4114800" indent="-274320" eaLnBrk="0" fontAlgn="base" hangingPunct="0">
              <a:spcBef>
                <a:spcPct val="20000"/>
              </a:spcBef>
              <a:spcAft>
                <a:spcPct val="0"/>
              </a:spcAft>
              <a:buFont typeface="Arial" panose="020B0604020202020204" pitchFamily="34" charset="0"/>
              <a:buChar char="»"/>
              <a:defRPr sz="2400">
                <a:solidFill>
                  <a:schemeClr val="tx1"/>
                </a:solidFill>
                <a:latin typeface="Myriad Pro"/>
              </a:defRPr>
            </a:lvl8pPr>
            <a:lvl9pPr marL="4663440" indent="-274320" eaLnBrk="0" fontAlgn="base" hangingPunct="0">
              <a:spcBef>
                <a:spcPct val="20000"/>
              </a:spcBef>
              <a:spcAft>
                <a:spcPct val="0"/>
              </a:spcAft>
              <a:buFont typeface="Arial" panose="020B0604020202020204" pitchFamily="34" charset="0"/>
              <a:buChar char="»"/>
              <a:defRPr sz="2400">
                <a:solidFill>
                  <a:schemeClr val="tx1"/>
                </a:solidFill>
                <a:latin typeface="Myriad Pro"/>
              </a:defRPr>
            </a:lvl9pPr>
          </a:lstStyle>
          <a:p>
            <a:pPr fontAlgn="base">
              <a:spcBef>
                <a:spcPct val="0"/>
              </a:spcBef>
              <a:spcAft>
                <a:spcPct val="0"/>
              </a:spcAft>
              <a:buNone/>
            </a:pPr>
            <a:fld id="{AE6B05AB-4810-4491-ACB1-BBF1B714F398}" type="slidenum">
              <a:rPr lang="en-GB" altLang="en-US" sz="1440">
                <a:solidFill>
                  <a:srgbClr val="898989"/>
                </a:solidFill>
                <a:cs typeface="Arial" panose="020B0604020202020204" pitchFamily="34" charset="0"/>
              </a:rPr>
              <a:pPr fontAlgn="base">
                <a:spcBef>
                  <a:spcPct val="0"/>
                </a:spcBef>
                <a:spcAft>
                  <a:spcPct val="0"/>
                </a:spcAft>
                <a:buNone/>
              </a:pPr>
              <a:t>1</a:t>
            </a:fld>
            <a:endParaRPr lang="en-GB" altLang="en-US" sz="144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2377440" y="1263016"/>
            <a:ext cx="9875520" cy="535686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AHMED JAH</a:t>
            </a:r>
          </a:p>
          <a:p>
            <a:r>
              <a:rPr lang="en-GB" altLang="en-US" u="sng" dirty="0"/>
              <a:t>Student ID: 2415343</a:t>
            </a:r>
            <a:endParaRPr lang="en-GB" altLang="en-US" b="1" i="1" dirty="0"/>
          </a:p>
          <a:p>
            <a:r>
              <a:rPr lang="en-GB" altLang="en-US" u="sng" dirty="0"/>
              <a:t>Lecturer’s </a:t>
            </a:r>
            <a:r>
              <a:rPr lang="en-GB" altLang="en-US" u="sng" dirty="0" err="1"/>
              <a:t>Name</a:t>
            </a:r>
            <a:r>
              <a:rPr lang="en-GB" altLang="en-US" b="1" i="1" dirty="0" err="1"/>
              <a:t>:ODETTE</a:t>
            </a:r>
            <a:r>
              <a:rPr lang="en-GB" altLang="en-US" b="1" i="1" dirty="0"/>
              <a:t> JACK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837724" y="1740932"/>
            <a:ext cx="7468553" cy="2464118"/>
          </a:xfrm>
          <a:prstGeom prst="rect">
            <a:avLst/>
          </a:prstGeom>
          <a:noFill/>
          <a:ln/>
        </p:spPr>
        <p:txBody>
          <a:bodyPr wrap="square" lIns="0" tIns="0" rIns="0" bIns="0" rtlCol="0" anchor="t"/>
          <a:lstStyle/>
          <a:p>
            <a:pPr marL="0" indent="0" algn="l">
              <a:lnSpc>
                <a:spcPts val="9700"/>
              </a:lnSpc>
              <a:buNone/>
            </a:pPr>
            <a:r>
              <a:rPr lang="en-US" sz="7750" dirty="0">
                <a:solidFill>
                  <a:srgbClr val="051D3A"/>
                </a:solidFill>
                <a:latin typeface="Funnel Display" pitchFamily="34" charset="0"/>
                <a:ea typeface="Funnel Display" pitchFamily="34" charset="-122"/>
                <a:cs typeface="Funnel Display" pitchFamily="34" charset="-120"/>
              </a:rPr>
              <a:t>Personal SWOT Analysis</a:t>
            </a:r>
            <a:endParaRPr lang="en-US" sz="7750" dirty="0"/>
          </a:p>
        </p:txBody>
      </p:sp>
      <p:sp>
        <p:nvSpPr>
          <p:cNvPr id="4" name="Text 1"/>
          <p:cNvSpPr/>
          <p:nvPr/>
        </p:nvSpPr>
        <p:spPr>
          <a:xfrm>
            <a:off x="837724" y="4519136"/>
            <a:ext cx="7468553" cy="985361"/>
          </a:xfrm>
          <a:prstGeom prst="rect">
            <a:avLst/>
          </a:prstGeom>
          <a:noFill/>
          <a:ln/>
        </p:spPr>
        <p:txBody>
          <a:bodyPr wrap="square" lIns="0" tIns="0" rIns="0" bIns="0" rtlCol="0" anchor="t"/>
          <a:lstStyle/>
          <a:p>
            <a:pPr marL="0" indent="0" algn="l">
              <a:lnSpc>
                <a:spcPts val="3850"/>
              </a:lnSpc>
              <a:buNone/>
            </a:pPr>
            <a:r>
              <a:rPr lang="en-US" sz="3100" dirty="0">
                <a:solidFill>
                  <a:srgbClr val="051D3A"/>
                </a:solidFill>
                <a:latin typeface="Funnel Display" pitchFamily="34" charset="0"/>
                <a:ea typeface="Funnel Display" pitchFamily="34" charset="-122"/>
                <a:cs typeface="Funnel Display" pitchFamily="34" charset="-120"/>
              </a:rPr>
              <a:t>Professional Development in Health and Social Care</a:t>
            </a:r>
            <a:endParaRPr lang="en-US" sz="3100" dirty="0"/>
          </a:p>
        </p:txBody>
      </p:sp>
      <p:sp>
        <p:nvSpPr>
          <p:cNvPr id="5" name="Text 2"/>
          <p:cNvSpPr/>
          <p:nvPr/>
        </p:nvSpPr>
        <p:spPr>
          <a:xfrm>
            <a:off x="837724" y="5818584"/>
            <a:ext cx="7468553" cy="670084"/>
          </a:xfrm>
          <a:prstGeom prst="rect">
            <a:avLst/>
          </a:prstGeom>
          <a:noFill/>
          <a:ln/>
        </p:spPr>
        <p:txBody>
          <a:bodyPr wrap="square" lIns="0" tIns="0" rIns="0" bIns="0" rtlCol="0" anchor="t"/>
          <a:lstStyle/>
          <a:p>
            <a:pPr marL="0" indent="0" algn="l">
              <a:lnSpc>
                <a:spcPts val="2600"/>
              </a:lnSpc>
              <a:buNone/>
            </a:pPr>
            <a:r>
              <a:rPr lang="en-US" sz="2400" dirty="0">
                <a:solidFill>
                  <a:srgbClr val="2B3541"/>
                </a:solidFill>
                <a:latin typeface="Funnel Sans" pitchFamily="34" charset="0"/>
                <a:ea typeface="Funnel Sans" pitchFamily="34" charset="-122"/>
                <a:cs typeface="Funnel Sans" pitchFamily="34" charset="-120"/>
              </a:rPr>
              <a:t>Module code: LCHS4009</a:t>
            </a:r>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837724" y="148281"/>
            <a:ext cx="7183279" cy="605481"/>
          </a:xfrm>
          <a:prstGeom prst="rect">
            <a:avLst/>
          </a:prstGeom>
          <a:noFill/>
          <a:ln/>
        </p:spPr>
        <p:txBody>
          <a:bodyPr wrap="none" lIns="0" tIns="0" rIns="0" bIns="0" rtlCol="0" anchor="t"/>
          <a:lstStyle/>
          <a:p>
            <a:pPr marL="0" indent="0" algn="l">
              <a:lnSpc>
                <a:spcPts val="4850"/>
              </a:lnSpc>
              <a:buNone/>
            </a:pPr>
            <a:r>
              <a:rPr lang="en-US" sz="3850" dirty="0">
                <a:solidFill>
                  <a:srgbClr val="051D3A"/>
                </a:solidFill>
                <a:latin typeface="Funnel Display" pitchFamily="34" charset="0"/>
                <a:ea typeface="Funnel Display" pitchFamily="34" charset="-122"/>
                <a:cs typeface="Funnel Display" pitchFamily="34" charset="-120"/>
              </a:rPr>
              <a:t>Introduction &amp; SWOT Overview</a:t>
            </a:r>
            <a:endParaRPr lang="en-US" sz="3850" dirty="0"/>
          </a:p>
        </p:txBody>
      </p:sp>
      <p:sp>
        <p:nvSpPr>
          <p:cNvPr id="4" name="Text 1"/>
          <p:cNvSpPr/>
          <p:nvPr/>
        </p:nvSpPr>
        <p:spPr>
          <a:xfrm>
            <a:off x="837724" y="3289340"/>
            <a:ext cx="7468553" cy="1005126"/>
          </a:xfrm>
          <a:prstGeom prst="rect">
            <a:avLst/>
          </a:prstGeom>
          <a:noFill/>
          <a:ln/>
        </p:spPr>
        <p:txBody>
          <a:bodyPr wrap="square" lIns="0" tIns="0" rIns="0" bIns="0" rtlCol="0" anchor="t"/>
          <a:lstStyle/>
          <a:p>
            <a:pPr marL="0" indent="0" algn="l">
              <a:lnSpc>
                <a:spcPts val="2600"/>
              </a:lnSpc>
              <a:buNone/>
            </a:pPr>
            <a:r>
              <a:rPr lang="en-US" sz="1600" dirty="0">
                <a:solidFill>
                  <a:srgbClr val="2B3541"/>
                </a:solidFill>
                <a:latin typeface="Funnel Sans" pitchFamily="34" charset="0"/>
                <a:ea typeface="Funnel Sans" pitchFamily="34" charset="-122"/>
                <a:cs typeface="Funnel Sans" pitchFamily="34" charset="-120"/>
              </a:rPr>
              <a:t>I chose health and social care because I want to make a difference in people's lives. My goal is to become a healthcare assistant, eventually progressing to a care coordinator role.</a:t>
            </a:r>
            <a:endParaRPr lang="en-US" sz="1600" dirty="0"/>
          </a:p>
        </p:txBody>
      </p:sp>
      <p:sp>
        <p:nvSpPr>
          <p:cNvPr id="5" name="Text 2"/>
          <p:cNvSpPr/>
          <p:nvPr/>
        </p:nvSpPr>
        <p:spPr>
          <a:xfrm>
            <a:off x="837724" y="4530090"/>
            <a:ext cx="7468553" cy="1340168"/>
          </a:xfrm>
          <a:prstGeom prst="rect">
            <a:avLst/>
          </a:prstGeom>
          <a:noFill/>
          <a:ln/>
        </p:spPr>
        <p:txBody>
          <a:bodyPr wrap="square" lIns="0" tIns="0" rIns="0" bIns="0" rtlCol="0" anchor="t"/>
          <a:lstStyle/>
          <a:p>
            <a:pPr marL="0" indent="0" algn="l">
              <a:lnSpc>
                <a:spcPts val="2600"/>
              </a:lnSpc>
              <a:buNone/>
            </a:pPr>
            <a:r>
              <a:rPr lang="en-US" sz="1600" dirty="0">
                <a:solidFill>
                  <a:srgbClr val="2B3541"/>
                </a:solidFill>
                <a:latin typeface="Funnel Sans" pitchFamily="34" charset="0"/>
                <a:ea typeface="Funnel Sans" pitchFamily="34" charset="-122"/>
                <a:cs typeface="Funnel Sans" pitchFamily="34" charset="-120"/>
              </a:rPr>
              <a:t>SWOT stands for Strengths, Weaknesses, Opportunities, and Threats. According to Siddiqui (2021), it helps healthcare professionals identify factors affecting career development. It's important because it shows where I am now and what I need to do to reach my goals.</a:t>
            </a:r>
            <a:endParaRPr lang="en-US" sz="1600" dirty="0"/>
          </a:p>
        </p:txBody>
      </p:sp>
      <p:sp>
        <p:nvSpPr>
          <p:cNvPr id="7" name="TextBox 6">
            <a:extLst>
              <a:ext uri="{FF2B5EF4-FFF2-40B4-BE49-F238E27FC236}">
                <a16:creationId xmlns:a16="http://schemas.microsoft.com/office/drawing/2014/main" id="{1C5AD6D9-DAA1-5C21-EDE5-4C23BC8C59E2}"/>
              </a:ext>
            </a:extLst>
          </p:cNvPr>
          <p:cNvSpPr txBox="1"/>
          <p:nvPr/>
        </p:nvSpPr>
        <p:spPr>
          <a:xfrm>
            <a:off x="837724" y="989386"/>
            <a:ext cx="7183279" cy="923330"/>
          </a:xfrm>
          <a:prstGeom prst="rect">
            <a:avLst/>
          </a:prstGeom>
          <a:noFill/>
        </p:spPr>
        <p:txBody>
          <a:bodyPr wrap="square" rtlCol="0">
            <a:spAutoFit/>
          </a:bodyPr>
          <a:lstStyle/>
          <a:p>
            <a:pPr marL="285750" indent="-285750">
              <a:buFont typeface="Arial" panose="020B0604020202020204" pitchFamily="34" charset="0"/>
              <a:buChar char="•"/>
            </a:pPr>
            <a:r>
              <a:rPr lang="en-GB" dirty="0"/>
              <a:t>My name is Ahmed Jah</a:t>
            </a:r>
          </a:p>
          <a:p>
            <a:pPr marL="285750" indent="-285750">
              <a:buFont typeface="Arial" panose="020B0604020202020204" pitchFamily="34" charset="0"/>
              <a:buChar char="•"/>
            </a:pPr>
            <a:r>
              <a:rPr lang="en-GB" dirty="0"/>
              <a:t>I am a student on the BSC Health and Social </a:t>
            </a:r>
            <a:r>
              <a:rPr lang="en-GB"/>
              <a:t>Care Degree</a:t>
            </a:r>
          </a:p>
          <a:p>
            <a:pPr marL="285750" indent="-285750">
              <a:buFont typeface="Arial" panose="020B0604020202020204" pitchFamily="34" charset="0"/>
              <a:buChar char="•"/>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837724" y="1104424"/>
            <a:ext cx="4928354" cy="615910"/>
          </a:xfrm>
          <a:prstGeom prst="rect">
            <a:avLst/>
          </a:prstGeom>
          <a:noFill/>
          <a:ln/>
        </p:spPr>
        <p:txBody>
          <a:bodyPr wrap="none" lIns="0" tIns="0" rIns="0" bIns="0" rtlCol="0" anchor="t"/>
          <a:lstStyle/>
          <a:p>
            <a:pPr marL="0" indent="0" algn="l">
              <a:lnSpc>
                <a:spcPts val="4850"/>
              </a:lnSpc>
              <a:buNone/>
            </a:pPr>
            <a:r>
              <a:rPr lang="en-US" sz="3850" dirty="0">
                <a:solidFill>
                  <a:srgbClr val="051D3A"/>
                </a:solidFill>
                <a:latin typeface="Funnel Display" pitchFamily="34" charset="0"/>
                <a:ea typeface="Funnel Display" pitchFamily="34" charset="-122"/>
                <a:cs typeface="Funnel Display" pitchFamily="34" charset="-120"/>
              </a:rPr>
              <a:t>My Personal SWOT</a:t>
            </a:r>
            <a:endParaRPr lang="en-US" sz="3850" dirty="0"/>
          </a:p>
        </p:txBody>
      </p:sp>
      <p:sp>
        <p:nvSpPr>
          <p:cNvPr id="3" name="Shape 1"/>
          <p:cNvSpPr/>
          <p:nvPr/>
        </p:nvSpPr>
        <p:spPr>
          <a:xfrm>
            <a:off x="837724" y="2034421"/>
            <a:ext cx="6372701" cy="2427565"/>
          </a:xfrm>
          <a:prstGeom prst="roundRect">
            <a:avLst>
              <a:gd name="adj" fmla="val 3624"/>
            </a:avLst>
          </a:prstGeom>
          <a:solidFill>
            <a:srgbClr val="FAF5EB"/>
          </a:solidFill>
          <a:ln w="7620">
            <a:solidFill>
              <a:srgbClr val="5CC97B"/>
            </a:solidFill>
            <a:prstDash val="solid"/>
          </a:ln>
        </p:spPr>
        <p:txBody>
          <a:bodyPr/>
          <a:lstStyle/>
          <a:p>
            <a:endParaRPr lang="en-GB" sz="2000"/>
          </a:p>
        </p:txBody>
      </p:sp>
      <p:sp>
        <p:nvSpPr>
          <p:cNvPr id="4" name="Text 2"/>
          <p:cNvSpPr/>
          <p:nvPr/>
        </p:nvSpPr>
        <p:spPr>
          <a:xfrm>
            <a:off x="1054775" y="2251472"/>
            <a:ext cx="2464118" cy="308015"/>
          </a:xfrm>
          <a:prstGeom prst="rect">
            <a:avLst/>
          </a:prstGeom>
          <a:noFill/>
          <a:ln/>
        </p:spPr>
        <p:txBody>
          <a:bodyPr wrap="none" lIns="0" tIns="0" rIns="0" bIns="0" rtlCol="0" anchor="t"/>
          <a:lstStyle/>
          <a:p>
            <a:pPr marL="0" indent="0" algn="l">
              <a:lnSpc>
                <a:spcPts val="2400"/>
              </a:lnSpc>
              <a:buNone/>
            </a:pPr>
            <a:r>
              <a:rPr lang="en-US" sz="1900" dirty="0">
                <a:solidFill>
                  <a:srgbClr val="2B3541"/>
                </a:solidFill>
                <a:latin typeface="Funnel Display" pitchFamily="34" charset="0"/>
                <a:ea typeface="Funnel Display" pitchFamily="34" charset="-122"/>
                <a:cs typeface="Funnel Display" pitchFamily="34" charset="-120"/>
              </a:rPr>
              <a:t>Strengths</a:t>
            </a:r>
            <a:endParaRPr lang="en-US" sz="1900" dirty="0"/>
          </a:p>
        </p:txBody>
      </p:sp>
      <p:sp>
        <p:nvSpPr>
          <p:cNvPr id="5" name="Text 3"/>
          <p:cNvSpPr/>
          <p:nvPr/>
        </p:nvSpPr>
        <p:spPr>
          <a:xfrm>
            <a:off x="1054775" y="2685098"/>
            <a:ext cx="5938599"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Excellent communication skills</a:t>
            </a:r>
            <a:endParaRPr lang="en-US" sz="1600" dirty="0"/>
          </a:p>
        </p:txBody>
      </p:sp>
      <p:sp>
        <p:nvSpPr>
          <p:cNvPr id="6" name="Text 4"/>
          <p:cNvSpPr/>
          <p:nvPr/>
        </p:nvSpPr>
        <p:spPr>
          <a:xfrm>
            <a:off x="1054775" y="3093363"/>
            <a:ext cx="5938599"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Empathy for patients</a:t>
            </a:r>
            <a:endParaRPr lang="en-US" sz="1600" dirty="0"/>
          </a:p>
        </p:txBody>
      </p:sp>
      <p:sp>
        <p:nvSpPr>
          <p:cNvPr id="7" name="Text 5"/>
          <p:cNvSpPr/>
          <p:nvPr/>
        </p:nvSpPr>
        <p:spPr>
          <a:xfrm>
            <a:off x="1054775" y="3501628"/>
            <a:ext cx="5938599"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Strong teamwork abilities</a:t>
            </a:r>
            <a:endParaRPr lang="en-US" sz="1600" dirty="0"/>
          </a:p>
        </p:txBody>
      </p:sp>
      <p:sp>
        <p:nvSpPr>
          <p:cNvPr id="8" name="Text 6"/>
          <p:cNvSpPr/>
          <p:nvPr/>
        </p:nvSpPr>
        <p:spPr>
          <a:xfrm>
            <a:off x="1054775" y="3909893"/>
            <a:ext cx="5938599"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Good organisational skills</a:t>
            </a:r>
            <a:endParaRPr lang="en-US" sz="1600" dirty="0"/>
          </a:p>
        </p:txBody>
      </p:sp>
      <p:sp>
        <p:nvSpPr>
          <p:cNvPr id="9" name="Shape 7"/>
          <p:cNvSpPr/>
          <p:nvPr/>
        </p:nvSpPr>
        <p:spPr>
          <a:xfrm>
            <a:off x="7419856" y="2034421"/>
            <a:ext cx="6372820" cy="2427565"/>
          </a:xfrm>
          <a:prstGeom prst="roundRect">
            <a:avLst>
              <a:gd name="adj" fmla="val 3624"/>
            </a:avLst>
          </a:prstGeom>
          <a:solidFill>
            <a:srgbClr val="FAF5EB"/>
          </a:solidFill>
          <a:ln w="7620">
            <a:solidFill>
              <a:srgbClr val="E282B7"/>
            </a:solidFill>
            <a:prstDash val="solid"/>
          </a:ln>
        </p:spPr>
        <p:txBody>
          <a:bodyPr/>
          <a:lstStyle/>
          <a:p>
            <a:endParaRPr lang="en-GB" sz="2000"/>
          </a:p>
        </p:txBody>
      </p:sp>
      <p:sp>
        <p:nvSpPr>
          <p:cNvPr id="10" name="Text 8"/>
          <p:cNvSpPr/>
          <p:nvPr/>
        </p:nvSpPr>
        <p:spPr>
          <a:xfrm>
            <a:off x="7636907" y="2251472"/>
            <a:ext cx="2464118" cy="308015"/>
          </a:xfrm>
          <a:prstGeom prst="rect">
            <a:avLst/>
          </a:prstGeom>
          <a:noFill/>
          <a:ln/>
        </p:spPr>
        <p:txBody>
          <a:bodyPr wrap="none" lIns="0" tIns="0" rIns="0" bIns="0" rtlCol="0" anchor="t"/>
          <a:lstStyle/>
          <a:p>
            <a:pPr marL="0" indent="0" algn="l">
              <a:lnSpc>
                <a:spcPts val="2400"/>
              </a:lnSpc>
              <a:buNone/>
            </a:pPr>
            <a:r>
              <a:rPr lang="en-US" sz="1900" dirty="0">
                <a:solidFill>
                  <a:srgbClr val="2B3541"/>
                </a:solidFill>
                <a:latin typeface="Funnel Display" pitchFamily="34" charset="0"/>
                <a:ea typeface="Funnel Display" pitchFamily="34" charset="-122"/>
                <a:cs typeface="Funnel Display" pitchFamily="34" charset="-120"/>
              </a:rPr>
              <a:t>Weaknesses</a:t>
            </a:r>
            <a:endParaRPr lang="en-US" sz="1900" dirty="0"/>
          </a:p>
        </p:txBody>
      </p:sp>
      <p:sp>
        <p:nvSpPr>
          <p:cNvPr id="11" name="Text 9"/>
          <p:cNvSpPr/>
          <p:nvPr/>
        </p:nvSpPr>
        <p:spPr>
          <a:xfrm>
            <a:off x="7636907" y="2685098"/>
            <a:ext cx="5938718"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Limited clinical experience</a:t>
            </a:r>
            <a:endParaRPr lang="en-US" sz="1600" dirty="0"/>
          </a:p>
        </p:txBody>
      </p:sp>
      <p:sp>
        <p:nvSpPr>
          <p:cNvPr id="12" name="Text 10"/>
          <p:cNvSpPr/>
          <p:nvPr/>
        </p:nvSpPr>
        <p:spPr>
          <a:xfrm>
            <a:off x="7636907" y="3093363"/>
            <a:ext cx="5938718"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Time management under pressure</a:t>
            </a:r>
            <a:endParaRPr lang="en-US" sz="1600" dirty="0"/>
          </a:p>
        </p:txBody>
      </p:sp>
      <p:sp>
        <p:nvSpPr>
          <p:cNvPr id="13" name="Text 11"/>
          <p:cNvSpPr/>
          <p:nvPr/>
        </p:nvSpPr>
        <p:spPr>
          <a:xfrm>
            <a:off x="7636907" y="3501628"/>
            <a:ext cx="5938718"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Lack of confidence in conflicts</a:t>
            </a:r>
            <a:endParaRPr lang="en-US" sz="1600" dirty="0"/>
          </a:p>
        </p:txBody>
      </p:sp>
      <p:sp>
        <p:nvSpPr>
          <p:cNvPr id="14" name="Text 12"/>
          <p:cNvSpPr/>
          <p:nvPr/>
        </p:nvSpPr>
        <p:spPr>
          <a:xfrm>
            <a:off x="7636907" y="3909893"/>
            <a:ext cx="5938718"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Weak IT skills for patient records</a:t>
            </a:r>
            <a:endParaRPr lang="en-US" sz="1600" dirty="0"/>
          </a:p>
        </p:txBody>
      </p:sp>
      <p:sp>
        <p:nvSpPr>
          <p:cNvPr id="15" name="Shape 13"/>
          <p:cNvSpPr/>
          <p:nvPr/>
        </p:nvSpPr>
        <p:spPr>
          <a:xfrm>
            <a:off x="837724" y="4697611"/>
            <a:ext cx="6372701" cy="2427565"/>
          </a:xfrm>
          <a:prstGeom prst="roundRect">
            <a:avLst>
              <a:gd name="adj" fmla="val 3624"/>
            </a:avLst>
          </a:prstGeom>
          <a:solidFill>
            <a:srgbClr val="FAF5EB"/>
          </a:solidFill>
          <a:ln w="7620">
            <a:solidFill>
              <a:srgbClr val="F9D933"/>
            </a:solidFill>
            <a:prstDash val="solid"/>
          </a:ln>
        </p:spPr>
        <p:txBody>
          <a:bodyPr/>
          <a:lstStyle/>
          <a:p>
            <a:endParaRPr lang="en-GB"/>
          </a:p>
        </p:txBody>
      </p:sp>
      <p:sp>
        <p:nvSpPr>
          <p:cNvPr id="16" name="Text 14"/>
          <p:cNvSpPr/>
          <p:nvPr/>
        </p:nvSpPr>
        <p:spPr>
          <a:xfrm>
            <a:off x="1054775" y="4914662"/>
            <a:ext cx="2464118" cy="308015"/>
          </a:xfrm>
          <a:prstGeom prst="rect">
            <a:avLst/>
          </a:prstGeom>
          <a:noFill/>
          <a:ln/>
        </p:spPr>
        <p:txBody>
          <a:bodyPr wrap="none" lIns="0" tIns="0" rIns="0" bIns="0" rtlCol="0" anchor="t"/>
          <a:lstStyle/>
          <a:p>
            <a:pPr marL="0" indent="0" algn="l">
              <a:lnSpc>
                <a:spcPts val="2400"/>
              </a:lnSpc>
              <a:buNone/>
            </a:pPr>
            <a:r>
              <a:rPr lang="en-US" sz="1900" dirty="0">
                <a:solidFill>
                  <a:srgbClr val="2B3541"/>
                </a:solidFill>
                <a:latin typeface="Funnel Display" pitchFamily="34" charset="0"/>
                <a:ea typeface="Funnel Display" pitchFamily="34" charset="-122"/>
                <a:cs typeface="Funnel Display" pitchFamily="34" charset="-120"/>
              </a:rPr>
              <a:t>Opportunities</a:t>
            </a:r>
            <a:endParaRPr lang="en-US" sz="1900" dirty="0"/>
          </a:p>
        </p:txBody>
      </p:sp>
      <p:sp>
        <p:nvSpPr>
          <p:cNvPr id="17" name="Text 15"/>
          <p:cNvSpPr/>
          <p:nvPr/>
        </p:nvSpPr>
        <p:spPr>
          <a:xfrm>
            <a:off x="1054775" y="5348287"/>
            <a:ext cx="5938599"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NHS apprenticeship programmes</a:t>
            </a:r>
            <a:endParaRPr lang="en-US" sz="1600" dirty="0"/>
          </a:p>
        </p:txBody>
      </p:sp>
      <p:sp>
        <p:nvSpPr>
          <p:cNvPr id="18" name="Text 16"/>
          <p:cNvSpPr/>
          <p:nvPr/>
        </p:nvSpPr>
        <p:spPr>
          <a:xfrm>
            <a:off x="1054775" y="5756553"/>
            <a:ext cx="5938599"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Volunteer positions at care homes</a:t>
            </a:r>
            <a:endParaRPr lang="en-US" sz="1600" dirty="0"/>
          </a:p>
        </p:txBody>
      </p:sp>
      <p:sp>
        <p:nvSpPr>
          <p:cNvPr id="19" name="Text 17"/>
          <p:cNvSpPr/>
          <p:nvPr/>
        </p:nvSpPr>
        <p:spPr>
          <a:xfrm>
            <a:off x="1054775" y="6164818"/>
            <a:ext cx="5938599"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Free online health courses</a:t>
            </a:r>
            <a:endParaRPr lang="en-US" sz="1600" dirty="0"/>
          </a:p>
        </p:txBody>
      </p:sp>
      <p:sp>
        <p:nvSpPr>
          <p:cNvPr id="20" name="Text 18"/>
          <p:cNvSpPr/>
          <p:nvPr/>
        </p:nvSpPr>
        <p:spPr>
          <a:xfrm>
            <a:off x="1054775" y="6573083"/>
            <a:ext cx="5938599"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Monthly networking events</a:t>
            </a:r>
            <a:endParaRPr lang="en-US" sz="1600" dirty="0"/>
          </a:p>
        </p:txBody>
      </p:sp>
      <p:sp>
        <p:nvSpPr>
          <p:cNvPr id="21" name="Shape 19"/>
          <p:cNvSpPr/>
          <p:nvPr/>
        </p:nvSpPr>
        <p:spPr>
          <a:xfrm>
            <a:off x="7419856" y="4697611"/>
            <a:ext cx="6372820" cy="2427565"/>
          </a:xfrm>
          <a:prstGeom prst="roundRect">
            <a:avLst>
              <a:gd name="adj" fmla="val 3624"/>
            </a:avLst>
          </a:prstGeom>
          <a:solidFill>
            <a:srgbClr val="FAF5EB"/>
          </a:solidFill>
          <a:ln w="7620">
            <a:solidFill>
              <a:srgbClr val="910D0D"/>
            </a:solidFill>
            <a:prstDash val="solid"/>
          </a:ln>
        </p:spPr>
        <p:txBody>
          <a:bodyPr/>
          <a:lstStyle/>
          <a:p>
            <a:endParaRPr lang="en-GB"/>
          </a:p>
        </p:txBody>
      </p:sp>
      <p:sp>
        <p:nvSpPr>
          <p:cNvPr id="22" name="Text 20"/>
          <p:cNvSpPr/>
          <p:nvPr/>
        </p:nvSpPr>
        <p:spPr>
          <a:xfrm>
            <a:off x="7636907" y="4914662"/>
            <a:ext cx="2464118" cy="308015"/>
          </a:xfrm>
          <a:prstGeom prst="rect">
            <a:avLst/>
          </a:prstGeom>
          <a:noFill/>
          <a:ln/>
        </p:spPr>
        <p:txBody>
          <a:bodyPr wrap="none" lIns="0" tIns="0" rIns="0" bIns="0" rtlCol="0" anchor="t"/>
          <a:lstStyle/>
          <a:p>
            <a:pPr marL="0" indent="0" algn="l">
              <a:lnSpc>
                <a:spcPts val="2400"/>
              </a:lnSpc>
              <a:buNone/>
            </a:pPr>
            <a:r>
              <a:rPr lang="en-US" sz="1900" dirty="0">
                <a:solidFill>
                  <a:srgbClr val="2B3541"/>
                </a:solidFill>
                <a:latin typeface="Funnel Display" pitchFamily="34" charset="0"/>
                <a:ea typeface="Funnel Display" pitchFamily="34" charset="-122"/>
                <a:cs typeface="Funnel Display" pitchFamily="34" charset="-120"/>
              </a:rPr>
              <a:t>Threats</a:t>
            </a:r>
            <a:endParaRPr lang="en-US" sz="1900" dirty="0"/>
          </a:p>
        </p:txBody>
      </p:sp>
      <p:sp>
        <p:nvSpPr>
          <p:cNvPr id="23" name="Text 21"/>
          <p:cNvSpPr/>
          <p:nvPr/>
        </p:nvSpPr>
        <p:spPr>
          <a:xfrm>
            <a:off x="7636907" y="5348287"/>
            <a:ext cx="5938718"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High competition for entry-level positions</a:t>
            </a:r>
            <a:endParaRPr lang="en-US" sz="1600" dirty="0"/>
          </a:p>
        </p:txBody>
      </p:sp>
      <p:sp>
        <p:nvSpPr>
          <p:cNvPr id="24" name="Text 22"/>
          <p:cNvSpPr/>
          <p:nvPr/>
        </p:nvSpPr>
        <p:spPr>
          <a:xfrm>
            <a:off x="7636907" y="5756553"/>
            <a:ext cx="5938718"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Experience requirements</a:t>
            </a:r>
            <a:endParaRPr lang="en-US" sz="1600" dirty="0"/>
          </a:p>
        </p:txBody>
      </p:sp>
      <p:sp>
        <p:nvSpPr>
          <p:cNvPr id="25" name="Text 23"/>
          <p:cNvSpPr/>
          <p:nvPr/>
        </p:nvSpPr>
        <p:spPr>
          <a:xfrm>
            <a:off x="7636907" y="6164818"/>
            <a:ext cx="5938718"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NHS funding pressures</a:t>
            </a:r>
            <a:endParaRPr lang="en-US" sz="1600" dirty="0"/>
          </a:p>
        </p:txBody>
      </p:sp>
      <p:sp>
        <p:nvSpPr>
          <p:cNvPr id="26" name="Text 24"/>
          <p:cNvSpPr/>
          <p:nvPr/>
        </p:nvSpPr>
        <p:spPr>
          <a:xfrm>
            <a:off x="7636907" y="6573083"/>
            <a:ext cx="5938718" cy="335042"/>
          </a:xfrm>
          <a:prstGeom prst="rect">
            <a:avLst/>
          </a:prstGeom>
          <a:noFill/>
          <a:ln/>
        </p:spPr>
        <p:txBody>
          <a:bodyPr wrap="none" lIns="0" tIns="0" rIns="0" bIns="0" rtlCol="0" anchor="t"/>
          <a:lstStyle/>
          <a:p>
            <a:pPr marL="342900" indent="-342900" algn="l">
              <a:lnSpc>
                <a:spcPts val="2600"/>
              </a:lnSpc>
              <a:buSzPct val="100000"/>
              <a:buChar char="•"/>
            </a:pPr>
            <a:r>
              <a:rPr lang="en-US" sz="1600" dirty="0">
                <a:solidFill>
                  <a:srgbClr val="2B3541"/>
                </a:solidFill>
                <a:latin typeface="Funnel Sans" pitchFamily="34" charset="0"/>
                <a:ea typeface="Funnel Sans" pitchFamily="34" charset="-122"/>
                <a:cs typeface="Funnel Sans" pitchFamily="34" charset="-120"/>
              </a:rPr>
              <a:t>Constantly changing regulations</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618184"/>
          </a:xfrm>
          <a:prstGeom prst="rect">
            <a:avLst/>
          </a:prstGeom>
        </p:spPr>
      </p:pic>
      <p:sp>
        <p:nvSpPr>
          <p:cNvPr id="3" name="Text 0"/>
          <p:cNvSpPr/>
          <p:nvPr/>
        </p:nvSpPr>
        <p:spPr>
          <a:xfrm>
            <a:off x="837724" y="3415427"/>
            <a:ext cx="5853112" cy="615910"/>
          </a:xfrm>
          <a:prstGeom prst="rect">
            <a:avLst/>
          </a:prstGeom>
          <a:noFill/>
          <a:ln/>
        </p:spPr>
        <p:txBody>
          <a:bodyPr wrap="none" lIns="0" tIns="0" rIns="0" bIns="0" rtlCol="0" anchor="t"/>
          <a:lstStyle/>
          <a:p>
            <a:pPr marL="0" indent="0" algn="l">
              <a:lnSpc>
                <a:spcPts val="4850"/>
              </a:lnSpc>
              <a:buNone/>
            </a:pPr>
            <a:r>
              <a:rPr lang="en-US" sz="3850" dirty="0">
                <a:solidFill>
                  <a:srgbClr val="051D3A"/>
                </a:solidFill>
                <a:latin typeface="Funnel Display" pitchFamily="34" charset="0"/>
                <a:ea typeface="Funnel Display" pitchFamily="34" charset="-122"/>
                <a:cs typeface="Funnel Display" pitchFamily="34" charset="-120"/>
              </a:rPr>
              <a:t>Leveraging My Strengths</a:t>
            </a:r>
            <a:endParaRPr lang="en-US" sz="3850" dirty="0"/>
          </a:p>
        </p:txBody>
      </p:sp>
      <p:pic>
        <p:nvPicPr>
          <p:cNvPr id="4"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16305" y="4351973"/>
            <a:ext cx="314087" cy="314087"/>
          </a:xfrm>
          <a:prstGeom prst="rect">
            <a:avLst/>
          </a:prstGeom>
        </p:spPr>
      </p:pic>
      <p:sp>
        <p:nvSpPr>
          <p:cNvPr id="5" name="Text 1"/>
          <p:cNvSpPr/>
          <p:nvPr/>
        </p:nvSpPr>
        <p:spPr>
          <a:xfrm>
            <a:off x="1518404" y="4345424"/>
            <a:ext cx="3463052" cy="616029"/>
          </a:xfrm>
          <a:prstGeom prst="rect">
            <a:avLst/>
          </a:prstGeom>
          <a:noFill/>
          <a:ln/>
        </p:spPr>
        <p:txBody>
          <a:bodyPr wrap="square" lIns="0" tIns="0" rIns="0" bIns="0" rtlCol="0" anchor="t"/>
          <a:lstStyle/>
          <a:p>
            <a:pPr marL="0" indent="0" algn="l">
              <a:lnSpc>
                <a:spcPts val="2400"/>
              </a:lnSpc>
              <a:buNone/>
            </a:pPr>
            <a:r>
              <a:rPr lang="en-US" sz="1900" dirty="0">
                <a:solidFill>
                  <a:srgbClr val="2B3541"/>
                </a:solidFill>
                <a:latin typeface="Funnel Display" pitchFamily="34" charset="0"/>
                <a:ea typeface="Funnel Display" pitchFamily="34" charset="-122"/>
                <a:cs typeface="Funnel Display" pitchFamily="34" charset="-120"/>
              </a:rPr>
              <a:t>Communication Overcoming Confidence</a:t>
            </a:r>
            <a:endParaRPr lang="en-US" sz="1900" dirty="0"/>
          </a:p>
        </p:txBody>
      </p:sp>
      <p:sp>
        <p:nvSpPr>
          <p:cNvPr id="6" name="Text 2"/>
          <p:cNvSpPr/>
          <p:nvPr/>
        </p:nvSpPr>
        <p:spPr>
          <a:xfrm>
            <a:off x="1518404" y="5087064"/>
            <a:ext cx="3463052" cy="1675209"/>
          </a:xfrm>
          <a:prstGeom prst="rect">
            <a:avLst/>
          </a:prstGeom>
          <a:noFill/>
          <a:ln/>
        </p:spPr>
        <p:txBody>
          <a:bodyPr wrap="square" lIns="0" tIns="0" rIns="0" bIns="0" rtlCol="0" anchor="t"/>
          <a:lstStyle/>
          <a:p>
            <a:pPr marL="0" indent="0" algn="l">
              <a:lnSpc>
                <a:spcPts val="2600"/>
              </a:lnSpc>
              <a:buNone/>
            </a:pPr>
            <a:r>
              <a:rPr lang="en-US" sz="1600" dirty="0">
                <a:solidFill>
                  <a:srgbClr val="2B3541"/>
                </a:solidFill>
                <a:latin typeface="Funnel Sans" pitchFamily="34" charset="0"/>
                <a:ea typeface="Funnel Sans" pitchFamily="34" charset="-122"/>
                <a:cs typeface="Funnel Sans" pitchFamily="34" charset="-120"/>
              </a:rPr>
              <a:t>I'll use my communication skills to overcome my confidence weakness. When facing difficult situations with families, I'll practise active listening and clear expression.</a:t>
            </a:r>
            <a:endParaRPr lang="en-US" sz="1600" dirty="0"/>
          </a:p>
        </p:txBody>
      </p:sp>
      <p:pic>
        <p:nvPicPr>
          <p:cNvPr id="7" name="Image 2"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321856" y="4351973"/>
            <a:ext cx="314087" cy="314087"/>
          </a:xfrm>
          <a:prstGeom prst="rect">
            <a:avLst/>
          </a:prstGeom>
        </p:spPr>
      </p:pic>
      <p:sp>
        <p:nvSpPr>
          <p:cNvPr id="8" name="Text 3"/>
          <p:cNvSpPr/>
          <p:nvPr/>
        </p:nvSpPr>
        <p:spPr>
          <a:xfrm>
            <a:off x="5923955" y="4345424"/>
            <a:ext cx="3463052" cy="616029"/>
          </a:xfrm>
          <a:prstGeom prst="rect">
            <a:avLst/>
          </a:prstGeom>
          <a:noFill/>
          <a:ln/>
        </p:spPr>
        <p:txBody>
          <a:bodyPr wrap="square" lIns="0" tIns="0" rIns="0" bIns="0" rtlCol="0" anchor="t"/>
          <a:lstStyle/>
          <a:p>
            <a:pPr marL="0" indent="0" algn="l">
              <a:lnSpc>
                <a:spcPts val="2400"/>
              </a:lnSpc>
              <a:buNone/>
            </a:pPr>
            <a:r>
              <a:rPr lang="en-US" sz="1900" dirty="0">
                <a:solidFill>
                  <a:srgbClr val="2B3541"/>
                </a:solidFill>
                <a:latin typeface="Funnel Display" pitchFamily="34" charset="0"/>
                <a:ea typeface="Funnel Display" pitchFamily="34" charset="-122"/>
                <a:cs typeface="Funnel Display" pitchFamily="34" charset="-120"/>
              </a:rPr>
              <a:t>Teamwork Addressing Competition</a:t>
            </a:r>
            <a:endParaRPr lang="en-US" sz="1900" dirty="0"/>
          </a:p>
        </p:txBody>
      </p:sp>
      <p:sp>
        <p:nvSpPr>
          <p:cNvPr id="9" name="Text 4"/>
          <p:cNvSpPr/>
          <p:nvPr/>
        </p:nvSpPr>
        <p:spPr>
          <a:xfrm>
            <a:off x="5923955" y="5087064"/>
            <a:ext cx="3463052" cy="1675209"/>
          </a:xfrm>
          <a:prstGeom prst="rect">
            <a:avLst/>
          </a:prstGeom>
          <a:noFill/>
          <a:ln/>
        </p:spPr>
        <p:txBody>
          <a:bodyPr wrap="square" lIns="0" tIns="0" rIns="0" bIns="0" rtlCol="0" anchor="t"/>
          <a:lstStyle/>
          <a:p>
            <a:pPr marL="0" indent="0" algn="l">
              <a:lnSpc>
                <a:spcPts val="2600"/>
              </a:lnSpc>
              <a:buNone/>
            </a:pPr>
            <a:r>
              <a:rPr lang="en-US" sz="1600" dirty="0">
                <a:solidFill>
                  <a:srgbClr val="2B3541"/>
                </a:solidFill>
                <a:latin typeface="Funnel Sans" pitchFamily="34" charset="0"/>
                <a:ea typeface="Funnel Sans" pitchFamily="34" charset="-122"/>
                <a:cs typeface="Funnel Sans" pitchFamily="34" charset="-120"/>
              </a:rPr>
              <a:t>My teamwork ability addresses the competition threat. Building relationships during volunteer work creates a network for job references and recommendations.</a:t>
            </a:r>
            <a:endParaRPr lang="en-US" sz="1600" dirty="0"/>
          </a:p>
        </p:txBody>
      </p:sp>
      <p:pic>
        <p:nvPicPr>
          <p:cNvPr id="10" name="Image 3"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727406" y="4351973"/>
            <a:ext cx="314087" cy="314087"/>
          </a:xfrm>
          <a:prstGeom prst="rect">
            <a:avLst/>
          </a:prstGeom>
        </p:spPr>
      </p:pic>
      <p:sp>
        <p:nvSpPr>
          <p:cNvPr id="11" name="Text 5"/>
          <p:cNvSpPr/>
          <p:nvPr/>
        </p:nvSpPr>
        <p:spPr>
          <a:xfrm>
            <a:off x="10329505" y="4345424"/>
            <a:ext cx="3463171" cy="616029"/>
          </a:xfrm>
          <a:prstGeom prst="rect">
            <a:avLst/>
          </a:prstGeom>
          <a:noFill/>
          <a:ln/>
        </p:spPr>
        <p:txBody>
          <a:bodyPr wrap="square" lIns="0" tIns="0" rIns="0" bIns="0" rtlCol="0" anchor="t"/>
          <a:lstStyle/>
          <a:p>
            <a:pPr marL="0" indent="0" algn="l">
              <a:lnSpc>
                <a:spcPts val="2400"/>
              </a:lnSpc>
              <a:buNone/>
            </a:pPr>
            <a:r>
              <a:rPr lang="en-US" sz="1900" dirty="0">
                <a:solidFill>
                  <a:srgbClr val="2B3541"/>
                </a:solidFill>
                <a:latin typeface="Funnel Display" pitchFamily="34" charset="0"/>
                <a:ea typeface="Funnel Display" pitchFamily="34" charset="-122"/>
                <a:cs typeface="Funnel Display" pitchFamily="34" charset="-120"/>
              </a:rPr>
              <a:t>Organisation Improving Time Management</a:t>
            </a:r>
            <a:endParaRPr lang="en-US" sz="1900" dirty="0"/>
          </a:p>
        </p:txBody>
      </p:sp>
      <p:sp>
        <p:nvSpPr>
          <p:cNvPr id="12" name="Text 6"/>
          <p:cNvSpPr/>
          <p:nvPr/>
        </p:nvSpPr>
        <p:spPr>
          <a:xfrm>
            <a:off x="10329505" y="5087064"/>
            <a:ext cx="3463171" cy="2345293"/>
          </a:xfrm>
          <a:prstGeom prst="rect">
            <a:avLst/>
          </a:prstGeom>
          <a:noFill/>
          <a:ln/>
        </p:spPr>
        <p:txBody>
          <a:bodyPr wrap="square" lIns="0" tIns="0" rIns="0" bIns="0" rtlCol="0" anchor="t"/>
          <a:lstStyle/>
          <a:p>
            <a:pPr marL="0" indent="0" algn="l">
              <a:lnSpc>
                <a:spcPts val="2600"/>
              </a:lnSpc>
              <a:buNone/>
            </a:pPr>
            <a:r>
              <a:rPr lang="en-US" sz="1600" dirty="0">
                <a:solidFill>
                  <a:srgbClr val="2B3541"/>
                </a:solidFill>
                <a:latin typeface="Funnel Sans" pitchFamily="34" charset="0"/>
                <a:ea typeface="Funnel Sans" pitchFamily="34" charset="-122"/>
                <a:cs typeface="Funnel Sans" pitchFamily="34" charset="-120"/>
              </a:rPr>
              <a:t>I'll apply my organisational skills to fix time management. I'm using daily schedules and priority lists to manage tasks efficiently during my volunteer shifts. I'm already implementing these strategies in my current role.</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57833" y="520898"/>
            <a:ext cx="4705945" cy="557213"/>
          </a:xfrm>
          <a:prstGeom prst="rect">
            <a:avLst/>
          </a:prstGeom>
          <a:noFill/>
          <a:ln/>
        </p:spPr>
        <p:txBody>
          <a:bodyPr wrap="none" lIns="0" tIns="0" rIns="0" bIns="0" rtlCol="0" anchor="t"/>
          <a:lstStyle/>
          <a:p>
            <a:pPr marL="0" indent="0" algn="l">
              <a:lnSpc>
                <a:spcPts val="4350"/>
              </a:lnSpc>
              <a:buNone/>
            </a:pPr>
            <a:r>
              <a:rPr lang="en-US" sz="3500" dirty="0">
                <a:solidFill>
                  <a:srgbClr val="051D3A"/>
                </a:solidFill>
                <a:latin typeface="Funnel Display" pitchFamily="34" charset="0"/>
                <a:ea typeface="Funnel Display" pitchFamily="34" charset="-122"/>
                <a:cs typeface="Funnel Display" pitchFamily="34" charset="-120"/>
              </a:rPr>
              <a:t>Utilising Opportunities</a:t>
            </a:r>
            <a:endParaRPr lang="en-US" sz="3500" dirty="0"/>
          </a:p>
        </p:txBody>
      </p:sp>
      <p:sp>
        <p:nvSpPr>
          <p:cNvPr id="3" name="Text 1"/>
          <p:cNvSpPr/>
          <p:nvPr/>
        </p:nvSpPr>
        <p:spPr>
          <a:xfrm>
            <a:off x="757833" y="1551623"/>
            <a:ext cx="3176111" cy="278606"/>
          </a:xfrm>
          <a:prstGeom prst="rect">
            <a:avLst/>
          </a:prstGeom>
          <a:noFill/>
          <a:ln/>
        </p:spPr>
        <p:txBody>
          <a:bodyPr wrap="none" lIns="0" tIns="0" rIns="0" bIns="0" rtlCol="0" anchor="t"/>
          <a:lstStyle/>
          <a:p>
            <a:pPr marL="0" indent="0" algn="l">
              <a:lnSpc>
                <a:spcPts val="2150"/>
              </a:lnSpc>
              <a:buNone/>
            </a:pPr>
            <a:r>
              <a:rPr lang="en-US" sz="1750" dirty="0">
                <a:solidFill>
                  <a:srgbClr val="051D3A"/>
                </a:solidFill>
                <a:latin typeface="Funnel Display" pitchFamily="34" charset="0"/>
                <a:ea typeface="Funnel Display" pitchFamily="34" charset="-122"/>
                <a:cs typeface="Funnel Display" pitchFamily="34" charset="-120"/>
              </a:rPr>
              <a:t>Building Professional Network</a:t>
            </a:r>
            <a:endParaRPr lang="en-US" sz="1750" dirty="0"/>
          </a:p>
        </p:txBody>
      </p:sp>
      <p:sp>
        <p:nvSpPr>
          <p:cNvPr id="4" name="Text 2"/>
          <p:cNvSpPr/>
          <p:nvPr/>
        </p:nvSpPr>
        <p:spPr>
          <a:xfrm>
            <a:off x="757833" y="2019657"/>
            <a:ext cx="6326267" cy="909042"/>
          </a:xfrm>
          <a:prstGeom prst="rect">
            <a:avLst/>
          </a:prstGeom>
          <a:noFill/>
          <a:ln/>
        </p:spPr>
        <p:txBody>
          <a:bodyPr wrap="square" lIns="0" tIns="0" rIns="0" bIns="0" rtlCol="0" anchor="t"/>
          <a:lstStyle/>
          <a:p>
            <a:pPr marL="0" indent="0" algn="l">
              <a:lnSpc>
                <a:spcPts val="2350"/>
              </a:lnSpc>
              <a:buNone/>
            </a:pPr>
            <a:r>
              <a:rPr lang="en-US" sz="1450" dirty="0">
                <a:solidFill>
                  <a:srgbClr val="2B3541"/>
                </a:solidFill>
                <a:latin typeface="Funnel Sans" pitchFamily="34" charset="0"/>
                <a:ea typeface="Funnel Sans" pitchFamily="34" charset="-122"/>
                <a:cs typeface="Funnel Sans" pitchFamily="34" charset="-120"/>
              </a:rPr>
              <a:t>I'm applying for NHS apprenticeships where my teamwork skills help me build professional connections. My communication strengths help me network at events.</a:t>
            </a:r>
            <a:endParaRPr lang="en-US" sz="1450" dirty="0"/>
          </a:p>
        </p:txBody>
      </p:sp>
      <p:pic>
        <p:nvPicPr>
          <p:cNvPr id="5" name="Image 0" descr="preencoded.png"/>
          <p:cNvPicPr>
            <a:picLocks noChangeAspect="1"/>
          </p:cNvPicPr>
          <p:nvPr/>
        </p:nvPicPr>
        <p:blipFill>
          <a:blip r:embed="rId3"/>
          <a:stretch>
            <a:fillRect/>
          </a:stretch>
        </p:blipFill>
        <p:spPr>
          <a:xfrm>
            <a:off x="757833" y="3141821"/>
            <a:ext cx="6326267" cy="3558421"/>
          </a:xfrm>
          <a:prstGeom prst="rect">
            <a:avLst/>
          </a:prstGeom>
        </p:spPr>
      </p:pic>
      <p:sp>
        <p:nvSpPr>
          <p:cNvPr id="6" name="Text 3"/>
          <p:cNvSpPr/>
          <p:nvPr/>
        </p:nvSpPr>
        <p:spPr>
          <a:xfrm>
            <a:off x="7553920" y="1551623"/>
            <a:ext cx="2849285" cy="278606"/>
          </a:xfrm>
          <a:prstGeom prst="rect">
            <a:avLst/>
          </a:prstGeom>
          <a:noFill/>
          <a:ln/>
        </p:spPr>
        <p:txBody>
          <a:bodyPr wrap="none" lIns="0" tIns="0" rIns="0" bIns="0" rtlCol="0" anchor="t"/>
          <a:lstStyle/>
          <a:p>
            <a:pPr marL="0" indent="0" algn="l">
              <a:lnSpc>
                <a:spcPts val="2150"/>
              </a:lnSpc>
              <a:buNone/>
            </a:pPr>
            <a:r>
              <a:rPr lang="en-US" sz="1750" dirty="0">
                <a:solidFill>
                  <a:srgbClr val="051D3A"/>
                </a:solidFill>
                <a:latin typeface="Funnel Display" pitchFamily="34" charset="0"/>
                <a:ea typeface="Funnel Display" pitchFamily="34" charset="-122"/>
                <a:cs typeface="Funnel Display" pitchFamily="34" charset="-120"/>
              </a:rPr>
              <a:t>Gaining Clinical Experience</a:t>
            </a:r>
            <a:endParaRPr lang="en-US" sz="1750" dirty="0"/>
          </a:p>
        </p:txBody>
      </p:sp>
      <p:sp>
        <p:nvSpPr>
          <p:cNvPr id="7" name="Text 4"/>
          <p:cNvSpPr/>
          <p:nvPr/>
        </p:nvSpPr>
        <p:spPr>
          <a:xfrm>
            <a:off x="7553920" y="2019657"/>
            <a:ext cx="6326267" cy="1212056"/>
          </a:xfrm>
          <a:prstGeom prst="rect">
            <a:avLst/>
          </a:prstGeom>
          <a:noFill/>
          <a:ln/>
        </p:spPr>
        <p:txBody>
          <a:bodyPr wrap="square" lIns="0" tIns="0" rIns="0" bIns="0" rtlCol="0" anchor="t"/>
          <a:lstStyle/>
          <a:p>
            <a:pPr marL="0" indent="0" algn="l">
              <a:lnSpc>
                <a:spcPts val="2350"/>
              </a:lnSpc>
              <a:buNone/>
            </a:pPr>
            <a:r>
              <a:rPr lang="en-US" sz="1450" dirty="0">
                <a:solidFill>
                  <a:srgbClr val="2B3541"/>
                </a:solidFill>
                <a:latin typeface="Funnel Sans" pitchFamily="34" charset="0"/>
                <a:ea typeface="Funnel Sans" pitchFamily="34" charset="-122"/>
                <a:cs typeface="Funnel Sans" pitchFamily="34" charset="-120"/>
              </a:rPr>
              <a:t>I'm volunteering at a care home twice weekly, gaining the clinical experience I need whilst building my CV. I'm taking online courses through Skills for Care to improve my IT skills and learn safeguarding procedures. I'm taking active steps toward my goals every week.</a:t>
            </a:r>
            <a:endParaRPr lang="en-US" sz="1450" dirty="0"/>
          </a:p>
        </p:txBody>
      </p:sp>
      <p:pic>
        <p:nvPicPr>
          <p:cNvPr id="8" name="Image 1" descr="preencoded.png"/>
          <p:cNvPicPr>
            <a:picLocks noChangeAspect="1"/>
          </p:cNvPicPr>
          <p:nvPr/>
        </p:nvPicPr>
        <p:blipFill>
          <a:blip r:embed="rId4"/>
          <a:stretch>
            <a:fillRect/>
          </a:stretch>
        </p:blipFill>
        <p:spPr>
          <a:xfrm>
            <a:off x="7553920" y="3444835"/>
            <a:ext cx="6326267" cy="421636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837724" y="625673"/>
            <a:ext cx="4928354" cy="615910"/>
          </a:xfrm>
          <a:prstGeom prst="rect">
            <a:avLst/>
          </a:prstGeom>
          <a:noFill/>
          <a:ln/>
        </p:spPr>
        <p:txBody>
          <a:bodyPr wrap="none" lIns="0" tIns="0" rIns="0" bIns="0" rtlCol="0" anchor="t"/>
          <a:lstStyle/>
          <a:p>
            <a:pPr marL="0" indent="0" algn="l">
              <a:lnSpc>
                <a:spcPts val="4850"/>
              </a:lnSpc>
              <a:buNone/>
            </a:pPr>
            <a:r>
              <a:rPr lang="en-US" sz="3850" dirty="0">
                <a:solidFill>
                  <a:srgbClr val="051D3A"/>
                </a:solidFill>
                <a:latin typeface="Funnel Display" pitchFamily="34" charset="0"/>
                <a:ea typeface="Funnel Display" pitchFamily="34" charset="-122"/>
                <a:cs typeface="Funnel Display" pitchFamily="34" charset="-120"/>
              </a:rPr>
              <a:t>Conclusion</a:t>
            </a:r>
            <a:endParaRPr lang="en-US" sz="3850" dirty="0"/>
          </a:p>
        </p:txBody>
      </p:sp>
      <p:sp>
        <p:nvSpPr>
          <p:cNvPr id="3" name="Text 1"/>
          <p:cNvSpPr/>
          <p:nvPr/>
        </p:nvSpPr>
        <p:spPr>
          <a:xfrm>
            <a:off x="837724" y="1660446"/>
            <a:ext cx="12954952" cy="670084"/>
          </a:xfrm>
          <a:prstGeom prst="rect">
            <a:avLst/>
          </a:prstGeom>
          <a:noFill/>
          <a:ln/>
        </p:spPr>
        <p:txBody>
          <a:bodyPr wrap="square" lIns="0" tIns="0" rIns="0" bIns="0" rtlCol="0" anchor="t"/>
          <a:lstStyle/>
          <a:p>
            <a:pPr marL="0" indent="0" algn="l">
              <a:lnSpc>
                <a:spcPts val="2600"/>
              </a:lnSpc>
              <a:buNone/>
            </a:pPr>
            <a:r>
              <a:rPr lang="en-US" sz="1600" dirty="0">
                <a:solidFill>
                  <a:srgbClr val="2B3541"/>
                </a:solidFill>
                <a:latin typeface="Funnel Sans" pitchFamily="34" charset="0"/>
                <a:ea typeface="Funnel Sans" pitchFamily="34" charset="-122"/>
                <a:cs typeface="Funnel Sans" pitchFamily="34" charset="-120"/>
              </a:rPr>
              <a:t>My SWOT analysis shows solid strengths to build on, clear weaknesses to address, and valuable opportunities to pursue. By using my strengths strategically, I'm overcoming weaknesses and achieving my healthcare career goals.</a:t>
            </a:r>
            <a:endParaRPr lang="en-US" sz="1600" dirty="0"/>
          </a:p>
        </p:txBody>
      </p:sp>
      <p:sp>
        <p:nvSpPr>
          <p:cNvPr id="4" name="Text 2"/>
          <p:cNvSpPr/>
          <p:nvPr/>
        </p:nvSpPr>
        <p:spPr>
          <a:xfrm>
            <a:off x="2269927" y="3236833"/>
            <a:ext cx="2464118" cy="308015"/>
          </a:xfrm>
          <a:prstGeom prst="rect">
            <a:avLst/>
          </a:prstGeom>
          <a:noFill/>
          <a:ln/>
        </p:spPr>
        <p:txBody>
          <a:bodyPr wrap="none" lIns="0" tIns="0" rIns="0" bIns="0" rtlCol="0" anchor="t"/>
          <a:lstStyle/>
          <a:p>
            <a:pPr marL="0" indent="0" algn="r">
              <a:lnSpc>
                <a:spcPts val="2400"/>
              </a:lnSpc>
              <a:buNone/>
            </a:pPr>
            <a:r>
              <a:rPr lang="en-US" sz="1900" dirty="0">
                <a:solidFill>
                  <a:srgbClr val="2B3541"/>
                </a:solidFill>
                <a:latin typeface="Funnel Display" pitchFamily="34" charset="0"/>
                <a:ea typeface="Funnel Display" pitchFamily="34" charset="-122"/>
                <a:cs typeface="Funnel Display" pitchFamily="34" charset="-120"/>
              </a:rPr>
              <a:t>Strengths</a:t>
            </a:r>
            <a:endParaRPr lang="en-US" sz="1900" dirty="0"/>
          </a:p>
        </p:txBody>
      </p:sp>
      <p:sp>
        <p:nvSpPr>
          <p:cNvPr id="5" name="Text 3"/>
          <p:cNvSpPr/>
          <p:nvPr/>
        </p:nvSpPr>
        <p:spPr>
          <a:xfrm>
            <a:off x="837724" y="3670459"/>
            <a:ext cx="3896320" cy="335042"/>
          </a:xfrm>
          <a:prstGeom prst="rect">
            <a:avLst/>
          </a:prstGeom>
          <a:noFill/>
          <a:ln/>
        </p:spPr>
        <p:txBody>
          <a:bodyPr wrap="none" lIns="0" tIns="0" rIns="0" bIns="0" rtlCol="0" anchor="t"/>
          <a:lstStyle/>
          <a:p>
            <a:pPr marL="0" indent="0" algn="r">
              <a:lnSpc>
                <a:spcPts val="2600"/>
              </a:lnSpc>
              <a:buNone/>
            </a:pPr>
            <a:r>
              <a:rPr lang="en-US" sz="1600" dirty="0">
                <a:solidFill>
                  <a:srgbClr val="2B3541"/>
                </a:solidFill>
                <a:latin typeface="Funnel Sans" pitchFamily="34" charset="0"/>
                <a:ea typeface="Funnel Sans" pitchFamily="34" charset="-122"/>
                <a:cs typeface="Funnel Sans" pitchFamily="34" charset="-120"/>
              </a:rPr>
              <a:t>Foundation for success</a:t>
            </a:r>
            <a:endParaRPr lang="en-US" sz="1600" dirty="0"/>
          </a:p>
        </p:txBody>
      </p:sp>
      <p:pic>
        <p:nvPicPr>
          <p:cNvPr id="6" name="Image 0" descr="preencoded.png"/>
          <p:cNvPicPr>
            <a:picLocks noChangeAspect="1"/>
          </p:cNvPicPr>
          <p:nvPr/>
        </p:nvPicPr>
        <p:blipFill>
          <a:blip r:embed="rId3"/>
          <a:stretch>
            <a:fillRect/>
          </a:stretch>
        </p:blipFill>
        <p:spPr>
          <a:xfrm>
            <a:off x="5048131" y="2566154"/>
            <a:ext cx="4534138" cy="4534138"/>
          </a:xfrm>
          <a:prstGeom prst="rect">
            <a:avLst/>
          </a:prstGeom>
        </p:spPr>
      </p:pic>
      <p:pic>
        <p:nvPicPr>
          <p:cNvPr id="7"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036350" y="3554373"/>
            <a:ext cx="313373" cy="313373"/>
          </a:xfrm>
          <a:prstGeom prst="rect">
            <a:avLst/>
          </a:prstGeom>
        </p:spPr>
      </p:pic>
      <p:sp>
        <p:nvSpPr>
          <p:cNvPr id="8" name="Text 4"/>
          <p:cNvSpPr/>
          <p:nvPr/>
        </p:nvSpPr>
        <p:spPr>
          <a:xfrm>
            <a:off x="9896356" y="3236833"/>
            <a:ext cx="2464118" cy="308015"/>
          </a:xfrm>
          <a:prstGeom prst="rect">
            <a:avLst/>
          </a:prstGeom>
          <a:noFill/>
          <a:ln/>
        </p:spPr>
        <p:txBody>
          <a:bodyPr wrap="none" lIns="0" tIns="0" rIns="0" bIns="0" rtlCol="0" anchor="t"/>
          <a:lstStyle/>
          <a:p>
            <a:pPr marL="0" indent="0" algn="l">
              <a:lnSpc>
                <a:spcPts val="2400"/>
              </a:lnSpc>
              <a:buNone/>
            </a:pPr>
            <a:r>
              <a:rPr lang="en-US" sz="1900" dirty="0">
                <a:solidFill>
                  <a:srgbClr val="2B3541"/>
                </a:solidFill>
                <a:latin typeface="Funnel Display" pitchFamily="34" charset="0"/>
                <a:ea typeface="Funnel Display" pitchFamily="34" charset="-122"/>
                <a:cs typeface="Funnel Display" pitchFamily="34" charset="-120"/>
              </a:rPr>
              <a:t>Weaknesses</a:t>
            </a:r>
            <a:endParaRPr lang="en-US" sz="1900" dirty="0"/>
          </a:p>
        </p:txBody>
      </p:sp>
      <p:sp>
        <p:nvSpPr>
          <p:cNvPr id="9" name="Text 5"/>
          <p:cNvSpPr/>
          <p:nvPr/>
        </p:nvSpPr>
        <p:spPr>
          <a:xfrm>
            <a:off x="9896356" y="3670459"/>
            <a:ext cx="3896320" cy="335042"/>
          </a:xfrm>
          <a:prstGeom prst="rect">
            <a:avLst/>
          </a:prstGeom>
          <a:noFill/>
          <a:ln/>
        </p:spPr>
        <p:txBody>
          <a:bodyPr wrap="none" lIns="0" tIns="0" rIns="0" bIns="0" rtlCol="0" anchor="t"/>
          <a:lstStyle/>
          <a:p>
            <a:pPr marL="0" indent="0" algn="l">
              <a:lnSpc>
                <a:spcPts val="2600"/>
              </a:lnSpc>
              <a:buNone/>
            </a:pPr>
            <a:r>
              <a:rPr lang="en-US" sz="1600" dirty="0">
                <a:solidFill>
                  <a:srgbClr val="2B3541"/>
                </a:solidFill>
                <a:latin typeface="Funnel Sans" pitchFamily="34" charset="0"/>
                <a:ea typeface="Funnel Sans" pitchFamily="34" charset="-122"/>
                <a:cs typeface="Funnel Sans" pitchFamily="34" charset="-120"/>
              </a:rPr>
              <a:t>Areas to develop</a:t>
            </a:r>
            <a:endParaRPr lang="en-US" sz="1600" dirty="0"/>
          </a:p>
        </p:txBody>
      </p:sp>
      <p:pic>
        <p:nvPicPr>
          <p:cNvPr id="10" name="Image 2" descr="preencoded.png"/>
          <p:cNvPicPr>
            <a:picLocks noChangeAspect="1"/>
          </p:cNvPicPr>
          <p:nvPr/>
        </p:nvPicPr>
        <p:blipFill>
          <a:blip r:embed="rId6"/>
          <a:stretch>
            <a:fillRect/>
          </a:stretch>
        </p:blipFill>
        <p:spPr>
          <a:xfrm>
            <a:off x="5048131" y="2566154"/>
            <a:ext cx="4534138" cy="4534138"/>
          </a:xfrm>
          <a:prstGeom prst="rect">
            <a:avLst/>
          </a:prstGeom>
        </p:spPr>
      </p:pic>
      <p:pic>
        <p:nvPicPr>
          <p:cNvPr id="11"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80559" y="3554373"/>
            <a:ext cx="313373" cy="313373"/>
          </a:xfrm>
          <a:prstGeom prst="rect">
            <a:avLst/>
          </a:prstGeom>
        </p:spPr>
      </p:pic>
      <p:sp>
        <p:nvSpPr>
          <p:cNvPr id="12" name="Text 6"/>
          <p:cNvSpPr/>
          <p:nvPr/>
        </p:nvSpPr>
        <p:spPr>
          <a:xfrm>
            <a:off x="9896356" y="5660946"/>
            <a:ext cx="2464118" cy="308015"/>
          </a:xfrm>
          <a:prstGeom prst="rect">
            <a:avLst/>
          </a:prstGeom>
          <a:noFill/>
          <a:ln/>
        </p:spPr>
        <p:txBody>
          <a:bodyPr wrap="none" lIns="0" tIns="0" rIns="0" bIns="0" rtlCol="0" anchor="t"/>
          <a:lstStyle/>
          <a:p>
            <a:pPr marL="0" indent="0" algn="l">
              <a:lnSpc>
                <a:spcPts val="2400"/>
              </a:lnSpc>
              <a:buNone/>
            </a:pPr>
            <a:r>
              <a:rPr lang="en-US" sz="1900" dirty="0">
                <a:solidFill>
                  <a:srgbClr val="2B3541"/>
                </a:solidFill>
                <a:latin typeface="Funnel Display" pitchFamily="34" charset="0"/>
                <a:ea typeface="Funnel Display" pitchFamily="34" charset="-122"/>
                <a:cs typeface="Funnel Display" pitchFamily="34" charset="-120"/>
              </a:rPr>
              <a:t>Opportunities</a:t>
            </a:r>
            <a:endParaRPr lang="en-US" sz="1900" dirty="0"/>
          </a:p>
        </p:txBody>
      </p:sp>
      <p:sp>
        <p:nvSpPr>
          <p:cNvPr id="13" name="Text 7"/>
          <p:cNvSpPr/>
          <p:nvPr/>
        </p:nvSpPr>
        <p:spPr>
          <a:xfrm>
            <a:off x="9896356" y="6094571"/>
            <a:ext cx="3896320" cy="335042"/>
          </a:xfrm>
          <a:prstGeom prst="rect">
            <a:avLst/>
          </a:prstGeom>
          <a:noFill/>
          <a:ln/>
        </p:spPr>
        <p:txBody>
          <a:bodyPr wrap="none" lIns="0" tIns="0" rIns="0" bIns="0" rtlCol="0" anchor="t"/>
          <a:lstStyle/>
          <a:p>
            <a:pPr marL="0" indent="0" algn="l">
              <a:lnSpc>
                <a:spcPts val="2600"/>
              </a:lnSpc>
              <a:buNone/>
            </a:pPr>
            <a:r>
              <a:rPr lang="en-US" sz="1600" dirty="0">
                <a:solidFill>
                  <a:srgbClr val="2B3541"/>
                </a:solidFill>
                <a:latin typeface="Funnel Sans" pitchFamily="34" charset="0"/>
                <a:ea typeface="Funnel Sans" pitchFamily="34" charset="-122"/>
                <a:cs typeface="Funnel Sans" pitchFamily="34" charset="-120"/>
              </a:rPr>
              <a:t>Pathways forward</a:t>
            </a:r>
            <a:endParaRPr lang="en-US" sz="1600" dirty="0"/>
          </a:p>
        </p:txBody>
      </p:sp>
      <p:pic>
        <p:nvPicPr>
          <p:cNvPr id="14" name="Image 4" descr="preencoded.png"/>
          <p:cNvPicPr>
            <a:picLocks noChangeAspect="1"/>
          </p:cNvPicPr>
          <p:nvPr/>
        </p:nvPicPr>
        <p:blipFill>
          <a:blip r:embed="rId9"/>
          <a:stretch>
            <a:fillRect/>
          </a:stretch>
        </p:blipFill>
        <p:spPr>
          <a:xfrm>
            <a:off x="5048131" y="2566154"/>
            <a:ext cx="4534138" cy="4534138"/>
          </a:xfrm>
          <a:prstGeom prst="rect">
            <a:avLst/>
          </a:prstGeom>
        </p:spPr>
      </p:pic>
      <p:pic>
        <p:nvPicPr>
          <p:cNvPr id="15" name="Image 5"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280559" y="5798582"/>
            <a:ext cx="313373" cy="313373"/>
          </a:xfrm>
          <a:prstGeom prst="rect">
            <a:avLst/>
          </a:prstGeom>
        </p:spPr>
      </p:pic>
      <p:sp>
        <p:nvSpPr>
          <p:cNvPr id="16" name="Text 8"/>
          <p:cNvSpPr/>
          <p:nvPr/>
        </p:nvSpPr>
        <p:spPr>
          <a:xfrm>
            <a:off x="2269927" y="5660946"/>
            <a:ext cx="2464118" cy="308015"/>
          </a:xfrm>
          <a:prstGeom prst="rect">
            <a:avLst/>
          </a:prstGeom>
          <a:noFill/>
          <a:ln/>
        </p:spPr>
        <p:txBody>
          <a:bodyPr wrap="none" lIns="0" tIns="0" rIns="0" bIns="0" rtlCol="0" anchor="t"/>
          <a:lstStyle/>
          <a:p>
            <a:pPr marL="0" indent="0" algn="r">
              <a:lnSpc>
                <a:spcPts val="2400"/>
              </a:lnSpc>
              <a:buNone/>
            </a:pPr>
            <a:r>
              <a:rPr lang="en-US" sz="1900" dirty="0">
                <a:solidFill>
                  <a:srgbClr val="2B3541"/>
                </a:solidFill>
                <a:latin typeface="Funnel Display" pitchFamily="34" charset="0"/>
                <a:ea typeface="Funnel Display" pitchFamily="34" charset="-122"/>
                <a:cs typeface="Funnel Display" pitchFamily="34" charset="-120"/>
              </a:rPr>
              <a:t>Threats</a:t>
            </a:r>
            <a:endParaRPr lang="en-US" sz="1900" dirty="0"/>
          </a:p>
        </p:txBody>
      </p:sp>
      <p:sp>
        <p:nvSpPr>
          <p:cNvPr id="17" name="Text 9"/>
          <p:cNvSpPr/>
          <p:nvPr/>
        </p:nvSpPr>
        <p:spPr>
          <a:xfrm>
            <a:off x="837724" y="6094571"/>
            <a:ext cx="3896320" cy="335042"/>
          </a:xfrm>
          <a:prstGeom prst="rect">
            <a:avLst/>
          </a:prstGeom>
          <a:noFill/>
          <a:ln/>
        </p:spPr>
        <p:txBody>
          <a:bodyPr wrap="none" lIns="0" tIns="0" rIns="0" bIns="0" rtlCol="0" anchor="t"/>
          <a:lstStyle/>
          <a:p>
            <a:pPr marL="0" indent="0" algn="r">
              <a:lnSpc>
                <a:spcPts val="2600"/>
              </a:lnSpc>
              <a:buNone/>
            </a:pPr>
            <a:r>
              <a:rPr lang="en-US" sz="1600" dirty="0">
                <a:solidFill>
                  <a:srgbClr val="2B3541"/>
                </a:solidFill>
                <a:latin typeface="Funnel Sans" pitchFamily="34" charset="0"/>
                <a:ea typeface="Funnel Sans" pitchFamily="34" charset="-122"/>
                <a:cs typeface="Funnel Sans" pitchFamily="34" charset="-120"/>
              </a:rPr>
              <a:t>Challenges to navigate</a:t>
            </a:r>
            <a:endParaRPr lang="en-US" sz="1600" dirty="0"/>
          </a:p>
        </p:txBody>
      </p:sp>
      <p:pic>
        <p:nvPicPr>
          <p:cNvPr id="18" name="Image 6" descr="preencoded.png"/>
          <p:cNvPicPr>
            <a:picLocks noChangeAspect="1"/>
          </p:cNvPicPr>
          <p:nvPr/>
        </p:nvPicPr>
        <p:blipFill>
          <a:blip r:embed="rId12"/>
          <a:stretch>
            <a:fillRect/>
          </a:stretch>
        </p:blipFill>
        <p:spPr>
          <a:xfrm>
            <a:off x="5048131" y="2566154"/>
            <a:ext cx="4534138" cy="4534138"/>
          </a:xfrm>
          <a:prstGeom prst="rect">
            <a:avLst/>
          </a:prstGeom>
        </p:spPr>
      </p:pic>
      <p:pic>
        <p:nvPicPr>
          <p:cNvPr id="19" name="Image 7"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036350" y="5798582"/>
            <a:ext cx="313373" cy="31337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324124" y="1906429"/>
            <a:ext cx="4928354" cy="615910"/>
          </a:xfrm>
          <a:prstGeom prst="rect">
            <a:avLst/>
          </a:prstGeom>
          <a:noFill/>
          <a:ln/>
        </p:spPr>
        <p:txBody>
          <a:bodyPr wrap="none" lIns="0" tIns="0" rIns="0" bIns="0" rtlCol="0" anchor="t"/>
          <a:lstStyle/>
          <a:p>
            <a:pPr marL="0" indent="0" algn="l">
              <a:lnSpc>
                <a:spcPts val="4850"/>
              </a:lnSpc>
              <a:buNone/>
            </a:pPr>
            <a:r>
              <a:rPr lang="en-US" sz="3850" dirty="0">
                <a:solidFill>
                  <a:srgbClr val="051D3A"/>
                </a:solidFill>
                <a:latin typeface="Funnel Display" pitchFamily="34" charset="0"/>
                <a:ea typeface="Funnel Display" pitchFamily="34" charset="-122"/>
                <a:cs typeface="Funnel Display" pitchFamily="34" charset="-120"/>
              </a:rPr>
              <a:t>References</a:t>
            </a:r>
            <a:endParaRPr lang="en-US" sz="3850" dirty="0"/>
          </a:p>
        </p:txBody>
      </p:sp>
      <p:sp>
        <p:nvSpPr>
          <p:cNvPr id="4" name="Text 1"/>
          <p:cNvSpPr/>
          <p:nvPr/>
        </p:nvSpPr>
        <p:spPr>
          <a:xfrm>
            <a:off x="6324124" y="2836426"/>
            <a:ext cx="7468553" cy="1005126"/>
          </a:xfrm>
          <a:prstGeom prst="rect">
            <a:avLst/>
          </a:prstGeom>
          <a:noFill/>
          <a:ln/>
        </p:spPr>
        <p:txBody>
          <a:bodyPr wrap="square" lIns="0" tIns="0" rIns="0" bIns="0" rtlCol="0" anchor="t"/>
          <a:lstStyle/>
          <a:p>
            <a:r>
              <a:rPr lang="en-GB" dirty="0"/>
              <a:t>Khojasteh, L., </a:t>
            </a:r>
            <a:r>
              <a:rPr lang="en-GB" dirty="0" err="1"/>
              <a:t>Zarifsanaiey</a:t>
            </a:r>
            <a:r>
              <a:rPr lang="en-GB" dirty="0"/>
              <a:t>, N., &amp; Karimian, Z. (2024). </a:t>
            </a:r>
            <a:r>
              <a:rPr lang="en-GB" dirty="0" err="1"/>
              <a:t>Bichronous</a:t>
            </a:r>
            <a:r>
              <a:rPr lang="en-GB" dirty="0"/>
              <a:t> scientific writing course for medical faculty during Covid-19: a SWOT analysis experience. In </a:t>
            </a:r>
            <a:r>
              <a:rPr lang="en-GB" i="1" dirty="0"/>
              <a:t>Frontiers in Education</a:t>
            </a:r>
            <a:r>
              <a:rPr lang="en-GB" dirty="0"/>
              <a:t> (Vol. 9, p. 1327087). Frontiers Media SA.</a:t>
            </a:r>
          </a:p>
          <a:p>
            <a:endParaRPr lang="en-US" dirty="0"/>
          </a:p>
          <a:p>
            <a:r>
              <a:rPr lang="en-GB" dirty="0"/>
              <a:t>Siddiqui, A. (2021). SWOT analysis (or SWOT matrix) tool as a strategic planning and management technique in the health care industry and its advantages. </a:t>
            </a:r>
            <a:r>
              <a:rPr lang="en-GB" i="1" dirty="0"/>
              <a:t>Biomedical Journal of Scientific &amp; Technical Research</a:t>
            </a:r>
            <a:r>
              <a:rPr lang="en-GB" dirty="0"/>
              <a:t>, </a:t>
            </a:r>
            <a:r>
              <a:rPr lang="en-GB" i="1" dirty="0"/>
              <a:t>40</a:t>
            </a:r>
            <a:r>
              <a:rPr lang="en-GB" dirty="0"/>
              <a:t>(2), 32035-32042.</a:t>
            </a:r>
          </a:p>
          <a:p>
            <a:endParaRPr lang="en-US" dirty="0"/>
          </a:p>
          <a:p>
            <a:r>
              <a:rPr lang="en-GB" dirty="0"/>
              <a:t>Gaffar, B., Alhumaid, J., </a:t>
            </a:r>
            <a:r>
              <a:rPr lang="en-GB" dirty="0" err="1"/>
              <a:t>Alhareky</a:t>
            </a:r>
            <a:r>
              <a:rPr lang="en-GB" dirty="0"/>
              <a:t>, M., </a:t>
            </a:r>
            <a:r>
              <a:rPr lang="en-GB" dirty="0" err="1"/>
              <a:t>Alonaizan</a:t>
            </a:r>
            <a:r>
              <a:rPr lang="en-GB" dirty="0"/>
              <a:t>, F., &amp; Almas, K. (2020). Dental facilities during the new corona outbreak: a SWOT analysis. </a:t>
            </a:r>
            <a:r>
              <a:rPr lang="en-GB" i="1" dirty="0"/>
              <a:t>Risk management and healthcare policy</a:t>
            </a:r>
            <a:r>
              <a:rPr lang="en-GB" dirty="0"/>
              <a:t>, 1343-1352.</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1051</Words>
  <Application>Microsoft Office PowerPoint</Application>
  <PresentationFormat>Custom</PresentationFormat>
  <Paragraphs>82</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Funnel Sans</vt:lpstr>
      <vt:lpstr>Funnel Display</vt:lpstr>
      <vt:lpstr>Myriad Pro</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2025-11-05T18:47:33Z</dcterms:created>
  <dcterms:modified xsi:type="dcterms:W3CDTF">2025-11-07T20:32:48Z</dcterms:modified>
</cp:coreProperties>
</file>