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3"/>
  </p:notesMasterIdLst>
  <p:handoutMasterIdLst>
    <p:handoutMasterId r:id="rId44"/>
  </p:handoutMasterIdLst>
  <p:sldIdLst>
    <p:sldId id="277" r:id="rId2"/>
    <p:sldId id="535" r:id="rId3"/>
    <p:sldId id="668" r:id="rId4"/>
    <p:sldId id="669" r:id="rId5"/>
    <p:sldId id="679" r:id="rId6"/>
    <p:sldId id="670" r:id="rId7"/>
    <p:sldId id="671" r:id="rId8"/>
    <p:sldId id="672" r:id="rId9"/>
    <p:sldId id="673" r:id="rId10"/>
    <p:sldId id="674" r:id="rId11"/>
    <p:sldId id="680" r:id="rId12"/>
    <p:sldId id="675" r:id="rId13"/>
    <p:sldId id="681" r:id="rId14"/>
    <p:sldId id="437" r:id="rId15"/>
    <p:sldId id="438" r:id="rId16"/>
    <p:sldId id="656" r:id="rId17"/>
    <p:sldId id="658" r:id="rId18"/>
    <p:sldId id="582" r:id="rId19"/>
    <p:sldId id="584" r:id="rId20"/>
    <p:sldId id="653" r:id="rId21"/>
    <p:sldId id="585" r:id="rId22"/>
    <p:sldId id="654" r:id="rId23"/>
    <p:sldId id="588" r:id="rId24"/>
    <p:sldId id="655" r:id="rId25"/>
    <p:sldId id="636" r:id="rId26"/>
    <p:sldId id="657" r:id="rId27"/>
    <p:sldId id="596" r:id="rId28"/>
    <p:sldId id="597" r:id="rId29"/>
    <p:sldId id="613" r:id="rId30"/>
    <p:sldId id="659" r:id="rId31"/>
    <p:sldId id="644" r:id="rId32"/>
    <p:sldId id="661" r:id="rId33"/>
    <p:sldId id="651" r:id="rId34"/>
    <p:sldId id="663" r:id="rId35"/>
    <p:sldId id="664" r:id="rId36"/>
    <p:sldId id="665" r:id="rId37"/>
    <p:sldId id="666" r:id="rId38"/>
    <p:sldId id="645" r:id="rId39"/>
    <p:sldId id="646" r:id="rId40"/>
    <p:sldId id="647" r:id="rId41"/>
    <p:sldId id="639" r:id="rId4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8C4977-A5D5-4334-846C-00361E984B24}" v="11" dt="2023-05-10T16:31:06.2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93347" autoAdjust="0"/>
  </p:normalViewPr>
  <p:slideViewPr>
    <p:cSldViewPr>
      <p:cViewPr varScale="1">
        <p:scale>
          <a:sx n="106" d="100"/>
          <a:sy n="106" d="100"/>
        </p:scale>
        <p:origin x="163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userId="6208a464-c5ab-4937-94a9-9b4e1df3dac2" providerId="ADAL" clId="{2E8C4977-A5D5-4334-846C-00361E984B24}"/>
    <pc:docChg chg="undo custSel addSld delSld modSld">
      <pc:chgData name="Khaza Ahmed" userId="6208a464-c5ab-4937-94a9-9b4e1df3dac2" providerId="ADAL" clId="{2E8C4977-A5D5-4334-846C-00361E984B24}" dt="2023-05-10T16:33:46.385" v="74" actId="47"/>
      <pc:docMkLst>
        <pc:docMk/>
      </pc:docMkLst>
      <pc:sldChg chg="addSp delSp modSp mod">
        <pc:chgData name="Khaza Ahmed" userId="6208a464-c5ab-4937-94a9-9b4e1df3dac2" providerId="ADAL" clId="{2E8C4977-A5D5-4334-846C-00361E984B24}" dt="2023-05-10T16:24:02.471" v="7" actId="20577"/>
        <pc:sldMkLst>
          <pc:docMk/>
          <pc:sldMk cId="0" sldId="277"/>
        </pc:sldMkLst>
        <pc:spChg chg="add del mod">
          <ac:chgData name="Khaza Ahmed" userId="6208a464-c5ab-4937-94a9-9b4e1df3dac2" providerId="ADAL" clId="{2E8C4977-A5D5-4334-846C-00361E984B24}" dt="2023-05-10T16:23:47.610" v="4" actId="478"/>
          <ac:spMkLst>
            <pc:docMk/>
            <pc:sldMk cId="0" sldId="277"/>
            <ac:spMk id="2" creationId="{105BF38D-8D5A-C420-16E4-B9D16E81EC95}"/>
          </ac:spMkLst>
        </pc:spChg>
        <pc:spChg chg="add mod">
          <ac:chgData name="Khaza Ahmed" userId="6208a464-c5ab-4937-94a9-9b4e1df3dac2" providerId="ADAL" clId="{2E8C4977-A5D5-4334-846C-00361E984B24}" dt="2023-05-10T16:23:52.140" v="5"/>
          <ac:spMkLst>
            <pc:docMk/>
            <pc:sldMk cId="0" sldId="277"/>
            <ac:spMk id="3" creationId="{677F7524-DADC-0BB8-600B-73460670EDC5}"/>
          </ac:spMkLst>
        </pc:spChg>
        <pc:spChg chg="add mod">
          <ac:chgData name="Khaza Ahmed" userId="6208a464-c5ab-4937-94a9-9b4e1df3dac2" providerId="ADAL" clId="{2E8C4977-A5D5-4334-846C-00361E984B24}" dt="2023-05-10T16:23:52.140" v="5"/>
          <ac:spMkLst>
            <pc:docMk/>
            <pc:sldMk cId="0" sldId="277"/>
            <ac:spMk id="4" creationId="{54209F7A-6AB9-1F27-79E3-EDADFC9B87DD}"/>
          </ac:spMkLst>
        </pc:spChg>
        <pc:spChg chg="del">
          <ac:chgData name="Khaza Ahmed" userId="6208a464-c5ab-4937-94a9-9b4e1df3dac2" providerId="ADAL" clId="{2E8C4977-A5D5-4334-846C-00361E984B24}" dt="2023-05-10T16:23:45.020" v="3" actId="478"/>
          <ac:spMkLst>
            <pc:docMk/>
            <pc:sldMk cId="0" sldId="277"/>
            <ac:spMk id="6146" creationId="{00000000-0000-0000-0000-000000000000}"/>
          </ac:spMkLst>
        </pc:spChg>
        <pc:spChg chg="mod">
          <ac:chgData name="Khaza Ahmed" userId="6208a464-c5ab-4937-94a9-9b4e1df3dac2" providerId="ADAL" clId="{2E8C4977-A5D5-4334-846C-00361E984B24}" dt="2023-05-10T16:24:02.471" v="7" actId="20577"/>
          <ac:spMkLst>
            <pc:docMk/>
            <pc:sldMk cId="0" sldId="277"/>
            <ac:spMk id="6147" creationId="{00000000-0000-0000-0000-000000000000}"/>
          </ac:spMkLst>
        </pc:spChg>
      </pc:sldChg>
      <pc:sldChg chg="delSp add mod">
        <pc:chgData name="Khaza Ahmed" userId="6208a464-c5ab-4937-94a9-9b4e1df3dac2" providerId="ADAL" clId="{2E8C4977-A5D5-4334-846C-00361E984B24}" dt="2023-05-10T16:31:12.160" v="62" actId="478"/>
        <pc:sldMkLst>
          <pc:docMk/>
          <pc:sldMk cId="3922403155" sldId="437"/>
        </pc:sldMkLst>
        <pc:spChg chg="del">
          <ac:chgData name="Khaza Ahmed" userId="6208a464-c5ab-4937-94a9-9b4e1df3dac2" providerId="ADAL" clId="{2E8C4977-A5D5-4334-846C-00361E984B24}" dt="2023-05-10T16:31:12.160" v="62" actId="478"/>
          <ac:spMkLst>
            <pc:docMk/>
            <pc:sldMk cId="3922403155" sldId="437"/>
            <ac:spMk id="4" creationId="{00000000-0000-0000-0000-000000000000}"/>
          </ac:spMkLst>
        </pc:spChg>
      </pc:sldChg>
      <pc:sldChg chg="delSp modSp add mod">
        <pc:chgData name="Khaza Ahmed" userId="6208a464-c5ab-4937-94a9-9b4e1df3dac2" providerId="ADAL" clId="{2E8C4977-A5D5-4334-846C-00361E984B24}" dt="2023-05-10T16:31:24.470" v="66" actId="14100"/>
        <pc:sldMkLst>
          <pc:docMk/>
          <pc:sldMk cId="3495102581" sldId="438"/>
        </pc:sldMkLst>
        <pc:spChg chg="del">
          <ac:chgData name="Khaza Ahmed" userId="6208a464-c5ab-4937-94a9-9b4e1df3dac2" providerId="ADAL" clId="{2E8C4977-A5D5-4334-846C-00361E984B24}" dt="2023-05-10T16:31:14.770" v="63" actId="478"/>
          <ac:spMkLst>
            <pc:docMk/>
            <pc:sldMk cId="3495102581" sldId="438"/>
            <ac:spMk id="5" creationId="{00000000-0000-0000-0000-000000000000}"/>
          </ac:spMkLst>
        </pc:spChg>
        <pc:picChg chg="mod">
          <ac:chgData name="Khaza Ahmed" userId="6208a464-c5ab-4937-94a9-9b4e1df3dac2" providerId="ADAL" clId="{2E8C4977-A5D5-4334-846C-00361E984B24}" dt="2023-05-10T16:31:24.470" v="66" actId="14100"/>
          <ac:picMkLst>
            <pc:docMk/>
            <pc:sldMk cId="3495102581" sldId="438"/>
            <ac:picMk id="4" creationId="{00000000-0000-0000-0000-000000000000}"/>
          </ac:picMkLst>
        </pc:picChg>
      </pc:sldChg>
      <pc:sldChg chg="del">
        <pc:chgData name="Khaza Ahmed" userId="6208a464-c5ab-4937-94a9-9b4e1df3dac2" providerId="ADAL" clId="{2E8C4977-A5D5-4334-846C-00361E984B24}" dt="2023-05-10T16:32:26.710" v="68" actId="47"/>
        <pc:sldMkLst>
          <pc:docMk/>
          <pc:sldMk cId="4076867788" sldId="590"/>
        </pc:sldMkLst>
      </pc:sldChg>
      <pc:sldChg chg="del">
        <pc:chgData name="Khaza Ahmed" userId="6208a464-c5ab-4937-94a9-9b4e1df3dac2" providerId="ADAL" clId="{2E8C4977-A5D5-4334-846C-00361E984B24}" dt="2023-05-10T16:33:05.405" v="71" actId="47"/>
        <pc:sldMkLst>
          <pc:docMk/>
          <pc:sldMk cId="3384021107" sldId="648"/>
        </pc:sldMkLst>
      </pc:sldChg>
      <pc:sldChg chg="del">
        <pc:chgData name="Khaza Ahmed" userId="6208a464-c5ab-4937-94a9-9b4e1df3dac2" providerId="ADAL" clId="{2E8C4977-A5D5-4334-846C-00361E984B24}" dt="2023-05-10T16:33:01.654" v="70" actId="47"/>
        <pc:sldMkLst>
          <pc:docMk/>
          <pc:sldMk cId="3389418141" sldId="649"/>
        </pc:sldMkLst>
      </pc:sldChg>
      <pc:sldChg chg="del">
        <pc:chgData name="Khaza Ahmed" userId="6208a464-c5ab-4937-94a9-9b4e1df3dac2" providerId="ADAL" clId="{2E8C4977-A5D5-4334-846C-00361E984B24}" dt="2023-05-10T16:33:19.490" v="72" actId="47"/>
        <pc:sldMkLst>
          <pc:docMk/>
          <pc:sldMk cId="2171425712" sldId="650"/>
        </pc:sldMkLst>
      </pc:sldChg>
      <pc:sldChg chg="del">
        <pc:chgData name="Khaza Ahmed" userId="6208a464-c5ab-4937-94a9-9b4e1df3dac2" providerId="ADAL" clId="{2E8C4977-A5D5-4334-846C-00361E984B24}" dt="2023-05-10T16:33:46.385" v="74" actId="47"/>
        <pc:sldMkLst>
          <pc:docMk/>
          <pc:sldMk cId="2115398742" sldId="652"/>
        </pc:sldMkLst>
      </pc:sldChg>
      <pc:sldChg chg="del">
        <pc:chgData name="Khaza Ahmed" userId="6208a464-c5ab-4937-94a9-9b4e1df3dac2" providerId="ADAL" clId="{2E8C4977-A5D5-4334-846C-00361E984B24}" dt="2023-05-10T16:32:49.857" v="69" actId="47"/>
        <pc:sldMkLst>
          <pc:docMk/>
          <pc:sldMk cId="2612078598" sldId="660"/>
        </pc:sldMkLst>
      </pc:sldChg>
      <pc:sldChg chg="del">
        <pc:chgData name="Khaza Ahmed" userId="6208a464-c5ab-4937-94a9-9b4e1df3dac2" providerId="ADAL" clId="{2E8C4977-A5D5-4334-846C-00361E984B24}" dt="2023-05-10T16:33:45.040" v="73" actId="47"/>
        <pc:sldMkLst>
          <pc:docMk/>
          <pc:sldMk cId="1280404992" sldId="667"/>
        </pc:sldMkLst>
      </pc:sldChg>
      <pc:sldChg chg="modSp mod">
        <pc:chgData name="Khaza Ahmed" userId="6208a464-c5ab-4937-94a9-9b4e1df3dac2" providerId="ADAL" clId="{2E8C4977-A5D5-4334-846C-00361E984B24}" dt="2023-05-10T16:26:30.180" v="35" actId="27636"/>
        <pc:sldMkLst>
          <pc:docMk/>
          <pc:sldMk cId="3489102548" sldId="671"/>
        </pc:sldMkLst>
        <pc:spChg chg="mod">
          <ac:chgData name="Khaza Ahmed" userId="6208a464-c5ab-4937-94a9-9b4e1df3dac2" providerId="ADAL" clId="{2E8C4977-A5D5-4334-846C-00361E984B24}" dt="2023-05-10T16:26:30.180" v="35" actId="27636"/>
          <ac:spMkLst>
            <pc:docMk/>
            <pc:sldMk cId="3489102548" sldId="671"/>
            <ac:spMk id="3" creationId="{00000000-0000-0000-0000-000000000000}"/>
          </ac:spMkLst>
        </pc:spChg>
      </pc:sldChg>
      <pc:sldChg chg="del">
        <pc:chgData name="Khaza Ahmed" userId="6208a464-c5ab-4937-94a9-9b4e1df3dac2" providerId="ADAL" clId="{2E8C4977-A5D5-4334-846C-00361E984B24}" dt="2023-05-10T16:28:19.380" v="47" actId="47"/>
        <pc:sldMkLst>
          <pc:docMk/>
          <pc:sldMk cId="967409840" sldId="676"/>
        </pc:sldMkLst>
      </pc:sldChg>
      <pc:sldChg chg="del">
        <pc:chgData name="Khaza Ahmed" userId="6208a464-c5ab-4937-94a9-9b4e1df3dac2" providerId="ADAL" clId="{2E8C4977-A5D5-4334-846C-00361E984B24}" dt="2023-05-10T16:32:05.010" v="67" actId="47"/>
        <pc:sldMkLst>
          <pc:docMk/>
          <pc:sldMk cId="3869773687" sldId="677"/>
        </pc:sldMkLst>
      </pc:sldChg>
      <pc:sldChg chg="del">
        <pc:chgData name="Khaza Ahmed" userId="6208a464-c5ab-4937-94a9-9b4e1df3dac2" providerId="ADAL" clId="{2E8C4977-A5D5-4334-846C-00361E984B24}" dt="2023-05-10T16:32:05.010" v="67" actId="47"/>
        <pc:sldMkLst>
          <pc:docMk/>
          <pc:sldMk cId="282189750" sldId="678"/>
        </pc:sldMkLst>
      </pc:sldChg>
      <pc:sldChg chg="addSp delSp modSp new mod">
        <pc:chgData name="Khaza Ahmed" userId="6208a464-c5ab-4937-94a9-9b4e1df3dac2" providerId="ADAL" clId="{2E8C4977-A5D5-4334-846C-00361E984B24}" dt="2023-05-10T16:25:55.185" v="29" actId="20577"/>
        <pc:sldMkLst>
          <pc:docMk/>
          <pc:sldMk cId="3681704968" sldId="679"/>
        </pc:sldMkLst>
        <pc:spChg chg="del">
          <ac:chgData name="Khaza Ahmed" userId="6208a464-c5ab-4937-94a9-9b4e1df3dac2" providerId="ADAL" clId="{2E8C4977-A5D5-4334-846C-00361E984B24}" dt="2023-05-10T16:25:49.430" v="11" actId="26606"/>
          <ac:spMkLst>
            <pc:docMk/>
            <pc:sldMk cId="3681704968" sldId="679"/>
            <ac:spMk id="2" creationId="{39C3495F-4A34-F907-2A85-B099C92D281D}"/>
          </ac:spMkLst>
        </pc:spChg>
        <pc:spChg chg="del">
          <ac:chgData name="Khaza Ahmed" userId="6208a464-c5ab-4937-94a9-9b4e1df3dac2" providerId="ADAL" clId="{2E8C4977-A5D5-4334-846C-00361E984B24}" dt="2023-05-10T16:25:43.240" v="9" actId="478"/>
          <ac:spMkLst>
            <pc:docMk/>
            <pc:sldMk cId="3681704968" sldId="679"/>
            <ac:spMk id="3" creationId="{86C5E793-E3F2-CC14-9747-35B1850FA429}"/>
          </ac:spMkLst>
        </pc:spChg>
        <pc:spChg chg="add mod">
          <ac:chgData name="Khaza Ahmed" userId="6208a464-c5ab-4937-94a9-9b4e1df3dac2" providerId="ADAL" clId="{2E8C4977-A5D5-4334-846C-00361E984B24}" dt="2023-05-10T16:25:55.185" v="29" actId="20577"/>
          <ac:spMkLst>
            <pc:docMk/>
            <pc:sldMk cId="3681704968" sldId="679"/>
            <ac:spMk id="9" creationId="{58BFDF61-2707-DAAE-C579-8DDE7C25E885}"/>
          </ac:spMkLst>
        </pc:spChg>
        <pc:picChg chg="add mod">
          <ac:chgData name="Khaza Ahmed" userId="6208a464-c5ab-4937-94a9-9b4e1df3dac2" providerId="ADAL" clId="{2E8C4977-A5D5-4334-846C-00361E984B24}" dt="2023-05-10T16:25:49.430" v="11" actId="26606"/>
          <ac:picMkLst>
            <pc:docMk/>
            <pc:sldMk cId="3681704968" sldId="679"/>
            <ac:picMk id="4" creationId="{A92BB946-9851-4344-93BB-D5849C5BAAAA}"/>
          </ac:picMkLst>
        </pc:picChg>
      </pc:sldChg>
      <pc:sldChg chg="addSp delSp modSp new mod">
        <pc:chgData name="Khaza Ahmed" userId="6208a464-c5ab-4937-94a9-9b4e1df3dac2" providerId="ADAL" clId="{2E8C4977-A5D5-4334-846C-00361E984B24}" dt="2023-05-10T16:28:02.810" v="46" actId="1076"/>
        <pc:sldMkLst>
          <pc:docMk/>
          <pc:sldMk cId="3036060372" sldId="680"/>
        </pc:sldMkLst>
        <pc:spChg chg="mod">
          <ac:chgData name="Khaza Ahmed" userId="6208a464-c5ab-4937-94a9-9b4e1df3dac2" providerId="ADAL" clId="{2E8C4977-A5D5-4334-846C-00361E984B24}" dt="2023-05-10T16:27:55.520" v="43" actId="26606"/>
          <ac:spMkLst>
            <pc:docMk/>
            <pc:sldMk cId="3036060372" sldId="680"/>
            <ac:spMk id="2" creationId="{79388E91-F97E-6E2A-AD58-D97E19E9029E}"/>
          </ac:spMkLst>
        </pc:spChg>
        <pc:spChg chg="del">
          <ac:chgData name="Khaza Ahmed" userId="6208a464-c5ab-4937-94a9-9b4e1df3dac2" providerId="ADAL" clId="{2E8C4977-A5D5-4334-846C-00361E984B24}" dt="2023-05-10T16:27:46.050" v="40" actId="478"/>
          <ac:spMkLst>
            <pc:docMk/>
            <pc:sldMk cId="3036060372" sldId="680"/>
            <ac:spMk id="3" creationId="{799AC40E-B806-BE79-EC1E-9DE45CAC571D}"/>
          </ac:spMkLst>
        </pc:spChg>
        <pc:picChg chg="add mod">
          <ac:chgData name="Khaza Ahmed" userId="6208a464-c5ab-4937-94a9-9b4e1df3dac2" providerId="ADAL" clId="{2E8C4977-A5D5-4334-846C-00361E984B24}" dt="2023-05-10T16:28:02.810" v="46" actId="1076"/>
          <ac:picMkLst>
            <pc:docMk/>
            <pc:sldMk cId="3036060372" sldId="680"/>
            <ac:picMk id="4" creationId="{C63A18C8-CA54-6825-F84A-E870D84E2C22}"/>
          </ac:picMkLst>
        </pc:picChg>
      </pc:sldChg>
      <pc:sldChg chg="addSp delSp modSp new mod">
        <pc:chgData name="Khaza Ahmed" userId="6208a464-c5ab-4937-94a9-9b4e1df3dac2" providerId="ADAL" clId="{2E8C4977-A5D5-4334-846C-00361E984B24}" dt="2023-05-10T16:30:48.510" v="60" actId="404"/>
        <pc:sldMkLst>
          <pc:docMk/>
          <pc:sldMk cId="450233664" sldId="681"/>
        </pc:sldMkLst>
        <pc:spChg chg="mod">
          <ac:chgData name="Khaza Ahmed" userId="6208a464-c5ab-4937-94a9-9b4e1df3dac2" providerId="ADAL" clId="{2E8C4977-A5D5-4334-846C-00361E984B24}" dt="2023-05-10T16:30:48.510" v="60" actId="404"/>
          <ac:spMkLst>
            <pc:docMk/>
            <pc:sldMk cId="450233664" sldId="681"/>
            <ac:spMk id="2" creationId="{B327CA64-182D-11F1-51E1-72066D1F6A6B}"/>
          </ac:spMkLst>
        </pc:spChg>
        <pc:spChg chg="del">
          <ac:chgData name="Khaza Ahmed" userId="6208a464-c5ab-4937-94a9-9b4e1df3dac2" providerId="ADAL" clId="{2E8C4977-A5D5-4334-846C-00361E984B24}" dt="2023-05-10T16:30:17.620" v="49" actId="478"/>
          <ac:spMkLst>
            <pc:docMk/>
            <pc:sldMk cId="450233664" sldId="681"/>
            <ac:spMk id="3" creationId="{3C38E544-DB28-2983-1484-6B785269F3FD}"/>
          </ac:spMkLst>
        </pc:spChg>
        <pc:picChg chg="add mod">
          <ac:chgData name="Khaza Ahmed" userId="6208a464-c5ab-4937-94a9-9b4e1df3dac2" providerId="ADAL" clId="{2E8C4977-A5D5-4334-846C-00361E984B24}" dt="2023-05-10T16:30:35.260" v="55" actId="1076"/>
          <ac:picMkLst>
            <pc:docMk/>
            <pc:sldMk cId="450233664" sldId="681"/>
            <ac:picMk id="4" creationId="{39EB8D4E-0C8F-E5F5-84C5-1DC3CE52DD7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2295645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p:spPr>
        <p:txBody>
          <a:bodyPr/>
          <a:lstStyle/>
          <a:p>
            <a:endParaRPr lang="en-US" dirty="0"/>
          </a:p>
        </p:txBody>
      </p:sp>
      <p:sp>
        <p:nvSpPr>
          <p:cNvPr id="91140" name="Slide Number Placeholder 3"/>
          <p:cNvSpPr>
            <a:spLocks noGrp="1"/>
          </p:cNvSpPr>
          <p:nvPr>
            <p:ph type="sldNum" sz="quarter" idx="5"/>
          </p:nvPr>
        </p:nvSpPr>
        <p:spPr/>
        <p:txBody>
          <a:bodyPr/>
          <a:lstStyle/>
          <a:p>
            <a:pPr>
              <a:defRPr/>
            </a:pPr>
            <a:fld id="{4AC82639-9A22-42E4-8D96-F9553EBDF965}" type="slidenum">
              <a:rPr lang="en-US" smtClean="0"/>
              <a:pPr>
                <a:defRPr/>
              </a:pPr>
              <a:t>14</a:t>
            </a:fld>
            <a:endParaRPr lang="en-US" dirty="0"/>
          </a:p>
        </p:txBody>
      </p:sp>
    </p:spTree>
    <p:extLst>
      <p:ext uri="{BB962C8B-B14F-4D97-AF65-F5344CB8AC3E}">
        <p14:creationId xmlns:p14="http://schemas.microsoft.com/office/powerpoint/2010/main" val="2887247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p:spPr>
        <p:txBody>
          <a:bodyPr/>
          <a:lstStyle/>
          <a:p>
            <a:endParaRPr lang="en-US" dirty="0"/>
          </a:p>
        </p:txBody>
      </p:sp>
      <p:sp>
        <p:nvSpPr>
          <p:cNvPr id="91140" name="Slide Number Placeholder 3"/>
          <p:cNvSpPr>
            <a:spLocks noGrp="1"/>
          </p:cNvSpPr>
          <p:nvPr>
            <p:ph type="sldNum" sz="quarter" idx="5"/>
          </p:nvPr>
        </p:nvSpPr>
        <p:spPr/>
        <p:txBody>
          <a:bodyPr/>
          <a:lstStyle/>
          <a:p>
            <a:pPr>
              <a:defRPr/>
            </a:pPr>
            <a:fld id="{4AC82639-9A22-42E4-8D96-F9553EBDF965}" type="slidenum">
              <a:rPr lang="en-US" smtClean="0"/>
              <a:pPr>
                <a:defRPr/>
              </a:pPr>
              <a:t>15</a:t>
            </a:fld>
            <a:endParaRPr lang="en-US" dirty="0"/>
          </a:p>
        </p:txBody>
      </p:sp>
    </p:spTree>
    <p:extLst>
      <p:ext uri="{BB962C8B-B14F-4D97-AF65-F5344CB8AC3E}">
        <p14:creationId xmlns:p14="http://schemas.microsoft.com/office/powerpoint/2010/main" val="334853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p:spPr>
        <p:txBody>
          <a:bodyPr/>
          <a:lstStyle/>
          <a:p>
            <a:endParaRPr lang="en-US" dirty="0"/>
          </a:p>
        </p:txBody>
      </p:sp>
      <p:sp>
        <p:nvSpPr>
          <p:cNvPr id="55300" name="Slide Number Placeholder 3"/>
          <p:cNvSpPr>
            <a:spLocks noGrp="1"/>
          </p:cNvSpPr>
          <p:nvPr>
            <p:ph type="sldNum" sz="quarter" idx="5"/>
          </p:nvPr>
        </p:nvSpPr>
        <p:spPr/>
        <p:txBody>
          <a:bodyPr/>
          <a:lstStyle/>
          <a:p>
            <a:pPr>
              <a:defRPr/>
            </a:pPr>
            <a:fld id="{EEA7F2D2-6B8B-4755-8126-A4CDC2FCB27A}" type="slidenum">
              <a:rPr lang="en-US" smtClean="0"/>
              <a:pPr>
                <a:defRPr/>
              </a:pPr>
              <a:t>29</a:t>
            </a:fld>
            <a:endParaRPr lang="en-US" dirty="0"/>
          </a:p>
        </p:txBody>
      </p:sp>
    </p:spTree>
    <p:extLst>
      <p:ext uri="{BB962C8B-B14F-4D97-AF65-F5344CB8AC3E}">
        <p14:creationId xmlns:p14="http://schemas.microsoft.com/office/powerpoint/2010/main" val="3014547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10/05/2023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10/05/2023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10/05/2023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10/05/2023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10/05/2023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bluehatmarketing.com/infographics-and-data-visualisation/"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jbkSRLYSoj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tattrek.com/statistics/charts/scatterplot.aspx" TargetMode="External"/><Relationship Id="rId2" Type="http://schemas.openxmlformats.org/officeDocument/2006/relationships/hyperlink" Target="http://www.typesofgraphs.com/" TargetMode="External"/><Relationship Id="rId1" Type="http://schemas.openxmlformats.org/officeDocument/2006/relationships/slideLayout" Target="../slideLayouts/slideLayout2.xml"/><Relationship Id="rId4" Type="http://schemas.openxmlformats.org/officeDocument/2006/relationships/hyperlink" Target="https://support.office.microsoft.com/en-gb/article/Present-your-data-in-a-bubble-chart-424d7bda-93e8-4983-9b51-c766f3e330d9?CorrelationId=7e783699-2c22-47ce-9d27-dea8e7640dcf&amp;ui=en-US&amp;rs=en-GB&amp;ad=GB"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statisticshowto.com/ordinal-numbers/" TargetMode="External"/><Relationship Id="rId2" Type="http://schemas.openxmlformats.org/officeDocument/2006/relationships/hyperlink" Target="https://www.statisticshowto.com/probability-and-statistics/statistics-definitions/nominal-ordinal-interval-ratio/" TargetMode="External"/><Relationship Id="rId1" Type="http://schemas.openxmlformats.org/officeDocument/2006/relationships/slideLayout" Target="../slideLayouts/slideLayout2.xml"/><Relationship Id="rId6" Type="http://schemas.openxmlformats.org/officeDocument/2006/relationships/hyperlink" Target="https://www.statisticshowto.com/ratio-scale/" TargetMode="External"/><Relationship Id="rId5" Type="http://schemas.openxmlformats.org/officeDocument/2006/relationships/hyperlink" Target="https://www.statisticshowto.com/interval-scale/" TargetMode="External"/><Relationship Id="rId4" Type="http://schemas.openxmlformats.org/officeDocument/2006/relationships/hyperlink" Target="https://www.statisticshowto.com/scale-variable/"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611560" y="3140968"/>
            <a:ext cx="7786742" cy="3357586"/>
          </a:xfrm>
        </p:spPr>
        <p:txBody>
          <a:bodyPr/>
          <a:lstStyle/>
          <a:p>
            <a:pPr eaLnBrk="1" hangingPunct="1"/>
            <a:r>
              <a:rPr lang="en-GB" altLang="en-US" b="1" dirty="0">
                <a:solidFill>
                  <a:schemeClr val="accent2"/>
                </a:solidFill>
              </a:rPr>
              <a:t>Week – 4</a:t>
            </a:r>
          </a:p>
          <a:p>
            <a:pPr eaLnBrk="1" hangingPunct="1"/>
            <a:endParaRPr lang="en-US" b="1" dirty="0">
              <a:solidFill>
                <a:schemeClr val="accent2"/>
              </a:solidFill>
            </a:endParaRPr>
          </a:p>
          <a:p>
            <a:r>
              <a:rPr lang="en-US" b="1" dirty="0">
                <a:solidFill>
                  <a:schemeClr val="accent2"/>
                </a:solidFill>
              </a:rPr>
              <a:t>Business Reporting,</a:t>
            </a:r>
          </a:p>
          <a:p>
            <a:r>
              <a:rPr lang="en-US" b="1" dirty="0">
                <a:solidFill>
                  <a:schemeClr val="accent2"/>
                </a:solidFill>
              </a:rPr>
              <a:t>Introduction to SPSS and Data Analysis</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
        <p:nvSpPr>
          <p:cNvPr id="3" name="TextBox 2">
            <a:extLst>
              <a:ext uri="{FF2B5EF4-FFF2-40B4-BE49-F238E27FC236}">
                <a16:creationId xmlns:a16="http://schemas.microsoft.com/office/drawing/2014/main" id="{677F7524-DADC-0BB8-600B-73460670EDC5}"/>
              </a:ext>
            </a:extLst>
          </p:cNvPr>
          <p:cNvSpPr txBox="1"/>
          <p:nvPr/>
        </p:nvSpPr>
        <p:spPr>
          <a:xfrm>
            <a:off x="3087738" y="537345"/>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4" name="Subtitle 4">
            <a:extLst>
              <a:ext uri="{FF2B5EF4-FFF2-40B4-BE49-F238E27FC236}">
                <a16:creationId xmlns:a16="http://schemas.microsoft.com/office/drawing/2014/main" id="{54209F7A-6AB9-1F27-79E3-EDADFC9B87DD}"/>
              </a:ext>
            </a:extLst>
          </p:cNvPr>
          <p:cNvSpPr txBox="1">
            <a:spLocks/>
          </p:cNvSpPr>
          <p:nvPr/>
        </p:nvSpPr>
        <p:spPr bwMode="auto">
          <a:xfrm>
            <a:off x="571472" y="1700809"/>
            <a:ext cx="7786742"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2400" b="1" dirty="0">
                <a:solidFill>
                  <a:schemeClr val="accent2"/>
                </a:solidFill>
              </a:rPr>
              <a:t>Module Title: Data Handling &amp; Business Intelligence</a:t>
            </a:r>
          </a:p>
          <a:p>
            <a:pPr eaLnBrk="1" hangingPunct="1"/>
            <a:r>
              <a:rPr lang="en-GB" sz="2400" b="1" dirty="0">
                <a:solidFill>
                  <a:schemeClr val="accent2"/>
                </a:solidFill>
              </a:rPr>
              <a:t>Module Code: LCBB5000</a:t>
            </a:r>
          </a:p>
          <a:p>
            <a:pPr eaLnBrk="1" hangingPunct="1"/>
            <a:endParaRPr lang="en-GB" altLang="en-US" b="1"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lnSpcReduction="10000"/>
          </a:bodyPr>
          <a:lstStyle/>
          <a:p>
            <a:r>
              <a:rPr lang="en-US" sz="2800" dirty="0"/>
              <a:t>Understand business reporting</a:t>
            </a:r>
          </a:p>
          <a:p>
            <a:r>
              <a:rPr lang="en-US" sz="2800" dirty="0"/>
              <a:t>Understand the importance of data/information </a:t>
            </a:r>
            <a:r>
              <a:rPr lang="en-US" sz="2800" dirty="0" err="1"/>
              <a:t>visualisation</a:t>
            </a:r>
            <a:endParaRPr lang="en-US" sz="2800" dirty="0"/>
          </a:p>
          <a:p>
            <a:r>
              <a:rPr lang="en-US" sz="2800" dirty="0"/>
              <a:t>Learn different types of </a:t>
            </a:r>
            <a:r>
              <a:rPr lang="en-US" sz="2800" dirty="0" err="1"/>
              <a:t>visualisation</a:t>
            </a:r>
            <a:r>
              <a:rPr lang="en-US" sz="2800" dirty="0"/>
              <a:t> techniques</a:t>
            </a:r>
          </a:p>
          <a:p>
            <a:r>
              <a:rPr lang="en-US" sz="2800" dirty="0"/>
              <a:t>Appreciate the value that visual analytics brings to BI/BA</a:t>
            </a:r>
          </a:p>
          <a:p>
            <a:r>
              <a:rPr lang="en-US" sz="2800" dirty="0"/>
              <a:t>Introduction to SPSS Basics</a:t>
            </a:r>
          </a:p>
          <a:p>
            <a:r>
              <a:rPr lang="en-US" sz="2800" dirty="0"/>
              <a:t>Small Data Set Analysis using SPSS</a:t>
            </a:r>
          </a:p>
        </p:txBody>
      </p:sp>
    </p:spTree>
    <p:extLst>
      <p:ext uri="{BB962C8B-B14F-4D97-AF65-F5344CB8AC3E}">
        <p14:creationId xmlns:p14="http://schemas.microsoft.com/office/powerpoint/2010/main" val="8678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511" y="0"/>
            <a:ext cx="8229600" cy="1143000"/>
          </a:xfrm>
        </p:spPr>
        <p:txBody>
          <a:bodyPr/>
          <a:lstStyle/>
          <a:p>
            <a:r>
              <a:rPr lang="en-US" sz="3600" dirty="0"/>
              <a:t>Business Reporting </a:t>
            </a:r>
            <a:br>
              <a:rPr lang="en-US" sz="3600" dirty="0"/>
            </a:br>
            <a:r>
              <a:rPr lang="en-US" sz="3600" dirty="0"/>
              <a:t>Definitions and Concepts</a:t>
            </a:r>
          </a:p>
        </p:txBody>
      </p:sp>
      <p:sp>
        <p:nvSpPr>
          <p:cNvPr id="3" name="Content Placeholder 2"/>
          <p:cNvSpPr>
            <a:spLocks noGrp="1"/>
          </p:cNvSpPr>
          <p:nvPr>
            <p:ph idx="1"/>
          </p:nvPr>
        </p:nvSpPr>
        <p:spPr>
          <a:xfrm>
            <a:off x="433007" y="1143000"/>
            <a:ext cx="8534400" cy="4800600"/>
          </a:xfrm>
        </p:spPr>
        <p:txBody>
          <a:bodyPr>
            <a:normAutofit/>
          </a:bodyPr>
          <a:lstStyle/>
          <a:p>
            <a:r>
              <a:rPr lang="en-US" sz="2400" dirty="0"/>
              <a:t>Report = Information </a:t>
            </a:r>
            <a:r>
              <a:rPr lang="en-US" sz="2400" dirty="0">
                <a:sym typeface="Wingdings" panose="05000000000000000000" pitchFamily="2" charset="2"/>
              </a:rPr>
              <a:t> Decision</a:t>
            </a:r>
            <a:endParaRPr lang="en-US" sz="2400" dirty="0"/>
          </a:p>
          <a:p>
            <a:r>
              <a:rPr lang="en-US" sz="2400" dirty="0"/>
              <a:t>Report?</a:t>
            </a:r>
          </a:p>
          <a:p>
            <a:pPr lvl="1"/>
            <a:r>
              <a:rPr lang="en-US" sz="2400" dirty="0"/>
              <a:t>Any communication artifact prepared to convey specific information</a:t>
            </a:r>
          </a:p>
          <a:p>
            <a:r>
              <a:rPr lang="en-US" sz="2400" dirty="0"/>
              <a:t>A report can fulfill many functions</a:t>
            </a:r>
          </a:p>
          <a:p>
            <a:pPr lvl="1"/>
            <a:r>
              <a:rPr lang="en-US" sz="2400" dirty="0"/>
              <a:t>To ensure proper departmental functioning</a:t>
            </a:r>
          </a:p>
          <a:p>
            <a:pPr lvl="1"/>
            <a:r>
              <a:rPr lang="en-US" sz="2400" dirty="0"/>
              <a:t>To provide information</a:t>
            </a:r>
          </a:p>
          <a:p>
            <a:pPr lvl="1"/>
            <a:r>
              <a:rPr lang="en-US" sz="2400" dirty="0"/>
              <a:t>To provide the results of an analysis</a:t>
            </a:r>
          </a:p>
          <a:p>
            <a:pPr lvl="1"/>
            <a:r>
              <a:rPr lang="en-US" sz="2400" dirty="0"/>
              <a:t>To persuade others to act</a:t>
            </a:r>
          </a:p>
          <a:p>
            <a:pPr lvl="1"/>
            <a:r>
              <a:rPr lang="en-US" sz="2400" dirty="0"/>
              <a:t>To create an organizational memory…</a:t>
            </a:r>
          </a:p>
        </p:txBody>
      </p:sp>
    </p:spTree>
    <p:extLst>
      <p:ext uri="{BB962C8B-B14F-4D97-AF65-F5344CB8AC3E}">
        <p14:creationId xmlns:p14="http://schemas.microsoft.com/office/powerpoint/2010/main" val="2980119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Business Report?</a:t>
            </a:r>
          </a:p>
        </p:txBody>
      </p:sp>
      <p:sp>
        <p:nvSpPr>
          <p:cNvPr id="3" name="Content Placeholder 2"/>
          <p:cNvSpPr>
            <a:spLocks noGrp="1"/>
          </p:cNvSpPr>
          <p:nvPr>
            <p:ph idx="1"/>
          </p:nvPr>
        </p:nvSpPr>
        <p:spPr>
          <a:xfrm>
            <a:off x="457200" y="1600200"/>
            <a:ext cx="8610600" cy="4876800"/>
          </a:xfrm>
        </p:spPr>
        <p:txBody>
          <a:bodyPr>
            <a:normAutofit/>
          </a:bodyPr>
          <a:lstStyle/>
          <a:p>
            <a:r>
              <a:rPr lang="en-US" sz="2200" dirty="0"/>
              <a:t>A written document that contains information regarding business matters.</a:t>
            </a:r>
          </a:p>
          <a:p>
            <a:r>
              <a:rPr lang="en-US" sz="2200" dirty="0">
                <a:solidFill>
                  <a:srgbClr val="F85E08"/>
                </a:solidFill>
              </a:rPr>
              <a:t>Purpose:</a:t>
            </a:r>
            <a:r>
              <a:rPr lang="en-US" sz="2200" dirty="0"/>
              <a:t> to improve managerial decisions</a:t>
            </a:r>
          </a:p>
          <a:p>
            <a:r>
              <a:rPr lang="en-US" sz="2200" dirty="0">
                <a:solidFill>
                  <a:srgbClr val="F85E08"/>
                </a:solidFill>
              </a:rPr>
              <a:t>Source: </a:t>
            </a:r>
            <a:r>
              <a:rPr lang="en-US" sz="2200" dirty="0"/>
              <a:t>data from inside and outside the organization (via the use of ETL)</a:t>
            </a:r>
          </a:p>
          <a:p>
            <a:r>
              <a:rPr lang="en-US" sz="2200" dirty="0">
                <a:solidFill>
                  <a:srgbClr val="F85E08"/>
                </a:solidFill>
              </a:rPr>
              <a:t>Format:</a:t>
            </a:r>
            <a:r>
              <a:rPr lang="en-US" sz="2200" dirty="0"/>
              <a:t> text + tables + graphs/charts</a:t>
            </a:r>
          </a:p>
          <a:p>
            <a:r>
              <a:rPr lang="en-US" sz="2200" dirty="0">
                <a:solidFill>
                  <a:srgbClr val="F85E08"/>
                </a:solidFill>
              </a:rPr>
              <a:t>Distribution:</a:t>
            </a:r>
            <a:r>
              <a:rPr lang="en-US" sz="2200" dirty="0"/>
              <a:t> in-print, email, portal/intranet</a:t>
            </a:r>
          </a:p>
          <a:p>
            <a:pPr lvl="4"/>
            <a:endParaRPr lang="en-US" sz="2200" dirty="0"/>
          </a:p>
          <a:p>
            <a:pPr marL="0" indent="0" algn="ctr">
              <a:buNone/>
            </a:pPr>
            <a:r>
              <a:rPr lang="en-US" sz="2200" dirty="0">
                <a:solidFill>
                  <a:srgbClr val="0000CC"/>
                </a:solidFill>
              </a:rPr>
              <a:t>Data acquisition </a:t>
            </a:r>
            <a:r>
              <a:rPr lang="en-US" sz="2200" dirty="0">
                <a:solidFill>
                  <a:srgbClr val="0000CC"/>
                </a:solidFill>
                <a:sym typeface="Wingdings" panose="05000000000000000000" pitchFamily="2" charset="2"/>
              </a:rPr>
              <a:t></a:t>
            </a:r>
            <a:r>
              <a:rPr lang="en-US" sz="2200" dirty="0">
                <a:solidFill>
                  <a:srgbClr val="0000CC"/>
                </a:solidFill>
              </a:rPr>
              <a:t> Information generation </a:t>
            </a:r>
            <a:r>
              <a:rPr lang="en-US" sz="2200" dirty="0">
                <a:solidFill>
                  <a:srgbClr val="0000CC"/>
                </a:solidFill>
                <a:sym typeface="Wingdings" panose="05000000000000000000" pitchFamily="2" charset="2"/>
              </a:rPr>
              <a:t></a:t>
            </a:r>
            <a:r>
              <a:rPr lang="en-US" sz="2200" dirty="0">
                <a:solidFill>
                  <a:srgbClr val="0000CC"/>
                </a:solidFill>
              </a:rPr>
              <a:t> Decision making </a:t>
            </a:r>
            <a:r>
              <a:rPr lang="en-US" sz="2200" dirty="0">
                <a:solidFill>
                  <a:srgbClr val="0000CC"/>
                </a:solidFill>
                <a:sym typeface="Wingdings" panose="05000000000000000000" pitchFamily="2" charset="2"/>
              </a:rPr>
              <a:t></a:t>
            </a:r>
            <a:r>
              <a:rPr lang="en-US" sz="2200" dirty="0">
                <a:solidFill>
                  <a:srgbClr val="0000CC"/>
                </a:solidFill>
              </a:rPr>
              <a:t> Process management</a:t>
            </a:r>
          </a:p>
          <a:p>
            <a:endParaRPr lang="en-US" sz="3200" dirty="0"/>
          </a:p>
        </p:txBody>
      </p:sp>
    </p:spTree>
    <p:extLst>
      <p:ext uri="{BB962C8B-B14F-4D97-AF65-F5344CB8AC3E}">
        <p14:creationId xmlns:p14="http://schemas.microsoft.com/office/powerpoint/2010/main" val="2516767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8BFDF61-2707-DAAE-C579-8DDE7C25E885}"/>
              </a:ext>
            </a:extLst>
          </p:cNvPr>
          <p:cNvSpPr>
            <a:spLocks noGrp="1"/>
          </p:cNvSpPr>
          <p:nvPr>
            <p:ph type="title"/>
          </p:nvPr>
        </p:nvSpPr>
        <p:spPr>
          <a:xfrm>
            <a:off x="457200" y="274638"/>
            <a:ext cx="8229600" cy="1143000"/>
          </a:xfrm>
        </p:spPr>
        <p:txBody>
          <a:bodyPr/>
          <a:lstStyle/>
          <a:p>
            <a:r>
              <a:rPr lang="en-US" dirty="0"/>
              <a:t>Business Reporting</a:t>
            </a:r>
          </a:p>
        </p:txBody>
      </p:sp>
      <p:pic>
        <p:nvPicPr>
          <p:cNvPr id="4" name="Picture 3" descr="FIGURE 2.18 The Role of Information Reporting in Managerial Decision Making.">
            <a:extLst>
              <a:ext uri="{FF2B5EF4-FFF2-40B4-BE49-F238E27FC236}">
                <a16:creationId xmlns:a16="http://schemas.microsoft.com/office/drawing/2014/main" id="{A92BB946-9851-4344-93BB-D5849C5BAA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519019" y="1600201"/>
            <a:ext cx="6105961" cy="3917032"/>
          </a:xfrm>
          <a:prstGeom prst="rect">
            <a:avLst/>
          </a:prstGeom>
          <a:noFill/>
          <a:ln>
            <a:noFill/>
          </a:ln>
        </p:spPr>
      </p:pic>
    </p:spTree>
    <p:extLst>
      <p:ext uri="{BB962C8B-B14F-4D97-AF65-F5344CB8AC3E}">
        <p14:creationId xmlns:p14="http://schemas.microsoft.com/office/powerpoint/2010/main" val="3681704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to Any Successful Report</a:t>
            </a:r>
          </a:p>
        </p:txBody>
      </p:sp>
      <p:sp>
        <p:nvSpPr>
          <p:cNvPr id="3" name="Content Placeholder 2"/>
          <p:cNvSpPr>
            <a:spLocks noGrp="1"/>
          </p:cNvSpPr>
          <p:nvPr>
            <p:ph idx="1"/>
          </p:nvPr>
        </p:nvSpPr>
        <p:spPr>
          <a:xfrm>
            <a:off x="457200" y="1600200"/>
            <a:ext cx="8610600" cy="3989040"/>
          </a:xfrm>
        </p:spPr>
        <p:txBody>
          <a:bodyPr>
            <a:normAutofit fontScale="92500" lnSpcReduction="10000"/>
          </a:bodyPr>
          <a:lstStyle/>
          <a:p>
            <a:r>
              <a:rPr lang="en-US" sz="3200" dirty="0"/>
              <a:t>Clarity …</a:t>
            </a:r>
          </a:p>
          <a:p>
            <a:r>
              <a:rPr lang="en-US" sz="3200" dirty="0"/>
              <a:t>Brevity …</a:t>
            </a:r>
          </a:p>
          <a:p>
            <a:r>
              <a:rPr lang="en-US" sz="3200" dirty="0"/>
              <a:t>Completeness …</a:t>
            </a:r>
          </a:p>
          <a:p>
            <a:r>
              <a:rPr lang="en-US" sz="3200" dirty="0"/>
              <a:t>Correctness …</a:t>
            </a:r>
          </a:p>
          <a:p>
            <a:r>
              <a:rPr lang="en-US" sz="3200" dirty="0"/>
              <a:t>Report types (in terms of content and format)</a:t>
            </a:r>
          </a:p>
          <a:p>
            <a:pPr lvl="1"/>
            <a:r>
              <a:rPr lang="en-US" sz="2800" dirty="0"/>
              <a:t>Informal – a single letter or a memo</a:t>
            </a:r>
          </a:p>
          <a:p>
            <a:pPr lvl="1"/>
            <a:r>
              <a:rPr lang="en-US" sz="2800" dirty="0"/>
              <a:t>Formal – 10-100 pages; cover + summary + text</a:t>
            </a:r>
          </a:p>
          <a:p>
            <a:pPr lvl="1"/>
            <a:r>
              <a:rPr lang="en-US" sz="2800" dirty="0"/>
              <a:t>Short report – periodic, informative, investigative</a:t>
            </a:r>
          </a:p>
        </p:txBody>
      </p:sp>
    </p:spTree>
    <p:extLst>
      <p:ext uri="{BB962C8B-B14F-4D97-AF65-F5344CB8AC3E}">
        <p14:creationId xmlns:p14="http://schemas.microsoft.com/office/powerpoint/2010/main" val="3241743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Business Reports</a:t>
            </a:r>
          </a:p>
        </p:txBody>
      </p:sp>
      <p:sp>
        <p:nvSpPr>
          <p:cNvPr id="3" name="Content Placeholder 2"/>
          <p:cNvSpPr>
            <a:spLocks noGrp="1"/>
          </p:cNvSpPr>
          <p:nvPr>
            <p:ph idx="1"/>
          </p:nvPr>
        </p:nvSpPr>
        <p:spPr/>
        <p:txBody>
          <a:bodyPr>
            <a:normAutofit fontScale="92500" lnSpcReduction="20000"/>
          </a:bodyPr>
          <a:lstStyle/>
          <a:p>
            <a:r>
              <a:rPr lang="en-US" sz="3200" dirty="0"/>
              <a:t>Metric Management Reports</a:t>
            </a:r>
          </a:p>
          <a:p>
            <a:pPr lvl="1"/>
            <a:r>
              <a:rPr lang="en-US" sz="2800" dirty="0"/>
              <a:t>Help manage business performance through metrics (SLAs for externals; KPIs for internals)</a:t>
            </a:r>
          </a:p>
          <a:p>
            <a:pPr lvl="1"/>
            <a:r>
              <a:rPr lang="en-US" sz="2800" dirty="0"/>
              <a:t>Can be used as part of Six Sigma and/or TQM</a:t>
            </a:r>
          </a:p>
          <a:p>
            <a:r>
              <a:rPr lang="en-US" sz="3200" dirty="0"/>
              <a:t>Dashboard-Type Reports</a:t>
            </a:r>
          </a:p>
          <a:p>
            <a:pPr lvl="1"/>
            <a:r>
              <a:rPr lang="en-US" sz="2800" dirty="0"/>
              <a:t>Graphical presentation of several performance indicators in a single page using dials/gauges </a:t>
            </a:r>
          </a:p>
          <a:p>
            <a:r>
              <a:rPr lang="en-US" sz="3200" dirty="0"/>
              <a:t>Balanced Scorecard–Type Reports</a:t>
            </a:r>
          </a:p>
          <a:p>
            <a:pPr lvl="1"/>
            <a:r>
              <a:rPr lang="en-US" sz="2800" dirty="0"/>
              <a:t>Include financial, customer, business process, and learning &amp; growth indicators</a:t>
            </a:r>
          </a:p>
        </p:txBody>
      </p:sp>
    </p:spTree>
    <p:extLst>
      <p:ext uri="{BB962C8B-B14F-4D97-AF65-F5344CB8AC3E}">
        <p14:creationId xmlns:p14="http://schemas.microsoft.com/office/powerpoint/2010/main" val="3489102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and Information Visualization</a:t>
            </a:r>
          </a:p>
        </p:txBody>
      </p:sp>
      <p:sp>
        <p:nvSpPr>
          <p:cNvPr id="3" name="Content Placeholder 2"/>
          <p:cNvSpPr>
            <a:spLocks noGrp="1"/>
          </p:cNvSpPr>
          <p:nvPr>
            <p:ph idx="1"/>
          </p:nvPr>
        </p:nvSpPr>
        <p:spPr>
          <a:xfrm>
            <a:off x="266700" y="1556792"/>
            <a:ext cx="8610600" cy="4516760"/>
          </a:xfrm>
        </p:spPr>
        <p:txBody>
          <a:bodyPr>
            <a:normAutofit/>
          </a:bodyPr>
          <a:lstStyle/>
          <a:p>
            <a:pPr marL="0" lvl="1" indent="0" algn="ctr">
              <a:buNone/>
            </a:pPr>
            <a:r>
              <a:rPr lang="en-US" sz="2400" dirty="0">
                <a:solidFill>
                  <a:srgbClr val="0000CC"/>
                </a:solidFill>
              </a:rPr>
              <a:t>“The use of visual representations to explore, make sense of, and communicate data.”</a:t>
            </a:r>
          </a:p>
          <a:p>
            <a:pPr marL="0" lvl="1" indent="0" algn="ctr">
              <a:buNone/>
            </a:pPr>
            <a:r>
              <a:rPr lang="en-US" sz="2400" dirty="0">
                <a:solidFill>
                  <a:srgbClr val="0000CC"/>
                </a:solidFill>
              </a:rPr>
              <a:t>	</a:t>
            </a:r>
          </a:p>
          <a:p>
            <a:r>
              <a:rPr lang="en-US" sz="2400" dirty="0"/>
              <a:t>Data visualization vs. Information visualization</a:t>
            </a:r>
          </a:p>
          <a:p>
            <a:r>
              <a:rPr lang="en-US" sz="2400" dirty="0"/>
              <a:t>Information = aggregation, summarization, and contextualization of data</a:t>
            </a:r>
          </a:p>
          <a:p>
            <a:r>
              <a:rPr lang="en-US" sz="2400" dirty="0">
                <a:hlinkClick r:id="rId2"/>
              </a:rPr>
              <a:t>Related to information graphics, scientific visualization, and statistical graphics</a:t>
            </a:r>
            <a:endParaRPr lang="en-US" sz="2400" dirty="0"/>
          </a:p>
          <a:p>
            <a:r>
              <a:rPr lang="en-US" sz="2400" dirty="0"/>
              <a:t>Often includes charts, graphs, illustrations, …</a:t>
            </a:r>
          </a:p>
        </p:txBody>
      </p:sp>
    </p:spTree>
    <p:extLst>
      <p:ext uri="{BB962C8B-B14F-4D97-AF65-F5344CB8AC3E}">
        <p14:creationId xmlns:p14="http://schemas.microsoft.com/office/powerpoint/2010/main" val="2971569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Decimation of Napoleon’s Army During the 1812 Russian Campaign </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638593"/>
            <a:ext cx="8229600" cy="3924007"/>
          </a:xfrm>
          <a:prstGeom prst="rect">
            <a:avLst/>
          </a:prstGeom>
        </p:spPr>
      </p:pic>
      <p:sp>
        <p:nvSpPr>
          <p:cNvPr id="6" name="TextBox 5"/>
          <p:cNvSpPr txBox="1"/>
          <p:nvPr/>
        </p:nvSpPr>
        <p:spPr>
          <a:xfrm>
            <a:off x="381000" y="5791200"/>
            <a:ext cx="8534400" cy="523220"/>
          </a:xfrm>
          <a:prstGeom prst="rect">
            <a:avLst/>
          </a:prstGeom>
          <a:noFill/>
        </p:spPr>
        <p:txBody>
          <a:bodyPr wrap="square" rtlCol="0">
            <a:spAutoFit/>
          </a:bodyPr>
          <a:lstStyle/>
          <a:p>
            <a:pPr marL="341313" indent="-341313" algn="l">
              <a:buFont typeface="Arial" panose="020B0604020202020204" pitchFamily="34" charset="0"/>
              <a:buChar char="•"/>
            </a:pPr>
            <a:r>
              <a:rPr lang="en-US" b="0" dirty="0">
                <a:solidFill>
                  <a:schemeClr val="tx1">
                    <a:lumMod val="75000"/>
                    <a:lumOff val="25000"/>
                  </a:schemeClr>
                </a:solidFill>
                <a:effectLst/>
              </a:rPr>
              <a:t>Arguably the most popular multi-dimensional chart</a:t>
            </a:r>
          </a:p>
        </p:txBody>
      </p:sp>
      <p:sp>
        <p:nvSpPr>
          <p:cNvPr id="7" name="Rectangle 6"/>
          <p:cNvSpPr/>
          <p:nvPr/>
        </p:nvSpPr>
        <p:spPr>
          <a:xfrm>
            <a:off x="5891740" y="5421868"/>
            <a:ext cx="2795060" cy="369332"/>
          </a:xfrm>
          <a:prstGeom prst="rect">
            <a:avLst/>
          </a:prstGeom>
        </p:spPr>
        <p:txBody>
          <a:bodyPr wrap="none">
            <a:spAutoFit/>
          </a:bodyPr>
          <a:lstStyle/>
          <a:p>
            <a:r>
              <a:rPr lang="en-US" sz="1800" b="0" i="1" dirty="0"/>
              <a:t>By Charles Joseph Minard</a:t>
            </a:r>
            <a:endParaRPr lang="en-US" sz="1800" i="1" dirty="0"/>
          </a:p>
        </p:txBody>
      </p:sp>
    </p:spTree>
    <p:extLst>
      <p:ext uri="{BB962C8B-B14F-4D97-AF65-F5344CB8AC3E}">
        <p14:creationId xmlns:p14="http://schemas.microsoft.com/office/powerpoint/2010/main" val="812723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771DB-DFE3-4DD3-90F9-75AEE1B6CEEB}"/>
              </a:ext>
            </a:extLst>
          </p:cNvPr>
          <p:cNvSpPr>
            <a:spLocks noGrp="1"/>
          </p:cNvSpPr>
          <p:nvPr>
            <p:ph type="title"/>
          </p:nvPr>
        </p:nvSpPr>
        <p:spPr/>
        <p:txBody>
          <a:bodyPr/>
          <a:lstStyle/>
          <a:p>
            <a:r>
              <a:rPr lang="en-US" dirty="0"/>
              <a:t>Data Visualizations</a:t>
            </a:r>
            <a:endParaRPr lang="en-GB" dirty="0"/>
          </a:p>
        </p:txBody>
      </p:sp>
      <p:sp>
        <p:nvSpPr>
          <p:cNvPr id="3" name="Content Placeholder 2">
            <a:extLst>
              <a:ext uri="{FF2B5EF4-FFF2-40B4-BE49-F238E27FC236}">
                <a16:creationId xmlns:a16="http://schemas.microsoft.com/office/drawing/2014/main" id="{830EC0AB-E7CE-4A5F-8ED1-0AFB614BD504}"/>
              </a:ext>
            </a:extLst>
          </p:cNvPr>
          <p:cNvSpPr>
            <a:spLocks noGrp="1"/>
          </p:cNvSpPr>
          <p:nvPr>
            <p:ph idx="1"/>
          </p:nvPr>
        </p:nvSpPr>
        <p:spPr/>
        <p:txBody>
          <a:bodyPr/>
          <a:lstStyle/>
          <a:p>
            <a:r>
              <a:rPr lang="en-US" dirty="0"/>
              <a:t>Professor Hans </a:t>
            </a:r>
            <a:r>
              <a:rPr lang="en-US" dirty="0" err="1"/>
              <a:t>Rosling</a:t>
            </a:r>
            <a:r>
              <a:rPr lang="en-US" dirty="0"/>
              <a:t> </a:t>
            </a:r>
          </a:p>
          <a:p>
            <a:endParaRPr lang="en-US" dirty="0"/>
          </a:p>
          <a:p>
            <a:r>
              <a:rPr lang="en-GB" dirty="0">
                <a:hlinkClick r:id="rId2"/>
              </a:rPr>
              <a:t>https://www.youtube.com/watch?v=jbkSRLYSojo</a:t>
            </a:r>
            <a:r>
              <a:rPr lang="en-US" dirty="0"/>
              <a:t> </a:t>
            </a:r>
            <a:endParaRPr lang="en-GB" dirty="0"/>
          </a:p>
        </p:txBody>
      </p:sp>
    </p:spTree>
    <p:extLst>
      <p:ext uri="{BB962C8B-B14F-4D97-AF65-F5344CB8AC3E}">
        <p14:creationId xmlns:p14="http://schemas.microsoft.com/office/powerpoint/2010/main" val="1142875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88E91-F97E-6E2A-AD58-D97E19E9029E}"/>
              </a:ext>
            </a:extLst>
          </p:cNvPr>
          <p:cNvSpPr>
            <a:spLocks noGrp="1"/>
          </p:cNvSpPr>
          <p:nvPr>
            <p:ph type="title"/>
          </p:nvPr>
        </p:nvSpPr>
        <p:spPr/>
        <p:txBody>
          <a:bodyPr/>
          <a:lstStyle/>
          <a:p>
            <a:r>
              <a:rPr lang="en-GB" sz="3600"/>
              <a:t>Which Chart or Graph Should You Use?</a:t>
            </a:r>
            <a:endParaRPr lang="en-GB" sz="3600" dirty="0"/>
          </a:p>
        </p:txBody>
      </p:sp>
      <p:pic>
        <p:nvPicPr>
          <p:cNvPr id="4" name="Picture 3" descr="FIGURE 2.21 A Taxonomy of Charts and Graphs.">
            <a:extLst>
              <a:ext uri="{FF2B5EF4-FFF2-40B4-BE49-F238E27FC236}">
                <a16:creationId xmlns:a16="http://schemas.microsoft.com/office/drawing/2014/main" id="{C63A18C8-CA54-6825-F84A-E870D84E2C22}"/>
              </a:ext>
            </a:extLst>
          </p:cNvPr>
          <p:cNvPicPr>
            <a:picLocks noChangeAspect="1"/>
          </p:cNvPicPr>
          <p:nvPr/>
        </p:nvPicPr>
        <p:blipFill>
          <a:blip r:embed="rId2"/>
          <a:stretch>
            <a:fillRect/>
          </a:stretch>
        </p:blipFill>
        <p:spPr>
          <a:xfrm>
            <a:off x="1528874" y="1169818"/>
            <a:ext cx="6086251" cy="4518364"/>
          </a:xfrm>
          <a:prstGeom prst="rect">
            <a:avLst/>
          </a:prstGeom>
        </p:spPr>
      </p:pic>
    </p:spTree>
    <p:extLst>
      <p:ext uri="{BB962C8B-B14F-4D97-AF65-F5344CB8AC3E}">
        <p14:creationId xmlns:p14="http://schemas.microsoft.com/office/powerpoint/2010/main" val="3036060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Different Types of Charts and Graphs</a:t>
            </a:r>
          </a:p>
        </p:txBody>
      </p:sp>
      <p:sp>
        <p:nvSpPr>
          <p:cNvPr id="3" name="Content Placeholder 2"/>
          <p:cNvSpPr>
            <a:spLocks noGrp="1"/>
          </p:cNvSpPr>
          <p:nvPr>
            <p:ph idx="1"/>
          </p:nvPr>
        </p:nvSpPr>
        <p:spPr>
          <a:xfrm>
            <a:off x="481964" y="1362472"/>
            <a:ext cx="8229600" cy="609600"/>
          </a:xfrm>
        </p:spPr>
        <p:txBody>
          <a:bodyPr>
            <a:normAutofit/>
          </a:bodyPr>
          <a:lstStyle/>
          <a:p>
            <a:r>
              <a:rPr lang="en-US" sz="3200" dirty="0"/>
              <a:t>Which one to use? Where and when?</a:t>
            </a:r>
          </a:p>
        </p:txBody>
      </p:sp>
      <p:sp>
        <p:nvSpPr>
          <p:cNvPr id="5" name="Content Placeholder 2"/>
          <p:cNvSpPr txBox="1">
            <a:spLocks/>
          </p:cNvSpPr>
          <p:nvPr/>
        </p:nvSpPr>
        <p:spPr>
          <a:xfrm>
            <a:off x="4242436" y="1972072"/>
            <a:ext cx="4419600" cy="3689176"/>
          </a:xfrm>
          <a:prstGeom prst="rect">
            <a:avLst/>
          </a:prstGeom>
        </p:spPr>
        <p:txBody>
          <a:bodyPr vert="horz" lIns="91440" tIns="45720" rIns="91440" bIns="45720" rtlCol="0">
            <a:normAutofit fontScale="92500" lnSpcReduction="20000"/>
          </a:bodyPr>
          <a:lst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860425" indent="-3127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141413" indent="-319088"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fontAlgn="auto">
              <a:spcAft>
                <a:spcPts val="0"/>
              </a:spcAft>
            </a:pPr>
            <a:r>
              <a:rPr lang="en-US" sz="3000" b="0" dirty="0">
                <a:solidFill>
                  <a:srgbClr val="F85E08"/>
                </a:solidFill>
                <a:effectLst/>
              </a:rPr>
              <a:t>Specialized Charts and Graphs (tutorial)</a:t>
            </a:r>
          </a:p>
          <a:p>
            <a:pPr lvl="1" fontAlgn="auto">
              <a:spcAft>
                <a:spcPts val="0"/>
              </a:spcAft>
            </a:pPr>
            <a:r>
              <a:rPr lang="en-US" sz="2800" b="0" dirty="0">
                <a:effectLst/>
              </a:rPr>
              <a:t>Histogram</a:t>
            </a:r>
          </a:p>
          <a:p>
            <a:pPr lvl="1" fontAlgn="auto">
              <a:spcAft>
                <a:spcPts val="0"/>
              </a:spcAft>
            </a:pPr>
            <a:r>
              <a:rPr lang="en-US" sz="2800" b="0" dirty="0">
                <a:effectLst/>
              </a:rPr>
              <a:t>Gantt Chart</a:t>
            </a:r>
          </a:p>
          <a:p>
            <a:pPr lvl="1" fontAlgn="auto">
              <a:spcAft>
                <a:spcPts val="0"/>
              </a:spcAft>
            </a:pPr>
            <a:r>
              <a:rPr lang="en-US" sz="2800" b="0" dirty="0">
                <a:effectLst/>
              </a:rPr>
              <a:t>PERT Chart</a:t>
            </a:r>
          </a:p>
          <a:p>
            <a:pPr lvl="1" fontAlgn="auto">
              <a:spcAft>
                <a:spcPts val="0"/>
              </a:spcAft>
            </a:pPr>
            <a:r>
              <a:rPr lang="en-US" sz="2800" b="0" dirty="0">
                <a:effectLst/>
              </a:rPr>
              <a:t>Geographic Map</a:t>
            </a:r>
          </a:p>
          <a:p>
            <a:pPr lvl="1" fontAlgn="auto">
              <a:spcAft>
                <a:spcPts val="0"/>
              </a:spcAft>
            </a:pPr>
            <a:r>
              <a:rPr lang="en-US" sz="2800" b="0" dirty="0">
                <a:effectLst/>
              </a:rPr>
              <a:t>Bullet Graph</a:t>
            </a:r>
          </a:p>
          <a:p>
            <a:pPr lvl="1" fontAlgn="auto">
              <a:spcAft>
                <a:spcPts val="0"/>
              </a:spcAft>
            </a:pPr>
            <a:r>
              <a:rPr lang="en-US" sz="2800" b="0" dirty="0">
                <a:effectLst/>
              </a:rPr>
              <a:t>Heat Map / Tree Map</a:t>
            </a:r>
          </a:p>
          <a:p>
            <a:pPr lvl="1" fontAlgn="auto">
              <a:spcAft>
                <a:spcPts val="0"/>
              </a:spcAft>
            </a:pPr>
            <a:r>
              <a:rPr lang="en-US" sz="2800" b="0" dirty="0">
                <a:effectLst/>
              </a:rPr>
              <a:t>Highlight Table</a:t>
            </a:r>
          </a:p>
        </p:txBody>
      </p:sp>
      <p:sp>
        <p:nvSpPr>
          <p:cNvPr id="6" name="Content Placeholder 2"/>
          <p:cNvSpPr txBox="1">
            <a:spLocks/>
          </p:cNvSpPr>
          <p:nvPr/>
        </p:nvSpPr>
        <p:spPr>
          <a:xfrm>
            <a:off x="558164" y="2209800"/>
            <a:ext cx="3684272" cy="3962400"/>
          </a:xfrm>
          <a:prstGeom prst="rect">
            <a:avLst/>
          </a:prstGeom>
        </p:spPr>
        <p:txBody>
          <a:bodyPr vert="horz" lIns="91440" tIns="45720" rIns="91440" bIns="45720" rtlCol="0">
            <a:normAutofit/>
          </a:bodyPr>
          <a:lst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860425" indent="-3127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141413" indent="-319088"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fontAlgn="auto">
              <a:spcAft>
                <a:spcPts val="0"/>
              </a:spcAft>
            </a:pPr>
            <a:r>
              <a:rPr lang="en-US" sz="2800" b="0" dirty="0">
                <a:solidFill>
                  <a:srgbClr val="F85E08"/>
                </a:solidFill>
                <a:effectLst/>
              </a:rPr>
              <a:t>Basic Charts and Graphs</a:t>
            </a:r>
          </a:p>
          <a:p>
            <a:pPr lvl="1" fontAlgn="auto">
              <a:spcAft>
                <a:spcPts val="0"/>
              </a:spcAft>
            </a:pPr>
            <a:r>
              <a:rPr lang="en-US" sz="2600" b="0" dirty="0">
                <a:effectLst/>
                <a:hlinkClick r:id="rId2"/>
              </a:rPr>
              <a:t>Line Chart</a:t>
            </a:r>
          </a:p>
          <a:p>
            <a:pPr lvl="1" fontAlgn="auto">
              <a:spcAft>
                <a:spcPts val="0"/>
              </a:spcAft>
            </a:pPr>
            <a:r>
              <a:rPr lang="en-US" sz="2600" b="0" dirty="0">
                <a:effectLst/>
                <a:hlinkClick r:id="rId2"/>
              </a:rPr>
              <a:t>Bar Chart</a:t>
            </a:r>
          </a:p>
          <a:p>
            <a:pPr lvl="1" fontAlgn="auto">
              <a:spcAft>
                <a:spcPts val="0"/>
              </a:spcAft>
            </a:pPr>
            <a:r>
              <a:rPr lang="en-US" sz="2600" b="0" dirty="0">
                <a:effectLst/>
                <a:hlinkClick r:id="rId2"/>
              </a:rPr>
              <a:t>Pie Chart</a:t>
            </a:r>
            <a:endParaRPr lang="en-US" sz="2600" b="0" dirty="0">
              <a:effectLst/>
            </a:endParaRPr>
          </a:p>
          <a:p>
            <a:pPr lvl="1" fontAlgn="auto">
              <a:spcAft>
                <a:spcPts val="0"/>
              </a:spcAft>
            </a:pPr>
            <a:r>
              <a:rPr lang="en-US" sz="2600" b="0" dirty="0">
                <a:effectLst/>
                <a:hlinkClick r:id="rId3"/>
              </a:rPr>
              <a:t>Scatter Plot</a:t>
            </a:r>
            <a:endParaRPr lang="en-US" sz="2600" b="0" dirty="0">
              <a:effectLst/>
            </a:endParaRPr>
          </a:p>
          <a:p>
            <a:pPr lvl="1" fontAlgn="auto">
              <a:spcAft>
                <a:spcPts val="0"/>
              </a:spcAft>
            </a:pPr>
            <a:r>
              <a:rPr lang="en-US" sz="2600" b="0" dirty="0">
                <a:effectLst/>
                <a:hlinkClick r:id="rId4"/>
              </a:rPr>
              <a:t>Bubble Chart</a:t>
            </a:r>
            <a:endParaRPr lang="en-US" sz="2600" b="0" dirty="0">
              <a:effectLst/>
            </a:endParaRPr>
          </a:p>
        </p:txBody>
      </p:sp>
    </p:spTree>
    <p:extLst>
      <p:ext uri="{BB962C8B-B14F-4D97-AF65-F5344CB8AC3E}">
        <p14:creationId xmlns:p14="http://schemas.microsoft.com/office/powerpoint/2010/main" val="2796747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CA64-182D-11F1-51E1-72066D1F6A6B}"/>
              </a:ext>
            </a:extLst>
          </p:cNvPr>
          <p:cNvSpPr>
            <a:spLocks noGrp="1"/>
          </p:cNvSpPr>
          <p:nvPr>
            <p:ph type="title"/>
          </p:nvPr>
        </p:nvSpPr>
        <p:spPr/>
        <p:txBody>
          <a:bodyPr/>
          <a:lstStyle/>
          <a:p>
            <a:r>
              <a:rPr lang="en-GB" sz="2800" dirty="0"/>
              <a:t>Telling Great Stories with Data and Visualization </a:t>
            </a:r>
          </a:p>
        </p:txBody>
      </p:sp>
      <p:pic>
        <p:nvPicPr>
          <p:cNvPr id="4" name="Picture 3" descr="FIGURE 2.24 A Storyline Visualization in Tableau Software.">
            <a:extLst>
              <a:ext uri="{FF2B5EF4-FFF2-40B4-BE49-F238E27FC236}">
                <a16:creationId xmlns:a16="http://schemas.microsoft.com/office/drawing/2014/main" id="{39EB8D4E-0C8F-E5F5-84C5-1DC3CE52DD7D}"/>
              </a:ext>
            </a:extLst>
          </p:cNvPr>
          <p:cNvPicPr>
            <a:picLocks noChangeAspect="1"/>
          </p:cNvPicPr>
          <p:nvPr/>
        </p:nvPicPr>
        <p:blipFill>
          <a:blip r:embed="rId2"/>
          <a:stretch>
            <a:fillRect/>
          </a:stretch>
        </p:blipFill>
        <p:spPr>
          <a:xfrm>
            <a:off x="539552" y="1430544"/>
            <a:ext cx="8064896" cy="5230721"/>
          </a:xfrm>
          <a:prstGeom prst="rect">
            <a:avLst/>
          </a:prstGeom>
        </p:spPr>
      </p:pic>
    </p:spTree>
    <p:extLst>
      <p:ext uri="{BB962C8B-B14F-4D97-AF65-F5344CB8AC3E}">
        <p14:creationId xmlns:p14="http://schemas.microsoft.com/office/powerpoint/2010/main" val="450233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2"/>
          <p:cNvSpPr>
            <a:spLocks noGrp="1" noChangeArrowheads="1"/>
          </p:cNvSpPr>
          <p:nvPr>
            <p:ph type="title"/>
          </p:nvPr>
        </p:nvSpPr>
        <p:spPr/>
        <p:txBody>
          <a:bodyPr/>
          <a:lstStyle/>
          <a:p>
            <a:pPr eaLnBrk="1" hangingPunct="1">
              <a:defRPr/>
            </a:pPr>
            <a:r>
              <a:rPr lang="en-US" dirty="0"/>
              <a:t>Performance Dashboards </a:t>
            </a:r>
          </a:p>
        </p:txBody>
      </p:sp>
      <p:sp>
        <p:nvSpPr>
          <p:cNvPr id="40963" name="Rectangle 3"/>
          <p:cNvSpPr>
            <a:spLocks noGrp="1" noChangeArrowheads="1"/>
          </p:cNvSpPr>
          <p:nvPr>
            <p:ph type="body" idx="1"/>
          </p:nvPr>
        </p:nvSpPr>
        <p:spPr/>
        <p:txBody>
          <a:bodyPr>
            <a:normAutofit/>
          </a:bodyPr>
          <a:lstStyle/>
          <a:p>
            <a:r>
              <a:rPr lang="en-US" sz="2800" dirty="0"/>
              <a:t>Performance dashboards are commonly used in BPM software suites and BI platforms</a:t>
            </a:r>
          </a:p>
          <a:p>
            <a:r>
              <a:rPr lang="en-US" sz="2800" dirty="0"/>
              <a:t>Dashboards provide visual displays of important information that is consolidated and arranged on a single screen so that information can be digested at a single glance and easily drilled in and further explored</a:t>
            </a:r>
          </a:p>
        </p:txBody>
      </p:sp>
    </p:spTree>
    <p:extLst>
      <p:ext uri="{BB962C8B-B14F-4D97-AF65-F5344CB8AC3E}">
        <p14:creationId xmlns:p14="http://schemas.microsoft.com/office/powerpoint/2010/main" val="3922403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2"/>
          <p:cNvSpPr>
            <a:spLocks noGrp="1" noChangeArrowheads="1"/>
          </p:cNvSpPr>
          <p:nvPr>
            <p:ph type="title"/>
          </p:nvPr>
        </p:nvSpPr>
        <p:spPr>
          <a:xfrm>
            <a:off x="457200" y="215372"/>
            <a:ext cx="8229600" cy="622828"/>
          </a:xfrm>
        </p:spPr>
        <p:txBody>
          <a:bodyPr/>
          <a:lstStyle/>
          <a:p>
            <a:pPr eaLnBrk="1" hangingPunct="1">
              <a:defRPr/>
            </a:pPr>
            <a:r>
              <a:rPr lang="en-US" dirty="0"/>
              <a:t>Performance Dashboards </a:t>
            </a:r>
          </a:p>
        </p:txBody>
      </p:sp>
      <p:pic>
        <p:nvPicPr>
          <p:cNvPr id="4" name="Picture 3" descr="FIGURE 2.27 A Sample Executive Dashboard. Source: dundas.com."/>
          <p:cNvPicPr/>
          <p:nvPr/>
        </p:nvPicPr>
        <p:blipFill>
          <a:blip r:embed="rId3">
            <a:extLst>
              <a:ext uri="{28A0092B-C50C-407E-A947-70E740481C1C}">
                <a14:useLocalDpi xmlns:a14="http://schemas.microsoft.com/office/drawing/2010/main" val="0"/>
              </a:ext>
            </a:extLst>
          </a:blip>
          <a:stretch>
            <a:fillRect/>
          </a:stretch>
        </p:blipFill>
        <p:spPr>
          <a:xfrm>
            <a:off x="107504" y="980728"/>
            <a:ext cx="8784976" cy="5832648"/>
          </a:xfrm>
          <a:prstGeom prst="rect">
            <a:avLst/>
          </a:prstGeom>
          <a:ln>
            <a:solidFill>
              <a:schemeClr val="accent6">
                <a:lumMod val="75000"/>
              </a:schemeClr>
            </a:solidFill>
          </a:ln>
        </p:spPr>
      </p:pic>
    </p:spTree>
    <p:extLst>
      <p:ext uri="{BB962C8B-B14F-4D97-AF65-F5344CB8AC3E}">
        <p14:creationId xmlns:p14="http://schemas.microsoft.com/office/powerpoint/2010/main" val="3495102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Introduction of SPSS</a:t>
            </a:r>
            <a:br>
              <a:rPr lang="en-GB" sz="2800" b="1" dirty="0"/>
            </a:br>
            <a:r>
              <a:rPr lang="en-GB" sz="2800" b="1" dirty="0"/>
              <a:t>(Computer Software for the Analysis of Quantitative Data)</a:t>
            </a:r>
          </a:p>
        </p:txBody>
      </p:sp>
      <p:sp>
        <p:nvSpPr>
          <p:cNvPr id="3" name="Content Placeholder 2"/>
          <p:cNvSpPr>
            <a:spLocks noGrp="1"/>
          </p:cNvSpPr>
          <p:nvPr>
            <p:ph idx="1"/>
          </p:nvPr>
        </p:nvSpPr>
        <p:spPr>
          <a:xfrm>
            <a:off x="611560" y="1988840"/>
            <a:ext cx="8229600" cy="3917032"/>
          </a:xfrm>
        </p:spPr>
        <p:txBody>
          <a:bodyPr/>
          <a:lstStyle/>
          <a:p>
            <a:pPr marL="0" indent="0">
              <a:buNone/>
            </a:pPr>
            <a:r>
              <a:rPr lang="en-GB" sz="2800" dirty="0"/>
              <a:t>SPSS means:</a:t>
            </a:r>
          </a:p>
          <a:p>
            <a:r>
              <a:rPr lang="en-GB" sz="2800" dirty="0"/>
              <a:t> </a:t>
            </a:r>
            <a:r>
              <a:rPr lang="en-GB" sz="2800" b="1" dirty="0">
                <a:solidFill>
                  <a:srgbClr val="FF0000"/>
                </a:solidFill>
              </a:rPr>
              <a:t>S</a:t>
            </a:r>
            <a:r>
              <a:rPr lang="en-GB" sz="2800" dirty="0"/>
              <a:t>tatistical </a:t>
            </a:r>
            <a:r>
              <a:rPr lang="en-GB" sz="2800" b="1" dirty="0">
                <a:solidFill>
                  <a:srgbClr val="FF0000"/>
                </a:solidFill>
              </a:rPr>
              <a:t>P</a:t>
            </a:r>
            <a:r>
              <a:rPr lang="en-GB" sz="2800" dirty="0"/>
              <a:t>ackage for the </a:t>
            </a:r>
            <a:r>
              <a:rPr lang="en-GB" sz="2800" b="1" dirty="0">
                <a:solidFill>
                  <a:srgbClr val="FF0000"/>
                </a:solidFill>
              </a:rPr>
              <a:t>S</a:t>
            </a:r>
            <a:r>
              <a:rPr lang="en-GB" sz="2800" dirty="0"/>
              <a:t>ocial </a:t>
            </a:r>
            <a:r>
              <a:rPr lang="en-GB" sz="2800" b="1" dirty="0">
                <a:solidFill>
                  <a:srgbClr val="FF0000"/>
                </a:solidFill>
              </a:rPr>
              <a:t>S</a:t>
            </a:r>
            <a:r>
              <a:rPr lang="en-GB" sz="2800" dirty="0"/>
              <a:t>ciences</a:t>
            </a:r>
          </a:p>
          <a:p>
            <a:r>
              <a:rPr lang="en-GB" sz="2800" dirty="0"/>
              <a:t>SPSS was originally launched in 1968 by SPSS Inc., and IBM acquired it in 2009.</a:t>
            </a:r>
          </a:p>
          <a:p>
            <a:r>
              <a:rPr lang="en-GB" sz="2800" dirty="0"/>
              <a:t>Used for calculating correlations and degrees of significance. </a:t>
            </a:r>
          </a:p>
          <a:p>
            <a:r>
              <a:rPr lang="en-GB" sz="2800" dirty="0"/>
              <a:t>Generates reports for graphs, charts and tables. </a:t>
            </a:r>
          </a:p>
        </p:txBody>
      </p:sp>
      <p:cxnSp>
        <p:nvCxnSpPr>
          <p:cNvPr id="5" name="Straight Connector 4"/>
          <p:cNvCxnSpPr/>
          <p:nvPr/>
        </p:nvCxnSpPr>
        <p:spPr>
          <a:xfrm>
            <a:off x="719572" y="1628800"/>
            <a:ext cx="770485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1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Fundamentals of SPSS</a:t>
            </a:r>
          </a:p>
        </p:txBody>
      </p:sp>
      <p:sp>
        <p:nvSpPr>
          <p:cNvPr id="3" name="Content Placeholder 2"/>
          <p:cNvSpPr>
            <a:spLocks noGrp="1"/>
          </p:cNvSpPr>
          <p:nvPr>
            <p:ph idx="1"/>
          </p:nvPr>
        </p:nvSpPr>
        <p:spPr>
          <a:xfrm>
            <a:off x="611560" y="1880623"/>
            <a:ext cx="8229600" cy="3917032"/>
          </a:xfrm>
        </p:spPr>
        <p:txBody>
          <a:bodyPr/>
          <a:lstStyle/>
          <a:p>
            <a:r>
              <a:rPr lang="en-GB" sz="2800" dirty="0"/>
              <a:t>Record Data</a:t>
            </a:r>
          </a:p>
          <a:p>
            <a:r>
              <a:rPr lang="en-GB" sz="2800" dirty="0"/>
              <a:t>Code Variables: Naming, Assigning Values, Giving Labels to Variables and to their values;</a:t>
            </a:r>
          </a:p>
          <a:p>
            <a:r>
              <a:rPr lang="en-GB" sz="2800" dirty="0"/>
              <a:t>Record Variables: Arrange data in a new format, computing new variables</a:t>
            </a:r>
          </a:p>
          <a:p>
            <a:r>
              <a:rPr lang="en-GB" sz="2800" dirty="0"/>
              <a:t>Analysis: Univariate, Bivariate, Multivariate</a:t>
            </a:r>
          </a:p>
          <a:p>
            <a:r>
              <a:rPr lang="en-GB" sz="2800" dirty="0"/>
              <a:t>Generate Graphs</a:t>
            </a:r>
          </a:p>
        </p:txBody>
      </p:sp>
      <p:cxnSp>
        <p:nvCxnSpPr>
          <p:cNvPr id="5" name="Straight Connector 4"/>
          <p:cNvCxnSpPr/>
          <p:nvPr/>
        </p:nvCxnSpPr>
        <p:spPr>
          <a:xfrm>
            <a:off x="719572" y="1628800"/>
            <a:ext cx="770485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35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SPSS Environment</a:t>
            </a:r>
          </a:p>
        </p:txBody>
      </p:sp>
      <p:sp>
        <p:nvSpPr>
          <p:cNvPr id="3" name="Content Placeholder 2"/>
          <p:cNvSpPr>
            <a:spLocks noGrp="1"/>
          </p:cNvSpPr>
          <p:nvPr>
            <p:ph idx="1"/>
          </p:nvPr>
        </p:nvSpPr>
        <p:spPr>
          <a:xfrm>
            <a:off x="266700" y="1484784"/>
            <a:ext cx="8610600" cy="4372744"/>
          </a:xfrm>
        </p:spPr>
        <p:txBody>
          <a:bodyPr>
            <a:normAutofit/>
          </a:bodyPr>
          <a:lstStyle/>
          <a:p>
            <a:pPr marL="514350" indent="-514350">
              <a:buFont typeface="+mj-lt"/>
              <a:buAutoNum type="arabicPeriod"/>
            </a:pPr>
            <a:r>
              <a:rPr lang="en-GB" sz="2800" dirty="0"/>
              <a:t>SPSS is a user-friendly program that facilitates </a:t>
            </a:r>
            <a:r>
              <a:rPr lang="en-GB" sz="2800" b="1" dirty="0"/>
              <a:t>data management and statistical analyses</a:t>
            </a:r>
            <a:r>
              <a:rPr lang="en-GB" sz="2800" dirty="0"/>
              <a:t>.</a:t>
            </a:r>
          </a:p>
          <a:p>
            <a:pPr marL="514350" indent="-514350">
              <a:buFont typeface="+mj-lt"/>
              <a:buAutoNum type="arabicPeriod"/>
            </a:pPr>
            <a:r>
              <a:rPr lang="en-GB" sz="2800" dirty="0"/>
              <a:t>Understand how to navigate the SPSS program.</a:t>
            </a:r>
          </a:p>
          <a:p>
            <a:pPr marL="514350" indent="-514350">
              <a:buFont typeface="+mj-lt"/>
              <a:buAutoNum type="arabicPeriod"/>
            </a:pPr>
            <a:r>
              <a:rPr lang="en-GB" sz="2800" dirty="0"/>
              <a:t>SPSS use multiple types of windows, or screens for its basic operations. </a:t>
            </a:r>
          </a:p>
          <a:p>
            <a:pPr marL="514350" indent="-514350">
              <a:buFont typeface="+mj-lt"/>
              <a:buAutoNum type="arabicPeriod"/>
            </a:pPr>
            <a:r>
              <a:rPr lang="en-GB" sz="2800" dirty="0"/>
              <a:t>The he specific windows include </a:t>
            </a:r>
            <a:r>
              <a:rPr lang="en-GB" sz="2800" u="sng" dirty="0"/>
              <a:t>the Data Editor, Output Viewer, Syntax Editor, Pivot Table Editor, Chart Editor, and Text Output Editor</a:t>
            </a:r>
            <a:r>
              <a:rPr lang="en-GB" sz="2800" dirty="0"/>
              <a:t>. </a:t>
            </a:r>
          </a:p>
        </p:txBody>
      </p:sp>
    </p:spTree>
    <p:extLst>
      <p:ext uri="{BB962C8B-B14F-4D97-AF65-F5344CB8AC3E}">
        <p14:creationId xmlns:p14="http://schemas.microsoft.com/office/powerpoint/2010/main" val="2458451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62074"/>
          </a:xfrm>
        </p:spPr>
        <p:txBody>
          <a:bodyPr/>
          <a:lstStyle/>
          <a:p>
            <a:r>
              <a:rPr lang="en-US" sz="3200" b="1" dirty="0"/>
              <a:t>Key Windows and Operational Tasks</a:t>
            </a:r>
          </a:p>
        </p:txBody>
      </p:sp>
      <p:sp>
        <p:nvSpPr>
          <p:cNvPr id="3" name="Content Placeholder 2"/>
          <p:cNvSpPr>
            <a:spLocks noGrp="1"/>
          </p:cNvSpPr>
          <p:nvPr>
            <p:ph idx="1"/>
          </p:nvPr>
        </p:nvSpPr>
        <p:spPr>
          <a:xfrm>
            <a:off x="266700" y="1052736"/>
            <a:ext cx="8610600" cy="4801576"/>
          </a:xfrm>
        </p:spPr>
        <p:txBody>
          <a:bodyPr>
            <a:normAutofit/>
          </a:bodyPr>
          <a:lstStyle/>
          <a:p>
            <a:pPr marL="0" indent="0">
              <a:buNone/>
            </a:pPr>
            <a:r>
              <a:rPr lang="en-US" sz="2400" b="1" dirty="0">
                <a:solidFill>
                  <a:srgbClr val="FF0000"/>
                </a:solidFill>
              </a:rPr>
              <a:t>Data Editor: </a:t>
            </a:r>
          </a:p>
          <a:p>
            <a:r>
              <a:rPr lang="en-GB" sz="2400" dirty="0"/>
              <a:t>A default window which opens when SPSS starts. </a:t>
            </a:r>
          </a:p>
          <a:p>
            <a:r>
              <a:rPr lang="en-GB" sz="2400" dirty="0"/>
              <a:t>Allows you to modify and </a:t>
            </a:r>
            <a:r>
              <a:rPr lang="en-GB" sz="2400" dirty="0" err="1"/>
              <a:t>analyze</a:t>
            </a:r>
            <a:r>
              <a:rPr lang="en-GB" sz="2400" dirty="0"/>
              <a:t> data. </a:t>
            </a:r>
          </a:p>
          <a:p>
            <a:r>
              <a:rPr lang="en-GB" sz="2400" dirty="0"/>
              <a:t>The data are displayed in a spreadsheet format: </a:t>
            </a:r>
          </a:p>
          <a:p>
            <a:r>
              <a:rPr lang="en-GB" sz="2400" b="1" dirty="0"/>
              <a:t>Columns</a:t>
            </a:r>
            <a:r>
              <a:rPr lang="en-GB" sz="2400" dirty="0"/>
              <a:t> represent </a:t>
            </a:r>
            <a:r>
              <a:rPr lang="en-GB" sz="2400" b="1" dirty="0"/>
              <a:t>variables</a:t>
            </a:r>
            <a:r>
              <a:rPr lang="en-GB" sz="2400" dirty="0"/>
              <a:t> and </a:t>
            </a:r>
            <a:r>
              <a:rPr lang="en-GB" sz="2400" b="1" dirty="0"/>
              <a:t>rows</a:t>
            </a:r>
            <a:r>
              <a:rPr lang="en-GB" sz="2400" dirty="0"/>
              <a:t> represent </a:t>
            </a:r>
            <a:r>
              <a:rPr lang="en-GB" sz="2400" b="1" dirty="0"/>
              <a:t>cases</a:t>
            </a:r>
            <a:r>
              <a:rPr lang="en-GB" sz="2400" dirty="0"/>
              <a:t>. </a:t>
            </a:r>
          </a:p>
          <a:p>
            <a:r>
              <a:rPr lang="en-GB" sz="2400" dirty="0"/>
              <a:t>The spreadsheet format includes two tabs at the bottom labelled </a:t>
            </a:r>
            <a:r>
              <a:rPr lang="en-GB" sz="2400" b="1" dirty="0"/>
              <a:t>Data View</a:t>
            </a:r>
            <a:r>
              <a:rPr lang="en-GB" sz="2400" dirty="0"/>
              <a:t> and </a:t>
            </a:r>
            <a:r>
              <a:rPr lang="en-GB" sz="2400" b="1" dirty="0"/>
              <a:t>Variable View</a:t>
            </a:r>
            <a:r>
              <a:rPr lang="en-GB" sz="2400" dirty="0"/>
              <a:t>. </a:t>
            </a:r>
          </a:p>
          <a:p>
            <a:pPr lvl="1"/>
            <a:r>
              <a:rPr lang="en-GB" sz="2000" dirty="0"/>
              <a:t>The</a:t>
            </a:r>
            <a:r>
              <a:rPr lang="en-GB" sz="2000" b="1" dirty="0"/>
              <a:t> Data View</a:t>
            </a:r>
            <a:r>
              <a:rPr lang="en-GB" sz="2000" dirty="0"/>
              <a:t> tab displays the open data set: </a:t>
            </a:r>
            <a:r>
              <a:rPr lang="en-GB" sz="2000" u="sng" dirty="0"/>
              <a:t>variables appear in columns, and cases appear in rows</a:t>
            </a:r>
            <a:r>
              <a:rPr lang="en-GB" sz="2000" dirty="0"/>
              <a:t>. </a:t>
            </a:r>
          </a:p>
          <a:p>
            <a:pPr lvl="1"/>
            <a:r>
              <a:rPr lang="en-GB" sz="2000" dirty="0"/>
              <a:t>The </a:t>
            </a:r>
            <a:r>
              <a:rPr lang="en-GB" sz="2000" b="1" dirty="0"/>
              <a:t>Variable View</a:t>
            </a:r>
            <a:r>
              <a:rPr lang="en-GB" sz="2000" dirty="0"/>
              <a:t> tab displays information about variables in the open data (but not the data themselves), such as variable names, types, and labels, etc. </a:t>
            </a:r>
          </a:p>
          <a:p>
            <a:pPr marL="0" indent="0">
              <a:buNone/>
            </a:pPr>
            <a:endParaRPr lang="en-US" sz="2000" dirty="0"/>
          </a:p>
        </p:txBody>
      </p:sp>
    </p:spTree>
    <p:extLst>
      <p:ext uri="{BB962C8B-B14F-4D97-AF65-F5344CB8AC3E}">
        <p14:creationId xmlns:p14="http://schemas.microsoft.com/office/powerpoint/2010/main" val="1510099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2000" b="1" dirty="0"/>
              <a:t>Exercise</a:t>
            </a:r>
            <a:r>
              <a:rPr lang="en-GB" sz="2000" dirty="0"/>
              <a:t>: </a:t>
            </a:r>
            <a:br>
              <a:rPr lang="en-GB" sz="2000" dirty="0"/>
            </a:br>
            <a:r>
              <a:rPr lang="en-GB" sz="2000" dirty="0"/>
              <a:t>Click on the SPSS icon on your computer screen to display Data Editor</a:t>
            </a:r>
          </a:p>
        </p:txBody>
      </p:sp>
      <p:pic>
        <p:nvPicPr>
          <p:cNvPr id="4" name="Picture 3"/>
          <p:cNvPicPr>
            <a:picLocks noChangeAspect="1"/>
          </p:cNvPicPr>
          <p:nvPr/>
        </p:nvPicPr>
        <p:blipFill>
          <a:blip r:embed="rId2"/>
          <a:stretch>
            <a:fillRect/>
          </a:stretch>
        </p:blipFill>
        <p:spPr>
          <a:xfrm>
            <a:off x="828675" y="1340768"/>
            <a:ext cx="7858125" cy="4019550"/>
          </a:xfrm>
          <a:prstGeom prst="rect">
            <a:avLst/>
          </a:prstGeom>
        </p:spPr>
      </p:pic>
    </p:spTree>
    <p:extLst>
      <p:ext uri="{BB962C8B-B14F-4D97-AF65-F5344CB8AC3E}">
        <p14:creationId xmlns:p14="http://schemas.microsoft.com/office/powerpoint/2010/main" val="818154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pPr algn="l"/>
            <a:r>
              <a:rPr lang="en-US" sz="3200" b="1" dirty="0"/>
              <a:t>OUTPUT VIEWER</a:t>
            </a:r>
          </a:p>
        </p:txBody>
      </p:sp>
      <p:sp>
        <p:nvSpPr>
          <p:cNvPr id="3" name="Content Placeholder 2"/>
          <p:cNvSpPr>
            <a:spLocks noGrp="1"/>
          </p:cNvSpPr>
          <p:nvPr>
            <p:ph idx="1"/>
          </p:nvPr>
        </p:nvSpPr>
        <p:spPr>
          <a:xfrm>
            <a:off x="457200" y="836712"/>
            <a:ext cx="8229600" cy="864096"/>
          </a:xfrm>
        </p:spPr>
        <p:txBody>
          <a:bodyPr>
            <a:normAutofit/>
          </a:bodyPr>
          <a:lstStyle/>
          <a:p>
            <a:r>
              <a:rPr lang="en-US" sz="2400" dirty="0"/>
              <a:t>When you perform any command in SPSS, the output viewer will show as below.  </a:t>
            </a:r>
            <a:endParaRPr lang="en-US" sz="2000" dirty="0"/>
          </a:p>
        </p:txBody>
      </p:sp>
      <p:pic>
        <p:nvPicPr>
          <p:cNvPr id="4" name="Picture 3"/>
          <p:cNvPicPr>
            <a:picLocks noChangeAspect="1"/>
          </p:cNvPicPr>
          <p:nvPr/>
        </p:nvPicPr>
        <p:blipFill>
          <a:blip r:embed="rId2"/>
          <a:stretch>
            <a:fillRect/>
          </a:stretch>
        </p:blipFill>
        <p:spPr>
          <a:xfrm>
            <a:off x="539552" y="1844824"/>
            <a:ext cx="8147248" cy="3096344"/>
          </a:xfrm>
          <a:prstGeom prst="rect">
            <a:avLst/>
          </a:prstGeom>
        </p:spPr>
      </p:pic>
    </p:spTree>
    <p:extLst>
      <p:ext uri="{BB962C8B-B14F-4D97-AF65-F5344CB8AC3E}">
        <p14:creationId xmlns:p14="http://schemas.microsoft.com/office/powerpoint/2010/main" val="1586866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3600" b="1" dirty="0"/>
              <a:t>Reading the Data View Window</a:t>
            </a:r>
          </a:p>
        </p:txBody>
      </p:sp>
      <p:sp>
        <p:nvSpPr>
          <p:cNvPr id="3" name="Content Placeholder 2"/>
          <p:cNvSpPr>
            <a:spLocks noGrp="1"/>
          </p:cNvSpPr>
          <p:nvPr>
            <p:ph idx="1"/>
          </p:nvPr>
        </p:nvSpPr>
        <p:spPr>
          <a:xfrm>
            <a:off x="457200" y="1052736"/>
            <a:ext cx="8229600" cy="1944216"/>
          </a:xfrm>
        </p:spPr>
        <p:txBody>
          <a:bodyPr/>
          <a:lstStyle/>
          <a:p>
            <a:r>
              <a:rPr lang="en-GB" sz="1600" b="1" i="1" dirty="0">
                <a:solidFill>
                  <a:srgbClr val="FF0000"/>
                </a:solidFill>
              </a:rPr>
              <a:t>Cases</a:t>
            </a:r>
            <a:r>
              <a:rPr lang="en-GB" sz="1600" dirty="0"/>
              <a:t> are the independent observations, experimental units, or subjects. For example, if the data are based on analysis of university students, then each row in the data would represent a specific university student who was part of the survey. </a:t>
            </a:r>
          </a:p>
          <a:p>
            <a:r>
              <a:rPr lang="en-GB" sz="1600" b="1" i="1" dirty="0">
                <a:solidFill>
                  <a:srgbClr val="FF0000"/>
                </a:solidFill>
              </a:rPr>
              <a:t>Variables</a:t>
            </a:r>
            <a:r>
              <a:rPr lang="en-GB" sz="1600" dirty="0"/>
              <a:t> are attributes, characteristics, or measurements that describe cases. For example, your data might include information such as each university student’s date of birth, gender, or class rank. Each of these pieces of information is a variable that describes each case (university student).</a:t>
            </a:r>
          </a:p>
          <a:p>
            <a:endParaRPr lang="en-GB" sz="1600" dirty="0"/>
          </a:p>
        </p:txBody>
      </p:sp>
      <p:pic>
        <p:nvPicPr>
          <p:cNvPr id="4" name="Picture 3"/>
          <p:cNvPicPr>
            <a:picLocks noChangeAspect="1"/>
          </p:cNvPicPr>
          <p:nvPr/>
        </p:nvPicPr>
        <p:blipFill>
          <a:blip r:embed="rId2"/>
          <a:stretch>
            <a:fillRect/>
          </a:stretch>
        </p:blipFill>
        <p:spPr>
          <a:xfrm>
            <a:off x="1223628" y="2968771"/>
            <a:ext cx="6696744" cy="3744416"/>
          </a:xfrm>
          <a:prstGeom prst="rect">
            <a:avLst/>
          </a:prstGeom>
        </p:spPr>
      </p:pic>
    </p:spTree>
    <p:extLst>
      <p:ext uri="{BB962C8B-B14F-4D97-AF65-F5344CB8AC3E}">
        <p14:creationId xmlns:p14="http://schemas.microsoft.com/office/powerpoint/2010/main" val="109112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US" sz="2800" b="1" dirty="0"/>
              <a:t>Creating Data in SPSS</a:t>
            </a:r>
          </a:p>
        </p:txBody>
      </p:sp>
      <p:sp>
        <p:nvSpPr>
          <p:cNvPr id="6" name="TextBox 5"/>
          <p:cNvSpPr txBox="1"/>
          <p:nvPr/>
        </p:nvSpPr>
        <p:spPr>
          <a:xfrm>
            <a:off x="381000" y="5791200"/>
            <a:ext cx="8534400" cy="523220"/>
          </a:xfrm>
          <a:prstGeom prst="rect">
            <a:avLst/>
          </a:prstGeom>
          <a:noFill/>
        </p:spPr>
        <p:txBody>
          <a:bodyPr wrap="square" rtlCol="0">
            <a:spAutoFit/>
          </a:bodyPr>
          <a:lstStyle/>
          <a:p>
            <a:pPr marL="341313" indent="-341313" algn="l">
              <a:buFont typeface="Arial" panose="020B0604020202020204" pitchFamily="34" charset="0"/>
              <a:buChar char="•"/>
            </a:pPr>
            <a:r>
              <a:rPr lang="en-US" b="0" dirty="0">
                <a:solidFill>
                  <a:schemeClr val="tx1">
                    <a:lumMod val="75000"/>
                    <a:lumOff val="25000"/>
                  </a:schemeClr>
                </a:solidFill>
                <a:effectLst/>
              </a:rPr>
              <a:t>Arguably the most popular multi-dimensional chart</a:t>
            </a:r>
          </a:p>
        </p:txBody>
      </p:sp>
      <p:sp>
        <p:nvSpPr>
          <p:cNvPr id="4" name="TextBox 3"/>
          <p:cNvSpPr txBox="1"/>
          <p:nvPr/>
        </p:nvSpPr>
        <p:spPr>
          <a:xfrm>
            <a:off x="755576" y="980728"/>
            <a:ext cx="7931224" cy="2862322"/>
          </a:xfrm>
          <a:prstGeom prst="rect">
            <a:avLst/>
          </a:prstGeom>
          <a:noFill/>
        </p:spPr>
        <p:txBody>
          <a:bodyPr wrap="square" rtlCol="0">
            <a:spAutoFit/>
          </a:bodyPr>
          <a:lstStyle/>
          <a:p>
            <a:pPr marL="342900" indent="-342900">
              <a:buAutoNum type="arabicPeriod"/>
            </a:pPr>
            <a:r>
              <a:rPr lang="en-GB" dirty="0"/>
              <a:t>Click</a:t>
            </a:r>
            <a:r>
              <a:rPr lang="en-GB" b="1" dirty="0"/>
              <a:t> File &gt; New &gt; Data </a:t>
            </a:r>
            <a:r>
              <a:rPr lang="en-GB" dirty="0"/>
              <a:t>to open a blank spreadsheet.</a:t>
            </a:r>
          </a:p>
          <a:p>
            <a:pPr marL="342900" indent="-342900">
              <a:buAutoNum type="arabicPeriod"/>
            </a:pPr>
            <a:r>
              <a:rPr lang="en-GB" dirty="0"/>
              <a:t>On the data view window, Click the </a:t>
            </a:r>
            <a:r>
              <a:rPr lang="en-GB" b="1" dirty="0"/>
              <a:t>Variable View tab</a:t>
            </a:r>
            <a:r>
              <a:rPr lang="en-GB" dirty="0"/>
              <a:t>. </a:t>
            </a:r>
          </a:p>
          <a:p>
            <a:pPr marL="342900" indent="-342900">
              <a:buAutoNum type="arabicPeriod"/>
            </a:pPr>
            <a:r>
              <a:rPr lang="en-GB" dirty="0"/>
              <a:t>Type the name for your first variable under the Name column. You can also enter other information about the variable, such as the type (the default is “numeric”), width, decimals, label, etc. Type the name for each variable that you plan to include in your dataset. In this example, let’s type “</a:t>
            </a:r>
            <a:r>
              <a:rPr lang="en-GB" dirty="0" err="1"/>
              <a:t>school_class</a:t>
            </a:r>
            <a:r>
              <a:rPr lang="en-GB" dirty="0"/>
              <a:t>” since we plan to include a variable for the class level of each student (i.e., 1 = first year, 2 = second year, 3 = third year, and 4 = fourth year). We will also specify 0 decimals since my variable values will only include whole numbers. (The default is two decimals.)</a:t>
            </a:r>
          </a:p>
        </p:txBody>
      </p:sp>
      <p:pic>
        <p:nvPicPr>
          <p:cNvPr id="8" name="Picture 7"/>
          <p:cNvPicPr>
            <a:picLocks noChangeAspect="1"/>
          </p:cNvPicPr>
          <p:nvPr/>
        </p:nvPicPr>
        <p:blipFill>
          <a:blip r:embed="rId2"/>
          <a:stretch>
            <a:fillRect/>
          </a:stretch>
        </p:blipFill>
        <p:spPr>
          <a:xfrm>
            <a:off x="611560" y="3975367"/>
            <a:ext cx="8075240" cy="1584176"/>
          </a:xfrm>
          <a:prstGeom prst="rect">
            <a:avLst/>
          </a:prstGeom>
        </p:spPr>
      </p:pic>
    </p:spTree>
    <p:extLst>
      <p:ext uri="{BB962C8B-B14F-4D97-AF65-F5344CB8AC3E}">
        <p14:creationId xmlns:p14="http://schemas.microsoft.com/office/powerpoint/2010/main" val="1412100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US" sz="2800" b="1" dirty="0"/>
              <a:t>Creating Data in SPSS … 2</a:t>
            </a:r>
          </a:p>
        </p:txBody>
      </p:sp>
      <p:sp>
        <p:nvSpPr>
          <p:cNvPr id="6" name="TextBox 5"/>
          <p:cNvSpPr txBox="1"/>
          <p:nvPr/>
        </p:nvSpPr>
        <p:spPr>
          <a:xfrm>
            <a:off x="381000" y="5791200"/>
            <a:ext cx="8534400" cy="523220"/>
          </a:xfrm>
          <a:prstGeom prst="rect">
            <a:avLst/>
          </a:prstGeom>
          <a:noFill/>
        </p:spPr>
        <p:txBody>
          <a:bodyPr wrap="square" rtlCol="0">
            <a:spAutoFit/>
          </a:bodyPr>
          <a:lstStyle/>
          <a:p>
            <a:pPr marL="341313" indent="-341313" algn="l">
              <a:buFont typeface="Arial" panose="020B0604020202020204" pitchFamily="34" charset="0"/>
              <a:buChar char="•"/>
            </a:pPr>
            <a:r>
              <a:rPr lang="en-US" b="0" dirty="0">
                <a:solidFill>
                  <a:schemeClr val="tx1">
                    <a:lumMod val="75000"/>
                    <a:lumOff val="25000"/>
                  </a:schemeClr>
                </a:solidFill>
                <a:effectLst/>
              </a:rPr>
              <a:t>Arguably the most popular multi-dimensional chart</a:t>
            </a:r>
          </a:p>
        </p:txBody>
      </p:sp>
      <p:sp>
        <p:nvSpPr>
          <p:cNvPr id="4" name="TextBox 3"/>
          <p:cNvSpPr txBox="1"/>
          <p:nvPr/>
        </p:nvSpPr>
        <p:spPr>
          <a:xfrm>
            <a:off x="624279" y="1186351"/>
            <a:ext cx="4033428" cy="4247317"/>
          </a:xfrm>
          <a:prstGeom prst="rect">
            <a:avLst/>
          </a:prstGeom>
          <a:noFill/>
        </p:spPr>
        <p:txBody>
          <a:bodyPr wrap="square" rtlCol="0">
            <a:spAutoFit/>
          </a:bodyPr>
          <a:lstStyle/>
          <a:p>
            <a:r>
              <a:rPr lang="en-GB" dirty="0"/>
              <a:t>4. Next, Click the </a:t>
            </a:r>
            <a:r>
              <a:rPr lang="en-GB" b="1" dirty="0"/>
              <a:t>Data View tab</a:t>
            </a:r>
            <a:r>
              <a:rPr lang="en-GB" dirty="0"/>
              <a:t>. Any variable names that you entered in Variable View will now be included in the columns (one variable name per column). You can see that </a:t>
            </a:r>
            <a:r>
              <a:rPr lang="en-GB" dirty="0" err="1"/>
              <a:t>School_Class</a:t>
            </a:r>
            <a:r>
              <a:rPr lang="en-GB" dirty="0"/>
              <a:t> appears in the first column in this example.</a:t>
            </a:r>
          </a:p>
          <a:p>
            <a:endParaRPr lang="en-GB" dirty="0"/>
          </a:p>
          <a:p>
            <a:r>
              <a:rPr lang="en-GB" dirty="0"/>
              <a:t>5. Now enter the values, with the first row, under the variable column </a:t>
            </a:r>
            <a:r>
              <a:rPr lang="en-GB" i="1" dirty="0" err="1"/>
              <a:t>School_Class</a:t>
            </a:r>
            <a:r>
              <a:rPr lang="en-GB" dirty="0"/>
              <a:t>. In this example, the first person’s class level is “2,” the second person’s is “1,” the third person’s is “1,” the fourth person’s is “3,” and so on.</a:t>
            </a:r>
          </a:p>
        </p:txBody>
      </p:sp>
      <p:pic>
        <p:nvPicPr>
          <p:cNvPr id="3" name="Picture 2"/>
          <p:cNvPicPr>
            <a:picLocks noChangeAspect="1"/>
          </p:cNvPicPr>
          <p:nvPr/>
        </p:nvPicPr>
        <p:blipFill>
          <a:blip r:embed="rId2"/>
          <a:stretch>
            <a:fillRect/>
          </a:stretch>
        </p:blipFill>
        <p:spPr>
          <a:xfrm>
            <a:off x="4860032" y="1186351"/>
            <a:ext cx="3312368" cy="4402889"/>
          </a:xfrm>
          <a:prstGeom prst="rect">
            <a:avLst/>
          </a:prstGeom>
        </p:spPr>
      </p:pic>
    </p:spTree>
    <p:extLst>
      <p:ext uri="{BB962C8B-B14F-4D97-AF65-F5344CB8AC3E}">
        <p14:creationId xmlns:p14="http://schemas.microsoft.com/office/powerpoint/2010/main" val="281022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771DB-DFE3-4DD3-90F9-75AEE1B6CEEB}"/>
              </a:ext>
            </a:extLst>
          </p:cNvPr>
          <p:cNvSpPr>
            <a:spLocks noGrp="1"/>
          </p:cNvSpPr>
          <p:nvPr>
            <p:ph type="title"/>
          </p:nvPr>
        </p:nvSpPr>
        <p:spPr>
          <a:xfrm>
            <a:off x="457200" y="188640"/>
            <a:ext cx="8229600" cy="576064"/>
          </a:xfrm>
        </p:spPr>
        <p:txBody>
          <a:bodyPr/>
          <a:lstStyle/>
          <a:p>
            <a:r>
              <a:rPr lang="en-GB" sz="3200" b="1" dirty="0"/>
              <a:t>Importing Data into SPSS</a:t>
            </a:r>
          </a:p>
        </p:txBody>
      </p:sp>
      <p:sp>
        <p:nvSpPr>
          <p:cNvPr id="3" name="Content Placeholder 2">
            <a:extLst>
              <a:ext uri="{FF2B5EF4-FFF2-40B4-BE49-F238E27FC236}">
                <a16:creationId xmlns:a16="http://schemas.microsoft.com/office/drawing/2014/main" id="{830EC0AB-E7CE-4A5F-8ED1-0AFB614BD504}"/>
              </a:ext>
            </a:extLst>
          </p:cNvPr>
          <p:cNvSpPr>
            <a:spLocks noGrp="1"/>
          </p:cNvSpPr>
          <p:nvPr>
            <p:ph idx="1"/>
          </p:nvPr>
        </p:nvSpPr>
        <p:spPr>
          <a:xfrm>
            <a:off x="491061" y="1124744"/>
            <a:ext cx="8229600" cy="3312368"/>
          </a:xfrm>
        </p:spPr>
        <p:txBody>
          <a:bodyPr/>
          <a:lstStyle/>
          <a:p>
            <a:pPr marL="0" indent="0">
              <a:buNone/>
            </a:pPr>
            <a:r>
              <a:rPr lang="en-GB" sz="2800" dirty="0"/>
              <a:t>If you already have data that are in an SPSS file format (file extension “.</a:t>
            </a:r>
            <a:r>
              <a:rPr lang="en-GB" sz="2800" dirty="0" err="1"/>
              <a:t>sav</a:t>
            </a:r>
            <a:r>
              <a:rPr lang="en-GB" sz="2800" dirty="0"/>
              <a:t>”), you can simply open that file to begin working with your data in SPSS. However, if you have data stored in other types of files, such as an Excel spreadsheet or a text file, you will need to instruct SPSS how to read the file and then save it in the SPSS file format (“.</a:t>
            </a:r>
            <a:r>
              <a:rPr lang="en-GB" sz="2800" dirty="0" err="1"/>
              <a:t>sav</a:t>
            </a:r>
            <a:r>
              <a:rPr lang="en-GB" sz="2800" dirty="0"/>
              <a:t>”). </a:t>
            </a:r>
          </a:p>
        </p:txBody>
      </p:sp>
    </p:spTree>
    <p:extLst>
      <p:ext uri="{BB962C8B-B14F-4D97-AF65-F5344CB8AC3E}">
        <p14:creationId xmlns:p14="http://schemas.microsoft.com/office/powerpoint/2010/main" val="991164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Files Supported by SPSS</a:t>
            </a:r>
          </a:p>
        </p:txBody>
      </p:sp>
      <p:sp>
        <p:nvSpPr>
          <p:cNvPr id="3" name="Content Placeholder 2"/>
          <p:cNvSpPr>
            <a:spLocks noGrp="1"/>
          </p:cNvSpPr>
          <p:nvPr>
            <p:ph idx="1"/>
          </p:nvPr>
        </p:nvSpPr>
        <p:spPr>
          <a:xfrm>
            <a:off x="683568" y="2348880"/>
            <a:ext cx="8229600" cy="2836911"/>
          </a:xfrm>
        </p:spPr>
        <p:txBody>
          <a:bodyPr/>
          <a:lstStyle/>
          <a:p>
            <a:r>
              <a:rPr lang="en-GB" dirty="0"/>
              <a:t>Spreadsheets from MS excel;</a:t>
            </a:r>
          </a:p>
          <a:p>
            <a:r>
              <a:rPr lang="en-GB" dirty="0"/>
              <a:t>Plain text files (.Txt or .Csv);</a:t>
            </a:r>
          </a:p>
          <a:p>
            <a:r>
              <a:rPr lang="en-GB" dirty="0"/>
              <a:t>Relational (SQL) databases;</a:t>
            </a:r>
          </a:p>
          <a:p>
            <a:r>
              <a:rPr lang="en-GB" dirty="0"/>
              <a:t>Stata and SAS.</a:t>
            </a:r>
          </a:p>
        </p:txBody>
      </p:sp>
    </p:spTree>
    <p:extLst>
      <p:ext uri="{BB962C8B-B14F-4D97-AF65-F5344CB8AC3E}">
        <p14:creationId xmlns:p14="http://schemas.microsoft.com/office/powerpoint/2010/main" val="26478400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Importing Excel Data into SPSS</a:t>
            </a:r>
            <a:endParaRPr lang="en-US" dirty="0"/>
          </a:p>
        </p:txBody>
      </p:sp>
      <p:sp>
        <p:nvSpPr>
          <p:cNvPr id="5" name="Content Placeholder 2"/>
          <p:cNvSpPr txBox="1">
            <a:spLocks/>
          </p:cNvSpPr>
          <p:nvPr/>
        </p:nvSpPr>
        <p:spPr>
          <a:xfrm>
            <a:off x="457200" y="1268760"/>
            <a:ext cx="8520284" cy="4176464"/>
          </a:xfrm>
          <a:prstGeom prst="rect">
            <a:avLst/>
          </a:prstGeom>
        </p:spPr>
        <p:txBody>
          <a:bodyPr vert="horz" lIns="91440" tIns="45720" rIns="91440" bIns="45720" rtlCol="0">
            <a:noAutofit/>
          </a:bodyPr>
          <a:lst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860425" indent="-3127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141413" indent="-319088"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r>
              <a:rPr lang="en-GB" sz="1800" dirty="0">
                <a:solidFill>
                  <a:schemeClr val="tx1"/>
                </a:solidFill>
              </a:rPr>
              <a:t>To import data from an Excel spreadsheet into SPSS, first make sure your Excel spreadsheet is formatted according to these criteria:</a:t>
            </a:r>
          </a:p>
          <a:p>
            <a:r>
              <a:rPr lang="en-GB" sz="1800" dirty="0">
                <a:solidFill>
                  <a:schemeClr val="tx1"/>
                </a:solidFill>
              </a:rPr>
              <a:t>The spreadsheet should have a single row of variable names across the top of the spreadsheet in the first row.</a:t>
            </a:r>
          </a:p>
          <a:p>
            <a:r>
              <a:rPr lang="en-GB" sz="1800" dirty="0">
                <a:solidFill>
                  <a:schemeClr val="tx1"/>
                </a:solidFill>
              </a:rPr>
              <a:t>Variable names should include ordinary letters, numbers, and underscores (e.g., </a:t>
            </a:r>
            <a:r>
              <a:rPr lang="en-GB" sz="1800" i="1" dirty="0">
                <a:solidFill>
                  <a:schemeClr val="tx1"/>
                </a:solidFill>
              </a:rPr>
              <a:t>Gender</a:t>
            </a:r>
            <a:r>
              <a:rPr lang="en-GB" sz="1800" dirty="0">
                <a:solidFill>
                  <a:schemeClr val="tx1"/>
                </a:solidFill>
              </a:rPr>
              <a:t>, </a:t>
            </a:r>
            <a:r>
              <a:rPr lang="en-GB" sz="1800" i="1" dirty="0" err="1">
                <a:solidFill>
                  <a:schemeClr val="tx1"/>
                </a:solidFill>
              </a:rPr>
              <a:t>Grad_Date</a:t>
            </a:r>
            <a:r>
              <a:rPr lang="en-GB" sz="1800" dirty="0">
                <a:solidFill>
                  <a:schemeClr val="tx1"/>
                </a:solidFill>
              </a:rPr>
              <a:t>, </a:t>
            </a:r>
            <a:r>
              <a:rPr lang="en-GB" sz="1800" i="1" dirty="0">
                <a:solidFill>
                  <a:schemeClr val="tx1"/>
                </a:solidFill>
              </a:rPr>
              <a:t>Test_1</a:t>
            </a:r>
            <a:r>
              <a:rPr lang="en-GB" sz="1800" dirty="0">
                <a:solidFill>
                  <a:schemeClr val="tx1"/>
                </a:solidFill>
              </a:rPr>
              <a:t>) and not include special characters (e.g., "</a:t>
            </a:r>
            <a:r>
              <a:rPr lang="en-GB" sz="1800" i="1" dirty="0">
                <a:solidFill>
                  <a:schemeClr val="tx1"/>
                </a:solidFill>
              </a:rPr>
              <a:t>Graduation Date</a:t>
            </a:r>
            <a:r>
              <a:rPr lang="en-GB" sz="1800" dirty="0">
                <a:solidFill>
                  <a:schemeClr val="tx1"/>
                </a:solidFill>
              </a:rPr>
              <a:t>" would not be a valid variable name because it contains a space).</a:t>
            </a:r>
          </a:p>
          <a:p>
            <a:r>
              <a:rPr lang="en-GB" sz="1800" dirty="0">
                <a:solidFill>
                  <a:schemeClr val="tx1"/>
                </a:solidFill>
              </a:rPr>
              <a:t>The data should begin in the first column, second row (beneath the variable names row) of the spreadsheet.</a:t>
            </a:r>
          </a:p>
          <a:p>
            <a:r>
              <a:rPr lang="en-GB" sz="1800" dirty="0">
                <a:solidFill>
                  <a:schemeClr val="tx1"/>
                </a:solidFill>
              </a:rPr>
              <a:t>Anything that is not part of the data itself (e.g., extra text, labels, graphs, Pivot Tables) should be removed.</a:t>
            </a:r>
          </a:p>
          <a:p>
            <a:r>
              <a:rPr lang="en-GB" sz="1800" dirty="0">
                <a:solidFill>
                  <a:schemeClr val="tx1"/>
                </a:solidFill>
              </a:rPr>
              <a:t>Missing values for string or numeric variables have blank (empty) cells, or an appropriate predetermined missing value code (such as -999).</a:t>
            </a:r>
          </a:p>
        </p:txBody>
      </p:sp>
    </p:spTree>
    <p:extLst>
      <p:ext uri="{BB962C8B-B14F-4D97-AF65-F5344CB8AC3E}">
        <p14:creationId xmlns:p14="http://schemas.microsoft.com/office/powerpoint/2010/main" val="2164783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3600" dirty="0"/>
              <a:t>Importing Excel Data into SPSS</a:t>
            </a:r>
            <a:endParaRPr lang="en-US" sz="3600" dirty="0"/>
          </a:p>
        </p:txBody>
      </p:sp>
      <p:sp>
        <p:nvSpPr>
          <p:cNvPr id="3" name="Rectangle 2"/>
          <p:cNvSpPr/>
          <p:nvPr/>
        </p:nvSpPr>
        <p:spPr>
          <a:xfrm>
            <a:off x="457200" y="1124744"/>
            <a:ext cx="4114800" cy="4524315"/>
          </a:xfrm>
          <a:prstGeom prst="rect">
            <a:avLst/>
          </a:prstGeom>
          <a:ln>
            <a:solidFill>
              <a:schemeClr val="tx2">
                <a:lumMod val="75000"/>
              </a:schemeClr>
            </a:solidFill>
          </a:ln>
        </p:spPr>
        <p:txBody>
          <a:bodyPr wrap="square">
            <a:spAutoFit/>
          </a:bodyPr>
          <a:lstStyle/>
          <a:p>
            <a:pPr marL="342900" indent="-342900">
              <a:buFont typeface="+mj-lt"/>
              <a:buAutoNum type="arabicPeriod"/>
            </a:pPr>
            <a:r>
              <a:rPr lang="en-GB" sz="1600" dirty="0">
                <a:solidFill>
                  <a:srgbClr val="0B0318"/>
                </a:solidFill>
                <a:latin typeface="Roboto Slab"/>
              </a:rPr>
              <a:t>Click </a:t>
            </a:r>
            <a:r>
              <a:rPr lang="en-GB" sz="1600" b="1" dirty="0">
                <a:solidFill>
                  <a:srgbClr val="0B0318"/>
                </a:solidFill>
                <a:latin typeface="Roboto Slab"/>
              </a:rPr>
              <a:t>File &gt; Open &gt; Data</a:t>
            </a:r>
            <a:r>
              <a:rPr lang="en-GB" sz="1600" dirty="0">
                <a:solidFill>
                  <a:srgbClr val="0B0318"/>
                </a:solidFill>
                <a:latin typeface="Roboto Slab"/>
              </a:rPr>
              <a:t>. The Open Data window will appear.</a:t>
            </a:r>
          </a:p>
          <a:p>
            <a:pPr marL="342900" indent="-342900">
              <a:buFont typeface="+mj-lt"/>
              <a:buAutoNum type="arabicPeriod"/>
            </a:pPr>
            <a:r>
              <a:rPr lang="en-GB" sz="1600" dirty="0">
                <a:solidFill>
                  <a:srgbClr val="0B0318"/>
                </a:solidFill>
                <a:latin typeface="Roboto Slab"/>
              </a:rPr>
              <a:t>Then locate file extensions of </a:t>
            </a:r>
            <a:r>
              <a:rPr lang="en-GB" sz="1600" b="1" dirty="0">
                <a:solidFill>
                  <a:srgbClr val="0B0318"/>
                </a:solidFill>
                <a:latin typeface="Roboto Slab"/>
              </a:rPr>
              <a:t>Excel</a:t>
            </a:r>
            <a:r>
              <a:rPr lang="en-GB" sz="1600" dirty="0">
                <a:solidFill>
                  <a:srgbClr val="0B0318"/>
                </a:solidFill>
                <a:latin typeface="Roboto Slab"/>
              </a:rPr>
              <a:t> </a:t>
            </a:r>
            <a:r>
              <a:rPr lang="en-GB" sz="1600" b="1" dirty="0">
                <a:solidFill>
                  <a:srgbClr val="0B0318"/>
                </a:solidFill>
                <a:latin typeface="Roboto Slab"/>
              </a:rPr>
              <a:t>(*.</a:t>
            </a:r>
            <a:r>
              <a:rPr lang="en-GB" sz="1600" b="1" dirty="0" err="1">
                <a:solidFill>
                  <a:srgbClr val="0B0318"/>
                </a:solidFill>
                <a:latin typeface="Roboto Slab"/>
              </a:rPr>
              <a:t>xls</a:t>
            </a:r>
            <a:r>
              <a:rPr lang="en-GB" sz="1600" b="1" dirty="0">
                <a:solidFill>
                  <a:srgbClr val="0B0318"/>
                </a:solidFill>
                <a:latin typeface="Roboto Slab"/>
              </a:rPr>
              <a:t>, *.</a:t>
            </a:r>
            <a:r>
              <a:rPr lang="en-GB" sz="1600" b="1" dirty="0" err="1">
                <a:solidFill>
                  <a:srgbClr val="0B0318"/>
                </a:solidFill>
                <a:latin typeface="Roboto Slab"/>
              </a:rPr>
              <a:t>xlsx</a:t>
            </a:r>
            <a:r>
              <a:rPr lang="en-GB" sz="1600" b="1" dirty="0">
                <a:solidFill>
                  <a:srgbClr val="0B0318"/>
                </a:solidFill>
                <a:latin typeface="Roboto Slab"/>
              </a:rPr>
              <a:t>, *.</a:t>
            </a:r>
            <a:r>
              <a:rPr lang="en-GB" sz="1600" b="1" dirty="0" err="1">
                <a:solidFill>
                  <a:srgbClr val="0B0318"/>
                </a:solidFill>
                <a:latin typeface="Roboto Slab"/>
              </a:rPr>
              <a:t>xlsm</a:t>
            </a:r>
            <a:r>
              <a:rPr lang="en-GB" sz="1600" b="1" dirty="0">
                <a:solidFill>
                  <a:srgbClr val="0B0318"/>
                </a:solidFill>
                <a:latin typeface="Roboto Slab"/>
              </a:rPr>
              <a:t>) </a:t>
            </a:r>
            <a:r>
              <a:rPr lang="en-GB" sz="1600" dirty="0">
                <a:solidFill>
                  <a:srgbClr val="0B0318"/>
                </a:solidFill>
                <a:latin typeface="Roboto Slab"/>
              </a:rPr>
              <a:t>to specify that your data are in an Excel file.</a:t>
            </a:r>
          </a:p>
          <a:p>
            <a:pPr marL="342900" indent="-342900">
              <a:buFont typeface="+mj-lt"/>
              <a:buAutoNum type="arabicPeriod"/>
            </a:pPr>
            <a:r>
              <a:rPr lang="en-GB" sz="1600" dirty="0">
                <a:solidFill>
                  <a:srgbClr val="0B0318"/>
                </a:solidFill>
                <a:latin typeface="Roboto Slab"/>
              </a:rPr>
              <a:t>Sample read file window will appear.</a:t>
            </a:r>
          </a:p>
          <a:p>
            <a:pPr marL="342900" indent="-342900">
              <a:buFont typeface="+mj-lt"/>
              <a:buAutoNum type="arabicPeriod"/>
            </a:pPr>
            <a:r>
              <a:rPr lang="en-GB" sz="1600" dirty="0"/>
              <a:t>If your variable names are in the first row of data, select the </a:t>
            </a:r>
            <a:r>
              <a:rPr lang="en-GB" sz="1600" b="1" dirty="0"/>
              <a:t>Read variable names from the first row of data</a:t>
            </a:r>
            <a:r>
              <a:rPr lang="en-GB" sz="1600" dirty="0"/>
              <a:t> check box.</a:t>
            </a:r>
          </a:p>
          <a:p>
            <a:pPr marL="342900" indent="-342900">
              <a:buFont typeface="+mj-lt"/>
              <a:buAutoNum type="arabicPeriod"/>
            </a:pPr>
            <a:r>
              <a:rPr lang="en-GB" sz="1600" dirty="0"/>
              <a:t>The options </a:t>
            </a:r>
            <a:r>
              <a:rPr lang="en-GB" sz="1600" b="1" dirty="0"/>
              <a:t>Remove leading spaces from string values</a:t>
            </a:r>
            <a:r>
              <a:rPr lang="en-GB" sz="1600" dirty="0"/>
              <a:t> and </a:t>
            </a:r>
            <a:r>
              <a:rPr lang="en-GB" sz="1600" b="1" dirty="0"/>
              <a:t>Remove trailing spaces from string values</a:t>
            </a:r>
            <a:r>
              <a:rPr lang="en-GB" sz="1600" dirty="0"/>
              <a:t> only affect variables that are imported as strings. </a:t>
            </a:r>
          </a:p>
          <a:p>
            <a:pPr marL="342900" indent="-342900">
              <a:buFont typeface="+mj-lt"/>
              <a:buAutoNum type="arabicPeriod"/>
            </a:pPr>
            <a:r>
              <a:rPr lang="en-GB" sz="1600" dirty="0"/>
              <a:t>You may also specify the </a:t>
            </a:r>
            <a:r>
              <a:rPr lang="en-GB" sz="1600" b="1" dirty="0"/>
              <a:t>range of rows/columns</a:t>
            </a:r>
            <a:r>
              <a:rPr lang="en-GB" sz="1600" dirty="0"/>
              <a:t> to import if you wish. </a:t>
            </a:r>
          </a:p>
          <a:p>
            <a:pPr marL="342900" indent="-342900">
              <a:buFont typeface="+mj-lt"/>
              <a:buAutoNum type="arabicPeriod"/>
            </a:pPr>
            <a:r>
              <a:rPr lang="en-GB" sz="1600" dirty="0"/>
              <a:t>Click </a:t>
            </a:r>
            <a:r>
              <a:rPr lang="en-GB" sz="1600" b="1" dirty="0"/>
              <a:t>OK</a:t>
            </a:r>
            <a:r>
              <a:rPr lang="en-GB" sz="1600" dirty="0"/>
              <a:t> when you are finished.</a:t>
            </a:r>
          </a:p>
        </p:txBody>
      </p:sp>
      <p:pic>
        <p:nvPicPr>
          <p:cNvPr id="4" name="Picture 3"/>
          <p:cNvPicPr>
            <a:picLocks noChangeAspect="1"/>
          </p:cNvPicPr>
          <p:nvPr/>
        </p:nvPicPr>
        <p:blipFill>
          <a:blip r:embed="rId2"/>
          <a:stretch>
            <a:fillRect/>
          </a:stretch>
        </p:blipFill>
        <p:spPr>
          <a:xfrm>
            <a:off x="4932040" y="1124743"/>
            <a:ext cx="3672408" cy="4524315"/>
          </a:xfrm>
          <a:prstGeom prst="rect">
            <a:avLst/>
          </a:prstGeom>
        </p:spPr>
      </p:pic>
    </p:spTree>
    <p:extLst>
      <p:ext uri="{BB962C8B-B14F-4D97-AF65-F5344CB8AC3E}">
        <p14:creationId xmlns:p14="http://schemas.microsoft.com/office/powerpoint/2010/main" val="1051964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74638"/>
            <a:ext cx="8229600" cy="706090"/>
          </a:xfrm>
        </p:spPr>
        <p:txBody>
          <a:bodyPr/>
          <a:lstStyle/>
          <a:p>
            <a:r>
              <a:rPr lang="en-GB" sz="3200" b="1" dirty="0"/>
              <a:t>Importing Data from a Text File into SPSS</a:t>
            </a:r>
          </a:p>
        </p:txBody>
      </p:sp>
      <p:sp>
        <p:nvSpPr>
          <p:cNvPr id="7171" name="Rectangle 3"/>
          <p:cNvSpPr>
            <a:spLocks noGrp="1" noChangeArrowheads="1"/>
          </p:cNvSpPr>
          <p:nvPr>
            <p:ph type="body" idx="1"/>
          </p:nvPr>
        </p:nvSpPr>
        <p:spPr>
          <a:xfrm>
            <a:off x="304800" y="1002811"/>
            <a:ext cx="3907160" cy="4514421"/>
          </a:xfrm>
        </p:spPr>
        <p:txBody>
          <a:bodyPr/>
          <a:lstStyle/>
          <a:p>
            <a:pPr eaLnBrk="1" hangingPunct="1"/>
            <a:r>
              <a:rPr lang="en-GB" altLang="zh-CN" sz="2000" dirty="0">
                <a:ea typeface="宋体" charset="-122"/>
              </a:rPr>
              <a:t>Data stored in text files have extensions such as </a:t>
            </a:r>
            <a:r>
              <a:rPr lang="en-GB" altLang="zh-CN" sz="2000" b="1" dirty="0">
                <a:ea typeface="宋体" charset="-122"/>
              </a:rPr>
              <a:t>*.txt, *.</a:t>
            </a:r>
            <a:r>
              <a:rPr lang="en-GB" altLang="zh-CN" sz="2000" b="1" dirty="0" err="1">
                <a:ea typeface="宋体" charset="-122"/>
              </a:rPr>
              <a:t>dat</a:t>
            </a:r>
            <a:r>
              <a:rPr lang="en-GB" altLang="zh-CN" sz="2000" b="1" dirty="0">
                <a:ea typeface="宋体" charset="-122"/>
              </a:rPr>
              <a:t>, or *.csv. </a:t>
            </a:r>
            <a:r>
              <a:rPr lang="en-GB" altLang="zh-CN" sz="2000" dirty="0">
                <a:ea typeface="宋体" charset="-122"/>
              </a:rPr>
              <a:t>These types of data files are simple to create. </a:t>
            </a:r>
            <a:endParaRPr lang="en-GB" altLang="ja-JP" sz="2000" dirty="0">
              <a:ea typeface="宋体" charset="-122"/>
            </a:endParaRPr>
          </a:p>
          <a:p>
            <a:pPr eaLnBrk="1" hangingPunct="1"/>
            <a:r>
              <a:rPr lang="en-GB" altLang="ja-JP" sz="2000" dirty="0">
                <a:ea typeface="ＭＳ Ｐゴシック" charset="-128"/>
              </a:rPr>
              <a:t>In general, there are two patterns that SPSS recognizes:</a:t>
            </a:r>
          </a:p>
          <a:p>
            <a:pPr marL="457200" indent="-457200" eaLnBrk="1" hangingPunct="1">
              <a:buFont typeface="+mj-lt"/>
              <a:buAutoNum type="arabicPeriod"/>
            </a:pPr>
            <a:r>
              <a:rPr lang="en-GB" altLang="ja-JP" sz="2000" b="1" dirty="0">
                <a:ea typeface="ＭＳ Ｐゴシック" charset="-128"/>
              </a:rPr>
              <a:t>Delimited data: </a:t>
            </a:r>
            <a:r>
              <a:rPr lang="en-GB" altLang="ja-JP" sz="2000" dirty="0">
                <a:ea typeface="ＭＳ Ｐゴシック" charset="-128"/>
              </a:rPr>
              <a:t>Each observation is </a:t>
            </a:r>
            <a:r>
              <a:rPr lang="en-GB" altLang="ja-JP" sz="2000" b="1" i="1" dirty="0">
                <a:ea typeface="ＭＳ Ｐゴシック" charset="-128"/>
              </a:rPr>
              <a:t>delimited, or separated</a:t>
            </a:r>
            <a:r>
              <a:rPr lang="en-GB" altLang="ja-JP" sz="2000" dirty="0">
                <a:ea typeface="ＭＳ Ｐゴシック" charset="-128"/>
              </a:rPr>
              <a:t>, by a particular character. Common characters used for delimiters include commas, tabs, and whitespace.</a:t>
            </a:r>
            <a:endParaRPr lang="en-US" altLang="ja-JP" sz="2000" dirty="0">
              <a:ea typeface="ＭＳ Ｐゴシック" charset="-128"/>
            </a:endParaRPr>
          </a:p>
        </p:txBody>
      </p:sp>
      <p:sp>
        <p:nvSpPr>
          <p:cNvPr id="2" name="Rectangle 1"/>
          <p:cNvSpPr>
            <a:spLocks noChangeArrowheads="1"/>
          </p:cNvSpPr>
          <p:nvPr/>
        </p:nvSpPr>
        <p:spPr bwMode="auto">
          <a:xfrm>
            <a:off x="971600" y="4869160"/>
            <a:ext cx="2088232" cy="984885"/>
          </a:xfrm>
          <a:prstGeom prst="rect">
            <a:avLst/>
          </a:prstGeom>
          <a:solidFill>
            <a:schemeClr val="accent6">
              <a:lumMod val="20000"/>
              <a:lumOff val="80000"/>
            </a:schemeClr>
          </a:solidFill>
          <a:ln>
            <a:noFill/>
          </a:ln>
          <a:effec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rgbClr val="333333"/>
                </a:solidFill>
                <a:effectLst/>
                <a:latin typeface="Menlo"/>
              </a:rPr>
              <a:t>ID, Age, Gender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rgbClr val="333333"/>
                </a:solidFill>
                <a:effectLst/>
                <a:latin typeface="Menlo"/>
              </a:rPr>
              <a:t>A001,41,F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rgbClr val="333333"/>
                </a:solidFill>
                <a:effectLst/>
                <a:latin typeface="Menlo"/>
              </a:rPr>
              <a:t>A009,36,M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rgbClr val="333333"/>
                </a:solidFill>
                <a:effectLst/>
                <a:latin typeface="Menlo"/>
              </a:rPr>
              <a:t>C321,27,F</a:t>
            </a:r>
            <a:r>
              <a:rPr kumimoji="0" lang="en-US" altLang="en-US" sz="1200" i="0" u="none" strike="noStrike" cap="none" normalizeH="0" baseline="0" dirty="0">
                <a:ln>
                  <a:noFill/>
                </a:ln>
                <a:solidFill>
                  <a:schemeClr val="tx1"/>
                </a:solidFill>
                <a:effectLst/>
              </a:rPr>
              <a:t> </a:t>
            </a:r>
            <a:endParaRPr kumimoji="0" lang="en-US" altLang="en-US" sz="3600" i="0" u="none" strike="noStrike" cap="none" normalizeH="0" baseline="0" dirty="0">
              <a:ln>
                <a:noFill/>
              </a:ln>
              <a:solidFill>
                <a:schemeClr val="tx1"/>
              </a:solidFill>
              <a:effectLst/>
            </a:endParaRPr>
          </a:p>
        </p:txBody>
      </p:sp>
      <p:sp>
        <p:nvSpPr>
          <p:cNvPr id="5" name="Rectangle 3"/>
          <p:cNvSpPr txBox="1">
            <a:spLocks noChangeArrowheads="1"/>
          </p:cNvSpPr>
          <p:nvPr/>
        </p:nvSpPr>
        <p:spPr bwMode="auto">
          <a:xfrm>
            <a:off x="4578956" y="980728"/>
            <a:ext cx="3907160" cy="4514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GB" altLang="ja-JP" sz="2000" dirty="0">
                <a:ea typeface="ＭＳ Ｐゴシック" charset="-128"/>
              </a:rPr>
              <a:t>2. </a:t>
            </a:r>
            <a:r>
              <a:rPr lang="en-GB" altLang="ja-JP" sz="2000" b="1" dirty="0">
                <a:ea typeface="ＭＳ Ｐゴシック" charset="-128"/>
              </a:rPr>
              <a:t>Fixed-width data: </a:t>
            </a:r>
            <a:r>
              <a:rPr lang="en-GB" altLang="ja-JP" sz="2000" dirty="0">
                <a:ea typeface="ＭＳ Ｐゴシック" charset="-128"/>
              </a:rPr>
              <a:t>Rather than using delimiters between observations, the </a:t>
            </a:r>
            <a:r>
              <a:rPr lang="en-GB" altLang="ja-JP" sz="2000" b="1" i="1" dirty="0">
                <a:ea typeface="ＭＳ Ｐゴシック" charset="-128"/>
              </a:rPr>
              <a:t>values of the variables are aligned vertically</a:t>
            </a:r>
            <a:r>
              <a:rPr lang="en-GB" altLang="ja-JP" sz="2000" dirty="0">
                <a:ea typeface="ＭＳ Ｐゴシック" charset="-128"/>
              </a:rPr>
              <a:t>, so that a given variable always begins in a certain column position. In the below example, ID always begins in column 1; Age always begins in column 10; and Gender always begins in column 16..</a:t>
            </a:r>
            <a:endParaRPr lang="en-US" altLang="ja-JP" sz="2000" dirty="0">
              <a:ea typeface="ＭＳ Ｐゴシック" charset="-128"/>
            </a:endParaRPr>
          </a:p>
        </p:txBody>
      </p:sp>
      <p:sp>
        <p:nvSpPr>
          <p:cNvPr id="4" name="Rectangle 2"/>
          <p:cNvSpPr>
            <a:spLocks noChangeArrowheads="1"/>
          </p:cNvSpPr>
          <p:nvPr/>
        </p:nvSpPr>
        <p:spPr bwMode="auto">
          <a:xfrm>
            <a:off x="5004048" y="4378923"/>
            <a:ext cx="2880320" cy="1107996"/>
          </a:xfrm>
          <a:prstGeom prst="rect">
            <a:avLst/>
          </a:prstGeom>
          <a:solidFill>
            <a:schemeClr val="accent2">
              <a:lumMod val="60000"/>
              <a:lumOff val="40000"/>
            </a:schemeClr>
          </a:solidFill>
          <a:ln>
            <a:noFill/>
          </a:ln>
          <a:effec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solidFill>
                  <a:srgbClr val="333333"/>
                </a:solidFill>
                <a:effectLst/>
                <a:latin typeface="Menlo"/>
              </a:rPr>
              <a:t>ID            Age   Gender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solidFill>
                  <a:srgbClr val="333333"/>
                </a:solidFill>
                <a:effectLst/>
                <a:latin typeface="Menlo"/>
              </a:rPr>
              <a:t> A001R    41         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solidFill>
                  <a:srgbClr val="333333"/>
                </a:solidFill>
                <a:effectLst/>
                <a:latin typeface="Menlo"/>
              </a:rPr>
              <a:t>Z009       </a:t>
            </a:r>
            <a:r>
              <a:rPr kumimoji="0" lang="en-US" altLang="en-US" i="0" u="none" strike="noStrike" cap="none" normalizeH="0" dirty="0">
                <a:ln>
                  <a:noFill/>
                </a:ln>
                <a:solidFill>
                  <a:srgbClr val="333333"/>
                </a:solidFill>
                <a:effectLst/>
                <a:latin typeface="Menlo"/>
              </a:rPr>
              <a:t> </a:t>
            </a:r>
            <a:r>
              <a:rPr kumimoji="0" lang="en-US" altLang="en-US" i="0" u="none" strike="noStrike" cap="none" normalizeH="0" baseline="0" dirty="0">
                <a:ln>
                  <a:noFill/>
                </a:ln>
                <a:solidFill>
                  <a:srgbClr val="333333"/>
                </a:solidFill>
                <a:effectLst/>
                <a:latin typeface="Menlo"/>
              </a:rPr>
              <a:t>36        M C321BC  27         F</a:t>
            </a:r>
            <a:r>
              <a:rPr kumimoji="0" lang="en-US" altLang="en-US" sz="1400" i="0" u="none" strike="noStrike" cap="none" normalizeH="0" baseline="0" dirty="0">
                <a:ln>
                  <a:noFill/>
                </a:ln>
                <a:solidFill>
                  <a:schemeClr val="tx1"/>
                </a:solidFill>
                <a:effectLst/>
              </a:rPr>
              <a:t> </a:t>
            </a:r>
            <a:endParaRPr kumimoji="0" lang="en-US" altLang="en-US" sz="40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8947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fade">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animBg="1"/>
      <p:bldP spid="5" grpId="0" build="p"/>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sz="3600" b="1" dirty="0"/>
              <a:t>SPSS Data View</a:t>
            </a:r>
          </a:p>
        </p:txBody>
      </p:sp>
      <p:sp>
        <p:nvSpPr>
          <p:cNvPr id="3" name="Content Placeholder 2"/>
          <p:cNvSpPr>
            <a:spLocks noGrp="1"/>
          </p:cNvSpPr>
          <p:nvPr>
            <p:ph idx="1"/>
          </p:nvPr>
        </p:nvSpPr>
        <p:spPr>
          <a:xfrm>
            <a:off x="457200" y="980728"/>
            <a:ext cx="8229600" cy="1584176"/>
          </a:xfrm>
        </p:spPr>
        <p:txBody>
          <a:bodyPr/>
          <a:lstStyle/>
          <a:p>
            <a:pPr algn="just"/>
            <a:r>
              <a:rPr lang="en-GB" sz="2200" dirty="0"/>
              <a:t>The </a:t>
            </a:r>
            <a:r>
              <a:rPr lang="en-GB" sz="2200" b="1" dirty="0"/>
              <a:t>data view </a:t>
            </a:r>
            <a:r>
              <a:rPr lang="en-GB" sz="2200" dirty="0"/>
              <a:t>always displays </a:t>
            </a:r>
            <a:r>
              <a:rPr lang="en-GB" sz="2200" b="1" dirty="0"/>
              <a:t>data values</a:t>
            </a:r>
            <a:r>
              <a:rPr lang="en-GB" sz="2200" dirty="0"/>
              <a:t>. For instance, our first record seems to contain a male respondent from 1979 and so on. </a:t>
            </a:r>
          </a:p>
          <a:p>
            <a:pPr algn="just"/>
            <a:r>
              <a:rPr lang="en-GB" sz="2200" dirty="0"/>
              <a:t>A more detailed explanation on the exact meaning of our variables and data values is found in a second sheet shown below.</a:t>
            </a:r>
          </a:p>
        </p:txBody>
      </p:sp>
      <p:grpSp>
        <p:nvGrpSpPr>
          <p:cNvPr id="8" name="Group 7"/>
          <p:cNvGrpSpPr/>
          <p:nvPr/>
        </p:nvGrpSpPr>
        <p:grpSpPr>
          <a:xfrm>
            <a:off x="611560" y="2562751"/>
            <a:ext cx="8050965" cy="3533775"/>
            <a:chOff x="611560" y="2562751"/>
            <a:chExt cx="8050965" cy="3533775"/>
          </a:xfrm>
        </p:grpSpPr>
        <p:pic>
          <p:nvPicPr>
            <p:cNvPr id="5" name="Picture 4"/>
            <p:cNvPicPr>
              <a:picLocks noChangeAspect="1"/>
            </p:cNvPicPr>
            <p:nvPr/>
          </p:nvPicPr>
          <p:blipFill>
            <a:blip r:embed="rId2"/>
            <a:stretch>
              <a:fillRect/>
            </a:stretch>
          </p:blipFill>
          <p:spPr>
            <a:xfrm>
              <a:off x="875317" y="2562751"/>
              <a:ext cx="7787208" cy="3533775"/>
            </a:xfrm>
            <a:prstGeom prst="rect">
              <a:avLst/>
            </a:prstGeom>
          </p:spPr>
        </p:pic>
        <p:sp>
          <p:nvSpPr>
            <p:cNvPr id="6" name="Rounded Rectangle 5"/>
            <p:cNvSpPr/>
            <p:nvPr/>
          </p:nvSpPr>
          <p:spPr>
            <a:xfrm>
              <a:off x="611560" y="5589240"/>
              <a:ext cx="792088" cy="360040"/>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grpSp>
      <p:pic>
        <p:nvPicPr>
          <p:cNvPr id="7" name="Picture 6"/>
          <p:cNvPicPr>
            <a:picLocks noChangeAspect="1"/>
          </p:cNvPicPr>
          <p:nvPr/>
        </p:nvPicPr>
        <p:blipFill>
          <a:blip r:embed="rId3"/>
          <a:stretch>
            <a:fillRect/>
          </a:stretch>
        </p:blipFill>
        <p:spPr>
          <a:xfrm>
            <a:off x="847534" y="2557988"/>
            <a:ext cx="7711188" cy="3391292"/>
          </a:xfrm>
          <a:prstGeom prst="rect">
            <a:avLst/>
          </a:prstGeom>
        </p:spPr>
      </p:pic>
    </p:spTree>
    <p:extLst>
      <p:ext uri="{BB962C8B-B14F-4D97-AF65-F5344CB8AC3E}">
        <p14:creationId xmlns:p14="http://schemas.microsoft.com/office/powerpoint/2010/main" val="104919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sz="3600" b="1" dirty="0"/>
              <a:t>SPSS Variable View</a:t>
            </a:r>
          </a:p>
        </p:txBody>
      </p:sp>
      <p:sp>
        <p:nvSpPr>
          <p:cNvPr id="3" name="Content Placeholder 2"/>
          <p:cNvSpPr>
            <a:spLocks noGrp="1"/>
          </p:cNvSpPr>
          <p:nvPr>
            <p:ph idx="1"/>
          </p:nvPr>
        </p:nvSpPr>
        <p:spPr>
          <a:xfrm>
            <a:off x="457200" y="980728"/>
            <a:ext cx="8229600" cy="1584176"/>
          </a:xfrm>
        </p:spPr>
        <p:txBody>
          <a:bodyPr/>
          <a:lstStyle/>
          <a:p>
            <a:pPr algn="just"/>
            <a:r>
              <a:rPr lang="en-GB" sz="2200" dirty="0"/>
              <a:t>The </a:t>
            </a:r>
            <a:r>
              <a:rPr lang="en-GB" sz="2200" b="1" dirty="0"/>
              <a:t>variable view </a:t>
            </a:r>
            <a:r>
              <a:rPr lang="en-GB" sz="2200" dirty="0"/>
              <a:t>shows the metadata associated with the data. Metadata is information about the meaning of variables and data values. This is generally known as the “codebook” but in SPSS it's called the </a:t>
            </a:r>
            <a:r>
              <a:rPr lang="en-GB" sz="2200" b="1" dirty="0"/>
              <a:t>dictionary</a:t>
            </a:r>
            <a:r>
              <a:rPr lang="en-GB" sz="2200" dirty="0"/>
              <a:t>.</a:t>
            </a:r>
          </a:p>
        </p:txBody>
      </p:sp>
      <p:grpSp>
        <p:nvGrpSpPr>
          <p:cNvPr id="8" name="Group 7"/>
          <p:cNvGrpSpPr/>
          <p:nvPr/>
        </p:nvGrpSpPr>
        <p:grpSpPr>
          <a:xfrm>
            <a:off x="875317" y="2562751"/>
            <a:ext cx="7787208" cy="3533775"/>
            <a:chOff x="875317" y="2562751"/>
            <a:chExt cx="7787208" cy="3533775"/>
          </a:xfrm>
        </p:grpSpPr>
        <p:pic>
          <p:nvPicPr>
            <p:cNvPr id="5" name="Picture 4"/>
            <p:cNvPicPr>
              <a:picLocks noChangeAspect="1"/>
            </p:cNvPicPr>
            <p:nvPr/>
          </p:nvPicPr>
          <p:blipFill>
            <a:blip r:embed="rId2"/>
            <a:stretch>
              <a:fillRect/>
            </a:stretch>
          </p:blipFill>
          <p:spPr>
            <a:xfrm>
              <a:off x="875317" y="2562751"/>
              <a:ext cx="7787208" cy="3533775"/>
            </a:xfrm>
            <a:prstGeom prst="rect">
              <a:avLst/>
            </a:prstGeom>
          </p:spPr>
        </p:pic>
        <p:sp>
          <p:nvSpPr>
            <p:cNvPr id="6" name="Rounded Rectangle 5"/>
            <p:cNvSpPr/>
            <p:nvPr/>
          </p:nvSpPr>
          <p:spPr>
            <a:xfrm>
              <a:off x="1403648" y="5589240"/>
              <a:ext cx="720080" cy="360040"/>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grpSp>
      <p:pic>
        <p:nvPicPr>
          <p:cNvPr id="4" name="Picture 3"/>
          <p:cNvPicPr>
            <a:picLocks noChangeAspect="1"/>
          </p:cNvPicPr>
          <p:nvPr/>
        </p:nvPicPr>
        <p:blipFill>
          <a:blip r:embed="rId3"/>
          <a:stretch>
            <a:fillRect/>
          </a:stretch>
        </p:blipFill>
        <p:spPr>
          <a:xfrm>
            <a:off x="875317" y="2418735"/>
            <a:ext cx="7787208" cy="3170505"/>
          </a:xfrm>
          <a:prstGeom prst="rect">
            <a:avLst/>
          </a:prstGeom>
        </p:spPr>
      </p:pic>
    </p:spTree>
    <p:extLst>
      <p:ext uri="{BB962C8B-B14F-4D97-AF65-F5344CB8AC3E}">
        <p14:creationId xmlns:p14="http://schemas.microsoft.com/office/powerpoint/2010/main" val="419509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B19283-5627-4B11-A285-6C2CCE8073EB}"/>
              </a:ext>
            </a:extLst>
          </p:cNvPr>
          <p:cNvSpPr>
            <a:spLocks noGrp="1"/>
          </p:cNvSpPr>
          <p:nvPr>
            <p:ph idx="1"/>
          </p:nvPr>
        </p:nvSpPr>
        <p:spPr>
          <a:xfrm>
            <a:off x="323528" y="19492"/>
            <a:ext cx="8496944" cy="6696744"/>
          </a:xfrm>
          <a:solidFill>
            <a:schemeClr val="bg1"/>
          </a:solidFill>
        </p:spPr>
        <p:txBody>
          <a:bodyPr/>
          <a:lstStyle/>
          <a:p>
            <a:pPr marL="0" indent="0">
              <a:buNone/>
            </a:pPr>
            <a:r>
              <a:rPr lang="en-US" b="1" dirty="0"/>
              <a:t>Types of Measures</a:t>
            </a:r>
          </a:p>
          <a:p>
            <a:r>
              <a:rPr lang="en-GB" sz="2000" dirty="0">
                <a:solidFill>
                  <a:schemeClr val="tx1">
                    <a:lumMod val="85000"/>
                    <a:lumOff val="15000"/>
                  </a:schemeClr>
                </a:solidFill>
                <a:hlinkClick r:id="rId2"/>
              </a:rPr>
              <a:t>Nominal variables</a:t>
            </a:r>
            <a:r>
              <a:rPr lang="en-GB" sz="2000" dirty="0">
                <a:solidFill>
                  <a:schemeClr val="tx1">
                    <a:lumMod val="85000"/>
                    <a:lumOff val="15000"/>
                  </a:schemeClr>
                </a:solidFill>
              </a:rPr>
              <a:t> can be placed into categories. The categories have no numeric value. These also have no order and are often displayed on a pie chart. If you appear to have categories with an order, you may have ordinal variables instead. </a:t>
            </a:r>
            <a:r>
              <a:rPr lang="en-US" sz="2000" dirty="0">
                <a:solidFill>
                  <a:schemeClr val="tx1">
                    <a:lumMod val="85000"/>
                    <a:lumOff val="15000"/>
                  </a:schemeClr>
                </a:solidFill>
              </a:rPr>
              <a:t>Nominal variables are associated with name, qualitative data. </a:t>
            </a:r>
            <a:endParaRPr lang="en-GB" sz="2000" dirty="0">
              <a:solidFill>
                <a:schemeClr val="tx1">
                  <a:lumMod val="85000"/>
                  <a:lumOff val="15000"/>
                </a:schemeClr>
              </a:solidFill>
            </a:endParaRPr>
          </a:p>
          <a:p>
            <a:r>
              <a:rPr lang="en-GB" sz="2000" dirty="0">
                <a:solidFill>
                  <a:schemeClr val="tx1">
                    <a:lumMod val="85000"/>
                    <a:lumOff val="15000"/>
                  </a:schemeClr>
                </a:solidFill>
                <a:hlinkClick r:id="rId3"/>
              </a:rPr>
              <a:t>Ordinal variables:</a:t>
            </a:r>
            <a:r>
              <a:rPr lang="en-GB" sz="2000" dirty="0">
                <a:solidFill>
                  <a:schemeClr val="tx1">
                    <a:lumMod val="85000"/>
                    <a:lumOff val="15000"/>
                  </a:schemeClr>
                </a:solidFill>
              </a:rPr>
              <a:t> These have an order or rank, like hottest to coldest, 1st to last or lightest to heaviest. If you can rank your data 1st, 2nd… then you have ordinal data.</a:t>
            </a:r>
          </a:p>
          <a:p>
            <a:r>
              <a:rPr lang="en-GB" sz="2000" b="1" dirty="0">
                <a:solidFill>
                  <a:schemeClr val="tx1">
                    <a:lumMod val="85000"/>
                    <a:lumOff val="15000"/>
                  </a:schemeClr>
                </a:solidFill>
                <a:hlinkClick r:id="rId4"/>
              </a:rPr>
              <a:t>Scale variables</a:t>
            </a:r>
            <a:r>
              <a:rPr lang="en-GB" sz="2000" dirty="0">
                <a:solidFill>
                  <a:schemeClr val="tx1">
                    <a:lumMod val="85000"/>
                    <a:lumOff val="15000"/>
                  </a:schemeClr>
                </a:solidFill>
              </a:rPr>
              <a:t>: In SPSS, you’ll use the “scale variable” option for variables on the </a:t>
            </a:r>
            <a:r>
              <a:rPr lang="en-GB" sz="2000" dirty="0">
                <a:solidFill>
                  <a:schemeClr val="tx1">
                    <a:lumMod val="85000"/>
                    <a:lumOff val="15000"/>
                  </a:schemeClr>
                </a:solidFill>
                <a:hlinkClick r:id="rId5"/>
              </a:rPr>
              <a:t>interval scale</a:t>
            </a:r>
            <a:r>
              <a:rPr lang="en-GB" sz="2000" dirty="0">
                <a:solidFill>
                  <a:schemeClr val="tx1">
                    <a:lumMod val="85000"/>
                    <a:lumOff val="15000"/>
                  </a:schemeClr>
                </a:solidFill>
              </a:rPr>
              <a:t> or </a:t>
            </a:r>
            <a:r>
              <a:rPr lang="en-GB" sz="2000" dirty="0">
                <a:solidFill>
                  <a:schemeClr val="tx1">
                    <a:lumMod val="85000"/>
                    <a:lumOff val="15000"/>
                  </a:schemeClr>
                </a:solidFill>
                <a:hlinkClick r:id="rId6"/>
              </a:rPr>
              <a:t>ratio scale.</a:t>
            </a:r>
            <a:r>
              <a:rPr lang="en-GB" sz="2000" dirty="0">
                <a:solidFill>
                  <a:schemeClr val="tx1">
                    <a:lumMod val="85000"/>
                    <a:lumOff val="15000"/>
                  </a:schemeClr>
                </a:solidFill>
              </a:rPr>
              <a:t> The interval scale has meaningful divisions, like temperature (</a:t>
            </a:r>
            <a:r>
              <a:rPr lang="en-US" sz="2000" dirty="0">
                <a:solidFill>
                  <a:schemeClr val="tx1">
                    <a:lumMod val="85000"/>
                    <a:lumOff val="15000"/>
                  </a:schemeClr>
                </a:solidFill>
              </a:rPr>
              <a:t>- °C or F), Dates </a:t>
            </a:r>
            <a:r>
              <a:rPr lang="en-US" sz="2000" dirty="0"/>
              <a:t>- 1066, 1492, 1776, Time interval</a:t>
            </a:r>
            <a:r>
              <a:rPr lang="en-GB" sz="2000" dirty="0"/>
              <a:t>. Variables on the ratio scale also have meaningful divisions, but the zero has a specific meaning: it doesn’t exist (like a height of zero). </a:t>
            </a:r>
            <a:r>
              <a:rPr lang="en-US" sz="2000" dirty="0"/>
              <a:t>Ratio (dose amount, reaction rate, flow rate, concentration, pulse, weight, length, temperature in Kelvin)</a:t>
            </a:r>
          </a:p>
          <a:p>
            <a:pPr marL="0" indent="0">
              <a:buNone/>
            </a:pPr>
            <a:r>
              <a:rPr lang="en-GB" sz="2000" b="1" dirty="0">
                <a:solidFill>
                  <a:srgbClr val="C00000"/>
                </a:solidFill>
              </a:rPr>
              <a:t>Note: Do not rely on SPSS to choose your scale. It doesn’t know what your intent was, or how the data was collected.</a:t>
            </a:r>
          </a:p>
        </p:txBody>
      </p:sp>
    </p:spTree>
    <p:extLst>
      <p:ext uri="{BB962C8B-B14F-4D97-AF65-F5344CB8AC3E}">
        <p14:creationId xmlns:p14="http://schemas.microsoft.com/office/powerpoint/2010/main" val="4779418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Code for Missing Values</a:t>
            </a:r>
          </a:p>
        </p:txBody>
      </p:sp>
      <p:pic>
        <p:nvPicPr>
          <p:cNvPr id="4" name="Picture 3"/>
          <p:cNvPicPr>
            <a:picLocks noChangeAspect="1"/>
          </p:cNvPicPr>
          <p:nvPr/>
        </p:nvPicPr>
        <p:blipFill>
          <a:blip r:embed="rId2"/>
          <a:stretch>
            <a:fillRect/>
          </a:stretch>
        </p:blipFill>
        <p:spPr>
          <a:xfrm>
            <a:off x="2051720" y="1916832"/>
            <a:ext cx="5040560" cy="3952780"/>
          </a:xfrm>
          <a:prstGeom prst="rect">
            <a:avLst/>
          </a:prstGeom>
        </p:spPr>
      </p:pic>
      <p:sp>
        <p:nvSpPr>
          <p:cNvPr id="5" name="Rectangle 4"/>
          <p:cNvSpPr/>
          <p:nvPr/>
        </p:nvSpPr>
        <p:spPr>
          <a:xfrm>
            <a:off x="971600" y="1494107"/>
            <a:ext cx="7427168" cy="369332"/>
          </a:xfrm>
          <a:prstGeom prst="rect">
            <a:avLst/>
          </a:prstGeom>
        </p:spPr>
        <p:txBody>
          <a:bodyPr wrap="square">
            <a:spAutoFit/>
          </a:bodyPr>
          <a:lstStyle/>
          <a:p>
            <a:r>
              <a:rPr lang="en-GB" dirty="0">
                <a:solidFill>
                  <a:srgbClr val="444444"/>
                </a:solidFill>
                <a:latin typeface="Open Sans"/>
              </a:rPr>
              <a:t>Define what values are deemed as missing to exclude in analysis</a:t>
            </a:r>
            <a:endParaRPr lang="en-GB" dirty="0"/>
          </a:p>
        </p:txBody>
      </p:sp>
    </p:spTree>
    <p:extLst>
      <p:ext uri="{BB962C8B-B14F-4D97-AF65-F5344CB8AC3E}">
        <p14:creationId xmlns:p14="http://schemas.microsoft.com/office/powerpoint/2010/main" val="8412543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t>Finding the Number Five Summary</a:t>
            </a:r>
          </a:p>
        </p:txBody>
      </p:sp>
      <p:sp>
        <p:nvSpPr>
          <p:cNvPr id="3" name="Content Placeholder 2"/>
          <p:cNvSpPr>
            <a:spLocks noGrp="1"/>
          </p:cNvSpPr>
          <p:nvPr>
            <p:ph idx="1"/>
          </p:nvPr>
        </p:nvSpPr>
        <p:spPr>
          <a:xfrm>
            <a:off x="456343" y="2711072"/>
            <a:ext cx="8229600" cy="1800200"/>
          </a:xfrm>
        </p:spPr>
        <p:txBody>
          <a:bodyPr/>
          <a:lstStyle/>
          <a:p>
            <a:r>
              <a:rPr lang="en-GB" sz="2800" dirty="0"/>
              <a:t>The </a:t>
            </a:r>
            <a:r>
              <a:rPr lang="en-GB" sz="2800" b="1" dirty="0"/>
              <a:t>mean</a:t>
            </a:r>
            <a:r>
              <a:rPr lang="en-GB" sz="2800" dirty="0"/>
              <a:t> is the average of a data set. </a:t>
            </a:r>
            <a:r>
              <a:rPr lang="en-GB" sz="2400" dirty="0"/>
              <a:t>The mean (informally, the “average“) is found by adding all of the numbers together and dividing by the number of items in the set: 10 + 10 + 20 + 40 + 70 / 5 = 30.</a:t>
            </a:r>
          </a:p>
        </p:txBody>
      </p:sp>
      <p:sp>
        <p:nvSpPr>
          <p:cNvPr id="4" name="Content Placeholder 2"/>
          <p:cNvSpPr txBox="1">
            <a:spLocks/>
          </p:cNvSpPr>
          <p:nvPr/>
        </p:nvSpPr>
        <p:spPr bwMode="auto">
          <a:xfrm>
            <a:off x="611560" y="4511272"/>
            <a:ext cx="8229600" cy="986010"/>
          </a:xfrm>
          <a:prstGeom prst="rect">
            <a:avLst/>
          </a:prstGeom>
          <a:solidFill>
            <a:schemeClr val="bg1">
              <a:lumMod val="85000"/>
            </a:schemeClr>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b="1" dirty="0"/>
              <a:t>Try this</a:t>
            </a:r>
            <a:r>
              <a:rPr lang="en-GB" sz="2400" dirty="0"/>
              <a:t>: Find the </a:t>
            </a:r>
            <a:r>
              <a:rPr lang="en-GB" sz="2400" b="1" dirty="0"/>
              <a:t>mean</a:t>
            </a:r>
            <a:r>
              <a:rPr lang="en-GB" sz="2400" dirty="0"/>
              <a:t> of this set of numbers:</a:t>
            </a:r>
          </a:p>
          <a:p>
            <a:pPr marL="0" indent="0">
              <a:buNone/>
            </a:pPr>
            <a:r>
              <a:rPr lang="en-GB" sz="2400" dirty="0"/>
              <a:t>    (1, 8, 2, 4, 6, 3, 3, 2, 1, 3, 3, 7)</a:t>
            </a:r>
          </a:p>
        </p:txBody>
      </p:sp>
      <p:sp>
        <p:nvSpPr>
          <p:cNvPr id="5" name="Content Placeholder 2"/>
          <p:cNvSpPr txBox="1">
            <a:spLocks/>
          </p:cNvSpPr>
          <p:nvPr/>
        </p:nvSpPr>
        <p:spPr bwMode="auto">
          <a:xfrm>
            <a:off x="456343" y="1133832"/>
            <a:ext cx="8229600" cy="1577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solidFill>
                  <a:srgbClr val="C00000"/>
                </a:solidFill>
              </a:rPr>
              <a:t>The Number Five Summary is the Mean, Mode, Median, Lower Quartile or  25</a:t>
            </a:r>
            <a:r>
              <a:rPr lang="en-GB" sz="2400" baseline="30000" dirty="0">
                <a:solidFill>
                  <a:srgbClr val="C00000"/>
                </a:solidFill>
              </a:rPr>
              <a:t>th</a:t>
            </a:r>
            <a:r>
              <a:rPr lang="en-GB" sz="2400" dirty="0">
                <a:solidFill>
                  <a:srgbClr val="C00000"/>
                </a:solidFill>
              </a:rPr>
              <a:t> percentile (Q1), and Upper Quartile or 75</a:t>
            </a:r>
            <a:r>
              <a:rPr lang="en-GB" sz="2400" baseline="30000" dirty="0">
                <a:solidFill>
                  <a:srgbClr val="C00000"/>
                </a:solidFill>
              </a:rPr>
              <a:t>th</a:t>
            </a:r>
            <a:r>
              <a:rPr lang="en-GB" sz="2400" dirty="0">
                <a:solidFill>
                  <a:srgbClr val="C00000"/>
                </a:solidFill>
              </a:rPr>
              <a:t> percentile (Q3). You may also be asked to find the Range, Maximum and Minimum values. </a:t>
            </a:r>
            <a:endParaRPr lang="en-GB" sz="2000" dirty="0">
              <a:solidFill>
                <a:srgbClr val="C00000"/>
              </a:solidFill>
            </a:endParaRPr>
          </a:p>
        </p:txBody>
      </p:sp>
    </p:spTree>
    <p:extLst>
      <p:ext uri="{BB962C8B-B14F-4D97-AF65-F5344CB8AC3E}">
        <p14:creationId xmlns:p14="http://schemas.microsoft.com/office/powerpoint/2010/main" val="3469764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bg/>
                                          </p:spTgt>
                                        </p:tgtEl>
                                        <p:attrNameLst>
                                          <p:attrName>style.visibility</p:attrName>
                                        </p:attrNameLst>
                                      </p:cBhvr>
                                      <p:to>
                                        <p:strVal val="visible"/>
                                      </p:to>
                                    </p:set>
                                    <p:animEffect transition="in" filter="fade">
                                      <p:cBhvr>
                                        <p:cTn id="12" dur="500"/>
                                        <p:tgtEl>
                                          <p:spTgt spid="4">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t>The Mode</a:t>
            </a:r>
          </a:p>
        </p:txBody>
      </p:sp>
      <p:sp>
        <p:nvSpPr>
          <p:cNvPr id="3" name="Content Placeholder 2"/>
          <p:cNvSpPr>
            <a:spLocks noGrp="1"/>
          </p:cNvSpPr>
          <p:nvPr>
            <p:ph idx="1"/>
          </p:nvPr>
        </p:nvSpPr>
        <p:spPr>
          <a:xfrm>
            <a:off x="493653" y="1124744"/>
            <a:ext cx="8229600" cy="1756791"/>
          </a:xfrm>
        </p:spPr>
        <p:txBody>
          <a:bodyPr/>
          <a:lstStyle/>
          <a:p>
            <a:r>
              <a:rPr lang="en-GB" dirty="0"/>
              <a:t>The </a:t>
            </a:r>
            <a:r>
              <a:rPr lang="en-GB" b="1" dirty="0"/>
              <a:t>mode</a:t>
            </a:r>
            <a:r>
              <a:rPr lang="en-GB" dirty="0"/>
              <a:t> is the most common number in a data set. The mode of the following set (10,10, 20, 40,70) is 10.  </a:t>
            </a:r>
          </a:p>
        </p:txBody>
      </p:sp>
      <p:sp>
        <p:nvSpPr>
          <p:cNvPr id="4" name="Content Placeholder 2"/>
          <p:cNvSpPr txBox="1">
            <a:spLocks/>
          </p:cNvSpPr>
          <p:nvPr/>
        </p:nvSpPr>
        <p:spPr bwMode="auto">
          <a:xfrm>
            <a:off x="683568" y="3061864"/>
            <a:ext cx="8229600" cy="1339553"/>
          </a:xfrm>
          <a:prstGeom prst="rect">
            <a:avLst/>
          </a:prstGeom>
          <a:solidFill>
            <a:schemeClr val="bg1">
              <a:lumMod val="85000"/>
            </a:schemeClr>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b="1" dirty="0"/>
              <a:t>Try this</a:t>
            </a:r>
            <a:r>
              <a:rPr lang="en-GB" sz="2800" dirty="0"/>
              <a:t>: Find the </a:t>
            </a:r>
            <a:r>
              <a:rPr lang="en-GB" sz="2800" b="1" dirty="0"/>
              <a:t>mode</a:t>
            </a:r>
            <a:r>
              <a:rPr lang="en-GB" sz="2800" dirty="0"/>
              <a:t> of this set of numbers:</a:t>
            </a:r>
          </a:p>
          <a:p>
            <a:pPr marL="0" indent="0">
              <a:buNone/>
            </a:pPr>
            <a:r>
              <a:rPr lang="en-GB" sz="2800" dirty="0"/>
              <a:t>    (1, 8, 2, 4, 6, 3, 3, 2, 1, 3, 3, 7)</a:t>
            </a:r>
          </a:p>
        </p:txBody>
      </p:sp>
    </p:spTree>
    <p:extLst>
      <p:ext uri="{BB962C8B-B14F-4D97-AF65-F5344CB8AC3E}">
        <p14:creationId xmlns:p14="http://schemas.microsoft.com/office/powerpoint/2010/main" val="97367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t>The Median</a:t>
            </a:r>
          </a:p>
        </p:txBody>
      </p:sp>
      <p:sp>
        <p:nvSpPr>
          <p:cNvPr id="3" name="Content Placeholder 2"/>
          <p:cNvSpPr>
            <a:spLocks noGrp="1"/>
          </p:cNvSpPr>
          <p:nvPr>
            <p:ph idx="1"/>
          </p:nvPr>
        </p:nvSpPr>
        <p:spPr>
          <a:xfrm>
            <a:off x="457200" y="1600201"/>
            <a:ext cx="8507288" cy="2404863"/>
          </a:xfrm>
        </p:spPr>
        <p:txBody>
          <a:bodyPr/>
          <a:lstStyle/>
          <a:p>
            <a:r>
              <a:rPr lang="en-GB" dirty="0"/>
              <a:t>The </a:t>
            </a:r>
            <a:r>
              <a:rPr lang="en-GB" b="1" dirty="0"/>
              <a:t>median (50% percentile)</a:t>
            </a:r>
            <a:r>
              <a:rPr lang="en-GB" dirty="0"/>
              <a:t> is the middle of the set of numbers when the numbers are arranged from lowest to highest and vice versa. The mode of the following set (10,10, 20, 40,70) is 20. </a:t>
            </a:r>
          </a:p>
        </p:txBody>
      </p:sp>
      <p:sp>
        <p:nvSpPr>
          <p:cNvPr id="4" name="Content Placeholder 2"/>
          <p:cNvSpPr txBox="1">
            <a:spLocks/>
          </p:cNvSpPr>
          <p:nvPr/>
        </p:nvSpPr>
        <p:spPr bwMode="auto">
          <a:xfrm>
            <a:off x="596044" y="4293096"/>
            <a:ext cx="8229600" cy="1339553"/>
          </a:xfrm>
          <a:prstGeom prst="rect">
            <a:avLst/>
          </a:prstGeom>
          <a:solidFill>
            <a:schemeClr val="bg1">
              <a:lumMod val="85000"/>
            </a:schemeClr>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b="1" dirty="0"/>
              <a:t>Try this</a:t>
            </a:r>
            <a:r>
              <a:rPr lang="en-GB" sz="2800" dirty="0"/>
              <a:t>: Find the </a:t>
            </a:r>
            <a:r>
              <a:rPr lang="en-GB" sz="2800" b="1" dirty="0"/>
              <a:t>median</a:t>
            </a:r>
            <a:r>
              <a:rPr lang="en-GB" sz="2800" dirty="0"/>
              <a:t> of this set of numbers:</a:t>
            </a:r>
          </a:p>
          <a:p>
            <a:pPr marL="0" indent="0">
              <a:buNone/>
            </a:pPr>
            <a:r>
              <a:rPr lang="en-GB" sz="2800" dirty="0"/>
              <a:t>    (1, 8, 2, 4, 6, 3, 3, 2, 1, 3, 3, 7)</a:t>
            </a:r>
          </a:p>
        </p:txBody>
      </p:sp>
    </p:spTree>
    <p:extLst>
      <p:ext uri="{BB962C8B-B14F-4D97-AF65-F5344CB8AC3E}">
        <p14:creationId xmlns:p14="http://schemas.microsoft.com/office/powerpoint/2010/main" val="1230824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t>Q1, Q3, Min and Max Values</a:t>
            </a:r>
          </a:p>
        </p:txBody>
      </p:sp>
      <p:sp>
        <p:nvSpPr>
          <p:cNvPr id="6" name="Rectangle 5"/>
          <p:cNvSpPr/>
          <p:nvPr/>
        </p:nvSpPr>
        <p:spPr>
          <a:xfrm>
            <a:off x="457200" y="1268760"/>
            <a:ext cx="8430078" cy="4247317"/>
          </a:xfrm>
          <a:prstGeom prst="rect">
            <a:avLst/>
          </a:prstGeom>
        </p:spPr>
        <p:txBody>
          <a:bodyPr wrap="square">
            <a:spAutoFit/>
          </a:bodyPr>
          <a:lstStyle/>
          <a:p>
            <a:r>
              <a:rPr lang="en-GB" b="1" dirty="0"/>
              <a:t>Step 1: </a:t>
            </a:r>
            <a:r>
              <a:rPr lang="en-GB" i="1" dirty="0"/>
              <a:t>Put your numbers in ascending order</a:t>
            </a:r>
            <a:r>
              <a:rPr lang="en-GB" dirty="0"/>
              <a:t> (from smallest to largest). For this particular data set, the order is: Example: 1, 2, 5, 6, 7, 9, 12, 15, 18, 19, 27.</a:t>
            </a:r>
          </a:p>
          <a:p>
            <a:endParaRPr lang="en-GB" b="0" i="0" dirty="0">
              <a:effectLst/>
            </a:endParaRPr>
          </a:p>
          <a:p>
            <a:r>
              <a:rPr lang="en-GB" b="1" dirty="0"/>
              <a:t>Step 2</a:t>
            </a:r>
            <a:r>
              <a:rPr lang="en-GB" dirty="0"/>
              <a:t>: Find the minimum and maximum for your data set. The minimum (the smallest number) is 1 and the maximum (the largest number) is 27.</a:t>
            </a:r>
          </a:p>
          <a:p>
            <a:endParaRPr lang="en-GB" b="0" i="0" dirty="0">
              <a:effectLst/>
            </a:endParaRPr>
          </a:p>
          <a:p>
            <a:r>
              <a:rPr lang="en-GB" b="1" dirty="0"/>
              <a:t>Step 3: </a:t>
            </a:r>
            <a:r>
              <a:rPr lang="en-GB" dirty="0"/>
              <a:t>Place parentheses around the numbers above and below the median.</a:t>
            </a:r>
          </a:p>
          <a:p>
            <a:r>
              <a:rPr lang="en-GB" dirty="0"/>
              <a:t>(1, 2, 5, 6, 7), 9, (12, 15, 18, 19, 27).</a:t>
            </a:r>
          </a:p>
          <a:p>
            <a:endParaRPr lang="en-GB" dirty="0"/>
          </a:p>
          <a:p>
            <a:r>
              <a:rPr lang="en-GB" b="1" dirty="0"/>
              <a:t>Step 4: </a:t>
            </a:r>
            <a:r>
              <a:rPr lang="en-GB" dirty="0"/>
              <a:t>Find Q1 and Q3. Q1 can be thought of as a median in the lower half of the data, and Q3 can be thought of as a median for the upper half of data.</a:t>
            </a:r>
          </a:p>
          <a:p>
            <a:r>
              <a:rPr lang="en-GB" dirty="0"/>
              <a:t>(1, 2, 5, 6, 7), 9, ( 12, 15,18,19,27).</a:t>
            </a:r>
          </a:p>
          <a:p>
            <a:endParaRPr lang="en-GB" dirty="0"/>
          </a:p>
          <a:p>
            <a:r>
              <a:rPr lang="en-GB" b="1" dirty="0"/>
              <a:t>Step 5: </a:t>
            </a:r>
            <a:r>
              <a:rPr lang="en-GB" dirty="0"/>
              <a:t>Write down your summary found in the above steps.</a:t>
            </a:r>
          </a:p>
          <a:p>
            <a:r>
              <a:rPr lang="en-GB" dirty="0"/>
              <a:t>minimum = 1, Q1 = 5, median = 9, Q3 = 18, and maximum = 27.</a:t>
            </a:r>
            <a:endParaRPr lang="en-GB" b="0" i="0" dirty="0">
              <a:effectLst/>
            </a:endParaRPr>
          </a:p>
        </p:txBody>
      </p:sp>
    </p:spTree>
    <p:extLst>
      <p:ext uri="{BB962C8B-B14F-4D97-AF65-F5344CB8AC3E}">
        <p14:creationId xmlns:p14="http://schemas.microsoft.com/office/powerpoint/2010/main" val="1095962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b="1" dirty="0"/>
              <a:t>Data Analysis – finding the Number Five Summary in SPSS</a:t>
            </a:r>
          </a:p>
        </p:txBody>
      </p:sp>
      <p:sp>
        <p:nvSpPr>
          <p:cNvPr id="3" name="Content Placeholder 2"/>
          <p:cNvSpPr>
            <a:spLocks noGrp="1"/>
          </p:cNvSpPr>
          <p:nvPr>
            <p:ph idx="1"/>
          </p:nvPr>
        </p:nvSpPr>
        <p:spPr>
          <a:xfrm>
            <a:off x="590872" y="1498928"/>
            <a:ext cx="8229600" cy="720080"/>
          </a:xfrm>
        </p:spPr>
        <p:txBody>
          <a:bodyPr/>
          <a:lstStyle/>
          <a:p>
            <a:pPr algn="just"/>
            <a:r>
              <a:rPr lang="en-GB" sz="2200" dirty="0"/>
              <a:t>We start analysis by clicking on the ‘</a:t>
            </a:r>
            <a:r>
              <a:rPr lang="en-GB" sz="2200" dirty="0" err="1"/>
              <a:t>Analyze</a:t>
            </a:r>
            <a:r>
              <a:rPr lang="en-GB" sz="2200" dirty="0"/>
              <a:t>’ tab and navigate to Descriptive Statistics. </a:t>
            </a:r>
          </a:p>
        </p:txBody>
      </p:sp>
      <p:pic>
        <p:nvPicPr>
          <p:cNvPr id="7" name="Picture 6"/>
          <p:cNvPicPr>
            <a:picLocks noChangeAspect="1"/>
          </p:cNvPicPr>
          <p:nvPr/>
        </p:nvPicPr>
        <p:blipFill>
          <a:blip r:embed="rId2"/>
          <a:stretch>
            <a:fillRect/>
          </a:stretch>
        </p:blipFill>
        <p:spPr>
          <a:xfrm>
            <a:off x="899592" y="2317091"/>
            <a:ext cx="7560840" cy="1800200"/>
          </a:xfrm>
          <a:prstGeom prst="rect">
            <a:avLst/>
          </a:prstGeom>
        </p:spPr>
      </p:pic>
      <p:sp>
        <p:nvSpPr>
          <p:cNvPr id="9" name="Rectangle 8"/>
          <p:cNvSpPr/>
          <p:nvPr/>
        </p:nvSpPr>
        <p:spPr>
          <a:xfrm>
            <a:off x="457200" y="4193212"/>
            <a:ext cx="8363272" cy="1107996"/>
          </a:xfrm>
          <a:prstGeom prst="rect">
            <a:avLst/>
          </a:prstGeom>
        </p:spPr>
        <p:txBody>
          <a:bodyPr wrap="square">
            <a:spAutoFit/>
          </a:bodyPr>
          <a:lstStyle/>
          <a:p>
            <a:pPr marL="342900" indent="-342900" algn="just">
              <a:spcBef>
                <a:spcPct val="20000"/>
              </a:spcBef>
              <a:buFont typeface="Arial" panose="020B0604020202020204" pitchFamily="34" charset="0"/>
              <a:buChar char="•"/>
            </a:pPr>
            <a:r>
              <a:rPr lang="en-GB" sz="2200" dirty="0">
                <a:latin typeface="+mn-lt"/>
                <a:cs typeface="+mn-cs"/>
              </a:rPr>
              <a:t>A dialog box in which we select one or many variables and one or several statistics we'd like to inspect (e.g., “Mean”, “Mode”, and “Median”). </a:t>
            </a:r>
          </a:p>
        </p:txBody>
      </p:sp>
    </p:spTree>
    <p:extLst>
      <p:ext uri="{BB962C8B-B14F-4D97-AF65-F5344CB8AC3E}">
        <p14:creationId xmlns:p14="http://schemas.microsoft.com/office/powerpoint/2010/main" val="2047596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1052736"/>
            <a:ext cx="8208912" cy="4517195"/>
          </a:xfrm>
          <a:prstGeom prst="rect">
            <a:avLst/>
          </a:prstGeom>
        </p:spPr>
      </p:pic>
    </p:spTree>
    <p:extLst>
      <p:ext uri="{BB962C8B-B14F-4D97-AF65-F5344CB8AC3E}">
        <p14:creationId xmlns:p14="http://schemas.microsoft.com/office/powerpoint/2010/main" val="51352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lstStyle/>
          <a:p>
            <a:br>
              <a:rPr lang="en-GB" sz="3200" b="1" dirty="0"/>
            </a:br>
            <a:r>
              <a:rPr lang="en-GB" sz="3200" b="1" dirty="0"/>
              <a:t>SPSS Output Window</a:t>
            </a:r>
            <a:br>
              <a:rPr lang="en-GB" sz="3200" b="1" dirty="0"/>
            </a:br>
            <a:endParaRPr lang="en-GB" sz="3200" b="1" dirty="0"/>
          </a:p>
        </p:txBody>
      </p:sp>
      <p:pic>
        <p:nvPicPr>
          <p:cNvPr id="4" name="Picture 3"/>
          <p:cNvPicPr>
            <a:picLocks noChangeAspect="1"/>
          </p:cNvPicPr>
          <p:nvPr/>
        </p:nvPicPr>
        <p:blipFill>
          <a:blip r:embed="rId2"/>
          <a:stretch>
            <a:fillRect/>
          </a:stretch>
        </p:blipFill>
        <p:spPr>
          <a:xfrm>
            <a:off x="209550" y="2348880"/>
            <a:ext cx="8724900" cy="2724150"/>
          </a:xfrm>
          <a:prstGeom prst="rect">
            <a:avLst/>
          </a:prstGeom>
        </p:spPr>
      </p:pic>
      <p:sp>
        <p:nvSpPr>
          <p:cNvPr id="5" name="Rectangle 4"/>
          <p:cNvSpPr/>
          <p:nvPr/>
        </p:nvSpPr>
        <p:spPr>
          <a:xfrm>
            <a:off x="209550" y="987769"/>
            <a:ext cx="8724900" cy="1200329"/>
          </a:xfrm>
          <a:prstGeom prst="rect">
            <a:avLst/>
          </a:prstGeom>
          <a:solidFill>
            <a:schemeClr val="accent5">
              <a:lumMod val="20000"/>
              <a:lumOff val="80000"/>
            </a:schemeClr>
          </a:solidFill>
        </p:spPr>
        <p:txBody>
          <a:bodyPr wrap="square">
            <a:spAutoFit/>
          </a:bodyPr>
          <a:lstStyle/>
          <a:p>
            <a:pPr marL="285750" indent="-285750">
              <a:buFont typeface="Arial" panose="020B0604020202020204" pitchFamily="34" charset="0"/>
              <a:buChar char="•"/>
            </a:pPr>
            <a:r>
              <a:rPr lang="en-GB" b="1" dirty="0">
                <a:solidFill>
                  <a:srgbClr val="000000"/>
                </a:solidFill>
                <a:latin typeface="helvetica" panose="020B0604020202020204" pitchFamily="34" charset="0"/>
              </a:rPr>
              <a:t>It holds a nice table with all statistics on all variables you choose. </a:t>
            </a:r>
          </a:p>
          <a:p>
            <a:endParaRPr lang="en-GB" b="1" dirty="0">
              <a:solidFill>
                <a:srgbClr val="000000"/>
              </a:solidFill>
              <a:latin typeface="helvetica" panose="020B0604020202020204" pitchFamily="34" charset="0"/>
            </a:endParaRPr>
          </a:p>
          <a:p>
            <a:pPr marL="285750" indent="-285750">
              <a:buFont typeface="Arial" panose="020B0604020202020204" pitchFamily="34" charset="0"/>
              <a:buChar char="•"/>
            </a:pPr>
            <a:r>
              <a:rPr lang="en-GB" b="1" dirty="0"/>
              <a:t>The Output Viewer window looks like a PowerPoint slide holding items such as blocks of text, tables and charts.</a:t>
            </a:r>
          </a:p>
        </p:txBody>
      </p:sp>
    </p:spTree>
    <p:extLst>
      <p:ext uri="{BB962C8B-B14F-4D97-AF65-F5344CB8AC3E}">
        <p14:creationId xmlns:p14="http://schemas.microsoft.com/office/powerpoint/2010/main" val="17762697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DA68C-987B-4C79-B21F-A32FE113CA54}"/>
              </a:ext>
            </a:extLst>
          </p:cNvPr>
          <p:cNvSpPr>
            <a:spLocks noGrp="1"/>
          </p:cNvSpPr>
          <p:nvPr>
            <p:ph type="title"/>
          </p:nvPr>
        </p:nvSpPr>
        <p:spPr/>
        <p:txBody>
          <a:bodyPr/>
          <a:lstStyle/>
          <a:p>
            <a:r>
              <a:rPr lang="en-US" sz="4000" dirty="0"/>
              <a:t>Class Activity – Small Dataset Analysis (30 min)</a:t>
            </a:r>
            <a:endParaRPr lang="en-GB" sz="4000" dirty="0"/>
          </a:p>
        </p:txBody>
      </p:sp>
      <p:sp>
        <p:nvSpPr>
          <p:cNvPr id="3" name="Content Placeholder 2">
            <a:extLst>
              <a:ext uri="{FF2B5EF4-FFF2-40B4-BE49-F238E27FC236}">
                <a16:creationId xmlns:a16="http://schemas.microsoft.com/office/drawing/2014/main" id="{6AF48005-086E-4395-96AD-5AA006FA7242}"/>
              </a:ext>
            </a:extLst>
          </p:cNvPr>
          <p:cNvSpPr>
            <a:spLocks noGrp="1"/>
          </p:cNvSpPr>
          <p:nvPr>
            <p:ph idx="1"/>
          </p:nvPr>
        </p:nvSpPr>
        <p:spPr>
          <a:xfrm>
            <a:off x="457200" y="1988840"/>
            <a:ext cx="8363272" cy="3196951"/>
          </a:xfrm>
        </p:spPr>
        <p:txBody>
          <a:bodyPr/>
          <a:lstStyle/>
          <a:p>
            <a:r>
              <a:rPr lang="en-GB" sz="2800" dirty="0"/>
              <a:t>Using the SPSS dataset ‘</a:t>
            </a:r>
            <a:r>
              <a:rPr lang="en-GB" sz="2800" dirty="0" err="1"/>
              <a:t>Awards_SPSS</a:t>
            </a:r>
            <a:r>
              <a:rPr lang="en-GB" sz="2800" dirty="0"/>
              <a:t>’, determine the minimum and maximum maths grade, average maths grade, standard deviation of the maths grade.</a:t>
            </a:r>
          </a:p>
          <a:p>
            <a:r>
              <a:rPr lang="en-GB" sz="2800" dirty="0"/>
              <a:t>Determine how many students under each programme type, determine average maths grade and standard deviation of maths grade for each programme type (using the case summary function).</a:t>
            </a:r>
          </a:p>
        </p:txBody>
      </p:sp>
    </p:spTree>
    <p:extLst>
      <p:ext uri="{BB962C8B-B14F-4D97-AF65-F5344CB8AC3E}">
        <p14:creationId xmlns:p14="http://schemas.microsoft.com/office/powerpoint/2010/main" val="21497525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2817</Words>
  <Application>Microsoft Office PowerPoint</Application>
  <PresentationFormat>On-screen Show (4:3)</PresentationFormat>
  <Paragraphs>216</Paragraphs>
  <Slides>41</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Menlo</vt:lpstr>
      <vt:lpstr>Myriad Pro</vt:lpstr>
      <vt:lpstr>Arial</vt:lpstr>
      <vt:lpstr>helvetica</vt:lpstr>
      <vt:lpstr>Open Sans</vt:lpstr>
      <vt:lpstr>Roboto Slab</vt:lpstr>
      <vt:lpstr>Verdana</vt:lpstr>
      <vt:lpstr>Wingdings</vt:lpstr>
      <vt:lpstr>20140311PresentationUWTSDTemplate</vt:lpstr>
      <vt:lpstr>PowerPoint Presentation</vt:lpstr>
      <vt:lpstr>Learning Objectives</vt:lpstr>
      <vt:lpstr>Business Reporting  Definitions and Concepts</vt:lpstr>
      <vt:lpstr>What is a Business Report?</vt:lpstr>
      <vt:lpstr>Business Reporting</vt:lpstr>
      <vt:lpstr>Key to Any Successful Report</vt:lpstr>
      <vt:lpstr>Types of Business Reports</vt:lpstr>
      <vt:lpstr>Data and Information Visualization</vt:lpstr>
      <vt:lpstr>Decimation of Napoleon’s Army During the 1812 Russian Campaign </vt:lpstr>
      <vt:lpstr>Data Visualizations</vt:lpstr>
      <vt:lpstr>Which Chart or Graph Should You Use?</vt:lpstr>
      <vt:lpstr>Different Types of Charts and Graphs</vt:lpstr>
      <vt:lpstr>Telling Great Stories with Data and Visualization </vt:lpstr>
      <vt:lpstr>Performance Dashboards </vt:lpstr>
      <vt:lpstr>Performance Dashboards </vt:lpstr>
      <vt:lpstr>Introduction of SPSS (Computer Software for the Analysis of Quantitative Data)</vt:lpstr>
      <vt:lpstr>Fundamentals of SPSS</vt:lpstr>
      <vt:lpstr>SPSS Environment</vt:lpstr>
      <vt:lpstr>Key Windows and Operational Tasks</vt:lpstr>
      <vt:lpstr>Exercise:  Click on the SPSS icon on your computer screen to display Data Editor</vt:lpstr>
      <vt:lpstr>OUTPUT VIEWER</vt:lpstr>
      <vt:lpstr>Reading the Data View Window</vt:lpstr>
      <vt:lpstr>Creating Data in SPSS</vt:lpstr>
      <vt:lpstr>Creating Data in SPSS … 2</vt:lpstr>
      <vt:lpstr>Importing Data into SPSS</vt:lpstr>
      <vt:lpstr>Files Supported by SPSS</vt:lpstr>
      <vt:lpstr>Importing Excel Data into SPSS</vt:lpstr>
      <vt:lpstr>Importing Excel Data into SPSS</vt:lpstr>
      <vt:lpstr>Importing Data from a Text File into SPSS</vt:lpstr>
      <vt:lpstr>SPSS Data View</vt:lpstr>
      <vt:lpstr>SPSS Variable View</vt:lpstr>
      <vt:lpstr>PowerPoint Presentation</vt:lpstr>
      <vt:lpstr>Code for Missing Values</vt:lpstr>
      <vt:lpstr>Finding the Number Five Summary</vt:lpstr>
      <vt:lpstr>The Mode</vt:lpstr>
      <vt:lpstr>The Median</vt:lpstr>
      <vt:lpstr>Q1, Q3, Min and Max Values</vt:lpstr>
      <vt:lpstr>Data Analysis – finding the Number Five Summary in SPSS</vt:lpstr>
      <vt:lpstr>PowerPoint Presentation</vt:lpstr>
      <vt:lpstr> SPSS Output Window </vt:lpstr>
      <vt:lpstr>Class Activity – Small Dataset Analysis (30 min)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Khaza Ahmed</cp:lastModifiedBy>
  <cp:revision>54</cp:revision>
  <dcterms:created xsi:type="dcterms:W3CDTF">2020-06-23T16:08:04Z</dcterms:created>
  <dcterms:modified xsi:type="dcterms:W3CDTF">2023-05-10T16:33:53Z</dcterms:modified>
</cp:coreProperties>
</file>