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4" r:id="rId1"/>
  </p:sldMasterIdLst>
  <p:notesMasterIdLst>
    <p:notesMasterId r:id="rId16"/>
  </p:notesMasterIdLst>
  <p:sldIdLst>
    <p:sldId id="256" r:id="rId2"/>
    <p:sldId id="258" r:id="rId3"/>
    <p:sldId id="257" r:id="rId4"/>
    <p:sldId id="259" r:id="rId5"/>
    <p:sldId id="262" r:id="rId6"/>
    <p:sldId id="261" r:id="rId7"/>
    <p:sldId id="264" r:id="rId8"/>
    <p:sldId id="263" r:id="rId9"/>
    <p:sldId id="265" r:id="rId10"/>
    <p:sldId id="269" r:id="rId11"/>
    <p:sldId id="266" r:id="rId12"/>
    <p:sldId id="260" r:id="rId13"/>
    <p:sldId id="267" r:id="rId14"/>
    <p:sldId id="268" r:id="rId15"/>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ferSingleView="1">
    <p:restoredLeft sz="15987" autoAdjust="0"/>
    <p:restoredTop sz="94660"/>
  </p:normalViewPr>
  <p:slideViewPr>
    <p:cSldViewPr snapToGrid="0">
      <p:cViewPr varScale="1">
        <p:scale>
          <a:sx n="74" d="100"/>
          <a:sy n="74" d="100"/>
        </p:scale>
        <p:origin x="948" y="66"/>
      </p:cViewPr>
      <p:guideLst/>
    </p:cSldViewPr>
  </p:slideViewPr>
  <p:notesTextViewPr>
    <p:cViewPr>
      <p:scale>
        <a:sx n="1" d="1"/>
        <a:sy n="1" d="1"/>
      </p:scale>
      <p:origin x="0" y="0"/>
    </p:cViewPr>
  </p:notesTextViewPr>
  <p:notesViewPr>
    <p:cSldViewPr snapToGrid="0">
      <p:cViewPr varScale="1">
        <p:scale>
          <a:sx n="51" d="100"/>
          <a:sy n="51" d="100"/>
        </p:scale>
        <p:origin x="271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C6855D7D-464D-46DB-BDFF-24BFA7C7B0EE}" type="datetimeFigureOut">
              <a:rPr lang="en-GB" smtClean="0"/>
              <a:t>18/11/2019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7F11AAF8-3FA5-4BF2-806D-352D7D0111F9}" type="slidenum">
              <a:rPr lang="en-GB" smtClean="0"/>
              <a:t>‹#›</a:t>
            </a:fld>
            <a:endParaRPr lang="en-GB"/>
          </a:p>
        </p:txBody>
      </p:sp>
    </p:spTree>
    <p:extLst>
      <p:ext uri="{BB962C8B-B14F-4D97-AF65-F5344CB8AC3E}">
        <p14:creationId xmlns:p14="http://schemas.microsoft.com/office/powerpoint/2010/main" val="1371305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11AAF8-3FA5-4BF2-806D-352D7D0111F9}" type="slidenum">
              <a:rPr lang="en-GB" smtClean="0"/>
              <a:t>1</a:t>
            </a:fld>
            <a:endParaRPr lang="en-GB"/>
          </a:p>
        </p:txBody>
      </p:sp>
    </p:spTree>
    <p:extLst>
      <p:ext uri="{BB962C8B-B14F-4D97-AF65-F5344CB8AC3E}">
        <p14:creationId xmlns:p14="http://schemas.microsoft.com/office/powerpoint/2010/main" val="2946710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11AAF8-3FA5-4BF2-806D-352D7D0111F9}" type="slidenum">
              <a:rPr lang="en-GB" smtClean="0"/>
              <a:t>2</a:t>
            </a:fld>
            <a:endParaRPr lang="en-GB"/>
          </a:p>
        </p:txBody>
      </p:sp>
    </p:spTree>
    <p:extLst>
      <p:ext uri="{BB962C8B-B14F-4D97-AF65-F5344CB8AC3E}">
        <p14:creationId xmlns:p14="http://schemas.microsoft.com/office/powerpoint/2010/main" val="4226217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explain: this session will give you a very basic overview of </a:t>
            </a:r>
            <a:r>
              <a:rPr lang="en-GB" smtClean="0"/>
              <a:t>Transactional </a:t>
            </a:r>
            <a:r>
              <a:rPr lang="en-GB" smtClean="0"/>
              <a:t>Analysis.</a:t>
            </a:r>
          </a:p>
          <a:p>
            <a:endParaRPr lang="en-GB" smtClean="0"/>
          </a:p>
          <a:p>
            <a:endParaRPr lang="en-GB" dirty="0"/>
          </a:p>
        </p:txBody>
      </p:sp>
      <p:sp>
        <p:nvSpPr>
          <p:cNvPr id="4" name="Slide Number Placeholder 3"/>
          <p:cNvSpPr>
            <a:spLocks noGrp="1"/>
          </p:cNvSpPr>
          <p:nvPr>
            <p:ph type="sldNum" sz="quarter" idx="10"/>
          </p:nvPr>
        </p:nvSpPr>
        <p:spPr/>
        <p:txBody>
          <a:bodyPr/>
          <a:lstStyle/>
          <a:p>
            <a:fld id="{7F11AAF8-3FA5-4BF2-806D-352D7D0111F9}" type="slidenum">
              <a:rPr lang="en-GB" smtClean="0"/>
              <a:t>3</a:t>
            </a:fld>
            <a:endParaRPr lang="en-GB"/>
          </a:p>
        </p:txBody>
      </p:sp>
    </p:spTree>
    <p:extLst>
      <p:ext uri="{BB962C8B-B14F-4D97-AF65-F5344CB8AC3E}">
        <p14:creationId xmlns:p14="http://schemas.microsoft.com/office/powerpoint/2010/main" val="689421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11AAF8-3FA5-4BF2-806D-352D7D0111F9}" type="slidenum">
              <a:rPr lang="en-GB" smtClean="0"/>
              <a:t>4</a:t>
            </a:fld>
            <a:endParaRPr lang="en-GB"/>
          </a:p>
        </p:txBody>
      </p:sp>
    </p:spTree>
    <p:extLst>
      <p:ext uri="{BB962C8B-B14F-4D97-AF65-F5344CB8AC3E}">
        <p14:creationId xmlns:p14="http://schemas.microsoft.com/office/powerpoint/2010/main" val="1164375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t>QTS: has anyone ever heard of Transactional Analysis? – is yes – trainer to explain that this session will  hopefully act as a refresher and those with knowledge can help in the group tasks</a:t>
            </a:r>
          </a:p>
          <a:p>
            <a:endParaRPr lang="en-GB" sz="1100" dirty="0"/>
          </a:p>
          <a:p>
            <a:r>
              <a:rPr lang="en-GB" sz="1100" dirty="0" smtClean="0"/>
              <a:t>Intro into Eric Berne: Canadian Psychiatrist</a:t>
            </a:r>
          </a:p>
          <a:p>
            <a:r>
              <a:rPr lang="en-GB" sz="1100" b="1" dirty="0"/>
              <a:t>Transactional Analysis</a:t>
            </a:r>
            <a:r>
              <a:rPr lang="en-GB" sz="1100" dirty="0"/>
              <a:t> (TA) is part of social psychology and was developed by the Canadian psychiatrist </a:t>
            </a:r>
            <a:r>
              <a:rPr lang="en-GB" sz="1100" b="1" dirty="0"/>
              <a:t>Eric Berne</a:t>
            </a:r>
            <a:r>
              <a:rPr lang="en-GB" sz="1100" dirty="0"/>
              <a:t> in 1958. ... </a:t>
            </a:r>
            <a:r>
              <a:rPr lang="en-GB" sz="1100" b="1" dirty="0"/>
              <a:t>Transactional Analysis</a:t>
            </a:r>
            <a:r>
              <a:rPr lang="en-GB" sz="1100" dirty="0"/>
              <a:t> is based on the idea that people's early life experiences determine the decisions they'll make</a:t>
            </a:r>
            <a:r>
              <a:rPr lang="en-GB" sz="1100" dirty="0" smtClean="0"/>
              <a:t>.</a:t>
            </a:r>
          </a:p>
          <a:p>
            <a:endParaRPr lang="en-GB" sz="1100" dirty="0" smtClean="0"/>
          </a:p>
          <a:p>
            <a:r>
              <a:rPr lang="en-GB" sz="1100" b="1" dirty="0"/>
              <a:t>Transactional Analysis</a:t>
            </a:r>
            <a:r>
              <a:rPr lang="en-GB" sz="1100" dirty="0"/>
              <a:t> is a social psychology and a method to improve </a:t>
            </a:r>
            <a:r>
              <a:rPr lang="en-GB" sz="1100" dirty="0" smtClean="0"/>
              <a:t>communication</a:t>
            </a:r>
          </a:p>
          <a:p>
            <a:r>
              <a:rPr lang="en-GB" sz="1100" b="1" dirty="0"/>
              <a:t>Transactional analysis</a:t>
            </a:r>
            <a:r>
              <a:rPr lang="en-GB" sz="1100" dirty="0"/>
              <a:t> can help a person improve their communication techniques and break damaging repetitive patterns of behaviour, thus helping them to forge better </a:t>
            </a:r>
            <a:r>
              <a:rPr lang="en-GB" sz="1100" dirty="0" smtClean="0"/>
              <a:t>relationships</a:t>
            </a:r>
          </a:p>
          <a:p>
            <a:endParaRPr lang="en-GB" sz="1100" dirty="0" smtClean="0"/>
          </a:p>
          <a:p>
            <a:r>
              <a:rPr lang="en-GB" sz="1100" dirty="0" smtClean="0">
                <a:solidFill>
                  <a:srgbClr val="0070C0"/>
                </a:solidFill>
              </a:rPr>
              <a:t>What does transactional mean?</a:t>
            </a:r>
          </a:p>
          <a:p>
            <a:r>
              <a:rPr lang="en-GB" sz="1100" dirty="0"/>
              <a:t>The </a:t>
            </a:r>
            <a:r>
              <a:rPr lang="en-GB" sz="1100" b="1" dirty="0"/>
              <a:t>definition</a:t>
            </a:r>
            <a:r>
              <a:rPr lang="en-GB" sz="1100" dirty="0"/>
              <a:t> of </a:t>
            </a:r>
            <a:r>
              <a:rPr lang="en-GB" sz="1100" b="1" dirty="0"/>
              <a:t>transactional</a:t>
            </a:r>
            <a:r>
              <a:rPr lang="en-GB" sz="1100" dirty="0"/>
              <a:t> is something related to a process or other action. An example of </a:t>
            </a:r>
            <a:r>
              <a:rPr lang="en-GB" sz="1100" b="1" dirty="0"/>
              <a:t>transactional</a:t>
            </a:r>
            <a:r>
              <a:rPr lang="en-GB" sz="1100" dirty="0"/>
              <a:t> is the process to negotiate a contract between two people</a:t>
            </a:r>
            <a:r>
              <a:rPr lang="en-GB" sz="1100" dirty="0" smtClean="0"/>
              <a:t>.</a:t>
            </a:r>
          </a:p>
          <a:p>
            <a:endParaRPr lang="en-GB" sz="1100" dirty="0" smtClean="0"/>
          </a:p>
          <a:p>
            <a:r>
              <a:rPr lang="en-GB" sz="1100" dirty="0" smtClean="0">
                <a:solidFill>
                  <a:srgbClr val="0070C0"/>
                </a:solidFill>
              </a:rPr>
              <a:t>What does analysis mean? </a:t>
            </a:r>
          </a:p>
          <a:p>
            <a:r>
              <a:rPr lang="en-GB" sz="1100" dirty="0"/>
              <a:t>D</a:t>
            </a:r>
            <a:r>
              <a:rPr lang="en-GB" sz="1100" dirty="0" smtClean="0"/>
              <a:t>etailed </a:t>
            </a:r>
            <a:r>
              <a:rPr lang="en-GB" sz="1100" dirty="0"/>
              <a:t>examination of the elements or structure of </a:t>
            </a:r>
            <a:r>
              <a:rPr lang="en-GB" sz="1100" dirty="0" smtClean="0"/>
              <a:t>something</a:t>
            </a:r>
          </a:p>
          <a:p>
            <a:endParaRPr lang="en-GB" sz="1100" dirty="0" smtClean="0">
              <a:solidFill>
                <a:srgbClr val="FF0000"/>
              </a:solidFill>
            </a:endParaRPr>
          </a:p>
          <a:p>
            <a:r>
              <a:rPr lang="en-GB" sz="1100" dirty="0" smtClean="0">
                <a:solidFill>
                  <a:srgbClr val="FF0000"/>
                </a:solidFill>
              </a:rPr>
              <a:t>Think of T.A. as an examination of how we communicate.</a:t>
            </a:r>
            <a:endParaRPr lang="en-GB" sz="1100" dirty="0">
              <a:solidFill>
                <a:srgbClr val="FF0000"/>
              </a:solidFill>
            </a:endParaRPr>
          </a:p>
        </p:txBody>
      </p:sp>
      <p:sp>
        <p:nvSpPr>
          <p:cNvPr id="4" name="Slide Number Placeholder 3"/>
          <p:cNvSpPr>
            <a:spLocks noGrp="1"/>
          </p:cNvSpPr>
          <p:nvPr>
            <p:ph type="sldNum" sz="quarter" idx="10"/>
          </p:nvPr>
        </p:nvSpPr>
        <p:spPr/>
        <p:txBody>
          <a:bodyPr/>
          <a:lstStyle/>
          <a:p>
            <a:fld id="{7F11AAF8-3FA5-4BF2-806D-352D7D0111F9}" type="slidenum">
              <a:rPr lang="en-GB" smtClean="0"/>
              <a:t>5</a:t>
            </a:fld>
            <a:endParaRPr lang="en-GB"/>
          </a:p>
        </p:txBody>
      </p:sp>
    </p:spTree>
    <p:extLst>
      <p:ext uri="{BB962C8B-B14F-4D97-AF65-F5344CB8AC3E}">
        <p14:creationId xmlns:p14="http://schemas.microsoft.com/office/powerpoint/2010/main" val="2979731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000" dirty="0" smtClean="0">
                <a:latin typeface="Arial" panose="020B0604020202020204" pitchFamily="34" charset="0"/>
              </a:rPr>
              <a:t>You can discuss the TA slide explaining the differences and bringing it around to being in Adult-Adult conversation most of the time for a result.</a:t>
            </a:r>
          </a:p>
          <a:p>
            <a:r>
              <a:rPr lang="en-GB" altLang="en-US" sz="1000" dirty="0" smtClean="0">
                <a:latin typeface="Arial" panose="020B0604020202020204" pitchFamily="34" charset="0"/>
              </a:rPr>
              <a:t>Give examples of conversations in the different ego states such as you could be in adult to adult but as soon as you raise your voice or point your finger you now go into parent child state.</a:t>
            </a:r>
          </a:p>
          <a:p>
            <a:endParaRPr lang="en-GB" altLang="en-US" sz="1000" dirty="0" smtClean="0">
              <a:latin typeface="Arial" panose="020B0604020202020204" pitchFamily="34" charset="0"/>
            </a:endParaRPr>
          </a:p>
          <a:p>
            <a:r>
              <a:rPr lang="en-US" altLang="en-US" sz="1000" b="1" dirty="0" smtClean="0">
                <a:latin typeface="Arial" panose="020B0604020202020204" pitchFamily="34" charset="0"/>
              </a:rPr>
              <a:t>What </a:t>
            </a:r>
            <a:r>
              <a:rPr lang="en-US" altLang="en-US" sz="1000" b="1" dirty="0" err="1" smtClean="0">
                <a:latin typeface="Arial" panose="020B0604020202020204" pitchFamily="34" charset="0"/>
              </a:rPr>
              <a:t>behaviours</a:t>
            </a:r>
            <a:r>
              <a:rPr lang="en-US" altLang="en-US" sz="1000" b="1" dirty="0" smtClean="0">
                <a:latin typeface="Arial" panose="020B0604020202020204" pitchFamily="34" charset="0"/>
              </a:rPr>
              <a:t> do the students link with each ego state?  Discuss positive examples as well as negative – for example free child could be a good thing in terms of raising morale if correctly managed.  (Such as police officers using </a:t>
            </a:r>
            <a:r>
              <a:rPr lang="en-US" altLang="en-US" sz="1000" b="1" dirty="0" err="1" smtClean="0">
                <a:latin typeface="Arial" panose="020B0604020202020204" pitchFamily="34" charset="0"/>
              </a:rPr>
              <a:t>humour</a:t>
            </a:r>
            <a:r>
              <a:rPr lang="en-US" altLang="en-US" sz="1000" b="1" dirty="0" smtClean="0">
                <a:latin typeface="Arial" panose="020B0604020202020204" pitchFamily="34" charset="0"/>
              </a:rPr>
              <a:t> after a traumatic incident to de-stress).    There is space in the Work book on Page 27 for self-reflection at students leisure.</a:t>
            </a:r>
            <a:endParaRPr lang="en-GB" altLang="en-US" sz="1000" b="1" dirty="0" smtClean="0">
              <a:latin typeface="Arial" panose="020B0604020202020204" pitchFamily="34" charset="0"/>
            </a:endParaRPr>
          </a:p>
          <a:p>
            <a:r>
              <a:rPr lang="en-GB" altLang="en-US" sz="1000" dirty="0" smtClean="0">
                <a:latin typeface="Arial" panose="020B0604020202020204" pitchFamily="34" charset="0"/>
              </a:rPr>
              <a:t>When we use phrases such as :</a:t>
            </a:r>
          </a:p>
          <a:p>
            <a:r>
              <a:rPr lang="en-GB" altLang="en-US" sz="1000" dirty="0" smtClean="0">
                <a:latin typeface="Arial" panose="020B0604020202020204" pitchFamily="34" charset="0"/>
              </a:rPr>
              <a:t>“They really wind me up”</a:t>
            </a:r>
          </a:p>
          <a:p>
            <a:r>
              <a:rPr lang="en-GB" altLang="en-US" sz="1000" dirty="0" smtClean="0">
                <a:latin typeface="Arial" panose="020B0604020202020204" pitchFamily="34" charset="0"/>
              </a:rPr>
              <a:t>“They/he/she bugs me”</a:t>
            </a:r>
          </a:p>
          <a:p>
            <a:r>
              <a:rPr lang="en-GB" altLang="en-US" sz="1000" dirty="0" smtClean="0">
                <a:latin typeface="Arial" panose="020B0604020202020204" pitchFamily="34" charset="0"/>
              </a:rPr>
              <a:t>“I can’t stand that person”</a:t>
            </a:r>
          </a:p>
          <a:p>
            <a:r>
              <a:rPr lang="en-GB" altLang="en-US" sz="1000" dirty="0" smtClean="0">
                <a:latin typeface="Arial" panose="020B0604020202020204" pitchFamily="34" charset="0"/>
              </a:rPr>
              <a:t>“My kids are really stressing me out”</a:t>
            </a:r>
          </a:p>
          <a:p>
            <a:r>
              <a:rPr lang="en-GB" altLang="en-US" sz="1000" dirty="0" smtClean="0">
                <a:latin typeface="Arial" panose="020B0604020202020204" pitchFamily="34" charset="0"/>
              </a:rPr>
              <a:t>We are giving the control and power of how we respond to a situation to someone else. We are abdicating our responsibility.</a:t>
            </a:r>
          </a:p>
          <a:p>
            <a:r>
              <a:rPr lang="en-GB" altLang="en-US" sz="1000" b="1" dirty="0" smtClean="0">
                <a:latin typeface="Arial" panose="020B0604020202020204" pitchFamily="34" charset="0"/>
              </a:rPr>
              <a:t>You are not a fish you do not have to take the bait.</a:t>
            </a:r>
          </a:p>
          <a:p>
            <a:r>
              <a:rPr lang="en-US" altLang="en-US" sz="1000" b="1" dirty="0" smtClean="0">
                <a:latin typeface="Arial" panose="020B0604020202020204" pitchFamily="34" charset="0"/>
              </a:rPr>
              <a:t>Ask students what </a:t>
            </a:r>
            <a:r>
              <a:rPr lang="en-US" altLang="en-US" sz="1000" b="1" dirty="0" err="1" smtClean="0">
                <a:latin typeface="Arial" panose="020B0604020202020204" pitchFamily="34" charset="0"/>
              </a:rPr>
              <a:t>behaviour</a:t>
            </a:r>
            <a:r>
              <a:rPr lang="en-US" altLang="en-US" sz="1000" b="1" dirty="0" smtClean="0">
                <a:latin typeface="Arial" panose="020B0604020202020204" pitchFamily="34" charset="0"/>
              </a:rPr>
              <a:t> pushes them to go into either Parent (critical or nurturing) or Child (Adaptive or Free).  Explain that this is an opportunity to self reflect.  Link to leadership styles – autocratic could be critical parent for example</a:t>
            </a:r>
            <a:r>
              <a:rPr lang="en-US" altLang="en-US" b="1" dirty="0" smtClean="0">
                <a:latin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7F11AAF8-3FA5-4BF2-806D-352D7D0111F9}" type="slidenum">
              <a:rPr lang="en-GB" smtClean="0"/>
              <a:t>6</a:t>
            </a:fld>
            <a:endParaRPr lang="en-GB"/>
          </a:p>
        </p:txBody>
      </p:sp>
    </p:spTree>
    <p:extLst>
      <p:ext uri="{BB962C8B-B14F-4D97-AF65-F5344CB8AC3E}">
        <p14:creationId xmlns:p14="http://schemas.microsoft.com/office/powerpoint/2010/main" val="34275417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878874"/>
            <a:ext cx="5438140" cy="3908614"/>
          </a:xfrm>
        </p:spPr>
        <p:txBody>
          <a:bodyPr/>
          <a:lstStyle/>
          <a:p>
            <a:endParaRPr lang="en-US" altLang="en-US" b="1" dirty="0">
              <a:latin typeface="Arial" panose="020B0604020202020204" pitchFamily="34" charset="0"/>
            </a:endParaRPr>
          </a:p>
          <a:p>
            <a:endParaRPr lang="en-GB" altLang="en-US" b="1" dirty="0">
              <a:latin typeface="Arial" panose="020B0604020202020204" pitchFamily="34" charset="0"/>
            </a:endParaRPr>
          </a:p>
          <a:p>
            <a:r>
              <a:rPr lang="en-GB" dirty="0" smtClean="0"/>
              <a:t>When w think about the word Parent, what sort of behaviour/communication do you think </a:t>
            </a:r>
            <a:r>
              <a:rPr lang="en-GB" dirty="0" err="1" smtClean="0"/>
              <a:t>of?i.e</a:t>
            </a:r>
            <a:r>
              <a:rPr lang="en-GB" dirty="0" smtClean="0"/>
              <a:t>. How does a parent communicate?</a:t>
            </a:r>
          </a:p>
          <a:p>
            <a:r>
              <a:rPr lang="en-GB" dirty="0" smtClean="0"/>
              <a:t>Write Parent on board.</a:t>
            </a:r>
          </a:p>
          <a:p>
            <a:endParaRPr lang="en-GB" dirty="0" smtClean="0"/>
          </a:p>
          <a:p>
            <a:endParaRPr lang="en-GB" dirty="0"/>
          </a:p>
          <a:p>
            <a:endParaRPr lang="en-GB" dirty="0"/>
          </a:p>
        </p:txBody>
      </p:sp>
      <p:sp>
        <p:nvSpPr>
          <p:cNvPr id="4" name="Slide Number Placeholder 3"/>
          <p:cNvSpPr>
            <a:spLocks noGrp="1"/>
          </p:cNvSpPr>
          <p:nvPr>
            <p:ph type="sldNum" sz="quarter" idx="10"/>
          </p:nvPr>
        </p:nvSpPr>
        <p:spPr/>
        <p:txBody>
          <a:bodyPr/>
          <a:lstStyle/>
          <a:p>
            <a:fld id="{7F11AAF8-3FA5-4BF2-806D-352D7D0111F9}" type="slidenum">
              <a:rPr lang="en-GB" smtClean="0"/>
              <a:t>7</a:t>
            </a:fld>
            <a:endParaRPr lang="en-GB"/>
          </a:p>
        </p:txBody>
      </p:sp>
      <p:pic>
        <p:nvPicPr>
          <p:cNvPr id="6" name="il_fi" descr="3785622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768" y="6135216"/>
            <a:ext cx="3228895" cy="2652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13295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latin typeface="Arial" panose="020B0604020202020204" pitchFamily="34" charset="0"/>
            </a:endParaRPr>
          </a:p>
          <a:p>
            <a:r>
              <a:rPr lang="en-US" altLang="en-US" b="1" dirty="0">
                <a:latin typeface="Arial" panose="020B0604020202020204" pitchFamily="34" charset="0"/>
              </a:rPr>
              <a:t>What </a:t>
            </a:r>
            <a:r>
              <a:rPr lang="en-US" altLang="en-US" b="1" dirty="0" err="1">
                <a:latin typeface="Arial" panose="020B0604020202020204" pitchFamily="34" charset="0"/>
              </a:rPr>
              <a:t>behaviours</a:t>
            </a:r>
            <a:r>
              <a:rPr lang="en-US" altLang="en-US" b="1" dirty="0">
                <a:latin typeface="Arial" panose="020B0604020202020204" pitchFamily="34" charset="0"/>
              </a:rPr>
              <a:t> do the students link with each ego state?  Discuss positive examples as well as negative – for example free child could be a good thing in terms of raising morale if correctly managed.  (Such as police officers using </a:t>
            </a:r>
            <a:r>
              <a:rPr lang="en-US" altLang="en-US" b="1" dirty="0" err="1">
                <a:latin typeface="Arial" panose="020B0604020202020204" pitchFamily="34" charset="0"/>
              </a:rPr>
              <a:t>humour</a:t>
            </a:r>
            <a:r>
              <a:rPr lang="en-US" altLang="en-US" b="1" dirty="0">
                <a:latin typeface="Arial" panose="020B0604020202020204" pitchFamily="34" charset="0"/>
              </a:rPr>
              <a:t> after a traumatic incident to de-stress). </a:t>
            </a:r>
            <a:endParaRPr lang="en-GB" altLang="en-US" dirty="0">
              <a:latin typeface="Arial" panose="020B0604020202020204" pitchFamily="34" charset="0"/>
            </a:endParaRPr>
          </a:p>
          <a:p>
            <a:r>
              <a:rPr lang="en-GB" altLang="en-US" dirty="0" smtClean="0">
                <a:latin typeface="Arial" panose="020B0604020202020204" pitchFamily="34" charset="0"/>
              </a:rPr>
              <a:t>“</a:t>
            </a:r>
            <a:endParaRPr lang="en-GB" dirty="0"/>
          </a:p>
        </p:txBody>
      </p:sp>
      <p:sp>
        <p:nvSpPr>
          <p:cNvPr id="4" name="Slide Number Placeholder 3"/>
          <p:cNvSpPr>
            <a:spLocks noGrp="1"/>
          </p:cNvSpPr>
          <p:nvPr>
            <p:ph type="sldNum" sz="quarter" idx="10"/>
          </p:nvPr>
        </p:nvSpPr>
        <p:spPr/>
        <p:txBody>
          <a:bodyPr/>
          <a:lstStyle/>
          <a:p>
            <a:fld id="{7F11AAF8-3FA5-4BF2-806D-352D7D0111F9}" type="slidenum">
              <a:rPr lang="en-GB" smtClean="0"/>
              <a:t>8</a:t>
            </a:fld>
            <a:endParaRPr lang="en-GB"/>
          </a:p>
        </p:txBody>
      </p:sp>
    </p:spTree>
    <p:extLst>
      <p:ext uri="{BB962C8B-B14F-4D97-AF65-F5344CB8AC3E}">
        <p14:creationId xmlns:p14="http://schemas.microsoft.com/office/powerpoint/2010/main" val="1658822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a:t>
            </a:r>
            <a:r>
              <a:rPr lang="en-GB" dirty="0" err="1" smtClean="0"/>
              <a:t>dicuss</a:t>
            </a:r>
            <a:r>
              <a:rPr lang="en-GB" dirty="0" smtClean="0"/>
              <a:t> Adult and ask</a:t>
            </a:r>
          </a:p>
          <a:p>
            <a:r>
              <a:rPr lang="en-GB" dirty="0" smtClean="0"/>
              <a:t>How does this ego state benefit you in the classroom – you as the teacher/trainer?</a:t>
            </a:r>
            <a:endParaRPr lang="en-GB" dirty="0"/>
          </a:p>
        </p:txBody>
      </p:sp>
      <p:sp>
        <p:nvSpPr>
          <p:cNvPr id="4" name="Slide Number Placeholder 3"/>
          <p:cNvSpPr>
            <a:spLocks noGrp="1"/>
          </p:cNvSpPr>
          <p:nvPr>
            <p:ph type="sldNum" sz="quarter" idx="10"/>
          </p:nvPr>
        </p:nvSpPr>
        <p:spPr/>
        <p:txBody>
          <a:bodyPr/>
          <a:lstStyle/>
          <a:p>
            <a:fld id="{7F11AAF8-3FA5-4BF2-806D-352D7D0111F9}" type="slidenum">
              <a:rPr lang="en-GB" smtClean="0"/>
              <a:t>9</a:t>
            </a:fld>
            <a:endParaRPr lang="en-GB"/>
          </a:p>
        </p:txBody>
      </p:sp>
    </p:spTree>
    <p:extLst>
      <p:ext uri="{BB962C8B-B14F-4D97-AF65-F5344CB8AC3E}">
        <p14:creationId xmlns:p14="http://schemas.microsoft.com/office/powerpoint/2010/main" val="29019340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split class into 3 groups</a:t>
            </a:r>
          </a:p>
          <a:p>
            <a:r>
              <a:rPr lang="en-GB" dirty="0" smtClean="0"/>
              <a:t>One group to consider examples of Parent</a:t>
            </a:r>
          </a:p>
          <a:p>
            <a:r>
              <a:rPr lang="en-GB" dirty="0" smtClean="0"/>
              <a:t>One group to consider examples of Adult </a:t>
            </a:r>
          </a:p>
          <a:p>
            <a:r>
              <a:rPr lang="en-GB" dirty="0" smtClean="0"/>
              <a:t>One group to consider examples of child</a:t>
            </a:r>
          </a:p>
          <a:p>
            <a:endParaRPr lang="en-GB" dirty="0"/>
          </a:p>
          <a:p>
            <a:r>
              <a:rPr lang="en-GB" dirty="0" smtClean="0"/>
              <a:t>Trainer can direct learners to think back over the past 24hours as to when they have been in each ego state</a:t>
            </a:r>
          </a:p>
          <a:p>
            <a:endParaRPr lang="en-GB" dirty="0"/>
          </a:p>
          <a:p>
            <a:r>
              <a:rPr lang="en-GB" dirty="0" smtClean="0"/>
              <a:t>Trainer to ask each group to write an example on the post it notes and when finished to post under the heading on white board.</a:t>
            </a:r>
          </a:p>
          <a:p>
            <a:r>
              <a:rPr lang="en-GB" dirty="0" smtClean="0"/>
              <a:t>If no post it notes  - one person from each group to write example under heading</a:t>
            </a:r>
          </a:p>
          <a:p>
            <a:endParaRPr lang="en-GB" dirty="0"/>
          </a:p>
          <a:p>
            <a:r>
              <a:rPr lang="en-GB" dirty="0" smtClean="0"/>
              <a:t>Trainer to facilitate answers</a:t>
            </a:r>
            <a:endParaRPr lang="en-GB" dirty="0"/>
          </a:p>
        </p:txBody>
      </p:sp>
      <p:sp>
        <p:nvSpPr>
          <p:cNvPr id="4" name="Slide Number Placeholder 3"/>
          <p:cNvSpPr>
            <a:spLocks noGrp="1"/>
          </p:cNvSpPr>
          <p:nvPr>
            <p:ph type="sldNum" sz="quarter" idx="10"/>
          </p:nvPr>
        </p:nvSpPr>
        <p:spPr/>
        <p:txBody>
          <a:bodyPr/>
          <a:lstStyle/>
          <a:p>
            <a:fld id="{7F11AAF8-3FA5-4BF2-806D-352D7D0111F9}" type="slidenum">
              <a:rPr lang="en-GB" smtClean="0"/>
              <a:t>10</a:t>
            </a:fld>
            <a:endParaRPr lang="en-GB"/>
          </a:p>
        </p:txBody>
      </p:sp>
    </p:spTree>
    <p:extLst>
      <p:ext uri="{BB962C8B-B14F-4D97-AF65-F5344CB8AC3E}">
        <p14:creationId xmlns:p14="http://schemas.microsoft.com/office/powerpoint/2010/main" val="3389499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discuss cross transactions and how the way we speak to people can determine the result of the conversation</a:t>
            </a:r>
          </a:p>
          <a:p>
            <a:endParaRPr lang="en-GB" dirty="0"/>
          </a:p>
          <a:p>
            <a:r>
              <a:rPr lang="en-GB" dirty="0" smtClean="0"/>
              <a:t>Ask learners for an example or if time is tight trainer to provide one</a:t>
            </a:r>
          </a:p>
          <a:p>
            <a:endParaRPr lang="en-GB" dirty="0"/>
          </a:p>
          <a:p>
            <a:r>
              <a:rPr lang="en-GB" dirty="0" smtClean="0"/>
              <a:t>Example of </a:t>
            </a:r>
            <a:r>
              <a:rPr lang="en-GB" dirty="0" smtClean="0">
                <a:solidFill>
                  <a:srgbClr val="FF0000"/>
                </a:solidFill>
              </a:rPr>
              <a:t>road rage</a:t>
            </a:r>
          </a:p>
          <a:p>
            <a:r>
              <a:rPr lang="en-GB" dirty="0" smtClean="0"/>
              <a:t>Trainer to give title and ask learners how the cross transactions could work</a:t>
            </a:r>
          </a:p>
          <a:p>
            <a:endParaRPr lang="en-GB" dirty="0"/>
          </a:p>
          <a:p>
            <a:r>
              <a:rPr lang="en-GB" dirty="0" smtClean="0"/>
              <a:t>Child – frightened </a:t>
            </a:r>
          </a:p>
          <a:p>
            <a:r>
              <a:rPr lang="en-GB" dirty="0" smtClean="0"/>
              <a:t>Adult –asks questions, what happened why </a:t>
            </a:r>
            <a:r>
              <a:rPr lang="en-GB" dirty="0" err="1" smtClean="0"/>
              <a:t>etc</a:t>
            </a:r>
            <a:endParaRPr lang="en-GB" dirty="0" smtClean="0"/>
          </a:p>
          <a:p>
            <a:r>
              <a:rPr lang="en-GB" dirty="0" smtClean="0"/>
              <a:t>Parent  - you were in the wrong there</a:t>
            </a:r>
            <a:endParaRPr lang="en-GB" dirty="0"/>
          </a:p>
        </p:txBody>
      </p:sp>
      <p:sp>
        <p:nvSpPr>
          <p:cNvPr id="4" name="Slide Number Placeholder 3"/>
          <p:cNvSpPr>
            <a:spLocks noGrp="1"/>
          </p:cNvSpPr>
          <p:nvPr>
            <p:ph type="sldNum" sz="quarter" idx="10"/>
          </p:nvPr>
        </p:nvSpPr>
        <p:spPr/>
        <p:txBody>
          <a:bodyPr/>
          <a:lstStyle/>
          <a:p>
            <a:fld id="{7F11AAF8-3FA5-4BF2-806D-352D7D0111F9}" type="slidenum">
              <a:rPr lang="en-GB" smtClean="0"/>
              <a:t>11</a:t>
            </a:fld>
            <a:endParaRPr lang="en-GB"/>
          </a:p>
        </p:txBody>
      </p:sp>
    </p:spTree>
    <p:extLst>
      <p:ext uri="{BB962C8B-B14F-4D97-AF65-F5344CB8AC3E}">
        <p14:creationId xmlns:p14="http://schemas.microsoft.com/office/powerpoint/2010/main" val="16984130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latin typeface="Arial" panose="020B0604020202020204" pitchFamily="34" charset="0"/>
              </a:rPr>
              <a:t>Trainer to use the clip from the Call Centre entitled “Happy People Sell – The Call Centre – Episode 1”</a:t>
            </a:r>
          </a:p>
          <a:p>
            <a:r>
              <a:rPr lang="en-GB" altLang="en-US" dirty="0" err="1" smtClean="0">
                <a:latin typeface="Arial" panose="020B0604020202020204" pitchFamily="34" charset="0"/>
              </a:rPr>
              <a:t>Nev</a:t>
            </a:r>
            <a:r>
              <a:rPr lang="en-GB" altLang="en-US" dirty="0" smtClean="0">
                <a:latin typeface="Arial" panose="020B0604020202020204" pitchFamily="34" charset="0"/>
              </a:rPr>
              <a:t>, The Director, believes that enthusiastic happy people will sing along and shy miserable people won't make the cut at the Call Centre. </a:t>
            </a:r>
          </a:p>
          <a:p>
            <a:endParaRPr lang="en-GB" altLang="en-US" dirty="0" smtClean="0">
              <a:latin typeface="Arial" panose="020B0604020202020204" pitchFamily="34" charset="0"/>
            </a:endParaRPr>
          </a:p>
          <a:p>
            <a:r>
              <a:rPr lang="en-GB" altLang="en-US" dirty="0" smtClean="0">
                <a:latin typeface="Arial" panose="020B0604020202020204" pitchFamily="34" charset="0"/>
              </a:rPr>
              <a:t>Ask students to watch clip and make </a:t>
            </a:r>
            <a:r>
              <a:rPr lang="en-GB" altLang="en-US" smtClean="0">
                <a:latin typeface="Arial" panose="020B0604020202020204" pitchFamily="34" charset="0"/>
              </a:rPr>
              <a:t>a written/mental </a:t>
            </a:r>
            <a:r>
              <a:rPr lang="en-GB" altLang="en-US" dirty="0" smtClean="0">
                <a:latin typeface="Arial" panose="020B0604020202020204" pitchFamily="34" charset="0"/>
              </a:rPr>
              <a:t>note of the different TA ego states </a:t>
            </a:r>
            <a:r>
              <a:rPr lang="en-GB" altLang="en-US" dirty="0" err="1" smtClean="0">
                <a:latin typeface="Arial" panose="020B0604020202020204" pitchFamily="34" charset="0"/>
              </a:rPr>
              <a:t>Nev</a:t>
            </a:r>
            <a:r>
              <a:rPr lang="en-GB" altLang="en-US" dirty="0" smtClean="0">
                <a:latin typeface="Arial" panose="020B0604020202020204" pitchFamily="34" charset="0"/>
              </a:rPr>
              <a:t> uses.  Facilitate discussion around how quickly he changes ego states – what is the impact on his audience?  Where do you see this in the work place?  </a:t>
            </a:r>
            <a:r>
              <a:rPr lang="en-GB" altLang="en-US" dirty="0" err="1" smtClean="0">
                <a:latin typeface="Arial" panose="020B0604020202020204" pitchFamily="34" charset="0"/>
              </a:rPr>
              <a:t>Nev’s</a:t>
            </a:r>
            <a:r>
              <a:rPr lang="en-GB" altLang="en-US" dirty="0" smtClean="0">
                <a:latin typeface="Arial" panose="020B0604020202020204" pitchFamily="34" charset="0"/>
              </a:rPr>
              <a:t> style is “unusual”!  Make it clear that as trainers we do not consider him a “guru” in terms of leadership – in fact there are some examples on his programme which could be considered bullying.  However, he does have moments of genius in motivating staff!  Facilitate discussion on how he achieves this e.g. raising energy, playing to strengths of his staff, talent management.</a:t>
            </a:r>
          </a:p>
          <a:p>
            <a:endParaRPr lang="en-GB" dirty="0"/>
          </a:p>
        </p:txBody>
      </p:sp>
      <p:sp>
        <p:nvSpPr>
          <p:cNvPr id="4" name="Slide Number Placeholder 3"/>
          <p:cNvSpPr>
            <a:spLocks noGrp="1"/>
          </p:cNvSpPr>
          <p:nvPr>
            <p:ph type="sldNum" sz="quarter" idx="10"/>
          </p:nvPr>
        </p:nvSpPr>
        <p:spPr/>
        <p:txBody>
          <a:bodyPr/>
          <a:lstStyle/>
          <a:p>
            <a:fld id="{7F11AAF8-3FA5-4BF2-806D-352D7D0111F9}" type="slidenum">
              <a:rPr lang="en-GB" smtClean="0"/>
              <a:t>12</a:t>
            </a:fld>
            <a:endParaRPr lang="en-GB"/>
          </a:p>
        </p:txBody>
      </p:sp>
    </p:spTree>
    <p:extLst>
      <p:ext uri="{BB962C8B-B14F-4D97-AF65-F5344CB8AC3E}">
        <p14:creationId xmlns:p14="http://schemas.microsoft.com/office/powerpoint/2010/main" val="9564847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11AAF8-3FA5-4BF2-806D-352D7D0111F9}" type="slidenum">
              <a:rPr lang="en-GB" smtClean="0"/>
              <a:t>13</a:t>
            </a:fld>
            <a:endParaRPr lang="en-GB"/>
          </a:p>
        </p:txBody>
      </p:sp>
    </p:spTree>
    <p:extLst>
      <p:ext uri="{BB962C8B-B14F-4D97-AF65-F5344CB8AC3E}">
        <p14:creationId xmlns:p14="http://schemas.microsoft.com/office/powerpoint/2010/main" val="21056471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11AAF8-3FA5-4BF2-806D-352D7D0111F9}" type="slidenum">
              <a:rPr lang="en-GB" smtClean="0"/>
              <a:t>14</a:t>
            </a:fld>
            <a:endParaRPr lang="en-GB"/>
          </a:p>
        </p:txBody>
      </p:sp>
    </p:spTree>
    <p:extLst>
      <p:ext uri="{BB962C8B-B14F-4D97-AF65-F5344CB8AC3E}">
        <p14:creationId xmlns:p14="http://schemas.microsoft.com/office/powerpoint/2010/main" val="3847539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524533C-2235-48A5-9D41-B39C348BC494}"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3946282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524533C-2235-48A5-9D41-B39C348BC494}"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126890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524533C-2235-48A5-9D41-B39C348BC494}"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489578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524533C-2235-48A5-9D41-B39C348BC494}" type="datetimeFigureOut">
              <a:rPr lang="en-GB" smtClean="0"/>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315658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524533C-2235-48A5-9D41-B39C348BC494}" type="datetimeFigureOut">
              <a:rPr lang="en-GB" smtClean="0"/>
              <a:t>18/11/2019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2004309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524533C-2235-48A5-9D41-B39C348BC494}" type="datetimeFigureOut">
              <a:rPr lang="en-GB" smtClean="0"/>
              <a:t>18/11/2019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3457220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24533C-2235-48A5-9D41-B39C348BC494}" type="datetimeFigureOut">
              <a:rPr lang="en-GB" smtClean="0"/>
              <a:t>18/11/2019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27860227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524533C-2235-48A5-9D41-B39C348BC494}" type="datetimeFigureOut">
              <a:rPr lang="en-GB" smtClean="0"/>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20038657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524533C-2235-48A5-9D41-B39C348BC494}" type="datetimeFigureOut">
              <a:rPr lang="en-GB" smtClean="0"/>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39026007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524533C-2235-48A5-9D41-B39C348BC494}"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844684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524533C-2235-48A5-9D41-B39C348BC494}"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77A62-71DB-448E-A71B-1B2793B6393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664446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524533C-2235-48A5-9D41-B39C348BC494}"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39402492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524533C-2235-48A5-9D41-B39C348BC494}"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77A62-71DB-448E-A71B-1B2793B6393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206799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524533C-2235-48A5-9D41-B39C348BC494}"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42074958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524533C-2235-48A5-9D41-B39C348BC494}"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7062097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524533C-2235-48A5-9D41-B39C348BC494}"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740131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524533C-2235-48A5-9D41-B39C348BC494}" type="datetimeFigureOut">
              <a:rPr lang="en-GB" smtClean="0"/>
              <a:t>18/11/2019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1C77A62-71DB-448E-A71B-1B2793B6393C}" type="slidenum">
              <a:rPr lang="en-GB" smtClean="0"/>
              <a:t>‹#›</a:t>
            </a:fld>
            <a:endParaRPr lang="en-GB"/>
          </a:p>
        </p:txBody>
      </p:sp>
      <p:sp>
        <p:nvSpPr>
          <p:cNvPr id="8"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9"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266707792"/>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 id="2147483856" r:id="rId12"/>
    <p:sldLayoutId id="2147483857" r:id="rId13"/>
    <p:sldLayoutId id="2147483858" r:id="rId14"/>
    <p:sldLayoutId id="2147483859" r:id="rId15"/>
    <p:sldLayoutId id="214748386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jp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6giqmaLzS50"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1012340"/>
            <a:ext cx="7766936" cy="1646302"/>
          </a:xfrm>
        </p:spPr>
        <p:txBody>
          <a:bodyPr/>
          <a:lstStyle/>
          <a:p>
            <a:r>
              <a:rPr lang="en-GB" dirty="0" smtClean="0">
                <a:solidFill>
                  <a:schemeClr val="accent6">
                    <a:lumMod val="75000"/>
                  </a:schemeClr>
                </a:solidFill>
              </a:rPr>
              <a:t>Transactional Analysis</a:t>
            </a:r>
            <a:r>
              <a:rPr lang="en-GB" dirty="0" smtClean="0"/>
              <a:t>	</a:t>
            </a:r>
            <a:endParaRPr lang="en-GB" dirty="0"/>
          </a:p>
        </p:txBody>
      </p:sp>
      <p:sp>
        <p:nvSpPr>
          <p:cNvPr id="3" name="Subtitle 2"/>
          <p:cNvSpPr>
            <a:spLocks noGrp="1"/>
          </p:cNvSpPr>
          <p:nvPr>
            <p:ph type="subTitle" idx="1"/>
          </p:nvPr>
        </p:nvSpPr>
        <p:spPr>
          <a:xfrm>
            <a:off x="1383499" y="3435841"/>
            <a:ext cx="7766936" cy="1096899"/>
          </a:xfrm>
        </p:spPr>
        <p:txBody>
          <a:bodyPr>
            <a:noAutofit/>
          </a:bodyPr>
          <a:lstStyle/>
          <a:p>
            <a:pPr algn="ctr"/>
            <a:r>
              <a:rPr lang="en-GB" sz="2400" b="1" dirty="0" smtClean="0">
                <a:solidFill>
                  <a:schemeClr val="tx1"/>
                </a:solidFill>
              </a:rPr>
              <a:t>PCET</a:t>
            </a:r>
          </a:p>
          <a:p>
            <a:pPr algn="ctr"/>
            <a:r>
              <a:rPr lang="en-GB" sz="2400" b="1" dirty="0" err="1" smtClean="0">
                <a:solidFill>
                  <a:schemeClr val="tx1"/>
                </a:solidFill>
                <a:latin typeface="Bradley Hand ITC" panose="03070402050302030203" pitchFamily="66" charset="0"/>
              </a:rPr>
              <a:t>Shairon</a:t>
            </a:r>
            <a:r>
              <a:rPr lang="en-GB" sz="2400" b="1" dirty="0" smtClean="0">
                <a:solidFill>
                  <a:schemeClr val="tx1"/>
                </a:solidFill>
                <a:latin typeface="Bradley Hand ITC" panose="03070402050302030203" pitchFamily="66" charset="0"/>
              </a:rPr>
              <a:t> Harris</a:t>
            </a:r>
          </a:p>
          <a:p>
            <a:pPr algn="ctr"/>
            <a:r>
              <a:rPr lang="en-GB" sz="2400" b="1" dirty="0" smtClean="0">
                <a:solidFill>
                  <a:schemeClr val="tx1"/>
                </a:solidFill>
              </a:rPr>
              <a:t>18 November 2019</a:t>
            </a:r>
            <a:endParaRPr lang="en-GB" sz="2400" b="1" dirty="0">
              <a:solidFill>
                <a:schemeClr val="tx1"/>
              </a:solidFill>
            </a:endParaRPr>
          </a:p>
        </p:txBody>
      </p:sp>
    </p:spTree>
    <p:extLst>
      <p:ext uri="{BB962C8B-B14F-4D97-AF65-F5344CB8AC3E}">
        <p14:creationId xmlns:p14="http://schemas.microsoft.com/office/powerpoint/2010/main" val="12393891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6">
                    <a:lumMod val="75000"/>
                  </a:schemeClr>
                </a:solidFill>
              </a:rPr>
              <a:t>MASLOW</a:t>
            </a:r>
            <a:endParaRPr lang="en-GB" dirty="0">
              <a:solidFill>
                <a:schemeClr val="accent6">
                  <a:lumMod val="75000"/>
                </a:schemeClr>
              </a:solidFill>
            </a:endParaRPr>
          </a:p>
        </p:txBody>
      </p:sp>
      <p:pic>
        <p:nvPicPr>
          <p:cNvPr id="4" name="Content Placeholder 3"/>
          <p:cNvPicPr>
            <a:picLocks noGrp="1" noChangeAspect="1"/>
          </p:cNvPicPr>
          <p:nvPr>
            <p:ph idx="1"/>
          </p:nvPr>
        </p:nvPicPr>
        <p:blipFill>
          <a:blip r:embed="rId3"/>
          <a:stretch>
            <a:fillRect/>
          </a:stretch>
        </p:blipFill>
        <p:spPr>
          <a:xfrm>
            <a:off x="677334" y="1557611"/>
            <a:ext cx="1924050" cy="1828800"/>
          </a:xfrm>
          <a:prstGeom prst="rect">
            <a:avLst/>
          </a:prstGeom>
        </p:spPr>
      </p:pic>
      <p:pic>
        <p:nvPicPr>
          <p:cNvPr id="5" name="Picture 4"/>
          <p:cNvPicPr>
            <a:picLocks noChangeAspect="1"/>
          </p:cNvPicPr>
          <p:nvPr/>
        </p:nvPicPr>
        <p:blipFill>
          <a:blip r:embed="rId4"/>
          <a:stretch>
            <a:fillRect/>
          </a:stretch>
        </p:blipFill>
        <p:spPr>
          <a:xfrm>
            <a:off x="3520451" y="1557611"/>
            <a:ext cx="2417242" cy="3124732"/>
          </a:xfrm>
          <a:prstGeom prst="rect">
            <a:avLst/>
          </a:prstGeom>
        </p:spPr>
      </p:pic>
      <p:pic>
        <p:nvPicPr>
          <p:cNvPr id="6" name="Picture 5"/>
          <p:cNvPicPr>
            <a:picLocks noChangeAspect="1"/>
          </p:cNvPicPr>
          <p:nvPr/>
        </p:nvPicPr>
        <p:blipFill>
          <a:blip r:embed="rId5"/>
          <a:stretch>
            <a:fillRect/>
          </a:stretch>
        </p:blipFill>
        <p:spPr>
          <a:xfrm>
            <a:off x="6965154" y="1465529"/>
            <a:ext cx="2385753" cy="2385753"/>
          </a:xfrm>
          <a:prstGeom prst="rect">
            <a:avLst/>
          </a:prstGeom>
        </p:spPr>
      </p:pic>
      <p:sp>
        <p:nvSpPr>
          <p:cNvPr id="7" name="Oval 6"/>
          <p:cNvSpPr/>
          <p:nvPr/>
        </p:nvSpPr>
        <p:spPr>
          <a:xfrm>
            <a:off x="781396" y="4513809"/>
            <a:ext cx="1953491" cy="1521229"/>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solidFill>
              </a:rPr>
              <a:t>30 minutes</a:t>
            </a:r>
            <a:endParaRPr lang="en-GB" sz="2000" dirty="0">
              <a:solidFill>
                <a:schemeClr val="tx1"/>
              </a:solidFill>
            </a:endParaRPr>
          </a:p>
        </p:txBody>
      </p:sp>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335798" y="4513809"/>
            <a:ext cx="2055180" cy="2055180"/>
          </a:xfrm>
          <a:prstGeom prst="rect">
            <a:avLst/>
          </a:prstGeom>
        </p:spPr>
      </p:pic>
      <p:sp>
        <p:nvSpPr>
          <p:cNvPr id="9" name="Action Button: Help 8">
            <a:hlinkClick r:id="" action="ppaction://noaction" highlightClick="1"/>
          </p:cNvPr>
          <p:cNvSpPr/>
          <p:nvPr/>
        </p:nvSpPr>
        <p:spPr>
          <a:xfrm>
            <a:off x="7855527" y="4121164"/>
            <a:ext cx="1669948" cy="1172094"/>
          </a:xfrm>
          <a:prstGeom prst="actionButtonHelp">
            <a:avLst/>
          </a:prstGeom>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362192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lumMod val="75000"/>
                  </a:schemeClr>
                </a:solidFill>
              </a:rPr>
              <a:t>Aim: </a:t>
            </a:r>
            <a:br>
              <a:rPr lang="en-GB" dirty="0" smtClean="0">
                <a:solidFill>
                  <a:schemeClr val="accent6">
                    <a:lumMod val="75000"/>
                  </a:schemeClr>
                </a:solidFill>
              </a:rPr>
            </a:br>
            <a:r>
              <a:rPr lang="en-GB" dirty="0" smtClean="0">
                <a:solidFill>
                  <a:schemeClr val="accent6">
                    <a:lumMod val="75000"/>
                  </a:schemeClr>
                </a:solidFill>
              </a:rPr>
              <a:t>An Introduction to Transactional Analysis</a:t>
            </a:r>
            <a:endParaRPr lang="en-GB" dirty="0">
              <a:solidFill>
                <a:schemeClr val="accent6">
                  <a:lumMod val="75000"/>
                </a:schemeClr>
              </a:solidFill>
            </a:endParaRP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438848" y="2271129"/>
            <a:ext cx="3839111" cy="3610479"/>
          </a:xfrm>
          <a:prstGeom prst="rect">
            <a:avLst/>
          </a:prstGeom>
        </p:spPr>
      </p:pic>
    </p:spTree>
    <p:extLst>
      <p:ext uri="{BB962C8B-B14F-4D97-AF65-F5344CB8AC3E}">
        <p14:creationId xmlns:p14="http://schemas.microsoft.com/office/powerpoint/2010/main" val="40738361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6">
                    <a:lumMod val="75000"/>
                  </a:schemeClr>
                </a:solidFill>
              </a:rPr>
              <a:t>Objectives:</a:t>
            </a:r>
            <a:br>
              <a:rPr lang="en-GB" dirty="0" smtClean="0">
                <a:solidFill>
                  <a:schemeClr val="accent6">
                    <a:lumMod val="75000"/>
                  </a:schemeClr>
                </a:solidFill>
              </a:rPr>
            </a:br>
            <a:endParaRPr lang="en-GB" dirty="0">
              <a:solidFill>
                <a:schemeClr val="accent6">
                  <a:lumMod val="75000"/>
                </a:schemeClr>
              </a:solidFill>
            </a:endParaRPr>
          </a:p>
        </p:txBody>
      </p:sp>
      <p:sp>
        <p:nvSpPr>
          <p:cNvPr id="3" name="Content Placeholder 2"/>
          <p:cNvSpPr>
            <a:spLocks noGrp="1"/>
          </p:cNvSpPr>
          <p:nvPr>
            <p:ph idx="1"/>
          </p:nvPr>
        </p:nvSpPr>
        <p:spPr/>
        <p:txBody>
          <a:bodyPr/>
          <a:lstStyle/>
          <a:p>
            <a:r>
              <a:rPr lang="en-GB" dirty="0" smtClean="0"/>
              <a:t>1. State the 3 ego states of Transactional Analysis</a:t>
            </a:r>
          </a:p>
          <a:p>
            <a:endParaRPr lang="en-GB" dirty="0" smtClean="0"/>
          </a:p>
          <a:p>
            <a:r>
              <a:rPr lang="en-GB" dirty="0" smtClean="0"/>
              <a:t>2. Discuss examples of the 3 ego states</a:t>
            </a:r>
          </a:p>
          <a:p>
            <a:endParaRPr lang="en-GB" dirty="0" smtClean="0"/>
          </a:p>
          <a:p>
            <a:r>
              <a:rPr lang="en-GB" dirty="0" smtClean="0"/>
              <a:t>3. Recognise the ego states in a </a:t>
            </a:r>
            <a:r>
              <a:rPr lang="en-GB" smtClean="0"/>
              <a:t>given scenario</a:t>
            </a:r>
            <a:endParaRPr lang="en-GB" dirty="0" smtClean="0"/>
          </a:p>
          <a:p>
            <a:endParaRPr lang="en-GB" dirty="0"/>
          </a:p>
        </p:txBody>
      </p:sp>
    </p:spTree>
    <p:extLst>
      <p:ext uri="{BB962C8B-B14F-4D97-AF65-F5344CB8AC3E}">
        <p14:creationId xmlns:p14="http://schemas.microsoft.com/office/powerpoint/2010/main" val="17451798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Transactional Analysis</a:t>
            </a:r>
            <a:endParaRPr lang="en-GB" dirty="0"/>
          </a:p>
        </p:txBody>
      </p:sp>
      <p:pic>
        <p:nvPicPr>
          <p:cNvPr id="4" name="Content Placeholder 3"/>
          <p:cNvPicPr>
            <a:picLocks noGrp="1" noChangeAspect="1"/>
          </p:cNvPicPr>
          <p:nvPr>
            <p:ph idx="1"/>
          </p:nvPr>
        </p:nvPicPr>
        <p:blipFill>
          <a:blip r:embed="rId3"/>
          <a:stretch>
            <a:fillRect/>
          </a:stretch>
        </p:blipFill>
        <p:spPr>
          <a:xfrm>
            <a:off x="1275640" y="2323080"/>
            <a:ext cx="2462997" cy="3090940"/>
          </a:xfrm>
          <a:prstGeom prst="rect">
            <a:avLst/>
          </a:prstGeom>
        </p:spPr>
      </p:pic>
      <p:sp>
        <p:nvSpPr>
          <p:cNvPr id="5" name="Rectangle 4"/>
          <p:cNvSpPr/>
          <p:nvPr/>
        </p:nvSpPr>
        <p:spPr>
          <a:xfrm>
            <a:off x="3812770" y="2526761"/>
            <a:ext cx="6096000" cy="923330"/>
          </a:xfrm>
          <a:prstGeom prst="rect">
            <a:avLst/>
          </a:prstGeom>
        </p:spPr>
        <p:txBody>
          <a:bodyPr>
            <a:spAutoFit/>
          </a:bodyPr>
          <a:lstStyle/>
          <a:p>
            <a:r>
              <a:rPr lang="en-GB" b="1">
                <a:latin typeface="Arial" panose="020B0604020202020204" pitchFamily="34" charset="0"/>
                <a:cs typeface="Arial" panose="020B0604020202020204" pitchFamily="34" charset="0"/>
              </a:rPr>
              <a:t>Eric Berne</a:t>
            </a:r>
            <a:r>
              <a:rPr lang="en-GB">
                <a:latin typeface="Arial" panose="020B0604020202020204" pitchFamily="34" charset="0"/>
                <a:cs typeface="Arial" panose="020B0604020202020204" pitchFamily="34" charset="0"/>
              </a:rPr>
              <a:t> </a:t>
            </a:r>
            <a:r>
              <a:rPr lang="en-GB" b="1">
                <a:latin typeface="Arial" panose="020B0604020202020204" pitchFamily="34" charset="0"/>
                <a:cs typeface="Arial" panose="020B0604020202020204" pitchFamily="34" charset="0"/>
              </a:rPr>
              <a:t>(10/5/1910 – 15/7/1970) </a:t>
            </a:r>
            <a:r>
              <a:rPr lang="en-GB">
                <a:latin typeface="Arial" panose="020B0604020202020204" pitchFamily="34" charset="0"/>
                <a:cs typeface="Arial" panose="020B0604020202020204" pitchFamily="34" charset="0"/>
              </a:rPr>
              <a:t>was a Canadian-born psychiatrist who created the theory of Transactional Analysis as a way of explaining human behaviour</a:t>
            </a:r>
            <a:endParaRPr lang="en-GB" dirty="0">
              <a:latin typeface="Arial" panose="020B0604020202020204" pitchFamily="34" charset="0"/>
              <a:cs typeface="Arial" panose="020B0604020202020204" pitchFamily="34" charset="0"/>
            </a:endParaRPr>
          </a:p>
        </p:txBody>
      </p:sp>
      <p:sp>
        <p:nvSpPr>
          <p:cNvPr id="6" name="Rectangle 5"/>
          <p:cNvSpPr/>
          <p:nvPr/>
        </p:nvSpPr>
        <p:spPr>
          <a:xfrm>
            <a:off x="3812770" y="4111675"/>
            <a:ext cx="6096000" cy="646331"/>
          </a:xfrm>
          <a:prstGeom prst="rect">
            <a:avLst/>
          </a:prstGeom>
        </p:spPr>
        <p:txBody>
          <a:bodyPr>
            <a:spAutoFit/>
          </a:bodyPr>
          <a:lstStyle/>
          <a:p>
            <a:r>
              <a:rPr lang="en-GB" dirty="0">
                <a:latin typeface="Arial" panose="020B0604020202020204" pitchFamily="34" charset="0"/>
                <a:cs typeface="Arial" panose="020B0604020202020204" pitchFamily="34" charset="0"/>
              </a:rPr>
              <a:t>Berne believed insight could be better gained by analysing peoples social transactions. (Talking)</a:t>
            </a:r>
          </a:p>
        </p:txBody>
      </p:sp>
    </p:spTree>
    <p:extLst>
      <p:ext uri="{BB962C8B-B14F-4D97-AF65-F5344CB8AC3E}">
        <p14:creationId xmlns:p14="http://schemas.microsoft.com/office/powerpoint/2010/main" val="36209206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Transactional </a:t>
            </a:r>
            <a:r>
              <a:rPr lang="en-GB" dirty="0" smtClean="0"/>
              <a:t>Analysis – Ego States</a:t>
            </a:r>
            <a:endParaRPr lang="en-GB" dirty="0"/>
          </a:p>
        </p:txBody>
      </p:sp>
      <p:sp>
        <p:nvSpPr>
          <p:cNvPr id="4" name="Content Placeholder 3"/>
          <p:cNvSpPr txBox="1">
            <a:spLocks noGrp="1"/>
          </p:cNvSpPr>
          <p:nvPr>
            <p:ph idx="1"/>
          </p:nvPr>
        </p:nvSpPr>
        <p:spPr>
          <a:xfrm>
            <a:off x="677334" y="2160589"/>
            <a:ext cx="5656964" cy="923330"/>
          </a:xfrm>
          <a:prstGeom prst="rect">
            <a:avLst/>
          </a:prstGeom>
          <a:noFill/>
        </p:spPr>
        <p:txBody>
          <a:bodyPr wrap="square" rtlCol="0">
            <a:spAutoFit/>
          </a:bodyPr>
          <a:lstStyle/>
          <a:p>
            <a:pPr marL="0" indent="0">
              <a:spcBef>
                <a:spcPts val="0"/>
              </a:spcBef>
              <a:buNone/>
            </a:pPr>
            <a:r>
              <a:rPr lang="en-GB" dirty="0">
                <a:latin typeface="Arial" panose="020B0604020202020204" pitchFamily="34" charset="0"/>
                <a:cs typeface="Arial" panose="020B0604020202020204" pitchFamily="34" charset="0"/>
              </a:rPr>
              <a:t>Transactional Analysis offers teachers a </a:t>
            </a:r>
            <a:r>
              <a:rPr lang="en-GB" dirty="0" smtClean="0">
                <a:latin typeface="Arial" panose="020B0604020202020204" pitchFamily="34" charset="0"/>
                <a:cs typeface="Arial" panose="020B0604020202020204" pitchFamily="34" charset="0"/>
              </a:rPr>
              <a:t>way</a:t>
            </a:r>
          </a:p>
          <a:p>
            <a:pPr marL="0" indent="0">
              <a:spcBef>
                <a:spcPts val="0"/>
              </a:spcBef>
              <a:buNone/>
            </a:pP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of understanding what is happening on a social </a:t>
            </a:r>
            <a:r>
              <a:rPr lang="en-GB" dirty="0" smtClean="0">
                <a:latin typeface="Arial" panose="020B0604020202020204" pitchFamily="34" charset="0"/>
                <a:cs typeface="Arial" panose="020B0604020202020204" pitchFamily="34" charset="0"/>
              </a:rPr>
              <a:t>level</a:t>
            </a:r>
          </a:p>
          <a:p>
            <a:pPr marL="0" indent="0">
              <a:spcBef>
                <a:spcPts val="0"/>
              </a:spcBef>
              <a:buNone/>
            </a:pP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within the classroom and within themselves. </a:t>
            </a:r>
          </a:p>
        </p:txBody>
      </p:sp>
      <p:sp>
        <p:nvSpPr>
          <p:cNvPr id="7" name="Rectangle 6"/>
          <p:cNvSpPr/>
          <p:nvPr/>
        </p:nvSpPr>
        <p:spPr>
          <a:xfrm>
            <a:off x="677334" y="3364501"/>
            <a:ext cx="6096000" cy="646331"/>
          </a:xfrm>
          <a:prstGeom prst="rect">
            <a:avLst/>
          </a:prstGeom>
        </p:spPr>
        <p:txBody>
          <a:bodyPr>
            <a:spAutoFit/>
          </a:bodyPr>
          <a:lstStyle/>
          <a:p>
            <a:r>
              <a:rPr lang="en-GB" dirty="0">
                <a:latin typeface="Arial" panose="020B0604020202020204" pitchFamily="34" charset="0"/>
                <a:cs typeface="Arial" panose="020B0604020202020204" pitchFamily="34" charset="0"/>
              </a:rPr>
              <a:t>It provides a map, a framework to start hanging experiences on.</a:t>
            </a:r>
          </a:p>
        </p:txBody>
      </p:sp>
      <p:sp>
        <p:nvSpPr>
          <p:cNvPr id="8" name="Flowchart: Connector 7"/>
          <p:cNvSpPr/>
          <p:nvPr/>
        </p:nvSpPr>
        <p:spPr>
          <a:xfrm>
            <a:off x="6378995" y="3274921"/>
            <a:ext cx="1884218" cy="1662545"/>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Flowchart: Connector 8"/>
          <p:cNvSpPr/>
          <p:nvPr/>
        </p:nvSpPr>
        <p:spPr>
          <a:xfrm>
            <a:off x="6415014" y="4988177"/>
            <a:ext cx="1884218" cy="1662545"/>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Flowchart: Connector 9"/>
          <p:cNvSpPr/>
          <p:nvPr/>
        </p:nvSpPr>
        <p:spPr>
          <a:xfrm>
            <a:off x="6334298" y="1561665"/>
            <a:ext cx="1884218" cy="1662545"/>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p:cNvSpPr txBox="1"/>
          <p:nvPr/>
        </p:nvSpPr>
        <p:spPr>
          <a:xfrm>
            <a:off x="6535087" y="2073376"/>
            <a:ext cx="1644072" cy="523220"/>
          </a:xfrm>
          <a:prstGeom prst="rect">
            <a:avLst/>
          </a:prstGeom>
          <a:noFill/>
        </p:spPr>
        <p:txBody>
          <a:bodyPr wrap="square" rtlCol="0">
            <a:spAutoFit/>
          </a:bodyPr>
          <a:lstStyle/>
          <a:p>
            <a:r>
              <a:rPr lang="en-GB" sz="2800" b="1" dirty="0" smtClean="0">
                <a:latin typeface="Arial" panose="020B0604020202020204" pitchFamily="34" charset="0"/>
                <a:cs typeface="Arial" panose="020B0604020202020204" pitchFamily="34" charset="0"/>
              </a:rPr>
              <a:t>PARENT</a:t>
            </a:r>
            <a:endParaRPr lang="en-GB" sz="2800" b="1" dirty="0">
              <a:latin typeface="Arial" panose="020B0604020202020204" pitchFamily="34" charset="0"/>
              <a:cs typeface="Arial" panose="020B0604020202020204" pitchFamily="34" charset="0"/>
            </a:endParaRPr>
          </a:p>
        </p:txBody>
      </p:sp>
      <p:sp>
        <p:nvSpPr>
          <p:cNvPr id="13" name="TextBox 12"/>
          <p:cNvSpPr txBox="1"/>
          <p:nvPr/>
        </p:nvSpPr>
        <p:spPr>
          <a:xfrm>
            <a:off x="6650542" y="3789982"/>
            <a:ext cx="1413162" cy="523220"/>
          </a:xfrm>
          <a:prstGeom prst="rect">
            <a:avLst/>
          </a:prstGeom>
          <a:noFill/>
        </p:spPr>
        <p:txBody>
          <a:bodyPr wrap="square" rtlCol="0">
            <a:spAutoFit/>
          </a:bodyPr>
          <a:lstStyle/>
          <a:p>
            <a:r>
              <a:rPr lang="en-GB" sz="2800" b="1" dirty="0" smtClean="0">
                <a:latin typeface="Arial" panose="020B0604020202020204" pitchFamily="34" charset="0"/>
                <a:cs typeface="Arial" panose="020B0604020202020204" pitchFamily="34" charset="0"/>
              </a:rPr>
              <a:t>ADULT</a:t>
            </a:r>
            <a:endParaRPr lang="en-GB" sz="2800" b="1" dirty="0">
              <a:latin typeface="Arial" panose="020B0604020202020204" pitchFamily="34" charset="0"/>
              <a:cs typeface="Arial" panose="020B0604020202020204" pitchFamily="34" charset="0"/>
            </a:endParaRPr>
          </a:p>
        </p:txBody>
      </p:sp>
      <p:sp>
        <p:nvSpPr>
          <p:cNvPr id="14" name="TextBox 13"/>
          <p:cNvSpPr txBox="1"/>
          <p:nvPr/>
        </p:nvSpPr>
        <p:spPr>
          <a:xfrm>
            <a:off x="6757068" y="5557839"/>
            <a:ext cx="1325417" cy="523220"/>
          </a:xfrm>
          <a:prstGeom prst="rect">
            <a:avLst/>
          </a:prstGeom>
          <a:noFill/>
        </p:spPr>
        <p:txBody>
          <a:bodyPr wrap="square" rtlCol="0">
            <a:spAutoFit/>
          </a:bodyPr>
          <a:lstStyle/>
          <a:p>
            <a:r>
              <a:rPr lang="en-GB" sz="2800" b="1" dirty="0" smtClean="0">
                <a:latin typeface="Arial" panose="020B0604020202020204" pitchFamily="34" charset="0"/>
                <a:cs typeface="Arial" panose="020B0604020202020204" pitchFamily="34" charset="0"/>
              </a:rPr>
              <a:t>CHILD</a:t>
            </a:r>
            <a:endParaRPr lang="en-GB" sz="2800" b="1" dirty="0">
              <a:latin typeface="Arial" panose="020B0604020202020204" pitchFamily="34" charset="0"/>
              <a:cs typeface="Arial" panose="020B0604020202020204" pitchFamily="34" charset="0"/>
            </a:endParaRPr>
          </a:p>
        </p:txBody>
      </p:sp>
      <p:sp>
        <p:nvSpPr>
          <p:cNvPr id="15" name="TextBox 14"/>
          <p:cNvSpPr txBox="1"/>
          <p:nvPr/>
        </p:nvSpPr>
        <p:spPr>
          <a:xfrm>
            <a:off x="8451634" y="2073376"/>
            <a:ext cx="3232728" cy="646331"/>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PARENT taught Concept</a:t>
            </a:r>
            <a:r>
              <a:rPr lang="en-GB" b="1" dirty="0"/>
              <a:t/>
            </a:r>
            <a:br>
              <a:rPr lang="en-GB" b="1" dirty="0"/>
            </a:br>
            <a:endParaRPr lang="en-GB" dirty="0"/>
          </a:p>
        </p:txBody>
      </p:sp>
      <p:sp>
        <p:nvSpPr>
          <p:cNvPr id="16" name="TextBox 15"/>
          <p:cNvSpPr txBox="1"/>
          <p:nvPr/>
        </p:nvSpPr>
        <p:spPr>
          <a:xfrm>
            <a:off x="8534760" y="3641500"/>
            <a:ext cx="3149602" cy="369332"/>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ADULT - Learned </a:t>
            </a:r>
            <a:r>
              <a:rPr lang="en-GB" b="1" dirty="0">
                <a:latin typeface="Arial" panose="020B0604020202020204" pitchFamily="34" charset="0"/>
                <a:cs typeface="Arial" panose="020B0604020202020204" pitchFamily="34" charset="0"/>
              </a:rPr>
              <a:t>concept</a:t>
            </a:r>
            <a:endParaRPr lang="en-GB" dirty="0">
              <a:latin typeface="Arial" panose="020B0604020202020204" pitchFamily="34" charset="0"/>
              <a:cs typeface="Arial" panose="020B0604020202020204" pitchFamily="34" charset="0"/>
            </a:endParaRPr>
          </a:p>
        </p:txBody>
      </p:sp>
      <p:sp>
        <p:nvSpPr>
          <p:cNvPr id="17" name="TextBox 16"/>
          <p:cNvSpPr txBox="1"/>
          <p:nvPr/>
        </p:nvSpPr>
        <p:spPr>
          <a:xfrm>
            <a:off x="8631743" y="5434728"/>
            <a:ext cx="2872509" cy="646331"/>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CHILD </a:t>
            </a:r>
            <a:r>
              <a:rPr lang="en-GB" b="1" dirty="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Felt </a:t>
            </a:r>
            <a:r>
              <a:rPr lang="en-GB" b="1" dirty="0">
                <a:latin typeface="Arial" panose="020B0604020202020204" pitchFamily="34" charset="0"/>
                <a:cs typeface="Arial" panose="020B0604020202020204" pitchFamily="34" charset="0"/>
              </a:rPr>
              <a:t>concept</a:t>
            </a:r>
            <a:br>
              <a:rPr lang="en-GB" b="1"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18" name="TextBox 17"/>
          <p:cNvSpPr txBox="1"/>
          <p:nvPr/>
        </p:nvSpPr>
        <p:spPr>
          <a:xfrm>
            <a:off x="632131" y="4313202"/>
            <a:ext cx="5153891"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Eric Berne named his </a:t>
            </a:r>
            <a:r>
              <a:rPr lang="en-GB" b="1" dirty="0" smtClean="0">
                <a:latin typeface="Arial" panose="020B0604020202020204" pitchFamily="34" charset="0"/>
                <a:cs typeface="Arial" panose="020B0604020202020204" pitchFamily="34" charset="0"/>
              </a:rPr>
              <a:t>Structural Ego </a:t>
            </a:r>
            <a:r>
              <a:rPr lang="en-GB" b="1" dirty="0">
                <a:latin typeface="Arial" panose="020B0604020202020204" pitchFamily="34" charset="0"/>
                <a:cs typeface="Arial" panose="020B0604020202020204" pitchFamily="34" charset="0"/>
              </a:rPr>
              <a:t>S</a:t>
            </a:r>
            <a:r>
              <a:rPr lang="en-GB" b="1" dirty="0" smtClean="0">
                <a:latin typeface="Arial" panose="020B0604020202020204" pitchFamily="34" charset="0"/>
                <a:cs typeface="Arial" panose="020B0604020202020204" pitchFamily="34" charset="0"/>
              </a:rPr>
              <a:t>tate </a:t>
            </a:r>
            <a:r>
              <a:rPr lang="en-GB" b="1" dirty="0">
                <a:latin typeface="Arial" panose="020B0604020202020204" pitchFamily="34" charset="0"/>
                <a:cs typeface="Arial" panose="020B0604020202020204" pitchFamily="34" charset="0"/>
              </a:rPr>
              <a:t>M</a:t>
            </a:r>
            <a:r>
              <a:rPr lang="en-GB" b="1" dirty="0" smtClean="0">
                <a:latin typeface="Arial" panose="020B0604020202020204" pitchFamily="34" charset="0"/>
                <a:cs typeface="Arial" panose="020B0604020202020204" pitchFamily="34" charset="0"/>
              </a:rPr>
              <a:t>odel</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in a way that was easy to </a:t>
            </a:r>
            <a:r>
              <a:rPr lang="en-GB" dirty="0" smtClean="0">
                <a:latin typeface="Arial" panose="020B0604020202020204" pitchFamily="34" charset="0"/>
                <a:cs typeface="Arial" panose="020B0604020202020204" pitchFamily="34" charset="0"/>
              </a:rPr>
              <a:t>understand.</a:t>
            </a:r>
            <a:endParaRPr lang="en-GB" dirty="0">
              <a:latin typeface="Arial" panose="020B0604020202020204" pitchFamily="34" charset="0"/>
              <a:cs typeface="Arial" panose="020B0604020202020204" pitchFamily="34" charset="0"/>
            </a:endParaRPr>
          </a:p>
        </p:txBody>
      </p:sp>
      <p:sp>
        <p:nvSpPr>
          <p:cNvPr id="19" name="TextBox 18"/>
          <p:cNvSpPr txBox="1"/>
          <p:nvPr/>
        </p:nvSpPr>
        <p:spPr>
          <a:xfrm>
            <a:off x="484348" y="5240115"/>
            <a:ext cx="5449455"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When we thinks of the terms </a:t>
            </a:r>
            <a:r>
              <a:rPr lang="en-GB" b="1" dirty="0">
                <a:latin typeface="Arial" panose="020B0604020202020204" pitchFamily="34" charset="0"/>
                <a:cs typeface="Arial" panose="020B0604020202020204" pitchFamily="34" charset="0"/>
              </a:rPr>
              <a:t>Parent</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Adult</a:t>
            </a:r>
            <a:r>
              <a:rPr lang="en-GB" dirty="0">
                <a:latin typeface="Arial" panose="020B0604020202020204" pitchFamily="34" charset="0"/>
                <a:cs typeface="Arial" panose="020B0604020202020204" pitchFamily="34" charset="0"/>
              </a:rPr>
              <a:t> and </a:t>
            </a:r>
            <a:r>
              <a:rPr lang="en-GB" b="1" dirty="0">
                <a:latin typeface="Arial" panose="020B0604020202020204" pitchFamily="34" charset="0"/>
                <a:cs typeface="Arial" panose="020B0604020202020204" pitchFamily="34" charset="0"/>
              </a:rPr>
              <a:t>Child</a:t>
            </a:r>
            <a:r>
              <a:rPr lang="en-GB" dirty="0">
                <a:latin typeface="Arial" panose="020B0604020202020204" pitchFamily="34" charset="0"/>
                <a:cs typeface="Arial" panose="020B0604020202020204" pitchFamily="34" charset="0"/>
              </a:rPr>
              <a:t> we can immediately bring to mind thoughts, feelings and behaviours from our own childhood</a:t>
            </a:r>
            <a:endParaRPr lang="en-GB" dirty="0"/>
          </a:p>
        </p:txBody>
      </p:sp>
    </p:spTree>
    <p:extLst>
      <p:ext uri="{BB962C8B-B14F-4D97-AF65-F5344CB8AC3E}">
        <p14:creationId xmlns:p14="http://schemas.microsoft.com/office/powerpoint/2010/main" val="2487783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childTnLst>
                                </p:cTn>
                              </p:par>
                              <p:par>
                                <p:cTn id="42" presetID="1" presetClass="entr" presetSubtype="0" fill="hold" grpId="0" nodeType="withEffect">
                                  <p:stCondLst>
                                    <p:cond delay="0"/>
                                  </p:stCondLst>
                                  <p:childTnLst>
                                    <p:set>
                                      <p:cBhvr>
                                        <p:cTn id="43" dur="1" fill="hold">
                                          <p:stCondLst>
                                            <p:cond delay="0"/>
                                          </p:stCondLst>
                                        </p:cTn>
                                        <p:tgtEl>
                                          <p:spTgt spid="13"/>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6"/>
                                        </p:tgtEl>
                                        <p:attrNameLst>
                                          <p:attrName>style.visibility</p:attrName>
                                        </p:attrNameLst>
                                      </p:cBhvr>
                                      <p:to>
                                        <p:strVal val="visible"/>
                                      </p:to>
                                    </p:set>
                                    <p:animEffect transition="in" filter="fade">
                                      <p:cBhvr>
                                        <p:cTn id="48" dur="500"/>
                                        <p:tgtEl>
                                          <p:spTgt spid="16"/>
                                        </p:tgtEl>
                                      </p:cBhvr>
                                    </p:animEffec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9"/>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14"/>
                                        </p:tgtEl>
                                        <p:attrNameLst>
                                          <p:attrName>style.visibility</p:attrName>
                                        </p:attrNameLst>
                                      </p:cBhvr>
                                      <p:to>
                                        <p:strVal val="visible"/>
                                      </p:to>
                                    </p:set>
                                  </p:childTnLst>
                                </p:cTn>
                              </p:par>
                              <p:par>
                                <p:cTn id="57" presetID="10" presetClass="entr" presetSubtype="0" fill="hold" grpId="0" nodeType="withEffect">
                                  <p:stCondLst>
                                    <p:cond delay="0"/>
                                  </p:stCondLst>
                                  <p:childTnLst>
                                    <p:set>
                                      <p:cBhvr>
                                        <p:cTn id="58" dur="1" fill="hold">
                                          <p:stCondLst>
                                            <p:cond delay="0"/>
                                          </p:stCondLst>
                                        </p:cTn>
                                        <p:tgtEl>
                                          <p:spTgt spid="17"/>
                                        </p:tgtEl>
                                        <p:attrNameLst>
                                          <p:attrName>style.visibility</p:attrName>
                                        </p:attrNameLst>
                                      </p:cBhvr>
                                      <p:to>
                                        <p:strVal val="visible"/>
                                      </p:to>
                                    </p:set>
                                    <p:animEffect transition="in" filter="fade">
                                      <p:cBhvr>
                                        <p:cTn id="59"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7" grpId="0"/>
      <p:bldP spid="8" grpId="0" animBg="1"/>
      <p:bldP spid="9" grpId="0" animBg="1"/>
      <p:bldP spid="10" grpId="0" animBg="1"/>
      <p:bldP spid="11" grpId="0"/>
      <p:bldP spid="13" grpId="0"/>
      <p:bldP spid="14" grpId="0"/>
      <p:bldP spid="15" grpId="0"/>
      <p:bldP spid="16" grpId="0"/>
      <p:bldP spid="17" grpId="0"/>
      <p:bldP spid="18" grpId="0"/>
      <p:bldP spid="1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592975"/>
            <a:ext cx="8596668" cy="670560"/>
          </a:xfrm>
        </p:spPr>
        <p:txBody>
          <a:bodyPr/>
          <a:lstStyle/>
          <a:p>
            <a:pPr algn="ctr"/>
            <a:r>
              <a:rPr lang="en-GB" dirty="0"/>
              <a:t>Transactional Analysis</a:t>
            </a:r>
          </a:p>
        </p:txBody>
      </p:sp>
      <p:sp>
        <p:nvSpPr>
          <p:cNvPr id="4" name="Content Placeholder 3"/>
          <p:cNvSpPr txBox="1">
            <a:spLocks noGrp="1"/>
          </p:cNvSpPr>
          <p:nvPr>
            <p:ph idx="1"/>
          </p:nvPr>
        </p:nvSpPr>
        <p:spPr>
          <a:xfrm>
            <a:off x="677863" y="1263650"/>
            <a:ext cx="1707890" cy="523220"/>
          </a:xfrm>
          <a:prstGeom prst="rect">
            <a:avLst/>
          </a:prstGeom>
          <a:noFill/>
        </p:spPr>
        <p:txBody>
          <a:bodyPr wrap="square" rtlCol="0">
            <a:spAutoFit/>
          </a:bodyPr>
          <a:lstStyle/>
          <a:p>
            <a:pPr marL="0" indent="0">
              <a:buNone/>
            </a:pPr>
            <a:r>
              <a:rPr lang="en-GB" sz="2800" b="1" u="sng" dirty="0" smtClean="0">
                <a:latin typeface="Arial" panose="020B0604020202020204" pitchFamily="34" charset="0"/>
                <a:cs typeface="Arial" panose="020B0604020202020204" pitchFamily="34" charset="0"/>
              </a:rPr>
              <a:t>PARENT</a:t>
            </a:r>
            <a:endParaRPr lang="en-GB" sz="2800" b="1" u="sng" dirty="0">
              <a:latin typeface="Arial" panose="020B0604020202020204" pitchFamily="34" charset="0"/>
              <a:cs typeface="Arial" panose="020B0604020202020204" pitchFamily="34" charset="0"/>
            </a:endParaRPr>
          </a:p>
        </p:txBody>
      </p:sp>
      <p:sp>
        <p:nvSpPr>
          <p:cNvPr id="5" name="TextBox 4"/>
          <p:cNvSpPr txBox="1"/>
          <p:nvPr/>
        </p:nvSpPr>
        <p:spPr>
          <a:xfrm>
            <a:off x="2052320" y="1417538"/>
            <a:ext cx="9596582"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      Behaviours</a:t>
            </a:r>
            <a:r>
              <a:rPr lang="en-GB" b="1" dirty="0">
                <a:latin typeface="Arial" panose="020B0604020202020204" pitchFamily="34" charset="0"/>
                <a:cs typeface="Arial" panose="020B0604020202020204" pitchFamily="34" charset="0"/>
              </a:rPr>
              <a:t>, thoughts and feelings copied from parents or parental figures</a:t>
            </a:r>
            <a:r>
              <a:rPr lang="en-GB" dirty="0">
                <a:latin typeface="Arial" panose="020B0604020202020204" pitchFamily="34" charset="0"/>
                <a:cs typeface="Arial" panose="020B0604020202020204" pitchFamily="34" charset="0"/>
              </a:rPr>
              <a:t>.</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297" y="1885339"/>
            <a:ext cx="1578265" cy="2828251"/>
          </a:xfrm>
          <a:prstGeom prst="rect">
            <a:avLst/>
          </a:prstGeom>
        </p:spPr>
      </p:pic>
      <p:sp>
        <p:nvSpPr>
          <p:cNvPr id="7" name="TextBox 6"/>
          <p:cNvSpPr txBox="1"/>
          <p:nvPr/>
        </p:nvSpPr>
        <p:spPr>
          <a:xfrm>
            <a:off x="2385753" y="2283801"/>
            <a:ext cx="1930400" cy="2031325"/>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Moralistic</a:t>
            </a:r>
          </a:p>
          <a:p>
            <a:r>
              <a:rPr lang="en-GB" b="1" dirty="0" smtClean="0">
                <a:latin typeface="Arial" panose="020B0604020202020204" pitchFamily="34" charset="0"/>
                <a:cs typeface="Arial" panose="020B0604020202020204" pitchFamily="34" charset="0"/>
              </a:rPr>
              <a:t>Judgemental</a:t>
            </a:r>
          </a:p>
          <a:p>
            <a:r>
              <a:rPr lang="en-GB" b="1" dirty="0" smtClean="0">
                <a:latin typeface="Arial" panose="020B0604020202020204" pitchFamily="34" charset="0"/>
                <a:cs typeface="Arial" panose="020B0604020202020204" pitchFamily="34" charset="0"/>
              </a:rPr>
              <a:t>Authoritarian</a:t>
            </a:r>
          </a:p>
          <a:p>
            <a:r>
              <a:rPr lang="en-GB" b="1" dirty="0" smtClean="0">
                <a:latin typeface="Arial" panose="020B0604020202020204" pitchFamily="34" charset="0"/>
                <a:cs typeface="Arial" panose="020B0604020202020204" pitchFamily="34" charset="0"/>
              </a:rPr>
              <a:t>Overbearing</a:t>
            </a:r>
          </a:p>
          <a:p>
            <a:r>
              <a:rPr lang="en-GB" b="1" dirty="0" smtClean="0">
                <a:latin typeface="Arial" panose="020B0604020202020204" pitchFamily="34" charset="0"/>
                <a:cs typeface="Arial" panose="020B0604020202020204" pitchFamily="34" charset="0"/>
              </a:rPr>
              <a:t>Negative</a:t>
            </a:r>
          </a:p>
          <a:p>
            <a:r>
              <a:rPr lang="en-GB" b="1" dirty="0" smtClean="0">
                <a:latin typeface="Arial" panose="020B0604020202020204" pitchFamily="34" charset="0"/>
                <a:cs typeface="Arial" panose="020B0604020202020204" pitchFamily="34" charset="0"/>
              </a:rPr>
              <a:t>Criticising</a:t>
            </a:r>
          </a:p>
          <a:p>
            <a:endParaRPr lang="en-GB" b="1" dirty="0">
              <a:latin typeface="Arial" panose="020B0604020202020204" pitchFamily="34" charset="0"/>
              <a:cs typeface="Arial" panose="020B0604020202020204" pitchFamily="34" charset="0"/>
            </a:endParaRPr>
          </a:p>
        </p:txBody>
      </p:sp>
      <p:sp>
        <p:nvSpPr>
          <p:cNvPr id="8" name="TextBox 7"/>
          <p:cNvSpPr txBox="1"/>
          <p:nvPr/>
        </p:nvSpPr>
        <p:spPr>
          <a:xfrm>
            <a:off x="232061" y="4618273"/>
            <a:ext cx="3334327" cy="1477328"/>
          </a:xfrm>
          <a:prstGeom prst="rect">
            <a:avLst/>
          </a:prstGeom>
          <a:noFill/>
        </p:spPr>
        <p:txBody>
          <a:bodyPr wrap="square" rtlCol="0">
            <a:spAutoFit/>
          </a:bodyPr>
          <a:lstStyle/>
          <a:p>
            <a:pPr algn="ctr"/>
            <a:r>
              <a:rPr lang="en-GB" dirty="0"/>
              <a:t/>
            </a:r>
            <a:br>
              <a:rPr lang="en-GB" dirty="0"/>
            </a:br>
            <a:r>
              <a:rPr lang="en-GB" b="1" dirty="0">
                <a:latin typeface="Arial" panose="020B0604020202020204" pitchFamily="34" charset="0"/>
                <a:cs typeface="Arial" panose="020B0604020202020204" pitchFamily="34" charset="0"/>
              </a:rPr>
              <a:t>Controlling Parent (CP)</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 Behaviours </a:t>
            </a:r>
            <a:r>
              <a:rPr lang="en-GB" dirty="0">
                <a:latin typeface="Arial" panose="020B0604020202020204" pitchFamily="34" charset="0"/>
                <a:cs typeface="Arial" panose="020B0604020202020204" pitchFamily="34" charset="0"/>
              </a:rPr>
              <a:t>promoting observation of rules, should and musts.</a:t>
            </a:r>
            <a:endParaRPr lang="en-GB" dirty="0"/>
          </a:p>
        </p:txBody>
      </p:sp>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91199" y="2048187"/>
            <a:ext cx="1439883" cy="2308769"/>
          </a:xfrm>
          <a:prstGeom prst="rect">
            <a:avLst/>
          </a:prstGeom>
        </p:spPr>
      </p:pic>
      <p:sp>
        <p:nvSpPr>
          <p:cNvPr id="10" name="TextBox 9"/>
          <p:cNvSpPr txBox="1"/>
          <p:nvPr/>
        </p:nvSpPr>
        <p:spPr>
          <a:xfrm>
            <a:off x="7609840" y="2422300"/>
            <a:ext cx="1930400" cy="1754326"/>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Reassuring</a:t>
            </a:r>
          </a:p>
          <a:p>
            <a:r>
              <a:rPr lang="en-GB" b="1" dirty="0" smtClean="0">
                <a:latin typeface="Arial" panose="020B0604020202020204" pitchFamily="34" charset="0"/>
                <a:cs typeface="Arial" panose="020B0604020202020204" pitchFamily="34" charset="0"/>
              </a:rPr>
              <a:t>Caring</a:t>
            </a:r>
          </a:p>
          <a:p>
            <a:r>
              <a:rPr lang="en-GB" b="1" dirty="0" smtClean="0">
                <a:latin typeface="Arial" panose="020B0604020202020204" pitchFamily="34" charset="0"/>
                <a:cs typeface="Arial" panose="020B0604020202020204" pitchFamily="34" charset="0"/>
              </a:rPr>
              <a:t>Encouraging</a:t>
            </a:r>
          </a:p>
          <a:p>
            <a:r>
              <a:rPr lang="en-GB" b="1" dirty="0" smtClean="0">
                <a:latin typeface="Arial" panose="020B0604020202020204" pitchFamily="34" charset="0"/>
                <a:cs typeface="Arial" panose="020B0604020202020204" pitchFamily="34" charset="0"/>
              </a:rPr>
              <a:t>Supportive</a:t>
            </a:r>
          </a:p>
          <a:p>
            <a:r>
              <a:rPr lang="en-GB" b="1" dirty="0" smtClean="0">
                <a:latin typeface="Arial" panose="020B0604020202020204" pitchFamily="34" charset="0"/>
                <a:cs typeface="Arial" panose="020B0604020202020204" pitchFamily="34" charset="0"/>
              </a:rPr>
              <a:t>Understanding</a:t>
            </a:r>
          </a:p>
          <a:p>
            <a:r>
              <a:rPr lang="en-GB" b="1" dirty="0" smtClean="0">
                <a:latin typeface="Arial" panose="020B0604020202020204" pitchFamily="34" charset="0"/>
                <a:cs typeface="Arial" panose="020B0604020202020204" pitchFamily="34" charset="0"/>
              </a:rPr>
              <a:t>Advising</a:t>
            </a:r>
            <a:endParaRPr lang="en-GB" b="1" dirty="0">
              <a:latin typeface="Arial" panose="020B0604020202020204" pitchFamily="34" charset="0"/>
              <a:cs typeface="Arial" panose="020B0604020202020204" pitchFamily="34" charset="0"/>
            </a:endParaRPr>
          </a:p>
        </p:txBody>
      </p:sp>
      <p:sp>
        <p:nvSpPr>
          <p:cNvPr id="11" name="TextBox 10"/>
          <p:cNvSpPr txBox="1"/>
          <p:nvPr/>
        </p:nvSpPr>
        <p:spPr>
          <a:xfrm>
            <a:off x="5603702" y="4812056"/>
            <a:ext cx="4239491" cy="923330"/>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Nurturing Parent (NP)</a:t>
            </a:r>
            <a:r>
              <a:rPr lang="en-GB" dirty="0">
                <a:latin typeface="Arial" panose="020B0604020202020204" pitchFamily="34" charset="0"/>
                <a:cs typeface="Arial" panose="020B0604020202020204" pitchFamily="34" charset="0"/>
              </a:rPr>
              <a:t> </a:t>
            </a:r>
          </a:p>
          <a:p>
            <a:pPr algn="ctr"/>
            <a:r>
              <a:rPr lang="en-GB" dirty="0" smtClean="0">
                <a:latin typeface="Arial" panose="020B0604020202020204" pitchFamily="34" charset="0"/>
                <a:cs typeface="Arial" panose="020B0604020202020204" pitchFamily="34" charset="0"/>
              </a:rPr>
              <a:t>Behaviours </a:t>
            </a:r>
            <a:r>
              <a:rPr lang="en-GB" dirty="0">
                <a:latin typeface="Arial" panose="020B0604020202020204" pitchFamily="34" charset="0"/>
                <a:cs typeface="Arial" panose="020B0604020202020204" pitchFamily="34" charset="0"/>
              </a:rPr>
              <a:t>conveying acceptance, nurturing, caring.</a:t>
            </a:r>
          </a:p>
        </p:txBody>
      </p:sp>
    </p:spTree>
    <p:extLst>
      <p:ext uri="{BB962C8B-B14F-4D97-AF65-F5344CB8AC3E}">
        <p14:creationId xmlns:p14="http://schemas.microsoft.com/office/powerpoint/2010/main" val="3372593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12124"/>
          </a:xfrm>
        </p:spPr>
        <p:txBody>
          <a:bodyPr/>
          <a:lstStyle/>
          <a:p>
            <a:pPr algn="ctr"/>
            <a:r>
              <a:rPr lang="en-GB" dirty="0"/>
              <a:t>Transactional Analysis</a:t>
            </a:r>
          </a:p>
        </p:txBody>
      </p:sp>
      <p:sp>
        <p:nvSpPr>
          <p:cNvPr id="4" name="Content Placeholder 3"/>
          <p:cNvSpPr txBox="1">
            <a:spLocks noGrp="1"/>
          </p:cNvSpPr>
          <p:nvPr>
            <p:ph idx="1"/>
          </p:nvPr>
        </p:nvSpPr>
        <p:spPr>
          <a:xfrm>
            <a:off x="677863" y="1404938"/>
            <a:ext cx="1791017" cy="523220"/>
          </a:xfrm>
          <a:prstGeom prst="rect">
            <a:avLst/>
          </a:prstGeom>
          <a:noFill/>
        </p:spPr>
        <p:txBody>
          <a:bodyPr wrap="square" rtlCol="0">
            <a:spAutoFit/>
          </a:bodyPr>
          <a:lstStyle/>
          <a:p>
            <a:pPr marL="0" indent="0">
              <a:buNone/>
            </a:pPr>
            <a:r>
              <a:rPr lang="en-GB" sz="2800" b="1" u="sng" dirty="0" smtClean="0">
                <a:latin typeface="Arial" panose="020B0604020202020204" pitchFamily="34" charset="0"/>
                <a:cs typeface="Arial" panose="020B0604020202020204" pitchFamily="34" charset="0"/>
              </a:rPr>
              <a:t>CHILD</a:t>
            </a:r>
            <a:endParaRPr lang="en-GB" sz="2800" b="1" u="sng" dirty="0">
              <a:latin typeface="Arial" panose="020B0604020202020204" pitchFamily="34" charset="0"/>
              <a:cs typeface="Arial" panose="020B0604020202020204" pitchFamily="34" charset="0"/>
            </a:endParaRPr>
          </a:p>
        </p:txBody>
      </p:sp>
      <p:sp>
        <p:nvSpPr>
          <p:cNvPr id="5" name="TextBox 4"/>
          <p:cNvSpPr txBox="1"/>
          <p:nvPr/>
        </p:nvSpPr>
        <p:spPr>
          <a:xfrm>
            <a:off x="1935941" y="1481882"/>
            <a:ext cx="9596582"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B</a:t>
            </a:r>
            <a:r>
              <a:rPr lang="en-GB" b="1" dirty="0" smtClean="0">
                <a:latin typeface="Arial" panose="020B0604020202020204" pitchFamily="34" charset="0"/>
                <a:cs typeface="Arial" panose="020B0604020202020204" pitchFamily="34" charset="0"/>
              </a:rPr>
              <a:t>ehaviours</a:t>
            </a:r>
            <a:r>
              <a:rPr lang="en-GB" b="1" dirty="0">
                <a:latin typeface="Arial" panose="020B0604020202020204" pitchFamily="34" charset="0"/>
                <a:cs typeface="Arial" panose="020B0604020202020204" pitchFamily="34" charset="0"/>
              </a:rPr>
              <a:t>, thoughts and feelings replayed from childhood.</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304" y="1861798"/>
            <a:ext cx="2165350" cy="2240017"/>
          </a:xfrm>
          <a:prstGeom prst="rect">
            <a:avLst/>
          </a:prstGeom>
        </p:spPr>
      </p:pic>
      <p:sp>
        <p:nvSpPr>
          <p:cNvPr id="7" name="TextBox 6"/>
          <p:cNvSpPr txBox="1"/>
          <p:nvPr/>
        </p:nvSpPr>
        <p:spPr>
          <a:xfrm>
            <a:off x="2530765" y="1838036"/>
            <a:ext cx="1930400" cy="2031325"/>
          </a:xfrm>
          <a:prstGeom prst="rect">
            <a:avLst/>
          </a:prstGeom>
        </p:spPr>
        <p:txBody>
          <a:bodyPr wrap="square" rtlCol="0">
            <a:spAutoFit/>
          </a:bodyPr>
          <a:lstStyle/>
          <a:p>
            <a:r>
              <a:rPr lang="en-GB" b="1" dirty="0" smtClean="0">
                <a:latin typeface="Arial" panose="020B0604020202020204" pitchFamily="34" charset="0"/>
                <a:cs typeface="Arial" panose="020B0604020202020204" pitchFamily="34" charset="0"/>
              </a:rPr>
              <a:t>Defiant</a:t>
            </a:r>
          </a:p>
          <a:p>
            <a:r>
              <a:rPr lang="en-GB" b="1" dirty="0" smtClean="0">
                <a:latin typeface="Arial" panose="020B0604020202020204" pitchFamily="34" charset="0"/>
                <a:cs typeface="Arial" panose="020B0604020202020204" pitchFamily="34" charset="0"/>
              </a:rPr>
              <a:t>Complaining</a:t>
            </a:r>
          </a:p>
          <a:p>
            <a:r>
              <a:rPr lang="en-GB" b="1" dirty="0" smtClean="0">
                <a:latin typeface="Arial" panose="020B0604020202020204" pitchFamily="34" charset="0"/>
                <a:cs typeface="Arial" panose="020B0604020202020204" pitchFamily="34" charset="0"/>
              </a:rPr>
              <a:t>Temperamental</a:t>
            </a:r>
          </a:p>
          <a:p>
            <a:r>
              <a:rPr lang="en-GB" b="1" dirty="0" smtClean="0">
                <a:latin typeface="Arial" panose="020B0604020202020204" pitchFamily="34" charset="0"/>
                <a:cs typeface="Arial" panose="020B0604020202020204" pitchFamily="34" charset="0"/>
              </a:rPr>
              <a:t>Overly emotional</a:t>
            </a:r>
          </a:p>
          <a:p>
            <a:r>
              <a:rPr lang="en-GB" b="1" dirty="0" smtClean="0">
                <a:latin typeface="Arial" panose="020B0604020202020204" pitchFamily="34" charset="0"/>
                <a:cs typeface="Arial" panose="020B0604020202020204" pitchFamily="34" charset="0"/>
              </a:rPr>
              <a:t>Sulking</a:t>
            </a:r>
          </a:p>
          <a:p>
            <a:endParaRPr lang="en-GB" b="1" dirty="0">
              <a:latin typeface="Arial" panose="020B0604020202020204" pitchFamily="34" charset="0"/>
              <a:cs typeface="Arial" panose="020B0604020202020204" pitchFamily="34" charset="0"/>
            </a:endParaRPr>
          </a:p>
        </p:txBody>
      </p:sp>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l="18908" r="16910" b="14372"/>
          <a:stretch/>
        </p:blipFill>
        <p:spPr>
          <a:xfrm>
            <a:off x="4523050" y="2086242"/>
            <a:ext cx="1657350" cy="2321698"/>
          </a:xfrm>
          <a:prstGeom prst="rect">
            <a:avLst/>
          </a:prstGeom>
        </p:spPr>
      </p:pic>
      <p:sp>
        <p:nvSpPr>
          <p:cNvPr id="9" name="TextBox 8"/>
          <p:cNvSpPr txBox="1"/>
          <p:nvPr/>
        </p:nvSpPr>
        <p:spPr>
          <a:xfrm>
            <a:off x="-177336" y="4528725"/>
            <a:ext cx="3773053" cy="1200329"/>
          </a:xfrm>
          <a:prstGeom prst="rect">
            <a:avLst/>
          </a:prstGeom>
          <a:noFill/>
        </p:spPr>
        <p:txBody>
          <a:bodyPr wrap="square" rtlCol="0">
            <a:spAutoFit/>
          </a:bodyPr>
          <a:lstStyle/>
          <a:p>
            <a:pPr algn="ctr"/>
            <a:r>
              <a:rPr lang="en-GB" dirty="0"/>
              <a:t/>
            </a:r>
            <a:br>
              <a:rPr lang="en-GB" dirty="0"/>
            </a:br>
            <a:r>
              <a:rPr lang="en-GB" b="1" dirty="0" smtClean="0">
                <a:latin typeface="Arial" panose="020B0604020202020204" pitchFamily="34" charset="0"/>
                <a:cs typeface="Arial" panose="020B0604020202020204" pitchFamily="34" charset="0"/>
              </a:rPr>
              <a:t>Rebellious Child (RC)</a:t>
            </a:r>
          </a:p>
          <a:p>
            <a:pPr algn="ctr"/>
            <a:r>
              <a:rPr lang="en-GB" dirty="0" smtClean="0">
                <a:latin typeface="Arial" panose="020B0604020202020204" pitchFamily="34" charset="0"/>
                <a:cs typeface="Arial" panose="020B0604020202020204" pitchFamily="34" charset="0"/>
              </a:rPr>
              <a:t>Behaviours </a:t>
            </a:r>
            <a:r>
              <a:rPr lang="en-GB" dirty="0">
                <a:latin typeface="Arial" panose="020B0604020202020204" pitchFamily="34" charset="0"/>
                <a:cs typeface="Arial" panose="020B0604020202020204" pitchFamily="34" charset="0"/>
              </a:rPr>
              <a:t>promoting observation of rules, should and musts.</a:t>
            </a:r>
            <a:endParaRPr lang="en-GB" dirty="0"/>
          </a:p>
        </p:txBody>
      </p:sp>
      <p:sp>
        <p:nvSpPr>
          <p:cNvPr id="10" name="TextBox 9"/>
          <p:cNvSpPr txBox="1"/>
          <p:nvPr/>
        </p:nvSpPr>
        <p:spPr>
          <a:xfrm>
            <a:off x="6180400" y="2347284"/>
            <a:ext cx="1662546" cy="1477328"/>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Curious</a:t>
            </a:r>
          </a:p>
          <a:p>
            <a:r>
              <a:rPr lang="en-GB" b="1" dirty="0" smtClean="0">
                <a:latin typeface="Arial" panose="020B0604020202020204" pitchFamily="34" charset="0"/>
                <a:cs typeface="Arial" panose="020B0604020202020204" pitchFamily="34" charset="0"/>
              </a:rPr>
              <a:t>Energetic</a:t>
            </a:r>
          </a:p>
          <a:p>
            <a:r>
              <a:rPr lang="en-GB" b="1" dirty="0" smtClean="0">
                <a:latin typeface="Arial" panose="020B0604020202020204" pitchFamily="34" charset="0"/>
                <a:cs typeface="Arial" panose="020B0604020202020204" pitchFamily="34" charset="0"/>
              </a:rPr>
              <a:t>Fun loving</a:t>
            </a:r>
          </a:p>
          <a:p>
            <a:r>
              <a:rPr lang="en-GB" b="1" dirty="0" smtClean="0">
                <a:latin typeface="Arial" panose="020B0604020202020204" pitchFamily="34" charset="0"/>
                <a:cs typeface="Arial" panose="020B0604020202020204" pitchFamily="34" charset="0"/>
              </a:rPr>
              <a:t>Overbearing</a:t>
            </a:r>
          </a:p>
          <a:p>
            <a:r>
              <a:rPr lang="en-GB" b="1" dirty="0" smtClean="0">
                <a:latin typeface="Arial" panose="020B0604020202020204" pitchFamily="34" charset="0"/>
                <a:cs typeface="Arial" panose="020B0604020202020204" pitchFamily="34" charset="0"/>
              </a:rPr>
              <a:t>Spontaneous</a:t>
            </a:r>
            <a:endParaRPr lang="en-GB" b="1" dirty="0">
              <a:latin typeface="Arial" panose="020B0604020202020204" pitchFamily="34" charset="0"/>
              <a:cs typeface="Arial" panose="020B0604020202020204" pitchFamily="34" charset="0"/>
            </a:endParaRPr>
          </a:p>
        </p:txBody>
      </p:sp>
      <p:sp>
        <p:nvSpPr>
          <p:cNvPr id="11" name="TextBox 10"/>
          <p:cNvSpPr txBox="1"/>
          <p:nvPr/>
        </p:nvSpPr>
        <p:spPr>
          <a:xfrm>
            <a:off x="3737033" y="4407940"/>
            <a:ext cx="3810000" cy="1200329"/>
          </a:xfrm>
          <a:prstGeom prst="rect">
            <a:avLst/>
          </a:prstGeom>
          <a:noFill/>
        </p:spPr>
        <p:txBody>
          <a:bodyPr wrap="square" rtlCol="0">
            <a:spAutoFit/>
          </a:bodyPr>
          <a:lstStyle/>
          <a:p>
            <a:pPr algn="ctr"/>
            <a:r>
              <a:rPr lang="en-GB" dirty="0"/>
              <a:t/>
            </a:r>
            <a:br>
              <a:rPr lang="en-GB" dirty="0"/>
            </a:br>
            <a:r>
              <a:rPr lang="en-GB" b="1" dirty="0" smtClean="0">
                <a:latin typeface="Arial" panose="020B0604020202020204" pitchFamily="34" charset="0"/>
                <a:cs typeface="Arial" panose="020B0604020202020204" pitchFamily="34" charset="0"/>
              </a:rPr>
              <a:t>Free Child (FC)</a:t>
            </a:r>
            <a:r>
              <a:rPr lang="en-GB" dirty="0" smtClean="0">
                <a:latin typeface="Arial" panose="020B0604020202020204" pitchFamily="34" charset="0"/>
                <a:cs typeface="Arial" panose="020B0604020202020204" pitchFamily="34" charset="0"/>
              </a:rPr>
              <a:t>  </a:t>
            </a:r>
          </a:p>
          <a:p>
            <a:pPr algn="ctr"/>
            <a:r>
              <a:rPr lang="en-GB" dirty="0" smtClean="0">
                <a:latin typeface="Arial" panose="020B0604020202020204" pitchFamily="34" charset="0"/>
                <a:cs typeface="Arial" panose="020B0604020202020204" pitchFamily="34" charset="0"/>
              </a:rPr>
              <a:t>Behaviours </a:t>
            </a:r>
            <a:r>
              <a:rPr lang="en-GB" dirty="0">
                <a:latin typeface="Arial" panose="020B0604020202020204" pitchFamily="34" charset="0"/>
                <a:cs typeface="Arial" panose="020B0604020202020204" pitchFamily="34" charset="0"/>
              </a:rPr>
              <a:t>promoting observation of rules, should and musts.</a:t>
            </a:r>
            <a:endParaRPr lang="en-GB" dirty="0"/>
          </a:p>
        </p:txBody>
      </p:sp>
      <p:pic>
        <p:nvPicPr>
          <p:cNvPr id="12" name="Picture 11"/>
          <p:cNvPicPr>
            <a:picLocks noChangeAspect="1"/>
          </p:cNvPicPr>
          <p:nvPr/>
        </p:nvPicPr>
        <p:blipFill rotWithShape="1">
          <a:blip r:embed="rId5"/>
          <a:srcRect r="1538" b="6306"/>
          <a:stretch/>
        </p:blipFill>
        <p:spPr>
          <a:xfrm>
            <a:off x="7808888" y="1847039"/>
            <a:ext cx="2216261" cy="2565077"/>
          </a:xfrm>
          <a:prstGeom prst="rect">
            <a:avLst/>
          </a:prstGeom>
        </p:spPr>
      </p:pic>
      <p:sp>
        <p:nvSpPr>
          <p:cNvPr id="13" name="TextBox 12"/>
          <p:cNvSpPr txBox="1"/>
          <p:nvPr/>
        </p:nvSpPr>
        <p:spPr>
          <a:xfrm>
            <a:off x="9705570" y="2392033"/>
            <a:ext cx="1826953" cy="1477328"/>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Compliant</a:t>
            </a:r>
          </a:p>
          <a:p>
            <a:r>
              <a:rPr lang="en-GB" b="1" dirty="0" smtClean="0">
                <a:latin typeface="Arial" panose="020B0604020202020204" pitchFamily="34" charset="0"/>
                <a:cs typeface="Arial" panose="020B0604020202020204" pitchFamily="34" charset="0"/>
              </a:rPr>
              <a:t>Passive</a:t>
            </a:r>
          </a:p>
          <a:p>
            <a:r>
              <a:rPr lang="en-GB" b="1" dirty="0" smtClean="0">
                <a:latin typeface="Arial" panose="020B0604020202020204" pitchFamily="34" charset="0"/>
                <a:cs typeface="Arial" panose="020B0604020202020204" pitchFamily="34" charset="0"/>
              </a:rPr>
              <a:t>Attentive</a:t>
            </a:r>
          </a:p>
          <a:p>
            <a:r>
              <a:rPr lang="en-GB" b="1" dirty="0" smtClean="0">
                <a:latin typeface="Arial" panose="020B0604020202020204" pitchFamily="34" charset="0"/>
                <a:cs typeface="Arial" panose="020B0604020202020204" pitchFamily="34" charset="0"/>
              </a:rPr>
              <a:t>Obeying</a:t>
            </a:r>
          </a:p>
          <a:p>
            <a:r>
              <a:rPr lang="en-GB" b="1" dirty="0" smtClean="0">
                <a:latin typeface="Arial" panose="020B0604020202020204" pitchFamily="34" charset="0"/>
                <a:cs typeface="Arial" panose="020B0604020202020204" pitchFamily="34" charset="0"/>
              </a:rPr>
              <a:t>Dependent</a:t>
            </a:r>
            <a:endParaRPr lang="en-GB" b="1" dirty="0">
              <a:latin typeface="Arial" panose="020B0604020202020204" pitchFamily="34" charset="0"/>
              <a:cs typeface="Arial" panose="020B0604020202020204" pitchFamily="34" charset="0"/>
            </a:endParaRPr>
          </a:p>
        </p:txBody>
      </p:sp>
      <p:sp>
        <p:nvSpPr>
          <p:cNvPr id="14" name="TextBox 13"/>
          <p:cNvSpPr txBox="1"/>
          <p:nvPr/>
        </p:nvSpPr>
        <p:spPr>
          <a:xfrm>
            <a:off x="7842946" y="4493763"/>
            <a:ext cx="3911600" cy="1200329"/>
          </a:xfrm>
          <a:prstGeom prst="rect">
            <a:avLst/>
          </a:prstGeom>
          <a:noFill/>
        </p:spPr>
        <p:txBody>
          <a:bodyPr wrap="square" rtlCol="0">
            <a:spAutoFit/>
          </a:bodyPr>
          <a:lstStyle/>
          <a:p>
            <a:pPr algn="ctr"/>
            <a:r>
              <a:rPr lang="en-GB" dirty="0"/>
              <a:t/>
            </a:r>
            <a:br>
              <a:rPr lang="en-GB" dirty="0"/>
            </a:br>
            <a:r>
              <a:rPr lang="en-GB" b="1" dirty="0" smtClean="0">
                <a:latin typeface="Arial" panose="020B0604020202020204" pitchFamily="34" charset="0"/>
                <a:cs typeface="Arial" panose="020B0604020202020204" pitchFamily="34" charset="0"/>
              </a:rPr>
              <a:t>Adapted Child (AC)</a:t>
            </a:r>
            <a:r>
              <a:rPr lang="en-GB" dirty="0" smtClean="0">
                <a:latin typeface="Arial" panose="020B0604020202020204" pitchFamily="34" charset="0"/>
                <a:cs typeface="Arial" panose="020B0604020202020204" pitchFamily="34" charset="0"/>
              </a:rPr>
              <a:t>  </a:t>
            </a:r>
          </a:p>
          <a:p>
            <a:pPr algn="ctr"/>
            <a:r>
              <a:rPr lang="en-GB" dirty="0" smtClean="0">
                <a:latin typeface="Arial" panose="020B0604020202020204" pitchFamily="34" charset="0"/>
                <a:cs typeface="Arial" panose="020B0604020202020204" pitchFamily="34" charset="0"/>
              </a:rPr>
              <a:t>Behaviours </a:t>
            </a:r>
            <a:r>
              <a:rPr lang="en-GB" dirty="0">
                <a:latin typeface="Arial" panose="020B0604020202020204" pitchFamily="34" charset="0"/>
                <a:cs typeface="Arial" panose="020B0604020202020204" pitchFamily="34" charset="0"/>
              </a:rPr>
              <a:t>promoting observation of rules, should and musts.</a:t>
            </a:r>
            <a:endParaRPr lang="en-GB" dirty="0"/>
          </a:p>
        </p:txBody>
      </p:sp>
    </p:spTree>
    <p:extLst>
      <p:ext uri="{BB962C8B-B14F-4D97-AF65-F5344CB8AC3E}">
        <p14:creationId xmlns:p14="http://schemas.microsoft.com/office/powerpoint/2010/main" val="1219336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500"/>
                                        <p:tgtEl>
                                          <p:spTgt spid="7"/>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500"/>
                                        <p:tgtEl>
                                          <p:spTgt spid="8"/>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fade">
                                      <p:cBhvr>
                                        <p:cTn id="36" dur="500"/>
                                        <p:tgtEl>
                                          <p:spTgt spid="10"/>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500"/>
                                        <p:tgtEl>
                                          <p:spTgt spid="11"/>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2"/>
                                        </p:tgtEl>
                                        <p:attrNameLst>
                                          <p:attrName>style.visibility</p:attrName>
                                        </p:attrNameLst>
                                      </p:cBhvr>
                                      <p:to>
                                        <p:strVal val="visible"/>
                                      </p:to>
                                    </p:set>
                                    <p:animEffect transition="in" filter="fade">
                                      <p:cBhvr>
                                        <p:cTn id="46" dur="500"/>
                                        <p:tgtEl>
                                          <p:spTgt spid="12"/>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3"/>
                                        </p:tgtEl>
                                        <p:attrNameLst>
                                          <p:attrName>style.visibility</p:attrName>
                                        </p:attrNameLst>
                                      </p:cBhvr>
                                      <p:to>
                                        <p:strVal val="visible"/>
                                      </p:to>
                                    </p:set>
                                    <p:animEffect transition="in" filter="fade">
                                      <p:cBhvr>
                                        <p:cTn id="51" dur="500"/>
                                        <p:tgtEl>
                                          <p:spTgt spid="13"/>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4"/>
                                        </p:tgtEl>
                                        <p:attrNameLst>
                                          <p:attrName>style.visibility</p:attrName>
                                        </p:attrNameLst>
                                      </p:cBhvr>
                                      <p:to>
                                        <p:strVal val="visible"/>
                                      </p:to>
                                    </p:set>
                                    <p:animEffect transition="in" filter="fade">
                                      <p:cBhvr>
                                        <p:cTn id="56"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7" grpId="0"/>
      <p:bldP spid="9" grpId="0"/>
      <p:bldP spid="10" grpId="0"/>
      <p:bldP spid="11" grpId="0"/>
      <p:bldP spid="13" grpId="0"/>
      <p:bldP spid="1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Transactional Analysis</a:t>
            </a:r>
          </a:p>
        </p:txBody>
      </p:sp>
      <p:sp>
        <p:nvSpPr>
          <p:cNvPr id="4" name="Content Placeholder 3"/>
          <p:cNvSpPr txBox="1">
            <a:spLocks noGrp="1"/>
          </p:cNvSpPr>
          <p:nvPr>
            <p:ph idx="1"/>
          </p:nvPr>
        </p:nvSpPr>
        <p:spPr>
          <a:xfrm>
            <a:off x="677863" y="1412875"/>
            <a:ext cx="8596312" cy="800219"/>
          </a:xfrm>
          <a:prstGeom prst="rect">
            <a:avLst/>
          </a:prstGeom>
          <a:noFill/>
        </p:spPr>
        <p:txBody>
          <a:bodyPr wrap="square" rtlCol="0">
            <a:spAutoFit/>
          </a:bodyPr>
          <a:lstStyle/>
          <a:p>
            <a:pPr marL="0" indent="0">
              <a:buNone/>
            </a:pPr>
            <a:r>
              <a:rPr lang="en-GB" sz="2800" b="1" dirty="0" smtClean="0">
                <a:latin typeface="Arial" panose="020B0604020202020204" pitchFamily="34" charset="0"/>
                <a:cs typeface="Arial" panose="020B0604020202020204" pitchFamily="34" charset="0"/>
              </a:rPr>
              <a:t>ADULT</a:t>
            </a:r>
            <a:r>
              <a:rPr lang="en-GB" b="1" dirty="0" smtClean="0">
                <a:latin typeface="Arial" panose="020B0604020202020204" pitchFamily="34" charset="0"/>
                <a:cs typeface="Arial" panose="020B0604020202020204" pitchFamily="34" charset="0"/>
              </a:rPr>
              <a:t>           Behaviours</a:t>
            </a:r>
            <a:r>
              <a:rPr lang="en-GB" b="1" dirty="0">
                <a:latin typeface="Arial" panose="020B0604020202020204" pitchFamily="34" charset="0"/>
                <a:cs typeface="Arial" panose="020B0604020202020204" pitchFamily="34" charset="0"/>
              </a:rPr>
              <a:t>, thoughts and feelings which are direct </a:t>
            </a:r>
            <a:r>
              <a:rPr lang="en-GB" b="1" dirty="0" smtClean="0">
                <a:latin typeface="Arial" panose="020B0604020202020204" pitchFamily="34" charset="0"/>
                <a:cs typeface="Arial" panose="020B0604020202020204" pitchFamily="34" charset="0"/>
              </a:rPr>
              <a:t>   							responses </a:t>
            </a:r>
            <a:r>
              <a:rPr lang="en-GB" b="1" dirty="0">
                <a:latin typeface="Arial" panose="020B0604020202020204" pitchFamily="34" charset="0"/>
                <a:cs typeface="Arial" panose="020B0604020202020204" pitchFamily="34" charset="0"/>
              </a:rPr>
              <a:t>to the here-and-now.</a:t>
            </a:r>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8788" r="8788" b="4546"/>
          <a:stretch/>
        </p:blipFill>
        <p:spPr>
          <a:xfrm>
            <a:off x="1765069" y="2533075"/>
            <a:ext cx="2733964" cy="3306890"/>
          </a:xfrm>
          <a:prstGeom prst="rect">
            <a:avLst/>
          </a:prstGeom>
        </p:spPr>
      </p:pic>
      <p:sp>
        <p:nvSpPr>
          <p:cNvPr id="6" name="TextBox 5"/>
          <p:cNvSpPr txBox="1"/>
          <p:nvPr/>
        </p:nvSpPr>
        <p:spPr>
          <a:xfrm>
            <a:off x="5458690" y="2755359"/>
            <a:ext cx="2586181" cy="286232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Level headed</a:t>
            </a:r>
          </a:p>
          <a:p>
            <a:r>
              <a:rPr lang="en-GB" b="1" dirty="0" smtClean="0">
                <a:latin typeface="Arial" panose="020B0604020202020204" pitchFamily="34" charset="0"/>
                <a:cs typeface="Arial" panose="020B0604020202020204" pitchFamily="34" charset="0"/>
              </a:rPr>
              <a:t>Non judgemental</a:t>
            </a:r>
          </a:p>
          <a:p>
            <a:r>
              <a:rPr lang="en-GB" b="1" dirty="0" smtClean="0">
                <a:latin typeface="Arial" panose="020B0604020202020204" pitchFamily="34" charset="0"/>
                <a:cs typeface="Arial" panose="020B0604020202020204" pitchFamily="34" charset="0"/>
              </a:rPr>
              <a:t>Open minded</a:t>
            </a:r>
          </a:p>
          <a:p>
            <a:r>
              <a:rPr lang="en-GB" b="1" dirty="0" smtClean="0">
                <a:latin typeface="Arial" panose="020B0604020202020204" pitchFamily="34" charset="0"/>
                <a:cs typeface="Arial" panose="020B0604020202020204" pitchFamily="34" charset="0"/>
              </a:rPr>
              <a:t>Interested</a:t>
            </a:r>
          </a:p>
          <a:p>
            <a:r>
              <a:rPr lang="en-GB" b="1" dirty="0" smtClean="0">
                <a:latin typeface="Arial" panose="020B0604020202020204" pitchFamily="34" charset="0"/>
                <a:cs typeface="Arial" panose="020B0604020202020204" pitchFamily="34" charset="0"/>
              </a:rPr>
              <a:t>Confident</a:t>
            </a:r>
          </a:p>
          <a:p>
            <a:r>
              <a:rPr lang="en-GB" b="1" dirty="0" smtClean="0">
                <a:latin typeface="Arial" panose="020B0604020202020204" pitchFamily="34" charset="0"/>
                <a:cs typeface="Arial" panose="020B0604020202020204" pitchFamily="34" charset="0"/>
              </a:rPr>
              <a:t>Reality based</a:t>
            </a:r>
          </a:p>
          <a:p>
            <a:r>
              <a:rPr lang="en-GB" b="1" dirty="0" smtClean="0">
                <a:latin typeface="Arial" panose="020B0604020202020204" pitchFamily="34" charset="0"/>
                <a:cs typeface="Arial" panose="020B0604020202020204" pitchFamily="34" charset="0"/>
              </a:rPr>
              <a:t>Logical</a:t>
            </a:r>
          </a:p>
          <a:p>
            <a:r>
              <a:rPr lang="en-GB" b="1" dirty="0" smtClean="0">
                <a:latin typeface="Arial" panose="020B0604020202020204" pitchFamily="34" charset="0"/>
                <a:cs typeface="Arial" panose="020B0604020202020204" pitchFamily="34" charset="0"/>
              </a:rPr>
              <a:t>Mature</a:t>
            </a:r>
          </a:p>
          <a:p>
            <a:r>
              <a:rPr lang="en-GB" b="1" dirty="0" smtClean="0">
                <a:latin typeface="Arial" panose="020B0604020202020204" pitchFamily="34" charset="0"/>
                <a:cs typeface="Arial" panose="020B0604020202020204" pitchFamily="34" charset="0"/>
              </a:rPr>
              <a:t>Responsible</a:t>
            </a: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2194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Group task</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4635430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95498"/>
          </a:xfrm>
        </p:spPr>
        <p:txBody>
          <a:bodyPr/>
          <a:lstStyle/>
          <a:p>
            <a:pPr algn="ctr"/>
            <a:r>
              <a:rPr lang="en-GB" dirty="0"/>
              <a:t>Transactional Analysis</a:t>
            </a:r>
          </a:p>
        </p:txBody>
      </p:sp>
      <p:sp>
        <p:nvSpPr>
          <p:cNvPr id="4" name="Content Placeholder 3"/>
          <p:cNvSpPr txBox="1">
            <a:spLocks noGrp="1"/>
          </p:cNvSpPr>
          <p:nvPr>
            <p:ph idx="1"/>
          </p:nvPr>
        </p:nvSpPr>
        <p:spPr>
          <a:xfrm>
            <a:off x="677690" y="1205172"/>
            <a:ext cx="8596312" cy="4737100"/>
          </a:xfrm>
          <a:prstGeom prst="rect">
            <a:avLst/>
          </a:prstGeom>
          <a:noFill/>
        </p:spPr>
        <p:txBody>
          <a:bodyPr wrap="square" rtlCol="0">
            <a:spAutoFit/>
          </a:bodyPr>
          <a:lstStyle/>
          <a:p>
            <a:pPr algn="ctr"/>
            <a:r>
              <a:rPr lang="en-GB" b="1" dirty="0" smtClean="0">
                <a:latin typeface="Arial" panose="020B0604020202020204" pitchFamily="34" charset="0"/>
                <a:cs typeface="Arial" panose="020B0604020202020204" pitchFamily="34" charset="0"/>
              </a:rPr>
              <a:t>SO WHAT HAPPENS WHEN WE GET CROSSED TRANSACTIONS ?</a:t>
            </a:r>
            <a:endParaRPr lang="en-GB" b="1"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13477" t="5058" r="17407" b="17215"/>
          <a:stretch/>
        </p:blipFill>
        <p:spPr>
          <a:xfrm>
            <a:off x="187498" y="1670858"/>
            <a:ext cx="4074971" cy="3437013"/>
          </a:xfrm>
          <a:prstGeom prst="rect">
            <a:avLst/>
          </a:prstGeom>
        </p:spPr>
      </p:pic>
      <p:pic>
        <p:nvPicPr>
          <p:cNvPr id="6" name="Picture 5"/>
          <p:cNvPicPr>
            <a:picLocks noChangeAspect="1"/>
          </p:cNvPicPr>
          <p:nvPr/>
        </p:nvPicPr>
        <p:blipFill rotWithShape="1">
          <a:blip r:embed="rId4">
            <a:extLst>
              <a:ext uri="{28A0092B-C50C-407E-A947-70E740481C1C}">
                <a14:useLocalDpi xmlns:a14="http://schemas.microsoft.com/office/drawing/2010/main" val="0"/>
              </a:ext>
            </a:extLst>
          </a:blip>
          <a:srcRect l="6170" t="4721" r="5597" b="5748"/>
          <a:stretch/>
        </p:blipFill>
        <p:spPr>
          <a:xfrm>
            <a:off x="5504872" y="1571105"/>
            <a:ext cx="4379521" cy="5186755"/>
          </a:xfrm>
          <a:prstGeom prst="rect">
            <a:avLst/>
          </a:prstGeom>
        </p:spPr>
      </p:pic>
    </p:spTree>
    <p:extLst>
      <p:ext uri="{BB962C8B-B14F-4D97-AF65-F5344CB8AC3E}">
        <p14:creationId xmlns:p14="http://schemas.microsoft.com/office/powerpoint/2010/main" val="4102402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911629"/>
          </a:xfrm>
        </p:spPr>
        <p:txBody>
          <a:bodyPr/>
          <a:lstStyle/>
          <a:p>
            <a:r>
              <a:rPr lang="en-GB" dirty="0" smtClean="0"/>
              <a:t>Video </a:t>
            </a:r>
            <a:endParaRPr lang="en-GB" dirty="0"/>
          </a:p>
        </p:txBody>
      </p:sp>
      <p:sp>
        <p:nvSpPr>
          <p:cNvPr id="3" name="Content Placeholder 2"/>
          <p:cNvSpPr>
            <a:spLocks noGrp="1"/>
          </p:cNvSpPr>
          <p:nvPr>
            <p:ph idx="1"/>
          </p:nvPr>
        </p:nvSpPr>
        <p:spPr>
          <a:xfrm>
            <a:off x="677334" y="1395818"/>
            <a:ext cx="8596668" cy="3880773"/>
          </a:xfrm>
        </p:spPr>
        <p:txBody>
          <a:bodyPr/>
          <a:lstStyle/>
          <a:p>
            <a:pPr marL="0" indent="0">
              <a:buNone/>
            </a:pPr>
            <a:r>
              <a:rPr lang="en-GB" dirty="0">
                <a:hlinkClick r:id="rId3"/>
              </a:rPr>
              <a:t>https://</a:t>
            </a:r>
            <a:r>
              <a:rPr lang="en-GB" dirty="0" smtClean="0">
                <a:hlinkClick r:id="rId3"/>
              </a:rPr>
              <a:t>www.youtube.com/watch?v=6giqmaLzS50</a:t>
            </a:r>
            <a:endParaRPr lang="en-GB" dirty="0" smtClean="0"/>
          </a:p>
          <a:p>
            <a:endParaRPr lang="en-GB" dirty="0"/>
          </a:p>
        </p:txBody>
      </p:sp>
    </p:spTree>
    <p:extLst>
      <p:ext uri="{BB962C8B-B14F-4D97-AF65-F5344CB8AC3E}">
        <p14:creationId xmlns:p14="http://schemas.microsoft.com/office/powerpoint/2010/main" val="27169650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37309"/>
          </a:xfrm>
        </p:spPr>
        <p:txBody>
          <a:bodyPr>
            <a:normAutofit fontScale="90000"/>
          </a:bodyPr>
          <a:lstStyle/>
          <a:p>
            <a:pPr algn="ctr"/>
            <a:r>
              <a:rPr lang="en-GB" dirty="0"/>
              <a:t>Transactional Analysis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914020" y="1535531"/>
            <a:ext cx="4762500" cy="3286125"/>
          </a:xfrm>
          <a:prstGeom prst="rect">
            <a:avLst/>
          </a:prstGeom>
        </p:spPr>
      </p:pic>
      <p:sp>
        <p:nvSpPr>
          <p:cNvPr id="5" name="TextBox 4"/>
          <p:cNvSpPr txBox="1"/>
          <p:nvPr/>
        </p:nvSpPr>
        <p:spPr>
          <a:xfrm>
            <a:off x="931949" y="1712422"/>
            <a:ext cx="2881746" cy="923330"/>
          </a:xfrm>
          <a:prstGeom prst="rect">
            <a:avLst/>
          </a:prstGeom>
          <a:noFill/>
        </p:spPr>
        <p:txBody>
          <a:bodyPr wrap="square" rtlCol="0">
            <a:spAutoFit/>
          </a:bodyPr>
          <a:lstStyle/>
          <a:p>
            <a:pPr algn="ctr"/>
            <a:r>
              <a:rPr lang="en-GB" b="1" dirty="0" smtClean="0">
                <a:latin typeface="Arial" panose="020B0604020202020204" pitchFamily="34" charset="0"/>
                <a:cs typeface="Arial" panose="020B0604020202020204" pitchFamily="34" charset="0"/>
              </a:rPr>
              <a:t>SO WHAT DO WE WANT TO ACHIEVE WITH OUR TRANSACTIONS?</a:t>
            </a:r>
            <a:endParaRPr lang="en-GB" b="1" dirty="0">
              <a:latin typeface="Arial" panose="020B0604020202020204" pitchFamily="34" charset="0"/>
              <a:cs typeface="Arial" panose="020B0604020202020204" pitchFamily="34" charset="0"/>
            </a:endParaRPr>
          </a:p>
        </p:txBody>
      </p:sp>
      <p:sp>
        <p:nvSpPr>
          <p:cNvPr id="6" name="TextBox 5"/>
          <p:cNvSpPr txBox="1"/>
          <p:nvPr/>
        </p:nvSpPr>
        <p:spPr>
          <a:xfrm>
            <a:off x="175492" y="5366328"/>
            <a:ext cx="7422342" cy="646331"/>
          </a:xfrm>
          <a:prstGeom prst="rect">
            <a:avLst/>
          </a:prstGeom>
          <a:noFill/>
        </p:spPr>
        <p:txBody>
          <a:bodyPr wrap="square" rtlCol="0">
            <a:spAutoFit/>
          </a:bodyPr>
          <a:lstStyle/>
          <a:p>
            <a:pPr algn="ctr"/>
            <a:r>
              <a:rPr lang="en-GB" b="1" dirty="0" smtClean="0">
                <a:latin typeface="Arial" panose="020B0604020202020204" pitchFamily="34" charset="0"/>
                <a:cs typeface="Arial" panose="020B0604020202020204" pitchFamily="34" charset="0"/>
              </a:rPr>
              <a:t>BY UNDERSTANDING EGO STATES WE CAN ENGINEER THE TRANSACTION BACK TO ADULT TO ADULT</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9109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2403" y="2363448"/>
            <a:ext cx="8596668" cy="2553325"/>
          </a:xfrm>
        </p:spPr>
        <p:txBody>
          <a:bodyPr>
            <a:normAutofit fontScale="90000"/>
          </a:bodyPr>
          <a:lstStyle/>
          <a:p>
            <a:pPr algn="ctr"/>
            <a:r>
              <a:rPr lang="en-GB" dirty="0" smtClean="0"/>
              <a:t>Any Questions ?</a:t>
            </a: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Thank you</a:t>
            </a:r>
            <a:endParaRPr lang="en-GB" dirty="0"/>
          </a:p>
        </p:txBody>
      </p:sp>
    </p:spTree>
    <p:extLst>
      <p:ext uri="{BB962C8B-B14F-4D97-AF65-F5344CB8AC3E}">
        <p14:creationId xmlns:p14="http://schemas.microsoft.com/office/powerpoint/2010/main" val="2128426107"/>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174</TotalTime>
  <Words>1228</Words>
  <Application>Microsoft Office PowerPoint</Application>
  <PresentationFormat>Widescreen</PresentationFormat>
  <Paragraphs>168</Paragraphs>
  <Slides>14</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Bradley Hand ITC</vt:lpstr>
      <vt:lpstr>Calibri</vt:lpstr>
      <vt:lpstr>Microsoft Sans Serif</vt:lpstr>
      <vt:lpstr>Trebuchet MS</vt:lpstr>
      <vt:lpstr>Wingdings 3</vt:lpstr>
      <vt:lpstr>Facet</vt:lpstr>
      <vt:lpstr>Transactional Analysis </vt:lpstr>
      <vt:lpstr>MASLOW</vt:lpstr>
      <vt:lpstr>Aim:  An Introduction to Transactional Analysis</vt:lpstr>
      <vt:lpstr>Objectives: </vt:lpstr>
      <vt:lpstr>Transactional Analysis</vt:lpstr>
      <vt:lpstr>Transactional Analysis – Ego States</vt:lpstr>
      <vt:lpstr>Transactional Analysis</vt:lpstr>
      <vt:lpstr>Transactional Analysis</vt:lpstr>
      <vt:lpstr>Transactional Analysis</vt:lpstr>
      <vt:lpstr>Group task</vt:lpstr>
      <vt:lpstr>Transactional Analysis</vt:lpstr>
      <vt:lpstr>Video </vt:lpstr>
      <vt:lpstr>Transactional Analysis</vt:lpstr>
      <vt:lpstr>Any Questions ?    Thank you</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Harris,Shairon swp51360</dc:creator>
  <cp:lastModifiedBy>Harris,Shairon swp51360</cp:lastModifiedBy>
  <cp:revision>33</cp:revision>
  <cp:lastPrinted>2019-11-18T15:27:58Z</cp:lastPrinted>
  <dcterms:created xsi:type="dcterms:W3CDTF">2019-11-04T14:02:13Z</dcterms:created>
  <dcterms:modified xsi:type="dcterms:W3CDTF">2019-11-18T15:38:11Z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b78947b3-d362-4ae1-8215-4a912a6492be</vt:lpwstr>
  </property>
  <property fmtid="{D5CDD505-2E9C-101B-9397-08002B2CF9AE}" pid="3" name="Classification">
    <vt:lpwstr>OFFICIAL</vt:lpwstr>
  </property>
  <property fmtid="{D5CDD505-2E9C-101B-9397-08002B2CF9AE}" pid="4" name="Visibility">
    <vt:lpwstr>NOT VISIBLE</vt:lpwstr>
  </property>
</Properties>
</file>