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8288000" cy="10287000"/>
  <p:notesSz cx="6858000" cy="9144000"/>
  <p:embeddedFontLst>
    <p:embeddedFont>
      <p:font typeface="Mont" panose="020B0604020202020204" charset="0"/>
      <p:regular r:id="rId21"/>
    </p:embeddedFont>
    <p:embeddedFont>
      <p:font typeface="Mont Bold" panose="020B0604020202020204" charset="0"/>
      <p:regular r:id="rId22"/>
    </p:embeddedFont>
    <p:embeddedFont>
      <p:font typeface="Mont Italics" panose="020B0604020202020204" charset="0"/>
      <p:regular r:id="rId23"/>
    </p:embeddedFont>
    <p:embeddedFont>
      <p:font typeface="Sensa Sans" panose="020B0604020202020204" charset="0"/>
      <p:regular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0" d="100"/>
          <a:sy n="50" d="100"/>
        </p:scale>
        <p:origin x="874" y="4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71A400-F66B-4487-94C3-12B8B7268B17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425F5C-1409-4CB6-AC2F-F6A489E593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4305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425F5C-1409-4CB6-AC2F-F6A489E5939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948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4.png"/><Relationship Id="rId7" Type="http://schemas.openxmlformats.org/officeDocument/2006/relationships/image" Target="../media/image14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10" Type="http://schemas.openxmlformats.org/officeDocument/2006/relationships/image" Target="../media/image8.png"/><Relationship Id="rId4" Type="http://schemas.openxmlformats.org/officeDocument/2006/relationships/image" Target="../media/image5.svg"/><Relationship Id="rId9" Type="http://schemas.openxmlformats.org/officeDocument/2006/relationships/image" Target="../media/image7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openxmlformats.org/officeDocument/2006/relationships/image" Target="../media/image24.png"/><Relationship Id="rId3" Type="http://schemas.openxmlformats.org/officeDocument/2006/relationships/image" Target="../media/image16.png"/><Relationship Id="rId7" Type="http://schemas.openxmlformats.org/officeDocument/2006/relationships/image" Target="../media/image20.svg"/><Relationship Id="rId12" Type="http://schemas.openxmlformats.org/officeDocument/2006/relationships/image" Target="../media/image23.jpeg"/><Relationship Id="rId2" Type="http://schemas.openxmlformats.org/officeDocument/2006/relationships/image" Target="../media/image15.jpeg"/><Relationship Id="rId16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2.svg"/><Relationship Id="rId5" Type="http://schemas.openxmlformats.org/officeDocument/2006/relationships/image" Target="../media/image18.svg"/><Relationship Id="rId15" Type="http://schemas.openxmlformats.org/officeDocument/2006/relationships/image" Target="../media/image7.svg"/><Relationship Id="rId10" Type="http://schemas.openxmlformats.org/officeDocument/2006/relationships/image" Target="../media/image21.png"/><Relationship Id="rId4" Type="http://schemas.openxmlformats.org/officeDocument/2006/relationships/image" Target="../media/image17.png"/><Relationship Id="rId9" Type="http://schemas.openxmlformats.org/officeDocument/2006/relationships/image" Target="../media/image5.svg"/><Relationship Id="rId1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31.png"/><Relationship Id="rId3" Type="http://schemas.openxmlformats.org/officeDocument/2006/relationships/image" Target="../media/image26.svg"/><Relationship Id="rId7" Type="http://schemas.openxmlformats.org/officeDocument/2006/relationships/image" Target="../media/image5.svg"/><Relationship Id="rId12" Type="http://schemas.openxmlformats.org/officeDocument/2006/relationships/image" Target="../media/image30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image" Target="../media/image29.png"/><Relationship Id="rId5" Type="http://schemas.openxmlformats.org/officeDocument/2006/relationships/image" Target="../media/image28.svg"/><Relationship Id="rId15" Type="http://schemas.openxmlformats.org/officeDocument/2006/relationships/image" Target="../media/image33.svg"/><Relationship Id="rId10" Type="http://schemas.openxmlformats.org/officeDocument/2006/relationships/image" Target="../media/image8.png"/><Relationship Id="rId4" Type="http://schemas.openxmlformats.org/officeDocument/2006/relationships/image" Target="../media/image27.png"/><Relationship Id="rId9" Type="http://schemas.openxmlformats.org/officeDocument/2006/relationships/image" Target="../media/image7.svg"/><Relationship Id="rId14" Type="http://schemas.openxmlformats.org/officeDocument/2006/relationships/image" Target="../media/image3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40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39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11" Type="http://schemas.openxmlformats.org/officeDocument/2006/relationships/image" Target="../media/image38.svg"/><Relationship Id="rId5" Type="http://schemas.openxmlformats.org/officeDocument/2006/relationships/image" Target="../media/image6.png"/><Relationship Id="rId15" Type="http://schemas.openxmlformats.org/officeDocument/2006/relationships/image" Target="../media/image42.svg"/><Relationship Id="rId10" Type="http://schemas.openxmlformats.org/officeDocument/2006/relationships/image" Target="../media/image37.png"/><Relationship Id="rId4" Type="http://schemas.openxmlformats.org/officeDocument/2006/relationships/image" Target="../media/image5.svg"/><Relationship Id="rId9" Type="http://schemas.openxmlformats.org/officeDocument/2006/relationships/image" Target="../media/image36.svg"/><Relationship Id="rId14" Type="http://schemas.openxmlformats.org/officeDocument/2006/relationships/image" Target="../media/image4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13" Type="http://schemas.openxmlformats.org/officeDocument/2006/relationships/image" Target="../media/image57.svg"/><Relationship Id="rId3" Type="http://schemas.openxmlformats.org/officeDocument/2006/relationships/image" Target="../media/image47.svg"/><Relationship Id="rId7" Type="http://schemas.openxmlformats.org/officeDocument/2006/relationships/image" Target="../media/image51.svg"/><Relationship Id="rId12" Type="http://schemas.openxmlformats.org/officeDocument/2006/relationships/image" Target="../media/image56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11" Type="http://schemas.openxmlformats.org/officeDocument/2006/relationships/image" Target="../media/image55.svg"/><Relationship Id="rId5" Type="http://schemas.openxmlformats.org/officeDocument/2006/relationships/image" Target="../media/image49.svg"/><Relationship Id="rId15" Type="http://schemas.openxmlformats.org/officeDocument/2006/relationships/image" Target="../media/image59.svg"/><Relationship Id="rId10" Type="http://schemas.openxmlformats.org/officeDocument/2006/relationships/image" Target="../media/image54.png"/><Relationship Id="rId4" Type="http://schemas.openxmlformats.org/officeDocument/2006/relationships/image" Target="../media/image48.png"/><Relationship Id="rId9" Type="http://schemas.openxmlformats.org/officeDocument/2006/relationships/image" Target="../media/image53.svg"/><Relationship Id="rId14" Type="http://schemas.openxmlformats.org/officeDocument/2006/relationships/image" Target="../media/image5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13" Type="http://schemas.openxmlformats.org/officeDocument/2006/relationships/image" Target="../media/image71.svg"/><Relationship Id="rId3" Type="http://schemas.openxmlformats.org/officeDocument/2006/relationships/image" Target="../media/image61.png"/><Relationship Id="rId7" Type="http://schemas.openxmlformats.org/officeDocument/2006/relationships/image" Target="../media/image65.png"/><Relationship Id="rId12" Type="http://schemas.openxmlformats.org/officeDocument/2006/relationships/image" Target="../media/image70.png"/><Relationship Id="rId17" Type="http://schemas.openxmlformats.org/officeDocument/2006/relationships/image" Target="../media/image75.png"/><Relationship Id="rId2" Type="http://schemas.openxmlformats.org/officeDocument/2006/relationships/image" Target="../media/image60.png"/><Relationship Id="rId16" Type="http://schemas.openxmlformats.org/officeDocument/2006/relationships/image" Target="../media/image7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png"/><Relationship Id="rId11" Type="http://schemas.openxmlformats.org/officeDocument/2006/relationships/image" Target="../media/image69.svg"/><Relationship Id="rId5" Type="http://schemas.openxmlformats.org/officeDocument/2006/relationships/image" Target="../media/image63.png"/><Relationship Id="rId15" Type="http://schemas.openxmlformats.org/officeDocument/2006/relationships/image" Target="../media/image73.svg"/><Relationship Id="rId10" Type="http://schemas.openxmlformats.org/officeDocument/2006/relationships/image" Target="../media/image68.png"/><Relationship Id="rId4" Type="http://schemas.openxmlformats.org/officeDocument/2006/relationships/image" Target="../media/image62.png"/><Relationship Id="rId9" Type="http://schemas.openxmlformats.org/officeDocument/2006/relationships/image" Target="../media/image67.svg"/><Relationship Id="rId14" Type="http://schemas.openxmlformats.org/officeDocument/2006/relationships/image" Target="../media/image7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7" Type="http://schemas.openxmlformats.org/officeDocument/2006/relationships/image" Target="../media/image81.sv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0.png"/><Relationship Id="rId5" Type="http://schemas.openxmlformats.org/officeDocument/2006/relationships/image" Target="../media/image79.png"/><Relationship Id="rId4" Type="http://schemas.openxmlformats.org/officeDocument/2006/relationships/image" Target="../media/image7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image" Target="../media/image8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5400000">
            <a:off x="3089139" y="-3089139"/>
            <a:ext cx="10287000" cy="16465278"/>
            <a:chOff x="0" y="0"/>
            <a:chExt cx="3092361" cy="494960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092361" cy="4949604"/>
            </a:xfrm>
            <a:custGeom>
              <a:avLst/>
              <a:gdLst/>
              <a:ahLst/>
              <a:cxnLst/>
              <a:rect l="l" t="t" r="r" b="b"/>
              <a:pathLst>
                <a:path w="3092361" h="4949604">
                  <a:moveTo>
                    <a:pt x="0" y="0"/>
                  </a:moveTo>
                  <a:lnTo>
                    <a:pt x="3092361" y="0"/>
                  </a:lnTo>
                  <a:lnTo>
                    <a:pt x="3092361" y="4949604"/>
                  </a:lnTo>
                  <a:lnTo>
                    <a:pt x="0" y="4949604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20000">
                  <a:srgbClr val="FFFFFF">
                    <a:alpha val="100000"/>
                  </a:srgbClr>
                </a:gs>
                <a:gs pos="40000">
                  <a:srgbClr val="FFFFFF">
                    <a:alpha val="100000"/>
                  </a:srgbClr>
                </a:gs>
                <a:gs pos="60000">
                  <a:srgbClr val="FFFFFF">
                    <a:alpha val="97500"/>
                  </a:srgbClr>
                </a:gs>
                <a:gs pos="80000">
                  <a:srgbClr val="FFFFFF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3092361" cy="4968654"/>
            </a:xfrm>
            <a:prstGeom prst="rect">
              <a:avLst/>
            </a:prstGeom>
          </p:spPr>
          <p:txBody>
            <a:bodyPr lIns="44508" tIns="44508" rIns="44508" bIns="44508" rtlCol="0" anchor="ctr"/>
            <a:lstStyle/>
            <a:p>
              <a:pPr algn="ctr">
                <a:lnSpc>
                  <a:spcPts val="2582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719288" y="5403037"/>
            <a:ext cx="7216646" cy="3608323"/>
            <a:chOff x="0" y="0"/>
            <a:chExt cx="6350000" cy="3175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350000" cy="3175000"/>
            </a:xfrm>
            <a:custGeom>
              <a:avLst/>
              <a:gdLst/>
              <a:ahLst/>
              <a:cxnLst/>
              <a:rect l="l" t="t" r="r" b="b"/>
              <a:pathLst>
                <a:path w="6350000" h="3175000">
                  <a:moveTo>
                    <a:pt x="3175000" y="3175000"/>
                  </a:moveTo>
                  <a:cubicBezTo>
                    <a:pt x="1421498" y="3175000"/>
                    <a:pt x="0" y="1753502"/>
                    <a:pt x="0" y="0"/>
                  </a:cubicBezTo>
                  <a:lnTo>
                    <a:pt x="6350000" y="0"/>
                  </a:lnTo>
                  <a:cubicBezTo>
                    <a:pt x="6350000" y="1753502"/>
                    <a:pt x="4928502" y="3175000"/>
                    <a:pt x="3175000" y="3175000"/>
                  </a:cubicBezTo>
                  <a:close/>
                </a:path>
              </a:pathLst>
            </a:custGeom>
            <a:blipFill>
              <a:blip r:embed="rId3"/>
              <a:stretch>
                <a:fillRect t="-11046" b="-22328"/>
              </a:stretch>
            </a:blipFill>
            <a:ln w="571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1607599" y="2167370"/>
            <a:ext cx="5328335" cy="2664168"/>
            <a:chOff x="0" y="0"/>
            <a:chExt cx="6350000" cy="31750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350000" cy="3175000"/>
            </a:xfrm>
            <a:custGeom>
              <a:avLst/>
              <a:gdLst/>
              <a:ahLst/>
              <a:cxnLst/>
              <a:rect l="l" t="t" r="r" b="b"/>
              <a:pathLst>
                <a:path w="6350000" h="3175000">
                  <a:moveTo>
                    <a:pt x="6350000" y="3175000"/>
                  </a:moveTo>
                  <a:lnTo>
                    <a:pt x="0" y="3175000"/>
                  </a:lnTo>
                  <a:cubicBezTo>
                    <a:pt x="0" y="1421498"/>
                    <a:pt x="1421498" y="0"/>
                    <a:pt x="3175000" y="0"/>
                  </a:cubicBezTo>
                  <a:cubicBezTo>
                    <a:pt x="4928502" y="0"/>
                    <a:pt x="6350000" y="1421498"/>
                    <a:pt x="6350000" y="3175000"/>
                  </a:cubicBezTo>
                  <a:close/>
                </a:path>
              </a:pathLst>
            </a:custGeom>
            <a:blipFill>
              <a:blip r:embed="rId4"/>
              <a:stretch>
                <a:fillRect t="-16708" b="-16708"/>
              </a:stretch>
            </a:blipFill>
            <a:ln w="571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573151" y="3448174"/>
            <a:ext cx="10034448" cy="31715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744"/>
              </a:lnSpc>
            </a:pPr>
            <a:r>
              <a:rPr lang="en-US" sz="6676" b="1" spc="-367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Vertical Farming at Home</a:t>
            </a:r>
          </a:p>
          <a:p>
            <a:pPr algn="l">
              <a:lnSpc>
                <a:spcPts val="15190"/>
              </a:lnSpc>
            </a:pPr>
            <a:endParaRPr lang="en-US" sz="6676" b="1" spc="-367">
              <a:solidFill>
                <a:srgbClr val="5E990C"/>
              </a:solidFill>
              <a:latin typeface="Mont Bold"/>
              <a:ea typeface="Mont Bold"/>
              <a:cs typeface="Mont Bold"/>
              <a:sym typeface="Mont Bold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362036" y="5241112"/>
            <a:ext cx="7733355" cy="76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17"/>
              </a:lnSpc>
            </a:pPr>
            <a:r>
              <a:rPr lang="en-US" sz="4013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Final Viva Presentation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73623" y="7477922"/>
            <a:ext cx="8145665" cy="20096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67"/>
              </a:lnSpc>
            </a:pPr>
            <a:r>
              <a:rPr lang="en-US" sz="3013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Module: Independent Project (ACCA6020)</a:t>
            </a:r>
          </a:p>
          <a:p>
            <a:pPr algn="l">
              <a:lnSpc>
                <a:spcPts val="3767"/>
              </a:lnSpc>
            </a:pPr>
            <a:endParaRPr lang="en-US" sz="3013">
              <a:solidFill>
                <a:srgbClr val="025403"/>
              </a:solidFill>
              <a:latin typeface="Mont"/>
              <a:ea typeface="Mont"/>
              <a:cs typeface="Mont"/>
              <a:sym typeface="Mont"/>
            </a:endParaRPr>
          </a:p>
          <a:p>
            <a:pPr algn="l">
              <a:lnSpc>
                <a:spcPts val="3767"/>
              </a:lnSpc>
            </a:pPr>
            <a:r>
              <a:rPr lang="en-US" sz="3013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Student: Alexei Nica (2232919)</a:t>
            </a:r>
          </a:p>
          <a:p>
            <a:pPr algn="l">
              <a:lnSpc>
                <a:spcPts val="3767"/>
              </a:lnSpc>
            </a:pPr>
            <a:r>
              <a:rPr lang="en-US" sz="3013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Supervisor: Dr. Sana Jokhio</a:t>
            </a:r>
          </a:p>
        </p:txBody>
      </p:sp>
      <p:sp>
        <p:nvSpPr>
          <p:cNvPr id="13" name="Freeform 13"/>
          <p:cNvSpPr/>
          <p:nvPr/>
        </p:nvSpPr>
        <p:spPr>
          <a:xfrm rot="5400000">
            <a:off x="-20485" y="20485"/>
            <a:ext cx="3408896" cy="3367926"/>
          </a:xfrm>
          <a:custGeom>
            <a:avLst/>
            <a:gdLst/>
            <a:ahLst/>
            <a:cxnLst/>
            <a:rect l="l" t="t" r="r" b="b"/>
            <a:pathLst>
              <a:path w="3408896" h="3367926">
                <a:moveTo>
                  <a:pt x="0" y="0"/>
                </a:moveTo>
                <a:lnTo>
                  <a:pt x="3408896" y="0"/>
                </a:lnTo>
                <a:lnTo>
                  <a:pt x="3408896" y="3367926"/>
                </a:lnTo>
                <a:lnTo>
                  <a:pt x="0" y="336792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99142" b="-101565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>
            <a:off x="128952" y="522287"/>
            <a:ext cx="2774062" cy="1113518"/>
            <a:chOff x="0" y="0"/>
            <a:chExt cx="3698749" cy="1484690"/>
          </a:xfrm>
        </p:grpSpPr>
        <p:sp>
          <p:nvSpPr>
            <p:cNvPr id="15" name="Freeform 15"/>
            <p:cNvSpPr/>
            <p:nvPr/>
          </p:nvSpPr>
          <p:spPr>
            <a:xfrm>
              <a:off x="0" y="198668"/>
              <a:ext cx="1330942" cy="1286022"/>
            </a:xfrm>
            <a:custGeom>
              <a:avLst/>
              <a:gdLst/>
              <a:ahLst/>
              <a:cxnLst/>
              <a:rect l="l" t="t" r="r" b="b"/>
              <a:pathLst>
                <a:path w="1330942" h="1286022">
                  <a:moveTo>
                    <a:pt x="0" y="0"/>
                  </a:moveTo>
                  <a:lnTo>
                    <a:pt x="1330942" y="0"/>
                  </a:lnTo>
                  <a:lnTo>
                    <a:pt x="1330942" y="1286022"/>
                  </a:lnTo>
                  <a:lnTo>
                    <a:pt x="0" y="12860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729011" y="0"/>
              <a:ext cx="1969738" cy="1484690"/>
            </a:xfrm>
            <a:custGeom>
              <a:avLst/>
              <a:gdLst/>
              <a:ahLst/>
              <a:cxnLst/>
              <a:rect l="l" t="t" r="r" b="b"/>
              <a:pathLst>
                <a:path w="1969738" h="1484690">
                  <a:moveTo>
                    <a:pt x="0" y="0"/>
                  </a:moveTo>
                  <a:lnTo>
                    <a:pt x="1969738" y="0"/>
                  </a:lnTo>
                  <a:lnTo>
                    <a:pt x="1969738" y="1484690"/>
                  </a:lnTo>
                  <a:lnTo>
                    <a:pt x="0" y="14846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0920" r="-19753" b="-2092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0" y="0"/>
            <a:ext cx="5029936" cy="10287000"/>
          </a:xfrm>
          <a:custGeom>
            <a:avLst/>
            <a:gdLst/>
            <a:ahLst/>
            <a:cxnLst/>
            <a:rect l="l" t="t" r="r" b="b"/>
            <a:pathLst>
              <a:path w="5029936" h="10287000">
                <a:moveTo>
                  <a:pt x="0" y="0"/>
                </a:moveTo>
                <a:lnTo>
                  <a:pt x="5029936" y="0"/>
                </a:lnTo>
                <a:lnTo>
                  <a:pt x="5029936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33129" r="-2025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 rot="-5400000">
            <a:off x="4092741" y="-68802"/>
            <a:ext cx="10287000" cy="10424603"/>
            <a:chOff x="0" y="0"/>
            <a:chExt cx="3092361" cy="313372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092361" cy="3133725"/>
            </a:xfrm>
            <a:custGeom>
              <a:avLst/>
              <a:gdLst/>
              <a:ahLst/>
              <a:cxnLst/>
              <a:rect l="l" t="t" r="r" b="b"/>
              <a:pathLst>
                <a:path w="3092361" h="3133725">
                  <a:moveTo>
                    <a:pt x="0" y="0"/>
                  </a:moveTo>
                  <a:lnTo>
                    <a:pt x="3092361" y="0"/>
                  </a:lnTo>
                  <a:lnTo>
                    <a:pt x="3092361" y="3133725"/>
                  </a:lnTo>
                  <a:lnTo>
                    <a:pt x="0" y="3133725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20000">
                  <a:srgbClr val="FFFFFF">
                    <a:alpha val="100000"/>
                  </a:srgbClr>
                </a:gs>
                <a:gs pos="40000">
                  <a:srgbClr val="FFFFFF">
                    <a:alpha val="100000"/>
                  </a:srgbClr>
                </a:gs>
                <a:gs pos="60000">
                  <a:srgbClr val="FFFFFF">
                    <a:alpha val="97500"/>
                  </a:srgbClr>
                </a:gs>
                <a:gs pos="80000">
                  <a:srgbClr val="FFFFFF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19050"/>
              <a:ext cx="3092361" cy="3152775"/>
            </a:xfrm>
            <a:prstGeom prst="rect">
              <a:avLst/>
            </a:prstGeom>
          </p:spPr>
          <p:txBody>
            <a:bodyPr lIns="44508" tIns="44508" rIns="44508" bIns="44508" rtlCol="0" anchor="ctr"/>
            <a:lstStyle/>
            <a:p>
              <a:pPr algn="ctr">
                <a:lnSpc>
                  <a:spcPts val="2102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6858157" y="22860"/>
            <a:ext cx="3486236" cy="12333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744"/>
              </a:lnSpc>
            </a:pPr>
            <a:r>
              <a:rPr lang="en-US" sz="6676" b="1" spc="-367" dirty="0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Content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867400" y="1104901"/>
            <a:ext cx="6248400" cy="94718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762"/>
              </a:lnSpc>
            </a:pPr>
            <a:r>
              <a:rPr lang="en-US" sz="3200" i="1" spc="351" dirty="0">
                <a:solidFill>
                  <a:srgbClr val="025403"/>
                </a:solidFill>
                <a:latin typeface="Mont Italics"/>
                <a:ea typeface="Mont Italics"/>
                <a:cs typeface="Mont Italics"/>
                <a:sym typeface="Mont Italics"/>
              </a:rPr>
              <a:t>Introduction </a:t>
            </a:r>
          </a:p>
          <a:p>
            <a:pPr algn="l">
              <a:lnSpc>
                <a:spcPts val="5762"/>
              </a:lnSpc>
            </a:pPr>
            <a:r>
              <a:rPr lang="en-US" sz="3200" i="1" spc="351" dirty="0">
                <a:solidFill>
                  <a:srgbClr val="025403"/>
                </a:solidFill>
                <a:latin typeface="Mont Italics"/>
                <a:ea typeface="Mont Italics"/>
                <a:cs typeface="Mont Italics"/>
                <a:sym typeface="Mont Italics"/>
              </a:rPr>
              <a:t>Problem Statement </a:t>
            </a:r>
          </a:p>
          <a:p>
            <a:pPr algn="l">
              <a:lnSpc>
                <a:spcPts val="5762"/>
              </a:lnSpc>
            </a:pPr>
            <a:r>
              <a:rPr lang="en-US" sz="3200" i="1" spc="351" dirty="0">
                <a:solidFill>
                  <a:srgbClr val="025403"/>
                </a:solidFill>
                <a:latin typeface="Mont Italics"/>
                <a:ea typeface="Mont Italics"/>
                <a:cs typeface="Mont Italics"/>
                <a:sym typeface="Mont Italics"/>
              </a:rPr>
              <a:t>Project Aim &amp; Objectives</a:t>
            </a:r>
          </a:p>
          <a:p>
            <a:pPr algn="l">
              <a:lnSpc>
                <a:spcPts val="5762"/>
              </a:lnSpc>
            </a:pPr>
            <a:r>
              <a:rPr lang="en-US" sz="3200" i="1" spc="351" dirty="0">
                <a:solidFill>
                  <a:srgbClr val="025403"/>
                </a:solidFill>
                <a:latin typeface="Mont Italics"/>
                <a:ea typeface="Mont Italics"/>
                <a:cs typeface="Mont Italics"/>
                <a:sym typeface="Mont Italics"/>
              </a:rPr>
              <a:t>Literature Review</a:t>
            </a:r>
          </a:p>
          <a:p>
            <a:pPr>
              <a:lnSpc>
                <a:spcPts val="5762"/>
              </a:lnSpc>
            </a:pPr>
            <a:r>
              <a:rPr lang="en-US" sz="3200" i="1" spc="351" dirty="0">
                <a:solidFill>
                  <a:srgbClr val="025403"/>
                </a:solidFill>
                <a:latin typeface="Mont Italics"/>
                <a:ea typeface="Mont Italics"/>
                <a:cs typeface="Mont Italics"/>
                <a:sym typeface="Mont Italics"/>
              </a:rPr>
              <a:t>Methodology</a:t>
            </a:r>
          </a:p>
          <a:p>
            <a:pPr>
              <a:lnSpc>
                <a:spcPts val="5762"/>
              </a:lnSpc>
            </a:pPr>
            <a:r>
              <a:rPr lang="en-US" sz="3200" i="1" spc="351" dirty="0">
                <a:solidFill>
                  <a:srgbClr val="025403"/>
                </a:solidFill>
                <a:latin typeface="Mont Italics"/>
                <a:ea typeface="Mont Italics"/>
                <a:cs typeface="Mont Italics"/>
                <a:sym typeface="Mont Italics"/>
              </a:rPr>
              <a:t>System Architecture</a:t>
            </a:r>
          </a:p>
          <a:p>
            <a:pPr>
              <a:lnSpc>
                <a:spcPts val="5762"/>
              </a:lnSpc>
            </a:pPr>
            <a:r>
              <a:rPr lang="en-US" sz="3200" i="1" spc="351" dirty="0">
                <a:solidFill>
                  <a:srgbClr val="025403"/>
                </a:solidFill>
                <a:latin typeface="Mont Italics"/>
                <a:ea typeface="Mont Italics"/>
                <a:cs typeface="Mont Italics"/>
                <a:sym typeface="Mont Italics"/>
              </a:rPr>
              <a:t>Tools &amp; Technologies</a:t>
            </a:r>
          </a:p>
          <a:p>
            <a:pPr algn="l">
              <a:lnSpc>
                <a:spcPts val="5762"/>
              </a:lnSpc>
            </a:pPr>
            <a:r>
              <a:rPr lang="en-US" sz="3200" i="1" spc="351" dirty="0">
                <a:solidFill>
                  <a:srgbClr val="025403"/>
                </a:solidFill>
                <a:latin typeface="Mont Italics"/>
                <a:ea typeface="Mont Italics"/>
                <a:cs typeface="Mont Italics"/>
                <a:sym typeface="Mont Italics"/>
              </a:rPr>
              <a:t>Platform Overview</a:t>
            </a:r>
          </a:p>
          <a:p>
            <a:pPr algn="l">
              <a:lnSpc>
                <a:spcPts val="5762"/>
              </a:lnSpc>
            </a:pPr>
            <a:r>
              <a:rPr lang="en-US" sz="3200" i="1" spc="351" dirty="0">
                <a:solidFill>
                  <a:srgbClr val="025403"/>
                </a:solidFill>
                <a:latin typeface="Mont Italics"/>
                <a:ea typeface="Mont Italics"/>
                <a:cs typeface="Mont Italics"/>
                <a:sym typeface="Mont Italics"/>
              </a:rPr>
              <a:t>Evaluation/Testing</a:t>
            </a:r>
          </a:p>
          <a:p>
            <a:pPr algn="l">
              <a:lnSpc>
                <a:spcPts val="5762"/>
              </a:lnSpc>
            </a:pPr>
            <a:r>
              <a:rPr lang="en-US" sz="3200" i="1" spc="351" dirty="0">
                <a:solidFill>
                  <a:srgbClr val="025403"/>
                </a:solidFill>
                <a:latin typeface="Mont Italics"/>
                <a:ea typeface="Mont Italics"/>
                <a:cs typeface="Mont Italics"/>
                <a:sym typeface="Mont Italics"/>
              </a:rPr>
              <a:t>Future work</a:t>
            </a:r>
          </a:p>
          <a:p>
            <a:pPr algn="l">
              <a:lnSpc>
                <a:spcPts val="5762"/>
              </a:lnSpc>
            </a:pPr>
            <a:r>
              <a:rPr lang="en-US" sz="3200" i="1" spc="351" dirty="0">
                <a:solidFill>
                  <a:srgbClr val="025403"/>
                </a:solidFill>
                <a:latin typeface="Mont Italics"/>
                <a:ea typeface="Mont Italics"/>
                <a:cs typeface="Mont Italics"/>
                <a:sym typeface="Mont Italics"/>
              </a:rPr>
              <a:t>Conclusion</a:t>
            </a:r>
          </a:p>
          <a:p>
            <a:pPr algn="l">
              <a:lnSpc>
                <a:spcPts val="5762"/>
              </a:lnSpc>
            </a:pPr>
            <a:r>
              <a:rPr lang="en-US" sz="3200" i="1" spc="351" dirty="0">
                <a:solidFill>
                  <a:srgbClr val="025403"/>
                </a:solidFill>
                <a:latin typeface="Mont Italics"/>
                <a:ea typeface="Mont Italics"/>
                <a:cs typeface="Mont Italics"/>
                <a:sym typeface="Mont Italics"/>
              </a:rPr>
              <a:t>References</a:t>
            </a:r>
          </a:p>
          <a:p>
            <a:pPr algn="l">
              <a:lnSpc>
                <a:spcPts val="4392"/>
              </a:lnSpc>
            </a:pPr>
            <a:endParaRPr lang="en-US" sz="3200" i="1" spc="351" dirty="0">
              <a:solidFill>
                <a:srgbClr val="025403"/>
              </a:solidFill>
              <a:latin typeface="Mont Italics"/>
              <a:ea typeface="Mont Italics"/>
              <a:cs typeface="Mont Italics"/>
              <a:sym typeface="Mont Italic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96636" y="3237446"/>
            <a:ext cx="7275580" cy="61863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491"/>
              </a:lnSpc>
            </a:pPr>
            <a:r>
              <a:rPr lang="en-US" sz="3208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  Growing food at home is becoming very popular, especially in small spaces. </a:t>
            </a:r>
          </a:p>
          <a:p>
            <a:pPr algn="just">
              <a:lnSpc>
                <a:spcPts val="4491"/>
              </a:lnSpc>
            </a:pPr>
            <a:r>
              <a:rPr lang="en-US" sz="3208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  Vertical farming is practical because it saves space, uses less soil, and allows year-round production. </a:t>
            </a:r>
          </a:p>
          <a:p>
            <a:pPr algn="just">
              <a:lnSpc>
                <a:spcPts val="4491"/>
              </a:lnSpc>
            </a:pPr>
            <a:r>
              <a:rPr lang="en-US" sz="3208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     However, most current research focuses on large-scale systems, while few tools are designed for beginners or small households.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8072216" y="2070930"/>
            <a:ext cx="3736560" cy="7473120"/>
            <a:chOff x="0" y="0"/>
            <a:chExt cx="3175000" cy="63500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175000" cy="6350000"/>
            </a:xfrm>
            <a:custGeom>
              <a:avLst/>
              <a:gdLst/>
              <a:ahLst/>
              <a:cxnLst/>
              <a:rect l="l" t="t" r="r" b="b"/>
              <a:pathLst>
                <a:path w="3175000" h="6350000">
                  <a:moveTo>
                    <a:pt x="3175000" y="0"/>
                  </a:moveTo>
                  <a:lnTo>
                    <a:pt x="3175000" y="6350000"/>
                  </a:lnTo>
                  <a:cubicBezTo>
                    <a:pt x="1421498" y="6350000"/>
                    <a:pt x="0" y="4928502"/>
                    <a:pt x="0" y="3175000"/>
                  </a:cubicBezTo>
                  <a:cubicBezTo>
                    <a:pt x="0" y="1421498"/>
                    <a:pt x="1421498" y="0"/>
                    <a:pt x="3175000" y="0"/>
                  </a:cubicBezTo>
                  <a:close/>
                </a:path>
              </a:pathLst>
            </a:custGeom>
            <a:blipFill>
              <a:blip r:embed="rId2"/>
              <a:stretch>
                <a:fillRect l="-90186" r="-90186"/>
              </a:stretch>
            </a:blipFill>
            <a:ln w="571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>
            <a:off x="12584035" y="2347726"/>
            <a:ext cx="4880061" cy="4821410"/>
          </a:xfrm>
          <a:custGeom>
            <a:avLst/>
            <a:gdLst/>
            <a:ahLst/>
            <a:cxnLst/>
            <a:rect l="l" t="t" r="r" b="b"/>
            <a:pathLst>
              <a:path w="4880061" h="4821410">
                <a:moveTo>
                  <a:pt x="0" y="0"/>
                </a:moveTo>
                <a:lnTo>
                  <a:pt x="4880061" y="0"/>
                </a:lnTo>
                <a:lnTo>
                  <a:pt x="4880061" y="4821410"/>
                </a:lnTo>
                <a:lnTo>
                  <a:pt x="0" y="482141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99142" b="-101565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9382944" y="1604448"/>
            <a:ext cx="4415802" cy="4415802"/>
            <a:chOff x="0" y="0"/>
            <a:chExt cx="7620000" cy="7620000"/>
          </a:xfrm>
        </p:grpSpPr>
        <p:sp>
          <p:nvSpPr>
            <p:cNvPr id="7" name="Freeform 7"/>
            <p:cNvSpPr/>
            <p:nvPr/>
          </p:nvSpPr>
          <p:spPr>
            <a:xfrm>
              <a:off x="615667" y="629888"/>
              <a:ext cx="6388667" cy="6360224"/>
            </a:xfrm>
            <a:custGeom>
              <a:avLst/>
              <a:gdLst/>
              <a:ahLst/>
              <a:cxnLst/>
              <a:rect l="l" t="t" r="r" b="b"/>
              <a:pathLst>
                <a:path w="6388667" h="6360224">
                  <a:moveTo>
                    <a:pt x="3194333" y="32"/>
                  </a:moveTo>
                  <a:cubicBezTo>
                    <a:pt x="2054812" y="-5064"/>
                    <a:pt x="999664" y="599939"/>
                    <a:pt x="428427" y="1585952"/>
                  </a:cubicBezTo>
                  <a:cubicBezTo>
                    <a:pt x="-142810" y="2571966"/>
                    <a:pt x="-142810" y="3788258"/>
                    <a:pt x="428427" y="4774271"/>
                  </a:cubicBezTo>
                  <a:cubicBezTo>
                    <a:pt x="999664" y="5760285"/>
                    <a:pt x="2054812" y="6365287"/>
                    <a:pt x="3194333" y="6360192"/>
                  </a:cubicBezTo>
                  <a:cubicBezTo>
                    <a:pt x="4333854" y="6365287"/>
                    <a:pt x="5389002" y="5760285"/>
                    <a:pt x="5960239" y="4774271"/>
                  </a:cubicBezTo>
                  <a:cubicBezTo>
                    <a:pt x="6531476" y="3788257"/>
                    <a:pt x="6531476" y="2571966"/>
                    <a:pt x="5960239" y="1585952"/>
                  </a:cubicBezTo>
                  <a:cubicBezTo>
                    <a:pt x="5389002" y="599938"/>
                    <a:pt x="4333854" y="-5064"/>
                    <a:pt x="3194333" y="32"/>
                  </a:cubicBezTo>
                  <a:close/>
                </a:path>
              </a:pathLst>
            </a:custGeom>
            <a:blipFill>
              <a:blip r:embed="rId5"/>
              <a:stretch>
                <a:fillRect l="-45382" r="-422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0" y="0"/>
              <a:ext cx="7620000" cy="7620000"/>
            </a:xfrm>
            <a:custGeom>
              <a:avLst/>
              <a:gdLst/>
              <a:ahLst/>
              <a:cxnLst/>
              <a:rect l="l" t="t" r="r" b="b"/>
              <a:pathLst>
                <a:path w="7620000" h="7620000">
                  <a:moveTo>
                    <a:pt x="3810000" y="0"/>
                  </a:moveTo>
                  <a:cubicBezTo>
                    <a:pt x="1709420" y="0"/>
                    <a:pt x="0" y="1709420"/>
                    <a:pt x="0" y="3810000"/>
                  </a:cubicBezTo>
                  <a:cubicBezTo>
                    <a:pt x="0" y="5910580"/>
                    <a:pt x="1709420" y="7620000"/>
                    <a:pt x="3810000" y="7620000"/>
                  </a:cubicBezTo>
                  <a:cubicBezTo>
                    <a:pt x="5910580" y="7620000"/>
                    <a:pt x="7620000" y="5910580"/>
                    <a:pt x="7620000" y="3810000"/>
                  </a:cubicBezTo>
                  <a:cubicBezTo>
                    <a:pt x="7620000" y="1709420"/>
                    <a:pt x="5910580" y="0"/>
                    <a:pt x="3810000" y="0"/>
                  </a:cubicBezTo>
                  <a:close/>
                  <a:moveTo>
                    <a:pt x="629920" y="3810000"/>
                  </a:moveTo>
                  <a:cubicBezTo>
                    <a:pt x="629920" y="2056130"/>
                    <a:pt x="2056130" y="629920"/>
                    <a:pt x="3810000" y="629920"/>
                  </a:cubicBezTo>
                  <a:cubicBezTo>
                    <a:pt x="5563870" y="629920"/>
                    <a:pt x="6990080" y="2056130"/>
                    <a:pt x="6990080" y="3810000"/>
                  </a:cubicBezTo>
                  <a:cubicBezTo>
                    <a:pt x="6990080" y="5563870"/>
                    <a:pt x="5563870" y="6990080"/>
                    <a:pt x="3810000" y="6990080"/>
                  </a:cubicBezTo>
                  <a:cubicBezTo>
                    <a:pt x="2056130" y="6990080"/>
                    <a:pt x="629920" y="5563870"/>
                    <a:pt x="629920" y="381000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>
            <a:grpSpLocks noChangeAspect="1"/>
          </p:cNvGrpSpPr>
          <p:nvPr/>
        </p:nvGrpSpPr>
        <p:grpSpPr>
          <a:xfrm>
            <a:off x="13910303" y="2033292"/>
            <a:ext cx="3934225" cy="3934225"/>
            <a:chOff x="0" y="0"/>
            <a:chExt cx="7620000" cy="7620000"/>
          </a:xfrm>
        </p:grpSpPr>
        <p:sp>
          <p:nvSpPr>
            <p:cNvPr id="10" name="Freeform 10"/>
            <p:cNvSpPr/>
            <p:nvPr/>
          </p:nvSpPr>
          <p:spPr>
            <a:xfrm>
              <a:off x="615667" y="629888"/>
              <a:ext cx="6388667" cy="6360224"/>
            </a:xfrm>
            <a:custGeom>
              <a:avLst/>
              <a:gdLst/>
              <a:ahLst/>
              <a:cxnLst/>
              <a:rect l="l" t="t" r="r" b="b"/>
              <a:pathLst>
                <a:path w="6388667" h="6360224">
                  <a:moveTo>
                    <a:pt x="3194333" y="32"/>
                  </a:moveTo>
                  <a:cubicBezTo>
                    <a:pt x="2054812" y="-5064"/>
                    <a:pt x="999664" y="599939"/>
                    <a:pt x="428427" y="1585952"/>
                  </a:cubicBezTo>
                  <a:cubicBezTo>
                    <a:pt x="-142810" y="2571966"/>
                    <a:pt x="-142810" y="3788258"/>
                    <a:pt x="428427" y="4774271"/>
                  </a:cubicBezTo>
                  <a:cubicBezTo>
                    <a:pt x="999664" y="5760285"/>
                    <a:pt x="2054812" y="6365287"/>
                    <a:pt x="3194333" y="6360192"/>
                  </a:cubicBezTo>
                  <a:cubicBezTo>
                    <a:pt x="4333854" y="6365287"/>
                    <a:pt x="5389002" y="5760285"/>
                    <a:pt x="5960239" y="4774271"/>
                  </a:cubicBezTo>
                  <a:cubicBezTo>
                    <a:pt x="6531476" y="3788257"/>
                    <a:pt x="6531476" y="2571966"/>
                    <a:pt x="5960239" y="1585952"/>
                  </a:cubicBezTo>
                  <a:cubicBezTo>
                    <a:pt x="5389002" y="599938"/>
                    <a:pt x="4333854" y="-5064"/>
                    <a:pt x="3194333" y="32"/>
                  </a:cubicBezTo>
                  <a:close/>
                </a:path>
              </a:pathLst>
            </a:custGeom>
            <a:blipFill>
              <a:blip r:embed="rId6"/>
              <a:stretch>
                <a:fillRect l="-24665" r="-2466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0" y="0"/>
              <a:ext cx="7620000" cy="7620000"/>
            </a:xfrm>
            <a:custGeom>
              <a:avLst/>
              <a:gdLst/>
              <a:ahLst/>
              <a:cxnLst/>
              <a:rect l="l" t="t" r="r" b="b"/>
              <a:pathLst>
                <a:path w="7620000" h="7620000">
                  <a:moveTo>
                    <a:pt x="3810000" y="0"/>
                  </a:moveTo>
                  <a:cubicBezTo>
                    <a:pt x="1709420" y="0"/>
                    <a:pt x="0" y="1709420"/>
                    <a:pt x="0" y="3810000"/>
                  </a:cubicBezTo>
                  <a:cubicBezTo>
                    <a:pt x="0" y="5910580"/>
                    <a:pt x="1709420" y="7620000"/>
                    <a:pt x="3810000" y="7620000"/>
                  </a:cubicBezTo>
                  <a:cubicBezTo>
                    <a:pt x="5910580" y="7620000"/>
                    <a:pt x="7620000" y="5910580"/>
                    <a:pt x="7620000" y="3810000"/>
                  </a:cubicBezTo>
                  <a:cubicBezTo>
                    <a:pt x="7620000" y="1709420"/>
                    <a:pt x="5910580" y="0"/>
                    <a:pt x="3810000" y="0"/>
                  </a:cubicBezTo>
                  <a:close/>
                  <a:moveTo>
                    <a:pt x="629920" y="3810000"/>
                  </a:moveTo>
                  <a:cubicBezTo>
                    <a:pt x="629920" y="2056130"/>
                    <a:pt x="2056130" y="629920"/>
                    <a:pt x="3810000" y="629920"/>
                  </a:cubicBezTo>
                  <a:cubicBezTo>
                    <a:pt x="5563870" y="629920"/>
                    <a:pt x="6990080" y="2056130"/>
                    <a:pt x="6990080" y="3810000"/>
                  </a:cubicBezTo>
                  <a:cubicBezTo>
                    <a:pt x="6990080" y="5563870"/>
                    <a:pt x="5563870" y="6990080"/>
                    <a:pt x="3810000" y="6990080"/>
                  </a:cubicBezTo>
                  <a:cubicBezTo>
                    <a:pt x="2056130" y="6990080"/>
                    <a:pt x="629920" y="5563870"/>
                    <a:pt x="629920" y="381000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Freeform 12"/>
          <p:cNvSpPr/>
          <p:nvPr/>
        </p:nvSpPr>
        <p:spPr>
          <a:xfrm>
            <a:off x="12584035" y="6429155"/>
            <a:ext cx="4675265" cy="3114895"/>
          </a:xfrm>
          <a:custGeom>
            <a:avLst/>
            <a:gdLst/>
            <a:ahLst/>
            <a:cxnLst/>
            <a:rect l="l" t="t" r="r" b="b"/>
            <a:pathLst>
              <a:path w="4675265" h="3114895">
                <a:moveTo>
                  <a:pt x="0" y="0"/>
                </a:moveTo>
                <a:lnTo>
                  <a:pt x="4675265" y="0"/>
                </a:lnTo>
                <a:lnTo>
                  <a:pt x="4675265" y="3114895"/>
                </a:lnTo>
                <a:lnTo>
                  <a:pt x="0" y="311489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6930566" y="550388"/>
            <a:ext cx="4426869" cy="1085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28"/>
              </a:lnSpc>
            </a:pPr>
            <a:r>
              <a:rPr lang="en-US" sz="5886" spc="-323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Introduction</a:t>
            </a:r>
          </a:p>
        </p:txBody>
      </p:sp>
      <p:sp>
        <p:nvSpPr>
          <p:cNvPr id="14" name="Freeform 14"/>
          <p:cNvSpPr/>
          <p:nvPr/>
        </p:nvSpPr>
        <p:spPr>
          <a:xfrm rot="5400000">
            <a:off x="-20485" y="20485"/>
            <a:ext cx="3408896" cy="3367926"/>
          </a:xfrm>
          <a:custGeom>
            <a:avLst/>
            <a:gdLst/>
            <a:ahLst/>
            <a:cxnLst/>
            <a:rect l="l" t="t" r="r" b="b"/>
            <a:pathLst>
              <a:path w="3408896" h="3367926">
                <a:moveTo>
                  <a:pt x="0" y="0"/>
                </a:moveTo>
                <a:lnTo>
                  <a:pt x="3408896" y="0"/>
                </a:lnTo>
                <a:lnTo>
                  <a:pt x="3408896" y="3367926"/>
                </a:lnTo>
                <a:lnTo>
                  <a:pt x="0" y="33679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99142" b="-101565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5" name="Group 15"/>
          <p:cNvGrpSpPr/>
          <p:nvPr/>
        </p:nvGrpSpPr>
        <p:grpSpPr>
          <a:xfrm>
            <a:off x="128952" y="522287"/>
            <a:ext cx="2774062" cy="1113518"/>
            <a:chOff x="0" y="0"/>
            <a:chExt cx="3698749" cy="1484690"/>
          </a:xfrm>
        </p:grpSpPr>
        <p:sp>
          <p:nvSpPr>
            <p:cNvPr id="16" name="Freeform 16"/>
            <p:cNvSpPr/>
            <p:nvPr/>
          </p:nvSpPr>
          <p:spPr>
            <a:xfrm>
              <a:off x="0" y="198668"/>
              <a:ext cx="1330942" cy="1286022"/>
            </a:xfrm>
            <a:custGeom>
              <a:avLst/>
              <a:gdLst/>
              <a:ahLst/>
              <a:cxnLst/>
              <a:rect l="l" t="t" r="r" b="b"/>
              <a:pathLst>
                <a:path w="1330942" h="1286022">
                  <a:moveTo>
                    <a:pt x="0" y="0"/>
                  </a:moveTo>
                  <a:lnTo>
                    <a:pt x="1330942" y="0"/>
                  </a:lnTo>
                  <a:lnTo>
                    <a:pt x="1330942" y="1286022"/>
                  </a:lnTo>
                  <a:lnTo>
                    <a:pt x="0" y="12860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729011" y="0"/>
              <a:ext cx="1969738" cy="1484690"/>
            </a:xfrm>
            <a:custGeom>
              <a:avLst/>
              <a:gdLst/>
              <a:ahLst/>
              <a:cxnLst/>
              <a:rect l="l" t="t" r="r" b="b"/>
              <a:pathLst>
                <a:path w="1969738" h="1484690">
                  <a:moveTo>
                    <a:pt x="0" y="0"/>
                  </a:moveTo>
                  <a:lnTo>
                    <a:pt x="1969738" y="0"/>
                  </a:lnTo>
                  <a:lnTo>
                    <a:pt x="1969738" y="1484690"/>
                  </a:lnTo>
                  <a:lnTo>
                    <a:pt x="0" y="14846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77" b="-927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5400000">
            <a:off x="3159838" y="-3163720"/>
            <a:ext cx="10287000" cy="16614440"/>
            <a:chOff x="0" y="0"/>
            <a:chExt cx="3092361" cy="499444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092361" cy="4994444"/>
            </a:xfrm>
            <a:custGeom>
              <a:avLst/>
              <a:gdLst/>
              <a:ahLst/>
              <a:cxnLst/>
              <a:rect l="l" t="t" r="r" b="b"/>
              <a:pathLst>
                <a:path w="3092361" h="4994444">
                  <a:moveTo>
                    <a:pt x="0" y="0"/>
                  </a:moveTo>
                  <a:lnTo>
                    <a:pt x="3092361" y="0"/>
                  </a:lnTo>
                  <a:lnTo>
                    <a:pt x="3092361" y="4994444"/>
                  </a:lnTo>
                  <a:lnTo>
                    <a:pt x="0" y="4994444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20000">
                  <a:srgbClr val="FFFFFF">
                    <a:alpha val="100000"/>
                  </a:srgbClr>
                </a:gs>
                <a:gs pos="40000">
                  <a:srgbClr val="FFFFFF">
                    <a:alpha val="100000"/>
                  </a:srgbClr>
                </a:gs>
                <a:gs pos="60000">
                  <a:srgbClr val="FFFFFF">
                    <a:alpha val="97500"/>
                  </a:srgbClr>
                </a:gs>
                <a:gs pos="80000">
                  <a:srgbClr val="FFFFFF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3092361" cy="5013494"/>
            </a:xfrm>
            <a:prstGeom prst="rect">
              <a:avLst/>
            </a:prstGeom>
          </p:spPr>
          <p:txBody>
            <a:bodyPr lIns="44508" tIns="44508" rIns="44508" bIns="44508" rtlCol="0" anchor="ctr"/>
            <a:lstStyle/>
            <a:p>
              <a:pPr algn="ctr">
                <a:lnSpc>
                  <a:spcPts val="2102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028700" y="3369345"/>
            <a:ext cx="6224841" cy="9912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67"/>
              </a:lnSpc>
            </a:pPr>
            <a:r>
              <a:rPr lang="en-US" sz="5402" b="1" spc="-297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Problem Statement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21075" y="4899777"/>
            <a:ext cx="5675266" cy="28058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172"/>
              </a:lnSpc>
            </a:pPr>
            <a:r>
              <a:rPr lang="en-US" sz="2265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  Most online information is scattered and too technical. Current platforms focus on commercial farms, lack interactivity, and do not support small home users. </a:t>
            </a:r>
          </a:p>
          <a:p>
            <a:pPr algn="just">
              <a:lnSpc>
                <a:spcPts val="3172"/>
              </a:lnSpc>
            </a:pPr>
            <a:r>
              <a:rPr lang="en-US" sz="2265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  This creates a clear need for a simple, step-by-step solution.</a:t>
            </a:r>
          </a:p>
        </p:txBody>
      </p:sp>
      <p:sp>
        <p:nvSpPr>
          <p:cNvPr id="8" name="Freeform 8"/>
          <p:cNvSpPr/>
          <p:nvPr/>
        </p:nvSpPr>
        <p:spPr>
          <a:xfrm>
            <a:off x="7094643" y="5312383"/>
            <a:ext cx="5021813" cy="3515269"/>
          </a:xfrm>
          <a:custGeom>
            <a:avLst/>
            <a:gdLst/>
            <a:ahLst/>
            <a:cxnLst/>
            <a:rect l="l" t="t" r="r" b="b"/>
            <a:pathLst>
              <a:path w="5021813" h="3515269">
                <a:moveTo>
                  <a:pt x="0" y="0"/>
                </a:moveTo>
                <a:lnTo>
                  <a:pt x="5021813" y="0"/>
                </a:lnTo>
                <a:lnTo>
                  <a:pt x="5021813" y="3515269"/>
                </a:lnTo>
                <a:lnTo>
                  <a:pt x="0" y="351526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2134410" y="5215874"/>
            <a:ext cx="5021813" cy="3515269"/>
          </a:xfrm>
          <a:custGeom>
            <a:avLst/>
            <a:gdLst/>
            <a:ahLst/>
            <a:cxnLst/>
            <a:rect l="l" t="t" r="r" b="b"/>
            <a:pathLst>
              <a:path w="5021813" h="3515269">
                <a:moveTo>
                  <a:pt x="0" y="0"/>
                </a:moveTo>
                <a:lnTo>
                  <a:pt x="5021813" y="0"/>
                </a:lnTo>
                <a:lnTo>
                  <a:pt x="5021813" y="3515269"/>
                </a:lnTo>
                <a:lnTo>
                  <a:pt x="0" y="351526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10800000" flipH="1">
            <a:off x="12266676" y="7530489"/>
            <a:ext cx="1532858" cy="1514435"/>
          </a:xfrm>
          <a:custGeom>
            <a:avLst/>
            <a:gdLst/>
            <a:ahLst/>
            <a:cxnLst/>
            <a:rect l="l" t="t" r="r" b="b"/>
            <a:pathLst>
              <a:path w="1532858" h="1514435">
                <a:moveTo>
                  <a:pt x="1532858" y="0"/>
                </a:moveTo>
                <a:lnTo>
                  <a:pt x="0" y="0"/>
                </a:lnTo>
                <a:lnTo>
                  <a:pt x="0" y="1514435"/>
                </a:lnTo>
                <a:lnTo>
                  <a:pt x="1532858" y="1514435"/>
                </a:lnTo>
                <a:lnTo>
                  <a:pt x="1532858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99142" b="-10156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2311549" y="7660454"/>
            <a:ext cx="1051673" cy="1000404"/>
          </a:xfrm>
          <a:custGeom>
            <a:avLst/>
            <a:gdLst/>
            <a:ahLst/>
            <a:cxnLst/>
            <a:rect l="l" t="t" r="r" b="b"/>
            <a:pathLst>
              <a:path w="1051673" h="1000404">
                <a:moveTo>
                  <a:pt x="0" y="0"/>
                </a:moveTo>
                <a:lnTo>
                  <a:pt x="1051673" y="0"/>
                </a:lnTo>
                <a:lnTo>
                  <a:pt x="1051673" y="1000404"/>
                </a:lnTo>
                <a:lnTo>
                  <a:pt x="0" y="100040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12773644" y="7522095"/>
            <a:ext cx="3433224" cy="6385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263"/>
              </a:lnSpc>
            </a:pPr>
            <a:r>
              <a:rPr lang="en-US" sz="1950" b="1" spc="-107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No Step-by-Step</a:t>
            </a:r>
          </a:p>
          <a:p>
            <a:pPr algn="r">
              <a:lnSpc>
                <a:spcPts val="2263"/>
              </a:lnSpc>
            </a:pPr>
            <a:r>
              <a:rPr lang="en-US" sz="1950" b="1" spc="-107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Guidance</a:t>
            </a:r>
          </a:p>
        </p:txBody>
      </p:sp>
      <p:sp>
        <p:nvSpPr>
          <p:cNvPr id="13" name="Freeform 13"/>
          <p:cNvSpPr/>
          <p:nvPr/>
        </p:nvSpPr>
        <p:spPr>
          <a:xfrm rot="-10800000">
            <a:off x="10261185" y="7530489"/>
            <a:ext cx="1532858" cy="1514435"/>
          </a:xfrm>
          <a:custGeom>
            <a:avLst/>
            <a:gdLst/>
            <a:ahLst/>
            <a:cxnLst/>
            <a:rect l="l" t="t" r="r" b="b"/>
            <a:pathLst>
              <a:path w="1532858" h="1514435">
                <a:moveTo>
                  <a:pt x="0" y="0"/>
                </a:moveTo>
                <a:lnTo>
                  <a:pt x="1532858" y="0"/>
                </a:lnTo>
                <a:lnTo>
                  <a:pt x="1532858" y="1514435"/>
                </a:lnTo>
                <a:lnTo>
                  <a:pt x="0" y="151443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99142" b="-10156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0604292" y="7591721"/>
            <a:ext cx="1118052" cy="1069137"/>
          </a:xfrm>
          <a:custGeom>
            <a:avLst/>
            <a:gdLst/>
            <a:ahLst/>
            <a:cxnLst/>
            <a:rect l="l" t="t" r="r" b="b"/>
            <a:pathLst>
              <a:path w="1118052" h="1069137">
                <a:moveTo>
                  <a:pt x="0" y="0"/>
                </a:moveTo>
                <a:lnTo>
                  <a:pt x="1118052" y="0"/>
                </a:lnTo>
                <a:lnTo>
                  <a:pt x="1118052" y="1069137"/>
                </a:lnTo>
                <a:lnTo>
                  <a:pt x="0" y="106913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7632269" y="7593779"/>
            <a:ext cx="2763885" cy="3919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95"/>
              </a:lnSpc>
            </a:pPr>
            <a:r>
              <a:rPr lang="en-US" sz="2150" b="1" spc="-118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Lack of Interactivity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632269" y="5955352"/>
            <a:ext cx="3785311" cy="1352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617"/>
              </a:lnSpc>
            </a:pPr>
            <a:r>
              <a:rPr lang="en-US" sz="1869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 Existing tools usually miss interactive planning, login functions, and personalization. This limits user engagement.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606756" y="5955352"/>
            <a:ext cx="3925222" cy="1352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617"/>
              </a:lnSpc>
            </a:pPr>
            <a:r>
              <a:rPr lang="en-US" sz="1869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  There is no simple platform guiding home users through building and managing their own vertical farm.</a:t>
            </a:r>
          </a:p>
        </p:txBody>
      </p:sp>
      <p:sp>
        <p:nvSpPr>
          <p:cNvPr id="18" name="Freeform 18"/>
          <p:cNvSpPr/>
          <p:nvPr/>
        </p:nvSpPr>
        <p:spPr>
          <a:xfrm>
            <a:off x="12615733" y="1700605"/>
            <a:ext cx="5021813" cy="3515269"/>
          </a:xfrm>
          <a:custGeom>
            <a:avLst/>
            <a:gdLst/>
            <a:ahLst/>
            <a:cxnLst/>
            <a:rect l="l" t="t" r="r" b="b"/>
            <a:pathLst>
              <a:path w="5021813" h="3515269">
                <a:moveTo>
                  <a:pt x="0" y="0"/>
                </a:moveTo>
                <a:lnTo>
                  <a:pt x="5021813" y="0"/>
                </a:lnTo>
                <a:lnTo>
                  <a:pt x="5021813" y="3515269"/>
                </a:lnTo>
                <a:lnTo>
                  <a:pt x="0" y="351526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12747999" y="1242076"/>
            <a:ext cx="1532858" cy="1514435"/>
          </a:xfrm>
          <a:custGeom>
            <a:avLst/>
            <a:gdLst/>
            <a:ahLst/>
            <a:cxnLst/>
            <a:rect l="l" t="t" r="r" b="b"/>
            <a:pathLst>
              <a:path w="1532858" h="1514435">
                <a:moveTo>
                  <a:pt x="0" y="0"/>
                </a:moveTo>
                <a:lnTo>
                  <a:pt x="1532858" y="0"/>
                </a:lnTo>
                <a:lnTo>
                  <a:pt x="1532858" y="1514435"/>
                </a:lnTo>
                <a:lnTo>
                  <a:pt x="0" y="151443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99142" b="-10156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12827832" y="1541022"/>
            <a:ext cx="854270" cy="1140277"/>
          </a:xfrm>
          <a:custGeom>
            <a:avLst/>
            <a:gdLst/>
            <a:ahLst/>
            <a:cxnLst/>
            <a:rect l="l" t="t" r="r" b="b"/>
            <a:pathLst>
              <a:path w="854270" h="1140277">
                <a:moveTo>
                  <a:pt x="0" y="0"/>
                </a:moveTo>
                <a:lnTo>
                  <a:pt x="854271" y="0"/>
                </a:lnTo>
                <a:lnTo>
                  <a:pt x="854271" y="1140277"/>
                </a:lnTo>
                <a:lnTo>
                  <a:pt x="0" y="1140277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 l="-50172" r="-5017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14280857" y="2137673"/>
            <a:ext cx="2754235" cy="3919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495"/>
              </a:lnSpc>
            </a:pPr>
            <a:r>
              <a:rPr lang="en-US" sz="2150" b="1" spc="-118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Focus on Commercial</a:t>
            </a:r>
          </a:p>
        </p:txBody>
      </p:sp>
      <p:sp>
        <p:nvSpPr>
          <p:cNvPr id="22" name="Freeform 22"/>
          <p:cNvSpPr/>
          <p:nvPr/>
        </p:nvSpPr>
        <p:spPr>
          <a:xfrm>
            <a:off x="7575966" y="1700605"/>
            <a:ext cx="5021813" cy="3515269"/>
          </a:xfrm>
          <a:custGeom>
            <a:avLst/>
            <a:gdLst/>
            <a:ahLst/>
            <a:cxnLst/>
            <a:rect l="l" t="t" r="r" b="b"/>
            <a:pathLst>
              <a:path w="5021813" h="3515269">
                <a:moveTo>
                  <a:pt x="0" y="0"/>
                </a:moveTo>
                <a:lnTo>
                  <a:pt x="5021813" y="0"/>
                </a:lnTo>
                <a:lnTo>
                  <a:pt x="5021813" y="3515269"/>
                </a:lnTo>
                <a:lnTo>
                  <a:pt x="0" y="351526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 flipH="1">
            <a:off x="10742508" y="1242076"/>
            <a:ext cx="1532858" cy="1514435"/>
          </a:xfrm>
          <a:custGeom>
            <a:avLst/>
            <a:gdLst/>
            <a:ahLst/>
            <a:cxnLst/>
            <a:rect l="l" t="t" r="r" b="b"/>
            <a:pathLst>
              <a:path w="1532858" h="1514435">
                <a:moveTo>
                  <a:pt x="1532858" y="0"/>
                </a:moveTo>
                <a:lnTo>
                  <a:pt x="0" y="0"/>
                </a:lnTo>
                <a:lnTo>
                  <a:pt x="0" y="1514435"/>
                </a:lnTo>
                <a:lnTo>
                  <a:pt x="1532858" y="1514435"/>
                </a:lnTo>
                <a:lnTo>
                  <a:pt x="1532858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99142" b="-10156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11138706" y="1616234"/>
            <a:ext cx="1064961" cy="1031681"/>
          </a:xfrm>
          <a:custGeom>
            <a:avLst/>
            <a:gdLst/>
            <a:ahLst/>
            <a:cxnLst/>
            <a:rect l="l" t="t" r="r" b="b"/>
            <a:pathLst>
              <a:path w="1064961" h="1031681">
                <a:moveTo>
                  <a:pt x="0" y="0"/>
                </a:moveTo>
                <a:lnTo>
                  <a:pt x="1064961" y="0"/>
                </a:lnTo>
                <a:lnTo>
                  <a:pt x="1064961" y="1031682"/>
                </a:lnTo>
                <a:lnTo>
                  <a:pt x="0" y="1031682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TextBox 25"/>
          <p:cNvSpPr txBox="1"/>
          <p:nvPr/>
        </p:nvSpPr>
        <p:spPr>
          <a:xfrm>
            <a:off x="8220578" y="2137673"/>
            <a:ext cx="3117685" cy="7062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95"/>
              </a:lnSpc>
            </a:pPr>
            <a:r>
              <a:rPr lang="en-US" sz="2150" b="1" spc="-118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Information</a:t>
            </a:r>
          </a:p>
          <a:p>
            <a:pPr algn="l">
              <a:lnSpc>
                <a:spcPts val="2495"/>
              </a:lnSpc>
            </a:pPr>
            <a:r>
              <a:rPr lang="en-US" sz="2150" b="1" spc="-118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Scattered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977969" y="3007117"/>
            <a:ext cx="4056557" cy="1350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619"/>
              </a:lnSpc>
            </a:pPr>
            <a:r>
              <a:rPr lang="en-US" sz="1871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  Guides are spread across blogs, forums, and videos. They are often vague, inconsistent, or too technical for beginners.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3079789" y="3007117"/>
            <a:ext cx="3933512" cy="1352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617"/>
              </a:lnSpc>
            </a:pPr>
            <a:r>
              <a:rPr lang="en-US" sz="1869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   Most platforms and resources promote large vertical farms or expensive equipment, not household-level solutions .</a:t>
            </a:r>
          </a:p>
        </p:txBody>
      </p:sp>
      <p:sp>
        <p:nvSpPr>
          <p:cNvPr id="28" name="Freeform 28"/>
          <p:cNvSpPr/>
          <p:nvPr/>
        </p:nvSpPr>
        <p:spPr>
          <a:xfrm rot="5400000">
            <a:off x="-20485" y="20485"/>
            <a:ext cx="3408896" cy="3367926"/>
          </a:xfrm>
          <a:custGeom>
            <a:avLst/>
            <a:gdLst/>
            <a:ahLst/>
            <a:cxnLst/>
            <a:rect l="l" t="t" r="r" b="b"/>
            <a:pathLst>
              <a:path w="3408896" h="3367926">
                <a:moveTo>
                  <a:pt x="0" y="0"/>
                </a:moveTo>
                <a:lnTo>
                  <a:pt x="3408896" y="0"/>
                </a:lnTo>
                <a:lnTo>
                  <a:pt x="3408896" y="3367926"/>
                </a:lnTo>
                <a:lnTo>
                  <a:pt x="0" y="336792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99142" b="-101565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9" name="Group 29"/>
          <p:cNvGrpSpPr/>
          <p:nvPr/>
        </p:nvGrpSpPr>
        <p:grpSpPr>
          <a:xfrm>
            <a:off x="128952" y="522287"/>
            <a:ext cx="2774062" cy="1113518"/>
            <a:chOff x="0" y="0"/>
            <a:chExt cx="3698749" cy="1484690"/>
          </a:xfrm>
        </p:grpSpPr>
        <p:sp>
          <p:nvSpPr>
            <p:cNvPr id="30" name="Freeform 30"/>
            <p:cNvSpPr/>
            <p:nvPr/>
          </p:nvSpPr>
          <p:spPr>
            <a:xfrm>
              <a:off x="0" y="198668"/>
              <a:ext cx="1330942" cy="1286022"/>
            </a:xfrm>
            <a:custGeom>
              <a:avLst/>
              <a:gdLst/>
              <a:ahLst/>
              <a:cxnLst/>
              <a:rect l="l" t="t" r="r" b="b"/>
              <a:pathLst>
                <a:path w="1330942" h="1286022">
                  <a:moveTo>
                    <a:pt x="0" y="0"/>
                  </a:moveTo>
                  <a:lnTo>
                    <a:pt x="1330942" y="0"/>
                  </a:lnTo>
                  <a:lnTo>
                    <a:pt x="1330942" y="1286022"/>
                  </a:lnTo>
                  <a:lnTo>
                    <a:pt x="0" y="12860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1"/>
            <p:cNvSpPr/>
            <p:nvPr/>
          </p:nvSpPr>
          <p:spPr>
            <a:xfrm>
              <a:off x="1729011" y="0"/>
              <a:ext cx="1969738" cy="1484690"/>
            </a:xfrm>
            <a:custGeom>
              <a:avLst/>
              <a:gdLst/>
              <a:ahLst/>
              <a:cxnLst/>
              <a:rect l="l" t="t" r="r" b="b"/>
              <a:pathLst>
                <a:path w="1969738" h="1484690">
                  <a:moveTo>
                    <a:pt x="0" y="0"/>
                  </a:moveTo>
                  <a:lnTo>
                    <a:pt x="1969738" y="0"/>
                  </a:lnTo>
                  <a:lnTo>
                    <a:pt x="1969738" y="1484690"/>
                  </a:lnTo>
                  <a:lnTo>
                    <a:pt x="0" y="14846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397298" y="1704448"/>
            <a:ext cx="2467476" cy="2396536"/>
          </a:xfrm>
          <a:custGeom>
            <a:avLst/>
            <a:gdLst/>
            <a:ahLst/>
            <a:cxnLst/>
            <a:rect l="l" t="t" r="r" b="b"/>
            <a:pathLst>
              <a:path w="2467476" h="2396536">
                <a:moveTo>
                  <a:pt x="0" y="0"/>
                </a:moveTo>
                <a:lnTo>
                  <a:pt x="2467475" y="0"/>
                </a:lnTo>
                <a:lnTo>
                  <a:pt x="2467475" y="2396535"/>
                </a:lnTo>
                <a:lnTo>
                  <a:pt x="0" y="239653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8496231" y="8329563"/>
            <a:ext cx="8848794" cy="870940"/>
            <a:chOff x="0" y="0"/>
            <a:chExt cx="11798392" cy="116125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162707" cy="1161254"/>
            </a:xfrm>
            <a:custGeom>
              <a:avLst/>
              <a:gdLst/>
              <a:ahLst/>
              <a:cxnLst/>
              <a:rect l="l" t="t" r="r" b="b"/>
              <a:pathLst>
                <a:path w="1162707" h="1161254">
                  <a:moveTo>
                    <a:pt x="0" y="0"/>
                  </a:moveTo>
                  <a:lnTo>
                    <a:pt x="1162707" y="0"/>
                  </a:lnTo>
                  <a:lnTo>
                    <a:pt x="1162707" y="1161254"/>
                  </a:lnTo>
                  <a:lnTo>
                    <a:pt x="0" y="116125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590358" y="-40305"/>
              <a:ext cx="10208034" cy="1118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227"/>
                </a:lnSpc>
              </a:pPr>
              <a:r>
                <a:rPr lang="en-US" sz="2305">
                  <a:solidFill>
                    <a:srgbClr val="025403"/>
                  </a:solidFill>
                  <a:latin typeface="Mont"/>
                  <a:ea typeface="Mont"/>
                  <a:cs typeface="Mont"/>
                  <a:sym typeface="Mont"/>
                </a:rPr>
                <a:t>To evaluate the platform through user feedback, focusing on usability, relevance, and satisfaction.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6197499" y="653901"/>
            <a:ext cx="8692655" cy="10505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51"/>
              </a:lnSpc>
            </a:pPr>
            <a:r>
              <a:rPr lang="en-US" sz="5734" b="1" spc="-315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Project Aim &amp; Objectives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93624" y="4202648"/>
            <a:ext cx="6393986" cy="50556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979"/>
              </a:lnSpc>
            </a:pPr>
            <a:r>
              <a:rPr lang="en-US" sz="3556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    To design and develop a user-friendly web platform that enables individuals to plan and personalize their vertical farming systems at home, using interactive features and stored user profiles.</a:t>
            </a:r>
          </a:p>
        </p:txBody>
      </p:sp>
      <p:sp>
        <p:nvSpPr>
          <p:cNvPr id="8" name="Freeform 8"/>
          <p:cNvSpPr/>
          <p:nvPr/>
        </p:nvSpPr>
        <p:spPr>
          <a:xfrm rot="5400000">
            <a:off x="-20485" y="20485"/>
            <a:ext cx="3408896" cy="3367926"/>
          </a:xfrm>
          <a:custGeom>
            <a:avLst/>
            <a:gdLst/>
            <a:ahLst/>
            <a:cxnLst/>
            <a:rect l="l" t="t" r="r" b="b"/>
            <a:pathLst>
              <a:path w="3408896" h="3367926">
                <a:moveTo>
                  <a:pt x="0" y="0"/>
                </a:moveTo>
                <a:lnTo>
                  <a:pt x="3408896" y="0"/>
                </a:lnTo>
                <a:lnTo>
                  <a:pt x="3408896" y="3367926"/>
                </a:lnTo>
                <a:lnTo>
                  <a:pt x="0" y="336792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99142" b="-101565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128952" y="522287"/>
            <a:ext cx="2774062" cy="1113518"/>
            <a:chOff x="0" y="0"/>
            <a:chExt cx="3698749" cy="1484690"/>
          </a:xfrm>
        </p:grpSpPr>
        <p:sp>
          <p:nvSpPr>
            <p:cNvPr id="10" name="Freeform 10"/>
            <p:cNvSpPr/>
            <p:nvPr/>
          </p:nvSpPr>
          <p:spPr>
            <a:xfrm>
              <a:off x="0" y="198668"/>
              <a:ext cx="1330942" cy="1286022"/>
            </a:xfrm>
            <a:custGeom>
              <a:avLst/>
              <a:gdLst/>
              <a:ahLst/>
              <a:cxnLst/>
              <a:rect l="l" t="t" r="r" b="b"/>
              <a:pathLst>
                <a:path w="1330942" h="1286022">
                  <a:moveTo>
                    <a:pt x="0" y="0"/>
                  </a:moveTo>
                  <a:lnTo>
                    <a:pt x="1330942" y="0"/>
                  </a:lnTo>
                  <a:lnTo>
                    <a:pt x="1330942" y="1286022"/>
                  </a:lnTo>
                  <a:lnTo>
                    <a:pt x="0" y="12860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729011" y="0"/>
              <a:ext cx="1969738" cy="1484690"/>
            </a:xfrm>
            <a:custGeom>
              <a:avLst/>
              <a:gdLst/>
              <a:ahLst/>
              <a:cxnLst/>
              <a:rect l="l" t="t" r="r" b="b"/>
              <a:pathLst>
                <a:path w="1969738" h="1484690">
                  <a:moveTo>
                    <a:pt x="0" y="0"/>
                  </a:moveTo>
                  <a:lnTo>
                    <a:pt x="1969738" y="0"/>
                  </a:lnTo>
                  <a:lnTo>
                    <a:pt x="1969738" y="1484690"/>
                  </a:lnTo>
                  <a:lnTo>
                    <a:pt x="0" y="14846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4864773" y="2272297"/>
            <a:ext cx="1094075" cy="882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78"/>
              </a:lnSpc>
            </a:pPr>
            <a:r>
              <a:rPr lang="en-US" sz="4270" b="1">
                <a:solidFill>
                  <a:srgbClr val="025403"/>
                </a:solidFill>
                <a:latin typeface="Mont Bold"/>
                <a:ea typeface="Mont Bold"/>
                <a:cs typeface="Mont Bold"/>
                <a:sym typeface="Mont Bold"/>
              </a:rPr>
              <a:t>Aim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417768" y="2272297"/>
            <a:ext cx="3161849" cy="882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978"/>
              </a:lnSpc>
              <a:spcBef>
                <a:spcPct val="0"/>
              </a:spcBef>
            </a:pPr>
            <a:r>
              <a:rPr lang="en-US" sz="4270" b="1" u="none" strike="noStrike">
                <a:solidFill>
                  <a:srgbClr val="025403"/>
                </a:solidFill>
                <a:latin typeface="Mont Bold"/>
                <a:ea typeface="Mont Bold"/>
                <a:cs typeface="Mont Bold"/>
                <a:sym typeface="Mont Bold"/>
              </a:rPr>
              <a:t>Objectives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8456084" y="3725932"/>
            <a:ext cx="8888941" cy="1147766"/>
            <a:chOff x="0" y="0"/>
            <a:chExt cx="11851922" cy="1530355"/>
          </a:xfrm>
        </p:grpSpPr>
        <p:sp>
          <p:nvSpPr>
            <p:cNvPr id="15" name="Freeform 15"/>
            <p:cNvSpPr/>
            <p:nvPr/>
          </p:nvSpPr>
          <p:spPr>
            <a:xfrm>
              <a:off x="0" y="188227"/>
              <a:ext cx="1269767" cy="1153901"/>
            </a:xfrm>
            <a:custGeom>
              <a:avLst/>
              <a:gdLst/>
              <a:ahLst/>
              <a:cxnLst/>
              <a:rect l="l" t="t" r="r" b="b"/>
              <a:pathLst>
                <a:path w="1269767" h="1153901">
                  <a:moveTo>
                    <a:pt x="0" y="0"/>
                  </a:moveTo>
                  <a:lnTo>
                    <a:pt x="1269767" y="0"/>
                  </a:lnTo>
                  <a:lnTo>
                    <a:pt x="1269767" y="1153901"/>
                  </a:lnTo>
                  <a:lnTo>
                    <a:pt x="0" y="115390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643888" y="-123825"/>
              <a:ext cx="10208034" cy="16541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227"/>
                </a:lnSpc>
              </a:pPr>
              <a:r>
                <a:rPr lang="en-US" sz="2305">
                  <a:solidFill>
                    <a:srgbClr val="025403"/>
                  </a:solidFill>
                  <a:latin typeface="Mont"/>
                  <a:ea typeface="Mont"/>
                  <a:cs typeface="Mont"/>
                  <a:sym typeface="Mont"/>
                </a:rPr>
                <a:t>To analyse existing digital tools and literature related to home-based vertical farming, identifying usability gaps and common user challenges.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456084" y="5374214"/>
            <a:ext cx="8888941" cy="1147766"/>
            <a:chOff x="0" y="0"/>
            <a:chExt cx="11851922" cy="1530355"/>
          </a:xfrm>
        </p:grpSpPr>
        <p:sp>
          <p:nvSpPr>
            <p:cNvPr id="18" name="Freeform 18"/>
            <p:cNvSpPr/>
            <p:nvPr/>
          </p:nvSpPr>
          <p:spPr>
            <a:xfrm>
              <a:off x="0" y="250259"/>
              <a:ext cx="1269767" cy="1278085"/>
            </a:xfrm>
            <a:custGeom>
              <a:avLst/>
              <a:gdLst/>
              <a:ahLst/>
              <a:cxnLst/>
              <a:rect l="l" t="t" r="r" b="b"/>
              <a:pathLst>
                <a:path w="1269767" h="1278085">
                  <a:moveTo>
                    <a:pt x="0" y="0"/>
                  </a:moveTo>
                  <a:lnTo>
                    <a:pt x="1269767" y="0"/>
                  </a:lnTo>
                  <a:lnTo>
                    <a:pt x="1269767" y="1278084"/>
                  </a:lnTo>
                  <a:lnTo>
                    <a:pt x="0" y="127808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/>
              <a:stretch>
                <a:fillRect l="-9208" r="-920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1643888" y="-123825"/>
              <a:ext cx="10208034" cy="16541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227"/>
                </a:lnSpc>
              </a:pPr>
              <a:r>
                <a:rPr lang="en-US" sz="2305">
                  <a:solidFill>
                    <a:srgbClr val="025403"/>
                  </a:solidFill>
                  <a:latin typeface="Mont"/>
                  <a:ea typeface="Mont"/>
                  <a:cs typeface="Mont"/>
                  <a:sym typeface="Mont"/>
                </a:rPr>
                <a:t>To design and develop a web-based system with user login functionality and an interactive planning tool for vertical farming layouts.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535020" y="7022496"/>
            <a:ext cx="8810005" cy="806551"/>
            <a:chOff x="0" y="0"/>
            <a:chExt cx="11746673" cy="1075401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059270" cy="1075401"/>
            </a:xfrm>
            <a:custGeom>
              <a:avLst/>
              <a:gdLst/>
              <a:ahLst/>
              <a:cxnLst/>
              <a:rect l="l" t="t" r="r" b="b"/>
              <a:pathLst>
                <a:path w="1059270" h="1075401">
                  <a:moveTo>
                    <a:pt x="0" y="0"/>
                  </a:moveTo>
                  <a:lnTo>
                    <a:pt x="1059270" y="0"/>
                  </a:lnTo>
                  <a:lnTo>
                    <a:pt x="1059270" y="1075401"/>
                  </a:lnTo>
                  <a:lnTo>
                    <a:pt x="0" y="107540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538639" y="-83231"/>
              <a:ext cx="10208034" cy="1118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227"/>
                </a:lnSpc>
              </a:pPr>
              <a:r>
                <a:rPr lang="en-US" sz="2305">
                  <a:solidFill>
                    <a:srgbClr val="025403"/>
                  </a:solidFill>
                  <a:latin typeface="Mont"/>
                  <a:ea typeface="Mont"/>
                  <a:cs typeface="Mont"/>
                  <a:sym typeface="Mont"/>
                </a:rPr>
                <a:t>To integrate a database for securely storing user accounts and save farm configurations.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4829184" y="7528713"/>
            <a:ext cx="3458816" cy="2720187"/>
            <a:chOff x="0" y="0"/>
            <a:chExt cx="6350000" cy="499396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350000" cy="4993960"/>
            </a:xfrm>
            <a:custGeom>
              <a:avLst/>
              <a:gdLst/>
              <a:ahLst/>
              <a:cxnLst/>
              <a:rect l="l" t="t" r="r" b="b"/>
              <a:pathLst>
                <a:path w="6350000" h="4993960">
                  <a:moveTo>
                    <a:pt x="0" y="4993960"/>
                  </a:moveTo>
                  <a:lnTo>
                    <a:pt x="6350000" y="4993960"/>
                  </a:lnTo>
                  <a:lnTo>
                    <a:pt x="6350000" y="0"/>
                  </a:lnTo>
                  <a:cubicBezTo>
                    <a:pt x="2843530" y="0"/>
                    <a:pt x="0" y="2236295"/>
                    <a:pt x="0" y="4993960"/>
                  </a:cubicBezTo>
                  <a:close/>
                </a:path>
              </a:pathLst>
            </a:custGeom>
            <a:blipFill>
              <a:blip r:embed="rId2"/>
              <a:stretch>
                <a:fillRect t="-2132" b="-2132"/>
              </a:stretch>
            </a:blipFill>
            <a:ln w="571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Freeform 4"/>
          <p:cNvSpPr/>
          <p:nvPr/>
        </p:nvSpPr>
        <p:spPr>
          <a:xfrm rot="5400000">
            <a:off x="-20485" y="20485"/>
            <a:ext cx="3408896" cy="3367926"/>
          </a:xfrm>
          <a:custGeom>
            <a:avLst/>
            <a:gdLst/>
            <a:ahLst/>
            <a:cxnLst/>
            <a:rect l="l" t="t" r="r" b="b"/>
            <a:pathLst>
              <a:path w="3408896" h="3367926">
                <a:moveTo>
                  <a:pt x="0" y="0"/>
                </a:moveTo>
                <a:lnTo>
                  <a:pt x="3408896" y="0"/>
                </a:lnTo>
                <a:lnTo>
                  <a:pt x="3408896" y="3367926"/>
                </a:lnTo>
                <a:lnTo>
                  <a:pt x="0" y="33679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99142" b="-101565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128952" y="522287"/>
            <a:ext cx="2774062" cy="1113518"/>
            <a:chOff x="0" y="0"/>
            <a:chExt cx="3698749" cy="1484690"/>
          </a:xfrm>
        </p:grpSpPr>
        <p:sp>
          <p:nvSpPr>
            <p:cNvPr id="6" name="Freeform 6"/>
            <p:cNvSpPr/>
            <p:nvPr/>
          </p:nvSpPr>
          <p:spPr>
            <a:xfrm>
              <a:off x="0" y="198668"/>
              <a:ext cx="1330942" cy="1286022"/>
            </a:xfrm>
            <a:custGeom>
              <a:avLst/>
              <a:gdLst/>
              <a:ahLst/>
              <a:cxnLst/>
              <a:rect l="l" t="t" r="r" b="b"/>
              <a:pathLst>
                <a:path w="1330942" h="1286022">
                  <a:moveTo>
                    <a:pt x="0" y="0"/>
                  </a:moveTo>
                  <a:lnTo>
                    <a:pt x="1330942" y="0"/>
                  </a:lnTo>
                  <a:lnTo>
                    <a:pt x="1330942" y="1286022"/>
                  </a:lnTo>
                  <a:lnTo>
                    <a:pt x="0" y="12860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1729011" y="0"/>
              <a:ext cx="1969738" cy="1484690"/>
            </a:xfrm>
            <a:custGeom>
              <a:avLst/>
              <a:gdLst/>
              <a:ahLst/>
              <a:cxnLst/>
              <a:rect l="l" t="t" r="r" b="b"/>
              <a:pathLst>
                <a:path w="1969738" h="1484690">
                  <a:moveTo>
                    <a:pt x="0" y="0"/>
                  </a:moveTo>
                  <a:lnTo>
                    <a:pt x="1969738" y="0"/>
                  </a:lnTo>
                  <a:lnTo>
                    <a:pt x="1969738" y="1484690"/>
                  </a:lnTo>
                  <a:lnTo>
                    <a:pt x="0" y="14846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>
            <a:off x="2220821" y="3461700"/>
            <a:ext cx="1530110" cy="1565092"/>
          </a:xfrm>
          <a:custGeom>
            <a:avLst/>
            <a:gdLst/>
            <a:ahLst/>
            <a:cxnLst/>
            <a:rect l="l" t="t" r="r" b="b"/>
            <a:pathLst>
              <a:path w="1530110" h="1565092">
                <a:moveTo>
                  <a:pt x="0" y="0"/>
                </a:moveTo>
                <a:lnTo>
                  <a:pt x="1530109" y="0"/>
                </a:lnTo>
                <a:lnTo>
                  <a:pt x="1530109" y="1565092"/>
                </a:lnTo>
                <a:lnTo>
                  <a:pt x="0" y="156509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9337728" y="3550954"/>
            <a:ext cx="1364386" cy="1721623"/>
          </a:xfrm>
          <a:custGeom>
            <a:avLst/>
            <a:gdLst/>
            <a:ahLst/>
            <a:cxnLst/>
            <a:rect l="l" t="t" r="r" b="b"/>
            <a:pathLst>
              <a:path w="1364386" h="1721623">
                <a:moveTo>
                  <a:pt x="0" y="0"/>
                </a:moveTo>
                <a:lnTo>
                  <a:pt x="1364386" y="0"/>
                </a:lnTo>
                <a:lnTo>
                  <a:pt x="1364386" y="1721623"/>
                </a:lnTo>
                <a:lnTo>
                  <a:pt x="0" y="172162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4189451" y="1094029"/>
            <a:ext cx="12369141" cy="11538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69"/>
              </a:lnSpc>
            </a:pPr>
            <a:r>
              <a:rPr lang="en-US" sz="6352" b="1" spc="-349" dirty="0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Literature Review  - Key Themes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989396" y="3929965"/>
            <a:ext cx="4686202" cy="11035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1"/>
              </a:lnSpc>
            </a:pPr>
            <a:r>
              <a:rPr lang="en-US" sz="2101" dirty="0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Most tools focus on large-scale industrial farms. Few systems for small home environments [3].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9396" y="3356925"/>
            <a:ext cx="5964443" cy="4841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61"/>
              </a:lnSpc>
            </a:pPr>
            <a:r>
              <a:rPr lang="en-US" sz="2639" b="1" spc="-145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Limitations of Existing Digital Tools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9396" y="6514666"/>
            <a:ext cx="5562077" cy="4841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61"/>
              </a:lnSpc>
            </a:pPr>
            <a:r>
              <a:rPr lang="en-US" sz="2639" b="1" spc="-145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Importance of Prototyping &amp; Clarity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989396" y="7205347"/>
            <a:ext cx="4686202" cy="7316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41"/>
              </a:lnSpc>
            </a:pPr>
            <a:r>
              <a:rPr lang="en-US" sz="2101" dirty="0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Early prototypes reduce confusion and improve usability [6].</a:t>
            </a:r>
          </a:p>
        </p:txBody>
      </p:sp>
      <p:sp>
        <p:nvSpPr>
          <p:cNvPr id="15" name="Freeform 15"/>
          <p:cNvSpPr/>
          <p:nvPr/>
        </p:nvSpPr>
        <p:spPr>
          <a:xfrm>
            <a:off x="2220821" y="6528537"/>
            <a:ext cx="1364386" cy="1364386"/>
          </a:xfrm>
          <a:custGeom>
            <a:avLst/>
            <a:gdLst/>
            <a:ahLst/>
            <a:cxnLst/>
            <a:rect l="l" t="t" r="r" b="b"/>
            <a:pathLst>
              <a:path w="1364386" h="1364386">
                <a:moveTo>
                  <a:pt x="0" y="0"/>
                </a:moveTo>
                <a:lnTo>
                  <a:pt x="1364386" y="0"/>
                </a:lnTo>
                <a:lnTo>
                  <a:pt x="1364386" y="1364386"/>
                </a:lnTo>
                <a:lnTo>
                  <a:pt x="0" y="136438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9337728" y="6708695"/>
            <a:ext cx="1401449" cy="1401449"/>
          </a:xfrm>
          <a:custGeom>
            <a:avLst/>
            <a:gdLst/>
            <a:ahLst/>
            <a:cxnLst/>
            <a:rect l="l" t="t" r="r" b="b"/>
            <a:pathLst>
              <a:path w="1401449" h="1401449">
                <a:moveTo>
                  <a:pt x="0" y="0"/>
                </a:moveTo>
                <a:lnTo>
                  <a:pt x="1401448" y="0"/>
                </a:lnTo>
                <a:lnTo>
                  <a:pt x="1401448" y="1401449"/>
                </a:lnTo>
                <a:lnTo>
                  <a:pt x="0" y="140144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3929590" y="3266021"/>
            <a:ext cx="4472703" cy="4841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61"/>
              </a:lnSpc>
            </a:pPr>
            <a:r>
              <a:rPr lang="en-US" sz="2639" b="1" spc="-145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Benefits of Vertical Farming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9590" y="3839060"/>
            <a:ext cx="4271174" cy="14754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1"/>
              </a:lnSpc>
            </a:pPr>
            <a:r>
              <a:rPr lang="en-US" sz="2101" dirty="0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Vertical farming boosts food security and sustainability. Supports urban agriculture trends [1] [2].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929590" y="6423762"/>
            <a:ext cx="4675696" cy="4841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61"/>
              </a:lnSpc>
            </a:pPr>
            <a:r>
              <a:rPr lang="en-US" sz="2639" b="1" spc="-145" dirty="0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UX &amp; Beginner-Friendly Tools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29590" y="7114442"/>
            <a:ext cx="4675696" cy="18473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41"/>
              </a:lnSpc>
            </a:pPr>
            <a:r>
              <a:rPr lang="en-GB" sz="2101" dirty="0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Beginner users benefit from visual and step-by-step interactions, while complex dashboards can limit usability and discourage engagement [4] [5].</a:t>
            </a:r>
            <a:endParaRPr lang="en-US" sz="2101" dirty="0">
              <a:solidFill>
                <a:srgbClr val="025403"/>
              </a:solidFill>
              <a:latin typeface="Mont"/>
              <a:ea typeface="Mont"/>
              <a:cs typeface="Mont"/>
              <a:sym typeface="Mon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787380" y="7986453"/>
            <a:ext cx="1510672" cy="1455910"/>
          </a:xfrm>
          <a:custGeom>
            <a:avLst/>
            <a:gdLst/>
            <a:ahLst/>
            <a:cxnLst/>
            <a:rect l="l" t="t" r="r" b="b"/>
            <a:pathLst>
              <a:path w="1510672" h="1455910">
                <a:moveTo>
                  <a:pt x="0" y="0"/>
                </a:moveTo>
                <a:lnTo>
                  <a:pt x="1510672" y="0"/>
                </a:lnTo>
                <a:lnTo>
                  <a:pt x="1510672" y="1455911"/>
                </a:lnTo>
                <a:lnTo>
                  <a:pt x="0" y="145591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6203138" y="414056"/>
            <a:ext cx="5881724" cy="1048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53"/>
              </a:lnSpc>
            </a:pPr>
            <a:r>
              <a:rPr lang="en-US" sz="5735" b="1" spc="-315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Literature Review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73269" y="1367119"/>
            <a:ext cx="4024538" cy="4154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248"/>
              </a:lnSpc>
            </a:pPr>
            <a:r>
              <a:rPr lang="en-US" sz="2800" b="1" spc="-154" dirty="0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Previous Work Timeline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165833" y="2167091"/>
            <a:ext cx="13683767" cy="5262409"/>
            <a:chOff x="0" y="0"/>
            <a:chExt cx="18608446" cy="779228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8608446" cy="7792288"/>
            </a:xfrm>
            <a:custGeom>
              <a:avLst/>
              <a:gdLst/>
              <a:ahLst/>
              <a:cxnLst/>
              <a:rect l="l" t="t" r="r" b="b"/>
              <a:pathLst>
                <a:path w="18608446" h="7792287">
                  <a:moveTo>
                    <a:pt x="0" y="0"/>
                  </a:moveTo>
                  <a:lnTo>
                    <a:pt x="18608446" y="0"/>
                  </a:lnTo>
                  <a:lnTo>
                    <a:pt x="18608446" y="7792287"/>
                  </a:lnTo>
                  <a:lnTo>
                    <a:pt x="0" y="77922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246464" y="690412"/>
              <a:ext cx="3652735" cy="27204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171"/>
                </a:lnSpc>
                <a:spcBef>
                  <a:spcPct val="0"/>
                </a:spcBef>
              </a:pPr>
              <a:r>
                <a:rPr lang="en-US" sz="2367" dirty="0">
                  <a:solidFill>
                    <a:srgbClr val="FFFFFF"/>
                  </a:solidFill>
                  <a:latin typeface="Mont"/>
                  <a:ea typeface="Mont"/>
                  <a:cs typeface="Mont"/>
                  <a:sym typeface="Mont"/>
                </a:rPr>
                <a:t>Research focused on large-scale vertical farming systems, not home use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664516" y="6410835"/>
              <a:ext cx="921974" cy="55486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12"/>
                </a:lnSpc>
                <a:spcBef>
                  <a:spcPct val="0"/>
                </a:spcBef>
              </a:pPr>
              <a:r>
                <a:rPr lang="en-US" sz="2173">
                  <a:solidFill>
                    <a:srgbClr val="FFFFFF"/>
                  </a:solidFill>
                  <a:latin typeface="Mont"/>
                  <a:ea typeface="Mont"/>
                  <a:cs typeface="Mont"/>
                  <a:sym typeface="Mont"/>
                </a:rPr>
                <a:t>2021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12520" y="7347003"/>
              <a:ext cx="3225966" cy="4452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82"/>
                </a:lnSpc>
                <a:spcBef>
                  <a:spcPct val="0"/>
                </a:spcBef>
              </a:pPr>
              <a:r>
                <a:rPr lang="en-US" sz="1777">
                  <a:solidFill>
                    <a:srgbClr val="FFFFFF"/>
                  </a:solidFill>
                  <a:latin typeface="Mont"/>
                  <a:ea typeface="Mont"/>
                  <a:cs typeface="Mont"/>
                  <a:sym typeface="Mont"/>
                </a:rPr>
                <a:t>Commercial Systems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067801" y="973409"/>
              <a:ext cx="3652735" cy="27204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171"/>
                </a:lnSpc>
                <a:spcBef>
                  <a:spcPct val="0"/>
                </a:spcBef>
              </a:pPr>
              <a:r>
                <a:rPr lang="en-US" sz="2367" dirty="0">
                  <a:solidFill>
                    <a:srgbClr val="FFFFFF"/>
                  </a:solidFill>
                  <a:latin typeface="Mont"/>
                  <a:ea typeface="Mont"/>
                  <a:cs typeface="Mont"/>
                  <a:sym typeface="Mont"/>
                </a:rPr>
                <a:t>Studies highlight the need for visual, simple design in farming apps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6433181" y="6410835"/>
              <a:ext cx="921974" cy="55486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12"/>
                </a:lnSpc>
                <a:spcBef>
                  <a:spcPct val="0"/>
                </a:spcBef>
              </a:pPr>
              <a:r>
                <a:rPr lang="en-US" sz="2173">
                  <a:solidFill>
                    <a:srgbClr val="FFFFFF"/>
                  </a:solidFill>
                  <a:latin typeface="Mont"/>
                  <a:ea typeface="Mont"/>
                  <a:cs typeface="Mont"/>
                  <a:sym typeface="Mont"/>
                </a:rPr>
                <a:t>2022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5281185" y="7347003"/>
              <a:ext cx="3439350" cy="4452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82"/>
                </a:lnSpc>
                <a:spcBef>
                  <a:spcPct val="0"/>
                </a:spcBef>
              </a:pPr>
              <a:r>
                <a:rPr lang="en-US" sz="1777">
                  <a:solidFill>
                    <a:srgbClr val="FFFFFF"/>
                  </a:solidFill>
                  <a:latin typeface="Mont"/>
                  <a:ea typeface="Mont"/>
                  <a:cs typeface="Mont"/>
                  <a:sym typeface="Mont"/>
                </a:rPr>
                <a:t>UX in Agriculture Tools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9888610" y="685109"/>
              <a:ext cx="3652735" cy="32676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171"/>
                </a:lnSpc>
                <a:spcBef>
                  <a:spcPct val="0"/>
                </a:spcBef>
              </a:pPr>
              <a:r>
                <a:rPr lang="en-US" sz="2367" dirty="0">
                  <a:solidFill>
                    <a:srgbClr val="FFFFFF"/>
                  </a:solidFill>
                  <a:latin typeface="Mont"/>
                  <a:ea typeface="Mont"/>
                  <a:cs typeface="Mont"/>
                  <a:sym typeface="Mont"/>
                </a:rPr>
                <a:t>Urban vertical farming addresses sustainability, but lacks user-facing tools 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11253990" y="6410835"/>
              <a:ext cx="921974" cy="55486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12"/>
                </a:lnSpc>
                <a:spcBef>
                  <a:spcPct val="0"/>
                </a:spcBef>
              </a:pPr>
              <a:r>
                <a:rPr lang="en-US" sz="2173">
                  <a:solidFill>
                    <a:srgbClr val="FFFFFF"/>
                  </a:solidFill>
                  <a:latin typeface="Mont"/>
                  <a:ea typeface="Mont"/>
                  <a:cs typeface="Mont"/>
                  <a:sym typeface="Mont"/>
                </a:rPr>
                <a:t>2023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9659391" y="7347003"/>
              <a:ext cx="4004480" cy="4452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82"/>
                </a:lnSpc>
                <a:spcBef>
                  <a:spcPct val="0"/>
                </a:spcBef>
              </a:pPr>
              <a:r>
                <a:rPr lang="en-US" sz="1777">
                  <a:solidFill>
                    <a:srgbClr val="FFFFFF"/>
                  </a:solidFill>
                  <a:latin typeface="Mont"/>
                  <a:ea typeface="Mont"/>
                  <a:cs typeface="Mont"/>
                  <a:sym typeface="Mont"/>
                </a:rPr>
                <a:t>Smart Urban Agriculture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4709947" y="948641"/>
              <a:ext cx="3652735" cy="27204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171"/>
                </a:lnSpc>
                <a:spcBef>
                  <a:spcPct val="0"/>
                </a:spcBef>
              </a:pPr>
              <a:r>
                <a:rPr lang="en-US" sz="2367" dirty="0">
                  <a:solidFill>
                    <a:srgbClr val="FFFFFF"/>
                  </a:solidFill>
                  <a:latin typeface="Mont"/>
                  <a:ea typeface="Mont"/>
                  <a:cs typeface="Mont"/>
                  <a:sym typeface="Mont"/>
                </a:rPr>
                <a:t>Literature confirms benefits but recognizes missing digital support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6074799" y="6410835"/>
              <a:ext cx="921974" cy="55486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12"/>
                </a:lnSpc>
                <a:spcBef>
                  <a:spcPct val="0"/>
                </a:spcBef>
              </a:pPr>
              <a:r>
                <a:rPr lang="en-US" sz="2173">
                  <a:solidFill>
                    <a:srgbClr val="FFFFFF"/>
                  </a:solidFill>
                  <a:latin typeface="Mont"/>
                  <a:ea typeface="Mont"/>
                  <a:cs typeface="Mont"/>
                  <a:sym typeface="Mont"/>
                </a:rPr>
                <a:t>2024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14052929" y="7347003"/>
              <a:ext cx="4202532" cy="4452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82"/>
                </a:lnSpc>
                <a:spcBef>
                  <a:spcPct val="0"/>
                </a:spcBef>
              </a:pPr>
              <a:r>
                <a:rPr lang="en-US" sz="1777">
                  <a:solidFill>
                    <a:srgbClr val="FFFFFF"/>
                  </a:solidFill>
                  <a:latin typeface="Mont"/>
                  <a:ea typeface="Mont"/>
                  <a:cs typeface="Mont"/>
                  <a:sym typeface="Mont"/>
                </a:rPr>
                <a:t>Vertical Farming for Homes</a:t>
              </a:r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2864020" y="8714408"/>
            <a:ext cx="12559959" cy="5577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13"/>
              </a:lnSpc>
            </a:pPr>
            <a:r>
              <a:rPr lang="en-US" sz="2248" dirty="0">
                <a:solidFill>
                  <a:srgbClr val="ED1C24"/>
                </a:solidFill>
                <a:latin typeface="Mont"/>
                <a:ea typeface="Mont"/>
                <a:cs typeface="Mont"/>
                <a:sym typeface="Mont"/>
              </a:rPr>
              <a:t> There is no simple, interactive digital planner designed for beginners who want to build small home-based vertical farms [7].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999434" y="7892178"/>
            <a:ext cx="4876026" cy="4385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548"/>
              </a:lnSpc>
            </a:pPr>
            <a:r>
              <a:rPr lang="en-US" sz="2648" b="1" dirty="0">
                <a:solidFill>
                  <a:srgbClr val="ED1C24"/>
                </a:solidFill>
                <a:latin typeface="Mont Bold"/>
                <a:ea typeface="Mont Bold"/>
                <a:cs typeface="Mont Bold"/>
                <a:sym typeface="Mont Bold"/>
              </a:rPr>
              <a:t>Research Gap Identified: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20485" y="20485"/>
            <a:ext cx="3408896" cy="3367926"/>
          </a:xfrm>
          <a:custGeom>
            <a:avLst/>
            <a:gdLst/>
            <a:ahLst/>
            <a:cxnLst/>
            <a:rect l="l" t="t" r="r" b="b"/>
            <a:pathLst>
              <a:path w="3408896" h="3367926">
                <a:moveTo>
                  <a:pt x="0" y="0"/>
                </a:moveTo>
                <a:lnTo>
                  <a:pt x="3408896" y="0"/>
                </a:lnTo>
                <a:lnTo>
                  <a:pt x="3408896" y="3367926"/>
                </a:lnTo>
                <a:lnTo>
                  <a:pt x="0" y="336792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99142" b="-101565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28952" y="522287"/>
            <a:ext cx="2774062" cy="1113518"/>
            <a:chOff x="0" y="0"/>
            <a:chExt cx="3698749" cy="1484690"/>
          </a:xfrm>
        </p:grpSpPr>
        <p:sp>
          <p:nvSpPr>
            <p:cNvPr id="4" name="Freeform 4"/>
            <p:cNvSpPr/>
            <p:nvPr/>
          </p:nvSpPr>
          <p:spPr>
            <a:xfrm>
              <a:off x="0" y="198668"/>
              <a:ext cx="1330942" cy="1286022"/>
            </a:xfrm>
            <a:custGeom>
              <a:avLst/>
              <a:gdLst/>
              <a:ahLst/>
              <a:cxnLst/>
              <a:rect l="l" t="t" r="r" b="b"/>
              <a:pathLst>
                <a:path w="1330942" h="1286022">
                  <a:moveTo>
                    <a:pt x="0" y="0"/>
                  </a:moveTo>
                  <a:lnTo>
                    <a:pt x="1330942" y="0"/>
                  </a:lnTo>
                  <a:lnTo>
                    <a:pt x="1330942" y="1286022"/>
                  </a:lnTo>
                  <a:lnTo>
                    <a:pt x="0" y="12860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1729011" y="0"/>
              <a:ext cx="1969738" cy="1484690"/>
            </a:xfrm>
            <a:custGeom>
              <a:avLst/>
              <a:gdLst/>
              <a:ahLst/>
              <a:cxnLst/>
              <a:rect l="l" t="t" r="r" b="b"/>
              <a:pathLst>
                <a:path w="1969738" h="1484690">
                  <a:moveTo>
                    <a:pt x="0" y="0"/>
                  </a:moveTo>
                  <a:lnTo>
                    <a:pt x="1969738" y="0"/>
                  </a:lnTo>
                  <a:lnTo>
                    <a:pt x="1969738" y="1484690"/>
                  </a:lnTo>
                  <a:lnTo>
                    <a:pt x="0" y="14846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6477703" y="621703"/>
            <a:ext cx="5290839" cy="11852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465"/>
              </a:lnSpc>
            </a:pPr>
            <a:r>
              <a:rPr lang="en-US" sz="6435" b="1" spc="-353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Methodology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132951" y="2302222"/>
            <a:ext cx="12022098" cy="6629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49"/>
              </a:lnSpc>
              <a:spcBef>
                <a:spcPct val="0"/>
              </a:spcBef>
            </a:pPr>
            <a:r>
              <a:rPr lang="en-US" sz="3099" b="1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The project followed an iterative user-centred methodology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653781" y="3208349"/>
            <a:ext cx="16938682" cy="4869918"/>
            <a:chOff x="0" y="0"/>
            <a:chExt cx="22584909" cy="6493224"/>
          </a:xfrm>
        </p:grpSpPr>
        <p:grpSp>
          <p:nvGrpSpPr>
            <p:cNvPr id="9" name="Group 9"/>
            <p:cNvGrpSpPr/>
            <p:nvPr/>
          </p:nvGrpSpPr>
          <p:grpSpPr>
            <a:xfrm>
              <a:off x="4661052" y="2638893"/>
              <a:ext cx="3725108" cy="3854331"/>
              <a:chOff x="0" y="0"/>
              <a:chExt cx="812800" cy="840996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812800" cy="840996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40996">
                    <a:moveTo>
                      <a:pt x="574675" y="0"/>
                    </a:moveTo>
                    <a:lnTo>
                      <a:pt x="812800" y="238125"/>
                    </a:lnTo>
                    <a:lnTo>
                      <a:pt x="812800" y="602871"/>
                    </a:lnTo>
                    <a:lnTo>
                      <a:pt x="574675" y="840996"/>
                    </a:lnTo>
                    <a:lnTo>
                      <a:pt x="238125" y="840996"/>
                    </a:lnTo>
                    <a:lnTo>
                      <a:pt x="0" y="602871"/>
                    </a:lnTo>
                    <a:lnTo>
                      <a:pt x="0" y="238125"/>
                    </a:lnTo>
                    <a:lnTo>
                      <a:pt x="238125" y="0"/>
                    </a:lnTo>
                    <a:lnTo>
                      <a:pt x="574675" y="0"/>
                    </a:lnTo>
                    <a:close/>
                  </a:path>
                </a:pathLst>
              </a:custGeom>
              <a:solidFill>
                <a:srgbClr val="7ECB2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63500" y="-79375"/>
                <a:ext cx="685800" cy="85687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682"/>
                  </a:lnSpc>
                </a:pPr>
                <a:r>
                  <a:rPr lang="en-US" sz="2748">
                    <a:solidFill>
                      <a:srgbClr val="FFFFFF"/>
                    </a:solidFill>
                    <a:latin typeface="Mont"/>
                    <a:ea typeface="Mont"/>
                    <a:cs typeface="Mont"/>
                    <a:sym typeface="Mont"/>
                  </a:rPr>
                  <a:t>Wireframes + interface design</a:t>
                </a:r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0" y="2638893"/>
              <a:ext cx="3725108" cy="3854331"/>
              <a:chOff x="0" y="0"/>
              <a:chExt cx="812800" cy="84099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812800" cy="840996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40996">
                    <a:moveTo>
                      <a:pt x="574675" y="0"/>
                    </a:moveTo>
                    <a:lnTo>
                      <a:pt x="812800" y="238125"/>
                    </a:lnTo>
                    <a:lnTo>
                      <a:pt x="812800" y="602871"/>
                    </a:lnTo>
                    <a:lnTo>
                      <a:pt x="574675" y="840996"/>
                    </a:lnTo>
                    <a:lnTo>
                      <a:pt x="238125" y="840996"/>
                    </a:lnTo>
                    <a:lnTo>
                      <a:pt x="0" y="602871"/>
                    </a:lnTo>
                    <a:lnTo>
                      <a:pt x="0" y="238125"/>
                    </a:lnTo>
                    <a:lnTo>
                      <a:pt x="238125" y="0"/>
                    </a:lnTo>
                    <a:lnTo>
                      <a:pt x="574675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97B2">
                      <a:alpha val="100000"/>
                    </a:srgbClr>
                  </a:gs>
                  <a:gs pos="100000">
                    <a:srgbClr val="7ED957">
                      <a:alpha val="10000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63500" y="-79375"/>
                <a:ext cx="685800" cy="85687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682"/>
                  </a:lnSpc>
                </a:pPr>
                <a:r>
                  <a:rPr lang="en-US" sz="2748">
                    <a:solidFill>
                      <a:srgbClr val="FFFFFF"/>
                    </a:solidFill>
                    <a:latin typeface="Mont"/>
                    <a:ea typeface="Mont"/>
                    <a:cs typeface="Mont"/>
                    <a:sym typeface="Mont"/>
                  </a:rPr>
                  <a:t>Research &amp; requirement gathering</a:t>
                </a: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4093044" y="2638893"/>
              <a:ext cx="3830813" cy="3854331"/>
              <a:chOff x="0" y="0"/>
              <a:chExt cx="835864" cy="840996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835864" cy="840996"/>
              </a:xfrm>
              <a:custGeom>
                <a:avLst/>
                <a:gdLst/>
                <a:ahLst/>
                <a:cxnLst/>
                <a:rect l="l" t="t" r="r" b="b"/>
                <a:pathLst>
                  <a:path w="835864" h="840996">
                    <a:moveTo>
                      <a:pt x="597739" y="0"/>
                    </a:moveTo>
                    <a:lnTo>
                      <a:pt x="835864" y="238125"/>
                    </a:lnTo>
                    <a:lnTo>
                      <a:pt x="835864" y="602871"/>
                    </a:lnTo>
                    <a:lnTo>
                      <a:pt x="597739" y="840996"/>
                    </a:lnTo>
                    <a:lnTo>
                      <a:pt x="238125" y="840996"/>
                    </a:lnTo>
                    <a:lnTo>
                      <a:pt x="0" y="602871"/>
                    </a:lnTo>
                    <a:lnTo>
                      <a:pt x="0" y="238125"/>
                    </a:lnTo>
                    <a:lnTo>
                      <a:pt x="238125" y="0"/>
                    </a:lnTo>
                    <a:lnTo>
                      <a:pt x="597739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89D957">
                      <a:alpha val="100000"/>
                    </a:srgbClr>
                  </a:gs>
                  <a:gs pos="100000">
                    <a:srgbClr val="C9E265">
                      <a:alpha val="10000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63500" y="-79375"/>
                <a:ext cx="708864" cy="85687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682"/>
                  </a:lnSpc>
                </a:pPr>
                <a:r>
                  <a:rPr lang="en-US" sz="2748">
                    <a:solidFill>
                      <a:srgbClr val="FFFFFF"/>
                    </a:solidFill>
                    <a:latin typeface="Mont"/>
                    <a:ea typeface="Mont"/>
                    <a:cs typeface="Mont"/>
                    <a:sym typeface="Mont"/>
                  </a:rPr>
                  <a:t>Testing with real users</a:t>
                </a:r>
              </a:p>
            </p:txBody>
          </p:sp>
        </p:grpSp>
        <p:grpSp>
          <p:nvGrpSpPr>
            <p:cNvPr id="18" name="Group 18"/>
            <p:cNvGrpSpPr/>
            <p:nvPr/>
          </p:nvGrpSpPr>
          <p:grpSpPr>
            <a:xfrm>
              <a:off x="18859801" y="2638893"/>
              <a:ext cx="3725108" cy="3854331"/>
              <a:chOff x="0" y="0"/>
              <a:chExt cx="812800" cy="840996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812800" cy="840996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40996">
                    <a:moveTo>
                      <a:pt x="574675" y="0"/>
                    </a:moveTo>
                    <a:lnTo>
                      <a:pt x="812800" y="238125"/>
                    </a:lnTo>
                    <a:lnTo>
                      <a:pt x="812800" y="602871"/>
                    </a:lnTo>
                    <a:lnTo>
                      <a:pt x="574675" y="840996"/>
                    </a:lnTo>
                    <a:lnTo>
                      <a:pt x="238125" y="840996"/>
                    </a:lnTo>
                    <a:lnTo>
                      <a:pt x="0" y="602871"/>
                    </a:lnTo>
                    <a:lnTo>
                      <a:pt x="0" y="238125"/>
                    </a:lnTo>
                    <a:lnTo>
                      <a:pt x="238125" y="0"/>
                    </a:lnTo>
                    <a:lnTo>
                      <a:pt x="574675" y="0"/>
                    </a:lnTo>
                    <a:close/>
                  </a:path>
                </a:pathLst>
              </a:custGeom>
              <a:solidFill>
                <a:srgbClr val="00BF6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63500" y="-79375"/>
                <a:ext cx="685800" cy="85687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682"/>
                  </a:lnSpc>
                </a:pPr>
                <a:endParaRPr/>
              </a:p>
            </p:txBody>
          </p:sp>
        </p:grpSp>
        <p:grpSp>
          <p:nvGrpSpPr>
            <p:cNvPr id="21" name="Group 21"/>
            <p:cNvGrpSpPr/>
            <p:nvPr/>
          </p:nvGrpSpPr>
          <p:grpSpPr>
            <a:xfrm>
              <a:off x="9322104" y="2638893"/>
              <a:ext cx="3834996" cy="3854331"/>
              <a:chOff x="0" y="0"/>
              <a:chExt cx="836777" cy="840996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836777" cy="840996"/>
              </a:xfrm>
              <a:custGeom>
                <a:avLst/>
                <a:gdLst/>
                <a:ahLst/>
                <a:cxnLst/>
                <a:rect l="l" t="t" r="r" b="b"/>
                <a:pathLst>
                  <a:path w="836777" h="840996">
                    <a:moveTo>
                      <a:pt x="598652" y="0"/>
                    </a:moveTo>
                    <a:lnTo>
                      <a:pt x="836777" y="238125"/>
                    </a:lnTo>
                    <a:lnTo>
                      <a:pt x="836777" y="602871"/>
                    </a:lnTo>
                    <a:lnTo>
                      <a:pt x="598652" y="840996"/>
                    </a:lnTo>
                    <a:lnTo>
                      <a:pt x="238125" y="840996"/>
                    </a:lnTo>
                    <a:lnTo>
                      <a:pt x="0" y="602871"/>
                    </a:lnTo>
                    <a:lnTo>
                      <a:pt x="0" y="238125"/>
                    </a:lnTo>
                    <a:lnTo>
                      <a:pt x="238125" y="0"/>
                    </a:lnTo>
                    <a:lnTo>
                      <a:pt x="598652" y="0"/>
                    </a:lnTo>
                    <a:close/>
                  </a:path>
                </a:pathLst>
              </a:custGeom>
              <a:solidFill>
                <a:srgbClr val="7ED957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63500" y="-79375"/>
                <a:ext cx="709777" cy="85687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682"/>
                  </a:lnSpc>
                </a:pPr>
                <a:endParaRPr/>
              </a:p>
            </p:txBody>
          </p:sp>
        </p:grpSp>
        <p:sp>
          <p:nvSpPr>
            <p:cNvPr id="24" name="AutoShape 24"/>
            <p:cNvSpPr/>
            <p:nvPr/>
          </p:nvSpPr>
          <p:spPr>
            <a:xfrm>
              <a:off x="1887945" y="1357337"/>
              <a:ext cx="18898477" cy="0"/>
            </a:xfrm>
            <a:prstGeom prst="line">
              <a:avLst/>
            </a:prstGeom>
            <a:ln w="50800" cap="flat">
              <a:solidFill>
                <a:srgbClr val="5E990C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AutoShape 25"/>
            <p:cNvSpPr/>
            <p:nvPr/>
          </p:nvSpPr>
          <p:spPr>
            <a:xfrm flipH="1">
              <a:off x="1887945" y="1357337"/>
              <a:ext cx="24941" cy="953445"/>
            </a:xfrm>
            <a:prstGeom prst="line">
              <a:avLst/>
            </a:prstGeom>
            <a:ln w="50800" cap="flat">
              <a:solidFill>
                <a:srgbClr val="5E990C"/>
              </a:solidFill>
              <a:prstDash val="solid"/>
              <a:headEnd type="none" w="sm" len="sm"/>
              <a:tailEnd type="triangle" w="lg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AutoShape 26"/>
            <p:cNvSpPr/>
            <p:nvPr/>
          </p:nvSpPr>
          <p:spPr>
            <a:xfrm flipH="1">
              <a:off x="6548997" y="1358139"/>
              <a:ext cx="24941" cy="953445"/>
            </a:xfrm>
            <a:prstGeom prst="line">
              <a:avLst/>
            </a:prstGeom>
            <a:ln w="50800" cap="flat">
              <a:solidFill>
                <a:srgbClr val="5E990C"/>
              </a:solidFill>
              <a:prstDash val="solid"/>
              <a:headEnd type="none" w="sm" len="sm"/>
              <a:tailEnd type="triangle" w="lg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AutoShape 27"/>
            <p:cNvSpPr/>
            <p:nvPr/>
          </p:nvSpPr>
          <p:spPr>
            <a:xfrm flipH="1">
              <a:off x="11307821" y="1358941"/>
              <a:ext cx="24941" cy="953445"/>
            </a:xfrm>
            <a:prstGeom prst="line">
              <a:avLst/>
            </a:prstGeom>
            <a:ln w="50800" cap="flat">
              <a:solidFill>
                <a:srgbClr val="5E990C"/>
              </a:solidFill>
              <a:prstDash val="solid"/>
              <a:headEnd type="none" w="sm" len="sm"/>
              <a:tailEnd type="triangle" w="lg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AutoShape 28"/>
            <p:cNvSpPr/>
            <p:nvPr/>
          </p:nvSpPr>
          <p:spPr>
            <a:xfrm flipH="1">
              <a:off x="16033612" y="1359743"/>
              <a:ext cx="24941" cy="953445"/>
            </a:xfrm>
            <a:prstGeom prst="line">
              <a:avLst/>
            </a:prstGeom>
            <a:ln w="50800" cap="flat">
              <a:solidFill>
                <a:srgbClr val="5E990C"/>
              </a:solidFill>
              <a:prstDash val="solid"/>
              <a:headEnd type="none" w="sm" len="sm"/>
              <a:tailEnd type="triangle" w="lg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AutoShape 29"/>
            <p:cNvSpPr/>
            <p:nvPr/>
          </p:nvSpPr>
          <p:spPr>
            <a:xfrm flipH="1">
              <a:off x="20759412" y="1360383"/>
              <a:ext cx="1610" cy="953770"/>
            </a:xfrm>
            <a:prstGeom prst="line">
              <a:avLst/>
            </a:prstGeom>
            <a:ln w="50800" cap="flat">
              <a:solidFill>
                <a:srgbClr val="5E990C"/>
              </a:solidFill>
              <a:prstDash val="solid"/>
              <a:headEnd type="none" w="sm" len="sm"/>
              <a:tailEnd type="triangle" w="lg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AutoShape 30"/>
            <p:cNvSpPr/>
            <p:nvPr/>
          </p:nvSpPr>
          <p:spPr>
            <a:xfrm flipH="1">
              <a:off x="11332761" y="224"/>
              <a:ext cx="11946" cy="1356844"/>
            </a:xfrm>
            <a:prstGeom prst="line">
              <a:avLst/>
            </a:prstGeom>
            <a:ln w="50800" cap="flat">
              <a:solidFill>
                <a:srgbClr val="5E990C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9518590" y="3394494"/>
              <a:ext cx="3442024" cy="2844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25"/>
                </a:lnSpc>
                <a:spcBef>
                  <a:spcPct val="0"/>
                </a:spcBef>
              </a:pPr>
              <a:r>
                <a:rPr lang="en-US" sz="2750">
                  <a:solidFill>
                    <a:srgbClr val="FFFFFF"/>
                  </a:solidFill>
                  <a:latin typeface="Mont"/>
                  <a:ea typeface="Mont"/>
                  <a:cs typeface="Mont"/>
                  <a:sym typeface="Mont"/>
                </a:rPr>
                <a:t>Development (HTML/CSS/JS + Flask + MySQL)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9001343" y="3571322"/>
              <a:ext cx="3442024" cy="21463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25"/>
                </a:lnSpc>
                <a:spcBef>
                  <a:spcPct val="0"/>
                </a:spcBef>
              </a:pPr>
              <a:r>
                <a:rPr lang="en-US" sz="2750">
                  <a:solidFill>
                    <a:srgbClr val="FFFFFF"/>
                  </a:solidFill>
                  <a:latin typeface="Mont"/>
                  <a:ea typeface="Mont"/>
                  <a:cs typeface="Mont"/>
                  <a:sym typeface="Mont"/>
                </a:rPr>
                <a:t>Improvement based on feedback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781609" y="2513732"/>
            <a:ext cx="1507119" cy="1909944"/>
          </a:xfrm>
          <a:custGeom>
            <a:avLst/>
            <a:gdLst/>
            <a:ahLst/>
            <a:cxnLst/>
            <a:rect l="l" t="t" r="r" b="b"/>
            <a:pathLst>
              <a:path w="1507119" h="1909944">
                <a:moveTo>
                  <a:pt x="0" y="0"/>
                </a:moveTo>
                <a:lnTo>
                  <a:pt x="1507119" y="0"/>
                </a:lnTo>
                <a:lnTo>
                  <a:pt x="1507119" y="1909943"/>
                </a:lnTo>
                <a:lnTo>
                  <a:pt x="0" y="19099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018815" y="2684269"/>
            <a:ext cx="1753421" cy="1753421"/>
          </a:xfrm>
          <a:custGeom>
            <a:avLst/>
            <a:gdLst/>
            <a:ahLst/>
            <a:cxnLst/>
            <a:rect l="l" t="t" r="r" b="b"/>
            <a:pathLst>
              <a:path w="1753421" h="1753421">
                <a:moveTo>
                  <a:pt x="0" y="0"/>
                </a:moveTo>
                <a:lnTo>
                  <a:pt x="1753421" y="0"/>
                </a:lnTo>
                <a:lnTo>
                  <a:pt x="1753421" y="1753421"/>
                </a:lnTo>
                <a:lnTo>
                  <a:pt x="0" y="175342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5721701" y="6358657"/>
            <a:ext cx="2487122" cy="1753421"/>
          </a:xfrm>
          <a:custGeom>
            <a:avLst/>
            <a:gdLst/>
            <a:ahLst/>
            <a:cxnLst/>
            <a:rect l="l" t="t" r="r" b="b"/>
            <a:pathLst>
              <a:path w="2487122" h="1753421">
                <a:moveTo>
                  <a:pt x="0" y="0"/>
                </a:moveTo>
                <a:lnTo>
                  <a:pt x="2487123" y="0"/>
                </a:lnTo>
                <a:lnTo>
                  <a:pt x="2487123" y="1753421"/>
                </a:lnTo>
                <a:lnTo>
                  <a:pt x="0" y="175342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9993571" y="6358657"/>
            <a:ext cx="1828862" cy="1753421"/>
          </a:xfrm>
          <a:custGeom>
            <a:avLst/>
            <a:gdLst/>
            <a:ahLst/>
            <a:cxnLst/>
            <a:rect l="l" t="t" r="r" b="b"/>
            <a:pathLst>
              <a:path w="1828862" h="1753421">
                <a:moveTo>
                  <a:pt x="0" y="0"/>
                </a:moveTo>
                <a:lnTo>
                  <a:pt x="1828862" y="0"/>
                </a:lnTo>
                <a:lnTo>
                  <a:pt x="1828862" y="1753421"/>
                </a:lnTo>
                <a:lnTo>
                  <a:pt x="0" y="175342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3419370" y="6358657"/>
            <a:ext cx="1753421" cy="1753421"/>
          </a:xfrm>
          <a:custGeom>
            <a:avLst/>
            <a:gdLst/>
            <a:ahLst/>
            <a:cxnLst/>
            <a:rect l="l" t="t" r="r" b="b"/>
            <a:pathLst>
              <a:path w="1753421" h="1753421">
                <a:moveTo>
                  <a:pt x="0" y="0"/>
                </a:moveTo>
                <a:lnTo>
                  <a:pt x="1753421" y="0"/>
                </a:lnTo>
                <a:lnTo>
                  <a:pt x="1753421" y="1753421"/>
                </a:lnTo>
                <a:lnTo>
                  <a:pt x="0" y="175342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3472154" y="3356709"/>
            <a:ext cx="2054798" cy="577912"/>
          </a:xfrm>
          <a:custGeom>
            <a:avLst/>
            <a:gdLst/>
            <a:ahLst/>
            <a:cxnLst/>
            <a:rect l="l" t="t" r="r" b="b"/>
            <a:pathLst>
              <a:path w="2054798" h="577912">
                <a:moveTo>
                  <a:pt x="0" y="0"/>
                </a:moveTo>
                <a:lnTo>
                  <a:pt x="2054798" y="0"/>
                </a:lnTo>
                <a:lnTo>
                  <a:pt x="2054798" y="577912"/>
                </a:lnTo>
                <a:lnTo>
                  <a:pt x="0" y="57791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0475099" y="2591804"/>
            <a:ext cx="2487122" cy="1753421"/>
          </a:xfrm>
          <a:custGeom>
            <a:avLst/>
            <a:gdLst/>
            <a:ahLst/>
            <a:cxnLst/>
            <a:rect l="l" t="t" r="r" b="b"/>
            <a:pathLst>
              <a:path w="2487122" h="1753421">
                <a:moveTo>
                  <a:pt x="0" y="0"/>
                </a:moveTo>
                <a:lnTo>
                  <a:pt x="2487122" y="0"/>
                </a:lnTo>
                <a:lnTo>
                  <a:pt x="2487122" y="1753421"/>
                </a:lnTo>
                <a:lnTo>
                  <a:pt x="0" y="175342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221284" y="4440359"/>
            <a:ext cx="2994753" cy="442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0"/>
              </a:lnSpc>
              <a:spcBef>
                <a:spcPct val="0"/>
              </a:spcBef>
            </a:pPr>
            <a:r>
              <a:rPr lang="en-US" sz="2027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Front End Interface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098855" y="2901877"/>
            <a:ext cx="1239610" cy="12145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0"/>
              </a:lnSpc>
            </a:pPr>
            <a:r>
              <a:rPr lang="en-US" sz="2027" b="1">
                <a:solidFill>
                  <a:srgbClr val="4D6E21"/>
                </a:solidFill>
                <a:latin typeface="Mont Bold"/>
                <a:ea typeface="Mont Bold"/>
                <a:cs typeface="Mont Bold"/>
                <a:sym typeface="Mont Bold"/>
              </a:rPr>
              <a:t>HTML</a:t>
            </a:r>
          </a:p>
          <a:p>
            <a:pPr algn="ctr">
              <a:lnSpc>
                <a:spcPts val="3040"/>
              </a:lnSpc>
            </a:pPr>
            <a:r>
              <a:rPr lang="en-US" sz="2027" b="1">
                <a:solidFill>
                  <a:srgbClr val="4D6E21"/>
                </a:solidFill>
                <a:latin typeface="Mont Bold"/>
                <a:ea typeface="Mont Bold"/>
                <a:cs typeface="Mont Bold"/>
                <a:sym typeface="Mont Bold"/>
              </a:rPr>
              <a:t>CSS</a:t>
            </a:r>
          </a:p>
          <a:p>
            <a:pPr algn="ctr">
              <a:lnSpc>
                <a:spcPts val="3040"/>
              </a:lnSpc>
              <a:spcBef>
                <a:spcPct val="0"/>
              </a:spcBef>
            </a:pPr>
            <a:r>
              <a:rPr lang="en-US" sz="2027" b="1">
                <a:solidFill>
                  <a:srgbClr val="4D6E21"/>
                </a:solidFill>
                <a:latin typeface="Mont Bold"/>
                <a:ea typeface="Mont Bold"/>
                <a:cs typeface="Mont Bold"/>
                <a:sym typeface="Mont Bold"/>
              </a:rPr>
              <a:t>JS</a:t>
            </a:r>
          </a:p>
        </p:txBody>
      </p:sp>
      <p:sp>
        <p:nvSpPr>
          <p:cNvPr id="11" name="Freeform 11"/>
          <p:cNvSpPr/>
          <p:nvPr/>
        </p:nvSpPr>
        <p:spPr>
          <a:xfrm>
            <a:off x="8080532" y="3344215"/>
            <a:ext cx="2099221" cy="590406"/>
          </a:xfrm>
          <a:custGeom>
            <a:avLst/>
            <a:gdLst/>
            <a:ahLst/>
            <a:cxnLst/>
            <a:rect l="l" t="t" r="r" b="b"/>
            <a:pathLst>
              <a:path w="2099221" h="590406">
                <a:moveTo>
                  <a:pt x="0" y="0"/>
                </a:moveTo>
                <a:lnTo>
                  <a:pt x="2099221" y="0"/>
                </a:lnTo>
                <a:lnTo>
                  <a:pt x="2099221" y="590406"/>
                </a:lnTo>
                <a:lnTo>
                  <a:pt x="0" y="59040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5400000">
            <a:off x="6232138" y="5458351"/>
            <a:ext cx="1352929" cy="380511"/>
          </a:xfrm>
          <a:custGeom>
            <a:avLst/>
            <a:gdLst/>
            <a:ahLst/>
            <a:cxnLst/>
            <a:rect l="l" t="t" r="r" b="b"/>
            <a:pathLst>
              <a:path w="1352929" h="380511">
                <a:moveTo>
                  <a:pt x="0" y="0"/>
                </a:moveTo>
                <a:lnTo>
                  <a:pt x="1352930" y="0"/>
                </a:lnTo>
                <a:lnTo>
                  <a:pt x="1352930" y="380511"/>
                </a:lnTo>
                <a:lnTo>
                  <a:pt x="0" y="3805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8327225" y="7356609"/>
            <a:ext cx="1352929" cy="380511"/>
          </a:xfrm>
          <a:custGeom>
            <a:avLst/>
            <a:gdLst/>
            <a:ahLst/>
            <a:cxnLst/>
            <a:rect l="l" t="t" r="r" b="b"/>
            <a:pathLst>
              <a:path w="1352929" h="380511">
                <a:moveTo>
                  <a:pt x="0" y="0"/>
                </a:moveTo>
                <a:lnTo>
                  <a:pt x="1352929" y="0"/>
                </a:lnTo>
                <a:lnTo>
                  <a:pt x="1352929" y="380512"/>
                </a:lnTo>
                <a:lnTo>
                  <a:pt x="0" y="38051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1944437" y="7356609"/>
            <a:ext cx="1352929" cy="380511"/>
          </a:xfrm>
          <a:custGeom>
            <a:avLst/>
            <a:gdLst/>
            <a:ahLst/>
            <a:cxnLst/>
            <a:rect l="l" t="t" r="r" b="b"/>
            <a:pathLst>
              <a:path w="1352929" h="380511">
                <a:moveTo>
                  <a:pt x="0" y="0"/>
                </a:moveTo>
                <a:lnTo>
                  <a:pt x="1352929" y="0"/>
                </a:lnTo>
                <a:lnTo>
                  <a:pt x="1352929" y="380512"/>
                </a:lnTo>
                <a:lnTo>
                  <a:pt x="0" y="38051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 rot="-10800000">
            <a:off x="11944437" y="6976098"/>
            <a:ext cx="1352929" cy="380511"/>
          </a:xfrm>
          <a:custGeom>
            <a:avLst/>
            <a:gdLst/>
            <a:ahLst/>
            <a:cxnLst/>
            <a:rect l="l" t="t" r="r" b="b"/>
            <a:pathLst>
              <a:path w="1352929" h="380511">
                <a:moveTo>
                  <a:pt x="0" y="0"/>
                </a:moveTo>
                <a:lnTo>
                  <a:pt x="1352929" y="0"/>
                </a:lnTo>
                <a:lnTo>
                  <a:pt x="1352929" y="380511"/>
                </a:lnTo>
                <a:lnTo>
                  <a:pt x="0" y="3805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 rot="-10800000">
            <a:off x="8327225" y="6976098"/>
            <a:ext cx="1352929" cy="380511"/>
          </a:xfrm>
          <a:custGeom>
            <a:avLst/>
            <a:gdLst/>
            <a:ahLst/>
            <a:cxnLst/>
            <a:rect l="l" t="t" r="r" b="b"/>
            <a:pathLst>
              <a:path w="1352929" h="380511">
                <a:moveTo>
                  <a:pt x="0" y="0"/>
                </a:moveTo>
                <a:lnTo>
                  <a:pt x="1352929" y="0"/>
                </a:lnTo>
                <a:lnTo>
                  <a:pt x="1352929" y="380511"/>
                </a:lnTo>
                <a:lnTo>
                  <a:pt x="0" y="38051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 rot="550267">
            <a:off x="13648255" y="990365"/>
            <a:ext cx="4123877" cy="3202878"/>
          </a:xfrm>
          <a:custGeom>
            <a:avLst/>
            <a:gdLst/>
            <a:ahLst/>
            <a:cxnLst/>
            <a:rect l="l" t="t" r="r" b="b"/>
            <a:pathLst>
              <a:path w="4123877" h="3202878">
                <a:moveTo>
                  <a:pt x="0" y="0"/>
                </a:moveTo>
                <a:lnTo>
                  <a:pt x="4123877" y="0"/>
                </a:lnTo>
                <a:lnTo>
                  <a:pt x="4123877" y="3202878"/>
                </a:lnTo>
                <a:lnTo>
                  <a:pt x="0" y="320287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 rot="-1193255" flipH="1">
            <a:off x="708784" y="5374659"/>
            <a:ext cx="4123877" cy="3202878"/>
          </a:xfrm>
          <a:custGeom>
            <a:avLst/>
            <a:gdLst/>
            <a:ahLst/>
            <a:cxnLst/>
            <a:rect l="l" t="t" r="r" b="b"/>
            <a:pathLst>
              <a:path w="4123877" h="3202878">
                <a:moveTo>
                  <a:pt x="4123877" y="0"/>
                </a:moveTo>
                <a:lnTo>
                  <a:pt x="0" y="0"/>
                </a:lnTo>
                <a:lnTo>
                  <a:pt x="0" y="3202878"/>
                </a:lnTo>
                <a:lnTo>
                  <a:pt x="4123877" y="3202878"/>
                </a:lnTo>
                <a:lnTo>
                  <a:pt x="4123877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2116727" y="4496277"/>
            <a:ext cx="725799" cy="442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0"/>
              </a:lnSpc>
              <a:spcBef>
                <a:spcPct val="0"/>
              </a:spcBef>
            </a:pPr>
            <a:r>
              <a:rPr lang="en-US" sz="2027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User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16018" y="4496277"/>
            <a:ext cx="1239610" cy="442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0"/>
              </a:lnSpc>
              <a:spcBef>
                <a:spcPct val="0"/>
              </a:spcBef>
            </a:pPr>
            <a:r>
              <a:rPr lang="en-US" sz="2027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Browser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45457" y="6682635"/>
            <a:ext cx="1239610" cy="12145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0"/>
              </a:lnSpc>
            </a:pPr>
            <a:r>
              <a:rPr lang="en-US" sz="2027" b="1">
                <a:solidFill>
                  <a:srgbClr val="4D6E21"/>
                </a:solidFill>
                <a:latin typeface="Mont Bold"/>
                <a:ea typeface="Mont Bold"/>
                <a:cs typeface="Mont Bold"/>
                <a:sym typeface="Mont Bold"/>
              </a:rPr>
              <a:t>HTML</a:t>
            </a:r>
          </a:p>
          <a:p>
            <a:pPr algn="ctr">
              <a:lnSpc>
                <a:spcPts val="3040"/>
              </a:lnSpc>
            </a:pPr>
            <a:r>
              <a:rPr lang="en-US" sz="2027" b="1">
                <a:solidFill>
                  <a:srgbClr val="4D6E21"/>
                </a:solidFill>
                <a:latin typeface="Mont Bold"/>
                <a:ea typeface="Mont Bold"/>
                <a:cs typeface="Mont Bold"/>
                <a:sym typeface="Mont Bold"/>
              </a:rPr>
              <a:t>CSS</a:t>
            </a:r>
          </a:p>
          <a:p>
            <a:pPr algn="ctr">
              <a:lnSpc>
                <a:spcPts val="3040"/>
              </a:lnSpc>
              <a:spcBef>
                <a:spcPct val="0"/>
              </a:spcBef>
            </a:pPr>
            <a:r>
              <a:rPr lang="en-US" sz="2027" b="1">
                <a:solidFill>
                  <a:srgbClr val="4D6E21"/>
                </a:solidFill>
                <a:latin typeface="Mont Bold"/>
                <a:ea typeface="Mont Bold"/>
                <a:cs typeface="Mont Bold"/>
                <a:sym typeface="Mont Bold"/>
              </a:rPr>
              <a:t>JS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467886" y="8290766"/>
            <a:ext cx="2994753" cy="442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0"/>
              </a:lnSpc>
              <a:spcBef>
                <a:spcPct val="0"/>
              </a:spcBef>
            </a:pPr>
            <a:r>
              <a:rPr lang="en-US" sz="2027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Front End Interface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160575" y="8110557"/>
            <a:ext cx="3494853" cy="11116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0"/>
              </a:lnSpc>
            </a:pPr>
            <a:r>
              <a:rPr lang="en-US" sz="2027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Back End Interface</a:t>
            </a:r>
          </a:p>
          <a:p>
            <a:pPr algn="ctr">
              <a:lnSpc>
                <a:spcPts val="2229"/>
              </a:lnSpc>
            </a:pPr>
            <a:r>
              <a:rPr lang="en-US" sz="1486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Python (Flask Framework + Json API)</a:t>
            </a:r>
          </a:p>
          <a:p>
            <a:pPr algn="ctr">
              <a:lnSpc>
                <a:spcPts val="3040"/>
              </a:lnSpc>
              <a:spcBef>
                <a:spcPct val="0"/>
              </a:spcBef>
            </a:pPr>
            <a:endParaRPr lang="en-US" sz="1486">
              <a:solidFill>
                <a:srgbClr val="000000"/>
              </a:solidFill>
              <a:latin typeface="Mont"/>
              <a:ea typeface="Mont"/>
              <a:cs typeface="Mont"/>
              <a:sym typeface="Mont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3705236" y="8159636"/>
            <a:ext cx="1467555" cy="7140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85"/>
              </a:lnSpc>
            </a:pPr>
            <a:r>
              <a:rPr lang="en-US" sz="1990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Database</a:t>
            </a:r>
          </a:p>
          <a:p>
            <a:pPr algn="ctr">
              <a:lnSpc>
                <a:spcPts val="2229"/>
              </a:lnSpc>
              <a:spcBef>
                <a:spcPct val="0"/>
              </a:spcBef>
            </a:pPr>
            <a:r>
              <a:rPr lang="en-US" sz="1486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MySQL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772236" y="2316173"/>
            <a:ext cx="2582550" cy="13232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59"/>
              </a:lnSpc>
            </a:pPr>
            <a:r>
              <a:rPr lang="en-US" sz="1173" dirty="0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 Page Navigation</a:t>
            </a:r>
          </a:p>
          <a:p>
            <a:pPr algn="ctr">
              <a:lnSpc>
                <a:spcPts val="1759"/>
              </a:lnSpc>
            </a:pPr>
            <a:r>
              <a:rPr lang="en-US" sz="1173" dirty="0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 User Interface Rendering </a:t>
            </a:r>
          </a:p>
          <a:p>
            <a:pPr algn="ctr">
              <a:lnSpc>
                <a:spcPts val="1759"/>
              </a:lnSpc>
            </a:pPr>
            <a:r>
              <a:rPr lang="en-US" sz="1173" dirty="0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Animations, Buttons, UI Effects</a:t>
            </a:r>
          </a:p>
          <a:p>
            <a:pPr algn="ctr">
              <a:lnSpc>
                <a:spcPts val="1759"/>
              </a:lnSpc>
            </a:pPr>
            <a:r>
              <a:rPr lang="en-US" sz="1173" dirty="0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 Front-End Planner Logic </a:t>
            </a:r>
          </a:p>
          <a:p>
            <a:pPr algn="ctr">
              <a:lnSpc>
                <a:spcPts val="1759"/>
              </a:lnSpc>
            </a:pPr>
            <a:r>
              <a:rPr lang="en-US" sz="1173" dirty="0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 Static Content </a:t>
            </a:r>
          </a:p>
          <a:p>
            <a:pPr algn="ctr">
              <a:lnSpc>
                <a:spcPts val="1759"/>
              </a:lnSpc>
              <a:spcBef>
                <a:spcPct val="0"/>
              </a:spcBef>
            </a:pPr>
            <a:endParaRPr lang="en-US" sz="1173" dirty="0">
              <a:solidFill>
                <a:srgbClr val="000000"/>
              </a:solidFill>
              <a:latin typeface="Mont"/>
              <a:ea typeface="Mont"/>
              <a:cs typeface="Mont"/>
              <a:sym typeface="Mon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6789257" y="5161925"/>
            <a:ext cx="2582550" cy="6726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59"/>
              </a:lnSpc>
            </a:pPr>
            <a:r>
              <a:rPr lang="en-US" sz="1173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 Login/Sign Up</a:t>
            </a:r>
          </a:p>
          <a:p>
            <a:pPr algn="ctr">
              <a:lnSpc>
                <a:spcPts val="1759"/>
              </a:lnSpc>
            </a:pPr>
            <a:r>
              <a:rPr lang="en-US" sz="1173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 Planner (Save, Load, Update) </a:t>
            </a:r>
          </a:p>
          <a:p>
            <a:pPr algn="ctr">
              <a:lnSpc>
                <a:spcPts val="1759"/>
              </a:lnSpc>
              <a:spcBef>
                <a:spcPct val="0"/>
              </a:spcBef>
            </a:pPr>
            <a:r>
              <a:rPr lang="en-US" sz="1173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User Session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4687462" y="1532824"/>
            <a:ext cx="2045464" cy="1687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59"/>
              </a:lnSpc>
            </a:pPr>
            <a:r>
              <a:rPr lang="en-US" sz="1106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This shows the Front-End working alone in the browser.</a:t>
            </a:r>
          </a:p>
          <a:p>
            <a:pPr algn="ctr">
              <a:lnSpc>
                <a:spcPts val="1659"/>
              </a:lnSpc>
              <a:spcBef>
                <a:spcPct val="0"/>
              </a:spcBef>
            </a:pPr>
            <a:r>
              <a:rPr lang="en-US" sz="1106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 The user navigates pages and interacts with the visual planner without any backend or database communication.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689411" y="6054886"/>
            <a:ext cx="2162623" cy="13405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54"/>
              </a:lnSpc>
              <a:spcBef>
                <a:spcPct val="0"/>
              </a:spcBef>
            </a:pPr>
            <a:r>
              <a:rPr lang="en-US" sz="1169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This is the same Front-End layer, but in this mode it sends JSON requests to the Flask backend for Login, Sign Up, Save, Load, Update and User Session handling.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852034" y="835679"/>
            <a:ext cx="7888390" cy="11852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465"/>
              </a:lnSpc>
            </a:pPr>
            <a:r>
              <a:rPr lang="en-US" sz="6435" b="1" spc="-353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System Architecture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88706" y="9029493"/>
            <a:ext cx="8331511" cy="575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00"/>
              </a:lnSpc>
              <a:spcBef>
                <a:spcPct val="0"/>
              </a:spcBef>
            </a:pPr>
            <a:r>
              <a:rPr lang="en-US" sz="1400" dirty="0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Figure 1: Both windows represent the same Front-End layer, illustrated in two different states:</a:t>
            </a:r>
          </a:p>
          <a:p>
            <a:pPr algn="ctr">
              <a:lnSpc>
                <a:spcPts val="2100"/>
              </a:lnSpc>
              <a:spcBef>
                <a:spcPct val="0"/>
              </a:spcBef>
            </a:pPr>
            <a:r>
              <a:rPr lang="en-US" sz="1400" dirty="0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 (1) client-side only and (2) client-side with backend communication.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2717110"/>
            <a:ext cx="9215886" cy="6116358"/>
            <a:chOff x="0" y="0"/>
            <a:chExt cx="12287848" cy="8155144"/>
          </a:xfrm>
        </p:grpSpPr>
        <p:sp>
          <p:nvSpPr>
            <p:cNvPr id="3" name="Freeform 3"/>
            <p:cNvSpPr/>
            <p:nvPr/>
          </p:nvSpPr>
          <p:spPr>
            <a:xfrm>
              <a:off x="4396493" y="0"/>
              <a:ext cx="3520228" cy="3759923"/>
            </a:xfrm>
            <a:custGeom>
              <a:avLst/>
              <a:gdLst/>
              <a:ahLst/>
              <a:cxnLst/>
              <a:rect l="l" t="t" r="r" b="b"/>
              <a:pathLst>
                <a:path w="3520228" h="3759923">
                  <a:moveTo>
                    <a:pt x="0" y="0"/>
                  </a:moveTo>
                  <a:lnTo>
                    <a:pt x="3520227" y="0"/>
                  </a:lnTo>
                  <a:lnTo>
                    <a:pt x="3520227" y="3759923"/>
                  </a:lnTo>
                  <a:lnTo>
                    <a:pt x="0" y="37599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6917020" y="1053537"/>
              <a:ext cx="627663" cy="739580"/>
            </a:xfrm>
            <a:custGeom>
              <a:avLst/>
              <a:gdLst/>
              <a:ahLst/>
              <a:cxnLst/>
              <a:rect l="l" t="t" r="r" b="b"/>
              <a:pathLst>
                <a:path w="627663" h="739580">
                  <a:moveTo>
                    <a:pt x="0" y="0"/>
                  </a:moveTo>
                  <a:lnTo>
                    <a:pt x="627663" y="0"/>
                  </a:lnTo>
                  <a:lnTo>
                    <a:pt x="627663" y="739580"/>
                  </a:lnTo>
                  <a:lnTo>
                    <a:pt x="0" y="73958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2497" r="-249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499482" y="104110"/>
              <a:ext cx="1314249" cy="3481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993"/>
                </a:lnSpc>
                <a:spcBef>
                  <a:spcPct val="0"/>
                </a:spcBef>
              </a:pPr>
              <a:r>
                <a:rPr lang="en-US" sz="1328" b="1">
                  <a:solidFill>
                    <a:srgbClr val="FFFFFF"/>
                  </a:solidFill>
                  <a:latin typeface="Mont Bold"/>
                  <a:ea typeface="Mont Bold"/>
                  <a:cs typeface="Mont Bold"/>
                  <a:sym typeface="Mont Bold"/>
                </a:rPr>
                <a:t>BACKEND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6156606" y="2791189"/>
              <a:ext cx="1666417" cy="2461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535"/>
                </a:lnSpc>
                <a:spcBef>
                  <a:spcPct val="0"/>
                </a:spcBef>
              </a:pPr>
              <a:r>
                <a:rPr lang="en-US" sz="1023">
                  <a:solidFill>
                    <a:srgbClr val="000000"/>
                  </a:solidFill>
                  <a:latin typeface="Sensa Sans"/>
                  <a:ea typeface="Sensa Sans"/>
                  <a:cs typeface="Sensa Sans"/>
                  <a:sym typeface="Sensa Sans"/>
                </a:rPr>
                <a:t>JSON api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499482" y="2092861"/>
              <a:ext cx="1557484" cy="32197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75"/>
                </a:lnSpc>
                <a:spcBef>
                  <a:spcPct val="0"/>
                </a:spcBef>
              </a:pPr>
              <a:r>
                <a:rPr lang="en-US" sz="1450">
                  <a:solidFill>
                    <a:srgbClr val="000000"/>
                  </a:solidFill>
                  <a:latin typeface="Sensa Sans"/>
                  <a:ea typeface="Sensa Sans"/>
                  <a:cs typeface="Sensa Sans"/>
                  <a:sym typeface="Sensa Sans"/>
                </a:rPr>
                <a:t>PYTHON</a:t>
              </a:r>
            </a:p>
          </p:txBody>
        </p:sp>
        <p:sp>
          <p:nvSpPr>
            <p:cNvPr id="8" name="Freeform 8"/>
            <p:cNvSpPr/>
            <p:nvPr/>
          </p:nvSpPr>
          <p:spPr>
            <a:xfrm>
              <a:off x="8767620" y="0"/>
              <a:ext cx="3520228" cy="3759923"/>
            </a:xfrm>
            <a:custGeom>
              <a:avLst/>
              <a:gdLst/>
              <a:ahLst/>
              <a:cxnLst/>
              <a:rect l="l" t="t" r="r" b="b"/>
              <a:pathLst>
                <a:path w="3520228" h="3759923">
                  <a:moveTo>
                    <a:pt x="0" y="0"/>
                  </a:moveTo>
                  <a:lnTo>
                    <a:pt x="3520228" y="0"/>
                  </a:lnTo>
                  <a:lnTo>
                    <a:pt x="3520228" y="3759923"/>
                  </a:lnTo>
                  <a:lnTo>
                    <a:pt x="0" y="37599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9476381" y="1232319"/>
              <a:ext cx="2102707" cy="935923"/>
            </a:xfrm>
            <a:custGeom>
              <a:avLst/>
              <a:gdLst/>
              <a:ahLst/>
              <a:cxnLst/>
              <a:rect l="l" t="t" r="r" b="b"/>
              <a:pathLst>
                <a:path w="2102707" h="935923">
                  <a:moveTo>
                    <a:pt x="0" y="0"/>
                  </a:moveTo>
                  <a:lnTo>
                    <a:pt x="2102706" y="0"/>
                  </a:lnTo>
                  <a:lnTo>
                    <a:pt x="2102706" y="935923"/>
                  </a:lnTo>
                  <a:lnTo>
                    <a:pt x="0" y="9359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9870610" y="104110"/>
              <a:ext cx="1314249" cy="3481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993"/>
                </a:lnSpc>
                <a:spcBef>
                  <a:spcPct val="0"/>
                </a:spcBef>
              </a:pPr>
              <a:r>
                <a:rPr lang="en-US" sz="1328" b="1">
                  <a:solidFill>
                    <a:srgbClr val="FFFFFF"/>
                  </a:solidFill>
                  <a:latin typeface="Mont Bold"/>
                  <a:ea typeface="Mont Bold"/>
                  <a:cs typeface="Mont Bold"/>
                  <a:sym typeface="Mont Bold"/>
                </a:rPr>
                <a:t>DATABASE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9808081" y="2753267"/>
              <a:ext cx="1557484" cy="32197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75"/>
                </a:lnSpc>
                <a:spcBef>
                  <a:spcPct val="0"/>
                </a:spcBef>
              </a:pPr>
              <a:r>
                <a:rPr lang="en-US" sz="1450">
                  <a:solidFill>
                    <a:srgbClr val="000000"/>
                  </a:solidFill>
                  <a:latin typeface="Sensa Sans"/>
                  <a:ea typeface="Sensa Sans"/>
                  <a:cs typeface="Sensa Sans"/>
                  <a:sym typeface="Sensa Sans"/>
                </a:rPr>
                <a:t>SQLite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186851" y="4395221"/>
              <a:ext cx="3520228" cy="3759923"/>
            </a:xfrm>
            <a:custGeom>
              <a:avLst/>
              <a:gdLst/>
              <a:ahLst/>
              <a:cxnLst/>
              <a:rect l="l" t="t" r="r" b="b"/>
              <a:pathLst>
                <a:path w="3520228" h="3759923">
                  <a:moveTo>
                    <a:pt x="0" y="0"/>
                  </a:moveTo>
                  <a:lnTo>
                    <a:pt x="3520228" y="0"/>
                  </a:lnTo>
                  <a:lnTo>
                    <a:pt x="3520228" y="3759923"/>
                  </a:lnTo>
                  <a:lnTo>
                    <a:pt x="0" y="37599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8361868" y="5432515"/>
              <a:ext cx="1170194" cy="1367791"/>
            </a:xfrm>
            <a:custGeom>
              <a:avLst/>
              <a:gdLst/>
              <a:ahLst/>
              <a:cxnLst/>
              <a:rect l="l" t="t" r="r" b="b"/>
              <a:pathLst>
                <a:path w="1170194" h="1367791">
                  <a:moveTo>
                    <a:pt x="0" y="0"/>
                  </a:moveTo>
                  <a:lnTo>
                    <a:pt x="1170194" y="0"/>
                  </a:lnTo>
                  <a:lnTo>
                    <a:pt x="1170194" y="1367791"/>
                  </a:lnTo>
                  <a:lnTo>
                    <a:pt x="0" y="13677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74278" t="-6776" r="-83293" b="-588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8289840" y="4499332"/>
              <a:ext cx="1314249" cy="3481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993"/>
                </a:lnSpc>
                <a:spcBef>
                  <a:spcPct val="0"/>
                </a:spcBef>
              </a:pPr>
              <a:r>
                <a:rPr lang="en-US" sz="1328" b="1">
                  <a:solidFill>
                    <a:srgbClr val="FFFFFF"/>
                  </a:solidFill>
                  <a:latin typeface="Mont Bold"/>
                  <a:ea typeface="Mont Bold"/>
                  <a:cs typeface="Mont Bold"/>
                  <a:sym typeface="Mont Bold"/>
                </a:rPr>
                <a:t>CONTROL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8361868" y="7159631"/>
              <a:ext cx="1215691" cy="32197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75"/>
                </a:lnSpc>
                <a:spcBef>
                  <a:spcPct val="0"/>
                </a:spcBef>
              </a:pPr>
              <a:r>
                <a:rPr lang="en-US" sz="1450">
                  <a:solidFill>
                    <a:srgbClr val="000000"/>
                  </a:solidFill>
                  <a:latin typeface="Sensa Sans"/>
                  <a:ea typeface="Sensa Sans"/>
                  <a:cs typeface="Sensa Sans"/>
                  <a:sym typeface="Sensa Sans"/>
                </a:rPr>
                <a:t>GITHUB</a:t>
              </a:r>
            </a:p>
          </p:txBody>
        </p:sp>
        <p:sp>
          <p:nvSpPr>
            <p:cNvPr id="16" name="Freeform 16"/>
            <p:cNvSpPr/>
            <p:nvPr/>
          </p:nvSpPr>
          <p:spPr>
            <a:xfrm>
              <a:off x="4768529" y="1042447"/>
              <a:ext cx="725517" cy="761760"/>
            </a:xfrm>
            <a:custGeom>
              <a:avLst/>
              <a:gdLst/>
              <a:ahLst/>
              <a:cxnLst/>
              <a:rect l="l" t="t" r="r" b="b"/>
              <a:pathLst>
                <a:path w="725517" h="761760">
                  <a:moveTo>
                    <a:pt x="0" y="0"/>
                  </a:moveTo>
                  <a:lnTo>
                    <a:pt x="725517" y="0"/>
                  </a:lnTo>
                  <a:lnTo>
                    <a:pt x="725517" y="761760"/>
                  </a:lnTo>
                  <a:lnTo>
                    <a:pt x="0" y="7617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2497" r="-249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5944020" y="1047646"/>
              <a:ext cx="523026" cy="751363"/>
            </a:xfrm>
            <a:custGeom>
              <a:avLst/>
              <a:gdLst/>
              <a:ahLst/>
              <a:cxnLst/>
              <a:rect l="l" t="t" r="r" b="b"/>
              <a:pathLst>
                <a:path w="523026" h="751363">
                  <a:moveTo>
                    <a:pt x="0" y="0"/>
                  </a:moveTo>
                  <a:lnTo>
                    <a:pt x="523026" y="0"/>
                  </a:lnTo>
                  <a:lnTo>
                    <a:pt x="523026" y="751362"/>
                  </a:lnTo>
                  <a:lnTo>
                    <a:pt x="0" y="7513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2497" r="-249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4631259" y="2623250"/>
              <a:ext cx="1525347" cy="5061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535"/>
                </a:lnSpc>
                <a:spcBef>
                  <a:spcPct val="0"/>
                </a:spcBef>
              </a:pPr>
              <a:r>
                <a:rPr lang="en-US" sz="1023">
                  <a:solidFill>
                    <a:srgbClr val="000000"/>
                  </a:solidFill>
                  <a:latin typeface="Sensa Sans"/>
                  <a:ea typeface="Sensa Sans"/>
                  <a:cs typeface="Sensa Sans"/>
                  <a:sym typeface="Sensa Sans"/>
                </a:rPr>
                <a:t>Flask framework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0" y="0"/>
              <a:ext cx="3520228" cy="3759923"/>
            </a:xfrm>
            <a:custGeom>
              <a:avLst/>
              <a:gdLst/>
              <a:ahLst/>
              <a:cxnLst/>
              <a:rect l="l" t="t" r="r" b="b"/>
              <a:pathLst>
                <a:path w="3520228" h="3759923">
                  <a:moveTo>
                    <a:pt x="0" y="0"/>
                  </a:moveTo>
                  <a:lnTo>
                    <a:pt x="3520228" y="0"/>
                  </a:lnTo>
                  <a:lnTo>
                    <a:pt x="3520228" y="3759923"/>
                  </a:lnTo>
                  <a:lnTo>
                    <a:pt x="0" y="37599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0"/>
            <p:cNvSpPr/>
            <p:nvPr/>
          </p:nvSpPr>
          <p:spPr>
            <a:xfrm>
              <a:off x="468506" y="1097890"/>
              <a:ext cx="706317" cy="706317"/>
            </a:xfrm>
            <a:custGeom>
              <a:avLst/>
              <a:gdLst/>
              <a:ahLst/>
              <a:cxnLst/>
              <a:rect l="l" t="t" r="r" b="b"/>
              <a:pathLst>
                <a:path w="706317" h="706317">
                  <a:moveTo>
                    <a:pt x="0" y="0"/>
                  </a:moveTo>
                  <a:lnTo>
                    <a:pt x="706317" y="0"/>
                  </a:lnTo>
                  <a:lnTo>
                    <a:pt x="706317" y="706317"/>
                  </a:lnTo>
                  <a:lnTo>
                    <a:pt x="0" y="7063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1"/>
            <p:cNvSpPr/>
            <p:nvPr/>
          </p:nvSpPr>
          <p:spPr>
            <a:xfrm>
              <a:off x="1406955" y="1097890"/>
              <a:ext cx="706317" cy="706317"/>
            </a:xfrm>
            <a:custGeom>
              <a:avLst/>
              <a:gdLst/>
              <a:ahLst/>
              <a:cxnLst/>
              <a:rect l="l" t="t" r="r" b="b"/>
              <a:pathLst>
                <a:path w="706317" h="706317">
                  <a:moveTo>
                    <a:pt x="0" y="0"/>
                  </a:moveTo>
                  <a:lnTo>
                    <a:pt x="706317" y="0"/>
                  </a:lnTo>
                  <a:lnTo>
                    <a:pt x="706317" y="706317"/>
                  </a:lnTo>
                  <a:lnTo>
                    <a:pt x="0" y="7063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2"/>
            <p:cNvSpPr/>
            <p:nvPr/>
          </p:nvSpPr>
          <p:spPr>
            <a:xfrm>
              <a:off x="2345404" y="1097890"/>
              <a:ext cx="706317" cy="706317"/>
            </a:xfrm>
            <a:custGeom>
              <a:avLst/>
              <a:gdLst/>
              <a:ahLst/>
              <a:cxnLst/>
              <a:rect l="l" t="t" r="r" b="b"/>
              <a:pathLst>
                <a:path w="706317" h="706317">
                  <a:moveTo>
                    <a:pt x="0" y="0"/>
                  </a:moveTo>
                  <a:lnTo>
                    <a:pt x="706318" y="0"/>
                  </a:lnTo>
                  <a:lnTo>
                    <a:pt x="706318" y="706317"/>
                  </a:lnTo>
                  <a:lnTo>
                    <a:pt x="0" y="7063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102989" y="104110"/>
              <a:ext cx="1314249" cy="3481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993"/>
                </a:lnSpc>
                <a:spcBef>
                  <a:spcPct val="0"/>
                </a:spcBef>
              </a:pPr>
              <a:r>
                <a:rPr lang="en-US" sz="1328" b="1">
                  <a:solidFill>
                    <a:srgbClr val="FFFFFF"/>
                  </a:solidFill>
                  <a:latin typeface="Mont Bold"/>
                  <a:ea typeface="Mont Bold"/>
                  <a:cs typeface="Mont Bold"/>
                  <a:sym typeface="Mont Bold"/>
                </a:rPr>
                <a:t>FRONTEND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718878" y="2857281"/>
              <a:ext cx="2082472" cy="32197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75"/>
                </a:lnSpc>
                <a:spcBef>
                  <a:spcPct val="0"/>
                </a:spcBef>
              </a:pPr>
              <a:r>
                <a:rPr lang="en-US" sz="1450">
                  <a:solidFill>
                    <a:srgbClr val="000000"/>
                  </a:solidFill>
                  <a:latin typeface="Sensa Sans"/>
                  <a:ea typeface="Sensa Sans"/>
                  <a:cs typeface="Sensa Sans"/>
                  <a:sym typeface="Sensa Sans"/>
                </a:rPr>
                <a:t>Javascript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1951170" y="2234797"/>
              <a:ext cx="1215691" cy="32197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75"/>
                </a:lnSpc>
                <a:spcBef>
                  <a:spcPct val="0"/>
                </a:spcBef>
              </a:pPr>
              <a:r>
                <a:rPr lang="en-US" sz="1450">
                  <a:solidFill>
                    <a:srgbClr val="000000"/>
                  </a:solidFill>
                  <a:latin typeface="Sensa Sans"/>
                  <a:ea typeface="Sensa Sans"/>
                  <a:cs typeface="Sensa Sans"/>
                  <a:sym typeface="Sensa Sans"/>
                </a:rPr>
                <a:t>CSS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495144" y="2234797"/>
              <a:ext cx="1215691" cy="32197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75"/>
                </a:lnSpc>
                <a:spcBef>
                  <a:spcPct val="0"/>
                </a:spcBef>
              </a:pPr>
              <a:r>
                <a:rPr lang="en-US" sz="1450">
                  <a:solidFill>
                    <a:srgbClr val="000000"/>
                  </a:solidFill>
                  <a:latin typeface="Sensa Sans"/>
                  <a:ea typeface="Sensa Sans"/>
                  <a:cs typeface="Sensa Sans"/>
                  <a:sym typeface="Sensa Sans"/>
                </a:rPr>
                <a:t>HTML</a:t>
              </a:r>
            </a:p>
          </p:txBody>
        </p:sp>
        <p:sp>
          <p:nvSpPr>
            <p:cNvPr id="27" name="Freeform 27"/>
            <p:cNvSpPr/>
            <p:nvPr/>
          </p:nvSpPr>
          <p:spPr>
            <a:xfrm>
              <a:off x="2683903" y="4395221"/>
              <a:ext cx="3520228" cy="3759923"/>
            </a:xfrm>
            <a:custGeom>
              <a:avLst/>
              <a:gdLst/>
              <a:ahLst/>
              <a:cxnLst/>
              <a:rect l="l" t="t" r="r" b="b"/>
              <a:pathLst>
                <a:path w="3520228" h="3759923">
                  <a:moveTo>
                    <a:pt x="0" y="0"/>
                  </a:moveTo>
                  <a:lnTo>
                    <a:pt x="3520228" y="0"/>
                  </a:lnTo>
                  <a:lnTo>
                    <a:pt x="3520228" y="3759923"/>
                  </a:lnTo>
                  <a:lnTo>
                    <a:pt x="0" y="37599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8"/>
            <p:cNvSpPr/>
            <p:nvPr/>
          </p:nvSpPr>
          <p:spPr>
            <a:xfrm>
              <a:off x="2888251" y="5493111"/>
              <a:ext cx="898642" cy="898642"/>
            </a:xfrm>
            <a:custGeom>
              <a:avLst/>
              <a:gdLst/>
              <a:ahLst/>
              <a:cxnLst/>
              <a:rect l="l" t="t" r="r" b="b"/>
              <a:pathLst>
                <a:path w="898642" h="898642">
                  <a:moveTo>
                    <a:pt x="0" y="0"/>
                  </a:moveTo>
                  <a:lnTo>
                    <a:pt x="898642" y="0"/>
                  </a:lnTo>
                  <a:lnTo>
                    <a:pt x="898642" y="898642"/>
                  </a:lnTo>
                  <a:lnTo>
                    <a:pt x="0" y="8986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9"/>
            <p:cNvSpPr/>
            <p:nvPr/>
          </p:nvSpPr>
          <p:spPr>
            <a:xfrm>
              <a:off x="3994696" y="5493111"/>
              <a:ext cx="898642" cy="898642"/>
            </a:xfrm>
            <a:custGeom>
              <a:avLst/>
              <a:gdLst/>
              <a:ahLst/>
              <a:cxnLst/>
              <a:rect l="l" t="t" r="r" b="b"/>
              <a:pathLst>
                <a:path w="898642" h="898642">
                  <a:moveTo>
                    <a:pt x="0" y="0"/>
                  </a:moveTo>
                  <a:lnTo>
                    <a:pt x="898642" y="0"/>
                  </a:lnTo>
                  <a:lnTo>
                    <a:pt x="898642" y="898642"/>
                  </a:lnTo>
                  <a:lnTo>
                    <a:pt x="0" y="8986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0"/>
            <p:cNvSpPr/>
            <p:nvPr/>
          </p:nvSpPr>
          <p:spPr>
            <a:xfrm>
              <a:off x="5099198" y="5493111"/>
              <a:ext cx="910996" cy="898642"/>
            </a:xfrm>
            <a:custGeom>
              <a:avLst/>
              <a:gdLst/>
              <a:ahLst/>
              <a:cxnLst/>
              <a:rect l="l" t="t" r="r" b="b"/>
              <a:pathLst>
                <a:path w="910996" h="898642">
                  <a:moveTo>
                    <a:pt x="0" y="0"/>
                  </a:moveTo>
                  <a:lnTo>
                    <a:pt x="910997" y="0"/>
                  </a:lnTo>
                  <a:lnTo>
                    <a:pt x="910997" y="898642"/>
                  </a:lnTo>
                  <a:lnTo>
                    <a:pt x="0" y="8986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7"/>
              <a:stretch>
                <a:fillRect b="-1374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3786893" y="4499332"/>
              <a:ext cx="1314249" cy="3481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993"/>
                </a:lnSpc>
                <a:spcBef>
                  <a:spcPct val="0"/>
                </a:spcBef>
              </a:pPr>
              <a:r>
                <a:rPr lang="en-US" sz="1328" b="1">
                  <a:solidFill>
                    <a:srgbClr val="FFFFFF"/>
                  </a:solidFill>
                  <a:latin typeface="Mont Bold"/>
                  <a:ea typeface="Mont Bold"/>
                  <a:cs typeface="Mont Bold"/>
                  <a:sym typeface="Mont Bold"/>
                </a:rPr>
                <a:t>DESIGN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3786893" y="7058275"/>
              <a:ext cx="1677384" cy="32197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75"/>
                </a:lnSpc>
                <a:spcBef>
                  <a:spcPct val="0"/>
                </a:spcBef>
              </a:pPr>
              <a:r>
                <a:rPr lang="en-US" sz="1450">
                  <a:solidFill>
                    <a:srgbClr val="000000"/>
                  </a:solidFill>
                  <a:latin typeface="Sensa Sans"/>
                  <a:ea typeface="Sensa Sans"/>
                  <a:cs typeface="Sensa Sans"/>
                  <a:sym typeface="Sensa Sans"/>
                </a:rPr>
                <a:t>photopea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2886533" y="6630018"/>
              <a:ext cx="1557484" cy="32197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75"/>
                </a:lnSpc>
                <a:spcBef>
                  <a:spcPct val="0"/>
                </a:spcBef>
              </a:pPr>
              <a:r>
                <a:rPr lang="en-US" sz="1450">
                  <a:solidFill>
                    <a:srgbClr val="000000"/>
                  </a:solidFill>
                  <a:latin typeface="Sensa Sans"/>
                  <a:ea typeface="Sensa Sans"/>
                  <a:cs typeface="Sensa Sans"/>
                  <a:sym typeface="Sensa Sans"/>
                </a:rPr>
                <a:t>canva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4444017" y="7432360"/>
              <a:ext cx="1557484" cy="32197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75"/>
                </a:lnSpc>
                <a:spcBef>
                  <a:spcPct val="0"/>
                </a:spcBef>
              </a:pPr>
              <a:r>
                <a:rPr lang="en-US" sz="1450">
                  <a:solidFill>
                    <a:srgbClr val="000000"/>
                  </a:solidFill>
                  <a:latin typeface="Sensa Sans"/>
                  <a:ea typeface="Sensa Sans"/>
                  <a:cs typeface="Sensa Sans"/>
                  <a:sym typeface="Sensa Sans"/>
                </a:rPr>
                <a:t>Inkscape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218855" y="819150"/>
            <a:ext cx="7888390" cy="11852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465"/>
              </a:lnSpc>
            </a:pPr>
            <a:r>
              <a:rPr lang="en-US" sz="6435" b="1" spc="-353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Tools &amp; Technologies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10975031" y="2436096"/>
            <a:ext cx="6284327" cy="6397373"/>
            <a:chOff x="0" y="0"/>
            <a:chExt cx="8379103" cy="8529830"/>
          </a:xfrm>
        </p:grpSpPr>
        <p:sp>
          <p:nvSpPr>
            <p:cNvPr id="37" name="TextBox 37"/>
            <p:cNvSpPr txBox="1"/>
            <p:nvPr/>
          </p:nvSpPr>
          <p:spPr>
            <a:xfrm>
              <a:off x="77" y="1161982"/>
              <a:ext cx="8378949" cy="12847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550242" lvl="1" indent="-275121" algn="l">
                <a:lnSpc>
                  <a:spcPts val="3720"/>
                </a:lnSpc>
                <a:buFont typeface="Arial"/>
                <a:buChar char="•"/>
              </a:pPr>
              <a:r>
                <a:rPr lang="en-US" sz="2548">
                  <a:solidFill>
                    <a:srgbClr val="4D6E21"/>
                  </a:solidFill>
                  <a:latin typeface="Mont"/>
                  <a:ea typeface="Mont"/>
                  <a:cs typeface="Mont"/>
                  <a:sym typeface="Mont"/>
                </a:rPr>
                <a:t>Faster development and testing   cycles.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77" y="2993896"/>
              <a:ext cx="8378949" cy="12847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550242" lvl="1" indent="-275121" algn="l">
                <a:lnSpc>
                  <a:spcPts val="3720"/>
                </a:lnSpc>
                <a:buFont typeface="Arial"/>
                <a:buChar char="•"/>
              </a:pPr>
              <a:r>
                <a:rPr lang="en-US" sz="2548">
                  <a:solidFill>
                    <a:srgbClr val="4D6E21"/>
                  </a:solidFill>
                  <a:latin typeface="Mont"/>
                  <a:ea typeface="Mont"/>
                  <a:cs typeface="Mont"/>
                  <a:sym typeface="Mont"/>
                </a:rPr>
                <a:t>Cleaner UI and simplified interactions.</a:t>
              </a:r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77" y="4825809"/>
              <a:ext cx="8378949" cy="6624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550242" lvl="1" indent="-275121" algn="l">
                <a:lnSpc>
                  <a:spcPts val="3720"/>
                </a:lnSpc>
                <a:buFont typeface="Arial"/>
                <a:buChar char="•"/>
              </a:pPr>
              <a:r>
                <a:rPr lang="en-US" sz="2548">
                  <a:solidFill>
                    <a:srgbClr val="4D6E21"/>
                  </a:solidFill>
                  <a:latin typeface="Mont"/>
                  <a:ea typeface="Mont"/>
                  <a:cs typeface="Mont"/>
                  <a:sym typeface="Mont"/>
                </a:rPr>
                <a:t>Easy local storage of user layouts.</a:t>
              </a:r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77" y="6035423"/>
              <a:ext cx="8378949" cy="6624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550242" lvl="1" indent="-275121" algn="l">
                <a:lnSpc>
                  <a:spcPts val="3720"/>
                </a:lnSpc>
                <a:buFont typeface="Arial"/>
                <a:buChar char="•"/>
              </a:pPr>
              <a:r>
                <a:rPr lang="en-US" sz="2548">
                  <a:solidFill>
                    <a:srgbClr val="4D6E21"/>
                  </a:solidFill>
                  <a:latin typeface="Mont"/>
                  <a:ea typeface="Mont"/>
                  <a:cs typeface="Mont"/>
                  <a:sym typeface="Mont"/>
                </a:rPr>
                <a:t>Strong project organisation.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77" y="7245037"/>
              <a:ext cx="8378949" cy="12847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550242" lvl="1" indent="-275121" algn="l">
                <a:lnSpc>
                  <a:spcPts val="3720"/>
                </a:lnSpc>
                <a:buFont typeface="Arial"/>
                <a:buChar char="•"/>
              </a:pPr>
              <a:r>
                <a:rPr lang="en-US" sz="2548">
                  <a:solidFill>
                    <a:srgbClr val="4D6E21"/>
                  </a:solidFill>
                  <a:latin typeface="Mont"/>
                  <a:ea typeface="Mont"/>
                  <a:cs typeface="Mont"/>
                  <a:sym typeface="Mont"/>
                </a:rPr>
                <a:t>Clear separation between Front-End, Back-End, and Database.</a:t>
              </a:r>
            </a:p>
          </p:txBody>
        </p:sp>
        <p:grpSp>
          <p:nvGrpSpPr>
            <p:cNvPr id="42" name="Group 42"/>
            <p:cNvGrpSpPr/>
            <p:nvPr/>
          </p:nvGrpSpPr>
          <p:grpSpPr>
            <a:xfrm>
              <a:off x="128515" y="1314382"/>
              <a:ext cx="422108" cy="422108"/>
              <a:chOff x="0" y="0"/>
              <a:chExt cx="812800" cy="812800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5E990C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TextBox 44"/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75"/>
                  </a:lnSpc>
                </a:pPr>
                <a:endParaRPr/>
              </a:p>
            </p:txBody>
          </p:sp>
        </p:grpSp>
        <p:grpSp>
          <p:nvGrpSpPr>
            <p:cNvPr id="45" name="Group 45"/>
            <p:cNvGrpSpPr/>
            <p:nvPr/>
          </p:nvGrpSpPr>
          <p:grpSpPr>
            <a:xfrm>
              <a:off x="128515" y="3146296"/>
              <a:ext cx="422108" cy="422108"/>
              <a:chOff x="0" y="0"/>
              <a:chExt cx="812800" cy="812800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5E990C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75"/>
                  </a:lnSpc>
                </a:pPr>
                <a:endParaRPr/>
              </a:p>
            </p:txBody>
          </p:sp>
        </p:grpSp>
        <p:grpSp>
          <p:nvGrpSpPr>
            <p:cNvPr id="48" name="Group 48"/>
            <p:cNvGrpSpPr/>
            <p:nvPr/>
          </p:nvGrpSpPr>
          <p:grpSpPr>
            <a:xfrm>
              <a:off x="128515" y="4978209"/>
              <a:ext cx="422108" cy="422108"/>
              <a:chOff x="0" y="0"/>
              <a:chExt cx="812800" cy="812800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5E990C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" name="TextBox 50"/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75"/>
                  </a:lnSpc>
                </a:pPr>
                <a:endParaRPr/>
              </a:p>
            </p:txBody>
          </p:sp>
        </p:grpSp>
        <p:grpSp>
          <p:nvGrpSpPr>
            <p:cNvPr id="51" name="Group 51"/>
            <p:cNvGrpSpPr/>
            <p:nvPr/>
          </p:nvGrpSpPr>
          <p:grpSpPr>
            <a:xfrm>
              <a:off x="128515" y="6187823"/>
              <a:ext cx="422108" cy="422108"/>
              <a:chOff x="0" y="0"/>
              <a:chExt cx="812800" cy="812800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5E990C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" name="TextBox 53"/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75"/>
                  </a:lnSpc>
                </a:pPr>
                <a:endParaRPr/>
              </a:p>
            </p:txBody>
          </p:sp>
        </p:grpSp>
        <p:grpSp>
          <p:nvGrpSpPr>
            <p:cNvPr id="54" name="Group 54"/>
            <p:cNvGrpSpPr/>
            <p:nvPr/>
          </p:nvGrpSpPr>
          <p:grpSpPr>
            <a:xfrm>
              <a:off x="128515" y="7397437"/>
              <a:ext cx="422108" cy="422108"/>
              <a:chOff x="0" y="0"/>
              <a:chExt cx="812800" cy="812800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5E990C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" name="TextBox 56"/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75"/>
                  </a:lnSpc>
                </a:pPr>
                <a:endParaRPr/>
              </a:p>
            </p:txBody>
          </p:sp>
        </p:grpSp>
        <p:sp>
          <p:nvSpPr>
            <p:cNvPr id="57" name="TextBox 57"/>
            <p:cNvSpPr txBox="1"/>
            <p:nvPr/>
          </p:nvSpPr>
          <p:spPr>
            <a:xfrm>
              <a:off x="358195" y="-238125"/>
              <a:ext cx="7662713" cy="98749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622"/>
                </a:lnSpc>
              </a:pPr>
              <a:r>
                <a:rPr lang="en-US" sz="3748" b="1">
                  <a:solidFill>
                    <a:srgbClr val="4D6E21"/>
                  </a:solidFill>
                  <a:latin typeface="Mont Bold"/>
                  <a:ea typeface="Mont Bold"/>
                  <a:cs typeface="Mont Bold"/>
                  <a:sym typeface="Mont Bold"/>
                </a:rPr>
                <a:t>Impact on the Project</a:t>
              </a:r>
            </a:p>
          </p:txBody>
        </p:sp>
        <p:sp>
          <p:nvSpPr>
            <p:cNvPr id="58" name="AutoShape 58"/>
            <p:cNvSpPr/>
            <p:nvPr/>
          </p:nvSpPr>
          <p:spPr>
            <a:xfrm flipV="1">
              <a:off x="77" y="749373"/>
              <a:ext cx="8378949" cy="25400"/>
            </a:xfrm>
            <a:prstGeom prst="line">
              <a:avLst/>
            </a:prstGeom>
            <a:ln w="50800" cap="flat">
              <a:solidFill>
                <a:srgbClr val="5E990C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628161" y="-132502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77" b="-927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5400000">
            <a:off x="-5119688" y="5119688"/>
            <a:ext cx="10287000" cy="47625"/>
            <a:chOff x="0" y="0"/>
            <a:chExt cx="3092361" cy="1431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092361" cy="14316"/>
            </a:xfrm>
            <a:custGeom>
              <a:avLst/>
              <a:gdLst/>
              <a:ahLst/>
              <a:cxnLst/>
              <a:rect l="l" t="t" r="r" b="b"/>
              <a:pathLst>
                <a:path w="3092361" h="14316">
                  <a:moveTo>
                    <a:pt x="0" y="0"/>
                  </a:moveTo>
                  <a:lnTo>
                    <a:pt x="3092361" y="0"/>
                  </a:lnTo>
                  <a:lnTo>
                    <a:pt x="3092361" y="14316"/>
                  </a:lnTo>
                  <a:lnTo>
                    <a:pt x="0" y="14316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33333">
                  <a:srgbClr val="FFFFFF">
                    <a:alpha val="100000"/>
                  </a:srgbClr>
                </a:gs>
                <a:gs pos="66667">
                  <a:srgbClr val="FFFFFF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3092361" cy="33366"/>
            </a:xfrm>
            <a:prstGeom prst="rect">
              <a:avLst/>
            </a:prstGeom>
          </p:spPr>
          <p:txBody>
            <a:bodyPr lIns="44508" tIns="44508" rIns="44508" bIns="44508" rtlCol="0" anchor="ctr"/>
            <a:lstStyle/>
            <a:p>
              <a:pPr algn="ctr">
                <a:lnSpc>
                  <a:spcPts val="2102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3146353" y="2636993"/>
            <a:ext cx="4110980" cy="2749218"/>
          </a:xfrm>
          <a:custGeom>
            <a:avLst/>
            <a:gdLst/>
            <a:ahLst/>
            <a:cxnLst/>
            <a:rect l="l" t="t" r="r" b="b"/>
            <a:pathLst>
              <a:path w="4110980" h="2749218">
                <a:moveTo>
                  <a:pt x="0" y="0"/>
                </a:moveTo>
                <a:lnTo>
                  <a:pt x="4110979" y="0"/>
                </a:lnTo>
                <a:lnTo>
                  <a:pt x="4110979" y="2749217"/>
                </a:lnTo>
                <a:lnTo>
                  <a:pt x="0" y="274921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9417836" y="1734973"/>
            <a:ext cx="3180626" cy="4290895"/>
          </a:xfrm>
          <a:custGeom>
            <a:avLst/>
            <a:gdLst/>
            <a:ahLst/>
            <a:cxnLst/>
            <a:rect l="l" t="t" r="r" b="b"/>
            <a:pathLst>
              <a:path w="3180626" h="4290895">
                <a:moveTo>
                  <a:pt x="0" y="0"/>
                </a:moveTo>
                <a:lnTo>
                  <a:pt x="3180626" y="0"/>
                </a:lnTo>
                <a:lnTo>
                  <a:pt x="3180626" y="4290895"/>
                </a:lnTo>
                <a:lnTo>
                  <a:pt x="0" y="429089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12202418" y="5596932"/>
            <a:ext cx="1887869" cy="170618"/>
            <a:chOff x="0" y="0"/>
            <a:chExt cx="497217" cy="44937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97217" cy="44937"/>
            </a:xfrm>
            <a:custGeom>
              <a:avLst/>
              <a:gdLst/>
              <a:ahLst/>
              <a:cxnLst/>
              <a:rect l="l" t="t" r="r" b="b"/>
              <a:pathLst>
                <a:path w="497217" h="44937">
                  <a:moveTo>
                    <a:pt x="22468" y="0"/>
                  </a:moveTo>
                  <a:lnTo>
                    <a:pt x="474748" y="0"/>
                  </a:lnTo>
                  <a:cubicBezTo>
                    <a:pt x="487157" y="0"/>
                    <a:pt x="497217" y="10059"/>
                    <a:pt x="497217" y="22468"/>
                  </a:cubicBezTo>
                  <a:lnTo>
                    <a:pt x="497217" y="22468"/>
                  </a:lnTo>
                  <a:cubicBezTo>
                    <a:pt x="497217" y="34877"/>
                    <a:pt x="487157" y="44937"/>
                    <a:pt x="474748" y="44937"/>
                  </a:cubicBezTo>
                  <a:lnTo>
                    <a:pt x="22468" y="44937"/>
                  </a:lnTo>
                  <a:cubicBezTo>
                    <a:pt x="10059" y="44937"/>
                    <a:pt x="0" y="34877"/>
                    <a:pt x="0" y="22468"/>
                  </a:cubicBezTo>
                  <a:lnTo>
                    <a:pt x="0" y="22468"/>
                  </a:lnTo>
                  <a:cubicBezTo>
                    <a:pt x="0" y="10059"/>
                    <a:pt x="10059" y="0"/>
                    <a:pt x="22468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497217" cy="925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1331077" y="6314159"/>
            <a:ext cx="5328762" cy="2944141"/>
          </a:xfrm>
          <a:custGeom>
            <a:avLst/>
            <a:gdLst/>
            <a:ahLst/>
            <a:cxnLst/>
            <a:rect l="l" t="t" r="r" b="b"/>
            <a:pathLst>
              <a:path w="5328762" h="2944141">
                <a:moveTo>
                  <a:pt x="0" y="0"/>
                </a:moveTo>
                <a:lnTo>
                  <a:pt x="5328762" y="0"/>
                </a:lnTo>
                <a:lnTo>
                  <a:pt x="5328762" y="2944141"/>
                </a:lnTo>
                <a:lnTo>
                  <a:pt x="0" y="294414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2117707" y="1224166"/>
            <a:ext cx="1479968" cy="3374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60"/>
              </a:lnSpc>
            </a:pPr>
            <a:r>
              <a:rPr lang="en-US" sz="1808" b="1">
                <a:solidFill>
                  <a:srgbClr val="FFFFFF"/>
                </a:solidFill>
                <a:latin typeface="Mont Bold"/>
                <a:ea typeface="Mont Bold"/>
                <a:cs typeface="Mont Bold"/>
                <a:sym typeface="Mont Bold"/>
              </a:rPr>
              <a:t>Larana, Inc.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89538" y="155362"/>
            <a:ext cx="7197540" cy="12734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045"/>
              </a:lnSpc>
            </a:pPr>
            <a:r>
              <a:rPr lang="en-US" sz="6935" b="1" spc="-381">
                <a:solidFill>
                  <a:srgbClr val="4D6E21"/>
                </a:solidFill>
                <a:latin typeface="Mont Bold"/>
                <a:ea typeface="Mont Bold"/>
                <a:cs typeface="Mont Bold"/>
                <a:sym typeface="Mont Bold"/>
              </a:rPr>
              <a:t>Design Overview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1028700" y="2222655"/>
            <a:ext cx="9410700" cy="5500417"/>
            <a:chOff x="0" y="-552451"/>
            <a:chExt cx="11871338" cy="7413521"/>
          </a:xfrm>
        </p:grpSpPr>
        <p:sp>
          <p:nvSpPr>
            <p:cNvPr id="15" name="Freeform 15"/>
            <p:cNvSpPr/>
            <p:nvPr/>
          </p:nvSpPr>
          <p:spPr>
            <a:xfrm>
              <a:off x="0" y="1302918"/>
              <a:ext cx="602649" cy="641969"/>
            </a:xfrm>
            <a:custGeom>
              <a:avLst/>
              <a:gdLst/>
              <a:ahLst/>
              <a:cxnLst/>
              <a:rect l="l" t="t" r="r" b="b"/>
              <a:pathLst>
                <a:path w="602649" h="641969">
                  <a:moveTo>
                    <a:pt x="0" y="0"/>
                  </a:moveTo>
                  <a:lnTo>
                    <a:pt x="602649" y="0"/>
                  </a:lnTo>
                  <a:lnTo>
                    <a:pt x="602649" y="641969"/>
                  </a:lnTo>
                  <a:lnTo>
                    <a:pt x="0" y="64196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/>
            <p:cNvSpPr/>
            <p:nvPr/>
          </p:nvSpPr>
          <p:spPr>
            <a:xfrm>
              <a:off x="0" y="2462931"/>
              <a:ext cx="602649" cy="641969"/>
            </a:xfrm>
            <a:custGeom>
              <a:avLst/>
              <a:gdLst/>
              <a:ahLst/>
              <a:cxnLst/>
              <a:rect l="l" t="t" r="r" b="b"/>
              <a:pathLst>
                <a:path w="602649" h="641969">
                  <a:moveTo>
                    <a:pt x="0" y="0"/>
                  </a:moveTo>
                  <a:lnTo>
                    <a:pt x="602649" y="0"/>
                  </a:lnTo>
                  <a:lnTo>
                    <a:pt x="602649" y="641970"/>
                  </a:lnTo>
                  <a:lnTo>
                    <a:pt x="0" y="64197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0" y="3625601"/>
              <a:ext cx="602649" cy="641969"/>
            </a:xfrm>
            <a:custGeom>
              <a:avLst/>
              <a:gdLst/>
              <a:ahLst/>
              <a:cxnLst/>
              <a:rect l="l" t="t" r="r" b="b"/>
              <a:pathLst>
                <a:path w="602649" h="641969">
                  <a:moveTo>
                    <a:pt x="0" y="0"/>
                  </a:moveTo>
                  <a:lnTo>
                    <a:pt x="602649" y="0"/>
                  </a:lnTo>
                  <a:lnTo>
                    <a:pt x="602649" y="641969"/>
                  </a:lnTo>
                  <a:lnTo>
                    <a:pt x="0" y="64196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/>
            <p:cNvSpPr/>
            <p:nvPr/>
          </p:nvSpPr>
          <p:spPr>
            <a:xfrm>
              <a:off x="0" y="4788270"/>
              <a:ext cx="602649" cy="641969"/>
            </a:xfrm>
            <a:custGeom>
              <a:avLst/>
              <a:gdLst/>
              <a:ahLst/>
              <a:cxnLst/>
              <a:rect l="l" t="t" r="r" b="b"/>
              <a:pathLst>
                <a:path w="602649" h="641969">
                  <a:moveTo>
                    <a:pt x="0" y="0"/>
                  </a:moveTo>
                  <a:lnTo>
                    <a:pt x="602649" y="0"/>
                  </a:lnTo>
                  <a:lnTo>
                    <a:pt x="602649" y="641969"/>
                  </a:lnTo>
                  <a:lnTo>
                    <a:pt x="0" y="64196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/>
            <p:cNvSpPr/>
            <p:nvPr/>
          </p:nvSpPr>
          <p:spPr>
            <a:xfrm>
              <a:off x="0" y="5950939"/>
              <a:ext cx="602649" cy="641969"/>
            </a:xfrm>
            <a:custGeom>
              <a:avLst/>
              <a:gdLst/>
              <a:ahLst/>
              <a:cxnLst/>
              <a:rect l="l" t="t" r="r" b="b"/>
              <a:pathLst>
                <a:path w="602649" h="641969">
                  <a:moveTo>
                    <a:pt x="0" y="0"/>
                  </a:moveTo>
                  <a:lnTo>
                    <a:pt x="602649" y="0"/>
                  </a:lnTo>
                  <a:lnTo>
                    <a:pt x="602649" y="641970"/>
                  </a:lnTo>
                  <a:lnTo>
                    <a:pt x="0" y="64197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914900" y="-552451"/>
              <a:ext cx="10956438" cy="741352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8764"/>
                </a:lnSpc>
              </a:pPr>
              <a:r>
                <a:rPr lang="en-US" sz="3505" b="1" dirty="0">
                  <a:solidFill>
                    <a:srgbClr val="025403"/>
                  </a:solidFill>
                  <a:latin typeface="Mont Bold"/>
                  <a:ea typeface="Mont Bold"/>
                  <a:cs typeface="Mont Bold"/>
                  <a:sym typeface="Mont Bold"/>
                </a:rPr>
                <a:t>Design Principles</a:t>
              </a:r>
            </a:p>
            <a:p>
              <a:pPr algn="l">
                <a:lnSpc>
                  <a:spcPts val="7014"/>
                </a:lnSpc>
              </a:pPr>
              <a:r>
                <a:rPr lang="en-US" sz="2805" dirty="0">
                  <a:solidFill>
                    <a:srgbClr val="025403"/>
                  </a:solidFill>
                  <a:latin typeface="Mont"/>
                  <a:ea typeface="Mont"/>
                  <a:cs typeface="Mont"/>
                  <a:sym typeface="Mont"/>
                </a:rPr>
                <a:t>Clarity and simplicity.</a:t>
              </a:r>
            </a:p>
            <a:p>
              <a:pPr algn="l">
                <a:lnSpc>
                  <a:spcPts val="7014"/>
                </a:lnSpc>
              </a:pPr>
              <a:r>
                <a:rPr lang="en-US" sz="2805" dirty="0">
                  <a:solidFill>
                    <a:srgbClr val="025403"/>
                  </a:solidFill>
                  <a:latin typeface="Mont"/>
                  <a:ea typeface="Mont"/>
                  <a:cs typeface="Mont"/>
                  <a:sym typeface="Mont"/>
                </a:rPr>
                <a:t>Beginner-friendly interface.</a:t>
              </a:r>
            </a:p>
            <a:p>
              <a:pPr algn="l">
                <a:lnSpc>
                  <a:spcPts val="7014"/>
                </a:lnSpc>
              </a:pPr>
              <a:r>
                <a:rPr lang="en-US" sz="2805" dirty="0">
                  <a:solidFill>
                    <a:srgbClr val="025403"/>
                  </a:solidFill>
                  <a:latin typeface="Mont"/>
                  <a:ea typeface="Mont"/>
                  <a:cs typeface="Mont"/>
                  <a:sym typeface="Mont"/>
                </a:rPr>
                <a:t>Step-by-step user flow.</a:t>
              </a:r>
            </a:p>
            <a:p>
              <a:pPr algn="l">
                <a:lnSpc>
                  <a:spcPts val="7014"/>
                </a:lnSpc>
              </a:pPr>
              <a:r>
                <a:rPr lang="en-US" sz="2805" dirty="0" err="1">
                  <a:solidFill>
                    <a:srgbClr val="025403"/>
                  </a:solidFill>
                  <a:latin typeface="Mont"/>
                  <a:ea typeface="Mont"/>
                  <a:cs typeface="Mont"/>
                  <a:sym typeface="Mont"/>
                </a:rPr>
                <a:t>Colour</a:t>
              </a:r>
              <a:r>
                <a:rPr lang="en-US" sz="2805" dirty="0">
                  <a:solidFill>
                    <a:srgbClr val="025403"/>
                  </a:solidFill>
                  <a:latin typeface="Mont"/>
                  <a:ea typeface="Mont"/>
                  <a:cs typeface="Mont"/>
                  <a:sym typeface="Mont"/>
                </a:rPr>
                <a:t>-coded sections for easy navigation.</a:t>
              </a:r>
            </a:p>
            <a:p>
              <a:pPr algn="l">
                <a:lnSpc>
                  <a:spcPts val="7014"/>
                </a:lnSpc>
              </a:pPr>
              <a:r>
                <a:rPr lang="en-US" sz="2805" dirty="0">
                  <a:solidFill>
                    <a:srgbClr val="025403"/>
                  </a:solidFill>
                  <a:latin typeface="Mont"/>
                  <a:ea typeface="Mont"/>
                  <a:cs typeface="Mont"/>
                  <a:sym typeface="Mont"/>
                </a:rPr>
                <a:t>Responsive layouts for different screen sizes [8].</a:t>
              </a:r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7" y="756818"/>
              <a:ext cx="7499842" cy="0"/>
            </a:xfrm>
            <a:prstGeom prst="line">
              <a:avLst/>
            </a:prstGeom>
            <a:ln w="50800" cap="flat">
              <a:solidFill>
                <a:srgbClr val="5E990C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C0870481-CB48-7FE2-23FF-F283C98A18B4}"/>
              </a:ext>
            </a:extLst>
          </p:cNvPr>
          <p:cNvSpPr txBox="1"/>
          <p:nvPr/>
        </p:nvSpPr>
        <p:spPr>
          <a:xfrm>
            <a:off x="11506200" y="9264019"/>
            <a:ext cx="426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2. Low wireframes design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77" b="-927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5400000">
            <a:off x="-5119688" y="5119688"/>
            <a:ext cx="10287000" cy="47625"/>
            <a:chOff x="0" y="0"/>
            <a:chExt cx="3092361" cy="1431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092361" cy="14316"/>
            </a:xfrm>
            <a:custGeom>
              <a:avLst/>
              <a:gdLst/>
              <a:ahLst/>
              <a:cxnLst/>
              <a:rect l="l" t="t" r="r" b="b"/>
              <a:pathLst>
                <a:path w="3092361" h="14316">
                  <a:moveTo>
                    <a:pt x="0" y="0"/>
                  </a:moveTo>
                  <a:lnTo>
                    <a:pt x="3092361" y="0"/>
                  </a:lnTo>
                  <a:lnTo>
                    <a:pt x="3092361" y="14316"/>
                  </a:lnTo>
                  <a:lnTo>
                    <a:pt x="0" y="14316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33333">
                  <a:srgbClr val="FFFFFF">
                    <a:alpha val="100000"/>
                  </a:srgbClr>
                </a:gs>
                <a:gs pos="66667">
                  <a:srgbClr val="FFFFFF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3092361" cy="33366"/>
            </a:xfrm>
            <a:prstGeom prst="rect">
              <a:avLst/>
            </a:prstGeom>
          </p:spPr>
          <p:txBody>
            <a:bodyPr lIns="44508" tIns="44508" rIns="44508" bIns="44508" rtlCol="0" anchor="ctr"/>
            <a:lstStyle/>
            <a:p>
              <a:pPr algn="ctr">
                <a:lnSpc>
                  <a:spcPts val="2102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202418" y="5596932"/>
            <a:ext cx="1887869" cy="170618"/>
            <a:chOff x="0" y="0"/>
            <a:chExt cx="497217" cy="44937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97217" cy="44937"/>
            </a:xfrm>
            <a:custGeom>
              <a:avLst/>
              <a:gdLst/>
              <a:ahLst/>
              <a:cxnLst/>
              <a:rect l="l" t="t" r="r" b="b"/>
              <a:pathLst>
                <a:path w="497217" h="44937">
                  <a:moveTo>
                    <a:pt x="22468" y="0"/>
                  </a:moveTo>
                  <a:lnTo>
                    <a:pt x="474748" y="0"/>
                  </a:lnTo>
                  <a:cubicBezTo>
                    <a:pt x="487157" y="0"/>
                    <a:pt x="497217" y="10059"/>
                    <a:pt x="497217" y="22468"/>
                  </a:cubicBezTo>
                  <a:lnTo>
                    <a:pt x="497217" y="22468"/>
                  </a:lnTo>
                  <a:cubicBezTo>
                    <a:pt x="497217" y="34877"/>
                    <a:pt x="487157" y="44937"/>
                    <a:pt x="474748" y="44937"/>
                  </a:cubicBezTo>
                  <a:lnTo>
                    <a:pt x="22468" y="44937"/>
                  </a:lnTo>
                  <a:cubicBezTo>
                    <a:pt x="10059" y="44937"/>
                    <a:pt x="0" y="34877"/>
                    <a:pt x="0" y="22468"/>
                  </a:cubicBezTo>
                  <a:lnTo>
                    <a:pt x="0" y="22468"/>
                  </a:lnTo>
                  <a:cubicBezTo>
                    <a:pt x="0" y="10059"/>
                    <a:pt x="10059" y="0"/>
                    <a:pt x="22468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497217" cy="925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170319" y="1561584"/>
            <a:ext cx="16088981" cy="7481376"/>
          </a:xfrm>
          <a:custGeom>
            <a:avLst/>
            <a:gdLst/>
            <a:ahLst/>
            <a:cxnLst/>
            <a:rect l="l" t="t" r="r" b="b"/>
            <a:pathLst>
              <a:path w="16088981" h="7481376">
                <a:moveTo>
                  <a:pt x="0" y="0"/>
                </a:moveTo>
                <a:lnTo>
                  <a:pt x="16088981" y="0"/>
                </a:lnTo>
                <a:lnTo>
                  <a:pt x="16088981" y="7481377"/>
                </a:lnTo>
                <a:lnTo>
                  <a:pt x="0" y="748137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  <a:ln w="19050" cap="sq">
            <a:solidFill>
              <a:srgbClr val="000000"/>
            </a:solidFill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2117707" y="1224166"/>
            <a:ext cx="1479968" cy="3374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60"/>
              </a:lnSpc>
            </a:pPr>
            <a:r>
              <a:rPr lang="en-US" sz="1808" b="1">
                <a:solidFill>
                  <a:srgbClr val="FFFFFF"/>
                </a:solidFill>
                <a:latin typeface="Mont Bold"/>
                <a:ea typeface="Mont Bold"/>
                <a:cs typeface="Mont Bold"/>
                <a:sym typeface="Mont Bold"/>
              </a:rPr>
              <a:t>Larana, Inc.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311021" y="152729"/>
            <a:ext cx="7807576" cy="12734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045"/>
              </a:lnSpc>
            </a:pPr>
            <a:r>
              <a:rPr lang="en-US" sz="6935" b="1" spc="-381">
                <a:solidFill>
                  <a:srgbClr val="4D6E21"/>
                </a:solidFill>
                <a:latin typeface="Mont Bold"/>
                <a:ea typeface="Mont Bold"/>
                <a:cs typeface="Mont Bold"/>
                <a:sym typeface="Mont Bold"/>
              </a:rPr>
              <a:t>Platform Overview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46821" y="9134475"/>
            <a:ext cx="8064179" cy="2564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010"/>
              </a:lnSpc>
              <a:spcBef>
                <a:spcPct val="0"/>
              </a:spcBef>
            </a:pPr>
            <a:r>
              <a:rPr lang="en-US" sz="1608" i="1" dirty="0">
                <a:solidFill>
                  <a:srgbClr val="000000"/>
                </a:solidFill>
                <a:latin typeface="Mont Italics"/>
                <a:ea typeface="Mont Italics"/>
                <a:cs typeface="Mont Italics"/>
                <a:sym typeface="Mont Italics"/>
              </a:rPr>
              <a:t>Figure 3. Simple Home page with a call-to-action button to plan your farm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77" b="-927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5400000">
            <a:off x="-5119688" y="5119688"/>
            <a:ext cx="10287000" cy="47625"/>
            <a:chOff x="0" y="0"/>
            <a:chExt cx="3092361" cy="1431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092361" cy="14316"/>
            </a:xfrm>
            <a:custGeom>
              <a:avLst/>
              <a:gdLst/>
              <a:ahLst/>
              <a:cxnLst/>
              <a:rect l="l" t="t" r="r" b="b"/>
              <a:pathLst>
                <a:path w="3092361" h="14316">
                  <a:moveTo>
                    <a:pt x="0" y="0"/>
                  </a:moveTo>
                  <a:lnTo>
                    <a:pt x="3092361" y="0"/>
                  </a:lnTo>
                  <a:lnTo>
                    <a:pt x="3092361" y="14316"/>
                  </a:lnTo>
                  <a:lnTo>
                    <a:pt x="0" y="14316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33333">
                  <a:srgbClr val="FFFFFF">
                    <a:alpha val="100000"/>
                  </a:srgbClr>
                </a:gs>
                <a:gs pos="66667">
                  <a:srgbClr val="FFFFFF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3092361" cy="33366"/>
            </a:xfrm>
            <a:prstGeom prst="rect">
              <a:avLst/>
            </a:prstGeom>
          </p:spPr>
          <p:txBody>
            <a:bodyPr lIns="44508" tIns="44508" rIns="44508" bIns="44508" rtlCol="0" anchor="ctr"/>
            <a:lstStyle/>
            <a:p>
              <a:pPr algn="ctr">
                <a:lnSpc>
                  <a:spcPts val="2102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394967" y="2066084"/>
            <a:ext cx="7538155" cy="6497733"/>
          </a:xfrm>
          <a:custGeom>
            <a:avLst/>
            <a:gdLst/>
            <a:ahLst/>
            <a:cxnLst/>
            <a:rect l="l" t="t" r="r" b="b"/>
            <a:pathLst>
              <a:path w="7538155" h="6497733">
                <a:moveTo>
                  <a:pt x="0" y="0"/>
                </a:moveTo>
                <a:lnTo>
                  <a:pt x="7538155" y="0"/>
                </a:lnTo>
                <a:lnTo>
                  <a:pt x="7538155" y="6497732"/>
                </a:lnTo>
                <a:lnTo>
                  <a:pt x="0" y="64977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  <a:ln w="19050" cap="sq">
            <a:solidFill>
              <a:srgbClr val="000000"/>
            </a:solidFill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9914197" y="2066084"/>
            <a:ext cx="6921686" cy="6497733"/>
          </a:xfrm>
          <a:custGeom>
            <a:avLst/>
            <a:gdLst/>
            <a:ahLst/>
            <a:cxnLst/>
            <a:rect l="l" t="t" r="r" b="b"/>
            <a:pathLst>
              <a:path w="6921686" h="6497733">
                <a:moveTo>
                  <a:pt x="0" y="0"/>
                </a:moveTo>
                <a:lnTo>
                  <a:pt x="6921686" y="0"/>
                </a:lnTo>
                <a:lnTo>
                  <a:pt x="6921686" y="6497732"/>
                </a:lnTo>
                <a:lnTo>
                  <a:pt x="0" y="64977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  <a:ln w="19050" cap="sq">
            <a:solidFill>
              <a:srgbClr val="000000"/>
            </a:solidFill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2117707" y="1224166"/>
            <a:ext cx="1479968" cy="3374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60"/>
              </a:lnSpc>
            </a:pPr>
            <a:r>
              <a:rPr lang="en-US" sz="1808" b="1">
                <a:solidFill>
                  <a:srgbClr val="FFFFFF"/>
                </a:solidFill>
                <a:latin typeface="Mont Bold"/>
                <a:ea typeface="Mont Bold"/>
                <a:cs typeface="Mont Bold"/>
                <a:sym typeface="Mont Bold"/>
              </a:rPr>
              <a:t>Larana, Inc.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027850" y="152729"/>
            <a:ext cx="7663268" cy="12734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045"/>
              </a:lnSpc>
            </a:pPr>
            <a:r>
              <a:rPr lang="en-US" sz="6935" b="1" spc="-381">
                <a:solidFill>
                  <a:srgbClr val="4D6E21"/>
                </a:solidFill>
                <a:latin typeface="Mont Bold"/>
                <a:ea typeface="Mont Bold"/>
                <a:cs typeface="Mont Bold"/>
                <a:sym typeface="Mont Bold"/>
              </a:rPr>
              <a:t>Platform Overview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739286" y="8683326"/>
            <a:ext cx="3975713" cy="2564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010"/>
              </a:lnSpc>
              <a:spcBef>
                <a:spcPct val="0"/>
              </a:spcBef>
            </a:pPr>
            <a:r>
              <a:rPr lang="en-US" sz="1608" i="1" dirty="0">
                <a:solidFill>
                  <a:srgbClr val="000000"/>
                </a:solidFill>
                <a:latin typeface="Mont Italics"/>
                <a:ea typeface="Mont Italics"/>
                <a:cs typeface="Mont Italics"/>
                <a:sym typeface="Mont Italics"/>
              </a:rPr>
              <a:t>Figure 4. Login form for existing users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168123" y="8683326"/>
            <a:ext cx="3975713" cy="2564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010"/>
              </a:lnSpc>
              <a:spcBef>
                <a:spcPct val="0"/>
              </a:spcBef>
            </a:pPr>
            <a:r>
              <a:rPr lang="en-US" sz="1608" i="1" dirty="0">
                <a:solidFill>
                  <a:srgbClr val="000000"/>
                </a:solidFill>
                <a:latin typeface="Mont Italics"/>
                <a:ea typeface="Mont Italics"/>
                <a:cs typeface="Mont Italics"/>
                <a:sym typeface="Mont Italics"/>
              </a:rPr>
              <a:t>Figure 5. Sign Up form for a new user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277" b="-927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5400000">
            <a:off x="-5119688" y="5119688"/>
            <a:ext cx="10287000" cy="47625"/>
            <a:chOff x="0" y="0"/>
            <a:chExt cx="3092361" cy="1431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092361" cy="14316"/>
            </a:xfrm>
            <a:custGeom>
              <a:avLst/>
              <a:gdLst/>
              <a:ahLst/>
              <a:cxnLst/>
              <a:rect l="l" t="t" r="r" b="b"/>
              <a:pathLst>
                <a:path w="3092361" h="14316">
                  <a:moveTo>
                    <a:pt x="0" y="0"/>
                  </a:moveTo>
                  <a:lnTo>
                    <a:pt x="3092361" y="0"/>
                  </a:lnTo>
                  <a:lnTo>
                    <a:pt x="3092361" y="14316"/>
                  </a:lnTo>
                  <a:lnTo>
                    <a:pt x="0" y="14316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33333">
                  <a:srgbClr val="FFFFFF">
                    <a:alpha val="100000"/>
                  </a:srgbClr>
                </a:gs>
                <a:gs pos="66667">
                  <a:srgbClr val="FFFFFF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3092361" cy="33366"/>
            </a:xfrm>
            <a:prstGeom prst="rect">
              <a:avLst/>
            </a:prstGeom>
          </p:spPr>
          <p:txBody>
            <a:bodyPr lIns="44508" tIns="44508" rIns="44508" bIns="44508" rtlCol="0" anchor="ctr"/>
            <a:lstStyle/>
            <a:p>
              <a:pPr algn="ctr">
                <a:lnSpc>
                  <a:spcPts val="2102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202418" y="5596932"/>
            <a:ext cx="1887869" cy="170618"/>
            <a:chOff x="0" y="0"/>
            <a:chExt cx="497217" cy="44937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97217" cy="44937"/>
            </a:xfrm>
            <a:custGeom>
              <a:avLst/>
              <a:gdLst/>
              <a:ahLst/>
              <a:cxnLst/>
              <a:rect l="l" t="t" r="r" b="b"/>
              <a:pathLst>
                <a:path w="497217" h="44937">
                  <a:moveTo>
                    <a:pt x="22468" y="0"/>
                  </a:moveTo>
                  <a:lnTo>
                    <a:pt x="474748" y="0"/>
                  </a:lnTo>
                  <a:cubicBezTo>
                    <a:pt x="487157" y="0"/>
                    <a:pt x="497217" y="10059"/>
                    <a:pt x="497217" y="22468"/>
                  </a:cubicBezTo>
                  <a:lnTo>
                    <a:pt x="497217" y="22468"/>
                  </a:lnTo>
                  <a:cubicBezTo>
                    <a:pt x="497217" y="34877"/>
                    <a:pt x="487157" y="44937"/>
                    <a:pt x="474748" y="44937"/>
                  </a:cubicBezTo>
                  <a:lnTo>
                    <a:pt x="22468" y="44937"/>
                  </a:lnTo>
                  <a:cubicBezTo>
                    <a:pt x="10059" y="44937"/>
                    <a:pt x="0" y="34877"/>
                    <a:pt x="0" y="22468"/>
                  </a:cubicBezTo>
                  <a:lnTo>
                    <a:pt x="0" y="22468"/>
                  </a:lnTo>
                  <a:cubicBezTo>
                    <a:pt x="0" y="10059"/>
                    <a:pt x="10059" y="0"/>
                    <a:pt x="22468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497217" cy="925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3337181" y="1561584"/>
            <a:ext cx="11936928" cy="7594068"/>
          </a:xfrm>
          <a:custGeom>
            <a:avLst/>
            <a:gdLst/>
            <a:ahLst/>
            <a:cxnLst/>
            <a:rect l="l" t="t" r="r" b="b"/>
            <a:pathLst>
              <a:path w="11936928" h="7594068">
                <a:moveTo>
                  <a:pt x="0" y="0"/>
                </a:moveTo>
                <a:lnTo>
                  <a:pt x="11936928" y="0"/>
                </a:lnTo>
                <a:lnTo>
                  <a:pt x="11936928" y="7594069"/>
                </a:lnTo>
                <a:lnTo>
                  <a:pt x="0" y="759406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184" b="-1184"/>
            </a:stretch>
          </a:blipFill>
          <a:ln w="19050" cap="sq">
            <a:solidFill>
              <a:srgbClr val="000000"/>
            </a:solidFill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2117707" y="1224166"/>
            <a:ext cx="1479968" cy="3374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60"/>
              </a:lnSpc>
            </a:pPr>
            <a:r>
              <a:rPr lang="en-US" sz="1808" b="1">
                <a:solidFill>
                  <a:srgbClr val="FFFFFF"/>
                </a:solidFill>
                <a:latin typeface="Mont Bold"/>
                <a:ea typeface="Mont Bold"/>
                <a:cs typeface="Mont Bold"/>
                <a:sym typeface="Mont Bold"/>
              </a:rPr>
              <a:t>Larana, Inc.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27850" y="152729"/>
            <a:ext cx="7663268" cy="12734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045"/>
              </a:lnSpc>
            </a:pPr>
            <a:r>
              <a:rPr lang="en-US" sz="6935" b="1" spc="-381">
                <a:solidFill>
                  <a:srgbClr val="4D6E21"/>
                </a:solidFill>
                <a:latin typeface="Mont Bold"/>
                <a:ea typeface="Mont Bold"/>
                <a:cs typeface="Mont Bold"/>
                <a:sym typeface="Mont Bold"/>
              </a:rPr>
              <a:t>Platform Overview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098769" y="9212803"/>
            <a:ext cx="6915430" cy="2564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010"/>
              </a:lnSpc>
              <a:spcBef>
                <a:spcPct val="0"/>
              </a:spcBef>
            </a:pPr>
            <a:r>
              <a:rPr lang="en-US" sz="1608" i="1" dirty="0">
                <a:solidFill>
                  <a:srgbClr val="000000"/>
                </a:solidFill>
                <a:latin typeface="Mont Italics"/>
                <a:ea typeface="Mont Italics"/>
                <a:cs typeface="Mont Italics"/>
                <a:sym typeface="Mont Italics"/>
              </a:rPr>
              <a:t>Figure 6. Planner view with updated metrics after adding towers.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77" b="-927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5400000">
            <a:off x="-5119688" y="5119688"/>
            <a:ext cx="10287000" cy="47625"/>
            <a:chOff x="0" y="0"/>
            <a:chExt cx="3092361" cy="1431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092361" cy="14316"/>
            </a:xfrm>
            <a:custGeom>
              <a:avLst/>
              <a:gdLst/>
              <a:ahLst/>
              <a:cxnLst/>
              <a:rect l="l" t="t" r="r" b="b"/>
              <a:pathLst>
                <a:path w="3092361" h="14316">
                  <a:moveTo>
                    <a:pt x="0" y="0"/>
                  </a:moveTo>
                  <a:lnTo>
                    <a:pt x="3092361" y="0"/>
                  </a:lnTo>
                  <a:lnTo>
                    <a:pt x="3092361" y="14316"/>
                  </a:lnTo>
                  <a:lnTo>
                    <a:pt x="0" y="14316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33333">
                  <a:srgbClr val="FFFFFF">
                    <a:alpha val="100000"/>
                  </a:srgbClr>
                </a:gs>
                <a:gs pos="66667">
                  <a:srgbClr val="FFFFFF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3092361" cy="33366"/>
            </a:xfrm>
            <a:prstGeom prst="rect">
              <a:avLst/>
            </a:prstGeom>
          </p:spPr>
          <p:txBody>
            <a:bodyPr lIns="44508" tIns="44508" rIns="44508" bIns="44508" rtlCol="0" anchor="ctr"/>
            <a:lstStyle/>
            <a:p>
              <a:pPr algn="ctr">
                <a:lnSpc>
                  <a:spcPts val="2102"/>
                </a:lnSpc>
              </a:pPr>
              <a:endParaRPr/>
            </a:p>
          </p:txBody>
        </p:sp>
      </p:grpSp>
      <p:graphicFrame>
        <p:nvGraphicFramePr>
          <p:cNvPr id="6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7421284"/>
              </p:ext>
            </p:extLst>
          </p:nvPr>
        </p:nvGraphicFramePr>
        <p:xfrm>
          <a:off x="2620847" y="1746093"/>
          <a:ext cx="12118608" cy="7111770"/>
        </p:xfrm>
        <a:graphic>
          <a:graphicData uri="http://schemas.openxmlformats.org/drawingml/2006/table">
            <a:tbl>
              <a:tblPr/>
              <a:tblGrid>
                <a:gridCol w="60593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593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85295">
                <a:tc>
                  <a:txBody>
                    <a:bodyPr/>
                    <a:lstStyle/>
                    <a:p>
                      <a:pPr algn="ctr">
                        <a:lnSpc>
                          <a:spcPts val="2531"/>
                        </a:lnSpc>
                        <a:defRPr/>
                      </a:pPr>
                      <a:r>
                        <a:rPr lang="en-US" sz="1808" b="1">
                          <a:solidFill>
                            <a:srgbClr val="000000"/>
                          </a:solidFill>
                          <a:latin typeface="Mont Bold"/>
                          <a:ea typeface="Mont Bold"/>
                          <a:cs typeface="Mont Bold"/>
                          <a:sym typeface="Mont Bold"/>
                        </a:rPr>
                        <a:t>TEST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31"/>
                        </a:lnSpc>
                        <a:defRPr/>
                      </a:pPr>
                      <a:r>
                        <a:rPr lang="en-US" sz="1808" b="1">
                          <a:solidFill>
                            <a:srgbClr val="000000"/>
                          </a:solidFill>
                          <a:latin typeface="Mont Bold"/>
                          <a:ea typeface="Mont Bold"/>
                          <a:cs typeface="Mont Bold"/>
                          <a:sym typeface="Mont Bold"/>
                        </a:rPr>
                        <a:t>STATUS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85295">
                <a:tc>
                  <a:txBody>
                    <a:bodyPr/>
                    <a:lstStyle/>
                    <a:p>
                      <a:pPr algn="ctr">
                        <a:lnSpc>
                          <a:spcPts val="2531"/>
                        </a:lnSpc>
                        <a:defRPr/>
                      </a:pPr>
                      <a:r>
                        <a:rPr lang="en-US" sz="1808">
                          <a:solidFill>
                            <a:srgbClr val="000000"/>
                          </a:solidFill>
                          <a:latin typeface="Mont"/>
                          <a:ea typeface="Mont"/>
                          <a:cs typeface="Mont"/>
                          <a:sym typeface="Mont"/>
                        </a:rPr>
                        <a:t>LOGIN/ SIGN UP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31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85295">
                <a:tc>
                  <a:txBody>
                    <a:bodyPr/>
                    <a:lstStyle/>
                    <a:p>
                      <a:pPr algn="ctr">
                        <a:lnSpc>
                          <a:spcPts val="2531"/>
                        </a:lnSpc>
                        <a:defRPr/>
                      </a:pPr>
                      <a:r>
                        <a:rPr lang="en-US" sz="1808">
                          <a:solidFill>
                            <a:srgbClr val="000000"/>
                          </a:solidFill>
                          <a:latin typeface="Mont"/>
                          <a:ea typeface="Mont"/>
                          <a:cs typeface="Mont"/>
                          <a:sym typeface="Mont"/>
                        </a:rPr>
                        <a:t>ADD ELEMENT (SYSTEM)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31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02389">
                <a:tc>
                  <a:txBody>
                    <a:bodyPr/>
                    <a:lstStyle/>
                    <a:p>
                      <a:pPr algn="ctr">
                        <a:lnSpc>
                          <a:spcPts val="2531"/>
                        </a:lnSpc>
                        <a:defRPr/>
                      </a:pPr>
                      <a:r>
                        <a:rPr lang="en-US" sz="1808">
                          <a:solidFill>
                            <a:srgbClr val="000000"/>
                          </a:solidFill>
                          <a:latin typeface="Mont"/>
                          <a:ea typeface="Mont"/>
                          <a:cs typeface="Mont"/>
                          <a:sym typeface="Mont"/>
                        </a:rPr>
                        <a:t>METRICS UPDATE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31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68201">
                <a:tc>
                  <a:txBody>
                    <a:bodyPr/>
                    <a:lstStyle/>
                    <a:p>
                      <a:pPr algn="ctr">
                        <a:lnSpc>
                          <a:spcPts val="2531"/>
                        </a:lnSpc>
                        <a:defRPr/>
                      </a:pPr>
                      <a:r>
                        <a:rPr lang="en-US" sz="1808">
                          <a:solidFill>
                            <a:srgbClr val="000000"/>
                          </a:solidFill>
                          <a:latin typeface="Mont"/>
                          <a:ea typeface="Mont"/>
                          <a:cs typeface="Mont"/>
                          <a:sym typeface="Mont"/>
                        </a:rPr>
                        <a:t>NAVIGATION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31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85295">
                <a:tc>
                  <a:txBody>
                    <a:bodyPr/>
                    <a:lstStyle/>
                    <a:p>
                      <a:pPr algn="ctr">
                        <a:lnSpc>
                          <a:spcPts val="2531"/>
                        </a:lnSpc>
                        <a:defRPr/>
                      </a:pPr>
                      <a:r>
                        <a:rPr lang="en-US" sz="1808" dirty="0">
                          <a:solidFill>
                            <a:srgbClr val="000000"/>
                          </a:solidFill>
                          <a:latin typeface="Mont"/>
                          <a:ea typeface="Mont"/>
                          <a:cs typeface="Mont"/>
                          <a:sym typeface="Mont"/>
                        </a:rPr>
                        <a:t>BUG FIXED [9].</a:t>
                      </a:r>
                      <a:endParaRPr lang="en-US" sz="1100" dirty="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31"/>
                        </a:lnSpc>
                        <a:defRPr/>
                      </a:pPr>
                      <a:endParaRPr lang="en-US" sz="1100" dirty="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Freeform 7"/>
          <p:cNvSpPr/>
          <p:nvPr/>
        </p:nvSpPr>
        <p:spPr>
          <a:xfrm>
            <a:off x="11177012" y="3041819"/>
            <a:ext cx="853240" cy="938917"/>
          </a:xfrm>
          <a:custGeom>
            <a:avLst/>
            <a:gdLst/>
            <a:ahLst/>
            <a:cxnLst/>
            <a:rect l="l" t="t" r="r" b="b"/>
            <a:pathLst>
              <a:path w="853240" h="938917">
                <a:moveTo>
                  <a:pt x="0" y="0"/>
                </a:moveTo>
                <a:lnTo>
                  <a:pt x="853240" y="0"/>
                </a:lnTo>
                <a:lnTo>
                  <a:pt x="853240" y="938916"/>
                </a:lnTo>
                <a:lnTo>
                  <a:pt x="0" y="93891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2117707" y="1224166"/>
            <a:ext cx="1479968" cy="3374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60"/>
              </a:lnSpc>
            </a:pPr>
            <a:r>
              <a:rPr lang="en-US" sz="1808" b="1">
                <a:solidFill>
                  <a:srgbClr val="FFFFFF"/>
                </a:solidFill>
                <a:latin typeface="Mont Bold"/>
                <a:ea typeface="Mont Bold"/>
                <a:cs typeface="Mont Bold"/>
                <a:sym typeface="Mont Bold"/>
              </a:rPr>
              <a:t>Larana, Inc.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027850" y="152729"/>
            <a:ext cx="8364194" cy="12734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045"/>
              </a:lnSpc>
            </a:pPr>
            <a:r>
              <a:rPr lang="en-US" sz="6935" b="1" spc="-381">
                <a:solidFill>
                  <a:srgbClr val="4D6E21"/>
                </a:solidFill>
                <a:latin typeface="Mont Bold"/>
                <a:ea typeface="Mont Bold"/>
                <a:cs typeface="Mont Bold"/>
                <a:sym typeface="Mont Bold"/>
              </a:rPr>
              <a:t>Evaluation / Testing</a:t>
            </a:r>
          </a:p>
        </p:txBody>
      </p:sp>
      <p:sp>
        <p:nvSpPr>
          <p:cNvPr id="10" name="Freeform 10"/>
          <p:cNvSpPr/>
          <p:nvPr/>
        </p:nvSpPr>
        <p:spPr>
          <a:xfrm>
            <a:off x="11177012" y="4204583"/>
            <a:ext cx="853240" cy="938917"/>
          </a:xfrm>
          <a:custGeom>
            <a:avLst/>
            <a:gdLst/>
            <a:ahLst/>
            <a:cxnLst/>
            <a:rect l="l" t="t" r="r" b="b"/>
            <a:pathLst>
              <a:path w="853240" h="938917">
                <a:moveTo>
                  <a:pt x="0" y="0"/>
                </a:moveTo>
                <a:lnTo>
                  <a:pt x="853240" y="0"/>
                </a:lnTo>
                <a:lnTo>
                  <a:pt x="853240" y="938917"/>
                </a:lnTo>
                <a:lnTo>
                  <a:pt x="0" y="93891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1177012" y="5372100"/>
            <a:ext cx="853240" cy="938917"/>
          </a:xfrm>
          <a:custGeom>
            <a:avLst/>
            <a:gdLst/>
            <a:ahLst/>
            <a:cxnLst/>
            <a:rect l="l" t="t" r="r" b="b"/>
            <a:pathLst>
              <a:path w="853240" h="938917">
                <a:moveTo>
                  <a:pt x="0" y="0"/>
                </a:moveTo>
                <a:lnTo>
                  <a:pt x="853240" y="0"/>
                </a:lnTo>
                <a:lnTo>
                  <a:pt x="853240" y="938917"/>
                </a:lnTo>
                <a:lnTo>
                  <a:pt x="0" y="93891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1177012" y="6539617"/>
            <a:ext cx="853240" cy="938917"/>
          </a:xfrm>
          <a:custGeom>
            <a:avLst/>
            <a:gdLst/>
            <a:ahLst/>
            <a:cxnLst/>
            <a:rect l="l" t="t" r="r" b="b"/>
            <a:pathLst>
              <a:path w="853240" h="938917">
                <a:moveTo>
                  <a:pt x="0" y="0"/>
                </a:moveTo>
                <a:lnTo>
                  <a:pt x="853240" y="0"/>
                </a:lnTo>
                <a:lnTo>
                  <a:pt x="853240" y="938916"/>
                </a:lnTo>
                <a:lnTo>
                  <a:pt x="0" y="93891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11177012" y="7707133"/>
            <a:ext cx="853240" cy="938917"/>
          </a:xfrm>
          <a:custGeom>
            <a:avLst/>
            <a:gdLst/>
            <a:ahLst/>
            <a:cxnLst/>
            <a:rect l="l" t="t" r="r" b="b"/>
            <a:pathLst>
              <a:path w="853240" h="938917">
                <a:moveTo>
                  <a:pt x="0" y="0"/>
                </a:moveTo>
                <a:lnTo>
                  <a:pt x="853240" y="0"/>
                </a:lnTo>
                <a:lnTo>
                  <a:pt x="853240" y="938917"/>
                </a:lnTo>
                <a:lnTo>
                  <a:pt x="0" y="93891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2857691" y="9005685"/>
            <a:ext cx="5870760" cy="252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09"/>
              </a:lnSpc>
              <a:spcBef>
                <a:spcPct val="0"/>
              </a:spcBef>
            </a:pPr>
            <a:r>
              <a:rPr lang="en-US" sz="1387" spc="-76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Table 1. Evaluation/testing table  with progress for each implementation.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77" b="-927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5400000">
            <a:off x="-5119688" y="5119688"/>
            <a:ext cx="10287000" cy="47625"/>
            <a:chOff x="0" y="0"/>
            <a:chExt cx="3092361" cy="1431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092361" cy="14316"/>
            </a:xfrm>
            <a:custGeom>
              <a:avLst/>
              <a:gdLst/>
              <a:ahLst/>
              <a:cxnLst/>
              <a:rect l="l" t="t" r="r" b="b"/>
              <a:pathLst>
                <a:path w="3092361" h="14316">
                  <a:moveTo>
                    <a:pt x="0" y="0"/>
                  </a:moveTo>
                  <a:lnTo>
                    <a:pt x="3092361" y="0"/>
                  </a:lnTo>
                  <a:lnTo>
                    <a:pt x="3092361" y="14316"/>
                  </a:lnTo>
                  <a:lnTo>
                    <a:pt x="0" y="14316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33333">
                  <a:srgbClr val="FFFFFF">
                    <a:alpha val="100000"/>
                  </a:srgbClr>
                </a:gs>
                <a:gs pos="66667">
                  <a:srgbClr val="FFFFFF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3092361" cy="33366"/>
            </a:xfrm>
            <a:prstGeom prst="rect">
              <a:avLst/>
            </a:prstGeom>
          </p:spPr>
          <p:txBody>
            <a:bodyPr lIns="44508" tIns="44508" rIns="44508" bIns="44508" rtlCol="0" anchor="ctr"/>
            <a:lstStyle/>
            <a:p>
              <a:pPr algn="ctr">
                <a:lnSpc>
                  <a:spcPts val="2102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796638" y="5874362"/>
            <a:ext cx="13767027" cy="3575810"/>
          </a:xfrm>
          <a:custGeom>
            <a:avLst/>
            <a:gdLst/>
            <a:ahLst/>
            <a:cxnLst/>
            <a:rect l="l" t="t" r="r" b="b"/>
            <a:pathLst>
              <a:path w="13767027" h="3575810">
                <a:moveTo>
                  <a:pt x="0" y="0"/>
                </a:moveTo>
                <a:lnTo>
                  <a:pt x="13767027" y="0"/>
                </a:lnTo>
                <a:lnTo>
                  <a:pt x="13767027" y="3575810"/>
                </a:lnTo>
                <a:lnTo>
                  <a:pt x="0" y="357581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43844" b="-4384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2117707" y="1224166"/>
            <a:ext cx="1479968" cy="3374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60"/>
              </a:lnSpc>
            </a:pPr>
            <a:r>
              <a:rPr lang="en-US" sz="1808" b="1">
                <a:solidFill>
                  <a:srgbClr val="FFFFFF"/>
                </a:solidFill>
                <a:latin typeface="Mont Bold"/>
                <a:ea typeface="Mont Bold"/>
                <a:cs typeface="Mont Bold"/>
                <a:sym typeface="Mont Bold"/>
              </a:rPr>
              <a:t>Larana, Inc.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44919" y="152729"/>
            <a:ext cx="5070465" cy="12734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045"/>
              </a:lnSpc>
            </a:pPr>
            <a:r>
              <a:rPr lang="en-US" sz="6935" b="1" spc="-381">
                <a:solidFill>
                  <a:srgbClr val="4D6E21"/>
                </a:solidFill>
                <a:latin typeface="Mont Bold"/>
                <a:ea typeface="Mont Bold"/>
                <a:cs typeface="Mont Bold"/>
                <a:sym typeface="Mont Bold"/>
              </a:rPr>
              <a:t>Future Work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040562" y="2857896"/>
            <a:ext cx="6417637" cy="21897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12277" lvl="1" indent="-306139" algn="l">
              <a:lnSpc>
                <a:spcPts val="5927"/>
              </a:lnSpc>
              <a:buAutoNum type="arabicPeriod"/>
            </a:pPr>
            <a:r>
              <a:rPr lang="en-US" sz="2835" dirty="0">
                <a:solidFill>
                  <a:srgbClr val="5E990C"/>
                </a:solidFill>
                <a:latin typeface="Mont"/>
                <a:ea typeface="Mont"/>
                <a:cs typeface="Mont"/>
                <a:sym typeface="Mont"/>
              </a:rPr>
              <a:t>Automated recommendations</a:t>
            </a:r>
          </a:p>
          <a:p>
            <a:pPr marL="612277" lvl="1" indent="-306139" algn="l">
              <a:lnSpc>
                <a:spcPts val="5927"/>
              </a:lnSpc>
              <a:buAutoNum type="arabicPeriod"/>
            </a:pPr>
            <a:r>
              <a:rPr lang="en-US" sz="2835" dirty="0">
                <a:solidFill>
                  <a:srgbClr val="5E990C"/>
                </a:solidFill>
                <a:latin typeface="Mont"/>
                <a:ea typeface="Mont"/>
                <a:cs typeface="Mont"/>
                <a:sym typeface="Mont"/>
              </a:rPr>
              <a:t>AI-powered plant selection</a:t>
            </a:r>
          </a:p>
          <a:p>
            <a:pPr marL="612277" lvl="1" indent="-306139" algn="l">
              <a:lnSpc>
                <a:spcPts val="5927"/>
              </a:lnSpc>
              <a:buAutoNum type="arabicPeriod"/>
            </a:pPr>
            <a:r>
              <a:rPr lang="en-US" sz="2835" dirty="0">
                <a:solidFill>
                  <a:srgbClr val="5E990C"/>
                </a:solidFill>
                <a:latin typeface="Mont"/>
                <a:ea typeface="Mont"/>
                <a:cs typeface="Mont"/>
                <a:sym typeface="Mont"/>
              </a:rPr>
              <a:t>Drag-and-drop 3D planning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144000" y="2854195"/>
            <a:ext cx="6019800" cy="21897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927"/>
              </a:lnSpc>
            </a:pPr>
            <a:r>
              <a:rPr lang="en-US" sz="2835" dirty="0">
                <a:solidFill>
                  <a:srgbClr val="5E990C"/>
                </a:solidFill>
                <a:latin typeface="Mont"/>
                <a:ea typeface="Mont"/>
                <a:cs typeface="Mont"/>
                <a:sym typeface="Mont"/>
              </a:rPr>
              <a:t>4. Adding sensor integrations</a:t>
            </a:r>
          </a:p>
          <a:p>
            <a:pPr algn="l">
              <a:lnSpc>
                <a:spcPts val="5927"/>
              </a:lnSpc>
            </a:pPr>
            <a:r>
              <a:rPr lang="en-US" sz="2835" dirty="0">
                <a:solidFill>
                  <a:srgbClr val="5E990C"/>
                </a:solidFill>
                <a:latin typeface="Mont"/>
                <a:ea typeface="Mont"/>
                <a:cs typeface="Mont"/>
                <a:sym typeface="Mont"/>
              </a:rPr>
              <a:t>5. Fully dynamic farm templates</a:t>
            </a:r>
          </a:p>
          <a:p>
            <a:pPr algn="l">
              <a:lnSpc>
                <a:spcPts val="5927"/>
              </a:lnSpc>
            </a:pPr>
            <a:r>
              <a:rPr lang="en-US" sz="2835" dirty="0">
                <a:solidFill>
                  <a:srgbClr val="5E990C"/>
                </a:solidFill>
                <a:latin typeface="Mont"/>
                <a:ea typeface="Mont"/>
                <a:cs typeface="Mont"/>
                <a:sym typeface="Mont"/>
              </a:rPr>
              <a:t>6. Cloud-based data saving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150901" y="1875551"/>
            <a:ext cx="7532984" cy="5962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639"/>
              </a:lnSpc>
            </a:pPr>
            <a:r>
              <a:rPr lang="en-US" sz="3999" b="1" spc="-219" dirty="0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Future enhancements include: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113471" y="7317283"/>
            <a:ext cx="574802" cy="5851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70"/>
              </a:lnSpc>
              <a:spcBef>
                <a:spcPct val="0"/>
              </a:spcBef>
            </a:pPr>
            <a:r>
              <a:rPr lang="en-US" sz="2835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857518" y="7317283"/>
            <a:ext cx="574802" cy="5851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70"/>
              </a:lnSpc>
              <a:spcBef>
                <a:spcPct val="0"/>
              </a:spcBef>
            </a:pPr>
            <a:r>
              <a:rPr lang="en-US" sz="2835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528675" y="7317283"/>
            <a:ext cx="574802" cy="5851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70"/>
              </a:lnSpc>
              <a:spcBef>
                <a:spcPct val="0"/>
              </a:spcBef>
            </a:pPr>
            <a:r>
              <a:rPr lang="en-US" sz="2835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98852" y="7317283"/>
            <a:ext cx="574802" cy="5851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70"/>
              </a:lnSpc>
              <a:spcBef>
                <a:spcPct val="0"/>
              </a:spcBef>
            </a:pPr>
            <a:r>
              <a:rPr lang="en-US" sz="2835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4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937508" y="7317283"/>
            <a:ext cx="574802" cy="5851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70"/>
              </a:lnSpc>
              <a:spcBef>
                <a:spcPct val="0"/>
              </a:spcBef>
            </a:pPr>
            <a:r>
              <a:rPr lang="en-US" sz="2835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5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683885" y="7317283"/>
            <a:ext cx="574802" cy="5851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70"/>
              </a:lnSpc>
              <a:spcBef>
                <a:spcPct val="0"/>
              </a:spcBef>
            </a:pPr>
            <a:r>
              <a:rPr lang="en-US" sz="2835">
                <a:solidFill>
                  <a:srgbClr val="000000"/>
                </a:solidFill>
                <a:latin typeface="Mont"/>
                <a:ea typeface="Mont"/>
                <a:cs typeface="Mont"/>
                <a:sym typeface="Mont"/>
              </a:rPr>
              <a:t>6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20485" y="20485"/>
            <a:ext cx="3408896" cy="3367926"/>
          </a:xfrm>
          <a:custGeom>
            <a:avLst/>
            <a:gdLst/>
            <a:ahLst/>
            <a:cxnLst/>
            <a:rect l="l" t="t" r="r" b="b"/>
            <a:pathLst>
              <a:path w="3408896" h="3367926">
                <a:moveTo>
                  <a:pt x="0" y="0"/>
                </a:moveTo>
                <a:lnTo>
                  <a:pt x="3408896" y="0"/>
                </a:lnTo>
                <a:lnTo>
                  <a:pt x="3408896" y="3367926"/>
                </a:lnTo>
                <a:lnTo>
                  <a:pt x="0" y="336792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99142" b="-101565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28952" y="522287"/>
            <a:ext cx="2774062" cy="1113518"/>
            <a:chOff x="0" y="0"/>
            <a:chExt cx="3698749" cy="1484690"/>
          </a:xfrm>
        </p:grpSpPr>
        <p:sp>
          <p:nvSpPr>
            <p:cNvPr id="4" name="Freeform 4"/>
            <p:cNvSpPr/>
            <p:nvPr/>
          </p:nvSpPr>
          <p:spPr>
            <a:xfrm>
              <a:off x="0" y="198668"/>
              <a:ext cx="1330942" cy="1286022"/>
            </a:xfrm>
            <a:custGeom>
              <a:avLst/>
              <a:gdLst/>
              <a:ahLst/>
              <a:cxnLst/>
              <a:rect l="l" t="t" r="r" b="b"/>
              <a:pathLst>
                <a:path w="1330942" h="1286022">
                  <a:moveTo>
                    <a:pt x="0" y="0"/>
                  </a:moveTo>
                  <a:lnTo>
                    <a:pt x="1330942" y="0"/>
                  </a:lnTo>
                  <a:lnTo>
                    <a:pt x="1330942" y="1286022"/>
                  </a:lnTo>
                  <a:lnTo>
                    <a:pt x="0" y="12860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1729011" y="0"/>
              <a:ext cx="1969738" cy="1484690"/>
            </a:xfrm>
            <a:custGeom>
              <a:avLst/>
              <a:gdLst/>
              <a:ahLst/>
              <a:cxnLst/>
              <a:rect l="l" t="t" r="r" b="b"/>
              <a:pathLst>
                <a:path w="1969738" h="1484690">
                  <a:moveTo>
                    <a:pt x="0" y="0"/>
                  </a:moveTo>
                  <a:lnTo>
                    <a:pt x="1969738" y="0"/>
                  </a:lnTo>
                  <a:lnTo>
                    <a:pt x="1969738" y="1484690"/>
                  </a:lnTo>
                  <a:lnTo>
                    <a:pt x="0" y="14846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Freeform 6"/>
          <p:cNvSpPr/>
          <p:nvPr/>
        </p:nvSpPr>
        <p:spPr>
          <a:xfrm flipH="1">
            <a:off x="10858376" y="1547069"/>
            <a:ext cx="6400924" cy="7711231"/>
          </a:xfrm>
          <a:custGeom>
            <a:avLst/>
            <a:gdLst/>
            <a:ahLst/>
            <a:cxnLst/>
            <a:rect l="l" t="t" r="r" b="b"/>
            <a:pathLst>
              <a:path w="6400924" h="7711231">
                <a:moveTo>
                  <a:pt x="6400924" y="0"/>
                </a:moveTo>
                <a:lnTo>
                  <a:pt x="0" y="0"/>
                </a:lnTo>
                <a:lnTo>
                  <a:pt x="0" y="7711231"/>
                </a:lnTo>
                <a:lnTo>
                  <a:pt x="6400924" y="7711231"/>
                </a:lnTo>
                <a:lnTo>
                  <a:pt x="6400924" y="0"/>
                </a:lnTo>
                <a:close/>
              </a:path>
            </a:pathLst>
          </a:custGeom>
          <a:blipFill>
            <a:blip r:embed="rId7"/>
            <a:stretch>
              <a:fillRect b="-745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6331038" y="293687"/>
            <a:ext cx="5625924" cy="12533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05"/>
              </a:lnSpc>
            </a:pPr>
            <a:r>
              <a:rPr lang="en-US" sz="6728" b="1" spc="-370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Conclusion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046619" y="3266021"/>
            <a:ext cx="8568839" cy="5989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360" dirty="0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    The main challenge is that beginners who want to grow food at home lack simple guidance and tools. </a:t>
            </a:r>
          </a:p>
          <a:p>
            <a:pPr algn="l">
              <a:lnSpc>
                <a:spcPts val="4200"/>
              </a:lnSpc>
            </a:pPr>
            <a:r>
              <a:rPr lang="en-US" sz="3360" dirty="0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     My project offers an easy-to-use digital platform that helps people design and manage their own vertical farms. </a:t>
            </a:r>
          </a:p>
          <a:p>
            <a:pPr algn="l">
              <a:lnSpc>
                <a:spcPts val="4200"/>
              </a:lnSpc>
            </a:pPr>
            <a:r>
              <a:rPr lang="en-US" sz="3360" dirty="0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     It’s not only about technology but about giving individuals the confidence to grow fresh food in their own space.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20485" y="20485"/>
            <a:ext cx="3408896" cy="3367926"/>
          </a:xfrm>
          <a:custGeom>
            <a:avLst/>
            <a:gdLst/>
            <a:ahLst/>
            <a:cxnLst/>
            <a:rect l="l" t="t" r="r" b="b"/>
            <a:pathLst>
              <a:path w="3408896" h="3367926">
                <a:moveTo>
                  <a:pt x="0" y="0"/>
                </a:moveTo>
                <a:lnTo>
                  <a:pt x="3408896" y="0"/>
                </a:lnTo>
                <a:lnTo>
                  <a:pt x="3408896" y="3367926"/>
                </a:lnTo>
                <a:lnTo>
                  <a:pt x="0" y="336792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99142" b="-101565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28952" y="522287"/>
            <a:ext cx="2774062" cy="1113518"/>
            <a:chOff x="0" y="0"/>
            <a:chExt cx="3698749" cy="1484690"/>
          </a:xfrm>
        </p:grpSpPr>
        <p:sp>
          <p:nvSpPr>
            <p:cNvPr id="4" name="Freeform 4"/>
            <p:cNvSpPr/>
            <p:nvPr/>
          </p:nvSpPr>
          <p:spPr>
            <a:xfrm>
              <a:off x="0" y="198668"/>
              <a:ext cx="1330942" cy="1286022"/>
            </a:xfrm>
            <a:custGeom>
              <a:avLst/>
              <a:gdLst/>
              <a:ahLst/>
              <a:cxnLst/>
              <a:rect l="l" t="t" r="r" b="b"/>
              <a:pathLst>
                <a:path w="1330942" h="1286022">
                  <a:moveTo>
                    <a:pt x="0" y="0"/>
                  </a:moveTo>
                  <a:lnTo>
                    <a:pt x="1330942" y="0"/>
                  </a:lnTo>
                  <a:lnTo>
                    <a:pt x="1330942" y="1286022"/>
                  </a:lnTo>
                  <a:lnTo>
                    <a:pt x="0" y="12860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1729011" y="0"/>
              <a:ext cx="1969738" cy="1484690"/>
            </a:xfrm>
            <a:custGeom>
              <a:avLst/>
              <a:gdLst/>
              <a:ahLst/>
              <a:cxnLst/>
              <a:rect l="l" t="t" r="r" b="b"/>
              <a:pathLst>
                <a:path w="1969738" h="1484690">
                  <a:moveTo>
                    <a:pt x="0" y="0"/>
                  </a:moveTo>
                  <a:lnTo>
                    <a:pt x="1969738" y="0"/>
                  </a:lnTo>
                  <a:lnTo>
                    <a:pt x="1969738" y="1484690"/>
                  </a:lnTo>
                  <a:lnTo>
                    <a:pt x="0" y="14846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7162800" y="497971"/>
            <a:ext cx="5625924" cy="12533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05"/>
              </a:lnSpc>
            </a:pPr>
            <a:r>
              <a:rPr lang="en-US" sz="6728" b="1" spc="-370" dirty="0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References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903014" y="1751353"/>
            <a:ext cx="14375026" cy="77328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GB" sz="2000" b="1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[1]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O. B. </a:t>
            </a:r>
            <a:r>
              <a:rPr lang="en-GB" sz="2000" dirty="0" err="1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Akintuyi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“Vertical farming in urban environments: a review of architectural integration and food security,” </a:t>
            </a:r>
            <a:r>
              <a:rPr lang="en-GB" sz="2000" i="1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Open Access Research     Journal of Biology and Pharmacy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vol. 10, no. 2, pp. 114–126, 2024.</a:t>
            </a:r>
          </a:p>
          <a:p>
            <a:endParaRPr lang="en-GB" sz="2000" dirty="0">
              <a:solidFill>
                <a:srgbClr val="00CC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[2]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S. Oh and C. Lu, “Vertical farming–smart urban agriculture for enhancing resilience and sustainability in food security,” </a:t>
            </a:r>
            <a:r>
              <a:rPr lang="en-GB" sz="2000" i="1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Journal of Horticultural Science and Biotechnology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vol. 98, no. 2, pp. 133–140, 2023.</a:t>
            </a:r>
          </a:p>
          <a:p>
            <a:endParaRPr lang="en-GB" sz="2000" dirty="0">
              <a:solidFill>
                <a:srgbClr val="00CC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[3]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M. Martin and M. J. Bustamante, “Growing-service systems: new business models for modular urban-vertical farming,” </a:t>
            </a:r>
            <a:r>
              <a:rPr lang="en-GB" sz="2000" i="1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Frontiers in Sustainable Food Systems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vol. 5, p. 787281, 2021.</a:t>
            </a:r>
          </a:p>
          <a:p>
            <a:endParaRPr lang="en-GB" sz="2000" dirty="0">
              <a:solidFill>
                <a:srgbClr val="00CC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[4]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N. </a:t>
            </a:r>
            <a:r>
              <a:rPr lang="en-GB" sz="2000" dirty="0" err="1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Setiyawati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H. D. Purnomo, and E. </a:t>
            </a:r>
            <a:r>
              <a:rPr lang="en-GB" sz="2000" dirty="0" err="1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Mailoa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“User experience design on visualization of mobile-based land monitoring system using a user-</a:t>
            </a:r>
            <a:r>
              <a:rPr lang="en-GB" sz="2000" dirty="0" err="1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centered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design approach,” </a:t>
            </a:r>
            <a:r>
              <a:rPr lang="en-GB" sz="2000" i="1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Interactive Mobile Technologies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vol. 16, no. 3, pp. 47–65, 2022.</a:t>
            </a:r>
          </a:p>
          <a:p>
            <a:endParaRPr lang="en-GB" sz="2000" dirty="0">
              <a:solidFill>
                <a:srgbClr val="00CC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[5]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N. Iannuzzi </a:t>
            </a:r>
            <a:r>
              <a:rPr lang="en-GB" sz="2000" i="1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“Usability and transparency in the design of a tool for automatic support for web accessibility validation,” </a:t>
            </a:r>
            <a:r>
              <a:rPr lang="en-GB" sz="2000" i="1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Universal Access in the Information Society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vol. 23, no. 1, pp. 435–454, 2024.</a:t>
            </a:r>
          </a:p>
          <a:p>
            <a:endParaRPr lang="en-GB" sz="2000" dirty="0">
              <a:solidFill>
                <a:srgbClr val="00CC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[6]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T. B. dos Santos </a:t>
            </a:r>
            <a:r>
              <a:rPr lang="en-GB" sz="2000" i="1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“Prototyping for user involvement activities: How to achieve major benefits,” </a:t>
            </a:r>
            <a:r>
              <a:rPr lang="en-GB" sz="2000" i="1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CIRP Journal of Manufacturing Science and Technology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vol. 33, pp. 465–472, 2021.</a:t>
            </a:r>
          </a:p>
          <a:p>
            <a:endParaRPr lang="en-GB" sz="2000" dirty="0">
              <a:solidFill>
                <a:srgbClr val="00CC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[7]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M. S. Mir </a:t>
            </a:r>
            <a:r>
              <a:rPr lang="en-GB" sz="2000" i="1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“Vertical farming: The future of agriculture: A review,” </a:t>
            </a:r>
            <a:r>
              <a:rPr lang="en-GB" sz="2000" i="1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Pharma Innovation Journal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vol. 11, no. 2, pp. 1175–1195, 2022.</a:t>
            </a:r>
          </a:p>
          <a:p>
            <a:endParaRPr lang="en-GB" sz="2000" dirty="0">
              <a:solidFill>
                <a:srgbClr val="00CC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[8]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S. </a:t>
            </a:r>
            <a:r>
              <a:rPr lang="en-GB" sz="2000" dirty="0" err="1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Ntoa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“Usability and user experience evaluation in intelligent environments: A review and reappraisal,” 2025.</a:t>
            </a:r>
          </a:p>
          <a:p>
            <a:endParaRPr lang="en-GB" sz="2000" dirty="0">
              <a:solidFill>
                <a:srgbClr val="00CC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[9]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M. Hertzum, </a:t>
            </a:r>
            <a:r>
              <a:rPr lang="en-GB" sz="2000" i="1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Usability Testing: A Practitioner’s Guide to Evaluating the User Experience</a:t>
            </a:r>
            <a:r>
              <a:rPr lang="en-GB" sz="2000" dirty="0">
                <a:solidFill>
                  <a:srgbClr val="00CC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2022.</a:t>
            </a:r>
          </a:p>
          <a:p>
            <a:pPr algn="l">
              <a:lnSpc>
                <a:spcPts val="2663"/>
              </a:lnSpc>
            </a:pPr>
            <a:endParaRPr lang="en-US" sz="2130" dirty="0">
              <a:solidFill>
                <a:srgbClr val="025403"/>
              </a:solidFill>
              <a:latin typeface="Mont"/>
              <a:ea typeface="Mont"/>
              <a:cs typeface="Mont"/>
              <a:sym typeface="Mon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1405</Words>
  <Application>Microsoft Office PowerPoint</Application>
  <PresentationFormat>Custom</PresentationFormat>
  <Paragraphs>195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Mont Italics</vt:lpstr>
      <vt:lpstr>Mont Bold</vt:lpstr>
      <vt:lpstr>Times New Roman</vt:lpstr>
      <vt:lpstr>Mont</vt:lpstr>
      <vt:lpstr>Calibri</vt:lpstr>
      <vt:lpstr>Sensa Sans</vt:lpstr>
      <vt:lpstr>Arial</vt:lpstr>
      <vt:lpstr>Aptos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Up to 90% less water usage than soil farming</dc:title>
  <cp:lastModifiedBy>Alexei Nica (2232919)</cp:lastModifiedBy>
  <cp:revision>23</cp:revision>
  <dcterms:created xsi:type="dcterms:W3CDTF">2006-08-16T00:00:00Z</dcterms:created>
  <dcterms:modified xsi:type="dcterms:W3CDTF">2025-11-27T20:54:21Z</dcterms:modified>
  <dc:identifier>DAG0qYAGzCc</dc:identifier>
</cp:coreProperties>
</file>