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71E59C-82ED-23CC-92DF-5CCFB860AAC0}" v="7" dt="2026-06-14T10:24:02.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247" autoAdjust="0"/>
  </p:normalViewPr>
  <p:slideViewPr>
    <p:cSldViewPr snapToGrid="0">
      <p:cViewPr varScale="1">
        <p:scale>
          <a:sx n="106" d="100"/>
          <a:sy n="106" d="100"/>
        </p:scale>
        <p:origin x="75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ry Ann Spencer (2324392)" userId="S::2324392@student.uwtsd.ac.uk::f7423214-7450-43e7-afa7-fbd3550704e3" providerId="AD" clId="Web-{1771E59C-82ED-23CC-92DF-5CCFB860AAC0}"/>
    <pc:docChg chg="modSld">
      <pc:chgData name="Terry Ann Spencer (2324392)" userId="S::2324392@student.uwtsd.ac.uk::f7423214-7450-43e7-afa7-fbd3550704e3" providerId="AD" clId="Web-{1771E59C-82ED-23CC-92DF-5CCFB860AAC0}" dt="2026-06-14T10:24:02.674" v="6" actId="14100"/>
      <pc:docMkLst>
        <pc:docMk/>
      </pc:docMkLst>
      <pc:sldChg chg="modSp">
        <pc:chgData name="Terry Ann Spencer (2324392)" userId="S::2324392@student.uwtsd.ac.uk::f7423214-7450-43e7-afa7-fbd3550704e3" providerId="AD" clId="Web-{1771E59C-82ED-23CC-92DF-5CCFB860AAC0}" dt="2026-06-14T10:23:46.330" v="4" actId="20577"/>
        <pc:sldMkLst>
          <pc:docMk/>
          <pc:sldMk cId="1829414541" sldId="256"/>
        </pc:sldMkLst>
        <pc:spChg chg="mod">
          <ac:chgData name="Terry Ann Spencer (2324392)" userId="S::2324392@student.uwtsd.ac.uk::f7423214-7450-43e7-afa7-fbd3550704e3" providerId="AD" clId="Web-{1771E59C-82ED-23CC-92DF-5CCFB860AAC0}" dt="2026-06-14T10:23:46.330" v="4" actId="20577"/>
          <ac:spMkLst>
            <pc:docMk/>
            <pc:sldMk cId="1829414541" sldId="256"/>
            <ac:spMk id="2" creationId="{9E329FA5-86A4-45AB-B424-5F29DC932008}"/>
          </ac:spMkLst>
        </pc:spChg>
      </pc:sldChg>
      <pc:sldChg chg="modSp">
        <pc:chgData name="Terry Ann Spencer (2324392)" userId="S::2324392@student.uwtsd.ac.uk::f7423214-7450-43e7-afa7-fbd3550704e3" providerId="AD" clId="Web-{1771E59C-82ED-23CC-92DF-5CCFB860AAC0}" dt="2026-06-14T10:24:02.674" v="6" actId="14100"/>
        <pc:sldMkLst>
          <pc:docMk/>
          <pc:sldMk cId="2827384983" sldId="257"/>
        </pc:sldMkLst>
        <pc:picChg chg="mod">
          <ac:chgData name="Terry Ann Spencer (2324392)" userId="S::2324392@student.uwtsd.ac.uk::f7423214-7450-43e7-afa7-fbd3550704e3" providerId="AD" clId="Web-{1771E59C-82ED-23CC-92DF-5CCFB860AAC0}" dt="2026-06-14T10:24:02.674" v="6" actId="14100"/>
          <ac:picMkLst>
            <pc:docMk/>
            <pc:sldMk cId="2827384983" sldId="257"/>
            <ac:picMk id="1026" creationId="{4192B302-99FF-F835-5802-AC739224D89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403F14-14BD-43A1-BAE9-6FD8CADCB4BC}"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BBFECE-2973-459E-9239-6AC66A816E98}" type="slidenum">
              <a:rPr lang="en-GB" smtClean="0"/>
              <a:t>‹#›</a:t>
            </a:fld>
            <a:endParaRPr lang="en-GB"/>
          </a:p>
        </p:txBody>
      </p:sp>
    </p:spTree>
    <p:extLst>
      <p:ext uri="{BB962C8B-B14F-4D97-AF65-F5344CB8AC3E}">
        <p14:creationId xmlns:p14="http://schemas.microsoft.com/office/powerpoint/2010/main" val="1240173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BBFECE-2973-459E-9239-6AC66A816E98}" type="slidenum">
              <a:rPr lang="en-GB" smtClean="0"/>
              <a:t>1</a:t>
            </a:fld>
            <a:endParaRPr lang="en-GB"/>
          </a:p>
        </p:txBody>
      </p:sp>
    </p:spTree>
    <p:extLst>
      <p:ext uri="{BB962C8B-B14F-4D97-AF65-F5344CB8AC3E}">
        <p14:creationId xmlns:p14="http://schemas.microsoft.com/office/powerpoint/2010/main" val="69957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1EF5C-F21F-18B0-ED19-1FA7AEF28C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F30A45-233A-072B-AA05-BAB36825E6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212A2B-9187-6BFF-D8E1-B826EF4948CF}"/>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00" dirty="0">
                <a:effectLst/>
                <a:latin typeface="Arial" panose="020B0604020202020204" pitchFamily="34" charset="0"/>
                <a:ea typeface="Calibri" panose="020F0502020204030204" pitchFamily="34" charset="0"/>
                <a:cs typeface="Vrinda" panose="020B0502040204020203" pitchFamily="34" charset="0"/>
              </a:rPr>
              <a:t>This presentation will help in the examination of how Tesco recruits Operations Managers for their office during the period of digital transformation. This discussion is mostly focused on the overall recruitment planning, job role analysis, person specification, job description, interview methods, questioning techniques and recruitment channels. Effective recruitment is crucial as the transformation of the organisation depends only on capable employees who can manage the change process effectively and successfully. This presentation will also help in the evaluation of the recruitment outcomes during the digital transformation.</a:t>
            </a:r>
          </a:p>
        </p:txBody>
      </p:sp>
      <p:sp>
        <p:nvSpPr>
          <p:cNvPr id="4" name="Slide Number Placeholder 3">
            <a:extLst>
              <a:ext uri="{FF2B5EF4-FFF2-40B4-BE49-F238E27FC236}">
                <a16:creationId xmlns:a16="http://schemas.microsoft.com/office/drawing/2014/main" id="{3953A6C8-9B04-1F9A-F715-18103F59B5AA}"/>
              </a:ext>
            </a:extLst>
          </p:cNvPr>
          <p:cNvSpPr>
            <a:spLocks noGrp="1"/>
          </p:cNvSpPr>
          <p:nvPr>
            <p:ph type="sldNum" sz="quarter" idx="5"/>
          </p:nvPr>
        </p:nvSpPr>
        <p:spPr/>
        <p:txBody>
          <a:bodyPr/>
          <a:lstStyle/>
          <a:p>
            <a:fld id="{25BBFECE-2973-459E-9239-6AC66A816E98}" type="slidenum">
              <a:rPr lang="en-GB" smtClean="0"/>
              <a:t>2</a:t>
            </a:fld>
            <a:endParaRPr lang="en-GB"/>
          </a:p>
        </p:txBody>
      </p:sp>
    </p:spTree>
    <p:extLst>
      <p:ext uri="{BB962C8B-B14F-4D97-AF65-F5344CB8AC3E}">
        <p14:creationId xmlns:p14="http://schemas.microsoft.com/office/powerpoint/2010/main" val="2947270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17282A-B496-BE3E-E5CF-10CEC763CC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A1E8A3-3343-7A69-B53D-8019A73D7F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4D61FE-19D7-63B0-0A24-25A0FB00D60C}"/>
              </a:ext>
            </a:extLst>
          </p:cNvPr>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Tesco is considered to be one of the leading retail brands in the UK and the global market. It has continued to invest in various digital transformation initiatives. Data analytics, advanced technologies and automation are significant in the improvement of customer service and operational efficiency. However, the successful implementation of digital transformation needs proper workforce management and effective leadership. The role of Operations Manager is to coordinate effectively with employees, supporting the change programmes and monitoring the performance. Recruitment of individuals with suitable skills as well as experience is, hence, crucial for ensuring that transformation objectives are achieved and organisational performance remains strong throughout the change management process.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3FB6CB7-53BE-8741-6619-DF9FB852CD30}"/>
              </a:ext>
            </a:extLst>
          </p:cNvPr>
          <p:cNvSpPr>
            <a:spLocks noGrp="1"/>
          </p:cNvSpPr>
          <p:nvPr>
            <p:ph type="sldNum" sz="quarter" idx="5"/>
          </p:nvPr>
        </p:nvSpPr>
        <p:spPr/>
        <p:txBody>
          <a:bodyPr/>
          <a:lstStyle/>
          <a:p>
            <a:fld id="{25BBFECE-2973-459E-9239-6AC66A816E98}" type="slidenum">
              <a:rPr lang="en-GB" smtClean="0"/>
              <a:t>3</a:t>
            </a:fld>
            <a:endParaRPr lang="en-GB"/>
          </a:p>
        </p:txBody>
      </p:sp>
    </p:spTree>
    <p:extLst>
      <p:ext uri="{BB962C8B-B14F-4D97-AF65-F5344CB8AC3E}">
        <p14:creationId xmlns:p14="http://schemas.microsoft.com/office/powerpoint/2010/main" val="329463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66FB3-8B8B-2FE0-A17A-A6C985D2CA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4D33F-A73F-027F-390B-1B3B0BF84B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A5AD8C-CA35-0F43-A369-B8F8B920F9AC}"/>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Vrinda" panose="020B0502040204020203" pitchFamily="34" charset="0"/>
              </a:rPr>
              <a:t>Recruitment includes various stages that can help the organisations in gaining the attention of the right candidates and selecting them. Workforce planning helps in the identification of staffing needs, which arise from the organisational transformation.  Job analysis helps in defining the responsibilities and skills competencies. Person specifications and job descriptions help in outlining the expectations of the company and the requirements for the candidates. The recruitment process helps in gaining the attention of the right and qualified candidates and the selection process helps in checking their suitability. This structured process helps in improving the overall hiring decision while supporting the transformation objectives of Tesco effectively.</a:t>
            </a:r>
          </a:p>
        </p:txBody>
      </p:sp>
      <p:sp>
        <p:nvSpPr>
          <p:cNvPr id="4" name="Slide Number Placeholder 3">
            <a:extLst>
              <a:ext uri="{FF2B5EF4-FFF2-40B4-BE49-F238E27FC236}">
                <a16:creationId xmlns:a16="http://schemas.microsoft.com/office/drawing/2014/main" id="{45F54245-4120-A1A0-59E8-7A26B930E2DD}"/>
              </a:ext>
            </a:extLst>
          </p:cNvPr>
          <p:cNvSpPr>
            <a:spLocks noGrp="1"/>
          </p:cNvSpPr>
          <p:nvPr>
            <p:ph type="sldNum" sz="quarter" idx="5"/>
          </p:nvPr>
        </p:nvSpPr>
        <p:spPr/>
        <p:txBody>
          <a:bodyPr/>
          <a:lstStyle/>
          <a:p>
            <a:fld id="{25BBFECE-2973-459E-9239-6AC66A816E98}" type="slidenum">
              <a:rPr lang="en-GB" smtClean="0"/>
              <a:t>4</a:t>
            </a:fld>
            <a:endParaRPr lang="en-GB"/>
          </a:p>
        </p:txBody>
      </p:sp>
    </p:spTree>
    <p:extLst>
      <p:ext uri="{BB962C8B-B14F-4D97-AF65-F5344CB8AC3E}">
        <p14:creationId xmlns:p14="http://schemas.microsoft.com/office/powerpoint/2010/main" val="2167556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293A5-EEDD-1B83-BB59-2230B24E41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17C854-9923-10D5-E5A6-A0D6CF9CB8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489F21-0C0A-8885-70A0-F88ED1522FC7}"/>
              </a:ext>
            </a:extLst>
          </p:cNvPr>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Job analysis is crucial for the recruitment process within the organisation as it helps in the identification of the knowledge, skills and competencies required for the job role. For the role of Operations Manager at Tesco, key competencies include communication, digital awareness, leadership and change management skills. During the phase of organisational transformation, project coordination and digital awareness can become the most crucial parts. Effective job analysis is significant in helping Tesco recruit the right and qualified candidates who have the capabilities required for the change initiatives and operational improvements.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9A8D5D8-67E6-C0C8-4203-1C13B60CEF8A}"/>
              </a:ext>
            </a:extLst>
          </p:cNvPr>
          <p:cNvSpPr>
            <a:spLocks noGrp="1"/>
          </p:cNvSpPr>
          <p:nvPr>
            <p:ph type="sldNum" sz="quarter" idx="5"/>
          </p:nvPr>
        </p:nvSpPr>
        <p:spPr/>
        <p:txBody>
          <a:bodyPr/>
          <a:lstStyle/>
          <a:p>
            <a:fld id="{25BBFECE-2973-459E-9239-6AC66A816E98}" type="slidenum">
              <a:rPr lang="en-GB" smtClean="0"/>
              <a:t>5</a:t>
            </a:fld>
            <a:endParaRPr lang="en-GB"/>
          </a:p>
        </p:txBody>
      </p:sp>
    </p:spTree>
    <p:extLst>
      <p:ext uri="{BB962C8B-B14F-4D97-AF65-F5344CB8AC3E}">
        <p14:creationId xmlns:p14="http://schemas.microsoft.com/office/powerpoint/2010/main" val="3805813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E32A-41B2-C57C-4E7F-47405AB966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6BE011-0C0B-D361-670A-D6066C31AC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D5A1D6-F0B2-DC23-44AC-38D1CCBF829B}"/>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Vrinda" panose="020B0502040204020203" pitchFamily="34" charset="0"/>
              </a:rPr>
              <a:t>A job description helps in outlining the roles, duties and responsibilities of the Operations Manager. For Tesco, the roles and responsibilities of the Operations Manager include management of teams, improvement of operational efficiency and supporting digital transformation initiatives. It helps in providing clarity for the applicants while helping them evaluate their suitability for the said position. With the help of clear job descriptions can help in supporting fair recruitment practices while improving the quality of the selection process. </a:t>
            </a:r>
          </a:p>
        </p:txBody>
      </p:sp>
      <p:sp>
        <p:nvSpPr>
          <p:cNvPr id="4" name="Slide Number Placeholder 3">
            <a:extLst>
              <a:ext uri="{FF2B5EF4-FFF2-40B4-BE49-F238E27FC236}">
                <a16:creationId xmlns:a16="http://schemas.microsoft.com/office/drawing/2014/main" id="{F4133AD3-7E15-27ED-F3D4-464C8426BD43}"/>
              </a:ext>
            </a:extLst>
          </p:cNvPr>
          <p:cNvSpPr>
            <a:spLocks noGrp="1"/>
          </p:cNvSpPr>
          <p:nvPr>
            <p:ph type="sldNum" sz="quarter" idx="5"/>
          </p:nvPr>
        </p:nvSpPr>
        <p:spPr/>
        <p:txBody>
          <a:bodyPr/>
          <a:lstStyle/>
          <a:p>
            <a:fld id="{25BBFECE-2973-459E-9239-6AC66A816E98}" type="slidenum">
              <a:rPr lang="en-GB" smtClean="0"/>
              <a:t>6</a:t>
            </a:fld>
            <a:endParaRPr lang="en-GB"/>
          </a:p>
        </p:txBody>
      </p:sp>
    </p:spTree>
    <p:extLst>
      <p:ext uri="{BB962C8B-B14F-4D97-AF65-F5344CB8AC3E}">
        <p14:creationId xmlns:p14="http://schemas.microsoft.com/office/powerpoint/2010/main" val="3631098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82E787-480D-F90F-F247-30B184297B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677EB3-693B-DC83-FA1A-20E3ACFE1B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EDA4BC-1404-345D-B717-33AA6BF761AC}"/>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Vrinda" panose="020B0502040204020203" pitchFamily="34" charset="0"/>
              </a:rPr>
              <a:t>The person specification segment helps in the identification of the characteristics required from candidates appearing for the role of Operations Manager at Tesco. It includes skills, qualifications, knowledge, personal attributes and experience. For this role, communication skills, experience in managing organisational change and leadership capabilities are most desired and essential skills. Experience in digital transformation is necessary as it can help Tesco to transform and adapt to significant technological developments. Person specification also helps in the improvement of the overall recruitment process as it helps Tesco in evaluating the candidates objectively while ensuring that selection decisions are focused on competence and not on subjective opinions.</a:t>
            </a:r>
          </a:p>
        </p:txBody>
      </p:sp>
      <p:sp>
        <p:nvSpPr>
          <p:cNvPr id="4" name="Slide Number Placeholder 3">
            <a:extLst>
              <a:ext uri="{FF2B5EF4-FFF2-40B4-BE49-F238E27FC236}">
                <a16:creationId xmlns:a16="http://schemas.microsoft.com/office/drawing/2014/main" id="{6229B978-B65C-73CE-8C40-AB375F75DCED}"/>
              </a:ext>
            </a:extLst>
          </p:cNvPr>
          <p:cNvSpPr>
            <a:spLocks noGrp="1"/>
          </p:cNvSpPr>
          <p:nvPr>
            <p:ph type="sldNum" sz="quarter" idx="5"/>
          </p:nvPr>
        </p:nvSpPr>
        <p:spPr/>
        <p:txBody>
          <a:bodyPr/>
          <a:lstStyle/>
          <a:p>
            <a:fld id="{25BBFECE-2973-459E-9239-6AC66A816E98}" type="slidenum">
              <a:rPr lang="en-GB" smtClean="0"/>
              <a:t>7</a:t>
            </a:fld>
            <a:endParaRPr lang="en-GB"/>
          </a:p>
        </p:txBody>
      </p:sp>
    </p:spTree>
    <p:extLst>
      <p:ext uri="{BB962C8B-B14F-4D97-AF65-F5344CB8AC3E}">
        <p14:creationId xmlns:p14="http://schemas.microsoft.com/office/powerpoint/2010/main" val="318888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AB66A-0978-64DD-45B0-BD939137BA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8D18C9-C105-7DE8-3504-598AE6EF75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1DA313-657D-8298-37B8-2311A3321334}"/>
              </a:ext>
            </a:extLst>
          </p:cNvPr>
          <p:cNvSpPr>
            <a:spLocks noGrp="1"/>
          </p:cNvSpPr>
          <p:nvPr>
            <p:ph type="body" idx="1"/>
          </p:nvPr>
        </p:nvSpPr>
        <p:spPr/>
        <p:txBody>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Tesco can use both internal and external channels for the recruitment of an Operations Manager. Internal recruitment is significant in supporting employee development while improving motivation. An external recruitment process can help in providing access to the larger talent pool and getting specialist expertise. </a:t>
            </a:r>
          </a:p>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Online platforms such as Indeed and LinkedIn can be most effective as they can reach a large audience and gain the attention of potential applicants. With the help of multiple recruitment channels, the recruitment process can be diversified, candidate quality can be enhanced and the chances of attracting individuals with proper specialisation can be increased.</a:t>
            </a:r>
          </a:p>
        </p:txBody>
      </p:sp>
      <p:sp>
        <p:nvSpPr>
          <p:cNvPr id="4" name="Slide Number Placeholder 3">
            <a:extLst>
              <a:ext uri="{FF2B5EF4-FFF2-40B4-BE49-F238E27FC236}">
                <a16:creationId xmlns:a16="http://schemas.microsoft.com/office/drawing/2014/main" id="{6D600570-FC98-E4AC-84AF-CFC4ADBE8091}"/>
              </a:ext>
            </a:extLst>
          </p:cNvPr>
          <p:cNvSpPr>
            <a:spLocks noGrp="1"/>
          </p:cNvSpPr>
          <p:nvPr>
            <p:ph type="sldNum" sz="quarter" idx="5"/>
          </p:nvPr>
        </p:nvSpPr>
        <p:spPr/>
        <p:txBody>
          <a:bodyPr/>
          <a:lstStyle/>
          <a:p>
            <a:fld id="{25BBFECE-2973-459E-9239-6AC66A816E98}" type="slidenum">
              <a:rPr lang="en-GB" smtClean="0"/>
              <a:t>8</a:t>
            </a:fld>
            <a:endParaRPr lang="en-GB"/>
          </a:p>
        </p:txBody>
      </p:sp>
    </p:spTree>
    <p:extLst>
      <p:ext uri="{BB962C8B-B14F-4D97-AF65-F5344CB8AC3E}">
        <p14:creationId xmlns:p14="http://schemas.microsoft.com/office/powerpoint/2010/main" val="3976801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A0944-8FF7-4FBB-36F6-DDC7282AD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3BF11A-49B0-D37C-3A71-E0CE91D1BA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9373F7-FEE4-4AD1-BAA2-B5757DD2557B}"/>
              </a:ext>
            </a:extLst>
          </p:cNvPr>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Structured interviews include asking the candidates the same predetermined set of questions. Responses of all the candidates can then be evaluated with the help of proper scoring criteria, which helps in the improvement of objectivity and fairness. This approach helps in reducing the interviewers’ bias while making it much easier to compare the applicants. Structured interviews are especially useful while recruiting managerial employees as they mostly focus on attention on skills and competencies required for the job role. Even though structured interviews help in providing limited flexibility, they can increase reliability while helping the organisation make more informed decisions regarding recruitment decisions.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49F955C-ACB6-E0D7-8509-6A08202D1BCB}"/>
              </a:ext>
            </a:extLst>
          </p:cNvPr>
          <p:cNvSpPr>
            <a:spLocks noGrp="1"/>
          </p:cNvSpPr>
          <p:nvPr>
            <p:ph type="sldNum" sz="quarter" idx="5"/>
          </p:nvPr>
        </p:nvSpPr>
        <p:spPr/>
        <p:txBody>
          <a:bodyPr/>
          <a:lstStyle/>
          <a:p>
            <a:fld id="{25BBFECE-2973-459E-9239-6AC66A816E98}" type="slidenum">
              <a:rPr lang="en-GB" smtClean="0"/>
              <a:t>9</a:t>
            </a:fld>
            <a:endParaRPr lang="en-GB"/>
          </a:p>
        </p:txBody>
      </p:sp>
    </p:spTree>
    <p:extLst>
      <p:ext uri="{BB962C8B-B14F-4D97-AF65-F5344CB8AC3E}">
        <p14:creationId xmlns:p14="http://schemas.microsoft.com/office/powerpoint/2010/main" val="140600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D77292-1900-A6AA-F8C8-9A77BEAE27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C011DA-64A8-AFF9-2336-A2BC4E39B7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B8FFB3-D091-E9EB-0F21-8C4BBFADD310}"/>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Vrinda" panose="020B0502040204020203" pitchFamily="34" charset="0"/>
              </a:rPr>
              <a:t>Competency-based interviews help in the evaluation of candidate behaviour as well as experiences that show their relevant job competencies. Candidates are asked to provide examples from relevant scenarios where they can apply their specific skills and come out of the situation. For the role of Operations Manager, competencies might include change management, communication and leadership. This approach is considered to be highly effective, as previous work behaviour can help improve future performance. Competency-based interviews can be considered significant in providing significant evidence that can support the recruitment process and decisions. It also helps in enhancing the selection of candidates who are capable of supporting the overall organisational transformation.</a:t>
            </a:r>
          </a:p>
        </p:txBody>
      </p:sp>
      <p:sp>
        <p:nvSpPr>
          <p:cNvPr id="4" name="Slide Number Placeholder 3">
            <a:extLst>
              <a:ext uri="{FF2B5EF4-FFF2-40B4-BE49-F238E27FC236}">
                <a16:creationId xmlns:a16="http://schemas.microsoft.com/office/drawing/2014/main" id="{C6D5715A-1A44-9016-1AB8-B8E266AE25B5}"/>
              </a:ext>
            </a:extLst>
          </p:cNvPr>
          <p:cNvSpPr>
            <a:spLocks noGrp="1"/>
          </p:cNvSpPr>
          <p:nvPr>
            <p:ph type="sldNum" sz="quarter" idx="5"/>
          </p:nvPr>
        </p:nvSpPr>
        <p:spPr/>
        <p:txBody>
          <a:bodyPr/>
          <a:lstStyle/>
          <a:p>
            <a:fld id="{25BBFECE-2973-459E-9239-6AC66A816E98}" type="slidenum">
              <a:rPr lang="en-GB" smtClean="0"/>
              <a:t>10</a:t>
            </a:fld>
            <a:endParaRPr lang="en-GB"/>
          </a:p>
        </p:txBody>
      </p:sp>
    </p:spTree>
    <p:extLst>
      <p:ext uri="{BB962C8B-B14F-4D97-AF65-F5344CB8AC3E}">
        <p14:creationId xmlns:p14="http://schemas.microsoft.com/office/powerpoint/2010/main" val="1807489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B01AF-F3A0-2E8D-A05D-52D50AB9A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549F13-FBBA-C885-4D16-0F1A9B23BA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1CF62E-5540-3F79-C2A6-C77A867B5903}"/>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Vrinda" panose="020B0502040204020203" pitchFamily="34" charset="0"/>
              </a:rPr>
              <a:t>Panel interviews include various interviewers who help in the evaluation of the suitability of the candidates together. This approach is significant in providing a vast range of perspectives while reducing over-dependence on the opinions of individuals. Multiple interviewers help in the improvement of objectivity while contributing to the overall recruitment decision. Panel interviews are especially suitable for the role of Operations Manager at Tesco as they can help the organisation in evaluating the candidates as per all the recruitment requirements. However, careful planning is crucial for making sure the process is consistent and interviewers need to have effective coordination.</a:t>
            </a:r>
          </a:p>
        </p:txBody>
      </p:sp>
      <p:sp>
        <p:nvSpPr>
          <p:cNvPr id="4" name="Slide Number Placeholder 3">
            <a:extLst>
              <a:ext uri="{FF2B5EF4-FFF2-40B4-BE49-F238E27FC236}">
                <a16:creationId xmlns:a16="http://schemas.microsoft.com/office/drawing/2014/main" id="{4CB65327-FED6-5C30-274B-A55059AEC88B}"/>
              </a:ext>
            </a:extLst>
          </p:cNvPr>
          <p:cNvSpPr>
            <a:spLocks noGrp="1"/>
          </p:cNvSpPr>
          <p:nvPr>
            <p:ph type="sldNum" sz="quarter" idx="5"/>
          </p:nvPr>
        </p:nvSpPr>
        <p:spPr/>
        <p:txBody>
          <a:bodyPr/>
          <a:lstStyle/>
          <a:p>
            <a:fld id="{25BBFECE-2973-459E-9239-6AC66A816E98}" type="slidenum">
              <a:rPr lang="en-GB" smtClean="0"/>
              <a:t>11</a:t>
            </a:fld>
            <a:endParaRPr lang="en-GB"/>
          </a:p>
        </p:txBody>
      </p:sp>
    </p:spTree>
    <p:extLst>
      <p:ext uri="{BB962C8B-B14F-4D97-AF65-F5344CB8AC3E}">
        <p14:creationId xmlns:p14="http://schemas.microsoft.com/office/powerpoint/2010/main" val="2203649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084194-BD72-A569-C273-C0848EB84D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F2F023-47C1-C4B0-A0CF-B10FF73ADE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547380-E532-39F3-5743-3EFC26DA0C7A}"/>
              </a:ext>
            </a:extLst>
          </p:cNvPr>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Different questioning techniques are significant in the effective assessment of the candidate’s suitability for the role of Operations Manager at Tesco. Behavioural questions help in exploring past experiences, while situational questions help in assessing responses as per the situation cases. Competency-based questions are significant for the evaluation of specific job-based skills. For Tesco’s role of Operations Manager, behavioural and competency-based questions are considered to be more suitable as they provide significant evidence of communication, change management abilities and leadership, which enhances recruitment accuracy. </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D9C5279-A84C-398E-1D4D-A48C31BBF2D2}"/>
              </a:ext>
            </a:extLst>
          </p:cNvPr>
          <p:cNvSpPr>
            <a:spLocks noGrp="1"/>
          </p:cNvSpPr>
          <p:nvPr>
            <p:ph type="sldNum" sz="quarter" idx="5"/>
          </p:nvPr>
        </p:nvSpPr>
        <p:spPr/>
        <p:txBody>
          <a:bodyPr/>
          <a:lstStyle/>
          <a:p>
            <a:fld id="{25BBFECE-2973-459E-9239-6AC66A816E98}" type="slidenum">
              <a:rPr lang="en-GB" smtClean="0"/>
              <a:t>12</a:t>
            </a:fld>
            <a:endParaRPr lang="en-GB"/>
          </a:p>
        </p:txBody>
      </p:sp>
    </p:spTree>
    <p:extLst>
      <p:ext uri="{BB962C8B-B14F-4D97-AF65-F5344CB8AC3E}">
        <p14:creationId xmlns:p14="http://schemas.microsoft.com/office/powerpoint/2010/main" val="3242512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AB063-0C9D-9AAE-095C-AFBD424D80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E9E9C6-0F86-CBAE-811C-DA22F6F83D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97B44E-AE4B-0AF5-C461-CF6933CEC0A8}"/>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Vrinda" panose="020B0502040204020203" pitchFamily="34" charset="0"/>
              </a:rPr>
              <a:t>Face-to-face interviews can help Tesco in properly assessing all the non-verbal communication and interpersonal skills. Virtual interviews help in offering flexibility while reducing costs and improving access for the candidates. However, it might be affected by any technical issues. </a:t>
            </a:r>
          </a:p>
        </p:txBody>
      </p:sp>
      <p:sp>
        <p:nvSpPr>
          <p:cNvPr id="4" name="Slide Number Placeholder 3">
            <a:extLst>
              <a:ext uri="{FF2B5EF4-FFF2-40B4-BE49-F238E27FC236}">
                <a16:creationId xmlns:a16="http://schemas.microsoft.com/office/drawing/2014/main" id="{0C1E2F9E-484E-DA40-844C-6A5CC29A5358}"/>
              </a:ext>
            </a:extLst>
          </p:cNvPr>
          <p:cNvSpPr>
            <a:spLocks noGrp="1"/>
          </p:cNvSpPr>
          <p:nvPr>
            <p:ph type="sldNum" sz="quarter" idx="5"/>
          </p:nvPr>
        </p:nvSpPr>
        <p:spPr/>
        <p:txBody>
          <a:bodyPr/>
          <a:lstStyle/>
          <a:p>
            <a:fld id="{25BBFECE-2973-459E-9239-6AC66A816E98}" type="slidenum">
              <a:rPr lang="en-GB" smtClean="0"/>
              <a:t>13</a:t>
            </a:fld>
            <a:endParaRPr lang="en-GB"/>
          </a:p>
        </p:txBody>
      </p:sp>
    </p:spTree>
    <p:extLst>
      <p:ext uri="{BB962C8B-B14F-4D97-AF65-F5344CB8AC3E}">
        <p14:creationId xmlns:p14="http://schemas.microsoft.com/office/powerpoint/2010/main" val="5891626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80409-EC4D-DCC4-FB06-262EFB30F8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C228D7-580C-0D09-B29A-BF27E9C949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349A92-2140-AC00-4FB8-57BEF1F87289}"/>
              </a:ext>
            </a:extLst>
          </p:cNvPr>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The overall transformation success of Tesco depends mostly on the recruitment of capable Operations Managers. Structured recruitment processes, along with appropriate interview methods and effective questioning techniques, can help in the identification of candidates who can lead the operational change. Tesco need to use a hybrid approach, which can combine face-to-face interviews with virtual screening and use structured competency-based as well as behavioural questioning to support the effectiveness of the recruitment process.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E6CA098-6B12-6542-6470-B30BAFD3BDB1}"/>
              </a:ext>
            </a:extLst>
          </p:cNvPr>
          <p:cNvSpPr>
            <a:spLocks noGrp="1"/>
          </p:cNvSpPr>
          <p:nvPr>
            <p:ph type="sldNum" sz="quarter" idx="5"/>
          </p:nvPr>
        </p:nvSpPr>
        <p:spPr/>
        <p:txBody>
          <a:bodyPr/>
          <a:lstStyle/>
          <a:p>
            <a:fld id="{25BBFECE-2973-459E-9239-6AC66A816E98}" type="slidenum">
              <a:rPr lang="en-GB" smtClean="0"/>
              <a:t>14</a:t>
            </a:fld>
            <a:endParaRPr lang="en-GB"/>
          </a:p>
        </p:txBody>
      </p:sp>
    </p:spTree>
    <p:extLst>
      <p:ext uri="{BB962C8B-B14F-4D97-AF65-F5344CB8AC3E}">
        <p14:creationId xmlns:p14="http://schemas.microsoft.com/office/powerpoint/2010/main" val="4231555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0D300-4BE4-3A7E-7907-EB792B62AA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51AB7A-A77D-A4C9-CEE5-6765F1C87A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31A05C-4A58-43B1-CE23-16D7D353640E}"/>
              </a:ext>
            </a:extLst>
          </p:cNvPr>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6EDE440-A3B6-15BC-0022-C24DAF4D47A9}"/>
              </a:ext>
            </a:extLst>
          </p:cNvPr>
          <p:cNvSpPr>
            <a:spLocks noGrp="1"/>
          </p:cNvSpPr>
          <p:nvPr>
            <p:ph type="sldNum" sz="quarter" idx="5"/>
          </p:nvPr>
        </p:nvSpPr>
        <p:spPr/>
        <p:txBody>
          <a:bodyPr/>
          <a:lstStyle/>
          <a:p>
            <a:fld id="{25BBFECE-2973-459E-9239-6AC66A816E98}" type="slidenum">
              <a:rPr lang="en-GB" smtClean="0"/>
              <a:t>15</a:t>
            </a:fld>
            <a:endParaRPr lang="en-GB"/>
          </a:p>
        </p:txBody>
      </p:sp>
    </p:spTree>
    <p:extLst>
      <p:ext uri="{BB962C8B-B14F-4D97-AF65-F5344CB8AC3E}">
        <p14:creationId xmlns:p14="http://schemas.microsoft.com/office/powerpoint/2010/main" val="3458836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0B267-6C44-7BE3-1A0E-10CEB338FE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B9DA8-3718-47D9-2C23-5F8A10B0F7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A647F4-49BB-79ED-C6F0-2CAC347A063E}"/>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5" name="Footer Placeholder 4">
            <a:extLst>
              <a:ext uri="{FF2B5EF4-FFF2-40B4-BE49-F238E27FC236}">
                <a16:creationId xmlns:a16="http://schemas.microsoft.com/office/drawing/2014/main" id="{1241A9A8-CEFF-EEFB-BB2B-1AD502EDC7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813FE-1ACA-1EB9-8217-1A2D376EF15C}"/>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1314462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BBAE1-3836-81CF-F4DF-35E1AC3658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77C24F-33AE-7C43-DF5D-A166A72DAE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CED5B9-0B67-0AB9-B483-070D4C324F74}"/>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5" name="Footer Placeholder 4">
            <a:extLst>
              <a:ext uri="{FF2B5EF4-FFF2-40B4-BE49-F238E27FC236}">
                <a16:creationId xmlns:a16="http://schemas.microsoft.com/office/drawing/2014/main" id="{54BF5D5E-F9C1-15E8-AD34-5CCBBDB24B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D5E1BE-C32F-FD2E-40FD-EE75B52841BD}"/>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802678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20375-05CA-3D50-8365-793D4688AA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088F8A-45D6-D31E-F14F-BA5A4EE1E9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509B5C-7C53-EDFD-9D9B-643A3E97091F}"/>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5" name="Footer Placeholder 4">
            <a:extLst>
              <a:ext uri="{FF2B5EF4-FFF2-40B4-BE49-F238E27FC236}">
                <a16:creationId xmlns:a16="http://schemas.microsoft.com/office/drawing/2014/main" id="{0FFAFBFF-4E33-B483-0C7A-6AA8FCA6C3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703815-7BA8-8E54-0F9A-14CE584D7339}"/>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2600442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2E570-EDE5-3086-0629-DFDB6001C5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1252F4-A432-2F90-D600-494BF5747E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347579-EDF4-F4C9-9866-A5130B4327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150B4C-F13A-3BB4-0E7C-5289B72C1219}"/>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6" name="Footer Placeholder 5">
            <a:extLst>
              <a:ext uri="{FF2B5EF4-FFF2-40B4-BE49-F238E27FC236}">
                <a16:creationId xmlns:a16="http://schemas.microsoft.com/office/drawing/2014/main" id="{43CDA4A8-2D5F-8751-E800-4968FEC7C3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C18DCD-78A8-B35A-5CF8-3E66818C0A1D}"/>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2529025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366D6-1666-FFD4-170D-749EE10150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15F90D-A60E-75B7-45C3-7DB3B1C09C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CFC158-61BC-6099-D23D-810FBF3FF3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E96C6B-D72E-BD83-5279-8A80D274F8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2292D3-E3F6-1516-4D85-8EC299A204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94D478-B15B-739E-AF02-214740BDBDD8}"/>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8" name="Footer Placeholder 7">
            <a:extLst>
              <a:ext uri="{FF2B5EF4-FFF2-40B4-BE49-F238E27FC236}">
                <a16:creationId xmlns:a16="http://schemas.microsoft.com/office/drawing/2014/main" id="{465D9A6E-1C9B-741B-A4EF-1DABC2EA9F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7584C4-F183-8971-5556-EDEDB8E54F2E}"/>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3893677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AEBC2-1695-501F-E849-1EBE3CE4A3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BF9CF1-65F4-6692-4EFF-CA35D3B772D5}"/>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4" name="Footer Placeholder 3">
            <a:extLst>
              <a:ext uri="{FF2B5EF4-FFF2-40B4-BE49-F238E27FC236}">
                <a16:creationId xmlns:a16="http://schemas.microsoft.com/office/drawing/2014/main" id="{BB56AE29-6798-563A-F32B-04F41183CDC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289D60F-ED98-4588-DEBD-3F7AEDAECBC1}"/>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3977450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B0E98F-37C3-72B8-FA21-D21482FD4473}"/>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3" name="Footer Placeholder 2">
            <a:extLst>
              <a:ext uri="{FF2B5EF4-FFF2-40B4-BE49-F238E27FC236}">
                <a16:creationId xmlns:a16="http://schemas.microsoft.com/office/drawing/2014/main" id="{244A2019-8BE7-25F0-C6A0-21A2381661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BC4A76-19A9-D4FA-86F1-B27E19F32021}"/>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2160926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E2B45-E0F9-7C3A-AF9F-8FC1D75FBD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EC1C74-BAC8-923A-D727-CF76043D12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E2F210-E71A-7522-06ED-976DD0415E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807C4D-2EF7-089A-7FDA-FAE78C9D5BE2}"/>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6" name="Footer Placeholder 5">
            <a:extLst>
              <a:ext uri="{FF2B5EF4-FFF2-40B4-BE49-F238E27FC236}">
                <a16:creationId xmlns:a16="http://schemas.microsoft.com/office/drawing/2014/main" id="{6C05DC8D-C075-084A-DB5A-968204D498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102F14-C7E1-4640-7FB7-D3FFC9213B66}"/>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1753644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AD9B-7E75-8D5E-5265-4CC1E6293C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AA8D56-1DCF-7467-1878-098DBDCB5C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225105-792C-680B-C799-70028F4603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07A959-D89D-C7B1-19F6-7154A27B16DC}"/>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6" name="Footer Placeholder 5">
            <a:extLst>
              <a:ext uri="{FF2B5EF4-FFF2-40B4-BE49-F238E27FC236}">
                <a16:creationId xmlns:a16="http://schemas.microsoft.com/office/drawing/2014/main" id="{7EBE0256-75C4-A543-5363-AD6D6856F1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F899D9-24C2-2616-9AE0-455DA41A20CC}"/>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587111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23064-519D-7481-A136-EF65233FC5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39E17A-F8F3-AAB4-51AE-DFCA60BA029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CEA2CF-07B4-9D25-1C4F-6F250E5ACCD3}"/>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5" name="Footer Placeholder 4">
            <a:extLst>
              <a:ext uri="{FF2B5EF4-FFF2-40B4-BE49-F238E27FC236}">
                <a16:creationId xmlns:a16="http://schemas.microsoft.com/office/drawing/2014/main" id="{0C0DB653-DC2F-C217-6E58-280F565DBD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C53231-3BDD-523B-1731-60D65BAC8271}"/>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3528613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81AE39-A56E-5513-0E21-5361C8370A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05745D-C6AD-3AE0-6FB2-32CADD9EE1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FBB393-0309-E994-8145-0455CF56CFD1}"/>
              </a:ext>
            </a:extLst>
          </p:cNvPr>
          <p:cNvSpPr>
            <a:spLocks noGrp="1"/>
          </p:cNvSpPr>
          <p:nvPr>
            <p:ph type="dt" sz="half" idx="10"/>
          </p:nvPr>
        </p:nvSpPr>
        <p:spPr/>
        <p:txBody>
          <a:bodyPr/>
          <a:lstStyle/>
          <a:p>
            <a:fld id="{C8301128-B5EE-4240-942B-2DB53F58A94E}" type="datetimeFigureOut">
              <a:rPr lang="en-GB" smtClean="0"/>
              <a:t>14/06/2026</a:t>
            </a:fld>
            <a:endParaRPr lang="en-GB"/>
          </a:p>
        </p:txBody>
      </p:sp>
      <p:sp>
        <p:nvSpPr>
          <p:cNvPr id="5" name="Footer Placeholder 4">
            <a:extLst>
              <a:ext uri="{FF2B5EF4-FFF2-40B4-BE49-F238E27FC236}">
                <a16:creationId xmlns:a16="http://schemas.microsoft.com/office/drawing/2014/main" id="{C8633643-B774-F882-36C7-0FA44CFBED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81342-9E49-3ED5-28FD-F85A67F7ED17}"/>
              </a:ext>
            </a:extLst>
          </p:cNvPr>
          <p:cNvSpPr>
            <a:spLocks noGrp="1"/>
          </p:cNvSpPr>
          <p:nvPr>
            <p:ph type="sldNum" sz="quarter" idx="12"/>
          </p:nvPr>
        </p:nvSpPr>
        <p:spPr/>
        <p:txBody>
          <a:bodyPr/>
          <a:lstStyle/>
          <a:p>
            <a:fld id="{69C1190F-DA27-4594-B755-60B47D5B7249}" type="slidenum">
              <a:rPr lang="en-GB" smtClean="0"/>
              <a:t>‹#›</a:t>
            </a:fld>
            <a:endParaRPr lang="en-GB"/>
          </a:p>
        </p:txBody>
      </p:sp>
    </p:spTree>
    <p:extLst>
      <p:ext uri="{BB962C8B-B14F-4D97-AF65-F5344CB8AC3E}">
        <p14:creationId xmlns:p14="http://schemas.microsoft.com/office/powerpoint/2010/main" val="2974420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83547A-F78E-25DC-DF11-309C2EEC1E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2E2D68-45CB-491C-33BC-3A1764F59D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B94243-CA34-1319-F2D6-BB4462B216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301128-B5EE-4240-942B-2DB53F58A94E}" type="datetimeFigureOut">
              <a:rPr lang="en-GB" smtClean="0"/>
              <a:t>14/06/2026</a:t>
            </a:fld>
            <a:endParaRPr lang="en-GB"/>
          </a:p>
        </p:txBody>
      </p:sp>
      <p:sp>
        <p:nvSpPr>
          <p:cNvPr id="5" name="Footer Placeholder 4">
            <a:extLst>
              <a:ext uri="{FF2B5EF4-FFF2-40B4-BE49-F238E27FC236}">
                <a16:creationId xmlns:a16="http://schemas.microsoft.com/office/drawing/2014/main" id="{28296604-33AC-E7D7-531E-1B4CFE6FDE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3D8CC80-CA94-64C5-89AC-B10E509996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C1190F-DA27-4594-B755-60B47D5B7249}" type="slidenum">
              <a:rPr lang="en-GB" smtClean="0"/>
              <a:t>‹#›</a:t>
            </a:fld>
            <a:endParaRPr lang="en-GB"/>
          </a:p>
        </p:txBody>
      </p:sp>
    </p:spTree>
    <p:extLst>
      <p:ext uri="{BB962C8B-B14F-4D97-AF65-F5344CB8AC3E}">
        <p14:creationId xmlns:p14="http://schemas.microsoft.com/office/powerpoint/2010/main" val="3729129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cipd.org/uk/knowledge/factsheets"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hyperlink" Target="https://www.tescoplc.com/investors/reports-results-and-presentations/" TargetMode="External"/><Relationship Id="rId4" Type="http://schemas.openxmlformats.org/officeDocument/2006/relationships/hyperlink" Target="https://www.cipd.org/uk/knowledge/factsheets/recruitment-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29FA5-86A4-45AB-B424-5F29DC932008}"/>
              </a:ext>
            </a:extLst>
          </p:cNvPr>
          <p:cNvSpPr>
            <a:spLocks noGrp="1"/>
          </p:cNvSpPr>
          <p:nvPr>
            <p:ph type="ctrTitle"/>
          </p:nvPr>
        </p:nvSpPr>
        <p:spPr>
          <a:xfrm>
            <a:off x="552450" y="310198"/>
            <a:ext cx="11087100" cy="1587182"/>
          </a:xfrm>
        </p:spPr>
        <p:txBody>
          <a:bodyPr>
            <a:normAutofit/>
          </a:bodyPr>
          <a:lstStyle/>
          <a:p>
            <a:pPr>
              <a:lnSpc>
                <a:spcPct val="100000"/>
              </a:lnSpc>
              <a:spcBef>
                <a:spcPts val="0"/>
              </a:spcBef>
              <a:spcAft>
                <a:spcPts val="800"/>
              </a:spcAft>
            </a:pPr>
            <a:r>
              <a:rPr lang="en-GB" sz="4000" b="1" kern="100" dirty="0">
                <a:effectLst/>
                <a:latin typeface="Arial"/>
                <a:ea typeface="Calibri"/>
                <a:cs typeface="Vrinda"/>
              </a:rPr>
              <a:t>Recruitment </a:t>
            </a:r>
            <a:r>
              <a:rPr lang="en-GB" sz="4000" b="1" kern="100" dirty="0">
                <a:latin typeface="Arial"/>
                <a:ea typeface="Calibri"/>
                <a:cs typeface="Vrinda"/>
              </a:rPr>
              <a:t>&amp; </a:t>
            </a:r>
            <a:r>
              <a:rPr lang="en-GB" sz="4000" b="1" kern="100" dirty="0">
                <a:effectLst/>
                <a:latin typeface="Arial"/>
                <a:ea typeface="Calibri"/>
                <a:cs typeface="Vrinda"/>
              </a:rPr>
              <a:t>Selection During Organisational Transformation: Tesco PLC</a:t>
            </a:r>
            <a:endParaRPr lang="en-GB" sz="8800" b="1" dirty="0">
              <a:latin typeface="Arial"/>
              <a:ea typeface="Calibri"/>
              <a:cs typeface="Vrinda"/>
            </a:endParaRPr>
          </a:p>
        </p:txBody>
      </p:sp>
      <p:sp>
        <p:nvSpPr>
          <p:cNvPr id="3" name="Subtitle 2">
            <a:extLst>
              <a:ext uri="{FF2B5EF4-FFF2-40B4-BE49-F238E27FC236}">
                <a16:creationId xmlns:a16="http://schemas.microsoft.com/office/drawing/2014/main" id="{93C3F0F0-68E1-C744-71E2-B5FDC4E4E20B}"/>
              </a:ext>
            </a:extLst>
          </p:cNvPr>
          <p:cNvSpPr>
            <a:spLocks noGrp="1"/>
          </p:cNvSpPr>
          <p:nvPr>
            <p:ph type="subTitle" idx="1"/>
          </p:nvPr>
        </p:nvSpPr>
        <p:spPr>
          <a:xfrm>
            <a:off x="1524000" y="3154680"/>
            <a:ext cx="9144000" cy="2259292"/>
          </a:xfrm>
        </p:spPr>
        <p:txBody>
          <a:bodyPr>
            <a:normAutofit/>
          </a:bodyPr>
          <a:lstStyle/>
          <a:p>
            <a:pPr marR="0" lvl="0">
              <a:lnSpc>
                <a:spcPct val="150000"/>
              </a:lnSpc>
              <a:spcBef>
                <a:spcPts val="0"/>
              </a:spcBef>
              <a:spcAft>
                <a:spcPts val="800"/>
              </a:spcAft>
              <a:buSzPts val="1000"/>
              <a:tabLst>
                <a:tab pos="457200" algn="l"/>
              </a:tabLst>
            </a:pPr>
            <a:r>
              <a:rPr lang="en-GB" b="1" kern="100" dirty="0">
                <a:effectLst/>
                <a:latin typeface="Arial" panose="020B0604020202020204" pitchFamily="34" charset="0"/>
                <a:ea typeface="Calibri" panose="020F0502020204030204" pitchFamily="34" charset="0"/>
                <a:cs typeface="Vrinda" panose="020B0502040204020203" pitchFamily="34" charset="0"/>
              </a:rPr>
              <a:t>Student Name: Terry Ann Spencer</a:t>
            </a:r>
          </a:p>
          <a:p>
            <a:pPr marR="0" lvl="0">
              <a:lnSpc>
                <a:spcPct val="150000"/>
              </a:lnSpc>
              <a:spcBef>
                <a:spcPts val="0"/>
              </a:spcBef>
              <a:spcAft>
                <a:spcPts val="800"/>
              </a:spcAft>
              <a:buSzPts val="1000"/>
              <a:tabLst>
                <a:tab pos="457200" algn="l"/>
              </a:tabLst>
            </a:pPr>
            <a:r>
              <a:rPr lang="en-GB" b="1" kern="100" dirty="0">
                <a:effectLst/>
                <a:latin typeface="Arial" panose="020B0604020202020204" pitchFamily="34" charset="0"/>
                <a:ea typeface="Calibri" panose="020F0502020204030204" pitchFamily="34" charset="0"/>
                <a:cs typeface="Vrinda" panose="020B0502040204020203" pitchFamily="34" charset="0"/>
              </a:rPr>
              <a:t>Student ID: 2324392</a:t>
            </a:r>
          </a:p>
        </p:txBody>
      </p:sp>
    </p:spTree>
    <p:extLst>
      <p:ext uri="{BB962C8B-B14F-4D97-AF65-F5344CB8AC3E}">
        <p14:creationId xmlns:p14="http://schemas.microsoft.com/office/powerpoint/2010/main" val="1829414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62111-6F22-8209-12E4-B153EE3FA9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8FF61B-4D7A-C348-87D2-EF1B8FDB706F}"/>
              </a:ext>
            </a:extLst>
          </p:cNvPr>
          <p:cNvSpPr>
            <a:spLocks noGrp="1"/>
          </p:cNvSpPr>
          <p:nvPr>
            <p:ph type="ctrTitle"/>
          </p:nvPr>
        </p:nvSpPr>
        <p:spPr>
          <a:xfrm>
            <a:off x="1524000" y="378778"/>
            <a:ext cx="9144000" cy="912177"/>
          </a:xfrm>
        </p:spPr>
        <p:txBody>
          <a:bodyPr>
            <a:normAutofit fontScale="90000"/>
          </a:bodyPr>
          <a:lstStyle/>
          <a:p>
            <a:r>
              <a:rPr lang="en-GB" b="1"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BAE7A169-C1D2-ABAD-725F-9243B6396244}"/>
              </a:ext>
            </a:extLst>
          </p:cNvPr>
          <p:cNvSpPr>
            <a:spLocks noGrp="1"/>
          </p:cNvSpPr>
          <p:nvPr>
            <p:ph type="subTitle" idx="1"/>
          </p:nvPr>
        </p:nvSpPr>
        <p:spPr>
          <a:xfrm>
            <a:off x="571500" y="1645920"/>
            <a:ext cx="5524500" cy="4297680"/>
          </a:xfrm>
        </p:spPr>
        <p:txBody>
          <a:bodyPr>
            <a:normAutofit fontScale="92500"/>
          </a:bodyPr>
          <a:lstStyle/>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Tesco’s overall transformation and recruitment process overview.</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Workforce planning.</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Job analysis and role requirements.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Interview procedure and questioning methods.</a:t>
            </a:r>
          </a:p>
          <a:p>
            <a:pPr marL="342900" marR="0" lvl="0" indent="-342900" algn="just">
              <a:lnSpc>
                <a:spcPct val="150000"/>
              </a:lnSpc>
              <a:spcBef>
                <a:spcPts val="0"/>
              </a:spcBef>
              <a:spcAft>
                <a:spcPts val="80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Interview format during recruitment, its comparison and recommendations.</a:t>
            </a:r>
          </a:p>
        </p:txBody>
      </p:sp>
      <p:sp>
        <p:nvSpPr>
          <p:cNvPr id="5" name="TextBox 4">
            <a:extLst>
              <a:ext uri="{FF2B5EF4-FFF2-40B4-BE49-F238E27FC236}">
                <a16:creationId xmlns:a16="http://schemas.microsoft.com/office/drawing/2014/main" id="{B2756CC8-A85C-F9C6-42DD-238DCF31F0BB}"/>
              </a:ext>
            </a:extLst>
          </p:cNvPr>
          <p:cNvSpPr txBox="1"/>
          <p:nvPr/>
        </p:nvSpPr>
        <p:spPr>
          <a:xfrm>
            <a:off x="2863215" y="5783580"/>
            <a:ext cx="2211705"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(CIPD, 2024).</a:t>
            </a:r>
          </a:p>
        </p:txBody>
      </p:sp>
      <p:pic>
        <p:nvPicPr>
          <p:cNvPr id="1026" name="Picture 2" descr="Tesco media pitch down to shoot-out between two agencies">
            <a:extLst>
              <a:ext uri="{FF2B5EF4-FFF2-40B4-BE49-F238E27FC236}">
                <a16:creationId xmlns:a16="http://schemas.microsoft.com/office/drawing/2014/main" id="{4192B302-99FF-F835-5802-AC739224D8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5158" y="2274318"/>
            <a:ext cx="4865342" cy="3330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7384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12CBE2-F844-D5EB-D4FF-F03473B783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99BBBE-2421-7337-5536-96AD388783C8}"/>
              </a:ext>
            </a:extLst>
          </p:cNvPr>
          <p:cNvSpPr>
            <a:spLocks noGrp="1"/>
          </p:cNvSpPr>
          <p:nvPr>
            <p:ph type="ctrTitle"/>
          </p:nvPr>
        </p:nvSpPr>
        <p:spPr>
          <a:xfrm>
            <a:off x="1524000" y="0"/>
            <a:ext cx="9144000" cy="1645920"/>
          </a:xfrm>
        </p:spPr>
        <p:txBody>
          <a:bodyPr>
            <a:normAutofit fontScale="90000"/>
          </a:bodyPr>
          <a:lstStyle/>
          <a:p>
            <a:r>
              <a:rPr lang="en-GB" b="1" dirty="0">
                <a:latin typeface="Arial" panose="020B0604020202020204" pitchFamily="34" charset="0"/>
                <a:cs typeface="Arial" panose="020B0604020202020204" pitchFamily="34" charset="0"/>
              </a:rPr>
              <a:t>Tesco and Organisational Transformation</a:t>
            </a:r>
          </a:p>
        </p:txBody>
      </p:sp>
      <p:sp>
        <p:nvSpPr>
          <p:cNvPr id="3" name="Subtitle 2">
            <a:extLst>
              <a:ext uri="{FF2B5EF4-FFF2-40B4-BE49-F238E27FC236}">
                <a16:creationId xmlns:a16="http://schemas.microsoft.com/office/drawing/2014/main" id="{2966B6CE-FA0C-D593-F1CA-F1C08F1E4218}"/>
              </a:ext>
            </a:extLst>
          </p:cNvPr>
          <p:cNvSpPr>
            <a:spLocks noGrp="1"/>
          </p:cNvSpPr>
          <p:nvPr>
            <p:ph type="subTitle" idx="1"/>
          </p:nvPr>
        </p:nvSpPr>
        <p:spPr>
          <a:xfrm>
            <a:off x="571500" y="2034540"/>
            <a:ext cx="7086600" cy="4091940"/>
          </a:xfrm>
        </p:spPr>
        <p:txBody>
          <a:bodyPr>
            <a:normAutofit fontScale="925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Tesco maintains its position as the leading retail brand in the UK and in the global market.</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Digital technologies help in changing overall business operations for the better.</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Automation helps in the improvement of efficiency across different departments.</a:t>
            </a:r>
          </a:p>
          <a:p>
            <a:pPr marL="342900" marR="0" lvl="0" indent="-342900" algn="just">
              <a:lnSpc>
                <a:spcPct val="150000"/>
              </a:lnSpc>
              <a:spcBef>
                <a:spcPts val="0"/>
              </a:spcBef>
              <a:spcAft>
                <a:spcPts val="80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Data analytics help in strategic decision-making.</a:t>
            </a:r>
          </a:p>
          <a:p>
            <a:pPr marL="342900" marR="0" lvl="0" indent="-342900" algn="just">
              <a:lnSpc>
                <a:spcPct val="150000"/>
              </a:lnSpc>
              <a:spcBef>
                <a:spcPts val="0"/>
              </a:spcBef>
              <a:spcAft>
                <a:spcPts val="800"/>
              </a:spcAft>
              <a:buFont typeface="Symbol" panose="05050102010706020507" pitchFamily="18" charset="2"/>
              <a:buChar char=""/>
            </a:pPr>
            <a:r>
              <a:rPr lang="en-GB" dirty="0">
                <a:effectLst/>
                <a:latin typeface="Arial" panose="020B0604020202020204" pitchFamily="34" charset="0"/>
                <a:ea typeface="Calibri" panose="020F0502020204030204" pitchFamily="34" charset="0"/>
                <a:cs typeface="Vrinda" panose="020B0502040204020203" pitchFamily="34" charset="0"/>
              </a:rPr>
              <a:t>Operations managers help in driving organisational change.</a:t>
            </a:r>
            <a:endParaRPr lang="en-GB"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8204034-8C11-6F9A-B704-BCAA1D615F24}"/>
              </a:ext>
            </a:extLst>
          </p:cNvPr>
          <p:cNvSpPr txBox="1"/>
          <p:nvPr/>
        </p:nvSpPr>
        <p:spPr>
          <a:xfrm>
            <a:off x="2657475" y="6058565"/>
            <a:ext cx="2623185"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(Tesco PLC, 2025).</a:t>
            </a:r>
          </a:p>
        </p:txBody>
      </p:sp>
      <p:pic>
        <p:nvPicPr>
          <p:cNvPr id="2050" name="Picture 2" descr="Tesco's Leadership Transformation: a 10-Year Leap in 12 Months">
            <a:extLst>
              <a:ext uri="{FF2B5EF4-FFF2-40B4-BE49-F238E27FC236}">
                <a16:creationId xmlns:a16="http://schemas.microsoft.com/office/drawing/2014/main" id="{AE9232FE-33F3-3817-4CFD-F70F5002A0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6225" y="2491740"/>
            <a:ext cx="3771900" cy="251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0511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57B026-19F5-8657-4FA4-EF984BCDED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8A3E4E-B80C-8BAA-EC1B-91199C78EF73}"/>
              </a:ext>
            </a:extLst>
          </p:cNvPr>
          <p:cNvSpPr>
            <a:spLocks noGrp="1"/>
          </p:cNvSpPr>
          <p:nvPr>
            <p:ph type="ctrTitle"/>
          </p:nvPr>
        </p:nvSpPr>
        <p:spPr>
          <a:xfrm>
            <a:off x="571500" y="378778"/>
            <a:ext cx="11041380" cy="912177"/>
          </a:xfrm>
        </p:spPr>
        <p:txBody>
          <a:bodyPr>
            <a:normAutofit fontScale="90000"/>
          </a:bodyPr>
          <a:lstStyle/>
          <a:p>
            <a:r>
              <a:rPr lang="en-GB" b="1" dirty="0">
                <a:latin typeface="Arial" panose="020B0604020202020204" pitchFamily="34" charset="0"/>
                <a:cs typeface="Arial" panose="020B0604020202020204" pitchFamily="34" charset="0"/>
              </a:rPr>
              <a:t>Recruitment Process Overview</a:t>
            </a:r>
          </a:p>
        </p:txBody>
      </p:sp>
      <p:sp>
        <p:nvSpPr>
          <p:cNvPr id="3" name="Subtitle 2">
            <a:extLst>
              <a:ext uri="{FF2B5EF4-FFF2-40B4-BE49-F238E27FC236}">
                <a16:creationId xmlns:a16="http://schemas.microsoft.com/office/drawing/2014/main" id="{C2756F1A-6EE0-26D0-D063-9A183D50A76E}"/>
              </a:ext>
            </a:extLst>
          </p:cNvPr>
          <p:cNvSpPr>
            <a:spLocks noGrp="1"/>
          </p:cNvSpPr>
          <p:nvPr>
            <p:ph type="subTitle" idx="1"/>
          </p:nvPr>
        </p:nvSpPr>
        <p:spPr>
          <a:xfrm>
            <a:off x="571500" y="1645920"/>
            <a:ext cx="6057900" cy="4297680"/>
          </a:xfrm>
        </p:spPr>
        <p:txBody>
          <a:bodyPr>
            <a:normAutofit fontScale="85000" lnSpcReduction="20000"/>
          </a:bodyPr>
          <a:lstStyle/>
          <a:p>
            <a:pPr marL="342900" indent="-342900" algn="just">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Workforce planning helps in the identification of staffing requirements.</a:t>
            </a:r>
          </a:p>
          <a:p>
            <a:pPr marL="342900" indent="-342900" algn="just">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Job analysis helps in determining the role expectations.</a:t>
            </a:r>
          </a:p>
          <a:p>
            <a:pPr marL="342900" indent="-342900" algn="just">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A person specification helps in identifying candidate criteria.</a:t>
            </a:r>
          </a:p>
          <a:p>
            <a:pPr marL="342900" indent="-342900" algn="just">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The selection process helps in the identification of suitable applicants.</a:t>
            </a:r>
          </a:p>
        </p:txBody>
      </p:sp>
      <p:sp>
        <p:nvSpPr>
          <p:cNvPr id="5" name="TextBox 4">
            <a:extLst>
              <a:ext uri="{FF2B5EF4-FFF2-40B4-BE49-F238E27FC236}">
                <a16:creationId xmlns:a16="http://schemas.microsoft.com/office/drawing/2014/main" id="{E1B89501-0CEF-D6C3-52BB-1FA0D0036791}"/>
              </a:ext>
            </a:extLst>
          </p:cNvPr>
          <p:cNvSpPr txBox="1"/>
          <p:nvPr/>
        </p:nvSpPr>
        <p:spPr>
          <a:xfrm>
            <a:off x="2337435" y="5943600"/>
            <a:ext cx="2897505" cy="369332"/>
          </a:xfrm>
          <a:prstGeom prst="rect">
            <a:avLst/>
          </a:prstGeom>
          <a:noFill/>
        </p:spPr>
        <p:txBody>
          <a:bodyPr wrap="square">
            <a:spAutoFit/>
          </a:bodyPr>
          <a:lstStyle/>
          <a:p>
            <a:pPr algn="just"/>
            <a:r>
              <a:rPr lang="en-GB" dirty="0">
                <a:latin typeface="Arial" panose="020B0604020202020204" pitchFamily="34" charset="0"/>
                <a:cs typeface="Arial" panose="020B0604020202020204" pitchFamily="34" charset="0"/>
              </a:rPr>
              <a:t>(Bratton and Gold, 2022).</a:t>
            </a:r>
          </a:p>
        </p:txBody>
      </p:sp>
      <p:pic>
        <p:nvPicPr>
          <p:cNvPr id="3076" name="Picture 4" descr="Recruitment Process Line Icon 14808824 Vector Art at Vecteezy">
            <a:extLst>
              <a:ext uri="{FF2B5EF4-FFF2-40B4-BE49-F238E27FC236}">
                <a16:creationId xmlns:a16="http://schemas.microsoft.com/office/drawing/2014/main" id="{3D1BCD1A-19A2-2C5A-7EE5-950D208031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3340" y="2228850"/>
            <a:ext cx="3528060" cy="3528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6608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3C12D-111D-2D12-2075-340F7B94EB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C8A5BB-AD08-7E42-23C4-D57E8D762821}"/>
              </a:ext>
            </a:extLst>
          </p:cNvPr>
          <p:cNvSpPr>
            <a:spLocks noGrp="1"/>
          </p:cNvSpPr>
          <p:nvPr>
            <p:ph type="ctrTitle"/>
          </p:nvPr>
        </p:nvSpPr>
        <p:spPr>
          <a:xfrm>
            <a:off x="1524000" y="378778"/>
            <a:ext cx="9144000" cy="912177"/>
          </a:xfrm>
        </p:spPr>
        <p:txBody>
          <a:bodyPr>
            <a:normAutofit fontScale="90000"/>
          </a:bodyPr>
          <a:lstStyle/>
          <a:p>
            <a:r>
              <a:rPr lang="en-GB" b="1" dirty="0">
                <a:latin typeface="Arial" panose="020B0604020202020204" pitchFamily="34" charset="0"/>
                <a:cs typeface="Arial" panose="020B0604020202020204" pitchFamily="34" charset="0"/>
              </a:rPr>
              <a:t>Job Analysis</a:t>
            </a:r>
          </a:p>
        </p:txBody>
      </p:sp>
      <p:sp>
        <p:nvSpPr>
          <p:cNvPr id="3" name="Subtitle 2">
            <a:extLst>
              <a:ext uri="{FF2B5EF4-FFF2-40B4-BE49-F238E27FC236}">
                <a16:creationId xmlns:a16="http://schemas.microsoft.com/office/drawing/2014/main" id="{C3907973-13C6-4093-B384-9DB6A872AB18}"/>
              </a:ext>
            </a:extLst>
          </p:cNvPr>
          <p:cNvSpPr>
            <a:spLocks noGrp="1"/>
          </p:cNvSpPr>
          <p:nvPr>
            <p:ph type="subTitle" idx="1"/>
          </p:nvPr>
        </p:nvSpPr>
        <p:spPr>
          <a:xfrm>
            <a:off x="571500" y="1645920"/>
            <a:ext cx="5524500" cy="4297680"/>
          </a:xfrm>
        </p:spPr>
        <p:txBody>
          <a:bodyPr>
            <a:normAutofit fontScale="925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Helps in the identification of the operational duties and responsibilities.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Helps in determining required knowledge, skills and competencies.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Supports effective planning decisions in the recruitment process.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Clarifies the reporting relationships in the organisation.</a:t>
            </a:r>
          </a:p>
          <a:p>
            <a:pPr marL="342900" marR="0" lvl="0" indent="-342900" algn="just">
              <a:lnSpc>
                <a:spcPct val="150000"/>
              </a:lnSpc>
              <a:spcBef>
                <a:spcPts val="0"/>
              </a:spcBef>
              <a:spcAft>
                <a:spcPts val="80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Aligns the job role with the transformation objectives.</a:t>
            </a:r>
          </a:p>
        </p:txBody>
      </p:sp>
      <p:sp>
        <p:nvSpPr>
          <p:cNvPr id="5" name="TextBox 4">
            <a:extLst>
              <a:ext uri="{FF2B5EF4-FFF2-40B4-BE49-F238E27FC236}">
                <a16:creationId xmlns:a16="http://schemas.microsoft.com/office/drawing/2014/main" id="{8525C247-82C6-F344-4093-900A0B0EC2AE}"/>
              </a:ext>
            </a:extLst>
          </p:cNvPr>
          <p:cNvSpPr txBox="1"/>
          <p:nvPr/>
        </p:nvSpPr>
        <p:spPr>
          <a:xfrm>
            <a:off x="2108835" y="5943601"/>
            <a:ext cx="3606165"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(Torrington et al., 2023).</a:t>
            </a:r>
          </a:p>
        </p:txBody>
      </p:sp>
      <p:pic>
        <p:nvPicPr>
          <p:cNvPr id="4100" name="Picture 4" descr="Job Analysis Vector Icon 32224395 Vector Art at Vecteezy">
            <a:extLst>
              <a:ext uri="{FF2B5EF4-FFF2-40B4-BE49-F238E27FC236}">
                <a16:creationId xmlns:a16="http://schemas.microsoft.com/office/drawing/2014/main" id="{2D7F8BF5-A421-CB7C-D614-88008A2153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9060" y="2000250"/>
            <a:ext cx="3589020" cy="3589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2215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2B2A8-B20C-3016-8B2C-CFBFA4A46A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1C5742-5689-B8E2-B04C-691374DE3D80}"/>
              </a:ext>
            </a:extLst>
          </p:cNvPr>
          <p:cNvSpPr>
            <a:spLocks noGrp="1"/>
          </p:cNvSpPr>
          <p:nvPr>
            <p:ph type="ctrTitle"/>
          </p:nvPr>
        </p:nvSpPr>
        <p:spPr>
          <a:xfrm>
            <a:off x="1524000" y="378778"/>
            <a:ext cx="9144000" cy="912177"/>
          </a:xfrm>
        </p:spPr>
        <p:txBody>
          <a:bodyPr>
            <a:normAutofit fontScale="90000"/>
          </a:bodyPr>
          <a:lstStyle/>
          <a:p>
            <a:r>
              <a:rPr lang="en-GB" b="1" dirty="0">
                <a:latin typeface="Arial" panose="020B0604020202020204" pitchFamily="34" charset="0"/>
                <a:cs typeface="Arial" panose="020B0604020202020204" pitchFamily="34" charset="0"/>
              </a:rPr>
              <a:t>Job Description</a:t>
            </a:r>
          </a:p>
        </p:txBody>
      </p:sp>
      <p:sp>
        <p:nvSpPr>
          <p:cNvPr id="3" name="Subtitle 2">
            <a:extLst>
              <a:ext uri="{FF2B5EF4-FFF2-40B4-BE49-F238E27FC236}">
                <a16:creationId xmlns:a16="http://schemas.microsoft.com/office/drawing/2014/main" id="{D63B8DF6-9106-E671-DEB6-F5805F278226}"/>
              </a:ext>
            </a:extLst>
          </p:cNvPr>
          <p:cNvSpPr>
            <a:spLocks noGrp="1"/>
          </p:cNvSpPr>
          <p:nvPr>
            <p:ph type="subTitle" idx="1"/>
          </p:nvPr>
        </p:nvSpPr>
        <p:spPr>
          <a:xfrm>
            <a:off x="571500" y="1645920"/>
            <a:ext cx="6012180" cy="4297680"/>
          </a:xfrm>
        </p:spPr>
        <p:txBody>
          <a:bodyPr>
            <a:normAutofit fontScale="925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IN" kern="100" dirty="0">
                <a:effectLst/>
                <a:latin typeface="Arial" panose="020B0604020202020204" pitchFamily="34" charset="0"/>
                <a:ea typeface="Calibri" panose="020F0502020204030204" pitchFamily="34" charset="0"/>
                <a:cs typeface="Vrinda" panose="020B0502040204020203" pitchFamily="34" charset="0"/>
              </a:rPr>
              <a:t>Leading operational teams across Tesco.</a:t>
            </a:r>
            <a:endParaRPr lang="en-GB"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IN" kern="100" dirty="0">
                <a:effectLst/>
                <a:latin typeface="Arial" panose="020B0604020202020204" pitchFamily="34" charset="0"/>
                <a:ea typeface="Calibri" panose="020F0502020204030204" pitchFamily="34" charset="0"/>
                <a:cs typeface="Vrinda" panose="020B0502040204020203" pitchFamily="34" charset="0"/>
              </a:rPr>
              <a:t>Implementing transformation projects efficiently.</a:t>
            </a:r>
            <a:endParaRPr lang="en-GB"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IN" kern="100" dirty="0">
                <a:effectLst/>
                <a:latin typeface="Arial" panose="020B0604020202020204" pitchFamily="34" charset="0"/>
                <a:ea typeface="Calibri" panose="020F0502020204030204" pitchFamily="34" charset="0"/>
                <a:cs typeface="Vrinda" panose="020B0502040204020203" pitchFamily="34" charset="0"/>
              </a:rPr>
              <a:t>Monitoring operational performance as well as setting targets.</a:t>
            </a:r>
            <a:endParaRPr lang="en-GB"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IN" kern="100" dirty="0">
                <a:effectLst/>
                <a:latin typeface="Arial" panose="020B0604020202020204" pitchFamily="34" charset="0"/>
                <a:ea typeface="Calibri" panose="020F0502020204030204" pitchFamily="34" charset="0"/>
                <a:cs typeface="Vrinda" panose="020B0502040204020203" pitchFamily="34" charset="0"/>
              </a:rPr>
              <a:t>Supporting technology implementation activities.</a:t>
            </a:r>
            <a:endParaRPr lang="en-GB"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IN" kern="100" dirty="0">
                <a:effectLst/>
                <a:latin typeface="Arial" panose="020B0604020202020204" pitchFamily="34" charset="0"/>
                <a:ea typeface="Calibri" panose="020F0502020204030204" pitchFamily="34" charset="0"/>
                <a:cs typeface="Vrinda" panose="020B0502040204020203" pitchFamily="34" charset="0"/>
              </a:rPr>
              <a:t>Management of stakeholder communication successfully.</a:t>
            </a:r>
            <a:endParaRPr lang="en-GB" kern="100" dirty="0">
              <a:effectLst/>
              <a:latin typeface="Arial" panose="020B0604020202020204" pitchFamily="34" charset="0"/>
              <a:ea typeface="Calibri" panose="020F0502020204030204" pitchFamily="34" charset="0"/>
              <a:cs typeface="Vrinda" panose="020B0502040204020203" pitchFamily="34" charset="0"/>
            </a:endParaRPr>
          </a:p>
        </p:txBody>
      </p:sp>
      <p:sp>
        <p:nvSpPr>
          <p:cNvPr id="5" name="TextBox 4">
            <a:extLst>
              <a:ext uri="{FF2B5EF4-FFF2-40B4-BE49-F238E27FC236}">
                <a16:creationId xmlns:a16="http://schemas.microsoft.com/office/drawing/2014/main" id="{01551D52-1559-3621-F529-1052853DA4E1}"/>
              </a:ext>
            </a:extLst>
          </p:cNvPr>
          <p:cNvSpPr txBox="1"/>
          <p:nvPr/>
        </p:nvSpPr>
        <p:spPr>
          <a:xfrm>
            <a:off x="1994535" y="5943601"/>
            <a:ext cx="3834765"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(Armstrong and Taylor, 2023).</a:t>
            </a:r>
          </a:p>
        </p:txBody>
      </p:sp>
      <p:pic>
        <p:nvPicPr>
          <p:cNvPr id="5124" name="Picture 4" descr="Writing Job Descriptions that Attract Top Talent - Hourly, Inc.">
            <a:extLst>
              <a:ext uri="{FF2B5EF4-FFF2-40B4-BE49-F238E27FC236}">
                <a16:creationId xmlns:a16="http://schemas.microsoft.com/office/drawing/2014/main" id="{6C177789-222B-BEA8-BF74-03A97DC5C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00" r="16359"/>
          <a:stretch/>
        </p:blipFill>
        <p:spPr bwMode="auto">
          <a:xfrm>
            <a:off x="7283767" y="2412047"/>
            <a:ext cx="4336733" cy="2765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4337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ACF5D-64FB-E239-94CA-92CB03B82F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728CEB-3A19-C99F-326F-AB3DA6C6FF14}"/>
              </a:ext>
            </a:extLst>
          </p:cNvPr>
          <p:cNvSpPr>
            <a:spLocks noGrp="1"/>
          </p:cNvSpPr>
          <p:nvPr>
            <p:ph type="ctrTitle"/>
          </p:nvPr>
        </p:nvSpPr>
        <p:spPr>
          <a:xfrm>
            <a:off x="1524000" y="378778"/>
            <a:ext cx="9144000" cy="912177"/>
          </a:xfrm>
        </p:spPr>
        <p:txBody>
          <a:bodyPr>
            <a:normAutofit fontScale="90000"/>
          </a:bodyPr>
          <a:lstStyle/>
          <a:p>
            <a:r>
              <a:rPr lang="en-GB" b="1" dirty="0">
                <a:latin typeface="Arial" panose="020B0604020202020204" pitchFamily="34" charset="0"/>
                <a:cs typeface="Arial" panose="020B0604020202020204" pitchFamily="34" charset="0"/>
              </a:rPr>
              <a:t>Person Specification</a:t>
            </a:r>
          </a:p>
        </p:txBody>
      </p:sp>
      <p:sp>
        <p:nvSpPr>
          <p:cNvPr id="3" name="Subtitle 2">
            <a:extLst>
              <a:ext uri="{FF2B5EF4-FFF2-40B4-BE49-F238E27FC236}">
                <a16:creationId xmlns:a16="http://schemas.microsoft.com/office/drawing/2014/main" id="{AD54F0D3-3EA3-D845-8C0A-6B662E43AC26}"/>
              </a:ext>
            </a:extLst>
          </p:cNvPr>
          <p:cNvSpPr>
            <a:spLocks noGrp="1"/>
          </p:cNvSpPr>
          <p:nvPr>
            <p:ph type="subTitle" idx="1"/>
          </p:nvPr>
        </p:nvSpPr>
        <p:spPr>
          <a:xfrm>
            <a:off x="571500" y="1645920"/>
            <a:ext cx="5524500" cy="4297680"/>
          </a:xfrm>
        </p:spPr>
        <p:txBody>
          <a:bodyPr>
            <a:normAutofit fontScale="92500"/>
          </a:bodyPr>
          <a:lstStyle/>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Required degree as well as professional qualifications.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Strong communication and leadership abilities.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Previous experience in managing organisational change initiatives.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Effective problem-solving and analytical skills.</a:t>
            </a:r>
          </a:p>
          <a:p>
            <a:pPr marL="342900" marR="0" lvl="0" indent="-342900" algn="just">
              <a:lnSpc>
                <a:spcPct val="150000"/>
              </a:lnSpc>
              <a:spcBef>
                <a:spcPts val="0"/>
              </a:spcBef>
              <a:spcAft>
                <a:spcPts val="80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Desirable skills and experience in digital experience.</a:t>
            </a:r>
          </a:p>
        </p:txBody>
      </p:sp>
      <p:sp>
        <p:nvSpPr>
          <p:cNvPr id="5" name="TextBox 4">
            <a:extLst>
              <a:ext uri="{FF2B5EF4-FFF2-40B4-BE49-F238E27FC236}">
                <a16:creationId xmlns:a16="http://schemas.microsoft.com/office/drawing/2014/main" id="{6FC81068-E520-0794-E724-C53FF0F2A33C}"/>
              </a:ext>
            </a:extLst>
          </p:cNvPr>
          <p:cNvSpPr txBox="1"/>
          <p:nvPr/>
        </p:nvSpPr>
        <p:spPr>
          <a:xfrm>
            <a:off x="2360295" y="5715332"/>
            <a:ext cx="1731645"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(CIPD, 2024).</a:t>
            </a:r>
          </a:p>
        </p:txBody>
      </p:sp>
      <p:pic>
        <p:nvPicPr>
          <p:cNvPr id="6146" name="Picture 2" descr="Job Specification Icon Vector Logotype Stock Vector (Royalty Free)  2270157059 | Shutterstock">
            <a:extLst>
              <a:ext uri="{FF2B5EF4-FFF2-40B4-BE49-F238E27FC236}">
                <a16:creationId xmlns:a16="http://schemas.microsoft.com/office/drawing/2014/main" id="{F6790D9B-1007-C9B0-3F67-CAAA21A5DD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1429"/>
          <a:stretch/>
        </p:blipFill>
        <p:spPr bwMode="auto">
          <a:xfrm>
            <a:off x="7338060" y="2153939"/>
            <a:ext cx="3726180" cy="35542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2074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56834-AD0F-87CB-ADA5-58925E091C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BA345B-2C65-9D4F-1095-D20A600F2BDA}"/>
              </a:ext>
            </a:extLst>
          </p:cNvPr>
          <p:cNvSpPr>
            <a:spLocks noGrp="1"/>
          </p:cNvSpPr>
          <p:nvPr>
            <p:ph type="ctrTitle"/>
          </p:nvPr>
        </p:nvSpPr>
        <p:spPr>
          <a:xfrm>
            <a:off x="342900" y="378778"/>
            <a:ext cx="11521440" cy="912177"/>
          </a:xfrm>
        </p:spPr>
        <p:txBody>
          <a:bodyPr>
            <a:noAutofit/>
          </a:bodyPr>
          <a:lstStyle/>
          <a:p>
            <a:r>
              <a:rPr lang="en-GB" sz="4800" b="1" dirty="0">
                <a:latin typeface="Arial" panose="020B0604020202020204" pitchFamily="34" charset="0"/>
                <a:cs typeface="Arial" panose="020B0604020202020204" pitchFamily="34" charset="0"/>
              </a:rPr>
              <a:t>Recruitment Advertisement Platforms</a:t>
            </a:r>
          </a:p>
        </p:txBody>
      </p:sp>
      <p:sp>
        <p:nvSpPr>
          <p:cNvPr id="3" name="Subtitle 2">
            <a:extLst>
              <a:ext uri="{FF2B5EF4-FFF2-40B4-BE49-F238E27FC236}">
                <a16:creationId xmlns:a16="http://schemas.microsoft.com/office/drawing/2014/main" id="{4B714CDF-15CA-4250-F584-3674F0750D89}"/>
              </a:ext>
            </a:extLst>
          </p:cNvPr>
          <p:cNvSpPr>
            <a:spLocks noGrp="1"/>
          </p:cNvSpPr>
          <p:nvPr>
            <p:ph type="subTitle" idx="1"/>
          </p:nvPr>
        </p:nvSpPr>
        <p:spPr>
          <a:xfrm>
            <a:off x="571500" y="1645920"/>
            <a:ext cx="5524500" cy="4549140"/>
          </a:xfrm>
        </p:spPr>
        <p:txBody>
          <a:bodyPr>
            <a:normAutofit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Internal recruitment with the help of Tesco’s official website.</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Employee referrals can support attracting talent.</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LinkedIn can help in reaching experienced professionals online.</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Indeed can increase and diversify the applicant pool. </a:t>
            </a:r>
          </a:p>
          <a:p>
            <a:pPr marL="342900" marR="0" lvl="0" indent="-342900" algn="just">
              <a:lnSpc>
                <a:spcPct val="150000"/>
              </a:lnSpc>
              <a:spcBef>
                <a:spcPts val="0"/>
              </a:spcBef>
              <a:spcAft>
                <a:spcPts val="80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Multiple channels help in the improvement of recruitment outcomes. </a:t>
            </a:r>
          </a:p>
        </p:txBody>
      </p:sp>
      <p:sp>
        <p:nvSpPr>
          <p:cNvPr id="5" name="TextBox 4">
            <a:extLst>
              <a:ext uri="{FF2B5EF4-FFF2-40B4-BE49-F238E27FC236}">
                <a16:creationId xmlns:a16="http://schemas.microsoft.com/office/drawing/2014/main" id="{CB0F8E9F-D1B1-5A35-0C20-1B9D4C235B17}"/>
              </a:ext>
            </a:extLst>
          </p:cNvPr>
          <p:cNvSpPr txBox="1"/>
          <p:nvPr/>
        </p:nvSpPr>
        <p:spPr>
          <a:xfrm>
            <a:off x="1994535" y="6195060"/>
            <a:ext cx="2783205"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(Wilton, 2022).</a:t>
            </a:r>
          </a:p>
        </p:txBody>
      </p:sp>
      <p:pic>
        <p:nvPicPr>
          <p:cNvPr id="7172" name="Picture 4" descr="Allswage - WE ARE HIRING #doyouwanttojoinourteam Service engineer We are  looking for a dynamic and enthusiastic person to join our servicing team.  Have you worked in the hydraulics industry and fancy a">
            <a:extLst>
              <a:ext uri="{FF2B5EF4-FFF2-40B4-BE49-F238E27FC236}">
                <a16:creationId xmlns:a16="http://schemas.microsoft.com/office/drawing/2014/main" id="{E39A5D8F-8194-45B6-53CF-938EAB8C6B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6040" y="1925321"/>
            <a:ext cx="3652519" cy="36525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888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E4282-ACD2-9E8A-041A-70EBDB74F3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582E80-6AE7-EE6F-83D1-01C47A610F9A}"/>
              </a:ext>
            </a:extLst>
          </p:cNvPr>
          <p:cNvSpPr>
            <a:spLocks noGrp="1"/>
          </p:cNvSpPr>
          <p:nvPr>
            <p:ph type="ctrTitle"/>
          </p:nvPr>
        </p:nvSpPr>
        <p:spPr>
          <a:xfrm>
            <a:off x="1524000" y="378778"/>
            <a:ext cx="9144000" cy="912177"/>
          </a:xfrm>
        </p:spPr>
        <p:txBody>
          <a:bodyPr>
            <a:normAutofit fontScale="90000"/>
          </a:bodyPr>
          <a:lstStyle/>
          <a:p>
            <a:r>
              <a:rPr lang="en-GB" b="1" dirty="0">
                <a:latin typeface="Arial" panose="020B0604020202020204" pitchFamily="34" charset="0"/>
                <a:cs typeface="Arial" panose="020B0604020202020204" pitchFamily="34" charset="0"/>
              </a:rPr>
              <a:t>Structured Interview</a:t>
            </a:r>
          </a:p>
        </p:txBody>
      </p:sp>
      <p:sp>
        <p:nvSpPr>
          <p:cNvPr id="3" name="Subtitle 2">
            <a:extLst>
              <a:ext uri="{FF2B5EF4-FFF2-40B4-BE49-F238E27FC236}">
                <a16:creationId xmlns:a16="http://schemas.microsoft.com/office/drawing/2014/main" id="{5D2E040D-C88F-2F61-537D-77C96FEBA98B}"/>
              </a:ext>
            </a:extLst>
          </p:cNvPr>
          <p:cNvSpPr>
            <a:spLocks noGrp="1"/>
          </p:cNvSpPr>
          <p:nvPr>
            <p:ph type="subTitle" idx="1"/>
          </p:nvPr>
        </p:nvSpPr>
        <p:spPr>
          <a:xfrm>
            <a:off x="571500" y="1645920"/>
            <a:ext cx="5852160" cy="4594860"/>
          </a:xfrm>
        </p:spPr>
        <p:txBody>
          <a:bodyPr>
            <a:normAutofit fontScale="925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Applicants need to answer standard questions.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Consistent assessment across every level of interview.</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Reduces the interviewer’s bias to a great extent.</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Supports a proper and fair recruitment process.</a:t>
            </a:r>
          </a:p>
          <a:p>
            <a:pPr marL="342900" marR="0" lvl="0" indent="-342900" algn="just">
              <a:lnSpc>
                <a:spcPct val="150000"/>
              </a:lnSpc>
              <a:spcBef>
                <a:spcPts val="0"/>
              </a:spcBef>
              <a:spcAft>
                <a:spcPts val="80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Helps in effectively comparing the candidates during the process.</a:t>
            </a:r>
          </a:p>
        </p:txBody>
      </p:sp>
      <p:sp>
        <p:nvSpPr>
          <p:cNvPr id="5" name="TextBox 4">
            <a:extLst>
              <a:ext uri="{FF2B5EF4-FFF2-40B4-BE49-F238E27FC236}">
                <a16:creationId xmlns:a16="http://schemas.microsoft.com/office/drawing/2014/main" id="{51AD724A-4F60-8434-EE03-0CFE6357413F}"/>
              </a:ext>
            </a:extLst>
          </p:cNvPr>
          <p:cNvSpPr txBox="1"/>
          <p:nvPr/>
        </p:nvSpPr>
        <p:spPr>
          <a:xfrm>
            <a:off x="1524000" y="6080760"/>
            <a:ext cx="2385060"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(Taylor, 2023).</a:t>
            </a:r>
          </a:p>
        </p:txBody>
      </p:sp>
      <p:pic>
        <p:nvPicPr>
          <p:cNvPr id="8194" name="Picture 2" descr="Why You Should Be Using A Structured Interview Guide">
            <a:extLst>
              <a:ext uri="{FF2B5EF4-FFF2-40B4-BE49-F238E27FC236}">
                <a16:creationId xmlns:a16="http://schemas.microsoft.com/office/drawing/2014/main" id="{F4237854-F18F-F2C3-D58A-2E482B331F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9738" y="2153127"/>
            <a:ext cx="3971830" cy="2990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8528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5D42CB-0D9E-61DA-7A19-0D20D09B2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927C51-D4E0-5E31-9D21-AAEBE90B37A6}"/>
              </a:ext>
            </a:extLst>
          </p:cNvPr>
          <p:cNvSpPr>
            <a:spLocks noGrp="1"/>
          </p:cNvSpPr>
          <p:nvPr>
            <p:ph type="ctrTitle"/>
          </p:nvPr>
        </p:nvSpPr>
        <p:spPr>
          <a:xfrm>
            <a:off x="182880" y="378778"/>
            <a:ext cx="11704320" cy="912177"/>
          </a:xfrm>
        </p:spPr>
        <p:txBody>
          <a:bodyPr>
            <a:normAutofit fontScale="90000"/>
          </a:bodyPr>
          <a:lstStyle/>
          <a:p>
            <a:r>
              <a:rPr lang="en-GB" b="1" dirty="0">
                <a:latin typeface="Arial" panose="020B0604020202020204" pitchFamily="34" charset="0"/>
                <a:cs typeface="Arial" panose="020B0604020202020204" pitchFamily="34" charset="0"/>
              </a:rPr>
              <a:t>Competency-Based Interview</a:t>
            </a:r>
          </a:p>
        </p:txBody>
      </p:sp>
      <p:sp>
        <p:nvSpPr>
          <p:cNvPr id="3" name="Subtitle 2">
            <a:extLst>
              <a:ext uri="{FF2B5EF4-FFF2-40B4-BE49-F238E27FC236}">
                <a16:creationId xmlns:a16="http://schemas.microsoft.com/office/drawing/2014/main" id="{FE10D0F0-8EA2-F80E-0677-82BD8098465C}"/>
              </a:ext>
            </a:extLst>
          </p:cNvPr>
          <p:cNvSpPr>
            <a:spLocks noGrp="1"/>
          </p:cNvSpPr>
          <p:nvPr>
            <p:ph type="subTitle" idx="1"/>
          </p:nvPr>
        </p:nvSpPr>
        <p:spPr>
          <a:xfrm>
            <a:off x="571500" y="1645920"/>
            <a:ext cx="5989320" cy="4297680"/>
          </a:xfrm>
        </p:spPr>
        <p:txBody>
          <a:bodyPr>
            <a:normAutofit fontScale="925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Evaluates previous work experiences effectively.</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Assesses skills relevant to the job position.</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Helps in measuring management and leadership capabilities.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Totally focused on the organisational change skills and competencies.</a:t>
            </a:r>
          </a:p>
          <a:p>
            <a:pPr marL="342900" marR="0" lvl="0" indent="-342900" algn="just">
              <a:lnSpc>
                <a:spcPct val="150000"/>
              </a:lnSpc>
              <a:spcBef>
                <a:spcPts val="0"/>
              </a:spcBef>
              <a:spcAft>
                <a:spcPts val="80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Helps in the prediction of future performance successfully.</a:t>
            </a:r>
          </a:p>
        </p:txBody>
      </p:sp>
      <p:pic>
        <p:nvPicPr>
          <p:cNvPr id="9218" name="Picture 2" descr="Competency Based Interviews">
            <a:extLst>
              <a:ext uri="{FF2B5EF4-FFF2-40B4-BE49-F238E27FC236}">
                <a16:creationId xmlns:a16="http://schemas.microsoft.com/office/drawing/2014/main" id="{7CBBBFA0-0F1A-8416-A78E-58D621399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2152" y="2263140"/>
            <a:ext cx="4898348" cy="3063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3750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1B980D-AD6B-9860-7D3D-C019CC88A4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2B1777-967A-6D10-912C-432EABF2F9BA}"/>
              </a:ext>
            </a:extLst>
          </p:cNvPr>
          <p:cNvSpPr>
            <a:spLocks noGrp="1"/>
          </p:cNvSpPr>
          <p:nvPr>
            <p:ph type="ctrTitle"/>
          </p:nvPr>
        </p:nvSpPr>
        <p:spPr>
          <a:xfrm>
            <a:off x="1524000" y="378778"/>
            <a:ext cx="9144000" cy="912177"/>
          </a:xfrm>
        </p:spPr>
        <p:txBody>
          <a:bodyPr>
            <a:normAutofit fontScale="90000"/>
          </a:bodyPr>
          <a:lstStyle/>
          <a:p>
            <a:r>
              <a:rPr lang="en-GB" b="1" dirty="0">
                <a:latin typeface="Arial" panose="020B0604020202020204" pitchFamily="34" charset="0"/>
                <a:cs typeface="Arial" panose="020B0604020202020204" pitchFamily="34" charset="0"/>
              </a:rPr>
              <a:t>Panel Interview</a:t>
            </a:r>
          </a:p>
        </p:txBody>
      </p:sp>
      <p:sp>
        <p:nvSpPr>
          <p:cNvPr id="3" name="Subtitle 2">
            <a:extLst>
              <a:ext uri="{FF2B5EF4-FFF2-40B4-BE49-F238E27FC236}">
                <a16:creationId xmlns:a16="http://schemas.microsoft.com/office/drawing/2014/main" id="{ABBFAC4E-CE32-9149-3106-815151F59126}"/>
              </a:ext>
            </a:extLst>
          </p:cNvPr>
          <p:cNvSpPr>
            <a:spLocks noGrp="1"/>
          </p:cNvSpPr>
          <p:nvPr>
            <p:ph type="subTitle" idx="1"/>
          </p:nvPr>
        </p:nvSpPr>
        <p:spPr>
          <a:xfrm>
            <a:off x="571500" y="1645920"/>
            <a:ext cx="5524500" cy="4549140"/>
          </a:xfrm>
        </p:spPr>
        <p:txBody>
          <a:bodyPr>
            <a:normAutofit fontScale="850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Multiple levels of interviews help in evaluating the suitability of the candidates.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Provides significant organisational perspectives.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Enhances the overall quality of the recruitment decisions.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Helps in reducing individual assessment levels of bias.</a:t>
            </a:r>
          </a:p>
          <a:p>
            <a:pPr marL="342900" marR="0" lvl="0" indent="-342900" algn="just">
              <a:lnSpc>
                <a:spcPct val="150000"/>
              </a:lnSpc>
              <a:spcBef>
                <a:spcPts val="0"/>
              </a:spcBef>
              <a:spcAft>
                <a:spcPts val="80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Mostly appropriate for the management recruitment process of Tesco.</a:t>
            </a:r>
          </a:p>
        </p:txBody>
      </p:sp>
      <p:sp>
        <p:nvSpPr>
          <p:cNvPr id="5" name="TextBox 4">
            <a:extLst>
              <a:ext uri="{FF2B5EF4-FFF2-40B4-BE49-F238E27FC236}">
                <a16:creationId xmlns:a16="http://schemas.microsoft.com/office/drawing/2014/main" id="{995984DB-631F-0A08-AC28-D2F0897943EA}"/>
              </a:ext>
            </a:extLst>
          </p:cNvPr>
          <p:cNvSpPr txBox="1"/>
          <p:nvPr/>
        </p:nvSpPr>
        <p:spPr>
          <a:xfrm>
            <a:off x="1524000" y="6195060"/>
            <a:ext cx="3916680" cy="367216"/>
          </a:xfrm>
          <a:prstGeom prst="rect">
            <a:avLst/>
          </a:prstGeom>
          <a:noFill/>
        </p:spPr>
        <p:txBody>
          <a:bodyPr wrap="square">
            <a:spAutoFit/>
          </a:bodyPr>
          <a:lstStyle/>
          <a:p>
            <a:pPr marL="0" marR="0" algn="l">
              <a:lnSpc>
                <a:spcPct val="107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(Armstrong and Taylor, 2023).</a:t>
            </a:r>
          </a:p>
        </p:txBody>
      </p:sp>
      <p:pic>
        <p:nvPicPr>
          <p:cNvPr id="10242" name="Picture 2" descr="Interview Logo Stock Illustrations – 14,848 Interview Logo Stock  Illustrations, Vectors &amp; Clipart - Dreamstime">
            <a:extLst>
              <a:ext uri="{FF2B5EF4-FFF2-40B4-BE49-F238E27FC236}">
                <a16:creationId xmlns:a16="http://schemas.microsoft.com/office/drawing/2014/main" id="{491B3898-AD99-09AD-633D-C4244B022B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3434" y="2228850"/>
            <a:ext cx="4107169" cy="3383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9242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ADD2A-498C-0F15-2B73-87199BF7C4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53DB25-8815-A7C4-C12F-E243444E636F}"/>
              </a:ext>
            </a:extLst>
          </p:cNvPr>
          <p:cNvSpPr>
            <a:spLocks noGrp="1"/>
          </p:cNvSpPr>
          <p:nvPr>
            <p:ph type="ctrTitle"/>
          </p:nvPr>
        </p:nvSpPr>
        <p:spPr>
          <a:xfrm>
            <a:off x="274320" y="378778"/>
            <a:ext cx="11635740" cy="912177"/>
          </a:xfrm>
        </p:spPr>
        <p:txBody>
          <a:bodyPr>
            <a:noAutofit/>
          </a:bodyPr>
          <a:lstStyle/>
          <a:p>
            <a:r>
              <a:rPr lang="en-GB" sz="4800" b="1" dirty="0">
                <a:latin typeface="Arial" panose="020B0604020202020204" pitchFamily="34" charset="0"/>
                <a:cs typeface="Arial" panose="020B0604020202020204" pitchFamily="34" charset="0"/>
              </a:rPr>
              <a:t>Appropriate Questioning Techniques</a:t>
            </a:r>
          </a:p>
        </p:txBody>
      </p:sp>
      <p:sp>
        <p:nvSpPr>
          <p:cNvPr id="3" name="Subtitle 2">
            <a:extLst>
              <a:ext uri="{FF2B5EF4-FFF2-40B4-BE49-F238E27FC236}">
                <a16:creationId xmlns:a16="http://schemas.microsoft.com/office/drawing/2014/main" id="{5F361C34-E42C-A0E0-C614-4760435ED8BA}"/>
              </a:ext>
            </a:extLst>
          </p:cNvPr>
          <p:cNvSpPr>
            <a:spLocks noGrp="1"/>
          </p:cNvSpPr>
          <p:nvPr>
            <p:ph type="subTitle" idx="1"/>
          </p:nvPr>
        </p:nvSpPr>
        <p:spPr>
          <a:xfrm>
            <a:off x="571500" y="1645920"/>
            <a:ext cx="6092190" cy="4594860"/>
          </a:xfrm>
        </p:spPr>
        <p:txBody>
          <a:bodyPr>
            <a:normAutofit fontScale="77500" lnSpcReduction="20000"/>
          </a:bodyPr>
          <a:lstStyle/>
          <a:p>
            <a:pPr marL="342900" marR="0" lvl="0" indent="-342900" algn="just">
              <a:lnSpc>
                <a:spcPct val="17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Behavioural questions can examine previous actions in the workplace.</a:t>
            </a:r>
          </a:p>
          <a:p>
            <a:pPr marL="342900" marR="0" lvl="0" indent="-342900" algn="just">
              <a:lnSpc>
                <a:spcPct val="17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Situational questions can evaluate future responses to situational crises.</a:t>
            </a:r>
          </a:p>
          <a:p>
            <a:pPr marL="342900" marR="0" lvl="0" indent="-342900" algn="just">
              <a:lnSpc>
                <a:spcPct val="17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Competency-based questions can help in assessing specific required skills.</a:t>
            </a:r>
          </a:p>
          <a:p>
            <a:pPr marL="342900" marR="0" lvl="0" indent="-342900" algn="just">
              <a:lnSpc>
                <a:spcPct val="17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Probing questions are significant in obtaining in-depth details. </a:t>
            </a:r>
          </a:p>
          <a:p>
            <a:pPr marL="342900" marR="0" lvl="0" indent="-342900" algn="just">
              <a:lnSpc>
                <a:spcPct val="170000"/>
              </a:lnSpc>
              <a:spcBef>
                <a:spcPts val="0"/>
              </a:spcBef>
              <a:spcAft>
                <a:spcPts val="80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A combination of all of these helps in enhancing interview effectiveness.</a:t>
            </a:r>
          </a:p>
        </p:txBody>
      </p:sp>
      <p:sp>
        <p:nvSpPr>
          <p:cNvPr id="5" name="TextBox 4">
            <a:extLst>
              <a:ext uri="{FF2B5EF4-FFF2-40B4-BE49-F238E27FC236}">
                <a16:creationId xmlns:a16="http://schemas.microsoft.com/office/drawing/2014/main" id="{6BDBEC37-A353-7DF3-6220-F0887C6247CA}"/>
              </a:ext>
            </a:extLst>
          </p:cNvPr>
          <p:cNvSpPr txBox="1"/>
          <p:nvPr/>
        </p:nvSpPr>
        <p:spPr>
          <a:xfrm>
            <a:off x="2223135" y="6139210"/>
            <a:ext cx="6092190"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(Torrington et al., 2023).</a:t>
            </a:r>
          </a:p>
        </p:txBody>
      </p:sp>
      <p:pic>
        <p:nvPicPr>
          <p:cNvPr id="11266" name="Picture 2" descr="Effective Questioning Techniques for Trainers and Coaches">
            <a:extLst>
              <a:ext uri="{FF2B5EF4-FFF2-40B4-BE49-F238E27FC236}">
                <a16:creationId xmlns:a16="http://schemas.microsoft.com/office/drawing/2014/main" id="{4D5782D1-F4DB-2AC8-E2C6-CF39A01685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8737" y="2767799"/>
            <a:ext cx="3761763" cy="2351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010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04030-F245-F968-8639-C17670794C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06C895-28CD-FE63-9E94-9BB57AFB9154}"/>
              </a:ext>
            </a:extLst>
          </p:cNvPr>
          <p:cNvSpPr>
            <a:spLocks noGrp="1"/>
          </p:cNvSpPr>
          <p:nvPr>
            <p:ph type="ctrTitle"/>
          </p:nvPr>
        </p:nvSpPr>
        <p:spPr>
          <a:xfrm>
            <a:off x="754380" y="378778"/>
            <a:ext cx="10835640" cy="912177"/>
          </a:xfrm>
        </p:spPr>
        <p:txBody>
          <a:bodyPr>
            <a:noAutofit/>
          </a:bodyPr>
          <a:lstStyle/>
          <a:p>
            <a:r>
              <a:rPr lang="en-GB" sz="4800" b="1" dirty="0">
                <a:latin typeface="Arial" panose="020B0604020202020204" pitchFamily="34" charset="0"/>
                <a:cs typeface="Arial" panose="020B0604020202020204" pitchFamily="34" charset="0"/>
              </a:rPr>
              <a:t>Face-to-Face vs Virtual Interviews </a:t>
            </a:r>
          </a:p>
        </p:txBody>
      </p:sp>
      <p:sp>
        <p:nvSpPr>
          <p:cNvPr id="3" name="Subtitle 2">
            <a:extLst>
              <a:ext uri="{FF2B5EF4-FFF2-40B4-BE49-F238E27FC236}">
                <a16:creationId xmlns:a16="http://schemas.microsoft.com/office/drawing/2014/main" id="{DEDF2EF2-FB98-72C9-CD2C-168E1F852D25}"/>
              </a:ext>
            </a:extLst>
          </p:cNvPr>
          <p:cNvSpPr>
            <a:spLocks noGrp="1"/>
          </p:cNvSpPr>
          <p:nvPr>
            <p:ph type="subTitle" idx="1"/>
          </p:nvPr>
        </p:nvSpPr>
        <p:spPr>
          <a:xfrm>
            <a:off x="571500" y="1645920"/>
            <a:ext cx="5524500" cy="4297680"/>
          </a:xfrm>
        </p:spPr>
        <p:txBody>
          <a:bodyPr>
            <a:normAutofit fontScale="850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Vrinda" panose="020B0502040204020203" pitchFamily="34" charset="0"/>
              </a:rPr>
              <a:t>Face-to-face interview enhances personal interaction.</a:t>
            </a:r>
          </a:p>
          <a:p>
            <a:pPr marL="342900" marR="0" lvl="0" indent="-342900" algn="just">
              <a:lnSpc>
                <a:spcPct val="150000"/>
              </a:lnSpc>
              <a:spcBef>
                <a:spcPts val="0"/>
              </a:spcBef>
              <a:spcAft>
                <a:spcPts val="0"/>
              </a:spcAft>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Vrinda" panose="020B0502040204020203" pitchFamily="34" charset="0"/>
              </a:rPr>
              <a:t>The virtual interview process helps in providing greater flexibility.</a:t>
            </a:r>
          </a:p>
          <a:p>
            <a:pPr marL="342900" marR="0" lvl="0" indent="-342900" algn="just">
              <a:lnSpc>
                <a:spcPct val="150000"/>
              </a:lnSpc>
              <a:spcBef>
                <a:spcPts val="0"/>
              </a:spcBef>
              <a:spcAft>
                <a:spcPts val="0"/>
              </a:spcAft>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Vrinda" panose="020B0502040204020203" pitchFamily="34" charset="0"/>
              </a:rPr>
              <a:t>Traditional methods help in the assessment of body language.</a:t>
            </a:r>
          </a:p>
          <a:p>
            <a:pPr marL="342900" marR="0" lvl="0" indent="-342900" algn="just">
              <a:lnSpc>
                <a:spcPct val="150000"/>
              </a:lnSpc>
              <a:spcBef>
                <a:spcPts val="0"/>
              </a:spcBef>
              <a:spcAft>
                <a:spcPts val="800"/>
              </a:spcAft>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Vrinda" panose="020B0502040204020203" pitchFamily="34" charset="0"/>
              </a:rPr>
              <a:t>Virtual formats help in reducing recruitment costs.</a:t>
            </a:r>
          </a:p>
        </p:txBody>
      </p:sp>
      <p:sp>
        <p:nvSpPr>
          <p:cNvPr id="5" name="TextBox 4">
            <a:extLst>
              <a:ext uri="{FF2B5EF4-FFF2-40B4-BE49-F238E27FC236}">
                <a16:creationId xmlns:a16="http://schemas.microsoft.com/office/drawing/2014/main" id="{1D187E96-98D7-C707-7F39-9F5E58C97E6B}"/>
              </a:ext>
            </a:extLst>
          </p:cNvPr>
          <p:cNvSpPr txBox="1"/>
          <p:nvPr/>
        </p:nvSpPr>
        <p:spPr>
          <a:xfrm>
            <a:off x="2131695" y="5943601"/>
            <a:ext cx="3308985"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(CIPD, 2023).</a:t>
            </a:r>
          </a:p>
        </p:txBody>
      </p:sp>
      <p:pic>
        <p:nvPicPr>
          <p:cNvPr id="12292" name="Picture 4" descr="Face-to-Face Vs. Virtual Meetings: Which is Better?">
            <a:extLst>
              <a:ext uri="{FF2B5EF4-FFF2-40B4-BE49-F238E27FC236}">
                <a16:creationId xmlns:a16="http://schemas.microsoft.com/office/drawing/2014/main" id="{DF32B1FD-395A-0481-E2F0-13BF6EFBBA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7045" y="2225040"/>
            <a:ext cx="4752975" cy="358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2173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AE33A-7726-96AE-C61A-B8A580BC83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5BF14B-6BB5-9F81-FC66-812F235DB929}"/>
              </a:ext>
            </a:extLst>
          </p:cNvPr>
          <p:cNvSpPr>
            <a:spLocks noGrp="1"/>
          </p:cNvSpPr>
          <p:nvPr>
            <p:ph type="ctrTitle"/>
          </p:nvPr>
        </p:nvSpPr>
        <p:spPr>
          <a:xfrm>
            <a:off x="571500" y="378778"/>
            <a:ext cx="11247120" cy="912177"/>
          </a:xfrm>
        </p:spPr>
        <p:txBody>
          <a:bodyPr>
            <a:noAutofit/>
          </a:bodyPr>
          <a:lstStyle/>
          <a:p>
            <a:r>
              <a:rPr lang="en-GB" sz="4800" b="1" dirty="0">
                <a:latin typeface="Arial" panose="020B0604020202020204" pitchFamily="34" charset="0"/>
                <a:cs typeface="Arial" panose="020B0604020202020204" pitchFamily="34" charset="0"/>
              </a:rPr>
              <a:t>Conclusion and Recommendations</a:t>
            </a:r>
          </a:p>
        </p:txBody>
      </p:sp>
      <p:sp>
        <p:nvSpPr>
          <p:cNvPr id="3" name="Subtitle 2">
            <a:extLst>
              <a:ext uri="{FF2B5EF4-FFF2-40B4-BE49-F238E27FC236}">
                <a16:creationId xmlns:a16="http://schemas.microsoft.com/office/drawing/2014/main" id="{D3590BD7-6424-3E33-03A7-FEDC3D900622}"/>
              </a:ext>
            </a:extLst>
          </p:cNvPr>
          <p:cNvSpPr>
            <a:spLocks noGrp="1"/>
          </p:cNvSpPr>
          <p:nvPr>
            <p:ph type="subTitle" idx="1"/>
          </p:nvPr>
        </p:nvSpPr>
        <p:spPr>
          <a:xfrm>
            <a:off x="571500" y="1645920"/>
            <a:ext cx="10789920" cy="3840480"/>
          </a:xfrm>
        </p:spPr>
        <p:txBody>
          <a:bodyPr>
            <a:normAutofit fontScale="92500"/>
          </a:bodyPr>
          <a:lstStyle/>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Conducting detailed job analysis is necessary.</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Usage of competency-based recruitment is the best-fit approach.</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A combination of structured and panel interviews can help in better recruitment at Tesco.</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Behavioural interviewing might be the best approach for the recruitment process.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Hybrid approach combines the best of all the approaches.</a:t>
            </a:r>
          </a:p>
          <a:p>
            <a:pPr marL="342900" marR="0" lvl="0" indent="-342900" algn="just">
              <a:lnSpc>
                <a:spcPct val="150000"/>
              </a:lnSpc>
              <a:spcBef>
                <a:spcPts val="0"/>
              </a:spcBef>
              <a:spcAft>
                <a:spcPts val="80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Competency-based recruitment, however, is strongly recommended for Tesco.</a:t>
            </a:r>
          </a:p>
        </p:txBody>
      </p:sp>
      <p:sp>
        <p:nvSpPr>
          <p:cNvPr id="5" name="TextBox 4">
            <a:extLst>
              <a:ext uri="{FF2B5EF4-FFF2-40B4-BE49-F238E27FC236}">
                <a16:creationId xmlns:a16="http://schemas.microsoft.com/office/drawing/2014/main" id="{92FEDAD8-C0A8-20AF-1C38-52B67507D9A4}"/>
              </a:ext>
            </a:extLst>
          </p:cNvPr>
          <p:cNvSpPr txBox="1"/>
          <p:nvPr/>
        </p:nvSpPr>
        <p:spPr>
          <a:xfrm>
            <a:off x="4646295" y="5669281"/>
            <a:ext cx="3583305" cy="456535"/>
          </a:xfrm>
          <a:prstGeom prst="rect">
            <a:avLst/>
          </a:prstGeom>
          <a:noFill/>
        </p:spPr>
        <p:txBody>
          <a:bodyPr wrap="square">
            <a:spAutoFit/>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(Bratton and Gold, 2022)</a:t>
            </a:r>
          </a:p>
        </p:txBody>
      </p:sp>
    </p:spTree>
    <p:extLst>
      <p:ext uri="{BB962C8B-B14F-4D97-AF65-F5344CB8AC3E}">
        <p14:creationId xmlns:p14="http://schemas.microsoft.com/office/powerpoint/2010/main" val="3223730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D42DE-D496-BAFF-017F-4AF4D0D1E7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7954AC-B3AF-9704-EDC1-52A20E3EBCE5}"/>
              </a:ext>
            </a:extLst>
          </p:cNvPr>
          <p:cNvSpPr>
            <a:spLocks noGrp="1"/>
          </p:cNvSpPr>
          <p:nvPr>
            <p:ph type="ctrTitle"/>
          </p:nvPr>
        </p:nvSpPr>
        <p:spPr>
          <a:xfrm>
            <a:off x="1524000" y="378778"/>
            <a:ext cx="9144000" cy="912177"/>
          </a:xfrm>
        </p:spPr>
        <p:txBody>
          <a:bodyPr>
            <a:normAutofit fontScale="90000"/>
          </a:bodyPr>
          <a:lstStyle/>
          <a:p>
            <a:r>
              <a:rPr lang="en-GB" b="1" dirty="0">
                <a:latin typeface="Arial" panose="020B0604020202020204" pitchFamily="34" charset="0"/>
                <a:cs typeface="Arial" panose="020B0604020202020204" pitchFamily="34" charset="0"/>
              </a:rPr>
              <a:t>Reference List</a:t>
            </a:r>
          </a:p>
        </p:txBody>
      </p:sp>
      <p:sp>
        <p:nvSpPr>
          <p:cNvPr id="3" name="Subtitle 2">
            <a:extLst>
              <a:ext uri="{FF2B5EF4-FFF2-40B4-BE49-F238E27FC236}">
                <a16:creationId xmlns:a16="http://schemas.microsoft.com/office/drawing/2014/main" id="{56D8CF47-E3E3-AB7A-3147-713E84C93A18}"/>
              </a:ext>
            </a:extLst>
          </p:cNvPr>
          <p:cNvSpPr>
            <a:spLocks noGrp="1"/>
          </p:cNvSpPr>
          <p:nvPr>
            <p:ph type="subTitle" idx="1"/>
          </p:nvPr>
        </p:nvSpPr>
        <p:spPr>
          <a:xfrm>
            <a:off x="571500" y="1645920"/>
            <a:ext cx="10949940" cy="4594860"/>
          </a:xfrm>
        </p:spPr>
        <p:txBody>
          <a:bodyPr>
            <a:normAutofit fontScale="25000" lnSpcReduction="20000"/>
          </a:bodyPr>
          <a:lstStyle/>
          <a:p>
            <a:pPr marL="0" marR="0" algn="just">
              <a:lnSpc>
                <a:spcPct val="150000"/>
              </a:lnSpc>
              <a:spcBef>
                <a:spcPts val="0"/>
              </a:spcBef>
              <a:spcAft>
                <a:spcPts val="800"/>
              </a:spcAft>
            </a:pPr>
            <a:r>
              <a:rPr lang="en-GB" sz="6400" kern="100" dirty="0">
                <a:effectLst/>
                <a:latin typeface="Arial" panose="020B0604020202020204" pitchFamily="34" charset="0"/>
                <a:ea typeface="Calibri" panose="020F0502020204030204" pitchFamily="34" charset="0"/>
                <a:cs typeface="Vrinda" panose="020B0502040204020203" pitchFamily="34" charset="0"/>
              </a:rPr>
              <a:t>Armstrong, M. and Taylor, S. (2023) </a:t>
            </a:r>
            <a:r>
              <a:rPr lang="en-GB" sz="6400" i="1" kern="100" dirty="0">
                <a:effectLst/>
                <a:latin typeface="Arial" panose="020B0604020202020204" pitchFamily="34" charset="0"/>
                <a:ea typeface="Calibri" panose="020F0502020204030204" pitchFamily="34" charset="0"/>
                <a:cs typeface="Vrinda" panose="020B0502040204020203" pitchFamily="34" charset="0"/>
              </a:rPr>
              <a:t>Armstrong's Handbook of Human Resource Management Practice</a:t>
            </a:r>
            <a:r>
              <a:rPr lang="en-GB" sz="6400" kern="100" dirty="0">
                <a:effectLst/>
                <a:latin typeface="Arial" panose="020B0604020202020204" pitchFamily="34" charset="0"/>
                <a:ea typeface="Calibri" panose="020F0502020204030204" pitchFamily="34" charset="0"/>
                <a:cs typeface="Vrinda" panose="020B0502040204020203" pitchFamily="34" charset="0"/>
              </a:rPr>
              <a:t>. 16th </a:t>
            </a:r>
            <a:r>
              <a:rPr lang="en-GB" sz="6400" kern="100" dirty="0" err="1">
                <a:effectLst/>
                <a:latin typeface="Arial" panose="020B0604020202020204" pitchFamily="34" charset="0"/>
                <a:ea typeface="Calibri" panose="020F0502020204030204" pitchFamily="34" charset="0"/>
                <a:cs typeface="Vrinda" panose="020B0502040204020203" pitchFamily="34" charset="0"/>
              </a:rPr>
              <a:t>edn</a:t>
            </a:r>
            <a:r>
              <a:rPr lang="en-GB" sz="6400" kern="100" dirty="0">
                <a:effectLst/>
                <a:latin typeface="Arial" panose="020B0604020202020204" pitchFamily="34" charset="0"/>
                <a:ea typeface="Calibri" panose="020F0502020204030204" pitchFamily="34" charset="0"/>
                <a:cs typeface="Vrinda" panose="020B0502040204020203" pitchFamily="34" charset="0"/>
              </a:rPr>
              <a:t>. London: Kogan Page.</a:t>
            </a:r>
          </a:p>
          <a:p>
            <a:pPr marL="0" marR="0" algn="just">
              <a:lnSpc>
                <a:spcPct val="150000"/>
              </a:lnSpc>
              <a:spcBef>
                <a:spcPts val="0"/>
              </a:spcBef>
              <a:spcAft>
                <a:spcPts val="800"/>
              </a:spcAft>
            </a:pPr>
            <a:r>
              <a:rPr lang="en-GB" sz="6400" kern="100" dirty="0">
                <a:effectLst/>
                <a:latin typeface="Arial" panose="020B0604020202020204" pitchFamily="34" charset="0"/>
                <a:ea typeface="Calibri" panose="020F0502020204030204" pitchFamily="34" charset="0"/>
                <a:cs typeface="Vrinda" panose="020B0502040204020203" pitchFamily="34" charset="0"/>
              </a:rPr>
              <a:t>Bratton, J. and Gold, J. (2022) </a:t>
            </a:r>
            <a:r>
              <a:rPr lang="en-GB" sz="6400" i="1" kern="100" dirty="0">
                <a:effectLst/>
                <a:latin typeface="Arial" panose="020B0604020202020204" pitchFamily="34" charset="0"/>
                <a:ea typeface="Calibri" panose="020F0502020204030204" pitchFamily="34" charset="0"/>
                <a:cs typeface="Vrinda" panose="020B0502040204020203" pitchFamily="34" charset="0"/>
              </a:rPr>
              <a:t>Human Resource Management: Theory and Practice</a:t>
            </a:r>
            <a:r>
              <a:rPr lang="en-GB" sz="6400" kern="100" dirty="0">
                <a:effectLst/>
                <a:latin typeface="Arial" panose="020B0604020202020204" pitchFamily="34" charset="0"/>
                <a:ea typeface="Calibri" panose="020F0502020204030204" pitchFamily="34" charset="0"/>
                <a:cs typeface="Vrinda" panose="020B0502040204020203" pitchFamily="34" charset="0"/>
              </a:rPr>
              <a:t>. 8th </a:t>
            </a:r>
            <a:r>
              <a:rPr lang="en-GB" sz="6400" kern="100" dirty="0" err="1">
                <a:effectLst/>
                <a:latin typeface="Arial" panose="020B0604020202020204" pitchFamily="34" charset="0"/>
                <a:ea typeface="Calibri" panose="020F0502020204030204" pitchFamily="34" charset="0"/>
                <a:cs typeface="Vrinda" panose="020B0502040204020203" pitchFamily="34" charset="0"/>
              </a:rPr>
              <a:t>edn</a:t>
            </a:r>
            <a:r>
              <a:rPr lang="en-GB" sz="6400" kern="100" dirty="0">
                <a:effectLst/>
                <a:latin typeface="Arial" panose="020B0604020202020204" pitchFamily="34" charset="0"/>
                <a:ea typeface="Calibri" panose="020F0502020204030204" pitchFamily="34" charset="0"/>
                <a:cs typeface="Vrinda" panose="020B0502040204020203" pitchFamily="34" charset="0"/>
              </a:rPr>
              <a:t>. London: Palgrave Macmillan.</a:t>
            </a:r>
          </a:p>
          <a:p>
            <a:pPr marL="0" marR="0" algn="just">
              <a:lnSpc>
                <a:spcPct val="150000"/>
              </a:lnSpc>
              <a:spcBef>
                <a:spcPts val="0"/>
              </a:spcBef>
              <a:spcAft>
                <a:spcPts val="800"/>
              </a:spcAft>
            </a:pPr>
            <a:r>
              <a:rPr lang="en-GB" sz="6400" kern="100" dirty="0">
                <a:effectLst/>
                <a:latin typeface="Arial" panose="020B0604020202020204" pitchFamily="34" charset="0"/>
                <a:ea typeface="Calibri" panose="020F0502020204030204" pitchFamily="34" charset="0"/>
                <a:cs typeface="Vrinda" panose="020B0502040204020203" pitchFamily="34" charset="0"/>
              </a:rPr>
              <a:t>CIPD (2023) </a:t>
            </a:r>
            <a:r>
              <a:rPr lang="en-GB" sz="6400" i="1" kern="100" dirty="0">
                <a:effectLst/>
                <a:latin typeface="Arial" panose="020B0604020202020204" pitchFamily="34" charset="0"/>
                <a:ea typeface="Calibri" panose="020F0502020204030204" pitchFamily="34" charset="0"/>
                <a:cs typeface="Vrinda" panose="020B0502040204020203" pitchFamily="34" charset="0"/>
              </a:rPr>
              <a:t>Virtual Interviews Factsheet</a:t>
            </a:r>
            <a:r>
              <a:rPr lang="en-GB" sz="6400" kern="100" dirty="0">
                <a:effectLst/>
                <a:latin typeface="Arial" panose="020B0604020202020204" pitchFamily="34" charset="0"/>
                <a:ea typeface="Calibri" panose="020F0502020204030204" pitchFamily="34" charset="0"/>
                <a:cs typeface="Vrinda" panose="020B0502040204020203" pitchFamily="34" charset="0"/>
              </a:rPr>
              <a:t>. Available at: </a:t>
            </a:r>
            <a:r>
              <a:rPr lang="en-GB" sz="6400" u="sng" kern="100" dirty="0">
                <a:solidFill>
                  <a:srgbClr val="0563C1"/>
                </a:solidFill>
                <a:effectLst/>
                <a:latin typeface="Arial" panose="020B0604020202020204" pitchFamily="34" charset="0"/>
                <a:ea typeface="Calibri" panose="020F0502020204030204" pitchFamily="34" charset="0"/>
                <a:cs typeface="Vrinda" panose="020B0502040204020203" pitchFamily="34" charset="0"/>
                <a:hlinkClick r:id="rId3"/>
              </a:rPr>
              <a:t>CIPD Factsheets | CIPD</a:t>
            </a:r>
            <a:r>
              <a:rPr lang="en-GB" sz="6400" kern="100" dirty="0">
                <a:effectLst/>
                <a:latin typeface="Arial" panose="020B0604020202020204" pitchFamily="34" charset="0"/>
                <a:ea typeface="Calibri" panose="020F0502020204030204" pitchFamily="34" charset="0"/>
                <a:cs typeface="Vrinda" panose="020B0502040204020203" pitchFamily="34" charset="0"/>
              </a:rPr>
              <a:t> Accessed on: 9</a:t>
            </a:r>
            <a:r>
              <a:rPr lang="en-GB" sz="6400" kern="100" baseline="30000" dirty="0">
                <a:effectLst/>
                <a:latin typeface="Arial" panose="020B0604020202020204" pitchFamily="34" charset="0"/>
                <a:ea typeface="Calibri" panose="020F0502020204030204" pitchFamily="34" charset="0"/>
                <a:cs typeface="Vrinda" panose="020B0502040204020203" pitchFamily="34" charset="0"/>
              </a:rPr>
              <a:t>th</a:t>
            </a:r>
            <a:r>
              <a:rPr lang="en-GB" sz="6400" kern="100" dirty="0">
                <a:effectLst/>
                <a:latin typeface="Arial" panose="020B0604020202020204" pitchFamily="34" charset="0"/>
                <a:ea typeface="Calibri" panose="020F0502020204030204" pitchFamily="34" charset="0"/>
                <a:cs typeface="Vrinda" panose="020B0502040204020203" pitchFamily="34" charset="0"/>
              </a:rPr>
              <a:t> June 2026</a:t>
            </a:r>
          </a:p>
          <a:p>
            <a:pPr marL="0" marR="0" algn="just">
              <a:lnSpc>
                <a:spcPct val="150000"/>
              </a:lnSpc>
              <a:spcBef>
                <a:spcPts val="0"/>
              </a:spcBef>
              <a:spcAft>
                <a:spcPts val="800"/>
              </a:spcAft>
            </a:pPr>
            <a:r>
              <a:rPr lang="en-GB" sz="6400" kern="100" dirty="0">
                <a:effectLst/>
                <a:latin typeface="Arial" panose="020B0604020202020204" pitchFamily="34" charset="0"/>
                <a:ea typeface="Calibri" panose="020F0502020204030204" pitchFamily="34" charset="0"/>
                <a:cs typeface="Vrinda" panose="020B0502040204020203" pitchFamily="34" charset="0"/>
              </a:rPr>
              <a:t>CIPD (2024) </a:t>
            </a:r>
            <a:r>
              <a:rPr lang="en-GB" sz="6400" i="1" kern="100" dirty="0">
                <a:effectLst/>
                <a:latin typeface="Arial" panose="020B0604020202020204" pitchFamily="34" charset="0"/>
                <a:ea typeface="Calibri" panose="020F0502020204030204" pitchFamily="34" charset="0"/>
                <a:cs typeface="Vrinda" panose="020B0502040204020203" pitchFamily="34" charset="0"/>
              </a:rPr>
              <a:t>Recruitment and Selection Factsheet</a:t>
            </a:r>
            <a:r>
              <a:rPr lang="en-GB" sz="6400" kern="100" dirty="0">
                <a:effectLst/>
                <a:latin typeface="Arial" panose="020B0604020202020204" pitchFamily="34" charset="0"/>
                <a:ea typeface="Calibri" panose="020F0502020204030204" pitchFamily="34" charset="0"/>
                <a:cs typeface="Vrinda" panose="020B0502040204020203" pitchFamily="34" charset="0"/>
              </a:rPr>
              <a:t>. Available at: </a:t>
            </a:r>
            <a:r>
              <a:rPr lang="en-GB" sz="6400" u="sng" kern="100" dirty="0">
                <a:solidFill>
                  <a:srgbClr val="0563C1"/>
                </a:solidFill>
                <a:effectLst/>
                <a:latin typeface="Arial" panose="020B0604020202020204" pitchFamily="34" charset="0"/>
                <a:ea typeface="Calibri" panose="020F0502020204030204" pitchFamily="34" charset="0"/>
                <a:cs typeface="Vrinda" panose="020B0502040204020203" pitchFamily="34" charset="0"/>
                <a:hlinkClick r:id="rId4"/>
              </a:rPr>
              <a:t>https://www.cipd.org/uk/knowledge/factsheets/recruitment-factsheet/</a:t>
            </a:r>
            <a:r>
              <a:rPr lang="en-GB" sz="6400" kern="100" dirty="0">
                <a:effectLst/>
                <a:latin typeface="Arial" panose="020B0604020202020204" pitchFamily="34" charset="0"/>
                <a:ea typeface="Calibri" panose="020F0502020204030204" pitchFamily="34" charset="0"/>
                <a:cs typeface="Vrinda" panose="020B0502040204020203" pitchFamily="34" charset="0"/>
              </a:rPr>
              <a:t> Accessed on: 9</a:t>
            </a:r>
            <a:r>
              <a:rPr lang="en-GB" sz="6400" kern="100" baseline="30000" dirty="0">
                <a:effectLst/>
                <a:latin typeface="Arial" panose="020B0604020202020204" pitchFamily="34" charset="0"/>
                <a:ea typeface="Calibri" panose="020F0502020204030204" pitchFamily="34" charset="0"/>
                <a:cs typeface="Vrinda" panose="020B0502040204020203" pitchFamily="34" charset="0"/>
              </a:rPr>
              <a:t>th</a:t>
            </a:r>
            <a:r>
              <a:rPr lang="en-GB" sz="6400" kern="100" dirty="0">
                <a:effectLst/>
                <a:latin typeface="Arial" panose="020B0604020202020204" pitchFamily="34" charset="0"/>
                <a:ea typeface="Calibri" panose="020F0502020204030204" pitchFamily="34" charset="0"/>
                <a:cs typeface="Vrinda" panose="020B0502040204020203" pitchFamily="34" charset="0"/>
              </a:rPr>
              <a:t> June 2026</a:t>
            </a:r>
          </a:p>
          <a:p>
            <a:pPr marL="0" marR="0" algn="just">
              <a:lnSpc>
                <a:spcPct val="150000"/>
              </a:lnSpc>
              <a:spcBef>
                <a:spcPts val="0"/>
              </a:spcBef>
              <a:spcAft>
                <a:spcPts val="800"/>
              </a:spcAft>
            </a:pPr>
            <a:r>
              <a:rPr lang="en-GB" sz="6400" kern="100" dirty="0">
                <a:effectLst/>
                <a:latin typeface="Arial" panose="020B0604020202020204" pitchFamily="34" charset="0"/>
                <a:ea typeface="Calibri" panose="020F0502020204030204" pitchFamily="34" charset="0"/>
                <a:cs typeface="Vrinda" panose="020B0502040204020203" pitchFamily="34" charset="0"/>
              </a:rPr>
              <a:t>Taylor, S. (2023) </a:t>
            </a:r>
            <a:r>
              <a:rPr lang="en-GB" sz="6400" i="1" kern="100" dirty="0">
                <a:effectLst/>
                <a:latin typeface="Arial" panose="020B0604020202020204" pitchFamily="34" charset="0"/>
                <a:ea typeface="Calibri" panose="020F0502020204030204" pitchFamily="34" charset="0"/>
                <a:cs typeface="Vrinda" panose="020B0502040204020203" pitchFamily="34" charset="0"/>
              </a:rPr>
              <a:t>Resourcing and Talent Management</a:t>
            </a:r>
            <a:r>
              <a:rPr lang="en-GB" sz="6400" kern="100" dirty="0">
                <a:effectLst/>
                <a:latin typeface="Arial" panose="020B0604020202020204" pitchFamily="34" charset="0"/>
                <a:ea typeface="Calibri" panose="020F0502020204030204" pitchFamily="34" charset="0"/>
                <a:cs typeface="Vrinda" panose="020B0502040204020203" pitchFamily="34" charset="0"/>
              </a:rPr>
              <a:t>. 9th </a:t>
            </a:r>
            <a:r>
              <a:rPr lang="en-GB" sz="6400" kern="100" dirty="0" err="1">
                <a:effectLst/>
                <a:latin typeface="Arial" panose="020B0604020202020204" pitchFamily="34" charset="0"/>
                <a:ea typeface="Calibri" panose="020F0502020204030204" pitchFamily="34" charset="0"/>
                <a:cs typeface="Vrinda" panose="020B0502040204020203" pitchFamily="34" charset="0"/>
              </a:rPr>
              <a:t>edn</a:t>
            </a:r>
            <a:r>
              <a:rPr lang="en-GB" sz="6400" kern="100" dirty="0">
                <a:effectLst/>
                <a:latin typeface="Arial" panose="020B0604020202020204" pitchFamily="34" charset="0"/>
                <a:ea typeface="Calibri" panose="020F0502020204030204" pitchFamily="34" charset="0"/>
                <a:cs typeface="Vrinda" panose="020B0502040204020203" pitchFamily="34" charset="0"/>
              </a:rPr>
              <a:t>. London: CIPD Publishing.</a:t>
            </a:r>
          </a:p>
          <a:p>
            <a:pPr marL="0" marR="0" algn="just">
              <a:lnSpc>
                <a:spcPct val="150000"/>
              </a:lnSpc>
              <a:spcBef>
                <a:spcPts val="0"/>
              </a:spcBef>
              <a:spcAft>
                <a:spcPts val="800"/>
              </a:spcAft>
            </a:pPr>
            <a:r>
              <a:rPr lang="en-GB" sz="6400" kern="100" dirty="0">
                <a:effectLst/>
                <a:latin typeface="Arial" panose="020B0604020202020204" pitchFamily="34" charset="0"/>
                <a:ea typeface="Calibri" panose="020F0502020204030204" pitchFamily="34" charset="0"/>
                <a:cs typeface="Vrinda" panose="020B0502040204020203" pitchFamily="34" charset="0"/>
              </a:rPr>
              <a:t>Tesco PLC (2025) </a:t>
            </a:r>
            <a:r>
              <a:rPr lang="en-GB" sz="6400" i="1" kern="100" dirty="0">
                <a:effectLst/>
                <a:latin typeface="Arial" panose="020B0604020202020204" pitchFamily="34" charset="0"/>
                <a:ea typeface="Calibri" panose="020F0502020204030204" pitchFamily="34" charset="0"/>
                <a:cs typeface="Vrinda" panose="020B0502040204020203" pitchFamily="34" charset="0"/>
              </a:rPr>
              <a:t>Annual Report and Financial Statements</a:t>
            </a:r>
            <a:r>
              <a:rPr lang="en-GB" sz="6400" kern="100" dirty="0">
                <a:effectLst/>
                <a:latin typeface="Arial" panose="020B0604020202020204" pitchFamily="34" charset="0"/>
                <a:ea typeface="Calibri" panose="020F0502020204030204" pitchFamily="34" charset="0"/>
                <a:cs typeface="Vrinda" panose="020B0502040204020203" pitchFamily="34" charset="0"/>
              </a:rPr>
              <a:t>. Available at: </a:t>
            </a:r>
            <a:r>
              <a:rPr lang="en-GB" sz="6400" u="sng" kern="100" dirty="0">
                <a:solidFill>
                  <a:srgbClr val="0563C1"/>
                </a:solidFill>
                <a:effectLst/>
                <a:latin typeface="Arial" panose="020B0604020202020204" pitchFamily="34" charset="0"/>
                <a:ea typeface="Calibri" panose="020F0502020204030204" pitchFamily="34" charset="0"/>
                <a:cs typeface="Vrinda" panose="020B0502040204020203" pitchFamily="34" charset="0"/>
                <a:hlinkClick r:id="rId5"/>
              </a:rPr>
              <a:t>https://www.tescoplc.com/investors/reports-results-and-presentations/</a:t>
            </a:r>
            <a:r>
              <a:rPr lang="en-GB" sz="6400" kern="100" dirty="0">
                <a:effectLst/>
                <a:latin typeface="Arial" panose="020B0604020202020204" pitchFamily="34" charset="0"/>
                <a:ea typeface="Calibri" panose="020F0502020204030204" pitchFamily="34" charset="0"/>
                <a:cs typeface="Vrinda" panose="020B0502040204020203" pitchFamily="34" charset="0"/>
              </a:rPr>
              <a:t> Accessed on: 9</a:t>
            </a:r>
            <a:r>
              <a:rPr lang="en-GB" sz="6400" kern="100" baseline="30000" dirty="0">
                <a:effectLst/>
                <a:latin typeface="Arial" panose="020B0604020202020204" pitchFamily="34" charset="0"/>
                <a:ea typeface="Calibri" panose="020F0502020204030204" pitchFamily="34" charset="0"/>
                <a:cs typeface="Vrinda" panose="020B0502040204020203" pitchFamily="34" charset="0"/>
              </a:rPr>
              <a:t>th</a:t>
            </a:r>
            <a:r>
              <a:rPr lang="en-GB" sz="6400" kern="100" dirty="0">
                <a:effectLst/>
                <a:latin typeface="Arial" panose="020B0604020202020204" pitchFamily="34" charset="0"/>
                <a:ea typeface="Calibri" panose="020F0502020204030204" pitchFamily="34" charset="0"/>
                <a:cs typeface="Vrinda" panose="020B0502040204020203" pitchFamily="34" charset="0"/>
              </a:rPr>
              <a:t> June 2026</a:t>
            </a:r>
          </a:p>
          <a:p>
            <a:pPr marL="0" marR="0" algn="just">
              <a:lnSpc>
                <a:spcPct val="150000"/>
              </a:lnSpc>
              <a:spcBef>
                <a:spcPts val="0"/>
              </a:spcBef>
              <a:spcAft>
                <a:spcPts val="800"/>
              </a:spcAft>
            </a:pPr>
            <a:r>
              <a:rPr lang="en-GB" sz="6400" kern="100" dirty="0">
                <a:effectLst/>
                <a:latin typeface="Arial" panose="020B0604020202020204" pitchFamily="34" charset="0"/>
                <a:ea typeface="Calibri" panose="020F0502020204030204" pitchFamily="34" charset="0"/>
                <a:cs typeface="Vrinda" panose="020B0502040204020203" pitchFamily="34" charset="0"/>
              </a:rPr>
              <a:t>Torrington, D., Hall, L., Taylor, S. and Atkinson, C. (2023) </a:t>
            </a:r>
            <a:r>
              <a:rPr lang="en-GB" sz="6400" i="1" kern="100" dirty="0">
                <a:effectLst/>
                <a:latin typeface="Arial" panose="020B0604020202020204" pitchFamily="34" charset="0"/>
                <a:ea typeface="Calibri" panose="020F0502020204030204" pitchFamily="34" charset="0"/>
                <a:cs typeface="Vrinda" panose="020B0502040204020203" pitchFamily="34" charset="0"/>
              </a:rPr>
              <a:t>Human Resource Management</a:t>
            </a:r>
            <a:r>
              <a:rPr lang="en-GB" sz="6400" kern="100" dirty="0">
                <a:effectLst/>
                <a:latin typeface="Arial" panose="020B0604020202020204" pitchFamily="34" charset="0"/>
                <a:ea typeface="Calibri" panose="020F0502020204030204" pitchFamily="34" charset="0"/>
                <a:cs typeface="Vrinda" panose="020B0502040204020203" pitchFamily="34" charset="0"/>
              </a:rPr>
              <a:t>. 12th </a:t>
            </a:r>
            <a:r>
              <a:rPr lang="en-GB" sz="6400" kern="100" dirty="0" err="1">
                <a:effectLst/>
                <a:latin typeface="Arial" panose="020B0604020202020204" pitchFamily="34" charset="0"/>
                <a:ea typeface="Calibri" panose="020F0502020204030204" pitchFamily="34" charset="0"/>
                <a:cs typeface="Vrinda" panose="020B0502040204020203" pitchFamily="34" charset="0"/>
              </a:rPr>
              <a:t>edn</a:t>
            </a:r>
            <a:r>
              <a:rPr lang="en-GB" sz="6400" kern="100" dirty="0">
                <a:effectLst/>
                <a:latin typeface="Arial" panose="020B0604020202020204" pitchFamily="34" charset="0"/>
                <a:ea typeface="Calibri" panose="020F0502020204030204" pitchFamily="34" charset="0"/>
                <a:cs typeface="Vrinda" panose="020B0502040204020203" pitchFamily="34" charset="0"/>
              </a:rPr>
              <a:t>. Harlow: Pearson.</a:t>
            </a:r>
          </a:p>
          <a:p>
            <a:pPr marL="0" marR="0" algn="just">
              <a:lnSpc>
                <a:spcPct val="150000"/>
              </a:lnSpc>
              <a:spcBef>
                <a:spcPts val="0"/>
              </a:spcBef>
              <a:spcAft>
                <a:spcPts val="800"/>
              </a:spcAft>
            </a:pPr>
            <a:r>
              <a:rPr lang="en-GB" sz="6400" kern="100" dirty="0">
                <a:effectLst/>
                <a:latin typeface="Arial" panose="020B0604020202020204" pitchFamily="34" charset="0"/>
                <a:ea typeface="Calibri" panose="020F0502020204030204" pitchFamily="34" charset="0"/>
                <a:cs typeface="Vrinda" panose="020B0502040204020203" pitchFamily="34" charset="0"/>
              </a:rPr>
              <a:t>Wilton, N., 2022. An introduction to human resource management.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2889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TotalTime>
  <Words>2189</Words>
  <Application>Microsoft Office PowerPoint</Application>
  <PresentationFormat>Widescreen</PresentationFormat>
  <Paragraphs>130</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Recruitment &amp; Selection During Organisational Transformation: Tesco PLC</vt:lpstr>
      <vt:lpstr>Introduction</vt:lpstr>
      <vt:lpstr>Tesco and Organisational Transformation</vt:lpstr>
      <vt:lpstr>Recruitment Process Overview</vt:lpstr>
      <vt:lpstr>Job Analysis</vt:lpstr>
      <vt:lpstr>Job Description</vt:lpstr>
      <vt:lpstr>Person Specification</vt:lpstr>
      <vt:lpstr>Recruitment Advertisement Platforms</vt:lpstr>
      <vt:lpstr>Structured Interview</vt:lpstr>
      <vt:lpstr>Competency-Based Interview</vt:lpstr>
      <vt:lpstr>Panel Interview</vt:lpstr>
      <vt:lpstr>Appropriate Questioning Techniques</vt:lpstr>
      <vt:lpstr>Face-to-Face vs Virtual Interviews </vt:lpstr>
      <vt:lpstr>Conclusion and Recommendations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6</cp:revision>
  <dcterms:created xsi:type="dcterms:W3CDTF">2026-06-11T10:16:25Z</dcterms:created>
  <dcterms:modified xsi:type="dcterms:W3CDTF">2026-06-14T10:24:04Z</dcterms:modified>
</cp:coreProperties>
</file>