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9"/>
  </p:notesMasterIdLst>
  <p:handoutMasterIdLst>
    <p:handoutMasterId r:id="rId30"/>
  </p:handoutMasterIdLst>
  <p:sldIdLst>
    <p:sldId id="256" r:id="rId5"/>
    <p:sldId id="258" r:id="rId6"/>
    <p:sldId id="261" r:id="rId7"/>
    <p:sldId id="268" r:id="rId8"/>
    <p:sldId id="292" r:id="rId9"/>
    <p:sldId id="293" r:id="rId10"/>
    <p:sldId id="294" r:id="rId11"/>
    <p:sldId id="295" r:id="rId12"/>
    <p:sldId id="260" r:id="rId13"/>
    <p:sldId id="270" r:id="rId14"/>
    <p:sldId id="271" r:id="rId15"/>
    <p:sldId id="289" r:id="rId16"/>
    <p:sldId id="290" r:id="rId17"/>
    <p:sldId id="291" r:id="rId18"/>
    <p:sldId id="296" r:id="rId19"/>
    <p:sldId id="297" r:id="rId20"/>
    <p:sldId id="298" r:id="rId21"/>
    <p:sldId id="299" r:id="rId22"/>
    <p:sldId id="300" r:id="rId23"/>
    <p:sldId id="301" r:id="rId24"/>
    <p:sldId id="302" r:id="rId25"/>
    <p:sldId id="303" r:id="rId26"/>
    <p:sldId id="304" r:id="rId27"/>
    <p:sldId id="27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80"/>
    <a:srgbClr val="404040"/>
    <a:srgbClr val="7030A0"/>
    <a:srgbClr val="00B0F0"/>
    <a:srgbClr val="0070C0"/>
    <a:srgbClr val="37C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82515" autoAdjust="0"/>
  </p:normalViewPr>
  <p:slideViewPr>
    <p:cSldViewPr snapToGrid="0" showGuides="1">
      <p:cViewPr varScale="1">
        <p:scale>
          <a:sx n="95" d="100"/>
          <a:sy n="95" d="100"/>
        </p:scale>
        <p:origin x="906" y="84"/>
      </p:cViewPr>
      <p:guideLst>
        <p:guide orient="horz" pos="2160"/>
        <p:guide pos="3840"/>
      </p:guideLst>
    </p:cSldViewPr>
  </p:slideViewPr>
  <p:notesTextViewPr>
    <p:cViewPr>
      <p:scale>
        <a:sx n="1" d="1"/>
        <a:sy n="1" d="1"/>
      </p:scale>
      <p:origin x="0" y="0"/>
    </p:cViewPr>
  </p:notesTextViewPr>
  <p:sorterViewPr>
    <p:cViewPr>
      <p:scale>
        <a:sx n="114" d="100"/>
        <a:sy n="114" d="100"/>
      </p:scale>
      <p:origin x="0" y="0"/>
    </p:cViewPr>
  </p:sorterViewPr>
  <p:notesViewPr>
    <p:cSldViewPr snapToGrid="0" showGuides="1">
      <p:cViewPr varScale="1">
        <p:scale>
          <a:sx n="53" d="100"/>
          <a:sy n="53" d="100"/>
        </p:scale>
        <p:origin x="284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7D7E0E-C84B-4125-803A-0EF831A5651D}"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97EAE0F5-E305-4C3E-8417-E6A359F0DCEE}">
      <dgm:prSet phldrT="[Text]"/>
      <dgm:spPr>
        <a:xfrm>
          <a:off x="1823561" y="2235398"/>
          <a:ext cx="1563052" cy="1490265"/>
        </a:xfrm>
        <a:prstGeom prst="roundRect">
          <a:avLst/>
        </a:prstGeom>
        <a:solidFill>
          <a:srgbClr val="4F81BD">
            <a:tint val="60000"/>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dirty="0">
              <a:solidFill>
                <a:sysClr val="windowText" lastClr="000000">
                  <a:hueOff val="0"/>
                  <a:satOff val="0"/>
                  <a:lumOff val="0"/>
                  <a:alphaOff val="0"/>
                </a:sysClr>
              </a:solidFill>
              <a:latin typeface="Calibri"/>
              <a:ea typeface="+mn-ea"/>
              <a:cs typeface="+mn-cs"/>
            </a:rPr>
            <a:t>Coastal Governance</a:t>
          </a:r>
        </a:p>
      </dgm:t>
    </dgm:pt>
    <dgm:pt modelId="{8DA0C65B-7845-4076-AFE8-1F49E40315FC}" type="parTrans" cxnId="{235A4A7C-EEB8-49F2-AFCF-C5590DA69EE0}">
      <dgm:prSet/>
      <dgm:spPr/>
      <dgm:t>
        <a:bodyPr/>
        <a:lstStyle/>
        <a:p>
          <a:endParaRPr lang="en-US"/>
        </a:p>
      </dgm:t>
    </dgm:pt>
    <dgm:pt modelId="{7D7FCCDE-FFB1-4FA3-BB78-CB372FC225C7}" type="sibTrans" cxnId="{235A4A7C-EEB8-49F2-AFCF-C5590DA69EE0}">
      <dgm:prSet/>
      <dgm:spPr/>
      <dgm:t>
        <a:bodyPr/>
        <a:lstStyle/>
        <a:p>
          <a:endParaRPr lang="en-US"/>
        </a:p>
      </dgm:t>
    </dgm:pt>
    <dgm:pt modelId="{4F7ABF9B-6704-4F62-B4C8-A07F3354FE90}">
      <dgm:prSet phldrT="[Text]"/>
      <dgm:spPr>
        <a:xfrm rot="16200000">
          <a:off x="-187722" y="187722"/>
          <a:ext cx="2980531" cy="2605087"/>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a:solidFill>
                <a:sysClr val="window" lastClr="FFFFFF"/>
              </a:solidFill>
              <a:latin typeface="Calibri"/>
              <a:ea typeface="+mn-ea"/>
              <a:cs typeface="+mn-cs"/>
            </a:rPr>
            <a:t>Demographics</a:t>
          </a:r>
        </a:p>
      </dgm:t>
    </dgm:pt>
    <dgm:pt modelId="{6128334A-8293-416E-BBDF-74974C297639}" type="parTrans" cxnId="{6702427B-B44D-4BF8-9352-BC3E29F136E5}">
      <dgm:prSet/>
      <dgm:spPr/>
      <dgm:t>
        <a:bodyPr/>
        <a:lstStyle/>
        <a:p>
          <a:endParaRPr lang="en-US"/>
        </a:p>
      </dgm:t>
    </dgm:pt>
    <dgm:pt modelId="{BFF65700-C94A-411F-AF16-E44A6AE3B6F8}" type="sibTrans" cxnId="{6702427B-B44D-4BF8-9352-BC3E29F136E5}">
      <dgm:prSet/>
      <dgm:spPr/>
      <dgm:t>
        <a:bodyPr/>
        <a:lstStyle/>
        <a:p>
          <a:endParaRPr lang="en-US"/>
        </a:p>
      </dgm:t>
    </dgm:pt>
    <dgm:pt modelId="{7F29BF74-535C-4AC4-9CEE-6ABF74DC8A36}">
      <dgm:prSet phldrT="[Text]"/>
      <dgm:spPr>
        <a:xfrm>
          <a:off x="2605087" y="0"/>
          <a:ext cx="2605087" cy="2980531"/>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a:solidFill>
                <a:sysClr val="window" lastClr="FFFFFF"/>
              </a:solidFill>
              <a:latin typeface="Calibri"/>
              <a:ea typeface="+mn-ea"/>
              <a:cs typeface="+mn-cs"/>
            </a:rPr>
            <a:t>Sea Level change</a:t>
          </a:r>
        </a:p>
      </dgm:t>
    </dgm:pt>
    <dgm:pt modelId="{4F11828F-AF38-4211-ADF4-9C2E97669A1A}" type="parTrans" cxnId="{45410F91-99A7-4815-9F83-5381FD6B85EF}">
      <dgm:prSet/>
      <dgm:spPr/>
      <dgm:t>
        <a:bodyPr/>
        <a:lstStyle/>
        <a:p>
          <a:endParaRPr lang="en-US"/>
        </a:p>
      </dgm:t>
    </dgm:pt>
    <dgm:pt modelId="{79E8ED34-A3F3-4DBE-A8C6-053FC649C46E}" type="sibTrans" cxnId="{45410F91-99A7-4815-9F83-5381FD6B85EF}">
      <dgm:prSet/>
      <dgm:spPr/>
      <dgm:t>
        <a:bodyPr/>
        <a:lstStyle/>
        <a:p>
          <a:endParaRPr lang="en-US"/>
        </a:p>
      </dgm:t>
    </dgm:pt>
    <dgm:pt modelId="{4F2C62DE-5276-4791-90EC-4578506921D8}">
      <dgm:prSet phldrT="[Text]"/>
      <dgm:spPr>
        <a:xfrm rot="10800000">
          <a:off x="0" y="2980531"/>
          <a:ext cx="2605087" cy="2980531"/>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a:solidFill>
                <a:sysClr val="window" lastClr="FFFFFF"/>
              </a:solidFill>
              <a:latin typeface="Calibri"/>
              <a:ea typeface="+mn-ea"/>
              <a:cs typeface="+mn-cs"/>
            </a:rPr>
            <a:t>Resource use</a:t>
          </a:r>
        </a:p>
      </dgm:t>
    </dgm:pt>
    <dgm:pt modelId="{3B9A661D-EEDC-48C8-8BE7-30BA03F4E4F3}" type="parTrans" cxnId="{36D11A13-64BA-49B0-8AA0-1F511CF09EE9}">
      <dgm:prSet/>
      <dgm:spPr/>
      <dgm:t>
        <a:bodyPr/>
        <a:lstStyle/>
        <a:p>
          <a:endParaRPr lang="en-US"/>
        </a:p>
      </dgm:t>
    </dgm:pt>
    <dgm:pt modelId="{52744B90-9E6C-4DE6-96BB-472277418B63}" type="sibTrans" cxnId="{36D11A13-64BA-49B0-8AA0-1F511CF09EE9}">
      <dgm:prSet/>
      <dgm:spPr/>
      <dgm:t>
        <a:bodyPr/>
        <a:lstStyle/>
        <a:p>
          <a:endParaRPr lang="en-US"/>
        </a:p>
      </dgm:t>
    </dgm:pt>
    <dgm:pt modelId="{7762B622-FE8F-4330-87C7-9B54A019F5B0}">
      <dgm:prSet phldrT="[Text]"/>
      <dgm:spPr>
        <a:xfrm rot="5400000">
          <a:off x="2417365" y="3168253"/>
          <a:ext cx="2980531" cy="2605087"/>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US">
              <a:solidFill>
                <a:sysClr val="window" lastClr="FFFFFF"/>
              </a:solidFill>
              <a:latin typeface="Calibri"/>
              <a:ea typeface="+mn-ea"/>
              <a:cs typeface="+mn-cs"/>
            </a:rPr>
            <a:t>Ecology</a:t>
          </a:r>
        </a:p>
      </dgm:t>
    </dgm:pt>
    <dgm:pt modelId="{7AA0A0EF-79A5-4738-AE79-11F07B23D1F7}" type="parTrans" cxnId="{107F8FD6-330E-46F8-89D6-E7A82A31B2EC}">
      <dgm:prSet/>
      <dgm:spPr/>
      <dgm:t>
        <a:bodyPr/>
        <a:lstStyle/>
        <a:p>
          <a:endParaRPr lang="en-US"/>
        </a:p>
      </dgm:t>
    </dgm:pt>
    <dgm:pt modelId="{F7359D0D-171D-41FF-8EBB-C2D1634B3A5B}" type="sibTrans" cxnId="{107F8FD6-330E-46F8-89D6-E7A82A31B2EC}">
      <dgm:prSet/>
      <dgm:spPr/>
      <dgm:t>
        <a:bodyPr/>
        <a:lstStyle/>
        <a:p>
          <a:endParaRPr lang="en-US"/>
        </a:p>
      </dgm:t>
    </dgm:pt>
    <dgm:pt modelId="{582E8A22-F676-4D0D-8089-8D465BB6C404}" type="pres">
      <dgm:prSet presAssocID="{DD7D7E0E-C84B-4125-803A-0EF831A5651D}" presName="diagram" presStyleCnt="0">
        <dgm:presLayoutVars>
          <dgm:chMax val="1"/>
          <dgm:dir/>
          <dgm:animLvl val="ctr"/>
          <dgm:resizeHandles val="exact"/>
        </dgm:presLayoutVars>
      </dgm:prSet>
      <dgm:spPr/>
      <dgm:t>
        <a:bodyPr/>
        <a:lstStyle/>
        <a:p>
          <a:endParaRPr lang="en-US"/>
        </a:p>
      </dgm:t>
    </dgm:pt>
    <dgm:pt modelId="{940B2D46-32D4-49D3-8C27-82EFBBBD779A}" type="pres">
      <dgm:prSet presAssocID="{DD7D7E0E-C84B-4125-803A-0EF831A5651D}" presName="matrix" presStyleCnt="0"/>
      <dgm:spPr/>
    </dgm:pt>
    <dgm:pt modelId="{F41496D7-0B4D-4C17-9C2E-67BF2D6BFDF8}" type="pres">
      <dgm:prSet presAssocID="{DD7D7E0E-C84B-4125-803A-0EF831A5651D}" presName="tile1" presStyleLbl="node1" presStyleIdx="0" presStyleCnt="4"/>
      <dgm:spPr/>
      <dgm:t>
        <a:bodyPr/>
        <a:lstStyle/>
        <a:p>
          <a:endParaRPr lang="en-US"/>
        </a:p>
      </dgm:t>
    </dgm:pt>
    <dgm:pt modelId="{A253316B-3C6F-4FE8-B69B-A112A70ACE3A}" type="pres">
      <dgm:prSet presAssocID="{DD7D7E0E-C84B-4125-803A-0EF831A5651D}" presName="tile1text" presStyleLbl="node1" presStyleIdx="0" presStyleCnt="4">
        <dgm:presLayoutVars>
          <dgm:chMax val="0"/>
          <dgm:chPref val="0"/>
          <dgm:bulletEnabled val="1"/>
        </dgm:presLayoutVars>
      </dgm:prSet>
      <dgm:spPr/>
      <dgm:t>
        <a:bodyPr/>
        <a:lstStyle/>
        <a:p>
          <a:endParaRPr lang="en-US"/>
        </a:p>
      </dgm:t>
    </dgm:pt>
    <dgm:pt modelId="{C136FC93-742B-40F7-8726-BECA20E72078}" type="pres">
      <dgm:prSet presAssocID="{DD7D7E0E-C84B-4125-803A-0EF831A5651D}" presName="tile2" presStyleLbl="node1" presStyleIdx="1" presStyleCnt="4"/>
      <dgm:spPr/>
      <dgm:t>
        <a:bodyPr/>
        <a:lstStyle/>
        <a:p>
          <a:endParaRPr lang="en-US"/>
        </a:p>
      </dgm:t>
    </dgm:pt>
    <dgm:pt modelId="{43981724-20B0-4331-88BE-7C5C23447EE3}" type="pres">
      <dgm:prSet presAssocID="{DD7D7E0E-C84B-4125-803A-0EF831A5651D}" presName="tile2text" presStyleLbl="node1" presStyleIdx="1" presStyleCnt="4">
        <dgm:presLayoutVars>
          <dgm:chMax val="0"/>
          <dgm:chPref val="0"/>
          <dgm:bulletEnabled val="1"/>
        </dgm:presLayoutVars>
      </dgm:prSet>
      <dgm:spPr/>
      <dgm:t>
        <a:bodyPr/>
        <a:lstStyle/>
        <a:p>
          <a:endParaRPr lang="en-US"/>
        </a:p>
      </dgm:t>
    </dgm:pt>
    <dgm:pt modelId="{7EAB8A07-91DD-4FAF-90D6-9EF83B533A06}" type="pres">
      <dgm:prSet presAssocID="{DD7D7E0E-C84B-4125-803A-0EF831A5651D}" presName="tile3" presStyleLbl="node1" presStyleIdx="2" presStyleCnt="4" custLinFactNeighborY="4"/>
      <dgm:spPr/>
      <dgm:t>
        <a:bodyPr/>
        <a:lstStyle/>
        <a:p>
          <a:endParaRPr lang="en-US"/>
        </a:p>
      </dgm:t>
    </dgm:pt>
    <dgm:pt modelId="{48DFCFB5-011E-49F4-A0C0-89A72324E505}" type="pres">
      <dgm:prSet presAssocID="{DD7D7E0E-C84B-4125-803A-0EF831A5651D}" presName="tile3text" presStyleLbl="node1" presStyleIdx="2" presStyleCnt="4">
        <dgm:presLayoutVars>
          <dgm:chMax val="0"/>
          <dgm:chPref val="0"/>
          <dgm:bulletEnabled val="1"/>
        </dgm:presLayoutVars>
      </dgm:prSet>
      <dgm:spPr/>
      <dgm:t>
        <a:bodyPr/>
        <a:lstStyle/>
        <a:p>
          <a:endParaRPr lang="en-US"/>
        </a:p>
      </dgm:t>
    </dgm:pt>
    <dgm:pt modelId="{C8B58A0B-270C-4D41-8634-A6B35E0E6086}" type="pres">
      <dgm:prSet presAssocID="{DD7D7E0E-C84B-4125-803A-0EF831A5651D}" presName="tile4" presStyleLbl="node1" presStyleIdx="3" presStyleCnt="4"/>
      <dgm:spPr/>
      <dgm:t>
        <a:bodyPr/>
        <a:lstStyle/>
        <a:p>
          <a:endParaRPr lang="en-US"/>
        </a:p>
      </dgm:t>
    </dgm:pt>
    <dgm:pt modelId="{011A2E61-2B27-4B4E-8DAC-3F1855C549CB}" type="pres">
      <dgm:prSet presAssocID="{DD7D7E0E-C84B-4125-803A-0EF831A5651D}" presName="tile4text" presStyleLbl="node1" presStyleIdx="3" presStyleCnt="4">
        <dgm:presLayoutVars>
          <dgm:chMax val="0"/>
          <dgm:chPref val="0"/>
          <dgm:bulletEnabled val="1"/>
        </dgm:presLayoutVars>
      </dgm:prSet>
      <dgm:spPr/>
      <dgm:t>
        <a:bodyPr/>
        <a:lstStyle/>
        <a:p>
          <a:endParaRPr lang="en-US"/>
        </a:p>
      </dgm:t>
    </dgm:pt>
    <dgm:pt modelId="{4C277876-12D1-4A08-BD03-BCA66A9056A0}" type="pres">
      <dgm:prSet presAssocID="{DD7D7E0E-C84B-4125-803A-0EF831A5651D}" presName="centerTile" presStyleLbl="fgShp" presStyleIdx="0" presStyleCnt="1">
        <dgm:presLayoutVars>
          <dgm:chMax val="0"/>
          <dgm:chPref val="0"/>
        </dgm:presLayoutVars>
      </dgm:prSet>
      <dgm:spPr/>
      <dgm:t>
        <a:bodyPr/>
        <a:lstStyle/>
        <a:p>
          <a:endParaRPr lang="en-US"/>
        </a:p>
      </dgm:t>
    </dgm:pt>
  </dgm:ptLst>
  <dgm:cxnLst>
    <dgm:cxn modelId="{C56AE7FA-1503-447A-8537-F9DFA1EC4D1D}" type="presOf" srcId="{4F7ABF9B-6704-4F62-B4C8-A07F3354FE90}" destId="{A253316B-3C6F-4FE8-B69B-A112A70ACE3A}" srcOrd="1" destOrd="0" presId="urn:microsoft.com/office/officeart/2005/8/layout/matrix1"/>
    <dgm:cxn modelId="{45410F91-99A7-4815-9F83-5381FD6B85EF}" srcId="{97EAE0F5-E305-4C3E-8417-E6A359F0DCEE}" destId="{7F29BF74-535C-4AC4-9CEE-6ABF74DC8A36}" srcOrd="1" destOrd="0" parTransId="{4F11828F-AF38-4211-ADF4-9C2E97669A1A}" sibTransId="{79E8ED34-A3F3-4DBE-A8C6-053FC649C46E}"/>
    <dgm:cxn modelId="{771D4B91-17BA-4DF2-8AE6-6850FC09826F}" type="presOf" srcId="{7762B622-FE8F-4330-87C7-9B54A019F5B0}" destId="{C8B58A0B-270C-4D41-8634-A6B35E0E6086}" srcOrd="0" destOrd="0" presId="urn:microsoft.com/office/officeart/2005/8/layout/matrix1"/>
    <dgm:cxn modelId="{40774BBA-EE7C-4025-AD7F-FD6E58B2C823}" type="presOf" srcId="{4F2C62DE-5276-4791-90EC-4578506921D8}" destId="{48DFCFB5-011E-49F4-A0C0-89A72324E505}" srcOrd="1" destOrd="0" presId="urn:microsoft.com/office/officeart/2005/8/layout/matrix1"/>
    <dgm:cxn modelId="{8E3C512D-2946-4827-91E8-8C3BB8A6A0EE}" type="presOf" srcId="{7F29BF74-535C-4AC4-9CEE-6ABF74DC8A36}" destId="{C136FC93-742B-40F7-8726-BECA20E72078}" srcOrd="0" destOrd="0" presId="urn:microsoft.com/office/officeart/2005/8/layout/matrix1"/>
    <dgm:cxn modelId="{107F8FD6-330E-46F8-89D6-E7A82A31B2EC}" srcId="{97EAE0F5-E305-4C3E-8417-E6A359F0DCEE}" destId="{7762B622-FE8F-4330-87C7-9B54A019F5B0}" srcOrd="3" destOrd="0" parTransId="{7AA0A0EF-79A5-4738-AE79-11F07B23D1F7}" sibTransId="{F7359D0D-171D-41FF-8EBB-C2D1634B3A5B}"/>
    <dgm:cxn modelId="{235A4A7C-EEB8-49F2-AFCF-C5590DA69EE0}" srcId="{DD7D7E0E-C84B-4125-803A-0EF831A5651D}" destId="{97EAE0F5-E305-4C3E-8417-E6A359F0DCEE}" srcOrd="0" destOrd="0" parTransId="{8DA0C65B-7845-4076-AFE8-1F49E40315FC}" sibTransId="{7D7FCCDE-FFB1-4FA3-BB78-CB372FC225C7}"/>
    <dgm:cxn modelId="{99978D3B-A0C2-441F-B8BC-58CCEFAB0FE8}" type="presOf" srcId="{DD7D7E0E-C84B-4125-803A-0EF831A5651D}" destId="{582E8A22-F676-4D0D-8089-8D465BB6C404}" srcOrd="0" destOrd="0" presId="urn:microsoft.com/office/officeart/2005/8/layout/matrix1"/>
    <dgm:cxn modelId="{0ADE6FF1-5480-46F2-8822-F4947494131A}" type="presOf" srcId="{7762B622-FE8F-4330-87C7-9B54A019F5B0}" destId="{011A2E61-2B27-4B4E-8DAC-3F1855C549CB}" srcOrd="1" destOrd="0" presId="urn:microsoft.com/office/officeart/2005/8/layout/matrix1"/>
    <dgm:cxn modelId="{081D9158-AF8D-46B6-AB3C-A8DBCE756A88}" type="presOf" srcId="{7F29BF74-535C-4AC4-9CEE-6ABF74DC8A36}" destId="{43981724-20B0-4331-88BE-7C5C23447EE3}" srcOrd="1" destOrd="0" presId="urn:microsoft.com/office/officeart/2005/8/layout/matrix1"/>
    <dgm:cxn modelId="{36D11A13-64BA-49B0-8AA0-1F511CF09EE9}" srcId="{97EAE0F5-E305-4C3E-8417-E6A359F0DCEE}" destId="{4F2C62DE-5276-4791-90EC-4578506921D8}" srcOrd="2" destOrd="0" parTransId="{3B9A661D-EEDC-48C8-8BE7-30BA03F4E4F3}" sibTransId="{52744B90-9E6C-4DE6-96BB-472277418B63}"/>
    <dgm:cxn modelId="{85F87BB7-4B25-4C18-B481-18BFB9F5BE7A}" type="presOf" srcId="{4F7ABF9B-6704-4F62-B4C8-A07F3354FE90}" destId="{F41496D7-0B4D-4C17-9C2E-67BF2D6BFDF8}" srcOrd="0" destOrd="0" presId="urn:microsoft.com/office/officeart/2005/8/layout/matrix1"/>
    <dgm:cxn modelId="{6702427B-B44D-4BF8-9352-BC3E29F136E5}" srcId="{97EAE0F5-E305-4C3E-8417-E6A359F0DCEE}" destId="{4F7ABF9B-6704-4F62-B4C8-A07F3354FE90}" srcOrd="0" destOrd="0" parTransId="{6128334A-8293-416E-BBDF-74974C297639}" sibTransId="{BFF65700-C94A-411F-AF16-E44A6AE3B6F8}"/>
    <dgm:cxn modelId="{F6BEE777-CE86-44D0-A1FA-56C8BEFE76FA}" type="presOf" srcId="{97EAE0F5-E305-4C3E-8417-E6A359F0DCEE}" destId="{4C277876-12D1-4A08-BD03-BCA66A9056A0}" srcOrd="0" destOrd="0" presId="urn:microsoft.com/office/officeart/2005/8/layout/matrix1"/>
    <dgm:cxn modelId="{AB5947BB-15D5-4A53-8096-18FD55A82C6B}" type="presOf" srcId="{4F2C62DE-5276-4791-90EC-4578506921D8}" destId="{7EAB8A07-91DD-4FAF-90D6-9EF83B533A06}" srcOrd="0" destOrd="0" presId="urn:microsoft.com/office/officeart/2005/8/layout/matrix1"/>
    <dgm:cxn modelId="{29429032-CCD9-471E-917F-365566A116EE}" type="presParOf" srcId="{582E8A22-F676-4D0D-8089-8D465BB6C404}" destId="{940B2D46-32D4-49D3-8C27-82EFBBBD779A}" srcOrd="0" destOrd="0" presId="urn:microsoft.com/office/officeart/2005/8/layout/matrix1"/>
    <dgm:cxn modelId="{51BE720B-7B16-4CD0-BEDA-B23C14F48F6C}" type="presParOf" srcId="{940B2D46-32D4-49D3-8C27-82EFBBBD779A}" destId="{F41496D7-0B4D-4C17-9C2E-67BF2D6BFDF8}" srcOrd="0" destOrd="0" presId="urn:microsoft.com/office/officeart/2005/8/layout/matrix1"/>
    <dgm:cxn modelId="{6183EDD6-81E9-4549-90FE-95FE8564CEA0}" type="presParOf" srcId="{940B2D46-32D4-49D3-8C27-82EFBBBD779A}" destId="{A253316B-3C6F-4FE8-B69B-A112A70ACE3A}" srcOrd="1" destOrd="0" presId="urn:microsoft.com/office/officeart/2005/8/layout/matrix1"/>
    <dgm:cxn modelId="{A5C64CC3-7654-4BDF-8B4A-06D12C330631}" type="presParOf" srcId="{940B2D46-32D4-49D3-8C27-82EFBBBD779A}" destId="{C136FC93-742B-40F7-8726-BECA20E72078}" srcOrd="2" destOrd="0" presId="urn:microsoft.com/office/officeart/2005/8/layout/matrix1"/>
    <dgm:cxn modelId="{3985B873-C4CB-4461-9371-C13F92BBFCAC}" type="presParOf" srcId="{940B2D46-32D4-49D3-8C27-82EFBBBD779A}" destId="{43981724-20B0-4331-88BE-7C5C23447EE3}" srcOrd="3" destOrd="0" presId="urn:microsoft.com/office/officeart/2005/8/layout/matrix1"/>
    <dgm:cxn modelId="{44E9BD68-5459-430A-A1FA-C0F1BC69D2A4}" type="presParOf" srcId="{940B2D46-32D4-49D3-8C27-82EFBBBD779A}" destId="{7EAB8A07-91DD-4FAF-90D6-9EF83B533A06}" srcOrd="4" destOrd="0" presId="urn:microsoft.com/office/officeart/2005/8/layout/matrix1"/>
    <dgm:cxn modelId="{2FED055A-619F-4150-95BE-4D1E1D89E13F}" type="presParOf" srcId="{940B2D46-32D4-49D3-8C27-82EFBBBD779A}" destId="{48DFCFB5-011E-49F4-A0C0-89A72324E505}" srcOrd="5" destOrd="0" presId="urn:microsoft.com/office/officeart/2005/8/layout/matrix1"/>
    <dgm:cxn modelId="{3446C461-0C64-47DD-AA47-20800EEE596D}" type="presParOf" srcId="{940B2D46-32D4-49D3-8C27-82EFBBBD779A}" destId="{C8B58A0B-270C-4D41-8634-A6B35E0E6086}" srcOrd="6" destOrd="0" presId="urn:microsoft.com/office/officeart/2005/8/layout/matrix1"/>
    <dgm:cxn modelId="{C9B8A25C-70CC-43F9-BAE9-8D4FDC8B2E6E}" type="presParOf" srcId="{940B2D46-32D4-49D3-8C27-82EFBBBD779A}" destId="{011A2E61-2B27-4B4E-8DAC-3F1855C549CB}" srcOrd="7" destOrd="0" presId="urn:microsoft.com/office/officeart/2005/8/layout/matrix1"/>
    <dgm:cxn modelId="{2D564DE7-135A-4F1B-A3C7-E0E292405C86}" type="presParOf" srcId="{582E8A22-F676-4D0D-8089-8D465BB6C404}" destId="{4C277876-12D1-4A08-BD03-BCA66A9056A0}"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496D7-0B4D-4C17-9C2E-67BF2D6BFDF8}">
      <dsp:nvSpPr>
        <dsp:cNvPr id="0" name=""/>
        <dsp:cNvSpPr/>
      </dsp:nvSpPr>
      <dsp:spPr>
        <a:xfrm rot="16200000">
          <a:off x="-187722" y="187722"/>
          <a:ext cx="2980531" cy="2605087"/>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a:solidFill>
                <a:sysClr val="window" lastClr="FFFFFF"/>
              </a:solidFill>
              <a:latin typeface="Calibri"/>
              <a:ea typeface="+mn-ea"/>
              <a:cs typeface="+mn-cs"/>
            </a:rPr>
            <a:t>Demographics</a:t>
          </a:r>
        </a:p>
      </dsp:txBody>
      <dsp:txXfrm rot="5400000">
        <a:off x="0" y="109123"/>
        <a:ext cx="2605087" cy="2126275"/>
      </dsp:txXfrm>
    </dsp:sp>
    <dsp:sp modelId="{C136FC93-742B-40F7-8726-BECA20E72078}">
      <dsp:nvSpPr>
        <dsp:cNvPr id="0" name=""/>
        <dsp:cNvSpPr/>
      </dsp:nvSpPr>
      <dsp:spPr>
        <a:xfrm>
          <a:off x="2605087" y="0"/>
          <a:ext cx="2605087" cy="2980531"/>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a:solidFill>
                <a:sysClr val="window" lastClr="FFFFFF"/>
              </a:solidFill>
              <a:latin typeface="Calibri"/>
              <a:ea typeface="+mn-ea"/>
              <a:cs typeface="+mn-cs"/>
            </a:rPr>
            <a:t>Sea Level change</a:t>
          </a:r>
        </a:p>
      </dsp:txBody>
      <dsp:txXfrm>
        <a:off x="2605087" y="0"/>
        <a:ext cx="2495964" cy="2235398"/>
      </dsp:txXfrm>
    </dsp:sp>
    <dsp:sp modelId="{7EAB8A07-91DD-4FAF-90D6-9EF83B533A06}">
      <dsp:nvSpPr>
        <dsp:cNvPr id="0" name=""/>
        <dsp:cNvSpPr/>
      </dsp:nvSpPr>
      <dsp:spPr>
        <a:xfrm rot="10800000">
          <a:off x="0" y="2980531"/>
          <a:ext cx="2605087" cy="2980531"/>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a:solidFill>
                <a:sysClr val="window" lastClr="FFFFFF"/>
              </a:solidFill>
              <a:latin typeface="Calibri"/>
              <a:ea typeface="+mn-ea"/>
              <a:cs typeface="+mn-cs"/>
            </a:rPr>
            <a:t>Resource use</a:t>
          </a:r>
        </a:p>
      </dsp:txBody>
      <dsp:txXfrm rot="10800000">
        <a:off x="109123" y="3725664"/>
        <a:ext cx="2495964" cy="2235398"/>
      </dsp:txXfrm>
    </dsp:sp>
    <dsp:sp modelId="{C8B58A0B-270C-4D41-8634-A6B35E0E6086}">
      <dsp:nvSpPr>
        <dsp:cNvPr id="0" name=""/>
        <dsp:cNvSpPr/>
      </dsp:nvSpPr>
      <dsp:spPr>
        <a:xfrm rot="5400000">
          <a:off x="2417365" y="3168253"/>
          <a:ext cx="2980531" cy="2605087"/>
        </a:xfrm>
        <a:prstGeom prst="round1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a:solidFill>
                <a:sysClr val="window" lastClr="FFFFFF"/>
              </a:solidFill>
              <a:latin typeface="Calibri"/>
              <a:ea typeface="+mn-ea"/>
              <a:cs typeface="+mn-cs"/>
            </a:rPr>
            <a:t>Ecology</a:t>
          </a:r>
        </a:p>
      </dsp:txBody>
      <dsp:txXfrm rot="-5400000">
        <a:off x="2605087" y="3725664"/>
        <a:ext cx="2605087" cy="2126275"/>
      </dsp:txXfrm>
    </dsp:sp>
    <dsp:sp modelId="{4C277876-12D1-4A08-BD03-BCA66A9056A0}">
      <dsp:nvSpPr>
        <dsp:cNvPr id="0" name=""/>
        <dsp:cNvSpPr/>
      </dsp:nvSpPr>
      <dsp:spPr>
        <a:xfrm>
          <a:off x="1823561" y="2235398"/>
          <a:ext cx="1563052" cy="1490265"/>
        </a:xfrm>
        <a:prstGeom prst="roundRect">
          <a:avLst/>
        </a:prstGeom>
        <a:solidFill>
          <a:srgbClr val="4F81BD">
            <a:tint val="60000"/>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a:solidFill>
                <a:sysClr val="windowText" lastClr="000000">
                  <a:hueOff val="0"/>
                  <a:satOff val="0"/>
                  <a:lumOff val="0"/>
                  <a:alphaOff val="0"/>
                </a:sysClr>
              </a:solidFill>
              <a:latin typeface="Calibri"/>
              <a:ea typeface="+mn-ea"/>
              <a:cs typeface="+mn-cs"/>
            </a:rPr>
            <a:t>Coastal Governance</a:t>
          </a:r>
        </a:p>
      </dsp:txBody>
      <dsp:txXfrm>
        <a:off x="1896310" y="2308147"/>
        <a:ext cx="1417554" cy="1344767"/>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FA8042-29A1-4486-A765-75526984061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a:extLst>
              <a:ext uri="{FF2B5EF4-FFF2-40B4-BE49-F238E27FC236}">
                <a16:creationId xmlns:a16="http://schemas.microsoft.com/office/drawing/2014/main" id="{08D8449A-A734-4B2E-9806-61303F24B6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249263-8DF9-4907-970E-1CFD040DC73A}" type="datetimeFigureOut">
              <a:rPr lang="en-IN" smtClean="0"/>
              <a:t>17-03-2021</a:t>
            </a:fld>
            <a:endParaRPr lang="en-IN" dirty="0"/>
          </a:p>
        </p:txBody>
      </p:sp>
      <p:sp>
        <p:nvSpPr>
          <p:cNvPr id="4" name="Footer Placeholder 3">
            <a:extLst>
              <a:ext uri="{FF2B5EF4-FFF2-40B4-BE49-F238E27FC236}">
                <a16:creationId xmlns:a16="http://schemas.microsoft.com/office/drawing/2014/main" id="{F6605C2A-990C-4531-8CBF-BC3BEC0AF3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5" name="Slide Number Placeholder 4">
            <a:extLst>
              <a:ext uri="{FF2B5EF4-FFF2-40B4-BE49-F238E27FC236}">
                <a16:creationId xmlns:a16="http://schemas.microsoft.com/office/drawing/2014/main" id="{0D7358FE-F7D5-4C85-B0FD-2394F7F877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BAE485-B3C6-4830-BBC8-C6E008BDD690}" type="slidenum">
              <a:rPr lang="en-IN" smtClean="0"/>
              <a:t>‹#›</a:t>
            </a:fld>
            <a:endParaRPr lang="en-IN" dirty="0"/>
          </a:p>
        </p:txBody>
      </p:sp>
    </p:spTree>
    <p:extLst>
      <p:ext uri="{BB962C8B-B14F-4D97-AF65-F5344CB8AC3E}">
        <p14:creationId xmlns:p14="http://schemas.microsoft.com/office/powerpoint/2010/main" val="412162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B412-7BFF-46C7-AB5E-DE35F66C9933}" type="datetimeFigureOut">
              <a:rPr lang="en-IN" smtClean="0"/>
              <a:t>17-03-2021</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ACE04-E13C-4837-B6DD-B388E7CAA05E}" type="slidenum">
              <a:rPr lang="en-IN" smtClean="0"/>
              <a:t>‹#›</a:t>
            </a:fld>
            <a:endParaRPr lang="en-IN" dirty="0"/>
          </a:p>
        </p:txBody>
      </p:sp>
    </p:spTree>
    <p:extLst>
      <p:ext uri="{BB962C8B-B14F-4D97-AF65-F5344CB8AC3E}">
        <p14:creationId xmlns:p14="http://schemas.microsoft.com/office/powerpoint/2010/main" val="1850441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1</a:t>
            </a:fld>
            <a:endParaRPr lang="en-IN" dirty="0"/>
          </a:p>
        </p:txBody>
      </p:sp>
    </p:spTree>
    <p:extLst>
      <p:ext uri="{BB962C8B-B14F-4D97-AF65-F5344CB8AC3E}">
        <p14:creationId xmlns:p14="http://schemas.microsoft.com/office/powerpoint/2010/main" val="36992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2</a:t>
            </a:fld>
            <a:endParaRPr lang="en-IN" dirty="0"/>
          </a:p>
        </p:txBody>
      </p:sp>
    </p:spTree>
    <p:extLst>
      <p:ext uri="{BB962C8B-B14F-4D97-AF65-F5344CB8AC3E}">
        <p14:creationId xmlns:p14="http://schemas.microsoft.com/office/powerpoint/2010/main" val="842425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3</a:t>
            </a:fld>
            <a:endParaRPr lang="en-IN" dirty="0"/>
          </a:p>
        </p:txBody>
      </p:sp>
    </p:spTree>
    <p:extLst>
      <p:ext uri="{BB962C8B-B14F-4D97-AF65-F5344CB8AC3E}">
        <p14:creationId xmlns:p14="http://schemas.microsoft.com/office/powerpoint/2010/main" val="1859640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9</a:t>
            </a:fld>
            <a:endParaRPr lang="en-IN" dirty="0"/>
          </a:p>
        </p:txBody>
      </p:sp>
    </p:spTree>
    <p:extLst>
      <p:ext uri="{BB962C8B-B14F-4D97-AF65-F5344CB8AC3E}">
        <p14:creationId xmlns:p14="http://schemas.microsoft.com/office/powerpoint/2010/main" val="3604833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5ACE04-E13C-4837-B6DD-B388E7CAA05E}"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9493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dirty="0"/>
              <a:t>Presentation title</a:t>
            </a:r>
            <a:endParaRPr lang="en-IN" dirty="0"/>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dirty="0"/>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IN" smtClean="0"/>
              <a:t>17-03-2021</a:t>
            </a:fld>
            <a:endParaRPr lang="en-IN"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smtClean="0"/>
              <a:t>Click icon to add picture</a:t>
            </a:r>
            <a:endParaRPr lang="en-IN"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89945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Large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5908430" y="1046163"/>
            <a:ext cx="5445369" cy="1114784"/>
          </a:xfrm>
        </p:spPr>
        <p:txBody>
          <a:bodyPr lIns="0" tIns="0" rIns="0" bIns="0" anchor="b">
            <a:noAutofit/>
          </a:bodyPr>
          <a:lstStyle>
            <a:lvl1pPr>
              <a:defRPr sz="3200" b="1" cap="all" baseline="0"/>
            </a:lvl1pPr>
          </a:lstStyle>
          <a:p>
            <a:r>
              <a:rPr lang="en-US" smtClean="0"/>
              <a:t>Click to edit Master title style</a:t>
            </a:r>
            <a:endParaRPr lang="en-IN"/>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p:nvPr>
        </p:nvSpPr>
        <p:spPr>
          <a:xfrm>
            <a:off x="5908430" y="2506662"/>
            <a:ext cx="5445370" cy="3454523"/>
          </a:xfrm>
        </p:spPr>
        <p:txBody>
          <a:bodyPr lIns="0" tIns="0" rIns="0" bIns="0">
            <a:noAutofit/>
          </a:bodyPr>
          <a:lstStyle>
            <a:lvl1pPr>
              <a:lnSpc>
                <a:spcPct val="100000"/>
              </a:lnSpc>
              <a:buClr>
                <a:schemeClr val="accent1"/>
              </a:buClr>
              <a:defRPr sz="1800"/>
            </a:lvl1pPr>
            <a:lvl2pPr>
              <a:lnSpc>
                <a:spcPct val="100000"/>
              </a:lnSpc>
              <a:buClr>
                <a:schemeClr val="accent1"/>
              </a:buClr>
              <a:defRPr sz="1600"/>
            </a:lvl2pPr>
            <a:lvl3pPr>
              <a:lnSpc>
                <a:spcPct val="100000"/>
              </a:lnSpc>
              <a:buClr>
                <a:schemeClr val="accent1"/>
              </a:buClr>
              <a:defRPr sz="1400"/>
            </a:lvl3pPr>
            <a:lvl4pPr>
              <a:lnSpc>
                <a:spcPct val="100000"/>
              </a:lnSpc>
              <a:buClr>
                <a:schemeClr val="accent1"/>
              </a:buClr>
              <a:defRPr sz="1200"/>
            </a:lvl4pPr>
            <a:lvl5pPr>
              <a:lnSpc>
                <a:spcPct val="100000"/>
              </a:lnSpc>
              <a:buClr>
                <a:schemeClr val="accent1"/>
              </a:buCl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dirty="0"/>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469045" y="0"/>
            <a:ext cx="5210175" cy="5961063"/>
          </a:xfrm>
          <a:solidFill>
            <a:schemeClr val="bg1">
              <a:lumMod val="85000"/>
            </a:schemeClr>
          </a:solidFill>
        </p:spPr>
        <p:txBody>
          <a:bodyPr anchor="ctr"/>
          <a:lstStyle>
            <a:lvl1pPr marL="0" indent="0" algn="ctr">
              <a:buNone/>
              <a:defRPr/>
            </a:lvl1pPr>
          </a:lstStyle>
          <a:p>
            <a:r>
              <a:rPr lang="en-US" smtClean="0"/>
              <a:t>Click icon to add picture</a:t>
            </a:r>
            <a:endParaRPr lang="en-IN"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84765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Three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363416" y="1046163"/>
            <a:ext cx="5445369" cy="1114784"/>
          </a:xfrm>
        </p:spPr>
        <p:txBody>
          <a:bodyPr lIns="0" tIns="0" rIns="0" bIns="0" anchor="b">
            <a:noAutofit/>
          </a:bodyPr>
          <a:lstStyle>
            <a:lvl1pPr>
              <a:defRPr sz="3200" b="1" cap="all" baseline="0"/>
            </a:lvl1pPr>
          </a:lstStyle>
          <a:p>
            <a:r>
              <a:rPr lang="en-US" smtClean="0"/>
              <a:t>Click to edit Master title style</a:t>
            </a:r>
            <a:endParaRPr lang="en-IN" dirty="0"/>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p:nvPr>
        </p:nvSpPr>
        <p:spPr>
          <a:xfrm>
            <a:off x="363416" y="2506662"/>
            <a:ext cx="5445370" cy="3454523"/>
          </a:xfrm>
        </p:spPr>
        <p:txBody>
          <a:bodyPr lIns="0" tIns="0" rIns="0" bIns="0">
            <a:noAutofit/>
          </a:bodyPr>
          <a:lstStyle>
            <a:lvl1pPr>
              <a:lnSpc>
                <a:spcPct val="100000"/>
              </a:lnSpc>
              <a:defRPr sz="1800"/>
            </a:lvl1pPr>
            <a:lvl2pPr>
              <a:lnSpc>
                <a:spcPct val="100000"/>
              </a:lnSpc>
              <a:defRPr sz="1600"/>
            </a:lvl2pPr>
            <a:lvl3pPr>
              <a:lnSpc>
                <a:spcPct val="100000"/>
              </a:lnSpc>
              <a:defRPr sz="1400"/>
            </a:lvl3pPr>
            <a:lvl4pPr>
              <a:lnSpc>
                <a:spcPct val="100000"/>
              </a:lnSpc>
              <a:defRPr sz="1200"/>
            </a:lvl4pPr>
            <a:lvl5pPr>
              <a:lnSpc>
                <a:spcPct val="100000"/>
              </a:lnSpc>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dirty="0"/>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accent3"/>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5919755" y="1"/>
            <a:ext cx="3430408" cy="4091942"/>
          </a:xfrm>
          <a:solidFill>
            <a:schemeClr val="bg1">
              <a:lumMod val="85000"/>
            </a:schemeClr>
          </a:solidFill>
        </p:spPr>
        <p:txBody>
          <a:bodyPr anchor="ctr"/>
          <a:lstStyle>
            <a:lvl1pPr marL="0" indent="0" algn="ctr">
              <a:buNone/>
              <a:defRPr/>
            </a:lvl1pPr>
          </a:lstStyle>
          <a:p>
            <a:r>
              <a:rPr lang="en-US" smtClean="0"/>
              <a:t>Click icon to add picture</a:t>
            </a:r>
            <a:endParaRPr lang="en-IN"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24055"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36341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1804745"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Picture Placeholder 9">
            <a:extLst>
              <a:ext uri="{FF2B5EF4-FFF2-40B4-BE49-F238E27FC236}">
                <a16:creationId xmlns:a16="http://schemas.microsoft.com/office/drawing/2014/main" id="{63A2A33D-4D91-454D-A35B-6DA97069EC3F}"/>
              </a:ext>
            </a:extLst>
          </p:cNvPr>
          <p:cNvSpPr>
            <a:spLocks noGrp="1"/>
          </p:cNvSpPr>
          <p:nvPr>
            <p:ph type="pic" sz="quarter" idx="16"/>
          </p:nvPr>
        </p:nvSpPr>
        <p:spPr>
          <a:xfrm>
            <a:off x="9542186" y="555157"/>
            <a:ext cx="2649814" cy="4298197"/>
          </a:xfrm>
          <a:solidFill>
            <a:schemeClr val="bg1">
              <a:lumMod val="85000"/>
            </a:schemeClr>
          </a:solidFill>
        </p:spPr>
        <p:txBody>
          <a:bodyPr anchor="ctr"/>
          <a:lstStyle>
            <a:lvl1pPr marL="0" indent="0" algn="ctr">
              <a:buNone/>
              <a:defRPr/>
            </a:lvl1pPr>
          </a:lstStyle>
          <a:p>
            <a:r>
              <a:rPr lang="en-US" smtClean="0"/>
              <a:t>Click icon to add picture</a:t>
            </a:r>
            <a:endParaRPr lang="en-IN" dirty="0"/>
          </a:p>
        </p:txBody>
      </p:sp>
      <p:sp>
        <p:nvSpPr>
          <p:cNvPr id="21" name="Picture Placeholder 9">
            <a:extLst>
              <a:ext uri="{FF2B5EF4-FFF2-40B4-BE49-F238E27FC236}">
                <a16:creationId xmlns:a16="http://schemas.microsoft.com/office/drawing/2014/main" id="{7EC67FB7-777C-473E-95B8-585AA8E66406}"/>
              </a:ext>
            </a:extLst>
          </p:cNvPr>
          <p:cNvSpPr>
            <a:spLocks noGrp="1"/>
          </p:cNvSpPr>
          <p:nvPr>
            <p:ph type="pic" sz="quarter" idx="17"/>
          </p:nvPr>
        </p:nvSpPr>
        <p:spPr>
          <a:xfrm>
            <a:off x="5919754" y="4289110"/>
            <a:ext cx="3430407" cy="1672075"/>
          </a:xfrm>
          <a:solidFill>
            <a:schemeClr val="bg1">
              <a:lumMod val="85000"/>
            </a:schemeClr>
          </a:solidFill>
        </p:spPr>
        <p:txBody>
          <a:bodyPr anchor="ctr"/>
          <a:lstStyle>
            <a:lvl1pPr marL="0" indent="0" algn="ctr">
              <a:buNone/>
              <a:defRPr/>
            </a:lvl1pPr>
          </a:lstStyle>
          <a:p>
            <a:r>
              <a:rPr lang="en-US" smtClean="0"/>
              <a:t>Click icon to add picture</a:t>
            </a:r>
            <a:endParaRPr lang="en-IN" dirty="0"/>
          </a:p>
        </p:txBody>
      </p:sp>
    </p:spTree>
    <p:extLst>
      <p:ext uri="{BB962C8B-B14F-4D97-AF65-F5344CB8AC3E}">
        <p14:creationId xmlns:p14="http://schemas.microsoft.com/office/powerpoint/2010/main" val="23405895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Image Horizont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dirty="0"/>
              <a:t>TITLE HERE</a:t>
            </a:r>
            <a:endParaRPr lang="en-IN" dirty="0"/>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p:nvPr>
        </p:nvSpPr>
        <p:spPr>
          <a:xfrm>
            <a:off x="831850" y="4839691"/>
            <a:ext cx="10515600" cy="1305379"/>
          </a:xfrm>
        </p:spPr>
        <p:txBody>
          <a:bodyPr vert="horz" lIns="91440" tIns="45720" rIns="91440" bIns="45720" rtlCol="0">
            <a:noAutofit/>
          </a:bodyPr>
          <a:lstStyle>
            <a:lvl1pPr marL="0" indent="0" algn="ctr">
              <a:lnSpc>
                <a:spcPct val="100000"/>
              </a:lnSpc>
              <a:buNone/>
              <a:defRPr lang="en-US" sz="1800" b="0" cap="none" baseline="0" dirty="0" smtClean="0"/>
            </a:lvl1pPr>
          </a:lstStyle>
          <a:p>
            <a:pPr marL="228600" lvl="0" indent="-228600"/>
            <a:r>
              <a:rPr lang="en-US" smtClean="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0" y="0"/>
            <a:ext cx="12192000" cy="3713018"/>
          </a:xfrm>
          <a:solidFill>
            <a:schemeClr val="bg1">
              <a:lumMod val="85000"/>
            </a:schemeClr>
          </a:solidFill>
        </p:spPr>
        <p:txBody>
          <a:bodyPr anchor="ctr">
            <a:normAutofit/>
          </a:bodyPr>
          <a:lstStyle>
            <a:lvl1pPr marL="0" indent="0" algn="ctr">
              <a:buNone/>
              <a:defRPr sz="2000"/>
            </a:lvl1pPr>
          </a:lstStyle>
          <a:p>
            <a:r>
              <a:rPr lang="en-US" smtClean="0"/>
              <a:t>Click icon to add picture</a:t>
            </a:r>
            <a:endParaRPr lang="en-IN"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42780638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dirty="0"/>
              <a:t>Title here</a:t>
            </a:r>
            <a:endParaRPr lang="en-IN" dirty="0"/>
          </a:p>
        </p:txBody>
      </p:sp>
      <p:sp>
        <p:nvSpPr>
          <p:cNvPr id="3" name="Text Placeholder 2">
            <a:extLst>
              <a:ext uri="{FF2B5EF4-FFF2-40B4-BE49-F238E27FC236}">
                <a16:creationId xmlns:a16="http://schemas.microsoft.com/office/drawing/2014/main" id="{712D9B6D-CE43-4FB1-87C0-D3565E730242}"/>
              </a:ext>
            </a:extLst>
          </p:cNvPr>
          <p:cNvSpPr>
            <a:spLocks noGrp="1"/>
          </p:cNvSpPr>
          <p:nvPr>
            <p:ph type="body" idx="1"/>
          </p:nvPr>
        </p:nvSpPr>
        <p:spPr>
          <a:xfrm>
            <a:off x="4080986"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249D73CD-EB11-4ED6-80CF-B68320D57E91}"/>
              </a:ext>
            </a:extLst>
          </p:cNvPr>
          <p:cNvSpPr>
            <a:spLocks noGrp="1"/>
          </p:cNvSpPr>
          <p:nvPr>
            <p:ph sz="half" idx="2"/>
          </p:nvPr>
        </p:nvSpPr>
        <p:spPr>
          <a:xfrm>
            <a:off x="4080986"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11" name="Content Placeholder 16">
            <a:extLst>
              <a:ext uri="{FF2B5EF4-FFF2-40B4-BE49-F238E27FC236}">
                <a16:creationId xmlns:a16="http://schemas.microsoft.com/office/drawing/2014/main" id="{57889B18-CC7E-47A7-B83B-45D7871D298A}"/>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3639489" y="421045"/>
            <a:ext cx="0" cy="5768619"/>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A09F60F9-61AE-4464-B369-1CF86DB708DA}"/>
              </a:ext>
            </a:extLst>
          </p:cNvPr>
          <p:cNvSpPr>
            <a:spLocks noGrp="1"/>
          </p:cNvSpPr>
          <p:nvPr>
            <p:ph type="body" idx="15"/>
          </p:nvPr>
        </p:nvSpPr>
        <p:spPr>
          <a:xfrm>
            <a:off x="7870582"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Content Placeholder 3">
            <a:extLst>
              <a:ext uri="{FF2B5EF4-FFF2-40B4-BE49-F238E27FC236}">
                <a16:creationId xmlns:a16="http://schemas.microsoft.com/office/drawing/2014/main" id="{124CEF01-2C7C-4568-8A45-5F5A058ECFC1}"/>
              </a:ext>
            </a:extLst>
          </p:cNvPr>
          <p:cNvSpPr>
            <a:spLocks noGrp="1"/>
          </p:cNvSpPr>
          <p:nvPr>
            <p:ph sz="half" idx="16"/>
          </p:nvPr>
        </p:nvSpPr>
        <p:spPr>
          <a:xfrm>
            <a:off x="7870582"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23" name="Picture Placeholder 8">
            <a:extLst>
              <a:ext uri="{FF2B5EF4-FFF2-40B4-BE49-F238E27FC236}">
                <a16:creationId xmlns:a16="http://schemas.microsoft.com/office/drawing/2014/main" id="{BAF86618-E012-4E70-91E3-A72E71C63E64}"/>
              </a:ext>
            </a:extLst>
          </p:cNvPr>
          <p:cNvSpPr>
            <a:spLocks noGrp="1"/>
          </p:cNvSpPr>
          <p:nvPr>
            <p:ph type="pic" sz="quarter" idx="18" hasCustomPrompt="1"/>
          </p:nvPr>
        </p:nvSpPr>
        <p:spPr>
          <a:xfrm>
            <a:off x="4080986" y="1676296"/>
            <a:ext cx="587932" cy="587932"/>
          </a:xfrm>
          <a:noFill/>
        </p:spPr>
        <p:txBody>
          <a:bodyPr anchor="ctr">
            <a:noAutofit/>
          </a:bodyPr>
          <a:lstStyle>
            <a:lvl1pPr marL="0" indent="0" algn="ctr">
              <a:buNone/>
              <a:defRPr sz="1400">
                <a:solidFill>
                  <a:schemeClr val="tx1"/>
                </a:solidFill>
              </a:defRPr>
            </a:lvl1pPr>
          </a:lstStyle>
          <a:p>
            <a:r>
              <a:rPr lang="en-US" dirty="0"/>
              <a:t>Icon Here</a:t>
            </a:r>
            <a:endParaRPr lang="en-IN" dirty="0"/>
          </a:p>
        </p:txBody>
      </p:sp>
      <p:sp>
        <p:nvSpPr>
          <p:cNvPr id="24" name="Picture Placeholder 8">
            <a:extLst>
              <a:ext uri="{FF2B5EF4-FFF2-40B4-BE49-F238E27FC236}">
                <a16:creationId xmlns:a16="http://schemas.microsoft.com/office/drawing/2014/main" id="{4FF378B9-734E-4C43-836C-CB80566DDB15}"/>
              </a:ext>
            </a:extLst>
          </p:cNvPr>
          <p:cNvSpPr>
            <a:spLocks noGrp="1"/>
          </p:cNvSpPr>
          <p:nvPr>
            <p:ph type="pic" sz="quarter" idx="19" hasCustomPrompt="1"/>
          </p:nvPr>
        </p:nvSpPr>
        <p:spPr>
          <a:xfrm>
            <a:off x="7868008" y="1676296"/>
            <a:ext cx="587932" cy="587932"/>
          </a:xfrm>
          <a:noFill/>
        </p:spPr>
        <p:txBody>
          <a:bodyPr anchor="ctr">
            <a:noAutofit/>
          </a:bodyPr>
          <a:lstStyle>
            <a:lvl1pPr marL="0" indent="0" algn="ctr">
              <a:buNone/>
              <a:defRPr sz="1400">
                <a:solidFill>
                  <a:schemeClr val="tx1"/>
                </a:solidFill>
              </a:defRPr>
            </a:lvl1pPr>
          </a:lstStyle>
          <a:p>
            <a:r>
              <a:rPr lang="en-US" dirty="0"/>
              <a:t>Icon Here</a:t>
            </a:r>
            <a:endParaRPr lang="en-IN" dirty="0"/>
          </a:p>
        </p:txBody>
      </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9" name="Text Placeholder 2">
            <a:extLst>
              <a:ext uri="{FF2B5EF4-FFF2-40B4-BE49-F238E27FC236}">
                <a16:creationId xmlns:a16="http://schemas.microsoft.com/office/drawing/2014/main" id="{76F2CCF2-293A-49CA-B2A9-134BB5DEF98E}"/>
              </a:ext>
            </a:extLst>
          </p:cNvPr>
          <p:cNvSpPr>
            <a:spLocks noGrp="1"/>
          </p:cNvSpPr>
          <p:nvPr>
            <p:ph type="body" idx="20"/>
          </p:nvPr>
        </p:nvSpPr>
        <p:spPr>
          <a:xfrm>
            <a:off x="4080985" y="480157"/>
            <a:ext cx="6944563" cy="823912"/>
          </a:xfrm>
        </p:spPr>
        <p:txBody>
          <a:bodyPr lIns="0" tIns="0" rIns="0" bIns="0" anchor="ctr">
            <a:noAutofit/>
          </a:bodyPr>
          <a:lstStyle>
            <a:lvl1pPr marL="0" indent="0">
              <a:buNone/>
              <a:defRPr sz="2000" b="1">
                <a:solidFill>
                  <a:schemeClr val="tx1">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32190516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alf Image Vertical Purpl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5316488" y="0"/>
            <a:ext cx="6875511" cy="6858000"/>
          </a:xfrm>
          <a:solidFill>
            <a:schemeClr val="bg1">
              <a:lumMod val="85000"/>
            </a:schemeClr>
          </a:solidFill>
        </p:spPr>
        <p:txBody>
          <a:bodyPr anchor="ctr">
            <a:normAutofit/>
          </a:bodyPr>
          <a:lstStyle>
            <a:lvl1pPr marL="0" indent="0" algn="ctr">
              <a:buNone/>
              <a:defRPr sz="2000"/>
            </a:lvl1pPr>
          </a:lstStyle>
          <a:p>
            <a:r>
              <a:rPr lang="en-US" smtClean="0"/>
              <a:t>Click icon to add picture</a:t>
            </a:r>
            <a:endParaRPr lang="en-IN" dirty="0"/>
          </a:p>
        </p:txBody>
      </p:sp>
      <p:sp>
        <p:nvSpPr>
          <p:cNvPr id="4" name="Rectangle 3">
            <a:extLst>
              <a:ext uri="{FF2B5EF4-FFF2-40B4-BE49-F238E27FC236}">
                <a16:creationId xmlns:a16="http://schemas.microsoft.com/office/drawing/2014/main" id="{9536DA47-61AF-4CF1-8DF3-3721934D13E3}"/>
              </a:ext>
            </a:extLst>
          </p:cNvPr>
          <p:cNvSpPr/>
          <p:nvPr userDrawn="1"/>
        </p:nvSpPr>
        <p:spPr>
          <a:xfrm>
            <a:off x="0" y="0"/>
            <a:ext cx="5316488"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 name="Rectangle 4">
            <a:extLst>
              <a:ext uri="{FF2B5EF4-FFF2-40B4-BE49-F238E27FC236}">
                <a16:creationId xmlns:a16="http://schemas.microsoft.com/office/drawing/2014/main" id="{056FD760-FBDC-4410-A039-469F7931D3A3}"/>
              </a:ext>
            </a:extLst>
          </p:cNvPr>
          <p:cNvSpPr/>
          <p:nvPr userDrawn="1"/>
        </p:nvSpPr>
        <p:spPr>
          <a:xfrm>
            <a:off x="831850" y="1723292"/>
            <a:ext cx="5307246" cy="3745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384651" y="1087907"/>
            <a:ext cx="4468698" cy="1444275"/>
          </a:xfrm>
        </p:spPr>
        <p:txBody>
          <a:bodyPr vert="horz" lIns="91440" tIns="792000" rIns="91440" bIns="45720" rtlCol="0" anchor="t">
            <a:noAutofit/>
          </a:bodyPr>
          <a:lstStyle>
            <a:lvl1pPr algn="l">
              <a:defRPr lang="en-IN" sz="3600" b="1" cap="all" baseline="0">
                <a:solidFill>
                  <a:schemeClr val="bg1"/>
                </a:solidFill>
              </a:defRPr>
            </a:lvl1pPr>
          </a:lstStyle>
          <a:p>
            <a:pPr lvl="0"/>
            <a:r>
              <a:rPr lang="en-US" dirty="0"/>
              <a:t>TITLE HERE</a:t>
            </a:r>
            <a:endParaRPr lang="en-IN" dirty="0"/>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p:nvPr>
        </p:nvSpPr>
        <p:spPr>
          <a:xfrm>
            <a:off x="368711" y="2552611"/>
            <a:ext cx="4097778" cy="1992819"/>
          </a:xfrm>
        </p:spPr>
        <p:txBody>
          <a:bodyPr vert="horz" lIns="91440" tIns="45720" rIns="91440" bIns="45720" rtlCol="0">
            <a:noAutofit/>
          </a:bodyPr>
          <a:lstStyle>
            <a:lvl1pPr marL="0" indent="0" algn="l">
              <a:lnSpc>
                <a:spcPct val="100000"/>
              </a:lnSpc>
              <a:buNone/>
              <a:defRPr lang="en-US" sz="1800" b="0" cap="none" baseline="0" dirty="0" smtClean="0">
                <a:solidFill>
                  <a:schemeClr val="bg1"/>
                </a:solidFill>
              </a:defRPr>
            </a:lvl1pPr>
          </a:lstStyle>
          <a:p>
            <a:pPr marL="228600" lvl="0" indent="-228600"/>
            <a:r>
              <a:rPr lang="en-US" smtClean="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454991" y="1620451"/>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grpSp>
        <p:nvGrpSpPr>
          <p:cNvPr id="13" name="Group 12">
            <a:extLst>
              <a:ext uri="{FF2B5EF4-FFF2-40B4-BE49-F238E27FC236}">
                <a16:creationId xmlns:a16="http://schemas.microsoft.com/office/drawing/2014/main" id="{C5F2EA84-5150-479B-86D5-F4BAE1263488}"/>
              </a:ext>
            </a:extLst>
          </p:cNvPr>
          <p:cNvGrpSpPr/>
          <p:nvPr userDrawn="1"/>
        </p:nvGrpSpPr>
        <p:grpSpPr>
          <a:xfrm flipH="1">
            <a:off x="1130928" y="4803540"/>
            <a:ext cx="3616779" cy="3522776"/>
            <a:chOff x="2555621" y="3917613"/>
            <a:chExt cx="3616779" cy="3522776"/>
          </a:xfrm>
        </p:grpSpPr>
        <p:sp>
          <p:nvSpPr>
            <p:cNvPr id="15" name="Oval 14">
              <a:extLst>
                <a:ext uri="{FF2B5EF4-FFF2-40B4-BE49-F238E27FC236}">
                  <a16:creationId xmlns:a16="http://schemas.microsoft.com/office/drawing/2014/main" id="{C0699C4B-8D8E-47E2-A0C5-D71C25ABAC72}"/>
                </a:ext>
              </a:extLst>
            </p:cNvPr>
            <p:cNvSpPr/>
            <p:nvPr userDrawn="1"/>
          </p:nvSpPr>
          <p:spPr>
            <a:xfrm>
              <a:off x="2874028" y="4142017"/>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2F607AB9-31A7-4B79-9AFE-0DFDB792E20C}"/>
                </a:ext>
              </a:extLst>
            </p:cNvPr>
            <p:cNvSpPr/>
            <p:nvPr userDrawn="1"/>
          </p:nvSpPr>
          <p:spPr>
            <a:xfrm>
              <a:off x="2555621" y="3917613"/>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Tree>
    <p:extLst>
      <p:ext uri="{BB962C8B-B14F-4D97-AF65-F5344CB8AC3E}">
        <p14:creationId xmlns:p14="http://schemas.microsoft.com/office/powerpoint/2010/main" val="194174930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ABAC-B403-4354-A27F-4C38B08C1D3F}"/>
              </a:ext>
            </a:extLst>
          </p:cNvPr>
          <p:cNvSpPr>
            <a:spLocks noGrp="1"/>
          </p:cNvSpPr>
          <p:nvPr>
            <p:ph type="title" hasCustomPrompt="1"/>
          </p:nvPr>
        </p:nvSpPr>
        <p:spPr>
          <a:xfrm>
            <a:off x="4712885" y="2704121"/>
            <a:ext cx="6556248" cy="750278"/>
          </a:xfrm>
        </p:spPr>
        <p:txBody>
          <a:bodyPr/>
          <a:lstStyle>
            <a:lvl1pPr>
              <a:defRPr lang="en-US" sz="4800" b="1" kern="1200" cap="all" baseline="0" smtClean="0">
                <a:solidFill>
                  <a:schemeClr val="tx1"/>
                </a:solidFill>
                <a:latin typeface="+mn-lt"/>
                <a:ea typeface="+mn-ea"/>
                <a:cs typeface="+mn-cs"/>
              </a:defRPr>
            </a:lvl1pPr>
          </a:lstStyle>
          <a:p>
            <a:r>
              <a:rPr lang="en-US" dirty="0"/>
              <a:t>Thank You</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IN" smtClean="0"/>
              <a:t>17-03-2021</a:t>
            </a:fld>
            <a:endParaRPr lang="en-IN"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3760408"/>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smtClean="0"/>
              <a:t>Click icon to add picture</a:t>
            </a:r>
            <a:endParaRPr lang="en-IN"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23" name="Graphic 22" descr="Envelope">
            <a:extLst>
              <a:ext uri="{FF2B5EF4-FFF2-40B4-BE49-F238E27FC236}">
                <a16:creationId xmlns:a16="http://schemas.microsoft.com/office/drawing/2014/main" id="{3C32C7E5-809C-4E12-8962-1B868951E679}"/>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xmlns="" r:embed="rId3"/>
              </a:ext>
            </a:extLst>
          </a:blip>
          <a:stretch>
            <a:fillRect/>
          </a:stretch>
        </p:blipFill>
        <p:spPr>
          <a:xfrm>
            <a:off x="4834803" y="4029040"/>
            <a:ext cx="469232" cy="469232"/>
          </a:xfrm>
          <a:prstGeom prst="rect">
            <a:avLst/>
          </a:prstGeom>
        </p:spPr>
      </p:pic>
      <p:sp>
        <p:nvSpPr>
          <p:cNvPr id="34" name="Subtitle 2">
            <a:extLst>
              <a:ext uri="{FF2B5EF4-FFF2-40B4-BE49-F238E27FC236}">
                <a16:creationId xmlns:a16="http://schemas.microsoft.com/office/drawing/2014/main" id="{31AD270F-1692-4526-B979-6B5945A20D90}"/>
              </a:ext>
            </a:extLst>
          </p:cNvPr>
          <p:cNvSpPr>
            <a:spLocks noGrp="1"/>
          </p:cNvSpPr>
          <p:nvPr>
            <p:ph type="subTitle" idx="1"/>
          </p:nvPr>
        </p:nvSpPr>
        <p:spPr>
          <a:xfrm>
            <a:off x="5406809" y="4126311"/>
            <a:ext cx="3640478" cy="433938"/>
          </a:xfrm>
        </p:spPr>
        <p:txBody>
          <a:bodyPr>
            <a:normAutofit/>
          </a:bodyPr>
          <a:lstStyle>
            <a:lvl1pPr marL="0" indent="0" algn="l">
              <a:buNone/>
              <a:defRPr sz="1800" b="0" cap="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dirty="0"/>
          </a:p>
        </p:txBody>
      </p:sp>
      <p:sp>
        <p:nvSpPr>
          <p:cNvPr id="39" name="Content Placeholder 38">
            <a:extLst>
              <a:ext uri="{FF2B5EF4-FFF2-40B4-BE49-F238E27FC236}">
                <a16:creationId xmlns:a16="http://schemas.microsoft.com/office/drawing/2014/main" id="{382940E6-7963-411F-B35A-57121171A988}"/>
              </a:ext>
            </a:extLst>
          </p:cNvPr>
          <p:cNvSpPr>
            <a:spLocks noGrp="1"/>
          </p:cNvSpPr>
          <p:nvPr>
            <p:ph sz="quarter" idx="15"/>
          </p:nvPr>
        </p:nvSpPr>
        <p:spPr>
          <a:xfrm>
            <a:off x="5408614" y="4836222"/>
            <a:ext cx="3638674" cy="453938"/>
          </a:xfrm>
        </p:spPr>
        <p:txBody>
          <a:bodyPr vert="horz" lIns="91440" tIns="45720" rIns="91440" bIns="45720" rtlCol="0">
            <a:normAutofit/>
          </a:bodyPr>
          <a:lstStyle>
            <a:lvl1pPr marL="0" indent="0">
              <a:buNone/>
              <a:defRPr lang="en-US" sz="1800" b="0" cap="none" baseline="0" dirty="0" smtClean="0"/>
            </a:lvl1pPr>
            <a:lvl2pPr>
              <a:defRPr lang="en-US" sz="2000" dirty="0" smtClean="0"/>
            </a:lvl2pPr>
            <a:lvl3pPr>
              <a:defRPr lang="en-US" sz="1800" dirty="0" smtClean="0"/>
            </a:lvl3pPr>
            <a:lvl4pPr>
              <a:defRPr lang="en-US" sz="1600" dirty="0" smtClean="0"/>
            </a:lvl4pPr>
            <a:lvl5pPr>
              <a:defRPr lang="en-IN" sz="1600" dirty="0"/>
            </a:lvl5pPr>
          </a:lstStyle>
          <a:p>
            <a:pPr marL="228600" lvl="0" indent="-228600"/>
            <a:r>
              <a:rPr lang="en-US" smtClean="0"/>
              <a:t>Edit Master text styles</a:t>
            </a:r>
          </a:p>
        </p:txBody>
      </p:sp>
      <p:grpSp>
        <p:nvGrpSpPr>
          <p:cNvPr id="20" name="Group 19">
            <a:extLst>
              <a:ext uri="{FF2B5EF4-FFF2-40B4-BE49-F238E27FC236}">
                <a16:creationId xmlns:a16="http://schemas.microsoft.com/office/drawing/2014/main" id="{1F8FC2D7-B114-3444-8684-995FC4D6D459}"/>
              </a:ext>
            </a:extLst>
          </p:cNvPr>
          <p:cNvGrpSpPr/>
          <p:nvPr userDrawn="1"/>
        </p:nvGrpSpPr>
        <p:grpSpPr>
          <a:xfrm>
            <a:off x="4793474" y="2475187"/>
            <a:ext cx="748798" cy="134113"/>
            <a:chOff x="4827813" y="2534636"/>
            <a:chExt cx="996651" cy="178504"/>
          </a:xfrm>
        </p:grpSpPr>
        <p:sp>
          <p:nvSpPr>
            <p:cNvPr id="21" name="Oval 20">
              <a:extLst>
                <a:ext uri="{FF2B5EF4-FFF2-40B4-BE49-F238E27FC236}">
                  <a16:creationId xmlns:a16="http://schemas.microsoft.com/office/drawing/2014/main" id="{CEE45073-ED8E-0544-85FA-9AF5A478417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Oval 21">
              <a:extLst>
                <a:ext uri="{FF2B5EF4-FFF2-40B4-BE49-F238E27FC236}">
                  <a16:creationId xmlns:a16="http://schemas.microsoft.com/office/drawing/2014/main" id="{B8BAF06E-A8A8-484C-8F6C-E42EDC46BBC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4" name="Oval 23">
              <a:extLst>
                <a:ext uri="{FF2B5EF4-FFF2-40B4-BE49-F238E27FC236}">
                  <a16:creationId xmlns:a16="http://schemas.microsoft.com/office/drawing/2014/main" id="{586EB62D-13C7-6E43-9D98-B706D2B9ADD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6" name="Oval 25">
              <a:extLst>
                <a:ext uri="{FF2B5EF4-FFF2-40B4-BE49-F238E27FC236}">
                  <a16:creationId xmlns:a16="http://schemas.microsoft.com/office/drawing/2014/main" id="{35CF3453-ED5A-024D-8815-C08EFA13D1A6}"/>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pic>
        <p:nvPicPr>
          <p:cNvPr id="3" name="Graphic 2" descr="Link">
            <a:extLst>
              <a:ext uri="{FF2B5EF4-FFF2-40B4-BE49-F238E27FC236}">
                <a16:creationId xmlns:a16="http://schemas.microsoft.com/office/drawing/2014/main" id="{16E3F5A0-978F-8D46-BBFB-19A7F7883D9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xmlns="" r:embed="rId5"/>
              </a:ext>
            </a:extLst>
          </a:blip>
          <a:stretch>
            <a:fillRect/>
          </a:stretch>
        </p:blipFill>
        <p:spPr>
          <a:xfrm>
            <a:off x="4787152" y="4809677"/>
            <a:ext cx="542081" cy="542081"/>
          </a:xfrm>
          <a:prstGeom prst="rect">
            <a:avLst/>
          </a:prstGeom>
        </p:spPr>
      </p:pic>
    </p:spTree>
    <p:extLst>
      <p:ext uri="{BB962C8B-B14F-4D97-AF65-F5344CB8AC3E}">
        <p14:creationId xmlns:p14="http://schemas.microsoft.com/office/powerpoint/2010/main" val="348435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dirty="0"/>
              <a:t>Presentation title</a:t>
            </a:r>
            <a:endParaRPr lang="en-IN" dirty="0"/>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dirty="0"/>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IN" smtClean="0"/>
              <a:t>17-03-2021</a:t>
            </a:fld>
            <a:endParaRPr lang="en-IN"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Rectangle 16">
            <a:extLst>
              <a:ext uri="{FF2B5EF4-FFF2-40B4-BE49-F238E27FC236}">
                <a16:creationId xmlns:a16="http://schemas.microsoft.com/office/drawing/2014/main" id="{25F8A1A8-E078-4836-ABD1-CD4E75BBF58F}"/>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2961775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A55704E-D515-4774-90C6-5F887DDAE55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3" name="Straight Connector 22">
            <a:extLst>
              <a:ext uri="{FF2B5EF4-FFF2-40B4-BE49-F238E27FC236}">
                <a16:creationId xmlns:a16="http://schemas.microsoft.com/office/drawing/2014/main" id="{84878778-0299-471F-A4C9-D0C1E82ED8D2}"/>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E39D1C78-6110-4052-8455-7E7893F7FCD3}"/>
              </a:ext>
            </a:extLst>
          </p:cNvPr>
          <p:cNvSpPr>
            <a:spLocks noGrp="1"/>
          </p:cNvSpPr>
          <p:nvPr>
            <p:ph type="title"/>
          </p:nvPr>
        </p:nvSpPr>
        <p:spPr>
          <a:xfrm>
            <a:off x="915466" y="1276857"/>
            <a:ext cx="4097778" cy="1255325"/>
          </a:xfrm>
        </p:spPr>
        <p:txBody>
          <a:bodyPr/>
          <a:lstStyle>
            <a:lvl1pPr>
              <a:defRPr lang="en-US" sz="3600" b="1" kern="1200" cap="all" baseline="0" smtClean="0">
                <a:solidFill>
                  <a:schemeClr val="bg1"/>
                </a:solidFill>
                <a:latin typeface="+mj-lt"/>
                <a:ea typeface="+mj-ea"/>
                <a:cs typeface="+mj-cs"/>
              </a:defRPr>
            </a:lvl1pPr>
          </a:lstStyle>
          <a:p>
            <a:r>
              <a:rPr lang="en-US" smtClean="0"/>
              <a:t>Click to edit Master title style</a:t>
            </a:r>
            <a:endParaRPr lang="en-US" dirty="0"/>
          </a:p>
        </p:txBody>
      </p:sp>
      <p:sp>
        <p:nvSpPr>
          <p:cNvPr id="24" name="Text Placeholder 2">
            <a:extLst>
              <a:ext uri="{FF2B5EF4-FFF2-40B4-BE49-F238E27FC236}">
                <a16:creationId xmlns:a16="http://schemas.microsoft.com/office/drawing/2014/main" id="{E3405997-7AE2-4C6E-8A7D-735F58A49D12}"/>
              </a:ext>
            </a:extLst>
          </p:cNvPr>
          <p:cNvSpPr>
            <a:spLocks noGrp="1"/>
          </p:cNvSpPr>
          <p:nvPr>
            <p:ph type="body" idx="1"/>
          </p:nvPr>
        </p:nvSpPr>
        <p:spPr>
          <a:xfrm>
            <a:off x="915467" y="2620651"/>
            <a:ext cx="4097778" cy="1933681"/>
          </a:xfrm>
        </p:spPr>
        <p:txBody>
          <a:bodyPr vert="horz" lIns="91440" tIns="45720" rIns="91440" bIns="45720" rtlCol="0">
            <a:noAutofit/>
          </a:bodyPr>
          <a:lstStyle>
            <a:lvl1pPr>
              <a:defRPr lang="en-US" b="0" cap="none" baseline="0">
                <a:solidFill>
                  <a:schemeClr val="bg1"/>
                </a:solidFill>
              </a:defRPr>
            </a:lvl1pPr>
          </a:lstStyle>
          <a:p>
            <a:pPr lvl="0">
              <a:lnSpc>
                <a:spcPct val="100000"/>
              </a:lnSpc>
              <a:buNone/>
            </a:pPr>
            <a:r>
              <a:rPr lang="en-US" smtClean="0"/>
              <a:t>Edit Master text styles</a:t>
            </a:r>
          </a:p>
        </p:txBody>
      </p:sp>
    </p:spTree>
    <p:extLst>
      <p:ext uri="{BB962C8B-B14F-4D97-AF65-F5344CB8AC3E}">
        <p14:creationId xmlns:p14="http://schemas.microsoft.com/office/powerpoint/2010/main" val="293153372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5" name="Text Placeholder 2">
            <a:extLst>
              <a:ext uri="{FF2B5EF4-FFF2-40B4-BE49-F238E27FC236}">
                <a16:creationId xmlns:a16="http://schemas.microsoft.com/office/drawing/2014/main" id="{BE814D66-F00F-0D44-AD03-889FEE787EB6}"/>
              </a:ext>
            </a:extLst>
          </p:cNvPr>
          <p:cNvSpPr>
            <a:spLocks noGrp="1"/>
          </p:cNvSpPr>
          <p:nvPr>
            <p:ph idx="1"/>
          </p:nvPr>
        </p:nvSpPr>
        <p:spPr>
          <a:xfrm>
            <a:off x="363416" y="1825625"/>
            <a:ext cx="11465168"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dirty="0"/>
          </a:p>
        </p:txBody>
      </p:sp>
      <p:sp>
        <p:nvSpPr>
          <p:cNvPr id="3" name="Title 2">
            <a:extLst>
              <a:ext uri="{FF2B5EF4-FFF2-40B4-BE49-F238E27FC236}">
                <a16:creationId xmlns:a16="http://schemas.microsoft.com/office/drawing/2014/main" id="{FF9B990C-5D9C-4A90-AC73-5889BC9F755C}"/>
              </a:ext>
            </a:extLst>
          </p:cNvPr>
          <p:cNvSpPr>
            <a:spLocks noGrp="1"/>
          </p:cNvSpPr>
          <p:nvPr>
            <p:ph type="title" hasCustomPrompt="1"/>
          </p:nvPr>
        </p:nvSpPr>
        <p:spPr/>
        <p:txBody>
          <a:bodyPr/>
          <a:lstStyle/>
          <a:p>
            <a:r>
              <a:rPr lang="en-US" dirty="0"/>
              <a:t>CLICK TO EDIT MASTER TITLE STYLE</a:t>
            </a:r>
          </a:p>
        </p:txBody>
      </p:sp>
      <p:sp>
        <p:nvSpPr>
          <p:cNvPr id="16" name="Oval 15">
            <a:extLst>
              <a:ext uri="{FF2B5EF4-FFF2-40B4-BE49-F238E27FC236}">
                <a16:creationId xmlns:a16="http://schemas.microsoft.com/office/drawing/2014/main" id="{44C85E5F-5B5E-48CC-8469-0263621D91FF}"/>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Oval 16">
            <a:extLst>
              <a:ext uri="{FF2B5EF4-FFF2-40B4-BE49-F238E27FC236}">
                <a16:creationId xmlns:a16="http://schemas.microsoft.com/office/drawing/2014/main" id="{7EE4E300-6C8E-4262-BE1D-587C7B70E7ED}"/>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1289702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smtClean="0"/>
              <a:t>Click to edit Master title style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6" name="Content Placeholder 3">
            <a:extLst>
              <a:ext uri="{FF2B5EF4-FFF2-40B4-BE49-F238E27FC236}">
                <a16:creationId xmlns:a16="http://schemas.microsoft.com/office/drawing/2014/main" id="{6E22FA8C-3243-4716-A6BD-F37D6058FB43}"/>
              </a:ext>
            </a:extLst>
          </p:cNvPr>
          <p:cNvSpPr>
            <a:spLocks noGrp="1"/>
          </p:cNvSpPr>
          <p:nvPr>
            <p:ph sz="half" idx="2"/>
          </p:nvPr>
        </p:nvSpPr>
        <p:spPr>
          <a:xfrm>
            <a:off x="6347381" y="1825625"/>
            <a:ext cx="5481203"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7" name="Content Placeholder 2">
            <a:extLst>
              <a:ext uri="{FF2B5EF4-FFF2-40B4-BE49-F238E27FC236}">
                <a16:creationId xmlns:a16="http://schemas.microsoft.com/office/drawing/2014/main" id="{8ABE3FD8-339C-4F75-876F-8347ADE67E94}"/>
              </a:ext>
            </a:extLst>
          </p:cNvPr>
          <p:cNvSpPr>
            <a:spLocks noGrp="1"/>
          </p:cNvSpPr>
          <p:nvPr>
            <p:ph sz="half" idx="1"/>
          </p:nvPr>
        </p:nvSpPr>
        <p:spPr>
          <a:xfrm>
            <a:off x="363416" y="1825625"/>
            <a:ext cx="5481203"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5" name="Oval 24">
            <a:extLst>
              <a:ext uri="{FF2B5EF4-FFF2-40B4-BE49-F238E27FC236}">
                <a16:creationId xmlns:a16="http://schemas.microsoft.com/office/drawing/2014/main" id="{E72FB389-5EA4-4084-B7A2-A4D0A43561F6}"/>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6" name="Oval 25">
            <a:extLst>
              <a:ext uri="{FF2B5EF4-FFF2-40B4-BE49-F238E27FC236}">
                <a16:creationId xmlns:a16="http://schemas.microsoft.com/office/drawing/2014/main" id="{F7783FE1-0115-4345-89B2-C073569FB8EE}"/>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127366146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smtClean="0"/>
              <a:t>Click to edit Master title style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27" name="Text Placeholder 4">
            <a:extLst>
              <a:ext uri="{FF2B5EF4-FFF2-40B4-BE49-F238E27FC236}">
                <a16:creationId xmlns:a16="http://schemas.microsoft.com/office/drawing/2014/main" id="{9F73353B-C50B-4A8A-87CF-657C1EB8940F}"/>
              </a:ext>
            </a:extLst>
          </p:cNvPr>
          <p:cNvSpPr>
            <a:spLocks noGrp="1"/>
          </p:cNvSpPr>
          <p:nvPr>
            <p:ph type="body" sz="quarter" idx="3"/>
          </p:nvPr>
        </p:nvSpPr>
        <p:spPr>
          <a:xfrm>
            <a:off x="6347380" y="1681163"/>
            <a:ext cx="548120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8" name="Content Placeholder 5">
            <a:extLst>
              <a:ext uri="{FF2B5EF4-FFF2-40B4-BE49-F238E27FC236}">
                <a16:creationId xmlns:a16="http://schemas.microsoft.com/office/drawing/2014/main" id="{5EFF7F5E-3221-4390-9B17-D1944365BF12}"/>
              </a:ext>
            </a:extLst>
          </p:cNvPr>
          <p:cNvSpPr>
            <a:spLocks noGrp="1"/>
          </p:cNvSpPr>
          <p:nvPr>
            <p:ph sz="quarter" idx="4"/>
          </p:nvPr>
        </p:nvSpPr>
        <p:spPr>
          <a:xfrm>
            <a:off x="6347379" y="2586215"/>
            <a:ext cx="5481203" cy="360344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9" name="Text Placeholder 2">
            <a:extLst>
              <a:ext uri="{FF2B5EF4-FFF2-40B4-BE49-F238E27FC236}">
                <a16:creationId xmlns:a16="http://schemas.microsoft.com/office/drawing/2014/main" id="{9506B516-77C1-431B-A8A5-68FA5D4B6D7E}"/>
              </a:ext>
            </a:extLst>
          </p:cNvPr>
          <p:cNvSpPr>
            <a:spLocks noGrp="1"/>
          </p:cNvSpPr>
          <p:nvPr>
            <p:ph type="body" idx="1"/>
          </p:nvPr>
        </p:nvSpPr>
        <p:spPr>
          <a:xfrm>
            <a:off x="363416" y="1681163"/>
            <a:ext cx="54812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Content Placeholder 3">
            <a:extLst>
              <a:ext uri="{FF2B5EF4-FFF2-40B4-BE49-F238E27FC236}">
                <a16:creationId xmlns:a16="http://schemas.microsoft.com/office/drawing/2014/main" id="{860F1452-CAB9-4154-ADCC-9245E71D0D2C}"/>
              </a:ext>
            </a:extLst>
          </p:cNvPr>
          <p:cNvSpPr>
            <a:spLocks noGrp="1"/>
          </p:cNvSpPr>
          <p:nvPr>
            <p:ph sz="half" idx="2"/>
          </p:nvPr>
        </p:nvSpPr>
        <p:spPr>
          <a:xfrm>
            <a:off x="363416" y="2586215"/>
            <a:ext cx="5481202" cy="360344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1" name="Oval 30">
            <a:extLst>
              <a:ext uri="{FF2B5EF4-FFF2-40B4-BE49-F238E27FC236}">
                <a16:creationId xmlns:a16="http://schemas.microsoft.com/office/drawing/2014/main" id="{12892DF4-5A8A-4E92-A425-210ABE570F58}"/>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2" name="Oval 31">
            <a:extLst>
              <a:ext uri="{FF2B5EF4-FFF2-40B4-BE49-F238E27FC236}">
                <a16:creationId xmlns:a16="http://schemas.microsoft.com/office/drawing/2014/main" id="{99AE2680-A46C-4B06-9ED9-53E617C1F17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15527855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dirty="0"/>
              <a:t>TITLE HERE</a:t>
            </a:r>
            <a:endParaRPr lang="en-IN" dirty="0"/>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3" name="Text Placeholder 3">
            <a:extLst>
              <a:ext uri="{FF2B5EF4-FFF2-40B4-BE49-F238E27FC236}">
                <a16:creationId xmlns:a16="http://schemas.microsoft.com/office/drawing/2014/main" id="{86E0573A-023B-4D1C-8224-56A5D0DDF379}"/>
              </a:ext>
            </a:extLst>
          </p:cNvPr>
          <p:cNvSpPr>
            <a:spLocks noGrp="1"/>
          </p:cNvSpPr>
          <p:nvPr>
            <p:ph type="body" sz="half" idx="2"/>
          </p:nvPr>
        </p:nvSpPr>
        <p:spPr>
          <a:xfrm>
            <a:off x="839788" y="4839679"/>
            <a:ext cx="10507662" cy="1305379"/>
          </a:xfrm>
        </p:spPr>
        <p:txBody>
          <a:bodyPr vert="horz" lIns="91440" tIns="45720" rIns="91440" bIns="45720" rtlCol="0">
            <a:noAutofit/>
          </a:bodyPr>
          <a:lstStyle>
            <a:lvl1pPr marL="0" indent="0" algn="ctr">
              <a:buNone/>
              <a:defRPr lang="en-US" b="0" cap="none" baseline="0"/>
            </a:lvl1pPr>
          </a:lstStyle>
          <a:p>
            <a:pPr marL="228600" lvl="0" indent="-228600" algn="ctr">
              <a:lnSpc>
                <a:spcPct val="100000"/>
              </a:lnSpc>
            </a:pPr>
            <a:r>
              <a:rPr lang="en-US" smtClean="0"/>
              <a:t>Edit Master text styles</a:t>
            </a:r>
          </a:p>
        </p:txBody>
      </p:sp>
      <p:sp>
        <p:nvSpPr>
          <p:cNvPr id="15" name="Picture Placeholder 2">
            <a:extLst>
              <a:ext uri="{FF2B5EF4-FFF2-40B4-BE49-F238E27FC236}">
                <a16:creationId xmlns:a16="http://schemas.microsoft.com/office/drawing/2014/main" id="{12087456-C0E8-4AA6-81E8-996CEC037E57}"/>
              </a:ext>
            </a:extLst>
          </p:cNvPr>
          <p:cNvSpPr>
            <a:spLocks noGrp="1"/>
          </p:cNvSpPr>
          <p:nvPr>
            <p:ph type="pic" idx="1"/>
          </p:nvPr>
        </p:nvSpPr>
        <p:spPr>
          <a:xfrm>
            <a:off x="0" y="1"/>
            <a:ext cx="12192000" cy="3713017"/>
          </a:xfrm>
          <a:solidFill>
            <a:schemeClr val="bg1">
              <a:lumMod val="85000"/>
            </a:schemeClr>
          </a:solidFill>
        </p:spPr>
        <p:txBody>
          <a:bodyPr vert="horz" lIns="91440" tIns="45720" rIns="91440" bIns="45720" rtlCol="0" anchor="ctr">
            <a:normAutofit/>
          </a:bodyPr>
          <a:lstStyle>
            <a:lvl1pPr>
              <a:defRPr lang="en-US" sz="2000" dirty="0"/>
            </a:lvl1pPr>
          </a:lstStyle>
          <a:p>
            <a:pPr marL="0" lvl="0" indent="0" algn="ctr">
              <a:buNone/>
            </a:pPr>
            <a:r>
              <a:rPr lang="en-US" smtClean="0"/>
              <a:t>Click icon to add picture</a:t>
            </a:r>
            <a:endParaRPr lang="en-US" dirty="0"/>
          </a:p>
        </p:txBody>
      </p:sp>
    </p:spTree>
    <p:extLst>
      <p:ext uri="{BB962C8B-B14F-4D97-AF65-F5344CB8AC3E}">
        <p14:creationId xmlns:p14="http://schemas.microsoft.com/office/powerpoint/2010/main" val="182119214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dirty="0"/>
              <a:t>Title here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30" name="Text Placeholder 3">
            <a:extLst>
              <a:ext uri="{FF2B5EF4-FFF2-40B4-BE49-F238E27FC236}">
                <a16:creationId xmlns:a16="http://schemas.microsoft.com/office/drawing/2014/main" id="{1B247C0B-04BA-4D5C-A41D-AEA60217241B}"/>
              </a:ext>
            </a:extLst>
          </p:cNvPr>
          <p:cNvSpPr>
            <a:spLocks noGrp="1"/>
          </p:cNvSpPr>
          <p:nvPr>
            <p:ph type="body" sz="half" idx="2"/>
          </p:nvPr>
        </p:nvSpPr>
        <p:spPr>
          <a:xfrm>
            <a:off x="363416" y="2057400"/>
            <a:ext cx="3206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1" name="Content Placeholder 2">
            <a:extLst>
              <a:ext uri="{FF2B5EF4-FFF2-40B4-BE49-F238E27FC236}">
                <a16:creationId xmlns:a16="http://schemas.microsoft.com/office/drawing/2014/main" id="{194C619D-34F6-4A29-857A-D76007218728}"/>
              </a:ext>
            </a:extLst>
          </p:cNvPr>
          <p:cNvSpPr>
            <a:spLocks noGrp="1"/>
          </p:cNvSpPr>
          <p:nvPr>
            <p:ph idx="1"/>
          </p:nvPr>
        </p:nvSpPr>
        <p:spPr>
          <a:xfrm>
            <a:off x="3888084" y="246187"/>
            <a:ext cx="7467304" cy="561486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69517590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smtClean="0"/>
              <a:t>Click to edit Master title style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3" name="Oval 12">
            <a:extLst>
              <a:ext uri="{FF2B5EF4-FFF2-40B4-BE49-F238E27FC236}">
                <a16:creationId xmlns:a16="http://schemas.microsoft.com/office/drawing/2014/main" id="{82D9D565-739D-4898-97BD-79EB8C7F91EC}"/>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620FADA3-E777-489C-976D-0B0C4FD3131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243651473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grpSp>
        <p:nvGrpSpPr>
          <p:cNvPr id="4" name="Group 3">
            <a:extLst>
              <a:ext uri="{FF2B5EF4-FFF2-40B4-BE49-F238E27FC236}">
                <a16:creationId xmlns:a16="http://schemas.microsoft.com/office/drawing/2014/main" id="{8DCE8039-0D05-4A75-878A-907B8D44B9E7}"/>
              </a:ext>
            </a:extLst>
          </p:cNvPr>
          <p:cNvGrpSpPr/>
          <p:nvPr userDrawn="1"/>
        </p:nvGrpSpPr>
        <p:grpSpPr>
          <a:xfrm>
            <a:off x="363416" y="421045"/>
            <a:ext cx="748798" cy="134113"/>
            <a:chOff x="4827813" y="2534636"/>
            <a:chExt cx="996651" cy="178504"/>
          </a:xfrm>
        </p:grpSpPr>
        <p:sp>
          <p:nvSpPr>
            <p:cNvPr id="5" name="Oval 4">
              <a:extLst>
                <a:ext uri="{FF2B5EF4-FFF2-40B4-BE49-F238E27FC236}">
                  <a16:creationId xmlns:a16="http://schemas.microsoft.com/office/drawing/2014/main" id="{C1402252-45E8-45B3-BA5E-DFA33A4547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Oval 5">
              <a:extLst>
                <a:ext uri="{FF2B5EF4-FFF2-40B4-BE49-F238E27FC236}">
                  <a16:creationId xmlns:a16="http://schemas.microsoft.com/office/drawing/2014/main" id="{1300C883-1ACE-4AF3-9875-792A769588D5}"/>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Oval 6">
              <a:extLst>
                <a:ext uri="{FF2B5EF4-FFF2-40B4-BE49-F238E27FC236}">
                  <a16:creationId xmlns:a16="http://schemas.microsoft.com/office/drawing/2014/main" id="{E75483D7-E612-43D2-9B0E-C69356C160D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8" name="Oval 7">
              <a:extLst>
                <a:ext uri="{FF2B5EF4-FFF2-40B4-BE49-F238E27FC236}">
                  <a16:creationId xmlns:a16="http://schemas.microsoft.com/office/drawing/2014/main" id="{F279C5F2-4C7F-4470-A44F-E8AD69AC9FA0}"/>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387506116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0D79E1-5F46-41CA-85E7-44C2A6C62820}"/>
              </a:ext>
            </a:extLst>
          </p:cNvPr>
          <p:cNvSpPr>
            <a:spLocks noGrp="1"/>
          </p:cNvSpPr>
          <p:nvPr>
            <p:ph type="title"/>
          </p:nvPr>
        </p:nvSpPr>
        <p:spPr>
          <a:xfrm>
            <a:off x="363416" y="365125"/>
            <a:ext cx="11465168" cy="918553"/>
          </a:xfrm>
          <a:prstGeom prst="rect">
            <a:avLst/>
          </a:prstGeom>
        </p:spPr>
        <p:txBody>
          <a:bodyPr vert="horz" lIns="0" tIns="0" rIns="0" bIns="0" rtlCol="0" anchor="b">
            <a:normAutofit/>
          </a:bodyPr>
          <a:lstStyle/>
          <a:p>
            <a:r>
              <a:rPr lang="en-US" smtClean="0"/>
              <a:t>Click to edit Master title style</a:t>
            </a:r>
            <a:endParaRPr lang="en-IN" dirty="0"/>
          </a:p>
        </p:txBody>
      </p:sp>
      <p:sp>
        <p:nvSpPr>
          <p:cNvPr id="3" name="Text Placeholder 2">
            <a:extLst>
              <a:ext uri="{FF2B5EF4-FFF2-40B4-BE49-F238E27FC236}">
                <a16:creationId xmlns:a16="http://schemas.microsoft.com/office/drawing/2014/main" id="{D7B0B511-05FD-459E-AC79-A87540961FC1}"/>
              </a:ext>
            </a:extLst>
          </p:cNvPr>
          <p:cNvSpPr>
            <a:spLocks noGrp="1"/>
          </p:cNvSpPr>
          <p:nvPr>
            <p:ph type="body" idx="1"/>
          </p:nvPr>
        </p:nvSpPr>
        <p:spPr>
          <a:xfrm>
            <a:off x="363416" y="1825625"/>
            <a:ext cx="11465168"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Footer Placeholder 4">
            <a:extLst>
              <a:ext uri="{FF2B5EF4-FFF2-40B4-BE49-F238E27FC236}">
                <a16:creationId xmlns:a16="http://schemas.microsoft.com/office/drawing/2014/main" id="{FC32B635-1E22-483C-94B9-F587908DE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a:extLst>
              <a:ext uri="{FF2B5EF4-FFF2-40B4-BE49-F238E27FC236}">
                <a16:creationId xmlns:a16="http://schemas.microsoft.com/office/drawing/2014/main" id="{6DB98321-594C-4030-A2B0-3492F77EE03E}"/>
              </a:ext>
            </a:extLst>
          </p:cNvPr>
          <p:cNvSpPr>
            <a:spLocks noGrp="1"/>
          </p:cNvSpPr>
          <p:nvPr>
            <p:ph type="sldNum" sz="quarter" idx="4"/>
          </p:nvPr>
        </p:nvSpPr>
        <p:spPr>
          <a:xfrm>
            <a:off x="9085384" y="6463207"/>
            <a:ext cx="2743200" cy="258268"/>
          </a:xfrm>
          <a:prstGeom prst="rect">
            <a:avLst/>
          </a:prstGeom>
        </p:spPr>
        <p:txBody>
          <a:bodyPr vert="horz" lIns="91440" tIns="45720" rIns="91440" bIns="45720" rtlCol="0" anchor="ctr"/>
          <a:lstStyle>
            <a:lvl1pPr algn="r">
              <a:defRPr sz="900">
                <a:solidFill>
                  <a:schemeClr val="accent3"/>
                </a:solidFill>
              </a:defRPr>
            </a:lvl1pPr>
          </a:lstStyle>
          <a:p>
            <a:fld id="{48BB047D-A6CD-43AB-96F0-683C726B586B}" type="slidenum">
              <a:rPr lang="en-IN" smtClean="0"/>
              <a:pPr/>
              <a:t>‹#›</a:t>
            </a:fld>
            <a:endParaRPr lang="en-IN" dirty="0"/>
          </a:p>
        </p:txBody>
      </p:sp>
    </p:spTree>
    <p:extLst>
      <p:ext uri="{BB962C8B-B14F-4D97-AF65-F5344CB8AC3E}">
        <p14:creationId xmlns:p14="http://schemas.microsoft.com/office/powerpoint/2010/main" val="2053652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51" r:id="rId4"/>
    <p:sldLayoutId id="2147483662" r:id="rId5"/>
    <p:sldLayoutId id="2147483660" r:id="rId6"/>
    <p:sldLayoutId id="2147483663" r:id="rId7"/>
    <p:sldLayoutId id="2147483667" r:id="rId8"/>
    <p:sldLayoutId id="2147483668" r:id="rId9"/>
    <p:sldLayoutId id="2147483666" r:id="rId10"/>
    <p:sldLayoutId id="2147483669" r:id="rId11"/>
    <p:sldLayoutId id="2147483670" r:id="rId12"/>
    <p:sldLayoutId id="2147483671" r:id="rId13"/>
    <p:sldLayoutId id="2147483672" r:id="rId14"/>
    <p:sldLayoutId id="2147483664" r:id="rId15"/>
    <p:sldLayoutId id="2147483665" r:id="rId16"/>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3.xml"/><Relationship Id="rId1" Type="http://schemas.openxmlformats.org/officeDocument/2006/relationships/vmlDrawing" Target="../drawings/vmlDrawing1.vml"/><Relationship Id="rId4" Type="http://schemas.openxmlformats.org/officeDocument/2006/relationships/image" Target="../media/image17.emf"/></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uowtsd-my.sharepoint.com/personal/chris_house_uwtsd_ac_uk/Documents/MSc/strategic%20planning/Selected%20definitions%20of%20ICM%20published%20in%20the%20field.docx" TargetMode="Externa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uowtsd-my.sharepoint.com/personal/chris_house_uwtsd_ac_uk/Documents/MSc/strategic%20planning/UN%20Objectives%20proposed%20at%20Rio.docx" TargetMode="Externa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uowtsd-my.sharepoint.com/personal/chris_house_uwtsd_ac_uk/Documents/MSc/strategic%20planning/The%20Original%20principles%20of%20EU%20coastal%20governance.docx"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uowtsd-my.sharepoint.com/personal/chris_house_uwtsd_ac_uk/Documents/MSc/strategic%20planning/Selection%20of%20international%20agreements%20that%20influence%20ICM%20provision.docx"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Placeholder 35" descr="aerial view bridge over water">
            <a:extLst>
              <a:ext uri="{FF2B5EF4-FFF2-40B4-BE49-F238E27FC236}">
                <a16:creationId xmlns:a16="http://schemas.microsoft.com/office/drawing/2014/main" id="{F7CD9EDC-C949-4D72-B04B-A61A034595AC}"/>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p:pic>
      <p:sp>
        <p:nvSpPr>
          <p:cNvPr id="2" name="Title 1">
            <a:extLst>
              <a:ext uri="{FF2B5EF4-FFF2-40B4-BE49-F238E27FC236}">
                <a16:creationId xmlns:a16="http://schemas.microsoft.com/office/drawing/2014/main" id="{B30359CD-8DFF-4AF2-B957-630ED2A60E8D}"/>
              </a:ext>
            </a:extLst>
          </p:cNvPr>
          <p:cNvSpPr>
            <a:spLocks noGrp="1"/>
          </p:cNvSpPr>
          <p:nvPr>
            <p:ph type="ctrTitle"/>
          </p:nvPr>
        </p:nvSpPr>
        <p:spPr>
          <a:xfrm>
            <a:off x="4686300" y="3102428"/>
            <a:ext cx="7233557" cy="832077"/>
          </a:xfrm>
        </p:spPr>
        <p:txBody>
          <a:bodyPr>
            <a:normAutofit fontScale="90000"/>
          </a:bodyPr>
          <a:lstStyle/>
          <a:p>
            <a:r>
              <a:rPr lang="en-GB" sz="4000" dirty="0"/>
              <a:t>AN EVALUATION OF </a:t>
            </a:r>
            <a:r>
              <a:rPr lang="en-GB" sz="4000" dirty="0" smtClean="0"/>
              <a:t>Strategic COASTAL </a:t>
            </a:r>
            <a:r>
              <a:rPr lang="en-GB" sz="4000" dirty="0"/>
              <a:t>PLANNING, MANAGEMENT AND POLICY </a:t>
            </a:r>
            <a:r>
              <a:rPr lang="en-GB" sz="4000" dirty="0" smtClean="0"/>
              <a:t>IMPLEMENTATION  </a:t>
            </a:r>
            <a:r>
              <a:rPr lang="en-GB" dirty="0"/>
              <a:t/>
            </a:r>
            <a:br>
              <a:rPr lang="en-GB" dirty="0"/>
            </a:br>
            <a:r>
              <a:rPr lang="en-GB" dirty="0"/>
              <a:t> </a:t>
            </a:r>
            <a:br>
              <a:rPr lang="en-GB" dirty="0"/>
            </a:br>
            <a:r>
              <a:rPr lang="en-GB" dirty="0"/>
              <a:t/>
            </a:r>
            <a:br>
              <a:rPr lang="en-GB" dirty="0"/>
            </a:br>
            <a:endParaRPr lang="en-IN" dirty="0"/>
          </a:p>
        </p:txBody>
      </p:sp>
      <p:sp>
        <p:nvSpPr>
          <p:cNvPr id="3" name="Subtitle 2">
            <a:extLst>
              <a:ext uri="{FF2B5EF4-FFF2-40B4-BE49-F238E27FC236}">
                <a16:creationId xmlns:a16="http://schemas.microsoft.com/office/drawing/2014/main" id="{F1DF7D53-1D50-48D8-B3B4-B9632324B2AB}"/>
              </a:ext>
            </a:extLst>
          </p:cNvPr>
          <p:cNvSpPr>
            <a:spLocks noGrp="1"/>
          </p:cNvSpPr>
          <p:nvPr>
            <p:ph type="subTitle" idx="1"/>
          </p:nvPr>
        </p:nvSpPr>
        <p:spPr>
          <a:xfrm>
            <a:off x="4686300" y="3102428"/>
            <a:ext cx="7233557" cy="1127805"/>
          </a:xfrm>
        </p:spPr>
        <p:txBody>
          <a:bodyPr>
            <a:normAutofit/>
          </a:bodyPr>
          <a:lstStyle/>
          <a:p>
            <a:r>
              <a:rPr lang="en-GB" dirty="0" smtClean="0"/>
              <a:t>A </a:t>
            </a:r>
            <a:r>
              <a:rPr lang="en-GB" dirty="0"/>
              <a:t>CASE STUDY </a:t>
            </a:r>
            <a:r>
              <a:rPr lang="en-GB" dirty="0" smtClean="0"/>
              <a:t>APPROACH</a:t>
            </a:r>
          </a:p>
          <a:p>
            <a:endParaRPr lang="en-GB" dirty="0" smtClean="0"/>
          </a:p>
          <a:p>
            <a:endParaRPr lang="en-IN" dirty="0"/>
          </a:p>
        </p:txBody>
      </p:sp>
    </p:spTree>
    <p:extLst>
      <p:ext uri="{BB962C8B-B14F-4D97-AF65-F5344CB8AC3E}">
        <p14:creationId xmlns:p14="http://schemas.microsoft.com/office/powerpoint/2010/main" val="20644069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Placeholder 22" descr="aerial view beack town">
            <a:extLst>
              <a:ext uri="{FF2B5EF4-FFF2-40B4-BE49-F238E27FC236}">
                <a16:creationId xmlns:a16="http://schemas.microsoft.com/office/drawing/2014/main" id="{D4E7378D-0752-482D-BA2B-045B98982FED}"/>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p:pic>
      <p:sp>
        <p:nvSpPr>
          <p:cNvPr id="9" name="Title 8">
            <a:extLst>
              <a:ext uri="{FF2B5EF4-FFF2-40B4-BE49-F238E27FC236}">
                <a16:creationId xmlns:a16="http://schemas.microsoft.com/office/drawing/2014/main" id="{E68E31FD-BE74-4CB3-A5A5-652148351F11}"/>
              </a:ext>
            </a:extLst>
          </p:cNvPr>
          <p:cNvSpPr>
            <a:spLocks noGrp="1"/>
          </p:cNvSpPr>
          <p:nvPr>
            <p:ph type="title"/>
          </p:nvPr>
        </p:nvSpPr>
        <p:spPr/>
        <p:txBody>
          <a:bodyPr/>
          <a:lstStyle/>
          <a:p>
            <a:r>
              <a:rPr lang="en-IN" dirty="0" smtClean="0"/>
              <a:t>introduction</a:t>
            </a:r>
            <a:endParaRPr lang="en-IN" dirty="0"/>
          </a:p>
        </p:txBody>
      </p:sp>
      <p:sp>
        <p:nvSpPr>
          <p:cNvPr id="10" name="Text Placeholder 9">
            <a:extLst>
              <a:ext uri="{FF2B5EF4-FFF2-40B4-BE49-F238E27FC236}">
                <a16:creationId xmlns:a16="http://schemas.microsoft.com/office/drawing/2014/main" id="{939EAE20-443B-4528-BBD6-32BD19163C1F}"/>
              </a:ext>
            </a:extLst>
          </p:cNvPr>
          <p:cNvSpPr>
            <a:spLocks noGrp="1"/>
          </p:cNvSpPr>
          <p:nvPr>
            <p:ph type="body" idx="1"/>
          </p:nvPr>
        </p:nvSpPr>
        <p:spPr>
          <a:xfrm>
            <a:off x="831850" y="4819956"/>
            <a:ext cx="10515600" cy="1305379"/>
          </a:xfrm>
        </p:spPr>
        <p:txBody>
          <a:bodyPr/>
          <a:lstStyle/>
          <a:p>
            <a:pPr marL="285750" indent="-285750" algn="l">
              <a:buFont typeface="Arial" panose="020B0604020202020204" pitchFamily="34" charset="0"/>
              <a:buChar char="•"/>
            </a:pPr>
            <a:r>
              <a:rPr lang="en-IN" b="1" dirty="0" smtClean="0"/>
              <a:t>Structure of presentation</a:t>
            </a:r>
          </a:p>
          <a:p>
            <a:pPr marL="971550" lvl="1" indent="-285750"/>
            <a:r>
              <a:rPr lang="en-IN" dirty="0" smtClean="0"/>
              <a:t>Introduction: overview of Anthropocene in the coastal </a:t>
            </a:r>
            <a:r>
              <a:rPr lang="en-IN" dirty="0" smtClean="0"/>
              <a:t>realm</a:t>
            </a:r>
          </a:p>
          <a:p>
            <a:pPr marL="971550" lvl="1" indent="-285750"/>
            <a:r>
              <a:rPr lang="en-IN" dirty="0" smtClean="0"/>
              <a:t>Definition</a:t>
            </a:r>
          </a:p>
          <a:p>
            <a:pPr marL="971550" lvl="1" indent="-285750"/>
            <a:r>
              <a:rPr lang="en-IN" dirty="0" smtClean="0"/>
              <a:t>Principles</a:t>
            </a:r>
          </a:p>
          <a:p>
            <a:pPr marL="971550" lvl="1" indent="-285750"/>
            <a:r>
              <a:rPr lang="en-IN" dirty="0" smtClean="0"/>
              <a:t>EU </a:t>
            </a:r>
            <a:endParaRPr lang="en-IN" dirty="0" smtClean="0"/>
          </a:p>
          <a:p>
            <a:pPr marL="971550" lvl="1" indent="-285750"/>
            <a:r>
              <a:rPr lang="en-IN" dirty="0" smtClean="0"/>
              <a:t>Conclusion</a:t>
            </a:r>
            <a:endParaRPr lang="en-IN" dirty="0"/>
          </a:p>
        </p:txBody>
      </p:sp>
      <p:sp>
        <p:nvSpPr>
          <p:cNvPr id="4" name="Slide Number Placeholder 3">
            <a:extLst>
              <a:ext uri="{FF2B5EF4-FFF2-40B4-BE49-F238E27FC236}">
                <a16:creationId xmlns:a16="http://schemas.microsoft.com/office/drawing/2014/main" id="{828341D9-3B78-467A-9828-B85D230F5398}"/>
              </a:ext>
            </a:extLst>
          </p:cNvPr>
          <p:cNvSpPr>
            <a:spLocks noGrp="1"/>
          </p:cNvSpPr>
          <p:nvPr>
            <p:ph type="sldNum" sz="quarter" idx="12"/>
          </p:nvPr>
        </p:nvSpPr>
        <p:spPr/>
        <p:txBody>
          <a:bodyPr/>
          <a:lstStyle/>
          <a:p>
            <a:fld id="{48BB047D-A6CD-43AB-96F0-683C726B586B}" type="slidenum">
              <a:rPr lang="en-IN" smtClean="0"/>
              <a:pPr/>
              <a:t>2</a:t>
            </a:fld>
            <a:endParaRPr lang="en-IN" dirty="0"/>
          </a:p>
        </p:txBody>
      </p:sp>
    </p:spTree>
    <p:extLst>
      <p:ext uri="{BB962C8B-B14F-4D97-AF65-F5344CB8AC3E}">
        <p14:creationId xmlns:p14="http://schemas.microsoft.com/office/powerpoint/2010/main" val="9045452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p:txBody>
          <a:bodyPr/>
          <a:lstStyle/>
          <a:p>
            <a:r>
              <a:rPr lang="en-IN" dirty="0" smtClean="0"/>
              <a:t>Anthropocene in research</a:t>
            </a:r>
            <a:endParaRPr lang="en-IN" dirty="0"/>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241161" y="2506662"/>
            <a:ext cx="5567624" cy="3454523"/>
          </a:xfrm>
        </p:spPr>
        <p:txBody>
          <a:bodyPr/>
          <a:lstStyle/>
          <a:p>
            <a:pPr marL="342900" indent="-342900">
              <a:buFont typeface="+mj-lt"/>
              <a:buAutoNum type="arabicPeriod"/>
            </a:pPr>
            <a:r>
              <a:rPr lang="en-GB" dirty="0"/>
              <a:t>A</a:t>
            </a:r>
            <a:r>
              <a:rPr lang="en-GB" dirty="0" smtClean="0"/>
              <a:t>nthropogenic </a:t>
            </a:r>
            <a:r>
              <a:rPr lang="en-GB" dirty="0"/>
              <a:t>induced sea-level rise (IPCC, 2013); </a:t>
            </a:r>
            <a:endParaRPr lang="en-GB" dirty="0" smtClean="0"/>
          </a:p>
          <a:p>
            <a:pPr marL="342900" indent="-342900">
              <a:buFont typeface="+mj-lt"/>
              <a:buAutoNum type="arabicPeriod"/>
            </a:pPr>
            <a:r>
              <a:rPr lang="en-GB" dirty="0" smtClean="0"/>
              <a:t>Unprecedented </a:t>
            </a:r>
            <a:r>
              <a:rPr lang="en-GB" dirty="0"/>
              <a:t>population growth (UN, 2017a); </a:t>
            </a:r>
            <a:endParaRPr lang="en-GB" dirty="0" smtClean="0"/>
          </a:p>
          <a:p>
            <a:pPr marL="342900" indent="-342900">
              <a:buFont typeface="+mj-lt"/>
              <a:buAutoNum type="arabicPeriod"/>
            </a:pPr>
            <a:r>
              <a:rPr lang="en-GB" dirty="0" smtClean="0"/>
              <a:t>Ecological </a:t>
            </a:r>
            <a:r>
              <a:rPr lang="en-GB" dirty="0"/>
              <a:t>devastation (UN, 2017b); </a:t>
            </a:r>
            <a:endParaRPr lang="en-GB" dirty="0" smtClean="0"/>
          </a:p>
          <a:p>
            <a:pPr marL="342900" indent="-342900">
              <a:buFont typeface="+mj-lt"/>
              <a:buAutoNum type="arabicPeriod"/>
            </a:pPr>
            <a:r>
              <a:rPr lang="en-GB" dirty="0"/>
              <a:t>E</a:t>
            </a:r>
            <a:r>
              <a:rPr lang="en-GB" dirty="0" smtClean="0"/>
              <a:t>xtraordinary </a:t>
            </a:r>
            <a:r>
              <a:rPr lang="en-GB" dirty="0"/>
              <a:t>political expediency of supranational structures associated with environmental issues (</a:t>
            </a:r>
            <a:r>
              <a:rPr lang="en-GB" dirty="0" err="1"/>
              <a:t>Selin</a:t>
            </a:r>
            <a:r>
              <a:rPr lang="en-GB" dirty="0"/>
              <a:t> and Van </a:t>
            </a:r>
            <a:r>
              <a:rPr lang="en-GB" dirty="0" err="1"/>
              <a:t>Deveer</a:t>
            </a:r>
            <a:r>
              <a:rPr lang="en-GB" dirty="0"/>
              <a:t>, 2015; UN, </a:t>
            </a:r>
            <a:r>
              <a:rPr lang="en-GB" dirty="0" smtClean="0"/>
              <a:t>2017b)</a:t>
            </a:r>
          </a:p>
          <a:p>
            <a:pPr marL="342900" indent="-342900">
              <a:buFont typeface="+mj-lt"/>
              <a:buAutoNum type="arabicPeriod"/>
            </a:pPr>
            <a:r>
              <a:rPr lang="en-GB" dirty="0"/>
              <a:t>‘iron cage’ </a:t>
            </a:r>
            <a:r>
              <a:rPr lang="en-GB" dirty="0" smtClean="0"/>
              <a:t>of Consumerism </a:t>
            </a:r>
            <a:r>
              <a:rPr lang="en-GB" dirty="0"/>
              <a:t>and concomitant resource depletion (IRP, 2017, Jackson, 2017). </a:t>
            </a:r>
            <a:endParaRPr lang="en-GB" dirty="0" smtClean="0"/>
          </a:p>
          <a:p>
            <a:pPr marL="0" indent="0">
              <a:buNone/>
            </a:pPr>
            <a:endParaRPr lang="en-GB" dirty="0" smtClean="0"/>
          </a:p>
          <a:p>
            <a:pPr marL="0" indent="0">
              <a:buNone/>
            </a:pPr>
            <a:r>
              <a:rPr lang="en-GB" dirty="0" smtClean="0"/>
              <a:t>Nobel </a:t>
            </a:r>
            <a:r>
              <a:rPr lang="en-GB" dirty="0"/>
              <a:t>Laureate Paul </a:t>
            </a:r>
            <a:r>
              <a:rPr lang="en-GB" dirty="0" err="1"/>
              <a:t>Crutzen</a:t>
            </a:r>
            <a:r>
              <a:rPr lang="en-GB" dirty="0"/>
              <a:t> and Eugene </a:t>
            </a:r>
            <a:r>
              <a:rPr lang="en-GB" dirty="0" err="1"/>
              <a:t>Stoermer</a:t>
            </a:r>
            <a:r>
              <a:rPr lang="en-GB" dirty="0"/>
              <a:t> (2000) controversially stipulated that the current geological epoch is the </a:t>
            </a:r>
            <a:r>
              <a:rPr lang="en-GB" dirty="0" smtClean="0"/>
              <a:t>Anthropocene </a:t>
            </a:r>
            <a:r>
              <a:rPr lang="en-GB" i="1" dirty="0" smtClean="0">
                <a:solidFill>
                  <a:srgbClr val="00B0F0"/>
                </a:solidFill>
              </a:rPr>
              <a:t>(</a:t>
            </a:r>
            <a:r>
              <a:rPr lang="en-GB" i="1" dirty="0" err="1">
                <a:solidFill>
                  <a:srgbClr val="00B0F0"/>
                </a:solidFill>
              </a:rPr>
              <a:t>Plasticene</a:t>
            </a:r>
            <a:r>
              <a:rPr lang="en-GB" i="1" dirty="0">
                <a:solidFill>
                  <a:srgbClr val="00B0F0"/>
                </a:solidFill>
              </a:rPr>
              <a:t> is also used and refers to the geological inheritance of our wasteful </a:t>
            </a:r>
            <a:r>
              <a:rPr lang="en-GB" i="1" dirty="0" smtClean="0">
                <a:solidFill>
                  <a:srgbClr val="00B0F0"/>
                </a:solidFill>
              </a:rPr>
              <a:t>society)</a:t>
            </a:r>
            <a:endParaRPr lang="en-IN" sz="1800" i="1" dirty="0">
              <a:solidFill>
                <a:srgbClr val="00B0F0"/>
              </a:solidFill>
            </a:endParaRPr>
          </a:p>
        </p:txBody>
      </p:sp>
      <p:pic>
        <p:nvPicPr>
          <p:cNvPr id="20" name="Picture Placeholder 19" descr="aerial view boats">
            <a:extLst>
              <a:ext uri="{FF2B5EF4-FFF2-40B4-BE49-F238E27FC236}">
                <a16:creationId xmlns:a16="http://schemas.microsoft.com/office/drawing/2014/main" id="{99F9AF9C-357E-43FB-8CD3-1B9AEC3C0D72}"/>
              </a:ext>
            </a:extLst>
          </p:cNvPr>
          <p:cNvPicPr>
            <a:picLocks noGrp="1" noChangeAspect="1"/>
          </p:cNvPicPr>
          <p:nvPr>
            <p:ph type="pic" sz="quarter" idx="15"/>
          </p:nvPr>
        </p:nvPicPr>
        <p:blipFill>
          <a:blip r:embed="rId3" cstate="screen">
            <a:extLst>
              <a:ext uri="{28A0092B-C50C-407E-A947-70E740481C1C}">
                <a14:useLocalDpi xmlns:a14="http://schemas.microsoft.com/office/drawing/2010/main"/>
              </a:ext>
            </a:extLst>
          </a:blip>
          <a:srcRect/>
          <a:stretch>
            <a:fillRect/>
          </a:stretch>
        </p:blipFill>
        <p:spPr>
          <a:xfrm>
            <a:off x="5938078" y="3314701"/>
            <a:ext cx="3430408" cy="3296608"/>
          </a:xfrm>
        </p:spPr>
      </p:pic>
      <p:pic>
        <p:nvPicPr>
          <p:cNvPr id="28" name="Picture Placeholder 27" descr="aerial view island">
            <a:extLst>
              <a:ext uri="{FF2B5EF4-FFF2-40B4-BE49-F238E27FC236}">
                <a16:creationId xmlns:a16="http://schemas.microsoft.com/office/drawing/2014/main" id="{CFBD44DA-9AD2-4888-B41E-788E00D723E6}"/>
              </a:ext>
            </a:extLst>
          </p:cNvPr>
          <p:cNvPicPr>
            <a:picLocks noGrp="1" noChangeAspect="1"/>
          </p:cNvPicPr>
          <p:nvPr>
            <p:ph type="pic" sz="quarter" idx="16"/>
          </p:nvPr>
        </p:nvPicPr>
        <p:blipFill>
          <a:blip r:embed="rId4" cstate="screen">
            <a:extLst>
              <a:ext uri="{28A0092B-C50C-407E-A947-70E740481C1C}">
                <a14:useLocalDpi xmlns:a14="http://schemas.microsoft.com/office/drawing/2010/main"/>
              </a:ext>
            </a:extLst>
          </a:blip>
          <a:srcRect/>
          <a:stretch>
            <a:fillRect/>
          </a:stretch>
        </p:blipFill>
        <p:spPr>
          <a:xfrm>
            <a:off x="9479454" y="1212999"/>
            <a:ext cx="2649814" cy="4688478"/>
          </a:xfrm>
        </p:spPr>
      </p:pic>
      <p:sp>
        <p:nvSpPr>
          <p:cNvPr id="4" name="Slide Number Placeholder 3">
            <a:extLst>
              <a:ext uri="{FF2B5EF4-FFF2-40B4-BE49-F238E27FC236}">
                <a16:creationId xmlns:a16="http://schemas.microsoft.com/office/drawing/2014/main" id="{63354ADE-29EB-4797-9A6F-40ABDA20E7A6}"/>
              </a:ext>
            </a:extLst>
          </p:cNvPr>
          <p:cNvSpPr>
            <a:spLocks noGrp="1"/>
          </p:cNvSpPr>
          <p:nvPr>
            <p:ph type="sldNum" sz="quarter" idx="12"/>
          </p:nvPr>
        </p:nvSpPr>
        <p:spPr/>
        <p:txBody>
          <a:bodyPr/>
          <a:lstStyle/>
          <a:p>
            <a:fld id="{48BB047D-A6CD-43AB-96F0-683C726B586B}" type="slidenum">
              <a:rPr lang="en-IN" smtClean="0"/>
              <a:pPr/>
              <a:t>3</a:t>
            </a:fld>
            <a:endParaRPr lang="en-IN" dirty="0"/>
          </a:p>
        </p:txBody>
      </p:sp>
      <p:pic>
        <p:nvPicPr>
          <p:cNvPr id="5" name="Picture 4"/>
          <p:cNvPicPr>
            <a:picLocks noChangeAspect="1"/>
          </p:cNvPicPr>
          <p:nvPr/>
        </p:nvPicPr>
        <p:blipFill>
          <a:blip r:embed="rId5"/>
          <a:stretch>
            <a:fillRect/>
          </a:stretch>
        </p:blipFill>
        <p:spPr>
          <a:xfrm>
            <a:off x="5919753" y="555156"/>
            <a:ext cx="3448733" cy="2619843"/>
          </a:xfrm>
          <a:prstGeom prst="rect">
            <a:avLst/>
          </a:prstGeom>
        </p:spPr>
      </p:pic>
    </p:spTree>
    <p:extLst>
      <p:ext uri="{BB962C8B-B14F-4D97-AF65-F5344CB8AC3E}">
        <p14:creationId xmlns:p14="http://schemas.microsoft.com/office/powerpoint/2010/main" val="8082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Anthropocene and the coast</a:t>
            </a:r>
            <a:endParaRPr lang="en-GB" dirty="0"/>
          </a:p>
        </p:txBody>
      </p:sp>
      <p:sp>
        <p:nvSpPr>
          <p:cNvPr id="3" name="Content Placeholder 2"/>
          <p:cNvSpPr>
            <a:spLocks noGrp="1"/>
          </p:cNvSpPr>
          <p:nvPr>
            <p:ph idx="1"/>
          </p:nvPr>
        </p:nvSpPr>
        <p:spPr/>
        <p:txBody>
          <a:bodyPr/>
          <a:lstStyle/>
          <a:p>
            <a:r>
              <a:rPr lang="en-GB" dirty="0"/>
              <a:t>We live on a blue planet which feeds us, regulates our climate, generates much of the oxygen we breathe and is the foundation to our socio-economic well-being (Sagan, 1994; UNEP, 2019). </a:t>
            </a:r>
            <a:endParaRPr lang="en-GB" dirty="0" smtClean="0"/>
          </a:p>
          <a:p>
            <a:r>
              <a:rPr lang="en-GB" dirty="0" smtClean="0"/>
              <a:t>Coastal </a:t>
            </a:r>
            <a:r>
              <a:rPr lang="en-GB" dirty="0" smtClean="0"/>
              <a:t>areas have progressively </a:t>
            </a:r>
            <a:r>
              <a:rPr lang="en-GB" dirty="0"/>
              <a:t>turned anthropogenic (Carter, 1988) </a:t>
            </a:r>
            <a:endParaRPr lang="en-GB" i="1" dirty="0" smtClean="0"/>
          </a:p>
          <a:p>
            <a:r>
              <a:rPr lang="en-GB" dirty="0" smtClean="0"/>
              <a:t>Increased human influences: </a:t>
            </a:r>
            <a:r>
              <a:rPr lang="en-GB" i="1" dirty="0" err="1" smtClean="0"/>
              <a:t>littoralisation</a:t>
            </a:r>
            <a:r>
              <a:rPr lang="en-GB" dirty="0" smtClean="0"/>
              <a:t> </a:t>
            </a:r>
            <a:r>
              <a:rPr lang="en-GB" dirty="0"/>
              <a:t>of society (Ballinger, 2017). </a:t>
            </a:r>
            <a:endParaRPr lang="en-GB" dirty="0" smtClean="0"/>
          </a:p>
          <a:p>
            <a:r>
              <a:rPr lang="en-GB" dirty="0" smtClean="0"/>
              <a:t>Growth </a:t>
            </a:r>
            <a:r>
              <a:rPr lang="en-GB" dirty="0"/>
              <a:t>in interest and </a:t>
            </a:r>
            <a:r>
              <a:rPr lang="en-GB" dirty="0" smtClean="0"/>
              <a:t>importance</a:t>
            </a:r>
          </a:p>
          <a:p>
            <a:r>
              <a:rPr lang="en-GB" dirty="0"/>
              <a:t>K</a:t>
            </a:r>
            <a:r>
              <a:rPr lang="en-GB" dirty="0" smtClean="0"/>
              <a:t>ey </a:t>
            </a:r>
            <a:r>
              <a:rPr lang="en-GB" dirty="0"/>
              <a:t>topic within public consciousness, political frameworks and academic consultation</a:t>
            </a:r>
            <a:endParaRPr lang="en-GB" dirty="0" smtClean="0"/>
          </a:p>
          <a:p>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4</a:t>
            </a:fld>
            <a:endParaRPr lang="en-IN" dirty="0"/>
          </a:p>
        </p:txBody>
      </p:sp>
      <p:sp>
        <p:nvSpPr>
          <p:cNvPr id="5" name="Content Placeholder 4"/>
          <p:cNvSpPr>
            <a:spLocks noGrp="1"/>
          </p:cNvSpPr>
          <p:nvPr>
            <p:ph sz="quarter" idx="14"/>
          </p:nvPr>
        </p:nvSpPr>
        <p:spPr/>
        <p:txBody>
          <a:bodyPr/>
          <a:lstStyle/>
          <a:p>
            <a:endParaRPr lang="en-GB"/>
          </a:p>
        </p:txBody>
      </p:sp>
      <p:pic>
        <p:nvPicPr>
          <p:cNvPr id="10" name="Picture Placeholder 9" descr="L:\PICTURES 2001-2016\2014\Yellow Dec 2014\Columbia 2014 162.JPG"/>
          <p:cNvPicPr>
            <a:picLocks noGrp="1"/>
          </p:cNvPicPr>
          <p:nvPr>
            <p:ph type="pic" sz="quarter" idx="17"/>
          </p:nvPr>
        </p:nvPicPr>
        <p:blipFill>
          <a:blip r:embed="rId2" cstate="print">
            <a:extLst>
              <a:ext uri="{28A0092B-C50C-407E-A947-70E740481C1C}">
                <a14:useLocalDpi xmlns:a14="http://schemas.microsoft.com/office/drawing/2010/main" val="0"/>
              </a:ext>
            </a:extLst>
          </a:blip>
          <a:srcRect t="16343" b="16343"/>
          <a:stretch>
            <a:fillRect/>
          </a:stretch>
        </p:blipFill>
        <p:spPr bwMode="auto">
          <a:prstGeom prst="rect">
            <a:avLst/>
          </a:prstGeom>
          <a:noFill/>
          <a:ln>
            <a:noFill/>
          </a:ln>
        </p:spPr>
      </p:pic>
      <p:pic>
        <p:nvPicPr>
          <p:cNvPr id="13" name="Picture Placeholder 12" descr="L:\PICTURES 2001-2016\2016\Phone July 2016\IMG_1496.JPG"/>
          <p:cNvPicPr>
            <a:picLocks noGrp="1"/>
          </p:cNvPicPr>
          <p:nvPr>
            <p:ph type="pic" sz="quarter" idx="15"/>
          </p:nvPr>
        </p:nvPicPr>
        <p:blipFill>
          <a:blip r:embed="rId3" cstate="print">
            <a:extLst>
              <a:ext uri="{28A0092B-C50C-407E-A947-70E740481C1C}">
                <a14:useLocalDpi xmlns:a14="http://schemas.microsoft.com/office/drawing/2010/main" val="0"/>
              </a:ext>
            </a:extLst>
          </a:blip>
          <a:srcRect l="29376" r="29376"/>
          <a:stretch>
            <a:fillRect/>
          </a:stretch>
        </p:blipFill>
        <p:spPr bwMode="auto">
          <a:prstGeom prst="rect">
            <a:avLst/>
          </a:prstGeom>
          <a:noFill/>
          <a:ln>
            <a:noFill/>
          </a:ln>
        </p:spPr>
      </p:pic>
      <p:pic>
        <p:nvPicPr>
          <p:cNvPr id="7" name="Picture Placeholder 6"/>
          <p:cNvPicPr>
            <a:picLocks noGrp="1" noChangeAspect="1"/>
          </p:cNvPicPr>
          <p:nvPr>
            <p:ph type="pic" sz="quarter" idx="16"/>
          </p:nvPr>
        </p:nvPicPr>
        <p:blipFill>
          <a:blip r:embed="rId4"/>
          <a:srcRect l="7041" r="7041"/>
          <a:stretch>
            <a:fillRect/>
          </a:stretch>
        </p:blipFill>
        <p:spPr>
          <a:xfrm>
            <a:off x="9571449" y="1171107"/>
            <a:ext cx="2257135" cy="3661243"/>
          </a:xfrm>
          <a:prstGeom prst="rect">
            <a:avLst/>
          </a:prstGeom>
        </p:spPr>
      </p:pic>
    </p:spTree>
    <p:extLst>
      <p:ext uri="{BB962C8B-B14F-4D97-AF65-F5344CB8AC3E}">
        <p14:creationId xmlns:p14="http://schemas.microsoft.com/office/powerpoint/2010/main" val="3317237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Progressive human influence</a:t>
            </a:r>
            <a:endParaRPr lang="en-GB" dirty="0"/>
          </a:p>
        </p:txBody>
      </p:sp>
      <p:sp>
        <p:nvSpPr>
          <p:cNvPr id="3" name="Content Placeholder 2"/>
          <p:cNvSpPr>
            <a:spLocks noGrp="1"/>
          </p:cNvSpPr>
          <p:nvPr>
            <p:ph idx="1"/>
          </p:nvPr>
        </p:nvSpPr>
        <p:spPr>
          <a:xfrm>
            <a:off x="112206" y="3403477"/>
            <a:ext cx="2068285" cy="3454523"/>
          </a:xfrm>
        </p:spPr>
        <p:txBody>
          <a:bodyPr/>
          <a:lstStyle/>
          <a:p>
            <a:r>
              <a:rPr lang="en-GB" dirty="0"/>
              <a:t>1.	</a:t>
            </a:r>
            <a:r>
              <a:rPr lang="en-GB" b="1" dirty="0"/>
              <a:t>Exploration. </a:t>
            </a:r>
            <a:r>
              <a:rPr lang="en-GB" dirty="0"/>
              <a:t>A period where coastal resources are of interest to society, e.g. aesthetics.</a:t>
            </a:r>
          </a:p>
          <a:p>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5</a:t>
            </a:fld>
            <a:endParaRPr lang="en-IN" dirty="0"/>
          </a:p>
        </p:txBody>
      </p:sp>
      <p:pic>
        <p:nvPicPr>
          <p:cNvPr id="9" name="Picture Placeholder 8"/>
          <p:cNvPicPr>
            <a:picLocks noGrp="1" noChangeAspect="1"/>
          </p:cNvPicPr>
          <p:nvPr>
            <p:ph type="pic" sz="quarter" idx="15"/>
          </p:nvPr>
        </p:nvPicPr>
        <p:blipFill>
          <a:blip r:embed="rId2"/>
          <a:srcRect l="20412" r="20412"/>
          <a:stretch>
            <a:fillRect/>
          </a:stretch>
        </p:blipFill>
        <p:spPr>
          <a:xfrm>
            <a:off x="4446580" y="647038"/>
            <a:ext cx="4200199" cy="5010183"/>
          </a:xfrm>
          <a:prstGeom prst="rect">
            <a:avLst/>
          </a:prstGeom>
        </p:spPr>
      </p:pic>
      <p:pic>
        <p:nvPicPr>
          <p:cNvPr id="10" name="Picture Placeholder 9"/>
          <p:cNvPicPr>
            <a:picLocks noGrp="1" noChangeAspect="1"/>
          </p:cNvPicPr>
          <p:nvPr>
            <p:ph type="pic" sz="quarter" idx="16"/>
          </p:nvPr>
        </p:nvPicPr>
        <p:blipFill>
          <a:blip r:embed="rId3"/>
          <a:srcRect l="27723" r="27723"/>
          <a:stretch>
            <a:fillRect/>
          </a:stretch>
        </p:blipFill>
        <p:spPr>
          <a:xfrm>
            <a:off x="8828752" y="647038"/>
            <a:ext cx="3088749" cy="5010183"/>
          </a:xfrm>
          <a:prstGeom prst="rect">
            <a:avLst/>
          </a:prstGeom>
        </p:spPr>
      </p:pic>
    </p:spTree>
    <p:extLst>
      <p:ext uri="{BB962C8B-B14F-4D97-AF65-F5344CB8AC3E}">
        <p14:creationId xmlns:p14="http://schemas.microsoft.com/office/powerpoint/2010/main" val="3038152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Progressive human influence</a:t>
            </a:r>
            <a:endParaRPr lang="en-GB" dirty="0"/>
          </a:p>
        </p:txBody>
      </p:sp>
      <p:sp>
        <p:nvSpPr>
          <p:cNvPr id="3" name="Content Placeholder 2"/>
          <p:cNvSpPr>
            <a:spLocks noGrp="1"/>
          </p:cNvSpPr>
          <p:nvPr>
            <p:ph idx="1"/>
          </p:nvPr>
        </p:nvSpPr>
        <p:spPr>
          <a:xfrm>
            <a:off x="363416" y="2506662"/>
            <a:ext cx="3032927" cy="3454523"/>
          </a:xfrm>
        </p:spPr>
        <p:txBody>
          <a:bodyPr/>
          <a:lstStyle/>
          <a:p>
            <a:r>
              <a:rPr lang="en-GB" dirty="0" smtClean="0"/>
              <a:t>2.	</a:t>
            </a:r>
            <a:r>
              <a:rPr lang="en-GB" b="1" dirty="0" smtClean="0"/>
              <a:t>Pioneers. </a:t>
            </a:r>
            <a:r>
              <a:rPr lang="en-GB" dirty="0" smtClean="0"/>
              <a:t>A period of transition from a traditional /existing coastal landscape, towards a spatially pressurised development phase.</a:t>
            </a:r>
          </a:p>
          <a:p>
            <a:r>
              <a:rPr lang="en-GB" dirty="0"/>
              <a:t>An example of Pioneer phase at </a:t>
            </a:r>
            <a:r>
              <a:rPr lang="en-GB" dirty="0" err="1"/>
              <a:t>Urb</a:t>
            </a:r>
            <a:r>
              <a:rPr lang="en-GB" dirty="0"/>
              <a:t> </a:t>
            </a:r>
            <a:r>
              <a:rPr lang="en-GB" dirty="0" err="1"/>
              <a:t>Plenomar</a:t>
            </a:r>
            <a:r>
              <a:rPr lang="en-GB" dirty="0"/>
              <a:t>, Columbia</a:t>
            </a:r>
            <a:endParaRPr lang="en-GB" dirty="0" smtClean="0"/>
          </a:p>
          <a:p>
            <a:pPr marL="0" indent="0">
              <a:buNone/>
            </a:pPr>
            <a:endParaRPr lang="en-GB" dirty="0" smtClean="0"/>
          </a:p>
          <a:p>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6</a:t>
            </a:fld>
            <a:endParaRPr lang="en-IN" dirty="0"/>
          </a:p>
        </p:txBody>
      </p:sp>
      <p:sp>
        <p:nvSpPr>
          <p:cNvPr id="5" name="Content Placeholder 4"/>
          <p:cNvSpPr>
            <a:spLocks noGrp="1"/>
          </p:cNvSpPr>
          <p:nvPr>
            <p:ph sz="quarter" idx="14"/>
          </p:nvPr>
        </p:nvSpPr>
        <p:spPr/>
        <p:txBody>
          <a:bodyPr/>
          <a:lstStyle/>
          <a:p>
            <a:endParaRPr lang="en-GB"/>
          </a:p>
        </p:txBody>
      </p:sp>
      <p:pic>
        <p:nvPicPr>
          <p:cNvPr id="10" name="Picture Placeholder 9"/>
          <p:cNvPicPr>
            <a:picLocks noGrp="1" noChangeAspect="1"/>
          </p:cNvPicPr>
          <p:nvPr>
            <p:ph type="pic" sz="quarter" idx="17"/>
          </p:nvPr>
        </p:nvPicPr>
        <p:blipFill>
          <a:blip r:embed="rId2"/>
          <a:srcRect t="14245" b="14245"/>
          <a:stretch>
            <a:fillRect/>
          </a:stretch>
        </p:blipFill>
        <p:spPr>
          <a:xfrm>
            <a:off x="3617407" y="4324168"/>
            <a:ext cx="4898742" cy="2387782"/>
          </a:xfrm>
          <a:prstGeom prst="rect">
            <a:avLst/>
          </a:prstGeom>
        </p:spPr>
      </p:pic>
      <p:pic>
        <p:nvPicPr>
          <p:cNvPr id="14" name="Picture Placeholder 13"/>
          <p:cNvPicPr>
            <a:picLocks noGrp="1" noChangeAspect="1"/>
          </p:cNvPicPr>
          <p:nvPr>
            <p:ph type="pic" sz="quarter" idx="15"/>
          </p:nvPr>
        </p:nvPicPr>
        <p:blipFill>
          <a:blip r:embed="rId3"/>
          <a:srcRect t="2986" b="2986"/>
          <a:stretch>
            <a:fillRect/>
          </a:stretch>
        </p:blipFill>
        <p:spPr>
          <a:xfrm>
            <a:off x="5650034" y="141348"/>
            <a:ext cx="6178550" cy="4092575"/>
          </a:xfrm>
          <a:prstGeom prst="rect">
            <a:avLst/>
          </a:prstGeom>
        </p:spPr>
      </p:pic>
    </p:spTree>
    <p:extLst>
      <p:ext uri="{BB962C8B-B14F-4D97-AF65-F5344CB8AC3E}">
        <p14:creationId xmlns:p14="http://schemas.microsoft.com/office/powerpoint/2010/main" val="33652166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Progressive human influence</a:t>
            </a:r>
            <a:endParaRPr lang="en-GB" dirty="0"/>
          </a:p>
        </p:txBody>
      </p:sp>
      <p:sp>
        <p:nvSpPr>
          <p:cNvPr id="3" name="Content Placeholder 2"/>
          <p:cNvSpPr>
            <a:spLocks noGrp="1"/>
          </p:cNvSpPr>
          <p:nvPr>
            <p:ph idx="1"/>
          </p:nvPr>
        </p:nvSpPr>
        <p:spPr>
          <a:xfrm>
            <a:off x="363416" y="2506662"/>
            <a:ext cx="2262187" cy="3454523"/>
          </a:xfrm>
        </p:spPr>
        <p:txBody>
          <a:bodyPr/>
          <a:lstStyle/>
          <a:p>
            <a:r>
              <a:rPr lang="en-GB" dirty="0" smtClean="0"/>
              <a:t>3.	</a:t>
            </a:r>
            <a:r>
              <a:rPr lang="en-GB" b="1" dirty="0" smtClean="0"/>
              <a:t>Development. </a:t>
            </a:r>
            <a:r>
              <a:rPr lang="en-GB" dirty="0" smtClean="0"/>
              <a:t>A period of spatial conflict which leads to iterative cycles of locational reinvention based on the changing socio-economic ‘values’ of the area . </a:t>
            </a:r>
          </a:p>
          <a:p>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7</a:t>
            </a:fld>
            <a:endParaRPr lang="en-IN" dirty="0"/>
          </a:p>
        </p:txBody>
      </p:sp>
      <p:sp>
        <p:nvSpPr>
          <p:cNvPr id="5" name="Content Placeholder 4"/>
          <p:cNvSpPr>
            <a:spLocks noGrp="1"/>
          </p:cNvSpPr>
          <p:nvPr>
            <p:ph sz="quarter" idx="14"/>
          </p:nvPr>
        </p:nvSpPr>
        <p:spPr/>
        <p:txBody>
          <a:bodyPr/>
          <a:lstStyle/>
          <a:p>
            <a:endParaRPr lang="en-GB"/>
          </a:p>
        </p:txBody>
      </p:sp>
      <p:pic>
        <p:nvPicPr>
          <p:cNvPr id="10" name="Picture Placeholder 9"/>
          <p:cNvPicPr>
            <a:picLocks noGrp="1" noChangeAspect="1"/>
          </p:cNvPicPr>
          <p:nvPr>
            <p:ph type="pic" sz="quarter" idx="15"/>
          </p:nvPr>
        </p:nvPicPr>
        <p:blipFill>
          <a:blip r:embed="rId2"/>
          <a:srcRect l="9051" r="9051"/>
          <a:stretch>
            <a:fillRect/>
          </a:stretch>
        </p:blipFill>
        <p:spPr>
          <a:xfrm>
            <a:off x="5557401" y="114659"/>
            <a:ext cx="5461000" cy="4092575"/>
          </a:xfrm>
          <a:prstGeom prst="rect">
            <a:avLst/>
          </a:prstGeom>
        </p:spPr>
      </p:pic>
      <p:pic>
        <p:nvPicPr>
          <p:cNvPr id="9" name="Picture Placeholder 8"/>
          <p:cNvPicPr>
            <a:picLocks noGrp="1" noChangeAspect="1"/>
          </p:cNvPicPr>
          <p:nvPr>
            <p:ph type="pic" sz="quarter" idx="17"/>
          </p:nvPr>
        </p:nvPicPr>
        <p:blipFill>
          <a:blip r:embed="rId3"/>
          <a:srcRect t="487" b="487"/>
          <a:stretch>
            <a:fillRect/>
          </a:stretch>
        </p:blipFill>
        <p:spPr>
          <a:xfrm>
            <a:off x="3668311" y="4380014"/>
            <a:ext cx="5083803" cy="2477986"/>
          </a:xfrm>
          <a:prstGeom prst="rect">
            <a:avLst/>
          </a:prstGeom>
        </p:spPr>
      </p:pic>
    </p:spTree>
    <p:extLst>
      <p:ext uri="{BB962C8B-B14F-4D97-AF65-F5344CB8AC3E}">
        <p14:creationId xmlns:p14="http://schemas.microsoft.com/office/powerpoint/2010/main" val="1019941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Expansion of interest</a:t>
            </a:r>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8</a:t>
            </a:fld>
            <a:endParaRPr lang="en-IN" dirty="0"/>
          </a:p>
        </p:txBody>
      </p:sp>
      <p:sp>
        <p:nvSpPr>
          <p:cNvPr id="5" name="Content Placeholder 4"/>
          <p:cNvSpPr>
            <a:spLocks noGrp="1"/>
          </p:cNvSpPr>
          <p:nvPr>
            <p:ph sz="quarter" idx="14"/>
          </p:nvPr>
        </p:nvSpPr>
        <p:spPr>
          <a:xfrm>
            <a:off x="232788" y="3026147"/>
            <a:ext cx="2262187" cy="249237"/>
          </a:xfrm>
        </p:spPr>
        <p:txBody>
          <a:bodyPr/>
          <a:lstStyle/>
          <a:p>
            <a:r>
              <a:rPr lang="en-GB" dirty="0"/>
              <a:t>Articles published on coastal topics using Google Scholar Search (in ‘000s)</a:t>
            </a:r>
          </a:p>
        </p:txBody>
      </p:sp>
      <p:graphicFrame>
        <p:nvGraphicFramePr>
          <p:cNvPr id="9" name="Object 8"/>
          <p:cNvGraphicFramePr>
            <a:graphicFrameLocks noChangeAspect="1"/>
          </p:cNvGraphicFramePr>
          <p:nvPr>
            <p:extLst>
              <p:ext uri="{D42A27DB-BD31-4B8C-83A1-F6EECF244321}">
                <p14:modId xmlns:p14="http://schemas.microsoft.com/office/powerpoint/2010/main" val="2771382325"/>
              </p:ext>
            </p:extLst>
          </p:nvPr>
        </p:nvGraphicFramePr>
        <p:xfrm>
          <a:off x="3717890" y="2267256"/>
          <a:ext cx="6400800" cy="4645111"/>
        </p:xfrm>
        <a:graphic>
          <a:graphicData uri="http://schemas.openxmlformats.org/presentationml/2006/ole">
            <mc:AlternateContent xmlns:mc="http://schemas.openxmlformats.org/markup-compatibility/2006">
              <mc:Choice xmlns:v="urn:schemas-microsoft-com:vml" Requires="v">
                <p:oleObj spid="_x0000_s1028" name="Document" r:id="rId3" imgW="5717562" imgH="4149488" progId="Word.Document.12">
                  <p:embed/>
                </p:oleObj>
              </mc:Choice>
              <mc:Fallback>
                <p:oleObj name="Document" r:id="rId3" imgW="5717562" imgH="4149488" progId="Word.Document.12">
                  <p:embed/>
                  <p:pic>
                    <p:nvPicPr>
                      <p:cNvPr id="0" name=""/>
                      <p:cNvPicPr/>
                      <p:nvPr/>
                    </p:nvPicPr>
                    <p:blipFill>
                      <a:blip r:embed="rId4"/>
                      <a:stretch>
                        <a:fillRect/>
                      </a:stretch>
                    </p:blipFill>
                    <p:spPr>
                      <a:xfrm>
                        <a:off x="3717890" y="2267256"/>
                        <a:ext cx="6400800" cy="4645111"/>
                      </a:xfrm>
                      <a:prstGeom prst="rect">
                        <a:avLst/>
                      </a:prstGeom>
                    </p:spPr>
                  </p:pic>
                </p:oleObj>
              </mc:Fallback>
            </mc:AlternateContent>
          </a:graphicData>
        </a:graphic>
      </p:graphicFrame>
    </p:spTree>
    <p:extLst>
      <p:ext uri="{BB962C8B-B14F-4D97-AF65-F5344CB8AC3E}">
        <p14:creationId xmlns:p14="http://schemas.microsoft.com/office/powerpoint/2010/main" val="702504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2C0A42-6D1B-4B6E-959B-1609A38258E9}"/>
              </a:ext>
            </a:extLst>
          </p:cNvPr>
          <p:cNvSpPr>
            <a:spLocks noGrp="1"/>
          </p:cNvSpPr>
          <p:nvPr>
            <p:ph type="title"/>
          </p:nvPr>
        </p:nvSpPr>
        <p:spPr>
          <a:xfrm>
            <a:off x="5605871" y="1025992"/>
            <a:ext cx="4405464" cy="1114784"/>
          </a:xfrm>
        </p:spPr>
        <p:txBody>
          <a:bodyPr/>
          <a:lstStyle/>
          <a:p>
            <a:r>
              <a:rPr lang="en-GB" dirty="0"/>
              <a:t>Anthropocene and coastal governance   </a:t>
            </a:r>
            <a:r>
              <a:rPr lang="en-GB" i="1" dirty="0"/>
              <a:t/>
            </a:r>
            <a:br>
              <a:rPr lang="en-GB" i="1" dirty="0"/>
            </a:br>
            <a:endParaRPr lang="en-IN" dirty="0"/>
          </a:p>
        </p:txBody>
      </p:sp>
      <p:sp>
        <p:nvSpPr>
          <p:cNvPr id="5" name="Content Placeholder 4">
            <a:extLst>
              <a:ext uri="{FF2B5EF4-FFF2-40B4-BE49-F238E27FC236}">
                <a16:creationId xmlns:a16="http://schemas.microsoft.com/office/drawing/2014/main" id="{BDE42C9A-B4DC-4A46-A073-8421E387B2B7}"/>
              </a:ext>
            </a:extLst>
          </p:cNvPr>
          <p:cNvSpPr>
            <a:spLocks noGrp="1"/>
          </p:cNvSpPr>
          <p:nvPr>
            <p:ph idx="1"/>
          </p:nvPr>
        </p:nvSpPr>
        <p:spPr>
          <a:xfrm>
            <a:off x="5737609" y="2506662"/>
            <a:ext cx="5828044" cy="3454523"/>
          </a:xfrm>
        </p:spPr>
        <p:txBody>
          <a:bodyPr/>
          <a:lstStyle/>
          <a:p>
            <a:r>
              <a:rPr lang="en-GB" dirty="0"/>
              <a:t>The President of the Royal Society, Lord Rees (2005) suggested that the science of global concerns is a ‘doddle’ compared to the political and socio-economic requirements associated with them. </a:t>
            </a:r>
          </a:p>
          <a:p>
            <a:r>
              <a:rPr lang="en-GB" dirty="0" smtClean="0"/>
              <a:t>The </a:t>
            </a:r>
            <a:r>
              <a:rPr lang="en-GB" dirty="0" smtClean="0"/>
              <a:t>existence of transnational or even global coastal problems  raises many strategic questions and governance considerations which must be dealt with in a ‘new’ manner (</a:t>
            </a:r>
            <a:r>
              <a:rPr lang="en-GB" dirty="0" err="1" smtClean="0"/>
              <a:t>Achterberg</a:t>
            </a:r>
            <a:r>
              <a:rPr lang="en-GB" dirty="0" smtClean="0"/>
              <a:t>, 2001).</a:t>
            </a:r>
          </a:p>
          <a:p>
            <a:r>
              <a:rPr lang="en-GB" dirty="0" err="1" smtClean="0"/>
              <a:t>Gribbin</a:t>
            </a:r>
            <a:r>
              <a:rPr lang="en-GB" dirty="0" smtClean="0"/>
              <a:t> </a:t>
            </a:r>
            <a:r>
              <a:rPr lang="en-GB" dirty="0"/>
              <a:t>(2007) proposed that this generation has sorted out the knowledge the challenge for the next generation is the manipulation and </a:t>
            </a:r>
            <a:r>
              <a:rPr lang="en-GB" dirty="0" smtClean="0"/>
              <a:t>application </a:t>
            </a:r>
            <a:r>
              <a:rPr lang="en-GB" dirty="0"/>
              <a:t>of that knowledge. </a:t>
            </a:r>
            <a:endParaRPr lang="en-GB" dirty="0" smtClean="0"/>
          </a:p>
          <a:p>
            <a:r>
              <a:rPr lang="en-GB" dirty="0"/>
              <a:t>Research into the multiplicities of governance, planning and policy implementation is now central to the ‘new’ manner required for relevant coastal research</a:t>
            </a:r>
            <a:endParaRPr lang="en-IN" sz="1800" dirty="0"/>
          </a:p>
        </p:txBody>
      </p:sp>
      <p:sp>
        <p:nvSpPr>
          <p:cNvPr id="8" name="Slide Number Placeholder 7">
            <a:extLst>
              <a:ext uri="{FF2B5EF4-FFF2-40B4-BE49-F238E27FC236}">
                <a16:creationId xmlns:a16="http://schemas.microsoft.com/office/drawing/2014/main" id="{D2888EF7-DDB5-41D0-A1B0-B012ABC94D85}"/>
              </a:ext>
            </a:extLst>
          </p:cNvPr>
          <p:cNvSpPr>
            <a:spLocks noGrp="1"/>
          </p:cNvSpPr>
          <p:nvPr>
            <p:ph type="sldNum" sz="quarter" idx="12"/>
          </p:nvPr>
        </p:nvSpPr>
        <p:spPr/>
        <p:txBody>
          <a:bodyPr/>
          <a:lstStyle/>
          <a:p>
            <a:fld id="{48BB047D-A6CD-43AB-96F0-683C726B586B}" type="slidenum">
              <a:rPr lang="en-IN" smtClean="0"/>
              <a:pPr/>
              <a:t>9</a:t>
            </a:fld>
            <a:endParaRPr lang="en-IN" dirty="0"/>
          </a:p>
        </p:txBody>
      </p:sp>
      <p:graphicFrame>
        <p:nvGraphicFramePr>
          <p:cNvPr id="11" name="Picture Placeholder 10"/>
          <p:cNvGraphicFramePr>
            <a:graphicFrameLocks noGrp="1"/>
          </p:cNvGraphicFramePr>
          <p:nvPr>
            <p:ph type="pic" sz="quarter" idx="15"/>
            <p:extLst>
              <p:ext uri="{D42A27DB-BD31-4B8C-83A1-F6EECF244321}">
                <p14:modId xmlns:p14="http://schemas.microsoft.com/office/powerpoint/2010/main" val="268410703"/>
              </p:ext>
            </p:extLst>
          </p:nvPr>
        </p:nvGraphicFramePr>
        <p:xfrm>
          <a:off x="271463" y="502144"/>
          <a:ext cx="5210175" cy="59610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963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2C0A42-6D1B-4B6E-959B-1609A38258E9}"/>
              </a:ext>
            </a:extLst>
          </p:cNvPr>
          <p:cNvSpPr>
            <a:spLocks noGrp="1"/>
          </p:cNvSpPr>
          <p:nvPr>
            <p:ph type="title"/>
          </p:nvPr>
        </p:nvSpPr>
        <p:spPr>
          <a:xfrm>
            <a:off x="5612595" y="689816"/>
            <a:ext cx="3472789" cy="1114784"/>
          </a:xfrm>
        </p:spPr>
        <p:txBody>
          <a:bodyPr/>
          <a:lstStyle/>
          <a:p>
            <a:r>
              <a:rPr lang="en-GB" i="1" dirty="0"/>
              <a:t/>
            </a:r>
            <a:br>
              <a:rPr lang="en-GB" i="1" dirty="0"/>
            </a:br>
            <a:r>
              <a:rPr lang="en-GB" i="1" dirty="0" smtClean="0"/>
              <a:t>background</a:t>
            </a:r>
            <a:endParaRPr lang="en-IN" dirty="0"/>
          </a:p>
        </p:txBody>
      </p:sp>
      <p:sp>
        <p:nvSpPr>
          <p:cNvPr id="5" name="Content Placeholder 4">
            <a:extLst>
              <a:ext uri="{FF2B5EF4-FFF2-40B4-BE49-F238E27FC236}">
                <a16:creationId xmlns:a16="http://schemas.microsoft.com/office/drawing/2014/main" id="{BDE42C9A-B4DC-4A46-A073-8421E387B2B7}"/>
              </a:ext>
            </a:extLst>
          </p:cNvPr>
          <p:cNvSpPr>
            <a:spLocks noGrp="1"/>
          </p:cNvSpPr>
          <p:nvPr>
            <p:ph idx="1"/>
          </p:nvPr>
        </p:nvSpPr>
        <p:spPr>
          <a:xfrm>
            <a:off x="5908430" y="2506662"/>
            <a:ext cx="4659924" cy="3454523"/>
          </a:xfrm>
        </p:spPr>
        <p:txBody>
          <a:bodyPr/>
          <a:lstStyle/>
          <a:p>
            <a:pPr marL="0" indent="0">
              <a:buNone/>
            </a:pPr>
            <a:endParaRPr lang="en-GB" dirty="0" smtClean="0"/>
          </a:p>
          <a:p>
            <a:r>
              <a:rPr lang="en-GB" dirty="0"/>
              <a:t>UNEP (2019) underlined that 34% of the world’s coasts are at high risk of degradation and another 17% are at medium risk so there is a need for considered action.</a:t>
            </a:r>
            <a:endParaRPr lang="en-GB" dirty="0"/>
          </a:p>
          <a:p>
            <a:endParaRPr lang="en-GB" dirty="0"/>
          </a:p>
          <a:p>
            <a:endParaRPr lang="en-IN" sz="1800" dirty="0"/>
          </a:p>
        </p:txBody>
      </p:sp>
      <p:sp>
        <p:nvSpPr>
          <p:cNvPr id="8" name="Slide Number Placeholder 7">
            <a:extLst>
              <a:ext uri="{FF2B5EF4-FFF2-40B4-BE49-F238E27FC236}">
                <a16:creationId xmlns:a16="http://schemas.microsoft.com/office/drawing/2014/main" id="{D2888EF7-DDB5-41D0-A1B0-B012ABC94D8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BB047D-A6CD-43AB-96F0-683C726B586B}" type="slidenum">
              <a:rPr kumimoji="0" lang="en-IN" sz="900" b="0" i="0" u="none" strike="noStrike" kern="1200" cap="none" spc="0" normalizeH="0" baseline="0" noProof="0" smtClean="0">
                <a:ln>
                  <a:noFill/>
                </a:ln>
                <a:solidFill>
                  <a:srgbClr val="7F7F7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IN" sz="900" b="0" i="0" u="none" strike="noStrike" kern="1200" cap="none" spc="0" normalizeH="0" baseline="0" noProof="0" dirty="0">
              <a:ln>
                <a:noFill/>
              </a:ln>
              <a:solidFill>
                <a:srgbClr val="7F7F7F"/>
              </a:solidFill>
              <a:effectLst/>
              <a:uLnTx/>
              <a:uFillTx/>
              <a:latin typeface="Calibri"/>
              <a:ea typeface="+mn-ea"/>
              <a:cs typeface="+mn-cs"/>
            </a:endParaRPr>
          </a:p>
        </p:txBody>
      </p:sp>
      <p:pic>
        <p:nvPicPr>
          <p:cNvPr id="7" name="Picture 6"/>
          <p:cNvPicPr>
            <a:picLocks noChangeAspect="1"/>
          </p:cNvPicPr>
          <p:nvPr/>
        </p:nvPicPr>
        <p:blipFill>
          <a:blip r:embed="rId3"/>
          <a:stretch>
            <a:fillRect/>
          </a:stretch>
        </p:blipFill>
        <p:spPr>
          <a:xfrm>
            <a:off x="349250" y="1071091"/>
            <a:ext cx="4903134" cy="4890094"/>
          </a:xfrm>
          <a:prstGeom prst="rect">
            <a:avLst/>
          </a:prstGeom>
        </p:spPr>
      </p:pic>
    </p:spTree>
    <p:extLst>
      <p:ext uri="{BB962C8B-B14F-4D97-AF65-F5344CB8AC3E}">
        <p14:creationId xmlns:p14="http://schemas.microsoft.com/office/powerpoint/2010/main" val="12576865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1615" y="409791"/>
            <a:ext cx="5445369" cy="1114784"/>
          </a:xfrm>
        </p:spPr>
        <p:txBody>
          <a:bodyPr/>
          <a:lstStyle/>
          <a:p>
            <a:r>
              <a:rPr lang="en-GB"/>
              <a:t>Evolution of Integrated Coastal Management (ICM) </a:t>
            </a:r>
            <a:endParaRPr lang="en-GB" dirty="0"/>
          </a:p>
        </p:txBody>
      </p:sp>
      <p:sp>
        <p:nvSpPr>
          <p:cNvPr id="3" name="Content Placeholder 2"/>
          <p:cNvSpPr>
            <a:spLocks noGrp="1"/>
          </p:cNvSpPr>
          <p:nvPr>
            <p:ph idx="1"/>
          </p:nvPr>
        </p:nvSpPr>
        <p:spPr/>
        <p:txBody>
          <a:bodyPr/>
          <a:lstStyle/>
          <a:p>
            <a:r>
              <a:rPr lang="en-GB" dirty="0"/>
              <a:t>Definitional </a:t>
            </a:r>
            <a:r>
              <a:rPr lang="en-GB" dirty="0" smtClean="0"/>
              <a:t>development</a:t>
            </a:r>
          </a:p>
          <a:p>
            <a:r>
              <a:rPr lang="en-GB" dirty="0"/>
              <a:t>Clear definitions within research are vital for a strong understanding and interpretation of findings. </a:t>
            </a:r>
            <a:endParaRPr lang="en-GB" dirty="0" smtClean="0"/>
          </a:p>
          <a:p>
            <a:r>
              <a:rPr lang="en-GB" dirty="0"/>
              <a:t>Coastal management decisions are difficult without accepted definitions and within the coastal realm definitions are the conduit through which decisions are cast (House and Penn, 2008). </a:t>
            </a:r>
            <a:endParaRPr lang="en-GB" dirty="0" smtClean="0"/>
          </a:p>
          <a:p>
            <a:r>
              <a:rPr lang="en-GB" dirty="0"/>
              <a:t>N</a:t>
            </a:r>
            <a:r>
              <a:rPr lang="en-GB" dirty="0" smtClean="0"/>
              <a:t>o </a:t>
            </a:r>
            <a:r>
              <a:rPr lang="en-GB" dirty="0"/>
              <a:t>universally accepted definition of ICM (</a:t>
            </a:r>
            <a:r>
              <a:rPr lang="en-GB" dirty="0" err="1"/>
              <a:t>Cicin-Sain</a:t>
            </a:r>
            <a:r>
              <a:rPr lang="en-GB" dirty="0"/>
              <a:t> and Knecht, 1998; </a:t>
            </a:r>
            <a:r>
              <a:rPr lang="en-GB" dirty="0" err="1"/>
              <a:t>Vallega</a:t>
            </a:r>
            <a:r>
              <a:rPr lang="en-GB" dirty="0"/>
              <a:t>, 1999</a:t>
            </a:r>
            <a:r>
              <a:rPr lang="en-GB" dirty="0" smtClean="0"/>
              <a:t>)</a:t>
            </a:r>
          </a:p>
          <a:p>
            <a:pPr marL="0" indent="0">
              <a:buNone/>
            </a:pPr>
            <a:r>
              <a:rPr lang="en-GB" dirty="0" smtClean="0">
                <a:hlinkClick r:id="rId2"/>
              </a:rPr>
              <a:t>Selected definitions of ICM published in the field</a:t>
            </a:r>
            <a:endParaRPr lang="en-GB" dirty="0" smtClean="0"/>
          </a:p>
          <a:p>
            <a:pPr marL="0" indent="0">
              <a:buNone/>
            </a:pPr>
            <a:r>
              <a:rPr lang="en-GB" dirty="0"/>
              <a:t>	</a:t>
            </a:r>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11</a:t>
            </a:fld>
            <a:endParaRPr lang="en-IN" dirty="0"/>
          </a:p>
        </p:txBody>
      </p:sp>
      <p:pic>
        <p:nvPicPr>
          <p:cNvPr id="12" name="Picture 11"/>
          <p:cNvPicPr>
            <a:picLocks noChangeAspect="1"/>
          </p:cNvPicPr>
          <p:nvPr/>
        </p:nvPicPr>
        <p:blipFill>
          <a:blip r:embed="rId3"/>
          <a:stretch>
            <a:fillRect/>
          </a:stretch>
        </p:blipFill>
        <p:spPr>
          <a:xfrm>
            <a:off x="633301" y="571114"/>
            <a:ext cx="4041998" cy="3036071"/>
          </a:xfrm>
          <a:prstGeom prst="rect">
            <a:avLst/>
          </a:prstGeom>
        </p:spPr>
      </p:pic>
      <p:pic>
        <p:nvPicPr>
          <p:cNvPr id="13" name="Picture 12"/>
          <p:cNvPicPr>
            <a:picLocks noChangeAspect="1"/>
          </p:cNvPicPr>
          <p:nvPr/>
        </p:nvPicPr>
        <p:blipFill>
          <a:blip r:embed="rId4"/>
          <a:stretch>
            <a:fillRect/>
          </a:stretch>
        </p:blipFill>
        <p:spPr>
          <a:xfrm>
            <a:off x="633301" y="3913348"/>
            <a:ext cx="4041998" cy="2549859"/>
          </a:xfrm>
          <a:prstGeom prst="rect">
            <a:avLst/>
          </a:prstGeom>
        </p:spPr>
      </p:pic>
    </p:spTree>
    <p:extLst>
      <p:ext uri="{BB962C8B-B14F-4D97-AF65-F5344CB8AC3E}">
        <p14:creationId xmlns:p14="http://schemas.microsoft.com/office/powerpoint/2010/main" val="350334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2083" y="992375"/>
            <a:ext cx="5445369" cy="1114784"/>
          </a:xfrm>
        </p:spPr>
        <p:txBody>
          <a:bodyPr/>
          <a:lstStyle/>
          <a:p>
            <a:r>
              <a:rPr lang="en-GB"/>
              <a:t>Conceptual development</a:t>
            </a:r>
            <a:endParaRPr lang="en-GB" dirty="0"/>
          </a:p>
        </p:txBody>
      </p:sp>
      <p:sp>
        <p:nvSpPr>
          <p:cNvPr id="3" name="Content Placeholder 2"/>
          <p:cNvSpPr>
            <a:spLocks noGrp="1"/>
          </p:cNvSpPr>
          <p:nvPr>
            <p:ph idx="1"/>
          </p:nvPr>
        </p:nvSpPr>
        <p:spPr/>
        <p:txBody>
          <a:bodyPr/>
          <a:lstStyle/>
          <a:p>
            <a:r>
              <a:rPr lang="en-GB" dirty="0"/>
              <a:t>In addition to the variegated evolution of which phrase to use in coastal management, the conceptual underpinnings are also not universally accepted.  There is no “single recipe” or theoretical framework from which to fit the approach of ICM (Frank van der Meulen, pers. comm. 2019). </a:t>
            </a:r>
            <a:endParaRPr lang="en-GB" dirty="0" smtClean="0"/>
          </a:p>
          <a:p>
            <a:r>
              <a:rPr lang="en-GB" dirty="0" smtClean="0"/>
              <a:t>BUT the </a:t>
            </a:r>
            <a:r>
              <a:rPr lang="en-GB" dirty="0"/>
              <a:t>fundamentals of coastal management has been noted in the seminal work of Carter (1988) who focused on the interplay between the three P’s of policy, planning and practice. </a:t>
            </a:r>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BB047D-A6CD-43AB-96F0-683C726B586B}" type="slidenum">
              <a:rPr kumimoji="0" lang="en-IN" sz="900" b="0" i="0" u="none" strike="noStrike" kern="1200" cap="none" spc="0" normalizeH="0" baseline="0" noProof="0" smtClean="0">
                <a:ln>
                  <a:noFill/>
                </a:ln>
                <a:solidFill>
                  <a:srgbClr val="7F7F7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900" b="0" i="0" u="none" strike="noStrike" kern="1200" cap="none" spc="0" normalizeH="0" baseline="0" noProof="0" dirty="0">
              <a:ln>
                <a:noFill/>
              </a:ln>
              <a:solidFill>
                <a:srgbClr val="7F7F7F"/>
              </a:solidFill>
              <a:effectLst/>
              <a:uLnTx/>
              <a:uFillTx/>
              <a:latin typeface="Calibri"/>
              <a:ea typeface="+mn-ea"/>
              <a:cs typeface="+mn-cs"/>
            </a:endParaRPr>
          </a:p>
        </p:txBody>
      </p:sp>
      <p:pic>
        <p:nvPicPr>
          <p:cNvPr id="5" name="Picture 4"/>
          <p:cNvPicPr>
            <a:picLocks noChangeAspect="1"/>
          </p:cNvPicPr>
          <p:nvPr/>
        </p:nvPicPr>
        <p:blipFill>
          <a:blip r:embed="rId2"/>
          <a:stretch>
            <a:fillRect/>
          </a:stretch>
        </p:blipFill>
        <p:spPr>
          <a:xfrm>
            <a:off x="364927" y="155755"/>
            <a:ext cx="4441667" cy="3343095"/>
          </a:xfrm>
          <a:prstGeom prst="rect">
            <a:avLst/>
          </a:prstGeom>
        </p:spPr>
      </p:pic>
      <p:pic>
        <p:nvPicPr>
          <p:cNvPr id="6" name="Picture 5"/>
          <p:cNvPicPr>
            <a:picLocks noChangeAspect="1"/>
          </p:cNvPicPr>
          <p:nvPr/>
        </p:nvPicPr>
        <p:blipFill>
          <a:blip r:embed="rId3"/>
          <a:stretch>
            <a:fillRect/>
          </a:stretch>
        </p:blipFill>
        <p:spPr>
          <a:xfrm>
            <a:off x="314126" y="3573874"/>
            <a:ext cx="4562673" cy="3138718"/>
          </a:xfrm>
          <a:prstGeom prst="rect">
            <a:avLst/>
          </a:prstGeom>
        </p:spPr>
      </p:pic>
    </p:spTree>
    <p:extLst>
      <p:ext uri="{BB962C8B-B14F-4D97-AF65-F5344CB8AC3E}">
        <p14:creationId xmlns:p14="http://schemas.microsoft.com/office/powerpoint/2010/main" val="8900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8707" y="824287"/>
            <a:ext cx="5445369" cy="1114784"/>
          </a:xfrm>
        </p:spPr>
        <p:txBody>
          <a:bodyPr/>
          <a:lstStyle/>
          <a:p>
            <a:r>
              <a:rPr lang="en-GB" dirty="0"/>
              <a:t/>
            </a:r>
            <a:br>
              <a:rPr lang="en-GB" dirty="0"/>
            </a:br>
            <a:r>
              <a:rPr lang="en-GB" dirty="0" smtClean="0"/>
              <a:t>Evolution</a:t>
            </a:r>
            <a:endParaRPr lang="en-GB" dirty="0"/>
          </a:p>
        </p:txBody>
      </p:sp>
      <p:sp>
        <p:nvSpPr>
          <p:cNvPr id="3" name="Content Placeholder 2"/>
          <p:cNvSpPr>
            <a:spLocks noGrp="1"/>
          </p:cNvSpPr>
          <p:nvPr>
            <p:ph idx="1"/>
          </p:nvPr>
        </p:nvSpPr>
        <p:spPr>
          <a:xfrm>
            <a:off x="4933950" y="2392362"/>
            <a:ext cx="7105650" cy="3454523"/>
          </a:xfrm>
        </p:spPr>
        <p:txBody>
          <a:bodyPr/>
          <a:lstStyle/>
          <a:p>
            <a:r>
              <a:rPr lang="en-GB" dirty="0"/>
              <a:t>There is a spectrum based on one end, coastal specific legislation and decision making, e.g. US (Garten, 2016) and on the other end coastal strategies based on existing coastal structures from which coastal policy evolves, e.g. the original UK approach (Carter, 1988). </a:t>
            </a:r>
            <a:endParaRPr lang="en-GB" dirty="0" smtClean="0"/>
          </a:p>
          <a:p>
            <a:r>
              <a:rPr lang="en-GB" dirty="0"/>
              <a:t>Started </a:t>
            </a:r>
            <a:r>
              <a:rPr lang="en-GB" dirty="0" smtClean="0"/>
              <a:t>1970 and the CZM </a:t>
            </a:r>
            <a:r>
              <a:rPr lang="en-GB" dirty="0"/>
              <a:t>Act (1972) </a:t>
            </a:r>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BB047D-A6CD-43AB-96F0-683C726B586B}" type="slidenum">
              <a:rPr kumimoji="0" lang="en-IN" sz="900" b="0" i="0" u="none" strike="noStrike" kern="1200" cap="none" spc="0" normalizeH="0" baseline="0" noProof="0" smtClean="0">
                <a:ln>
                  <a:noFill/>
                </a:ln>
                <a:solidFill>
                  <a:srgbClr val="7F7F7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IN" sz="900" b="0" i="0" u="none" strike="noStrike" kern="1200" cap="none" spc="0" normalizeH="0" baseline="0" noProof="0" dirty="0">
              <a:ln>
                <a:noFill/>
              </a:ln>
              <a:solidFill>
                <a:srgbClr val="7F7F7F"/>
              </a:solidFill>
              <a:effectLst/>
              <a:uLnTx/>
              <a:uFillTx/>
              <a:latin typeface="Calibri"/>
              <a:ea typeface="+mn-ea"/>
              <a:cs typeface="+mn-cs"/>
            </a:endParaRPr>
          </a:p>
        </p:txBody>
      </p:sp>
      <p:pic>
        <p:nvPicPr>
          <p:cNvPr id="5" name="Picture 4"/>
          <p:cNvPicPr>
            <a:picLocks noChangeAspect="1"/>
          </p:cNvPicPr>
          <p:nvPr/>
        </p:nvPicPr>
        <p:blipFill>
          <a:blip r:embed="rId2"/>
          <a:stretch>
            <a:fillRect/>
          </a:stretch>
        </p:blipFill>
        <p:spPr>
          <a:xfrm>
            <a:off x="242492" y="144165"/>
            <a:ext cx="4234258" cy="3175693"/>
          </a:xfrm>
          <a:prstGeom prst="rect">
            <a:avLst/>
          </a:prstGeom>
        </p:spPr>
      </p:pic>
      <p:pic>
        <p:nvPicPr>
          <p:cNvPr id="7" name="Picture 6"/>
          <p:cNvPicPr>
            <a:picLocks noChangeAspect="1"/>
          </p:cNvPicPr>
          <p:nvPr/>
        </p:nvPicPr>
        <p:blipFill>
          <a:blip r:embed="rId3"/>
          <a:stretch>
            <a:fillRect/>
          </a:stretch>
        </p:blipFill>
        <p:spPr>
          <a:xfrm>
            <a:off x="203049" y="3606799"/>
            <a:ext cx="4257431" cy="3105793"/>
          </a:xfrm>
          <a:prstGeom prst="rect">
            <a:avLst/>
          </a:prstGeom>
        </p:spPr>
      </p:pic>
    </p:spTree>
    <p:extLst>
      <p:ext uri="{BB962C8B-B14F-4D97-AF65-F5344CB8AC3E}">
        <p14:creationId xmlns:p14="http://schemas.microsoft.com/office/powerpoint/2010/main" val="113249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3950" y="790669"/>
            <a:ext cx="5445369" cy="1114784"/>
          </a:xfrm>
        </p:spPr>
        <p:txBody>
          <a:bodyPr/>
          <a:lstStyle/>
          <a:p>
            <a:r>
              <a:rPr lang="en-GB"/>
              <a:t>An overview of ICM in the EU</a:t>
            </a:r>
            <a:endParaRPr lang="en-GB" dirty="0"/>
          </a:p>
        </p:txBody>
      </p:sp>
      <p:sp>
        <p:nvSpPr>
          <p:cNvPr id="3" name="Content Placeholder 2"/>
          <p:cNvSpPr>
            <a:spLocks noGrp="1"/>
          </p:cNvSpPr>
          <p:nvPr>
            <p:ph idx="1"/>
          </p:nvPr>
        </p:nvSpPr>
        <p:spPr>
          <a:xfrm>
            <a:off x="4933950" y="2392362"/>
            <a:ext cx="7105650" cy="3454523"/>
          </a:xfrm>
        </p:spPr>
        <p:txBody>
          <a:bodyPr/>
          <a:lstStyle/>
          <a:p>
            <a:r>
              <a:rPr lang="en-GB" dirty="0"/>
              <a:t>The European Coastal Charter (1981) and associated Resolution of the European Parliament (1982) which combined to be the foundations of integrated coastal planning in the EU. </a:t>
            </a:r>
            <a:endParaRPr lang="en-GB" dirty="0" smtClean="0"/>
          </a:p>
          <a:p>
            <a:r>
              <a:rPr lang="en-GB" dirty="0" smtClean="0"/>
              <a:t>BUT </a:t>
            </a:r>
            <a:r>
              <a:rPr lang="en-GB" dirty="0"/>
              <a:t>slow until </a:t>
            </a:r>
            <a:r>
              <a:rPr lang="en-GB" dirty="0" smtClean="0"/>
              <a:t>RIO “Integrated </a:t>
            </a:r>
            <a:r>
              <a:rPr lang="en-GB" dirty="0"/>
              <a:t>management and sustainable development of coastal areas” (United Nations, 1992: </a:t>
            </a:r>
            <a:r>
              <a:rPr lang="en-GB" dirty="0" smtClean="0"/>
              <a:t>17.1)</a:t>
            </a:r>
          </a:p>
          <a:p>
            <a:pPr lvl="1"/>
            <a:r>
              <a:rPr lang="en-GB" dirty="0" smtClean="0">
                <a:hlinkClick r:id="rId2"/>
              </a:rPr>
              <a:t>UN Objectives proposed at Rio</a:t>
            </a:r>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BB047D-A6CD-43AB-96F0-683C726B586B}" type="slidenum">
              <a:rPr kumimoji="0" lang="en-IN" sz="900" b="0" i="0" u="none" strike="noStrike" kern="1200" cap="none" spc="0" normalizeH="0" baseline="0" noProof="0" smtClean="0">
                <a:ln>
                  <a:noFill/>
                </a:ln>
                <a:solidFill>
                  <a:srgbClr val="7F7F7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IN" sz="900" b="0" i="0" u="none" strike="noStrike" kern="1200" cap="none" spc="0" normalizeH="0" baseline="0" noProof="0" dirty="0">
              <a:ln>
                <a:noFill/>
              </a:ln>
              <a:solidFill>
                <a:srgbClr val="7F7F7F"/>
              </a:solidFill>
              <a:effectLst/>
              <a:uLnTx/>
              <a:uFillTx/>
              <a:latin typeface="Calibri"/>
              <a:ea typeface="+mn-ea"/>
              <a:cs typeface="+mn-cs"/>
            </a:endParaRPr>
          </a:p>
        </p:txBody>
      </p:sp>
      <p:pic>
        <p:nvPicPr>
          <p:cNvPr id="5" name="Picture 4"/>
          <p:cNvPicPr>
            <a:picLocks noChangeAspect="1"/>
          </p:cNvPicPr>
          <p:nvPr/>
        </p:nvPicPr>
        <p:blipFill>
          <a:blip r:embed="rId3"/>
          <a:stretch>
            <a:fillRect/>
          </a:stretch>
        </p:blipFill>
        <p:spPr>
          <a:xfrm>
            <a:off x="304800" y="249640"/>
            <a:ext cx="4058046" cy="3024597"/>
          </a:xfrm>
          <a:prstGeom prst="rect">
            <a:avLst/>
          </a:prstGeom>
        </p:spPr>
      </p:pic>
      <p:pic>
        <p:nvPicPr>
          <p:cNvPr id="6" name="Picture 5"/>
          <p:cNvPicPr>
            <a:picLocks noChangeAspect="1"/>
          </p:cNvPicPr>
          <p:nvPr/>
        </p:nvPicPr>
        <p:blipFill>
          <a:blip r:embed="rId4"/>
          <a:stretch>
            <a:fillRect/>
          </a:stretch>
        </p:blipFill>
        <p:spPr>
          <a:xfrm>
            <a:off x="304800" y="3669059"/>
            <a:ext cx="4058046" cy="3043534"/>
          </a:xfrm>
          <a:prstGeom prst="rect">
            <a:avLst/>
          </a:prstGeom>
        </p:spPr>
      </p:pic>
    </p:spTree>
    <p:extLst>
      <p:ext uri="{BB962C8B-B14F-4D97-AF65-F5344CB8AC3E}">
        <p14:creationId xmlns:p14="http://schemas.microsoft.com/office/powerpoint/2010/main" val="40702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RIO </a:t>
            </a:r>
            <a:endParaRPr lang="en-GB" dirty="0"/>
          </a:p>
        </p:txBody>
      </p:sp>
      <p:sp>
        <p:nvSpPr>
          <p:cNvPr id="3" name="Content Placeholder 2"/>
          <p:cNvSpPr>
            <a:spLocks noGrp="1"/>
          </p:cNvSpPr>
          <p:nvPr>
            <p:ph idx="1"/>
          </p:nvPr>
        </p:nvSpPr>
        <p:spPr>
          <a:xfrm>
            <a:off x="5908430" y="2506662"/>
            <a:ext cx="6039060" cy="3454523"/>
          </a:xfrm>
        </p:spPr>
        <p:txBody>
          <a:bodyPr/>
          <a:lstStyle/>
          <a:p>
            <a:r>
              <a:rPr lang="en-GB" dirty="0" smtClean="0"/>
              <a:t>European Commission to propose an ICZM strategy for the EU </a:t>
            </a:r>
          </a:p>
          <a:p>
            <a:r>
              <a:rPr lang="en-GB" dirty="0" smtClean="0"/>
              <a:t>European Commission Demonstration Programme between 1996 and 1999</a:t>
            </a:r>
          </a:p>
          <a:p>
            <a:pPr lvl="1"/>
            <a:r>
              <a:rPr lang="en-GB" dirty="0" smtClean="0"/>
              <a:t>The findings informed the </a:t>
            </a:r>
            <a:r>
              <a:rPr lang="en-GB" i="1" dirty="0" smtClean="0">
                <a:solidFill>
                  <a:srgbClr val="00B0F0"/>
                </a:solidFill>
              </a:rPr>
              <a:t>Recommendation concerning the implementation of ICZM in Europe </a:t>
            </a:r>
            <a:r>
              <a:rPr lang="en-GB" dirty="0" smtClean="0"/>
              <a:t>(European Commission, 2000) and the Communication from the Commission to the Council and the European Parliament on </a:t>
            </a:r>
            <a:r>
              <a:rPr lang="en-GB" i="1" dirty="0" smtClean="0">
                <a:solidFill>
                  <a:srgbClr val="00B0F0"/>
                </a:solidFill>
              </a:rPr>
              <a:t>Integrated Coastal Zone Management: A Strategy for Europe</a:t>
            </a:r>
            <a:r>
              <a:rPr lang="en-GB" i="1" dirty="0" smtClean="0"/>
              <a:t> (European Commission</a:t>
            </a:r>
            <a:r>
              <a:rPr lang="en-GB" dirty="0" smtClean="0"/>
              <a:t>, 2000). </a:t>
            </a:r>
          </a:p>
          <a:p>
            <a:r>
              <a:rPr lang="en-GB" dirty="0" smtClean="0"/>
              <a:t>Led to established </a:t>
            </a:r>
            <a:r>
              <a:rPr lang="en-GB" dirty="0" smtClean="0">
                <a:hlinkClick r:id="rId2"/>
              </a:rPr>
              <a:t>Principles of ICZM</a:t>
            </a:r>
            <a:endParaRPr lang="en-GB" dirty="0" smtClean="0"/>
          </a:p>
          <a:p>
            <a:r>
              <a:rPr lang="en-GB" dirty="0" smtClean="0"/>
              <a:t>Although these principles were deliberated, they became the foundation of coastal management across Europe (McKenna, 2009; Ballinger et al. 2010; Breen &amp; Hynes, 2014).  </a:t>
            </a:r>
          </a:p>
          <a:p>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15</a:t>
            </a:fld>
            <a:endParaRPr lang="en-IN" dirty="0"/>
          </a:p>
        </p:txBody>
      </p:sp>
      <p:sp>
        <p:nvSpPr>
          <p:cNvPr id="5" name="Content Placeholder 4"/>
          <p:cNvSpPr>
            <a:spLocks noGrp="1"/>
          </p:cNvSpPr>
          <p:nvPr>
            <p:ph sz="quarter" idx="14"/>
          </p:nvPr>
        </p:nvSpPr>
        <p:spPr/>
        <p:txBody>
          <a:bodyPr/>
          <a:lstStyle/>
          <a:p>
            <a:endParaRPr lang="en-GB"/>
          </a:p>
        </p:txBody>
      </p:sp>
      <p:pic>
        <p:nvPicPr>
          <p:cNvPr id="8" name="Picture Placeholder 7"/>
          <p:cNvPicPr>
            <a:picLocks noGrp="1" noChangeAspect="1"/>
          </p:cNvPicPr>
          <p:nvPr>
            <p:ph type="pic" sz="quarter" idx="15"/>
          </p:nvPr>
        </p:nvPicPr>
        <p:blipFill>
          <a:blip r:embed="rId3"/>
          <a:srcRect l="17224" r="17224"/>
          <a:stretch>
            <a:fillRect/>
          </a:stretch>
        </p:blipFill>
        <p:spPr>
          <a:xfrm>
            <a:off x="217836" y="501650"/>
            <a:ext cx="5210175" cy="5961063"/>
          </a:xfrm>
          <a:prstGeom prst="rect">
            <a:avLst/>
          </a:prstGeom>
        </p:spPr>
      </p:pic>
    </p:spTree>
    <p:extLst>
      <p:ext uri="{BB962C8B-B14F-4D97-AF65-F5344CB8AC3E}">
        <p14:creationId xmlns:p14="http://schemas.microsoft.com/office/powerpoint/2010/main" val="373891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par>
                                <p:cTn id="17" presetID="45"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45"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2000"/>
                                        <p:tgtEl>
                                          <p:spTgt spid="3">
                                            <p:txEl>
                                              <p:pRg st="3" end="3"/>
                                            </p:txEl>
                                          </p:spTgt>
                                        </p:tgtEl>
                                      </p:cBhvr>
                                    </p:animEffect>
                                    <p:anim calcmode="lin" valueType="num">
                                      <p:cBhvr>
                                        <p:cTn id="27"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8"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2000"/>
                                        <p:tgtEl>
                                          <p:spTgt spid="3">
                                            <p:txEl>
                                              <p:pRg st="4" end="4"/>
                                            </p:txEl>
                                          </p:spTgt>
                                        </p:tgtEl>
                                      </p:cBhvr>
                                    </p:animEffect>
                                    <p:anim calcmode="lin" valueType="num">
                                      <p:cBhvr>
                                        <p:cTn id="34"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5"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of principles</a:t>
            </a:r>
            <a:endParaRPr lang="en-GB" dirty="0"/>
          </a:p>
        </p:txBody>
      </p:sp>
      <p:sp>
        <p:nvSpPr>
          <p:cNvPr id="3" name="Content Placeholder 2"/>
          <p:cNvSpPr>
            <a:spLocks noGrp="1"/>
          </p:cNvSpPr>
          <p:nvPr>
            <p:ph idx="1"/>
          </p:nvPr>
        </p:nvSpPr>
        <p:spPr/>
        <p:txBody>
          <a:bodyPr/>
          <a:lstStyle/>
          <a:p>
            <a:r>
              <a:rPr lang="en-GB" dirty="0"/>
              <a:t>ICZM in the EU sponsored a co-evolution approach that developed over time between society and the coast as a mode of management and is still evident in contemporary coastal management (</a:t>
            </a:r>
            <a:r>
              <a:rPr lang="en-GB" dirty="0" err="1"/>
              <a:t>Assche</a:t>
            </a:r>
            <a:r>
              <a:rPr lang="en-GB" dirty="0"/>
              <a:t>, et al. </a:t>
            </a:r>
            <a:r>
              <a:rPr lang="en-GB" dirty="0" smtClean="0"/>
              <a:t>2019)</a:t>
            </a:r>
          </a:p>
          <a:p>
            <a:r>
              <a:rPr lang="en-GB" dirty="0" smtClean="0"/>
              <a:t>Review</a:t>
            </a:r>
          </a:p>
        </p:txBody>
      </p:sp>
      <p:sp>
        <p:nvSpPr>
          <p:cNvPr id="4" name="Slide Number Placeholder 3"/>
          <p:cNvSpPr>
            <a:spLocks noGrp="1"/>
          </p:cNvSpPr>
          <p:nvPr>
            <p:ph type="sldNum" sz="quarter" idx="12"/>
          </p:nvPr>
        </p:nvSpPr>
        <p:spPr/>
        <p:txBody>
          <a:bodyPr/>
          <a:lstStyle/>
          <a:p>
            <a:fld id="{48BB047D-A6CD-43AB-96F0-683C726B586B}" type="slidenum">
              <a:rPr lang="en-IN" smtClean="0"/>
              <a:pPr/>
              <a:t>16</a:t>
            </a:fld>
            <a:endParaRPr lang="en-IN" dirty="0"/>
          </a:p>
        </p:txBody>
      </p:sp>
      <p:sp>
        <p:nvSpPr>
          <p:cNvPr id="5" name="Content Placeholder 4"/>
          <p:cNvSpPr>
            <a:spLocks noGrp="1"/>
          </p:cNvSpPr>
          <p:nvPr>
            <p:ph sz="quarter" idx="14"/>
          </p:nvPr>
        </p:nvSpPr>
        <p:spPr/>
        <p:txBody>
          <a:bodyPr/>
          <a:lstStyle/>
          <a:p>
            <a:endParaRPr lang="en-GB"/>
          </a:p>
        </p:txBody>
      </p:sp>
      <p:pic>
        <p:nvPicPr>
          <p:cNvPr id="8" name="Picture Placeholder 7"/>
          <p:cNvPicPr>
            <a:picLocks noGrp="1" noChangeAspect="1"/>
          </p:cNvPicPr>
          <p:nvPr>
            <p:ph type="pic" sz="quarter" idx="15"/>
          </p:nvPr>
        </p:nvPicPr>
        <p:blipFill>
          <a:blip r:embed="rId2"/>
          <a:srcRect l="16332" r="16332"/>
          <a:stretch>
            <a:fillRect/>
          </a:stretch>
        </p:blipFill>
        <p:spPr>
          <a:xfrm>
            <a:off x="197740" y="251209"/>
            <a:ext cx="5210175" cy="5961063"/>
          </a:xfrm>
          <a:prstGeom prst="rect">
            <a:avLst/>
          </a:prstGeom>
        </p:spPr>
      </p:pic>
    </p:spTree>
    <p:extLst>
      <p:ext uri="{BB962C8B-B14F-4D97-AF65-F5344CB8AC3E}">
        <p14:creationId xmlns:p14="http://schemas.microsoft.com/office/powerpoint/2010/main" val="359101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evolution of the contemporary coastal governance system in the EU</a:t>
            </a:r>
          </a:p>
        </p:txBody>
      </p:sp>
      <p:sp>
        <p:nvSpPr>
          <p:cNvPr id="3" name="Content Placeholder 2"/>
          <p:cNvSpPr>
            <a:spLocks noGrp="1"/>
          </p:cNvSpPr>
          <p:nvPr>
            <p:ph idx="1"/>
          </p:nvPr>
        </p:nvSpPr>
        <p:spPr/>
        <p:txBody>
          <a:bodyPr/>
          <a:lstStyle/>
          <a:p>
            <a:r>
              <a:rPr lang="en-GB" dirty="0"/>
              <a:t>Thematic Strategy on the Protection and the Conservation of the Marine Environment </a:t>
            </a:r>
            <a:r>
              <a:rPr lang="en-GB" dirty="0" smtClean="0"/>
              <a:t>(2005)</a:t>
            </a:r>
          </a:p>
          <a:p>
            <a:r>
              <a:rPr lang="en-GB" dirty="0"/>
              <a:t>Marine Strategy Framework Directive adopted in 2008.</a:t>
            </a:r>
            <a:endParaRPr lang="en-GB" dirty="0" smtClean="0"/>
          </a:p>
          <a:p>
            <a:r>
              <a:rPr lang="en-GB" dirty="0"/>
              <a:t>Marine Spatial Planning and Integrated Coastal Management Directive. </a:t>
            </a:r>
            <a:r>
              <a:rPr lang="en-GB" dirty="0" smtClean="0"/>
              <a:t>(2013)</a:t>
            </a:r>
          </a:p>
          <a:p>
            <a:pPr lvl="1"/>
            <a:r>
              <a:rPr lang="en-GB" dirty="0">
                <a:solidFill>
                  <a:srgbClr val="00B0F0"/>
                </a:solidFill>
              </a:rPr>
              <a:t>ecosystems approach </a:t>
            </a:r>
            <a:endParaRPr lang="en-GB" dirty="0" smtClean="0">
              <a:solidFill>
                <a:srgbClr val="00B0F0"/>
              </a:solidFill>
            </a:endParaRPr>
          </a:p>
          <a:p>
            <a:pPr lvl="1"/>
            <a:r>
              <a:rPr lang="en-GB" dirty="0">
                <a:solidFill>
                  <a:srgbClr val="00B0F0"/>
                </a:solidFill>
              </a:rPr>
              <a:t>terms such as risks, hazards, climate change, vulnerability and ecosystem services which have since become important phrases in coastal management. </a:t>
            </a:r>
            <a:endParaRPr lang="en-GB" dirty="0" smtClean="0">
              <a:solidFill>
                <a:srgbClr val="00B0F0"/>
              </a:solidFill>
            </a:endParaRPr>
          </a:p>
          <a:p>
            <a:pPr lvl="1"/>
            <a:r>
              <a:rPr lang="en-GB" dirty="0">
                <a:solidFill>
                  <a:srgbClr val="00B0F0"/>
                </a:solidFill>
              </a:rPr>
              <a:t>Also consideration with other EU policies was articulated e.g. Marine Strategy Framework Directive, the Water Framework Directive, the Natura and Habitats Directives and the Biodiversity Strategy </a:t>
            </a:r>
          </a:p>
        </p:txBody>
      </p:sp>
      <p:sp>
        <p:nvSpPr>
          <p:cNvPr id="4" name="Slide Number Placeholder 3"/>
          <p:cNvSpPr>
            <a:spLocks noGrp="1"/>
          </p:cNvSpPr>
          <p:nvPr>
            <p:ph type="sldNum" sz="quarter" idx="12"/>
          </p:nvPr>
        </p:nvSpPr>
        <p:spPr/>
        <p:txBody>
          <a:bodyPr/>
          <a:lstStyle/>
          <a:p>
            <a:fld id="{48BB047D-A6CD-43AB-96F0-683C726B586B}" type="slidenum">
              <a:rPr lang="en-IN" smtClean="0"/>
              <a:pPr/>
              <a:t>17</a:t>
            </a:fld>
            <a:endParaRPr lang="en-IN" dirty="0"/>
          </a:p>
        </p:txBody>
      </p:sp>
      <p:sp>
        <p:nvSpPr>
          <p:cNvPr id="5" name="Content Placeholder 4"/>
          <p:cNvSpPr>
            <a:spLocks noGrp="1"/>
          </p:cNvSpPr>
          <p:nvPr>
            <p:ph sz="quarter" idx="14"/>
          </p:nvPr>
        </p:nvSpPr>
        <p:spPr/>
        <p:txBody>
          <a:bodyPr/>
          <a:lstStyle/>
          <a:p>
            <a:endParaRPr lang="en-GB"/>
          </a:p>
        </p:txBody>
      </p:sp>
      <p:pic>
        <p:nvPicPr>
          <p:cNvPr id="7" name="Picture Placeholder 6"/>
          <p:cNvPicPr>
            <a:picLocks noGrp="1" noChangeAspect="1"/>
          </p:cNvPicPr>
          <p:nvPr>
            <p:ph type="pic" sz="quarter" idx="15"/>
          </p:nvPr>
        </p:nvPicPr>
        <p:blipFill>
          <a:blip r:embed="rId2"/>
          <a:srcRect l="17195" r="17195"/>
          <a:stretch>
            <a:fillRect/>
          </a:stretch>
        </p:blipFill>
        <p:spPr>
          <a:prstGeom prst="rect">
            <a:avLst/>
          </a:prstGeom>
        </p:spPr>
      </p:pic>
    </p:spTree>
    <p:extLst>
      <p:ext uri="{BB962C8B-B14F-4D97-AF65-F5344CB8AC3E}">
        <p14:creationId xmlns:p14="http://schemas.microsoft.com/office/powerpoint/2010/main" val="82620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par>
                                <p:cTn id="21" presetID="14"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par>
                                <p:cTn id="24" presetID="14"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Cont’d</a:t>
            </a:r>
            <a:endParaRPr lang="en-GB" dirty="0"/>
          </a:p>
        </p:txBody>
      </p:sp>
      <p:sp>
        <p:nvSpPr>
          <p:cNvPr id="3" name="Content Placeholder 2"/>
          <p:cNvSpPr>
            <a:spLocks noGrp="1"/>
          </p:cNvSpPr>
          <p:nvPr>
            <p:ph idx="1"/>
          </p:nvPr>
        </p:nvSpPr>
        <p:spPr/>
        <p:txBody>
          <a:bodyPr/>
          <a:lstStyle/>
          <a:p>
            <a:r>
              <a:rPr lang="en-GB" dirty="0"/>
              <a:t>On the 23rd July 2014 the Directive, A Framework for Maritime Spatial Planning, was established but it had no specific obligation to ICM or </a:t>
            </a:r>
            <a:r>
              <a:rPr lang="en-GB" dirty="0" smtClean="0"/>
              <a:t>ICZM</a:t>
            </a:r>
          </a:p>
          <a:p>
            <a:r>
              <a:rPr lang="en-GB" dirty="0">
                <a:solidFill>
                  <a:srgbClr val="00B0F0"/>
                </a:solidFill>
              </a:rPr>
              <a:t>“marine and coastal activities are often closely interrelated.  In order to promote the sustainable use of maritime space, MSP should take into account land-sea interactions (LSI)” </a:t>
            </a:r>
            <a:r>
              <a:rPr lang="en-GB" dirty="0"/>
              <a:t>(European Commission, 2014: 138:16). </a:t>
            </a:r>
          </a:p>
        </p:txBody>
      </p:sp>
      <p:sp>
        <p:nvSpPr>
          <p:cNvPr id="4" name="Slide Number Placeholder 3"/>
          <p:cNvSpPr>
            <a:spLocks noGrp="1"/>
          </p:cNvSpPr>
          <p:nvPr>
            <p:ph type="sldNum" sz="quarter" idx="12"/>
          </p:nvPr>
        </p:nvSpPr>
        <p:spPr/>
        <p:txBody>
          <a:bodyPr/>
          <a:lstStyle/>
          <a:p>
            <a:fld id="{48BB047D-A6CD-43AB-96F0-683C726B586B}" type="slidenum">
              <a:rPr lang="en-IN" smtClean="0"/>
              <a:pPr/>
              <a:t>18</a:t>
            </a:fld>
            <a:endParaRPr lang="en-IN" dirty="0"/>
          </a:p>
        </p:txBody>
      </p:sp>
      <p:sp>
        <p:nvSpPr>
          <p:cNvPr id="5" name="Content Placeholder 4"/>
          <p:cNvSpPr>
            <a:spLocks noGrp="1"/>
          </p:cNvSpPr>
          <p:nvPr>
            <p:ph sz="quarter" idx="14"/>
          </p:nvPr>
        </p:nvSpPr>
        <p:spPr/>
        <p:txBody>
          <a:bodyPr/>
          <a:lstStyle/>
          <a:p>
            <a:endParaRPr lang="en-GB"/>
          </a:p>
        </p:txBody>
      </p:sp>
      <p:pic>
        <p:nvPicPr>
          <p:cNvPr id="7" name="Picture Placeholder 6"/>
          <p:cNvPicPr>
            <a:picLocks noGrp="1" noChangeAspect="1"/>
          </p:cNvPicPr>
          <p:nvPr>
            <p:ph type="pic" sz="quarter" idx="15"/>
          </p:nvPr>
        </p:nvPicPr>
        <p:blipFill>
          <a:blip r:embed="rId2"/>
          <a:srcRect l="17216" r="17216"/>
          <a:stretch>
            <a:fillRect/>
          </a:stretch>
        </p:blipFill>
        <p:spPr>
          <a:prstGeom prst="rect">
            <a:avLst/>
          </a:prstGeom>
        </p:spPr>
      </p:pic>
    </p:spTree>
    <p:extLst>
      <p:ext uri="{BB962C8B-B14F-4D97-AF65-F5344CB8AC3E}">
        <p14:creationId xmlns:p14="http://schemas.microsoft.com/office/powerpoint/2010/main" val="3275411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ICM some differences with MSP </a:t>
            </a:r>
            <a:endParaRPr lang="en-GB" dirty="0"/>
          </a:p>
        </p:txBody>
      </p:sp>
      <p:sp>
        <p:nvSpPr>
          <p:cNvPr id="3" name="Content Placeholder 2"/>
          <p:cNvSpPr>
            <a:spLocks noGrp="1"/>
          </p:cNvSpPr>
          <p:nvPr>
            <p:ph idx="1"/>
          </p:nvPr>
        </p:nvSpPr>
        <p:spPr/>
        <p:txBody>
          <a:bodyPr/>
          <a:lstStyle/>
          <a:p>
            <a:pPr marL="342900" indent="-342900">
              <a:buFont typeface="+mj-lt"/>
              <a:buAutoNum type="arabicPeriod"/>
            </a:pPr>
            <a:r>
              <a:rPr lang="en-GB" dirty="0" smtClean="0"/>
              <a:t>ICM </a:t>
            </a:r>
            <a:r>
              <a:rPr lang="en-GB" dirty="0"/>
              <a:t>is a co-operation between stakeholders which generally leads to a management strategy but usually does not apply a spatial plan to the core of the approach.  </a:t>
            </a:r>
            <a:endParaRPr lang="en-GB" dirty="0" smtClean="0"/>
          </a:p>
          <a:p>
            <a:pPr marL="342900" indent="-342900">
              <a:buFont typeface="+mj-lt"/>
              <a:buAutoNum type="arabicPeriod"/>
            </a:pPr>
            <a:r>
              <a:rPr lang="en-GB" dirty="0" smtClean="0"/>
              <a:t>ICM </a:t>
            </a:r>
            <a:r>
              <a:rPr lang="en-GB" dirty="0"/>
              <a:t>is more integrated with terrestrial considerations and less orientated to offshore activities.  </a:t>
            </a:r>
            <a:endParaRPr lang="en-GB" dirty="0" smtClean="0"/>
          </a:p>
          <a:p>
            <a:pPr marL="342900" indent="-342900">
              <a:buFont typeface="+mj-lt"/>
              <a:buAutoNum type="arabicPeriod"/>
            </a:pPr>
            <a:r>
              <a:rPr lang="en-GB" dirty="0" smtClean="0"/>
              <a:t>ICM </a:t>
            </a:r>
            <a:r>
              <a:rPr lang="en-GB" dirty="0"/>
              <a:t>co-evolves and is consensus orientated with limited statutory support.  </a:t>
            </a:r>
            <a:endParaRPr lang="en-GB" dirty="0" smtClean="0"/>
          </a:p>
          <a:p>
            <a:pPr marL="342900" indent="-342900">
              <a:buFont typeface="+mj-lt"/>
              <a:buAutoNum type="arabicPeriod"/>
            </a:pPr>
            <a:r>
              <a:rPr lang="en-GB" dirty="0" smtClean="0"/>
              <a:t>ICM </a:t>
            </a:r>
            <a:r>
              <a:rPr lang="en-GB" dirty="0"/>
              <a:t>implementation fluctuates across Europe especially between the regional sea basins.</a:t>
            </a:r>
          </a:p>
        </p:txBody>
      </p:sp>
      <p:sp>
        <p:nvSpPr>
          <p:cNvPr id="4" name="Slide Number Placeholder 3"/>
          <p:cNvSpPr>
            <a:spLocks noGrp="1"/>
          </p:cNvSpPr>
          <p:nvPr>
            <p:ph type="sldNum" sz="quarter" idx="12"/>
          </p:nvPr>
        </p:nvSpPr>
        <p:spPr/>
        <p:txBody>
          <a:bodyPr/>
          <a:lstStyle/>
          <a:p>
            <a:fld id="{48BB047D-A6CD-43AB-96F0-683C726B586B}" type="slidenum">
              <a:rPr lang="en-IN" smtClean="0"/>
              <a:pPr/>
              <a:t>19</a:t>
            </a:fld>
            <a:endParaRPr lang="en-IN" dirty="0"/>
          </a:p>
        </p:txBody>
      </p:sp>
      <p:sp>
        <p:nvSpPr>
          <p:cNvPr id="5" name="Content Placeholder 4"/>
          <p:cNvSpPr>
            <a:spLocks noGrp="1"/>
          </p:cNvSpPr>
          <p:nvPr>
            <p:ph sz="quarter" idx="14"/>
          </p:nvPr>
        </p:nvSpPr>
        <p:spPr/>
        <p:txBody>
          <a:bodyPr/>
          <a:lstStyle/>
          <a:p>
            <a:endParaRPr lang="en-GB"/>
          </a:p>
        </p:txBody>
      </p:sp>
      <p:pic>
        <p:nvPicPr>
          <p:cNvPr id="7" name="Picture Placeholder 6"/>
          <p:cNvPicPr>
            <a:picLocks noGrp="1" noChangeAspect="1"/>
          </p:cNvPicPr>
          <p:nvPr>
            <p:ph type="pic" sz="quarter" idx="15"/>
          </p:nvPr>
        </p:nvPicPr>
        <p:blipFill>
          <a:blip r:embed="rId2"/>
          <a:srcRect l="17198" r="17198"/>
          <a:stretch>
            <a:fillRect/>
          </a:stretch>
        </p:blipFill>
        <p:spPr>
          <a:prstGeom prst="rect">
            <a:avLst/>
          </a:prstGeom>
        </p:spPr>
      </p:pic>
    </p:spTree>
    <p:extLst>
      <p:ext uri="{BB962C8B-B14F-4D97-AF65-F5344CB8AC3E}">
        <p14:creationId xmlns:p14="http://schemas.microsoft.com/office/powerpoint/2010/main" val="385578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ICM and MSP are similar</a:t>
            </a:r>
            <a:endParaRPr lang="en-GB" dirty="0"/>
          </a:p>
        </p:txBody>
      </p:sp>
      <p:sp>
        <p:nvSpPr>
          <p:cNvPr id="3" name="Content Placeholder 2"/>
          <p:cNvSpPr>
            <a:spLocks noGrp="1"/>
          </p:cNvSpPr>
          <p:nvPr>
            <p:ph idx="1"/>
          </p:nvPr>
        </p:nvSpPr>
        <p:spPr>
          <a:xfrm>
            <a:off x="363416" y="2506662"/>
            <a:ext cx="10990384" cy="3454523"/>
          </a:xfrm>
        </p:spPr>
        <p:txBody>
          <a:bodyPr/>
          <a:lstStyle/>
          <a:p>
            <a:pPr marL="342900" indent="-342900">
              <a:buFont typeface="+mj-lt"/>
              <a:buAutoNum type="arabicPeriod"/>
            </a:pPr>
            <a:r>
              <a:rPr lang="en-GB" dirty="0"/>
              <a:t>T</a:t>
            </a:r>
            <a:r>
              <a:rPr lang="en-GB" dirty="0" smtClean="0"/>
              <a:t>hey </a:t>
            </a:r>
            <a:r>
              <a:rPr lang="en-GB" dirty="0"/>
              <a:t>both focus on the issues associated with sound principles of governance and particularly the issues associated with multi-level administrative structures and the problems associated with this multiplicity of administrative/political boundaries (</a:t>
            </a:r>
            <a:r>
              <a:rPr lang="en-GB" dirty="0" err="1"/>
              <a:t>Assche</a:t>
            </a:r>
            <a:r>
              <a:rPr lang="en-GB" dirty="0"/>
              <a:t> et al. 2019</a:t>
            </a:r>
            <a:r>
              <a:rPr lang="en-GB" dirty="0" smtClean="0"/>
              <a:t>).</a:t>
            </a:r>
          </a:p>
          <a:p>
            <a:pPr marL="342900" indent="-342900">
              <a:buFont typeface="+mj-lt"/>
              <a:buAutoNum type="arabicPeriod"/>
            </a:pPr>
            <a:r>
              <a:rPr lang="en-GB" dirty="0">
                <a:solidFill>
                  <a:srgbClr val="00B0F0"/>
                </a:solidFill>
              </a:rPr>
              <a:t>T</a:t>
            </a:r>
            <a:r>
              <a:rPr lang="en-GB" dirty="0" smtClean="0">
                <a:solidFill>
                  <a:srgbClr val="00B0F0"/>
                </a:solidFill>
              </a:rPr>
              <a:t>heir </a:t>
            </a:r>
            <a:r>
              <a:rPr lang="en-GB" dirty="0">
                <a:solidFill>
                  <a:srgbClr val="00B0F0"/>
                </a:solidFill>
              </a:rPr>
              <a:t>themes of reference are often similar, e.g. environmental conservation, conflict identification/resolution and economic development</a:t>
            </a:r>
            <a:r>
              <a:rPr lang="en-GB" dirty="0" smtClean="0">
                <a:solidFill>
                  <a:srgbClr val="00B0F0"/>
                </a:solidFill>
              </a:rPr>
              <a:t>.</a:t>
            </a:r>
          </a:p>
          <a:p>
            <a:pPr marL="342900" indent="-342900">
              <a:buFont typeface="+mj-lt"/>
              <a:buAutoNum type="arabicPeriod"/>
            </a:pPr>
            <a:r>
              <a:rPr lang="en-GB" dirty="0" smtClean="0"/>
              <a:t>Stakeholder </a:t>
            </a:r>
            <a:r>
              <a:rPr lang="en-GB" dirty="0"/>
              <a:t>involvement and the governance principle of participation are core to their application and practice. </a:t>
            </a:r>
            <a:endParaRPr lang="en-GB" dirty="0" smtClean="0"/>
          </a:p>
          <a:p>
            <a:pPr marL="342900" indent="-342900">
              <a:buFont typeface="+mj-lt"/>
              <a:buAutoNum type="arabicPeriod"/>
            </a:pPr>
            <a:r>
              <a:rPr lang="en-GB" dirty="0">
                <a:solidFill>
                  <a:srgbClr val="00B0F0"/>
                </a:solidFill>
              </a:rPr>
              <a:t>T</a:t>
            </a:r>
            <a:r>
              <a:rPr lang="en-GB" dirty="0" smtClean="0">
                <a:solidFill>
                  <a:srgbClr val="00B0F0"/>
                </a:solidFill>
              </a:rPr>
              <a:t>he </a:t>
            </a:r>
            <a:r>
              <a:rPr lang="en-GB" dirty="0">
                <a:solidFill>
                  <a:srgbClr val="00B0F0"/>
                </a:solidFill>
              </a:rPr>
              <a:t>importance of Land-Sea Interactions (LSI) is stipulated in the MSP Directive and has been evolving with the aid of the ICM experience (European Commission, 2017).  This is a fundamental point for coastal governance because it implicitly puts the lessons and principles of ICM at the core of the EU’s MSP strategy and promotes the need for integrated coastal governance within a maritime context. </a:t>
            </a:r>
          </a:p>
        </p:txBody>
      </p:sp>
      <p:sp>
        <p:nvSpPr>
          <p:cNvPr id="4" name="Slide Number Placeholder 3"/>
          <p:cNvSpPr>
            <a:spLocks noGrp="1"/>
          </p:cNvSpPr>
          <p:nvPr>
            <p:ph type="sldNum" sz="quarter" idx="12"/>
          </p:nvPr>
        </p:nvSpPr>
        <p:spPr/>
        <p:txBody>
          <a:bodyPr/>
          <a:lstStyle/>
          <a:p>
            <a:fld id="{48BB047D-A6CD-43AB-96F0-683C726B586B}" type="slidenum">
              <a:rPr lang="en-IN" smtClean="0"/>
              <a:pPr/>
              <a:t>20</a:t>
            </a:fld>
            <a:endParaRPr lang="en-IN" dirty="0"/>
          </a:p>
        </p:txBody>
      </p:sp>
      <p:sp>
        <p:nvSpPr>
          <p:cNvPr id="5" name="Content Placeholder 4"/>
          <p:cNvSpPr>
            <a:spLocks noGrp="1"/>
          </p:cNvSpPr>
          <p:nvPr>
            <p:ph sz="quarter" idx="14"/>
          </p:nvPr>
        </p:nvSpPr>
        <p:spPr/>
        <p:txBody>
          <a:bodyPr/>
          <a:lstStyle/>
          <a:p>
            <a:endParaRPr lang="en-GB"/>
          </a:p>
        </p:txBody>
      </p:sp>
    </p:spTree>
    <p:extLst>
      <p:ext uri="{BB962C8B-B14F-4D97-AF65-F5344CB8AC3E}">
        <p14:creationId xmlns:p14="http://schemas.microsoft.com/office/powerpoint/2010/main" val="18336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4111" y="553794"/>
            <a:ext cx="5445369" cy="1114784"/>
          </a:xfrm>
        </p:spPr>
        <p:txBody>
          <a:bodyPr/>
          <a:lstStyle/>
          <a:p>
            <a:r>
              <a:rPr lang="en-GB" dirty="0" smtClean="0"/>
              <a:t>Hence</a:t>
            </a:r>
            <a:endParaRPr lang="en-GB" dirty="0"/>
          </a:p>
        </p:txBody>
      </p:sp>
      <p:sp>
        <p:nvSpPr>
          <p:cNvPr id="3" name="Content Placeholder 2"/>
          <p:cNvSpPr>
            <a:spLocks noGrp="1"/>
          </p:cNvSpPr>
          <p:nvPr>
            <p:ph idx="1"/>
          </p:nvPr>
        </p:nvSpPr>
        <p:spPr>
          <a:xfrm>
            <a:off x="1095270" y="2506662"/>
            <a:ext cx="6551526" cy="3454523"/>
          </a:xfrm>
        </p:spPr>
        <p:txBody>
          <a:bodyPr/>
          <a:lstStyle/>
          <a:p>
            <a:pPr marL="0" indent="0">
              <a:buNone/>
            </a:pPr>
            <a:r>
              <a:rPr lang="en-GB" dirty="0"/>
              <a:t>Hence, management of the coast is now focused on the interaction between land and sea within an identifiable three point Framework.  </a:t>
            </a:r>
            <a:endParaRPr lang="en-GB" dirty="0" smtClean="0"/>
          </a:p>
          <a:p>
            <a:pPr marL="342900" indent="-342900">
              <a:buFont typeface="+mj-lt"/>
              <a:buAutoNum type="arabicPeriod"/>
            </a:pPr>
            <a:r>
              <a:rPr lang="en-GB" dirty="0">
                <a:solidFill>
                  <a:srgbClr val="00B0F0"/>
                </a:solidFill>
              </a:rPr>
              <a:t>T</a:t>
            </a:r>
            <a:r>
              <a:rPr lang="en-GB" dirty="0" smtClean="0">
                <a:solidFill>
                  <a:srgbClr val="00B0F0"/>
                </a:solidFill>
              </a:rPr>
              <a:t>he </a:t>
            </a:r>
            <a:r>
              <a:rPr lang="en-GB" dirty="0">
                <a:solidFill>
                  <a:srgbClr val="00B0F0"/>
                </a:solidFill>
              </a:rPr>
              <a:t>need for the collection of baseline data to help understand the dynamics of biological, geomorphological, chemical, social and economic forces that influence the site.  </a:t>
            </a:r>
            <a:endParaRPr lang="en-GB" dirty="0" smtClean="0">
              <a:solidFill>
                <a:srgbClr val="00B0F0"/>
              </a:solidFill>
            </a:endParaRPr>
          </a:p>
          <a:p>
            <a:pPr marL="342900" indent="-342900">
              <a:buFont typeface="+mj-lt"/>
              <a:buAutoNum type="arabicPeriod"/>
            </a:pPr>
            <a:endParaRPr lang="en-GB" dirty="0" smtClean="0"/>
          </a:p>
          <a:p>
            <a:pPr marL="342900" indent="-342900">
              <a:buFont typeface="+mj-lt"/>
              <a:buAutoNum type="arabicPeriod"/>
            </a:pPr>
            <a:r>
              <a:rPr lang="en-GB" dirty="0" smtClean="0"/>
              <a:t>Reflexion </a:t>
            </a:r>
            <a:r>
              <a:rPr lang="en-GB" dirty="0"/>
              <a:t>of the options available for the institutional and legislative management of the site.  </a:t>
            </a:r>
            <a:endParaRPr lang="en-GB" dirty="0" smtClean="0"/>
          </a:p>
          <a:p>
            <a:pPr marL="342900" indent="-342900">
              <a:buFont typeface="+mj-lt"/>
              <a:buAutoNum type="arabicPeriod"/>
            </a:pPr>
            <a:endParaRPr lang="en-GB" dirty="0" smtClean="0"/>
          </a:p>
          <a:p>
            <a:pPr marL="342900" indent="-342900">
              <a:buFont typeface="+mj-lt"/>
              <a:buAutoNum type="arabicPeriod"/>
            </a:pPr>
            <a:r>
              <a:rPr lang="en-GB" dirty="0" smtClean="0">
                <a:solidFill>
                  <a:srgbClr val="00B0F0"/>
                </a:solidFill>
              </a:rPr>
              <a:t>Consideration </a:t>
            </a:r>
            <a:r>
              <a:rPr lang="en-GB" dirty="0">
                <a:solidFill>
                  <a:srgbClr val="00B0F0"/>
                </a:solidFill>
              </a:rPr>
              <a:t>of the spatial scales so that the dynamics and institutional structures can be addressed but recognise that these scales are not </a:t>
            </a:r>
            <a:r>
              <a:rPr lang="en-GB" dirty="0" smtClean="0">
                <a:solidFill>
                  <a:srgbClr val="00B0F0"/>
                </a:solidFill>
              </a:rPr>
              <a:t>mutually </a:t>
            </a:r>
            <a:r>
              <a:rPr lang="en-GB" dirty="0">
                <a:solidFill>
                  <a:srgbClr val="00B0F0"/>
                </a:solidFill>
              </a:rPr>
              <a:t>exclusive (NEXT SLIDE</a:t>
            </a:r>
            <a:r>
              <a:rPr lang="en-GB" dirty="0" smtClean="0">
                <a:solidFill>
                  <a:srgbClr val="00B0F0"/>
                </a:solidFill>
              </a:rPr>
              <a:t>)</a:t>
            </a:r>
            <a:endParaRPr lang="en-GB" dirty="0">
              <a:solidFill>
                <a:srgbClr val="00B0F0"/>
              </a:solidFill>
            </a:endParaRPr>
          </a:p>
        </p:txBody>
      </p:sp>
      <p:sp>
        <p:nvSpPr>
          <p:cNvPr id="4" name="Slide Number Placeholder 3"/>
          <p:cNvSpPr>
            <a:spLocks noGrp="1"/>
          </p:cNvSpPr>
          <p:nvPr>
            <p:ph type="sldNum" sz="quarter" idx="12"/>
          </p:nvPr>
        </p:nvSpPr>
        <p:spPr/>
        <p:txBody>
          <a:bodyPr/>
          <a:lstStyle/>
          <a:p>
            <a:fld id="{48BB047D-A6CD-43AB-96F0-683C726B586B}" type="slidenum">
              <a:rPr lang="en-IN" smtClean="0"/>
              <a:pPr/>
              <a:t>21</a:t>
            </a:fld>
            <a:endParaRPr lang="en-IN" dirty="0"/>
          </a:p>
        </p:txBody>
      </p:sp>
      <p:sp>
        <p:nvSpPr>
          <p:cNvPr id="5" name="Content Placeholder 4"/>
          <p:cNvSpPr>
            <a:spLocks noGrp="1"/>
          </p:cNvSpPr>
          <p:nvPr>
            <p:ph sz="quarter" idx="14"/>
          </p:nvPr>
        </p:nvSpPr>
        <p:spPr/>
        <p:txBody>
          <a:bodyPr/>
          <a:lstStyle/>
          <a:p>
            <a:endParaRPr lang="en-GB"/>
          </a:p>
        </p:txBody>
      </p:sp>
      <p:pic>
        <p:nvPicPr>
          <p:cNvPr id="7" name="Picture 6"/>
          <p:cNvPicPr>
            <a:picLocks noChangeAspect="1"/>
          </p:cNvPicPr>
          <p:nvPr/>
        </p:nvPicPr>
        <p:blipFill>
          <a:blip r:embed="rId2"/>
          <a:stretch>
            <a:fillRect/>
          </a:stretch>
        </p:blipFill>
        <p:spPr>
          <a:xfrm>
            <a:off x="8230204" y="2506662"/>
            <a:ext cx="3598380" cy="3753566"/>
          </a:xfrm>
          <a:prstGeom prst="rect">
            <a:avLst/>
          </a:prstGeom>
        </p:spPr>
      </p:pic>
    </p:spTree>
    <p:extLst>
      <p:ext uri="{BB962C8B-B14F-4D97-AF65-F5344CB8AC3E}">
        <p14:creationId xmlns:p14="http://schemas.microsoft.com/office/powerpoint/2010/main" val="14375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48BB047D-A6CD-43AB-96F0-683C726B586B}" type="slidenum">
              <a:rPr lang="en-IN" smtClean="0"/>
              <a:pPr/>
              <a:t>22</a:t>
            </a:fld>
            <a:endParaRPr lang="en-IN" dirty="0"/>
          </a:p>
        </p:txBody>
      </p:sp>
      <p:sp>
        <p:nvSpPr>
          <p:cNvPr id="5" name="Content Placeholder 4"/>
          <p:cNvSpPr>
            <a:spLocks noGrp="1"/>
          </p:cNvSpPr>
          <p:nvPr>
            <p:ph sz="quarter" idx="14"/>
          </p:nvPr>
        </p:nvSpPr>
        <p:spPr/>
        <p:txBody>
          <a:bodyPr/>
          <a:lstStyle/>
          <a:p>
            <a:endParaRPr lang="en-GB"/>
          </a:p>
        </p:txBody>
      </p:sp>
      <p:pic>
        <p:nvPicPr>
          <p:cNvPr id="7" name="Picture 6"/>
          <p:cNvPicPr>
            <a:picLocks noChangeAspect="1"/>
          </p:cNvPicPr>
          <p:nvPr/>
        </p:nvPicPr>
        <p:blipFill>
          <a:blip r:embed="rId2"/>
          <a:stretch>
            <a:fillRect/>
          </a:stretch>
        </p:blipFill>
        <p:spPr>
          <a:xfrm>
            <a:off x="-43979" y="90435"/>
            <a:ext cx="12235979" cy="6621515"/>
          </a:xfrm>
          <a:prstGeom prst="rect">
            <a:avLst/>
          </a:prstGeom>
        </p:spPr>
      </p:pic>
    </p:spTree>
    <p:extLst>
      <p:ext uri="{BB962C8B-B14F-4D97-AF65-F5344CB8AC3E}">
        <p14:creationId xmlns:p14="http://schemas.microsoft.com/office/powerpoint/2010/main" val="41994525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policies that influence ICM</a:t>
            </a:r>
            <a:endParaRPr lang="en-GB" dirty="0"/>
          </a:p>
        </p:txBody>
      </p:sp>
      <p:sp>
        <p:nvSpPr>
          <p:cNvPr id="3" name="Content Placeholder 2"/>
          <p:cNvSpPr>
            <a:spLocks noGrp="1"/>
          </p:cNvSpPr>
          <p:nvPr>
            <p:ph idx="1"/>
          </p:nvPr>
        </p:nvSpPr>
        <p:spPr/>
        <p:txBody>
          <a:bodyPr/>
          <a:lstStyle/>
          <a:p>
            <a:r>
              <a:rPr lang="en-GB" dirty="0" smtClean="0">
                <a:hlinkClick r:id="rId2"/>
              </a:rPr>
              <a:t>Selection of international agreements that influence ICM provision.</a:t>
            </a:r>
            <a:endParaRPr lang="en-GB" dirty="0"/>
          </a:p>
        </p:txBody>
      </p:sp>
      <p:sp>
        <p:nvSpPr>
          <p:cNvPr id="4" name="Slide Number Placeholder 3"/>
          <p:cNvSpPr>
            <a:spLocks noGrp="1"/>
          </p:cNvSpPr>
          <p:nvPr>
            <p:ph type="sldNum" sz="quarter" idx="12"/>
          </p:nvPr>
        </p:nvSpPr>
        <p:spPr/>
        <p:txBody>
          <a:bodyPr/>
          <a:lstStyle/>
          <a:p>
            <a:fld id="{48BB047D-A6CD-43AB-96F0-683C726B586B}" type="slidenum">
              <a:rPr lang="en-IN" smtClean="0"/>
              <a:pPr/>
              <a:t>23</a:t>
            </a:fld>
            <a:endParaRPr lang="en-IN" dirty="0"/>
          </a:p>
        </p:txBody>
      </p:sp>
      <p:sp>
        <p:nvSpPr>
          <p:cNvPr id="5" name="Content Placeholder 4"/>
          <p:cNvSpPr>
            <a:spLocks noGrp="1"/>
          </p:cNvSpPr>
          <p:nvPr>
            <p:ph sz="quarter" idx="14"/>
          </p:nvPr>
        </p:nvSpPr>
        <p:spPr/>
        <p:txBody>
          <a:bodyPr/>
          <a:lstStyle/>
          <a:p>
            <a:endParaRPr lang="en-GB"/>
          </a:p>
        </p:txBody>
      </p:sp>
      <p:pic>
        <p:nvPicPr>
          <p:cNvPr id="7" name="Picture Placeholder 6"/>
          <p:cNvPicPr>
            <a:picLocks noGrp="1" noChangeAspect="1"/>
          </p:cNvPicPr>
          <p:nvPr>
            <p:ph type="pic" sz="quarter" idx="15"/>
          </p:nvPr>
        </p:nvPicPr>
        <p:blipFill>
          <a:blip r:embed="rId3"/>
          <a:srcRect l="17195" r="17195"/>
          <a:stretch>
            <a:fillRect/>
          </a:stretch>
        </p:blipFill>
        <p:spPr>
          <a:xfrm>
            <a:off x="363416" y="750887"/>
            <a:ext cx="5210175" cy="5961063"/>
          </a:xfrm>
          <a:prstGeom prst="rect">
            <a:avLst/>
          </a:prstGeom>
        </p:spPr>
      </p:pic>
    </p:spTree>
    <p:extLst>
      <p:ext uri="{BB962C8B-B14F-4D97-AF65-F5344CB8AC3E}">
        <p14:creationId xmlns:p14="http://schemas.microsoft.com/office/powerpoint/2010/main" val="830817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416" y="199121"/>
            <a:ext cx="11465168" cy="1037492"/>
          </a:xfrm>
        </p:spPr>
        <p:txBody>
          <a:bodyPr/>
          <a:lstStyle/>
          <a:p>
            <a:r>
              <a:rPr lang="en-GB" dirty="0" smtClean="0"/>
              <a:t>Conclusion</a:t>
            </a:r>
            <a:endParaRPr lang="en-GB" dirty="0"/>
          </a:p>
        </p:txBody>
      </p:sp>
      <p:sp>
        <p:nvSpPr>
          <p:cNvPr id="3" name="Slide Number Placeholder 2"/>
          <p:cNvSpPr>
            <a:spLocks noGrp="1"/>
          </p:cNvSpPr>
          <p:nvPr>
            <p:ph type="sldNum" sz="quarter" idx="12"/>
          </p:nvPr>
        </p:nvSpPr>
        <p:spPr/>
        <p:txBody>
          <a:bodyPr/>
          <a:lstStyle/>
          <a:p>
            <a:fld id="{48BB047D-A6CD-43AB-96F0-683C726B586B}" type="slidenum">
              <a:rPr lang="en-IN" smtClean="0"/>
              <a:pPr/>
              <a:t>24</a:t>
            </a:fld>
            <a:endParaRPr lang="en-IN" dirty="0"/>
          </a:p>
        </p:txBody>
      </p:sp>
      <p:sp>
        <p:nvSpPr>
          <p:cNvPr id="4" name="Content Placeholder 3"/>
          <p:cNvSpPr>
            <a:spLocks noGrp="1"/>
          </p:cNvSpPr>
          <p:nvPr>
            <p:ph sz="half" idx="2"/>
          </p:nvPr>
        </p:nvSpPr>
        <p:spPr/>
        <p:txBody>
          <a:bodyPr/>
          <a:lstStyle/>
          <a:p>
            <a:r>
              <a:rPr lang="en-GB" dirty="0"/>
              <a:t>This </a:t>
            </a:r>
            <a:r>
              <a:rPr lang="en-GB" dirty="0" smtClean="0"/>
              <a:t>presentation</a:t>
            </a:r>
            <a:r>
              <a:rPr lang="en-GB" dirty="0" smtClean="0"/>
              <a:t> </a:t>
            </a:r>
            <a:r>
              <a:rPr lang="en-GB" dirty="0"/>
              <a:t>is founded on </a:t>
            </a:r>
            <a:r>
              <a:rPr lang="en-GB" dirty="0" err="1"/>
              <a:t>Achterberg’s</a:t>
            </a:r>
            <a:r>
              <a:rPr lang="en-GB" dirty="0"/>
              <a:t> (2001) principle that anthropogenic influences on the </a:t>
            </a:r>
            <a:r>
              <a:rPr lang="en-GB" dirty="0" smtClean="0"/>
              <a:t>coastal environment </a:t>
            </a:r>
            <a:r>
              <a:rPr lang="en-GB" dirty="0"/>
              <a:t>need to be considered in a ‘new manner’.  </a:t>
            </a:r>
            <a:endParaRPr lang="en-GB" dirty="0" smtClean="0"/>
          </a:p>
          <a:p>
            <a:r>
              <a:rPr lang="en-GB" dirty="0" smtClean="0"/>
              <a:t>Therefore</a:t>
            </a:r>
            <a:r>
              <a:rPr lang="en-GB" dirty="0"/>
              <a:t>, the complexed interrelationship of socio-economics, decision making in advocacy coalition settings and the role of objectivity in design and application, are the central themes of this thesis.  </a:t>
            </a:r>
            <a:endParaRPr lang="en-GB" dirty="0" smtClean="0"/>
          </a:p>
          <a:p>
            <a:r>
              <a:rPr lang="en-GB" dirty="0"/>
              <a:t>A coastal policy once it is soundly based scientifically needs to develop clearly defined objectives and then requires the additional elements of coastal user engagement, advocacy coalition resolution, technologically informed decision making and effective implementation by street-level bureaucrats</a:t>
            </a:r>
          </a:p>
        </p:txBody>
      </p:sp>
      <p:pic>
        <p:nvPicPr>
          <p:cNvPr id="6" name="Picture 5"/>
          <p:cNvPicPr>
            <a:picLocks noChangeAspect="1"/>
          </p:cNvPicPr>
          <p:nvPr/>
        </p:nvPicPr>
        <p:blipFill>
          <a:blip r:embed="rId2"/>
          <a:stretch>
            <a:fillRect/>
          </a:stretch>
        </p:blipFill>
        <p:spPr>
          <a:xfrm>
            <a:off x="0" y="1283678"/>
            <a:ext cx="4267200" cy="5505415"/>
          </a:xfrm>
          <a:prstGeom prst="rect">
            <a:avLst/>
          </a:prstGeom>
        </p:spPr>
      </p:pic>
    </p:spTree>
    <p:extLst>
      <p:ext uri="{BB962C8B-B14F-4D97-AF65-F5344CB8AC3E}">
        <p14:creationId xmlns:p14="http://schemas.microsoft.com/office/powerpoint/2010/main" val="181942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theme/theme1.xml><?xml version="1.0" encoding="utf-8"?>
<a:theme xmlns:a="http://schemas.openxmlformats.org/drawingml/2006/main" name="Office Theme">
  <a:themeElements>
    <a:clrScheme name="Custom 12">
      <a:dk1>
        <a:sysClr val="windowText" lastClr="000000"/>
      </a:dk1>
      <a:lt1>
        <a:sysClr val="window" lastClr="FFFFFF"/>
      </a:lt1>
      <a:dk2>
        <a:srgbClr val="44546A"/>
      </a:dk2>
      <a:lt2>
        <a:srgbClr val="E7E6E6"/>
      </a:lt2>
      <a:accent1>
        <a:srgbClr val="7030A0"/>
      </a:accent1>
      <a:accent2>
        <a:srgbClr val="404040"/>
      </a:accent2>
      <a:accent3>
        <a:srgbClr val="7F7F7F"/>
      </a:accent3>
      <a:accent4>
        <a:srgbClr val="C7A2E3"/>
      </a:accent4>
      <a:accent5>
        <a:srgbClr val="48A1FA"/>
      </a:accent5>
      <a:accent6>
        <a:srgbClr val="70AD47"/>
      </a:accent6>
      <a:hlink>
        <a:srgbClr val="0563C1"/>
      </a:hlink>
      <a:folHlink>
        <a:srgbClr val="954F72"/>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_03_CA - v5" id="{676C8139-D340-432F-9674-2FA823DFFDED}" vid="{F880323A-559C-41C8-8579-8950CC3EC8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F0C872-40F0-4E6E-990F-D5B14C42200B}">
  <ds:schemaRefs>
    <ds:schemaRef ds:uri="http://schemas.microsoft.com/sharepoint/v3/contenttype/forms"/>
  </ds:schemaRefs>
</ds:datastoreItem>
</file>

<file path=customXml/itemProps2.xml><?xml version="1.0" encoding="utf-8"?>
<ds:datastoreItem xmlns:ds="http://schemas.openxmlformats.org/officeDocument/2006/customXml" ds:itemID="{2388AAE1-610C-4AC3-8008-2C517A489104}">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C5186AC6-44F8-4305-AC5F-09E6A94677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Coastal presentation</Template>
  <TotalTime>0</TotalTime>
  <Words>1571</Words>
  <Application>Microsoft Office PowerPoint</Application>
  <PresentationFormat>Widescreen</PresentationFormat>
  <Paragraphs>132</Paragraphs>
  <Slides>24</Slides>
  <Notes>5</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28" baseType="lpstr">
      <vt:lpstr>Arial</vt:lpstr>
      <vt:lpstr>Calibri</vt:lpstr>
      <vt:lpstr>Office Theme</vt:lpstr>
      <vt:lpstr>Microsoft Word Document</vt:lpstr>
      <vt:lpstr>AN EVALUATION OF Strategic COASTAL PLANNING, MANAGEMENT AND POLICY IMPLEMENTATION      </vt:lpstr>
      <vt:lpstr>introduction</vt:lpstr>
      <vt:lpstr>Anthropocene in research</vt:lpstr>
      <vt:lpstr>Anthropocene and the coast</vt:lpstr>
      <vt:lpstr>Progressive human influence</vt:lpstr>
      <vt:lpstr>Progressive human influence</vt:lpstr>
      <vt:lpstr>Progressive human influence</vt:lpstr>
      <vt:lpstr>Expansion of interest</vt:lpstr>
      <vt:lpstr>Anthropocene and coastal governance    </vt:lpstr>
      <vt:lpstr> background</vt:lpstr>
      <vt:lpstr>Evolution of Integrated Coastal Management (ICM) </vt:lpstr>
      <vt:lpstr>Conceptual development</vt:lpstr>
      <vt:lpstr> Evolution</vt:lpstr>
      <vt:lpstr>An overview of ICM in the EU</vt:lpstr>
      <vt:lpstr>Post RIO </vt:lpstr>
      <vt:lpstr>Application of principles</vt:lpstr>
      <vt:lpstr>evolution of the contemporary coastal governance system in the EU</vt:lpstr>
      <vt:lpstr>Cont’d</vt:lpstr>
      <vt:lpstr>ICM some differences with MSP </vt:lpstr>
      <vt:lpstr>ICM and MSP are similar</vt:lpstr>
      <vt:lpstr>Hence</vt:lpstr>
      <vt:lpstr>PowerPoint Presentation</vt:lpstr>
      <vt:lpstr>Other policies that influence ICM</vt:lpstr>
      <vt:lpstr>Conclusion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2019-01-11T19:17:58Z</dcterms:created>
  <dcterms:modified xsi:type="dcterms:W3CDTF">2021-03-17T18:00:43Z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