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3BF5208-B199-4519-8B15-7C81B353F1E5}" v="6" dt="2023-11-16T08:47:55.965"/>
    <p1510:client id="{96D3F93C-0C85-429A-8408-B8E160BF0685}" v="172" dt="2023-11-16T08:42:49.7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71" d="100"/>
          <a:sy n="71" d="100"/>
        </p:scale>
        <p:origin x="492"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068381D-2979-4D0F-8ACD-781981BAD730}" type="datetimeFigureOut">
              <a:t>11/16/2023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3DF13C-E42D-4864-8B1F-EBF229170870}" type="slidenum">
              <a:t>‹#›</a:t>
            </a:fld>
            <a:endParaRPr lang="en-GB"/>
          </a:p>
        </p:txBody>
      </p:sp>
    </p:spTree>
    <p:extLst>
      <p:ext uri="{BB962C8B-B14F-4D97-AF65-F5344CB8AC3E}">
        <p14:creationId xmlns:p14="http://schemas.microsoft.com/office/powerpoint/2010/main" val="39881673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presentation will contain the principles of the employee engagement model to discuss how it could help brand standards as well.</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CE3DF13C-E42D-4864-8B1F-EBF229170870}" type="slidenum">
              <a:t>3</a:t>
            </a:fld>
            <a:endParaRPr lang="en-GB"/>
          </a:p>
        </p:txBody>
      </p:sp>
    </p:spTree>
    <p:extLst>
      <p:ext uri="{BB962C8B-B14F-4D97-AF65-F5344CB8AC3E}">
        <p14:creationId xmlns:p14="http://schemas.microsoft.com/office/powerpoint/2010/main" val="4373496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three psychological conditions are meaningful work, psychological safety and availability. The employees at Hunton Park Hotel, Watford could be given clear objectives and goals that would be aligned with their personal interests. According to Casado (2012), the employees also need to be encouraged to participate in the decision-making process. Employee recognition and rewards are also important in order to make their work meaningful. The other principle of the employee engagement model is to ensure psychological safety through open feedback and communication. The employees at the hotel </a:t>
            </a:r>
            <a:r>
              <a:rPr lang="en-US" dirty="0" err="1"/>
              <a:t>organisation</a:t>
            </a:r>
            <a:r>
              <a:rPr lang="en-US" dirty="0"/>
              <a:t> are also required to express their concerns and opinions as well. Additionally, a sense of trust and respect should also prevail among the employees. According to Fallon and Rutherford (2010), the principles of psychological availability ensure necessary training and development opportunities for the employees. The employees at the hotel are well-efficient in various tasks of the hotel. Hunton Park Hotel, Watford has also ensured that the employees have proper energy and time to complete all the tasks within time. According to Ferdinand and Kitchin (2017), the principles of psychological availability also include workload reduction through the promotion of healthy work-life balance.</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CE3DF13C-E42D-4864-8B1F-EBF229170870}" type="slidenum">
              <a:t>4</a:t>
            </a:fld>
            <a:endParaRPr lang="en-GB"/>
          </a:p>
        </p:txBody>
      </p:sp>
    </p:spTree>
    <p:extLst>
      <p:ext uri="{BB962C8B-B14F-4D97-AF65-F5344CB8AC3E}">
        <p14:creationId xmlns:p14="http://schemas.microsoft.com/office/powerpoint/2010/main" val="40533698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Brand standards will also be maintained by providing training and development opportunities to the employees. It will contain the basics of the brand identity and customer service through specific instructions. A strong housekeeping service will also be provided by the employees which will be used for maintaining the brand standards at Hunton Park Hotel, Watford. The hotel </a:t>
            </a:r>
            <a:r>
              <a:rPr lang="en-US" dirty="0" err="1"/>
              <a:t>organisation</a:t>
            </a:r>
            <a:r>
              <a:rPr lang="en-US" dirty="0"/>
              <a:t> maintains a protocol for cleaning the rules according to the standards of the hospitality industry. According to Rogers (2008), disinfecting the floors, beds, lamps and other materials in the rooms is included in the employee engagement principles in order to maintain high brand standards. Hunton Park Hotel, Watford has provided autonomy to the employees to make decisions about the frequency of various housekeeping tasks. Therefore, the employees clean trash cans, and floors, remove linens, and make beds every day. According to Sharma </a:t>
            </a:r>
            <a:r>
              <a:rPr lang="en-US" i="1" dirty="0"/>
              <a:t>et al</a:t>
            </a:r>
            <a:r>
              <a:rPr lang="en-US" dirty="0"/>
              <a:t>. (2019), it has helped them to maintain the cleanliness of the hotel </a:t>
            </a:r>
            <a:r>
              <a:rPr lang="en-US" dirty="0" err="1"/>
              <a:t>organisation</a:t>
            </a:r>
            <a:r>
              <a:rPr lang="en-US" dirty="0"/>
              <a:t> properly along with maintaining high brand standards for Hunton Park Hotel, Watford. </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CE3DF13C-E42D-4864-8B1F-EBF229170870}" type="slidenum">
              <a:t>5</a:t>
            </a:fld>
            <a:endParaRPr lang="en-GB"/>
          </a:p>
        </p:txBody>
      </p:sp>
    </p:spTree>
    <p:extLst>
      <p:ext uri="{BB962C8B-B14F-4D97-AF65-F5344CB8AC3E}">
        <p14:creationId xmlns:p14="http://schemas.microsoft.com/office/powerpoint/2010/main" val="4594294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Employee Engagement model also promotes support to the employees to deal with personal as well as professional problems. The line manager at Hunton Park Hotel, Watford therefore, supervises the staff to maintain the brand standards and check their way of work. Additionally,  they use improved technology and up-to-date equipment for cleaning the entire hotel. The hotel </a:t>
            </a:r>
            <a:r>
              <a:rPr lang="en-US" dirty="0" err="1"/>
              <a:t>organisation</a:t>
            </a:r>
            <a:r>
              <a:rPr lang="en-US" dirty="0"/>
              <a:t> also supports teamwork and collaboration between the staff. It has ensured the availability of all the important information to the staff as well. Furthermore, the staff has divided the work among them to reduce workload (Vallen and Vallen, 2012). It has also allowed them to provide quality service to the customers in order to maintain a high brand standard. The Employee Engagement model of Kahn has been successfully applied by the hotel </a:t>
            </a:r>
            <a:r>
              <a:rPr lang="en-US" dirty="0" err="1"/>
              <a:t>organisation</a:t>
            </a:r>
            <a:r>
              <a:rPr lang="en-US" dirty="0"/>
              <a:t> to maintain their brand standards and a more productive and engaged workforce.</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CE3DF13C-E42D-4864-8B1F-EBF229170870}" type="slidenum">
              <a:t>6</a:t>
            </a:fld>
            <a:endParaRPr lang="en-GB"/>
          </a:p>
        </p:txBody>
      </p:sp>
    </p:spTree>
    <p:extLst>
      <p:ext uri="{BB962C8B-B14F-4D97-AF65-F5344CB8AC3E}">
        <p14:creationId xmlns:p14="http://schemas.microsoft.com/office/powerpoint/2010/main" val="152796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regular risk assessment has helped the hotel </a:t>
            </a:r>
            <a:r>
              <a:rPr lang="en-US" dirty="0" err="1"/>
              <a:t>organisation</a:t>
            </a:r>
            <a:r>
              <a:rPr lang="en-US" dirty="0"/>
              <a:t> to develop and apply various safety measures. These include specific stations for hand </a:t>
            </a:r>
            <a:r>
              <a:rPr lang="en-US" dirty="0" err="1"/>
              <a:t>sanitiser</a:t>
            </a:r>
            <a:r>
              <a:rPr lang="en-US" dirty="0"/>
              <a:t>, using face masks and disinfecting public areas. The hotel has provided importance to its fire safety system. Therefore, they carry out staff training and fire drills (Wood, 2013). Additionally, they have plenty of fire alarms, emergency exits and sprinklers to ensure the safety of the guests and staff. Hunton Park Hotel, Watford also ensures the safe preparation, storing and serving of food to the customers. They maintain a clean and hygienic environment in their kitchen with regular sanitation. The hotel staff also use appropriate PPE including safety glasses, high-vis clothing and gloves. The staff are also efficient in the manual handling of objects and their moving. They are trained with correct lifting techniques and the use of appropriate equipment at the hotel.</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CE3DF13C-E42D-4864-8B1F-EBF229170870}" type="slidenum">
              <a:t>7</a:t>
            </a:fld>
            <a:endParaRPr lang="en-GB"/>
          </a:p>
        </p:txBody>
      </p:sp>
    </p:spTree>
    <p:extLst>
      <p:ext uri="{BB962C8B-B14F-4D97-AF65-F5344CB8AC3E}">
        <p14:creationId xmlns:p14="http://schemas.microsoft.com/office/powerpoint/2010/main" val="32260007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Hunton Park Hotel, Watford also provides training to its staff on different safety and health topics like food safety, fire safety, the use of PPE and Manual handling of objects (Williams </a:t>
            </a:r>
            <a:r>
              <a:rPr lang="en-US" i="1" dirty="0"/>
              <a:t>et al., </a:t>
            </a:r>
            <a:r>
              <a:rPr lang="en-US" dirty="0"/>
              <a:t>2020). The electronic equipment and other facilities are being checked at the hotel from time to time to maintain their safety. They also regularly clean and disinfect public areas, staff areas and guest rooms. Furthermore, the hotel also maintains social distancing measures. This includes limiting the number of guests in restaurants and lifts as well. The hotel also communicates with the guests about various health and safety measures at their hotel through different communication channels like website, in-room materials and signage. They are also maintaining temperature checks of their staff and guests when they enter the hotel. </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CE3DF13C-E42D-4864-8B1F-EBF229170870}" type="slidenum">
              <a:t>8</a:t>
            </a:fld>
            <a:endParaRPr lang="en-GB"/>
          </a:p>
        </p:txBody>
      </p:sp>
    </p:spTree>
    <p:extLst>
      <p:ext uri="{BB962C8B-B14F-4D97-AF65-F5344CB8AC3E}">
        <p14:creationId xmlns:p14="http://schemas.microsoft.com/office/powerpoint/2010/main" val="31095187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Additionally, the health and safety procedures have also been discussed in this presentation. All these have been demonstrated in this presentation.</a:t>
            </a:r>
            <a:endParaRPr lang="en-US" dirty="0"/>
          </a:p>
        </p:txBody>
      </p:sp>
      <p:sp>
        <p:nvSpPr>
          <p:cNvPr id="4" name="Slide Number Placeholder 3"/>
          <p:cNvSpPr>
            <a:spLocks noGrp="1"/>
          </p:cNvSpPr>
          <p:nvPr>
            <p:ph type="sldNum" sz="quarter" idx="5"/>
          </p:nvPr>
        </p:nvSpPr>
        <p:spPr/>
        <p:txBody>
          <a:bodyPr/>
          <a:lstStyle/>
          <a:p>
            <a:fld id="{CE3DF13C-E42D-4864-8B1F-EBF229170870}" type="slidenum">
              <a:t>9</a:t>
            </a:fld>
            <a:endParaRPr lang="en-GB"/>
          </a:p>
        </p:txBody>
      </p:sp>
    </p:spTree>
    <p:extLst>
      <p:ext uri="{BB962C8B-B14F-4D97-AF65-F5344CB8AC3E}">
        <p14:creationId xmlns:p14="http://schemas.microsoft.com/office/powerpoint/2010/main" val="25063724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References </a:t>
            </a:r>
          </a:p>
          <a:p>
            <a:pPr algn="just"/>
            <a:r>
              <a:rPr lang="en-GB" dirty="0"/>
              <a:t>Quick, L., (2020). </a:t>
            </a:r>
            <a:r>
              <a:rPr lang="en-GB" i="1" dirty="0"/>
              <a:t>Managing Events. Real Challenges, Real Outcomes. </a:t>
            </a:r>
            <a:r>
              <a:rPr lang="en-GB" dirty="0"/>
              <a:t>London: SAGE Publications Ltd.</a:t>
            </a:r>
          </a:p>
          <a:p>
            <a:pPr algn="just"/>
            <a:r>
              <a:rPr lang="en-GB" dirty="0"/>
              <a:t>Casado, M., (2012). </a:t>
            </a:r>
            <a:r>
              <a:rPr lang="en-GB" i="1" dirty="0"/>
              <a:t>Housekeeping Management. </a:t>
            </a:r>
            <a:r>
              <a:rPr lang="en-GB" dirty="0"/>
              <a:t>London: Wiley.</a:t>
            </a:r>
          </a:p>
          <a:p>
            <a:pPr algn="just"/>
            <a:r>
              <a:rPr lang="en-GB" dirty="0"/>
              <a:t>Fallon, M. and Rutherford, D., (2010). </a:t>
            </a:r>
            <a:r>
              <a:rPr lang="en-GB" i="1" dirty="0"/>
              <a:t>Hotel Management and Operations.</a:t>
            </a:r>
            <a:r>
              <a:rPr lang="en-GB" dirty="0"/>
              <a:t> London: Pearson.</a:t>
            </a:r>
          </a:p>
          <a:p>
            <a:pPr algn="just"/>
            <a:r>
              <a:rPr lang="en-GB" dirty="0"/>
              <a:t>Ferdinand, N. and Kitchin, P., (2017).</a:t>
            </a:r>
            <a:r>
              <a:rPr lang="en-GB" i="1" dirty="0"/>
              <a:t> Events Management - An International Approach. </a:t>
            </a:r>
            <a:r>
              <a:rPr lang="en-GB" dirty="0"/>
              <a:t>2nd ed. London: SAGE Publications Ltd.</a:t>
            </a:r>
          </a:p>
          <a:p>
            <a:pPr algn="just"/>
            <a:r>
              <a:rPr lang="en-GB" dirty="0"/>
              <a:t>Johnston, R., Clark, G. and </a:t>
            </a:r>
            <a:r>
              <a:rPr lang="en-GB" dirty="0" err="1"/>
              <a:t>Shulver</a:t>
            </a:r>
            <a:r>
              <a:rPr lang="en-GB" dirty="0"/>
              <a:t>, M., (2012).</a:t>
            </a:r>
            <a:r>
              <a:rPr lang="en-GB" i="1" dirty="0"/>
              <a:t> Service Operations Management. </a:t>
            </a:r>
            <a:r>
              <a:rPr lang="en-GB" dirty="0"/>
              <a:t>London: Pearson.</a:t>
            </a:r>
          </a:p>
          <a:p>
            <a:pPr algn="just"/>
            <a:r>
              <a:rPr lang="en-GB" dirty="0"/>
              <a:t>Jones, T., (2010). </a:t>
            </a:r>
            <a:r>
              <a:rPr lang="en-GB" i="1" dirty="0"/>
              <a:t>Professional Management Housekeeping Operations.</a:t>
            </a:r>
            <a:r>
              <a:rPr lang="en-GB" dirty="0"/>
              <a:t> London: Wiley.</a:t>
            </a:r>
          </a:p>
          <a:p>
            <a:pPr algn="just"/>
            <a:r>
              <a:rPr lang="en-GB" dirty="0"/>
              <a:t>Rogers, T., (2008). </a:t>
            </a:r>
            <a:r>
              <a:rPr lang="en-GB" i="1" dirty="0"/>
              <a:t>Conferences and conventions a global industry</a:t>
            </a:r>
            <a:r>
              <a:rPr lang="en-GB" dirty="0"/>
              <a:t> (2nd ed., Events management series). Oxford ; Boston: Butterworth-Heinemann.</a:t>
            </a:r>
          </a:p>
          <a:p>
            <a:pPr algn="just"/>
            <a:r>
              <a:rPr lang="en-GB" dirty="0"/>
              <a:t>Sharma, N., Chaudhary, N. and Singh, V., (2019). </a:t>
            </a:r>
            <a:r>
              <a:rPr lang="en-GB" i="1" dirty="0"/>
              <a:t>Management Techniques For Employee Engagement In Contemporary Organizations.</a:t>
            </a:r>
            <a:r>
              <a:rPr lang="en-GB" dirty="0"/>
              <a:t> Hershey, Pennsylvania: IGI Global.</a:t>
            </a:r>
          </a:p>
          <a:p>
            <a:pPr algn="just"/>
            <a:r>
              <a:rPr lang="en-GB" dirty="0"/>
              <a:t>Tesone, D., (2010). </a:t>
            </a:r>
            <a:r>
              <a:rPr lang="en-GB" i="1" dirty="0"/>
              <a:t>Principles Of Management For The Hospitality Industry.</a:t>
            </a:r>
            <a:r>
              <a:rPr lang="en-GB" dirty="0"/>
              <a:t> 1st ed. London: Routledge.</a:t>
            </a:r>
          </a:p>
          <a:p>
            <a:pPr algn="just"/>
            <a:r>
              <a:rPr lang="en-GB" dirty="0"/>
              <a:t>Vallen, G. and Vallen, J., (2012). </a:t>
            </a:r>
            <a:r>
              <a:rPr lang="en-GB" i="1" dirty="0"/>
              <a:t>Managing Hotel Operations. </a:t>
            </a:r>
            <a:r>
              <a:rPr lang="en-GB" dirty="0"/>
              <a:t>London: Pearson.</a:t>
            </a:r>
          </a:p>
          <a:p>
            <a:pPr algn="just"/>
            <a:r>
              <a:rPr lang="en-GB" dirty="0"/>
              <a:t>Wood, R., (2013). </a:t>
            </a:r>
            <a:r>
              <a:rPr lang="en-GB" i="1" dirty="0"/>
              <a:t>Key Concepts in Hospitality Management</a:t>
            </a:r>
            <a:r>
              <a:rPr lang="en-GB" dirty="0"/>
              <a:t>. London. Sage.</a:t>
            </a:r>
          </a:p>
          <a:p>
            <a:pPr algn="just"/>
            <a:r>
              <a:rPr lang="en-GB" dirty="0"/>
              <a:t>Williams, K, </a:t>
            </a:r>
            <a:r>
              <a:rPr lang="en-GB" dirty="0" err="1"/>
              <a:t>Woolliams</a:t>
            </a:r>
            <a:r>
              <a:rPr lang="en-GB" dirty="0"/>
              <a:t>, M and Spiro, J., (2020). </a:t>
            </a:r>
            <a:r>
              <a:rPr lang="en-GB" i="1" dirty="0"/>
              <a:t>Reflective writing,</a:t>
            </a:r>
            <a:r>
              <a:rPr lang="en-GB" dirty="0"/>
              <a:t> Macmillan International, Oxford.</a:t>
            </a:r>
          </a:p>
          <a:p>
            <a:endParaRPr lang="en-GB" dirty="0">
              <a:ea typeface="Calibri"/>
              <a:cs typeface="Calibri"/>
            </a:endParaRPr>
          </a:p>
        </p:txBody>
      </p:sp>
      <p:sp>
        <p:nvSpPr>
          <p:cNvPr id="4" name="Slide Number Placeholder 3"/>
          <p:cNvSpPr>
            <a:spLocks noGrp="1"/>
          </p:cNvSpPr>
          <p:nvPr>
            <p:ph type="sldNum" sz="quarter" idx="5"/>
          </p:nvPr>
        </p:nvSpPr>
        <p:spPr/>
        <p:txBody>
          <a:bodyPr/>
          <a:lstStyle/>
          <a:p>
            <a:fld id="{CE3DF13C-E42D-4864-8B1F-EBF229170870}" type="slidenum">
              <a:t>10</a:t>
            </a:fld>
            <a:endParaRPr lang="en-GB"/>
          </a:p>
        </p:txBody>
      </p:sp>
    </p:spTree>
    <p:extLst>
      <p:ext uri="{BB962C8B-B14F-4D97-AF65-F5344CB8AC3E}">
        <p14:creationId xmlns:p14="http://schemas.microsoft.com/office/powerpoint/2010/main" val="15657966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16/11/2023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16/11/2023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16/11/2023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16/11/2023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16/11/2023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16/11/2023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What are amenities? | Catalonia Hotels &amp; Resorts Blog">
            <a:extLst>
              <a:ext uri="{FF2B5EF4-FFF2-40B4-BE49-F238E27FC236}">
                <a16:creationId xmlns:a16="http://schemas.microsoft.com/office/drawing/2014/main" id="{57790EAC-57F7-3F6F-027A-9DB95C9507FD}"/>
              </a:ext>
            </a:extLst>
          </p:cNvPr>
          <p:cNvPicPr>
            <a:picLocks noChangeAspect="1"/>
          </p:cNvPicPr>
          <p:nvPr/>
        </p:nvPicPr>
        <p:blipFill rotWithShape="1">
          <a:blip r:embed="rId2"/>
          <a:srcRect l="23298" t="9091"/>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77981" y="1122363"/>
            <a:ext cx="4023360" cy="3204134"/>
          </a:xfrm>
        </p:spPr>
        <p:txBody>
          <a:bodyPr anchor="b">
            <a:normAutofit/>
          </a:bodyPr>
          <a:lstStyle/>
          <a:p>
            <a:pPr algn="l"/>
            <a:r>
              <a:rPr lang="en-GB" sz="4800">
                <a:solidFill>
                  <a:schemeClr val="bg1"/>
                </a:solidFill>
                <a:ea typeface="Calibri Light"/>
                <a:cs typeface="Calibri Light"/>
              </a:rPr>
              <a:t>Operating Hotel Facilities</a:t>
            </a:r>
            <a:endParaRPr lang="en-US" sz="4800">
              <a:solidFill>
                <a:schemeClr val="bg1"/>
              </a:solidFill>
            </a:endParaRPr>
          </a:p>
        </p:txBody>
      </p:sp>
      <p:sp>
        <p:nvSpPr>
          <p:cNvPr id="3" name="Subtitle 2"/>
          <p:cNvSpPr>
            <a:spLocks noGrp="1"/>
          </p:cNvSpPr>
          <p:nvPr>
            <p:ph type="subTitle" idx="1"/>
          </p:nvPr>
        </p:nvSpPr>
        <p:spPr>
          <a:xfrm>
            <a:off x="477980" y="4872922"/>
            <a:ext cx="4023359" cy="1208141"/>
          </a:xfrm>
        </p:spPr>
        <p:txBody>
          <a:bodyPr vert="horz" lIns="91440" tIns="45720" rIns="91440" bIns="45720" rtlCol="0">
            <a:normAutofit/>
          </a:bodyPr>
          <a:lstStyle/>
          <a:p>
            <a:pPr algn="l"/>
            <a:r>
              <a:rPr lang="en-GB" sz="2000">
                <a:solidFill>
                  <a:schemeClr val="bg1"/>
                </a:solidFill>
                <a:ea typeface="Calibri"/>
                <a:cs typeface="Calibri"/>
              </a:rPr>
              <a:t>Presentation</a:t>
            </a:r>
            <a:endParaRPr lang="en-GB" sz="2000">
              <a:solidFill>
                <a:schemeClr val="bg1"/>
              </a:solidFill>
            </a:endParaRP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E02239D2-A05D-4A1C-9F06-FBA7FC730E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A59508-FA74-4D35-B4DF-B8B3FBCFE0B2}"/>
              </a:ext>
            </a:extLst>
          </p:cNvPr>
          <p:cNvSpPr>
            <a:spLocks noGrp="1"/>
          </p:cNvSpPr>
          <p:nvPr>
            <p:ph type="title"/>
          </p:nvPr>
        </p:nvSpPr>
        <p:spPr>
          <a:xfrm>
            <a:off x="2019300" y="538956"/>
            <a:ext cx="8985250" cy="1118394"/>
          </a:xfrm>
        </p:spPr>
        <p:txBody>
          <a:bodyPr anchor="t">
            <a:normAutofit/>
          </a:bodyPr>
          <a:lstStyle/>
          <a:p>
            <a:r>
              <a:rPr lang="en-GB" sz="4000">
                <a:ea typeface="+mj-lt"/>
                <a:cs typeface="+mj-lt"/>
              </a:rPr>
              <a:t>Table of Contents</a:t>
            </a:r>
            <a:endParaRPr lang="en-US" sz="4000">
              <a:ea typeface="+mj-lt"/>
              <a:cs typeface="+mj-lt"/>
            </a:endParaRPr>
          </a:p>
        </p:txBody>
      </p:sp>
      <p:pic>
        <p:nvPicPr>
          <p:cNvPr id="18" name="Graphic 17" descr="Tick">
            <a:extLst>
              <a:ext uri="{FF2B5EF4-FFF2-40B4-BE49-F238E27FC236}">
                <a16:creationId xmlns:a16="http://schemas.microsoft.com/office/drawing/2014/main" id="{4BEE6517-114E-07D0-3111-ABF57B01DD1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104900" y="538956"/>
            <a:ext cx="749300" cy="749300"/>
          </a:xfrm>
          <a:prstGeom prst="rect">
            <a:avLst/>
          </a:prstGeom>
        </p:spPr>
      </p:pic>
      <p:sp>
        <p:nvSpPr>
          <p:cNvPr id="3" name="Content Placeholder 2">
            <a:extLst>
              <a:ext uri="{FF2B5EF4-FFF2-40B4-BE49-F238E27FC236}">
                <a16:creationId xmlns:a16="http://schemas.microsoft.com/office/drawing/2014/main" id="{C6E7B69B-EF48-4234-9C96-C12C3C7BB36D}"/>
              </a:ext>
            </a:extLst>
          </p:cNvPr>
          <p:cNvSpPr>
            <a:spLocks noGrp="1"/>
          </p:cNvSpPr>
          <p:nvPr>
            <p:ph idx="1"/>
          </p:nvPr>
        </p:nvSpPr>
        <p:spPr>
          <a:xfrm>
            <a:off x="1009650" y="1847849"/>
            <a:ext cx="9994900" cy="4254501"/>
          </a:xfrm>
        </p:spPr>
        <p:txBody>
          <a:bodyPr vert="horz" lIns="91440" tIns="45720" rIns="91440" bIns="45720" rtlCol="0">
            <a:normAutofit/>
          </a:bodyPr>
          <a:lstStyle/>
          <a:p>
            <a:r>
              <a:rPr lang="en-GB" sz="2000">
                <a:ea typeface="Calibri"/>
                <a:cs typeface="Calibri"/>
              </a:rPr>
              <a:t>Introduction..................................................................................................................3</a:t>
            </a:r>
          </a:p>
          <a:p>
            <a:r>
              <a:rPr lang="en-GB" sz="2000">
                <a:ea typeface="+mn-lt"/>
                <a:cs typeface="+mn-lt"/>
              </a:rPr>
              <a:t>Principles of Employee Engagement Model.................................................................4</a:t>
            </a:r>
          </a:p>
          <a:p>
            <a:r>
              <a:rPr lang="en-GB" sz="2000">
                <a:ea typeface="+mn-lt"/>
                <a:cs typeface="+mn-lt"/>
              </a:rPr>
              <a:t>How it could help to maintain brand standards...........................................................5</a:t>
            </a:r>
          </a:p>
          <a:p>
            <a:r>
              <a:rPr lang="en-GB" sz="2000">
                <a:ea typeface="+mn-lt"/>
                <a:cs typeface="+mn-lt"/>
              </a:rPr>
              <a:t>Contd…..........................................................................................................................6</a:t>
            </a:r>
            <a:endParaRPr lang="en-GB" sz="2000"/>
          </a:p>
          <a:p>
            <a:r>
              <a:rPr lang="en-GB" sz="2000">
                <a:ea typeface="+mn-lt"/>
                <a:cs typeface="+mn-lt"/>
              </a:rPr>
              <a:t>Health and safety procedures followed in Hunton Park Hotel, Watford.......................7</a:t>
            </a:r>
          </a:p>
          <a:p>
            <a:r>
              <a:rPr lang="en-GB" sz="2000">
                <a:ea typeface="+mn-lt"/>
                <a:cs typeface="+mn-lt"/>
              </a:rPr>
              <a:t>Contd…...........................................................................................................................8</a:t>
            </a:r>
          </a:p>
          <a:p>
            <a:r>
              <a:rPr lang="en-GB" sz="2000">
                <a:ea typeface="+mn-lt"/>
                <a:cs typeface="+mn-lt"/>
              </a:rPr>
              <a:t>Conclusion.....................................................................................................................9</a:t>
            </a:r>
          </a:p>
          <a:p>
            <a:r>
              <a:rPr lang="en-GB" sz="2000">
                <a:ea typeface="+mn-lt"/>
                <a:cs typeface="+mn-lt"/>
              </a:rPr>
              <a:t>References....................................................................................................................10</a:t>
            </a:r>
          </a:p>
          <a:p>
            <a:endParaRPr lang="en-GB" sz="2000">
              <a:ea typeface="+mn-lt"/>
              <a:cs typeface="+mn-lt"/>
            </a:endParaRPr>
          </a:p>
        </p:txBody>
      </p:sp>
    </p:spTree>
    <p:extLst>
      <p:ext uri="{BB962C8B-B14F-4D97-AF65-F5344CB8AC3E}">
        <p14:creationId xmlns:p14="http://schemas.microsoft.com/office/powerpoint/2010/main" val="16308886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A9F7B4E-B03D-4F64-BE33-00D074458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7 Convenient (and Underused) Hotel Services and Amenities">
            <a:extLst>
              <a:ext uri="{FF2B5EF4-FFF2-40B4-BE49-F238E27FC236}">
                <a16:creationId xmlns:a16="http://schemas.microsoft.com/office/drawing/2014/main" id="{961433B8-A108-FFC8-8A3B-76A393A31394}"/>
              </a:ext>
            </a:extLst>
          </p:cNvPr>
          <p:cNvPicPr>
            <a:picLocks noChangeAspect="1"/>
          </p:cNvPicPr>
          <p:nvPr/>
        </p:nvPicPr>
        <p:blipFill rotWithShape="1">
          <a:blip r:embed="rId3">
            <a:alphaModFix amt="40000"/>
          </a:blip>
          <a:srcRect t="15730"/>
          <a:stretch/>
        </p:blipFill>
        <p:spPr>
          <a:xfrm>
            <a:off x="20" y="10"/>
            <a:ext cx="12191979" cy="6857990"/>
          </a:xfrm>
          <a:prstGeom prst="rect">
            <a:avLst/>
          </a:prstGeom>
        </p:spPr>
      </p:pic>
      <p:sp>
        <p:nvSpPr>
          <p:cNvPr id="2" name="Title 1">
            <a:extLst>
              <a:ext uri="{FF2B5EF4-FFF2-40B4-BE49-F238E27FC236}">
                <a16:creationId xmlns:a16="http://schemas.microsoft.com/office/drawing/2014/main" id="{7CBD6CAB-0BD1-E556-58DB-BE440C9BACDC}"/>
              </a:ext>
            </a:extLst>
          </p:cNvPr>
          <p:cNvSpPr>
            <a:spLocks noGrp="1"/>
          </p:cNvSpPr>
          <p:nvPr>
            <p:ph type="title"/>
          </p:nvPr>
        </p:nvSpPr>
        <p:spPr>
          <a:xfrm>
            <a:off x="838200" y="365125"/>
            <a:ext cx="10515600" cy="1325563"/>
          </a:xfrm>
        </p:spPr>
        <p:txBody>
          <a:bodyPr>
            <a:normAutofit/>
          </a:bodyPr>
          <a:lstStyle/>
          <a:p>
            <a:r>
              <a:rPr lang="en-GB" sz="5400">
                <a:solidFill>
                  <a:schemeClr val="bg1"/>
                </a:solidFill>
                <a:ea typeface="+mj-lt"/>
                <a:cs typeface="+mj-lt"/>
              </a:rPr>
              <a:t>Introduction </a:t>
            </a:r>
            <a:endParaRPr lang="en-US" sz="5400">
              <a:solidFill>
                <a:schemeClr val="bg1"/>
              </a:solidFill>
              <a:ea typeface="+mj-lt"/>
              <a:cs typeface="+mj-lt"/>
            </a:endParaRPr>
          </a:p>
        </p:txBody>
      </p:sp>
      <p:sp>
        <p:nvSpPr>
          <p:cNvPr id="11" name="sketchy line">
            <a:extLst>
              <a:ext uri="{FF2B5EF4-FFF2-40B4-BE49-F238E27FC236}">
                <a16:creationId xmlns:a16="http://schemas.microsoft.com/office/drawing/2014/main" id="{7E2BE7F7-CA89-4002-ACCE-A478AEA24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4399" y="1681544"/>
            <a:ext cx="9692640" cy="18288"/>
          </a:xfrm>
          <a:custGeom>
            <a:avLst/>
            <a:gdLst>
              <a:gd name="connsiteX0" fmla="*/ 0 w 9692640"/>
              <a:gd name="connsiteY0" fmla="*/ 0 h 18288"/>
              <a:gd name="connsiteX1" fmla="*/ 401552 w 9692640"/>
              <a:gd name="connsiteY1" fmla="*/ 0 h 18288"/>
              <a:gd name="connsiteX2" fmla="*/ 996957 w 9692640"/>
              <a:gd name="connsiteY2" fmla="*/ 0 h 18288"/>
              <a:gd name="connsiteX3" fmla="*/ 1398509 w 9692640"/>
              <a:gd name="connsiteY3" fmla="*/ 0 h 18288"/>
              <a:gd name="connsiteX4" fmla="*/ 2090841 w 9692640"/>
              <a:gd name="connsiteY4" fmla="*/ 0 h 18288"/>
              <a:gd name="connsiteX5" fmla="*/ 2686246 w 9692640"/>
              <a:gd name="connsiteY5" fmla="*/ 0 h 18288"/>
              <a:gd name="connsiteX6" fmla="*/ 3475504 w 9692640"/>
              <a:gd name="connsiteY6" fmla="*/ 0 h 18288"/>
              <a:gd name="connsiteX7" fmla="*/ 4361688 w 9692640"/>
              <a:gd name="connsiteY7" fmla="*/ 0 h 18288"/>
              <a:gd name="connsiteX8" fmla="*/ 5054019 w 9692640"/>
              <a:gd name="connsiteY8" fmla="*/ 0 h 18288"/>
              <a:gd name="connsiteX9" fmla="*/ 5940204 w 9692640"/>
              <a:gd name="connsiteY9" fmla="*/ 0 h 18288"/>
              <a:gd name="connsiteX10" fmla="*/ 6632535 w 9692640"/>
              <a:gd name="connsiteY10" fmla="*/ 0 h 18288"/>
              <a:gd name="connsiteX11" fmla="*/ 7034087 w 9692640"/>
              <a:gd name="connsiteY11" fmla="*/ 0 h 18288"/>
              <a:gd name="connsiteX12" fmla="*/ 7532566 w 9692640"/>
              <a:gd name="connsiteY12" fmla="*/ 0 h 18288"/>
              <a:gd name="connsiteX13" fmla="*/ 8418750 w 9692640"/>
              <a:gd name="connsiteY13" fmla="*/ 0 h 18288"/>
              <a:gd name="connsiteX14" fmla="*/ 9692640 w 9692640"/>
              <a:gd name="connsiteY14" fmla="*/ 0 h 18288"/>
              <a:gd name="connsiteX15" fmla="*/ 9692640 w 9692640"/>
              <a:gd name="connsiteY15" fmla="*/ 18288 h 18288"/>
              <a:gd name="connsiteX16" fmla="*/ 9000309 w 9692640"/>
              <a:gd name="connsiteY16" fmla="*/ 18288 h 18288"/>
              <a:gd name="connsiteX17" fmla="*/ 8307977 w 9692640"/>
              <a:gd name="connsiteY17" fmla="*/ 18288 h 18288"/>
              <a:gd name="connsiteX18" fmla="*/ 7712572 w 9692640"/>
              <a:gd name="connsiteY18" fmla="*/ 18288 h 18288"/>
              <a:gd name="connsiteX19" fmla="*/ 7214093 w 9692640"/>
              <a:gd name="connsiteY19" fmla="*/ 18288 h 18288"/>
              <a:gd name="connsiteX20" fmla="*/ 6327909 w 9692640"/>
              <a:gd name="connsiteY20" fmla="*/ 18288 h 18288"/>
              <a:gd name="connsiteX21" fmla="*/ 5635578 w 9692640"/>
              <a:gd name="connsiteY21" fmla="*/ 18288 h 18288"/>
              <a:gd name="connsiteX22" fmla="*/ 4846320 w 9692640"/>
              <a:gd name="connsiteY22" fmla="*/ 18288 h 18288"/>
              <a:gd name="connsiteX23" fmla="*/ 4444768 w 9692640"/>
              <a:gd name="connsiteY23" fmla="*/ 18288 h 18288"/>
              <a:gd name="connsiteX24" fmla="*/ 3946289 w 9692640"/>
              <a:gd name="connsiteY24" fmla="*/ 18288 h 18288"/>
              <a:gd name="connsiteX25" fmla="*/ 3253958 w 9692640"/>
              <a:gd name="connsiteY25" fmla="*/ 18288 h 18288"/>
              <a:gd name="connsiteX26" fmla="*/ 2464700 w 9692640"/>
              <a:gd name="connsiteY26" fmla="*/ 18288 h 18288"/>
              <a:gd name="connsiteX27" fmla="*/ 2063148 w 9692640"/>
              <a:gd name="connsiteY27" fmla="*/ 18288 h 18288"/>
              <a:gd name="connsiteX28" fmla="*/ 1661595 w 9692640"/>
              <a:gd name="connsiteY28" fmla="*/ 18288 h 18288"/>
              <a:gd name="connsiteX29" fmla="*/ 969264 w 9692640"/>
              <a:gd name="connsiteY29" fmla="*/ 18288 h 18288"/>
              <a:gd name="connsiteX30" fmla="*/ 0 w 9692640"/>
              <a:gd name="connsiteY30" fmla="*/ 18288 h 18288"/>
              <a:gd name="connsiteX31" fmla="*/ 0 w 9692640"/>
              <a:gd name="connsiteY3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9692640" h="18288" fill="none" extrusionOk="0">
                <a:moveTo>
                  <a:pt x="0" y="0"/>
                </a:moveTo>
                <a:cubicBezTo>
                  <a:pt x="142992" y="4732"/>
                  <a:pt x="265909" y="-3365"/>
                  <a:pt x="401552" y="0"/>
                </a:cubicBezTo>
                <a:cubicBezTo>
                  <a:pt x="537195" y="3365"/>
                  <a:pt x="738153" y="6482"/>
                  <a:pt x="996957" y="0"/>
                </a:cubicBezTo>
                <a:cubicBezTo>
                  <a:pt x="1255762" y="-6482"/>
                  <a:pt x="1280511" y="12509"/>
                  <a:pt x="1398509" y="0"/>
                </a:cubicBezTo>
                <a:cubicBezTo>
                  <a:pt x="1516507" y="-12509"/>
                  <a:pt x="1782573" y="-31523"/>
                  <a:pt x="2090841" y="0"/>
                </a:cubicBezTo>
                <a:cubicBezTo>
                  <a:pt x="2399109" y="31523"/>
                  <a:pt x="2488380" y="26286"/>
                  <a:pt x="2686246" y="0"/>
                </a:cubicBezTo>
                <a:cubicBezTo>
                  <a:pt x="2884112" y="-26286"/>
                  <a:pt x="3186024" y="-14734"/>
                  <a:pt x="3475504" y="0"/>
                </a:cubicBezTo>
                <a:cubicBezTo>
                  <a:pt x="3764984" y="14734"/>
                  <a:pt x="4053017" y="43292"/>
                  <a:pt x="4361688" y="0"/>
                </a:cubicBezTo>
                <a:cubicBezTo>
                  <a:pt x="4670359" y="-43292"/>
                  <a:pt x="4736164" y="-729"/>
                  <a:pt x="5054019" y="0"/>
                </a:cubicBezTo>
                <a:cubicBezTo>
                  <a:pt x="5371874" y="729"/>
                  <a:pt x="5543528" y="-22963"/>
                  <a:pt x="5940204" y="0"/>
                </a:cubicBezTo>
                <a:cubicBezTo>
                  <a:pt x="6336881" y="22963"/>
                  <a:pt x="6423838" y="6469"/>
                  <a:pt x="6632535" y="0"/>
                </a:cubicBezTo>
                <a:cubicBezTo>
                  <a:pt x="6841232" y="-6469"/>
                  <a:pt x="6852819" y="17036"/>
                  <a:pt x="7034087" y="0"/>
                </a:cubicBezTo>
                <a:cubicBezTo>
                  <a:pt x="7215355" y="-17036"/>
                  <a:pt x="7313136" y="11151"/>
                  <a:pt x="7532566" y="0"/>
                </a:cubicBezTo>
                <a:cubicBezTo>
                  <a:pt x="7751996" y="-11151"/>
                  <a:pt x="8015001" y="25614"/>
                  <a:pt x="8418750" y="0"/>
                </a:cubicBezTo>
                <a:cubicBezTo>
                  <a:pt x="8822499" y="-25614"/>
                  <a:pt x="9163239" y="48603"/>
                  <a:pt x="9692640" y="0"/>
                </a:cubicBezTo>
                <a:cubicBezTo>
                  <a:pt x="9691955" y="4437"/>
                  <a:pt x="9693170" y="10717"/>
                  <a:pt x="9692640" y="18288"/>
                </a:cubicBezTo>
                <a:cubicBezTo>
                  <a:pt x="9545125" y="42172"/>
                  <a:pt x="9164259" y="6706"/>
                  <a:pt x="9000309" y="18288"/>
                </a:cubicBezTo>
                <a:cubicBezTo>
                  <a:pt x="8836359" y="29870"/>
                  <a:pt x="8521035" y="-14108"/>
                  <a:pt x="8307977" y="18288"/>
                </a:cubicBezTo>
                <a:cubicBezTo>
                  <a:pt x="8094919" y="50684"/>
                  <a:pt x="7881757" y="11235"/>
                  <a:pt x="7712572" y="18288"/>
                </a:cubicBezTo>
                <a:cubicBezTo>
                  <a:pt x="7543387" y="25341"/>
                  <a:pt x="7358861" y="20625"/>
                  <a:pt x="7214093" y="18288"/>
                </a:cubicBezTo>
                <a:cubicBezTo>
                  <a:pt x="7069325" y="15951"/>
                  <a:pt x="6523705" y="52160"/>
                  <a:pt x="6327909" y="18288"/>
                </a:cubicBezTo>
                <a:cubicBezTo>
                  <a:pt x="6132113" y="-15584"/>
                  <a:pt x="5923847" y="21204"/>
                  <a:pt x="5635578" y="18288"/>
                </a:cubicBezTo>
                <a:cubicBezTo>
                  <a:pt x="5347309" y="15372"/>
                  <a:pt x="5114749" y="50642"/>
                  <a:pt x="4846320" y="18288"/>
                </a:cubicBezTo>
                <a:cubicBezTo>
                  <a:pt x="4577891" y="-14066"/>
                  <a:pt x="4576701" y="1487"/>
                  <a:pt x="4444768" y="18288"/>
                </a:cubicBezTo>
                <a:cubicBezTo>
                  <a:pt x="4312835" y="35089"/>
                  <a:pt x="4112575" y="15158"/>
                  <a:pt x="3946289" y="18288"/>
                </a:cubicBezTo>
                <a:cubicBezTo>
                  <a:pt x="3780003" y="21418"/>
                  <a:pt x="3396009" y="18797"/>
                  <a:pt x="3253958" y="18288"/>
                </a:cubicBezTo>
                <a:cubicBezTo>
                  <a:pt x="3111907" y="17779"/>
                  <a:pt x="2760272" y="57223"/>
                  <a:pt x="2464700" y="18288"/>
                </a:cubicBezTo>
                <a:cubicBezTo>
                  <a:pt x="2169128" y="-20647"/>
                  <a:pt x="2232262" y="7960"/>
                  <a:pt x="2063148" y="18288"/>
                </a:cubicBezTo>
                <a:cubicBezTo>
                  <a:pt x="1894034" y="28616"/>
                  <a:pt x="1799338" y="3019"/>
                  <a:pt x="1661595" y="18288"/>
                </a:cubicBezTo>
                <a:cubicBezTo>
                  <a:pt x="1523852" y="33557"/>
                  <a:pt x="1113928" y="-4352"/>
                  <a:pt x="969264" y="18288"/>
                </a:cubicBezTo>
                <a:cubicBezTo>
                  <a:pt x="824600" y="40928"/>
                  <a:pt x="356149" y="-3128"/>
                  <a:pt x="0" y="18288"/>
                </a:cubicBezTo>
                <a:cubicBezTo>
                  <a:pt x="-540" y="12521"/>
                  <a:pt x="894" y="7749"/>
                  <a:pt x="0" y="0"/>
                </a:cubicBezTo>
                <a:close/>
              </a:path>
              <a:path w="9692640" h="18288" stroke="0" extrusionOk="0">
                <a:moveTo>
                  <a:pt x="0" y="0"/>
                </a:moveTo>
                <a:cubicBezTo>
                  <a:pt x="162642" y="3864"/>
                  <a:pt x="346119" y="-18364"/>
                  <a:pt x="498479" y="0"/>
                </a:cubicBezTo>
                <a:cubicBezTo>
                  <a:pt x="650839" y="18364"/>
                  <a:pt x="712065" y="-9389"/>
                  <a:pt x="900031" y="0"/>
                </a:cubicBezTo>
                <a:cubicBezTo>
                  <a:pt x="1087997" y="9389"/>
                  <a:pt x="1177291" y="3685"/>
                  <a:pt x="1398509" y="0"/>
                </a:cubicBezTo>
                <a:cubicBezTo>
                  <a:pt x="1619727" y="-3685"/>
                  <a:pt x="1874008" y="-8897"/>
                  <a:pt x="2090841" y="0"/>
                </a:cubicBezTo>
                <a:cubicBezTo>
                  <a:pt x="2307674" y="8897"/>
                  <a:pt x="2573432" y="-313"/>
                  <a:pt x="2880099" y="0"/>
                </a:cubicBezTo>
                <a:cubicBezTo>
                  <a:pt x="3186766" y="313"/>
                  <a:pt x="3422577" y="10664"/>
                  <a:pt x="3766283" y="0"/>
                </a:cubicBezTo>
                <a:cubicBezTo>
                  <a:pt x="4109989" y="-10664"/>
                  <a:pt x="4342683" y="-32873"/>
                  <a:pt x="4652467" y="0"/>
                </a:cubicBezTo>
                <a:cubicBezTo>
                  <a:pt x="4962251" y="32873"/>
                  <a:pt x="5122120" y="29155"/>
                  <a:pt x="5247872" y="0"/>
                </a:cubicBezTo>
                <a:cubicBezTo>
                  <a:pt x="5373625" y="-29155"/>
                  <a:pt x="5749491" y="1706"/>
                  <a:pt x="6037130" y="0"/>
                </a:cubicBezTo>
                <a:cubicBezTo>
                  <a:pt x="6324769" y="-1706"/>
                  <a:pt x="6531407" y="1172"/>
                  <a:pt x="6729461" y="0"/>
                </a:cubicBezTo>
                <a:cubicBezTo>
                  <a:pt x="6927515" y="-1172"/>
                  <a:pt x="7096794" y="-1520"/>
                  <a:pt x="7324867" y="0"/>
                </a:cubicBezTo>
                <a:cubicBezTo>
                  <a:pt x="7552940" y="1520"/>
                  <a:pt x="7878827" y="-17110"/>
                  <a:pt x="8114124" y="0"/>
                </a:cubicBezTo>
                <a:cubicBezTo>
                  <a:pt x="8349421" y="17110"/>
                  <a:pt x="8334208" y="15114"/>
                  <a:pt x="8515677" y="0"/>
                </a:cubicBezTo>
                <a:cubicBezTo>
                  <a:pt x="8697146" y="-15114"/>
                  <a:pt x="9236164" y="22466"/>
                  <a:pt x="9692640" y="0"/>
                </a:cubicBezTo>
                <a:cubicBezTo>
                  <a:pt x="9692735" y="8251"/>
                  <a:pt x="9692514" y="12333"/>
                  <a:pt x="9692640" y="18288"/>
                </a:cubicBezTo>
                <a:cubicBezTo>
                  <a:pt x="9410102" y="47398"/>
                  <a:pt x="9172773" y="7109"/>
                  <a:pt x="9000309" y="18288"/>
                </a:cubicBezTo>
                <a:cubicBezTo>
                  <a:pt x="8827845" y="29467"/>
                  <a:pt x="8713608" y="28372"/>
                  <a:pt x="8501830" y="18288"/>
                </a:cubicBezTo>
                <a:cubicBezTo>
                  <a:pt x="8290052" y="8204"/>
                  <a:pt x="7893416" y="3561"/>
                  <a:pt x="7712572" y="18288"/>
                </a:cubicBezTo>
                <a:cubicBezTo>
                  <a:pt x="7531728" y="33015"/>
                  <a:pt x="7480716" y="17052"/>
                  <a:pt x="7311020" y="18288"/>
                </a:cubicBezTo>
                <a:cubicBezTo>
                  <a:pt x="7141324" y="19524"/>
                  <a:pt x="6962706" y="15975"/>
                  <a:pt x="6618688" y="18288"/>
                </a:cubicBezTo>
                <a:cubicBezTo>
                  <a:pt x="6274670" y="20601"/>
                  <a:pt x="6230664" y="-1692"/>
                  <a:pt x="6120210" y="18288"/>
                </a:cubicBezTo>
                <a:cubicBezTo>
                  <a:pt x="6009756" y="38268"/>
                  <a:pt x="5442516" y="28115"/>
                  <a:pt x="5234026" y="18288"/>
                </a:cubicBezTo>
                <a:cubicBezTo>
                  <a:pt x="5025536" y="8461"/>
                  <a:pt x="4953693" y="18182"/>
                  <a:pt x="4832473" y="18288"/>
                </a:cubicBezTo>
                <a:cubicBezTo>
                  <a:pt x="4711253" y="18394"/>
                  <a:pt x="4414565" y="-11251"/>
                  <a:pt x="4140142" y="18288"/>
                </a:cubicBezTo>
                <a:cubicBezTo>
                  <a:pt x="3865719" y="47827"/>
                  <a:pt x="3819081" y="16772"/>
                  <a:pt x="3738590" y="18288"/>
                </a:cubicBezTo>
                <a:cubicBezTo>
                  <a:pt x="3658099" y="19804"/>
                  <a:pt x="3427576" y="1385"/>
                  <a:pt x="3240111" y="18288"/>
                </a:cubicBezTo>
                <a:cubicBezTo>
                  <a:pt x="3052646" y="35191"/>
                  <a:pt x="2749652" y="-13914"/>
                  <a:pt x="2450853" y="18288"/>
                </a:cubicBezTo>
                <a:cubicBezTo>
                  <a:pt x="2152054" y="50490"/>
                  <a:pt x="1928331" y="61101"/>
                  <a:pt x="1564669" y="18288"/>
                </a:cubicBezTo>
                <a:cubicBezTo>
                  <a:pt x="1201007" y="-24525"/>
                  <a:pt x="1217828" y="-275"/>
                  <a:pt x="1066190" y="18288"/>
                </a:cubicBezTo>
                <a:cubicBezTo>
                  <a:pt x="914552" y="36851"/>
                  <a:pt x="418290" y="-14785"/>
                  <a:pt x="0" y="18288"/>
                </a:cubicBezTo>
                <a:cubicBezTo>
                  <a:pt x="641" y="14236"/>
                  <a:pt x="889" y="755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381539F-9B63-A636-1697-B8476A76FBFB}"/>
              </a:ext>
            </a:extLst>
          </p:cNvPr>
          <p:cNvSpPr>
            <a:spLocks noGrp="1"/>
          </p:cNvSpPr>
          <p:nvPr>
            <p:ph idx="1"/>
          </p:nvPr>
        </p:nvSpPr>
        <p:spPr>
          <a:xfrm>
            <a:off x="838200" y="2004446"/>
            <a:ext cx="10515600" cy="4176897"/>
          </a:xfrm>
        </p:spPr>
        <p:txBody>
          <a:bodyPr vert="horz" lIns="91440" tIns="45720" rIns="91440" bIns="45720" rtlCol="0">
            <a:normAutofit/>
          </a:bodyPr>
          <a:lstStyle/>
          <a:p>
            <a:r>
              <a:rPr lang="en-GB" sz="2200">
                <a:solidFill>
                  <a:schemeClr val="bg1"/>
                </a:solidFill>
                <a:ea typeface="+mn-lt"/>
                <a:cs typeface="+mn-lt"/>
              </a:rPr>
              <a:t>This presentation will be a basic training presentation.</a:t>
            </a:r>
            <a:endParaRPr lang="en-GB" sz="2200">
              <a:solidFill>
                <a:schemeClr val="bg1"/>
              </a:solidFill>
              <a:ea typeface="Calibri" panose="020F0502020204030204"/>
              <a:cs typeface="Calibri" panose="020F0502020204030204"/>
            </a:endParaRPr>
          </a:p>
          <a:p>
            <a:r>
              <a:rPr lang="en-GB" sz="2200">
                <a:solidFill>
                  <a:schemeClr val="bg1"/>
                </a:solidFill>
                <a:ea typeface="+mn-lt"/>
                <a:cs typeface="+mn-lt"/>
              </a:rPr>
              <a:t>It will be used for providing training to the housekeeping employees at Hunton Park Hotel, Watford.</a:t>
            </a:r>
            <a:endParaRPr lang="en-GB" sz="2200">
              <a:solidFill>
                <a:schemeClr val="bg1"/>
              </a:solidFill>
            </a:endParaRPr>
          </a:p>
          <a:p>
            <a:r>
              <a:rPr lang="en-GB" sz="2200">
                <a:solidFill>
                  <a:schemeClr val="bg1"/>
                </a:solidFill>
                <a:ea typeface="+mn-lt"/>
                <a:cs typeface="+mn-lt"/>
              </a:rPr>
              <a:t>The branding of the placement property will be used as an example in this presentation.</a:t>
            </a:r>
            <a:endParaRPr lang="en-GB" sz="2200">
              <a:solidFill>
                <a:schemeClr val="bg1"/>
              </a:solidFill>
            </a:endParaRPr>
          </a:p>
          <a:p>
            <a:endParaRPr lang="en-GB" sz="2200">
              <a:solidFill>
                <a:schemeClr val="bg1"/>
              </a:solidFill>
              <a:ea typeface="Calibri"/>
              <a:cs typeface="Calibri"/>
            </a:endParaRPr>
          </a:p>
        </p:txBody>
      </p:sp>
    </p:spTree>
    <p:extLst>
      <p:ext uri="{BB962C8B-B14F-4D97-AF65-F5344CB8AC3E}">
        <p14:creationId xmlns:p14="http://schemas.microsoft.com/office/powerpoint/2010/main" val="31192014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40FCB6-63D2-E735-9EFC-7B30F5DCAF44}"/>
              </a:ext>
            </a:extLst>
          </p:cNvPr>
          <p:cNvSpPr>
            <a:spLocks noGrp="1"/>
          </p:cNvSpPr>
          <p:nvPr>
            <p:ph type="title"/>
          </p:nvPr>
        </p:nvSpPr>
        <p:spPr>
          <a:xfrm>
            <a:off x="876693" y="741391"/>
            <a:ext cx="4597747" cy="1616203"/>
          </a:xfrm>
        </p:spPr>
        <p:txBody>
          <a:bodyPr anchor="b">
            <a:normAutofit/>
          </a:bodyPr>
          <a:lstStyle/>
          <a:p>
            <a:r>
              <a:rPr lang="en-GB" sz="3200">
                <a:ea typeface="+mj-lt"/>
                <a:cs typeface="+mj-lt"/>
              </a:rPr>
              <a:t>Principles of Employee Engagement Model </a:t>
            </a:r>
            <a:endParaRPr lang="en-US" sz="3200"/>
          </a:p>
        </p:txBody>
      </p:sp>
      <p:sp>
        <p:nvSpPr>
          <p:cNvPr id="3" name="Content Placeholder 2">
            <a:extLst>
              <a:ext uri="{FF2B5EF4-FFF2-40B4-BE49-F238E27FC236}">
                <a16:creationId xmlns:a16="http://schemas.microsoft.com/office/drawing/2014/main" id="{7745537F-6BC4-2B2C-F05C-B07E486540B3}"/>
              </a:ext>
            </a:extLst>
          </p:cNvPr>
          <p:cNvSpPr>
            <a:spLocks noGrp="1"/>
          </p:cNvSpPr>
          <p:nvPr>
            <p:ph idx="1"/>
          </p:nvPr>
        </p:nvSpPr>
        <p:spPr>
          <a:xfrm>
            <a:off x="876693" y="2533476"/>
            <a:ext cx="4597746" cy="3447832"/>
          </a:xfrm>
        </p:spPr>
        <p:txBody>
          <a:bodyPr vert="horz" lIns="91440" tIns="45720" rIns="91440" bIns="45720" rtlCol="0" anchor="t">
            <a:normAutofit/>
          </a:bodyPr>
          <a:lstStyle/>
          <a:p>
            <a:r>
              <a:rPr lang="en-GB" sz="1900">
                <a:ea typeface="+mn-lt"/>
                <a:cs typeface="+mn-lt"/>
              </a:rPr>
              <a:t>According to Quick (2020), William Kahn has identified the concept of  Employee Engagement through his model.</a:t>
            </a:r>
          </a:p>
          <a:p>
            <a:r>
              <a:rPr lang="en-GB" sz="1900">
                <a:ea typeface="+mn-lt"/>
                <a:cs typeface="+mn-lt"/>
              </a:rPr>
              <a:t>He has identified three principal dimensions of employee engagement.</a:t>
            </a:r>
          </a:p>
          <a:p>
            <a:r>
              <a:rPr lang="en-GB" sz="1900">
                <a:ea typeface="+mn-lt"/>
                <a:cs typeface="+mn-lt"/>
              </a:rPr>
              <a:t>These principal dimensions are closely related to employee engagement.</a:t>
            </a:r>
          </a:p>
          <a:p>
            <a:r>
              <a:rPr lang="en-GB" sz="1900">
                <a:ea typeface="+mn-lt"/>
                <a:cs typeface="+mn-lt"/>
              </a:rPr>
              <a:t>These are emotional, cognitive and physical but additionally, three psychological conditions are there which will enable employee engagement as well. </a:t>
            </a:r>
          </a:p>
          <a:p>
            <a:endParaRPr lang="en-GB" sz="1900">
              <a:ea typeface="Calibri"/>
              <a:cs typeface="Calibri"/>
            </a:endParaRPr>
          </a:p>
        </p:txBody>
      </p:sp>
      <p:pic>
        <p:nvPicPr>
          <p:cNvPr id="4" name="Picture 3" descr="Kahn's 3 Dimensions of Employee Engagement – A Complete Guide">
            <a:extLst>
              <a:ext uri="{FF2B5EF4-FFF2-40B4-BE49-F238E27FC236}">
                <a16:creationId xmlns:a16="http://schemas.microsoft.com/office/drawing/2014/main" id="{7826136F-A9C7-2660-2935-A40BCFAA5500}"/>
              </a:ext>
            </a:extLst>
          </p:cNvPr>
          <p:cNvPicPr>
            <a:picLocks noChangeAspect="1"/>
          </p:cNvPicPr>
          <p:nvPr/>
        </p:nvPicPr>
        <p:blipFill>
          <a:blip r:embed="rId3"/>
          <a:stretch>
            <a:fillRect/>
          </a:stretch>
        </p:blipFill>
        <p:spPr>
          <a:xfrm>
            <a:off x="6096001" y="1396811"/>
            <a:ext cx="5319062" cy="3989295"/>
          </a:xfrm>
          <a:prstGeom prst="rect">
            <a:avLst/>
          </a:prstGeom>
        </p:spPr>
      </p:pic>
      <p:grpSp>
        <p:nvGrpSpPr>
          <p:cNvPr id="9" name="Group 8">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0" name="Rectangle 9">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1513851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035698-1CA8-2BAD-7141-9BFD266B8CBD}"/>
              </a:ext>
            </a:extLst>
          </p:cNvPr>
          <p:cNvSpPr>
            <a:spLocks noGrp="1"/>
          </p:cNvSpPr>
          <p:nvPr>
            <p:ph type="title"/>
          </p:nvPr>
        </p:nvSpPr>
        <p:spPr>
          <a:xfrm>
            <a:off x="876693" y="741391"/>
            <a:ext cx="4355265" cy="1616203"/>
          </a:xfrm>
        </p:spPr>
        <p:txBody>
          <a:bodyPr anchor="b">
            <a:normAutofit/>
          </a:bodyPr>
          <a:lstStyle/>
          <a:p>
            <a:r>
              <a:rPr lang="en-GB" sz="3200">
                <a:ea typeface="+mj-lt"/>
                <a:cs typeface="+mj-lt"/>
              </a:rPr>
              <a:t>How it could help to maintain brand standards  </a:t>
            </a:r>
            <a:endParaRPr lang="en-US" sz="3200">
              <a:ea typeface="+mj-lt"/>
              <a:cs typeface="+mj-lt"/>
            </a:endParaRPr>
          </a:p>
        </p:txBody>
      </p:sp>
      <p:sp>
        <p:nvSpPr>
          <p:cNvPr id="3" name="Content Placeholder 2">
            <a:extLst>
              <a:ext uri="{FF2B5EF4-FFF2-40B4-BE49-F238E27FC236}">
                <a16:creationId xmlns:a16="http://schemas.microsoft.com/office/drawing/2014/main" id="{0C09D4E4-3233-7C81-9278-5CDF1A3F8BA0}"/>
              </a:ext>
            </a:extLst>
          </p:cNvPr>
          <p:cNvSpPr>
            <a:spLocks noGrp="1"/>
          </p:cNvSpPr>
          <p:nvPr>
            <p:ph idx="1"/>
          </p:nvPr>
        </p:nvSpPr>
        <p:spPr>
          <a:xfrm>
            <a:off x="876692" y="2533476"/>
            <a:ext cx="4355265" cy="3447832"/>
          </a:xfrm>
        </p:spPr>
        <p:txBody>
          <a:bodyPr vert="horz" lIns="91440" tIns="45720" rIns="91440" bIns="45720" rtlCol="0" anchor="t">
            <a:normAutofit/>
          </a:bodyPr>
          <a:lstStyle/>
          <a:p>
            <a:r>
              <a:rPr lang="en-GB" sz="1700">
                <a:ea typeface="+mn-lt"/>
                <a:cs typeface="+mn-lt"/>
              </a:rPr>
              <a:t>According to Johnston </a:t>
            </a:r>
            <a:r>
              <a:rPr lang="en-GB" sz="1700" i="1">
                <a:ea typeface="+mn-lt"/>
                <a:cs typeface="+mn-lt"/>
              </a:rPr>
              <a:t>et al</a:t>
            </a:r>
            <a:r>
              <a:rPr lang="en-GB" sz="1700">
                <a:ea typeface="+mn-lt"/>
                <a:cs typeface="+mn-lt"/>
              </a:rPr>
              <a:t>. (2012), maintaining brand standards is essential for achieving success.</a:t>
            </a:r>
          </a:p>
          <a:p>
            <a:r>
              <a:rPr lang="en-GB" sz="1700">
                <a:ea typeface="+mn-lt"/>
                <a:cs typeface="+mn-lt"/>
              </a:rPr>
              <a:t>According to Jones (2010), strong customer service at a moderate price could help to maintain brand standards.</a:t>
            </a:r>
          </a:p>
          <a:p>
            <a:r>
              <a:rPr lang="en-GB" sz="1700">
                <a:ea typeface="+mn-lt"/>
                <a:cs typeface="+mn-lt"/>
              </a:rPr>
              <a:t>The principles of the employee engagement model will help to develop brand guidelines as well.</a:t>
            </a:r>
          </a:p>
          <a:p>
            <a:r>
              <a:rPr lang="en-GB" sz="1700">
                <a:ea typeface="+mn-lt"/>
                <a:cs typeface="+mn-lt"/>
              </a:rPr>
              <a:t>These guidelines could help to train the employees in order to understand the use of brand consistency.</a:t>
            </a:r>
          </a:p>
          <a:p>
            <a:endParaRPr lang="en-GB" sz="1700">
              <a:ea typeface="Calibri"/>
              <a:cs typeface="Calibri"/>
            </a:endParaRPr>
          </a:p>
        </p:txBody>
      </p:sp>
      <p:pic>
        <p:nvPicPr>
          <p:cNvPr id="4" name="Picture 3" descr="The importance of brand standards - Insights">
            <a:extLst>
              <a:ext uri="{FF2B5EF4-FFF2-40B4-BE49-F238E27FC236}">
                <a16:creationId xmlns:a16="http://schemas.microsoft.com/office/drawing/2014/main" id="{814364EB-498A-8941-F986-6B5EE0E86B97}"/>
              </a:ext>
            </a:extLst>
          </p:cNvPr>
          <p:cNvPicPr>
            <a:picLocks noChangeAspect="1"/>
          </p:cNvPicPr>
          <p:nvPr/>
        </p:nvPicPr>
        <p:blipFill rotWithShape="1">
          <a:blip r:embed="rId3"/>
          <a:srcRect l="5564" r="5547"/>
          <a:stretch/>
        </p:blipFill>
        <p:spPr>
          <a:xfrm>
            <a:off x="6096000" y="10"/>
            <a:ext cx="6095999" cy="6857990"/>
          </a:xfrm>
          <a:prstGeom prst="rect">
            <a:avLst/>
          </a:prstGeom>
        </p:spPr>
      </p:pic>
      <p:sp>
        <p:nvSpPr>
          <p:cNvPr id="9" name="Rectangle 8">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69424" y="3028872"/>
            <a:ext cx="1559464" cy="6106313"/>
          </a:xfrm>
          <a:prstGeom prst="rect">
            <a:avLst/>
          </a:prstGeom>
          <a:gradFill>
            <a:gsLst>
              <a:gs pos="0">
                <a:schemeClr val="accent5">
                  <a:alpha val="77000"/>
                </a:schemeClr>
              </a:gs>
              <a:gs pos="57000">
                <a:schemeClr val="accent5">
                  <a:lumMod val="60000"/>
                  <a:lumOff val="40000"/>
                  <a:alpha val="0"/>
                </a:schemeClr>
              </a:gs>
            </a:gsLst>
            <a:lin ang="11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C3A50E9-9119-7BC3-083B-2D84CCC78E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15441" y="-3760"/>
            <a:ext cx="2176557" cy="6857999"/>
          </a:xfrm>
          <a:prstGeom prst="rect">
            <a:avLst/>
          </a:prstGeom>
          <a:gradFill flip="none" rotWithShape="1">
            <a:gsLst>
              <a:gs pos="0">
                <a:schemeClr val="accent2"/>
              </a:gs>
              <a:gs pos="40000">
                <a:schemeClr val="accent2">
                  <a:alpha val="0"/>
                </a:schemeClr>
              </a:gs>
            </a:gsLst>
            <a:lin ang="11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096000" y="5502302"/>
            <a:ext cx="6106314" cy="1359456"/>
          </a:xfrm>
          <a:prstGeom prst="rect">
            <a:avLst/>
          </a:prstGeom>
          <a:gradFill flip="none" rotWithShape="1">
            <a:gsLst>
              <a:gs pos="0">
                <a:schemeClr val="accent2">
                  <a:alpha val="89000"/>
                </a:schemeClr>
              </a:gs>
              <a:gs pos="38000">
                <a:schemeClr val="accent5">
                  <a:lumMod val="60000"/>
                  <a:lumOff val="40000"/>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26892" y="2939627"/>
            <a:ext cx="3162908" cy="3914612"/>
          </a:xfrm>
          <a:prstGeom prst="rect">
            <a:avLst/>
          </a:prstGeom>
          <a:gradFill flip="none" rotWithShape="1">
            <a:gsLst>
              <a:gs pos="0">
                <a:schemeClr val="accent5">
                  <a:lumMod val="60000"/>
                  <a:lumOff val="40000"/>
                </a:schemeClr>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Tree>
    <p:extLst>
      <p:ext uri="{BB962C8B-B14F-4D97-AF65-F5344CB8AC3E}">
        <p14:creationId xmlns:p14="http://schemas.microsoft.com/office/powerpoint/2010/main" val="17125717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49AE359-7F14-08DD-550F-81C42D96E6E5}"/>
              </a:ext>
            </a:extLst>
          </p:cNvPr>
          <p:cNvPicPr>
            <a:picLocks noChangeAspect="1"/>
          </p:cNvPicPr>
          <p:nvPr/>
        </p:nvPicPr>
        <p:blipFill rotWithShape="1">
          <a:blip r:embed="rId3"/>
          <a:srcRect l="22814" r="17232" b="4"/>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E441B8-872E-0B47-0E1C-4C9355EAFB1E}"/>
              </a:ext>
            </a:extLst>
          </p:cNvPr>
          <p:cNvSpPr>
            <a:spLocks noGrp="1"/>
          </p:cNvSpPr>
          <p:nvPr>
            <p:ph type="title"/>
          </p:nvPr>
        </p:nvSpPr>
        <p:spPr>
          <a:xfrm>
            <a:off x="761801" y="328512"/>
            <a:ext cx="4778387" cy="1628970"/>
          </a:xfrm>
        </p:spPr>
        <p:txBody>
          <a:bodyPr anchor="ctr">
            <a:normAutofit/>
          </a:bodyPr>
          <a:lstStyle/>
          <a:p>
            <a:r>
              <a:rPr lang="en-GB" sz="4000">
                <a:ea typeface="+mj-lt"/>
                <a:cs typeface="+mj-lt"/>
              </a:rPr>
              <a:t>Contd… </a:t>
            </a:r>
            <a:endParaRPr lang="en-US" sz="4000"/>
          </a:p>
        </p:txBody>
      </p:sp>
      <p:sp>
        <p:nvSpPr>
          <p:cNvPr id="3" name="Content Placeholder 2">
            <a:extLst>
              <a:ext uri="{FF2B5EF4-FFF2-40B4-BE49-F238E27FC236}">
                <a16:creationId xmlns:a16="http://schemas.microsoft.com/office/drawing/2014/main" id="{74B1CF52-1D41-1600-EACC-D2D94D14AF85}"/>
              </a:ext>
            </a:extLst>
          </p:cNvPr>
          <p:cNvSpPr>
            <a:spLocks noGrp="1"/>
          </p:cNvSpPr>
          <p:nvPr>
            <p:ph idx="1"/>
          </p:nvPr>
        </p:nvSpPr>
        <p:spPr>
          <a:xfrm>
            <a:off x="761801" y="2884929"/>
            <a:ext cx="4659756" cy="3374137"/>
          </a:xfrm>
        </p:spPr>
        <p:txBody>
          <a:bodyPr vert="horz" lIns="91440" tIns="45720" rIns="91440" bIns="45720" rtlCol="0" anchor="ctr">
            <a:normAutofit/>
          </a:bodyPr>
          <a:lstStyle/>
          <a:p>
            <a:r>
              <a:rPr lang="en-GB" sz="1700" dirty="0">
                <a:ea typeface="+mn-lt"/>
                <a:cs typeface="+mn-lt"/>
              </a:rPr>
              <a:t>According to the Employee Engagement model of Kahn, employees are required to provide opportunities for learning and growth.</a:t>
            </a:r>
            <a:endParaRPr lang="en-GB" sz="1700" dirty="0">
              <a:ea typeface="Calibri" panose="020F0502020204030204"/>
              <a:cs typeface="Calibri" panose="020F0502020204030204"/>
            </a:endParaRPr>
          </a:p>
          <a:p>
            <a:r>
              <a:rPr lang="en-GB" sz="1700" dirty="0">
                <a:ea typeface="+mn-lt"/>
                <a:cs typeface="+mn-lt"/>
              </a:rPr>
              <a:t>Hunton Park Hotel, Watford also provides training to the housekeeping staff from time to time to ensure high-quality services. </a:t>
            </a:r>
            <a:endParaRPr lang="en-GB" sz="1700" dirty="0"/>
          </a:p>
          <a:p>
            <a:r>
              <a:rPr lang="en-GB" sz="1700" dirty="0">
                <a:ea typeface="+mn-lt"/>
                <a:cs typeface="+mn-lt"/>
              </a:rPr>
              <a:t>Open communication is also sustained in the hotel organisation for having important information (Tesone, 2010). </a:t>
            </a:r>
            <a:endParaRPr lang="en-GB" sz="1700" dirty="0"/>
          </a:p>
          <a:p>
            <a:r>
              <a:rPr lang="en-GB" sz="1700" dirty="0">
                <a:ea typeface="+mn-lt"/>
                <a:cs typeface="+mn-lt"/>
              </a:rPr>
              <a:t>The line manager therefore communicates with the staff and checks whether the standards have been maintained or not. </a:t>
            </a:r>
            <a:endParaRPr lang="en-GB" sz="1700" dirty="0"/>
          </a:p>
          <a:p>
            <a:endParaRPr lang="en-GB" sz="1700">
              <a:ea typeface="Calibri"/>
              <a:cs typeface="Calibri"/>
            </a:endParaRPr>
          </a:p>
        </p:txBody>
      </p:sp>
    </p:spTree>
    <p:extLst>
      <p:ext uri="{BB962C8B-B14F-4D97-AF65-F5344CB8AC3E}">
        <p14:creationId xmlns:p14="http://schemas.microsoft.com/office/powerpoint/2010/main" val="2412385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00EDF6-7CFE-E7C0-E682-ED8B3D11FD4B}"/>
              </a:ext>
            </a:extLst>
          </p:cNvPr>
          <p:cNvSpPr>
            <a:spLocks noGrp="1"/>
          </p:cNvSpPr>
          <p:nvPr>
            <p:ph type="title"/>
          </p:nvPr>
        </p:nvSpPr>
        <p:spPr>
          <a:xfrm>
            <a:off x="838201" y="899896"/>
            <a:ext cx="3451412" cy="5078505"/>
          </a:xfrm>
        </p:spPr>
        <p:txBody>
          <a:bodyPr anchor="t">
            <a:normAutofit/>
          </a:bodyPr>
          <a:lstStyle/>
          <a:p>
            <a:r>
              <a:rPr lang="en-GB" sz="3200">
                <a:ea typeface="+mj-lt"/>
                <a:cs typeface="+mj-lt"/>
              </a:rPr>
              <a:t>Health and safety procedures followed in Hunton Park Hotel, Watford  </a:t>
            </a:r>
            <a:endParaRPr lang="en-US" sz="3200"/>
          </a:p>
        </p:txBody>
      </p:sp>
      <p:pic>
        <p:nvPicPr>
          <p:cNvPr id="5" name="Picture 4" descr="Top 5 Hotel Employee Safety Tips | ROAR">
            <a:extLst>
              <a:ext uri="{FF2B5EF4-FFF2-40B4-BE49-F238E27FC236}">
                <a16:creationId xmlns:a16="http://schemas.microsoft.com/office/drawing/2014/main" id="{7629AE9B-C08C-7BA1-EDFC-611B1158D08B}"/>
              </a:ext>
            </a:extLst>
          </p:cNvPr>
          <p:cNvPicPr>
            <a:picLocks noChangeAspect="1"/>
          </p:cNvPicPr>
          <p:nvPr/>
        </p:nvPicPr>
        <p:blipFill>
          <a:blip r:embed="rId3"/>
          <a:stretch>
            <a:fillRect/>
          </a:stretch>
        </p:blipFill>
        <p:spPr>
          <a:xfrm>
            <a:off x="5355771" y="1381136"/>
            <a:ext cx="2854137" cy="1905136"/>
          </a:xfrm>
          <a:prstGeom prst="rect">
            <a:avLst/>
          </a:prstGeom>
        </p:spPr>
      </p:pic>
      <p:pic>
        <p:nvPicPr>
          <p:cNvPr id="4" name="Picture 3" descr="Health and Safety in the Hotel Industry - An Essential Guide">
            <a:extLst>
              <a:ext uri="{FF2B5EF4-FFF2-40B4-BE49-F238E27FC236}">
                <a16:creationId xmlns:a16="http://schemas.microsoft.com/office/drawing/2014/main" id="{285BE158-811A-E680-CD3D-0DDE63C32D45}"/>
              </a:ext>
            </a:extLst>
          </p:cNvPr>
          <p:cNvPicPr>
            <a:picLocks noChangeAspect="1"/>
          </p:cNvPicPr>
          <p:nvPr/>
        </p:nvPicPr>
        <p:blipFill>
          <a:blip r:embed="rId4"/>
          <a:stretch>
            <a:fillRect/>
          </a:stretch>
        </p:blipFill>
        <p:spPr>
          <a:xfrm>
            <a:off x="8461563" y="1381136"/>
            <a:ext cx="2854137" cy="1905136"/>
          </a:xfrm>
          <a:prstGeom prst="rect">
            <a:avLst/>
          </a:prstGeom>
        </p:spPr>
      </p:pic>
      <p:sp>
        <p:nvSpPr>
          <p:cNvPr id="3" name="Content Placeholder 2">
            <a:extLst>
              <a:ext uri="{FF2B5EF4-FFF2-40B4-BE49-F238E27FC236}">
                <a16:creationId xmlns:a16="http://schemas.microsoft.com/office/drawing/2014/main" id="{C13EC8B3-2D72-AD14-4747-873C0BF61C1F}"/>
              </a:ext>
            </a:extLst>
          </p:cNvPr>
          <p:cNvSpPr>
            <a:spLocks noGrp="1"/>
          </p:cNvSpPr>
          <p:nvPr>
            <p:ph idx="1"/>
          </p:nvPr>
        </p:nvSpPr>
        <p:spPr>
          <a:xfrm>
            <a:off x="5355770" y="3664222"/>
            <a:ext cx="5959929" cy="2409973"/>
          </a:xfrm>
        </p:spPr>
        <p:txBody>
          <a:bodyPr vert="horz" lIns="91440" tIns="45720" rIns="91440" bIns="45720" rtlCol="0" anchor="t">
            <a:normAutofit/>
          </a:bodyPr>
          <a:lstStyle/>
          <a:p>
            <a:r>
              <a:rPr lang="en-GB" sz="1700">
                <a:ea typeface="+mn-lt"/>
                <a:cs typeface="+mn-lt"/>
              </a:rPr>
              <a:t>Health and safety procedures are important in a hotel to ensure the safety of both the staff and guests.</a:t>
            </a:r>
            <a:endParaRPr lang="en-GB" sz="1700">
              <a:ea typeface="Calibri" panose="020F0502020204030204"/>
              <a:cs typeface="Calibri" panose="020F0502020204030204"/>
            </a:endParaRPr>
          </a:p>
          <a:p>
            <a:r>
              <a:rPr lang="en-GB" sz="1700">
                <a:ea typeface="+mn-lt"/>
                <a:cs typeface="+mn-lt"/>
              </a:rPr>
              <a:t>Hunton Park Hotel, Watford has maintained various health and safety procedures according to the UK government. </a:t>
            </a:r>
            <a:endParaRPr lang="en-GB" sz="1700"/>
          </a:p>
          <a:p>
            <a:r>
              <a:rPr lang="en-GB" sz="1700">
                <a:ea typeface="+mn-lt"/>
                <a:cs typeface="+mn-lt"/>
              </a:rPr>
              <a:t>The hotel regularly conducts risk assessments in order to identify potential hazards in the hotel.</a:t>
            </a:r>
            <a:endParaRPr lang="en-GB" sz="1700"/>
          </a:p>
          <a:p>
            <a:r>
              <a:rPr lang="en-GB" sz="1700">
                <a:ea typeface="+mn-lt"/>
                <a:cs typeface="+mn-lt"/>
              </a:rPr>
              <a:t>The hotel has a food safety management system along with a comprehensive fire system.</a:t>
            </a:r>
            <a:endParaRPr lang="en-GB" sz="1700"/>
          </a:p>
          <a:p>
            <a:endParaRPr lang="en-GB" sz="1700">
              <a:ea typeface="Calibri"/>
              <a:cs typeface="Calibri"/>
            </a:endParaRPr>
          </a:p>
        </p:txBody>
      </p:sp>
      <p:grpSp>
        <p:nvGrpSpPr>
          <p:cNvPr id="10" name="Group 9">
            <a:extLst>
              <a:ext uri="{FF2B5EF4-FFF2-40B4-BE49-F238E27FC236}">
                <a16:creationId xmlns:a16="http://schemas.microsoft.com/office/drawing/2014/main" id="{1E4EEA48-E07B-2080-5BED-3530CB9F3FE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6737460"/>
            <a:ext cx="12192000" cy="123364"/>
            <a:chOff x="1" y="6737460"/>
            <a:chExt cx="12192000" cy="123364"/>
          </a:xfrm>
        </p:grpSpPr>
        <p:sp>
          <p:nvSpPr>
            <p:cNvPr id="11" name="Rectangle 10">
              <a:extLst>
                <a:ext uri="{FF2B5EF4-FFF2-40B4-BE49-F238E27FC236}">
                  <a16:creationId xmlns:a16="http://schemas.microsoft.com/office/drawing/2014/main" id="{01EA0545-26A4-F8B7-F699-7BCA667788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6034320" y="703141"/>
              <a:ext cx="123362" cy="12192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EE1CC58-5648-273C-ECC0-13259B20E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40559" y="4909383"/>
              <a:ext cx="123362" cy="3779520"/>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8054191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7EA6F2-37DB-2496-68A8-25E53906D2D0}"/>
              </a:ext>
            </a:extLst>
          </p:cNvPr>
          <p:cNvSpPr>
            <a:spLocks noGrp="1"/>
          </p:cNvSpPr>
          <p:nvPr>
            <p:ph type="title"/>
          </p:nvPr>
        </p:nvSpPr>
        <p:spPr>
          <a:xfrm>
            <a:off x="6803409" y="762001"/>
            <a:ext cx="4156512" cy="1708244"/>
          </a:xfrm>
        </p:spPr>
        <p:txBody>
          <a:bodyPr anchor="ctr">
            <a:normAutofit/>
          </a:bodyPr>
          <a:lstStyle/>
          <a:p>
            <a:r>
              <a:rPr lang="en-GB" sz="4000" dirty="0" err="1">
                <a:ea typeface="+mj-lt"/>
                <a:cs typeface="+mj-lt"/>
              </a:rPr>
              <a:t>Contd</a:t>
            </a:r>
            <a:r>
              <a:rPr lang="en-GB" sz="4000" dirty="0">
                <a:ea typeface="+mj-lt"/>
                <a:cs typeface="+mj-lt"/>
              </a:rPr>
              <a:t>… </a:t>
            </a:r>
            <a:endParaRPr lang="en-US" sz="4000" dirty="0"/>
          </a:p>
        </p:txBody>
      </p:sp>
      <p:pic>
        <p:nvPicPr>
          <p:cNvPr id="5" name="Picture 4" descr="Fire extinguisher and hose reel in hotel corridor">
            <a:extLst>
              <a:ext uri="{FF2B5EF4-FFF2-40B4-BE49-F238E27FC236}">
                <a16:creationId xmlns:a16="http://schemas.microsoft.com/office/drawing/2014/main" id="{38B9686D-363F-F61C-A314-944D5D53CACD}"/>
              </a:ext>
            </a:extLst>
          </p:cNvPr>
          <p:cNvPicPr>
            <a:picLocks noChangeAspect="1"/>
          </p:cNvPicPr>
          <p:nvPr/>
        </p:nvPicPr>
        <p:blipFill rotWithShape="1">
          <a:blip r:embed="rId3"/>
          <a:srcRect l="12982" r="27771" b="-4"/>
          <a:stretch/>
        </p:blipFill>
        <p:spPr>
          <a:xfrm>
            <a:off x="-1" y="-2"/>
            <a:ext cx="6096001" cy="6858002"/>
          </a:xfrm>
          <a:prstGeom prst="rect">
            <a:avLst/>
          </a:prstGeom>
        </p:spPr>
      </p:pic>
      <p:sp>
        <p:nvSpPr>
          <p:cNvPr id="3" name="Content Placeholder 2">
            <a:extLst>
              <a:ext uri="{FF2B5EF4-FFF2-40B4-BE49-F238E27FC236}">
                <a16:creationId xmlns:a16="http://schemas.microsoft.com/office/drawing/2014/main" id="{DAD7D83C-9D48-800F-D72B-3FFECE7EBCC2}"/>
              </a:ext>
            </a:extLst>
          </p:cNvPr>
          <p:cNvSpPr>
            <a:spLocks noGrp="1"/>
          </p:cNvSpPr>
          <p:nvPr>
            <p:ph idx="1"/>
          </p:nvPr>
        </p:nvSpPr>
        <p:spPr>
          <a:xfrm>
            <a:off x="6803409" y="2470245"/>
            <a:ext cx="4156512" cy="3769835"/>
          </a:xfrm>
        </p:spPr>
        <p:txBody>
          <a:bodyPr vert="horz" lIns="91440" tIns="45720" rIns="91440" bIns="45720" rtlCol="0" anchor="ctr">
            <a:normAutofit/>
          </a:bodyPr>
          <a:lstStyle/>
          <a:p>
            <a:r>
              <a:rPr lang="en-GB" sz="1700">
                <a:ea typeface="+mn-lt"/>
                <a:cs typeface="+mn-lt"/>
              </a:rPr>
              <a:t>Hunton Park Hotel, Watford has also implemented specific health and safety measures for protecting their staff and guests from COVID-19. </a:t>
            </a:r>
          </a:p>
          <a:p>
            <a:r>
              <a:rPr lang="en-GB" sz="1700" dirty="0">
                <a:ea typeface="+mn-lt"/>
                <a:cs typeface="+mn-lt"/>
              </a:rPr>
              <a:t>The hotel also reviews the health and safety procedures with the help of latent guidance provided by the World Health Organisation.</a:t>
            </a:r>
          </a:p>
          <a:p>
            <a:r>
              <a:rPr lang="en-GB" sz="1700" dirty="0">
                <a:ea typeface="+mn-lt"/>
                <a:cs typeface="+mn-lt"/>
              </a:rPr>
              <a:t>Reporting of any important incident is another important feature of Health and safety procedures at the hotel.</a:t>
            </a:r>
          </a:p>
          <a:p>
            <a:r>
              <a:rPr lang="en-GB" sz="1700" dirty="0">
                <a:ea typeface="+mn-lt"/>
                <a:cs typeface="+mn-lt"/>
              </a:rPr>
              <a:t>It helps to identify where the health and safety procedure is lacking in order to improve that.</a:t>
            </a:r>
          </a:p>
          <a:p>
            <a:endParaRPr lang="en-GB" sz="1700">
              <a:ea typeface="Calibri" panose="020F0502020204030204"/>
              <a:cs typeface="Calibri" panose="020F0502020204030204"/>
            </a:endParaRPr>
          </a:p>
        </p:txBody>
      </p:sp>
    </p:spTree>
    <p:extLst>
      <p:ext uri="{BB962C8B-B14F-4D97-AF65-F5344CB8AC3E}">
        <p14:creationId xmlns:p14="http://schemas.microsoft.com/office/powerpoint/2010/main" val="8182873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254492-F69D-F32F-25B7-D34104041203}"/>
              </a:ext>
            </a:extLst>
          </p:cNvPr>
          <p:cNvSpPr>
            <a:spLocks noGrp="1"/>
          </p:cNvSpPr>
          <p:nvPr>
            <p:ph type="title"/>
          </p:nvPr>
        </p:nvSpPr>
        <p:spPr>
          <a:xfrm>
            <a:off x="876693" y="741391"/>
            <a:ext cx="3455821" cy="1616203"/>
          </a:xfrm>
        </p:spPr>
        <p:txBody>
          <a:bodyPr anchor="b">
            <a:normAutofit/>
          </a:bodyPr>
          <a:lstStyle/>
          <a:p>
            <a:r>
              <a:rPr lang="en-GB" sz="3200">
                <a:ea typeface="+mj-lt"/>
                <a:cs typeface="+mj-lt"/>
              </a:rPr>
              <a:t>Conclusion</a:t>
            </a:r>
            <a:endParaRPr lang="en-US" sz="3200"/>
          </a:p>
        </p:txBody>
      </p:sp>
      <p:sp>
        <p:nvSpPr>
          <p:cNvPr id="3" name="Content Placeholder 2">
            <a:extLst>
              <a:ext uri="{FF2B5EF4-FFF2-40B4-BE49-F238E27FC236}">
                <a16:creationId xmlns:a16="http://schemas.microsoft.com/office/drawing/2014/main" id="{F7B42A7B-BAD6-597E-3BBB-BBD1CD048361}"/>
              </a:ext>
            </a:extLst>
          </p:cNvPr>
          <p:cNvSpPr>
            <a:spLocks noGrp="1"/>
          </p:cNvSpPr>
          <p:nvPr>
            <p:ph idx="1"/>
          </p:nvPr>
        </p:nvSpPr>
        <p:spPr>
          <a:xfrm>
            <a:off x="876693" y="2533476"/>
            <a:ext cx="3455821" cy="3447832"/>
          </a:xfrm>
        </p:spPr>
        <p:txBody>
          <a:bodyPr vert="horz" lIns="91440" tIns="45720" rIns="91440" bIns="45720" rtlCol="0" anchor="t">
            <a:normAutofit/>
          </a:bodyPr>
          <a:lstStyle/>
          <a:p>
            <a:r>
              <a:rPr lang="en-GB" sz="2000">
                <a:ea typeface="+mn-lt"/>
                <a:cs typeface="+mn-lt"/>
              </a:rPr>
              <a:t>The principles of the employee engagement model have been discussed in this presentation.</a:t>
            </a:r>
            <a:endParaRPr lang="en-GB" sz="2000">
              <a:ea typeface="Calibri" panose="020F0502020204030204"/>
              <a:cs typeface="Calibri" panose="020F0502020204030204"/>
            </a:endParaRPr>
          </a:p>
          <a:p>
            <a:r>
              <a:rPr lang="en-GB" sz="2000">
                <a:ea typeface="+mn-lt"/>
                <a:cs typeface="+mn-lt"/>
              </a:rPr>
              <a:t>It has helped to ensure brand standards that could be achieved by the hotel.</a:t>
            </a:r>
            <a:endParaRPr lang="en-GB" sz="2000"/>
          </a:p>
          <a:p>
            <a:endParaRPr lang="en-GB" sz="2000">
              <a:ea typeface="Calibri"/>
              <a:cs typeface="Calibri"/>
            </a:endParaRPr>
          </a:p>
        </p:txBody>
      </p:sp>
      <p:pic>
        <p:nvPicPr>
          <p:cNvPr id="4" name="Picture 3" descr="Mercure London North Watford Hunton Park Hotel -">
            <a:extLst>
              <a:ext uri="{FF2B5EF4-FFF2-40B4-BE49-F238E27FC236}">
                <a16:creationId xmlns:a16="http://schemas.microsoft.com/office/drawing/2014/main" id="{754B917A-0908-7380-87EC-A1A7A5C7F608}"/>
              </a:ext>
            </a:extLst>
          </p:cNvPr>
          <p:cNvPicPr>
            <a:picLocks noChangeAspect="1"/>
          </p:cNvPicPr>
          <p:nvPr/>
        </p:nvPicPr>
        <p:blipFill>
          <a:blip r:embed="rId3"/>
          <a:stretch>
            <a:fillRect/>
          </a:stretch>
        </p:blipFill>
        <p:spPr>
          <a:xfrm>
            <a:off x="4987672" y="1484904"/>
            <a:ext cx="6389346" cy="3897501"/>
          </a:xfrm>
          <a:prstGeom prst="rect">
            <a:avLst/>
          </a:prstGeom>
        </p:spPr>
      </p:pic>
      <p:grpSp>
        <p:nvGrpSpPr>
          <p:cNvPr id="9" name="Group 8">
            <a:extLst>
              <a:ext uri="{FF2B5EF4-FFF2-40B4-BE49-F238E27FC236}">
                <a16:creationId xmlns:a16="http://schemas.microsoft.com/office/drawing/2014/main" id="{6258F736-B256-8039-9DC6-F4E49A5C5A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2068638" y="0"/>
            <a:ext cx="123362" cy="6858000"/>
            <a:chOff x="12068638" y="0"/>
            <a:chExt cx="123362" cy="6858000"/>
          </a:xfrm>
        </p:grpSpPr>
        <p:sp>
          <p:nvSpPr>
            <p:cNvPr id="10" name="Rectangle 9">
              <a:extLst>
                <a:ext uri="{FF2B5EF4-FFF2-40B4-BE49-F238E27FC236}">
                  <a16:creationId xmlns:a16="http://schemas.microsoft.com/office/drawing/2014/main" id="{10B4520A-996E-330C-99DA-69CA4D89E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C8FA945-E356-695F-18D6-CAD4EF34F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2908468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2C31EA-82CF-F9FC-CDC9-A43B2DC781BD}"/>
              </a:ext>
            </a:extLst>
          </p:cNvPr>
          <p:cNvSpPr>
            <a:spLocks noGrp="1"/>
          </p:cNvSpPr>
          <p:nvPr>
            <p:ph type="title"/>
          </p:nvPr>
        </p:nvSpPr>
        <p:spPr>
          <a:xfrm>
            <a:off x="838200" y="365125"/>
            <a:ext cx="10515600" cy="1325563"/>
          </a:xfrm>
        </p:spPr>
        <p:txBody>
          <a:bodyPr>
            <a:normAutofit/>
          </a:bodyPr>
          <a:lstStyle/>
          <a:p>
            <a:r>
              <a:rPr lang="en-GB" sz="5400" dirty="0">
                <a:ea typeface="+mj-lt"/>
                <a:cs typeface="+mj-lt"/>
              </a:rPr>
              <a:t>References </a:t>
            </a:r>
            <a:endParaRPr lang="en-US" sz="5400" dirty="0">
              <a:ea typeface="+mj-lt"/>
              <a:cs typeface="+mj-lt"/>
            </a:endParaRP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5058589-5BE0-0902-41A5-4A6AB6706338}"/>
              </a:ext>
            </a:extLst>
          </p:cNvPr>
          <p:cNvSpPr>
            <a:spLocks noGrp="1"/>
          </p:cNvSpPr>
          <p:nvPr>
            <p:ph idx="1"/>
          </p:nvPr>
        </p:nvSpPr>
        <p:spPr>
          <a:xfrm>
            <a:off x="838200" y="1929384"/>
            <a:ext cx="10515600" cy="4251960"/>
          </a:xfrm>
        </p:spPr>
        <p:txBody>
          <a:bodyPr vert="horz" lIns="91440" tIns="45720" rIns="91440" bIns="45720" rtlCol="0">
            <a:normAutofit/>
          </a:bodyPr>
          <a:lstStyle/>
          <a:p>
            <a:r>
              <a:rPr lang="en-GB" sz="1400" dirty="0">
                <a:ea typeface="+mn-lt"/>
                <a:cs typeface="+mn-lt"/>
              </a:rPr>
              <a:t>Quick, L., (2020). </a:t>
            </a:r>
            <a:r>
              <a:rPr lang="en-GB" sz="1400" i="1" dirty="0">
                <a:ea typeface="+mn-lt"/>
                <a:cs typeface="+mn-lt"/>
              </a:rPr>
              <a:t>Managing Events. Real Challenges, Real Outcomes. </a:t>
            </a:r>
            <a:r>
              <a:rPr lang="en-GB" sz="1400" dirty="0">
                <a:ea typeface="+mn-lt"/>
                <a:cs typeface="+mn-lt"/>
              </a:rPr>
              <a:t>London: SAGE Publications Ltd.</a:t>
            </a:r>
            <a:endParaRPr lang="en-GB" sz="1400" dirty="0">
              <a:ea typeface="Calibri" panose="020F0502020204030204"/>
              <a:cs typeface="Calibri" panose="020F0502020204030204"/>
            </a:endParaRPr>
          </a:p>
          <a:p>
            <a:r>
              <a:rPr lang="en-GB" sz="1400" dirty="0">
                <a:ea typeface="+mn-lt"/>
                <a:cs typeface="+mn-lt"/>
              </a:rPr>
              <a:t>Casado, M., (2012). </a:t>
            </a:r>
            <a:r>
              <a:rPr lang="en-GB" sz="1400" i="1" dirty="0">
                <a:ea typeface="+mn-lt"/>
                <a:cs typeface="+mn-lt"/>
              </a:rPr>
              <a:t>Housekeeping Management. </a:t>
            </a:r>
            <a:r>
              <a:rPr lang="en-GB" sz="1400" dirty="0">
                <a:ea typeface="+mn-lt"/>
                <a:cs typeface="+mn-lt"/>
              </a:rPr>
              <a:t>London: Wiley.</a:t>
            </a:r>
            <a:endParaRPr lang="en-GB" sz="1400" dirty="0"/>
          </a:p>
          <a:p>
            <a:r>
              <a:rPr lang="en-GB" sz="1400" dirty="0">
                <a:ea typeface="+mn-lt"/>
                <a:cs typeface="+mn-lt"/>
              </a:rPr>
              <a:t>Fallon, M. and Rutherford, D., (2010). </a:t>
            </a:r>
            <a:r>
              <a:rPr lang="en-GB" sz="1400" i="1" dirty="0">
                <a:ea typeface="+mn-lt"/>
                <a:cs typeface="+mn-lt"/>
              </a:rPr>
              <a:t>Hotel Management and Operations.</a:t>
            </a:r>
            <a:r>
              <a:rPr lang="en-GB" sz="1400" dirty="0">
                <a:ea typeface="+mn-lt"/>
                <a:cs typeface="+mn-lt"/>
              </a:rPr>
              <a:t> London: Pearson.</a:t>
            </a:r>
            <a:endParaRPr lang="en-GB" sz="1400" dirty="0"/>
          </a:p>
          <a:p>
            <a:r>
              <a:rPr lang="en-GB" sz="1400">
                <a:ea typeface="+mn-lt"/>
                <a:cs typeface="+mn-lt"/>
              </a:rPr>
              <a:t>Ferdinand, N. and Kitchin, P., (2017).</a:t>
            </a:r>
            <a:r>
              <a:rPr lang="en-GB" sz="1400" i="1">
                <a:ea typeface="+mn-lt"/>
                <a:cs typeface="+mn-lt"/>
              </a:rPr>
              <a:t> Events Management - An International Approach. </a:t>
            </a:r>
            <a:r>
              <a:rPr lang="en-GB" sz="1400">
                <a:ea typeface="+mn-lt"/>
                <a:cs typeface="+mn-lt"/>
              </a:rPr>
              <a:t>2nd ed. London: SAGE Publications Ltd.</a:t>
            </a:r>
            <a:endParaRPr lang="en-GB" sz="1400"/>
          </a:p>
          <a:p>
            <a:r>
              <a:rPr lang="en-GB" sz="1400" dirty="0">
                <a:ea typeface="+mn-lt"/>
                <a:cs typeface="+mn-lt"/>
              </a:rPr>
              <a:t>Johnston, R., Clark, G. and </a:t>
            </a:r>
            <a:r>
              <a:rPr lang="en-GB" sz="1400" dirty="0" err="1">
                <a:ea typeface="+mn-lt"/>
                <a:cs typeface="+mn-lt"/>
              </a:rPr>
              <a:t>Shulver</a:t>
            </a:r>
            <a:r>
              <a:rPr lang="en-GB" sz="1400" dirty="0">
                <a:ea typeface="+mn-lt"/>
                <a:cs typeface="+mn-lt"/>
              </a:rPr>
              <a:t>, M., (2012).</a:t>
            </a:r>
            <a:r>
              <a:rPr lang="en-GB" sz="1400" i="1" dirty="0">
                <a:ea typeface="+mn-lt"/>
                <a:cs typeface="+mn-lt"/>
              </a:rPr>
              <a:t> Service Operations Management. </a:t>
            </a:r>
            <a:r>
              <a:rPr lang="en-GB" sz="1400" dirty="0">
                <a:ea typeface="+mn-lt"/>
                <a:cs typeface="+mn-lt"/>
              </a:rPr>
              <a:t>London: Pearson.</a:t>
            </a:r>
            <a:endParaRPr lang="en-GB" sz="1400" dirty="0"/>
          </a:p>
          <a:p>
            <a:r>
              <a:rPr lang="en-GB" sz="1400" dirty="0">
                <a:ea typeface="+mn-lt"/>
                <a:cs typeface="+mn-lt"/>
              </a:rPr>
              <a:t>Jones, T., (2010). </a:t>
            </a:r>
            <a:r>
              <a:rPr lang="en-GB" sz="1400" i="1" dirty="0">
                <a:ea typeface="+mn-lt"/>
                <a:cs typeface="+mn-lt"/>
              </a:rPr>
              <a:t>Professional Management Housekeeping Operations.</a:t>
            </a:r>
            <a:r>
              <a:rPr lang="en-GB" sz="1400" dirty="0">
                <a:ea typeface="+mn-lt"/>
                <a:cs typeface="+mn-lt"/>
              </a:rPr>
              <a:t> London: Wiley.</a:t>
            </a:r>
            <a:endParaRPr lang="en-GB" sz="1400" dirty="0"/>
          </a:p>
          <a:p>
            <a:r>
              <a:rPr lang="en-GB" sz="1400" dirty="0">
                <a:ea typeface="+mn-lt"/>
                <a:cs typeface="+mn-lt"/>
              </a:rPr>
              <a:t>Rogers, T., (2008). </a:t>
            </a:r>
            <a:r>
              <a:rPr lang="en-GB" sz="1400" i="1" dirty="0">
                <a:ea typeface="+mn-lt"/>
                <a:cs typeface="+mn-lt"/>
              </a:rPr>
              <a:t>Conferences and conventions a global industry</a:t>
            </a:r>
            <a:r>
              <a:rPr lang="en-GB" sz="1400" dirty="0">
                <a:ea typeface="+mn-lt"/>
                <a:cs typeface="+mn-lt"/>
              </a:rPr>
              <a:t> (2nd ed., Events management series). Oxford ; Boston: Butterworth-Heinemann.</a:t>
            </a:r>
            <a:endParaRPr lang="en-GB" sz="1400" dirty="0"/>
          </a:p>
          <a:p>
            <a:r>
              <a:rPr lang="en-GB" sz="1400" dirty="0">
                <a:ea typeface="+mn-lt"/>
                <a:cs typeface="+mn-lt"/>
              </a:rPr>
              <a:t>Sharma, N., Chaudhary, N. and Singh, V., (2019). </a:t>
            </a:r>
            <a:r>
              <a:rPr lang="en-GB" sz="1400" i="1" dirty="0">
                <a:ea typeface="+mn-lt"/>
                <a:cs typeface="+mn-lt"/>
              </a:rPr>
              <a:t>Management Techniques For Employee Engagement In Contemporary Organizations.</a:t>
            </a:r>
            <a:r>
              <a:rPr lang="en-GB" sz="1400" dirty="0">
                <a:ea typeface="+mn-lt"/>
                <a:cs typeface="+mn-lt"/>
              </a:rPr>
              <a:t> Hershey, Pennsylvania: IGI Global.</a:t>
            </a:r>
            <a:endParaRPr lang="en-GB" sz="1400" dirty="0"/>
          </a:p>
          <a:p>
            <a:r>
              <a:rPr lang="en-GB" sz="1400" dirty="0">
                <a:ea typeface="+mn-lt"/>
                <a:cs typeface="+mn-lt"/>
              </a:rPr>
              <a:t>Tesone, D., (2010). </a:t>
            </a:r>
            <a:r>
              <a:rPr lang="en-GB" sz="1400" i="1" dirty="0">
                <a:ea typeface="+mn-lt"/>
                <a:cs typeface="+mn-lt"/>
              </a:rPr>
              <a:t>Principles Of Management For The Hospitality Industry.</a:t>
            </a:r>
            <a:r>
              <a:rPr lang="en-GB" sz="1400" dirty="0">
                <a:ea typeface="+mn-lt"/>
                <a:cs typeface="+mn-lt"/>
              </a:rPr>
              <a:t> 1st ed. London: Routledge.</a:t>
            </a:r>
            <a:endParaRPr lang="en-GB" sz="1400" dirty="0"/>
          </a:p>
          <a:p>
            <a:r>
              <a:rPr lang="en-GB" sz="1400" dirty="0">
                <a:ea typeface="+mn-lt"/>
                <a:cs typeface="+mn-lt"/>
              </a:rPr>
              <a:t>Vallen, G. and Vallen, J., (2012). </a:t>
            </a:r>
            <a:r>
              <a:rPr lang="en-GB" sz="1400" i="1" dirty="0">
                <a:ea typeface="+mn-lt"/>
                <a:cs typeface="+mn-lt"/>
              </a:rPr>
              <a:t>Managing Hotel Operations. </a:t>
            </a:r>
            <a:r>
              <a:rPr lang="en-GB" sz="1400" dirty="0">
                <a:ea typeface="+mn-lt"/>
                <a:cs typeface="+mn-lt"/>
              </a:rPr>
              <a:t>London: Pearson.</a:t>
            </a:r>
            <a:endParaRPr lang="en-GB" sz="1400" dirty="0"/>
          </a:p>
          <a:p>
            <a:r>
              <a:rPr lang="en-GB" sz="1400" dirty="0">
                <a:ea typeface="+mn-lt"/>
                <a:cs typeface="+mn-lt"/>
              </a:rPr>
              <a:t>Wood, R., (2013). </a:t>
            </a:r>
            <a:r>
              <a:rPr lang="en-GB" sz="1400" i="1" dirty="0">
                <a:ea typeface="+mn-lt"/>
                <a:cs typeface="+mn-lt"/>
              </a:rPr>
              <a:t>Key Concepts in Hospitality Management</a:t>
            </a:r>
            <a:r>
              <a:rPr lang="en-GB" sz="1400" dirty="0">
                <a:ea typeface="+mn-lt"/>
                <a:cs typeface="+mn-lt"/>
              </a:rPr>
              <a:t>. London. Sage.</a:t>
            </a:r>
            <a:endParaRPr lang="en-GB" sz="1400" dirty="0"/>
          </a:p>
          <a:p>
            <a:r>
              <a:rPr lang="en-GB" sz="1400" dirty="0">
                <a:ea typeface="+mn-lt"/>
                <a:cs typeface="+mn-lt"/>
              </a:rPr>
              <a:t>Williams, K, </a:t>
            </a:r>
            <a:r>
              <a:rPr lang="en-GB" sz="1400" dirty="0" err="1">
                <a:ea typeface="+mn-lt"/>
                <a:cs typeface="+mn-lt"/>
              </a:rPr>
              <a:t>Woolliams</a:t>
            </a:r>
            <a:r>
              <a:rPr lang="en-GB" sz="1400" dirty="0">
                <a:ea typeface="+mn-lt"/>
                <a:cs typeface="+mn-lt"/>
              </a:rPr>
              <a:t>, M and Spiro, J., (2020). </a:t>
            </a:r>
            <a:r>
              <a:rPr lang="en-GB" sz="1400" i="1" dirty="0">
                <a:ea typeface="+mn-lt"/>
                <a:cs typeface="+mn-lt"/>
              </a:rPr>
              <a:t>Reflective writing,</a:t>
            </a:r>
            <a:r>
              <a:rPr lang="en-GB" sz="1400" dirty="0">
                <a:ea typeface="+mn-lt"/>
                <a:cs typeface="+mn-lt"/>
              </a:rPr>
              <a:t> Macmillan International, Oxford.</a:t>
            </a:r>
            <a:endParaRPr lang="en-GB" sz="1400" dirty="0"/>
          </a:p>
          <a:p>
            <a:endParaRPr lang="en-GB" sz="1400">
              <a:ea typeface="Calibri"/>
              <a:cs typeface="Calibri"/>
            </a:endParaRPr>
          </a:p>
        </p:txBody>
      </p:sp>
    </p:spTree>
    <p:extLst>
      <p:ext uri="{BB962C8B-B14F-4D97-AF65-F5344CB8AC3E}">
        <p14:creationId xmlns:p14="http://schemas.microsoft.com/office/powerpoint/2010/main" val="178762067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1968</Words>
  <PresentationFormat>Widescreen</PresentationFormat>
  <Paragraphs>84</Paragraphs>
  <Slides>10</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Operating Hotel Facilities</vt:lpstr>
      <vt:lpstr>Table of Contents</vt:lpstr>
      <vt:lpstr>Introduction </vt:lpstr>
      <vt:lpstr>Principles of Employee Engagement Model </vt:lpstr>
      <vt:lpstr>How it could help to maintain brand standards  </vt:lpstr>
      <vt:lpstr>Contd… </vt:lpstr>
      <vt:lpstr>Health and safety procedures followed in Hunton Park Hotel, Watford  </vt:lpstr>
      <vt:lpstr>Contd… </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terms:created xsi:type="dcterms:W3CDTF">2023-11-16T08:30:05Z</dcterms:created>
  <dcterms:modified xsi:type="dcterms:W3CDTF">2023-11-16T08:50:18Z</dcterms:modified>
</cp:coreProperties>
</file>