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3" r:id="rId6"/>
    <p:sldId id="258" r:id="rId7"/>
    <p:sldId id="267" r:id="rId8"/>
    <p:sldId id="266" r:id="rId9"/>
    <p:sldId id="265" r:id="rId10"/>
    <p:sldId id="273" r:id="rId11"/>
    <p:sldId id="271" r:id="rId12"/>
    <p:sldId id="269" r:id="rId13"/>
    <p:sldId id="264" r:id="rId14"/>
    <p:sldId id="268" r:id="rId15"/>
    <p:sldId id="259"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129702-BE65-B23A-0918-D966E4A1ECA0}" v="71" dt="2024-01-25T21:02:59.096"/>
    <p1510:client id="{4B291246-DF21-A68E-CDB4-D9A68EC3452E}" v="30" dt="2024-01-25T16:23:44.098"/>
    <p1510:client id="{A65A43B8-648A-0986-6455-293BFAC20ECB}" v="3" dt="2024-01-25T21:14:22.088"/>
    <p1510:client id="{B19DC6F5-E833-178C-B358-AA176472F0B2}" v="223" dt="2024-01-24T21:53:00.355"/>
    <p1510:client id="{E055FA36-1499-C140-471B-016E3DC43A51}" v="989" dt="2024-01-25T16:00:42.920"/>
    <p1510:client id="{EA8F834C-9A75-1283-1416-2DDCC2AAA106}" v="892" dt="2024-01-25T20:42:41.2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4.xml" Id="rId8" /><Relationship Type="http://schemas.openxmlformats.org/officeDocument/2006/relationships/slide" Target="slides/slide9.xml" Id="rId13" /><Relationship Type="http://schemas.openxmlformats.org/officeDocument/2006/relationships/presProps" Target="presProps.xml" Id="rId18" /><Relationship Type="http://schemas.openxmlformats.org/officeDocument/2006/relationships/customXml" Target="../customXml/item3.xml" Id="rId3" /><Relationship Type="http://schemas.openxmlformats.org/officeDocument/2006/relationships/tableStyles" Target="tableStyles.xml" Id="rId21" /><Relationship Type="http://schemas.openxmlformats.org/officeDocument/2006/relationships/slide" Target="slides/slide3.xml" Id="rId7" /><Relationship Type="http://schemas.openxmlformats.org/officeDocument/2006/relationships/slide" Target="slides/slide8.xml" Id="rId12" /><Relationship Type="http://schemas.openxmlformats.org/officeDocument/2006/relationships/slide" Target="slides/slide13.xml" Id="rId17" /><Relationship Type="http://schemas.openxmlformats.org/officeDocument/2006/relationships/customXml" Target="../customXml/item2.xml" Id="rId2" /><Relationship Type="http://schemas.openxmlformats.org/officeDocument/2006/relationships/slide" Target="slides/slide12.xml" Id="rId16" /><Relationship Type="http://schemas.openxmlformats.org/officeDocument/2006/relationships/theme" Target="theme/theme1.xml" Id="rId20" /><Relationship Type="http://schemas.openxmlformats.org/officeDocument/2006/relationships/customXml" Target="../customXml/item1.xml" Id="rId1" /><Relationship Type="http://schemas.openxmlformats.org/officeDocument/2006/relationships/slide" Target="slides/slide2.xml" Id="rId6" /><Relationship Type="http://schemas.openxmlformats.org/officeDocument/2006/relationships/slide" Target="slides/slide7.xml" Id="rId11" /><Relationship Type="http://schemas.openxmlformats.org/officeDocument/2006/relationships/slide" Target="slides/slide1.xml" Id="rId5" /><Relationship Type="http://schemas.openxmlformats.org/officeDocument/2006/relationships/slide" Target="slides/slide11.xml" Id="rId15" /><Relationship Type="http://schemas.microsoft.com/office/2015/10/relationships/revisionInfo" Target="revisionInfo.xml" Id="rId23" /><Relationship Type="http://schemas.openxmlformats.org/officeDocument/2006/relationships/slide" Target="slides/slide6.xml" Id="rId10" /><Relationship Type="http://schemas.openxmlformats.org/officeDocument/2006/relationships/viewProps" Target="viewProps.xml" Id="rId19" /><Relationship Type="http://schemas.openxmlformats.org/officeDocument/2006/relationships/slideMaster" Target="slideMasters/slideMaster1.xml" Id="rId4" /><Relationship Type="http://schemas.openxmlformats.org/officeDocument/2006/relationships/slide" Target="slides/slide5.xml" Id="rId9" /><Relationship Type="http://schemas.openxmlformats.org/officeDocument/2006/relationships/slide" Target="slides/slide10.xml" Id="rId14"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F4315-89AE-4706-8ECC-3FB6535B288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EFA1471-A190-4AC0-A0BD-DA82E87072B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45C1355-B5B6-4861-93D0-D50C0EA58F03}"/>
              </a:ext>
            </a:extLst>
          </p:cNvPr>
          <p:cNvSpPr>
            <a:spLocks noGrp="1"/>
          </p:cNvSpPr>
          <p:nvPr>
            <p:ph type="dt" sz="half" idx="10"/>
          </p:nvPr>
        </p:nvSpPr>
        <p:spPr/>
        <p:txBody>
          <a:bodyPr/>
          <a:lstStyle/>
          <a:p>
            <a:fld id="{E89DCCED-A749-4D1F-BE8C-49FA651344D7}" type="datetimeFigureOut">
              <a:rPr lang="en-GB" smtClean="0"/>
              <a:t>25/01/2024</a:t>
            </a:fld>
            <a:endParaRPr lang="en-GB"/>
          </a:p>
        </p:txBody>
      </p:sp>
      <p:sp>
        <p:nvSpPr>
          <p:cNvPr id="5" name="Footer Placeholder 4">
            <a:extLst>
              <a:ext uri="{FF2B5EF4-FFF2-40B4-BE49-F238E27FC236}">
                <a16:creationId xmlns:a16="http://schemas.microsoft.com/office/drawing/2014/main" id="{407AED5C-9135-485C-8760-73F579FBCB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D31917-E363-442A-9484-D593927B66B8}"/>
              </a:ext>
            </a:extLst>
          </p:cNvPr>
          <p:cNvSpPr>
            <a:spLocks noGrp="1"/>
          </p:cNvSpPr>
          <p:nvPr>
            <p:ph type="sldNum" sz="quarter" idx="12"/>
          </p:nvPr>
        </p:nvSpPr>
        <p:spPr/>
        <p:txBody>
          <a:bodyPr/>
          <a:lstStyle/>
          <a:p>
            <a:fld id="{5DFE1DA8-C80A-4A79-8DB1-308FC38F80FB}" type="slidenum">
              <a:rPr lang="en-GB" smtClean="0"/>
              <a:t>‹#›</a:t>
            </a:fld>
            <a:endParaRPr lang="en-GB"/>
          </a:p>
        </p:txBody>
      </p:sp>
    </p:spTree>
    <p:extLst>
      <p:ext uri="{BB962C8B-B14F-4D97-AF65-F5344CB8AC3E}">
        <p14:creationId xmlns:p14="http://schemas.microsoft.com/office/powerpoint/2010/main" val="41023129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B7AD1-A99D-49C2-90DE-EC55A56274A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497B384-7D4E-46A6-A7A0-9D52E491FDE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85E5A0F-764C-4AE2-9D31-4EF56EFCEB00}"/>
              </a:ext>
            </a:extLst>
          </p:cNvPr>
          <p:cNvSpPr>
            <a:spLocks noGrp="1"/>
          </p:cNvSpPr>
          <p:nvPr>
            <p:ph type="dt" sz="half" idx="10"/>
          </p:nvPr>
        </p:nvSpPr>
        <p:spPr/>
        <p:txBody>
          <a:bodyPr/>
          <a:lstStyle/>
          <a:p>
            <a:fld id="{E89DCCED-A749-4D1F-BE8C-49FA651344D7}" type="datetimeFigureOut">
              <a:rPr lang="en-GB" smtClean="0"/>
              <a:t>25/01/2024</a:t>
            </a:fld>
            <a:endParaRPr lang="en-GB"/>
          </a:p>
        </p:txBody>
      </p:sp>
      <p:sp>
        <p:nvSpPr>
          <p:cNvPr id="5" name="Footer Placeholder 4">
            <a:extLst>
              <a:ext uri="{FF2B5EF4-FFF2-40B4-BE49-F238E27FC236}">
                <a16:creationId xmlns:a16="http://schemas.microsoft.com/office/drawing/2014/main" id="{3A4702B0-7CB6-43AF-BAFF-1274395F05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A401E1-5C54-48F7-AEA2-C5660C445DE2}"/>
              </a:ext>
            </a:extLst>
          </p:cNvPr>
          <p:cNvSpPr>
            <a:spLocks noGrp="1"/>
          </p:cNvSpPr>
          <p:nvPr>
            <p:ph type="sldNum" sz="quarter" idx="12"/>
          </p:nvPr>
        </p:nvSpPr>
        <p:spPr/>
        <p:txBody>
          <a:bodyPr/>
          <a:lstStyle/>
          <a:p>
            <a:fld id="{5DFE1DA8-C80A-4A79-8DB1-308FC38F80FB}" type="slidenum">
              <a:rPr lang="en-GB" smtClean="0"/>
              <a:t>‹#›</a:t>
            </a:fld>
            <a:endParaRPr lang="en-GB"/>
          </a:p>
        </p:txBody>
      </p:sp>
    </p:spTree>
    <p:extLst>
      <p:ext uri="{BB962C8B-B14F-4D97-AF65-F5344CB8AC3E}">
        <p14:creationId xmlns:p14="http://schemas.microsoft.com/office/powerpoint/2010/main" val="33682491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FEDF7-146C-4DF6-99A3-64D456D3B3E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B389752-1E47-4CEF-8F68-9C2C67FB259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EF25747-4556-4D10-AB4C-9C03BED58BCD}"/>
              </a:ext>
            </a:extLst>
          </p:cNvPr>
          <p:cNvSpPr>
            <a:spLocks noGrp="1"/>
          </p:cNvSpPr>
          <p:nvPr>
            <p:ph type="dt" sz="half" idx="10"/>
          </p:nvPr>
        </p:nvSpPr>
        <p:spPr/>
        <p:txBody>
          <a:bodyPr/>
          <a:lstStyle/>
          <a:p>
            <a:fld id="{E89DCCED-A749-4D1F-BE8C-49FA651344D7}" type="datetimeFigureOut">
              <a:rPr lang="en-GB" smtClean="0"/>
              <a:t>25/01/2024</a:t>
            </a:fld>
            <a:endParaRPr lang="en-GB"/>
          </a:p>
        </p:txBody>
      </p:sp>
      <p:sp>
        <p:nvSpPr>
          <p:cNvPr id="5" name="Footer Placeholder 4">
            <a:extLst>
              <a:ext uri="{FF2B5EF4-FFF2-40B4-BE49-F238E27FC236}">
                <a16:creationId xmlns:a16="http://schemas.microsoft.com/office/drawing/2014/main" id="{7E116DBB-F7E3-4B00-B115-E477F913A5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52C169-FF2F-419E-A877-6215CF9EF4FE}"/>
              </a:ext>
            </a:extLst>
          </p:cNvPr>
          <p:cNvSpPr>
            <a:spLocks noGrp="1"/>
          </p:cNvSpPr>
          <p:nvPr>
            <p:ph type="sldNum" sz="quarter" idx="12"/>
          </p:nvPr>
        </p:nvSpPr>
        <p:spPr/>
        <p:txBody>
          <a:bodyPr/>
          <a:lstStyle/>
          <a:p>
            <a:fld id="{5DFE1DA8-C80A-4A79-8DB1-308FC38F80FB}" type="slidenum">
              <a:rPr lang="en-GB" smtClean="0"/>
              <a:t>‹#›</a:t>
            </a:fld>
            <a:endParaRPr lang="en-GB"/>
          </a:p>
        </p:txBody>
      </p:sp>
    </p:spTree>
    <p:extLst>
      <p:ext uri="{BB962C8B-B14F-4D97-AF65-F5344CB8AC3E}">
        <p14:creationId xmlns:p14="http://schemas.microsoft.com/office/powerpoint/2010/main" val="18481533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4FEE6-B9D4-4D41-ADFA-DED49BA99DF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1C34511-363E-4367-8738-AFF8B06E909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5F4D2AC-483B-4CB0-B232-D384FC2E7F4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FF3C966-71AE-4C84-911D-9A03CA8B74A1}"/>
              </a:ext>
            </a:extLst>
          </p:cNvPr>
          <p:cNvSpPr>
            <a:spLocks noGrp="1"/>
          </p:cNvSpPr>
          <p:nvPr>
            <p:ph type="dt" sz="half" idx="10"/>
          </p:nvPr>
        </p:nvSpPr>
        <p:spPr/>
        <p:txBody>
          <a:bodyPr/>
          <a:lstStyle/>
          <a:p>
            <a:fld id="{E89DCCED-A749-4D1F-BE8C-49FA651344D7}" type="datetimeFigureOut">
              <a:rPr lang="en-GB" smtClean="0"/>
              <a:t>25/01/2024</a:t>
            </a:fld>
            <a:endParaRPr lang="en-GB"/>
          </a:p>
        </p:txBody>
      </p:sp>
      <p:sp>
        <p:nvSpPr>
          <p:cNvPr id="6" name="Footer Placeholder 5">
            <a:extLst>
              <a:ext uri="{FF2B5EF4-FFF2-40B4-BE49-F238E27FC236}">
                <a16:creationId xmlns:a16="http://schemas.microsoft.com/office/drawing/2014/main" id="{EB0D3DD2-05C3-4AEC-8B21-B7B33E962A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5541DF-D908-4445-8055-C7807F7143EF}"/>
              </a:ext>
            </a:extLst>
          </p:cNvPr>
          <p:cNvSpPr>
            <a:spLocks noGrp="1"/>
          </p:cNvSpPr>
          <p:nvPr>
            <p:ph type="sldNum" sz="quarter" idx="12"/>
          </p:nvPr>
        </p:nvSpPr>
        <p:spPr/>
        <p:txBody>
          <a:bodyPr/>
          <a:lstStyle/>
          <a:p>
            <a:fld id="{5DFE1DA8-C80A-4A79-8DB1-308FC38F80FB}" type="slidenum">
              <a:rPr lang="en-GB" smtClean="0"/>
              <a:t>‹#›</a:t>
            </a:fld>
            <a:endParaRPr lang="en-GB"/>
          </a:p>
        </p:txBody>
      </p:sp>
    </p:spTree>
    <p:extLst>
      <p:ext uri="{BB962C8B-B14F-4D97-AF65-F5344CB8AC3E}">
        <p14:creationId xmlns:p14="http://schemas.microsoft.com/office/powerpoint/2010/main" val="7164688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1CB85-8D90-428C-83F5-43F3119E086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A80655F-21D3-4B37-9F06-380D37CF27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7CE793D-BC17-437E-A1B8-174B0705317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D96328A-0566-40C9-BA81-DDC558FA528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951E868-FAB0-4476-A5A1-806C5BCFF96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BE93477-0200-490D-A33C-83D692918FDE}"/>
              </a:ext>
            </a:extLst>
          </p:cNvPr>
          <p:cNvSpPr>
            <a:spLocks noGrp="1"/>
          </p:cNvSpPr>
          <p:nvPr>
            <p:ph type="dt" sz="half" idx="10"/>
          </p:nvPr>
        </p:nvSpPr>
        <p:spPr/>
        <p:txBody>
          <a:bodyPr/>
          <a:lstStyle/>
          <a:p>
            <a:fld id="{E89DCCED-A749-4D1F-BE8C-49FA651344D7}" type="datetimeFigureOut">
              <a:rPr lang="en-GB" smtClean="0"/>
              <a:t>25/01/2024</a:t>
            </a:fld>
            <a:endParaRPr lang="en-GB"/>
          </a:p>
        </p:txBody>
      </p:sp>
      <p:sp>
        <p:nvSpPr>
          <p:cNvPr id="8" name="Footer Placeholder 7">
            <a:extLst>
              <a:ext uri="{FF2B5EF4-FFF2-40B4-BE49-F238E27FC236}">
                <a16:creationId xmlns:a16="http://schemas.microsoft.com/office/drawing/2014/main" id="{D0B99CA6-EE35-4B59-AB8C-6D0190B1447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37DF1BB-F315-40DA-9782-E540CF52302E}"/>
              </a:ext>
            </a:extLst>
          </p:cNvPr>
          <p:cNvSpPr>
            <a:spLocks noGrp="1"/>
          </p:cNvSpPr>
          <p:nvPr>
            <p:ph type="sldNum" sz="quarter" idx="12"/>
          </p:nvPr>
        </p:nvSpPr>
        <p:spPr/>
        <p:txBody>
          <a:bodyPr/>
          <a:lstStyle/>
          <a:p>
            <a:fld id="{5DFE1DA8-C80A-4A79-8DB1-308FC38F80FB}" type="slidenum">
              <a:rPr lang="en-GB" smtClean="0"/>
              <a:t>‹#›</a:t>
            </a:fld>
            <a:endParaRPr lang="en-GB"/>
          </a:p>
        </p:txBody>
      </p:sp>
    </p:spTree>
    <p:extLst>
      <p:ext uri="{BB962C8B-B14F-4D97-AF65-F5344CB8AC3E}">
        <p14:creationId xmlns:p14="http://schemas.microsoft.com/office/powerpoint/2010/main" val="16265690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375FE-1E7F-4A46-81A5-7C3EFCCEF50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0266642-63EC-4111-AF67-15E3188BE692}"/>
              </a:ext>
            </a:extLst>
          </p:cNvPr>
          <p:cNvSpPr>
            <a:spLocks noGrp="1"/>
          </p:cNvSpPr>
          <p:nvPr>
            <p:ph type="dt" sz="half" idx="10"/>
          </p:nvPr>
        </p:nvSpPr>
        <p:spPr/>
        <p:txBody>
          <a:bodyPr/>
          <a:lstStyle/>
          <a:p>
            <a:fld id="{E89DCCED-A749-4D1F-BE8C-49FA651344D7}" type="datetimeFigureOut">
              <a:rPr lang="en-GB" smtClean="0"/>
              <a:t>25/01/2024</a:t>
            </a:fld>
            <a:endParaRPr lang="en-GB"/>
          </a:p>
        </p:txBody>
      </p:sp>
      <p:sp>
        <p:nvSpPr>
          <p:cNvPr id="4" name="Footer Placeholder 3">
            <a:extLst>
              <a:ext uri="{FF2B5EF4-FFF2-40B4-BE49-F238E27FC236}">
                <a16:creationId xmlns:a16="http://schemas.microsoft.com/office/drawing/2014/main" id="{9D951EB8-9DA8-40BA-B62C-1688E20357A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BD96AB8-36CA-4430-83D9-35275A6A9142}"/>
              </a:ext>
            </a:extLst>
          </p:cNvPr>
          <p:cNvSpPr>
            <a:spLocks noGrp="1"/>
          </p:cNvSpPr>
          <p:nvPr>
            <p:ph type="sldNum" sz="quarter" idx="12"/>
          </p:nvPr>
        </p:nvSpPr>
        <p:spPr/>
        <p:txBody>
          <a:bodyPr/>
          <a:lstStyle/>
          <a:p>
            <a:fld id="{5DFE1DA8-C80A-4A79-8DB1-308FC38F80FB}" type="slidenum">
              <a:rPr lang="en-GB" smtClean="0"/>
              <a:t>‹#›</a:t>
            </a:fld>
            <a:endParaRPr lang="en-GB"/>
          </a:p>
        </p:txBody>
      </p:sp>
    </p:spTree>
    <p:extLst>
      <p:ext uri="{BB962C8B-B14F-4D97-AF65-F5344CB8AC3E}">
        <p14:creationId xmlns:p14="http://schemas.microsoft.com/office/powerpoint/2010/main" val="28073439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5EF4A3-A1E0-4575-A889-90F8C94F1D07}"/>
              </a:ext>
            </a:extLst>
          </p:cNvPr>
          <p:cNvSpPr>
            <a:spLocks noGrp="1"/>
          </p:cNvSpPr>
          <p:nvPr>
            <p:ph type="dt" sz="half" idx="10"/>
          </p:nvPr>
        </p:nvSpPr>
        <p:spPr/>
        <p:txBody>
          <a:bodyPr/>
          <a:lstStyle/>
          <a:p>
            <a:fld id="{E89DCCED-A749-4D1F-BE8C-49FA651344D7}" type="datetimeFigureOut">
              <a:rPr lang="en-GB" smtClean="0"/>
              <a:t>25/01/2024</a:t>
            </a:fld>
            <a:endParaRPr lang="en-GB"/>
          </a:p>
        </p:txBody>
      </p:sp>
      <p:sp>
        <p:nvSpPr>
          <p:cNvPr id="3" name="Footer Placeholder 2">
            <a:extLst>
              <a:ext uri="{FF2B5EF4-FFF2-40B4-BE49-F238E27FC236}">
                <a16:creationId xmlns:a16="http://schemas.microsoft.com/office/drawing/2014/main" id="{536B33FB-83FF-4EEA-B722-50C935C1E7D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3CD17E2-3A72-497E-8B93-F6DBB4AA6457}"/>
              </a:ext>
            </a:extLst>
          </p:cNvPr>
          <p:cNvSpPr>
            <a:spLocks noGrp="1"/>
          </p:cNvSpPr>
          <p:nvPr>
            <p:ph type="sldNum" sz="quarter" idx="12"/>
          </p:nvPr>
        </p:nvSpPr>
        <p:spPr/>
        <p:txBody>
          <a:bodyPr/>
          <a:lstStyle/>
          <a:p>
            <a:fld id="{5DFE1DA8-C80A-4A79-8DB1-308FC38F80FB}" type="slidenum">
              <a:rPr lang="en-GB" smtClean="0"/>
              <a:t>‹#›</a:t>
            </a:fld>
            <a:endParaRPr lang="en-GB"/>
          </a:p>
        </p:txBody>
      </p:sp>
    </p:spTree>
    <p:extLst>
      <p:ext uri="{BB962C8B-B14F-4D97-AF65-F5344CB8AC3E}">
        <p14:creationId xmlns:p14="http://schemas.microsoft.com/office/powerpoint/2010/main" val="28599403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34737-CE00-444E-9979-9C8A22828FB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41AF0B9-BF5E-4144-89CA-C8C0A075CD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98DA5ED-F8F3-428C-8290-97758895FC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EF099F9-62EA-4BEE-BBA2-A17758A598E2}"/>
              </a:ext>
            </a:extLst>
          </p:cNvPr>
          <p:cNvSpPr>
            <a:spLocks noGrp="1"/>
          </p:cNvSpPr>
          <p:nvPr>
            <p:ph type="dt" sz="half" idx="10"/>
          </p:nvPr>
        </p:nvSpPr>
        <p:spPr/>
        <p:txBody>
          <a:bodyPr/>
          <a:lstStyle/>
          <a:p>
            <a:fld id="{E89DCCED-A749-4D1F-BE8C-49FA651344D7}" type="datetimeFigureOut">
              <a:rPr lang="en-GB" smtClean="0"/>
              <a:t>25/01/2024</a:t>
            </a:fld>
            <a:endParaRPr lang="en-GB"/>
          </a:p>
        </p:txBody>
      </p:sp>
      <p:sp>
        <p:nvSpPr>
          <p:cNvPr id="6" name="Footer Placeholder 5">
            <a:extLst>
              <a:ext uri="{FF2B5EF4-FFF2-40B4-BE49-F238E27FC236}">
                <a16:creationId xmlns:a16="http://schemas.microsoft.com/office/drawing/2014/main" id="{439A77D0-7942-4C96-807C-6A29BBDB6B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74C5E6-4F9F-44AF-BC41-15F5B0FB8531}"/>
              </a:ext>
            </a:extLst>
          </p:cNvPr>
          <p:cNvSpPr>
            <a:spLocks noGrp="1"/>
          </p:cNvSpPr>
          <p:nvPr>
            <p:ph type="sldNum" sz="quarter" idx="12"/>
          </p:nvPr>
        </p:nvSpPr>
        <p:spPr/>
        <p:txBody>
          <a:bodyPr/>
          <a:lstStyle/>
          <a:p>
            <a:fld id="{5DFE1DA8-C80A-4A79-8DB1-308FC38F80FB}" type="slidenum">
              <a:rPr lang="en-GB" smtClean="0"/>
              <a:t>‹#›</a:t>
            </a:fld>
            <a:endParaRPr lang="en-GB"/>
          </a:p>
        </p:txBody>
      </p:sp>
    </p:spTree>
    <p:extLst>
      <p:ext uri="{BB962C8B-B14F-4D97-AF65-F5344CB8AC3E}">
        <p14:creationId xmlns:p14="http://schemas.microsoft.com/office/powerpoint/2010/main" val="33046444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94C5A-6CE3-46D4-B47E-2A6A9998C78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D8906FE-0123-405C-810F-B548AB0C779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8C6A3B3-2FF0-401B-BD30-F97BCFB78C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140EB6D-ECC5-4306-B7C9-82840F320022}"/>
              </a:ext>
            </a:extLst>
          </p:cNvPr>
          <p:cNvSpPr>
            <a:spLocks noGrp="1"/>
          </p:cNvSpPr>
          <p:nvPr>
            <p:ph type="dt" sz="half" idx="10"/>
          </p:nvPr>
        </p:nvSpPr>
        <p:spPr/>
        <p:txBody>
          <a:bodyPr/>
          <a:lstStyle/>
          <a:p>
            <a:fld id="{E89DCCED-A749-4D1F-BE8C-49FA651344D7}" type="datetimeFigureOut">
              <a:rPr lang="en-GB" smtClean="0"/>
              <a:t>25/01/2024</a:t>
            </a:fld>
            <a:endParaRPr lang="en-GB"/>
          </a:p>
        </p:txBody>
      </p:sp>
      <p:sp>
        <p:nvSpPr>
          <p:cNvPr id="6" name="Footer Placeholder 5">
            <a:extLst>
              <a:ext uri="{FF2B5EF4-FFF2-40B4-BE49-F238E27FC236}">
                <a16:creationId xmlns:a16="http://schemas.microsoft.com/office/drawing/2014/main" id="{B97531F3-6BC0-4075-AFE2-492241B40F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D6DE66-612E-49A2-AEF4-ADDA648C693C}"/>
              </a:ext>
            </a:extLst>
          </p:cNvPr>
          <p:cNvSpPr>
            <a:spLocks noGrp="1"/>
          </p:cNvSpPr>
          <p:nvPr>
            <p:ph type="sldNum" sz="quarter" idx="12"/>
          </p:nvPr>
        </p:nvSpPr>
        <p:spPr/>
        <p:txBody>
          <a:bodyPr/>
          <a:lstStyle/>
          <a:p>
            <a:fld id="{5DFE1DA8-C80A-4A79-8DB1-308FC38F80FB}" type="slidenum">
              <a:rPr lang="en-GB" smtClean="0"/>
              <a:t>‹#›</a:t>
            </a:fld>
            <a:endParaRPr lang="en-GB"/>
          </a:p>
        </p:txBody>
      </p:sp>
    </p:spTree>
    <p:extLst>
      <p:ext uri="{BB962C8B-B14F-4D97-AF65-F5344CB8AC3E}">
        <p14:creationId xmlns:p14="http://schemas.microsoft.com/office/powerpoint/2010/main" val="28291228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7C1D6-EF35-47F7-AFC5-FB04EF64D340}"/>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02D6C6A-98EF-472A-A214-070EB98A11D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1556623-635B-4268-8B64-3D1406410E4E}"/>
              </a:ext>
            </a:extLst>
          </p:cNvPr>
          <p:cNvSpPr>
            <a:spLocks noGrp="1"/>
          </p:cNvSpPr>
          <p:nvPr>
            <p:ph type="dt" sz="half" idx="10"/>
          </p:nvPr>
        </p:nvSpPr>
        <p:spPr/>
        <p:txBody>
          <a:bodyPr/>
          <a:lstStyle/>
          <a:p>
            <a:fld id="{E89DCCED-A749-4D1F-BE8C-49FA651344D7}" type="datetimeFigureOut">
              <a:rPr lang="en-GB" smtClean="0"/>
              <a:t>25/01/2024</a:t>
            </a:fld>
            <a:endParaRPr lang="en-GB"/>
          </a:p>
        </p:txBody>
      </p:sp>
      <p:sp>
        <p:nvSpPr>
          <p:cNvPr id="5" name="Footer Placeholder 4">
            <a:extLst>
              <a:ext uri="{FF2B5EF4-FFF2-40B4-BE49-F238E27FC236}">
                <a16:creationId xmlns:a16="http://schemas.microsoft.com/office/drawing/2014/main" id="{E136ED75-0B39-401B-B6CD-ECC02D679C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220262-2F69-4279-AA45-9C15433167A0}"/>
              </a:ext>
            </a:extLst>
          </p:cNvPr>
          <p:cNvSpPr>
            <a:spLocks noGrp="1"/>
          </p:cNvSpPr>
          <p:nvPr>
            <p:ph type="sldNum" sz="quarter" idx="12"/>
          </p:nvPr>
        </p:nvSpPr>
        <p:spPr/>
        <p:txBody>
          <a:bodyPr/>
          <a:lstStyle/>
          <a:p>
            <a:fld id="{5DFE1DA8-C80A-4A79-8DB1-308FC38F80FB}" type="slidenum">
              <a:rPr lang="en-GB" smtClean="0"/>
              <a:t>‹#›</a:t>
            </a:fld>
            <a:endParaRPr lang="en-GB"/>
          </a:p>
        </p:txBody>
      </p:sp>
    </p:spTree>
    <p:extLst>
      <p:ext uri="{BB962C8B-B14F-4D97-AF65-F5344CB8AC3E}">
        <p14:creationId xmlns:p14="http://schemas.microsoft.com/office/powerpoint/2010/main" val="23357885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01E29A1-7955-40DB-90B7-9271AF6D13F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1546A47-B66D-4FF9-9B3A-1754CFCD739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AAFCB7B-CDAD-4224-AF5E-C155D99DDFA4}"/>
              </a:ext>
            </a:extLst>
          </p:cNvPr>
          <p:cNvSpPr>
            <a:spLocks noGrp="1"/>
          </p:cNvSpPr>
          <p:nvPr>
            <p:ph type="dt" sz="half" idx="10"/>
          </p:nvPr>
        </p:nvSpPr>
        <p:spPr/>
        <p:txBody>
          <a:bodyPr/>
          <a:lstStyle/>
          <a:p>
            <a:fld id="{E89DCCED-A749-4D1F-BE8C-49FA651344D7}" type="datetimeFigureOut">
              <a:rPr lang="en-GB" smtClean="0"/>
              <a:t>25/01/2024</a:t>
            </a:fld>
            <a:endParaRPr lang="en-GB"/>
          </a:p>
        </p:txBody>
      </p:sp>
      <p:sp>
        <p:nvSpPr>
          <p:cNvPr id="5" name="Footer Placeholder 4">
            <a:extLst>
              <a:ext uri="{FF2B5EF4-FFF2-40B4-BE49-F238E27FC236}">
                <a16:creationId xmlns:a16="http://schemas.microsoft.com/office/drawing/2014/main" id="{A350EDCB-7262-47CB-A29F-D6BCAF6356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D7CA6E-2797-4755-85BB-3F49BCD11E57}"/>
              </a:ext>
            </a:extLst>
          </p:cNvPr>
          <p:cNvSpPr>
            <a:spLocks noGrp="1"/>
          </p:cNvSpPr>
          <p:nvPr>
            <p:ph type="sldNum" sz="quarter" idx="12"/>
          </p:nvPr>
        </p:nvSpPr>
        <p:spPr/>
        <p:txBody>
          <a:bodyPr/>
          <a:lstStyle/>
          <a:p>
            <a:fld id="{5DFE1DA8-C80A-4A79-8DB1-308FC38F80FB}" type="slidenum">
              <a:rPr lang="en-GB" smtClean="0"/>
              <a:t>‹#›</a:t>
            </a:fld>
            <a:endParaRPr lang="en-GB"/>
          </a:p>
        </p:txBody>
      </p:sp>
    </p:spTree>
    <p:extLst>
      <p:ext uri="{BB962C8B-B14F-4D97-AF65-F5344CB8AC3E}">
        <p14:creationId xmlns:p14="http://schemas.microsoft.com/office/powerpoint/2010/main" val="24706936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F07C0D-EB46-4367-B677-5FE9F37BB3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9E11EB1-4434-46F2-88F5-F41B9E27A14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B7399DF-8841-4F23-89AD-A74FCA93DE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9DCCED-A749-4D1F-BE8C-49FA651344D7}" type="datetimeFigureOut">
              <a:rPr lang="en-GB" smtClean="0"/>
              <a:t>25/01/2024</a:t>
            </a:fld>
            <a:endParaRPr lang="en-GB"/>
          </a:p>
        </p:txBody>
      </p:sp>
      <p:sp>
        <p:nvSpPr>
          <p:cNvPr id="5" name="Footer Placeholder 4">
            <a:extLst>
              <a:ext uri="{FF2B5EF4-FFF2-40B4-BE49-F238E27FC236}">
                <a16:creationId xmlns:a16="http://schemas.microsoft.com/office/drawing/2014/main" id="{4490A83A-7EF7-49E7-AE81-9398418576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D13189D-6AC9-4C53-9C18-1E5B5CF9847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FE1DA8-C80A-4A79-8DB1-308FC38F80FB}" type="slidenum">
              <a:rPr lang="en-GB" smtClean="0"/>
              <a:t>‹#›</a:t>
            </a:fld>
            <a:endParaRPr lang="en-GB"/>
          </a:p>
        </p:txBody>
      </p:sp>
    </p:spTree>
    <p:extLst>
      <p:ext uri="{BB962C8B-B14F-4D97-AF65-F5344CB8AC3E}">
        <p14:creationId xmlns:p14="http://schemas.microsoft.com/office/powerpoint/2010/main" val="2335965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england.nhs.uk/wp-content/uploads/2016/09/helping-people-with-learning-disability-give-feedback-easy-read.pdf" TargetMode="External"/><Relationship Id="rId2" Type="http://schemas.openxmlformats.org/officeDocument/2006/relationships/hyperlink" Target="https://journals.sagepub.com/doi/abs/10.4276/030802212X13496921049743" TargetMode="External"/><Relationship Id="rId1" Type="http://schemas.openxmlformats.org/officeDocument/2006/relationships/slideLayout" Target="../slideLayouts/slideLayout2.xml"/><Relationship Id="rId4" Type="http://schemas.openxmlformats.org/officeDocument/2006/relationships/hyperlink" Target="https://www.kingsfund.org.uk/publications/making-case-quality-improvement"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useBgFill="1">
        <p:nvSpPr>
          <p:cNvPr id="105"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 name="Group 106">
            <a:extLst>
              <a:ext uri="{FF2B5EF4-FFF2-40B4-BE49-F238E27FC236}">
                <a16:creationId xmlns:a16="http://schemas.microsoft.com/office/drawing/2014/main" id="{E4556D3F-F9E0-4DD4-A96F-6A8297B924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08" name="Color">
              <a:extLst>
                <a:ext uri="{FF2B5EF4-FFF2-40B4-BE49-F238E27FC236}">
                  <a16:creationId xmlns:a16="http://schemas.microsoft.com/office/drawing/2014/main" id="{86D4FF5D-6473-4BE3-A6EC-40CE250274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Color">
              <a:extLst>
                <a:ext uri="{FF2B5EF4-FFF2-40B4-BE49-F238E27FC236}">
                  <a16:creationId xmlns:a16="http://schemas.microsoft.com/office/drawing/2014/main" id="{993888FB-861F-4B4A-819C-BEB6D558A8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descr="A group of people posing for a photo&#10;&#10;Description automatically generated">
            <a:extLst>
              <a:ext uri="{FF2B5EF4-FFF2-40B4-BE49-F238E27FC236}">
                <a16:creationId xmlns:a16="http://schemas.microsoft.com/office/drawing/2014/main" id="{7F38E4DD-D10B-3414-82DC-9CCBE13AA2D9}"/>
              </a:ext>
            </a:extLst>
          </p:cNvPr>
          <p:cNvPicPr>
            <a:picLocks noChangeAspect="1"/>
          </p:cNvPicPr>
          <p:nvPr/>
        </p:nvPicPr>
        <p:blipFill rotWithShape="1">
          <a:blip r:embed="rId2"/>
          <a:srcRect t="58"/>
          <a:stretch/>
        </p:blipFill>
        <p:spPr>
          <a:xfrm>
            <a:off x="5388505" y="1065276"/>
            <a:ext cx="6145356" cy="4727448"/>
          </a:xfrm>
          <a:prstGeom prst="rect">
            <a:avLst/>
          </a:prstGeom>
        </p:spPr>
      </p:pic>
      <p:grpSp>
        <p:nvGrpSpPr>
          <p:cNvPr id="111" name="Group 110">
            <a:extLst>
              <a:ext uri="{FF2B5EF4-FFF2-40B4-BE49-F238E27FC236}">
                <a16:creationId xmlns:a16="http://schemas.microsoft.com/office/drawing/2014/main" id="{65EABBED-2B80-4B13-A7A8-1D34C4A027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112" name="Freeform: Shape 111">
              <a:extLst>
                <a:ext uri="{FF2B5EF4-FFF2-40B4-BE49-F238E27FC236}">
                  <a16:creationId xmlns:a16="http://schemas.microsoft.com/office/drawing/2014/main" id="{73A7A746-A7C1-443C-9B24-406D22245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Freeform: Shape 112">
              <a:extLst>
                <a:ext uri="{FF2B5EF4-FFF2-40B4-BE49-F238E27FC236}">
                  <a16:creationId xmlns:a16="http://schemas.microsoft.com/office/drawing/2014/main" id="{1D71425D-6031-4121-BA40-815DACCD0E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Freeform: Shape 113">
              <a:extLst>
                <a:ext uri="{FF2B5EF4-FFF2-40B4-BE49-F238E27FC236}">
                  <a16:creationId xmlns:a16="http://schemas.microsoft.com/office/drawing/2014/main" id="{67A43343-A25B-49D5-9967-D5647ADF7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Freeform: Shape 114">
              <a:extLst>
                <a:ext uri="{FF2B5EF4-FFF2-40B4-BE49-F238E27FC236}">
                  <a16:creationId xmlns:a16="http://schemas.microsoft.com/office/drawing/2014/main" id="{F066E434-22B6-48A1-BC19-A80163E819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Freeform: Shape 115">
              <a:extLst>
                <a:ext uri="{FF2B5EF4-FFF2-40B4-BE49-F238E27FC236}">
                  <a16:creationId xmlns:a16="http://schemas.microsoft.com/office/drawing/2014/main" id="{35470CE2-E5F8-489C-84E9-775AE8D3E3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Freeform: Shape 116">
              <a:extLst>
                <a:ext uri="{FF2B5EF4-FFF2-40B4-BE49-F238E27FC236}">
                  <a16:creationId xmlns:a16="http://schemas.microsoft.com/office/drawing/2014/main" id="{12435DD6-F0FB-492A-9267-CE09EC2C5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Freeform: Shape 117">
              <a:extLst>
                <a:ext uri="{FF2B5EF4-FFF2-40B4-BE49-F238E27FC236}">
                  <a16:creationId xmlns:a16="http://schemas.microsoft.com/office/drawing/2014/main" id="{5B17117C-64EA-4B8B-9DDC-D10E947C46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5198986-3C4D-4F76-A2AD-63C500AC154A}"/>
              </a:ext>
            </a:extLst>
          </p:cNvPr>
          <p:cNvSpPr>
            <a:spLocks noGrp="1"/>
          </p:cNvSpPr>
          <p:nvPr>
            <p:ph type="ctrTitle"/>
          </p:nvPr>
        </p:nvSpPr>
        <p:spPr>
          <a:xfrm>
            <a:off x="789708" y="1014574"/>
            <a:ext cx="5633531" cy="2226769"/>
          </a:xfrm>
        </p:spPr>
        <p:txBody>
          <a:bodyPr anchor="ctr">
            <a:normAutofit fontScale="90000"/>
          </a:bodyPr>
          <a:lstStyle/>
          <a:p>
            <a:pPr algn="l"/>
            <a:r>
              <a:rPr lang="en-GB" sz="5400" b="1"/>
              <a:t>Discovery Through Activity Group Feedback Form</a:t>
            </a:r>
          </a:p>
        </p:txBody>
      </p:sp>
      <p:sp>
        <p:nvSpPr>
          <p:cNvPr id="3" name="Subtitle 2">
            <a:extLst>
              <a:ext uri="{FF2B5EF4-FFF2-40B4-BE49-F238E27FC236}">
                <a16:creationId xmlns:a16="http://schemas.microsoft.com/office/drawing/2014/main" id="{17D309F2-DB71-4C7F-81C0-E85571B2DA7D}"/>
              </a:ext>
            </a:extLst>
          </p:cNvPr>
          <p:cNvSpPr>
            <a:spLocks noGrp="1"/>
          </p:cNvSpPr>
          <p:nvPr>
            <p:ph type="subTitle" idx="1"/>
          </p:nvPr>
        </p:nvSpPr>
        <p:spPr>
          <a:xfrm>
            <a:off x="789708" y="3640633"/>
            <a:ext cx="5050846" cy="2487212"/>
          </a:xfrm>
        </p:spPr>
        <p:txBody>
          <a:bodyPr vert="horz" lIns="91440" tIns="45720" rIns="91440" bIns="45720" rtlCol="0" anchor="t">
            <a:normAutofit/>
          </a:bodyPr>
          <a:lstStyle/>
          <a:p>
            <a:pPr algn="l"/>
            <a:r>
              <a:rPr lang="en-GB" sz="2800" b="1">
                <a:cs typeface="Calibri"/>
              </a:rPr>
              <a:t>Quality Improvement Project using the PDSA Cycle</a:t>
            </a:r>
          </a:p>
          <a:p>
            <a:pPr algn="l"/>
            <a:endParaRPr lang="en-GB">
              <a:solidFill>
                <a:schemeClr val="tx2"/>
              </a:solidFill>
              <a:cs typeface="Calibri"/>
            </a:endParaRPr>
          </a:p>
        </p:txBody>
      </p:sp>
    </p:spTree>
    <p:extLst>
      <p:ext uri="{BB962C8B-B14F-4D97-AF65-F5344CB8AC3E}">
        <p14:creationId xmlns:p14="http://schemas.microsoft.com/office/powerpoint/2010/main" val="13302840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cs typeface="Calibri"/>
              </a:rPr>
              <a:t>The </a:t>
            </a:r>
            <a:endParaRPr lang="en-US" err="1"/>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300859" cy="6858000"/>
            <a:chOff x="0" y="0"/>
            <a:chExt cx="12300859"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51005" y="0"/>
              <a:ext cx="6249854" cy="182713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0F8CA527-17B8-FEE4-E6B4-D9256B34CAFD}"/>
              </a:ext>
            </a:extLst>
          </p:cNvPr>
          <p:cNvSpPr>
            <a:spLocks noGrp="1"/>
          </p:cNvSpPr>
          <p:nvPr>
            <p:ph type="title"/>
          </p:nvPr>
        </p:nvSpPr>
        <p:spPr>
          <a:xfrm>
            <a:off x="786385" y="841248"/>
            <a:ext cx="5129600" cy="1230295"/>
          </a:xfrm>
        </p:spPr>
        <p:txBody>
          <a:bodyPr anchor="ctr">
            <a:normAutofit fontScale="90000"/>
          </a:bodyPr>
          <a:lstStyle/>
          <a:p>
            <a:r>
              <a:rPr lang="en-GB" sz="4800" b="1">
                <a:cs typeface="Calibri Light"/>
              </a:rPr>
              <a:t>Introduction to the Discovery Through Activity Group </a:t>
            </a:r>
          </a:p>
        </p:txBody>
      </p:sp>
      <p:pic>
        <p:nvPicPr>
          <p:cNvPr id="7" name="Picture 6" descr="A group of people playing sports&#10;&#10;Description automatically generated">
            <a:extLst>
              <a:ext uri="{FF2B5EF4-FFF2-40B4-BE49-F238E27FC236}">
                <a16:creationId xmlns:a16="http://schemas.microsoft.com/office/drawing/2014/main" id="{5861746A-5F04-4BBB-073C-09AA5D0C8865}"/>
              </a:ext>
            </a:extLst>
          </p:cNvPr>
          <p:cNvPicPr>
            <a:picLocks noChangeAspect="1"/>
          </p:cNvPicPr>
          <p:nvPr/>
        </p:nvPicPr>
        <p:blipFill>
          <a:blip r:embed="rId2"/>
          <a:stretch>
            <a:fillRect/>
          </a:stretch>
        </p:blipFill>
        <p:spPr>
          <a:xfrm>
            <a:off x="1065821" y="2560373"/>
            <a:ext cx="3844797" cy="3690930"/>
          </a:xfrm>
          <a:prstGeom prst="rect">
            <a:avLst/>
          </a:prstGeom>
        </p:spPr>
      </p:pic>
      <p:sp>
        <p:nvSpPr>
          <p:cNvPr id="28" name="Content Placeholder 27">
            <a:extLst>
              <a:ext uri="{FF2B5EF4-FFF2-40B4-BE49-F238E27FC236}">
                <a16:creationId xmlns:a16="http://schemas.microsoft.com/office/drawing/2014/main" id="{99E9DEB9-171E-B9F8-4D42-7E7483F344BC}"/>
              </a:ext>
            </a:extLst>
          </p:cNvPr>
          <p:cNvSpPr>
            <a:spLocks noGrp="1"/>
          </p:cNvSpPr>
          <p:nvPr>
            <p:ph idx="1"/>
          </p:nvPr>
        </p:nvSpPr>
        <p:spPr>
          <a:xfrm>
            <a:off x="6147481" y="797379"/>
            <a:ext cx="6115429" cy="6695602"/>
          </a:xfrm>
        </p:spPr>
        <p:txBody>
          <a:bodyPr vert="horz" lIns="91440" tIns="45720" rIns="91440" bIns="45720" rtlCol="0" anchor="t">
            <a:normAutofit/>
          </a:bodyPr>
          <a:lstStyle/>
          <a:p>
            <a:pPr marL="0" indent="0">
              <a:buNone/>
            </a:pPr>
            <a:endParaRPr lang="en-GB" sz="1400" b="1">
              <a:latin typeface="Arial"/>
              <a:cs typeface="Calibri"/>
            </a:endParaRPr>
          </a:p>
          <a:p>
            <a:pPr>
              <a:buNone/>
            </a:pPr>
            <a:endParaRPr lang="en-GB" sz="1400">
              <a:latin typeface="Arial"/>
              <a:cs typeface="Arial"/>
            </a:endParaRPr>
          </a:p>
          <a:p>
            <a:pPr>
              <a:buNone/>
            </a:pPr>
            <a:r>
              <a:rPr lang="en-GB" sz="1600">
                <a:solidFill>
                  <a:srgbClr val="000000"/>
                </a:solidFill>
                <a:latin typeface="Arial"/>
                <a:cs typeface="Arial"/>
              </a:rPr>
              <a:t>      </a:t>
            </a:r>
            <a:endParaRPr lang="en-GB"/>
          </a:p>
          <a:p>
            <a:pPr>
              <a:buNone/>
            </a:pPr>
            <a:endParaRPr lang="en-GB"/>
          </a:p>
          <a:p>
            <a:pPr>
              <a:buNone/>
            </a:pPr>
            <a:endParaRPr lang="en-GB" sz="1600" u="sng">
              <a:latin typeface="Arial"/>
              <a:cs typeface="Arial"/>
            </a:endParaRPr>
          </a:p>
          <a:p>
            <a:pPr marL="0" indent="0">
              <a:buNone/>
            </a:pPr>
            <a:endParaRPr lang="en-GB" sz="1600">
              <a:solidFill>
                <a:srgbClr val="000000"/>
              </a:solidFill>
              <a:latin typeface="Arial"/>
              <a:cs typeface="Calibri"/>
            </a:endParaRPr>
          </a:p>
          <a:p>
            <a:pPr marL="0" indent="0">
              <a:buNone/>
            </a:pPr>
            <a:endParaRPr lang="en-GB">
              <a:cs typeface="Calibri"/>
            </a:endParaRPr>
          </a:p>
        </p:txBody>
      </p:sp>
      <p:sp>
        <p:nvSpPr>
          <p:cNvPr id="3" name="TextBox 2">
            <a:extLst>
              <a:ext uri="{FF2B5EF4-FFF2-40B4-BE49-F238E27FC236}">
                <a16:creationId xmlns:a16="http://schemas.microsoft.com/office/drawing/2014/main" id="{0B585F5C-0332-E440-308E-F1DCF9FDEE23}"/>
              </a:ext>
            </a:extLst>
          </p:cNvPr>
          <p:cNvSpPr txBox="1"/>
          <p:nvPr/>
        </p:nvSpPr>
        <p:spPr>
          <a:xfrm>
            <a:off x="6227336" y="791293"/>
            <a:ext cx="5886922" cy="70480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Arial"/>
                <a:cs typeface="Arial"/>
              </a:rPr>
              <a:t>The discovery through activity group is a 12-week group run by the Mental Health service. The group offers service users with a mental health diagnosis an opportunity to attend a face-to-face group with a different topic every week. </a:t>
            </a:r>
            <a:endParaRPr lang="en-US" sz="2000" dirty="0">
              <a:solidFill>
                <a:srgbClr val="0070C0"/>
              </a:solidFill>
              <a:latin typeface="Calibri" panose="020F0502020204030204"/>
              <a:cs typeface="Calibri"/>
            </a:endParaRPr>
          </a:p>
          <a:p>
            <a:endParaRPr lang="en-US" sz="2000" dirty="0">
              <a:latin typeface="Arial"/>
              <a:cs typeface="Arial"/>
            </a:endParaRPr>
          </a:p>
          <a:p>
            <a:r>
              <a:rPr lang="en-US" sz="2000" dirty="0">
                <a:latin typeface="Arial"/>
                <a:cs typeface="Arial"/>
              </a:rPr>
              <a:t>The purpose of the group is for the service users to identify new interests, broaden their opportunities to participate, make friendships with others and practice a range of pursuits for a more balanced lifestyle with improved wellbeing and quality of life. </a:t>
            </a:r>
            <a:endParaRPr lang="en-US" sz="2000" dirty="0">
              <a:cs typeface="Calibri"/>
            </a:endParaRPr>
          </a:p>
          <a:p>
            <a:endParaRPr lang="en-US" sz="2000">
              <a:latin typeface="Arial"/>
              <a:cs typeface="Arial"/>
            </a:endParaRPr>
          </a:p>
          <a:p>
            <a:r>
              <a:rPr lang="en-US" sz="2000" dirty="0">
                <a:latin typeface="Arial"/>
                <a:cs typeface="Arial"/>
              </a:rPr>
              <a:t>The Learning Disability service delivered two 8-week online groups via teams with service users with a learning disability during the COVID epidemic. We also carried out a pilot face to face group in late 2023. 7 service users were invited and at most 5 attended. </a:t>
            </a:r>
          </a:p>
          <a:p>
            <a:endParaRPr lang="en-US">
              <a:latin typeface="Arial"/>
              <a:cs typeface="Arial"/>
            </a:endParaRPr>
          </a:p>
          <a:p>
            <a:endParaRPr lang="en-US">
              <a:latin typeface="Arial"/>
              <a:cs typeface="Arial"/>
            </a:endParaRPr>
          </a:p>
          <a:p>
            <a:endParaRPr lang="en-US">
              <a:latin typeface="Arial"/>
              <a:cs typeface="Arial"/>
            </a:endParaRPr>
          </a:p>
          <a:p>
            <a:endParaRPr lang="en-US">
              <a:latin typeface="Arial"/>
              <a:cs typeface="Arial"/>
            </a:endParaRPr>
          </a:p>
        </p:txBody>
      </p:sp>
      <p:sp>
        <p:nvSpPr>
          <p:cNvPr id="4" name="TextBox 3">
            <a:extLst>
              <a:ext uri="{FF2B5EF4-FFF2-40B4-BE49-F238E27FC236}">
                <a16:creationId xmlns:a16="http://schemas.microsoft.com/office/drawing/2014/main" id="{F5FC2972-A7F3-695A-7E19-5E3BEA6ED7C8}"/>
              </a:ext>
            </a:extLst>
          </p:cNvPr>
          <p:cNvSpPr txBox="1"/>
          <p:nvPr/>
        </p:nvSpPr>
        <p:spPr>
          <a:xfrm>
            <a:off x="6228630" y="405190"/>
            <a:ext cx="589797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cs typeface="Calibri" panose="020F0502020204030204"/>
              </a:rPr>
              <a:t>Introduction to the Discovery through Activity group  </a:t>
            </a:r>
          </a:p>
        </p:txBody>
      </p:sp>
    </p:spTree>
    <p:extLst>
      <p:ext uri="{BB962C8B-B14F-4D97-AF65-F5344CB8AC3E}">
        <p14:creationId xmlns:p14="http://schemas.microsoft.com/office/powerpoint/2010/main" val="5446231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a:p>
            <a:pPr algn="ctr"/>
            <a:endParaRPr lang="en-US">
              <a:cs typeface="Calibri"/>
            </a:endParaRPr>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76330" cy="6858000"/>
            <a:chOff x="651279" y="598259"/>
            <a:chExt cx="10911161"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608278"/>
              <a:ext cx="10911161" cy="5670723"/>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8434" y="12095"/>
              <a:ext cx="6201472" cy="180294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26D15729-8F58-4E96-904F-AA9BEA1DEFC1}"/>
              </a:ext>
            </a:extLst>
          </p:cNvPr>
          <p:cNvSpPr>
            <a:spLocks noGrp="1"/>
          </p:cNvSpPr>
          <p:nvPr>
            <p:ph type="title"/>
          </p:nvPr>
        </p:nvSpPr>
        <p:spPr>
          <a:xfrm>
            <a:off x="786385" y="841248"/>
            <a:ext cx="5129600" cy="1967311"/>
          </a:xfrm>
        </p:spPr>
        <p:txBody>
          <a:bodyPr anchor="ctr">
            <a:normAutofit fontScale="90000"/>
          </a:bodyPr>
          <a:lstStyle/>
          <a:p>
            <a:r>
              <a:rPr lang="en-GB" sz="4800" b="1">
                <a:cs typeface="Calibri Light"/>
              </a:rPr>
              <a:t>Discovery through Activity Feedback Form via a PDSA cycle</a:t>
            </a:r>
            <a:endParaRPr lang="en-GB" sz="4800" b="1"/>
          </a:p>
        </p:txBody>
      </p:sp>
      <p:sp>
        <p:nvSpPr>
          <p:cNvPr id="3" name="Content Placeholder 2">
            <a:extLst>
              <a:ext uri="{FF2B5EF4-FFF2-40B4-BE49-F238E27FC236}">
                <a16:creationId xmlns:a16="http://schemas.microsoft.com/office/drawing/2014/main" id="{9E8C79A9-2B3A-48B9-85DB-4A5EF87B6D4A}"/>
              </a:ext>
            </a:extLst>
          </p:cNvPr>
          <p:cNvSpPr>
            <a:spLocks noGrp="1"/>
          </p:cNvSpPr>
          <p:nvPr>
            <p:ph idx="1"/>
          </p:nvPr>
        </p:nvSpPr>
        <p:spPr>
          <a:xfrm>
            <a:off x="6161586" y="762480"/>
            <a:ext cx="6029777" cy="6205349"/>
          </a:xfrm>
        </p:spPr>
        <p:txBody>
          <a:bodyPr vert="horz" lIns="91440" tIns="45720" rIns="91440" bIns="45720" rtlCol="0" anchor="ctr">
            <a:normAutofit/>
          </a:bodyPr>
          <a:lstStyle/>
          <a:p>
            <a:pPr marL="0" indent="0">
              <a:buNone/>
            </a:pPr>
            <a:endParaRPr lang="en-GB" sz="1800" b="1">
              <a:solidFill>
                <a:schemeClr val="tx2"/>
              </a:solidFill>
              <a:latin typeface="Arial"/>
              <a:cs typeface="Arial"/>
            </a:endParaRPr>
          </a:p>
          <a:p>
            <a:pPr marL="0" indent="0">
              <a:buNone/>
            </a:pPr>
            <a:endParaRPr lang="en-GB" sz="2000" u="sng">
              <a:solidFill>
                <a:srgbClr val="000000"/>
              </a:solidFill>
              <a:latin typeface="Arial"/>
              <a:cs typeface="Arial"/>
            </a:endParaRPr>
          </a:p>
          <a:p>
            <a:pPr marL="0" indent="0">
              <a:buNone/>
            </a:pPr>
            <a:endParaRPr lang="en-GB" sz="1800">
              <a:solidFill>
                <a:schemeClr val="tx2"/>
              </a:solidFill>
              <a:latin typeface="Arial"/>
              <a:cs typeface="Arial"/>
            </a:endParaRPr>
          </a:p>
        </p:txBody>
      </p:sp>
      <p:pic>
        <p:nvPicPr>
          <p:cNvPr id="4" name="Picture 3" descr="A group of people standing together&#10;&#10;Description automatically generated">
            <a:extLst>
              <a:ext uri="{FF2B5EF4-FFF2-40B4-BE49-F238E27FC236}">
                <a16:creationId xmlns:a16="http://schemas.microsoft.com/office/drawing/2014/main" id="{1B1F3B3F-A95A-970B-40E2-174544374F84}"/>
              </a:ext>
            </a:extLst>
          </p:cNvPr>
          <p:cNvPicPr>
            <a:picLocks noChangeAspect="1"/>
          </p:cNvPicPr>
          <p:nvPr/>
        </p:nvPicPr>
        <p:blipFill>
          <a:blip r:embed="rId2"/>
          <a:stretch>
            <a:fillRect/>
          </a:stretch>
        </p:blipFill>
        <p:spPr>
          <a:xfrm>
            <a:off x="634974" y="2979139"/>
            <a:ext cx="4501265" cy="3260672"/>
          </a:xfrm>
          <a:prstGeom prst="rect">
            <a:avLst/>
          </a:prstGeom>
        </p:spPr>
      </p:pic>
      <p:sp>
        <p:nvSpPr>
          <p:cNvPr id="6" name="AutoShape 2" descr="data:image/png;base64,iVBORw0KGgoAAAANSUhEUgAAAMgAAADICAYAAACtWK6eAAAAAXNSR0IArs4c6QAAAARnQU1BAACxjwv8YQUAAAAJcEhZcwAACxIAAAsSAdLdfvwAAKWESURBVHhe7H0FoGVXdfY6et2evzdumYm7KyF48BBCAwQJ1uIUa4sVh9IghaLFggcLIYIFibvMJOP6XK7L8fN/375vftIWKyXTvMesycm979zjZ31rfWvvtdeWg3JQDspBOSgH5c8Sbf7zoPyJMrVrVMRIydbbbkxX50bT9fKk3dPfV0omjcbA4ODkzNge7+xLXi+advDRLgY5+Bb/RNl090a55YeflxWHnbhibNeWZ8/NTDwuCjoDcejYuXyx6PtB0zTk7p5S8cFkOnePG1k/n2vmq/lURy5+3Vvnj3JQFpocBMgfkTiO5eaf/lKGVh1iPnjTj0/bteXuj4zu23l8rV7WPC+U3p4e6e8pSqPVkFazIQO9RSmVih07mbw7m+/9TrkWfOclb//XsU2/vl6OOPvc7kEPyoKRgwD5I3L9FV+TVCaXHtu36z3bN93xnJmp3UPVelPCSETXDFm+ZEhcz5dCISW5jC2GxKIbuhimhU8zKlfbm3p6+762/qjjrj3y9Kc8+KOf/MZbtbRfTjnjrPkzHJRHshwEyB+QX3//u/K597xAznryS164d8/WT9Rqc5lY10TXLZkpN6SUz0gpl5VIQhkZ6pO0qUkumxbP9aTeakkAFLl+KGEsUSZfnE2kiletWr3qexuOO/WGJRtOqs3ue1D6lx82f7aD8kgUY/7zoPwOeeIZx8vRpz4hPTW25YOdTv0QM5EULxBpdTxQr1AMwwAIQhkeGZR8KiNLh4bgUVZINpmSyPelWqlJu+2K5/vazMxMxmnOHWvp2pPhYAodt3z91N6t4ee++v35sx2UR6Lo858H5XdIvTImU+PblthJc03/4LBkcwVJJBJimaZkMxkxEZVnsxnRSLfgjPPJvNheJEOFflmeL8mxq1bJaYdukKOXLZOVPSVZPtAn/b2FVKdVmajUZiPXac2f6aA8UuUgxfoD8sX3vQaewrgIocTlMfxFvd4QP/AF3kBaLUdcpyMp25KkZcqKvj45YuUqWYml1NMreuCKDjABO+IggG+2WxJiu6ZmzO2bGn2WoWnXP/5F7+ie6KA8YuWgB/k9ctnb3iZDS3rESiY2JNJZI4ItSabTki0UZe36DZLPZyUAWDqdjmhhIMV8TnLFIrZPIUaBP7ETolsJsbNFKSxZJUNrDpOhpWtl6eCyH43Pjf8mjWMdlEe+HATI75FMOikbtxZ107LW+Z4vTscRTYO3SIJS8XdQrD7QpmVDA3LsYYfKqhUrpQc0LJnOSAjAhDFCd92QOJkVSeXESKRByWzJJBIbnvukSwonHnla90QH5REtBwHye2TZqmVy1rmHJjXNXNJoNkGwTPF9B7/EEkUx/q9JT6lPhgeHpJDLSxG0Ko1P0+AvAX6HAEkRgBLD00gAgIF2SeivjkNvMA6x7qA84uUgQH6PuPAYk6P7svV6vb/ZaEmzVhe30URAgdgCmm/GmmRTKdXvwWDdBIDiKMBvoeoH0XWtm27idbBPE+AAIAiK0A8AGD8OvPkzHZRHshwEyO+R8sykTOzdqXluB3oey+HLl8mzjj5aTkXs4c/MSex5kgAoJNIkkUiJiW1MACQOAolAsSQGUNhnYpqimRaetKEAo+kG3EgEV6R8zEF5hMvBVqzfI59611sRhAc5z6v+pJROnvLYYknsoC5T1YZMaabsqjel7voy1JOTow49VJYvXQYvoknotgGQUBII0jUE6JEJLwPAWHzSoFuRru8NDPNsoGV36qj/+9QTptJQbrnq59auB25MBX476zptOEHTWbbsiGrYeFdg9vxGznvBCrXdX5scBMjvkc+9/50ItsNcsz5xXUaTU5801Au7X5dNO/fJCY99jOyr1mTrnn2yamRQ1qxeK/kcW7U8cV1HQqctPihabCbAyFypTM/I8uXLpVDqlbrnlduG/mjQtHuWn3fx/NkOvNxy/a1yz8++KoaVzAcSXghgnx95raFWq9lj6qHhelHTTqS2tludmwD2Xxx7xlMfqIxt8S96y3v/qjKVD1Ks3yNuuyG+00wgmM5W61WJ+/pl19adYsMz2KmkrNlwuJxw9DGyctVayWSygrADS4zfLfH8UCYmZiTwYknaaZnct1dmx/dJpVKW6cnRndXy+GxlbnT+TAde7rh7k9zz83+XRCpeMT259T/27bj3U6Oj2576wLatJ8/VZtc1Wo3VmbR1lGGGF3hh619F61xXHr3jYz3Llvf+9Kv/Nn+Uvw45CJDfI67Dpl3PcB3PbMMjeAjKR9YdIpaVkMhISiJXkuE1h0u+fymAwVDdQMxhiG3qUgCYYsuUuzc9KLv3jokG6lXqKXJdy0hk3u3NOaPLV66fP9OBFVKqO6+4TPL5wZ59u3d+cGJy7zM7TsPyfMRUCU180MNITPEjXRwvlFrTkdlKeXBifNfL9m654+L77rhWrvzUh+aPtvjlYC7W75GTjjhU/CBINepzz9PiYPDotetk3YajJTM0ILEWSaJ3WCLS9ygUDWAwLFt0xBpGuyW2lZIBxCTDg/1SyuWkL5WQdBqBvJXcuXWu8QE3ihuHP+2l3RMdYDmyN5IVazckd2255/07du28xPN8zTQtBfIsaCLQrLKTO6CG7U4H15+S4f4ewS1qlhb3p5KD17Xr07Urf3P3/BEXtxz0IL9HigMDsva406vFnsL9pWJWzHxSJJWRvkKPJKJAOqBdUeCrVqpYtySKwMvhZTSghk26VmFAeoZXSm/vgOSL/aLpOcloSfOcQw7Vz95wxPxZDrzEfktqM/tODvzW86I41E0AO5FISiqVlgzuL50EkA1b5ZotH8a9WpbMVRoyPVeTqdm5E+Yq4y9/8fu+IJ9791vmj7i45SBAfo+ceu45MmjPBsefeMKPTjjmqCBbKkiYs8X329JptyVwO/AeAYARItboiAMa5roIzoGTCL/F0+PiT0/I+MYHpTPXkrDpStgORqJYPxyImj/LgZVvf/Z9Mn7rD6RenXm0ben5/r4+sRAzOYiZ0umMJFN5Kdda0sZ9aLouHcRQzY4rXhCwRU/qjbrUatXzPvXWl5Xc5tz8URe3HATI75HTz32iLFmxXpYsW33v2tXrprKwrmIhzli2SjIr1wnCCgk7dfGbZQndlnjtutSbdWmBy9drVZnbvlXGN2+X7Zu3yJ69e6VTayKu8dKe6x0dRZHsvPo782c6cKK5ZVl69gXDHaf51CDE3zrHr+RBrXJSbzVl775RqVRrYpg2PEZVqo0WAJSSUqmH/TcC/yhJ21yFCGWZpf11ZAIcBMgfkJwRSU6PptJaOE1AaFD+2GsLXIaErZp4jTlxm1Xx4T1CrGOSSQxFqjQ7snNyWpphJKUVq2Qa4Ni1Z7fMzE78vFYe/8HsxB6J4XkOuHguwm/jNEMzDg2AkHqjI01cq9dxZArXOzs7ozo5A6+bfJlkXKUj0Ap9ySGO0hC+O46bC6NwCZuz/xrkIED+gGjtqmitct6IvB4ChPlTQQdgAIUixWrXauJ0mopeeUwlYbcSgtwo1GR017hM7x0THcBZsW619B+1vpJa3v+uUAu3XuOOyprzL+qe5ADJrb/8hthQ9mQysSqfSTFoAqhDYKYDzzEu7bYjURxLIWMjDmEyTSj5bFLdc4ztCum0rBweRGyStBDIFCV25aZrr5o/+uKVgwD5HcKm0Kee+mxZ/vgv6rOTs2stwyxpTCtBEB75iDsABh/exHdd1SHoADTM9u14nniOJ319/XLaKSchyF0ihieSxD6wwNfovenb9HxaLr30w/NnOnCSSGSlWUWc5AVZv+NJKZWUnrQtcH9iiC8WW+a0GAoRigHvljFNSSN4b4FmefA8BIoWRwBNWk8mraWGOATb/NEXrxxs5v0d0pi2ZWTl6lzUue9Dgz3am088Yn2/Zqa0OAwlBAAEnz6VJg7FTqZVy1VAygGrnIRiZbJFSff2SxIKaNqGWD2FSdeQvw/q7u56QpN///qBtbzbLv+UpKsNa21f/9opp3N8KZ06s7+Ql95MQjK4vjzoU38uJf3wGCv7eqQH4Eni3iLPkbSlywBAvWKwV6X3d0C/NCP5M6dVv3H5kWfLZ774pfmzLE4BJzgoD5VrPv5T+fL4PZI2k0/b+pvvff0tTz489aRzzgX71sHNQbFangROC5YVMQi8iJlKidNuSaNaxtPUpa9/RIqlQbEyBQApFr/VEkcLP/LPu25444tKh8THXvz6+TMdOLn7E/+Ma3ZTBa3zxe1BdNLg0uGVS3p7tTauu9WoiI1AHGhHfBJJNp0XG4E7E/pdpyntRll0w5DSwLBUajNyzwMP+L6efE7otr9rPftDcsGGofmzLE456EH+i+hHnyCJ2CxOaNEHND3acOaSlKxZvlxCxBohKFXkRxL4oFZMYwcloRehN+ESBkx317CaSYsI5GFtA6wEi//Y2fmlD6x91ivmz3Jg5emHLZFl2UyAmKnvwUrrmVEcWCP9vZJKZ6XQMySlvmHpAbBLfUOS6R2URKlfUj0Dku0bkQIBP7xaEvCKzUZV5srlB5aMrP78Y8+7qLG8M+G//zOL24McjEEeIu979+VyQ3tWqlr07Fbgn9vIDcmPbt8pu3bukNhOwpwgAI8RjMNTGImEJHIFMZMZsVJpSeRz8BppmS5PyeatG+WBBzc2tu3YPLZ3cuyaSqd102y7OX+WAy+P/8jl0jASYgyt+LkkUre22h1VkkjTTNFNtlQZKr6AG5EYNJFUkeSCcZeRzLK+l2q5a3dcyedHetdYqS+O/+x7Z1avPxik/1XI3l+UZfCI02Rq71jivL7lZ9Ylfq0TRlYE6nFP2CvfuOqnMja+T2ITDlcLmZUoJqhIMluQXP8SKQ4ulwKscKvTkSRBEpvywV/cu+MHD+y8aKK652Jv0/3jv3jgzvmz/d9ITePw38y4kSvdnM4XOzv3TYQ7duyMa+UKYg2AnhkA9H/AhsoGYBoNDIHoFj418eE1t+4eB0D6R8xmPfA23X5fNLa9e/BFLH+1FOufn3yZPGrrdXLiP30xeefM5rWrDjnkGTsro29vppOvr8WywkMgDtMqYSonc5NTkijvlGUIVE2m7bI1l5aXFtZKwspmRIeHyeTzsnTZarnx/m3y4417hibilNw1bVx79Xjb+/fPfXX+zP83cvHTz5dTXvoG3y6OLIVrOGm6XGvsm5qNt+/Zneo06pLSNTVmhYE54hVpN5tSr1alVQeAwkCmpsZl49ZdckT/QCtjypuLZzzmVjZhf/DHN8yfYXHKX12Q/skP/Fr+7sNnycte8emBucbMBS2n8xRJJI7UDX2oOjet60NLpGPYqiAcHw8DVG12Uk5q3C/PO3GpjAwNwlsMip0fBCGxxHM6HEULmpUSO5mQEFTqHR/9D/nWHVukb+X6IFsofnhJX+87Wx3H+/G3/m/5+lte/zppOd5zLn78mZdHlVFtx76ZeOfopD4zMyfD/SUZKubF0iOJglBqbUdy2ZSsWLJUFaKoNudw30vlqIR+eTpjvsQNxMk8+cXzR1688lfjQd78j5+V88+8QN/m71215ohzXjjrNz8QGNoL/NA/pNxs5WpBrHVgOROZjMSpTHdQEDyEiViDtKNcacmhwz2SDFuqHlapf1jFIIZliYklSa7Olp9mRb77sxtlx9i0GNm8rmdLx+mJpNWTL+x+5uMuqR93ytnxzTf9dP6qDqyc//jHSyabTR5x9NEX9FhR2ogCzYWnKGUQXyXSsmlvWWqOL8V8Vibm6pIGXcSli4/72jjjy0lHHL57qC/3mki3RoMNJ8v7Lvv4/JEXryx6gLz1bZ+RJ5z1VKNsR8eMas4bq4H33nrgXAjPscQJAp2Dm5xmXTqOI41mTTJ9A2IAIDHAQQrlj43K6HXfkX2b7pKKkZcjVy+Vxvgu1d+RK/Wqaic26JVh2xJ1atKqNeQ7v7hVxlquGD39EiaztpFKnYkg+Ml7WtWldd+pHLL60On1R58cbd14x/xVHhjph/e7Y+MDswPFUidq1U5HdJEYLBalkM0grLLkkmeeL7l0QtbDECzpK8nIQI8sHSzKYcceL44X7F3Vl/9Y5rTzfxg7dUmuOWr+qItbFi1A3v/6T0riCY+ThBeunrLCt9Ulev9ss/GYmbm50lxlTquUZ6VRq4Ffs8VGxK3OSWNuUrIr1kqyUJIQXqJy102y+5pvSmNiL2iUK5PTc9JO9sjxa4bFDttQLHgQBO5M5JPQk8hpyNRcQ75x40ap6wBNuiABgmNPN7XW7FSP12mdFlvW0yPb6h0ZWTpx3JFnzx57+nnx3bf+Ql3Dwy0bN26Sr77n9eFAKbUp5TXOa8/NLJ8cHZPZ8TE5fv06WXXoYWokZWNuToaGRqTY3y+ZngEpx6mZHRNzl5w6NPnNztadceKkJ84fcfHLogTIu99xhVyVGpPlfvqUqiFfnPLcZ4yXq9k5KELIXgnEF7GGANz3EYzWhQE5M1vDVl3ygyPiITid+MWPZfaeG8XvNNVv9BBaFMm+Vnew1LlHrZVMAiBAsM6qJTEHS8WxbN61T67cPC0OKFcM70TKRhrWmpoQrzYnWqEn44bR6Xoq+RRPj3oDt7U76BmovPzCF8tvbnj4qderXnCBnLzrZs8ZXnlYjxGe1mMEsnJkUJYsWyWJYp/kUqbMbb1XJnZuE5YmYiYAIH7NZKPzr1sn/PDoC18+f6S/DlmUAMkccYT0dowjJ5vVr1RD72hYcGm5HXFrVfGhyBwEFLIfAIqvASgOO/pihOTJtDSmp2R61zbxG1Ux8kXREWvYmYLo6axoUJjQ92TcNcDPi3L48gFJJW3syO5BHM+w5PaN2+Vnu8oSYE27PKnSyf2OK7O7Nqu6WWl4HUdT15M3E/aZHd89e+XS5dOg+Ts3nHp2eN/Nv5y/i4dHPvuNK+V5L30x6KNlBK3aBbaVMNPZklhWSiyA3cplpRfBeVb3pJixZXD5iJjJxHXHn/+8a/71Yx+Xu+7bNH+kvw5ZdP0gL/jbD8oxVn+irclr66F3OGlUp1pmhRIE3ylpzExIJ3BVHSt6BE5hkLYSsP6iOgMjeAojmRLpGxYZWCLGwFKxV2yQzPBqxBQD4GItqY3vlS9de4tcdtXtUm12RGOvOrN5Abp9M3PSAh2LWYIUwClPjavC1RpA5oDN1WcnxcXv1alJmcFSc7xjplqtL0/G4RtzVmw99/Vvm7+Th0ee9/rXy5pDV8m9+6ZKrmboPkCtrhOUc27vToldTxLDK6W4+hARCw9FR4C+e/dFb3zTi17yua980+ZYl78mWVQe5J/f+GW5JzEniAaeX/Y6b27GkVWZQ6wxOyFGrtgNvFlpvVaWNALomHWqqAPsRNNAsaDkGoJvMwV6xOLTuo7fdBWI6/AuESgIS/mE9bI4sLb3b98jVQTjpx21Hl7JAD5i+f5v7pR7yo4kBpZLiOO48E4M4kOAKJEviZaDN2L/CrZtTI5JMpuTZhAmOp57gu86myec6MEnPu5cufOG38zf1V9O3v2Om2Qi/Jl89Ae3rUoGtX85ZtWy5c2JGdl17w6xUjaTlaVWLotfa4jTGpcEgvfM0DKZrddym8anzl2+Yn3zm9/90e3PufjZ8Q+/99cxr8miAsiy48+QHs8stpPGh0bL02ucWJdOoyZheUqswaXsJ5YE4gVn306R3kFJsuUJihqAakXwJOz3YOZUiFiC84DY9CQAhwb+wzQM20K8UehR27CnOTmyQsZmK5K1dTlu1bB0HE8u/8mNMpHuF81OiY4YJckFeweeo4biZoaWSgrga+Da2gCPXp9DTNMvTsdNRJ3WilR575VTUzOtvdu38pb+InL+hX8vRx9znvHAnhvX1ya0iwd6rXf1W86Jpx9+mBa6jrS2jYnWagMYVQkmZqVUSEtyqAAjMigGqOQv77lb9tYdO5svnPLDa68qbrq5dtchhx/fef9j3irfvu3b82dZnLJoKNbn3361tJOueFb0BE2PT2p3WkrR2RseQzHjdkNM3C09g5FISas8LSGolcbgG16D9XRN2xKb3zmqDrTID0Jsi0A8lRZLN8QEJbMBsAwoCGMRjp8wCn3yvTu3SsP1pdlsybQH2pbKSZxMio19TZ4DNIWeI4anapfnJAQYWT/LzJWkOjcjfrspETxVu906xo+isyYnRuUVL3/V/J39+fL8V39c/vmTv9Fq9cphY9O7/8VxOj9xnOplmbR90sRMReOownRfn6w8dI2slQE5xOmRNQMrJL28D3FXj1iJnEzMzsiPb71DTjruNLnz3nsKkzPh6xvS+Zym2Sc+qNX0v33ee+fPtjhl0XiQ/LrDxZ3ppK3exHvbur5hfGZWAYAT3tjNmirLI5mcQElgrQEYrLNgIZNQVtKrmPlH+GT/oAlgsXxoiFiFg4cMBuHKw2AbAI6AguaLW4Zy6xZoliPnHXcIlH9GvrN5RrzCIALcNGITRxzEP5zDMAIoFWCxjlO55QBUDlr1ZqZURRG9p0+idt3Mmmbh5ONOunKmUnUfvP8edW//U/mbl39Qzn7Spdrenfcd8sDdv35ts1P7kJZIPr7VqBZ8t65tWL9Utm3fIieuWy09OK+XNGTCq0m7oEvqsCWi5UEx8TzariuXff+H0jazcvopZ8vl3/6+dDpF3fPcQzut2pPL4hVd8TcPH3dO4+wVx8g9W26bv4LFI4vGg7RiR/S8sdq2jOPr9ZqiTASHZWhiZvPSamEdFNT0QaHgCUJ6GCgraZUab25ZKhbR9W5+FXvHTYAjAgVRVUo4Hp19JjiGxuMwpuG+tinNMJb79s3KaLkhDT/CcUTlL/mIdzxV8R0eA8fWsgXQOVNVjmffiQXQWLi2NmiWKnKdzPCY50zOzZ7fhHd6w0v+Z+nx57/gTfLUv/snvTo3ecS9t/3kvZMTu64tlyf/UTNTKxzHlQZjJ5x7uG9YNMRH19x6tzQq05Iq9Uj/kRuk79jDxBoekQDgGJ+elPdf/i25Zeseef6Fl8i1v/ylTM2K+G6AZ5uQmenRoampfW9tRvEPsm54YZjJpp9+wd/LvZ/8wfzVLA5ZNB7k0NPPJj06W0uaz90zNq6rWlWMFaCt9AjN2pwk+5eyZKI40+PwDp6k+oZg3UVSoFcGIlTOYEul5+Q3MdbpUO4Ais7BQ7bBvg4E9fQoAF8CzoClcJSJgfKzP6FdrcmN5VApPQJu8eqVrsdhsA9AsJEgYLEGeCczk5EEzhEArF5lVs1CBb8kduiammUXbcf/fiMKvQc33svb+4Ny4YvfJSef/VS9MjdzaKNc/ftWrfwBgORJnWa9ZKfyeAAAJWKxwEOcAa+wdu0qOWzDGvneNT+WlfmkrFi6RDV7B4iJDD2SaqUqH7/iSrll34S89m9fL5WGI1/9zs/FdbsDq2w7rQZT1eb2aWa6tERPZc/34viwhGXvuXPPjskjjjgrvn/jjfNXt7BlUQDkE//8PRkrzIjpmM9xNTln375d8CYlWH1fZdlyAJMzNymJgSWqQ88f3QnwuAhElynFYEKiDTdCZY1IswgTxuWkVvQu8BD0GlqCnYXwKljY4oP/q8Q+HZ6gOb5XyuDr0+kBxB4pBLxlKNN8RjAWC+DjJ4/OY7DPJc2WL3grb3pCkn2DqiXM8tX8IwOOhDc2vWDn3s0buzf5O+TN7/hXsYurcd3ByOz0vn9otRsf7DSrT6iXZ/KkkhY7K+EJWViiOyyYcZlIBzHPhc98uty3a7NUag157NmP7h4Q1xuAOn7+mp/IpmpD3vCqN0sS9/Pxz10hc2U8S3g/Hder8tTY2NGaow8VM91j+VF4eKRFT4ktO6lH3t0bjjrde+D+m7rHXcCyKACy8pATxN/u2EZf8tUIrNfv3rsTnH5ALKo6gnBSp3BuQuzefqg0nMj0mBihLykE20w1gYJJFjEBKZhSfuUW2MSriQ3Lz88I29Dy62z54nZYklwfRABOUmb27JYm6IcMrVCjC51mQ82Gu78NzCLY1Hd2KSK4R0xkk8oBnO2pUaXIGo6fwG9xFNqw+o3ffPdr1zAf7JfXX8/b/G9SGlkrI70lY2Zm8kOtZvM1nVa70IbXCjgU2EqpNHy3UVGDoHQOjgI1MnGfczMzkkrnJVvsl1379sh5ZzxK+pavETfTL5/72Q2yp96US5/3Spmei+WyT39LJmbaEsJj2PkedjCCP8Kr4rq9Th02BMcFXaPFAPiyoaafGZlGb1qLb1l75Bmd9xxxmHx7413zV7zwZFHEIPWgJVqP0Q9dXu+xBYpjx0F/lGrCWjKPihNqQsvhDhg3QFHwqYNK4bVCoUC7QLkMWHnYRkWrAroQtnpByWNOuAkQMKuVwTubb0nNXFhRw2KfBs/pSg32hsrfrsxhf5wOoGA/Co8Kn6GApptswQJo8TciEcRIuiQZsM9NSQdBfgTldhRo5Qkve+Wr1+0dn1T3+Dsl1GWuUh902p1zHNcDMNnTHwEcaXiPtAJ/uwmA4GyMGyIAkoW39WSPfP2b35frrrtT9kzn5Lu/uEdu3VWVyy6/Wr79o7tl36gpH7jsm/KeD38acUcd1+KpZmoKbkc8PDev05YI59M5oIrnxbk6OHfd8cyWH76sGRr/mvCN0tf8Xml98ltq34UoiwIgngnaY8ZrYJ1HmIruwLqzsFlgwtojwI5ALVQQDOWmxWNKSAC6QyWmdTegjV7H7So0c6vY5AtPwt51tQGEUzpT6WKCglQJIOExIlpPSIjjYwNpNRiYd4GoyvWCuhk4Xsx98DeLRJtUVHxnrMMqi8k0uD1iBB/XrlrPsKETR6vGZmeeuq9alxe9/BJ1joeKW4tBj+oAdnCs7wcrIlhwXr+WyKhJQ2MzqbxYjOcQGzYWjgzE9UKRIzwDQRzBMkUulPpXN/xa/uVfPia/uflOrNNl++4x2QaPSFAxLmOWAIca81rB1BC/RSqtnw8nnm8pZKMI74mGqdFxtbLjPrccuG+9KBvpf3/j/+1oyv+NLHiAfPsTP5M4D6W3jaMiQ8vW2rBsUNag3VDWnErNKQsMUAq/WlazPVHBGXjTsrMJl2+d1jfAQlpk42VDmxSNCvHSwVEUVTKhZAQaRbV6gSYRhFQSdiiq5lrEPQQBd1OAwHpVIBr7JXBczkKlcsB4WChTp97N29IteCp4OmAJymZB2UypeXK2FruJyYqrzvlQ+dv3fViuvvZLWtvpPAXeIxnBe2lmCs+B3k1T01M7zVmAHderAArNVmCnF3RBtTKKHuIPXCfrYnXE1wAuAhlLIp1T98vfSTpxAEUxCRJ6E69TRexRUNt6ON7+ghUEuOcH0vY83Q2Cx1zViktVj4PPFqYseIBsH90jc286BrGGeaiH992A6yeFgsaLB+sZwuJTIfVUStypfSpYtzggip4E750vlcrK2IOBLVuZTFAgaPb/b9YlWIARfkCZ6Amg6PjDgFKbAANT4y3QNCuTARjxm9J+xBkED4BBWsWJPtn6ZZNm4anzvKR4cHXS9rE5zsXOTI3eBQtpEeB6WBDZQ37430PFyckZef5L/mlpq1k9u92pgRbykhPKO3KOD9YKZvUV3UYswjiK55vft1v2FCDAb5HfkZXLl8iK5T3SBk1jkzfLABmIYSI8IDZaKHwQWPjHdBy/XcHeuEJswxl8YwDCd1q4BlAtAMjks8U/P5bVbU3fgKV74gUoCx4gU5UZWXbJLy1dj5c5AEWHLVdQRLbWqIqHbOqFwkDlFSDa06Pi8o2ns4rihGxdwgtkJ14ID+LBA+ngCpwzgz3e1GG2ALG8D9UEa9RT03GwJDQdNlUpo0kQJlISAJxaEh6LIIH1DvE3vY5OoOJ41DegUwW5FBvxi08aCMVipfWYoKJCY7swDoeglGtZ1PShcs2dozI7NS6V6YnTvHZrja+yBjxFscDzxMczYFzF56CbpEmglLhoxkG8fFwYLD1b+EDt8Ludy0ozYIYzlB4AI7CVYoC2Mdldx/3zb1acZPO4P+89IngN5pQxQ9ojQPD81dgYelD1TMO8b2hnTOIG3v/G9/CIC07Uc1jIUodySU86AQvZy8RAHS8R/kO1BiXwAlmxI4BSkAoYUFQNyuTX5lSelQmlp11lsyWtufIi7ZY4rQaUApYQCsYxHrqyuCRsUFq8/IgKjEVZfYAvwHFNdvqBdsWtpir6nMnmFRiYmKi8ET4jdhbiH1NOEO3gX6z6aMRtq2OzWdafp0SkfmGjlgq8YH256cq/f+J92KIrX//Ux+SWay4Xr1E71/faZuABIAAErXcQ0aLDKAB4SlkBTJ6Xx+cdqLvghQHBIagRAQnrIo1GtwNVZRXwWrFQybltdz985SdAQNplJHPY3wPQYQQQ4wVeU4GHTcmqSRz7MVbxo/jkx/SY1rY9C3O6hAUPkEgLoOyGBW+QcqGsfGEWLR9eEikCXrVqxmUAaaYzosNKGvUqYg3QGPBqvnS2aDEOUdQDHidw8LJhEdWLZrxAfeLJoDBMMzFAIWIckEWdwdJBycj9E4gzoGy4Blp0O5OFR0io+dQ1nIdBtLLguCIDB1S4wZ8aaFB3znQcD7y/g/PRA3BbUjen0zz0vmuvkE3b9/IKlEyDVj7usc8sOM3KMRz0Rd4fIy5Q4OA9RPAmyvVhY14rrpvWf/+MtgQpm3wJXt6jC4NBbwt/oPZT9bIIDmoHbx7/cV/eB9Nv2BcCd6iAw0MGrboyGiym12HGAoDG++X78P1ww75O1NuJFqaqLXiALBkoyKqhEuJzLYgJDFIaWmG8uRA0IqS1o3eANzFAq2hHfbzQFpTDhRIQOAQSFYBBeYBtfYBIVUqE8lJhFBXjo8I+KvbA9jwmvRKVj8EsU+QVeBDfBKBpTHQkXSGHZxDeJWhQJoKD10Plwt9NeJwYx9MQo8Tst4C786HbHXgdxhKt8tzhF7zwxZld+2axdVc6zSoUujXcaTeWs0K76vykB8EnKQ+9CVaqExq4BoUT3BOpItfRdylfxpiFQICld1zcEzyihmPQi9Bj8Poo2FNdr/J+eI6alVbn5C8+vQZAY2m2mgaC1I7n41CCANfgBN7SdhSu7XDlApQFD5ChvgEZ7ukLYLEcNq+y1YlpIkopEDxqzKNSLxgCC28k0wgmfQTwbSADzJwg4dZQUmUVsShlphVETKLK/3N/bMJ+DAYHHvchAAEQBwAkxQpxbPYFJFIpRfNYLYS/k5L5UBQFQBxXJUTin7pCeKtWvQbvk1YZxqo1jCky6lp4Khy/1TpmYnTsiNnKbwcqddo1ALg1HHRaBQ4EYycmaQ4NQkTaowCCYwAccGO4fiiyRqtO5YcBMGgIeJc8CQGuSxsAYlxCxcZadX/qHvFXN1DvemR+Z0wVIriPYwPUqoXnTSPApvIm24DV8yIY6cUB2pwbRSfULVPefck71fUvJFnwAJmcKMvu3VNay/UMH0rN2ICtRTSMpDKasrC0f1hB65nKKxrmO6A2DVADeB2qBBXXhh6QrdNrkCYwMFe90OqFU2mwDgdm3NCFHA5Iro/9IsYf4PsJjiFh8y9oFgP+oIMAHEDjuBPsphSMDQMqoIaH8piGD89BmkaFZEBO7s7g2MzkYdzjEkjNo7bgPl/+4m5/SBvUyw38wSDwEhGOQZoUeW01JJitdzEsOuMEejB6U5YVZSsvR1Cq7/hHL+MzBmEdLNBUFldU3oHXRcEx8WjwHLkj/1Ympust2a+C/dlczj4mJncSXKGD2I0PA8+GQMOhlSfFFZ7wtMlxfRLUdaHJggdIrd6UmVrN8APfpvJ1U9HZrMrgk61BoEF4ebRmSplVnStYN3BuzWlBKUEVqAjcDp+MISwoF6kZtFpZWC6kVExVV4oHwBEbAVt9cKwUzqMGUyXBzUHxBCBhz7rWbqqgvw1P1oK3YHEINhgEOBcha2IbtvwAhtAkKGytLB38TW/l4dUY2ZyqV9WM9Medc8KhuT21llz1mwmpcQhxEPeFQaAzJiBofXhEFajDskcACgHOWIFpNl0yRO+Ks+LSWeKHcU9Ahcb1M1eNfRfdusOkg7x3UFP8xt/hBhRAlBc1cX84LqmVoqcBgJLIwoPh/AjUmbGg4h3eE47lE7xibLg5VypUPF7JwpIFD5A6LFzNMoqgM72qFYagQGDKZlVyaQ20QKWf4LeQ61XyIrSkUe7yaFg4hQwI1uKFUolocfliwblxvBj7kZDQC5H9dJuH4aWg9FQidsbRWjMGigEUC5af1ITnITg9x1FTK3sIqNkMHWI75ZXYyob9GTcE2CYsz4g2Oaa8DuMPtowViz3iRnLsZN0/egb4/Ok135F94/s0zU4dzeqPjDsYiJP7++wPgSfhfamC1ACX8o64MQJeUR+2avGeTFA6xhy411rTFVcBBNdLpee9k07h2XJ/1chBA0Odh7GIAQZ4L2VcCCACzsO52XLGHDA1lBn7q3QbGBH8uaSta0MNnGuhyYIGCC1VVQ/ENeMNUOChAArHlA8LSmARCPhO60pLhlcGpYBi2IhD2OrUqgEczF1CMI4Xzdlp8cbnASDikAZBGUhRGNOomAR/Mw2E1IsgoZIQhKpRgMDAPml4kFQ2r87PWahSOKfFZle2NtH74NhUNCpwyCkS5i2tUkAomNRmRZ8elQjexMM15Xt7QNsShU4UP/OqU1Zro3t2ysWXvm0w9P1T1PmxqAYDKnILcQooj7L+9KC09hT+rs4NiPNacf2KakFf+Qw5KQ6HEXM71VLHa4R70CLcN75qiGuU58T1GHi2HmIg0kP2kvA++FvIeURMeCx4EJ0GgIfiM8MxQy3ugYde4+M+F5osaIB86G2flR995t3gwNoTY11L+XhRfMEBg/REUo0rZxySgGKrV8NPvFCmiNAKKt4Ma0vFpYIGWJTFpJXEcfb3fBtUKGyjRhZCS5QCIU5QVI3HxHYcc5G0dDmkj9MpJ8UsFMXDuQgUB7/RM/H87GNgSxkvqN2pA3zYF9/Z1wLVVS1kispVpqHrLcQ7uiRxXlOMp190++iG8ZlR2bN36zGtVmONarWav34Cgn0RcdDBUeCVcEx6g27cAeBjG+Uduk9C/U2wmji2haCdaS78XbVwYT29AP4HzGDBc+KeKo8LcUuEc6h0GjwLeiWnXUX8UQPzyuMWqVKM3WhE8InjBHFo+1q8roJ1n3jHv6jzLxRZ0ACpIv5416s+koWGHMuXyiCdeVi0kgFeJBMMWcJHBe3YntvQinY7sdiiA2XASzeh7KQC5MuqgAMVmYpL5cd+bEqlgtOCmtAbClNSaF8ReahedDYve9DKPZWW4v1JeBEzlVadk2nbwjE8ldTH83NsO8eRdACAmHECY6N50LD3m8diwiT7ETxaY16npq+AD3zezT+5Qlpz0+c6nWZK9TdgX6Z48Jy03FiB45DCQfCdSqo8CP5kigwvv+sheP94FrxfgIC94QQvd6Shp1d1EZOEEVvF5nvIqfAEGmM6eid6HZzDr01jH4CYyZw4HrMLfFwTgdsFGTaL9UNvvfLfZO9uJjkuHFnQAGnhJZRjrwevbCnfOflAAkqgmhcbNfBqvMhMDt4kpZRPtfZQabghXjizXLlOBZV4i4wzyJu5qPgFCkPbyXwjvmi1H4+Bg9FbUdk80i9sx/EdbCRwwcG5H2kaFcZE4F4g2HB8jubzAAx6Ks6Ky+RI5l5p7AvhoTnkVjX32uKncypQb2nwK4hpSA1tXZ79pKc8++R2vXoa4xp13QQEgIRv6p54DaraI5t4edNqG95ZN+5hAwP3YQo7m2eZg+jAY9FAqNErABkNB7dVfSIAtkQANtYRf9yBYOc2+4ct+05VBeoa7x1gYxJkAAPEcysvw3uPwkMufdZrMjOdNg6ycGRBA6QZudKK/MFI13r48pgeong2lMTCZwAL7bdb8Cq2CJtR8TuLvDG4ZhAfIj4gteI/+hgCi16GSkKFYg+IM6+ASkHwuBh7EDQarKmnQMQFYINiEzAUKmmXluA4UPYMPEiKgT5oDHvJqTikNvRsOvb3KjPSnpsUvzKFfUkRLQnaTfHnZmR6dLdMje2VsalJmaq3VrZbzX+s16fXs2OQAOk2SQMgXPgP9xojOGfgjp+794dPXCQxqjyXqv/FZ4VtLHoe/sbnh814DLgr5UVUky92UnQL33lfATwLW644BsbzO+K6iEewi5nMqpZD3CSAz179bpMxYcnn7oXh8rIX9jU4qGwByYIGiKuBXki4FC83w3QLWnUPL8iHBWd7PTsJo+kJ8fbtlHBmUiIoYsQ0eAaYHIoKKuYpSqB0VgGMSR/s7VbBPRUclpCtYD7+DKDQUBelNNwWsFBUjB2CbBmiIlDIw0mj1MArbE4AMY2eSulDuTwck/sn4GF0KJPXrInTqovXqErQrKtC2n55VsLqjITtetdSY/tKva5PT00+EQFAL4Nqno/AIM1Sfg3fNcYJbCrGDUHNFYhIlxhvMX5QAbpSXlwnPKhp6pLAwtY+oB4K0TUSpGss0bpksCTnnnGSPPZRp0gqAaOCc+KE6lx8QqHXFhNxFhs+GKMpcCC+U8OU8RyAPvVsEXf1u1G4rIVnspBkwQLk11++Q2oASKhrK/ACTFpFvADhuA6P7xpBeiqdETPLnCjEJVQOvBxaUFImneM5qAxYZwJceNPKUlKxGZQzYGZaCS2i4tJ4+Yrjw+rSS7HZmDEKW3GYKcx91YArUAxqH+cVYetS6LPBV4QJ7Bb3ZcsVzu9Badl7HjkdpeQmwMp0FXb02aBXmVXrpLD6MCmOrFR5XSastdGpSc1pG6BlYIY4D5YuzQJAcB9Yg2O3JXKbSlmZ/qRaqxhvkRbRFKhmNNb3Av2zEpJEUMVUfEWtcE+6FsmKgbw849HHyXtf9xz5zPtfJ8986hNl72QFwTi8Fv0kDQg+Va897oXxyP6OTkWv8BkyvsF2BCL7X7Aug5/W1PH8F5IsWIBs3LZJrnI3wxp7q1S9KdwKxzdAaxQVcBDoJmHZ2IpkprOIRfKig+Mz2KaF5cAivGml2FzHAJ3KpmgWA3cek9sCLMywDQAE1ViMY5Ov09OwL6QDpXexLS2rT2uJ9YxRmDYSYT/2Z7AvRQGOsRC9ChbGKBroFzRKpaewBCkHV9HCcxRkAHrlVKalCY/nQgmt0oDkjzxZSsedLql1R6jUetVvwfNBZ5k+Qy/BFeyTYQzSDdp5H2yBI53DelyranqA92JjBHt4HOjskqE+efKjT5B3vOo58pG3v0ze8ppL5OwzTpQb7npQ3v2BT8rmzTu6XkldOMCH712ah7ulpwBIVFVK3A8voqtYNA0Q7INnC3MWr9mO2Okjr1o4xeYWLED2gH580DzLgmVaRcUmuVHeAC6erUK08uxRzyCItqHw7IsgtWLzLlPUmZfFmwcbV8pOZaNXIFBoZFX7PY6nOvJAowgQjhtRI+awHTZRDQKJeSUgvWM9KQKKx6XlVFm7+Bv8StEuNgXz+FAjxfvZREwPpTr12PSMY0XMqp0ZE3dyrzRnJ6VTr6hUFMmVpOXj+sD1kyvWSu9hx8Bys3NSYUKBm9em4iwoq8oDY0sSFiqq6szEZ4zg3LAN6cnl5PDlg6BPx8vfPOc58tnL3iXv/IfXy+POO0uGhgZA51py2We+LR//1NdlemaGzhL3BmAjYGc2s65at9ikTKCz1c3EuQF+eA6+C9I7Xlm3EYRUEM8xjFbuPet4bc/swkl957tckFLz27JHmgXYqxXKpYNGqLRvvAhyfbZCMUy2oJzZdEp14oEcS8wqH3hhtO5UftUKxO2p4FBmLkyhYGsM09n5O30NFwb/JEwxlIT9DOzIM2lBoaE6zm2o5EZuAYqF/UnRSDOoXUlYdJXuguvAGjXq0CDNAjisfK8KculN6BkMUCzJ90icL4m9ZJXkVq4XLVeUKA2rD1AyZ6qwfJ30w5NwvLvyW/yP90ULjtiCVp4doYw31IhCXAdp1mBPRl51yVPlsne+Qj72vtfIa171Mjn17MfIyMiwAhuNwu7RKXnfx78h37nyF6q6YgSKpO6bJyGgk7g+XEcED0Io6Il09zfcU6S8KP7h/DQCXInL6hogCVf/w67xLCdAXSiyYAHiQkndKOgPonBQWU0CgP0HpC0xogu6dSh9x3PFA+/n0FjW3WXyIjWB6SOkCapFBx6GSq7oFY5FNu8BKFQWZfkIFig+24loQQnABM7BQLtrJbE/zsUBW16nozomWSGFvfOKbGiIL9ikin90LRaOp/oN7GRk2IkoTqW79MRhPhNAhm11DuiC1+CwVrdeE6/Mlq4ZadSq0uo44oM2Fo85WfoQpxBw3ViE9zPfZwFRMQE9E+6bmb4rRory9te/RF5w8QVy5JGHSrFUAvthgQtXfICOYL73wZ3ynk98XW6+a3N3f+ynjo3r5fiZbp8Im4PJFvkd98qxNbh/CmMZ/kYzQEPDP2gjmO4Cz5yMtNDU+McCkQULkApcfDMKVyEwLypwwCPsr5/bfanzdAmW26tVpFWZFc11lBJQUVnEgPSHtIxlQtU4Ci5Udv5TVo90AbQKfxMcXM/4hOtVrzfXQUH4C/6nqFe7XpYe3ZGlOdAcgIq0y8VCekUrrlJMuC32z+ey44VsZpSliVhgmx2cOgDIAD+hak1h31ZNlSZl8J6Gd7EzaXgYNuPiarJF6T/+NCmt2aA6REnv6A3Z/GCwgwNWns2slOMPXSHvfuvfyemnnaz6KDwAMWD+Fe6H902V/vWtd8s7PvQZ2bR1t+g24hWCAh6IAOFTIHXlNHNsJud00TQgDNAZO3V77PF8eCR6LJ6eDwX/VwAh8dKkFngtp7OAsnoXJEA+8LrPyq4AihP5x4LqJGj59/eBQEvUdw6QUolycOeJpK1GCbqthhrUwxeuSgBBoUy8RDX0VgEFgMEhSADYkoWjgFN3t7Oxj3r5ABAznMBsVIzBnmMClMrNyiVMbZ9qujJZa+O4YDmwsi6OrarDU2uSSezHu2AJT3tmpL/0kWLa2pvKZpWSJ4q9YmV78WsMkKQllcqoQVgG9iP9U/06rRbupw2w+pJeukqWnH+xLH/ShZIbWaaUkhSQCknlTmqePOPc4+U9//hKOeKIwwAGWm8qrboI4Al3CZBce/0t8t4PfVL27N2nnh+BxbR89ueo5mM+YyxRwM7BBrwylBx/mxw+QNrHbeePqWIUfuL+SQDVNeEfYq7pZ/Sk3DSe00KRBQmQhteWy7Ln6giMD8fbVU2NHhTG5eAoKDD/kc8zlaKN3wOOt2Cg7XRAgboAYd3eANTHA4CYu8VmSez0/18yX76iEXixpFvQNkXBqCykDuz/4JQJBA1fNzsmqRY8rgsw+HZSWGOLLVYerD/L+jCviwmEakw7qYhm2IevP+RbywvZJw5kk/9WyGbrqqIK1YnXwXvBRTBw79Srqr4up0pwWlVpknLhnuugW0ygzK1YJyse83RJ9/Qh9GhI6DZkpJSQ173o6fL6v3ue9A/0K8+BQyvB5XY9ie/LD396o3z0C9+T6bky7g+BNtbRe1h4PvQMCDbwSYUnbHQ8xzroFQtwYxvETtxW17vXrVJlTHoQbtk1Hhxzw/PCg06ee/NolEvNJ1EuAFmQAJmqT8s3avfkPae1NnbwomDl1NgEKCTdO3OnVOV2xARqrg/QjVQWfJtlgKCs1A4Lv6WgCCasp0rZxqICcxyHNIt9GHzlDM5JVAg8ehlFw7gNqRXOxe359lVVFHxnpyLPzdVWkpmt8EI4l49tLXxP4tOkxcXvAEqaFaqG1x226WknH/m6Jb2lNxZsY9IGfWTFFItcrN1tdVOzY4FaqWHDVF47JQ3Hlal9u2Vq+xaZ3bdXLFjzDec9RVYdfoQ89tQj5EPveK086xlPUb3laoCYulL+X5S3I9ivve4X8pmv/FCabYAYz49eh2M9SBtVCj9Bj2ek7hE3ZaR71G/0UobBzOh0N4OXoMd1mboFrQI05u+Rz2H/OU1NJo4sJuW4w9ervxeCLEiAzMCDTPvtkhfHg3wDtHLsGMMrh+ZCmdj5xvEVoDtUJjthicmkReyreowpUGRyaXoa+A0VV5BGEAzsA+GDoSIQAQQKW6XYf0LA8Tz8nS07tI4+fgNEsQ7HxvnUKEKeA94gqYrJebDUgaRxOOiOpGBVQcZIYZjNmGXDwkxHglPWr/jChqG+J60bGfpxzsaGIetUwevgUGym5vyBAZuBAUBmCxDwOviamuSn3ZBgYrcs6yvKG179cnnnO94s6zesl04TB/bYmTcfA2FJJ2zp4eCu2qzcc9OvpNXqqHEiYqZxP/BaeC4qE9eGb8RlqJGVeCa8Jy2dFz3Tw4ejaOW87uMH3jruCl6V3lVVRuET5Hr1yaepzebxLp72+kvnd3rkC9/zghO/lBW9p3CIV+zp7yQy3daS+RfFOIJu3UCgS3fPQJ18m82fKTabQmlVkydAxRYpgExc7Euvgb3VC6WiY7V4fMlQ+O4abANFV4OUyLGxglgjqChshVJJFLCcut8tP0SKwSJ1ViYnbW4Lq0/qxIxj7qeFUQreJEeP8qmvfUNOWn9EGGWyd43kUy9dmkt9ts82WowzWPlED1wJAQLOj8hmVUYJSnkBLhvr1xSS8pxHnyRvfeGz5NxTjgcgmP6O2AfxVyqbxn1bkrQsSeH+OdJRYGSW9/XJU846B9QP4MY1sL+FYTYr3zPjgJVf1OhD0iyARAXiWNgkTU+togu/I359VgLEJKSDqtmav+DyCBAFDxgRPIvA0rVKmhZiAcmCA8hH/+ELUs7qkk0lTol8P9WEZWZKuBpNiLfi0yPAylPDWVxAtUQBKNAAWL+MJDmlM7/jWGrB7waU3gKNYCDOPKwuXep6if3hpEpSZCzCCBv//f/2Ie5PxYEusLOQTbssoaPSx3FcBVgAg4WuXXgxTuFGaqKABPyAqqUJGMoFb36rfO/b32asM354If3q1aX0y1fmkluAIDFBexLwjCkcP2MnxAIgM15HTuxNyWufeo687zWXyrOe8Bgp5LLwCAjgcV15AIN9QKzTxZm02FfTnpmRB67/uez86dUycetNsvmBB1SZInoJA8BTpUsDeGDmWEHZDTtLc6GeKdNZ6F0iB2BgLIZnzSCe+Vh+s6oyAPhw5qMPRbv4Ny4F3/UAhqvOypMLSRYcQLQ4kMNNXfqM+KfDpv5z0+n4DS8EH0eQDiUi1aH5UjGJsnyxOPACLOoWAUxqzAOVHy9YxR30HHjRPC5JEi0zuXRIqjB/nG4VePXKlWdQATmPgYV9Ax5+CWmBYXVNBv6gdh77RFhcAQvzrdj/QgBlAQY1PgXn4KFxEA4p+U/yhcsvl9Ujve4V3/za5Yf095y/sjf/saFivp5mYiH2XZrU5VknbJAPXPps+eArni9POucMyWcyCFfa0kbQzpRKRg9esyWd2Rlp7doq3vbN4j5wv9Rvv1Ha2x6Q2o6t8uVrfi7f+fl1uEYmRDZUbGQjjmG/EKtF0lAwX0w9D3gKprPsH02pSiphYWtW6Lck8lritcqqMxJPTdFZtuIpT8snq2te0k42UyrFZ+HIwoIz5NobrpIfP+sk+cQuY9+xKf2HLd0abFvWcQG4cQhOzHEWNvg6rWVAUAAQtO7h3LS4jarqDyFlYAsMJ7FhzhQ72JiwyA41TurJPgsGxWTNtJTdDkN4D1pPmkNuB6tMJWc+FhMN6ZWYuctYiArKvC/Ve0wFATBVY0GjojyLxolzcL4e8JWhXPoKIHHbPXfdPn+HXbn6NzfLu971LnnhJc8rn3fK8b+sVGsjR6xbfeLTzztTnvfkx8ijTj5Ohvp7gW3WtAIYcc8EuE3vUp2W6u03yeT9myRq1WUA21mNuuRwD/1Ll8nqI46U4RWrZOvUtNxw971S73RjDlZ8YdpIDHBzbLuRRbyB+/GbFXiJjpiJLDxJFxisz8tno8BgIZTCb6xuQi9k4LkrI8TFZLAODy1ao5hMfh5mZnrTppu7N7kA5L/YroUlh1/8Shk2kq+e81sfC9N4eXg5nF6N058pegU6owoJBFDO3ZulMrpbXCiM6vhiE20PYvzSgMrBokeJQYH0bBFAYVcbHg6U2cZvTFAEQtQ6kHsxUlmVAEklUDldbP0B9WJ8oibBwTmz2RwoSiwzCHBsUBgDAbdWmZFasyHp/kGJ7LSsMvzgsOHiBa4f/vA/PvvvcvPNNyurjZhJh/fLAsjMMzsJZz0LID0eHH4YypdtdRyzDhrV6MCqO54kUynp7++Twb4eKeWh1NNj4tx9q8xt3iyNRlP0XEbcjitNeJj8QI8ctn6DJEA3v37zXfKZH14pMy3GWprYfSslUxzBtky5n5B0zwi2K0h9ao84lX34bUDSZiDlWkta5TF4SXgrw5J0cQjx3QAobAnb5yWTTqsAnsaC1SUJqrSujY1kk+fg/rZ/97v/xie5IGTBeZCHSum406RgJk5vxuHjLLetgnIX/N+FtaN146Ao5jzBuKtxF9WxXV1vACXkgven4gMGkyqVgl5DBZ8QbIeDqPXk8/wObRCBheUEnyq7F4sa+4GFOUgsaM3qIRrong0vwfb+JhSZ4CLQeA0tAJg0z0Qs1GvGcW/W/l4YxQ/efecdcumll3Y9lEhPHEdH4hpX4UJhdLUHQct+4HY6X/jCV77Td/XPfnnor265XX5z90a58bbb5Ma77pbbt++Tm+++Xx7cuUfu2bRFlsae5KxubJPJpSSNa87BY6YKvgwvWyL3z7blI9/8kbTdljiSVtupuIPjyuFFVY1dGJYEPKFHb4HnkQW1W9kfy1TFwXMGreIzwrMzYZhsAImfHCDGOEt5aN4nB6XBYNi6Xs5b9hewee2BBxfObLgLLgbZLzd++3YVeCYN3WRdXDZTFnA3diopyVxe0Z6o1YBFB/UAaFjNPd0zAEUnONiChSCTzcC+022dARBIxfDmoRyOCrAZwCu+HfkKHDFnlkqwLDb0APszUVFNYQAF6OZlaaqXnTwcPkwmO4hz+DfOqTwS1rOOLevosqo7oxAcQe/m/3ZF1eOK4zI8yA2mZX7r8k984stnn3XWN3950+brHvO4x99y393379y+6UHZu2WrTGy6W+qTY9KYnpJJxBS79uyVH994m/wQ9KyOe84Wi2oocNuPJVnokdXwHEs3HC6JTFFufHC3lJt1cRC/8crNbC+uBsE4AvBEjOeK4JyVS1TuGYNtgMF18DeejwULQvrI50BAk7IyFoM1wZ3gGGzM4HPBd2VssA3W4X9+zFhvIcmCBUgmmUDMgYDZMiwqrp8riQWKRGW0zQQsJf7OF9UkmZzKgOMrOO0y19Oz8O2G4NoxQYKglME64wImL7KjjwXd2EHGlhsqCMeXM+5gn4RSa2wnKp0lUsNomUtFxVfNvlhHUKpjAQjW/BI7rW4wjGMmAdyEKRMJI9ps612lOfXUU+WcM8+SM04/PT7nrLPj0089TT53xRXqN5+lDyEWXAnPwar1rNxYGR+V6tSENKYmlUGw4UnNbEGu3rlXKgjcV55wnKxctlKS0NRYOmJLTr590zb5yrU3Kw/AMfL709aNVAHPj40VodjwcCrNHiCxQAfZJ8NtVb4YR3bgWVEIAAILyFFeloE5gcJOVzZkqNY+PA+wzRD+LFS/LyBZsAC57b4tUFaPimplNVqzUBWjZgygOtKwcI5zpme0oIx2DwJVjg3vG5H8yCrJ9g6KzQ42KLHKdlWBN14nB1iBYlgs3QMunczkxC72iZHJKutoYns2AHj0EqBy0DK1UNl0nI+gUFcDRWVPvkGlwvnpZZxWUyX5pRK2ZMDbCgntMx//2IfvLyX/uNYwlYYCXg/SAmoHkBAotN5uvSqt2UnZe/+dsvv2X0tl24Py081j8tovXiEf/+nNcsNkWTY1Y7lu64x85md3y79e9RupAFyq5iJOzVKlLBtKdWArldMsA8gIylkEDoafveUsWM2OwFoT5wM4FUXlBQEEqtecXgPvgMdTeV7wuCqtHd9VtjVWqc5C5aYXjixYgNTaNamEsNpBkOFwVtoxljJjxx5fYLtWEbdZgxJp4sOCtZl1CkXn3CB8i8n+IcmuO0oSaw6T1LK1YmHJLVkt+SUrJTeyUlIDS8TuHZBkvqReOGvoMmWE1QhJHjg+nQF1dxQd1s0rKzsT2aLE9HHO8MROPgPf2Wvfrs6p4tlJBMj9Sfnx2qUDX3jLW94uH/ro53hLf1CWI24wjQxVusYcMw6GUqP3lOLhnjtN6TSq+HRw7y2pzTZl63hDPn3Vr+T1X7hCXvkfV8ibv3qlfPzam2Sm2VHKrfq61aMDMHAs1eTNtVjndCoA9By8I7Zl82+2Bz91YzR/fwlRPBfVUsUWMBxRlTHFarZbcT3HqkSkp6RjHHusMiMPAuSASCmXlWWpXkkkkg2dnVuprHR0Ww1xZesT8484xtvIFaTYNyTp3iFJ9AyqmMEtT0mnMiNNvOxGHi8+k5Z0AoElPIxqFuaLdl3RYZnD8rSErHbodL0FY5JoP31AYM4WGjVoCiCg92D8IlBWpoaYAAcQQ/1T9INNxb0jy6SU0GZ6U/K2HXv2TnzgH0/r3tAfETOTwL1yBCGHh1Gxu8rIZlgCuPsPf0MprXQeXAxmg82ueDYh4gOXSopYjfMlUrFJo1QcQYTgOTB6UGjhfeE5ME5hC1UEL8k+EDvfr47JqMpi2USIOh/2JRBUlRbszo7DbkoOQDP/fFhY22s3YV8c4BrPZAHJggXIpW+9SPJt8GXP38cKINHebdKZHYPtgptnwQSmj6fSYsPaMvXDcltS9MqybEm/pEy8uFpZol0Pijxwhzj33CTNO34jzn23SrBjozjjO8WdHRe/PqfSyuEOFJ0xoOCqni/5Ny0hlEPpPsDBwtTsg0EkKxqbX5mu0QalgueJYNnTUUuO2rBClhVNWdmfNk8/61T9jDNOFC3/zO4N/RFhunweQXcY+k0mGeKsSpkpitJg6eo3AEOQ48po+YEW1b+hZxCEp6H0GmIIduYBsJyHBND+/8Bg6xqPqAaAAUhmukcN2CItZKOHnR8EXbVwjC5AKCwdpBm22lc9ewICz4KdrLwGA0ZLBfk6Iq/IDb2QoxAXjixYgFDak5NSm5qcmh7f7TT37pBwYg9eFl4YuS8tNhTTH98j1d1bJa5Oy3BGU51mbKcnXXLnplVJoGB0p8RTeyTch+12PyCpqR0iY9slZJ0qKjgURI30A1BIqbxOC/tOiVctS1CtKG9EL2O3KmKXx8VozkmiNi3J6pgMxhVZk/GkqLVkZnpGdu/E9ZQruXa7vbrRIO//0+RFFz9VivkCgnSrTJKnijQQsPQC89tQqIxkMmybYucff2UCIavEA+Kgn4jPGC+x/wIeiSAHOVTeTRWkwPpuTIF1BpScHocAAqUzEae5khDmMO4XNVhKbQ/QmAAPAns1xyEAQ9qJcF5NSmok0mE6nYmZvLmQZEEDZMTKyBLdviWZyNxh9A0rqxhNjoq38XZp3HWj1B+8W5zqjHphHBpVRoA5ObaPNRQklbJVXwX7MJjIlwZly+RzUixm5Zj1yyXVqYs2vU+MqV1iTHcXbWybaPu2iL3vQbH33C+ZvRtlqLlblnfG5PC4LMdmXDlxeVZOWjcoawuapNy62H5bsgld7r57k4yOTkq77cj45JQ5U66sv/7Gm+SK7399/m7+uLDSeyqV2mFbdpvpKiz6oPKdFM3iQouOV0qnAAB1W9a6eVbMKI46VbWtngTQ0lkZ7i+JZWfUMTj1ARs4lEJEAAYbF4ALNa8jMxIIACh8FCcAPJx7PthWae4AH3vgGWtw6gXCkiBlR6IDT8oxMboWN/pSGS8HsCwkWdAAOW3ZYfL9iXvLQ7p9TQrWvgASnO3tE2twiWRXHiKZQ48Ta+2RYuG7NrxC5iJLclkEyUl8ZlJSwPccuT1Mos2edWhYEvQsnwc9gwJaJoJTPKEklCcddCQbdiQfOZLSAymkErI8b0sPjHCG82oAUG14k9mJSdm9e1S27dwnrY4nExPwLvA8HKMC7oLAOpRGpS7ju3au+/in3mbs2HHv/N38cUkhVkokE/twUWU1cy6UHVqpFFM1LwMZJhRQrSfXBzj4GyXA9XFbxiQmaE+WBoLTNKSKogMkJEQxvEQMcFHBWeCO/TkqdQZehAAkQAJ4i07cTR9TsQ+eE8/LQhIcSMXK70xVYUkgdtp6DuIyxG+I16aOGsk7dnJhqRzvbsHK1bdfJ+cffabkRK90OpX+QqF4S3bZhkOCUh80AC8/mZKATbmcFg2uPwOlKLpl1cpi4j2lkgkp5DPS11NAbDIo/bCovaW8SomnYuvcCEqgplOGZWaFlP2j5Xp6S/Kciy+U8x73WDn2uGPlyKOPlLVr17LjUjhdWr3elEa9LrlcWvJY9sJ7EJgjAyVZu2oEQW3Uf8eNd11Tnp6dufOeLfN39IflyEOPAS1KhpVK+WmO01nCMEi1ninLzs9I0gymocRMWaflt6wsgmZX/caBTapYHTxKXwZghZZX/FQ3uAYYeK9WKotnBTqGg1PpuR/jFIKOEOR5fKcpQbsqViIr6WwvAvre+abwPNZ1C9LxmTEthwOr8rmM9GZzn/vFZPvmJx+9Xq68/truDS0AWdAAobz/qRfKSDY7M2SN/SC14uy7yqZ+YTPwSmo2J8Yh2IZjGkilklDwoltRrU4m6BWnKcjAixRLRRlaMiwjI0NSguIn7YSMLBmS4ZEBlT7OAFW1++CYitPjc9nyZXLe4x8vS1eulN7BIRlcskxKg8PScgN58IEtMluukKlITyErCZyXaSiHH7JEVgCIBAo0L1et1O9q1Vt3v/DFT5Of/fyPp1+ccuqZ8u53f8z/zre+dGa73Tg6CHE1Chzda6M1T7A5ForO1ioDnoFNwao3nLEFO/4IJHixJXmROVcXLwY9AgXiEFp6AjXHBygpQcUExQjegDNXqRgF9gJnEb/TkBB0jWkoiVRBxT3J/IAaTqwGWuFZ0wMz5SQNI1XIZMYG0ol3lmxz9r2feEf3ZhaILCx/9zvkqR95u7zgk++NK0ue5Jd0q4xV42wAZTxiQVFYUVCNFQEnD7Be8FJZt5egScKDpDiwCsrL8qR20oS1y8rQYK8sXzYsK1cuk2OPPVzOOuMkOfusk+WUk46RtatXgJYlZWBgUMq1hoyOT8rMTFnKlZpU4Dnm5qrC4JuWt4DtuBRzCTlqw3KABb4Ol6BawqJIs3TtlO/fdbM8uGln92b+iPQddZScevyaKJHKbqSl5riS/WMu2JtN3s8eCgKBE4MqL8D+DTwDeg5WIGERCXAg0EtN2oHV3R+/sTIikAagMF0dPpZN1qBMTmtW2rVxac7sxLJb3GZZNVowg9dMF1VR8Jjgw3lYo5fH4KLKJOGZs6/FjqOb1+eS23sTC88eL3gPsl+efNZT5J+SZ/hXBDvOaHresZy/A6oAi4abxHdEiopfZyJXbLcpjtudhDKbTQEcNnQEn7C6LNhs8YWrNvxuPV0bgQi9AD0OwdMLRW91OjI7M60qr2/fsk22b90mk5MTMom/m/VZWTJQlPWrh2Wgr4DAOqkaAlTnGahK1/LDWuu6v3Kg/zue47qbt492b+QPiKZlpW/Nuv5W2/nHMIhWsuOO0yewr0HNiYhtbFAkm4Xd5ikX79lkJyloj2rEcNuggaEU7Vim2myCNRUVwkFUygnBa0DxE8URRaHUVAowJqpVCp4kclhRpa7GjViIXyK/jQX7AQjM9g3wO58raRYnMLJ1Lcho0Yc2zdTuPnYgK7+448buzSwQWTQAedHZF8kltd9IITLXNcPgsQ4smBr3AaWkouwf9ZeB9bQ7ZeGgJlIPTr6Zz+dABZKISZKgCZZwBihSCnZ0UaktvHDSFiohUzwKxaJ02lAEHCuhRwBERQK3Ib5bl5StyfBAQbUQZVk8m51oCKj3L1Q4pi7y2DgmGdJ3dNEqD2zbN38nv1te/55/kwfuuJ106HGtRvO1HacNpgjCgxicwFAdlincR2kJ/uIa3CyuGW4GQTg8hOdDuWsAJ6eF6467rwb0HAAZvIgGasVOUtykgENhNWfsBb2kx03nxMwWxcpgSeaVB7ERp1i5AeWB6KW8xhzOBa/MuUzwXAkSNgEbgXNPb+S+GyBp/tu3PsNbWVCy4CnWfrn4fc+XvCo9IzUWDWBnmg4QMB9LTfKCF8+ebh+BAXQDL4/pFbG0m21FCTIsTworzyGh7GijlQ8YpMIyss+AgXsSdCmJ7ah+VPCu52GrV0YKhbwUC0XJpNKSJJ0B8OiRWDzbxpIEF1eDmbB9Kot1CbUulU5k0mko2x+TB+64TQ4/4SjLc90LAp/TP+N+ANgAytyd0CZW3xlsM6Cmxafis0aV8hxxAN1XqTl46Z4quE1hp+D++IJjYZKlYTX4ia1RbnMW8YerqBsfmurwA+iIbcPqgstkjzviDx1epza+BZ61LkkchwmhDO4TyfSN334wMXnY0MLq/9gviwYglAwokR4EU4bv+Qm8qIGwJScjLr1gSVZesLYkl6ztkeN78GLx4mjh6D04yKnR6DaBpkCzqNgZfLKFS9EKgMdhHwKURGedKLZimWzRYt8B4hyCKmFD+Tl5KD0EPAbWsbOSFRKZfm/jM0HvhCWB2CENS89z2QlbB8AQHvzxvgG/40h5dLIX0cZxcAlq5B6bdC0EyaREViKjvFunNomtQSlxbezxJ2DYN8Hv7BRksG6xSdvQVGDueW0JQZmiBjs7p7oz5cKQcNyMy7Ei7Yp4iDu88oR0pndJY2Kz+EzSxHGY6cvYTpVIwvUQQLV9m1THqWoNoweOZXbNqkg2rD22eyMLTBYNxeLIuRc+7bFGwTYf3e9UHvM3hwyazzt2nVx03Dp58vql8qh1S+Ws1SNyVF9W7t2xR2WzWlBm9h90oHyJdEJ5gQSAQfB0qRmsprKY+z/hbAAY/k2KxsA4A+UmDcN/SkFUnAGtoBeix2CVD+ZscZAVKQdjEY6PZ2tQBC0MouCboICjd92/ff5Ofrcce8o5kssXjSDSn4nLWsacMFKnmKkc9ALskCMY4A2MRA7nhALDk+Cq1bUDsapX3ASV6snZkk0aMtMAiLgPFZ1Kj0/2nxA4XMccKmb5hjA2HILL5EuvXYUBSAHoGdW6xQ5FpvEzW5mBO4HZbs7xrFLqGWCqz/dhaG77+OcXzpQHD5VFARCCg+L5wcVL+wofPiYV51YiOO4tFaCQUCBQLFXDCS+NBdlmqnV5YGwCXgIUAQpcB81KJW1xEHgnVHAJiw4QEAwKLEy5YGkcaKYCSRxKxyGt0SSXA+XCOtUyBsvM3xlrsOXIghdRc35gAwvHpcM2dHYYdofnkqwbhvE1xD37br3rQXUPv09OPuEkufxLn3AH8rmEbtnnhYZtcp5CHksVl4CyepwCGudgcE0h7dovNAS8TgI3AQBnwUYrbgrPpTt1AXOqRIEKXoa7gWLCPSgjoSrKYxsWZvA50hDPLFEcQmwCg5IpSaowiL8HJAV6lu5dhs9BlbyYTSXCfCrxNTthbdz+wH8ec79QZMEDZD84II+HBnwi6rQG/H27Ydu7Vj/yfXBwNjt2A3YmoiahwLds2wmlMBAv2NJotaWIQJ3FnKdnyyqblZybmbH87HRa0sY2TseFJ6AyGVKtNRXHhhJwEBM1T4GQHoIKBF1UQOGQXeoaO87woeIBpr0QfLieBqD3eXyZuuXOTeomfp/cc8/t8vhTzpK8Fm70NZC8ZO7wdqcNkw0As7o6TkhrTypocyoFUEE1axQW+BcoOc43/4+zSJVSscx1gJL9TcUM5gESNh1zdCbzpzRQQTNd6g6kgqcK2/MxCSgY92GnIecfsXuHJVPow6HgMenZ4E0yljGbF/dTGXG/agZO+8Gt98/fycKSBQ2Qh4DjZCyfhaKtjFpNCSZH1aAn3hzL9SuiAcVRFAgvOvYj+c2mTdICLWEvt+t0BwAVizmZnSlLTfVjsLddg8XsgId3xIPHYHVELgQapwwgnWKsojwHFgVAnFNNz4ZzqvwlHIOjDpmqwWOCIuGTwFM/TQF8n/Y8v3bHvX+8N3376B455dgTgmdvKP7q/qrmOk77cVEA+w7Kw4WAIC3SGJ8wJmHmrroiugR6L7ZYMX7SZDinyXSb6f3duISp7Zyz0DJB2+ykSjqkJ+KgKU7UQyoWtMo4jKm8hJqwE0BgekrChJHAcfzGnJpTkc2+Wdu86ay1q15q6nb9S1d8Xl3/QpQFG6Q/BBws9PoJLIeovyBdKwlFgBWFJoMbJ5XC4H1CQfCyQXc8l5QkUJZwaKBXWXT2RpOWNWt1GR8dl3K5O9kOg00qODscW214E6aze/RMDNwZyPOkzGhl0Tm2CjHnqjsUN+TgIgCDSsr1+A9fu03I6WSynMlm6rl8hpf9J8lXrvqBfHU8HWYLxV8m7cQc4w+VZgKFzZZGJJPpwy07UjfS0rCy0oT179ADwBuoKadx/93yRqRNBKvyL/BquGZcUwj6pagkbyrAb2zNw3PxYWjwEMDCEMck86ofJAFKlQRYSCdVSxoMDhe4YixBdWVx0EeQNX/lC1MWJEAeAg42+n8My4nqL1rlVEZ8WPz67h1S27ZVZnbtFmeuIh57uKdnpT02KcLpoeEJqMAtbJtCgF7qyUGBQ+npzcvIcL9SjDnsx1gjm8tIMjVfqR0K32674rIJGUoUsCcyNpUSqfRyIIAY6H5285eAV3iR7vh1jROPRgBOEMAKG6PJpN7KZtiy9qdLMZeVwb7BHaaV2MI5BtcXTXn+McPy7mecIK9/ymnSbwE0CLYdWPsO6Fcn0yPBwApxETQ3LNBDP5YdblG0NGIQ9hF6dYlbrBs2KR23Jl6MgJ+J6gn8iGfjMx7zm8r7KE8DoKhx+62qqpnlsNIijIPKycr3SbKIxU7e/Zbrbw4HMwuapCxcDwIpYfkQlsepv5SAZ1uWcLT19MS0zM3OqRSQxuS01KempFaeA7jq0qpUpAmQsCWKZTobzZawwLXKlkVM0tdbkv7+HlUoYXJmTlicmk25VBB6BtIrl7PVwvo62KblgIKxsDSUXrUe4Tq6nge0i/uQWgFIpFyer4sfko7h4RvG7Ls++BV/+Yql3cv/E6WULcmWT/9zY1kxcf9Lz1gjl110mrzpGafLM849US694Hx5yePPlkTQVp5K5UbhZKRMuaFVklt6qESlFTIelxBY96myR2zWTcFzpLCNDyBpKw4XY3itSM+QaH0jqmCFityxrZntR4ySlghUTHlNXA+nl479NjtF41QyJfmEvSlrG98/vmDLO75A+7VwZcEBZN570OS+HctF/OOhwjTw1Mo1qjBaq9GWerUGRUTM4DhSnpwBdWADa4i3SkpFGgSP0HGkA6/Aye9p7dmrPjTYJ0ND/WALnkzB8zDXKI0gVGW1UuFBHehBOOaBwT3iCPVJzWesQ/+hynPifF2WwbCdgTOHA0ewxAzktR3vfssrxA/+h1Y2Hcp7PvxGecoxS7569mHL52wzVgCNQP8SoEkXnne2HDuYQ9QOwEKDkwSI7whrhKnib31LofRZgAc6n+8XqzAihd4lksz1YHtcC1uy8Az4pDqcdMhtqKvn5KBmCkG7olkZRdnYykeTkBGn3GsFb+61o38aSGrPv3LnEQ+u7+NeC1sWFEDmwcH22tdheQWW/3b9VN78IeulZ8Ph4sIzjE3N4kVTkV2ZAmVSKRl4qflcTnF3RYWgKIxbYGzhNboZuzY8xiBAMjI0hCDdVeuZhkKAqORH7gRawaCd06wpykYKxePgN4KEfzGfi0SLVpxWmH0ntLq6aTTSufQNpb6SvPRV/7MM18985N3iJQqydGRopxtEM6SB9GRRBM8EQ7BscFAeffR6KC5inRSUGsrOusXNdlM6iBFYtd5I53F9Ig7+x4wAy9KlZsEzsA+k04Q3MFQTOaHL7VhF3gKFYo4VGyOYsashrrOTBUkgHklms7NrVg5fvny4571X/PBLd8nWt8hHv3E5L3dBy4IByDw4aJJeiOUtWNix8DtF1YaFNew4vug2WDqsOAcvkfpwIhkrkZCLL3mRrFi2XAGG6evJJFO8EXcgMB8dn5A9e8ekVq9JoZCV/r5eKCDUHZ6IeUYeKBb8B4ARqgFB/JuxSaPRAt1yVeBvgtybbDIFoKhQBAf7JYCpLkAMPdIt02WpoT9HTNAsuzQQxEaCNbHFb7EYgiWtWlPNZHXCIWvVVAc2LL3Nqvb4zoaJdrM7xyAB0KO7MhTXZARxQiNZkgjKzqownTZoaKeNIN5Q4/rZ9HvcsmG55MyjZQmeh6kzCRFeBJ5GNW2zNFL/ysjPDERhuqd7gYtEFgRAHhKUPw0Lu2TBH36/MEkxu2GDrH7Wc+SIU8+UoOFIq9mWNtb7QSwtWNoTzzxH3vCP75I1a7uzHXFcSB4vP4s4JIl4pA3vc999m2Xjxq0AGpQPSqdSS0ArHM7WBCrDdfQW9CJtWG6uZzke9pWwg5DUTrgov8Lr4lf6ECxhrEe+r8e+z9P/j4WdhIHrRpFhRAHuSaOHA/pauG631ZSRgX7pyyQlDQVnXBCbHAkIENfnK7DD22UjT/KaK2OuJhUjKwl6DHgI9v6zIr2qag+3OpjQ5c1PPVPeddEZ8qnnnybPO3GZrCylJMlngPvXEY80Q61QmS0XmnjWi0ke8U0MDwHHWVg+jYUtV39UNMQi2eUrJJVOS2P3bpms1VWiYDGflVYuL3lQsGWr1sj6Q4+U6fF9UinPSiaXkRS24QxMBAzNPVuyZmZmlTfh4KN0NidNlbsF66KadknTQOFgxm14rlKx2O01B+3q1q4FOKBH8CNqH1VqV62Lq6lM8jMI5mev/elN6rf/iVxw9qkMrtPJwH9hXK8PlnBPpaERuX/HTsQMoFkjS+XGzbtk1shIFnSSzbBMDQkREHEAGCfebCFuAZmSutGtOMlWPHZs4j9cL4wBABK1a3LpiavlghMPAY3KybLlQ3LmoUvl9LX9srqUkIGUJflSj+zr+HaPHf8Ue2x78J6FldL+h+QR7UEeAo6jsLCvY6X6608UehIG2W1YT2N4WIbwIl1Ye61/AAFpQfV7rFi9Vl78yjfJhsOPU8NkScsYVDP1fdnSYdmwYa2sWM4hsrpMjs/I5MS44vudVgfeiENSAQGDnXBQelASnBVWFwdgIwDOxeZcKiXpGFNUuvEIY5ioDNNfZgvSnyNsVArtRMuK4r0mQMcq7wiEZKpSl8npGSkgpjh1SY9kdE5Ph7jeTkgWMRTH3atOUwDA4/UzzR0UrQ3Qk6RximkdQGdrIOdbPGqwKM8+6VAVr+nsoQeNYwnX9auWyXMfd7K879InyPOfcII0AknsbunH3jLtyT++5ePqGheDPGIB8hBwEBR84gTJ/0zwUjPwEkse90RZf9aZkk4mpAOwFFevU2kgFFr//sEhec4L/06OO/Es6XRAn6gMGou0MebARgBHIp2UPCwoW75m5mrQRSi5UjRN8XlABLbYVB2IARSPMQowgsAdMQ7+0ZNwYYDPH7DfdNI2G/b8dfxPZcoxZVVtDliNf87pGurNpoSs4QWgluEtmUabSxrwAqGwMgmvkaMKmUVMb8KJeOrVilTHdqgZsXS2UNlJFVOw4499PqRXh/TA27JPhMmOeB4ITFRjhrolfLKXvYz4pxMBpLq5evTHl0m1vXho1iM9BunD8hEsZ6u//gzRE1DsFaultPoQSRx2uBRPPk16lq9UINgvBEkun5enX3SJnHHO41XpUlpXeoYkW4GgYPhTpmarsnn7XgCkIpzqjZ2FHXB1xjfdw/F/jFWIAXgKAgGLstpYVLCuNotJx/ac+bhHdUwOd/0z5GXvfJuMdzxpuM5dgW01W7yWdlvWrlopu3CdrIGFYAjX6IoBZVdDX+dT8V3V0+1D0QPxymOIN5pqUlAWwGNPuEWOBZDwuQxkunWxksk07qzbxM37UrfKfcJY9kxXxYXhSGbz6fu+fb2eAY1dLPKIBMi89+BTfg+Wp/OP/43Q0huw/r2nnSPDx56srOR/Fb54Dmo6/+kXyaMffwEAwDQSBLLpRLcyST4t/QO9CMR9xCCck73b/6EKOWBBxIHtoZYAlWlClaCMBmiOggyUTXkQnKMrAIuubfvcx78cl4p/vjJ1YMGdUDZpZuJOFmmozpVldX8fLHpT/uOa6+SmzdvAnWrYkoE05zdvMQVEQgCAxbc5Zj9qVcXwWhw3DmUIGdeoZnF6BraCrS6mRMd9snkbNytRs86r714AgBL7oZQbLZwhlk4QuEctG40469VikUccQObBQY16E5YXY5l/G/97YQcXOxJ/nxAkHLfxqMeeL0982sX4nsQ6vmwd8UYklWpd6lAGKgj7RUhDCAwNgKCCcA51tmjxijVQHAYKpFt+yCZmbNeNPXi40E4mt/YBcBdd8mZ17j9HxhEzrRromwXFerdmWuUyAOJXqvKapz5Z2nNVaU7Piolzs5IiGxBsBBsmlR/0ysF1mSzmDaUnZwpCRzyCBdfng4YCT5JE8NLH1DV6vwDgKM+JNzcnca2hproOmNIzPSdTc3VQNgT3hjGufb4huqqQsjjkEelBIAQFnzI164AKQUIqdPKpZ8nTLnyR5Iv9XAsFMySXTUk+k1LfWbXDRWCsMnYhKj8JCkgLzM5H4oPNpRyH0Z2qABABDeHxLUOvZdPp7UyM/N/Iq//tM9IxbGn1LfllGGkfQRjg7Ni6WZqVObnozJPloy96tpw83AfFb6nZe4WjJHEvBgARsphbIi1xgomSzEtzofRNeFf2bRgqS5ltcDurLTHhfZnKXmk2xHGZMeCLA5CUx6akWndkd7nFIQRubzp560m2Jx/6l79X17cY5BEHkFxOUQ6+mw9j4ZPmfAUHXKjIGw4/Vp727BfLqtXr8bcmbXB+zs7BHmamrNNvwCDjE48RCggjqoDAkB27zycwsgWLae5MUgRYsDVimlHL1vax9/p/K2e9+u+lt14OjULhI97Asi8MrFkrcastWzc+IFf9+ibZNT2l0mvYcQnksuUa1xAJp2ng5XO4LiuxJ3GdnFORPf7ws7gHGAHdkokW6FWKaSUIxqs1bJ+VGgyDC2pVm5qVGjxrDc8lL/F9va5z47JF5D0oj0gPMg8Stn+yDMbLsezligMtpENLl6+WZ1z0Yll3yBHitNt708lkm4G7ok9QOBaoI91i9i8BgA8VpDPIVX0KsMb8U6W1EDUIbLFsXHfksrKZ/PNasP6rnPiqN8hbbxp3/+FXO2//9x2t2OtfIumlK2XFmnXSSOTFLhZUIYksJzrtNIRj5wNcP8eqc3IcViVh77kJ8LIXnlVcACUcmTN4cQy7IR4olQX6aGeyEjabkrCTgjVy3bYJqbYcUKy4mrXCZj71iFSpP1sesXczDxLyF85B9gIsf3jI3cMkbMnp6x+UF77sVfKq17xh8/KhwX2lAmv3Qvmh8BzvoaZaA0dXfR7g/KygTg/E1HCOSVG+hvoGheMDNzRt87VX3BTSK/2lZEaSUjXSoz/YMuu846Yt8tZf3Cv/unVOor6lkuGcjSyQl82ruMmwTaX+rJ+rpqODh2HhaqaOWAQ5LpaNFI9eUpTnnbxBAqb4z0xLMZtVk5JOtVz5/o5Zef0tu+Tjv75XWq4jfqz3eemelMMs30Ukj2i4z4OEcj2W52L5P+miJUh6e/vl6Rc+99TnvuDFQ/34roFiMaOXSZA+AMLUeX6ScJGj0/uoqh7wIszNYq87yRebumCRd2VzKXnRy/5yZTitlCV6whp1dKndNtuWscyANFIl0WDx2czMvhhVvgieRDX50ku48CAJzs/F1BcAnNcNb8K4itdcKOZke9ORL9+7Qz5y02b52sYx+ecrfy1/+8tt8u5bR2XjXEfajElwBCeW/rm5uZ7Zmf8TRvywySPeHz4EJPdgeT6WH2FR9vhACj0CJHf+M59dOPm0M3EB3cFSLqyrGjkIcLA5mWDiFGz4Aw8XHgOKxqfM1iyW0oHP6Fi2tS+RVDW8/mJisfxOFFThrSqi0UMg1gEIGF+wcj1bsVgMLoV4gqMsWdFe1ewFYFQBOtweRw02cY3MNuCFXrenLG/96f3y2bt3y/e2TcrHb39QfjFak0a6T1qcWAfnDUDX2F0Kr5lvNSq9LKK3mOQRDxDKQ0DCIrYvwfIlLAzkD6xoWtyoVkd37djqsaVLNe4yAEfASlCwo62jZrelknkABECDf/yPc/Vxva5pFcM0x9m7/ZcUFtnuyWWasWnORgjIVWoIlJy1v9hZqvyXYap5QVg8juIDvCwgp3kd0dyO6hxlHhdTTAgw7CCxlVBTHui5gmQHlknPyg2SKHHQlC0ePJJq9WP8BYw6pp5pc9DJIpIFARAKQTIPlCksr8XCHvbu/MUHQAgI1+1svv/uO98yOT5e75b4oTKAvsCU+gAJKdf+jsMA9CXmRDPk+NiO+VhqrHocjZtWPK2x/M9fUHIpW05b0dOBwo5TseG6cF5mAiRVveFutXUABN85sT8TLwkCejwFdFBFFmYIHQTcAE4uyVrFCYAEcVQqK6lCn6R6hyXdMyQCcOjwniz2wHkLI6anAH1uEKc5J/tikgUDkP0yDxKm05LAvw0Lu4ofVuHQ2YnxUfn6lz91942/+sV2WGeLSk+KwWom5PekXMzTojchSLiPij34DzhSrVhUxDgeK2ULLUW9/oIyMjQgb/vAtyPTsqY5jRoB4rKD0uxWgSSgLduQsNNS6SQJvHms6gIJSh56Tdb9VQ0MpIP8jU3aGrwPC2IzDZ43oobw4j45CIUeybQT8B6IQcJQ1+000PinF6BYCLLgAEKZBwmTTz+K5VVYJrji4RB6jmqlLN/+2hfk1puu3w1PYEPXLQbf3VmXsBHiDS6c6ozWmB2GqrNQY2p5Nw8L+3TpWOBPvfGd/xGoJt+/oCwdGRE54zim+U9DVSUEVWLLlGqyxXmBUFEVFFmYmv0iAK3qG8EVs3CcOM3uJKVBCJrlIr4inDWVfaBatRRodOWJEgnEOPhOkPP4LMfKKvH4Hlu/I41nIcuCBAhlHiTkKRzXeSmWbVzxlxSCw3E6ctUPviEPbLw7sm1rY63RSkdRaDF9nfjgNAnUdXoPKj3Vnmnt/EYqw/ws9TuVD+ujOJp9yhOOgdGGlf8LypsufowM5zJiWvYUonEVPFNZqeTMILah2Gyu7cYMiIcAIAvgNXFtVG4E8X6kGzHvmdm+qjkYAGCaP5M1WfeKA8E4PJfHZMDP2ERVlMRnQjMDzXNbNjsgF5EsWIBQ5kFCnbwaC1u47uCKv4RQUdhc+6ufXyX33nULFMisJlLJB4LQGxEtttjqw7nxA1hcWtsoAuWi1YUyBj5bsuDgoIhs3WWhaNXsC2XTY2MyaSbkla9lQZa/sCh0RjELxlGBoceKFrG5Odbh0XANNr6zAIXmtsXC7yHukwF3Qo93gVaxQgO8iKe8o4qzoCEsdt2tAg9PSbqIf4CROrZPkNgpNtO5uutWDcYyi0gWNEAo8yCh3ILleVh+qv76XwqD15tv+JncceuvoSSkU9qe/oGe3YZEg2y/ojYy0Y99HyoBEZaZ+xAsDMhVxyEC2Tg2VSatKj6na2A/+hTnOXw4JAXFlk5nPNZNj9OocWxK5MMT4HJB/ABgVofs5o85TgM6TRoWqJQFeJUoGQfVbpMvfUQkHfzWhAdlpyFchRr0RY+oYi1QLvpJF6Bk7co4AkC0qGmCVi4mWfAAoTwEJJuxsKjDN7H82W+K3uOu22+QX/zkR1AkR1EnKNX9//y+L9bwW2+XWsGy2t3WIQJm3nirAJ30hElPwIdSxi7XR1wQRh0ceoJW+eGQROyIrfl1nMNXBafxhQpND8AUdHYCckIfejLW140cVhADGPA3PEk6GXWqbM2ip1CXyMFfrqeeAe+PMRS/sz+HD5cGgmNi2ohZQt3oWJbRZiLnYpJFARDKQ0AyhuVvsXwSyqz6K/4nQm+x8d475JorvyVup6X6NqAZYiXMzWtWgnboZlH1LUCpmLGrJuicB4yato3OBAs9CJVKTYWgrkHFAhVNi8YRy6pz/aWFqepwGxU9CluRKmBHsHeDdPhA1SrFEkCc7ZaxB+dRpx1hnwxIEwcgugantCbAsZCKsfPQgxcxATR6QRfPo4N1vCXmmTGIT+MZJDnG3jDqrJ6/mGRR3Q1BMg+USjabefPE2NjnOMruTwUJwbF92wPy3W//h1TrHJVHoqEU3ANN2UjNN0zNZFFrHpOegp1rKqUE+1M/CRAqpMrkJRUJuzGAavLV9L2JpD3DUX0Ph6QSSUnpehXKXWetXgJhf/9M93pxcfPzhLC8D6dSY9+HDm8Hr5EBiAJb00LSLNYgZo86U/oVnOF5bAT9BJqF41gI+FlFhcLGgIQmc4XQaadUu8nikcUF93khSN72xld3vvzpT/7ixz/8dtCo12Dd//CtEhzjY3vlO1//vMzOTKmWGXoENtEaujaDQHvL8JIBKEvc4bGYxkHrTFAQSPQoVKSAPeakIOBXKoAHgEixUglOXmNsfecHX9MslfLdk/6FJZ9MSSGVrBhhtI9TGRCgTEhkqxTzsVinSwBUVkgUI6GG4gq8g4f7DOPY9v3ANXWjwRiEk/93WvP1eO0EPhlLgT6xgxDHVQE7DIGqkKKeQDzznFLGHcoe7AdZEOI0PFq/0bvvvK115fe/ITNTkwoEv0uo6Cz78/1vf1nG9u4RG9a3239BAKgOwVEjYUym80zsizysBr3ohupMHaeiMFDnsr83XVUxwSenKKOhZatSHMf3X/qcf4p7Bnu7J/4LS8qvy0+tU9sJ07yHnoKxk88YAnFFBwsTE9VUCcmMRKmMaqYVBO7wJVRw3ls1k0qo5nI11t51VAWUXDolKXokrGdcw6DdRzCOR6O8FAtX64Y28fR75qJ8BuBbRLJoAZJNFsGNczOGbtR27tgiV3zzi7Jv767/BhJSj3arIdde+U3ZvmUTNCBW7f9Ah+o/UNuI7F1/yIqWpWXxwAwXP+FnWGJ8qpmncMjupJ+kVcyGhbJhX/aDdDvclLRBve7jWJIXveRd3TV/Ybnqyx+Ro7TNki/kb9VMI2BxOxV/4FpJqTjDbiKTl3S+JMLavLwHXK8ND8N+DjFSrVwqeQN9QhNxBgsx0It2p40j4AgQwAgxFO+RVU9Upyi9qWFs7RtKydMf/ZBa4otAFi1AWAG9kCjMWIaxl/Ri3+6dCiSbH7xfgeIhEt/865+H999zGykQcSGB6tBjjzg7/6jg8aYbrr8/LKaHQVXMGgGkZsPFcUilVCchtIfKRGGvM5MVCRgCjp7EsMxxXMeWNAdbPYzSx0Jutnkr4oU97A9h5yQVHfxIATWZSokJT+KTGuH62bJl4Pr4SALDbGL3282gE9LzMG5SY9nxySbs7rOA14TXYFnSmOt1zqGuuSnT3DFsm3L6MziX0eKRRQuQnt4hef3Wf2waur1RrTB1mZmZRAD+Zbn7TnaZQKAf46P7vNtu+mXMbFy+fBZ1YG8zFV8lF0J0Q9/KqZszqQJAYNTYtMs8JIKISkQGTuvanf+Dh+VjJQXreiF6FSjaA9VqbTrzMHP0ZHNOTmzu3JfQ5Ra2MnUbEHAvBCkujn0wLF9ncZYruj5SQNUxiD8No1I0ogesOKpxqjpOY80ZenHTMB6m8qxqSmkAP0n6ifvzADA8jGrOTu3tVYXlFpcsWoA85lFPlndueI2k7fRdtKQMuvmCO82G/PC7l8uvr79Obvz1T+WLX7hMK1fmTJbmITCoDGpwE77TH+CjGvnRg0kEqpzcExStBlColAzy9v1WlYrIYIOjBGltVbV39j3QuwBsiaR952Of+ARvZNmIur6HSw7rT8oPC0eGKVO7i7QqjKHUvBNQI5OlSgAKjpNnlrHOuc5xrbiL7j1EfnMwlxlPaNoMJyDl2Hs2aXc7REMVkKthxqRf8DCC33j0dCyjI/29k4N9i6twNWXRAmTo2F7JJUqSzRTuBTCqLJqmrLuhS6vdlB//8Jvy3W9+SRsf3WszoOaT0KBEXfqEwFuZVOyja6N2yhpN5zgSjxK1YIXDrn/gTlilcMVAVTXlKgVU8QiOy9A3iCM/k8vdW2/U5KWv+md1lIdL/uUD/ySlyBc9jPbiBhBmIASngnvs8ceFArBMe1e9+QYCbE7OySmgA59JjPrxR69qmolEOZXJSibRBQk9IycNUh2CHuIqBv24P3aac2Ri3rTv+Oplr64uW2QtWJRFCxCKg5fp+H41isIOaQULxrGlSVEfn1M5s4RNt6WJit2d5JIaT2o07x3icNNhR/RVBodL3f01cWBdI+VBsLAJly1ehupII8UCyEg/oIxszWImLDwK231rqgPuAIiNW8AlTYFWOfSIbG1iva4ORz4iJmGLWggwe7h+FrGOXQeXF/Baw9e/5zLXTebmzGxWTZnA2XHZsMFMXjZZEBgeAKMSGltVKaRSzvDQ8LXHX/KB+MMv+1/X+HvEyaIGiOd3xPVaYDiw6TCeNKAqWKDSaoCMwZePdfQWBA7+UK1cAEkcQSGgz6Zp3/2Ta7aEx55wCtazdUsPzISNHcnlsSube7kPQcGTquOxIxqK5PpQPK6ircVl4BwHQpKItK1UYgreo+Z7zK5lSxQ8BUDCBMyABoEPAzSKNJGtUQoEmtbRtGJk54qVLGtowfuo2bLwfDrwMOz8DAAM3gd7zDPwRAMDA/tWDvfdfviSXtFWsFLs4pJFDRBSgyiKk7D0YBVQbiouFIJqiq8qQ1V9Y+ygAvJAZd52xzSw1QZ+Jg62Z7KWnPeY52FLKpERJGxL9Y6o8By7M1hXMIDSsE+FhySrV02/4Os4QQgL7rE/4kBIBuDPm/qkFQV7CHzeMa+NtK/T7kgEqpRE/JAExVItWdiH8QWC8tbwMSdJIZ0ez1gWtrEU5VRWRMVWeEYAXACPw952M50DGjN6udHQGqwuvwhlUQOE0zW3Wp1kEEQc16NoAqkUKRaDaTXJjaJVXfDQu9DWc+w44AGdiKugEjtgSOeFG+kO9usOeMJ6Jv+R07PHnZSLsr8qPDfpNhWHvuO4HUfNcvXwS59tyEdf+IJGGPrbOAAqhPLSoxm2BcB2p4xjwG4w1lJp8YYkMjmvWMyPcWRiyrYepEPEU1FAUt4FlMyF9+lOg91WHijARtPVSmnGcftmlKdafLKoARLGnInWT3u+YzJ9wgQQVGsWrTzsJtupWEMXGME3UCaE3qxUwiBbjTePIo6RGLU5HTIkYSUkmUjUTTPhsKWK+3BCfRa9VvP5gZrRA3FXfidCOLknLK9jm1abUxAcCLE0X854zStizW1vJJ3i/aiyqAQHvGTguzAcDSh8i020ottpSeWKrf6+vom+3oJkCpkH4HFrnISoO3VCF0zKAwFspGm4Qdw9PGR1NlWdHO2pTDJHdPHJogYIkwJT6UwfrCeHYEMX2MIERYGSKO4NHSZwlNoq40/QsFmW60mntBv//T+uqqxYuYw/Sl9vr4wMD5eh6BV6o1TSVsNPSagYkAMzKrgnNtjsq1qwVAuQx4rODQH1ORDyybf/rZQSNl3h3TAIHd5cB960PDMtHc6U5XBW35YYnTouyxXOk5hOFzauHVq6u5TLSdbWpkEfq+wTcvEw6q226jth2VHfBC1jSwU8hkOgwPiYbiurOaro+KKTRQuQWqOBIJ3jGOIS4gLlI1RTLG8ZSkzuTbrFDjB+J2ViqxU2Ut9Bl8rpdPr7r37Js+XN//RJdcxkpiDFvsGW47oV0pIkAllVJQS/BaBlnsuyObDQpDVASzdVJRZsn52pVkvlZkMd5+GWJ3z4M6Kx067Q64eG4fO+6D1cxB8qj8qwJVfoF6tvqUi2xBGBccpOfPEL1/60PA3wVKoVeA9jlogvT43L3PSk1OsVYMFRHYfsic/Aa9IEkJyqmiZdC7PoZNECJJNKQfF9KHqc5wy2pDwRrCFbYFTrjMYUiW7nocIF/nG9amkCQGDtbxkcLtzO5t39woLNjZYbdDoth56GAT/5OZRLHYedg920EygkPpnmgf8k9KOlbtt9VKfakre9jzUmHl6Jt+6Ss8xx3Q2i57lmKh/A6hvJpOTgAYt9A5ItFhWo3UZVpFVFsK57+d7ixLGHHyYxqJe3d4eHQB4uxlQ1fTm4agYUqjk9KkneE+7VBU0LlZcUIxAj47FnfhHKogVI2KZX6MDCaTnGB+TMpD/0FuybYIsVa0MRGlipFEalr+ONs90H73vPW9/5VWf14WvU8Si16qxMju9JAQhF2ktO3s+ts5mEMIWERQ1U/wdAxk8FOnonYi6QR60+fJWV8Hmmh1d64d0++rONkTE3OVHdfr/s23SHTO/bKl6zrGKuQj4rHpxq4CDY5th5hFdtpz1cbTalN5eVQzORW52dnubU1qXeIckV+1QVlHZlFniaFRvHSGQLktAtgMTWfCOxYjK05P3v6nraxSSLFiA//NbVUiwVCQxghME32/Aj/KkL0ygIhm7zLIChAusu5QJW1CfWzFz4xFNkaMVqtQ2FYys8z+nH/oMMUWME9MqEAhjdWagAEgCx2/7Dn/gPgFTeJD6hPF1b0m49/LXuvvbZ98rRJ58ldrb4cyPT02xVGzLz4CbZt32L7Lv/dpnYtVP683nJMAWfHX4cNjs7lZ8b3yd9q4bky9fOhF7gT5fnZvC8NOkbXip2fgBBXUIity2G1xYfS6dVAXVr4zn6nThycMPd57mYZNECJApdMXI+44R8t0ec749xCFQbC3kVXz6BQW/ARW0Hc89YJZ1KVzkt9KNOeaY6nhIouhZGBcu00mwapi9gbzwnt2TfSYG9zxzSimMSaQQkW5HYkR6H0VDgBOvCDkskPPySwjmtMNyazeTHmVtmFoZkYMV66ceSYB+IaUhxGbwjPAn7NwItediuzXeK4TOqIN003UatJrNTk5K0dCkMLhGvOCSBmRS/4yK4D8WnB8GxwyCoZ7RY3vrOV86fffHIogWImbfklRd8lR0f/W0Ep6pXO4JyAgTdFiY6l+6E/920Eth6rKcANK1Ewr632PefR/6xqRT0CaELIhj2IeAgjtMtssbKJWbClFQ2JZbN/hUDAMHv7LkG6LwgSnmeezhn0f3QZQ//DEz5gR7pXbG0JqE3zQl0Uj19kkA8wSRDjhSsl2ckDeqUXnMMrpVu0K6BaUkHcVQc3SV2Kl0IoB7lel1mZ2fUZJ6lgUHxsv0S50G5UhkVe7GKo2alU45mywc//MX5sy8eWZQA4VRhExN75fvXfjbX6rTWMhuVrTj0DuyX4KT/kQbrDivLOITlediRpsaRM05BqBob8ZSZ6vZ/7BdWE4w03QqjyCCVYt4Vp1xTBeEQshNA7FDrpombYicJFNVuhnOoYtbHDh+7Rp+dmu4e8GEUXIl0GnWt2WkDLT24FtA/jlnP5CVZ6IEV0MVFDKKVhiXuHZEwaXfyh54gRdx96eQnI3iv32UgTuc01qwsWS/PymA2KX39AEgqLy02/arqjV6cTaeapUWYqEhZlACB3srczLhMTe0b8d3OcvZ/MOmO8QAtO3uBLdADxhCc14PZrnQH+2MKGNS023KKbvO/xAsAAiIKULZY1StQTAo8izQtZSVxTBPfmdHL8SIcbGSrQgqUEMF5EITHVbbt6o/aD3/KidloymCz4eT7RmasniFxAGROCR0TKOm8pAol0CpNWs2qNL1Qqq32kWecsC5x08Z7ZTnnYrSt+4LZ8cbMnm3SbtSlDrrVwVKwRAaKeRkYWSmJgWXwTCNBOp+fGejtkze/kRWXFpcsWoAETOGOwhWgUD2MP2jdqdAmRwJCedXE+twYvylFx6KsPT6xre44jumCPj1UyNXjSGPeOyg4y3jy8XV3JkhIuwgSHBKr2cfC9gHEIgCHj6XZ7Kys1zrrGjVY9YdZVq5fKZd/5ZsBrmGMhaZZQpUVSpx2E58dma1WZWJsrzhTYxI269KZnT53dPfk6XMTs6qVK59ObDYSia0c+1GbnVAF8pi96WLbRmVa2rUpiZtlTp5jzYXx6a9KjGlPfcV758++eGRRAqSQz0Fn8eq0qARFtjwm0sFJkH8zoO6GGjqoFgNz+pWuqOAaC9bFyXQiMhPd1qj90s2rin1d02OOr2DiFv+1Op74iG9Yk9eyYnYfQAAmuBcCSVVEpyqFsRYHIHeBgtDDKrEbSe6cR4kZ+JMRlJwdhAFzzOAxSZkqk5MSVctiQsnN5hzWtwtBEJ+xc/ceKSdwTxmtHRd7p5KgZywLNDc1AZC1peM40mq3pVkuY/85aUxg+7mZ874yl8q3Kg97of0DLosSIOyD8EOXnqAXVl9ldrOFikmIVBJGBcQCHAI++R1BO8DizwfrOEATO82pDMeHCBU+ioIWjg+2ROXvLq1OR03kud8bMXmRoGNjMT0KvRZ/NAytaSes2cRfuHD175LPvufvZHVPQZJasMkIw4CZzfVWAwF6N9kQ7lJ5OS6q+AJv20j0hLM7pT5Rlbnpxlmh653FUZGRlVKNDU0E7Ow/701nJFfsl8KS1WKXhjgsq+B4fsbDtotNFiVArvzOL6DoDbzxaICKyRCan9R9BuLkYKQ/LNlDqkU9UUUJsGATAmwGHmJG7fAQgR4xlmjAA/gcsso6U2p4Lg7PVHYCjYDLpJKSy6Qlk06pYJ2TY9p2CkCxGpoe1TkO5UBIsm9IzHzvdDqTdVh10YD3YJ9HMpEQG0quQfFjKw1Pa4N22kxvh6styOy2KQmc4NTY6WSj6rR0EM95tapUpqakNjctsd8WM+xI2Glgf1P0Qo+ZLPQZVrY4f+bFI4sSILOT4/IvH2N53niIsQc9iipwBgUm1WBrFPtDSJkImO6YiFg9DLobkKyar4Wd8D83YmE9toujehT5HdIxNXYE3oGV09XoRA7EVYDTJZGw8L1rofFFgQe7l1OpRFNNI30AhDPbmolkLZnKdHgrbN5meR/OW8hLY/p7mC5IzJR3PCe/3SwnhpZKZ+IWYN5eEoBamQCW2amJXpuWoDwm9cndUh7fK53qjJhOTXq1UHoy6XJfodDszeW6J15EsigBUqlMyUfe+dGk5zkrSC2Y4s7x4kwvISBIo+hTSCu8AADBH4pqQXn4SDTNiJNQHk5d9lDJZHJYsgBI3CToGNTvD8Q5pLUNfs7zcayFSozEMZnMaCfYc88j67PwPADXf0HewyS2HsFb6C1cYod3YuN+9095wJrDvIfYToqf7ZUA35vNSp87uUXtG5pWzPEeWjovOnPNEKCbbkuBJWrMijM7LvXxPSK1GSkm9Hq6mHI1xC6LTRYpQKaxjBZc318GfRXOQttpM00EQTo8BauMUGOZnEguzk/2rrMIHElWpMlMrph0svn/3Lbf09svvb2DoFe2p8aD4BhqARgUSAA21+32q9BjqYln8KmmQIOWAkxT7/2Xt3qFXHr+iA+vRK4DxY7rYiUqPu6PlRRbWM/x6ExfZ04anIREdloiPSmBGIc+6znPARpWiW8aLGosiWROrNIyMQdXilkYFD3XK4lcSZIZzr2eFKfdkmrHOWrUl+PmrIMeZEEIy2a2XSeJ95tmRxfT3tkHwIn9GTPQyhMFLMbMOEMNWEdcwiRDlfIey67brtsWrFx3yPwRu1J36uLEjmWxNim2UzWncJJwfuJKVT0EgapDoOBTdVDi+MqbQEHxtKf/5mmvF1ZIORCSSSaYc9XRkpk5znzrwIOyRUrV7eV18bJhNDh8FncjuplaMVsPCzI0JAmNFXh10K+EaJyjMFsSu3cYcc1SsXv4OSLZ/uUSJ/MyUan3lmcrx+2b4tSRi0sWHEC233iZbP31x7Wtv/mYbLuBUxT+d2H6iGUlEq7bsTvtJm6SsQOLNOB2qdCKZoF6wcKzxZW0i3SI5pTbJizjwZE1fXLJxW+aP2JXphDbTE6M5QGFLA6jYhA4EmHOVRdoAAWoi+t1O+XosTh9AIHDgVnQwulc1paXveFj80d8eKWvmJfXvvYFXlqPZuk5OWehAW+awDXauBiNUx0AHFyPB8Aqib2Ntt+Tw35WLHXaDT9mtoGPv2M1jVsC8Qppo5VISRvPkBOe0N60W+2sQ8+8yGTBASSGRmNJYNF/X39CAi/S1vU49BlmUrpegrybE/5z3AbHhgALKlglWBRVwuEMQw8zuUyV9IrrHipsJvZdrwSvAY4EhcIh2EtvGlAeUCh6FPaFhFBC9r04LgASACDUNFI4XS9zjr8kgHUgZGjpoByb10LNaU8RIKwd2aFhYCseLkl5UlwKr0ZPpsW3bAP+xEhnErgHb5Jekh2F+K7Gn+MpKWPCPqCG0xav00SMY4uFGCUIA6OD+/z+t37ePfkikQUHEPHwolzDiTwzirzf3Z8AXNCy1yw7We0Gz0wZIQCo1OwwY+o7W3Kg3Fi6U6RxLIhq/jU832f/ifr7ocJkRwT6fdCVZHegVQRr2i3C1i0ahyAf+6gBU0APPUm75Uqj3WGtXsS9Wl3+wvOj/yFZ25OX7KkXst9jilSQrXW8PuaPsVYW8MKbkogV2hFrhIadcnWzBA8qRuiOAvBEN/ZjS52hJs/Bjam8tk6nJQkYBMPkjCD0yl5m2gnk1rv/YtNEPiJkwQFk3WNeK4c+4ZVy6OOwPPZ3p1ezhm461dMxbbvOlHZOYUBlZQBOYChvgoUtVxwbYuGTyYekYCoL1wtGJnZNyFjlwfkjdqXTRgzidgYC3zNZBJoexgIwlKeBVVatQljYtExLS0WkF+l0HDYDR+1O4HVcWO0DJC99xqMll8/ivhA6qfiDnpRpL/ByuC6+fDweeEEAm4uupQ0tWsIx6pFtzxia5nQLXSCghwHh8LImniKHiZm4Dc481ajNCags1uqI9HMyU37402gOpCw8D/InSCnXJwPZpZ4R6xV25pngzGzJ6sYDbOrtfpIyUUNCAIg94gY8yXyPe7rdCOSuO385f0SR97zrQ1KrTWG/cDkLFiSTrBnVbcaF2uEYAB33JQ8nBhRtg0eCh0lmcpJIplxAssL46EDJP332u6Lh3qIgtDRSPQVe0CyAl8W6eb2RAge8ID1iLHoUakPN0JY4Wzws1vQsO0StBBYYAR/PzPddNdzWwnPTWLoU4AiclsROB6jCNkzrWUSyKAEyNLREHnvSc33DSFRZZCCdSSnlp2V3w24Vd47yc1xOSMkAHV6AqYtQbFIwzdRy19x6C5S/0D0gpDw1I39z/hd0HGMlW8lU7SuNLVlQe/zO+AUKpsBCi2xqTFy01XceP2lbs7YRj2LpHvAACCe/0cQULYh8eku2XjHINug9oeD0lhZbqeBF6SHYVarFcWmu4orXbB7mhyHbvsW2k2pcut9uwvO0RffakkwlRcsVJErl+NDEdFqOTN4lhQPUCXqgZFEChLWtXvkfRyIUiCZsWHDWos1kMupTUSuqMSkR+TcWAqdLyGEV8X/btvPteKferYrYFc9vy22bL08iuF/KuTPYsoNDqdiDezFPiwH5/mMzrmELALk/U7EQyG8zjHjatPHHAZJ/fvmzBOE2U0xqFq6125sOqgRQp1JpsTN5SdgpScGD2AAP1cEP/JRs/K50GtV+0jBOm4CdpFGZFa3TEIutYLhXBzTNabcVZTUBGCPyGynbw3G76f2LRRYkQG6+9Ta5+bbb5Jbbblff/6tc9Lynyuq+40kbpjh4iYE0LV46nZrvHScY2IJDL4C/oLNUaqKDHiAKY/3Xv7pK9u5Ss5Ep8d2GuO1yFqga4DzobAljLMMjcS8OuGJzLgFHV6IGZ6lgGBYYCMHh76x0pDPYN6D2OFASBaBAQadmmgi7AVgXwOXE/9l8SXLF3u6UDrQKdH+41sDz48t/9TkDFLQvBJXySKnYjG0g5krlQRk5FZsm7UZFPATqGugq01GwbzOFe/7QR9/SPfEikYXpQfhC93/u//4Q0fK06aAOmjHLlhs1zgMLPUgCdIHVEFWcgP+pFihQDWzGQnGKowdRmNu6aZfZaLDfuStxDEBIUCIF2R/o89xdnwPKpoDR7UchfVMT8mAdK6TjIUemrW/KJ3T5h/d8Sm3/cMuRL7xETn3xs3RjOH9ELddznplKGxwhqCPuMhMp8diXQWtvI4Zi/IFrdRljhNL4zg/utbUwLnGyHL9ZFzNwpNjXL5mh5WL1jKjedDsBjwwvlEsmcY8JPEOzlsVxF5ssWIq1XzF/l1RqVXVj3aRA8HAqM/5jkMoWJxsv1AJY1O1zPcESd5t5aUg9P8xOz9StRv23AKElDcKgB0DIsg+FsQubjeFvlBdiByE9BqeF5vTJnHqBs8IycxZxyHTKTt2dyxy4GZi0MUeccWNtsHvfd5vb73tpdfvdEo1vFn/vJpHJHRKVp8TpNAEM3AeuUQ0n9hzQsHh2957ZtBZGPWzdQ4gv1dkJ6ZTHJQGgpHEP+cElsmT5asmCohkwOOlscaon13vH0mL//NkXjyxIgJx60klyykknyiknnqi+/zeJ4CEsvFpD62HrjPISaoEXId2htwDtYgsU2/Q5oAiaAmXHPvQgQZBoNupGC9ZzvzDREZsMhGHMYtgqmCdvIqViLzkB43qeak5W9Xixjt4qkbABVHtjKmntTNgHrgXLlDSoTwb3lE6ykorXbkkMkEfNGQnGHpT2lpuluflWaU9uk6BTV/MyamEQa6ZZazf9HJ5KPjJiMQAKqU6Ih32qm2+S2Qd+LfWd94m4HTV5DkN7S9d/+LgNh92/ovfgDFMLQh64Y5toSQSOZlxSWbxQVtUpyBYlgITNlmzdSqmYBF5GeQJ6JC7YVtPzlm6lODnOfvG87gAsQEL1Tqo0eXobN5R22xHWuwrgNVQsAiQZAEMmk8I5menrbrv++l0dO/O7OzYfDhlO5+TIQnZ7b6r4tlzvkrvslcdJdvWJopWWil9YIlF6ENdvATBNCeAhYig87i/UbKOlR5K34iBtdqqiARxxdVJiB/SM9YoZtNdmpNooS6NRlYzXeXCpH3z46jvvCL5+1nHzZ188sigB4vgd2Tf6Ewbbec7hbRoWaA4XeA1QK05rrGIDRKekYel8RoUkTFZkFAFjatcqLROLOt4X/uNbUHqXT6sfrAMeKIbSB9JstGVickqqoGIuwQGvQs/B8ySTadB7U6rVStCstm4dGIplZPDAUZCTP3mp/ML3ouZg4q44n0oF9JgIzNNLD5PcuuMksWy9aD3DYpSGREsXJGo1JBmFXlqMam9Kb2b0uM0W6cDEmqH1Ulp9lOT7B6Svt0+KvUXxJrdIcnqzbNCcTcevXrN7XV9GtIvPnT/74pFFCZCpqUn51hcnxXOcHJMUmXreHQhF5TZUCjq5N4syeODdPqwnUydIo6j84Gi6HoGVq+BEZHZ8Rnbtug+AC3o67baiUPV6Q1rtjjSaLfVJasVjpwCMQiEvvbm8dPhbtXF70jR+nEsm5AWveI863oGQ0S/dLLu/9+9itsNLIs87tJTUpZDQhcXomcXsNCoSz41LPLVL4smdkvDa0p/JbFpVGthc6u2ZMS1rb2jaEmVKUhwckf6Va6Rv5WFy5PASOSF05VmgbBcHHXl+VJkofOQlwVHu1vkzLy5ZlACR0JCrv7nd8MMoS4AwVlAlTBh7IABpNBoyMTUt09MzUp4tS22uJq1GC7GHB4IFL6JrppWEr5mPGRoTU3LH/XPSqDeyM3MVGZ+ak7lKTZot9gPECMRTUgAgBgb6ZWhoQHoKOVA3jjaEQqYTqVbUSfgGEzUOnDw6UwNt2m08W58bOMYrSxJKnUqxiDcAEjlSyqYl1QeaVRiQIFOAd+mJivnSl67a8cDMj77wtqZY6a2SyEiCKTUwLqXKnDxpbLtcPDMmr7VS8oYjj5LXnXaKLMsZTzv0715+1vrc4psCmrIoAVKZnpapsc0q04N9E/QJTGdnl161XJUtm7fKlq3bZc++UZmaAUiqVRVDdFoOFB6eQNcSsamnYgT2lJRZkJNOGBRbs2t9xR7pL5Wkt1iUXgSlQ8P9smLFiCxdPoiYxpRyrSxbduyUzdt3yP2bttPbLFkxPFxcAvAcKPnQK54rF/5wXK58+bvXLt87eeqZu7fJ+bN7ZAM8xaDvSAiPGVuGsHhEDhQzwxlt87lWrid31xnr18u6E18WF8zE1blUxsmAmh5dnpQLdj0gj2nVJIXn12EnaS4hZRzHbXaWpTveJete9VLz/i99fv4KFo8cuG7dAyhPe+qzJdQ9u94Ye77rddYQIGzCJcVyOwyo29JEcMp+ju6klt0MW27DMR62aXd00b8S+dH0HXdvll/c+hM554RHSdJM9+p2/PRCPqPnYDEZhKdTSXWMPfvGZOeOfTI2OolAPZKUnZaRgT4ZGuzV2773yziQzetOWSf33r5ZnevhlGcll8jt8dyy5tZ9X6nsnjy6v6FrNszEiO3JCVOzUgT148y+bRiDNlgkG3NBCaf7c5lPm5qUM6CeqUj2JBOZgePqU0ces2fUdBpN2VyZlT3liszMzsqm0Qn5xc5tMj1bEyOdGqjNzvxodnJq7ts33TJ/FYtDFiVAzjr9bGbdphxn7tIg9JcyZmDTrIN4g/0U2VxGeuAB0qk0gnZDtXB1+8TZ641g1jYdhBOXh0E4efe9XW79pEc/XvKFguYEnWe3O81My+mocj/spedcJATKEILw1StWyGHr18rqVUulp69HEjbIlqYPNQP3qkSsd+648z9nCD8ccnL/GoDesLbNzpzxm+b4oVk/0nm9O5oVoT9dkrZk+fiYLG1VpRR70lfKxwM9vZcZ1ik/SPhz8dUbThJvyPOOXFK6fXhi7+P8WnO4CuRMOW3ZEXWkCnANtCIZcS0x/EDcUiY9E3m/rs7OPvizzd0x7YtFFiXFqjdnpO3MllzfGwgACHqMsYkJuX/jFrlv42ZQn63SaDdBj3pl1arlsmbNKhno65V0OslOPfZtRLqphzonxZgXw1IVQuZKxUKZdqXZbKts4DY9kuci1khK/yA8xpJ+SWcTCnCcX4O906ZtnpHLZp5WSObk1W94/vwRHx55sPZjyTkV6Ul2CqHhFguhZtT1QIZCTZ40vFLOWrVCjizlZAT3lq03ZGltRs7Q69EzVxibnpr/VfS9731EtI+9TAoDJXnlRz8405DolrYeSx5GYImelJVaQjiB3WbdkcnYESOfkHPyJffwZL5+dPpg2Z8FIc12RVpOY22tUR9iM+xcuSxt0AoWgitkM5KBMlcrDXngwR3ywJadsndsHEqckGK+qDwCaFYlaVlz6eRvM1PDwJYoSNdc35/MF7PYTpX9V6PruiMUY3EceCjmLrmuOAAOW8rikAOMQtPWjEtTRbu/hED54ZL3f+fF8u9Db5Tx/vTK8dGZjyanm487QtLaiJmU6ciV6mxFAqcp7lxZ4rYnKVwbxw43Wk2jUq6OTO3bJ+/4+9eqY53+trfLl045Oy7192xZoqekd7ojSxJJWZVMy7FGTqxIlw54Y63Wli3b9yTtmdklmdFp+ZfXPFvtv1hkcQKETbC11ojruCkWbUvB+vX1FJW3YFE3DnKyDRaWTkkunZVsKgv6hM8cO/bAyON4IlPM1Ip9v7WIKVj/Q5aezYGBM+yJL4GiMY29m+eF8B+f7HAMvRDAQSxjciJ+9uKbMgcw3r1x2wk33LbpRT/ZdH/65HOPkXNf/ZftM3jKj14rE39/g3Q2JE7IbZv5ajBRf1LoBxp78u1SSjL9eektZKQ+V5fpckOaiLd8m1kFBpvDWaB6cO9998vRK1eq481sv0FNoZAfwM49iLNSmli+LsXAkl4LFM1KSVULxXQj2Tg2bdx555ZLfzExN9C5eofaf7HIogRI0siIrSVni4Wix1mmsvAaBQBkYAgxwto1sn7DOll/2FrZsGG1rFq9XIaXDEs6kVb0KpXOUOG3nviKqM3Z9/ZLT6lPnv+ms0OJtLLTdiWb4YxSsKQsMxrrKmWl20RswBvZ6rPeduT2+x6QG2++U3bvHjcrs413yqT/Gb1hnufc1uzXxZK3/NMr5s/w58vXXv88ufLJH5V8b+7k4YnOv7mzjTMC39fpOTJMu9ciWTvYIymAPxFoorkggEB5nDZkSuDtPE+abueoZS95dvq+zXepYwZQ/HrsSrnd8EM4UpgC9Tiyui2cAigRG7IuTkmH4wyjSHpC/biTlgycdLydko+8+WXqGItBFiVA8tl+yeV6tyXs1PT8VNBSKpUULWKckSsUJZcvqObNFC0s1jPFhBXY40ifyaSK37juH5z4qDVHdw8IYVrGhU8/g15niomNjC8IEta+6g6a0sQDZWkgGB6bm5E6wLL8kKOwNoV9meMVSeiGyTiInrZsyfC7D1m68tjnPv2pkkz9L+bVeKbI4KEj8qJrrk2uXzX43C2jE1+xHf/kTCYhrSTOXEjJ0qEeOaynT3CJiLtcQYQtIavH4Z4dKHn/8KAcdtpRcsjJhx61ojc/uHZdd8rrk444W5pLh6TnmMPcuJgXPWlJlAKttHSJ8UxJRTmevye2JeEj3oqCFLD4hp7HHTtywpQjU+5vEz0XsizKVqznPOm50p8ZctpR5dFu4KxlGdBMNq2qjahx59jGUOOD5luwqLyBz8AbzFr/10edcdqXm612/Mo3/bac/zXX/0BOOv5oSSYzx7q+8zgOjmKTcLf1q5spPFetypYde2TLtt1SrtWkf9WwLF2xShr1uridjrDKez6XtZeuGFmy+qg1PamB9Laf/uTnlbG4Ghxz9GEyuedPn1jnkOedJnuPeL1kBoqHPiE98sFDg+Sbz1i2cujolUullE3KGBR0DtgbLmWkFrgy2W5JC16OOTVeUpe5UkKWnnyMHPO0kyW7LCcNr+3v3Tv+9Vq1Mn39rZvkb57+OHnyhY8Vs5B6dKJYeHRnek5i35OOHkrHiqTKe8HzG8nlRANVm8U5tjj1Fb6hrd6kezfd9+1v138e7RSZ6z6fhSq/baZZRPKzr/1Grr7rK9KfXv66cnPyX1mWJ5myEDh7Kmagt4jBn1mNI0KQzZQQ9oE0G+2fZZLpv4G1n/n0V7/TPdi8vPENz5cPf+R78reXPvntk9Nz72o5LRWUc3o3xOrSAp1y2YyM47k4D8+R78nJmsMOlcGeftm+eZvMTE7Ac2VkcMmgrD1knSQMeyaTyd0zvHLZLWAu97bC9gNWzt739Gee37xvy0Z58oZndE/+X+TLuNZ7n3CeaJa1Ku9F31xmJU9amc4JZ7GamZiUcqMB2hTKvqAjOduUNEBR6JjiwNsVNyyXgSNXS2rNsGT7s+K6dXVtv7jutik/ss8zDH3jN266Q57/jCfKM59wgmzdOvamQ49Y+0GzEcrO798gOx7YIs0wkJWOKUcmszLcWxATBsjBdW1yGhIAkLMF+yuTtvGydBA7H7j6uu5FL1BZlAChfOw9nwAYzNXVzr6rRXfXR1EQNdtu1Oy04jhk3mqkuYEXW1qoGbFu2LY1Fwfahc1241cv/JuXyjlPedr8kbryppddJPmMnRsb23Xt/dsmTpuqtKXlsO5VpAozkEaRwrEOL4N1p9UWz3UlnUvLhqOPkLmxKTVElQE+6zro8D69fSXpHeyTZDoNLxYEUeDNGpa5JZlLf/6c88/45sz4XPCGF759/gp+K+98zkXiLh80M7fe+zGZLP+tDkAmkrakAH4bgDDBpxJepKo6bvNdGUacdcRZp4jW2yNzzars2vygJHozft+SQrnVqe9+8N59926+a+q61Yev+zGu2f3kVVdKvCeWt77rAlxzsHLDEcN/r4v2pGBfe/nYr+7RnZmqpHHPA5opJXgRHVQuhtdKJxLiwcP4ufx0YeWKR4dhsPFp//7p+atemLJoAfKNT/xILnr++fLhj77vVdv2PvCGB7duGaiW61rHc7XhJSv00A+10X27sGUYlQq5ePWqkTt6epNP9qOg8tUv/6J7kIfIP7z8YtKxgXZ17/Wz5bnDpsotma60pNJkrSzQFsQfwIVqtUojeOf0ayEoDdPf9fkYZ2R4QHLZnMr8zSAG4jzrrDoSR77U6mUE+6EML1si1crMTG9f/knward/8xv/vRDblZdfxvEtJ7Z3jP9Ym2n1Gy1fgHwx4c0ANBgGTZK4BqMvJ/pQXnqPXinJUlFuu/qW+q1X/PzOcqV2s2PqdxbXljZXnPbY1TdvrvcVM/FYpTF/ht/KS595rpjFtPHANXeuuPCSC1+Tr7ReNXbtrRrBbiZASE1DmllDhrUEYhM1nlLyvf3R8EnH/u3kL2/5zBlfuExWHbJw0+AXLUAof/fiv5PeYn/xx9d967vVev1c9qIPL1sqg8tWyOTomJomAaYfVl2To48+ZOvQcO85lUpl4pvf+un8EX4rL3u2ojsDbnviJ77bPLoJSlVv+9LoBMqLcPIY1gFO04PAqnJEYSwmLHsSf8dq+jPNsKSvr6ge+tK1K9VvHDPfAiXavW1Hd4KapCF9KSNevrTwib6lpTe1mp770U//Z8B+4+sfxP/1p9hmdMXg4IBVKvSJzSoqnOcDKKWX0hAxR/jXrk9LqzolY7un7/nlt2/9p/Ft7vXf3Peb9rln/K1cf8OfPvz31p9/lS1fJ+BGr6ves6tn9s7t0qk1omQ6IYlSXi/ls5JkMznrcJXSkl4x8I1lj3n2c+c23hqtOfKM+aMsPFnUAHnjq/6erUSPu+E3114xPjGWTSOgPPT446XTacv02KjUy2XEDAi2NUNKA9l9649e/qjAD3d85XPXzh/ht/KEU86Xc09/m/bj61/1FM9tvBCUbWUUhb1+GGbCOE64vqd3nCgq5gtxOmvaSSOwNC2AigIsQayqgOA/9qqL4yJoATBJs1hvykJYlDZj6c+Z0pu3JJ3OwJfY1/tW6gL8XPnM1/6zF3nZS5/LKZ0Ha7XydzpO7cxMIS09PQUp9fRJOpVRjQ5pU/xEw6k0pipbsz3mtV6sffPlb3/PjmOKx8u9tX3zRxL50Y9/3P1CVEGe/MQnqs//Kld+44OI4TrpWKzLh5eNPD2fzYtl2LGEbXisUOO00JybvoM4rFrmlG7GN4475sLnzVS3h+uOPgiQR6S86ZVvhCKlz7/9ruu/NzU9YfWPDMHK5aVWnROv01HgID9Kgr8nE1ZoJvW/v/ban370ua99tnztY//di9zw/AfkjK8cJs874uXWXDCWD6NW0Y+8gitOLtJ8e/nylV6upx8hbNhbn5sabLYnzk/aznlJK2IXhLCqIqdIALuDculSyOhSTCfhNSxQtFjqDhsOrKqpFd6rh5lvHnXYU0a37/61fPKKL89fQVf+/atflBMueJJ27fs/+diZ0dHzpicn0uVKWWu1OpK0k75tJsbStrYl3ZIdwYS25xvjv2xsMJbI5nBs/gi/lT8VIEtBCS+58ElSma2t7FszeGmcTl9oJbRVodcw1cSg8JhOx4vaDc9BLHd3X6H3jbPl2Ztf9PyXy6OefsH8URaeLGqA/OPr3oSgOXX+3ffe+L16s2axigfn52uDP7uOLw5oD0ve5LMpUKyjpN1yNpcbE4+xLGv0qqtunj/K/1xu+/E2ecnrniUjfWuyrjtxRi4bPj6VjE+Iw3CZqYV5xCsJXQ2Jj7UWQFFvhlJrupGuac6Swb571h1x2Ctcx9n0sc98a/6ID5/86OqrlTf7YwDZL6dvOFfcdqytOKR/ha4Hx7id1nC71TA8r+OU0pl2f3FwIqPn7vtC+KW5d6XeK2+48h/n91yYsqgBctEFF0gmW3z+6N7NX3J9R2NJH8YJnbarYgJm+LLgGzsPjzz+cBnoGXDisP1Mzwuv/tSnv65ik/+tPPuYD0hCBrV24oasadZ6tbjR03LDUhAHubbXNjyXU9tEUTZpOaW+7FxvT9+2045/y9zWndfIOz//tvmjHJT/K1nUALn0xeDqdv5Ve3Zu/vjkxCjL9qgqI4YOSgUOXewZktnpMfGclgqWY/Fk7SHLPvalL//4tZf92z/I6175vvkjHZS/Vlm0APnVD26VK356mYhvvant+B+cGp9WVThYdIG1ZpPFvKR7e2Tv1m1iBB01noNj1NcfuvruXNp/cqPRGvvMl381f7Q/LNdc8X31yT7jNc88WfZed4885vF/mKr8OXLLrbgexYa6r+3kk89Snw+V71z+Nblnzx7Qu14jYehx1rKjtuvKi1760vktDsr/RNitvCiF6eepzoTkYkcv2k3pG85K78ig5JiTxdljGlMSj22Sw0u+nLY6LceM2HL0ioyYramjvMb/21dr5p/knFL+n/HmfOIyFTkAfFgeEc2+b6BlLb/By/D/83FwgNeBjQLywLBuYhXGhjMwMXFasbF+WMLB9lvxC7DvAco4oLOqQEvRf/z9xwA67O0/sFr58es/w6dv30EHmrziYueK+vn9195VOw5DTRoFIxUMy8WKMKAsEsHw6Hzf47/cO458/fGf+ceffwIvPn5ju/fqE8vdp+8Ybz98zXD/8RuGew9fMbx4/u7nl08/Lv9nYK7y9IzZ+vTZc4ZLN2i/f3wUDG4wrGsQGAgxK2Rg/CvM8oftutSTV7cUfvz6Is/4/48UKxuLCA8nGycXJ9trNhbms/xsfKcnzdr5clJ3MUPd3D6o7lEwksGIyCC4AGgFLzKgxrDuKBheYDRF4ADTJkwGbaNlBN+GC8xL2QV5YPFRMLLAsB3FohSAD6H+85fp3++/jH9Bi6hGwQgEDAwAYWTYIYLbc4YAAAAASUVORK5CYII="/>
          <p:cNvSpPr>
            <a:spLocks noChangeAspect="1" noChangeArrowheads="1"/>
          </p:cNvSpPr>
          <p:nvPr/>
        </p:nvSpPr>
        <p:spPr bwMode="auto">
          <a:xfrm>
            <a:off x="609600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4" descr="data:image/png;base64,iVBORw0KGgoAAAANSUhEUgAAAMgAAADICAYAAACtWK6eAAAAAXNSR0IArs4c6QAAAARnQU1BAACxjwv8YQUAAAAJcEhZcwAACxIAAAsSAdLdfvwAAKWESURBVHhe7H0FoGVXdfY6et2evzdumYm7KyF48BBCAwQJ1uIUa4sVh9IghaLFggcLIYIFibvMJOP6XK7L8fN/375vftIWKyXTvMesycm979zjZ31rfWvvtdeWg3JQDspBOSgH5c8Sbf7zoPyJMrVrVMRIydbbbkxX50bT9fKk3dPfV0omjcbA4ODkzNge7+xLXi+advDRLgY5+Bb/RNl090a55YeflxWHnbhibNeWZ8/NTDwuCjoDcejYuXyx6PtB0zTk7p5S8cFkOnePG1k/n2vmq/lURy5+3Vvnj3JQFpocBMgfkTiO5eaf/lKGVh1iPnjTj0/bteXuj4zu23l8rV7WPC+U3p4e6e8pSqPVkFazIQO9RSmVih07mbw7m+/9TrkWfOclb//XsU2/vl6OOPvc7kEPyoKRgwD5I3L9FV+TVCaXHtu36z3bN93xnJmp3UPVelPCSETXDFm+ZEhcz5dCISW5jC2GxKIbuhimhU8zKlfbm3p6+762/qjjrj3y9Kc8+KOf/MZbtbRfTjnjrPkzHJRHshwEyB+QX3//u/K597xAznryS164d8/WT9Rqc5lY10TXLZkpN6SUz0gpl5VIQhkZ6pO0qUkumxbP9aTeakkAFLl+KGEsUSZfnE2kiletWr3qexuOO/WGJRtOqs3ue1D6lx82f7aD8kgUY/7zoPwOeeIZx8vRpz4hPTW25YOdTv0QM5EULxBpdTxQr1AMwwAIQhkeGZR8KiNLh4bgUVZINpmSyPelWqlJu+2K5/vazMxMxmnOHWvp2pPhYAodt3z91N6t4ee++v35sx2UR6Lo858H5XdIvTImU+PblthJc03/4LBkcwVJJBJimaZkMxkxEZVnsxnRSLfgjPPJvNheJEOFflmeL8mxq1bJaYdukKOXLZOVPSVZPtAn/b2FVKdVmajUZiPXac2f6aA8UuUgxfoD8sX3vQaewrgIocTlMfxFvd4QP/AF3kBaLUdcpyMp25KkZcqKvj45YuUqWYml1NMreuCKDjABO+IggG+2WxJiu6ZmzO2bGn2WoWnXP/5F7+ie6KA8YuWgB/k9ctnb3iZDS3rESiY2JNJZI4ItSabTki0UZe36DZLPZyUAWDqdjmhhIMV8TnLFIrZPIUaBP7ETolsJsbNFKSxZJUNrDpOhpWtl6eCyH43Pjf8mjWMdlEe+HATI75FMOikbtxZ107LW+Z4vTscRTYO3SIJS8XdQrD7QpmVDA3LsYYfKqhUrpQc0LJnOSAjAhDFCd92QOJkVSeXESKRByWzJJBIbnvukSwonHnla90QH5REtBwHye2TZqmVy1rmHJjXNXNJoNkGwTPF9B7/EEkUx/q9JT6lPhgeHpJDLSxG0Ko1P0+AvAX6HAEkRgBLD00gAgIF2SeivjkNvMA6x7qA84uUgQH6PuPAYk6P7svV6vb/ZaEmzVhe30URAgdgCmm/GmmRTKdXvwWDdBIDiKMBvoeoH0XWtm27idbBPE+AAIAiK0A8AGD8OvPkzHZRHshwEyO+R8sykTOzdqXluB3oey+HLl8mzjj5aTkXs4c/MSex5kgAoJNIkkUiJiW1MACQOAolAsSQGUNhnYpqimRaetKEAo+kG3EgEV6R8zEF5hMvBVqzfI59611sRhAc5z6v+pJROnvLYYknsoC5T1YZMaabsqjel7voy1JOTow49VJYvXQYvoknotgGQUBII0jUE6JEJLwPAWHzSoFuRru8NDPNsoGV36qj/+9QTptJQbrnq59auB25MBX476zptOEHTWbbsiGrYeFdg9vxGznvBCrXdX5scBMjvkc+9/50ItsNcsz5xXUaTU5801Au7X5dNO/fJCY99jOyr1mTrnn2yamRQ1qxeK/kcW7U8cV1HQqctPihabCbAyFypTM/I8uXLpVDqlbrnlduG/mjQtHuWn3fx/NkOvNxy/a1yz8++KoaVzAcSXghgnx95raFWq9lj6qHhelHTTqS2tludmwD2Xxx7xlMfqIxt8S96y3v/qjKVD1Ks3yNuuyG+00wgmM5W61WJ+/pl19adYsMz2KmkrNlwuJxw9DGyctVayWSygrADS4zfLfH8UCYmZiTwYknaaZnct1dmx/dJpVKW6cnRndXy+GxlbnT+TAde7rh7k9zz83+XRCpeMT259T/27bj3U6Oj2576wLatJ8/VZtc1Wo3VmbR1lGGGF3hh619F61xXHr3jYz3Llvf+9Kv/Nn+Uvw45CJDfI67Dpl3PcB3PbMMjeAjKR9YdIpaVkMhISiJXkuE1h0u+fymAwVDdQMxhiG3qUgCYYsuUuzc9KLv3jokG6lXqKXJdy0hk3u3NOaPLV66fP9OBFVKqO6+4TPL5wZ59u3d+cGJy7zM7TsPyfMRUCU180MNITPEjXRwvlFrTkdlKeXBifNfL9m654+L77rhWrvzUh+aPtvjlYC7W75GTjjhU/CBINepzz9PiYPDotetk3YajJTM0ILEWSaJ3WCLS9ygUDWAwLFt0xBpGuyW2lZIBxCTDg/1SyuWkL5WQdBqBvJXcuXWu8QE3ihuHP+2l3RMdYDmyN5IVazckd2255/07du28xPN8zTQtBfIsaCLQrLKTO6CG7U4H15+S4f4ewS1qlhb3p5KD17Xr07Urf3P3/BEXtxz0IL9HigMDsva406vFnsL9pWJWzHxSJJWRvkKPJKJAOqBdUeCrVqpYtySKwMvhZTSghk26VmFAeoZXSm/vgOSL/aLpOcloSfOcQw7Vz95wxPxZDrzEfktqM/tODvzW86I41E0AO5FISiqVlgzuL50EkA1b5ZotH8a9WpbMVRoyPVeTqdm5E+Yq4y9/8fu+IJ9791vmj7i45SBAfo+ceu45MmjPBsefeMKPTjjmqCBbKkiYs8X329JptyVwO/AeAYARItboiAMa5roIzoGTCL/F0+PiT0/I+MYHpTPXkrDpStgORqJYPxyImj/LgZVvf/Z9Mn7rD6RenXm0ben5/r4+sRAzOYiZ0umMJFN5Kdda0sZ9aLouHcRQzY4rXhCwRU/qjbrUatXzPvXWl5Xc5tz8URe3HATI75HTz32iLFmxXpYsW33v2tXrprKwrmIhzli2SjIr1wnCCgk7dfGbZQndlnjtutSbdWmBy9drVZnbvlXGN2+X7Zu3yJ69e6VTayKu8dKe6x0dRZHsvPo782c6cKK5ZVl69gXDHaf51CDE3zrHr+RBrXJSbzVl775RqVRrYpg2PEZVqo0WAJSSUqmH/TcC/yhJ21yFCGWZpf11ZAIcBMgfkJwRSU6PptJaOE1AaFD+2GsLXIaErZp4jTlxm1Xx4T1CrGOSSQxFqjQ7snNyWpphJKUVq2Qa4Ni1Z7fMzE78vFYe/8HsxB6J4XkOuHguwm/jNEMzDg2AkHqjI01cq9dxZArXOzs7ozo5A6+bfJlkXKUj0Ap9ySGO0hC+O46bC6NwCZuz/xrkIED+gGjtqmitct6IvB4ChPlTQQdgAIUixWrXauJ0mopeeUwlYbcSgtwo1GR017hM7x0THcBZsW619B+1vpJa3v+uUAu3XuOOyprzL+qe5ADJrb/8hthQ9mQysSqfSTFoAqhDYKYDzzEu7bYjURxLIWMjDmEyTSj5bFLdc4ztCum0rBweRGyStBDIFCV25aZrr5o/+uKVgwD5HcKm0Kee+mxZ/vgv6rOTs2stwyxpTCtBEB75iDsABh/exHdd1SHoADTM9u14nniOJ319/XLaKSchyF0ihieSxD6wwNfovenb9HxaLr30w/NnOnCSSGSlWUWc5AVZv+NJKZWUnrQtcH9iiC8WW+a0GAoRigHvljFNSSN4b4FmefA8BIoWRwBNWk8mraWGOATb/NEXrxxs5v0d0pi2ZWTl6lzUue9Dgz3am088Yn2/Zqa0OAwlBAAEnz6VJg7FTqZVy1VAygGrnIRiZbJFSff2SxIKaNqGWD2FSdeQvw/q7u56QpN///qBtbzbLv+UpKsNa21f/9opp3N8KZ06s7+Ql95MQjK4vjzoU38uJf3wGCv7eqQH4Eni3iLPkbSlywBAvWKwV6X3d0C/NCP5M6dVv3H5kWfLZ774pfmzLE4BJzgoD5VrPv5T+fL4PZI2k0/b+pvvff0tTz489aRzzgX71sHNQbFangROC5YVMQi8iJlKidNuSaNaxtPUpa9/RIqlQbEyBQApFr/VEkcLP/LPu25444tKh8THXvz6+TMdOLn7E/+Ma3ZTBa3zxe1BdNLg0uGVS3p7tTauu9WoiI1AHGhHfBJJNp0XG4E7E/pdpyntRll0w5DSwLBUajNyzwMP+L6efE7otr9rPftDcsGGofmzLE456EH+i+hHnyCJ2CxOaNEHND3acOaSlKxZvlxCxBohKFXkRxL4oFZMYwcloRehN+ESBkx317CaSYsI5GFtA6wEi//Y2fmlD6x91ivmz3Jg5emHLZFl2UyAmKnvwUrrmVEcWCP9vZJKZ6XQMySlvmHpAbBLfUOS6R2URKlfUj0Dku0bkQIBP7xaEvCKzUZV5srlB5aMrP78Y8+7qLG8M+G//zOL24McjEEeIu979+VyQ3tWqlr07Fbgn9vIDcmPbt8pu3bukNhOwpwgAI8RjMNTGImEJHIFMZMZsVJpSeRz8BppmS5PyeatG+WBBzc2tu3YPLZ3cuyaSqd102y7OX+WAy+P/8jl0jASYgyt+LkkUre22h1VkkjTTNFNtlQZKr6AG5EYNJFUkeSCcZeRzLK+l2q5a3dcyedHetdYqS+O/+x7Z1avPxik/1XI3l+UZfCI02Rq71jivL7lZ9Ylfq0TRlYE6nFP2CvfuOqnMja+T2ITDlcLmZUoJqhIMluQXP8SKQ4ulwKscKvTkSRBEpvywV/cu+MHD+y8aKK652Jv0/3jv3jgzvmz/d9ITePw38y4kSvdnM4XOzv3TYQ7duyMa+UKYg2AnhkA9H/AhsoGYBoNDIHoFj418eE1t+4eB0D6R8xmPfA23X5fNLa9e/BFLH+1FOufn3yZPGrrdXLiP30xeefM5rWrDjnkGTsro29vppOvr8WywkMgDtMqYSonc5NTkijvlGUIVE2m7bI1l5aXFtZKwspmRIeHyeTzsnTZarnx/m3y4417hibilNw1bVx79Xjb+/fPfXX+zP83cvHTz5dTXvoG3y6OLIVrOGm6XGvsm5qNt+/Zneo06pLSNTVmhYE54hVpN5tSr1alVQeAwkCmpsZl49ZdckT/QCtjypuLZzzmVjZhf/DHN8yfYXHKX12Q/skP/Fr+7sNnycte8emBucbMBS2n8xRJJI7UDX2oOjet60NLpGPYqiAcHw8DVG12Uk5q3C/PO3GpjAwNwlsMip0fBCGxxHM6HEULmpUSO5mQEFTqHR/9D/nWHVukb+X6IFsofnhJX+87Wx3H+/G3/m/5+lte/zppOd5zLn78mZdHlVFtx76ZeOfopD4zMyfD/SUZKubF0iOJglBqbUdy2ZSsWLJUFaKoNudw30vlqIR+eTpjvsQNxMk8+cXzR1688lfjQd78j5+V88+8QN/m71215ohzXjjrNz8QGNoL/NA/pNxs5WpBrHVgOROZjMSpTHdQEDyEiViDtKNcacmhwz2SDFuqHlapf1jFIIZliYklSa7Olp9mRb77sxtlx9i0GNm8rmdLx+mJpNWTL+x+5uMuqR93ytnxzTf9dP6qDqyc//jHSyabTR5x9NEX9FhR2ogCzYWnKGUQXyXSsmlvWWqOL8V8Vibm6pIGXcSli4/72jjjy0lHHL57qC/3mki3RoMNJ8v7Lvv4/JEXryx6gLz1bZ+RJ5z1VKNsR8eMas4bq4H33nrgXAjPscQJAp2Dm5xmXTqOI41mTTJ9A2IAIDHAQQrlj43K6HXfkX2b7pKKkZcjVy+Vxvgu1d+RK/Wqaic26JVh2xJ1atKqNeQ7v7hVxlquGD39EiaztpFKnYkg+Ml7WtWldd+pHLL60On1R58cbd14x/xVHhjph/e7Y+MDswPFUidq1U5HdJEYLBalkM0grLLkkmeeL7l0QtbDECzpK8nIQI8sHSzKYcceL44X7F3Vl/9Y5rTzfxg7dUmuOWr+qItbFi1A3v/6T0riCY+ThBeunrLCt9Ulev9ss/GYmbm50lxlTquUZ6VRq4Ffs8VGxK3OSWNuUrIr1kqyUJIQXqJy102y+5pvSmNiL2iUK5PTc9JO9sjxa4bFDttQLHgQBO5M5JPQk8hpyNRcQ75x40ap6wBNuiABgmNPN7XW7FSP12mdFlvW0yPb6h0ZWTpx3JFnzx57+nnx3bf+Ql3Dwy0bN26Sr77n9eFAKbUp5TXOa8/NLJ8cHZPZ8TE5fv06WXXoYWokZWNuToaGRqTY3y+ZngEpx6mZHRNzl5w6NPnNztadceKkJ84fcfHLogTIu99xhVyVGpPlfvqUqiFfnPLcZ4yXq9k5KELIXgnEF7GGANz3EYzWhQE5M1vDVl3ygyPiITid+MWPZfaeG8XvNNVv9BBaFMm+Vnew1LlHrZVMAiBAsM6qJTEHS8WxbN61T67cPC0OKFcM70TKRhrWmpoQrzYnWqEn44bR6Xoq+RRPj3oDt7U76BmovPzCF8tvbnj4qderXnCBnLzrZs8ZXnlYjxGe1mMEsnJkUJYsWyWJYp/kUqbMbb1XJnZuE5YmYiYAIH7NZKPzr1sn/PDoC18+f6S/DlmUAMkccYT0dowjJ5vVr1RD72hYcGm5HXFrVfGhyBwEFLIfAIqvASgOO/pihOTJtDSmp2R61zbxG1Ux8kXREWvYmYLo6axoUJjQ92TcNcDPi3L48gFJJW3syO5BHM+w5PaN2+Vnu8oSYE27PKnSyf2OK7O7Nqu6WWl4HUdT15M3E/aZHd89e+XS5dOg+Ts3nHp2eN/Nv5y/i4dHPvuNK+V5L30x6KNlBK3aBbaVMNPZklhWSiyA3cplpRfBeVb3pJixZXD5iJjJxHXHn/+8a/71Yx+Xu+7bNH+kvw5ZdP0gL/jbD8oxVn+irclr66F3OGlUp1pmhRIE3ylpzExIJ3BVHSt6BE5hkLYSsP6iOgMjeAojmRLpGxYZWCLGwFKxV2yQzPBqxBQD4GItqY3vlS9de4tcdtXtUm12RGOvOrN5Abp9M3PSAh2LWYIUwClPjavC1RpA5oDN1WcnxcXv1alJmcFSc7xjplqtL0/G4RtzVmw99/Vvm7+Th0ee9/rXy5pDV8m9+6ZKrmboPkCtrhOUc27vToldTxLDK6W4+hARCw9FR4C+e/dFb3zTi17yua980+ZYl78mWVQe5J/f+GW5JzEniAaeX/Y6b27GkVWZQ6wxOyFGrtgNvFlpvVaWNALomHWqqAPsRNNAsaDkGoJvMwV6xOLTuo7fdBWI6/AuESgIS/mE9bI4sLb3b98jVQTjpx21Hl7JAD5i+f5v7pR7yo4kBpZLiOO48E4M4kOAKJEviZaDN2L/CrZtTI5JMpuTZhAmOp57gu86myec6MEnPu5cufOG38zf1V9O3v2Om2Qi/Jl89Ae3rUoGtX85ZtWy5c2JGdl17w6xUjaTlaVWLotfa4jTGpcEgvfM0DKZrddym8anzl2+Yn3zm9/90e3PufjZ8Q+/99cxr8miAsiy48+QHs8stpPGh0bL02ucWJdOoyZheUqswaXsJ5YE4gVn306R3kFJsuUJihqAakXwJOz3YOZUiFiC84DY9CQAhwb+wzQM20K8UehR27CnOTmyQsZmK5K1dTlu1bB0HE8u/8mNMpHuF81OiY4YJckFeweeo4biZoaWSgrga+Da2gCPXp9DTNMvTsdNRJ3WilR575VTUzOtvdu38pb+InL+hX8vRx9znvHAnhvX1ya0iwd6rXf1W86Jpx9+mBa6jrS2jYnWagMYVQkmZqVUSEtyqAAjMigGqOQv77lb9tYdO5svnPLDa68qbrq5dtchhx/fef9j3irfvu3b82dZnLJoKNbn3361tJOueFb0BE2PT2p3WkrR2RseQzHjdkNM3C09g5FISas8LSGolcbgG16D9XRN2xKb3zmqDrTID0Jsi0A8lRZLN8QEJbMBsAwoCGMRjp8wCn3yvTu3SsP1pdlsybQH2pbKSZxMio19TZ4DNIWeI4anapfnJAQYWT/LzJWkOjcjfrspETxVu906xo+isyYnRuUVL3/V/J39+fL8V39c/vmTv9Fq9cphY9O7/8VxOj9xnOplmbR90sRMReOownRfn6w8dI2slQE5xOmRNQMrJL28D3FXj1iJnEzMzsiPb71DTjruNLnz3nsKkzPh6xvS+Zym2Sc+qNX0v33ee+fPtjhl0XiQ/LrDxZ3ppK3exHvbur5hfGZWAYAT3tjNmirLI5mcQElgrQEYrLNgIZNQVtKrmPlH+GT/oAlgsXxoiFiFg4cMBuHKw2AbAI6AguaLW4Zy6xZoliPnHXcIlH9GvrN5RrzCIALcNGITRxzEP5zDMAIoFWCxjlO55QBUDlr1ZqZURRG9p0+idt3Mmmbh5ONOunKmUnUfvP8edW//U/mbl39Qzn7Spdrenfcd8sDdv35ts1P7kJZIPr7VqBZ8t65tWL9Utm3fIieuWy09OK+XNGTCq0m7oEvqsCWi5UEx8TzariuXff+H0jazcvopZ8vl3/6+dDpF3fPcQzut2pPL4hVd8TcPH3dO4+wVx8g9W26bv4LFI4vGg7RiR/S8sdq2jOPr9ZqiTASHZWhiZvPSamEdFNT0QaHgCUJ6GCgraZUab25ZKhbR9W5+FXvHTYAjAgVRVUo4Hp19JjiGxuMwpuG+tinNMJb79s3KaLkhDT/CcUTlL/mIdzxV8R0eA8fWsgXQOVNVjmffiQXQWLi2NmiWKnKdzPCY50zOzZ7fhHd6w0v+Z+nx57/gTfLUv/snvTo3ecS9t/3kvZMTu64tlyf/UTNTKxzHlQZjJ5x7uG9YNMRH19x6tzQq05Iq9Uj/kRuk79jDxBoekQDgGJ+elPdf/i25Zeseef6Fl8i1v/ylTM2K+G6AZ5uQmenRoampfW9tRvEPsm54YZjJpp9+wd/LvZ/8wfzVLA5ZNB7k0NPPJj06W0uaz90zNq6rWlWMFaCt9AjN2pwk+5eyZKI40+PwDp6k+oZg3UVSoFcGIlTOYEul5+Q3MdbpUO4Ais7BQ7bBvg4E9fQoAF8CzoClcJSJgfKzP6FdrcmN5VApPQJu8eqVrsdhsA9AsJEgYLEGeCczk5EEzhEArF5lVs1CBb8kduiammUXbcf/fiMKvQc33svb+4Ny4YvfJSef/VS9MjdzaKNc/ftWrfwBgORJnWa9ZKfyeAAAJWKxwEOcAa+wdu0qOWzDGvneNT+WlfmkrFi6RDV7B4iJDD2SaqUqH7/iSrll34S89m9fL5WGI1/9zs/FdbsDq2w7rQZT1eb2aWa6tERPZc/34viwhGXvuXPPjskjjjgrvn/jjfNXt7BlUQDkE//8PRkrzIjpmM9xNTln375d8CYlWH1fZdlyAJMzNymJgSWqQ88f3QnwuAhElynFYEKiDTdCZY1IswgTxuWkVvQu8BD0GlqCnYXwKljY4oP/q8Q+HZ6gOb5XyuDr0+kBxB4pBLxlKNN8RjAWC+DjJ4/OY7DPJc2WL3grb3pCkn2DqiXM8tX8IwOOhDc2vWDn3s0buzf5O+TN7/hXsYurcd3ByOz0vn9otRsf7DSrT6iXZ/KkkhY7K+EJWViiOyyYcZlIBzHPhc98uty3a7NUag157NmP7h4Q1xuAOn7+mp/IpmpD3vCqN0sS9/Pxz10hc2U8S3g/Hder8tTY2NGaow8VM91j+VF4eKRFT4ktO6lH3t0bjjrde+D+m7rHXcCyKACy8pATxN/u2EZf8tUIrNfv3rsTnH5ALKo6gnBSp3BuQuzefqg0nMj0mBihLykE20w1gYJJFjEBKZhSfuUW2MSriQ3Lz88I29Dy62z54nZYklwfRABOUmb27JYm6IcMrVCjC51mQ82Gu78NzCLY1Hd2KSK4R0xkk8oBnO2pUaXIGo6fwG9xFNqw+o3ffPdr1zAf7JfXX8/b/G9SGlkrI70lY2Zm8kOtZvM1nVa70IbXCjgU2EqpNHy3UVGDoHQOjgI1MnGfczMzkkrnJVvsl1379sh5ZzxK+pavETfTL5/72Q2yp96US5/3Spmei+WyT39LJmbaEsJj2PkedjCCP8Kr4rq9Th02BMcFXaPFAPiyoaafGZlGb1qLb1l75Bmd9xxxmHx7413zV7zwZFHEIPWgJVqP0Q9dXu+xBYpjx0F/lGrCWjKPihNqQsvhDhg3QFHwqYNK4bVCoUC7QLkMWHnYRkWrAroQtnpByWNOuAkQMKuVwTubb0nNXFhRw2KfBs/pSg32hsrfrsxhf5wOoGA/Co8Kn6GApptswQJo8TciEcRIuiQZsM9NSQdBfgTldhRo5Qkve+Wr1+0dn1T3+Dsl1GWuUh902p1zHNcDMNnTHwEcaXiPtAJ/uwmA4GyMGyIAkoW39WSPfP2b35frrrtT9kzn5Lu/uEdu3VWVyy6/Wr79o7tl36gpH7jsm/KeD38acUcd1+KpZmoKbkc8PDev05YI59M5oIrnxbk6OHfd8cyWH76sGRr/mvCN0tf8Xml98ltq34UoiwIgngnaY8ZrYJ1HmIruwLqzsFlgwtojwI5ALVQQDOWmxWNKSAC6QyWmdTegjV7H7So0c6vY5AtPwt51tQGEUzpT6WKCglQJIOExIlpPSIjjYwNpNRiYd4GoyvWCuhk4Xsx98DeLRJtUVHxnrMMqi8k0uD1iBB/XrlrPsKETR6vGZmeeuq9alxe9/BJ1joeKW4tBj+oAdnCs7wcrIlhwXr+WyKhJQ2MzqbxYjOcQGzYWjgzE9UKRIzwDQRzBMkUulPpXN/xa/uVfPia/uflOrNNl++4x2QaPSFAxLmOWAIca81rB1BC/RSqtnw8nnm8pZKMI74mGqdFxtbLjPrccuG+9KBvpf3/j/+1oyv+NLHiAfPsTP5M4D6W3jaMiQ8vW2rBsUNag3VDWnErNKQsMUAq/WlazPVHBGXjTsrMJl2+d1jfAQlpk42VDmxSNCvHSwVEUVTKhZAQaRbV6gSYRhFQSdiiq5lrEPQQBd1OAwHpVIBr7JXBczkKlcsB4WChTp97N29IteCp4OmAJymZB2UypeXK2FruJyYqrzvlQ+dv3fViuvvZLWtvpPAXeIxnBe2lmCs+B3k1T01M7zVmAHderAArNVmCnF3RBtTKKHuIPXCfrYnXE1wAuAhlLIp1T98vfSTpxAEUxCRJ6E69TRexRUNt6ON7+ghUEuOcH0vY83Q2Cx1zViktVj4PPFqYseIBsH90jc286BrGGeaiH992A6yeFgsaLB+sZwuJTIfVUStypfSpYtzggip4E750vlcrK2IOBLVuZTFAgaPb/b9YlWIARfkCZ6Amg6PjDgFKbAANT4y3QNCuTARjxm9J+xBkED4BBWsWJPtn6ZZNm4anzvKR4cHXS9rE5zsXOTI3eBQtpEeB6WBDZQ37430PFyckZef5L/mlpq1k9u92pgRbykhPKO3KOD9YKZvUV3UYswjiK55vft1v2FCDAb5HfkZXLl8iK5T3SBk1jkzfLABmIYSI8IDZaKHwQWPjHdBy/XcHeuEJswxl8YwDCd1q4BlAtAMjks8U/P5bVbU3fgKV74gUoCx4gU5UZWXbJLy1dj5c5AEWHLVdQRLbWqIqHbOqFwkDlFSDa06Pi8o2ns4rihGxdwgtkJ14ID+LBA+ngCpwzgz3e1GG2ALG8D9UEa9RT03GwJDQdNlUpo0kQJlISAJxaEh6LIIH1DvE3vY5OoOJ41DegUwW5FBvxi08aCMVipfWYoKJCY7swDoeglGtZ1PShcs2dozI7NS6V6YnTvHZrja+yBjxFscDzxMczYFzF56CbpEmglLhoxkG8fFwYLD1b+EDt8Ludy0ozYIYzlB4AI7CVYoC2Mdldx/3zb1acZPO4P+89IngN5pQxQ9ojQPD81dgYelD1TMO8b2hnTOIG3v/G9/CIC07Uc1jIUodySU86AQvZy8RAHS8R/kO1BiXwAlmxI4BSkAoYUFQNyuTX5lSelQmlp11lsyWtufIi7ZY4rQaUApYQCsYxHrqyuCRsUFq8/IgKjEVZfYAvwHFNdvqBdsWtpir6nMnmFRiYmKi8ET4jdhbiH1NOEO3gX6z6aMRtq2OzWdafp0SkfmGjlgq8YH256cq/f+J92KIrX//Ux+SWay4Xr1E71/faZuABIAAErXcQ0aLDKAB4SlkBTJ6Xx+cdqLvghQHBIagRAQnrIo1GtwNVZRXwWrFQybltdz985SdAQNplJHPY3wPQYQQQ4wVeU4GHTcmqSRz7MVbxo/jkx/SY1rY9C3O6hAUPkEgLoOyGBW+QcqGsfGEWLR9eEikCXrVqxmUAaaYzosNKGvUqYg3QGPBqvnS2aDEOUdQDHidw8LJhEdWLZrxAfeLJoDBMMzFAIWIckEWdwdJBycj9E4gzoGy4Blp0O5OFR0io+dQ1nIdBtLLguCIDB1S4wZ8aaFB3znQcD7y/g/PRA3BbUjen0zz0vmuvkE3b9/IKlEyDVj7usc8sOM3KMRz0Rd4fIy5Q4OA9RPAmyvVhY14rrpvWf/+MtgQpm3wJXt6jC4NBbwt/oPZT9bIIDmoHbx7/cV/eB9Nv2BcCd6iAw0MGrboyGiym12HGAoDG++X78P1ww75O1NuJFqaqLXiALBkoyKqhEuJzLYgJDFIaWmG8uRA0IqS1o3eANzFAq2hHfbzQFpTDhRIQOAQSFYBBeYBtfYBIVUqE8lJhFBXjo8I+KvbA9jwmvRKVj8EsU+QVeBDfBKBpTHQkXSGHZxDeJWhQJoKD10Plwt9NeJwYx9MQo8Tst4C786HbHXgdxhKt8tzhF7zwxZld+2axdVc6zSoUujXcaTeWs0K76vykB8EnKQ+9CVaqExq4BoUT3BOpItfRdylfxpiFQICld1zcEzyihmPQi9Bj8Poo2FNdr/J+eI6alVbn5C8+vQZAY2m2mgaC1I7n41CCANfgBN7SdhSu7XDlApQFD5ChvgEZ7ukLYLEcNq+y1YlpIkopEDxqzKNSLxgCC28k0wgmfQTwbSADzJwg4dZQUmUVsShlphVETKLK/3N/bMJ+DAYHHvchAAEQBwAkxQpxbPYFJFIpRfNYLYS/k5L5UBQFQBxXJUTin7pCeKtWvQbvk1YZxqo1jCky6lp4Khy/1TpmYnTsiNnKbwcqddo1ALg1HHRaBQ4EYycmaQ4NQkTaowCCYwAccGO4fiiyRqtO5YcBMGgIeJc8CQGuSxsAYlxCxcZadX/qHvFXN1DvemR+Z0wVIriPYwPUqoXnTSPApvIm24DV8yIY6cUB2pwbRSfULVPefck71fUvJFnwAJmcKMvu3VNay/UMH0rN2ICtRTSMpDKasrC0f1hB65nKKxrmO6A2DVADeB2qBBXXhh6QrdNrkCYwMFe90OqFU2mwDgdm3NCFHA5Iro/9IsYf4PsJjiFh8y9oFgP+oIMAHEDjuBPsphSMDQMqoIaH8piGD89BmkaFZEBO7s7g2MzkYdzjEkjNo7bgPl/+4m5/SBvUyw38wSDwEhGOQZoUeW01JJitdzEsOuMEejB6U5YVZSsvR1Cq7/hHL+MzBmEdLNBUFldU3oHXRcEx8WjwHLkj/1Ympust2a+C/dlczj4mJncSXKGD2I0PA8+GQMOhlSfFFZ7wtMlxfRLUdaHJggdIrd6UmVrN8APfpvJ1U9HZrMrgk61BoEF4ebRmSplVnStYN3BuzWlBKUEVqAjcDp+MISwoF6kZtFpZWC6kVExVV4oHwBEbAVt9cKwUzqMGUyXBzUHxBCBhz7rWbqqgvw1P1oK3YHEINhgEOBcha2IbtvwAhtAkKGytLB38TW/l4dUY2ZyqV9WM9Medc8KhuT21llz1mwmpcQhxEPeFQaAzJiBofXhEFajDskcACgHOWIFpNl0yRO+Ks+LSWeKHcU9Ahcb1M1eNfRfdusOkg7x3UFP8xt/hBhRAlBc1cX84LqmVoqcBgJLIwoPh/AjUmbGg4h3eE47lE7xibLg5VypUPF7JwpIFD5A6LFzNMoqgM72qFYagQGDKZlVyaQ20QKWf4LeQ61XyIrSkUe7yaFg4hQwI1uKFUolocfliwblxvBj7kZDQC5H9dJuH4aWg9FQidsbRWjMGigEUC5af1ITnITg9x1FTK3sIqNkMHWI75ZXYyob9GTcE2CYsz4g2Oaa8DuMPtowViz3iRnLsZN0/egb4/Ok135F94/s0zU4dzeqPjDsYiJP7++wPgSfhfamC1ACX8o64MQJeUR+2avGeTFA6xhy411rTFVcBBNdLpee9k07h2XJ/1chBA0Odh7GIAQZ4L2VcCCACzsO52XLGHDA1lBn7q3QbGBH8uaSta0MNnGuhyYIGCC1VVQ/ENeMNUOChAArHlA8LSmARCPhO60pLhlcGpYBi2IhD2OrUqgEczF1CMI4Xzdlp8cbnASDikAZBGUhRGNOomAR/Mw2E1IsgoZIQhKpRgMDAPml4kFQ2r87PWahSOKfFZle2NtH74NhUNCpwyCkS5i2tUkAomNRmRZ8elQjexMM15Xt7QNsShU4UP/OqU1Zro3t2ysWXvm0w9P1T1PmxqAYDKnILcQooj7L+9KC09hT+rs4NiPNacf2KakFf+Qw5KQ6HEXM71VLHa4R70CLcN75qiGuU58T1GHi2HmIg0kP2kvA++FvIeURMeCx4EJ0GgIfiM8MxQy3ugYde4+M+F5osaIB86G2flR995t3gwNoTY11L+XhRfMEBg/REUo0rZxySgGKrV8NPvFCmiNAKKt4Ma0vFpYIGWJTFpJXEcfb3fBtUKGyjRhZCS5QCIU5QVI3HxHYcc5G0dDmkj9MpJ8UsFMXDuQgUB7/RM/H87GNgSxkvqN2pA3zYF9/Z1wLVVS1kispVpqHrLcQ7uiRxXlOMp190++iG8ZlR2bN36zGtVmONarWav34Cgn0RcdDBUeCVcEx6g27cAeBjG+Uduk9C/U2wmji2haCdaS78XbVwYT29AP4HzGDBc+KeKo8LcUuEc6h0GjwLeiWnXUX8UQPzyuMWqVKM3WhE8InjBHFo+1q8roJ1n3jHv6jzLxRZ0ACpIv5416s+koWGHMuXyiCdeVi0kgFeJBMMWcJHBe3YntvQinY7sdiiA2XASzeh7KQC5MuqgAMVmYpL5cd+bEqlgtOCmtAbClNSaF8ReahedDYve9DKPZWW4v1JeBEzlVadk2nbwjE8ldTH83NsO8eRdACAmHECY6N50LD3m8diwiT7ETxaY16npq+AD3zezT+5Qlpz0+c6nWZK9TdgX6Z48Jy03FiB45DCQfCdSqo8CP5kigwvv+sheP94FrxfgIC94QQvd6Shp1d1EZOEEVvF5nvIqfAEGmM6eid6HZzDr01jH4CYyZw4HrMLfFwTgdsFGTaL9UNvvfLfZO9uJjkuHFnQAGnhJZRjrwevbCnfOflAAkqgmhcbNfBqvMhMDt4kpZRPtfZQabghXjizXLlOBZV4i4wzyJu5qPgFCkPbyXwjvmi1H4+Bg9FbUdk80i9sx/EdbCRwwcG5H2kaFcZE4F4g2HB8jubzAAx6Ks6Ky+RI5l5p7AvhoTnkVjX32uKncypQb2nwK4hpSA1tXZ79pKc8++R2vXoa4xp13QQEgIRv6p54DaraI5t4edNqG95ZN+5hAwP3YQo7m2eZg+jAY9FAqNErABkNB7dVfSIAtkQANtYRf9yBYOc2+4ct+05VBeoa7x1gYxJkAAPEcysvw3uPwkMufdZrMjOdNg6ycGRBA6QZudKK/MFI13r48pgeong2lMTCZwAL7bdb8Cq2CJtR8TuLvDG4ZhAfIj4gteI/+hgCi16GSkKFYg+IM6+ASkHwuBh7EDQarKmnQMQFYINiEzAUKmmXluA4UPYMPEiKgT5oDHvJqTikNvRsOvb3KjPSnpsUvzKFfUkRLQnaTfHnZmR6dLdMje2VsalJmaq3VrZbzX+s16fXs2OQAOk2SQMgXPgP9xojOGfgjp+794dPXCQxqjyXqv/FZ4VtLHoe/sbnh814DLgr5UVUky92UnQL33lfATwLW644BsbzO+K6iEewi5nMqpZD3CSAz179bpMxYcnn7oXh8rIX9jU4qGwByYIGiKuBXki4FC83w3QLWnUPL8iHBWd7PTsJo+kJ8fbtlHBmUiIoYsQ0eAaYHIoKKuYpSqB0VgGMSR/s7VbBPRUclpCtYD7+DKDQUBelNNwWsFBUjB2CbBmiIlDIw0mj1MArbE4AMY2eSulDuTwck/sn4GF0KJPXrInTqovXqErQrKtC2n55VsLqjITtetdSY/tKva5PT00+EQFAL4Nqno/AIM1Sfg3fNcYJbCrGDUHNFYhIlxhvMX5QAbpSXlwnPKhp6pLAwtY+oB4K0TUSpGss0bpksCTnnnGSPPZRp0gqAaOCc+KE6lx8QqHXFhNxFhs+GKMpcCC+U8OU8RyAPvVsEXf1u1G4rIVnspBkwQLk11++Q2oASKhrK/ACTFpFvADhuA6P7xpBeiqdETPLnCjEJVQOvBxaUFImneM5qAxYZwJceNPKUlKxGZQzYGZaCS2i4tJ4+Yrjw+rSS7HZmDEKW3GYKcx91YArUAxqH+cVYetS6LPBV4QJ7Bb3ZcsVzu9Badl7HjkdpeQmwMp0FXb02aBXmVXrpLD6MCmOrFR5XSastdGpSc1pG6BlYIY4D5YuzQJAcB9Yg2O3JXKbSlmZ/qRaqxhvkRbRFKhmNNb3Av2zEpJEUMVUfEWtcE+6FsmKgbw849HHyXtf9xz5zPtfJ8986hNl72QFwTi8Fv0kDQg+Va897oXxyP6OTkWv8BkyvsF2BCL7X7Aug5/W1PH8F5IsWIBs3LZJrnI3wxp7q1S9KdwKxzdAaxQVcBDoJmHZ2IpkprOIRfKig+Mz2KaF5cAivGml2FzHAJ3KpmgWA3cek9sCLMywDQAE1ViMY5Ov09OwL6QDpXexLS2rT2uJ9YxRmDYSYT/2Z7AvRQGOsRC9ChbGKBroFzRKpaewBCkHV9HCcxRkAHrlVKalCY/nQgmt0oDkjzxZSsedLql1R6jUetVvwfNBZ5k+Qy/BFeyTYQzSDdp5H2yBI53DelyranqA92JjBHt4HOjskqE+efKjT5B3vOo58pG3v0ze8ppL5OwzTpQb7npQ3v2BT8rmzTu6XkldOMCH712ah7ulpwBIVFVK3A8voqtYNA0Q7INnC3MWr9mO2Okjr1o4xeYWLED2gH580DzLgmVaRcUmuVHeAC6erUK08uxRzyCItqHw7IsgtWLzLlPUmZfFmwcbV8pOZaNXIFBoZFX7PY6nOvJAowgQjhtRI+awHTZRDQKJeSUgvWM9KQKKx6XlVFm7+Bv8StEuNgXz+FAjxfvZREwPpTr12PSMY0XMqp0ZE3dyrzRnJ6VTr6hUFMmVpOXj+sD1kyvWSu9hx8Bys3NSYUKBm9em4iwoq8oDY0sSFiqq6szEZ4zg3LAN6cnl5PDlg6BPx8vfPOc58tnL3iXv/IfXy+POO0uGhgZA51py2We+LR//1NdlemaGzhL3BmAjYGc2s65at9ikTKCz1c3EuQF+eA6+C9I7Xlm3EYRUEM8xjFbuPet4bc/swkl957tckFLz27JHmgXYqxXKpYNGqLRvvAhyfbZCMUy2oJzZdEp14oEcS8wqH3hhtO5UftUKxO2p4FBmLkyhYGsM09n5O30NFwb/JEwxlIT9DOzIM2lBoaE6zm2o5EZuAYqF/UnRSDOoXUlYdJXuguvAGjXq0CDNAjisfK8KculN6BkMUCzJ90icL4m9ZJXkVq4XLVeUKA2rD1AyZ6qwfJ30w5NwvLvyW/yP90ULjtiCVp4doYw31IhCXAdp1mBPRl51yVPlsne+Qj72vtfIa171Mjn17MfIyMiwAhuNwu7RKXnfx78h37nyF6q6YgSKpO6bJyGgk7g+XEcED0Io6Il09zfcU6S8KP7h/DQCXInL6hogCVf/w67xLCdAXSiyYAHiQkndKOgPonBQWU0CgP0HpC0xogu6dSh9x3PFA+/n0FjW3WXyIjWB6SOkCapFBx6GSq7oFY5FNu8BKFQWZfkIFig+24loQQnABM7BQLtrJbE/zsUBW16nozomWSGFvfOKbGiIL9ikin90LRaOp/oN7GRk2IkoTqW79MRhPhNAhm11DuiC1+CwVrdeE6/Mlq4ZadSq0uo44oM2Fo85WfoQpxBw3ViE9zPfZwFRMQE9E+6bmb4rRory9te/RF5w8QVy5JGHSrFUAvthgQtXfICOYL73wZ3ynk98XW6+a3N3f+ynjo3r5fiZbp8Im4PJFvkd98qxNbh/CmMZ/kYzQEPDP2gjmO4Cz5yMtNDU+McCkQULkApcfDMKVyEwLypwwCPsr5/bfanzdAmW26tVpFWZFc11lBJQUVnEgPSHtIxlQtU4Ci5Udv5TVo90AbQKfxMcXM/4hOtVrzfXQUH4C/6nqFe7XpYe3ZGlOdAcgIq0y8VCekUrrlJMuC32z+ey44VsZpSliVhgmx2cOgDIAD+hak1h31ZNlSZl8J6Gd7EzaXgYNuPiarJF6T/+NCmt2aA6REnv6A3Z/GCwgwNWns2slOMPXSHvfuvfyemnnaz6KDwAMWD+Fe6H902V/vWtd8s7PvQZ2bR1t+g24hWCAh6IAOFTIHXlNHNsJud00TQgDNAZO3V77PF8eCR6LJ6eDwX/VwAh8dKkFngtp7OAsnoXJEA+8LrPyq4AihP5x4LqJGj59/eBQEvUdw6QUolycOeJpK1GCbqthhrUwxeuSgBBoUy8RDX0VgEFgMEhSADYkoWjgFN3t7Oxj3r5ABAznMBsVIzBnmMClMrNyiVMbZ9qujJZa+O4YDmwsi6OrarDU2uSSezHu2AJT3tmpL/0kWLa2pvKZpWSJ4q9YmV78WsMkKQllcqoQVgG9iP9U/06rRbupw2w+pJeukqWnH+xLH/ShZIbWaaUkhSQCknlTmqePOPc4+U9//hKOeKIwwAGWm8qrboI4Al3CZBce/0t8t4PfVL27N2nnh+BxbR89ueo5mM+YyxRwM7BBrwylBx/mxw+QNrHbeePqWIUfuL+SQDVNeEfYq7pZ/Sk3DSe00KRBQmQhteWy7Ln6giMD8fbVU2NHhTG5eAoKDD/kc8zlaKN3wOOt2Cg7XRAgboAYd3eANTHA4CYu8VmSez0/18yX76iEXixpFvQNkXBqCykDuz/4JQJBA1fNzsmqRY8rgsw+HZSWGOLLVYerD/L+jCviwmEakw7qYhm2IevP+RbywvZJw5kk/9WyGbrqqIK1YnXwXvBRTBw79Srqr4up0pwWlVpknLhnuugW0ygzK1YJyse83RJ9/Qh9GhI6DZkpJSQ173o6fL6v3ue9A/0K8+BQyvB5XY9ie/LD396o3z0C9+T6bky7g+BNtbRe1h4PvQMCDbwSYUnbHQ8xzroFQtwYxvETtxW17vXrVJlTHoQbtk1Hhxzw/PCg06ee/NolEvNJ1EuAFmQAJmqT8s3avfkPae1NnbwomDl1NgEKCTdO3OnVOV2xARqrg/QjVQWfJtlgKCs1A4Lv6WgCCasp0rZxqICcxyHNIt9GHzlDM5JVAg8ehlFw7gNqRXOxe359lVVFHxnpyLPzdVWkpmt8EI4l49tLXxP4tOkxcXvAEqaFaqG1x226WknH/m6Jb2lNxZsY9IGfWTFFItcrN1tdVOzY4FaqWHDVF47JQ3Hlal9u2Vq+xaZ3bdXLFjzDec9RVYdfoQ89tQj5EPveK086xlPUb3laoCYulL+X5S3I9ivve4X8pmv/FCabYAYz49eh2M9SBtVCj9Bj2ek7hE3ZaR71G/0UobBzOh0N4OXoMd1mboFrQI05u+Rz2H/OU1NJo4sJuW4w9ervxeCLEiAzMCDTPvtkhfHg3wDtHLsGMMrh+ZCmdj5xvEVoDtUJjthicmkReyreowpUGRyaXoa+A0VV5BGEAzsA+GDoSIQAQQKW6XYf0LA8Tz8nS07tI4+fgNEsQ7HxvnUKEKeA94gqYrJebDUgaRxOOiOpGBVQcZIYZjNmGXDwkxHglPWr/jChqG+J60bGfpxzsaGIetUwevgUGym5vyBAZuBAUBmCxDwOviamuSn3ZBgYrcs6yvKG179cnnnO94s6zesl04TB/bYmTcfA2FJJ2zp4eCu2qzcc9OvpNXqqHEiYqZxP/BaeC4qE9eGb8RlqJGVeCa8Jy2dFz3Tw4ejaOW87uMH3jruCl6V3lVVRuET5Hr1yaepzebxLp72+kvnd3rkC9/zghO/lBW9p3CIV+zp7yQy3daS+RfFOIJu3UCgS3fPQJ18m82fKTabQmlVkydAxRYpgExc7Euvgb3VC6WiY7V4fMlQ+O4abANFV4OUyLGxglgjqChshVJJFLCcut8tP0SKwSJ1ViYnbW4Lq0/qxIxj7qeFUQreJEeP8qmvfUNOWn9EGGWyd43kUy9dmkt9ts82WowzWPlED1wJAQLOj8hmVUYJSnkBLhvr1xSS8pxHnyRvfeGz5NxTjgcgmP6O2AfxVyqbxn1bkrQsSeH+OdJRYGSW9/XJU846B9QP4MY1sL+FYTYr3zPjgJVf1OhD0iyARAXiWNgkTU+togu/I359VgLEJKSDqtmav+DyCBAFDxgRPIvA0rVKmhZiAcmCA8hH/+ELUs7qkk0lTol8P9WEZWZKuBpNiLfi0yPAylPDWVxAtUQBKNAAWL+MJDmlM7/jWGrB7waU3gKNYCDOPKwuXep6if3hpEpSZCzCCBv//f/2Ie5PxYEusLOQTbssoaPSx3FcBVgAg4WuXXgxTuFGaqKABPyAqqUJGMoFb36rfO/b32asM354If3q1aX0y1fmkluAIDFBexLwjCkcP2MnxAIgM15HTuxNyWufeo687zWXyrOe8Bgp5LLwCAjgcV15AIN9QKzTxZm02FfTnpmRB67/uez86dUycetNsvmBB1SZInoJA8BTpUsDeGDmWEHZDTtLc6GeKdNZ6F0iB2BgLIZnzSCe+Vh+s6oyAPhw5qMPRbv4Ny4F3/UAhqvOypMLSRYcQLQ4kMNNXfqM+KfDpv5z0+n4DS8EH0eQDiUi1aH5UjGJsnyxOPACLOoWAUxqzAOVHy9YxR30HHjRPC5JEi0zuXRIqjB/nG4VePXKlWdQATmPgYV9Ax5+CWmBYXVNBv6gdh77RFhcAQvzrdj/QgBlAQY1PgXn4KFxEA4p+U/yhcsvl9Ujve4V3/za5Yf095y/sjf/saFivp5mYiH2XZrU5VknbJAPXPps+eArni9POucMyWcyCFfa0kbQzpRKRg9esyWd2Rlp7doq3vbN4j5wv9Rvv1Ha2x6Q2o6t8uVrfi7f+fl1uEYmRDZUbGQjjmG/EKtF0lAwX0w9D3gKprPsH02pSiphYWtW6Lck8lritcqqMxJPTdFZtuIpT8snq2te0k42UyrFZ+HIwoIz5NobrpIfP+sk+cQuY9+xKf2HLd0abFvWcQG4cQhOzHEWNvg6rWVAUAAQtO7h3LS4jarqDyFlYAsMJ7FhzhQ72JiwyA41TurJPgsGxWTNtJTdDkN4D1pPmkNuB6tMJWc+FhMN6ZWYuctYiArKvC/Ve0wFATBVY0GjojyLxolzcL4e8JWhXPoKIHHbPXfdPn+HXbn6NzfLu971LnnhJc8rn3fK8b+sVGsjR6xbfeLTzztTnvfkx8ijTj5Ohvp7gW3WtAIYcc8EuE3vUp2W6u03yeT9myRq1WUA21mNuuRwD/1Ll8nqI46U4RWrZOvUtNxw971S73RjDlZ8YdpIDHBzbLuRRbyB+/GbFXiJjpiJLDxJFxisz8tno8BgIZTCb6xuQi9k4LkrI8TFZLAODy1ao5hMfh5mZnrTppu7N7kA5L/YroUlh1/8Shk2kq+e81sfC9N4eXg5nF6N058pegU6owoJBFDO3ZulMrpbXCiM6vhiE20PYvzSgMrBokeJQYH0bBFAYVcbHg6U2cZvTFAEQtQ6kHsxUlmVAEklUDldbP0B9WJ8oibBwTmz2RwoSiwzCHBsUBgDAbdWmZFasyHp/kGJ7LSsMvzgsOHiBa4f/vA/PvvvcvPNNyurjZhJh/fLAsjMMzsJZz0LID0eHH4YypdtdRyzDhrV6MCqO54kUynp7++Twb4eKeWh1NNj4tx9q8xt3iyNRlP0XEbcjitNeJj8QI8ctn6DJEA3v37zXfKZH14pMy3GWprYfSslUxzBtky5n5B0zwi2K0h9ao84lX34bUDSZiDlWkta5TF4SXgrw5J0cQjx3QAobAnb5yWTTqsAnsaC1SUJqrSujY1kk+fg/rZ/97v/xie5IGTBeZCHSum406RgJk5vxuHjLLetgnIX/N+FtaN146Ao5jzBuKtxF9WxXV1vACXkgven4gMGkyqVgl5DBZ8QbIeDqPXk8/wObRCBheUEnyq7F4sa+4GFOUgsaM3qIRrong0vwfb+JhSZ4CLQeA0tAJg0z0Qs1GvGcW/W/l4YxQ/efecdcumll3Y9lEhPHEdH4hpX4UJhdLUHQct+4HY6X/jCV77Td/XPfnnor265XX5z90a58bbb5Ma77pbbt++Tm+++Xx7cuUfu2bRFlsae5KxubJPJpSSNa87BY6YKvgwvWyL3z7blI9/8kbTdljiSVtupuIPjyuFFVY1dGJYEPKFHb4HnkQW1W9kfy1TFwXMGreIzwrMzYZhsAImfHCDGOEt5aN4nB6XBYNi6Xs5b9hewee2BBxfObLgLLgbZLzd++3YVeCYN3WRdXDZTFnA3diopyVxe0Z6o1YBFB/UAaFjNPd0zAEUnONiChSCTzcC+022dARBIxfDmoRyOCrAZwCu+HfkKHDFnlkqwLDb0APszUVFNYQAF6OZlaaqXnTwcPkwmO4hz+DfOqTwS1rOOLevosqo7oxAcQe/m/3ZF1eOK4zI8yA2mZX7r8k984stnn3XWN3950+brHvO4x99y393379y+6UHZu2WrTGy6W+qTY9KYnpJJxBS79uyVH994m/wQ9KyOe84Wi2oocNuPJVnokdXwHEs3HC6JTFFufHC3lJt1cRC/8crNbC+uBsE4AvBEjOeK4JyVS1TuGYNtgMF18DeejwULQvrI50BAk7IyFoM1wZ3gGGzM4HPBd2VssA3W4X9+zFhvIcmCBUgmmUDMgYDZMiwqrp8riQWKRGW0zQQsJf7OF9UkmZzKgOMrOO0y19Oz8O2G4NoxQYKglME64wImL7KjjwXd2EHGlhsqCMeXM+5gn4RSa2wnKp0lUsNomUtFxVfNvlhHUKpjAQjW/BI7rW4wjGMmAdyEKRMJI9ps612lOfXUU+WcM8+SM04/PT7nrLPj0089TT53xRXqN5+lDyEWXAnPwar1rNxYGR+V6tSENKYmlUGw4UnNbEGu3rlXKgjcV55wnKxctlKS0NRYOmJLTr590zb5yrU3Kw/AMfL709aNVAHPj40VodjwcCrNHiCxQAfZJ8NtVb4YR3bgWVEIAAILyFFeloE5gcJOVzZkqNY+PA+wzRD+LFS/LyBZsAC57b4tUFaPimplNVqzUBWjZgygOtKwcI5zpme0oIx2DwJVjg3vG5H8yCrJ9g6KzQ42KLHKdlWBN14nB1iBYlgs3QMunczkxC72iZHJKutoYns2AHj0EqBy0DK1UNl0nI+gUFcDRWVPvkGlwvnpZZxWUyX5pRK2ZMDbCgntMx//2IfvLyX/uNYwlYYCXg/SAmoHkBAotN5uvSqt2UnZe/+dsvv2X0tl24Py081j8tovXiEf/+nNcsNkWTY1Y7lu64x85md3y79e9RupAFyq5iJOzVKlLBtKdWArldMsA8gIylkEDoafveUsWM2OwFoT5wM4FUXlBQEEqtecXgPvgMdTeV7wuCqtHd9VtjVWqc5C5aYXjixYgNTaNamEsNpBkOFwVtoxljJjxx5fYLtWEbdZgxJp4sOCtZl1CkXn3CB8i8n+IcmuO0oSaw6T1LK1YmHJLVkt+SUrJTeyUlIDS8TuHZBkvqReOGvoMmWE1QhJHjg+nQF1dxQd1s0rKzsT2aLE9HHO8MROPgPf2Wvfrs6p4tlJBMj9Sfnx2qUDX3jLW94uH/ro53hLf1CWI24wjQxVusYcMw6GUqP3lOLhnjtN6TSq+HRw7y2pzTZl63hDPn3Vr+T1X7hCXvkfV8ibv3qlfPzam2Sm2VHKrfq61aMDMHAs1eTNtVjndCoA9By8I7Zl82+2Bz91YzR/fwlRPBfVUsUWMBxRlTHFarZbcT3HqkSkp6RjHHusMiMPAuSASCmXlWWpXkkkkg2dnVuprHR0Ww1xZesT8484xtvIFaTYNyTp3iFJ9AyqmMEtT0mnMiNNvOxGHi8+k5Z0AoElPIxqFuaLdl3RYZnD8rSErHbodL0FY5JoP31AYM4WGjVoCiCg92D8IlBWpoaYAAcQQ/1T9INNxb0jy6SU0GZ6U/K2HXv2TnzgH0/r3tAfETOTwL1yBCGHh1Gxu8rIZlgCuPsPf0MprXQeXAxmg82ueDYh4gOXSopYjfMlUrFJo1QcQYTgOTB6UGjhfeE5ME5hC1UEL8k+EDvfr47JqMpi2USIOh/2JRBUlRbszo7DbkoOQDP/fFhY22s3YV8c4BrPZAHJggXIpW+9SPJt8GXP38cKINHebdKZHYPtgptnwQSmj6fSYsPaMvXDcltS9MqybEm/pEy8uFpZol0Pijxwhzj33CTNO34jzn23SrBjozjjO8WdHRe/PqfSyuEOFJ0xoOCqni/5Ny0hlEPpPsDBwtTsg0EkKxqbX5mu0QalgueJYNnTUUuO2rBClhVNWdmfNk8/61T9jDNOFC3/zO4N/RFhunweQXcY+k0mGeKsSpkpitJg6eo3AEOQ48po+YEW1b+hZxCEp6H0GmIIduYBsJyHBND+/8Bg6xqPqAaAAUhmukcN2CItZKOHnR8EXbVwjC5AKCwdpBm22lc9ewICz4KdrLwGA0ZLBfk6Iq/IDb2QoxAXjixYgFDak5NSm5qcmh7f7TT37pBwYg9eFl4YuS8tNhTTH98j1d1bJa5Oy3BGU51mbKcnXXLnplVJoGB0p8RTeyTch+12PyCpqR0iY9slZJ0qKjgURI30A1BIqbxOC/tOiVctS1CtKG9EL2O3KmKXx8VozkmiNi3J6pgMxhVZk/GkqLVkZnpGdu/E9ZQruXa7vbrRIO//0+RFFz9VivkCgnSrTJKnijQQsPQC89tQqIxkMmybYucff2UCIavEA+Kgn4jPGC+x/wIeiSAHOVTeTRWkwPpuTIF1BpScHocAAqUzEae5khDmMO4XNVhKbQ/QmAAPAns1xyEAQ9qJcF5NSmok0mE6nYmZvLmQZEEDZMTKyBLdviWZyNxh9A0rqxhNjoq38XZp3HWj1B+8W5zqjHphHBpVRoA5ObaPNRQklbJVXwX7MJjIlwZly+RzUixm5Zj1yyXVqYs2vU+MqV1iTHcXbWybaPu2iL3vQbH33C+ZvRtlqLlblnfG5PC4LMdmXDlxeVZOWjcoawuapNy62H5bsgld7r57k4yOTkq77cj45JQ5U66sv/7Gm+SK7399/m7+uLDSeyqV2mFbdpvpKiz6oPKdFM3iQouOV0qnAAB1W9a6eVbMKI46VbWtngTQ0lkZ7i+JZWfUMTj1ARs4lEJEAAYbF4ALNa8jMxIIACh8FCcAPJx7PthWae4AH3vgGWtw6gXCkiBlR6IDT8oxMboWN/pSGS8HsCwkWdAAOW3ZYfL9iXvLQ7p9TQrWvgASnO3tE2twiWRXHiKZQ48Ta+2RYuG7NrxC5iJLclkEyUl8ZlJSwPccuT1Mos2edWhYEvQsnwc9gwJaJoJTPKEklCcddCQbdiQfOZLSAymkErI8b0sPjHCG82oAUG14k9mJSdm9e1S27dwnrY4nExPwLvA8HKMC7oLAOpRGpS7ju3au+/in3mbs2HHv/N38cUkhVkokE/twUWU1cy6UHVqpFFM1LwMZJhRQrSfXBzj4GyXA9XFbxiQmaE+WBoLTNKSKogMkJEQxvEQMcFHBWeCO/TkqdQZehAAkQAJ4i07cTR9TsQ+eE8/LQhIcSMXK70xVYUkgdtp6DuIyxG+I16aOGsk7dnJhqRzvbsHK1bdfJ+cffabkRK90OpX+QqF4S3bZhkOCUh80AC8/mZKATbmcFg2uPwOlKLpl1cpi4j2lkgkp5DPS11NAbDIo/bCovaW8SomnYuvcCEqgplOGZWaFlP2j5Xp6S/Kciy+U8x73WDn2uGPlyKOPlLVr17LjUjhdWr3elEa9LrlcWvJY9sJ7EJgjAyVZu2oEQW3Uf8eNd11Tnp6dufOeLfN39IflyEOPAS1KhpVK+WmO01nCMEi1ninLzs9I0gymocRMWaflt6wsgmZX/caBTapYHTxKXwZghZZX/FQ3uAYYeK9WKotnBTqGg1PpuR/jFIKOEOR5fKcpQbsqViIr6WwvAvre+abwPNZ1C9LxmTEthwOr8rmM9GZzn/vFZPvmJx+9Xq68/truDS0AWdAAobz/qRfKSDY7M2SN/SC14uy7yqZ+YTPwSmo2J8Yh2IZjGkilklDwoltRrU4m6BWnKcjAixRLRRlaMiwjI0NSguIn7YSMLBmS4ZEBlT7OAFW1++CYitPjc9nyZXLe4x8vS1eulN7BIRlcskxKg8PScgN58IEtMluukKlITyErCZyXaSiHH7JEVgCIBAo0L1et1O9q1Vt3v/DFT5Of/fyPp1+ccuqZ8u53f8z/zre+dGa73Tg6CHE1Chzda6M1T7A5ForO1ioDnoFNwao3nLEFO/4IJHixJXmROVcXLwY9AgXiEFp6AjXHBygpQcUExQjegDNXqRgF9gJnEb/TkBB0jWkoiVRBxT3J/IAaTqwGWuFZ0wMz5SQNI1XIZMYG0ol3lmxz9r2feEf3ZhaILCx/9zvkqR95u7zgk++NK0ue5Jd0q4xV42wAZTxiQVFYUVCNFQEnD7Be8FJZt5egScKDpDiwCsrL8qR20oS1y8rQYK8sXzYsK1cuk2OPPVzOOuMkOfusk+WUk46RtatXgJYlZWBgUMq1hoyOT8rMTFnKlZpU4Dnm5qrC4JuWt4DtuBRzCTlqw3KABb4Ol6BawqJIs3TtlO/fdbM8uGln92b+iPQddZScevyaKJHKbqSl5riS/WMu2JtN3s8eCgKBE4MqL8D+DTwDeg5WIGERCXAg0EtN2oHV3R+/sTIikAagMF0dPpZN1qBMTmtW2rVxac7sxLJb3GZZNVowg9dMF1VR8Jjgw3lYo5fH4KLKJOGZs6/FjqOb1+eS23sTC88eL3gPsl+efNZT5J+SZ/hXBDvOaHresZy/A6oAi4abxHdEiopfZyJXbLcpjtudhDKbTQEcNnQEn7C6LNhs8YWrNvxuPV0bgQi9AD0OwdMLRW91OjI7M60qr2/fsk22b90mk5MTMom/m/VZWTJQlPWrh2Wgr4DAOqkaAlTnGahK1/LDWuu6v3Kg/zue47qbt492b+QPiKZlpW/Nuv5W2/nHMIhWsuOO0yewr0HNiYhtbFAkm4Xd5ikX79lkJyloj2rEcNuggaEU7Vim2myCNRUVwkFUygnBa0DxE8URRaHUVAowJqpVCp4kclhRpa7GjViIXyK/jQX7AQjM9g3wO58raRYnMLJ1Lcho0Yc2zdTuPnYgK7+448buzSwQWTQAedHZF8kltd9IITLXNcPgsQ4smBr3AaWkouwf9ZeB9bQ7ZeGgJlIPTr6Zz+dABZKISZKgCZZwBihSCnZ0UaktvHDSFiohUzwKxaJ02lAEHCuhRwBERQK3Ib5bl5StyfBAQbUQZVk8m51oCKj3L1Q4pi7y2DgmGdJ3dNEqD2zbN38nv1te/55/kwfuuJ106HGtRvO1HacNpgjCgxicwFAdlincR2kJ/uIa3CyuGW4GQTg8hOdDuWsAJ6eF6467rwb0HAAZvIgGasVOUtykgENhNWfsBb2kx03nxMwWxcpgSeaVB7ERp1i5AeWB6KW8xhzOBa/MuUzwXAkSNgEbgXNPb+S+GyBp/tu3PsNbWVCy4CnWfrn4fc+XvCo9IzUWDWBnmg4QMB9LTfKCF8+ebh+BAXQDL4/pFbG0m21FCTIsTworzyGh7GijlQ8YpMIyss+AgXsSdCmJ7ah+VPCu52GrV0YKhbwUC0XJpNKSJJ0B8OiRWDzbxpIEF1eDmbB9Kot1CbUulU5k0mko2x+TB+64TQ4/4SjLc90LAp/TP+N+ANgAytyd0CZW3xlsM6Cmxafis0aV8hxxAN1XqTl46Z4quE1hp+D++IJjYZKlYTX4ia1RbnMW8YerqBsfmurwA+iIbcPqgstkjzviDx1epza+BZ61LkkchwmhDO4TyfSN334wMXnY0MLq/9gviwYglAwokR4EU4bv+Qm8qIGwJScjLr1gSVZesLYkl6ztkeN78GLx4mjh6D04yKnR6DaBpkCzqNgZfLKFS9EKgMdhHwKURGedKLZimWzRYt8B4hyCKmFD+Tl5KD0EPAbWsbOSFRKZfm/jM0HvhCWB2CENS89z2QlbB8AQHvzxvgG/40h5dLIX0cZxcAlq5B6bdC0EyaREViKjvFunNomtQSlxbezxJ2DYN8Hv7BRksG6xSdvQVGDueW0JQZmiBjs7p7oz5cKQcNyMy7Ei7Yp4iDu88oR0pndJY2Kz+EzSxHGY6cvYTpVIwvUQQLV9m1THqWoNoweOZXbNqkg2rD22eyMLTBYNxeLIuRc+7bFGwTYf3e9UHvM3hwyazzt2nVx03Dp58vql8qh1S+Ws1SNyVF9W7t2xR2WzWlBm9h90oHyJdEJ5gQSAQfB0qRmsprKY+z/hbAAY/k2KxsA4A+UmDcN/SkFUnAGtoBeix2CVD+ZscZAVKQdjEY6PZ2tQBC0MouCboICjd92/ff5Ofrcce8o5kssXjSDSn4nLWsacMFKnmKkc9ALskCMY4A2MRA7nhALDk+Cq1bUDsapX3ASV6snZkk0aMtMAiLgPFZ1Kj0/2nxA4XMccKmb5hjA2HILL5EuvXYUBSAHoGdW6xQ5FpvEzW5mBO4HZbs7xrFLqGWCqz/dhaG77+OcXzpQHD5VFARCCg+L5wcVL+wofPiYV51YiOO4tFaCQUCBQLFXDCS+NBdlmqnV5YGwCXgIUAQpcB81KJW1xEHgnVHAJiw4QEAwKLEy5YGkcaKYCSRxKxyGt0SSXA+XCOtUyBsvM3xlrsOXIghdRc35gAwvHpcM2dHYYdofnkqwbhvE1xD37br3rQXUPv09OPuEkufxLn3AH8rmEbtnnhYZtcp5CHksVl4CyepwCGudgcE0h7dovNAS8TgI3AQBnwUYrbgrPpTt1AXOqRIEKXoa7gWLCPSgjoSrKYxsWZvA50hDPLFEcQmwCg5IpSaowiL8HJAV6lu5dhs9BlbyYTSXCfCrxNTthbdz+wH8ec79QZMEDZD84II+HBnwi6rQG/H27Ydu7Vj/yfXBwNjt2A3YmoiahwLds2wmlMBAv2NJotaWIQJ3FnKdnyyqblZybmbH87HRa0sY2TseFJ6AyGVKtNRXHhhJwEBM1T4GQHoIKBF1UQOGQXeoaO87woeIBpr0QfLieBqD3eXyZuuXOTeomfp/cc8/t8vhTzpK8Fm70NZC8ZO7wdqcNkw0As7o6TkhrTypocyoFUEE1axQW+BcoOc43/4+zSJVSscx1gJL9TcUM5gESNh1zdCbzpzRQQTNd6g6kgqcK2/MxCSgY92GnIecfsXuHJVPow6HgMenZ4E0yljGbF/dTGXG/agZO+8Gt98/fycKSBQ2Qh4DjZCyfhaKtjFpNCSZH1aAn3hzL9SuiAcVRFAgvOvYj+c2mTdICLWEvt+t0BwAVizmZnSlLTfVjsLddg8XsgId3xIPHYHVELgQapwwgnWKsojwHFgVAnFNNz4ZzqvwlHIOjDpmqwWOCIuGTwFM/TQF8n/Y8v3bHvX+8N3376B455dgTgmdvKP7q/qrmOk77cVEA+w7Kw4WAIC3SGJ8wJmHmrroiugR6L7ZYMX7SZDinyXSb6f3duISp7Zyz0DJB2+ykSjqkJ+KgKU7UQyoWtMo4jKm8hJqwE0BgekrChJHAcfzGnJpTkc2+Wdu86ay1q15q6nb9S1d8Xl3/QpQFG6Q/BBws9PoJLIeovyBdKwlFgBWFJoMbJ5XC4H1CQfCyQXc8l5QkUJZwaKBXWXT2RpOWNWt1GR8dl3K5O9kOg00qODscW214E6aze/RMDNwZyPOkzGhl0Tm2CjHnqjsUN+TgIgCDSsr1+A9fu03I6WSynMlm6rl8hpf9J8lXrvqBfHU8HWYLxV8m7cQc4w+VZgKFzZZGJJPpwy07UjfS0rCy0oT179ADwBuoKadx/93yRqRNBKvyL/BquGZcUwj6pagkbyrAb2zNw3PxYWjwEMDCEMck86ofJAFKlQRYSCdVSxoMDhe4YixBdWVx0EeQNX/lC1MWJEAeAg42+n8My4nqL1rlVEZ8WPz67h1S27ZVZnbtFmeuIh57uKdnpT02KcLpoeEJqMAtbJtCgF7qyUGBQ+npzcvIcL9SjDnsx1gjm8tIMjVfqR0K32674rIJGUoUsCcyNpUSqfRyIIAY6H5285eAV3iR7vh1jROPRgBOEMAKG6PJpN7KZtiy9qdLMZeVwb7BHaaV2MI5BtcXTXn+McPy7mecIK9/ymnSbwE0CLYdWPsO6Fcn0yPBwApxETQ3LNBDP5YdblG0NGIQ9hF6dYlbrBs2KR23Jl6MgJ+J6gn8iGfjMx7zm8r7KE8DoKhx+62qqpnlsNIijIPKycr3SbKIxU7e/Zbrbw4HMwuapCxcDwIpYfkQlsepv5SAZ1uWcLT19MS0zM3OqRSQxuS01KempFaeA7jq0qpUpAmQsCWKZTobzZawwLXKlkVM0tdbkv7+HlUoYXJmTlicmk25VBB6BtIrl7PVwvo62KblgIKxsDSUXrUe4Tq6nge0i/uQWgFIpFyer4sfko7h4RvG7Ls++BV/+Yql3cv/E6WULcmWT/9zY1kxcf9Lz1gjl110mrzpGafLM849US694Hx5yePPlkTQVp5K5UbhZKRMuaFVklt6qESlFTIelxBY96myR2zWTcFzpLCNDyBpKw4XY3itSM+QaH0jqmCFityxrZntR4ySlghUTHlNXA+nl479NjtF41QyJfmEvSlrG98/vmDLO75A+7VwZcEBZN570OS+HctF/OOhwjTw1Mo1qjBaq9GWerUGRUTM4DhSnpwBdWADa4i3SkpFGgSP0HGkA6/Aye9p7dmrPjTYJ0ND/WALnkzB8zDXKI0gVGW1UuFBHehBOOaBwT3iCPVJzWesQ/+hynPifF2WwbCdgTOHA0ewxAzktR3vfssrxA/+h1Y2Hcp7PvxGecoxS7569mHL52wzVgCNQP8SoEkXnne2HDuYQ9QOwEKDkwSI7whrhKnib31LofRZgAc6n+8XqzAihd4lksz1YHtcC1uy8Az4pDqcdMhtqKvn5KBmCkG7olkZRdnYykeTkBGn3GsFb+61o38aSGrPv3LnEQ+u7+NeC1sWFEDmwcH22tdheQWW/3b9VN78IeulZ8Ph4sIzjE3N4kVTkV2ZAmVSKRl4qflcTnF3RYWgKIxbYGzhNboZuzY8xiBAMjI0hCDdVeuZhkKAqORH7gRawaCd06wpykYKxePgN4KEfzGfi0SLVpxWmH0ntLq6aTTSufQNpb6SvPRV/7MM18985N3iJQqydGRopxtEM6SB9GRRBM8EQ7BscFAeffR6KC5inRSUGsrOusXNdlM6iBFYtd5I53F9Ig7+x4wAy9KlZsEzsA+k04Q3MFQTOaHL7VhF3gKFYo4VGyOYsashrrOTBUkgHklms7NrVg5fvny4571X/PBLd8nWt8hHv3E5L3dBy4IByDw4aJJeiOUtWNix8DtF1YaFNew4vug2WDqsOAcvkfpwIhkrkZCLL3mRrFi2XAGG6evJJFO8EXcgMB8dn5A9e8ekVq9JoZCV/r5eKCDUHZ6IeUYeKBb8B4ARqgFB/JuxSaPRAt1yVeBvgtybbDIFoKhQBAf7JYCpLkAMPdIt02WpoT9HTNAsuzQQxEaCNbHFb7EYgiWtWlPNZHXCIWvVVAc2LL3Nqvb4zoaJdrM7xyAB0KO7MhTXZARxQiNZkgjKzqownTZoaKeNIN5Q4/rZ9HvcsmG55MyjZQmeh6kzCRFeBJ5GNW2zNFL/ysjPDERhuqd7gYtEFgRAHhKUPw0Lu2TBH36/MEkxu2GDrH7Wc+SIU8+UoOFIq9mWNtb7QSwtWNoTzzxH3vCP75I1a7uzHXFcSB4vP4s4JIl4pA3vc999m2Xjxq0AGpQPSqdSS0ArHM7WBCrDdfQW9CJtWG6uZzke9pWwg5DUTrgov8Lr4lf6ECxhrEe+r8e+z9P/j4WdhIHrRpFhRAHuSaOHA/pauG631ZSRgX7pyyQlDQVnXBCbHAkIENfnK7DD22UjT/KaK2OuJhUjKwl6DHgI9v6zIr2qag+3OpjQ5c1PPVPeddEZ8qnnnybPO3GZrCylJMlngPvXEY80Q61QmS0XmnjWi0ke8U0MDwHHWVg+jYUtV39UNMQi2eUrJJVOS2P3bpms1VWiYDGflVYuL3lQsGWr1sj6Q4+U6fF9UinPSiaXkRS24QxMBAzNPVuyZmZmlTfh4KN0NidNlbsF66KadknTQOFgxm14rlKx2O01B+3q1q4FOKBH8CNqH1VqV62Lq6lM8jMI5mev/elN6rf/iVxw9qkMrtPJwH9hXK8PlnBPpaERuX/HTsQMoFkjS+XGzbtk1shIFnSSzbBMDQkREHEAGCfebCFuAZmSutGtOMlWPHZs4j9cL4wBABK1a3LpiavlghMPAY3KybLlQ3LmoUvl9LX9srqUkIGUJflSj+zr+HaPHf8Ue2x78J6FldL+h+QR7UEeAo6jsLCvY6X6608UehIG2W1YT2N4WIbwIl1Ye61/AAFpQfV7rFi9Vl78yjfJhsOPU8NkScsYVDP1fdnSYdmwYa2sWM4hsrpMjs/I5MS44vudVgfeiENSAQGDnXBQelASnBVWFwdgIwDOxeZcKiXpGFNUuvEIY5ioDNNfZgvSnyNsVArtRMuK4r0mQMcq7wiEZKpSl8npGSkgpjh1SY9kdE5Ph7jeTkgWMRTH3atOUwDA4/UzzR0UrQ3Qk6RximkdQGdrIOdbPGqwKM8+6VAVr+nsoQeNYwnX9auWyXMfd7K879InyPOfcII0AknsbunH3jLtyT++5ePqGheDPGIB8hBwEBR84gTJ/0zwUjPwEkse90RZf9aZkk4mpAOwFFevU2kgFFr//sEhec4L/06OO/Es6XRAn6gMGou0MebARgBHIp2UPCwoW75m5mrQRSi5UjRN8XlABLbYVB2IARSPMQowgsAdMQ7+0ZNwYYDPH7DfdNI2G/b8dfxPZcoxZVVtDliNf87pGurNpoSs4QWgluEtmUabSxrwAqGwMgmvkaMKmUVMb8KJeOrVilTHdqgZsXS2UNlJFVOw4499PqRXh/TA27JPhMmOeB4ITFRjhrolfLKXvYz4pxMBpLq5evTHl0m1vXho1iM9BunD8hEsZ6u//gzRE1DsFaultPoQSRx2uBRPPk16lq9UINgvBEkun5enX3SJnHHO41XpUlpXeoYkW4GgYPhTpmarsnn7XgCkIpzqjZ2FHXB1xjfdw/F/jFWIAXgKAgGLstpYVLCuNotJx/ac+bhHdUwOd/0z5GXvfJuMdzxpuM5dgW01W7yWdlvWrlopu3CdrIGFYAjX6IoBZVdDX+dT8V3V0+1D0QPxymOIN5pqUlAWwGNPuEWOBZDwuQxkunWxksk07qzbxM37UrfKfcJY9kxXxYXhSGbz6fu+fb2eAY1dLPKIBMi89+BTfg+Wp/OP/43Q0huw/r2nnSPDx56srOR/Fb54Dmo6/+kXyaMffwEAwDQSBLLpRLcyST4t/QO9CMR9xCCck73b/6EKOWBBxIHtoZYAlWlClaCMBmiOggyUTXkQnKMrAIuubfvcx78cl4p/vjJ1YMGdUDZpZuJOFmmozpVldX8fLHpT/uOa6+SmzdvAnWrYkoE05zdvMQVEQgCAxbc5Zj9qVcXwWhw3DmUIGdeoZnF6BraCrS6mRMd9snkbNytRs86r714AgBL7oZQbLZwhlk4QuEctG40469VikUccQObBQY16E5YXY5l/G/97YQcXOxJ/nxAkHLfxqMeeL0982sX4nsQ6vmwd8UYklWpd6lAGKgj7RUhDCAwNgKCCcA51tmjxijVQHAYKpFt+yCZmbNeNPXi40E4mt/YBcBdd8mZ17j9HxhEzrRromwXFerdmWuUyAOJXqvKapz5Z2nNVaU7Piolzs5IiGxBsBBsmlR/0ysF1mSzmDaUnZwpCRzyCBdfng4YCT5JE8NLH1DV6vwDgKM+JNzcnca2hproOmNIzPSdTc3VQNgT3hjGufb4huqqQsjjkEelBIAQFnzI164AKQUIqdPKpZ8nTLnyR5Iv9XAsFMySXTUk+k1LfWbXDRWCsMnYhKj8JCkgLzM5H4oPNpRyH0Z2qABABDeHxLUOvZdPp7UyM/N/Iq//tM9IxbGn1LfllGGkfQRjg7Ni6WZqVObnozJPloy96tpw83AfFb6nZe4WjJHEvBgARsphbIi1xgomSzEtzofRNeFf2bRgqS5ltcDurLTHhfZnKXmk2xHGZMeCLA5CUx6akWndkd7nFIQRubzp560m2Jx/6l79X17cY5BEHkFxOUQ6+mw9j4ZPmfAUHXKjIGw4/Vp727BfLqtXr8bcmbXB+zs7BHmamrNNvwCDjE48RCggjqoDAkB27zycwsgWLae5MUgRYsDVimlHL1vax9/p/K2e9+u+lt14OjULhI97Asi8MrFkrcastWzc+IFf9+ibZNT2l0mvYcQnksuUa1xAJp2ng5XO4LiuxJ3GdnFORPf7ws7gHGAHdkokW6FWKaSUIxqs1bJ+VGgyDC2pVm5qVGjxrDc8lL/F9va5z47JF5D0oj0gPMg8Stn+yDMbLsezligMtpENLl6+WZ1z0Yll3yBHitNt708lkm4G7ok9QOBaoI91i9i8BgA8VpDPIVX0KsMb8U6W1EDUIbLFsXHfksrKZ/PNasP6rnPiqN8hbbxp3/+FXO2//9x2t2OtfIumlK2XFmnXSSOTFLhZUIYksJzrtNIRj5wNcP8eqc3IcViVh77kJ8LIXnlVcACUcmTN4cQy7IR4olQX6aGeyEjabkrCTgjVy3bYJqbYcUKy4mrXCZj71iFSpP1sesXczDxLyF85B9gIsf3jI3cMkbMnp6x+UF77sVfKq17xh8/KhwX2lAmv3Qvmh8BzvoaZaA0dXfR7g/KygTg/E1HCOSVG+hvoGheMDNzRt87VX3BTSK/2lZEaSUjXSoz/YMuu846Yt8tZf3Cv/unVOor6lkuGcjSyQl82ruMmwTaX+rJ+rpqODh2HhaqaOWAQ5LpaNFI9eUpTnnbxBAqb4z0xLMZtVk5JOtVz5/o5Zef0tu+Tjv75XWq4jfqz3eemelMMs30Ukj2i4z4OEcj2W52L5P+miJUh6e/vl6Rc+99TnvuDFQ/34roFiMaOXSZA+AMLUeX6ScJGj0/uoqh7wIszNYq87yRebumCRd2VzKXnRy/5yZTitlCV6whp1dKndNtuWscyANFIl0WDx2czMvhhVvgieRDX50ku48CAJzs/F1BcAnNcNb8K4itdcKOZke9ORL9+7Qz5y02b52sYx+ecrfy1/+8tt8u5bR2XjXEfajElwBCeW/rm5uZ7Zmf8TRvywySPeHz4EJPdgeT6WH2FR9vhACj0CJHf+M59dOPm0M3EB3cFSLqyrGjkIcLA5mWDiFGz4Aw8XHgOKxqfM1iyW0oHP6Fi2tS+RVDW8/mJisfxOFFThrSqi0UMg1gEIGF+wcj1bsVgMLoV4gqMsWdFe1ewFYFQBOtweRw02cY3MNuCFXrenLG/96f3y2bt3y/e2TcrHb39QfjFak0a6T1qcWAfnDUDX2F0Kr5lvNSq9LKK3mOQRDxDKQ0DCIrYvwfIlLAzkD6xoWtyoVkd37djqsaVLNe4yAEfASlCwo62jZrelknkABECDf/yPc/Vxva5pFcM0x9m7/ZcUFtnuyWWasWnORgjIVWoIlJy1v9hZqvyXYap5QVg8juIDvCwgp3kd0dyO6hxlHhdTTAgw7CCxlVBTHui5gmQHlknPyg2SKHHQlC0ePJJq9WP8BYw6pp5pc9DJIpIFARAKQTIPlCksr8XCHvbu/MUHQAgI1+1svv/uO98yOT5e75b4oTKAvsCU+gAJKdf+jsMA9CXmRDPk+NiO+VhqrHocjZtWPK2x/M9fUHIpW05b0dOBwo5TseG6cF5mAiRVveFutXUABN85sT8TLwkCejwFdFBFFmYIHQTcAE4uyVrFCYAEcVQqK6lCn6R6hyXdMyQCcOjwniz2wHkLI6anAH1uEKc5J/tikgUDkP0yDxKm05LAvw0Lu4ofVuHQ2YnxUfn6lz91942/+sV2WGeLSk+KwWom5PekXMzTojchSLiPij34DzhSrVhUxDgeK2ULLUW9/oIyMjQgb/vAtyPTsqY5jRoB4rKD0uxWgSSgLduQsNNS6SQJvHms6gIJSh56Tdb9VQ0MpIP8jU3aGrwPC2IzDZ43oobw4j45CIUeybQT8B6IQcJQ1+000PinF6BYCLLgAEKZBwmTTz+K5VVYJrji4RB6jmqlLN/+2hfk1puu3w1PYEPXLQbf3VmXsBHiDS6c6ozWmB2GqrNQY2p5Nw8L+3TpWOBPvfGd/xGoJt+/oCwdGRE54zim+U9DVSUEVWLLlGqyxXmBUFEVFFmYmv0iAK3qG8EVs3CcOM3uJKVBCJrlIr4inDWVfaBatRRodOWJEgnEOPhOkPP4LMfKKvH4Hlu/I41nIcuCBAhlHiTkKRzXeSmWbVzxlxSCw3E6ctUPviEPbLw7sm1rY63RSkdRaDF9nfjgNAnUdXoPKj3Vnmnt/EYqw/ws9TuVD+ujOJp9yhOOgdGGlf8LypsufowM5zJiWvYUonEVPFNZqeTMILah2Gyu7cYMiIcAIAvgNXFtVG4E8X6kGzHvmdm+qjkYAGCaP5M1WfeKA8E4PJfHZMDP2ERVlMRnQjMDzXNbNjsgF5EsWIBQ5kFCnbwaC1u47uCKv4RQUdhc+6ufXyX33nULFMisJlLJB4LQGxEtttjqw7nxA1hcWtsoAuWi1YUyBj5bsuDgoIhs3WWhaNXsC2XTY2MyaSbkla9lQZa/sCh0RjELxlGBoceKFrG5Odbh0XANNr6zAIXmtsXC7yHukwF3Qo93gVaxQgO8iKe8o4qzoCEsdt2tAg9PSbqIf4CROrZPkNgpNtO5uutWDcYyi0gWNEAo8yCh3ILleVh+qv76XwqD15tv+JncceuvoSSkU9qe/oGe3YZEg2y/ojYy0Y99HyoBEZaZ+xAsDMhVxyEC2Tg2VSatKj6na2A/+hTnOXw4JAXFlk5nPNZNj9OocWxK5MMT4HJB/ABgVofs5o85TgM6TRoWqJQFeJUoGQfVbpMvfUQkHfzWhAdlpyFchRr0RY+oYi1QLvpJF6Bk7co4AkC0qGmCVi4mWfAAoTwEJJuxsKjDN7H82W+K3uOu22+QX/zkR1AkR1EnKNX9//y+L9bwW2+XWsGy2t3WIQJm3nirAJ30hElPwIdSxi7XR1wQRh0ceoJW+eGQROyIrfl1nMNXBafxhQpND8AUdHYCckIfejLW140cVhADGPA3PEk6GXWqbM2ip1CXyMFfrqeeAe+PMRS/sz+HD5cGgmNi2ohZQt3oWJbRZiLnYpJFARDKQ0AyhuVvsXwSyqz6K/4nQm+x8d475JorvyVup6X6NqAZYiXMzWtWgnboZlH1LUCpmLGrJuicB4yato3OBAs9CJVKTYWgrkHFAhVNi8YRy6pz/aWFqepwGxU9CluRKmBHsHeDdPhA1SrFEkCc7ZaxB+dRpx1hnwxIEwcgugantCbAsZCKsfPQgxcxATR6QRfPo4N1vCXmmTGIT+MZJDnG3jDqrJ6/mGRR3Q1BMg+USjabefPE2NjnOMruTwUJwbF92wPy3W//h1TrHJVHoqEU3ANN2UjNN0zNZFFrHpOegp1rKqUE+1M/CRAqpMrkJRUJuzGAavLV9L2JpD3DUX0Ph6QSSUnpehXKXWetXgJhf/9M93pxcfPzhLC8D6dSY9+HDm8Hr5EBiAJb00LSLNYgZo86U/oVnOF5bAT9BJqF41gI+FlFhcLGgIQmc4XQaadUu8nikcUF93khSN72xld3vvzpT/7ixz/8dtCo12Dd//CtEhzjY3vlO1//vMzOTKmWGXoENtEaujaDQHvL8JIBKEvc4bGYxkHrTFAQSPQoVKSAPeakIOBXKoAHgEixUglOXmNsfecHX9MslfLdk/6FJZ9MSSGVrBhhtI9TGRCgTEhkqxTzsVinSwBUVkgUI6GG4gq8g4f7DOPY9v3ANXWjwRiEk/93WvP1eO0EPhlLgT6xgxDHVQE7DIGqkKKeQDzznFLGHcoe7AdZEOI0PFq/0bvvvK115fe/ITNTkwoEv0uo6Cz78/1vf1nG9u4RG9a3239BAKgOwVEjYUym80zsizysBr3ohupMHaeiMFDnsr83XVUxwSenKKOhZatSHMf3X/qcf4p7Bnu7J/4LS8qvy0+tU9sJ07yHnoKxk88YAnFFBwsTE9VUCcmMRKmMaqYVBO7wJVRw3ls1k0qo5nI11t51VAWUXDolKXokrGdcw6DdRzCOR6O8FAtX64Y28fR75qJ8BuBbRLJoAZJNFsGNczOGbtR27tgiV3zzi7Jv767/BhJSj3arIdde+U3ZvmUTNCBW7f9Ah+o/UNuI7F1/yIqWpWXxwAwXP+FnWGJ8qpmncMjupJ+kVcyGhbJhX/aDdDvclLRBve7jWJIXveRd3TV/Ybnqyx+Ro7TNki/kb9VMI2BxOxV/4FpJqTjDbiKTl3S+JMLavLwHXK8ND8N+DjFSrVwqeQN9QhNxBgsx0It2p40j4AgQwAgxFO+RVU9Upyi9qWFs7RtKydMf/ZBa4otAFi1AWAG9kCjMWIaxl/Ri3+6dCiSbH7xfgeIhEt/865+H999zGykQcSGB6tBjjzg7/6jg8aYbrr8/LKaHQVXMGgGkZsPFcUilVCchtIfKRGGvM5MVCRgCjp7EsMxxXMeWNAdbPYzSx0Jutnkr4oU97A9h5yQVHfxIATWZSokJT+KTGuH62bJl4Pr4SALDbGL3282gE9LzMG5SY9nxySbs7rOA14TXYFnSmOt1zqGuuSnT3DFsm3L6MziX0eKRRQuQnt4hef3Wf2waur1RrTB1mZmZRAD+Zbn7TnaZQKAf46P7vNtu+mXMbFy+fBZ1YG8zFV8lF0J0Q9/KqZszqQJAYNTYtMs8JIKISkQGTuvanf+Dh+VjJQXreiF6FSjaA9VqbTrzMHP0ZHNOTmzu3JfQ5Ra2MnUbEHAvBCkujn0wLF9ncZYruj5SQNUxiD8No1I0ogesOKpxqjpOY80ZenHTMB6m8qxqSmkAP0n6ifvzADA8jGrOTu3tVYXlFpcsWoA85lFPlndueI2k7fRdtKQMuvmCO82G/PC7l8uvr79Obvz1T+WLX7hMK1fmTJbmITCoDGpwE77TH+CjGvnRg0kEqpzcExStBlColAzy9v1WlYrIYIOjBGltVbV39j3QuwBsiaR952Of+ARvZNmIur6HSw7rT8oPC0eGKVO7i7QqjKHUvBNQI5OlSgAKjpNnlrHOuc5xrbiL7j1EfnMwlxlPaNoMJyDl2Hs2aXc7REMVkKthxqRf8DCC33j0dCyjI/29k4N9i6twNWXRAmTo2F7JJUqSzRTuBTCqLJqmrLuhS6vdlB//8Jvy3W9+SRsf3WszoOaT0KBEXfqEwFuZVOyja6N2yhpN5zgSjxK1YIXDrn/gTlilcMVAVTXlKgVU8QiOy9A3iCM/k8vdW2/U5KWv+md1lIdL/uUD/ySlyBc9jPbiBhBmIASngnvs8ceFArBMe1e9+QYCbE7OySmgA59JjPrxR69qmolEOZXJSibRBQk9IycNUh2CHuIqBv24P3aac2Ri3rTv+Oplr64uW2QtWJRFCxCKg5fp+H41isIOaQULxrGlSVEfn1M5s4RNt6WJit2d5JIaT2o07x3icNNhR/RVBodL3f01cWBdI+VBsLAJly1ehupII8UCyEg/oIxszWImLDwK231rqgPuAIiNW8AlTYFWOfSIbG1iva4ORz4iJmGLWggwe7h+FrGOXQeXF/Baw9e/5zLXTebmzGxWTZnA2XHZsMFMXjZZEBgeAKMSGltVKaRSzvDQ8LXHX/KB+MMv+1/X+HvEyaIGiOd3xPVaYDiw6TCeNKAqWKDSaoCMwZePdfQWBA7+UK1cAEkcQSGgz6Zp3/2Ta7aEx55wCtazdUsPzISNHcnlsSube7kPQcGTquOxIxqK5PpQPK6ircVl4BwHQpKItK1UYgreo+Z7zK5lSxQ8BUDCBMyABoEPAzSKNJGtUQoEmtbRtGJk54qVLGtowfuo2bLwfDrwMOz8DAAM3gd7zDPwRAMDA/tWDvfdfviSXtFWsFLs4pJFDRBSgyiKk7D0YBVQbiouFIJqiq8qQ1V9Y+ygAvJAZd52xzSw1QZ+Jg62Z7KWnPeY52FLKpERJGxL9Y6o8By7M1hXMIDSsE+FhySrV02/4Os4QQgL7rE/4kBIBuDPm/qkFQV7CHzeMa+NtK/T7kgEqpRE/JAExVItWdiH8QWC8tbwMSdJIZ0ez1gWtrEU5VRWRMVWeEYAXACPw952M50DGjN6udHQGqwuvwhlUQOE0zW3Wp1kEEQc16NoAqkUKRaDaTXJjaJVXfDQu9DWc+w44AGdiKugEjtgSOeFG+kO9usOeMJ6Jv+R07PHnZSLsr8qPDfpNhWHvuO4HUfNcvXwS59tyEdf+IJGGPrbOAAqhPLSoxm2BcB2p4xjwG4w1lJp8YYkMjmvWMyPcWRiyrYepEPEU1FAUt4FlMyF9+lOg91WHijARtPVSmnGcftmlKdafLKoARLGnInWT3u+YzJ9wgQQVGsWrTzsJtupWEMXGME3UCaE3qxUwiBbjTePIo6RGLU5HTIkYSUkmUjUTTPhsKWK+3BCfRa9VvP5gZrRA3FXfidCOLknLK9jm1abUxAcCLE0X854zStizW1vJJ3i/aiyqAQHvGTguzAcDSh8i020ottpSeWKrf6+vom+3oJkCpkH4HFrnISoO3VCF0zKAwFspGm4Qdw9PGR1NlWdHO2pTDJHdPHJogYIkwJT6UwfrCeHYEMX2MIERYGSKO4NHSZwlNoq40/QsFmW60mntBv//T+uqqxYuYw/Sl9vr4wMD5eh6BV6o1TSVsNPSagYkAMzKrgnNtjsq1qwVAuQx4rODQH1ORDyybf/rZQSNl3h3TAIHd5cB960PDMtHc6U5XBW35YYnTouyxXOk5hOFzauHVq6u5TLSdbWpkEfq+wTcvEw6q226jth2VHfBC1jSwU8hkOgwPiYbiurOaro+KKTRQuQWqOBIJ3jGOIS4gLlI1RTLG8ZSkzuTbrFDjB+J2ViqxU2Ut9Bl8rpdPr7r37Js+XN//RJdcxkpiDFvsGW47oV0pIkAllVJQS/BaBlnsuyObDQpDVASzdVJRZsn52pVkvlZkMd5+GWJ3z4M6Kx067Q64eG4fO+6D1cxB8qj8qwJVfoF6tvqUi2xBGBccpOfPEL1/60PA3wVKoVeA9jlogvT43L3PSk1OsVYMFRHYfsic/Aa9IEkJyqmiZdC7PoZNECJJNKQfF9KHqc5wy2pDwRrCFbYFTrjMYUiW7nocIF/nG9amkCQGDtbxkcLtzO5t39woLNjZYbdDoth56GAT/5OZRLHYedg920EygkPpnmgf8k9KOlbtt9VKfakre9jzUmHl6Jt+6Ss8xx3Q2i57lmKh/A6hvJpOTgAYt9A5ItFhWo3UZVpFVFsK57+d7ixLGHHyYxqJe3d4eHQB4uxlQ1fTm4agYUqjk9KkneE+7VBU0LlZcUIxAj47FnfhHKogVI2KZX6MDCaTnGB+TMpD/0FuybYIsVa0MRGlipFEalr+ONs90H73vPW9/5VWf14WvU8Si16qxMju9JAQhF2ktO3s+ts5mEMIWERQ1U/wdAxk8FOnonYi6QR60+fJWV8Hmmh1d64d0++rONkTE3OVHdfr/s23SHTO/bKl6zrGKuQj4rHpxq4CDY5th5hFdtpz1cbTalN5eVQzORW52dnubU1qXeIckV+1QVlHZlFniaFRvHSGQLktAtgMTWfCOxYjK05P3v6nraxSSLFiA//NbVUiwVCQxghME32/Aj/KkL0ygIhm7zLIChAusu5QJW1CfWzFz4xFNkaMVqtQ2FYys8z+nH/oMMUWME9MqEAhjdWagAEgCx2/7Dn/gPgFTeJD6hPF1b0m49/LXuvvbZ98rRJ58ldrb4cyPT02xVGzLz4CbZt32L7Lv/dpnYtVP683nJMAWfHX4cNjs7lZ8b3yd9q4bky9fOhF7gT5fnZvC8NOkbXip2fgBBXUIity2G1xYfS6dVAXVr4zn6nThycMPd57mYZNECJApdMXI+44R8t0ec749xCFQbC3kVXz6BQW/ARW0Hc89YJZ1KVzkt9KNOeaY6nhIouhZGBcu00mwapi9gbzwnt2TfSYG9zxzSimMSaQQkW5HYkR6H0VDgBOvCDkskPPySwjmtMNyazeTHmVtmFoZkYMV66ceSYB+IaUhxGbwjPAn7NwItediuzXeK4TOqIN003UatJrNTk5K0dCkMLhGvOCSBmRS/4yK4D8WnB8GxwyCoZ7RY3vrOV86fffHIogWImbfklRd8lR0f/W0Ep6pXO4JyAgTdFiY6l+6E/920Eth6rKcANK1Ewr632PefR/6xqRT0CaELIhj2IeAgjtMtssbKJWbClFQ2JZbN/hUDAMHv7LkG6LwgSnmeezhn0f3QZQ//DEz5gR7pXbG0JqE3zQl0Uj19kkA8wSRDjhSsl2ckDeqUXnMMrpVu0K6BaUkHcVQc3SV2Kl0IoB7lel1mZ2fUZJ6lgUHxsv0S50G5UhkVe7GKo2alU45mywc//MX5sy8eWZQA4VRhExN75fvXfjbX6rTWMhuVrTj0DuyX4KT/kQbrDivLOITlediRpsaRM05BqBob8ZSZ6vZ/7BdWE4w03QqjyCCVYt4Vp1xTBeEQshNA7FDrpombYicJFNVuhnOoYtbHDh+7Rp+dmu4e8GEUXIl0GnWt2WkDLT24FtA/jlnP5CVZ6IEV0MVFDKKVhiXuHZEwaXfyh54gRdx96eQnI3iv32UgTuc01qwsWS/PymA2KX39AEgqLy02/arqjV6cTaeapUWYqEhZlACB3srczLhMTe0b8d3OcvZ/MOmO8QAtO3uBLdADxhCc14PZrnQH+2MKGNS023KKbvO/xAsAAiIKULZY1StQTAo8izQtZSVxTBPfmdHL8SIcbGSrQgqUEMF5EITHVbbt6o/aD3/KidloymCz4eT7RmasniFxAGROCR0TKOm8pAol0CpNWs2qNL1Qqq32kWecsC5x08Z7ZTnnYrSt+4LZ8cbMnm3SbtSlDrrVwVKwRAaKeRkYWSmJgWXwTCNBOp+fGejtkze/kRWXFpcsWoAETOGOwhWgUD2MP2jdqdAmRwJCedXE+twYvylFx6KsPT6xre44jumCPj1UyNXjSGPeOyg4y3jy8XV3JkhIuwgSHBKr2cfC9gHEIgCHj6XZ7Kys1zrrGjVY9YdZVq5fKZd/5ZsBrmGMhaZZQpUVSpx2E58dma1WZWJsrzhTYxI269KZnT53dPfk6XMTs6qVK59ObDYSia0c+1GbnVAF8pi96WLbRmVa2rUpiZtlTp5jzYXx6a9KjGlPfcV758++eGRRAqSQz0Fn8eq0qARFtjwm0sFJkH8zoO6GGjqoFgNz+pWuqOAaC9bFyXQiMhPd1qj90s2rin1d02OOr2DiFv+1Op74iG9Yk9eyYnYfQAAmuBcCSVVEpyqFsRYHIHeBgtDDKrEbSe6cR4kZ+JMRlJwdhAFzzOAxSZkqk5MSVctiQsnN5hzWtwtBEJ+xc/ceKSdwTxmtHRd7p5KgZywLNDc1AZC1peM40mq3pVkuY/85aUxg+7mZ874yl8q3Kg97of0DLosSIOyD8EOXnqAXVl9ldrOFikmIVBJGBcQCHAI++R1BO8DizwfrOEATO82pDMeHCBU+ioIWjg+2ROXvLq1OR03kud8bMXmRoGNjMT0KvRZ/NAytaSes2cRfuHD175LPvufvZHVPQZJasMkIw4CZzfVWAwF6N9kQ7lJ5OS6q+AJv20j0hLM7pT5Rlbnpxlmh653FUZGRlVKNDU0E7Ow/701nJFfsl8KS1WKXhjgsq+B4fsbDtotNFiVArvzOL6DoDbzxaICKyRCan9R9BuLkYKQ/LNlDqkU9UUUJsGATAmwGHmJG7fAQgR4xlmjAA/gcsso6U2p4Lg7PVHYCjYDLpJKSy6Qlk06pYJ2TY9p2CkCxGpoe1TkO5UBIsm9IzHzvdDqTdVh10YD3YJ9HMpEQG0quQfFjKw1Pa4N22kxvh6styOy2KQmc4NTY6WSj6rR0EM95tapUpqakNjctsd8WM+xI2Glgf1P0Qo+ZLPQZVrY4f+bFI4sSILOT4/IvH2N53niIsQc9iipwBgUm1WBrFPtDSJkImO6YiFg9DLobkKyar4Wd8D83YmE9toujehT5HdIxNXYE3oGV09XoRA7EVYDTJZGw8L1rofFFgQe7l1OpRFNNI30AhDPbmolkLZnKdHgrbN5meR/OW8hLY/p7mC5IzJR3PCe/3SwnhpZKZ+IWYN5eEoBamQCW2amJXpuWoDwm9cndUh7fK53qjJhOTXq1UHoy6XJfodDszeW6J15EsigBUqlMyUfe+dGk5zkrSC2Y4s7x4kwvISBIo+hTSCu8AADBH4pqQXn4SDTNiJNQHk5d9lDJZHJYsgBI3CToGNTvD8Q5pLUNfs7zcayFSozEMZnMaCfYc88j67PwPADXf0HewyS2HsFb6C1cYod3YuN+9095wJrDvIfYToqf7ZUA35vNSp87uUXtG5pWzPEeWjovOnPNEKCbbkuBJWrMijM7LvXxPSK1GSkm9Hq6mHI1xC6LTRYpQKaxjBZc318GfRXOQttpM00EQTo8BauMUGOZnEguzk/2rrMIHElWpMlMrph0svn/3Lbf09svvb2DoFe2p8aD4BhqARgUSAA21+32q9BjqYln8KmmQIOWAkxT7/2Xt3qFXHr+iA+vRK4DxY7rYiUqPu6PlRRbWM/x6ExfZ04anIREdloiPSmBGIc+6znPARpWiW8aLGosiWROrNIyMQdXilkYFD3XK4lcSZIZzr2eFKfdkmrHOWrUl+PmrIMeZEEIy2a2XSeJ95tmRxfT3tkHwIn9GTPQyhMFLMbMOEMNWEdcwiRDlfIey67brtsWrFx3yPwRu1J36uLEjmWxNim2UzWncJJwfuJKVT0EgapDoOBTdVDi+MqbQEHxtKf/5mmvF1ZIORCSSSaYc9XRkpk5znzrwIOyRUrV7eV18bJhNDh8FncjuplaMVsPCzI0JAmNFXh10K+EaJyjMFsSu3cYcc1SsXv4OSLZ/uUSJ/MyUan3lmcrx+2b4tSRi0sWHEC233iZbP31x7Wtv/mYbLuBUxT+d2H6iGUlEq7bsTvtJm6SsQOLNOB2qdCKZoF6wcKzxZW0i3SI5pTbJizjwZE1fXLJxW+aP2JXphDbTE6M5QGFLA6jYhA4EmHOVRdoAAWoi+t1O+XosTh9AIHDgVnQwulc1paXveFj80d8eKWvmJfXvvYFXlqPZuk5OWehAW+awDXauBiNUx0AHFyPB8Aqib2Ntt+Tw35WLHXaDT9mtoGPv2M1jVsC8Qppo5VISRvPkBOe0N60W+2sQ8+8yGTBASSGRmNJYNF/X39CAi/S1vU49BlmUrpegrybE/5z3AbHhgALKlglWBRVwuEMQw8zuUyV9IrrHipsJvZdrwSvAY4EhcIh2EtvGlAeUCh6FPaFhFBC9r04LgASACDUNFI4XS9zjr8kgHUgZGjpoByb10LNaU8RIKwd2aFhYCseLkl5UlwKr0ZPpsW3bAP+xEhnErgHb5Jekh2F+K7Gn+MpKWPCPqCG0xav00SMY4uFGCUIA6OD+/z+t37ePfkikQUHEPHwolzDiTwzirzf3Z8AXNCy1yw7We0Gz0wZIQCo1OwwY+o7W3Kg3Fi6U6RxLIhq/jU832f/ifr7ocJkRwT6fdCVZHegVQRr2i3C1i0ahyAf+6gBU0APPUm75Uqj3WGtXsS9Wl3+wvOj/yFZ25OX7KkXst9jilSQrXW8PuaPsVYW8MKbkogV2hFrhIadcnWzBA8qRuiOAvBEN/ZjS52hJs/Bjam8tk6nJQkYBMPkjCD0yl5m2gnk1rv/YtNEPiJkwQFk3WNeK4c+4ZVy6OOwPPZ3p1ezhm461dMxbbvOlHZOYUBlZQBOYChvgoUtVxwbYuGTyYekYCoL1wtGJnZNyFjlwfkjdqXTRgzidgYC3zNZBJoexgIwlKeBVVatQljYtExLS0WkF+l0HDYDR+1O4HVcWO0DJC99xqMll8/ivhA6qfiDnpRpL/ByuC6+fDweeEEAm4uupQ0tWsIx6pFtzxia5nQLXSCghwHh8LImniKHiZm4Dc481ajNCags1uqI9HMyU37402gOpCw8D/InSCnXJwPZpZ4R6xV25pngzGzJ6sYDbOrtfpIyUUNCAIg94gY8yXyPe7rdCOSuO385f0SR97zrQ1KrTWG/cDkLFiSTrBnVbcaF2uEYAB33JQ8nBhRtg0eCh0lmcpJIplxAssL46EDJP332u6Lh3qIgtDRSPQVe0CyAl8W6eb2RAge8ID1iLHoUakPN0JY4Wzws1vQsO0StBBYYAR/PzPddNdzWwnPTWLoU4AiclsROB6jCNkzrWUSyKAEyNLREHnvSc33DSFRZZCCdSSnlp2V3w24Vd47yc1xOSMkAHV6AqYtQbFIwzdRy19x6C5S/0D0gpDw1I39z/hd0HGMlW8lU7SuNLVlQe/zO+AUKpsBCi2xqTFy01XceP2lbs7YRj2LpHvAACCe/0cQULYh8eku2XjHINug9oeD0lhZbqeBF6SHYVarFcWmu4orXbB7mhyHbvsW2k2pcut9uwvO0RffakkwlRcsVJErl+NDEdFqOTN4lhQPUCXqgZFEChLWtXvkfRyIUiCZsWHDWos1kMupTUSuqMSkR+TcWAqdLyGEV8X/btvPteKferYrYFc9vy22bL08iuF/KuTPYsoNDqdiDezFPiwH5/mMzrmELALk/U7EQyG8zjHjatPHHAZJ/fvmzBOE2U0xqFq6125sOqgRQp1JpsTN5SdgpScGD2AAP1cEP/JRs/K50GtV+0jBOm4CdpFGZFa3TEIutYLhXBzTNabcVZTUBGCPyGynbw3G76f2LRRYkQG6+9Ta5+bbb5Jbbblff/6tc9Lynyuq+40kbpjh4iYE0LV46nZrvHScY2IJDL4C/oLNUaqKDHiAKY/3Xv7pK9u5Ss5Ep8d2GuO1yFqga4DzobAljLMMjcS8OuGJzLgFHV6IGZ6lgGBYYCMHh76x0pDPYN6D2OFASBaBAQadmmgi7AVgXwOXE/9l8SXLF3u6UDrQKdH+41sDz48t/9TkDFLQvBJXySKnYjG0g5krlQRk5FZsm7UZFPATqGugq01GwbzOFe/7QR9/SPfEikYXpQfhC93/u//4Q0fK06aAOmjHLlhs1zgMLPUgCdIHVEFWcgP+pFihQDWzGQnGKowdRmNu6aZfZaLDfuStxDEBIUCIF2R/o89xdnwPKpoDR7UchfVMT8mAdK6TjIUemrW/KJ3T5h/d8Sm3/cMuRL7xETn3xs3RjOH9ELddznplKGxwhqCPuMhMp8diXQWtvI4Zi/IFrdRljhNL4zg/utbUwLnGyHL9ZFzNwpNjXL5mh5WL1jKjedDsBjwwvlEsmcY8JPEOzlsVxF5ssWIq1XzF/l1RqVXVj3aRA8HAqM/5jkMoWJxsv1AJY1O1zPcESd5t5aUg9P8xOz9StRv23AKElDcKgB0DIsg+FsQubjeFvlBdiByE9BqeF5vTJnHqBs8IycxZxyHTKTt2dyxy4GZi0MUeccWNtsHvfd5vb73tpdfvdEo1vFn/vJpHJHRKVp8TpNAEM3AeuUQ0n9hzQsHh2957ZtBZGPWzdQ4gv1dkJ6ZTHJQGgpHEP+cElsmT5asmCohkwOOlscaon13vH0mL//NkXjyxIgJx60klyykknyiknnqi+/zeJ4CEsvFpD62HrjPISaoEXId2htwDtYgsU2/Q5oAiaAmXHPvQgQZBoNupGC9ZzvzDREZsMhGHMYtgqmCdvIqViLzkB43qeak5W9Xixjt4qkbABVHtjKmntTNgHrgXLlDSoTwb3lE6ykorXbkkMkEfNGQnGHpT2lpuluflWaU9uk6BTV/MyamEQa6ZZazf9HJ5KPjJiMQAKqU6Ih32qm2+S2Qd+LfWd94m4HTV5DkN7S9d/+LgNh92/ovfgDFMLQh64Y5toSQSOZlxSWbxQVtUpyBYlgITNlmzdSqmYBF5GeQJ6JC7YVtPzlm6lODnOfvG87gAsQEL1Tqo0eXobN5R22xHWuwrgNVQsAiQZAEMmk8I5menrbrv++l0dO/O7OzYfDhlO5+TIQnZ7b6r4tlzvkrvslcdJdvWJopWWil9YIlF6ENdvATBNCeAhYig87i/UbKOlR5K34iBtdqqiARxxdVJiB/SM9YoZtNdmpNooS6NRlYzXeXCpH3z46jvvCL5+1nHzZ188sigB4vgd2Tf6Ewbbec7hbRoWaA4XeA1QK05rrGIDRKekYel8RoUkTFZkFAFjatcqLROLOt4X/uNbUHqXT6sfrAMeKIbSB9JstGVickqqoGIuwQGvQs/B8ySTadB7U6rVStCstm4dGIplZPDAUZCTP3mp/ML3ouZg4q44n0oF9JgIzNNLD5PcuuMksWy9aD3DYpSGREsXJGo1JBmFXlqMam9Kb2b0uM0W6cDEmqH1Ulp9lOT7B6Svt0+KvUXxJrdIcnqzbNCcTcevXrN7XV9GtIvPnT/74pFFCZCpqUn51hcnxXOcHJMUmXreHQhF5TZUCjq5N4syeODdPqwnUydIo6j84Gi6HoGVq+BEZHZ8Rnbtug+AC3o67baiUPV6Q1rtjjSaLfVJasVjpwCMQiEvvbm8dPhbtXF70jR+nEsm5AWveI863oGQ0S/dLLu/9+9itsNLIs87tJTUpZDQhcXomcXsNCoSz41LPLVL4smdkvDa0p/JbFpVGthc6u2ZMS1rb2jaEmVKUhwckf6Va6Rv5WFy5PASOSF05VmgbBcHHXl+VJkofOQlwVHu1vkzLy5ZlACR0JCrv7nd8MMoS4AwVlAlTBh7IABpNBoyMTUt09MzUp4tS22uJq1GC7GHB4IFL6JrppWEr5mPGRoTU3LH/XPSqDeyM3MVGZ+ak7lKTZot9gPECMRTUgAgBgb6ZWhoQHoKOVA3jjaEQqYTqVbUSfgGEzUOnDw6UwNt2m08W58bOMYrSxJKnUqxiDcAEjlSyqYl1QeaVRiQIFOAd+mJivnSl67a8cDMj77wtqZY6a2SyEiCKTUwLqXKnDxpbLtcPDMmr7VS8oYjj5LXnXaKLMsZTzv0715+1vrc4psCmrIoAVKZnpapsc0q04N9E/QJTGdnl161XJUtm7fKlq3bZc++UZmaAUiqVRVDdFoOFB6eQNcSsamnYgT2lJRZkJNOGBRbs2t9xR7pL5Wkt1iUXgSlQ8P9smLFiCxdPoiYxpRyrSxbduyUzdt3yP2bttPbLFkxPFxcAvAcKPnQK54rF/5wXK58+bvXLt87eeqZu7fJ+bN7ZAM8xaDvSAiPGVuGsHhEDhQzwxlt87lWrid31xnr18u6E18WF8zE1blUxsmAmh5dnpQLdj0gj2nVJIXn12EnaS4hZRzHbXaWpTveJete9VLz/i99fv4KFo8cuG7dAyhPe+qzJdQ9u94Ye77rddYQIGzCJcVyOwyo29JEcMp+ju6klt0MW27DMR62aXd00b8S+dH0HXdvll/c+hM554RHSdJM9+p2/PRCPqPnYDEZhKdTSXWMPfvGZOeOfTI2OolAPZKUnZaRgT4ZGuzV2773yziQzetOWSf33r5ZnevhlGcll8jt8dyy5tZ9X6nsnjy6v6FrNszEiO3JCVOzUgT148y+bRiDNlgkG3NBCaf7c5lPm5qUM6CeqUj2JBOZgePqU0ces2fUdBpN2VyZlT3liszMzsqm0Qn5xc5tMj1bEyOdGqjNzvxodnJq7ts33TJ/FYtDFiVAzjr9bGbdphxn7tIg9JcyZmDTrIN4g/0U2VxGeuAB0qk0gnZDtXB1+8TZ641g1jYdhBOXh0E4efe9XW79pEc/XvKFguYEnWe3O81My+mocj/spedcJATKEILw1StWyGHr18rqVUulp69HEjbIlqYPNQP3qkSsd+648z9nCD8ccnL/GoDesLbNzpzxm+b4oVk/0nm9O5oVoT9dkrZk+fiYLG1VpRR70lfKxwM9vZcZ1ik/SPhz8dUbThJvyPOOXFK6fXhi7+P8WnO4CuRMOW3ZEXWkCnANtCIZcS0x/EDcUiY9E3m/rs7OPvizzd0x7YtFFiXFqjdnpO3MllzfGwgACHqMsYkJuX/jFrlv42ZQn63SaDdBj3pl1arlsmbNKhno65V0OslOPfZtRLqphzonxZgXw1IVQuZKxUKZdqXZbKts4DY9kuci1khK/yA8xpJ+SWcTCnCcX4O906ZtnpHLZp5WSObk1W94/vwRHx55sPZjyTkV6Ul2CqHhFguhZtT1QIZCTZ40vFLOWrVCjizlZAT3lq03ZGltRs7Q69EzVxibnpr/VfS9731EtI+9TAoDJXnlRz8405DolrYeSx5GYImelJVaQjiB3WbdkcnYESOfkHPyJffwZL5+dPpg2Z8FIc12RVpOY22tUR9iM+xcuSxt0AoWgitkM5KBMlcrDXngwR3ywJadsndsHEqckGK+qDwCaFYlaVlz6eRvM1PDwJYoSNdc35/MF7PYTpX9V6PruiMUY3EceCjmLrmuOAAOW8rikAOMQtPWjEtTRbu/hED54ZL3f+fF8u9Db5Tx/vTK8dGZjyanm487QtLaiJmU6ciV6mxFAqcp7lxZ4rYnKVwbxw43Wk2jUq6OTO3bJ+/4+9eqY53+trfLl045Oy7192xZoqekd7ojSxJJWZVMy7FGTqxIlw54Y63Wli3b9yTtmdklmdFp+ZfXPFvtv1hkcQKETbC11ojruCkWbUvB+vX1FJW3YFE3DnKyDRaWTkkunZVsKgv6hM8cO/bAyON4IlPM1Ip9v7WIKVj/Q5aezYGBM+yJL4GiMY29m+eF8B+f7HAMvRDAQSxjciJ+9uKbMgcw3r1x2wk33LbpRT/ZdH/65HOPkXNf/ZftM3jKj14rE39/g3Q2JE7IbZv5ajBRf1LoBxp78u1SSjL9eektZKQ+V5fpckOaiLd8m1kFBpvDWaB6cO9998vRK1eq481sv0FNoZAfwM49iLNSmli+LsXAkl4LFM1KSVULxXQj2Tg2bdx555ZLfzExN9C5eofaf7HIogRI0siIrSVni4Wix1mmsvAaBQBkYAgxwto1sn7DOll/2FrZsGG1rFq9XIaXDEs6kVb0KpXOUOG3nviKqM3Z9/ZLT6lPnv+ms0OJtLLTdiWb4YxSsKQsMxrrKmWl20RswBvZ6rPeduT2+x6QG2++U3bvHjcrs413yqT/Gb1hnufc1uzXxZK3/NMr5s/w58vXXv88ufLJH5V8b+7k4YnOv7mzjTMC39fpOTJMu9ciWTvYIymAPxFoorkggEB5nDZkSuDtPE+abueoZS95dvq+zXepYwZQ/HrsSrnd8EM4UpgC9Tiyui2cAigRG7IuTkmH4wyjSHpC/biTlgycdLydko+8+WXqGItBFiVA8tl+yeV6tyXs1PT8VNBSKpUULWKckSsUJZcvqObNFC0s1jPFhBXY40ifyaSK37juH5z4qDVHdw8IYVrGhU8/g15niomNjC8IEta+6g6a0sQDZWkgGB6bm5E6wLL8kKOwNoV9meMVSeiGyTiInrZsyfC7D1m68tjnPv2pkkz9L+bVeKbI4KEj8qJrrk2uXzX43C2jE1+xHf/kTCYhrSTOXEjJ0qEeOaynT3CJiLtcQYQtIavH4Z4dKHn/8KAcdtpRcsjJhx61ojc/uHZdd8rrk444W5pLh6TnmMPcuJgXPWlJlAKttHSJ8UxJRTmevye2JeEj3oqCFLD4hp7HHTtywpQjU+5vEz0XsizKVqznPOm50p8ZctpR5dFu4KxlGdBMNq2qjahx59jGUOOD5luwqLyBz8AbzFr/10edcdqXm612/Mo3/bac/zXX/0BOOv5oSSYzx7q+8zgOjmKTcLf1q5spPFetypYde2TLtt1SrtWkf9WwLF2xShr1uridjrDKez6XtZeuGFmy+qg1PamB9Laf/uTnlbG4Ghxz9GEyuedPn1jnkOedJnuPeL1kBoqHPiE98sFDg+Sbz1i2cujolUullE3KGBR0DtgbLmWkFrgy2W5JC16OOTVeUpe5UkKWnnyMHPO0kyW7LCcNr+3v3Tv+9Vq1Mn39rZvkb57+OHnyhY8Vs5B6dKJYeHRnek5i35OOHkrHiqTKe8HzG8nlRANVm8U5tjj1Fb6hrd6kezfd9+1v138e7RSZ6z6fhSq/baZZRPKzr/1Grr7rK9KfXv66cnPyX1mWJ5myEDh7Kmagt4jBn1mNI0KQzZQQ9oE0G+2fZZLpv4G1n/n0V7/TPdi8vPENz5cPf+R78reXPvntk9Nz72o5LRWUc3o3xOrSAp1y2YyM47k4D8+R78nJmsMOlcGeftm+eZvMTE7Ac2VkcMmgrD1knSQMeyaTyd0zvHLZLWAu97bC9gNWzt739Gee37xvy0Z58oZndE/+X+TLuNZ7n3CeaJa1Ku9F31xmJU9amc4JZ7GamZiUcqMB2hTKvqAjOduUNEBR6JjiwNsVNyyXgSNXS2rNsGT7s+K6dXVtv7jutik/ss8zDH3jN266Q57/jCfKM59wgmzdOvamQ49Y+0GzEcrO798gOx7YIs0wkJWOKUcmszLcWxATBsjBdW1yGhIAkLMF+yuTtvGydBA7H7j6uu5FL1BZlAChfOw9nwAYzNXVzr6rRXfXR1EQNdtu1Oy04jhk3mqkuYEXW1qoGbFu2LY1Fwfahc1241cv/JuXyjlPedr8kbryppddJPmMnRsb23Xt/dsmTpuqtKXlsO5VpAozkEaRwrEOL4N1p9UWz3UlnUvLhqOPkLmxKTVElQE+6zro8D69fSXpHeyTZDoNLxYEUeDNGpa5JZlLf/6c88/45sz4XPCGF759/gp+K+98zkXiLh80M7fe+zGZLP+tDkAmkrakAH4bgDDBpxJepKo6bvNdGUacdcRZp4jW2yNzzars2vygJHozft+SQrnVqe9+8N59926+a+q61Yev+zGu2f3kVVdKvCeWt77rAlxzsHLDEcN/r4v2pGBfe/nYr+7RnZmqpHHPA5opJXgRHVQuhtdKJxLiwcP4ufx0YeWKR4dhsPFp//7p+atemLJoAfKNT/xILnr++fLhj77vVdv2PvCGB7duGaiW61rHc7XhJSv00A+10X27sGUYlQq5ePWqkTt6epNP9qOg8tUv/6J7kIfIP7z8YtKxgXZ17/Wz5bnDpsotma60pNJkrSzQFsQfwIVqtUojeOf0ayEoDdPf9fkYZ2R4QHLZnMr8zSAG4jzrrDoSR77U6mUE+6EML1si1crMTG9f/knward/8xv/vRDblZdfxvEtJ7Z3jP9Ym2n1Gy1fgHwx4c0ANBgGTZK4BqMvJ/pQXnqPXinJUlFuu/qW+q1X/PzOcqV2s2PqdxbXljZXnPbY1TdvrvcVM/FYpTF/ht/KS595rpjFtPHANXeuuPCSC1+Tr7ReNXbtrRrBbiZASE1DmllDhrUEYhM1nlLyvf3R8EnH/u3kL2/5zBlfuExWHbJw0+AXLUAof/fiv5PeYn/xx9d967vVev1c9qIPL1sqg8tWyOTomJomAaYfVl2To48+ZOvQcO85lUpl4pvf+un8EX4rL3u2ojsDbnviJ77bPLoJSlVv+9LoBMqLcPIY1gFO04PAqnJEYSwmLHsSf8dq+jPNsKSvr6ge+tK1K9VvHDPfAiXavW1Hd4KapCF9KSNevrTwib6lpTe1mp770U//Z8B+4+sfxP/1p9hmdMXg4IBVKvSJzSoqnOcDKKWX0hAxR/jXrk9LqzolY7un7/nlt2/9p/Ft7vXf3Peb9rln/K1cf8OfPvz31p9/lS1fJ+BGr6ves6tn9s7t0qk1omQ6IYlSXi/ls5JkMznrcJXSkl4x8I1lj3n2c+c23hqtOfKM+aMsPFnUAHnjq/6erUSPu+E3114xPjGWTSOgPPT446XTacv02KjUy2XEDAi2NUNKA9l9649e/qjAD3d85XPXzh/ht/KEU86Xc09/m/bj61/1FM9tvBCUbWUUhb1+GGbCOE64vqd3nCgq5gtxOmvaSSOwNC2AigIsQayqgOA/9qqL4yJoATBJs1hvykJYlDZj6c+Z0pu3JJ3OwJfY1/tW6gL8XPnM1/6zF3nZS5/LKZ0Ha7XydzpO7cxMIS09PQUp9fRJOpVRjQ5pU/xEw6k0pipbsz3mtV6sffPlb3/PjmOKx8u9tX3zRxL50Y9/3P1CVEGe/MQnqs//Kld+44OI4TrpWKzLh5eNPD2fzYtl2LGEbXisUOO00JybvoM4rFrmlG7GN4475sLnzVS3h+uOPgiQR6S86ZVvhCKlz7/9ruu/NzU9YfWPDMHK5aVWnROv01HgID9Kgr8nE1ZoJvW/v/ban370ua99tnztY//di9zw/AfkjK8cJs874uXWXDCWD6NW0Y+8gitOLtJ8e/nylV6upx8hbNhbn5sabLYnzk/aznlJK2IXhLCqIqdIALuDculSyOhSTCfhNSxQtFjqDhsOrKqpFd6rh5lvHnXYU0a37/61fPKKL89fQVf+/atflBMueJJ27fs/+diZ0dHzpicn0uVKWWu1OpK0k75tJsbStrYl3ZIdwYS25xvjv2xsMJbI5nBs/gi/lT8VIEtBCS+58ElSma2t7FszeGmcTl9oJbRVodcw1cSg8JhOx4vaDc9BLHd3X6H3jbPl2Ztf9PyXy6OefsH8URaeLGqA/OPr3oSgOXX+3ffe+L16s2axigfn52uDP7uOLw5oD0ve5LMpUKyjpN1yNpcbE4+xLGv0qqtunj/K/1xu+/E2ecnrniUjfWuyrjtxRi4bPj6VjE+Iw3CZqYV5xCsJXQ2Jj7UWQFFvhlJrupGuac6Swb571h1x2Ctcx9n0sc98a/6ID5/86OqrlTf7YwDZL6dvOFfcdqytOKR/ha4Hx7id1nC71TA8r+OU0pl2f3FwIqPn7vtC+KW5d6XeK2+48h/n91yYsqgBctEFF0gmW3z+6N7NX3J9R2NJH8YJnbarYgJm+LLgGzsPjzz+cBnoGXDisP1Mzwuv/tSnv65ik/+tPPuYD0hCBrV24oasadZ6tbjR03LDUhAHubbXNjyXU9tEUTZpOaW+7FxvT9+2045/y9zWndfIOz//tvmjHJT/K1nUALn0xeDqdv5Ve3Zu/vjkxCjL9qgqI4YOSgUOXewZktnpMfGclgqWY/Fk7SHLPvalL//4tZf92z/I6175vvkjHZS/Vlm0APnVD26VK356mYhvvant+B+cGp9WVThYdIG1ZpPFvKR7e2Tv1m1iBB01noNj1NcfuvruXNp/cqPRGvvMl381f7Q/LNdc8X31yT7jNc88WfZed4885vF/mKr8OXLLrbgexYa6r+3kk89Snw+V71z+Nblnzx7Qu14jYehx1rKjtuvKi1760vktDsr/RNitvCiF6eepzoTkYkcv2k3pG85K78ig5JiTxdljGlMSj22Sw0u+nLY6LceM2HL0ioyYramjvMb/21dr5p/knFL+n/HmfOIyFTkAfFgeEc2+b6BlLb/By/D/83FwgNeBjQLywLBuYhXGhjMwMXFasbF+WMLB9lvxC7DvAco4oLOqQEvRf/z9xwA67O0/sFr58es/w6dv30EHmrziYueK+vn9195VOw5DTRoFIxUMy8WKMKAsEsHw6Hzf47/cO458/fGf+ceffwIvPn5ju/fqE8vdp+8Ybz98zXD/8RuGew9fMbx4/u7nl08/Lv9nYK7y9IzZ+vTZc4ZLN2i/f3wUDG4wrGsQGAgxK2Rg/CvM8oftutSTV7cUfvz6Is/4/48UKxuLCA8nGycXJ9trNhbms/xsfKcnzdr5clJ3MUPd3D6o7lEwksGIyCC4AGgFLzKgxrDuKBheYDRF4ADTJkwGbaNlBN+GC8xL2QV5YPFRMLLAsB3FohSAD6H+85fp3++/jH9Bi6hGwQgEDAwAYWTYIYLbc4YAAAAASUVORK5CYII="/>
          <p:cNvSpPr>
            <a:spLocks noChangeAspect="1" noChangeArrowheads="1"/>
          </p:cNvSpPr>
          <p:nvPr/>
        </p:nvSpPr>
        <p:spPr bwMode="auto">
          <a:xfrm>
            <a:off x="6248400" y="3780"/>
            <a:ext cx="5941180" cy="669108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2400">
              <a:cs typeface="Calibri"/>
            </a:endParaRPr>
          </a:p>
          <a:p>
            <a:endParaRPr lang="en-US" sz="2400">
              <a:solidFill>
                <a:srgbClr val="000000"/>
              </a:solidFill>
              <a:latin typeface="Calibri"/>
              <a:cs typeface="Calibri"/>
            </a:endParaRPr>
          </a:p>
          <a:p>
            <a:endParaRPr lang="en-US" sz="2400">
              <a:cs typeface="Calibri"/>
            </a:endParaRPr>
          </a:p>
        </p:txBody>
      </p:sp>
      <p:sp>
        <p:nvSpPr>
          <p:cNvPr id="9" name="AutoShape 6" descr="data:image/png;base64,iVBORw0KGgoAAAANSUhEUgAAAMgAAADICAYAAACtWK6eAAAAAXNSR0IArs4c6QAAAARnQU1BAACxjwv8YQUAAAAJcEhZcwAACxIAAAsSAdLdfvwAAKWESURBVHhe7H0FoGVXdfY6et2evzdumYm7KyF48BBCAwQJ1uIUa4sVh9IghaLFggcLIYIFibvMJOP6XK7L8fN/375vftIWKyXTvMesycm979zjZ31rfWvvtdeWg3JQDspBOSgH5c8Sbf7zoPyJMrVrVMRIydbbbkxX50bT9fKk3dPfV0omjcbA4ODkzNge7+xLXi+advDRLgY5+Bb/RNl090a55YeflxWHnbhibNeWZ8/NTDwuCjoDcejYuXyx6PtB0zTk7p5S8cFkOnePG1k/n2vmq/lURy5+3Vvnj3JQFpocBMgfkTiO5eaf/lKGVh1iPnjTj0/bteXuj4zu23l8rV7WPC+U3p4e6e8pSqPVkFazIQO9RSmVih07mbw7m+/9TrkWfOclb//XsU2/vl6OOPvc7kEPyoKRgwD5I3L9FV+TVCaXHtu36z3bN93xnJmp3UPVelPCSETXDFm+ZEhcz5dCISW5jC2GxKIbuhimhU8zKlfbm3p6+762/qjjrj3y9Kc8+KOf/MZbtbRfTjnjrPkzHJRHshwEyB+QX3//u/K597xAznryS164d8/WT9Rqc5lY10TXLZkpN6SUz0gpl5VIQhkZ6pO0qUkumxbP9aTeakkAFLl+KGEsUSZfnE2kiletWr3qexuOO/WGJRtOqs3ue1D6lx82f7aD8kgUY/7zoPwOeeIZx8vRpz4hPTW25YOdTv0QM5EULxBpdTxQr1AMwwAIQhkeGZR8KiNLh4bgUVZINpmSyPelWqlJu+2K5/vazMxMxmnOHWvp2pPhYAodt3z91N6t4ee++v35sx2UR6Lo858H5XdIvTImU+PblthJc03/4LBkcwVJJBJimaZkMxkxEZVnsxnRSLfgjPPJvNheJEOFflmeL8mxq1bJaYdukKOXLZOVPSVZPtAn/b2FVKdVmajUZiPXac2f6aA8UuUgxfoD8sX3vQaewrgIocTlMfxFvd4QP/AF3kBaLUdcpyMp25KkZcqKvj45YuUqWYml1NMreuCKDjABO+IggG+2WxJiu6ZmzO2bGn2WoWnXP/5F7+ie6KA8YuWgB/k9ctnb3iZDS3rESiY2JNJZI4ItSabTki0UZe36DZLPZyUAWDqdjmhhIMV8TnLFIrZPIUaBP7ETolsJsbNFKSxZJUNrDpOhpWtl6eCyH43Pjf8mjWMdlEe+HATI75FMOikbtxZ107LW+Z4vTscRTYO3SIJS8XdQrD7QpmVDA3LsYYfKqhUrpQc0LJnOSAjAhDFCd92QOJkVSeXESKRByWzJJBIbnvukSwonHnla90QH5REtBwHye2TZqmVy1rmHJjXNXNJoNkGwTPF9B7/EEkUx/q9JT6lPhgeHpJDLSxG0Ko1P0+AvAX6HAEkRgBLD00gAgIF2SeivjkNvMA6x7qA84uUgQH6PuPAYk6P7svV6vb/ZaEmzVhe30URAgdgCmm/GmmRTKdXvwWDdBIDiKMBvoeoH0XWtm27idbBPE+AAIAiK0A8AGD8OvPkzHZRHshwEyO+R8sykTOzdqXluB3oey+HLl8mzjj5aTkXs4c/MSex5kgAoJNIkkUiJiW1MACQOAolAsSQGUNhnYpqimRaetKEAo+kG3EgEV6R8zEF5hMvBVqzfI59611sRhAc5z6v+pJROnvLYYknsoC5T1YZMaabsqjel7voy1JOTow49VJYvXQYvoknotgGQUBII0jUE6JEJLwPAWHzSoFuRru8NDPNsoGV36qj/+9QTptJQbrnq59auB25MBX476zptOEHTWbbsiGrYeFdg9vxGznvBCrXdX5scBMjvkc+9/50ItsNcsz5xXUaTU5801Au7X5dNO/fJCY99jOyr1mTrnn2yamRQ1qxeK/kcW7U8cV1HQqctPihabCbAyFypTM/I8uXLpVDqlbrnlduG/mjQtHuWn3fx/NkOvNxy/a1yz8++KoaVzAcSXghgnx95raFWq9lj6qHhelHTTqS2tludmwD2Xxx7xlMfqIxt8S96y3v/qjKVD1Ks3yNuuyG+00wgmM5W61WJ+/pl19adYsMz2KmkrNlwuJxw9DGyctVayWSygrADS4zfLfH8UCYmZiTwYknaaZnct1dmx/dJpVKW6cnRndXy+GxlbnT+TAde7rh7k9zz83+XRCpeMT259T/27bj3U6Oj2576wLatJ8/VZtc1Wo3VmbR1lGGGF3hh619F61xXHr3jYz3Llvf+9Kv/Nn+Uvw45CJDfI67Dpl3PcB3PbMMjeAjKR9YdIpaVkMhISiJXkuE1h0u+fymAwVDdQMxhiG3qUgCYYsuUuzc9KLv3jokG6lXqKXJdy0hk3u3NOaPLV66fP9OBFVKqO6+4TPL5wZ59u3d+cGJy7zM7TsPyfMRUCU180MNITPEjXRwvlFrTkdlKeXBifNfL9m654+L77rhWrvzUh+aPtvjlYC7W75GTjjhU/CBINepzz9PiYPDotetk3YajJTM0ILEWSaJ3WCLS9ygUDWAwLFt0xBpGuyW2lZIBxCTDg/1SyuWkL5WQdBqBvJXcuXWu8QE3ihuHP+2l3RMdYDmyN5IVazckd2255/07du28xPN8zTQtBfIsaCLQrLKTO6CG7U4H15+S4f4ewS1qlhb3p5KD17Xr07Urf3P3/BEXtxz0IL9HigMDsva406vFnsL9pWJWzHxSJJWRvkKPJKJAOqBdUeCrVqpYtySKwMvhZTSghk26VmFAeoZXSm/vgOSL/aLpOcloSfOcQw7Vz95wxPxZDrzEfktqM/tODvzW86I41E0AO5FISiqVlgzuL50EkA1b5ZotH8a9WpbMVRoyPVeTqdm5E+Yq4y9/8fu+IJ9791vmj7i45SBAfo+ceu45MmjPBsefeMKPTjjmqCBbKkiYs8X329JptyVwO/AeAYARItboiAMa5roIzoGTCL/F0+PiT0/I+MYHpTPXkrDpStgORqJYPxyImj/LgZVvf/Z9Mn7rD6RenXm0ben5/r4+sRAzOYiZ0umMJFN5Kdda0sZ9aLouHcRQzY4rXhCwRU/qjbrUatXzPvXWl5Xc5tz8URe3HATI75HTz32iLFmxXpYsW33v2tXrprKwrmIhzli2SjIr1wnCCgk7dfGbZQndlnjtutSbdWmBy9drVZnbvlXGN2+X7Zu3yJ69e6VTayKu8dKe6x0dRZHsvPo782c6cKK5ZVl69gXDHaf51CDE3zrHr+RBrXJSbzVl775RqVRrYpg2PEZVqo0WAJSSUqmH/TcC/yhJ21yFCGWZpf11ZAIcBMgfkJwRSU6PptJaOE1AaFD+2GsLXIaErZp4jTlxm1Xx4T1CrGOSSQxFqjQ7snNyWpphJKUVq2Qa4Ni1Z7fMzE78vFYe/8HsxB6J4XkOuHguwm/jNEMzDg2AkHqjI01cq9dxZArXOzs7ozo5A6+bfJlkXKUj0Ap9ySGO0hC+O46bC6NwCZuz/xrkIED+gGjtqmitct6IvB4ChPlTQQdgAIUixWrXauJ0mopeeUwlYbcSgtwo1GR017hM7x0THcBZsW619B+1vpJa3v+uUAu3XuOOyprzL+qe5ADJrb/8hthQ9mQysSqfSTFoAqhDYKYDzzEu7bYjURxLIWMjDmEyTSj5bFLdc4ztCum0rBweRGyStBDIFCV25aZrr5o/+uKVgwD5HcKm0Kee+mxZ/vgv6rOTs2stwyxpTCtBEB75iDsABh/exHdd1SHoADTM9u14nniOJ319/XLaKSchyF0ihieSxD6wwNfovenb9HxaLr30w/NnOnCSSGSlWUWc5AVZv+NJKZWUnrQtcH9iiC8WW+a0GAoRigHvljFNSSN4b4FmefA8BIoWRwBNWk8mraWGOATb/NEXrxxs5v0d0pi2ZWTl6lzUue9Dgz3am088Yn2/Zqa0OAwlBAAEnz6VJg7FTqZVy1VAygGrnIRiZbJFSff2SxIKaNqGWD2FSdeQvw/q7u56QpN///qBtbzbLv+UpKsNa21f/9opp3N8KZ06s7+Ql95MQjK4vjzoU38uJf3wGCv7eqQH4Eni3iLPkbSlywBAvWKwV6X3d0C/NCP5M6dVv3H5kWfLZ774pfmzLE4BJzgoD5VrPv5T+fL4PZI2k0/b+pvvff0tTz489aRzzgX71sHNQbFangROC5YVMQi8iJlKidNuSaNaxtPUpa9/RIqlQbEyBQApFr/VEkcLP/LPu25444tKh8THXvz6+TMdOLn7E/+Ma3ZTBa3zxe1BdNLg0uGVS3p7tTauu9WoiI1AHGhHfBJJNp0XG4E7E/pdpyntRll0w5DSwLBUajNyzwMP+L6efE7otr9rPftDcsGGofmzLE456EH+i+hHnyCJ2CxOaNEHND3acOaSlKxZvlxCxBohKFXkRxL4oFZMYwcloRehN+ESBkx317CaSYsI5GFtA6wEi//Y2fmlD6x91ivmz3Jg5emHLZFl2UyAmKnvwUrrmVEcWCP9vZJKZ6XQMySlvmHpAbBLfUOS6R2URKlfUj0Dku0bkQIBP7xaEvCKzUZV5srlB5aMrP78Y8+7qLG8M+G//zOL24McjEEeIu979+VyQ3tWqlr07Fbgn9vIDcmPbt8pu3bukNhOwpwgAI8RjMNTGImEJHIFMZMZsVJpSeRz8BppmS5PyeatG+WBBzc2tu3YPLZ3cuyaSqd102y7OX+WAy+P/8jl0jASYgyt+LkkUre22h1VkkjTTNFNtlQZKr6AG5EYNJFUkeSCcZeRzLK+l2q5a3dcyedHetdYqS+O/+x7Z1avPxik/1XI3l+UZfCI02Rq71jivL7lZ9Ylfq0TRlYE6nFP2CvfuOqnMja+T2ITDlcLmZUoJqhIMluQXP8SKQ4ulwKscKvTkSRBEpvywV/cu+MHD+y8aKK652Jv0/3jv3jgzvmz/d9ITePw38y4kSvdnM4XOzv3TYQ7duyMa+UKYg2AnhkA9H/AhsoGYBoNDIHoFj418eE1t+4eB0D6R8xmPfA23X5fNLa9e/BFLH+1FOufn3yZPGrrdXLiP30xeefM5rWrDjnkGTsro29vppOvr8WywkMgDtMqYSonc5NTkijvlGUIVE2m7bI1l5aXFtZKwspmRIeHyeTzsnTZarnx/m3y4417hibilNw1bVx79Xjb+/fPfXX+zP83cvHTz5dTXvoG3y6OLIVrOGm6XGvsm5qNt+/Zneo06pLSNTVmhYE54hVpN5tSr1alVQeAwkCmpsZl49ZdckT/QCtjypuLZzzmVjZhf/DHN8yfYXHKX12Q/skP/Fr+7sNnycte8emBucbMBS2n8xRJJI7UDX2oOjet60NLpGPYqiAcHw8DVG12Uk5q3C/PO3GpjAwNwlsMip0fBCGxxHM6HEULmpUSO5mQEFTqHR/9D/nWHVukb+X6IFsofnhJX+87Wx3H+/G3/m/5+lte/zppOd5zLn78mZdHlVFtx76ZeOfopD4zMyfD/SUZKubF0iOJglBqbUdy2ZSsWLJUFaKoNudw30vlqIR+eTpjvsQNxMk8+cXzR1688lfjQd78j5+V88+8QN/m71215ohzXjjrNz8QGNoL/NA/pNxs5WpBrHVgOROZjMSpTHdQEDyEiViDtKNcacmhwz2SDFuqHlapf1jFIIZliYklSa7Olp9mRb77sxtlx9i0GNm8rmdLx+mJpNWTL+x+5uMuqR93ytnxzTf9dP6qDqyc//jHSyabTR5x9NEX9FhR2ogCzYWnKGUQXyXSsmlvWWqOL8V8Vibm6pIGXcSli4/72jjjy0lHHL57qC/3mki3RoMNJ8v7Lvv4/JEXryx6gLz1bZ+RJ5z1VKNsR8eMas4bq4H33nrgXAjPscQJAp2Dm5xmXTqOI41mTTJ9A2IAIDHAQQrlj43K6HXfkX2b7pKKkZcjVy+Vxvgu1d+RK/Wqaic26JVh2xJ1atKqNeQ7v7hVxlquGD39EiaztpFKnYkg+Ml7WtWldd+pHLL60On1R58cbd14x/xVHhjph/e7Y+MDswPFUidq1U5HdJEYLBalkM0grLLkkmeeL7l0QtbDECzpK8nIQI8sHSzKYcceL44X7F3Vl/9Y5rTzfxg7dUmuOWr+qItbFi1A3v/6T0riCY+ThBeunrLCt9Ulev9ss/GYmbm50lxlTquUZ6VRq4Ffs8VGxK3OSWNuUrIr1kqyUJIQXqJy102y+5pvSmNiL2iUK5PTc9JO9sjxa4bFDttQLHgQBO5M5JPQk8hpyNRcQ75x40ap6wBNuiABgmNPN7XW7FSP12mdFlvW0yPb6h0ZWTpx3JFnzx57+nnx3bf+Ql3Dwy0bN26Sr77n9eFAKbUp5TXOa8/NLJ8cHZPZ8TE5fv06WXXoYWokZWNuToaGRqTY3y+ZngEpx6mZHRNzl5w6NPnNztadceKkJ84fcfHLogTIu99xhVyVGpPlfvqUqiFfnPLcZ4yXq9k5KELIXgnEF7GGANz3EYzWhQE5M1vDVl3ygyPiITid+MWPZfaeG8XvNNVv9BBaFMm+Vnew1LlHrZVMAiBAsM6qJTEHS8WxbN61T67cPC0OKFcM70TKRhrWmpoQrzYnWqEn44bR6Xoq+RRPj3oDt7U76BmovPzCF8tvbnj4qderXnCBnLzrZs8ZXnlYjxGe1mMEsnJkUJYsWyWJYp/kUqbMbb1XJnZuE5YmYiYAIH7NZKPzr1sn/PDoC18+f6S/DlmUAMkccYT0dowjJ5vVr1RD72hYcGm5HXFrVfGhyBwEFLIfAIqvASgOO/pihOTJtDSmp2R61zbxG1Ux8kXREWvYmYLo6axoUJjQ92TcNcDPi3L48gFJJW3syO5BHM+w5PaN2+Vnu8oSYE27PKnSyf2OK7O7Nqu6WWl4HUdT15M3E/aZHd89e+XS5dOg+Ts3nHp2eN/Nv5y/i4dHPvuNK+V5L30x6KNlBK3aBbaVMNPZklhWSiyA3cplpRfBeVb3pJixZXD5iJjJxHXHn/+8a/71Yx+Xu+7bNH+kvw5ZdP0gL/jbD8oxVn+irclr66F3OGlUp1pmhRIE3ylpzExIJ3BVHSt6BE5hkLYSsP6iOgMjeAojmRLpGxYZWCLGwFKxV2yQzPBqxBQD4GItqY3vlS9de4tcdtXtUm12RGOvOrN5Abp9M3PSAh2LWYIUwClPjavC1RpA5oDN1WcnxcXv1alJmcFSc7xjplqtL0/G4RtzVmw99/Vvm7+Th0ee9/rXy5pDV8m9+6ZKrmboPkCtrhOUc27vToldTxLDK6W4+hARCw9FR4C+e/dFb3zTi17yua980+ZYl78mWVQe5J/f+GW5JzEniAaeX/Y6b27GkVWZQ6wxOyFGrtgNvFlpvVaWNALomHWqqAPsRNNAsaDkGoJvMwV6xOLTuo7fdBWI6/AuESgIS/mE9bI4sLb3b98jVQTjpx21Hl7JAD5i+f5v7pR7yo4kBpZLiOO48E4M4kOAKJEviZaDN2L/CrZtTI5JMpuTZhAmOp57gu86myec6MEnPu5cufOG38zf1V9O3v2Om2Qi/Jl89Ae3rUoGtX85ZtWy5c2JGdl17w6xUjaTlaVWLotfa4jTGpcEgvfM0DKZrddym8anzl2+Yn3zm9/90e3PufjZ8Q+/99cxr8miAsiy48+QHs8stpPGh0bL02ucWJdOoyZheUqswaXsJ5YE4gVn306R3kFJsuUJihqAakXwJOz3YOZUiFiC84DY9CQAhwb+wzQM20K8UehR27CnOTmyQsZmK5K1dTlu1bB0HE8u/8mNMpHuF81OiY4YJckFeweeo4biZoaWSgrga+Da2gCPXp9DTNMvTsdNRJ3WilR575VTUzOtvdu38pb+InL+hX8vRx9znvHAnhvX1ya0iwd6rXf1W86Jpx9+mBa6jrS2jYnWagMYVQkmZqVUSEtyqAAjMigGqOQv77lb9tYdO5svnPLDa68qbrq5dtchhx/fef9j3irfvu3b82dZnLJoKNbn3361tJOueFb0BE2PT2p3WkrR2RseQzHjdkNM3C09g5FISas8LSGolcbgG16D9XRN2xKb3zmqDrTID0Jsi0A8lRZLN8QEJbMBsAwoCGMRjp8wCn3yvTu3SsP1pdlsybQH2pbKSZxMio19TZ4DNIWeI4anapfnJAQYWT/LzJWkOjcjfrspETxVu906xo+isyYnRuUVL3/V/J39+fL8V39c/vmTv9Fq9cphY9O7/8VxOj9xnOplmbR90sRMReOownRfn6w8dI2slQE5xOmRNQMrJL28D3FXj1iJnEzMzsiPb71DTjruNLnz3nsKkzPh6xvS+Zym2Sc+qNX0v33ee+fPtjhl0XiQ/LrDxZ3ppK3exHvbur5hfGZWAYAT3tjNmirLI5mcQElgrQEYrLNgIZNQVtKrmPlH+GT/oAlgsXxoiFiFg4cMBuHKw2AbAI6AguaLW4Zy6xZoliPnHXcIlH9GvrN5RrzCIALcNGITRxzEP5zDMAIoFWCxjlO55QBUDlr1ZqZURRG9p0+idt3Mmmbh5ONOunKmUnUfvP8edW//U/mbl39Qzn7Spdrenfcd8sDdv35ts1P7kJZIPr7VqBZ8t65tWL9Utm3fIieuWy09OK+XNGTCq0m7oEvqsCWi5UEx8TzariuXff+H0jazcvopZ8vl3/6+dDpF3fPcQzut2pPL4hVd8TcPH3dO4+wVx8g9W26bv4LFI4vGg7RiR/S8sdq2jOPr9ZqiTASHZWhiZvPSamEdFNT0QaHgCUJ6GCgraZUab25ZKhbR9W5+FXvHTYAjAgVRVUo4Hp19JjiGxuMwpuG+tinNMJb79s3KaLkhDT/CcUTlL/mIdzxV8R0eA8fWsgXQOVNVjmffiQXQWLi2NmiWKnKdzPCY50zOzZ7fhHd6w0v+Z+nx57/gTfLUv/snvTo3ecS9t/3kvZMTu64tlyf/UTNTKxzHlQZjJ5x7uG9YNMRH19x6tzQq05Iq9Uj/kRuk79jDxBoekQDgGJ+elPdf/i25Zeseef6Fl8i1v/ylTM2K+G6AZ5uQmenRoampfW9tRvEPsm54YZjJpp9+wd/LvZ/8wfzVLA5ZNB7k0NPPJj06W0uaz90zNq6rWlWMFaCt9AjN2pwk+5eyZKI40+PwDp6k+oZg3UVSoFcGIlTOYEul5+Q3MdbpUO4Ais7BQ7bBvg4E9fQoAF8CzoClcJSJgfKzP6FdrcmN5VApPQJu8eqVrsdhsA9AsJEgYLEGeCczk5EEzhEArF5lVs1CBb8kduiammUXbcf/fiMKvQc33svb+4Ny4YvfJSef/VS9MjdzaKNc/ftWrfwBgORJnWa9ZKfyeAAAJWKxwEOcAa+wdu0qOWzDGvneNT+WlfmkrFi6RDV7B4iJDD2SaqUqH7/iSrll34S89m9fL5WGI1/9zs/FdbsDq2w7rQZT1eb2aWa6tERPZc/34viwhGXvuXPPjskjjjgrvn/jjfNXt7BlUQDkE//8PRkrzIjpmM9xNTln375d8CYlWH1fZdlyAJMzNymJgSWqQ88f3QnwuAhElynFYEKiDTdCZY1IswgTxuWkVvQu8BD0GlqCnYXwKljY4oP/q8Q+HZ6gOb5XyuDr0+kBxB4pBLxlKNN8RjAWC+DjJ4/OY7DPJc2WL3grb3pCkn2DqiXM8tX8IwOOhDc2vWDn3s0buzf5O+TN7/hXsYurcd3ByOz0vn9otRsf7DSrT6iXZ/KkkhY7K+EJWViiOyyYcZlIBzHPhc98uty3a7NUag157NmP7h4Q1xuAOn7+mp/IpmpD3vCqN0sS9/Pxz10hc2U8S3g/Hder8tTY2NGaow8VM91j+VF4eKRFT4ktO6lH3t0bjjrde+D+m7rHXcCyKACy8pATxN/u2EZf8tUIrNfv3rsTnH5ALKo6gnBSp3BuQuzefqg0nMj0mBihLykE20w1gYJJFjEBKZhSfuUW2MSriQ3Lz88I29Dy62z54nZYklwfRABOUmb27JYm6IcMrVCjC51mQ82Gu78NzCLY1Hd2KSK4R0xkk8oBnO2pUaXIGo6fwG9xFNqw+o3ffPdr1zAf7JfXX8/b/G9SGlkrI70lY2Zm8kOtZvM1nVa70IbXCjgU2EqpNHy3UVGDoHQOjgI1MnGfczMzkkrnJVvsl1379sh5ZzxK+pavETfTL5/72Q2yp96US5/3Spmei+WyT39LJmbaEsJj2PkedjCCP8Kr4rq9Th02BMcFXaPFAPiyoaafGZlGb1qLb1l75Bmd9xxxmHx7413zV7zwZFHEIPWgJVqP0Q9dXu+xBYpjx0F/lGrCWjKPihNqQsvhDhg3QFHwqYNK4bVCoUC7QLkMWHnYRkWrAroQtnpByWNOuAkQMKuVwTubb0nNXFhRw2KfBs/pSg32hsrfrsxhf5wOoGA/Co8Kn6GApptswQJo8TciEcRIuiQZsM9NSQdBfgTldhRo5Qkve+Wr1+0dn1T3+Dsl1GWuUh902p1zHNcDMNnTHwEcaXiPtAJ/uwmA4GyMGyIAkoW39WSPfP2b35frrrtT9kzn5Lu/uEdu3VWVyy6/Wr79o7tl36gpH7jsm/KeD38acUcd1+KpZmoKbkc8PDev05YI59M5oIrnxbk6OHfd8cyWH76sGRr/mvCN0tf8Xml98ltq34UoiwIgngnaY8ZrYJ1HmIruwLqzsFlgwtojwI5ALVQQDOWmxWNKSAC6QyWmdTegjV7H7So0c6vY5AtPwt51tQGEUzpT6WKCglQJIOExIlpPSIjjYwNpNRiYd4GoyvWCuhk4Xsx98DeLRJtUVHxnrMMqi8k0uD1iBB/XrlrPsKETR6vGZmeeuq9alxe9/BJ1joeKW4tBj+oAdnCs7wcrIlhwXr+WyKhJQ2MzqbxYjOcQGzYWjgzE9UKRIzwDQRzBMkUulPpXN/xa/uVfPia/uflOrNNl++4x2QaPSFAxLmOWAIca81rB1BC/RSqtnw8nnm8pZKMI74mGqdFxtbLjPrccuG+9KBvpf3/j/+1oyv+NLHiAfPsTP5M4D6W3jaMiQ8vW2rBsUNag3VDWnErNKQsMUAq/WlazPVHBGXjTsrMJl2+d1jfAQlpk42VDmxSNCvHSwVEUVTKhZAQaRbV6gSYRhFQSdiiq5lrEPQQBd1OAwHpVIBr7JXBczkKlcsB4WChTp97N29IteCp4OmAJymZB2UypeXK2FruJyYqrzvlQ+dv3fViuvvZLWtvpPAXeIxnBe2lmCs+B3k1T01M7zVmAHderAArNVmCnF3RBtTKKHuIPXCfrYnXE1wAuAhlLIp1T98vfSTpxAEUxCRJ6E69TRexRUNt6ON7+ghUEuOcH0vY83Q2Cx1zViktVj4PPFqYseIBsH90jc286BrGGeaiH992A6yeFgsaLB+sZwuJTIfVUStypfSpYtzggip4E750vlcrK2IOBLVuZTFAgaPb/b9YlWIARfkCZ6Amg6PjDgFKbAANT4y3QNCuTARjxm9J+xBkED4BBWsWJPtn6ZZNm4anzvKR4cHXS9rE5zsXOTI3eBQtpEeB6WBDZQ37430PFyckZef5L/mlpq1k9u92pgRbykhPKO3KOD9YKZvUV3UYswjiK55vft1v2FCDAb5HfkZXLl8iK5T3SBk1jkzfLABmIYSI8IDZaKHwQWPjHdBy/XcHeuEJswxl8YwDCd1q4BlAtAMjks8U/P5bVbU3fgKV74gUoCx4gU5UZWXbJLy1dj5c5AEWHLVdQRLbWqIqHbOqFwkDlFSDa06Pi8o2ns4rihGxdwgtkJ14ID+LBA+ngCpwzgz3e1GG2ALG8D9UEa9RT03GwJDQdNlUpo0kQJlISAJxaEh6LIIH1DvE3vY5OoOJ41DegUwW5FBvxi08aCMVipfWYoKJCY7swDoeglGtZ1PShcs2dozI7NS6V6YnTvHZrja+yBjxFscDzxMczYFzF56CbpEmglLhoxkG8fFwYLD1b+EDt8Ludy0ozYIYzlB4AI7CVYoC2Mdldx/3zb1acZPO4P+89IngN5pQxQ9ojQPD81dgYelD1TMO8b2hnTOIG3v/G9/CIC07Uc1jIUodySU86AQvZy8RAHS8R/kO1BiXwAlmxI4BSkAoYUFQNyuTX5lSelQmlp11lsyWtufIi7ZY4rQaUApYQCsYxHrqyuCRsUFq8/IgKjEVZfYAvwHFNdvqBdsWtpir6nMnmFRiYmKi8ET4jdhbiH1NOEO3gX6z6aMRtq2OzWdafp0SkfmGjlgq8YH256cq/f+J92KIrX//Ux+SWay4Xr1E71/faZuABIAAErXcQ0aLDKAB4SlkBTJ6Xx+cdqLvghQHBIagRAQnrIo1GtwNVZRXwWrFQybltdz985SdAQNplJHPY3wPQYQQQ4wVeU4GHTcmqSRz7MVbxo/jkx/SY1rY9C3O6hAUPkEgLoOyGBW+QcqGsfGEWLR9eEikCXrVqxmUAaaYzosNKGvUqYg3QGPBqvnS2aDEOUdQDHidw8LJhEdWLZrxAfeLJoDBMMzFAIWIckEWdwdJBycj9E4gzoGy4Blp0O5OFR0io+dQ1nIdBtLLguCIDB1S4wZ8aaFB3znQcD7y/g/PRA3BbUjen0zz0vmuvkE3b9/IKlEyDVj7usc8sOM3KMRz0Rd4fIy5Q4OA9RPAmyvVhY14rrpvWf/+MtgQpm3wJXt6jC4NBbwt/oPZT9bIIDmoHbx7/cV/eB9Nv2BcCd6iAw0MGrboyGiym12HGAoDG++X78P1ww75O1NuJFqaqLXiALBkoyKqhEuJzLYgJDFIaWmG8uRA0IqS1o3eANzFAq2hHfbzQFpTDhRIQOAQSFYBBeYBtfYBIVUqE8lJhFBXjo8I+KvbA9jwmvRKVj8EsU+QVeBDfBKBpTHQkXSGHZxDeJWhQJoKD10Plwt9NeJwYx9MQo8Tst4C786HbHXgdxhKt8tzhF7zwxZld+2axdVc6zSoUujXcaTeWs0K76vykB8EnKQ+9CVaqExq4BoUT3BOpItfRdylfxpiFQICld1zcEzyihmPQi9Bj8Poo2FNdr/J+eI6alVbn5C8+vQZAY2m2mgaC1I7n41CCANfgBN7SdhSu7XDlApQFD5ChvgEZ7ukLYLEcNq+y1YlpIkopEDxqzKNSLxgCC28k0wgmfQTwbSADzJwg4dZQUmUVsShlphVETKLK/3N/bMJ+DAYHHvchAAEQBwAkxQpxbPYFJFIpRfNYLYS/k5L5UBQFQBxXJUTin7pCeKtWvQbvk1YZxqo1jCky6lp4Khy/1TpmYnTsiNnKbwcqddo1ALg1HHRaBQ4EYycmaQ4NQkTaowCCYwAccGO4fiiyRqtO5YcBMGgIeJc8CQGuSxsAYlxCxcZadX/qHvFXN1DvemR+Z0wVIriPYwPUqoXnTSPApvIm24DV8yIY6cUB2pwbRSfULVPefck71fUvJFnwAJmcKMvu3VNay/UMH0rN2ICtRTSMpDKasrC0f1hB65nKKxrmO6A2DVADeB2qBBXXhh6QrdNrkCYwMFe90OqFU2mwDgdm3NCFHA5Iro/9IsYf4PsJjiFh8y9oFgP+oIMAHEDjuBPsphSMDQMqoIaH8piGD89BmkaFZEBO7s7g2MzkYdzjEkjNo7bgPl/+4m5/SBvUyw38wSDwEhGOQZoUeW01JJitdzEsOuMEejB6U5YVZSsvR1Cq7/hHL+MzBmEdLNBUFldU3oHXRcEx8WjwHLkj/1Ympust2a+C/dlczj4mJncSXKGD2I0PA8+GQMOhlSfFFZ7wtMlxfRLUdaHJggdIrd6UmVrN8APfpvJ1U9HZrMrgk61BoEF4ebRmSplVnStYN3BuzWlBKUEVqAjcDp+MISwoF6kZtFpZWC6kVExVV4oHwBEbAVt9cKwUzqMGUyXBzUHxBCBhz7rWbqqgvw1P1oK3YHEINhgEOBcha2IbtvwAhtAkKGytLB38TW/l4dUY2ZyqV9WM9Medc8KhuT21llz1mwmpcQhxEPeFQaAzJiBofXhEFajDskcACgHOWIFpNl0yRO+Ks+LSWeKHcU9Ahcb1M1eNfRfdusOkg7x3UFP8xt/hBhRAlBc1cX84LqmVoqcBgJLIwoPh/AjUmbGg4h3eE47lE7xibLg5VypUPF7JwpIFD5A6LFzNMoqgM72qFYagQGDKZlVyaQ20QKWf4LeQ61XyIrSkUe7yaFg4hQwI1uKFUolocfliwblxvBj7kZDQC5H9dJuH4aWg9FQidsbRWjMGigEUC5af1ITnITg9x1FTK3sIqNkMHWI75ZXYyob9GTcE2CYsz4g2Oaa8DuMPtowViz3iRnLsZN0/egb4/Ok135F94/s0zU4dzeqPjDsYiJP7++wPgSfhfamC1ACX8o64MQJeUR+2avGeTFA6xhy411rTFVcBBNdLpee9k07h2XJ/1chBA0Odh7GIAQZ4L2VcCCACzsO52XLGHDA1lBn7q3QbGBH8uaSta0MNnGuhyYIGCC1VVQ/ENeMNUOChAArHlA8LSmARCPhO60pLhlcGpYBi2IhD2OrUqgEczF1CMI4Xzdlp8cbnASDikAZBGUhRGNOomAR/Mw2E1IsgoZIQhKpRgMDAPml4kFQ2r87PWahSOKfFZle2NtH74NhUNCpwyCkS5i2tUkAomNRmRZ8elQjexMM15Xt7QNsShU4UP/OqU1Zro3t2ysWXvm0w9P1T1PmxqAYDKnILcQooj7L+9KC09hT+rs4NiPNacf2KakFf+Qw5KQ6HEXM71VLHa4R70CLcN75qiGuU58T1GHi2HmIg0kP2kvA++FvIeURMeCx4EJ0GgIfiM8MxQy3ugYde4+M+F5osaIB86G2flR995t3gwNoTY11L+XhRfMEBg/REUo0rZxySgGKrV8NPvFCmiNAKKt4Ma0vFpYIGWJTFpJXEcfb3fBtUKGyjRhZCS5QCIU5QVI3HxHYcc5G0dDmkj9MpJ8UsFMXDuQgUB7/RM/H87GNgSxkvqN2pA3zYF9/Z1wLVVS1kispVpqHrLcQ7uiRxXlOMp190++iG8ZlR2bN36zGtVmONarWav34Cgn0RcdDBUeCVcEx6g27cAeBjG+Uduk9C/U2wmji2haCdaS78XbVwYT29AP4HzGDBc+KeKo8LcUuEc6h0GjwLeiWnXUX8UQPzyuMWqVKM3WhE8InjBHFo+1q8roJ1n3jHv6jzLxRZ0ACpIv5416s+koWGHMuXyiCdeVi0kgFeJBMMWcJHBe3YntvQinY7sdiiA2XASzeh7KQC5MuqgAMVmYpL5cd+bEqlgtOCmtAbClNSaF8ReahedDYve9DKPZWW4v1JeBEzlVadk2nbwjE8ldTH83NsO8eRdACAmHECY6N50LD3m8diwiT7ETxaY16npq+AD3zezT+5Qlpz0+c6nWZK9TdgX6Z48Jy03FiB45DCQfCdSqo8CP5kigwvv+sheP94FrxfgIC94QQvd6Shp1d1EZOEEVvF5nvIqfAEGmM6eid6HZzDr01jH4CYyZw4HrMLfFwTgdsFGTaL9UNvvfLfZO9uJjkuHFnQAGnhJZRjrwevbCnfOflAAkqgmhcbNfBqvMhMDt4kpZRPtfZQabghXjizXLlOBZV4i4wzyJu5qPgFCkPbyXwjvmi1H4+Bg9FbUdk80i9sx/EdbCRwwcG5H2kaFcZE4F4g2HB8jubzAAx6Ks6Ky+RI5l5p7AvhoTnkVjX32uKncypQb2nwK4hpSA1tXZ79pKc8++R2vXoa4xp13QQEgIRv6p54DaraI5t4edNqG95ZN+5hAwP3YQo7m2eZg+jAY9FAqNErABkNB7dVfSIAtkQANtYRf9yBYOc2+4ct+05VBeoa7x1gYxJkAAPEcysvw3uPwkMufdZrMjOdNg6ycGRBA6QZudKK/MFI13r48pgeong2lMTCZwAL7bdb8Cq2CJtR8TuLvDG4ZhAfIj4gteI/+hgCi16GSkKFYg+IM6+ASkHwuBh7EDQarKmnQMQFYINiEzAUKmmXluA4UPYMPEiKgT5oDHvJqTikNvRsOvb3KjPSnpsUvzKFfUkRLQnaTfHnZmR6dLdMje2VsalJmaq3VrZbzX+s16fXs2OQAOk2SQMgXPgP9xojOGfgjp+794dPXCQxqjyXqv/FZ4VtLHoe/sbnh814DLgr5UVUky92UnQL33lfATwLW644BsbzO+K6iEewi5nMqpZD3CSAz179bpMxYcnn7oXh8rIX9jU4qGwByYIGiKuBXki4FC83w3QLWnUPL8iHBWd7PTsJo+kJ8fbtlHBmUiIoYsQ0eAaYHIoKKuYpSqB0VgGMSR/s7VbBPRUclpCtYD7+DKDQUBelNNwWsFBUjB2CbBmiIlDIw0mj1MArbE4AMY2eSulDuTwck/sn4GF0KJPXrInTqovXqErQrKtC2n55VsLqjITtetdSY/tKva5PT00+EQFAL4Nqno/AIM1Sfg3fNcYJbCrGDUHNFYhIlxhvMX5QAbpSXlwnPKhp6pLAwtY+oB4K0TUSpGss0bpksCTnnnGSPPZRp0gqAaOCc+KE6lx8QqHXFhNxFhs+GKMpcCC+U8OU8RyAPvVsEXf1u1G4rIVnspBkwQLk11++Q2oASKhrK/ACTFpFvADhuA6P7xpBeiqdETPLnCjEJVQOvBxaUFImneM5qAxYZwJceNPKUlKxGZQzYGZaCS2i4tJ4+Yrjw+rSS7HZmDEKW3GYKcx91YArUAxqH+cVYetS6LPBV4QJ7Bb3ZcsVzu9Badl7HjkdpeQmwMp0FXb02aBXmVXrpLD6MCmOrFR5XSastdGpSc1pG6BlYIY4D5YuzQJAcB9Yg2O3JXKbSlmZ/qRaqxhvkRbRFKhmNNb3Av2zEpJEUMVUfEWtcE+6FsmKgbw849HHyXtf9xz5zPtfJ8986hNl72QFwTi8Fv0kDQg+Va897oXxyP6OTkWv8BkyvsF2BCL7X7Aug5/W1PH8F5IsWIBs3LZJrnI3wxp7q1S9KdwKxzdAaxQVcBDoJmHZ2IpkprOIRfKig+Mz2KaF5cAivGml2FzHAJ3KpmgWA3cek9sCLMywDQAE1ViMY5Ov09OwL6QDpXexLS2rT2uJ9YxRmDYSYT/2Z7AvRQGOsRC9ChbGKBroFzRKpaewBCkHV9HCcxRkAHrlVKalCY/nQgmt0oDkjzxZSsedLql1R6jUetVvwfNBZ5k+Qy/BFeyTYQzSDdp5H2yBI53DelyranqA92JjBHt4HOjskqE+efKjT5B3vOo58pG3v0ze8ppL5OwzTpQb7npQ3v2BT8rmzTu6XkldOMCH712ah7ulpwBIVFVK3A8voqtYNA0Q7INnC3MWr9mO2Okjr1o4xeYWLED2gH580DzLgmVaRcUmuVHeAC6erUK08uxRzyCItqHw7IsgtWLzLlPUmZfFmwcbV8pOZaNXIFBoZFX7PY6nOvJAowgQjhtRI+awHTZRDQKJeSUgvWM9KQKKx6XlVFm7+Bv8StEuNgXz+FAjxfvZREwPpTr12PSMY0XMqp0ZE3dyrzRnJ6VTr6hUFMmVpOXj+sD1kyvWSu9hx8Bys3NSYUKBm9em4iwoq8oDY0sSFiqq6szEZ4zg3LAN6cnl5PDlg6BPx8vfPOc58tnL3iXv/IfXy+POO0uGhgZA51py2We+LR//1NdlemaGzhL3BmAjYGc2s65at9ikTKCz1c3EuQF+eA6+C9I7Xlm3EYRUEM8xjFbuPet4bc/swkl957tckFLz27JHmgXYqxXKpYNGqLRvvAhyfbZCMUy2oJzZdEp14oEcS8wqH3hhtO5UftUKxO2p4FBmLkyhYGsM09n5O30NFwb/JEwxlIT9DOzIM2lBoaE6zm2o5EZuAYqF/UnRSDOoXUlYdJXuguvAGjXq0CDNAjisfK8KculN6BkMUCzJ90icL4m9ZJXkVq4XLVeUKA2rD1AyZ6qwfJ30w5NwvLvyW/yP90ULjtiCVp4doYw31IhCXAdp1mBPRl51yVPlsne+Qj72vtfIa171Mjn17MfIyMiwAhuNwu7RKXnfx78h37nyF6q6YgSKpO6bJyGgk7g+XEcED0Io6Il09zfcU6S8KP7h/DQCXInL6hogCVf/w67xLCdAXSiyYAHiQkndKOgPonBQWU0CgP0HpC0xogu6dSh9x3PFA+/n0FjW3WXyIjWB6SOkCapFBx6GSq7oFY5FNu8BKFQWZfkIFig+24loQQnABM7BQLtrJbE/zsUBW16nozomWSGFvfOKbGiIL9ikin90LRaOp/oN7GRk2IkoTqW79MRhPhNAhm11DuiC1+CwVrdeE6/Mlq4ZadSq0uo44oM2Fo85WfoQpxBw3ViE9zPfZwFRMQE9E+6bmb4rRory9te/RF5w8QVy5JGHSrFUAvthgQtXfICOYL73wZ3ynk98XW6+a3N3f+ynjo3r5fiZbp8Im4PJFvkd98qxNbh/CmMZ/kYzQEPDP2gjmO4Cz5yMtNDU+McCkQULkApcfDMKVyEwLypwwCPsr5/bfanzdAmW26tVpFWZFc11lBJQUVnEgPSHtIxlQtU4Ci5Udv5TVo90AbQKfxMcXM/4hOtVrzfXQUH4C/6nqFe7XpYe3ZGlOdAcgIq0y8VCekUrrlJMuC32z+ey44VsZpSliVhgmx2cOgDIAD+hak1h31ZNlSZl8J6Gd7EzaXgYNuPiarJF6T/+NCmt2aA6REnv6A3Z/GCwgwNWns2slOMPXSHvfuvfyemnnaz6KDwAMWD+Fe6H902V/vWtd8s7PvQZ2bR1t+g24hWCAh6IAOFTIHXlNHNsJud00TQgDNAZO3V77PF8eCR6LJ6eDwX/VwAh8dKkFngtp7OAsnoXJEA+8LrPyq4AihP5x4LqJGj59/eBQEvUdw6QUolycOeJpK1GCbqthhrUwxeuSgBBoUy8RDX0VgEFgMEhSADYkoWjgFN3t7Oxj3r5ABAznMBsVIzBnmMClMrNyiVMbZ9qujJZa+O4YDmwsi6OrarDU2uSSezHu2AJT3tmpL/0kWLa2pvKZpWSJ4q9YmV78WsMkKQllcqoQVgG9iP9U/06rRbupw2w+pJeukqWnH+xLH/ShZIbWaaUkhSQCknlTmqePOPc4+U9//hKOeKIwwAGWm8qrboI4Al3CZBce/0t8t4PfVL27N2nnh+BxbR89ueo5mM+YyxRwM7BBrwylBx/mxw+QNrHbeePqWIUfuL+SQDVNeEfYq7pZ/Sk3DSe00KRBQmQhteWy7Ln6giMD8fbVU2NHhTG5eAoKDD/kc8zlaKN3wOOt2Cg7XRAgboAYd3eANTHA4CYu8VmSez0/18yX76iEXixpFvQNkXBqCykDuz/4JQJBA1fNzsmqRY8rgsw+HZSWGOLLVYerD/L+jCviwmEakw7qYhm2IevP+RbywvZJw5kk/9WyGbrqqIK1YnXwXvBRTBw79Srqr4up0pwWlVpknLhnuugW0ygzK1YJyse83RJ9/Qh9GhI6DZkpJSQ173o6fL6v3ue9A/0K8+BQyvB5XY9ie/LD396o3z0C9+T6bky7g+BNtbRe1h4PvQMCDbwSYUnbHQ8xzroFQtwYxvETtxW17vXrVJlTHoQbtk1Hhxzw/PCg06ee/NolEvNJ1EuAFmQAJmqT8s3avfkPae1NnbwomDl1NgEKCTdO3OnVOV2xARqrg/QjVQWfJtlgKCs1A4Lv6WgCCasp0rZxqICcxyHNIt9GHzlDM5JVAg8ehlFw7gNqRXOxe359lVVFHxnpyLPzdVWkpmt8EI4l49tLXxP4tOkxcXvAEqaFaqG1x226WknH/m6Jb2lNxZsY9IGfWTFFItcrN1tdVOzY4FaqWHDVF47JQ3Hlal9u2Vq+xaZ3bdXLFjzDec9RVYdfoQ89tQj5EPveK086xlPUb3laoCYulL+X5S3I9ivve4X8pmv/FCabYAYz49eh2M9SBtVCj9Bj2ek7hE3ZaR71G/0UobBzOh0N4OXoMd1mboFrQI05u+Rz2H/OU1NJo4sJuW4w9ervxeCLEiAzMCDTPvtkhfHg3wDtHLsGMMrh+ZCmdj5xvEVoDtUJjthicmkReyreowpUGRyaXoa+A0VV5BGEAzsA+GDoSIQAQQKW6XYf0LA8Tz8nS07tI4+fgNEsQ7HxvnUKEKeA94gqYrJebDUgaRxOOiOpGBVQcZIYZjNmGXDwkxHglPWr/jChqG+J60bGfpxzsaGIetUwevgUGym5vyBAZuBAUBmCxDwOviamuSn3ZBgYrcs6yvKG179cnnnO94s6zesl04TB/bYmTcfA2FJJ2zp4eCu2qzcc9OvpNXqqHEiYqZxP/BaeC4qE9eGb8RlqJGVeCa8Jy2dFz3Tw4ejaOW87uMH3jruCl6V3lVVRuET5Hr1yaepzebxLp72+kvnd3rkC9/zghO/lBW9p3CIV+zp7yQy3daS+RfFOIJu3UCgS3fPQJ18m82fKTabQmlVkydAxRYpgExc7Euvgb3VC6WiY7V4fMlQ+O4abANFV4OUyLGxglgjqChshVJJFLCcut8tP0SKwSJ1ViYnbW4Lq0/qxIxj7qeFUQreJEeP8qmvfUNOWn9EGGWyd43kUy9dmkt9ts82WowzWPlED1wJAQLOj8hmVUYJSnkBLhvr1xSS8pxHnyRvfeGz5NxTjgcgmP6O2AfxVyqbxn1bkrQsSeH+OdJRYGSW9/XJU846B9QP4MY1sL+FYTYr3zPjgJVf1OhD0iyARAXiWNgkTU+togu/I359VgLEJKSDqtmav+DyCBAFDxgRPIvA0rVKmhZiAcmCA8hH/+ELUs7qkk0lTol8P9WEZWZKuBpNiLfi0yPAylPDWVxAtUQBKNAAWL+MJDmlM7/jWGrB7waU3gKNYCDOPKwuXep6if3hpEpSZCzCCBv//f/2Ie5PxYEusLOQTbssoaPSx3FcBVgAg4WuXXgxTuFGaqKABPyAqqUJGMoFb36rfO/b32asM354If3q1aX0y1fmkluAIDFBexLwjCkcP2MnxAIgM15HTuxNyWufeo687zWXyrOe8Bgp5LLwCAjgcV15AIN9QKzTxZm02FfTnpmRB67/uez86dUycetNsvmBB1SZInoJA8BTpUsDeGDmWEHZDTtLc6GeKdNZ6F0iB2BgLIZnzSCe+Vh+s6oyAPhw5qMPRbv4Ny4F3/UAhqvOypMLSRYcQLQ4kMNNXfqM+KfDpv5z0+n4DS8EH0eQDiUi1aH5UjGJsnyxOPACLOoWAUxqzAOVHy9YxR30HHjRPC5JEi0zuXRIqjB/nG4VePXKlWdQATmPgYV9Ax5+CWmBYXVNBv6gdh77RFhcAQvzrdj/QgBlAQY1PgXn4KFxEA4p+U/yhcsvl9Ujve4V3/za5Yf095y/sjf/saFivp5mYiH2XZrU5VknbJAPXPps+eArni9POucMyWcyCFfa0kbQzpRKRg9esyWd2Rlp7doq3vbN4j5wv9Rvv1Ha2x6Q2o6t8uVrfi7f+fl1uEYmRDZUbGQjjmG/EKtF0lAwX0w9D3gKprPsH02pSiphYWtW6Lck8lritcqqMxJPTdFZtuIpT8snq2te0k42UyrFZ+HIwoIz5NobrpIfP+sk+cQuY9+xKf2HLd0abFvWcQG4cQhOzHEWNvg6rWVAUAAQtO7h3LS4jarqDyFlYAsMJ7FhzhQ72JiwyA41TurJPgsGxWTNtJTdDkN4D1pPmkNuB6tMJWc+FhMN6ZWYuctYiArKvC/Ve0wFATBVY0GjojyLxolzcL4e8JWhXPoKIHHbPXfdPn+HXbn6NzfLu971LnnhJc8rn3fK8b+sVGsjR6xbfeLTzztTnvfkx8ijTj5Ohvp7gW3WtAIYcc8EuE3vUp2W6u03yeT9myRq1WUA21mNuuRwD/1Ll8nqI46U4RWrZOvUtNxw971S73RjDlZ8YdpIDHBzbLuRRbyB+/GbFXiJjpiJLDxJFxisz8tno8BgIZTCb6xuQi9k4LkrI8TFZLAODy1ao5hMfh5mZnrTppu7N7kA5L/YroUlh1/8Shk2kq+e81sfC9N4eXg5nF6N058pegU6owoJBFDO3ZulMrpbXCiM6vhiE20PYvzSgMrBokeJQYH0bBFAYVcbHg6U2cZvTFAEQtQ6kHsxUlmVAEklUDldbP0B9WJ8oibBwTmz2RwoSiwzCHBsUBgDAbdWmZFasyHp/kGJ7LSsMvzgsOHiBa4f/vA/PvvvcvPNNyurjZhJh/fLAsjMMzsJZz0LID0eHH4YypdtdRyzDhrV6MCqO54kUynp7++Twb4eKeWh1NNj4tx9q8xt3iyNRlP0XEbcjitNeJj8QI8ctn6DJEA3v37zXfKZH14pMy3GWprYfSslUxzBtky5n5B0zwi2K0h9ao84lX34bUDSZiDlWkta5TF4SXgrw5J0cQjx3QAobAnb5yWTTqsAnsaC1SUJqrSujY1kk+fg/rZ/97v/xie5IGTBeZCHSum406RgJk5vxuHjLLetgnIX/N+FtaN146Ao5jzBuKtxF9WxXV1vACXkgven4gMGkyqVgl5DBZ8QbIeDqPXk8/wObRCBheUEnyq7F4sa+4GFOUgsaM3qIRrong0vwfb+JhSZ4CLQeA0tAJg0z0Qs1GvGcW/W/l4YxQ/efecdcumll3Y9lEhPHEdH4hpX4UJhdLUHQct+4HY6X/jCV77Td/XPfnnor265XX5z90a58bbb5Ma77pbbt++Tm+++Xx7cuUfu2bRFlsae5KxubJPJpSSNa87BY6YKvgwvWyL3z7blI9/8kbTdljiSVtupuIPjyuFFVY1dGJYEPKFHb4HnkQW1W9kfy1TFwXMGreIzwrMzYZhsAImfHCDGOEt5aN4nB6XBYNi6Xs5b9hewee2BBxfObLgLLgbZLzd++3YVeCYN3WRdXDZTFnA3diopyVxe0Z6o1YBFB/UAaFjNPd0zAEUnONiChSCTzcC+022dARBIxfDmoRyOCrAZwCu+HfkKHDFnlkqwLDb0APszUVFNYQAF6OZlaaqXnTwcPkwmO4hz+DfOqTwS1rOOLevosqo7oxAcQe/m/3ZF1eOK4zI8yA2mZX7r8k984stnn3XWN3950+brHvO4x99y393379y+6UHZu2WrTGy6W+qTY9KYnpJJxBS79uyVH994m/wQ9KyOe84Wi2oocNuPJVnokdXwHEs3HC6JTFFufHC3lJt1cRC/8crNbC+uBsE4AvBEjOeK4JyVS1TuGYNtgMF18DeejwULQvrI50BAk7IyFoM1wZ3gGGzM4HPBd2VssA3W4X9+zFhvIcmCBUgmmUDMgYDZMiwqrp8riQWKRGW0zQQsJf7OF9UkmZzKgOMrOO0y19Oz8O2G4NoxQYKglME64wImL7KjjwXd2EHGlhsqCMeXM+5gn4RSa2wnKp0lUsNomUtFxVfNvlhHUKpjAQjW/BI7rW4wjGMmAdyEKRMJI9ps612lOfXUU+WcM8+SM04/PT7nrLPj0089TT53xRXqN5+lDyEWXAnPwar1rNxYGR+V6tSENKYmlUGw4UnNbEGu3rlXKgjcV55wnKxctlKS0NRYOmJLTr590zb5yrU3Kw/AMfL709aNVAHPj40VodjwcCrNHiCxQAfZJ8NtVb4YR3bgWVEIAAILyFFeloE5gcJOVzZkqNY+PA+wzRD+LFS/LyBZsAC57b4tUFaPimplNVqzUBWjZgygOtKwcI5zpme0oIx2DwJVjg3vG5H8yCrJ9g6KzQ42KLHKdlWBN14nB1iBYlgs3QMunczkxC72iZHJKutoYns2AHj0EqBy0DK1UNl0nI+gUFcDRWVPvkGlwvnpZZxWUyX5pRK2ZMDbCgntMx//2IfvLyX/uNYwlYYCXg/SAmoHkBAotN5uvSqt2UnZe/+dsvv2X0tl24Py081j8tovXiEf/+nNcsNkWTY1Y7lu64x85md3y79e9RupAFyq5iJOzVKlLBtKdWArldMsA8gIylkEDoafveUsWM2OwFoT5wM4FUXlBQEEqtecXgPvgMdTeV7wuCqtHd9VtjVWqc5C5aYXjixYgNTaNamEsNpBkOFwVtoxljJjxx5fYLtWEbdZgxJp4sOCtZl1CkXn3CB8i8n+IcmuO0oSaw6T1LK1YmHJLVkt+SUrJTeyUlIDS8TuHZBkvqReOGvoMmWE1QhJHjg+nQF1dxQd1s0rKzsT2aLE9HHO8MROPgPf2Wvfrs6p4tlJBMj9Sfnx2qUDX3jLW94uH/ro53hLf1CWI24wjQxVusYcMw6GUqP3lOLhnjtN6TSq+HRw7y2pzTZl63hDPn3Vr+T1X7hCXvkfV8ibv3qlfPzam2Sm2VHKrfq61aMDMHAs1eTNtVjndCoA9By8I7Zl82+2Bz91YzR/fwlRPBfVUsUWMBxRlTHFarZbcT3HqkSkp6RjHHusMiMPAuSASCmXlWWpXkkkkg2dnVuprHR0Ww1xZesT8484xtvIFaTYNyTp3iFJ9AyqmMEtT0mnMiNNvOxGHi8+k5Z0AoElPIxqFuaLdl3RYZnD8rSErHbodL0FY5JoP31AYM4WGjVoCiCg92D8IlBWpoaYAAcQQ/1T9INNxb0jy6SU0GZ6U/K2HXv2TnzgH0/r3tAfETOTwL1yBCGHh1Gxu8rIZlgCuPsPf0MprXQeXAxmg82ueDYh4gOXSopYjfMlUrFJo1QcQYTgOTB6UGjhfeE5ME5hC1UEL8k+EDvfr47JqMpi2USIOh/2JRBUlRbszo7DbkoOQDP/fFhY22s3YV8c4BrPZAHJggXIpW+9SPJt8GXP38cKINHebdKZHYPtgptnwQSmj6fSYsPaMvXDcltS9MqybEm/pEy8uFpZol0Pijxwhzj33CTNO34jzn23SrBjozjjO8WdHRe/PqfSyuEOFJ0xoOCqni/5Ny0hlEPpPsDBwtTsg0EkKxqbX5mu0QalgueJYNnTUUuO2rBClhVNWdmfNk8/61T9jDNOFC3/zO4N/RFhunweQXcY+k0mGeKsSpkpitJg6eo3AEOQ48po+YEW1b+hZxCEp6H0GmIIduYBsJyHBND+/8Bg6xqPqAaAAUhmukcN2CItZKOHnR8EXbVwjC5AKCwdpBm22lc9ewICz4KdrLwGA0ZLBfk6Iq/IDb2QoxAXjixYgFDak5NSm5qcmh7f7TT37pBwYg9eFl4YuS8tNhTTH98j1d1bJa5Oy3BGU51mbKcnXXLnplVJoGB0p8RTeyTch+12PyCpqR0iY9slZJ0qKjgURI30A1BIqbxOC/tOiVctS1CtKG9EL2O3KmKXx8VozkmiNi3J6pgMxhVZk/GkqLVkZnpGdu/E9ZQruXa7vbrRIO//0+RFFz9VivkCgnSrTJKnijQQsPQC89tQqIxkMmybYucff2UCIavEA+Kgn4jPGC+x/wIeiSAHOVTeTRWkwPpuTIF1BpScHocAAqUzEae5khDmMO4XNVhKbQ/QmAAPAns1xyEAQ9qJcF5NSmok0mE6nYmZvLmQZEEDZMTKyBLdviWZyNxh9A0rqxhNjoq38XZp3HWj1B+8W5zqjHphHBpVRoA5ObaPNRQklbJVXwX7MJjIlwZly+RzUixm5Zj1yyXVqYs2vU+MqV1iTHcXbWybaPu2iL3vQbH33C+ZvRtlqLlblnfG5PC4LMdmXDlxeVZOWjcoawuapNy62H5bsgld7r57k4yOTkq77cj45JQ5U66sv/7Gm+SK7399/m7+uLDSeyqV2mFbdpvpKiz6oPKdFM3iQouOV0qnAAB1W9a6eVbMKI46VbWtngTQ0lkZ7i+JZWfUMTj1ARs4lEJEAAYbF4ALNa8jMxIIACh8FCcAPJx7PthWae4AH3vgGWtw6gXCkiBlR6IDT8oxMboWN/pSGS8HsCwkWdAAOW3ZYfL9iXvLQ7p9TQrWvgASnO3tE2twiWRXHiKZQ48Ta+2RYuG7NrxC5iJLclkEyUl8ZlJSwPccuT1Mos2edWhYEvQsnwc9gwJaJoJTPKEklCcddCQbdiQfOZLSAymkErI8b0sPjHCG82oAUG14k9mJSdm9e1S27dwnrY4nExPwLvA8HKMC7oLAOpRGpS7ju3au+/in3mbs2HHv/N38cUkhVkokE/twUWU1cy6UHVqpFFM1LwMZJhRQrSfXBzj4GyXA9XFbxiQmaE+WBoLTNKSKogMkJEQxvEQMcFHBWeCO/TkqdQZehAAkQAJ4i07cTR9TsQ+eE8/LQhIcSMXK70xVYUkgdtp6DuIyxG+I16aOGsk7dnJhqRzvbsHK1bdfJ+cffabkRK90OpX+QqF4S3bZhkOCUh80AC8/mZKATbmcFg2uPwOlKLpl1cpi4j2lkgkp5DPS11NAbDIo/bCovaW8SomnYuvcCEqgplOGZWaFlP2j5Xp6S/Kciy+U8x73WDn2uGPlyKOPlLVr17LjUjhdWr3elEa9LrlcWvJY9sJ7EJgjAyVZu2oEQW3Uf8eNd11Tnp6dufOeLfN39IflyEOPAS1KhpVK+WmO01nCMEi1ninLzs9I0gymocRMWaflt6wsgmZX/caBTapYHTxKXwZghZZX/FQ3uAYYeK9WKotnBTqGg1PpuR/jFIKOEOR5fKcpQbsqViIr6WwvAvre+abwPNZ1C9LxmTEthwOr8rmM9GZzn/vFZPvmJx+9Xq68/truDS0AWdAAobz/qRfKSDY7M2SN/SC14uy7yqZ+YTPwSmo2J8Yh2IZjGkilklDwoltRrU4m6BWnKcjAixRLRRlaMiwjI0NSguIn7YSMLBmS4ZEBlT7OAFW1++CYitPjc9nyZXLe4x8vS1eulN7BIRlcskxKg8PScgN58IEtMluukKlITyErCZyXaSiHH7JEVgCIBAo0L1et1O9q1Vt3v/DFT5Of/fyPp1+ccuqZ8u53f8z/zre+dGa73Tg6CHE1Chzda6M1T7A5ForO1ioDnoFNwao3nLEFO/4IJHixJXmROVcXLwY9AgXiEFp6AjXHBygpQcUExQjegDNXqRgF9gJnEb/TkBB0jWkoiVRBxT3J/IAaTqwGWuFZ0wMz5SQNI1XIZMYG0ol3lmxz9r2feEf3ZhaILCx/9zvkqR95u7zgk++NK0ue5Jd0q4xV42wAZTxiQVFYUVCNFQEnD7Be8FJZt5egScKDpDiwCsrL8qR20oS1y8rQYK8sXzYsK1cuk2OPPVzOOuMkOfusk+WUk46RtatXgJYlZWBgUMq1hoyOT8rMTFnKlZpU4Dnm5qrC4JuWt4DtuBRzCTlqw3KABb4Ol6BawqJIs3TtlO/fdbM8uGln92b+iPQddZScevyaKJHKbqSl5riS/WMu2JtN3s8eCgKBE4MqL8D+DTwDeg5WIGERCXAg0EtN2oHV3R+/sTIikAagMF0dPpZN1qBMTmtW2rVxac7sxLJb3GZZNVowg9dMF1VR8Jjgw3lYo5fH4KLKJOGZs6/FjqOb1+eS23sTC88eL3gPsl+efNZT5J+SZ/hXBDvOaHresZy/A6oAi4abxHdEiopfZyJXbLcpjtudhDKbTQEcNnQEn7C6LNhs8YWrNvxuPV0bgQi9AD0OwdMLRW91OjI7M60qr2/fsk22b90mk5MTMom/m/VZWTJQlPWrh2Wgr4DAOqkaAlTnGahK1/LDWuu6v3Kg/zue47qbt492b+QPiKZlpW/Nuv5W2/nHMIhWsuOO0yewr0HNiYhtbFAkm4Xd5ikX79lkJyloj2rEcNuggaEU7Vim2myCNRUVwkFUygnBa0DxE8URRaHUVAowJqpVCp4kclhRpa7GjViIXyK/jQX7AQjM9g3wO58raRYnMLJ1Lcho0Yc2zdTuPnYgK7+448buzSwQWTQAedHZF8kltd9IITLXNcPgsQ4smBr3AaWkouwf9ZeB9bQ7ZeGgJlIPTr6Zz+dABZKISZKgCZZwBihSCnZ0UaktvHDSFiohUzwKxaJ02lAEHCuhRwBERQK3Ib5bl5StyfBAQbUQZVk8m51oCKj3L1Q4pi7y2DgmGdJ3dNEqD2zbN38nv1te/55/kwfuuJ106HGtRvO1HacNpgjCgxicwFAdlincR2kJ/uIa3CyuGW4GQTg8hOdDuWsAJ6eF6467rwb0HAAZvIgGasVOUtykgENhNWfsBb2kx03nxMwWxcpgSeaVB7ERp1i5AeWB6KW8xhzOBa/MuUzwXAkSNgEbgXNPb+S+GyBp/tu3PsNbWVCy4CnWfrn4fc+XvCo9IzUWDWBnmg4QMB9LTfKCF8+ebh+BAXQDL4/pFbG0m21FCTIsTworzyGh7GijlQ8YpMIyss+AgXsSdCmJ7ah+VPCu52GrV0YKhbwUC0XJpNKSJJ0B8OiRWDzbxpIEF1eDmbB9Kot1CbUulU5k0mko2x+TB+64TQ4/4SjLc90LAp/TP+N+ANgAytyd0CZW3xlsM6Cmxafis0aV8hxxAN1XqTl46Z4quE1hp+D++IJjYZKlYTX4ia1RbnMW8YerqBsfmurwA+iIbcPqgstkjzviDx1epza+BZ61LkkchwmhDO4TyfSN334wMXnY0MLq/9gviwYglAwokR4EU4bv+Qm8qIGwJScjLr1gSVZesLYkl6ztkeN78GLx4mjh6D04yKnR6DaBpkCzqNgZfLKFS9EKgMdhHwKURGedKLZimWzRYt8B4hyCKmFD+Tl5KD0EPAbWsbOSFRKZfm/jM0HvhCWB2CENS89z2QlbB8AQHvzxvgG/40h5dLIX0cZxcAlq5B6bdC0EyaREViKjvFunNomtQSlxbezxJ2DYN8Hv7BRksG6xSdvQVGDueW0JQZmiBjs7p7oz5cKQcNyMy7Ei7Yp4iDu88oR0pndJY2Kz+EzSxHGY6cvYTpVIwvUQQLV9m1THqWoNoweOZXbNqkg2rD22eyMLTBYNxeLIuRc+7bFGwTYf3e9UHvM3hwyazzt2nVx03Dp58vql8qh1S+Ws1SNyVF9W7t2xR2WzWlBm9h90oHyJdEJ5gQSAQfB0qRmsprKY+z/hbAAY/k2KxsA4A+UmDcN/SkFUnAGtoBeix2CVD+ZscZAVKQdjEY6PZ2tQBC0MouCboICjd92/ff5Ofrcce8o5kssXjSDSn4nLWsacMFKnmKkc9ALskCMY4A2MRA7nhALDk+Cq1bUDsapX3ASV6snZkk0aMtMAiLgPFZ1Kj0/2nxA4XMccKmb5hjA2HILL5EuvXYUBSAHoGdW6xQ5FpvEzW5mBO4HZbs7xrFLqGWCqz/dhaG77+OcXzpQHD5VFARCCg+L5wcVL+wofPiYV51YiOO4tFaCQUCBQLFXDCS+NBdlmqnV5YGwCXgIUAQpcB81KJW1xEHgnVHAJiw4QEAwKLEy5YGkcaKYCSRxKxyGt0SSXA+XCOtUyBsvM3xlrsOXIghdRc35gAwvHpcM2dHYYdofnkqwbhvE1xD37br3rQXUPv09OPuEkufxLn3AH8rmEbtnnhYZtcp5CHksVl4CyepwCGudgcE0h7dovNAS8TgI3AQBnwUYrbgrPpTt1AXOqRIEKXoa7gWLCPSgjoSrKYxsWZvA50hDPLFEcQmwCg5IpSaowiL8HJAV6lu5dhs9BlbyYTSXCfCrxNTthbdz+wH8ec79QZMEDZD84II+HBnwi6rQG/H27Ydu7Vj/yfXBwNjt2A3YmoiahwLds2wmlMBAv2NJotaWIQJ3FnKdnyyqblZybmbH87HRa0sY2TseFJ6AyGVKtNRXHhhJwEBM1T4GQHoIKBF1UQOGQXeoaO87woeIBpr0QfLieBqD3eXyZuuXOTeomfp/cc8/t8vhTzpK8Fm70NZC8ZO7wdqcNkw0As7o6TkhrTypocyoFUEE1axQW+BcoOc43/4+zSJVSscx1gJL9TcUM5gESNh1zdCbzpzRQQTNd6g6kgqcK2/MxCSgY92GnIecfsXuHJVPow6HgMenZ4E0yljGbF/dTGXG/agZO+8Gt98/fycKSBQ2Qh4DjZCyfhaKtjFpNCSZH1aAn3hzL9SuiAcVRFAgvOvYj+c2mTdICLWEvt+t0BwAVizmZnSlLTfVjsLddg8XsgId3xIPHYHVELgQapwwgnWKsojwHFgVAnFNNz4ZzqvwlHIOjDpmqwWOCIuGTwFM/TQF8n/Y8v3bHvX+8N3376B455dgTgmdvKP7q/qrmOk77cVEA+w7Kw4WAIC3SGJ8wJmHmrroiugR6L7ZYMX7SZDinyXSb6f3duISp7Zyz0DJB2+ykSjqkJ+KgKU7UQyoWtMo4jKm8hJqwE0BgekrChJHAcfzGnJpTkc2+Wdu86ay1q15q6nb9S1d8Xl3/QpQFG6Q/BBws9PoJLIeovyBdKwlFgBWFJoMbJ5XC4H1CQfCyQXc8l5QkUJZwaKBXWXT2RpOWNWt1GR8dl3K5O9kOg00qODscW214E6aze/RMDNwZyPOkzGhl0Tm2CjHnqjsUN+TgIgCDSsr1+A9fu03I6WSynMlm6rl8hpf9J8lXrvqBfHU8HWYLxV8m7cQc4w+VZgKFzZZGJJPpwy07UjfS0rCy0oT179ADwBuoKadx/93yRqRNBKvyL/BquGZcUwj6pagkbyrAb2zNw3PxYWjwEMDCEMck86ofJAFKlQRYSCdVSxoMDhe4YixBdWVx0EeQNX/lC1MWJEAeAg42+n8My4nqL1rlVEZ8WPz67h1S27ZVZnbtFmeuIh57uKdnpT02KcLpoeEJqMAtbJtCgF7qyUGBQ+npzcvIcL9SjDnsx1gjm8tIMjVfqR0K32674rIJGUoUsCcyNpUSqfRyIIAY6H5285eAV3iR7vh1jROPRgBOEMAKG6PJpN7KZtiy9qdLMZeVwb7BHaaV2MI5BtcXTXn+McPy7mecIK9/ymnSbwE0CLYdWPsO6Fcn0yPBwApxETQ3LNBDP5YdblG0NGIQ9hF6dYlbrBs2KR23Jl6MgJ+J6gn8iGfjMx7zm8r7KE8DoKhx+62qqpnlsNIijIPKycr3SbKIxU7e/Zbrbw4HMwuapCxcDwIpYfkQlsepv5SAZ1uWcLT19MS0zM3OqRSQxuS01KempFaeA7jq0qpUpAmQsCWKZTobzZawwLXKlkVM0tdbkv7+HlUoYXJmTlicmk25VBB6BtIrl7PVwvo62KblgIKxsDSUXrUe4Tq6nge0i/uQWgFIpFyer4sfko7h4RvG7Ls++BV/+Yql3cv/E6WULcmWT/9zY1kxcf9Lz1gjl110mrzpGafLM849US694Hx5yePPlkTQVp5K5UbhZKRMuaFVklt6qESlFTIelxBY96myR2zWTcFzpLCNDyBpKw4XY3itSM+QaH0jqmCFityxrZntR4ySlghUTHlNXA+nl479NjtF41QyJfmEvSlrG98/vmDLO75A+7VwZcEBZN570OS+HctF/OOhwjTw1Mo1qjBaq9GWerUGRUTM4DhSnpwBdWADa4i3SkpFGgSP0HGkA6/Aye9p7dmrPjTYJ0ND/WALnkzB8zDXKI0gVGW1UuFBHehBOOaBwT3iCPVJzWesQ/+hynPifF2WwbCdgTOHA0ewxAzktR3vfssrxA/+h1Y2Hcp7PvxGecoxS7569mHL52wzVgCNQP8SoEkXnne2HDuYQ9QOwEKDkwSI7whrhKnib31LofRZgAc6n+8XqzAihd4lksz1YHtcC1uy8Az4pDqcdMhtqKvn5KBmCkG7olkZRdnYykeTkBGn3GsFb+61o38aSGrPv3LnEQ+u7+NeC1sWFEDmwcH22tdheQWW/3b9VN78IeulZ8Ph4sIzjE3N4kVTkV2ZAmVSKRl4qflcTnF3RYWgKIxbYGzhNboZuzY8xiBAMjI0hCDdVeuZhkKAqORH7gRawaCd06wpykYKxePgN4KEfzGfi0SLVpxWmH0ntLq6aTTSufQNpb6SvPRV/7MM18985N3iJQqydGRopxtEM6SB9GRRBM8EQ7BscFAeffR6KC5inRSUGsrOusXNdlM6iBFYtd5I53F9Ig7+x4wAy9KlZsEzsA+k04Q3MFQTOaHL7VhF3gKFYo4VGyOYsashrrOTBUkgHklms7NrVg5fvny4571X/PBLd8nWt8hHv3E5L3dBy4IByDw4aJJeiOUtWNix8DtF1YaFNew4vug2WDqsOAcvkfpwIhkrkZCLL3mRrFi2XAGG6evJJFO8EXcgMB8dn5A9e8ekVq9JoZCV/r5eKCDUHZ6IeUYeKBb8B4ARqgFB/JuxSaPRAt1yVeBvgtybbDIFoKhQBAf7JYCpLkAMPdIt02WpoT9HTNAsuzQQxEaCNbHFb7EYgiWtWlPNZHXCIWvVVAc2LL3Nqvb4zoaJdrM7xyAB0KO7MhTXZARxQiNZkgjKzqownTZoaKeNIN5Q4/rZ9HvcsmG55MyjZQmeh6kzCRFeBJ5GNW2zNFL/ysjPDERhuqd7gYtEFgRAHhKUPw0Lu2TBH36/MEkxu2GDrH7Wc+SIU8+UoOFIq9mWNtb7QSwtWNoTzzxH3vCP75I1a7uzHXFcSB4vP4s4JIl4pA3vc999m2Xjxq0AGpQPSqdSS0ArHM7WBCrDdfQW9CJtWG6uZzke9pWwg5DUTrgov8Lr4lf6ECxhrEe+r8e+z9P/j4WdhIHrRpFhRAHuSaOHA/pauG631ZSRgX7pyyQlDQVnXBCbHAkIENfnK7DD22UjT/KaK2OuJhUjKwl6DHgI9v6zIr2qag+3OpjQ5c1PPVPeddEZ8qnnnybPO3GZrCylJMlngPvXEY80Q61QmS0XmnjWi0ke8U0MDwHHWVg+jYUtV39UNMQi2eUrJJVOS2P3bpms1VWiYDGflVYuL3lQsGWr1sj6Q4+U6fF9UinPSiaXkRS24QxMBAzNPVuyZmZmlTfh4KN0NidNlbsF66KadknTQOFgxm14rlKx2O01B+3q1q4FOKBH8CNqH1VqV62Lq6lM8jMI5mev/elN6rf/iVxw9qkMrtPJwH9hXK8PlnBPpaERuX/HTsQMoFkjS+XGzbtk1shIFnSSzbBMDQkREHEAGCfebCFuAZmSutGtOMlWPHZs4j9cL4wBABK1a3LpiavlghMPAY3KybLlQ3LmoUvl9LX9srqUkIGUJflSj+zr+HaPHf8Ue2x78J6FldL+h+QR7UEeAo6jsLCvY6X6608UehIG2W1YT2N4WIbwIl1Ye61/AAFpQfV7rFi9Vl78yjfJhsOPU8NkScsYVDP1fdnSYdmwYa2sWM4hsrpMjs/I5MS44vudVgfeiENSAQGDnXBQelASnBVWFwdgIwDOxeZcKiXpGFNUuvEIY5ioDNNfZgvSnyNsVArtRMuK4r0mQMcq7wiEZKpSl8npGSkgpjh1SY9kdE5Ph7jeTkgWMRTH3atOUwDA4/UzzR0UrQ3Qk6RximkdQGdrIOdbPGqwKM8+6VAVr+nsoQeNYwnX9auWyXMfd7K879InyPOfcII0AknsbunH3jLtyT++5ePqGheDPGIB8hBwEBR84gTJ/0zwUjPwEkse90RZf9aZkk4mpAOwFFevU2kgFFr//sEhec4L/06OO/Es6XRAn6gMGou0MebARgBHIp2UPCwoW75m5mrQRSi5UjRN8XlABLbYVB2IARSPMQowgsAdMQ7+0ZNwYYDPH7DfdNI2G/b8dfxPZcoxZVVtDliNf87pGurNpoSs4QWgluEtmUabSxrwAqGwMgmvkaMKmUVMb8KJeOrVilTHdqgZsXS2UNlJFVOw4499PqRXh/TA27JPhMmOeB4ITFRjhrolfLKXvYz4pxMBpLq5evTHl0m1vXho1iM9BunD8hEsZ6u//gzRE1DsFaultPoQSRx2uBRPPk16lq9UINgvBEkun5enX3SJnHHO41XpUlpXeoYkW4GgYPhTpmarsnn7XgCkIpzqjZ2FHXB1xjfdw/F/jFWIAXgKAgGLstpYVLCuNotJx/ac+bhHdUwOd/0z5GXvfJuMdzxpuM5dgW01W7yWdlvWrlopu3CdrIGFYAjX6IoBZVdDX+dT8V3V0+1D0QPxymOIN5pqUlAWwGNPuEWOBZDwuQxkunWxksk07qzbxM37UrfKfcJY9kxXxYXhSGbz6fu+fb2eAY1dLPKIBMi89+BTfg+Wp/OP/43Q0huw/r2nnSPDx56srOR/Fb54Dmo6/+kXyaMffwEAwDQSBLLpRLcyST4t/QO9CMR9xCCck73b/6EKOWBBxIHtoZYAlWlClaCMBmiOggyUTXkQnKMrAIuubfvcx78cl4p/vjJ1YMGdUDZpZuJOFmmozpVldX8fLHpT/uOa6+SmzdvAnWrYkoE05zdvMQVEQgCAxbc5Zj9qVcXwWhw3DmUIGdeoZnF6BraCrS6mRMd9snkbNytRs86r714AgBL7oZQbLZwhlk4QuEctG40469VikUccQObBQY16E5YXY5l/G/97YQcXOxJ/nxAkHLfxqMeeL0982sX4nsQ6vmwd8UYklWpd6lAGKgj7RUhDCAwNgKCCcA51tmjxijVQHAYKpFt+yCZmbNeNPXi40E4mt/YBcBdd8mZ17j9HxhEzrRromwXFerdmWuUyAOJXqvKapz5Z2nNVaU7Piolzs5IiGxBsBBsmlR/0ysF1mSzmDaUnZwpCRzyCBdfng4YCT5JE8NLH1DV6vwDgKM+JNzcnca2hproOmNIzPSdTc3VQNgT3hjGufb4huqqQsjjkEelBIAQFnzI164AKQUIqdPKpZ8nTLnyR5Iv9XAsFMySXTUk+k1LfWbXDRWCsMnYhKj8JCkgLzM5H4oPNpRyH0Z2qABABDeHxLUOvZdPp7UyM/N/Iq//tM9IxbGn1LfllGGkfQRjg7Ni6WZqVObnozJPloy96tpw83AfFb6nZe4WjJHEvBgARsphbIi1xgomSzEtzofRNeFf2bRgqS5ltcDurLTHhfZnKXmk2xHGZMeCLA5CUx6akWndkd7nFIQRubzp560m2Jx/6l79X17cY5BEHkFxOUQ6+mw9j4ZPmfAUHXKjIGw4/Vp727BfLqtXr8bcmbXB+zs7BHmamrNNvwCDjE48RCggjqoDAkB27zycwsgWLae5MUgRYsDVimlHL1vax9/p/K2e9+u+lt14OjULhI97Asi8MrFkrcastWzc+IFf9+ibZNT2l0mvYcQnksuUa1xAJp2ng5XO4LiuxJ3GdnFORPf7ws7gHGAHdkokW6FWKaSUIxqs1bJ+VGgyDC2pVm5qVGjxrDc8lL/F9va5z47JF5D0oj0gPMg8Stn+yDMbLsezligMtpENLl6+WZ1z0Yll3yBHitNt708lkm4G7ok9QOBaoI91i9i8BgA8VpDPIVX0KsMb8U6W1EDUIbLFsXHfksrKZ/PNasP6rnPiqN8hbbxp3/+FXO2//9x2t2OtfIumlK2XFmnXSSOTFLhZUIYksJzrtNIRj5wNcP8eqc3IcViVh77kJ8LIXnlVcACUcmTN4cQy7IR4olQX6aGeyEjabkrCTgjVy3bYJqbYcUKy4mrXCZj71iFSpP1sesXczDxLyF85B9gIsf3jI3cMkbMnp6x+UF77sVfKq17xh8/KhwX2lAmv3Qvmh8BzvoaZaA0dXfR7g/KygTg/E1HCOSVG+hvoGheMDNzRt87VX3BTSK/2lZEaSUjXSoz/YMuu846Yt8tZf3Cv/unVOor6lkuGcjSyQl82ruMmwTaX+rJ+rpqODh2HhaqaOWAQ5LpaNFI9eUpTnnbxBAqb4z0xLMZtVk5JOtVz5/o5Zef0tu+Tjv75XWq4jfqz3eemelMMs30Ukj2i4z4OEcj2W52L5P+miJUh6e/vl6Rc+99TnvuDFQ/34roFiMaOXSZA+AMLUeX6ScJGj0/uoqh7wIszNYq87yRebumCRd2VzKXnRy/5yZTitlCV6whp1dKndNtuWscyANFIl0WDx2czMvhhVvgieRDX50ku48CAJzs/F1BcAnNcNb8K4itdcKOZke9ORL9+7Qz5y02b52sYx+ecrfy1/+8tt8u5bR2XjXEfajElwBCeW/rm5uZ7Zmf8TRvywySPeHz4EJPdgeT6WH2FR9vhACj0CJHf+M59dOPm0M3EB3cFSLqyrGjkIcLA5mWDiFGz4Aw8XHgOKxqfM1iyW0oHP6Fi2tS+RVDW8/mJisfxOFFThrSqi0UMg1gEIGF+wcj1bsVgMLoV4gqMsWdFe1ewFYFQBOtweRw02cY3MNuCFXrenLG/96f3y2bt3y/e2TcrHb39QfjFak0a6T1qcWAfnDUDX2F0Kr5lvNSq9LKK3mOQRDxDKQ0DCIrYvwfIlLAzkD6xoWtyoVkd37djqsaVLNe4yAEfASlCwo62jZrelknkABECDf/yPc/Vxva5pFcM0x9m7/ZcUFtnuyWWasWnORgjIVWoIlJy1v9hZqvyXYap5QVg8juIDvCwgp3kd0dyO6hxlHhdTTAgw7CCxlVBTHui5gmQHlknPyg2SKHHQlC0ePJJq9WP8BYw6pp5pc9DJIpIFARAKQTIPlCksr8XCHvbu/MUHQAgI1+1svv/uO98yOT5e75b4oTKAvsCU+gAJKdf+jsMA9CXmRDPk+NiO+VhqrHocjZtWPK2x/M9fUHIpW05b0dOBwo5TseG6cF5mAiRVveFutXUABN85sT8TLwkCejwFdFBFFmYIHQTcAE4uyVrFCYAEcVQqK6lCn6R6hyXdMyQCcOjwniz2wHkLI6anAH1uEKc5J/tikgUDkP0yDxKm05LAvw0Lu4ofVuHQ2YnxUfn6lz91942/+sV2WGeLSk+KwWom5PekXMzTojchSLiPij34DzhSrVhUxDgeK2ULLUW9/oIyMjQgb/vAtyPTsqY5jRoB4rKD0uxWgSSgLduQsNNS6SQJvHms6gIJSh56Tdb9VQ0MpIP8jU3aGrwPC2IzDZ43oobw4j45CIUeybQT8B6IQcJQ1+000PinF6BYCLLgAEKZBwmTTz+K5VVYJrji4RB6jmqlLN/+2hfk1puu3w1PYEPXLQbf3VmXsBHiDS6c6ozWmB2GqrNQY2p5Nw8L+3TpWOBPvfGd/xGoJt+/oCwdGRE54zim+U9DVSUEVWLLlGqyxXmBUFEVFFmYmv0iAK3qG8EVs3CcOM3uJKVBCJrlIr4inDWVfaBatRRodOWJEgnEOPhOkPP4LMfKKvH4Hlu/I41nIcuCBAhlHiTkKRzXeSmWbVzxlxSCw3E6ctUPviEPbLw7sm1rY63RSkdRaDF9nfjgNAnUdXoPKj3Vnmnt/EYqw/ws9TuVD+ujOJp9yhOOgdGGlf8LypsufowM5zJiWvYUonEVPFNZqeTMILah2Gyu7cYMiIcAIAvgNXFtVG4E8X6kGzHvmdm+qjkYAGCaP5M1WfeKA8E4PJfHZMDP2ERVlMRnQjMDzXNbNjsgF5EsWIBQ5kFCnbwaC1u47uCKv4RQUdhc+6ufXyX33nULFMisJlLJB4LQGxEtttjqw7nxA1hcWtsoAuWi1YUyBj5bsuDgoIhs3WWhaNXsC2XTY2MyaSbkla9lQZa/sCh0RjELxlGBoceKFrG5Odbh0XANNr6zAIXmtsXC7yHukwF3Qo93gVaxQgO8iKe8o4qzoCEsdt2tAg9PSbqIf4CROrZPkNgpNtO5uutWDcYyi0gWNEAo8yCh3ILleVh+qv76XwqD15tv+JncceuvoSSkU9qe/oGe3YZEg2y/ojYy0Y99HyoBEZaZ+xAsDMhVxyEC2Tg2VSatKj6na2A/+hTnOXw4JAXFlk5nPNZNj9OocWxK5MMT4HJB/ABgVofs5o85TgM6TRoWqJQFeJUoGQfVbpMvfUQkHfzWhAdlpyFchRr0RY+oYi1QLvpJF6Bk7co4AkC0qGmCVi4mWfAAoTwEJJuxsKjDN7H82W+K3uOu22+QX/zkR1AkR1EnKNX9//y+L9bwW2+XWsGy2t3WIQJm3nirAJ30hElPwIdSxi7XR1wQRh0ceoJW+eGQROyIrfl1nMNXBafxhQpND8AUdHYCckIfejLW140cVhADGPA3PEk6GXWqbM2ip1CXyMFfrqeeAe+PMRS/sz+HD5cGgmNi2ohZQt3oWJbRZiLnYpJFARDKQ0AyhuVvsXwSyqz6K/4nQm+x8d475JorvyVup6X6NqAZYiXMzWtWgnboZlH1LUCpmLGrJuicB4yato3OBAs9CJVKTYWgrkHFAhVNi8YRy6pz/aWFqepwGxU9CluRKmBHsHeDdPhA1SrFEkCc7ZaxB+dRpx1hnwxIEwcgugantCbAsZCKsfPQgxcxATR6QRfPo4N1vCXmmTGIT+MZJDnG3jDqrJ6/mGRR3Q1BMg+USjabefPE2NjnOMruTwUJwbF92wPy3W//h1TrHJVHoqEU3ANN2UjNN0zNZFFrHpOegp1rKqUE+1M/CRAqpMrkJRUJuzGAavLV9L2JpD3DUX0Ph6QSSUnpehXKXWetXgJhf/9M93pxcfPzhLC8D6dSY9+HDm8Hr5EBiAJb00LSLNYgZo86U/oVnOF5bAT9BJqF41gI+FlFhcLGgIQmc4XQaadUu8nikcUF93khSN72xld3vvzpT/7ixz/8dtCo12Dd//CtEhzjY3vlO1//vMzOTKmWGXoENtEaujaDQHvL8JIBKEvc4bGYxkHrTFAQSPQoVKSAPeakIOBXKoAHgEixUglOXmNsfecHX9MslfLdk/6FJZ9MSSGVrBhhtI9TGRCgTEhkqxTzsVinSwBUVkgUI6GG4gq8g4f7DOPY9v3ANXWjwRiEk/93WvP1eO0EPhlLgT6xgxDHVQE7DIGqkKKeQDzznFLGHcoe7AdZEOI0PFq/0bvvvK115fe/ITNTkwoEv0uo6Cz78/1vf1nG9u4RG9a3239BAKgOwVEjYUym80zsizysBr3ohupMHaeiMFDnsr83XVUxwSenKKOhZatSHMf3X/qcf4p7Bnu7J/4LS8qvy0+tU9sJ07yHnoKxk88YAnFFBwsTE9VUCcmMRKmMaqYVBO7wJVRw3ls1k0qo5nI11t51VAWUXDolKXokrGdcw6DdRzCOR6O8FAtX64Y28fR75qJ8BuBbRLJoAZJNFsGNczOGbtR27tgiV3zzi7Jv767/BhJSj3arIdde+U3ZvmUTNCBW7f9Ah+o/UNuI7F1/yIqWpWXxwAwXP+FnWGJ8qpmncMjupJ+kVcyGhbJhX/aDdDvclLRBve7jWJIXveRd3TV/Ybnqyx+Ro7TNki/kb9VMI2BxOxV/4FpJqTjDbiKTl3S+JMLavLwHXK8ND8N+DjFSrVwqeQN9QhNxBgsx0It2p40j4AgQwAgxFO+RVU9Upyi9qWFs7RtKydMf/ZBa4otAFi1AWAG9kCjMWIaxl/Ri3+6dCiSbH7xfgeIhEt/865+H999zGykQcSGB6tBjjzg7/6jg8aYbrr8/LKaHQVXMGgGkZsPFcUilVCchtIfKRGGvM5MVCRgCjp7EsMxxXMeWNAdbPYzSx0Jutnkr4oU97A9h5yQVHfxIATWZSokJT+KTGuH62bJl4Pr4SALDbGL3282gE9LzMG5SY9nxySbs7rOA14TXYFnSmOt1zqGuuSnT3DFsm3L6MziX0eKRRQuQnt4hef3Wf2waur1RrTB1mZmZRAD+Zbn7TnaZQKAf46P7vNtu+mXMbFy+fBZ1YG8zFV8lF0J0Q9/KqZszqQJAYNTYtMs8JIKISkQGTuvanf+Dh+VjJQXreiF6FSjaA9VqbTrzMHP0ZHNOTmzu3JfQ5Ra2MnUbEHAvBCkujn0wLF9ncZYruj5SQNUxiD8No1I0ogesOKpxqjpOY80ZenHTMB6m8qxqSmkAP0n6ifvzADA8jGrOTu3tVYXlFpcsWoA85lFPlndueI2k7fRdtKQMuvmCO82G/PC7l8uvr79Obvz1T+WLX7hMK1fmTJbmITCoDGpwE77TH+CjGvnRg0kEqpzcExStBlColAzy9v1WlYrIYIOjBGltVbV39j3QuwBsiaR952Of+ARvZNmIur6HSw7rT8oPC0eGKVO7i7QqjKHUvBNQI5OlSgAKjpNnlrHOuc5xrbiL7j1EfnMwlxlPaNoMJyDl2Hs2aXc7REMVkKthxqRf8DCC33j0dCyjI/29k4N9i6twNWXRAmTo2F7JJUqSzRTuBTCqLJqmrLuhS6vdlB//8Jvy3W9+SRsf3WszoOaT0KBEXfqEwFuZVOyja6N2yhpN5zgSjxK1YIXDrn/gTlilcMVAVTXlKgVU8QiOy9A3iCM/k8vdW2/U5KWv+md1lIdL/uUD/ySlyBc9jPbiBhBmIASngnvs8ceFArBMe1e9+QYCbE7OySmgA59JjPrxR69qmolEOZXJSibRBQk9IycNUh2CHuIqBv24P3aac2Ri3rTv+Oplr64uW2QtWJRFCxCKg5fp+H41isIOaQULxrGlSVEfn1M5s4RNt6WJit2d5JIaT2o07x3icNNhR/RVBodL3f01cWBdI+VBsLAJly1ehupII8UCyEg/oIxszWImLDwK231rqgPuAIiNW8AlTYFWOfSIbG1iva4ORz4iJmGLWggwe7h+FrGOXQeXF/Baw9e/5zLXTebmzGxWTZnA2XHZsMFMXjZZEBgeAKMSGltVKaRSzvDQ8LXHX/KB+MMv+1/X+HvEyaIGiOd3xPVaYDiw6TCeNKAqWKDSaoCMwZePdfQWBA7+UK1cAEkcQSGgz6Zp3/2Ta7aEx55wCtazdUsPzISNHcnlsSube7kPQcGTquOxIxqK5PpQPK6ircVl4BwHQpKItK1UYgreo+Z7zK5lSxQ8BUDCBMyABoEPAzSKNJGtUQoEmtbRtGJk54qVLGtowfuo2bLwfDrwMOz8DAAM3gd7zDPwRAMDA/tWDvfdfviSXtFWsFLs4pJFDRBSgyiKk7D0YBVQbiouFIJqiq8qQ1V9Y+ygAvJAZd52xzSw1QZ+Jg62Z7KWnPeY52FLKpERJGxL9Y6o8By7M1hXMIDSsE+FhySrV02/4Os4QQgL7rE/4kBIBuDPm/qkFQV7CHzeMa+NtK/T7kgEqpRE/JAExVItWdiH8QWC8tbwMSdJIZ0ez1gWtrEU5VRWRMVWeEYAXACPw952M50DGjN6udHQGqwuvwhlUQOE0zW3Wp1kEEQc16NoAqkUKRaDaTXJjaJVXfDQu9DWc+w44AGdiKugEjtgSOeFG+kO9usOeMJ6Jv+R07PHnZSLsr8qPDfpNhWHvuO4HUfNcvXwS59tyEdf+IJGGPrbOAAqhPLSoxm2BcB2p4xjwG4w1lJp8YYkMjmvWMyPcWRiyrYepEPEU1FAUt4FlMyF9+lOg91WHijARtPVSmnGcftmlKdafLKoARLGnInWT3u+YzJ9wgQQVGsWrTzsJtupWEMXGME3UCaE3qxUwiBbjTePIo6RGLU5HTIkYSUkmUjUTTPhsKWK+3BCfRa9VvP5gZrRA3FXfidCOLknLK9jm1abUxAcCLE0X854zStizW1vJJ3i/aiyqAQHvGTguzAcDSh8i020ottpSeWKrf6+vom+3oJkCpkH4HFrnISoO3VCF0zKAwFspGm4Qdw9PGR1NlWdHO2pTDJHdPHJogYIkwJT6UwfrCeHYEMX2MIERYGSKO4NHSZwlNoq40/QsFmW60mntBv//T+uqqxYuYw/Sl9vr4wMD5eh6BV6o1TSVsNPSagYkAMzKrgnNtjsq1qwVAuQx4rODQH1ORDyybf/rZQSNl3h3TAIHd5cB960PDMtHc6U5XBW35YYnTouyxXOk5hOFzauHVq6u5TLSdbWpkEfq+wTcvEw6q226jth2VHfBC1jSwU8hkOgwPiYbiurOaro+KKTRQuQWqOBIJ3jGOIS4gLlI1RTLG8ZSkzuTbrFDjB+J2ViqxU2Ut9Bl8rpdPr7r37Js+XN//RJdcxkpiDFvsGW47oV0pIkAllVJQS/BaBlnsuyObDQpDVASzdVJRZsn52pVkvlZkMd5+GWJ3z4M6Kx067Q64eG4fO+6D1cxB8qj8qwJVfoF6tvqUi2xBGBccpOfPEL1/60PA3wVKoVeA9jlogvT43L3PSk1OsVYMFRHYfsic/Aa9IEkJyqmiZdC7PoZNECJJNKQfF9KHqc5wy2pDwRrCFbYFTrjMYUiW7nocIF/nG9amkCQGDtbxkcLtzO5t39woLNjZYbdDoth56GAT/5OZRLHYedg920EygkPpnmgf8k9KOlbtt9VKfakre9jzUmHl6Jt+6Ss8xx3Q2i57lmKh/A6hvJpOTgAYt9A5ItFhWo3UZVpFVFsK57+d7ixLGHHyYxqJe3d4eHQB4uxlQ1fTm4agYUqjk9KkneE+7VBU0LlZcUIxAj47FnfhHKogVI2KZX6MDCaTnGB+TMpD/0FuybYIsVa0MRGlipFEalr+ONs90H73vPW9/5VWf14WvU8Si16qxMju9JAQhF2ktO3s+ts5mEMIWERQ1U/wdAxk8FOnonYi6QR60+fJWV8Hmmh1d64d0++rONkTE3OVHdfr/s23SHTO/bKl6zrGKuQj4rHpxq4CDY5th5hFdtpz1cbTalN5eVQzORW52dnubU1qXeIckV+1QVlHZlFniaFRvHSGQLktAtgMTWfCOxYjK05P3v6nraxSSLFiA//NbVUiwVCQxghME32/Aj/KkL0ygIhm7zLIChAusu5QJW1CfWzFz4xFNkaMVqtQ2FYys8z+nH/oMMUWME9MqEAhjdWagAEgCx2/7Dn/gPgFTeJD6hPF1b0m49/LXuvvbZ98rRJ58ldrb4cyPT02xVGzLz4CbZt32L7Lv/dpnYtVP683nJMAWfHX4cNjs7lZ8b3yd9q4bky9fOhF7gT5fnZvC8NOkbXip2fgBBXUIity2G1xYfS6dVAXVr4zn6nThycMPd57mYZNECJApdMXI+44R8t0ec749xCFQbC3kVXz6BQW/ARW0Hc89YJZ1KVzkt9KNOeaY6nhIouhZGBcu00mwapi9gbzwnt2TfSYG9zxzSimMSaQQkW5HYkR6H0VDgBOvCDkskPPySwjmtMNyazeTHmVtmFoZkYMV66ceSYB+IaUhxGbwjPAn7NwItediuzXeK4TOqIN003UatJrNTk5K0dCkMLhGvOCSBmRS/4yK4D8WnB8GxwyCoZ7RY3vrOV86fffHIogWImbfklRd8lR0f/W0Ep6pXO4JyAgTdFiY6l+6E/920Eth6rKcANK1Ewr632PefR/6xqRT0CaELIhj2IeAgjtMtssbKJWbClFQ2JZbN/hUDAMHv7LkG6LwgSnmeezhn0f3QZQ//DEz5gR7pXbG0JqE3zQl0Uj19kkA8wSRDjhSsl2ckDeqUXnMMrpVu0K6BaUkHcVQc3SV2Kl0IoB7lel1mZ2fUZJ6lgUHxsv0S50G5UhkVe7GKo2alU45mywc//MX5sy8eWZQA4VRhExN75fvXfjbX6rTWMhuVrTj0DuyX4KT/kQbrDivLOITlediRpsaRM05BqBob8ZSZ6vZ/7BdWE4w03QqjyCCVYt4Vp1xTBeEQshNA7FDrpombYicJFNVuhnOoYtbHDh+7Rp+dmu4e8GEUXIl0GnWt2WkDLT24FtA/jlnP5CVZ6IEV0MVFDKKVhiXuHZEwaXfyh54gRdx96eQnI3iv32UgTuc01qwsWS/PymA2KX39AEgqLy02/arqjV6cTaeapUWYqEhZlACB3srczLhMTe0b8d3OcvZ/MOmO8QAtO3uBLdADxhCc14PZrnQH+2MKGNS023KKbvO/xAsAAiIKULZY1StQTAo8izQtZSVxTBPfmdHL8SIcbGSrQgqUEMF5EITHVbbt6o/aD3/KidloymCz4eT7RmasniFxAGROCR0TKOm8pAol0CpNWs2qNL1Qqq32kWecsC5x08Z7ZTnnYrSt+4LZ8cbMnm3SbtSlDrrVwVKwRAaKeRkYWSmJgWXwTCNBOp+fGejtkze/kRWXFpcsWoAETOGOwhWgUD2MP2jdqdAmRwJCedXE+twYvylFx6KsPT6xre44jumCPj1UyNXjSGPeOyg4y3jy8XV3JkhIuwgSHBKr2cfC9gHEIgCHj6XZ7Kys1zrrGjVY9YdZVq5fKZd/5ZsBrmGMhaZZQpUVSpx2E58dma1WZWJsrzhTYxI269KZnT53dPfk6XMTs6qVK59ObDYSia0c+1GbnVAF8pi96WLbRmVa2rUpiZtlTp5jzYXx6a9KjGlPfcV758++eGRRAqSQz0Fn8eq0qARFtjwm0sFJkH8zoO6GGjqoFgNz+pWuqOAaC9bFyXQiMhPd1qj90s2rin1d02OOr2DiFv+1Op74iG9Yk9eyYnYfQAAmuBcCSVVEpyqFsRYHIHeBgtDDKrEbSe6cR4kZ+JMRlJwdhAFzzOAxSZkqk5MSVctiQsnN5hzWtwtBEJ+xc/ceKSdwTxmtHRd7p5KgZywLNDc1AZC1peM40mq3pVkuY/85aUxg+7mZ874yl8q3Kg97of0DLosSIOyD8EOXnqAXVl9ldrOFikmIVBJGBcQCHAI++R1BO8DizwfrOEATO82pDMeHCBU+ioIWjg+2ROXvLq1OR03kud8bMXmRoGNjMT0KvRZ/NAytaSes2cRfuHD175LPvufvZHVPQZJasMkIw4CZzfVWAwF6N9kQ7lJ5OS6q+AJv20j0hLM7pT5Rlbnpxlmh653FUZGRlVKNDU0E7Ow/701nJFfsl8KS1WKXhjgsq+B4fsbDtotNFiVArvzOL6DoDbzxaICKyRCan9R9BuLkYKQ/LNlDqkU9UUUJsGATAmwGHmJG7fAQgR4xlmjAA/gcsso6U2p4Lg7PVHYCjYDLpJKSy6Qlk06pYJ2TY9p2CkCxGpoe1TkO5UBIsm9IzHzvdDqTdVh10YD3YJ9HMpEQG0quQfFjKw1Pa4N22kxvh6styOy2KQmc4NTY6WSj6rR0EM95tapUpqakNjctsd8WM+xI2Glgf1P0Qo+ZLPQZVrY4f+bFI4sSILOT4/IvH2N53niIsQc9iipwBgUm1WBrFPtDSJkImO6YiFg9DLobkKyar4Wd8D83YmE9toujehT5HdIxNXYE3oGV09XoRA7EVYDTJZGw8L1rofFFgQe7l1OpRFNNI30AhDPbmolkLZnKdHgrbN5meR/OW8hLY/p7mC5IzJR3PCe/3SwnhpZKZ+IWYN5eEoBamQCW2amJXpuWoDwm9cndUh7fK53qjJhOTXq1UHoy6XJfodDszeW6J15EsigBUqlMyUfe+dGk5zkrSC2Y4s7x4kwvISBIo+hTSCu8AADBH4pqQXn4SDTNiJNQHk5d9lDJZHJYsgBI3CToGNTvD8Q5pLUNfs7zcayFSozEMZnMaCfYc88j67PwPADXf0HewyS2HsFb6C1cYod3YuN+9095wJrDvIfYToqf7ZUA35vNSp87uUXtG5pWzPEeWjovOnPNEKCbbkuBJWrMijM7LvXxPSK1GSkm9Hq6mHI1xC6LTRYpQKaxjBZc318GfRXOQttpM00EQTo8BauMUGOZnEguzk/2rrMIHElWpMlMrph0svn/3Lbf09svvb2DoFe2p8aD4BhqARgUSAA21+32q9BjqYln8KmmQIOWAkxT7/2Xt3qFXHr+iA+vRK4DxY7rYiUqPu6PlRRbWM/x6ExfZ04anIREdloiPSmBGIc+6znPARpWiW8aLGosiWROrNIyMQdXilkYFD3XK4lcSZIZzr2eFKfdkmrHOWrUl+PmrIMeZEEIy2a2XSeJ95tmRxfT3tkHwIn9GTPQyhMFLMbMOEMNWEdcwiRDlfIey67brtsWrFx3yPwRu1J36uLEjmWxNim2UzWncJJwfuJKVT0EgapDoOBTdVDi+MqbQEHxtKf/5mmvF1ZIORCSSSaYc9XRkpk5znzrwIOyRUrV7eV18bJhNDh8FncjuplaMVsPCzI0JAmNFXh10K+EaJyjMFsSu3cYcc1SsXv4OSLZ/uUSJ/MyUan3lmcrx+2b4tSRi0sWHEC233iZbP31x7Wtv/mYbLuBUxT+d2H6iGUlEq7bsTvtJm6SsQOLNOB2qdCKZoF6wcKzxZW0i3SI5pTbJizjwZE1fXLJxW+aP2JXphDbTE6M5QGFLA6jYhA4EmHOVRdoAAWoi+t1O+XosTh9AIHDgVnQwulc1paXveFj80d8eKWvmJfXvvYFXlqPZuk5OWehAW+awDXauBiNUx0AHFyPB8Aqib2Ntt+Tw35WLHXaDT9mtoGPv2M1jVsC8Qppo5VISRvPkBOe0N60W+2sQ8+8yGTBASSGRmNJYNF/X39CAi/S1vU49BlmUrpegrybE/5z3AbHhgALKlglWBRVwuEMQw8zuUyV9IrrHipsJvZdrwSvAY4EhcIh2EtvGlAeUCh6FPaFhFBC9r04LgASACDUNFI4XS9zjr8kgHUgZGjpoByb10LNaU8RIKwd2aFhYCseLkl5UlwKr0ZPpsW3bAP+xEhnErgHb5Jekh2F+K7Gn+MpKWPCPqCG0xav00SMY4uFGCUIA6OD+/z+t37ePfkikQUHEPHwolzDiTwzirzf3Z8AXNCy1yw7We0Gz0wZIQCo1OwwY+o7W3Kg3Fi6U6RxLIhq/jU832f/ifr7ocJkRwT6fdCVZHegVQRr2i3C1i0ahyAf+6gBU0APPUm75Uqj3WGtXsS9Wl3+wvOj/yFZ25OX7KkXst9jilSQrXW8PuaPsVYW8MKbkogV2hFrhIadcnWzBA8qRuiOAvBEN/ZjS52hJs/Bjam8tk6nJQkYBMPkjCD0yl5m2gnk1rv/YtNEPiJkwQFk3WNeK4c+4ZVy6OOwPPZ3p1ezhm461dMxbbvOlHZOYUBlZQBOYChvgoUtVxwbYuGTyYekYCoL1wtGJnZNyFjlwfkjdqXTRgzidgYC3zNZBJoexgIwlKeBVVatQljYtExLS0WkF+l0HDYDR+1O4HVcWO0DJC99xqMll8/ivhA6qfiDnpRpL/ByuC6+fDweeEEAm4uupQ0tWsIx6pFtzxia5nQLXSCghwHh8LImniKHiZm4Dc481ajNCags1uqI9HMyU37402gOpCw8D/InSCnXJwPZpZ4R6xV25pngzGzJ6sYDbOrtfpIyUUNCAIg94gY8yXyPe7rdCOSuO385f0SR97zrQ1KrTWG/cDkLFiSTrBnVbcaF2uEYAB33JQ8nBhRtg0eCh0lmcpJIplxAssL46EDJP332u6Lh3qIgtDRSPQVe0CyAl8W6eb2RAge8ID1iLHoUakPN0JY4Wzws1vQsO0StBBYYAR/PzPddNdzWwnPTWLoU4AiclsROB6jCNkzrWUSyKAEyNLREHnvSc33DSFRZZCCdSSnlp2V3w24Vd47yc1xOSMkAHV6AqYtQbFIwzdRy19x6C5S/0D0gpDw1I39z/hd0HGMlW8lU7SuNLVlQe/zO+AUKpsBCi2xqTFy01XceP2lbs7YRj2LpHvAACCe/0cQULYh8eku2XjHINug9oeD0lhZbqeBF6SHYVarFcWmu4orXbB7mhyHbvsW2k2pcut9uwvO0RffakkwlRcsVJErl+NDEdFqOTN4lhQPUCXqgZFEChLWtXvkfRyIUiCZsWHDWos1kMupTUSuqMSkR+TcWAqdLyGEV8X/btvPteKferYrYFc9vy22bL08iuF/KuTPYsoNDqdiDezFPiwH5/mMzrmELALk/U7EQyG8zjHjatPHHAZJ/fvmzBOE2U0xqFq6125sOqgRQp1JpsTN5SdgpScGD2AAP1cEP/JRs/K50GtV+0jBOm4CdpFGZFa3TEIutYLhXBzTNabcVZTUBGCPyGynbw3G76f2LRRYkQG6+9Ta5+bbb5Jbbblff/6tc9Lynyuq+40kbpjh4iYE0LV46nZrvHScY2IJDL4C/oLNUaqKDHiAKY/3Xv7pK9u5Ss5Ep8d2GuO1yFqga4DzobAljLMMjcS8OuGJzLgFHV6IGZ6lgGBYYCMHh76x0pDPYN6D2OFASBaBAQadmmgi7AVgXwOXE/9l8SXLF3u6UDrQKdH+41sDz48t/9TkDFLQvBJXySKnYjG0g5krlQRk5FZsm7UZFPATqGugq01GwbzOFe/7QR9/SPfEikYXpQfhC93/u//4Q0fK06aAOmjHLlhs1zgMLPUgCdIHVEFWcgP+pFihQDWzGQnGKowdRmNu6aZfZaLDfuStxDEBIUCIF2R/o89xdnwPKpoDR7UchfVMT8mAdK6TjIUemrW/KJ3T5h/d8Sm3/cMuRL7xETn3xs3RjOH9ELddznplKGxwhqCPuMhMp8diXQWtvI4Zi/IFrdRljhNL4zg/utbUwLnGyHL9ZFzNwpNjXL5mh5WL1jKjedDsBjwwvlEsmcY8JPEOzlsVxF5ssWIq1XzF/l1RqVXVj3aRA8HAqM/5jkMoWJxsv1AJY1O1zPcESd5t5aUg9P8xOz9StRv23AKElDcKgB0DIsg+FsQubjeFvlBdiByE9BqeF5vTJnHqBs8IycxZxyHTKTt2dyxy4GZi0MUeccWNtsHvfd5vb73tpdfvdEo1vFn/vJpHJHRKVp8TpNAEM3AeuUQ0n9hzQsHh2957ZtBZGPWzdQ4gv1dkJ6ZTHJQGgpHEP+cElsmT5asmCohkwOOlscaon13vH0mL//NkXjyxIgJx60klyykknyiknnqi+/zeJ4CEsvFpD62HrjPISaoEXId2htwDtYgsU2/Q5oAiaAmXHPvQgQZBoNupGC9ZzvzDREZsMhGHMYtgqmCdvIqViLzkB43qeak5W9Xixjt4qkbABVHtjKmntTNgHrgXLlDSoTwb3lE6ykorXbkkMkEfNGQnGHpT2lpuluflWaU9uk6BTV/MyamEQa6ZZazf9HJ5KPjJiMQAKqU6Ih32qm2+S2Qd+LfWd94m4HTV5DkN7S9d/+LgNh92/ovfgDFMLQh64Y5toSQSOZlxSWbxQVtUpyBYlgITNlmzdSqmYBF5GeQJ6JC7YVtPzlm6lODnOfvG87gAsQEL1Tqo0eXobN5R22xHWuwrgNVQsAiQZAEMmk8I5menrbrv++l0dO/O7OzYfDhlO5+TIQnZ7b6r4tlzvkrvslcdJdvWJopWWil9YIlF6ENdvATBNCeAhYig87i/UbKOlR5K34iBtdqqiARxxdVJiB/SM9YoZtNdmpNooS6NRlYzXeXCpH3z46jvvCL5+1nHzZ188sigB4vgd2Tf6Ewbbec7hbRoWaA4XeA1QK05rrGIDRKekYel8RoUkTFZkFAFjatcqLROLOt4X/uNbUHqXT6sfrAMeKIbSB9JstGVickqqoGIuwQGvQs/B8ySTadB7U6rVStCstm4dGIplZPDAUZCTP3mp/ML3ouZg4q44n0oF9JgIzNNLD5PcuuMksWy9aD3DYpSGREsXJGo1JBmFXlqMam9Kb2b0uM0W6cDEmqH1Ulp9lOT7B6Svt0+KvUXxJrdIcnqzbNCcTcevXrN7XV9GtIvPnT/74pFFCZCpqUn51hcnxXOcHJMUmXreHQhF5TZUCjq5N4syeODdPqwnUydIo6j84Gi6HoGVq+BEZHZ8Rnbtug+AC3o67baiUPV6Q1rtjjSaLfVJasVjpwCMQiEvvbm8dPhbtXF70jR+nEsm5AWveI863oGQ0S/dLLu/9+9itsNLIs87tJTUpZDQhcXomcXsNCoSz41LPLVL4smdkvDa0p/JbFpVGthc6u2ZMS1rb2jaEmVKUhwckf6Va6Rv5WFy5PASOSF05VmgbBcHHXl+VJkofOQlwVHu1vkzLy5ZlACR0JCrv7nd8MMoS4AwVlAlTBh7IABpNBoyMTUt09MzUp4tS22uJq1GC7GHB4IFL6JrppWEr5mPGRoTU3LH/XPSqDeyM3MVGZ+ak7lKTZot9gPECMRTUgAgBgb6ZWhoQHoKOVA3jjaEQqYTqVbUSfgGEzUOnDw6UwNt2m08W58bOMYrSxJKnUqxiDcAEjlSyqYl1QeaVRiQIFOAd+mJivnSl67a8cDMj77wtqZY6a2SyEiCKTUwLqXKnDxpbLtcPDMmr7VS8oYjj5LXnXaKLMsZTzv0715+1vrc4psCmrIoAVKZnpapsc0q04N9E/QJTGdnl161XJUtm7fKlq3bZc++UZmaAUiqVRVDdFoOFB6eQNcSsamnYgT2lJRZkJNOGBRbs2t9xR7pL5Wkt1iUXgSlQ8P9smLFiCxdPoiYxpRyrSxbduyUzdt3yP2bttPbLFkxPFxcAvAcKPnQK54rF/5wXK58+bvXLt87eeqZu7fJ+bN7ZAM8xaDvSAiPGVuGsHhEDhQzwxlt87lWrid31xnr18u6E18WF8zE1blUxsmAmh5dnpQLdj0gj2nVJIXn12EnaS4hZRzHbXaWpTveJete9VLz/i99fv4KFo8cuG7dAyhPe+qzJdQ9u94Ye77rddYQIGzCJcVyOwyo29JEcMp+ju6klt0MW27DMR62aXd00b8S+dH0HXdvll/c+hM554RHSdJM9+p2/PRCPqPnYDEZhKdTSXWMPfvGZOeOfTI2OolAPZKUnZaRgT4ZGuzV2773yziQzetOWSf33r5ZnevhlGcll8jt8dyy5tZ9X6nsnjy6v6FrNszEiO3JCVOzUgT148y+bRiDNlgkG3NBCaf7c5lPm5qUM6CeqUj2JBOZgePqU0ces2fUdBpN2VyZlT3liszMzsqm0Qn5xc5tMj1bEyOdGqjNzvxodnJq7ts33TJ/FYtDFiVAzjr9bGbdphxn7tIg9JcyZmDTrIN4g/0U2VxGeuAB0qk0gnZDtXB1+8TZ641g1jYdhBOXh0E4efe9XW79pEc/XvKFguYEnWe3O81My+mocj/spedcJATKEILw1StWyGHr18rqVUulp69HEjbIlqYPNQP3qkSsd+648z9nCD8ccnL/GoDesLbNzpzxm+b4oVk/0nm9O5oVoT9dkrZk+fiYLG1VpRR70lfKxwM9vZcZ1ik/SPhz8dUbThJvyPOOXFK6fXhi7+P8WnO4CuRMOW3ZEXWkCnANtCIZcS0x/EDcUiY9E3m/rs7OPvizzd0x7YtFFiXFqjdnpO3MllzfGwgACHqMsYkJuX/jFrlv42ZQn63SaDdBj3pl1arlsmbNKhno65V0OslOPfZtRLqphzonxZgXw1IVQuZKxUKZdqXZbKts4DY9kuci1khK/yA8xpJ+SWcTCnCcX4O906ZtnpHLZp5WSObk1W94/vwRHx55sPZjyTkV6Ul2CqHhFguhZtT1QIZCTZ40vFLOWrVCjizlZAT3lq03ZGltRs7Q69EzVxibnpr/VfS9731EtI+9TAoDJXnlRz8405DolrYeSx5GYImelJVaQjiB3WbdkcnYESOfkHPyJffwZL5+dPpg2Z8FIc12RVpOY22tUR9iM+xcuSxt0AoWgitkM5KBMlcrDXngwR3ywJadsndsHEqckGK+qDwCaFYlaVlz6eRvM1PDwJYoSNdc35/MF7PYTpX9V6PruiMUY3EceCjmLrmuOAAOW8rikAOMQtPWjEtTRbu/hED54ZL3f+fF8u9Db5Tx/vTK8dGZjyanm487QtLaiJmU6ciV6mxFAqcp7lxZ4rYnKVwbxw43Wk2jUq6OTO3bJ+/4+9eqY53+trfLl045Oy7192xZoqekd7ojSxJJWZVMy7FGTqxIlw54Y63Wli3b9yTtmdklmdFp+ZfXPFvtv1hkcQKETbC11ojruCkWbUvB+vX1FJW3YFE3DnKyDRaWTkkunZVsKgv6hM8cO/bAyON4IlPM1Ip9v7WIKVj/Q5aezYGBM+yJL4GiMY29m+eF8B+f7HAMvRDAQSxjciJ+9uKbMgcw3r1x2wk33LbpRT/ZdH/65HOPkXNf/ZftM3jKj14rE39/g3Q2JE7IbZv5ajBRf1LoBxp78u1SSjL9eektZKQ+V5fpckOaiLd8m1kFBpvDWaB6cO9998vRK1eq481sv0FNoZAfwM49iLNSmli+LsXAkl4LFM1KSVULxXQj2Tg2bdx555ZLfzExN9C5eofaf7HIogRI0siIrSVni4Wix1mmsvAaBQBkYAgxwto1sn7DOll/2FrZsGG1rFq9XIaXDEs6kVb0KpXOUOG3nviKqM3Z9/ZLT6lPnv+ms0OJtLLTdiWb4YxSsKQsMxrrKmWl20RswBvZ6rPeduT2+x6QG2++U3bvHjcrs413yqT/Gb1hnufc1uzXxZK3/NMr5s/w58vXXv88ufLJH5V8b+7k4YnOv7mzjTMC39fpOTJMu9ciWTvYIymAPxFoorkggEB5nDZkSuDtPE+abueoZS95dvq+zXepYwZQ/HrsSrnd8EM4UpgC9Tiyui2cAigRG7IuTkmH4wyjSHpC/biTlgycdLydko+8+WXqGItBFiVA8tl+yeV6tyXs1PT8VNBSKpUULWKckSsUJZcvqObNFC0s1jPFhBXY40ifyaSK37juH5z4qDVHdw8IYVrGhU8/g15niomNjC8IEta+6g6a0sQDZWkgGB6bm5E6wLL8kKOwNoV9meMVSeiGyTiInrZsyfC7D1m68tjnPv2pkkz9L+bVeKbI4KEj8qJrrk2uXzX43C2jE1+xHf/kTCYhrSTOXEjJ0qEeOaynT3CJiLtcQYQtIavH4Z4dKHn/8KAcdtpRcsjJhx61ojc/uHZdd8rrk444W5pLh6TnmMPcuJgXPWlJlAKttHSJ8UxJRTmevye2JeEj3oqCFLD4hp7HHTtywpQjU+5vEz0XsizKVqznPOm50p8ZctpR5dFu4KxlGdBMNq2qjahx59jGUOOD5luwqLyBz8AbzFr/10edcdqXm612/Mo3/bac/zXX/0BOOv5oSSYzx7q+8zgOjmKTcLf1q5spPFetypYde2TLtt1SrtWkf9WwLF2xShr1uridjrDKez6XtZeuGFmy+qg1PamB9Laf/uTnlbG4Ghxz9GEyuedPn1jnkOedJnuPeL1kBoqHPiE98sFDg+Sbz1i2cujolUullE3KGBR0DtgbLmWkFrgy2W5JC16OOTVeUpe5UkKWnnyMHPO0kyW7LCcNr+3v3Tv+9Vq1Mn39rZvkb57+OHnyhY8Vs5B6dKJYeHRnek5i35OOHkrHiqTKe8HzG8nlRANVm8U5tjj1Fb6hrd6kezfd9+1v138e7RSZ6z6fhSq/baZZRPKzr/1Grr7rK9KfXv66cnPyX1mWJ5myEDh7Kmagt4jBn1mNI0KQzZQQ9oE0G+2fZZLpv4G1n/n0V7/TPdi8vPENz5cPf+R78reXPvntk9Nz72o5LRWUc3o3xOrSAp1y2YyM47k4D8+R78nJmsMOlcGeftm+eZvMTE7Ac2VkcMmgrD1knSQMeyaTyd0zvHLZLWAu97bC9gNWzt739Gee37xvy0Z58oZndE/+X+TLuNZ7n3CeaJa1Ku9F31xmJU9amc4JZ7GamZiUcqMB2hTKvqAjOduUNEBR6JjiwNsVNyyXgSNXS2rNsGT7s+K6dXVtv7jutik/ss8zDH3jN266Q57/jCfKM59wgmzdOvamQ49Y+0GzEcrO798gOx7YIs0wkJWOKUcmszLcWxATBsjBdW1yGhIAkLMF+yuTtvGydBA7H7j6uu5FL1BZlAChfOw9nwAYzNXVzr6rRXfXR1EQNdtu1Oy04jhk3mqkuYEXW1qoGbFu2LY1Fwfahc1241cv/JuXyjlPedr8kbryppddJPmMnRsb23Xt/dsmTpuqtKXlsO5VpAozkEaRwrEOL4N1p9UWz3UlnUvLhqOPkLmxKTVElQE+6zro8D69fSXpHeyTZDoNLxYEUeDNGpa5JZlLf/6c88/45sz4XPCGF759/gp+K+98zkXiLh80M7fe+zGZLP+tDkAmkrakAH4bgDDBpxJepKo6bvNdGUacdcRZp4jW2yNzzars2vygJHozft+SQrnVqe9+8N59926+a+q61Yev+zGu2f3kVVdKvCeWt77rAlxzsHLDEcN/r4v2pGBfe/nYr+7RnZmqpHHPA5opJXgRHVQuhtdKJxLiwcP4ufx0YeWKR4dhsPFp//7p+atemLJoAfKNT/xILnr++fLhj77vVdv2PvCGB7duGaiW61rHc7XhJSv00A+10X27sGUYlQq5ePWqkTt6epNP9qOg8tUv/6J7kIfIP7z8YtKxgXZ17/Wz5bnDpsotma60pNJkrSzQFsQfwIVqtUojeOf0ayEoDdPf9fkYZ2R4QHLZnMr8zSAG4jzrrDoSR77U6mUE+6EML1si1crMTG9f/knward/8xv/vRDblZdfxvEtJ7Z3jP9Ym2n1Gy1fgHwx4c0ANBgGTZK4BqMvJ/pQXnqPXinJUlFuu/qW+q1X/PzOcqV2s2PqdxbXljZXnPbY1TdvrvcVM/FYpTF/ht/KS595rpjFtPHANXeuuPCSC1+Tr7ReNXbtrRrBbiZASE1DmllDhrUEYhM1nlLyvf3R8EnH/u3kL2/5zBlfuExWHbJw0+AXLUAof/fiv5PeYn/xx9d967vVev1c9qIPL1sqg8tWyOTomJomAaYfVl2To48+ZOvQcO85lUpl4pvf+un8EX4rL3u2ojsDbnviJ77bPLoJSlVv+9LoBMqLcPIY1gFO04PAqnJEYSwmLHsSf8dq+jPNsKSvr6ge+tK1K9VvHDPfAiXavW1Hd4KapCF9KSNevrTwib6lpTe1mp770U//Z8B+4+sfxP/1p9hmdMXg4IBVKvSJzSoqnOcDKKWX0hAxR/jXrk9LqzolY7un7/nlt2/9p/Ft7vXf3Peb9rln/K1cf8OfPvz31p9/lS1fJ+BGr6ves6tn9s7t0qk1omQ6IYlSXi/ls5JkMznrcJXSkl4x8I1lj3n2c+c23hqtOfKM+aMsPFnUAHnjq/6erUSPu+E3114xPjGWTSOgPPT446XTacv02KjUy2XEDAi2NUNKA9l9649e/qjAD3d85XPXzh/ht/KEU86Xc09/m/bj61/1FM9tvBCUbWUUhb1+GGbCOE64vqd3nCgq5gtxOmvaSSOwNC2AigIsQayqgOA/9qqL4yJoATBJs1hvykJYlDZj6c+Z0pu3JJ3OwJfY1/tW6gL8XPnM1/6zF3nZS5/LKZ0Ha7XydzpO7cxMIS09PQUp9fRJOpVRjQ5pU/xEw6k0pipbsz3mtV6sffPlb3/PjmOKx8u9tX3zRxL50Y9/3P1CVEGe/MQnqs//Kld+44OI4TrpWKzLh5eNPD2fzYtl2LGEbXisUOO00JybvoM4rFrmlG7GN4475sLnzVS3h+uOPgiQR6S86ZVvhCKlz7/9ruu/NzU9YfWPDMHK5aVWnROv01HgID9Kgr8nE1ZoJvW/v/ban370ua99tnztY//di9zw/AfkjK8cJs874uXWXDCWD6NW0Y+8gitOLtJ8e/nylV6upx8hbNhbn5sabLYnzk/aznlJK2IXhLCqIqdIALuDculSyOhSTCfhNSxQtFjqDhsOrKqpFd6rh5lvHnXYU0a37/61fPKKL89fQVf+/atflBMueJJ27fs/+diZ0dHzpicn0uVKWWu1OpK0k75tJsbStrYl3ZIdwYS25xvjv2xsMJbI5nBs/gi/lT8VIEtBCS+58ElSma2t7FszeGmcTl9oJbRVodcw1cSg8JhOx4vaDc9BLHd3X6H3jbPl2Ztf9PyXy6OefsH8URaeLGqA/OPr3oSgOXX+3ffe+L16s2axigfn52uDP7uOLw5oD0ve5LMpUKyjpN1yNpcbE4+xLGv0qqtunj/K/1xu+/E2ecnrniUjfWuyrjtxRi4bPj6VjE+Iw3CZqYV5xCsJXQ2Jj7UWQFFvhlJrupGuac6Swb571h1x2Ctcx9n0sc98a/6ID5/86OqrlTf7YwDZL6dvOFfcdqytOKR/ha4Hx7id1nC71TA8r+OU0pl2f3FwIqPn7vtC+KW5d6XeK2+48h/n91yYsqgBctEFF0gmW3z+6N7NX3J9R2NJH8YJnbarYgJm+LLgGzsPjzz+cBnoGXDisP1Mzwuv/tSnv65ik/+tPPuYD0hCBrV24oasadZ6tbjR03LDUhAHubbXNjyXU9tEUTZpOaW+7FxvT9+2045/y9zWndfIOz//tvmjHJT/K1nUALn0xeDqdv5Ve3Zu/vjkxCjL9qgqI4YOSgUOXewZktnpMfGclgqWY/Fk7SHLPvalL//4tZf92z/I6175vvkjHZS/Vlm0APnVD26VK356mYhvvant+B+cGp9WVThYdIG1ZpPFvKR7e2Tv1m1iBB01noNj1NcfuvruXNp/cqPRGvvMl381f7Q/LNdc8X31yT7jNc88WfZed4885vF/mKr8OXLLrbgexYa6r+3kk89Snw+V71z+Nblnzx7Qu14jYehx1rKjtuvKi1760vktDsr/RNitvCiF6eepzoTkYkcv2k3pG85K78ig5JiTxdljGlMSj22Sw0u+nLY6LceM2HL0ioyYramjvMb/21dr5p/knFL+n/HmfOIyFTkAfFgeEc2+b6BlLb/By/D/83FwgNeBjQLywLBuYhXGhjMwMXFasbF+WMLB9lvxC7DvAco4oLOqQEvRf/z9xwA67O0/sFr58es/w6dv30EHmrziYueK+vn9195VOw5DTRoFIxUMy8WKMKAsEsHw6Hzf47/cO458/fGf+ceffwIvPn5ju/fqE8vdp+8Ybz98zXD/8RuGew9fMbx4/u7nl08/Lv9nYK7y9IzZ+vTZc4ZLN2i/f3wUDG4wrGsQGAgxK2Rg/CvM8oftutSTV7cUfvz6Is/4/48UKxuLCA8nGycXJ9trNhbms/xsfKcnzdr5clJ3MUPd3D6o7lEwksGIyCC4AGgFLzKgxrDuKBheYDRF4ADTJkwGbaNlBN+GC8xL2QV5YPFRMLLAsB3FohSAD6H+85fp3++/jH9Bi6hGwQgEDAwAYWTYIYLbc4YAAAAASUVORK5CYII="/>
          <p:cNvSpPr>
            <a:spLocks noChangeAspect="1" noChangeArrowheads="1"/>
          </p:cNvSpPr>
          <p:nvPr/>
        </p:nvSpPr>
        <p:spPr bwMode="auto">
          <a:xfrm>
            <a:off x="6086324" y="168275"/>
            <a:ext cx="6098416" cy="669108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342900" indent="-342900">
              <a:buFont typeface="Arial"/>
              <a:buChar char="•"/>
            </a:pPr>
            <a:r>
              <a:rPr lang="en-US" sz="2400" dirty="0">
                <a:cs typeface="Calibri"/>
              </a:rPr>
              <a:t>Whilst being part of the Discovery Through </a:t>
            </a:r>
            <a:r>
              <a:rPr lang="en-US" sz="2400" dirty="0">
                <a:ea typeface="+mn-lt"/>
                <a:cs typeface="+mn-lt"/>
              </a:rPr>
              <a:t>Activity group in my role I plan to carry out a small service improvement </a:t>
            </a:r>
            <a:endParaRPr lang="en-US" dirty="0"/>
          </a:p>
          <a:p>
            <a:r>
              <a:rPr lang="en-US" sz="2400" dirty="0">
                <a:ea typeface="+mn-lt"/>
                <a:cs typeface="+mn-lt"/>
              </a:rPr>
              <a:t>     project </a:t>
            </a:r>
            <a:r>
              <a:rPr lang="en-US" sz="2000" dirty="0">
                <a:latin typeface="Arial"/>
                <a:ea typeface="+mn-lt"/>
                <a:cs typeface="Arial"/>
              </a:rPr>
              <a:t>(The Kings fund, 2024).</a:t>
            </a:r>
          </a:p>
          <a:p>
            <a:pPr marL="342900" indent="-342900">
              <a:buFont typeface="Arial"/>
              <a:buChar char="•"/>
            </a:pPr>
            <a:r>
              <a:rPr lang="en-GB" sz="2400" dirty="0">
                <a:ea typeface="+mn-lt"/>
                <a:cs typeface="+mn-lt"/>
              </a:rPr>
              <a:t>I will devise a  feedback  form as part of a PDSA Cycle.</a:t>
            </a:r>
            <a:endParaRPr lang="en-GB" sz="2400">
              <a:cs typeface="Calibri"/>
            </a:endParaRPr>
          </a:p>
          <a:p>
            <a:endParaRPr lang="en-GB" sz="2000">
              <a:cs typeface="Calibri"/>
            </a:endParaRPr>
          </a:p>
          <a:p>
            <a:r>
              <a:rPr lang="en-US" sz="2000" b="1" dirty="0">
                <a:solidFill>
                  <a:srgbClr val="000000"/>
                </a:solidFill>
                <a:cs typeface="Calibri"/>
              </a:rPr>
              <a:t>      "T</a:t>
            </a:r>
            <a:r>
              <a:rPr lang="en-US" sz="2000" b="1" dirty="0">
                <a:cs typeface="Calibri"/>
              </a:rPr>
              <a:t>here appears to very little evidence on how </a:t>
            </a:r>
          </a:p>
          <a:p>
            <a:r>
              <a:rPr lang="en-US" sz="2000" b="1" dirty="0">
                <a:cs typeface="Calibri"/>
              </a:rPr>
              <a:t>       feedback from people with a learning disability </a:t>
            </a:r>
            <a:endParaRPr lang="en-US">
              <a:cs typeface="Calibri"/>
            </a:endParaRPr>
          </a:p>
          <a:p>
            <a:r>
              <a:rPr lang="en-US" sz="2000" b="1" dirty="0">
                <a:cs typeface="Calibri"/>
              </a:rPr>
              <a:t>        can be gathered" (Balls and Shanks, 2012).</a:t>
            </a:r>
            <a:endParaRPr lang="en-US" dirty="0">
              <a:cs typeface="Calibri"/>
            </a:endParaRPr>
          </a:p>
          <a:p>
            <a:endParaRPr lang="en-US" sz="2000" b="1">
              <a:solidFill>
                <a:srgbClr val="0070C0"/>
              </a:solidFill>
              <a:cs typeface="Calibri"/>
            </a:endParaRPr>
          </a:p>
          <a:p>
            <a:r>
              <a:rPr lang="en-GB" sz="2000" b="1" dirty="0">
                <a:solidFill>
                  <a:srgbClr val="000000"/>
                </a:solidFill>
                <a:cs typeface="Calibri"/>
              </a:rPr>
              <a:t>      "Gaining first hand feedback from service users </a:t>
            </a:r>
            <a:endParaRPr lang="en-US" sz="2000" b="1" dirty="0">
              <a:solidFill>
                <a:srgbClr val="4472C4"/>
              </a:solidFill>
              <a:cs typeface="Calibri"/>
            </a:endParaRPr>
          </a:p>
          <a:p>
            <a:r>
              <a:rPr lang="en-GB" sz="2000" b="1" dirty="0">
                <a:solidFill>
                  <a:srgbClr val="000000"/>
                </a:solidFill>
                <a:cs typeface="Calibri"/>
              </a:rPr>
              <a:t>         experiences within the community is </a:t>
            </a:r>
            <a:endParaRPr lang="en-US" sz="2000" b="1" dirty="0">
              <a:solidFill>
                <a:srgbClr val="4472C4"/>
              </a:solidFill>
              <a:cs typeface="Calibri"/>
            </a:endParaRPr>
          </a:p>
          <a:p>
            <a:r>
              <a:rPr lang="en-GB" sz="2000" b="1" dirty="0">
                <a:solidFill>
                  <a:srgbClr val="000000"/>
                </a:solidFill>
                <a:cs typeface="Calibri"/>
              </a:rPr>
              <a:t>        essential for service improvement" (NHS,2024).</a:t>
            </a:r>
            <a:endParaRPr lang="en-US" sz="2000" b="1" dirty="0">
              <a:solidFill>
                <a:srgbClr val="4472C4"/>
              </a:solidFill>
              <a:cs typeface="Calibri"/>
            </a:endParaRPr>
          </a:p>
          <a:p>
            <a:endParaRPr lang="en-GB" sz="2000" b="1" dirty="0">
              <a:cs typeface="Calibri"/>
            </a:endParaRPr>
          </a:p>
          <a:p>
            <a:pPr marL="342900" indent="-342900">
              <a:buFont typeface="Arial"/>
              <a:buChar char="•"/>
            </a:pPr>
            <a:r>
              <a:rPr lang="en-US" sz="2400" dirty="0">
                <a:cs typeface="Calibri"/>
              </a:rPr>
              <a:t>I am hoping that it </a:t>
            </a:r>
            <a:r>
              <a:rPr lang="en-US" sz="2400" dirty="0">
                <a:ea typeface="+mn-lt"/>
                <a:cs typeface="+mn-lt"/>
              </a:rPr>
              <a:t>will provide an insight on what worked and what didn’t </a:t>
            </a:r>
          </a:p>
          <a:p>
            <a:r>
              <a:rPr lang="en-US" sz="2400" dirty="0">
                <a:ea typeface="+mn-lt"/>
                <a:cs typeface="+mn-lt"/>
              </a:rPr>
              <a:t>     work focusing on the benefits of the </a:t>
            </a:r>
          </a:p>
          <a:p>
            <a:r>
              <a:rPr lang="en-US" sz="2400" dirty="0">
                <a:ea typeface="+mn-lt"/>
                <a:cs typeface="+mn-lt"/>
              </a:rPr>
              <a:t>     group from the service user’s perspective. </a:t>
            </a:r>
            <a:endParaRPr lang="en-US" sz="2400" dirty="0">
              <a:cs typeface="Calibri" panose="020F0502020204030204"/>
            </a:endParaRPr>
          </a:p>
          <a:p>
            <a:endParaRPr lang="en-US" sz="2000">
              <a:ea typeface="+mn-lt"/>
              <a:cs typeface="+mn-lt"/>
            </a:endParaRPr>
          </a:p>
          <a:p>
            <a:endParaRPr lang="en-US" sz="2000">
              <a:solidFill>
                <a:srgbClr val="0070C0"/>
              </a:solidFill>
              <a:cs typeface="Calibri"/>
            </a:endParaRPr>
          </a:p>
          <a:p>
            <a:endParaRPr lang="en-GB">
              <a:cs typeface="Calibri"/>
            </a:endParaRPr>
          </a:p>
        </p:txBody>
      </p:sp>
      <p:sp>
        <p:nvSpPr>
          <p:cNvPr id="24" name="AutoShape 12" descr="A group of people sitting in chairs reading books&#10;&#10;Description automatically generated"/>
          <p:cNvSpPr>
            <a:spLocks noChangeAspect="1" noChangeArrowheads="1"/>
          </p:cNvSpPr>
          <p:nvPr/>
        </p:nvSpPr>
        <p:spPr bwMode="auto">
          <a:xfrm>
            <a:off x="276225" y="158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5" name="AutoShape 14" descr="A group of people sitting in chairs reading books&#10;&#10;Description automatically generated"/>
          <p:cNvSpPr>
            <a:spLocks noChangeAspect="1" noChangeArrowheads="1"/>
          </p:cNvSpPr>
          <p:nvPr/>
        </p:nvSpPr>
        <p:spPr bwMode="auto">
          <a:xfrm>
            <a:off x="428625" y="1682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6" name="AutoShape 16" descr="A group of people sitting in chairs reading books&#10;&#10;Description automatically generated"/>
          <p:cNvSpPr>
            <a:spLocks noChangeAspect="1" noChangeArrowheads="1"/>
          </p:cNvSpPr>
          <p:nvPr/>
        </p:nvSpPr>
        <p:spPr bwMode="auto">
          <a:xfrm>
            <a:off x="123825"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2042237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F4AEB-C902-406E-2B43-46BE212693C0}"/>
              </a:ext>
            </a:extLst>
          </p:cNvPr>
          <p:cNvSpPr>
            <a:spLocks noGrp="1"/>
          </p:cNvSpPr>
          <p:nvPr>
            <p:ph type="title"/>
          </p:nvPr>
        </p:nvSpPr>
        <p:spPr>
          <a:xfrm>
            <a:off x="838200" y="3408217"/>
            <a:ext cx="10515600" cy="2768745"/>
          </a:xfrm>
        </p:spPr>
        <p:txBody>
          <a:bodyPr/>
          <a:lstStyle/>
          <a:p>
            <a:r>
              <a:rPr lang="en-GB">
                <a:cs typeface="Calibri Light"/>
              </a:rPr>
              <a:t> </a:t>
            </a:r>
            <a:endParaRPr lang="en-GB"/>
          </a:p>
        </p:txBody>
      </p:sp>
      <p:sp>
        <p:nvSpPr>
          <p:cNvPr id="3" name="Content Placeholder 2">
            <a:extLst>
              <a:ext uri="{FF2B5EF4-FFF2-40B4-BE49-F238E27FC236}">
                <a16:creationId xmlns:a16="http://schemas.microsoft.com/office/drawing/2014/main" id="{DEEB58FB-C6FC-FB3E-846A-099EC83DEA3C}"/>
              </a:ext>
            </a:extLst>
          </p:cNvPr>
          <p:cNvSpPr>
            <a:spLocks noGrp="1"/>
          </p:cNvSpPr>
          <p:nvPr>
            <p:ph idx="1"/>
          </p:nvPr>
        </p:nvSpPr>
        <p:spPr>
          <a:xfrm>
            <a:off x="4355040" y="1361662"/>
            <a:ext cx="7389641" cy="5591297"/>
          </a:xfrm>
        </p:spPr>
        <p:txBody>
          <a:bodyPr vert="horz" lIns="91440" tIns="45720" rIns="91440" bIns="45720" rtlCol="0" anchor="t">
            <a:normAutofit lnSpcReduction="10000"/>
          </a:bodyPr>
          <a:lstStyle/>
          <a:p>
            <a:r>
              <a:rPr lang="en-GB" sz="2400" dirty="0">
                <a:cs typeface="Calibri"/>
              </a:rPr>
              <a:t>As part of a quality improvement project, I devised a feedback form in a semi-structured questionnaire format (see appendix A).</a:t>
            </a:r>
            <a:endParaRPr lang="en-GB">
              <a:cs typeface="Calibri"/>
            </a:endParaRPr>
          </a:p>
          <a:p>
            <a:r>
              <a:rPr lang="en-GB" sz="2400" dirty="0">
                <a:ea typeface="Calibri"/>
                <a:cs typeface="Calibri"/>
              </a:rPr>
              <a:t>I spoke to my mentor and manager for support and guidance throughout the project and was allocated time away from my clinical work to devise the form and arrange visits to gather information.</a:t>
            </a:r>
          </a:p>
          <a:p>
            <a:r>
              <a:rPr lang="en-GB" sz="2400" dirty="0">
                <a:solidFill>
                  <a:srgbClr val="000000"/>
                </a:solidFill>
                <a:ea typeface="Calibri"/>
                <a:cs typeface="Calibri"/>
              </a:rPr>
              <a:t>I plan to share my feedback form with service users, family members and support staff, who attended the discovery through activity group.</a:t>
            </a:r>
            <a:endParaRPr lang="en-GB" sz="2400" dirty="0">
              <a:solidFill>
                <a:schemeClr val="accent1">
                  <a:lumMod val="75000"/>
                </a:schemeClr>
              </a:solidFill>
              <a:ea typeface="Calibri"/>
              <a:cs typeface="Calibri"/>
            </a:endParaRPr>
          </a:p>
          <a:p>
            <a:r>
              <a:rPr lang="en-GB" sz="2400" dirty="0">
                <a:ea typeface="Calibri"/>
                <a:cs typeface="Calibri"/>
              </a:rPr>
              <a:t>I plan to complete home visits or contact participants by telephone to gather the information required to complete the feedback forms.</a:t>
            </a:r>
            <a:r>
              <a:rPr lang="en-GB" dirty="0">
                <a:ea typeface="Calibri"/>
                <a:cs typeface="Calibri"/>
              </a:rPr>
              <a:t> </a:t>
            </a:r>
          </a:p>
          <a:p>
            <a:r>
              <a:rPr lang="en-GB" sz="2400" dirty="0">
                <a:solidFill>
                  <a:srgbClr val="000000"/>
                </a:solidFill>
                <a:ea typeface="Calibri"/>
                <a:cs typeface="Calibri"/>
              </a:rPr>
              <a:t>Within my work time I hope to allocate 1 hour for every visit or telephone call for each of the 4 participants. </a:t>
            </a:r>
            <a:endParaRPr lang="en-GB" dirty="0">
              <a:solidFill>
                <a:srgbClr val="000000"/>
              </a:solidFill>
              <a:ea typeface="Calibri"/>
              <a:cs typeface="Calibri"/>
            </a:endParaRPr>
          </a:p>
          <a:p>
            <a:endParaRPr lang="en-GB">
              <a:solidFill>
                <a:srgbClr val="0070C0"/>
              </a:solidFill>
              <a:ea typeface="Calibri"/>
              <a:cs typeface="Calibri"/>
            </a:endParaRPr>
          </a:p>
          <a:p>
            <a:pPr marL="0" indent="0">
              <a:buNone/>
            </a:pPr>
            <a:endParaRPr lang="en-GB" sz="2000">
              <a:ea typeface="Calibri"/>
              <a:cs typeface="Calibri"/>
            </a:endParaRPr>
          </a:p>
        </p:txBody>
      </p:sp>
      <p:grpSp>
        <p:nvGrpSpPr>
          <p:cNvPr id="7" name="Group 6">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290399" cy="6858000"/>
            <a:chOff x="651279" y="598259"/>
            <a:chExt cx="7704195" cy="5680742"/>
          </a:xfrm>
        </p:grpSpPr>
        <p:sp>
          <p:nvSpPr>
            <p:cNvPr id="8"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7659334" cy="5680742"/>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7704195" cy="5680742"/>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p:cNvSpPr txBox="1"/>
          <p:nvPr/>
        </p:nvSpPr>
        <p:spPr>
          <a:xfrm>
            <a:off x="4349660" y="433320"/>
            <a:ext cx="7140433" cy="830997"/>
          </a:xfrm>
          <a:prstGeom prst="rect">
            <a:avLst/>
          </a:prstGeom>
          <a:solidFill>
            <a:schemeClr val="accent6">
              <a:lumMod val="60000"/>
              <a:lumOff val="40000"/>
            </a:schemeClr>
          </a:solidFill>
        </p:spPr>
        <p:txBody>
          <a:bodyPr wrap="square" lIns="91440" tIns="45720" rIns="91440" bIns="45720" rtlCol="0" anchor="t">
            <a:spAutoFit/>
          </a:bodyPr>
          <a:lstStyle/>
          <a:p>
            <a:r>
              <a:rPr lang="en-GB" sz="4800" b="1"/>
              <a:t>  Plan</a:t>
            </a:r>
            <a:r>
              <a:rPr lang="en-GB" sz="4800"/>
              <a:t> </a:t>
            </a:r>
            <a:endParaRPr lang="en-GB"/>
          </a:p>
        </p:txBody>
      </p:sp>
      <p:pic>
        <p:nvPicPr>
          <p:cNvPr id="4" name="Picture 3" descr="A person pointing at a light bulb&#10;&#10;Description automatically generated">
            <a:extLst>
              <a:ext uri="{FF2B5EF4-FFF2-40B4-BE49-F238E27FC236}">
                <a16:creationId xmlns:a16="http://schemas.microsoft.com/office/drawing/2014/main" id="{4C372B6C-FA3D-EBFE-429A-AA3F8C56EA07}"/>
              </a:ext>
            </a:extLst>
          </p:cNvPr>
          <p:cNvPicPr>
            <a:picLocks noChangeAspect="1"/>
          </p:cNvPicPr>
          <p:nvPr/>
        </p:nvPicPr>
        <p:blipFill>
          <a:blip r:embed="rId2"/>
          <a:stretch>
            <a:fillRect/>
          </a:stretch>
        </p:blipFill>
        <p:spPr>
          <a:xfrm>
            <a:off x="293611" y="1874884"/>
            <a:ext cx="3438525" cy="3438525"/>
          </a:xfrm>
          <a:prstGeom prst="rect">
            <a:avLst/>
          </a:prstGeom>
        </p:spPr>
      </p:pic>
      <p:sp>
        <p:nvSpPr>
          <p:cNvPr id="10" name="TextBox 9">
            <a:extLst>
              <a:ext uri="{FF2B5EF4-FFF2-40B4-BE49-F238E27FC236}">
                <a16:creationId xmlns:a16="http://schemas.microsoft.com/office/drawing/2014/main" id="{8DF6B3F9-D2C2-3074-82EE-65BF46FB0A49}"/>
              </a:ext>
            </a:extLst>
          </p:cNvPr>
          <p:cNvSpPr txBox="1"/>
          <p:nvPr/>
        </p:nvSpPr>
        <p:spPr>
          <a:xfrm rot="-10800000" flipV="1">
            <a:off x="-2077845" y="526663"/>
            <a:ext cx="782629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a:solidFill>
                  <a:srgbClr val="FFFFFF"/>
                </a:solidFill>
              </a:rPr>
              <a:t>                    </a:t>
            </a:r>
            <a:r>
              <a:rPr lang="en-GB" sz="4800" b="1"/>
              <a:t>PDSA Cycle</a:t>
            </a:r>
          </a:p>
        </p:txBody>
      </p:sp>
    </p:spTree>
    <p:extLst>
      <p:ext uri="{BB962C8B-B14F-4D97-AF65-F5344CB8AC3E}">
        <p14:creationId xmlns:p14="http://schemas.microsoft.com/office/powerpoint/2010/main" val="11909492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895DF-4250-3901-FDAD-2800F000D4C6}"/>
              </a:ext>
            </a:extLst>
          </p:cNvPr>
          <p:cNvSpPr>
            <a:spLocks noGrp="1"/>
          </p:cNvSpPr>
          <p:nvPr>
            <p:ph type="title"/>
          </p:nvPr>
        </p:nvSpPr>
        <p:spPr>
          <a:xfrm>
            <a:off x="4805244" y="390109"/>
            <a:ext cx="6974665" cy="805469"/>
          </a:xfrm>
          <a:solidFill>
            <a:schemeClr val="accent6">
              <a:lumMod val="60000"/>
              <a:lumOff val="40000"/>
            </a:schemeClr>
          </a:solidFill>
        </p:spPr>
        <p:txBody>
          <a:bodyPr>
            <a:normAutofit/>
          </a:bodyPr>
          <a:lstStyle/>
          <a:p>
            <a:r>
              <a:rPr lang="en-GB" sz="4800" b="1">
                <a:latin typeface="Calibri"/>
                <a:cs typeface="Calibri"/>
              </a:rPr>
              <a:t>Do</a:t>
            </a:r>
          </a:p>
        </p:txBody>
      </p:sp>
      <p:sp>
        <p:nvSpPr>
          <p:cNvPr id="3" name="Content Placeholder 2">
            <a:extLst>
              <a:ext uri="{FF2B5EF4-FFF2-40B4-BE49-F238E27FC236}">
                <a16:creationId xmlns:a16="http://schemas.microsoft.com/office/drawing/2014/main" id="{AB4E317B-E576-7EBE-5082-98E2F2619AFE}"/>
              </a:ext>
            </a:extLst>
          </p:cNvPr>
          <p:cNvSpPr>
            <a:spLocks noGrp="1"/>
          </p:cNvSpPr>
          <p:nvPr>
            <p:ph idx="1"/>
          </p:nvPr>
        </p:nvSpPr>
        <p:spPr>
          <a:xfrm>
            <a:off x="4728509" y="1181945"/>
            <a:ext cx="7332419" cy="5617627"/>
          </a:xfrm>
        </p:spPr>
        <p:txBody>
          <a:bodyPr vert="horz" lIns="91440" tIns="45720" rIns="91440" bIns="45720" rtlCol="0" anchor="t">
            <a:noAutofit/>
          </a:bodyPr>
          <a:lstStyle/>
          <a:p>
            <a:pPr marL="342900" indent="-342900">
              <a:buFont typeface="Arial"/>
              <a:buChar char="•"/>
            </a:pPr>
            <a:r>
              <a:rPr lang="en-GB" sz="2400" dirty="0">
                <a:solidFill>
                  <a:srgbClr val="000000"/>
                </a:solidFill>
                <a:latin typeface="Calibri"/>
                <a:cs typeface="Calibri"/>
              </a:rPr>
              <a:t>As part of the quality improvement project following a PDSA cycle I carried out the plan.</a:t>
            </a:r>
            <a:endParaRPr lang="en-US" sz="2400" dirty="0">
              <a:solidFill>
                <a:srgbClr val="000000"/>
              </a:solidFill>
              <a:latin typeface="Calibri"/>
              <a:cs typeface="Calibri"/>
            </a:endParaRPr>
          </a:p>
          <a:p>
            <a:pPr marL="342900" indent="-342900">
              <a:buFont typeface="Arial"/>
              <a:buChar char="•"/>
            </a:pPr>
            <a:r>
              <a:rPr lang="en-GB" sz="2400" dirty="0">
                <a:solidFill>
                  <a:srgbClr val="000000"/>
                </a:solidFill>
                <a:latin typeface="Calibri"/>
                <a:cs typeface="Calibri"/>
              </a:rPr>
              <a:t>I devised a feedback form questionnaire with 4 service users, families and support staff who attended the group. </a:t>
            </a:r>
            <a:endParaRPr lang="en-US" sz="2400">
              <a:solidFill>
                <a:srgbClr val="000000"/>
              </a:solidFill>
              <a:latin typeface="Calibri"/>
              <a:cs typeface="Calibri"/>
            </a:endParaRPr>
          </a:p>
          <a:p>
            <a:pPr marL="342900" indent="-342900">
              <a:buFont typeface="Arial"/>
              <a:buChar char="•"/>
            </a:pPr>
            <a:r>
              <a:rPr lang="en-GB" sz="2400" dirty="0">
                <a:solidFill>
                  <a:srgbClr val="000000"/>
                </a:solidFill>
                <a:latin typeface="Calibri"/>
                <a:cs typeface="Calibri"/>
              </a:rPr>
              <a:t>I adapted the forms with visuals to aid feedback. </a:t>
            </a:r>
            <a:endParaRPr lang="en-US" sz="2400" dirty="0">
              <a:solidFill>
                <a:srgbClr val="000000"/>
              </a:solidFill>
              <a:latin typeface="Calibri"/>
              <a:cs typeface="Calibri"/>
            </a:endParaRPr>
          </a:p>
          <a:p>
            <a:pPr marL="342900" indent="-342900">
              <a:buFont typeface="Arial"/>
              <a:buChar char="•"/>
            </a:pPr>
            <a:r>
              <a:rPr lang="en-GB" sz="2400" dirty="0">
                <a:solidFill>
                  <a:srgbClr val="000000"/>
                </a:solidFill>
                <a:latin typeface="Calibri"/>
                <a:cs typeface="Calibri"/>
              </a:rPr>
              <a:t>I made telephone calls to the service users, support staff and carers to arrange the face-to-face visits. However, this didn’t go to plan, and I had to change the face-to-face visits to completing the feed-back forms over the telephone. </a:t>
            </a:r>
          </a:p>
          <a:p>
            <a:pPr marL="342900" indent="-342900">
              <a:buFont typeface="Arial"/>
              <a:buChar char="•"/>
            </a:pPr>
            <a:r>
              <a:rPr lang="en-GB" sz="2400" dirty="0">
                <a:solidFill>
                  <a:srgbClr val="000000"/>
                </a:solidFill>
                <a:latin typeface="Calibri"/>
                <a:cs typeface="Calibri"/>
              </a:rPr>
              <a:t>I spoke to two carers, one family member and one service user via telephone and asked them direct questions from the feedback form.</a:t>
            </a:r>
            <a:endParaRPr lang="en-GB" dirty="0"/>
          </a:p>
          <a:p>
            <a:pPr marL="342900" indent="-342900"/>
            <a:endParaRPr lang="en-GB" sz="2000">
              <a:solidFill>
                <a:srgbClr val="000000"/>
              </a:solidFill>
              <a:latin typeface="Arial"/>
              <a:cs typeface="Arial"/>
            </a:endParaRPr>
          </a:p>
          <a:p>
            <a:pPr marL="0" indent="0">
              <a:buNone/>
            </a:pPr>
            <a:endParaRPr lang="en-GB" sz="2000">
              <a:solidFill>
                <a:srgbClr val="000000"/>
              </a:solidFill>
              <a:latin typeface="Arial"/>
              <a:cs typeface="Arial"/>
            </a:endParaRPr>
          </a:p>
          <a:p>
            <a:pPr marL="0" indent="0">
              <a:buNone/>
            </a:pPr>
            <a:endParaRPr lang="en-GB" sz="2000">
              <a:solidFill>
                <a:srgbClr val="0070C0"/>
              </a:solidFill>
              <a:latin typeface="Arial"/>
              <a:cs typeface="Calibri"/>
            </a:endParaRPr>
          </a:p>
          <a:p>
            <a:endParaRPr lang="en-GB">
              <a:cs typeface="Calibri"/>
            </a:endParaRPr>
          </a:p>
        </p:txBody>
      </p:sp>
      <p:grpSp>
        <p:nvGrpSpPr>
          <p:cNvPr id="7" name="Group 6">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657816" cy="6858000"/>
            <a:chOff x="651279" y="598259"/>
            <a:chExt cx="8363959" cy="5680742"/>
          </a:xfrm>
        </p:grpSpPr>
        <p:sp>
          <p:nvSpPr>
            <p:cNvPr id="8"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797337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8363959" cy="5680742"/>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Two women holding hands and dancing&#10;&#10;Description automatically generated">
            <a:extLst>
              <a:ext uri="{FF2B5EF4-FFF2-40B4-BE49-F238E27FC236}">
                <a16:creationId xmlns:a16="http://schemas.microsoft.com/office/drawing/2014/main" id="{2A3FE26A-DCCE-4453-2F72-B767B2BB0357}"/>
              </a:ext>
            </a:extLst>
          </p:cNvPr>
          <p:cNvPicPr>
            <a:picLocks noChangeAspect="1"/>
          </p:cNvPicPr>
          <p:nvPr/>
        </p:nvPicPr>
        <p:blipFill>
          <a:blip r:embed="rId2"/>
          <a:stretch>
            <a:fillRect/>
          </a:stretch>
        </p:blipFill>
        <p:spPr>
          <a:xfrm>
            <a:off x="637145" y="1979267"/>
            <a:ext cx="3228975" cy="3228975"/>
          </a:xfrm>
          <a:prstGeom prst="rect">
            <a:avLst/>
          </a:prstGeom>
        </p:spPr>
      </p:pic>
      <p:sp>
        <p:nvSpPr>
          <p:cNvPr id="5" name="TextBox 4">
            <a:extLst>
              <a:ext uri="{FF2B5EF4-FFF2-40B4-BE49-F238E27FC236}">
                <a16:creationId xmlns:a16="http://schemas.microsoft.com/office/drawing/2014/main" id="{C57C7807-E054-CFA5-1B82-E35D029B6D5D}"/>
              </a:ext>
            </a:extLst>
          </p:cNvPr>
          <p:cNvSpPr txBox="1"/>
          <p:nvPr/>
        </p:nvSpPr>
        <p:spPr>
          <a:xfrm rot="10800000" flipV="1">
            <a:off x="635620" y="545637"/>
            <a:ext cx="368721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a:solidFill>
                  <a:srgbClr val="FFFFFF"/>
                </a:solidFill>
              </a:rPr>
              <a:t>  </a:t>
            </a:r>
            <a:r>
              <a:rPr lang="en-GB" sz="4800" b="1"/>
              <a:t>PDSA Cycle</a:t>
            </a:r>
          </a:p>
        </p:txBody>
      </p:sp>
    </p:spTree>
    <p:extLst>
      <p:ext uri="{BB962C8B-B14F-4D97-AF65-F5344CB8AC3E}">
        <p14:creationId xmlns:p14="http://schemas.microsoft.com/office/powerpoint/2010/main" val="40518783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2DC5F-4D68-BDF4-797E-505E3D428BB5}"/>
              </a:ext>
            </a:extLst>
          </p:cNvPr>
          <p:cNvSpPr>
            <a:spLocks noGrp="1"/>
          </p:cNvSpPr>
          <p:nvPr>
            <p:ph type="title"/>
          </p:nvPr>
        </p:nvSpPr>
        <p:spPr/>
        <p:txBody>
          <a:bodyPr/>
          <a:lstStyle/>
          <a:p>
            <a:r>
              <a:rPr lang="en-GB">
                <a:cs typeface="Calibri Light"/>
              </a:rPr>
              <a:t> </a:t>
            </a:r>
            <a:endParaRPr lang="en-GB"/>
          </a:p>
        </p:txBody>
      </p:sp>
      <p:sp>
        <p:nvSpPr>
          <p:cNvPr id="3" name="Content Placeholder 2">
            <a:extLst>
              <a:ext uri="{FF2B5EF4-FFF2-40B4-BE49-F238E27FC236}">
                <a16:creationId xmlns:a16="http://schemas.microsoft.com/office/drawing/2014/main" id="{87D7369C-0364-B540-73A5-1414CA8F85B8}"/>
              </a:ext>
            </a:extLst>
          </p:cNvPr>
          <p:cNvSpPr>
            <a:spLocks noGrp="1"/>
          </p:cNvSpPr>
          <p:nvPr>
            <p:ph idx="1"/>
          </p:nvPr>
        </p:nvSpPr>
        <p:spPr>
          <a:xfrm>
            <a:off x="4666311" y="1679230"/>
            <a:ext cx="7401108" cy="5296018"/>
          </a:xfrm>
        </p:spPr>
        <p:txBody>
          <a:bodyPr vert="horz" lIns="91440" tIns="45720" rIns="91440" bIns="45720" rtlCol="0" anchor="t">
            <a:normAutofit/>
          </a:bodyPr>
          <a:lstStyle/>
          <a:p>
            <a:pPr marL="342900" indent="-342900"/>
            <a:r>
              <a:rPr lang="en-GB" sz="2400" dirty="0">
                <a:ea typeface="Calibri"/>
                <a:cs typeface="Calibri"/>
              </a:rPr>
              <a:t>The feedback form was considered relatively successful in that it showed that the group had received mainly positive but some negative feedback.</a:t>
            </a:r>
          </a:p>
          <a:p>
            <a:pPr marL="342900" indent="-342900"/>
            <a:r>
              <a:rPr lang="en-GB" sz="2400" dirty="0">
                <a:ea typeface="Calibri"/>
                <a:cs typeface="Calibri"/>
              </a:rPr>
              <a:t>It was also difficult prioritising my time away from clinical work to complete the project. </a:t>
            </a:r>
            <a:endParaRPr lang="en-GB" dirty="0">
              <a:cs typeface="Calibri" panose="020F0502020204030204"/>
            </a:endParaRPr>
          </a:p>
          <a:p>
            <a:pPr marL="342900" indent="-342900"/>
            <a:r>
              <a:rPr lang="en-GB" sz="2400" dirty="0">
                <a:ea typeface="Calibri"/>
                <a:cs typeface="Calibri"/>
              </a:rPr>
              <a:t>There were many things that impacted on the project, the main thing was that it was difficult to arrange to see people especially so soon after Christmas. </a:t>
            </a:r>
          </a:p>
          <a:p>
            <a:pPr marL="342900" indent="-342900"/>
            <a:r>
              <a:rPr lang="en-GB" sz="2400" dirty="0">
                <a:ea typeface="Calibri"/>
                <a:cs typeface="Calibri"/>
              </a:rPr>
              <a:t>Considerations had to be made on devising the form and understanding who the responses were from. </a:t>
            </a:r>
          </a:p>
          <a:p>
            <a:pPr marL="342900" indent="-342900"/>
            <a:r>
              <a:rPr lang="en-GB" sz="2400" dirty="0">
                <a:ea typeface="Calibri"/>
                <a:cs typeface="Calibri"/>
              </a:rPr>
              <a:t>The feedback forms were completed by family, carers and a service user who attended the group.</a:t>
            </a:r>
            <a:endParaRPr lang="en-GB" sz="2400" dirty="0">
              <a:cs typeface="Calibri"/>
            </a:endParaRPr>
          </a:p>
          <a:p>
            <a:pPr marL="0" indent="0">
              <a:buNone/>
            </a:pPr>
            <a:endParaRPr lang="en-GB" sz="2000">
              <a:ea typeface="Calibri"/>
              <a:cs typeface="Calibri"/>
            </a:endParaRPr>
          </a:p>
        </p:txBody>
      </p:sp>
      <p:grpSp>
        <p:nvGrpSpPr>
          <p:cNvPr id="7" name="Group 6">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1850" y="-1"/>
            <a:ext cx="5007586" cy="6911474"/>
            <a:chOff x="37424" y="598259"/>
            <a:chExt cx="8992034" cy="5725037"/>
          </a:xfrm>
        </p:grpSpPr>
        <p:sp>
          <p:nvSpPr>
            <p:cNvPr id="8"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2855" y="642554"/>
              <a:ext cx="4828657"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424" y="598259"/>
              <a:ext cx="8992034" cy="5710798"/>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TextBox 9"/>
          <p:cNvSpPr txBox="1"/>
          <p:nvPr/>
        </p:nvSpPr>
        <p:spPr>
          <a:xfrm>
            <a:off x="4856618" y="581891"/>
            <a:ext cx="7048483" cy="830997"/>
          </a:xfrm>
          <a:prstGeom prst="rect">
            <a:avLst/>
          </a:prstGeom>
          <a:solidFill>
            <a:schemeClr val="accent6">
              <a:lumMod val="60000"/>
              <a:lumOff val="40000"/>
            </a:schemeClr>
          </a:solidFill>
        </p:spPr>
        <p:txBody>
          <a:bodyPr wrap="square" rtlCol="0">
            <a:spAutoFit/>
          </a:bodyPr>
          <a:lstStyle/>
          <a:p>
            <a:r>
              <a:rPr lang="en-GB" sz="4800" b="1">
                <a:latin typeface="Calibri" panose="020F0502020204030204" pitchFamily="34" charset="0"/>
                <a:cs typeface="Calibri" panose="020F0502020204030204" pitchFamily="34" charset="0"/>
              </a:rPr>
              <a:t>Study</a:t>
            </a:r>
            <a:r>
              <a:rPr lang="en-GB" b="1"/>
              <a:t> </a:t>
            </a:r>
          </a:p>
        </p:txBody>
      </p:sp>
      <p:pic>
        <p:nvPicPr>
          <p:cNvPr id="4" name="Picture 3">
            <a:extLst>
              <a:ext uri="{FF2B5EF4-FFF2-40B4-BE49-F238E27FC236}">
                <a16:creationId xmlns:a16="http://schemas.microsoft.com/office/drawing/2014/main" id="{59F003CE-D8DC-BDF3-A3C0-90CA9F6AF1DA}"/>
              </a:ext>
            </a:extLst>
          </p:cNvPr>
          <p:cNvPicPr>
            <a:picLocks noChangeAspect="1"/>
          </p:cNvPicPr>
          <p:nvPr/>
        </p:nvPicPr>
        <p:blipFill>
          <a:blip r:embed="rId2"/>
          <a:stretch>
            <a:fillRect/>
          </a:stretch>
        </p:blipFill>
        <p:spPr>
          <a:xfrm>
            <a:off x="519944" y="2029625"/>
            <a:ext cx="3286125" cy="3461971"/>
          </a:xfrm>
          <a:prstGeom prst="rect">
            <a:avLst/>
          </a:prstGeom>
        </p:spPr>
      </p:pic>
      <p:sp>
        <p:nvSpPr>
          <p:cNvPr id="5" name="TextBox 4">
            <a:extLst>
              <a:ext uri="{FF2B5EF4-FFF2-40B4-BE49-F238E27FC236}">
                <a16:creationId xmlns:a16="http://schemas.microsoft.com/office/drawing/2014/main" id="{8B727771-A4F4-3321-EF62-1FF28832498B}"/>
              </a:ext>
            </a:extLst>
          </p:cNvPr>
          <p:cNvSpPr txBox="1"/>
          <p:nvPr/>
        </p:nvSpPr>
        <p:spPr>
          <a:xfrm>
            <a:off x="-12393" y="652809"/>
            <a:ext cx="4443227" cy="830997"/>
          </a:xfrm>
          <a:prstGeom prst="rect">
            <a:avLst/>
          </a:prstGeom>
          <a:solidFill>
            <a:schemeClr val="accent6">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a:solidFill>
                  <a:srgbClr val="FFFFFF"/>
                </a:solidFill>
              </a:rPr>
              <a:t>   </a:t>
            </a:r>
            <a:r>
              <a:rPr lang="en-GB" sz="4800"/>
              <a:t> </a:t>
            </a:r>
            <a:r>
              <a:rPr lang="en-GB" sz="4800" b="1"/>
              <a:t>PDSA Cycle</a:t>
            </a:r>
          </a:p>
        </p:txBody>
      </p:sp>
    </p:spTree>
    <p:extLst>
      <p:ext uri="{BB962C8B-B14F-4D97-AF65-F5344CB8AC3E}">
        <p14:creationId xmlns:p14="http://schemas.microsoft.com/office/powerpoint/2010/main" val="26978291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a:extLst>
            <a:ext uri="{FF2B5EF4-FFF2-40B4-BE49-F238E27FC236}">
              <a16:creationId xmlns:a16="http://schemas.microsoft.com/office/drawing/2014/main" id="{2A38D0E6-A427-D858-015F-DF322869BB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094D38-9701-92FE-885B-8E0B13AE204A}"/>
              </a:ext>
            </a:extLst>
          </p:cNvPr>
          <p:cNvSpPr>
            <a:spLocks noGrp="1"/>
          </p:cNvSpPr>
          <p:nvPr>
            <p:ph type="title"/>
          </p:nvPr>
        </p:nvSpPr>
        <p:spPr/>
        <p:txBody>
          <a:bodyPr/>
          <a:lstStyle/>
          <a:p>
            <a:r>
              <a:rPr lang="en-GB">
                <a:cs typeface="Calibri Light"/>
              </a:rPr>
              <a:t> </a:t>
            </a:r>
            <a:endParaRPr lang="en-GB"/>
          </a:p>
        </p:txBody>
      </p:sp>
      <p:sp>
        <p:nvSpPr>
          <p:cNvPr id="3" name="Content Placeholder 2">
            <a:extLst>
              <a:ext uri="{FF2B5EF4-FFF2-40B4-BE49-F238E27FC236}">
                <a16:creationId xmlns:a16="http://schemas.microsoft.com/office/drawing/2014/main" id="{C58DDFD3-E2EE-DF10-AA40-BC21CC23104C}"/>
              </a:ext>
            </a:extLst>
          </p:cNvPr>
          <p:cNvSpPr>
            <a:spLocks noGrp="1"/>
          </p:cNvSpPr>
          <p:nvPr>
            <p:ph idx="1"/>
          </p:nvPr>
        </p:nvSpPr>
        <p:spPr>
          <a:xfrm>
            <a:off x="4666311" y="1416903"/>
            <a:ext cx="7401108" cy="6334722"/>
          </a:xfrm>
        </p:spPr>
        <p:txBody>
          <a:bodyPr vert="horz" lIns="91440" tIns="45720" rIns="91440" bIns="45720" rtlCol="0" anchor="t">
            <a:normAutofit/>
          </a:bodyPr>
          <a:lstStyle/>
          <a:p>
            <a:pPr marL="342900" indent="-342900"/>
            <a:r>
              <a:rPr lang="en-GB" sz="2400" dirty="0">
                <a:ea typeface="Calibri"/>
                <a:cs typeface="Calibri"/>
              </a:rPr>
              <a:t>Following the project there were some common themes that came from the outcome of the feedback forms. Please see table below:</a:t>
            </a:r>
            <a:endParaRPr lang="en-GB" dirty="0">
              <a:ea typeface="Calibri" panose="020F0502020204030204"/>
              <a:cs typeface="Calibri" panose="020F0502020204030204"/>
            </a:endParaRPr>
          </a:p>
        </p:txBody>
      </p:sp>
      <p:grpSp>
        <p:nvGrpSpPr>
          <p:cNvPr id="7" name="Group 6">
            <a:extLst>
              <a:ext uri="{FF2B5EF4-FFF2-40B4-BE49-F238E27FC236}">
                <a16:creationId xmlns:a16="http://schemas.microsoft.com/office/drawing/2014/main" id="{C376458C-8566-8CEC-AC02-5D8FE9B862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1850" y="-1"/>
            <a:ext cx="5007586" cy="6911474"/>
            <a:chOff x="37424" y="598259"/>
            <a:chExt cx="8992034" cy="5725037"/>
          </a:xfrm>
        </p:grpSpPr>
        <p:sp>
          <p:nvSpPr>
            <p:cNvPr id="8" name="Color">
              <a:extLst>
                <a:ext uri="{FF2B5EF4-FFF2-40B4-BE49-F238E27FC236}">
                  <a16:creationId xmlns:a16="http://schemas.microsoft.com/office/drawing/2014/main" id="{62E10054-9B36-1696-6B6F-8EACADDB7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2855" y="642554"/>
              <a:ext cx="4828657"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lor">
              <a:extLst>
                <a:ext uri="{FF2B5EF4-FFF2-40B4-BE49-F238E27FC236}">
                  <a16:creationId xmlns:a16="http://schemas.microsoft.com/office/drawing/2014/main" id="{C55E11DC-24FF-70BA-AE27-213064465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424" y="598259"/>
              <a:ext cx="8992034" cy="5710798"/>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TextBox 9">
            <a:extLst>
              <a:ext uri="{FF2B5EF4-FFF2-40B4-BE49-F238E27FC236}">
                <a16:creationId xmlns:a16="http://schemas.microsoft.com/office/drawing/2014/main" id="{CAE4276A-1558-2F03-E180-4C8B2C03219D}"/>
              </a:ext>
            </a:extLst>
          </p:cNvPr>
          <p:cNvSpPr txBox="1"/>
          <p:nvPr/>
        </p:nvSpPr>
        <p:spPr>
          <a:xfrm>
            <a:off x="4856618" y="581891"/>
            <a:ext cx="7048483" cy="830997"/>
          </a:xfrm>
          <a:prstGeom prst="rect">
            <a:avLst/>
          </a:prstGeom>
          <a:solidFill>
            <a:schemeClr val="accent6">
              <a:lumMod val="60000"/>
              <a:lumOff val="40000"/>
            </a:schemeClr>
          </a:solidFill>
        </p:spPr>
        <p:txBody>
          <a:bodyPr wrap="square" rtlCol="0">
            <a:spAutoFit/>
          </a:bodyPr>
          <a:lstStyle/>
          <a:p>
            <a:r>
              <a:rPr lang="en-GB" sz="4800" b="1">
                <a:latin typeface="Calibri" panose="020F0502020204030204" pitchFamily="34" charset="0"/>
                <a:cs typeface="Calibri" panose="020F0502020204030204" pitchFamily="34" charset="0"/>
              </a:rPr>
              <a:t>Study</a:t>
            </a:r>
            <a:r>
              <a:rPr lang="en-GB" b="1"/>
              <a:t> </a:t>
            </a:r>
          </a:p>
        </p:txBody>
      </p:sp>
      <p:pic>
        <p:nvPicPr>
          <p:cNvPr id="4" name="Picture 3">
            <a:extLst>
              <a:ext uri="{FF2B5EF4-FFF2-40B4-BE49-F238E27FC236}">
                <a16:creationId xmlns:a16="http://schemas.microsoft.com/office/drawing/2014/main" id="{B0EA4DE3-A99B-2393-EDFF-14D1257E9027}"/>
              </a:ext>
            </a:extLst>
          </p:cNvPr>
          <p:cNvPicPr>
            <a:picLocks noChangeAspect="1"/>
          </p:cNvPicPr>
          <p:nvPr/>
        </p:nvPicPr>
        <p:blipFill>
          <a:blip r:embed="rId2"/>
          <a:stretch>
            <a:fillRect/>
          </a:stretch>
        </p:blipFill>
        <p:spPr>
          <a:xfrm>
            <a:off x="519944" y="2029625"/>
            <a:ext cx="3286125" cy="3461971"/>
          </a:xfrm>
          <a:prstGeom prst="rect">
            <a:avLst/>
          </a:prstGeom>
        </p:spPr>
      </p:pic>
      <p:sp>
        <p:nvSpPr>
          <p:cNvPr id="5" name="TextBox 4">
            <a:extLst>
              <a:ext uri="{FF2B5EF4-FFF2-40B4-BE49-F238E27FC236}">
                <a16:creationId xmlns:a16="http://schemas.microsoft.com/office/drawing/2014/main" id="{5C9A7346-A377-206D-7C36-82C508AE383F}"/>
              </a:ext>
            </a:extLst>
          </p:cNvPr>
          <p:cNvSpPr txBox="1"/>
          <p:nvPr/>
        </p:nvSpPr>
        <p:spPr>
          <a:xfrm>
            <a:off x="-12393" y="652809"/>
            <a:ext cx="4443227" cy="830997"/>
          </a:xfrm>
          <a:prstGeom prst="rect">
            <a:avLst/>
          </a:prstGeom>
          <a:solidFill>
            <a:schemeClr val="accent6">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a:solidFill>
                  <a:srgbClr val="FFFFFF"/>
                </a:solidFill>
              </a:rPr>
              <a:t>   </a:t>
            </a:r>
            <a:r>
              <a:rPr lang="en-GB" sz="4800"/>
              <a:t> </a:t>
            </a:r>
            <a:r>
              <a:rPr lang="en-GB" sz="4800" b="1"/>
              <a:t>PDSA Cycle</a:t>
            </a:r>
          </a:p>
        </p:txBody>
      </p:sp>
      <p:graphicFrame>
        <p:nvGraphicFramePr>
          <p:cNvPr id="11" name="Table 10">
            <a:extLst>
              <a:ext uri="{FF2B5EF4-FFF2-40B4-BE49-F238E27FC236}">
                <a16:creationId xmlns:a16="http://schemas.microsoft.com/office/drawing/2014/main" id="{E8ED6F44-09D0-66FF-E98A-DBC0C6FE91C3}"/>
              </a:ext>
            </a:extLst>
          </p:cNvPr>
          <p:cNvGraphicFramePr>
            <a:graphicFrameLocks noGrp="1"/>
          </p:cNvGraphicFramePr>
          <p:nvPr>
            <p:extLst>
              <p:ext uri="{D42A27DB-BD31-4B8C-83A1-F6EECF244321}">
                <p14:modId xmlns:p14="http://schemas.microsoft.com/office/powerpoint/2010/main" val="2398818088"/>
              </p:ext>
            </p:extLst>
          </p:nvPr>
        </p:nvGraphicFramePr>
        <p:xfrm>
          <a:off x="5060830" y="2688566"/>
          <a:ext cx="6495404" cy="2431746"/>
        </p:xfrm>
        <a:graphic>
          <a:graphicData uri="http://schemas.openxmlformats.org/drawingml/2006/table">
            <a:tbl>
              <a:tblPr firstRow="1" bandRow="1">
                <a:tableStyleId>{5C22544A-7EE6-4342-B048-85BDC9FD1C3A}</a:tableStyleId>
              </a:tblPr>
              <a:tblGrid>
                <a:gridCol w="3247702">
                  <a:extLst>
                    <a:ext uri="{9D8B030D-6E8A-4147-A177-3AD203B41FA5}">
                      <a16:colId xmlns:a16="http://schemas.microsoft.com/office/drawing/2014/main" val="3324393095"/>
                    </a:ext>
                  </a:extLst>
                </a:gridCol>
                <a:gridCol w="3247702">
                  <a:extLst>
                    <a:ext uri="{9D8B030D-6E8A-4147-A177-3AD203B41FA5}">
                      <a16:colId xmlns:a16="http://schemas.microsoft.com/office/drawing/2014/main" val="2969193857"/>
                    </a:ext>
                  </a:extLst>
                </a:gridCol>
              </a:tblGrid>
              <a:tr h="540388">
                <a:tc>
                  <a:txBody>
                    <a:bodyPr/>
                    <a:lstStyle/>
                    <a:p>
                      <a:pPr algn="l" rtl="0" fontAlgn="base"/>
                      <a:r>
                        <a:rPr lang="en-GB" sz="2000" b="1" i="0">
                          <a:solidFill>
                            <a:srgbClr val="000000"/>
                          </a:solidFill>
                          <a:effectLst/>
                          <a:latin typeface="Calibri"/>
                        </a:rPr>
                        <a:t>Positive comments </a:t>
                      </a:r>
                      <a:endParaRPr lang="en-GB" b="1" i="0">
                        <a:solidFill>
                          <a:srgbClr val="FFFFFF"/>
                        </a:solidFill>
                        <a:effectLst/>
                        <a:latin typeface="Calibri"/>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A9D18E"/>
                    </a:solidFill>
                  </a:tcPr>
                </a:tc>
                <a:tc>
                  <a:txBody>
                    <a:bodyPr/>
                    <a:lstStyle/>
                    <a:p>
                      <a:pPr algn="l" rtl="0" fontAlgn="base"/>
                      <a:r>
                        <a:rPr lang="en-GB" sz="2000" b="1" i="0">
                          <a:solidFill>
                            <a:srgbClr val="000000"/>
                          </a:solidFill>
                          <a:effectLst/>
                          <a:latin typeface="Calibri"/>
                        </a:rPr>
                        <a:t>Negative comments </a:t>
                      </a:r>
                      <a:endParaRPr lang="en-GB" b="1" i="0">
                        <a:solidFill>
                          <a:srgbClr val="FFFFFF"/>
                        </a:solidFill>
                        <a:effectLst/>
                        <a:latin typeface="Calibri"/>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A9D18E"/>
                    </a:solidFill>
                  </a:tcPr>
                </a:tc>
                <a:extLst>
                  <a:ext uri="{0D108BD9-81ED-4DB2-BD59-A6C34878D82A}">
                    <a16:rowId xmlns:a16="http://schemas.microsoft.com/office/drawing/2014/main" val="2861966290"/>
                  </a:ext>
                </a:extLst>
              </a:tr>
              <a:tr h="1891358">
                <a:tc>
                  <a:txBody>
                    <a:bodyPr/>
                    <a:lstStyle/>
                    <a:p>
                      <a:pPr marL="342900" lvl="0" indent="-342900" algn="l" rtl="0" fontAlgn="base">
                        <a:buFont typeface="Arial" panose="020B0604020202020204" pitchFamily="34" charset="0"/>
                        <a:buChar char="•"/>
                      </a:pPr>
                      <a:r>
                        <a:rPr lang="en-GB" sz="1800" b="0" i="0">
                          <a:solidFill>
                            <a:srgbClr val="000000"/>
                          </a:solidFill>
                          <a:effectLst/>
                          <a:latin typeface="Calibri"/>
                        </a:rPr>
                        <a:t>Venue was good, big rooms, good facilities.</a:t>
                      </a:r>
                      <a:endParaRPr lang="en-GB" b="0" i="0">
                        <a:solidFill>
                          <a:srgbClr val="000000"/>
                        </a:solidFill>
                        <a:effectLst/>
                        <a:latin typeface="Calibri"/>
                      </a:endParaRPr>
                    </a:p>
                    <a:p>
                      <a:pPr marL="342900" lvl="0" indent="-342900" algn="l" rtl="0" fontAlgn="base">
                        <a:buFont typeface="Arial" panose="020B0604020202020204" pitchFamily="34" charset="0"/>
                        <a:buChar char="•"/>
                      </a:pPr>
                      <a:r>
                        <a:rPr lang="en-GB" sz="1800" b="0" i="0">
                          <a:solidFill>
                            <a:srgbClr val="000000"/>
                          </a:solidFill>
                          <a:effectLst/>
                          <a:latin typeface="Calibri"/>
                        </a:rPr>
                        <a:t>Enjoyed practical activities.</a:t>
                      </a:r>
                      <a:endParaRPr lang="en-GB" b="0" i="0">
                        <a:solidFill>
                          <a:srgbClr val="000000"/>
                        </a:solidFill>
                        <a:effectLst/>
                        <a:latin typeface="Calibri"/>
                      </a:endParaRPr>
                    </a:p>
                    <a:p>
                      <a:pPr marL="342900" lvl="0" indent="-342900" algn="l">
                        <a:buFont typeface="Arial" panose="020B0604020202020204" pitchFamily="34" charset="0"/>
                        <a:buChar char="•"/>
                      </a:pPr>
                      <a:r>
                        <a:rPr lang="en-GB" b="0" i="0">
                          <a:solidFill>
                            <a:srgbClr val="000000"/>
                          </a:solidFill>
                          <a:effectLst/>
                          <a:latin typeface="Calibri"/>
                        </a:rPr>
                        <a:t>Enjoyed being with others.</a:t>
                      </a:r>
                    </a:p>
                    <a:p>
                      <a:pPr marL="342900" lvl="0" indent="-342900" algn="l">
                        <a:buFont typeface="Arial" panose="020B0604020202020204" pitchFamily="34" charset="0"/>
                        <a:buChar char="•"/>
                      </a:pPr>
                      <a:r>
                        <a:rPr lang="en-GB" b="0" i="0">
                          <a:solidFill>
                            <a:srgbClr val="000000"/>
                          </a:solidFill>
                          <a:effectLst/>
                          <a:latin typeface="Calibri"/>
                        </a:rPr>
                        <a:t>Social benefits.</a:t>
                      </a: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A9D18E"/>
                    </a:solidFill>
                  </a:tcPr>
                </a:tc>
                <a:tc>
                  <a:txBody>
                    <a:bodyPr/>
                    <a:lstStyle/>
                    <a:p>
                      <a:pPr marL="342900" lvl="0" indent="-342900" algn="l" rtl="0" fontAlgn="base">
                        <a:buFont typeface="Arial" panose="020B0604020202020204" pitchFamily="34" charset="0"/>
                        <a:buChar char="•"/>
                      </a:pPr>
                      <a:r>
                        <a:rPr lang="en-GB" sz="1800" b="0" i="0">
                          <a:solidFill>
                            <a:srgbClr val="000000"/>
                          </a:solidFill>
                          <a:effectLst/>
                          <a:latin typeface="Calibri"/>
                        </a:rPr>
                        <a:t>Too many talking activities. </a:t>
                      </a:r>
                      <a:endParaRPr lang="en-GB" b="0" i="0">
                        <a:solidFill>
                          <a:srgbClr val="000000"/>
                        </a:solidFill>
                        <a:effectLst/>
                        <a:latin typeface="Calibri"/>
                      </a:endParaRPr>
                    </a:p>
                    <a:p>
                      <a:pPr marL="342900" lvl="0" indent="-342900" algn="l" rtl="0" fontAlgn="base">
                        <a:buFont typeface="Arial" panose="020B0604020202020204" pitchFamily="34" charset="0"/>
                        <a:buChar char="•"/>
                      </a:pPr>
                      <a:r>
                        <a:rPr lang="en-GB" sz="1800" b="0" i="0">
                          <a:solidFill>
                            <a:srgbClr val="000000"/>
                          </a:solidFill>
                          <a:effectLst/>
                          <a:latin typeface="Calibri"/>
                        </a:rPr>
                        <a:t>Topics not always suitable.</a:t>
                      </a:r>
                      <a:endParaRPr lang="en-GB" b="0" i="0">
                        <a:solidFill>
                          <a:srgbClr val="000000"/>
                        </a:solidFill>
                        <a:effectLst/>
                        <a:latin typeface="Calibri"/>
                      </a:endParaRPr>
                    </a:p>
                    <a:p>
                      <a:pPr marL="342900" lvl="0" indent="-342900" algn="l" rtl="0" fontAlgn="base">
                        <a:buFont typeface="Arial" panose="020B0604020202020204" pitchFamily="34" charset="0"/>
                        <a:buChar char="•"/>
                      </a:pPr>
                      <a:r>
                        <a:rPr lang="en-GB" sz="1800" b="0" i="0">
                          <a:solidFill>
                            <a:srgbClr val="000000"/>
                          </a:solidFill>
                          <a:effectLst/>
                          <a:latin typeface="Calibri"/>
                        </a:rPr>
                        <a:t>Parking was difficult at times</a:t>
                      </a:r>
                    </a:p>
                    <a:p>
                      <a:pPr marL="342900" lvl="0" indent="-342900" algn="l">
                        <a:buFont typeface="Arial" panose="020B0604020202020204" pitchFamily="34" charset="0"/>
                        <a:buChar char="•"/>
                      </a:pPr>
                      <a:r>
                        <a:rPr lang="en-GB" sz="1800" b="0" i="0">
                          <a:solidFill>
                            <a:srgbClr val="000000"/>
                          </a:solidFill>
                          <a:effectLst/>
                          <a:latin typeface="Calibri"/>
                        </a:rPr>
                        <a:t>Sessions were not individual.</a:t>
                      </a: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A9D18E"/>
                    </a:solidFill>
                  </a:tcPr>
                </a:tc>
                <a:extLst>
                  <a:ext uri="{0D108BD9-81ED-4DB2-BD59-A6C34878D82A}">
                    <a16:rowId xmlns:a16="http://schemas.microsoft.com/office/drawing/2014/main" val="3990449477"/>
                  </a:ext>
                </a:extLst>
              </a:tr>
            </a:tbl>
          </a:graphicData>
        </a:graphic>
      </p:graphicFrame>
      <p:sp>
        <p:nvSpPr>
          <p:cNvPr id="12" name="TextBox 11">
            <a:extLst>
              <a:ext uri="{FF2B5EF4-FFF2-40B4-BE49-F238E27FC236}">
                <a16:creationId xmlns:a16="http://schemas.microsoft.com/office/drawing/2014/main" id="{42723EB7-91EE-1D9D-6235-2DCFBB11B11D}"/>
              </a:ext>
            </a:extLst>
          </p:cNvPr>
          <p:cNvSpPr txBox="1"/>
          <p:nvPr/>
        </p:nvSpPr>
        <p:spPr>
          <a:xfrm>
            <a:off x="4859317" y="5196387"/>
            <a:ext cx="7209311"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ea typeface="+mn-lt"/>
                <a:cs typeface="+mn-lt"/>
              </a:rPr>
              <a:t>The completion of feedback forms directly from a service users' perspective, will help to improve how we run our groups in the future and improve our service overall. </a:t>
            </a:r>
            <a:endParaRPr lang="en-US"/>
          </a:p>
          <a:p>
            <a:endParaRPr lang="en-GB" sz="2400" dirty="0">
              <a:cs typeface="Calibri"/>
            </a:endParaRPr>
          </a:p>
          <a:p>
            <a:endParaRPr lang="en-GB" sz="2000">
              <a:cs typeface="Calibri"/>
            </a:endParaRPr>
          </a:p>
        </p:txBody>
      </p:sp>
    </p:spTree>
    <p:extLst>
      <p:ext uri="{BB962C8B-B14F-4D97-AF65-F5344CB8AC3E}">
        <p14:creationId xmlns:p14="http://schemas.microsoft.com/office/powerpoint/2010/main" val="14605687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04916-C1CE-C5F4-FD92-E37279BCB4FE}"/>
              </a:ext>
            </a:extLst>
          </p:cNvPr>
          <p:cNvSpPr>
            <a:spLocks noGrp="1"/>
          </p:cNvSpPr>
          <p:nvPr>
            <p:ph type="title"/>
          </p:nvPr>
        </p:nvSpPr>
        <p:spPr>
          <a:xfrm>
            <a:off x="5160363" y="365125"/>
            <a:ext cx="6193437" cy="843143"/>
          </a:xfrm>
          <a:solidFill>
            <a:schemeClr val="accent6">
              <a:lumMod val="60000"/>
              <a:lumOff val="40000"/>
            </a:schemeClr>
          </a:solidFill>
        </p:spPr>
        <p:txBody>
          <a:bodyPr/>
          <a:lstStyle/>
          <a:p>
            <a:r>
              <a:rPr lang="en-GB" dirty="0">
                <a:cs typeface="Calibri Light"/>
              </a:rPr>
              <a:t>      Data Information </a:t>
            </a:r>
            <a:endParaRPr lang="en-GB" dirty="0"/>
          </a:p>
        </p:txBody>
      </p:sp>
      <p:pic>
        <p:nvPicPr>
          <p:cNvPr id="7" name="Content Placeholder 6" descr="A pie chart with different colored circles&#10;&#10;Description automatically generated">
            <a:extLst>
              <a:ext uri="{FF2B5EF4-FFF2-40B4-BE49-F238E27FC236}">
                <a16:creationId xmlns:a16="http://schemas.microsoft.com/office/drawing/2014/main" id="{08CC5548-9E75-5723-4752-EB3E131FC28B}"/>
              </a:ext>
            </a:extLst>
          </p:cNvPr>
          <p:cNvPicPr>
            <a:picLocks noGrp="1" noChangeAspect="1"/>
          </p:cNvPicPr>
          <p:nvPr>
            <p:ph idx="1"/>
          </p:nvPr>
        </p:nvPicPr>
        <p:blipFill>
          <a:blip r:embed="rId2"/>
          <a:stretch>
            <a:fillRect/>
          </a:stretch>
        </p:blipFill>
        <p:spPr>
          <a:xfrm>
            <a:off x="5162880" y="1345822"/>
            <a:ext cx="6192169" cy="4184104"/>
          </a:xfrm>
        </p:spPr>
      </p:pic>
      <p:sp>
        <p:nvSpPr>
          <p:cNvPr id="9" name="Color">
            <a:extLst>
              <a:ext uri="{FF2B5EF4-FFF2-40B4-BE49-F238E27FC236}">
                <a16:creationId xmlns:a16="http://schemas.microsoft.com/office/drawing/2014/main" id="{0BD0D3EA-AC14-A0BA-1141-A5FBE854F2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4890006" cy="685800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baseline="0">
                <a:latin typeface="Calibri"/>
              </a:rPr>
              <a:t>PDSA Cycle </a:t>
            </a:r>
            <a:endParaRPr lang="en-US"/>
          </a:p>
        </p:txBody>
      </p:sp>
      <p:pic>
        <p:nvPicPr>
          <p:cNvPr id="11" name="Picture 10" descr="A person and person sitting at a table writing on a piece of paper&#10;&#10;Description automatically generated">
            <a:extLst>
              <a:ext uri="{FF2B5EF4-FFF2-40B4-BE49-F238E27FC236}">
                <a16:creationId xmlns:a16="http://schemas.microsoft.com/office/drawing/2014/main" id="{CA4E3F3A-ABF6-BD28-9C3F-D455FD129799}"/>
              </a:ext>
            </a:extLst>
          </p:cNvPr>
          <p:cNvPicPr>
            <a:picLocks noChangeAspect="1"/>
          </p:cNvPicPr>
          <p:nvPr/>
        </p:nvPicPr>
        <p:blipFill>
          <a:blip r:embed="rId3"/>
          <a:stretch>
            <a:fillRect/>
          </a:stretch>
        </p:blipFill>
        <p:spPr>
          <a:xfrm>
            <a:off x="832636" y="1982037"/>
            <a:ext cx="3286125" cy="3461971"/>
          </a:xfrm>
          <a:prstGeom prst="rect">
            <a:avLst/>
          </a:prstGeom>
        </p:spPr>
      </p:pic>
      <p:sp>
        <p:nvSpPr>
          <p:cNvPr id="12" name="TextBox 11">
            <a:extLst>
              <a:ext uri="{FF2B5EF4-FFF2-40B4-BE49-F238E27FC236}">
                <a16:creationId xmlns:a16="http://schemas.microsoft.com/office/drawing/2014/main" id="{3C1CD49B-0E8C-7ECB-2AA4-69718018170C}"/>
              </a:ext>
            </a:extLst>
          </p:cNvPr>
          <p:cNvSpPr txBox="1"/>
          <p:nvPr/>
        </p:nvSpPr>
        <p:spPr>
          <a:xfrm>
            <a:off x="5256339" y="5882422"/>
            <a:ext cx="686212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rPr>
              <a:t>75% responses were received from the service user's </a:t>
            </a:r>
            <a:endParaRPr lang="en-GB">
              <a:latin typeface="Calibri" panose="020F0502020204030204"/>
              <a:cs typeface="Calibri" panose="020F0502020204030204"/>
            </a:endParaRPr>
          </a:p>
          <a:p>
            <a:r>
              <a:rPr lang="en-GB" sz="2000">
                <a:latin typeface="Arial"/>
              </a:rPr>
              <a:t>carers or family members. 25% from service user.  </a:t>
            </a:r>
            <a:endParaRPr lang="en-GB">
              <a:cs typeface="Calibri"/>
            </a:endParaRPr>
          </a:p>
        </p:txBody>
      </p:sp>
      <p:sp>
        <p:nvSpPr>
          <p:cNvPr id="13" name="TextBox 12">
            <a:extLst>
              <a:ext uri="{FF2B5EF4-FFF2-40B4-BE49-F238E27FC236}">
                <a16:creationId xmlns:a16="http://schemas.microsoft.com/office/drawing/2014/main" id="{A7E2F385-2FA2-EFCD-83DF-2FF3EB22D508}"/>
              </a:ext>
            </a:extLst>
          </p:cNvPr>
          <p:cNvSpPr txBox="1"/>
          <p:nvPr/>
        </p:nvSpPr>
        <p:spPr>
          <a:xfrm>
            <a:off x="713618" y="477762"/>
            <a:ext cx="3118153"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1">
                <a:cs typeface="Calibri"/>
              </a:rPr>
              <a:t>PDSA Cycle</a:t>
            </a:r>
            <a:endParaRPr lang="en-GB" sz="4400" b="1"/>
          </a:p>
        </p:txBody>
      </p:sp>
    </p:spTree>
    <p:extLst>
      <p:ext uri="{BB962C8B-B14F-4D97-AF65-F5344CB8AC3E}">
        <p14:creationId xmlns:p14="http://schemas.microsoft.com/office/powerpoint/2010/main" val="11467682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a:extLst>
            <a:ext uri="{FF2B5EF4-FFF2-40B4-BE49-F238E27FC236}">
              <a16:creationId xmlns:a16="http://schemas.microsoft.com/office/drawing/2014/main" id="{3C1E4BF1-78DC-8AB8-569F-7E169AC271C0}"/>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0D6D7504-79B7-752C-B95A-62819087056F}"/>
              </a:ext>
            </a:extLst>
          </p:cNvPr>
          <p:cNvSpPr>
            <a:spLocks noGrp="1"/>
          </p:cNvSpPr>
          <p:nvPr>
            <p:ph type="title"/>
          </p:nvPr>
        </p:nvSpPr>
        <p:spPr>
          <a:xfrm>
            <a:off x="5128866" y="631424"/>
            <a:ext cx="6636571" cy="786735"/>
          </a:xfrm>
          <a:solidFill>
            <a:schemeClr val="accent6">
              <a:lumMod val="60000"/>
              <a:lumOff val="40000"/>
            </a:schemeClr>
          </a:solidFill>
        </p:spPr>
        <p:txBody>
          <a:bodyPr>
            <a:normAutofit/>
          </a:bodyPr>
          <a:lstStyle/>
          <a:p>
            <a:r>
              <a:rPr lang="en-GB" sz="4800">
                <a:ea typeface="Calibri Light"/>
                <a:cs typeface="Calibri Light"/>
              </a:rPr>
              <a:t>Other Data Information </a:t>
            </a:r>
          </a:p>
        </p:txBody>
      </p:sp>
      <p:grpSp>
        <p:nvGrpSpPr>
          <p:cNvPr id="8" name="Group 7">
            <a:extLst>
              <a:ext uri="{FF2B5EF4-FFF2-40B4-BE49-F238E27FC236}">
                <a16:creationId xmlns:a16="http://schemas.microsoft.com/office/drawing/2014/main" id="{DF98D69D-7C40-46AF-F317-ACAF3A6769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951474" cy="6858000"/>
            <a:chOff x="651279" y="598259"/>
            <a:chExt cx="8891276" cy="5680742"/>
          </a:xfrm>
        </p:grpSpPr>
        <p:sp>
          <p:nvSpPr>
            <p:cNvPr id="9" name="Color">
              <a:extLst>
                <a:ext uri="{FF2B5EF4-FFF2-40B4-BE49-F238E27FC236}">
                  <a16:creationId xmlns:a16="http://schemas.microsoft.com/office/drawing/2014/main" id="{B1B8BC11-958D-1E88-FDE8-10ABFCB843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8891276" cy="5680742"/>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a:extLst>
                <a:ext uri="{FF2B5EF4-FFF2-40B4-BE49-F238E27FC236}">
                  <a16:creationId xmlns:a16="http://schemas.microsoft.com/office/drawing/2014/main" id="{936713B6-D875-1D99-2AA7-4C7BB2B6E9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8435173" cy="5680742"/>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AAD210D5-9966-7F89-D7EA-853E5274A5E9}"/>
              </a:ext>
            </a:extLst>
          </p:cNvPr>
          <p:cNvSpPr txBox="1"/>
          <p:nvPr/>
        </p:nvSpPr>
        <p:spPr>
          <a:xfrm>
            <a:off x="840729" y="634225"/>
            <a:ext cx="3920864"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b="1"/>
              <a:t>PDSA Cycle </a:t>
            </a:r>
            <a:r>
              <a:rPr lang="en-GB" sz="4800">
                <a:solidFill>
                  <a:srgbClr val="FFFFFF"/>
                </a:solidFill>
              </a:rPr>
              <a:t>                </a:t>
            </a:r>
            <a:endParaRPr lang="en-GB" sz="4800"/>
          </a:p>
        </p:txBody>
      </p:sp>
      <p:pic>
        <p:nvPicPr>
          <p:cNvPr id="6" name="Picture 5" descr="A person and person sitting at a table writing on a piece of paper&#10;&#10;Description automatically generated">
            <a:extLst>
              <a:ext uri="{FF2B5EF4-FFF2-40B4-BE49-F238E27FC236}">
                <a16:creationId xmlns:a16="http://schemas.microsoft.com/office/drawing/2014/main" id="{36A6970B-2834-10FB-9E20-FA1152DEF52A}"/>
              </a:ext>
            </a:extLst>
          </p:cNvPr>
          <p:cNvPicPr>
            <a:picLocks noChangeAspect="1"/>
          </p:cNvPicPr>
          <p:nvPr/>
        </p:nvPicPr>
        <p:blipFill>
          <a:blip r:embed="rId2"/>
          <a:stretch>
            <a:fillRect/>
          </a:stretch>
        </p:blipFill>
        <p:spPr>
          <a:xfrm>
            <a:off x="832636" y="1982037"/>
            <a:ext cx="3286125" cy="3461971"/>
          </a:xfrm>
          <a:prstGeom prst="rect">
            <a:avLst/>
          </a:prstGeom>
        </p:spPr>
      </p:pic>
      <p:sp>
        <p:nvSpPr>
          <p:cNvPr id="7" name="Content Placeholder 6">
            <a:extLst>
              <a:ext uri="{FF2B5EF4-FFF2-40B4-BE49-F238E27FC236}">
                <a16:creationId xmlns:a16="http://schemas.microsoft.com/office/drawing/2014/main" id="{A85509C8-152B-A565-5D5D-DC67378E2B88}"/>
              </a:ext>
            </a:extLst>
          </p:cNvPr>
          <p:cNvSpPr>
            <a:spLocks noGrp="1"/>
          </p:cNvSpPr>
          <p:nvPr>
            <p:ph idx="1"/>
          </p:nvPr>
        </p:nvSpPr>
        <p:spPr>
          <a:xfrm>
            <a:off x="5132008" y="1583720"/>
            <a:ext cx="6499981" cy="5113338"/>
          </a:xfrm>
        </p:spPr>
        <p:txBody>
          <a:bodyPr vert="horz" lIns="91440" tIns="45720" rIns="91440" bIns="45720" rtlCol="0" anchor="t">
            <a:normAutofit/>
          </a:bodyPr>
          <a:lstStyle/>
          <a:p>
            <a:r>
              <a:rPr lang="en-GB" sz="2200" dirty="0">
                <a:latin typeface="Calibri" panose="020F0502020204030204"/>
                <a:cs typeface="Calibri" panose="020F0502020204030204"/>
              </a:rPr>
              <a:t>4 out of the 7 participants were asked for feedback, resulting in a 57% response from the feedback forms.</a:t>
            </a:r>
            <a:endParaRPr lang="en-US">
              <a:cs typeface="Calibri" panose="020F0502020204030204"/>
            </a:endParaRPr>
          </a:p>
          <a:p>
            <a:r>
              <a:rPr lang="en-US" sz="2200" dirty="0">
                <a:latin typeface="Calibri" panose="020F0502020204030204"/>
                <a:cs typeface="Calibri" panose="020F0502020204030204"/>
              </a:rPr>
              <a:t>I was unable to obtain the remainder 43% of feedback response due to time restraints and service user cancelations.</a:t>
            </a:r>
            <a:endParaRPr lang="en-US" dirty="0">
              <a:cs typeface="Calibri"/>
            </a:endParaRPr>
          </a:p>
          <a:p>
            <a:pPr marL="0" indent="0">
              <a:buNone/>
            </a:pPr>
            <a:r>
              <a:rPr lang="en-US" sz="2200" u="sng" dirty="0">
                <a:latin typeface="Calibri" panose="020F0502020204030204"/>
                <a:cs typeface="Calibri" panose="020F0502020204030204"/>
              </a:rPr>
              <a:t>Data from the 4 feedback forms completed:</a:t>
            </a:r>
            <a:endParaRPr lang="en-US" sz="2200" dirty="0">
              <a:latin typeface="Calibri" panose="020F0502020204030204"/>
              <a:cs typeface="Calibri" panose="020F0502020204030204"/>
            </a:endParaRPr>
          </a:p>
          <a:p>
            <a:r>
              <a:rPr lang="en-US" sz="2200" dirty="0">
                <a:latin typeface="Calibri" panose="020F0502020204030204"/>
                <a:cs typeface="Calibri" panose="020F0502020204030204"/>
              </a:rPr>
              <a:t>25% feedback form was completed by service user. </a:t>
            </a:r>
          </a:p>
          <a:p>
            <a:r>
              <a:rPr lang="en-US" sz="2200" dirty="0">
                <a:latin typeface="Calibri" panose="020F0502020204030204"/>
                <a:cs typeface="Calibri" panose="020F0502020204030204"/>
              </a:rPr>
              <a:t>75% feedback form was completed by others, including support staff and family members. </a:t>
            </a:r>
          </a:p>
          <a:p>
            <a:endParaRPr lang="en-US" sz="1800">
              <a:solidFill>
                <a:srgbClr val="000000"/>
              </a:solidFill>
              <a:latin typeface="Calibri" panose="020F0502020204030204"/>
              <a:cs typeface="Calibri"/>
            </a:endParaRPr>
          </a:p>
        </p:txBody>
      </p:sp>
    </p:spTree>
    <p:extLst>
      <p:ext uri="{BB962C8B-B14F-4D97-AF65-F5344CB8AC3E}">
        <p14:creationId xmlns:p14="http://schemas.microsoft.com/office/powerpoint/2010/main" val="30981338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5BA9EE7-A5D5-B79C-5697-D73921D43172}"/>
              </a:ext>
            </a:extLst>
          </p:cNvPr>
          <p:cNvSpPr>
            <a:spLocks noGrp="1"/>
          </p:cNvSpPr>
          <p:nvPr>
            <p:ph type="title"/>
          </p:nvPr>
        </p:nvSpPr>
        <p:spPr>
          <a:xfrm>
            <a:off x="4564951" y="498377"/>
            <a:ext cx="7127914" cy="798830"/>
          </a:xfrm>
          <a:solidFill>
            <a:schemeClr val="accent6">
              <a:lumMod val="60000"/>
              <a:lumOff val="40000"/>
            </a:schemeClr>
          </a:solidFill>
        </p:spPr>
        <p:txBody>
          <a:bodyPr>
            <a:normAutofit/>
          </a:bodyPr>
          <a:lstStyle/>
          <a:p>
            <a:r>
              <a:rPr lang="en-GB" sz="4800" b="1"/>
              <a:t>Act</a:t>
            </a:r>
            <a:r>
              <a:rPr lang="en-GB"/>
              <a:t> </a:t>
            </a:r>
          </a:p>
        </p:txBody>
      </p:sp>
      <p:grpSp>
        <p:nvGrpSpPr>
          <p:cNvPr id="8" name="Group 7">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452793" cy="6858000"/>
            <a:chOff x="651279" y="598259"/>
            <a:chExt cx="7995803" cy="5680742"/>
          </a:xfrm>
        </p:grpSpPr>
        <p:sp>
          <p:nvSpPr>
            <p:cNvPr id="9"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7957349"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7995803" cy="5680742"/>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79743DC0-5FED-11DB-5B56-F78635EDB0A0}"/>
              </a:ext>
            </a:extLst>
          </p:cNvPr>
          <p:cNvSpPr txBox="1"/>
          <p:nvPr/>
        </p:nvSpPr>
        <p:spPr>
          <a:xfrm>
            <a:off x="897437" y="634225"/>
            <a:ext cx="754309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b="1"/>
              <a:t>PDSA Cycle  </a:t>
            </a:r>
            <a:r>
              <a:rPr lang="en-GB" sz="4800">
                <a:solidFill>
                  <a:srgbClr val="FFFFFF"/>
                </a:solidFill>
              </a:rPr>
              <a:t>               </a:t>
            </a:r>
            <a:endParaRPr lang="en-GB" sz="4800"/>
          </a:p>
        </p:txBody>
      </p:sp>
      <p:pic>
        <p:nvPicPr>
          <p:cNvPr id="146" name="Picture 145" descr="A person in a wheelchair holding a balloon&#10;&#10;Description automatically generated">
            <a:extLst>
              <a:ext uri="{FF2B5EF4-FFF2-40B4-BE49-F238E27FC236}">
                <a16:creationId xmlns:a16="http://schemas.microsoft.com/office/drawing/2014/main" id="{052E2086-4925-1D89-B762-7577896CEC06}"/>
              </a:ext>
            </a:extLst>
          </p:cNvPr>
          <p:cNvPicPr>
            <a:picLocks noChangeAspect="1"/>
          </p:cNvPicPr>
          <p:nvPr/>
        </p:nvPicPr>
        <p:blipFill>
          <a:blip r:embed="rId2"/>
          <a:stretch>
            <a:fillRect/>
          </a:stretch>
        </p:blipFill>
        <p:spPr>
          <a:xfrm>
            <a:off x="753723" y="2036710"/>
            <a:ext cx="3485905" cy="3135937"/>
          </a:xfrm>
          <a:prstGeom prst="rect">
            <a:avLst/>
          </a:prstGeom>
        </p:spPr>
      </p:pic>
      <p:sp>
        <p:nvSpPr>
          <p:cNvPr id="128" name="TextBox 127">
            <a:extLst>
              <a:ext uri="{FF2B5EF4-FFF2-40B4-BE49-F238E27FC236}">
                <a16:creationId xmlns:a16="http://schemas.microsoft.com/office/drawing/2014/main" id="{D8B43A91-8BBE-5143-5D23-990C4E733AC4}"/>
              </a:ext>
            </a:extLst>
          </p:cNvPr>
          <p:cNvSpPr txBox="1"/>
          <p:nvPr/>
        </p:nvSpPr>
        <p:spPr>
          <a:xfrm>
            <a:off x="4457095" y="1475619"/>
            <a:ext cx="7738532"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solidFill>
                  <a:srgbClr val="000000"/>
                </a:solidFill>
                <a:latin typeface="Arial"/>
                <a:cs typeface="Calibri"/>
              </a:rPr>
              <a:t>My plan is to carry out a further </a:t>
            </a:r>
            <a:r>
              <a:rPr lang="en-GB" sz="2000" dirty="0">
                <a:latin typeface="Arial"/>
                <a:cs typeface="Calibri"/>
              </a:rPr>
              <a:t>PDSA cycle but make some changes to how we obtain feedback in a more person-centred </a:t>
            </a:r>
            <a:r>
              <a:rPr lang="en-GB" sz="2000" dirty="0">
                <a:solidFill>
                  <a:srgbClr val="000000"/>
                </a:solidFill>
                <a:latin typeface="Arial"/>
                <a:cs typeface="Calibri"/>
              </a:rPr>
              <a:t>way. For example:</a:t>
            </a:r>
            <a:endParaRPr lang="en-GB" sz="2000" dirty="0">
              <a:solidFill>
                <a:schemeClr val="accent1"/>
              </a:solidFill>
              <a:latin typeface="Arial"/>
              <a:cs typeface="Calibri"/>
            </a:endParaRPr>
          </a:p>
          <a:p>
            <a:endParaRPr lang="en-GB" sz="2000">
              <a:latin typeface="Arial"/>
              <a:cs typeface="Calibri"/>
            </a:endParaRPr>
          </a:p>
          <a:p>
            <a:pPr marL="457200" indent="-457200">
              <a:buAutoNum type="arabicPeriod"/>
            </a:pPr>
            <a:r>
              <a:rPr lang="en-GB" sz="2000" dirty="0">
                <a:latin typeface="Arial"/>
                <a:cs typeface="Calibri"/>
              </a:rPr>
              <a:t>Possibly involve other facilitators to devise the feedback form to get an overall balanced feedback. </a:t>
            </a:r>
            <a:endParaRPr lang="en-GB" dirty="0">
              <a:latin typeface="Calibri" panose="020F0502020204030204"/>
              <a:cs typeface="Calibri"/>
            </a:endParaRPr>
          </a:p>
          <a:p>
            <a:pPr marL="457200" indent="-457200">
              <a:buAutoNum type="arabicPeriod"/>
            </a:pPr>
            <a:r>
              <a:rPr lang="en-GB" sz="2000" dirty="0">
                <a:latin typeface="Arial"/>
                <a:cs typeface="Calibri"/>
              </a:rPr>
              <a:t>Consider using easy read feed-back form specifically for people with a learning disability (NHS, 2024).</a:t>
            </a:r>
            <a:endParaRPr lang="en-GB" dirty="0">
              <a:latin typeface="Calibri"/>
              <a:cs typeface="Calibri"/>
            </a:endParaRPr>
          </a:p>
          <a:p>
            <a:pPr marL="457200" indent="-457200">
              <a:buAutoNum type="arabicPeriod"/>
            </a:pPr>
            <a:r>
              <a:rPr lang="en-GB" sz="2000" dirty="0">
                <a:latin typeface="Arial"/>
                <a:cs typeface="Calibri"/>
              </a:rPr>
              <a:t>Use of visual aids to promote feedback would be more person-centred.</a:t>
            </a:r>
            <a:endParaRPr lang="en-GB" dirty="0">
              <a:latin typeface="Calibri"/>
              <a:cs typeface="Calibri"/>
            </a:endParaRPr>
          </a:p>
          <a:p>
            <a:pPr marL="457200" indent="-457200">
              <a:buAutoNum type="arabicPeriod"/>
            </a:pPr>
            <a:r>
              <a:rPr lang="en-GB" sz="2000" dirty="0">
                <a:latin typeface="Arial"/>
                <a:cs typeface="Calibri"/>
              </a:rPr>
              <a:t>Look into IPAD feedback app where you can gather instant feedback on the day of the sessions. </a:t>
            </a:r>
            <a:endParaRPr lang="en-GB" dirty="0">
              <a:latin typeface="Calibri"/>
              <a:cs typeface="Calibri"/>
            </a:endParaRPr>
          </a:p>
          <a:p>
            <a:pPr marL="457200" indent="-457200">
              <a:buAutoNum type="arabicPeriod"/>
            </a:pPr>
            <a:r>
              <a:rPr lang="en-GB" sz="2000" dirty="0">
                <a:latin typeface="Arial"/>
                <a:cs typeface="Calibri"/>
              </a:rPr>
              <a:t>Focus groups including the service user to obtain a more person-centred approach. </a:t>
            </a:r>
          </a:p>
          <a:p>
            <a:endParaRPr lang="en-GB" sz="2000" dirty="0">
              <a:latin typeface="Arial"/>
              <a:cs typeface="Calibri"/>
            </a:endParaRPr>
          </a:p>
          <a:p>
            <a:r>
              <a:rPr lang="en-GB" sz="2000" dirty="0">
                <a:latin typeface="Arial"/>
                <a:cs typeface="Calibri"/>
              </a:rPr>
              <a:t>Complete patient outcome measure checklist for carers to co-inside with the facilitators feedback form to look for improvement. </a:t>
            </a:r>
            <a:endParaRPr lang="en-GB"/>
          </a:p>
        </p:txBody>
      </p:sp>
    </p:spTree>
    <p:extLst>
      <p:ext uri="{BB962C8B-B14F-4D97-AF65-F5344CB8AC3E}">
        <p14:creationId xmlns:p14="http://schemas.microsoft.com/office/powerpoint/2010/main" val="14350838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 name="Group 33">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685378" cy="6858000"/>
            <a:chOff x="651279" y="598259"/>
            <a:chExt cx="8413452" cy="5680742"/>
          </a:xfrm>
        </p:grpSpPr>
        <p:sp>
          <p:nvSpPr>
            <p:cNvPr id="35"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841345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8391734" cy="5680742"/>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8" name="Group 3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9" name="Freeform: Shape 3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Freeform: Shape 4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5" name="Freeform: Shape 4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75EACD2-56B9-3A92-96B6-AE2BE54D99D3}"/>
              </a:ext>
            </a:extLst>
          </p:cNvPr>
          <p:cNvSpPr>
            <a:spLocks noGrp="1"/>
          </p:cNvSpPr>
          <p:nvPr>
            <p:ph type="title"/>
          </p:nvPr>
        </p:nvSpPr>
        <p:spPr>
          <a:xfrm>
            <a:off x="5007622" y="478392"/>
            <a:ext cx="6810838" cy="765194"/>
          </a:xfrm>
          <a:solidFill>
            <a:schemeClr val="accent6">
              <a:lumMod val="60000"/>
              <a:lumOff val="40000"/>
            </a:schemeClr>
          </a:solidFill>
        </p:spPr>
        <p:txBody>
          <a:bodyPr anchor="ctr">
            <a:normAutofit/>
          </a:bodyPr>
          <a:lstStyle/>
          <a:p>
            <a:r>
              <a:rPr lang="en-GB" sz="4800" b="1">
                <a:cs typeface="Calibri Light"/>
              </a:rPr>
              <a:t>Conclusion </a:t>
            </a:r>
            <a:endParaRPr lang="en-GB" sz="4800" b="1"/>
          </a:p>
        </p:txBody>
      </p:sp>
      <p:sp>
        <p:nvSpPr>
          <p:cNvPr id="3" name="Content Placeholder 2">
            <a:extLst>
              <a:ext uri="{FF2B5EF4-FFF2-40B4-BE49-F238E27FC236}">
                <a16:creationId xmlns:a16="http://schemas.microsoft.com/office/drawing/2014/main" id="{C92113D1-5AD3-6C52-D7A2-6A97F7AD5FA6}"/>
              </a:ext>
            </a:extLst>
          </p:cNvPr>
          <p:cNvSpPr>
            <a:spLocks noGrp="1"/>
          </p:cNvSpPr>
          <p:nvPr>
            <p:ph idx="1"/>
          </p:nvPr>
        </p:nvSpPr>
        <p:spPr>
          <a:xfrm>
            <a:off x="4916220" y="1579057"/>
            <a:ext cx="7072917" cy="5134477"/>
          </a:xfrm>
        </p:spPr>
        <p:txBody>
          <a:bodyPr vert="horz" lIns="91440" tIns="45720" rIns="91440" bIns="45720" rtlCol="0" anchor="ctr">
            <a:normAutofit/>
          </a:bodyPr>
          <a:lstStyle/>
          <a:p>
            <a:pPr marL="0" indent="0">
              <a:buNone/>
            </a:pPr>
            <a:endParaRPr lang="en-GB" sz="2000">
              <a:solidFill>
                <a:srgbClr val="FF0000"/>
              </a:solidFill>
              <a:latin typeface="Arial"/>
              <a:cs typeface="Calibri"/>
            </a:endParaRPr>
          </a:p>
          <a:p>
            <a:pPr marL="0" indent="0">
              <a:buNone/>
            </a:pPr>
            <a:endParaRPr lang="en-GB" sz="2000" dirty="0">
              <a:solidFill>
                <a:srgbClr val="FF0000"/>
              </a:solidFill>
              <a:latin typeface="Arial"/>
              <a:cs typeface="Calibri"/>
            </a:endParaRPr>
          </a:p>
          <a:p>
            <a:pPr marL="0" indent="0">
              <a:buNone/>
            </a:pPr>
            <a:endParaRPr lang="en-GB" sz="2000" dirty="0">
              <a:solidFill>
                <a:srgbClr val="FF0000"/>
              </a:solidFill>
              <a:latin typeface="Arial"/>
              <a:cs typeface="Calibri"/>
            </a:endParaRPr>
          </a:p>
          <a:p>
            <a:pPr marL="0" indent="0">
              <a:buNone/>
            </a:pPr>
            <a:endParaRPr lang="en-GB" sz="2000" dirty="0">
              <a:solidFill>
                <a:srgbClr val="FF0000"/>
              </a:solidFill>
              <a:latin typeface="Arial"/>
              <a:cs typeface="Calibri"/>
            </a:endParaRPr>
          </a:p>
          <a:p>
            <a:pPr marL="0" indent="0">
              <a:buNone/>
            </a:pPr>
            <a:endParaRPr lang="en-GB" sz="2000" dirty="0">
              <a:solidFill>
                <a:srgbClr val="FF0000"/>
              </a:solidFill>
              <a:latin typeface="Arial"/>
              <a:cs typeface="Calibri"/>
            </a:endParaRPr>
          </a:p>
          <a:p>
            <a:pPr marL="0" indent="0">
              <a:buNone/>
            </a:pPr>
            <a:endParaRPr lang="en-GB" sz="2000" dirty="0">
              <a:solidFill>
                <a:srgbClr val="FF0000"/>
              </a:solidFill>
              <a:latin typeface="Arial"/>
              <a:cs typeface="Calibri"/>
            </a:endParaRPr>
          </a:p>
          <a:p>
            <a:pPr marL="0" indent="0">
              <a:buNone/>
            </a:pPr>
            <a:endParaRPr lang="en-GB" sz="2200" dirty="0">
              <a:cs typeface="Calibri"/>
            </a:endParaRPr>
          </a:p>
          <a:p>
            <a:endParaRPr lang="en-GB" sz="1800" b="1">
              <a:solidFill>
                <a:schemeClr val="tx2"/>
              </a:solidFill>
              <a:cs typeface="Calibri"/>
            </a:endParaRPr>
          </a:p>
        </p:txBody>
      </p:sp>
      <p:pic>
        <p:nvPicPr>
          <p:cNvPr id="5" name="Picture 4" descr="A person giving thumbs up&#10;&#10;Description automatically generated">
            <a:extLst>
              <a:ext uri="{FF2B5EF4-FFF2-40B4-BE49-F238E27FC236}">
                <a16:creationId xmlns:a16="http://schemas.microsoft.com/office/drawing/2014/main" id="{042E75C4-CAA9-BF3A-19F6-6057B63725BD}"/>
              </a:ext>
            </a:extLst>
          </p:cNvPr>
          <p:cNvPicPr>
            <a:picLocks noChangeAspect="1"/>
          </p:cNvPicPr>
          <p:nvPr/>
        </p:nvPicPr>
        <p:blipFill>
          <a:blip r:embed="rId2"/>
          <a:stretch>
            <a:fillRect/>
          </a:stretch>
        </p:blipFill>
        <p:spPr>
          <a:xfrm>
            <a:off x="621269" y="2029769"/>
            <a:ext cx="3563833" cy="4148371"/>
          </a:xfrm>
          <a:prstGeom prst="rect">
            <a:avLst/>
          </a:prstGeom>
        </p:spPr>
      </p:pic>
      <p:sp>
        <p:nvSpPr>
          <p:cNvPr id="4" name="TextBox 3">
            <a:extLst>
              <a:ext uri="{FF2B5EF4-FFF2-40B4-BE49-F238E27FC236}">
                <a16:creationId xmlns:a16="http://schemas.microsoft.com/office/drawing/2014/main" id="{43FEC1BB-CE84-BC86-7BD8-2BC5104C6262}"/>
              </a:ext>
            </a:extLst>
          </p:cNvPr>
          <p:cNvSpPr txBox="1"/>
          <p:nvPr/>
        </p:nvSpPr>
        <p:spPr>
          <a:xfrm>
            <a:off x="4997569" y="1331345"/>
            <a:ext cx="7200183"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ea typeface="Calibri"/>
                <a:cs typeface="Calibri"/>
              </a:rPr>
              <a:t>To understand the effectiveness of the face-to-face discovery through activity group, it is </a:t>
            </a:r>
            <a:r>
              <a:rPr lang="en-US" sz="2400" dirty="0"/>
              <a:t>important that we use evaluation. ​</a:t>
            </a:r>
            <a:r>
              <a:rPr lang="en-US" sz="2400" dirty="0">
                <a:ea typeface="Calibri"/>
                <a:cs typeface="Calibri"/>
              </a:rPr>
              <a:t>The feedback form appears to be a useful tool in that it gave our service an insight on changes that we could make in the group. There were some limitations within the project as I was unable to get the other feedback forms completed due to lack of time and resources. However, the feedback forms that were completed highlighted the positive and negative comments to further improve the group and our service. I hope to carry out a further PDSA cycle and adapt the feedback forms to make them specifically learning disability friendly.</a:t>
            </a:r>
            <a:r>
              <a:rPr lang="en-US" sz="2400" dirty="0">
                <a:solidFill>
                  <a:srgbClr val="000000"/>
                </a:solidFill>
                <a:ea typeface="Calibri"/>
                <a:cs typeface="Calibri"/>
              </a:rPr>
              <a:t> Ultimately </a:t>
            </a:r>
            <a:r>
              <a:rPr lang="en-US" sz="2400" dirty="0">
                <a:solidFill>
                  <a:srgbClr val="141414"/>
                </a:solidFill>
                <a:ea typeface="Calibri"/>
                <a:cs typeface="Calibri"/>
              </a:rPr>
              <a:t>improving quality of care for individuals using our services</a:t>
            </a:r>
            <a:r>
              <a:rPr lang="en-US" sz="2000" dirty="0">
                <a:solidFill>
                  <a:srgbClr val="141414"/>
                </a:solidFill>
                <a:ea typeface="Calibri"/>
                <a:cs typeface="Calibri"/>
              </a:rPr>
              <a:t>.</a:t>
            </a:r>
          </a:p>
        </p:txBody>
      </p:sp>
    </p:spTree>
    <p:extLst>
      <p:ext uri="{BB962C8B-B14F-4D97-AF65-F5344CB8AC3E}">
        <p14:creationId xmlns:p14="http://schemas.microsoft.com/office/powerpoint/2010/main" val="29572583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useBgFill="1">
        <p:nvSpPr>
          <p:cNvPr id="30"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 name="Group 33">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207" y="0"/>
            <a:ext cx="12309383" cy="6858000"/>
            <a:chOff x="437221" y="598259"/>
            <a:chExt cx="22103746" cy="5680742"/>
          </a:xfrm>
        </p:grpSpPr>
        <p:sp>
          <p:nvSpPr>
            <p:cNvPr id="35"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37221" y="598259"/>
              <a:ext cx="214058" cy="5680742"/>
            </a:xfrm>
            <a:prstGeom prst="rect">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21889688" cy="171324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8" name="Group 3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3812005"/>
            <a:chOff x="0" y="0"/>
            <a:chExt cx="12188952" cy="3812005"/>
          </a:xfrm>
        </p:grpSpPr>
        <p:sp>
          <p:nvSpPr>
            <p:cNvPr id="41" name="Freeform: Shape 4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Freeform: Shape 4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5" name="Freeform: Shape 4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DA9A1E99-079B-4B3A-8BE8-B2939358CC37}"/>
              </a:ext>
            </a:extLst>
          </p:cNvPr>
          <p:cNvSpPr>
            <a:spLocks noGrp="1"/>
          </p:cNvSpPr>
          <p:nvPr>
            <p:ph type="title"/>
          </p:nvPr>
        </p:nvSpPr>
        <p:spPr>
          <a:xfrm>
            <a:off x="513350" y="841248"/>
            <a:ext cx="3603816" cy="1042917"/>
          </a:xfrm>
        </p:spPr>
        <p:txBody>
          <a:bodyPr anchor="ctr">
            <a:normAutofit/>
          </a:bodyPr>
          <a:lstStyle/>
          <a:p>
            <a:r>
              <a:rPr lang="en-GB" sz="4800" b="1"/>
              <a:t>References</a:t>
            </a:r>
            <a:r>
              <a:rPr lang="en-GB" sz="4800" b="1">
                <a:solidFill>
                  <a:schemeClr val="bg1"/>
                </a:solidFill>
              </a:rPr>
              <a:t> </a:t>
            </a:r>
            <a:endParaRPr lang="en-GB" sz="4800">
              <a:solidFill>
                <a:schemeClr val="bg1"/>
              </a:solidFill>
            </a:endParaRPr>
          </a:p>
        </p:txBody>
      </p:sp>
      <p:sp>
        <p:nvSpPr>
          <p:cNvPr id="3" name="Content Placeholder 2">
            <a:extLst>
              <a:ext uri="{FF2B5EF4-FFF2-40B4-BE49-F238E27FC236}">
                <a16:creationId xmlns:a16="http://schemas.microsoft.com/office/drawing/2014/main" id="{0898D84F-B9CA-45C2-8F42-70CFBF5E3746}"/>
              </a:ext>
            </a:extLst>
          </p:cNvPr>
          <p:cNvSpPr>
            <a:spLocks noGrp="1"/>
          </p:cNvSpPr>
          <p:nvPr>
            <p:ph idx="1"/>
          </p:nvPr>
        </p:nvSpPr>
        <p:spPr>
          <a:xfrm>
            <a:off x="320030" y="80161"/>
            <a:ext cx="11620725" cy="7262325"/>
          </a:xfrm>
        </p:spPr>
        <p:txBody>
          <a:bodyPr anchor="ctr">
            <a:normAutofit/>
          </a:bodyPr>
          <a:lstStyle/>
          <a:p>
            <a:pPr marL="0" indent="0">
              <a:buNone/>
            </a:pPr>
            <a:endParaRPr lang="en-GB" sz="2000">
              <a:solidFill>
                <a:srgbClr val="0070C0"/>
              </a:solidFill>
              <a:latin typeface="Arial"/>
              <a:cs typeface="Arial"/>
            </a:endParaRPr>
          </a:p>
          <a:p>
            <a:pPr marL="0" indent="0">
              <a:buNone/>
            </a:pPr>
            <a:endParaRPr lang="en-GB" sz="2000" dirty="0">
              <a:latin typeface="Calibri"/>
              <a:cs typeface="Arial"/>
            </a:endParaRPr>
          </a:p>
          <a:p>
            <a:pPr marL="0" indent="0">
              <a:buNone/>
            </a:pPr>
            <a:endParaRPr lang="en-GB" sz="2000" dirty="0">
              <a:latin typeface="Calibri"/>
              <a:ea typeface="Calibri"/>
              <a:cs typeface="Arial"/>
            </a:endParaRPr>
          </a:p>
          <a:p>
            <a:pPr marL="0" indent="0">
              <a:buNone/>
            </a:pPr>
            <a:r>
              <a:rPr lang="en-GB" sz="2000" dirty="0">
                <a:latin typeface="Calibri"/>
                <a:cs typeface="Arial"/>
              </a:rPr>
              <a:t>Ball, J. and Shanks, A. (2012)</a:t>
            </a:r>
            <a:r>
              <a:rPr lang="en-GB" sz="2000" i="1" dirty="0">
                <a:latin typeface="Calibri"/>
                <a:cs typeface="Arial"/>
              </a:rPr>
              <a:t>. </a:t>
            </a:r>
            <a:r>
              <a:rPr lang="en-GB" sz="2000" dirty="0">
                <a:latin typeface="Calibri"/>
                <a:cs typeface="Calibri"/>
              </a:rPr>
              <a:t>British Journal of Occupational Therapy. </a:t>
            </a:r>
            <a:r>
              <a:rPr lang="en-GB" sz="2000" i="1" dirty="0">
                <a:latin typeface="Calibri"/>
                <a:cs typeface="Calibri"/>
              </a:rPr>
              <a:t>Gaining Feedback from people with learning disabilities </a:t>
            </a:r>
            <a:r>
              <a:rPr lang="en-GB" sz="2000" dirty="0">
                <a:latin typeface="Calibri"/>
                <a:cs typeface="Calibri"/>
              </a:rPr>
              <a:t>2012;75(10):471-477. doi:10.4276/030802212X13496921049743. </a:t>
            </a:r>
            <a:r>
              <a:rPr lang="en-GB" sz="2000" dirty="0">
                <a:latin typeface="Calibri"/>
                <a:cs typeface="Arial"/>
              </a:rPr>
              <a:t>Available</a:t>
            </a:r>
            <a:r>
              <a:rPr lang="en-GB" sz="2000" dirty="0">
                <a:latin typeface="Calibri"/>
                <a:ea typeface="+mn-lt"/>
                <a:cs typeface="Arial"/>
              </a:rPr>
              <a:t> at :</a:t>
            </a:r>
            <a:r>
              <a:rPr lang="en-GB" sz="2000" dirty="0">
                <a:ea typeface="+mn-lt"/>
                <a:cs typeface="+mn-lt"/>
                <a:hlinkClick r:id="rId2">
                  <a:extLst>
                    <a:ext uri="{A12FA001-AC4F-418D-AE19-62706E023703}">
                      <ahyp:hlinkClr xmlns:ahyp="http://schemas.microsoft.com/office/drawing/2018/hyperlinkcolor" val="tx"/>
                    </a:ext>
                  </a:extLst>
                </a:hlinkClick>
              </a:rPr>
              <a:t>Gaining Feedback from People with Learning Disabilities - Jo Ball, Andrew Shanks, 2012 (sagepub.com)</a:t>
            </a:r>
            <a:r>
              <a:rPr lang="en-GB" sz="2000" dirty="0">
                <a:ea typeface="+mn-lt"/>
                <a:cs typeface="+mn-lt"/>
              </a:rPr>
              <a:t>  Accessed on 18/01/2024. </a:t>
            </a:r>
            <a:endParaRPr lang="en-GB" dirty="0"/>
          </a:p>
          <a:p>
            <a:pPr marL="0" indent="0">
              <a:buNone/>
            </a:pPr>
            <a:r>
              <a:rPr lang="en-GB" sz="2000" dirty="0">
                <a:ea typeface="+mn-lt"/>
                <a:cs typeface="+mn-lt"/>
              </a:rPr>
              <a:t>National Health Service. (2024)  Helping-people-with-learning-disability-give-feedback-easy-read.pdf. (england.nhs.uk) Available at: </a:t>
            </a:r>
            <a:r>
              <a:rPr lang="en-GB" sz="2000" dirty="0">
                <a:ea typeface="+mn-lt"/>
                <a:cs typeface="+mn-lt"/>
                <a:hlinkClick r:id="rId3"/>
              </a:rPr>
              <a:t>helping-people-with-learning-disability-give-feedback-easy-read.pdf (england.nhs.uk)</a:t>
            </a:r>
            <a:r>
              <a:rPr lang="en-GB" sz="2000" dirty="0">
                <a:ea typeface="+mn-lt"/>
                <a:cs typeface="+mn-lt"/>
              </a:rPr>
              <a:t> Accessed on 23/01/2024</a:t>
            </a:r>
          </a:p>
          <a:p>
            <a:pPr marL="0" indent="0">
              <a:buNone/>
            </a:pPr>
            <a:endParaRPr lang="en-GB" sz="2000" dirty="0">
              <a:ea typeface="Calibri"/>
              <a:cs typeface="Calibri"/>
            </a:endParaRPr>
          </a:p>
          <a:p>
            <a:pPr marL="0" indent="0">
              <a:buNone/>
            </a:pPr>
            <a:endParaRPr lang="en-GB" sz="2000" dirty="0">
              <a:ea typeface="Calibri"/>
              <a:cs typeface="Calibri"/>
            </a:endParaRPr>
          </a:p>
          <a:p>
            <a:pPr marL="0" indent="0">
              <a:buNone/>
            </a:pPr>
            <a:endParaRPr lang="en-GB" sz="2000" dirty="0">
              <a:ea typeface="Calibri"/>
              <a:cs typeface="Calibri"/>
            </a:endParaRPr>
          </a:p>
          <a:p>
            <a:pPr marL="0" indent="0">
              <a:buNone/>
            </a:pPr>
            <a:endParaRPr lang="en-GB" sz="2000" dirty="0">
              <a:ea typeface="Calibri"/>
              <a:cs typeface="Calibri"/>
            </a:endParaRPr>
          </a:p>
        </p:txBody>
      </p:sp>
      <p:sp>
        <p:nvSpPr>
          <p:cNvPr id="5" name="TextBox 1">
            <a:extLst>
              <a:ext uri="{FF2B5EF4-FFF2-40B4-BE49-F238E27FC236}">
                <a16:creationId xmlns:a16="http://schemas.microsoft.com/office/drawing/2014/main" id="{B61F9261-1979-B05C-C3DD-1EDAEA70CD90}"/>
              </a:ext>
            </a:extLst>
          </p:cNvPr>
          <p:cNvSpPr txBox="1"/>
          <p:nvPr/>
        </p:nvSpPr>
        <p:spPr>
          <a:xfrm>
            <a:off x="350851" y="4862157"/>
            <a:ext cx="11835851" cy="70788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000" dirty="0">
                <a:cs typeface="Calibri"/>
              </a:rPr>
              <a:t>The Kings Fund (2024) </a:t>
            </a:r>
            <a:r>
              <a:rPr lang="en-US" sz="2000" i="1" dirty="0"/>
              <a:t>Making the case for quality improvement: lessons for NHS boards and leaders. </a:t>
            </a:r>
            <a:r>
              <a:rPr lang="en-US" sz="2000" dirty="0"/>
              <a:t>Available</a:t>
            </a:r>
            <a:r>
              <a:rPr lang="en-US" sz="2000" dirty="0">
                <a:cs typeface="Calibri"/>
              </a:rPr>
              <a:t> at:</a:t>
            </a:r>
            <a:r>
              <a:rPr lang="en-US" sz="2000" dirty="0">
                <a:hlinkClick r:id="rId4">
                  <a:extLst>
                    <a:ext uri="{A12FA001-AC4F-418D-AE19-62706E023703}">
                      <ahyp:hlinkClr xmlns:ahyp="http://schemas.microsoft.com/office/drawing/2018/hyperlinkcolor" val="tx"/>
                    </a:ext>
                  </a:extLst>
                </a:hlinkClick>
              </a:rPr>
              <a:t>Making the case for quality improvement | The King's Fund (kingsfund.org.uk)</a:t>
            </a:r>
            <a:r>
              <a:rPr lang="en-US" sz="2000" dirty="0">
                <a:cs typeface="Calibri"/>
              </a:rPr>
              <a:t> Accessed on 19/01/2024</a:t>
            </a:r>
            <a:endParaRPr lang="en-US" sz="2000"/>
          </a:p>
        </p:txBody>
      </p:sp>
    </p:spTree>
    <p:extLst>
      <p:ext uri="{BB962C8B-B14F-4D97-AF65-F5344CB8AC3E}">
        <p14:creationId xmlns:p14="http://schemas.microsoft.com/office/powerpoint/2010/main" val="4329503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FE553-E0B9-C183-7B50-A6C2CB23691A}"/>
              </a:ext>
            </a:extLst>
          </p:cNvPr>
          <p:cNvSpPr>
            <a:spLocks noGrp="1"/>
          </p:cNvSpPr>
          <p:nvPr>
            <p:ph type="title"/>
          </p:nvPr>
        </p:nvSpPr>
        <p:spPr>
          <a:xfrm>
            <a:off x="2265438" y="365125"/>
            <a:ext cx="7588553" cy="902230"/>
          </a:xfrm>
          <a:solidFill>
            <a:schemeClr val="accent6">
              <a:lumMod val="60000"/>
              <a:lumOff val="40000"/>
            </a:schemeClr>
          </a:solidFill>
        </p:spPr>
        <p:txBody>
          <a:bodyPr>
            <a:normAutofit/>
          </a:bodyPr>
          <a:lstStyle/>
          <a:p>
            <a:r>
              <a:rPr lang="en-GB" sz="4800" b="1">
                <a:ea typeface="Calibri Light"/>
                <a:cs typeface="Calibri Light"/>
              </a:rPr>
              <a:t>Appendix A- Feedback form </a:t>
            </a:r>
            <a:endParaRPr lang="en-GB" sz="480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15D9CC74-53D6-AF2A-342E-2C44EEAEF883}"/>
              </a:ext>
            </a:extLst>
          </p:cNvPr>
          <p:cNvSpPr>
            <a:spLocks noGrp="1"/>
          </p:cNvSpPr>
          <p:nvPr>
            <p:ph idx="1"/>
          </p:nvPr>
        </p:nvSpPr>
        <p:spPr/>
        <p:txBody>
          <a:bodyPr vert="horz" lIns="91440" tIns="45720" rIns="91440" bIns="45720" rtlCol="0" anchor="t">
            <a:normAutofit/>
          </a:bodyPr>
          <a:lstStyle/>
          <a:p>
            <a:pPr marL="0" indent="0">
              <a:buNone/>
            </a:pPr>
            <a:endParaRPr lang="en-GB">
              <a:solidFill>
                <a:schemeClr val="accent1"/>
              </a:solidFill>
              <a:ea typeface="Calibri"/>
              <a:cs typeface="Calibri"/>
            </a:endParaRPr>
          </a:p>
          <a:p>
            <a:pPr marL="0" indent="0">
              <a:buNone/>
            </a:pPr>
            <a:endParaRPr lang="en-GB">
              <a:ea typeface="Calibri"/>
              <a:cs typeface="Calibri"/>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55520" y="1558834"/>
            <a:ext cx="3576544" cy="5033555"/>
          </a:xfrm>
          <a:prstGeom prst="rect">
            <a:avLst/>
          </a:prstGeo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41848" y="1558834"/>
            <a:ext cx="3568506" cy="5033555"/>
          </a:xfrm>
          <a:prstGeom prst="rect">
            <a:avLst/>
          </a:prstGeom>
        </p:spPr>
      </p:pic>
    </p:spTree>
    <p:extLst>
      <p:ext uri="{BB962C8B-B14F-4D97-AF65-F5344CB8AC3E}">
        <p14:creationId xmlns:p14="http://schemas.microsoft.com/office/powerpoint/2010/main" val="17379112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137ca15d-9ca5-4969-9050-6a8af13b1758"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04480DD28E28D48BA0DCAAE9381AA60" ma:contentTypeVersion="17" ma:contentTypeDescription="Create a new document." ma:contentTypeScope="" ma:versionID="fa4918fa82472a0b2204935f59a5d745">
  <xsd:schema xmlns:xsd="http://www.w3.org/2001/XMLSchema" xmlns:xs="http://www.w3.org/2001/XMLSchema" xmlns:p="http://schemas.microsoft.com/office/2006/metadata/properties" xmlns:ns3="137ca15d-9ca5-4969-9050-6a8af13b1758" xmlns:ns4="14f886ef-4092-4ed8-a31e-891c76461312" targetNamespace="http://schemas.microsoft.com/office/2006/metadata/properties" ma:root="true" ma:fieldsID="0f46c3a8f917426a6032ce9b7adf8663" ns3:_="" ns4:_="">
    <xsd:import namespace="137ca15d-9ca5-4969-9050-6a8af13b1758"/>
    <xsd:import namespace="14f886ef-4092-4ed8-a31e-891c7646131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ServiceGenerationTime" minOccurs="0"/>
                <xsd:element ref="ns3:MediaServiceEventHashCode" minOccurs="0"/>
                <xsd:element ref="ns3:MediaServiceOCR" minOccurs="0"/>
                <xsd:element ref="ns3:MediaServiceLocation" minOccurs="0"/>
                <xsd:element ref="ns3:MediaLengthInSecond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37ca15d-9ca5-4969-9050-6a8af13b175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Length (seconds)" ma:internalName="MediaLengthInSeconds" ma:readOnly="true">
      <xsd:simpleType>
        <xsd:restriction base="dms:Unknown"/>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4f886ef-4092-4ed8-a31e-891c7646131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E302844-D2DD-4A31-9E7A-2EEA0B804DC0}">
  <ds:schemaRefs>
    <ds:schemaRef ds:uri="137ca15d-9ca5-4969-9050-6a8af13b1758"/>
    <ds:schemaRef ds:uri="14f886ef-4092-4ed8-a31e-891c76461312"/>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C659B208-F7AB-4448-BA4F-721C97A848DF}">
  <ds:schemaRefs>
    <ds:schemaRef ds:uri="137ca15d-9ca5-4969-9050-6a8af13b1758"/>
    <ds:schemaRef ds:uri="14f886ef-4092-4ed8-a31e-891c76461312"/>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29648683-ED37-410F-9E24-CB73FB4158E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Discovery Through Activity Group Feedback Form</vt:lpstr>
      <vt:lpstr>Introduction to the Discovery Through Activity Group </vt:lpstr>
      <vt:lpstr>Discovery through Activity Feedback Form via a PDSA cycle</vt:lpstr>
      <vt:lpstr> </vt:lpstr>
      <vt:lpstr>Do</vt:lpstr>
      <vt:lpstr> </vt:lpstr>
      <vt:lpstr> </vt:lpstr>
      <vt:lpstr>      Data Information </vt:lpstr>
      <vt:lpstr>Other Data Information </vt:lpstr>
      <vt:lpstr>Act </vt:lpstr>
      <vt:lpstr>Conclusion </vt:lpstr>
      <vt:lpstr>References </vt:lpstr>
      <vt:lpstr>Appendix A- Feedback form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PDSA Project</dc:title>
  <dc:creator>Angela Winter (Aneurin Bevan UHB - Occupational Therapy)</dc:creator>
  <cp:revision>346</cp:revision>
  <dcterms:created xsi:type="dcterms:W3CDTF">2023-12-14T12:32:57Z</dcterms:created>
  <dcterms:modified xsi:type="dcterms:W3CDTF">2024-01-25T21:14:26Z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0x010100804480DD28E28D48BA0DCAAE9381AA60</vt:lpwstr>
  </property>
</Properties>
</file>