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66"/>
  </p:notesMasterIdLst>
  <p:sldIdLst>
    <p:sldId id="256" r:id="rId7"/>
    <p:sldId id="709" r:id="rId8"/>
    <p:sldId id="680" r:id="rId9"/>
    <p:sldId id="705" r:id="rId10"/>
    <p:sldId id="263" r:id="rId11"/>
    <p:sldId id="706" r:id="rId12"/>
    <p:sldId id="719" r:id="rId13"/>
    <p:sldId id="683" r:id="rId14"/>
    <p:sldId id="682" r:id="rId15"/>
    <p:sldId id="715" r:id="rId16"/>
    <p:sldId id="686" r:id="rId17"/>
    <p:sldId id="307" r:id="rId18"/>
    <p:sldId id="716" r:id="rId19"/>
    <p:sldId id="338" r:id="rId20"/>
    <p:sldId id="717" r:id="rId21"/>
    <p:sldId id="711" r:id="rId22"/>
    <p:sldId id="691" r:id="rId23"/>
    <p:sldId id="692" r:id="rId24"/>
    <p:sldId id="714" r:id="rId25"/>
    <p:sldId id="464" r:id="rId26"/>
    <p:sldId id="664" r:id="rId27"/>
    <p:sldId id="287" r:id="rId28"/>
    <p:sldId id="671" r:id="rId29"/>
    <p:sldId id="654" r:id="rId30"/>
    <p:sldId id="662" r:id="rId31"/>
    <p:sldId id="656" r:id="rId32"/>
    <p:sldId id="696" r:id="rId33"/>
    <p:sldId id="495" r:id="rId34"/>
    <p:sldId id="659" r:id="rId35"/>
    <p:sldId id="694" r:id="rId36"/>
    <p:sldId id="330" r:id="rId37"/>
    <p:sldId id="457" r:id="rId38"/>
    <p:sldId id="707" r:id="rId39"/>
    <p:sldId id="572" r:id="rId40"/>
    <p:sldId id="708" r:id="rId41"/>
    <p:sldId id="712" r:id="rId42"/>
    <p:sldId id="695" r:id="rId43"/>
    <p:sldId id="266" r:id="rId44"/>
    <p:sldId id="718" r:id="rId45"/>
    <p:sldId id="336" r:id="rId46"/>
    <p:sldId id="702" r:id="rId47"/>
    <p:sldId id="698" r:id="rId48"/>
    <p:sldId id="687" r:id="rId49"/>
    <p:sldId id="665" r:id="rId50"/>
    <p:sldId id="269" r:id="rId51"/>
    <p:sldId id="690" r:id="rId52"/>
    <p:sldId id="459" r:id="rId53"/>
    <p:sldId id="699" r:id="rId54"/>
    <p:sldId id="703" r:id="rId55"/>
    <p:sldId id="697" r:id="rId56"/>
    <p:sldId id="710" r:id="rId57"/>
    <p:sldId id="529" r:id="rId58"/>
    <p:sldId id="713" r:id="rId59"/>
    <p:sldId id="530" r:id="rId60"/>
    <p:sldId id="273" r:id="rId61"/>
    <p:sldId id="473" r:id="rId62"/>
    <p:sldId id="274" r:id="rId63"/>
    <p:sldId id="322" r:id="rId64"/>
    <p:sldId id="689" r:id="rId6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443014-7718-27EA-7225-BF0E8D37A7CA}" v="17" dt="2026-10-15T12:09:14.895"/>
    <p1510:client id="{D7C3037F-01BD-4970-B29B-991C5624A393}" v="75" dt="2026-10-15T18:25:41.1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5" d="100"/>
          <a:sy n="85" d="100"/>
        </p:scale>
        <p:origin x="147" y="42"/>
      </p:cViewPr>
      <p:guideLst/>
    </p:cSldViewPr>
  </p:slideViewPr>
  <p:notesTextViewPr>
    <p:cViewPr>
      <p:scale>
        <a:sx n="1" d="1"/>
        <a:sy n="1" d="1"/>
      </p:scale>
      <p:origin x="0" y="0"/>
    </p:cViewPr>
  </p:notesTextViewPr>
  <p:sorterViewPr>
    <p:cViewPr>
      <p:scale>
        <a:sx n="100" d="100"/>
        <a:sy n="100" d="100"/>
      </p:scale>
      <p:origin x="0" y="-7317"/>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viewProps" Target="viewProps.xml"/><Relationship Id="rId7" Type="http://schemas.openxmlformats.org/officeDocument/2006/relationships/slide" Target="slides/slide1.xml"/><Relationship Id="rId71"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theme" Target="theme/theme1.xml"/><Relationship Id="rId8" Type="http://schemas.openxmlformats.org/officeDocument/2006/relationships/slide" Target="slides/slide2.xml"/><Relationship Id="rId51" Type="http://schemas.openxmlformats.org/officeDocument/2006/relationships/slide" Target="slides/slide45.xml"/><Relationship Id="rId72"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presProps" Target="presProps.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1e3b8b31-18a3-40b3-8e12-8230c5071370" providerId="ADAL" clId="{563BA9DA-5175-456B-8E08-B93023433B20}"/>
    <pc:docChg chg="undo custSel addSld delSld modSld sldOrd">
      <pc:chgData name="Lisa Ellis" userId="1e3b8b31-18a3-40b3-8e12-8230c5071370" providerId="ADAL" clId="{563BA9DA-5175-456B-8E08-B93023433B20}" dt="2026-10-15T18:26:15.076" v="2480" actId="1076"/>
      <pc:docMkLst>
        <pc:docMk/>
      </pc:docMkLst>
      <pc:sldChg chg="modTransition">
        <pc:chgData name="Lisa Ellis" userId="1e3b8b31-18a3-40b3-8e12-8230c5071370" providerId="ADAL" clId="{563BA9DA-5175-456B-8E08-B93023433B20}" dt="2026-10-09T07:54:03.805" v="53"/>
        <pc:sldMkLst>
          <pc:docMk/>
          <pc:sldMk cId="3053837800" sldId="256"/>
        </pc:sldMkLst>
      </pc:sldChg>
      <pc:sldChg chg="add">
        <pc:chgData name="Lisa Ellis" userId="1e3b8b31-18a3-40b3-8e12-8230c5071370" providerId="ADAL" clId="{563BA9DA-5175-456B-8E08-B93023433B20}" dt="2026-10-15T14:55:42.798" v="832"/>
        <pc:sldMkLst>
          <pc:docMk/>
          <pc:sldMk cId="3249243452" sldId="263"/>
        </pc:sldMkLst>
      </pc:sldChg>
      <pc:sldChg chg="modSp mod modTransition">
        <pc:chgData name="Lisa Ellis" userId="1e3b8b31-18a3-40b3-8e12-8230c5071370" providerId="ADAL" clId="{563BA9DA-5175-456B-8E08-B93023433B20}" dt="2026-10-15T16:09:34.293" v="1387" actId="1076"/>
        <pc:sldMkLst>
          <pc:docMk/>
          <pc:sldMk cId="2879950773" sldId="266"/>
        </pc:sldMkLst>
        <pc:spChg chg="mod">
          <ac:chgData name="Lisa Ellis" userId="1e3b8b31-18a3-40b3-8e12-8230c5071370" providerId="ADAL" clId="{563BA9DA-5175-456B-8E08-B93023433B20}" dt="2026-10-09T08:36:30.756" v="515" actId="20577"/>
          <ac:spMkLst>
            <pc:docMk/>
            <pc:sldMk cId="2879950773" sldId="266"/>
            <ac:spMk id="2" creationId="{97652A3D-BDE5-FAA5-0516-E6797A619082}"/>
          </ac:spMkLst>
        </pc:spChg>
        <pc:spChg chg="mod">
          <ac:chgData name="Lisa Ellis" userId="1e3b8b31-18a3-40b3-8e12-8230c5071370" providerId="ADAL" clId="{563BA9DA-5175-456B-8E08-B93023433B20}" dt="2026-10-15T16:09:26.376" v="1385" actId="14100"/>
          <ac:spMkLst>
            <pc:docMk/>
            <pc:sldMk cId="2879950773" sldId="266"/>
            <ac:spMk id="5" creationId="{BB237465-2967-354A-9C05-23143EB84814}"/>
          </ac:spMkLst>
        </pc:spChg>
        <pc:spChg chg="mod">
          <ac:chgData name="Lisa Ellis" userId="1e3b8b31-18a3-40b3-8e12-8230c5071370" providerId="ADAL" clId="{563BA9DA-5175-456B-8E08-B93023433B20}" dt="2026-10-15T14:21:50.138" v="831" actId="207"/>
          <ac:spMkLst>
            <pc:docMk/>
            <pc:sldMk cId="2879950773" sldId="266"/>
            <ac:spMk id="8" creationId="{4E4FC629-641E-B75A-1A6D-2C08C13E9AA1}"/>
          </ac:spMkLst>
        </pc:spChg>
        <pc:picChg chg="mod">
          <ac:chgData name="Lisa Ellis" userId="1e3b8b31-18a3-40b3-8e12-8230c5071370" providerId="ADAL" clId="{563BA9DA-5175-456B-8E08-B93023433B20}" dt="2026-10-15T16:09:34.293" v="1387" actId="1076"/>
          <ac:picMkLst>
            <pc:docMk/>
            <pc:sldMk cId="2879950773" sldId="266"/>
            <ac:picMk id="7" creationId="{15D04025-CBDF-C08A-0870-673A29D029C0}"/>
          </ac:picMkLst>
        </pc:picChg>
      </pc:sldChg>
      <pc:sldChg chg="add">
        <pc:chgData name="Lisa Ellis" userId="1e3b8b31-18a3-40b3-8e12-8230c5071370" providerId="ADAL" clId="{563BA9DA-5175-456B-8E08-B93023433B20}" dt="2026-10-09T08:44:23.558" v="535"/>
        <pc:sldMkLst>
          <pc:docMk/>
          <pc:sldMk cId="798805302" sldId="269"/>
        </pc:sldMkLst>
      </pc:sldChg>
      <pc:sldChg chg="modSp add mod">
        <pc:chgData name="Lisa Ellis" userId="1e3b8b31-18a3-40b3-8e12-8230c5071370" providerId="ADAL" clId="{563BA9DA-5175-456B-8E08-B93023433B20}" dt="2026-10-15T18:16:16.627" v="2312" actId="1076"/>
        <pc:sldMkLst>
          <pc:docMk/>
          <pc:sldMk cId="2405194467" sldId="273"/>
        </pc:sldMkLst>
        <pc:spChg chg="mod">
          <ac:chgData name="Lisa Ellis" userId="1e3b8b31-18a3-40b3-8e12-8230c5071370" providerId="ADAL" clId="{563BA9DA-5175-456B-8E08-B93023433B20}" dt="2026-10-15T18:16:16.627" v="2312" actId="1076"/>
          <ac:spMkLst>
            <pc:docMk/>
            <pc:sldMk cId="2405194467" sldId="273"/>
            <ac:spMk id="6" creationId="{8EA25130-E6E9-4C65-AADF-A9CA0BD4DDD4}"/>
          </ac:spMkLst>
        </pc:spChg>
      </pc:sldChg>
      <pc:sldChg chg="add">
        <pc:chgData name="Lisa Ellis" userId="1e3b8b31-18a3-40b3-8e12-8230c5071370" providerId="ADAL" clId="{563BA9DA-5175-456B-8E08-B93023433B20}" dt="2026-10-09T08:45:26.829" v="543"/>
        <pc:sldMkLst>
          <pc:docMk/>
          <pc:sldMk cId="3419923114" sldId="274"/>
        </pc:sldMkLst>
      </pc:sldChg>
      <pc:sldChg chg="addSp delSp modSp add mod ord">
        <pc:chgData name="Lisa Ellis" userId="1e3b8b31-18a3-40b3-8e12-8230c5071370" providerId="ADAL" clId="{563BA9DA-5175-456B-8E08-B93023433B20}" dt="2026-10-15T16:25:36.606" v="1403"/>
        <pc:sldMkLst>
          <pc:docMk/>
          <pc:sldMk cId="3753370271" sldId="287"/>
        </pc:sldMkLst>
        <pc:spChg chg="mod">
          <ac:chgData name="Lisa Ellis" userId="1e3b8b31-18a3-40b3-8e12-8230c5071370" providerId="ADAL" clId="{563BA9DA-5175-456B-8E08-B93023433B20}" dt="2026-10-09T08:18:10.487" v="369" actId="2711"/>
          <ac:spMkLst>
            <pc:docMk/>
            <pc:sldMk cId="3753370271" sldId="287"/>
            <ac:spMk id="2" creationId="{D7343DDF-AD58-223E-2A5E-5B89C2F7BDD2}"/>
          </ac:spMkLst>
        </pc:spChg>
        <pc:spChg chg="mod">
          <ac:chgData name="Lisa Ellis" userId="1e3b8b31-18a3-40b3-8e12-8230c5071370" providerId="ADAL" clId="{563BA9DA-5175-456B-8E08-B93023433B20}" dt="2026-10-09T08:21:10.607" v="383" actId="1076"/>
          <ac:spMkLst>
            <pc:docMk/>
            <pc:sldMk cId="3753370271" sldId="287"/>
            <ac:spMk id="5" creationId="{8C09ADBC-A637-BA5C-F0D4-C4BE78615DB1}"/>
          </ac:spMkLst>
        </pc:spChg>
        <pc:spChg chg="mod">
          <ac:chgData name="Lisa Ellis" userId="1e3b8b31-18a3-40b3-8e12-8230c5071370" providerId="ADAL" clId="{563BA9DA-5175-456B-8E08-B93023433B20}" dt="2026-10-09T08:18:19.629" v="371" actId="6549"/>
          <ac:spMkLst>
            <pc:docMk/>
            <pc:sldMk cId="3753370271" sldId="287"/>
            <ac:spMk id="9" creationId="{E7292C90-78B8-A7C7-8020-59262A265A90}"/>
          </ac:spMkLst>
        </pc:spChg>
        <pc:picChg chg="add mod ord">
          <ac:chgData name="Lisa Ellis" userId="1e3b8b31-18a3-40b3-8e12-8230c5071370" providerId="ADAL" clId="{563BA9DA-5175-456B-8E08-B93023433B20}" dt="2026-10-09T08:21:32.033" v="384" actId="339"/>
          <ac:picMkLst>
            <pc:docMk/>
            <pc:sldMk cId="3753370271" sldId="287"/>
            <ac:picMk id="6" creationId="{185DECCA-97C0-76D9-EFD7-D438691C2C5A}"/>
          </ac:picMkLst>
        </pc:picChg>
      </pc:sldChg>
      <pc:sldChg chg="add">
        <pc:chgData name="Lisa Ellis" userId="1e3b8b31-18a3-40b3-8e12-8230c5071370" providerId="ADAL" clId="{563BA9DA-5175-456B-8E08-B93023433B20}" dt="2026-10-09T07:55:48.984" v="80"/>
        <pc:sldMkLst>
          <pc:docMk/>
          <pc:sldMk cId="1924309160" sldId="307"/>
        </pc:sldMkLst>
      </pc:sldChg>
      <pc:sldChg chg="modTransition">
        <pc:chgData name="Lisa Ellis" userId="1e3b8b31-18a3-40b3-8e12-8230c5071370" providerId="ADAL" clId="{563BA9DA-5175-456B-8E08-B93023433B20}" dt="2026-10-09T07:53:20.333" v="49"/>
        <pc:sldMkLst>
          <pc:docMk/>
          <pc:sldMk cId="3632797232" sldId="322"/>
        </pc:sldMkLst>
      </pc:sldChg>
      <pc:sldChg chg="addSp delSp modSp add mod">
        <pc:chgData name="Lisa Ellis" userId="1e3b8b31-18a3-40b3-8e12-8230c5071370" providerId="ADAL" clId="{563BA9DA-5175-456B-8E08-B93023433B20}" dt="2026-10-15T15:13:28.865" v="1138" actId="1076"/>
        <pc:sldMkLst>
          <pc:docMk/>
          <pc:sldMk cId="3381891051" sldId="330"/>
        </pc:sldMkLst>
        <pc:spChg chg="mod">
          <ac:chgData name="Lisa Ellis" userId="1e3b8b31-18a3-40b3-8e12-8230c5071370" providerId="ADAL" clId="{563BA9DA-5175-456B-8E08-B93023433B20}" dt="2026-10-15T15:13:20.754" v="1136" actId="1076"/>
          <ac:spMkLst>
            <pc:docMk/>
            <pc:sldMk cId="3381891051" sldId="330"/>
            <ac:spMk id="4" creationId="{2F244B5C-B87B-4C5F-89C2-60B68D76AAFD}"/>
          </ac:spMkLst>
        </pc:spChg>
        <pc:spChg chg="mod">
          <ac:chgData name="Lisa Ellis" userId="1e3b8b31-18a3-40b3-8e12-8230c5071370" providerId="ADAL" clId="{563BA9DA-5175-456B-8E08-B93023433B20}" dt="2026-10-15T15:13:27.219" v="1137" actId="1076"/>
          <ac:spMkLst>
            <pc:docMk/>
            <pc:sldMk cId="3381891051" sldId="330"/>
            <ac:spMk id="5" creationId="{6832FD9E-BEA9-4CD2-9C6F-55F60BE2DD0A}"/>
          </ac:spMkLst>
        </pc:spChg>
        <pc:picChg chg="mod">
          <ac:chgData name="Lisa Ellis" userId="1e3b8b31-18a3-40b3-8e12-8230c5071370" providerId="ADAL" clId="{563BA9DA-5175-456B-8E08-B93023433B20}" dt="2026-10-15T15:13:28.865" v="1138" actId="1076"/>
          <ac:picMkLst>
            <pc:docMk/>
            <pc:sldMk cId="3381891051" sldId="330"/>
            <ac:picMk id="9" creationId="{2EB29535-80B9-6093-1206-4B0B1BF9ED76}"/>
          </ac:picMkLst>
        </pc:picChg>
        <pc:picChg chg="mod">
          <ac:chgData name="Lisa Ellis" userId="1e3b8b31-18a3-40b3-8e12-8230c5071370" providerId="ADAL" clId="{563BA9DA-5175-456B-8E08-B93023433B20}" dt="2026-10-15T15:13:02.410" v="1131" actId="1076"/>
          <ac:picMkLst>
            <pc:docMk/>
            <pc:sldMk cId="3381891051" sldId="330"/>
            <ac:picMk id="10" creationId="{98D44D89-3674-F7D5-7773-F2A8B02F4243}"/>
          </ac:picMkLst>
        </pc:picChg>
      </pc:sldChg>
      <pc:sldChg chg="modSp add mod">
        <pc:chgData name="Lisa Ellis" userId="1e3b8b31-18a3-40b3-8e12-8230c5071370" providerId="ADAL" clId="{563BA9DA-5175-456B-8E08-B93023433B20}" dt="2026-10-15T15:49:28.307" v="1177" actId="1076"/>
        <pc:sldMkLst>
          <pc:docMk/>
          <pc:sldMk cId="1805027631" sldId="336"/>
        </pc:sldMkLst>
        <pc:spChg chg="mod">
          <ac:chgData name="Lisa Ellis" userId="1e3b8b31-18a3-40b3-8e12-8230c5071370" providerId="ADAL" clId="{563BA9DA-5175-456B-8E08-B93023433B20}" dt="2026-10-15T15:49:28.307" v="1177" actId="1076"/>
          <ac:spMkLst>
            <pc:docMk/>
            <pc:sldMk cId="1805027631" sldId="336"/>
            <ac:spMk id="11" creationId="{7F28702F-5816-2280-1F9B-81F8C5319859}"/>
          </ac:spMkLst>
        </pc:spChg>
      </pc:sldChg>
      <pc:sldChg chg="addSp delSp modSp mod ord modTransition">
        <pc:chgData name="Lisa Ellis" userId="1e3b8b31-18a3-40b3-8e12-8230c5071370" providerId="ADAL" clId="{563BA9DA-5175-456B-8E08-B93023433B20}" dt="2026-10-15T16:23:06.162" v="1393" actId="1076"/>
        <pc:sldMkLst>
          <pc:docMk/>
          <pc:sldMk cId="2083920938" sldId="338"/>
        </pc:sldMkLst>
        <pc:picChg chg="add mod">
          <ac:chgData name="Lisa Ellis" userId="1e3b8b31-18a3-40b3-8e12-8230c5071370" providerId="ADAL" clId="{563BA9DA-5175-456B-8E08-B93023433B20}" dt="2026-10-15T16:23:06.162" v="1393" actId="1076"/>
          <ac:picMkLst>
            <pc:docMk/>
            <pc:sldMk cId="2083920938" sldId="338"/>
            <ac:picMk id="6" creationId="{5BC1C005-ED42-7CAD-3B6C-AA165E6D1BF4}"/>
          </ac:picMkLst>
        </pc:picChg>
        <pc:picChg chg="del">
          <ac:chgData name="Lisa Ellis" userId="1e3b8b31-18a3-40b3-8e12-8230c5071370" providerId="ADAL" clId="{563BA9DA-5175-456B-8E08-B93023433B20}" dt="2026-10-15T16:22:55.964" v="1388" actId="478"/>
          <ac:picMkLst>
            <pc:docMk/>
            <pc:sldMk cId="2083920938" sldId="338"/>
            <ac:picMk id="16" creationId="{51E23D24-789F-A5B3-4A27-A25D2782FBF8}"/>
          </ac:picMkLst>
        </pc:picChg>
      </pc:sldChg>
      <pc:sldChg chg="addSp modSp add del mod">
        <pc:chgData name="Lisa Ellis" userId="1e3b8b31-18a3-40b3-8e12-8230c5071370" providerId="ADAL" clId="{563BA9DA-5175-456B-8E08-B93023433B20}" dt="2026-10-15T12:41:17.078" v="660" actId="2696"/>
        <pc:sldMkLst>
          <pc:docMk/>
          <pc:sldMk cId="664219457" sldId="448"/>
        </pc:sldMkLst>
      </pc:sldChg>
      <pc:sldChg chg="addSp modSp add mod">
        <pc:chgData name="Lisa Ellis" userId="1e3b8b31-18a3-40b3-8e12-8230c5071370" providerId="ADAL" clId="{563BA9DA-5175-456B-8E08-B93023433B20}" dt="2026-10-15T15:57:39.938" v="1181" actId="6549"/>
        <pc:sldMkLst>
          <pc:docMk/>
          <pc:sldMk cId="536689185" sldId="457"/>
        </pc:sldMkLst>
        <pc:spChg chg="mod">
          <ac:chgData name="Lisa Ellis" userId="1e3b8b31-18a3-40b3-8e12-8230c5071370" providerId="ADAL" clId="{563BA9DA-5175-456B-8E08-B93023433B20}" dt="2026-10-09T10:19:30.550" v="648" actId="2711"/>
          <ac:spMkLst>
            <pc:docMk/>
            <pc:sldMk cId="536689185" sldId="457"/>
            <ac:spMk id="2" creationId="{FCEEFD48-E017-9617-9C8D-A012FA2DC374}"/>
          </ac:spMkLst>
        </pc:spChg>
        <pc:spChg chg="mod">
          <ac:chgData name="Lisa Ellis" userId="1e3b8b31-18a3-40b3-8e12-8230c5071370" providerId="ADAL" clId="{563BA9DA-5175-456B-8E08-B93023433B20}" dt="2026-10-15T15:57:39.938" v="1181" actId="6549"/>
          <ac:spMkLst>
            <pc:docMk/>
            <pc:sldMk cId="536689185" sldId="457"/>
            <ac:spMk id="3" creationId="{8FCD4D14-10BC-283F-02B9-A968623E32CB}"/>
          </ac:spMkLst>
        </pc:spChg>
        <pc:spChg chg="add mod">
          <ac:chgData name="Lisa Ellis" userId="1e3b8b31-18a3-40b3-8e12-8230c5071370" providerId="ADAL" clId="{563BA9DA-5175-456B-8E08-B93023433B20}" dt="2026-10-15T15:14:57.759" v="1165" actId="14100"/>
          <ac:spMkLst>
            <pc:docMk/>
            <pc:sldMk cId="536689185" sldId="457"/>
            <ac:spMk id="4" creationId="{0EEE221B-D7A6-E596-DB90-B4C80C992F9D}"/>
          </ac:spMkLst>
        </pc:spChg>
        <pc:spChg chg="mod">
          <ac:chgData name="Lisa Ellis" userId="1e3b8b31-18a3-40b3-8e12-8230c5071370" providerId="ADAL" clId="{563BA9DA-5175-456B-8E08-B93023433B20}" dt="2026-10-15T15:14:06.494" v="1142" actId="1076"/>
          <ac:spMkLst>
            <pc:docMk/>
            <pc:sldMk cId="536689185" sldId="457"/>
            <ac:spMk id="7" creationId="{FBE64EDF-0BF4-5081-6A85-6E0866B4F0F8}"/>
          </ac:spMkLst>
        </pc:spChg>
        <pc:spChg chg="add mod">
          <ac:chgData name="Lisa Ellis" userId="1e3b8b31-18a3-40b3-8e12-8230c5071370" providerId="ADAL" clId="{563BA9DA-5175-456B-8E08-B93023433B20}" dt="2026-10-15T15:14:43.597" v="1157" actId="1076"/>
          <ac:spMkLst>
            <pc:docMk/>
            <pc:sldMk cId="536689185" sldId="457"/>
            <ac:spMk id="8" creationId="{0CE0EDC5-1B33-706A-738C-0DE2CC1E7F55}"/>
          </ac:spMkLst>
        </pc:spChg>
        <pc:cxnChg chg="mod">
          <ac:chgData name="Lisa Ellis" userId="1e3b8b31-18a3-40b3-8e12-8230c5071370" providerId="ADAL" clId="{563BA9DA-5175-456B-8E08-B93023433B20}" dt="2026-10-09T10:19:38.457" v="651" actId="1076"/>
          <ac:cxnSpMkLst>
            <pc:docMk/>
            <pc:sldMk cId="536689185" sldId="457"/>
            <ac:cxnSpMk id="6" creationId="{032ACC82-00AE-C710-03DB-3C84195EA169}"/>
          </ac:cxnSpMkLst>
        </pc:cxnChg>
      </pc:sldChg>
      <pc:sldChg chg="add">
        <pc:chgData name="Lisa Ellis" userId="1e3b8b31-18a3-40b3-8e12-8230c5071370" providerId="ADAL" clId="{563BA9DA-5175-456B-8E08-B93023433B20}" dt="2026-10-09T10:20:55.427" v="657"/>
        <pc:sldMkLst>
          <pc:docMk/>
          <pc:sldMk cId="851519725" sldId="459"/>
        </pc:sldMkLst>
      </pc:sldChg>
      <pc:sldChg chg="addSp delSp modSp add mod">
        <pc:chgData name="Lisa Ellis" userId="1e3b8b31-18a3-40b3-8e12-8230c5071370" providerId="ADAL" clId="{563BA9DA-5175-456B-8E08-B93023433B20}" dt="2026-10-09T10:07:07.322" v="622" actId="113"/>
        <pc:sldMkLst>
          <pc:docMk/>
          <pc:sldMk cId="2233925295" sldId="464"/>
        </pc:sldMkLst>
        <pc:spChg chg="mod">
          <ac:chgData name="Lisa Ellis" userId="1e3b8b31-18a3-40b3-8e12-8230c5071370" providerId="ADAL" clId="{563BA9DA-5175-456B-8E08-B93023433B20}" dt="2026-10-09T08:16:13.204" v="352" actId="14100"/>
          <ac:spMkLst>
            <pc:docMk/>
            <pc:sldMk cId="2233925295" sldId="464"/>
            <ac:spMk id="2" creationId="{55473D7C-933D-6011-2E75-D0E817737C3A}"/>
          </ac:spMkLst>
        </pc:spChg>
        <pc:spChg chg="mod">
          <ac:chgData name="Lisa Ellis" userId="1e3b8b31-18a3-40b3-8e12-8230c5071370" providerId="ADAL" clId="{563BA9DA-5175-456B-8E08-B93023433B20}" dt="2026-10-09T10:07:07.322" v="622" actId="113"/>
          <ac:spMkLst>
            <pc:docMk/>
            <pc:sldMk cId="2233925295" sldId="464"/>
            <ac:spMk id="5" creationId="{02AC35B8-133C-9F05-11A1-D17764AD7C35}"/>
          </ac:spMkLst>
        </pc:spChg>
        <pc:spChg chg="mod">
          <ac:chgData name="Lisa Ellis" userId="1e3b8b31-18a3-40b3-8e12-8230c5071370" providerId="ADAL" clId="{563BA9DA-5175-456B-8E08-B93023433B20}" dt="2026-10-09T08:16:19.105" v="354" actId="1076"/>
          <ac:spMkLst>
            <pc:docMk/>
            <pc:sldMk cId="2233925295" sldId="464"/>
            <ac:spMk id="6" creationId="{42494351-7943-CE8D-592C-270581E8B40E}"/>
          </ac:spMkLst>
        </pc:spChg>
        <pc:picChg chg="add mod">
          <ac:chgData name="Lisa Ellis" userId="1e3b8b31-18a3-40b3-8e12-8230c5071370" providerId="ADAL" clId="{563BA9DA-5175-456B-8E08-B93023433B20}" dt="2026-10-09T08:16:25.010" v="356" actId="339"/>
          <ac:picMkLst>
            <pc:docMk/>
            <pc:sldMk cId="2233925295" sldId="464"/>
            <ac:picMk id="9" creationId="{3BD5372B-9EEE-102A-304D-78858EAE3507}"/>
          </ac:picMkLst>
        </pc:picChg>
      </pc:sldChg>
      <pc:sldChg chg="add">
        <pc:chgData name="Lisa Ellis" userId="1e3b8b31-18a3-40b3-8e12-8230c5071370" providerId="ADAL" clId="{563BA9DA-5175-456B-8E08-B93023433B20}" dt="2026-10-09T08:45:19.187" v="542"/>
        <pc:sldMkLst>
          <pc:docMk/>
          <pc:sldMk cId="3741778472" sldId="473"/>
        </pc:sldMkLst>
      </pc:sldChg>
      <pc:sldChg chg="addSp delSp modSp add del mod">
        <pc:chgData name="Lisa Ellis" userId="1e3b8b31-18a3-40b3-8e12-8230c5071370" providerId="ADAL" clId="{563BA9DA-5175-456B-8E08-B93023433B20}" dt="2026-10-15T12:44:58.840" v="685" actId="1076"/>
        <pc:sldMkLst>
          <pc:docMk/>
          <pc:sldMk cId="34407926" sldId="495"/>
        </pc:sldMkLst>
        <pc:spChg chg="mod">
          <ac:chgData name="Lisa Ellis" userId="1e3b8b31-18a3-40b3-8e12-8230c5071370" providerId="ADAL" clId="{563BA9DA-5175-456B-8E08-B93023433B20}" dt="2026-10-15T12:44:58.840" v="685" actId="1076"/>
          <ac:spMkLst>
            <pc:docMk/>
            <pc:sldMk cId="34407926" sldId="495"/>
            <ac:spMk id="7" creationId="{F755B5D4-E661-E89B-F43D-6E5B7CC27B60}"/>
          </ac:spMkLst>
        </pc:spChg>
        <pc:spChg chg="mod">
          <ac:chgData name="Lisa Ellis" userId="1e3b8b31-18a3-40b3-8e12-8230c5071370" providerId="ADAL" clId="{563BA9DA-5175-456B-8E08-B93023433B20}" dt="2026-10-15T12:44:11.565" v="677" actId="1076"/>
          <ac:spMkLst>
            <pc:docMk/>
            <pc:sldMk cId="34407926" sldId="495"/>
            <ac:spMk id="14" creationId="{A0B6F977-14B5-0AC0-53DA-20AEB00DF97D}"/>
          </ac:spMkLst>
        </pc:spChg>
        <pc:picChg chg="add del mod">
          <ac:chgData name="Lisa Ellis" userId="1e3b8b31-18a3-40b3-8e12-8230c5071370" providerId="ADAL" clId="{563BA9DA-5175-456B-8E08-B93023433B20}" dt="2026-10-15T12:42:46.771" v="665" actId="478"/>
          <ac:picMkLst>
            <pc:docMk/>
            <pc:sldMk cId="34407926" sldId="495"/>
            <ac:picMk id="4" creationId="{1E657466-FD6B-6DA0-17C8-09141109D555}"/>
          </ac:picMkLst>
        </pc:picChg>
        <pc:picChg chg="add del mod">
          <ac:chgData name="Lisa Ellis" userId="1e3b8b31-18a3-40b3-8e12-8230c5071370" providerId="ADAL" clId="{563BA9DA-5175-456B-8E08-B93023433B20}" dt="2026-10-15T12:41:46.154" v="661" actId="478"/>
          <ac:picMkLst>
            <pc:docMk/>
            <pc:sldMk cId="34407926" sldId="495"/>
            <ac:picMk id="5" creationId="{62733509-B46E-0F75-B457-5249FD83410C}"/>
          </ac:picMkLst>
        </pc:picChg>
        <pc:picChg chg="add mod">
          <ac:chgData name="Lisa Ellis" userId="1e3b8b31-18a3-40b3-8e12-8230c5071370" providerId="ADAL" clId="{563BA9DA-5175-456B-8E08-B93023433B20}" dt="2026-10-15T12:44:14.099" v="678" actId="1076"/>
          <ac:picMkLst>
            <pc:docMk/>
            <pc:sldMk cId="34407926" sldId="495"/>
            <ac:picMk id="8" creationId="{825AF905-DAA3-2526-7905-A142A0CFB2BC}"/>
          </ac:picMkLst>
        </pc:picChg>
        <pc:picChg chg="add mod">
          <ac:chgData name="Lisa Ellis" userId="1e3b8b31-18a3-40b3-8e12-8230c5071370" providerId="ADAL" clId="{563BA9DA-5175-456B-8E08-B93023433B20}" dt="2026-10-15T12:44:55.964" v="684" actId="1076"/>
          <ac:picMkLst>
            <pc:docMk/>
            <pc:sldMk cId="34407926" sldId="495"/>
            <ac:picMk id="10" creationId="{4E5EED8B-D48D-E7C1-3F6B-9B3A41D77CC2}"/>
          </ac:picMkLst>
        </pc:picChg>
      </pc:sldChg>
      <pc:sldChg chg="add mod modShow">
        <pc:chgData name="Lisa Ellis" userId="1e3b8b31-18a3-40b3-8e12-8230c5071370" providerId="ADAL" clId="{563BA9DA-5175-456B-8E08-B93023433B20}" dt="2026-10-15T18:15:47.432" v="2307" actId="34476"/>
        <pc:sldMkLst>
          <pc:docMk/>
          <pc:sldMk cId="3832443359" sldId="529"/>
        </pc:sldMkLst>
      </pc:sldChg>
      <pc:sldChg chg="add mod modShow">
        <pc:chgData name="Lisa Ellis" userId="1e3b8b31-18a3-40b3-8e12-8230c5071370" providerId="ADAL" clId="{563BA9DA-5175-456B-8E08-B93023433B20}" dt="2026-10-15T18:15:55.878" v="2309" actId="34476"/>
        <pc:sldMkLst>
          <pc:docMk/>
          <pc:sldMk cId="1038796962" sldId="530"/>
        </pc:sldMkLst>
      </pc:sldChg>
      <pc:sldChg chg="ord modTransition">
        <pc:chgData name="Lisa Ellis" userId="1e3b8b31-18a3-40b3-8e12-8230c5071370" providerId="ADAL" clId="{563BA9DA-5175-456B-8E08-B93023433B20}" dt="2026-10-09T08:36:48.429" v="517"/>
        <pc:sldMkLst>
          <pc:docMk/>
          <pc:sldMk cId="1190758769" sldId="572"/>
        </pc:sldMkLst>
      </pc:sldChg>
      <pc:sldChg chg="modSp add del mod">
        <pc:chgData name="Lisa Ellis" userId="1e3b8b31-18a3-40b3-8e12-8230c5071370" providerId="ADAL" clId="{563BA9DA-5175-456B-8E08-B93023433B20}" dt="2026-10-15T12:41:08.649" v="658" actId="2696"/>
        <pc:sldMkLst>
          <pc:docMk/>
          <pc:sldMk cId="3950822294" sldId="590"/>
        </pc:sldMkLst>
      </pc:sldChg>
      <pc:sldChg chg="add ord">
        <pc:chgData name="Lisa Ellis" userId="1e3b8b31-18a3-40b3-8e12-8230c5071370" providerId="ADAL" clId="{563BA9DA-5175-456B-8E08-B93023433B20}" dt="2026-10-15T16:24:53.205" v="1401"/>
        <pc:sldMkLst>
          <pc:docMk/>
          <pc:sldMk cId="2562505557" sldId="654"/>
        </pc:sldMkLst>
      </pc:sldChg>
      <pc:sldChg chg="add">
        <pc:chgData name="Lisa Ellis" userId="1e3b8b31-18a3-40b3-8e12-8230c5071370" providerId="ADAL" clId="{563BA9DA-5175-456B-8E08-B93023433B20}" dt="2026-10-09T08:32:49.268" v="439"/>
        <pc:sldMkLst>
          <pc:docMk/>
          <pc:sldMk cId="2752544624" sldId="656"/>
        </pc:sldMkLst>
      </pc:sldChg>
      <pc:sldChg chg="modSp add mod">
        <pc:chgData name="Lisa Ellis" userId="1e3b8b31-18a3-40b3-8e12-8230c5071370" providerId="ADAL" clId="{563BA9DA-5175-456B-8E08-B93023433B20}" dt="2026-10-15T18:12:01.948" v="2268" actId="1076"/>
        <pc:sldMkLst>
          <pc:docMk/>
          <pc:sldMk cId="1203478991" sldId="659"/>
        </pc:sldMkLst>
        <pc:spChg chg="mod">
          <ac:chgData name="Lisa Ellis" userId="1e3b8b31-18a3-40b3-8e12-8230c5071370" providerId="ADAL" clId="{563BA9DA-5175-456B-8E08-B93023433B20}" dt="2026-10-09T10:20:11.281" v="656" actId="2711"/>
          <ac:spMkLst>
            <pc:docMk/>
            <pc:sldMk cId="1203478991" sldId="659"/>
            <ac:spMk id="2" creationId="{F00C4ACE-A395-3528-EBAF-55FF90216D34}"/>
          </ac:spMkLst>
        </pc:spChg>
        <pc:spChg chg="mod">
          <ac:chgData name="Lisa Ellis" userId="1e3b8b31-18a3-40b3-8e12-8230c5071370" providerId="ADAL" clId="{563BA9DA-5175-456B-8E08-B93023433B20}" dt="2026-10-15T15:12:04.169" v="1116" actId="1076"/>
          <ac:spMkLst>
            <pc:docMk/>
            <pc:sldMk cId="1203478991" sldId="659"/>
            <ac:spMk id="4" creationId="{229045AF-83D6-D6DC-4F31-2A75580DFEB6}"/>
          </ac:spMkLst>
        </pc:spChg>
        <pc:spChg chg="mod">
          <ac:chgData name="Lisa Ellis" userId="1e3b8b31-18a3-40b3-8e12-8230c5071370" providerId="ADAL" clId="{563BA9DA-5175-456B-8E08-B93023433B20}" dt="2026-10-15T18:12:01.948" v="2268" actId="1076"/>
          <ac:spMkLst>
            <pc:docMk/>
            <pc:sldMk cId="1203478991" sldId="659"/>
            <ac:spMk id="5" creationId="{038346CD-9BFC-37A4-6A31-90DB011BE9FA}"/>
          </ac:spMkLst>
        </pc:spChg>
      </pc:sldChg>
      <pc:sldChg chg="addSp delSp modSp add mod ord">
        <pc:chgData name="Lisa Ellis" userId="1e3b8b31-18a3-40b3-8e12-8230c5071370" providerId="ADAL" clId="{563BA9DA-5175-456B-8E08-B93023433B20}" dt="2026-10-15T15:07:44.131" v="953"/>
        <pc:sldMkLst>
          <pc:docMk/>
          <pc:sldMk cId="1673827882" sldId="662"/>
        </pc:sldMkLst>
        <pc:spChg chg="add mod">
          <ac:chgData name="Lisa Ellis" userId="1e3b8b31-18a3-40b3-8e12-8230c5071370" providerId="ADAL" clId="{563BA9DA-5175-456B-8E08-B93023433B20}" dt="2026-10-15T14:14:31.891" v="782" actId="1076"/>
          <ac:spMkLst>
            <pc:docMk/>
            <pc:sldMk cId="1673827882" sldId="662"/>
            <ac:spMk id="3" creationId="{35DBEE83-5D44-4986-25ED-C8C2F78C9155}"/>
          </ac:spMkLst>
        </pc:spChg>
        <pc:picChg chg="add mod">
          <ac:chgData name="Lisa Ellis" userId="1e3b8b31-18a3-40b3-8e12-8230c5071370" providerId="ADAL" clId="{563BA9DA-5175-456B-8E08-B93023433B20}" dt="2026-10-15T14:14:26.063" v="780" actId="339"/>
          <ac:picMkLst>
            <pc:docMk/>
            <pc:sldMk cId="1673827882" sldId="662"/>
            <ac:picMk id="6" creationId="{BB025A44-0FB2-08F6-BE64-1EE929F90AD7}"/>
          </ac:picMkLst>
        </pc:picChg>
        <pc:picChg chg="add del mod">
          <ac:chgData name="Lisa Ellis" userId="1e3b8b31-18a3-40b3-8e12-8230c5071370" providerId="ADAL" clId="{563BA9DA-5175-456B-8E08-B93023433B20}" dt="2026-10-15T14:14:01.580" v="775" actId="478"/>
          <ac:picMkLst>
            <pc:docMk/>
            <pc:sldMk cId="1673827882" sldId="662"/>
            <ac:picMk id="7" creationId="{97E812E4-270D-4961-FF4F-246059F9DE43}"/>
          </ac:picMkLst>
        </pc:picChg>
      </pc:sldChg>
      <pc:sldChg chg="addSp delSp modSp add mod ord">
        <pc:chgData name="Lisa Ellis" userId="1e3b8b31-18a3-40b3-8e12-8230c5071370" providerId="ADAL" clId="{563BA9DA-5175-456B-8E08-B93023433B20}" dt="2026-10-15T16:24:32.168" v="1395"/>
        <pc:sldMkLst>
          <pc:docMk/>
          <pc:sldMk cId="4290207682" sldId="664"/>
        </pc:sldMkLst>
        <pc:spChg chg="mod">
          <ac:chgData name="Lisa Ellis" userId="1e3b8b31-18a3-40b3-8e12-8230c5071370" providerId="ADAL" clId="{563BA9DA-5175-456B-8E08-B93023433B20}" dt="2026-10-15T14:00:36.966" v="756" actId="1076"/>
          <ac:spMkLst>
            <pc:docMk/>
            <pc:sldMk cId="4290207682" sldId="664"/>
            <ac:spMk id="5" creationId="{E0786B26-155D-9B95-1135-E071464C0F30}"/>
          </ac:spMkLst>
        </pc:spChg>
        <pc:spChg chg="mod">
          <ac:chgData name="Lisa Ellis" userId="1e3b8b31-18a3-40b3-8e12-8230c5071370" providerId="ADAL" clId="{563BA9DA-5175-456B-8E08-B93023433B20}" dt="2026-10-15T14:00:39.849" v="757" actId="1076"/>
          <ac:spMkLst>
            <pc:docMk/>
            <pc:sldMk cId="4290207682" sldId="664"/>
            <ac:spMk id="6" creationId="{DD1C68DB-7043-3724-FA82-86616FE963E3}"/>
          </ac:spMkLst>
        </pc:spChg>
        <pc:spChg chg="mod">
          <ac:chgData name="Lisa Ellis" userId="1e3b8b31-18a3-40b3-8e12-8230c5071370" providerId="ADAL" clId="{563BA9DA-5175-456B-8E08-B93023433B20}" dt="2026-10-15T14:00:29.912" v="754" actId="1076"/>
          <ac:spMkLst>
            <pc:docMk/>
            <pc:sldMk cId="4290207682" sldId="664"/>
            <ac:spMk id="7" creationId="{A031FB6D-A168-F6A7-1099-D13B015B51ED}"/>
          </ac:spMkLst>
        </pc:spChg>
        <pc:spChg chg="mod">
          <ac:chgData name="Lisa Ellis" userId="1e3b8b31-18a3-40b3-8e12-8230c5071370" providerId="ADAL" clId="{563BA9DA-5175-456B-8E08-B93023433B20}" dt="2026-10-15T14:00:45.119" v="759" actId="1076"/>
          <ac:spMkLst>
            <pc:docMk/>
            <pc:sldMk cId="4290207682" sldId="664"/>
            <ac:spMk id="8" creationId="{30C59950-D5D0-021C-C7EE-7CFD34ED25C8}"/>
          </ac:spMkLst>
        </pc:spChg>
        <pc:spChg chg="add mod">
          <ac:chgData name="Lisa Ellis" userId="1e3b8b31-18a3-40b3-8e12-8230c5071370" providerId="ADAL" clId="{563BA9DA-5175-456B-8E08-B93023433B20}" dt="2026-10-15T14:01:54.047" v="769" actId="1076"/>
          <ac:spMkLst>
            <pc:docMk/>
            <pc:sldMk cId="4290207682" sldId="664"/>
            <ac:spMk id="10" creationId="{31596F37-63AE-BA20-1AA8-A06D1D6BFD87}"/>
          </ac:spMkLst>
        </pc:spChg>
        <pc:spChg chg="mod">
          <ac:chgData name="Lisa Ellis" userId="1e3b8b31-18a3-40b3-8e12-8230c5071370" providerId="ADAL" clId="{563BA9DA-5175-456B-8E08-B93023433B20}" dt="2026-10-15T14:00:33.850" v="755" actId="1076"/>
          <ac:spMkLst>
            <pc:docMk/>
            <pc:sldMk cId="4290207682" sldId="664"/>
            <ac:spMk id="13" creationId="{3BFCB678-F85E-3CF2-3984-128EDD25DE07}"/>
          </ac:spMkLst>
        </pc:spChg>
        <pc:picChg chg="add mod ord modCrop">
          <ac:chgData name="Lisa Ellis" userId="1e3b8b31-18a3-40b3-8e12-8230c5071370" providerId="ADAL" clId="{563BA9DA-5175-456B-8E08-B93023433B20}" dt="2026-10-15T14:00:40.837" v="758" actId="1076"/>
          <ac:picMkLst>
            <pc:docMk/>
            <pc:sldMk cId="4290207682" sldId="664"/>
            <ac:picMk id="4" creationId="{1DCA1174-FBEE-BCF4-A318-742654BAF21F}"/>
          </ac:picMkLst>
        </pc:picChg>
        <pc:picChg chg="add del mod ord">
          <ac:chgData name="Lisa Ellis" userId="1e3b8b31-18a3-40b3-8e12-8230c5071370" providerId="ADAL" clId="{563BA9DA-5175-456B-8E08-B93023433B20}" dt="2026-10-15T13:56:15.348" v="743" actId="478"/>
          <ac:picMkLst>
            <pc:docMk/>
            <pc:sldMk cId="4290207682" sldId="664"/>
            <ac:picMk id="9" creationId="{76502C98-37CD-780D-E477-33234DA64872}"/>
          </ac:picMkLst>
        </pc:picChg>
      </pc:sldChg>
      <pc:sldChg chg="add">
        <pc:chgData name="Lisa Ellis" userId="1e3b8b31-18a3-40b3-8e12-8230c5071370" providerId="ADAL" clId="{563BA9DA-5175-456B-8E08-B93023433B20}" dt="2026-10-09T08:44:09.377" v="534"/>
        <pc:sldMkLst>
          <pc:docMk/>
          <pc:sldMk cId="3509503062" sldId="665"/>
        </pc:sldMkLst>
      </pc:sldChg>
      <pc:sldChg chg="addSp delSp modSp add mod">
        <pc:chgData name="Lisa Ellis" userId="1e3b8b31-18a3-40b3-8e12-8230c5071370" providerId="ADAL" clId="{563BA9DA-5175-456B-8E08-B93023433B20}" dt="2026-10-09T08:29:03.178" v="425" actId="339"/>
        <pc:sldMkLst>
          <pc:docMk/>
          <pc:sldMk cId="522025452" sldId="671"/>
        </pc:sldMkLst>
        <pc:spChg chg="add mod">
          <ac:chgData name="Lisa Ellis" userId="1e3b8b31-18a3-40b3-8e12-8230c5071370" providerId="ADAL" clId="{563BA9DA-5175-456B-8E08-B93023433B20}" dt="2026-10-09T08:26:09.597" v="418" actId="1076"/>
          <ac:spMkLst>
            <pc:docMk/>
            <pc:sldMk cId="522025452" sldId="671"/>
            <ac:spMk id="5" creationId="{2C16E8E2-D23E-E88A-CB01-E8273A53F265}"/>
          </ac:spMkLst>
        </pc:spChg>
        <pc:picChg chg="add mod">
          <ac:chgData name="Lisa Ellis" userId="1e3b8b31-18a3-40b3-8e12-8230c5071370" providerId="ADAL" clId="{563BA9DA-5175-456B-8E08-B93023433B20}" dt="2026-10-09T08:29:03.178" v="425" actId="339"/>
          <ac:picMkLst>
            <pc:docMk/>
            <pc:sldMk cId="522025452" sldId="671"/>
            <ac:picMk id="12" creationId="{E6591742-6310-46E5-69E2-3F1FE63D9E9E}"/>
          </ac:picMkLst>
        </pc:picChg>
      </pc:sldChg>
      <pc:sldChg chg="modSp mod modTransition">
        <pc:chgData name="Lisa Ellis" userId="1e3b8b31-18a3-40b3-8e12-8230c5071370" providerId="ADAL" clId="{563BA9DA-5175-456B-8E08-B93023433B20}" dt="2026-10-15T18:17:01.075" v="2356" actId="14100"/>
        <pc:sldMkLst>
          <pc:docMk/>
          <pc:sldMk cId="1226153079" sldId="680"/>
        </pc:sldMkLst>
        <pc:spChg chg="mod">
          <ac:chgData name="Lisa Ellis" userId="1e3b8b31-18a3-40b3-8e12-8230c5071370" providerId="ADAL" clId="{563BA9DA-5175-456B-8E08-B93023433B20}" dt="2026-10-15T18:17:01.075" v="2356" actId="14100"/>
          <ac:spMkLst>
            <pc:docMk/>
            <pc:sldMk cId="1226153079" sldId="680"/>
            <ac:spMk id="3" creationId="{7C1E2A96-2FE2-7856-3D10-9A6E43D488C4}"/>
          </ac:spMkLst>
        </pc:spChg>
      </pc:sldChg>
      <pc:sldChg chg="add">
        <pc:chgData name="Lisa Ellis" userId="1e3b8b31-18a3-40b3-8e12-8230c5071370" providerId="ADAL" clId="{563BA9DA-5175-456B-8E08-B93023433B20}" dt="2026-10-15T14:57:00.188" v="835"/>
        <pc:sldMkLst>
          <pc:docMk/>
          <pc:sldMk cId="1956865079" sldId="682"/>
        </pc:sldMkLst>
      </pc:sldChg>
      <pc:sldChg chg="add">
        <pc:chgData name="Lisa Ellis" userId="1e3b8b31-18a3-40b3-8e12-8230c5071370" providerId="ADAL" clId="{563BA9DA-5175-456B-8E08-B93023433B20}" dt="2026-10-15T14:56:00.565" v="833"/>
        <pc:sldMkLst>
          <pc:docMk/>
          <pc:sldMk cId="2713075335" sldId="683"/>
        </pc:sldMkLst>
      </pc:sldChg>
      <pc:sldChg chg="add">
        <pc:chgData name="Lisa Ellis" userId="1e3b8b31-18a3-40b3-8e12-8230c5071370" providerId="ADAL" clId="{563BA9DA-5175-456B-8E08-B93023433B20}" dt="2026-10-15T15:00:33.257" v="870"/>
        <pc:sldMkLst>
          <pc:docMk/>
          <pc:sldMk cId="361777059" sldId="686"/>
        </pc:sldMkLst>
      </pc:sldChg>
      <pc:sldChg chg="add">
        <pc:chgData name="Lisa Ellis" userId="1e3b8b31-18a3-40b3-8e12-8230c5071370" providerId="ADAL" clId="{563BA9DA-5175-456B-8E08-B93023433B20}" dt="2026-10-09T08:44:01.120" v="533"/>
        <pc:sldMkLst>
          <pc:docMk/>
          <pc:sldMk cId="2296073083" sldId="687"/>
        </pc:sldMkLst>
      </pc:sldChg>
      <pc:sldChg chg="add">
        <pc:chgData name="Lisa Ellis" userId="1e3b8b31-18a3-40b3-8e12-8230c5071370" providerId="ADAL" clId="{563BA9DA-5175-456B-8E08-B93023433B20}" dt="2026-10-09T08:45:35.005" v="544"/>
        <pc:sldMkLst>
          <pc:docMk/>
          <pc:sldMk cId="3036204418" sldId="689"/>
        </pc:sldMkLst>
      </pc:sldChg>
      <pc:sldChg chg="add">
        <pc:chgData name="Lisa Ellis" userId="1e3b8b31-18a3-40b3-8e12-8230c5071370" providerId="ADAL" clId="{563BA9DA-5175-456B-8E08-B93023433B20}" dt="2026-10-09T08:44:30.269" v="536"/>
        <pc:sldMkLst>
          <pc:docMk/>
          <pc:sldMk cId="632338890" sldId="690"/>
        </pc:sldMkLst>
      </pc:sldChg>
      <pc:sldChg chg="addSp delSp modSp mod modTransition">
        <pc:chgData name="Lisa Ellis" userId="1e3b8b31-18a3-40b3-8e12-8230c5071370" providerId="ADAL" clId="{563BA9DA-5175-456B-8E08-B93023433B20}" dt="2026-10-15T15:03:35.536" v="917" actId="313"/>
        <pc:sldMkLst>
          <pc:docMk/>
          <pc:sldMk cId="11048042" sldId="691"/>
        </pc:sldMkLst>
        <pc:spChg chg="mod">
          <ac:chgData name="Lisa Ellis" userId="1e3b8b31-18a3-40b3-8e12-8230c5071370" providerId="ADAL" clId="{563BA9DA-5175-456B-8E08-B93023433B20}" dt="2026-10-15T15:03:35.536" v="917" actId="313"/>
          <ac:spMkLst>
            <pc:docMk/>
            <pc:sldMk cId="11048042" sldId="691"/>
            <ac:spMk id="4" creationId="{BE448A93-D980-6994-885D-99F78FF4252B}"/>
          </ac:spMkLst>
        </pc:spChg>
        <pc:spChg chg="add mod">
          <ac:chgData name="Lisa Ellis" userId="1e3b8b31-18a3-40b3-8e12-8230c5071370" providerId="ADAL" clId="{563BA9DA-5175-456B-8E08-B93023433B20}" dt="2026-10-09T08:10:32.226" v="305" actId="20577"/>
          <ac:spMkLst>
            <pc:docMk/>
            <pc:sldMk cId="11048042" sldId="691"/>
            <ac:spMk id="7" creationId="{5F014A30-C99B-268F-3929-74615E6453E7}"/>
          </ac:spMkLst>
        </pc:spChg>
      </pc:sldChg>
      <pc:sldChg chg="mod modTransition modShow">
        <pc:chgData name="Lisa Ellis" userId="1e3b8b31-18a3-40b3-8e12-8230c5071370" providerId="ADAL" clId="{563BA9DA-5175-456B-8E08-B93023433B20}" dt="2026-10-09T07:54:44.654" v="69"/>
        <pc:sldMkLst>
          <pc:docMk/>
          <pc:sldMk cId="3935450953" sldId="692"/>
        </pc:sldMkLst>
      </pc:sldChg>
      <pc:sldChg chg="ord modTransition">
        <pc:chgData name="Lisa Ellis" userId="1e3b8b31-18a3-40b3-8e12-8230c5071370" providerId="ADAL" clId="{563BA9DA-5175-456B-8E08-B93023433B20}" dt="2026-10-09T08:34:16.433" v="444"/>
        <pc:sldMkLst>
          <pc:docMk/>
          <pc:sldMk cId="926128774" sldId="694"/>
        </pc:sldMkLst>
      </pc:sldChg>
      <pc:sldChg chg="modTransition">
        <pc:chgData name="Lisa Ellis" userId="1e3b8b31-18a3-40b3-8e12-8230c5071370" providerId="ADAL" clId="{563BA9DA-5175-456B-8E08-B93023433B20}" dt="2026-10-09T07:54:58.625" v="76"/>
        <pc:sldMkLst>
          <pc:docMk/>
          <pc:sldMk cId="1122046635" sldId="695"/>
        </pc:sldMkLst>
      </pc:sldChg>
      <pc:sldChg chg="ord modTransition">
        <pc:chgData name="Lisa Ellis" userId="1e3b8b31-18a3-40b3-8e12-8230c5071370" providerId="ADAL" clId="{563BA9DA-5175-456B-8E08-B93023433B20}" dt="2026-10-09T08:37:30.445" v="521"/>
        <pc:sldMkLst>
          <pc:docMk/>
          <pc:sldMk cId="748839447" sldId="696"/>
        </pc:sldMkLst>
      </pc:sldChg>
      <pc:sldChg chg="ord modTransition">
        <pc:chgData name="Lisa Ellis" userId="1e3b8b31-18a3-40b3-8e12-8230c5071370" providerId="ADAL" clId="{563BA9DA-5175-456B-8E08-B93023433B20}" dt="2026-10-09T08:46:20.667" v="546"/>
        <pc:sldMkLst>
          <pc:docMk/>
          <pc:sldMk cId="3218979201" sldId="697"/>
        </pc:sldMkLst>
      </pc:sldChg>
      <pc:sldChg chg="modTransition">
        <pc:chgData name="Lisa Ellis" userId="1e3b8b31-18a3-40b3-8e12-8230c5071370" providerId="ADAL" clId="{563BA9DA-5175-456B-8E08-B93023433B20}" dt="2026-10-09T07:53:14.422" v="47"/>
        <pc:sldMkLst>
          <pc:docMk/>
          <pc:sldMk cId="1537265908" sldId="698"/>
        </pc:sldMkLst>
      </pc:sldChg>
      <pc:sldChg chg="modTransition">
        <pc:chgData name="Lisa Ellis" userId="1e3b8b31-18a3-40b3-8e12-8230c5071370" providerId="ADAL" clId="{563BA9DA-5175-456B-8E08-B93023433B20}" dt="2026-10-09T07:53:17.806" v="48"/>
        <pc:sldMkLst>
          <pc:docMk/>
          <pc:sldMk cId="1574920691" sldId="699"/>
        </pc:sldMkLst>
      </pc:sldChg>
      <pc:sldChg chg="addSp delSp modSp add mod">
        <pc:chgData name="Lisa Ellis" userId="1e3b8b31-18a3-40b3-8e12-8230c5071370" providerId="ADAL" clId="{563BA9DA-5175-456B-8E08-B93023433B20}" dt="2026-10-15T18:26:15.076" v="2480" actId="1076"/>
        <pc:sldMkLst>
          <pc:docMk/>
          <pc:sldMk cId="3042765004" sldId="702"/>
        </pc:sldMkLst>
        <pc:spChg chg="add mod">
          <ac:chgData name="Lisa Ellis" userId="1e3b8b31-18a3-40b3-8e12-8230c5071370" providerId="ADAL" clId="{563BA9DA-5175-456B-8E08-B93023433B20}" dt="2026-10-15T18:15:29.481" v="2306" actId="113"/>
          <ac:spMkLst>
            <pc:docMk/>
            <pc:sldMk cId="3042765004" sldId="702"/>
            <ac:spMk id="3" creationId="{4E13A025-F4F3-5A1B-EA70-63F5AC83C51A}"/>
          </ac:spMkLst>
        </pc:spChg>
        <pc:spChg chg="mod">
          <ac:chgData name="Lisa Ellis" userId="1e3b8b31-18a3-40b3-8e12-8230c5071370" providerId="ADAL" clId="{563BA9DA-5175-456B-8E08-B93023433B20}" dt="2026-10-15T18:26:03.221" v="2474" actId="14100"/>
          <ac:spMkLst>
            <pc:docMk/>
            <pc:sldMk cId="3042765004" sldId="702"/>
            <ac:spMk id="4" creationId="{87FB1AAF-C5F4-7E78-8CB3-FF74733C3594}"/>
          </ac:spMkLst>
        </pc:spChg>
        <pc:spChg chg="add mod">
          <ac:chgData name="Lisa Ellis" userId="1e3b8b31-18a3-40b3-8e12-8230c5071370" providerId="ADAL" clId="{563BA9DA-5175-456B-8E08-B93023433B20}" dt="2026-10-15T18:26:15.076" v="2480" actId="1076"/>
          <ac:spMkLst>
            <pc:docMk/>
            <pc:sldMk cId="3042765004" sldId="702"/>
            <ac:spMk id="5" creationId="{67D76C6A-77F6-4FDF-77FE-E77EF9CA77D7}"/>
          </ac:spMkLst>
        </pc:spChg>
        <pc:spChg chg="mod">
          <ac:chgData name="Lisa Ellis" userId="1e3b8b31-18a3-40b3-8e12-8230c5071370" providerId="ADAL" clId="{563BA9DA-5175-456B-8E08-B93023433B20}" dt="2026-10-15T18:26:05.715" v="2475" actId="1076"/>
          <ac:spMkLst>
            <pc:docMk/>
            <pc:sldMk cId="3042765004" sldId="702"/>
            <ac:spMk id="8" creationId="{05F2D2FE-49E4-7A6B-0533-01D5BB55FF06}"/>
          </ac:spMkLst>
        </pc:spChg>
        <pc:picChg chg="del">
          <ac:chgData name="Lisa Ellis" userId="1e3b8b31-18a3-40b3-8e12-8230c5071370" providerId="ADAL" clId="{563BA9DA-5175-456B-8E08-B93023433B20}" dt="2026-10-15T18:15:00.258" v="2270" actId="478"/>
          <ac:picMkLst>
            <pc:docMk/>
            <pc:sldMk cId="3042765004" sldId="702"/>
            <ac:picMk id="22" creationId="{BF43DA15-878E-825E-2F94-1B782C6F7DA0}"/>
          </ac:picMkLst>
        </pc:picChg>
      </pc:sldChg>
      <pc:sldChg chg="addSp delSp modSp add mod">
        <pc:chgData name="Lisa Ellis" userId="1e3b8b31-18a3-40b3-8e12-8230c5071370" providerId="ADAL" clId="{563BA9DA-5175-456B-8E08-B93023433B20}" dt="2026-10-09T08:48:41.382" v="558" actId="339"/>
        <pc:sldMkLst>
          <pc:docMk/>
          <pc:sldMk cId="2054944385" sldId="703"/>
        </pc:sldMkLst>
        <pc:spChg chg="add mod">
          <ac:chgData name="Lisa Ellis" userId="1e3b8b31-18a3-40b3-8e12-8230c5071370" providerId="ADAL" clId="{563BA9DA-5175-456B-8E08-B93023433B20}" dt="2026-10-09T08:48:27.195" v="557" actId="20577"/>
          <ac:spMkLst>
            <pc:docMk/>
            <pc:sldMk cId="2054944385" sldId="703"/>
            <ac:spMk id="7" creationId="{43C3914E-BD4B-56D6-47CB-792F12372107}"/>
          </ac:spMkLst>
        </pc:spChg>
        <pc:picChg chg="add mod">
          <ac:chgData name="Lisa Ellis" userId="1e3b8b31-18a3-40b3-8e12-8230c5071370" providerId="ADAL" clId="{563BA9DA-5175-456B-8E08-B93023433B20}" dt="2026-10-09T08:48:41.382" v="558" actId="339"/>
          <ac:picMkLst>
            <pc:docMk/>
            <pc:sldMk cId="2054944385" sldId="703"/>
            <ac:picMk id="5" creationId="{75B82F6E-E725-BC1C-4A77-272E04F0A598}"/>
          </ac:picMkLst>
        </pc:picChg>
      </pc:sldChg>
      <pc:sldChg chg="modTransition">
        <pc:chgData name="Lisa Ellis" userId="1e3b8b31-18a3-40b3-8e12-8230c5071370" providerId="ADAL" clId="{563BA9DA-5175-456B-8E08-B93023433B20}" dt="2026-10-09T07:54:08.846" v="55"/>
        <pc:sldMkLst>
          <pc:docMk/>
          <pc:sldMk cId="986864633" sldId="705"/>
        </pc:sldMkLst>
      </pc:sldChg>
      <pc:sldChg chg="add del modTransition">
        <pc:chgData name="Lisa Ellis" userId="1e3b8b31-18a3-40b3-8e12-8230c5071370" providerId="ADAL" clId="{563BA9DA-5175-456B-8E08-B93023433B20}" dt="2026-10-15T14:56:36.145" v="834"/>
        <pc:sldMkLst>
          <pc:docMk/>
          <pc:sldMk cId="2947444762" sldId="706"/>
        </pc:sldMkLst>
      </pc:sldChg>
      <pc:sldChg chg="modTransition">
        <pc:chgData name="Lisa Ellis" userId="1e3b8b31-18a3-40b3-8e12-8230c5071370" providerId="ADAL" clId="{563BA9DA-5175-456B-8E08-B93023433B20}" dt="2026-10-09T07:54:52.836" v="73"/>
        <pc:sldMkLst>
          <pc:docMk/>
          <pc:sldMk cId="2105424427" sldId="707"/>
        </pc:sldMkLst>
      </pc:sldChg>
      <pc:sldChg chg="modTransition">
        <pc:chgData name="Lisa Ellis" userId="1e3b8b31-18a3-40b3-8e12-8230c5071370" providerId="ADAL" clId="{563BA9DA-5175-456B-8E08-B93023433B20}" dt="2026-10-09T07:54:54.452" v="74"/>
        <pc:sldMkLst>
          <pc:docMk/>
          <pc:sldMk cId="2290422271" sldId="708"/>
        </pc:sldMkLst>
      </pc:sldChg>
      <pc:sldChg chg="modSp mod modTransition">
        <pc:chgData name="Lisa Ellis" userId="1e3b8b31-18a3-40b3-8e12-8230c5071370" providerId="ADAL" clId="{563BA9DA-5175-456B-8E08-B93023433B20}" dt="2026-10-09T07:53:53.519" v="52"/>
        <pc:sldMkLst>
          <pc:docMk/>
          <pc:sldMk cId="1356540435" sldId="709"/>
        </pc:sldMkLst>
        <pc:spChg chg="mod">
          <ac:chgData name="Lisa Ellis" userId="1e3b8b31-18a3-40b3-8e12-8230c5071370" providerId="ADAL" clId="{563BA9DA-5175-456B-8E08-B93023433B20}" dt="2026-10-09T07:49:28.086" v="31" actId="20577"/>
          <ac:spMkLst>
            <pc:docMk/>
            <pc:sldMk cId="1356540435" sldId="709"/>
            <ac:spMk id="2" creationId="{8A85286B-CCA5-76E6-72DC-8ACBE294D38A}"/>
          </ac:spMkLst>
        </pc:spChg>
      </pc:sldChg>
      <pc:sldChg chg="add ord">
        <pc:chgData name="Lisa Ellis" userId="1e3b8b31-18a3-40b3-8e12-8230c5071370" providerId="ADAL" clId="{563BA9DA-5175-456B-8E08-B93023433B20}" dt="2026-10-09T08:46:27.923" v="548"/>
        <pc:sldMkLst>
          <pc:docMk/>
          <pc:sldMk cId="1752412055" sldId="710"/>
        </pc:sldMkLst>
      </pc:sldChg>
      <pc:sldChg chg="add">
        <pc:chgData name="Lisa Ellis" userId="1e3b8b31-18a3-40b3-8e12-8230c5071370" providerId="ADAL" clId="{563BA9DA-5175-456B-8E08-B93023433B20}" dt="2026-10-09T08:04:13.187" v="215"/>
        <pc:sldMkLst>
          <pc:docMk/>
          <pc:sldMk cId="3612459316" sldId="711"/>
        </pc:sldMkLst>
      </pc:sldChg>
      <pc:sldChg chg="modSp add mod ord">
        <pc:chgData name="Lisa Ellis" userId="1e3b8b31-18a3-40b3-8e12-8230c5071370" providerId="ADAL" clId="{563BA9DA-5175-456B-8E08-B93023433B20}" dt="2026-10-15T16:08:56.114" v="1382"/>
        <pc:sldMkLst>
          <pc:docMk/>
          <pc:sldMk cId="3491090862" sldId="712"/>
        </pc:sldMkLst>
        <pc:spChg chg="mod">
          <ac:chgData name="Lisa Ellis" userId="1e3b8b31-18a3-40b3-8e12-8230c5071370" providerId="ADAL" clId="{563BA9DA-5175-456B-8E08-B93023433B20}" dt="2026-10-15T15:49:32.760" v="1178" actId="1076"/>
          <ac:spMkLst>
            <pc:docMk/>
            <pc:sldMk cId="3491090862" sldId="712"/>
            <ac:spMk id="3" creationId="{A356D174-9DB2-BA0C-E42E-9DA59D3B3DF1}"/>
          </ac:spMkLst>
        </pc:spChg>
        <pc:spChg chg="mod">
          <ac:chgData name="Lisa Ellis" userId="1e3b8b31-18a3-40b3-8e12-8230c5071370" providerId="ADAL" clId="{563BA9DA-5175-456B-8E08-B93023433B20}" dt="2026-10-15T15:49:36.419" v="1179" actId="1076"/>
          <ac:spMkLst>
            <pc:docMk/>
            <pc:sldMk cId="3491090862" sldId="712"/>
            <ac:spMk id="4" creationId="{2B0D3A36-9C0A-C2E2-0A54-93FEC40325ED}"/>
          </ac:spMkLst>
        </pc:spChg>
      </pc:sldChg>
      <pc:sldChg chg="modSp add mod modShow">
        <pc:chgData name="Lisa Ellis" userId="1e3b8b31-18a3-40b3-8e12-8230c5071370" providerId="ADAL" clId="{563BA9DA-5175-456B-8E08-B93023433B20}" dt="2026-10-15T18:15:51.582" v="2308" actId="34476"/>
        <pc:sldMkLst>
          <pc:docMk/>
          <pc:sldMk cId="2621828203" sldId="713"/>
        </pc:sldMkLst>
        <pc:spChg chg="mod">
          <ac:chgData name="Lisa Ellis" userId="1e3b8b31-18a3-40b3-8e12-8230c5071370" providerId="ADAL" clId="{563BA9DA-5175-456B-8E08-B93023433B20}" dt="2026-10-15T15:27:16.489" v="1170" actId="1076"/>
          <ac:spMkLst>
            <pc:docMk/>
            <pc:sldMk cId="2621828203" sldId="713"/>
            <ac:spMk id="6" creationId="{3E479380-0DFE-9E7E-CAAF-A5C5252EB753}"/>
          </ac:spMkLst>
        </pc:spChg>
        <pc:picChg chg="mod">
          <ac:chgData name="Lisa Ellis" userId="1e3b8b31-18a3-40b3-8e12-8230c5071370" providerId="ADAL" clId="{563BA9DA-5175-456B-8E08-B93023433B20}" dt="2026-10-15T15:27:21.468" v="1172" actId="1076"/>
          <ac:picMkLst>
            <pc:docMk/>
            <pc:sldMk cId="2621828203" sldId="713"/>
            <ac:picMk id="5" creationId="{C3028AE5-D962-7EC4-53E5-FBEB0E33A972}"/>
          </ac:picMkLst>
        </pc:picChg>
        <pc:picChg chg="mod">
          <ac:chgData name="Lisa Ellis" userId="1e3b8b31-18a3-40b3-8e12-8230c5071370" providerId="ADAL" clId="{563BA9DA-5175-456B-8E08-B93023433B20}" dt="2026-10-15T15:27:27.614" v="1173" actId="1076"/>
          <ac:picMkLst>
            <pc:docMk/>
            <pc:sldMk cId="2621828203" sldId="713"/>
            <ac:picMk id="8" creationId="{28142D54-DDC9-5E5A-9391-2952952CED34}"/>
          </ac:picMkLst>
        </pc:picChg>
      </pc:sldChg>
      <pc:sldChg chg="addSp delSp modSp new mod ord">
        <pc:chgData name="Lisa Ellis" userId="1e3b8b31-18a3-40b3-8e12-8230c5071370" providerId="ADAL" clId="{563BA9DA-5175-456B-8E08-B93023433B20}" dt="2026-10-15T18:11:38.154" v="2267" actId="1076"/>
        <pc:sldMkLst>
          <pc:docMk/>
          <pc:sldMk cId="1715775877" sldId="714"/>
        </pc:sldMkLst>
        <pc:spChg chg="mod">
          <ac:chgData name="Lisa Ellis" userId="1e3b8b31-18a3-40b3-8e12-8230c5071370" providerId="ADAL" clId="{563BA9DA-5175-456B-8E08-B93023433B20}" dt="2026-10-15T15:04:17.295" v="935" actId="14100"/>
          <ac:spMkLst>
            <pc:docMk/>
            <pc:sldMk cId="1715775877" sldId="714"/>
            <ac:spMk id="2" creationId="{6D114A5C-6478-8F31-5424-E386DBACFF1C}"/>
          </ac:spMkLst>
        </pc:spChg>
        <pc:spChg chg="add mod">
          <ac:chgData name="Lisa Ellis" userId="1e3b8b31-18a3-40b3-8e12-8230c5071370" providerId="ADAL" clId="{563BA9DA-5175-456B-8E08-B93023433B20}" dt="2026-10-15T13:19:22.017" v="742" actId="14100"/>
          <ac:spMkLst>
            <pc:docMk/>
            <pc:sldMk cId="1715775877" sldId="714"/>
            <ac:spMk id="5" creationId="{3853BBD1-975F-AC42-B580-6727B85538C5}"/>
          </ac:spMkLst>
        </pc:spChg>
        <pc:spChg chg="add del mod">
          <ac:chgData name="Lisa Ellis" userId="1e3b8b31-18a3-40b3-8e12-8230c5071370" providerId="ADAL" clId="{563BA9DA-5175-456B-8E08-B93023433B20}" dt="2026-10-15T18:11:25.032" v="2265" actId="478"/>
          <ac:spMkLst>
            <pc:docMk/>
            <pc:sldMk cId="1715775877" sldId="714"/>
            <ac:spMk id="11" creationId="{E65200F0-7AE2-7710-52E6-BDF776065C16}"/>
          </ac:spMkLst>
        </pc:spChg>
        <pc:spChg chg="add mod">
          <ac:chgData name="Lisa Ellis" userId="1e3b8b31-18a3-40b3-8e12-8230c5071370" providerId="ADAL" clId="{563BA9DA-5175-456B-8E08-B93023433B20}" dt="2026-10-15T18:11:38.154" v="2267" actId="1076"/>
          <ac:spMkLst>
            <pc:docMk/>
            <pc:sldMk cId="1715775877" sldId="714"/>
            <ac:spMk id="13" creationId="{AC05F2A3-B217-280F-8379-993852FF7E2A}"/>
          </ac:spMkLst>
        </pc:spChg>
        <pc:picChg chg="add mod">
          <ac:chgData name="Lisa Ellis" userId="1e3b8b31-18a3-40b3-8e12-8230c5071370" providerId="ADAL" clId="{563BA9DA-5175-456B-8E08-B93023433B20}" dt="2026-10-15T13:10:45.504" v="704" actId="339"/>
          <ac:picMkLst>
            <pc:docMk/>
            <pc:sldMk cId="1715775877" sldId="714"/>
            <ac:picMk id="4" creationId="{90F6A8A9-DEA3-A693-E82C-5D0F804EB447}"/>
          </ac:picMkLst>
        </pc:picChg>
        <pc:picChg chg="add del">
          <ac:chgData name="Lisa Ellis" userId="1e3b8b31-18a3-40b3-8e12-8230c5071370" providerId="ADAL" clId="{563BA9DA-5175-456B-8E08-B93023433B20}" dt="2026-10-15T13:17:27.625" v="715" actId="478"/>
          <ac:picMkLst>
            <pc:docMk/>
            <pc:sldMk cId="1715775877" sldId="714"/>
            <ac:picMk id="7" creationId="{DF3FA6FC-AFB5-6F63-B435-30F411AF0D42}"/>
          </ac:picMkLst>
        </pc:picChg>
        <pc:picChg chg="add mod">
          <ac:chgData name="Lisa Ellis" userId="1e3b8b31-18a3-40b3-8e12-8230c5071370" providerId="ADAL" clId="{563BA9DA-5175-456B-8E08-B93023433B20}" dt="2026-10-15T13:17:46.150" v="722" actId="1076"/>
          <ac:picMkLst>
            <pc:docMk/>
            <pc:sldMk cId="1715775877" sldId="714"/>
            <ac:picMk id="9" creationId="{B49C6A3A-A0F1-2CED-D35B-CDCF459CA5B8}"/>
          </ac:picMkLst>
        </pc:picChg>
      </pc:sldChg>
      <pc:sldChg chg="addSp delSp modSp add mod">
        <pc:chgData name="Lisa Ellis" userId="1e3b8b31-18a3-40b3-8e12-8230c5071370" providerId="ADAL" clId="{563BA9DA-5175-456B-8E08-B93023433B20}" dt="2026-10-15T15:00:13.760" v="869" actId="339"/>
        <pc:sldMkLst>
          <pc:docMk/>
          <pc:sldMk cId="3093601767" sldId="715"/>
        </pc:sldMkLst>
        <pc:spChg chg="mod">
          <ac:chgData name="Lisa Ellis" userId="1e3b8b31-18a3-40b3-8e12-8230c5071370" providerId="ADAL" clId="{563BA9DA-5175-456B-8E08-B93023433B20}" dt="2026-10-15T14:58:58.573" v="858" actId="20577"/>
          <ac:spMkLst>
            <pc:docMk/>
            <pc:sldMk cId="3093601767" sldId="715"/>
            <ac:spMk id="9" creationId="{210117BD-A1D7-59E9-9818-045E07DA9C62}"/>
          </ac:spMkLst>
        </pc:spChg>
        <pc:picChg chg="add mod ord modCrop">
          <ac:chgData name="Lisa Ellis" userId="1e3b8b31-18a3-40b3-8e12-8230c5071370" providerId="ADAL" clId="{563BA9DA-5175-456B-8E08-B93023433B20}" dt="2026-10-15T15:00:13.760" v="869" actId="339"/>
          <ac:picMkLst>
            <pc:docMk/>
            <pc:sldMk cId="3093601767" sldId="715"/>
            <ac:picMk id="3" creationId="{37B1A4D3-2751-487B-5E76-E3399D217705}"/>
          </ac:picMkLst>
        </pc:picChg>
        <pc:picChg chg="del">
          <ac:chgData name="Lisa Ellis" userId="1e3b8b31-18a3-40b3-8e12-8230c5071370" providerId="ADAL" clId="{563BA9DA-5175-456B-8E08-B93023433B20}" dt="2026-10-15T14:59:39.877" v="859" actId="478"/>
          <ac:picMkLst>
            <pc:docMk/>
            <pc:sldMk cId="3093601767" sldId="715"/>
            <ac:picMk id="4" creationId="{2662BCE2-0CEB-0ECF-5E70-95F33291B57F}"/>
          </ac:picMkLst>
        </pc:picChg>
      </pc:sldChg>
      <pc:sldChg chg="add del mod modShow">
        <pc:chgData name="Lisa Ellis" userId="1e3b8b31-18a3-40b3-8e12-8230c5071370" providerId="ADAL" clId="{563BA9DA-5175-456B-8E08-B93023433B20}" dt="2026-10-15T18:10:51.133" v="2262" actId="34476"/>
        <pc:sldMkLst>
          <pc:docMk/>
          <pc:sldMk cId="448298196" sldId="716"/>
        </pc:sldMkLst>
      </pc:sldChg>
      <pc:sldChg chg="add ord">
        <pc:chgData name="Lisa Ellis" userId="1e3b8b31-18a3-40b3-8e12-8230c5071370" providerId="ADAL" clId="{563BA9DA-5175-456B-8E08-B93023433B20}" dt="2026-10-15T15:06:12.715" v="939"/>
        <pc:sldMkLst>
          <pc:docMk/>
          <pc:sldMk cId="3394769824" sldId="717"/>
        </pc:sldMkLst>
      </pc:sldChg>
      <pc:sldChg chg="addSp delSp modSp new mod ord">
        <pc:chgData name="Lisa Ellis" userId="1e3b8b31-18a3-40b3-8e12-8230c5071370" providerId="ADAL" clId="{563BA9DA-5175-456B-8E08-B93023433B20}" dt="2026-10-15T18:20:48.430" v="2425" actId="14100"/>
        <pc:sldMkLst>
          <pc:docMk/>
          <pc:sldMk cId="4237660461" sldId="718"/>
        </pc:sldMkLst>
        <pc:spChg chg="mod">
          <ac:chgData name="Lisa Ellis" userId="1e3b8b31-18a3-40b3-8e12-8230c5071370" providerId="ADAL" clId="{563BA9DA-5175-456B-8E08-B93023433B20}" dt="2026-10-15T16:06:33.590" v="1375" actId="1076"/>
          <ac:spMkLst>
            <pc:docMk/>
            <pc:sldMk cId="4237660461" sldId="718"/>
            <ac:spMk id="2" creationId="{93CB5FFF-4E0A-DE25-614C-05CF2D395C73}"/>
          </ac:spMkLst>
        </pc:spChg>
        <pc:spChg chg="del">
          <ac:chgData name="Lisa Ellis" userId="1e3b8b31-18a3-40b3-8e12-8230c5071370" providerId="ADAL" clId="{563BA9DA-5175-456B-8E08-B93023433B20}" dt="2026-10-15T16:02:38.410" v="1183" actId="22"/>
          <ac:spMkLst>
            <pc:docMk/>
            <pc:sldMk cId="4237660461" sldId="718"/>
            <ac:spMk id="3" creationId="{63D2752E-9C4F-3C1B-DC0C-5E4C8F6F212F}"/>
          </ac:spMkLst>
        </pc:spChg>
        <pc:spChg chg="add mod">
          <ac:chgData name="Lisa Ellis" userId="1e3b8b31-18a3-40b3-8e12-8230c5071370" providerId="ADAL" clId="{563BA9DA-5175-456B-8E08-B93023433B20}" dt="2026-10-15T18:20:48.430" v="2425" actId="14100"/>
          <ac:spMkLst>
            <pc:docMk/>
            <pc:sldMk cId="4237660461" sldId="718"/>
            <ac:spMk id="6" creationId="{69A0A52E-C65F-35C8-9872-E9F87B6F0A5C}"/>
          </ac:spMkLst>
        </pc:spChg>
        <pc:spChg chg="add del mod">
          <ac:chgData name="Lisa Ellis" userId="1e3b8b31-18a3-40b3-8e12-8230c5071370" providerId="ADAL" clId="{563BA9DA-5175-456B-8E08-B93023433B20}" dt="2026-10-15T16:05:11.536" v="1308" actId="478"/>
          <ac:spMkLst>
            <pc:docMk/>
            <pc:sldMk cId="4237660461" sldId="718"/>
            <ac:spMk id="8" creationId="{27E4DE73-3538-06D4-0245-1B5398487014}"/>
          </ac:spMkLst>
        </pc:spChg>
        <pc:picChg chg="add del mod ord">
          <ac:chgData name="Lisa Ellis" userId="1e3b8b31-18a3-40b3-8e12-8230c5071370" providerId="ADAL" clId="{563BA9DA-5175-456B-8E08-B93023433B20}" dt="2026-10-15T16:04:34.657" v="1307" actId="478"/>
          <ac:picMkLst>
            <pc:docMk/>
            <pc:sldMk cId="4237660461" sldId="718"/>
            <ac:picMk id="5" creationId="{B1C2F136-1DB3-EA33-10A7-52449D066E63}"/>
          </ac:picMkLst>
        </pc:picChg>
        <pc:picChg chg="add mod ord modCrop">
          <ac:chgData name="Lisa Ellis" userId="1e3b8b31-18a3-40b3-8e12-8230c5071370" providerId="ADAL" clId="{563BA9DA-5175-456B-8E08-B93023433B20}" dt="2026-10-15T18:20:46.185" v="2424" actId="1076"/>
          <ac:picMkLst>
            <pc:docMk/>
            <pc:sldMk cId="4237660461" sldId="718"/>
            <ac:picMk id="10" creationId="{2B9D9895-1CF9-7973-B50C-6CE45ECA53D4}"/>
          </ac:picMkLst>
        </pc:picChg>
      </pc:sldChg>
      <pc:sldChg chg="addSp delSp modSp new mod ord">
        <pc:chgData name="Lisa Ellis" userId="1e3b8b31-18a3-40b3-8e12-8230c5071370" providerId="ADAL" clId="{563BA9DA-5175-456B-8E08-B93023433B20}" dt="2026-10-15T18:10:29.198" v="2261"/>
        <pc:sldMkLst>
          <pc:docMk/>
          <pc:sldMk cId="919577055" sldId="719"/>
        </pc:sldMkLst>
        <pc:spChg chg="mod">
          <ac:chgData name="Lisa Ellis" userId="1e3b8b31-18a3-40b3-8e12-8230c5071370" providerId="ADAL" clId="{563BA9DA-5175-456B-8E08-B93023433B20}" dt="2026-10-15T17:55:05.641" v="1423" actId="27636"/>
          <ac:spMkLst>
            <pc:docMk/>
            <pc:sldMk cId="919577055" sldId="719"/>
            <ac:spMk id="2" creationId="{55F995C6-8F03-ED9F-4695-CA3E444CC32C}"/>
          </ac:spMkLst>
        </pc:spChg>
        <pc:spChg chg="del mod">
          <ac:chgData name="Lisa Ellis" userId="1e3b8b31-18a3-40b3-8e12-8230c5071370" providerId="ADAL" clId="{563BA9DA-5175-456B-8E08-B93023433B20}" dt="2026-10-15T18:08:37.820" v="2116" actId="478"/>
          <ac:spMkLst>
            <pc:docMk/>
            <pc:sldMk cId="919577055" sldId="719"/>
            <ac:spMk id="3" creationId="{0133D5FA-3E61-3F6B-4211-36EDBE2FA572}"/>
          </ac:spMkLst>
        </pc:spChg>
        <pc:spChg chg="add mod">
          <ac:chgData name="Lisa Ellis" userId="1e3b8b31-18a3-40b3-8e12-8230c5071370" providerId="ADAL" clId="{563BA9DA-5175-456B-8E08-B93023433B20}" dt="2026-10-15T18:09:17.301" v="2178" actId="20577"/>
          <ac:spMkLst>
            <pc:docMk/>
            <pc:sldMk cId="919577055" sldId="719"/>
            <ac:spMk id="4" creationId="{086BBD0B-047A-9554-7256-5E87AD8786EB}"/>
          </ac:spMkLst>
        </pc:spChg>
        <pc:spChg chg="add mod">
          <ac:chgData name="Lisa Ellis" userId="1e3b8b31-18a3-40b3-8e12-8230c5071370" providerId="ADAL" clId="{563BA9DA-5175-456B-8E08-B93023433B20}" dt="2026-10-15T18:10:07.303" v="2259" actId="3626"/>
          <ac:spMkLst>
            <pc:docMk/>
            <pc:sldMk cId="919577055" sldId="719"/>
            <ac:spMk id="6" creationId="{6126A6CE-DB81-9C03-0B3F-AD700F3C327B}"/>
          </ac:spMkLst>
        </pc:spChg>
      </pc:sldChg>
      <pc:sldMasterChg chg="delSldLayout">
        <pc:chgData name="Lisa Ellis" userId="1e3b8b31-18a3-40b3-8e12-8230c5071370" providerId="ADAL" clId="{563BA9DA-5175-456B-8E08-B93023433B20}" dt="2026-10-09T08:16:35.371" v="358" actId="2696"/>
        <pc:sldMasterMkLst>
          <pc:docMk/>
          <pc:sldMasterMk cId="1384196811" sldId="2147483658"/>
        </pc:sldMasterMkLst>
      </pc:sldMasterChg>
    </pc:docChg>
  </pc:docChgLst>
  <pc:docChgLst>
    <pc:chgData name="Lisa Ellis" userId="S::l.ellis@uwtsd.ac.uk::1e3b8b31-18a3-40b3-8e12-8230c5071370" providerId="AD" clId="Web-{AF443014-7718-27EA-7225-BF0E8D37A7CA}"/>
    <pc:docChg chg="modSld">
      <pc:chgData name="Lisa Ellis" userId="S::l.ellis@uwtsd.ac.uk::1e3b8b31-18a3-40b3-8e12-8230c5071370" providerId="AD" clId="Web-{AF443014-7718-27EA-7225-BF0E8D37A7CA}" dt="2026-10-15T12:09:14.895" v="9" actId="1076"/>
      <pc:docMkLst>
        <pc:docMk/>
      </pc:docMkLst>
      <pc:sldChg chg="modSp">
        <pc:chgData name="Lisa Ellis" userId="S::l.ellis@uwtsd.ac.uk::1e3b8b31-18a3-40b3-8e12-8230c5071370" providerId="AD" clId="Web-{AF443014-7718-27EA-7225-BF0E8D37A7CA}" dt="2026-10-15T12:09:14.895" v="9" actId="1076"/>
        <pc:sldMkLst>
          <pc:docMk/>
          <pc:sldMk cId="1203478991" sldId="659"/>
        </pc:sldMkLst>
        <pc:spChg chg="mod">
          <ac:chgData name="Lisa Ellis" userId="S::l.ellis@uwtsd.ac.uk::1e3b8b31-18a3-40b3-8e12-8230c5071370" providerId="AD" clId="Web-{AF443014-7718-27EA-7225-BF0E8D37A7CA}" dt="2026-10-15T12:08:36.065" v="1" actId="1076"/>
          <ac:spMkLst>
            <pc:docMk/>
            <pc:sldMk cId="1203478991" sldId="659"/>
            <ac:spMk id="4" creationId="{229045AF-83D6-D6DC-4F31-2A75580DFEB6}"/>
          </ac:spMkLst>
        </pc:spChg>
        <pc:spChg chg="mod">
          <ac:chgData name="Lisa Ellis" userId="S::l.ellis@uwtsd.ac.uk::1e3b8b31-18a3-40b3-8e12-8230c5071370" providerId="AD" clId="Web-{AF443014-7718-27EA-7225-BF0E8D37A7CA}" dt="2026-10-15T12:09:14.895" v="9" actId="1076"/>
          <ac:spMkLst>
            <pc:docMk/>
            <pc:sldMk cId="1203478991" sldId="659"/>
            <ac:spMk id="5" creationId="{038346CD-9BFC-37A4-6A31-90DB011BE9FA}"/>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 Id="rId4" Type="http://schemas.openxmlformats.org/officeDocument/2006/relationships/image" Target="../media/image19.svg"/></Relationships>
</file>

<file path=ppt/diagrams/_rels/data2.xml.rels><?xml version="1.0" encoding="UTF-8" standalone="yes"?>
<Relationships xmlns="http://schemas.openxmlformats.org/package/2006/relationships"><Relationship Id="rId3" Type="http://schemas.openxmlformats.org/officeDocument/2006/relationships/image" Target="../media/image79.svg"/><Relationship Id="rId2" Type="http://schemas.openxmlformats.org/officeDocument/2006/relationships/image" Target="../media/image78.svg"/><Relationship Id="rId1" Type="http://schemas.openxmlformats.org/officeDocument/2006/relationships/image" Target="../media/image77.svg"/><Relationship Id="rId5" Type="http://schemas.openxmlformats.org/officeDocument/2006/relationships/image" Target="../media/image81.svg"/><Relationship Id="rId4" Type="http://schemas.openxmlformats.org/officeDocument/2006/relationships/image" Target="../media/image8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 Id="rId4" Type="http://schemas.openxmlformats.org/officeDocument/2006/relationships/image" Target="../media/image1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9.svg"/><Relationship Id="rId2" Type="http://schemas.openxmlformats.org/officeDocument/2006/relationships/image" Target="../media/image78.svg"/><Relationship Id="rId1" Type="http://schemas.openxmlformats.org/officeDocument/2006/relationships/image" Target="../media/image77.svg"/><Relationship Id="rId5" Type="http://schemas.openxmlformats.org/officeDocument/2006/relationships/image" Target="../media/image81.svg"/><Relationship Id="rId4" Type="http://schemas.openxmlformats.org/officeDocument/2006/relationships/image" Target="../media/image80.svg"/></Relationships>
</file>

<file path=ppt/diagrams/colors1.xml><?xml version="1.0" encoding="utf-8"?>
<dgm:colorsDef xmlns:dgm="http://schemas.openxmlformats.org/drawingml/2006/diagram" xmlns:a="http://schemas.openxmlformats.org/drawingml/2006/main" uniqueId="urn:microsoft.com/office/officeart/2005/8/colors/accent3_1#2">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2" qsCatId="3D" csTypeId="urn:microsoft.com/office/officeart/2005/8/colors/accent3_1#2" csCatId="accent3" phldr="1"/>
      <dgm:spPr/>
      <dgm:t>
        <a:bodyPr/>
        <a:lstStyle/>
        <a:p>
          <a:endParaRPr lang="en-GB"/>
        </a:p>
      </dgm:t>
    </dgm:pt>
    <dgm:pt modelId="{80796817-207E-42E9-BDF3-0E1BA2E2E3C7}">
      <dgm:prSet phldrT="[Text]"/>
      <dgm:spPr/>
      <dgm:t>
        <a:bodyPr/>
        <a:lstStyle/>
        <a:p>
          <a:r>
            <a:rPr lang="en-GB"/>
            <a:t>Information skills librarians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a:t>Online tutorials to improve your academic skills.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custLinFactNeighborX="5894" custLinFactNeighborY="-105">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custLinFactNeighborX="-2421" custLinFactNeighborY="-3321">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95364" custLinFactNeighborY="-1487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371EF3-3E66-474F-B536-E6506441F0AF}" type="doc">
      <dgm:prSet loTypeId="urn:microsoft.com/office/officeart/2008/layout/VerticalCurvedList" loCatId="list" qsTypeId="urn:microsoft.com/office/officeart/2005/8/quickstyle/simple2#1" qsCatId="simple" csTypeId="urn:microsoft.com/office/officeart/2005/8/colors/accent2_1#1" csCatId="accent2" phldr="1"/>
      <dgm:spPr/>
      <dgm:t>
        <a:bodyPr/>
        <a:lstStyle/>
        <a:p>
          <a:endParaRPr lang="en-GB"/>
        </a:p>
      </dgm:t>
    </dgm:pt>
    <dgm:pt modelId="{C295DC0C-6E77-4DBE-B709-748461671E12}">
      <dgm:prSet phldrT="[Text]">
        <dgm:style>
          <a:lnRef idx="2">
            <a:schemeClr val="accent2"/>
          </a:lnRef>
          <a:fillRef idx="1">
            <a:schemeClr val="lt1"/>
          </a:fillRef>
          <a:effectRef idx="0">
            <a:schemeClr val="accent2"/>
          </a:effectRef>
          <a:fontRef idx="minor">
            <a:schemeClr val="dk1"/>
          </a:fontRef>
        </dgm:style>
      </dgm:prSet>
      <dgm:spPr/>
      <dgm:t>
        <a:bodyPr/>
        <a:lstStyle/>
        <a:p>
          <a:r>
            <a:rPr lang="en-GB" b="1"/>
            <a:t>DEFINE</a:t>
          </a:r>
          <a:r>
            <a:rPr lang="en-GB" b="0"/>
            <a:t> your topic or question.</a:t>
          </a:r>
        </a:p>
      </dgm:t>
    </dgm:pt>
    <dgm:pt modelId="{43A4AF85-1E21-4D2C-A9DB-A72C1ED07514}" type="parTrans" cxnId="{D5AA1FB1-0E8C-4F90-B01C-94370CC3672A}">
      <dgm:prSet/>
      <dgm:spPr/>
      <dgm:t>
        <a:bodyPr/>
        <a:lstStyle/>
        <a:p>
          <a:endParaRPr lang="en-GB"/>
        </a:p>
      </dgm:t>
    </dgm:pt>
    <dgm:pt modelId="{75BE4916-82DC-4936-A9B2-EB6670F97063}" type="sibTrans" cxnId="{D5AA1FB1-0E8C-4F90-B01C-94370CC3672A}">
      <dgm:prSet>
        <dgm:style>
          <a:lnRef idx="2">
            <a:schemeClr val="accent2"/>
          </a:lnRef>
          <a:fillRef idx="1">
            <a:schemeClr val="lt1"/>
          </a:fillRef>
          <a:effectRef idx="0">
            <a:schemeClr val="accent2"/>
          </a:effectRef>
          <a:fontRef idx="minor">
            <a:schemeClr val="dk1"/>
          </a:fontRef>
        </dgm:style>
      </dgm:prSet>
      <dgm:spPr/>
      <dgm:t>
        <a:bodyPr/>
        <a:lstStyle/>
        <a:p>
          <a:endParaRPr lang="en-GB"/>
        </a:p>
      </dgm:t>
    </dgm:pt>
    <dgm:pt modelId="{CBEEBE36-3532-4FA0-A1FE-F60CD254A76A}">
      <dgm:prSet phldrT="[Text]">
        <dgm:style>
          <a:lnRef idx="2">
            <a:schemeClr val="accent2"/>
          </a:lnRef>
          <a:fillRef idx="1">
            <a:schemeClr val="lt1"/>
          </a:fillRef>
          <a:effectRef idx="0">
            <a:schemeClr val="accent2"/>
          </a:effectRef>
          <a:fontRef idx="minor">
            <a:schemeClr val="dk1"/>
          </a:fontRef>
        </dgm:style>
      </dgm:prSet>
      <dgm:spPr/>
      <dgm:t>
        <a:bodyPr/>
        <a:lstStyle/>
        <a:p>
          <a:r>
            <a:rPr lang="en-GB" b="1"/>
            <a:t>IDENTIFY</a:t>
          </a:r>
          <a:r>
            <a:rPr lang="en-GB" b="0"/>
            <a:t> key authors, concepts, and keywords.</a:t>
          </a:r>
        </a:p>
      </dgm:t>
    </dgm:pt>
    <dgm:pt modelId="{5313ACB8-6A55-4FFF-BA05-6257497CE011}" type="parTrans" cxnId="{4487E052-C956-4029-B7F3-9B977AAA7CE9}">
      <dgm:prSet/>
      <dgm:spPr/>
      <dgm:t>
        <a:bodyPr/>
        <a:lstStyle/>
        <a:p>
          <a:endParaRPr lang="en-GB"/>
        </a:p>
      </dgm:t>
    </dgm:pt>
    <dgm:pt modelId="{29D0A0E4-62B6-42B5-834E-5129E7474DF1}" type="sibTrans" cxnId="{4487E052-C956-4029-B7F3-9B977AAA7CE9}">
      <dgm:prSet/>
      <dgm:spPr/>
      <dgm:t>
        <a:bodyPr/>
        <a:lstStyle/>
        <a:p>
          <a:endParaRPr lang="en-GB"/>
        </a:p>
      </dgm:t>
    </dgm:pt>
    <dgm:pt modelId="{8EAB0177-1C3F-4C9C-BD40-18129D76B956}">
      <dgm:prSet phldrT="[Text]">
        <dgm:style>
          <a:lnRef idx="2">
            <a:schemeClr val="accent2"/>
          </a:lnRef>
          <a:fillRef idx="1">
            <a:schemeClr val="lt1"/>
          </a:fillRef>
          <a:effectRef idx="0">
            <a:schemeClr val="accent2"/>
          </a:effectRef>
          <a:fontRef idx="minor">
            <a:schemeClr val="dk1"/>
          </a:fontRef>
        </dgm:style>
      </dgm:prSet>
      <dgm:spPr/>
      <dgm:t>
        <a:bodyPr/>
        <a:lstStyle/>
        <a:p>
          <a:r>
            <a:rPr lang="en-GB" b="1"/>
            <a:t>FIND</a:t>
          </a:r>
          <a:r>
            <a:rPr lang="en-GB" b="0"/>
            <a:t> suitable information sources.</a:t>
          </a:r>
        </a:p>
      </dgm:t>
    </dgm:pt>
    <dgm:pt modelId="{A28E8281-F5C6-4CBC-AC0F-0A1C66B668D0}" type="parTrans" cxnId="{843C55F7-D8B8-4BC6-A6AB-535B92F92DE9}">
      <dgm:prSet/>
      <dgm:spPr/>
      <dgm:t>
        <a:bodyPr/>
        <a:lstStyle/>
        <a:p>
          <a:endParaRPr lang="en-GB"/>
        </a:p>
      </dgm:t>
    </dgm:pt>
    <dgm:pt modelId="{F77B8E8C-FAE7-49E0-BA7F-D99E3478AB0B}" type="sibTrans" cxnId="{843C55F7-D8B8-4BC6-A6AB-535B92F92DE9}">
      <dgm:prSet/>
      <dgm:spPr/>
      <dgm:t>
        <a:bodyPr/>
        <a:lstStyle/>
        <a:p>
          <a:endParaRPr lang="en-GB"/>
        </a:p>
      </dgm:t>
    </dgm:pt>
    <dgm:pt modelId="{B98DBABA-F645-422F-9357-0297E06B8443}">
      <dgm:prSet>
        <dgm:style>
          <a:lnRef idx="2">
            <a:schemeClr val="accent2"/>
          </a:lnRef>
          <a:fillRef idx="1">
            <a:schemeClr val="lt1"/>
          </a:fillRef>
          <a:effectRef idx="0">
            <a:schemeClr val="accent2"/>
          </a:effectRef>
          <a:fontRef idx="minor">
            <a:schemeClr val="dk1"/>
          </a:fontRef>
        </dgm:style>
      </dgm:prSet>
      <dgm:spPr/>
      <dgm:t>
        <a:bodyPr/>
        <a:lstStyle/>
        <a:p>
          <a:r>
            <a:rPr lang="en-GB" b="1"/>
            <a:t>SEARCH</a:t>
          </a:r>
          <a:r>
            <a:rPr lang="en-GB" b="0"/>
            <a:t> refine &amp; repeat.</a:t>
          </a:r>
        </a:p>
      </dgm:t>
    </dgm:pt>
    <dgm:pt modelId="{272A6DDE-EDA7-4327-8891-1F68C0C344CE}" type="parTrans" cxnId="{BA80FF41-55DD-4701-954F-7C3FB4E1B1CC}">
      <dgm:prSet/>
      <dgm:spPr/>
      <dgm:t>
        <a:bodyPr/>
        <a:lstStyle/>
        <a:p>
          <a:endParaRPr lang="en-GB"/>
        </a:p>
      </dgm:t>
    </dgm:pt>
    <dgm:pt modelId="{A4E6D080-0610-4D77-B9F2-4691C207A729}" type="sibTrans" cxnId="{BA80FF41-55DD-4701-954F-7C3FB4E1B1CC}">
      <dgm:prSet/>
      <dgm:spPr/>
      <dgm:t>
        <a:bodyPr/>
        <a:lstStyle/>
        <a:p>
          <a:endParaRPr lang="en-GB"/>
        </a:p>
      </dgm:t>
    </dgm:pt>
    <dgm:pt modelId="{8642EF8C-1869-4C72-AD74-65DDE927601E}">
      <dgm:prSet>
        <dgm:style>
          <a:lnRef idx="2">
            <a:schemeClr val="accent2"/>
          </a:lnRef>
          <a:fillRef idx="1">
            <a:schemeClr val="lt1"/>
          </a:fillRef>
          <a:effectRef idx="0">
            <a:schemeClr val="accent2"/>
          </a:effectRef>
          <a:fontRef idx="minor">
            <a:schemeClr val="dk1"/>
          </a:fontRef>
        </dgm:style>
      </dgm:prSet>
      <dgm:spPr/>
      <dgm:t>
        <a:bodyPr/>
        <a:lstStyle/>
        <a:p>
          <a:r>
            <a:rPr lang="en-GB" b="1"/>
            <a:t>RECORD</a:t>
          </a:r>
          <a:r>
            <a:rPr lang="en-GB" b="0"/>
            <a:t> by referencing correctly.</a:t>
          </a:r>
        </a:p>
      </dgm:t>
    </dgm:pt>
    <dgm:pt modelId="{BE90C5D7-B446-4A9A-BA4E-FB48A283D9D6}" type="parTrans" cxnId="{32DFBF28-2C94-4DDF-B3A4-399147C4A6D7}">
      <dgm:prSet/>
      <dgm:spPr/>
      <dgm:t>
        <a:bodyPr/>
        <a:lstStyle/>
        <a:p>
          <a:endParaRPr lang="en-GB"/>
        </a:p>
      </dgm:t>
    </dgm:pt>
    <dgm:pt modelId="{CB70B4BC-7BB4-4126-BFFC-7598134B590E}" type="sibTrans" cxnId="{32DFBF28-2C94-4DDF-B3A4-399147C4A6D7}">
      <dgm:prSet/>
      <dgm:spPr/>
      <dgm:t>
        <a:bodyPr/>
        <a:lstStyle/>
        <a:p>
          <a:endParaRPr lang="en-GB"/>
        </a:p>
      </dgm:t>
    </dgm:pt>
    <dgm:pt modelId="{AA6FF47A-14F4-44D2-BE59-9B6A4DC02209}" type="pres">
      <dgm:prSet presAssocID="{A1371EF3-3E66-474F-B536-E6506441F0AF}" presName="Name0" presStyleCnt="0">
        <dgm:presLayoutVars>
          <dgm:chMax val="7"/>
          <dgm:chPref val="7"/>
          <dgm:dir/>
        </dgm:presLayoutVars>
      </dgm:prSet>
      <dgm:spPr/>
    </dgm:pt>
    <dgm:pt modelId="{2D20FC8A-8CDE-47C8-8747-5A6B56670E31}" type="pres">
      <dgm:prSet presAssocID="{A1371EF3-3E66-474F-B536-E6506441F0AF}" presName="Name1" presStyleCnt="0"/>
      <dgm:spPr/>
    </dgm:pt>
    <dgm:pt modelId="{41F45B66-E523-48C2-9381-663D1B463AE6}" type="pres">
      <dgm:prSet presAssocID="{A1371EF3-3E66-474F-B536-E6506441F0AF}" presName="cycle" presStyleCnt="0"/>
      <dgm:spPr/>
    </dgm:pt>
    <dgm:pt modelId="{C60843B6-3EB0-4509-AA18-70DFF51A2F20}" type="pres">
      <dgm:prSet presAssocID="{A1371EF3-3E66-474F-B536-E6506441F0AF}" presName="srcNode" presStyleLbl="node1" presStyleIdx="0" presStyleCnt="5"/>
      <dgm:spPr/>
    </dgm:pt>
    <dgm:pt modelId="{D25F0FA2-9F0F-4973-B0B4-37E72CE410F2}" type="pres">
      <dgm:prSet presAssocID="{A1371EF3-3E66-474F-B536-E6506441F0AF}" presName="conn" presStyleLbl="parChTrans1D2" presStyleIdx="0" presStyleCnt="1"/>
      <dgm:spPr/>
    </dgm:pt>
    <dgm:pt modelId="{FCD95C7E-8CEE-4D52-A835-9382AE28C642}" type="pres">
      <dgm:prSet presAssocID="{A1371EF3-3E66-474F-B536-E6506441F0AF}" presName="extraNode" presStyleLbl="node1" presStyleIdx="0" presStyleCnt="5"/>
      <dgm:spPr/>
    </dgm:pt>
    <dgm:pt modelId="{54F01ED0-D3AC-44A1-B1ED-75127D9BA976}" type="pres">
      <dgm:prSet presAssocID="{A1371EF3-3E66-474F-B536-E6506441F0AF}" presName="dstNode" presStyleLbl="node1" presStyleIdx="0" presStyleCnt="5"/>
      <dgm:spPr/>
    </dgm:pt>
    <dgm:pt modelId="{D4C39454-BBBF-48E4-8580-89787D213413}" type="pres">
      <dgm:prSet presAssocID="{C295DC0C-6E77-4DBE-B709-748461671E12}" presName="text_1" presStyleLbl="node1" presStyleIdx="0" presStyleCnt="5" custScaleX="99540" custLinFactNeighborX="5170" custLinFactNeighborY="885">
        <dgm:presLayoutVars>
          <dgm:bulletEnabled val="1"/>
        </dgm:presLayoutVars>
      </dgm:prSet>
      <dgm:spPr/>
    </dgm:pt>
    <dgm:pt modelId="{0D99FAF4-789B-484F-846A-717B307D902F}" type="pres">
      <dgm:prSet presAssocID="{C295DC0C-6E77-4DBE-B709-748461671E12}" presName="accent_1" presStyleCnt="0"/>
      <dgm:spPr/>
    </dgm:pt>
    <dgm:pt modelId="{BAECE883-5BA4-479A-8CB5-52834DB2BE3A}" type="pres">
      <dgm:prSet presAssocID="{C295DC0C-6E77-4DBE-B709-748461671E12}" presName="accentRepeatNode" presStyleLbl="solidFgAcc1" presStyleIdx="0" presStyleCnt="5" custLinFactNeighborX="-56659" custLinFactNeighborY="2833"/>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dgm:spPr>
    </dgm:pt>
    <dgm:pt modelId="{D1E07BFC-FFF9-4F9D-AD05-29727278183C}" type="pres">
      <dgm:prSet presAssocID="{CBEEBE36-3532-4FA0-A1FE-F60CD254A76A}" presName="text_2" presStyleLbl="node1" presStyleIdx="1" presStyleCnt="5">
        <dgm:presLayoutVars>
          <dgm:bulletEnabled val="1"/>
        </dgm:presLayoutVars>
      </dgm:prSet>
      <dgm:spPr/>
    </dgm:pt>
    <dgm:pt modelId="{5775671A-01AC-4448-B33F-799D7ECD6B28}" type="pres">
      <dgm:prSet presAssocID="{CBEEBE36-3532-4FA0-A1FE-F60CD254A76A}" presName="accent_2" presStyleCnt="0"/>
      <dgm:spPr/>
    </dgm:pt>
    <dgm:pt modelId="{A437606B-4783-48CB-A002-57714BAA0428}" type="pres">
      <dgm:prSet presAssocID="{CBEEBE36-3532-4FA0-A1FE-F60CD254A76A}" presName="accentRepeatNode" presStyleLbl="solidFgAcc1" presStyleIdx="1" presStyleCnt="5"/>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pt>
    <dgm:pt modelId="{63FA7673-E954-47B1-B4D4-B507816CC3FD}" type="pres">
      <dgm:prSet presAssocID="{8EAB0177-1C3F-4C9C-BD40-18129D76B956}" presName="text_3" presStyleLbl="node1" presStyleIdx="2" presStyleCnt="5">
        <dgm:presLayoutVars>
          <dgm:bulletEnabled val="1"/>
        </dgm:presLayoutVars>
      </dgm:prSet>
      <dgm:spPr/>
    </dgm:pt>
    <dgm:pt modelId="{0797F36F-F5D2-45B9-BB76-56B37CD5C43B}" type="pres">
      <dgm:prSet presAssocID="{8EAB0177-1C3F-4C9C-BD40-18129D76B956}" presName="accent_3" presStyleCnt="0"/>
      <dgm:spPr/>
    </dgm:pt>
    <dgm:pt modelId="{B4874059-EFEF-4502-A2AA-9642C4B490F6}" type="pres">
      <dgm:prSet presAssocID="{8EAB0177-1C3F-4C9C-BD40-18129D76B956}" presName="accentRepeatNode" presStyleLbl="solidFgAcc1" presStyleIdx="2" presStyleCnt="5"/>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dgm:spPr>
    </dgm:pt>
    <dgm:pt modelId="{A85CEB45-E58F-4E15-9914-3A43919B97E9}" type="pres">
      <dgm:prSet presAssocID="{B98DBABA-F645-422F-9357-0297E06B8443}" presName="text_4" presStyleLbl="node1" presStyleIdx="3" presStyleCnt="5" custLinFactNeighborX="-245">
        <dgm:presLayoutVars>
          <dgm:bulletEnabled val="1"/>
        </dgm:presLayoutVars>
      </dgm:prSet>
      <dgm:spPr/>
    </dgm:pt>
    <dgm:pt modelId="{8C5C829D-4C79-4F31-AA7E-4156AD1DF0C4}" type="pres">
      <dgm:prSet presAssocID="{B98DBABA-F645-422F-9357-0297E06B8443}" presName="accent_4" presStyleCnt="0"/>
      <dgm:spPr/>
    </dgm:pt>
    <dgm:pt modelId="{2309F4A7-E5BB-48D3-A94D-DC69374A8A12}" type="pres">
      <dgm:prSet presAssocID="{B98DBABA-F645-422F-9357-0297E06B8443}" presName="accentRepeatNode" presStyleLbl="solidFgAcc1" presStyleIdx="3" presStyleCnt="5"/>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pt>
    <dgm:pt modelId="{D1BE9FBF-C5CC-4D6B-A8BD-D715111F3811}" type="pres">
      <dgm:prSet presAssocID="{8642EF8C-1869-4C72-AD74-65DDE927601E}" presName="text_5" presStyleLbl="node1" presStyleIdx="4" presStyleCnt="5">
        <dgm:presLayoutVars>
          <dgm:bulletEnabled val="1"/>
        </dgm:presLayoutVars>
      </dgm:prSet>
      <dgm:spPr/>
    </dgm:pt>
    <dgm:pt modelId="{6E4BF2C3-2BBB-444B-ACC8-E9C9BC0331C8}" type="pres">
      <dgm:prSet presAssocID="{8642EF8C-1869-4C72-AD74-65DDE927601E}" presName="accent_5" presStyleCnt="0"/>
      <dgm:spPr/>
    </dgm:pt>
    <dgm:pt modelId="{B4CBDD62-B948-4D72-A266-B3D01042CE30}" type="pres">
      <dgm:prSet presAssocID="{8642EF8C-1869-4C72-AD74-65DDE927601E}" presName="accentRepeatNode" presStyleLbl="solidFgAcc1" presStyleIdx="4" presStyleCnt="5"/>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dgm:spPr>
    </dgm:pt>
  </dgm:ptLst>
  <dgm:cxnLst>
    <dgm:cxn modelId="{32DFBF28-2C94-4DDF-B3A4-399147C4A6D7}" srcId="{A1371EF3-3E66-474F-B536-E6506441F0AF}" destId="{8642EF8C-1869-4C72-AD74-65DDE927601E}" srcOrd="4" destOrd="0" parTransId="{BE90C5D7-B446-4A9A-BA4E-FB48A283D9D6}" sibTransId="{CB70B4BC-7BB4-4126-BFFC-7598134B590E}"/>
    <dgm:cxn modelId="{BA80FF41-55DD-4701-954F-7C3FB4E1B1CC}" srcId="{A1371EF3-3E66-474F-B536-E6506441F0AF}" destId="{B98DBABA-F645-422F-9357-0297E06B8443}" srcOrd="3" destOrd="0" parTransId="{272A6DDE-EDA7-4327-8891-1F68C0C344CE}" sibTransId="{A4E6D080-0610-4D77-B9F2-4691C207A729}"/>
    <dgm:cxn modelId="{A0E8D946-FFC8-482E-A037-194487022BB5}" type="presOf" srcId="{75BE4916-82DC-4936-A9B2-EB6670F97063}" destId="{D25F0FA2-9F0F-4973-B0B4-37E72CE410F2}" srcOrd="0" destOrd="0" presId="urn:microsoft.com/office/officeart/2008/layout/VerticalCurvedList"/>
    <dgm:cxn modelId="{B8696B68-88A4-454B-9C66-6FB879DC1E5E}" type="presOf" srcId="{B98DBABA-F645-422F-9357-0297E06B8443}" destId="{A85CEB45-E58F-4E15-9914-3A43919B97E9}" srcOrd="0" destOrd="0" presId="urn:microsoft.com/office/officeart/2008/layout/VerticalCurvedList"/>
    <dgm:cxn modelId="{4487E052-C956-4029-B7F3-9B977AAA7CE9}" srcId="{A1371EF3-3E66-474F-B536-E6506441F0AF}" destId="{CBEEBE36-3532-4FA0-A1FE-F60CD254A76A}" srcOrd="1" destOrd="0" parTransId="{5313ACB8-6A55-4FFF-BA05-6257497CE011}" sibTransId="{29D0A0E4-62B6-42B5-834E-5129E7474DF1}"/>
    <dgm:cxn modelId="{6653FC95-1BA3-41FC-8528-E03462F2F034}" type="presOf" srcId="{C295DC0C-6E77-4DBE-B709-748461671E12}" destId="{D4C39454-BBBF-48E4-8580-89787D213413}" srcOrd="0" destOrd="0" presId="urn:microsoft.com/office/officeart/2008/layout/VerticalCurvedList"/>
    <dgm:cxn modelId="{D5AA1FB1-0E8C-4F90-B01C-94370CC3672A}" srcId="{A1371EF3-3E66-474F-B536-E6506441F0AF}" destId="{C295DC0C-6E77-4DBE-B709-748461671E12}" srcOrd="0" destOrd="0" parTransId="{43A4AF85-1E21-4D2C-A9DB-A72C1ED07514}" sibTransId="{75BE4916-82DC-4936-A9B2-EB6670F97063}"/>
    <dgm:cxn modelId="{000434B9-D876-4CB9-A056-F236F3CC8482}" type="presOf" srcId="{8642EF8C-1869-4C72-AD74-65DDE927601E}" destId="{D1BE9FBF-C5CC-4D6B-A8BD-D715111F3811}" srcOrd="0" destOrd="0" presId="urn:microsoft.com/office/officeart/2008/layout/VerticalCurvedList"/>
    <dgm:cxn modelId="{D3AF86DD-1EB8-4F08-9013-FB5DE171CE26}" type="presOf" srcId="{8EAB0177-1C3F-4C9C-BD40-18129D76B956}" destId="{63FA7673-E954-47B1-B4D4-B507816CC3FD}" srcOrd="0" destOrd="0" presId="urn:microsoft.com/office/officeart/2008/layout/VerticalCurvedList"/>
    <dgm:cxn modelId="{80D570E7-C9C6-4554-83BC-36C81160BF46}" type="presOf" srcId="{A1371EF3-3E66-474F-B536-E6506441F0AF}" destId="{AA6FF47A-14F4-44D2-BE59-9B6A4DC02209}" srcOrd="0" destOrd="0" presId="urn:microsoft.com/office/officeart/2008/layout/VerticalCurvedList"/>
    <dgm:cxn modelId="{30D620F7-A026-4961-BDE9-EC27ACDFD57F}" type="presOf" srcId="{CBEEBE36-3532-4FA0-A1FE-F60CD254A76A}" destId="{D1E07BFC-FFF9-4F9D-AD05-29727278183C}" srcOrd="0" destOrd="0" presId="urn:microsoft.com/office/officeart/2008/layout/VerticalCurvedList"/>
    <dgm:cxn modelId="{843C55F7-D8B8-4BC6-A6AB-535B92F92DE9}" srcId="{A1371EF3-3E66-474F-B536-E6506441F0AF}" destId="{8EAB0177-1C3F-4C9C-BD40-18129D76B956}" srcOrd="2" destOrd="0" parTransId="{A28E8281-F5C6-4CBC-AC0F-0A1C66B668D0}" sibTransId="{F77B8E8C-FAE7-49E0-BA7F-D99E3478AB0B}"/>
    <dgm:cxn modelId="{BA9B2C5A-9D5A-4506-AE64-688A479F154F}" type="presParOf" srcId="{AA6FF47A-14F4-44D2-BE59-9B6A4DC02209}" destId="{2D20FC8A-8CDE-47C8-8747-5A6B56670E31}" srcOrd="0" destOrd="0" presId="urn:microsoft.com/office/officeart/2008/layout/VerticalCurvedList"/>
    <dgm:cxn modelId="{F68A7C6D-80B5-4DE2-B572-F3246CAC3E9E}" type="presParOf" srcId="{2D20FC8A-8CDE-47C8-8747-5A6B56670E31}" destId="{41F45B66-E523-48C2-9381-663D1B463AE6}" srcOrd="0" destOrd="0" presId="urn:microsoft.com/office/officeart/2008/layout/VerticalCurvedList"/>
    <dgm:cxn modelId="{2C20A596-3105-408D-8441-98E33327EB19}" type="presParOf" srcId="{41F45B66-E523-48C2-9381-663D1B463AE6}" destId="{C60843B6-3EB0-4509-AA18-70DFF51A2F20}" srcOrd="0" destOrd="0" presId="urn:microsoft.com/office/officeart/2008/layout/VerticalCurvedList"/>
    <dgm:cxn modelId="{224BC431-E621-427A-8640-91BDE35D23BA}" type="presParOf" srcId="{41F45B66-E523-48C2-9381-663D1B463AE6}" destId="{D25F0FA2-9F0F-4973-B0B4-37E72CE410F2}" srcOrd="1" destOrd="0" presId="urn:microsoft.com/office/officeart/2008/layout/VerticalCurvedList"/>
    <dgm:cxn modelId="{6ED9FC73-C429-4652-BC8F-59120E9A5542}" type="presParOf" srcId="{41F45B66-E523-48C2-9381-663D1B463AE6}" destId="{FCD95C7E-8CEE-4D52-A835-9382AE28C642}" srcOrd="2" destOrd="0" presId="urn:microsoft.com/office/officeart/2008/layout/VerticalCurvedList"/>
    <dgm:cxn modelId="{35973677-0A52-4DCB-BED2-338C973812C8}" type="presParOf" srcId="{41F45B66-E523-48C2-9381-663D1B463AE6}" destId="{54F01ED0-D3AC-44A1-B1ED-75127D9BA976}" srcOrd="3" destOrd="0" presId="urn:microsoft.com/office/officeart/2008/layout/VerticalCurvedList"/>
    <dgm:cxn modelId="{4D97FF40-643E-4659-AD66-110B36670025}" type="presParOf" srcId="{2D20FC8A-8CDE-47C8-8747-5A6B56670E31}" destId="{D4C39454-BBBF-48E4-8580-89787D213413}" srcOrd="1" destOrd="0" presId="urn:microsoft.com/office/officeart/2008/layout/VerticalCurvedList"/>
    <dgm:cxn modelId="{666DFAB8-FB18-4051-B7F6-E2FD1DBD9BCB}" type="presParOf" srcId="{2D20FC8A-8CDE-47C8-8747-5A6B56670E31}" destId="{0D99FAF4-789B-484F-846A-717B307D902F}" srcOrd="2" destOrd="0" presId="urn:microsoft.com/office/officeart/2008/layout/VerticalCurvedList"/>
    <dgm:cxn modelId="{C2902F53-0804-428C-942A-CC1372C4DD67}" type="presParOf" srcId="{0D99FAF4-789B-484F-846A-717B307D902F}" destId="{BAECE883-5BA4-479A-8CB5-52834DB2BE3A}" srcOrd="0" destOrd="0" presId="urn:microsoft.com/office/officeart/2008/layout/VerticalCurvedList"/>
    <dgm:cxn modelId="{A30E800F-78FB-4D18-B5E4-F01AA607FC59}" type="presParOf" srcId="{2D20FC8A-8CDE-47C8-8747-5A6B56670E31}" destId="{D1E07BFC-FFF9-4F9D-AD05-29727278183C}" srcOrd="3" destOrd="0" presId="urn:microsoft.com/office/officeart/2008/layout/VerticalCurvedList"/>
    <dgm:cxn modelId="{341D1654-38A0-4C2F-9BF6-35E4CFFEE9A1}" type="presParOf" srcId="{2D20FC8A-8CDE-47C8-8747-5A6B56670E31}" destId="{5775671A-01AC-4448-B33F-799D7ECD6B28}" srcOrd="4" destOrd="0" presId="urn:microsoft.com/office/officeart/2008/layout/VerticalCurvedList"/>
    <dgm:cxn modelId="{B9C92D5A-8E6F-4ED6-8B81-DC1F57847542}" type="presParOf" srcId="{5775671A-01AC-4448-B33F-799D7ECD6B28}" destId="{A437606B-4783-48CB-A002-57714BAA0428}" srcOrd="0" destOrd="0" presId="urn:microsoft.com/office/officeart/2008/layout/VerticalCurvedList"/>
    <dgm:cxn modelId="{FB8E3C30-157D-44CD-A444-503479BB7875}" type="presParOf" srcId="{2D20FC8A-8CDE-47C8-8747-5A6B56670E31}" destId="{63FA7673-E954-47B1-B4D4-B507816CC3FD}" srcOrd="5" destOrd="0" presId="urn:microsoft.com/office/officeart/2008/layout/VerticalCurvedList"/>
    <dgm:cxn modelId="{9140E254-7285-4BB8-A013-987DCF48549D}" type="presParOf" srcId="{2D20FC8A-8CDE-47C8-8747-5A6B56670E31}" destId="{0797F36F-F5D2-45B9-BB76-56B37CD5C43B}" srcOrd="6" destOrd="0" presId="urn:microsoft.com/office/officeart/2008/layout/VerticalCurvedList"/>
    <dgm:cxn modelId="{CFA0D594-0B94-46C2-93B5-C5BC21934E4D}" type="presParOf" srcId="{0797F36F-F5D2-45B9-BB76-56B37CD5C43B}" destId="{B4874059-EFEF-4502-A2AA-9642C4B490F6}" srcOrd="0" destOrd="0" presId="urn:microsoft.com/office/officeart/2008/layout/VerticalCurvedList"/>
    <dgm:cxn modelId="{711F41D0-3C9B-45B3-A779-965667DA4D75}" type="presParOf" srcId="{2D20FC8A-8CDE-47C8-8747-5A6B56670E31}" destId="{A85CEB45-E58F-4E15-9914-3A43919B97E9}" srcOrd="7" destOrd="0" presId="urn:microsoft.com/office/officeart/2008/layout/VerticalCurvedList"/>
    <dgm:cxn modelId="{E1E2085D-8B96-47A0-A063-B81E9D7A1357}" type="presParOf" srcId="{2D20FC8A-8CDE-47C8-8747-5A6B56670E31}" destId="{8C5C829D-4C79-4F31-AA7E-4156AD1DF0C4}" srcOrd="8" destOrd="0" presId="urn:microsoft.com/office/officeart/2008/layout/VerticalCurvedList"/>
    <dgm:cxn modelId="{A7A896C3-6A0B-4EFB-AF57-234DA8658282}" type="presParOf" srcId="{8C5C829D-4C79-4F31-AA7E-4156AD1DF0C4}" destId="{2309F4A7-E5BB-48D3-A94D-DC69374A8A12}" srcOrd="0" destOrd="0" presId="urn:microsoft.com/office/officeart/2008/layout/VerticalCurvedList"/>
    <dgm:cxn modelId="{105295CD-F36F-45D7-B70A-0DA977F69136}" type="presParOf" srcId="{2D20FC8A-8CDE-47C8-8747-5A6B56670E31}" destId="{D1BE9FBF-C5CC-4D6B-A8BD-D715111F3811}" srcOrd="9" destOrd="0" presId="urn:microsoft.com/office/officeart/2008/layout/VerticalCurvedList"/>
    <dgm:cxn modelId="{A76D287F-0361-41E0-A0D1-DF198F856B5F}" type="presParOf" srcId="{2D20FC8A-8CDE-47C8-8747-5A6B56670E31}" destId="{6E4BF2C3-2BBB-444B-ACC8-E9C9BC0331C8}" srcOrd="10" destOrd="0" presId="urn:microsoft.com/office/officeart/2008/layout/VerticalCurvedList"/>
    <dgm:cxn modelId="{5983C797-82A4-4942-AEA6-4B1E5692E35C}" type="presParOf" srcId="{6E4BF2C3-2BBB-444B-ACC8-E9C9BC0331C8}" destId="{B4CBDD62-B948-4D72-A266-B3D01042CE3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284576" y="0"/>
          <a:ext cx="10329029"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a:t>Information skills librarians for research support.</a:t>
          </a:r>
        </a:p>
      </dsp:txBody>
      <dsp:txXfrm rot="10800000">
        <a:off x="503760" y="0"/>
        <a:ext cx="10109845" cy="876736"/>
      </dsp:txXfrm>
    </dsp:sp>
    <dsp:sp modelId="{597FD67B-1CC8-4C16-B5C2-BEB07D90567B}">
      <dsp:nvSpPr>
        <dsp:cNvPr id="0" name=""/>
        <dsp:cNvSpPr/>
      </dsp:nvSpPr>
      <dsp:spPr>
        <a:xfrm>
          <a:off x="563384" y="0"/>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4559" y="1154779"/>
          <a:ext cx="10264519"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a:t>Online tutorials to improve your academic skills.</a:t>
          </a:r>
        </a:p>
      </dsp:txBody>
      <dsp:txXfrm rot="10800000">
        <a:off x="463743" y="1154779"/>
        <a:ext cx="10045335" cy="876736"/>
      </dsp:txXfrm>
    </dsp:sp>
    <dsp:sp modelId="{299B8852-4F37-4E03-8FB2-90C97D80FCA8}">
      <dsp:nvSpPr>
        <dsp:cNvPr id="0" name=""/>
        <dsp:cNvSpPr/>
      </dsp:nvSpPr>
      <dsp:spPr>
        <a:xfrm>
          <a:off x="614787" y="1087980"/>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0" y="2248698"/>
          <a:ext cx="10458262"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a:t>Online resource lists linking to course reading.</a:t>
          </a:r>
        </a:p>
      </dsp:txBody>
      <dsp:txXfrm rot="10800000">
        <a:off x="219184" y="2248698"/>
        <a:ext cx="10239078" cy="876736"/>
      </dsp:txXfrm>
    </dsp:sp>
    <dsp:sp modelId="{1B3908B5-7B60-4B87-8364-5815913247B3}">
      <dsp:nvSpPr>
        <dsp:cNvPr id="0" name=""/>
        <dsp:cNvSpPr/>
      </dsp:nvSpPr>
      <dsp:spPr>
        <a:xfrm>
          <a:off x="589081" y="2303512"/>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2307" y="3416264"/>
          <a:ext cx="10468990"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18110" rIns="220472" bIns="118110" numCol="1" spcCol="1270" anchor="ctr" anchorCtr="0">
          <a:noAutofit/>
        </a:bodyPr>
        <a:lstStyle/>
        <a:p>
          <a:pPr marL="0" lvl="0" indent="0" algn="ctr" defTabSz="1377950">
            <a:lnSpc>
              <a:spcPct val="90000"/>
            </a:lnSpc>
            <a:spcBef>
              <a:spcPct val="0"/>
            </a:spcBef>
            <a:spcAft>
              <a:spcPct val="35000"/>
            </a:spcAft>
            <a:buNone/>
          </a:pPr>
          <a:r>
            <a:rPr lang="en-GB" sz="3100" kern="1200"/>
            <a:t>Support for referencing, copyright, and accessibility.</a:t>
          </a:r>
        </a:p>
      </dsp:txBody>
      <dsp:txXfrm rot="10800000">
        <a:off x="291491" y="3416264"/>
        <a:ext cx="10249806" cy="876736"/>
      </dsp:txXfrm>
    </dsp:sp>
    <dsp:sp modelId="{29CE7826-F92E-4DFC-AA7E-190456F9561B}">
      <dsp:nvSpPr>
        <dsp:cNvPr id="0" name=""/>
        <dsp:cNvSpPr/>
      </dsp:nvSpPr>
      <dsp:spPr>
        <a:xfrm>
          <a:off x="503319" y="3285867"/>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F0FA2-9F0F-4973-B0B4-37E72CE410F2}">
      <dsp:nvSpPr>
        <dsp:cNvPr id="0" name=""/>
        <dsp:cNvSpPr/>
      </dsp:nvSpPr>
      <dsp:spPr>
        <a:xfrm>
          <a:off x="-4673472" y="-716438"/>
          <a:ext cx="5566824" cy="5566824"/>
        </a:xfrm>
        <a:prstGeom prst="blockArc">
          <a:avLst>
            <a:gd name="adj1" fmla="val 18900000"/>
            <a:gd name="adj2" fmla="val 2700000"/>
            <a:gd name="adj3" fmla="val 388"/>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sp>
    <dsp:sp modelId="{D4C39454-BBBF-48E4-8580-89787D213413}">
      <dsp:nvSpPr>
        <dsp:cNvPr id="0" name=""/>
        <dsp:cNvSpPr/>
      </dsp:nvSpPr>
      <dsp:spPr>
        <a:xfrm>
          <a:off x="488668" y="262863"/>
          <a:ext cx="8953271"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DEFINE</a:t>
          </a:r>
          <a:r>
            <a:rPr lang="en-GB" sz="2700" b="0" kern="1200"/>
            <a:t> your topic or question.</a:t>
          </a:r>
        </a:p>
      </dsp:txBody>
      <dsp:txXfrm>
        <a:off x="488668" y="262863"/>
        <a:ext cx="8953271" cy="516908"/>
      </dsp:txXfrm>
    </dsp:sp>
    <dsp:sp modelId="{BAECE883-5BA4-479A-8CB5-52834DB2BE3A}">
      <dsp:nvSpPr>
        <dsp:cNvPr id="0" name=""/>
        <dsp:cNvSpPr/>
      </dsp:nvSpPr>
      <dsp:spPr>
        <a:xfrm>
          <a:off x="0" y="211980"/>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E07BFC-FFF9-4F9D-AD05-29727278183C}">
      <dsp:nvSpPr>
        <dsp:cNvPr id="0" name=""/>
        <dsp:cNvSpPr/>
      </dsp:nvSpPr>
      <dsp:spPr>
        <a:xfrm>
          <a:off x="761403" y="1033404"/>
          <a:ext cx="8624245"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IDENTIFY</a:t>
          </a:r>
          <a:r>
            <a:rPr lang="en-GB" sz="2700" b="0" kern="1200"/>
            <a:t> key authors, concepts, and keywords.</a:t>
          </a:r>
        </a:p>
      </dsp:txBody>
      <dsp:txXfrm>
        <a:off x="761403" y="1033404"/>
        <a:ext cx="8624245" cy="516908"/>
      </dsp:txXfrm>
    </dsp:sp>
    <dsp:sp modelId="{A437606B-4783-48CB-A002-57714BAA0428}">
      <dsp:nvSpPr>
        <dsp:cNvPr id="0" name=""/>
        <dsp:cNvSpPr/>
      </dsp:nvSpPr>
      <dsp:spPr>
        <a:xfrm>
          <a:off x="438335" y="968790"/>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FA7673-E954-47B1-B4D4-B507816CC3FD}">
      <dsp:nvSpPr>
        <dsp:cNvPr id="0" name=""/>
        <dsp:cNvSpPr/>
      </dsp:nvSpPr>
      <dsp:spPr>
        <a:xfrm>
          <a:off x="875086" y="1808519"/>
          <a:ext cx="8510561"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FIND</a:t>
          </a:r>
          <a:r>
            <a:rPr lang="en-GB" sz="2700" b="0" kern="1200"/>
            <a:t> suitable information sources.</a:t>
          </a:r>
        </a:p>
      </dsp:txBody>
      <dsp:txXfrm>
        <a:off x="875086" y="1808519"/>
        <a:ext cx="8510561" cy="516908"/>
      </dsp:txXfrm>
    </dsp:sp>
    <dsp:sp modelId="{B4874059-EFEF-4502-A2AA-9642C4B490F6}">
      <dsp:nvSpPr>
        <dsp:cNvPr id="0" name=""/>
        <dsp:cNvSpPr/>
      </dsp:nvSpPr>
      <dsp:spPr>
        <a:xfrm>
          <a:off x="552018" y="1743905"/>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5CEB45-E58F-4E15-9914-3A43919B97E9}">
      <dsp:nvSpPr>
        <dsp:cNvPr id="0" name=""/>
        <dsp:cNvSpPr/>
      </dsp:nvSpPr>
      <dsp:spPr>
        <a:xfrm>
          <a:off x="740274" y="2583634"/>
          <a:ext cx="8624245"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SEARCH</a:t>
          </a:r>
          <a:r>
            <a:rPr lang="en-GB" sz="2700" b="0" kern="1200"/>
            <a:t> refine &amp; repeat.</a:t>
          </a:r>
        </a:p>
      </dsp:txBody>
      <dsp:txXfrm>
        <a:off x="740274" y="2583634"/>
        <a:ext cx="8624245" cy="516908"/>
      </dsp:txXfrm>
    </dsp:sp>
    <dsp:sp modelId="{2309F4A7-E5BB-48D3-A94D-DC69374A8A12}">
      <dsp:nvSpPr>
        <dsp:cNvPr id="0" name=""/>
        <dsp:cNvSpPr/>
      </dsp:nvSpPr>
      <dsp:spPr>
        <a:xfrm>
          <a:off x="438335" y="2519020"/>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BE9FBF-C5CC-4D6B-A8BD-D715111F3811}">
      <dsp:nvSpPr>
        <dsp:cNvPr id="0" name=""/>
        <dsp:cNvSpPr/>
      </dsp:nvSpPr>
      <dsp:spPr>
        <a:xfrm>
          <a:off x="391001" y="3358749"/>
          <a:ext cx="8994646"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RECORD</a:t>
          </a:r>
          <a:r>
            <a:rPr lang="en-GB" sz="2700" b="0" kern="1200"/>
            <a:t> by referencing correctly.</a:t>
          </a:r>
        </a:p>
      </dsp:txBody>
      <dsp:txXfrm>
        <a:off x="391001" y="3358749"/>
        <a:ext cx="8994646" cy="516908"/>
      </dsp:txXfrm>
    </dsp:sp>
    <dsp:sp modelId="{B4CBDD62-B948-4D72-A266-B3D01042CE30}">
      <dsp:nvSpPr>
        <dsp:cNvPr id="0" name=""/>
        <dsp:cNvSpPr/>
      </dsp:nvSpPr>
      <dsp:spPr>
        <a:xfrm>
          <a:off x="67933" y="3294135"/>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1#2">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F74893-F3FA-487C-BB41-7278442825B4}" type="datetimeFigureOut">
              <a:rPr lang="en-GB" smtClean="0"/>
              <a:t>15/10/2026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663359-DA6F-41AD-A045-3D0B46A55200}" type="slidenum">
              <a:rPr lang="en-GB" smtClean="0"/>
              <a:t>‹#›</a:t>
            </a:fld>
            <a:endParaRPr lang="en-GB"/>
          </a:p>
        </p:txBody>
      </p:sp>
    </p:spTree>
    <p:extLst>
      <p:ext uri="{BB962C8B-B14F-4D97-AF65-F5344CB8AC3E}">
        <p14:creationId xmlns:p14="http://schemas.microsoft.com/office/powerpoint/2010/main" val="2356989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a:latin typeface="Aptos" panose="020B0004020202020204" pitchFamily="34" charset="0"/>
              </a:rPr>
              <a:t>Before we begin, it is important to address the issue of library anxiety.</a:t>
            </a:r>
          </a:p>
          <a:p>
            <a:endParaRPr lang="en-GB" sz="1400">
              <a:latin typeface="Aptos" panose="020B0004020202020204" pitchFamily="34" charset="0"/>
            </a:endParaRPr>
          </a:p>
          <a:p>
            <a:r>
              <a:rPr lang="en-GB" sz="1400">
                <a:latin typeface="Aptos" panose="020B0004020202020204" pitchFamily="34" charset="0"/>
              </a:rPr>
              <a:t>Many students may feel anxious or intimidated by their peers, or lack of knowledge or experience in using an academic library. </a:t>
            </a:r>
          </a:p>
          <a:p>
            <a:endParaRPr lang="en-GB" sz="1400">
              <a:latin typeface="Aptos" panose="020B0004020202020204" pitchFamily="34" charset="0"/>
            </a:endParaRPr>
          </a:p>
          <a:p>
            <a:r>
              <a:rPr lang="en-GB" sz="1400">
                <a:latin typeface="Aptos" panose="020B0004020202020204" pitchFamily="34" charset="0"/>
              </a:rPr>
              <a:t>It is a very common issue and we want to reassure you all there is plenty of support in place to help you overcome any fear.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8069108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dirty="0"/>
          </a:p>
        </p:txBody>
      </p:sp>
    </p:spTree>
    <p:extLst>
      <p:ext uri="{BB962C8B-B14F-4D97-AF65-F5344CB8AC3E}">
        <p14:creationId xmlns:p14="http://schemas.microsoft.com/office/powerpoint/2010/main" val="27984761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To find out how to perform a simple search using the library catalogue, click on the Library playlist link to view our short videos on YouTube.</a:t>
            </a:r>
          </a:p>
          <a:p>
            <a:endParaRPr lang="en-US" sz="1400">
              <a:latin typeface="Aptos" panose="020B0004020202020204" pitchFamily="34" charset="0"/>
            </a:endParaRPr>
          </a:p>
          <a:p>
            <a:r>
              <a:rPr lang="en-US" sz="1400">
                <a:latin typeface="Aptos" panose="020B0004020202020204" pitchFamily="34" charset="0"/>
              </a:rPr>
              <a:t>For more tips and tricks on search techniques click on the pink button. </a:t>
            </a:r>
            <a:endParaRPr lang="en-GB"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27132968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dirty="0"/>
          </a:p>
        </p:txBody>
      </p:sp>
    </p:spTree>
    <p:extLst>
      <p:ext uri="{BB962C8B-B14F-4D97-AF65-F5344CB8AC3E}">
        <p14:creationId xmlns:p14="http://schemas.microsoft.com/office/powerpoint/2010/main" val="41960319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dirty="0"/>
          </a:p>
        </p:txBody>
      </p:sp>
      <p:sp>
        <p:nvSpPr>
          <p:cNvPr id="3" name="Notes Placeholder 2"/>
          <p:cNvSpPr>
            <a:spLocks noGrp="1"/>
          </p:cNvSpPr>
          <p:nvPr>
            <p:ph type="body" idx="1"/>
          </p:nvPr>
        </p:nvSpPr>
        <p:spPr/>
        <p:txBody>
          <a:bodyPr/>
          <a:lstStyle/>
          <a:p>
            <a:r>
              <a:rPr lang="en-GB" dirty="0"/>
              <a:t>A well planned search strategy saves time, reduce irrelevant results, and ensures a more comprehensive literature review.</a:t>
            </a:r>
          </a:p>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dirty="0"/>
          </a:p>
        </p:txBody>
      </p:sp>
    </p:spTree>
    <p:extLst>
      <p:ext uri="{BB962C8B-B14F-4D97-AF65-F5344CB8AC3E}">
        <p14:creationId xmlns:p14="http://schemas.microsoft.com/office/powerpoint/2010/main" val="6219231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dirty="0"/>
          </a:p>
        </p:txBody>
      </p:sp>
    </p:spTree>
    <p:extLst>
      <p:ext uri="{BB962C8B-B14F-4D97-AF65-F5344CB8AC3E}">
        <p14:creationId xmlns:p14="http://schemas.microsoft.com/office/powerpoint/2010/main" val="2246347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dirty="0"/>
          </a:p>
        </p:txBody>
      </p:sp>
    </p:spTree>
    <p:extLst>
      <p:ext uri="{BB962C8B-B14F-4D97-AF65-F5344CB8AC3E}">
        <p14:creationId xmlns:p14="http://schemas.microsoft.com/office/powerpoint/2010/main" val="24393420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dirty="0"/>
          </a:p>
        </p:txBody>
      </p:sp>
      <p:sp>
        <p:nvSpPr>
          <p:cNvPr id="3" name="Notes Placeholder 2"/>
          <p:cNvSpPr>
            <a:spLocks noGrp="1"/>
          </p:cNvSpPr>
          <p:nvPr>
            <p:ph type="body" idx="1"/>
          </p:nvPr>
        </p:nvSpPr>
        <p:spPr/>
        <p:txBody>
          <a:bodyPr/>
          <a:lstStyle/>
          <a:p>
            <a:r>
              <a:rPr lang="en-GB" sz="1400" dirty="0">
                <a:latin typeface="Aptos" panose="020B0004020202020204" pitchFamily="34" charset="0"/>
              </a:rPr>
              <a:t>Tip: When your search result appears check out the filters and note which databases and journals are hosting the information. This will give you an idea of which ones will likely be useful to search individually later.</a:t>
            </a:r>
          </a:p>
          <a:p>
            <a:endParaRPr lang="en-GB" sz="1400" dirty="0">
              <a:latin typeface="Aptos" panose="020B0004020202020204" pitchFamily="34" charset="0"/>
            </a:endParaRPr>
          </a:p>
          <a:p>
            <a:r>
              <a:rPr lang="en-GB" sz="1400" dirty="0">
                <a:latin typeface="Aptos" panose="020B0004020202020204" pitchFamily="34" charset="0"/>
              </a:rPr>
              <a:t>Once you have applied filters into your advanced search, It can be useful to export your search into Google Scholar. This option is found at the bottom of the filters list on the left.</a:t>
            </a:r>
          </a:p>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dirty="0"/>
          </a:p>
        </p:txBody>
      </p:sp>
    </p:spTree>
    <p:extLst>
      <p:ext uri="{BB962C8B-B14F-4D97-AF65-F5344CB8AC3E}">
        <p14:creationId xmlns:p14="http://schemas.microsoft.com/office/powerpoint/2010/main" val="8656974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dirty="0"/>
          </a:p>
        </p:txBody>
      </p:sp>
      <p:sp>
        <p:nvSpPr>
          <p:cNvPr id="3" name="Notes Placeholder 2"/>
          <p:cNvSpPr>
            <a:spLocks noGrp="1"/>
          </p:cNvSpPr>
          <p:nvPr>
            <p:ph type="body" idx="1"/>
          </p:nvPr>
        </p:nvSpPr>
        <p:spPr/>
        <p:txBody>
          <a:bodyPr/>
          <a:lstStyle/>
          <a:p>
            <a:r>
              <a:rPr lang="en-GB" sz="1400" dirty="0">
                <a:latin typeface="Aptos" panose="020B0004020202020204" pitchFamily="34" charset="0"/>
              </a:rPr>
              <a:t>If you are at a loss as where to start with your keyword searching and possible Boolean search string, you can ask AI for some ideas.</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25</a:t>
            </a:fld>
            <a:endParaRPr lang="en-GB" dirty="0"/>
          </a:p>
        </p:txBody>
      </p:sp>
    </p:spTree>
    <p:extLst>
      <p:ext uri="{BB962C8B-B14F-4D97-AF65-F5344CB8AC3E}">
        <p14:creationId xmlns:p14="http://schemas.microsoft.com/office/powerpoint/2010/main" val="27237874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dirty="0"/>
          </a:p>
        </p:txBody>
      </p:sp>
      <p:sp>
        <p:nvSpPr>
          <p:cNvPr id="3" name="Notes Placeholder 2"/>
          <p:cNvSpPr>
            <a:spLocks noGrp="1"/>
          </p:cNvSpPr>
          <p:nvPr>
            <p:ph type="body" idx="1"/>
          </p:nvPr>
        </p:nvSpPr>
        <p:spPr/>
        <p:txBody>
          <a:bodyPr/>
          <a:lstStyle/>
          <a:p>
            <a:r>
              <a:rPr lang="en-GB" sz="1400" dirty="0">
                <a:latin typeface="Aptos" panose="020B0004020202020204" pitchFamily="34" charset="0"/>
              </a:rPr>
              <a:t>Use what you have found in your discovery search to inform you’re your database search.</a:t>
            </a:r>
          </a:p>
          <a:p>
            <a:endParaRPr lang="en-GB" sz="1400" dirty="0">
              <a:latin typeface="Aptos" panose="020B0004020202020204" pitchFamily="34" charset="0"/>
            </a:endParaRPr>
          </a:p>
          <a:p>
            <a:r>
              <a:rPr lang="en-GB" sz="1400" dirty="0">
                <a:latin typeface="Aptos" panose="020B0004020202020204" pitchFamily="34" charset="0"/>
              </a:rPr>
              <a:t>Explore the help guides, different subject headings and related links.</a:t>
            </a:r>
          </a:p>
          <a:p>
            <a:endParaRPr lang="en-GB" sz="1400" dirty="0">
              <a:latin typeface="Aptos" panose="020B0004020202020204" pitchFamily="34" charset="0"/>
            </a:endParaRPr>
          </a:p>
          <a:p>
            <a:r>
              <a:rPr lang="en-GB" sz="1400" dirty="0">
                <a:latin typeface="Aptos" panose="020B0004020202020204" pitchFamily="34" charset="0"/>
              </a:rPr>
              <a:t>Repeat your Boolean search in different databases. </a:t>
            </a:r>
          </a:p>
          <a:p>
            <a:endParaRPr lang="en-GB" dirty="0"/>
          </a:p>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dirty="0"/>
          </a:p>
        </p:txBody>
      </p:sp>
    </p:spTree>
    <p:extLst>
      <p:ext uri="{BB962C8B-B14F-4D97-AF65-F5344CB8AC3E}">
        <p14:creationId xmlns:p14="http://schemas.microsoft.com/office/powerpoint/2010/main" val="11439173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dirty="0"/>
          </a:p>
        </p:txBody>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dirty="0"/>
          </a:p>
        </p:txBody>
      </p:sp>
    </p:spTree>
    <p:extLst>
      <p:ext uri="{BB962C8B-B14F-4D97-AF65-F5344CB8AC3E}">
        <p14:creationId xmlns:p14="http://schemas.microsoft.com/office/powerpoint/2010/main" val="18698249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dirty="0"/>
          </a:p>
        </p:txBody>
      </p:sp>
    </p:spTree>
    <p:extLst>
      <p:ext uri="{BB962C8B-B14F-4D97-AF65-F5344CB8AC3E}">
        <p14:creationId xmlns:p14="http://schemas.microsoft.com/office/powerpoint/2010/main" val="38389561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 have included some useful links to some support links and pages for some of our big databases. </a:t>
            </a:r>
          </a:p>
          <a:p>
            <a:r>
              <a:rPr lang="en-GB" sz="1400">
                <a:latin typeface="Aptos" panose="020B0004020202020204" pitchFamily="34" charset="0"/>
              </a:rPr>
              <a:t>Again this is only a selection and you should explore the help guides and support on the smaller ones to familiarise yourself with the recommended searching strategies.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36</a:t>
            </a:fld>
            <a:endParaRPr lang="en-GB"/>
          </a:p>
        </p:txBody>
      </p:sp>
    </p:spTree>
    <p:extLst>
      <p:ext uri="{BB962C8B-B14F-4D97-AF65-F5344CB8AC3E}">
        <p14:creationId xmlns:p14="http://schemas.microsoft.com/office/powerpoint/2010/main" val="31211023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40</a:t>
            </a:fld>
            <a:endParaRPr lang="en-GB"/>
          </a:p>
        </p:txBody>
      </p:sp>
    </p:spTree>
    <p:extLst>
      <p:ext uri="{BB962C8B-B14F-4D97-AF65-F5344CB8AC3E}">
        <p14:creationId xmlns:p14="http://schemas.microsoft.com/office/powerpoint/2010/main" val="9262203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Generated AI information is now appearing in all our online searches. It can be difficult to ascertain the authority, currency, relevance and origin of the information we find.</a:t>
            </a:r>
          </a:p>
          <a:p>
            <a:endParaRPr lang="en-GB" sz="1400">
              <a:latin typeface="Aptos" panose="020B0004020202020204" pitchFamily="34" charset="0"/>
            </a:endParaRPr>
          </a:p>
          <a:p>
            <a:r>
              <a:rPr lang="en-GB" sz="1400">
                <a:latin typeface="Aptos" panose="020B0004020202020204" pitchFamily="34" charset="0"/>
              </a:rPr>
              <a:t>Bristol University have produced a useful AI CRAAP test to help you consider some of the issues of using GENAI information. </a:t>
            </a:r>
          </a:p>
          <a:p>
            <a:endParaRPr lang="en-GB" sz="1400">
              <a:latin typeface="Aptos" panose="020B0004020202020204" pitchFamily="34" charset="0"/>
            </a:endParaRPr>
          </a:p>
          <a:p>
            <a:r>
              <a:rPr lang="en-GB" sz="1400">
                <a:latin typeface="Aptos" panose="020B0004020202020204" pitchFamily="34" charset="0"/>
              </a:rPr>
              <a:t>We advise all students to explore the GENAI infoskills unit to find out more about GENAI and why the library is still the best place to find accurate academic information. </a:t>
            </a:r>
          </a:p>
        </p:txBody>
      </p:sp>
      <p:sp>
        <p:nvSpPr>
          <p:cNvPr id="4" name="Slide Number Placeholder 3"/>
          <p:cNvSpPr>
            <a:spLocks noGrp="1"/>
          </p:cNvSpPr>
          <p:nvPr>
            <p:ph type="sldNum" sz="quarter" idx="5"/>
          </p:nvPr>
        </p:nvSpPr>
        <p:spPr/>
        <p:txBody>
          <a:bodyPr/>
          <a:lstStyle/>
          <a:p>
            <a:fld id="{7C1845D0-53D4-4312-8F17-71CDCA72431A}" type="slidenum">
              <a:rPr lang="en-GB" smtClean="0"/>
              <a:t>42</a:t>
            </a:fld>
            <a:endParaRPr lang="en-GB"/>
          </a:p>
        </p:txBody>
      </p:sp>
    </p:spTree>
    <p:extLst>
      <p:ext uri="{BB962C8B-B14F-4D97-AF65-F5344CB8AC3E}">
        <p14:creationId xmlns:p14="http://schemas.microsoft.com/office/powerpoint/2010/main" val="1930516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In addition to academic articles, you will very likely need grey literature such as government reports, or professional bodies etc. </a:t>
            </a:r>
          </a:p>
          <a:p>
            <a:endParaRPr lang="en-GB" sz="1400">
              <a:latin typeface="Aptos" panose="020B0004020202020204" pitchFamily="34" charset="0"/>
            </a:endParaRPr>
          </a:p>
          <a:p>
            <a:r>
              <a:rPr lang="en-GB" sz="1400">
                <a:latin typeface="Aptos" panose="020B0004020202020204" pitchFamily="34" charset="0"/>
              </a:rPr>
              <a:t>These are found through an internet search and are not typically peer-reviewed. </a:t>
            </a:r>
          </a:p>
          <a:p>
            <a:endParaRPr lang="en-GB" sz="1400">
              <a:latin typeface="Aptos" panose="020B0004020202020204" pitchFamily="34" charset="0"/>
            </a:endParaRPr>
          </a:p>
          <a:p>
            <a:r>
              <a:rPr lang="en-GB" sz="1400">
                <a:latin typeface="Aptos" panose="020B0004020202020204" pitchFamily="34" charset="0"/>
              </a:rPr>
              <a:t>They often contain useful information and statistics not available through the library.</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44</a:t>
            </a:fld>
            <a:endParaRPr lang="en-GB"/>
          </a:p>
        </p:txBody>
      </p:sp>
    </p:spTree>
    <p:extLst>
      <p:ext uri="{BB962C8B-B14F-4D97-AF65-F5344CB8AC3E}">
        <p14:creationId xmlns:p14="http://schemas.microsoft.com/office/powerpoint/2010/main" val="27044184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This session has been a brief introduction to what is available to you through the library. It is not exhaustive and you are expected to spend time discovering what skills gaps you have and developing your academic skills. </a:t>
            </a:r>
          </a:p>
          <a:p>
            <a:endParaRPr lang="en-GB" sz="1400">
              <a:latin typeface="Aptos" panose="020B0004020202020204" pitchFamily="34" charset="0"/>
            </a:endParaRPr>
          </a:p>
          <a:p>
            <a:r>
              <a:rPr lang="en-GB" sz="1400">
                <a:latin typeface="Aptos" panose="020B0004020202020204" pitchFamily="34" charset="0"/>
              </a:rPr>
              <a:t>Returning to the issue of library anxiety, you cannot break the library – so explore, click, scroll and practice to overcome it. </a:t>
            </a:r>
          </a:p>
          <a:p>
            <a:endParaRPr lang="en-GB" sz="1400">
              <a:latin typeface="Aptos" panose="020B0004020202020204" pitchFamily="34" charset="0"/>
            </a:endParaRPr>
          </a:p>
          <a:p>
            <a:r>
              <a:rPr lang="en-GB" sz="1400">
                <a:latin typeface="Aptos" panose="020B0004020202020204" pitchFamily="34" charset="0"/>
              </a:rPr>
              <a:t>Remember we pay for access to material that you will not find on the internet or by using AI.</a:t>
            </a:r>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48</a:t>
            </a:fld>
            <a:endParaRPr lang="en-GB"/>
          </a:p>
        </p:txBody>
      </p:sp>
    </p:spTree>
    <p:extLst>
      <p:ext uri="{BB962C8B-B14F-4D97-AF65-F5344CB8AC3E}">
        <p14:creationId xmlns:p14="http://schemas.microsoft.com/office/powerpoint/2010/main" val="21648703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When considering the best available evidence in your work, it is essential you critically evaluate it.</a:t>
            </a:r>
          </a:p>
          <a:p>
            <a:endParaRPr lang="en-GB" sz="1400">
              <a:latin typeface="Aptos" panose="020B0004020202020204" pitchFamily="34" charset="0"/>
            </a:endParaRPr>
          </a:p>
          <a:p>
            <a:r>
              <a:rPr lang="en-GB" sz="1400">
                <a:latin typeface="Aptos" panose="020B0004020202020204" pitchFamily="34" charset="0"/>
              </a:rPr>
              <a:t>To help you, consider using one of the following tests: the CRAAP, SIFT or ACORN tests.</a:t>
            </a:r>
          </a:p>
          <a:p>
            <a:endParaRPr lang="en-GB" sz="1400">
              <a:latin typeface="Aptos" panose="020B0004020202020204" pitchFamily="34" charset="0"/>
            </a:endParaRPr>
          </a:p>
          <a:p>
            <a:r>
              <a:rPr lang="en-GB" sz="1400">
                <a:latin typeface="Aptos" panose="020B0004020202020204" pitchFamily="34" charset="0"/>
              </a:rPr>
              <a:t>To explore further – explore the external video links and complete the Evaluating Information infoskills unit.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50</a:t>
            </a:fld>
            <a:endParaRPr lang="en-GB"/>
          </a:p>
        </p:txBody>
      </p:sp>
    </p:spTree>
    <p:extLst>
      <p:ext uri="{BB962C8B-B14F-4D97-AF65-F5344CB8AC3E}">
        <p14:creationId xmlns:p14="http://schemas.microsoft.com/office/powerpoint/2010/main" val="5223562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E44AA0-3A37-E6E2-3E5E-3A494A5701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3E6453-8855-9640-0A06-59A26889C35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6320729-86AE-A5F2-C1CA-9AAF0AC51A7F}"/>
              </a:ext>
            </a:extLst>
          </p:cNvPr>
          <p:cNvSpPr>
            <a:spLocks noGrp="1"/>
          </p:cNvSpPr>
          <p:nvPr>
            <p:ph type="body" idx="1"/>
          </p:nvPr>
        </p:nvSpPr>
        <p:spPr/>
        <p:txBody>
          <a:bodyPr/>
          <a:lstStyle/>
          <a:p>
            <a:r>
              <a:rPr lang="en-GB"/>
              <a:t>Ensure you evaluate all material critically and look out for key identifiers of academic information. </a:t>
            </a:r>
          </a:p>
        </p:txBody>
      </p:sp>
      <p:sp>
        <p:nvSpPr>
          <p:cNvPr id="4" name="Slide Number Placeholder 3">
            <a:extLst>
              <a:ext uri="{FF2B5EF4-FFF2-40B4-BE49-F238E27FC236}">
                <a16:creationId xmlns:a16="http://schemas.microsoft.com/office/drawing/2014/main" id="{DAF94B30-479F-A2B7-B5A5-B55B5A856F80}"/>
              </a:ext>
            </a:extLst>
          </p:cNvPr>
          <p:cNvSpPr>
            <a:spLocks noGrp="1"/>
          </p:cNvSpPr>
          <p:nvPr>
            <p:ph type="sldNum" sz="quarter" idx="5"/>
          </p:nvPr>
        </p:nvSpPr>
        <p:spPr/>
        <p:txBody>
          <a:bodyPr/>
          <a:lstStyle/>
          <a:p>
            <a:fld id="{7C1845D0-53D4-4312-8F17-71CDCA72431A}" type="slidenum">
              <a:rPr lang="en-GB" smtClean="0"/>
              <a:t>51</a:t>
            </a:fld>
            <a:endParaRPr lang="en-GB"/>
          </a:p>
        </p:txBody>
      </p:sp>
    </p:spTree>
    <p:extLst>
      <p:ext uri="{BB962C8B-B14F-4D97-AF65-F5344CB8AC3E}">
        <p14:creationId xmlns:p14="http://schemas.microsoft.com/office/powerpoint/2010/main" val="29170146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55</a:t>
            </a:fld>
            <a:endParaRPr lang="en-GB"/>
          </a:p>
        </p:txBody>
      </p:sp>
    </p:spTree>
    <p:extLst>
      <p:ext uri="{BB962C8B-B14F-4D97-AF65-F5344CB8AC3E}">
        <p14:creationId xmlns:p14="http://schemas.microsoft.com/office/powerpoint/2010/main" val="27342785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At each stage, you should be reviewing your strategy to ensure you are getting the right results and number of results. </a:t>
            </a:r>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56</a:t>
            </a:fld>
            <a:endParaRPr lang="en-GB"/>
          </a:p>
        </p:txBody>
      </p:sp>
    </p:spTree>
    <p:extLst>
      <p:ext uri="{BB962C8B-B14F-4D97-AF65-F5344CB8AC3E}">
        <p14:creationId xmlns:p14="http://schemas.microsoft.com/office/powerpoint/2010/main" val="38480629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57</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a:latin typeface="Aptos" panose="020B0004020202020204" pitchFamily="34" charset="0"/>
                <a:cs typeface="Calibri"/>
              </a:rPr>
              <a:t>As always, I am available for support should you need it.</a:t>
            </a:r>
          </a:p>
          <a:p>
            <a:endParaRPr lang="en-GB" sz="1400">
              <a:latin typeface="Aptos" panose="020B0004020202020204" pitchFamily="34" charset="0"/>
              <a:cs typeface="Calibri"/>
            </a:endParaRPr>
          </a:p>
          <a:p>
            <a:r>
              <a:rPr lang="en-GB" sz="1400">
                <a:latin typeface="Aptos" panose="020B0004020202020204" pitchFamily="34" charset="0"/>
                <a:cs typeface="Calibri"/>
              </a:rPr>
              <a:t>You can also the library chat  for an instant response to any library related issue</a:t>
            </a:r>
            <a:r>
              <a:rPr lang="en-GB">
                <a:cs typeface="Calibri"/>
              </a:rPr>
              <a:t>.</a:t>
            </a:r>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58</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96087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705983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173884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642902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1311717782"/>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5661807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2350497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15171777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slideLayout" Target="../slideLayouts/slideLayout15.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 Id="rId14"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7.xml"/><Relationship Id="rId1"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10/15/2026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 id="2147483709" r:id="rId6"/>
    <p:sldLayoutId id="2147483712" r:id="rId7"/>
    <p:sldLayoutId id="2147483713" r:id="rId8"/>
    <p:sldLayoutId id="2147483714" r:id="rId9"/>
    <p:sldLayoutId id="2147483715" r:id="rId10"/>
    <p:sldLayoutId id="2147483716" r:id="rId11"/>
    <p:sldLayoutId id="214748371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13.png"/><Relationship Id="rId2" Type="http://schemas.openxmlformats.org/officeDocument/2006/relationships/image" Target="../media/image11.png"/><Relationship Id="rId1" Type="http://schemas.openxmlformats.org/officeDocument/2006/relationships/slideLayout" Target="../slideLayouts/slideLayout8.xml"/><Relationship Id="rId6" Type="http://schemas.openxmlformats.org/officeDocument/2006/relationships/hyperlink" Target="mailto:lEmily.wild@uwtsd.ac.uk" TargetMode="External"/><Relationship Id="rId5" Type="http://schemas.openxmlformats.org/officeDocument/2006/relationships/image" Target="../media/image12.png"/><Relationship Id="rId4" Type="http://schemas.openxmlformats.org/officeDocument/2006/relationships/hyperlink" Target="mailto:c.davage@uwtsd.ac.uk"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en.wikipedia.org/wiki/Library_anxiety" TargetMode="External"/><Relationship Id="rId2" Type="http://schemas.openxmlformats.org/officeDocument/2006/relationships/notesSlide" Target="../notesSlides/notesSlide1.xml"/><Relationship Id="rId1" Type="http://schemas.openxmlformats.org/officeDocument/2006/relationships/slideLayout" Target="../slideLayouts/slideLayout8.xml"/><Relationship Id="rId4" Type="http://schemas.openxmlformats.org/officeDocument/2006/relationships/image" Target="../media/image14.jpe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hyperlink" Target="https://digitalservices.uwtsd.ac.uk/library/using-our-libraries/services-for-distance-learners/" TargetMode="External"/><Relationship Id="rId2" Type="http://schemas.openxmlformats.org/officeDocument/2006/relationships/hyperlink" Target="https://access.sconul.ac.uk/about" TargetMode="Externa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Layout" Target="../diagrams/layout1.xml"/><Relationship Id="rId7" Type="http://schemas.openxmlformats.org/officeDocument/2006/relationships/hyperlink" Target="https://digitalservices.uwtsd.ac.uk/library/" TargetMode="Externa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hyperlink" Target="https://moodle.uwtsd.ac.uk/mod/scorm/player.php?a=6952&amp;currentorg=articulate_rise&amp;scoid=15118&amp;sesskey=fiSHR9WZNM&amp;display=popup&amp;mode=normal" TargetMode="External"/><Relationship Id="rId2" Type="http://schemas.openxmlformats.org/officeDocument/2006/relationships/image" Target="../media/image21.png"/><Relationship Id="rId1" Type="http://schemas.openxmlformats.org/officeDocument/2006/relationships/slideLayout" Target="../slideLayouts/slideLayout8.xml"/><Relationship Id="rId6" Type="http://schemas.openxmlformats.org/officeDocument/2006/relationships/hyperlink" Target="https://digitalservices.uwtsd.ac.uk/library/" TargetMode="External"/><Relationship Id="rId5" Type="http://schemas.openxmlformats.org/officeDocument/2006/relationships/hyperlink" Target="https://moodle.uwtsd.ac.uk/login/index.php" TargetMode="External"/><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5.png"/><Relationship Id="rId2" Type="http://schemas.openxmlformats.org/officeDocument/2006/relationships/image" Target="../media/image22.png"/><Relationship Id="rId1" Type="http://schemas.openxmlformats.org/officeDocument/2006/relationships/slideLayout" Target="../slideLayouts/slideLayout8.xml"/><Relationship Id="rId6" Type="http://schemas.openxmlformats.org/officeDocument/2006/relationships/hyperlink" Target="https://moodle.uwtsd.ac.uk/mod/scorm/player.php?a=6952&amp;currentorg=articulate_rise&amp;scoid=15118&amp;sesskey=fiSHR9WZNM&amp;display=popup&amp;mode=normal" TargetMode="External"/><Relationship Id="rId5" Type="http://schemas.openxmlformats.org/officeDocument/2006/relationships/image" Target="../media/image24.png"/><Relationship Id="rId4" Type="http://schemas.openxmlformats.org/officeDocument/2006/relationships/hyperlink" Target="https://whelf-uwtsd.leganto.exlibrisgroup.com/SAML"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9.xml"/><Relationship Id="rId4" Type="http://schemas.openxmlformats.org/officeDocument/2006/relationships/hyperlink" Target="https://moodle.uwtsd.ac.uk/mod/scorm/player.php?a=6952&amp;currentorg=articulate_rise&amp;scoid=15118&amp;sesskey=fiSHR9WZNM&amp;display=popup&amp;mode=normal"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moodle.uwtsd.ac.uk/mod/page/view.php?id=475600" TargetMode="Externa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hyperlink" Target="https://digitalservices.uwtsd.ac.uk/library/" TargetMode="External"/><Relationship Id="rId5" Type="http://schemas.openxmlformats.org/officeDocument/2006/relationships/image" Target="../media/image29.jpeg"/><Relationship Id="rId4" Type="http://schemas.openxmlformats.org/officeDocument/2006/relationships/image" Target="../media/image28.png"/></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xml"/><Relationship Id="rId1" Type="http://schemas.openxmlformats.org/officeDocument/2006/relationships/slideLayout" Target="../slideLayouts/slideLayout8.xml"/><Relationship Id="rId5" Type="http://schemas.openxmlformats.org/officeDocument/2006/relationships/hyperlink" Target="https://www.youtube.com/playlist?list=PLZX9TJNKtfWctDDYb7BX-lIx90GdZaCcE" TargetMode="External"/><Relationship Id="rId4" Type="http://schemas.openxmlformats.org/officeDocument/2006/relationships/hyperlink" Target="https://moodle.uwtsd.ac.uk/mod/page/view.php?id=475600"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notesSlide" Target="../notesSlides/notesSlide4.xml"/><Relationship Id="rId1" Type="http://schemas.openxmlformats.org/officeDocument/2006/relationships/slideLayout" Target="../slideLayouts/slideLayout9.xml"/><Relationship Id="rId5" Type="http://schemas.openxmlformats.org/officeDocument/2006/relationships/image" Target="../media/image32.png"/><Relationship Id="rId4" Type="http://schemas.openxmlformats.org/officeDocument/2006/relationships/image" Target="../media/image31.png"/></Relationships>
</file>

<file path=ppt/slides/_rels/slide15.xml.rels><?xml version="1.0" encoding="UTF-8" standalone="yes"?>
<Relationships xmlns="http://schemas.openxmlformats.org/package/2006/relationships"><Relationship Id="rId3" Type="http://schemas.openxmlformats.org/officeDocument/2006/relationships/hyperlink" Target="https://moodle.uwtsd.ac.uk/mod/page/view.php?id=475600" TargetMode="External"/><Relationship Id="rId2" Type="http://schemas.openxmlformats.org/officeDocument/2006/relationships/hyperlink" Target="https://librarysearch.uwtsd.ac.uk/discovery/search?query=title,contains,criminology&amp;pfilter=rtype,exact,books&amp;tab=Everything&amp;search_scope=Search_ELEC&amp;vid=44WHELF_UWTSD:44WHELF_UWTSD_VU1&amp;facet=searchcreationdate,include,2016%7C,%7C2026,lk&amp;lang=en&amp;offset=0" TargetMode="External"/><Relationship Id="rId1" Type="http://schemas.openxmlformats.org/officeDocument/2006/relationships/slideLayout" Target="../slideLayouts/slideLayout15.xml"/><Relationship Id="rId5" Type="http://schemas.openxmlformats.org/officeDocument/2006/relationships/image" Target="../media/image34.png"/><Relationship Id="rId4" Type="http://schemas.openxmlformats.org/officeDocument/2006/relationships/image" Target="../media/image33.png"/></Relationships>
</file>

<file path=ppt/slides/_rels/slide16.xml.rels><?xml version="1.0" encoding="UTF-8" standalone="yes"?>
<Relationships xmlns="http://schemas.openxmlformats.org/package/2006/relationships"><Relationship Id="rId3" Type="http://schemas.openxmlformats.org/officeDocument/2006/relationships/hyperlink" Target="https://moodle.uwtsd.ac.uk/mod/page/view.php?id=475601" TargetMode="External"/><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hyperlink" Target="https://moodle.uwtsd.ac.uk/mod/scorm/player.php?a=7714&amp;currentorg=articulate_rise&amp;scoid=16961&amp;sesskey=oX2GOodlen&amp;display=popup&amp;mode=normal" TargetMode="External"/><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hyperlink" Target="https://digitalservices.uwtsd.ac.uk/library/" TargetMode="External"/><Relationship Id="rId2" Type="http://schemas.openxmlformats.org/officeDocument/2006/relationships/image" Target="../media/image35.png"/><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search?query=sub,exact,criminal%20investigation,AND&amp;query=title,contains,Police%20OR%20Policing,AND&amp;query=any,contains,UK%20OR%20%22United%20Kingdom%22%20OR%20Britain%20OR%20Wales%20OR%20England,AND&amp;tab=Everything&amp;search_scope=Search_ELEC&amp;sortby=rank&amp;vid=44WHELF_UWTSD:44WHELF_UWTSD_VU1&amp;lang=en&amp;mode=advanced&amp;offset=0&amp;facet=searchcreationdate,include,2020%7C,%7C2026,lk" TargetMode="External"/><Relationship Id="rId2" Type="http://schemas.openxmlformats.org/officeDocument/2006/relationships/image" Target="../media/image36.png"/><Relationship Id="rId1" Type="http://schemas.openxmlformats.org/officeDocument/2006/relationships/slideLayout" Target="../slideLayouts/slideLayout9.xml"/><Relationship Id="rId5" Type="http://schemas.openxmlformats.org/officeDocument/2006/relationships/hyperlink" Target="https://moodle.uwtsd.ac.uk/mod/scorm/player.php?a=7714&amp;currentorg=articulate_rise&amp;scoid=16961&amp;sesskey=oX2GOodlen&amp;display=popup&amp;mode=normal" TargetMode="External"/><Relationship Id="rId4" Type="http://schemas.openxmlformats.org/officeDocument/2006/relationships/image" Target="../media/image37.png"/></Relationships>
</file>

<file path=ppt/slides/_rels/slide20.xml.rels><?xml version="1.0" encoding="UTF-8" standalone="yes"?>
<Relationships xmlns="http://schemas.openxmlformats.org/package/2006/relationships"><Relationship Id="rId3" Type="http://schemas.openxmlformats.org/officeDocument/2006/relationships/hyperlink" Target="https://librarysearch.uwtsd.ac.uk/discovery/search?query=sub,contains,%22coercive%20control%22%20OR%20%22domestic%20abuse%22%20OR%20%22family%20violence%22,AND&amp;query=title,contains,Crim*,AND&amp;query=any,contains,Great%20Britain%20OR%20United%20Kingdom%20OR%20UK%20OR%20England%20OR%20Wales,AND&amp;tab=Everything&amp;search_scope=MyInst_and_CI&amp;vid=44WHELF_UWTSD:44WHELF_UWTSD_VU1&amp;facet=searchcreationdate,include,2016%7C,%7C2025,lk&amp;lang=en&amp;mode=advanced&amp;offset=0&amp;pcAvailability=true" TargetMode="External"/><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image" Target="../media/image38.png"/></Relationships>
</file>

<file path=ppt/slides/_rels/slide21.xml.rels><?xml version="1.0" encoding="UTF-8" standalone="yes"?>
<Relationships xmlns="http://schemas.openxmlformats.org/package/2006/relationships"><Relationship Id="rId3" Type="http://schemas.openxmlformats.org/officeDocument/2006/relationships/hyperlink" Target="https://librarysearch.uwtsd.ac.uk/discovery/search?query=title,contains,police,AND&amp;query=sub,contains,Investiga*,AND&amp;query=title,contains,Wales%20OR%20England%20OR%20Britain%20OR%20UK%20OR%20%22United%20Kingdom%22,AND&amp;tab=Everything&amp;search_scope=Search_ELEC&amp;sortby=rank&amp;vid=44WHELF_UWTSD:44WHELF_UWTSD_VU1&amp;lang=en&amp;mode=advanced&amp;offset=0&amp;facet=searchcreationdate,include,2020%7C,%7C2026,lk&amp;facet=tlevel,include,peer_reviewed,lk" TargetMode="External"/><Relationship Id="rId2" Type="http://schemas.openxmlformats.org/officeDocument/2006/relationships/image" Target="../media/image39.pn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hyperlink" Target="https://librarysearch.uwtsd.ac.uk/permalink/44WHELF_UWTSD/1bmis16/cdi_crossref_primary_10_1057_s41599_024_04021_1" TargetMode="External"/><Relationship Id="rId2" Type="http://schemas.openxmlformats.org/officeDocument/2006/relationships/image" Target="../media/image40.png"/><Relationship Id="rId1" Type="http://schemas.openxmlformats.org/officeDocument/2006/relationships/slideLayout" Target="../slideLayouts/slideLayout14.xml"/><Relationship Id="rId4" Type="http://schemas.openxmlformats.org/officeDocument/2006/relationships/hyperlink" Target="https://librarysearch.uwtsd.ac.uk/permalink/44WHELF_UWTSD/upgrip/alma99100311960202421"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8.xml"/><Relationship Id="rId1" Type="http://schemas.openxmlformats.org/officeDocument/2006/relationships/slideLayout" Target="../slideLayouts/slideLayout14.xml"/><Relationship Id="rId6" Type="http://schemas.openxmlformats.org/officeDocument/2006/relationships/image" Target="../media/image42.png"/><Relationship Id="rId5" Type="http://schemas.openxmlformats.org/officeDocument/2006/relationships/hyperlink" Target="https://moodle.uwtsd.ac.uk/mod/scorm/player.php?a=7715&amp;currentorg=articulate_rise&amp;scoid=16963&amp;sesskey=u7KUpwQeqC&amp;display=popup&amp;mode=normal" TargetMode="External"/><Relationship Id="rId4" Type="http://schemas.openxmlformats.org/officeDocument/2006/relationships/hyperlink" Target="https://scholar.google.com/scholar?as_ylo=2022&amp;q=%22coercive+control%22+OR+%22domestic+abuse%22+OR+%22family+violence%22+Crim*+Great+Britain+OR+United+Kingdom+OR+UK+OR+England+OR+Wales&amp;hl=en&amp;as_sdt=0%2C5&amp;inst=3249276194698315344"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hyperlink" Target="https://www.perplexity.ai/search/2ad8006e-0083-4d96-b5fb-03bc7990261d" TargetMode="External"/><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image" Target="../media/image44.png"/></Relationships>
</file>

<file path=ppt/slides/_rels/slide26.xml.rels><?xml version="1.0" encoding="UTF-8" standalone="yes"?>
<Relationships xmlns="http://schemas.openxmlformats.org/package/2006/relationships"><Relationship Id="rId3" Type="http://schemas.openxmlformats.org/officeDocument/2006/relationships/hyperlink" Target="https://moodle.uwtsd.ac.uk/mod/scorm/player.php?a=7714&amp;currentorg=articulate_rise&amp;scoid=16961&amp;sesskey=oX2GOodlen&amp;display=popup&amp;mode=normal" TargetMode="External"/><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hyperlink" Target="https://moodle.uwtsd.ac.uk/mod/scorm/player.php?a=7561&amp;currentorg=articulate_rise&amp;scoid=16494&amp;sesskey=QOEo35udXV&amp;display=popup&amp;mode=normal" TargetMode="External"/><Relationship Id="rId2" Type="http://schemas.openxmlformats.org/officeDocument/2006/relationships/image" Target="../media/image45.png"/><Relationship Id="rId1" Type="http://schemas.openxmlformats.org/officeDocument/2006/relationships/slideLayout" Target="../slideLayouts/slideLayout8.xml"/><Relationship Id="rId5" Type="http://schemas.openxmlformats.org/officeDocument/2006/relationships/image" Target="../media/image46.png"/><Relationship Id="rId4" Type="http://schemas.openxmlformats.org/officeDocument/2006/relationships/hyperlink" Target="https://browzine.com/libraries/1422/subjects"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s://librarysearch.uwtsd.ac.uk/discovery/search?query=any,contains,investig*,AND&amp;query=issn,contains,(14772728%20OR%2010439463),AND&amp;tab=Everything&amp;search_scope=Search_ELEC&amp;sortby=rank&amp;vid=44WHELF_UWTSD:44WHELF_UWTSD_VU1&amp;facet=searchcreationdate,include,2020%7C,%7C2026,lk&amp;facet=tlevel,include,peer_reviewed,lk&amp;lang=en&amp;mode=advanced&amp;offset=0" TargetMode="External"/><Relationship Id="rId1" Type="http://schemas.openxmlformats.org/officeDocument/2006/relationships/slideLayout" Target="../slideLayouts/slideLayout8.xml"/><Relationship Id="rId4" Type="http://schemas.openxmlformats.org/officeDocument/2006/relationships/image" Target="../media/image48.png"/></Relationships>
</file>

<file path=ppt/slides/_rels/slide29.xml.rels><?xml version="1.0" encoding="UTF-8" standalone="yes"?>
<Relationships xmlns="http://schemas.openxmlformats.org/package/2006/relationships"><Relationship Id="rId8" Type="http://schemas.openxmlformats.org/officeDocument/2006/relationships/hyperlink" Target="https://librarysearch.uwtsd.ac.uk/permalink/44WHELF_UWTSD/ra52dq/alma99100478702502421" TargetMode="External"/><Relationship Id="rId3" Type="http://schemas.openxmlformats.org/officeDocument/2006/relationships/hyperlink" Target="https://eur01.safelinks.protection.outlook.com/?url=https%3A%2F%2Flibrarysearch.uwtsd.ac.uk%2Fpermalink%2F44WHELF_UWTSD%2F11c0l68%2Falma99100109139602421&amp;data=04%7C01%7Cl.ellis%40uwtsd.ac.uk%7C247650e15f134b130d7708d9a4fb8eaa%7C4e0f11f9046e45059cb8db2152311e21%7C0%7C0%7C637722222611653786%7CUnknown%7CTWFpbGZsb3d8eyJWIjoiMC4wLjAwMDAiLCJQIjoiV2luMzIiLCJBTiI6Ik1haWwiLCJXVCI6Mn0%3D%7C1000&amp;sdata=5f3%2FpZdVgQr%2BGYafULPhWfbRtPBnGgvg6mB8ZxFZWOM%3D&amp;reserved=0" TargetMode="External"/><Relationship Id="rId7" Type="http://schemas.openxmlformats.org/officeDocument/2006/relationships/hyperlink" Target="https://eur01.safelinks.protection.outlook.com/?url=https%3A%2F%2Flibrarysearch.uwtsd.ac.uk%2Fpermalink%2F44WHELF_UWTSD%2Fupgrip%2Falma99100134316902421&amp;data=04%7C01%7Cl.ellis%40uwtsd.ac.uk%7C247650e15f134b130d7708d9a4fb8eaa%7C4e0f11f9046e45059cb8db2152311e21%7C0%7C0%7C637722222611683767%7CUnknown%7CTWFpbGZsb3d8eyJWIjoiMC4wLjAwMDAiLCJQIjoiV2luMzIiLCJBTiI6Ik1haWwiLCJXVCI6Mn0%3D%7C1000&amp;sdata=Kg%2BvGsPKrnVW1TzuZDnQONLM8GiLA%2FEv6J57uk%2FezyA%3D&amp;reserved=0" TargetMode="External"/><Relationship Id="rId2" Type="http://schemas.openxmlformats.org/officeDocument/2006/relationships/hyperlink" Target="https://eur01.safelinks.protection.outlook.com/?url=https%3A%2F%2Flibrarysearch.uwtsd.ac.uk%2Fpermalink%2F44WHELF_UWTSD%2F11c0l68%2Falma99100104244602421&amp;data=04%7C01%7Cl.ellis%40uwtsd.ac.uk%7C247650e15f134b130d7708d9a4fb8eaa%7C4e0f11f9046e45059cb8db2152311e21%7C0%7C0%7C637722222611643797%7CUnknown%7CTWFpbGZsb3d8eyJWIjoiMC4wLjAwMDAiLCJQIjoiV2luMzIiLCJBTiI6Ik1haWwiLCJXVCI6Mn0%3D%7C1000&amp;sdata=CvDC%2Be423o03%2FrPQVueCber3L4SHUEchGu6i1FUcWRo%3D&amp;reserved=0" TargetMode="External"/><Relationship Id="rId1" Type="http://schemas.openxmlformats.org/officeDocument/2006/relationships/slideLayout" Target="../slideLayouts/slideLayout9.xml"/><Relationship Id="rId6" Type="http://schemas.openxmlformats.org/officeDocument/2006/relationships/hyperlink" Target="https://eur01.safelinks.protection.outlook.com/?url=https%3A%2F%2Flibrarysearch.uwtsd.ac.uk%2Fpermalink%2F44WHELF_UWTSD%2F11c0l68%2Falma99100104243002421&amp;data=04%7C01%7Cl.ellis%40uwtsd.ac.uk%7C247650e15f134b130d7708d9a4fb8eaa%7C4e0f11f9046e45059cb8db2152311e21%7C0%7C0%7C637722222611673773%7CUnknown%7CTWFpbGZsb3d8eyJWIjoiMC4wLjAwMDAiLCJQIjoiV2luMzIiLCJBTiI6Ik1haWwiLCJXVCI6Mn0%3D%7C1000&amp;sdata=e9y7ga89VyDb7iUehKlv1jVOa6UDQmHbdvs3CNYkxT8%3D&amp;reserved=0" TargetMode="External"/><Relationship Id="rId5" Type="http://schemas.openxmlformats.org/officeDocument/2006/relationships/hyperlink" Target="https://eur01.safelinks.protection.outlook.com/?url=https%3A%2F%2Flibrarysearch.uwtsd.ac.uk%2Fpermalink%2F44WHELF_UWTSD%2F11c0l68%2Falma99100152649802421&amp;data=04%7C01%7Cl.ellis%40uwtsd.ac.uk%7C247650e15f134b130d7708d9a4fb8eaa%7C4e0f11f9046e45059cb8db2152311e21%7C0%7C0%7C637722222611663779%7CUnknown%7CTWFpbGZsb3d8eyJWIjoiMC4wLjAwMDAiLCJQIjoiV2luMzIiLCJBTiI6Ik1haWwiLCJXVCI6Mn0%3D%7C1000&amp;sdata=P6QiFUL%2BHRkhLFi9y13IpA%2FzYtZPBsSZXDEhoBXpWbs%3D&amp;reserved=0" TargetMode="External"/><Relationship Id="rId4" Type="http://schemas.openxmlformats.org/officeDocument/2006/relationships/hyperlink" Target="https://eur01.safelinks.protection.outlook.com/?url=https%3A%2F%2Flibrarysearch.uwtsd.ac.uk%2Fpermalink%2F44WHELF_UWTSD%2F11c0l68%2Falma99100109139602421&amp;data=04%7C01%7Cl.ellis%40uwtsd.ac.uk%7C247650e15f134b130d7708d9a4fb8eaa%7C4e0f11f9046e45059cb8db2152311e21%7C0%7C0%7C637722222611663779%7CUnknown%7CTWFpbGZsb3d8eyJWIjoiMC4wLjAwMDAiLCJQIjoiV2luMzIiLCJBTiI6Ik1haWwiLCJXVCI6Mn0%3D%7C1000&amp;sdata=tben8DIaxV9G8iNYiOge8Ma7kMmDEKbp9cihULZ4Vnw%3D&amp;reserved=0"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1.xml"/><Relationship Id="rId1" Type="http://schemas.openxmlformats.org/officeDocument/2006/relationships/slideLayout" Target="../slideLayouts/slideLayout9.xml"/><Relationship Id="rId4" Type="http://schemas.openxmlformats.org/officeDocument/2006/relationships/hyperlink" Target="https://moodle.uwtsd.ac.uk/mod/scorm/player.php?a=7562&amp;currentorg=articulate_rise&amp;scoid=16496&amp;sesskey=QOEo35udXV&amp;display=popup&amp;mode=normal"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image" Target="../media/image51.png"/><Relationship Id="rId5" Type="http://schemas.openxmlformats.org/officeDocument/2006/relationships/hyperlink" Target="https://moodle.uwtsd.ac.uk/mod/scorm/player.php?a=7562&amp;currentorg=articulate_rise&amp;scoid=16496&amp;sesskey=QOEo35udXV&amp;display=popup&amp;mode=normal" TargetMode="External"/><Relationship Id="rId4" Type="http://schemas.openxmlformats.org/officeDocument/2006/relationships/image" Target="../media/image50.png"/></Relationships>
</file>

<file path=ppt/slides/_rels/slide32.xml.rels><?xml version="1.0" encoding="UTF-8" standalone="yes"?>
<Relationships xmlns="http://schemas.openxmlformats.org/package/2006/relationships"><Relationship Id="rId8" Type="http://schemas.openxmlformats.org/officeDocument/2006/relationships/hyperlink" Target="https://librarysearch.uwtsd.ac.uk/permalink/44WHELF_UWTSD/ra52dq/alma99100436002502421" TargetMode="External"/><Relationship Id="rId13" Type="http://schemas.openxmlformats.org/officeDocument/2006/relationships/hyperlink" Target="https://www.college.police.uk/" TargetMode="External"/><Relationship Id="rId3" Type="http://schemas.openxmlformats.org/officeDocument/2006/relationships/hyperlink" Target="https://librarysearch.uwtsd.ac.uk/permalink/44WHELF_UWTSD/ra52dq/alma99100115364102421" TargetMode="External"/><Relationship Id="rId7" Type="http://schemas.openxmlformats.org/officeDocument/2006/relationships/hyperlink" Target="https://librarysearch.uwtsd.ac.uk/permalink/44WHELF_UWTSD/11c0l68/alma99100478702502421" TargetMode="External"/><Relationship Id="rId12" Type="http://schemas.openxmlformats.org/officeDocument/2006/relationships/hyperlink" Target="https://www.police.uk/" TargetMode="External"/><Relationship Id="rId17" Type="http://schemas.openxmlformats.org/officeDocument/2006/relationships/hyperlink" Target="https://theconversation.com/investigative-interviews-are-key-to-solving-crimes-should-ai-be-helping-police-with-their-inquiries-285874" TargetMode="External"/><Relationship Id="rId2" Type="http://schemas.openxmlformats.org/officeDocument/2006/relationships/hyperlink" Target="https://librarysearch.uwtsd.ac.uk/permalink/44WHELF_UWTSD/ra52dq/alma99100115361302421" TargetMode="External"/><Relationship Id="rId16" Type="http://schemas.openxmlformats.org/officeDocument/2006/relationships/hyperlink" Target="https://www.npcc.police.uk/" TargetMode="External"/><Relationship Id="rId1" Type="http://schemas.openxmlformats.org/officeDocument/2006/relationships/slideLayout" Target="../slideLayouts/slideLayout8.xml"/><Relationship Id="rId6" Type="http://schemas.openxmlformats.org/officeDocument/2006/relationships/hyperlink" Target="https://librarysearch.uwtsd.ac.uk/permalink/44WHELF_UWTSD/ra52dq/alma99100361956202421" TargetMode="External"/><Relationship Id="rId11" Type="http://schemas.openxmlformats.org/officeDocument/2006/relationships/hyperlink" Target="https://data.police.uk/" TargetMode="External"/><Relationship Id="rId5" Type="http://schemas.openxmlformats.org/officeDocument/2006/relationships/hyperlink" Target="https://librarysearch.uwtsd.ac.uk/permalink/44WHELF_UWTSD/ra52dq/alma99100475802402421" TargetMode="External"/><Relationship Id="rId15" Type="http://schemas.openxmlformats.org/officeDocument/2006/relationships/hyperlink" Target="https://www.gov.uk/crime-justice-and-law/policing" TargetMode="External"/><Relationship Id="rId10" Type="http://schemas.openxmlformats.org/officeDocument/2006/relationships/hyperlink" Target="https://ukdataservice.ac.uk/find-data/browse/crime/" TargetMode="External"/><Relationship Id="rId4" Type="http://schemas.openxmlformats.org/officeDocument/2006/relationships/hyperlink" Target="https://librarysearch.uwtsd.ac.uk/permalink/44WHELF_UWTSD/ra52dq/alma99100224559102421" TargetMode="External"/><Relationship Id="rId9" Type="http://schemas.openxmlformats.org/officeDocument/2006/relationships/hyperlink" Target="https://www.ons.gov.uk/peoplepopulationandcommunity/crimeandjustice" TargetMode="External"/><Relationship Id="rId14" Type="http://schemas.openxmlformats.org/officeDocument/2006/relationships/hyperlink" Target="https://hmicfrs.justiceinspectorates.gov.uk/search?s=investig*"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hyperlink" Target="https://librarysearch.uwtsd.ac.uk/permalink/44WHELF_UWTSD/1vbe9ev/alma99100475802402421" TargetMode="Externa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3" Type="http://schemas.openxmlformats.org/officeDocument/2006/relationships/hyperlink" Target="https://librarysearch.uwtsd.ac.uk/permalink/44WHELF_UWTSD/1jltmvf/alma99100115361302421" TargetMode="External"/><Relationship Id="rId2" Type="http://schemas.openxmlformats.org/officeDocument/2006/relationships/image" Target="../media/image54.png"/><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8" Type="http://schemas.openxmlformats.org/officeDocument/2006/relationships/hyperlink" Target="https://www.youtube.com/watch?v=deoo7Ajp2mg" TargetMode="External"/><Relationship Id="rId3" Type="http://schemas.openxmlformats.org/officeDocument/2006/relationships/hyperlink" Target="https://videos.clarivate.com/watch/trrHGsmCDVC6S9pqqqoHsw" TargetMode="External"/><Relationship Id="rId7" Type="http://schemas.openxmlformats.org/officeDocument/2006/relationships/hyperlink" Target="https://www.proquest.com/help/academic/Help_Overview.html" TargetMode="External"/><Relationship Id="rId2" Type="http://schemas.openxmlformats.org/officeDocument/2006/relationships/notesSlide" Target="../notesSlides/notesSlide13.xml"/><Relationship Id="rId1" Type="http://schemas.openxmlformats.org/officeDocument/2006/relationships/slideLayout" Target="../slideLayouts/slideLayout8.xml"/><Relationship Id="rId6" Type="http://schemas.openxmlformats.org/officeDocument/2006/relationships/hyperlink" Target="https://proquest.libguides.com/proquestplatform/home" TargetMode="External"/><Relationship Id="rId11" Type="http://schemas.openxmlformats.org/officeDocument/2006/relationships/hyperlink" Target="https://connect.ebsco.com/s/topic/0TO1H000000HHf4WAG/business-searching?language=en_US" TargetMode="External"/><Relationship Id="rId5" Type="http://schemas.openxmlformats.org/officeDocument/2006/relationships/hyperlink" Target="https://videos.clarivate.com/watch/pGADdeGwZMBjejBJHpjWoQ" TargetMode="External"/><Relationship Id="rId10" Type="http://schemas.openxmlformats.org/officeDocument/2006/relationships/hyperlink" Target="https://connect.ebsco.com/s/all-videos?language=en_US" TargetMode="External"/><Relationship Id="rId4" Type="http://schemas.openxmlformats.org/officeDocument/2006/relationships/hyperlink" Target="https://videos.clarivate.com/watch/R9Kyz9SMN6UtDRFZMh2mRm" TargetMode="External"/><Relationship Id="rId9" Type="http://schemas.openxmlformats.org/officeDocument/2006/relationships/hyperlink" Target="https://connect.ebsco.com/s/article/EBSCO-Database-Help-Files?language=en_US"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learningonscreen.ac.uk/bob-curated-playlists/" TargetMode="External"/><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any,contains,&amp;offset=0&amp;databases=letter,en,B" TargetMode="External"/><Relationship Id="rId1" Type="http://schemas.openxmlformats.org/officeDocument/2006/relationships/slideLayout" Target="../slideLayouts/slideLayout8.xml"/><Relationship Id="rId6" Type="http://schemas.openxmlformats.org/officeDocument/2006/relationships/image" Target="../media/image55.png"/><Relationship Id="rId5" Type="http://schemas.openxmlformats.org/officeDocument/2006/relationships/hyperlink" Target="https://learningonscreen.ac.uk/bob/how-to-use-bob/" TargetMode="External"/><Relationship Id="rId4" Type="http://schemas.openxmlformats.org/officeDocument/2006/relationships/hyperlink" Target="https://learningonscreen.ac.uk/ondemand/help.php/faq"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hyperlink" Target="https://librarysearch.uwtsd.ac.uk/permalink/44WHELF_UWTSD/ra52dq/alma99100478702502421" TargetMode="External"/><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3" Type="http://schemas.openxmlformats.org/officeDocument/2006/relationships/hyperlink" Target="https://www.college.police.uk/library/join" TargetMode="External"/><Relationship Id="rId7" Type="http://schemas.openxmlformats.org/officeDocument/2006/relationships/hyperlink" Target="https://forms.cloud.microsoft/Pages/ResponsePage.aspx?id=-REPTm4EBUWcuNshUjEeIWD5hXZOvT5Lg-sisozjrcVUOUwxUTJSMTFKV1pXNENNUElJUVAzOElMSiQlQCN0PWcu" TargetMode="External"/><Relationship Id="rId2" Type="http://schemas.openxmlformats.org/officeDocument/2006/relationships/image" Target="../media/image57.png"/><Relationship Id="rId1" Type="http://schemas.openxmlformats.org/officeDocument/2006/relationships/slideLayout" Target="../slideLayouts/slideLayout8.xml"/><Relationship Id="rId6" Type="http://schemas.openxmlformats.org/officeDocument/2006/relationships/hyperlink" Target="https://www.college.police.uk/library/search" TargetMode="External"/><Relationship Id="rId5" Type="http://schemas.openxmlformats.org/officeDocument/2006/relationships/hyperlink" Target="https://sites.google.com/view/nationalpolicelibrary/library-guides" TargetMode="External"/><Relationship Id="rId4" Type="http://schemas.openxmlformats.org/officeDocument/2006/relationships/hyperlink" Target="https://www.college.police.uk/library/"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14.xml"/><Relationship Id="rId1" Type="http://schemas.openxmlformats.org/officeDocument/2006/relationships/slideLayout" Target="../slideLayouts/slideLayout8.xml"/><Relationship Id="rId4" Type="http://schemas.openxmlformats.org/officeDocument/2006/relationships/hyperlink" Target="https://moodle.uwtsd.ac.uk/course/section.php?id=193465"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librarysearch.uwtsd.ac.uk/discovery/search?query=any,contains,(leadership%20styles%20employee%20motivation%20organizational%20commitment)%20OR%20(impact%20of%20leadership%20on%20employee%20motivation)%20OR%20(organizational%20commitment%20and%20leadership%20approaches)%20OR%20((leadership%20styles)%20OR%20(employee%20motivation%20effects))%20OR%20((leadership%20styles)%20AND%20(organizational%20commitment)%20AND%20(employee%20motivation))%20OR%20((%22leadership%20styles%22)%20AND%20(%22employee%20motivation%22)%20AND%20(%22organizational%20commitment%22))%20OR%20(leadership%20approaches%20motivation%20commitment)%20OR%20(((transformational)%20OR%20(transactional)%20OR%20(servant)%20leadership%20AND%20(employee%20engagement)%20OR%20(motivation)%20AND%20organizational%20loyalty))%20OR%20((%22impact%20of%20leadership%22%20on%20%22workforce%20motivation%22)%20OR%20(%22employee%20commitment%22))%20OR%20((motivation)%20AND%20(leadership)%20AND%20(commitment))%20OR%20(In%20what%20ways%20do%20different%20leadership%20styles%20affect%20employee%20motivation%20and%20organizational%20commitment%3F),AND&amp;query=sub,contains,police%20OR%20Policing,AND&amp;tab=Everything&amp;search_scope=Search_ELEC&amp;sortby=rank&amp;vid=44WHELF_UWTSD:44WHELF_UWTSD_VU1&amp;lang=en&amp;mode=advanced&amp;offset=0&amp;pcAvailability=true&amp;isRAsearch=true&amp;facet=tlevel,include,peer_reviewed,lk&amp;facet=searchcreationdate,include,2020%7C,%7C2026,lk" TargetMode="External"/><Relationship Id="rId2" Type="http://schemas.openxmlformats.org/officeDocument/2006/relationships/image" Target="../media/image59.png"/><Relationship Id="rId1" Type="http://schemas.openxmlformats.org/officeDocument/2006/relationships/slideLayout" Target="../slideLayouts/slideLayout9.xml"/><Relationship Id="rId5" Type="http://schemas.openxmlformats.org/officeDocument/2006/relationships/image" Target="../media/image61.png"/><Relationship Id="rId4" Type="http://schemas.openxmlformats.org/officeDocument/2006/relationships/image" Target="../media/image60.png"/></Relationships>
</file>

<file path=ppt/slides/_rels/slide4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5.xml"/><Relationship Id="rId1" Type="http://schemas.openxmlformats.org/officeDocument/2006/relationships/slideLayout" Target="../slideLayouts/slideLayout8.xml"/><Relationship Id="rId5" Type="http://schemas.openxmlformats.org/officeDocument/2006/relationships/hyperlink" Target="https://moodle.uwtsd.ac.uk/course/section.php?id=193465" TargetMode="External"/><Relationship Id="rId4" Type="http://schemas.openxmlformats.org/officeDocument/2006/relationships/hyperlink" Target="https://bristol.libguides.com/ai-and-the-library/using-the-craap-framework"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youtu.be/YV05S65e7d8?si=OEjAOysWEGeqsEp9" TargetMode="External"/><Relationship Id="rId2" Type="http://schemas.openxmlformats.org/officeDocument/2006/relationships/hyperlink" Target="https://youtu.be/m6XAuewsjcM?si=oYmYQ7lhRi6CTaVK" TargetMode="External"/><Relationship Id="rId1" Type="http://schemas.openxmlformats.org/officeDocument/2006/relationships/slideLayout" Target="../slideLayouts/slideLayout8.xml"/><Relationship Id="rId6" Type="http://schemas.openxmlformats.org/officeDocument/2006/relationships/image" Target="../media/image63.png"/><Relationship Id="rId5" Type="http://schemas.openxmlformats.org/officeDocument/2006/relationships/hyperlink" Target="https://www.connectedpapers.com/" TargetMode="External"/><Relationship Id="rId4" Type="http://schemas.openxmlformats.org/officeDocument/2006/relationships/hyperlink" Target="https://www.semanticscholar.org/product/tutorials"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moodle.uwtsd.ac.uk/mod/scorm/player.php?scoid=16963&amp;cm=577393&amp;currentorg=articulate_rise&amp;display=popup" TargetMode="External"/><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3" Type="http://schemas.openxmlformats.org/officeDocument/2006/relationships/hyperlink" Target="https://scholar.google.com/intl/en/scholar/help.html#searching" TargetMode="External"/><Relationship Id="rId2" Type="http://schemas.openxmlformats.org/officeDocument/2006/relationships/image" Target="../media/image64.png"/><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8.xml"/><Relationship Id="rId5" Type="http://schemas.openxmlformats.org/officeDocument/2006/relationships/hyperlink" Target="https://scholar.googleblog.com/" TargetMode="External"/><Relationship Id="rId4" Type="http://schemas.openxmlformats.org/officeDocument/2006/relationships/image" Target="../media/image67.png"/></Relationships>
</file>

<file path=ppt/slides/_rels/slide47.xml.rels><?xml version="1.0" encoding="UTF-8" standalone="yes"?>
<Relationships xmlns="http://schemas.openxmlformats.org/package/2006/relationships"><Relationship Id="rId3" Type="http://schemas.openxmlformats.org/officeDocument/2006/relationships/hyperlink" Target="https://digitalservices.uwtsd.ac.uk/library/academic-and-infoskills/resources-for-research/" TargetMode="External"/><Relationship Id="rId2" Type="http://schemas.openxmlformats.org/officeDocument/2006/relationships/image" Target="../media/image68.png"/><Relationship Id="rId1" Type="http://schemas.openxmlformats.org/officeDocument/2006/relationships/slideLayout" Target="../slideLayouts/slideLayout8.xml"/><Relationship Id="rId4" Type="http://schemas.openxmlformats.org/officeDocument/2006/relationships/image" Target="../media/image69.png"/></Relationships>
</file>

<file path=ppt/slides/_rels/slide48.xml.rels><?xml version="1.0" encoding="UTF-8" standalone="yes"?>
<Relationships xmlns="http://schemas.openxmlformats.org/package/2006/relationships"><Relationship Id="rId3" Type="http://schemas.openxmlformats.org/officeDocument/2006/relationships/hyperlink" Target="https://moodle.uwtsd.ac.uk/mod/page/view.php?id=475601" TargetMode="External"/><Relationship Id="rId2" Type="http://schemas.openxmlformats.org/officeDocument/2006/relationships/notesSlide" Target="../notesSlides/notesSlide17.xml"/><Relationship Id="rId1" Type="http://schemas.openxmlformats.org/officeDocument/2006/relationships/slideLayout" Target="../slideLayouts/slideLayout8.xml"/><Relationship Id="rId4" Type="http://schemas.openxmlformats.org/officeDocument/2006/relationships/image" Target="../media/image70.jpeg"/></Relationships>
</file>

<file path=ppt/slides/_rels/slide49.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hyperlink" Target="https://moodle.uwtsd.ac.uk/mod/scorm/player.php?a=7715&amp;currentorg=articulate_rise&amp;scoid=16963&amp;sesskey=u7KUpwQeqC&amp;display=popup&amp;mode=normal" TargetMode="External"/><Relationship Id="rId1" Type="http://schemas.openxmlformats.org/officeDocument/2006/relationships/slideLayout" Target="../slideLayouts/slideLayout8.xml"/><Relationship Id="rId5" Type="http://schemas.openxmlformats.org/officeDocument/2006/relationships/hyperlink" Target="https://scholar.google.com/scholar?hl=en&amp;as_sdt=0%2C5&amp;as_ylo=2022&amp;q=%22coercive+control%22+OR+%22domestic+abuse%22+OR+%22family+violence%22+Crim*+Great+Britain+OR+United+Kingdom+OR+UK+OR+England+OR+Wales+site%3A.gov.uk&amp;btnG=&amp;inst=3249276194698315344" TargetMode="External"/><Relationship Id="rId4" Type="http://schemas.openxmlformats.org/officeDocument/2006/relationships/image" Target="../media/image72.png"/></Relationships>
</file>

<file path=ppt/slides/_rels/slide50.xml.rels><?xml version="1.0" encoding="UTF-8" standalone="yes"?>
<Relationships xmlns="http://schemas.openxmlformats.org/package/2006/relationships"><Relationship Id="rId3" Type="http://schemas.openxmlformats.org/officeDocument/2006/relationships/hyperlink" Target="https://moodle.uwtsd.ac.uk/mod/page/view.php?id=475602" TargetMode="External"/><Relationship Id="rId2" Type="http://schemas.openxmlformats.org/officeDocument/2006/relationships/notesSlide" Target="../notesSlides/notesSlide18.xml"/><Relationship Id="rId1" Type="http://schemas.openxmlformats.org/officeDocument/2006/relationships/slideLayout" Target="../slideLayouts/slideLayout8.xml"/><Relationship Id="rId6" Type="http://schemas.openxmlformats.org/officeDocument/2006/relationships/hyperlink" Target="https://youtu.be/2WJN-U4j2_A?si=kxS-M-IPT0SXfQTH" TargetMode="External"/><Relationship Id="rId5" Type="http://schemas.openxmlformats.org/officeDocument/2006/relationships/hyperlink" Target="https://youtu.be/eZV_4sYtD40?si=05jArRmNYX6oiBUk" TargetMode="External"/><Relationship Id="rId4" Type="http://schemas.openxmlformats.org/officeDocument/2006/relationships/hyperlink" Target="https://www-citethemrightonline-com.uwtsd.idm.oclc.org/article?docid=b-9781350928060&amp;tocid=b-9781350928060-which-sources-should-you-use&amp;st=academic+credibility"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libguides.exeter.ac.uk/c.php?g=727716&amp;p=5297246" TargetMode="External"/><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8.xml"/></Relationships>
</file>

<file path=ppt/slides/_rels/slide53.xml.rels><?xml version="1.0" encoding="UTF-8" standalone="yes"?>
<Relationships xmlns="http://schemas.openxmlformats.org/package/2006/relationships"><Relationship Id="rId3" Type="http://schemas.openxmlformats.org/officeDocument/2006/relationships/hyperlink" Target="https://digitalservices.uwtsd.ac.uk/library/open-access-and-research/research-repository/" TargetMode="External"/><Relationship Id="rId2" Type="http://schemas.openxmlformats.org/officeDocument/2006/relationships/image" Target="../media/image74.png"/><Relationship Id="rId1" Type="http://schemas.openxmlformats.org/officeDocument/2006/relationships/slideLayout" Target="../slideLayouts/slideLayout8.xml"/><Relationship Id="rId4" Type="http://schemas.openxmlformats.org/officeDocument/2006/relationships/image" Target="../media/image75.png"/></Relationships>
</file>

<file path=ppt/slides/_rels/slide54.xml.rels><?xml version="1.0" encoding="UTF-8" standalone="yes"?>
<Relationships xmlns="http://schemas.openxmlformats.org/package/2006/relationships"><Relationship Id="rId3" Type="http://schemas.openxmlformats.org/officeDocument/2006/relationships/hyperlink" Target="http://network.bepress.com/" TargetMode="External"/><Relationship Id="rId2" Type="http://schemas.openxmlformats.org/officeDocument/2006/relationships/hyperlink" Target="https://core.ac.uk/" TargetMode="External"/><Relationship Id="rId1" Type="http://schemas.openxmlformats.org/officeDocument/2006/relationships/slideLayout" Target="../slideLayouts/slideLayout8.xml"/><Relationship Id="rId5" Type="http://schemas.openxmlformats.org/officeDocument/2006/relationships/hyperlink" Target="http://paperity.org/" TargetMode="External"/><Relationship Id="rId4" Type="http://schemas.openxmlformats.org/officeDocument/2006/relationships/hyperlink" Target="https://doaj.org/"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s://uwtsd.ac.uk/library/contact-us/" TargetMode="External"/><Relationship Id="rId2" Type="http://schemas.openxmlformats.org/officeDocument/2006/relationships/notesSlide" Target="../notesSlides/notesSlide20.xml"/><Relationship Id="rId1" Type="http://schemas.openxmlformats.org/officeDocument/2006/relationships/slideLayout" Target="../slideLayouts/slideLayout9.xml"/><Relationship Id="rId5" Type="http://schemas.openxmlformats.org/officeDocument/2006/relationships/image" Target="../media/image76.jpeg"/><Relationship Id="rId4" Type="http://schemas.openxmlformats.org/officeDocument/2006/relationships/hyperlink" Target="https://uwtsd.ac.uk/library/need-more/" TargetMode="External"/></Relationships>
</file>

<file path=ppt/slides/_rels/slide56.xml.rels><?xml version="1.0" encoding="UTF-8" standalone="yes"?>
<Relationships xmlns="http://schemas.openxmlformats.org/package/2006/relationships"><Relationship Id="rId8" Type="http://schemas.openxmlformats.org/officeDocument/2006/relationships/hyperlink" Target="https://moodle.uwtsd.ac.uk/mod/scorm/player.php?a=7713&amp;currentorg=articulate_rise&amp;scoid=16959&amp;sesskey=oX2GOodlen&amp;display=popup&amp;mode=normal" TargetMode="Externa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1.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s://librarysearch.uwtsd.ac.uk/permalink/44WHELF_UWTSD/upgrip/alma99100436002502421" TargetMode="External"/><Relationship Id="rId7" Type="http://schemas.openxmlformats.org/officeDocument/2006/relationships/hyperlink" Target="https://moodle.uwtsd.ac.uk/course/section.php?id=152564" TargetMode="External"/><Relationship Id="rId2" Type="http://schemas.openxmlformats.org/officeDocument/2006/relationships/notesSlide" Target="../notesSlides/notesSlide22.xml"/><Relationship Id="rId1" Type="http://schemas.openxmlformats.org/officeDocument/2006/relationships/slideLayout" Target="../slideLayouts/slideLayout8.xml"/><Relationship Id="rId6" Type="http://schemas.openxmlformats.org/officeDocument/2006/relationships/image" Target="../media/image82.png"/><Relationship Id="rId5" Type="http://schemas.openxmlformats.org/officeDocument/2006/relationships/hyperlink" Target="https://moodle.uwtsd.ac.uk/course/view.php?id=11455" TargetMode="External"/><Relationship Id="rId4" Type="http://schemas.openxmlformats.org/officeDocument/2006/relationships/hyperlink" Target="https://www.uwtsd.ac.uk/library/infoskills/" TargetMode="External"/></Relationships>
</file>

<file path=ppt/slides/_rels/slide58.xml.rels><?xml version="1.0" encoding="UTF-8" standalone="yes"?>
<Relationships xmlns="http://schemas.openxmlformats.org/package/2006/relationships"><Relationship Id="rId8" Type="http://schemas.openxmlformats.org/officeDocument/2006/relationships/image" Target="../media/image84.jpeg"/><Relationship Id="rId3" Type="http://schemas.openxmlformats.org/officeDocument/2006/relationships/hyperlink" Target="mailto:library@uwtsd.ac.uk" TargetMode="External"/><Relationship Id="rId7" Type="http://schemas.microsoft.com/office/2007/relationships/hdphoto" Target="../media/hdphoto1.wdp"/><Relationship Id="rId2" Type="http://schemas.openxmlformats.org/officeDocument/2006/relationships/notesSlide" Target="../notesSlides/notesSlide23.xml"/><Relationship Id="rId1" Type="http://schemas.openxmlformats.org/officeDocument/2006/relationships/slideLayout" Target="../slideLayouts/slideLayout12.xml"/><Relationship Id="rId6" Type="http://schemas.openxmlformats.org/officeDocument/2006/relationships/image" Target="../media/image83.png"/><Relationship Id="rId5" Type="http://schemas.openxmlformats.org/officeDocument/2006/relationships/hyperlink" Target="https://digitalservices.uwtsd.ac.uk/library/" TargetMode="External"/><Relationship Id="rId4" Type="http://schemas.openxmlformats.org/officeDocument/2006/relationships/hyperlink" Target="mailto:infoskills@uwtsd.ac.uk" TargetMode="External"/></Relationships>
</file>

<file path=ppt/slides/_rels/slide59.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85286B-CCA5-76E6-72DC-8ACBE294D38A}"/>
              </a:ext>
            </a:extLst>
          </p:cNvPr>
          <p:cNvSpPr txBox="1"/>
          <p:nvPr/>
        </p:nvSpPr>
        <p:spPr>
          <a:xfrm>
            <a:off x="1206873" y="1091239"/>
            <a:ext cx="9552702" cy="4493538"/>
          </a:xfrm>
          <a:prstGeom prst="rect">
            <a:avLst/>
          </a:prstGeom>
          <a:noFill/>
        </p:spPr>
        <p:txBody>
          <a:bodyPr wrap="square" lIns="91440" tIns="45720" rIns="91440" bIns="45720" rtlCol="0" anchor="t">
            <a:spAutoFit/>
          </a:bodyPr>
          <a:lstStyle/>
          <a:p>
            <a:r>
              <a:rPr lang="en-GB" sz="5400" dirty="0">
                <a:solidFill>
                  <a:schemeClr val="bg1"/>
                </a:solidFill>
              </a:rPr>
              <a:t>Introduction to the Online Library</a:t>
            </a:r>
            <a:endParaRPr lang="en-GB" sz="5400" dirty="0">
              <a:solidFill>
                <a:schemeClr val="bg1"/>
              </a:solidFill>
              <a:ea typeface="Calibri"/>
              <a:cs typeface="Calibri"/>
            </a:endParaRPr>
          </a:p>
          <a:p>
            <a:endParaRPr lang="en-GB" sz="4000" dirty="0">
              <a:solidFill>
                <a:schemeClr val="bg1"/>
              </a:solidFill>
            </a:endParaRPr>
          </a:p>
          <a:p>
            <a:r>
              <a:rPr lang="en-GB" sz="4000" dirty="0">
                <a:solidFill>
                  <a:schemeClr val="bg1"/>
                </a:solidFill>
              </a:rPr>
              <a:t>L6/7</a:t>
            </a:r>
          </a:p>
          <a:p>
            <a:endParaRPr lang="en-GB" sz="4000" dirty="0">
              <a:solidFill>
                <a:schemeClr val="bg1"/>
              </a:solidFill>
            </a:endParaRPr>
          </a:p>
          <a:p>
            <a:r>
              <a:rPr lang="en-GB" sz="4000" dirty="0">
                <a:solidFill>
                  <a:schemeClr val="bg1"/>
                </a:solidFill>
                <a:ea typeface="Calibri"/>
                <a:cs typeface="Calibri"/>
              </a:rPr>
              <a:t>Policing</a:t>
            </a:r>
          </a:p>
          <a:p>
            <a:endParaRPr lang="en-GB" sz="4000" dirty="0">
              <a:solidFill>
                <a:schemeClr val="bg1"/>
              </a:solidFill>
            </a:endParaRPr>
          </a:p>
          <a:p>
            <a:r>
              <a:rPr lang="en-GB" sz="3200" dirty="0">
                <a:solidFill>
                  <a:schemeClr val="bg1"/>
                </a:solidFill>
              </a:rPr>
              <a:t>September 2026</a:t>
            </a:r>
            <a:endParaRPr lang="en-US" sz="3200" dirty="0">
              <a:solidFill>
                <a:schemeClr val="bg1"/>
              </a:solidFill>
              <a:ea typeface="Calibri"/>
              <a:cs typeface="Calibri"/>
            </a:endParaRPr>
          </a:p>
        </p:txBody>
      </p:sp>
    </p:spTree>
    <p:extLst>
      <p:ext uri="{BB962C8B-B14F-4D97-AF65-F5344CB8AC3E}">
        <p14:creationId xmlns:p14="http://schemas.microsoft.com/office/powerpoint/2010/main" val="1356540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DD1CD-6B2B-835E-BE72-E3191AE59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FFE891-B208-F73E-474E-9F8D46321C4A}"/>
              </a:ext>
            </a:extLst>
          </p:cNvPr>
          <p:cNvSpPr>
            <a:spLocks noGrp="1"/>
          </p:cNvSpPr>
          <p:nvPr>
            <p:ph type="title"/>
          </p:nvPr>
        </p:nvSpPr>
        <p:spPr>
          <a:xfrm>
            <a:off x="358219" y="365125"/>
            <a:ext cx="11481847" cy="655003"/>
          </a:xfrm>
        </p:spPr>
        <p:txBody>
          <a:bodyPr>
            <a:normAutofit fontScale="90000"/>
          </a:bodyPr>
          <a:lstStyle/>
          <a:p>
            <a:r>
              <a:rPr lang="en-GB" dirty="0">
                <a:latin typeface="Calibri"/>
                <a:ea typeface="Calibri"/>
                <a:cs typeface="Calibri"/>
              </a:rPr>
              <a:t>Aims of today's session</a:t>
            </a:r>
            <a:endParaRPr lang="en-US" dirty="0">
              <a:latin typeface="Calibri"/>
              <a:ea typeface="Calibri"/>
              <a:cs typeface="Calibri"/>
            </a:endParaRPr>
          </a:p>
        </p:txBody>
      </p:sp>
      <p:sp>
        <p:nvSpPr>
          <p:cNvPr id="3" name="Content Placeholder 2">
            <a:extLst>
              <a:ext uri="{FF2B5EF4-FFF2-40B4-BE49-F238E27FC236}">
                <a16:creationId xmlns:a16="http://schemas.microsoft.com/office/drawing/2014/main" id="{7C1E2A96-2FE2-7856-3D10-9A6E43D488C4}"/>
              </a:ext>
            </a:extLst>
          </p:cNvPr>
          <p:cNvSpPr>
            <a:spLocks noGrp="1"/>
          </p:cNvSpPr>
          <p:nvPr>
            <p:ph sz="quarter" idx="10"/>
          </p:nvPr>
        </p:nvSpPr>
        <p:spPr>
          <a:xfrm>
            <a:off x="4555154" y="1258595"/>
            <a:ext cx="7444396" cy="4373660"/>
          </a:xfrm>
        </p:spPr>
        <p:txBody>
          <a:bodyPr vert="horz" lIns="91440" tIns="45720" rIns="91440" bIns="45720" rtlCol="0" anchor="t">
            <a:noAutofit/>
          </a:bodyPr>
          <a:lstStyle/>
          <a:p>
            <a:pPr marL="342900">
              <a:spcBef>
                <a:spcPts val="0"/>
              </a:spcBef>
              <a:spcAft>
                <a:spcPts val="600"/>
              </a:spcAft>
              <a:buFont typeface="Arial,Sans-Serif"/>
              <a:buChar char="•"/>
            </a:pPr>
            <a:r>
              <a:rPr lang="en-US" sz="2400" dirty="0">
                <a:latin typeface="Calibri"/>
                <a:ea typeface="Calibri"/>
                <a:cs typeface="Calibri"/>
              </a:rPr>
              <a:t>Consider the importance of academic information and critical thinking. </a:t>
            </a:r>
          </a:p>
          <a:p>
            <a:pPr marL="342900">
              <a:spcBef>
                <a:spcPts val="0"/>
              </a:spcBef>
              <a:spcAft>
                <a:spcPts val="600"/>
              </a:spcAft>
              <a:buFont typeface="Arial,Sans-Serif"/>
              <a:buChar char="•"/>
            </a:pPr>
            <a:endParaRPr lang="en-US" sz="2400" dirty="0">
              <a:latin typeface="Calibri"/>
              <a:ea typeface="Calibri"/>
              <a:cs typeface="Calibri"/>
            </a:endParaRPr>
          </a:p>
          <a:p>
            <a:pPr marL="342900">
              <a:spcBef>
                <a:spcPts val="0"/>
              </a:spcBef>
              <a:spcAft>
                <a:spcPts val="600"/>
              </a:spcAft>
              <a:buFont typeface="Arial,Sans-Serif"/>
              <a:buChar char="•"/>
            </a:pPr>
            <a:r>
              <a:rPr lang="en-US" sz="2400" dirty="0">
                <a:latin typeface="Calibri"/>
                <a:ea typeface="Calibri"/>
                <a:cs typeface="Calibri"/>
              </a:rPr>
              <a:t>Locate and navigate your online resource list.</a:t>
            </a:r>
          </a:p>
          <a:p>
            <a:pPr marL="342900">
              <a:spcBef>
                <a:spcPts val="0"/>
              </a:spcBef>
              <a:spcAft>
                <a:spcPts val="600"/>
              </a:spcAft>
              <a:buFont typeface="Arial,Sans-Serif"/>
              <a:buChar char="•"/>
            </a:pPr>
            <a:endParaRPr lang="en-US" sz="2400" dirty="0">
              <a:latin typeface="Calibri"/>
              <a:ea typeface="Calibri"/>
              <a:cs typeface="Calibri"/>
            </a:endParaRPr>
          </a:p>
          <a:p>
            <a:pPr marL="342900">
              <a:spcBef>
                <a:spcPts val="0"/>
              </a:spcBef>
              <a:spcAft>
                <a:spcPts val="600"/>
              </a:spcAft>
              <a:buFont typeface="Arial,Sans-Serif"/>
              <a:buChar char="•"/>
            </a:pPr>
            <a:r>
              <a:rPr lang="en-US" sz="2400" dirty="0">
                <a:latin typeface="Calibri"/>
                <a:ea typeface="Calibri"/>
                <a:cs typeface="Calibri"/>
              </a:rPr>
              <a:t>Begin using online library resources – library catalogue.</a:t>
            </a:r>
          </a:p>
          <a:p>
            <a:pPr marL="342900">
              <a:spcBef>
                <a:spcPts val="0"/>
              </a:spcBef>
              <a:spcAft>
                <a:spcPts val="600"/>
              </a:spcAft>
              <a:buFont typeface="Arial,Sans-Serif"/>
              <a:buChar char="•"/>
            </a:pPr>
            <a:endParaRPr lang="en-US" sz="2400" dirty="0">
              <a:latin typeface="Calibri"/>
              <a:ea typeface="Calibri"/>
              <a:cs typeface="Calibri"/>
            </a:endParaRPr>
          </a:p>
          <a:p>
            <a:pPr marL="342900">
              <a:spcBef>
                <a:spcPts val="0"/>
              </a:spcBef>
              <a:spcAft>
                <a:spcPts val="600"/>
              </a:spcAft>
              <a:buFont typeface="Arial,Sans-Serif"/>
              <a:buChar char="•"/>
            </a:pPr>
            <a:r>
              <a:rPr lang="en-US" sz="2400" dirty="0">
                <a:latin typeface="Calibri"/>
                <a:ea typeface="Calibri"/>
                <a:cs typeface="Calibri"/>
              </a:rPr>
              <a:t>Explore advanced searching techniques.</a:t>
            </a:r>
          </a:p>
          <a:p>
            <a:pPr marL="342900">
              <a:spcBef>
                <a:spcPts val="0"/>
              </a:spcBef>
              <a:spcAft>
                <a:spcPts val="600"/>
              </a:spcAft>
              <a:buFont typeface="Arial,Sans-Serif"/>
              <a:buChar char="•"/>
            </a:pPr>
            <a:endParaRPr lang="en-US" sz="2400" dirty="0">
              <a:latin typeface="Calibri"/>
              <a:ea typeface="Calibri"/>
              <a:cs typeface="Calibri"/>
            </a:endParaRPr>
          </a:p>
          <a:p>
            <a:pPr marL="342900">
              <a:spcBef>
                <a:spcPts val="0"/>
              </a:spcBef>
              <a:spcAft>
                <a:spcPts val="600"/>
              </a:spcAft>
              <a:buFont typeface="Arial,Sans-Serif"/>
              <a:buChar char="•"/>
            </a:pPr>
            <a:r>
              <a:rPr lang="en-US" sz="2400" dirty="0">
                <a:latin typeface="Calibri"/>
                <a:ea typeface="Calibri"/>
                <a:cs typeface="Calibri"/>
              </a:rPr>
              <a:t>Provide links to further resources and useful information.</a:t>
            </a:r>
          </a:p>
          <a:p>
            <a:pPr marL="0" indent="0">
              <a:spcAft>
                <a:spcPts val="600"/>
              </a:spcAft>
              <a:buNone/>
            </a:pPr>
            <a:endParaRPr lang="en-US" sz="2400" dirty="0">
              <a:latin typeface="Calibri"/>
              <a:ea typeface="Calibri"/>
              <a:cs typeface="Calibri"/>
            </a:endParaRPr>
          </a:p>
          <a:p>
            <a:pPr>
              <a:spcAft>
                <a:spcPts val="600"/>
              </a:spcAft>
              <a:buFont typeface="Arial" panose="020B0604020202020204" pitchFamily="34" charset="0"/>
              <a:buChar char="•"/>
            </a:pPr>
            <a:endParaRPr lang="en-US" dirty="0">
              <a:latin typeface="Calibri "/>
            </a:endParaRPr>
          </a:p>
        </p:txBody>
      </p:sp>
      <p:pic>
        <p:nvPicPr>
          <p:cNvPr id="6" name="Picture 5" descr="A red pin on a road&#10;&#10;AI-generated content may be incorrect.">
            <a:extLst>
              <a:ext uri="{FF2B5EF4-FFF2-40B4-BE49-F238E27FC236}">
                <a16:creationId xmlns:a16="http://schemas.microsoft.com/office/drawing/2014/main" id="{E3184A3D-FEF5-9858-FA89-73791343C836}"/>
              </a:ext>
            </a:extLst>
          </p:cNvPr>
          <p:cNvPicPr>
            <a:picLocks noChangeAspect="1"/>
          </p:cNvPicPr>
          <p:nvPr/>
        </p:nvPicPr>
        <p:blipFill>
          <a:blip r:embed="rId2"/>
          <a:srcRect l="17672" r="11187" b="-1"/>
          <a:stretch>
            <a:fillRect/>
          </a:stretch>
        </p:blipFill>
        <p:spPr>
          <a:xfrm flipH="1">
            <a:off x="2" y="1258595"/>
            <a:ext cx="4487465" cy="4467535"/>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Tree>
    <p:extLst>
      <p:ext uri="{BB962C8B-B14F-4D97-AF65-F5344CB8AC3E}">
        <p14:creationId xmlns:p14="http://schemas.microsoft.com/office/powerpoint/2010/main" val="1226153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a:xfrm>
            <a:off x="358219" y="365126"/>
            <a:ext cx="11481847" cy="657314"/>
          </a:xfrm>
        </p:spPr>
        <p:txBody>
          <a:bodyPr>
            <a:normAutofit fontScale="90000"/>
          </a:bodyPr>
          <a:lstStyle/>
          <a:p>
            <a:r>
              <a:rPr lang="en-GB" b="1" dirty="0">
                <a:latin typeface="+mn-lt"/>
              </a:rPr>
              <a:t>Information Skills Librarians</a:t>
            </a:r>
          </a:p>
        </p:txBody>
      </p:sp>
      <p:pic>
        <p:nvPicPr>
          <p:cNvPr id="4" name="Picture 4" descr="A picture containing wall, indoor, posing&#10;&#10;Description automatically generated">
            <a:extLst>
              <a:ext uri="{FF2B5EF4-FFF2-40B4-BE49-F238E27FC236}">
                <a16:creationId xmlns:a16="http://schemas.microsoft.com/office/drawing/2014/main" id="{708ADCEF-FBB6-4D0C-B5EE-B0E19377A3A0}"/>
              </a:ext>
            </a:extLst>
          </p:cNvPr>
          <p:cNvPicPr>
            <a:picLocks noGrp="1" noChangeAspect="1"/>
          </p:cNvPicPr>
          <p:nvPr>
            <p:ph sz="quarter" idx="10"/>
          </p:nvPr>
        </p:nvPicPr>
        <p:blipFill>
          <a:blip r:embed="rId2"/>
          <a:stretch>
            <a:fillRect/>
          </a:stretch>
        </p:blipFill>
        <p:spPr>
          <a:xfrm>
            <a:off x="4046825" y="1040576"/>
            <a:ext cx="1277502" cy="1314717"/>
          </a:xfrm>
          <a:prstGeom prst="ellipse">
            <a:avLst/>
          </a:prstGeom>
          <a:ln>
            <a:noFill/>
          </a:ln>
          <a:effectLst>
            <a:softEdge rad="112500"/>
          </a:effectLst>
        </p:spPr>
      </p:pic>
      <p:sp>
        <p:nvSpPr>
          <p:cNvPr id="5" name="TextBox 4">
            <a:extLst>
              <a:ext uri="{FF2B5EF4-FFF2-40B4-BE49-F238E27FC236}">
                <a16:creationId xmlns:a16="http://schemas.microsoft.com/office/drawing/2014/main" id="{B966D30F-0DEA-47A8-BA92-C17EFEBAEB1E}"/>
              </a:ext>
            </a:extLst>
          </p:cNvPr>
          <p:cNvSpPr txBox="1"/>
          <p:nvPr/>
        </p:nvSpPr>
        <p:spPr>
          <a:xfrm>
            <a:off x="388011" y="1347544"/>
            <a:ext cx="3745077"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accent2"/>
                </a:solidFill>
                <a:latin typeface="Calibri"/>
                <a:cs typeface="Arial"/>
              </a:rPr>
              <a:t>Lisa Ellis </a:t>
            </a:r>
          </a:p>
          <a:p>
            <a:r>
              <a:rPr lang="en-GB" sz="2400" b="1" dirty="0">
                <a:latin typeface="Calibri"/>
                <a:cs typeface="Arial"/>
              </a:rPr>
              <a:t>Email:  </a:t>
            </a:r>
            <a:r>
              <a:rPr lang="en-GB" sz="2400" dirty="0">
                <a:latin typeface="Calibri"/>
                <a:cs typeface="Arial"/>
                <a:hlinkClick r:id="rId3">
                  <a:extLst>
                    <a:ext uri="{A12FA001-AC4F-418D-AE19-62706E023703}">
                      <ahyp:hlinkClr xmlns:ahyp="http://schemas.microsoft.com/office/drawing/2018/hyperlinkcolor" val="tx"/>
                    </a:ext>
                  </a:extLst>
                </a:hlinkClick>
              </a:rPr>
              <a:t>l.ellis@uwtsd.ac.uk</a:t>
            </a:r>
            <a:endParaRPr lang="en-GB" sz="2400" dirty="0">
              <a:latin typeface="Calibri"/>
              <a:cs typeface="Arial"/>
            </a:endParaRPr>
          </a:p>
          <a:p>
            <a:endParaRPr lang="en-GB" sz="2400" dirty="0">
              <a:latin typeface="Calibri"/>
              <a:cs typeface="Arial"/>
            </a:endParaRPr>
          </a:p>
        </p:txBody>
      </p:sp>
      <p:sp>
        <p:nvSpPr>
          <p:cNvPr id="6" name="TextBox 5">
            <a:extLst>
              <a:ext uri="{FF2B5EF4-FFF2-40B4-BE49-F238E27FC236}">
                <a16:creationId xmlns:a16="http://schemas.microsoft.com/office/drawing/2014/main" id="{D69E8C04-E35C-40C5-81B5-0458F5634362}"/>
              </a:ext>
            </a:extLst>
          </p:cNvPr>
          <p:cNvSpPr txBox="1"/>
          <p:nvPr/>
        </p:nvSpPr>
        <p:spPr>
          <a:xfrm>
            <a:off x="358219" y="2283257"/>
            <a:ext cx="4966108"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accent2"/>
                </a:solidFill>
                <a:latin typeface="Calibri"/>
                <a:ea typeface="+mn-lt"/>
                <a:cs typeface="+mn-lt"/>
              </a:rPr>
              <a:t>Campus: </a:t>
            </a:r>
            <a:r>
              <a:rPr lang="en-GB" sz="2000" b="1" dirty="0">
                <a:latin typeface="Calibri"/>
                <a:ea typeface="+mn-lt"/>
                <a:cs typeface="+mn-lt"/>
              </a:rPr>
              <a:t>Swansea Campus (Y Fforwm)</a:t>
            </a:r>
            <a:endParaRPr lang="en-GB" sz="2000" dirty="0">
              <a:cs typeface="Calibri Light"/>
            </a:endParaRPr>
          </a:p>
          <a:p>
            <a:r>
              <a:rPr lang="en-GB" sz="2000" b="1" dirty="0">
                <a:solidFill>
                  <a:schemeClr val="accent2"/>
                </a:solidFill>
                <a:latin typeface="Calibri"/>
                <a:cs typeface="Calibri Light"/>
              </a:rPr>
              <a:t>Available:</a:t>
            </a:r>
            <a:r>
              <a:rPr lang="en-GB" sz="2000" b="1" dirty="0">
                <a:latin typeface="Calibri"/>
                <a:cs typeface="Calibri Light"/>
              </a:rPr>
              <a:t> </a:t>
            </a:r>
            <a:r>
              <a:rPr lang="en-GB" sz="2000" dirty="0">
                <a:latin typeface="Calibri"/>
                <a:cs typeface="Calibri Light"/>
              </a:rPr>
              <a:t>Monday to Friday, 9am - 4:30pm</a:t>
            </a:r>
            <a:endParaRPr lang="en-GB" sz="2000" dirty="0">
              <a:latin typeface="Calibri"/>
              <a:ea typeface="Calibri"/>
              <a:cs typeface="Calibri Light"/>
            </a:endParaRPr>
          </a:p>
        </p:txBody>
      </p:sp>
      <p:sp>
        <p:nvSpPr>
          <p:cNvPr id="9" name="TextBox 8">
            <a:extLst>
              <a:ext uri="{FF2B5EF4-FFF2-40B4-BE49-F238E27FC236}">
                <a16:creationId xmlns:a16="http://schemas.microsoft.com/office/drawing/2014/main" id="{83344D90-08F8-42EA-6DF2-81A96A5CB882}"/>
              </a:ext>
            </a:extLst>
          </p:cNvPr>
          <p:cNvSpPr txBox="1"/>
          <p:nvPr/>
        </p:nvSpPr>
        <p:spPr>
          <a:xfrm>
            <a:off x="6845085" y="2639028"/>
            <a:ext cx="4131008" cy="830997"/>
          </a:xfrm>
          <a:prstGeom prst="rect">
            <a:avLst/>
          </a:prstGeom>
          <a:noFill/>
        </p:spPr>
        <p:txBody>
          <a:bodyPr wrap="square">
            <a:spAutoFit/>
          </a:bodyPr>
          <a:lstStyle/>
          <a:p>
            <a:r>
              <a:rPr lang="en-GB" sz="2400" b="1" dirty="0">
                <a:solidFill>
                  <a:schemeClr val="accent2"/>
                </a:solidFill>
                <a:latin typeface="Calibri"/>
                <a:cs typeface="Arial"/>
              </a:rPr>
              <a:t>Connie Davage</a:t>
            </a:r>
          </a:p>
          <a:p>
            <a:r>
              <a:rPr lang="en-GB" sz="2400" b="1" dirty="0">
                <a:latin typeface="Calibri"/>
                <a:cs typeface="Arial"/>
              </a:rPr>
              <a:t>Email</a:t>
            </a:r>
            <a:r>
              <a:rPr lang="en-GB" sz="2400" dirty="0">
                <a:latin typeface="Calibri"/>
                <a:cs typeface="Arial"/>
              </a:rPr>
              <a:t>: </a:t>
            </a:r>
            <a:r>
              <a:rPr lang="en-GB" sz="2400" dirty="0">
                <a:latin typeface="Calibri"/>
                <a:cs typeface="Arial"/>
                <a:hlinkClick r:id="rId4">
                  <a:extLst>
                    <a:ext uri="{A12FA001-AC4F-418D-AE19-62706E023703}">
                      <ahyp:hlinkClr xmlns:ahyp="http://schemas.microsoft.com/office/drawing/2018/hyperlinkcolor" val="tx"/>
                    </a:ext>
                  </a:extLst>
                </a:hlinkClick>
              </a:rPr>
              <a:t>c.davage@uwtsd.ac.uk</a:t>
            </a:r>
            <a:endParaRPr lang="en-GB" sz="2400" dirty="0">
              <a:latin typeface="Calibri"/>
              <a:cs typeface="Arial"/>
            </a:endParaRPr>
          </a:p>
        </p:txBody>
      </p:sp>
      <p:sp>
        <p:nvSpPr>
          <p:cNvPr id="10" name="TextBox 9">
            <a:extLst>
              <a:ext uri="{FF2B5EF4-FFF2-40B4-BE49-F238E27FC236}">
                <a16:creationId xmlns:a16="http://schemas.microsoft.com/office/drawing/2014/main" id="{678DB90A-AC44-F7D6-0A90-DCC1EE5E18CB}"/>
              </a:ext>
            </a:extLst>
          </p:cNvPr>
          <p:cNvSpPr txBox="1"/>
          <p:nvPr/>
        </p:nvSpPr>
        <p:spPr>
          <a:xfrm>
            <a:off x="6843127" y="3565924"/>
            <a:ext cx="4817775"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accent2"/>
                </a:solidFill>
                <a:latin typeface="Calibri"/>
                <a:ea typeface="+mn-lt"/>
                <a:cs typeface="+mn-lt"/>
              </a:rPr>
              <a:t>Campus: </a:t>
            </a:r>
            <a:r>
              <a:rPr lang="en-GB" sz="2000" b="1" dirty="0">
                <a:latin typeface="Calibri"/>
                <a:ea typeface="+mn-lt"/>
                <a:cs typeface="+mn-lt"/>
              </a:rPr>
              <a:t>Carmarthen Campus</a:t>
            </a:r>
            <a:endParaRPr lang="en-GB" sz="2000" dirty="0">
              <a:cs typeface="Calibri Light"/>
            </a:endParaRPr>
          </a:p>
          <a:p>
            <a:r>
              <a:rPr lang="en-GB" sz="2000" b="1" dirty="0">
                <a:solidFill>
                  <a:schemeClr val="accent2"/>
                </a:solidFill>
                <a:latin typeface="Calibri"/>
                <a:cs typeface="Calibri Light"/>
              </a:rPr>
              <a:t>Available:</a:t>
            </a:r>
            <a:r>
              <a:rPr lang="en-GB" sz="2000" b="1" dirty="0">
                <a:latin typeface="Calibri"/>
                <a:cs typeface="Calibri Light"/>
              </a:rPr>
              <a:t> </a:t>
            </a:r>
            <a:r>
              <a:rPr lang="en-GB" sz="2000" dirty="0">
                <a:latin typeface="Calibri"/>
                <a:cs typeface="Calibri Light"/>
              </a:rPr>
              <a:t>Monday to Friday, 9am - 4:30pm</a:t>
            </a:r>
            <a:endParaRPr lang="en-GB" sz="2000" dirty="0">
              <a:latin typeface="Calibri"/>
              <a:ea typeface="Calibri"/>
              <a:cs typeface="Calibri Light"/>
            </a:endParaRPr>
          </a:p>
        </p:txBody>
      </p:sp>
      <p:pic>
        <p:nvPicPr>
          <p:cNvPr id="12" name="Picture 11" descr="A person with sunglasses on her head&#10;&#10;AI-generated content may be incorrect.">
            <a:extLst>
              <a:ext uri="{FF2B5EF4-FFF2-40B4-BE49-F238E27FC236}">
                <a16:creationId xmlns:a16="http://schemas.microsoft.com/office/drawing/2014/main" id="{26E50BAD-158A-3E9C-5183-EBE7EAF62D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08861" y="2032068"/>
            <a:ext cx="1331398" cy="1654914"/>
          </a:xfrm>
          <a:prstGeom prst="ellipse">
            <a:avLst/>
          </a:prstGeom>
          <a:ln>
            <a:noFill/>
          </a:ln>
          <a:effectLst>
            <a:softEdge rad="112500"/>
          </a:effectLst>
        </p:spPr>
      </p:pic>
      <p:sp>
        <p:nvSpPr>
          <p:cNvPr id="8" name="TextBox 7">
            <a:extLst>
              <a:ext uri="{FF2B5EF4-FFF2-40B4-BE49-F238E27FC236}">
                <a16:creationId xmlns:a16="http://schemas.microsoft.com/office/drawing/2014/main" id="{4FD9B5FC-4274-0FE9-E8AC-FD73A8A01942}"/>
              </a:ext>
            </a:extLst>
          </p:cNvPr>
          <p:cNvSpPr txBox="1"/>
          <p:nvPr/>
        </p:nvSpPr>
        <p:spPr>
          <a:xfrm>
            <a:off x="357986" y="3681865"/>
            <a:ext cx="4218433"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accent2"/>
                </a:solidFill>
                <a:latin typeface="Calibri"/>
                <a:cs typeface="Arial"/>
              </a:rPr>
              <a:t>Emily Wild</a:t>
            </a:r>
          </a:p>
          <a:p>
            <a:r>
              <a:rPr lang="en-GB" sz="2400" b="1" dirty="0">
                <a:latin typeface="Calibri"/>
                <a:cs typeface="Arial"/>
              </a:rPr>
              <a:t>Email:  </a:t>
            </a:r>
            <a:r>
              <a:rPr lang="en-GB" sz="2400" dirty="0">
                <a:latin typeface="Calibri"/>
                <a:cs typeface="Arial"/>
                <a:hlinkClick r:id="rId6">
                  <a:extLst>
                    <a:ext uri="{A12FA001-AC4F-418D-AE19-62706E023703}">
                      <ahyp:hlinkClr xmlns:ahyp="http://schemas.microsoft.com/office/drawing/2018/hyperlinkcolor" val="tx"/>
                    </a:ext>
                  </a:extLst>
                </a:hlinkClick>
              </a:rPr>
              <a:t>Emily.wild@uwtsd.ac.uk</a:t>
            </a:r>
            <a:endParaRPr lang="en-GB" sz="2400" dirty="0">
              <a:latin typeface="Calibri"/>
              <a:cs typeface="Arial"/>
            </a:endParaRPr>
          </a:p>
          <a:p>
            <a:endParaRPr lang="en-GB" sz="2400" dirty="0">
              <a:latin typeface="Calibri"/>
              <a:cs typeface="Arial"/>
            </a:endParaRPr>
          </a:p>
        </p:txBody>
      </p:sp>
      <p:sp>
        <p:nvSpPr>
          <p:cNvPr id="13" name="TextBox 12">
            <a:extLst>
              <a:ext uri="{FF2B5EF4-FFF2-40B4-BE49-F238E27FC236}">
                <a16:creationId xmlns:a16="http://schemas.microsoft.com/office/drawing/2014/main" id="{1DC73546-8435-199E-2698-6B9D3F2BAF39}"/>
              </a:ext>
            </a:extLst>
          </p:cNvPr>
          <p:cNvSpPr txBox="1"/>
          <p:nvPr/>
        </p:nvSpPr>
        <p:spPr>
          <a:xfrm>
            <a:off x="389474" y="4724610"/>
            <a:ext cx="4804564"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accent2"/>
                </a:solidFill>
                <a:latin typeface="Calibri"/>
                <a:ea typeface="+mn-lt"/>
                <a:cs typeface="+mn-lt"/>
              </a:rPr>
              <a:t>Campus: </a:t>
            </a:r>
            <a:r>
              <a:rPr lang="en-GB" sz="2000" b="1" dirty="0">
                <a:latin typeface="Calibri"/>
                <a:ea typeface="+mn-lt"/>
                <a:cs typeface="+mn-lt"/>
              </a:rPr>
              <a:t>Swansea &amp; Cardiff Campus </a:t>
            </a:r>
            <a:r>
              <a:rPr lang="en-GB" sz="2000" b="1" dirty="0">
                <a:solidFill>
                  <a:schemeClr val="accent2"/>
                </a:solidFill>
                <a:latin typeface="Calibri"/>
                <a:cs typeface="Calibri Light"/>
              </a:rPr>
              <a:t>Available:</a:t>
            </a:r>
            <a:r>
              <a:rPr lang="en-GB" sz="2000" b="1" dirty="0">
                <a:latin typeface="Calibri"/>
                <a:cs typeface="Calibri Light"/>
              </a:rPr>
              <a:t> </a:t>
            </a:r>
            <a:r>
              <a:rPr lang="en-GB" sz="2000" dirty="0">
                <a:latin typeface="Calibri"/>
                <a:cs typeface="Calibri Light"/>
              </a:rPr>
              <a:t>Tuesday to Friday, 9am - 4:30pm</a:t>
            </a:r>
            <a:endParaRPr lang="en-GB" sz="2000" dirty="0">
              <a:latin typeface="Calibri"/>
              <a:ea typeface="Calibri"/>
              <a:cs typeface="Calibri Light"/>
            </a:endParaRPr>
          </a:p>
        </p:txBody>
      </p:sp>
      <p:pic>
        <p:nvPicPr>
          <p:cNvPr id="15" name="Content Placeholder 3" descr="A person with dark hair&#10;&#10;AI-generated content may be incorrect.">
            <a:extLst>
              <a:ext uri="{FF2B5EF4-FFF2-40B4-BE49-F238E27FC236}">
                <a16:creationId xmlns:a16="http://schemas.microsoft.com/office/drawing/2014/main" id="{4A123E07-DE63-E3D2-E5F2-52A31F5E7FC1}"/>
              </a:ext>
            </a:extLst>
          </p:cNvPr>
          <p:cNvPicPr>
            <a:picLocks noChangeAspect="1"/>
          </p:cNvPicPr>
          <p:nvPr/>
        </p:nvPicPr>
        <p:blipFill>
          <a:blip r:embed="rId7"/>
          <a:srcRect l="7739" t="32772" r="6721" b="8116"/>
          <a:stretch>
            <a:fillRect/>
          </a:stretch>
        </p:blipFill>
        <p:spPr>
          <a:xfrm>
            <a:off x="4420703" y="3572593"/>
            <a:ext cx="1550374" cy="1405842"/>
          </a:xfrm>
          <a:prstGeom prst="ellipse">
            <a:avLst/>
          </a:prstGeom>
          <a:ln>
            <a:noFill/>
          </a:ln>
          <a:effectLst>
            <a:softEdge rad="112500"/>
          </a:effectLst>
        </p:spPr>
      </p:pic>
    </p:spTree>
    <p:extLst>
      <p:ext uri="{BB962C8B-B14F-4D97-AF65-F5344CB8AC3E}">
        <p14:creationId xmlns:p14="http://schemas.microsoft.com/office/powerpoint/2010/main" val="986864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9DD9D2-59E7-5D4D-3689-27BCED925B2A}"/>
              </a:ext>
            </a:extLst>
          </p:cNvPr>
          <p:cNvSpPr>
            <a:spLocks noGrp="1"/>
          </p:cNvSpPr>
          <p:nvPr>
            <p:ph type="title"/>
          </p:nvPr>
        </p:nvSpPr>
        <p:spPr>
          <a:xfrm>
            <a:off x="199505" y="252284"/>
            <a:ext cx="11294255" cy="1003916"/>
          </a:xfrm>
        </p:spPr>
        <p:txBody>
          <a:bodyPr anchor="ctr">
            <a:normAutofit/>
          </a:bodyPr>
          <a:lstStyle/>
          <a:p>
            <a:r>
              <a:rPr lang="en-GB" sz="4000">
                <a:latin typeface="+mn-lt"/>
              </a:rPr>
              <a:t>Library Anxiety</a:t>
            </a:r>
          </a:p>
        </p:txBody>
      </p:sp>
      <p:sp>
        <p:nvSpPr>
          <p:cNvPr id="3" name="Subtitle 2">
            <a:extLst>
              <a:ext uri="{FF2B5EF4-FFF2-40B4-BE49-F238E27FC236}">
                <a16:creationId xmlns:a16="http://schemas.microsoft.com/office/drawing/2014/main" id="{EF4EF025-8539-9D9B-BA0B-2D166BC9E1E9}"/>
              </a:ext>
            </a:extLst>
          </p:cNvPr>
          <p:cNvSpPr>
            <a:spLocks noGrp="1"/>
          </p:cNvSpPr>
          <p:nvPr>
            <p:ph sz="quarter" idx="10"/>
          </p:nvPr>
        </p:nvSpPr>
        <p:spPr>
          <a:xfrm>
            <a:off x="330179" y="1195778"/>
            <a:ext cx="5823328" cy="4574040"/>
          </a:xfrm>
        </p:spPr>
        <p:txBody>
          <a:bodyPr vert="horz" lIns="91440" tIns="45720" rIns="91440" bIns="45720" rtlCol="0">
            <a:normAutofit/>
          </a:bodyPr>
          <a:lstStyle/>
          <a:p>
            <a:pPr marL="0" indent="0">
              <a:buNone/>
            </a:pPr>
            <a:r>
              <a:rPr lang="en-GB" sz="2200">
                <a:latin typeface="Calibri" panose="020F0502020204030204" pitchFamily="34" charset="0"/>
                <a:ea typeface="Calibri" panose="020F0502020204030204" pitchFamily="34" charset="0"/>
                <a:cs typeface="Calibri" panose="020F0502020204030204" pitchFamily="34" charset="0"/>
                <a:hlinkClick r:id="rId3"/>
              </a:rPr>
              <a:t>Library anxiety </a:t>
            </a:r>
            <a:r>
              <a:rPr lang="en-GB" sz="2200">
                <a:latin typeface="Calibri" panose="020F0502020204030204" pitchFamily="34" charset="0"/>
                <a:ea typeface="Calibri" panose="020F0502020204030204" pitchFamily="34" charset="0"/>
                <a:cs typeface="Calibri" panose="020F0502020204030204" pitchFamily="34" charset="0"/>
              </a:rPr>
              <a:t>is a recognised phenomenon and affects a significant number of students, (particularly those returning to education after a long time, or for the first time). </a:t>
            </a:r>
          </a:p>
          <a:p>
            <a:pPr marL="0" indent="0">
              <a:buNone/>
            </a:pPr>
            <a:r>
              <a:rPr lang="en-GB" sz="2200">
                <a:latin typeface="Calibri" panose="020F0502020204030204" pitchFamily="34" charset="0"/>
                <a:ea typeface="Calibri" panose="020F0502020204030204" pitchFamily="34" charset="0"/>
                <a:cs typeface="Calibri" panose="020F0502020204030204" pitchFamily="34" charset="0"/>
              </a:rPr>
              <a:t>Students may experience a range of emotions when entering or using a library, which can leave them feeling:</a:t>
            </a:r>
          </a:p>
          <a:p>
            <a:pPr marL="0" indent="0">
              <a:buNone/>
            </a:pPr>
            <a:endParaRPr lang="en-GB" sz="2200">
              <a:latin typeface="Calibri" panose="020F0502020204030204" pitchFamily="34" charset="0"/>
              <a:ea typeface="Calibri" panose="020F0502020204030204" pitchFamily="34" charset="0"/>
              <a:cs typeface="Calibri" panose="020F0502020204030204" pitchFamily="34" charset="0"/>
            </a:endParaRPr>
          </a:p>
          <a:p>
            <a:pPr lvl="1">
              <a:buFont typeface="Arial" panose="05000000000000000000" pitchFamily="2" charset="2"/>
              <a:buChar char="•"/>
            </a:pPr>
            <a:r>
              <a:rPr lang="en-GB" sz="2200">
                <a:latin typeface="Calibri" panose="020F0502020204030204" pitchFamily="34" charset="0"/>
                <a:ea typeface="Calibri" panose="020F0502020204030204" pitchFamily="34" charset="0"/>
                <a:cs typeface="Calibri" panose="020F0502020204030204" pitchFamily="34" charset="0"/>
              </a:rPr>
              <a:t>Anxious.</a:t>
            </a:r>
          </a:p>
          <a:p>
            <a:pPr lvl="1">
              <a:buFont typeface="Arial" panose="05000000000000000000" pitchFamily="2" charset="2"/>
              <a:buChar char="•"/>
            </a:pPr>
            <a:r>
              <a:rPr lang="en-GB" sz="2200">
                <a:latin typeface="Calibri" panose="020F0502020204030204" pitchFamily="34" charset="0"/>
                <a:ea typeface="Calibri" panose="020F0502020204030204" pitchFamily="34" charset="0"/>
                <a:cs typeface="Calibri" panose="020F0502020204030204" pitchFamily="34" charset="0"/>
              </a:rPr>
              <a:t>Overwhelmed.</a:t>
            </a:r>
          </a:p>
          <a:p>
            <a:pPr lvl="1">
              <a:buFont typeface="Arial" panose="05000000000000000000" pitchFamily="2" charset="2"/>
              <a:buChar char="•"/>
            </a:pPr>
            <a:r>
              <a:rPr lang="en-GB" sz="2200">
                <a:latin typeface="Calibri" panose="020F0502020204030204" pitchFamily="34" charset="0"/>
                <a:ea typeface="Calibri" panose="020F0502020204030204" pitchFamily="34" charset="0"/>
                <a:cs typeface="Calibri" panose="020F0502020204030204" pitchFamily="34" charset="0"/>
              </a:rPr>
              <a:t>Inferior or intimidated.</a:t>
            </a:r>
          </a:p>
          <a:p>
            <a:pPr lvl="1">
              <a:buFont typeface="Arial" panose="05000000000000000000" pitchFamily="2" charset="2"/>
              <a:buChar char="•"/>
            </a:pPr>
            <a:r>
              <a:rPr lang="en-GB" sz="2200">
                <a:latin typeface="Calibri" panose="020F0502020204030204" pitchFamily="34" charset="0"/>
                <a:ea typeface="Calibri" panose="020F0502020204030204" pitchFamily="34" charset="0"/>
                <a:cs typeface="Calibri" panose="020F0502020204030204" pitchFamily="34" charset="0"/>
              </a:rPr>
              <a:t>Inadequate.</a:t>
            </a:r>
          </a:p>
          <a:p>
            <a:pPr marL="0" indent="0">
              <a:buNone/>
            </a:pPr>
            <a:endParaRPr lang="en-GB" sz="2200"/>
          </a:p>
          <a:p>
            <a:pPr>
              <a:buFont typeface="Arial" panose="05000000000000000000" pitchFamily="2" charset="2"/>
              <a:buChar char="•"/>
            </a:pPr>
            <a:endParaRPr lang="en-GB" sz="2200"/>
          </a:p>
          <a:p>
            <a:pPr>
              <a:buFont typeface="Arial" panose="05000000000000000000" pitchFamily="2" charset="2"/>
              <a:buChar char="•"/>
            </a:pPr>
            <a:endParaRPr lang="en-GB" sz="2200"/>
          </a:p>
          <a:p>
            <a:pPr marL="0" indent="0">
              <a:buNone/>
            </a:pPr>
            <a:endParaRPr lang="en-GB" sz="2200"/>
          </a:p>
          <a:p>
            <a:pPr>
              <a:buFont typeface="Arial" panose="05000000000000000000" pitchFamily="2" charset="2"/>
              <a:buChar char="•"/>
            </a:pPr>
            <a:endParaRPr lang="en-GB" sz="2200"/>
          </a:p>
          <a:p>
            <a:pPr>
              <a:buFont typeface="Arial" panose="05000000000000000000" pitchFamily="2" charset="2"/>
              <a:buChar char="•"/>
            </a:pPr>
            <a:endParaRPr lang="en-GB" sz="2200"/>
          </a:p>
        </p:txBody>
      </p:sp>
      <p:pic>
        <p:nvPicPr>
          <p:cNvPr id="7" name="Picture 6" descr="Stressed woman working at home">
            <a:extLst>
              <a:ext uri="{FF2B5EF4-FFF2-40B4-BE49-F238E27FC236}">
                <a16:creationId xmlns:a16="http://schemas.microsoft.com/office/drawing/2014/main" id="{5D3EC273-39B0-FF39-76E6-3C5A53D4A28C}"/>
              </a:ext>
            </a:extLst>
          </p:cNvPr>
          <p:cNvPicPr>
            <a:picLocks noChangeAspect="1"/>
          </p:cNvPicPr>
          <p:nvPr/>
        </p:nvPicPr>
        <p:blipFill>
          <a:blip r:embed="rId4" cstate="print">
            <a:extLst>
              <a:ext uri="{28A0092B-C50C-407E-A947-70E740481C1C}">
                <a14:useLocalDpi xmlns:a14="http://schemas.microsoft.com/office/drawing/2010/main" val="0"/>
              </a:ext>
            </a:extLst>
          </a:blip>
          <a:srcRect l="22620" r="-1" b="-1"/>
          <a:stretch>
            <a:fillRect/>
          </a:stretch>
        </p:blipFill>
        <p:spPr>
          <a:xfrm>
            <a:off x="6402059" y="828854"/>
            <a:ext cx="5302509" cy="4574040"/>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249243452"/>
      </p:ext>
    </p:extLst>
  </p:cSld>
  <p:clrMapOvr>
    <a:masterClrMapping/>
  </p:clrMapOvr>
  <mc:AlternateContent xmlns:mc="http://schemas.openxmlformats.org/markup-compatibility/2006" xmlns:p14="http://schemas.microsoft.com/office/powerpoint/2010/main">
    <mc:Choice Requires="p14">
      <p:transition spd="med" p14:dur="700" advTm="21420">
        <p:fade/>
      </p:transition>
    </mc:Choice>
    <mc:Fallback xmlns="">
      <p:transition spd="med" advTm="21420">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795C0-9835-A2EC-1C80-7B3EE7A578E1}"/>
              </a:ext>
            </a:extLst>
          </p:cNvPr>
          <p:cNvSpPr>
            <a:spLocks noGrp="1"/>
          </p:cNvSpPr>
          <p:nvPr>
            <p:ph type="title"/>
          </p:nvPr>
        </p:nvSpPr>
        <p:spPr>
          <a:xfrm>
            <a:off x="358219" y="365125"/>
            <a:ext cx="11481847" cy="494007"/>
          </a:xfrm>
        </p:spPr>
        <p:txBody>
          <a:bodyPr>
            <a:normAutofit fontScale="90000"/>
          </a:bodyPr>
          <a:lstStyle/>
          <a:p>
            <a:r>
              <a:rPr lang="en-GB">
                <a:latin typeface="Calibri"/>
                <a:ea typeface="Calibri"/>
                <a:cs typeface="Calibri"/>
              </a:rPr>
              <a:t>Links in presentation</a:t>
            </a:r>
          </a:p>
        </p:txBody>
      </p:sp>
      <p:sp>
        <p:nvSpPr>
          <p:cNvPr id="3" name="Content Placeholder 2">
            <a:extLst>
              <a:ext uri="{FF2B5EF4-FFF2-40B4-BE49-F238E27FC236}">
                <a16:creationId xmlns:a16="http://schemas.microsoft.com/office/drawing/2014/main" id="{14A6E4F6-8DD7-2815-E5BF-679448AA2A1C}"/>
              </a:ext>
            </a:extLst>
          </p:cNvPr>
          <p:cNvSpPr>
            <a:spLocks noGrp="1"/>
          </p:cNvSpPr>
          <p:nvPr>
            <p:ph sz="quarter" idx="10"/>
          </p:nvPr>
        </p:nvSpPr>
        <p:spPr>
          <a:xfrm>
            <a:off x="358219" y="1043787"/>
            <a:ext cx="7624549" cy="4300223"/>
          </a:xfrm>
        </p:spPr>
        <p:txBody>
          <a:bodyPr vert="horz" lIns="91440" tIns="45720" rIns="91440" bIns="45720" rtlCol="0" anchor="t">
            <a:normAutofit/>
          </a:bodyPr>
          <a:lstStyle/>
          <a:p>
            <a:r>
              <a:rPr lang="en-GB" sz="2400">
                <a:latin typeface="Calibri"/>
                <a:ea typeface="Calibri"/>
                <a:cs typeface="Calibri"/>
              </a:rPr>
              <a:t>Our online information literacy skills content is linked (via the orange infoskills buttons) at key points throughout the presentation. </a:t>
            </a:r>
          </a:p>
          <a:p>
            <a:pPr marL="0" indent="0">
              <a:buNone/>
            </a:pPr>
            <a:endParaRPr lang="en-GB" sz="2400">
              <a:latin typeface="Calibri"/>
              <a:ea typeface="Calibri"/>
              <a:cs typeface="Calibri"/>
            </a:endParaRPr>
          </a:p>
          <a:p>
            <a:r>
              <a:rPr lang="en-GB" sz="2400">
                <a:latin typeface="Calibri"/>
                <a:ea typeface="Calibri"/>
                <a:cs typeface="Calibri"/>
              </a:rPr>
              <a:t>Use these infoskills to support, expand, and refresh your academic skills during your studies.</a:t>
            </a:r>
          </a:p>
          <a:p>
            <a:endParaRPr lang="en-GB" sz="2400">
              <a:latin typeface="Calibri"/>
              <a:ea typeface="Calibri"/>
              <a:cs typeface="Calibri"/>
            </a:endParaRPr>
          </a:p>
          <a:p>
            <a:r>
              <a:rPr lang="en-GB" sz="2400">
                <a:ea typeface="Calibri Light"/>
                <a:cs typeface="Calibri Light"/>
              </a:rPr>
              <a:t>QR codes may also be provided throughout the presentation to enable quick access to relevant webpages, resources, or further information.</a:t>
            </a:r>
          </a:p>
        </p:txBody>
      </p:sp>
      <p:sp>
        <p:nvSpPr>
          <p:cNvPr id="5" name="TextBox 4">
            <a:extLst>
              <a:ext uri="{FF2B5EF4-FFF2-40B4-BE49-F238E27FC236}">
                <a16:creationId xmlns:a16="http://schemas.microsoft.com/office/drawing/2014/main" id="{DDD916B7-7C34-64BC-360B-048ADA506824}"/>
              </a:ext>
            </a:extLst>
          </p:cNvPr>
          <p:cNvSpPr txBox="1"/>
          <p:nvPr/>
        </p:nvSpPr>
        <p:spPr>
          <a:xfrm>
            <a:off x="8129145" y="2365358"/>
            <a:ext cx="3820677" cy="58477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Library infoskills Link</a:t>
            </a:r>
            <a:r>
              <a:rPr lang="en-GB" sz="3200" b="1">
                <a:solidFill>
                  <a:schemeClr val="bg1"/>
                </a:solidFill>
                <a:latin typeface="Calibri"/>
                <a:ea typeface="Calibri Light"/>
                <a:cs typeface="Calibri Light"/>
              </a:rPr>
              <a:t> </a:t>
            </a:r>
          </a:p>
        </p:txBody>
      </p:sp>
      <p:pic>
        <p:nvPicPr>
          <p:cNvPr id="9" name="Picture 8">
            <a:extLst>
              <a:ext uri="{FF2B5EF4-FFF2-40B4-BE49-F238E27FC236}">
                <a16:creationId xmlns:a16="http://schemas.microsoft.com/office/drawing/2014/main" id="{D71EE687-1596-A772-0C21-D6BE8B1C3A34}"/>
              </a:ext>
            </a:extLst>
          </p:cNvPr>
          <p:cNvPicPr>
            <a:picLocks noChangeAspect="1"/>
          </p:cNvPicPr>
          <p:nvPr/>
        </p:nvPicPr>
        <p:blipFill>
          <a:blip r:embed="rId3"/>
          <a:stretch>
            <a:fillRect/>
          </a:stretch>
        </p:blipFill>
        <p:spPr>
          <a:xfrm>
            <a:off x="9290652" y="3526052"/>
            <a:ext cx="1549591" cy="1511611"/>
          </a:xfrm>
          <a:prstGeom prst="rect">
            <a:avLst/>
          </a:prstGeom>
        </p:spPr>
      </p:pic>
      <p:sp>
        <p:nvSpPr>
          <p:cNvPr id="10" name="TextBox 9">
            <a:extLst>
              <a:ext uri="{FF2B5EF4-FFF2-40B4-BE49-F238E27FC236}">
                <a16:creationId xmlns:a16="http://schemas.microsoft.com/office/drawing/2014/main" id="{E15469D8-F1B3-DB12-110D-4DFF5345D931}"/>
              </a:ext>
            </a:extLst>
          </p:cNvPr>
          <p:cNvSpPr txBox="1"/>
          <p:nvPr/>
        </p:nvSpPr>
        <p:spPr>
          <a:xfrm rot="21168798">
            <a:off x="9661594" y="4965160"/>
            <a:ext cx="2054731" cy="584775"/>
          </a:xfrm>
          <a:prstGeom prst="rect">
            <a:avLst/>
          </a:prstGeom>
          <a:noFill/>
        </p:spPr>
        <p:txBody>
          <a:bodyPr wrap="square" rtlCol="0">
            <a:spAutoFit/>
          </a:bodyPr>
          <a:lstStyle/>
          <a:p>
            <a:r>
              <a:rPr lang="en-GB" sz="3200" b="1">
                <a:latin typeface="Comic Sans MS" panose="030F0702030302020204" pitchFamily="66" charset="0"/>
              </a:rPr>
              <a:t>Scan Me</a:t>
            </a:r>
            <a:endParaRPr lang="en-US" sz="3200" b="1">
              <a:latin typeface="Comic Sans MS" panose="030F0702030302020204" pitchFamily="66" charset="0"/>
            </a:endParaRPr>
          </a:p>
        </p:txBody>
      </p:sp>
      <p:sp>
        <p:nvSpPr>
          <p:cNvPr id="11" name="Arrow: Curved Right 10">
            <a:extLst>
              <a:ext uri="{FF2B5EF4-FFF2-40B4-BE49-F238E27FC236}">
                <a16:creationId xmlns:a16="http://schemas.microsoft.com/office/drawing/2014/main" id="{CF9DB689-57B4-CC71-46FB-5C17A3E80743}"/>
              </a:ext>
            </a:extLst>
          </p:cNvPr>
          <p:cNvSpPr/>
          <p:nvPr/>
        </p:nvSpPr>
        <p:spPr>
          <a:xfrm flipV="1">
            <a:off x="8759952" y="3941063"/>
            <a:ext cx="504737" cy="1274183"/>
          </a:xfrm>
          <a:prstGeom prst="curvedRigh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9474447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995C6-8F03-ED9F-4695-CA3E444CC32C}"/>
              </a:ext>
            </a:extLst>
          </p:cNvPr>
          <p:cNvSpPr>
            <a:spLocks noGrp="1"/>
          </p:cNvSpPr>
          <p:nvPr>
            <p:ph type="title"/>
          </p:nvPr>
        </p:nvSpPr>
        <p:spPr>
          <a:xfrm>
            <a:off x="358219" y="365126"/>
            <a:ext cx="11481847" cy="521226"/>
          </a:xfrm>
        </p:spPr>
        <p:txBody>
          <a:bodyPr>
            <a:normAutofit fontScale="90000"/>
          </a:bodyPr>
          <a:lstStyle/>
          <a:p>
            <a:r>
              <a:rPr lang="en-GB" dirty="0"/>
              <a:t>Distance Learners</a:t>
            </a:r>
            <a:endParaRPr lang="en-US" dirty="0"/>
          </a:p>
        </p:txBody>
      </p:sp>
      <p:sp>
        <p:nvSpPr>
          <p:cNvPr id="4" name="TextBox 3">
            <a:extLst>
              <a:ext uri="{FF2B5EF4-FFF2-40B4-BE49-F238E27FC236}">
                <a16:creationId xmlns:a16="http://schemas.microsoft.com/office/drawing/2014/main" id="{086BBD0B-047A-9554-7256-5E87AD8786EB}"/>
              </a:ext>
            </a:extLst>
          </p:cNvPr>
          <p:cNvSpPr txBox="1"/>
          <p:nvPr/>
        </p:nvSpPr>
        <p:spPr>
          <a:xfrm>
            <a:off x="590901" y="1875179"/>
            <a:ext cx="10797026" cy="3416320"/>
          </a:xfrm>
          <a:prstGeom prst="rect">
            <a:avLst/>
          </a:prstGeom>
          <a:noFill/>
        </p:spPr>
        <p:txBody>
          <a:bodyPr wrap="square" rtlCol="0">
            <a:spAutoFit/>
          </a:bodyPr>
          <a:lstStyle/>
          <a:p>
            <a:endParaRPr lang="en-GB" sz="2400" dirty="0"/>
          </a:p>
          <a:p>
            <a:pPr marL="285750" indent="-285750">
              <a:buFont typeface="Arial" panose="020B0604020202020204" pitchFamily="34" charset="0"/>
              <a:buChar char="•"/>
            </a:pPr>
            <a:r>
              <a:rPr lang="en-GB" sz="2400" dirty="0"/>
              <a:t>Postal Loans.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Requesting scans of articles or chapters of books.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Requesting items not held by the library.</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Joining </a:t>
            </a:r>
            <a:r>
              <a:rPr lang="en-GB" sz="2400" dirty="0">
                <a:hlinkClick r:id="rId2"/>
              </a:rPr>
              <a:t>SCONUL</a:t>
            </a:r>
            <a:r>
              <a:rPr lang="en-GB" sz="2400" dirty="0"/>
              <a:t> to access materials from a University closer to you.</a:t>
            </a:r>
          </a:p>
          <a:p>
            <a:pPr marL="285750" indent="-285750">
              <a:buFont typeface="Arial" panose="020B0604020202020204" pitchFamily="34" charset="0"/>
              <a:buChar char="•"/>
            </a:pPr>
            <a:endParaRPr lang="en-US" sz="2400" dirty="0"/>
          </a:p>
        </p:txBody>
      </p:sp>
      <p:sp>
        <p:nvSpPr>
          <p:cNvPr id="6" name="TextBox 5">
            <a:extLst>
              <a:ext uri="{FF2B5EF4-FFF2-40B4-BE49-F238E27FC236}">
                <a16:creationId xmlns:a16="http://schemas.microsoft.com/office/drawing/2014/main" id="{6126A6CE-DB81-9C03-0B3F-AD700F3C327B}"/>
              </a:ext>
            </a:extLst>
          </p:cNvPr>
          <p:cNvSpPr txBox="1"/>
          <p:nvPr/>
        </p:nvSpPr>
        <p:spPr>
          <a:xfrm>
            <a:off x="512363" y="1149933"/>
            <a:ext cx="10249521" cy="830997"/>
          </a:xfrm>
          <a:prstGeom prst="rect">
            <a:avLst/>
          </a:prstGeom>
          <a:noFill/>
        </p:spPr>
        <p:txBody>
          <a:bodyPr wrap="square">
            <a:spAutoFit/>
          </a:bodyPr>
          <a:lstStyle/>
          <a:p>
            <a:r>
              <a:rPr lang="en-GB" sz="2400" dirty="0"/>
              <a:t>The </a:t>
            </a:r>
            <a:r>
              <a:rPr lang="en-GB" sz="2400" dirty="0">
                <a:hlinkClick r:id="rId3"/>
              </a:rPr>
              <a:t>Library webpage </a:t>
            </a:r>
            <a:r>
              <a:rPr lang="en-GB" sz="2400" dirty="0"/>
              <a:t>has lots of support for our distance learners and includes information on: </a:t>
            </a:r>
          </a:p>
        </p:txBody>
      </p:sp>
    </p:spTree>
    <p:extLst>
      <p:ext uri="{BB962C8B-B14F-4D97-AF65-F5344CB8AC3E}">
        <p14:creationId xmlns:p14="http://schemas.microsoft.com/office/powerpoint/2010/main" val="9195770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a:xfrm>
            <a:off x="355076" y="79794"/>
            <a:ext cx="11481847" cy="928838"/>
          </a:xfrm>
        </p:spPr>
        <p:txBody>
          <a:bodyPr/>
          <a:lstStyle/>
          <a:p>
            <a:r>
              <a:rPr lang="en-GB">
                <a:latin typeface="+mn-lt"/>
              </a:rPr>
              <a:t>Services and support </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nvPr>
        </p:nvGraphicFramePr>
        <p:xfrm>
          <a:off x="443459" y="1093228"/>
          <a:ext cx="10613606" cy="42939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hlinkClick r:id="rId7"/>
            <a:extLst>
              <a:ext uri="{FF2B5EF4-FFF2-40B4-BE49-F238E27FC236}">
                <a16:creationId xmlns:a16="http://schemas.microsoft.com/office/drawing/2014/main" id="{4F8ADCE4-DC92-4E09-B183-5F21D21C0A91}"/>
              </a:ext>
            </a:extLst>
          </p:cNvPr>
          <p:cNvPicPr>
            <a:picLocks noChangeAspect="1"/>
          </p:cNvPicPr>
          <p:nvPr/>
        </p:nvPicPr>
        <p:blipFill>
          <a:blip r:embed="rId8"/>
          <a:stretch>
            <a:fillRect/>
          </a:stretch>
        </p:blipFill>
        <p:spPr>
          <a:xfrm>
            <a:off x="10753750" y="4277731"/>
            <a:ext cx="1385355" cy="1365399"/>
          </a:xfrm>
          <a:prstGeom prst="rect">
            <a:avLst/>
          </a:prstGeom>
        </p:spPr>
      </p:pic>
    </p:spTree>
    <p:extLst>
      <p:ext uri="{BB962C8B-B14F-4D97-AF65-F5344CB8AC3E}">
        <p14:creationId xmlns:p14="http://schemas.microsoft.com/office/powerpoint/2010/main" val="2713075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644843"/>
          </a:xfrm>
        </p:spPr>
        <p:txBody>
          <a:bodyPr>
            <a:normAutofit fontScale="90000"/>
          </a:bodyPr>
          <a:lstStyle/>
          <a:p>
            <a:r>
              <a:rPr lang="en-GB">
                <a:latin typeface="Calibri"/>
                <a:ea typeface="Calibri"/>
                <a:cs typeface="Calibri"/>
              </a:rPr>
              <a:t>Online Resource Lists – your shortcut</a:t>
            </a:r>
          </a:p>
        </p:txBody>
      </p:sp>
      <p:sp>
        <p:nvSpPr>
          <p:cNvPr id="4" name="TextBox 3">
            <a:extLst>
              <a:ext uri="{FF2B5EF4-FFF2-40B4-BE49-F238E27FC236}">
                <a16:creationId xmlns:a16="http://schemas.microsoft.com/office/drawing/2014/main" id="{4D25F6F5-B8B7-8979-1BCA-37B0F1F4C976}"/>
              </a:ext>
            </a:extLst>
          </p:cNvPr>
          <p:cNvSpPr txBox="1"/>
          <p:nvPr/>
        </p:nvSpPr>
        <p:spPr>
          <a:xfrm>
            <a:off x="156584" y="1206542"/>
            <a:ext cx="11878832" cy="830997"/>
          </a:xfrm>
          <a:prstGeom prst="rect">
            <a:avLst/>
          </a:prstGeom>
          <a:noFill/>
        </p:spPr>
        <p:txBody>
          <a:bodyPr wrap="square" lIns="91440" tIns="45720" rIns="91440" bIns="45720" anchor="t">
            <a:spAutoFit/>
          </a:bodyPr>
          <a:lstStyle/>
          <a:p>
            <a:r>
              <a:rPr lang="en-GB" sz="2400">
                <a:latin typeface="Calibri"/>
                <a:ea typeface="Calibri"/>
                <a:cs typeface="Calibri"/>
              </a:rPr>
              <a:t>Your lecturers have already selected  key books, articles, and materials to begin your research and they are all in one place for easy access!</a:t>
            </a:r>
          </a:p>
        </p:txBody>
      </p:sp>
      <p:sp>
        <p:nvSpPr>
          <p:cNvPr id="7" name="TextBox 6">
            <a:extLst>
              <a:ext uri="{FF2B5EF4-FFF2-40B4-BE49-F238E27FC236}">
                <a16:creationId xmlns:a16="http://schemas.microsoft.com/office/drawing/2014/main" id="{4C0E654F-B671-3A9F-4219-525883B430EC}"/>
              </a:ext>
            </a:extLst>
          </p:cNvPr>
          <p:cNvSpPr txBox="1"/>
          <p:nvPr/>
        </p:nvSpPr>
        <p:spPr>
          <a:xfrm>
            <a:off x="1026493" y="5251348"/>
            <a:ext cx="4759233" cy="400110"/>
          </a:xfrm>
          <a:prstGeom prst="rect">
            <a:avLst/>
          </a:prstGeom>
          <a:noFill/>
        </p:spPr>
        <p:txBody>
          <a:bodyPr wrap="square" lIns="91440" tIns="45720" rIns="91440" bIns="45720" rtlCol="0" anchor="t">
            <a:spAutoFit/>
          </a:bodyPr>
          <a:lstStyle/>
          <a:p>
            <a:r>
              <a:rPr lang="en-GB" sz="2000" b="1">
                <a:solidFill>
                  <a:schemeClr val="accent2"/>
                </a:solidFill>
                <a:latin typeface="Calibri "/>
              </a:rPr>
              <a:t>N.B. You must sign into your list to access!</a:t>
            </a:r>
            <a:endParaRPr lang="en-US" sz="2000" b="1">
              <a:solidFill>
                <a:schemeClr val="accent2"/>
              </a:solidFill>
              <a:latin typeface="Calibri "/>
            </a:endParaRPr>
          </a:p>
        </p:txBody>
      </p:sp>
      <p:pic>
        <p:nvPicPr>
          <p:cNvPr id="9" name="Picture 8">
            <a:extLst>
              <a:ext uri="{FF2B5EF4-FFF2-40B4-BE49-F238E27FC236}">
                <a16:creationId xmlns:a16="http://schemas.microsoft.com/office/drawing/2014/main" id="{56B00FE1-38F8-A35D-86A8-38EFF13CE386}"/>
              </a:ext>
            </a:extLst>
          </p:cNvPr>
          <p:cNvPicPr>
            <a:picLocks noChangeAspect="1"/>
          </p:cNvPicPr>
          <p:nvPr/>
        </p:nvPicPr>
        <p:blipFill>
          <a:blip r:embed="rId2"/>
          <a:stretch>
            <a:fillRect/>
          </a:stretch>
        </p:blipFill>
        <p:spPr>
          <a:xfrm>
            <a:off x="556583" y="2220875"/>
            <a:ext cx="5707058" cy="272494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8195CD51-538B-51BB-1034-5D9A8AC32AE2}"/>
              </a:ext>
            </a:extLst>
          </p:cNvPr>
          <p:cNvSpPr txBox="1"/>
          <p:nvPr/>
        </p:nvSpPr>
        <p:spPr>
          <a:xfrm>
            <a:off x="9205860" y="426791"/>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Online resource lists</a:t>
            </a:r>
            <a:endParaRPr lang="en-US">
              <a:solidFill>
                <a:schemeClr val="bg1"/>
              </a:solidFill>
            </a:endParaRPr>
          </a:p>
        </p:txBody>
      </p:sp>
      <p:pic>
        <p:nvPicPr>
          <p:cNvPr id="5" name="Picture 4">
            <a:extLst>
              <a:ext uri="{FF2B5EF4-FFF2-40B4-BE49-F238E27FC236}">
                <a16:creationId xmlns:a16="http://schemas.microsoft.com/office/drawing/2014/main" id="{27CA9E77-E39B-44A4-5ABF-E3410A653832}"/>
              </a:ext>
            </a:extLst>
          </p:cNvPr>
          <p:cNvPicPr>
            <a:picLocks noChangeAspect="1"/>
          </p:cNvPicPr>
          <p:nvPr/>
        </p:nvPicPr>
        <p:blipFill>
          <a:blip r:embed="rId4"/>
          <a:stretch>
            <a:fillRect/>
          </a:stretch>
        </p:blipFill>
        <p:spPr>
          <a:xfrm>
            <a:off x="10548654" y="4012029"/>
            <a:ext cx="1485290" cy="1546530"/>
          </a:xfrm>
          <a:prstGeom prst="rect">
            <a:avLst/>
          </a:prstGeom>
        </p:spPr>
      </p:pic>
      <p:sp>
        <p:nvSpPr>
          <p:cNvPr id="11" name="TextBox 10">
            <a:extLst>
              <a:ext uri="{FF2B5EF4-FFF2-40B4-BE49-F238E27FC236}">
                <a16:creationId xmlns:a16="http://schemas.microsoft.com/office/drawing/2014/main" id="{55B6ED0C-B552-E5D9-4BB9-A2C95A516C62}"/>
              </a:ext>
            </a:extLst>
          </p:cNvPr>
          <p:cNvSpPr txBox="1"/>
          <p:nvPr/>
        </p:nvSpPr>
        <p:spPr>
          <a:xfrm>
            <a:off x="6490931" y="2613853"/>
            <a:ext cx="4891935" cy="1938992"/>
          </a:xfrm>
          <a:prstGeom prst="rect">
            <a:avLst/>
          </a:prstGeom>
          <a:noFill/>
        </p:spPr>
        <p:txBody>
          <a:bodyPr wrap="square">
            <a:spAutoFit/>
          </a:bodyPr>
          <a:lstStyle/>
          <a:p>
            <a:pPr marL="0" indent="0">
              <a:buNone/>
            </a:pPr>
            <a:r>
              <a:rPr lang="en-GB" sz="2400" b="1">
                <a:latin typeface="Calibri"/>
                <a:ea typeface="Calibri"/>
                <a:cs typeface="Calibri"/>
              </a:rPr>
              <a:t>Where to Find Them:</a:t>
            </a:r>
          </a:p>
          <a:p>
            <a:pPr marL="0" indent="0">
              <a:buNone/>
            </a:pPr>
            <a:endParaRPr lang="en-GB" sz="2400" b="1">
              <a:latin typeface="Calibri"/>
              <a:ea typeface="Calibri"/>
              <a:cs typeface="Calibri"/>
            </a:endParaRPr>
          </a:p>
          <a:p>
            <a:pPr lvl="1">
              <a:buFont typeface="Arial" panose="020B0604020202020204" pitchFamily="34" charset="0"/>
              <a:buChar char="•"/>
            </a:pPr>
            <a:r>
              <a:rPr lang="en-GB" sz="2400">
                <a:latin typeface="Calibri"/>
                <a:ea typeface="Calibri"/>
                <a:cs typeface="Calibri"/>
              </a:rPr>
              <a:t>On your </a:t>
            </a:r>
            <a:r>
              <a:rPr lang="en-GB" sz="2400" b="1">
                <a:solidFill>
                  <a:schemeClr val="accent2"/>
                </a:solidFill>
                <a:latin typeface="Calibri"/>
                <a:ea typeface="Calibri"/>
                <a:cs typeface="Calibri"/>
                <a:hlinkClick r:id="rId5">
                  <a:extLst>
                    <a:ext uri="{A12FA001-AC4F-418D-AE19-62706E023703}">
                      <ahyp:hlinkClr xmlns:ahyp="http://schemas.microsoft.com/office/drawing/2018/hyperlinkcolor" val="tx"/>
                    </a:ext>
                  </a:extLst>
                </a:hlinkClick>
              </a:rPr>
              <a:t>Moodle </a:t>
            </a:r>
            <a:r>
              <a:rPr lang="en-GB" sz="2400" b="1">
                <a:latin typeface="Calibri"/>
                <a:ea typeface="Calibri"/>
                <a:cs typeface="Calibri"/>
                <a:hlinkClick r:id="rId5">
                  <a:extLst>
                    <a:ext uri="{A12FA001-AC4F-418D-AE19-62706E023703}">
                      <ahyp:hlinkClr xmlns:ahyp="http://schemas.microsoft.com/office/drawing/2018/hyperlinkcolor" val="tx"/>
                    </a:ext>
                  </a:extLst>
                </a:hlinkClick>
              </a:rPr>
              <a:t> </a:t>
            </a:r>
            <a:r>
              <a:rPr lang="en-GB" sz="2400">
                <a:latin typeface="Calibri"/>
                <a:ea typeface="Calibri"/>
                <a:cs typeface="Calibri"/>
              </a:rPr>
              <a:t>course pages</a:t>
            </a:r>
            <a:r>
              <a:rPr lang="en-GB" sz="2400" b="1">
                <a:latin typeface="Calibri"/>
                <a:ea typeface="Calibri"/>
                <a:cs typeface="Calibri"/>
              </a:rPr>
              <a:t>.</a:t>
            </a:r>
          </a:p>
          <a:p>
            <a:pPr lvl="1"/>
            <a:endParaRPr lang="en-GB" sz="2400" b="1">
              <a:latin typeface="Calibri"/>
              <a:ea typeface="Calibri"/>
              <a:cs typeface="Calibri"/>
            </a:endParaRPr>
          </a:p>
          <a:p>
            <a:pPr lvl="1">
              <a:buFont typeface="Arial" panose="020B0604020202020204" pitchFamily="34" charset="0"/>
              <a:buChar char="•"/>
            </a:pPr>
            <a:r>
              <a:rPr lang="en-GB" sz="2400">
                <a:latin typeface="Calibri"/>
                <a:ea typeface="Calibri"/>
                <a:cs typeface="Calibri"/>
              </a:rPr>
              <a:t>Or via the </a:t>
            </a:r>
            <a:r>
              <a:rPr lang="en-GB" sz="2400" b="1">
                <a:solidFill>
                  <a:schemeClr val="accent2"/>
                </a:solidFill>
                <a:latin typeface="Calibri"/>
                <a:ea typeface="Calibri"/>
                <a:cs typeface="Calibri"/>
                <a:hlinkClick r:id="rId6">
                  <a:extLst>
                    <a:ext uri="{A12FA001-AC4F-418D-AE19-62706E023703}">
                      <ahyp:hlinkClr xmlns:ahyp="http://schemas.microsoft.com/office/drawing/2018/hyperlinkcolor" val="tx"/>
                    </a:ext>
                  </a:extLst>
                </a:hlinkClick>
              </a:rPr>
              <a:t>Library website</a:t>
            </a:r>
            <a:r>
              <a:rPr lang="en-GB" sz="2400" b="1">
                <a:latin typeface="Calibri"/>
                <a:ea typeface="Calibri"/>
                <a:cs typeface="Calibri"/>
                <a:hlinkClick r:id="rId6">
                  <a:extLst>
                    <a:ext uri="{A12FA001-AC4F-418D-AE19-62706E023703}">
                      <ahyp:hlinkClr xmlns:ahyp="http://schemas.microsoft.com/office/drawing/2018/hyperlinkcolor" val="tx"/>
                    </a:ext>
                  </a:extLst>
                </a:hlinkClick>
              </a:rPr>
              <a:t>.</a:t>
            </a:r>
            <a:endParaRPr lang="en-GB" sz="2400" b="1">
              <a:latin typeface="Calibri"/>
              <a:ea typeface="Calibri"/>
              <a:cs typeface="Calibri"/>
            </a:endParaRPr>
          </a:p>
        </p:txBody>
      </p:sp>
    </p:spTree>
    <p:extLst>
      <p:ext uri="{BB962C8B-B14F-4D97-AF65-F5344CB8AC3E}">
        <p14:creationId xmlns:p14="http://schemas.microsoft.com/office/powerpoint/2010/main" val="19568650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B1A4D3-2751-487B-5E76-E3399D217705}"/>
              </a:ext>
            </a:extLst>
          </p:cNvPr>
          <p:cNvPicPr>
            <a:picLocks noChangeAspect="1"/>
          </p:cNvPicPr>
          <p:nvPr/>
        </p:nvPicPr>
        <p:blipFill>
          <a:blip r:embed="rId2"/>
          <a:srcRect r="25156"/>
          <a:stretch>
            <a:fillRect/>
          </a:stretch>
        </p:blipFill>
        <p:spPr>
          <a:xfrm>
            <a:off x="7388128" y="1773106"/>
            <a:ext cx="4451938" cy="275480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itle 5">
            <a:extLst>
              <a:ext uri="{FF2B5EF4-FFF2-40B4-BE49-F238E27FC236}">
                <a16:creationId xmlns:a16="http://schemas.microsoft.com/office/drawing/2014/main" id="{2CB143B4-9FCB-F86A-643F-BD12C9044F70}"/>
              </a:ext>
            </a:extLst>
          </p:cNvPr>
          <p:cNvSpPr>
            <a:spLocks noGrp="1"/>
          </p:cNvSpPr>
          <p:nvPr>
            <p:ph type="title"/>
          </p:nvPr>
        </p:nvSpPr>
        <p:spPr>
          <a:xfrm>
            <a:off x="358219" y="365125"/>
            <a:ext cx="11481847" cy="601693"/>
          </a:xfrm>
        </p:spPr>
        <p:txBody>
          <a:bodyPr>
            <a:normAutofit fontScale="90000"/>
          </a:bodyPr>
          <a:lstStyle/>
          <a:p>
            <a:r>
              <a:rPr lang="en-GB">
                <a:latin typeface="+mn-lt"/>
              </a:rPr>
              <a:t>Online Resource List (ORL) demo</a:t>
            </a:r>
            <a:endParaRPr lang="en-US">
              <a:latin typeface="+mn-lt"/>
            </a:endParaRPr>
          </a:p>
        </p:txBody>
      </p:sp>
      <p:sp>
        <p:nvSpPr>
          <p:cNvPr id="9" name="TextBox 8">
            <a:extLst>
              <a:ext uri="{FF2B5EF4-FFF2-40B4-BE49-F238E27FC236}">
                <a16:creationId xmlns:a16="http://schemas.microsoft.com/office/drawing/2014/main" id="{210117BD-A1D7-59E9-9818-045E07DA9C62}"/>
              </a:ext>
            </a:extLst>
          </p:cNvPr>
          <p:cNvSpPr txBox="1"/>
          <p:nvPr/>
        </p:nvSpPr>
        <p:spPr>
          <a:xfrm>
            <a:off x="299515" y="1322048"/>
            <a:ext cx="7621402" cy="3785652"/>
          </a:xfrm>
          <a:prstGeom prst="rect">
            <a:avLst/>
          </a:prstGeom>
          <a:noFill/>
        </p:spPr>
        <p:txBody>
          <a:bodyPr wrap="square">
            <a:spAutoFit/>
          </a:bodyPr>
          <a:lstStyle/>
          <a:p>
            <a:pPr marL="457200" indent="-457200">
              <a:buFont typeface="Arial" panose="020B0604020202020204" pitchFamily="34" charset="0"/>
              <a:buChar char="•"/>
            </a:pPr>
            <a:r>
              <a:rPr lang="en-GB" sz="2400" dirty="0"/>
              <a:t>Search for your reading list by course code in ‘</a:t>
            </a:r>
            <a:r>
              <a:rPr lang="en-GB" sz="2400" b="1" dirty="0"/>
              <a:t>ALL Lists’</a:t>
            </a:r>
            <a:r>
              <a:rPr lang="en-GB" sz="2400" dirty="0"/>
              <a:t>. </a:t>
            </a:r>
            <a:r>
              <a:rPr lang="en-GB" sz="2400" dirty="0">
                <a:solidFill>
                  <a:schemeClr val="accent2"/>
                </a:solidFill>
              </a:rPr>
              <a:t>E.g. BMPI6000 </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Click ‘Add’(to add to </a:t>
            </a:r>
            <a:r>
              <a:rPr lang="en-GB" sz="2400" b="1" dirty="0"/>
              <a:t>‘My Lists’).</a:t>
            </a:r>
          </a:p>
          <a:p>
            <a:pPr marL="457200" indent="-457200">
              <a:buFont typeface="Arial" panose="020B0604020202020204" pitchFamily="34" charset="0"/>
              <a:buChar char="•"/>
            </a:pPr>
            <a:endParaRPr lang="en-GB" sz="2400" b="1" dirty="0"/>
          </a:p>
          <a:p>
            <a:pPr marL="457200" indent="-457200">
              <a:buFont typeface="Arial" panose="020B0604020202020204" pitchFamily="34" charset="0"/>
              <a:buChar char="•"/>
            </a:pPr>
            <a:r>
              <a:rPr lang="en-GB" sz="2400" dirty="0"/>
              <a:t>Search and add ‘</a:t>
            </a:r>
            <a:r>
              <a:rPr lang="en-GB" sz="2400" b="1" dirty="0"/>
              <a:t>LIB02</a:t>
            </a:r>
            <a:r>
              <a:rPr lang="en-GB" sz="2400" dirty="0"/>
              <a:t>’ to your lists. </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Click on list title to open and access the contents.</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Choose a title and click                         to read online. </a:t>
            </a:r>
          </a:p>
        </p:txBody>
      </p:sp>
      <p:pic>
        <p:nvPicPr>
          <p:cNvPr id="11" name="Picture 10">
            <a:extLst>
              <a:ext uri="{FF2B5EF4-FFF2-40B4-BE49-F238E27FC236}">
                <a16:creationId xmlns:a16="http://schemas.microsoft.com/office/drawing/2014/main" id="{12A27865-6166-F33E-E652-93127D6167A3}"/>
              </a:ext>
            </a:extLst>
          </p:cNvPr>
          <p:cNvPicPr>
            <a:picLocks noChangeAspect="1"/>
          </p:cNvPicPr>
          <p:nvPr/>
        </p:nvPicPr>
        <p:blipFill>
          <a:blip r:embed="rId3"/>
          <a:stretch>
            <a:fillRect/>
          </a:stretch>
        </p:blipFill>
        <p:spPr>
          <a:xfrm>
            <a:off x="10796474" y="4312918"/>
            <a:ext cx="1305279" cy="1359161"/>
          </a:xfrm>
          <a:prstGeom prst="rect">
            <a:avLst/>
          </a:prstGeom>
        </p:spPr>
      </p:pic>
      <p:sp>
        <p:nvSpPr>
          <p:cNvPr id="12" name="TextBox 11">
            <a:extLst>
              <a:ext uri="{FF2B5EF4-FFF2-40B4-BE49-F238E27FC236}">
                <a16:creationId xmlns:a16="http://schemas.microsoft.com/office/drawing/2014/main" id="{66E3E5A9-E6B1-8546-F83C-AD3C585DAE2A}"/>
              </a:ext>
            </a:extLst>
          </p:cNvPr>
          <p:cNvSpPr txBox="1"/>
          <p:nvPr/>
        </p:nvSpPr>
        <p:spPr>
          <a:xfrm>
            <a:off x="8230821" y="5084894"/>
            <a:ext cx="2565653" cy="369332"/>
          </a:xfrm>
          <a:prstGeom prst="rect">
            <a:avLst/>
          </a:prstGeom>
          <a:noFill/>
        </p:spPr>
        <p:txBody>
          <a:bodyPr wrap="square" rtlCol="0">
            <a:spAutoFit/>
          </a:bodyPr>
          <a:lstStyle/>
          <a:p>
            <a:r>
              <a:rPr lang="en-GB">
                <a:hlinkClick r:id="rId4"/>
              </a:rPr>
              <a:t>Online Resource List Link</a:t>
            </a:r>
            <a:endParaRPr lang="en-US"/>
          </a:p>
        </p:txBody>
      </p:sp>
      <p:pic>
        <p:nvPicPr>
          <p:cNvPr id="14" name="Picture 13">
            <a:extLst>
              <a:ext uri="{FF2B5EF4-FFF2-40B4-BE49-F238E27FC236}">
                <a16:creationId xmlns:a16="http://schemas.microsoft.com/office/drawing/2014/main" id="{0A9B22F4-D68B-CE14-F153-8D86C6562558}"/>
              </a:ext>
            </a:extLst>
          </p:cNvPr>
          <p:cNvPicPr>
            <a:picLocks noChangeAspect="1"/>
          </p:cNvPicPr>
          <p:nvPr/>
        </p:nvPicPr>
        <p:blipFill>
          <a:blip r:embed="rId5"/>
          <a:srcRect l="7597" t="21451" b="8354"/>
          <a:stretch>
            <a:fillRect/>
          </a:stretch>
        </p:blipFill>
        <p:spPr>
          <a:xfrm>
            <a:off x="3758246" y="4694180"/>
            <a:ext cx="1597333" cy="376583"/>
          </a:xfrm>
          <a:prstGeom prst="rect">
            <a:avLst/>
          </a:prstGeom>
        </p:spPr>
      </p:pic>
      <p:sp>
        <p:nvSpPr>
          <p:cNvPr id="16" name="TextBox 15">
            <a:extLst>
              <a:ext uri="{FF2B5EF4-FFF2-40B4-BE49-F238E27FC236}">
                <a16:creationId xmlns:a16="http://schemas.microsoft.com/office/drawing/2014/main" id="{3CE02E28-DB93-D1FD-355E-7422B550A509}"/>
              </a:ext>
            </a:extLst>
          </p:cNvPr>
          <p:cNvSpPr txBox="1"/>
          <p:nvPr/>
        </p:nvSpPr>
        <p:spPr>
          <a:xfrm>
            <a:off x="9070973" y="412078"/>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6">
                  <a:extLst>
                    <a:ext uri="{A12FA001-AC4F-418D-AE19-62706E023703}">
                      <ahyp:hlinkClr xmlns:ahyp="http://schemas.microsoft.com/office/drawing/2018/hyperlinkcolor" val="tx"/>
                    </a:ext>
                  </a:extLst>
                </a:hlinkClick>
              </a:rPr>
              <a:t>Online resource lists</a:t>
            </a:r>
            <a:endParaRPr lang="en-US">
              <a:solidFill>
                <a:schemeClr val="bg1"/>
              </a:solidFill>
            </a:endParaRPr>
          </a:p>
        </p:txBody>
      </p:sp>
      <p:pic>
        <p:nvPicPr>
          <p:cNvPr id="5" name="Picture 4">
            <a:extLst>
              <a:ext uri="{FF2B5EF4-FFF2-40B4-BE49-F238E27FC236}">
                <a16:creationId xmlns:a16="http://schemas.microsoft.com/office/drawing/2014/main" id="{1BCA540B-4C59-5E80-9037-DAA80D7A4869}"/>
              </a:ext>
            </a:extLst>
          </p:cNvPr>
          <p:cNvPicPr>
            <a:picLocks noChangeAspect="1"/>
          </p:cNvPicPr>
          <p:nvPr/>
        </p:nvPicPr>
        <p:blipFill>
          <a:blip r:embed="rId7"/>
          <a:srcRect l="10886" t="31217" b="17224"/>
          <a:stretch>
            <a:fillRect/>
          </a:stretch>
        </p:blipFill>
        <p:spPr>
          <a:xfrm>
            <a:off x="4952961" y="2487068"/>
            <a:ext cx="1084797" cy="376583"/>
          </a:xfrm>
          <a:prstGeom prst="rect">
            <a:avLst/>
          </a:prstGeom>
        </p:spPr>
      </p:pic>
    </p:spTree>
    <p:extLst>
      <p:ext uri="{BB962C8B-B14F-4D97-AF65-F5344CB8AC3E}">
        <p14:creationId xmlns:p14="http://schemas.microsoft.com/office/powerpoint/2010/main" val="30936017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114177A-69BC-42B4-8A73-8C88AB78E6FA}"/>
              </a:ext>
            </a:extLst>
          </p:cNvPr>
          <p:cNvSpPr>
            <a:spLocks noGrp="1"/>
          </p:cNvSpPr>
          <p:nvPr>
            <p:ph type="title"/>
          </p:nvPr>
        </p:nvSpPr>
        <p:spPr>
          <a:xfrm>
            <a:off x="358219" y="365125"/>
            <a:ext cx="11481847" cy="676275"/>
          </a:xfrm>
        </p:spPr>
        <p:txBody>
          <a:bodyPr>
            <a:normAutofit fontScale="90000"/>
          </a:bodyPr>
          <a:lstStyle/>
          <a:p>
            <a:r>
              <a:rPr lang="en-GB">
                <a:latin typeface="+mn-lt"/>
              </a:rPr>
              <a:t>Saving favourites</a:t>
            </a:r>
            <a:endParaRPr lang="en-US">
              <a:latin typeface="+mn-lt"/>
            </a:endParaRPr>
          </a:p>
        </p:txBody>
      </p:sp>
      <p:pic>
        <p:nvPicPr>
          <p:cNvPr id="5" name="Content Placeholder 4">
            <a:extLst>
              <a:ext uri="{FF2B5EF4-FFF2-40B4-BE49-F238E27FC236}">
                <a16:creationId xmlns:a16="http://schemas.microsoft.com/office/drawing/2014/main" id="{ACD4F791-C438-D30C-7EEB-CDAA31F0A015}"/>
              </a:ext>
            </a:extLst>
          </p:cNvPr>
          <p:cNvPicPr>
            <a:picLocks noGrp="1" noChangeAspect="1"/>
          </p:cNvPicPr>
          <p:nvPr>
            <p:ph sz="quarter" idx="4294967295"/>
          </p:nvPr>
        </p:nvPicPr>
        <p:blipFill>
          <a:blip r:embed="rId2"/>
          <a:stretch>
            <a:fillRect/>
          </a:stretch>
        </p:blipFill>
        <p:spPr>
          <a:xfrm>
            <a:off x="519267" y="2322373"/>
            <a:ext cx="4564294" cy="3299210"/>
          </a:xfrm>
          <a:prstGeom prst="rect">
            <a:avLst/>
          </a:prstGeom>
        </p:spPr>
      </p:pic>
      <p:sp>
        <p:nvSpPr>
          <p:cNvPr id="9" name="TextBox 8">
            <a:extLst>
              <a:ext uri="{FF2B5EF4-FFF2-40B4-BE49-F238E27FC236}">
                <a16:creationId xmlns:a16="http://schemas.microsoft.com/office/drawing/2014/main" id="{5E450E55-6189-F602-C59F-68612DE7C29D}"/>
              </a:ext>
            </a:extLst>
          </p:cNvPr>
          <p:cNvSpPr txBox="1"/>
          <p:nvPr/>
        </p:nvSpPr>
        <p:spPr>
          <a:xfrm>
            <a:off x="5140890" y="3173322"/>
            <a:ext cx="6531843" cy="830997"/>
          </a:xfrm>
          <a:prstGeom prst="rect">
            <a:avLst/>
          </a:prstGeom>
          <a:noFill/>
        </p:spPr>
        <p:txBody>
          <a:bodyPr wrap="square" rtlCol="0">
            <a:spAutoFit/>
          </a:bodyPr>
          <a:lstStyle/>
          <a:p>
            <a:pPr marL="285750" indent="-285750">
              <a:buFont typeface="Arial" panose="020B0604020202020204" pitchFamily="34" charset="0"/>
              <a:buChar char="•"/>
            </a:pPr>
            <a:r>
              <a:rPr lang="en-GB" sz="2400"/>
              <a:t>Click the ellipsis of a title […] to open the drop-down menu. </a:t>
            </a:r>
          </a:p>
        </p:txBody>
      </p:sp>
      <p:sp>
        <p:nvSpPr>
          <p:cNvPr id="11" name="TextBox 10">
            <a:extLst>
              <a:ext uri="{FF2B5EF4-FFF2-40B4-BE49-F238E27FC236}">
                <a16:creationId xmlns:a16="http://schemas.microsoft.com/office/drawing/2014/main" id="{5C1F2C68-66D5-478E-1C47-570E07E7E545}"/>
              </a:ext>
            </a:extLst>
          </p:cNvPr>
          <p:cNvSpPr txBox="1"/>
          <p:nvPr/>
        </p:nvSpPr>
        <p:spPr>
          <a:xfrm>
            <a:off x="1726907" y="1171283"/>
            <a:ext cx="10067106" cy="830997"/>
          </a:xfrm>
          <a:prstGeom prst="rect">
            <a:avLst/>
          </a:prstGeom>
          <a:noFill/>
        </p:spPr>
        <p:txBody>
          <a:bodyPr wrap="square" rtlCol="0">
            <a:spAutoFit/>
          </a:bodyPr>
          <a:lstStyle/>
          <a:p>
            <a:r>
              <a:rPr lang="en-GB" sz="2400"/>
              <a:t>Using the favourites tool in the ORL, you can easily save, manage, and organise all your references you have used in your assignment. </a:t>
            </a:r>
            <a:endParaRPr lang="en-US" sz="2400"/>
          </a:p>
        </p:txBody>
      </p:sp>
      <p:sp>
        <p:nvSpPr>
          <p:cNvPr id="13" name="TextBox 12">
            <a:extLst>
              <a:ext uri="{FF2B5EF4-FFF2-40B4-BE49-F238E27FC236}">
                <a16:creationId xmlns:a16="http://schemas.microsoft.com/office/drawing/2014/main" id="{68528D87-F7B0-B8DA-22B3-9ED30C1FCAAF}"/>
              </a:ext>
            </a:extLst>
          </p:cNvPr>
          <p:cNvSpPr txBox="1"/>
          <p:nvPr/>
        </p:nvSpPr>
        <p:spPr>
          <a:xfrm>
            <a:off x="5140890" y="4739910"/>
            <a:ext cx="6095028" cy="830997"/>
          </a:xfrm>
          <a:prstGeom prst="rect">
            <a:avLst/>
          </a:prstGeom>
          <a:noFill/>
        </p:spPr>
        <p:txBody>
          <a:bodyPr wrap="square">
            <a:spAutoFit/>
          </a:bodyPr>
          <a:lstStyle/>
          <a:p>
            <a:pPr marL="285750" indent="-285750">
              <a:buFont typeface="Arial" panose="020B0604020202020204" pitchFamily="34" charset="0"/>
              <a:buChar char="•"/>
            </a:pPr>
            <a:r>
              <a:rPr lang="en-GB" sz="2400"/>
              <a:t>Choose ‘Save as a favourite’ to place into your favourites list.</a:t>
            </a:r>
          </a:p>
        </p:txBody>
      </p:sp>
      <p:pic>
        <p:nvPicPr>
          <p:cNvPr id="15" name="Picture 14">
            <a:extLst>
              <a:ext uri="{FF2B5EF4-FFF2-40B4-BE49-F238E27FC236}">
                <a16:creationId xmlns:a16="http://schemas.microsoft.com/office/drawing/2014/main" id="{AA7D99AA-8E2A-0C07-4795-A71525A9AE8A}"/>
              </a:ext>
            </a:extLst>
          </p:cNvPr>
          <p:cNvPicPr>
            <a:picLocks noChangeAspect="1"/>
          </p:cNvPicPr>
          <p:nvPr/>
        </p:nvPicPr>
        <p:blipFill>
          <a:blip r:embed="rId3"/>
          <a:srcRect l="6328" t="50699"/>
          <a:stretch>
            <a:fillRect/>
          </a:stretch>
        </p:blipFill>
        <p:spPr>
          <a:xfrm>
            <a:off x="570772" y="1236417"/>
            <a:ext cx="948405" cy="702045"/>
          </a:xfrm>
          <a:prstGeom prst="rect">
            <a:avLst/>
          </a:prstGeom>
          <a:ln>
            <a:solidFill>
              <a:schemeClr val="tx1"/>
            </a:solidFill>
          </a:ln>
        </p:spPr>
      </p:pic>
      <p:sp>
        <p:nvSpPr>
          <p:cNvPr id="17" name="TextBox 16">
            <a:extLst>
              <a:ext uri="{FF2B5EF4-FFF2-40B4-BE49-F238E27FC236}">
                <a16:creationId xmlns:a16="http://schemas.microsoft.com/office/drawing/2014/main" id="{F3C37DFE-6711-7E50-410F-7B10CA3148CA}"/>
              </a:ext>
            </a:extLst>
          </p:cNvPr>
          <p:cNvSpPr txBox="1"/>
          <p:nvPr/>
        </p:nvSpPr>
        <p:spPr>
          <a:xfrm>
            <a:off x="9030204" y="459528"/>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Online resource lists</a:t>
            </a:r>
            <a:endParaRPr lang="en-US">
              <a:solidFill>
                <a:schemeClr val="bg1"/>
              </a:solidFill>
            </a:endParaRPr>
          </a:p>
        </p:txBody>
      </p:sp>
    </p:spTree>
    <p:extLst>
      <p:ext uri="{BB962C8B-B14F-4D97-AF65-F5344CB8AC3E}">
        <p14:creationId xmlns:p14="http://schemas.microsoft.com/office/powerpoint/2010/main" val="3617770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F990998-2335-4562-8B0C-361C72EEA8EE}"/>
              </a:ext>
            </a:extLst>
          </p:cNvPr>
          <p:cNvSpPr>
            <a:spLocks noGrp="1"/>
          </p:cNvSpPr>
          <p:nvPr>
            <p:ph sz="half" idx="1"/>
          </p:nvPr>
        </p:nvSpPr>
        <p:spPr>
          <a:xfrm>
            <a:off x="199834" y="895128"/>
            <a:ext cx="4836428" cy="4873675"/>
          </a:xfrm>
        </p:spPr>
        <p:txBody>
          <a:bodyPr vert="horz" lIns="91440" tIns="45720" rIns="91440" bIns="45720" rtlCol="0" anchor="t">
            <a:noAutofit/>
          </a:bodyPr>
          <a:lstStyle/>
          <a:p>
            <a:pPr marL="0" indent="0">
              <a:lnSpc>
                <a:spcPct val="100000"/>
              </a:lnSpc>
              <a:spcBef>
                <a:spcPts val="0"/>
              </a:spcBef>
              <a:buNone/>
            </a:pPr>
            <a:r>
              <a:rPr lang="en-GB" sz="2200" b="1" dirty="0">
                <a:latin typeface="Calibri "/>
                <a:cs typeface="Arial"/>
              </a:rPr>
              <a:t>Search for information.</a:t>
            </a:r>
            <a:endParaRPr lang="en-US" sz="2200" dirty="0">
              <a:latin typeface="Calibri "/>
              <a:ea typeface="+mn-lt"/>
              <a:cs typeface="+mn-lt"/>
            </a:endParaRPr>
          </a:p>
          <a:p>
            <a:pPr>
              <a:lnSpc>
                <a:spcPct val="100000"/>
              </a:lnSpc>
              <a:spcBef>
                <a:spcPts val="0"/>
              </a:spcBef>
              <a:buFont typeface="Arial" panose="05000000000000000000" pitchFamily="2" charset="2"/>
              <a:buChar char="•"/>
            </a:pPr>
            <a:r>
              <a:rPr lang="en-GB" sz="2200" dirty="0">
                <a:latin typeface="Calibri "/>
                <a:cs typeface="Arial"/>
              </a:rPr>
              <a:t> </a:t>
            </a:r>
            <a:r>
              <a:rPr lang="en-GB" sz="2200" dirty="0">
                <a:latin typeface="Calibri"/>
                <a:ea typeface="+mn-lt"/>
                <a:cs typeface="+mn-lt"/>
              </a:rPr>
              <a:t>Good quality, up-to-date resources in your subject area.</a:t>
            </a:r>
          </a:p>
          <a:p>
            <a:pPr marL="0" indent="0">
              <a:lnSpc>
                <a:spcPct val="100000"/>
              </a:lnSpc>
              <a:spcBef>
                <a:spcPts val="0"/>
              </a:spcBef>
              <a:buNone/>
            </a:pPr>
            <a:endParaRPr lang="en-GB" sz="2200" dirty="0">
              <a:latin typeface="Calibri "/>
              <a:ea typeface="+mn-lt"/>
              <a:cs typeface="+mn-lt"/>
            </a:endParaRPr>
          </a:p>
          <a:p>
            <a:pPr marL="0" indent="0">
              <a:lnSpc>
                <a:spcPct val="100000"/>
              </a:lnSpc>
              <a:spcBef>
                <a:spcPts val="0"/>
              </a:spcBef>
              <a:buNone/>
            </a:pPr>
            <a:r>
              <a:rPr lang="en-GB" sz="2200" b="1" dirty="0">
                <a:latin typeface="Calibri "/>
                <a:cs typeface="Arial"/>
              </a:rPr>
              <a:t>Manage information.</a:t>
            </a:r>
            <a:endParaRPr lang="en-GB" sz="2200" dirty="0">
              <a:latin typeface="Calibri "/>
              <a:ea typeface="+mn-lt"/>
              <a:cs typeface="+mn-lt"/>
            </a:endParaRPr>
          </a:p>
          <a:p>
            <a:pPr marL="285750" indent="-285750">
              <a:lnSpc>
                <a:spcPct val="100000"/>
              </a:lnSpc>
              <a:spcBef>
                <a:spcPts val="0"/>
              </a:spcBef>
              <a:buFont typeface="Arial,Sans-Serif"/>
              <a:buChar char="•"/>
            </a:pPr>
            <a:r>
              <a:rPr lang="en-GB" sz="2200" dirty="0">
                <a:latin typeface="Calibri "/>
                <a:cs typeface="Arial"/>
              </a:rPr>
              <a:t>Save and organise favourite items.</a:t>
            </a:r>
            <a:endParaRPr lang="en-US" sz="2200" dirty="0">
              <a:latin typeface="Calibri "/>
              <a:cs typeface="Calibri Light"/>
            </a:endParaRPr>
          </a:p>
          <a:p>
            <a:pPr marL="285750" indent="-285750">
              <a:lnSpc>
                <a:spcPct val="100000"/>
              </a:lnSpc>
              <a:spcBef>
                <a:spcPts val="0"/>
              </a:spcBef>
              <a:buFont typeface="Arial,Sans-Serif"/>
              <a:buChar char="•"/>
            </a:pPr>
            <a:r>
              <a:rPr lang="en-GB" sz="2200" dirty="0">
                <a:latin typeface="Calibri "/>
                <a:ea typeface="+mn-lt"/>
                <a:cs typeface="Arial"/>
              </a:rPr>
              <a:t>Save queries and set alerts.</a:t>
            </a:r>
            <a:endParaRPr lang="en-GB" sz="2200" dirty="0">
              <a:latin typeface="Calibri "/>
              <a:cs typeface="Calibri"/>
            </a:endParaRPr>
          </a:p>
          <a:p>
            <a:pPr marL="0" indent="0">
              <a:lnSpc>
                <a:spcPct val="100000"/>
              </a:lnSpc>
              <a:spcBef>
                <a:spcPts val="0"/>
              </a:spcBef>
              <a:buNone/>
            </a:pPr>
            <a:endParaRPr lang="en-GB" sz="2200" dirty="0">
              <a:latin typeface="Calibri "/>
              <a:ea typeface="+mn-lt"/>
              <a:cs typeface="Arial"/>
            </a:endParaRPr>
          </a:p>
          <a:p>
            <a:pPr marL="0" indent="0">
              <a:lnSpc>
                <a:spcPct val="100000"/>
              </a:lnSpc>
              <a:spcBef>
                <a:spcPts val="0"/>
              </a:spcBef>
              <a:buNone/>
            </a:pPr>
            <a:r>
              <a:rPr lang="en-GB" sz="2200" b="1" dirty="0">
                <a:latin typeface="Calibri "/>
                <a:ea typeface="+mn-lt"/>
                <a:cs typeface="Arial"/>
              </a:rPr>
              <a:t>You can also access ...</a:t>
            </a:r>
          </a:p>
          <a:p>
            <a:pPr>
              <a:lnSpc>
                <a:spcPct val="100000"/>
              </a:lnSpc>
              <a:spcBef>
                <a:spcPts val="0"/>
              </a:spcBef>
              <a:buFont typeface="Arial" panose="020B0604020202020204" pitchFamily="34" charset="0"/>
              <a:buChar char="•"/>
            </a:pPr>
            <a:r>
              <a:rPr lang="en-GB" sz="2200" dirty="0">
                <a:latin typeface="Calibri "/>
                <a:cs typeface="Calibri"/>
              </a:rPr>
              <a:t>Research Assistant.</a:t>
            </a:r>
            <a:endParaRPr lang="en-GB" sz="2200" b="1" dirty="0">
              <a:latin typeface="Calibri "/>
              <a:ea typeface="+mn-lt"/>
              <a:cs typeface="Arial"/>
            </a:endParaRPr>
          </a:p>
          <a:p>
            <a:pPr>
              <a:lnSpc>
                <a:spcPct val="100000"/>
              </a:lnSpc>
              <a:spcBef>
                <a:spcPts val="0"/>
              </a:spcBef>
              <a:buFont typeface="Arial" panose="020B0604020202020204" pitchFamily="34" charset="0"/>
              <a:buChar char="•"/>
            </a:pPr>
            <a:r>
              <a:rPr lang="en-GB" sz="2200" dirty="0">
                <a:latin typeface="Calibri "/>
                <a:cs typeface="Arial"/>
              </a:rPr>
              <a:t>Browse eJournals.         </a:t>
            </a:r>
          </a:p>
          <a:p>
            <a:pPr>
              <a:lnSpc>
                <a:spcPct val="100000"/>
              </a:lnSpc>
              <a:spcBef>
                <a:spcPts val="0"/>
              </a:spcBef>
              <a:buFont typeface="Arial" panose="020B0604020202020204" pitchFamily="34" charset="0"/>
              <a:buChar char="•"/>
            </a:pPr>
            <a:r>
              <a:rPr lang="en-GB" sz="2200" dirty="0">
                <a:latin typeface="Calibri "/>
                <a:ea typeface="+mn-lt"/>
                <a:cs typeface="Calibri"/>
              </a:rPr>
              <a:t>Database Search.</a:t>
            </a:r>
          </a:p>
          <a:p>
            <a:pPr>
              <a:lnSpc>
                <a:spcPct val="100000"/>
              </a:lnSpc>
              <a:spcBef>
                <a:spcPts val="0"/>
              </a:spcBef>
              <a:buFont typeface="Arial" panose="020B0604020202020204" pitchFamily="34" charset="0"/>
              <a:buChar char="•"/>
            </a:pPr>
            <a:r>
              <a:rPr lang="en-GB" sz="2200" dirty="0">
                <a:latin typeface="Calibri "/>
                <a:cs typeface="Calibri"/>
              </a:rPr>
              <a:t>Need More?</a:t>
            </a:r>
          </a:p>
          <a:p>
            <a:pPr marL="0" indent="0">
              <a:lnSpc>
                <a:spcPct val="100000"/>
              </a:lnSpc>
              <a:spcBef>
                <a:spcPts val="0"/>
              </a:spcBef>
              <a:buNone/>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0" indent="0">
              <a:buNone/>
            </a:pPr>
            <a:endParaRPr lang="en-GB" sz="2000" dirty="0">
              <a:latin typeface="Calibri"/>
              <a:cs typeface="Calibri Light"/>
            </a:endParaRPr>
          </a:p>
        </p:txBody>
      </p:sp>
      <p:sp>
        <p:nvSpPr>
          <p:cNvPr id="3" name="Title 2">
            <a:extLst>
              <a:ext uri="{FF2B5EF4-FFF2-40B4-BE49-F238E27FC236}">
                <a16:creationId xmlns:a16="http://schemas.microsoft.com/office/drawing/2014/main" id="{B4396659-F15E-4CFC-8301-D943864FB91B}"/>
              </a:ext>
            </a:extLst>
          </p:cNvPr>
          <p:cNvSpPr>
            <a:spLocks noGrp="1"/>
          </p:cNvSpPr>
          <p:nvPr>
            <p:ph type="title"/>
          </p:nvPr>
        </p:nvSpPr>
        <p:spPr>
          <a:xfrm>
            <a:off x="199834" y="-6244"/>
            <a:ext cx="5396160" cy="1003916"/>
          </a:xfrm>
        </p:spPr>
        <p:txBody>
          <a:bodyPr>
            <a:normAutofit fontScale="90000"/>
          </a:bodyPr>
          <a:lstStyle/>
          <a:p>
            <a:pPr algn="ctr"/>
            <a:r>
              <a:rPr lang="en-GB" dirty="0">
                <a:latin typeface="Calibri"/>
                <a:cs typeface="Calibri"/>
              </a:rPr>
              <a:t>Library catalogue search.</a:t>
            </a:r>
          </a:p>
        </p:txBody>
      </p:sp>
      <p:sp>
        <p:nvSpPr>
          <p:cNvPr id="4" name="TextBox 3">
            <a:extLst>
              <a:ext uri="{FF2B5EF4-FFF2-40B4-BE49-F238E27FC236}">
                <a16:creationId xmlns:a16="http://schemas.microsoft.com/office/drawing/2014/main" id="{E96893AD-5F9F-E759-7080-7FBBCBEECCC4}"/>
              </a:ext>
            </a:extLst>
          </p:cNvPr>
          <p:cNvSpPr txBox="1"/>
          <p:nvPr/>
        </p:nvSpPr>
        <p:spPr>
          <a:xfrm>
            <a:off x="8531142" y="1008905"/>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for information</a:t>
            </a:r>
            <a:endParaRPr lang="en-US" dirty="0">
              <a:solidFill>
                <a:schemeClr val="bg1"/>
              </a:solidFill>
            </a:endParaRPr>
          </a:p>
        </p:txBody>
      </p:sp>
      <p:pic>
        <p:nvPicPr>
          <p:cNvPr id="8" name="Picture 7">
            <a:extLst>
              <a:ext uri="{FF2B5EF4-FFF2-40B4-BE49-F238E27FC236}">
                <a16:creationId xmlns:a16="http://schemas.microsoft.com/office/drawing/2014/main" id="{1D581D82-9979-EC83-515D-6A008121526D}"/>
              </a:ext>
            </a:extLst>
          </p:cNvPr>
          <p:cNvPicPr>
            <a:picLocks noChangeAspect="1"/>
          </p:cNvPicPr>
          <p:nvPr/>
        </p:nvPicPr>
        <p:blipFill>
          <a:blip r:embed="rId4"/>
          <a:stretch>
            <a:fillRect/>
          </a:stretch>
        </p:blipFill>
        <p:spPr>
          <a:xfrm>
            <a:off x="5036262" y="1974500"/>
            <a:ext cx="6475008" cy="234325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3ED15E84-BE4C-5620-7BAE-7898387B52E8}"/>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10983997" y="4599432"/>
            <a:ext cx="1008169" cy="994321"/>
          </a:xfrm>
          <a:prstGeom prst="rect">
            <a:avLst/>
          </a:prstGeom>
        </p:spPr>
      </p:pic>
      <p:sp>
        <p:nvSpPr>
          <p:cNvPr id="12" name="TextBox 11">
            <a:extLst>
              <a:ext uri="{FF2B5EF4-FFF2-40B4-BE49-F238E27FC236}">
                <a16:creationId xmlns:a16="http://schemas.microsoft.com/office/drawing/2014/main" id="{2FE5D3AC-A955-DA88-E19F-722EBE408DB2}"/>
              </a:ext>
            </a:extLst>
          </p:cNvPr>
          <p:cNvSpPr txBox="1"/>
          <p:nvPr/>
        </p:nvSpPr>
        <p:spPr>
          <a:xfrm>
            <a:off x="9975625" y="5224421"/>
            <a:ext cx="832314" cy="369332"/>
          </a:xfrm>
          <a:prstGeom prst="rect">
            <a:avLst/>
          </a:prstGeom>
          <a:noFill/>
        </p:spPr>
        <p:txBody>
          <a:bodyPr wrap="square" rtlCol="0">
            <a:spAutoFit/>
          </a:bodyPr>
          <a:lstStyle/>
          <a:p>
            <a:r>
              <a:rPr lang="en-GB" dirty="0">
                <a:hlinkClick r:id="rId6"/>
              </a:rPr>
              <a:t>Library</a:t>
            </a:r>
            <a:endParaRPr lang="en-US" dirty="0"/>
          </a:p>
        </p:txBody>
      </p:sp>
    </p:spTree>
    <p:extLst>
      <p:ext uri="{BB962C8B-B14F-4D97-AF65-F5344CB8AC3E}">
        <p14:creationId xmlns:p14="http://schemas.microsoft.com/office/powerpoint/2010/main" val="19243091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B8D7-3C7E-1C08-37DB-722DCE7B6B35}"/>
              </a:ext>
            </a:extLst>
          </p:cNvPr>
          <p:cNvSpPr>
            <a:spLocks noGrp="1"/>
          </p:cNvSpPr>
          <p:nvPr>
            <p:ph type="title"/>
          </p:nvPr>
        </p:nvSpPr>
        <p:spPr>
          <a:xfrm>
            <a:off x="243316" y="135566"/>
            <a:ext cx="11481847" cy="797046"/>
          </a:xfrm>
        </p:spPr>
        <p:txBody>
          <a:bodyPr>
            <a:normAutofit/>
          </a:bodyPr>
          <a:lstStyle/>
          <a:p>
            <a:r>
              <a:rPr lang="en-GB">
                <a:latin typeface="+mn-lt"/>
              </a:rPr>
              <a:t>Find sources using the library catalogue</a:t>
            </a:r>
            <a:endParaRPr lang="en-US">
              <a:latin typeface="+mn-lt"/>
            </a:endParaRPr>
          </a:p>
        </p:txBody>
      </p:sp>
      <p:pic>
        <p:nvPicPr>
          <p:cNvPr id="8" name="Content Placeholder 7" descr="A screenshot of a web page&#10;&#10;AI-generated content may be incorrect.">
            <a:extLst>
              <a:ext uri="{FF2B5EF4-FFF2-40B4-BE49-F238E27FC236}">
                <a16:creationId xmlns:a16="http://schemas.microsoft.com/office/drawing/2014/main" id="{A49AA4F1-A02A-6091-7989-AACFC8FA82AF}"/>
              </a:ext>
            </a:extLst>
          </p:cNvPr>
          <p:cNvPicPr>
            <a:picLocks noGrp="1" noChangeAspect="1"/>
          </p:cNvPicPr>
          <p:nvPr>
            <p:ph sz="quarter" idx="10"/>
          </p:nvPr>
        </p:nvPicPr>
        <p:blipFill>
          <a:blip r:embed="rId3"/>
          <a:stretch>
            <a:fillRect/>
          </a:stretch>
        </p:blipFill>
        <p:spPr>
          <a:xfrm>
            <a:off x="4466629" y="1932317"/>
            <a:ext cx="7370293" cy="365651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E96893AD-5F9F-E759-7080-7FBBCBEECCC4}"/>
              </a:ext>
            </a:extLst>
          </p:cNvPr>
          <p:cNvSpPr txBox="1"/>
          <p:nvPr/>
        </p:nvSpPr>
        <p:spPr>
          <a:xfrm>
            <a:off x="8947955" y="1170717"/>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Searching for information</a:t>
            </a:r>
            <a:endParaRPr lang="en-US">
              <a:solidFill>
                <a:schemeClr val="bg1"/>
              </a:solidFill>
            </a:endParaRPr>
          </a:p>
        </p:txBody>
      </p:sp>
      <p:sp>
        <p:nvSpPr>
          <p:cNvPr id="9" name="TextBox 8">
            <a:extLst>
              <a:ext uri="{FF2B5EF4-FFF2-40B4-BE49-F238E27FC236}">
                <a16:creationId xmlns:a16="http://schemas.microsoft.com/office/drawing/2014/main" id="{F067E14E-6942-4D1F-684E-20AF6C80357F}"/>
              </a:ext>
            </a:extLst>
          </p:cNvPr>
          <p:cNvSpPr txBox="1"/>
          <p:nvPr/>
        </p:nvSpPr>
        <p:spPr>
          <a:xfrm>
            <a:off x="242933" y="1377186"/>
            <a:ext cx="4110532" cy="341632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400">
                <a:latin typeface="Calibri "/>
              </a:rPr>
              <a:t>Explore </a:t>
            </a:r>
            <a:r>
              <a:rPr lang="en-GB" sz="2400">
                <a:latin typeface="Calibri "/>
                <a:hlinkClick r:id="rId5"/>
              </a:rPr>
              <a:t>our Library YouTube playlist</a:t>
            </a:r>
            <a:r>
              <a:rPr lang="en-GB" sz="2400">
                <a:latin typeface="Calibri "/>
              </a:rPr>
              <a:t> for short videos on how to find and use our online library.</a:t>
            </a:r>
          </a:p>
          <a:p>
            <a:pPr marL="342900" indent="-342900">
              <a:buFont typeface="Arial" panose="020B0604020202020204" pitchFamily="34" charset="0"/>
              <a:buChar char="•"/>
            </a:pPr>
            <a:endParaRPr lang="en-GB" sz="2400">
              <a:latin typeface="Calibri "/>
            </a:endParaRPr>
          </a:p>
          <a:p>
            <a:pPr marL="342900" indent="-342900">
              <a:buFont typeface="Arial" panose="020B0604020202020204" pitchFamily="34" charset="0"/>
              <a:buChar char="•"/>
            </a:pPr>
            <a:r>
              <a:rPr lang="en-GB" sz="2400">
                <a:latin typeface="Calibri "/>
              </a:rPr>
              <a:t>Find out much more by completing the 'Searching for Information' infoskills units</a:t>
            </a:r>
            <a:endParaRPr lang="en-US" sz="2400">
              <a:latin typeface="Calibri "/>
            </a:endParaRPr>
          </a:p>
        </p:txBody>
      </p:sp>
      <p:sp>
        <p:nvSpPr>
          <p:cNvPr id="5" name="Arrow: Right 4">
            <a:extLst>
              <a:ext uri="{FF2B5EF4-FFF2-40B4-BE49-F238E27FC236}">
                <a16:creationId xmlns:a16="http://schemas.microsoft.com/office/drawing/2014/main" id="{16A8C667-1B53-5BF1-6322-305117302AB8}"/>
              </a:ext>
            </a:extLst>
          </p:cNvPr>
          <p:cNvSpPr/>
          <p:nvPr/>
        </p:nvSpPr>
        <p:spPr>
          <a:xfrm>
            <a:off x="2802258" y="4441421"/>
            <a:ext cx="1393896" cy="914400"/>
          </a:xfrm>
          <a:prstGeom prst="rightArrow">
            <a:avLst/>
          </a:prstGeom>
          <a:solidFill>
            <a:schemeClr val="accent2"/>
          </a:solidFill>
          <a:ln w="38100">
            <a:solidFill>
              <a:schemeClr val="accent2"/>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482981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4360-5EE2-BD55-5CF2-D94DE94C5F19}"/>
              </a:ext>
            </a:extLst>
          </p:cNvPr>
          <p:cNvSpPr>
            <a:spLocks noGrp="1"/>
          </p:cNvSpPr>
          <p:nvPr>
            <p:ph type="title"/>
          </p:nvPr>
        </p:nvSpPr>
        <p:spPr>
          <a:xfrm>
            <a:off x="312162" y="0"/>
            <a:ext cx="10795518" cy="1003916"/>
          </a:xfrm>
        </p:spPr>
        <p:txBody>
          <a:bodyPr>
            <a:normAutofit/>
          </a:bodyPr>
          <a:lstStyle/>
          <a:p>
            <a:r>
              <a:rPr lang="en-GB" dirty="0">
                <a:latin typeface="+mn-lt"/>
              </a:rPr>
              <a:t>Library Catalogue – overview.</a:t>
            </a:r>
          </a:p>
        </p:txBody>
      </p:sp>
      <p:sp>
        <p:nvSpPr>
          <p:cNvPr id="7" name="TextBox 6">
            <a:extLst>
              <a:ext uri="{FF2B5EF4-FFF2-40B4-BE49-F238E27FC236}">
                <a16:creationId xmlns:a16="http://schemas.microsoft.com/office/drawing/2014/main" id="{CAF8913B-A975-B589-DA19-54FDE677C0A2}"/>
              </a:ext>
            </a:extLst>
          </p:cNvPr>
          <p:cNvSpPr txBox="1"/>
          <p:nvPr/>
        </p:nvSpPr>
        <p:spPr>
          <a:xfrm>
            <a:off x="6251191" y="1002217"/>
            <a:ext cx="5837224" cy="3816429"/>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r>
              <a:rPr lang="en-GB" sz="2200" b="1" dirty="0">
                <a:latin typeface="Calibri"/>
                <a:ea typeface="Calibri"/>
                <a:cs typeface="Calibri"/>
              </a:rPr>
              <a:t>Sign in</a:t>
            </a:r>
            <a:r>
              <a:rPr lang="en-GB" sz="2200" dirty="0">
                <a:latin typeface="Calibri"/>
                <a:ea typeface="Calibri"/>
                <a:cs typeface="Calibri"/>
              </a:rPr>
              <a:t> with your university username and password to access library account.</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Browse</a:t>
            </a:r>
            <a:r>
              <a:rPr lang="en-GB" sz="2200" dirty="0">
                <a:latin typeface="Calibri"/>
                <a:ea typeface="Calibri"/>
                <a:cs typeface="Calibri"/>
              </a:rPr>
              <a:t> latest additions to the library and curated collections.</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Online Resource Lists</a:t>
            </a:r>
            <a:r>
              <a:rPr lang="en-GB" sz="2200" dirty="0">
                <a:latin typeface="Calibri"/>
                <a:ea typeface="Calibri"/>
                <a:cs typeface="Calibri"/>
              </a:rPr>
              <a:t>; </a:t>
            </a:r>
            <a:r>
              <a:rPr lang="en-GB" sz="2200" b="1" dirty="0">
                <a:latin typeface="Calibri"/>
                <a:ea typeface="Calibri"/>
                <a:cs typeface="Calibri"/>
              </a:rPr>
              <a:t>Databases, Research assistant,</a:t>
            </a:r>
            <a:r>
              <a:rPr lang="en-GB" sz="2200" dirty="0">
                <a:latin typeface="Calibri"/>
                <a:ea typeface="Calibri"/>
                <a:cs typeface="Calibri"/>
              </a:rPr>
              <a:t> and more…</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Links</a:t>
            </a:r>
            <a:r>
              <a:rPr lang="en-GB" sz="2200" dirty="0">
                <a:latin typeface="Calibri"/>
                <a:ea typeface="Calibri"/>
                <a:cs typeface="Calibri"/>
              </a:rPr>
              <a:t> to library essential services and ways to contact us. </a:t>
            </a:r>
          </a:p>
        </p:txBody>
      </p:sp>
      <p:sp>
        <p:nvSpPr>
          <p:cNvPr id="3" name="TextBox 2">
            <a:extLst>
              <a:ext uri="{FF2B5EF4-FFF2-40B4-BE49-F238E27FC236}">
                <a16:creationId xmlns:a16="http://schemas.microsoft.com/office/drawing/2014/main" id="{16291B09-5970-6934-202F-BCE6CDB2E7D0}"/>
              </a:ext>
            </a:extLst>
          </p:cNvPr>
          <p:cNvSpPr txBox="1"/>
          <p:nvPr/>
        </p:nvSpPr>
        <p:spPr>
          <a:xfrm>
            <a:off x="2475034" y="5026778"/>
            <a:ext cx="2075770" cy="400110"/>
          </a:xfrm>
          <a:prstGeom prst="rect">
            <a:avLst/>
          </a:prstGeom>
          <a:noFill/>
        </p:spPr>
        <p:txBody>
          <a:bodyPr wrap="square" lIns="91440" tIns="45720" rIns="91440" bIns="45720" rtlCol="0" anchor="t">
            <a:spAutoFit/>
          </a:bodyPr>
          <a:lstStyle/>
          <a:p>
            <a:r>
              <a:rPr lang="en-GB" sz="2000" dirty="0">
                <a:latin typeface="Calibri"/>
                <a:ea typeface="Calibri"/>
                <a:cs typeface="Calibri"/>
                <a:hlinkClick r:id="rId3"/>
              </a:rPr>
              <a:t>Library Catalogue</a:t>
            </a:r>
            <a:endParaRPr lang="en-US" dirty="0"/>
          </a:p>
        </p:txBody>
      </p:sp>
      <p:pic>
        <p:nvPicPr>
          <p:cNvPr id="5" name="Picture 4">
            <a:extLst>
              <a:ext uri="{FF2B5EF4-FFF2-40B4-BE49-F238E27FC236}">
                <a16:creationId xmlns:a16="http://schemas.microsoft.com/office/drawing/2014/main" id="{1E7EE33D-BDB7-8C26-8B5A-F9A9CEA909CE}"/>
              </a:ext>
            </a:extLst>
          </p:cNvPr>
          <p:cNvPicPr>
            <a:picLocks noChangeAspect="1"/>
          </p:cNvPicPr>
          <p:nvPr/>
        </p:nvPicPr>
        <p:blipFill>
          <a:blip r:embed="rId4"/>
          <a:stretch>
            <a:fillRect/>
          </a:stretch>
        </p:blipFill>
        <p:spPr>
          <a:xfrm>
            <a:off x="311345" y="1140813"/>
            <a:ext cx="5935245" cy="342603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6" name="Picture 5">
            <a:extLst>
              <a:ext uri="{FF2B5EF4-FFF2-40B4-BE49-F238E27FC236}">
                <a16:creationId xmlns:a16="http://schemas.microsoft.com/office/drawing/2014/main" id="{5BC1C005-ED42-7CAD-3B6C-AA165E6D1BF4}"/>
              </a:ext>
            </a:extLst>
          </p:cNvPr>
          <p:cNvPicPr>
            <a:picLocks noChangeAspect="1"/>
          </p:cNvPicPr>
          <p:nvPr/>
        </p:nvPicPr>
        <p:blipFill>
          <a:blip r:embed="rId5"/>
          <a:stretch>
            <a:fillRect/>
          </a:stretch>
        </p:blipFill>
        <p:spPr>
          <a:xfrm>
            <a:off x="10793364" y="4442973"/>
            <a:ext cx="1295051" cy="1255807"/>
          </a:xfrm>
          <a:prstGeom prst="rect">
            <a:avLst/>
          </a:prstGeom>
        </p:spPr>
      </p:pic>
    </p:spTree>
    <p:extLst>
      <p:ext uri="{BB962C8B-B14F-4D97-AF65-F5344CB8AC3E}">
        <p14:creationId xmlns:p14="http://schemas.microsoft.com/office/powerpoint/2010/main" val="2083920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457498" y="128401"/>
            <a:ext cx="11195050" cy="751054"/>
          </a:xfrm>
        </p:spPr>
        <p:txBody>
          <a:bodyPr anchor="b">
            <a:normAutofit/>
          </a:bodyPr>
          <a:lstStyle/>
          <a:p>
            <a:r>
              <a:rPr lang="en-GB">
                <a:latin typeface="+mn-lt"/>
                <a:cs typeface="Lucida Sans Unicode"/>
              </a:rPr>
              <a:t>Improving your search results </a:t>
            </a:r>
            <a:endParaRPr lang="en-GB">
              <a:latin typeface="+mn-lt"/>
              <a:cs typeface="Lucida Sans Unicode" panose="020B0602030504020204" pitchFamily="34" charset="0"/>
            </a:endParaRPr>
          </a:p>
        </p:txBody>
      </p:sp>
      <p:sp>
        <p:nvSpPr>
          <p:cNvPr id="7" name="TextBox 6">
            <a:extLst>
              <a:ext uri="{FF2B5EF4-FFF2-40B4-BE49-F238E27FC236}">
                <a16:creationId xmlns:a16="http://schemas.microsoft.com/office/drawing/2014/main" id="{6F4B23E3-C28A-66B6-3D72-4D9ED7C68B02}"/>
              </a:ext>
            </a:extLst>
          </p:cNvPr>
          <p:cNvSpPr txBox="1"/>
          <p:nvPr/>
        </p:nvSpPr>
        <p:spPr>
          <a:xfrm>
            <a:off x="254722" y="900562"/>
            <a:ext cx="5735441" cy="4616648"/>
          </a:xfrm>
          <a:prstGeom prst="rect">
            <a:avLst/>
          </a:prstGeom>
          <a:noFill/>
        </p:spPr>
        <p:txBody>
          <a:bodyPr wrap="square" lIns="91440" tIns="45720" rIns="91440" bIns="45720" anchor="t">
            <a:spAutoFit/>
          </a:bodyPr>
          <a:lstStyle/>
          <a:p>
            <a:pPr marL="342900" indent="-342900" algn="l">
              <a:spcBef>
                <a:spcPts val="300"/>
              </a:spcBef>
              <a:spcAft>
                <a:spcPts val="300"/>
              </a:spcAft>
              <a:buFont typeface="Arial" panose="020B0604020202020204" pitchFamily="34" charset="0"/>
              <a:buChar char="•"/>
            </a:pPr>
            <a:r>
              <a:rPr lang="en-GB" sz="2400" i="0">
                <a:solidFill>
                  <a:srgbClr val="424242"/>
                </a:solidFill>
                <a:effectLst/>
              </a:rPr>
              <a:t>Sign in to unlock all features.</a:t>
            </a:r>
          </a:p>
          <a:p>
            <a:pPr marL="342900" indent="-342900" algn="l">
              <a:spcBef>
                <a:spcPts val="300"/>
              </a:spcBef>
              <a:spcAft>
                <a:spcPts val="300"/>
              </a:spcAft>
              <a:buFont typeface="Arial" panose="020B0604020202020204" pitchFamily="34" charset="0"/>
              <a:buChar char="•"/>
            </a:pPr>
            <a:endParaRPr lang="en-GB" sz="2400" i="0">
              <a:solidFill>
                <a:srgbClr val="424242"/>
              </a:solidFill>
              <a:effectLst/>
            </a:endParaRPr>
          </a:p>
          <a:p>
            <a:pPr marL="342900" indent="-342900" algn="l">
              <a:spcBef>
                <a:spcPts val="300"/>
              </a:spcBef>
              <a:spcAft>
                <a:spcPts val="300"/>
              </a:spcAft>
              <a:buFont typeface="Arial" panose="020B0604020202020204" pitchFamily="34" charset="0"/>
              <a:buChar char="•"/>
            </a:pPr>
            <a:r>
              <a:rPr lang="en-GB" sz="2400" i="0">
                <a:solidFill>
                  <a:srgbClr val="424242"/>
                </a:solidFill>
                <a:effectLst/>
              </a:rPr>
              <a:t>Use “Tweak my results” to filter and narrow down your search.</a:t>
            </a:r>
          </a:p>
          <a:p>
            <a:pPr marL="342900" indent="-342900" algn="l">
              <a:spcBef>
                <a:spcPts val="300"/>
              </a:spcBef>
              <a:spcAft>
                <a:spcPts val="300"/>
              </a:spcAft>
              <a:buFont typeface="Arial" panose="020B0604020202020204" pitchFamily="34" charset="0"/>
              <a:buChar char="•"/>
            </a:pPr>
            <a:endParaRPr lang="en-GB" sz="2400" i="0">
              <a:solidFill>
                <a:srgbClr val="424242"/>
              </a:solidFill>
              <a:effectLst/>
            </a:endParaRPr>
          </a:p>
          <a:p>
            <a:pPr marL="342900" indent="-342900" algn="l">
              <a:spcBef>
                <a:spcPts val="300"/>
              </a:spcBef>
              <a:spcAft>
                <a:spcPts val="300"/>
              </a:spcAft>
              <a:buFont typeface="Arial" panose="020B0604020202020204" pitchFamily="34" charset="0"/>
              <a:buChar char="•"/>
            </a:pPr>
            <a:r>
              <a:rPr lang="en-GB" sz="2400" i="0">
                <a:solidFill>
                  <a:srgbClr val="424242"/>
                </a:solidFill>
                <a:effectLst/>
              </a:rPr>
              <a:t>Use the extra tools listed with each item; they can help you manage your information.</a:t>
            </a:r>
          </a:p>
          <a:p>
            <a:pPr marL="342900" indent="-342900" algn="l">
              <a:spcBef>
                <a:spcPts val="300"/>
              </a:spcBef>
              <a:spcAft>
                <a:spcPts val="300"/>
              </a:spcAft>
              <a:buFont typeface="Arial" panose="020B0604020202020204" pitchFamily="34" charset="0"/>
              <a:buChar char="•"/>
            </a:pPr>
            <a:endParaRPr lang="en-GB" sz="2400" i="0">
              <a:solidFill>
                <a:srgbClr val="424242"/>
              </a:solidFill>
              <a:effectLst/>
            </a:endParaRPr>
          </a:p>
          <a:p>
            <a:pPr marL="342900" indent="-342900">
              <a:spcBef>
                <a:spcPts val="300"/>
              </a:spcBef>
              <a:spcAft>
                <a:spcPts val="300"/>
              </a:spcAft>
              <a:buFont typeface="Arial" panose="020B0604020202020204" pitchFamily="34" charset="0"/>
              <a:buChar char="•"/>
            </a:pPr>
            <a:r>
              <a:rPr lang="en-GB" sz="2400">
                <a:solidFill>
                  <a:srgbClr val="424242"/>
                </a:solidFill>
              </a:rPr>
              <a:t>Save your queries, get notifications and add to your favourites in your reading list!</a:t>
            </a:r>
            <a:endParaRPr lang="en-GB" sz="2400">
              <a:solidFill>
                <a:srgbClr val="424242"/>
              </a:solidFill>
              <a:ea typeface="Calibri"/>
              <a:cs typeface="Calibri"/>
            </a:endParaRPr>
          </a:p>
        </p:txBody>
      </p:sp>
      <p:sp>
        <p:nvSpPr>
          <p:cNvPr id="10" name="TextBox 9">
            <a:extLst>
              <a:ext uri="{FF2B5EF4-FFF2-40B4-BE49-F238E27FC236}">
                <a16:creationId xmlns:a16="http://schemas.microsoft.com/office/drawing/2014/main" id="{340BD1AF-9FAE-8D08-5FED-FD65E10988DB}"/>
              </a:ext>
            </a:extLst>
          </p:cNvPr>
          <p:cNvSpPr txBox="1"/>
          <p:nvPr/>
        </p:nvSpPr>
        <p:spPr>
          <a:xfrm>
            <a:off x="7613441" y="5022762"/>
            <a:ext cx="2487786" cy="400110"/>
          </a:xfrm>
          <a:prstGeom prst="rect">
            <a:avLst/>
          </a:prstGeom>
          <a:noFill/>
        </p:spPr>
        <p:txBody>
          <a:bodyPr wrap="square">
            <a:spAutoFit/>
          </a:bodyPr>
          <a:lstStyle/>
          <a:p>
            <a:pPr algn="l">
              <a:spcBef>
                <a:spcPts val="300"/>
              </a:spcBef>
              <a:spcAft>
                <a:spcPts val="300"/>
              </a:spcAft>
            </a:pPr>
            <a:r>
              <a:rPr lang="en-GB" sz="2000" dirty="0">
                <a:solidFill>
                  <a:srgbClr val="424242"/>
                </a:solidFill>
                <a:hlinkClick r:id="rId2"/>
              </a:rPr>
              <a:t>Link to search results</a:t>
            </a:r>
            <a:endParaRPr lang="en-GB" sz="2000" i="0" dirty="0">
              <a:solidFill>
                <a:srgbClr val="424242"/>
              </a:solidFill>
              <a:effectLst/>
            </a:endParaRPr>
          </a:p>
        </p:txBody>
      </p:sp>
      <p:sp>
        <p:nvSpPr>
          <p:cNvPr id="5" name="TextBox 4">
            <a:extLst>
              <a:ext uri="{FF2B5EF4-FFF2-40B4-BE49-F238E27FC236}">
                <a16:creationId xmlns:a16="http://schemas.microsoft.com/office/drawing/2014/main" id="{F7D4510C-88B3-4819-A340-1DABF5F33A5D}"/>
              </a:ext>
            </a:extLst>
          </p:cNvPr>
          <p:cNvSpPr txBox="1"/>
          <p:nvPr/>
        </p:nvSpPr>
        <p:spPr>
          <a:xfrm>
            <a:off x="9006197" y="380141"/>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for information</a:t>
            </a:r>
            <a:endParaRPr lang="en-US">
              <a:solidFill>
                <a:schemeClr val="bg1"/>
              </a:solidFill>
            </a:endParaRPr>
          </a:p>
        </p:txBody>
      </p:sp>
      <p:pic>
        <p:nvPicPr>
          <p:cNvPr id="6" name="Picture 5">
            <a:extLst>
              <a:ext uri="{FF2B5EF4-FFF2-40B4-BE49-F238E27FC236}">
                <a16:creationId xmlns:a16="http://schemas.microsoft.com/office/drawing/2014/main" id="{5A86F51F-BC3F-5372-D836-6CE6F520564D}"/>
              </a:ext>
            </a:extLst>
          </p:cNvPr>
          <p:cNvPicPr>
            <a:picLocks noChangeAspect="1"/>
          </p:cNvPicPr>
          <p:nvPr/>
        </p:nvPicPr>
        <p:blipFill>
          <a:blip r:embed="rId4"/>
          <a:stretch>
            <a:fillRect/>
          </a:stretch>
        </p:blipFill>
        <p:spPr>
          <a:xfrm>
            <a:off x="5971284" y="1031991"/>
            <a:ext cx="5965994" cy="319283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1" name="Picture 10">
            <a:extLst>
              <a:ext uri="{FF2B5EF4-FFF2-40B4-BE49-F238E27FC236}">
                <a16:creationId xmlns:a16="http://schemas.microsoft.com/office/drawing/2014/main" id="{9EEB92A8-ACEA-2916-6C78-626D3D25C248}"/>
              </a:ext>
            </a:extLst>
          </p:cNvPr>
          <p:cNvPicPr>
            <a:picLocks noChangeAspect="1"/>
          </p:cNvPicPr>
          <p:nvPr/>
        </p:nvPicPr>
        <p:blipFill>
          <a:blip r:embed="rId5"/>
          <a:stretch>
            <a:fillRect/>
          </a:stretch>
        </p:blipFill>
        <p:spPr>
          <a:xfrm>
            <a:off x="10812771" y="4377366"/>
            <a:ext cx="1283647" cy="1292380"/>
          </a:xfrm>
          <a:prstGeom prst="rect">
            <a:avLst/>
          </a:prstGeom>
        </p:spPr>
      </p:pic>
    </p:spTree>
    <p:extLst>
      <p:ext uri="{BB962C8B-B14F-4D97-AF65-F5344CB8AC3E}">
        <p14:creationId xmlns:p14="http://schemas.microsoft.com/office/powerpoint/2010/main" val="33947698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BB45C2-163C-9C09-ACFF-D35A53106754}"/>
              </a:ext>
            </a:extLst>
          </p:cNvPr>
          <p:cNvSpPr>
            <a:spLocks noGrp="1"/>
          </p:cNvSpPr>
          <p:nvPr>
            <p:ph type="title"/>
          </p:nvPr>
        </p:nvSpPr>
        <p:spPr>
          <a:xfrm>
            <a:off x="471819" y="178534"/>
            <a:ext cx="10795518" cy="735866"/>
          </a:xfrm>
        </p:spPr>
        <p:txBody>
          <a:bodyPr anchor="ctr">
            <a:normAutofit/>
          </a:bodyPr>
          <a:lstStyle/>
          <a:p>
            <a:r>
              <a:rPr lang="en-US" dirty="0">
                <a:latin typeface="+mn-lt"/>
              </a:rPr>
              <a:t>Advanced searching </a:t>
            </a:r>
            <a:endParaRPr lang="en-US" dirty="0">
              <a:solidFill>
                <a:srgbClr val="000000"/>
              </a:solidFill>
              <a:latin typeface="+mn-lt"/>
            </a:endParaRPr>
          </a:p>
        </p:txBody>
      </p:sp>
      <p:sp>
        <p:nvSpPr>
          <p:cNvPr id="4" name="TextBox 3">
            <a:extLst>
              <a:ext uri="{FF2B5EF4-FFF2-40B4-BE49-F238E27FC236}">
                <a16:creationId xmlns:a16="http://schemas.microsoft.com/office/drawing/2014/main" id="{147CD4D6-EBBB-63C5-8027-AAF7C3912294}"/>
              </a:ext>
            </a:extLst>
          </p:cNvPr>
          <p:cNvSpPr txBox="1"/>
          <p:nvPr/>
        </p:nvSpPr>
        <p:spPr>
          <a:xfrm>
            <a:off x="8417094" y="452735"/>
            <a:ext cx="3303087" cy="46166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Advanced Searching</a:t>
            </a:r>
            <a:endParaRPr lang="en-US" sz="2400" dirty="0">
              <a:solidFill>
                <a:schemeClr val="bg1"/>
              </a:solidFill>
              <a:ea typeface="Calibri Light"/>
              <a:cs typeface="Calibri Light"/>
            </a:endParaRPr>
          </a:p>
        </p:txBody>
      </p:sp>
      <p:sp>
        <p:nvSpPr>
          <p:cNvPr id="5" name="Content Placeholder 4">
            <a:extLst>
              <a:ext uri="{FF2B5EF4-FFF2-40B4-BE49-F238E27FC236}">
                <a16:creationId xmlns:a16="http://schemas.microsoft.com/office/drawing/2014/main" id="{78451891-8B5C-A57C-CAA4-122321C191C0}"/>
              </a:ext>
            </a:extLst>
          </p:cNvPr>
          <p:cNvSpPr>
            <a:spLocks noGrp="1"/>
          </p:cNvSpPr>
          <p:nvPr>
            <p:ph sz="quarter" idx="10"/>
          </p:nvPr>
        </p:nvSpPr>
        <p:spPr>
          <a:xfrm>
            <a:off x="698242" y="1141980"/>
            <a:ext cx="10795518" cy="4574040"/>
          </a:xfrm>
        </p:spPr>
        <p:txBody>
          <a:bodyPr/>
          <a:lstStyle/>
          <a:p>
            <a:r>
              <a:rPr lang="en-GB" sz="2400" dirty="0"/>
              <a:t>Advanced searching helps you find more relevant and focused academic information on your topic.</a:t>
            </a:r>
          </a:p>
          <a:p>
            <a:endParaRPr lang="en-GB" sz="2400" dirty="0"/>
          </a:p>
          <a:p>
            <a:r>
              <a:rPr lang="en-GB" sz="2400" dirty="0"/>
              <a:t>It allows you to combine keywords using Boolean operators to broaden or narrow your results.</a:t>
            </a:r>
          </a:p>
          <a:p>
            <a:endParaRPr lang="en-GB" sz="2400" dirty="0"/>
          </a:p>
          <a:p>
            <a:r>
              <a:rPr lang="en-GB" sz="2400" dirty="0"/>
              <a:t>Search techniques such as phrase searching and wildcard symbols can improve retrieval of relevant literature.</a:t>
            </a:r>
          </a:p>
          <a:p>
            <a:endParaRPr lang="en-GB" sz="2400" dirty="0"/>
          </a:p>
          <a:p>
            <a:r>
              <a:rPr lang="en-GB" sz="2400" dirty="0"/>
              <a:t>Applying filters such as date, publication type, subject area, and peer-reviewed content can help refine search results</a:t>
            </a:r>
            <a:r>
              <a:rPr lang="en-GB" dirty="0"/>
              <a:t>.</a:t>
            </a:r>
          </a:p>
        </p:txBody>
      </p:sp>
    </p:spTree>
    <p:extLst>
      <p:ext uri="{BB962C8B-B14F-4D97-AF65-F5344CB8AC3E}">
        <p14:creationId xmlns:p14="http://schemas.microsoft.com/office/powerpoint/2010/main" val="3612459316"/>
      </p:ext>
    </p:extLst>
  </p:cSld>
  <p:clrMapOvr>
    <a:masterClrMapping/>
  </p:clrMapOvr>
  <mc:AlternateContent xmlns:mc="http://schemas.openxmlformats.org/markup-compatibility/2006" xmlns:p14="http://schemas.microsoft.com/office/powerpoint/2010/main">
    <mc:Choice Requires="p14">
      <p:transition spd="med" p14:dur="700" advTm="25389">
        <p:fade/>
      </p:transition>
    </mc:Choice>
    <mc:Fallback xmlns="">
      <p:transition spd="med" advTm="25389">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dirty="0">
                <a:latin typeface="+mn-lt"/>
              </a:rPr>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250774" y="2137193"/>
            <a:ext cx="11690451" cy="36317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Sans-Serif"/>
              <a:buChar char="•"/>
            </a:pPr>
            <a:r>
              <a:rPr lang="en-GB" sz="2000" b="1" dirty="0">
                <a:solidFill>
                  <a:schemeClr val="accent2"/>
                </a:solidFill>
                <a:cs typeface="Calibri Light"/>
              </a:rPr>
              <a:t>Alternative words: </a:t>
            </a:r>
            <a:r>
              <a:rPr lang="en-GB" sz="2000" dirty="0">
                <a:cs typeface="Calibri Light"/>
              </a:rPr>
              <a:t>Synonyms / Antonyms.</a:t>
            </a:r>
            <a:endParaRPr lang="en-GB" sz="2000" dirty="0">
              <a:ea typeface="+mn-lt"/>
              <a:cs typeface="Calibri Light"/>
            </a:endParaRPr>
          </a:p>
          <a:p>
            <a:pPr marL="285750" indent="-285750">
              <a:lnSpc>
                <a:spcPct val="90000"/>
              </a:lnSpc>
              <a:spcBef>
                <a:spcPts val="1000"/>
              </a:spcBef>
              <a:buFont typeface="Arial,Sans-Serif"/>
              <a:buChar char="•"/>
            </a:pPr>
            <a:endParaRPr lang="en-GB" sz="2000" dirty="0">
              <a:ea typeface="+mn-lt"/>
              <a:cs typeface="Calibri Light" panose="020F0302020204030204" pitchFamily="34" charset="0"/>
            </a:endParaRPr>
          </a:p>
          <a:p>
            <a:pPr marL="285750" indent="-285750">
              <a:lnSpc>
                <a:spcPct val="90000"/>
              </a:lnSpc>
              <a:spcBef>
                <a:spcPts val="1000"/>
              </a:spcBef>
              <a:buFont typeface="Arial,Sans-Serif"/>
              <a:buChar char="•"/>
            </a:pPr>
            <a:r>
              <a:rPr lang="en-GB" sz="2000" b="1" dirty="0">
                <a:solidFill>
                  <a:schemeClr val="accent2"/>
                </a:solidFill>
                <a:cs typeface="Calibri Light"/>
              </a:rPr>
              <a:t>Phrase searching</a:t>
            </a:r>
            <a:r>
              <a:rPr lang="en-GB" sz="2000" dirty="0">
                <a:cs typeface="Calibri Light"/>
              </a:rPr>
              <a:t>: Search for a phrase in quotations “criminal investigation“, "operational policing”, “investigative practice”</a:t>
            </a:r>
            <a:endParaRPr lang="en-GB" sz="2000" dirty="0">
              <a:cs typeface="Calibri Light" panose="020F0302020204030204" pitchFamily="34" charset="0"/>
            </a:endParaRPr>
          </a:p>
          <a:p>
            <a:pPr marL="285750" indent="-285750">
              <a:lnSpc>
                <a:spcPct val="90000"/>
              </a:lnSpc>
              <a:spcBef>
                <a:spcPts val="1000"/>
              </a:spcBef>
              <a:buFont typeface="Arial,Sans-Serif"/>
              <a:buChar char="•"/>
            </a:pPr>
            <a:endParaRPr lang="en-GB" sz="2000" dirty="0">
              <a:ea typeface="+mn-lt"/>
              <a:cs typeface="Calibri Light" panose="020F0302020204030204" pitchFamily="34" charset="0"/>
            </a:endParaRPr>
          </a:p>
          <a:p>
            <a:pPr marL="285750" indent="-285750">
              <a:lnSpc>
                <a:spcPct val="90000"/>
              </a:lnSpc>
              <a:spcBef>
                <a:spcPts val="1000"/>
              </a:spcBef>
              <a:buFont typeface="Arial,Sans-Serif"/>
              <a:buChar char="•"/>
            </a:pPr>
            <a:r>
              <a:rPr lang="en-GB" sz="2000" b="1" dirty="0">
                <a:solidFill>
                  <a:schemeClr val="accent2"/>
                </a:solidFill>
                <a:ea typeface="Calibri"/>
                <a:cs typeface="Calibri Light"/>
              </a:rPr>
              <a:t>Truncation</a:t>
            </a:r>
            <a:r>
              <a:rPr lang="en-GB" sz="2000" dirty="0">
                <a:ea typeface="Calibri"/>
                <a:cs typeface="Calibri Light"/>
              </a:rPr>
              <a:t>: crim* finds all endings of the 'trunk word' e.g. crime, criminal, criminology, criminality…</a:t>
            </a:r>
          </a:p>
          <a:p>
            <a:pPr marL="285750" indent="-285750">
              <a:lnSpc>
                <a:spcPct val="90000"/>
              </a:lnSpc>
              <a:spcBef>
                <a:spcPts val="1000"/>
              </a:spcBef>
              <a:buFont typeface="Arial,Sans-Serif"/>
              <a:buChar char="•"/>
            </a:pPr>
            <a:endParaRPr lang="en-GB" sz="2000" dirty="0">
              <a:ea typeface="Calibri"/>
              <a:cs typeface="Calibri Light"/>
            </a:endParaRPr>
          </a:p>
          <a:p>
            <a:pPr marL="285750" indent="-285750">
              <a:lnSpc>
                <a:spcPct val="90000"/>
              </a:lnSpc>
              <a:spcBef>
                <a:spcPts val="1000"/>
              </a:spcBef>
              <a:buFont typeface="Arial,Sans-Serif"/>
              <a:buChar char="•"/>
            </a:pPr>
            <a:r>
              <a:rPr lang="en-GB" sz="2000" b="1" dirty="0">
                <a:solidFill>
                  <a:schemeClr val="accent2"/>
                </a:solidFill>
                <a:ea typeface="Calibri"/>
                <a:cs typeface="Calibri"/>
              </a:rPr>
              <a:t>Parenthesis ( ): </a:t>
            </a:r>
            <a:r>
              <a:rPr lang="en-GB" sz="2000" dirty="0">
                <a:ea typeface="Calibri"/>
                <a:cs typeface="Calibri"/>
              </a:rPr>
              <a:t>Use brackets to group terms together and determine the order of the search. E.g. (Coercive control OR domestic abuse) AND “childhood adversity” returns results which contain either ‘coercive control’ or ‘domestic abuse’ and ‘childhood adversity’.</a:t>
            </a:r>
            <a:endParaRPr lang="en-GB" sz="2000" b="1" dirty="0">
              <a:solidFill>
                <a:schemeClr val="accent2"/>
              </a:solidFill>
              <a:latin typeface="Calibri" panose="020F0502020204030204" pitchFamily="34" charset="0"/>
              <a:ea typeface="+mn-lt"/>
              <a:cs typeface="Calibri" panose="020F0502020204030204" pitchFamily="34" charset="0"/>
            </a:endParaRPr>
          </a:p>
        </p:txBody>
      </p:sp>
      <p:sp>
        <p:nvSpPr>
          <p:cNvPr id="5" name="TextBox 4">
            <a:extLst>
              <a:ext uri="{FF2B5EF4-FFF2-40B4-BE49-F238E27FC236}">
                <a16:creationId xmlns:a16="http://schemas.microsoft.com/office/drawing/2014/main" id="{C5181752-0911-08E1-65B4-5A675B18688D}"/>
              </a:ext>
            </a:extLst>
          </p:cNvPr>
          <p:cNvSpPr txBox="1"/>
          <p:nvPr/>
        </p:nvSpPr>
        <p:spPr>
          <a:xfrm>
            <a:off x="8381029" y="827851"/>
            <a:ext cx="362479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Further Searching Techniques</a:t>
            </a:r>
            <a:endParaRPr lang="en-US" dirty="0">
              <a:solidFill>
                <a:schemeClr val="bg1"/>
              </a:solidFill>
            </a:endParaRPr>
          </a:p>
        </p:txBody>
      </p:sp>
      <p:sp>
        <p:nvSpPr>
          <p:cNvPr id="7" name="TextBox 6">
            <a:extLst>
              <a:ext uri="{FF2B5EF4-FFF2-40B4-BE49-F238E27FC236}">
                <a16:creationId xmlns:a16="http://schemas.microsoft.com/office/drawing/2014/main" id="{5F014A30-C99B-268F-3929-74615E6453E7}"/>
              </a:ext>
            </a:extLst>
          </p:cNvPr>
          <p:cNvSpPr txBox="1"/>
          <p:nvPr/>
        </p:nvSpPr>
        <p:spPr>
          <a:xfrm>
            <a:off x="250774" y="1484061"/>
            <a:ext cx="7331202" cy="397032"/>
          </a:xfrm>
          <a:prstGeom prst="rect">
            <a:avLst/>
          </a:prstGeom>
          <a:noFill/>
        </p:spPr>
        <p:txBody>
          <a:bodyPr wrap="square">
            <a:spAutoFit/>
          </a:bodyPr>
          <a:lstStyle/>
          <a:p>
            <a:pPr>
              <a:lnSpc>
                <a:spcPct val="90000"/>
              </a:lnSpc>
              <a:spcBef>
                <a:spcPts val="1000"/>
              </a:spcBef>
            </a:pPr>
            <a:r>
              <a:rPr lang="en-GB" sz="2200" dirty="0">
                <a:cs typeface="Calibri Light"/>
              </a:rPr>
              <a:t>Consider different terminology that may be used:</a:t>
            </a:r>
            <a:endParaRPr lang="en-GB" sz="2200" dirty="0">
              <a:ea typeface="+mn-lt"/>
              <a:cs typeface="Calibri Light"/>
            </a:endParaRPr>
          </a:p>
        </p:txBody>
      </p:sp>
    </p:spTree>
    <p:extLst>
      <p:ext uri="{BB962C8B-B14F-4D97-AF65-F5344CB8AC3E}">
        <p14:creationId xmlns:p14="http://schemas.microsoft.com/office/powerpoint/2010/main" val="11048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d circle with black lines&#10;&#10;Description automatically generated">
            <a:extLst>
              <a:ext uri="{FF2B5EF4-FFF2-40B4-BE49-F238E27FC236}">
                <a16:creationId xmlns:a16="http://schemas.microsoft.com/office/drawing/2014/main" id="{B4576455-148E-79AC-2FC0-0886346A93D3}"/>
              </a:ext>
            </a:extLst>
          </p:cNvPr>
          <p:cNvPicPr>
            <a:picLocks noChangeAspect="1"/>
          </p:cNvPicPr>
          <p:nvPr/>
        </p:nvPicPr>
        <p:blipFill rotWithShape="1">
          <a:blip r:embed="rId2"/>
          <a:srcRect l="2352" t="-944" r="3343" b="2055"/>
          <a:stretch/>
        </p:blipFill>
        <p:spPr>
          <a:xfrm>
            <a:off x="3561" y="2530"/>
            <a:ext cx="12188582" cy="2873623"/>
          </a:xfrm>
          <a:prstGeom prst="rect">
            <a:avLst/>
          </a:prstGeom>
        </p:spPr>
      </p:pic>
      <p:sp>
        <p:nvSpPr>
          <p:cNvPr id="3" name="TextBox 2">
            <a:extLst>
              <a:ext uri="{FF2B5EF4-FFF2-40B4-BE49-F238E27FC236}">
                <a16:creationId xmlns:a16="http://schemas.microsoft.com/office/drawing/2014/main" id="{00DCB5C7-9A11-0FA6-6469-5BB293367BBC}"/>
              </a:ext>
            </a:extLst>
          </p:cNvPr>
          <p:cNvSpPr txBox="1"/>
          <p:nvPr/>
        </p:nvSpPr>
        <p:spPr>
          <a:xfrm>
            <a:off x="5496000" y="2868000"/>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dirty="0">
                <a:cs typeface="Calibri Light"/>
              </a:rPr>
              <a:t>OR</a:t>
            </a:r>
            <a:endParaRPr lang="en-GB" sz="5400" b="1" dirty="0"/>
          </a:p>
        </p:txBody>
      </p:sp>
      <p:sp>
        <p:nvSpPr>
          <p:cNvPr id="4" name="TextBox 3">
            <a:extLst>
              <a:ext uri="{FF2B5EF4-FFF2-40B4-BE49-F238E27FC236}">
                <a16:creationId xmlns:a16="http://schemas.microsoft.com/office/drawing/2014/main" id="{E8A9AAE3-58E2-A0B1-343F-CADA50F70CD3}"/>
              </a:ext>
            </a:extLst>
          </p:cNvPr>
          <p:cNvSpPr txBox="1"/>
          <p:nvPr/>
        </p:nvSpPr>
        <p:spPr>
          <a:xfrm>
            <a:off x="1512000" y="2874144"/>
            <a:ext cx="1790458" cy="9171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dirty="0">
                <a:cs typeface="Calibri Light"/>
              </a:rPr>
              <a:t>AND</a:t>
            </a:r>
            <a:endParaRPr lang="en-GB" sz="5400" b="1" dirty="0"/>
          </a:p>
        </p:txBody>
      </p:sp>
      <p:sp>
        <p:nvSpPr>
          <p:cNvPr id="5" name="TextBox 4">
            <a:extLst>
              <a:ext uri="{FF2B5EF4-FFF2-40B4-BE49-F238E27FC236}">
                <a16:creationId xmlns:a16="http://schemas.microsoft.com/office/drawing/2014/main" id="{4335CA7C-4ABE-B83A-F9AC-6B889FE07CB8}"/>
              </a:ext>
            </a:extLst>
          </p:cNvPr>
          <p:cNvSpPr txBox="1"/>
          <p:nvPr/>
        </p:nvSpPr>
        <p:spPr>
          <a:xfrm>
            <a:off x="919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dirty="0">
                <a:cs typeface="Calibri Light"/>
              </a:rPr>
              <a:t>NOT</a:t>
            </a:r>
            <a:endParaRPr lang="en-GB" sz="5400" b="1" dirty="0"/>
          </a:p>
        </p:txBody>
      </p:sp>
      <p:sp>
        <p:nvSpPr>
          <p:cNvPr id="11" name="TextBox 10">
            <a:extLst>
              <a:ext uri="{FF2B5EF4-FFF2-40B4-BE49-F238E27FC236}">
                <a16:creationId xmlns:a16="http://schemas.microsoft.com/office/drawing/2014/main" id="{F0210611-0F97-6FF8-32EB-698A92FD51E0}"/>
              </a:ext>
            </a:extLst>
          </p:cNvPr>
          <p:cNvSpPr txBox="1"/>
          <p:nvPr/>
        </p:nvSpPr>
        <p:spPr>
          <a:xfrm>
            <a:off x="364434" y="3982278"/>
            <a:ext cx="114697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Calibri"/>
                <a:cs typeface="Arial"/>
              </a:rPr>
              <a:t>Boolean Operators </a:t>
            </a:r>
            <a:r>
              <a:rPr lang="en-GB" sz="2000" dirty="0">
                <a:latin typeface="Calibri"/>
                <a:cs typeface="Arial"/>
              </a:rPr>
              <a:t>allow you to </a:t>
            </a:r>
            <a:r>
              <a:rPr lang="en-GB" sz="2000" b="1" dirty="0">
                <a:latin typeface="Calibri"/>
                <a:cs typeface="Arial"/>
              </a:rPr>
              <a:t>combine your keywords</a:t>
            </a:r>
            <a:r>
              <a:rPr lang="en-GB" sz="2000" dirty="0">
                <a:latin typeface="Calibri"/>
                <a:cs typeface="Arial"/>
              </a:rPr>
              <a:t> to narrow or broaden your search.</a:t>
            </a:r>
            <a:r>
              <a:rPr lang="en-US" sz="2000" dirty="0">
                <a:latin typeface="Calibri"/>
                <a:cs typeface="Arial"/>
              </a:rPr>
              <a:t>​</a:t>
            </a:r>
            <a:endParaRPr lang="en-US" sz="2000" dirty="0">
              <a:latin typeface="Calibri"/>
              <a:ea typeface="Calibri"/>
              <a:cs typeface="Arial"/>
            </a:endParaRPr>
          </a:p>
          <a:p>
            <a:pPr marL="228600" indent="-228600">
              <a:buFont typeface="Arial,Sans-Serif"/>
              <a:buChar char="•"/>
            </a:pPr>
            <a:endParaRPr lang="en-GB" sz="2000" dirty="0">
              <a:latin typeface="Calibri"/>
              <a:ea typeface="Calibri"/>
              <a:cs typeface="Arial"/>
            </a:endParaRPr>
          </a:p>
          <a:p>
            <a:pPr marL="228600" indent="-228600">
              <a:buFont typeface="Arial,Sans-Serif"/>
              <a:buChar char="•"/>
            </a:pPr>
            <a:r>
              <a:rPr lang="en-GB" sz="2000" b="1" dirty="0">
                <a:solidFill>
                  <a:srgbClr val="FF0000"/>
                </a:solidFill>
                <a:latin typeface="Calibri"/>
                <a:cs typeface="Arial"/>
              </a:rPr>
              <a:t>AND</a:t>
            </a:r>
            <a:r>
              <a:rPr lang="en-GB" sz="2000" dirty="0">
                <a:latin typeface="Calibri"/>
                <a:cs typeface="Arial"/>
              </a:rPr>
              <a:t>: Narrows your search by only giving results where </a:t>
            </a:r>
            <a:r>
              <a:rPr lang="en-GB" sz="2000" b="1" dirty="0">
                <a:solidFill>
                  <a:srgbClr val="FF0000"/>
                </a:solidFill>
                <a:latin typeface="Calibri"/>
                <a:cs typeface="Arial"/>
              </a:rPr>
              <a:t>ALL</a:t>
            </a:r>
            <a:r>
              <a:rPr lang="en-GB" sz="2000" dirty="0">
                <a:latin typeface="Calibri"/>
                <a:cs typeface="Arial"/>
              </a:rPr>
              <a:t> your search terms are present.</a:t>
            </a:r>
            <a:r>
              <a:rPr lang="en-US" sz="2000" dirty="0">
                <a:latin typeface="Calibri"/>
                <a:cs typeface="Arial"/>
              </a:rPr>
              <a:t>​</a:t>
            </a:r>
            <a:endParaRPr lang="en-US" sz="2000" dirty="0">
              <a:latin typeface="Calibri"/>
              <a:ea typeface="Calibri"/>
              <a:cs typeface="Arial"/>
            </a:endParaRPr>
          </a:p>
          <a:p>
            <a:pPr marL="228600" indent="-228600">
              <a:buFont typeface="Arial,Sans-Serif"/>
              <a:buChar char="•"/>
            </a:pPr>
            <a:endParaRPr lang="en-GB" sz="2000" dirty="0">
              <a:latin typeface="Calibri"/>
              <a:ea typeface="Calibri"/>
              <a:cs typeface="Arial"/>
            </a:endParaRPr>
          </a:p>
          <a:p>
            <a:pPr marL="228600" indent="-228600">
              <a:buFont typeface="Arial,Sans-Serif"/>
              <a:buChar char="•"/>
            </a:pPr>
            <a:r>
              <a:rPr lang="en-GB" sz="2000" b="1" dirty="0">
                <a:solidFill>
                  <a:srgbClr val="FF0000"/>
                </a:solidFill>
                <a:latin typeface="Calibri"/>
                <a:cs typeface="Arial"/>
              </a:rPr>
              <a:t>OR</a:t>
            </a:r>
            <a:r>
              <a:rPr lang="en-GB" sz="2000" dirty="0">
                <a:latin typeface="Calibri"/>
                <a:cs typeface="Arial"/>
              </a:rPr>
              <a:t>: Broadens your search where </a:t>
            </a:r>
            <a:r>
              <a:rPr lang="en-GB" sz="2000" b="1" dirty="0">
                <a:solidFill>
                  <a:srgbClr val="FF0000"/>
                </a:solidFill>
                <a:latin typeface="Calibri"/>
                <a:cs typeface="Arial"/>
              </a:rPr>
              <a:t>ANY </a:t>
            </a:r>
            <a:r>
              <a:rPr lang="en-GB" sz="2000" dirty="0">
                <a:latin typeface="Calibri"/>
                <a:cs typeface="Arial"/>
              </a:rPr>
              <a:t>of your search terms are present.</a:t>
            </a:r>
            <a:r>
              <a:rPr lang="en-US" sz="2000" dirty="0">
                <a:latin typeface="Calibri"/>
                <a:cs typeface="Arial"/>
              </a:rPr>
              <a:t>​</a:t>
            </a:r>
            <a:endParaRPr lang="en-US" sz="2000" dirty="0">
              <a:latin typeface="Calibri"/>
              <a:ea typeface="Calibri"/>
              <a:cs typeface="Arial"/>
            </a:endParaRPr>
          </a:p>
          <a:p>
            <a:pPr marL="228600" indent="-228600">
              <a:buFont typeface="Arial,Sans-Serif"/>
              <a:buChar char="•"/>
            </a:pPr>
            <a:endParaRPr lang="en-GB" sz="2000" dirty="0">
              <a:latin typeface="Calibri"/>
              <a:ea typeface="Calibri"/>
              <a:cs typeface="Arial"/>
            </a:endParaRPr>
          </a:p>
          <a:p>
            <a:pPr marL="228600" indent="-228600">
              <a:buFont typeface="Arial,Sans-Serif"/>
              <a:buChar char="•"/>
            </a:pPr>
            <a:r>
              <a:rPr lang="en-GB" sz="2000" b="1" dirty="0">
                <a:solidFill>
                  <a:srgbClr val="FF0000"/>
                </a:solidFill>
                <a:latin typeface="Calibri"/>
                <a:cs typeface="Arial"/>
              </a:rPr>
              <a:t>NOT</a:t>
            </a:r>
            <a:r>
              <a:rPr lang="en-GB" sz="2000" dirty="0">
                <a:latin typeface="Calibri"/>
                <a:cs typeface="Arial"/>
              </a:rPr>
              <a:t>: Excludes specific terms</a:t>
            </a:r>
            <a:r>
              <a:rPr lang="en-US" sz="2000" dirty="0">
                <a:latin typeface="Calibri"/>
                <a:cs typeface="Arial"/>
              </a:rPr>
              <a:t>​</a:t>
            </a:r>
            <a:endParaRPr lang="en-US" sz="2000" dirty="0">
              <a:latin typeface="Calibri"/>
              <a:ea typeface="Calibri"/>
              <a:cs typeface="Arial"/>
            </a:endParaRPr>
          </a:p>
        </p:txBody>
      </p:sp>
      <p:sp>
        <p:nvSpPr>
          <p:cNvPr id="7" name="TextBox 6">
            <a:extLst>
              <a:ext uri="{FF2B5EF4-FFF2-40B4-BE49-F238E27FC236}">
                <a16:creationId xmlns:a16="http://schemas.microsoft.com/office/drawing/2014/main" id="{18F92C18-84C5-8B05-66BE-5E0CED2A02A3}"/>
              </a:ext>
            </a:extLst>
          </p:cNvPr>
          <p:cNvSpPr txBox="1"/>
          <p:nvPr/>
        </p:nvSpPr>
        <p:spPr>
          <a:xfrm>
            <a:off x="7353300" y="6324600"/>
            <a:ext cx="4476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Calibri"/>
                <a:ea typeface="Calibri"/>
                <a:cs typeface="Calibri"/>
                <a:hlinkClick r:id="rId3"/>
              </a:rPr>
              <a:t>https://digitalservices.uwtsd.ac.uk/library/</a:t>
            </a:r>
            <a:endParaRPr lang="en-US" b="1" dirty="0">
              <a:latin typeface="Calibri"/>
              <a:ea typeface="Calibri"/>
              <a:cs typeface="Calibri"/>
            </a:endParaRPr>
          </a:p>
        </p:txBody>
      </p:sp>
    </p:spTree>
    <p:extLst>
      <p:ext uri="{BB962C8B-B14F-4D97-AF65-F5344CB8AC3E}">
        <p14:creationId xmlns:p14="http://schemas.microsoft.com/office/powerpoint/2010/main" val="3935450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14A5C-6478-8F31-5424-E386DBACFF1C}"/>
              </a:ext>
            </a:extLst>
          </p:cNvPr>
          <p:cNvSpPr>
            <a:spLocks noGrp="1"/>
          </p:cNvSpPr>
          <p:nvPr>
            <p:ph type="title"/>
          </p:nvPr>
        </p:nvSpPr>
        <p:spPr>
          <a:xfrm>
            <a:off x="358220" y="365125"/>
            <a:ext cx="2485958" cy="1070988"/>
          </a:xfrm>
        </p:spPr>
        <p:txBody>
          <a:bodyPr>
            <a:normAutofit fontScale="90000"/>
          </a:bodyPr>
          <a:lstStyle/>
          <a:p>
            <a:r>
              <a:rPr lang="en-GB" dirty="0">
                <a:latin typeface="+mn-lt"/>
              </a:rPr>
              <a:t>Boolean Searching</a:t>
            </a:r>
            <a:endParaRPr lang="en-US" dirty="0">
              <a:latin typeface="+mn-lt"/>
            </a:endParaRPr>
          </a:p>
        </p:txBody>
      </p:sp>
      <p:pic>
        <p:nvPicPr>
          <p:cNvPr id="4" name="Picture 3">
            <a:extLst>
              <a:ext uri="{FF2B5EF4-FFF2-40B4-BE49-F238E27FC236}">
                <a16:creationId xmlns:a16="http://schemas.microsoft.com/office/drawing/2014/main" id="{90F6A8A9-DEA3-A693-E82C-5D0F804EB447}"/>
              </a:ext>
            </a:extLst>
          </p:cNvPr>
          <p:cNvPicPr>
            <a:picLocks noChangeAspect="1"/>
          </p:cNvPicPr>
          <p:nvPr/>
        </p:nvPicPr>
        <p:blipFill>
          <a:blip r:embed="rId2"/>
          <a:stretch>
            <a:fillRect/>
          </a:stretch>
        </p:blipFill>
        <p:spPr>
          <a:xfrm>
            <a:off x="3312465" y="465613"/>
            <a:ext cx="8521316" cy="511895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3853BBD1-975F-AC42-B580-6727B85538C5}"/>
              </a:ext>
            </a:extLst>
          </p:cNvPr>
          <p:cNvSpPr txBox="1"/>
          <p:nvPr/>
        </p:nvSpPr>
        <p:spPr>
          <a:xfrm>
            <a:off x="1092497" y="4140045"/>
            <a:ext cx="1516067" cy="830997"/>
          </a:xfrm>
          <a:prstGeom prst="rect">
            <a:avLst/>
          </a:prstGeom>
          <a:noFill/>
        </p:spPr>
        <p:txBody>
          <a:bodyPr wrap="square" rtlCol="0">
            <a:spAutoFit/>
          </a:bodyPr>
          <a:lstStyle/>
          <a:p>
            <a:r>
              <a:rPr lang="en-GB" sz="2400" dirty="0">
                <a:hlinkClick r:id="rId3"/>
              </a:rPr>
              <a:t>Library example</a:t>
            </a:r>
            <a:endParaRPr lang="en-US" sz="2400" dirty="0"/>
          </a:p>
        </p:txBody>
      </p:sp>
      <p:pic>
        <p:nvPicPr>
          <p:cNvPr id="9" name="Picture 8">
            <a:extLst>
              <a:ext uri="{FF2B5EF4-FFF2-40B4-BE49-F238E27FC236}">
                <a16:creationId xmlns:a16="http://schemas.microsoft.com/office/drawing/2014/main" id="{B49C6A3A-A0F1-2CED-D35B-CDCF459CA5B8}"/>
              </a:ext>
            </a:extLst>
          </p:cNvPr>
          <p:cNvPicPr>
            <a:picLocks noChangeAspect="1"/>
          </p:cNvPicPr>
          <p:nvPr/>
        </p:nvPicPr>
        <p:blipFill>
          <a:blip r:embed="rId4"/>
          <a:stretch>
            <a:fillRect/>
          </a:stretch>
        </p:blipFill>
        <p:spPr>
          <a:xfrm>
            <a:off x="648501" y="2109291"/>
            <a:ext cx="1829622" cy="1810759"/>
          </a:xfrm>
          <a:prstGeom prst="rect">
            <a:avLst/>
          </a:prstGeom>
        </p:spPr>
      </p:pic>
      <p:sp>
        <p:nvSpPr>
          <p:cNvPr id="13" name="TextBox 12">
            <a:extLst>
              <a:ext uri="{FF2B5EF4-FFF2-40B4-BE49-F238E27FC236}">
                <a16:creationId xmlns:a16="http://schemas.microsoft.com/office/drawing/2014/main" id="{AC05F2A3-B217-280F-8379-993852FF7E2A}"/>
              </a:ext>
            </a:extLst>
          </p:cNvPr>
          <p:cNvSpPr txBox="1"/>
          <p:nvPr/>
        </p:nvSpPr>
        <p:spPr>
          <a:xfrm>
            <a:off x="8268833" y="365125"/>
            <a:ext cx="362479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Further Searching Techniques</a:t>
            </a:r>
            <a:endParaRPr lang="en-US" dirty="0">
              <a:solidFill>
                <a:schemeClr val="bg1"/>
              </a:solidFill>
            </a:endParaRPr>
          </a:p>
        </p:txBody>
      </p:sp>
    </p:spTree>
    <p:extLst>
      <p:ext uri="{BB962C8B-B14F-4D97-AF65-F5344CB8AC3E}">
        <p14:creationId xmlns:p14="http://schemas.microsoft.com/office/powerpoint/2010/main" val="17157758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73D7C-933D-6011-2E75-D0E817737C3A}"/>
              </a:ext>
            </a:extLst>
          </p:cNvPr>
          <p:cNvSpPr>
            <a:spLocks noGrp="1"/>
          </p:cNvSpPr>
          <p:nvPr>
            <p:ph type="title"/>
          </p:nvPr>
        </p:nvSpPr>
        <p:spPr>
          <a:xfrm>
            <a:off x="358219" y="201168"/>
            <a:ext cx="11481847" cy="579674"/>
          </a:xfrm>
        </p:spPr>
        <p:txBody>
          <a:bodyPr>
            <a:normAutofit fontScale="90000"/>
          </a:bodyPr>
          <a:lstStyle/>
          <a:p>
            <a:r>
              <a:rPr lang="en-GB" b="1" dirty="0">
                <a:latin typeface="+mn-lt"/>
              </a:rPr>
              <a:t>Boolean Search</a:t>
            </a:r>
          </a:p>
        </p:txBody>
      </p:sp>
      <p:sp>
        <p:nvSpPr>
          <p:cNvPr id="5" name="TextBox 4">
            <a:extLst>
              <a:ext uri="{FF2B5EF4-FFF2-40B4-BE49-F238E27FC236}">
                <a16:creationId xmlns:a16="http://schemas.microsoft.com/office/drawing/2014/main" id="{02AC35B8-133C-9F05-11A1-D17764AD7C35}"/>
              </a:ext>
            </a:extLst>
          </p:cNvPr>
          <p:cNvSpPr txBox="1"/>
          <p:nvPr/>
        </p:nvSpPr>
        <p:spPr>
          <a:xfrm>
            <a:off x="6733445" y="930527"/>
            <a:ext cx="5106621" cy="4093428"/>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Try using Boolean operators and truncation.</a:t>
            </a:r>
          </a:p>
          <a:p>
            <a:pPr marL="285750" indent="-285750">
              <a:buFont typeface="Arial" panose="020B0604020202020204" pitchFamily="34" charset="0"/>
              <a:buChar char="•"/>
            </a:pPr>
            <a:endParaRPr lang="en-GB" sz="20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Explore drop down menus in title, subject etc.</a:t>
            </a:r>
          </a:p>
          <a:p>
            <a:pPr marL="285750" indent="-285750">
              <a:buFont typeface="Arial" panose="020B0604020202020204" pitchFamily="34" charset="0"/>
              <a:buChar char="•"/>
            </a:pPr>
            <a:endParaRPr lang="en-GB" sz="20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Use </a:t>
            </a:r>
            <a:r>
              <a:rPr lang="en-GB" sz="2000" b="1" dirty="0">
                <a:latin typeface="Calibri" panose="020F0502020204030204" pitchFamily="34" charset="0"/>
                <a:cs typeface="Calibri" panose="020F0502020204030204" pitchFamily="34" charset="0"/>
              </a:rPr>
              <a:t>subject headings </a:t>
            </a:r>
            <a:r>
              <a:rPr lang="en-GB" sz="2000" dirty="0">
                <a:latin typeface="Calibri" panose="020F0502020204030204" pitchFamily="34" charset="0"/>
                <a:cs typeface="Calibri" panose="020F0502020204030204" pitchFamily="34" charset="0"/>
              </a:rPr>
              <a:t>in results to find other sources.</a:t>
            </a:r>
          </a:p>
          <a:p>
            <a:pPr marL="285750" indent="-285750">
              <a:buFont typeface="Arial" panose="020B0604020202020204" pitchFamily="34" charset="0"/>
              <a:buChar char="•"/>
            </a:pPr>
            <a:endParaRPr lang="en-GB" sz="20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Use filters such as date, language, format, etc.</a:t>
            </a:r>
          </a:p>
          <a:p>
            <a:pPr marL="285750" indent="-285750">
              <a:buFont typeface="Arial" panose="020B0604020202020204" pitchFamily="34" charset="0"/>
              <a:buChar char="•"/>
            </a:pPr>
            <a:endParaRPr lang="en-GB" sz="20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Add in further keywords (with </a:t>
            </a:r>
            <a:r>
              <a:rPr lang="en-GB" sz="2000" b="1" dirty="0">
                <a:latin typeface="Calibri" panose="020F0502020204030204" pitchFamily="34" charset="0"/>
                <a:cs typeface="Calibri" panose="020F0502020204030204" pitchFamily="34" charset="0"/>
              </a:rPr>
              <a:t>OR</a:t>
            </a:r>
            <a:r>
              <a:rPr lang="en-GB" sz="2000" dirty="0">
                <a:latin typeface="Calibri" panose="020F0502020204030204" pitchFamily="34" charset="0"/>
                <a:cs typeface="Calibri" panose="020F0502020204030204" pitchFamily="34" charset="0"/>
              </a:rPr>
              <a:t>) to expand, or (</a:t>
            </a:r>
            <a:r>
              <a:rPr lang="en-GB" sz="2000" b="1" dirty="0">
                <a:latin typeface="Calibri" panose="020F0502020204030204" pitchFamily="34" charset="0"/>
                <a:cs typeface="Calibri" panose="020F0502020204030204" pitchFamily="34" charset="0"/>
              </a:rPr>
              <a:t>AND</a:t>
            </a:r>
            <a:r>
              <a:rPr lang="en-GB" sz="2000" dirty="0">
                <a:latin typeface="Calibri" panose="020F0502020204030204" pitchFamily="34" charset="0"/>
                <a:cs typeface="Calibri" panose="020F0502020204030204" pitchFamily="34" charset="0"/>
              </a:rPr>
              <a:t> to) narrow down results.</a:t>
            </a:r>
          </a:p>
        </p:txBody>
      </p:sp>
      <p:sp>
        <p:nvSpPr>
          <p:cNvPr id="6" name="TextBox 5">
            <a:extLst>
              <a:ext uri="{FF2B5EF4-FFF2-40B4-BE49-F238E27FC236}">
                <a16:creationId xmlns:a16="http://schemas.microsoft.com/office/drawing/2014/main" id="{42494351-7943-CE8D-592C-270581E8B40E}"/>
              </a:ext>
            </a:extLst>
          </p:cNvPr>
          <p:cNvSpPr txBox="1"/>
          <p:nvPr/>
        </p:nvSpPr>
        <p:spPr>
          <a:xfrm>
            <a:off x="8504713" y="5173641"/>
            <a:ext cx="2260747"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hlinkClick r:id="rId3"/>
              </a:rPr>
              <a:t>Library example result</a:t>
            </a:r>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3BD5372B-9EEE-102A-304D-78858EAE3507}"/>
              </a:ext>
            </a:extLst>
          </p:cNvPr>
          <p:cNvPicPr>
            <a:picLocks noChangeAspect="1"/>
          </p:cNvPicPr>
          <p:nvPr/>
        </p:nvPicPr>
        <p:blipFill>
          <a:blip r:embed="rId4"/>
          <a:stretch>
            <a:fillRect/>
          </a:stretch>
        </p:blipFill>
        <p:spPr>
          <a:xfrm>
            <a:off x="586834" y="930527"/>
            <a:ext cx="5509166" cy="439280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2339252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DCA1174-FBEE-BCF4-A318-742654BAF21F}"/>
              </a:ext>
            </a:extLst>
          </p:cNvPr>
          <p:cNvPicPr>
            <a:picLocks noChangeAspect="1"/>
          </p:cNvPicPr>
          <p:nvPr/>
        </p:nvPicPr>
        <p:blipFill>
          <a:blip r:embed="rId2"/>
          <a:srcRect b="15632"/>
          <a:stretch>
            <a:fillRect/>
          </a:stretch>
        </p:blipFill>
        <p:spPr>
          <a:xfrm>
            <a:off x="358219" y="1108333"/>
            <a:ext cx="10912963" cy="3860480"/>
          </a:xfrm>
          <a:prstGeom prst="rect">
            <a:avLst/>
          </a:prstGeom>
        </p:spPr>
      </p:pic>
      <p:sp>
        <p:nvSpPr>
          <p:cNvPr id="2" name="Title 1">
            <a:extLst>
              <a:ext uri="{FF2B5EF4-FFF2-40B4-BE49-F238E27FC236}">
                <a16:creationId xmlns:a16="http://schemas.microsoft.com/office/drawing/2014/main" id="{9FB6E39E-02DB-2088-171A-EAA0A6F1DA7A}"/>
              </a:ext>
            </a:extLst>
          </p:cNvPr>
          <p:cNvSpPr>
            <a:spLocks noGrp="1"/>
          </p:cNvSpPr>
          <p:nvPr>
            <p:ph type="title"/>
          </p:nvPr>
        </p:nvSpPr>
        <p:spPr>
          <a:xfrm>
            <a:off x="358219" y="365126"/>
            <a:ext cx="11481847" cy="566888"/>
          </a:xfrm>
        </p:spPr>
        <p:txBody>
          <a:bodyPr>
            <a:normAutofit fontScale="90000"/>
          </a:bodyPr>
          <a:lstStyle/>
          <a:p>
            <a:r>
              <a:rPr lang="en-GB" dirty="0">
                <a:latin typeface="+mn-lt"/>
              </a:rPr>
              <a:t>Results </a:t>
            </a:r>
            <a:endParaRPr lang="en-GB" dirty="0">
              <a:solidFill>
                <a:srgbClr val="000000"/>
              </a:solidFill>
              <a:latin typeface="+mn-lt"/>
            </a:endParaRPr>
          </a:p>
        </p:txBody>
      </p:sp>
      <p:sp>
        <p:nvSpPr>
          <p:cNvPr id="5" name="TextBox 4">
            <a:extLst>
              <a:ext uri="{FF2B5EF4-FFF2-40B4-BE49-F238E27FC236}">
                <a16:creationId xmlns:a16="http://schemas.microsoft.com/office/drawing/2014/main" id="{E0786B26-155D-9B95-1135-E071464C0F30}"/>
              </a:ext>
            </a:extLst>
          </p:cNvPr>
          <p:cNvSpPr txBox="1"/>
          <p:nvPr/>
        </p:nvSpPr>
        <p:spPr>
          <a:xfrm>
            <a:off x="787613" y="1085170"/>
            <a:ext cx="155824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ptos"/>
                <a:ea typeface="Calibri Light"/>
                <a:cs typeface="Calibri Light"/>
              </a:rPr>
              <a:t>Source</a:t>
            </a:r>
            <a:endParaRPr lang="en-US" sz="2400" dirty="0">
              <a:latin typeface="Aptos"/>
            </a:endParaRPr>
          </a:p>
        </p:txBody>
      </p:sp>
      <p:sp>
        <p:nvSpPr>
          <p:cNvPr id="6" name="TextBox 5">
            <a:extLst>
              <a:ext uri="{FF2B5EF4-FFF2-40B4-BE49-F238E27FC236}">
                <a16:creationId xmlns:a16="http://schemas.microsoft.com/office/drawing/2014/main" id="{DD1C68DB-7043-3724-FA82-86616FE963E3}"/>
              </a:ext>
            </a:extLst>
          </p:cNvPr>
          <p:cNvSpPr txBox="1"/>
          <p:nvPr/>
        </p:nvSpPr>
        <p:spPr>
          <a:xfrm>
            <a:off x="1566736" y="4870272"/>
            <a:ext cx="396865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ptos"/>
                <a:ea typeface="Calibri Light"/>
                <a:cs typeface="Calibri Light"/>
              </a:rPr>
              <a:t>Look for peer reviewed</a:t>
            </a:r>
            <a:endParaRPr lang="en-US" sz="2400" dirty="0">
              <a:latin typeface="Aptos"/>
            </a:endParaRPr>
          </a:p>
        </p:txBody>
      </p:sp>
      <p:sp>
        <p:nvSpPr>
          <p:cNvPr id="7" name="TextBox 6">
            <a:extLst>
              <a:ext uri="{FF2B5EF4-FFF2-40B4-BE49-F238E27FC236}">
                <a16:creationId xmlns:a16="http://schemas.microsoft.com/office/drawing/2014/main" id="{A031FB6D-A168-F6A7-1099-D13B015B51ED}"/>
              </a:ext>
            </a:extLst>
          </p:cNvPr>
          <p:cNvSpPr txBox="1"/>
          <p:nvPr/>
        </p:nvSpPr>
        <p:spPr>
          <a:xfrm>
            <a:off x="3015893" y="932014"/>
            <a:ext cx="413971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ptos"/>
                <a:ea typeface="Calibri Light"/>
                <a:cs typeface="Calibri Light"/>
              </a:rPr>
              <a:t>Find more linked sources</a:t>
            </a:r>
          </a:p>
        </p:txBody>
      </p:sp>
      <p:sp>
        <p:nvSpPr>
          <p:cNvPr id="8" name="TextBox 7">
            <a:extLst>
              <a:ext uri="{FF2B5EF4-FFF2-40B4-BE49-F238E27FC236}">
                <a16:creationId xmlns:a16="http://schemas.microsoft.com/office/drawing/2014/main" id="{30C59950-D5D0-021C-C7EE-7CFD34ED25C8}"/>
              </a:ext>
            </a:extLst>
          </p:cNvPr>
          <p:cNvSpPr txBox="1"/>
          <p:nvPr/>
        </p:nvSpPr>
        <p:spPr>
          <a:xfrm>
            <a:off x="7777827" y="4761143"/>
            <a:ext cx="396044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ptos"/>
                <a:ea typeface="Calibri Light"/>
                <a:cs typeface="Calibri Light"/>
              </a:rPr>
              <a:t>Title of Journal published in.</a:t>
            </a:r>
            <a:endParaRPr lang="en-US" dirty="0"/>
          </a:p>
        </p:txBody>
      </p:sp>
      <p:sp>
        <p:nvSpPr>
          <p:cNvPr id="13" name="TextBox 12">
            <a:extLst>
              <a:ext uri="{FF2B5EF4-FFF2-40B4-BE49-F238E27FC236}">
                <a16:creationId xmlns:a16="http://schemas.microsoft.com/office/drawing/2014/main" id="{3BFCB678-F85E-3CF2-3984-128EDD25DE07}"/>
              </a:ext>
            </a:extLst>
          </p:cNvPr>
          <p:cNvSpPr txBox="1"/>
          <p:nvPr/>
        </p:nvSpPr>
        <p:spPr>
          <a:xfrm>
            <a:off x="7777827" y="940099"/>
            <a:ext cx="429878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ptos"/>
                <a:ea typeface="Calibri Light"/>
                <a:cs typeface="Calibri Light"/>
              </a:rPr>
              <a:t>Export, save to reading list etc.</a:t>
            </a:r>
            <a:endParaRPr lang="en-US" dirty="0"/>
          </a:p>
        </p:txBody>
      </p:sp>
      <p:sp>
        <p:nvSpPr>
          <p:cNvPr id="10" name="TextBox 9">
            <a:extLst>
              <a:ext uri="{FF2B5EF4-FFF2-40B4-BE49-F238E27FC236}">
                <a16:creationId xmlns:a16="http://schemas.microsoft.com/office/drawing/2014/main" id="{31596F37-63AE-BA20-1AA8-A06D1D6BFD87}"/>
              </a:ext>
            </a:extLst>
          </p:cNvPr>
          <p:cNvSpPr txBox="1"/>
          <p:nvPr/>
        </p:nvSpPr>
        <p:spPr>
          <a:xfrm>
            <a:off x="5761467" y="5095564"/>
            <a:ext cx="982441" cy="461665"/>
          </a:xfrm>
          <a:prstGeom prst="rect">
            <a:avLst/>
          </a:prstGeom>
          <a:noFill/>
        </p:spPr>
        <p:txBody>
          <a:bodyPr wrap="square" rtlCol="0">
            <a:spAutoFit/>
          </a:bodyPr>
          <a:lstStyle/>
          <a:p>
            <a:r>
              <a:rPr lang="en-GB" sz="2400" dirty="0">
                <a:hlinkClick r:id="rId3"/>
              </a:rPr>
              <a:t>LINK</a:t>
            </a:r>
            <a:endParaRPr lang="en-US" sz="2400" dirty="0"/>
          </a:p>
        </p:txBody>
      </p:sp>
    </p:spTree>
    <p:extLst>
      <p:ext uri="{BB962C8B-B14F-4D97-AF65-F5344CB8AC3E}">
        <p14:creationId xmlns:p14="http://schemas.microsoft.com/office/powerpoint/2010/main" val="4290207682"/>
      </p:ext>
    </p:extLst>
  </p:cSld>
  <p:clrMapOvr>
    <a:masterClrMapping/>
  </p:clrMapOvr>
  <mc:AlternateContent xmlns:mc="http://schemas.openxmlformats.org/markup-compatibility/2006" xmlns:p14="http://schemas.microsoft.com/office/powerpoint/2010/main">
    <mc:Choice Requires="p14">
      <p:transition spd="slow" p14:dur="2000" advTm="32958"/>
    </mc:Choice>
    <mc:Fallback xmlns="">
      <p:transition spd="slow" advTm="32958"/>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85DECCA-97C0-76D9-EFD7-D438691C2C5A}"/>
              </a:ext>
            </a:extLst>
          </p:cNvPr>
          <p:cNvPicPr>
            <a:picLocks noChangeAspect="1"/>
          </p:cNvPicPr>
          <p:nvPr/>
        </p:nvPicPr>
        <p:blipFill>
          <a:blip r:embed="rId2"/>
          <a:stretch>
            <a:fillRect/>
          </a:stretch>
        </p:blipFill>
        <p:spPr>
          <a:xfrm>
            <a:off x="3813668" y="996696"/>
            <a:ext cx="7326762" cy="440123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D7343DDF-AD58-223E-2A5E-5B89C2F7BDD2}"/>
              </a:ext>
            </a:extLst>
          </p:cNvPr>
          <p:cNvSpPr>
            <a:spLocks noGrp="1"/>
          </p:cNvSpPr>
          <p:nvPr>
            <p:ph type="title"/>
          </p:nvPr>
        </p:nvSpPr>
        <p:spPr>
          <a:xfrm>
            <a:off x="358219" y="365125"/>
            <a:ext cx="11481847" cy="631571"/>
          </a:xfrm>
        </p:spPr>
        <p:txBody>
          <a:bodyPr>
            <a:normAutofit fontScale="90000"/>
          </a:bodyPr>
          <a:lstStyle/>
          <a:p>
            <a:r>
              <a:rPr lang="en-GB" dirty="0">
                <a:latin typeface="+mn-lt"/>
              </a:rPr>
              <a:t>Explore options in the record</a:t>
            </a:r>
          </a:p>
        </p:txBody>
      </p:sp>
      <p:sp>
        <p:nvSpPr>
          <p:cNvPr id="5" name="TextBox 4">
            <a:extLst>
              <a:ext uri="{FF2B5EF4-FFF2-40B4-BE49-F238E27FC236}">
                <a16:creationId xmlns:a16="http://schemas.microsoft.com/office/drawing/2014/main" id="{8C09ADBC-A637-BA5C-F0D4-C4BE78615DB1}"/>
              </a:ext>
            </a:extLst>
          </p:cNvPr>
          <p:cNvSpPr txBox="1"/>
          <p:nvPr/>
        </p:nvSpPr>
        <p:spPr>
          <a:xfrm>
            <a:off x="11197737" y="5167098"/>
            <a:ext cx="835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ea typeface="Calibri Light"/>
                <a:cs typeface="Calibri Light"/>
                <a:hlinkClick r:id="rId3"/>
              </a:rPr>
              <a:t>Link</a:t>
            </a:r>
            <a:endParaRPr lang="en-GB" sz="2400" dirty="0">
              <a:hlinkClick r:id="rId4"/>
            </a:endParaRPr>
          </a:p>
        </p:txBody>
      </p:sp>
      <p:sp>
        <p:nvSpPr>
          <p:cNvPr id="9" name="TextBox 8">
            <a:extLst>
              <a:ext uri="{FF2B5EF4-FFF2-40B4-BE49-F238E27FC236}">
                <a16:creationId xmlns:a16="http://schemas.microsoft.com/office/drawing/2014/main" id="{E7292C90-78B8-A7C7-8020-59262A265A90}"/>
              </a:ext>
            </a:extLst>
          </p:cNvPr>
          <p:cNvSpPr txBox="1"/>
          <p:nvPr/>
        </p:nvSpPr>
        <p:spPr>
          <a:xfrm>
            <a:off x="177961" y="2272907"/>
            <a:ext cx="274320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
                <a:ea typeface="Calibri Light"/>
                <a:cs typeface="Calibri Light"/>
              </a:rPr>
              <a:t>Subject headings are hyperlinked and can provide different  results.</a:t>
            </a:r>
            <a:r>
              <a:rPr lang="en-GB" sz="2400" dirty="0">
                <a:ea typeface="Calibri Light"/>
                <a:cs typeface="Calibri Light"/>
              </a:rPr>
              <a:t> </a:t>
            </a:r>
          </a:p>
        </p:txBody>
      </p:sp>
    </p:spTree>
    <p:extLst>
      <p:ext uri="{BB962C8B-B14F-4D97-AF65-F5344CB8AC3E}">
        <p14:creationId xmlns:p14="http://schemas.microsoft.com/office/powerpoint/2010/main" val="37533702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46EB-5DF9-E2B2-DEF9-57301FE83E42}"/>
              </a:ext>
            </a:extLst>
          </p:cNvPr>
          <p:cNvSpPr>
            <a:spLocks noGrp="1"/>
          </p:cNvSpPr>
          <p:nvPr>
            <p:ph type="title"/>
          </p:nvPr>
        </p:nvSpPr>
        <p:spPr>
          <a:xfrm>
            <a:off x="377757" y="365125"/>
            <a:ext cx="11462309" cy="573333"/>
          </a:xfrm>
        </p:spPr>
        <p:txBody>
          <a:bodyPr>
            <a:normAutofit fontScale="90000"/>
          </a:bodyPr>
          <a:lstStyle/>
          <a:p>
            <a:r>
              <a:rPr lang="en-GB" dirty="0">
                <a:latin typeface="Calibri"/>
                <a:ea typeface="Calibri"/>
                <a:cs typeface="Calibri"/>
              </a:rPr>
              <a:t>Explore filters...</a:t>
            </a:r>
            <a:endParaRPr lang="en-GB" dirty="0">
              <a:solidFill>
                <a:srgbClr val="000000"/>
              </a:solidFill>
              <a:latin typeface="Calibri"/>
              <a:ea typeface="Calibri"/>
              <a:cs typeface="Calibri"/>
            </a:endParaRPr>
          </a:p>
        </p:txBody>
      </p:sp>
      <p:pic>
        <p:nvPicPr>
          <p:cNvPr id="6" name="Picture 5">
            <a:extLst>
              <a:ext uri="{FF2B5EF4-FFF2-40B4-BE49-F238E27FC236}">
                <a16:creationId xmlns:a16="http://schemas.microsoft.com/office/drawing/2014/main" id="{0C79C6E9-755E-0B1A-C346-0CD601D4B923}"/>
              </a:ext>
            </a:extLst>
          </p:cNvPr>
          <p:cNvPicPr>
            <a:picLocks noChangeAspect="1"/>
          </p:cNvPicPr>
          <p:nvPr/>
        </p:nvPicPr>
        <p:blipFill>
          <a:blip r:embed="rId3"/>
          <a:stretch>
            <a:fillRect/>
          </a:stretch>
        </p:blipFill>
        <p:spPr>
          <a:xfrm>
            <a:off x="9007744" y="3640869"/>
            <a:ext cx="2580464" cy="83099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B6BAEC58-0A35-84EC-0F73-BC8FBF122323}"/>
              </a:ext>
            </a:extLst>
          </p:cNvPr>
          <p:cNvSpPr txBox="1"/>
          <p:nvPr/>
        </p:nvSpPr>
        <p:spPr>
          <a:xfrm>
            <a:off x="487352" y="1139141"/>
            <a:ext cx="341784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ea typeface="Calibri Light"/>
                <a:cs typeface="Calibri Light"/>
              </a:rPr>
              <a:t>Check out the filters and note the:</a:t>
            </a:r>
          </a:p>
          <a:p>
            <a:endParaRPr lang="en-GB" sz="2400" dirty="0">
              <a:latin typeface="Calibri"/>
              <a:ea typeface="Calibri Light"/>
              <a:cs typeface="Calibri Light"/>
            </a:endParaRPr>
          </a:p>
          <a:p>
            <a:pPr marL="342900" indent="-342900">
              <a:buFont typeface="Arial" panose="020B0604020202020204" pitchFamily="34" charset="0"/>
              <a:buChar char="•"/>
            </a:pPr>
            <a:r>
              <a:rPr lang="en-GB" sz="2400" dirty="0">
                <a:latin typeface="Calibri"/>
                <a:ea typeface="Calibri Light"/>
                <a:cs typeface="Calibri Light"/>
              </a:rPr>
              <a:t>Databases</a:t>
            </a:r>
          </a:p>
          <a:p>
            <a:pPr marL="342900" indent="-342900">
              <a:buFont typeface="Arial" panose="020B0604020202020204" pitchFamily="34" charset="0"/>
              <a:buChar char="•"/>
            </a:pPr>
            <a:r>
              <a:rPr lang="en-GB" sz="2400" dirty="0">
                <a:latin typeface="Calibri"/>
                <a:ea typeface="Calibri Light"/>
                <a:cs typeface="Calibri Light"/>
              </a:rPr>
              <a:t>Journals</a:t>
            </a:r>
          </a:p>
          <a:p>
            <a:pPr marL="342900" indent="-342900">
              <a:buFont typeface="Arial" panose="020B0604020202020204" pitchFamily="34" charset="0"/>
              <a:buChar char="•"/>
            </a:pPr>
            <a:r>
              <a:rPr lang="en-GB" sz="2400" dirty="0">
                <a:latin typeface="Calibri"/>
                <a:ea typeface="Calibri Light"/>
                <a:cs typeface="Calibri Light"/>
              </a:rPr>
              <a:t>Subjects </a:t>
            </a:r>
          </a:p>
          <a:p>
            <a:pPr marL="342900" indent="-342900">
              <a:buFont typeface="Arial" panose="020B0604020202020204" pitchFamily="34" charset="0"/>
              <a:buChar char="•"/>
            </a:pPr>
            <a:endParaRPr lang="en-GB" sz="2400" dirty="0">
              <a:latin typeface="Calibri"/>
              <a:ea typeface="Calibri Light"/>
              <a:cs typeface="Calibri Light"/>
            </a:endParaRPr>
          </a:p>
          <a:p>
            <a:endParaRPr lang="en-GB" sz="2400" dirty="0">
              <a:latin typeface="Calibri"/>
              <a:ea typeface="Calibri Light"/>
              <a:cs typeface="Calibri Light"/>
            </a:endParaRPr>
          </a:p>
          <a:p>
            <a:r>
              <a:rPr lang="en-GB" sz="2400" dirty="0">
                <a:latin typeface="Calibri"/>
                <a:ea typeface="Calibri Light"/>
                <a:cs typeface="Calibri Light"/>
              </a:rPr>
              <a:t>that are hosting the articles and the key subject headings contained in your results. </a:t>
            </a:r>
            <a:endParaRPr lang="en-GB" sz="2400" dirty="0">
              <a:latin typeface="Calibri"/>
              <a:ea typeface="Calibri"/>
              <a:cs typeface="Calibri"/>
            </a:endParaRPr>
          </a:p>
        </p:txBody>
      </p:sp>
      <p:sp>
        <p:nvSpPr>
          <p:cNvPr id="8" name="TextBox 7">
            <a:extLst>
              <a:ext uri="{FF2B5EF4-FFF2-40B4-BE49-F238E27FC236}">
                <a16:creationId xmlns:a16="http://schemas.microsoft.com/office/drawing/2014/main" id="{FEB1B5D0-3A69-CB07-F555-5FC86812174E}"/>
              </a:ext>
            </a:extLst>
          </p:cNvPr>
          <p:cNvSpPr txBox="1"/>
          <p:nvPr/>
        </p:nvSpPr>
        <p:spPr>
          <a:xfrm>
            <a:off x="8322683" y="1454726"/>
            <a:ext cx="342597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ea typeface="Calibri Light"/>
                <a:cs typeface="Calibri Light"/>
              </a:rPr>
              <a:t>Try exporting your search into Google Scholar</a:t>
            </a:r>
            <a:endParaRPr lang="en-US" sz="2400" dirty="0">
              <a:latin typeface="Calibri"/>
              <a:ea typeface="Calibri"/>
              <a:cs typeface="Calibri"/>
            </a:endParaRPr>
          </a:p>
        </p:txBody>
      </p:sp>
      <p:sp>
        <p:nvSpPr>
          <p:cNvPr id="9" name="Arrow: Down 8">
            <a:extLst>
              <a:ext uri="{FF2B5EF4-FFF2-40B4-BE49-F238E27FC236}">
                <a16:creationId xmlns:a16="http://schemas.microsoft.com/office/drawing/2014/main" id="{DB738C05-D01A-AE72-CF13-74DB8486B334}"/>
              </a:ext>
            </a:extLst>
          </p:cNvPr>
          <p:cNvSpPr/>
          <p:nvPr/>
        </p:nvSpPr>
        <p:spPr>
          <a:xfrm>
            <a:off x="9986819" y="2447636"/>
            <a:ext cx="484632" cy="978408"/>
          </a:xfrm>
          <a:prstGeom prst="down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Arrow: Down 9">
            <a:extLst>
              <a:ext uri="{FF2B5EF4-FFF2-40B4-BE49-F238E27FC236}">
                <a16:creationId xmlns:a16="http://schemas.microsoft.com/office/drawing/2014/main" id="{0805413B-8E5C-55A7-158E-2F1BD5E4DFEB}"/>
              </a:ext>
            </a:extLst>
          </p:cNvPr>
          <p:cNvSpPr/>
          <p:nvPr/>
        </p:nvSpPr>
        <p:spPr>
          <a:xfrm rot="16200000">
            <a:off x="3095524" y="2332964"/>
            <a:ext cx="484632" cy="978408"/>
          </a:xfrm>
          <a:prstGeom prst="down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a:extLst>
              <a:ext uri="{FF2B5EF4-FFF2-40B4-BE49-F238E27FC236}">
                <a16:creationId xmlns:a16="http://schemas.microsoft.com/office/drawing/2014/main" id="{995C087F-924F-2AF8-68A6-CE9EE26C9EB5}"/>
              </a:ext>
            </a:extLst>
          </p:cNvPr>
          <p:cNvSpPr txBox="1"/>
          <p:nvPr/>
        </p:nvSpPr>
        <p:spPr>
          <a:xfrm>
            <a:off x="9107785" y="5196689"/>
            <a:ext cx="2317687" cy="369332"/>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Calibri" panose="020F0502020204030204" pitchFamily="34" charset="0"/>
                <a:hlinkClick r:id="rId4"/>
              </a:rPr>
              <a:t>Google Scholar result</a:t>
            </a:r>
            <a:endParaRPr lang="en-US" dirty="0">
              <a:latin typeface="Calibri" panose="020F0502020204030204"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2C16E8E2-D23E-E88A-CB01-E8273A53F265}"/>
              </a:ext>
            </a:extLst>
          </p:cNvPr>
          <p:cNvSpPr txBox="1"/>
          <p:nvPr/>
        </p:nvSpPr>
        <p:spPr>
          <a:xfrm>
            <a:off x="8680730" y="619305"/>
            <a:ext cx="2744742"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Searching the Internet</a:t>
            </a:r>
            <a:endParaRPr lang="en-US" dirty="0">
              <a:solidFill>
                <a:schemeClr val="bg1"/>
              </a:solidFill>
            </a:endParaRPr>
          </a:p>
        </p:txBody>
      </p:sp>
      <p:pic>
        <p:nvPicPr>
          <p:cNvPr id="12" name="Picture 11">
            <a:extLst>
              <a:ext uri="{FF2B5EF4-FFF2-40B4-BE49-F238E27FC236}">
                <a16:creationId xmlns:a16="http://schemas.microsoft.com/office/drawing/2014/main" id="{E6591742-6310-46E5-69E2-3F1FE63D9E9E}"/>
              </a:ext>
            </a:extLst>
          </p:cNvPr>
          <p:cNvPicPr>
            <a:picLocks noChangeAspect="1"/>
          </p:cNvPicPr>
          <p:nvPr/>
        </p:nvPicPr>
        <p:blipFill>
          <a:blip r:embed="rId6"/>
          <a:stretch>
            <a:fillRect/>
          </a:stretch>
        </p:blipFill>
        <p:spPr>
          <a:xfrm>
            <a:off x="4670579" y="526706"/>
            <a:ext cx="2592708" cy="507555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522025452"/>
      </p:ext>
    </p:extLst>
  </p:cSld>
  <p:clrMapOvr>
    <a:masterClrMapping/>
  </p:clrMapOvr>
  <mc:AlternateContent xmlns:mc="http://schemas.openxmlformats.org/markup-compatibility/2006" xmlns:p14="http://schemas.microsoft.com/office/powerpoint/2010/main">
    <mc:Choice Requires="p14">
      <p:transition spd="med" p14:dur="700" advTm="21086">
        <p:fade/>
      </p:transition>
    </mc:Choice>
    <mc:Fallback xmlns="">
      <p:transition spd="med" advTm="21086">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F62F2-DDF8-7D90-F2A0-5E15672B3EE7}"/>
              </a:ext>
            </a:extLst>
          </p:cNvPr>
          <p:cNvSpPr>
            <a:spLocks noGrp="1"/>
          </p:cNvSpPr>
          <p:nvPr>
            <p:ph type="title"/>
          </p:nvPr>
        </p:nvSpPr>
        <p:spPr>
          <a:xfrm>
            <a:off x="358219" y="365126"/>
            <a:ext cx="11481847" cy="627812"/>
          </a:xfrm>
        </p:spPr>
        <p:txBody>
          <a:bodyPr>
            <a:normAutofit fontScale="90000"/>
          </a:bodyPr>
          <a:lstStyle/>
          <a:p>
            <a:r>
              <a:rPr lang="en-GB" b="1" dirty="0">
                <a:latin typeface="+mn-lt"/>
              </a:rPr>
              <a:t>Tips</a:t>
            </a:r>
            <a:endParaRPr lang="en-US" b="1" dirty="0">
              <a:latin typeface="+mn-lt"/>
            </a:endParaRPr>
          </a:p>
        </p:txBody>
      </p:sp>
      <p:sp>
        <p:nvSpPr>
          <p:cNvPr id="5" name="TextBox 4">
            <a:extLst>
              <a:ext uri="{FF2B5EF4-FFF2-40B4-BE49-F238E27FC236}">
                <a16:creationId xmlns:a16="http://schemas.microsoft.com/office/drawing/2014/main" id="{C615A2A5-9A1C-95EC-F99A-76DD79995EF2}"/>
              </a:ext>
            </a:extLst>
          </p:cNvPr>
          <p:cNvSpPr txBox="1"/>
          <p:nvPr/>
        </p:nvSpPr>
        <p:spPr>
          <a:xfrm>
            <a:off x="325608" y="992938"/>
            <a:ext cx="11508173"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a:cs typeface="Calibri"/>
              </a:rPr>
              <a:t>Finding a relevant article / book can lead to many more resources.</a:t>
            </a:r>
            <a:endParaRPr lang="en-US" sz="2400" b="1" dirty="0">
              <a:latin typeface="Calibri"/>
              <a:ea typeface="Calibri"/>
              <a:cs typeface="Calibri"/>
            </a:endParaRP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Sans-Serif"/>
              <a:buChar char="•"/>
            </a:pPr>
            <a:r>
              <a:rPr lang="en-GB" sz="2400" b="1" dirty="0">
                <a:solidFill>
                  <a:schemeClr val="accent2"/>
                </a:solidFill>
                <a:latin typeface="Calibri"/>
                <a:ea typeface="Calibri"/>
                <a:cs typeface="Calibri"/>
              </a:rPr>
              <a:t>Note </a:t>
            </a:r>
            <a:r>
              <a:rPr lang="en-GB" sz="2400" dirty="0">
                <a:latin typeface="Calibri"/>
                <a:ea typeface="Calibri"/>
                <a:cs typeface="Calibri"/>
              </a:rPr>
              <a:t>key words / concepts / terminology used in articles found.</a:t>
            </a:r>
            <a:endParaRPr lang="en-US" sz="2400" dirty="0">
              <a:latin typeface="Calibri" panose="020F0502020204030204" pitchFamily="34" charset="0"/>
              <a:ea typeface="+mn-lt"/>
              <a:cs typeface="Calibri" panose="020F0502020204030204" pitchFamily="34" charset="0"/>
            </a:endParaRPr>
          </a:p>
          <a:p>
            <a:endParaRPr lang="en-GB" sz="2400" b="1" dirty="0">
              <a:solidFill>
                <a:schemeClr val="accent1"/>
              </a:solidFill>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Check</a:t>
            </a:r>
            <a:r>
              <a:rPr lang="en-GB" sz="2400" b="1" dirty="0">
                <a:solidFill>
                  <a:schemeClr val="accent1"/>
                </a:solidFill>
                <a:latin typeface="Calibri"/>
                <a:ea typeface="Calibri"/>
                <a:cs typeface="Calibri"/>
              </a:rPr>
              <a:t> </a:t>
            </a:r>
            <a:r>
              <a:rPr lang="en-GB" sz="2400" dirty="0">
                <a:latin typeface="Calibri"/>
                <a:ea typeface="Calibri"/>
                <a:cs typeface="Calibri"/>
              </a:rPr>
              <a:t>cited in and cited by</a:t>
            </a: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Locate</a:t>
            </a:r>
            <a:r>
              <a:rPr lang="en-GB" sz="2400" dirty="0">
                <a:latin typeface="Calibri"/>
                <a:ea typeface="Calibri"/>
                <a:cs typeface="Calibri"/>
              </a:rPr>
              <a:t> key databases, journals and authors.</a:t>
            </a: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Explore</a:t>
            </a:r>
            <a:r>
              <a:rPr lang="en-GB" sz="2400" dirty="0">
                <a:latin typeface="Calibri"/>
                <a:ea typeface="Calibri"/>
                <a:cs typeface="Calibri"/>
              </a:rPr>
              <a:t> subject headings (SH) : </a:t>
            </a:r>
            <a:r>
              <a:rPr lang="en-GB" sz="2400" b="1" dirty="0">
                <a:latin typeface="Calibri"/>
                <a:ea typeface="Calibri"/>
                <a:cs typeface="Calibri"/>
              </a:rPr>
              <a:t>Check out SH below the bibliographic details in the catalogue record</a:t>
            </a:r>
            <a:r>
              <a:rPr lang="en-GB" sz="2400" dirty="0">
                <a:latin typeface="Calibri"/>
                <a:ea typeface="Calibri"/>
                <a:cs typeface="Calibri"/>
              </a:rPr>
              <a:t>. </a:t>
            </a: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Use</a:t>
            </a:r>
            <a:r>
              <a:rPr lang="en-GB" sz="2400" dirty="0">
                <a:latin typeface="Calibri"/>
                <a:ea typeface="Calibri"/>
                <a:cs typeface="Calibri"/>
              </a:rPr>
              <a:t> filters: date, location, type of resource.</a:t>
            </a:r>
          </a:p>
        </p:txBody>
      </p:sp>
      <p:pic>
        <p:nvPicPr>
          <p:cNvPr id="3" name="Picture 3" descr="A picture containing chart&#10;&#10;Description automatically generated">
            <a:extLst>
              <a:ext uri="{FF2B5EF4-FFF2-40B4-BE49-F238E27FC236}">
                <a16:creationId xmlns:a16="http://schemas.microsoft.com/office/drawing/2014/main" id="{97006796-2880-A75E-C298-FD66DE53C721}"/>
              </a:ext>
            </a:extLst>
          </p:cNvPr>
          <p:cNvPicPr>
            <a:picLocks noChangeAspect="1"/>
          </p:cNvPicPr>
          <p:nvPr/>
        </p:nvPicPr>
        <p:blipFill rotWithShape="1">
          <a:blip r:embed="rId2"/>
          <a:srcRect l="9825" t="32704" r="10526" b="15094"/>
          <a:stretch/>
        </p:blipFill>
        <p:spPr>
          <a:xfrm>
            <a:off x="4241244" y="2447283"/>
            <a:ext cx="1310095" cy="477890"/>
          </a:xfrm>
          <a:prstGeom prst="rect">
            <a:avLst/>
          </a:prstGeom>
        </p:spPr>
      </p:pic>
    </p:spTree>
    <p:extLst>
      <p:ext uri="{BB962C8B-B14F-4D97-AF65-F5344CB8AC3E}">
        <p14:creationId xmlns:p14="http://schemas.microsoft.com/office/powerpoint/2010/main" val="25625055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832E7-ACB2-E163-83FF-89108652E755}"/>
              </a:ext>
            </a:extLst>
          </p:cNvPr>
          <p:cNvSpPr>
            <a:spLocks noGrp="1"/>
          </p:cNvSpPr>
          <p:nvPr>
            <p:ph type="title"/>
          </p:nvPr>
        </p:nvSpPr>
        <p:spPr>
          <a:xfrm>
            <a:off x="347722" y="824"/>
            <a:ext cx="11496558" cy="1003916"/>
          </a:xfrm>
        </p:spPr>
        <p:txBody>
          <a:bodyPr>
            <a:normAutofit/>
          </a:bodyPr>
          <a:lstStyle/>
          <a:p>
            <a:r>
              <a:rPr lang="en-GB" dirty="0">
                <a:latin typeface="+mn-lt"/>
              </a:rPr>
              <a:t>Also try...</a:t>
            </a:r>
          </a:p>
        </p:txBody>
      </p:sp>
      <p:sp>
        <p:nvSpPr>
          <p:cNvPr id="4" name="TextBox 3">
            <a:extLst>
              <a:ext uri="{FF2B5EF4-FFF2-40B4-BE49-F238E27FC236}">
                <a16:creationId xmlns:a16="http://schemas.microsoft.com/office/drawing/2014/main" id="{1C4CB150-2424-6955-B887-3359379DD5EB}"/>
              </a:ext>
            </a:extLst>
          </p:cNvPr>
          <p:cNvSpPr txBox="1"/>
          <p:nvPr/>
        </p:nvSpPr>
        <p:spPr>
          <a:xfrm>
            <a:off x="309786" y="1380058"/>
            <a:ext cx="4878474"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a:cs typeface="Calibri"/>
              </a:rPr>
              <a:t>Asking an AI tool (e.g. Perplexity, ChatGPT, or Co-Pilot) to:</a:t>
            </a:r>
          </a:p>
          <a:p>
            <a:endParaRPr lang="en-GB" sz="2400" dirty="0">
              <a:latin typeface="Calibri"/>
              <a:ea typeface="Calibri"/>
              <a:cs typeface="Calibri"/>
            </a:endParaRPr>
          </a:p>
          <a:p>
            <a:pPr marL="342900" indent="-342900">
              <a:buFont typeface="Arial"/>
              <a:buChar char="•"/>
            </a:pPr>
            <a:r>
              <a:rPr lang="en-GB" sz="2400" dirty="0">
                <a:latin typeface="Calibri"/>
                <a:ea typeface="Calibri"/>
                <a:cs typeface="Calibri"/>
              </a:rPr>
              <a:t>Provide a list of keywords to use in a library database search.</a:t>
            </a:r>
            <a:endParaRPr lang="en-GB" dirty="0">
              <a:latin typeface="Calibri Light"/>
              <a:ea typeface="Calibri Light"/>
              <a:cs typeface="Calibri Light"/>
            </a:endParaRPr>
          </a:p>
          <a:p>
            <a:endParaRPr lang="en-GB" sz="2400" dirty="0">
              <a:latin typeface="Calibri"/>
              <a:ea typeface="Calibri"/>
              <a:cs typeface="Calibri"/>
            </a:endParaRPr>
          </a:p>
          <a:p>
            <a:pPr marL="342900" indent="-342900">
              <a:buFont typeface="Arial"/>
              <a:buChar char="•"/>
            </a:pPr>
            <a:r>
              <a:rPr lang="en-GB" sz="2400" dirty="0">
                <a:latin typeface="Calibri"/>
                <a:ea typeface="Calibri"/>
                <a:cs typeface="Calibri"/>
              </a:rPr>
              <a:t>Create a Boolean search string with those keywords.</a:t>
            </a:r>
            <a:endParaRPr lang="en-GB" dirty="0">
              <a:ea typeface="Calibri Light"/>
              <a:cs typeface="Calibri Light"/>
            </a:endParaRPr>
          </a:p>
          <a:p>
            <a:pPr algn="l"/>
            <a:endParaRPr lang="en-GB" sz="2400" dirty="0">
              <a:latin typeface="Calibri"/>
              <a:ea typeface="Calibri Light"/>
              <a:cs typeface="Calibri Light"/>
            </a:endParaRPr>
          </a:p>
        </p:txBody>
      </p:sp>
      <p:sp>
        <p:nvSpPr>
          <p:cNvPr id="3" name="TextBox 2">
            <a:extLst>
              <a:ext uri="{FF2B5EF4-FFF2-40B4-BE49-F238E27FC236}">
                <a16:creationId xmlns:a16="http://schemas.microsoft.com/office/drawing/2014/main" id="{35DBEE83-5D44-4986-25ED-C8C2F78C9155}"/>
              </a:ext>
            </a:extLst>
          </p:cNvPr>
          <p:cNvSpPr txBox="1"/>
          <p:nvPr/>
        </p:nvSpPr>
        <p:spPr>
          <a:xfrm>
            <a:off x="2075632" y="4925418"/>
            <a:ext cx="959279" cy="369332"/>
          </a:xfrm>
          <a:prstGeom prst="rect">
            <a:avLst/>
          </a:prstGeom>
          <a:noFill/>
        </p:spPr>
        <p:txBody>
          <a:bodyPr wrap="square" rtlCol="0">
            <a:spAutoFit/>
          </a:bodyPr>
          <a:lstStyle/>
          <a:p>
            <a:r>
              <a:rPr lang="en-GB" dirty="0">
                <a:hlinkClick r:id="rId3"/>
              </a:rPr>
              <a:t>Link</a:t>
            </a:r>
            <a:endParaRPr lang="en-US" dirty="0"/>
          </a:p>
        </p:txBody>
      </p:sp>
      <p:pic>
        <p:nvPicPr>
          <p:cNvPr id="6" name="Picture 5">
            <a:extLst>
              <a:ext uri="{FF2B5EF4-FFF2-40B4-BE49-F238E27FC236}">
                <a16:creationId xmlns:a16="http://schemas.microsoft.com/office/drawing/2014/main" id="{BB025A44-0FB2-08F6-BE64-1EE929F90AD7}"/>
              </a:ext>
            </a:extLst>
          </p:cNvPr>
          <p:cNvPicPr>
            <a:picLocks noChangeAspect="1"/>
          </p:cNvPicPr>
          <p:nvPr/>
        </p:nvPicPr>
        <p:blipFill>
          <a:blip r:embed="rId4"/>
          <a:stretch>
            <a:fillRect/>
          </a:stretch>
        </p:blipFill>
        <p:spPr>
          <a:xfrm>
            <a:off x="5274849" y="804092"/>
            <a:ext cx="6724182" cy="449065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673827882"/>
      </p:ext>
    </p:extLst>
  </p:cSld>
  <p:clrMapOvr>
    <a:masterClrMapping/>
  </p:clrMapOvr>
  <mc:AlternateContent xmlns:mc="http://schemas.openxmlformats.org/markup-compatibility/2006" xmlns:p14="http://schemas.microsoft.com/office/powerpoint/2010/main">
    <mc:Choice Requires="p14">
      <p:transition spd="med" p14:dur="700" advTm="33999">
        <p:fade/>
      </p:transition>
    </mc:Choice>
    <mc:Fallback xmlns="">
      <p:transition spd="med" advTm="33999">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610B0-90C7-DA06-C1B1-98ADBFA6FF72}"/>
              </a:ext>
            </a:extLst>
          </p:cNvPr>
          <p:cNvSpPr>
            <a:spLocks noGrp="1"/>
          </p:cNvSpPr>
          <p:nvPr>
            <p:ph type="title"/>
          </p:nvPr>
        </p:nvSpPr>
        <p:spPr>
          <a:xfrm>
            <a:off x="358219" y="365126"/>
            <a:ext cx="11481847" cy="665762"/>
          </a:xfrm>
        </p:spPr>
        <p:txBody>
          <a:bodyPr>
            <a:normAutofit fontScale="90000"/>
          </a:bodyPr>
          <a:lstStyle/>
          <a:p>
            <a:r>
              <a:rPr lang="en-GB" dirty="0">
                <a:latin typeface="+mn-lt"/>
              </a:rPr>
              <a:t>Explore...</a:t>
            </a:r>
          </a:p>
        </p:txBody>
      </p:sp>
      <p:sp>
        <p:nvSpPr>
          <p:cNvPr id="5" name="TextBox 4">
            <a:extLst>
              <a:ext uri="{FF2B5EF4-FFF2-40B4-BE49-F238E27FC236}">
                <a16:creationId xmlns:a16="http://schemas.microsoft.com/office/drawing/2014/main" id="{FF36575C-5639-7146-A7CE-77C6F80DA784}"/>
              </a:ext>
            </a:extLst>
          </p:cNvPr>
          <p:cNvSpPr txBox="1"/>
          <p:nvPr/>
        </p:nvSpPr>
        <p:spPr>
          <a:xfrm>
            <a:off x="1187022" y="2612034"/>
            <a:ext cx="8877438" cy="25750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000" dirty="0">
                <a:latin typeface="Calibri"/>
                <a:ea typeface="Calibri Light"/>
                <a:cs typeface="Calibri Light"/>
              </a:rPr>
              <a:t>Explore the A-Z database list in the library catalogue to find the best databases for your topic.</a:t>
            </a:r>
            <a:r>
              <a:rPr lang="en-GB" sz="2000" b="1" dirty="0">
                <a:latin typeface="Calibri"/>
                <a:ea typeface="Calibri Light"/>
                <a:cs typeface="Calibri Light"/>
              </a:rPr>
              <a:t> </a:t>
            </a:r>
            <a:endParaRPr lang="en-US" sz="2000" dirty="0">
              <a:solidFill>
                <a:srgbClr val="000000"/>
              </a:solidFill>
              <a:latin typeface="Calibri"/>
              <a:ea typeface="Calibri Light"/>
              <a:cs typeface="Calibri"/>
            </a:endParaRPr>
          </a:p>
          <a:p>
            <a:pPr marL="342900" indent="-342900">
              <a:lnSpc>
                <a:spcPct val="90000"/>
              </a:lnSpc>
              <a:spcBef>
                <a:spcPts val="1000"/>
              </a:spcBef>
              <a:buFont typeface="Arial"/>
              <a:buChar char="•"/>
            </a:pPr>
            <a:r>
              <a:rPr lang="en-GB" sz="2000" b="1" dirty="0">
                <a:solidFill>
                  <a:srgbClr val="FF0000"/>
                </a:solidFill>
                <a:latin typeface="Calibri"/>
                <a:ea typeface="Calibri Light"/>
                <a:cs typeface="Calibri"/>
              </a:rPr>
              <a:t>YOU</a:t>
            </a:r>
            <a:r>
              <a:rPr lang="en-GB" sz="2000" dirty="0">
                <a:latin typeface="Calibri"/>
                <a:ea typeface="Calibri Light"/>
                <a:cs typeface="Calibri"/>
              </a:rPr>
              <a:t> must decide which databases to search and what keywords to use. </a:t>
            </a:r>
            <a:endParaRPr lang="en-US" sz="2000" dirty="0">
              <a:latin typeface="Calibri"/>
              <a:ea typeface="Calibri Light"/>
              <a:cs typeface="Calibri"/>
            </a:endParaRPr>
          </a:p>
          <a:p>
            <a:pPr marL="342900" indent="-342900">
              <a:lnSpc>
                <a:spcPct val="90000"/>
              </a:lnSpc>
              <a:spcBef>
                <a:spcPts val="1000"/>
              </a:spcBef>
              <a:buFont typeface="Arial"/>
              <a:buChar char="•"/>
            </a:pPr>
            <a:r>
              <a:rPr lang="en-GB" sz="2000" dirty="0">
                <a:latin typeface="Calibri"/>
                <a:ea typeface="Calibri Light"/>
                <a:cs typeface="Calibri"/>
              </a:rPr>
              <a:t>Look out for </a:t>
            </a:r>
            <a:r>
              <a:rPr lang="en-GB" sz="2000" dirty="0">
                <a:solidFill>
                  <a:srgbClr val="FF0000"/>
                </a:solidFill>
                <a:latin typeface="Calibri"/>
                <a:ea typeface="Calibri Light"/>
                <a:cs typeface="Calibri"/>
              </a:rPr>
              <a:t>peer-reviewed</a:t>
            </a:r>
            <a:r>
              <a:rPr lang="en-GB" sz="2000" dirty="0">
                <a:latin typeface="Calibri"/>
                <a:ea typeface="Calibri Light"/>
                <a:cs typeface="Calibri"/>
              </a:rPr>
              <a:t> journal titles and articles. </a:t>
            </a:r>
            <a:endParaRPr lang="en-US" sz="2000" dirty="0">
              <a:latin typeface="Calibri"/>
              <a:ea typeface="Calibri Light"/>
              <a:cs typeface="Calibri"/>
            </a:endParaRPr>
          </a:p>
          <a:p>
            <a:pPr marL="342900" indent="-342900">
              <a:lnSpc>
                <a:spcPct val="90000"/>
              </a:lnSpc>
              <a:spcBef>
                <a:spcPts val="1000"/>
              </a:spcBef>
              <a:buFont typeface="Arial"/>
              <a:buChar char="•"/>
            </a:pPr>
            <a:r>
              <a:rPr lang="en-GB" sz="2000" dirty="0">
                <a:latin typeface="Calibri"/>
                <a:ea typeface="Calibri Light"/>
                <a:cs typeface="Calibri"/>
              </a:rPr>
              <a:t>Searching multiple databases avoids publication bias or geographical bias. </a:t>
            </a:r>
          </a:p>
          <a:p>
            <a:pPr marL="342900" indent="-342900">
              <a:lnSpc>
                <a:spcPct val="90000"/>
              </a:lnSpc>
              <a:spcBef>
                <a:spcPts val="1000"/>
              </a:spcBef>
              <a:buFont typeface="Arial"/>
              <a:buChar char="•"/>
            </a:pPr>
            <a:r>
              <a:rPr lang="en-GB" sz="2000" dirty="0">
                <a:latin typeface="Calibri"/>
                <a:ea typeface="Calibri Light"/>
                <a:cs typeface="Calibri"/>
              </a:rPr>
              <a:t>Use the extensive filters to expand and refine your results.</a:t>
            </a:r>
            <a:endParaRPr lang="en-US" sz="2000" dirty="0">
              <a:latin typeface="Calibri"/>
              <a:ea typeface="Calibri Light"/>
              <a:cs typeface="Calibri"/>
            </a:endParaRPr>
          </a:p>
          <a:p>
            <a:endParaRPr lang="en-GB" sz="2000" b="1" dirty="0">
              <a:latin typeface="Calibri"/>
              <a:ea typeface="Calibri Light"/>
              <a:cs typeface="Calibri Light"/>
            </a:endParaRPr>
          </a:p>
        </p:txBody>
      </p:sp>
      <p:sp>
        <p:nvSpPr>
          <p:cNvPr id="3" name="TextBox 2">
            <a:extLst>
              <a:ext uri="{FF2B5EF4-FFF2-40B4-BE49-F238E27FC236}">
                <a16:creationId xmlns:a16="http://schemas.microsoft.com/office/drawing/2014/main" id="{1F2AA260-403A-F7B4-A175-3FAEF9517C19}"/>
              </a:ext>
            </a:extLst>
          </p:cNvPr>
          <p:cNvSpPr txBox="1"/>
          <p:nvPr/>
        </p:nvSpPr>
        <p:spPr>
          <a:xfrm>
            <a:off x="495090" y="1405540"/>
            <a:ext cx="11556702" cy="1015663"/>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dirty="0">
                <a:latin typeface="Calibri "/>
              </a:rPr>
              <a:t>Record which databases, journals, websites etc, host the information you find.</a:t>
            </a:r>
          </a:p>
          <a:p>
            <a:r>
              <a:rPr lang="en-GB" sz="2000" dirty="0">
                <a:latin typeface="Calibri "/>
              </a:rPr>
              <a:t> </a:t>
            </a:r>
          </a:p>
          <a:p>
            <a:pPr marL="342900" indent="-342900">
              <a:buFont typeface="Arial" panose="020B0604020202020204" pitchFamily="34" charset="0"/>
              <a:buChar char="•"/>
            </a:pPr>
            <a:r>
              <a:rPr lang="en-GB" sz="2000" dirty="0">
                <a:latin typeface="Calibri "/>
              </a:rPr>
              <a:t>Repeat your search strategy in individual databases. </a:t>
            </a:r>
          </a:p>
        </p:txBody>
      </p:sp>
      <p:sp>
        <p:nvSpPr>
          <p:cNvPr id="4" name="TextBox 3">
            <a:extLst>
              <a:ext uri="{FF2B5EF4-FFF2-40B4-BE49-F238E27FC236}">
                <a16:creationId xmlns:a16="http://schemas.microsoft.com/office/drawing/2014/main" id="{0ECB1F28-3B3D-23D5-D6B1-AE1139F490D4}"/>
              </a:ext>
            </a:extLst>
          </p:cNvPr>
          <p:cNvSpPr txBox="1"/>
          <p:nvPr/>
        </p:nvSpPr>
        <p:spPr>
          <a:xfrm>
            <a:off x="8388168" y="630777"/>
            <a:ext cx="335395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Further Searching Techniques</a:t>
            </a:r>
            <a:endParaRPr lang="en-GB" sz="2000" b="1" dirty="0">
              <a:solidFill>
                <a:schemeClr val="bg1"/>
              </a:solidFill>
              <a:latin typeface="Calibri"/>
              <a:ea typeface="Calibri Light"/>
              <a:cs typeface="Calibri Light"/>
            </a:endParaRPr>
          </a:p>
        </p:txBody>
      </p:sp>
    </p:spTree>
    <p:extLst>
      <p:ext uri="{BB962C8B-B14F-4D97-AF65-F5344CB8AC3E}">
        <p14:creationId xmlns:p14="http://schemas.microsoft.com/office/powerpoint/2010/main" val="2752544624"/>
      </p:ext>
    </p:extLst>
  </p:cSld>
  <p:clrMapOvr>
    <a:masterClrMapping/>
  </p:clrMapOvr>
  <mc:AlternateContent xmlns:mc="http://schemas.openxmlformats.org/markup-compatibility/2006" xmlns:p14="http://schemas.microsoft.com/office/powerpoint/2010/main">
    <mc:Choice Requires="p14">
      <p:transition spd="med" p14:dur="700" advTm="18533">
        <p:fade/>
      </p:transition>
    </mc:Choice>
    <mc:Fallback xmlns="">
      <p:transition spd="med" advTm="18533">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CB2DC90-594E-4E08-EFCF-1062E1C70915}"/>
              </a:ext>
            </a:extLst>
          </p:cNvPr>
          <p:cNvPicPr>
            <a:picLocks noChangeAspect="1"/>
          </p:cNvPicPr>
          <p:nvPr/>
        </p:nvPicPr>
        <p:blipFill>
          <a:blip r:embed="rId2"/>
          <a:stretch>
            <a:fillRect/>
          </a:stretch>
        </p:blipFill>
        <p:spPr>
          <a:xfrm>
            <a:off x="5539891" y="1113107"/>
            <a:ext cx="6229779" cy="344871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p:cNvSpPr>
            <a:spLocks noGrp="1"/>
          </p:cNvSpPr>
          <p:nvPr>
            <p:ph type="title"/>
          </p:nvPr>
        </p:nvSpPr>
        <p:spPr>
          <a:xfrm>
            <a:off x="358219" y="365126"/>
            <a:ext cx="11481847" cy="753256"/>
          </a:xfrm>
        </p:spPr>
        <p:txBody>
          <a:bodyPr>
            <a:normAutofit/>
          </a:bodyPr>
          <a:lstStyle/>
          <a:p>
            <a:r>
              <a:rPr lang="en-GB" dirty="0">
                <a:latin typeface="+mn-lt"/>
                <a:cs typeface="Calibri"/>
              </a:rPr>
              <a:t>Search for journals - Browzine</a:t>
            </a:r>
            <a:endParaRPr lang="en-GB" dirty="0">
              <a:latin typeface="+mn-lt"/>
            </a:endParaRPr>
          </a:p>
        </p:txBody>
      </p:sp>
      <p:sp>
        <p:nvSpPr>
          <p:cNvPr id="3" name="Content Placeholder 2"/>
          <p:cNvSpPr>
            <a:spLocks noGrp="1"/>
          </p:cNvSpPr>
          <p:nvPr>
            <p:ph sz="quarter" idx="10"/>
          </p:nvPr>
        </p:nvSpPr>
        <p:spPr>
          <a:xfrm>
            <a:off x="316544" y="1296482"/>
            <a:ext cx="4889365" cy="4132467"/>
          </a:xfrm>
        </p:spPr>
        <p:txBody>
          <a:bodyPr>
            <a:normAutofit lnSpcReduction="10000"/>
          </a:bodyPr>
          <a:lstStyle/>
          <a:p>
            <a:pPr marL="0" indent="0">
              <a:buNone/>
            </a:pPr>
            <a:r>
              <a:rPr lang="en-GB" dirty="0">
                <a:latin typeface="Calibri "/>
                <a:cs typeface="Calibri Light" panose="020F0302020204030204" pitchFamily="34" charset="0"/>
              </a:rPr>
              <a:t>Keep up-to-date with the latest issues of your favourite journals.</a:t>
            </a:r>
          </a:p>
          <a:p>
            <a:pPr marL="0" indent="0">
              <a:buNone/>
            </a:pPr>
            <a:endParaRPr lang="en-GB" dirty="0">
              <a:latin typeface="Calibri "/>
              <a:cs typeface="Calibri Light" panose="020F0302020204030204" pitchFamily="34" charset="0"/>
            </a:endParaRPr>
          </a:p>
          <a:p>
            <a:pPr marL="0" indent="0">
              <a:buNone/>
            </a:pPr>
            <a:r>
              <a:rPr lang="en-GB" dirty="0">
                <a:latin typeface="Calibri "/>
                <a:cs typeface="Calibri Light" panose="020F0302020204030204" pitchFamily="34" charset="0"/>
              </a:rPr>
              <a:t>Browse by subject or use the search box and search by title, subject or ISSN.</a:t>
            </a:r>
          </a:p>
          <a:p>
            <a:pPr marL="0" indent="0">
              <a:buNone/>
            </a:pPr>
            <a:endParaRPr lang="en-GB" dirty="0">
              <a:latin typeface="Calibri "/>
              <a:cs typeface="Calibri Light" panose="020F0302020204030204" pitchFamily="34" charset="0"/>
            </a:endParaRPr>
          </a:p>
          <a:p>
            <a:pPr marL="0" indent="0">
              <a:buNone/>
            </a:pPr>
            <a:r>
              <a:rPr lang="en-GB" dirty="0">
                <a:latin typeface="Calibri "/>
                <a:cs typeface="Calibri Light" panose="020F0302020204030204" pitchFamily="34" charset="0"/>
              </a:rPr>
              <a:t>Use My Bookshelf and My Articles to save favourite content.</a:t>
            </a:r>
            <a:endParaRPr lang="en-GB" sz="3100" dirty="0">
              <a:latin typeface="Calibri Light" panose="020F0302020204030204" pitchFamily="34" charset="0"/>
              <a:cs typeface="Calibri Light" panose="020F0302020204030204" pitchFamily="34" charset="0"/>
            </a:endParaRPr>
          </a:p>
          <a:p>
            <a:pPr marL="0" indent="0">
              <a:buNone/>
            </a:pPr>
            <a:endParaRPr lang="en-GB" dirty="0"/>
          </a:p>
        </p:txBody>
      </p:sp>
      <p:sp>
        <p:nvSpPr>
          <p:cNvPr id="8" name="TextBox 7">
            <a:extLst>
              <a:ext uri="{FF2B5EF4-FFF2-40B4-BE49-F238E27FC236}">
                <a16:creationId xmlns:a16="http://schemas.microsoft.com/office/drawing/2014/main" id="{82C3DD14-A86F-3F2A-6844-8B81563D1460}"/>
              </a:ext>
            </a:extLst>
          </p:cNvPr>
          <p:cNvSpPr txBox="1"/>
          <p:nvPr/>
        </p:nvSpPr>
        <p:spPr>
          <a:xfrm>
            <a:off x="8385261" y="541699"/>
            <a:ext cx="352720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for Journal Articles</a:t>
            </a:r>
            <a:endParaRPr lang="en-GB" sz="2000" b="1" dirty="0">
              <a:solidFill>
                <a:schemeClr val="bg1"/>
              </a:solidFill>
              <a:latin typeface="Calibri"/>
              <a:ea typeface="Calibri Light"/>
              <a:cs typeface="Calibri Light"/>
            </a:endParaRPr>
          </a:p>
        </p:txBody>
      </p:sp>
      <p:sp>
        <p:nvSpPr>
          <p:cNvPr id="6" name="TextBox 5">
            <a:extLst>
              <a:ext uri="{FF2B5EF4-FFF2-40B4-BE49-F238E27FC236}">
                <a16:creationId xmlns:a16="http://schemas.microsoft.com/office/drawing/2014/main" id="{E0D813BB-4CF4-4EC1-4A6D-97F72B99ED72}"/>
              </a:ext>
            </a:extLst>
          </p:cNvPr>
          <p:cNvSpPr txBox="1"/>
          <p:nvPr/>
        </p:nvSpPr>
        <p:spPr>
          <a:xfrm>
            <a:off x="8130115" y="4859562"/>
            <a:ext cx="1949652" cy="569387"/>
          </a:xfrm>
          <a:prstGeom prst="rect">
            <a:avLst/>
          </a:prstGeom>
          <a:noFill/>
        </p:spPr>
        <p:txBody>
          <a:bodyPr wrap="square">
            <a:spAutoFit/>
          </a:bodyPr>
          <a:lstStyle/>
          <a:p>
            <a:pPr marL="0" indent="0">
              <a:buNone/>
            </a:pPr>
            <a:r>
              <a:rPr lang="en-GB" sz="3100" dirty="0">
                <a:cs typeface="Calibri Light" panose="020F0302020204030204" pitchFamily="34" charset="0"/>
                <a:hlinkClick r:id="rId4"/>
              </a:rPr>
              <a:t>Browzine</a:t>
            </a:r>
            <a:endParaRPr lang="en-GB" sz="3100" dirty="0">
              <a:cs typeface="Calibri Light" panose="020F0302020204030204" pitchFamily="34" charset="0"/>
            </a:endParaRPr>
          </a:p>
        </p:txBody>
      </p:sp>
      <p:pic>
        <p:nvPicPr>
          <p:cNvPr id="9" name="Picture 8">
            <a:extLst>
              <a:ext uri="{FF2B5EF4-FFF2-40B4-BE49-F238E27FC236}">
                <a16:creationId xmlns:a16="http://schemas.microsoft.com/office/drawing/2014/main" id="{1105C96A-B8EB-E5E4-1A93-75E5A62CB957}"/>
              </a:ext>
            </a:extLst>
          </p:cNvPr>
          <p:cNvPicPr>
            <a:picLocks noChangeAspect="1"/>
          </p:cNvPicPr>
          <p:nvPr/>
        </p:nvPicPr>
        <p:blipFill>
          <a:blip r:embed="rId5"/>
          <a:stretch>
            <a:fillRect/>
          </a:stretch>
        </p:blipFill>
        <p:spPr>
          <a:xfrm>
            <a:off x="11091075" y="4714842"/>
            <a:ext cx="955254" cy="949548"/>
          </a:xfrm>
          <a:prstGeom prst="rect">
            <a:avLst/>
          </a:prstGeom>
          <a:ln>
            <a:solidFill>
              <a:schemeClr val="tx1"/>
            </a:solidFill>
          </a:ln>
        </p:spPr>
      </p:pic>
    </p:spTree>
    <p:extLst>
      <p:ext uri="{BB962C8B-B14F-4D97-AF65-F5344CB8AC3E}">
        <p14:creationId xmlns:p14="http://schemas.microsoft.com/office/powerpoint/2010/main" val="748839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358219" y="365125"/>
            <a:ext cx="11481847" cy="788503"/>
          </a:xfrm>
        </p:spPr>
        <p:txBody>
          <a:bodyPr>
            <a:normAutofit/>
          </a:bodyPr>
          <a:lstStyle/>
          <a:p>
            <a:r>
              <a:rPr lang="en-GB" dirty="0">
                <a:latin typeface="+mn-lt"/>
                <a:cs typeface="Calibri"/>
              </a:rPr>
              <a:t>Searching within a single journal </a:t>
            </a:r>
            <a:endParaRPr lang="en-GB" dirty="0">
              <a:latin typeface="+mn-lt"/>
              <a:cs typeface="Calibri" panose="020F0502020204030204" pitchFamily="34" charset="0"/>
            </a:endParaRPr>
          </a:p>
        </p:txBody>
      </p:sp>
      <p:sp>
        <p:nvSpPr>
          <p:cNvPr id="14" name="TextBox 13">
            <a:extLst>
              <a:ext uri="{FF2B5EF4-FFF2-40B4-BE49-F238E27FC236}">
                <a16:creationId xmlns:a16="http://schemas.microsoft.com/office/drawing/2014/main" id="{A0B6F977-14B5-0AC0-53DA-20AEB00DF97D}"/>
              </a:ext>
            </a:extLst>
          </p:cNvPr>
          <p:cNvSpPr txBox="1"/>
          <p:nvPr/>
        </p:nvSpPr>
        <p:spPr>
          <a:xfrm>
            <a:off x="244961" y="1323068"/>
            <a:ext cx="6015593" cy="3816429"/>
          </a:xfrm>
          <a:prstGeom prst="rect">
            <a:avLst/>
          </a:prstGeom>
          <a:noFill/>
        </p:spPr>
        <p:txBody>
          <a:bodyPr wrap="square" rtlCol="0">
            <a:spAutoFit/>
          </a:bodyPr>
          <a:lstStyle/>
          <a:p>
            <a:r>
              <a:rPr lang="en-GB" sz="2200" dirty="0">
                <a:cs typeface="Calibri Light" panose="020F0302020204030204" pitchFamily="34" charset="0"/>
              </a:rPr>
              <a:t>Use the catalogue to search within a specific journal.</a:t>
            </a:r>
          </a:p>
          <a:p>
            <a:pPr marL="342900" indent="-342900">
              <a:buFont typeface="Arial" panose="020B0604020202020204" pitchFamily="34" charset="0"/>
              <a:buChar char="•"/>
            </a:pPr>
            <a:endParaRPr lang="en-GB" sz="2200" dirty="0">
              <a:cs typeface="Calibri Light" panose="020F0302020204030204" pitchFamily="34" charset="0"/>
            </a:endParaRPr>
          </a:p>
          <a:p>
            <a:pPr marL="342900" indent="-342900">
              <a:buFont typeface="Arial" panose="020B0604020202020204" pitchFamily="34" charset="0"/>
              <a:buChar char="•"/>
            </a:pPr>
            <a:r>
              <a:rPr lang="en-GB" sz="2200" dirty="0">
                <a:cs typeface="Calibri Light" panose="020F0302020204030204" pitchFamily="34" charset="0"/>
              </a:rPr>
              <a:t>Click on the journal title.</a:t>
            </a:r>
          </a:p>
          <a:p>
            <a:pPr marL="342900" indent="-342900">
              <a:buFont typeface="Arial" panose="020B0604020202020204" pitchFamily="34" charset="0"/>
              <a:buChar char="•"/>
            </a:pPr>
            <a:endParaRPr lang="en-GB" sz="2200" dirty="0">
              <a:cs typeface="Calibri Light" panose="020F0302020204030204" pitchFamily="34" charset="0"/>
            </a:endParaRPr>
          </a:p>
          <a:p>
            <a:pPr marL="342900" indent="-342900">
              <a:buFont typeface="Arial" panose="020B0604020202020204" pitchFamily="34" charset="0"/>
              <a:buChar char="•"/>
            </a:pPr>
            <a:r>
              <a:rPr lang="en-GB" sz="2200" dirty="0">
                <a:cs typeface="Calibri Light" panose="020F0302020204030204" pitchFamily="34" charset="0"/>
              </a:rPr>
              <a:t>Go to the ‘Search inside’ section.</a:t>
            </a:r>
          </a:p>
          <a:p>
            <a:pPr marL="342900" indent="-342900">
              <a:buFont typeface="Arial" panose="020B0604020202020204" pitchFamily="34" charset="0"/>
              <a:buChar char="•"/>
            </a:pPr>
            <a:endParaRPr lang="en-GB" sz="2200" dirty="0">
              <a:cs typeface="Calibri Light" panose="020F0302020204030204" pitchFamily="34" charset="0"/>
            </a:endParaRPr>
          </a:p>
          <a:p>
            <a:pPr marL="342900" indent="-342900">
              <a:buFont typeface="Arial" panose="020B0604020202020204" pitchFamily="34" charset="0"/>
              <a:buChar char="•"/>
            </a:pPr>
            <a:r>
              <a:rPr lang="en-GB" sz="2200" dirty="0">
                <a:cs typeface="Calibri Light" panose="020F0302020204030204" pitchFamily="34" charset="0"/>
              </a:rPr>
              <a:t>Put your keywords in the search box.</a:t>
            </a:r>
          </a:p>
          <a:p>
            <a:pPr marL="342900" indent="-342900">
              <a:buFont typeface="Arial" panose="020B0604020202020204" pitchFamily="34" charset="0"/>
              <a:buChar char="•"/>
            </a:pPr>
            <a:endParaRPr lang="en-GB" sz="2200" dirty="0">
              <a:cs typeface="Calibri Light" panose="020F0302020204030204" pitchFamily="34" charset="0"/>
            </a:endParaRPr>
          </a:p>
          <a:p>
            <a:pPr marL="342900" indent="-342900">
              <a:buFont typeface="Arial" panose="020B0604020202020204" pitchFamily="34" charset="0"/>
              <a:buChar char="•"/>
            </a:pPr>
            <a:r>
              <a:rPr lang="en-GB" sz="2200" dirty="0">
                <a:cs typeface="Calibri Light" panose="020F0302020204030204" pitchFamily="34" charset="0"/>
              </a:rPr>
              <a:t>This will bring up a set of results only from that journal.</a:t>
            </a:r>
          </a:p>
        </p:txBody>
      </p:sp>
      <p:sp>
        <p:nvSpPr>
          <p:cNvPr id="7" name="TextBox 6">
            <a:extLst>
              <a:ext uri="{FF2B5EF4-FFF2-40B4-BE49-F238E27FC236}">
                <a16:creationId xmlns:a16="http://schemas.microsoft.com/office/drawing/2014/main" id="{F755B5D4-E661-E89B-F43D-6E5B7CC27B60}"/>
              </a:ext>
            </a:extLst>
          </p:cNvPr>
          <p:cNvSpPr txBox="1"/>
          <p:nvPr/>
        </p:nvSpPr>
        <p:spPr>
          <a:xfrm>
            <a:off x="9834008" y="4824656"/>
            <a:ext cx="847082" cy="461665"/>
          </a:xfrm>
          <a:prstGeom prst="rect">
            <a:avLst/>
          </a:prstGeom>
          <a:noFill/>
        </p:spPr>
        <p:txBody>
          <a:bodyPr wrap="square" rtlCol="0">
            <a:spAutoFit/>
          </a:bodyPr>
          <a:lstStyle/>
          <a:p>
            <a:r>
              <a:rPr lang="en-GB" sz="2400" dirty="0">
                <a:hlinkClick r:id="rId2"/>
              </a:rPr>
              <a:t>Link</a:t>
            </a:r>
            <a:endParaRPr lang="en-US" sz="2400" dirty="0"/>
          </a:p>
        </p:txBody>
      </p:sp>
      <p:pic>
        <p:nvPicPr>
          <p:cNvPr id="8" name="Picture 7">
            <a:extLst>
              <a:ext uri="{FF2B5EF4-FFF2-40B4-BE49-F238E27FC236}">
                <a16:creationId xmlns:a16="http://schemas.microsoft.com/office/drawing/2014/main" id="{825AF905-DAA3-2526-7905-A142A0CFB2BC}"/>
              </a:ext>
            </a:extLst>
          </p:cNvPr>
          <p:cNvPicPr>
            <a:picLocks noChangeAspect="1"/>
          </p:cNvPicPr>
          <p:nvPr/>
        </p:nvPicPr>
        <p:blipFill>
          <a:blip r:embed="rId3"/>
          <a:stretch>
            <a:fillRect/>
          </a:stretch>
        </p:blipFill>
        <p:spPr>
          <a:xfrm>
            <a:off x="6658042" y="1201646"/>
            <a:ext cx="5449169" cy="300998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0" name="Picture 9">
            <a:extLst>
              <a:ext uri="{FF2B5EF4-FFF2-40B4-BE49-F238E27FC236}">
                <a16:creationId xmlns:a16="http://schemas.microsoft.com/office/drawing/2014/main" id="{4E5EED8B-D48D-E7C1-3F6B-9B3A41D77CC2}"/>
              </a:ext>
            </a:extLst>
          </p:cNvPr>
          <p:cNvPicPr>
            <a:picLocks noChangeAspect="1"/>
          </p:cNvPicPr>
          <p:nvPr/>
        </p:nvPicPr>
        <p:blipFill>
          <a:blip r:embed="rId4"/>
          <a:stretch>
            <a:fillRect/>
          </a:stretch>
        </p:blipFill>
        <p:spPr>
          <a:xfrm>
            <a:off x="10745310" y="4454625"/>
            <a:ext cx="1201729" cy="1201729"/>
          </a:xfrm>
          <a:prstGeom prst="rect">
            <a:avLst/>
          </a:prstGeom>
        </p:spPr>
      </p:pic>
    </p:spTree>
    <p:extLst>
      <p:ext uri="{BB962C8B-B14F-4D97-AF65-F5344CB8AC3E}">
        <p14:creationId xmlns:p14="http://schemas.microsoft.com/office/powerpoint/2010/main" val="344079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C4ACE-A395-3528-EBAF-55FF90216D34}"/>
              </a:ext>
            </a:extLst>
          </p:cNvPr>
          <p:cNvSpPr>
            <a:spLocks noGrp="1"/>
          </p:cNvSpPr>
          <p:nvPr>
            <p:ph type="title"/>
          </p:nvPr>
        </p:nvSpPr>
        <p:spPr>
          <a:xfrm>
            <a:off x="358219" y="365125"/>
            <a:ext cx="11481847" cy="567563"/>
          </a:xfrm>
        </p:spPr>
        <p:txBody>
          <a:bodyPr>
            <a:normAutofit fontScale="90000"/>
          </a:bodyPr>
          <a:lstStyle/>
          <a:p>
            <a:r>
              <a:rPr lang="en-GB" dirty="0">
                <a:latin typeface="+mn-lt"/>
              </a:rPr>
              <a:t>Policing Journals</a:t>
            </a:r>
            <a:endParaRPr lang="en-US" dirty="0">
              <a:latin typeface="+mn-lt"/>
            </a:endParaRPr>
          </a:p>
        </p:txBody>
      </p:sp>
      <p:sp>
        <p:nvSpPr>
          <p:cNvPr id="4" name="TextBox 3">
            <a:extLst>
              <a:ext uri="{FF2B5EF4-FFF2-40B4-BE49-F238E27FC236}">
                <a16:creationId xmlns:a16="http://schemas.microsoft.com/office/drawing/2014/main" id="{229045AF-83D6-D6DC-4F31-2A75580DFEB6}"/>
              </a:ext>
            </a:extLst>
          </p:cNvPr>
          <p:cNvSpPr txBox="1"/>
          <p:nvPr/>
        </p:nvSpPr>
        <p:spPr>
          <a:xfrm>
            <a:off x="358219" y="1206112"/>
            <a:ext cx="9288461" cy="4770537"/>
          </a:xfrm>
          <a:prstGeom prst="rect">
            <a:avLst/>
          </a:prstGeom>
          <a:noFill/>
        </p:spPr>
        <p:txBody>
          <a:bodyPr wrap="square">
            <a:spAutoFit/>
          </a:bodyPr>
          <a:lstStyle/>
          <a:p>
            <a:pPr rtl="0">
              <a:buFont typeface="Arial" panose="020B0604020202020204" pitchFamily="34" charset="0"/>
              <a:buChar char="•"/>
            </a:pPr>
            <a:r>
              <a:rPr lang="en-US" dirty="0">
                <a:solidFill>
                  <a:srgbClr val="000000"/>
                </a:solidFill>
                <a:effectLst/>
                <a:latin typeface="Arial" panose="020B0604020202020204" pitchFamily="34" charset="0"/>
                <a:hlinkClick r:id="rId2"/>
              </a:rPr>
              <a:t> </a:t>
            </a:r>
            <a:r>
              <a:rPr lang="en-US" sz="2200" dirty="0">
                <a:solidFill>
                  <a:srgbClr val="000000"/>
                </a:solidFill>
                <a:effectLst/>
                <a:latin typeface="Arial" panose="020B0604020202020204" pitchFamily="34" charset="0"/>
                <a:hlinkClick r:id="rId2"/>
              </a:rPr>
              <a:t>Police Practice and Research</a:t>
            </a:r>
            <a:endParaRPr lang="en-US" sz="2200" dirty="0">
              <a:solidFill>
                <a:srgbClr val="000000"/>
              </a:solidFill>
              <a:effectLst/>
              <a:latin typeface="Arial" panose="020B0604020202020204" pitchFamily="34" charset="0"/>
            </a:endParaRPr>
          </a:p>
          <a:p>
            <a:pPr rtl="0"/>
            <a:endParaRPr lang="en-US" sz="2200" dirty="0">
              <a:solidFill>
                <a:srgbClr val="000000"/>
              </a:solidFill>
              <a:effectLst/>
              <a:latin typeface="Arial" panose="020B0604020202020204" pitchFamily="34" charset="0"/>
            </a:endParaRPr>
          </a:p>
          <a:p>
            <a:pPr rtl="0">
              <a:buFont typeface="Arial" panose="020B0604020202020204" pitchFamily="34" charset="0"/>
              <a:buChar char="•"/>
            </a:pPr>
            <a:r>
              <a:rPr lang="en-US" sz="2200" dirty="0">
                <a:solidFill>
                  <a:srgbClr val="000000"/>
                </a:solidFill>
                <a:effectLst/>
                <a:latin typeface="Arial" panose="020B0604020202020204" pitchFamily="34" charset="0"/>
                <a:hlinkClick r:id="rId3"/>
              </a:rPr>
              <a:t> Police Quarterly</a:t>
            </a:r>
            <a:endParaRPr lang="en-US" sz="2200" dirty="0">
              <a:solidFill>
                <a:srgbClr val="000000"/>
              </a:solidFill>
              <a:effectLst/>
              <a:latin typeface="Arial" panose="020B0604020202020204" pitchFamily="34" charset="0"/>
            </a:endParaRPr>
          </a:p>
          <a:p>
            <a:pPr rtl="0"/>
            <a:endParaRPr lang="en-US" sz="2200" dirty="0">
              <a:solidFill>
                <a:srgbClr val="000000"/>
              </a:solidFill>
              <a:effectLst/>
              <a:latin typeface="Arial" panose="020B0604020202020204" pitchFamily="34" charset="0"/>
            </a:endParaRPr>
          </a:p>
          <a:p>
            <a:pPr rtl="0">
              <a:buFont typeface="Arial" panose="020B0604020202020204" pitchFamily="34" charset="0"/>
              <a:buChar char="•"/>
            </a:pPr>
            <a:r>
              <a:rPr lang="en-US" sz="2200" dirty="0">
                <a:solidFill>
                  <a:srgbClr val="000000"/>
                </a:solidFill>
                <a:effectLst/>
                <a:latin typeface="Arial" panose="020B0604020202020204" pitchFamily="34" charset="0"/>
                <a:hlinkClick r:id="rId4"/>
              </a:rPr>
              <a:t> Policing: A journal of policy and practice</a:t>
            </a:r>
            <a:endParaRPr lang="en-US" sz="2200" dirty="0">
              <a:solidFill>
                <a:srgbClr val="000000"/>
              </a:solidFill>
              <a:effectLst/>
              <a:latin typeface="Arial" panose="020B0604020202020204" pitchFamily="34" charset="0"/>
            </a:endParaRPr>
          </a:p>
          <a:p>
            <a:pPr rtl="0"/>
            <a:endParaRPr lang="en-US" sz="2200" dirty="0">
              <a:solidFill>
                <a:srgbClr val="000000"/>
              </a:solidFill>
              <a:effectLst/>
              <a:latin typeface="Arial" panose="020B0604020202020204" pitchFamily="34" charset="0"/>
            </a:endParaRPr>
          </a:p>
          <a:p>
            <a:pPr rtl="0">
              <a:buFont typeface="Arial" panose="020B0604020202020204" pitchFamily="34" charset="0"/>
              <a:buChar char="•"/>
            </a:pPr>
            <a:r>
              <a:rPr lang="en-US" sz="2200" dirty="0">
                <a:solidFill>
                  <a:srgbClr val="000000"/>
                </a:solidFill>
                <a:effectLst/>
                <a:latin typeface="Arial" panose="020B0604020202020204" pitchFamily="34" charset="0"/>
                <a:hlinkClick r:id="rId5"/>
              </a:rPr>
              <a:t> The Police Journal</a:t>
            </a:r>
            <a:endParaRPr lang="en-US" sz="2200" dirty="0">
              <a:solidFill>
                <a:srgbClr val="000000"/>
              </a:solidFill>
              <a:effectLst/>
              <a:latin typeface="Arial" panose="020B0604020202020204" pitchFamily="34" charset="0"/>
            </a:endParaRPr>
          </a:p>
          <a:p>
            <a:pPr rtl="0"/>
            <a:endParaRPr lang="en-US" sz="2200" dirty="0">
              <a:solidFill>
                <a:srgbClr val="000000"/>
              </a:solidFill>
              <a:effectLst/>
              <a:latin typeface="Arial" panose="020B0604020202020204" pitchFamily="34" charset="0"/>
            </a:endParaRPr>
          </a:p>
          <a:p>
            <a:pPr rtl="0">
              <a:buFont typeface="Arial" panose="020B0604020202020204" pitchFamily="34" charset="0"/>
              <a:buChar char="•"/>
            </a:pPr>
            <a:r>
              <a:rPr lang="en-US" sz="2200" dirty="0">
                <a:solidFill>
                  <a:srgbClr val="000000"/>
                </a:solidFill>
                <a:effectLst/>
                <a:latin typeface="Arial" panose="020B0604020202020204" pitchFamily="34" charset="0"/>
                <a:hlinkClick r:id="rId6"/>
              </a:rPr>
              <a:t> The International Journal of Police Science &amp; Management</a:t>
            </a:r>
            <a:endParaRPr lang="en-US" sz="2200" dirty="0">
              <a:solidFill>
                <a:srgbClr val="000000"/>
              </a:solidFill>
              <a:effectLst/>
              <a:latin typeface="Arial" panose="020B0604020202020204" pitchFamily="34" charset="0"/>
            </a:endParaRPr>
          </a:p>
          <a:p>
            <a:pPr rtl="0"/>
            <a:endParaRPr lang="en-US" sz="2200" dirty="0">
              <a:solidFill>
                <a:srgbClr val="000000"/>
              </a:solidFill>
              <a:effectLst/>
              <a:latin typeface="Arial" panose="020B0604020202020204" pitchFamily="34" charset="0"/>
            </a:endParaRPr>
          </a:p>
          <a:p>
            <a:pPr rtl="0">
              <a:buFont typeface="Arial" panose="020B0604020202020204" pitchFamily="34" charset="0"/>
              <a:buChar char="•"/>
            </a:pPr>
            <a:r>
              <a:rPr lang="en-US" sz="2200" dirty="0">
                <a:solidFill>
                  <a:srgbClr val="000000"/>
                </a:solidFill>
                <a:effectLst/>
                <a:latin typeface="Arial" panose="020B0604020202020204" pitchFamily="34" charset="0"/>
                <a:hlinkClick r:id="rId7"/>
              </a:rPr>
              <a:t> Policing: An International Journal of Police Strategies &amp; Management</a:t>
            </a:r>
            <a:br>
              <a:rPr lang="en-US" sz="2200" dirty="0">
                <a:solidFill>
                  <a:srgbClr val="000000"/>
                </a:solidFill>
                <a:effectLst/>
                <a:latin typeface="Arial" panose="020B0604020202020204" pitchFamily="34" charset="0"/>
              </a:rPr>
            </a:br>
            <a:endParaRPr lang="en-US" sz="2200" dirty="0">
              <a:solidFill>
                <a:srgbClr val="000000"/>
              </a:solidFill>
              <a:effectLst/>
              <a:latin typeface="Arial" panose="020B0604020202020204" pitchFamily="34" charset="0"/>
            </a:endParaRPr>
          </a:p>
          <a:p>
            <a:pPr rtl="0">
              <a:buFont typeface="Arial" panose="020B0604020202020204" pitchFamily="34" charset="0"/>
              <a:buChar char="•"/>
            </a:pPr>
            <a:r>
              <a:rPr lang="en-US" sz="2200" dirty="0">
                <a:solidFill>
                  <a:srgbClr val="000000"/>
                </a:solidFill>
                <a:effectLst/>
                <a:latin typeface="Arial" panose="020B0604020202020204" pitchFamily="34" charset="0"/>
                <a:hlinkClick r:id="rId8" tooltip="https://librarysearch.uwtsd.ac.uk/permalink/44WHELF_UWTSD/ra52dq/alma99100478702502421"/>
              </a:rPr>
              <a:t> Policing Insight</a:t>
            </a:r>
            <a:endParaRPr lang="en-US" sz="2200" dirty="0">
              <a:solidFill>
                <a:srgbClr val="000000"/>
              </a:solidFill>
              <a:effectLst/>
              <a:latin typeface="Arial" panose="020B0604020202020204" pitchFamily="34" charset="0"/>
            </a:endParaRPr>
          </a:p>
          <a:p>
            <a:pPr rtl="0"/>
            <a:endParaRPr lang="en-US" sz="1800" dirty="0">
              <a:solidFill>
                <a:srgbClr val="000000"/>
              </a:solidFill>
              <a:effectLst/>
              <a:latin typeface="Arial" panose="020B0604020202020204" pitchFamily="34" charset="0"/>
            </a:endParaRPr>
          </a:p>
        </p:txBody>
      </p:sp>
      <p:sp>
        <p:nvSpPr>
          <p:cNvPr id="5" name="TextBox 4">
            <a:extLst>
              <a:ext uri="{FF2B5EF4-FFF2-40B4-BE49-F238E27FC236}">
                <a16:creationId xmlns:a16="http://schemas.microsoft.com/office/drawing/2014/main" id="{038346CD-9BFC-37A4-6A31-90DB011BE9FA}"/>
              </a:ext>
            </a:extLst>
          </p:cNvPr>
          <p:cNvSpPr txBox="1"/>
          <p:nvPr/>
        </p:nvSpPr>
        <p:spPr>
          <a:xfrm>
            <a:off x="6484947" y="1041674"/>
            <a:ext cx="5256873" cy="2308324"/>
          </a:xfrm>
          <a:prstGeom prst="rect">
            <a:avLst/>
          </a:prstGeom>
          <a:noFill/>
          <a:ln w="28575">
            <a:noFill/>
          </a:ln>
          <a:effectLst/>
          <a:scene3d>
            <a:camera prst="orthographicFront">
              <a:rot lat="0" lon="0" rev="0"/>
            </a:camera>
            <a:lightRig rig="chilly" dir="t">
              <a:rot lat="0" lon="0" rev="18480000"/>
            </a:lightRig>
          </a:scene3d>
          <a:sp3d prstMaterial="clear">
            <a:bevelT h="63500"/>
          </a:sp3d>
        </p:spPr>
        <p:txBody>
          <a:bodyPr wrap="square" lIns="91440" tIns="45720" rIns="91440" bIns="45720" rtlCol="0" anchor="t">
            <a:spAutoFit/>
          </a:bodyPr>
          <a:lstStyle/>
          <a:p>
            <a:pPr marL="342900" indent="-342900">
              <a:buFont typeface="Arial" panose="020B0604020202020204" pitchFamily="34" charset="0"/>
              <a:buChar char="•"/>
            </a:pPr>
            <a:r>
              <a:rPr lang="en-GB" sz="2400" dirty="0">
                <a:latin typeface="Calibri"/>
                <a:ea typeface="Calibri"/>
                <a:cs typeface="Calibri"/>
              </a:rPr>
              <a:t>These are just a few titles, there are others.</a:t>
            </a:r>
          </a:p>
          <a:p>
            <a:pPr marL="342900" indent="-342900">
              <a:buFont typeface="Arial" panose="020B0604020202020204" pitchFamily="34" charset="0"/>
              <a:buChar char="•"/>
            </a:pPr>
            <a:endParaRPr lang="en-GB" sz="2400" dirty="0">
              <a:latin typeface="Calibri"/>
              <a:ea typeface="Calibri"/>
              <a:cs typeface="Calibri"/>
            </a:endParaRPr>
          </a:p>
          <a:p>
            <a:pPr marL="342900" indent="-342900">
              <a:buFont typeface="Arial" panose="020B0604020202020204" pitchFamily="34" charset="0"/>
              <a:buChar char="•"/>
            </a:pPr>
            <a:r>
              <a:rPr lang="en-GB" sz="2400" dirty="0">
                <a:latin typeface="Calibri"/>
                <a:ea typeface="Calibri"/>
                <a:cs typeface="Calibri"/>
              </a:rPr>
              <a:t>Topics will also be in Criminology, Sociology, or other subject or topic related journals!</a:t>
            </a:r>
          </a:p>
        </p:txBody>
      </p:sp>
    </p:spTree>
    <p:extLst>
      <p:ext uri="{BB962C8B-B14F-4D97-AF65-F5344CB8AC3E}">
        <p14:creationId xmlns:p14="http://schemas.microsoft.com/office/powerpoint/2010/main" val="12034789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182514" y="242479"/>
            <a:ext cx="11826971" cy="618984"/>
          </a:xfrm>
        </p:spPr>
        <p:txBody>
          <a:bodyPr>
            <a:noAutofit/>
          </a:bodyPr>
          <a:lstStyle/>
          <a:p>
            <a:r>
              <a:rPr lang="en-GB" sz="4800" dirty="0">
                <a:latin typeface="+mn-lt"/>
              </a:rPr>
              <a:t>Why use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323050" y="1113120"/>
            <a:ext cx="6933906" cy="992187"/>
          </a:xfrm>
        </p:spPr>
        <p:txBody>
          <a:bodyPr vert="horz" lIns="91440" tIns="45720" rIns="91440" bIns="45720" rtlCol="0" anchor="t">
            <a:normAutofit lnSpcReduction="10000"/>
          </a:bodyPr>
          <a:lstStyle/>
          <a:p>
            <a:pPr marL="0" indent="0">
              <a:buNone/>
            </a:pPr>
            <a:r>
              <a:rPr lang="en-GB" sz="2400" dirty="0">
                <a:cs typeface="Calibri Light" panose="020F0302020204030204" pitchFamily="34" charset="0"/>
              </a:rPr>
              <a:t>The library catalogue searches most of our databases when it performs a search, 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323050" y="2322429"/>
            <a:ext cx="7848307" cy="3293209"/>
          </a:xfrm>
          <a:prstGeom prst="rect">
            <a:avLst/>
          </a:prstGeom>
          <a:noFill/>
          <a:ln w="3810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
                <a:cs typeface="Calibri Light" panose="020F0302020204030204" pitchFamily="34" charset="0"/>
              </a:rPr>
              <a:t>More specialised content – fewer, more relevant results.</a:t>
            </a:r>
          </a:p>
          <a:p>
            <a:pPr marL="342900" indent="-342900">
              <a:buFont typeface="Arial"/>
              <a:buChar char="•"/>
            </a:pPr>
            <a:endParaRPr lang="en-GB" sz="2600" dirty="0">
              <a:latin typeface="Calibri "/>
              <a:cs typeface="Calibri Light" panose="020F0302020204030204" pitchFamily="34" charset="0"/>
            </a:endParaRPr>
          </a:p>
          <a:p>
            <a:pPr marL="342900" indent="-342900">
              <a:buFont typeface="Arial"/>
              <a:buChar char="•"/>
            </a:pPr>
            <a:r>
              <a:rPr lang="en-GB" sz="2600" dirty="0">
                <a:latin typeface="Calibri "/>
                <a:cs typeface="Calibri Light" panose="020F0302020204030204" pitchFamily="34" charset="0"/>
              </a:rPr>
              <a:t>More controlled indexing – filter results in greater detail.</a:t>
            </a:r>
          </a:p>
          <a:p>
            <a:pPr marL="342900" indent="-342900">
              <a:buFont typeface="Arial"/>
              <a:buChar char="•"/>
            </a:pPr>
            <a:endParaRPr lang="en-GB" sz="2600" dirty="0">
              <a:latin typeface="Calibri "/>
              <a:cs typeface="Calibri Light" panose="020F0302020204030204" pitchFamily="34" charset="0"/>
            </a:endParaRPr>
          </a:p>
          <a:p>
            <a:pPr marL="342900" indent="-342900">
              <a:buFont typeface="Arial"/>
              <a:buChar char="•"/>
            </a:pPr>
            <a:r>
              <a:rPr lang="en-GB" sz="2600" dirty="0">
                <a:latin typeface="Calibri "/>
                <a:cs typeface="Calibri Light" panose="020F0302020204030204" pitchFamily="34" charset="0"/>
              </a:rPr>
              <a:t>Not every specialist database is indexed by the library catalogue.</a:t>
            </a: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8506167" y="2603092"/>
            <a:ext cx="3608154" cy="266859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E12B8916-58D5-D32C-6592-3B142516079E}"/>
              </a:ext>
            </a:extLst>
          </p:cNvPr>
          <p:cNvSpPr txBox="1"/>
          <p:nvPr/>
        </p:nvSpPr>
        <p:spPr>
          <a:xfrm>
            <a:off x="7578834" y="991781"/>
            <a:ext cx="443065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Finding &amp; Using Specialised Information</a:t>
            </a:r>
            <a:endParaRPr lang="en-US" dirty="0">
              <a:solidFill>
                <a:schemeClr val="bg1"/>
              </a:solidFill>
            </a:endParaRPr>
          </a:p>
        </p:txBody>
      </p:sp>
    </p:spTree>
    <p:extLst>
      <p:ext uri="{BB962C8B-B14F-4D97-AF65-F5344CB8AC3E}">
        <p14:creationId xmlns:p14="http://schemas.microsoft.com/office/powerpoint/2010/main" val="9261287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6BBFF71-1717-48E9-A3D2-424CCFE17209}"/>
              </a:ext>
            </a:extLst>
          </p:cNvPr>
          <p:cNvSpPr>
            <a:spLocks noGrp="1"/>
          </p:cNvSpPr>
          <p:nvPr>
            <p:ph type="title"/>
          </p:nvPr>
        </p:nvSpPr>
        <p:spPr>
          <a:xfrm>
            <a:off x="-804764" y="2470"/>
            <a:ext cx="10795518" cy="765626"/>
          </a:xfrm>
        </p:spPr>
        <p:txBody>
          <a:bodyPr/>
          <a:lstStyle/>
          <a:p>
            <a:pPr algn="ctr"/>
            <a:r>
              <a:rPr lang="en-GB" dirty="0">
                <a:latin typeface="Calibri"/>
                <a:cs typeface="Calibri"/>
              </a:rPr>
              <a:t>Finding and using relevant databases.</a:t>
            </a:r>
            <a:endParaRPr lang="en-US" dirty="0"/>
          </a:p>
        </p:txBody>
      </p:sp>
      <p:sp>
        <p:nvSpPr>
          <p:cNvPr id="5" name="TextBox 4">
            <a:extLst>
              <a:ext uri="{FF2B5EF4-FFF2-40B4-BE49-F238E27FC236}">
                <a16:creationId xmlns:a16="http://schemas.microsoft.com/office/drawing/2014/main" id="{6832FD9E-BEA9-4CD2-9C6F-55F60BE2DD0A}"/>
              </a:ext>
            </a:extLst>
          </p:cNvPr>
          <p:cNvSpPr txBox="1"/>
          <p:nvPr/>
        </p:nvSpPr>
        <p:spPr>
          <a:xfrm>
            <a:off x="2799906" y="5277173"/>
            <a:ext cx="137257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dirty="0">
                <a:latin typeface="Calibri"/>
                <a:cs typeface="Arial"/>
                <a:hlinkClick r:id="rId3"/>
              </a:rPr>
              <a:t>Databases</a:t>
            </a:r>
          </a:p>
        </p:txBody>
      </p:sp>
      <p:sp>
        <p:nvSpPr>
          <p:cNvPr id="4" name="TextBox 3">
            <a:extLst>
              <a:ext uri="{FF2B5EF4-FFF2-40B4-BE49-F238E27FC236}">
                <a16:creationId xmlns:a16="http://schemas.microsoft.com/office/drawing/2014/main" id="{2F244B5C-B87B-4C5F-89C2-60B68D76AAFD}"/>
              </a:ext>
            </a:extLst>
          </p:cNvPr>
          <p:cNvSpPr txBox="1"/>
          <p:nvPr/>
        </p:nvSpPr>
        <p:spPr>
          <a:xfrm>
            <a:off x="7691135" y="2007624"/>
            <a:ext cx="4690261" cy="21310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dirty="0">
                <a:solidFill>
                  <a:schemeClr val="accent2"/>
                </a:solidFill>
                <a:latin typeface="Calibri"/>
                <a:ea typeface="+mn-lt"/>
                <a:cs typeface="Calibri"/>
              </a:rPr>
              <a:t>Search Databases by</a:t>
            </a:r>
          </a:p>
          <a:p>
            <a:pPr marL="457200" indent="-457200">
              <a:lnSpc>
                <a:spcPct val="160000"/>
              </a:lnSpc>
              <a:buFont typeface="Arial" panose="020B0604020202020204" pitchFamily="34" charset="0"/>
              <a:buChar char="•"/>
            </a:pPr>
            <a:r>
              <a:rPr lang="en-GB" sz="2400" dirty="0">
                <a:latin typeface="Calibri"/>
                <a:ea typeface="+mn-lt"/>
                <a:cs typeface="Calibri"/>
              </a:rPr>
              <a:t>Database name.</a:t>
            </a:r>
          </a:p>
          <a:p>
            <a:pPr marL="457200" indent="-457200">
              <a:lnSpc>
                <a:spcPct val="160000"/>
              </a:lnSpc>
              <a:buFont typeface="Arial" panose="020B0604020202020204" pitchFamily="34" charset="0"/>
              <a:buChar char="•"/>
            </a:pPr>
            <a:r>
              <a:rPr lang="en-GB" sz="2400" dirty="0">
                <a:latin typeface="Calibri"/>
                <a:ea typeface="+mn-lt"/>
                <a:cs typeface="Calibri"/>
              </a:rPr>
              <a:t>All databases (A-Z).</a:t>
            </a:r>
            <a:endParaRPr lang="en-US" sz="2400" dirty="0">
              <a:ea typeface="+mn-lt"/>
              <a:cs typeface="+mn-lt"/>
            </a:endParaRPr>
          </a:p>
          <a:p>
            <a:pPr marL="457200" indent="-457200">
              <a:lnSpc>
                <a:spcPct val="160000"/>
              </a:lnSpc>
              <a:buFont typeface="Arial" panose="020B0604020202020204" pitchFamily="34" charset="0"/>
              <a:buChar char="•"/>
            </a:pPr>
            <a:r>
              <a:rPr lang="en-GB" sz="2400" dirty="0">
                <a:latin typeface="Calibri"/>
                <a:ea typeface="+mn-lt"/>
                <a:cs typeface="Calibri"/>
              </a:rPr>
              <a:t>Category.</a:t>
            </a:r>
            <a:endParaRPr lang="en-US" sz="2400" dirty="0">
              <a:latin typeface="Calibri"/>
              <a:ea typeface="+mn-lt"/>
              <a:cs typeface="+mn-lt"/>
            </a:endParaRPr>
          </a:p>
        </p:txBody>
      </p:sp>
      <p:pic>
        <p:nvPicPr>
          <p:cNvPr id="9" name="Picture 8">
            <a:extLst>
              <a:ext uri="{FF2B5EF4-FFF2-40B4-BE49-F238E27FC236}">
                <a16:creationId xmlns:a16="http://schemas.microsoft.com/office/drawing/2014/main" id="{2EB29535-80B9-6093-1206-4B0B1BF9ED76}"/>
              </a:ext>
            </a:extLst>
          </p:cNvPr>
          <p:cNvPicPr>
            <a:picLocks noChangeAspect="1"/>
          </p:cNvPicPr>
          <p:nvPr/>
        </p:nvPicPr>
        <p:blipFill>
          <a:blip r:embed="rId4"/>
          <a:stretch>
            <a:fillRect/>
          </a:stretch>
        </p:blipFill>
        <p:spPr>
          <a:xfrm>
            <a:off x="322090" y="1321865"/>
            <a:ext cx="6843586" cy="376224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0E8EC154-4E12-6BEC-EB6F-1C5B4683791F}"/>
              </a:ext>
            </a:extLst>
          </p:cNvPr>
          <p:cNvSpPr txBox="1"/>
          <p:nvPr/>
        </p:nvSpPr>
        <p:spPr>
          <a:xfrm>
            <a:off x="7489116" y="921755"/>
            <a:ext cx="443065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Finding &amp; Using Specialised Information</a:t>
            </a:r>
            <a:endParaRPr lang="en-US" dirty="0">
              <a:solidFill>
                <a:schemeClr val="bg1"/>
              </a:solidFill>
            </a:endParaRPr>
          </a:p>
        </p:txBody>
      </p:sp>
      <p:pic>
        <p:nvPicPr>
          <p:cNvPr id="10" name="Picture 9">
            <a:extLst>
              <a:ext uri="{FF2B5EF4-FFF2-40B4-BE49-F238E27FC236}">
                <a16:creationId xmlns:a16="http://schemas.microsoft.com/office/drawing/2014/main" id="{98D44D89-3674-F7D5-7773-F2A8B02F4243}"/>
              </a:ext>
            </a:extLst>
          </p:cNvPr>
          <p:cNvPicPr>
            <a:picLocks noChangeAspect="1"/>
          </p:cNvPicPr>
          <p:nvPr/>
        </p:nvPicPr>
        <p:blipFill>
          <a:blip r:embed="rId6"/>
          <a:stretch>
            <a:fillRect/>
          </a:stretch>
        </p:blipFill>
        <p:spPr>
          <a:xfrm>
            <a:off x="10539686" y="4076727"/>
            <a:ext cx="1600556" cy="1600556"/>
          </a:xfrm>
          <a:prstGeom prst="rect">
            <a:avLst/>
          </a:prstGeom>
        </p:spPr>
      </p:pic>
    </p:spTree>
    <p:extLst>
      <p:ext uri="{BB962C8B-B14F-4D97-AF65-F5344CB8AC3E}">
        <p14:creationId xmlns:p14="http://schemas.microsoft.com/office/powerpoint/2010/main" val="3381891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EFD48-E017-9617-9C8D-A012FA2DC374}"/>
              </a:ext>
            </a:extLst>
          </p:cNvPr>
          <p:cNvSpPr>
            <a:spLocks noGrp="1"/>
          </p:cNvSpPr>
          <p:nvPr>
            <p:ph type="title"/>
          </p:nvPr>
        </p:nvSpPr>
        <p:spPr>
          <a:xfrm>
            <a:off x="358219" y="365126"/>
            <a:ext cx="11481847" cy="676488"/>
          </a:xfrm>
        </p:spPr>
        <p:txBody>
          <a:bodyPr>
            <a:normAutofit fontScale="90000"/>
          </a:bodyPr>
          <a:lstStyle/>
          <a:p>
            <a:r>
              <a:rPr lang="en-GB" dirty="0">
                <a:latin typeface="+mn-lt"/>
              </a:rPr>
              <a:t>Possible resources to explore</a:t>
            </a:r>
          </a:p>
        </p:txBody>
      </p:sp>
      <p:sp>
        <p:nvSpPr>
          <p:cNvPr id="3" name="Content Placeholder 2">
            <a:extLst>
              <a:ext uri="{FF2B5EF4-FFF2-40B4-BE49-F238E27FC236}">
                <a16:creationId xmlns:a16="http://schemas.microsoft.com/office/drawing/2014/main" id="{8FCD4D14-10BC-283F-02B9-A968623E32CB}"/>
              </a:ext>
            </a:extLst>
          </p:cNvPr>
          <p:cNvSpPr>
            <a:spLocks noGrp="1"/>
          </p:cNvSpPr>
          <p:nvPr>
            <p:ph sz="quarter" idx="10"/>
          </p:nvPr>
        </p:nvSpPr>
        <p:spPr>
          <a:xfrm>
            <a:off x="636462" y="1568166"/>
            <a:ext cx="5549245" cy="4142626"/>
          </a:xfrm>
        </p:spPr>
        <p:txBody>
          <a:bodyPr vert="horz" lIns="91440" tIns="45720" rIns="91440" bIns="45720" rtlCol="0" anchor="t">
            <a:normAutofit/>
          </a:bodyPr>
          <a:lstStyle/>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2"/>
              </a:rPr>
              <a:t>Academic Source Premier</a:t>
            </a:r>
            <a:endParaRPr lang="en-GB" dirty="0">
              <a:latin typeface="Calibri" panose="020F0502020204030204" pitchFamily="34" charset="0"/>
              <a:cs typeface="Calibri" panose="020F0502020204030204" pitchFamily="34" charset="0"/>
              <a:hlinkClick r:id="rId3"/>
            </a:endParaRP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4"/>
              </a:rPr>
              <a:t>ProQuest</a:t>
            </a:r>
            <a:r>
              <a:rPr lang="en-GB" dirty="0">
                <a:latin typeface="Calibri" panose="020F0502020204030204" pitchFamily="34" charset="0"/>
                <a:cs typeface="Calibri" panose="020F0502020204030204" pitchFamily="34" charset="0"/>
              </a:rPr>
              <a:t> </a:t>
            </a: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5"/>
              </a:rPr>
              <a:t>Lexis Plus</a:t>
            </a: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a:ea typeface="Calibri"/>
                <a:cs typeface="Calibri"/>
                <a:hlinkClick r:id="rId6"/>
              </a:rPr>
              <a:t>Box of Broadcasts – </a:t>
            </a:r>
            <a:r>
              <a:rPr lang="en-GB" dirty="0" err="1">
                <a:latin typeface="Calibri"/>
                <a:ea typeface="Calibri"/>
                <a:cs typeface="Calibri"/>
                <a:hlinkClick r:id="rId6"/>
              </a:rPr>
              <a:t>BoB</a:t>
            </a:r>
            <a:endParaRPr lang="en-GB" dirty="0">
              <a:latin typeface="Calibri"/>
              <a:ea typeface="Calibri"/>
              <a:cs typeface="Calibri"/>
            </a:endParaRPr>
          </a:p>
          <a:p>
            <a:pPr>
              <a:buFont typeface="Arial" panose="020B0604020202020204" pitchFamily="34" charset="0"/>
              <a:buChar char="•"/>
            </a:pPr>
            <a:r>
              <a:rPr lang="en-GB" dirty="0">
                <a:latin typeface="Calibri"/>
                <a:ea typeface="Calibri"/>
                <a:cs typeface="Calibri"/>
                <a:hlinkClick r:id="rId7"/>
              </a:rPr>
              <a:t>Policing Insight</a:t>
            </a:r>
            <a:endParaRPr lang="en-GB" dirty="0">
              <a:latin typeface="Calibri"/>
              <a:ea typeface="Calibri"/>
              <a:cs typeface="Calibri"/>
            </a:endParaRPr>
          </a:p>
          <a:p>
            <a:pPr>
              <a:buFont typeface="Arial" panose="020B0604020202020204" pitchFamily="34" charset="0"/>
              <a:buChar char="•"/>
            </a:pPr>
            <a:r>
              <a:rPr lang="en-GB" sz="2800" dirty="0">
                <a:latin typeface="Calibri" panose="020F0502020204030204" pitchFamily="34" charset="0"/>
                <a:cs typeface="Calibri" panose="020F0502020204030204" pitchFamily="34" charset="0"/>
                <a:hlinkClick r:id="rId8"/>
              </a:rPr>
              <a:t>Cite Them Right - Referencing</a:t>
            </a:r>
            <a:endParaRPr lang="en-GB" dirty="0">
              <a:latin typeface="Calibri"/>
              <a:ea typeface="Calibri"/>
              <a:cs typeface="Calibri"/>
            </a:endParaRPr>
          </a:p>
          <a:p>
            <a:pPr>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p:txBody>
      </p:sp>
      <p:cxnSp>
        <p:nvCxnSpPr>
          <p:cNvPr id="6" name="Straight Connector 5">
            <a:extLst>
              <a:ext uri="{FF2B5EF4-FFF2-40B4-BE49-F238E27FC236}">
                <a16:creationId xmlns:a16="http://schemas.microsoft.com/office/drawing/2014/main" id="{032ACC82-00AE-C710-03DB-3C84195EA169}"/>
              </a:ext>
            </a:extLst>
          </p:cNvPr>
          <p:cNvCxnSpPr>
            <a:cxnSpLocks/>
          </p:cNvCxnSpPr>
          <p:nvPr/>
        </p:nvCxnSpPr>
        <p:spPr>
          <a:xfrm>
            <a:off x="6225201" y="1501496"/>
            <a:ext cx="0" cy="3542615"/>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FBE64EDF-0BF4-5081-6A85-6E0866B4F0F8}"/>
              </a:ext>
            </a:extLst>
          </p:cNvPr>
          <p:cNvSpPr txBox="1"/>
          <p:nvPr/>
        </p:nvSpPr>
        <p:spPr>
          <a:xfrm>
            <a:off x="6837412" y="1568166"/>
            <a:ext cx="4831175" cy="3539430"/>
          </a:xfrm>
          <a:prstGeom prst="rect">
            <a:avLst/>
          </a:prstGeom>
          <a:noFill/>
        </p:spPr>
        <p:txBody>
          <a:bodyPr wrap="square" lIns="91440" tIns="45720" rIns="91440" bIns="45720" anchor="t">
            <a:spAutoFit/>
          </a:bodyPr>
          <a:lstStyle/>
          <a:p>
            <a:pPr>
              <a:buFont typeface="Arial" panose="020B0604020202020204" pitchFamily="34" charset="0"/>
              <a:buChar char="•"/>
            </a:pPr>
            <a:r>
              <a:rPr lang="en-GB" sz="2800" dirty="0">
                <a:latin typeface="Calibri"/>
                <a:ea typeface="Calibri"/>
                <a:cs typeface="Calibri"/>
                <a:hlinkClick r:id="rId9"/>
              </a:rPr>
              <a:t> Office of National Statistics</a:t>
            </a:r>
            <a:endParaRPr lang="en-GB" sz="2800" dirty="0">
              <a:latin typeface="Calibri"/>
              <a:ea typeface="Calibri"/>
              <a:cs typeface="Calibri"/>
            </a:endParaRPr>
          </a:p>
          <a:p>
            <a:pPr>
              <a:buFont typeface="Arial" panose="020B0604020202020204" pitchFamily="34" charset="0"/>
              <a:buChar char="•"/>
            </a:pPr>
            <a:r>
              <a:rPr lang="en-GB" sz="2800" dirty="0">
                <a:latin typeface="Calibri"/>
                <a:ea typeface="Calibri"/>
                <a:cs typeface="Calibri"/>
                <a:hlinkClick r:id="rId10"/>
              </a:rPr>
              <a:t> </a:t>
            </a:r>
            <a:r>
              <a:rPr lang="en-GB" sz="2800" dirty="0">
                <a:latin typeface="Calibri"/>
                <a:ea typeface="Calibri"/>
                <a:cs typeface="Calibri"/>
                <a:hlinkClick r:id="rId11"/>
              </a:rPr>
              <a:t>Data.police.uk</a:t>
            </a:r>
            <a:endParaRPr lang="en-GB" sz="2800" dirty="0">
              <a:latin typeface="Calibri"/>
              <a:ea typeface="Calibri"/>
              <a:cs typeface="Calibri"/>
            </a:endParaRPr>
          </a:p>
          <a:p>
            <a:pPr>
              <a:buFont typeface="Arial" panose="020B0604020202020204" pitchFamily="34" charset="0"/>
              <a:buChar char="•"/>
            </a:pPr>
            <a:r>
              <a:rPr lang="en-GB" sz="2800" dirty="0">
                <a:latin typeface="Calibri"/>
                <a:cs typeface="Calibri"/>
                <a:hlinkClick r:id="rId12"/>
              </a:rPr>
              <a:t> Police.uk</a:t>
            </a:r>
            <a:endParaRPr lang="en-GB" sz="2800" dirty="0">
              <a:latin typeface="Calibri"/>
              <a:cs typeface="Calibri"/>
            </a:endParaRPr>
          </a:p>
          <a:p>
            <a:pPr>
              <a:buFont typeface="Arial" panose="020B0604020202020204" pitchFamily="34" charset="0"/>
              <a:buChar char="•"/>
            </a:pPr>
            <a:r>
              <a:rPr lang="en-GB" sz="2800" dirty="0">
                <a:latin typeface="Calibri"/>
                <a:cs typeface="Calibri"/>
                <a:hlinkClick r:id="rId13"/>
              </a:rPr>
              <a:t> College of Policing</a:t>
            </a:r>
            <a:endParaRPr lang="en-GB" sz="2800" dirty="0">
              <a:latin typeface="Calibri"/>
              <a:cs typeface="Calibri"/>
            </a:endParaRPr>
          </a:p>
          <a:p>
            <a:pPr>
              <a:buFont typeface="Arial" panose="020B0604020202020204" pitchFamily="34" charset="0"/>
              <a:buChar char="•"/>
            </a:pPr>
            <a:r>
              <a:rPr lang="en-GB" sz="2800" dirty="0">
                <a:latin typeface="Calibri"/>
                <a:cs typeface="Calibri"/>
                <a:hlinkClick r:id="rId14"/>
              </a:rPr>
              <a:t> HMCIFRS</a:t>
            </a:r>
            <a:endParaRPr lang="en-GB" sz="2800" dirty="0">
              <a:latin typeface="Calibri"/>
              <a:cs typeface="Calibri"/>
            </a:endParaRPr>
          </a:p>
          <a:p>
            <a:pPr>
              <a:buFont typeface="Arial" panose="020B0604020202020204" pitchFamily="34" charset="0"/>
              <a:buChar char="•"/>
            </a:pPr>
            <a:r>
              <a:rPr lang="en-GB" sz="2800" dirty="0">
                <a:latin typeface="Calibri"/>
                <a:cs typeface="Calibri"/>
                <a:hlinkClick r:id="rId15"/>
              </a:rPr>
              <a:t> Home Office</a:t>
            </a:r>
            <a:endParaRPr lang="en-GB" sz="2800" dirty="0">
              <a:latin typeface="Calibri"/>
              <a:cs typeface="Calibri"/>
            </a:endParaRPr>
          </a:p>
          <a:p>
            <a:pPr>
              <a:buFont typeface="Arial" panose="020B0604020202020204" pitchFamily="34" charset="0"/>
              <a:buChar char="•"/>
            </a:pPr>
            <a:r>
              <a:rPr lang="en-GB" sz="2800" dirty="0">
                <a:latin typeface="Calibri"/>
                <a:cs typeface="Calibri"/>
              </a:rPr>
              <a:t> </a:t>
            </a:r>
            <a:r>
              <a:rPr lang="en-GB" sz="2800" dirty="0">
                <a:latin typeface="Calibri"/>
                <a:cs typeface="Calibri"/>
                <a:hlinkClick r:id="rId16"/>
              </a:rPr>
              <a:t>NPCC</a:t>
            </a:r>
            <a:r>
              <a:rPr lang="en-GB" sz="2800" dirty="0">
                <a:latin typeface="Calibri"/>
                <a:cs typeface="Calibri"/>
              </a:rPr>
              <a:t> </a:t>
            </a:r>
          </a:p>
          <a:p>
            <a:pPr>
              <a:buFont typeface="Arial" panose="020B0604020202020204" pitchFamily="34" charset="0"/>
              <a:buChar char="•"/>
            </a:pPr>
            <a:r>
              <a:rPr lang="en-GB" sz="2800" dirty="0">
                <a:latin typeface="Calibri"/>
                <a:cs typeface="Calibri"/>
              </a:rPr>
              <a:t> </a:t>
            </a:r>
            <a:r>
              <a:rPr lang="en-GB" sz="2800" dirty="0">
                <a:latin typeface="Calibri"/>
                <a:cs typeface="Calibri"/>
                <a:hlinkClick r:id="rId17"/>
              </a:rPr>
              <a:t>The Conversation</a:t>
            </a:r>
            <a:endParaRPr lang="en-GB" sz="2800" dirty="0">
              <a:latin typeface="Calibri"/>
              <a:cs typeface="Calibri"/>
            </a:endParaRPr>
          </a:p>
        </p:txBody>
      </p:sp>
      <p:sp>
        <p:nvSpPr>
          <p:cNvPr id="4" name="TextBox 3">
            <a:extLst>
              <a:ext uri="{FF2B5EF4-FFF2-40B4-BE49-F238E27FC236}">
                <a16:creationId xmlns:a16="http://schemas.microsoft.com/office/drawing/2014/main" id="{0EEE221B-D7A6-E596-DB90-B4C80C992F9D}"/>
              </a:ext>
            </a:extLst>
          </p:cNvPr>
          <p:cNvSpPr txBox="1"/>
          <p:nvPr/>
        </p:nvSpPr>
        <p:spPr>
          <a:xfrm>
            <a:off x="6837413" y="1074057"/>
            <a:ext cx="1992438" cy="461665"/>
          </a:xfrm>
          <a:prstGeom prst="rect">
            <a:avLst/>
          </a:prstGeom>
          <a:noFill/>
        </p:spPr>
        <p:txBody>
          <a:bodyPr wrap="square" rtlCol="0">
            <a:spAutoFit/>
          </a:bodyPr>
          <a:lstStyle/>
          <a:p>
            <a:r>
              <a:rPr lang="en-GB" sz="2400" b="1" dirty="0">
                <a:solidFill>
                  <a:schemeClr val="accent2"/>
                </a:solidFill>
              </a:rPr>
              <a:t>Non- Library</a:t>
            </a:r>
            <a:endParaRPr lang="en-US" sz="2400" b="1" dirty="0">
              <a:solidFill>
                <a:schemeClr val="accent2"/>
              </a:solidFill>
            </a:endParaRPr>
          </a:p>
        </p:txBody>
      </p:sp>
      <p:sp>
        <p:nvSpPr>
          <p:cNvPr id="8" name="TextBox 7">
            <a:extLst>
              <a:ext uri="{FF2B5EF4-FFF2-40B4-BE49-F238E27FC236}">
                <a16:creationId xmlns:a16="http://schemas.microsoft.com/office/drawing/2014/main" id="{0CE0EDC5-1B33-706A-738C-0DE2CC1E7F55}"/>
              </a:ext>
            </a:extLst>
          </p:cNvPr>
          <p:cNvSpPr txBox="1"/>
          <p:nvPr/>
        </p:nvSpPr>
        <p:spPr>
          <a:xfrm>
            <a:off x="636462" y="1040723"/>
            <a:ext cx="1283245" cy="461665"/>
          </a:xfrm>
          <a:prstGeom prst="rect">
            <a:avLst/>
          </a:prstGeom>
          <a:noFill/>
        </p:spPr>
        <p:txBody>
          <a:bodyPr wrap="square">
            <a:spAutoFit/>
          </a:bodyPr>
          <a:lstStyle/>
          <a:p>
            <a:r>
              <a:rPr lang="en-GB" sz="2400" b="1" dirty="0">
                <a:solidFill>
                  <a:schemeClr val="accent2"/>
                </a:solidFill>
              </a:rPr>
              <a:t>Library</a:t>
            </a:r>
            <a:endParaRPr lang="en-US" sz="2400" b="1" dirty="0">
              <a:solidFill>
                <a:schemeClr val="accent2"/>
              </a:solidFill>
            </a:endParaRPr>
          </a:p>
        </p:txBody>
      </p:sp>
    </p:spTree>
    <p:extLst>
      <p:ext uri="{BB962C8B-B14F-4D97-AF65-F5344CB8AC3E}">
        <p14:creationId xmlns:p14="http://schemas.microsoft.com/office/powerpoint/2010/main" val="5366891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E525C-D20F-10D2-1C07-314E3F08769F}"/>
              </a:ext>
            </a:extLst>
          </p:cNvPr>
          <p:cNvSpPr>
            <a:spLocks noGrp="1"/>
          </p:cNvSpPr>
          <p:nvPr>
            <p:ph type="title"/>
          </p:nvPr>
        </p:nvSpPr>
        <p:spPr>
          <a:xfrm>
            <a:off x="355076" y="303417"/>
            <a:ext cx="11481847" cy="493713"/>
          </a:xfrm>
        </p:spPr>
        <p:txBody>
          <a:bodyPr>
            <a:normAutofit fontScale="90000"/>
          </a:bodyPr>
          <a:lstStyle/>
          <a:p>
            <a:r>
              <a:rPr lang="en-GB">
                <a:latin typeface="Calibri"/>
                <a:ea typeface="Calibri"/>
                <a:cs typeface="Calibri"/>
              </a:rPr>
              <a:t>Lexis Plus  </a:t>
            </a:r>
          </a:p>
        </p:txBody>
      </p:sp>
      <p:sp>
        <p:nvSpPr>
          <p:cNvPr id="4" name="TextBox 3">
            <a:extLst>
              <a:ext uri="{FF2B5EF4-FFF2-40B4-BE49-F238E27FC236}">
                <a16:creationId xmlns:a16="http://schemas.microsoft.com/office/drawing/2014/main" id="{E92C5D97-F7AA-AEB0-6F02-7B9AC5ED14EE}"/>
              </a:ext>
            </a:extLst>
          </p:cNvPr>
          <p:cNvSpPr txBox="1"/>
          <p:nvPr/>
        </p:nvSpPr>
        <p:spPr>
          <a:xfrm>
            <a:off x="8167892" y="5026395"/>
            <a:ext cx="1525870" cy="461665"/>
          </a:xfrm>
          <a:prstGeom prst="rect">
            <a:avLst/>
          </a:prstGeom>
          <a:noFill/>
        </p:spPr>
        <p:txBody>
          <a:bodyPr wrap="square" rtlCol="0">
            <a:spAutoFit/>
          </a:bodyPr>
          <a:lstStyle/>
          <a:p>
            <a:r>
              <a:rPr lang="en-GB" sz="2400">
                <a:hlinkClick r:id="rId2"/>
              </a:rPr>
              <a:t>Lexis Plus</a:t>
            </a:r>
            <a:endParaRPr lang="en-US" sz="2400"/>
          </a:p>
        </p:txBody>
      </p:sp>
      <p:pic>
        <p:nvPicPr>
          <p:cNvPr id="6" name="Picture 5">
            <a:extLst>
              <a:ext uri="{FF2B5EF4-FFF2-40B4-BE49-F238E27FC236}">
                <a16:creationId xmlns:a16="http://schemas.microsoft.com/office/drawing/2014/main" id="{9DBBF9C8-EF8A-9D37-FBF1-0538F65F2C85}"/>
              </a:ext>
            </a:extLst>
          </p:cNvPr>
          <p:cNvPicPr>
            <a:picLocks noChangeAspect="1"/>
          </p:cNvPicPr>
          <p:nvPr/>
        </p:nvPicPr>
        <p:blipFill>
          <a:blip r:embed="rId3"/>
          <a:stretch>
            <a:fillRect/>
          </a:stretch>
        </p:blipFill>
        <p:spPr>
          <a:xfrm>
            <a:off x="4670308" y="1056077"/>
            <a:ext cx="7292240" cy="362810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4">
            <a:extLst>
              <a:ext uri="{FF2B5EF4-FFF2-40B4-BE49-F238E27FC236}">
                <a16:creationId xmlns:a16="http://schemas.microsoft.com/office/drawing/2014/main" id="{767AD9ED-CFD1-DF76-E35B-1007CAFB9777}"/>
              </a:ext>
            </a:extLst>
          </p:cNvPr>
          <p:cNvSpPr txBox="1"/>
          <p:nvPr/>
        </p:nvSpPr>
        <p:spPr>
          <a:xfrm>
            <a:off x="293175" y="1056077"/>
            <a:ext cx="4187432" cy="1938992"/>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latin typeface="Calibri "/>
              </a:rPr>
              <a:t>With the largest collection of UK law, Lexis Library gives quick and comprehensive access to up-to-date legislation, case law and commentary.</a:t>
            </a:r>
          </a:p>
        </p:txBody>
      </p:sp>
      <p:sp>
        <p:nvSpPr>
          <p:cNvPr id="9" name="TextBox 8">
            <a:extLst>
              <a:ext uri="{FF2B5EF4-FFF2-40B4-BE49-F238E27FC236}">
                <a16:creationId xmlns:a16="http://schemas.microsoft.com/office/drawing/2014/main" id="{06768563-C236-4664-7F20-727215D8078D}"/>
              </a:ext>
            </a:extLst>
          </p:cNvPr>
          <p:cNvSpPr txBox="1"/>
          <p:nvPr/>
        </p:nvSpPr>
        <p:spPr>
          <a:xfrm>
            <a:off x="426113" y="3192308"/>
            <a:ext cx="4054494" cy="2308324"/>
          </a:xfrm>
          <a:prstGeom prst="rect">
            <a:avLst/>
          </a:prstGeom>
          <a:noFill/>
        </p:spPr>
        <p:txBody>
          <a:bodyPr wrap="square">
            <a:spAutoFit/>
          </a:bodyPr>
          <a:lstStyle/>
          <a:p>
            <a:pPr marL="285750" indent="-285750">
              <a:buFont typeface="Arial" panose="020B0604020202020204" pitchFamily="34" charset="0"/>
              <a:buChar char="•"/>
            </a:pPr>
            <a:r>
              <a:rPr lang="en-US" sz="2400">
                <a:latin typeface="Calibri "/>
              </a:rPr>
              <a:t>Use the help guide and videos to navigate. </a:t>
            </a:r>
          </a:p>
          <a:p>
            <a:pPr marL="285750" indent="-285750">
              <a:buFont typeface="Arial" panose="020B0604020202020204" pitchFamily="34" charset="0"/>
              <a:buChar char="•"/>
            </a:pPr>
            <a:endParaRPr lang="en-US" sz="2400">
              <a:latin typeface="Calibri "/>
            </a:endParaRPr>
          </a:p>
          <a:p>
            <a:pPr marL="285750" indent="-285750">
              <a:buFont typeface="Arial" panose="020B0604020202020204" pitchFamily="34" charset="0"/>
              <a:buChar char="•"/>
            </a:pPr>
            <a:r>
              <a:rPr lang="en-US" sz="2400">
                <a:latin typeface="Calibri "/>
              </a:rPr>
              <a:t>Explore practice areas.</a:t>
            </a:r>
          </a:p>
          <a:p>
            <a:pPr marL="285750" indent="-285750">
              <a:buFont typeface="Arial" panose="020B0604020202020204" pitchFamily="34" charset="0"/>
              <a:buChar char="•"/>
            </a:pPr>
            <a:endParaRPr lang="en-US" sz="2400">
              <a:latin typeface="Calibri "/>
            </a:endParaRPr>
          </a:p>
          <a:p>
            <a:pPr marL="285750" indent="-285750">
              <a:buFont typeface="Arial" panose="020B0604020202020204" pitchFamily="34" charset="0"/>
              <a:buChar char="•"/>
            </a:pPr>
            <a:r>
              <a:rPr lang="en-US" sz="2400">
                <a:latin typeface="Calibri "/>
              </a:rPr>
              <a:t>Check out tools &amp; resources. </a:t>
            </a:r>
          </a:p>
        </p:txBody>
      </p:sp>
    </p:spTree>
    <p:extLst>
      <p:ext uri="{BB962C8B-B14F-4D97-AF65-F5344CB8AC3E}">
        <p14:creationId xmlns:p14="http://schemas.microsoft.com/office/powerpoint/2010/main" val="2105424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6755598" y="5108399"/>
            <a:ext cx="3030797" cy="494722"/>
          </a:xfrm>
        </p:spPr>
        <p:txBody>
          <a:bodyPr/>
          <a:lstStyle/>
          <a:p>
            <a:r>
              <a:rPr lang="en-US">
                <a:hlinkClick r:id="rId2"/>
              </a:rPr>
              <a:t>ProQuest Central</a:t>
            </a:r>
            <a:endParaRPr lang="en-US"/>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393442" y="1131"/>
            <a:ext cx="10795518" cy="1003916"/>
          </a:xfrm>
        </p:spPr>
        <p:txBody>
          <a:bodyPr anchor="b">
            <a:normAutofit/>
          </a:bodyPr>
          <a:lstStyle/>
          <a:p>
            <a:r>
              <a:rPr lang="en-GB" err="1">
                <a:latin typeface="Calibri"/>
                <a:ea typeface="Calibri"/>
                <a:cs typeface="Calibri"/>
              </a:rPr>
              <a:t>Proquest</a:t>
            </a:r>
            <a:r>
              <a:rPr lang="en-GB">
                <a:latin typeface="Calibri"/>
                <a:ea typeface="Calibri"/>
                <a:cs typeface="Calibri"/>
              </a:rPr>
              <a: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281887" y="1005047"/>
            <a:ext cx="4445062" cy="452431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a:solidFill>
                  <a:srgbClr val="555555"/>
                </a:solidFill>
                <a:effectLst/>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a:solidFill>
                <a:srgbClr val="555555"/>
              </a:solidFill>
            </a:endParaRPr>
          </a:p>
          <a:p>
            <a:pPr marR="0" lvl="0" algn="l" defTabSz="457200" rtl="0" eaLnBrk="1" fontAlgn="base" latinLnBrk="0" hangingPunct="1">
              <a:lnSpc>
                <a:spcPct val="100000"/>
              </a:lnSpc>
              <a:spcBef>
                <a:spcPct val="0"/>
              </a:spcBef>
              <a:spcAft>
                <a:spcPct val="0"/>
              </a:spcAft>
              <a:buClrTx/>
              <a:buSzTx/>
              <a:tabLst/>
              <a:defRPr/>
            </a:pPr>
            <a:r>
              <a:rPr lang="en-GB" b="0" i="0">
                <a:solidFill>
                  <a:srgbClr val="555555"/>
                </a:solidFill>
                <a:effectLst/>
              </a:rPr>
              <a:t>This includes:</a:t>
            </a:r>
          </a:p>
          <a:p>
            <a:pPr lvl="1" defTabSz="457200" fontAlgn="base">
              <a:spcBef>
                <a:spcPct val="0"/>
              </a:spcBef>
              <a:spcAft>
                <a:spcPct val="0"/>
              </a:spcAft>
              <a:defRPr/>
            </a:pPr>
            <a:r>
              <a:rPr lang="en-GB" b="0" i="0">
                <a:solidFill>
                  <a:srgbClr val="555555"/>
                </a:solidFill>
                <a:effectLst/>
              </a:rPr>
              <a:t>Business.</a:t>
            </a:r>
          </a:p>
          <a:p>
            <a:pPr lvl="1" defTabSz="457200" fontAlgn="base">
              <a:spcBef>
                <a:spcPct val="0"/>
              </a:spcBef>
              <a:spcAft>
                <a:spcPct val="0"/>
              </a:spcAft>
              <a:defRPr/>
            </a:pPr>
            <a:r>
              <a:rPr lang="en-GB">
                <a:solidFill>
                  <a:srgbClr val="555555"/>
                </a:solidFill>
              </a:rPr>
              <a:t>Arts and Humanities.</a:t>
            </a:r>
            <a:endParaRPr lang="en-GB" b="0" i="0">
              <a:solidFill>
                <a:srgbClr val="555555"/>
              </a:solidFill>
              <a:effectLst/>
            </a:endParaRPr>
          </a:p>
          <a:p>
            <a:pPr lvl="1" defTabSz="457200" fontAlgn="base">
              <a:spcBef>
                <a:spcPct val="0"/>
              </a:spcBef>
              <a:spcAft>
                <a:spcPct val="0"/>
              </a:spcAft>
              <a:defRPr/>
            </a:pPr>
            <a:r>
              <a:rPr lang="en-GB">
                <a:solidFill>
                  <a:srgbClr val="555555"/>
                </a:solidFill>
              </a:rPr>
              <a:t>Engineering.</a:t>
            </a:r>
          </a:p>
          <a:p>
            <a:pPr lvl="1" defTabSz="457200" fontAlgn="base">
              <a:spcBef>
                <a:spcPct val="0"/>
              </a:spcBef>
              <a:spcAft>
                <a:spcPct val="0"/>
              </a:spcAft>
              <a:defRPr/>
            </a:pPr>
            <a:r>
              <a:rPr lang="en-GB" b="0" i="0">
                <a:solidFill>
                  <a:srgbClr val="555555"/>
                </a:solidFill>
                <a:effectLst/>
              </a:rPr>
              <a:t>Applied Computing.</a:t>
            </a:r>
          </a:p>
          <a:p>
            <a:pPr lvl="1" defTabSz="457200" fontAlgn="base">
              <a:spcBef>
                <a:spcPct val="0"/>
              </a:spcBef>
              <a:spcAft>
                <a:spcPct val="0"/>
              </a:spcAft>
              <a:defRPr/>
            </a:pPr>
            <a:r>
              <a:rPr lang="en-GB" b="0" i="0">
                <a:solidFill>
                  <a:srgbClr val="555555"/>
                </a:solidFill>
                <a:effectLst/>
              </a:rPr>
              <a:t>Health and Medical.</a:t>
            </a:r>
          </a:p>
          <a:p>
            <a:pPr lvl="1" defTabSz="457200" fontAlgn="base">
              <a:spcBef>
                <a:spcPct val="0"/>
              </a:spcBef>
              <a:spcAft>
                <a:spcPct val="0"/>
              </a:spcAft>
              <a:defRPr/>
            </a:pPr>
            <a:r>
              <a:rPr lang="en-GB" b="0" i="0">
                <a:solidFill>
                  <a:srgbClr val="555555"/>
                </a:solidFill>
                <a:effectLst/>
              </a:rPr>
              <a:t>Language and Literature.</a:t>
            </a:r>
          </a:p>
          <a:p>
            <a:pPr lvl="1" defTabSz="457200" fontAlgn="base">
              <a:spcBef>
                <a:spcPct val="0"/>
              </a:spcBef>
              <a:spcAft>
                <a:spcPct val="0"/>
              </a:spcAft>
              <a:defRPr/>
            </a:pPr>
            <a:r>
              <a:rPr lang="en-GB" b="1" i="0">
                <a:solidFill>
                  <a:schemeClr val="accent2"/>
                </a:solidFill>
                <a:effectLst/>
              </a:rPr>
              <a:t>Social Sciences.</a:t>
            </a:r>
          </a:p>
          <a:p>
            <a:pPr lvl="1" defTabSz="457200" fontAlgn="base">
              <a:spcBef>
                <a:spcPct val="0"/>
              </a:spcBef>
              <a:spcAft>
                <a:spcPct val="0"/>
              </a:spcAft>
              <a:defRPr/>
            </a:pPr>
            <a:r>
              <a:rPr lang="en-GB" b="0" i="0">
                <a:solidFill>
                  <a:srgbClr val="555555"/>
                </a:solidFill>
                <a:effectLst/>
              </a:rPr>
              <a:t>Education.</a:t>
            </a:r>
          </a:p>
          <a:p>
            <a:pPr lvl="1" defTabSz="457200" fontAlgn="base">
              <a:spcBef>
                <a:spcPct val="0"/>
              </a:spcBef>
              <a:spcAft>
                <a:spcPct val="0"/>
              </a:spcAft>
              <a:defRPr/>
            </a:pPr>
            <a:r>
              <a:rPr lang="en-GB" b="0" i="0">
                <a:solidFill>
                  <a:srgbClr val="555555"/>
                </a:solidFill>
                <a:effectLst/>
              </a:rPr>
              <a:t>Science and Technology.</a:t>
            </a:r>
          </a:p>
          <a:p>
            <a:pPr lvl="1" defTabSz="457200" fontAlgn="base">
              <a:spcBef>
                <a:spcPct val="0"/>
              </a:spcBef>
              <a:spcAft>
                <a:spcPct val="0"/>
              </a:spcAft>
              <a:defRPr/>
            </a:pPr>
            <a:r>
              <a:rPr lang="en-GB" b="0" i="0">
                <a:solidFill>
                  <a:srgbClr val="555555"/>
                </a:solidFill>
                <a:effectLst/>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4882348" y="1297212"/>
            <a:ext cx="7093454" cy="352878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190758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D7076-CBCF-7287-E9DD-A3E67BD028EC}"/>
              </a:ext>
            </a:extLst>
          </p:cNvPr>
          <p:cNvSpPr>
            <a:spLocks noGrp="1"/>
          </p:cNvSpPr>
          <p:nvPr>
            <p:ph type="title"/>
          </p:nvPr>
        </p:nvSpPr>
        <p:spPr>
          <a:xfrm>
            <a:off x="358219" y="365126"/>
            <a:ext cx="11481847" cy="650252"/>
          </a:xfrm>
        </p:spPr>
        <p:txBody>
          <a:bodyPr>
            <a:normAutofit fontScale="90000"/>
          </a:bodyPr>
          <a:lstStyle/>
          <a:p>
            <a:r>
              <a:rPr lang="en-GB">
                <a:latin typeface="+mn-lt"/>
              </a:rPr>
              <a:t>Academic Search Premier (EBSCO)</a:t>
            </a:r>
            <a:endParaRPr lang="en-US">
              <a:latin typeface="+mn-lt"/>
            </a:endParaRPr>
          </a:p>
        </p:txBody>
      </p:sp>
      <p:pic>
        <p:nvPicPr>
          <p:cNvPr id="4" name="Picture 3">
            <a:extLst>
              <a:ext uri="{FF2B5EF4-FFF2-40B4-BE49-F238E27FC236}">
                <a16:creationId xmlns:a16="http://schemas.microsoft.com/office/drawing/2014/main" id="{6AD6A771-E1CA-43F3-9B87-018D8C265CE7}"/>
              </a:ext>
            </a:extLst>
          </p:cNvPr>
          <p:cNvPicPr>
            <a:picLocks noChangeAspect="1"/>
          </p:cNvPicPr>
          <p:nvPr/>
        </p:nvPicPr>
        <p:blipFill>
          <a:blip r:embed="rId2"/>
          <a:stretch>
            <a:fillRect/>
          </a:stretch>
        </p:blipFill>
        <p:spPr>
          <a:xfrm>
            <a:off x="553652" y="1390998"/>
            <a:ext cx="3749078" cy="407600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64BAF803-7911-F689-7589-202869373334}"/>
              </a:ext>
            </a:extLst>
          </p:cNvPr>
          <p:cNvSpPr txBox="1"/>
          <p:nvPr/>
        </p:nvSpPr>
        <p:spPr>
          <a:xfrm>
            <a:off x="6024944" y="4964686"/>
            <a:ext cx="3377109" cy="461665"/>
          </a:xfrm>
          <a:prstGeom prst="rect">
            <a:avLst/>
          </a:prstGeom>
          <a:noFill/>
        </p:spPr>
        <p:txBody>
          <a:bodyPr wrap="square" rtlCol="0">
            <a:spAutoFit/>
          </a:bodyPr>
          <a:lstStyle/>
          <a:p>
            <a:r>
              <a:rPr lang="en-GB" sz="2400">
                <a:hlinkClick r:id="rId3"/>
              </a:rPr>
              <a:t>Academic Search Premier</a:t>
            </a:r>
            <a:endParaRPr lang="en-US" sz="2400"/>
          </a:p>
        </p:txBody>
      </p:sp>
      <p:sp>
        <p:nvSpPr>
          <p:cNvPr id="6" name="TextBox 5">
            <a:extLst>
              <a:ext uri="{FF2B5EF4-FFF2-40B4-BE49-F238E27FC236}">
                <a16:creationId xmlns:a16="http://schemas.microsoft.com/office/drawing/2014/main" id="{0E779EA3-35C1-7DEF-E80F-B4E577F45839}"/>
              </a:ext>
            </a:extLst>
          </p:cNvPr>
          <p:cNvSpPr txBox="1"/>
          <p:nvPr/>
        </p:nvSpPr>
        <p:spPr>
          <a:xfrm>
            <a:off x="5811770" y="2294414"/>
            <a:ext cx="5318103" cy="2585323"/>
          </a:xfrm>
          <a:prstGeom prst="rect">
            <a:avLst/>
          </a:prstGeom>
          <a:noFill/>
        </p:spPr>
        <p:txBody>
          <a:bodyPr wrap="square" rtlCol="0">
            <a:spAutoFit/>
          </a:bodyPr>
          <a:lstStyle/>
          <a:p>
            <a:r>
              <a:rPr lang="en-US" sz="2400"/>
              <a:t>A multi-disciplinary database of more than 4,600 magazines and journals, including full text for nearly 3,900 peer-reviewed titles.</a:t>
            </a:r>
          </a:p>
          <a:p>
            <a:endParaRPr lang="en-US" sz="2400"/>
          </a:p>
          <a:p>
            <a:endParaRPr lang="en-US" sz="2400"/>
          </a:p>
          <a:p>
            <a:endParaRPr lang="en-US"/>
          </a:p>
        </p:txBody>
      </p:sp>
    </p:spTree>
    <p:extLst>
      <p:ext uri="{BB962C8B-B14F-4D97-AF65-F5344CB8AC3E}">
        <p14:creationId xmlns:p14="http://schemas.microsoft.com/office/powerpoint/2010/main" val="2290422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6BB09-89FC-6BB5-364A-546244E9C7BB}"/>
              </a:ext>
            </a:extLst>
          </p:cNvPr>
          <p:cNvSpPr>
            <a:spLocks noGrp="1"/>
          </p:cNvSpPr>
          <p:nvPr>
            <p:ph type="title"/>
          </p:nvPr>
        </p:nvSpPr>
        <p:spPr>
          <a:xfrm>
            <a:off x="358219" y="365126"/>
            <a:ext cx="11481847" cy="571714"/>
          </a:xfrm>
        </p:spPr>
        <p:txBody>
          <a:bodyPr>
            <a:normAutofit fontScale="90000"/>
          </a:bodyPr>
          <a:lstStyle/>
          <a:p>
            <a:r>
              <a:rPr lang="en-GB">
                <a:latin typeface="+mn-lt"/>
              </a:rPr>
              <a:t>Useful links and resources</a:t>
            </a:r>
            <a:endParaRPr lang="en-US">
              <a:latin typeface="+mn-lt"/>
            </a:endParaRPr>
          </a:p>
        </p:txBody>
      </p:sp>
      <p:sp>
        <p:nvSpPr>
          <p:cNvPr id="3" name="Content Placeholder 2">
            <a:extLst>
              <a:ext uri="{FF2B5EF4-FFF2-40B4-BE49-F238E27FC236}">
                <a16:creationId xmlns:a16="http://schemas.microsoft.com/office/drawing/2014/main" id="{A356D174-9DB2-BA0C-E42E-9DA59D3B3DF1}"/>
              </a:ext>
            </a:extLst>
          </p:cNvPr>
          <p:cNvSpPr>
            <a:spLocks noGrp="1"/>
          </p:cNvSpPr>
          <p:nvPr>
            <p:ph sz="quarter" idx="10"/>
          </p:nvPr>
        </p:nvSpPr>
        <p:spPr>
          <a:xfrm>
            <a:off x="729782" y="1502442"/>
            <a:ext cx="4661409" cy="3360169"/>
          </a:xfrm>
        </p:spPr>
        <p:txBody>
          <a:bodyPr vert="horz" lIns="91440" tIns="45720" rIns="91440" bIns="45720" rtlCol="0" anchor="t">
            <a:normAutofit lnSpcReduction="10000"/>
          </a:bodyPr>
          <a:lstStyle/>
          <a:p>
            <a:pPr marL="0" indent="0">
              <a:buNone/>
            </a:pPr>
            <a:r>
              <a:rPr lang="en-GB" sz="2400" b="1" dirty="0">
                <a:latin typeface="Calibri "/>
              </a:rPr>
              <a:t>PROQUEST Database</a:t>
            </a:r>
            <a:endParaRPr lang="en-GB" sz="2400" b="1" dirty="0">
              <a:latin typeface="Calibri "/>
              <a:hlinkClick r:id="rId3"/>
            </a:endParaRPr>
          </a:p>
          <a:p>
            <a:pPr marL="0" indent="0">
              <a:buNone/>
            </a:pPr>
            <a:endParaRPr lang="en-GB" sz="2400" b="1" dirty="0">
              <a:latin typeface="Calibri "/>
            </a:endParaRPr>
          </a:p>
          <a:p>
            <a:pPr>
              <a:buFont typeface="Arial" panose="020B0604020202020204" pitchFamily="34" charset="0"/>
              <a:buChar char="•"/>
            </a:pPr>
            <a:r>
              <a:rPr lang="en-GB" sz="2400" dirty="0">
                <a:latin typeface="Calibri "/>
                <a:hlinkClick r:id="rId3"/>
              </a:rPr>
              <a:t>Advanced search video</a:t>
            </a:r>
            <a:r>
              <a:rPr lang="en-GB" sz="2400" dirty="0">
                <a:latin typeface="Calibri "/>
              </a:rPr>
              <a:t> (6min)</a:t>
            </a:r>
          </a:p>
          <a:p>
            <a:pPr>
              <a:buFont typeface="Arial" panose="020B0604020202020204" pitchFamily="34" charset="0"/>
              <a:buChar char="•"/>
            </a:pPr>
            <a:r>
              <a:rPr lang="en-GB" sz="2400" dirty="0">
                <a:latin typeface="Calibri "/>
                <a:hlinkClick r:id="rId4"/>
              </a:rPr>
              <a:t>Working with your results video</a:t>
            </a:r>
            <a:r>
              <a:rPr lang="en-GB" sz="2400" dirty="0">
                <a:latin typeface="Calibri "/>
              </a:rPr>
              <a:t> (4min)</a:t>
            </a:r>
          </a:p>
          <a:p>
            <a:pPr>
              <a:buFont typeface="Arial" panose="020B0604020202020204" pitchFamily="34" charset="0"/>
              <a:buChar char="•"/>
            </a:pPr>
            <a:r>
              <a:rPr lang="en-GB" sz="2400" dirty="0">
                <a:latin typeface="Calibri "/>
                <a:hlinkClick r:id="rId5"/>
              </a:rPr>
              <a:t>Thesaurus search video</a:t>
            </a:r>
            <a:r>
              <a:rPr lang="en-GB" sz="2400" dirty="0">
                <a:latin typeface="Calibri "/>
              </a:rPr>
              <a:t> (5 min)</a:t>
            </a:r>
          </a:p>
          <a:p>
            <a:pPr>
              <a:buFont typeface="Arial" panose="020B0604020202020204" pitchFamily="34" charset="0"/>
              <a:buChar char="•"/>
            </a:pPr>
            <a:r>
              <a:rPr lang="en-GB" sz="2400" dirty="0">
                <a:latin typeface="Calibri "/>
                <a:hlinkClick r:id="rId6"/>
              </a:rPr>
              <a:t>ProQuest Libguide</a:t>
            </a:r>
          </a:p>
          <a:p>
            <a:r>
              <a:rPr lang="en-GB" sz="2400" dirty="0">
                <a:latin typeface="Calibri "/>
                <a:hlinkClick r:id="rId7"/>
              </a:rPr>
              <a:t>Help guide</a:t>
            </a:r>
            <a:endParaRPr lang="en-GB" sz="2400" dirty="0">
              <a:latin typeface="Calibri "/>
            </a:endParaRPr>
          </a:p>
        </p:txBody>
      </p:sp>
      <p:sp>
        <p:nvSpPr>
          <p:cNvPr id="4" name="Content Placeholder 2">
            <a:extLst>
              <a:ext uri="{FF2B5EF4-FFF2-40B4-BE49-F238E27FC236}">
                <a16:creationId xmlns:a16="http://schemas.microsoft.com/office/drawing/2014/main" id="{2B0D3A36-9C0A-C2E2-0A54-93FEC40325ED}"/>
              </a:ext>
            </a:extLst>
          </p:cNvPr>
          <p:cNvSpPr txBox="1">
            <a:spLocks/>
          </p:cNvSpPr>
          <p:nvPr/>
        </p:nvSpPr>
        <p:spPr>
          <a:xfrm>
            <a:off x="6096000" y="1462109"/>
            <a:ext cx="5918662" cy="34408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anose="05000000000000000000" pitchFamily="2" charset="2"/>
              <a:buNone/>
            </a:pPr>
            <a:r>
              <a:rPr lang="en-GB" sz="2400" b="1" dirty="0">
                <a:latin typeface="Calibri "/>
              </a:rPr>
              <a:t>EBSCOhost Databases</a:t>
            </a:r>
          </a:p>
          <a:p>
            <a:pPr marL="0" indent="0">
              <a:buNone/>
            </a:pPr>
            <a:endParaRPr lang="en-GB" sz="2400" b="1" dirty="0">
              <a:latin typeface="Calibri "/>
            </a:endParaRPr>
          </a:p>
          <a:p>
            <a:pPr>
              <a:buFont typeface="Arial" panose="020B0604020202020204" pitchFamily="34" charset="0"/>
              <a:buChar char="•"/>
            </a:pPr>
            <a:r>
              <a:rPr lang="en-GB" sz="2400" dirty="0">
                <a:latin typeface="Calibri "/>
                <a:hlinkClick r:id="rId8"/>
              </a:rPr>
              <a:t>Introduction to EBSCO</a:t>
            </a:r>
            <a:r>
              <a:rPr lang="en-GB" sz="2400" dirty="0">
                <a:latin typeface="Calibri "/>
              </a:rPr>
              <a:t> (5min)</a:t>
            </a:r>
          </a:p>
          <a:p>
            <a:pPr>
              <a:buFont typeface="Arial" panose="020B0604020202020204" pitchFamily="34" charset="0"/>
              <a:buChar char="•"/>
            </a:pPr>
            <a:r>
              <a:rPr lang="en-GB" sz="2400" dirty="0">
                <a:latin typeface="Calibri "/>
                <a:hlinkClick r:id="rId9"/>
              </a:rPr>
              <a:t>Help for individual databases within EBSCO</a:t>
            </a:r>
            <a:endParaRPr lang="en-GB" sz="2400" dirty="0">
              <a:latin typeface="Calibri "/>
            </a:endParaRPr>
          </a:p>
          <a:p>
            <a:pPr>
              <a:buFont typeface="Arial" panose="020B0604020202020204" pitchFamily="34" charset="0"/>
              <a:buChar char="•"/>
            </a:pPr>
            <a:r>
              <a:rPr lang="en-GB" sz="2400" dirty="0">
                <a:latin typeface="Calibri "/>
                <a:hlinkClick r:id="rId10"/>
              </a:rPr>
              <a:t>EBSCO videos (select language and primary audience - students and researchers) and apply</a:t>
            </a:r>
            <a:endParaRPr lang="en-GB" sz="2400" dirty="0">
              <a:latin typeface="Calibri "/>
            </a:endParaRPr>
          </a:p>
          <a:p>
            <a:pPr>
              <a:buFont typeface="Arial" panose="020B0604020202020204" pitchFamily="34" charset="0"/>
              <a:buChar char="•"/>
            </a:pPr>
            <a:r>
              <a:rPr lang="en-GB" sz="2400" dirty="0">
                <a:latin typeface="Calibri "/>
                <a:hlinkClick r:id="rId11"/>
              </a:rPr>
              <a:t>Business searching in EBSCO</a:t>
            </a:r>
            <a:endParaRPr lang="en-GB" sz="2400" dirty="0">
              <a:latin typeface="Calibri "/>
              <a:hlinkClick r:id="rId3"/>
            </a:endParaRPr>
          </a:p>
        </p:txBody>
      </p:sp>
    </p:spTree>
    <p:extLst>
      <p:ext uri="{BB962C8B-B14F-4D97-AF65-F5344CB8AC3E}">
        <p14:creationId xmlns:p14="http://schemas.microsoft.com/office/powerpoint/2010/main" val="3491090862"/>
      </p:ext>
    </p:extLst>
  </p:cSld>
  <p:clrMapOvr>
    <a:masterClrMapping/>
  </p:clrMapOvr>
  <mc:AlternateContent xmlns:mc="http://schemas.openxmlformats.org/markup-compatibility/2006" xmlns:p14="http://schemas.microsoft.com/office/powerpoint/2010/main">
    <mc:Choice Requires="p14">
      <p:transition spd="med" p14:dur="700" advTm="24474">
        <p:fade/>
      </p:transition>
    </mc:Choice>
    <mc:Fallback xmlns="">
      <p:transition spd="med" advTm="24474">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C86C-A4B7-2F65-7C2B-24992120F073}"/>
              </a:ext>
            </a:extLst>
          </p:cNvPr>
          <p:cNvSpPr>
            <a:spLocks noGrp="1"/>
          </p:cNvSpPr>
          <p:nvPr>
            <p:ph type="title"/>
          </p:nvPr>
        </p:nvSpPr>
        <p:spPr>
          <a:xfrm>
            <a:off x="355076" y="119728"/>
            <a:ext cx="11481847" cy="941322"/>
          </a:xfrm>
        </p:spPr>
        <p:txBody>
          <a:bodyPr/>
          <a:lstStyle/>
          <a:p>
            <a:r>
              <a:rPr lang="en-GB">
                <a:latin typeface="+mn-lt"/>
              </a:rPr>
              <a:t>Box of Broadcasts (</a:t>
            </a:r>
            <a:r>
              <a:rPr lang="en-GB" err="1">
                <a:latin typeface="+mn-lt"/>
              </a:rPr>
              <a:t>BoB</a:t>
            </a:r>
            <a:r>
              <a:rPr lang="en-GB">
                <a:latin typeface="+mn-lt"/>
              </a:rPr>
              <a:t>)</a:t>
            </a:r>
          </a:p>
        </p:txBody>
      </p:sp>
      <p:sp>
        <p:nvSpPr>
          <p:cNvPr id="6" name="TextBox 5">
            <a:extLst>
              <a:ext uri="{FF2B5EF4-FFF2-40B4-BE49-F238E27FC236}">
                <a16:creationId xmlns:a16="http://schemas.microsoft.com/office/drawing/2014/main" id="{D278FDFF-4C1C-5E5E-A9B2-1777FB2C9766}"/>
              </a:ext>
            </a:extLst>
          </p:cNvPr>
          <p:cNvSpPr txBox="1"/>
          <p:nvPr/>
        </p:nvSpPr>
        <p:spPr>
          <a:xfrm>
            <a:off x="441330" y="1245401"/>
            <a:ext cx="5198168" cy="3785652"/>
          </a:xfrm>
          <a:prstGeom prst="rect">
            <a:avLst/>
          </a:prstGeom>
          <a:noFill/>
        </p:spPr>
        <p:txBody>
          <a:bodyPr wrap="square" rtlCol="0">
            <a:spAutoFit/>
          </a:bodyPr>
          <a:lstStyle/>
          <a:p>
            <a:pPr marL="342900" indent="-342900">
              <a:buFont typeface="Arial" panose="020B0604020202020204" pitchFamily="34" charset="0"/>
              <a:buChar char="•"/>
            </a:pPr>
            <a:r>
              <a:rPr lang="en-GB" sz="2400" err="1">
                <a:solidFill>
                  <a:srgbClr val="3A3A3A"/>
                </a:solidFill>
              </a:rPr>
              <a:t>BoB</a:t>
            </a:r>
            <a:r>
              <a:rPr lang="en-GB" sz="2400">
                <a:solidFill>
                  <a:srgbClr val="3A3A3A"/>
                </a:solidFill>
              </a:rPr>
              <a:t> is a TV and radio service for education. </a:t>
            </a:r>
          </a:p>
          <a:p>
            <a:pPr marL="342900" indent="-342900">
              <a:buFont typeface="Arial" panose="020B0604020202020204" pitchFamily="34" charset="0"/>
              <a:buChar char="•"/>
            </a:pPr>
            <a:endParaRPr lang="en-GB" sz="2400">
              <a:solidFill>
                <a:srgbClr val="3A3A3A"/>
              </a:solidFill>
            </a:endParaRPr>
          </a:p>
          <a:p>
            <a:pPr marL="342900" indent="-342900">
              <a:buFont typeface="Arial" panose="020B0604020202020204" pitchFamily="34" charset="0"/>
              <a:buChar char="•"/>
            </a:pPr>
            <a:r>
              <a:rPr lang="en-GB" sz="2400"/>
              <a:t>Set up a personal account with your </a:t>
            </a:r>
            <a:r>
              <a:rPr lang="en-GB" sz="2400" b="1"/>
              <a:t>UWTSD details</a:t>
            </a:r>
            <a:r>
              <a:rPr lang="en-GB" sz="2400"/>
              <a:t>.</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Create your playlists or search for public playlists.</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Create clips with your recordings.</a:t>
            </a:r>
          </a:p>
        </p:txBody>
      </p:sp>
      <p:sp>
        <p:nvSpPr>
          <p:cNvPr id="3" name="TextBox 2">
            <a:extLst>
              <a:ext uri="{FF2B5EF4-FFF2-40B4-BE49-F238E27FC236}">
                <a16:creationId xmlns:a16="http://schemas.microsoft.com/office/drawing/2014/main" id="{4D72166C-5374-7B72-C235-A28BD40B3BC4}"/>
              </a:ext>
            </a:extLst>
          </p:cNvPr>
          <p:cNvSpPr txBox="1"/>
          <p:nvPr/>
        </p:nvSpPr>
        <p:spPr>
          <a:xfrm>
            <a:off x="1368688" y="5063090"/>
            <a:ext cx="2653345" cy="461665"/>
          </a:xfrm>
          <a:prstGeom prst="rect">
            <a:avLst/>
          </a:prstGeom>
          <a:noFill/>
          <a:ln w="28575">
            <a:noFill/>
          </a:ln>
        </p:spPr>
        <p:txBody>
          <a:bodyPr wrap="square" rtlCol="0">
            <a:spAutoFit/>
          </a:bodyPr>
          <a:lstStyle/>
          <a:p>
            <a:r>
              <a:rPr lang="en-GB" sz="2400">
                <a:hlinkClick r:id="rId2"/>
              </a:rPr>
              <a:t>Box of Broadcasts</a:t>
            </a:r>
            <a:endParaRPr lang="en-GB" sz="2400"/>
          </a:p>
        </p:txBody>
      </p:sp>
      <p:sp>
        <p:nvSpPr>
          <p:cNvPr id="13" name="TextBox 12">
            <a:extLst>
              <a:ext uri="{FF2B5EF4-FFF2-40B4-BE49-F238E27FC236}">
                <a16:creationId xmlns:a16="http://schemas.microsoft.com/office/drawing/2014/main" id="{8F98F628-7049-9EE9-D55B-92E713C17AC5}"/>
              </a:ext>
            </a:extLst>
          </p:cNvPr>
          <p:cNvSpPr txBox="1"/>
          <p:nvPr/>
        </p:nvSpPr>
        <p:spPr>
          <a:xfrm>
            <a:off x="8076727" y="4513414"/>
            <a:ext cx="2605455" cy="120032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a:latin typeface="Calibri "/>
                <a:hlinkClick r:id="rId3"/>
              </a:rPr>
              <a:t>Curated Playlists</a:t>
            </a:r>
            <a:endParaRPr lang="en-GB" sz="2400">
              <a:latin typeface="Calibri "/>
            </a:endParaRPr>
          </a:p>
          <a:p>
            <a:pPr marL="285750" indent="-285750">
              <a:buFont typeface="Arial" panose="020B0604020202020204" pitchFamily="34" charset="0"/>
              <a:buChar char="•"/>
            </a:pPr>
            <a:r>
              <a:rPr lang="en-GB" sz="2400">
                <a:latin typeface="Calibri "/>
                <a:hlinkClick r:id="rId4"/>
              </a:rPr>
              <a:t>Help</a:t>
            </a:r>
            <a:endParaRPr lang="en-GB" sz="2400">
              <a:latin typeface="Calibri "/>
            </a:endParaRPr>
          </a:p>
          <a:p>
            <a:pPr marL="285750" indent="-285750">
              <a:buFont typeface="Arial" panose="020B0604020202020204" pitchFamily="34" charset="0"/>
              <a:buChar char="•"/>
            </a:pPr>
            <a:r>
              <a:rPr lang="en-GB" sz="2400">
                <a:latin typeface="Calibri "/>
                <a:hlinkClick r:id="rId5"/>
              </a:rPr>
              <a:t>How to videos</a:t>
            </a:r>
            <a:endParaRPr lang="en-US" sz="2400">
              <a:latin typeface="Calibri "/>
            </a:endParaRPr>
          </a:p>
        </p:txBody>
      </p:sp>
      <p:pic>
        <p:nvPicPr>
          <p:cNvPr id="5" name="Picture 4">
            <a:extLst>
              <a:ext uri="{FF2B5EF4-FFF2-40B4-BE49-F238E27FC236}">
                <a16:creationId xmlns:a16="http://schemas.microsoft.com/office/drawing/2014/main" id="{E952FCCD-2279-16B9-59B0-D6FF166FE04C}"/>
              </a:ext>
            </a:extLst>
          </p:cNvPr>
          <p:cNvPicPr>
            <a:picLocks noChangeAspect="1"/>
          </p:cNvPicPr>
          <p:nvPr/>
        </p:nvPicPr>
        <p:blipFill>
          <a:blip r:embed="rId6"/>
          <a:stretch>
            <a:fillRect/>
          </a:stretch>
        </p:blipFill>
        <p:spPr>
          <a:xfrm>
            <a:off x="7153823" y="684271"/>
            <a:ext cx="4601589" cy="370077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1220466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52A3D-BDE5-FAA5-0516-E6797A619082}"/>
              </a:ext>
            </a:extLst>
          </p:cNvPr>
          <p:cNvSpPr>
            <a:spLocks noGrp="1"/>
          </p:cNvSpPr>
          <p:nvPr>
            <p:ph type="title"/>
          </p:nvPr>
        </p:nvSpPr>
        <p:spPr>
          <a:xfrm>
            <a:off x="284672" y="94060"/>
            <a:ext cx="11481847" cy="852856"/>
          </a:xfrm>
        </p:spPr>
        <p:txBody>
          <a:bodyPr/>
          <a:lstStyle/>
          <a:p>
            <a:r>
              <a:rPr lang="en-GB" dirty="0">
                <a:latin typeface="Calibri"/>
                <a:ea typeface="Calibri"/>
                <a:cs typeface="Calibri"/>
              </a:rPr>
              <a:t>Policing Insight </a:t>
            </a:r>
          </a:p>
        </p:txBody>
      </p:sp>
      <p:sp>
        <p:nvSpPr>
          <p:cNvPr id="4" name="TextBox 3">
            <a:extLst>
              <a:ext uri="{FF2B5EF4-FFF2-40B4-BE49-F238E27FC236}">
                <a16:creationId xmlns:a16="http://schemas.microsoft.com/office/drawing/2014/main" id="{A0E2EEF7-7E60-3B1F-1F87-82F1DC4431F5}"/>
              </a:ext>
            </a:extLst>
          </p:cNvPr>
          <p:cNvSpPr txBox="1"/>
          <p:nvPr/>
        </p:nvSpPr>
        <p:spPr>
          <a:xfrm>
            <a:off x="9049677" y="5222372"/>
            <a:ext cx="2259711" cy="461665"/>
          </a:xfrm>
          <a:prstGeom prst="rect">
            <a:avLst/>
          </a:prstGeom>
          <a:noFill/>
        </p:spPr>
        <p:txBody>
          <a:bodyPr wrap="square" rtlCol="0">
            <a:spAutoFit/>
          </a:bodyPr>
          <a:lstStyle/>
          <a:p>
            <a:r>
              <a:rPr lang="en-GB" sz="2400" b="1">
                <a:latin typeface="Calibri "/>
                <a:hlinkClick r:id="rId2"/>
              </a:rPr>
              <a:t>Policing Insight</a:t>
            </a:r>
            <a:endParaRPr lang="en-US" sz="2400" b="1">
              <a:latin typeface="Calibri "/>
            </a:endParaRPr>
          </a:p>
        </p:txBody>
      </p:sp>
      <p:sp>
        <p:nvSpPr>
          <p:cNvPr id="5" name="TextBox 4">
            <a:extLst>
              <a:ext uri="{FF2B5EF4-FFF2-40B4-BE49-F238E27FC236}">
                <a16:creationId xmlns:a16="http://schemas.microsoft.com/office/drawing/2014/main" id="{BB237465-2967-354A-9C05-23143EB84814}"/>
              </a:ext>
            </a:extLst>
          </p:cNvPr>
          <p:cNvSpPr txBox="1"/>
          <p:nvPr/>
        </p:nvSpPr>
        <p:spPr>
          <a:xfrm>
            <a:off x="284671" y="1056913"/>
            <a:ext cx="6940771" cy="4493538"/>
          </a:xfrm>
          <a:prstGeom prst="rect">
            <a:avLst/>
          </a:prstGeom>
          <a:noFill/>
        </p:spPr>
        <p:txBody>
          <a:bodyPr wrap="square" lIns="91440" tIns="45720" rIns="91440" bIns="45720" rtlCol="0" anchor="t">
            <a:spAutoFit/>
          </a:bodyPr>
          <a:lstStyle/>
          <a:p>
            <a:r>
              <a:rPr lang="en-US" sz="2200" dirty="0">
                <a:latin typeface="Calibri "/>
              </a:rPr>
              <a:t>Policing Insight shares knowledge, insight and opinion through news, research and articles on </a:t>
            </a:r>
            <a:r>
              <a:rPr lang="en-US" sz="2200" b="1" dirty="0">
                <a:latin typeface="Calibri "/>
              </a:rPr>
              <a:t>policing and criminal justice.</a:t>
            </a:r>
            <a:endParaRPr lang="en-US" sz="2200" b="1" dirty="0"/>
          </a:p>
          <a:p>
            <a:endParaRPr lang="en-US" sz="2200" dirty="0">
              <a:latin typeface="Calibri "/>
            </a:endParaRPr>
          </a:p>
          <a:p>
            <a:pPr marL="285750" indent="-285750">
              <a:buFont typeface="Arial"/>
              <a:buChar char="•"/>
            </a:pPr>
            <a:r>
              <a:rPr lang="en-US" sz="2200" dirty="0">
                <a:latin typeface="Calibri "/>
              </a:rPr>
              <a:t>The content covers the full width of policing and criminal justice topics including policy, practice, crime and technology.</a:t>
            </a:r>
          </a:p>
          <a:p>
            <a:endParaRPr lang="en-US" sz="2200" dirty="0">
              <a:latin typeface="Calibri "/>
            </a:endParaRPr>
          </a:p>
          <a:p>
            <a:pPr marL="285750" indent="-285750">
              <a:buFont typeface="Arial"/>
              <a:buChar char="•"/>
            </a:pPr>
            <a:r>
              <a:rPr lang="en-US" sz="2200" dirty="0">
                <a:latin typeface="Calibri "/>
              </a:rPr>
              <a:t>It further includes a Media Monitor service - a searchable database of news, analysis, opinion and reports from national, local and specialist press in addition to all the key policing and criminal justice organisations.</a:t>
            </a:r>
          </a:p>
        </p:txBody>
      </p:sp>
      <p:pic>
        <p:nvPicPr>
          <p:cNvPr id="7" name="Picture 6">
            <a:extLst>
              <a:ext uri="{FF2B5EF4-FFF2-40B4-BE49-F238E27FC236}">
                <a16:creationId xmlns:a16="http://schemas.microsoft.com/office/drawing/2014/main" id="{15D04025-CBDF-C08A-0870-673A29D029C0}"/>
              </a:ext>
            </a:extLst>
          </p:cNvPr>
          <p:cNvPicPr>
            <a:picLocks noChangeAspect="1"/>
          </p:cNvPicPr>
          <p:nvPr/>
        </p:nvPicPr>
        <p:blipFill>
          <a:blip r:embed="rId3"/>
          <a:stretch>
            <a:fillRect/>
          </a:stretch>
        </p:blipFill>
        <p:spPr>
          <a:xfrm>
            <a:off x="7821390" y="1367961"/>
            <a:ext cx="3945129" cy="347693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4E4FC629-641E-B75A-1A6D-2C08C13E9AA1}"/>
              </a:ext>
            </a:extLst>
          </p:cNvPr>
          <p:cNvSpPr txBox="1"/>
          <p:nvPr/>
        </p:nvSpPr>
        <p:spPr>
          <a:xfrm>
            <a:off x="7431849" y="515105"/>
            <a:ext cx="4657032" cy="646331"/>
          </a:xfrm>
          <a:prstGeom prst="rect">
            <a:avLst/>
          </a:prstGeom>
          <a:noFill/>
        </p:spPr>
        <p:txBody>
          <a:bodyPr wrap="square" rtlCol="0">
            <a:spAutoFit/>
          </a:bodyPr>
          <a:lstStyle/>
          <a:p>
            <a:r>
              <a:rPr lang="en-GB" b="1" dirty="0">
                <a:solidFill>
                  <a:schemeClr val="accent2"/>
                </a:solidFill>
                <a:latin typeface="Calibri "/>
              </a:rPr>
              <a:t>You must create an account using your UWTSD credentials to access!</a:t>
            </a:r>
            <a:endParaRPr lang="en-US" b="1" dirty="0">
              <a:solidFill>
                <a:schemeClr val="accent2"/>
              </a:solidFill>
              <a:latin typeface="Calibri "/>
            </a:endParaRPr>
          </a:p>
        </p:txBody>
      </p:sp>
    </p:spTree>
    <p:extLst>
      <p:ext uri="{BB962C8B-B14F-4D97-AF65-F5344CB8AC3E}">
        <p14:creationId xmlns:p14="http://schemas.microsoft.com/office/powerpoint/2010/main" val="28799507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B9D9895-1CF9-7973-B50C-6CE45ECA53D4}"/>
              </a:ext>
            </a:extLst>
          </p:cNvPr>
          <p:cNvPicPr>
            <a:picLocks noChangeAspect="1"/>
          </p:cNvPicPr>
          <p:nvPr/>
        </p:nvPicPr>
        <p:blipFill>
          <a:blip r:embed="rId2"/>
          <a:srcRect r="4491"/>
          <a:stretch>
            <a:fillRect/>
          </a:stretch>
        </p:blipFill>
        <p:spPr>
          <a:xfrm>
            <a:off x="5895532" y="1015377"/>
            <a:ext cx="6078494" cy="440289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93CB5FFF-4E0A-DE25-614C-05CF2D395C73}"/>
              </a:ext>
            </a:extLst>
          </p:cNvPr>
          <p:cNvSpPr>
            <a:spLocks noGrp="1"/>
          </p:cNvSpPr>
          <p:nvPr>
            <p:ph type="title"/>
          </p:nvPr>
        </p:nvSpPr>
        <p:spPr>
          <a:xfrm>
            <a:off x="189924" y="387565"/>
            <a:ext cx="4802812" cy="526836"/>
          </a:xfrm>
        </p:spPr>
        <p:txBody>
          <a:bodyPr>
            <a:normAutofit fontScale="90000"/>
          </a:bodyPr>
          <a:lstStyle/>
          <a:p>
            <a:r>
              <a:rPr lang="en-GB" dirty="0">
                <a:latin typeface="+mn-lt"/>
              </a:rPr>
              <a:t>National Police Library</a:t>
            </a:r>
            <a:endParaRPr lang="en-US" dirty="0">
              <a:latin typeface="+mn-lt"/>
            </a:endParaRPr>
          </a:p>
        </p:txBody>
      </p:sp>
      <p:sp>
        <p:nvSpPr>
          <p:cNvPr id="6" name="TextBox 5">
            <a:extLst>
              <a:ext uri="{FF2B5EF4-FFF2-40B4-BE49-F238E27FC236}">
                <a16:creationId xmlns:a16="http://schemas.microsoft.com/office/drawing/2014/main" id="{69A0A52E-C65F-35C8-9872-E9F87B6F0A5C}"/>
              </a:ext>
            </a:extLst>
          </p:cNvPr>
          <p:cNvSpPr txBox="1"/>
          <p:nvPr/>
        </p:nvSpPr>
        <p:spPr>
          <a:xfrm>
            <a:off x="380657" y="1368795"/>
            <a:ext cx="5380623" cy="4154984"/>
          </a:xfrm>
          <a:prstGeom prst="rect">
            <a:avLst/>
          </a:prstGeom>
          <a:noFill/>
        </p:spPr>
        <p:txBody>
          <a:bodyPr wrap="square" rtlCol="0">
            <a:spAutoFit/>
          </a:bodyPr>
          <a:lstStyle/>
          <a:p>
            <a:pPr marL="342900" indent="-342900">
              <a:buFont typeface="Arial" panose="020B0604020202020204" pitchFamily="34" charset="0"/>
              <a:buChar char="•"/>
            </a:pPr>
            <a:r>
              <a:rPr lang="en-GB" sz="2400" dirty="0"/>
              <a:t>Serving police officers and staff can </a:t>
            </a:r>
            <a:r>
              <a:rPr lang="en-GB" sz="2400" dirty="0">
                <a:hlinkClick r:id="rId3"/>
              </a:rPr>
              <a:t>sign up </a:t>
            </a:r>
            <a:r>
              <a:rPr lang="en-GB" sz="2400" dirty="0"/>
              <a:t>and join the </a:t>
            </a:r>
            <a:r>
              <a:rPr lang="en-GB" sz="2400" dirty="0">
                <a:hlinkClick r:id="rId4"/>
              </a:rPr>
              <a:t>National Police Library</a:t>
            </a:r>
            <a:r>
              <a:rPr lang="en-GB" sz="2400" dirty="0"/>
              <a:t>.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Access their </a:t>
            </a:r>
            <a:r>
              <a:rPr lang="en-GB" sz="2400" dirty="0">
                <a:hlinkClick r:id="rId5"/>
              </a:rPr>
              <a:t>library guides </a:t>
            </a:r>
            <a:r>
              <a:rPr lang="en-GB" sz="2400" dirty="0"/>
              <a:t>and resources.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Non-members can search the </a:t>
            </a:r>
            <a:r>
              <a:rPr lang="en-GB" sz="2400" dirty="0">
                <a:hlinkClick r:id="rId6"/>
              </a:rPr>
              <a:t>catalogue</a:t>
            </a:r>
            <a:r>
              <a:rPr lang="en-GB" sz="2400" dirty="0"/>
              <a:t>, but not access resources.  (Use </a:t>
            </a:r>
            <a:r>
              <a:rPr lang="en-GB" sz="2400" dirty="0">
                <a:hlinkClick r:id="rId7"/>
              </a:rPr>
              <a:t>Need More </a:t>
            </a:r>
            <a:r>
              <a:rPr lang="en-GB" sz="2400" dirty="0"/>
              <a:t>to request items we do not hold.)</a:t>
            </a:r>
            <a:endParaRPr lang="en-US" sz="2400" dirty="0"/>
          </a:p>
        </p:txBody>
      </p:sp>
    </p:spTree>
    <p:extLst>
      <p:ext uri="{BB962C8B-B14F-4D97-AF65-F5344CB8AC3E}">
        <p14:creationId xmlns:p14="http://schemas.microsoft.com/office/powerpoint/2010/main" val="42376604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rcRect r="7138" b="837"/>
          <a:stretch>
            <a:fillRect/>
          </a:stretch>
        </p:blipFill>
        <p:spPr>
          <a:xfrm>
            <a:off x="0" y="922186"/>
            <a:ext cx="6840060" cy="4785965"/>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lstStyle/>
          <a:p>
            <a:r>
              <a:rPr lang="en-GB">
                <a:latin typeface="Calibri" panose="020F0502020204030204" pitchFamily="34" charset="0"/>
                <a:cs typeface="Calibri" panose="020F0502020204030204" pitchFamily="34" charset="0"/>
              </a:rPr>
              <a:t>What about Artificial Intelligence (AI)?</a:t>
            </a:r>
          </a:p>
        </p:txBody>
      </p:sp>
      <p:sp>
        <p:nvSpPr>
          <p:cNvPr id="10" name="TextBox 9">
            <a:extLst>
              <a:ext uri="{FF2B5EF4-FFF2-40B4-BE49-F238E27FC236}">
                <a16:creationId xmlns:a16="http://schemas.microsoft.com/office/drawing/2014/main" id="{122EEB50-7643-3C45-87B5-367F3DCBADB9}"/>
              </a:ext>
            </a:extLst>
          </p:cNvPr>
          <p:cNvSpPr txBox="1"/>
          <p:nvPr/>
        </p:nvSpPr>
        <p:spPr>
          <a:xfrm>
            <a:off x="263068" y="4111841"/>
            <a:ext cx="4236870" cy="1077218"/>
          </a:xfrm>
          <a:prstGeom prst="rect">
            <a:avLst/>
          </a:prstGeom>
          <a:noFill/>
        </p:spPr>
        <p:txBody>
          <a:bodyPr wrap="square" lIns="91440" tIns="45720" rIns="91440" bIns="45720" rtlCol="0" anchor="t">
            <a:spAutoFit/>
          </a:bodyPr>
          <a:lstStyle/>
          <a:p>
            <a:r>
              <a:rPr lang="en-GB" sz="2400" b="1">
                <a:solidFill>
                  <a:schemeClr val="accent2"/>
                </a:solidFill>
                <a:latin typeface="Calibri"/>
                <a:ea typeface="Calibri"/>
                <a:cs typeface="Arial"/>
              </a:rPr>
              <a:t>Always check</a:t>
            </a:r>
            <a:r>
              <a:rPr lang="en-GB" sz="2400" b="1">
                <a:latin typeface="Calibri"/>
                <a:ea typeface="Calibri"/>
                <a:cs typeface="Arial"/>
              </a:rPr>
              <a:t> </a:t>
            </a:r>
            <a:r>
              <a:rPr lang="en-GB" sz="2000" b="1">
                <a:latin typeface="Calibri"/>
                <a:ea typeface="Calibri"/>
                <a:cs typeface="Arial"/>
              </a:rPr>
              <a:t>your assignment brief and with your tutor to confirm if use of AI is permitted!</a:t>
            </a:r>
          </a:p>
        </p:txBody>
      </p:sp>
      <p:sp>
        <p:nvSpPr>
          <p:cNvPr id="11" name="TextBox 10">
            <a:extLst>
              <a:ext uri="{FF2B5EF4-FFF2-40B4-BE49-F238E27FC236}">
                <a16:creationId xmlns:a16="http://schemas.microsoft.com/office/drawing/2014/main" id="{7F28702F-5816-2280-1F9B-81F8C5319859}"/>
              </a:ext>
            </a:extLst>
          </p:cNvPr>
          <p:cNvSpPr txBox="1"/>
          <p:nvPr/>
        </p:nvSpPr>
        <p:spPr>
          <a:xfrm>
            <a:off x="7186752" y="1788265"/>
            <a:ext cx="4917799" cy="3600986"/>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1900" b="1" dirty="0">
                <a:solidFill>
                  <a:schemeClr val="accent2"/>
                </a:solidFill>
                <a:latin typeface="Calibri"/>
                <a:ea typeface="Calibri"/>
                <a:cs typeface="Arial"/>
              </a:rPr>
              <a:t>Use AI tools effectively, critically, ethically</a:t>
            </a:r>
            <a:r>
              <a:rPr lang="en-GB" sz="1900" dirty="0">
                <a:latin typeface="Calibri"/>
                <a:ea typeface="Calibri"/>
                <a:cs typeface="Arial"/>
              </a:rPr>
              <a:t> and within permitted guidelines.</a:t>
            </a:r>
          </a:p>
          <a:p>
            <a:endParaRPr lang="en-GB" sz="1900" dirty="0">
              <a:latin typeface="Calibri"/>
              <a:ea typeface="Calibri"/>
              <a:cs typeface="Arial"/>
            </a:endParaRPr>
          </a:p>
          <a:p>
            <a:pPr marL="285750" indent="-285750">
              <a:buFont typeface="Arial" panose="020B0604020202020204" pitchFamily="34" charset="0"/>
              <a:buChar char="•"/>
            </a:pPr>
            <a:r>
              <a:rPr lang="en-GB" sz="1900" b="1" dirty="0">
                <a:solidFill>
                  <a:schemeClr val="accent2"/>
                </a:solidFill>
                <a:latin typeface="Calibri"/>
                <a:ea typeface="Calibri"/>
                <a:cs typeface="Arial"/>
              </a:rPr>
              <a:t>Be aware of limitations</a:t>
            </a:r>
            <a:r>
              <a:rPr lang="en-GB" sz="1900" b="1" dirty="0">
                <a:latin typeface="Calibri"/>
                <a:ea typeface="Calibri"/>
                <a:cs typeface="Arial"/>
              </a:rPr>
              <a:t>, </a:t>
            </a:r>
            <a:r>
              <a:rPr lang="en-GB" sz="1900" dirty="0">
                <a:latin typeface="Calibri"/>
                <a:ea typeface="Calibri"/>
                <a:cs typeface="Arial"/>
              </a:rPr>
              <a:t>e.g. accountability, inaccuracy, bias, unintentional plagiarism, over reliance. </a:t>
            </a:r>
          </a:p>
          <a:p>
            <a:pPr marL="285750" indent="-285750">
              <a:buFont typeface="Arial" panose="020B0604020202020204" pitchFamily="34" charset="0"/>
              <a:buChar char="•"/>
            </a:pPr>
            <a:endParaRPr lang="en-GB" sz="1900" dirty="0">
              <a:latin typeface="Calibri"/>
              <a:ea typeface="Calibri"/>
              <a:cs typeface="Arial"/>
            </a:endParaRPr>
          </a:p>
          <a:p>
            <a:pPr marL="285750" indent="-285750">
              <a:buFont typeface="Arial" panose="020B0604020202020204" pitchFamily="34" charset="0"/>
              <a:buChar char="•"/>
            </a:pPr>
            <a:r>
              <a:rPr lang="en-GB" sz="1900" b="1" dirty="0">
                <a:solidFill>
                  <a:schemeClr val="accent2"/>
                </a:solidFill>
                <a:latin typeface="Calibri"/>
                <a:ea typeface="Calibri"/>
                <a:cs typeface="Arial"/>
              </a:rPr>
              <a:t>Evaluate</a:t>
            </a:r>
            <a:r>
              <a:rPr lang="en-GB" sz="1900" dirty="0">
                <a:latin typeface="Calibri"/>
                <a:ea typeface="Calibri"/>
                <a:cs typeface="Arial"/>
              </a:rPr>
              <a:t> all generated text critically.</a:t>
            </a:r>
          </a:p>
          <a:p>
            <a:pPr marL="285750" indent="-285750">
              <a:buFont typeface="Arial" panose="020B0604020202020204" pitchFamily="34" charset="0"/>
              <a:buChar char="•"/>
            </a:pPr>
            <a:endParaRPr lang="en-GB" sz="1900" dirty="0">
              <a:latin typeface="Calibri"/>
              <a:ea typeface="Calibri"/>
              <a:cs typeface="Arial"/>
            </a:endParaRPr>
          </a:p>
          <a:p>
            <a:pPr marL="285750" indent="-285750">
              <a:buFont typeface="Arial" panose="020B0604020202020204" pitchFamily="34" charset="0"/>
              <a:buChar char="•"/>
            </a:pPr>
            <a:r>
              <a:rPr lang="en-GB" sz="1900" b="1" dirty="0">
                <a:solidFill>
                  <a:schemeClr val="accent2"/>
                </a:solidFill>
                <a:latin typeface="Calibri"/>
                <a:ea typeface="Calibri"/>
                <a:cs typeface="Arial"/>
              </a:rPr>
              <a:t>Acknowledge</a:t>
            </a:r>
            <a:r>
              <a:rPr lang="en-GB" sz="1900" dirty="0">
                <a:solidFill>
                  <a:schemeClr val="accent2"/>
                </a:solidFill>
                <a:latin typeface="Calibri"/>
                <a:ea typeface="Calibri"/>
                <a:cs typeface="Arial"/>
              </a:rPr>
              <a:t> </a:t>
            </a:r>
            <a:r>
              <a:rPr lang="en-GB" sz="1900" dirty="0">
                <a:latin typeface="Calibri"/>
                <a:ea typeface="Calibri"/>
                <a:cs typeface="Arial"/>
              </a:rPr>
              <a:t>any AI use</a:t>
            </a:r>
            <a:r>
              <a:rPr lang="en-GB" sz="1900" dirty="0">
                <a:solidFill>
                  <a:schemeClr val="accent2"/>
                </a:solidFill>
                <a:latin typeface="Calibri"/>
                <a:ea typeface="Calibri"/>
                <a:cs typeface="Arial"/>
              </a:rPr>
              <a:t>.</a:t>
            </a:r>
            <a:endParaRPr lang="en-GB" sz="1900" dirty="0">
              <a:latin typeface="Calibri"/>
              <a:ea typeface="Calibri"/>
              <a:cs typeface="Arial"/>
            </a:endParaRPr>
          </a:p>
          <a:p>
            <a:endParaRPr lang="en-GB" sz="1900" dirty="0">
              <a:solidFill>
                <a:srgbClr val="000000"/>
              </a:solidFill>
              <a:latin typeface="Calibri"/>
              <a:ea typeface="Calibri"/>
              <a:cs typeface="Arial"/>
            </a:endParaRPr>
          </a:p>
          <a:p>
            <a:pPr marL="285750" indent="-285750">
              <a:buFont typeface="Arial" panose="020B0604020202020204" pitchFamily="34" charset="0"/>
              <a:buChar char="•"/>
            </a:pPr>
            <a:r>
              <a:rPr lang="en-GB" sz="1900" b="1" dirty="0">
                <a:solidFill>
                  <a:schemeClr val="accent2"/>
                </a:solidFill>
                <a:latin typeface="Calibri"/>
                <a:ea typeface="Calibri"/>
                <a:cs typeface="Arial"/>
              </a:rPr>
              <a:t>Complete</a:t>
            </a:r>
            <a:r>
              <a:rPr lang="en-GB" sz="1900" dirty="0">
                <a:latin typeface="Calibri"/>
                <a:ea typeface="Calibri"/>
                <a:cs typeface="Arial"/>
              </a:rPr>
              <a:t> the AI sections in infoskills.</a:t>
            </a:r>
          </a:p>
        </p:txBody>
      </p:sp>
      <p:sp>
        <p:nvSpPr>
          <p:cNvPr id="4" name="TextBox 3">
            <a:extLst>
              <a:ext uri="{FF2B5EF4-FFF2-40B4-BE49-F238E27FC236}">
                <a16:creationId xmlns:a16="http://schemas.microsoft.com/office/drawing/2014/main" id="{5BA43E62-7282-0A8D-17F5-91D49CBFFCCB}"/>
              </a:ext>
            </a:extLst>
          </p:cNvPr>
          <p:cNvSpPr txBox="1"/>
          <p:nvPr/>
        </p:nvSpPr>
        <p:spPr>
          <a:xfrm>
            <a:off x="140872" y="1490945"/>
            <a:ext cx="3443801" cy="1323439"/>
          </a:xfrm>
          <a:prstGeom prst="rect">
            <a:avLst/>
          </a:prstGeom>
          <a:noFill/>
        </p:spPr>
        <p:txBody>
          <a:bodyPr wrap="square" rtlCol="0">
            <a:spAutoFit/>
          </a:bodyPr>
          <a:lstStyle/>
          <a:p>
            <a:r>
              <a:rPr lang="en-GB" sz="2000" b="1">
                <a:latin typeface="Calibri "/>
              </a:rPr>
              <a:t>Know the difference between AI enhanced tools and Generative AI tools! </a:t>
            </a:r>
            <a:r>
              <a:rPr lang="en-GB" sz="2000">
                <a:latin typeface="Calibri "/>
              </a:rPr>
              <a:t>Check out our infoskills unit on AI.</a:t>
            </a:r>
            <a:endParaRPr lang="en-US" sz="2000">
              <a:latin typeface="Calibri "/>
            </a:endParaRPr>
          </a:p>
        </p:txBody>
      </p:sp>
      <p:sp>
        <p:nvSpPr>
          <p:cNvPr id="6" name="TextBox 5">
            <a:extLst>
              <a:ext uri="{FF2B5EF4-FFF2-40B4-BE49-F238E27FC236}">
                <a16:creationId xmlns:a16="http://schemas.microsoft.com/office/drawing/2014/main" id="{18A5A295-FF6C-EAA7-5024-BD61765C24B4}"/>
              </a:ext>
            </a:extLst>
          </p:cNvPr>
          <p:cNvSpPr txBox="1"/>
          <p:nvPr/>
        </p:nvSpPr>
        <p:spPr>
          <a:xfrm>
            <a:off x="8443648" y="1086599"/>
            <a:ext cx="2404008" cy="46166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Generative AI</a:t>
            </a:r>
            <a:endParaRPr lang="en-GB" sz="2400" b="1">
              <a:solidFill>
                <a:schemeClr val="bg1"/>
              </a:solidFill>
              <a:latin typeface="Calibri"/>
              <a:ea typeface="Calibri Light"/>
              <a:cs typeface="Calibri Light"/>
            </a:endParaRPr>
          </a:p>
        </p:txBody>
      </p:sp>
    </p:spTree>
    <p:extLst>
      <p:ext uri="{BB962C8B-B14F-4D97-AF65-F5344CB8AC3E}">
        <p14:creationId xmlns:p14="http://schemas.microsoft.com/office/powerpoint/2010/main" val="18050276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2FD32F-CB25-64B3-496B-C81965B5750B}"/>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B4851C30-51C0-9501-59E2-49B34A306BB5}"/>
              </a:ext>
            </a:extLst>
          </p:cNvPr>
          <p:cNvPicPr>
            <a:picLocks noChangeAspect="1"/>
          </p:cNvPicPr>
          <p:nvPr/>
        </p:nvPicPr>
        <p:blipFill>
          <a:blip r:embed="rId2"/>
          <a:stretch>
            <a:fillRect/>
          </a:stretch>
        </p:blipFill>
        <p:spPr>
          <a:xfrm>
            <a:off x="2791571" y="1959441"/>
            <a:ext cx="8057762" cy="2069241"/>
          </a:xfrm>
          <a:prstGeom prst="rect">
            <a:avLst/>
          </a:prstGeom>
        </p:spPr>
      </p:pic>
      <p:sp>
        <p:nvSpPr>
          <p:cNvPr id="2" name="Title 1">
            <a:extLst>
              <a:ext uri="{FF2B5EF4-FFF2-40B4-BE49-F238E27FC236}">
                <a16:creationId xmlns:a16="http://schemas.microsoft.com/office/drawing/2014/main" id="{335BC952-7A97-9384-0F9A-52E36E4F2450}"/>
              </a:ext>
            </a:extLst>
          </p:cNvPr>
          <p:cNvSpPr>
            <a:spLocks noGrp="1"/>
          </p:cNvSpPr>
          <p:nvPr>
            <p:ph type="title"/>
          </p:nvPr>
        </p:nvSpPr>
        <p:spPr/>
        <p:txBody>
          <a:bodyPr/>
          <a:lstStyle/>
          <a:p>
            <a:r>
              <a:rPr lang="en-US"/>
              <a:t> </a:t>
            </a:r>
          </a:p>
        </p:txBody>
      </p:sp>
      <p:sp>
        <p:nvSpPr>
          <p:cNvPr id="4" name="Arrow: Curved Left 3">
            <a:extLst>
              <a:ext uri="{FF2B5EF4-FFF2-40B4-BE49-F238E27FC236}">
                <a16:creationId xmlns:a16="http://schemas.microsoft.com/office/drawing/2014/main" id="{87FB1AAF-C5F4-7E78-8CB3-FF74733C3594}"/>
              </a:ext>
            </a:extLst>
          </p:cNvPr>
          <p:cNvSpPr/>
          <p:nvPr/>
        </p:nvSpPr>
        <p:spPr>
          <a:xfrm>
            <a:off x="10888653" y="2627406"/>
            <a:ext cx="945129" cy="2230696"/>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1C922C9F-C206-9CBA-858E-94006CD5BCF0}"/>
              </a:ext>
            </a:extLst>
          </p:cNvPr>
          <p:cNvSpPr/>
          <p:nvPr/>
        </p:nvSpPr>
        <p:spPr>
          <a:xfrm>
            <a:off x="1937447" y="1066188"/>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AF85F9F6-2BC6-FFD6-B6C3-260B37D3598A}"/>
              </a:ext>
            </a:extLst>
          </p:cNvPr>
          <p:cNvSpPr/>
          <p:nvPr/>
        </p:nvSpPr>
        <p:spPr>
          <a:xfrm>
            <a:off x="2004973" y="2836589"/>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8A1D9F19-B379-2A13-04F0-3BBAA12D8FA0}"/>
              </a:ext>
            </a:extLst>
          </p:cNvPr>
          <p:cNvSpPr/>
          <p:nvPr/>
        </p:nvSpPr>
        <p:spPr>
          <a:xfrm>
            <a:off x="2004972" y="467412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3540A5A4-DBE8-570A-1BB2-DC9213F9C02B}"/>
              </a:ext>
            </a:extLst>
          </p:cNvPr>
          <p:cNvSpPr txBox="1"/>
          <p:nvPr/>
        </p:nvSpPr>
        <p:spPr>
          <a:xfrm>
            <a:off x="192630" y="1067399"/>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Search question</a:t>
            </a:r>
            <a:endParaRPr lang="en-US">
              <a:latin typeface="Calibri"/>
              <a:ea typeface="Calibri"/>
              <a:cs typeface="Calibri"/>
            </a:endParaRPr>
          </a:p>
        </p:txBody>
      </p:sp>
      <p:sp>
        <p:nvSpPr>
          <p:cNvPr id="14" name="TextBox 13">
            <a:extLst>
              <a:ext uri="{FF2B5EF4-FFF2-40B4-BE49-F238E27FC236}">
                <a16:creationId xmlns:a16="http://schemas.microsoft.com/office/drawing/2014/main" id="{18F4C73C-5E0E-56EE-C20A-BA8A3CE359AD}"/>
              </a:ext>
            </a:extLst>
          </p:cNvPr>
          <p:cNvSpPr txBox="1"/>
          <p:nvPr/>
        </p:nvSpPr>
        <p:spPr>
          <a:xfrm>
            <a:off x="509494" y="2690336"/>
            <a:ext cx="206890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Results.</a:t>
            </a:r>
            <a:endParaRPr lang="en-US">
              <a:latin typeface="Calibri Light"/>
              <a:ea typeface="Calibri Light"/>
              <a:cs typeface="Calibri Light"/>
            </a:endParaRPr>
          </a:p>
          <a:p>
            <a:endParaRPr lang="en-US">
              <a:latin typeface="Calibri"/>
              <a:ea typeface="Calibri Light"/>
              <a:cs typeface="Calibri Light"/>
            </a:endParaRPr>
          </a:p>
          <a:p>
            <a:r>
              <a:rPr lang="en-US" b="1">
                <a:latin typeface="Calibri"/>
                <a:ea typeface="Calibri Light"/>
                <a:cs typeface="Calibri Light"/>
              </a:rPr>
              <a:t>Note:</a:t>
            </a:r>
            <a:r>
              <a:rPr lang="en-US">
                <a:latin typeface="Calibri"/>
                <a:ea typeface="Calibri Light"/>
                <a:cs typeface="Calibri Light"/>
              </a:rPr>
              <a:t> not all may be available via our library. </a:t>
            </a:r>
            <a:endParaRPr lang="en-US">
              <a:cs typeface="Calibri Light"/>
            </a:endParaRPr>
          </a:p>
        </p:txBody>
      </p:sp>
      <p:sp>
        <p:nvSpPr>
          <p:cNvPr id="15" name="TextBox 14">
            <a:extLst>
              <a:ext uri="{FF2B5EF4-FFF2-40B4-BE49-F238E27FC236}">
                <a16:creationId xmlns:a16="http://schemas.microsoft.com/office/drawing/2014/main" id="{03109022-0C17-2B05-6AD4-117194ECFE5D}"/>
              </a:ext>
            </a:extLst>
          </p:cNvPr>
          <p:cNvSpPr txBox="1"/>
          <p:nvPr/>
        </p:nvSpPr>
        <p:spPr>
          <a:xfrm>
            <a:off x="284712" y="4977534"/>
            <a:ext cx="21180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Further related question prompts.</a:t>
            </a:r>
            <a:endParaRPr lang="en-US"/>
          </a:p>
        </p:txBody>
      </p:sp>
      <p:sp>
        <p:nvSpPr>
          <p:cNvPr id="16" name="TextBox 15">
            <a:extLst>
              <a:ext uri="{FF2B5EF4-FFF2-40B4-BE49-F238E27FC236}">
                <a16:creationId xmlns:a16="http://schemas.microsoft.com/office/drawing/2014/main" id="{2D267D29-48A8-DE54-2E45-92CA7817B67F}"/>
              </a:ext>
            </a:extLst>
          </p:cNvPr>
          <p:cNvSpPr txBox="1"/>
          <p:nvPr/>
        </p:nvSpPr>
        <p:spPr>
          <a:xfrm>
            <a:off x="6520064" y="1690688"/>
            <a:ext cx="32443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Results from UWTSD library</a:t>
            </a:r>
            <a:endParaRPr lang="en-US"/>
          </a:p>
        </p:txBody>
      </p:sp>
      <p:sp>
        <p:nvSpPr>
          <p:cNvPr id="8" name="TextBox 7">
            <a:extLst>
              <a:ext uri="{FF2B5EF4-FFF2-40B4-BE49-F238E27FC236}">
                <a16:creationId xmlns:a16="http://schemas.microsoft.com/office/drawing/2014/main" id="{05F2D2FE-49E4-7A6B-0533-01D5BB55FF06}"/>
              </a:ext>
            </a:extLst>
          </p:cNvPr>
          <p:cNvSpPr txBox="1"/>
          <p:nvPr/>
        </p:nvSpPr>
        <p:spPr>
          <a:xfrm>
            <a:off x="9119485" y="4499239"/>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3"/>
              </a:rPr>
              <a:t>Library Results</a:t>
            </a:r>
            <a:endParaRPr lang="en-US" dirty="0"/>
          </a:p>
        </p:txBody>
      </p:sp>
      <p:sp>
        <p:nvSpPr>
          <p:cNvPr id="17" name="Arrow: Right 16">
            <a:extLst>
              <a:ext uri="{FF2B5EF4-FFF2-40B4-BE49-F238E27FC236}">
                <a16:creationId xmlns:a16="http://schemas.microsoft.com/office/drawing/2014/main" id="{F3897CF6-6521-A280-F43C-E52D4BB2EF74}"/>
              </a:ext>
            </a:extLst>
          </p:cNvPr>
          <p:cNvSpPr/>
          <p:nvPr/>
        </p:nvSpPr>
        <p:spPr>
          <a:xfrm rot="5400000">
            <a:off x="9528869" y="1777571"/>
            <a:ext cx="39262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48125EC2-3E3F-72B2-A8BD-F919AA78819D}"/>
              </a:ext>
            </a:extLst>
          </p:cNvPr>
          <p:cNvPicPr>
            <a:picLocks noChangeAspect="1"/>
          </p:cNvPicPr>
          <p:nvPr/>
        </p:nvPicPr>
        <p:blipFill>
          <a:blip r:embed="rId4"/>
          <a:stretch>
            <a:fillRect/>
          </a:stretch>
        </p:blipFill>
        <p:spPr>
          <a:xfrm>
            <a:off x="2889055" y="881771"/>
            <a:ext cx="7455446" cy="596982"/>
          </a:xfrm>
          <a:prstGeom prst="rect">
            <a:avLst/>
          </a:prstGeom>
          <a:ln w="228600" cap="sq" cmpd="thickThin">
            <a:solidFill>
              <a:srgbClr val="000000"/>
            </a:solidFill>
            <a:prstDash val="solid"/>
            <a:miter lim="800000"/>
          </a:ln>
          <a:effectLst>
            <a:innerShdw blurRad="76200">
              <a:srgbClr val="000000"/>
            </a:innerShdw>
          </a:effectLst>
        </p:spPr>
      </p:pic>
      <p:pic>
        <p:nvPicPr>
          <p:cNvPr id="23" name="Picture 22">
            <a:extLst>
              <a:ext uri="{FF2B5EF4-FFF2-40B4-BE49-F238E27FC236}">
                <a16:creationId xmlns:a16="http://schemas.microsoft.com/office/drawing/2014/main" id="{D105D4F5-5744-3180-CCD4-475428FAF467}"/>
              </a:ext>
            </a:extLst>
          </p:cNvPr>
          <p:cNvPicPr>
            <a:picLocks noChangeAspect="1"/>
          </p:cNvPicPr>
          <p:nvPr/>
        </p:nvPicPr>
        <p:blipFill>
          <a:blip r:embed="rId5"/>
          <a:stretch>
            <a:fillRect/>
          </a:stretch>
        </p:blipFill>
        <p:spPr>
          <a:xfrm>
            <a:off x="2805917" y="4113278"/>
            <a:ext cx="5375384" cy="1510587"/>
          </a:xfrm>
          <a:prstGeom prst="rect">
            <a:avLst/>
          </a:prstGeom>
        </p:spPr>
      </p:pic>
      <p:sp>
        <p:nvSpPr>
          <p:cNvPr id="3" name="TextBox 2">
            <a:extLst>
              <a:ext uri="{FF2B5EF4-FFF2-40B4-BE49-F238E27FC236}">
                <a16:creationId xmlns:a16="http://schemas.microsoft.com/office/drawing/2014/main" id="{4E13A025-F4F3-5A1B-EA70-63F5AC83C51A}"/>
              </a:ext>
            </a:extLst>
          </p:cNvPr>
          <p:cNvSpPr txBox="1"/>
          <p:nvPr/>
        </p:nvSpPr>
        <p:spPr>
          <a:xfrm>
            <a:off x="191628" y="129471"/>
            <a:ext cx="4908589" cy="461665"/>
          </a:xfrm>
          <a:prstGeom prst="rect">
            <a:avLst/>
          </a:prstGeom>
          <a:noFill/>
        </p:spPr>
        <p:txBody>
          <a:bodyPr wrap="square" rtlCol="0">
            <a:spAutoFit/>
          </a:bodyPr>
          <a:lstStyle/>
          <a:p>
            <a:r>
              <a:rPr lang="en-GB" sz="2400" b="1" dirty="0"/>
              <a:t>Library AI Research Assistant</a:t>
            </a:r>
            <a:endParaRPr lang="en-US" sz="2400" b="1" dirty="0"/>
          </a:p>
        </p:txBody>
      </p:sp>
      <p:sp>
        <p:nvSpPr>
          <p:cNvPr id="5" name="TextBox 4">
            <a:extLst>
              <a:ext uri="{FF2B5EF4-FFF2-40B4-BE49-F238E27FC236}">
                <a16:creationId xmlns:a16="http://schemas.microsoft.com/office/drawing/2014/main" id="{67D76C6A-77F6-4FDF-77FE-E77EF9CA77D7}"/>
              </a:ext>
            </a:extLst>
          </p:cNvPr>
          <p:cNvSpPr txBox="1"/>
          <p:nvPr/>
        </p:nvSpPr>
        <p:spPr>
          <a:xfrm>
            <a:off x="8798598" y="4965400"/>
            <a:ext cx="2776859" cy="646331"/>
          </a:xfrm>
          <a:prstGeom prst="rect">
            <a:avLst/>
          </a:prstGeom>
          <a:noFill/>
        </p:spPr>
        <p:txBody>
          <a:bodyPr wrap="square" rtlCol="0">
            <a:spAutoFit/>
          </a:bodyPr>
          <a:lstStyle/>
          <a:p>
            <a:r>
              <a:rPr lang="en-GB" dirty="0"/>
              <a:t>(with added search terms in Advanced Search)</a:t>
            </a:r>
            <a:endParaRPr lang="en-US" dirty="0"/>
          </a:p>
        </p:txBody>
      </p:sp>
    </p:spTree>
    <p:extLst>
      <p:ext uri="{BB962C8B-B14F-4D97-AF65-F5344CB8AC3E}">
        <p14:creationId xmlns:p14="http://schemas.microsoft.com/office/powerpoint/2010/main" val="30427650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56424-351B-F77F-0BC7-0FE537205E61}"/>
              </a:ext>
            </a:extLst>
          </p:cNvPr>
          <p:cNvSpPr>
            <a:spLocks noGrp="1"/>
          </p:cNvSpPr>
          <p:nvPr>
            <p:ph type="title"/>
          </p:nvPr>
        </p:nvSpPr>
        <p:spPr>
          <a:xfrm>
            <a:off x="292801" y="148767"/>
            <a:ext cx="10795518" cy="679369"/>
          </a:xfrm>
        </p:spPr>
        <p:txBody>
          <a:bodyPr anchor="b">
            <a:normAutofit fontScale="90000"/>
          </a:bodyPr>
          <a:lstStyle/>
          <a:p>
            <a:r>
              <a:rPr lang="en-GB">
                <a:latin typeface="+mn-lt"/>
              </a:rPr>
              <a:t>AI CRAAP Test</a:t>
            </a:r>
          </a:p>
        </p:txBody>
      </p:sp>
      <p:pic>
        <p:nvPicPr>
          <p:cNvPr id="7" name="Picture Placeholder 6" descr="A diagram of a company's company's company's company's company's company's company's company's company's company's company's company'&#10;&#10;AI-generated content may be incorrect.">
            <a:extLst>
              <a:ext uri="{FF2B5EF4-FFF2-40B4-BE49-F238E27FC236}">
                <a16:creationId xmlns:a16="http://schemas.microsoft.com/office/drawing/2014/main" id="{7993DC1A-3BAF-7D86-8926-F5971297481D}"/>
              </a:ext>
            </a:extLst>
          </p:cNvPr>
          <p:cNvPicPr>
            <a:picLocks noGrp="1" noChangeAspect="1"/>
          </p:cNvPicPr>
          <p:nvPr>
            <p:ph sz="quarter" idx="10"/>
          </p:nvPr>
        </p:nvPicPr>
        <p:blipFill>
          <a:blip r:embed="rId3">
            <a:extLst>
              <a:ext uri="{28A0092B-C50C-407E-A947-70E740481C1C}">
                <a14:useLocalDpi xmlns:a14="http://schemas.microsoft.com/office/drawing/2010/main" val="0"/>
              </a:ext>
            </a:extLst>
          </a:blip>
          <a:srcRect t="809"/>
          <a:stretch>
            <a:fillRect/>
          </a:stretch>
        </p:blipFill>
        <p:spPr>
          <a:xfrm>
            <a:off x="1276002" y="749557"/>
            <a:ext cx="8625474" cy="4616210"/>
          </a:xfrm>
          <a:noFill/>
          <a:ln>
            <a:noFill/>
          </a:ln>
          <a:effectLst/>
        </p:spPr>
      </p:pic>
      <p:sp>
        <p:nvSpPr>
          <p:cNvPr id="8" name="TextBox 7">
            <a:extLst>
              <a:ext uri="{FF2B5EF4-FFF2-40B4-BE49-F238E27FC236}">
                <a16:creationId xmlns:a16="http://schemas.microsoft.com/office/drawing/2014/main" id="{F3EFE270-3905-E6D5-E3A9-88649CFC904D}"/>
              </a:ext>
            </a:extLst>
          </p:cNvPr>
          <p:cNvSpPr txBox="1"/>
          <p:nvPr/>
        </p:nvSpPr>
        <p:spPr>
          <a:xfrm>
            <a:off x="5459220" y="5365767"/>
            <a:ext cx="6589222" cy="338554"/>
          </a:xfrm>
          <a:prstGeom prst="rect">
            <a:avLst/>
          </a:prstGeom>
          <a:noFill/>
        </p:spPr>
        <p:txBody>
          <a:bodyPr wrap="square" rtlCol="0">
            <a:spAutoFit/>
          </a:bodyPr>
          <a:lstStyle/>
          <a:p>
            <a:r>
              <a:rPr lang="en-GB" sz="1600">
                <a:latin typeface="Calibri" panose="020F0502020204030204" pitchFamily="34" charset="0"/>
                <a:ea typeface="Calibri" panose="020F0502020204030204" pitchFamily="34" charset="0"/>
                <a:cs typeface="Calibri" panose="020F0502020204030204" pitchFamily="34" charset="0"/>
              </a:rPr>
              <a:t>Adapted and reproduced with kind permission from </a:t>
            </a:r>
            <a:r>
              <a:rPr lang="en-GB" sz="1600">
                <a:latin typeface="Calibri" panose="020F0502020204030204" pitchFamily="34" charset="0"/>
                <a:ea typeface="Calibri" panose="020F0502020204030204" pitchFamily="34" charset="0"/>
                <a:cs typeface="Calibri" panose="020F0502020204030204" pitchFamily="34" charset="0"/>
                <a:hlinkClick r:id="rId4"/>
              </a:rPr>
              <a:t>Bristol University Library.</a:t>
            </a:r>
            <a:endParaRPr lang="en-US" sz="1600">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2D34101-1C02-A2E4-CDC3-0B50B3F91F5E}"/>
              </a:ext>
            </a:extLst>
          </p:cNvPr>
          <p:cNvSpPr txBox="1"/>
          <p:nvPr/>
        </p:nvSpPr>
        <p:spPr>
          <a:xfrm>
            <a:off x="10191064" y="210948"/>
            <a:ext cx="179451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Generative AI</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1537265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35FDA-9E94-FB98-14CB-1FA5F5C69680}"/>
              </a:ext>
            </a:extLst>
          </p:cNvPr>
          <p:cNvSpPr>
            <a:spLocks noGrp="1"/>
          </p:cNvSpPr>
          <p:nvPr>
            <p:ph type="title"/>
          </p:nvPr>
        </p:nvSpPr>
        <p:spPr>
          <a:xfrm>
            <a:off x="328912" y="365125"/>
            <a:ext cx="11540461" cy="553794"/>
          </a:xfrm>
        </p:spPr>
        <p:txBody>
          <a:bodyPr>
            <a:normAutofit fontScale="90000"/>
          </a:bodyPr>
          <a:lstStyle/>
          <a:p>
            <a:r>
              <a:rPr lang="en-GB">
                <a:latin typeface="+mn-lt"/>
              </a:rPr>
              <a:t>Other tools </a:t>
            </a:r>
            <a:endParaRPr lang="en-GB">
              <a:solidFill>
                <a:srgbClr val="000000"/>
              </a:solidFill>
              <a:latin typeface="+mn-lt"/>
            </a:endParaRPr>
          </a:p>
        </p:txBody>
      </p:sp>
      <p:sp>
        <p:nvSpPr>
          <p:cNvPr id="3" name="Content Placeholder 2">
            <a:extLst>
              <a:ext uri="{FF2B5EF4-FFF2-40B4-BE49-F238E27FC236}">
                <a16:creationId xmlns:a16="http://schemas.microsoft.com/office/drawing/2014/main" id="{488DA652-5022-F048-9AA7-E72258A6CA9E}"/>
              </a:ext>
            </a:extLst>
          </p:cNvPr>
          <p:cNvSpPr>
            <a:spLocks noGrp="1"/>
          </p:cNvSpPr>
          <p:nvPr>
            <p:ph sz="quarter" idx="10"/>
          </p:nvPr>
        </p:nvSpPr>
        <p:spPr>
          <a:xfrm>
            <a:off x="326695" y="1218180"/>
            <a:ext cx="4979762" cy="4421640"/>
          </a:xfrm>
        </p:spPr>
        <p:txBody>
          <a:bodyPr vert="horz" lIns="91440" tIns="45720" rIns="91440" bIns="45720" rtlCol="0" anchor="t">
            <a:noAutofit/>
          </a:bodyPr>
          <a:lstStyle/>
          <a:p>
            <a:pPr marL="0" indent="0">
              <a:lnSpc>
                <a:spcPct val="160000"/>
              </a:lnSpc>
              <a:buNone/>
            </a:pPr>
            <a:r>
              <a:rPr lang="en-GB" sz="2200">
                <a:latin typeface="Calibri"/>
                <a:ea typeface="Calibri"/>
                <a:cs typeface="Calibri"/>
              </a:rPr>
              <a:t>Tools such as </a:t>
            </a:r>
            <a:r>
              <a:rPr lang="en-GB" sz="2200">
                <a:latin typeface="Calibri"/>
                <a:ea typeface="Calibri"/>
                <a:cs typeface="Calibri"/>
                <a:hlinkClick r:id="rId2"/>
              </a:rPr>
              <a:t>Scispace</a:t>
            </a:r>
            <a:r>
              <a:rPr lang="en-GB" sz="2200">
                <a:latin typeface="Calibri"/>
                <a:ea typeface="Calibri"/>
                <a:cs typeface="Calibri"/>
              </a:rPr>
              <a:t> can also help you locate and interrogate literature. Or maybe try exploring literature mapping tools, such as </a:t>
            </a:r>
            <a:r>
              <a:rPr lang="en-GB" sz="2200">
                <a:latin typeface="Calibri"/>
                <a:ea typeface="Calibri"/>
                <a:cs typeface="Calibri"/>
                <a:hlinkClick r:id="rId3"/>
              </a:rPr>
              <a:t>Research Rabbit</a:t>
            </a:r>
            <a:r>
              <a:rPr lang="en-GB" sz="2200">
                <a:latin typeface="Calibri"/>
                <a:ea typeface="Calibri"/>
                <a:cs typeface="Calibri"/>
              </a:rPr>
              <a:t>, </a:t>
            </a:r>
            <a:r>
              <a:rPr lang="en-GB" sz="2200">
                <a:latin typeface="Calibri"/>
                <a:ea typeface="Calibri"/>
                <a:cs typeface="Calibri"/>
                <a:hlinkClick r:id="rId4"/>
              </a:rPr>
              <a:t>Semantic Scholar</a:t>
            </a:r>
            <a:r>
              <a:rPr lang="en-GB" sz="2200">
                <a:latin typeface="Calibri"/>
                <a:ea typeface="Calibri"/>
                <a:cs typeface="Calibri"/>
              </a:rPr>
              <a:t> and </a:t>
            </a:r>
            <a:r>
              <a:rPr lang="en-GB" sz="2200">
                <a:latin typeface="Calibri"/>
                <a:ea typeface="Calibri"/>
                <a:cs typeface="Calibri"/>
                <a:hlinkClick r:id="rId5"/>
              </a:rPr>
              <a:t>Connected Papers</a:t>
            </a:r>
            <a:r>
              <a:rPr lang="en-GB" sz="2200">
                <a:latin typeface="Calibri"/>
                <a:ea typeface="Calibri"/>
                <a:cs typeface="Calibri"/>
              </a:rPr>
              <a:t>.</a:t>
            </a:r>
          </a:p>
          <a:p>
            <a:pPr marL="0" indent="0">
              <a:lnSpc>
                <a:spcPct val="160000"/>
              </a:lnSpc>
              <a:buNone/>
            </a:pPr>
            <a:r>
              <a:rPr lang="en-GB" sz="2200">
                <a:latin typeface="Calibri"/>
                <a:ea typeface="Calibri"/>
                <a:cs typeface="Calibri"/>
              </a:rPr>
              <a:t>They can help you map citation paths and locate connected research more easily. </a:t>
            </a:r>
          </a:p>
        </p:txBody>
      </p:sp>
      <p:pic>
        <p:nvPicPr>
          <p:cNvPr id="4" name="Picture 3" descr="A screenshot of a computer&#10;&#10;AI-generated content may be incorrect.">
            <a:extLst>
              <a:ext uri="{FF2B5EF4-FFF2-40B4-BE49-F238E27FC236}">
                <a16:creationId xmlns:a16="http://schemas.microsoft.com/office/drawing/2014/main" id="{E20128A5-E45C-6BFD-D957-9881802E9838}"/>
              </a:ext>
            </a:extLst>
          </p:cNvPr>
          <p:cNvPicPr>
            <a:picLocks noChangeAspect="1"/>
          </p:cNvPicPr>
          <p:nvPr/>
        </p:nvPicPr>
        <p:blipFill>
          <a:blip r:embed="rId6"/>
          <a:stretch>
            <a:fillRect/>
          </a:stretch>
        </p:blipFill>
        <p:spPr>
          <a:xfrm>
            <a:off x="5797075" y="1241108"/>
            <a:ext cx="6068230" cy="324272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98F88318-23C8-CBCB-C851-7385551C7AF9}"/>
              </a:ext>
            </a:extLst>
          </p:cNvPr>
          <p:cNvSpPr txBox="1"/>
          <p:nvPr/>
        </p:nvSpPr>
        <p:spPr>
          <a:xfrm>
            <a:off x="5948442" y="4970561"/>
            <a:ext cx="576549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a:ea typeface="Calibri"/>
                <a:cs typeface="Calibri"/>
              </a:rPr>
              <a:t>Using any of these tools are a personal choice. UWTSD does not support any tools mentioned. </a:t>
            </a:r>
          </a:p>
        </p:txBody>
      </p:sp>
    </p:spTree>
    <p:extLst>
      <p:ext uri="{BB962C8B-B14F-4D97-AF65-F5344CB8AC3E}">
        <p14:creationId xmlns:p14="http://schemas.microsoft.com/office/powerpoint/2010/main" val="2296073083"/>
      </p:ext>
    </p:extLst>
  </p:cSld>
  <p:clrMapOvr>
    <a:masterClrMapping/>
  </p:clrMapOvr>
  <mc:AlternateContent xmlns:mc="http://schemas.openxmlformats.org/markup-compatibility/2006" xmlns:p14="http://schemas.microsoft.com/office/powerpoint/2010/main">
    <mc:Choice Requires="p14">
      <p:transition spd="slow" p14:dur="2000" advTm="33852"/>
    </mc:Choice>
    <mc:Fallback xmlns="">
      <p:transition spd="slow" advTm="33852"/>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68CE3-4A33-B133-D1DE-47AFAF9FC3E5}"/>
              </a:ext>
            </a:extLst>
          </p:cNvPr>
          <p:cNvSpPr>
            <a:spLocks noGrp="1"/>
          </p:cNvSpPr>
          <p:nvPr>
            <p:ph type="title"/>
          </p:nvPr>
        </p:nvSpPr>
        <p:spPr>
          <a:xfrm>
            <a:off x="358219" y="365125"/>
            <a:ext cx="11481847" cy="576707"/>
          </a:xfrm>
        </p:spPr>
        <p:txBody>
          <a:bodyPr>
            <a:normAutofit fontScale="90000"/>
          </a:bodyPr>
          <a:lstStyle/>
          <a:p>
            <a:r>
              <a:rPr lang="en-GB">
                <a:latin typeface="+mn-lt"/>
              </a:rPr>
              <a:t>Grey Literature</a:t>
            </a:r>
            <a:endParaRPr lang="en-US">
              <a:latin typeface="+mn-lt"/>
            </a:endParaRPr>
          </a:p>
        </p:txBody>
      </p:sp>
      <p:sp>
        <p:nvSpPr>
          <p:cNvPr id="3" name="Content Placeholder 2">
            <a:extLst>
              <a:ext uri="{FF2B5EF4-FFF2-40B4-BE49-F238E27FC236}">
                <a16:creationId xmlns:a16="http://schemas.microsoft.com/office/drawing/2014/main" id="{0AC5F206-4AAC-7A3C-C2F1-329DBF9EFBA5}"/>
              </a:ext>
            </a:extLst>
          </p:cNvPr>
          <p:cNvSpPr>
            <a:spLocks noGrp="1"/>
          </p:cNvSpPr>
          <p:nvPr>
            <p:ph sz="quarter" idx="10"/>
          </p:nvPr>
        </p:nvSpPr>
        <p:spPr>
          <a:xfrm>
            <a:off x="698241" y="1481427"/>
            <a:ext cx="11203732" cy="4178709"/>
          </a:xfrm>
        </p:spPr>
        <p:txBody>
          <a:bodyPr vert="horz" lIns="91440" tIns="45720" rIns="91440" bIns="45720" rtlCol="0" anchor="t">
            <a:normAutofit/>
          </a:bodyPr>
          <a:lstStyle/>
          <a:p>
            <a:pPr marL="0" indent="0">
              <a:buNone/>
            </a:pPr>
            <a:r>
              <a:rPr lang="en-GB" sz="2400">
                <a:latin typeface="Calibri "/>
                <a:ea typeface="Calibri"/>
                <a:cs typeface="Calibri"/>
              </a:rPr>
              <a:t>Includes a wide range of information found outside of library databases. It can provide useful statistics, information, opinion, and case studies.</a:t>
            </a:r>
            <a:endParaRPr lang="en-GB">
              <a:ea typeface="Calibri"/>
              <a:cs typeface="Calibri"/>
            </a:endParaRPr>
          </a:p>
          <a:p>
            <a:pPr marL="0" indent="0">
              <a:buNone/>
            </a:pPr>
            <a:r>
              <a:rPr lang="en-GB" sz="2400" b="1">
                <a:latin typeface="Calibri "/>
                <a:ea typeface="Calibri"/>
                <a:cs typeface="Calibri"/>
              </a:rPr>
              <a:t>They are not however, typically peer-reviewed.</a:t>
            </a:r>
          </a:p>
          <a:p>
            <a:pPr marL="0" indent="0">
              <a:buNone/>
            </a:pPr>
            <a:endParaRPr lang="en-GB" sz="2400">
              <a:latin typeface="Calibri "/>
              <a:ea typeface="Calibri" panose="020F0502020204030204" pitchFamily="34" charset="0"/>
              <a:cs typeface="Calibri" panose="020F0502020204030204" pitchFamily="34" charset="0"/>
            </a:endParaRPr>
          </a:p>
          <a:p>
            <a:pPr marL="0" indent="0">
              <a:buNone/>
            </a:pPr>
            <a:r>
              <a:rPr lang="en-GB" sz="2400">
                <a:latin typeface="Calibri "/>
                <a:ea typeface="Calibri" panose="020F0502020204030204" pitchFamily="34" charset="0"/>
                <a:cs typeface="Calibri" panose="020F0502020204030204" pitchFamily="34" charset="0"/>
              </a:rPr>
              <a:t>Sources can include:</a:t>
            </a:r>
          </a:p>
          <a:p>
            <a:pPr>
              <a:buFont typeface="Arial" panose="020B0604020202020204" pitchFamily="34" charset="0"/>
              <a:buChar char="•"/>
            </a:pPr>
            <a:r>
              <a:rPr lang="en-US" sz="2400">
                <a:latin typeface="Calibri "/>
              </a:rPr>
              <a:t>Government information and legislation.</a:t>
            </a:r>
          </a:p>
          <a:p>
            <a:pPr>
              <a:buFont typeface="Arial" panose="020B0604020202020204" pitchFamily="34" charset="0"/>
              <a:buChar char="•"/>
            </a:pPr>
            <a:r>
              <a:rPr lang="en-US" sz="2400">
                <a:latin typeface="Calibri "/>
              </a:rPr>
              <a:t>Non-governmental organisations (NGO’s) e.g. World Health Organisation (WHO).</a:t>
            </a:r>
          </a:p>
          <a:p>
            <a:pPr>
              <a:buFont typeface="Arial" panose="020B0604020202020204" pitchFamily="34" charset="0"/>
              <a:buChar char="•"/>
            </a:pPr>
            <a:r>
              <a:rPr lang="en-US" sz="2400">
                <a:latin typeface="Calibri "/>
              </a:rPr>
              <a:t>Professional bodies.</a:t>
            </a:r>
          </a:p>
          <a:p>
            <a:pPr>
              <a:buFont typeface="Arial" panose="020B0604020202020204" pitchFamily="34" charset="0"/>
              <a:buChar char="•"/>
            </a:pPr>
            <a:r>
              <a:rPr lang="en-US" sz="2400">
                <a:latin typeface="Calibri "/>
              </a:rPr>
              <a:t>Charities.</a:t>
            </a:r>
          </a:p>
        </p:txBody>
      </p:sp>
      <p:sp>
        <p:nvSpPr>
          <p:cNvPr id="4" name="TextBox 3">
            <a:extLst>
              <a:ext uri="{FF2B5EF4-FFF2-40B4-BE49-F238E27FC236}">
                <a16:creationId xmlns:a16="http://schemas.microsoft.com/office/drawing/2014/main" id="{A56DBA38-5AD3-C606-19C0-E6E3B9398B9D}"/>
              </a:ext>
            </a:extLst>
          </p:cNvPr>
          <p:cNvSpPr txBox="1"/>
          <p:nvPr/>
        </p:nvSpPr>
        <p:spPr>
          <a:xfrm>
            <a:off x="8842397" y="627796"/>
            <a:ext cx="277813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the internet</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3509503062"/>
      </p:ext>
    </p:extLst>
  </p:cSld>
  <p:clrMapOvr>
    <a:masterClrMapping/>
  </p:clrMapOvr>
  <mc:AlternateContent xmlns:mc="http://schemas.openxmlformats.org/markup-compatibility/2006" xmlns:p14="http://schemas.microsoft.com/office/powerpoint/2010/main">
    <mc:Choice Requires="p14">
      <p:transition spd="med" p14:dur="700" advTm="12026">
        <p:fade/>
      </p:transition>
    </mc:Choice>
    <mc:Fallback xmlns="">
      <p:transition spd="med" advTm="12026">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a:xfrm>
            <a:off x="358219" y="365126"/>
            <a:ext cx="11481847" cy="655862"/>
          </a:xfrm>
        </p:spPr>
        <p:txBody>
          <a:bodyPr vert="horz" lIns="91440" tIns="45720" rIns="91440" bIns="45720" rtlCol="0" anchor="ctr">
            <a:normAutofit/>
          </a:bodyPr>
          <a:lstStyle/>
          <a:p>
            <a:r>
              <a:rPr lang="en-GB" sz="3600">
                <a:latin typeface="+mn-lt"/>
                <a:ea typeface="+mj-lt"/>
                <a:cs typeface="+mj-lt"/>
              </a:rPr>
              <a:t>Linking Google Scholar </a:t>
            </a:r>
            <a:endParaRPr lang="en-US" sz="3600">
              <a:latin typeface="+mn-lt"/>
              <a:ea typeface="+mj-lt"/>
              <a:cs typeface="+mj-l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2"/>
          <a:stretch>
            <a:fillRect/>
          </a:stretch>
        </p:blipFill>
        <p:spPr>
          <a:xfrm>
            <a:off x="4838282" y="1458553"/>
            <a:ext cx="6913781" cy="350161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204886" y="1796774"/>
            <a:ext cx="4504892" cy="3868882"/>
          </a:xfrm>
        </p:spPr>
        <p:txBody>
          <a:bodyPr vert="horz" lIns="91440" tIns="45720" rIns="91440" bIns="45720" rtlCol="0" anchor="t">
            <a:normAutofit lnSpcReduction="10000"/>
          </a:bodyPr>
          <a:lstStyle/>
          <a:p>
            <a:pPr marL="457200" indent="-457200">
              <a:buFont typeface="+mj-lt"/>
              <a:buAutoNum type="arabicPeriod"/>
            </a:pPr>
            <a:r>
              <a:rPr lang="en-US" sz="2200">
                <a:latin typeface="Calibri "/>
                <a:cs typeface="Calibri"/>
              </a:rPr>
              <a:t>Search for Google Scholar</a:t>
            </a:r>
          </a:p>
          <a:p>
            <a:pPr marL="457200" indent="-457200">
              <a:buFont typeface="+mj-lt"/>
              <a:buAutoNum type="arabicPeriod"/>
            </a:pPr>
            <a:r>
              <a:rPr lang="en-US" sz="2200">
                <a:latin typeface="Calibri "/>
                <a:cs typeface="Calibri"/>
              </a:rPr>
              <a:t>Click on site</a:t>
            </a:r>
          </a:p>
          <a:p>
            <a:pPr marL="457200" indent="-457200">
              <a:buFont typeface="+mj-lt"/>
              <a:buAutoNum type="arabicPeriod"/>
            </a:pPr>
            <a:r>
              <a:rPr lang="en-US" sz="2200">
                <a:latin typeface="Calibri "/>
                <a:cs typeface="Calibri"/>
              </a:rPr>
              <a:t>Click on 3 lines (top left of page)</a:t>
            </a:r>
          </a:p>
          <a:p>
            <a:pPr marL="457200" indent="-457200">
              <a:buFont typeface="+mj-lt"/>
              <a:buAutoNum type="arabicPeriod"/>
            </a:pPr>
            <a:r>
              <a:rPr lang="en-US" sz="2200">
                <a:latin typeface="Calibri "/>
                <a:cs typeface="Calibri"/>
              </a:rPr>
              <a:t>Choose settings</a:t>
            </a:r>
          </a:p>
          <a:p>
            <a:pPr marL="457200" indent="-457200">
              <a:buFont typeface="+mj-lt"/>
              <a:buAutoNum type="arabicPeriod"/>
            </a:pPr>
            <a:r>
              <a:rPr lang="en-US" sz="2200">
                <a:latin typeface="Calibri "/>
                <a:cs typeface="Calibri"/>
              </a:rPr>
              <a:t>Click library links</a:t>
            </a:r>
          </a:p>
          <a:p>
            <a:pPr marL="457200" indent="-457200">
              <a:buFont typeface="+mj-lt"/>
              <a:buAutoNum type="arabicPeriod"/>
            </a:pPr>
            <a:r>
              <a:rPr lang="en-US" sz="2200">
                <a:latin typeface="Calibri "/>
                <a:cs typeface="Calibri"/>
              </a:rPr>
              <a:t>Type in UW Trinity </a:t>
            </a:r>
          </a:p>
          <a:p>
            <a:pPr marL="457200" indent="-457200">
              <a:buFont typeface="+mj-lt"/>
              <a:buAutoNum type="arabicPeriod"/>
            </a:pPr>
            <a:r>
              <a:rPr lang="en-US" sz="2200">
                <a:latin typeface="Calibri "/>
                <a:cs typeface="Calibri"/>
              </a:rPr>
              <a:t>Click search</a:t>
            </a:r>
          </a:p>
          <a:p>
            <a:pPr marL="457200" indent="-457200">
              <a:buFont typeface="+mj-lt"/>
              <a:buAutoNum type="arabicPeriod"/>
            </a:pPr>
            <a:r>
              <a:rPr lang="en-US" sz="2200">
                <a:latin typeface="Calibri "/>
                <a:cs typeface="Calibri"/>
              </a:rPr>
              <a:t>Tick the box with View it @ UWTSD</a:t>
            </a:r>
          </a:p>
          <a:p>
            <a:pPr marL="457200" indent="-457200">
              <a:buFont typeface="+mj-lt"/>
              <a:buAutoNum type="arabicPeriod"/>
            </a:pPr>
            <a:r>
              <a:rPr lang="en-US" sz="2200">
                <a:latin typeface="Calibri "/>
                <a:cs typeface="Calibri"/>
              </a:rPr>
              <a:t>Save</a:t>
            </a:r>
          </a:p>
          <a:p>
            <a:pPr marL="342900" indent="-342900">
              <a:buFont typeface="Arial" panose="05000000000000000000" pitchFamily="2" charset="2"/>
              <a:buChar char="•"/>
            </a:pPr>
            <a:endParaRPr lang="en-US" sz="2000">
              <a:latin typeface="Calibri "/>
              <a:cs typeface="Calibri"/>
            </a:endParaRPr>
          </a:p>
          <a:p>
            <a:endParaRPr lang="en-US" sz="2000"/>
          </a:p>
          <a:p>
            <a:endParaRPr lang="en-US" sz="2000"/>
          </a:p>
          <a:p>
            <a:pPr marL="0"/>
            <a:endParaRPr lang="en-US" sz="2000"/>
          </a:p>
        </p:txBody>
      </p:sp>
      <p:sp>
        <p:nvSpPr>
          <p:cNvPr id="3" name="TextBox 2">
            <a:extLst>
              <a:ext uri="{FF2B5EF4-FFF2-40B4-BE49-F238E27FC236}">
                <a16:creationId xmlns:a16="http://schemas.microsoft.com/office/drawing/2014/main" id="{B35E9544-5610-7EB8-A04C-4E8E483C2234}"/>
              </a:ext>
            </a:extLst>
          </p:cNvPr>
          <p:cNvSpPr txBox="1"/>
          <p:nvPr/>
        </p:nvSpPr>
        <p:spPr>
          <a:xfrm>
            <a:off x="439937" y="1076844"/>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solidFill>
                  <a:srgbClr val="0070C0"/>
                </a:solidFill>
                <a:latin typeface="Calibri Light"/>
              </a:rPr>
              <a:t>G</a:t>
            </a:r>
            <a:r>
              <a:rPr lang="en-GB" sz="2400" b="1">
                <a:solidFill>
                  <a:srgbClr val="FF0000"/>
                </a:solidFill>
                <a:latin typeface="Calibri Light"/>
              </a:rPr>
              <a:t>o</a:t>
            </a:r>
            <a:r>
              <a:rPr lang="en-GB" sz="2400" b="1">
                <a:solidFill>
                  <a:srgbClr val="FFC000"/>
                </a:solidFill>
                <a:latin typeface="Calibri Light"/>
              </a:rPr>
              <a:t>o</a:t>
            </a:r>
            <a:r>
              <a:rPr lang="en-GB" sz="2400" b="1">
                <a:solidFill>
                  <a:srgbClr val="0070C0"/>
                </a:solidFill>
                <a:latin typeface="Calibri Light"/>
              </a:rPr>
              <a:t>g</a:t>
            </a:r>
            <a:r>
              <a:rPr lang="en-GB" sz="2400" b="1">
                <a:solidFill>
                  <a:srgbClr val="00B050"/>
                </a:solidFill>
                <a:latin typeface="Calibri Light"/>
              </a:rPr>
              <a:t>l</a:t>
            </a:r>
            <a:r>
              <a:rPr lang="en-GB" sz="2400" b="1">
                <a:solidFill>
                  <a:srgbClr val="FF0000"/>
                </a:solidFill>
                <a:latin typeface="Calibri Light"/>
              </a:rPr>
              <a:t>e</a:t>
            </a:r>
            <a:r>
              <a:rPr lang="en-GB" sz="2400" b="1">
                <a:latin typeface="Calibri Light"/>
              </a:rPr>
              <a:t> </a:t>
            </a:r>
            <a:r>
              <a:rPr lang="en-GB" sz="2400" b="1">
                <a:solidFill>
                  <a:srgbClr val="7F7F7F"/>
                </a:solidFill>
                <a:latin typeface="Calibri Light"/>
              </a:rPr>
              <a:t>Scholar </a:t>
            </a:r>
            <a:r>
              <a:rPr lang="en-GB" sz="2400">
                <a:latin typeface="Calibri Light"/>
                <a:ea typeface="Calibri Light"/>
                <a:cs typeface="Calibri Light"/>
              </a:rPr>
              <a:t>​</a:t>
            </a:r>
            <a:endParaRPr lang="en-GB" sz="2400">
              <a:cs typeface="Calibri Light"/>
            </a:endParaRPr>
          </a:p>
        </p:txBody>
      </p:sp>
      <p:sp>
        <p:nvSpPr>
          <p:cNvPr id="5" name="TextBox 4">
            <a:extLst>
              <a:ext uri="{FF2B5EF4-FFF2-40B4-BE49-F238E27FC236}">
                <a16:creationId xmlns:a16="http://schemas.microsoft.com/office/drawing/2014/main" id="{1C99E3EC-8E5C-0E01-7286-693C1C203626}"/>
              </a:ext>
            </a:extLst>
          </p:cNvPr>
          <p:cNvSpPr txBox="1"/>
          <p:nvPr/>
        </p:nvSpPr>
        <p:spPr>
          <a:xfrm>
            <a:off x="8890638" y="536579"/>
            <a:ext cx="257088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rPr>
              <a:t>Advanced Searching</a:t>
            </a:r>
            <a:endParaRPr lang="en-US">
              <a:solidFill>
                <a:schemeClr val="bg1"/>
              </a:solidFill>
            </a:endParaRPr>
          </a:p>
        </p:txBody>
      </p:sp>
      <p:sp>
        <p:nvSpPr>
          <p:cNvPr id="4" name="TextBox 3">
            <a:extLst>
              <a:ext uri="{FF2B5EF4-FFF2-40B4-BE49-F238E27FC236}">
                <a16:creationId xmlns:a16="http://schemas.microsoft.com/office/drawing/2014/main" id="{4776EB25-2C34-C1B4-2D9C-8EC0FE1165E4}"/>
              </a:ext>
            </a:extLst>
          </p:cNvPr>
          <p:cNvSpPr txBox="1"/>
          <p:nvPr/>
        </p:nvSpPr>
        <p:spPr>
          <a:xfrm>
            <a:off x="8686800" y="5213062"/>
            <a:ext cx="2633472" cy="369332"/>
          </a:xfrm>
          <a:prstGeom prst="rect">
            <a:avLst/>
          </a:prstGeom>
          <a:noFill/>
        </p:spPr>
        <p:txBody>
          <a:bodyPr wrap="square" rtlCol="0">
            <a:spAutoFit/>
          </a:bodyPr>
          <a:lstStyle/>
          <a:p>
            <a:r>
              <a:rPr lang="en-GB">
                <a:hlinkClick r:id="rId3"/>
              </a:rPr>
              <a:t>Google Scholar help</a:t>
            </a:r>
            <a:endParaRPr lang="en-US"/>
          </a:p>
        </p:txBody>
      </p:sp>
    </p:spTree>
    <p:extLst>
      <p:ext uri="{BB962C8B-B14F-4D97-AF65-F5344CB8AC3E}">
        <p14:creationId xmlns:p14="http://schemas.microsoft.com/office/powerpoint/2010/main" val="79880530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7E5BA-D8B4-B06B-10D5-6781DB80F6C9}"/>
              </a:ext>
            </a:extLst>
          </p:cNvPr>
          <p:cNvSpPr>
            <a:spLocks noGrp="1"/>
          </p:cNvSpPr>
          <p:nvPr>
            <p:ph type="title"/>
          </p:nvPr>
        </p:nvSpPr>
        <p:spPr>
          <a:xfrm>
            <a:off x="358219" y="365125"/>
            <a:ext cx="11481847" cy="583102"/>
          </a:xfrm>
        </p:spPr>
        <p:txBody>
          <a:bodyPr>
            <a:normAutofit fontScale="90000"/>
          </a:bodyPr>
          <a:lstStyle/>
          <a:p>
            <a:r>
              <a:rPr lang="en-GB">
                <a:latin typeface="Calibri"/>
                <a:ea typeface="Calibri"/>
                <a:cs typeface="Calibri"/>
              </a:rPr>
              <a:t>Google Scholar Labs – AI enhanced tool</a:t>
            </a:r>
          </a:p>
        </p:txBody>
      </p:sp>
      <p:pic>
        <p:nvPicPr>
          <p:cNvPr id="9" name="Picture 8">
            <a:extLst>
              <a:ext uri="{FF2B5EF4-FFF2-40B4-BE49-F238E27FC236}">
                <a16:creationId xmlns:a16="http://schemas.microsoft.com/office/drawing/2014/main" id="{AF97AD65-5B72-4147-4DE9-A537A167F7FF}"/>
              </a:ext>
            </a:extLst>
          </p:cNvPr>
          <p:cNvPicPr>
            <a:picLocks noChangeAspect="1"/>
          </p:cNvPicPr>
          <p:nvPr/>
        </p:nvPicPr>
        <p:blipFill>
          <a:blip r:embed="rId2"/>
          <a:srcRect l="51963" t="51" r="-60" b="-386"/>
          <a:stretch>
            <a:fillRect/>
          </a:stretch>
        </p:blipFill>
        <p:spPr>
          <a:xfrm>
            <a:off x="660156" y="1320604"/>
            <a:ext cx="4383909" cy="3945191"/>
          </a:xfrm>
          <a:prstGeom prst="rect">
            <a:avLst/>
          </a:prstGeom>
        </p:spPr>
      </p:pic>
      <p:pic>
        <p:nvPicPr>
          <p:cNvPr id="5" name="Picture 4">
            <a:extLst>
              <a:ext uri="{FF2B5EF4-FFF2-40B4-BE49-F238E27FC236}">
                <a16:creationId xmlns:a16="http://schemas.microsoft.com/office/drawing/2014/main" id="{3BED35E8-A08F-F3D3-A22A-91011BC42561}"/>
              </a:ext>
            </a:extLst>
          </p:cNvPr>
          <p:cNvPicPr>
            <a:picLocks noChangeAspect="1"/>
          </p:cNvPicPr>
          <p:nvPr/>
        </p:nvPicPr>
        <p:blipFill>
          <a:blip r:embed="rId3"/>
          <a:stretch>
            <a:fillRect/>
          </a:stretch>
        </p:blipFill>
        <p:spPr>
          <a:xfrm>
            <a:off x="6572488" y="1255020"/>
            <a:ext cx="4959356" cy="385884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1" name="Arrow: Right 10">
            <a:extLst>
              <a:ext uri="{FF2B5EF4-FFF2-40B4-BE49-F238E27FC236}">
                <a16:creationId xmlns:a16="http://schemas.microsoft.com/office/drawing/2014/main" id="{952C0F7E-E7CC-2CD0-D6DA-442E5741170F}"/>
              </a:ext>
            </a:extLst>
          </p:cNvPr>
          <p:cNvSpPr/>
          <p:nvPr/>
        </p:nvSpPr>
        <p:spPr>
          <a:xfrm>
            <a:off x="4484815" y="1255020"/>
            <a:ext cx="1408253" cy="494401"/>
          </a:xfrm>
          <a:prstGeom prst="rightArrow">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a:extLst>
              <a:ext uri="{FF2B5EF4-FFF2-40B4-BE49-F238E27FC236}">
                <a16:creationId xmlns:a16="http://schemas.microsoft.com/office/drawing/2014/main" id="{3131A799-BFC1-EF0D-5F10-5B8179339D8C}"/>
              </a:ext>
            </a:extLst>
          </p:cNvPr>
          <p:cNvPicPr>
            <a:picLocks noChangeAspect="1"/>
          </p:cNvPicPr>
          <p:nvPr/>
        </p:nvPicPr>
        <p:blipFill>
          <a:blip r:embed="rId4"/>
          <a:stretch>
            <a:fillRect/>
          </a:stretch>
        </p:blipFill>
        <p:spPr>
          <a:xfrm>
            <a:off x="660156" y="1241791"/>
            <a:ext cx="3486150" cy="466725"/>
          </a:xfrm>
          <a:prstGeom prst="rect">
            <a:avLst/>
          </a:prstGeom>
        </p:spPr>
      </p:pic>
      <p:sp>
        <p:nvSpPr>
          <p:cNvPr id="4" name="TextBox 3">
            <a:extLst>
              <a:ext uri="{FF2B5EF4-FFF2-40B4-BE49-F238E27FC236}">
                <a16:creationId xmlns:a16="http://schemas.microsoft.com/office/drawing/2014/main" id="{5D2B0A8C-4AB6-0D3E-78A1-19651C05BD77}"/>
              </a:ext>
            </a:extLst>
          </p:cNvPr>
          <p:cNvSpPr txBox="1"/>
          <p:nvPr/>
        </p:nvSpPr>
        <p:spPr>
          <a:xfrm>
            <a:off x="8110728" y="5235993"/>
            <a:ext cx="2633472" cy="369332"/>
          </a:xfrm>
          <a:prstGeom prst="rect">
            <a:avLst/>
          </a:prstGeom>
          <a:noFill/>
        </p:spPr>
        <p:txBody>
          <a:bodyPr wrap="square" rtlCol="0">
            <a:spAutoFit/>
          </a:bodyPr>
          <a:lstStyle/>
          <a:p>
            <a:r>
              <a:rPr lang="en-GB">
                <a:hlinkClick r:id="rId5"/>
              </a:rPr>
              <a:t>Google Scholar blog</a:t>
            </a:r>
            <a:endParaRPr lang="en-US"/>
          </a:p>
        </p:txBody>
      </p:sp>
    </p:spTree>
    <p:extLst>
      <p:ext uri="{BB962C8B-B14F-4D97-AF65-F5344CB8AC3E}">
        <p14:creationId xmlns:p14="http://schemas.microsoft.com/office/powerpoint/2010/main" val="63233889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a:xfrm>
            <a:off x="358219" y="178467"/>
            <a:ext cx="11481847" cy="549275"/>
          </a:xfrm>
        </p:spPr>
        <p:txBody>
          <a:bodyPr>
            <a:normAutofit fontScale="90000"/>
          </a:bodyPr>
          <a:lstStyle/>
          <a:p>
            <a:r>
              <a:rPr lang="en-GB">
                <a:latin typeface="+mn-lt"/>
              </a:rPr>
              <a:t>LibKey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190261" y="1454828"/>
            <a:ext cx="4842393" cy="3429000"/>
          </a:xfrm>
        </p:spPr>
        <p:txBody>
          <a:bodyPr vert="horz" lIns="91440" tIns="45720" rIns="91440" bIns="45720" rtlCol="0" anchor="t">
            <a:normAutofit/>
          </a:bodyPr>
          <a:lstStyle/>
          <a:p>
            <a:pPr>
              <a:buFont typeface="Arial" panose="05000000000000000000" pitchFamily="2" charset="2"/>
              <a:buChar char="•"/>
            </a:pPr>
            <a:r>
              <a:rPr lang="en-GB" sz="2400">
                <a:latin typeface="Calibri" panose="020F0502020204030204" pitchFamily="34" charset="0"/>
                <a:ea typeface="+mn-lt"/>
                <a:cs typeface="Calibri" panose="020F0502020204030204" pitchFamily="34" charset="0"/>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endParaRPr lang="en-GB" sz="2400">
              <a:latin typeface="Calibri" panose="020F0502020204030204" pitchFamily="34" charset="0"/>
              <a:ea typeface="+mn-lt"/>
              <a:cs typeface="Calibri" panose="020F0502020204030204" pitchFamily="34" charset="0"/>
            </a:endParaRPr>
          </a:p>
          <a:p>
            <a:pPr>
              <a:buFont typeface="Arial" panose="05000000000000000000" pitchFamily="2" charset="2"/>
              <a:buChar char="•"/>
            </a:pPr>
            <a:r>
              <a:rPr lang="en-GB" sz="2400">
                <a:latin typeface="Calibri" panose="020F0502020204030204" pitchFamily="34" charset="0"/>
                <a:ea typeface="+mn-lt"/>
                <a:cs typeface="Calibri" panose="020F0502020204030204" pitchFamily="34" charset="0"/>
              </a:rPr>
              <a:t>It is pre-installed on UWTSD devices.</a:t>
            </a: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2"/>
          <a:stretch>
            <a:fillRect/>
          </a:stretch>
        </p:blipFill>
        <p:spPr>
          <a:xfrm>
            <a:off x="5549601" y="513241"/>
            <a:ext cx="6145575" cy="398246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5CDD39C3-A2E9-CCF7-9FEE-EF4AE32AEEDA}"/>
              </a:ext>
            </a:extLst>
          </p:cNvPr>
          <p:cNvSpPr txBox="1"/>
          <p:nvPr/>
        </p:nvSpPr>
        <p:spPr>
          <a:xfrm>
            <a:off x="6738620" y="5063142"/>
            <a:ext cx="3313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Light"/>
                <a:hlinkClick r:id="rId3"/>
              </a:rPr>
              <a:t>Library :Resources for Research</a:t>
            </a:r>
            <a:endParaRPr lang="en-US"/>
          </a:p>
        </p:txBody>
      </p:sp>
      <p:pic>
        <p:nvPicPr>
          <p:cNvPr id="9" name="Picture 8">
            <a:extLst>
              <a:ext uri="{FF2B5EF4-FFF2-40B4-BE49-F238E27FC236}">
                <a16:creationId xmlns:a16="http://schemas.microsoft.com/office/drawing/2014/main" id="{90287EE9-3D22-2BD7-C4A3-9C71CB8C5156}"/>
              </a:ext>
            </a:extLst>
          </p:cNvPr>
          <p:cNvPicPr>
            <a:picLocks noChangeAspect="1"/>
          </p:cNvPicPr>
          <p:nvPr/>
        </p:nvPicPr>
        <p:blipFill>
          <a:blip r:embed="rId4"/>
          <a:stretch>
            <a:fillRect/>
          </a:stretch>
        </p:blipFill>
        <p:spPr>
          <a:xfrm>
            <a:off x="11025198" y="4697394"/>
            <a:ext cx="976541" cy="965186"/>
          </a:xfrm>
          <a:prstGeom prst="rect">
            <a:avLst/>
          </a:prstGeom>
        </p:spPr>
      </p:pic>
    </p:spTree>
    <p:extLst>
      <p:ext uri="{BB962C8B-B14F-4D97-AF65-F5344CB8AC3E}">
        <p14:creationId xmlns:p14="http://schemas.microsoft.com/office/powerpoint/2010/main" val="85151972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6B81B-1395-212F-9CFB-3DF7960C49A1}"/>
              </a:ext>
            </a:extLst>
          </p:cNvPr>
          <p:cNvSpPr>
            <a:spLocks noGrp="1"/>
          </p:cNvSpPr>
          <p:nvPr>
            <p:ph type="title"/>
          </p:nvPr>
        </p:nvSpPr>
        <p:spPr>
          <a:xfrm>
            <a:off x="358219" y="365125"/>
            <a:ext cx="11481847" cy="657471"/>
          </a:xfrm>
        </p:spPr>
        <p:txBody>
          <a:bodyPr>
            <a:normAutofit fontScale="90000"/>
          </a:bodyPr>
          <a:lstStyle/>
          <a:p>
            <a:r>
              <a:rPr lang="en-GB">
                <a:latin typeface="+mn-lt"/>
              </a:rPr>
              <a:t>Develop your skills</a:t>
            </a:r>
            <a:endParaRPr lang="en-US">
              <a:latin typeface="+mn-lt"/>
            </a:endParaRPr>
          </a:p>
        </p:txBody>
      </p:sp>
      <p:sp>
        <p:nvSpPr>
          <p:cNvPr id="3" name="Content Placeholder 2">
            <a:extLst>
              <a:ext uri="{FF2B5EF4-FFF2-40B4-BE49-F238E27FC236}">
                <a16:creationId xmlns:a16="http://schemas.microsoft.com/office/drawing/2014/main" id="{A83B6855-951E-B6D2-8550-05F570A2A841}"/>
              </a:ext>
            </a:extLst>
          </p:cNvPr>
          <p:cNvSpPr>
            <a:spLocks noGrp="1"/>
          </p:cNvSpPr>
          <p:nvPr>
            <p:ph sz="quarter" idx="10"/>
          </p:nvPr>
        </p:nvSpPr>
        <p:spPr>
          <a:xfrm>
            <a:off x="640068" y="2148277"/>
            <a:ext cx="8271176" cy="3559796"/>
          </a:xfrm>
        </p:spPr>
        <p:txBody>
          <a:bodyPr>
            <a:normAutofit/>
          </a:bodyPr>
          <a:lstStyle/>
          <a:p>
            <a:pPr marL="0" indent="0">
              <a:buNone/>
            </a:pPr>
            <a:r>
              <a:rPr lang="en-GB" sz="2400" b="1">
                <a:latin typeface="Arial" panose="020B0604020202020204" pitchFamily="34" charset="0"/>
                <a:cs typeface="Arial" panose="020B0604020202020204" pitchFamily="34" charset="0"/>
              </a:rPr>
              <a:t>Build your confidence:</a:t>
            </a:r>
          </a:p>
          <a:p>
            <a:pPr>
              <a:buFont typeface="Arial" panose="020B0604020202020204" pitchFamily="34" charset="0"/>
              <a:buChar char="•"/>
            </a:pPr>
            <a:r>
              <a:rPr lang="en-GB" sz="2400">
                <a:latin typeface="Arial" panose="020B0604020202020204" pitchFamily="34" charset="0"/>
                <a:cs typeface="Arial" panose="020B0604020202020204" pitchFamily="34" charset="0"/>
              </a:rPr>
              <a:t>Practice navigating the library webpages and catalogue.</a:t>
            </a:r>
          </a:p>
          <a:p>
            <a:pPr>
              <a:buFont typeface="Arial" panose="020B0604020202020204" pitchFamily="34" charset="0"/>
              <a:buChar char="•"/>
            </a:pPr>
            <a:r>
              <a:rPr lang="en-GB" sz="2400">
                <a:latin typeface="Arial" panose="020B0604020202020204" pitchFamily="34" charset="0"/>
                <a:cs typeface="Arial" panose="020B0604020202020204" pitchFamily="34" charset="0"/>
              </a:rPr>
              <a:t>Find out what you don’t know.</a:t>
            </a:r>
          </a:p>
          <a:p>
            <a:pPr>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0" indent="0">
              <a:buNone/>
            </a:pPr>
            <a:r>
              <a:rPr lang="en-GB" sz="2400" b="1">
                <a:latin typeface="Arial" panose="020B0604020202020204" pitchFamily="34" charset="0"/>
                <a:cs typeface="Arial" panose="020B0604020202020204" pitchFamily="34" charset="0"/>
              </a:rPr>
              <a:t>Develop your academic skills:</a:t>
            </a:r>
          </a:p>
          <a:p>
            <a:pPr>
              <a:buFont typeface="Arial" panose="020B0604020202020204" pitchFamily="34" charset="0"/>
              <a:buChar char="•"/>
            </a:pPr>
            <a:r>
              <a:rPr lang="en-GB" sz="2400">
                <a:latin typeface="Arial" panose="020B0604020202020204" pitchFamily="34" charset="0"/>
                <a:cs typeface="Arial" panose="020B0604020202020204" pitchFamily="34" charset="0"/>
              </a:rPr>
              <a:t>Explore and complete the infoskills units to help fill gaps in your knowledge and skills.</a:t>
            </a:r>
          </a:p>
          <a:p>
            <a:pPr>
              <a:buFont typeface="Arial" panose="020B0604020202020204" pitchFamily="34" charset="0"/>
              <a:buChar char="•"/>
            </a:pPr>
            <a:endParaRPr lang="en-GB"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AC4950B-AAD0-D6E1-53E3-A86CF96465B1}"/>
              </a:ext>
            </a:extLst>
          </p:cNvPr>
          <p:cNvSpPr txBox="1"/>
          <p:nvPr/>
        </p:nvSpPr>
        <p:spPr>
          <a:xfrm>
            <a:off x="9360051" y="580475"/>
            <a:ext cx="238314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Advanced Searching</a:t>
            </a:r>
            <a:endParaRPr lang="en-US">
              <a:solidFill>
                <a:schemeClr val="bg1"/>
              </a:solidFill>
            </a:endParaRPr>
          </a:p>
        </p:txBody>
      </p:sp>
      <p:pic>
        <p:nvPicPr>
          <p:cNvPr id="6" name="Picture 5" descr="Hiker with arms in air">
            <a:extLst>
              <a:ext uri="{FF2B5EF4-FFF2-40B4-BE49-F238E27FC236}">
                <a16:creationId xmlns:a16="http://schemas.microsoft.com/office/drawing/2014/main" id="{67D94573-B044-FB54-5F35-FD896672C9D1}"/>
              </a:ext>
            </a:extLst>
          </p:cNvPr>
          <p:cNvPicPr>
            <a:picLocks noChangeAspect="1"/>
          </p:cNvPicPr>
          <p:nvPr/>
        </p:nvPicPr>
        <p:blipFill>
          <a:blip r:embed="rId4" cstate="print">
            <a:extLst>
              <a:ext uri="{28A0092B-C50C-407E-A947-70E740481C1C}">
                <a14:useLocalDpi xmlns:a14="http://schemas.microsoft.com/office/drawing/2010/main" val="0"/>
              </a:ext>
            </a:extLst>
          </a:blip>
          <a:srcRect l="57333" t="-313" r="-1185" b="313"/>
          <a:stretch>
            <a:fillRect/>
          </a:stretch>
        </p:blipFill>
        <p:spPr>
          <a:xfrm>
            <a:off x="9429386" y="2060832"/>
            <a:ext cx="2313806" cy="343999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81B27550-A576-0DEF-2E3C-630A002BF9AB}"/>
              </a:ext>
            </a:extLst>
          </p:cNvPr>
          <p:cNvSpPr txBox="1"/>
          <p:nvPr/>
        </p:nvSpPr>
        <p:spPr>
          <a:xfrm>
            <a:off x="310262" y="1354604"/>
            <a:ext cx="11571476" cy="461665"/>
          </a:xfrm>
          <a:prstGeom prst="rect">
            <a:avLst/>
          </a:prstGeom>
          <a:noFill/>
        </p:spPr>
        <p:txBody>
          <a:bodyPr wrap="square">
            <a:spAutoFit/>
          </a:bodyPr>
          <a:lstStyle/>
          <a:p>
            <a:pPr marL="0" indent="0">
              <a:buNone/>
            </a:pPr>
            <a:r>
              <a:rPr lang="en-GB" sz="2400" b="1">
                <a:solidFill>
                  <a:schemeClr val="accent2"/>
                </a:solidFill>
                <a:latin typeface="Arial" panose="020B0604020202020204" pitchFamily="34" charset="0"/>
                <a:cs typeface="Arial" panose="020B0604020202020204" pitchFamily="34" charset="0"/>
              </a:rPr>
              <a:t>Improved familiarity = improved confidence = improved searching and results!</a:t>
            </a:r>
          </a:p>
        </p:txBody>
      </p:sp>
    </p:spTree>
    <p:extLst>
      <p:ext uri="{BB962C8B-B14F-4D97-AF65-F5344CB8AC3E}">
        <p14:creationId xmlns:p14="http://schemas.microsoft.com/office/powerpoint/2010/main" val="1574920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4F24E-2663-9711-FDA7-6CF7F9C3D01F}"/>
              </a:ext>
            </a:extLst>
          </p:cNvPr>
          <p:cNvSpPr>
            <a:spLocks noGrp="1"/>
          </p:cNvSpPr>
          <p:nvPr>
            <p:ph type="title"/>
          </p:nvPr>
        </p:nvSpPr>
        <p:spPr>
          <a:xfrm>
            <a:off x="358219" y="365125"/>
            <a:ext cx="11481847" cy="594995"/>
          </a:xfrm>
        </p:spPr>
        <p:txBody>
          <a:bodyPr>
            <a:normAutofit fontScale="90000"/>
          </a:bodyPr>
          <a:lstStyle/>
          <a:p>
            <a:r>
              <a:rPr lang="en-GB" b="1">
                <a:latin typeface="+mn-lt"/>
              </a:rPr>
              <a:t>Searching the Internet</a:t>
            </a:r>
            <a:endParaRPr lang="en-US" b="1">
              <a:latin typeface="+mn-lt"/>
            </a:endParaRPr>
          </a:p>
        </p:txBody>
      </p:sp>
      <p:sp>
        <p:nvSpPr>
          <p:cNvPr id="4" name="TextBox 4">
            <a:extLst>
              <a:ext uri="{FF2B5EF4-FFF2-40B4-BE49-F238E27FC236}">
                <a16:creationId xmlns:a16="http://schemas.microsoft.com/office/drawing/2014/main" id="{F01015C5-6A2E-4D6F-B811-F58AB9E83D3E}"/>
              </a:ext>
            </a:extLst>
          </p:cNvPr>
          <p:cNvSpPr txBox="1">
            <a:spLocks noGrp="1"/>
          </p:cNvSpPr>
          <p:nvPr>
            <p:ph sz="quarter" idx="10"/>
          </p:nvPr>
        </p:nvSpPr>
        <p:spPr>
          <a:xfrm>
            <a:off x="449405" y="1246100"/>
            <a:ext cx="5553206" cy="318856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GB" sz="2400" b="1">
                <a:latin typeface="Calibri"/>
                <a:cs typeface="Calibri"/>
              </a:rPr>
              <a:t>Domain searching </a:t>
            </a:r>
            <a:r>
              <a:rPr lang="en-GB" sz="2400">
                <a:latin typeface="Calibri"/>
                <a:cs typeface="Calibri"/>
              </a:rPr>
              <a:t>– add to Google search:</a:t>
            </a:r>
            <a:endParaRPr lang="en-GB" sz="2400">
              <a:latin typeface="Calibri"/>
              <a:ea typeface="+mn-lt"/>
              <a:cs typeface="Calibri"/>
            </a:endParaRPr>
          </a:p>
          <a:p>
            <a:pPr marL="342900" indent="-342900"/>
            <a:r>
              <a:rPr lang="en-GB" sz="2400" err="1">
                <a:solidFill>
                  <a:schemeClr val="accent2"/>
                </a:solidFill>
                <a:latin typeface="Calibri"/>
                <a:cs typeface="Calibri"/>
              </a:rPr>
              <a:t>site:ac.uk</a:t>
            </a:r>
            <a:r>
              <a:rPr lang="en-GB" sz="2400">
                <a:solidFill>
                  <a:schemeClr val="accent2"/>
                </a:solidFill>
                <a:latin typeface="Calibri"/>
                <a:cs typeface="Calibri"/>
              </a:rPr>
              <a:t> </a:t>
            </a:r>
            <a:r>
              <a:rPr lang="en-GB" sz="2400">
                <a:latin typeface="Calibri"/>
                <a:cs typeface="Calibri"/>
              </a:rPr>
              <a:t>(Academic)   </a:t>
            </a:r>
            <a:r>
              <a:rPr lang="en-US" sz="2400">
                <a:latin typeface="Calibri"/>
                <a:cs typeface="Calibri"/>
              </a:rPr>
              <a:t> </a:t>
            </a:r>
            <a:endParaRPr lang="en-US" sz="2400">
              <a:ea typeface="+mn-lt"/>
              <a:cs typeface="+mn-lt"/>
            </a:endParaRPr>
          </a:p>
          <a:p>
            <a:pPr marL="342900" indent="-342900"/>
            <a:r>
              <a:rPr lang="en-GB" sz="2400" err="1">
                <a:solidFill>
                  <a:schemeClr val="accent2"/>
                </a:solidFill>
                <a:latin typeface="Calibri"/>
                <a:cs typeface="Calibri"/>
              </a:rPr>
              <a:t>site:gov.uk</a:t>
            </a:r>
            <a:r>
              <a:rPr lang="en-GB" sz="2400">
                <a:solidFill>
                  <a:schemeClr val="accent2"/>
                </a:solidFill>
                <a:latin typeface="Calibri"/>
                <a:cs typeface="Calibri"/>
              </a:rPr>
              <a:t> </a:t>
            </a:r>
            <a:r>
              <a:rPr lang="en-GB" sz="2400">
                <a:latin typeface="Calibri"/>
                <a:cs typeface="Calibri"/>
              </a:rPr>
              <a:t>(UK government) </a:t>
            </a:r>
            <a:endParaRPr lang="en-US" sz="2400">
              <a:ea typeface="+mn-lt"/>
              <a:cs typeface="+mn-lt"/>
            </a:endParaRPr>
          </a:p>
          <a:p>
            <a:pPr marL="342900" indent="-342900"/>
            <a:r>
              <a:rPr lang="en-GB" sz="2400" err="1">
                <a:solidFill>
                  <a:schemeClr val="accent2"/>
                </a:solidFill>
                <a:latin typeface="Calibri"/>
                <a:cs typeface="Calibri"/>
              </a:rPr>
              <a:t>site:wales</a:t>
            </a:r>
            <a:r>
              <a:rPr lang="en-GB" sz="2400">
                <a:solidFill>
                  <a:schemeClr val="accent2"/>
                </a:solidFill>
                <a:latin typeface="Calibri"/>
                <a:cs typeface="Calibri"/>
              </a:rPr>
              <a:t> </a:t>
            </a:r>
          </a:p>
          <a:p>
            <a:pPr marL="342900" indent="-342900"/>
            <a:r>
              <a:rPr lang="en-GB" sz="2400" err="1">
                <a:solidFill>
                  <a:schemeClr val="accent2"/>
                </a:solidFill>
                <a:latin typeface="Calibri"/>
                <a:ea typeface="+mn-lt"/>
                <a:cs typeface="Calibri"/>
              </a:rPr>
              <a:t>site:cymru</a:t>
            </a:r>
            <a:endParaRPr lang="en-US" sz="2400">
              <a:ea typeface="+mn-lt"/>
              <a:cs typeface="+mn-lt"/>
            </a:endParaRPr>
          </a:p>
          <a:p>
            <a:pPr marL="342900" indent="-342900"/>
            <a:r>
              <a:rPr lang="en-GB" sz="2400" err="1">
                <a:solidFill>
                  <a:schemeClr val="accent2"/>
                </a:solidFill>
                <a:latin typeface="Calibri"/>
                <a:cs typeface="Calibri"/>
              </a:rPr>
              <a:t>site:sch.uk</a:t>
            </a:r>
            <a:r>
              <a:rPr lang="en-GB" sz="2400">
                <a:solidFill>
                  <a:schemeClr val="accent2"/>
                </a:solidFill>
                <a:latin typeface="Calibri"/>
                <a:cs typeface="Calibri"/>
              </a:rPr>
              <a:t> </a:t>
            </a:r>
            <a:r>
              <a:rPr lang="en-GB" sz="2400">
                <a:latin typeface="Calibri"/>
                <a:cs typeface="Calibri"/>
              </a:rPr>
              <a:t>(Schools)</a:t>
            </a:r>
            <a:endParaRPr lang="en-US" sz="2400">
              <a:ea typeface="+mn-lt"/>
              <a:cs typeface="+mn-lt"/>
            </a:endParaRPr>
          </a:p>
          <a:p>
            <a:pPr marL="342900" indent="-342900"/>
            <a:r>
              <a:rPr lang="en-GB" sz="2400" err="1">
                <a:solidFill>
                  <a:schemeClr val="accent2"/>
                </a:solidFill>
                <a:latin typeface="Calibri"/>
                <a:cs typeface="Calibri"/>
              </a:rPr>
              <a:t>site:nhs.uk</a:t>
            </a:r>
            <a:r>
              <a:rPr lang="en-GB" sz="2400">
                <a:solidFill>
                  <a:schemeClr val="accent2"/>
                </a:solidFill>
                <a:latin typeface="Calibri"/>
                <a:cs typeface="Calibri"/>
              </a:rPr>
              <a:t> </a:t>
            </a:r>
            <a:r>
              <a:rPr lang="en-GB" sz="2400">
                <a:latin typeface="Calibri"/>
                <a:cs typeface="Calibri"/>
              </a:rPr>
              <a:t>(National Health Service) </a:t>
            </a:r>
            <a:r>
              <a:rPr lang="en-US" sz="2400">
                <a:latin typeface="Calibri"/>
                <a:cs typeface="Calibri"/>
              </a:rPr>
              <a:t> </a:t>
            </a:r>
          </a:p>
        </p:txBody>
      </p:sp>
      <p:sp>
        <p:nvSpPr>
          <p:cNvPr id="6" name="TextBox 5">
            <a:extLst>
              <a:ext uri="{FF2B5EF4-FFF2-40B4-BE49-F238E27FC236}">
                <a16:creationId xmlns:a16="http://schemas.microsoft.com/office/drawing/2014/main" id="{D5BE37DC-5F1C-8602-14BD-C97DD91731CB}"/>
              </a:ext>
            </a:extLst>
          </p:cNvPr>
          <p:cNvSpPr txBox="1"/>
          <p:nvPr/>
        </p:nvSpPr>
        <p:spPr>
          <a:xfrm>
            <a:off x="8628448" y="577028"/>
            <a:ext cx="257088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Searching the Internet</a:t>
            </a:r>
            <a:endParaRPr lang="en-US">
              <a:solidFill>
                <a:schemeClr val="bg1"/>
              </a:solidFill>
            </a:endParaRPr>
          </a:p>
        </p:txBody>
      </p:sp>
      <p:pic>
        <p:nvPicPr>
          <p:cNvPr id="8" name="Picture 7" descr="Students using laptop in a classroom">
            <a:extLst>
              <a:ext uri="{FF2B5EF4-FFF2-40B4-BE49-F238E27FC236}">
                <a16:creationId xmlns:a16="http://schemas.microsoft.com/office/drawing/2014/main" id="{EB81E298-DDDD-749A-7FA9-4925996A0B7D}"/>
              </a:ext>
            </a:extLst>
          </p:cNvPr>
          <p:cNvPicPr>
            <a:picLocks noChangeAspect="1"/>
          </p:cNvPicPr>
          <p:nvPr/>
        </p:nvPicPr>
        <p:blipFill>
          <a:blip r:embed="rId3"/>
          <a:stretch>
            <a:fillRect/>
          </a:stretch>
        </p:blipFill>
        <p:spPr>
          <a:xfrm>
            <a:off x="6980956" y="1457972"/>
            <a:ext cx="4229339" cy="281887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4" name="Arrow: Right 13">
            <a:extLst>
              <a:ext uri="{FF2B5EF4-FFF2-40B4-BE49-F238E27FC236}">
                <a16:creationId xmlns:a16="http://schemas.microsoft.com/office/drawing/2014/main" id="{42C2B245-152B-B1D7-9B74-BDD5ED2F4E81}"/>
              </a:ext>
            </a:extLst>
          </p:cNvPr>
          <p:cNvSpPr/>
          <p:nvPr/>
        </p:nvSpPr>
        <p:spPr>
          <a:xfrm>
            <a:off x="9596507" y="4937585"/>
            <a:ext cx="978408" cy="484632"/>
          </a:xfrm>
          <a:prstGeom prst="righ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5B82F6E-E725-BC1C-4A77-272E04F0A598}"/>
              </a:ext>
            </a:extLst>
          </p:cNvPr>
          <p:cNvPicPr>
            <a:picLocks noChangeAspect="1"/>
          </p:cNvPicPr>
          <p:nvPr/>
        </p:nvPicPr>
        <p:blipFill>
          <a:blip r:embed="rId4"/>
          <a:stretch>
            <a:fillRect/>
          </a:stretch>
        </p:blipFill>
        <p:spPr>
          <a:xfrm>
            <a:off x="1207824" y="4831585"/>
            <a:ext cx="7887801" cy="59063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43C3914E-BD4B-56D6-47CB-792F12372107}"/>
              </a:ext>
            </a:extLst>
          </p:cNvPr>
          <p:cNvSpPr txBox="1"/>
          <p:nvPr/>
        </p:nvSpPr>
        <p:spPr>
          <a:xfrm>
            <a:off x="10872216" y="4937585"/>
            <a:ext cx="758952" cy="369332"/>
          </a:xfrm>
          <a:prstGeom prst="rect">
            <a:avLst/>
          </a:prstGeom>
          <a:noFill/>
        </p:spPr>
        <p:txBody>
          <a:bodyPr wrap="square" rtlCol="0">
            <a:spAutoFit/>
          </a:bodyPr>
          <a:lstStyle/>
          <a:p>
            <a:r>
              <a:rPr lang="en-GB" dirty="0">
                <a:hlinkClick r:id="rId5"/>
              </a:rPr>
              <a:t>LINK</a:t>
            </a:r>
            <a:endParaRPr lang="en-US" dirty="0"/>
          </a:p>
        </p:txBody>
      </p:sp>
    </p:spTree>
    <p:extLst>
      <p:ext uri="{BB962C8B-B14F-4D97-AF65-F5344CB8AC3E}">
        <p14:creationId xmlns:p14="http://schemas.microsoft.com/office/powerpoint/2010/main" val="205494438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a:xfrm>
            <a:off x="358219" y="365126"/>
            <a:ext cx="11481847" cy="570516"/>
          </a:xfrm>
        </p:spPr>
        <p:txBody>
          <a:bodyPr>
            <a:normAutofit fontScale="90000"/>
          </a:bodyPr>
          <a:lstStyle/>
          <a:p>
            <a:r>
              <a:rPr lang="en-GB">
                <a:latin typeface="+mn-lt"/>
              </a:rPr>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449219" y="1123660"/>
            <a:ext cx="8903828" cy="780249"/>
          </a:xfrm>
        </p:spPr>
        <p:txBody>
          <a:bodyPr>
            <a:noAutofit/>
          </a:bodyPr>
          <a:lstStyle/>
          <a:p>
            <a:pPr marL="0" indent="0">
              <a:buNone/>
            </a:pPr>
            <a:r>
              <a:rPr lang="en-GB" sz="2200" b="1">
                <a:solidFill>
                  <a:schemeClr val="accent2"/>
                </a:solidFill>
                <a:latin typeface="Calibri" panose="020F0502020204030204" pitchFamily="34" charset="0"/>
                <a:cs typeface="Calibri" panose="020F0502020204030204" pitchFamily="34" charset="0"/>
              </a:rPr>
              <a:t>Consider</a:t>
            </a:r>
            <a:r>
              <a:rPr lang="en-GB" sz="2200" b="1">
                <a:latin typeface="Calibri" panose="020F0502020204030204" pitchFamily="34" charset="0"/>
                <a:cs typeface="Calibri" panose="020F0502020204030204" pitchFamily="34" charset="0"/>
              </a:rPr>
              <a:t> </a:t>
            </a:r>
            <a:r>
              <a:rPr lang="en-GB" sz="2200">
                <a:latin typeface="Calibri" panose="020F0502020204030204" pitchFamily="34" charset="0"/>
                <a:cs typeface="Calibri" panose="020F0502020204030204" pitchFamily="34" charset="0"/>
              </a:rPr>
              <a:t>the source and quality of the information you are using. </a:t>
            </a:r>
          </a:p>
          <a:p>
            <a:pPr marL="0" indent="0">
              <a:buNone/>
            </a:pPr>
            <a:r>
              <a:rPr lang="en-GB" sz="2200" b="1">
                <a:solidFill>
                  <a:schemeClr val="accent2"/>
                </a:solidFill>
                <a:latin typeface="Calibri" panose="020F0502020204030204" pitchFamily="34" charset="0"/>
                <a:cs typeface="Calibri" panose="020F0502020204030204" pitchFamily="34" charset="0"/>
              </a:rPr>
              <a:t>Apply</a:t>
            </a:r>
            <a:r>
              <a:rPr lang="en-GB" sz="2200">
                <a:latin typeface="Calibri" panose="020F0502020204030204" pitchFamily="34" charset="0"/>
                <a:cs typeface="Calibri" panose="020F0502020204030204" pitchFamily="34" charset="0"/>
              </a:rPr>
              <a:t> critical thinking and reasoning.</a:t>
            </a:r>
          </a:p>
          <a:p>
            <a:pPr marL="0" indent="0">
              <a:buNone/>
            </a:pPr>
            <a:r>
              <a:rPr lang="en-GB" sz="2000">
                <a:latin typeface="Calibri" panose="020F0502020204030204" pitchFamily="34" charset="0"/>
                <a:cs typeface="Calibri" panose="020F0502020204030204" pitchFamily="34" charset="0"/>
              </a:rPr>
              <a:t> </a:t>
            </a:r>
            <a:endParaRPr lang="en-GB" sz="2000">
              <a:solidFill>
                <a:schemeClr val="accent2"/>
              </a:solidFill>
              <a:latin typeface="Calibri" panose="020F0502020204030204" pitchFamily="34" charset="0"/>
              <a:cs typeface="Calibri" panose="020F0502020204030204" pitchFamily="34" charset="0"/>
            </a:endParaRPr>
          </a:p>
        </p:txBody>
      </p:sp>
      <p:grpSp>
        <p:nvGrpSpPr>
          <p:cNvPr id="6" name="Group 5">
            <a:extLst>
              <a:ext uri="{FF2B5EF4-FFF2-40B4-BE49-F238E27FC236}">
                <a16:creationId xmlns:a16="http://schemas.microsoft.com/office/drawing/2014/main" id="{8A9E2B70-896C-D70A-1D3D-A3F8E90307BD}"/>
              </a:ext>
            </a:extLst>
          </p:cNvPr>
          <p:cNvGrpSpPr/>
          <p:nvPr/>
        </p:nvGrpSpPr>
        <p:grpSpPr>
          <a:xfrm>
            <a:off x="903772" y="2073871"/>
            <a:ext cx="1648796" cy="2862322"/>
            <a:chOff x="698241" y="2989595"/>
            <a:chExt cx="1648796" cy="2862322"/>
          </a:xfrm>
        </p:grpSpPr>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1002303" y="3095355"/>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urrency</a:t>
              </a:r>
              <a:endParaRPr lang="en-GB" sz="240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1034664" y="36665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elevance</a:t>
              </a:r>
              <a:endParaRPr lang="en-GB" sz="2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1034663" y="42157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uthority</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1034663"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81218"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grpSp>
      <p:grpSp>
        <p:nvGrpSpPr>
          <p:cNvPr id="12" name="Group 11">
            <a:extLst>
              <a:ext uri="{FF2B5EF4-FFF2-40B4-BE49-F238E27FC236}">
                <a16:creationId xmlns:a16="http://schemas.microsoft.com/office/drawing/2014/main" id="{90CABB8F-7514-D127-5D1F-58280B099BB3}"/>
              </a:ext>
            </a:extLst>
          </p:cNvPr>
          <p:cNvGrpSpPr/>
          <p:nvPr/>
        </p:nvGrpSpPr>
        <p:grpSpPr>
          <a:xfrm>
            <a:off x="4024212" y="2179631"/>
            <a:ext cx="4065229" cy="2308324"/>
            <a:chOff x="7856620" y="3203250"/>
            <a:chExt cx="4260549" cy="2308324"/>
          </a:xfrm>
        </p:grpSpPr>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nvestigate</a:t>
              </a:r>
              <a:endParaRPr lang="en-GB" sz="240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ind</a:t>
              </a:r>
              <a:r>
                <a:rPr lang="en-GB" sz="240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race back to original context.</a:t>
              </a:r>
            </a:p>
          </p:txBody>
        </p:sp>
      </p:grpSp>
      <p:sp>
        <p:nvSpPr>
          <p:cNvPr id="13" name="TextBox 12">
            <a:extLst>
              <a:ext uri="{FF2B5EF4-FFF2-40B4-BE49-F238E27FC236}">
                <a16:creationId xmlns:a16="http://schemas.microsoft.com/office/drawing/2014/main" id="{29E9202D-A7F4-2017-2B8E-A68DF4283CB2}"/>
              </a:ext>
            </a:extLst>
          </p:cNvPr>
          <p:cNvSpPr txBox="1"/>
          <p:nvPr/>
        </p:nvSpPr>
        <p:spPr>
          <a:xfrm>
            <a:off x="9244786" y="331002"/>
            <a:ext cx="266729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Evaluating Information</a:t>
            </a:r>
            <a:endParaRPr lang="en-GB" sz="2000" b="1">
              <a:solidFill>
                <a:schemeClr val="bg1"/>
              </a:solidFill>
              <a:latin typeface="Calibri"/>
              <a:ea typeface="Calibri Light"/>
              <a:cs typeface="Calibri Light"/>
            </a:endParaRPr>
          </a:p>
        </p:txBody>
      </p:sp>
      <p:grpSp>
        <p:nvGrpSpPr>
          <p:cNvPr id="28" name="Group 27">
            <a:extLst>
              <a:ext uri="{FF2B5EF4-FFF2-40B4-BE49-F238E27FC236}">
                <a16:creationId xmlns:a16="http://schemas.microsoft.com/office/drawing/2014/main" id="{E3D0479B-59AA-04F7-8980-0F79956D045C}"/>
              </a:ext>
            </a:extLst>
          </p:cNvPr>
          <p:cNvGrpSpPr/>
          <p:nvPr/>
        </p:nvGrpSpPr>
        <p:grpSpPr>
          <a:xfrm>
            <a:off x="9040419" y="1876294"/>
            <a:ext cx="2595280" cy="2862322"/>
            <a:chOff x="7454499" y="2315611"/>
            <a:chExt cx="2595280" cy="2862322"/>
          </a:xfrm>
        </p:grpSpPr>
        <p:grpSp>
          <p:nvGrpSpPr>
            <p:cNvPr id="14" name="Group 13">
              <a:extLst>
                <a:ext uri="{FF2B5EF4-FFF2-40B4-BE49-F238E27FC236}">
                  <a16:creationId xmlns:a16="http://schemas.microsoft.com/office/drawing/2014/main" id="{9D0570D5-4A52-FCA8-D694-553868B381F6}"/>
                </a:ext>
              </a:extLst>
            </p:cNvPr>
            <p:cNvGrpSpPr/>
            <p:nvPr/>
          </p:nvGrpSpPr>
          <p:grpSpPr>
            <a:xfrm>
              <a:off x="7454499" y="2315611"/>
              <a:ext cx="2595280" cy="2862322"/>
              <a:chOff x="7856620" y="3203250"/>
              <a:chExt cx="2465392" cy="2862322"/>
            </a:xfrm>
          </p:grpSpPr>
          <p:sp>
            <p:nvSpPr>
              <p:cNvPr id="15" name="TextBox 14">
                <a:extLst>
                  <a:ext uri="{FF2B5EF4-FFF2-40B4-BE49-F238E27FC236}">
                    <a16:creationId xmlns:a16="http://schemas.microsoft.com/office/drawing/2014/main" id="{86E968BD-4B9B-0325-B2FA-3BC902178D86}"/>
                  </a:ext>
                </a:extLst>
              </p:cNvPr>
              <p:cNvSpPr txBox="1"/>
              <p:nvPr/>
            </p:nvSpPr>
            <p:spPr>
              <a:xfrm>
                <a:off x="7856620" y="3203250"/>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O</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N</a:t>
                </a:r>
              </a:p>
            </p:txBody>
          </p:sp>
          <p:sp>
            <p:nvSpPr>
              <p:cNvPr id="22" name="TextBox 21">
                <a:extLst>
                  <a:ext uri="{FF2B5EF4-FFF2-40B4-BE49-F238E27FC236}">
                    <a16:creationId xmlns:a16="http://schemas.microsoft.com/office/drawing/2014/main" id="{1D6C3994-7989-9891-076B-41397B1C026B}"/>
                  </a:ext>
                </a:extLst>
              </p:cNvPr>
              <p:cNvSpPr txBox="1"/>
              <p:nvPr/>
            </p:nvSpPr>
            <p:spPr>
              <a:xfrm>
                <a:off x="8156154" y="333555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ccurate</a:t>
                </a:r>
                <a:endParaRPr lang="en-GB" sz="2400">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D7E2731D-C95E-637D-4E8B-CE08F1B13262}"/>
                  </a:ext>
                </a:extLst>
              </p:cNvPr>
              <p:cNvSpPr txBox="1"/>
              <p:nvPr/>
            </p:nvSpPr>
            <p:spPr>
              <a:xfrm>
                <a:off x="8163019" y="3861770"/>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urrent</a:t>
                </a:r>
                <a:endParaRPr lang="en-GB" sz="2400">
                  <a:latin typeface="Calibri" panose="020F0502020204030204" pitchFamily="34" charset="0"/>
                  <a:cs typeface="Calibri" panose="020F0502020204030204" pitchFamily="34" charset="0"/>
                </a:endParaRPr>
              </a:p>
            </p:txBody>
          </p:sp>
          <p:sp>
            <p:nvSpPr>
              <p:cNvPr id="25" name="TextBox 24">
                <a:extLst>
                  <a:ext uri="{FF2B5EF4-FFF2-40B4-BE49-F238E27FC236}">
                    <a16:creationId xmlns:a16="http://schemas.microsoft.com/office/drawing/2014/main" id="{B9B736C6-C45C-39C5-180E-4D5BC04F3738}"/>
                  </a:ext>
                </a:extLst>
              </p:cNvPr>
              <p:cNvSpPr txBox="1"/>
              <p:nvPr/>
            </p:nvSpPr>
            <p:spPr>
              <a:xfrm>
                <a:off x="8206866" y="4403578"/>
                <a:ext cx="1179431"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bjective</a:t>
                </a:r>
                <a:endParaRPr lang="en-GB" sz="2400">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268F3085-525F-B027-91D9-379155F7ED7F}"/>
                  </a:ext>
                </a:extLst>
              </p:cNvPr>
              <p:cNvSpPr txBox="1"/>
              <p:nvPr/>
            </p:nvSpPr>
            <p:spPr>
              <a:xfrm>
                <a:off x="8153602" y="4961891"/>
                <a:ext cx="1241490"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elevant</a:t>
                </a:r>
                <a:endParaRPr lang="en-GB" sz="2400">
                  <a:latin typeface="Calibri" panose="020F0502020204030204" pitchFamily="34" charset="0"/>
                  <a:cs typeface="Calibri" panose="020F0502020204030204" pitchFamily="34" charset="0"/>
                </a:endParaRPr>
              </a:p>
            </p:txBody>
          </p:sp>
        </p:grpSp>
        <p:sp>
          <p:nvSpPr>
            <p:cNvPr id="27" name="TextBox 26">
              <a:extLst>
                <a:ext uri="{FF2B5EF4-FFF2-40B4-BE49-F238E27FC236}">
                  <a16:creationId xmlns:a16="http://schemas.microsoft.com/office/drawing/2014/main" id="{AFA476DB-5E40-30C0-57C5-D0DCDB97FFC8}"/>
                </a:ext>
              </a:extLst>
            </p:cNvPr>
            <p:cNvSpPr txBox="1"/>
            <p:nvPr/>
          </p:nvSpPr>
          <p:spPr>
            <a:xfrm>
              <a:off x="7807938" y="4623131"/>
              <a:ext cx="1184575"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amed</a:t>
              </a:r>
              <a:endParaRPr lang="en-GB" sz="2400">
                <a:latin typeface="Calibri" panose="020F0502020204030204" pitchFamily="34" charset="0"/>
                <a:cs typeface="Calibri" panose="020F0502020204030204" pitchFamily="34" charset="0"/>
              </a:endParaRPr>
            </a:p>
          </p:txBody>
        </p:sp>
      </p:grpSp>
      <p:sp>
        <p:nvSpPr>
          <p:cNvPr id="29" name="TextBox 28">
            <a:extLst>
              <a:ext uri="{FF2B5EF4-FFF2-40B4-BE49-F238E27FC236}">
                <a16:creationId xmlns:a16="http://schemas.microsoft.com/office/drawing/2014/main" id="{5D4BC15B-D817-ABF5-BBC4-BCB2CF667184}"/>
              </a:ext>
            </a:extLst>
          </p:cNvPr>
          <p:cNvSpPr txBox="1"/>
          <p:nvPr/>
        </p:nvSpPr>
        <p:spPr>
          <a:xfrm>
            <a:off x="8868613" y="4951621"/>
            <a:ext cx="2678611"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4"/>
              </a:rPr>
              <a:t>ACORN</a:t>
            </a:r>
            <a:r>
              <a:rPr lang="en-GB">
                <a:solidFill>
                  <a:schemeClr val="accent2"/>
                </a:solidFill>
                <a:latin typeface="Calibri" panose="020F0502020204030204" pitchFamily="34" charset="0"/>
                <a:cs typeface="Calibri" panose="020F0502020204030204" pitchFamily="34" charset="0"/>
              </a:rPr>
              <a:t> (article and video)</a:t>
            </a:r>
            <a:endParaRPr lang="en-US"/>
          </a:p>
        </p:txBody>
      </p:sp>
      <p:sp>
        <p:nvSpPr>
          <p:cNvPr id="30" name="TextBox 29">
            <a:extLst>
              <a:ext uri="{FF2B5EF4-FFF2-40B4-BE49-F238E27FC236}">
                <a16:creationId xmlns:a16="http://schemas.microsoft.com/office/drawing/2014/main" id="{E8117880-C260-AB01-799B-62130D3215CC}"/>
              </a:ext>
            </a:extLst>
          </p:cNvPr>
          <p:cNvSpPr txBox="1"/>
          <p:nvPr/>
        </p:nvSpPr>
        <p:spPr>
          <a:xfrm>
            <a:off x="4509694" y="4894855"/>
            <a:ext cx="1408101"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5"/>
              </a:rPr>
              <a:t>SIFT </a:t>
            </a:r>
            <a:r>
              <a:rPr lang="en-GB">
                <a:solidFill>
                  <a:schemeClr val="accent2"/>
                </a:solidFill>
                <a:latin typeface="Calibri" panose="020F0502020204030204" pitchFamily="34" charset="0"/>
                <a:cs typeface="Calibri" panose="020F0502020204030204" pitchFamily="34" charset="0"/>
              </a:rPr>
              <a:t>(video)</a:t>
            </a:r>
          </a:p>
        </p:txBody>
      </p:sp>
      <p:sp>
        <p:nvSpPr>
          <p:cNvPr id="31" name="TextBox 30">
            <a:extLst>
              <a:ext uri="{FF2B5EF4-FFF2-40B4-BE49-F238E27FC236}">
                <a16:creationId xmlns:a16="http://schemas.microsoft.com/office/drawing/2014/main" id="{46A13661-E957-5B7C-B9D9-026244612B3B}"/>
              </a:ext>
            </a:extLst>
          </p:cNvPr>
          <p:cNvSpPr txBox="1"/>
          <p:nvPr/>
        </p:nvSpPr>
        <p:spPr>
          <a:xfrm>
            <a:off x="903772" y="4897524"/>
            <a:ext cx="1753607"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6"/>
              </a:rPr>
              <a:t>CRAAP</a:t>
            </a:r>
            <a:r>
              <a:rPr lang="en-GB">
                <a:solidFill>
                  <a:schemeClr val="accent2"/>
                </a:solidFill>
                <a:latin typeface="Calibri" panose="020F0502020204030204" pitchFamily="34" charset="0"/>
                <a:cs typeface="Calibri" panose="020F0502020204030204" pitchFamily="34" charset="0"/>
              </a:rPr>
              <a:t> (video)</a:t>
            </a:r>
          </a:p>
        </p:txBody>
      </p:sp>
    </p:spTree>
    <p:extLst>
      <p:ext uri="{BB962C8B-B14F-4D97-AF65-F5344CB8AC3E}">
        <p14:creationId xmlns:p14="http://schemas.microsoft.com/office/powerpoint/2010/main" val="3218979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B08BD0-C832-5DD0-A28B-3328D2C4B4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B68BA4-44FA-642C-78AE-683C0AD03C58}"/>
              </a:ext>
            </a:extLst>
          </p:cNvPr>
          <p:cNvSpPr>
            <a:spLocks noGrp="1"/>
          </p:cNvSpPr>
          <p:nvPr>
            <p:ph type="title" idx="4294967295"/>
          </p:nvPr>
        </p:nvSpPr>
        <p:spPr>
          <a:xfrm>
            <a:off x="398061" y="100585"/>
            <a:ext cx="10515600" cy="1010554"/>
          </a:xfrm>
        </p:spPr>
        <p:txBody>
          <a:bodyPr>
            <a:normAutofit/>
          </a:bodyPr>
          <a:lstStyle/>
          <a:p>
            <a:r>
              <a:rPr lang="en-GB" sz="4000">
                <a:latin typeface="Calibri"/>
                <a:ea typeface="Calibri"/>
                <a:cs typeface="Calibri"/>
              </a:rPr>
              <a:t>Critical Evaluation: Checklist </a:t>
            </a:r>
            <a:endParaRPr lang="en-GB">
              <a:solidFill>
                <a:srgbClr val="000000"/>
              </a:solidFill>
              <a:latin typeface="Lucida Sans"/>
              <a:ea typeface="Calibri"/>
              <a:cs typeface="Calibri"/>
            </a:endParaRPr>
          </a:p>
        </p:txBody>
      </p:sp>
      <p:sp>
        <p:nvSpPr>
          <p:cNvPr id="4" name="TextBox 3">
            <a:extLst>
              <a:ext uri="{FF2B5EF4-FFF2-40B4-BE49-F238E27FC236}">
                <a16:creationId xmlns:a16="http://schemas.microsoft.com/office/drawing/2014/main" id="{40937AAE-12C9-2676-3F64-F9CB0F51E4E5}"/>
              </a:ext>
            </a:extLst>
          </p:cNvPr>
          <p:cNvSpPr txBox="1"/>
          <p:nvPr/>
        </p:nvSpPr>
        <p:spPr>
          <a:xfrm>
            <a:off x="286149" y="1631764"/>
            <a:ext cx="2409624" cy="3594702"/>
          </a:xfrm>
          <a:prstGeom prst="rect">
            <a:avLst/>
          </a:prstGeom>
          <a:noFill/>
          <a:ln w="190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spcBef>
                <a:spcPts val="1000"/>
              </a:spcBef>
            </a:pPr>
            <a:r>
              <a:rPr lang="en-GB" sz="2200">
                <a:latin typeface="Calibri"/>
                <a:ea typeface="Calibri"/>
                <a:cs typeface="Calibri"/>
                <a:hlinkClick r:id="rId3"/>
              </a:rPr>
              <a:t>Exeter University</a:t>
            </a:r>
            <a:r>
              <a:rPr lang="en-GB" sz="2200">
                <a:latin typeface="Calibri"/>
                <a:ea typeface="Calibri"/>
                <a:cs typeface="Calibri"/>
              </a:rPr>
              <a:t> have produced a great libguide on critically evaluating articles. It includes the following useful checklist: </a:t>
            </a:r>
            <a:endParaRPr lang="en-US" sz="2200">
              <a:latin typeface="Calibri"/>
              <a:ea typeface="Calibri"/>
              <a:cs typeface="Calibri"/>
            </a:endParaRPr>
          </a:p>
        </p:txBody>
      </p:sp>
      <p:sp>
        <p:nvSpPr>
          <p:cNvPr id="6" name="TextBox 5">
            <a:extLst>
              <a:ext uri="{FF2B5EF4-FFF2-40B4-BE49-F238E27FC236}">
                <a16:creationId xmlns:a16="http://schemas.microsoft.com/office/drawing/2014/main" id="{27297A86-C828-2A57-43BE-9D2BF8C8769D}"/>
              </a:ext>
            </a:extLst>
          </p:cNvPr>
          <p:cNvSpPr txBox="1"/>
          <p:nvPr/>
        </p:nvSpPr>
        <p:spPr>
          <a:xfrm>
            <a:off x="2926873" y="1010554"/>
            <a:ext cx="9142920" cy="46612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nSpc>
                <a:spcPct val="150000"/>
              </a:lnSpc>
              <a:buAutoNum type="arabicPeriod"/>
            </a:pPr>
            <a:r>
              <a:rPr lang="en-GB" sz="2000">
                <a:latin typeface="Calibri"/>
                <a:ea typeface="Calibri"/>
                <a:cs typeface="Calibri"/>
              </a:rPr>
              <a:t>Who is the author?</a:t>
            </a:r>
          </a:p>
          <a:p>
            <a:pPr marL="457200" indent="-457200">
              <a:lnSpc>
                <a:spcPct val="150000"/>
              </a:lnSpc>
              <a:buAutoNum type="arabicPeriod"/>
            </a:pPr>
            <a:r>
              <a:rPr lang="en-GB" sz="2000">
                <a:latin typeface="Calibri"/>
                <a:ea typeface="Calibri"/>
                <a:cs typeface="Calibri"/>
              </a:rPr>
              <a:t>When was the text written? How recent are the references?</a:t>
            </a:r>
          </a:p>
          <a:p>
            <a:pPr marL="457200" indent="-457200">
              <a:lnSpc>
                <a:spcPct val="150000"/>
              </a:lnSpc>
              <a:buAutoNum type="arabicPeriod"/>
            </a:pPr>
            <a:r>
              <a:rPr lang="en-GB" sz="2000">
                <a:latin typeface="Calibri"/>
                <a:ea typeface="Calibri"/>
                <a:cs typeface="Calibri"/>
              </a:rPr>
              <a:t>What kind of text is it?</a:t>
            </a:r>
          </a:p>
          <a:p>
            <a:pPr marL="457200" indent="-457200">
              <a:lnSpc>
                <a:spcPct val="150000"/>
              </a:lnSpc>
              <a:buAutoNum type="arabicPeriod"/>
            </a:pPr>
            <a:r>
              <a:rPr lang="en-GB" sz="2000">
                <a:latin typeface="Calibri"/>
                <a:ea typeface="Calibri"/>
                <a:cs typeface="Calibri"/>
              </a:rPr>
              <a:t>What is the key argument?</a:t>
            </a:r>
          </a:p>
          <a:p>
            <a:pPr marL="457200" indent="-457200">
              <a:lnSpc>
                <a:spcPct val="150000"/>
              </a:lnSpc>
              <a:buAutoNum type="arabicPeriod"/>
            </a:pPr>
            <a:r>
              <a:rPr lang="en-GB" sz="2000">
                <a:latin typeface="Calibri"/>
                <a:ea typeface="Calibri"/>
                <a:cs typeface="Calibri"/>
              </a:rPr>
              <a:t>How does the author structure, develop and support their argument?</a:t>
            </a:r>
          </a:p>
          <a:p>
            <a:pPr marL="457200" indent="-457200">
              <a:lnSpc>
                <a:spcPct val="150000"/>
              </a:lnSpc>
              <a:buAutoNum type="arabicPeriod"/>
            </a:pPr>
            <a:r>
              <a:rPr lang="en-GB" sz="2000">
                <a:latin typeface="Calibri"/>
                <a:ea typeface="Calibri"/>
                <a:cs typeface="Calibri"/>
              </a:rPr>
              <a:t>Is the evidence sound?</a:t>
            </a:r>
          </a:p>
          <a:p>
            <a:pPr marL="457200" indent="-457200">
              <a:lnSpc>
                <a:spcPct val="150000"/>
              </a:lnSpc>
              <a:buAutoNum type="arabicPeriod"/>
            </a:pPr>
            <a:r>
              <a:rPr lang="en-GB" sz="2000">
                <a:latin typeface="Calibri"/>
                <a:ea typeface="Calibri"/>
                <a:cs typeface="Calibri"/>
              </a:rPr>
              <a:t>What research methodology is used?</a:t>
            </a:r>
          </a:p>
          <a:p>
            <a:pPr marL="457200" indent="-457200">
              <a:lnSpc>
                <a:spcPct val="150000"/>
              </a:lnSpc>
              <a:buAutoNum type="arabicPeriod"/>
            </a:pPr>
            <a:r>
              <a:rPr lang="en-GB" sz="2000">
                <a:latin typeface="Calibri"/>
                <a:ea typeface="Calibri"/>
                <a:cs typeface="Calibri"/>
              </a:rPr>
              <a:t>How does the argument compare with other texts you have read on this subject?</a:t>
            </a:r>
          </a:p>
          <a:p>
            <a:pPr marL="457200" indent="-457200">
              <a:lnSpc>
                <a:spcPct val="150000"/>
              </a:lnSpc>
              <a:buAutoNum type="arabicPeriod"/>
            </a:pPr>
            <a:r>
              <a:rPr lang="en-GB" sz="2000">
                <a:latin typeface="Calibri"/>
                <a:ea typeface="Calibri"/>
                <a:cs typeface="Calibri"/>
              </a:rPr>
              <a:t>What are the implications of the text?</a:t>
            </a:r>
          </a:p>
          <a:p>
            <a:pPr marL="457200" indent="-457200">
              <a:lnSpc>
                <a:spcPct val="150000"/>
              </a:lnSpc>
              <a:buAutoNum type="arabicPeriod"/>
            </a:pPr>
            <a:r>
              <a:rPr lang="en-GB" sz="2000">
                <a:latin typeface="Calibri"/>
                <a:ea typeface="Calibri"/>
                <a:cs typeface="Calibri"/>
              </a:rPr>
              <a:t>What kind of language is used in the text?</a:t>
            </a:r>
          </a:p>
        </p:txBody>
      </p:sp>
    </p:spTree>
    <p:extLst>
      <p:ext uri="{BB962C8B-B14F-4D97-AF65-F5344CB8AC3E}">
        <p14:creationId xmlns:p14="http://schemas.microsoft.com/office/powerpoint/2010/main" val="1752412055"/>
      </p:ext>
    </p:extLst>
  </p:cSld>
  <p:clrMapOvr>
    <a:masterClrMapping/>
  </p:clrMapOvr>
  <mc:AlternateContent xmlns:mc="http://schemas.openxmlformats.org/markup-compatibility/2006" xmlns:p14="http://schemas.microsoft.com/office/powerpoint/2010/main">
    <mc:Choice Requires="p14">
      <p:transition spd="med" p14:dur="700" advTm="22152">
        <p:fade/>
      </p:transition>
    </mc:Choice>
    <mc:Fallback xmlns="">
      <p:transition spd="med" advTm="22152">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466979"/>
          </a:xfrm>
        </p:spPr>
        <p:txBody>
          <a:bodyPr>
            <a:normAutofit fontScale="90000"/>
          </a:bodyPr>
          <a:lstStyle/>
          <a:p>
            <a:r>
              <a:rPr lang="en-GB">
                <a:latin typeface="+mn-lt"/>
              </a:rPr>
              <a:t>Open Access</a:t>
            </a:r>
          </a:p>
        </p:txBody>
      </p:sp>
      <p:sp>
        <p:nvSpPr>
          <p:cNvPr id="3" name="Content Placeholder 2"/>
          <p:cNvSpPr>
            <a:spLocks noGrp="1"/>
          </p:cNvSpPr>
          <p:nvPr>
            <p:ph sz="quarter" idx="10"/>
          </p:nvPr>
        </p:nvSpPr>
        <p:spPr>
          <a:xfrm>
            <a:off x="538942" y="1699651"/>
            <a:ext cx="7352329" cy="3158564"/>
          </a:xfrm>
        </p:spPr>
        <p:txBody>
          <a:bodyPr>
            <a:noAutofit/>
          </a:bodyPr>
          <a:lstStyle/>
          <a:p>
            <a:pPr marL="285750" indent="-285750">
              <a:buFont typeface="Arial" panose="020B0604020202020204" pitchFamily="34" charset="0"/>
              <a:buChar char="•"/>
            </a:pPr>
            <a:r>
              <a:rPr lang="en-GB" sz="2400"/>
              <a:t>Open Access publishing is the provision of unrestricted, free online access to peer-reviewed and scholarly research. </a:t>
            </a:r>
          </a:p>
          <a:p>
            <a:pPr marL="285750" indent="-285750">
              <a:buFont typeface="Arial" panose="020B0604020202020204" pitchFamily="34" charset="0"/>
              <a:buChar char="•"/>
            </a:pPr>
            <a:endParaRPr lang="en-GB" sz="2400"/>
          </a:p>
          <a:p>
            <a:pPr marL="285750" indent="-285750">
              <a:buFont typeface="Arial" panose="020B0604020202020204" pitchFamily="34" charset="0"/>
              <a:buChar char="•"/>
            </a:pPr>
            <a:r>
              <a:rPr lang="en-GB" sz="2400"/>
              <a:t>Most UK universities now have a repository which stores and makes freely available the research output of its institution.  This includes </a:t>
            </a:r>
            <a:r>
              <a:rPr lang="en-GB" sz="2400" b="1"/>
              <a:t>theses, journal articles, book chapters, monographs etc.</a:t>
            </a:r>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63258" y="1576975"/>
            <a:ext cx="3281240" cy="328124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83244335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735B3-4A1C-A75A-A9E9-2116FFFE8C0F}"/>
              </a:ext>
            </a:extLst>
          </p:cNvPr>
          <p:cNvSpPr>
            <a:spLocks noGrp="1"/>
          </p:cNvSpPr>
          <p:nvPr>
            <p:ph type="title"/>
          </p:nvPr>
        </p:nvSpPr>
        <p:spPr>
          <a:xfrm>
            <a:off x="358219" y="365125"/>
            <a:ext cx="11481847" cy="567563"/>
          </a:xfrm>
        </p:spPr>
        <p:txBody>
          <a:bodyPr>
            <a:normAutofit fontScale="90000"/>
          </a:bodyPr>
          <a:lstStyle/>
          <a:p>
            <a:r>
              <a:rPr lang="en-GB">
                <a:latin typeface="+mn-lt"/>
              </a:rPr>
              <a:t>Research Repository</a:t>
            </a:r>
            <a:endParaRPr lang="en-US">
              <a:latin typeface="+mn-lt"/>
            </a:endParaRPr>
          </a:p>
        </p:txBody>
      </p:sp>
      <p:sp>
        <p:nvSpPr>
          <p:cNvPr id="3" name="Content Placeholder 2">
            <a:extLst>
              <a:ext uri="{FF2B5EF4-FFF2-40B4-BE49-F238E27FC236}">
                <a16:creationId xmlns:a16="http://schemas.microsoft.com/office/drawing/2014/main" id="{B7EAA611-A392-8691-8E63-4549DF6B1D2A}"/>
              </a:ext>
            </a:extLst>
          </p:cNvPr>
          <p:cNvSpPr>
            <a:spLocks noGrp="1"/>
          </p:cNvSpPr>
          <p:nvPr>
            <p:ph sz="quarter" idx="10"/>
          </p:nvPr>
        </p:nvSpPr>
        <p:spPr>
          <a:xfrm>
            <a:off x="358218" y="1263079"/>
            <a:ext cx="5978574" cy="4077017"/>
          </a:xfrm>
        </p:spPr>
        <p:txBody>
          <a:bodyPr>
            <a:normAutofit fontScale="92500" lnSpcReduction="10000"/>
          </a:bodyPr>
          <a:lstStyle/>
          <a:p>
            <a:pPr marL="0" indent="0">
              <a:buNone/>
            </a:pPr>
            <a:r>
              <a:rPr lang="en-GB" sz="2400" b="1">
                <a:solidFill>
                  <a:schemeClr val="accent2"/>
                </a:solidFill>
              </a:rPr>
              <a:t>UWTSD’s Research Repository</a:t>
            </a:r>
            <a:r>
              <a:rPr lang="en-GB" sz="2400"/>
              <a:t> contains: </a:t>
            </a:r>
          </a:p>
          <a:p>
            <a:r>
              <a:rPr lang="en-GB" sz="2400"/>
              <a:t>full text research papers</a:t>
            </a:r>
          </a:p>
          <a:p>
            <a:r>
              <a:rPr lang="en-GB" sz="2400"/>
              <a:t>journal articles</a:t>
            </a:r>
          </a:p>
          <a:p>
            <a:r>
              <a:rPr lang="en-GB" sz="2400"/>
              <a:t>book chapters</a:t>
            </a:r>
          </a:p>
          <a:p>
            <a:r>
              <a:rPr lang="en-GB" sz="2400"/>
              <a:t>theses </a:t>
            </a:r>
          </a:p>
          <a:p>
            <a:pPr marL="0" indent="0">
              <a:buNone/>
            </a:pPr>
            <a:r>
              <a:rPr lang="en-GB" sz="2400" b="1"/>
              <a:t>authored by </a:t>
            </a:r>
            <a:r>
              <a:rPr lang="en-GB" sz="2400"/>
              <a:t>University staff and students. </a:t>
            </a:r>
          </a:p>
          <a:p>
            <a:pPr marL="0" indent="0">
              <a:buNone/>
            </a:pPr>
            <a:endParaRPr lang="en-GB" sz="2400"/>
          </a:p>
          <a:p>
            <a:pPr marL="0" indent="0">
              <a:buNone/>
            </a:pPr>
            <a:r>
              <a:rPr lang="en-GB" sz="2400" b="1">
                <a:solidFill>
                  <a:schemeClr val="accent2"/>
                </a:solidFill>
              </a:rPr>
              <a:t>The Research Data Archive </a:t>
            </a:r>
            <a:r>
              <a:rPr lang="en-GB" sz="2400"/>
              <a:t>contains:</a:t>
            </a:r>
          </a:p>
          <a:p>
            <a:r>
              <a:rPr lang="en-GB" sz="2400"/>
              <a:t>research data </a:t>
            </a:r>
          </a:p>
          <a:p>
            <a:pPr marL="0" indent="0">
              <a:buNone/>
            </a:pPr>
            <a:r>
              <a:rPr lang="en-GB" sz="2400" b="1"/>
              <a:t>collected by </a:t>
            </a:r>
            <a:r>
              <a:rPr lang="en-GB" sz="2400"/>
              <a:t>University staff and students. </a:t>
            </a:r>
            <a:endParaRPr lang="en-US" sz="2400"/>
          </a:p>
        </p:txBody>
      </p:sp>
      <p:pic>
        <p:nvPicPr>
          <p:cNvPr id="5" name="Picture 4">
            <a:extLst>
              <a:ext uri="{FF2B5EF4-FFF2-40B4-BE49-F238E27FC236}">
                <a16:creationId xmlns:a16="http://schemas.microsoft.com/office/drawing/2014/main" id="{C3028AE5-D962-7EC4-53E5-FBEB0E33A972}"/>
              </a:ext>
            </a:extLst>
          </p:cNvPr>
          <p:cNvPicPr>
            <a:picLocks noChangeAspect="1"/>
          </p:cNvPicPr>
          <p:nvPr/>
        </p:nvPicPr>
        <p:blipFill>
          <a:blip r:embed="rId2"/>
          <a:stretch>
            <a:fillRect/>
          </a:stretch>
        </p:blipFill>
        <p:spPr>
          <a:xfrm>
            <a:off x="6151668" y="588259"/>
            <a:ext cx="5739125" cy="464570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3E479380-0DFE-9E7E-CAAF-A5C5252EB753}"/>
              </a:ext>
            </a:extLst>
          </p:cNvPr>
          <p:cNvSpPr txBox="1"/>
          <p:nvPr/>
        </p:nvSpPr>
        <p:spPr>
          <a:xfrm>
            <a:off x="8437444" y="5305967"/>
            <a:ext cx="2551176" cy="369332"/>
          </a:xfrm>
          <a:prstGeom prst="rect">
            <a:avLst/>
          </a:prstGeom>
          <a:noFill/>
        </p:spPr>
        <p:txBody>
          <a:bodyPr wrap="square" rtlCol="0">
            <a:spAutoFit/>
          </a:bodyPr>
          <a:lstStyle/>
          <a:p>
            <a:r>
              <a:rPr lang="en-GB" dirty="0">
                <a:hlinkClick r:id="rId3"/>
              </a:rPr>
              <a:t>Research Repository</a:t>
            </a:r>
            <a:endParaRPr lang="en-US" dirty="0"/>
          </a:p>
        </p:txBody>
      </p:sp>
      <p:pic>
        <p:nvPicPr>
          <p:cNvPr id="8" name="Picture 7">
            <a:extLst>
              <a:ext uri="{FF2B5EF4-FFF2-40B4-BE49-F238E27FC236}">
                <a16:creationId xmlns:a16="http://schemas.microsoft.com/office/drawing/2014/main" id="{28142D54-DDC9-5E5A-9391-2952952CED34}"/>
              </a:ext>
            </a:extLst>
          </p:cNvPr>
          <p:cNvPicPr>
            <a:picLocks noChangeAspect="1"/>
          </p:cNvPicPr>
          <p:nvPr/>
        </p:nvPicPr>
        <p:blipFill>
          <a:blip r:embed="rId4"/>
          <a:stretch>
            <a:fillRect/>
          </a:stretch>
        </p:blipFill>
        <p:spPr>
          <a:xfrm>
            <a:off x="10894195" y="4163529"/>
            <a:ext cx="996598" cy="990936"/>
          </a:xfrm>
          <a:prstGeom prst="rect">
            <a:avLst/>
          </a:prstGeom>
        </p:spPr>
      </p:pic>
    </p:spTree>
    <p:extLst>
      <p:ext uri="{BB962C8B-B14F-4D97-AF65-F5344CB8AC3E}">
        <p14:creationId xmlns:p14="http://schemas.microsoft.com/office/powerpoint/2010/main" val="262182820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530987"/>
          </a:xfrm>
        </p:spPr>
        <p:txBody>
          <a:bodyPr>
            <a:normAutofit fontScale="90000"/>
          </a:bodyPr>
          <a:lstStyle/>
          <a:p>
            <a:r>
              <a:rPr lang="en-GB" b="1">
                <a:latin typeface="+mn-lt"/>
              </a:rPr>
              <a:t>Open Access sources</a:t>
            </a:r>
          </a:p>
        </p:txBody>
      </p:sp>
      <p:sp>
        <p:nvSpPr>
          <p:cNvPr id="3" name="Content Placeholder 2"/>
          <p:cNvSpPr>
            <a:spLocks noGrp="1"/>
          </p:cNvSpPr>
          <p:nvPr>
            <p:ph sz="quarter" idx="10"/>
          </p:nvPr>
        </p:nvSpPr>
        <p:spPr>
          <a:xfrm>
            <a:off x="351934" y="896112"/>
            <a:ext cx="11315972" cy="4818644"/>
          </a:xfrm>
        </p:spPr>
        <p:txBody>
          <a:bodyPr>
            <a:noAutofit/>
          </a:bodyPr>
          <a:lstStyle/>
          <a:p>
            <a:pPr marL="0" indent="0">
              <a:lnSpc>
                <a:spcPct val="100000"/>
              </a:lnSpc>
              <a:buNone/>
            </a:pPr>
            <a:r>
              <a:rPr lang="en-GB" sz="2000" b="1">
                <a:hlinkClick r:id="rId2"/>
              </a:rPr>
              <a:t>CORE</a:t>
            </a:r>
            <a:r>
              <a:rPr lang="en-GB" sz="2000" b="1"/>
              <a:t>: </a:t>
            </a:r>
          </a:p>
          <a:p>
            <a:pPr marL="0" indent="0">
              <a:lnSpc>
                <a:spcPct val="100000"/>
              </a:lnSpc>
              <a:buNone/>
            </a:pPr>
            <a:r>
              <a:rPr lang="en-GB" sz="2000"/>
              <a:t>CORE’s mission is to aggregate all open access research outputs from repositories and journals worldwide and make them available to the public. In this way CORE facilitates free unrestricted access to research for all.</a:t>
            </a:r>
          </a:p>
          <a:p>
            <a:pPr marL="0" indent="0">
              <a:lnSpc>
                <a:spcPct val="100000"/>
              </a:lnSpc>
              <a:buNone/>
            </a:pPr>
            <a:r>
              <a:rPr lang="en-GB" sz="2000" b="1">
                <a:hlinkClick r:id="rId3"/>
              </a:rPr>
              <a:t>Digital Commons Network</a:t>
            </a:r>
            <a:r>
              <a:rPr lang="en-GB" sz="2000" b="1"/>
              <a:t>: </a:t>
            </a:r>
          </a:p>
          <a:p>
            <a:pPr marL="0" indent="0">
              <a:lnSpc>
                <a:spcPct val="100000"/>
              </a:lnSpc>
              <a:buNone/>
            </a:pPr>
            <a:r>
              <a:rPr lang="en-GB" sz="2000"/>
              <a:t>The Digital Commons Network brings together free, full-text scholarly articles from hundreds of universities and colleges worldwide.</a:t>
            </a:r>
          </a:p>
          <a:p>
            <a:pPr marL="0" indent="0">
              <a:lnSpc>
                <a:spcPct val="100000"/>
              </a:lnSpc>
              <a:buNone/>
            </a:pPr>
            <a:r>
              <a:rPr lang="en-GB" sz="2000" b="1">
                <a:hlinkClick r:id="rId4"/>
              </a:rPr>
              <a:t>DOAG</a:t>
            </a:r>
            <a:r>
              <a:rPr lang="en-GB" sz="2000" b="1"/>
              <a:t>: </a:t>
            </a:r>
          </a:p>
          <a:p>
            <a:pPr marL="0" indent="0">
              <a:lnSpc>
                <a:spcPct val="100000"/>
              </a:lnSpc>
              <a:buNone/>
            </a:pPr>
            <a:r>
              <a:rPr lang="en-GB" sz="2000"/>
              <a:t>The Directory of Open Access Journals.</a:t>
            </a:r>
          </a:p>
          <a:p>
            <a:pPr marL="0" indent="0">
              <a:lnSpc>
                <a:spcPct val="100000"/>
              </a:lnSpc>
              <a:buNone/>
            </a:pPr>
            <a:r>
              <a:rPr lang="en-GB" sz="2000" b="1">
                <a:hlinkClick r:id="rId5"/>
              </a:rPr>
              <a:t>Paperity.org</a:t>
            </a:r>
            <a:r>
              <a:rPr lang="en-GB" sz="2000" b="1"/>
              <a:t>: </a:t>
            </a:r>
          </a:p>
          <a:p>
            <a:pPr marL="0" indent="0">
              <a:lnSpc>
                <a:spcPct val="100000"/>
              </a:lnSpc>
              <a:buNone/>
            </a:pPr>
            <a:r>
              <a:rPr lang="en-GB" sz="2000"/>
              <a:t>‘</a:t>
            </a:r>
            <a:r>
              <a:rPr lang="en-GB" sz="2000" err="1"/>
              <a:t>Paperity</a:t>
            </a:r>
            <a:r>
              <a:rPr lang="en-GB" sz="2000"/>
              <a:t> is </a:t>
            </a:r>
            <a:r>
              <a:rPr lang="en-GB" sz="2000" i="1"/>
              <a:t>the</a:t>
            </a:r>
            <a:r>
              <a:rPr lang="en-GB" sz="2000"/>
              <a:t> way towards more efficient scholarly communication in all research fields, from Sciences, Technology, Medicine, to Social Sciences, to Humanities and Arts. </a:t>
            </a:r>
          </a:p>
        </p:txBody>
      </p:sp>
    </p:spTree>
    <p:extLst>
      <p:ext uri="{BB962C8B-B14F-4D97-AF65-F5344CB8AC3E}">
        <p14:creationId xmlns:p14="http://schemas.microsoft.com/office/powerpoint/2010/main" val="103879696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a:xfrm>
            <a:off x="355077" y="520573"/>
            <a:ext cx="5640574" cy="530987"/>
          </a:xfrm>
        </p:spPr>
        <p:txBody>
          <a:bodyPr>
            <a:normAutofit fontScale="90000"/>
          </a:bodyPr>
          <a:lstStyle/>
          <a:p>
            <a:r>
              <a:rPr lang="en-GB">
                <a:latin typeface="+mn-lt"/>
              </a:rPr>
              <a:t>Need More?</a:t>
            </a:r>
          </a:p>
        </p:txBody>
      </p:sp>
      <p:sp>
        <p:nvSpPr>
          <p:cNvPr id="6" name="TextBox 5">
            <a:extLst>
              <a:ext uri="{FF2B5EF4-FFF2-40B4-BE49-F238E27FC236}">
                <a16:creationId xmlns:a16="http://schemas.microsoft.com/office/drawing/2014/main" id="{8EA25130-E6E9-4C65-AADF-A9CA0BD4DDD4}"/>
              </a:ext>
            </a:extLst>
          </p:cNvPr>
          <p:cNvSpPr txBox="1"/>
          <p:nvPr/>
        </p:nvSpPr>
        <p:spPr>
          <a:xfrm>
            <a:off x="496272" y="1628157"/>
            <a:ext cx="5358183" cy="3416320"/>
          </a:xfrm>
          <a:prstGeom prst="rect">
            <a:avLst/>
          </a:prstGeom>
          <a:noFill/>
        </p:spPr>
        <p:txBody>
          <a:bodyPr wrap="square" lIns="91440" tIns="45720" rIns="91440" bIns="45720" anchor="t">
            <a:spAutoFit/>
          </a:bodyPr>
          <a:lstStyle/>
          <a:p>
            <a:pPr marL="0" indent="0">
              <a:lnSpc>
                <a:spcPct val="100000"/>
              </a:lnSpc>
              <a:buNone/>
            </a:pPr>
            <a:r>
              <a:rPr lang="en-GB" sz="2400" dirty="0">
                <a:latin typeface="Arial"/>
                <a:cs typeface="Arial"/>
              </a:rPr>
              <a:t>Can’t find what you need? </a:t>
            </a:r>
          </a:p>
          <a:p>
            <a:pPr marL="0" indent="0">
              <a:lnSpc>
                <a:spcPct val="100000"/>
              </a:lnSpc>
              <a:buNone/>
            </a:pPr>
            <a:r>
              <a:rPr lang="en-GB" sz="2400" dirty="0">
                <a:solidFill>
                  <a:srgbClr val="007F7C"/>
                </a:solidFill>
                <a:latin typeface="Arial"/>
                <a:cs typeface="Arial"/>
                <a:hlinkClick r:id="rId3"/>
              </a:rPr>
              <a:t>Contact us for help</a:t>
            </a:r>
            <a:r>
              <a:rPr lang="en-GB" sz="2400" dirty="0">
                <a:latin typeface="Arial"/>
                <a:cs typeface="Arial"/>
              </a:rPr>
              <a:t>.</a:t>
            </a:r>
          </a:p>
          <a:p>
            <a:pPr marL="0" indent="0">
              <a:lnSpc>
                <a:spcPct val="100000"/>
              </a:lnSpc>
              <a:buNone/>
            </a:pPr>
            <a:endParaRPr lang="en-GB" sz="2400" dirty="0">
              <a:latin typeface="Arial" panose="020B0604020202020204" pitchFamily="34" charset="0"/>
              <a:cs typeface="Arial" panose="020B0604020202020204" pitchFamily="34" charset="0"/>
            </a:endParaRPr>
          </a:p>
          <a:p>
            <a:pPr marL="0" indent="0">
              <a:lnSpc>
                <a:spcPct val="100000"/>
              </a:lnSpc>
              <a:buNone/>
            </a:pPr>
            <a:endParaRPr lang="en-GB" sz="2400" dirty="0">
              <a:latin typeface="Arial" panose="020B0604020202020204" pitchFamily="34" charset="0"/>
              <a:cs typeface="Arial" panose="020B0604020202020204" pitchFamily="34" charset="0"/>
            </a:endParaRPr>
          </a:p>
          <a:p>
            <a:r>
              <a:rPr lang="en-GB" sz="2400" dirty="0">
                <a:latin typeface="Arial"/>
                <a:cs typeface="Arial"/>
              </a:rPr>
              <a:t>If we don’t have what you need, please request it via our </a:t>
            </a:r>
            <a:r>
              <a:rPr lang="en-GB" sz="2400" dirty="0">
                <a:latin typeface="Arial"/>
                <a:cs typeface="Arial"/>
                <a:hlinkClick r:id="rId4"/>
              </a:rPr>
              <a:t>NeedMore</a:t>
            </a:r>
            <a:r>
              <a:rPr lang="en-GB" sz="2400" dirty="0">
                <a:latin typeface="Arial"/>
                <a:cs typeface="Arial"/>
              </a:rPr>
              <a:t> Service. </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2" name="Content Placeholder 3">
            <a:extLst>
              <a:ext uri="{FF2B5EF4-FFF2-40B4-BE49-F238E27FC236}">
                <a16:creationId xmlns:a16="http://schemas.microsoft.com/office/drawing/2014/main" id="{EB18924D-74BA-49DB-8E9B-609CA91858E3}"/>
              </a:ext>
              <a:ext uri="{C183D7F6-B498-43B3-948B-1728B52AA6E4}">
                <adec:decorative xmlns:adec="http://schemas.microsoft.com/office/drawing/2017/decorative" val="1"/>
              </a:ext>
            </a:extLst>
          </p:cNvPr>
          <p:cNvPicPr>
            <a:picLocks noChangeAspect="1"/>
          </p:cNvPicPr>
          <p:nvPr/>
        </p:nvPicPr>
        <p:blipFill>
          <a:blip r:embed="rId5" cstate="print">
            <a:extLst>
              <a:ext uri="{28A0092B-C50C-407E-A947-70E740481C1C}">
                <a14:useLocalDpi xmlns:a14="http://schemas.microsoft.com/office/drawing/2010/main" val="0"/>
              </a:ext>
            </a:extLst>
          </a:blip>
          <a:srcRect l="11735" r="11735"/>
          <a:stretch>
            <a:fillRect/>
          </a:stretch>
        </p:blipFill>
        <p:spPr>
          <a:xfrm>
            <a:off x="6196351" y="0"/>
            <a:ext cx="5995649" cy="5715000"/>
          </a:xfrm>
          <a:prstGeom prst="rect">
            <a:avLst/>
          </a:prstGeom>
        </p:spPr>
      </p:pic>
    </p:spTree>
    <p:extLst>
      <p:ext uri="{BB962C8B-B14F-4D97-AF65-F5344CB8AC3E}">
        <p14:creationId xmlns:p14="http://schemas.microsoft.com/office/powerpoint/2010/main" val="2405194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E240E-3545-41FA-ABD7-28A5E1E482BE}"/>
              </a:ext>
            </a:extLst>
          </p:cNvPr>
          <p:cNvSpPr>
            <a:spLocks noGrp="1"/>
          </p:cNvSpPr>
          <p:nvPr>
            <p:ph type="title"/>
          </p:nvPr>
        </p:nvSpPr>
        <p:spPr>
          <a:xfrm>
            <a:off x="698241" y="252284"/>
            <a:ext cx="10795518" cy="652972"/>
          </a:xfrm>
        </p:spPr>
        <p:txBody>
          <a:bodyPr anchor="b">
            <a:normAutofit fontScale="90000"/>
          </a:bodyPr>
          <a:lstStyle/>
          <a:p>
            <a:r>
              <a:rPr lang="en-GB">
                <a:latin typeface="+mn-lt"/>
              </a:rPr>
              <a:t>Research strategy</a:t>
            </a:r>
          </a:p>
        </p:txBody>
      </p:sp>
      <p:graphicFrame>
        <p:nvGraphicFramePr>
          <p:cNvPr id="19" name="Diagram 18">
            <a:extLst>
              <a:ext uri="{FF2B5EF4-FFF2-40B4-BE49-F238E27FC236}">
                <a16:creationId xmlns:a16="http://schemas.microsoft.com/office/drawing/2014/main" id="{9016B007-048F-CF92-CF24-79AD60784D3F}"/>
              </a:ext>
            </a:extLst>
          </p:cNvPr>
          <p:cNvGraphicFramePr/>
          <p:nvPr/>
        </p:nvGraphicFramePr>
        <p:xfrm>
          <a:off x="808966" y="1256200"/>
          <a:ext cx="9441940" cy="41339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50A9D8E-E4C0-C3C1-4E64-84E39B77C8C2}"/>
              </a:ext>
            </a:extLst>
          </p:cNvPr>
          <p:cNvSpPr txBox="1"/>
          <p:nvPr/>
        </p:nvSpPr>
        <p:spPr>
          <a:xfrm>
            <a:off x="9357297" y="505146"/>
            <a:ext cx="2212848"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8">
                  <a:extLst>
                    <a:ext uri="{A12FA001-AC4F-418D-AE19-62706E023703}">
                      <ahyp:hlinkClr xmlns:ahyp="http://schemas.microsoft.com/office/drawing/2018/hyperlinkcolor" val="tx"/>
                    </a:ext>
                  </a:extLst>
                </a:hlinkClick>
              </a:rPr>
              <a:t>Literature Review</a:t>
            </a:r>
            <a:endParaRPr lang="en-US">
              <a:solidFill>
                <a:schemeClr val="bg1"/>
              </a:solidFill>
            </a:endParaRPr>
          </a:p>
        </p:txBody>
      </p:sp>
    </p:spTree>
    <p:extLst>
      <p:ext uri="{BB962C8B-B14F-4D97-AF65-F5344CB8AC3E}">
        <p14:creationId xmlns:p14="http://schemas.microsoft.com/office/powerpoint/2010/main" val="374177847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a:xfrm>
            <a:off x="358219" y="365125"/>
            <a:ext cx="11481847" cy="588147"/>
          </a:xfrm>
        </p:spPr>
        <p:txBody>
          <a:bodyPr>
            <a:normAutofit fontScale="90000"/>
          </a:bodyPr>
          <a:lstStyle/>
          <a:p>
            <a:r>
              <a:rPr lang="en-GB">
                <a:latin typeface="+mn-lt"/>
              </a:rPr>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422779" y="1180121"/>
            <a:ext cx="7851898" cy="41857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latin typeface="Arial"/>
                <a:cs typeface="Arial"/>
              </a:rPr>
              <a:t>There are many different styles of referencing and different versions of each style.</a:t>
            </a:r>
            <a:endParaRPr lang="en-US" sz="2400" b="1">
              <a:solidFill>
                <a:srgbClr val="007F7C"/>
              </a:solidFill>
              <a:latin typeface="Calibri Light"/>
              <a:ea typeface="Calibri Light"/>
              <a:cs typeface="Calibri Light"/>
            </a:endParaRPr>
          </a:p>
          <a:p>
            <a:pPr>
              <a:lnSpc>
                <a:spcPct val="90000"/>
              </a:lnSpc>
              <a:spcBef>
                <a:spcPts val="1000"/>
              </a:spcBef>
            </a:pPr>
            <a:endParaRPr lang="en-GB" sz="2400">
              <a:latin typeface="Arial"/>
              <a:cs typeface="Arial"/>
            </a:endParaRPr>
          </a:p>
          <a:p>
            <a:pPr marL="342900" indent="-342900">
              <a:lnSpc>
                <a:spcPct val="90000"/>
              </a:lnSpc>
              <a:spcBef>
                <a:spcPts val="1000"/>
              </a:spcBef>
              <a:buFont typeface="Arial"/>
              <a:buChar char="•"/>
            </a:pPr>
            <a:r>
              <a:rPr lang="en-GB" sz="2400">
                <a:latin typeface="Arial"/>
                <a:cs typeface="Arial"/>
              </a:rPr>
              <a:t>We use Harvard Referencing, following the </a:t>
            </a:r>
            <a:r>
              <a:rPr lang="en-GB" sz="2400" b="1">
                <a:solidFill>
                  <a:srgbClr val="007F7C"/>
                </a:solidFill>
                <a:latin typeface="Arial"/>
                <a:cs typeface="Arial"/>
              </a:rPr>
              <a:t>Cite Them Right 13th edition. </a:t>
            </a:r>
            <a:endParaRPr lang="en-US" sz="2400" b="1">
              <a:solidFill>
                <a:srgbClr val="007F7C"/>
              </a:solidFill>
              <a:ea typeface="Calibri Light"/>
              <a:cs typeface="Calibri Light"/>
            </a:endParaRPr>
          </a:p>
          <a:p>
            <a:pPr marL="342900" indent="-342900">
              <a:lnSpc>
                <a:spcPct val="90000"/>
              </a:lnSpc>
              <a:spcBef>
                <a:spcPts val="1000"/>
              </a:spcBef>
              <a:buFont typeface="Arial"/>
              <a:buChar char="•"/>
            </a:pPr>
            <a:endParaRPr lang="en-GB" sz="2400" b="1">
              <a:solidFill>
                <a:srgbClr val="007F7C"/>
              </a:solidFill>
              <a:latin typeface="Arial"/>
              <a:cs typeface="Arial"/>
            </a:endParaRPr>
          </a:p>
          <a:p>
            <a:pPr marL="342900" indent="-342900">
              <a:lnSpc>
                <a:spcPct val="90000"/>
              </a:lnSpc>
              <a:spcBef>
                <a:spcPts val="1000"/>
              </a:spcBef>
              <a:buFont typeface="Arial"/>
              <a:buChar char="•"/>
            </a:pPr>
            <a:r>
              <a:rPr lang="en-GB" sz="2400">
                <a:latin typeface="Arial"/>
                <a:cs typeface="Arial"/>
                <a:hlinkClick r:id="rId3"/>
              </a:rPr>
              <a:t>Database</a:t>
            </a:r>
            <a:r>
              <a:rPr lang="en-GB" sz="2400">
                <a:latin typeface="Arial"/>
                <a:cs typeface="Arial"/>
              </a:rPr>
              <a:t> available through the library.</a:t>
            </a:r>
          </a:p>
          <a:p>
            <a:pPr marL="342900" indent="-342900">
              <a:lnSpc>
                <a:spcPct val="90000"/>
              </a:lnSpc>
              <a:spcBef>
                <a:spcPts val="1000"/>
              </a:spcBef>
              <a:buFont typeface="Arial"/>
              <a:buChar char="•"/>
            </a:pPr>
            <a:endParaRPr lang="en-GB" sz="2400">
              <a:latin typeface="Arial"/>
              <a:cs typeface="Arial"/>
            </a:endParaRPr>
          </a:p>
          <a:p>
            <a:pPr marL="342900" indent="-342900">
              <a:lnSpc>
                <a:spcPct val="90000"/>
              </a:lnSpc>
              <a:spcBef>
                <a:spcPts val="1000"/>
              </a:spcBef>
              <a:buFont typeface="Arial"/>
              <a:buChar char="•"/>
            </a:pPr>
            <a:r>
              <a:rPr lang="en-GB" sz="2400">
                <a:latin typeface="Arial"/>
                <a:cs typeface="Arial"/>
              </a:rPr>
              <a:t>Our handbook and further support and guidance found in </a:t>
            </a:r>
            <a:r>
              <a:rPr lang="en-GB" sz="2400">
                <a:latin typeface="Arial"/>
                <a:cs typeface="Arial"/>
                <a:hlinkClick r:id="rId4"/>
              </a:rPr>
              <a:t>Infoskills</a:t>
            </a:r>
            <a:r>
              <a:rPr lang="en-GB" sz="2400">
                <a:latin typeface="Arial"/>
                <a:cs typeface="Arial"/>
              </a:rPr>
              <a:t> on Library website and </a:t>
            </a:r>
            <a:r>
              <a:rPr lang="en-GB" sz="2400">
                <a:latin typeface="Arial"/>
                <a:cs typeface="Arial"/>
                <a:hlinkClick r:id="rId5"/>
              </a:rPr>
              <a:t>Moodle</a:t>
            </a:r>
            <a:endParaRPr lang="en-GB" sz="2400">
              <a:latin typeface="Arial"/>
              <a:cs typeface="Arial"/>
            </a:endParaRPr>
          </a:p>
        </p:txBody>
      </p:sp>
      <p:pic>
        <p:nvPicPr>
          <p:cNvPr id="2" name="Picture 1" descr="A blue book cover with white text&#10;&#10;Description automatically generated">
            <a:extLst>
              <a:ext uri="{FF2B5EF4-FFF2-40B4-BE49-F238E27FC236}">
                <a16:creationId xmlns:a16="http://schemas.microsoft.com/office/drawing/2014/main" id="{E323065C-ABA5-8CF4-A725-5661CE8BDCF6}"/>
              </a:ext>
            </a:extLst>
          </p:cNvPr>
          <p:cNvPicPr>
            <a:picLocks noChangeAspect="1"/>
          </p:cNvPicPr>
          <p:nvPr/>
        </p:nvPicPr>
        <p:blipFill>
          <a:blip r:embed="rId6"/>
          <a:stretch>
            <a:fillRect/>
          </a:stretch>
        </p:blipFill>
        <p:spPr>
          <a:xfrm>
            <a:off x="8661504" y="1128831"/>
            <a:ext cx="3178562" cy="428834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F7E1CADA-C903-71AB-53D3-9D4458B44A86}"/>
              </a:ext>
            </a:extLst>
          </p:cNvPr>
          <p:cNvSpPr txBox="1"/>
          <p:nvPr/>
        </p:nvSpPr>
        <p:spPr>
          <a:xfrm>
            <a:off x="9475854" y="365125"/>
            <a:ext cx="181698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7">
                  <a:extLst>
                    <a:ext uri="{A12FA001-AC4F-418D-AE19-62706E023703}">
                      <ahyp:hlinkClr xmlns:ahyp="http://schemas.microsoft.com/office/drawing/2018/hyperlinkcolor" val="tx"/>
                    </a:ext>
                  </a:extLst>
                </a:hlinkClick>
              </a:rPr>
              <a:t>Referencing</a:t>
            </a:r>
            <a:endParaRPr lang="en-US">
              <a:solidFill>
                <a:schemeClr val="bg1"/>
              </a:solidFill>
            </a:endParaRPr>
          </a:p>
        </p:txBody>
      </p:sp>
    </p:spTree>
    <p:extLst>
      <p:ext uri="{BB962C8B-B14F-4D97-AF65-F5344CB8AC3E}">
        <p14:creationId xmlns:p14="http://schemas.microsoft.com/office/powerpoint/2010/main" val="341992311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p:txBody>
          <a:bodyPr/>
          <a:lstStyle/>
          <a:p>
            <a:r>
              <a:rPr lang="en-GB">
                <a:latin typeface="+mn-lt"/>
              </a:rPr>
              <a:t>Contact</a:t>
            </a:r>
          </a:p>
        </p:txBody>
      </p:sp>
      <p:sp>
        <p:nvSpPr>
          <p:cNvPr id="8" name="TextBox 7">
            <a:extLst>
              <a:ext uri="{FF2B5EF4-FFF2-40B4-BE49-F238E27FC236}">
                <a16:creationId xmlns:a16="http://schemas.microsoft.com/office/drawing/2014/main" id="{9E492D92-BDFD-AC37-D116-6527E0CE69F9}"/>
              </a:ext>
            </a:extLst>
          </p:cNvPr>
          <p:cNvSpPr txBox="1">
            <a:spLocks/>
          </p:cNvSpPr>
          <p:nvPr/>
        </p:nvSpPr>
        <p:spPr>
          <a:xfrm>
            <a:off x="789372" y="3991814"/>
            <a:ext cx="3265716" cy="369332"/>
          </a:xfrm>
          <a:prstGeom prst="rect">
            <a:avLst/>
          </a:prstGeom>
          <a:noFill/>
        </p:spPr>
        <p:txBody>
          <a:bodyPr wrap="square" lIns="91440" tIns="45720" rIns="91440" bIns="45720" rtlCol="0" anchor="t">
            <a:spAutoFit/>
          </a:bodyPr>
          <a:lstStyle/>
          <a:p>
            <a:r>
              <a:rPr lang="en-GB">
                <a:solidFill>
                  <a:schemeClr val="bg1"/>
                </a:solidFill>
              </a:rPr>
              <a:t>Source: </a:t>
            </a:r>
            <a:r>
              <a:rPr lang="en-GB" dirty="0">
                <a:solidFill>
                  <a:schemeClr val="bg1"/>
                </a:solidFill>
                <a:hlinkClick r:id="" action="ppaction://noaction">
                  <a:extLst>
                    <a:ext uri="{A12FA001-AC4F-418D-AE19-62706E023703}">
                      <ahyp:hlinkClr xmlns:ahyp="http://schemas.microsoft.com/office/drawing/2018/hyperlinkcolor" val="tx"/>
                    </a:ext>
                  </a:extLst>
                </a:hlinkClick>
              </a:rPr>
              <a:t>Pixabay: image by Geralt</a:t>
            </a:r>
            <a:endParaRPr lang="en-GB" dirty="0">
              <a:solidFill>
                <a:schemeClr val="bg1"/>
              </a:solidFill>
              <a:ea typeface="Calibri"/>
              <a:cs typeface="Calibri"/>
              <a:hlinkClick r:id="" action="ppaction://noaction">
                <a:extLst>
                  <a:ext uri="{A12FA001-AC4F-418D-AE19-62706E023703}">
                    <ahyp:hlinkClr xmlns:ahyp="http://schemas.microsoft.com/office/drawing/2018/hyperlinkcolor" val="tx"/>
                  </a:ext>
                </a:extLst>
              </a:hlinkClick>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239821" y="5341041"/>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944331" y="1792548"/>
            <a:ext cx="6342744" cy="2739211"/>
          </a:xfrm>
          <a:prstGeom prst="rect">
            <a:avLst/>
          </a:prstGeom>
          <a:noFill/>
        </p:spPr>
        <p:txBody>
          <a:bodyPr wrap="square" lIns="91440" tIns="45720" rIns="91440" bIns="45720" rtlCol="0" anchor="t">
            <a:spAutoFit/>
          </a:bodyPr>
          <a:lstStyle/>
          <a:p>
            <a:endParaRPr lang="en-GB" sz="2400">
              <a:latin typeface="Calibri" panose="020F0502020204030204" pitchFamily="34" charset="0"/>
              <a:cs typeface="Calibri" panose="020F0502020204030204" pitchFamily="34" charset="0"/>
            </a:endParaRPr>
          </a:p>
          <a:p>
            <a:r>
              <a:rPr lang="en-GB" sz="2800">
                <a:latin typeface="Calibri"/>
                <a:ea typeface="Calibri"/>
                <a:cs typeface="Calibri"/>
              </a:rPr>
              <a:t>Library:    </a:t>
            </a:r>
            <a:r>
              <a:rPr lang="en-GB" sz="2800">
                <a:latin typeface="Calibri"/>
                <a:ea typeface="Calibri"/>
                <a:cs typeface="Calibri"/>
                <a:hlinkClick r:id="rId3"/>
              </a:rPr>
              <a:t>library@uwtsd.ac.uk</a:t>
            </a:r>
            <a:endParaRPr lang="en-GB" sz="2800">
              <a:latin typeface="Calibri"/>
              <a:ea typeface="Calibri"/>
              <a:cs typeface="Calibri"/>
            </a:endParaRPr>
          </a:p>
          <a:p>
            <a:endParaRPr lang="en-GB" sz="3600">
              <a:latin typeface="Calibri" panose="020F0502020204030204" pitchFamily="34" charset="0"/>
              <a:cs typeface="Calibri" panose="020F0502020204030204" pitchFamily="34" charset="0"/>
            </a:endParaRPr>
          </a:p>
          <a:p>
            <a:r>
              <a:rPr lang="en-GB" sz="2800" err="1">
                <a:latin typeface="Calibri"/>
                <a:ea typeface="Calibri"/>
                <a:cs typeface="Calibri"/>
              </a:rPr>
              <a:t>Infoskills</a:t>
            </a:r>
            <a:r>
              <a:rPr lang="en-GB" sz="2800">
                <a:latin typeface="Calibri"/>
                <a:ea typeface="Calibri"/>
                <a:cs typeface="Calibri"/>
              </a:rPr>
              <a:t>: </a:t>
            </a:r>
            <a:r>
              <a:rPr lang="en-GB" sz="2800">
                <a:latin typeface="Calibri"/>
                <a:ea typeface="Calibri"/>
                <a:cs typeface="Calibri"/>
                <a:hlinkClick r:id="rId4"/>
              </a:rPr>
              <a:t>infoskills@uwtsd.ac.uk</a:t>
            </a:r>
            <a:endParaRPr lang="en-GB" sz="2800">
              <a:latin typeface="Calibri"/>
              <a:ea typeface="Calibri"/>
              <a:cs typeface="Calibri"/>
            </a:endParaRPr>
          </a:p>
          <a:p>
            <a:endParaRPr lang="en-GB" sz="2800">
              <a:latin typeface="Calibri" panose="020F0502020204030204" pitchFamily="34" charset="0"/>
              <a:cs typeface="Calibri" panose="020F0502020204030204" pitchFamily="34" charset="0"/>
            </a:endParaRPr>
          </a:p>
          <a:p>
            <a:r>
              <a:rPr lang="en-GB" sz="2800">
                <a:latin typeface="Calibri" panose="020F0502020204030204" pitchFamily="34" charset="0"/>
                <a:cs typeface="Calibri" panose="020F0502020204030204" pitchFamily="34" charset="0"/>
              </a:rPr>
              <a:t>Library Chat: </a:t>
            </a:r>
          </a:p>
        </p:txBody>
      </p:sp>
      <p:pic>
        <p:nvPicPr>
          <p:cNvPr id="10" name="Picture 9">
            <a:hlinkClick r:id="rId5"/>
            <a:extLst>
              <a:ext uri="{FF2B5EF4-FFF2-40B4-BE49-F238E27FC236}">
                <a16:creationId xmlns:a16="http://schemas.microsoft.com/office/drawing/2014/main" id="{6CE3850F-2918-F351-623C-BFF1CE5C4347}"/>
              </a:ext>
            </a:extLst>
          </p:cNvPr>
          <p:cNvPicPr>
            <a:picLocks noChangeAspect="1"/>
          </p:cNvPicPr>
          <p:nvPr/>
        </p:nvPicPr>
        <p:blipFill>
          <a:blip r:embed="rId6">
            <a:duotone>
              <a:schemeClr val="accent1">
                <a:shade val="45000"/>
                <a:satMod val="135000"/>
              </a:schemeClr>
              <a:prstClr val="white"/>
            </a:duotone>
            <a:extLst>
              <a:ext uri="{BEBA8EAE-BF5A-486C-A8C5-ECC9F3942E4B}">
                <a14:imgProps xmlns:a14="http://schemas.microsoft.com/office/drawing/2010/main">
                  <a14:imgLayer r:embed="rId7">
                    <a14:imgEffect>
                      <a14:sharpenSoften amount="50000"/>
                    </a14:imgEffect>
                  </a14:imgLayer>
                </a14:imgProps>
              </a:ext>
            </a:extLst>
          </a:blip>
          <a:stretch>
            <a:fillRect/>
          </a:stretch>
        </p:blipFill>
        <p:spPr>
          <a:xfrm>
            <a:off x="8250718" y="3805600"/>
            <a:ext cx="1022060" cy="945180"/>
          </a:xfrm>
          <a:prstGeom prst="rect">
            <a:avLst/>
          </a:prstGeom>
        </p:spPr>
      </p:pic>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9953" r="-1"/>
          <a:stretch/>
        </p:blipFill>
        <p:spPr bwMode="auto">
          <a:xfrm>
            <a:off x="483913" y="1024832"/>
            <a:ext cx="4865849" cy="46220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2797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E86E9C7-E461-7451-46B5-33D2A86AAE2A}"/>
              </a:ext>
            </a:extLst>
          </p:cNvPr>
          <p:cNvSpPr>
            <a:spLocks noGrp="1"/>
          </p:cNvSpPr>
          <p:nvPr>
            <p:ph sz="half" idx="1"/>
          </p:nvPr>
        </p:nvSpPr>
        <p:spPr>
          <a:xfrm>
            <a:off x="818041" y="2351916"/>
            <a:ext cx="6216669" cy="2063009"/>
          </a:xfrm>
        </p:spPr>
        <p:txBody>
          <a:bodyPr/>
          <a:lstStyle/>
          <a:p>
            <a:pPr marL="0" indent="0">
              <a:buNone/>
            </a:pPr>
            <a:r>
              <a:rPr lang="en-GB" sz="3200"/>
              <a:t>If you have 5 minutes, please scan the QR code and complete our short feedback form. </a:t>
            </a:r>
            <a:endParaRPr lang="en-US" sz="3200"/>
          </a:p>
          <a:p>
            <a:pPr marL="0" indent="0">
              <a:buNone/>
            </a:pPr>
            <a:endParaRPr lang="en-US"/>
          </a:p>
        </p:txBody>
      </p:sp>
      <p:sp>
        <p:nvSpPr>
          <p:cNvPr id="3" name="Title 2">
            <a:extLst>
              <a:ext uri="{FF2B5EF4-FFF2-40B4-BE49-F238E27FC236}">
                <a16:creationId xmlns:a16="http://schemas.microsoft.com/office/drawing/2014/main" id="{5AD2A3C2-607A-5495-7A4D-0E67A45321FA}"/>
              </a:ext>
            </a:extLst>
          </p:cNvPr>
          <p:cNvSpPr>
            <a:spLocks noGrp="1"/>
          </p:cNvSpPr>
          <p:nvPr>
            <p:ph type="title"/>
          </p:nvPr>
        </p:nvSpPr>
        <p:spPr>
          <a:xfrm>
            <a:off x="387477" y="268475"/>
            <a:ext cx="10795518" cy="1066660"/>
          </a:xfrm>
        </p:spPr>
        <p:txBody>
          <a:bodyPr/>
          <a:lstStyle/>
          <a:p>
            <a:r>
              <a:rPr lang="en-GB" b="1">
                <a:latin typeface="+mn-lt"/>
              </a:rPr>
              <a:t>Let us know how we did…</a:t>
            </a:r>
            <a:endParaRPr lang="en-US" b="1">
              <a:latin typeface="+mn-lt"/>
            </a:endParaRPr>
          </a:p>
        </p:txBody>
      </p:sp>
      <p:pic>
        <p:nvPicPr>
          <p:cNvPr id="5" name="Picture Placeholder 4">
            <a:extLst>
              <a:ext uri="{FF2B5EF4-FFF2-40B4-BE49-F238E27FC236}">
                <a16:creationId xmlns:a16="http://schemas.microsoft.com/office/drawing/2014/main" id="{1D0092F4-2DF8-F51E-6E79-29C8D83B37EE}"/>
              </a:ext>
            </a:extLst>
          </p:cNvPr>
          <p:cNvPicPr>
            <a:picLocks noGrp="1" noChangeAspect="1"/>
          </p:cNvPicPr>
          <p:nvPr>
            <p:ph type="pic" sz="quarter" idx="13"/>
          </p:nvPr>
        </p:nvPicPr>
        <p:blipFill>
          <a:blip r:embed="rId2"/>
          <a:srcRect l="5065" r="5065"/>
          <a:stretch/>
        </p:blipFill>
        <p:spPr>
          <a:xfrm>
            <a:off x="7683959" y="992937"/>
            <a:ext cx="4120564" cy="4630810"/>
          </a:xfrm>
        </p:spPr>
      </p:pic>
    </p:spTree>
    <p:extLst>
      <p:ext uri="{BB962C8B-B14F-4D97-AF65-F5344CB8AC3E}">
        <p14:creationId xmlns:p14="http://schemas.microsoft.com/office/powerpoint/2010/main" val="303620441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980E6990-2BAD-4C9B-94C1-F2D088B16721}">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5D040630-A62C-4063-B6E2-E8C2D35B5414}">
  <ds:schemaRefs>
    <ds:schemaRef ds:uri="211f9404-bca0-4bcf-9c1d-965ccb6f8d2d"/>
    <ds:schemaRef ds:uri="303dbf9b-b85b-46a0-94f1-894078c07ecd"/>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497</TotalTime>
  <Words>3832</Words>
  <Application>Microsoft Office PowerPoint</Application>
  <PresentationFormat>Widescreen</PresentationFormat>
  <Paragraphs>612</Paragraphs>
  <Slides>59</Slides>
  <Notes>23</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59</vt:i4>
      </vt:variant>
    </vt:vector>
  </HeadingPairs>
  <TitlesOfParts>
    <vt:vector size="71" baseType="lpstr">
      <vt:lpstr>Arial,Sans-Serif</vt:lpstr>
      <vt:lpstr>Calibri </vt:lpstr>
      <vt:lpstr>Aptos</vt:lpstr>
      <vt:lpstr>Arial</vt:lpstr>
      <vt:lpstr>Calibri</vt:lpstr>
      <vt:lpstr>Calibri Light</vt:lpstr>
      <vt:lpstr>Comic Sans MS</vt:lpstr>
      <vt:lpstr>Lucida Sans</vt:lpstr>
      <vt:lpstr>Wingdings</vt:lpstr>
      <vt:lpstr>UWTSD Holding Page</vt:lpstr>
      <vt:lpstr>UWTSD Text 2</vt:lpstr>
      <vt:lpstr>UWTSD Logo Variations place image in Background</vt:lpstr>
      <vt:lpstr>PowerPoint Presentation</vt:lpstr>
      <vt:lpstr>PowerPoint Presentation</vt:lpstr>
      <vt:lpstr>Aims of today's session</vt:lpstr>
      <vt:lpstr>Information Skills Librarians</vt:lpstr>
      <vt:lpstr>Library Anxiety</vt:lpstr>
      <vt:lpstr>Links in presentation</vt:lpstr>
      <vt:lpstr>Distance Learners</vt:lpstr>
      <vt:lpstr>Services and support </vt:lpstr>
      <vt:lpstr>Online Resource Lists – your shortcut</vt:lpstr>
      <vt:lpstr>Online Resource List (ORL) demo</vt:lpstr>
      <vt:lpstr>Saving favourites</vt:lpstr>
      <vt:lpstr>Library catalogue search.</vt:lpstr>
      <vt:lpstr>Find sources using the library catalogue</vt:lpstr>
      <vt:lpstr>Library Catalogue – overview.</vt:lpstr>
      <vt:lpstr>Improving your search results </vt:lpstr>
      <vt:lpstr>Advanced searching </vt:lpstr>
      <vt:lpstr>Phrase searching &amp; terminology</vt:lpstr>
      <vt:lpstr>PowerPoint Presentation</vt:lpstr>
      <vt:lpstr>Boolean Searching</vt:lpstr>
      <vt:lpstr>Boolean Search</vt:lpstr>
      <vt:lpstr>Results </vt:lpstr>
      <vt:lpstr>Explore options in the record</vt:lpstr>
      <vt:lpstr>Explore filters...</vt:lpstr>
      <vt:lpstr>Tips</vt:lpstr>
      <vt:lpstr>Also try...</vt:lpstr>
      <vt:lpstr>Explore...</vt:lpstr>
      <vt:lpstr>Search for journals - Browzine</vt:lpstr>
      <vt:lpstr>Searching within a single journal </vt:lpstr>
      <vt:lpstr>Policing Journals</vt:lpstr>
      <vt:lpstr>Why use individual databases?</vt:lpstr>
      <vt:lpstr>Finding and using relevant databases.</vt:lpstr>
      <vt:lpstr>Possible resources to explore</vt:lpstr>
      <vt:lpstr>Lexis Plus  </vt:lpstr>
      <vt:lpstr>Proquest Central</vt:lpstr>
      <vt:lpstr>Academic Search Premier (EBSCO)</vt:lpstr>
      <vt:lpstr>Useful links and resources</vt:lpstr>
      <vt:lpstr>Box of Broadcasts (BoB)</vt:lpstr>
      <vt:lpstr>Policing Insight </vt:lpstr>
      <vt:lpstr>National Police Library</vt:lpstr>
      <vt:lpstr>What about Artificial Intelligence (AI)?</vt:lpstr>
      <vt:lpstr> </vt:lpstr>
      <vt:lpstr>AI CRAAP Test</vt:lpstr>
      <vt:lpstr>Other tools </vt:lpstr>
      <vt:lpstr>Grey Literature</vt:lpstr>
      <vt:lpstr>Linking Google Scholar </vt:lpstr>
      <vt:lpstr>Google Scholar Labs – AI enhanced tool</vt:lpstr>
      <vt:lpstr>LibKey Nomad</vt:lpstr>
      <vt:lpstr>Develop your skills</vt:lpstr>
      <vt:lpstr>Searching the Internet</vt:lpstr>
      <vt:lpstr>Evaluating Information</vt:lpstr>
      <vt:lpstr>Critical Evaluation: Checklist </vt:lpstr>
      <vt:lpstr>Open Access</vt:lpstr>
      <vt:lpstr>Research Repository</vt:lpstr>
      <vt:lpstr>Open Access sources</vt:lpstr>
      <vt:lpstr>Need More?</vt:lpstr>
      <vt:lpstr>Research strategy</vt:lpstr>
      <vt:lpstr>Harvard Referencing Style</vt:lpstr>
      <vt:lpstr>Contact</vt:lpstr>
      <vt:lpstr>Let us know how we did…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Lisa Ellis</cp:lastModifiedBy>
  <cp:revision>16</cp:revision>
  <dcterms:created xsi:type="dcterms:W3CDTF">2021-03-09T15:35:42Z</dcterms:created>
  <dcterms:modified xsi:type="dcterms:W3CDTF">2026-10-15T18:26:24Z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