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CDC7A6-1356-4141-9041-3532D8C7C28F}" v="1" dt="2025-03-14T20:26:45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Clancy (2404450)" userId="ab8bcada-c7b4-456c-9c03-fb5aa5ae7fab" providerId="ADAL" clId="{71CDC7A6-1356-4141-9041-3532D8C7C28F}"/>
    <pc:docChg chg="undo custSel addSld delSld modSld">
      <pc:chgData name="Gareth Clancy (2404450)" userId="ab8bcada-c7b4-456c-9c03-fb5aa5ae7fab" providerId="ADAL" clId="{71CDC7A6-1356-4141-9041-3532D8C7C28F}" dt="2025-03-14T20:27:26.209" v="2178" actId="47"/>
      <pc:docMkLst>
        <pc:docMk/>
      </pc:docMkLst>
      <pc:sldChg chg="addSp modSp mod setBg addAnim setClrOvrMap">
        <pc:chgData name="Gareth Clancy (2404450)" userId="ab8bcada-c7b4-456c-9c03-fb5aa5ae7fab" providerId="ADAL" clId="{71CDC7A6-1356-4141-9041-3532D8C7C28F}" dt="2025-03-14T20:26:50.065" v="2177"/>
        <pc:sldMkLst>
          <pc:docMk/>
          <pc:sldMk cId="2203942730" sldId="256"/>
        </pc:sldMkLst>
        <pc:spChg chg="mod">
          <ac:chgData name="Gareth Clancy (2404450)" userId="ab8bcada-c7b4-456c-9c03-fb5aa5ae7fab" providerId="ADAL" clId="{71CDC7A6-1356-4141-9041-3532D8C7C28F}" dt="2025-03-14T20:26:50.063" v="2174" actId="26606"/>
          <ac:spMkLst>
            <pc:docMk/>
            <pc:sldMk cId="2203942730" sldId="256"/>
            <ac:spMk id="2" creationId="{8097A185-CFEE-48FC-CB0A-44C96E49383B}"/>
          </ac:spMkLst>
        </pc:spChg>
        <pc:spChg chg="mod">
          <ac:chgData name="Gareth Clancy (2404450)" userId="ab8bcada-c7b4-456c-9c03-fb5aa5ae7fab" providerId="ADAL" clId="{71CDC7A6-1356-4141-9041-3532D8C7C28F}" dt="2025-03-14T20:26:50.063" v="2174" actId="26606"/>
          <ac:spMkLst>
            <pc:docMk/>
            <pc:sldMk cId="2203942730" sldId="256"/>
            <ac:spMk id="3" creationId="{6CA41196-9BD2-ECED-DDF3-9984768B88F1}"/>
          </ac:spMkLst>
        </pc:spChg>
        <pc:spChg chg="add">
          <ac:chgData name="Gareth Clancy (2404450)" userId="ab8bcada-c7b4-456c-9c03-fb5aa5ae7fab" providerId="ADAL" clId="{71CDC7A6-1356-4141-9041-3532D8C7C28F}" dt="2025-03-14T20:26:50.063" v="2174" actId="26606"/>
          <ac:spMkLst>
            <pc:docMk/>
            <pc:sldMk cId="2203942730" sldId="256"/>
            <ac:spMk id="10" creationId="{4E212B76-74CB-461F-90A3-EF4F2397A883}"/>
          </ac:spMkLst>
        </pc:spChg>
        <pc:spChg chg="add">
          <ac:chgData name="Gareth Clancy (2404450)" userId="ab8bcada-c7b4-456c-9c03-fb5aa5ae7fab" providerId="ADAL" clId="{71CDC7A6-1356-4141-9041-3532D8C7C28F}" dt="2025-03-14T20:26:50.063" v="2174" actId="26606"/>
          <ac:spMkLst>
            <pc:docMk/>
            <pc:sldMk cId="2203942730" sldId="256"/>
            <ac:spMk id="12" creationId="{81E746D0-4B37-4869-B2EF-79D5F0FFFBC9}"/>
          </ac:spMkLst>
        </pc:spChg>
        <pc:picChg chg="add">
          <ac:chgData name="Gareth Clancy (2404450)" userId="ab8bcada-c7b4-456c-9c03-fb5aa5ae7fab" providerId="ADAL" clId="{71CDC7A6-1356-4141-9041-3532D8C7C28F}" dt="2025-03-14T20:26:50.063" v="2174" actId="26606"/>
          <ac:picMkLst>
            <pc:docMk/>
            <pc:sldMk cId="2203942730" sldId="256"/>
            <ac:picMk id="7" creationId="{2BF4A217-CC25-F558-55E8-D6EB9FEF7E19}"/>
          </ac:picMkLst>
        </pc:picChg>
      </pc:sldChg>
      <pc:sldChg chg="modSp">
        <pc:chgData name="Gareth Clancy (2404450)" userId="ab8bcada-c7b4-456c-9c03-fb5aa5ae7fab" providerId="ADAL" clId="{71CDC7A6-1356-4141-9041-3532D8C7C28F}" dt="2025-03-14T20:26:45.628" v="2172"/>
        <pc:sldMkLst>
          <pc:docMk/>
          <pc:sldMk cId="3848277040" sldId="257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848277040" sldId="257"/>
            <ac:spMk id="2" creationId="{0D1EFC27-0E77-845B-88E9-89373C51EF5C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848277040" sldId="257"/>
            <ac:spMk id="3" creationId="{FD4EB5E0-98E2-9BE2-EC57-A3347B8873EA}"/>
          </ac:spMkLst>
        </pc:spChg>
      </pc:sldChg>
      <pc:sldChg chg="modSp">
        <pc:chgData name="Gareth Clancy (2404450)" userId="ab8bcada-c7b4-456c-9c03-fb5aa5ae7fab" providerId="ADAL" clId="{71CDC7A6-1356-4141-9041-3532D8C7C28F}" dt="2025-03-14T20:26:45.628" v="2172"/>
        <pc:sldMkLst>
          <pc:docMk/>
          <pc:sldMk cId="4199853355" sldId="258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4199853355" sldId="258"/>
            <ac:spMk id="2" creationId="{E380386A-406F-2723-BAF2-D59D9F346F6C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4199853355" sldId="258"/>
            <ac:spMk id="3" creationId="{8D8DBF56-5FD4-2F62-DDCD-EE62CCB73DC0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5.628" v="2172"/>
        <pc:sldMkLst>
          <pc:docMk/>
          <pc:sldMk cId="3908963394" sldId="259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908963394" sldId="259"/>
            <ac:spMk id="2" creationId="{2568EEBF-CA51-A057-4F82-90465696ADAB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908963394" sldId="259"/>
            <ac:spMk id="3" creationId="{D3938D63-CBD4-8F24-CA24-3CDE7F09E687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5.628" v="2172"/>
        <pc:sldMkLst>
          <pc:docMk/>
          <pc:sldMk cId="1141211695" sldId="260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1141211695" sldId="260"/>
            <ac:spMk id="2" creationId="{1B34F488-8B09-7C59-C2F9-1623783EA071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1141211695" sldId="260"/>
            <ac:spMk id="3" creationId="{5015A7E7-A9C7-17DA-93E6-87C408FBBD21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5.628" v="2172"/>
        <pc:sldMkLst>
          <pc:docMk/>
          <pc:sldMk cId="838550938" sldId="261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838550938" sldId="261"/>
            <ac:spMk id="2" creationId="{61E8CBBB-87B6-C6DD-F317-0B77052642C5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838550938" sldId="261"/>
            <ac:spMk id="3" creationId="{6147A14F-8307-6D0D-3D3B-40BC2B0097E4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6.019" v="2173" actId="27636"/>
        <pc:sldMkLst>
          <pc:docMk/>
          <pc:sldMk cId="3714580391" sldId="262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714580391" sldId="262"/>
            <ac:spMk id="2" creationId="{970AC770-DCE9-69AD-D273-6F1736CB8C05}"/>
          </ac:spMkLst>
        </pc:spChg>
        <pc:spChg chg="mod">
          <ac:chgData name="Gareth Clancy (2404450)" userId="ab8bcada-c7b4-456c-9c03-fb5aa5ae7fab" providerId="ADAL" clId="{71CDC7A6-1356-4141-9041-3532D8C7C28F}" dt="2025-03-14T20:26:46.019" v="2173" actId="27636"/>
          <ac:spMkLst>
            <pc:docMk/>
            <pc:sldMk cId="3714580391" sldId="262"/>
            <ac:spMk id="3" creationId="{33ACDAFE-542B-7F1E-AC4E-569DD2FEB0E1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5.628" v="2172"/>
        <pc:sldMkLst>
          <pc:docMk/>
          <pc:sldMk cId="3405708616" sldId="263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405708616" sldId="263"/>
            <ac:spMk id="2" creationId="{A4DAB694-1EC0-B6AB-C750-5B445707B41E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3405708616" sldId="263"/>
            <ac:spMk id="3" creationId="{C63FBB16-7CA5-AD4B-2B4F-679428A1851B}"/>
          </ac:spMkLst>
        </pc:spChg>
      </pc:sldChg>
      <pc:sldChg chg="modSp new mod">
        <pc:chgData name="Gareth Clancy (2404450)" userId="ab8bcada-c7b4-456c-9c03-fb5aa5ae7fab" providerId="ADAL" clId="{71CDC7A6-1356-4141-9041-3532D8C7C28F}" dt="2025-03-14T20:26:45.628" v="2172"/>
        <pc:sldMkLst>
          <pc:docMk/>
          <pc:sldMk cId="2515173151" sldId="264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2515173151" sldId="264"/>
            <ac:spMk id="2" creationId="{945642E7-6B87-0DCF-AA00-91C6F1F0531B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2515173151" sldId="264"/>
            <ac:spMk id="3" creationId="{492F8E6D-6FB1-1BAC-50EA-1ADB22F6BE6B}"/>
          </ac:spMkLst>
        </pc:spChg>
      </pc:sldChg>
      <pc:sldChg chg="modSp new del mod">
        <pc:chgData name="Gareth Clancy (2404450)" userId="ab8bcada-c7b4-456c-9c03-fb5aa5ae7fab" providerId="ADAL" clId="{71CDC7A6-1356-4141-9041-3532D8C7C28F}" dt="2025-03-14T20:27:26.209" v="2178" actId="47"/>
        <pc:sldMkLst>
          <pc:docMk/>
          <pc:sldMk cId="474656300" sldId="265"/>
        </pc:sldMkLst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474656300" sldId="265"/>
            <ac:spMk id="2" creationId="{1ECB29DA-9074-9FCC-C90E-BB4CA11A40B2}"/>
          </ac:spMkLst>
        </pc:spChg>
        <pc:spChg chg="mod">
          <ac:chgData name="Gareth Clancy (2404450)" userId="ab8bcada-c7b4-456c-9c03-fb5aa5ae7fab" providerId="ADAL" clId="{71CDC7A6-1356-4141-9041-3532D8C7C28F}" dt="2025-03-14T20:26:45.628" v="2172"/>
          <ac:spMkLst>
            <pc:docMk/>
            <pc:sldMk cId="474656300" sldId="265"/>
            <ac:spMk id="3" creationId="{1392D3B1-E654-23DB-2598-A286E587FC6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158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158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4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77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484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11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92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790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165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469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2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029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7054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903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7103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9459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446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7D1E4CC-9375-42C4-AD71-0EEA7A583F6F}" type="datetimeFigureOut">
              <a:rPr lang="en-GB" smtClean="0"/>
              <a:t>14/03/2025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464E58B-379D-4903-8E75-908A73D5187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397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7A185-CFEE-48FC-CB0A-44C96E493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9" y="1241266"/>
            <a:ext cx="4798142" cy="3153753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EBEBEB"/>
                </a:solidFill>
              </a:rPr>
              <a:t>The life course approach to health and well being.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A41196-9BD2-ECED-DDF3-9984768B8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929" y="4591665"/>
            <a:ext cx="4798142" cy="1622322"/>
          </a:xfrm>
        </p:spPr>
        <p:txBody>
          <a:bodyPr>
            <a:normAutofit/>
          </a:bodyPr>
          <a:lstStyle/>
          <a:p>
            <a:r>
              <a:rPr lang="en-GB" dirty="0"/>
              <a:t>Gareth Clancy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Heartbeat">
            <a:extLst>
              <a:ext uri="{FF2B5EF4-FFF2-40B4-BE49-F238E27FC236}">
                <a16:creationId xmlns:a16="http://schemas.microsoft.com/office/drawing/2014/main" id="{2BF4A217-CC25-F558-55E8-D6EB9FEF7E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3942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EFC27-0E77-845B-88E9-89373C51E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EB5E0-98E2-9BE2-EC57-A3347B887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life course approach?</a:t>
            </a:r>
          </a:p>
          <a:p>
            <a:r>
              <a:rPr lang="en-GB" dirty="0"/>
              <a:t>Why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3848277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0386A-406F-2723-BAF2-D59D9F346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concepts of the life course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DBF56-5FD4-2F62-DDCD-EE62CCB73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Early life experiences- How childhood conditions shape people's futures.</a:t>
            </a:r>
          </a:p>
          <a:p>
            <a:r>
              <a:rPr lang="en-GB" dirty="0"/>
              <a:t>Lifestyle choices- The impact that habits like diet, exercise and smoking have on people.</a:t>
            </a:r>
          </a:p>
          <a:p>
            <a:r>
              <a:rPr lang="en-GB" dirty="0"/>
              <a:t>Social determinants- how income, education and environment effect people.</a:t>
            </a:r>
          </a:p>
          <a:p>
            <a:r>
              <a:rPr lang="en-GB" dirty="0"/>
              <a:t>Health evolution across life stages- how health needs change overtime.</a:t>
            </a:r>
          </a:p>
        </p:txBody>
      </p:sp>
    </p:spTree>
    <p:extLst>
      <p:ext uri="{BB962C8B-B14F-4D97-AF65-F5344CB8AC3E}">
        <p14:creationId xmlns:p14="http://schemas.microsoft.com/office/powerpoint/2010/main" val="419985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8EEBF-CA51-A057-4F82-90465696A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life and long-term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38D63-CBD4-8F24-CA24-3CDE7F09E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Prenatal and childhood health: </a:t>
            </a:r>
          </a:p>
          <a:p>
            <a:pPr>
              <a:buFontTx/>
              <a:buChar char="-"/>
            </a:pPr>
            <a:r>
              <a:rPr lang="en-GB" dirty="0"/>
              <a:t>Poor maternal nutrition- higher risk of chronic diseases </a:t>
            </a:r>
          </a:p>
          <a:p>
            <a:pPr>
              <a:buFontTx/>
              <a:buChar char="-"/>
            </a:pPr>
            <a:r>
              <a:rPr lang="en-GB" dirty="0"/>
              <a:t>Childhood trauma and stress- increased risk of mental health disorders.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963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4F488-8B09-7C59-C2F9-1623783EA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choices and their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5A7E7-A9C7-17DA-93E6-87C408FBB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Healthy vs unhealthy habits:</a:t>
            </a:r>
          </a:p>
          <a:p>
            <a:pPr marL="0" indent="0">
              <a:buNone/>
            </a:pPr>
            <a:r>
              <a:rPr lang="en-GB" dirty="0"/>
              <a:t>-Good diet, exercise and sleep= better long-term health.</a:t>
            </a:r>
          </a:p>
          <a:p>
            <a:pPr marL="0" indent="0">
              <a:buNone/>
            </a:pPr>
            <a:r>
              <a:rPr lang="en-GB" dirty="0"/>
              <a:t>-Smoking, alcohol abusive and poor diet= chromic conditions like cancer, diabetes and heart disease.</a:t>
            </a:r>
          </a:p>
          <a:p>
            <a:endParaRPr lang="en-GB" dirty="0"/>
          </a:p>
          <a:p>
            <a:r>
              <a:rPr lang="en-GB" dirty="0"/>
              <a:t>Cumulative effect:</a:t>
            </a:r>
          </a:p>
          <a:p>
            <a:pPr marL="0" indent="0">
              <a:buNone/>
            </a:pPr>
            <a:r>
              <a:rPr lang="en-GB" dirty="0"/>
              <a:t>-Small choices add up over long periods of time.</a:t>
            </a:r>
          </a:p>
        </p:txBody>
      </p:sp>
    </p:spTree>
    <p:extLst>
      <p:ext uri="{BB962C8B-B14F-4D97-AF65-F5344CB8AC3E}">
        <p14:creationId xmlns:p14="http://schemas.microsoft.com/office/powerpoint/2010/main" val="1141211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8CBBB-87B6-C6DD-F317-0B7705264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determinates of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7A14F-8307-6D0D-3D3B-40BC2B009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social determinates:</a:t>
            </a:r>
          </a:p>
          <a:p>
            <a:pPr marL="0" indent="0">
              <a:buNone/>
            </a:pPr>
            <a:r>
              <a:rPr lang="en-GB" dirty="0"/>
              <a:t>-Economic stability </a:t>
            </a:r>
          </a:p>
          <a:p>
            <a:pPr marL="0" indent="0">
              <a:buNone/>
            </a:pPr>
            <a:r>
              <a:rPr lang="en-GB" dirty="0"/>
              <a:t>-education </a:t>
            </a:r>
          </a:p>
          <a:p>
            <a:pPr marL="0" indent="0">
              <a:buNone/>
            </a:pPr>
            <a:r>
              <a:rPr lang="en-GB" dirty="0"/>
              <a:t>-social support networks</a:t>
            </a:r>
          </a:p>
          <a:p>
            <a:r>
              <a:rPr lang="en-GB" dirty="0"/>
              <a:t>Impact on health in equalities:</a:t>
            </a:r>
          </a:p>
          <a:p>
            <a:pPr marL="0" indent="0">
              <a:buNone/>
            </a:pPr>
            <a:r>
              <a:rPr lang="en-GB" dirty="0"/>
              <a:t>-Lower income people often have higher rates of disease due to poor living conditions and other factors.</a:t>
            </a:r>
          </a:p>
        </p:txBody>
      </p:sp>
    </p:spTree>
    <p:extLst>
      <p:ext uri="{BB962C8B-B14F-4D97-AF65-F5344CB8AC3E}">
        <p14:creationId xmlns:p14="http://schemas.microsoft.com/office/powerpoint/2010/main" val="838550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AC770-DCE9-69AD-D273-6F1736CB8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well being across life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CDAFE-542B-7F1E-AC4E-569DD2FEB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Infancy and childhood:</a:t>
            </a:r>
          </a:p>
          <a:p>
            <a:pPr>
              <a:buFontTx/>
              <a:buChar char="-"/>
            </a:pPr>
            <a:r>
              <a:rPr lang="en-GB" dirty="0"/>
              <a:t>Nutrition and early development impact lifelong health </a:t>
            </a:r>
          </a:p>
          <a:p>
            <a:pPr marL="0" indent="0">
              <a:buNone/>
            </a:pPr>
            <a:r>
              <a:rPr lang="en-GB" dirty="0"/>
              <a:t>2. Adolescence and young adult hood:</a:t>
            </a:r>
          </a:p>
          <a:p>
            <a:pPr marL="0" indent="0">
              <a:buNone/>
            </a:pPr>
            <a:r>
              <a:rPr lang="en-GB" dirty="0"/>
              <a:t>-risk taking behaviours e.g. smoking, drug use and mental health challenges arise.</a:t>
            </a:r>
          </a:p>
          <a:p>
            <a:pPr marL="0" indent="0">
              <a:buNone/>
            </a:pPr>
            <a:r>
              <a:rPr lang="en-GB" dirty="0"/>
              <a:t>3. Adulthood </a:t>
            </a:r>
          </a:p>
          <a:p>
            <a:pPr marL="0" indent="0">
              <a:buNone/>
            </a:pPr>
            <a:r>
              <a:rPr lang="en-GB" dirty="0"/>
              <a:t>-work stress, family resonates and chronic disease risk increase </a:t>
            </a:r>
          </a:p>
          <a:p>
            <a:pPr marL="0" indent="0">
              <a:buNone/>
            </a:pPr>
            <a:r>
              <a:rPr lang="en-GB" dirty="0"/>
              <a:t>4 older age</a:t>
            </a:r>
          </a:p>
          <a:p>
            <a:pPr marL="0" indent="0">
              <a:buNone/>
            </a:pPr>
            <a:r>
              <a:rPr lang="en-GB" dirty="0"/>
              <a:t>- Mobility issues, cognitive health and chronic illness becomes more common</a:t>
            </a:r>
          </a:p>
        </p:txBody>
      </p:sp>
    </p:spTree>
    <p:extLst>
      <p:ext uri="{BB962C8B-B14F-4D97-AF65-F5344CB8AC3E}">
        <p14:creationId xmlns:p14="http://schemas.microsoft.com/office/powerpoint/2010/main" val="3714580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B694-1EC0-B6AB-C750-5B445707B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public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FBB16-7CA5-AD4B-2B4F-679428A18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Prevention strategies:</a:t>
            </a:r>
          </a:p>
          <a:p>
            <a:pPr>
              <a:buFontTx/>
              <a:buChar char="-"/>
            </a:pPr>
            <a:r>
              <a:rPr lang="en-GB" dirty="0"/>
              <a:t>Early childhood interventions</a:t>
            </a:r>
          </a:p>
          <a:p>
            <a:pPr>
              <a:buFontTx/>
              <a:buChar char="-"/>
            </a:pPr>
            <a:r>
              <a:rPr lang="en-GB" dirty="0"/>
              <a:t>Promoting healthy lifestyle habits from a young age</a:t>
            </a:r>
          </a:p>
          <a:p>
            <a:r>
              <a:rPr lang="en-GB" dirty="0"/>
              <a:t>Health policies:</a:t>
            </a:r>
          </a:p>
          <a:p>
            <a:pPr marL="0" indent="0">
              <a:buNone/>
            </a:pPr>
            <a:r>
              <a:rPr lang="en-GB" dirty="0"/>
              <a:t>-supportive policies to reduce health inequalities 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708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642E7-6B87-0DCF-AA00-91C6F1F05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F8E6D-6FB1-1BAC-50EA-1ADB22F6B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life course approach recognise that health is shared over time </a:t>
            </a:r>
          </a:p>
          <a:p>
            <a:r>
              <a:rPr lang="en-GB" dirty="0"/>
              <a:t>Early life expiries, lifestyle choices and social factors all contribute to long term health.</a:t>
            </a:r>
          </a:p>
          <a:p>
            <a:r>
              <a:rPr lang="en-GB" dirty="0"/>
              <a:t>Investing in health across all life stages leads to better outcomes for individuals and society.</a:t>
            </a:r>
          </a:p>
        </p:txBody>
      </p:sp>
    </p:spTree>
    <p:extLst>
      <p:ext uri="{BB962C8B-B14F-4D97-AF65-F5344CB8AC3E}">
        <p14:creationId xmlns:p14="http://schemas.microsoft.com/office/powerpoint/2010/main" val="2515173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dba605436969a2ae8dd2ef87f9c2a508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ddee34ab90ed8d1e714f95e5296623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F0F7A0-4DED-4DE3-AC87-4E685C0A5C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C07526-9646-4FF1-9D8C-3CBE15263E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8C19AF-E7DC-4C06-90AD-86686D854B73}">
  <ds:schemaRefs>
    <ds:schemaRef ds:uri="http://www.w3.org/XML/1998/namespace"/>
    <ds:schemaRef ds:uri="http://schemas.microsoft.com/office/2006/metadata/properties"/>
    <ds:schemaRef ds:uri="bf244c3e-e0b4-4871-bb4e-fd032a14544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27</TotalTime>
  <Words>352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The life course approach to health and well being.</vt:lpstr>
      <vt:lpstr>Introduction</vt:lpstr>
      <vt:lpstr>Key concepts of the life course approach</vt:lpstr>
      <vt:lpstr>Early life and long-term health</vt:lpstr>
      <vt:lpstr>Lifestyle choices and their impact</vt:lpstr>
      <vt:lpstr>Social determinates of health </vt:lpstr>
      <vt:lpstr>Health and well being across life stages </vt:lpstr>
      <vt:lpstr>Implications for public health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Clancy (2404450)</dc:creator>
  <cp:lastModifiedBy>Gareth Clancy (2404450)</cp:lastModifiedBy>
  <cp:revision>1</cp:revision>
  <dcterms:created xsi:type="dcterms:W3CDTF">2025-03-14T19:59:39Z</dcterms:created>
  <dcterms:modified xsi:type="dcterms:W3CDTF">2025-03-14T20:27:34Z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