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61" r:id="rId1"/>
  </p:sldMasterIdLst>
  <p:sldIdLst>
    <p:sldId id="256" r:id="rId2"/>
    <p:sldId id="257" r:id="rId3"/>
    <p:sldId id="258" r:id="rId4"/>
    <p:sldId id="272" r:id="rId5"/>
    <p:sldId id="259" r:id="rId6"/>
    <p:sldId id="261" r:id="rId7"/>
    <p:sldId id="263" r:id="rId8"/>
    <p:sldId id="269" r:id="rId9"/>
    <p:sldId id="264" r:id="rId10"/>
    <p:sldId id="273" r:id="rId11"/>
    <p:sldId id="282" r:id="rId12"/>
    <p:sldId id="283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 Li" initials="NL" lastIdx="1" clrIdx="0">
    <p:extLst>
      <p:ext uri="{19B8F6BF-5375-455C-9EA6-DF929625EA0E}">
        <p15:presenceInfo xmlns:p15="http://schemas.microsoft.com/office/powerpoint/2012/main" userId="43ae979a9804d16b" providerId="Windows Live"/>
      </p:ext>
    </p:extLst>
  </p:cmAuthor>
  <p:cmAuthor id="2" name="ks_yap" initials="k" lastIdx="2" clrIdx="1">
    <p:extLst>
      <p:ext uri="{19B8F6BF-5375-455C-9EA6-DF929625EA0E}">
        <p15:presenceInfo xmlns:p15="http://schemas.microsoft.com/office/powerpoint/2012/main" userId="ks_yap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92533" autoAdjust="0"/>
  </p:normalViewPr>
  <p:slideViewPr>
    <p:cSldViewPr snapToGrid="0">
      <p:cViewPr varScale="1">
        <p:scale>
          <a:sx n="63" d="100"/>
          <a:sy n="63" d="100"/>
        </p:scale>
        <p:origin x="187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A64F8-21FD-43CB-BBEE-014FAE8675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2D4586-96D6-4932-8580-2B3C37198E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CC22B-982E-4041-A653-2D4A4A566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27A8C5-2BA4-48F1-8D82-A5C8D248D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072CF-E43A-4F9E-AF28-4F8015E4E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440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2C86F-DE6B-4CCD-AE46-98F83A875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CE513-BF34-437D-B531-42535B075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4C5086-0579-41D4-8FCA-8B5BF24FC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9C2E7-A829-4D8B-BDF5-0785A3E5E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A4ED02-CFB6-43B1-AC86-4E5171E5F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682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153EE-F455-4771-89AC-9E603ECFE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A11AB-3D5E-450B-AEF2-8E3D1CF323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25DF3C-A3AF-4623-A0A6-179D432BA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7B9DE-25BB-4D77-A204-5523C36B4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0A510-E40B-4584-801F-3450CF13F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973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C83B5-99B9-4C70-AE8F-D3DBEB302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52D13-3F3C-4027-9741-55C004D31E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D0A55F-2BDF-4C02-B686-FEF664C956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7DC1F-E291-4B01-9B34-399E6B257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F9153-2DC4-4ED9-8CE6-828675F0E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883DAB-24C5-4E73-97E3-BC4F9CFDA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055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950F8-4CEB-479D-9F5D-00618AA2B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E7732E-FB8F-4EA6-A73D-6CF031199F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07A0FE-DE5B-4BFA-AAA0-C2C69C5BCF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93877D-F933-4474-969A-4CFFDC3EB4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357F2E-040B-4F40-B549-E918A7C8B9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E9D20F-ADA5-4CC4-93EF-6BC04C76E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96E21D-5FD7-424A-8ED5-7CD51712F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4FFE4D-46EA-432A-96F4-3C0B4CFED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634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FB813-8558-4B29-808E-E99E655A9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863DEA-3CF4-4208-81D3-6E548213B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AF6113-5A0C-4BB3-A47C-949855E0F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3AB1F6-1FB3-4A55-B892-9EB286920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850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C9741F-C2F8-44CE-ADEA-B06FB112A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D79F8D-8138-4CB6-805D-401463E86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6AE13-0FC9-453C-906B-A12D4207A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305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D884-510C-4C45-99EB-FF200D3CF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A1BB0-E441-4B68-B608-0272867A6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31FFAF-BE33-4EA6-BEB7-382355171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ED5937-0F12-4897-A550-EEA2F6EBB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C941B-71C3-41DB-991A-1C91034CD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C081CD-FE03-498E-951F-C2FFB7A8F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250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DF97B-15EE-45A3-8153-DAC453584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9DB91F-2FA5-4913-91EB-28E4501CC6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87E2AF-67EC-4F72-B386-B969BDFE32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C901BA-B71A-45FE-BAC0-EA4BE6039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78FF58-ACEA-4BAF-9FAA-12CD800A4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03D168-0607-4297-B569-8B1F9FB99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597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B6FD3-1BF7-4BB0-B1FF-A0C502056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4D360F-EF42-4241-812B-D6D95086B0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3469A4-48EE-4288-8BFF-4E02EAC0D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617F5-6E9B-4215-91B9-40F029FD5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36B8F-6732-4FAF-B85A-DAC2A866D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885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16A56A-3740-439C-9DB8-D18ABD09EB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07B343-BA55-43C1-9641-66CA9871F2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404EA-0CF2-46A4-9061-1815F3418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16-Jan-21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152869-E09D-47DA-8C4A-F671DC111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10AEC-5E74-465B-BBEC-FA524C12C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509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02D10A-CC6B-4DB6-9882-61EBFC888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A0546-278A-4800-8E72-7CABE5E18E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7B267-A5DD-450A-8ED1-17CB5343D8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16-Jan-21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4EDFF-AA64-4292-B179-AEAD73040B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A270F-FB0A-47CA-8F2E-A9928B816E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934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0308458-D09E-45FA-9540-6FC45EA80E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0" y="-109728"/>
            <a:ext cx="12274601" cy="67921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B58CB5-D44E-47B9-86A2-25F7035AC7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3235" y="583387"/>
            <a:ext cx="8566230" cy="4147718"/>
          </a:xfrm>
        </p:spPr>
        <p:txBody>
          <a:bodyPr>
            <a:noAutofit/>
          </a:bodyPr>
          <a:lstStyle/>
          <a:p>
            <a:r>
              <a:rPr lang="en-MY" altLang="zh-CN" sz="10000" dirty="0">
                <a:latin typeface="+mn-lt"/>
                <a:ea typeface="KaiTi" panose="02010609060101010101" pitchFamily="49" charset="-122"/>
                <a:cs typeface="Arial" panose="020B0604020202020204" pitchFamily="34" charset="0"/>
              </a:rPr>
              <a:t>The Analects of Confucius</a:t>
            </a:r>
            <a:br>
              <a:rPr lang="en-MY" altLang="zh-CN" sz="10000" dirty="0">
                <a:latin typeface="+mn-lt"/>
                <a:ea typeface="KaiTi" panose="02010609060101010101" pitchFamily="49" charset="-122"/>
                <a:cs typeface="Arial" panose="020B0604020202020204" pitchFamily="34" charset="0"/>
              </a:rPr>
            </a:br>
            <a:r>
              <a:rPr lang="zh-CN" altLang="en-US" sz="12000" dirty="0">
                <a:latin typeface="KaiTi" panose="02010609060101010101" pitchFamily="49" charset="-122"/>
                <a:ea typeface="KaiTi" panose="02010609060101010101" pitchFamily="49" charset="-122"/>
              </a:rPr>
              <a:t>論語</a:t>
            </a:r>
            <a:endParaRPr lang="en-MY" sz="12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84C1B2-AE6C-45D5-9940-EEDEE2563EA8}"/>
              </a:ext>
            </a:extLst>
          </p:cNvPr>
          <p:cNvSpPr txBox="1"/>
          <p:nvPr/>
        </p:nvSpPr>
        <p:spPr>
          <a:xfrm>
            <a:off x="1653235" y="5215738"/>
            <a:ext cx="35317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MY" dirty="0">
                <a:latin typeface="KaiTi" panose="02010609060101010101" pitchFamily="49" charset="-122"/>
                <a:ea typeface="KaiTi" panose="02010609060101010101" pitchFamily="49" charset="-122"/>
              </a:rPr>
              <a:t>Presented by : Kwong Bee Ling</a:t>
            </a:r>
          </a:p>
          <a:p>
            <a:r>
              <a:rPr lang="en-MY" dirty="0">
                <a:latin typeface="KaiTi" panose="02010609060101010101" pitchFamily="49" charset="-122"/>
                <a:ea typeface="KaiTi" panose="02010609060101010101" pitchFamily="49" charset="-122"/>
              </a:rPr>
              <a:t>               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（</a:t>
            </a:r>
            <a:r>
              <a:rPr lang="en-MY" dirty="0">
                <a:latin typeface="KaiTi" panose="02010609060101010101" pitchFamily="49" charset="-122"/>
                <a:ea typeface="KaiTi" panose="02010609060101010101" pitchFamily="49" charset="-122"/>
              </a:rPr>
              <a:t>2017146)</a:t>
            </a:r>
          </a:p>
          <a:p>
            <a:r>
              <a:rPr lang="en-MY" dirty="0">
                <a:latin typeface="KaiTi" panose="02010609060101010101" pitchFamily="49" charset="-122"/>
                <a:ea typeface="KaiTi" panose="02010609060101010101" pitchFamily="49" charset="-122"/>
              </a:rPr>
              <a:t>Dated 	     : 17-01-2021</a:t>
            </a:r>
            <a:endParaRPr lang="en-US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16270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FC748A-E2A8-4A48-A2D6-A342E07EA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0" y="-190196"/>
            <a:ext cx="12191695" cy="68580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B38898-7B6C-4EC8-84CA-C39692786D3D}"/>
              </a:ext>
            </a:extLst>
          </p:cNvPr>
          <p:cNvSpPr txBox="1"/>
          <p:nvPr/>
        </p:nvSpPr>
        <p:spPr>
          <a:xfrm>
            <a:off x="5893806" y="510031"/>
            <a:ext cx="54043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6000" dirty="0">
                <a:latin typeface="KaiTi" panose="02010609060101010101" pitchFamily="49" charset="-122"/>
                <a:ea typeface="KaiTi" panose="02010609060101010101" pitchFamily="49" charset="-122"/>
              </a:rPr>
              <a:t>孔子</a:t>
            </a:r>
            <a:r>
              <a:rPr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5400" dirty="0">
                <a:ea typeface="KaiTi" panose="02010609060101010101" pitchFamily="49" charset="-122"/>
              </a:rPr>
              <a:t>CONFUCIUS</a:t>
            </a:r>
            <a:endParaRPr lang="en-MY" sz="5400" dirty="0">
              <a:ea typeface="KaiTi" panose="02010609060101010101" pitchFamily="49" charset="-122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1B4F84-EC6E-4C7B-8A79-F5D06D763D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968" t="7477" r="23519"/>
          <a:stretch/>
        </p:blipFill>
        <p:spPr>
          <a:xfrm>
            <a:off x="0" y="39186"/>
            <a:ext cx="4572002" cy="67796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79487CD-9C49-4A49-8A9A-475F585BDBBF}"/>
              </a:ext>
            </a:extLst>
          </p:cNvPr>
          <p:cNvSpPr txBox="1"/>
          <p:nvPr/>
        </p:nvSpPr>
        <p:spPr>
          <a:xfrm>
            <a:off x="5129005" y="1651047"/>
            <a:ext cx="6590923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altLang="zh-CN" sz="4000" dirty="0"/>
              <a:t>551 – 479BC</a:t>
            </a:r>
          </a:p>
          <a:p>
            <a:endParaRPr lang="en-US" altLang="zh-CN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4FDF94-A4A6-43C5-AC76-48F45D078988}"/>
              </a:ext>
            </a:extLst>
          </p:cNvPr>
          <p:cNvSpPr txBox="1"/>
          <p:nvPr/>
        </p:nvSpPr>
        <p:spPr>
          <a:xfrm>
            <a:off x="5129005" y="2220433"/>
            <a:ext cx="6590923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2800" dirty="0"/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altLang="zh-CN" sz="4000" dirty="0"/>
              <a:t>A profound philosopher, political thinker and greatest educator of ancient China, whose influence is still felt across the world today. </a:t>
            </a:r>
            <a:endParaRPr lang="en-MY" sz="4000" dirty="0"/>
          </a:p>
        </p:txBody>
      </p:sp>
    </p:spTree>
    <p:extLst>
      <p:ext uri="{BB962C8B-B14F-4D97-AF65-F5344CB8AC3E}">
        <p14:creationId xmlns:p14="http://schemas.microsoft.com/office/powerpoint/2010/main" val="448818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1F7CC41-6D5A-4BD0-8955-A31C5FB5E2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1" y="0"/>
            <a:ext cx="12192000" cy="69325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6EF0AB-F8A8-4D6A-B44C-DF23502D8BF4}"/>
              </a:ext>
            </a:extLst>
          </p:cNvPr>
          <p:cNvSpPr txBox="1"/>
          <p:nvPr/>
        </p:nvSpPr>
        <p:spPr>
          <a:xfrm>
            <a:off x="1331103" y="217283"/>
            <a:ext cx="1002069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8000" dirty="0">
                <a:latin typeface="KaiTi" panose="02010609060101010101" pitchFamily="49" charset="-122"/>
                <a:ea typeface="KaiTi" panose="02010609060101010101" pitchFamily="49" charset="-122"/>
              </a:rPr>
              <a:t>論語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  </a:t>
            </a:r>
            <a:r>
              <a:rPr lang="en-US" altLang="zh-CN" sz="5400" dirty="0">
                <a:ea typeface="KaiTi" panose="02010609060101010101" pitchFamily="49" charset="-122"/>
              </a:rPr>
              <a:t>ANALECTS OF CONFUCIUS</a:t>
            </a:r>
            <a:endParaRPr lang="en-MY" sz="4000" dirty="0">
              <a:ea typeface="KaiTi" panose="02010609060101010101" pitchFamily="49" charset="-122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DC86D4-63A3-4312-A58E-EB2077B4F7E3}"/>
              </a:ext>
            </a:extLst>
          </p:cNvPr>
          <p:cNvSpPr txBox="1"/>
          <p:nvPr/>
        </p:nvSpPr>
        <p:spPr>
          <a:xfrm>
            <a:off x="607161" y="2207609"/>
            <a:ext cx="1090214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MY" sz="4000" dirty="0"/>
              <a:t>Compiled by the disciples of Confucius.</a:t>
            </a:r>
          </a:p>
          <a:p>
            <a:endParaRPr lang="en-MY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728DF9-8A8F-4559-B79E-1000AB2FE23D}"/>
              </a:ext>
            </a:extLst>
          </p:cNvPr>
          <p:cNvSpPr txBox="1"/>
          <p:nvPr/>
        </p:nvSpPr>
        <p:spPr>
          <a:xfrm>
            <a:off x="607161" y="3372307"/>
            <a:ext cx="1111910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MY" sz="4000" dirty="0"/>
              <a:t>It records the words and conversations of Confucius and his disciples and with others, and covers a wide variety of subjects mainly on politics, philosophy, arts, education and moral cultivation.</a:t>
            </a:r>
          </a:p>
        </p:txBody>
      </p:sp>
    </p:spTree>
    <p:extLst>
      <p:ext uri="{BB962C8B-B14F-4D97-AF65-F5344CB8AC3E}">
        <p14:creationId xmlns:p14="http://schemas.microsoft.com/office/powerpoint/2010/main" val="341860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1F7CC41-6D5A-4BD0-8955-A31C5FB5E2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0" y="0"/>
            <a:ext cx="12192000" cy="69325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6EF0AB-F8A8-4D6A-B44C-DF23502D8BF4}"/>
              </a:ext>
            </a:extLst>
          </p:cNvPr>
          <p:cNvSpPr txBox="1"/>
          <p:nvPr/>
        </p:nvSpPr>
        <p:spPr>
          <a:xfrm>
            <a:off x="944045" y="193220"/>
            <a:ext cx="1002069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8000" dirty="0">
                <a:latin typeface="KaiTi" panose="02010609060101010101" pitchFamily="49" charset="-122"/>
                <a:ea typeface="KaiTi" panose="02010609060101010101" pitchFamily="49" charset="-122"/>
              </a:rPr>
              <a:t>論語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  </a:t>
            </a:r>
            <a:r>
              <a:rPr lang="en-US" altLang="zh-CN" sz="5400" dirty="0">
                <a:ea typeface="KaiTi" panose="02010609060101010101" pitchFamily="49" charset="-122"/>
              </a:rPr>
              <a:t>ANALECTS OF CONFUCIUS</a:t>
            </a:r>
            <a:endParaRPr lang="en-MY" sz="4000" dirty="0">
              <a:ea typeface="KaiTi" panose="02010609060101010101" pitchFamily="49" charset="-122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DC86D4-63A3-4312-A58E-EB2077B4F7E3}"/>
              </a:ext>
            </a:extLst>
          </p:cNvPr>
          <p:cNvSpPr txBox="1"/>
          <p:nvPr/>
        </p:nvSpPr>
        <p:spPr>
          <a:xfrm>
            <a:off x="1216761" y="2199589"/>
            <a:ext cx="783098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MY" sz="4000" dirty="0"/>
              <a:t>Learning Method of the Analects</a:t>
            </a:r>
          </a:p>
          <a:p>
            <a:endParaRPr lang="en-MY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728DF9-8A8F-4559-B79E-1000AB2FE23D}"/>
              </a:ext>
            </a:extLst>
          </p:cNvPr>
          <p:cNvSpPr txBox="1"/>
          <p:nvPr/>
        </p:nvSpPr>
        <p:spPr>
          <a:xfrm>
            <a:off x="1216761" y="3411917"/>
            <a:ext cx="7903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MY" sz="4000" dirty="0"/>
              <a:t>Learning Attitude of the Analects</a:t>
            </a:r>
          </a:p>
        </p:txBody>
      </p:sp>
    </p:spTree>
    <p:extLst>
      <p:ext uri="{BB962C8B-B14F-4D97-AF65-F5344CB8AC3E}">
        <p14:creationId xmlns:p14="http://schemas.microsoft.com/office/powerpoint/2010/main" val="150718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34D0415-0D4F-40A1-91DA-185A6B7509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63679" y="0"/>
            <a:ext cx="12191695" cy="6858000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A06C1E2E-35B3-43B6-9306-C4C93AF82391}"/>
              </a:ext>
            </a:extLst>
          </p:cNvPr>
          <p:cNvSpPr/>
          <p:nvPr/>
        </p:nvSpPr>
        <p:spPr>
          <a:xfrm>
            <a:off x="3686859" y="2385403"/>
            <a:ext cx="3511297" cy="1675181"/>
          </a:xfrm>
          <a:prstGeom prst="ellipse">
            <a:avLst/>
          </a:prstGeom>
          <a:ln w="28575"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MY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Method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C69268-0272-4CF8-A697-40F8B2306315}"/>
              </a:ext>
            </a:extLst>
          </p:cNvPr>
          <p:cNvSpPr txBox="1"/>
          <p:nvPr/>
        </p:nvSpPr>
        <p:spPr>
          <a:xfrm>
            <a:off x="767929" y="510004"/>
            <a:ext cx="436982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000" dirty="0">
                <a:latin typeface="KaiTi" panose="02010609060101010101" pitchFamily="49" charset="-122"/>
                <a:ea typeface="KaiTi" panose="02010609060101010101" pitchFamily="49" charset="-122"/>
              </a:rPr>
              <a:t>1.</a:t>
            </a:r>
            <a:r>
              <a:rPr lang="zh-CN" altLang="en-US" sz="4000" b="1" u="sng" dirty="0">
                <a:latin typeface="KaiTi" panose="02010609060101010101" pitchFamily="49" charset="-122"/>
                <a:ea typeface="KaiTi" panose="02010609060101010101" pitchFamily="49" charset="-122"/>
              </a:rPr>
              <a:t>學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而時</a:t>
            </a:r>
            <a:r>
              <a:rPr lang="zh-CN" altLang="en-US" sz="4000" b="1" u="sng" dirty="0">
                <a:latin typeface="KaiTi" panose="02010609060101010101" pitchFamily="49" charset="-122"/>
                <a:ea typeface="KaiTi" panose="02010609060101010101" pitchFamily="49" charset="-122"/>
              </a:rPr>
              <a:t>習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之，</a:t>
            </a:r>
            <a:endParaRPr lang="en-MY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  不亦說乎？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B59BD8-B1C0-44EB-87E5-D8417D16DDB5}"/>
              </a:ext>
            </a:extLst>
          </p:cNvPr>
          <p:cNvSpPr txBox="1"/>
          <p:nvPr/>
        </p:nvSpPr>
        <p:spPr>
          <a:xfrm>
            <a:off x="7054245" y="485818"/>
            <a:ext cx="51374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2.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學而不思則罔，</a:t>
            </a:r>
            <a:endParaRPr lang="en-MY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  思而不學則殆。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109EEE6-1AF1-4C31-A433-8C0694911635}"/>
              </a:ext>
            </a:extLst>
          </p:cNvPr>
          <p:cNvSpPr txBox="1"/>
          <p:nvPr/>
        </p:nvSpPr>
        <p:spPr>
          <a:xfrm>
            <a:off x="1807740" y="4654722"/>
            <a:ext cx="88662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3.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三人行，必有我師焉；</a:t>
            </a:r>
            <a:endParaRPr lang="en-MY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en-MY" altLang="zh-CN" sz="4000" b="1" u="sng" dirty="0">
                <a:latin typeface="KaiTi" panose="02010609060101010101" pitchFamily="49" charset="-122"/>
                <a:ea typeface="KaiTi" panose="02010609060101010101" pitchFamily="49" charset="-122"/>
              </a:rPr>
              <a:t>  </a:t>
            </a:r>
            <a:r>
              <a:rPr lang="zh-CN" altLang="en-US" sz="4000" b="1" u="sng" dirty="0">
                <a:latin typeface="KaiTi" panose="02010609060101010101" pitchFamily="49" charset="-122"/>
                <a:ea typeface="KaiTi" panose="02010609060101010101" pitchFamily="49" charset="-122"/>
              </a:rPr>
              <a:t>擇其善者而從之，其不善者而改之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5110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FC748A-E2A8-4A48-A2D6-A342E07EA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0" y="1"/>
            <a:ext cx="1219169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26E9F2-FF66-4EFF-AF3B-0704CC9E8C0E}"/>
              </a:ext>
            </a:extLst>
          </p:cNvPr>
          <p:cNvSpPr txBox="1"/>
          <p:nvPr/>
        </p:nvSpPr>
        <p:spPr>
          <a:xfrm>
            <a:off x="546201" y="710532"/>
            <a:ext cx="1109959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000" dirty="0">
                <a:latin typeface="KaiTi" panose="02010609060101010101" pitchFamily="49" charset="-122"/>
                <a:ea typeface="KaiTi" panose="02010609060101010101" pitchFamily="49" charset="-122"/>
              </a:rPr>
              <a:t>1.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學而時</a:t>
            </a:r>
            <a:r>
              <a:rPr lang="zh-CN" altLang="en-US" sz="4000" u="sng" dirty="0">
                <a:latin typeface="KaiTi" panose="02010609060101010101" pitchFamily="49" charset="-122"/>
                <a:ea typeface="KaiTi" panose="02010609060101010101" pitchFamily="49" charset="-122"/>
              </a:rPr>
              <a:t>習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之，不亦說乎？</a:t>
            </a:r>
            <a:endParaRPr lang="en-MY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sz="2000" dirty="0">
              <a:ea typeface="KaiTi" panose="02010609060101010101" pitchFamily="49" charset="-122"/>
            </a:endParaRPr>
          </a:p>
          <a:p>
            <a:r>
              <a:rPr lang="en-MY" sz="4000" b="0" i="0" dirty="0">
                <a:solidFill>
                  <a:srgbClr val="202122"/>
                </a:solidFill>
                <a:effectLst/>
                <a:ea typeface="KaiTi" panose="02010609060101010101" pitchFamily="49" charset="-122"/>
              </a:rPr>
              <a:t>It is indeed a pleasure to acquire knowledge and, as you go on acquiring, to put into </a:t>
            </a:r>
            <a:r>
              <a:rPr lang="en-MY" sz="4000" b="1" i="0" u="sng" dirty="0">
                <a:solidFill>
                  <a:srgbClr val="202122"/>
                </a:solidFill>
                <a:effectLst/>
                <a:ea typeface="KaiTi" panose="02010609060101010101" pitchFamily="49" charset="-122"/>
              </a:rPr>
              <a:t>practice</a:t>
            </a:r>
            <a:r>
              <a:rPr lang="en-MY" sz="4000" b="0" i="0" dirty="0">
                <a:solidFill>
                  <a:srgbClr val="202122"/>
                </a:solidFill>
                <a:effectLst/>
                <a:ea typeface="KaiTi" panose="02010609060101010101" pitchFamily="49" charset="-122"/>
              </a:rPr>
              <a:t> what you have acquired.  </a:t>
            </a:r>
            <a:r>
              <a:rPr lang="en-MY" sz="2800" b="0" i="0" dirty="0">
                <a:solidFill>
                  <a:srgbClr val="0070C0"/>
                </a:solidFill>
                <a:effectLst/>
                <a:ea typeface="KaiTi" panose="02010609060101010101" pitchFamily="49" charset="-122"/>
              </a:rPr>
              <a:t>Chapter I.1 Ku Hung-Ming’s Translation</a:t>
            </a:r>
            <a:endParaRPr lang="en-MY" sz="2200" dirty="0">
              <a:solidFill>
                <a:srgbClr val="0070C0"/>
              </a:solidFill>
              <a:ea typeface="KaiTi" panose="02010609060101010101" pitchFamily="49" charset="-122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81488E-5A7A-4AF5-906E-143C84A49DE8}"/>
              </a:ext>
            </a:extLst>
          </p:cNvPr>
          <p:cNvSpPr txBox="1"/>
          <p:nvPr/>
        </p:nvSpPr>
        <p:spPr>
          <a:xfrm>
            <a:off x="546201" y="3939058"/>
            <a:ext cx="1133410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2.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學而不思則罔，思而不學則殆。</a:t>
            </a:r>
            <a:endParaRPr lang="en-MY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sz="2000" dirty="0">
              <a:ea typeface="KaiTi" panose="02010609060101010101" pitchFamily="49" charset="-122"/>
            </a:endParaRPr>
          </a:p>
          <a:p>
            <a:r>
              <a:rPr lang="en-MY" sz="4000" dirty="0">
                <a:solidFill>
                  <a:srgbClr val="202122"/>
                </a:solidFill>
              </a:rPr>
              <a:t>Study</a:t>
            </a:r>
            <a:r>
              <a:rPr lang="en-MY" sz="4000" b="0" i="0" dirty="0">
                <a:solidFill>
                  <a:srgbClr val="202122"/>
                </a:solidFill>
                <a:effectLst/>
              </a:rPr>
              <a:t> without thinking is labour lost. Thinking without study is perilous.  </a:t>
            </a:r>
          </a:p>
          <a:p>
            <a:r>
              <a:rPr kumimoji="0" lang="en-MY" sz="2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Chapter II.15 Ku Hung-Ming’s Translation</a:t>
            </a:r>
            <a:endParaRPr lang="en-MY" sz="2200" dirty="0"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447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FC748A-E2A8-4A48-A2D6-A342E07EA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305" y="0"/>
            <a:ext cx="1219169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68617D-9A92-4C93-A1ED-6BF4972F3B5A}"/>
              </a:ext>
            </a:extLst>
          </p:cNvPr>
          <p:cNvSpPr txBox="1"/>
          <p:nvPr/>
        </p:nvSpPr>
        <p:spPr>
          <a:xfrm>
            <a:off x="384221" y="794838"/>
            <a:ext cx="115409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3.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三人行，必有我師焉；</a:t>
            </a:r>
            <a:r>
              <a:rPr lang="zh-CN" altLang="en-US" sz="4000" b="1" u="sng" dirty="0">
                <a:latin typeface="KaiTi" panose="02010609060101010101" pitchFamily="49" charset="-122"/>
                <a:ea typeface="KaiTi" panose="02010609060101010101" pitchFamily="49" charset="-122"/>
              </a:rPr>
              <a:t>擇其善者而從之，其不善者而改之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en-MY" sz="4000" b="0" i="0" dirty="0">
                <a:solidFill>
                  <a:srgbClr val="202122"/>
                </a:solidFill>
                <a:effectLst/>
              </a:rPr>
              <a:t>When I walk along with two others, they may serve me as my teachers. </a:t>
            </a:r>
            <a:r>
              <a:rPr lang="en-MY" sz="4000" b="1" i="0" u="sng" dirty="0">
                <a:solidFill>
                  <a:srgbClr val="202122"/>
                </a:solidFill>
                <a:effectLst/>
              </a:rPr>
              <a:t>I will select their good qualities and follow them, their bad qualities and avoid them</a:t>
            </a:r>
            <a:r>
              <a:rPr lang="en-MY" sz="4000" b="0" i="0" dirty="0">
                <a:solidFill>
                  <a:srgbClr val="202122"/>
                </a:solidFill>
                <a:effectLst/>
              </a:rPr>
              <a:t>. </a:t>
            </a:r>
          </a:p>
          <a:p>
            <a:endParaRPr lang="en-MY" sz="800" b="0" i="0" dirty="0">
              <a:solidFill>
                <a:srgbClr val="202122"/>
              </a:solidFill>
              <a:effectLst/>
            </a:endParaRPr>
          </a:p>
          <a:p>
            <a:r>
              <a:rPr kumimoji="0" lang="en-MY" sz="2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+mn-cs"/>
              </a:rPr>
              <a:t>Book VII Chapter XXI James </a:t>
            </a:r>
            <a:r>
              <a:rPr kumimoji="0" lang="en-MY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+mn-cs"/>
              </a:rPr>
              <a:t>Legge’s</a:t>
            </a:r>
            <a:r>
              <a:rPr kumimoji="0" lang="en-MY" sz="2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+mn-cs"/>
              </a:rPr>
              <a:t> Translation</a:t>
            </a:r>
            <a:endParaRPr lang="en-MY" sz="2200" dirty="0"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49076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34D0415-0D4F-40A1-91DA-185A6B7509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A06C1E2E-35B3-43B6-9306-C4C93AF82391}"/>
              </a:ext>
            </a:extLst>
          </p:cNvPr>
          <p:cNvSpPr/>
          <p:nvPr/>
        </p:nvSpPr>
        <p:spPr>
          <a:xfrm>
            <a:off x="3188096" y="573223"/>
            <a:ext cx="4068915" cy="2002572"/>
          </a:xfrm>
          <a:prstGeom prst="ellipse">
            <a:avLst/>
          </a:prstGeom>
          <a:ln w="28575"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MY" sz="6000" dirty="0">
                <a:solidFill>
                  <a:prstClr val="black"/>
                </a:solidFill>
                <a:latin typeface="Calibri" panose="020F0502020204030204"/>
              </a:rPr>
              <a:t>Attitude</a:t>
            </a:r>
            <a:endParaRPr kumimoji="0" lang="en-MY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0E2A26-39A3-4A1A-9637-8250D62A03E3}"/>
              </a:ext>
            </a:extLst>
          </p:cNvPr>
          <p:cNvSpPr txBox="1"/>
          <p:nvPr/>
        </p:nvSpPr>
        <p:spPr>
          <a:xfrm>
            <a:off x="790766" y="3630977"/>
            <a:ext cx="4431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000" dirty="0">
                <a:latin typeface="KaiTi" panose="02010609060101010101" pitchFamily="49" charset="-122"/>
                <a:ea typeface="KaiTi" panose="02010609060101010101" pitchFamily="49" charset="-122"/>
              </a:rPr>
              <a:t>1.</a:t>
            </a:r>
            <a:r>
              <a:rPr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敏而好學，</a:t>
            </a:r>
            <a:endParaRPr lang="en-MY" altLang="zh-CN" sz="54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 不恥下問。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29B99F-8561-4F89-AD41-852ED28B87C1}"/>
              </a:ext>
            </a:extLst>
          </p:cNvPr>
          <p:cNvSpPr txBox="1"/>
          <p:nvPr/>
        </p:nvSpPr>
        <p:spPr>
          <a:xfrm>
            <a:off x="7049523" y="3348454"/>
            <a:ext cx="457228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2.</a:t>
            </a:r>
            <a:r>
              <a:rPr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知之為知之，</a:t>
            </a:r>
            <a:endParaRPr lang="en-MY" altLang="zh-CN" sz="54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en-MY" altLang="zh-CN" sz="54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不知為不知，</a:t>
            </a:r>
            <a:endParaRPr lang="en-MY" altLang="zh-CN" sz="54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en-MY" altLang="zh-CN" sz="54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5400" dirty="0">
                <a:latin typeface="KaiTi" panose="02010609060101010101" pitchFamily="49" charset="-122"/>
                <a:ea typeface="KaiTi" panose="02010609060101010101" pitchFamily="49" charset="-122"/>
              </a:rPr>
              <a:t>是知也。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7675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FC748A-E2A8-4A48-A2D6-A342E07EA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17749" y="-74981"/>
            <a:ext cx="12191695" cy="6803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C9DBE3-D861-46B3-8B82-8CF40E275D79}"/>
              </a:ext>
            </a:extLst>
          </p:cNvPr>
          <p:cNvSpPr txBox="1"/>
          <p:nvPr/>
        </p:nvSpPr>
        <p:spPr>
          <a:xfrm>
            <a:off x="695614" y="1128586"/>
            <a:ext cx="1103514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000" dirty="0">
                <a:latin typeface="KaiTi" panose="02010609060101010101" pitchFamily="49" charset="-122"/>
                <a:ea typeface="KaiTi" panose="02010609060101010101" pitchFamily="49" charset="-122"/>
              </a:rPr>
              <a:t>1.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敏而</a:t>
            </a:r>
            <a:r>
              <a:rPr lang="zh-CN" altLang="en-US" sz="4000" b="1" u="sng" dirty="0">
                <a:latin typeface="KaiTi" panose="02010609060101010101" pitchFamily="49" charset="-122"/>
                <a:ea typeface="KaiTi" panose="02010609060101010101" pitchFamily="49" charset="-122"/>
              </a:rPr>
              <a:t>好學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lang="zh-CN" altLang="en-US" sz="4000" b="1" u="sng" dirty="0">
                <a:latin typeface="KaiTi" panose="02010609060101010101" pitchFamily="49" charset="-122"/>
                <a:ea typeface="KaiTi" panose="02010609060101010101" pitchFamily="49" charset="-122"/>
              </a:rPr>
              <a:t>不恥下問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MY" sz="4000" b="0" i="0" dirty="0">
                <a:solidFill>
                  <a:srgbClr val="202122"/>
                </a:solidFill>
                <a:effectLst/>
              </a:rPr>
              <a:t>He was of an active nature and yet </a:t>
            </a:r>
            <a:r>
              <a:rPr lang="en-MY" sz="4000" b="1" i="0" u="sng" dirty="0">
                <a:solidFill>
                  <a:srgbClr val="202122"/>
                </a:solidFill>
                <a:effectLst/>
              </a:rPr>
              <a:t>fond of learning</a:t>
            </a:r>
            <a:r>
              <a:rPr lang="en-MY" sz="4000" b="0" i="0" dirty="0">
                <a:solidFill>
                  <a:srgbClr val="202122"/>
                </a:solidFill>
                <a:effectLst/>
              </a:rPr>
              <a:t>, and he was </a:t>
            </a:r>
            <a:r>
              <a:rPr lang="en-MY" sz="4000" b="1" i="0" u="sng" dirty="0">
                <a:solidFill>
                  <a:srgbClr val="202122"/>
                </a:solidFill>
                <a:effectLst/>
              </a:rPr>
              <a:t>not ashamed </a:t>
            </a:r>
            <a:r>
              <a:rPr lang="en-MY" sz="4000" b="0" i="0" dirty="0">
                <a:solidFill>
                  <a:srgbClr val="202122"/>
                </a:solidFill>
                <a:effectLst/>
              </a:rPr>
              <a:t>to ask and learn of his inferiors!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MY" sz="2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cs"/>
              </a:rPr>
              <a:t>Book V Chapter XIV James </a:t>
            </a:r>
            <a:r>
              <a:rPr kumimoji="0" lang="en-MY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cs"/>
              </a:rPr>
              <a:t>Legge’s</a:t>
            </a:r>
            <a:r>
              <a:rPr kumimoji="0" lang="en-MY" sz="2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cs typeface="+mn-cs"/>
              </a:rPr>
              <a:t> Translation</a:t>
            </a:r>
            <a:endParaRPr kumimoji="0" lang="en-MY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KaiTi" panose="02010609060101010101" pitchFamily="49" charset="-122"/>
              <a:cs typeface="+mn-cs"/>
            </a:endParaRPr>
          </a:p>
          <a:p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6275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FC748A-E2A8-4A48-A2D6-A342E07EA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17749" y="-74981"/>
            <a:ext cx="12191695" cy="68031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4EFF2B-9B78-4E0F-B68E-750481EB59DE}"/>
              </a:ext>
            </a:extLst>
          </p:cNvPr>
          <p:cNvSpPr txBox="1"/>
          <p:nvPr/>
        </p:nvSpPr>
        <p:spPr>
          <a:xfrm>
            <a:off x="831416" y="1170407"/>
            <a:ext cx="1078417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2.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知之為知之，不知為不知，是知也。</a:t>
            </a:r>
            <a:endParaRPr lang="en-MY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en-MY" sz="4000" b="0" i="0" dirty="0">
                <a:solidFill>
                  <a:srgbClr val="202122"/>
                </a:solidFill>
                <a:effectLst/>
              </a:rPr>
              <a:t>When you know a thing, to hold that you know it; and when you do not know a thing, to allow that you do not know it;—this is knowledge.</a:t>
            </a:r>
          </a:p>
          <a:p>
            <a:endParaRPr kumimoji="0" lang="en-MY" sz="800" u="none" strike="noStrike" kern="1200" cap="none" spc="0" normalizeH="0" baseline="0" noProof="0" dirty="0">
              <a:ln>
                <a:noFill/>
              </a:ln>
              <a:solidFill>
                <a:srgbClr val="202122"/>
              </a:solidFill>
              <a:uLnTx/>
              <a:uFillTx/>
            </a:endParaRPr>
          </a:p>
          <a:p>
            <a:r>
              <a:rPr kumimoji="0" lang="en-MY" sz="2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Book </a:t>
            </a:r>
            <a:r>
              <a:rPr lang="en-MY" sz="2800" dirty="0">
                <a:solidFill>
                  <a:srgbClr val="0070C0"/>
                </a:solidFill>
              </a:rPr>
              <a:t>II</a:t>
            </a:r>
            <a:r>
              <a:rPr kumimoji="0" lang="en-MY" sz="2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Chapter XVII James </a:t>
            </a:r>
            <a:r>
              <a:rPr kumimoji="0" lang="en-MY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Legge’s</a:t>
            </a:r>
            <a:r>
              <a:rPr kumimoji="0" lang="en-MY" sz="2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Translation</a:t>
            </a:r>
            <a:endParaRPr lang="en-MY" sz="2200" dirty="0"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34282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FC748A-E2A8-4A48-A2D6-A342E07EA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17749" y="-74981"/>
            <a:ext cx="12191695" cy="68031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4EFF2B-9B78-4E0F-B68E-750481EB59DE}"/>
              </a:ext>
            </a:extLst>
          </p:cNvPr>
          <p:cNvSpPr txBox="1"/>
          <p:nvPr/>
        </p:nvSpPr>
        <p:spPr>
          <a:xfrm>
            <a:off x="804256" y="554771"/>
            <a:ext cx="107841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MY" sz="4400" dirty="0">
                <a:ea typeface="KaiTi" panose="02010609060101010101" pitchFamily="49" charset="-122"/>
              </a:rPr>
              <a:t>CONCLUSION</a:t>
            </a:r>
          </a:p>
          <a:p>
            <a:pPr algn="just"/>
            <a:endParaRPr lang="en-MY" sz="2000" dirty="0">
              <a:ea typeface="KaiTi" panose="02010609060101010101" pitchFamily="49" charset="-122"/>
            </a:endParaRPr>
          </a:p>
          <a:p>
            <a:pPr algn="just"/>
            <a:r>
              <a:rPr lang="en-MY" sz="4000" dirty="0">
                <a:ea typeface="KaiTi" panose="02010609060101010101" pitchFamily="49" charset="-122"/>
              </a:rPr>
              <a:t>To summarise what we have discussed today:</a:t>
            </a:r>
          </a:p>
          <a:p>
            <a:pPr algn="just"/>
            <a:r>
              <a:rPr lang="en-MY" sz="4000" dirty="0">
                <a:ea typeface="KaiTi" panose="02010609060101010101" pitchFamily="49" charset="-122"/>
              </a:rPr>
              <a:t>There are few methods of learning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C24486-9407-45BA-9E1A-605820DEC2F5}"/>
              </a:ext>
            </a:extLst>
          </p:cNvPr>
          <p:cNvSpPr txBox="1"/>
          <p:nvPr/>
        </p:nvSpPr>
        <p:spPr>
          <a:xfrm>
            <a:off x="804256" y="2863095"/>
            <a:ext cx="1001133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MY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KaiTi" panose="02010609060101010101" pitchFamily="49" charset="-122"/>
                <a:cs typeface="+mn-cs"/>
              </a:rPr>
              <a:t>Learn and practice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4E2F0D-0B31-4D87-8104-CA3E9833714A}"/>
              </a:ext>
            </a:extLst>
          </p:cNvPr>
          <p:cNvSpPr txBox="1"/>
          <p:nvPr/>
        </p:nvSpPr>
        <p:spPr>
          <a:xfrm>
            <a:off x="804255" y="3570981"/>
            <a:ext cx="619237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MY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KaiTi" panose="02010609060101010101" pitchFamily="49" charset="-122"/>
                <a:cs typeface="+mn-cs"/>
              </a:rPr>
              <a:t>Learn and think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BA3655-8E3D-46F9-94F6-E4DAA95A3AE4}"/>
              </a:ext>
            </a:extLst>
          </p:cNvPr>
          <p:cNvSpPr txBox="1"/>
          <p:nvPr/>
        </p:nvSpPr>
        <p:spPr>
          <a:xfrm>
            <a:off x="804255" y="4364237"/>
            <a:ext cx="1043748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MY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KaiTi" panose="02010609060101010101" pitchFamily="49" charset="-122"/>
                <a:cs typeface="+mn-cs"/>
              </a:rPr>
              <a:t>Learn from others, select the good qualities and avoid the bad qualities</a:t>
            </a:r>
          </a:p>
        </p:txBody>
      </p:sp>
    </p:spTree>
    <p:extLst>
      <p:ext uri="{BB962C8B-B14F-4D97-AF65-F5344CB8AC3E}">
        <p14:creationId xmlns:p14="http://schemas.microsoft.com/office/powerpoint/2010/main" val="418137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FC748A-E2A8-4A48-A2D6-A342E07EA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17749" y="-74981"/>
            <a:ext cx="12191695" cy="68031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4EFF2B-9B78-4E0F-B68E-750481EB59DE}"/>
              </a:ext>
            </a:extLst>
          </p:cNvPr>
          <p:cNvSpPr txBox="1"/>
          <p:nvPr/>
        </p:nvSpPr>
        <p:spPr>
          <a:xfrm>
            <a:off x="804256" y="554771"/>
            <a:ext cx="1078417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MY" sz="4000" dirty="0">
              <a:ea typeface="KaiTi" panose="02010609060101010101" pitchFamily="49" charset="-122"/>
            </a:endParaRPr>
          </a:p>
          <a:p>
            <a:r>
              <a:rPr lang="en-MY" sz="4000" dirty="0">
                <a:ea typeface="KaiTi" panose="02010609060101010101" pitchFamily="49" charset="-122"/>
              </a:rPr>
              <a:t>Attitude of learning</a:t>
            </a:r>
          </a:p>
          <a:p>
            <a:endParaRPr lang="en-MY" sz="2000" dirty="0">
              <a:ea typeface="KaiTi" panose="02010609060101010101" pitchFamily="49" charset="-122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B98411-142E-44AF-9243-948173A13D4C}"/>
              </a:ext>
            </a:extLst>
          </p:cNvPr>
          <p:cNvSpPr txBox="1"/>
          <p:nvPr/>
        </p:nvSpPr>
        <p:spPr>
          <a:xfrm>
            <a:off x="863972" y="2045306"/>
            <a:ext cx="1090892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MY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KaiTi" panose="02010609060101010101" pitchFamily="49" charset="-122"/>
                <a:cs typeface="+mn-cs"/>
              </a:rPr>
              <a:t>Fond of learning, and not ashamed of learning from inferiors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BE53F1-B070-4D59-8BCF-1AD5BEF92A6E}"/>
              </a:ext>
            </a:extLst>
          </p:cNvPr>
          <p:cNvSpPr txBox="1"/>
          <p:nvPr/>
        </p:nvSpPr>
        <p:spPr>
          <a:xfrm>
            <a:off x="804256" y="3582007"/>
            <a:ext cx="1056523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MY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KaiTi" panose="02010609060101010101" pitchFamily="49" charset="-122"/>
                <a:cs typeface="+mn-cs"/>
              </a:rPr>
              <a:t>Acknowledge what you know, and to allow that there are things you do not know</a:t>
            </a:r>
          </a:p>
        </p:txBody>
      </p:sp>
    </p:spTree>
    <p:extLst>
      <p:ext uri="{BB962C8B-B14F-4D97-AF65-F5344CB8AC3E}">
        <p14:creationId xmlns:p14="http://schemas.microsoft.com/office/powerpoint/2010/main" val="1952503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FC748A-E2A8-4A48-A2D6-A342E07EA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9640"/>
          <a:stretch/>
        </p:blipFill>
        <p:spPr>
          <a:xfrm>
            <a:off x="0" y="27432"/>
            <a:ext cx="12191695" cy="680313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E150658-0D97-4A95-B987-173AD704F014}"/>
              </a:ext>
            </a:extLst>
          </p:cNvPr>
          <p:cNvSpPr txBox="1"/>
          <p:nvPr/>
        </p:nvSpPr>
        <p:spPr>
          <a:xfrm flipH="1">
            <a:off x="1201519" y="1000355"/>
            <a:ext cx="1018773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2800" dirty="0"/>
              <a:t>Reference :</a:t>
            </a:r>
          </a:p>
          <a:p>
            <a:pPr marL="514350" indent="-514350">
              <a:buAutoNum type="arabicPeriod"/>
            </a:pPr>
            <a:r>
              <a:rPr lang="en-US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論語英譯</a:t>
            </a:r>
            <a:r>
              <a:rPr lang="en-US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（</a:t>
            </a:r>
            <a:r>
              <a:rPr lang="en-US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辜鴻銘文集</a:t>
            </a:r>
            <a:r>
              <a:rPr lang="en-US" altLang="zh-CN" sz="2800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本）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14350" indent="-514350">
              <a:buAutoNum type="arabicPeriod"/>
            </a:pPr>
            <a:r>
              <a:rPr lang="en-US" altLang="zh-CN" sz="2800" dirty="0"/>
              <a:t>Confucian Analects. </a:t>
            </a:r>
            <a:r>
              <a:rPr lang="en-US" sz="2800" i="1" dirty="0"/>
              <a:t>Confucius’s Students, translated by James </a:t>
            </a:r>
            <a:r>
              <a:rPr lang="en-US" sz="2800" i="1" dirty="0" err="1"/>
              <a:t>Legge</a:t>
            </a:r>
            <a:endParaRPr lang="en-MY" sz="2800" i="1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16092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3372</TotalTime>
  <Words>553</Words>
  <Application>Microsoft Office PowerPoint</Application>
  <PresentationFormat>Widescreen</PresentationFormat>
  <Paragraphs>62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KaiTi</vt:lpstr>
      <vt:lpstr>Arial</vt:lpstr>
      <vt:lpstr>Calibri</vt:lpstr>
      <vt:lpstr>Calibri Light</vt:lpstr>
      <vt:lpstr>Wingdings</vt:lpstr>
      <vt:lpstr>Office Theme</vt:lpstr>
      <vt:lpstr>The Analects of Confucius 論語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論語</dc:title>
  <dc:creator>Kwong Bee Ling</dc:creator>
  <cp:lastModifiedBy>Kwong Bee Ling</cp:lastModifiedBy>
  <cp:revision>71</cp:revision>
  <dcterms:created xsi:type="dcterms:W3CDTF">2020-12-14T13:51:13Z</dcterms:created>
  <dcterms:modified xsi:type="dcterms:W3CDTF">2021-01-16T13:33:56Z</dcterms:modified>
</cp:coreProperties>
</file>