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58"/>
  </p:notesMasterIdLst>
  <p:sldIdLst>
    <p:sldId id="256" r:id="rId2"/>
    <p:sldId id="305" r:id="rId3"/>
    <p:sldId id="284" r:id="rId4"/>
    <p:sldId id="303" r:id="rId5"/>
    <p:sldId id="296" r:id="rId6"/>
    <p:sldId id="315" r:id="rId7"/>
    <p:sldId id="302" r:id="rId8"/>
    <p:sldId id="289" r:id="rId9"/>
    <p:sldId id="299" r:id="rId10"/>
    <p:sldId id="257" r:id="rId11"/>
    <p:sldId id="258" r:id="rId12"/>
    <p:sldId id="290" r:id="rId13"/>
    <p:sldId id="263" r:id="rId14"/>
    <p:sldId id="259" r:id="rId15"/>
    <p:sldId id="261" r:id="rId16"/>
    <p:sldId id="260" r:id="rId17"/>
    <p:sldId id="262" r:id="rId18"/>
    <p:sldId id="291" r:id="rId19"/>
    <p:sldId id="300" r:id="rId20"/>
    <p:sldId id="301" r:id="rId21"/>
    <p:sldId id="286" r:id="rId22"/>
    <p:sldId id="287" r:id="rId23"/>
    <p:sldId id="266" r:id="rId24"/>
    <p:sldId id="267" r:id="rId25"/>
    <p:sldId id="268" r:id="rId26"/>
    <p:sldId id="269" r:id="rId27"/>
    <p:sldId id="264" r:id="rId28"/>
    <p:sldId id="265" r:id="rId29"/>
    <p:sldId id="270" r:id="rId30"/>
    <p:sldId id="288" r:id="rId31"/>
    <p:sldId id="292" r:id="rId32"/>
    <p:sldId id="271" r:id="rId33"/>
    <p:sldId id="272" r:id="rId34"/>
    <p:sldId id="274" r:id="rId35"/>
    <p:sldId id="273" r:id="rId36"/>
    <p:sldId id="275" r:id="rId37"/>
    <p:sldId id="297" r:id="rId38"/>
    <p:sldId id="276" r:id="rId39"/>
    <p:sldId id="277" r:id="rId40"/>
    <p:sldId id="307" r:id="rId41"/>
    <p:sldId id="306" r:id="rId42"/>
    <p:sldId id="278" r:id="rId43"/>
    <p:sldId id="279" r:id="rId44"/>
    <p:sldId id="280" r:id="rId45"/>
    <p:sldId id="293" r:id="rId46"/>
    <p:sldId id="281" r:id="rId47"/>
    <p:sldId id="282" r:id="rId48"/>
    <p:sldId id="312" r:id="rId49"/>
    <p:sldId id="294" r:id="rId50"/>
    <p:sldId id="317" r:id="rId51"/>
    <p:sldId id="295" r:id="rId52"/>
    <p:sldId id="304" r:id="rId53"/>
    <p:sldId id="309" r:id="rId54"/>
    <p:sldId id="310" r:id="rId55"/>
    <p:sldId id="311" r:id="rId56"/>
    <p:sldId id="314"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37" autoAdjust="0"/>
    <p:restoredTop sz="94660"/>
  </p:normalViewPr>
  <p:slideViewPr>
    <p:cSldViewPr>
      <p:cViewPr varScale="1">
        <p:scale>
          <a:sx n="84" d="100"/>
          <a:sy n="84" d="100"/>
        </p:scale>
        <p:origin x="171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D:\data\instruction%20guides\Spring%202012\BUS%20411\case%20studies\Walmart\segment%20analysi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Price ratios</a:t>
            </a:r>
          </a:p>
        </c:rich>
      </c:tx>
      <c:layout/>
      <c:overlay val="0"/>
    </c:title>
    <c:autoTitleDeleted val="0"/>
    <c:plotArea>
      <c:layout/>
      <c:lineChart>
        <c:grouping val="standard"/>
        <c:varyColors val="0"/>
        <c:ser>
          <c:idx val="0"/>
          <c:order val="0"/>
          <c:tx>
            <c:strRef>
              <c:f>Sheet1!$C$3</c:f>
              <c:strCache>
                <c:ptCount val="1"/>
                <c:pt idx="0">
                  <c:v>Avg P/E</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Sheet1!$C$4:$C$13</c:f>
              <c:numCache>
                <c:formatCode>General</c:formatCode>
                <c:ptCount val="10"/>
                <c:pt idx="0">
                  <c:v>16.399999999999999</c:v>
                </c:pt>
                <c:pt idx="1">
                  <c:v>14.8</c:v>
                </c:pt>
                <c:pt idx="2">
                  <c:v>16</c:v>
                </c:pt>
                <c:pt idx="3">
                  <c:v>17.600000000000001</c:v>
                </c:pt>
                <c:pt idx="4">
                  <c:v>22.3</c:v>
                </c:pt>
                <c:pt idx="5">
                  <c:v>26.9</c:v>
                </c:pt>
                <c:pt idx="6">
                  <c:v>31.1</c:v>
                </c:pt>
                <c:pt idx="7">
                  <c:v>36.300000000000011</c:v>
                </c:pt>
                <c:pt idx="8">
                  <c:v>37.5</c:v>
                </c:pt>
                <c:pt idx="9">
                  <c:v>40.6</c:v>
                </c:pt>
              </c:numCache>
            </c:numRef>
          </c:val>
          <c:smooth val="0"/>
        </c:ser>
        <c:ser>
          <c:idx val="1"/>
          <c:order val="1"/>
          <c:tx>
            <c:strRef>
              <c:f>Sheet1!$D$3</c:f>
              <c:strCache>
                <c:ptCount val="1"/>
                <c:pt idx="0">
                  <c:v>Price/ Sales</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Sheet1!$D$4:$D$13</c:f>
              <c:numCache>
                <c:formatCode>General</c:formatCode>
                <c:ptCount val="10"/>
                <c:pt idx="0">
                  <c:v>0.46</c:v>
                </c:pt>
                <c:pt idx="1">
                  <c:v>0.55000000000000004</c:v>
                </c:pt>
                <c:pt idx="2">
                  <c:v>0.56999999999999995</c:v>
                </c:pt>
                <c:pt idx="3">
                  <c:v>0.62000000000000011</c:v>
                </c:pt>
                <c:pt idx="4">
                  <c:v>0.79</c:v>
                </c:pt>
                <c:pt idx="5">
                  <c:v>0.91</c:v>
                </c:pt>
                <c:pt idx="6">
                  <c:v>0.92</c:v>
                </c:pt>
                <c:pt idx="7">
                  <c:v>1.31</c:v>
                </c:pt>
                <c:pt idx="8">
                  <c:v>1.32</c:v>
                </c:pt>
                <c:pt idx="9">
                  <c:v>1.47</c:v>
                </c:pt>
              </c:numCache>
            </c:numRef>
          </c:val>
          <c:smooth val="0"/>
        </c:ser>
        <c:ser>
          <c:idx val="2"/>
          <c:order val="2"/>
          <c:tx>
            <c:strRef>
              <c:f>Sheet1!$E$3</c:f>
              <c:strCache>
                <c:ptCount val="1"/>
                <c:pt idx="0">
                  <c:v>Price/ Book</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Sheet1!$E$4:$E$13</c:f>
              <c:numCache>
                <c:formatCode>General</c:formatCode>
                <c:ptCount val="10"/>
                <c:pt idx="0">
                  <c:v>2.8299999999999996</c:v>
                </c:pt>
                <c:pt idx="1">
                  <c:v>3.12</c:v>
                </c:pt>
                <c:pt idx="2">
                  <c:v>3.2</c:v>
                </c:pt>
                <c:pt idx="3">
                  <c:v>3.61</c:v>
                </c:pt>
                <c:pt idx="4">
                  <c:v>4.49</c:v>
                </c:pt>
                <c:pt idx="5">
                  <c:v>5.3199999999999994</c:v>
                </c:pt>
                <c:pt idx="6">
                  <c:v>5.3199999999999994</c:v>
                </c:pt>
                <c:pt idx="7">
                  <c:v>7.6099999999999994</c:v>
                </c:pt>
                <c:pt idx="8">
                  <c:v>8.1</c:v>
                </c:pt>
                <c:pt idx="9">
                  <c:v>9.4500000000000011</c:v>
                </c:pt>
              </c:numCache>
            </c:numRef>
          </c:val>
          <c:smooth val="0"/>
        </c:ser>
        <c:dLbls>
          <c:showLegendKey val="0"/>
          <c:showVal val="0"/>
          <c:showCatName val="0"/>
          <c:showSerName val="0"/>
          <c:showPercent val="0"/>
          <c:showBubbleSize val="0"/>
        </c:dLbls>
        <c:smooth val="0"/>
        <c:axId val="270090960"/>
        <c:axId val="270079760"/>
      </c:lineChart>
      <c:dateAx>
        <c:axId val="270090960"/>
        <c:scaling>
          <c:orientation val="minMax"/>
        </c:scaling>
        <c:delete val="0"/>
        <c:axPos val="b"/>
        <c:numFmt formatCode="[$-409]d\-mmm\-yy;@" sourceLinked="1"/>
        <c:majorTickMark val="none"/>
        <c:minorTickMark val="none"/>
        <c:tickLblPos val="nextTo"/>
        <c:crossAx val="270079760"/>
        <c:crosses val="autoZero"/>
        <c:auto val="1"/>
        <c:lblOffset val="100"/>
        <c:baseTimeUnit val="years"/>
      </c:dateAx>
      <c:valAx>
        <c:axId val="270079760"/>
        <c:scaling>
          <c:orientation val="minMax"/>
        </c:scaling>
        <c:delete val="0"/>
        <c:axPos val="l"/>
        <c:majorGridlines/>
        <c:numFmt formatCode="General" sourceLinked="1"/>
        <c:majorTickMark val="none"/>
        <c:minorTickMark val="none"/>
        <c:tickLblPos val="nextTo"/>
        <c:crossAx val="270090960"/>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title>
    <c:autoTitleDeleted val="0"/>
    <c:plotArea>
      <c:layout/>
      <c:lineChart>
        <c:grouping val="standard"/>
        <c:varyColors val="0"/>
        <c:ser>
          <c:idx val="3"/>
          <c:order val="0"/>
          <c:tx>
            <c:strRef>
              <c:f>Sheet1!$F$3</c:f>
              <c:strCache>
                <c:ptCount val="1"/>
                <c:pt idx="0">
                  <c:v>Net Profit Margin (%)</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Sheet1!$F$4:$F$13</c:f>
              <c:numCache>
                <c:formatCode>General</c:formatCode>
                <c:ptCount val="10"/>
                <c:pt idx="0">
                  <c:v>3.3</c:v>
                </c:pt>
                <c:pt idx="1">
                  <c:v>3.4</c:v>
                </c:pt>
                <c:pt idx="2">
                  <c:v>3.5</c:v>
                </c:pt>
                <c:pt idx="3">
                  <c:v>3.7</c:v>
                </c:pt>
                <c:pt idx="4">
                  <c:v>3.7</c:v>
                </c:pt>
                <c:pt idx="5">
                  <c:v>3.4</c:v>
                </c:pt>
                <c:pt idx="6">
                  <c:v>3.4</c:v>
                </c:pt>
                <c:pt idx="7">
                  <c:v>3.1</c:v>
                </c:pt>
                <c:pt idx="8">
                  <c:v>3.3</c:v>
                </c:pt>
                <c:pt idx="9">
                  <c:v>3.3</c:v>
                </c:pt>
              </c:numCache>
            </c:numRef>
          </c:val>
          <c:smooth val="0"/>
        </c:ser>
        <c:dLbls>
          <c:showLegendKey val="0"/>
          <c:showVal val="0"/>
          <c:showCatName val="0"/>
          <c:showSerName val="0"/>
          <c:showPercent val="0"/>
          <c:showBubbleSize val="0"/>
        </c:dLbls>
        <c:smooth val="0"/>
        <c:axId val="270083120"/>
        <c:axId val="270088160"/>
      </c:lineChart>
      <c:dateAx>
        <c:axId val="270083120"/>
        <c:scaling>
          <c:orientation val="minMax"/>
        </c:scaling>
        <c:delete val="0"/>
        <c:axPos val="b"/>
        <c:numFmt formatCode="[$-409]d\-mmm\-yy;@" sourceLinked="1"/>
        <c:majorTickMark val="out"/>
        <c:minorTickMark val="none"/>
        <c:tickLblPos val="nextTo"/>
        <c:crossAx val="270088160"/>
        <c:crosses val="autoZero"/>
        <c:auto val="1"/>
        <c:lblOffset val="100"/>
        <c:baseTimeUnit val="years"/>
      </c:dateAx>
      <c:valAx>
        <c:axId val="270088160"/>
        <c:scaling>
          <c:orientation val="minMax"/>
        </c:scaling>
        <c:delete val="0"/>
        <c:axPos val="l"/>
        <c:majorGridlines/>
        <c:numFmt formatCode="General" sourceLinked="1"/>
        <c:majorTickMark val="out"/>
        <c:minorTickMark val="none"/>
        <c:tickLblPos val="nextTo"/>
        <c:crossAx val="270083120"/>
        <c:crosses val="autoZero"/>
        <c:crossBetween val="between"/>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Leverage </a:t>
            </a:r>
          </a:p>
        </c:rich>
      </c:tx>
      <c:layout/>
      <c:overlay val="0"/>
    </c:title>
    <c:autoTitleDeleted val="0"/>
    <c:plotArea>
      <c:layout/>
      <c:lineChart>
        <c:grouping val="standard"/>
        <c:varyColors val="0"/>
        <c:ser>
          <c:idx val="5"/>
          <c:order val="0"/>
          <c:tx>
            <c:strRef>
              <c:f>Sheet1!$H$3</c:f>
              <c:strCache>
                <c:ptCount val="1"/>
                <c:pt idx="0">
                  <c:v>Debt/ Equity</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Sheet1!$H$4:$H$13</c:f>
              <c:numCache>
                <c:formatCode>General</c:formatCode>
                <c:ptCount val="10"/>
                <c:pt idx="0">
                  <c:v>0.65000000000000013</c:v>
                </c:pt>
                <c:pt idx="1">
                  <c:v>0.69000000000000006</c:v>
                </c:pt>
                <c:pt idx="2">
                  <c:v>0.63000000000000012</c:v>
                </c:pt>
                <c:pt idx="3">
                  <c:v>0.73000000000000009</c:v>
                </c:pt>
                <c:pt idx="4">
                  <c:v>0.63000000000000012</c:v>
                </c:pt>
                <c:pt idx="5">
                  <c:v>0.6100000000000001</c:v>
                </c:pt>
                <c:pt idx="6">
                  <c:v>0.64000000000000012</c:v>
                </c:pt>
                <c:pt idx="7">
                  <c:v>0.62000000000000011</c:v>
                </c:pt>
                <c:pt idx="8">
                  <c:v>0.71000000000000008</c:v>
                </c:pt>
                <c:pt idx="9">
                  <c:v>0.85000000000000009</c:v>
                </c:pt>
              </c:numCache>
            </c:numRef>
          </c:val>
          <c:smooth val="0"/>
        </c:ser>
        <c:ser>
          <c:idx val="6"/>
          <c:order val="1"/>
          <c:tx>
            <c:strRef>
              <c:f>Sheet1!$I$3</c:f>
              <c:strCache>
                <c:ptCount val="1"/>
                <c:pt idx="0">
                  <c:v>Return on Equity (%)</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Sheet1!$I$4:$I$13</c:f>
              <c:numCache>
                <c:formatCode>General</c:formatCode>
                <c:ptCount val="10"/>
                <c:pt idx="0">
                  <c:v>20.3</c:v>
                </c:pt>
                <c:pt idx="1">
                  <c:v>19.899999999999999</c:v>
                </c:pt>
                <c:pt idx="2">
                  <c:v>19.8</c:v>
                </c:pt>
                <c:pt idx="3">
                  <c:v>21.5</c:v>
                </c:pt>
                <c:pt idx="4">
                  <c:v>21.2</c:v>
                </c:pt>
                <c:pt idx="5">
                  <c:v>20.3</c:v>
                </c:pt>
                <c:pt idx="6">
                  <c:v>19.8</c:v>
                </c:pt>
                <c:pt idx="7">
                  <c:v>18.399999999999999</c:v>
                </c:pt>
                <c:pt idx="8">
                  <c:v>20.100000000000001</c:v>
                </c:pt>
                <c:pt idx="9">
                  <c:v>21.6</c:v>
                </c:pt>
              </c:numCache>
            </c:numRef>
          </c:val>
          <c:smooth val="0"/>
        </c:ser>
        <c:ser>
          <c:idx val="7"/>
          <c:order val="2"/>
          <c:tx>
            <c:strRef>
              <c:f>Sheet1!$J$3</c:f>
              <c:strCache>
                <c:ptCount val="1"/>
                <c:pt idx="0">
                  <c:v>Return on Assets (%)</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Sheet1!$J$4:$J$13</c:f>
              <c:numCache>
                <c:formatCode>General</c:formatCode>
                <c:ptCount val="10"/>
                <c:pt idx="0">
                  <c:v>8.1</c:v>
                </c:pt>
                <c:pt idx="1">
                  <c:v>7.9</c:v>
                </c:pt>
                <c:pt idx="2">
                  <c:v>8</c:v>
                </c:pt>
                <c:pt idx="3">
                  <c:v>8.3000000000000007</c:v>
                </c:pt>
                <c:pt idx="4">
                  <c:v>8.7000000000000011</c:v>
                </c:pt>
                <c:pt idx="5">
                  <c:v>8.4</c:v>
                </c:pt>
                <c:pt idx="6">
                  <c:v>8.2000000000000011</c:v>
                </c:pt>
                <c:pt idx="7">
                  <c:v>7.7</c:v>
                </c:pt>
                <c:pt idx="8">
                  <c:v>8.1</c:v>
                </c:pt>
                <c:pt idx="9">
                  <c:v>7.9</c:v>
                </c:pt>
              </c:numCache>
            </c:numRef>
          </c:val>
          <c:smooth val="0"/>
        </c:ser>
        <c:ser>
          <c:idx val="8"/>
          <c:order val="3"/>
          <c:tx>
            <c:strRef>
              <c:f>Sheet1!$K$3</c:f>
              <c:strCache>
                <c:ptCount val="1"/>
                <c:pt idx="0">
                  <c:v>Interest Coverage</c:v>
                </c:pt>
              </c:strCache>
            </c:strRef>
          </c:tx>
          <c:marker>
            <c:symbol val="none"/>
          </c:marker>
          <c:cat>
            <c:numRef>
              <c:f>Sheet1!$B$4:$B$13</c:f>
              <c:numCache>
                <c:formatCode>[$-409]d\-mmm\-yy;@</c:formatCode>
                <c:ptCount val="10"/>
                <c:pt idx="0">
                  <c:v>39814</c:v>
                </c:pt>
                <c:pt idx="1">
                  <c:v>39448</c:v>
                </c:pt>
                <c:pt idx="2">
                  <c:v>39083</c:v>
                </c:pt>
                <c:pt idx="3">
                  <c:v>38718</c:v>
                </c:pt>
                <c:pt idx="4">
                  <c:v>38353</c:v>
                </c:pt>
                <c:pt idx="5">
                  <c:v>37987</c:v>
                </c:pt>
                <c:pt idx="6">
                  <c:v>37622</c:v>
                </c:pt>
                <c:pt idx="7">
                  <c:v>37257</c:v>
                </c:pt>
                <c:pt idx="8">
                  <c:v>36892</c:v>
                </c:pt>
                <c:pt idx="9">
                  <c:v>36526</c:v>
                </c:pt>
              </c:numCache>
            </c:numRef>
          </c:cat>
          <c:val>
            <c:numRef>
              <c:f>Sheet1!$K$4:$K$13</c:f>
              <c:numCache>
                <c:formatCode>General</c:formatCode>
                <c:ptCount val="10"/>
                <c:pt idx="0">
                  <c:v>10.4</c:v>
                </c:pt>
                <c:pt idx="1">
                  <c:v>10.4</c:v>
                </c:pt>
                <c:pt idx="2">
                  <c:v>11.3</c:v>
                </c:pt>
                <c:pt idx="3">
                  <c:v>13.2</c:v>
                </c:pt>
                <c:pt idx="4">
                  <c:v>14.6</c:v>
                </c:pt>
                <c:pt idx="5">
                  <c:v>15.1</c:v>
                </c:pt>
                <c:pt idx="6">
                  <c:v>12.6</c:v>
                </c:pt>
                <c:pt idx="7">
                  <c:v>8.6</c:v>
                </c:pt>
                <c:pt idx="8">
                  <c:v>8.2000000000000011</c:v>
                </c:pt>
                <c:pt idx="9">
                  <c:v>9.9</c:v>
                </c:pt>
              </c:numCache>
            </c:numRef>
          </c:val>
          <c:smooth val="0"/>
        </c:ser>
        <c:dLbls>
          <c:showLegendKey val="0"/>
          <c:showVal val="0"/>
          <c:showCatName val="0"/>
          <c:showSerName val="0"/>
          <c:showPercent val="0"/>
          <c:showBubbleSize val="0"/>
        </c:dLbls>
        <c:smooth val="0"/>
        <c:axId val="270085360"/>
        <c:axId val="270085920"/>
      </c:lineChart>
      <c:dateAx>
        <c:axId val="270085360"/>
        <c:scaling>
          <c:orientation val="minMax"/>
        </c:scaling>
        <c:delete val="0"/>
        <c:axPos val="b"/>
        <c:numFmt formatCode="[$-409]d\-mmm\-yy;@" sourceLinked="1"/>
        <c:majorTickMark val="none"/>
        <c:minorTickMark val="none"/>
        <c:tickLblPos val="nextTo"/>
        <c:crossAx val="270085920"/>
        <c:crosses val="autoZero"/>
        <c:auto val="1"/>
        <c:lblOffset val="100"/>
        <c:baseTimeUnit val="years"/>
      </c:dateAx>
      <c:valAx>
        <c:axId val="270085920"/>
        <c:scaling>
          <c:orientation val="minMax"/>
        </c:scaling>
        <c:delete val="0"/>
        <c:axPos val="l"/>
        <c:majorGridlines/>
        <c:numFmt formatCode="General" sourceLinked="1"/>
        <c:majorTickMark val="none"/>
        <c:minorTickMark val="none"/>
        <c:tickLblPos val="nextTo"/>
        <c:crossAx val="270085360"/>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0"/>
    </mc:Choice>
    <mc:Fallback>
      <c:style val="10"/>
    </mc:Fallback>
  </mc:AlternateContent>
  <c:chart>
    <c:title>
      <c:tx>
        <c:rich>
          <a:bodyPr/>
          <a:lstStyle/>
          <a:p>
            <a:pPr>
              <a:defRPr/>
            </a:pPr>
            <a:r>
              <a:rPr lang="en-US"/>
              <a:t>Income by Segment</a:t>
            </a:r>
          </a:p>
        </c:rich>
      </c:tx>
      <c:layout/>
      <c:overlay val="0"/>
    </c:title>
    <c:autoTitleDeleted val="0"/>
    <c:plotArea>
      <c:layout/>
      <c:pieChart>
        <c:varyColors val="1"/>
        <c:ser>
          <c:idx val="0"/>
          <c:order val="0"/>
          <c:spPr>
            <a:solidFill>
              <a:srgbClr val="275C9D"/>
            </a:solidFill>
          </c:spPr>
          <c:explosion val="1"/>
          <c:dPt>
            <c:idx val="1"/>
            <c:bubble3D val="0"/>
            <c:spPr>
              <a:solidFill>
                <a:srgbClr val="DE8C14"/>
              </a:solidFill>
            </c:spPr>
          </c:dPt>
          <c:dPt>
            <c:idx val="2"/>
            <c:bubble3D val="0"/>
            <c:spPr>
              <a:solidFill>
                <a:srgbClr val="FFC000"/>
              </a:solidFill>
            </c:spPr>
          </c:dPt>
          <c:dLbls>
            <c:spPr>
              <a:noFill/>
              <a:ln>
                <a:noFill/>
              </a:ln>
              <a:effectLst/>
            </c:spPr>
            <c:txPr>
              <a:bodyPr/>
              <a:lstStyle/>
              <a:p>
                <a:pPr>
                  <a:defRPr sz="1200"/>
                </a:pPr>
                <a:endParaRPr lang="en-US"/>
              </a:p>
            </c:txPr>
            <c:showLegendKey val="0"/>
            <c:showVal val="0"/>
            <c:showCatName val="0"/>
            <c:showSerName val="0"/>
            <c:showPercent val="1"/>
            <c:showBubbleSize val="0"/>
            <c:showLeaderLines val="1"/>
            <c:extLst>
              <c:ext xmlns:c15="http://schemas.microsoft.com/office/drawing/2012/chart" uri="{CE6537A1-D6FC-4f65-9D91-7224C49458BB}">
                <c15:layout/>
              </c:ext>
            </c:extLst>
          </c:dLbls>
          <c:cat>
            <c:strRef>
              <c:f>Sheet1!$B$8:$B$10</c:f>
              <c:strCache>
                <c:ptCount val="3"/>
                <c:pt idx="0">
                  <c:v>Walmart US</c:v>
                </c:pt>
                <c:pt idx="1">
                  <c:v>International</c:v>
                </c:pt>
                <c:pt idx="2">
                  <c:v>Sam's Club</c:v>
                </c:pt>
              </c:strCache>
            </c:strRef>
          </c:cat>
          <c:val>
            <c:numRef>
              <c:f>Sheet1!$G$8:$G$10</c:f>
              <c:numCache>
                <c:formatCode>General</c:formatCode>
                <c:ptCount val="3"/>
                <c:pt idx="0">
                  <c:v>18763</c:v>
                </c:pt>
                <c:pt idx="1">
                  <c:v>4940</c:v>
                </c:pt>
                <c:pt idx="2">
                  <c:v>1610</c:v>
                </c:pt>
              </c:numCache>
            </c:numRef>
          </c:val>
        </c:ser>
        <c:dLbls>
          <c:showLegendKey val="0"/>
          <c:showVal val="0"/>
          <c:showCatName val="0"/>
          <c:showSerName val="0"/>
          <c:showPercent val="1"/>
          <c:showBubbleSize val="0"/>
          <c:showLeaderLines val="1"/>
        </c:dLbls>
        <c:firstSliceAng val="0"/>
      </c:pieChart>
    </c:plotArea>
    <c:legend>
      <c:legendPos val="t"/>
      <c:layout/>
      <c:overlay val="0"/>
    </c:legend>
    <c:plotVisOnly val="1"/>
    <c:dispBlanksAs val="gap"/>
    <c:showDLblsOverMax val="0"/>
  </c:chart>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C5C191-CF20-4425-8335-DE1ECAB466F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6D3D94DB-19E1-46F7-B19A-12F56EB85E9F}">
      <dgm:prSet phldrT="[Text]"/>
      <dgm:spPr/>
      <dgm:t>
        <a:bodyPr/>
        <a:lstStyle/>
        <a:p>
          <a:r>
            <a:rPr lang="en-US" dirty="0" smtClean="0"/>
            <a:t>President and CEO</a:t>
          </a:r>
          <a:endParaRPr lang="en-US" dirty="0"/>
        </a:p>
      </dgm:t>
    </dgm:pt>
    <dgm:pt modelId="{932A3154-CB90-4737-B13A-0B45EE5C493C}" type="parTrans" cxnId="{2248E919-FED1-4FF6-BEDB-7304B57B2C2F}">
      <dgm:prSet/>
      <dgm:spPr/>
      <dgm:t>
        <a:bodyPr/>
        <a:lstStyle/>
        <a:p>
          <a:endParaRPr lang="en-US"/>
        </a:p>
      </dgm:t>
    </dgm:pt>
    <dgm:pt modelId="{727D80CE-37D8-435F-AE22-AE28573F4E62}" type="sibTrans" cxnId="{2248E919-FED1-4FF6-BEDB-7304B57B2C2F}">
      <dgm:prSet/>
      <dgm:spPr/>
      <dgm:t>
        <a:bodyPr/>
        <a:lstStyle/>
        <a:p>
          <a:endParaRPr lang="en-US"/>
        </a:p>
      </dgm:t>
    </dgm:pt>
    <dgm:pt modelId="{25C679B0-E987-4E51-8EF8-AB1F3A484036}">
      <dgm:prSet phldrT="[Text]"/>
      <dgm:spPr/>
      <dgm:t>
        <a:bodyPr/>
        <a:lstStyle/>
        <a:p>
          <a:r>
            <a:rPr lang="en-US" dirty="0" smtClean="0"/>
            <a:t>CFO</a:t>
          </a:r>
          <a:endParaRPr lang="en-US" dirty="0"/>
        </a:p>
      </dgm:t>
    </dgm:pt>
    <dgm:pt modelId="{1AA3E034-BDD1-4B74-A277-F3AC13C1D20C}" type="parTrans" cxnId="{1B7FCD67-0278-417C-A392-B7C93FE53F9F}">
      <dgm:prSet/>
      <dgm:spPr/>
      <dgm:t>
        <a:bodyPr/>
        <a:lstStyle/>
        <a:p>
          <a:endParaRPr lang="en-US"/>
        </a:p>
      </dgm:t>
    </dgm:pt>
    <dgm:pt modelId="{06B4B788-DB99-476B-A97B-D79A64D84CE6}" type="sibTrans" cxnId="{1B7FCD67-0278-417C-A392-B7C93FE53F9F}">
      <dgm:prSet/>
      <dgm:spPr/>
      <dgm:t>
        <a:bodyPr/>
        <a:lstStyle/>
        <a:p>
          <a:endParaRPr lang="en-US"/>
        </a:p>
      </dgm:t>
    </dgm:pt>
    <dgm:pt modelId="{D72234BA-6717-4006-A451-1ABC01035153}">
      <dgm:prSet phldrT="[Text]"/>
      <dgm:spPr/>
      <dgm:t>
        <a:bodyPr/>
        <a:lstStyle/>
        <a:p>
          <a:r>
            <a:rPr lang="en-US" dirty="0" smtClean="0"/>
            <a:t>CAO</a:t>
          </a:r>
          <a:endParaRPr lang="en-US" dirty="0"/>
        </a:p>
      </dgm:t>
    </dgm:pt>
    <dgm:pt modelId="{9E9AC532-F355-46BD-9E5B-7B5394593A6D}" type="parTrans" cxnId="{800A90C8-D776-4481-945D-586A423A365A}">
      <dgm:prSet/>
      <dgm:spPr/>
      <dgm:t>
        <a:bodyPr/>
        <a:lstStyle/>
        <a:p>
          <a:endParaRPr lang="en-US"/>
        </a:p>
      </dgm:t>
    </dgm:pt>
    <dgm:pt modelId="{D941BDC0-A888-42A5-9970-2AA60B017630}" type="sibTrans" cxnId="{800A90C8-D776-4481-945D-586A423A365A}">
      <dgm:prSet/>
      <dgm:spPr/>
      <dgm:t>
        <a:bodyPr/>
        <a:lstStyle/>
        <a:p>
          <a:endParaRPr lang="en-US"/>
        </a:p>
      </dgm:t>
    </dgm:pt>
    <dgm:pt modelId="{A1C7A73D-7BB3-4A96-88CD-AFE46CCAF7A6}">
      <dgm:prSet phldrT="[Text]"/>
      <dgm:spPr/>
      <dgm:t>
        <a:bodyPr/>
        <a:lstStyle/>
        <a:p>
          <a:r>
            <a:rPr lang="en-US" dirty="0" smtClean="0"/>
            <a:t>CMO</a:t>
          </a:r>
          <a:endParaRPr lang="en-US" dirty="0"/>
        </a:p>
      </dgm:t>
    </dgm:pt>
    <dgm:pt modelId="{2358AFBB-3321-4EBA-A4B8-CD01565493C7}" type="parTrans" cxnId="{E9239DF7-AECF-4665-9438-ED2C3A12C7F1}">
      <dgm:prSet/>
      <dgm:spPr/>
      <dgm:t>
        <a:bodyPr/>
        <a:lstStyle/>
        <a:p>
          <a:endParaRPr lang="en-US"/>
        </a:p>
      </dgm:t>
    </dgm:pt>
    <dgm:pt modelId="{FFFF6F68-0B08-4F8F-A5D0-FCDC93ABF097}" type="sibTrans" cxnId="{E9239DF7-AECF-4665-9438-ED2C3A12C7F1}">
      <dgm:prSet/>
      <dgm:spPr/>
      <dgm:t>
        <a:bodyPr/>
        <a:lstStyle/>
        <a:p>
          <a:endParaRPr lang="en-US"/>
        </a:p>
      </dgm:t>
    </dgm:pt>
    <dgm:pt modelId="{E4AFE5AD-AA7F-4E08-83FB-6EA53DB217F2}">
      <dgm:prSet/>
      <dgm:spPr/>
      <dgm:t>
        <a:bodyPr/>
        <a:lstStyle/>
        <a:p>
          <a:r>
            <a:rPr lang="en-US" dirty="0" smtClean="0"/>
            <a:t>President and CEO, Sam’s Club</a:t>
          </a:r>
          <a:endParaRPr lang="en-US" dirty="0"/>
        </a:p>
      </dgm:t>
    </dgm:pt>
    <dgm:pt modelId="{7C4CDF15-805E-4400-9293-59A87C53E121}" type="parTrans" cxnId="{5DB640CB-FBCD-4B82-8578-90ACBAEB2D35}">
      <dgm:prSet/>
      <dgm:spPr/>
      <dgm:t>
        <a:bodyPr/>
        <a:lstStyle/>
        <a:p>
          <a:endParaRPr lang="en-US"/>
        </a:p>
      </dgm:t>
    </dgm:pt>
    <dgm:pt modelId="{BF25231F-A1DB-4FEF-9DB8-9C19C57A520A}" type="sibTrans" cxnId="{5DB640CB-FBCD-4B82-8578-90ACBAEB2D35}">
      <dgm:prSet/>
      <dgm:spPr/>
      <dgm:t>
        <a:bodyPr/>
        <a:lstStyle/>
        <a:p>
          <a:endParaRPr lang="en-US"/>
        </a:p>
      </dgm:t>
    </dgm:pt>
    <dgm:pt modelId="{10405DF7-C245-4B95-94BE-0CF070F55C1D}">
      <dgm:prSet/>
      <dgm:spPr/>
      <dgm:t>
        <a:bodyPr/>
        <a:lstStyle/>
        <a:p>
          <a:r>
            <a:rPr lang="en-US" dirty="0" smtClean="0"/>
            <a:t>Treasurer</a:t>
          </a:r>
          <a:endParaRPr lang="en-US" dirty="0"/>
        </a:p>
      </dgm:t>
    </dgm:pt>
    <dgm:pt modelId="{C60483DF-081E-46AD-A382-C6432494B366}" type="sibTrans" cxnId="{1DAD32CD-0090-4600-9F9C-FC84F465C7E0}">
      <dgm:prSet/>
      <dgm:spPr/>
      <dgm:t>
        <a:bodyPr/>
        <a:lstStyle/>
        <a:p>
          <a:endParaRPr lang="en-US"/>
        </a:p>
      </dgm:t>
    </dgm:pt>
    <dgm:pt modelId="{3609315F-8B43-4B12-A910-20F25E1A2A06}" type="parTrans" cxnId="{1DAD32CD-0090-4600-9F9C-FC84F465C7E0}">
      <dgm:prSet/>
      <dgm:spPr/>
      <dgm:t>
        <a:bodyPr/>
        <a:lstStyle/>
        <a:p>
          <a:endParaRPr lang="en-US"/>
        </a:p>
      </dgm:t>
    </dgm:pt>
    <dgm:pt modelId="{80ECBE06-D274-4133-8CEB-32BB1F857FDB}">
      <dgm:prSet/>
      <dgm:spPr/>
      <dgm:t>
        <a:bodyPr/>
        <a:lstStyle/>
        <a:p>
          <a:r>
            <a:rPr lang="en-US" dirty="0" smtClean="0"/>
            <a:t>Chief merchandising officer</a:t>
          </a:r>
          <a:endParaRPr lang="en-US" dirty="0"/>
        </a:p>
      </dgm:t>
    </dgm:pt>
    <dgm:pt modelId="{9544CE47-016B-4FCF-9582-CB35C23882E2}" type="parTrans" cxnId="{C4A8C314-6006-44CA-88C6-0957EF7C1E47}">
      <dgm:prSet/>
      <dgm:spPr/>
      <dgm:t>
        <a:bodyPr/>
        <a:lstStyle/>
        <a:p>
          <a:endParaRPr lang="en-US"/>
        </a:p>
      </dgm:t>
    </dgm:pt>
    <dgm:pt modelId="{FA3BE40D-F604-409F-A314-BE1A01C5910B}" type="sibTrans" cxnId="{C4A8C314-6006-44CA-88C6-0957EF7C1E47}">
      <dgm:prSet/>
      <dgm:spPr/>
      <dgm:t>
        <a:bodyPr/>
        <a:lstStyle/>
        <a:p>
          <a:endParaRPr lang="en-US"/>
        </a:p>
      </dgm:t>
    </dgm:pt>
    <dgm:pt modelId="{AD6D9769-B202-4480-9EC6-BD4294781E49}">
      <dgm:prSet/>
      <dgm:spPr/>
      <dgm:t>
        <a:bodyPr/>
        <a:lstStyle/>
        <a:p>
          <a:r>
            <a:rPr lang="en-US" dirty="0" smtClean="0"/>
            <a:t>Logistics and Supply chain</a:t>
          </a:r>
          <a:endParaRPr lang="en-US" dirty="0"/>
        </a:p>
      </dgm:t>
    </dgm:pt>
    <dgm:pt modelId="{77FC05F6-B953-4351-B263-54CDA13CBD2C}" type="parTrans" cxnId="{9B78C26C-ACE5-43F6-908C-2DE3ED418C87}">
      <dgm:prSet/>
      <dgm:spPr/>
      <dgm:t>
        <a:bodyPr/>
        <a:lstStyle/>
        <a:p>
          <a:endParaRPr lang="en-US"/>
        </a:p>
      </dgm:t>
    </dgm:pt>
    <dgm:pt modelId="{456CC069-2F25-4F47-B1AA-7ED5697ADB18}" type="sibTrans" cxnId="{9B78C26C-ACE5-43F6-908C-2DE3ED418C87}">
      <dgm:prSet/>
      <dgm:spPr/>
      <dgm:t>
        <a:bodyPr/>
        <a:lstStyle/>
        <a:p>
          <a:endParaRPr lang="en-US"/>
        </a:p>
      </dgm:t>
    </dgm:pt>
    <dgm:pt modelId="{2F4BD3D6-5436-48F7-8CC8-8A72DC453880}">
      <dgm:prSet/>
      <dgm:spPr/>
      <dgm:t>
        <a:bodyPr/>
        <a:lstStyle/>
        <a:p>
          <a:r>
            <a:rPr lang="en-US" dirty="0" smtClean="0"/>
            <a:t>General Counsel</a:t>
          </a:r>
          <a:endParaRPr lang="en-US" dirty="0"/>
        </a:p>
      </dgm:t>
    </dgm:pt>
    <dgm:pt modelId="{EFB070AC-4043-4097-8E39-877E1D77F8A7}" type="parTrans" cxnId="{23FBD849-4247-410B-A3B8-A2F3504B4E48}">
      <dgm:prSet/>
      <dgm:spPr/>
      <dgm:t>
        <a:bodyPr/>
        <a:lstStyle/>
        <a:p>
          <a:endParaRPr lang="en-US"/>
        </a:p>
      </dgm:t>
    </dgm:pt>
    <dgm:pt modelId="{738CC0F4-7907-46C0-80DF-1E7F05CC70FA}" type="sibTrans" cxnId="{23FBD849-4247-410B-A3B8-A2F3504B4E48}">
      <dgm:prSet/>
      <dgm:spPr/>
      <dgm:t>
        <a:bodyPr/>
        <a:lstStyle/>
        <a:p>
          <a:endParaRPr lang="en-US"/>
        </a:p>
      </dgm:t>
    </dgm:pt>
    <dgm:pt modelId="{174A7372-F8BE-454E-A3A5-DF4C28C4E2A0}">
      <dgm:prSet/>
      <dgm:spPr/>
      <dgm:t>
        <a:bodyPr/>
        <a:lstStyle/>
        <a:p>
          <a:r>
            <a:rPr lang="en-US" dirty="0" smtClean="0"/>
            <a:t>EVP membership, marketing and ecommerce</a:t>
          </a:r>
          <a:endParaRPr lang="en-US" dirty="0"/>
        </a:p>
      </dgm:t>
    </dgm:pt>
    <dgm:pt modelId="{DEFCA9F8-7B82-4574-9141-1FB217056136}" type="parTrans" cxnId="{3924E15B-58B6-4853-A428-C056E9B02B78}">
      <dgm:prSet/>
      <dgm:spPr/>
      <dgm:t>
        <a:bodyPr/>
        <a:lstStyle/>
        <a:p>
          <a:endParaRPr lang="en-US"/>
        </a:p>
      </dgm:t>
    </dgm:pt>
    <dgm:pt modelId="{6B1E347E-4191-4DBC-8F33-299296B96969}" type="sibTrans" cxnId="{3924E15B-58B6-4853-A428-C056E9B02B78}">
      <dgm:prSet/>
      <dgm:spPr/>
      <dgm:t>
        <a:bodyPr/>
        <a:lstStyle/>
        <a:p>
          <a:endParaRPr lang="en-US"/>
        </a:p>
      </dgm:t>
    </dgm:pt>
    <dgm:pt modelId="{62E60AAD-4432-498A-A886-84266A2E7171}">
      <dgm:prSet/>
      <dgm:spPr/>
      <dgm:t>
        <a:bodyPr/>
        <a:lstStyle/>
        <a:p>
          <a:r>
            <a:rPr lang="en-US" dirty="0" smtClean="0"/>
            <a:t>CEO, Walmart international</a:t>
          </a:r>
          <a:endParaRPr lang="en-US" dirty="0"/>
        </a:p>
      </dgm:t>
    </dgm:pt>
    <dgm:pt modelId="{D1C4F5C2-B518-4531-A424-69284CBDB50E}" type="parTrans" cxnId="{5227FF96-4AFC-46D1-AD02-1B1E3674E082}">
      <dgm:prSet/>
      <dgm:spPr/>
      <dgm:t>
        <a:bodyPr/>
        <a:lstStyle/>
        <a:p>
          <a:endParaRPr lang="en-US"/>
        </a:p>
      </dgm:t>
    </dgm:pt>
    <dgm:pt modelId="{AB147849-1BF4-4C7B-BF17-2DEEC8CB3AC2}" type="sibTrans" cxnId="{5227FF96-4AFC-46D1-AD02-1B1E3674E082}">
      <dgm:prSet/>
      <dgm:spPr/>
      <dgm:t>
        <a:bodyPr/>
        <a:lstStyle/>
        <a:p>
          <a:endParaRPr lang="en-US"/>
        </a:p>
      </dgm:t>
    </dgm:pt>
    <dgm:pt modelId="{D68678D7-CAD8-4B34-A1B8-2667EEE883D0}">
      <dgm:prSet/>
      <dgm:spPr/>
      <dgm:t>
        <a:bodyPr/>
        <a:lstStyle/>
        <a:p>
          <a:r>
            <a:rPr lang="en-US" dirty="0" smtClean="0"/>
            <a:t>CIO</a:t>
          </a:r>
          <a:endParaRPr lang="en-US" dirty="0"/>
        </a:p>
      </dgm:t>
    </dgm:pt>
    <dgm:pt modelId="{095DE852-1E77-4520-BDA4-403F8C9904E8}" type="parTrans" cxnId="{6599960B-636C-481E-A0F5-2DE15C92FC38}">
      <dgm:prSet/>
      <dgm:spPr/>
      <dgm:t>
        <a:bodyPr/>
        <a:lstStyle/>
        <a:p>
          <a:endParaRPr lang="en-US"/>
        </a:p>
      </dgm:t>
    </dgm:pt>
    <dgm:pt modelId="{01683D4E-D49A-4EE4-9226-6D8A9886E5D4}" type="sibTrans" cxnId="{6599960B-636C-481E-A0F5-2DE15C92FC38}">
      <dgm:prSet/>
      <dgm:spPr/>
      <dgm:t>
        <a:bodyPr/>
        <a:lstStyle/>
        <a:p>
          <a:endParaRPr lang="en-US"/>
        </a:p>
      </dgm:t>
    </dgm:pt>
    <dgm:pt modelId="{4A684426-1EE4-4F13-A4EE-A33CC2F698E1}">
      <dgm:prSet/>
      <dgm:spPr/>
      <dgm:t>
        <a:bodyPr/>
        <a:lstStyle/>
        <a:p>
          <a:r>
            <a:rPr lang="en-US" dirty="0" smtClean="0"/>
            <a:t>EVP, Corporate Affairs and Gov’t relations</a:t>
          </a:r>
          <a:endParaRPr lang="en-US" dirty="0"/>
        </a:p>
      </dgm:t>
    </dgm:pt>
    <dgm:pt modelId="{09902299-259D-46C2-B436-959394C797A6}" type="parTrans" cxnId="{B14A7093-66FE-4855-B8E4-05B2D60C9D68}">
      <dgm:prSet/>
      <dgm:spPr/>
      <dgm:t>
        <a:bodyPr/>
        <a:lstStyle/>
        <a:p>
          <a:endParaRPr lang="en-US"/>
        </a:p>
      </dgm:t>
    </dgm:pt>
    <dgm:pt modelId="{D785FAC3-EF40-4F34-8DE0-300EFA2BEDC3}" type="sibTrans" cxnId="{B14A7093-66FE-4855-B8E4-05B2D60C9D68}">
      <dgm:prSet/>
      <dgm:spPr/>
      <dgm:t>
        <a:bodyPr/>
        <a:lstStyle/>
        <a:p>
          <a:endParaRPr lang="en-US"/>
        </a:p>
      </dgm:t>
    </dgm:pt>
    <dgm:pt modelId="{A0C7AC6F-239A-4F4B-BD27-5B00F36DEC36}">
      <dgm:prSet/>
      <dgm:spPr/>
      <dgm:t>
        <a:bodyPr/>
        <a:lstStyle/>
        <a:p>
          <a:r>
            <a:rPr lang="en-US" dirty="0" smtClean="0"/>
            <a:t>EVP, People Division</a:t>
          </a:r>
          <a:endParaRPr lang="en-US" dirty="0"/>
        </a:p>
      </dgm:t>
    </dgm:pt>
    <dgm:pt modelId="{7D50ACE4-A4D9-4C6D-B64C-A5F6217D7823}" type="parTrans" cxnId="{21E768D8-40CD-4744-98D7-1D2B4095772A}">
      <dgm:prSet/>
      <dgm:spPr/>
      <dgm:t>
        <a:bodyPr/>
        <a:lstStyle/>
        <a:p>
          <a:endParaRPr lang="en-US"/>
        </a:p>
      </dgm:t>
    </dgm:pt>
    <dgm:pt modelId="{EE881CE6-814B-4A2E-B05D-DE0487EAFF38}" type="sibTrans" cxnId="{21E768D8-40CD-4744-98D7-1D2B4095772A}">
      <dgm:prSet/>
      <dgm:spPr/>
      <dgm:t>
        <a:bodyPr/>
        <a:lstStyle/>
        <a:p>
          <a:endParaRPr lang="en-US"/>
        </a:p>
      </dgm:t>
    </dgm:pt>
    <dgm:pt modelId="{6F71ADAF-E1DD-47ED-B868-77211B41FAF2}">
      <dgm:prSet/>
      <dgm:spPr/>
      <dgm:t>
        <a:bodyPr/>
        <a:lstStyle/>
        <a:p>
          <a:r>
            <a:rPr lang="en-US" dirty="0" smtClean="0"/>
            <a:t>EVP, Risk Management, Insurance and Benefits</a:t>
          </a:r>
          <a:endParaRPr lang="en-US" dirty="0"/>
        </a:p>
      </dgm:t>
    </dgm:pt>
    <dgm:pt modelId="{C061E642-D92D-477A-8D1F-3DA8CEE058A9}" type="parTrans" cxnId="{8CB024D8-98D6-477C-B002-55B7BF8580BC}">
      <dgm:prSet/>
      <dgm:spPr/>
      <dgm:t>
        <a:bodyPr/>
        <a:lstStyle/>
        <a:p>
          <a:endParaRPr lang="en-US"/>
        </a:p>
      </dgm:t>
    </dgm:pt>
    <dgm:pt modelId="{5936484C-BD37-4FA4-86AC-F23F45BB6F4A}" type="sibTrans" cxnId="{8CB024D8-98D6-477C-B002-55B7BF8580BC}">
      <dgm:prSet/>
      <dgm:spPr/>
      <dgm:t>
        <a:bodyPr/>
        <a:lstStyle/>
        <a:p>
          <a:endParaRPr lang="en-US"/>
        </a:p>
      </dgm:t>
    </dgm:pt>
    <dgm:pt modelId="{3300B1FF-4C39-458E-BE8C-4AB1A7F68610}" type="pres">
      <dgm:prSet presAssocID="{F8C5C191-CF20-4425-8335-DE1ECAB466F7}" presName="hierChild1" presStyleCnt="0">
        <dgm:presLayoutVars>
          <dgm:orgChart val="1"/>
          <dgm:chPref val="1"/>
          <dgm:dir/>
          <dgm:animOne val="branch"/>
          <dgm:animLvl val="lvl"/>
          <dgm:resizeHandles/>
        </dgm:presLayoutVars>
      </dgm:prSet>
      <dgm:spPr/>
      <dgm:t>
        <a:bodyPr/>
        <a:lstStyle/>
        <a:p>
          <a:endParaRPr lang="en-US"/>
        </a:p>
      </dgm:t>
    </dgm:pt>
    <dgm:pt modelId="{8043B9D1-38CF-4F6C-8E45-5F4361B2A347}" type="pres">
      <dgm:prSet presAssocID="{6D3D94DB-19E1-46F7-B19A-12F56EB85E9F}" presName="hierRoot1" presStyleCnt="0">
        <dgm:presLayoutVars>
          <dgm:hierBranch val="init"/>
        </dgm:presLayoutVars>
      </dgm:prSet>
      <dgm:spPr/>
    </dgm:pt>
    <dgm:pt modelId="{F19305FA-6507-442E-97A2-7E656525D1DE}" type="pres">
      <dgm:prSet presAssocID="{6D3D94DB-19E1-46F7-B19A-12F56EB85E9F}" presName="rootComposite1" presStyleCnt="0"/>
      <dgm:spPr/>
    </dgm:pt>
    <dgm:pt modelId="{4018ABB7-64A6-4B56-98F1-8656302A6733}" type="pres">
      <dgm:prSet presAssocID="{6D3D94DB-19E1-46F7-B19A-12F56EB85E9F}" presName="rootText1" presStyleLbl="node0" presStyleIdx="0" presStyleCnt="1">
        <dgm:presLayoutVars>
          <dgm:chPref val="3"/>
        </dgm:presLayoutVars>
      </dgm:prSet>
      <dgm:spPr/>
      <dgm:t>
        <a:bodyPr/>
        <a:lstStyle/>
        <a:p>
          <a:endParaRPr lang="en-US"/>
        </a:p>
      </dgm:t>
    </dgm:pt>
    <dgm:pt modelId="{54C6E9F9-CBBF-40D3-A620-D1E8866C46EE}" type="pres">
      <dgm:prSet presAssocID="{6D3D94DB-19E1-46F7-B19A-12F56EB85E9F}" presName="rootConnector1" presStyleLbl="node1" presStyleIdx="0" presStyleCnt="0"/>
      <dgm:spPr/>
      <dgm:t>
        <a:bodyPr/>
        <a:lstStyle/>
        <a:p>
          <a:endParaRPr lang="en-US"/>
        </a:p>
      </dgm:t>
    </dgm:pt>
    <dgm:pt modelId="{7553A4B9-E752-48F6-BD86-F12BDE1C2A41}" type="pres">
      <dgm:prSet presAssocID="{6D3D94DB-19E1-46F7-B19A-12F56EB85E9F}" presName="hierChild2" presStyleCnt="0"/>
      <dgm:spPr/>
    </dgm:pt>
    <dgm:pt modelId="{B7959024-8669-4734-9823-F5B61BC817A8}" type="pres">
      <dgm:prSet presAssocID="{1AA3E034-BDD1-4B74-A277-F3AC13C1D20C}" presName="Name37" presStyleLbl="parChTrans1D2" presStyleIdx="0" presStyleCnt="7"/>
      <dgm:spPr/>
      <dgm:t>
        <a:bodyPr/>
        <a:lstStyle/>
        <a:p>
          <a:endParaRPr lang="en-US"/>
        </a:p>
      </dgm:t>
    </dgm:pt>
    <dgm:pt modelId="{7E21D05C-9F74-4396-BF88-154C8286ADC7}" type="pres">
      <dgm:prSet presAssocID="{25C679B0-E987-4E51-8EF8-AB1F3A484036}" presName="hierRoot2" presStyleCnt="0">
        <dgm:presLayoutVars>
          <dgm:hierBranch val="init"/>
        </dgm:presLayoutVars>
      </dgm:prSet>
      <dgm:spPr/>
    </dgm:pt>
    <dgm:pt modelId="{48FADEAB-89CE-479A-AA99-0559D3DC5C64}" type="pres">
      <dgm:prSet presAssocID="{25C679B0-E987-4E51-8EF8-AB1F3A484036}" presName="rootComposite" presStyleCnt="0"/>
      <dgm:spPr/>
    </dgm:pt>
    <dgm:pt modelId="{03C1E1AD-CD3B-435B-B68B-7A18D12AEE2F}" type="pres">
      <dgm:prSet presAssocID="{25C679B0-E987-4E51-8EF8-AB1F3A484036}" presName="rootText" presStyleLbl="node2" presStyleIdx="0" presStyleCnt="7">
        <dgm:presLayoutVars>
          <dgm:chPref val="3"/>
        </dgm:presLayoutVars>
      </dgm:prSet>
      <dgm:spPr/>
      <dgm:t>
        <a:bodyPr/>
        <a:lstStyle/>
        <a:p>
          <a:endParaRPr lang="en-US"/>
        </a:p>
      </dgm:t>
    </dgm:pt>
    <dgm:pt modelId="{EF69D21E-C5A0-48A3-A44C-F5E4F60ED7D7}" type="pres">
      <dgm:prSet presAssocID="{25C679B0-E987-4E51-8EF8-AB1F3A484036}" presName="rootConnector" presStyleLbl="node2" presStyleIdx="0" presStyleCnt="7"/>
      <dgm:spPr/>
      <dgm:t>
        <a:bodyPr/>
        <a:lstStyle/>
        <a:p>
          <a:endParaRPr lang="en-US"/>
        </a:p>
      </dgm:t>
    </dgm:pt>
    <dgm:pt modelId="{D5CE1627-9EEB-48D7-9117-96403B1CB91D}" type="pres">
      <dgm:prSet presAssocID="{25C679B0-E987-4E51-8EF8-AB1F3A484036}" presName="hierChild4" presStyleCnt="0"/>
      <dgm:spPr/>
    </dgm:pt>
    <dgm:pt modelId="{642A358E-55CD-46C3-B5A7-77BFF6030A2E}" type="pres">
      <dgm:prSet presAssocID="{3609315F-8B43-4B12-A910-20F25E1A2A06}" presName="Name37" presStyleLbl="parChTrans1D3" presStyleIdx="0" presStyleCnt="7"/>
      <dgm:spPr/>
      <dgm:t>
        <a:bodyPr/>
        <a:lstStyle/>
        <a:p>
          <a:endParaRPr lang="en-US"/>
        </a:p>
      </dgm:t>
    </dgm:pt>
    <dgm:pt modelId="{DAC7CBFC-4073-43AA-9FAB-2C109C04D554}" type="pres">
      <dgm:prSet presAssocID="{10405DF7-C245-4B95-94BE-0CF070F55C1D}" presName="hierRoot2" presStyleCnt="0">
        <dgm:presLayoutVars>
          <dgm:hierBranch val="init"/>
        </dgm:presLayoutVars>
      </dgm:prSet>
      <dgm:spPr/>
    </dgm:pt>
    <dgm:pt modelId="{1E28B987-521E-476F-B351-26A8358A750C}" type="pres">
      <dgm:prSet presAssocID="{10405DF7-C245-4B95-94BE-0CF070F55C1D}" presName="rootComposite" presStyleCnt="0"/>
      <dgm:spPr/>
    </dgm:pt>
    <dgm:pt modelId="{1C2802B8-815B-4E46-AF3C-10B26A3A68CE}" type="pres">
      <dgm:prSet presAssocID="{10405DF7-C245-4B95-94BE-0CF070F55C1D}" presName="rootText" presStyleLbl="node3" presStyleIdx="0" presStyleCnt="7">
        <dgm:presLayoutVars>
          <dgm:chPref val="3"/>
        </dgm:presLayoutVars>
      </dgm:prSet>
      <dgm:spPr/>
      <dgm:t>
        <a:bodyPr/>
        <a:lstStyle/>
        <a:p>
          <a:endParaRPr lang="en-US"/>
        </a:p>
      </dgm:t>
    </dgm:pt>
    <dgm:pt modelId="{36632358-FE24-4EE6-8896-AAB5EA8F2E1A}" type="pres">
      <dgm:prSet presAssocID="{10405DF7-C245-4B95-94BE-0CF070F55C1D}" presName="rootConnector" presStyleLbl="node3" presStyleIdx="0" presStyleCnt="7"/>
      <dgm:spPr/>
      <dgm:t>
        <a:bodyPr/>
        <a:lstStyle/>
        <a:p>
          <a:endParaRPr lang="en-US"/>
        </a:p>
      </dgm:t>
    </dgm:pt>
    <dgm:pt modelId="{F7CE5AB2-E2A4-4D4F-8711-A345360467FD}" type="pres">
      <dgm:prSet presAssocID="{10405DF7-C245-4B95-94BE-0CF070F55C1D}" presName="hierChild4" presStyleCnt="0"/>
      <dgm:spPr/>
    </dgm:pt>
    <dgm:pt modelId="{0E5E4174-EA35-4089-82E5-0226D54ABEC5}" type="pres">
      <dgm:prSet presAssocID="{10405DF7-C245-4B95-94BE-0CF070F55C1D}" presName="hierChild5" presStyleCnt="0"/>
      <dgm:spPr/>
    </dgm:pt>
    <dgm:pt modelId="{0AB6C192-2D9C-4C31-AFCB-45A5167F386B}" type="pres">
      <dgm:prSet presAssocID="{25C679B0-E987-4E51-8EF8-AB1F3A484036}" presName="hierChild5" presStyleCnt="0"/>
      <dgm:spPr/>
    </dgm:pt>
    <dgm:pt modelId="{A2FB7554-344C-4558-B0CC-946E429BB7EE}" type="pres">
      <dgm:prSet presAssocID="{9E9AC532-F355-46BD-9E5B-7B5394593A6D}" presName="Name37" presStyleLbl="parChTrans1D2" presStyleIdx="1" presStyleCnt="7"/>
      <dgm:spPr/>
      <dgm:t>
        <a:bodyPr/>
        <a:lstStyle/>
        <a:p>
          <a:endParaRPr lang="en-US"/>
        </a:p>
      </dgm:t>
    </dgm:pt>
    <dgm:pt modelId="{E7327828-9D58-4A65-BAB8-4B0FC8FBC0B1}" type="pres">
      <dgm:prSet presAssocID="{D72234BA-6717-4006-A451-1ABC01035153}" presName="hierRoot2" presStyleCnt="0">
        <dgm:presLayoutVars>
          <dgm:hierBranch val="init"/>
        </dgm:presLayoutVars>
      </dgm:prSet>
      <dgm:spPr/>
    </dgm:pt>
    <dgm:pt modelId="{00416806-4B18-4C07-98A1-E09F3BD15F3F}" type="pres">
      <dgm:prSet presAssocID="{D72234BA-6717-4006-A451-1ABC01035153}" presName="rootComposite" presStyleCnt="0"/>
      <dgm:spPr/>
    </dgm:pt>
    <dgm:pt modelId="{0457349C-51F9-4740-A43D-02C1DA4333B6}" type="pres">
      <dgm:prSet presAssocID="{D72234BA-6717-4006-A451-1ABC01035153}" presName="rootText" presStyleLbl="node2" presStyleIdx="1" presStyleCnt="7">
        <dgm:presLayoutVars>
          <dgm:chPref val="3"/>
        </dgm:presLayoutVars>
      </dgm:prSet>
      <dgm:spPr/>
      <dgm:t>
        <a:bodyPr/>
        <a:lstStyle/>
        <a:p>
          <a:endParaRPr lang="en-US"/>
        </a:p>
      </dgm:t>
    </dgm:pt>
    <dgm:pt modelId="{F037F8F3-FD27-45B2-9697-DD50D03ADD6F}" type="pres">
      <dgm:prSet presAssocID="{D72234BA-6717-4006-A451-1ABC01035153}" presName="rootConnector" presStyleLbl="node2" presStyleIdx="1" presStyleCnt="7"/>
      <dgm:spPr/>
      <dgm:t>
        <a:bodyPr/>
        <a:lstStyle/>
        <a:p>
          <a:endParaRPr lang="en-US"/>
        </a:p>
      </dgm:t>
    </dgm:pt>
    <dgm:pt modelId="{A782275B-4FCF-4495-84AB-1F76E993E2D9}" type="pres">
      <dgm:prSet presAssocID="{D72234BA-6717-4006-A451-1ABC01035153}" presName="hierChild4" presStyleCnt="0"/>
      <dgm:spPr/>
    </dgm:pt>
    <dgm:pt modelId="{1021AE5F-D2BA-4682-AE4B-4A8420378675}" type="pres">
      <dgm:prSet presAssocID="{D72234BA-6717-4006-A451-1ABC01035153}" presName="hierChild5" presStyleCnt="0"/>
      <dgm:spPr/>
    </dgm:pt>
    <dgm:pt modelId="{F5E88F63-11BF-4072-8F5A-675D9C153AE7}" type="pres">
      <dgm:prSet presAssocID="{2358AFBB-3321-4EBA-A4B8-CD01565493C7}" presName="Name37" presStyleLbl="parChTrans1D2" presStyleIdx="2" presStyleCnt="7"/>
      <dgm:spPr/>
      <dgm:t>
        <a:bodyPr/>
        <a:lstStyle/>
        <a:p>
          <a:endParaRPr lang="en-US"/>
        </a:p>
      </dgm:t>
    </dgm:pt>
    <dgm:pt modelId="{9AC2CA66-A435-4B9A-8E22-BFFAC51E21F5}" type="pres">
      <dgm:prSet presAssocID="{A1C7A73D-7BB3-4A96-88CD-AFE46CCAF7A6}" presName="hierRoot2" presStyleCnt="0">
        <dgm:presLayoutVars>
          <dgm:hierBranch val="init"/>
        </dgm:presLayoutVars>
      </dgm:prSet>
      <dgm:spPr/>
    </dgm:pt>
    <dgm:pt modelId="{09E48504-E27B-40E1-825C-49EDF7B4EDD9}" type="pres">
      <dgm:prSet presAssocID="{A1C7A73D-7BB3-4A96-88CD-AFE46CCAF7A6}" presName="rootComposite" presStyleCnt="0"/>
      <dgm:spPr/>
    </dgm:pt>
    <dgm:pt modelId="{47E92203-60A6-4D0D-B932-FFB6E03B2756}" type="pres">
      <dgm:prSet presAssocID="{A1C7A73D-7BB3-4A96-88CD-AFE46CCAF7A6}" presName="rootText" presStyleLbl="node2" presStyleIdx="2" presStyleCnt="7">
        <dgm:presLayoutVars>
          <dgm:chPref val="3"/>
        </dgm:presLayoutVars>
      </dgm:prSet>
      <dgm:spPr/>
      <dgm:t>
        <a:bodyPr/>
        <a:lstStyle/>
        <a:p>
          <a:endParaRPr lang="en-US"/>
        </a:p>
      </dgm:t>
    </dgm:pt>
    <dgm:pt modelId="{882D1896-0033-473A-A810-C0AC6564B1BD}" type="pres">
      <dgm:prSet presAssocID="{A1C7A73D-7BB3-4A96-88CD-AFE46CCAF7A6}" presName="rootConnector" presStyleLbl="node2" presStyleIdx="2" presStyleCnt="7"/>
      <dgm:spPr/>
      <dgm:t>
        <a:bodyPr/>
        <a:lstStyle/>
        <a:p>
          <a:endParaRPr lang="en-US"/>
        </a:p>
      </dgm:t>
    </dgm:pt>
    <dgm:pt modelId="{78325D53-B48E-4520-AD84-9CC54E8E0B23}" type="pres">
      <dgm:prSet presAssocID="{A1C7A73D-7BB3-4A96-88CD-AFE46CCAF7A6}" presName="hierChild4" presStyleCnt="0"/>
      <dgm:spPr/>
    </dgm:pt>
    <dgm:pt modelId="{652C7992-AB68-4F01-AE5E-D0CC8D56AC32}" type="pres">
      <dgm:prSet presAssocID="{9544CE47-016B-4FCF-9582-CB35C23882E2}" presName="Name37" presStyleLbl="parChTrans1D3" presStyleIdx="1" presStyleCnt="7"/>
      <dgm:spPr/>
      <dgm:t>
        <a:bodyPr/>
        <a:lstStyle/>
        <a:p>
          <a:endParaRPr lang="en-US"/>
        </a:p>
      </dgm:t>
    </dgm:pt>
    <dgm:pt modelId="{3D9FAF86-164C-44FD-81B0-E8668BEBA3D3}" type="pres">
      <dgm:prSet presAssocID="{80ECBE06-D274-4133-8CEB-32BB1F857FDB}" presName="hierRoot2" presStyleCnt="0">
        <dgm:presLayoutVars>
          <dgm:hierBranch val="init"/>
        </dgm:presLayoutVars>
      </dgm:prSet>
      <dgm:spPr/>
    </dgm:pt>
    <dgm:pt modelId="{125ECFB1-EC3F-46F1-ACB8-E2927154D1F0}" type="pres">
      <dgm:prSet presAssocID="{80ECBE06-D274-4133-8CEB-32BB1F857FDB}" presName="rootComposite" presStyleCnt="0"/>
      <dgm:spPr/>
    </dgm:pt>
    <dgm:pt modelId="{7CAF7F3C-7841-495A-8B60-1CA8A3DC2BD6}" type="pres">
      <dgm:prSet presAssocID="{80ECBE06-D274-4133-8CEB-32BB1F857FDB}" presName="rootText" presStyleLbl="node3" presStyleIdx="1" presStyleCnt="7">
        <dgm:presLayoutVars>
          <dgm:chPref val="3"/>
        </dgm:presLayoutVars>
      </dgm:prSet>
      <dgm:spPr/>
      <dgm:t>
        <a:bodyPr/>
        <a:lstStyle/>
        <a:p>
          <a:endParaRPr lang="en-US"/>
        </a:p>
      </dgm:t>
    </dgm:pt>
    <dgm:pt modelId="{F5E65DA5-C283-43C4-B57A-D46F8EC3F078}" type="pres">
      <dgm:prSet presAssocID="{80ECBE06-D274-4133-8CEB-32BB1F857FDB}" presName="rootConnector" presStyleLbl="node3" presStyleIdx="1" presStyleCnt="7"/>
      <dgm:spPr/>
      <dgm:t>
        <a:bodyPr/>
        <a:lstStyle/>
        <a:p>
          <a:endParaRPr lang="en-US"/>
        </a:p>
      </dgm:t>
    </dgm:pt>
    <dgm:pt modelId="{CE51B57D-584E-405D-B020-073B236F1689}" type="pres">
      <dgm:prSet presAssocID="{80ECBE06-D274-4133-8CEB-32BB1F857FDB}" presName="hierChild4" presStyleCnt="0"/>
      <dgm:spPr/>
    </dgm:pt>
    <dgm:pt modelId="{782D6A9D-468A-4F93-B339-69264C01CB29}" type="pres">
      <dgm:prSet presAssocID="{80ECBE06-D274-4133-8CEB-32BB1F857FDB}" presName="hierChild5" presStyleCnt="0"/>
      <dgm:spPr/>
    </dgm:pt>
    <dgm:pt modelId="{5E7202F0-5A6F-4D78-B9D3-9F6F20757D37}" type="pres">
      <dgm:prSet presAssocID="{77FC05F6-B953-4351-B263-54CDA13CBD2C}" presName="Name37" presStyleLbl="parChTrans1D3" presStyleIdx="2" presStyleCnt="7"/>
      <dgm:spPr/>
      <dgm:t>
        <a:bodyPr/>
        <a:lstStyle/>
        <a:p>
          <a:endParaRPr lang="en-US"/>
        </a:p>
      </dgm:t>
    </dgm:pt>
    <dgm:pt modelId="{64B1554D-8F09-480F-B1CA-14248EFA27FC}" type="pres">
      <dgm:prSet presAssocID="{AD6D9769-B202-4480-9EC6-BD4294781E49}" presName="hierRoot2" presStyleCnt="0">
        <dgm:presLayoutVars>
          <dgm:hierBranch val="init"/>
        </dgm:presLayoutVars>
      </dgm:prSet>
      <dgm:spPr/>
    </dgm:pt>
    <dgm:pt modelId="{AF168180-74CF-4BCC-AC0C-FDD34670EB5C}" type="pres">
      <dgm:prSet presAssocID="{AD6D9769-B202-4480-9EC6-BD4294781E49}" presName="rootComposite" presStyleCnt="0"/>
      <dgm:spPr/>
    </dgm:pt>
    <dgm:pt modelId="{BDA0BFC6-A3D4-4615-BB57-D068F9B8DBEE}" type="pres">
      <dgm:prSet presAssocID="{AD6D9769-B202-4480-9EC6-BD4294781E49}" presName="rootText" presStyleLbl="node3" presStyleIdx="2" presStyleCnt="7">
        <dgm:presLayoutVars>
          <dgm:chPref val="3"/>
        </dgm:presLayoutVars>
      </dgm:prSet>
      <dgm:spPr/>
      <dgm:t>
        <a:bodyPr/>
        <a:lstStyle/>
        <a:p>
          <a:endParaRPr lang="en-US"/>
        </a:p>
      </dgm:t>
    </dgm:pt>
    <dgm:pt modelId="{0C013A3C-C662-4965-903A-E1EB80F44C36}" type="pres">
      <dgm:prSet presAssocID="{AD6D9769-B202-4480-9EC6-BD4294781E49}" presName="rootConnector" presStyleLbl="node3" presStyleIdx="2" presStyleCnt="7"/>
      <dgm:spPr/>
      <dgm:t>
        <a:bodyPr/>
        <a:lstStyle/>
        <a:p>
          <a:endParaRPr lang="en-US"/>
        </a:p>
      </dgm:t>
    </dgm:pt>
    <dgm:pt modelId="{2018E116-DDC6-4B2D-9995-8A4B7BB87356}" type="pres">
      <dgm:prSet presAssocID="{AD6D9769-B202-4480-9EC6-BD4294781E49}" presName="hierChild4" presStyleCnt="0"/>
      <dgm:spPr/>
    </dgm:pt>
    <dgm:pt modelId="{FC61CAFB-30FA-4592-8ABA-9DE33C7BB4D4}" type="pres">
      <dgm:prSet presAssocID="{AD6D9769-B202-4480-9EC6-BD4294781E49}" presName="hierChild5" presStyleCnt="0"/>
      <dgm:spPr/>
    </dgm:pt>
    <dgm:pt modelId="{CFEBF1B1-5C0F-4B46-AC42-4DC09F5E3FF4}" type="pres">
      <dgm:prSet presAssocID="{EFB070AC-4043-4097-8E39-877E1D77F8A7}" presName="Name37" presStyleLbl="parChTrans1D3" presStyleIdx="3" presStyleCnt="7"/>
      <dgm:spPr/>
      <dgm:t>
        <a:bodyPr/>
        <a:lstStyle/>
        <a:p>
          <a:endParaRPr lang="en-US"/>
        </a:p>
      </dgm:t>
    </dgm:pt>
    <dgm:pt modelId="{7F628F82-6A6B-4765-930A-559C8D330CA8}" type="pres">
      <dgm:prSet presAssocID="{2F4BD3D6-5436-48F7-8CC8-8A72DC453880}" presName="hierRoot2" presStyleCnt="0">
        <dgm:presLayoutVars>
          <dgm:hierBranch val="init"/>
        </dgm:presLayoutVars>
      </dgm:prSet>
      <dgm:spPr/>
    </dgm:pt>
    <dgm:pt modelId="{14F0E863-D6D1-4F46-8AF3-527E0D74C19F}" type="pres">
      <dgm:prSet presAssocID="{2F4BD3D6-5436-48F7-8CC8-8A72DC453880}" presName="rootComposite" presStyleCnt="0"/>
      <dgm:spPr/>
    </dgm:pt>
    <dgm:pt modelId="{D0E82D51-3885-44E6-81D9-55BFD6633A54}" type="pres">
      <dgm:prSet presAssocID="{2F4BD3D6-5436-48F7-8CC8-8A72DC453880}" presName="rootText" presStyleLbl="node3" presStyleIdx="3" presStyleCnt="7">
        <dgm:presLayoutVars>
          <dgm:chPref val="3"/>
        </dgm:presLayoutVars>
      </dgm:prSet>
      <dgm:spPr/>
      <dgm:t>
        <a:bodyPr/>
        <a:lstStyle/>
        <a:p>
          <a:endParaRPr lang="en-US"/>
        </a:p>
      </dgm:t>
    </dgm:pt>
    <dgm:pt modelId="{1CF6CF5F-170C-47C8-9BF1-25F01A77A349}" type="pres">
      <dgm:prSet presAssocID="{2F4BD3D6-5436-48F7-8CC8-8A72DC453880}" presName="rootConnector" presStyleLbl="node3" presStyleIdx="3" presStyleCnt="7"/>
      <dgm:spPr/>
      <dgm:t>
        <a:bodyPr/>
        <a:lstStyle/>
        <a:p>
          <a:endParaRPr lang="en-US"/>
        </a:p>
      </dgm:t>
    </dgm:pt>
    <dgm:pt modelId="{03667521-6207-4E81-B0FF-DA73F37CBF65}" type="pres">
      <dgm:prSet presAssocID="{2F4BD3D6-5436-48F7-8CC8-8A72DC453880}" presName="hierChild4" presStyleCnt="0"/>
      <dgm:spPr/>
    </dgm:pt>
    <dgm:pt modelId="{C4C1E175-2846-4618-93E0-B5BC2679FE00}" type="pres">
      <dgm:prSet presAssocID="{2F4BD3D6-5436-48F7-8CC8-8A72DC453880}" presName="hierChild5" presStyleCnt="0"/>
      <dgm:spPr/>
    </dgm:pt>
    <dgm:pt modelId="{6164F71D-9AD7-4801-B6CB-3AD24E587311}" type="pres">
      <dgm:prSet presAssocID="{A1C7A73D-7BB3-4A96-88CD-AFE46CCAF7A6}" presName="hierChild5" presStyleCnt="0"/>
      <dgm:spPr/>
    </dgm:pt>
    <dgm:pt modelId="{1E030FC5-9F0B-4FF8-B42E-EE3586535FFF}" type="pres">
      <dgm:prSet presAssocID="{7C4CDF15-805E-4400-9293-59A87C53E121}" presName="Name37" presStyleLbl="parChTrans1D2" presStyleIdx="3" presStyleCnt="7"/>
      <dgm:spPr/>
      <dgm:t>
        <a:bodyPr/>
        <a:lstStyle/>
        <a:p>
          <a:endParaRPr lang="en-US"/>
        </a:p>
      </dgm:t>
    </dgm:pt>
    <dgm:pt modelId="{EAC5D131-0B0C-431B-AC77-DB63D552737A}" type="pres">
      <dgm:prSet presAssocID="{E4AFE5AD-AA7F-4E08-83FB-6EA53DB217F2}" presName="hierRoot2" presStyleCnt="0">
        <dgm:presLayoutVars>
          <dgm:hierBranch val="init"/>
        </dgm:presLayoutVars>
      </dgm:prSet>
      <dgm:spPr/>
    </dgm:pt>
    <dgm:pt modelId="{20D3110A-33BA-47D7-B063-57101E52DBAD}" type="pres">
      <dgm:prSet presAssocID="{E4AFE5AD-AA7F-4E08-83FB-6EA53DB217F2}" presName="rootComposite" presStyleCnt="0"/>
      <dgm:spPr/>
    </dgm:pt>
    <dgm:pt modelId="{048E93FC-03B4-4BD8-AEC0-879D87400730}" type="pres">
      <dgm:prSet presAssocID="{E4AFE5AD-AA7F-4E08-83FB-6EA53DB217F2}" presName="rootText" presStyleLbl="node2" presStyleIdx="3" presStyleCnt="7">
        <dgm:presLayoutVars>
          <dgm:chPref val="3"/>
        </dgm:presLayoutVars>
      </dgm:prSet>
      <dgm:spPr/>
      <dgm:t>
        <a:bodyPr/>
        <a:lstStyle/>
        <a:p>
          <a:endParaRPr lang="en-US"/>
        </a:p>
      </dgm:t>
    </dgm:pt>
    <dgm:pt modelId="{D4A0C814-9FA0-4376-B725-73D56C6E82C1}" type="pres">
      <dgm:prSet presAssocID="{E4AFE5AD-AA7F-4E08-83FB-6EA53DB217F2}" presName="rootConnector" presStyleLbl="node2" presStyleIdx="3" presStyleCnt="7"/>
      <dgm:spPr/>
      <dgm:t>
        <a:bodyPr/>
        <a:lstStyle/>
        <a:p>
          <a:endParaRPr lang="en-US"/>
        </a:p>
      </dgm:t>
    </dgm:pt>
    <dgm:pt modelId="{DC5F1205-B84F-4101-8F7B-4BEE4629AA0F}" type="pres">
      <dgm:prSet presAssocID="{E4AFE5AD-AA7F-4E08-83FB-6EA53DB217F2}" presName="hierChild4" presStyleCnt="0"/>
      <dgm:spPr/>
    </dgm:pt>
    <dgm:pt modelId="{B5BC1B28-982E-4B0C-8435-73B70F9AF2CD}" type="pres">
      <dgm:prSet presAssocID="{DEFCA9F8-7B82-4574-9141-1FB217056136}" presName="Name37" presStyleLbl="parChTrans1D3" presStyleIdx="4" presStyleCnt="7"/>
      <dgm:spPr/>
      <dgm:t>
        <a:bodyPr/>
        <a:lstStyle/>
        <a:p>
          <a:endParaRPr lang="en-US"/>
        </a:p>
      </dgm:t>
    </dgm:pt>
    <dgm:pt modelId="{087DD648-45E9-451B-A17C-1479BCD113A1}" type="pres">
      <dgm:prSet presAssocID="{174A7372-F8BE-454E-A3A5-DF4C28C4E2A0}" presName="hierRoot2" presStyleCnt="0">
        <dgm:presLayoutVars>
          <dgm:hierBranch val="init"/>
        </dgm:presLayoutVars>
      </dgm:prSet>
      <dgm:spPr/>
    </dgm:pt>
    <dgm:pt modelId="{4010A655-1CC5-4164-B726-FC044024FC4A}" type="pres">
      <dgm:prSet presAssocID="{174A7372-F8BE-454E-A3A5-DF4C28C4E2A0}" presName="rootComposite" presStyleCnt="0"/>
      <dgm:spPr/>
    </dgm:pt>
    <dgm:pt modelId="{2BCB704A-8DA4-42F4-B0E6-7895B8062597}" type="pres">
      <dgm:prSet presAssocID="{174A7372-F8BE-454E-A3A5-DF4C28C4E2A0}" presName="rootText" presStyleLbl="node3" presStyleIdx="4" presStyleCnt="7">
        <dgm:presLayoutVars>
          <dgm:chPref val="3"/>
        </dgm:presLayoutVars>
      </dgm:prSet>
      <dgm:spPr/>
      <dgm:t>
        <a:bodyPr/>
        <a:lstStyle/>
        <a:p>
          <a:endParaRPr lang="en-US"/>
        </a:p>
      </dgm:t>
    </dgm:pt>
    <dgm:pt modelId="{B3B49DDC-17AD-4C4A-9D7B-346FBAF280DF}" type="pres">
      <dgm:prSet presAssocID="{174A7372-F8BE-454E-A3A5-DF4C28C4E2A0}" presName="rootConnector" presStyleLbl="node3" presStyleIdx="4" presStyleCnt="7"/>
      <dgm:spPr/>
      <dgm:t>
        <a:bodyPr/>
        <a:lstStyle/>
        <a:p>
          <a:endParaRPr lang="en-US"/>
        </a:p>
      </dgm:t>
    </dgm:pt>
    <dgm:pt modelId="{A984256C-CBF6-4EA2-B2B4-0238E00668F6}" type="pres">
      <dgm:prSet presAssocID="{174A7372-F8BE-454E-A3A5-DF4C28C4E2A0}" presName="hierChild4" presStyleCnt="0"/>
      <dgm:spPr/>
    </dgm:pt>
    <dgm:pt modelId="{FAE07134-8321-4400-9301-84DE50A7E804}" type="pres">
      <dgm:prSet presAssocID="{174A7372-F8BE-454E-A3A5-DF4C28C4E2A0}" presName="hierChild5" presStyleCnt="0"/>
      <dgm:spPr/>
    </dgm:pt>
    <dgm:pt modelId="{4919751E-CFCE-4D2B-BB5E-DEB424FE2A3F}" type="pres">
      <dgm:prSet presAssocID="{E4AFE5AD-AA7F-4E08-83FB-6EA53DB217F2}" presName="hierChild5" presStyleCnt="0"/>
      <dgm:spPr/>
    </dgm:pt>
    <dgm:pt modelId="{CEE9D3B8-D526-45C1-B250-5888EA879C4A}" type="pres">
      <dgm:prSet presAssocID="{D1C4F5C2-B518-4531-A424-69284CBDB50E}" presName="Name37" presStyleLbl="parChTrans1D2" presStyleIdx="4" presStyleCnt="7"/>
      <dgm:spPr/>
      <dgm:t>
        <a:bodyPr/>
        <a:lstStyle/>
        <a:p>
          <a:endParaRPr lang="en-US"/>
        </a:p>
      </dgm:t>
    </dgm:pt>
    <dgm:pt modelId="{07C1ADAE-99E1-4E0F-B70B-B14D2A3E1466}" type="pres">
      <dgm:prSet presAssocID="{62E60AAD-4432-498A-A886-84266A2E7171}" presName="hierRoot2" presStyleCnt="0">
        <dgm:presLayoutVars>
          <dgm:hierBranch val="init"/>
        </dgm:presLayoutVars>
      </dgm:prSet>
      <dgm:spPr/>
    </dgm:pt>
    <dgm:pt modelId="{8F6044A9-E644-494E-AF3F-5A27B385593C}" type="pres">
      <dgm:prSet presAssocID="{62E60AAD-4432-498A-A886-84266A2E7171}" presName="rootComposite" presStyleCnt="0"/>
      <dgm:spPr/>
    </dgm:pt>
    <dgm:pt modelId="{559BEAEA-71EB-43AA-9234-76A58185BD66}" type="pres">
      <dgm:prSet presAssocID="{62E60AAD-4432-498A-A886-84266A2E7171}" presName="rootText" presStyleLbl="node2" presStyleIdx="4" presStyleCnt="7">
        <dgm:presLayoutVars>
          <dgm:chPref val="3"/>
        </dgm:presLayoutVars>
      </dgm:prSet>
      <dgm:spPr/>
      <dgm:t>
        <a:bodyPr/>
        <a:lstStyle/>
        <a:p>
          <a:endParaRPr lang="en-US"/>
        </a:p>
      </dgm:t>
    </dgm:pt>
    <dgm:pt modelId="{AEC0DC82-D038-437D-B39C-E2284F6E6850}" type="pres">
      <dgm:prSet presAssocID="{62E60AAD-4432-498A-A886-84266A2E7171}" presName="rootConnector" presStyleLbl="node2" presStyleIdx="4" presStyleCnt="7"/>
      <dgm:spPr/>
      <dgm:t>
        <a:bodyPr/>
        <a:lstStyle/>
        <a:p>
          <a:endParaRPr lang="en-US"/>
        </a:p>
      </dgm:t>
    </dgm:pt>
    <dgm:pt modelId="{B6FEB43B-C89A-447F-A8B0-1CFBD2621A35}" type="pres">
      <dgm:prSet presAssocID="{62E60AAD-4432-498A-A886-84266A2E7171}" presName="hierChild4" presStyleCnt="0"/>
      <dgm:spPr/>
    </dgm:pt>
    <dgm:pt modelId="{C063119B-9F3A-4662-A0D0-311871702ACD}" type="pres">
      <dgm:prSet presAssocID="{62E60AAD-4432-498A-A886-84266A2E7171}" presName="hierChild5" presStyleCnt="0"/>
      <dgm:spPr/>
    </dgm:pt>
    <dgm:pt modelId="{98B3BEFB-C6CC-469E-A84B-642FF51BBC13}" type="pres">
      <dgm:prSet presAssocID="{095DE852-1E77-4520-BDA4-403F8C9904E8}" presName="Name37" presStyleLbl="parChTrans1D2" presStyleIdx="5" presStyleCnt="7"/>
      <dgm:spPr/>
      <dgm:t>
        <a:bodyPr/>
        <a:lstStyle/>
        <a:p>
          <a:endParaRPr lang="en-US"/>
        </a:p>
      </dgm:t>
    </dgm:pt>
    <dgm:pt modelId="{5B2EE088-1076-473D-9AC5-3F2146A29640}" type="pres">
      <dgm:prSet presAssocID="{D68678D7-CAD8-4B34-A1B8-2667EEE883D0}" presName="hierRoot2" presStyleCnt="0">
        <dgm:presLayoutVars>
          <dgm:hierBranch val="init"/>
        </dgm:presLayoutVars>
      </dgm:prSet>
      <dgm:spPr/>
    </dgm:pt>
    <dgm:pt modelId="{A21D5D24-7F0D-463A-A416-247930B07E3C}" type="pres">
      <dgm:prSet presAssocID="{D68678D7-CAD8-4B34-A1B8-2667EEE883D0}" presName="rootComposite" presStyleCnt="0"/>
      <dgm:spPr/>
    </dgm:pt>
    <dgm:pt modelId="{7EA9E203-C059-4905-B1BA-278C63E368C6}" type="pres">
      <dgm:prSet presAssocID="{D68678D7-CAD8-4B34-A1B8-2667EEE883D0}" presName="rootText" presStyleLbl="node2" presStyleIdx="5" presStyleCnt="7">
        <dgm:presLayoutVars>
          <dgm:chPref val="3"/>
        </dgm:presLayoutVars>
      </dgm:prSet>
      <dgm:spPr/>
      <dgm:t>
        <a:bodyPr/>
        <a:lstStyle/>
        <a:p>
          <a:endParaRPr lang="en-US"/>
        </a:p>
      </dgm:t>
    </dgm:pt>
    <dgm:pt modelId="{3F59DD56-0C8F-4BC9-8DD8-1F698BAF02B7}" type="pres">
      <dgm:prSet presAssocID="{D68678D7-CAD8-4B34-A1B8-2667EEE883D0}" presName="rootConnector" presStyleLbl="node2" presStyleIdx="5" presStyleCnt="7"/>
      <dgm:spPr/>
      <dgm:t>
        <a:bodyPr/>
        <a:lstStyle/>
        <a:p>
          <a:endParaRPr lang="en-US"/>
        </a:p>
      </dgm:t>
    </dgm:pt>
    <dgm:pt modelId="{2CC3D4D0-31B9-4A51-BA3F-2EEEFCC9BFF3}" type="pres">
      <dgm:prSet presAssocID="{D68678D7-CAD8-4B34-A1B8-2667EEE883D0}" presName="hierChild4" presStyleCnt="0"/>
      <dgm:spPr/>
    </dgm:pt>
    <dgm:pt modelId="{3EA577D1-5EC5-4B20-8899-029D12724744}" type="pres">
      <dgm:prSet presAssocID="{09902299-259D-46C2-B436-959394C797A6}" presName="Name37" presStyleLbl="parChTrans1D3" presStyleIdx="5" presStyleCnt="7"/>
      <dgm:spPr/>
      <dgm:t>
        <a:bodyPr/>
        <a:lstStyle/>
        <a:p>
          <a:endParaRPr lang="en-US"/>
        </a:p>
      </dgm:t>
    </dgm:pt>
    <dgm:pt modelId="{683387C6-1FDF-4D63-9993-4D7B09642F86}" type="pres">
      <dgm:prSet presAssocID="{4A684426-1EE4-4F13-A4EE-A33CC2F698E1}" presName="hierRoot2" presStyleCnt="0">
        <dgm:presLayoutVars>
          <dgm:hierBranch val="init"/>
        </dgm:presLayoutVars>
      </dgm:prSet>
      <dgm:spPr/>
    </dgm:pt>
    <dgm:pt modelId="{3544105A-15B6-4F35-A138-3CC3FE36B07F}" type="pres">
      <dgm:prSet presAssocID="{4A684426-1EE4-4F13-A4EE-A33CC2F698E1}" presName="rootComposite" presStyleCnt="0"/>
      <dgm:spPr/>
    </dgm:pt>
    <dgm:pt modelId="{0D0E2729-BB1D-4A7E-B30A-67E1C14AAEFC}" type="pres">
      <dgm:prSet presAssocID="{4A684426-1EE4-4F13-A4EE-A33CC2F698E1}" presName="rootText" presStyleLbl="node3" presStyleIdx="5" presStyleCnt="7">
        <dgm:presLayoutVars>
          <dgm:chPref val="3"/>
        </dgm:presLayoutVars>
      </dgm:prSet>
      <dgm:spPr/>
      <dgm:t>
        <a:bodyPr/>
        <a:lstStyle/>
        <a:p>
          <a:endParaRPr lang="en-US"/>
        </a:p>
      </dgm:t>
    </dgm:pt>
    <dgm:pt modelId="{D6098592-E53E-4E0B-A0B2-335EE47A46A9}" type="pres">
      <dgm:prSet presAssocID="{4A684426-1EE4-4F13-A4EE-A33CC2F698E1}" presName="rootConnector" presStyleLbl="node3" presStyleIdx="5" presStyleCnt="7"/>
      <dgm:spPr/>
      <dgm:t>
        <a:bodyPr/>
        <a:lstStyle/>
        <a:p>
          <a:endParaRPr lang="en-US"/>
        </a:p>
      </dgm:t>
    </dgm:pt>
    <dgm:pt modelId="{3E50B517-C4E5-4E25-99BC-7FCC6CD638DC}" type="pres">
      <dgm:prSet presAssocID="{4A684426-1EE4-4F13-A4EE-A33CC2F698E1}" presName="hierChild4" presStyleCnt="0"/>
      <dgm:spPr/>
    </dgm:pt>
    <dgm:pt modelId="{FC2E593D-7181-4C95-B554-DE57F147051A}" type="pres">
      <dgm:prSet presAssocID="{4A684426-1EE4-4F13-A4EE-A33CC2F698E1}" presName="hierChild5" presStyleCnt="0"/>
      <dgm:spPr/>
    </dgm:pt>
    <dgm:pt modelId="{7B889954-C324-41BE-855B-3C9BE7789C7C}" type="pres">
      <dgm:prSet presAssocID="{D68678D7-CAD8-4B34-A1B8-2667EEE883D0}" presName="hierChild5" presStyleCnt="0"/>
      <dgm:spPr/>
    </dgm:pt>
    <dgm:pt modelId="{E2A5B7B8-A21E-43C0-8789-0331434D4D87}" type="pres">
      <dgm:prSet presAssocID="{7D50ACE4-A4D9-4C6D-B64C-A5F6217D7823}" presName="Name37" presStyleLbl="parChTrans1D2" presStyleIdx="6" presStyleCnt="7"/>
      <dgm:spPr/>
      <dgm:t>
        <a:bodyPr/>
        <a:lstStyle/>
        <a:p>
          <a:endParaRPr lang="en-US"/>
        </a:p>
      </dgm:t>
    </dgm:pt>
    <dgm:pt modelId="{C921020F-5506-412F-8843-DAF88E9F7DC8}" type="pres">
      <dgm:prSet presAssocID="{A0C7AC6F-239A-4F4B-BD27-5B00F36DEC36}" presName="hierRoot2" presStyleCnt="0">
        <dgm:presLayoutVars>
          <dgm:hierBranch val="init"/>
        </dgm:presLayoutVars>
      </dgm:prSet>
      <dgm:spPr/>
    </dgm:pt>
    <dgm:pt modelId="{1D789395-AE56-48E1-9BA8-A7631F7BEDE5}" type="pres">
      <dgm:prSet presAssocID="{A0C7AC6F-239A-4F4B-BD27-5B00F36DEC36}" presName="rootComposite" presStyleCnt="0"/>
      <dgm:spPr/>
    </dgm:pt>
    <dgm:pt modelId="{5C107715-954E-449B-9DBF-A7D5602F086B}" type="pres">
      <dgm:prSet presAssocID="{A0C7AC6F-239A-4F4B-BD27-5B00F36DEC36}" presName="rootText" presStyleLbl="node2" presStyleIdx="6" presStyleCnt="7">
        <dgm:presLayoutVars>
          <dgm:chPref val="3"/>
        </dgm:presLayoutVars>
      </dgm:prSet>
      <dgm:spPr/>
      <dgm:t>
        <a:bodyPr/>
        <a:lstStyle/>
        <a:p>
          <a:endParaRPr lang="en-US"/>
        </a:p>
      </dgm:t>
    </dgm:pt>
    <dgm:pt modelId="{8A9AAA59-406F-486C-BC17-29C60E94405C}" type="pres">
      <dgm:prSet presAssocID="{A0C7AC6F-239A-4F4B-BD27-5B00F36DEC36}" presName="rootConnector" presStyleLbl="node2" presStyleIdx="6" presStyleCnt="7"/>
      <dgm:spPr/>
      <dgm:t>
        <a:bodyPr/>
        <a:lstStyle/>
        <a:p>
          <a:endParaRPr lang="en-US"/>
        </a:p>
      </dgm:t>
    </dgm:pt>
    <dgm:pt modelId="{B9CB8C0D-5669-4FE1-BC8C-F1D3C64023CC}" type="pres">
      <dgm:prSet presAssocID="{A0C7AC6F-239A-4F4B-BD27-5B00F36DEC36}" presName="hierChild4" presStyleCnt="0"/>
      <dgm:spPr/>
    </dgm:pt>
    <dgm:pt modelId="{49511420-89E9-4459-B741-A79149BB59A4}" type="pres">
      <dgm:prSet presAssocID="{C061E642-D92D-477A-8D1F-3DA8CEE058A9}" presName="Name37" presStyleLbl="parChTrans1D3" presStyleIdx="6" presStyleCnt="7"/>
      <dgm:spPr/>
      <dgm:t>
        <a:bodyPr/>
        <a:lstStyle/>
        <a:p>
          <a:endParaRPr lang="en-US"/>
        </a:p>
      </dgm:t>
    </dgm:pt>
    <dgm:pt modelId="{CA490B7E-3F98-4665-9FCA-A381CC36F910}" type="pres">
      <dgm:prSet presAssocID="{6F71ADAF-E1DD-47ED-B868-77211B41FAF2}" presName="hierRoot2" presStyleCnt="0">
        <dgm:presLayoutVars>
          <dgm:hierBranch val="init"/>
        </dgm:presLayoutVars>
      </dgm:prSet>
      <dgm:spPr/>
    </dgm:pt>
    <dgm:pt modelId="{B97A7257-06FB-4E59-AF63-06C5EF18B0C0}" type="pres">
      <dgm:prSet presAssocID="{6F71ADAF-E1DD-47ED-B868-77211B41FAF2}" presName="rootComposite" presStyleCnt="0"/>
      <dgm:spPr/>
    </dgm:pt>
    <dgm:pt modelId="{97BFAFA5-96D0-457C-9627-6FAE14865C0C}" type="pres">
      <dgm:prSet presAssocID="{6F71ADAF-E1DD-47ED-B868-77211B41FAF2}" presName="rootText" presStyleLbl="node3" presStyleIdx="6" presStyleCnt="7">
        <dgm:presLayoutVars>
          <dgm:chPref val="3"/>
        </dgm:presLayoutVars>
      </dgm:prSet>
      <dgm:spPr/>
      <dgm:t>
        <a:bodyPr/>
        <a:lstStyle/>
        <a:p>
          <a:endParaRPr lang="en-US"/>
        </a:p>
      </dgm:t>
    </dgm:pt>
    <dgm:pt modelId="{60D05AF3-2A7A-45A5-BF09-E6A40C77DCDF}" type="pres">
      <dgm:prSet presAssocID="{6F71ADAF-E1DD-47ED-B868-77211B41FAF2}" presName="rootConnector" presStyleLbl="node3" presStyleIdx="6" presStyleCnt="7"/>
      <dgm:spPr/>
      <dgm:t>
        <a:bodyPr/>
        <a:lstStyle/>
        <a:p>
          <a:endParaRPr lang="en-US"/>
        </a:p>
      </dgm:t>
    </dgm:pt>
    <dgm:pt modelId="{211107C6-422F-442D-945C-F8B0B4C648C9}" type="pres">
      <dgm:prSet presAssocID="{6F71ADAF-E1DD-47ED-B868-77211B41FAF2}" presName="hierChild4" presStyleCnt="0"/>
      <dgm:spPr/>
    </dgm:pt>
    <dgm:pt modelId="{27A9B5D5-FB27-49A8-A615-AF6966387E41}" type="pres">
      <dgm:prSet presAssocID="{6F71ADAF-E1DD-47ED-B868-77211B41FAF2}" presName="hierChild5" presStyleCnt="0"/>
      <dgm:spPr/>
    </dgm:pt>
    <dgm:pt modelId="{70B42E1E-567E-4098-8373-D346B9354C79}" type="pres">
      <dgm:prSet presAssocID="{A0C7AC6F-239A-4F4B-BD27-5B00F36DEC36}" presName="hierChild5" presStyleCnt="0"/>
      <dgm:spPr/>
    </dgm:pt>
    <dgm:pt modelId="{4DC3ECF9-48EE-4425-804E-497ECEE067E9}" type="pres">
      <dgm:prSet presAssocID="{6D3D94DB-19E1-46F7-B19A-12F56EB85E9F}" presName="hierChild3" presStyleCnt="0"/>
      <dgm:spPr/>
    </dgm:pt>
  </dgm:ptLst>
  <dgm:cxnLst>
    <dgm:cxn modelId="{BE387FB4-68F1-4CC9-8860-8BD3C16B23F1}" type="presOf" srcId="{D72234BA-6717-4006-A451-1ABC01035153}" destId="{0457349C-51F9-4740-A43D-02C1DA4333B6}" srcOrd="0" destOrd="0" presId="urn:microsoft.com/office/officeart/2005/8/layout/orgChart1"/>
    <dgm:cxn modelId="{4375E66B-E85C-4A24-A821-2ACD75BA82AF}" type="presOf" srcId="{25C679B0-E987-4E51-8EF8-AB1F3A484036}" destId="{EF69D21E-C5A0-48A3-A44C-F5E4F60ED7D7}" srcOrd="1" destOrd="0" presId="urn:microsoft.com/office/officeart/2005/8/layout/orgChart1"/>
    <dgm:cxn modelId="{33B71200-E97E-4516-85F6-618F5EB16142}" type="presOf" srcId="{6F71ADAF-E1DD-47ED-B868-77211B41FAF2}" destId="{60D05AF3-2A7A-45A5-BF09-E6A40C77DCDF}" srcOrd="1" destOrd="0" presId="urn:microsoft.com/office/officeart/2005/8/layout/orgChart1"/>
    <dgm:cxn modelId="{1B7FCD67-0278-417C-A392-B7C93FE53F9F}" srcId="{6D3D94DB-19E1-46F7-B19A-12F56EB85E9F}" destId="{25C679B0-E987-4E51-8EF8-AB1F3A484036}" srcOrd="0" destOrd="0" parTransId="{1AA3E034-BDD1-4B74-A277-F3AC13C1D20C}" sibTransId="{06B4B788-DB99-476B-A97B-D79A64D84CE6}"/>
    <dgm:cxn modelId="{6AF0DA98-E351-42E5-95EC-9593B5378545}" type="presOf" srcId="{6D3D94DB-19E1-46F7-B19A-12F56EB85E9F}" destId="{54C6E9F9-CBBF-40D3-A620-D1E8866C46EE}" srcOrd="1" destOrd="0" presId="urn:microsoft.com/office/officeart/2005/8/layout/orgChart1"/>
    <dgm:cxn modelId="{B190FF2A-594B-4F68-BECE-3E7F85BB1EBC}" type="presOf" srcId="{7D50ACE4-A4D9-4C6D-B64C-A5F6217D7823}" destId="{E2A5B7B8-A21E-43C0-8789-0331434D4D87}" srcOrd="0" destOrd="0" presId="urn:microsoft.com/office/officeart/2005/8/layout/orgChart1"/>
    <dgm:cxn modelId="{8CB024D8-98D6-477C-B002-55B7BF8580BC}" srcId="{A0C7AC6F-239A-4F4B-BD27-5B00F36DEC36}" destId="{6F71ADAF-E1DD-47ED-B868-77211B41FAF2}" srcOrd="0" destOrd="0" parTransId="{C061E642-D92D-477A-8D1F-3DA8CEE058A9}" sibTransId="{5936484C-BD37-4FA4-86AC-F23F45BB6F4A}"/>
    <dgm:cxn modelId="{3EAB41DD-A133-4929-B4F1-AD0A55A8B882}" type="presOf" srcId="{25C679B0-E987-4E51-8EF8-AB1F3A484036}" destId="{03C1E1AD-CD3B-435B-B68B-7A18D12AEE2F}" srcOrd="0" destOrd="0" presId="urn:microsoft.com/office/officeart/2005/8/layout/orgChart1"/>
    <dgm:cxn modelId="{4F69F6CF-3A2A-43E1-9A93-C19F07954886}" type="presOf" srcId="{A1C7A73D-7BB3-4A96-88CD-AFE46CCAF7A6}" destId="{882D1896-0033-473A-A810-C0AC6564B1BD}" srcOrd="1" destOrd="0" presId="urn:microsoft.com/office/officeart/2005/8/layout/orgChart1"/>
    <dgm:cxn modelId="{1E93A382-4E90-4066-B3C3-9FA9F824B8FE}" type="presOf" srcId="{2F4BD3D6-5436-48F7-8CC8-8A72DC453880}" destId="{1CF6CF5F-170C-47C8-9BF1-25F01A77A349}" srcOrd="1" destOrd="0" presId="urn:microsoft.com/office/officeart/2005/8/layout/orgChart1"/>
    <dgm:cxn modelId="{BE9A0E14-4206-4077-A6BF-23878337EF4D}" type="presOf" srcId="{9544CE47-016B-4FCF-9582-CB35C23882E2}" destId="{652C7992-AB68-4F01-AE5E-D0CC8D56AC32}" srcOrd="0" destOrd="0" presId="urn:microsoft.com/office/officeart/2005/8/layout/orgChart1"/>
    <dgm:cxn modelId="{E2235A70-F0BF-41BB-8031-E4F28BDB39D6}" type="presOf" srcId="{AD6D9769-B202-4480-9EC6-BD4294781E49}" destId="{BDA0BFC6-A3D4-4615-BB57-D068F9B8DBEE}" srcOrd="0" destOrd="0" presId="urn:microsoft.com/office/officeart/2005/8/layout/orgChart1"/>
    <dgm:cxn modelId="{3924E15B-58B6-4853-A428-C056E9B02B78}" srcId="{E4AFE5AD-AA7F-4E08-83FB-6EA53DB217F2}" destId="{174A7372-F8BE-454E-A3A5-DF4C28C4E2A0}" srcOrd="0" destOrd="0" parTransId="{DEFCA9F8-7B82-4574-9141-1FB217056136}" sibTransId="{6B1E347E-4191-4DBC-8F33-299296B96969}"/>
    <dgm:cxn modelId="{C4A8C314-6006-44CA-88C6-0957EF7C1E47}" srcId="{A1C7A73D-7BB3-4A96-88CD-AFE46CCAF7A6}" destId="{80ECBE06-D274-4133-8CEB-32BB1F857FDB}" srcOrd="0" destOrd="0" parTransId="{9544CE47-016B-4FCF-9582-CB35C23882E2}" sibTransId="{FA3BE40D-F604-409F-A314-BE1A01C5910B}"/>
    <dgm:cxn modelId="{1AE0381A-5C49-476A-B526-F7F7A3853BEF}" type="presOf" srcId="{A0C7AC6F-239A-4F4B-BD27-5B00F36DEC36}" destId="{5C107715-954E-449B-9DBF-A7D5602F086B}" srcOrd="0" destOrd="0" presId="urn:microsoft.com/office/officeart/2005/8/layout/orgChart1"/>
    <dgm:cxn modelId="{10AC8986-2503-4BB1-AB12-4A5A93FAD607}" type="presOf" srcId="{095DE852-1E77-4520-BDA4-403F8C9904E8}" destId="{98B3BEFB-C6CC-469E-A84B-642FF51BBC13}" srcOrd="0" destOrd="0" presId="urn:microsoft.com/office/officeart/2005/8/layout/orgChart1"/>
    <dgm:cxn modelId="{D3A095A4-4901-4A85-88EC-D644DE14DC7B}" type="presOf" srcId="{D68678D7-CAD8-4B34-A1B8-2667EEE883D0}" destId="{3F59DD56-0C8F-4BC9-8DD8-1F698BAF02B7}" srcOrd="1" destOrd="0" presId="urn:microsoft.com/office/officeart/2005/8/layout/orgChart1"/>
    <dgm:cxn modelId="{5DB640CB-FBCD-4B82-8578-90ACBAEB2D35}" srcId="{6D3D94DB-19E1-46F7-B19A-12F56EB85E9F}" destId="{E4AFE5AD-AA7F-4E08-83FB-6EA53DB217F2}" srcOrd="3" destOrd="0" parTransId="{7C4CDF15-805E-4400-9293-59A87C53E121}" sibTransId="{BF25231F-A1DB-4FEF-9DB8-9C19C57A520A}"/>
    <dgm:cxn modelId="{5227FF96-4AFC-46D1-AD02-1B1E3674E082}" srcId="{6D3D94DB-19E1-46F7-B19A-12F56EB85E9F}" destId="{62E60AAD-4432-498A-A886-84266A2E7171}" srcOrd="4" destOrd="0" parTransId="{D1C4F5C2-B518-4531-A424-69284CBDB50E}" sibTransId="{AB147849-1BF4-4C7B-BF17-2DEEC8CB3AC2}"/>
    <dgm:cxn modelId="{23FBD849-4247-410B-A3B8-A2F3504B4E48}" srcId="{A1C7A73D-7BB3-4A96-88CD-AFE46CCAF7A6}" destId="{2F4BD3D6-5436-48F7-8CC8-8A72DC453880}" srcOrd="2" destOrd="0" parTransId="{EFB070AC-4043-4097-8E39-877E1D77F8A7}" sibTransId="{738CC0F4-7907-46C0-80DF-1E7F05CC70FA}"/>
    <dgm:cxn modelId="{14BD380F-5554-4013-BB1B-F78B658AB163}" type="presOf" srcId="{9E9AC532-F355-46BD-9E5B-7B5394593A6D}" destId="{A2FB7554-344C-4558-B0CC-946E429BB7EE}" srcOrd="0" destOrd="0" presId="urn:microsoft.com/office/officeart/2005/8/layout/orgChart1"/>
    <dgm:cxn modelId="{2248E919-FED1-4FF6-BEDB-7304B57B2C2F}" srcId="{F8C5C191-CF20-4425-8335-DE1ECAB466F7}" destId="{6D3D94DB-19E1-46F7-B19A-12F56EB85E9F}" srcOrd="0" destOrd="0" parTransId="{932A3154-CB90-4737-B13A-0B45EE5C493C}" sibTransId="{727D80CE-37D8-435F-AE22-AE28573F4E62}"/>
    <dgm:cxn modelId="{782CDF35-CB4D-41EC-BAF5-16C77E2A16DF}" type="presOf" srcId="{7C4CDF15-805E-4400-9293-59A87C53E121}" destId="{1E030FC5-9F0B-4FF8-B42E-EE3586535FFF}" srcOrd="0" destOrd="0" presId="urn:microsoft.com/office/officeart/2005/8/layout/orgChart1"/>
    <dgm:cxn modelId="{298C1A8C-B9C7-4925-9455-016B6297ACA2}" type="presOf" srcId="{1AA3E034-BDD1-4B74-A277-F3AC13C1D20C}" destId="{B7959024-8669-4734-9823-F5B61BC817A8}" srcOrd="0" destOrd="0" presId="urn:microsoft.com/office/officeart/2005/8/layout/orgChart1"/>
    <dgm:cxn modelId="{D65DD6D7-6CBC-425B-936B-CB93F184EAA7}" type="presOf" srcId="{62E60AAD-4432-498A-A886-84266A2E7171}" destId="{AEC0DC82-D038-437D-B39C-E2284F6E6850}" srcOrd="1" destOrd="0" presId="urn:microsoft.com/office/officeart/2005/8/layout/orgChart1"/>
    <dgm:cxn modelId="{21E768D8-40CD-4744-98D7-1D2B4095772A}" srcId="{6D3D94DB-19E1-46F7-B19A-12F56EB85E9F}" destId="{A0C7AC6F-239A-4F4B-BD27-5B00F36DEC36}" srcOrd="6" destOrd="0" parTransId="{7D50ACE4-A4D9-4C6D-B64C-A5F6217D7823}" sibTransId="{EE881CE6-814B-4A2E-B05D-DE0487EAFF38}"/>
    <dgm:cxn modelId="{1A9B4477-6B6F-4E5E-8287-2FE6876440E0}" type="presOf" srcId="{174A7372-F8BE-454E-A3A5-DF4C28C4E2A0}" destId="{B3B49DDC-17AD-4C4A-9D7B-346FBAF280DF}" srcOrd="1" destOrd="0" presId="urn:microsoft.com/office/officeart/2005/8/layout/orgChart1"/>
    <dgm:cxn modelId="{B0BA9467-9198-47F0-A166-2053B5F28E27}" type="presOf" srcId="{D1C4F5C2-B518-4531-A424-69284CBDB50E}" destId="{CEE9D3B8-D526-45C1-B250-5888EA879C4A}" srcOrd="0" destOrd="0" presId="urn:microsoft.com/office/officeart/2005/8/layout/orgChart1"/>
    <dgm:cxn modelId="{29708055-2324-49D6-A284-A96195EE4158}" type="presOf" srcId="{2358AFBB-3321-4EBA-A4B8-CD01565493C7}" destId="{F5E88F63-11BF-4072-8F5A-675D9C153AE7}" srcOrd="0" destOrd="0" presId="urn:microsoft.com/office/officeart/2005/8/layout/orgChart1"/>
    <dgm:cxn modelId="{800A90C8-D776-4481-945D-586A423A365A}" srcId="{6D3D94DB-19E1-46F7-B19A-12F56EB85E9F}" destId="{D72234BA-6717-4006-A451-1ABC01035153}" srcOrd="1" destOrd="0" parTransId="{9E9AC532-F355-46BD-9E5B-7B5394593A6D}" sibTransId="{D941BDC0-A888-42A5-9970-2AA60B017630}"/>
    <dgm:cxn modelId="{1DAD32CD-0090-4600-9F9C-FC84F465C7E0}" srcId="{25C679B0-E987-4E51-8EF8-AB1F3A484036}" destId="{10405DF7-C245-4B95-94BE-0CF070F55C1D}" srcOrd="0" destOrd="0" parTransId="{3609315F-8B43-4B12-A910-20F25E1A2A06}" sibTransId="{C60483DF-081E-46AD-A382-C6432494B366}"/>
    <dgm:cxn modelId="{B14A7093-66FE-4855-B8E4-05B2D60C9D68}" srcId="{D68678D7-CAD8-4B34-A1B8-2667EEE883D0}" destId="{4A684426-1EE4-4F13-A4EE-A33CC2F698E1}" srcOrd="0" destOrd="0" parTransId="{09902299-259D-46C2-B436-959394C797A6}" sibTransId="{D785FAC3-EF40-4F34-8DE0-300EFA2BEDC3}"/>
    <dgm:cxn modelId="{C866862C-DB7D-4E08-AE4E-931D41A94774}" type="presOf" srcId="{E4AFE5AD-AA7F-4E08-83FB-6EA53DB217F2}" destId="{D4A0C814-9FA0-4376-B725-73D56C6E82C1}" srcOrd="1" destOrd="0" presId="urn:microsoft.com/office/officeart/2005/8/layout/orgChart1"/>
    <dgm:cxn modelId="{18D69781-9C8B-4596-BAA1-CB14475274BC}" type="presOf" srcId="{80ECBE06-D274-4133-8CEB-32BB1F857FDB}" destId="{F5E65DA5-C283-43C4-B57A-D46F8EC3F078}" srcOrd="1" destOrd="0" presId="urn:microsoft.com/office/officeart/2005/8/layout/orgChart1"/>
    <dgm:cxn modelId="{7B180792-E496-4912-8DFF-7D5A9E300D55}" type="presOf" srcId="{4A684426-1EE4-4F13-A4EE-A33CC2F698E1}" destId="{D6098592-E53E-4E0B-A0B2-335EE47A46A9}" srcOrd="1" destOrd="0" presId="urn:microsoft.com/office/officeart/2005/8/layout/orgChart1"/>
    <dgm:cxn modelId="{F05882F5-71EB-429D-AF7E-C520089DE105}" type="presOf" srcId="{AD6D9769-B202-4480-9EC6-BD4294781E49}" destId="{0C013A3C-C662-4965-903A-E1EB80F44C36}" srcOrd="1" destOrd="0" presId="urn:microsoft.com/office/officeart/2005/8/layout/orgChart1"/>
    <dgm:cxn modelId="{9902B234-1BA6-43EA-8FC1-3AD4013020C4}" type="presOf" srcId="{A1C7A73D-7BB3-4A96-88CD-AFE46CCAF7A6}" destId="{47E92203-60A6-4D0D-B932-FFB6E03B2756}" srcOrd="0" destOrd="0" presId="urn:microsoft.com/office/officeart/2005/8/layout/orgChart1"/>
    <dgm:cxn modelId="{8D0ABF11-0A25-40A4-BD97-2531D20FABCB}" type="presOf" srcId="{D68678D7-CAD8-4B34-A1B8-2667EEE883D0}" destId="{7EA9E203-C059-4905-B1BA-278C63E368C6}" srcOrd="0" destOrd="0" presId="urn:microsoft.com/office/officeart/2005/8/layout/orgChart1"/>
    <dgm:cxn modelId="{C81FE5CC-B716-4423-B281-E788ACABE62E}" type="presOf" srcId="{10405DF7-C245-4B95-94BE-0CF070F55C1D}" destId="{1C2802B8-815B-4E46-AF3C-10B26A3A68CE}" srcOrd="0" destOrd="0" presId="urn:microsoft.com/office/officeart/2005/8/layout/orgChart1"/>
    <dgm:cxn modelId="{9BBD1420-8CA0-49BE-9D35-7169D62D23AD}" type="presOf" srcId="{C061E642-D92D-477A-8D1F-3DA8CEE058A9}" destId="{49511420-89E9-4459-B741-A79149BB59A4}" srcOrd="0" destOrd="0" presId="urn:microsoft.com/office/officeart/2005/8/layout/orgChart1"/>
    <dgm:cxn modelId="{E9239DF7-AECF-4665-9438-ED2C3A12C7F1}" srcId="{6D3D94DB-19E1-46F7-B19A-12F56EB85E9F}" destId="{A1C7A73D-7BB3-4A96-88CD-AFE46CCAF7A6}" srcOrd="2" destOrd="0" parTransId="{2358AFBB-3321-4EBA-A4B8-CD01565493C7}" sibTransId="{FFFF6F68-0B08-4F8F-A5D0-FCDC93ABF097}"/>
    <dgm:cxn modelId="{13FB4E89-E506-4969-B64C-B1400860CF85}" type="presOf" srcId="{6F71ADAF-E1DD-47ED-B868-77211B41FAF2}" destId="{97BFAFA5-96D0-457C-9627-6FAE14865C0C}" srcOrd="0" destOrd="0" presId="urn:microsoft.com/office/officeart/2005/8/layout/orgChart1"/>
    <dgm:cxn modelId="{34D0F326-6DCB-490C-99B6-2B4D637AF331}" type="presOf" srcId="{A0C7AC6F-239A-4F4B-BD27-5B00F36DEC36}" destId="{8A9AAA59-406F-486C-BC17-29C60E94405C}" srcOrd="1" destOrd="0" presId="urn:microsoft.com/office/officeart/2005/8/layout/orgChart1"/>
    <dgm:cxn modelId="{6599960B-636C-481E-A0F5-2DE15C92FC38}" srcId="{6D3D94DB-19E1-46F7-B19A-12F56EB85E9F}" destId="{D68678D7-CAD8-4B34-A1B8-2667EEE883D0}" srcOrd="5" destOrd="0" parTransId="{095DE852-1E77-4520-BDA4-403F8C9904E8}" sibTransId="{01683D4E-D49A-4EE4-9226-6D8A9886E5D4}"/>
    <dgm:cxn modelId="{11DDE5F7-BD79-46B3-9655-AEC6DDC45450}" type="presOf" srcId="{EFB070AC-4043-4097-8E39-877E1D77F8A7}" destId="{CFEBF1B1-5C0F-4B46-AC42-4DC09F5E3FF4}" srcOrd="0" destOrd="0" presId="urn:microsoft.com/office/officeart/2005/8/layout/orgChart1"/>
    <dgm:cxn modelId="{E8642D67-56FB-4CBC-A26C-124827821537}" type="presOf" srcId="{DEFCA9F8-7B82-4574-9141-1FB217056136}" destId="{B5BC1B28-982E-4B0C-8435-73B70F9AF2CD}" srcOrd="0" destOrd="0" presId="urn:microsoft.com/office/officeart/2005/8/layout/orgChart1"/>
    <dgm:cxn modelId="{9B78C26C-ACE5-43F6-908C-2DE3ED418C87}" srcId="{A1C7A73D-7BB3-4A96-88CD-AFE46CCAF7A6}" destId="{AD6D9769-B202-4480-9EC6-BD4294781E49}" srcOrd="1" destOrd="0" parTransId="{77FC05F6-B953-4351-B263-54CDA13CBD2C}" sibTransId="{456CC069-2F25-4F47-B1AA-7ED5697ADB18}"/>
    <dgm:cxn modelId="{6FF6F011-4D9E-4263-926F-C2D6587E7B28}" type="presOf" srcId="{10405DF7-C245-4B95-94BE-0CF070F55C1D}" destId="{36632358-FE24-4EE6-8896-AAB5EA8F2E1A}" srcOrd="1" destOrd="0" presId="urn:microsoft.com/office/officeart/2005/8/layout/orgChart1"/>
    <dgm:cxn modelId="{0181237B-A652-403C-BB63-9D3A7DDA9EBC}" type="presOf" srcId="{D72234BA-6717-4006-A451-1ABC01035153}" destId="{F037F8F3-FD27-45B2-9697-DD50D03ADD6F}" srcOrd="1" destOrd="0" presId="urn:microsoft.com/office/officeart/2005/8/layout/orgChart1"/>
    <dgm:cxn modelId="{222D3273-E82D-4E28-B12E-7726ABA7A9A8}" type="presOf" srcId="{09902299-259D-46C2-B436-959394C797A6}" destId="{3EA577D1-5EC5-4B20-8899-029D12724744}" srcOrd="0" destOrd="0" presId="urn:microsoft.com/office/officeart/2005/8/layout/orgChart1"/>
    <dgm:cxn modelId="{BD29D2A7-FDFA-4F72-B58A-E81E83CE5671}" type="presOf" srcId="{6D3D94DB-19E1-46F7-B19A-12F56EB85E9F}" destId="{4018ABB7-64A6-4B56-98F1-8656302A6733}" srcOrd="0" destOrd="0" presId="urn:microsoft.com/office/officeart/2005/8/layout/orgChart1"/>
    <dgm:cxn modelId="{46EB7DF3-2897-440C-83C2-449BDD410464}" type="presOf" srcId="{80ECBE06-D274-4133-8CEB-32BB1F857FDB}" destId="{7CAF7F3C-7841-495A-8B60-1CA8A3DC2BD6}" srcOrd="0" destOrd="0" presId="urn:microsoft.com/office/officeart/2005/8/layout/orgChart1"/>
    <dgm:cxn modelId="{F0B88A4D-3B7E-45E1-9CA4-33285A3273CA}" type="presOf" srcId="{4A684426-1EE4-4F13-A4EE-A33CC2F698E1}" destId="{0D0E2729-BB1D-4A7E-B30A-67E1C14AAEFC}" srcOrd="0" destOrd="0" presId="urn:microsoft.com/office/officeart/2005/8/layout/orgChart1"/>
    <dgm:cxn modelId="{E64EC68E-B130-411F-9A13-978AA3675E7C}" type="presOf" srcId="{E4AFE5AD-AA7F-4E08-83FB-6EA53DB217F2}" destId="{048E93FC-03B4-4BD8-AEC0-879D87400730}" srcOrd="0" destOrd="0" presId="urn:microsoft.com/office/officeart/2005/8/layout/orgChart1"/>
    <dgm:cxn modelId="{F182C28C-2511-4A29-8167-A48AF6EB6E12}" type="presOf" srcId="{3609315F-8B43-4B12-A910-20F25E1A2A06}" destId="{642A358E-55CD-46C3-B5A7-77BFF6030A2E}" srcOrd="0" destOrd="0" presId="urn:microsoft.com/office/officeart/2005/8/layout/orgChart1"/>
    <dgm:cxn modelId="{63BEBD05-5044-434C-A8C7-5B2D077D7BE7}" type="presOf" srcId="{174A7372-F8BE-454E-A3A5-DF4C28C4E2A0}" destId="{2BCB704A-8DA4-42F4-B0E6-7895B8062597}" srcOrd="0" destOrd="0" presId="urn:microsoft.com/office/officeart/2005/8/layout/orgChart1"/>
    <dgm:cxn modelId="{4202DF20-7252-4B99-90D4-6CA0A15FD125}" type="presOf" srcId="{77FC05F6-B953-4351-B263-54CDA13CBD2C}" destId="{5E7202F0-5A6F-4D78-B9D3-9F6F20757D37}" srcOrd="0" destOrd="0" presId="urn:microsoft.com/office/officeart/2005/8/layout/orgChart1"/>
    <dgm:cxn modelId="{A1AFAA96-94DD-4CBF-B551-B07A8163001C}" type="presOf" srcId="{62E60AAD-4432-498A-A886-84266A2E7171}" destId="{559BEAEA-71EB-43AA-9234-76A58185BD66}" srcOrd="0" destOrd="0" presId="urn:microsoft.com/office/officeart/2005/8/layout/orgChart1"/>
    <dgm:cxn modelId="{5212F9A3-AF17-4EC2-81F7-CD740CE67DE8}" type="presOf" srcId="{2F4BD3D6-5436-48F7-8CC8-8A72DC453880}" destId="{D0E82D51-3885-44E6-81D9-55BFD6633A54}" srcOrd="0" destOrd="0" presId="urn:microsoft.com/office/officeart/2005/8/layout/orgChart1"/>
    <dgm:cxn modelId="{7582874A-CF1A-48F7-A249-1431E8EA7E9C}" type="presOf" srcId="{F8C5C191-CF20-4425-8335-DE1ECAB466F7}" destId="{3300B1FF-4C39-458E-BE8C-4AB1A7F68610}" srcOrd="0" destOrd="0" presId="urn:microsoft.com/office/officeart/2005/8/layout/orgChart1"/>
    <dgm:cxn modelId="{B8ECAE1D-5907-42AB-8F58-8860CEE38801}" type="presParOf" srcId="{3300B1FF-4C39-458E-BE8C-4AB1A7F68610}" destId="{8043B9D1-38CF-4F6C-8E45-5F4361B2A347}" srcOrd="0" destOrd="0" presId="urn:microsoft.com/office/officeart/2005/8/layout/orgChart1"/>
    <dgm:cxn modelId="{133361B2-3281-4D59-908D-5978E62BA754}" type="presParOf" srcId="{8043B9D1-38CF-4F6C-8E45-5F4361B2A347}" destId="{F19305FA-6507-442E-97A2-7E656525D1DE}" srcOrd="0" destOrd="0" presId="urn:microsoft.com/office/officeart/2005/8/layout/orgChart1"/>
    <dgm:cxn modelId="{E3350041-EBD7-4C03-B516-53C6575F1403}" type="presParOf" srcId="{F19305FA-6507-442E-97A2-7E656525D1DE}" destId="{4018ABB7-64A6-4B56-98F1-8656302A6733}" srcOrd="0" destOrd="0" presId="urn:microsoft.com/office/officeart/2005/8/layout/orgChart1"/>
    <dgm:cxn modelId="{1DB2D66B-17D6-4BE5-8DF0-72BABA6580C7}" type="presParOf" srcId="{F19305FA-6507-442E-97A2-7E656525D1DE}" destId="{54C6E9F9-CBBF-40D3-A620-D1E8866C46EE}" srcOrd="1" destOrd="0" presId="urn:microsoft.com/office/officeart/2005/8/layout/orgChart1"/>
    <dgm:cxn modelId="{B7965951-444A-4366-9026-843C1D2BEE62}" type="presParOf" srcId="{8043B9D1-38CF-4F6C-8E45-5F4361B2A347}" destId="{7553A4B9-E752-48F6-BD86-F12BDE1C2A41}" srcOrd="1" destOrd="0" presId="urn:microsoft.com/office/officeart/2005/8/layout/orgChart1"/>
    <dgm:cxn modelId="{367426EF-DC60-4AD5-BABE-B9AB2B370E35}" type="presParOf" srcId="{7553A4B9-E752-48F6-BD86-F12BDE1C2A41}" destId="{B7959024-8669-4734-9823-F5B61BC817A8}" srcOrd="0" destOrd="0" presId="urn:microsoft.com/office/officeart/2005/8/layout/orgChart1"/>
    <dgm:cxn modelId="{2CF29615-A724-46C4-AC14-D3ABC3AB7996}" type="presParOf" srcId="{7553A4B9-E752-48F6-BD86-F12BDE1C2A41}" destId="{7E21D05C-9F74-4396-BF88-154C8286ADC7}" srcOrd="1" destOrd="0" presId="urn:microsoft.com/office/officeart/2005/8/layout/orgChart1"/>
    <dgm:cxn modelId="{E2E3627E-36B1-4850-9426-63053AE1D2C5}" type="presParOf" srcId="{7E21D05C-9F74-4396-BF88-154C8286ADC7}" destId="{48FADEAB-89CE-479A-AA99-0559D3DC5C64}" srcOrd="0" destOrd="0" presId="urn:microsoft.com/office/officeart/2005/8/layout/orgChart1"/>
    <dgm:cxn modelId="{556C74C3-C295-4E6C-AA09-BB2FEAC7F2FA}" type="presParOf" srcId="{48FADEAB-89CE-479A-AA99-0559D3DC5C64}" destId="{03C1E1AD-CD3B-435B-B68B-7A18D12AEE2F}" srcOrd="0" destOrd="0" presId="urn:microsoft.com/office/officeart/2005/8/layout/orgChart1"/>
    <dgm:cxn modelId="{1BA5D85C-A9DF-473E-822C-79C868691F3D}" type="presParOf" srcId="{48FADEAB-89CE-479A-AA99-0559D3DC5C64}" destId="{EF69D21E-C5A0-48A3-A44C-F5E4F60ED7D7}" srcOrd="1" destOrd="0" presId="urn:microsoft.com/office/officeart/2005/8/layout/orgChart1"/>
    <dgm:cxn modelId="{D93B27CC-D9D2-4EAB-BAC4-DB9011B6611C}" type="presParOf" srcId="{7E21D05C-9F74-4396-BF88-154C8286ADC7}" destId="{D5CE1627-9EEB-48D7-9117-96403B1CB91D}" srcOrd="1" destOrd="0" presId="urn:microsoft.com/office/officeart/2005/8/layout/orgChart1"/>
    <dgm:cxn modelId="{721CF77D-1424-4094-BA0A-CEF661D844AD}" type="presParOf" srcId="{D5CE1627-9EEB-48D7-9117-96403B1CB91D}" destId="{642A358E-55CD-46C3-B5A7-77BFF6030A2E}" srcOrd="0" destOrd="0" presId="urn:microsoft.com/office/officeart/2005/8/layout/orgChart1"/>
    <dgm:cxn modelId="{93AAD8DD-1280-44EA-95D5-D0B87A00222E}" type="presParOf" srcId="{D5CE1627-9EEB-48D7-9117-96403B1CB91D}" destId="{DAC7CBFC-4073-43AA-9FAB-2C109C04D554}" srcOrd="1" destOrd="0" presId="urn:microsoft.com/office/officeart/2005/8/layout/orgChart1"/>
    <dgm:cxn modelId="{20299CF0-53B7-40B7-877D-BFF0230D3442}" type="presParOf" srcId="{DAC7CBFC-4073-43AA-9FAB-2C109C04D554}" destId="{1E28B987-521E-476F-B351-26A8358A750C}" srcOrd="0" destOrd="0" presId="urn:microsoft.com/office/officeart/2005/8/layout/orgChart1"/>
    <dgm:cxn modelId="{DCCD6433-B811-4630-A3B4-6DDFCCDFC13B}" type="presParOf" srcId="{1E28B987-521E-476F-B351-26A8358A750C}" destId="{1C2802B8-815B-4E46-AF3C-10B26A3A68CE}" srcOrd="0" destOrd="0" presId="urn:microsoft.com/office/officeart/2005/8/layout/orgChart1"/>
    <dgm:cxn modelId="{ED8FD058-F174-408A-84BF-E514D268E5D0}" type="presParOf" srcId="{1E28B987-521E-476F-B351-26A8358A750C}" destId="{36632358-FE24-4EE6-8896-AAB5EA8F2E1A}" srcOrd="1" destOrd="0" presId="urn:microsoft.com/office/officeart/2005/8/layout/orgChart1"/>
    <dgm:cxn modelId="{2660034F-EA87-4510-B578-BD600CCCD7ED}" type="presParOf" srcId="{DAC7CBFC-4073-43AA-9FAB-2C109C04D554}" destId="{F7CE5AB2-E2A4-4D4F-8711-A345360467FD}" srcOrd="1" destOrd="0" presId="urn:microsoft.com/office/officeart/2005/8/layout/orgChart1"/>
    <dgm:cxn modelId="{D44667A1-4769-4636-9281-535253AF6B86}" type="presParOf" srcId="{DAC7CBFC-4073-43AA-9FAB-2C109C04D554}" destId="{0E5E4174-EA35-4089-82E5-0226D54ABEC5}" srcOrd="2" destOrd="0" presId="urn:microsoft.com/office/officeart/2005/8/layout/orgChart1"/>
    <dgm:cxn modelId="{3E31FEF3-B347-4D0C-BF89-D52001E7F3A9}" type="presParOf" srcId="{7E21D05C-9F74-4396-BF88-154C8286ADC7}" destId="{0AB6C192-2D9C-4C31-AFCB-45A5167F386B}" srcOrd="2" destOrd="0" presId="urn:microsoft.com/office/officeart/2005/8/layout/orgChart1"/>
    <dgm:cxn modelId="{D28D7975-9290-45E0-9931-AAE6CC7CA992}" type="presParOf" srcId="{7553A4B9-E752-48F6-BD86-F12BDE1C2A41}" destId="{A2FB7554-344C-4558-B0CC-946E429BB7EE}" srcOrd="2" destOrd="0" presId="urn:microsoft.com/office/officeart/2005/8/layout/orgChart1"/>
    <dgm:cxn modelId="{5D4804FF-8223-4867-88BF-3EF60799E2A7}" type="presParOf" srcId="{7553A4B9-E752-48F6-BD86-F12BDE1C2A41}" destId="{E7327828-9D58-4A65-BAB8-4B0FC8FBC0B1}" srcOrd="3" destOrd="0" presId="urn:microsoft.com/office/officeart/2005/8/layout/orgChart1"/>
    <dgm:cxn modelId="{52DCE12E-7CFB-4669-BF0E-A4F34F114303}" type="presParOf" srcId="{E7327828-9D58-4A65-BAB8-4B0FC8FBC0B1}" destId="{00416806-4B18-4C07-98A1-E09F3BD15F3F}" srcOrd="0" destOrd="0" presId="urn:microsoft.com/office/officeart/2005/8/layout/orgChart1"/>
    <dgm:cxn modelId="{10877E52-2CE1-43ED-A1F6-95E375B9931D}" type="presParOf" srcId="{00416806-4B18-4C07-98A1-E09F3BD15F3F}" destId="{0457349C-51F9-4740-A43D-02C1DA4333B6}" srcOrd="0" destOrd="0" presId="urn:microsoft.com/office/officeart/2005/8/layout/orgChart1"/>
    <dgm:cxn modelId="{4D8C5E38-B16E-4279-B68E-1C1949E4B2BB}" type="presParOf" srcId="{00416806-4B18-4C07-98A1-E09F3BD15F3F}" destId="{F037F8F3-FD27-45B2-9697-DD50D03ADD6F}" srcOrd="1" destOrd="0" presId="urn:microsoft.com/office/officeart/2005/8/layout/orgChart1"/>
    <dgm:cxn modelId="{FD9D3C42-FA3A-4BB2-BE09-445365499136}" type="presParOf" srcId="{E7327828-9D58-4A65-BAB8-4B0FC8FBC0B1}" destId="{A782275B-4FCF-4495-84AB-1F76E993E2D9}" srcOrd="1" destOrd="0" presId="urn:microsoft.com/office/officeart/2005/8/layout/orgChart1"/>
    <dgm:cxn modelId="{9C04C679-D6A7-4616-9D95-EDCEDDBAAD8F}" type="presParOf" srcId="{E7327828-9D58-4A65-BAB8-4B0FC8FBC0B1}" destId="{1021AE5F-D2BA-4682-AE4B-4A8420378675}" srcOrd="2" destOrd="0" presId="urn:microsoft.com/office/officeart/2005/8/layout/orgChart1"/>
    <dgm:cxn modelId="{BC7BE07E-0EA3-4B96-811B-DF823FC7D7D3}" type="presParOf" srcId="{7553A4B9-E752-48F6-BD86-F12BDE1C2A41}" destId="{F5E88F63-11BF-4072-8F5A-675D9C153AE7}" srcOrd="4" destOrd="0" presId="urn:microsoft.com/office/officeart/2005/8/layout/orgChart1"/>
    <dgm:cxn modelId="{92F64FB9-47A4-4403-8BC3-333C5F008170}" type="presParOf" srcId="{7553A4B9-E752-48F6-BD86-F12BDE1C2A41}" destId="{9AC2CA66-A435-4B9A-8E22-BFFAC51E21F5}" srcOrd="5" destOrd="0" presId="urn:microsoft.com/office/officeart/2005/8/layout/orgChart1"/>
    <dgm:cxn modelId="{33BA6741-6B1D-494D-A329-653D97A1AA2E}" type="presParOf" srcId="{9AC2CA66-A435-4B9A-8E22-BFFAC51E21F5}" destId="{09E48504-E27B-40E1-825C-49EDF7B4EDD9}" srcOrd="0" destOrd="0" presId="urn:microsoft.com/office/officeart/2005/8/layout/orgChart1"/>
    <dgm:cxn modelId="{DFE47BC4-9D48-4530-B23D-A9735B137C54}" type="presParOf" srcId="{09E48504-E27B-40E1-825C-49EDF7B4EDD9}" destId="{47E92203-60A6-4D0D-B932-FFB6E03B2756}" srcOrd="0" destOrd="0" presId="urn:microsoft.com/office/officeart/2005/8/layout/orgChart1"/>
    <dgm:cxn modelId="{0C9E97B0-049F-47BA-BCD2-5840F3AD21F9}" type="presParOf" srcId="{09E48504-E27B-40E1-825C-49EDF7B4EDD9}" destId="{882D1896-0033-473A-A810-C0AC6564B1BD}" srcOrd="1" destOrd="0" presId="urn:microsoft.com/office/officeart/2005/8/layout/orgChart1"/>
    <dgm:cxn modelId="{A4C6484F-929A-4BFD-99BE-4C53196E6141}" type="presParOf" srcId="{9AC2CA66-A435-4B9A-8E22-BFFAC51E21F5}" destId="{78325D53-B48E-4520-AD84-9CC54E8E0B23}" srcOrd="1" destOrd="0" presId="urn:microsoft.com/office/officeart/2005/8/layout/orgChart1"/>
    <dgm:cxn modelId="{0DBEC73E-C367-4F72-A3BE-3F546FE23FA3}" type="presParOf" srcId="{78325D53-B48E-4520-AD84-9CC54E8E0B23}" destId="{652C7992-AB68-4F01-AE5E-D0CC8D56AC32}" srcOrd="0" destOrd="0" presId="urn:microsoft.com/office/officeart/2005/8/layout/orgChart1"/>
    <dgm:cxn modelId="{8BF22A39-8D1F-46F7-8F82-206F2EBB4B2F}" type="presParOf" srcId="{78325D53-B48E-4520-AD84-9CC54E8E0B23}" destId="{3D9FAF86-164C-44FD-81B0-E8668BEBA3D3}" srcOrd="1" destOrd="0" presId="urn:microsoft.com/office/officeart/2005/8/layout/orgChart1"/>
    <dgm:cxn modelId="{8DF98B38-A309-4032-96BE-A16E3133006B}" type="presParOf" srcId="{3D9FAF86-164C-44FD-81B0-E8668BEBA3D3}" destId="{125ECFB1-EC3F-46F1-ACB8-E2927154D1F0}" srcOrd="0" destOrd="0" presId="urn:microsoft.com/office/officeart/2005/8/layout/orgChart1"/>
    <dgm:cxn modelId="{902AA2B4-9FB7-430F-ABD3-B92BD9EBE04D}" type="presParOf" srcId="{125ECFB1-EC3F-46F1-ACB8-E2927154D1F0}" destId="{7CAF7F3C-7841-495A-8B60-1CA8A3DC2BD6}" srcOrd="0" destOrd="0" presId="urn:microsoft.com/office/officeart/2005/8/layout/orgChart1"/>
    <dgm:cxn modelId="{9F5B47E5-AD34-4AAF-A25A-5805614F8F20}" type="presParOf" srcId="{125ECFB1-EC3F-46F1-ACB8-E2927154D1F0}" destId="{F5E65DA5-C283-43C4-B57A-D46F8EC3F078}" srcOrd="1" destOrd="0" presId="urn:microsoft.com/office/officeart/2005/8/layout/orgChart1"/>
    <dgm:cxn modelId="{DCA35E56-DFEB-473A-9CE2-10D42F2BADFB}" type="presParOf" srcId="{3D9FAF86-164C-44FD-81B0-E8668BEBA3D3}" destId="{CE51B57D-584E-405D-B020-073B236F1689}" srcOrd="1" destOrd="0" presId="urn:microsoft.com/office/officeart/2005/8/layout/orgChart1"/>
    <dgm:cxn modelId="{56C6CFED-63A3-4EFA-8055-B38F34C0B150}" type="presParOf" srcId="{3D9FAF86-164C-44FD-81B0-E8668BEBA3D3}" destId="{782D6A9D-468A-4F93-B339-69264C01CB29}" srcOrd="2" destOrd="0" presId="urn:microsoft.com/office/officeart/2005/8/layout/orgChart1"/>
    <dgm:cxn modelId="{2547896E-53B2-4EAD-8DEC-0CAB739C1B71}" type="presParOf" srcId="{78325D53-B48E-4520-AD84-9CC54E8E0B23}" destId="{5E7202F0-5A6F-4D78-B9D3-9F6F20757D37}" srcOrd="2" destOrd="0" presId="urn:microsoft.com/office/officeart/2005/8/layout/orgChart1"/>
    <dgm:cxn modelId="{8E1CF0B8-0228-4527-B874-B3FEB2997FE3}" type="presParOf" srcId="{78325D53-B48E-4520-AD84-9CC54E8E0B23}" destId="{64B1554D-8F09-480F-B1CA-14248EFA27FC}" srcOrd="3" destOrd="0" presId="urn:microsoft.com/office/officeart/2005/8/layout/orgChart1"/>
    <dgm:cxn modelId="{C2922D44-7718-43DF-859D-F44CF9CAF731}" type="presParOf" srcId="{64B1554D-8F09-480F-B1CA-14248EFA27FC}" destId="{AF168180-74CF-4BCC-AC0C-FDD34670EB5C}" srcOrd="0" destOrd="0" presId="urn:microsoft.com/office/officeart/2005/8/layout/orgChart1"/>
    <dgm:cxn modelId="{A7734650-4B4E-4608-A146-66CAF5172BA8}" type="presParOf" srcId="{AF168180-74CF-4BCC-AC0C-FDD34670EB5C}" destId="{BDA0BFC6-A3D4-4615-BB57-D068F9B8DBEE}" srcOrd="0" destOrd="0" presId="urn:microsoft.com/office/officeart/2005/8/layout/orgChart1"/>
    <dgm:cxn modelId="{C829207A-9437-40ED-ADDE-F45EE65F73B3}" type="presParOf" srcId="{AF168180-74CF-4BCC-AC0C-FDD34670EB5C}" destId="{0C013A3C-C662-4965-903A-E1EB80F44C36}" srcOrd="1" destOrd="0" presId="urn:microsoft.com/office/officeart/2005/8/layout/orgChart1"/>
    <dgm:cxn modelId="{81F2C847-85B0-4596-85D7-A44A20334F6D}" type="presParOf" srcId="{64B1554D-8F09-480F-B1CA-14248EFA27FC}" destId="{2018E116-DDC6-4B2D-9995-8A4B7BB87356}" srcOrd="1" destOrd="0" presId="urn:microsoft.com/office/officeart/2005/8/layout/orgChart1"/>
    <dgm:cxn modelId="{6183EA66-5F4F-4D46-B3E3-A265E5D1D49C}" type="presParOf" srcId="{64B1554D-8F09-480F-B1CA-14248EFA27FC}" destId="{FC61CAFB-30FA-4592-8ABA-9DE33C7BB4D4}" srcOrd="2" destOrd="0" presId="urn:microsoft.com/office/officeart/2005/8/layout/orgChart1"/>
    <dgm:cxn modelId="{DAF73FE4-ED8B-4F4D-98A1-8B2C3C4CF3E0}" type="presParOf" srcId="{78325D53-B48E-4520-AD84-9CC54E8E0B23}" destId="{CFEBF1B1-5C0F-4B46-AC42-4DC09F5E3FF4}" srcOrd="4" destOrd="0" presId="urn:microsoft.com/office/officeart/2005/8/layout/orgChart1"/>
    <dgm:cxn modelId="{5B660208-D516-4C0C-A2CB-665ACB3AB18E}" type="presParOf" srcId="{78325D53-B48E-4520-AD84-9CC54E8E0B23}" destId="{7F628F82-6A6B-4765-930A-559C8D330CA8}" srcOrd="5" destOrd="0" presId="urn:microsoft.com/office/officeart/2005/8/layout/orgChart1"/>
    <dgm:cxn modelId="{8829C0DE-C8AD-4FB7-AC3D-6D72F1C9695C}" type="presParOf" srcId="{7F628F82-6A6B-4765-930A-559C8D330CA8}" destId="{14F0E863-D6D1-4F46-8AF3-527E0D74C19F}" srcOrd="0" destOrd="0" presId="urn:microsoft.com/office/officeart/2005/8/layout/orgChart1"/>
    <dgm:cxn modelId="{118D7FA3-A615-4308-B93A-CDD9CE2D1287}" type="presParOf" srcId="{14F0E863-D6D1-4F46-8AF3-527E0D74C19F}" destId="{D0E82D51-3885-44E6-81D9-55BFD6633A54}" srcOrd="0" destOrd="0" presId="urn:microsoft.com/office/officeart/2005/8/layout/orgChart1"/>
    <dgm:cxn modelId="{C6DD4CCF-8082-434F-A221-7A14C9A02EA2}" type="presParOf" srcId="{14F0E863-D6D1-4F46-8AF3-527E0D74C19F}" destId="{1CF6CF5F-170C-47C8-9BF1-25F01A77A349}" srcOrd="1" destOrd="0" presId="urn:microsoft.com/office/officeart/2005/8/layout/orgChart1"/>
    <dgm:cxn modelId="{C44DC15C-870F-42BE-9F4B-9A9F619A569B}" type="presParOf" srcId="{7F628F82-6A6B-4765-930A-559C8D330CA8}" destId="{03667521-6207-4E81-B0FF-DA73F37CBF65}" srcOrd="1" destOrd="0" presId="urn:microsoft.com/office/officeart/2005/8/layout/orgChart1"/>
    <dgm:cxn modelId="{F858315D-8C02-4DD6-BF50-F691CFBBC60F}" type="presParOf" srcId="{7F628F82-6A6B-4765-930A-559C8D330CA8}" destId="{C4C1E175-2846-4618-93E0-B5BC2679FE00}" srcOrd="2" destOrd="0" presId="urn:microsoft.com/office/officeart/2005/8/layout/orgChart1"/>
    <dgm:cxn modelId="{1FAAE680-B69B-4792-8098-A55D0076C7FA}" type="presParOf" srcId="{9AC2CA66-A435-4B9A-8E22-BFFAC51E21F5}" destId="{6164F71D-9AD7-4801-B6CB-3AD24E587311}" srcOrd="2" destOrd="0" presId="urn:microsoft.com/office/officeart/2005/8/layout/orgChart1"/>
    <dgm:cxn modelId="{ABE767E9-B0C8-430B-B3FA-BF5BA8246452}" type="presParOf" srcId="{7553A4B9-E752-48F6-BD86-F12BDE1C2A41}" destId="{1E030FC5-9F0B-4FF8-B42E-EE3586535FFF}" srcOrd="6" destOrd="0" presId="urn:microsoft.com/office/officeart/2005/8/layout/orgChart1"/>
    <dgm:cxn modelId="{E4F59985-BBF9-4CBE-B771-C882D8103C13}" type="presParOf" srcId="{7553A4B9-E752-48F6-BD86-F12BDE1C2A41}" destId="{EAC5D131-0B0C-431B-AC77-DB63D552737A}" srcOrd="7" destOrd="0" presId="urn:microsoft.com/office/officeart/2005/8/layout/orgChart1"/>
    <dgm:cxn modelId="{8284BEA3-465C-4528-9B71-7AAFC4B753AE}" type="presParOf" srcId="{EAC5D131-0B0C-431B-AC77-DB63D552737A}" destId="{20D3110A-33BA-47D7-B063-57101E52DBAD}" srcOrd="0" destOrd="0" presId="urn:microsoft.com/office/officeart/2005/8/layout/orgChart1"/>
    <dgm:cxn modelId="{0B177C06-1ED3-4DB4-9033-F50D386BE0F9}" type="presParOf" srcId="{20D3110A-33BA-47D7-B063-57101E52DBAD}" destId="{048E93FC-03B4-4BD8-AEC0-879D87400730}" srcOrd="0" destOrd="0" presId="urn:microsoft.com/office/officeart/2005/8/layout/orgChart1"/>
    <dgm:cxn modelId="{57C7F7B5-BD65-48CF-A7DF-2E0A4EC5CE5B}" type="presParOf" srcId="{20D3110A-33BA-47D7-B063-57101E52DBAD}" destId="{D4A0C814-9FA0-4376-B725-73D56C6E82C1}" srcOrd="1" destOrd="0" presId="urn:microsoft.com/office/officeart/2005/8/layout/orgChart1"/>
    <dgm:cxn modelId="{1D92E65C-1E58-43E5-BFBE-9D7CC77431F3}" type="presParOf" srcId="{EAC5D131-0B0C-431B-AC77-DB63D552737A}" destId="{DC5F1205-B84F-4101-8F7B-4BEE4629AA0F}" srcOrd="1" destOrd="0" presId="urn:microsoft.com/office/officeart/2005/8/layout/orgChart1"/>
    <dgm:cxn modelId="{69FB0305-9C67-48B2-B062-83F11E1CF698}" type="presParOf" srcId="{DC5F1205-B84F-4101-8F7B-4BEE4629AA0F}" destId="{B5BC1B28-982E-4B0C-8435-73B70F9AF2CD}" srcOrd="0" destOrd="0" presId="urn:microsoft.com/office/officeart/2005/8/layout/orgChart1"/>
    <dgm:cxn modelId="{26CF8377-92D2-45F3-8E59-8FE6735BC656}" type="presParOf" srcId="{DC5F1205-B84F-4101-8F7B-4BEE4629AA0F}" destId="{087DD648-45E9-451B-A17C-1479BCD113A1}" srcOrd="1" destOrd="0" presId="urn:microsoft.com/office/officeart/2005/8/layout/orgChart1"/>
    <dgm:cxn modelId="{28AD0B6D-37E2-4EFF-8EF0-AA2F39670228}" type="presParOf" srcId="{087DD648-45E9-451B-A17C-1479BCD113A1}" destId="{4010A655-1CC5-4164-B726-FC044024FC4A}" srcOrd="0" destOrd="0" presId="urn:microsoft.com/office/officeart/2005/8/layout/orgChart1"/>
    <dgm:cxn modelId="{052BF0F8-46DB-4CE2-8C1D-BF6D111E41DD}" type="presParOf" srcId="{4010A655-1CC5-4164-B726-FC044024FC4A}" destId="{2BCB704A-8DA4-42F4-B0E6-7895B8062597}" srcOrd="0" destOrd="0" presId="urn:microsoft.com/office/officeart/2005/8/layout/orgChart1"/>
    <dgm:cxn modelId="{4758F96B-C6C1-4990-8912-24DB576E08EA}" type="presParOf" srcId="{4010A655-1CC5-4164-B726-FC044024FC4A}" destId="{B3B49DDC-17AD-4C4A-9D7B-346FBAF280DF}" srcOrd="1" destOrd="0" presId="urn:microsoft.com/office/officeart/2005/8/layout/orgChart1"/>
    <dgm:cxn modelId="{DFA7AAB9-40CF-476C-9F12-2BD0102B6DDA}" type="presParOf" srcId="{087DD648-45E9-451B-A17C-1479BCD113A1}" destId="{A984256C-CBF6-4EA2-B2B4-0238E00668F6}" srcOrd="1" destOrd="0" presId="urn:microsoft.com/office/officeart/2005/8/layout/orgChart1"/>
    <dgm:cxn modelId="{51D652BA-70EB-4F0D-8DE9-9B46D1B8E8BE}" type="presParOf" srcId="{087DD648-45E9-451B-A17C-1479BCD113A1}" destId="{FAE07134-8321-4400-9301-84DE50A7E804}" srcOrd="2" destOrd="0" presId="urn:microsoft.com/office/officeart/2005/8/layout/orgChart1"/>
    <dgm:cxn modelId="{2B41B448-A0B8-44ED-994C-725513CC711D}" type="presParOf" srcId="{EAC5D131-0B0C-431B-AC77-DB63D552737A}" destId="{4919751E-CFCE-4D2B-BB5E-DEB424FE2A3F}" srcOrd="2" destOrd="0" presId="urn:microsoft.com/office/officeart/2005/8/layout/orgChart1"/>
    <dgm:cxn modelId="{042FB6AC-E71A-4906-9AEC-BA91FF27BA1F}" type="presParOf" srcId="{7553A4B9-E752-48F6-BD86-F12BDE1C2A41}" destId="{CEE9D3B8-D526-45C1-B250-5888EA879C4A}" srcOrd="8" destOrd="0" presId="urn:microsoft.com/office/officeart/2005/8/layout/orgChart1"/>
    <dgm:cxn modelId="{3FE170D3-11F1-4CA7-8933-EDAAC4E6279C}" type="presParOf" srcId="{7553A4B9-E752-48F6-BD86-F12BDE1C2A41}" destId="{07C1ADAE-99E1-4E0F-B70B-B14D2A3E1466}" srcOrd="9" destOrd="0" presId="urn:microsoft.com/office/officeart/2005/8/layout/orgChart1"/>
    <dgm:cxn modelId="{1761B424-E580-40FE-8F17-FDE46CCE0774}" type="presParOf" srcId="{07C1ADAE-99E1-4E0F-B70B-B14D2A3E1466}" destId="{8F6044A9-E644-494E-AF3F-5A27B385593C}" srcOrd="0" destOrd="0" presId="urn:microsoft.com/office/officeart/2005/8/layout/orgChart1"/>
    <dgm:cxn modelId="{5B220A6B-878C-4534-BAA5-6F4F12D09974}" type="presParOf" srcId="{8F6044A9-E644-494E-AF3F-5A27B385593C}" destId="{559BEAEA-71EB-43AA-9234-76A58185BD66}" srcOrd="0" destOrd="0" presId="urn:microsoft.com/office/officeart/2005/8/layout/orgChart1"/>
    <dgm:cxn modelId="{C13BE854-B075-4A01-8F75-1786EE0E0CA3}" type="presParOf" srcId="{8F6044A9-E644-494E-AF3F-5A27B385593C}" destId="{AEC0DC82-D038-437D-B39C-E2284F6E6850}" srcOrd="1" destOrd="0" presId="urn:microsoft.com/office/officeart/2005/8/layout/orgChart1"/>
    <dgm:cxn modelId="{278823DE-387C-4C5D-9704-F9187E9DC76A}" type="presParOf" srcId="{07C1ADAE-99E1-4E0F-B70B-B14D2A3E1466}" destId="{B6FEB43B-C89A-447F-A8B0-1CFBD2621A35}" srcOrd="1" destOrd="0" presId="urn:microsoft.com/office/officeart/2005/8/layout/orgChart1"/>
    <dgm:cxn modelId="{D24C74B1-E8EA-47E5-B516-BAE6AE52C0E0}" type="presParOf" srcId="{07C1ADAE-99E1-4E0F-B70B-B14D2A3E1466}" destId="{C063119B-9F3A-4662-A0D0-311871702ACD}" srcOrd="2" destOrd="0" presId="urn:microsoft.com/office/officeart/2005/8/layout/orgChart1"/>
    <dgm:cxn modelId="{DD177742-051C-4F85-ACCD-FB530D2822E8}" type="presParOf" srcId="{7553A4B9-E752-48F6-BD86-F12BDE1C2A41}" destId="{98B3BEFB-C6CC-469E-A84B-642FF51BBC13}" srcOrd="10" destOrd="0" presId="urn:microsoft.com/office/officeart/2005/8/layout/orgChart1"/>
    <dgm:cxn modelId="{1123FBE9-5D53-48DE-B7EB-DBB7647D09AA}" type="presParOf" srcId="{7553A4B9-E752-48F6-BD86-F12BDE1C2A41}" destId="{5B2EE088-1076-473D-9AC5-3F2146A29640}" srcOrd="11" destOrd="0" presId="urn:microsoft.com/office/officeart/2005/8/layout/orgChart1"/>
    <dgm:cxn modelId="{2378AF72-0435-4CD8-9806-1C9D88D01A39}" type="presParOf" srcId="{5B2EE088-1076-473D-9AC5-3F2146A29640}" destId="{A21D5D24-7F0D-463A-A416-247930B07E3C}" srcOrd="0" destOrd="0" presId="urn:microsoft.com/office/officeart/2005/8/layout/orgChart1"/>
    <dgm:cxn modelId="{137F7C89-29CE-4E5D-BE72-B86189527403}" type="presParOf" srcId="{A21D5D24-7F0D-463A-A416-247930B07E3C}" destId="{7EA9E203-C059-4905-B1BA-278C63E368C6}" srcOrd="0" destOrd="0" presId="urn:microsoft.com/office/officeart/2005/8/layout/orgChart1"/>
    <dgm:cxn modelId="{22AD6854-149D-4201-827F-3C7F8BDCF820}" type="presParOf" srcId="{A21D5D24-7F0D-463A-A416-247930B07E3C}" destId="{3F59DD56-0C8F-4BC9-8DD8-1F698BAF02B7}" srcOrd="1" destOrd="0" presId="urn:microsoft.com/office/officeart/2005/8/layout/orgChart1"/>
    <dgm:cxn modelId="{8E5E68B9-31E8-4D2B-B373-08D58A891787}" type="presParOf" srcId="{5B2EE088-1076-473D-9AC5-3F2146A29640}" destId="{2CC3D4D0-31B9-4A51-BA3F-2EEEFCC9BFF3}" srcOrd="1" destOrd="0" presId="urn:microsoft.com/office/officeart/2005/8/layout/orgChart1"/>
    <dgm:cxn modelId="{C911D49F-1D04-4E0A-AD8F-31B2C42967D3}" type="presParOf" srcId="{2CC3D4D0-31B9-4A51-BA3F-2EEEFCC9BFF3}" destId="{3EA577D1-5EC5-4B20-8899-029D12724744}" srcOrd="0" destOrd="0" presId="urn:microsoft.com/office/officeart/2005/8/layout/orgChart1"/>
    <dgm:cxn modelId="{D35C2D36-EFA8-40D7-9C90-6C1E76D2ABA0}" type="presParOf" srcId="{2CC3D4D0-31B9-4A51-BA3F-2EEEFCC9BFF3}" destId="{683387C6-1FDF-4D63-9993-4D7B09642F86}" srcOrd="1" destOrd="0" presId="urn:microsoft.com/office/officeart/2005/8/layout/orgChart1"/>
    <dgm:cxn modelId="{B1707E32-502C-4E01-95BF-E481BD0F191E}" type="presParOf" srcId="{683387C6-1FDF-4D63-9993-4D7B09642F86}" destId="{3544105A-15B6-4F35-A138-3CC3FE36B07F}" srcOrd="0" destOrd="0" presId="urn:microsoft.com/office/officeart/2005/8/layout/orgChart1"/>
    <dgm:cxn modelId="{3A8B65C6-3C1D-49EB-97B6-527BC5E9DDF1}" type="presParOf" srcId="{3544105A-15B6-4F35-A138-3CC3FE36B07F}" destId="{0D0E2729-BB1D-4A7E-B30A-67E1C14AAEFC}" srcOrd="0" destOrd="0" presId="urn:microsoft.com/office/officeart/2005/8/layout/orgChart1"/>
    <dgm:cxn modelId="{6E50E3A9-9CB8-4463-9EE5-5990B63FEA09}" type="presParOf" srcId="{3544105A-15B6-4F35-A138-3CC3FE36B07F}" destId="{D6098592-E53E-4E0B-A0B2-335EE47A46A9}" srcOrd="1" destOrd="0" presId="urn:microsoft.com/office/officeart/2005/8/layout/orgChart1"/>
    <dgm:cxn modelId="{51C23345-9CA0-4325-93D6-95F9E8DA6311}" type="presParOf" srcId="{683387C6-1FDF-4D63-9993-4D7B09642F86}" destId="{3E50B517-C4E5-4E25-99BC-7FCC6CD638DC}" srcOrd="1" destOrd="0" presId="urn:microsoft.com/office/officeart/2005/8/layout/orgChart1"/>
    <dgm:cxn modelId="{E9524089-2CF6-4A88-91FE-21BD30100412}" type="presParOf" srcId="{683387C6-1FDF-4D63-9993-4D7B09642F86}" destId="{FC2E593D-7181-4C95-B554-DE57F147051A}" srcOrd="2" destOrd="0" presId="urn:microsoft.com/office/officeart/2005/8/layout/orgChart1"/>
    <dgm:cxn modelId="{81AD1A27-B16F-4061-A7D1-0C208A6B4629}" type="presParOf" srcId="{5B2EE088-1076-473D-9AC5-3F2146A29640}" destId="{7B889954-C324-41BE-855B-3C9BE7789C7C}" srcOrd="2" destOrd="0" presId="urn:microsoft.com/office/officeart/2005/8/layout/orgChart1"/>
    <dgm:cxn modelId="{9C025EB7-F62C-4AC4-B008-2CF0FDE37840}" type="presParOf" srcId="{7553A4B9-E752-48F6-BD86-F12BDE1C2A41}" destId="{E2A5B7B8-A21E-43C0-8789-0331434D4D87}" srcOrd="12" destOrd="0" presId="urn:microsoft.com/office/officeart/2005/8/layout/orgChart1"/>
    <dgm:cxn modelId="{74A1A145-AB4C-4101-9504-D73AC2454184}" type="presParOf" srcId="{7553A4B9-E752-48F6-BD86-F12BDE1C2A41}" destId="{C921020F-5506-412F-8843-DAF88E9F7DC8}" srcOrd="13" destOrd="0" presId="urn:microsoft.com/office/officeart/2005/8/layout/orgChart1"/>
    <dgm:cxn modelId="{F76C761F-CA60-4165-917A-AB78EDE47BC9}" type="presParOf" srcId="{C921020F-5506-412F-8843-DAF88E9F7DC8}" destId="{1D789395-AE56-48E1-9BA8-A7631F7BEDE5}" srcOrd="0" destOrd="0" presId="urn:microsoft.com/office/officeart/2005/8/layout/orgChart1"/>
    <dgm:cxn modelId="{733E3E09-3160-407A-A9A6-159EBBC13B1B}" type="presParOf" srcId="{1D789395-AE56-48E1-9BA8-A7631F7BEDE5}" destId="{5C107715-954E-449B-9DBF-A7D5602F086B}" srcOrd="0" destOrd="0" presId="urn:microsoft.com/office/officeart/2005/8/layout/orgChart1"/>
    <dgm:cxn modelId="{ED7F4819-E675-4F25-8772-81D2D7EB06CD}" type="presParOf" srcId="{1D789395-AE56-48E1-9BA8-A7631F7BEDE5}" destId="{8A9AAA59-406F-486C-BC17-29C60E94405C}" srcOrd="1" destOrd="0" presId="urn:microsoft.com/office/officeart/2005/8/layout/orgChart1"/>
    <dgm:cxn modelId="{CBEFFC94-52EB-4F04-B745-3044DA9721BF}" type="presParOf" srcId="{C921020F-5506-412F-8843-DAF88E9F7DC8}" destId="{B9CB8C0D-5669-4FE1-BC8C-F1D3C64023CC}" srcOrd="1" destOrd="0" presId="urn:microsoft.com/office/officeart/2005/8/layout/orgChart1"/>
    <dgm:cxn modelId="{8217CECE-577A-42EA-BAE2-043B287A7DB8}" type="presParOf" srcId="{B9CB8C0D-5669-4FE1-BC8C-F1D3C64023CC}" destId="{49511420-89E9-4459-B741-A79149BB59A4}" srcOrd="0" destOrd="0" presId="urn:microsoft.com/office/officeart/2005/8/layout/orgChart1"/>
    <dgm:cxn modelId="{710CFA0D-15AA-4B0C-8CE9-9770C1DA16FA}" type="presParOf" srcId="{B9CB8C0D-5669-4FE1-BC8C-F1D3C64023CC}" destId="{CA490B7E-3F98-4665-9FCA-A381CC36F910}" srcOrd="1" destOrd="0" presId="urn:microsoft.com/office/officeart/2005/8/layout/orgChart1"/>
    <dgm:cxn modelId="{ADABCC6C-1282-44CC-80FA-67E019960A41}" type="presParOf" srcId="{CA490B7E-3F98-4665-9FCA-A381CC36F910}" destId="{B97A7257-06FB-4E59-AF63-06C5EF18B0C0}" srcOrd="0" destOrd="0" presId="urn:microsoft.com/office/officeart/2005/8/layout/orgChart1"/>
    <dgm:cxn modelId="{C3D8B100-60C8-4BA3-82BB-CD6CFDCEFD96}" type="presParOf" srcId="{B97A7257-06FB-4E59-AF63-06C5EF18B0C0}" destId="{97BFAFA5-96D0-457C-9627-6FAE14865C0C}" srcOrd="0" destOrd="0" presId="urn:microsoft.com/office/officeart/2005/8/layout/orgChart1"/>
    <dgm:cxn modelId="{589D7DBC-65EC-46DD-9B71-C354222A1C9B}" type="presParOf" srcId="{B97A7257-06FB-4E59-AF63-06C5EF18B0C0}" destId="{60D05AF3-2A7A-45A5-BF09-E6A40C77DCDF}" srcOrd="1" destOrd="0" presId="urn:microsoft.com/office/officeart/2005/8/layout/orgChart1"/>
    <dgm:cxn modelId="{873DDBDD-36C9-425C-BCFD-289D5D2AB4E8}" type="presParOf" srcId="{CA490B7E-3F98-4665-9FCA-A381CC36F910}" destId="{211107C6-422F-442D-945C-F8B0B4C648C9}" srcOrd="1" destOrd="0" presId="urn:microsoft.com/office/officeart/2005/8/layout/orgChart1"/>
    <dgm:cxn modelId="{71BAEE6B-2E56-4C6B-8320-F09AAB759B79}" type="presParOf" srcId="{CA490B7E-3F98-4665-9FCA-A381CC36F910}" destId="{27A9B5D5-FB27-49A8-A615-AF6966387E41}" srcOrd="2" destOrd="0" presId="urn:microsoft.com/office/officeart/2005/8/layout/orgChart1"/>
    <dgm:cxn modelId="{2F3316ED-4CC4-49C9-BF6C-27683C29027E}" type="presParOf" srcId="{C921020F-5506-412F-8843-DAF88E9F7DC8}" destId="{70B42E1E-567E-4098-8373-D346B9354C79}" srcOrd="2" destOrd="0" presId="urn:microsoft.com/office/officeart/2005/8/layout/orgChart1"/>
    <dgm:cxn modelId="{9330986A-B1DD-467C-A8DD-C0124649C3EE}" type="presParOf" srcId="{8043B9D1-38CF-4F6C-8E45-5F4361B2A347}" destId="{4DC3ECF9-48EE-4425-804E-497ECEE067E9}"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F225A7-A22C-4984-A0E5-6D7302F8BAD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531D286A-0C75-4938-8F82-5E5CF5D56167}">
      <dgm:prSet phldrT="[Text]"/>
      <dgm:spPr/>
      <dgm:t>
        <a:bodyPr/>
        <a:lstStyle/>
        <a:p>
          <a:r>
            <a:rPr lang="en-US" dirty="0" smtClean="0"/>
            <a:t>BCG</a:t>
          </a:r>
          <a:endParaRPr lang="en-US" dirty="0"/>
        </a:p>
      </dgm:t>
    </dgm:pt>
    <dgm:pt modelId="{07FB9EEB-907E-443A-9EA2-84E569D26EE9}" type="parTrans" cxnId="{3A983735-B836-4029-A25C-10818A236F0E}">
      <dgm:prSet/>
      <dgm:spPr/>
      <dgm:t>
        <a:bodyPr/>
        <a:lstStyle/>
        <a:p>
          <a:endParaRPr lang="en-US"/>
        </a:p>
      </dgm:t>
    </dgm:pt>
    <dgm:pt modelId="{16485CC8-E7E7-4718-A35B-93148C857B47}" type="sibTrans" cxnId="{3A983735-B836-4029-A25C-10818A236F0E}">
      <dgm:prSet/>
      <dgm:spPr/>
      <dgm:t>
        <a:bodyPr/>
        <a:lstStyle/>
        <a:p>
          <a:endParaRPr lang="en-US"/>
        </a:p>
      </dgm:t>
    </dgm:pt>
    <dgm:pt modelId="{42A22C0C-E611-47DE-A91B-127CC9D1F727}">
      <dgm:prSet phldrT="[Text]" custT="1"/>
      <dgm:spPr/>
      <dgm:t>
        <a:bodyPr/>
        <a:lstStyle/>
        <a:p>
          <a:r>
            <a:rPr lang="en-US" sz="2800" dirty="0" smtClean="0"/>
            <a:t>Stars</a:t>
          </a:r>
          <a:endParaRPr lang="en-US" sz="2800" dirty="0"/>
        </a:p>
      </dgm:t>
    </dgm:pt>
    <dgm:pt modelId="{CAB4891D-79BB-483E-9440-A2CA7B72EDBE}" type="parTrans" cxnId="{165DEA15-52CE-47C4-B7CE-68333159E68A}">
      <dgm:prSet/>
      <dgm:spPr/>
      <dgm:t>
        <a:bodyPr/>
        <a:lstStyle/>
        <a:p>
          <a:endParaRPr lang="en-US"/>
        </a:p>
      </dgm:t>
    </dgm:pt>
    <dgm:pt modelId="{6B76E875-392B-4903-8584-CF4D72735947}" type="sibTrans" cxnId="{165DEA15-52CE-47C4-B7CE-68333159E68A}">
      <dgm:prSet/>
      <dgm:spPr/>
      <dgm:t>
        <a:bodyPr/>
        <a:lstStyle/>
        <a:p>
          <a:endParaRPr lang="en-US"/>
        </a:p>
      </dgm:t>
    </dgm:pt>
    <dgm:pt modelId="{8336F493-B9D9-4EEF-942F-C662E9AEDE6C}">
      <dgm:prSet phldrT="[Text]" custT="1"/>
      <dgm:spPr/>
      <dgm:t>
        <a:bodyPr/>
        <a:lstStyle/>
        <a:p>
          <a:r>
            <a:rPr lang="en-US" sz="2400" dirty="0" smtClean="0"/>
            <a:t>Question</a:t>
          </a:r>
        </a:p>
        <a:p>
          <a:r>
            <a:rPr lang="en-US" sz="2400" dirty="0" smtClean="0"/>
            <a:t>Marks</a:t>
          </a:r>
          <a:endParaRPr lang="en-US" sz="2400" dirty="0"/>
        </a:p>
      </dgm:t>
    </dgm:pt>
    <dgm:pt modelId="{A98E52DB-CD1A-44B2-8C4D-90FD6B7ABBD2}" type="parTrans" cxnId="{835A6C50-60A0-4D1A-9A68-7B62DCF0EEC5}">
      <dgm:prSet/>
      <dgm:spPr/>
      <dgm:t>
        <a:bodyPr/>
        <a:lstStyle/>
        <a:p>
          <a:endParaRPr lang="en-US"/>
        </a:p>
      </dgm:t>
    </dgm:pt>
    <dgm:pt modelId="{AE54C04F-34D8-412E-AC4A-4D05E2618175}" type="sibTrans" cxnId="{835A6C50-60A0-4D1A-9A68-7B62DCF0EEC5}">
      <dgm:prSet/>
      <dgm:spPr/>
      <dgm:t>
        <a:bodyPr/>
        <a:lstStyle/>
        <a:p>
          <a:endParaRPr lang="en-US"/>
        </a:p>
      </dgm:t>
    </dgm:pt>
    <dgm:pt modelId="{B8E7CF0D-89BC-4E4E-B22E-74623ED7B1D5}">
      <dgm:prSet phldrT="[Text]" custT="1"/>
      <dgm:spPr/>
      <dgm:t>
        <a:bodyPr/>
        <a:lstStyle/>
        <a:p>
          <a:r>
            <a:rPr lang="en-US" sz="2800" dirty="0" smtClean="0"/>
            <a:t>Cows</a:t>
          </a:r>
          <a:endParaRPr lang="en-US" sz="2800" dirty="0"/>
        </a:p>
      </dgm:t>
    </dgm:pt>
    <dgm:pt modelId="{E5FDCB19-4F32-44F7-B6EE-F0442B86EC6A}" type="parTrans" cxnId="{8504BC0E-3F78-48DA-9A03-3052502D2208}">
      <dgm:prSet/>
      <dgm:spPr/>
      <dgm:t>
        <a:bodyPr/>
        <a:lstStyle/>
        <a:p>
          <a:endParaRPr lang="en-US"/>
        </a:p>
      </dgm:t>
    </dgm:pt>
    <dgm:pt modelId="{96021053-7C91-44B1-9F91-AAA5D4DBE774}" type="sibTrans" cxnId="{8504BC0E-3F78-48DA-9A03-3052502D2208}">
      <dgm:prSet/>
      <dgm:spPr/>
      <dgm:t>
        <a:bodyPr/>
        <a:lstStyle/>
        <a:p>
          <a:endParaRPr lang="en-US"/>
        </a:p>
      </dgm:t>
    </dgm:pt>
    <dgm:pt modelId="{79705114-69D1-4E80-850B-633145FD9B59}">
      <dgm:prSet phldrT="[Text]" custT="1"/>
      <dgm:spPr/>
      <dgm:t>
        <a:bodyPr/>
        <a:lstStyle/>
        <a:p>
          <a:r>
            <a:rPr lang="en-US" sz="2800" dirty="0" smtClean="0"/>
            <a:t>Dogs</a:t>
          </a:r>
          <a:endParaRPr lang="en-US" sz="2800" dirty="0"/>
        </a:p>
      </dgm:t>
    </dgm:pt>
    <dgm:pt modelId="{6249BC2E-01F1-4040-A188-5D4F7D9358D9}" type="parTrans" cxnId="{16F3AD24-9DAB-4746-BB0D-533464BD90B2}">
      <dgm:prSet/>
      <dgm:spPr/>
      <dgm:t>
        <a:bodyPr/>
        <a:lstStyle/>
        <a:p>
          <a:endParaRPr lang="en-US"/>
        </a:p>
      </dgm:t>
    </dgm:pt>
    <dgm:pt modelId="{6BFF48AB-6676-400C-B7A8-5D48DDB58AC4}" type="sibTrans" cxnId="{16F3AD24-9DAB-4746-BB0D-533464BD90B2}">
      <dgm:prSet/>
      <dgm:spPr/>
      <dgm:t>
        <a:bodyPr/>
        <a:lstStyle/>
        <a:p>
          <a:endParaRPr lang="en-US"/>
        </a:p>
      </dgm:t>
    </dgm:pt>
    <dgm:pt modelId="{7E19612C-905F-4AE1-B982-040C0C2EC6EE}" type="pres">
      <dgm:prSet presAssocID="{9CF225A7-A22C-4984-A0E5-6D7302F8BAD0}" presName="diagram" presStyleCnt="0">
        <dgm:presLayoutVars>
          <dgm:chMax val="1"/>
          <dgm:dir/>
          <dgm:animLvl val="ctr"/>
          <dgm:resizeHandles val="exact"/>
        </dgm:presLayoutVars>
      </dgm:prSet>
      <dgm:spPr/>
      <dgm:t>
        <a:bodyPr/>
        <a:lstStyle/>
        <a:p>
          <a:endParaRPr lang="en-US"/>
        </a:p>
      </dgm:t>
    </dgm:pt>
    <dgm:pt modelId="{C9A32FAA-BAEB-453A-B875-9386967E87B6}" type="pres">
      <dgm:prSet presAssocID="{9CF225A7-A22C-4984-A0E5-6D7302F8BAD0}" presName="matrix" presStyleCnt="0"/>
      <dgm:spPr/>
    </dgm:pt>
    <dgm:pt modelId="{839916C1-1101-48D3-A96E-D1CAD55337AA}" type="pres">
      <dgm:prSet presAssocID="{9CF225A7-A22C-4984-A0E5-6D7302F8BAD0}" presName="tile1" presStyleLbl="node1" presStyleIdx="0" presStyleCnt="4" custLinFactNeighborX="0" custLinFactNeighborY="-1250"/>
      <dgm:spPr/>
      <dgm:t>
        <a:bodyPr/>
        <a:lstStyle/>
        <a:p>
          <a:endParaRPr lang="en-US"/>
        </a:p>
      </dgm:t>
    </dgm:pt>
    <dgm:pt modelId="{8541E890-7136-451F-963C-ED8D0F939029}" type="pres">
      <dgm:prSet presAssocID="{9CF225A7-A22C-4984-A0E5-6D7302F8BAD0}" presName="tile1text" presStyleLbl="node1" presStyleIdx="0" presStyleCnt="4">
        <dgm:presLayoutVars>
          <dgm:chMax val="0"/>
          <dgm:chPref val="0"/>
          <dgm:bulletEnabled val="1"/>
        </dgm:presLayoutVars>
      </dgm:prSet>
      <dgm:spPr/>
      <dgm:t>
        <a:bodyPr/>
        <a:lstStyle/>
        <a:p>
          <a:endParaRPr lang="en-US"/>
        </a:p>
      </dgm:t>
    </dgm:pt>
    <dgm:pt modelId="{51EBCCFF-34D5-4775-A778-0C08F80A7445}" type="pres">
      <dgm:prSet presAssocID="{9CF225A7-A22C-4984-A0E5-6D7302F8BAD0}" presName="tile2" presStyleLbl="node1" presStyleIdx="1" presStyleCnt="4"/>
      <dgm:spPr/>
      <dgm:t>
        <a:bodyPr/>
        <a:lstStyle/>
        <a:p>
          <a:endParaRPr lang="en-US"/>
        </a:p>
      </dgm:t>
    </dgm:pt>
    <dgm:pt modelId="{F3782535-6EC5-47C0-BAE1-FCF13F2F122A}" type="pres">
      <dgm:prSet presAssocID="{9CF225A7-A22C-4984-A0E5-6D7302F8BAD0}" presName="tile2text" presStyleLbl="node1" presStyleIdx="1" presStyleCnt="4">
        <dgm:presLayoutVars>
          <dgm:chMax val="0"/>
          <dgm:chPref val="0"/>
          <dgm:bulletEnabled val="1"/>
        </dgm:presLayoutVars>
      </dgm:prSet>
      <dgm:spPr/>
      <dgm:t>
        <a:bodyPr/>
        <a:lstStyle/>
        <a:p>
          <a:endParaRPr lang="en-US"/>
        </a:p>
      </dgm:t>
    </dgm:pt>
    <dgm:pt modelId="{8F43DE92-C859-43BB-BA60-B556B5743706}" type="pres">
      <dgm:prSet presAssocID="{9CF225A7-A22C-4984-A0E5-6D7302F8BAD0}" presName="tile3" presStyleLbl="node1" presStyleIdx="2" presStyleCnt="4"/>
      <dgm:spPr/>
      <dgm:t>
        <a:bodyPr/>
        <a:lstStyle/>
        <a:p>
          <a:endParaRPr lang="en-US"/>
        </a:p>
      </dgm:t>
    </dgm:pt>
    <dgm:pt modelId="{3CEC42DF-7AAA-4A17-8DC2-C6268085B2FA}" type="pres">
      <dgm:prSet presAssocID="{9CF225A7-A22C-4984-A0E5-6D7302F8BAD0}" presName="tile3text" presStyleLbl="node1" presStyleIdx="2" presStyleCnt="4">
        <dgm:presLayoutVars>
          <dgm:chMax val="0"/>
          <dgm:chPref val="0"/>
          <dgm:bulletEnabled val="1"/>
        </dgm:presLayoutVars>
      </dgm:prSet>
      <dgm:spPr/>
      <dgm:t>
        <a:bodyPr/>
        <a:lstStyle/>
        <a:p>
          <a:endParaRPr lang="en-US"/>
        </a:p>
      </dgm:t>
    </dgm:pt>
    <dgm:pt modelId="{1B00DAFD-DC7A-4997-8A8E-B9B3D8FDD60B}" type="pres">
      <dgm:prSet presAssocID="{9CF225A7-A22C-4984-A0E5-6D7302F8BAD0}" presName="tile4" presStyleLbl="node1" presStyleIdx="3" presStyleCnt="4"/>
      <dgm:spPr/>
      <dgm:t>
        <a:bodyPr/>
        <a:lstStyle/>
        <a:p>
          <a:endParaRPr lang="en-US"/>
        </a:p>
      </dgm:t>
    </dgm:pt>
    <dgm:pt modelId="{03607A06-63B2-4B62-A27E-3D32FED0B50B}" type="pres">
      <dgm:prSet presAssocID="{9CF225A7-A22C-4984-A0E5-6D7302F8BAD0}" presName="tile4text" presStyleLbl="node1" presStyleIdx="3" presStyleCnt="4">
        <dgm:presLayoutVars>
          <dgm:chMax val="0"/>
          <dgm:chPref val="0"/>
          <dgm:bulletEnabled val="1"/>
        </dgm:presLayoutVars>
      </dgm:prSet>
      <dgm:spPr/>
      <dgm:t>
        <a:bodyPr/>
        <a:lstStyle/>
        <a:p>
          <a:endParaRPr lang="en-US"/>
        </a:p>
      </dgm:t>
    </dgm:pt>
    <dgm:pt modelId="{4CA3E9BC-D01C-441B-8306-4BB354B3EA90}" type="pres">
      <dgm:prSet presAssocID="{9CF225A7-A22C-4984-A0E5-6D7302F8BAD0}" presName="centerTile" presStyleLbl="fgShp" presStyleIdx="0" presStyleCnt="1">
        <dgm:presLayoutVars>
          <dgm:chMax val="0"/>
          <dgm:chPref val="0"/>
        </dgm:presLayoutVars>
      </dgm:prSet>
      <dgm:spPr/>
      <dgm:t>
        <a:bodyPr/>
        <a:lstStyle/>
        <a:p>
          <a:endParaRPr lang="en-US"/>
        </a:p>
      </dgm:t>
    </dgm:pt>
  </dgm:ptLst>
  <dgm:cxnLst>
    <dgm:cxn modelId="{3A983735-B836-4029-A25C-10818A236F0E}" srcId="{9CF225A7-A22C-4984-A0E5-6D7302F8BAD0}" destId="{531D286A-0C75-4938-8F82-5E5CF5D56167}" srcOrd="0" destOrd="0" parTransId="{07FB9EEB-907E-443A-9EA2-84E569D26EE9}" sibTransId="{16485CC8-E7E7-4718-A35B-93148C857B47}"/>
    <dgm:cxn modelId="{24B60EC0-E6B9-4492-901D-D36BAFB23A8E}" type="presOf" srcId="{B8E7CF0D-89BC-4E4E-B22E-74623ED7B1D5}" destId="{8F43DE92-C859-43BB-BA60-B556B5743706}" srcOrd="0" destOrd="0" presId="urn:microsoft.com/office/officeart/2005/8/layout/matrix1"/>
    <dgm:cxn modelId="{1FD79B04-AF4F-40AC-8209-764C3258B0DA}" type="presOf" srcId="{8336F493-B9D9-4EEF-942F-C662E9AEDE6C}" destId="{51EBCCFF-34D5-4775-A778-0C08F80A7445}" srcOrd="0" destOrd="0" presId="urn:microsoft.com/office/officeart/2005/8/layout/matrix1"/>
    <dgm:cxn modelId="{165DEA15-52CE-47C4-B7CE-68333159E68A}" srcId="{531D286A-0C75-4938-8F82-5E5CF5D56167}" destId="{42A22C0C-E611-47DE-A91B-127CC9D1F727}" srcOrd="0" destOrd="0" parTransId="{CAB4891D-79BB-483E-9440-A2CA7B72EDBE}" sibTransId="{6B76E875-392B-4903-8584-CF4D72735947}"/>
    <dgm:cxn modelId="{8504BC0E-3F78-48DA-9A03-3052502D2208}" srcId="{531D286A-0C75-4938-8F82-5E5CF5D56167}" destId="{B8E7CF0D-89BC-4E4E-B22E-74623ED7B1D5}" srcOrd="2" destOrd="0" parTransId="{E5FDCB19-4F32-44F7-B6EE-F0442B86EC6A}" sibTransId="{96021053-7C91-44B1-9F91-AAA5D4DBE774}"/>
    <dgm:cxn modelId="{16F3AD24-9DAB-4746-BB0D-533464BD90B2}" srcId="{531D286A-0C75-4938-8F82-5E5CF5D56167}" destId="{79705114-69D1-4E80-850B-633145FD9B59}" srcOrd="3" destOrd="0" parTransId="{6249BC2E-01F1-4040-A188-5D4F7D9358D9}" sibTransId="{6BFF48AB-6676-400C-B7A8-5D48DDB58AC4}"/>
    <dgm:cxn modelId="{6749E4BA-727F-4280-8322-07B646804C76}" type="presOf" srcId="{B8E7CF0D-89BC-4E4E-B22E-74623ED7B1D5}" destId="{3CEC42DF-7AAA-4A17-8DC2-C6268085B2FA}" srcOrd="1" destOrd="0" presId="urn:microsoft.com/office/officeart/2005/8/layout/matrix1"/>
    <dgm:cxn modelId="{868A7906-3A3F-4936-BCC2-AB972610BAFD}" type="presOf" srcId="{8336F493-B9D9-4EEF-942F-C662E9AEDE6C}" destId="{F3782535-6EC5-47C0-BAE1-FCF13F2F122A}" srcOrd="1" destOrd="0" presId="urn:microsoft.com/office/officeart/2005/8/layout/matrix1"/>
    <dgm:cxn modelId="{3B19A750-0589-4C6D-806F-E58ED474117E}" type="presOf" srcId="{79705114-69D1-4E80-850B-633145FD9B59}" destId="{03607A06-63B2-4B62-A27E-3D32FED0B50B}" srcOrd="1" destOrd="0" presId="urn:microsoft.com/office/officeart/2005/8/layout/matrix1"/>
    <dgm:cxn modelId="{4B442D36-F6C2-4E85-92AF-C7E077D02309}" type="presOf" srcId="{42A22C0C-E611-47DE-A91B-127CC9D1F727}" destId="{839916C1-1101-48D3-A96E-D1CAD55337AA}" srcOrd="0" destOrd="0" presId="urn:microsoft.com/office/officeart/2005/8/layout/matrix1"/>
    <dgm:cxn modelId="{A6B19C0E-C295-414C-9F00-8400F6BEE967}" type="presOf" srcId="{531D286A-0C75-4938-8F82-5E5CF5D56167}" destId="{4CA3E9BC-D01C-441B-8306-4BB354B3EA90}" srcOrd="0" destOrd="0" presId="urn:microsoft.com/office/officeart/2005/8/layout/matrix1"/>
    <dgm:cxn modelId="{835A6C50-60A0-4D1A-9A68-7B62DCF0EEC5}" srcId="{531D286A-0C75-4938-8F82-5E5CF5D56167}" destId="{8336F493-B9D9-4EEF-942F-C662E9AEDE6C}" srcOrd="1" destOrd="0" parTransId="{A98E52DB-CD1A-44B2-8C4D-90FD6B7ABBD2}" sibTransId="{AE54C04F-34D8-412E-AC4A-4D05E2618175}"/>
    <dgm:cxn modelId="{FF363016-0E9A-4D55-BCE5-7071A820CF50}" type="presOf" srcId="{79705114-69D1-4E80-850B-633145FD9B59}" destId="{1B00DAFD-DC7A-4997-8A8E-B9B3D8FDD60B}" srcOrd="0" destOrd="0" presId="urn:microsoft.com/office/officeart/2005/8/layout/matrix1"/>
    <dgm:cxn modelId="{B4974E80-4E9C-4EFC-B277-5970DF228C60}" type="presOf" srcId="{9CF225A7-A22C-4984-A0E5-6D7302F8BAD0}" destId="{7E19612C-905F-4AE1-B982-040C0C2EC6EE}" srcOrd="0" destOrd="0" presId="urn:microsoft.com/office/officeart/2005/8/layout/matrix1"/>
    <dgm:cxn modelId="{6C014BE8-F9B2-4508-AB07-DD19E96607DD}" type="presOf" srcId="{42A22C0C-E611-47DE-A91B-127CC9D1F727}" destId="{8541E890-7136-451F-963C-ED8D0F939029}" srcOrd="1" destOrd="0" presId="urn:microsoft.com/office/officeart/2005/8/layout/matrix1"/>
    <dgm:cxn modelId="{6F462118-AD37-4A7F-9F55-D44B84844C70}" type="presParOf" srcId="{7E19612C-905F-4AE1-B982-040C0C2EC6EE}" destId="{C9A32FAA-BAEB-453A-B875-9386967E87B6}" srcOrd="0" destOrd="0" presId="urn:microsoft.com/office/officeart/2005/8/layout/matrix1"/>
    <dgm:cxn modelId="{56197941-2027-4FD7-B716-F12CFE27BB42}" type="presParOf" srcId="{C9A32FAA-BAEB-453A-B875-9386967E87B6}" destId="{839916C1-1101-48D3-A96E-D1CAD55337AA}" srcOrd="0" destOrd="0" presId="urn:microsoft.com/office/officeart/2005/8/layout/matrix1"/>
    <dgm:cxn modelId="{72ABC4F0-9B9E-492B-8015-9F1296BB962A}" type="presParOf" srcId="{C9A32FAA-BAEB-453A-B875-9386967E87B6}" destId="{8541E890-7136-451F-963C-ED8D0F939029}" srcOrd="1" destOrd="0" presId="urn:microsoft.com/office/officeart/2005/8/layout/matrix1"/>
    <dgm:cxn modelId="{B63BBC07-A127-4763-83B2-9AB1FA4C3FB3}" type="presParOf" srcId="{C9A32FAA-BAEB-453A-B875-9386967E87B6}" destId="{51EBCCFF-34D5-4775-A778-0C08F80A7445}" srcOrd="2" destOrd="0" presId="urn:microsoft.com/office/officeart/2005/8/layout/matrix1"/>
    <dgm:cxn modelId="{A425DA72-116C-4719-A869-D28E753212B4}" type="presParOf" srcId="{C9A32FAA-BAEB-453A-B875-9386967E87B6}" destId="{F3782535-6EC5-47C0-BAE1-FCF13F2F122A}" srcOrd="3" destOrd="0" presId="urn:microsoft.com/office/officeart/2005/8/layout/matrix1"/>
    <dgm:cxn modelId="{21BFE229-C4D0-4B98-BCCA-2583616025DF}" type="presParOf" srcId="{C9A32FAA-BAEB-453A-B875-9386967E87B6}" destId="{8F43DE92-C859-43BB-BA60-B556B5743706}" srcOrd="4" destOrd="0" presId="urn:microsoft.com/office/officeart/2005/8/layout/matrix1"/>
    <dgm:cxn modelId="{38D5F1D7-5C6A-477E-9EE8-DE504E52804F}" type="presParOf" srcId="{C9A32FAA-BAEB-453A-B875-9386967E87B6}" destId="{3CEC42DF-7AAA-4A17-8DC2-C6268085B2FA}" srcOrd="5" destOrd="0" presId="urn:microsoft.com/office/officeart/2005/8/layout/matrix1"/>
    <dgm:cxn modelId="{31AAD6A1-9E25-40DC-9CD8-9CDC801DB257}" type="presParOf" srcId="{C9A32FAA-BAEB-453A-B875-9386967E87B6}" destId="{1B00DAFD-DC7A-4997-8A8E-B9B3D8FDD60B}" srcOrd="6" destOrd="0" presId="urn:microsoft.com/office/officeart/2005/8/layout/matrix1"/>
    <dgm:cxn modelId="{6764C0CB-F13C-4353-BDE2-C745DAC1FA0C}" type="presParOf" srcId="{C9A32FAA-BAEB-453A-B875-9386967E87B6}" destId="{03607A06-63B2-4B62-A27E-3D32FED0B50B}" srcOrd="7" destOrd="0" presId="urn:microsoft.com/office/officeart/2005/8/layout/matrix1"/>
    <dgm:cxn modelId="{CEF33A91-8819-4046-8E3A-012CF70C98D2}" type="presParOf" srcId="{7E19612C-905F-4AE1-B982-040C0C2EC6EE}" destId="{4CA3E9BC-D01C-441B-8306-4BB354B3EA90}"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11420-89E9-4459-B741-A79149BB59A4}">
      <dsp:nvSpPr>
        <dsp:cNvPr id="0" name=""/>
        <dsp:cNvSpPr/>
      </dsp:nvSpPr>
      <dsp:spPr>
        <a:xfrm>
          <a:off x="7051180" y="2302536"/>
          <a:ext cx="143694" cy="440663"/>
        </a:xfrm>
        <a:custGeom>
          <a:avLst/>
          <a:gdLst/>
          <a:ahLst/>
          <a:cxnLst/>
          <a:rect l="0" t="0" r="0" b="0"/>
          <a:pathLst>
            <a:path>
              <a:moveTo>
                <a:pt x="0" y="0"/>
              </a:moveTo>
              <a:lnTo>
                <a:pt x="0" y="440663"/>
              </a:lnTo>
              <a:lnTo>
                <a:pt x="143694" y="44066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2A5B7B8-A21E-43C0-8789-0331434D4D87}">
      <dsp:nvSpPr>
        <dsp:cNvPr id="0" name=""/>
        <dsp:cNvSpPr/>
      </dsp:nvSpPr>
      <dsp:spPr>
        <a:xfrm>
          <a:off x="3956954" y="1622381"/>
          <a:ext cx="3477412" cy="201172"/>
        </a:xfrm>
        <a:custGeom>
          <a:avLst/>
          <a:gdLst/>
          <a:ahLst/>
          <a:cxnLst/>
          <a:rect l="0" t="0" r="0" b="0"/>
          <a:pathLst>
            <a:path>
              <a:moveTo>
                <a:pt x="0" y="0"/>
              </a:moveTo>
              <a:lnTo>
                <a:pt x="0" y="100586"/>
              </a:lnTo>
              <a:lnTo>
                <a:pt x="3477412" y="100586"/>
              </a:lnTo>
              <a:lnTo>
                <a:pt x="3477412"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A577D1-5EC5-4B20-8899-029D12724744}">
      <dsp:nvSpPr>
        <dsp:cNvPr id="0" name=""/>
        <dsp:cNvSpPr/>
      </dsp:nvSpPr>
      <dsp:spPr>
        <a:xfrm>
          <a:off x="5892043" y="2302536"/>
          <a:ext cx="143694" cy="440663"/>
        </a:xfrm>
        <a:custGeom>
          <a:avLst/>
          <a:gdLst/>
          <a:ahLst/>
          <a:cxnLst/>
          <a:rect l="0" t="0" r="0" b="0"/>
          <a:pathLst>
            <a:path>
              <a:moveTo>
                <a:pt x="0" y="0"/>
              </a:moveTo>
              <a:lnTo>
                <a:pt x="0" y="440663"/>
              </a:lnTo>
              <a:lnTo>
                <a:pt x="143694" y="44066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8B3BEFB-C6CC-469E-A84B-642FF51BBC13}">
      <dsp:nvSpPr>
        <dsp:cNvPr id="0" name=""/>
        <dsp:cNvSpPr/>
      </dsp:nvSpPr>
      <dsp:spPr>
        <a:xfrm>
          <a:off x="3956954" y="1622381"/>
          <a:ext cx="2318274" cy="201172"/>
        </a:xfrm>
        <a:custGeom>
          <a:avLst/>
          <a:gdLst/>
          <a:ahLst/>
          <a:cxnLst/>
          <a:rect l="0" t="0" r="0" b="0"/>
          <a:pathLst>
            <a:path>
              <a:moveTo>
                <a:pt x="0" y="0"/>
              </a:moveTo>
              <a:lnTo>
                <a:pt x="0" y="100586"/>
              </a:lnTo>
              <a:lnTo>
                <a:pt x="2318274" y="100586"/>
              </a:lnTo>
              <a:lnTo>
                <a:pt x="2318274"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E9D3B8-D526-45C1-B250-5888EA879C4A}">
      <dsp:nvSpPr>
        <dsp:cNvPr id="0" name=""/>
        <dsp:cNvSpPr/>
      </dsp:nvSpPr>
      <dsp:spPr>
        <a:xfrm>
          <a:off x="3956954" y="1622381"/>
          <a:ext cx="1159137" cy="201172"/>
        </a:xfrm>
        <a:custGeom>
          <a:avLst/>
          <a:gdLst/>
          <a:ahLst/>
          <a:cxnLst/>
          <a:rect l="0" t="0" r="0" b="0"/>
          <a:pathLst>
            <a:path>
              <a:moveTo>
                <a:pt x="0" y="0"/>
              </a:moveTo>
              <a:lnTo>
                <a:pt x="0" y="100586"/>
              </a:lnTo>
              <a:lnTo>
                <a:pt x="1159137" y="100586"/>
              </a:lnTo>
              <a:lnTo>
                <a:pt x="1159137"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BC1B28-982E-4B0C-8435-73B70F9AF2CD}">
      <dsp:nvSpPr>
        <dsp:cNvPr id="0" name=""/>
        <dsp:cNvSpPr/>
      </dsp:nvSpPr>
      <dsp:spPr>
        <a:xfrm>
          <a:off x="3573768" y="2302536"/>
          <a:ext cx="143694" cy="440663"/>
        </a:xfrm>
        <a:custGeom>
          <a:avLst/>
          <a:gdLst/>
          <a:ahLst/>
          <a:cxnLst/>
          <a:rect l="0" t="0" r="0" b="0"/>
          <a:pathLst>
            <a:path>
              <a:moveTo>
                <a:pt x="0" y="0"/>
              </a:moveTo>
              <a:lnTo>
                <a:pt x="0" y="440663"/>
              </a:lnTo>
              <a:lnTo>
                <a:pt x="143694" y="44066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030FC5-9F0B-4FF8-B42E-EE3586535FFF}">
      <dsp:nvSpPr>
        <dsp:cNvPr id="0" name=""/>
        <dsp:cNvSpPr/>
      </dsp:nvSpPr>
      <dsp:spPr>
        <a:xfrm>
          <a:off x="3911234" y="1622381"/>
          <a:ext cx="91440" cy="201172"/>
        </a:xfrm>
        <a:custGeom>
          <a:avLst/>
          <a:gdLst/>
          <a:ahLst/>
          <a:cxnLst/>
          <a:rect l="0" t="0" r="0" b="0"/>
          <a:pathLst>
            <a:path>
              <a:moveTo>
                <a:pt x="45720" y="0"/>
              </a:moveTo>
              <a:lnTo>
                <a:pt x="45720"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EBF1B1-5C0F-4B46-AC42-4DC09F5E3FF4}">
      <dsp:nvSpPr>
        <dsp:cNvPr id="0" name=""/>
        <dsp:cNvSpPr/>
      </dsp:nvSpPr>
      <dsp:spPr>
        <a:xfrm>
          <a:off x="2414631" y="2302536"/>
          <a:ext cx="143694" cy="1800973"/>
        </a:xfrm>
        <a:custGeom>
          <a:avLst/>
          <a:gdLst/>
          <a:ahLst/>
          <a:cxnLst/>
          <a:rect l="0" t="0" r="0" b="0"/>
          <a:pathLst>
            <a:path>
              <a:moveTo>
                <a:pt x="0" y="0"/>
              </a:moveTo>
              <a:lnTo>
                <a:pt x="0" y="1800973"/>
              </a:lnTo>
              <a:lnTo>
                <a:pt x="143694" y="180097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7202F0-5A6F-4D78-B9D3-9F6F20757D37}">
      <dsp:nvSpPr>
        <dsp:cNvPr id="0" name=""/>
        <dsp:cNvSpPr/>
      </dsp:nvSpPr>
      <dsp:spPr>
        <a:xfrm>
          <a:off x="2414631" y="2302536"/>
          <a:ext cx="143694" cy="1120818"/>
        </a:xfrm>
        <a:custGeom>
          <a:avLst/>
          <a:gdLst/>
          <a:ahLst/>
          <a:cxnLst/>
          <a:rect l="0" t="0" r="0" b="0"/>
          <a:pathLst>
            <a:path>
              <a:moveTo>
                <a:pt x="0" y="0"/>
              </a:moveTo>
              <a:lnTo>
                <a:pt x="0" y="1120818"/>
              </a:lnTo>
              <a:lnTo>
                <a:pt x="143694" y="112081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2C7992-AB68-4F01-AE5E-D0CC8D56AC32}">
      <dsp:nvSpPr>
        <dsp:cNvPr id="0" name=""/>
        <dsp:cNvSpPr/>
      </dsp:nvSpPr>
      <dsp:spPr>
        <a:xfrm>
          <a:off x="2414631" y="2302536"/>
          <a:ext cx="143694" cy="440663"/>
        </a:xfrm>
        <a:custGeom>
          <a:avLst/>
          <a:gdLst/>
          <a:ahLst/>
          <a:cxnLst/>
          <a:rect l="0" t="0" r="0" b="0"/>
          <a:pathLst>
            <a:path>
              <a:moveTo>
                <a:pt x="0" y="0"/>
              </a:moveTo>
              <a:lnTo>
                <a:pt x="0" y="440663"/>
              </a:lnTo>
              <a:lnTo>
                <a:pt x="143694" y="44066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E88F63-11BF-4072-8F5A-675D9C153AE7}">
      <dsp:nvSpPr>
        <dsp:cNvPr id="0" name=""/>
        <dsp:cNvSpPr/>
      </dsp:nvSpPr>
      <dsp:spPr>
        <a:xfrm>
          <a:off x="2797817" y="1622381"/>
          <a:ext cx="1159137" cy="201172"/>
        </a:xfrm>
        <a:custGeom>
          <a:avLst/>
          <a:gdLst/>
          <a:ahLst/>
          <a:cxnLst/>
          <a:rect l="0" t="0" r="0" b="0"/>
          <a:pathLst>
            <a:path>
              <a:moveTo>
                <a:pt x="1159137" y="0"/>
              </a:moveTo>
              <a:lnTo>
                <a:pt x="1159137" y="100586"/>
              </a:lnTo>
              <a:lnTo>
                <a:pt x="0" y="100586"/>
              </a:lnTo>
              <a:lnTo>
                <a:pt x="0"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FB7554-344C-4558-B0CC-946E429BB7EE}">
      <dsp:nvSpPr>
        <dsp:cNvPr id="0" name=""/>
        <dsp:cNvSpPr/>
      </dsp:nvSpPr>
      <dsp:spPr>
        <a:xfrm>
          <a:off x="1638679" y="1622381"/>
          <a:ext cx="2318274" cy="201172"/>
        </a:xfrm>
        <a:custGeom>
          <a:avLst/>
          <a:gdLst/>
          <a:ahLst/>
          <a:cxnLst/>
          <a:rect l="0" t="0" r="0" b="0"/>
          <a:pathLst>
            <a:path>
              <a:moveTo>
                <a:pt x="2318274" y="0"/>
              </a:moveTo>
              <a:lnTo>
                <a:pt x="2318274" y="100586"/>
              </a:lnTo>
              <a:lnTo>
                <a:pt x="0" y="100586"/>
              </a:lnTo>
              <a:lnTo>
                <a:pt x="0"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2A358E-55CD-46C3-B5A7-77BFF6030A2E}">
      <dsp:nvSpPr>
        <dsp:cNvPr id="0" name=""/>
        <dsp:cNvSpPr/>
      </dsp:nvSpPr>
      <dsp:spPr>
        <a:xfrm>
          <a:off x="96356" y="2302536"/>
          <a:ext cx="143694" cy="440663"/>
        </a:xfrm>
        <a:custGeom>
          <a:avLst/>
          <a:gdLst/>
          <a:ahLst/>
          <a:cxnLst/>
          <a:rect l="0" t="0" r="0" b="0"/>
          <a:pathLst>
            <a:path>
              <a:moveTo>
                <a:pt x="0" y="0"/>
              </a:moveTo>
              <a:lnTo>
                <a:pt x="0" y="440663"/>
              </a:lnTo>
              <a:lnTo>
                <a:pt x="143694" y="44066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959024-8669-4734-9823-F5B61BC817A8}">
      <dsp:nvSpPr>
        <dsp:cNvPr id="0" name=""/>
        <dsp:cNvSpPr/>
      </dsp:nvSpPr>
      <dsp:spPr>
        <a:xfrm>
          <a:off x="479542" y="1622381"/>
          <a:ext cx="3477412" cy="201172"/>
        </a:xfrm>
        <a:custGeom>
          <a:avLst/>
          <a:gdLst/>
          <a:ahLst/>
          <a:cxnLst/>
          <a:rect l="0" t="0" r="0" b="0"/>
          <a:pathLst>
            <a:path>
              <a:moveTo>
                <a:pt x="3477412" y="0"/>
              </a:moveTo>
              <a:lnTo>
                <a:pt x="3477412" y="100586"/>
              </a:lnTo>
              <a:lnTo>
                <a:pt x="0" y="100586"/>
              </a:lnTo>
              <a:lnTo>
                <a:pt x="0" y="2011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18ABB7-64A6-4B56-98F1-8656302A6733}">
      <dsp:nvSpPr>
        <dsp:cNvPr id="0" name=""/>
        <dsp:cNvSpPr/>
      </dsp:nvSpPr>
      <dsp:spPr>
        <a:xfrm>
          <a:off x="3477972" y="114339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President and CEO</a:t>
          </a:r>
          <a:endParaRPr lang="en-US" sz="800" kern="1200" dirty="0"/>
        </a:p>
      </dsp:txBody>
      <dsp:txXfrm>
        <a:off x="3477972" y="1143398"/>
        <a:ext cx="957964" cy="478982"/>
      </dsp:txXfrm>
    </dsp:sp>
    <dsp:sp modelId="{03C1E1AD-CD3B-435B-B68B-7A18D12AEE2F}">
      <dsp:nvSpPr>
        <dsp:cNvPr id="0" name=""/>
        <dsp:cNvSpPr/>
      </dsp:nvSpPr>
      <dsp:spPr>
        <a:xfrm>
          <a:off x="559"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CFO</a:t>
          </a:r>
          <a:endParaRPr lang="en-US" sz="800" kern="1200" dirty="0"/>
        </a:p>
      </dsp:txBody>
      <dsp:txXfrm>
        <a:off x="559" y="1823553"/>
        <a:ext cx="957964" cy="478982"/>
      </dsp:txXfrm>
    </dsp:sp>
    <dsp:sp modelId="{1C2802B8-815B-4E46-AF3C-10B26A3A68CE}">
      <dsp:nvSpPr>
        <dsp:cNvPr id="0" name=""/>
        <dsp:cNvSpPr/>
      </dsp:nvSpPr>
      <dsp:spPr>
        <a:xfrm>
          <a:off x="240051" y="250370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Treasurer</a:t>
          </a:r>
          <a:endParaRPr lang="en-US" sz="800" kern="1200" dirty="0"/>
        </a:p>
      </dsp:txBody>
      <dsp:txXfrm>
        <a:off x="240051" y="2503708"/>
        <a:ext cx="957964" cy="478982"/>
      </dsp:txXfrm>
    </dsp:sp>
    <dsp:sp modelId="{0457349C-51F9-4740-A43D-02C1DA4333B6}">
      <dsp:nvSpPr>
        <dsp:cNvPr id="0" name=""/>
        <dsp:cNvSpPr/>
      </dsp:nvSpPr>
      <dsp:spPr>
        <a:xfrm>
          <a:off x="1159697"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CAO</a:t>
          </a:r>
          <a:endParaRPr lang="en-US" sz="800" kern="1200" dirty="0"/>
        </a:p>
      </dsp:txBody>
      <dsp:txXfrm>
        <a:off x="1159697" y="1823553"/>
        <a:ext cx="957964" cy="478982"/>
      </dsp:txXfrm>
    </dsp:sp>
    <dsp:sp modelId="{47E92203-60A6-4D0D-B932-FFB6E03B2756}">
      <dsp:nvSpPr>
        <dsp:cNvPr id="0" name=""/>
        <dsp:cNvSpPr/>
      </dsp:nvSpPr>
      <dsp:spPr>
        <a:xfrm>
          <a:off x="2318834"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CMO</a:t>
          </a:r>
          <a:endParaRPr lang="en-US" sz="800" kern="1200" dirty="0"/>
        </a:p>
      </dsp:txBody>
      <dsp:txXfrm>
        <a:off x="2318834" y="1823553"/>
        <a:ext cx="957964" cy="478982"/>
      </dsp:txXfrm>
    </dsp:sp>
    <dsp:sp modelId="{7CAF7F3C-7841-495A-8B60-1CA8A3DC2BD6}">
      <dsp:nvSpPr>
        <dsp:cNvPr id="0" name=""/>
        <dsp:cNvSpPr/>
      </dsp:nvSpPr>
      <dsp:spPr>
        <a:xfrm>
          <a:off x="2558325" y="250370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Chief merchandising officer</a:t>
          </a:r>
          <a:endParaRPr lang="en-US" sz="800" kern="1200" dirty="0"/>
        </a:p>
      </dsp:txBody>
      <dsp:txXfrm>
        <a:off x="2558325" y="2503708"/>
        <a:ext cx="957964" cy="478982"/>
      </dsp:txXfrm>
    </dsp:sp>
    <dsp:sp modelId="{BDA0BFC6-A3D4-4615-BB57-D068F9B8DBEE}">
      <dsp:nvSpPr>
        <dsp:cNvPr id="0" name=""/>
        <dsp:cNvSpPr/>
      </dsp:nvSpPr>
      <dsp:spPr>
        <a:xfrm>
          <a:off x="2558325" y="318386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Logistics and Supply chain</a:t>
          </a:r>
          <a:endParaRPr lang="en-US" sz="800" kern="1200" dirty="0"/>
        </a:p>
      </dsp:txBody>
      <dsp:txXfrm>
        <a:off x="2558325" y="3183863"/>
        <a:ext cx="957964" cy="478982"/>
      </dsp:txXfrm>
    </dsp:sp>
    <dsp:sp modelId="{D0E82D51-3885-44E6-81D9-55BFD6633A54}">
      <dsp:nvSpPr>
        <dsp:cNvPr id="0" name=""/>
        <dsp:cNvSpPr/>
      </dsp:nvSpPr>
      <dsp:spPr>
        <a:xfrm>
          <a:off x="2558325" y="386401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General Counsel</a:t>
          </a:r>
          <a:endParaRPr lang="en-US" sz="800" kern="1200" dirty="0"/>
        </a:p>
      </dsp:txBody>
      <dsp:txXfrm>
        <a:off x="2558325" y="3864018"/>
        <a:ext cx="957964" cy="478982"/>
      </dsp:txXfrm>
    </dsp:sp>
    <dsp:sp modelId="{048E93FC-03B4-4BD8-AEC0-879D87400730}">
      <dsp:nvSpPr>
        <dsp:cNvPr id="0" name=""/>
        <dsp:cNvSpPr/>
      </dsp:nvSpPr>
      <dsp:spPr>
        <a:xfrm>
          <a:off x="3477972"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President and CEO, Sam’s Club</a:t>
          </a:r>
          <a:endParaRPr lang="en-US" sz="800" kern="1200" dirty="0"/>
        </a:p>
      </dsp:txBody>
      <dsp:txXfrm>
        <a:off x="3477972" y="1823553"/>
        <a:ext cx="957964" cy="478982"/>
      </dsp:txXfrm>
    </dsp:sp>
    <dsp:sp modelId="{2BCB704A-8DA4-42F4-B0E6-7895B8062597}">
      <dsp:nvSpPr>
        <dsp:cNvPr id="0" name=""/>
        <dsp:cNvSpPr/>
      </dsp:nvSpPr>
      <dsp:spPr>
        <a:xfrm>
          <a:off x="3717463" y="250370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EVP membership, marketing and ecommerce</a:t>
          </a:r>
          <a:endParaRPr lang="en-US" sz="800" kern="1200" dirty="0"/>
        </a:p>
      </dsp:txBody>
      <dsp:txXfrm>
        <a:off x="3717463" y="2503708"/>
        <a:ext cx="957964" cy="478982"/>
      </dsp:txXfrm>
    </dsp:sp>
    <dsp:sp modelId="{559BEAEA-71EB-43AA-9234-76A58185BD66}">
      <dsp:nvSpPr>
        <dsp:cNvPr id="0" name=""/>
        <dsp:cNvSpPr/>
      </dsp:nvSpPr>
      <dsp:spPr>
        <a:xfrm>
          <a:off x="4637109"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CEO, Walmart international</a:t>
          </a:r>
          <a:endParaRPr lang="en-US" sz="800" kern="1200" dirty="0"/>
        </a:p>
      </dsp:txBody>
      <dsp:txXfrm>
        <a:off x="4637109" y="1823553"/>
        <a:ext cx="957964" cy="478982"/>
      </dsp:txXfrm>
    </dsp:sp>
    <dsp:sp modelId="{7EA9E203-C059-4905-B1BA-278C63E368C6}">
      <dsp:nvSpPr>
        <dsp:cNvPr id="0" name=""/>
        <dsp:cNvSpPr/>
      </dsp:nvSpPr>
      <dsp:spPr>
        <a:xfrm>
          <a:off x="5796246"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CIO</a:t>
          </a:r>
          <a:endParaRPr lang="en-US" sz="800" kern="1200" dirty="0"/>
        </a:p>
      </dsp:txBody>
      <dsp:txXfrm>
        <a:off x="5796246" y="1823553"/>
        <a:ext cx="957964" cy="478982"/>
      </dsp:txXfrm>
    </dsp:sp>
    <dsp:sp modelId="{0D0E2729-BB1D-4A7E-B30A-67E1C14AAEFC}">
      <dsp:nvSpPr>
        <dsp:cNvPr id="0" name=""/>
        <dsp:cNvSpPr/>
      </dsp:nvSpPr>
      <dsp:spPr>
        <a:xfrm>
          <a:off x="6035737" y="250370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EVP, Corporate Affairs and Gov’t relations</a:t>
          </a:r>
          <a:endParaRPr lang="en-US" sz="800" kern="1200" dirty="0"/>
        </a:p>
      </dsp:txBody>
      <dsp:txXfrm>
        <a:off x="6035737" y="2503708"/>
        <a:ext cx="957964" cy="478982"/>
      </dsp:txXfrm>
    </dsp:sp>
    <dsp:sp modelId="{5C107715-954E-449B-9DBF-A7D5602F086B}">
      <dsp:nvSpPr>
        <dsp:cNvPr id="0" name=""/>
        <dsp:cNvSpPr/>
      </dsp:nvSpPr>
      <dsp:spPr>
        <a:xfrm>
          <a:off x="6955384" y="1823553"/>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EVP, People Division</a:t>
          </a:r>
          <a:endParaRPr lang="en-US" sz="800" kern="1200" dirty="0"/>
        </a:p>
      </dsp:txBody>
      <dsp:txXfrm>
        <a:off x="6955384" y="1823553"/>
        <a:ext cx="957964" cy="478982"/>
      </dsp:txXfrm>
    </dsp:sp>
    <dsp:sp modelId="{97BFAFA5-96D0-457C-9627-6FAE14865C0C}">
      <dsp:nvSpPr>
        <dsp:cNvPr id="0" name=""/>
        <dsp:cNvSpPr/>
      </dsp:nvSpPr>
      <dsp:spPr>
        <a:xfrm>
          <a:off x="7194875" y="2503708"/>
          <a:ext cx="957964" cy="4789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EVP, Risk Management, Insurance and Benefits</a:t>
          </a:r>
          <a:endParaRPr lang="en-US" sz="800" kern="1200" dirty="0"/>
        </a:p>
      </dsp:txBody>
      <dsp:txXfrm>
        <a:off x="7194875" y="2503708"/>
        <a:ext cx="957964" cy="478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916C1-1101-48D3-A96E-D1CAD55337AA}">
      <dsp:nvSpPr>
        <dsp:cNvPr id="0" name=""/>
        <dsp:cNvSpPr/>
      </dsp:nvSpPr>
      <dsp:spPr>
        <a:xfrm rot="16200000">
          <a:off x="508000" y="-508000"/>
          <a:ext cx="2032000" cy="3048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Stars</a:t>
          </a:r>
          <a:endParaRPr lang="en-US" sz="2800" kern="1200" dirty="0"/>
        </a:p>
      </dsp:txBody>
      <dsp:txXfrm rot="5400000">
        <a:off x="0" y="0"/>
        <a:ext cx="3048000" cy="1524000"/>
      </dsp:txXfrm>
    </dsp:sp>
    <dsp:sp modelId="{51EBCCFF-34D5-4775-A778-0C08F80A7445}">
      <dsp:nvSpPr>
        <dsp:cNvPr id="0" name=""/>
        <dsp:cNvSpPr/>
      </dsp:nvSpPr>
      <dsp:spPr>
        <a:xfrm>
          <a:off x="3048000" y="0"/>
          <a:ext cx="3048000" cy="2032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t>Question</a:t>
          </a:r>
        </a:p>
        <a:p>
          <a:pPr lvl="0" algn="ctr" defTabSz="1066800">
            <a:lnSpc>
              <a:spcPct val="90000"/>
            </a:lnSpc>
            <a:spcBef>
              <a:spcPct val="0"/>
            </a:spcBef>
            <a:spcAft>
              <a:spcPct val="35000"/>
            </a:spcAft>
          </a:pPr>
          <a:r>
            <a:rPr lang="en-US" sz="2400" kern="1200" dirty="0" smtClean="0"/>
            <a:t>Marks</a:t>
          </a:r>
          <a:endParaRPr lang="en-US" sz="2400" kern="1200" dirty="0"/>
        </a:p>
      </dsp:txBody>
      <dsp:txXfrm>
        <a:off x="3048000" y="0"/>
        <a:ext cx="3048000" cy="1524000"/>
      </dsp:txXfrm>
    </dsp:sp>
    <dsp:sp modelId="{8F43DE92-C859-43BB-BA60-B556B5743706}">
      <dsp:nvSpPr>
        <dsp:cNvPr id="0" name=""/>
        <dsp:cNvSpPr/>
      </dsp:nvSpPr>
      <dsp:spPr>
        <a:xfrm rot="10800000">
          <a:off x="0" y="2032000"/>
          <a:ext cx="3048000" cy="2032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Cows</a:t>
          </a:r>
          <a:endParaRPr lang="en-US" sz="2800" kern="1200" dirty="0"/>
        </a:p>
      </dsp:txBody>
      <dsp:txXfrm rot="10800000">
        <a:off x="0" y="2539999"/>
        <a:ext cx="3048000" cy="1524000"/>
      </dsp:txXfrm>
    </dsp:sp>
    <dsp:sp modelId="{1B00DAFD-DC7A-4997-8A8E-B9B3D8FDD60B}">
      <dsp:nvSpPr>
        <dsp:cNvPr id="0" name=""/>
        <dsp:cNvSpPr/>
      </dsp:nvSpPr>
      <dsp:spPr>
        <a:xfrm rot="5400000">
          <a:off x="3556000" y="1523999"/>
          <a:ext cx="2032000" cy="3048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Dogs</a:t>
          </a:r>
          <a:endParaRPr lang="en-US" sz="2800" kern="1200" dirty="0"/>
        </a:p>
      </dsp:txBody>
      <dsp:txXfrm rot="-5400000">
        <a:off x="3048000" y="2539999"/>
        <a:ext cx="3048000" cy="1524000"/>
      </dsp:txXfrm>
    </dsp:sp>
    <dsp:sp modelId="{4CA3E9BC-D01C-441B-8306-4BB354B3EA90}">
      <dsp:nvSpPr>
        <dsp:cNvPr id="0" name=""/>
        <dsp:cNvSpPr/>
      </dsp:nvSpPr>
      <dsp:spPr>
        <a:xfrm>
          <a:off x="2133600" y="1523999"/>
          <a:ext cx="1828800" cy="1016000"/>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US" sz="4200" kern="1200" dirty="0" smtClean="0"/>
            <a:t>BCG</a:t>
          </a:r>
          <a:endParaRPr lang="en-US" sz="4200" kern="1200" dirty="0"/>
        </a:p>
      </dsp:txBody>
      <dsp:txXfrm>
        <a:off x="2183197" y="1573596"/>
        <a:ext cx="1729606" cy="91680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54F598-B1E2-42E0-8369-8F3FC25CC0F7}" type="datetimeFigureOut">
              <a:rPr lang="en-US" smtClean="0"/>
              <a:pPr/>
              <a:t>2/14/2017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B7FB10-1AFE-40AC-B69C-87305CBFE2E5}" type="slidenum">
              <a:rPr lang="en-US" smtClean="0"/>
              <a:pPr/>
              <a:t>‹#›</a:t>
            </a:fld>
            <a:endParaRPr lang="en-US"/>
          </a:p>
        </p:txBody>
      </p:sp>
    </p:spTree>
    <p:extLst>
      <p:ext uri="{BB962C8B-B14F-4D97-AF65-F5344CB8AC3E}">
        <p14:creationId xmlns:p14="http://schemas.microsoft.com/office/powerpoint/2010/main" val="58707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77DE9BE-C987-4192-BC8F-74D2EDB96018}"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a:t>
            </a:fld>
            <a:endParaRPr lang="en-US"/>
          </a:p>
        </p:txBody>
      </p:sp>
      <p:pic>
        <p:nvPicPr>
          <p:cNvPr id="7" name="Picture 6" descr="logo.jpg"/>
          <p:cNvPicPr>
            <a:picLocks noChangeAspect="1"/>
          </p:cNvPicPr>
          <p:nvPr userDrawn="1"/>
        </p:nvPicPr>
        <p:blipFill>
          <a:blip r:embed="rId2" cstate="print"/>
          <a:stretch>
            <a:fillRect/>
          </a:stretch>
        </p:blipFill>
        <p:spPr>
          <a:xfrm>
            <a:off x="2133600" y="533400"/>
            <a:ext cx="5007429" cy="12192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a:xfrm>
            <a:off x="6629400" y="6096000"/>
            <a:ext cx="2133600" cy="365125"/>
          </a:xfrm>
        </p:spPr>
        <p:txBody>
          <a:bodyPr/>
          <a:lstStyle>
            <a:lvl1pPr>
              <a:defRPr sz="1400" b="1"/>
            </a:lvl1pPr>
          </a:lstStyle>
          <a:p>
            <a:fld id="{B9EC2AB6-B5A3-4AB0-BD20-FF253FCB8159}"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FB98E-C9F9-4FE8-965C-26DC97185D3A}"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EED49D0-9C2A-4F9A-808A-A7335E2DD0CE}" type="datetime1">
              <a:rPr lang="en-US" smtClean="0"/>
              <a:pPr/>
              <a:t>2/14/2017</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
        <p:nvSpPr>
          <p:cNvPr id="7" name="Slide Number Placeholder 6"/>
          <p:cNvSpPr>
            <a:spLocks noGrp="1"/>
          </p:cNvSpPr>
          <p:nvPr>
            <p:ph type="sldNum" sz="quarter" idx="12"/>
          </p:nvPr>
        </p:nvSpPr>
        <p:spPr/>
        <p:txBody>
          <a:bodyPr/>
          <a:lstStyle>
            <a:lvl1pPr>
              <a:defRPr b="1"/>
            </a:lvl1pPr>
          </a:lstStyle>
          <a:p>
            <a:fld id="{B9EC2AB6-B5A3-4AB0-BD20-FF253FCB8159}"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3FF18F7-4E83-46B9-9EDF-84E9990B0892}" type="datetime1">
              <a:rPr lang="en-US" smtClean="0"/>
              <a:pPr/>
              <a:t>2/14/2017</a:t>
            </a:fld>
            <a:endParaRPr lang="en-US"/>
          </a:p>
        </p:txBody>
      </p:sp>
      <p:sp>
        <p:nvSpPr>
          <p:cNvPr id="8" name="Footer Placeholder 7"/>
          <p:cNvSpPr>
            <a:spLocks noGrp="1"/>
          </p:cNvSpPr>
          <p:nvPr>
            <p:ph type="ftr" sz="quarter" idx="11"/>
          </p:nvPr>
        </p:nvSpPr>
        <p:spPr/>
        <p:txBody>
          <a:bodyPr/>
          <a:lstStyle/>
          <a:p>
            <a:r>
              <a:rPr lang="en-US" smtClean="0"/>
              <a:t>(R) Tony Gauvin, UMFK, 2012</a:t>
            </a:r>
            <a:endParaRPr lang="en-US"/>
          </a:p>
        </p:txBody>
      </p:sp>
      <p:sp>
        <p:nvSpPr>
          <p:cNvPr id="9" name="Slide Number Placeholder 8"/>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20D6F87-31A4-400E-A141-5C5E7D14C6F9}" type="datetime1">
              <a:rPr lang="en-US" smtClean="0"/>
              <a:pPr/>
              <a:t>2/14/2017</a:t>
            </a:fld>
            <a:endParaRPr lang="en-US"/>
          </a:p>
        </p:txBody>
      </p:sp>
      <p:sp>
        <p:nvSpPr>
          <p:cNvPr id="4" name="Footer Placeholder 3"/>
          <p:cNvSpPr>
            <a:spLocks noGrp="1"/>
          </p:cNvSpPr>
          <p:nvPr>
            <p:ph type="ftr" sz="quarter" idx="11"/>
          </p:nvPr>
        </p:nvSpPr>
        <p:spPr/>
        <p:txBody>
          <a:bodyPr/>
          <a:lstStyle/>
          <a:p>
            <a:r>
              <a:rPr lang="en-US" smtClean="0"/>
              <a:t>(R) Tony Gauvin, UMFK, 2012</a:t>
            </a:r>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DFC41C-965A-4AA2-8A79-81CF91A95AD5}" type="datetime1">
              <a:rPr lang="en-US" smtClean="0"/>
              <a:pPr/>
              <a:t>2/14/2017</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
        <p:nvSpPr>
          <p:cNvPr id="7" name="Slide Number Placeholder 6"/>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AB2B8-006F-47C0-8D0B-EE8A0907AFAE}" type="datetime1">
              <a:rPr lang="en-US" smtClean="0"/>
              <a:pPr/>
              <a:t>2/14/2017</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
        <p:nvSpPr>
          <p:cNvPr id="7" name="Slide Number Placeholder 6"/>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0A78A90-0456-4F90-9BBC-D353FE292856}"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7BF89B-6104-417F-83C5-4D901276907F}"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2" descr="http://assortedbagofcandy.files.wordpress.com/2011/10/walmart_logo-e1317935522206.jpg?w=285&amp;h=300"/>
          <p:cNvPicPr>
            <a:picLocks noChangeAspect="1" noChangeArrowheads="1"/>
          </p:cNvPicPr>
          <p:nvPr userDrawn="1"/>
        </p:nvPicPr>
        <p:blipFill>
          <a:blip r:embed="rId13" cstate="print"/>
          <a:srcRect/>
          <a:stretch>
            <a:fillRect/>
          </a:stretch>
        </p:blipFill>
        <p:spPr bwMode="auto">
          <a:xfrm>
            <a:off x="7985760" y="5638800"/>
            <a:ext cx="1158240" cy="1219200"/>
          </a:xfrm>
          <a:prstGeom prst="rect">
            <a:avLst/>
          </a:prstGeom>
          <a:noFill/>
        </p:spPr>
      </p:pic>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FB53FD-E963-4A39-90DE-552A23B22AA6}" type="datetime1">
              <a:rPr lang="en-US" smtClean="0"/>
              <a:pPr/>
              <a:t>2/14/2017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(R) Tony Gauvin, UMFK, 2012</a:t>
            </a:r>
            <a:endParaRPr lang="en-US"/>
          </a:p>
        </p:txBody>
      </p:sp>
      <p:sp>
        <p:nvSpPr>
          <p:cNvPr id="6" name="Slide Number Placeholder 5"/>
          <p:cNvSpPr>
            <a:spLocks noGrp="1"/>
          </p:cNvSpPr>
          <p:nvPr>
            <p:ph type="sldNum" sz="quarter" idx="4"/>
          </p:nvPr>
        </p:nvSpPr>
        <p:spPr>
          <a:xfrm>
            <a:off x="6629400" y="609600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EC2AB6-B5A3-4AB0-BD20-FF253FCB815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www.moneycentral.msn.co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moneycentral.msn.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moneycentral.msn.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28.gif"/><Relationship Id="rId3" Type="http://schemas.openxmlformats.org/officeDocument/2006/relationships/diagramLayout" Target="../diagrams/layout2.xml"/><Relationship Id="rId7" Type="http://schemas.openxmlformats.org/officeDocument/2006/relationships/image" Target="../media/image27.gif"/><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29.gif"/></Relationships>
</file>

<file path=ppt/slides/_rels/slide39.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gif"/><Relationship Id="rId1" Type="http://schemas.openxmlformats.org/officeDocument/2006/relationships/slideLayout" Target="../slideLayouts/slideLayout2.xml"/><Relationship Id="rId4" Type="http://schemas.openxmlformats.org/officeDocument/2006/relationships/image" Target="../media/image29.gif"/></Relationships>
</file>

<file path=ppt/slides/_rels/slide4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w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image" Target="../media/image36.jpeg"/><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5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55.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image" Target="../media/image46.gif"/><Relationship Id="rId1" Type="http://schemas.openxmlformats.org/officeDocument/2006/relationships/slideLayout" Target="../slideLayouts/slideLayout7.xml"/><Relationship Id="rId5" Type="http://schemas.openxmlformats.org/officeDocument/2006/relationships/hyperlink" Target="http://bigcharts.marketwatch.com/" TargetMode="External"/><Relationship Id="rId4" Type="http://schemas.openxmlformats.org/officeDocument/2006/relationships/image" Target="../media/image48.gif"/></Relationships>
</file>

<file path=ppt/slides/_rels/slide56.xml.rels><?xml version="1.0" encoding="UTF-8" standalone="yes"?>
<Relationships xmlns="http://schemas.openxmlformats.org/package/2006/relationships"><Relationship Id="rId2" Type="http://schemas.openxmlformats.org/officeDocument/2006/relationships/hyperlink" Target="http://www.walmartstore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590800"/>
            <a:ext cx="8153400" cy="1470025"/>
          </a:xfrm>
        </p:spPr>
        <p:txBody>
          <a:bodyPr/>
          <a:lstStyle/>
          <a:p>
            <a:r>
              <a:rPr lang="en-US" dirty="0" smtClean="0"/>
              <a:t>Strategic </a:t>
            </a:r>
            <a:r>
              <a:rPr lang="en-US" dirty="0" smtClean="0"/>
              <a:t>Case Study </a:t>
            </a:r>
            <a:endParaRPr lang="en-US" dirty="0"/>
          </a:p>
        </p:txBody>
      </p:sp>
      <p:sp>
        <p:nvSpPr>
          <p:cNvPr id="3" name="Subtitle 2"/>
          <p:cNvSpPr>
            <a:spLocks noGrp="1"/>
          </p:cNvSpPr>
          <p:nvPr>
            <p:ph type="subTitle" idx="1"/>
          </p:nvPr>
        </p:nvSpPr>
        <p:spPr>
          <a:xfrm>
            <a:off x="1447800" y="4495800"/>
            <a:ext cx="6400800" cy="1752600"/>
          </a:xfrm>
        </p:spPr>
        <p:txBody>
          <a:bodyPr/>
          <a:lstStyle/>
          <a:p>
            <a:r>
              <a:rPr lang="en-US" dirty="0"/>
              <a:t>@Tony </a:t>
            </a:r>
            <a:r>
              <a:rPr lang="en-US" dirty="0" smtClean="0"/>
              <a:t>Gauvin, UMFK</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a:t>
            </a:r>
            <a:endParaRPr lang="en-US" dirty="0"/>
          </a:p>
        </p:txBody>
      </p:sp>
      <p:sp>
        <p:nvSpPr>
          <p:cNvPr id="7" name="Content Placeholder 6"/>
          <p:cNvSpPr>
            <a:spLocks noGrp="1"/>
          </p:cNvSpPr>
          <p:nvPr>
            <p:ph sz="half" idx="1"/>
          </p:nvPr>
        </p:nvSpPr>
        <p:spPr/>
        <p:txBody>
          <a:bodyPr>
            <a:normAutofit fontScale="77500" lnSpcReduction="20000"/>
          </a:bodyPr>
          <a:lstStyle/>
          <a:p>
            <a:pPr>
              <a:buNone/>
            </a:pPr>
            <a:r>
              <a:rPr lang="en-US" sz="2900" dirty="0" smtClean="0"/>
              <a:t>Introduction</a:t>
            </a:r>
          </a:p>
          <a:p>
            <a:pPr>
              <a:buNone/>
            </a:pPr>
            <a:r>
              <a:rPr lang="en-US" sz="2900" dirty="0" smtClean="0"/>
              <a:t>Mission and vision</a:t>
            </a:r>
          </a:p>
          <a:p>
            <a:pPr lvl="1">
              <a:buNone/>
            </a:pPr>
            <a:r>
              <a:rPr lang="en-US" sz="2300" dirty="0" smtClean="0"/>
              <a:t>Existing</a:t>
            </a:r>
          </a:p>
          <a:p>
            <a:pPr lvl="1">
              <a:buNone/>
            </a:pPr>
            <a:r>
              <a:rPr lang="en-US" sz="2300" dirty="0" smtClean="0"/>
              <a:t>Proposed</a:t>
            </a:r>
          </a:p>
          <a:p>
            <a:pPr>
              <a:buNone/>
            </a:pPr>
            <a:r>
              <a:rPr lang="en-US" sz="2900" dirty="0" smtClean="0"/>
              <a:t>External Assessment</a:t>
            </a:r>
          </a:p>
          <a:p>
            <a:pPr lvl="1">
              <a:buNone/>
            </a:pPr>
            <a:r>
              <a:rPr lang="en-US" sz="2300" dirty="0" smtClean="0"/>
              <a:t>Positioning Map</a:t>
            </a:r>
          </a:p>
          <a:p>
            <a:pPr lvl="1">
              <a:buNone/>
            </a:pPr>
            <a:r>
              <a:rPr lang="en-US" sz="2300" dirty="0" smtClean="0"/>
              <a:t>CPM</a:t>
            </a:r>
          </a:p>
          <a:p>
            <a:pPr lvl="1">
              <a:buNone/>
            </a:pPr>
            <a:r>
              <a:rPr lang="en-US" sz="2300" dirty="0" smtClean="0"/>
              <a:t>Opportunities and threats</a:t>
            </a:r>
          </a:p>
          <a:p>
            <a:pPr lvl="1">
              <a:buNone/>
            </a:pPr>
            <a:r>
              <a:rPr lang="en-US" sz="2300" dirty="0" smtClean="0"/>
              <a:t>EFE</a:t>
            </a:r>
          </a:p>
          <a:p>
            <a:pPr>
              <a:buNone/>
            </a:pPr>
            <a:r>
              <a:rPr lang="en-US" sz="2900" dirty="0" smtClean="0"/>
              <a:t>Internal Assessment</a:t>
            </a:r>
          </a:p>
          <a:p>
            <a:pPr lvl="1">
              <a:buNone/>
            </a:pPr>
            <a:r>
              <a:rPr lang="en-US" sz="2300" dirty="0" smtClean="0"/>
              <a:t>BOD and Org Chart</a:t>
            </a:r>
          </a:p>
          <a:p>
            <a:pPr lvl="1">
              <a:buNone/>
            </a:pPr>
            <a:r>
              <a:rPr lang="en-US" sz="2300" dirty="0" smtClean="0"/>
              <a:t>Financials</a:t>
            </a:r>
          </a:p>
          <a:p>
            <a:pPr lvl="1">
              <a:buNone/>
            </a:pPr>
            <a:r>
              <a:rPr lang="en-US" sz="2300" dirty="0" smtClean="0"/>
              <a:t>Strengths and weakness</a:t>
            </a:r>
          </a:p>
          <a:p>
            <a:pPr lvl="1">
              <a:buNone/>
            </a:pPr>
            <a:r>
              <a:rPr lang="en-US" sz="2300" dirty="0" smtClean="0"/>
              <a:t>IFE</a:t>
            </a:r>
          </a:p>
          <a:p>
            <a:pPr lvl="1">
              <a:buNone/>
            </a:pPr>
            <a:r>
              <a:rPr lang="en-US" sz="2300" dirty="0" smtClean="0"/>
              <a:t>Store counts and distribution</a:t>
            </a:r>
          </a:p>
          <a:p>
            <a:pPr lvl="1">
              <a:buNone/>
            </a:pPr>
            <a:endParaRPr lang="en-US" dirty="0" smtClean="0"/>
          </a:p>
          <a:p>
            <a:pPr lvl="1">
              <a:buNone/>
            </a:pPr>
            <a:endParaRPr lang="en-US" dirty="0" smtClean="0"/>
          </a:p>
        </p:txBody>
      </p:sp>
      <p:sp>
        <p:nvSpPr>
          <p:cNvPr id="8" name="Content Placeholder 7"/>
          <p:cNvSpPr>
            <a:spLocks noGrp="1"/>
          </p:cNvSpPr>
          <p:nvPr>
            <p:ph sz="half" idx="2"/>
          </p:nvPr>
        </p:nvSpPr>
        <p:spPr>
          <a:xfrm>
            <a:off x="4648200" y="1371600"/>
            <a:ext cx="4038600" cy="4525963"/>
          </a:xfrm>
        </p:spPr>
        <p:txBody>
          <a:bodyPr>
            <a:noAutofit/>
          </a:bodyPr>
          <a:lstStyle/>
          <a:p>
            <a:pPr>
              <a:buNone/>
            </a:pPr>
            <a:r>
              <a:rPr lang="en-US" sz="1800" dirty="0" smtClean="0"/>
              <a:t>Strategic Analysis </a:t>
            </a:r>
          </a:p>
          <a:p>
            <a:pPr lvl="1">
              <a:buNone/>
            </a:pPr>
            <a:r>
              <a:rPr lang="en-US" sz="1400" dirty="0" smtClean="0"/>
              <a:t>SWOT Matrix</a:t>
            </a:r>
          </a:p>
          <a:p>
            <a:pPr lvl="1">
              <a:buNone/>
            </a:pPr>
            <a:r>
              <a:rPr lang="en-US" sz="1400" dirty="0" smtClean="0"/>
              <a:t>Space Matrix</a:t>
            </a:r>
          </a:p>
          <a:p>
            <a:pPr lvl="1">
              <a:buNone/>
            </a:pPr>
            <a:r>
              <a:rPr lang="en-US" sz="1400" dirty="0" smtClean="0"/>
              <a:t>GSM</a:t>
            </a:r>
          </a:p>
          <a:p>
            <a:pPr lvl="1">
              <a:buNone/>
            </a:pPr>
            <a:r>
              <a:rPr lang="en-US" sz="1400" dirty="0" smtClean="0"/>
              <a:t>BCG</a:t>
            </a:r>
          </a:p>
          <a:p>
            <a:pPr lvl="1">
              <a:buNone/>
            </a:pPr>
            <a:r>
              <a:rPr lang="en-US" sz="1400" dirty="0" smtClean="0"/>
              <a:t>IE</a:t>
            </a:r>
          </a:p>
          <a:p>
            <a:pPr lvl="1">
              <a:buNone/>
            </a:pPr>
            <a:r>
              <a:rPr lang="en-US" sz="1400" dirty="0" smtClean="0"/>
              <a:t>Porter’s Generic Strategies </a:t>
            </a:r>
          </a:p>
          <a:p>
            <a:pPr lvl="1">
              <a:buNone/>
            </a:pPr>
            <a:r>
              <a:rPr lang="en-US" sz="1400" dirty="0" smtClean="0"/>
              <a:t>Matrix Summary</a:t>
            </a:r>
          </a:p>
          <a:p>
            <a:pPr lvl="1">
              <a:buNone/>
            </a:pPr>
            <a:r>
              <a:rPr lang="en-US" sz="1400" dirty="0" smtClean="0"/>
              <a:t>QSPM</a:t>
            </a:r>
          </a:p>
          <a:p>
            <a:pPr lvl="1">
              <a:buNone/>
            </a:pPr>
            <a:r>
              <a:rPr lang="en-US" sz="1400" dirty="0" smtClean="0"/>
              <a:t>Recommendations</a:t>
            </a:r>
          </a:p>
          <a:p>
            <a:pPr>
              <a:buNone/>
            </a:pPr>
            <a:r>
              <a:rPr lang="en-US" sz="1800" dirty="0" smtClean="0"/>
              <a:t>Strategic Implementation</a:t>
            </a:r>
          </a:p>
          <a:p>
            <a:pPr lvl="1">
              <a:buNone/>
            </a:pPr>
            <a:r>
              <a:rPr lang="en-US" sz="1400" dirty="0" smtClean="0"/>
              <a:t>Additional objectives</a:t>
            </a:r>
          </a:p>
          <a:p>
            <a:pPr lvl="1">
              <a:buNone/>
            </a:pPr>
            <a:r>
              <a:rPr lang="en-US" sz="1400" dirty="0" smtClean="0"/>
              <a:t>EPS/</a:t>
            </a:r>
            <a:r>
              <a:rPr lang="en-US" sz="1400" dirty="0" err="1" smtClean="0"/>
              <a:t>EBITS</a:t>
            </a:r>
            <a:endParaRPr lang="en-US" sz="1400" dirty="0" smtClean="0"/>
          </a:p>
          <a:p>
            <a:pPr lvl="1">
              <a:buNone/>
            </a:pPr>
            <a:r>
              <a:rPr lang="en-US" sz="1400" dirty="0" smtClean="0"/>
              <a:t>Target Ratios</a:t>
            </a:r>
          </a:p>
          <a:p>
            <a:pPr>
              <a:buNone/>
            </a:pPr>
            <a:r>
              <a:rPr lang="en-US" sz="1800" dirty="0" smtClean="0"/>
              <a:t>Strategic Evaluations</a:t>
            </a:r>
          </a:p>
          <a:p>
            <a:pPr lvl="1">
              <a:buNone/>
            </a:pPr>
            <a:r>
              <a:rPr lang="en-US" sz="1400" dirty="0" smtClean="0"/>
              <a:t>Balanced Scorecard</a:t>
            </a:r>
            <a:endParaRPr lang="en-US" sz="1400" dirty="0"/>
          </a:p>
          <a:p>
            <a:pPr>
              <a:buNone/>
            </a:pPr>
            <a:r>
              <a:rPr lang="en-US" sz="1800" dirty="0" smtClean="0"/>
              <a:t>Updates and After thoughts</a:t>
            </a:r>
            <a:endParaRPr lang="en-US" sz="1800" dirty="0"/>
          </a:p>
        </p:txBody>
      </p:sp>
      <p:sp>
        <p:nvSpPr>
          <p:cNvPr id="5" name="Footer Placeholder 4"/>
          <p:cNvSpPr>
            <a:spLocks noGrp="1"/>
          </p:cNvSpPr>
          <p:nvPr>
            <p:ph type="ftr" sz="quarter" idx="11"/>
          </p:nvPr>
        </p:nvSpPr>
        <p:spPr/>
        <p:txBody>
          <a:bodyPr/>
          <a:lstStyle/>
          <a:p>
            <a:r>
              <a:rPr lang="en-US" dirty="0" smtClean="0"/>
              <a:t>(R) Tony Gauvin, UMFK, 2012</a:t>
            </a:r>
            <a:endParaRPr lang="en-US" dirty="0"/>
          </a:p>
        </p:txBody>
      </p:sp>
      <p:sp>
        <p:nvSpPr>
          <p:cNvPr id="6" name="Slide Number Placeholder 5"/>
          <p:cNvSpPr>
            <a:spLocks noGrp="1"/>
          </p:cNvSpPr>
          <p:nvPr>
            <p:ph type="sldNum" sz="quarter" idx="12"/>
          </p:nvPr>
        </p:nvSpPr>
        <p:spPr/>
        <p:txBody>
          <a:bodyPr/>
          <a:lstStyle/>
          <a:p>
            <a:fld id="{B9EC2AB6-B5A3-4AB0-BD20-FF253FCB8159}"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srcRect/>
          <a:stretch>
            <a:fillRect/>
          </a:stretch>
        </p:blipFill>
        <p:spPr bwMode="auto">
          <a:xfrm>
            <a:off x="152400" y="1524000"/>
            <a:ext cx="8839200" cy="3881437"/>
          </a:xfrm>
          <a:prstGeom prst="rect">
            <a:avLst/>
          </a:prstGeom>
          <a:noFill/>
          <a:ln w="9525">
            <a:noFill/>
            <a:miter lim="800000"/>
            <a:headEnd/>
            <a:tailEnd/>
          </a:ln>
        </p:spPr>
      </p:pic>
      <p:sp>
        <p:nvSpPr>
          <p:cNvPr id="5" name="Date Placeholder 4"/>
          <p:cNvSpPr>
            <a:spLocks noGrp="1"/>
          </p:cNvSpPr>
          <p:nvPr>
            <p:ph type="dt" sz="half" idx="10"/>
          </p:nvPr>
        </p:nvSpPr>
        <p:spPr/>
        <p:txBody>
          <a:bodyPr/>
          <a:lstStyle/>
          <a:p>
            <a:fld id="{3B4BD383-29E9-4AC5-AF30-BD4B9113CE1B}"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3</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Growth history</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1962 Opened first </a:t>
            </a:r>
            <a:r>
              <a:rPr lang="en-US" dirty="0"/>
              <a:t>s</a:t>
            </a:r>
            <a:r>
              <a:rPr lang="en-US" dirty="0" smtClean="0"/>
              <a:t>tore in Roger, Ark</a:t>
            </a:r>
          </a:p>
          <a:p>
            <a:pPr lvl="1"/>
            <a:r>
              <a:rPr lang="en-US" dirty="0" smtClean="0"/>
              <a:t>Target and Kmart opened their first stores also</a:t>
            </a:r>
          </a:p>
          <a:p>
            <a:r>
              <a:rPr lang="en-US" dirty="0" smtClean="0"/>
              <a:t>1972 Went Public </a:t>
            </a:r>
          </a:p>
          <a:p>
            <a:pPr lvl="1"/>
            <a:r>
              <a:rPr lang="en-US" dirty="0" smtClean="0"/>
              <a:t>1</a:t>
            </a:r>
            <a:r>
              <a:rPr lang="en-US" dirty="0" smtClean="0">
                <a:sym typeface="Wingdings" pitchFamily="2" charset="2"/>
              </a:rPr>
              <a:t>5 stores, added 276 more in 8 years</a:t>
            </a:r>
          </a:p>
          <a:p>
            <a:r>
              <a:rPr lang="en-US" dirty="0" smtClean="0">
                <a:sym typeface="Wingdings" pitchFamily="2" charset="2"/>
              </a:rPr>
              <a:t>1983 First Sam’s club</a:t>
            </a:r>
          </a:p>
          <a:p>
            <a:r>
              <a:rPr lang="en-US" dirty="0" smtClean="0">
                <a:sym typeface="Wingdings" pitchFamily="2" charset="2"/>
              </a:rPr>
              <a:t>1988 First Super Center</a:t>
            </a:r>
          </a:p>
          <a:p>
            <a:r>
              <a:rPr lang="en-US" dirty="0" smtClean="0">
                <a:sym typeface="Wingdings" pitchFamily="2" charset="2"/>
              </a:rPr>
              <a:t>1989 1402 Stores, 123 Sam’s Club</a:t>
            </a:r>
          </a:p>
          <a:p>
            <a:r>
              <a:rPr lang="en-US" dirty="0" smtClean="0">
                <a:sym typeface="Wingdings" pitchFamily="2" charset="2"/>
              </a:rPr>
              <a:t>2009  </a:t>
            </a:r>
          </a:p>
          <a:p>
            <a:pPr lvl="1"/>
            <a:r>
              <a:rPr lang="en-US" dirty="0" smtClean="0">
                <a:sym typeface="Wingdings" pitchFamily="2" charset="2"/>
              </a:rPr>
              <a:t>US  891 stores, 2612 supercenters, 153 neighborhood  stores, 602 Sam’s Club         </a:t>
            </a:r>
          </a:p>
          <a:p>
            <a:pPr lvl="1"/>
            <a:r>
              <a:rPr lang="en-US" dirty="0" smtClean="0">
                <a:sym typeface="Wingdings" pitchFamily="2" charset="2"/>
              </a:rPr>
              <a:t> International  1064 Supermarkets, 762 stores, 436 supercenters, 370 hypermarkets and 983 “other” </a:t>
            </a:r>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Existing 2009 Strategic plan</a:t>
            </a:r>
            <a:endParaRPr lang="en-US" dirty="0"/>
          </a:p>
        </p:txBody>
      </p:sp>
      <p:sp>
        <p:nvSpPr>
          <p:cNvPr id="3" name="Content Placeholder 2"/>
          <p:cNvSpPr>
            <a:spLocks noGrp="1"/>
          </p:cNvSpPr>
          <p:nvPr>
            <p:ph idx="1"/>
          </p:nvPr>
        </p:nvSpPr>
        <p:spPr/>
        <p:txBody>
          <a:bodyPr>
            <a:normAutofit lnSpcReduction="10000"/>
          </a:bodyPr>
          <a:lstStyle/>
          <a:p>
            <a:r>
              <a:rPr lang="en-US" sz="2800" dirty="0" smtClean="0"/>
              <a:t>Mike Duke Becomes President and CEO</a:t>
            </a:r>
          </a:p>
          <a:p>
            <a:r>
              <a:rPr lang="en-US" sz="2800" dirty="0" smtClean="0"/>
              <a:t>Project Impact</a:t>
            </a:r>
          </a:p>
          <a:p>
            <a:pPr lvl="1"/>
            <a:r>
              <a:rPr lang="en-US" sz="2400" dirty="0" smtClean="0"/>
              <a:t>Grow market share by appealing to middle and upper–middle income shoppers</a:t>
            </a:r>
          </a:p>
          <a:p>
            <a:pPr lvl="2"/>
            <a:r>
              <a:rPr lang="en-US" sz="2000" dirty="0" smtClean="0"/>
              <a:t>Gain greater &amp; broader public appeal</a:t>
            </a:r>
          </a:p>
          <a:p>
            <a:pPr lvl="2"/>
            <a:r>
              <a:rPr lang="en-US" sz="2000" dirty="0" smtClean="0"/>
              <a:t>SKU reorganization</a:t>
            </a:r>
          </a:p>
          <a:p>
            <a:pPr lvl="2"/>
            <a:r>
              <a:rPr lang="en-US" sz="2000" dirty="0" smtClean="0"/>
              <a:t>Gain efficiencies </a:t>
            </a:r>
          </a:p>
          <a:p>
            <a:r>
              <a:rPr lang="en-US" sz="2800" dirty="0" smtClean="0"/>
              <a:t>Project </a:t>
            </a:r>
            <a:r>
              <a:rPr lang="en-US" sz="2800" dirty="0" err="1" smtClean="0"/>
              <a:t>Relaunch</a:t>
            </a:r>
            <a:endParaRPr lang="en-US" sz="2800" dirty="0" smtClean="0"/>
          </a:p>
          <a:p>
            <a:pPr lvl="1"/>
            <a:r>
              <a:rPr lang="en-US" sz="2400" dirty="0" smtClean="0"/>
              <a:t>Store brand quality and price</a:t>
            </a:r>
          </a:p>
          <a:p>
            <a:r>
              <a:rPr lang="en-US" sz="2600" dirty="0" smtClean="0"/>
              <a:t>Project Momentum</a:t>
            </a:r>
          </a:p>
          <a:p>
            <a:pPr lvl="1"/>
            <a:r>
              <a:rPr lang="en-US" sz="2200" dirty="0" smtClean="0"/>
              <a:t>Private lab</a:t>
            </a:r>
            <a:r>
              <a:rPr lang="en-US" sz="2600" dirty="0" smtClean="0"/>
              <a:t>el</a:t>
            </a:r>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5</a:t>
            </a:fld>
            <a:endParaRPr lang="en-US"/>
          </a:p>
        </p:txBody>
      </p:sp>
      <p:pic>
        <p:nvPicPr>
          <p:cNvPr id="51203" name="Picture 3"/>
          <p:cNvPicPr>
            <a:picLocks noChangeAspect="1" noChangeArrowheads="1"/>
          </p:cNvPicPr>
          <p:nvPr/>
        </p:nvPicPr>
        <p:blipFill>
          <a:blip r:embed="rId2" cstate="print"/>
          <a:srcRect/>
          <a:stretch>
            <a:fillRect/>
          </a:stretch>
        </p:blipFill>
        <p:spPr bwMode="auto">
          <a:xfrm>
            <a:off x="5334000" y="4191000"/>
            <a:ext cx="2716255" cy="22526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Store types</a:t>
            </a:r>
            <a:endParaRPr lang="en-US" dirty="0"/>
          </a:p>
        </p:txBody>
      </p:sp>
      <p:sp>
        <p:nvSpPr>
          <p:cNvPr id="3" name="Content Placeholder 2"/>
          <p:cNvSpPr>
            <a:spLocks noGrp="1"/>
          </p:cNvSpPr>
          <p:nvPr>
            <p:ph idx="1"/>
          </p:nvPr>
        </p:nvSpPr>
        <p:spPr/>
        <p:txBody>
          <a:bodyPr>
            <a:normAutofit fontScale="55000" lnSpcReduction="20000"/>
          </a:bodyPr>
          <a:lstStyle/>
          <a:p>
            <a:r>
              <a:rPr lang="en-US" dirty="0" smtClean="0"/>
              <a:t>Supercenters</a:t>
            </a:r>
          </a:p>
          <a:p>
            <a:pPr lvl="1"/>
            <a:r>
              <a:rPr lang="en-US" dirty="0" smtClean="0"/>
              <a:t>180,000 + sq ft of retail, 200-500 employees</a:t>
            </a:r>
          </a:p>
          <a:p>
            <a:pPr lvl="1"/>
            <a:r>
              <a:rPr lang="en-US" dirty="0" smtClean="0"/>
              <a:t>Sells everything but focus is groceries </a:t>
            </a:r>
          </a:p>
          <a:p>
            <a:r>
              <a:rPr lang="en-US" dirty="0" smtClean="0"/>
              <a:t>Sam’s Club</a:t>
            </a:r>
          </a:p>
          <a:p>
            <a:pPr lvl="1"/>
            <a:r>
              <a:rPr lang="en-US" dirty="0" smtClean="0"/>
              <a:t>Membership only</a:t>
            </a:r>
          </a:p>
          <a:p>
            <a:pPr lvl="1"/>
            <a:r>
              <a:rPr lang="en-US" dirty="0" smtClean="0"/>
              <a:t>Wholesale and selected retail</a:t>
            </a:r>
          </a:p>
          <a:p>
            <a:r>
              <a:rPr lang="en-US" dirty="0" smtClean="0"/>
              <a:t>Neighborhood markets</a:t>
            </a:r>
          </a:p>
          <a:p>
            <a:pPr lvl="1"/>
            <a:r>
              <a:rPr lang="en-US" dirty="0" smtClean="0"/>
              <a:t>42,000 sq ft, 80+ employees</a:t>
            </a:r>
          </a:p>
          <a:p>
            <a:pPr lvl="1"/>
            <a:r>
              <a:rPr lang="en-US" dirty="0" smtClean="0"/>
              <a:t>Groceries, pharmacy  and general merchandise</a:t>
            </a:r>
          </a:p>
          <a:p>
            <a:r>
              <a:rPr lang="en-US" dirty="0" smtClean="0"/>
              <a:t>International</a:t>
            </a:r>
          </a:p>
          <a:p>
            <a:pPr lvl="1"/>
            <a:r>
              <a:rPr lang="en-US" dirty="0" smtClean="0"/>
              <a:t>Variety of sizes and formats </a:t>
            </a:r>
          </a:p>
          <a:p>
            <a:pPr lvl="1"/>
            <a:r>
              <a:rPr lang="en-US" dirty="0" smtClean="0"/>
              <a:t>Many deferent brand names</a:t>
            </a:r>
          </a:p>
          <a:p>
            <a:pPr lvl="2"/>
            <a:r>
              <a:rPr lang="en-US" dirty="0" smtClean="0"/>
              <a:t>NA </a:t>
            </a:r>
            <a:r>
              <a:rPr lang="en-US" dirty="0" smtClean="0">
                <a:sym typeface="Wingdings" pitchFamily="2" charset="2"/>
              </a:rPr>
              <a:t> Walmart</a:t>
            </a:r>
          </a:p>
          <a:p>
            <a:pPr lvl="2"/>
            <a:r>
              <a:rPr lang="en-US" dirty="0" smtClean="0">
                <a:sym typeface="Wingdings" pitchFamily="2" charset="2"/>
              </a:rPr>
              <a:t>Chile  Lider</a:t>
            </a:r>
          </a:p>
          <a:p>
            <a:pPr lvl="2"/>
            <a:r>
              <a:rPr lang="en-US" dirty="0" smtClean="0">
                <a:sym typeface="Wingdings" pitchFamily="2" charset="2"/>
              </a:rPr>
              <a:t>Japan  Seiyu </a:t>
            </a:r>
          </a:p>
          <a:p>
            <a:pPr lvl="2"/>
            <a:r>
              <a:rPr lang="en-US" dirty="0" smtClean="0">
                <a:sym typeface="Wingdings" pitchFamily="2" charset="2"/>
              </a:rPr>
              <a:t>UK  Asda</a:t>
            </a:r>
            <a:r>
              <a:rPr lang="en-US" dirty="0" smtClean="0"/>
              <a:t> </a:t>
            </a:r>
          </a:p>
          <a:p>
            <a:r>
              <a:rPr lang="en-US" dirty="0" smtClean="0"/>
              <a:t>Walmart.com</a:t>
            </a:r>
          </a:p>
          <a:p>
            <a:pPr lvl="1"/>
            <a:r>
              <a:rPr lang="en-US" dirty="0" smtClean="0"/>
              <a:t>Separate company-  wholly owned by Walmart</a:t>
            </a:r>
          </a:p>
          <a:p>
            <a:pPr lvl="1"/>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6</a:t>
            </a:fld>
            <a:endParaRPr lang="en-US" dirty="0"/>
          </a:p>
        </p:txBody>
      </p:sp>
      <p:pic>
        <p:nvPicPr>
          <p:cNvPr id="1027" name="Picture 3"/>
          <p:cNvPicPr>
            <a:picLocks noChangeAspect="1" noChangeArrowheads="1"/>
          </p:cNvPicPr>
          <p:nvPr/>
        </p:nvPicPr>
        <p:blipFill>
          <a:blip r:embed="rId2" cstate="print"/>
          <a:srcRect/>
          <a:stretch>
            <a:fillRect/>
          </a:stretch>
        </p:blipFill>
        <p:spPr bwMode="auto">
          <a:xfrm>
            <a:off x="5638800" y="1371600"/>
            <a:ext cx="1562100" cy="971550"/>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6096000" y="2362200"/>
            <a:ext cx="1562100" cy="971550"/>
          </a:xfrm>
          <a:prstGeom prst="rect">
            <a:avLst/>
          </a:prstGeom>
          <a:noFill/>
          <a:ln w="9525">
            <a:noFill/>
            <a:miter lim="800000"/>
            <a:headEnd/>
            <a:tailEnd/>
          </a:ln>
        </p:spPr>
      </p:pic>
      <p:pic>
        <p:nvPicPr>
          <p:cNvPr id="1029" name="Picture 5"/>
          <p:cNvPicPr>
            <a:picLocks noChangeAspect="1" noChangeArrowheads="1"/>
          </p:cNvPicPr>
          <p:nvPr/>
        </p:nvPicPr>
        <p:blipFill>
          <a:blip r:embed="rId4" cstate="print"/>
          <a:srcRect/>
          <a:stretch>
            <a:fillRect/>
          </a:stretch>
        </p:blipFill>
        <p:spPr bwMode="auto">
          <a:xfrm>
            <a:off x="6477000" y="3352800"/>
            <a:ext cx="1571625" cy="971550"/>
          </a:xfrm>
          <a:prstGeom prst="rect">
            <a:avLst/>
          </a:prstGeom>
          <a:noFill/>
          <a:ln w="9525">
            <a:noFill/>
            <a:miter lim="800000"/>
            <a:headEnd/>
            <a:tailEnd/>
          </a:ln>
        </p:spPr>
      </p:pic>
      <p:pic>
        <p:nvPicPr>
          <p:cNvPr id="1030" name="Picture 6"/>
          <p:cNvPicPr>
            <a:picLocks noChangeAspect="1" noChangeArrowheads="1"/>
          </p:cNvPicPr>
          <p:nvPr/>
        </p:nvPicPr>
        <p:blipFill>
          <a:blip r:embed="rId5" cstate="print"/>
          <a:srcRect/>
          <a:stretch>
            <a:fillRect/>
          </a:stretch>
        </p:blipFill>
        <p:spPr bwMode="auto">
          <a:xfrm>
            <a:off x="6781800" y="4343400"/>
            <a:ext cx="1571625" cy="962025"/>
          </a:xfrm>
          <a:prstGeom prst="rect">
            <a:avLst/>
          </a:prstGeom>
          <a:noFill/>
          <a:ln w="9525">
            <a:noFill/>
            <a:miter lim="800000"/>
            <a:headEnd/>
            <a:tailEnd/>
          </a:ln>
        </p:spPr>
      </p:pic>
      <p:pic>
        <p:nvPicPr>
          <p:cNvPr id="1032" name="Picture 8" descr="http://www.walmartstores.com/Media/Cache/rx5116_6bfi8bfj8efoij8zfi8tyfhxxxxxx8u9fi87fdk8atfxs3aw8tufhxxxxxx.jpg"/>
          <p:cNvPicPr>
            <a:picLocks noChangeAspect="1" noChangeArrowheads="1"/>
          </p:cNvPicPr>
          <p:nvPr/>
        </p:nvPicPr>
        <p:blipFill>
          <a:blip r:embed="rId6" cstate="print"/>
          <a:srcRect/>
          <a:stretch>
            <a:fillRect/>
          </a:stretch>
        </p:blipFill>
        <p:spPr bwMode="auto">
          <a:xfrm>
            <a:off x="7315200" y="5334000"/>
            <a:ext cx="1371600" cy="91516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85800" y="4876800"/>
            <a:ext cx="7772400" cy="1362075"/>
          </a:xfrm>
        </p:spPr>
        <p:txBody>
          <a:bodyPr/>
          <a:lstStyle/>
          <a:p>
            <a:r>
              <a:rPr lang="en-US" dirty="0" smtClean="0"/>
              <a:t>Mission and  Vision </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7</a:t>
            </a:fld>
            <a:endParaRPr lang="en-US"/>
          </a:p>
        </p:txBody>
      </p:sp>
      <p:pic>
        <p:nvPicPr>
          <p:cNvPr id="9" name="Picture 8" descr="Home_Office_sign_Bentonville_A.jpg"/>
          <p:cNvPicPr>
            <a:picLocks noChangeAspect="1"/>
          </p:cNvPicPr>
          <p:nvPr/>
        </p:nvPicPr>
        <p:blipFill>
          <a:blip r:embed="rId2" cstate="print"/>
          <a:stretch>
            <a:fillRect/>
          </a:stretch>
        </p:blipFill>
        <p:spPr>
          <a:xfrm>
            <a:off x="5579918" y="0"/>
            <a:ext cx="3564082" cy="4612341"/>
          </a:xfrm>
          <a:prstGeom prst="rect">
            <a:avLst/>
          </a:prstGeom>
        </p:spPr>
      </p:pic>
      <p:pic>
        <p:nvPicPr>
          <p:cNvPr id="58370" name="Picture 2" descr="C:\Users\tonyg\AppData\Local\Microsoft\Windows\Temporary Internet Files\Content.IE5\W89F2BCL\Walmart_Associates_TLE.jpg"/>
          <p:cNvPicPr>
            <a:picLocks noChangeAspect="1" noChangeArrowheads="1"/>
          </p:cNvPicPr>
          <p:nvPr/>
        </p:nvPicPr>
        <p:blipFill>
          <a:blip r:embed="rId3" cstate="print"/>
          <a:srcRect/>
          <a:stretch>
            <a:fillRect/>
          </a:stretch>
        </p:blipFill>
        <p:spPr bwMode="auto">
          <a:xfrm>
            <a:off x="914400" y="685800"/>
            <a:ext cx="2866476" cy="3428999"/>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*Existing* Vision</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8</a:t>
            </a:fld>
            <a:endParaRPr lang="en-US"/>
          </a:p>
        </p:txBody>
      </p:sp>
      <p:pic>
        <p:nvPicPr>
          <p:cNvPr id="45058" name="Picture 2" descr="D:\data\instruction guides\Spring 2012\BUS 411\case studies\Walmart\images\Mike_Duke_President_and_CEO_of.jpg"/>
          <p:cNvPicPr>
            <a:picLocks noChangeAspect="1" noChangeArrowheads="1"/>
          </p:cNvPicPr>
          <p:nvPr/>
        </p:nvPicPr>
        <p:blipFill>
          <a:blip r:embed="rId2" cstate="print"/>
          <a:srcRect/>
          <a:stretch>
            <a:fillRect/>
          </a:stretch>
        </p:blipFill>
        <p:spPr bwMode="auto">
          <a:xfrm>
            <a:off x="1143000" y="1219200"/>
            <a:ext cx="6589902" cy="51117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*Existing* Mission (purpose)</a:t>
            </a:r>
            <a:endParaRPr lang="en-US" dirty="0"/>
          </a:p>
        </p:txBody>
      </p:sp>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9</a:t>
            </a:fld>
            <a:endParaRPr lang="en-US"/>
          </a:p>
        </p:txBody>
      </p:sp>
      <p:sp>
        <p:nvSpPr>
          <p:cNvPr id="6" name="Rectangle 5"/>
          <p:cNvSpPr/>
          <p:nvPr/>
        </p:nvSpPr>
        <p:spPr>
          <a:xfrm>
            <a:off x="762000" y="1582341"/>
            <a:ext cx="7467600" cy="3785652"/>
          </a:xfrm>
          <a:prstGeom prst="rect">
            <a:avLst/>
          </a:prstGeom>
        </p:spPr>
        <p:txBody>
          <a:bodyPr wrap="square">
            <a:spAutoFit/>
          </a:bodyPr>
          <a:lstStyle/>
          <a:p>
            <a:r>
              <a:rPr lang="en-US" sz="2400" dirty="0" smtClean="0"/>
              <a:t>Saving people money to help them live better was the goal that Sam Walton envisioned when he opened the doors to the first Walmart more than 40 years ago. Today, this mission is more important than ever to our customers and members around the world. We work hard every day in all our markets to deliver on this promise. We operate with the same level of integrity and respect that Mr. Sam put in place. It is because of these values and culture that Walmart continues to make a difference in the lives of our customers, members and associates</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b="1" dirty="0" smtClean="0"/>
              <a:t> Vision Statement </a:t>
            </a:r>
            <a:r>
              <a:rPr lang="en-US" dirty="0" smtClean="0"/>
              <a:t>(proposed)</a:t>
            </a:r>
            <a:endParaRPr lang="en-US" dirty="0"/>
          </a:p>
        </p:txBody>
      </p:sp>
      <p:sp>
        <p:nvSpPr>
          <p:cNvPr id="3" name="Content Placeholder 2"/>
          <p:cNvSpPr>
            <a:spLocks noGrp="1"/>
          </p:cNvSpPr>
          <p:nvPr>
            <p:ph idx="1"/>
          </p:nvPr>
        </p:nvSpPr>
        <p:spPr/>
        <p:txBody>
          <a:bodyPr/>
          <a:lstStyle/>
          <a:p>
            <a:pPr>
              <a:buNone/>
            </a:pPr>
            <a:r>
              <a:rPr lang="en-US" dirty="0"/>
              <a:t> </a:t>
            </a:r>
          </a:p>
          <a:p>
            <a:pPr>
              <a:buNone/>
            </a:pPr>
            <a:r>
              <a:rPr lang="en-US" sz="5400" dirty="0"/>
              <a:t>Providing quality products at everyday low prices.   </a:t>
            </a:r>
          </a:p>
        </p:txBody>
      </p:sp>
      <p:sp>
        <p:nvSpPr>
          <p:cNvPr id="4" name="Date Placeholder 3"/>
          <p:cNvSpPr>
            <a:spLocks noGrp="1"/>
          </p:cNvSpPr>
          <p:nvPr>
            <p:ph type="dt" sz="half" idx="10"/>
          </p:nvPr>
        </p:nvSpPr>
        <p:spPr/>
        <p:txBody>
          <a:bodyPr/>
          <a:lstStyle/>
          <a:p>
            <a:fld id="{F8F6DEB9-037B-455C-AEFC-F80137AF3885}"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10</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pic>
        <p:nvPicPr>
          <p:cNvPr id="3074" name="Picture 2" descr="http://www.coupons4utah.com/wp-content/uploads/2010/05/walmart3.jpg"/>
          <p:cNvPicPr>
            <a:picLocks noChangeAspect="1" noChangeArrowheads="1"/>
          </p:cNvPicPr>
          <p:nvPr/>
        </p:nvPicPr>
        <p:blipFill>
          <a:blip r:embed="rId2" cstate="print"/>
          <a:srcRect/>
          <a:stretch>
            <a:fillRect/>
          </a:stretch>
        </p:blipFill>
        <p:spPr bwMode="auto">
          <a:xfrm>
            <a:off x="4800600" y="4495800"/>
            <a:ext cx="3048000" cy="116205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smtClean="0"/>
              <a:t>Mission Statement</a:t>
            </a:r>
            <a:r>
              <a:rPr lang="en-US" u="sng" dirty="0" smtClean="0"/>
              <a:t> </a:t>
            </a:r>
            <a:r>
              <a:rPr lang="en-US" dirty="0" smtClean="0"/>
              <a:t>(Proposed)</a:t>
            </a:r>
            <a:endParaRPr lang="en-US" dirty="0"/>
          </a:p>
        </p:txBody>
      </p:sp>
      <p:sp>
        <p:nvSpPr>
          <p:cNvPr id="3" name="Content Placeholder 2"/>
          <p:cNvSpPr>
            <a:spLocks noGrp="1"/>
          </p:cNvSpPr>
          <p:nvPr>
            <p:ph idx="1"/>
          </p:nvPr>
        </p:nvSpPr>
        <p:spPr>
          <a:xfrm>
            <a:off x="457200" y="1371600"/>
            <a:ext cx="8229600" cy="4525963"/>
          </a:xfrm>
        </p:spPr>
        <p:txBody>
          <a:bodyPr>
            <a:normAutofit/>
          </a:bodyPr>
          <a:lstStyle/>
          <a:p>
            <a:pPr>
              <a:buNone/>
            </a:pPr>
            <a:endParaRPr lang="en-US" dirty="0"/>
          </a:p>
          <a:p>
            <a:pPr marL="0">
              <a:buNone/>
            </a:pPr>
            <a:r>
              <a:rPr lang="en-US" sz="1800" dirty="0"/>
              <a:t>Customers are our first responsibility (1).  We are inspired by providing our customers the best value products and services with guaranteed satisfaction worldwide (2, 3, 4).   </a:t>
            </a:r>
          </a:p>
          <a:p>
            <a:pPr marL="0">
              <a:buNone/>
            </a:pPr>
            <a:r>
              <a:rPr lang="en-US" sz="1800" dirty="0"/>
              <a:t>We strive at creating a friendly and flexible work environment for our associates (9) and as such, be able to deliver high return to our stakeholders (5), year after year.  As a global company, we continue to be socially responsible to our environment (8) and to provide equal opportunity for all individuals (7).  We will continue to offer the highest quality products at the lowest price (6) to strive to be the best in the retail industry.</a:t>
            </a:r>
          </a:p>
          <a:p>
            <a:endParaRPr lang="en-US" dirty="0"/>
          </a:p>
        </p:txBody>
      </p:sp>
      <p:sp>
        <p:nvSpPr>
          <p:cNvPr id="4" name="TextBox 3"/>
          <p:cNvSpPr txBox="1"/>
          <p:nvPr/>
        </p:nvSpPr>
        <p:spPr>
          <a:xfrm>
            <a:off x="5943600" y="4334232"/>
            <a:ext cx="3200400" cy="2523768"/>
          </a:xfrm>
          <a:prstGeom prst="rect">
            <a:avLst/>
          </a:prstGeom>
          <a:gradFill flip="none" rotWithShape="1">
            <a:gsLst>
              <a:gs pos="0">
                <a:srgbClr val="FBEAC7"/>
              </a:gs>
              <a:gs pos="17999">
                <a:srgbClr val="FEE7F2"/>
              </a:gs>
              <a:gs pos="36000">
                <a:srgbClr val="FAC77D"/>
              </a:gs>
              <a:gs pos="61000">
                <a:srgbClr val="FBA97D"/>
              </a:gs>
              <a:gs pos="82001">
                <a:srgbClr val="FBD49C"/>
              </a:gs>
              <a:gs pos="100000">
                <a:srgbClr val="FEE7F2"/>
              </a:gs>
            </a:gsLst>
            <a:lin ang="2700000" scaled="1"/>
            <a:tileRect/>
          </a:gradFill>
        </p:spPr>
        <p:txBody>
          <a:bodyPr wrap="square" rtlCol="0">
            <a:spAutoFit/>
          </a:bodyPr>
          <a:lstStyle/>
          <a:p>
            <a:pPr marL="342900" lvl="0" indent="-342900">
              <a:buFont typeface="+mj-lt"/>
              <a:buAutoNum type="arabicPeriod"/>
            </a:pPr>
            <a:r>
              <a:rPr lang="en-US" sz="1400" b="1" dirty="0"/>
              <a:t>Customer</a:t>
            </a:r>
          </a:p>
          <a:p>
            <a:pPr marL="342900" lvl="0" indent="-342900">
              <a:buFont typeface="+mj-lt"/>
              <a:buAutoNum type="arabicPeriod"/>
            </a:pPr>
            <a:r>
              <a:rPr lang="en-US" sz="1400" b="1" dirty="0"/>
              <a:t>Products or services</a:t>
            </a:r>
          </a:p>
          <a:p>
            <a:pPr marL="342900" lvl="0" indent="-342900">
              <a:buFont typeface="+mj-lt"/>
              <a:buAutoNum type="arabicPeriod"/>
            </a:pPr>
            <a:r>
              <a:rPr lang="en-US" sz="1400" b="1" dirty="0"/>
              <a:t>Markets</a:t>
            </a:r>
          </a:p>
          <a:p>
            <a:pPr marL="342900" lvl="0" indent="-342900">
              <a:buFont typeface="+mj-lt"/>
              <a:buAutoNum type="arabicPeriod"/>
            </a:pPr>
            <a:r>
              <a:rPr lang="en-US" sz="1400" b="1" dirty="0"/>
              <a:t>Technology</a:t>
            </a:r>
          </a:p>
          <a:p>
            <a:pPr marL="342900" lvl="0" indent="-342900">
              <a:buFont typeface="+mj-lt"/>
              <a:buAutoNum type="arabicPeriod"/>
            </a:pPr>
            <a:r>
              <a:rPr lang="en-US" sz="1400" b="1" dirty="0"/>
              <a:t>Concern for survival, profitability, growth</a:t>
            </a:r>
          </a:p>
          <a:p>
            <a:pPr marL="342900" lvl="0" indent="-342900">
              <a:buFont typeface="+mj-lt"/>
              <a:buAutoNum type="arabicPeriod"/>
            </a:pPr>
            <a:r>
              <a:rPr lang="en-US" sz="1400" b="1" dirty="0"/>
              <a:t>Philosophy</a:t>
            </a:r>
          </a:p>
          <a:p>
            <a:pPr marL="342900" lvl="0" indent="-342900">
              <a:buFont typeface="+mj-lt"/>
              <a:buAutoNum type="arabicPeriod"/>
            </a:pPr>
            <a:r>
              <a:rPr lang="en-US" sz="1400" b="1" dirty="0"/>
              <a:t>Self-concept</a:t>
            </a:r>
          </a:p>
          <a:p>
            <a:pPr marL="342900" lvl="0" indent="-342900">
              <a:buFont typeface="+mj-lt"/>
              <a:buAutoNum type="arabicPeriod"/>
            </a:pPr>
            <a:r>
              <a:rPr lang="en-US" sz="1400" b="1" dirty="0"/>
              <a:t>Concern for public image</a:t>
            </a:r>
          </a:p>
          <a:p>
            <a:pPr marL="342900" lvl="0" indent="-342900">
              <a:buFont typeface="+mj-lt"/>
              <a:buAutoNum type="arabicPeriod"/>
            </a:pPr>
            <a:r>
              <a:rPr lang="en-US" sz="1400" b="1" dirty="0"/>
              <a:t>Concern for employees</a:t>
            </a:r>
          </a:p>
          <a:p>
            <a:endParaRPr lang="en-US" dirty="0"/>
          </a:p>
        </p:txBody>
      </p:sp>
      <p:sp>
        <p:nvSpPr>
          <p:cNvPr id="5" name="Date Placeholder 4"/>
          <p:cNvSpPr>
            <a:spLocks noGrp="1"/>
          </p:cNvSpPr>
          <p:nvPr>
            <p:ph type="dt" sz="half" idx="10"/>
          </p:nvPr>
        </p:nvSpPr>
        <p:spPr/>
        <p:txBody>
          <a:bodyPr/>
          <a:lstStyle/>
          <a:p>
            <a:fld id="{443E1D30-E06C-42A2-979B-9B6E369A236F}"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11</a:t>
            </a:fld>
            <a:endParaRPr lang="en-US" dirty="0"/>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External Assessment</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12</a:t>
            </a:fld>
            <a:endParaRPr lang="en-US"/>
          </a:p>
        </p:txBody>
      </p:sp>
      <p:pic>
        <p:nvPicPr>
          <p:cNvPr id="46082" name="Picture 2" descr="D:\data\instruction guides\Spring 2012\BUS 411\case studies\Walmart\images\Walmart_Supercentre_Canada_Sto.jpg"/>
          <p:cNvPicPr>
            <a:picLocks noChangeAspect="1" noChangeArrowheads="1"/>
          </p:cNvPicPr>
          <p:nvPr/>
        </p:nvPicPr>
        <p:blipFill>
          <a:blip r:embed="rId2" cstate="print"/>
          <a:srcRect/>
          <a:stretch>
            <a:fillRect/>
          </a:stretch>
        </p:blipFill>
        <p:spPr bwMode="auto">
          <a:xfrm>
            <a:off x="1905000" y="762000"/>
            <a:ext cx="4912966" cy="3266803"/>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85" name="Picture 21" descr="http://www.listphile.com/Fortune_500_Logos/Costco_Wholesale/image/032_costco.png"/>
          <p:cNvPicPr>
            <a:picLocks noChangeAspect="1" noChangeArrowheads="1"/>
          </p:cNvPicPr>
          <p:nvPr/>
        </p:nvPicPr>
        <p:blipFill>
          <a:blip r:embed="rId2" cstate="print"/>
          <a:srcRect/>
          <a:stretch>
            <a:fillRect/>
          </a:stretch>
        </p:blipFill>
        <p:spPr bwMode="auto">
          <a:xfrm>
            <a:off x="5257800" y="2362200"/>
            <a:ext cx="1438275" cy="1438275"/>
          </a:xfrm>
          <a:prstGeom prst="rect">
            <a:avLst/>
          </a:prstGeom>
          <a:noFill/>
        </p:spPr>
      </p:pic>
      <p:sp>
        <p:nvSpPr>
          <p:cNvPr id="2" name="Title 1"/>
          <p:cNvSpPr>
            <a:spLocks noGrp="1"/>
          </p:cNvSpPr>
          <p:nvPr>
            <p:ph type="title"/>
          </p:nvPr>
        </p:nvSpPr>
        <p:spPr/>
        <p:txBody>
          <a:bodyPr/>
          <a:lstStyle/>
          <a:p>
            <a:r>
              <a:rPr lang="en-US" dirty="0" smtClean="0"/>
              <a:t>Positioning Map</a:t>
            </a:r>
            <a:endParaRPr lang="en-US" dirty="0"/>
          </a:p>
        </p:txBody>
      </p:sp>
      <p:sp>
        <p:nvSpPr>
          <p:cNvPr id="11276" name="Rectangle 1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grpSp>
        <p:nvGrpSpPr>
          <p:cNvPr id="11265" name="Group 1"/>
          <p:cNvGrpSpPr>
            <a:grpSpLocks noChangeAspect="1"/>
          </p:cNvGrpSpPr>
          <p:nvPr/>
        </p:nvGrpSpPr>
        <p:grpSpPr bwMode="auto">
          <a:xfrm>
            <a:off x="1219200" y="1524000"/>
            <a:ext cx="6933766" cy="4967096"/>
            <a:chOff x="2928" y="-1208"/>
            <a:chExt cx="11533" cy="8498"/>
          </a:xfrm>
        </p:grpSpPr>
        <p:sp>
          <p:nvSpPr>
            <p:cNvPr id="11275" name="AutoShape 11"/>
            <p:cNvSpPr>
              <a:spLocks noChangeAspect="1" noChangeArrowheads="1" noTextEdit="1"/>
            </p:cNvSpPr>
            <p:nvPr/>
          </p:nvSpPr>
          <p:spPr bwMode="auto">
            <a:xfrm>
              <a:off x="2928" y="-817"/>
              <a:ext cx="10900" cy="8107"/>
            </a:xfrm>
            <a:prstGeom prst="rect">
              <a:avLst/>
            </a:prstGeom>
            <a:noFill/>
          </p:spPr>
          <p:txBody>
            <a:bodyPr vert="horz" wrap="square" lIns="91440" tIns="45720" rIns="91440" bIns="45720" numCol="1" anchor="t" anchorCtr="0" compatLnSpc="1">
              <a:prstTxWarp prst="textNoShape">
                <a:avLst/>
              </a:prstTxWarp>
            </a:bodyPr>
            <a:lstStyle/>
            <a:p>
              <a:endParaRPr lang="en-US" sz="2400"/>
            </a:p>
          </p:txBody>
        </p:sp>
        <p:sp>
          <p:nvSpPr>
            <p:cNvPr id="11274" name="Line 10"/>
            <p:cNvSpPr>
              <a:spLocks noChangeShapeType="1"/>
            </p:cNvSpPr>
            <p:nvPr/>
          </p:nvSpPr>
          <p:spPr bwMode="auto">
            <a:xfrm>
              <a:off x="8328" y="-97"/>
              <a:ext cx="0" cy="596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73" name="Line 9"/>
            <p:cNvSpPr>
              <a:spLocks noChangeShapeType="1"/>
            </p:cNvSpPr>
            <p:nvPr/>
          </p:nvSpPr>
          <p:spPr bwMode="auto">
            <a:xfrm>
              <a:off x="4428" y="2886"/>
              <a:ext cx="790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272" name="Text Box 8"/>
            <p:cNvSpPr txBox="1">
              <a:spLocks noChangeArrowheads="1"/>
            </p:cNvSpPr>
            <p:nvPr/>
          </p:nvSpPr>
          <p:spPr bwMode="auto">
            <a:xfrm>
              <a:off x="12687" y="2573"/>
              <a:ext cx="1774" cy="736"/>
            </a:xfrm>
            <a:prstGeom prst="rect">
              <a:avLst/>
            </a:prstGeom>
            <a:noFill/>
            <a:ln w="9525">
              <a:noFill/>
              <a:miter lim="800000"/>
              <a:headEnd/>
              <a:tailEnd/>
            </a:ln>
          </p:spPr>
          <p:txBody>
            <a:bodyPr vert="horz" wrap="square" lIns="60350" tIns="30175" rIns="60350" bIns="30175"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Wide Price Competitive</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11271" name="Text Box 7"/>
            <p:cNvSpPr txBox="1">
              <a:spLocks noChangeArrowheads="1"/>
            </p:cNvSpPr>
            <p:nvPr/>
          </p:nvSpPr>
          <p:spPr bwMode="auto">
            <a:xfrm>
              <a:off x="2928" y="2312"/>
              <a:ext cx="1453" cy="973"/>
            </a:xfrm>
            <a:prstGeom prst="rect">
              <a:avLst/>
            </a:prstGeom>
            <a:noFill/>
            <a:ln w="9525">
              <a:noFill/>
              <a:miter lim="800000"/>
              <a:headEnd/>
              <a:tailEnd/>
            </a:ln>
          </p:spPr>
          <p:txBody>
            <a:bodyPr vert="horz" wrap="square" lIns="60350" tIns="30175" rIns="60350" bIns="30175"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Narrow </a:t>
              </a:r>
              <a:r>
                <a:rPr kumimoji="0" lang="en-US" sz="12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Price</a:t>
              </a:r>
              <a:r>
                <a:rPr kumimoji="0" lang="en-US" sz="105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Competitive</a:t>
              </a:r>
              <a:endParaRPr kumimoji="0" lang="en-US"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11270" name="Text Box 6"/>
            <p:cNvSpPr txBox="1">
              <a:spLocks noChangeArrowheads="1"/>
            </p:cNvSpPr>
            <p:nvPr/>
          </p:nvSpPr>
          <p:spPr bwMode="auto">
            <a:xfrm>
              <a:off x="7618" y="-1208"/>
              <a:ext cx="1648" cy="1052"/>
            </a:xfrm>
            <a:prstGeom prst="rect">
              <a:avLst/>
            </a:prstGeom>
            <a:noFill/>
            <a:ln w="9525">
              <a:noFill/>
              <a:miter lim="800000"/>
              <a:headEnd/>
              <a:tailEnd/>
            </a:ln>
          </p:spPr>
          <p:txBody>
            <a:bodyPr vert="horz" wrap="square" lIns="60350" tIns="30175" rIns="60350" bIns="30175"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Number of Stores (High) </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11269" name="Text Box 5"/>
            <p:cNvSpPr txBox="1">
              <a:spLocks noChangeArrowheads="1"/>
            </p:cNvSpPr>
            <p:nvPr/>
          </p:nvSpPr>
          <p:spPr bwMode="auto">
            <a:xfrm>
              <a:off x="7333" y="5956"/>
              <a:ext cx="1749" cy="736"/>
            </a:xfrm>
            <a:prstGeom prst="rect">
              <a:avLst/>
            </a:prstGeom>
            <a:noFill/>
            <a:ln w="9525">
              <a:noFill/>
              <a:miter lim="800000"/>
              <a:headEnd/>
              <a:tailEnd/>
            </a:ln>
          </p:spPr>
          <p:txBody>
            <a:bodyPr vert="horz" wrap="square" lIns="60350" tIns="30175" rIns="60350" bIns="30175"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Number of Stores (Low) </a:t>
              </a:r>
              <a:endParaRPr kumimoji="0" lang="en-US" sz="3600" b="0" i="0" u="none" strike="noStrike" cap="none" normalizeH="0" baseline="0" dirty="0" smtClean="0">
                <a:ln>
                  <a:noFill/>
                </a:ln>
                <a:solidFill>
                  <a:schemeClr val="tx1"/>
                </a:solidFill>
                <a:effectLst/>
                <a:latin typeface="Arial" pitchFamily="34" charset="0"/>
                <a:cs typeface="Arial" pitchFamily="34" charset="0"/>
              </a:endParaRPr>
            </a:p>
          </p:txBody>
        </p:sp>
        <p:sp>
          <p:nvSpPr>
            <p:cNvPr id="11266" name="Text Box 2"/>
            <p:cNvSpPr txBox="1">
              <a:spLocks noChangeArrowheads="1"/>
            </p:cNvSpPr>
            <p:nvPr/>
          </p:nvSpPr>
          <p:spPr bwMode="auto">
            <a:xfrm>
              <a:off x="8469" y="1752"/>
              <a:ext cx="1362" cy="934"/>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Target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sp>
        <p:nvSpPr>
          <p:cNvPr id="16" name="Date Placeholder 15"/>
          <p:cNvSpPr>
            <a:spLocks noGrp="1"/>
          </p:cNvSpPr>
          <p:nvPr>
            <p:ph type="dt" sz="half" idx="10"/>
          </p:nvPr>
        </p:nvSpPr>
        <p:spPr/>
        <p:txBody>
          <a:bodyPr/>
          <a:lstStyle/>
          <a:p>
            <a:fld id="{D42A0E6A-6C8C-4C34-8B58-536500B0F16E}" type="datetime1">
              <a:rPr lang="en-US" smtClean="0"/>
              <a:pPr/>
              <a:t>2/14/2017</a:t>
            </a:fld>
            <a:endParaRPr lang="en-US"/>
          </a:p>
        </p:txBody>
      </p:sp>
      <p:sp>
        <p:nvSpPr>
          <p:cNvPr id="17" name="Slide Number Placeholder 16"/>
          <p:cNvSpPr>
            <a:spLocks noGrp="1"/>
          </p:cNvSpPr>
          <p:nvPr>
            <p:ph type="sldNum" sz="quarter" idx="12"/>
          </p:nvPr>
        </p:nvSpPr>
        <p:spPr/>
        <p:txBody>
          <a:bodyPr/>
          <a:lstStyle/>
          <a:p>
            <a:fld id="{B9EC2AB6-B5A3-4AB0-BD20-FF253FCB8159}" type="slidenum">
              <a:rPr lang="en-US" smtClean="0"/>
              <a:pPr/>
              <a:t>13</a:t>
            </a:fld>
            <a:endParaRPr lang="en-US"/>
          </a:p>
        </p:txBody>
      </p:sp>
      <p:sp>
        <p:nvSpPr>
          <p:cNvPr id="18" name="Footer Placeholder 17"/>
          <p:cNvSpPr>
            <a:spLocks noGrp="1"/>
          </p:cNvSpPr>
          <p:nvPr>
            <p:ph type="ftr" sz="quarter" idx="11"/>
          </p:nvPr>
        </p:nvSpPr>
        <p:spPr/>
        <p:txBody>
          <a:bodyPr/>
          <a:lstStyle/>
          <a:p>
            <a:r>
              <a:rPr lang="en-US" smtClean="0"/>
              <a:t>(R) Tony Gauvin, UMFK, 2012</a:t>
            </a:r>
            <a:endParaRPr lang="en-US"/>
          </a:p>
        </p:txBody>
      </p:sp>
      <p:pic>
        <p:nvPicPr>
          <p:cNvPr id="19" name="Picture 18" descr="logo.jpg"/>
          <p:cNvPicPr>
            <a:picLocks noChangeAspect="1"/>
          </p:cNvPicPr>
          <p:nvPr/>
        </p:nvPicPr>
        <p:blipFill>
          <a:blip r:embed="rId3" cstate="print"/>
          <a:stretch>
            <a:fillRect/>
          </a:stretch>
        </p:blipFill>
        <p:spPr>
          <a:xfrm>
            <a:off x="5638800" y="1981200"/>
            <a:ext cx="2190750" cy="533400"/>
          </a:xfrm>
          <a:prstGeom prst="rect">
            <a:avLst/>
          </a:prstGeom>
        </p:spPr>
      </p:pic>
      <p:pic>
        <p:nvPicPr>
          <p:cNvPr id="11287" name="Picture 23" descr="http://www.shopsatblackstonevalley.com/mimages/legacy10/storeimages/TargetLogo.jpg"/>
          <p:cNvPicPr>
            <a:picLocks noChangeAspect="1" noChangeArrowheads="1"/>
          </p:cNvPicPr>
          <p:nvPr/>
        </p:nvPicPr>
        <p:blipFill>
          <a:blip r:embed="rId4" cstate="print"/>
          <a:srcRect/>
          <a:stretch>
            <a:fillRect/>
          </a:stretch>
        </p:blipFill>
        <p:spPr bwMode="auto">
          <a:xfrm>
            <a:off x="4572000" y="2819400"/>
            <a:ext cx="750455" cy="9906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CPM</a:t>
            </a:r>
            <a:endParaRPr lang="en-US" dirty="0"/>
          </a:p>
        </p:txBody>
      </p:sp>
      <p:graphicFrame>
        <p:nvGraphicFramePr>
          <p:cNvPr id="4" name="Table 3"/>
          <p:cNvGraphicFramePr>
            <a:graphicFrameLocks noGrp="1"/>
          </p:cNvGraphicFramePr>
          <p:nvPr/>
        </p:nvGraphicFramePr>
        <p:xfrm>
          <a:off x="381001" y="1518289"/>
          <a:ext cx="8077198" cy="4577710"/>
        </p:xfrm>
        <a:graphic>
          <a:graphicData uri="http://schemas.openxmlformats.org/drawingml/2006/table">
            <a:tbl>
              <a:tblPr/>
              <a:tblGrid>
                <a:gridCol w="2575659"/>
                <a:gridCol w="726737"/>
                <a:gridCol w="624721"/>
                <a:gridCol w="994926"/>
                <a:gridCol w="624721"/>
                <a:gridCol w="952857"/>
                <a:gridCol w="633134"/>
                <a:gridCol w="944443"/>
              </a:tblGrid>
              <a:tr h="524863">
                <a:tc gridSpan="2">
                  <a:txBody>
                    <a:bodyPr/>
                    <a:lstStyle/>
                    <a:p>
                      <a:pPr marL="0" marR="0" algn="ctr">
                        <a:spcBef>
                          <a:spcPts val="0"/>
                        </a:spcBef>
                        <a:spcAft>
                          <a:spcPts val="0"/>
                        </a:spcAft>
                      </a:pPr>
                      <a:r>
                        <a:rPr lang="en-US" sz="2000" dirty="0">
                          <a:latin typeface="Arial"/>
                          <a:ea typeface="Times New Roman"/>
                          <a:cs typeface="Tahoma"/>
                        </a:rPr>
                        <a:t> </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2000" b="1" dirty="0">
                          <a:latin typeface="Arial"/>
                          <a:ea typeface="Times New Roman"/>
                          <a:cs typeface="Tahoma"/>
                        </a:rPr>
                        <a:t>Wal-Mart</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2000" b="1" dirty="0">
                          <a:latin typeface="Arial"/>
                          <a:ea typeface="Times New Roman"/>
                          <a:cs typeface="Tahoma"/>
                        </a:rPr>
                        <a:t>Target</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2000" b="1" dirty="0">
                          <a:latin typeface="Arial"/>
                          <a:ea typeface="Times New Roman"/>
                          <a:cs typeface="Tahoma"/>
                        </a:rPr>
                        <a:t>Costco</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r>
              <a:tr h="492914">
                <a:tc>
                  <a:txBody>
                    <a:bodyPr/>
                    <a:lstStyle/>
                    <a:p>
                      <a:pPr marL="0" marR="0">
                        <a:spcBef>
                          <a:spcPts val="0"/>
                        </a:spcBef>
                        <a:spcAft>
                          <a:spcPts val="0"/>
                        </a:spcAft>
                      </a:pPr>
                      <a:r>
                        <a:rPr lang="en-US" sz="1400" b="1">
                          <a:latin typeface="Arial"/>
                          <a:ea typeface="Times New Roman"/>
                          <a:cs typeface="Tahoma"/>
                        </a:rPr>
                        <a:t>Critical Success Factors</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a:latin typeface="Arial"/>
                          <a:ea typeface="Times New Roman"/>
                          <a:cs typeface="Tahoma"/>
                        </a:rPr>
                        <a:t>Weight</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a:latin typeface="Arial"/>
                          <a:ea typeface="Times New Roman"/>
                          <a:cs typeface="Tahoma"/>
                        </a:rPr>
                        <a:t>Rating</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a:latin typeface="Arial"/>
                          <a:ea typeface="Times New Roman"/>
                          <a:cs typeface="Tahoma"/>
                        </a:rPr>
                        <a:t>Weighted Score</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a:latin typeface="Arial"/>
                          <a:ea typeface="Times New Roman"/>
                          <a:cs typeface="Tahoma"/>
                        </a:rPr>
                        <a:t>Rating</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a:latin typeface="Arial"/>
                          <a:ea typeface="Times New Roman"/>
                          <a:cs typeface="Tahoma"/>
                        </a:rPr>
                        <a:t>Weighted Score</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dirty="0">
                          <a:latin typeface="Arial"/>
                          <a:ea typeface="Times New Roman"/>
                          <a:cs typeface="Tahoma"/>
                        </a:rPr>
                        <a:t>Rating</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400" b="1" dirty="0">
                          <a:latin typeface="Arial"/>
                          <a:ea typeface="Times New Roman"/>
                          <a:cs typeface="Tahoma"/>
                        </a:rPr>
                        <a:t>Weighted Score</a:t>
                      </a:r>
                      <a:endParaRPr lang="en-US" sz="1600" dirty="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73841">
                <a:tc>
                  <a:txBody>
                    <a:bodyPr/>
                    <a:lstStyle/>
                    <a:p>
                      <a:pPr marL="0" marR="0">
                        <a:spcBef>
                          <a:spcPts val="0"/>
                        </a:spcBef>
                        <a:spcAft>
                          <a:spcPts val="0"/>
                        </a:spcAft>
                      </a:pPr>
                      <a:r>
                        <a:rPr lang="en-US" sz="1600">
                          <a:latin typeface="Arial"/>
                          <a:ea typeface="Times New Roman"/>
                          <a:cs typeface="Tahoma"/>
                        </a:rPr>
                        <a:t>Advertising</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0.40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0.30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marL="0" marR="0" algn="ctr">
                        <a:spcBef>
                          <a:spcPts val="0"/>
                        </a:spcBef>
                        <a:spcAft>
                          <a:spcPts val="0"/>
                        </a:spcAft>
                      </a:pPr>
                      <a:r>
                        <a:rPr lang="en-US" sz="1600" dirty="0">
                          <a:latin typeface="Arial"/>
                          <a:ea typeface="Times New Roman"/>
                          <a:cs typeface="Tahoma"/>
                        </a:rPr>
                        <a:t>0.20</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r>
              <a:tr h="273841">
                <a:tc>
                  <a:txBody>
                    <a:bodyPr/>
                    <a:lstStyle/>
                    <a:p>
                      <a:pPr marL="0" marR="0">
                        <a:spcBef>
                          <a:spcPts val="0"/>
                        </a:spcBef>
                        <a:spcAft>
                          <a:spcPts val="0"/>
                        </a:spcAft>
                      </a:pPr>
                      <a:r>
                        <a:rPr lang="en-US" sz="1600">
                          <a:latin typeface="Arial"/>
                          <a:ea typeface="Times New Roman"/>
                          <a:cs typeface="Tahoma"/>
                        </a:rPr>
                        <a:t>Service / Product Quality</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0.27</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0.36</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0.18</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Price</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0.40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0.30</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Management</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0.06</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1</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0.03</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Financial Position</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0.36</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0.18</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0.27</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Customer Loyalty</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0.40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0.30</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Product Lines</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0.40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0.30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0.20</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Market Share</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0.06</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0.24</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0.18</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0.12</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Customer Service</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0.18</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0.27</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0.36</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Technology</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0.40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0.30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0.20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Employees</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0.05</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a:latin typeface="Arial"/>
                          <a:ea typeface="Times New Roman"/>
                          <a:cs typeface="Tahoma"/>
                        </a:rPr>
                        <a:t>0.10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1600">
                          <a:latin typeface="Arial"/>
                          <a:ea typeface="Times New Roman"/>
                          <a:cs typeface="Tahoma"/>
                        </a:rPr>
                        <a:t>3</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ctr">
                        <a:spcBef>
                          <a:spcPts val="0"/>
                        </a:spcBef>
                        <a:spcAft>
                          <a:spcPts val="0"/>
                        </a:spcAft>
                      </a:pPr>
                      <a:r>
                        <a:rPr lang="en-US" sz="1600" dirty="0">
                          <a:latin typeface="Arial"/>
                          <a:ea typeface="Times New Roman"/>
                          <a:cs typeface="Tahoma"/>
                        </a:rPr>
                        <a:t>0.15</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a:noFill/>
                    </a:lnB>
                  </a:tcPr>
                </a:tc>
              </a:tr>
              <a:tr h="273841">
                <a:tc>
                  <a:txBody>
                    <a:bodyPr/>
                    <a:lstStyle/>
                    <a:p>
                      <a:pPr marL="0" marR="0">
                        <a:spcBef>
                          <a:spcPts val="0"/>
                        </a:spcBef>
                        <a:spcAft>
                          <a:spcPts val="0"/>
                        </a:spcAft>
                      </a:pPr>
                      <a:r>
                        <a:rPr lang="en-US" sz="1600">
                          <a:latin typeface="Arial"/>
                          <a:ea typeface="Times New Roman"/>
                          <a:cs typeface="Tahoma"/>
                        </a:rPr>
                        <a:t>Global Expansion</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4</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0.36</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1</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0.09</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a:latin typeface="Arial"/>
                          <a:ea typeface="Times New Roman"/>
                          <a:cs typeface="Tahoma"/>
                        </a:rPr>
                        <a:t>2</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dirty="0">
                          <a:latin typeface="Arial"/>
                          <a:ea typeface="Times New Roman"/>
                          <a:cs typeface="Tahoma"/>
                        </a:rPr>
                        <a:t>0.18</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r>
              <a:tr h="273841">
                <a:tc>
                  <a:txBody>
                    <a:bodyPr/>
                    <a:lstStyle/>
                    <a:p>
                      <a:pPr marL="0" marR="0">
                        <a:spcBef>
                          <a:spcPts val="0"/>
                        </a:spcBef>
                        <a:spcAft>
                          <a:spcPts val="0"/>
                        </a:spcAft>
                      </a:pPr>
                      <a:r>
                        <a:rPr lang="en-US" sz="1600" b="1">
                          <a:latin typeface="Arial"/>
                          <a:ea typeface="Times New Roman"/>
                          <a:cs typeface="Tahoma"/>
                        </a:rPr>
                        <a:t>Total</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1.00</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 </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3.60</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 </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2.54</a:t>
                      </a:r>
                      <a:endParaRPr lang="en-US" sz="160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a:latin typeface="Arial"/>
                          <a:ea typeface="Times New Roman"/>
                          <a:cs typeface="Tahoma"/>
                        </a:rPr>
                        <a:t> </a:t>
                      </a:r>
                      <a:endParaRPr lang="en-US" sz="1600">
                        <a:latin typeface="Comic Sans MS"/>
                        <a:ea typeface="Times New Roman"/>
                        <a:cs typeface="Tahoma"/>
                      </a:endParaRPr>
                    </a:p>
                  </a:txBody>
                  <a:tcPr marL="68580" marR="68580"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600" b="1" dirty="0">
                          <a:latin typeface="Arial"/>
                          <a:ea typeface="Times New Roman"/>
                          <a:cs typeface="Tahoma"/>
                        </a:rPr>
                        <a:t>2.49</a:t>
                      </a:r>
                      <a:endParaRPr lang="en-US" sz="1600" dirty="0">
                        <a:latin typeface="Comic Sans MS"/>
                        <a:ea typeface="Times New Roman"/>
                        <a:cs typeface="Tahoma"/>
                      </a:endParaRPr>
                    </a:p>
                  </a:txBody>
                  <a:tcPr marL="68580" marR="68580"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83D97BA9-96F1-4AD8-B6ED-6753E938185F}"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14</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Opportunities</a:t>
            </a:r>
            <a:endParaRPr lang="en-US" dirty="0"/>
          </a:p>
        </p:txBody>
      </p:sp>
      <p:sp>
        <p:nvSpPr>
          <p:cNvPr id="3" name="Content Placeholder 2"/>
          <p:cNvSpPr>
            <a:spLocks noGrp="1"/>
          </p:cNvSpPr>
          <p:nvPr>
            <p:ph idx="1"/>
          </p:nvPr>
        </p:nvSpPr>
        <p:spPr/>
        <p:txBody>
          <a:bodyPr>
            <a:normAutofit fontScale="70000" lnSpcReduction="20000"/>
          </a:bodyPr>
          <a:lstStyle/>
          <a:p>
            <a:pPr marL="514350" lvl="0" indent="-514350">
              <a:buFont typeface="+mj-lt"/>
              <a:buAutoNum type="arabicPeriod"/>
            </a:pPr>
            <a:r>
              <a:rPr lang="en-US" dirty="0"/>
              <a:t>Asian markets has been untapped by mass retailers</a:t>
            </a:r>
          </a:p>
          <a:p>
            <a:pPr marL="514350" lvl="0" indent="-514350">
              <a:buFont typeface="+mj-lt"/>
              <a:buAutoNum type="arabicPeriod"/>
            </a:pPr>
            <a:r>
              <a:rPr lang="en-US" dirty="0"/>
              <a:t>Not too many mass retailers in European markets</a:t>
            </a:r>
          </a:p>
          <a:p>
            <a:pPr marL="514350" lvl="0" indent="-514350">
              <a:buFont typeface="+mj-lt"/>
              <a:buAutoNum type="arabicPeriod"/>
            </a:pPr>
            <a:r>
              <a:rPr lang="en-US" dirty="0"/>
              <a:t>Demand for buying in bulk and save money is high</a:t>
            </a:r>
          </a:p>
          <a:p>
            <a:pPr marL="514350" lvl="0" indent="-514350">
              <a:buFont typeface="+mj-lt"/>
              <a:buAutoNum type="arabicPeriod"/>
            </a:pPr>
            <a:r>
              <a:rPr lang="en-US" dirty="0"/>
              <a:t>Competitors have not tapped into many available markets overseas</a:t>
            </a:r>
          </a:p>
          <a:p>
            <a:pPr marL="514350" lvl="0" indent="-514350">
              <a:buFont typeface="+mj-lt"/>
              <a:buAutoNum type="arabicPeriod"/>
            </a:pPr>
            <a:r>
              <a:rPr lang="en-US" dirty="0"/>
              <a:t>Expected Increase in retail sales among low priced stores</a:t>
            </a:r>
          </a:p>
          <a:p>
            <a:pPr marL="514350" lvl="0" indent="-514350">
              <a:buFont typeface="+mj-lt"/>
              <a:buAutoNum type="arabicPeriod"/>
            </a:pPr>
            <a:r>
              <a:rPr lang="en-US" dirty="0"/>
              <a:t>Many large retailers have several stores </a:t>
            </a:r>
            <a:r>
              <a:rPr lang="en-US" dirty="0" smtClean="0"/>
              <a:t>scaled back or </a:t>
            </a:r>
            <a:r>
              <a:rPr lang="en-US" dirty="0"/>
              <a:t>closed permanently</a:t>
            </a:r>
          </a:p>
          <a:p>
            <a:pPr marL="514350" lvl="0" indent="-514350">
              <a:buFont typeface="+mj-lt"/>
              <a:buAutoNum type="arabicPeriod"/>
            </a:pPr>
            <a:r>
              <a:rPr lang="en-US" dirty="0"/>
              <a:t>High entry barriers for a company to open too many stores quickly</a:t>
            </a:r>
          </a:p>
          <a:p>
            <a:pPr marL="514350" lvl="0" indent="-514350">
              <a:buFont typeface="+mj-lt"/>
              <a:buAutoNum type="arabicPeriod"/>
            </a:pPr>
            <a:r>
              <a:rPr lang="en-US" dirty="0"/>
              <a:t>Due to weak economy and job cut backs and lay-offs, many consumers are switching to substitute products such as private label products</a:t>
            </a:r>
          </a:p>
        </p:txBody>
      </p:sp>
      <p:sp>
        <p:nvSpPr>
          <p:cNvPr id="4" name="Date Placeholder 3"/>
          <p:cNvSpPr>
            <a:spLocks noGrp="1"/>
          </p:cNvSpPr>
          <p:nvPr>
            <p:ph type="dt" sz="half" idx="10"/>
          </p:nvPr>
        </p:nvSpPr>
        <p:spPr/>
        <p:txBody>
          <a:bodyPr/>
          <a:lstStyle/>
          <a:p>
            <a:fld id="{85F5D5C6-E302-4AC3-BF52-E66E326DF673}"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15</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Threats</a:t>
            </a:r>
            <a:endParaRPr lang="en-US" dirty="0"/>
          </a:p>
        </p:txBody>
      </p:sp>
      <p:sp>
        <p:nvSpPr>
          <p:cNvPr id="3" name="Content Placeholder 2"/>
          <p:cNvSpPr>
            <a:spLocks noGrp="1"/>
          </p:cNvSpPr>
          <p:nvPr>
            <p:ph idx="1"/>
          </p:nvPr>
        </p:nvSpPr>
        <p:spPr/>
        <p:txBody>
          <a:bodyPr>
            <a:normAutofit fontScale="70000" lnSpcReduction="20000"/>
          </a:bodyPr>
          <a:lstStyle/>
          <a:p>
            <a:pPr marL="514350" lvl="0" indent="-514350">
              <a:buFont typeface="+mj-lt"/>
              <a:buAutoNum type="arabicPeriod"/>
            </a:pPr>
            <a:r>
              <a:rPr lang="en-US" dirty="0"/>
              <a:t>Tense competition between retailers by offering low everyday prices</a:t>
            </a:r>
          </a:p>
          <a:p>
            <a:pPr marL="514350" lvl="0" indent="-514350">
              <a:buFont typeface="+mj-lt"/>
              <a:buAutoNum type="arabicPeriod"/>
            </a:pPr>
            <a:r>
              <a:rPr lang="en-US" dirty="0"/>
              <a:t>Weak economic conditions causing many to cut back on large item products</a:t>
            </a:r>
          </a:p>
          <a:p>
            <a:pPr marL="514350" lvl="0" indent="-514350">
              <a:buFont typeface="+mj-lt"/>
              <a:buAutoNum type="arabicPeriod"/>
            </a:pPr>
            <a:r>
              <a:rPr lang="en-US" dirty="0"/>
              <a:t>Unemployment is increasing causing cutback in buying brand-name products</a:t>
            </a:r>
          </a:p>
          <a:p>
            <a:pPr marL="514350" lvl="0" indent="-514350">
              <a:buFont typeface="+mj-lt"/>
              <a:buAutoNum type="arabicPeriod"/>
            </a:pPr>
            <a:r>
              <a:rPr lang="en-US" dirty="0"/>
              <a:t>Increase in fuel cost could impact the purchasing power of the consumers</a:t>
            </a:r>
          </a:p>
          <a:p>
            <a:pPr marL="514350" lvl="0" indent="-514350">
              <a:buFont typeface="+mj-lt"/>
              <a:buAutoNum type="arabicPeriod"/>
            </a:pPr>
            <a:r>
              <a:rPr lang="en-US" dirty="0"/>
              <a:t>Increase in fuel cost could cause suppliers to raise their prices</a:t>
            </a:r>
          </a:p>
          <a:p>
            <a:pPr marL="514350" lvl="0" indent="-514350">
              <a:buFont typeface="+mj-lt"/>
              <a:buAutoNum type="arabicPeriod"/>
            </a:pPr>
            <a:r>
              <a:rPr lang="en-US" dirty="0"/>
              <a:t>Consumer confidence is lower due to decline in U.S. economy</a:t>
            </a:r>
          </a:p>
          <a:p>
            <a:pPr marL="514350" lvl="0" indent="-514350">
              <a:buFont typeface="+mj-lt"/>
              <a:buAutoNum type="arabicPeriod"/>
            </a:pPr>
            <a:r>
              <a:rPr lang="en-US" dirty="0"/>
              <a:t>Costco has gaining market share by having higher sales against Sam’s Club by approximately $30 billion</a:t>
            </a:r>
          </a:p>
          <a:p>
            <a:pPr marL="514350" indent="-514350">
              <a:buNone/>
            </a:pPr>
            <a:endParaRPr lang="en-US" dirty="0"/>
          </a:p>
        </p:txBody>
      </p:sp>
      <p:sp>
        <p:nvSpPr>
          <p:cNvPr id="4" name="Date Placeholder 3"/>
          <p:cNvSpPr>
            <a:spLocks noGrp="1"/>
          </p:cNvSpPr>
          <p:nvPr>
            <p:ph type="dt" sz="half" idx="10"/>
          </p:nvPr>
        </p:nvSpPr>
        <p:spPr/>
        <p:txBody>
          <a:bodyPr/>
          <a:lstStyle/>
          <a:p>
            <a:fld id="{C26EA9C9-51C8-419A-8B0A-C5813060B873}"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16</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EFE</a:t>
            </a:r>
            <a:endParaRPr lang="en-US" dirty="0"/>
          </a:p>
        </p:txBody>
      </p:sp>
      <p:graphicFrame>
        <p:nvGraphicFramePr>
          <p:cNvPr id="4" name="Table 3"/>
          <p:cNvGraphicFramePr>
            <a:graphicFrameLocks noGrp="1"/>
          </p:cNvGraphicFramePr>
          <p:nvPr/>
        </p:nvGraphicFramePr>
        <p:xfrm>
          <a:off x="304800" y="1384274"/>
          <a:ext cx="8458199" cy="4855963"/>
        </p:xfrm>
        <a:graphic>
          <a:graphicData uri="http://schemas.openxmlformats.org/drawingml/2006/table">
            <a:tbl>
              <a:tblPr/>
              <a:tblGrid>
                <a:gridCol w="5029200"/>
                <a:gridCol w="1066800"/>
                <a:gridCol w="1055192"/>
                <a:gridCol w="1307007"/>
              </a:tblGrid>
              <a:tr h="203153">
                <a:tc>
                  <a:txBody>
                    <a:bodyPr/>
                    <a:lstStyle/>
                    <a:p>
                      <a:pPr marL="0" marR="0">
                        <a:spcBef>
                          <a:spcPts val="0"/>
                        </a:spcBef>
                        <a:spcAft>
                          <a:spcPts val="0"/>
                        </a:spcAft>
                      </a:pPr>
                      <a:r>
                        <a:rPr lang="en-US" sz="1400" b="1" dirty="0">
                          <a:latin typeface="Arial"/>
                          <a:ea typeface="Times New Roman"/>
                          <a:cs typeface="Tahoma"/>
                        </a:rPr>
                        <a:t>Key External Factors</a:t>
                      </a:r>
                      <a:endParaRPr lang="en-US" sz="1200" dirty="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a:latin typeface="Arial"/>
                          <a:ea typeface="Times New Roman"/>
                          <a:cs typeface="Tahoma"/>
                        </a:rPr>
                        <a:t>Weight</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a:latin typeface="Arial"/>
                          <a:ea typeface="Times New Roman"/>
                          <a:cs typeface="Tahoma"/>
                        </a:rPr>
                        <a:t>Rating</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a:latin typeface="Arial"/>
                          <a:ea typeface="Times New Roman"/>
                          <a:cs typeface="Tahoma"/>
                        </a:rPr>
                        <a:t>Weighted Score</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663">
                <a:tc>
                  <a:txBody>
                    <a:bodyPr/>
                    <a:lstStyle/>
                    <a:p>
                      <a:pPr marL="0" marR="0">
                        <a:spcBef>
                          <a:spcPts val="0"/>
                        </a:spcBef>
                        <a:spcAft>
                          <a:spcPts val="0"/>
                        </a:spcAft>
                      </a:pPr>
                      <a:r>
                        <a:rPr lang="en-US" sz="1200" b="1">
                          <a:latin typeface="Arial"/>
                          <a:ea typeface="Times New Roman"/>
                          <a:cs typeface="Tahoma"/>
                        </a:rPr>
                        <a:t>Opportunities</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200" b="1">
                          <a:latin typeface="Arial"/>
                          <a:ea typeface="Times New Roman"/>
                          <a:cs typeface="Tahoma"/>
                        </a:rPr>
                        <a:t> </a:t>
                      </a:r>
                      <a:endParaRPr lang="en-US" sz="1200">
                        <a:latin typeface="Comic Sans MS"/>
                        <a:ea typeface="Times New Roman"/>
                        <a:cs typeface="Tahoma"/>
                      </a:endParaRPr>
                    </a:p>
                  </a:txBody>
                  <a:tcPr marL="34016" marR="3401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200" b="1">
                          <a:latin typeface="Arial"/>
                          <a:ea typeface="Times New Roman"/>
                          <a:cs typeface="Tahoma"/>
                        </a:rPr>
                        <a:t> </a:t>
                      </a:r>
                      <a:endParaRPr lang="en-US" sz="1200">
                        <a:latin typeface="Comic Sans MS"/>
                        <a:ea typeface="Times New Roman"/>
                        <a:cs typeface="Tahoma"/>
                      </a:endParaRPr>
                    </a:p>
                  </a:txBody>
                  <a:tcPr marL="34016" marR="3401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200" b="1">
                          <a:latin typeface="Arial"/>
                          <a:ea typeface="Times New Roman"/>
                          <a:cs typeface="Tahoma"/>
                        </a:rPr>
                        <a:t> </a:t>
                      </a:r>
                      <a:endParaRPr lang="en-US" sz="1200">
                        <a:latin typeface="Comic Sans MS"/>
                        <a:ea typeface="Times New Roman"/>
                        <a:cs typeface="Tahoma"/>
                      </a:endParaRPr>
                    </a:p>
                  </a:txBody>
                  <a:tcPr marL="34016" marR="34016"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Asian markets has been untapped by mass retailers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0.05</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Not too many mass retailers in European markets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0.16</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Demand for buying in bulk and save money is high</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Competitors have not tapped into many available markets overseas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0.07</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2</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Expected Increase in retail sales among low priced stores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Many large retailers have several stores or closed permanently</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0.09</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2</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High entry barriers for a company to open too many stores quickly</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0.16</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32604">
                <a:tc>
                  <a:txBody>
                    <a:bodyPr/>
                    <a:lstStyle/>
                    <a:p>
                      <a:pPr marL="0" marR="0" lvl="0" indent="-342900">
                        <a:spcBef>
                          <a:spcPts val="0"/>
                        </a:spcBef>
                        <a:spcAft>
                          <a:spcPts val="0"/>
                        </a:spcAft>
                        <a:buFont typeface="+mj-lt"/>
                        <a:buNone/>
                        <a:tabLst>
                          <a:tab pos="228600" algn="l"/>
                        </a:tabLst>
                      </a:pPr>
                      <a:r>
                        <a:rPr lang="en-US" sz="1200" dirty="0">
                          <a:latin typeface="Arial"/>
                          <a:ea typeface="Times New Roman"/>
                          <a:cs typeface="Tahoma"/>
                        </a:rPr>
                        <a:t>Due to weak economy and job cut backs and lay-offs, many consumers are switching to substitute products such as private label products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0.07</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2837">
                <a:tc>
                  <a:txBody>
                    <a:bodyPr/>
                    <a:lstStyle/>
                    <a:p>
                      <a:pPr marL="0" marR="0">
                        <a:spcBef>
                          <a:spcPts val="0"/>
                        </a:spcBef>
                        <a:spcAft>
                          <a:spcPts val="0"/>
                        </a:spcAft>
                      </a:pPr>
                      <a:r>
                        <a:rPr lang="en-US" sz="1200" b="1">
                          <a:latin typeface="Arial"/>
                          <a:ea typeface="Times New Roman"/>
                          <a:cs typeface="Tahoma"/>
                        </a:rPr>
                        <a:t>Threats</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200">
                        <a:latin typeface="Comic Sans MS"/>
                        <a:ea typeface="Times New Roman"/>
                        <a:cs typeface="Tahoma"/>
                      </a:endParaRPr>
                    </a:p>
                  </a:txBody>
                  <a:tcPr marL="34016" marR="3401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200">
                        <a:latin typeface="Comic Sans MS"/>
                        <a:ea typeface="Times New Roman"/>
                        <a:cs typeface="Tahoma"/>
                      </a:endParaRPr>
                    </a:p>
                  </a:txBody>
                  <a:tcPr marL="34016" marR="3401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1200" b="1">
                          <a:latin typeface="Arial"/>
                          <a:ea typeface="Times New Roman"/>
                          <a:cs typeface="Tahoma"/>
                        </a:rPr>
                        <a:t> </a:t>
                      </a:r>
                      <a:endParaRPr lang="en-US" sz="1200">
                        <a:latin typeface="Comic Sans MS"/>
                        <a:ea typeface="Times New Roman"/>
                        <a:cs typeface="Tahoma"/>
                      </a:endParaRPr>
                    </a:p>
                  </a:txBody>
                  <a:tcPr marL="34016" marR="34016"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Tense competition between retailers by offering low everyday prices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0" marR="0" lvl="0" indent="-342900">
                        <a:spcBef>
                          <a:spcPts val="0"/>
                        </a:spcBef>
                        <a:spcAft>
                          <a:spcPts val="0"/>
                        </a:spcAft>
                        <a:buFont typeface="+mj-lt"/>
                        <a:buNone/>
                        <a:tabLst>
                          <a:tab pos="228600" algn="l"/>
                        </a:tabLst>
                      </a:pPr>
                      <a:r>
                        <a:rPr lang="en-US" sz="1200" dirty="0">
                          <a:latin typeface="Arial"/>
                          <a:ea typeface="Times New Roman"/>
                          <a:cs typeface="Tahoma"/>
                        </a:rPr>
                        <a:t>Weak economic conditions causing many to cut back on large item products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0.07</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0" marR="0" lvl="0" indent="-342900">
                        <a:spcBef>
                          <a:spcPts val="0"/>
                        </a:spcBef>
                        <a:spcAft>
                          <a:spcPts val="0"/>
                        </a:spcAft>
                        <a:buFont typeface="+mj-lt"/>
                        <a:buNone/>
                        <a:tabLst>
                          <a:tab pos="228600" algn="l"/>
                        </a:tabLst>
                      </a:pPr>
                      <a:r>
                        <a:rPr lang="en-US" sz="1200" dirty="0">
                          <a:latin typeface="Arial"/>
                          <a:ea typeface="Times New Roman"/>
                          <a:cs typeface="Tahoma"/>
                        </a:rPr>
                        <a:t>Unemployment is increasing causing cutback in buying brand-name products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0.06</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Increase in fuel cost could impact the purchasing power of the consumers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0.24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Increase in fuel cost could cause suppliers to raise their prices</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0.06</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342900" marR="0" lvl="0" indent="-342900">
                        <a:spcBef>
                          <a:spcPts val="0"/>
                        </a:spcBef>
                        <a:spcAft>
                          <a:spcPts val="0"/>
                        </a:spcAft>
                        <a:buFont typeface="+mj-lt"/>
                        <a:buNone/>
                        <a:tabLst>
                          <a:tab pos="228600" algn="l"/>
                        </a:tabLst>
                      </a:pPr>
                      <a:r>
                        <a:rPr lang="en-US" sz="1200" dirty="0">
                          <a:latin typeface="Arial"/>
                          <a:ea typeface="Times New Roman"/>
                          <a:cs typeface="Tahoma"/>
                        </a:rPr>
                        <a:t>Consumer confidence is lower due to decline in economy</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0.05</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3</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0.15</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9453">
                <a:tc>
                  <a:txBody>
                    <a:bodyPr/>
                    <a:lstStyle/>
                    <a:p>
                      <a:pPr marL="0" marR="0" lvl="0" indent="-342900">
                        <a:spcBef>
                          <a:spcPts val="0"/>
                        </a:spcBef>
                        <a:spcAft>
                          <a:spcPts val="0"/>
                        </a:spcAft>
                        <a:buFont typeface="+mj-lt"/>
                        <a:buNone/>
                        <a:tabLst>
                          <a:tab pos="228600" algn="l"/>
                        </a:tabLst>
                      </a:pPr>
                      <a:r>
                        <a:rPr lang="en-US" sz="1200" dirty="0">
                          <a:latin typeface="Arial"/>
                          <a:ea typeface="Times New Roman"/>
                          <a:cs typeface="Tahoma"/>
                        </a:rPr>
                        <a:t>Costco has gaining market share by having higher sales against Sam's Club by approximately $30 billion</a:t>
                      </a:r>
                      <a:endParaRPr lang="en-US" sz="1200" dirty="0">
                        <a:latin typeface="Comic Sans MS"/>
                        <a:ea typeface="Times New Roman"/>
                        <a:cs typeface="Tahoma"/>
                      </a:endParaRPr>
                    </a:p>
                  </a:txBody>
                  <a:tcPr marL="34016" marR="34016"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2</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0" marR="0" lvl="0" indent="-342900">
                        <a:spcBef>
                          <a:spcPts val="0"/>
                        </a:spcBef>
                        <a:spcAft>
                          <a:spcPts val="0"/>
                        </a:spcAft>
                        <a:buFont typeface="+mj-lt"/>
                        <a:buNone/>
                        <a:tabLst>
                          <a:tab pos="228600" algn="l"/>
                        </a:tabLst>
                      </a:pPr>
                      <a:r>
                        <a:rPr lang="en-US" sz="1200" dirty="0">
                          <a:latin typeface="Arial"/>
                          <a:ea typeface="Times New Roman"/>
                          <a:cs typeface="Tahoma"/>
                        </a:rPr>
                        <a:t>Target for false or bogus law suits related to labor and general liability law suits</a:t>
                      </a:r>
                      <a:endParaRPr lang="en-US" sz="1200" dirty="0">
                        <a:latin typeface="Comic Sans MS"/>
                        <a:ea typeface="Times New Roman"/>
                        <a:cs typeface="Tahoma"/>
                      </a:endParaRPr>
                    </a:p>
                  </a:txBody>
                  <a:tcPr marL="34016" marR="34016"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0.04</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2</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a:latin typeface="Arial"/>
                          <a:ea typeface="Times New Roman"/>
                          <a:cs typeface="Tahoma"/>
                        </a:rPr>
                        <a:t>0.08</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153">
                <a:tc>
                  <a:txBody>
                    <a:bodyPr/>
                    <a:lstStyle/>
                    <a:p>
                      <a:pPr marL="0" marR="0">
                        <a:spcBef>
                          <a:spcPts val="0"/>
                        </a:spcBef>
                        <a:spcAft>
                          <a:spcPts val="0"/>
                        </a:spcAft>
                      </a:pPr>
                      <a:r>
                        <a:rPr lang="en-US" sz="1400" b="1">
                          <a:latin typeface="Arial"/>
                          <a:ea typeface="Times New Roman"/>
                          <a:cs typeface="Tahoma"/>
                        </a:rPr>
                        <a:t>Total</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a:latin typeface="Arial"/>
                          <a:ea typeface="Times New Roman"/>
                          <a:cs typeface="Tahoma"/>
                        </a:rPr>
                        <a:t>1.00</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a:latin typeface="Arial"/>
                          <a:ea typeface="Times New Roman"/>
                          <a:cs typeface="Tahoma"/>
                        </a:rPr>
                        <a:t> </a:t>
                      </a:r>
                      <a:endParaRPr lang="en-US" sz="120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200" b="1" dirty="0">
                          <a:latin typeface="Arial"/>
                          <a:ea typeface="Times New Roman"/>
                          <a:cs typeface="Tahoma"/>
                        </a:rPr>
                        <a:t>3.09</a:t>
                      </a:r>
                      <a:endParaRPr lang="en-US" sz="1200" dirty="0">
                        <a:latin typeface="Comic Sans MS"/>
                        <a:ea typeface="Times New Roman"/>
                        <a:cs typeface="Tahoma"/>
                      </a:endParaRPr>
                    </a:p>
                  </a:txBody>
                  <a:tcPr marL="34016" marR="34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6128F700-8470-44D8-B9A5-91AA5EF6A75D}"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17</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Internal Assessment</a:t>
            </a:r>
            <a:br>
              <a:rPr lang="en-US" dirty="0" smtClean="0"/>
            </a:br>
            <a:endParaRPr lang="en-US" dirty="0"/>
          </a:p>
        </p:txBody>
      </p:sp>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18</a:t>
            </a:fld>
            <a:endParaRPr lang="en-US"/>
          </a:p>
        </p:txBody>
      </p:sp>
      <p:pic>
        <p:nvPicPr>
          <p:cNvPr id="47106" name="Picture 2" descr="C:\Users\tonyg\Downloads\Walmart_Electronics_Department.jpg"/>
          <p:cNvPicPr>
            <a:picLocks noChangeAspect="1" noChangeArrowheads="1"/>
          </p:cNvPicPr>
          <p:nvPr/>
        </p:nvPicPr>
        <p:blipFill>
          <a:blip r:embed="rId2" cstate="print"/>
          <a:srcRect/>
          <a:stretch>
            <a:fillRect/>
          </a:stretch>
        </p:blipFill>
        <p:spPr bwMode="auto">
          <a:xfrm>
            <a:off x="1676400" y="304800"/>
            <a:ext cx="5784471" cy="3830637"/>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Board of Directors</a:t>
            </a:r>
            <a:endParaRPr lang="en-US" dirty="0"/>
          </a:p>
        </p:txBody>
      </p:sp>
      <p:sp>
        <p:nvSpPr>
          <p:cNvPr id="4" name="Date Placeholder 3"/>
          <p:cNvSpPr>
            <a:spLocks noGrp="1"/>
          </p:cNvSpPr>
          <p:nvPr>
            <p:ph type="dt" sz="half" idx="10"/>
          </p:nvPr>
        </p:nvSpPr>
        <p:spPr/>
        <p:txBody>
          <a:bodyPr/>
          <a:lstStyle/>
          <a:p>
            <a:fld id="{F01FB98E-C9F9-4FE8-965C-26DC97185D3A}"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19</a:t>
            </a:fld>
            <a:endParaRPr lang="en-US"/>
          </a:p>
        </p:txBody>
      </p:sp>
      <p:pic>
        <p:nvPicPr>
          <p:cNvPr id="57346" name="Picture 2"/>
          <p:cNvPicPr>
            <a:picLocks noChangeAspect="1" noChangeArrowheads="1"/>
          </p:cNvPicPr>
          <p:nvPr/>
        </p:nvPicPr>
        <p:blipFill>
          <a:blip r:embed="rId2" cstate="print"/>
          <a:srcRect/>
          <a:stretch>
            <a:fillRect/>
          </a:stretch>
        </p:blipFill>
        <p:spPr bwMode="auto">
          <a:xfrm>
            <a:off x="1295400" y="1447800"/>
            <a:ext cx="6086475" cy="4490916"/>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Organizational Chart </a:t>
            </a:r>
            <a:endParaRPr lang="en-US" dirty="0"/>
          </a:p>
        </p:txBody>
      </p:sp>
      <p:sp>
        <p:nvSpPr>
          <p:cNvPr id="3" name="Date Placeholder 2"/>
          <p:cNvSpPr>
            <a:spLocks noGrp="1"/>
          </p:cNvSpPr>
          <p:nvPr>
            <p:ph type="dt" sz="half" idx="10"/>
          </p:nvPr>
        </p:nvSpPr>
        <p:spPr/>
        <p:txBody>
          <a:bodyPr/>
          <a:lstStyle/>
          <a:p>
            <a:fld id="{920D6F87-31A4-400E-A141-5C5E7D14C6F9}" type="datetime1">
              <a:rPr lang="en-US" smtClean="0"/>
              <a:pPr/>
              <a:t>2/14/2017</a:t>
            </a:fld>
            <a:endParaRPr lang="en-US"/>
          </a:p>
        </p:txBody>
      </p:sp>
      <p:sp>
        <p:nvSpPr>
          <p:cNvPr id="4" name="Footer Placeholder 3"/>
          <p:cNvSpPr>
            <a:spLocks noGrp="1"/>
          </p:cNvSpPr>
          <p:nvPr>
            <p:ph type="ftr" sz="quarter" idx="11"/>
          </p:nvPr>
        </p:nvSpPr>
        <p:spPr/>
        <p:txBody>
          <a:bodyPr/>
          <a:lstStyle/>
          <a:p>
            <a:r>
              <a:rPr lang="en-US" smtClean="0"/>
              <a:t>(R) Tony Gauvin, UMFK, 2012</a:t>
            </a:r>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20</a:t>
            </a:fld>
            <a:endParaRPr lang="en-US"/>
          </a:p>
        </p:txBody>
      </p:sp>
      <p:graphicFrame>
        <p:nvGraphicFramePr>
          <p:cNvPr id="6" name="Diagram 5"/>
          <p:cNvGraphicFramePr/>
          <p:nvPr/>
        </p:nvGraphicFramePr>
        <p:xfrm>
          <a:off x="228600" y="762000"/>
          <a:ext cx="81534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2667000" cy="3001962"/>
          </a:xfrm>
        </p:spPr>
        <p:txBody>
          <a:bodyPr>
            <a:normAutofit/>
          </a:bodyPr>
          <a:lstStyle/>
          <a:p>
            <a:r>
              <a:rPr lang="en-US" sz="3200" dirty="0" smtClean="0"/>
              <a:t>Consolidated</a:t>
            </a:r>
            <a:br>
              <a:rPr lang="en-US" sz="3200" dirty="0" smtClean="0"/>
            </a:br>
            <a:r>
              <a:rPr lang="en-US" sz="3200" dirty="0" smtClean="0"/>
              <a:t>Statements of Income</a:t>
            </a:r>
            <a:endParaRPr lang="en-US" sz="3200" dirty="0"/>
          </a:p>
        </p:txBody>
      </p:sp>
      <p:pic>
        <p:nvPicPr>
          <p:cNvPr id="41986" name="Picture 2"/>
          <p:cNvPicPr>
            <a:picLocks noChangeAspect="1" noChangeArrowheads="1"/>
          </p:cNvPicPr>
          <p:nvPr/>
        </p:nvPicPr>
        <p:blipFill>
          <a:blip r:embed="rId2" cstate="print">
            <a:lum bright="5000"/>
          </a:blip>
          <a:srcRect/>
          <a:stretch>
            <a:fillRect/>
          </a:stretch>
        </p:blipFill>
        <p:spPr bwMode="auto">
          <a:xfrm>
            <a:off x="3200400" y="0"/>
            <a:ext cx="5765454" cy="6562725"/>
          </a:xfrm>
          <a:prstGeom prst="rect">
            <a:avLst/>
          </a:prstGeom>
          <a:noFill/>
          <a:ln w="9525">
            <a:noFill/>
            <a:miter lim="800000"/>
            <a:headEnd/>
            <a:tailEnd/>
          </a:ln>
          <a:effectLst>
            <a:outerShdw blurRad="50800" dist="38100" dir="2700000" algn="tl" rotWithShape="0">
              <a:prstClr val="black">
                <a:alpha val="40000"/>
              </a:prstClr>
            </a:outerShdw>
          </a:effectLst>
        </p:spPr>
      </p:pic>
      <p:sp>
        <p:nvSpPr>
          <p:cNvPr id="6" name="Date Placeholder 5"/>
          <p:cNvSpPr>
            <a:spLocks noGrp="1"/>
          </p:cNvSpPr>
          <p:nvPr>
            <p:ph type="dt" sz="half" idx="10"/>
          </p:nvPr>
        </p:nvSpPr>
        <p:spPr/>
        <p:txBody>
          <a:bodyPr/>
          <a:lstStyle/>
          <a:p>
            <a:fld id="{488EB7CF-E883-45D1-87B7-40D66D7F70EE}" type="datetime1">
              <a:rPr lang="en-US" smtClean="0"/>
              <a:pPr/>
              <a:t>2/14/2017</a:t>
            </a:fld>
            <a:endParaRPr lang="en-US"/>
          </a:p>
        </p:txBody>
      </p:sp>
      <p:sp>
        <p:nvSpPr>
          <p:cNvPr id="7" name="Slide Number Placeholder 6"/>
          <p:cNvSpPr>
            <a:spLocks noGrp="1"/>
          </p:cNvSpPr>
          <p:nvPr>
            <p:ph type="sldNum" sz="quarter" idx="12"/>
          </p:nvPr>
        </p:nvSpPr>
        <p:spPr/>
        <p:txBody>
          <a:bodyPr/>
          <a:lstStyle/>
          <a:p>
            <a:fld id="{B9EC2AB6-B5A3-4AB0-BD20-FF253FCB8159}" type="slidenum">
              <a:rPr lang="en-US" smtClean="0"/>
              <a:pPr/>
              <a:t>21</a:t>
            </a:fld>
            <a:endParaRPr lang="en-US"/>
          </a:p>
        </p:txBody>
      </p:sp>
      <p:sp>
        <p:nvSpPr>
          <p:cNvPr id="8" name="Footer Placeholder 7"/>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3352800" cy="2620962"/>
          </a:xfrm>
        </p:spPr>
        <p:txBody>
          <a:bodyPr>
            <a:normAutofit/>
          </a:bodyPr>
          <a:lstStyle/>
          <a:p>
            <a:r>
              <a:rPr lang="en-US" dirty="0" smtClean="0"/>
              <a:t>Consolidated Balance </a:t>
            </a:r>
            <a:br>
              <a:rPr lang="en-US" dirty="0" smtClean="0"/>
            </a:br>
            <a:r>
              <a:rPr lang="en-US" dirty="0" smtClean="0"/>
              <a:t>Sheets</a:t>
            </a:r>
            <a:endParaRPr lang="en-US" dirty="0"/>
          </a:p>
        </p:txBody>
      </p:sp>
      <p:pic>
        <p:nvPicPr>
          <p:cNvPr id="43010" name="Picture 2"/>
          <p:cNvPicPr>
            <a:picLocks noChangeAspect="1" noChangeArrowheads="1"/>
          </p:cNvPicPr>
          <p:nvPr/>
        </p:nvPicPr>
        <p:blipFill>
          <a:blip r:embed="rId2" cstate="print"/>
          <a:srcRect/>
          <a:stretch>
            <a:fillRect/>
          </a:stretch>
        </p:blipFill>
        <p:spPr bwMode="auto">
          <a:xfrm>
            <a:off x="3688866" y="1"/>
            <a:ext cx="5455133" cy="6553199"/>
          </a:xfrm>
          <a:prstGeom prst="rect">
            <a:avLst/>
          </a:prstGeom>
          <a:noFill/>
          <a:ln w="9525">
            <a:noFill/>
            <a:miter lim="800000"/>
            <a:headEnd/>
            <a:tailEnd/>
          </a:ln>
          <a:effectLst>
            <a:outerShdw blurRad="50800" dist="38100" dir="2700000" algn="tl" rotWithShape="0">
              <a:prstClr val="black">
                <a:alpha val="40000"/>
              </a:prstClr>
            </a:outerShdw>
          </a:effectLst>
        </p:spPr>
      </p:pic>
      <p:pic>
        <p:nvPicPr>
          <p:cNvPr id="43011" name="Picture 3"/>
          <p:cNvPicPr>
            <a:picLocks noChangeAspect="1" noChangeArrowheads="1"/>
          </p:cNvPicPr>
          <p:nvPr/>
        </p:nvPicPr>
        <p:blipFill>
          <a:blip r:embed="rId3" cstate="print"/>
          <a:srcRect/>
          <a:stretch>
            <a:fillRect/>
          </a:stretch>
        </p:blipFill>
        <p:spPr bwMode="auto">
          <a:xfrm>
            <a:off x="533400" y="3048000"/>
            <a:ext cx="2967037" cy="991595"/>
          </a:xfrm>
          <a:prstGeom prst="rect">
            <a:avLst/>
          </a:prstGeom>
          <a:noFill/>
          <a:ln w="9525">
            <a:noFill/>
            <a:miter lim="800000"/>
            <a:headEnd/>
            <a:tailEnd/>
          </a:ln>
          <a:effectLst>
            <a:outerShdw blurRad="50800" dist="38100" dir="2700000" algn="tl" rotWithShape="0">
              <a:prstClr val="black">
                <a:alpha val="40000"/>
              </a:prstClr>
            </a:outerShdw>
          </a:effectLst>
        </p:spPr>
      </p:pic>
      <p:sp>
        <p:nvSpPr>
          <p:cNvPr id="5" name="Date Placeholder 4"/>
          <p:cNvSpPr>
            <a:spLocks noGrp="1"/>
          </p:cNvSpPr>
          <p:nvPr>
            <p:ph type="dt" sz="half" idx="10"/>
          </p:nvPr>
        </p:nvSpPr>
        <p:spPr/>
        <p:txBody>
          <a:bodyPr/>
          <a:lstStyle/>
          <a:p>
            <a:fld id="{87CA840B-EB77-4A54-8DC6-E44C03EA4541}"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22</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Ratios (Oct 09)</a:t>
            </a:r>
            <a:endParaRPr lang="en-US" dirty="0"/>
          </a:p>
        </p:txBody>
      </p:sp>
      <p:graphicFrame>
        <p:nvGraphicFramePr>
          <p:cNvPr id="4" name="Table 3"/>
          <p:cNvGraphicFramePr>
            <a:graphicFrameLocks noGrp="1"/>
          </p:cNvGraphicFramePr>
          <p:nvPr/>
        </p:nvGraphicFramePr>
        <p:xfrm>
          <a:off x="381000" y="1981200"/>
          <a:ext cx="7619999" cy="2857290"/>
        </p:xfrm>
        <a:graphic>
          <a:graphicData uri="http://schemas.openxmlformats.org/drawingml/2006/table">
            <a:tbl>
              <a:tblPr/>
              <a:tblGrid>
                <a:gridCol w="4194495"/>
                <a:gridCol w="1146495"/>
                <a:gridCol w="1146495"/>
                <a:gridCol w="1132514"/>
              </a:tblGrid>
              <a:tr h="131097">
                <a:tc>
                  <a:txBody>
                    <a:bodyPr/>
                    <a:lstStyle/>
                    <a:p>
                      <a:pPr marL="0" marR="0">
                        <a:lnSpc>
                          <a:spcPts val="1440"/>
                        </a:lnSpc>
                        <a:spcBef>
                          <a:spcPts val="0"/>
                        </a:spcBef>
                        <a:spcAft>
                          <a:spcPts val="0"/>
                        </a:spcAft>
                      </a:pPr>
                      <a:r>
                        <a:rPr lang="en-US" sz="1400" b="1" dirty="0">
                          <a:latin typeface="Arial"/>
                          <a:ea typeface="Times New Roman"/>
                          <a:cs typeface="Tahoma"/>
                        </a:rPr>
                        <a:t>Growth Rates %</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Wal-Mart</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Industry</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S&amp;P 500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Sales (Qtr vs year ago qtr)</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solidFill>
                            <a:srgbClr val="C60000"/>
                          </a:solidFill>
                          <a:latin typeface="Arial"/>
                          <a:ea typeface="Times New Roman"/>
                          <a:cs typeface="Tahoma"/>
                        </a:rPr>
                        <a:t>-1.40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solidFill>
                            <a:srgbClr val="C60000"/>
                          </a:solidFill>
                          <a:latin typeface="Arial"/>
                          <a:ea typeface="Times New Roman"/>
                          <a:cs typeface="Tahoma"/>
                        </a:rPr>
                        <a:t>-1.50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solidFill>
                            <a:srgbClr val="C60000"/>
                          </a:solidFill>
                          <a:latin typeface="Arial"/>
                          <a:ea typeface="Times New Roman"/>
                          <a:cs typeface="Tahoma"/>
                        </a:rPr>
                        <a:t>-5.20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Net Income (YTD vs YTD)</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0.80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solidFill>
                            <a:srgbClr val="C60000"/>
                          </a:solidFill>
                          <a:latin typeface="Arial"/>
                          <a:ea typeface="Times New Roman"/>
                          <a:cs typeface="Tahoma"/>
                        </a:rPr>
                        <a:t>-1.50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solidFill>
                            <a:srgbClr val="C60000"/>
                          </a:solidFill>
                          <a:latin typeface="Arial"/>
                          <a:ea typeface="Times New Roman"/>
                          <a:cs typeface="Tahoma"/>
                        </a:rPr>
                        <a:t>-10.20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Net Income (Qtr vs year ago qtr)</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1.40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1.70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27.10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Sales (5-Year Annual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9.41</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9.17</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13.14</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Net Income (5-Year Annual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8.39</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7.53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12.59</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Dividends (5-Year Annual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21.42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20.58</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11.83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gridSpan="4">
                  <a:txBody>
                    <a:bodyPr/>
                    <a:lstStyle/>
                    <a:p>
                      <a:pPr marL="0" marR="0">
                        <a:lnSpc>
                          <a:spcPts val="1440"/>
                        </a:lnSpc>
                        <a:spcBef>
                          <a:spcPts val="0"/>
                        </a:spcBef>
                        <a:spcAft>
                          <a:spcPts val="0"/>
                        </a:spcAft>
                      </a:pP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r>
              <a:tr h="131097">
                <a:tc>
                  <a:txBody>
                    <a:bodyPr/>
                    <a:lstStyle/>
                    <a:p>
                      <a:pPr marL="0" marR="0">
                        <a:lnSpc>
                          <a:spcPts val="1440"/>
                        </a:lnSpc>
                        <a:spcBef>
                          <a:spcPts val="0"/>
                        </a:spcBef>
                        <a:spcAft>
                          <a:spcPts val="0"/>
                        </a:spcAft>
                      </a:pPr>
                      <a:r>
                        <a:rPr lang="en-US" sz="1400" b="1">
                          <a:latin typeface="Arial"/>
                          <a:ea typeface="Times New Roman"/>
                          <a:cs typeface="Tahoma"/>
                        </a:rPr>
                        <a:t>Price Ratios</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Wal-Mart</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Industry</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S&amp;P 500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Current P/E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15.4</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16.6</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27.3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P/E Ratio 5-Year High</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NA</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6.2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15.1</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P/E Ratio 5-Year Low</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NA</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1.5</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2.9</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Price/Sales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0.50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0.50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2.08</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Price/Book Value</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3.01</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2.90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3.41</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Price/Cash Flow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9.80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10.20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13.10</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EAD290E8-D3C2-4808-9CB5-50A9CDE3737F}"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23</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
        <p:nvSpPr>
          <p:cNvPr id="8" name="TextBox 7"/>
          <p:cNvSpPr txBox="1"/>
          <p:nvPr/>
        </p:nvSpPr>
        <p:spPr>
          <a:xfrm>
            <a:off x="609600" y="5486400"/>
            <a:ext cx="3372783" cy="307777"/>
          </a:xfrm>
          <a:prstGeom prst="rect">
            <a:avLst/>
          </a:prstGeom>
          <a:noFill/>
        </p:spPr>
        <p:txBody>
          <a:bodyPr wrap="none" rtlCol="0">
            <a:spAutoFit/>
          </a:bodyPr>
          <a:lstStyle/>
          <a:p>
            <a:r>
              <a:rPr lang="en-US" sz="1400" dirty="0"/>
              <a:t>Adapted from </a:t>
            </a:r>
            <a:r>
              <a:rPr lang="en-US" sz="1400" u="sng" dirty="0">
                <a:hlinkClick r:id="rId2"/>
              </a:rPr>
              <a:t>www.moneycentral.msn.com</a:t>
            </a:r>
            <a:endParaRPr lang="en-US" sz="1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Ratios (</a:t>
            </a:r>
            <a:r>
              <a:rPr lang="en-US" dirty="0" err="1" smtClean="0"/>
              <a:t>con’t</a:t>
            </a:r>
            <a:r>
              <a:rPr lang="en-US" dirty="0" smtClean="0"/>
              <a:t>)</a:t>
            </a:r>
            <a:endParaRPr lang="en-US" dirty="0"/>
          </a:p>
        </p:txBody>
      </p:sp>
      <p:graphicFrame>
        <p:nvGraphicFramePr>
          <p:cNvPr id="4" name="Table 3"/>
          <p:cNvGraphicFramePr>
            <a:graphicFrameLocks noGrp="1"/>
          </p:cNvGraphicFramePr>
          <p:nvPr/>
        </p:nvGraphicFramePr>
        <p:xfrm>
          <a:off x="228600" y="2209800"/>
          <a:ext cx="7619999" cy="3047776"/>
        </p:xfrm>
        <a:graphic>
          <a:graphicData uri="http://schemas.openxmlformats.org/drawingml/2006/table">
            <a:tbl>
              <a:tblPr/>
              <a:tblGrid>
                <a:gridCol w="4194495"/>
                <a:gridCol w="1146495"/>
                <a:gridCol w="1146495"/>
                <a:gridCol w="1132514"/>
              </a:tblGrid>
              <a:tr h="131097">
                <a:tc gridSpan="4">
                  <a:txBody>
                    <a:bodyPr/>
                    <a:lstStyle/>
                    <a:p>
                      <a:pPr marL="0" marR="0">
                        <a:lnSpc>
                          <a:spcPts val="1440"/>
                        </a:lnSpc>
                        <a:spcBef>
                          <a:spcPts val="0"/>
                        </a:spcBef>
                        <a:spcAft>
                          <a:spcPts val="0"/>
                        </a:spcAft>
                      </a:pP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r>
              <a:tr h="131097">
                <a:tc>
                  <a:txBody>
                    <a:bodyPr/>
                    <a:lstStyle/>
                    <a:p>
                      <a:pPr marL="0" marR="0">
                        <a:lnSpc>
                          <a:spcPts val="1440"/>
                        </a:lnSpc>
                        <a:spcBef>
                          <a:spcPts val="0"/>
                        </a:spcBef>
                        <a:spcAft>
                          <a:spcPts val="0"/>
                        </a:spcAft>
                      </a:pPr>
                      <a:r>
                        <a:rPr lang="en-US" sz="1400" b="1" dirty="0">
                          <a:latin typeface="Arial"/>
                          <a:ea typeface="Times New Roman"/>
                          <a:cs typeface="Tahoma"/>
                        </a:rPr>
                        <a:t>Profit Margins %</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Wal-Mart</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Industry</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S&amp;P 500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dirty="0">
                          <a:latin typeface="Arial"/>
                          <a:ea typeface="Times New Roman"/>
                          <a:cs typeface="Tahoma"/>
                        </a:rPr>
                        <a:t>Gross Margin</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24.3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24.3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37.9</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dirty="0">
                          <a:latin typeface="Arial"/>
                          <a:ea typeface="Times New Roman"/>
                          <a:cs typeface="Tahoma"/>
                        </a:rPr>
                        <a:t>Pre-Tax Margin</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5.2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5.0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9.6</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dirty="0">
                          <a:latin typeface="Arial"/>
                          <a:ea typeface="Times New Roman"/>
                          <a:cs typeface="Tahoma"/>
                        </a:rPr>
                        <a:t>Net Profit Margin</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3.4</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6.7</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5Yr Gross Margin (5-Year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23.4</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23.7</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37.8</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5Yr PreTax Margin (5-Year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5.4</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5.3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16.6</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5Yr Net Profit Margin (5-Year Avg.)</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3.6</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3.5</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11.5</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gridSpan="4">
                  <a:txBody>
                    <a:bodyPr/>
                    <a:lstStyle/>
                    <a:p>
                      <a:pPr marL="0" marR="0">
                        <a:lnSpc>
                          <a:spcPts val="1440"/>
                        </a:lnSpc>
                        <a:spcBef>
                          <a:spcPts val="0"/>
                        </a:spcBef>
                        <a:spcAft>
                          <a:spcPts val="0"/>
                        </a:spcAft>
                      </a:pP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r>
              <a:tr h="131097">
                <a:tc>
                  <a:txBody>
                    <a:bodyPr/>
                    <a:lstStyle/>
                    <a:p>
                      <a:pPr marL="0" marR="0">
                        <a:lnSpc>
                          <a:spcPts val="1440"/>
                        </a:lnSpc>
                        <a:spcBef>
                          <a:spcPts val="0"/>
                        </a:spcBef>
                        <a:spcAft>
                          <a:spcPts val="0"/>
                        </a:spcAft>
                      </a:pPr>
                      <a:r>
                        <a:rPr lang="en-US" sz="1400" b="1">
                          <a:latin typeface="Arial"/>
                          <a:ea typeface="Times New Roman"/>
                          <a:cs typeface="Tahoma"/>
                        </a:rPr>
                        <a:t>Financial Condition</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Wal-Mart</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dirty="0">
                          <a:latin typeface="Arial"/>
                          <a:ea typeface="Times New Roman"/>
                          <a:cs typeface="Tahoma"/>
                        </a:rPr>
                        <a:t>Industry</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b="1">
                          <a:latin typeface="Arial"/>
                          <a:ea typeface="Times New Roman"/>
                          <a:cs typeface="Tahoma"/>
                        </a:rPr>
                        <a:t>S&amp;P 500</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Debt/Equity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0.68</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0.68</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1.12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Current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0.9</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1.1</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1.5</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Quick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0.4</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1.2</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Interest Coverage</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12.1</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33.3</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27.3</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Leverage Ratio</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2.5</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2.5</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3.6</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1097">
                <a:tc>
                  <a:txBody>
                    <a:bodyPr/>
                    <a:lstStyle/>
                    <a:p>
                      <a:pPr marL="0" marR="0">
                        <a:lnSpc>
                          <a:spcPts val="1440"/>
                        </a:lnSpc>
                        <a:spcBef>
                          <a:spcPts val="0"/>
                        </a:spcBef>
                        <a:spcAft>
                          <a:spcPts val="0"/>
                        </a:spcAft>
                      </a:pPr>
                      <a:r>
                        <a:rPr lang="en-US" sz="1400">
                          <a:latin typeface="Arial"/>
                          <a:ea typeface="Times New Roman"/>
                          <a:cs typeface="Tahoma"/>
                        </a:rPr>
                        <a:t>Book Value/Share</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17.37</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a:latin typeface="Arial"/>
                          <a:ea typeface="Times New Roman"/>
                          <a:cs typeface="Tahoma"/>
                        </a:rPr>
                        <a:t>17.92</a:t>
                      </a:r>
                      <a:endParaRPr lang="en-US" sz="140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ts val="1440"/>
                        </a:lnSpc>
                        <a:spcBef>
                          <a:spcPts val="0"/>
                        </a:spcBef>
                        <a:spcAft>
                          <a:spcPts val="0"/>
                        </a:spcAft>
                      </a:pPr>
                      <a:r>
                        <a:rPr lang="en-US" sz="1400" dirty="0">
                          <a:latin typeface="Arial"/>
                          <a:ea typeface="Times New Roman"/>
                          <a:cs typeface="Tahoma"/>
                        </a:rPr>
                        <a:t>21.66</a:t>
                      </a:r>
                      <a:endParaRPr lang="en-US" sz="1400" dirty="0">
                        <a:latin typeface="Comic Sans MS"/>
                        <a:ea typeface="Times New Roman"/>
                        <a:cs typeface="Tahoma"/>
                      </a:endParaRPr>
                    </a:p>
                  </a:txBody>
                  <a:tcPr marL="6343" marR="6343" marT="6343" marB="634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24172131-F94A-4802-ADD0-88B1039069D6}"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24</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
        <p:nvSpPr>
          <p:cNvPr id="8" name="TextBox 7"/>
          <p:cNvSpPr txBox="1"/>
          <p:nvPr/>
        </p:nvSpPr>
        <p:spPr>
          <a:xfrm>
            <a:off x="609600" y="5715000"/>
            <a:ext cx="3372783" cy="307777"/>
          </a:xfrm>
          <a:prstGeom prst="rect">
            <a:avLst/>
          </a:prstGeom>
          <a:noFill/>
        </p:spPr>
        <p:txBody>
          <a:bodyPr wrap="none" rtlCol="0">
            <a:spAutoFit/>
          </a:bodyPr>
          <a:lstStyle/>
          <a:p>
            <a:r>
              <a:rPr lang="en-US" sz="1400" dirty="0"/>
              <a:t>Adapted from </a:t>
            </a:r>
            <a:r>
              <a:rPr lang="en-US" sz="1400" u="sng" dirty="0">
                <a:hlinkClick r:id="rId2"/>
              </a:rPr>
              <a:t>www.moneycentral.msn.com</a:t>
            </a:r>
            <a:endParaRPr lang="en-US" sz="1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Financial Trends</a:t>
            </a:r>
            <a:endParaRPr lang="en-US" dirty="0"/>
          </a:p>
        </p:txBody>
      </p:sp>
      <p:graphicFrame>
        <p:nvGraphicFramePr>
          <p:cNvPr id="4" name="Table 3"/>
          <p:cNvGraphicFramePr>
            <a:graphicFrameLocks noGrp="1"/>
          </p:cNvGraphicFramePr>
          <p:nvPr/>
        </p:nvGraphicFramePr>
        <p:xfrm>
          <a:off x="457200" y="1905000"/>
          <a:ext cx="8153400" cy="3657595"/>
        </p:xfrm>
        <a:graphic>
          <a:graphicData uri="http://schemas.openxmlformats.org/drawingml/2006/table">
            <a:tbl>
              <a:tblPr/>
              <a:tblGrid>
                <a:gridCol w="815340"/>
                <a:gridCol w="815340"/>
                <a:gridCol w="815340"/>
                <a:gridCol w="815340"/>
                <a:gridCol w="815340"/>
                <a:gridCol w="815340"/>
                <a:gridCol w="815340"/>
                <a:gridCol w="815340"/>
                <a:gridCol w="815340"/>
                <a:gridCol w="815340"/>
              </a:tblGrid>
              <a:tr h="688155">
                <a:tc>
                  <a:txBody>
                    <a:bodyPr/>
                    <a:lstStyle/>
                    <a:p>
                      <a:pPr algn="ctr" fontAlgn="b"/>
                      <a:r>
                        <a:rPr lang="en-US" sz="1100" b="1" i="0" u="none" strike="noStrike">
                          <a:solidFill>
                            <a:srgbClr val="333333"/>
                          </a:solidFill>
                          <a:latin typeface="Arial"/>
                        </a:rPr>
                        <a:t>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sng" strike="noStrike">
                          <a:solidFill>
                            <a:srgbClr val="333333"/>
                          </a:solidFill>
                          <a:latin typeface="Arial"/>
                        </a:rPr>
                        <a:t>Avg P/E</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sng" strike="noStrike">
                          <a:solidFill>
                            <a:srgbClr val="333333"/>
                          </a:solidFill>
                          <a:latin typeface="Arial"/>
                        </a:rPr>
                        <a:t>Price/ Sales</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sng" strike="noStrike">
                          <a:solidFill>
                            <a:srgbClr val="333333"/>
                          </a:solidFill>
                          <a:latin typeface="Arial"/>
                        </a:rPr>
                        <a:t>Price/ Book</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sng" strike="noStrike">
                          <a:solidFill>
                            <a:srgbClr val="333333"/>
                          </a:solidFill>
                          <a:latin typeface="Arial"/>
                        </a:rPr>
                        <a:t>Net Profit Margin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none" strike="noStrike">
                          <a:solidFill>
                            <a:srgbClr val="333333"/>
                          </a:solidFill>
                          <a:latin typeface="Arial"/>
                        </a:rPr>
                        <a:t>Book Value/ Share</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none" strike="noStrike">
                          <a:solidFill>
                            <a:srgbClr val="333333"/>
                          </a:solidFill>
                          <a:latin typeface="Arial"/>
                        </a:rPr>
                        <a:t>Debt/ Equity</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none" strike="noStrike">
                          <a:solidFill>
                            <a:srgbClr val="333333"/>
                          </a:solidFill>
                          <a:latin typeface="Arial"/>
                        </a:rPr>
                        <a:t>Return on Equity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none" strike="noStrike">
                          <a:solidFill>
                            <a:srgbClr val="333333"/>
                          </a:solidFill>
                          <a:latin typeface="Arial"/>
                        </a:rPr>
                        <a:t>Return on Assets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1" i="0" u="none" strike="noStrike">
                          <a:solidFill>
                            <a:srgbClr val="333333"/>
                          </a:solidFill>
                          <a:latin typeface="Arial"/>
                        </a:rPr>
                        <a:t>Interest Coverage</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16.4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0.46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2.83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$16.63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20.3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10.4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1-Jan-08</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14.8</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0.55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3.12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$16.26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19.9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7.9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10.4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0.57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$14.91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19.8</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11.3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17.6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0.62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3.61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$12.77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0.73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21.5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13.2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22.3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0.79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4.49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$11.67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21.2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14.6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26.9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0.91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5.32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$10.12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20.3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15.1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31.1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0.92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5.32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$8.98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19.8</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12.6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36.3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1.31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7.61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$7.88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0.62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18.4</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7.7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37.5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1.32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8.1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$7.01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0.71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20.1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8.1</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8.2</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6944">
                <a:tc>
                  <a:txBody>
                    <a:bodyPr/>
                    <a:lstStyle/>
                    <a:p>
                      <a:pPr algn="ctr" fontAlgn="b"/>
                      <a:r>
                        <a:rPr lang="en-US" sz="1100" b="0" i="0" u="none" strike="noStrike">
                          <a:solidFill>
                            <a:srgbClr val="000000"/>
                          </a:solidFill>
                          <a:latin typeface="Arial"/>
                        </a:rPr>
                        <a:t>1-Jan-00</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40.6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1.47</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9.45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000000"/>
                          </a:solidFill>
                          <a:latin typeface="Arial"/>
                        </a:rPr>
                        <a:t>3.3</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$5.80 </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0.85</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21.6</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a:solidFill>
                            <a:srgbClr val="333333"/>
                          </a:solidFill>
                          <a:latin typeface="Arial"/>
                        </a:rPr>
                        <a:t>7.9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100" b="0" i="0" u="none" strike="noStrike" dirty="0">
                          <a:solidFill>
                            <a:srgbClr val="333333"/>
                          </a:solidFill>
                          <a:latin typeface="Arial"/>
                        </a:rPr>
                        <a:t>9.9</a:t>
                      </a:r>
                    </a:p>
                  </a:txBody>
                  <a:tcPr marL="0" marR="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294FE272-CAFE-478B-807E-83A73DF9E36B}"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25</a:t>
            </a:fld>
            <a:endParaRPr lang="en-US"/>
          </a:p>
        </p:txBody>
      </p:sp>
      <p:sp>
        <p:nvSpPr>
          <p:cNvPr id="7" name="Footer Placeholder 6"/>
          <p:cNvSpPr>
            <a:spLocks noGrp="1"/>
          </p:cNvSpPr>
          <p:nvPr>
            <p:ph type="ftr" sz="quarter" idx="11"/>
          </p:nvPr>
        </p:nvSpPr>
        <p:spPr/>
        <p:txBody>
          <a:bodyPr/>
          <a:lstStyle/>
          <a:p>
            <a:r>
              <a:rPr lang="en-US" dirty="0" smtClean="0"/>
              <a:t>(R) Tony Gauvin, UMFK, 2012</a:t>
            </a:r>
            <a:endParaRPr lang="en-US" dirty="0"/>
          </a:p>
        </p:txBody>
      </p:sp>
      <p:sp>
        <p:nvSpPr>
          <p:cNvPr id="8" name="TextBox 7"/>
          <p:cNvSpPr txBox="1"/>
          <p:nvPr/>
        </p:nvSpPr>
        <p:spPr>
          <a:xfrm>
            <a:off x="685800" y="6172200"/>
            <a:ext cx="3372783" cy="307777"/>
          </a:xfrm>
          <a:prstGeom prst="rect">
            <a:avLst/>
          </a:prstGeom>
          <a:noFill/>
        </p:spPr>
        <p:txBody>
          <a:bodyPr wrap="none" rtlCol="0">
            <a:spAutoFit/>
          </a:bodyPr>
          <a:lstStyle/>
          <a:p>
            <a:r>
              <a:rPr lang="en-US" sz="1400" dirty="0"/>
              <a:t>Adapted from </a:t>
            </a:r>
            <a:r>
              <a:rPr lang="en-US" sz="1400" u="sng" dirty="0">
                <a:hlinkClick r:id="rId2"/>
              </a:rPr>
              <a:t>www.moneycentral.msn.com</a:t>
            </a:r>
            <a:endParaRPr lang="en-US" sz="1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Trends</a:t>
            </a:r>
            <a:endParaRPr lang="en-US" dirty="0"/>
          </a:p>
        </p:txBody>
      </p:sp>
      <p:graphicFrame>
        <p:nvGraphicFramePr>
          <p:cNvPr id="4" name="Chart 3"/>
          <p:cNvGraphicFramePr/>
          <p:nvPr/>
        </p:nvGraphicFramePr>
        <p:xfrm>
          <a:off x="304801" y="1600200"/>
          <a:ext cx="4038600" cy="23622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p:nvPr/>
        </p:nvGraphicFramePr>
        <p:xfrm>
          <a:off x="4953000" y="1752600"/>
          <a:ext cx="3429000" cy="205852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p:nvPr/>
        </p:nvGraphicFramePr>
        <p:xfrm>
          <a:off x="1295400" y="4038600"/>
          <a:ext cx="6739218" cy="2364441"/>
        </p:xfrm>
        <a:graphic>
          <a:graphicData uri="http://schemas.openxmlformats.org/drawingml/2006/chart">
            <c:chart xmlns:c="http://schemas.openxmlformats.org/drawingml/2006/chart" xmlns:r="http://schemas.openxmlformats.org/officeDocument/2006/relationships" r:id="rId4"/>
          </a:graphicData>
        </a:graphic>
      </p:graphicFrame>
      <p:sp>
        <p:nvSpPr>
          <p:cNvPr id="7" name="Date Placeholder 6"/>
          <p:cNvSpPr>
            <a:spLocks noGrp="1"/>
          </p:cNvSpPr>
          <p:nvPr>
            <p:ph type="dt" sz="half" idx="10"/>
          </p:nvPr>
        </p:nvSpPr>
        <p:spPr/>
        <p:txBody>
          <a:bodyPr/>
          <a:lstStyle/>
          <a:p>
            <a:fld id="{A9AA75AA-17D4-4249-8DE1-0565557888AD}" type="datetime1">
              <a:rPr lang="en-US" smtClean="0"/>
              <a:pPr/>
              <a:t>2/14/2017</a:t>
            </a:fld>
            <a:endParaRPr lang="en-US"/>
          </a:p>
        </p:txBody>
      </p:sp>
      <p:sp>
        <p:nvSpPr>
          <p:cNvPr id="8" name="Slide Number Placeholder 7"/>
          <p:cNvSpPr>
            <a:spLocks noGrp="1"/>
          </p:cNvSpPr>
          <p:nvPr>
            <p:ph type="sldNum" sz="quarter" idx="12"/>
          </p:nvPr>
        </p:nvSpPr>
        <p:spPr/>
        <p:txBody>
          <a:bodyPr/>
          <a:lstStyle/>
          <a:p>
            <a:fld id="{B9EC2AB6-B5A3-4AB0-BD20-FF253FCB8159}" type="slidenum">
              <a:rPr lang="en-US" smtClean="0"/>
              <a:pPr/>
              <a:t>26</a:t>
            </a:fld>
            <a:endParaRPr lang="en-US"/>
          </a:p>
        </p:txBody>
      </p:sp>
      <p:sp>
        <p:nvSpPr>
          <p:cNvPr id="9" name="Footer Placeholder 8"/>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Strengths</a:t>
            </a:r>
            <a:endParaRPr lang="en-US" dirty="0"/>
          </a:p>
        </p:txBody>
      </p:sp>
      <p:sp>
        <p:nvSpPr>
          <p:cNvPr id="3" name="Content Placeholder 2"/>
          <p:cNvSpPr>
            <a:spLocks noGrp="1"/>
          </p:cNvSpPr>
          <p:nvPr>
            <p:ph idx="1"/>
          </p:nvPr>
        </p:nvSpPr>
        <p:spPr/>
        <p:txBody>
          <a:bodyPr>
            <a:normAutofit fontScale="55000" lnSpcReduction="20000"/>
          </a:bodyPr>
          <a:lstStyle/>
          <a:p>
            <a:pPr marL="514350" lvl="0" indent="-514350">
              <a:buFont typeface="+mj-lt"/>
              <a:buAutoNum type="arabicPeriod"/>
            </a:pPr>
            <a:r>
              <a:rPr lang="en-US" dirty="0"/>
              <a:t>Wal-Mart has a well mixed balance of products (consumable, perishable and durable goods such as electronics)</a:t>
            </a:r>
          </a:p>
          <a:p>
            <a:pPr marL="514350" lvl="0" indent="-514350">
              <a:buFont typeface="+mj-lt"/>
              <a:buAutoNum type="arabicPeriod"/>
            </a:pPr>
            <a:r>
              <a:rPr lang="en-US" dirty="0"/>
              <a:t>The international segment grew by 10%</a:t>
            </a:r>
          </a:p>
          <a:p>
            <a:pPr marL="514350" lvl="0" indent="-514350">
              <a:buFont typeface="+mj-lt"/>
              <a:buAutoNum type="arabicPeriod"/>
            </a:pPr>
            <a:r>
              <a:rPr lang="en-US" dirty="0"/>
              <a:t>One of the larges corporations in the U.S., causing to have an economy of scale</a:t>
            </a:r>
          </a:p>
          <a:p>
            <a:pPr marL="514350" lvl="0" indent="-514350">
              <a:buFont typeface="+mj-lt"/>
              <a:buAutoNum type="arabicPeriod"/>
            </a:pPr>
            <a:r>
              <a:rPr lang="en-US" dirty="0"/>
              <a:t>Currently has around 3,615 stores in the international market</a:t>
            </a:r>
          </a:p>
          <a:p>
            <a:pPr marL="514350" lvl="0" indent="-514350">
              <a:buFont typeface="+mj-lt"/>
              <a:buAutoNum type="arabicPeriod"/>
            </a:pPr>
            <a:r>
              <a:rPr lang="en-US" dirty="0"/>
              <a:t>Wal-Mart leads the industry in information technology and logistics system</a:t>
            </a:r>
          </a:p>
          <a:p>
            <a:pPr marL="514350" lvl="0" indent="-514350">
              <a:buFont typeface="+mj-lt"/>
              <a:buAutoNum type="arabicPeriod"/>
            </a:pPr>
            <a:r>
              <a:rPr lang="en-US" dirty="0"/>
              <a:t>Strong brand image in the U.S.</a:t>
            </a:r>
          </a:p>
          <a:p>
            <a:pPr marL="514350" lvl="0" indent="-514350">
              <a:buFont typeface="+mj-lt"/>
              <a:buAutoNum type="arabicPeriod"/>
            </a:pPr>
            <a:r>
              <a:rPr lang="en-US" dirty="0"/>
              <a:t>Wal-Mart’s sales contributes approximately 0.4% to the total Gross Domestic Products </a:t>
            </a:r>
          </a:p>
          <a:p>
            <a:pPr marL="514350" lvl="0" indent="-514350">
              <a:buFont typeface="+mj-lt"/>
              <a:buAutoNum type="arabicPeriod"/>
            </a:pPr>
            <a:r>
              <a:rPr lang="en-US" dirty="0"/>
              <a:t>Continuously has had sales increases of $30 billion each year, for the last 3 years</a:t>
            </a:r>
          </a:p>
          <a:p>
            <a:pPr marL="514350" lvl="0" indent="-514350">
              <a:buFont typeface="+mj-lt"/>
              <a:buAutoNum type="arabicPeriod"/>
            </a:pPr>
            <a:r>
              <a:rPr lang="en-US" dirty="0"/>
              <a:t>For the last 3 years, has had increase in net income by more than $400 million</a:t>
            </a:r>
          </a:p>
          <a:p>
            <a:pPr marL="514350" lvl="0" indent="-514350">
              <a:buFont typeface="+mj-lt"/>
              <a:buAutoNum type="arabicPeriod"/>
            </a:pPr>
            <a:r>
              <a:rPr lang="en-US" dirty="0"/>
              <a:t>Strong in-house programs for employee training and benefits </a:t>
            </a:r>
          </a:p>
          <a:p>
            <a:endParaRPr lang="en-US" dirty="0"/>
          </a:p>
        </p:txBody>
      </p:sp>
      <p:sp>
        <p:nvSpPr>
          <p:cNvPr id="4" name="Date Placeholder 3"/>
          <p:cNvSpPr>
            <a:spLocks noGrp="1"/>
          </p:cNvSpPr>
          <p:nvPr>
            <p:ph type="dt" sz="half" idx="10"/>
          </p:nvPr>
        </p:nvSpPr>
        <p:spPr/>
        <p:txBody>
          <a:bodyPr/>
          <a:lstStyle/>
          <a:p>
            <a:fld id="{4CD533D4-B191-4162-874C-AB952C13984A}"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27</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Weaknesses</a:t>
            </a:r>
            <a:endParaRPr lang="en-US" dirty="0"/>
          </a:p>
        </p:txBody>
      </p:sp>
      <p:sp>
        <p:nvSpPr>
          <p:cNvPr id="3" name="Content Placeholder 2"/>
          <p:cNvSpPr>
            <a:spLocks noGrp="1"/>
          </p:cNvSpPr>
          <p:nvPr>
            <p:ph idx="1"/>
          </p:nvPr>
        </p:nvSpPr>
        <p:spPr/>
        <p:txBody>
          <a:bodyPr>
            <a:normAutofit fontScale="85000" lnSpcReduction="20000"/>
          </a:bodyPr>
          <a:lstStyle/>
          <a:p>
            <a:pPr marL="514350" lvl="0" indent="-514350">
              <a:buFont typeface="+mj-lt"/>
              <a:buAutoNum type="arabicPeriod"/>
            </a:pPr>
            <a:r>
              <a:rPr lang="en-US" dirty="0"/>
              <a:t>Heavy reliance on information technology for order processing and distribution</a:t>
            </a:r>
          </a:p>
          <a:p>
            <a:pPr marL="514350" lvl="0" indent="-514350">
              <a:buFont typeface="+mj-lt"/>
              <a:buAutoNum type="arabicPeriod"/>
            </a:pPr>
            <a:r>
              <a:rPr lang="en-US" dirty="0"/>
              <a:t>Easy target for varies law suits such as violating the labor laws such as benefits for part-time workers, discrimination, pay, and promotion</a:t>
            </a:r>
          </a:p>
          <a:p>
            <a:pPr marL="514350" lvl="0" indent="-514350">
              <a:buFont typeface="+mj-lt"/>
              <a:buAutoNum type="arabicPeriod"/>
            </a:pPr>
            <a:r>
              <a:rPr lang="en-US" dirty="0"/>
              <a:t>Heavily concentrated in consumers products</a:t>
            </a:r>
          </a:p>
          <a:p>
            <a:pPr marL="514350" lvl="0" indent="-514350">
              <a:buFont typeface="+mj-lt"/>
              <a:buAutoNum type="arabicPeriod"/>
            </a:pPr>
            <a:r>
              <a:rPr lang="en-US" dirty="0"/>
              <a:t>Some of on-line services such as music download and 1 hour-photo has not been very successful as of yet</a:t>
            </a:r>
          </a:p>
          <a:p>
            <a:pPr marL="514350" lvl="0" indent="-514350">
              <a:buFont typeface="+mj-lt"/>
              <a:buAutoNum type="arabicPeriod"/>
            </a:pPr>
            <a:r>
              <a:rPr lang="en-US" dirty="0"/>
              <a:t>Depends heavily on imported-low cost products from China and other similar countries.</a:t>
            </a:r>
          </a:p>
          <a:p>
            <a:pPr marL="514350" lvl="0" indent="-514350">
              <a:buFont typeface="+mj-lt"/>
              <a:buAutoNum type="arabicPeriod"/>
            </a:pPr>
            <a:r>
              <a:rPr lang="en-US" dirty="0"/>
              <a:t>Quick ratio of 0.3 is below industry average</a:t>
            </a:r>
          </a:p>
          <a:p>
            <a:pPr>
              <a:buNone/>
            </a:pPr>
            <a:endParaRPr lang="en-US" dirty="0"/>
          </a:p>
        </p:txBody>
      </p:sp>
      <p:sp>
        <p:nvSpPr>
          <p:cNvPr id="4" name="Date Placeholder 3"/>
          <p:cNvSpPr>
            <a:spLocks noGrp="1"/>
          </p:cNvSpPr>
          <p:nvPr>
            <p:ph type="dt" sz="half" idx="10"/>
          </p:nvPr>
        </p:nvSpPr>
        <p:spPr/>
        <p:txBody>
          <a:bodyPr/>
          <a:lstStyle/>
          <a:p>
            <a:fld id="{12E342D0-1543-4ED9-99F0-D2257E6B4527}"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28</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IFE</a:t>
            </a:r>
            <a:endParaRPr lang="en-US" dirty="0"/>
          </a:p>
        </p:txBody>
      </p:sp>
      <p:graphicFrame>
        <p:nvGraphicFramePr>
          <p:cNvPr id="4" name="Table 3"/>
          <p:cNvGraphicFramePr>
            <a:graphicFrameLocks noGrp="1"/>
          </p:cNvGraphicFramePr>
          <p:nvPr/>
        </p:nvGraphicFramePr>
        <p:xfrm>
          <a:off x="304800" y="1143000"/>
          <a:ext cx="8305800" cy="5240560"/>
        </p:xfrm>
        <a:graphic>
          <a:graphicData uri="http://schemas.openxmlformats.org/drawingml/2006/table">
            <a:tbl>
              <a:tblPr/>
              <a:tblGrid>
                <a:gridCol w="5486401"/>
                <a:gridCol w="809490"/>
                <a:gridCol w="791679"/>
                <a:gridCol w="1218230"/>
              </a:tblGrid>
              <a:tr h="304805">
                <a:tc>
                  <a:txBody>
                    <a:bodyPr/>
                    <a:lstStyle/>
                    <a:p>
                      <a:pPr algn="ctr" fontAlgn="b"/>
                      <a:r>
                        <a:rPr lang="en-US" sz="1600" b="1" i="0" u="none" strike="noStrike" dirty="0">
                          <a:latin typeface="Arial"/>
                        </a:rPr>
                        <a:t>Key Internal Factors</a:t>
                      </a:r>
                    </a:p>
                  </a:txBody>
                  <a:tcPr marL="7520" marR="7520" marT="7520"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1600" b="1" i="0" u="none" strike="noStrike" dirty="0">
                          <a:latin typeface="Arial"/>
                        </a:rPr>
                        <a:t>Weights</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1600" b="1" i="0" u="none" strike="noStrike" dirty="0">
                          <a:latin typeface="Arial"/>
                        </a:rPr>
                        <a:t>Rating</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c>
                  <a:txBody>
                    <a:bodyPr/>
                    <a:lstStyle/>
                    <a:p>
                      <a:pPr algn="ctr" fontAlgn="b"/>
                      <a:r>
                        <a:rPr lang="en-US" sz="1600" b="1" i="0" u="none" strike="noStrike" dirty="0">
                          <a:latin typeface="Arial"/>
                        </a:rPr>
                        <a:t>Weighted Score</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a:noFill/>
                    </a:lnB>
                  </a:tcPr>
                </a:tc>
              </a:tr>
              <a:tr h="172700">
                <a:tc>
                  <a:txBody>
                    <a:bodyPr/>
                    <a:lstStyle/>
                    <a:p>
                      <a:pPr algn="l" fontAlgn="b"/>
                      <a:r>
                        <a:rPr lang="en-US" sz="1200" b="1" i="1" u="none" strike="noStrike" dirty="0">
                          <a:latin typeface="Arial"/>
                        </a:rPr>
                        <a:t>Internal Strengths</a:t>
                      </a:r>
                    </a:p>
                  </a:txBody>
                  <a:tcPr marL="7520" marR="7520" marT="7520"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US" sz="1200" b="0" i="0" u="none" strike="noStrike">
                          <a:latin typeface="Arial"/>
                        </a:rPr>
                        <a:t> </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no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latin typeface="Arial"/>
                        </a:rPr>
                        <a:t> </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9050" cap="flat" cmpd="sng" algn="ctr">
                      <a:no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1200" b="0" i="0" u="none" strike="noStrike" dirty="0">
                          <a:latin typeface="Arial"/>
                        </a:rPr>
                        <a:t> </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no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7705">
                <a:tc>
                  <a:txBody>
                    <a:bodyPr/>
                    <a:lstStyle/>
                    <a:p>
                      <a:pPr algn="l" rtl="0" fontAlgn="b"/>
                      <a:r>
                        <a:rPr lang="en-US" sz="1100" b="0" i="0" u="none" strike="noStrike" dirty="0">
                          <a:latin typeface="Times New Roman"/>
                          <a:ea typeface="Arial"/>
                        </a:rPr>
                        <a:t> </a:t>
                      </a:r>
                      <a:r>
                        <a:rPr lang="en-US" sz="1100" b="0" i="0" u="none" strike="noStrike" dirty="0">
                          <a:latin typeface="Arial"/>
                          <a:ea typeface="Arial"/>
                        </a:rPr>
                        <a:t>Wal-Mart has a well mixed balance of products (consumable, perishable and durable goods such as electronics)</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0.05</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400" b="0" i="0" u="none" strike="noStrike" dirty="0">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400" b="0" i="0" u="none" strike="noStrike">
                          <a:latin typeface="Arial"/>
                        </a:rPr>
                        <a:t>0.2</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165154">
                <a:tc>
                  <a:txBody>
                    <a:bodyPr/>
                    <a:lstStyle/>
                    <a:p>
                      <a:pPr algn="l" rtl="0" fontAlgn="b"/>
                      <a:r>
                        <a:rPr lang="en-US" sz="1100" b="0" i="0" u="none" strike="noStrike" dirty="0">
                          <a:latin typeface="Times New Roman"/>
                          <a:ea typeface="Arial"/>
                        </a:rPr>
                        <a:t> </a:t>
                      </a:r>
                      <a:r>
                        <a:rPr lang="en-US" sz="1100" b="0" i="0" u="none" strike="noStrike" dirty="0">
                          <a:latin typeface="Arial"/>
                          <a:ea typeface="Arial"/>
                        </a:rPr>
                        <a:t>The international segment grew by 10%</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a:latin typeface="Arial"/>
                        </a:rPr>
                        <a:t>0.05</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0.2</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One of the larges corporations in the U.S., causing to have an economy of scale</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a:latin typeface="Arial"/>
                        </a:rPr>
                        <a:t>0.1</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Times New Roman"/>
                          <a:ea typeface="Arial"/>
                        </a:rPr>
                        <a:t> </a:t>
                      </a:r>
                      <a:r>
                        <a:rPr lang="en-US" sz="1100" b="0" i="0" u="none" strike="noStrike" dirty="0">
                          <a:latin typeface="Arial"/>
                          <a:ea typeface="Arial"/>
                        </a:rPr>
                        <a:t>Currently has around 3,615 stores in the international market</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a:latin typeface="Arial"/>
                        </a:rPr>
                        <a:t>0.02</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3</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0.06</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Wal-Mart leads the industry in information technology and logistics system</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a:latin typeface="Arial"/>
                        </a:rPr>
                        <a:t>0.07</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0.28</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Strong brand image in the U.S.</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0.1</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Wal-Mart’s sales contributes approximately 0.4% to the total Gross Domestic Products</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0.04</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0.16</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Continuously has had sales increases of $30 billion each year, for the last 3 years</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0.1</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For the last 3 years, has had increase in net income by more than $400 million</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0.05</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4</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0.2</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100" b="0" i="0" u="none" strike="noStrike" dirty="0">
                          <a:latin typeface="Arial"/>
                          <a:ea typeface="Arial"/>
                        </a:rPr>
                        <a:t>Strong in-house programs for employee training and benefits </a:t>
                      </a:r>
                      <a:endParaRPr lang="en-US" sz="11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0" i="0" u="none" strike="noStrike" dirty="0">
                          <a:latin typeface="Arial"/>
                        </a:rPr>
                        <a:t>0.03</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a:latin typeface="Arial"/>
                        </a:rPr>
                        <a:t>3</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latin typeface="Arial"/>
                        </a:rPr>
                        <a:t>0.09</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r>
              <a:tr h="165154">
                <a:tc>
                  <a:txBody>
                    <a:bodyPr/>
                    <a:lstStyle/>
                    <a:p>
                      <a:pPr algn="l" rtl="0" fontAlgn="b"/>
                      <a:r>
                        <a:rPr lang="en-US" sz="1200" b="1" i="1" u="none" strike="noStrike" dirty="0">
                          <a:latin typeface="Arial"/>
                        </a:rPr>
                        <a:t>Internal Weaknesses</a:t>
                      </a:r>
                    </a:p>
                  </a:txBody>
                  <a:tcPr marL="7520" marR="7520" marT="7520"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1400" b="0" i="0" u="none" strike="noStrike">
                          <a:latin typeface="Arial"/>
                        </a:rPr>
                        <a:t> </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latin typeface="Arial"/>
                        </a:rPr>
                        <a:t> </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latin typeface="Arial"/>
                        </a:rPr>
                        <a:t> </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5154">
                <a:tc>
                  <a:txBody>
                    <a:bodyPr/>
                    <a:lstStyle/>
                    <a:p>
                      <a:pPr algn="l" rtl="0" fontAlgn="b"/>
                      <a:r>
                        <a:rPr lang="en-US" sz="1200" b="0" i="0" u="none" strike="noStrike" dirty="0">
                          <a:latin typeface="Arial"/>
                          <a:ea typeface="Arial"/>
                        </a:rPr>
                        <a:t>Heavy reliance on information technology for order processing and distribution</a:t>
                      </a:r>
                      <a:endParaRPr lang="en-US" sz="12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tc>
                  <a:txBody>
                    <a:bodyPr/>
                    <a:lstStyle/>
                    <a:p>
                      <a:pPr algn="ctr" fontAlgn="b"/>
                      <a:r>
                        <a:rPr lang="en-US" sz="1400" b="0" i="0" u="none" strike="noStrike">
                          <a:latin typeface="Arial"/>
                        </a:rPr>
                        <a:t>0.06</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400" b="0" i="0" u="none" strike="noStrike">
                          <a:latin typeface="Arial"/>
                        </a:rPr>
                        <a:t>2</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400" b="0" i="0" u="none" strike="noStrike" dirty="0">
                          <a:latin typeface="Arial"/>
                        </a:rPr>
                        <a:t>0.12</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326212">
                <a:tc>
                  <a:txBody>
                    <a:bodyPr/>
                    <a:lstStyle/>
                    <a:p>
                      <a:pPr algn="l" rtl="0" fontAlgn="b"/>
                      <a:r>
                        <a:rPr lang="en-US" sz="1200" b="0" i="0" u="none" strike="noStrike" dirty="0">
                          <a:latin typeface="Arial"/>
                          <a:ea typeface="Arial"/>
                        </a:rPr>
                        <a:t>Easy target for varies law suits such as violating the labor laws such as benefits for part-time workers, discrimination, pay, and promotion</a:t>
                      </a:r>
                      <a:endParaRPr lang="en-US" sz="12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0.07</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2</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0.14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200" b="0" i="0" u="none" strike="noStrike" dirty="0">
                          <a:latin typeface="Times New Roman"/>
                          <a:ea typeface="Arial"/>
                        </a:rPr>
                        <a:t> </a:t>
                      </a:r>
                      <a:r>
                        <a:rPr lang="en-US" sz="1200" b="0" i="0" u="none" strike="noStrike" dirty="0">
                          <a:latin typeface="Arial"/>
                          <a:ea typeface="Arial"/>
                        </a:rPr>
                        <a:t>Heavily concentrated in consumers products</a:t>
                      </a:r>
                      <a:endParaRPr lang="en-US" sz="12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0.07</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2</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0.14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219621">
                <a:tc>
                  <a:txBody>
                    <a:bodyPr/>
                    <a:lstStyle/>
                    <a:p>
                      <a:pPr algn="l" rtl="0" fontAlgn="b"/>
                      <a:r>
                        <a:rPr lang="en-US" sz="1200" b="0" i="0" u="none" strike="noStrike" dirty="0">
                          <a:latin typeface="Times New Roman"/>
                          <a:ea typeface="Arial"/>
                        </a:rPr>
                        <a:t> </a:t>
                      </a:r>
                      <a:r>
                        <a:rPr lang="en-US" sz="1200" b="0" i="0" u="none" strike="noStrike" dirty="0">
                          <a:latin typeface="Arial"/>
                          <a:ea typeface="Arial"/>
                        </a:rPr>
                        <a:t>Some of on-line services such as music download and 1 hour-photo has not been very successful as of yet</a:t>
                      </a:r>
                      <a:endParaRPr lang="en-US" sz="12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0.06</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2</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0.12</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200" b="0" i="0" u="none" strike="noStrike" dirty="0">
                          <a:latin typeface="Arial"/>
                          <a:ea typeface="Arial"/>
                        </a:rPr>
                        <a:t>Depends heavily on imported-low cost products from China and other similar countries.</a:t>
                      </a:r>
                      <a:endParaRPr lang="en-US" sz="1200" b="0" i="0" u="none" strike="noStrike" dirty="0">
                        <a:latin typeface="Arial"/>
                      </a:endParaRP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0.05</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a:latin typeface="Arial"/>
                        </a:rPr>
                        <a:t>1</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400" b="0" i="0" u="none" strike="noStrike" dirty="0">
                          <a:latin typeface="Arial"/>
                        </a:rPr>
                        <a:t>0.05</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65154">
                <a:tc>
                  <a:txBody>
                    <a:bodyPr/>
                    <a:lstStyle/>
                    <a:p>
                      <a:pPr algn="l" rtl="0" fontAlgn="b"/>
                      <a:r>
                        <a:rPr lang="en-US" sz="1200" b="0" i="0" u="none" strike="noStrike" dirty="0">
                          <a:latin typeface="Arial"/>
                        </a:rPr>
                        <a:t>Quick ratio of 0.3 is below industry average</a:t>
                      </a:r>
                    </a:p>
                  </a:txBody>
                  <a:tcPr marL="7520" marR="7520" marT="75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tcPr>
                </a:tc>
                <a:tc>
                  <a:txBody>
                    <a:bodyPr/>
                    <a:lstStyle/>
                    <a:p>
                      <a:pPr algn="ctr" fontAlgn="b"/>
                      <a:r>
                        <a:rPr lang="en-US" sz="1400" b="0" i="0" u="none" strike="noStrike">
                          <a:latin typeface="Arial"/>
                        </a:rPr>
                        <a:t>0.08</a:t>
                      </a:r>
                    </a:p>
                  </a:txBody>
                  <a:tcPr marL="7520" marR="7520" marT="7520" marB="0" anchor="b">
                    <a:lnL w="127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a:latin typeface="Arial"/>
                        </a:rPr>
                        <a:t>1</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400" b="0" i="0" u="none" strike="noStrike" dirty="0">
                          <a:latin typeface="Arial"/>
                        </a:rPr>
                        <a:t>0.08</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a:noFill/>
                    </a:lnB>
                  </a:tcPr>
                </a:tc>
              </a:tr>
              <a:tr h="172700">
                <a:tc>
                  <a:txBody>
                    <a:bodyPr/>
                    <a:lstStyle/>
                    <a:p>
                      <a:pPr algn="l" fontAlgn="b"/>
                      <a:r>
                        <a:rPr lang="en-US" sz="1200" b="0" i="0" u="none" strike="noStrike" dirty="0">
                          <a:latin typeface="Arial"/>
                        </a:rPr>
                        <a:t>Totals</a:t>
                      </a:r>
                    </a:p>
                  </a:txBody>
                  <a:tcPr marL="7520" marR="7520" marT="7520" marB="0" anchor="b">
                    <a:lnL w="190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fontAlgn="b"/>
                      <a:r>
                        <a:rPr lang="en-US" sz="1400" b="1" i="0" u="none" strike="noStrike">
                          <a:latin typeface="Arial"/>
                        </a:rPr>
                        <a:t>1</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fontAlgn="b"/>
                      <a:r>
                        <a:rPr lang="en-US" sz="1400" b="1" i="0" u="none" strike="noStrike">
                          <a:latin typeface="Arial"/>
                        </a:rPr>
                        <a:t> </a:t>
                      </a:r>
                    </a:p>
                  </a:txBody>
                  <a:tcPr marL="7520" marR="7520" marT="75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fontAlgn="b"/>
                      <a:r>
                        <a:rPr lang="en-US" sz="1400" b="1" i="0" u="none" strike="noStrike" dirty="0">
                          <a:latin typeface="Arial"/>
                        </a:rPr>
                        <a:t>3.04</a:t>
                      </a:r>
                    </a:p>
                  </a:txBody>
                  <a:tcPr marL="7520" marR="7520" marT="7520" marB="0" anchor="b">
                    <a:lnL w="63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1905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16472D01-E4A3-442E-ADF3-79B77B8AB4C2}"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29</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cstate="print"/>
          <a:srcRect/>
          <a:stretch>
            <a:fillRect/>
          </a:stretch>
        </p:blipFill>
        <p:spPr bwMode="auto">
          <a:xfrm>
            <a:off x="3505200" y="152400"/>
            <a:ext cx="5028050" cy="6294807"/>
          </a:xfrm>
          <a:prstGeom prst="rect">
            <a:avLst/>
          </a:prstGeom>
          <a:noFill/>
          <a:ln w="9525">
            <a:noFill/>
            <a:miter lim="800000"/>
            <a:headEnd/>
            <a:tailEnd/>
          </a:ln>
          <a:effectLst>
            <a:outerShdw blurRad="50800" dist="38100" dir="2700000" algn="tl" rotWithShape="0">
              <a:prstClr val="black">
                <a:alpha val="40000"/>
              </a:prstClr>
            </a:outerShdw>
          </a:effectLst>
        </p:spPr>
      </p:pic>
      <p:pic>
        <p:nvPicPr>
          <p:cNvPr id="44035" name="Picture 3"/>
          <p:cNvPicPr>
            <a:picLocks noChangeAspect="1" noChangeArrowheads="1"/>
          </p:cNvPicPr>
          <p:nvPr/>
        </p:nvPicPr>
        <p:blipFill>
          <a:blip r:embed="rId3" cstate="print"/>
          <a:srcRect/>
          <a:stretch>
            <a:fillRect/>
          </a:stretch>
        </p:blipFill>
        <p:spPr bwMode="auto">
          <a:xfrm>
            <a:off x="152400" y="304800"/>
            <a:ext cx="3166618" cy="2600325"/>
          </a:xfrm>
          <a:prstGeom prst="rect">
            <a:avLst/>
          </a:prstGeom>
          <a:noFill/>
          <a:ln w="9525">
            <a:noFill/>
            <a:miter lim="800000"/>
            <a:headEnd/>
            <a:tailEnd/>
          </a:ln>
        </p:spPr>
      </p:pic>
      <p:pic>
        <p:nvPicPr>
          <p:cNvPr id="44036" name="Picture 4"/>
          <p:cNvPicPr>
            <a:picLocks noChangeAspect="1" noChangeArrowheads="1"/>
          </p:cNvPicPr>
          <p:nvPr/>
        </p:nvPicPr>
        <p:blipFill>
          <a:blip r:embed="rId4" cstate="print"/>
          <a:srcRect/>
          <a:stretch>
            <a:fillRect/>
          </a:stretch>
        </p:blipFill>
        <p:spPr bwMode="auto">
          <a:xfrm>
            <a:off x="381000" y="3048000"/>
            <a:ext cx="2687173" cy="3371850"/>
          </a:xfrm>
          <a:prstGeom prst="rect">
            <a:avLst/>
          </a:prstGeom>
          <a:noFill/>
          <a:ln w="9525">
            <a:noFill/>
            <a:miter lim="800000"/>
            <a:headEnd/>
            <a:tailEnd/>
          </a:ln>
        </p:spPr>
      </p:pic>
      <p:sp>
        <p:nvSpPr>
          <p:cNvPr id="7" name="Date Placeholder 6"/>
          <p:cNvSpPr>
            <a:spLocks noGrp="1"/>
          </p:cNvSpPr>
          <p:nvPr>
            <p:ph type="dt" sz="half" idx="10"/>
          </p:nvPr>
        </p:nvSpPr>
        <p:spPr/>
        <p:txBody>
          <a:bodyPr/>
          <a:lstStyle/>
          <a:p>
            <a:fld id="{5F5C20AB-A19E-49B7-A1E3-999B107E51E7}" type="datetime1">
              <a:rPr lang="en-US" smtClean="0"/>
              <a:pPr/>
              <a:t>2/14/2017</a:t>
            </a:fld>
            <a:endParaRPr lang="en-US"/>
          </a:p>
        </p:txBody>
      </p:sp>
      <p:sp>
        <p:nvSpPr>
          <p:cNvPr id="8" name="Slide Number Placeholder 7"/>
          <p:cNvSpPr>
            <a:spLocks noGrp="1"/>
          </p:cNvSpPr>
          <p:nvPr>
            <p:ph type="sldNum" sz="quarter" idx="12"/>
          </p:nvPr>
        </p:nvSpPr>
        <p:spPr/>
        <p:txBody>
          <a:bodyPr/>
          <a:lstStyle/>
          <a:p>
            <a:fld id="{B9EC2AB6-B5A3-4AB0-BD20-FF253FCB8159}" type="slidenum">
              <a:rPr lang="en-US" smtClean="0"/>
              <a:pPr/>
              <a:t>30</a:t>
            </a:fld>
            <a:endParaRPr lang="en-US"/>
          </a:p>
        </p:txBody>
      </p:sp>
      <p:sp>
        <p:nvSpPr>
          <p:cNvPr id="9" name="Footer Placeholder 8"/>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Strategic Selection</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31</a:t>
            </a:fld>
            <a:endParaRPr lang="en-US"/>
          </a:p>
        </p:txBody>
      </p:sp>
      <p:pic>
        <p:nvPicPr>
          <p:cNvPr id="48130" name="Picture 2" descr="C:\Users\tonyg\Downloads\Walmart_Home_Office.jpg"/>
          <p:cNvPicPr>
            <a:picLocks noChangeAspect="1" noChangeArrowheads="1"/>
          </p:cNvPicPr>
          <p:nvPr/>
        </p:nvPicPr>
        <p:blipFill>
          <a:blip r:embed="rId2" cstate="print"/>
          <a:srcRect/>
          <a:stretch>
            <a:fillRect/>
          </a:stretch>
        </p:blipFill>
        <p:spPr bwMode="auto">
          <a:xfrm>
            <a:off x="1981200" y="609600"/>
            <a:ext cx="4738688" cy="3150898"/>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Matrix</a:t>
            </a:r>
            <a:endParaRPr lang="en-US" dirty="0"/>
          </a:p>
        </p:txBody>
      </p:sp>
      <p:graphicFrame>
        <p:nvGraphicFramePr>
          <p:cNvPr id="6" name="Table 5"/>
          <p:cNvGraphicFramePr>
            <a:graphicFrameLocks noGrp="1"/>
          </p:cNvGraphicFramePr>
          <p:nvPr/>
        </p:nvGraphicFramePr>
        <p:xfrm>
          <a:off x="762000" y="1219200"/>
          <a:ext cx="7696200" cy="5501640"/>
        </p:xfrm>
        <a:graphic>
          <a:graphicData uri="http://schemas.openxmlformats.org/drawingml/2006/table">
            <a:tbl>
              <a:tblPr/>
              <a:tblGrid>
                <a:gridCol w="2209800"/>
                <a:gridCol w="2921000"/>
                <a:gridCol w="2565400"/>
              </a:tblGrid>
              <a:tr h="152400">
                <a:tc>
                  <a:txBody>
                    <a:bodyPr/>
                    <a:lstStyle/>
                    <a:p>
                      <a:pPr marL="0" marR="0">
                        <a:spcBef>
                          <a:spcPts val="0"/>
                        </a:spcBef>
                        <a:spcAft>
                          <a:spcPts val="0"/>
                        </a:spcAft>
                      </a:pPr>
                      <a:endParaRPr lang="en-US" sz="300" dirty="0">
                        <a:latin typeface="Arial"/>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900" b="1" dirty="0">
                          <a:latin typeface="Arial"/>
                          <a:ea typeface="Times New Roman"/>
                          <a:cs typeface="Tahoma"/>
                        </a:rPr>
                        <a:t>Strengths</a:t>
                      </a:r>
                      <a:endParaRPr lang="en-US" sz="800"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900" b="1" dirty="0">
                          <a:latin typeface="Arial"/>
                          <a:ea typeface="Times New Roman"/>
                          <a:cs typeface="Tahoma"/>
                        </a:rPr>
                        <a:t>Weaknesses</a:t>
                      </a:r>
                      <a:endParaRPr lang="en-US" sz="800"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r>
              <a:tr h="1075811">
                <a:tc>
                  <a:txBody>
                    <a:bodyPr/>
                    <a:lstStyle/>
                    <a:p>
                      <a:pPr marL="0" marR="0">
                        <a:spcBef>
                          <a:spcPts val="0"/>
                        </a:spcBef>
                        <a:spcAft>
                          <a:spcPts val="0"/>
                        </a:spcAft>
                      </a:pPr>
                      <a:endParaRPr lang="en-US" sz="900">
                        <a:latin typeface="Arial"/>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 has a well mixed balance of products (consumable, perishable and durable goods such as electronics)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The international segment grew by 10%</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One of the larges corporations in the , causing to have an economy of scale</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Currently has around 3,615 stores in the international market</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 leads the industry in information technology and logistics system</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Strong brand image in the </a:t>
                      </a:r>
                      <a:r>
                        <a:rPr lang="en-US" sz="900" dirty="0" smtClean="0">
                          <a:latin typeface="Arial"/>
                          <a:ea typeface="Times New Roman"/>
                          <a:cs typeface="Tahoma"/>
                        </a:rPr>
                        <a:t>US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Wal-Mart’s sales contributes approximately 0.4% to the total Gross Domestic Products </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Continuously has had sales increases of $30 billion each year, for the last 3 years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For the last 3 years, has had increase in net income by more than $400 million</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Strong in-house programs for employee training and benefits </a:t>
                      </a:r>
                      <a:endParaRPr lang="en-US" sz="800"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Heavy reliance on information technology for order processing and distribution</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Easy target for varies law suits such as violating the labor laws such as benefits for part-time workers, discrimination, pay, and promotion</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Heavily concentrated in consumers products</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Some of on-line services such as music download and 1 hour-photo has not been very successful as of yet</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Depends heavily on imported-low cost products from and other similar countries.</a:t>
                      </a:r>
                      <a:endParaRPr lang="en-US" sz="80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395">
                <a:tc>
                  <a:txBody>
                    <a:bodyPr/>
                    <a:lstStyle/>
                    <a:p>
                      <a:pPr marL="0" marR="0">
                        <a:spcBef>
                          <a:spcPts val="0"/>
                        </a:spcBef>
                        <a:spcAft>
                          <a:spcPts val="0"/>
                        </a:spcAft>
                      </a:pPr>
                      <a:r>
                        <a:rPr lang="en-US" sz="900" b="1">
                          <a:latin typeface="Arial"/>
                          <a:ea typeface="Times New Roman"/>
                          <a:cs typeface="Tahoma"/>
                        </a:rPr>
                        <a:t>Opportunities</a:t>
                      </a:r>
                      <a:endParaRPr lang="en-US" sz="800">
                        <a:latin typeface="Comic Sans MS"/>
                        <a:ea typeface="Times New Roman"/>
                        <a:cs typeface="Tahoma"/>
                      </a:endParaRPr>
                    </a:p>
                  </a:txBody>
                  <a:tcPr marL="15916" marR="15916"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US" sz="900" b="1">
                          <a:latin typeface="Times New Roman"/>
                        </a:rPr>
                        <a:t>S-O Strategies</a:t>
                      </a:r>
                      <a:endParaRPr lang="en-US" sz="800" b="1">
                        <a:latin typeface="Times New Roman"/>
                      </a:endParaRPr>
                    </a:p>
                  </a:txBody>
                  <a:tcPr marL="15916" marR="1591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900" b="1">
                          <a:latin typeface="Arial"/>
                          <a:ea typeface="Times New Roman"/>
                          <a:cs typeface="Tahoma"/>
                        </a:rPr>
                        <a:t>W-O Strategies</a:t>
                      </a:r>
                      <a:endParaRPr lang="en-US" sz="800">
                        <a:latin typeface="Comic Sans MS"/>
                        <a:ea typeface="Times New Roman"/>
                        <a:cs typeface="Tahoma"/>
                      </a:endParaRPr>
                    </a:p>
                  </a:txBody>
                  <a:tcPr marL="15916" marR="15916"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39405">
                <a:tc>
                  <a:txBody>
                    <a:bodyPr/>
                    <a:lstStyle/>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Asian markets has been untapped by mass retailers</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Not too many mass retailers in European markets</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Demand for buying in bulk and save money is high</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Competitors have not tapped into many available markets overseas</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Expected Increase in retail sales among low priced stores</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Many large retailers have several stores or closed permanently</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High entry barriers for a company to open too many stores quickly</a:t>
                      </a:r>
                      <a:endParaRPr lang="en-US" sz="80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a:latin typeface="Arial"/>
                          <a:ea typeface="Times New Roman"/>
                          <a:cs typeface="Tahoma"/>
                        </a:rPr>
                        <a:t>Due to weak economy and job cut backs and lay-offs, many consumers are switching to substitute products such as private label products</a:t>
                      </a:r>
                      <a:endParaRPr lang="en-US" sz="800">
                        <a:latin typeface="Comic Sans MS"/>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2743200" algn="ctr"/>
                          <a:tab pos="5486400" algn="r"/>
                          <a:tab pos="228600" algn="l"/>
                        </a:tabLst>
                      </a:pPr>
                      <a:r>
                        <a:rPr lang="en-US" sz="1200" b="1" dirty="0">
                          <a:latin typeface="Arial"/>
                          <a:ea typeface="Times New Roman"/>
                          <a:cs typeface="Tahoma"/>
                        </a:rPr>
                        <a:t>Due to economic downtime and Wal-Mart’s wide selection and low pricing, they can expect increase in sales (S6, S7, O3, O5)</a:t>
                      </a:r>
                      <a:endParaRPr lang="en-US" sz="1100" b="1" dirty="0">
                        <a:latin typeface="Comic Sans MS"/>
                        <a:ea typeface="Times New Roman"/>
                        <a:cs typeface="Tahoma"/>
                      </a:endParaRPr>
                    </a:p>
                    <a:p>
                      <a:pPr marL="342900" marR="0" lvl="0" indent="-342900">
                        <a:spcBef>
                          <a:spcPts val="0"/>
                        </a:spcBef>
                        <a:spcAft>
                          <a:spcPts val="0"/>
                        </a:spcAft>
                        <a:buFont typeface="+mj-lt"/>
                        <a:buAutoNum type="arabicPeriod"/>
                        <a:tabLst>
                          <a:tab pos="2743200" algn="ctr"/>
                          <a:tab pos="5486400" algn="r"/>
                          <a:tab pos="228600" algn="l"/>
                        </a:tabLst>
                      </a:pPr>
                      <a:r>
                        <a:rPr lang="en-US" sz="1200" b="1" dirty="0">
                          <a:latin typeface="Arial"/>
                          <a:ea typeface="Times New Roman"/>
                          <a:cs typeface="Tahoma"/>
                        </a:rPr>
                        <a:t>Add additional stores in international market where the company has brand recognition and can take advantage of economy of scale ( S2, S3, O1, O2)</a:t>
                      </a:r>
                      <a:endParaRPr lang="en-US" sz="1100" b="1"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SzPts val="1000"/>
                        <a:buFont typeface="+mj-lt"/>
                        <a:buAutoNum type="arabicPeriod"/>
                        <a:tabLst>
                          <a:tab pos="228600" algn="l"/>
                        </a:tabLst>
                      </a:pPr>
                      <a:r>
                        <a:rPr lang="en-US" sz="1200" b="1" dirty="0">
                          <a:latin typeface="Arial"/>
                          <a:ea typeface="Times New Roman"/>
                          <a:cs typeface="Tahoma"/>
                        </a:rPr>
                        <a:t>Use  suppliers other than those in </a:t>
                      </a:r>
                      <a:r>
                        <a:rPr lang="en-US" sz="1200" b="1" dirty="0" smtClean="0">
                          <a:latin typeface="Arial"/>
                          <a:ea typeface="Times New Roman"/>
                          <a:cs typeface="Tahoma"/>
                        </a:rPr>
                        <a:t>use now for </a:t>
                      </a:r>
                      <a:r>
                        <a:rPr lang="en-US" sz="1200" b="1" dirty="0">
                          <a:latin typeface="Arial"/>
                          <a:ea typeface="Times New Roman"/>
                          <a:cs typeface="Tahoma"/>
                        </a:rPr>
                        <a:t>better cost leadership strategies in producing private label products  (W5, O8)</a:t>
                      </a:r>
                      <a:endParaRPr lang="en-US" sz="1100" b="1"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7" name="Date Placeholder 6"/>
          <p:cNvSpPr>
            <a:spLocks noGrp="1"/>
          </p:cNvSpPr>
          <p:nvPr>
            <p:ph type="dt" sz="half" idx="10"/>
          </p:nvPr>
        </p:nvSpPr>
        <p:spPr/>
        <p:txBody>
          <a:bodyPr/>
          <a:lstStyle/>
          <a:p>
            <a:fld id="{B8B4FEC3-4638-4504-A5BF-F7C22AD6AD82}" type="datetime1">
              <a:rPr lang="en-US" smtClean="0"/>
              <a:pPr/>
              <a:t>2/14/2017</a:t>
            </a:fld>
            <a:endParaRPr lang="en-US"/>
          </a:p>
        </p:txBody>
      </p:sp>
      <p:sp>
        <p:nvSpPr>
          <p:cNvPr id="8" name="Slide Number Placeholder 7"/>
          <p:cNvSpPr>
            <a:spLocks noGrp="1"/>
          </p:cNvSpPr>
          <p:nvPr>
            <p:ph type="sldNum" sz="quarter" idx="12"/>
          </p:nvPr>
        </p:nvSpPr>
        <p:spPr/>
        <p:txBody>
          <a:bodyPr/>
          <a:lstStyle/>
          <a:p>
            <a:fld id="{B9EC2AB6-B5A3-4AB0-BD20-FF253FCB8159}" type="slidenum">
              <a:rPr lang="en-US" smtClean="0"/>
              <a:pPr/>
              <a:t>32</a:t>
            </a:fld>
            <a:endParaRPr lang="en-US"/>
          </a:p>
        </p:txBody>
      </p:sp>
      <p:sp>
        <p:nvSpPr>
          <p:cNvPr id="9" name="Footer Placeholder 8"/>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Matrix</a:t>
            </a:r>
            <a:endParaRPr lang="en-US" dirty="0"/>
          </a:p>
        </p:txBody>
      </p:sp>
      <p:graphicFrame>
        <p:nvGraphicFramePr>
          <p:cNvPr id="4" name="Table 3"/>
          <p:cNvGraphicFramePr>
            <a:graphicFrameLocks noGrp="1"/>
          </p:cNvGraphicFramePr>
          <p:nvPr/>
        </p:nvGraphicFramePr>
        <p:xfrm>
          <a:off x="457200" y="1219200"/>
          <a:ext cx="8153400" cy="5448397"/>
        </p:xfrm>
        <a:graphic>
          <a:graphicData uri="http://schemas.openxmlformats.org/drawingml/2006/table">
            <a:tbl>
              <a:tblPr/>
              <a:tblGrid>
                <a:gridCol w="2717800"/>
                <a:gridCol w="2717800"/>
                <a:gridCol w="2717800"/>
              </a:tblGrid>
              <a:tr h="80209">
                <a:tc>
                  <a:txBody>
                    <a:bodyPr/>
                    <a:lstStyle/>
                    <a:p>
                      <a:pPr marL="0" marR="0">
                        <a:spcBef>
                          <a:spcPts val="0"/>
                        </a:spcBef>
                        <a:spcAft>
                          <a:spcPts val="0"/>
                        </a:spcAft>
                      </a:pPr>
                      <a:endParaRPr lang="en-US" sz="300" dirty="0">
                        <a:latin typeface="Arial"/>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300" b="1">
                          <a:latin typeface="Arial"/>
                          <a:ea typeface="Times New Roman"/>
                          <a:cs typeface="Tahoma"/>
                        </a:rPr>
                        <a:t>Strengths</a:t>
                      </a:r>
                      <a:endParaRPr lang="en-US" sz="20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300" b="1">
                          <a:latin typeface="Arial"/>
                          <a:ea typeface="Times New Roman"/>
                          <a:cs typeface="Tahoma"/>
                        </a:rPr>
                        <a:t>Weaknesses</a:t>
                      </a:r>
                      <a:endParaRPr lang="en-US" sz="20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r>
              <a:tr h="2053391">
                <a:tc>
                  <a:txBody>
                    <a:bodyPr/>
                    <a:lstStyle/>
                    <a:p>
                      <a:pPr marL="0" marR="0">
                        <a:spcBef>
                          <a:spcPts val="0"/>
                        </a:spcBef>
                        <a:spcAft>
                          <a:spcPts val="0"/>
                        </a:spcAft>
                      </a:pPr>
                      <a:endParaRPr lang="en-US" sz="900" dirty="0">
                        <a:latin typeface="Arial"/>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 has a well mixed balance of products (consumable, perishable and durable goods such as electronics)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The international segment grew by 10%</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One of the larges corporations in the , causing to have an economy of scale</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Currently has around 3,615 stores in the international market</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 leads the industry in information technology and logistics system</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Strong brand image in the </a:t>
                      </a:r>
                      <a:r>
                        <a:rPr lang="en-US" sz="900" dirty="0" smtClean="0">
                          <a:latin typeface="Arial"/>
                          <a:ea typeface="Times New Roman"/>
                          <a:cs typeface="Tahoma"/>
                        </a:rPr>
                        <a:t>US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Wal-Mart’s sales contributes approximately 0.4% to the total Gross Domestic Products </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Continuously has had sales increases of $30 billion each year, for the last 3 years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For the last 3 years, has had increase in net income by more than $400 million</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Strong in-house programs for employee training and benefits </a:t>
                      </a:r>
                      <a:endParaRPr lang="en-US" sz="800"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Heavy reliance on information technology for order processing and distribution</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Easy target for varies law suits such as violating the labor laws such as benefits for part-time workers, discrimination, pay, and promotion</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Heavily concentrated in consumers products</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Some of on-line services such as music download and 1 hour-photo has not been very successful as of yet</a:t>
                      </a:r>
                      <a:endParaRPr lang="en-US" sz="800" dirty="0">
                        <a:latin typeface="Comic Sans MS"/>
                        <a:ea typeface="Times New Roman"/>
                        <a:cs typeface="Tahoma"/>
                      </a:endParaRPr>
                    </a:p>
                    <a:p>
                      <a:pPr marL="342900" marR="0" lvl="0" indent="-342900">
                        <a:spcBef>
                          <a:spcPts val="0"/>
                        </a:spcBef>
                        <a:spcAft>
                          <a:spcPts val="0"/>
                        </a:spcAft>
                        <a:buFont typeface="+mj-lt"/>
                        <a:buAutoNum type="arabicPeriod"/>
                        <a:tabLst>
                          <a:tab pos="228600" algn="l"/>
                        </a:tabLst>
                      </a:pPr>
                      <a:r>
                        <a:rPr lang="en-US" sz="900" dirty="0">
                          <a:latin typeface="Arial"/>
                          <a:ea typeface="Times New Roman"/>
                          <a:cs typeface="Tahoma"/>
                        </a:rPr>
                        <a:t>Depends heavily on imported-low cost products from and other similar countries.</a:t>
                      </a:r>
                      <a:endParaRPr lang="en-US" sz="800"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1553">
                <a:tc>
                  <a:txBody>
                    <a:bodyPr/>
                    <a:lstStyle/>
                    <a:p>
                      <a:pPr marL="0" marR="0">
                        <a:spcBef>
                          <a:spcPts val="0"/>
                        </a:spcBef>
                        <a:spcAft>
                          <a:spcPts val="0"/>
                        </a:spcAft>
                      </a:pPr>
                      <a:r>
                        <a:rPr lang="en-US" sz="900" b="1" dirty="0">
                          <a:latin typeface="Arial"/>
                          <a:ea typeface="Times New Roman"/>
                          <a:cs typeface="Tahoma"/>
                        </a:rPr>
                        <a:t>Threats</a:t>
                      </a:r>
                      <a:endParaRPr lang="en-US" sz="800" dirty="0">
                        <a:latin typeface="Comic Sans MS"/>
                        <a:ea typeface="Times New Roman"/>
                        <a:cs typeface="Tahoma"/>
                      </a:endParaRPr>
                    </a:p>
                  </a:txBody>
                  <a:tcPr marL="15916" marR="15916"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1200"/>
                        </a:spcBef>
                        <a:spcAft>
                          <a:spcPts val="300"/>
                        </a:spcAft>
                      </a:pPr>
                      <a:r>
                        <a:rPr lang="en-US" sz="900" b="1">
                          <a:latin typeface="Times New Roman"/>
                        </a:rPr>
                        <a:t>S-T Strategies</a:t>
                      </a:r>
                      <a:endParaRPr lang="en-US" sz="800" b="1">
                        <a:latin typeface="Times New Roman"/>
                      </a:endParaRPr>
                    </a:p>
                  </a:txBody>
                  <a:tcPr marL="15916" marR="1591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900" b="1" dirty="0">
                          <a:latin typeface="Arial"/>
                          <a:ea typeface="Times New Roman"/>
                          <a:cs typeface="Tahoma"/>
                        </a:rPr>
                        <a:t>W-T Strategies</a:t>
                      </a:r>
                      <a:endParaRPr lang="en-US" sz="800" dirty="0">
                        <a:latin typeface="Comic Sans MS"/>
                        <a:ea typeface="Times New Roman"/>
                        <a:cs typeface="Tahoma"/>
                      </a:endParaRPr>
                    </a:p>
                  </a:txBody>
                  <a:tcPr marL="15916" marR="15916"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24988">
                <a:tc>
                  <a:txBody>
                    <a:bodyPr/>
                    <a:lstStyle/>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Tense competition between retailers by offering low everyday prices</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Weak economic conditions causing many to cut back on large item products</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Unemployment is increasing causing cutback in buying brand-name products</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Increase in fuel cost could impact the purchasing power of the consumers</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Increase in fuel cost could cause suppliers to raise their prices</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Consumer confidence is lower due to decline in economy</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Costco has gaining market share by having higher sales against Sam’s Club by approximately $30 billion</a:t>
                      </a:r>
                      <a:endParaRPr lang="en-US" sz="80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900">
                          <a:latin typeface="Arial"/>
                          <a:ea typeface="Times New Roman"/>
                          <a:cs typeface="Tahoma"/>
                        </a:rPr>
                        <a:t>Target for false or bogus law suits related to labor and general liability law suits</a:t>
                      </a:r>
                      <a:endParaRPr lang="en-US" sz="800">
                        <a:latin typeface="Comic Sans MS"/>
                        <a:ea typeface="Times New Roman"/>
                        <a:cs typeface="Tahoma"/>
                      </a:endParaRPr>
                    </a:p>
                  </a:txBody>
                  <a:tcPr marL="15916" marR="1591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SzPts val="1000"/>
                        <a:buFont typeface="+mj-lt"/>
                        <a:buAutoNum type="arabicPeriod"/>
                        <a:tabLst>
                          <a:tab pos="228600" algn="l"/>
                        </a:tabLst>
                      </a:pPr>
                      <a:r>
                        <a:rPr lang="en-US" sz="1200" b="1" dirty="0">
                          <a:latin typeface="Arial"/>
                          <a:ea typeface="Times New Roman"/>
                          <a:cs typeface="Tahoma"/>
                        </a:rPr>
                        <a:t>Add more distribution centers causing further cut back in transportation costs</a:t>
                      </a:r>
                      <a:r>
                        <a:rPr lang="en-US" sz="1200" b="1" dirty="0" smtClean="0">
                          <a:latin typeface="Arial"/>
                          <a:ea typeface="Times New Roman"/>
                          <a:cs typeface="Tahoma"/>
                        </a:rPr>
                        <a:t>. (S3,</a:t>
                      </a:r>
                      <a:r>
                        <a:rPr lang="en-US" sz="1200" b="1" baseline="0" dirty="0" smtClean="0">
                          <a:latin typeface="Arial"/>
                          <a:ea typeface="Times New Roman"/>
                          <a:cs typeface="Tahoma"/>
                        </a:rPr>
                        <a:t> S5, T5)</a:t>
                      </a:r>
                      <a:endParaRPr lang="en-US" sz="1100" b="1" dirty="0">
                        <a:latin typeface="Comic Sans MS"/>
                        <a:ea typeface="Times New Roman"/>
                        <a:cs typeface="Tahoma"/>
                      </a:endParaRPr>
                    </a:p>
                    <a:p>
                      <a:pPr marL="342900" marR="0" lvl="0" indent="-342900">
                        <a:spcBef>
                          <a:spcPts val="0"/>
                        </a:spcBef>
                        <a:spcAft>
                          <a:spcPts val="0"/>
                        </a:spcAft>
                        <a:buSzPts val="1000"/>
                        <a:buFont typeface="+mj-lt"/>
                        <a:buAutoNum type="arabicPeriod"/>
                        <a:tabLst>
                          <a:tab pos="228600" algn="l"/>
                        </a:tabLst>
                      </a:pPr>
                      <a:r>
                        <a:rPr lang="en-US" sz="1200" b="1" dirty="0">
                          <a:latin typeface="Arial"/>
                          <a:ea typeface="Times New Roman"/>
                          <a:cs typeface="Tahoma"/>
                        </a:rPr>
                        <a:t>Create backward vertical integration by acquiring small manufacturers for high demand products (S3, S9, T5, T7)</a:t>
                      </a:r>
                      <a:endParaRPr lang="en-US" sz="1100" b="1"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mj-lt"/>
                        <a:buAutoNum type="arabicPeriod"/>
                        <a:tabLst>
                          <a:tab pos="175260" algn="l"/>
                        </a:tabLst>
                      </a:pPr>
                      <a:r>
                        <a:rPr lang="en-US" sz="1200" b="1" dirty="0">
                          <a:latin typeface="Arial"/>
                          <a:ea typeface="Times New Roman"/>
                          <a:cs typeface="Tahoma"/>
                        </a:rPr>
                        <a:t>Create a compliance assurance team for matters related to labor laws, compliance, and other liability related issues (W2, T8)</a:t>
                      </a:r>
                      <a:endParaRPr lang="en-US" sz="1100" b="1" dirty="0">
                        <a:latin typeface="Comic Sans MS"/>
                        <a:ea typeface="Times New Roman"/>
                        <a:cs typeface="Tahoma"/>
                      </a:endParaRPr>
                    </a:p>
                  </a:txBody>
                  <a:tcPr marL="15916" marR="1591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6E9C7671-AF27-455C-86A0-84CF0ED4BD71}"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33</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Space Matrix Data</a:t>
            </a:r>
            <a:endParaRPr lang="en-US" dirty="0"/>
          </a:p>
        </p:txBody>
      </p:sp>
      <p:graphicFrame>
        <p:nvGraphicFramePr>
          <p:cNvPr id="4" name="Table 3"/>
          <p:cNvGraphicFramePr>
            <a:graphicFrameLocks noGrp="1"/>
          </p:cNvGraphicFramePr>
          <p:nvPr/>
        </p:nvGraphicFramePr>
        <p:xfrm>
          <a:off x="990600" y="1295400"/>
          <a:ext cx="6934200" cy="4179295"/>
        </p:xfrm>
        <a:graphic>
          <a:graphicData uri="http://schemas.openxmlformats.org/drawingml/2006/table">
            <a:tbl>
              <a:tblPr/>
              <a:tblGrid>
                <a:gridCol w="2933700"/>
                <a:gridCol w="533400"/>
                <a:gridCol w="2933700"/>
                <a:gridCol w="533400"/>
              </a:tblGrid>
              <a:tr h="204387">
                <a:tc>
                  <a:txBody>
                    <a:bodyPr/>
                    <a:lstStyle/>
                    <a:p>
                      <a:pPr marL="0" marR="0">
                        <a:spcBef>
                          <a:spcPts val="0"/>
                        </a:spcBef>
                        <a:spcAft>
                          <a:spcPts val="0"/>
                        </a:spcAft>
                      </a:pPr>
                      <a:r>
                        <a:rPr lang="en-US" sz="1400" b="1" u="sng" dirty="0">
                          <a:solidFill>
                            <a:schemeClr val="tx1">
                              <a:lumMod val="50000"/>
                            </a:schemeClr>
                          </a:solidFill>
                          <a:latin typeface="Arial"/>
                          <a:ea typeface="Times New Roman"/>
                          <a:cs typeface="Tahoma"/>
                        </a:rPr>
                        <a:t>Financial Stability (FS)</a:t>
                      </a:r>
                      <a:endParaRPr lang="en-US" sz="1400" dirty="0">
                        <a:solidFill>
                          <a:schemeClr val="tx1">
                            <a:lumMod val="50000"/>
                          </a:schemeClr>
                        </a:solidFill>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b="1" u="sng">
                          <a:solidFill>
                            <a:srgbClr val="000000"/>
                          </a:solidFill>
                          <a:latin typeface="Arial"/>
                          <a:ea typeface="Times New Roman"/>
                          <a:cs typeface="Tahoma"/>
                        </a:rPr>
                        <a:t>Environmental Stability (ES)</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r>
              <a:tr h="238451">
                <a:tc>
                  <a:txBody>
                    <a:bodyPr/>
                    <a:lstStyle/>
                    <a:p>
                      <a:pPr marL="0" marR="0">
                        <a:lnSpc>
                          <a:spcPts val="1440"/>
                        </a:lnSpc>
                        <a:spcBef>
                          <a:spcPts val="0"/>
                        </a:spcBef>
                        <a:spcAft>
                          <a:spcPts val="0"/>
                        </a:spcAft>
                      </a:pPr>
                      <a:r>
                        <a:rPr lang="en-US" sz="1400" dirty="0">
                          <a:solidFill>
                            <a:schemeClr val="tx1"/>
                          </a:solidFill>
                          <a:latin typeface="Arial"/>
                          <a:ea typeface="Times New Roman"/>
                          <a:cs typeface="Tahoma"/>
                        </a:rPr>
                        <a:t>Return on Investment</a:t>
                      </a:r>
                      <a:endParaRPr lang="en-US" sz="1400" dirty="0">
                        <a:solidFill>
                          <a:schemeClr val="tx1"/>
                        </a:solidFill>
                        <a:latin typeface="Comic Sans MS"/>
                        <a:ea typeface="Times New Roman"/>
                        <a:cs typeface="Tahoma"/>
                      </a:endParaRPr>
                    </a:p>
                  </a:txBody>
                  <a:tcPr marL="68580" marR="68580" marT="0" marB="0" anchor="ctr">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6</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Unemployment</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-4</a:t>
                      </a:r>
                      <a:endParaRPr lang="en-US" sz="1400">
                        <a:latin typeface="Comic Sans MS"/>
                        <a:ea typeface="Times New Roman"/>
                        <a:cs typeface="Tahoma"/>
                      </a:endParaRPr>
                    </a:p>
                  </a:txBody>
                  <a:tcPr marL="68580" marR="68580" marT="0" marB="0">
                    <a:lnL>
                      <a:noFill/>
                    </a:lnL>
                    <a:lnR>
                      <a:noFill/>
                    </a:lnR>
                    <a:lnT>
                      <a:noFill/>
                    </a:lnT>
                    <a:lnB>
                      <a:noFill/>
                    </a:lnB>
                  </a:tcPr>
                </a:tc>
              </a:tr>
              <a:tr h="238451">
                <a:tc>
                  <a:txBody>
                    <a:bodyPr/>
                    <a:lstStyle/>
                    <a:p>
                      <a:pPr marL="0" marR="0">
                        <a:lnSpc>
                          <a:spcPts val="1440"/>
                        </a:lnSpc>
                        <a:spcBef>
                          <a:spcPts val="0"/>
                        </a:spcBef>
                        <a:spcAft>
                          <a:spcPts val="0"/>
                        </a:spcAft>
                      </a:pPr>
                      <a:r>
                        <a:rPr lang="en-US" sz="1400">
                          <a:latin typeface="Arial"/>
                          <a:ea typeface="Times New Roman"/>
                          <a:cs typeface="Tahoma"/>
                        </a:rPr>
                        <a:t>Leverage</a:t>
                      </a:r>
                      <a:endParaRPr lang="en-US" sz="1400">
                        <a:latin typeface="Comic Sans MS"/>
                        <a:ea typeface="Times New Roman"/>
                        <a:cs typeface="Tahoma"/>
                      </a:endParaRPr>
                    </a:p>
                  </a:txBody>
                  <a:tcPr marL="68580" marR="68580" marT="0" marB="0" anchor="ctr">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5</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Technological Changes</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-2</a:t>
                      </a:r>
                      <a:endParaRPr lang="en-US" sz="1400">
                        <a:latin typeface="Comic Sans MS"/>
                        <a:ea typeface="Times New Roman"/>
                        <a:cs typeface="Tahoma"/>
                      </a:endParaRPr>
                    </a:p>
                  </a:txBody>
                  <a:tcPr marL="68580" marR="68580" marT="0" marB="0">
                    <a:lnL>
                      <a:noFill/>
                    </a:lnL>
                    <a:lnR>
                      <a:noFill/>
                    </a:lnR>
                    <a:lnT>
                      <a:noFill/>
                    </a:lnT>
                    <a:lnB>
                      <a:noFill/>
                    </a:lnB>
                  </a:tcPr>
                </a:tc>
              </a:tr>
              <a:tr h="238451">
                <a:tc>
                  <a:txBody>
                    <a:bodyPr/>
                    <a:lstStyle/>
                    <a:p>
                      <a:pPr marL="0" marR="0">
                        <a:lnSpc>
                          <a:spcPts val="1440"/>
                        </a:lnSpc>
                        <a:spcBef>
                          <a:spcPts val="0"/>
                        </a:spcBef>
                        <a:spcAft>
                          <a:spcPts val="0"/>
                        </a:spcAft>
                      </a:pPr>
                      <a:r>
                        <a:rPr lang="en-US" sz="1400">
                          <a:latin typeface="Arial"/>
                          <a:ea typeface="Times New Roman"/>
                          <a:cs typeface="Tahoma"/>
                        </a:rPr>
                        <a:t>Liquidity</a:t>
                      </a:r>
                      <a:endParaRPr lang="en-US" sz="1400">
                        <a:latin typeface="Comic Sans MS"/>
                        <a:ea typeface="Times New Roman"/>
                        <a:cs typeface="Tahoma"/>
                      </a:endParaRPr>
                    </a:p>
                  </a:txBody>
                  <a:tcPr marL="68580" marR="68580" marT="0" marB="0" anchor="ctr">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4</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Price Elasticity of Demand</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-3</a:t>
                      </a:r>
                      <a:endParaRPr lang="en-US" sz="1400">
                        <a:latin typeface="Comic Sans MS"/>
                        <a:ea typeface="Times New Roman"/>
                        <a:cs typeface="Tahoma"/>
                      </a:endParaRPr>
                    </a:p>
                  </a:txBody>
                  <a:tcPr marL="68580" marR="68580" marT="0" marB="0">
                    <a:lnL>
                      <a:noFill/>
                    </a:lnL>
                    <a:lnR>
                      <a:noFill/>
                    </a:lnR>
                    <a:lnT>
                      <a:noFill/>
                    </a:lnT>
                    <a:lnB>
                      <a:noFill/>
                    </a:lnB>
                  </a:tcPr>
                </a:tc>
              </a:tr>
              <a:tr h="238451">
                <a:tc>
                  <a:txBody>
                    <a:bodyPr/>
                    <a:lstStyle/>
                    <a:p>
                      <a:pPr marL="0" marR="0">
                        <a:lnSpc>
                          <a:spcPts val="1440"/>
                        </a:lnSpc>
                        <a:spcBef>
                          <a:spcPts val="0"/>
                        </a:spcBef>
                        <a:spcAft>
                          <a:spcPts val="0"/>
                        </a:spcAft>
                      </a:pPr>
                      <a:r>
                        <a:rPr lang="en-US" sz="1400">
                          <a:latin typeface="Arial"/>
                          <a:ea typeface="Times New Roman"/>
                          <a:cs typeface="Tahoma"/>
                        </a:rPr>
                        <a:t>Working Capital</a:t>
                      </a:r>
                      <a:endParaRPr lang="en-US" sz="1400">
                        <a:latin typeface="Comic Sans MS"/>
                        <a:ea typeface="Times New Roman"/>
                        <a:cs typeface="Tahoma"/>
                      </a:endParaRPr>
                    </a:p>
                  </a:txBody>
                  <a:tcPr marL="68580" marR="68580" marT="0" marB="0" anchor="ctr">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5</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Competitive Pressure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-4</a:t>
                      </a:r>
                      <a:endParaRPr lang="en-US" sz="1400">
                        <a:latin typeface="Comic Sans MS"/>
                        <a:ea typeface="Times New Roman"/>
                        <a:cs typeface="Tahoma"/>
                      </a:endParaRPr>
                    </a:p>
                  </a:txBody>
                  <a:tcPr marL="68580" marR="68580" marT="0" marB="0">
                    <a:lnL>
                      <a:noFill/>
                    </a:lnL>
                    <a:lnR>
                      <a:noFill/>
                    </a:lnR>
                    <a:lnT>
                      <a:noFill/>
                    </a:lnT>
                    <a:lnB>
                      <a:noFill/>
                    </a:lnB>
                  </a:tcPr>
                </a:tc>
              </a:tr>
              <a:tr h="238451">
                <a:tc>
                  <a:txBody>
                    <a:bodyPr/>
                    <a:lstStyle/>
                    <a:p>
                      <a:pPr marL="0" marR="0">
                        <a:lnSpc>
                          <a:spcPts val="1440"/>
                        </a:lnSpc>
                        <a:spcBef>
                          <a:spcPts val="0"/>
                        </a:spcBef>
                        <a:spcAft>
                          <a:spcPts val="0"/>
                        </a:spcAft>
                      </a:pPr>
                      <a:r>
                        <a:rPr lang="en-US" sz="1400">
                          <a:latin typeface="Arial"/>
                          <a:ea typeface="Times New Roman"/>
                          <a:cs typeface="Tahoma"/>
                        </a:rPr>
                        <a:t>Cash Flow</a:t>
                      </a:r>
                      <a:endParaRPr lang="en-US" sz="1400">
                        <a:latin typeface="Comic Sans MS"/>
                        <a:ea typeface="Times New Roman"/>
                        <a:cs typeface="Tahoma"/>
                      </a:endParaRPr>
                    </a:p>
                  </a:txBody>
                  <a:tcPr marL="68580" marR="68580" marT="0" marB="0" anchor="ctr">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6</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Barriers to Entry</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-1</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b="1">
                          <a:solidFill>
                            <a:srgbClr val="000000"/>
                          </a:solidFill>
                          <a:latin typeface="Arial"/>
                          <a:ea typeface="Times New Roman"/>
                          <a:cs typeface="Tahoma"/>
                        </a:rPr>
                        <a:t>Financial Stability (FS) Average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b="1">
                          <a:latin typeface="Arial"/>
                          <a:ea typeface="Times New Roman"/>
                          <a:cs typeface="Tahoma"/>
                        </a:rPr>
                        <a:t>5.2</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b="1">
                          <a:solidFill>
                            <a:srgbClr val="000000"/>
                          </a:solidFill>
                          <a:latin typeface="Arial"/>
                          <a:ea typeface="Times New Roman"/>
                          <a:cs typeface="Tahoma"/>
                        </a:rPr>
                        <a:t>Environmental Stability (ES) Average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b="1">
                          <a:latin typeface="Arial"/>
                          <a:ea typeface="Times New Roman"/>
                          <a:cs typeface="Tahoma"/>
                        </a:rPr>
                        <a:t>-2.8</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b="1" u="sng">
                          <a:solidFill>
                            <a:srgbClr val="000000"/>
                          </a:solidFill>
                          <a:latin typeface="Arial"/>
                          <a:ea typeface="Times New Roman"/>
                          <a:cs typeface="Tahoma"/>
                        </a:rPr>
                        <a:t>Competitive Stability (CA)</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b="1" u="sng">
                          <a:solidFill>
                            <a:srgbClr val="000000"/>
                          </a:solidFill>
                          <a:latin typeface="Arial"/>
                          <a:ea typeface="Times New Roman"/>
                          <a:cs typeface="Tahoma"/>
                        </a:rPr>
                        <a:t>Industry Stability (IS)</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a:latin typeface="Arial"/>
                          <a:ea typeface="Times New Roman"/>
                          <a:cs typeface="Tahoma"/>
                        </a:rPr>
                        <a:t>Market Share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-1</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Growth Potential</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4</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a:latin typeface="Arial"/>
                          <a:ea typeface="Times New Roman"/>
                          <a:cs typeface="Tahoma"/>
                        </a:rPr>
                        <a:t>Product Quality</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-3</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Financial Stability</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3</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a:latin typeface="Arial"/>
                          <a:ea typeface="Times New Roman"/>
                          <a:cs typeface="Tahoma"/>
                        </a:rPr>
                        <a:t>Customer Loyalty</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-5</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Ease of Market Entry</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5</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a:latin typeface="Arial"/>
                          <a:ea typeface="Times New Roman"/>
                          <a:cs typeface="Tahoma"/>
                        </a:rPr>
                        <a:t>Competition’s Capacity Utilization</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-4</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Resource Utilization</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3</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a:latin typeface="Arial"/>
                          <a:ea typeface="Times New Roman"/>
                          <a:cs typeface="Tahoma"/>
                        </a:rPr>
                        <a:t>Technological Know-How</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-6</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a:latin typeface="Arial"/>
                          <a:ea typeface="Times New Roman"/>
                          <a:cs typeface="Tahoma"/>
                        </a:rPr>
                        <a:t>Profit Potential</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a:latin typeface="Arial"/>
                          <a:ea typeface="Times New Roman"/>
                          <a:cs typeface="Tahoma"/>
                        </a:rPr>
                        <a:t>6</a:t>
                      </a:r>
                      <a:endParaRPr lang="en-US" sz="1400">
                        <a:latin typeface="Comic Sans MS"/>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endParaRPr lang="en-US" sz="1400">
                        <a:latin typeface="Arial"/>
                        <a:ea typeface="Times New Roman"/>
                        <a:cs typeface="Tahoma"/>
                      </a:endParaRPr>
                    </a:p>
                  </a:txBody>
                  <a:tcPr marL="68580" marR="68580" marT="0" marB="0">
                    <a:lnL>
                      <a:noFill/>
                    </a:lnL>
                    <a:lnR>
                      <a:noFill/>
                    </a:lnR>
                    <a:lnT>
                      <a:noFill/>
                    </a:lnT>
                    <a:lnB>
                      <a:noFill/>
                    </a:lnB>
                  </a:tcPr>
                </a:tc>
              </a:tr>
              <a:tr h="204387">
                <a:tc>
                  <a:txBody>
                    <a:bodyPr/>
                    <a:lstStyle/>
                    <a:p>
                      <a:pPr marL="0" marR="0">
                        <a:spcBef>
                          <a:spcPts val="0"/>
                        </a:spcBef>
                        <a:spcAft>
                          <a:spcPts val="0"/>
                        </a:spcAft>
                      </a:pPr>
                      <a:r>
                        <a:rPr lang="en-US" sz="1400" b="1">
                          <a:solidFill>
                            <a:srgbClr val="000000"/>
                          </a:solidFill>
                          <a:latin typeface="Arial"/>
                          <a:ea typeface="Times New Roman"/>
                          <a:cs typeface="Tahoma"/>
                        </a:rPr>
                        <a:t>Competitive Stability (CA) Average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b="1">
                          <a:latin typeface="Arial"/>
                          <a:ea typeface="Times New Roman"/>
                          <a:cs typeface="Tahoma"/>
                        </a:rPr>
                        <a:t>-3.8</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spcBef>
                          <a:spcPts val="0"/>
                        </a:spcBef>
                        <a:spcAft>
                          <a:spcPts val="0"/>
                        </a:spcAft>
                      </a:pPr>
                      <a:r>
                        <a:rPr lang="en-US" sz="1400" b="1">
                          <a:solidFill>
                            <a:srgbClr val="000000"/>
                          </a:solidFill>
                          <a:latin typeface="Arial"/>
                          <a:ea typeface="Times New Roman"/>
                          <a:cs typeface="Tahoma"/>
                        </a:rPr>
                        <a:t>Industry Stability (IS) Average</a:t>
                      </a:r>
                      <a:endParaRPr lang="en-US" sz="1400">
                        <a:latin typeface="Comic Sans MS"/>
                        <a:ea typeface="Times New Roman"/>
                        <a:cs typeface="Tahoma"/>
                      </a:endParaRPr>
                    </a:p>
                  </a:txBody>
                  <a:tcPr marL="68580" marR="68580" marT="0" marB="0">
                    <a:lnL>
                      <a:noFill/>
                    </a:lnL>
                    <a:lnR>
                      <a:noFill/>
                    </a:lnR>
                    <a:lnT>
                      <a:noFill/>
                    </a:lnT>
                    <a:lnB>
                      <a:noFill/>
                    </a:lnB>
                  </a:tcPr>
                </a:tc>
                <a:tc>
                  <a:txBody>
                    <a:bodyPr/>
                    <a:lstStyle/>
                    <a:p>
                      <a:pPr marL="0" marR="0" algn="ctr">
                        <a:spcBef>
                          <a:spcPts val="0"/>
                        </a:spcBef>
                        <a:spcAft>
                          <a:spcPts val="0"/>
                        </a:spcAft>
                      </a:pPr>
                      <a:r>
                        <a:rPr lang="en-US" sz="1400" b="1" dirty="0">
                          <a:latin typeface="Arial"/>
                          <a:ea typeface="Times New Roman"/>
                          <a:cs typeface="Tahoma"/>
                        </a:rPr>
                        <a:t>4.2</a:t>
                      </a:r>
                      <a:endParaRPr lang="en-US" sz="1400" dirty="0">
                        <a:latin typeface="Comic Sans MS"/>
                        <a:ea typeface="Times New Roman"/>
                        <a:cs typeface="Tahoma"/>
                      </a:endParaRPr>
                    </a:p>
                  </a:txBody>
                  <a:tcPr marL="68580" marR="68580" marT="0" marB="0">
                    <a:lnL>
                      <a:noFill/>
                    </a:lnL>
                    <a:lnR>
                      <a:noFill/>
                    </a:lnR>
                    <a:lnT>
                      <a:noFill/>
                    </a:lnT>
                    <a:lnB>
                      <a:noFill/>
                    </a:lnB>
                  </a:tcPr>
                </a:tc>
              </a:tr>
            </a:tbl>
          </a:graphicData>
        </a:graphic>
      </p:graphicFrame>
      <p:sp>
        <p:nvSpPr>
          <p:cNvPr id="31745" name="Rectangle 1"/>
          <p:cNvSpPr>
            <a:spLocks noChangeArrowheads="1"/>
          </p:cNvSpPr>
          <p:nvPr/>
        </p:nvSpPr>
        <p:spPr bwMode="auto">
          <a:xfrm>
            <a:off x="3429000" y="5745035"/>
            <a:ext cx="3733800" cy="5232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Y-axis:  FS + ES = 5.2 + (-2.8) = 2.4</a:t>
            </a:r>
            <a:endParaRPr kumimoji="0" lang="en-US"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X-axis: CA + IS = (-3.8) + (4.2) = 0.4</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6" name="Date Placeholder 5"/>
          <p:cNvSpPr>
            <a:spLocks noGrp="1"/>
          </p:cNvSpPr>
          <p:nvPr>
            <p:ph type="dt" sz="half" idx="10"/>
          </p:nvPr>
        </p:nvSpPr>
        <p:spPr/>
        <p:txBody>
          <a:bodyPr/>
          <a:lstStyle/>
          <a:p>
            <a:fld id="{ABBD9E1B-37AD-4E30-B06E-FAF94F14FD7A}" type="datetime1">
              <a:rPr lang="en-US" smtClean="0"/>
              <a:pPr/>
              <a:t>2/14/2017</a:t>
            </a:fld>
            <a:endParaRPr lang="en-US"/>
          </a:p>
        </p:txBody>
      </p:sp>
      <p:sp>
        <p:nvSpPr>
          <p:cNvPr id="7" name="Slide Number Placeholder 6"/>
          <p:cNvSpPr>
            <a:spLocks noGrp="1"/>
          </p:cNvSpPr>
          <p:nvPr>
            <p:ph type="sldNum" sz="quarter" idx="12"/>
          </p:nvPr>
        </p:nvSpPr>
        <p:spPr/>
        <p:txBody>
          <a:bodyPr/>
          <a:lstStyle/>
          <a:p>
            <a:fld id="{B9EC2AB6-B5A3-4AB0-BD20-FF253FCB8159}" type="slidenum">
              <a:rPr lang="en-US" smtClean="0"/>
              <a:pPr/>
              <a:t>34</a:t>
            </a:fld>
            <a:endParaRPr lang="en-US"/>
          </a:p>
        </p:txBody>
      </p:sp>
      <p:sp>
        <p:nvSpPr>
          <p:cNvPr id="8" name="Footer Placeholder 7"/>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Space Matrix</a:t>
            </a:r>
            <a:endParaRPr lang="en-US" dirty="0"/>
          </a:p>
        </p:txBody>
      </p:sp>
      <p:sp>
        <p:nvSpPr>
          <p:cNvPr id="29802" name="Rectangle 106"/>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grpSp>
        <p:nvGrpSpPr>
          <p:cNvPr id="29697" name="Group 1"/>
          <p:cNvGrpSpPr>
            <a:grpSpLocks noChangeAspect="1"/>
          </p:cNvGrpSpPr>
          <p:nvPr/>
        </p:nvGrpSpPr>
        <p:grpSpPr bwMode="auto">
          <a:xfrm>
            <a:off x="2971800" y="1219200"/>
            <a:ext cx="5486400" cy="4391025"/>
            <a:chOff x="3175" y="1725"/>
            <a:chExt cx="9100" cy="7490"/>
          </a:xfrm>
        </p:grpSpPr>
        <p:sp>
          <p:nvSpPr>
            <p:cNvPr id="29801" name="AutoShape 105"/>
            <p:cNvSpPr>
              <a:spLocks noChangeAspect="1" noChangeArrowheads="1" noTextEdit="1"/>
            </p:cNvSpPr>
            <p:nvPr/>
          </p:nvSpPr>
          <p:spPr bwMode="auto">
            <a:xfrm>
              <a:off x="3175" y="1725"/>
              <a:ext cx="9100" cy="749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9800" name="Line 104"/>
            <p:cNvSpPr>
              <a:spLocks noChangeShapeType="1"/>
            </p:cNvSpPr>
            <p:nvPr/>
          </p:nvSpPr>
          <p:spPr bwMode="auto">
            <a:xfrm>
              <a:off x="7575" y="2239"/>
              <a:ext cx="0" cy="6378"/>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9" name="Line 103"/>
            <p:cNvSpPr>
              <a:spLocks noChangeShapeType="1"/>
            </p:cNvSpPr>
            <p:nvPr/>
          </p:nvSpPr>
          <p:spPr bwMode="auto">
            <a:xfrm>
              <a:off x="3975" y="5428"/>
              <a:ext cx="720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8" name="Text Box 102"/>
            <p:cNvSpPr txBox="1">
              <a:spLocks noChangeArrowheads="1"/>
            </p:cNvSpPr>
            <p:nvPr/>
          </p:nvSpPr>
          <p:spPr bwMode="auto">
            <a:xfrm>
              <a:off x="7275" y="1725"/>
              <a:ext cx="700" cy="495"/>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FS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97" name="Text Box 101"/>
            <p:cNvSpPr txBox="1">
              <a:spLocks noChangeArrowheads="1"/>
            </p:cNvSpPr>
            <p:nvPr/>
          </p:nvSpPr>
          <p:spPr bwMode="auto">
            <a:xfrm>
              <a:off x="3175" y="5222"/>
              <a:ext cx="700" cy="49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CA</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96" name="Text Box 100"/>
            <p:cNvSpPr txBox="1">
              <a:spLocks noChangeArrowheads="1"/>
            </p:cNvSpPr>
            <p:nvPr/>
          </p:nvSpPr>
          <p:spPr bwMode="auto">
            <a:xfrm>
              <a:off x="7275" y="8720"/>
              <a:ext cx="700" cy="495"/>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95" name="Text Box 99"/>
            <p:cNvSpPr txBox="1">
              <a:spLocks noChangeArrowheads="1"/>
            </p:cNvSpPr>
            <p:nvPr/>
          </p:nvSpPr>
          <p:spPr bwMode="auto">
            <a:xfrm>
              <a:off x="11275" y="5119"/>
              <a:ext cx="700" cy="49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IS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94" name="Line 98"/>
            <p:cNvSpPr>
              <a:spLocks noChangeShapeType="1"/>
            </p:cNvSpPr>
            <p:nvPr/>
          </p:nvSpPr>
          <p:spPr bwMode="auto">
            <a:xfrm>
              <a:off x="31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3" name="Line 97"/>
            <p:cNvSpPr>
              <a:spLocks noChangeShapeType="1"/>
            </p:cNvSpPr>
            <p:nvPr/>
          </p:nvSpPr>
          <p:spPr bwMode="auto">
            <a:xfrm>
              <a:off x="31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2" name="Line 96"/>
            <p:cNvSpPr>
              <a:spLocks noChangeShapeType="1"/>
            </p:cNvSpPr>
            <p:nvPr/>
          </p:nvSpPr>
          <p:spPr bwMode="auto">
            <a:xfrm>
              <a:off x="3175" y="5531"/>
              <a:ext cx="0" cy="287"/>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1" name="Line 95"/>
            <p:cNvSpPr>
              <a:spLocks noChangeShapeType="1"/>
            </p:cNvSpPr>
            <p:nvPr/>
          </p:nvSpPr>
          <p:spPr bwMode="auto">
            <a:xfrm>
              <a:off x="7575" y="5531"/>
              <a:ext cx="0" cy="287"/>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90" name="Line 94"/>
            <p:cNvSpPr>
              <a:spLocks noChangeShapeType="1"/>
            </p:cNvSpPr>
            <p:nvPr/>
          </p:nvSpPr>
          <p:spPr bwMode="auto">
            <a:xfrm>
              <a:off x="40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9" name="Line 93"/>
            <p:cNvSpPr>
              <a:spLocks noChangeShapeType="1"/>
            </p:cNvSpPr>
            <p:nvPr/>
          </p:nvSpPr>
          <p:spPr bwMode="auto">
            <a:xfrm>
              <a:off x="47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8" name="Line 92"/>
            <p:cNvSpPr>
              <a:spLocks noChangeShapeType="1"/>
            </p:cNvSpPr>
            <p:nvPr/>
          </p:nvSpPr>
          <p:spPr bwMode="auto">
            <a:xfrm>
              <a:off x="47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7" name="Line 91"/>
            <p:cNvSpPr>
              <a:spLocks noChangeShapeType="1"/>
            </p:cNvSpPr>
            <p:nvPr/>
          </p:nvSpPr>
          <p:spPr bwMode="auto">
            <a:xfrm>
              <a:off x="54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6" name="Line 90"/>
            <p:cNvSpPr>
              <a:spLocks noChangeShapeType="1"/>
            </p:cNvSpPr>
            <p:nvPr/>
          </p:nvSpPr>
          <p:spPr bwMode="auto">
            <a:xfrm>
              <a:off x="54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5" name="Line 89"/>
            <p:cNvSpPr>
              <a:spLocks noChangeShapeType="1"/>
            </p:cNvSpPr>
            <p:nvPr/>
          </p:nvSpPr>
          <p:spPr bwMode="auto">
            <a:xfrm>
              <a:off x="61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4" name="Line 88"/>
            <p:cNvSpPr>
              <a:spLocks noChangeShapeType="1"/>
            </p:cNvSpPr>
            <p:nvPr/>
          </p:nvSpPr>
          <p:spPr bwMode="auto">
            <a:xfrm>
              <a:off x="61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3" name="Line 87"/>
            <p:cNvSpPr>
              <a:spLocks noChangeShapeType="1"/>
            </p:cNvSpPr>
            <p:nvPr/>
          </p:nvSpPr>
          <p:spPr bwMode="auto">
            <a:xfrm>
              <a:off x="68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2" name="Line 86"/>
            <p:cNvSpPr>
              <a:spLocks noChangeShapeType="1"/>
            </p:cNvSpPr>
            <p:nvPr/>
          </p:nvSpPr>
          <p:spPr bwMode="auto">
            <a:xfrm>
              <a:off x="68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81" name="Rectangle 85"/>
            <p:cNvSpPr>
              <a:spLocks noChangeArrowheads="1"/>
            </p:cNvSpPr>
            <p:nvPr/>
          </p:nvSpPr>
          <p:spPr bwMode="auto">
            <a:xfrm>
              <a:off x="102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6</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80" name="Rectangle 84"/>
            <p:cNvSpPr>
              <a:spLocks noChangeArrowheads="1"/>
            </p:cNvSpPr>
            <p:nvPr/>
          </p:nvSpPr>
          <p:spPr bwMode="auto">
            <a:xfrm>
              <a:off x="97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5</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79" name="Rectangle 83"/>
            <p:cNvSpPr>
              <a:spLocks noChangeArrowheads="1"/>
            </p:cNvSpPr>
            <p:nvPr/>
          </p:nvSpPr>
          <p:spPr bwMode="auto">
            <a:xfrm>
              <a:off x="92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4</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78" name="Rectangle 82"/>
            <p:cNvSpPr>
              <a:spLocks noChangeArrowheads="1"/>
            </p:cNvSpPr>
            <p:nvPr/>
          </p:nvSpPr>
          <p:spPr bwMode="auto">
            <a:xfrm>
              <a:off x="87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3</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77" name="Rectangle 81"/>
            <p:cNvSpPr>
              <a:spLocks noChangeArrowheads="1"/>
            </p:cNvSpPr>
            <p:nvPr/>
          </p:nvSpPr>
          <p:spPr bwMode="auto">
            <a:xfrm>
              <a:off x="82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76" name="Rectangle 80"/>
            <p:cNvSpPr>
              <a:spLocks noChangeArrowheads="1"/>
            </p:cNvSpPr>
            <p:nvPr/>
          </p:nvSpPr>
          <p:spPr bwMode="auto">
            <a:xfrm>
              <a:off x="77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1</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75" name="Line 79"/>
            <p:cNvSpPr>
              <a:spLocks noChangeShapeType="1"/>
            </p:cNvSpPr>
            <p:nvPr/>
          </p:nvSpPr>
          <p:spPr bwMode="auto">
            <a:xfrm>
              <a:off x="80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4" name="Line 78"/>
            <p:cNvSpPr>
              <a:spLocks noChangeShapeType="1"/>
            </p:cNvSpPr>
            <p:nvPr/>
          </p:nvSpPr>
          <p:spPr bwMode="auto">
            <a:xfrm>
              <a:off x="80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3" name="Line 77"/>
            <p:cNvSpPr>
              <a:spLocks noChangeShapeType="1"/>
            </p:cNvSpPr>
            <p:nvPr/>
          </p:nvSpPr>
          <p:spPr bwMode="auto">
            <a:xfrm>
              <a:off x="8075" y="5531"/>
              <a:ext cx="0" cy="287"/>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2" name="Line 76"/>
            <p:cNvSpPr>
              <a:spLocks noChangeShapeType="1"/>
            </p:cNvSpPr>
            <p:nvPr/>
          </p:nvSpPr>
          <p:spPr bwMode="auto">
            <a:xfrm>
              <a:off x="12275" y="5531"/>
              <a:ext cx="0" cy="287"/>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1" name="Line 75"/>
            <p:cNvSpPr>
              <a:spLocks noChangeShapeType="1"/>
            </p:cNvSpPr>
            <p:nvPr/>
          </p:nvSpPr>
          <p:spPr bwMode="auto">
            <a:xfrm>
              <a:off x="87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70" name="Line 74"/>
            <p:cNvSpPr>
              <a:spLocks noChangeShapeType="1"/>
            </p:cNvSpPr>
            <p:nvPr/>
          </p:nvSpPr>
          <p:spPr bwMode="auto">
            <a:xfrm>
              <a:off x="94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9" name="Line 73"/>
            <p:cNvSpPr>
              <a:spLocks noChangeShapeType="1"/>
            </p:cNvSpPr>
            <p:nvPr/>
          </p:nvSpPr>
          <p:spPr bwMode="auto">
            <a:xfrm>
              <a:off x="94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8" name="Line 72"/>
            <p:cNvSpPr>
              <a:spLocks noChangeShapeType="1"/>
            </p:cNvSpPr>
            <p:nvPr/>
          </p:nvSpPr>
          <p:spPr bwMode="auto">
            <a:xfrm>
              <a:off x="101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7" name="Line 71"/>
            <p:cNvSpPr>
              <a:spLocks noChangeShapeType="1"/>
            </p:cNvSpPr>
            <p:nvPr/>
          </p:nvSpPr>
          <p:spPr bwMode="auto">
            <a:xfrm>
              <a:off x="101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6" name="Line 70"/>
            <p:cNvSpPr>
              <a:spLocks noChangeShapeType="1"/>
            </p:cNvSpPr>
            <p:nvPr/>
          </p:nvSpPr>
          <p:spPr bwMode="auto">
            <a:xfrm>
              <a:off x="108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5" name="Line 69"/>
            <p:cNvSpPr>
              <a:spLocks noChangeShapeType="1"/>
            </p:cNvSpPr>
            <p:nvPr/>
          </p:nvSpPr>
          <p:spPr bwMode="auto">
            <a:xfrm>
              <a:off x="108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4" name="Line 68"/>
            <p:cNvSpPr>
              <a:spLocks noChangeShapeType="1"/>
            </p:cNvSpPr>
            <p:nvPr/>
          </p:nvSpPr>
          <p:spPr bwMode="auto">
            <a:xfrm>
              <a:off x="115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63" name="Rectangle 67"/>
            <p:cNvSpPr>
              <a:spLocks noChangeArrowheads="1"/>
            </p:cNvSpPr>
            <p:nvPr/>
          </p:nvSpPr>
          <p:spPr bwMode="auto">
            <a:xfrm>
              <a:off x="4075" y="2342"/>
              <a:ext cx="1252" cy="24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1" i="0" u="sng" strike="noStrike" cap="none" normalizeH="0" baseline="0" smtClean="0">
                  <a:ln>
                    <a:noFill/>
                  </a:ln>
                  <a:solidFill>
                    <a:srgbClr val="000000"/>
                  </a:solidFill>
                  <a:effectLst/>
                  <a:latin typeface="Times"/>
                  <a:ea typeface="Times New Roman" pitchFamily="18" charset="0"/>
                  <a:cs typeface="Tahoma" pitchFamily="34" charset="0"/>
                </a:rPr>
                <a:t>Conservative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62" name="Rectangle 66"/>
            <p:cNvSpPr>
              <a:spLocks noChangeArrowheads="1"/>
            </p:cNvSpPr>
            <p:nvPr/>
          </p:nvSpPr>
          <p:spPr bwMode="auto">
            <a:xfrm>
              <a:off x="9475" y="2342"/>
              <a:ext cx="1075" cy="24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1" i="0" u="sng" strike="noStrike" cap="none" normalizeH="0" baseline="0" smtClean="0">
                  <a:ln>
                    <a:noFill/>
                  </a:ln>
                  <a:solidFill>
                    <a:srgbClr val="000000"/>
                  </a:solidFill>
                  <a:effectLst/>
                  <a:latin typeface="Times"/>
                  <a:ea typeface="Times New Roman" pitchFamily="18" charset="0"/>
                  <a:cs typeface="Tahoma" pitchFamily="34" charset="0"/>
                </a:rPr>
                <a:t>Aggressive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61" name="Rectangle 65"/>
            <p:cNvSpPr>
              <a:spLocks noChangeArrowheads="1"/>
            </p:cNvSpPr>
            <p:nvPr/>
          </p:nvSpPr>
          <p:spPr bwMode="auto">
            <a:xfrm>
              <a:off x="9475" y="8308"/>
              <a:ext cx="1144" cy="24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1" i="0" u="sng" strike="noStrike" cap="none" normalizeH="0" baseline="0" smtClean="0">
                  <a:ln>
                    <a:noFill/>
                  </a:ln>
                  <a:solidFill>
                    <a:srgbClr val="000000"/>
                  </a:solidFill>
                  <a:effectLst/>
                  <a:latin typeface="Times"/>
                  <a:ea typeface="Times New Roman" pitchFamily="18" charset="0"/>
                  <a:cs typeface="Tahoma" pitchFamily="34" charset="0"/>
                </a:rPr>
                <a:t>Competitive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60" name="Rectangle 64"/>
            <p:cNvSpPr>
              <a:spLocks noChangeArrowheads="1"/>
            </p:cNvSpPr>
            <p:nvPr/>
          </p:nvSpPr>
          <p:spPr bwMode="auto">
            <a:xfrm>
              <a:off x="4675" y="8411"/>
              <a:ext cx="942" cy="247"/>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1" i="0" u="sng" strike="noStrike" cap="none" normalizeH="0" baseline="0" smtClean="0">
                  <a:ln>
                    <a:noFill/>
                  </a:ln>
                  <a:solidFill>
                    <a:srgbClr val="000000"/>
                  </a:solidFill>
                  <a:effectLst/>
                  <a:latin typeface="Times"/>
                  <a:ea typeface="Times New Roman" pitchFamily="18" charset="0"/>
                  <a:cs typeface="Tahoma" pitchFamily="34" charset="0"/>
                </a:rPr>
                <a:t>Defensive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9" name="Rectangle 63"/>
            <p:cNvSpPr>
              <a:spLocks noChangeArrowheads="1"/>
            </p:cNvSpPr>
            <p:nvPr/>
          </p:nvSpPr>
          <p:spPr bwMode="auto">
            <a:xfrm>
              <a:off x="7275" y="4914"/>
              <a:ext cx="300" cy="343"/>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1</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8" name="Rectangle 62"/>
            <p:cNvSpPr>
              <a:spLocks noChangeArrowheads="1"/>
            </p:cNvSpPr>
            <p:nvPr/>
          </p:nvSpPr>
          <p:spPr bwMode="auto">
            <a:xfrm>
              <a:off x="7275" y="4502"/>
              <a:ext cx="300" cy="275"/>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7" name="Rectangle 61"/>
            <p:cNvSpPr>
              <a:spLocks noChangeArrowheads="1"/>
            </p:cNvSpPr>
            <p:nvPr/>
          </p:nvSpPr>
          <p:spPr bwMode="auto">
            <a:xfrm>
              <a:off x="7275" y="4091"/>
              <a:ext cx="300" cy="20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3</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6" name="Rectangle 60"/>
            <p:cNvSpPr>
              <a:spLocks noChangeArrowheads="1"/>
            </p:cNvSpPr>
            <p:nvPr/>
          </p:nvSpPr>
          <p:spPr bwMode="auto">
            <a:xfrm>
              <a:off x="7275" y="3679"/>
              <a:ext cx="300" cy="343"/>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4</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5" name="Rectangle 59"/>
            <p:cNvSpPr>
              <a:spLocks noChangeArrowheads="1"/>
            </p:cNvSpPr>
            <p:nvPr/>
          </p:nvSpPr>
          <p:spPr bwMode="auto">
            <a:xfrm>
              <a:off x="7275" y="3268"/>
              <a:ext cx="300" cy="274"/>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5</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4" name="Rectangle 58"/>
            <p:cNvSpPr>
              <a:spLocks noChangeArrowheads="1"/>
            </p:cNvSpPr>
            <p:nvPr/>
          </p:nvSpPr>
          <p:spPr bwMode="auto">
            <a:xfrm>
              <a:off x="7275" y="2856"/>
              <a:ext cx="300" cy="20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6</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53" name="Line 57"/>
            <p:cNvSpPr>
              <a:spLocks noChangeShapeType="1"/>
            </p:cNvSpPr>
            <p:nvPr/>
          </p:nvSpPr>
          <p:spPr bwMode="auto">
            <a:xfrm>
              <a:off x="7475" y="5325"/>
              <a:ext cx="3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52" name="Line 56"/>
            <p:cNvSpPr>
              <a:spLocks noChangeShapeType="1"/>
            </p:cNvSpPr>
            <p:nvPr/>
          </p:nvSpPr>
          <p:spPr bwMode="auto">
            <a:xfrm>
              <a:off x="7275" y="2068"/>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51" name="Line 55"/>
            <p:cNvSpPr>
              <a:spLocks noChangeShapeType="1"/>
            </p:cNvSpPr>
            <p:nvPr/>
          </p:nvSpPr>
          <p:spPr bwMode="auto">
            <a:xfrm>
              <a:off x="7575" y="2068"/>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50" name="Line 54"/>
            <p:cNvSpPr>
              <a:spLocks noChangeShapeType="1"/>
            </p:cNvSpPr>
            <p:nvPr/>
          </p:nvSpPr>
          <p:spPr bwMode="auto">
            <a:xfrm>
              <a:off x="7275" y="2719"/>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9" name="Line 53"/>
            <p:cNvSpPr>
              <a:spLocks noChangeShapeType="1"/>
            </p:cNvSpPr>
            <p:nvPr/>
          </p:nvSpPr>
          <p:spPr bwMode="auto">
            <a:xfrm>
              <a:off x="7575" y="2719"/>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8" name="Line 52"/>
            <p:cNvSpPr>
              <a:spLocks noChangeShapeType="1"/>
            </p:cNvSpPr>
            <p:nvPr/>
          </p:nvSpPr>
          <p:spPr bwMode="auto">
            <a:xfrm>
              <a:off x="7275" y="3371"/>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7" name="Line 51"/>
            <p:cNvSpPr>
              <a:spLocks noChangeShapeType="1"/>
            </p:cNvSpPr>
            <p:nvPr/>
          </p:nvSpPr>
          <p:spPr bwMode="auto">
            <a:xfrm>
              <a:off x="7575" y="3371"/>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6" name="Line 50"/>
            <p:cNvSpPr>
              <a:spLocks noChangeShapeType="1"/>
            </p:cNvSpPr>
            <p:nvPr/>
          </p:nvSpPr>
          <p:spPr bwMode="auto">
            <a:xfrm>
              <a:off x="7275" y="4022"/>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5" name="Line 49"/>
            <p:cNvSpPr>
              <a:spLocks noChangeShapeType="1"/>
            </p:cNvSpPr>
            <p:nvPr/>
          </p:nvSpPr>
          <p:spPr bwMode="auto">
            <a:xfrm>
              <a:off x="7575" y="4022"/>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4" name="Line 48"/>
            <p:cNvSpPr>
              <a:spLocks noChangeShapeType="1"/>
            </p:cNvSpPr>
            <p:nvPr/>
          </p:nvSpPr>
          <p:spPr bwMode="auto">
            <a:xfrm>
              <a:off x="7275" y="467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3" name="Line 47"/>
            <p:cNvSpPr>
              <a:spLocks noChangeShapeType="1"/>
            </p:cNvSpPr>
            <p:nvPr/>
          </p:nvSpPr>
          <p:spPr bwMode="auto">
            <a:xfrm>
              <a:off x="7575" y="467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2" name="Line 46"/>
            <p:cNvSpPr>
              <a:spLocks noChangeShapeType="1"/>
            </p:cNvSpPr>
            <p:nvPr/>
          </p:nvSpPr>
          <p:spPr bwMode="auto">
            <a:xfrm>
              <a:off x="7375" y="5839"/>
              <a:ext cx="4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1" name="Line 45"/>
            <p:cNvSpPr>
              <a:spLocks noChangeShapeType="1"/>
            </p:cNvSpPr>
            <p:nvPr/>
          </p:nvSpPr>
          <p:spPr bwMode="auto">
            <a:xfrm>
              <a:off x="7175" y="5839"/>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40" name="Line 44"/>
            <p:cNvSpPr>
              <a:spLocks noChangeShapeType="1"/>
            </p:cNvSpPr>
            <p:nvPr/>
          </p:nvSpPr>
          <p:spPr bwMode="auto">
            <a:xfrm>
              <a:off x="7575" y="5839"/>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9" name="Line 43"/>
            <p:cNvSpPr>
              <a:spLocks noChangeShapeType="1"/>
            </p:cNvSpPr>
            <p:nvPr/>
          </p:nvSpPr>
          <p:spPr bwMode="auto">
            <a:xfrm>
              <a:off x="7175" y="6491"/>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8" name="Line 42"/>
            <p:cNvSpPr>
              <a:spLocks noChangeShapeType="1"/>
            </p:cNvSpPr>
            <p:nvPr/>
          </p:nvSpPr>
          <p:spPr bwMode="auto">
            <a:xfrm>
              <a:off x="7575" y="6491"/>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7" name="Line 41"/>
            <p:cNvSpPr>
              <a:spLocks noChangeShapeType="1"/>
            </p:cNvSpPr>
            <p:nvPr/>
          </p:nvSpPr>
          <p:spPr bwMode="auto">
            <a:xfrm>
              <a:off x="7175" y="7142"/>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6" name="Line 40"/>
            <p:cNvSpPr>
              <a:spLocks noChangeShapeType="1"/>
            </p:cNvSpPr>
            <p:nvPr/>
          </p:nvSpPr>
          <p:spPr bwMode="auto">
            <a:xfrm>
              <a:off x="7575" y="7142"/>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5" name="Line 39"/>
            <p:cNvSpPr>
              <a:spLocks noChangeShapeType="1"/>
            </p:cNvSpPr>
            <p:nvPr/>
          </p:nvSpPr>
          <p:spPr bwMode="auto">
            <a:xfrm>
              <a:off x="7175" y="779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4" name="Line 38"/>
            <p:cNvSpPr>
              <a:spLocks noChangeShapeType="1"/>
            </p:cNvSpPr>
            <p:nvPr/>
          </p:nvSpPr>
          <p:spPr bwMode="auto">
            <a:xfrm>
              <a:off x="7575" y="779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3" name="Line 37"/>
            <p:cNvSpPr>
              <a:spLocks noChangeShapeType="1"/>
            </p:cNvSpPr>
            <p:nvPr/>
          </p:nvSpPr>
          <p:spPr bwMode="auto">
            <a:xfrm>
              <a:off x="7175" y="8445"/>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32" name="Rectangle 36"/>
            <p:cNvSpPr>
              <a:spLocks noChangeArrowheads="1"/>
            </p:cNvSpPr>
            <p:nvPr/>
          </p:nvSpPr>
          <p:spPr bwMode="auto">
            <a:xfrm>
              <a:off x="107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7</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31" name="Rectangle 35"/>
            <p:cNvSpPr>
              <a:spLocks noChangeArrowheads="1"/>
            </p:cNvSpPr>
            <p:nvPr/>
          </p:nvSpPr>
          <p:spPr bwMode="auto">
            <a:xfrm>
              <a:off x="6475" y="5531"/>
              <a:ext cx="4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30" name="Rectangle 34"/>
            <p:cNvSpPr>
              <a:spLocks noChangeArrowheads="1"/>
            </p:cNvSpPr>
            <p:nvPr/>
          </p:nvSpPr>
          <p:spPr bwMode="auto">
            <a:xfrm>
              <a:off x="5975" y="5531"/>
              <a:ext cx="4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-3</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29" name="Rectangle 33"/>
            <p:cNvSpPr>
              <a:spLocks noChangeArrowheads="1"/>
            </p:cNvSpPr>
            <p:nvPr/>
          </p:nvSpPr>
          <p:spPr bwMode="auto">
            <a:xfrm>
              <a:off x="5475" y="5531"/>
              <a:ext cx="5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-4</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28" name="Rectangle 32"/>
            <p:cNvSpPr>
              <a:spLocks noChangeArrowheads="1"/>
            </p:cNvSpPr>
            <p:nvPr/>
          </p:nvSpPr>
          <p:spPr bwMode="auto">
            <a:xfrm>
              <a:off x="4975" y="5531"/>
              <a:ext cx="4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-5</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27" name="Rectangle 31"/>
            <p:cNvSpPr>
              <a:spLocks noChangeArrowheads="1"/>
            </p:cNvSpPr>
            <p:nvPr/>
          </p:nvSpPr>
          <p:spPr bwMode="auto">
            <a:xfrm>
              <a:off x="3975" y="5531"/>
              <a:ext cx="4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-7</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26" name="Line 30"/>
            <p:cNvSpPr>
              <a:spLocks noChangeShapeType="1"/>
            </p:cNvSpPr>
            <p:nvPr/>
          </p:nvSpPr>
          <p:spPr bwMode="auto">
            <a:xfrm>
              <a:off x="42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5" name="Line 29"/>
            <p:cNvSpPr>
              <a:spLocks noChangeShapeType="1"/>
            </p:cNvSpPr>
            <p:nvPr/>
          </p:nvSpPr>
          <p:spPr bwMode="auto">
            <a:xfrm>
              <a:off x="42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4" name="Line 28"/>
            <p:cNvSpPr>
              <a:spLocks noChangeShapeType="1"/>
            </p:cNvSpPr>
            <p:nvPr/>
          </p:nvSpPr>
          <p:spPr bwMode="auto">
            <a:xfrm>
              <a:off x="4275" y="5531"/>
              <a:ext cx="0" cy="287"/>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3" name="Line 27"/>
            <p:cNvSpPr>
              <a:spLocks noChangeShapeType="1"/>
            </p:cNvSpPr>
            <p:nvPr/>
          </p:nvSpPr>
          <p:spPr bwMode="auto">
            <a:xfrm>
              <a:off x="49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2" name="Line 26"/>
            <p:cNvSpPr>
              <a:spLocks noChangeShapeType="1"/>
            </p:cNvSpPr>
            <p:nvPr/>
          </p:nvSpPr>
          <p:spPr bwMode="auto">
            <a:xfrm>
              <a:off x="56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1" name="Line 25"/>
            <p:cNvSpPr>
              <a:spLocks noChangeShapeType="1"/>
            </p:cNvSpPr>
            <p:nvPr/>
          </p:nvSpPr>
          <p:spPr bwMode="auto">
            <a:xfrm>
              <a:off x="56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20" name="Line 24"/>
            <p:cNvSpPr>
              <a:spLocks noChangeShapeType="1"/>
            </p:cNvSpPr>
            <p:nvPr/>
          </p:nvSpPr>
          <p:spPr bwMode="auto">
            <a:xfrm>
              <a:off x="63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19" name="Line 23"/>
            <p:cNvSpPr>
              <a:spLocks noChangeShapeType="1"/>
            </p:cNvSpPr>
            <p:nvPr/>
          </p:nvSpPr>
          <p:spPr bwMode="auto">
            <a:xfrm>
              <a:off x="63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18" name="Line 22"/>
            <p:cNvSpPr>
              <a:spLocks noChangeShapeType="1"/>
            </p:cNvSpPr>
            <p:nvPr/>
          </p:nvSpPr>
          <p:spPr bwMode="auto">
            <a:xfrm>
              <a:off x="7075" y="5531"/>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17" name="Line 21"/>
            <p:cNvSpPr>
              <a:spLocks noChangeShapeType="1"/>
            </p:cNvSpPr>
            <p:nvPr/>
          </p:nvSpPr>
          <p:spPr bwMode="auto">
            <a:xfrm>
              <a:off x="7075" y="5818"/>
              <a:ext cx="7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16" name="Rectangle 20"/>
            <p:cNvSpPr>
              <a:spLocks noChangeArrowheads="1"/>
            </p:cNvSpPr>
            <p:nvPr/>
          </p:nvSpPr>
          <p:spPr bwMode="auto">
            <a:xfrm>
              <a:off x="6975" y="5531"/>
              <a:ext cx="7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-1</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5" name="Rectangle 19"/>
            <p:cNvSpPr>
              <a:spLocks noChangeArrowheads="1"/>
            </p:cNvSpPr>
            <p:nvPr/>
          </p:nvSpPr>
          <p:spPr bwMode="auto">
            <a:xfrm>
              <a:off x="4475" y="5531"/>
              <a:ext cx="400" cy="287"/>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-6</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4" name="Rectangle 18"/>
            <p:cNvSpPr>
              <a:spLocks noChangeArrowheads="1"/>
            </p:cNvSpPr>
            <p:nvPr/>
          </p:nvSpPr>
          <p:spPr bwMode="auto">
            <a:xfrm>
              <a:off x="7275" y="2445"/>
              <a:ext cx="300" cy="309"/>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7</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3" name="Rectangle 17"/>
            <p:cNvSpPr>
              <a:spLocks noChangeArrowheads="1"/>
            </p:cNvSpPr>
            <p:nvPr/>
          </p:nvSpPr>
          <p:spPr bwMode="auto">
            <a:xfrm>
              <a:off x="7175" y="8308"/>
              <a:ext cx="400" cy="343"/>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-7</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2" name="Rectangle 16"/>
            <p:cNvSpPr>
              <a:spLocks noChangeArrowheads="1"/>
            </p:cNvSpPr>
            <p:nvPr/>
          </p:nvSpPr>
          <p:spPr bwMode="auto">
            <a:xfrm>
              <a:off x="7075" y="7897"/>
              <a:ext cx="500" cy="274"/>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-6</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1" name="Rectangle 15"/>
            <p:cNvSpPr>
              <a:spLocks noChangeArrowheads="1"/>
            </p:cNvSpPr>
            <p:nvPr/>
          </p:nvSpPr>
          <p:spPr bwMode="auto">
            <a:xfrm>
              <a:off x="7075" y="7485"/>
              <a:ext cx="500" cy="20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-5</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10" name="Rectangle 14"/>
            <p:cNvSpPr>
              <a:spLocks noChangeArrowheads="1"/>
            </p:cNvSpPr>
            <p:nvPr/>
          </p:nvSpPr>
          <p:spPr bwMode="auto">
            <a:xfrm>
              <a:off x="7075" y="7074"/>
              <a:ext cx="500" cy="343"/>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-4</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09" name="Rectangle 13"/>
            <p:cNvSpPr>
              <a:spLocks noChangeArrowheads="1"/>
            </p:cNvSpPr>
            <p:nvPr/>
          </p:nvSpPr>
          <p:spPr bwMode="auto">
            <a:xfrm>
              <a:off x="7175" y="6662"/>
              <a:ext cx="400" cy="275"/>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-3</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08" name="Rectangle 12"/>
            <p:cNvSpPr>
              <a:spLocks noChangeArrowheads="1"/>
            </p:cNvSpPr>
            <p:nvPr/>
          </p:nvSpPr>
          <p:spPr bwMode="auto">
            <a:xfrm>
              <a:off x="7175" y="6251"/>
              <a:ext cx="400" cy="206"/>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707" name="Line 11"/>
            <p:cNvSpPr>
              <a:spLocks noChangeShapeType="1"/>
            </p:cNvSpPr>
            <p:nvPr/>
          </p:nvSpPr>
          <p:spPr bwMode="auto">
            <a:xfrm>
              <a:off x="7475" y="8720"/>
              <a:ext cx="300" cy="0"/>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6" name="Line 10"/>
            <p:cNvSpPr>
              <a:spLocks noChangeShapeType="1"/>
            </p:cNvSpPr>
            <p:nvPr/>
          </p:nvSpPr>
          <p:spPr bwMode="auto">
            <a:xfrm>
              <a:off x="7275" y="611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5" name="Line 9"/>
            <p:cNvSpPr>
              <a:spLocks noChangeShapeType="1"/>
            </p:cNvSpPr>
            <p:nvPr/>
          </p:nvSpPr>
          <p:spPr bwMode="auto">
            <a:xfrm>
              <a:off x="7575" y="6114"/>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4" name="Line 8"/>
            <p:cNvSpPr>
              <a:spLocks noChangeShapeType="1"/>
            </p:cNvSpPr>
            <p:nvPr/>
          </p:nvSpPr>
          <p:spPr bwMode="auto">
            <a:xfrm>
              <a:off x="7275" y="6765"/>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3" name="Line 7"/>
            <p:cNvSpPr>
              <a:spLocks noChangeShapeType="1"/>
            </p:cNvSpPr>
            <p:nvPr/>
          </p:nvSpPr>
          <p:spPr bwMode="auto">
            <a:xfrm>
              <a:off x="7575" y="6765"/>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2" name="Line 6"/>
            <p:cNvSpPr>
              <a:spLocks noChangeShapeType="1"/>
            </p:cNvSpPr>
            <p:nvPr/>
          </p:nvSpPr>
          <p:spPr bwMode="auto">
            <a:xfrm>
              <a:off x="7275" y="7417"/>
              <a:ext cx="0" cy="651"/>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1" name="Line 5"/>
            <p:cNvSpPr>
              <a:spLocks noChangeShapeType="1"/>
            </p:cNvSpPr>
            <p:nvPr/>
          </p:nvSpPr>
          <p:spPr bwMode="auto">
            <a:xfrm>
              <a:off x="7275" y="8068"/>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700" name="Line 4"/>
            <p:cNvSpPr>
              <a:spLocks noChangeShapeType="1"/>
            </p:cNvSpPr>
            <p:nvPr/>
          </p:nvSpPr>
          <p:spPr bwMode="auto">
            <a:xfrm>
              <a:off x="7575" y="8068"/>
              <a:ext cx="0" cy="652"/>
            </a:xfrm>
            <a:prstGeom prst="line">
              <a:avLst/>
            </a:prstGeom>
            <a:noFill/>
            <a:ln w="28575" cap="sq">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9699" name="Rectangle 3"/>
            <p:cNvSpPr>
              <a:spLocks noChangeArrowheads="1"/>
            </p:cNvSpPr>
            <p:nvPr/>
          </p:nvSpPr>
          <p:spPr bwMode="auto">
            <a:xfrm>
              <a:off x="7175" y="5839"/>
              <a:ext cx="400" cy="309"/>
            </a:xfrm>
            <a:prstGeom prst="rect">
              <a:avLst/>
            </a:prstGeom>
            <a:noFill/>
            <a:ln w="9525">
              <a:noFill/>
              <a:miter lim="800000"/>
              <a:headEnd/>
              <a:tailEnd/>
            </a:ln>
          </p:spPr>
          <p:txBody>
            <a:bodyPr vert="horz" wrap="square" lIns="72238" tIns="36119" rIns="72238" bIns="36119"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6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-1</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698" name="Line 2"/>
            <p:cNvSpPr>
              <a:spLocks noChangeShapeType="1"/>
            </p:cNvSpPr>
            <p:nvPr/>
          </p:nvSpPr>
          <p:spPr bwMode="auto">
            <a:xfrm flipV="1">
              <a:off x="7611" y="2423"/>
              <a:ext cx="759" cy="2925"/>
            </a:xfrm>
            <a:prstGeom prst="line">
              <a:avLst/>
            </a:prstGeom>
            <a:noFill/>
            <a:ln w="38100">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grpSp>
      <p:sp>
        <p:nvSpPr>
          <p:cNvPr id="110" name="Date Placeholder 109"/>
          <p:cNvSpPr>
            <a:spLocks noGrp="1"/>
          </p:cNvSpPr>
          <p:nvPr>
            <p:ph type="dt" sz="half" idx="10"/>
          </p:nvPr>
        </p:nvSpPr>
        <p:spPr/>
        <p:txBody>
          <a:bodyPr/>
          <a:lstStyle/>
          <a:p>
            <a:fld id="{FAC77D56-301D-4C37-820E-32F40D947259}" type="datetime1">
              <a:rPr lang="en-US" smtClean="0"/>
              <a:pPr/>
              <a:t>2/14/2017</a:t>
            </a:fld>
            <a:endParaRPr lang="en-US"/>
          </a:p>
        </p:txBody>
      </p:sp>
      <p:sp>
        <p:nvSpPr>
          <p:cNvPr id="111" name="Slide Number Placeholder 110"/>
          <p:cNvSpPr>
            <a:spLocks noGrp="1"/>
          </p:cNvSpPr>
          <p:nvPr>
            <p:ph type="sldNum" sz="quarter" idx="12"/>
          </p:nvPr>
        </p:nvSpPr>
        <p:spPr/>
        <p:txBody>
          <a:bodyPr/>
          <a:lstStyle/>
          <a:p>
            <a:fld id="{B9EC2AB6-B5A3-4AB0-BD20-FF253FCB8159}" type="slidenum">
              <a:rPr lang="en-US" smtClean="0"/>
              <a:pPr/>
              <a:t>35</a:t>
            </a:fld>
            <a:endParaRPr lang="en-US"/>
          </a:p>
        </p:txBody>
      </p:sp>
      <p:sp>
        <p:nvSpPr>
          <p:cNvPr id="112" name="Footer Placeholder 111"/>
          <p:cNvSpPr>
            <a:spLocks noGrp="1"/>
          </p:cNvSpPr>
          <p:nvPr>
            <p:ph type="ftr" sz="quarter" idx="11"/>
          </p:nvPr>
        </p:nvSpPr>
        <p:spPr/>
        <p:txBody>
          <a:bodyPr/>
          <a:lstStyle/>
          <a:p>
            <a:r>
              <a:rPr lang="en-US" smtClean="0"/>
              <a:t>(R) Tony Gauvin, UMFK, 2012</a:t>
            </a:r>
            <a:endParaRPr lang="en-US"/>
          </a:p>
        </p:txBody>
      </p:sp>
      <p:sp>
        <p:nvSpPr>
          <p:cNvPr id="113" name="TextBox 112"/>
          <p:cNvSpPr txBox="1"/>
          <p:nvPr/>
        </p:nvSpPr>
        <p:spPr>
          <a:xfrm>
            <a:off x="457200" y="4191001"/>
            <a:ext cx="3149004" cy="1815882"/>
          </a:xfrm>
          <a:prstGeom prst="rect">
            <a:avLst/>
          </a:prstGeom>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path path="circle">
              <a:fillToRect t="100000" r="100000"/>
            </a:path>
            <a:tileRect l="-100000" b="-100000"/>
          </a:gradFill>
          <a:effectLst>
            <a:outerShdw blurRad="50800" dist="38100" dir="2700000" algn="tl" rotWithShape="0">
              <a:prstClr val="black">
                <a:alpha val="40000"/>
              </a:prstClr>
            </a:outerShdw>
          </a:effectLst>
        </p:spPr>
        <p:txBody>
          <a:bodyPr wrap="square" rtlCol="0">
            <a:spAutoFit/>
          </a:bodyPr>
          <a:lstStyle/>
          <a:p>
            <a:pPr lvl="0"/>
            <a:r>
              <a:rPr lang="en-US" sz="1600" dirty="0"/>
              <a:t>Market Development</a:t>
            </a:r>
          </a:p>
          <a:p>
            <a:pPr lvl="0"/>
            <a:r>
              <a:rPr lang="en-US" sz="1600" dirty="0"/>
              <a:t>Market Penetration</a:t>
            </a:r>
          </a:p>
          <a:p>
            <a:pPr lvl="0"/>
            <a:r>
              <a:rPr lang="en-US" sz="1600" dirty="0"/>
              <a:t>Product Development</a:t>
            </a:r>
          </a:p>
          <a:p>
            <a:pPr lvl="0"/>
            <a:r>
              <a:rPr lang="en-US" sz="1600" dirty="0"/>
              <a:t>Forward Integration</a:t>
            </a:r>
          </a:p>
          <a:p>
            <a:pPr lvl="0"/>
            <a:r>
              <a:rPr lang="en-US" sz="1600" dirty="0"/>
              <a:t>Backward Integration</a:t>
            </a:r>
          </a:p>
          <a:p>
            <a:pPr lvl="0"/>
            <a:r>
              <a:rPr lang="en-US" sz="1600" dirty="0"/>
              <a:t>Horizontal Integration</a:t>
            </a:r>
          </a:p>
          <a:p>
            <a:pPr lvl="0"/>
            <a:r>
              <a:rPr lang="en-US" sz="1600" dirty="0"/>
              <a:t>Related </a:t>
            </a:r>
            <a:r>
              <a:rPr lang="en-US" sz="1600" dirty="0" smtClean="0"/>
              <a:t>or Unrelated Diversification</a:t>
            </a:r>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Grand Strategy Matrix</a:t>
            </a:r>
            <a:endParaRPr lang="en-US" dirty="0"/>
          </a:p>
        </p:txBody>
      </p:sp>
      <p:sp>
        <p:nvSpPr>
          <p:cNvPr id="32782" name="Rectangle 1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grpSp>
        <p:nvGrpSpPr>
          <p:cNvPr id="32769" name="Group 1"/>
          <p:cNvGrpSpPr>
            <a:grpSpLocks noChangeAspect="1"/>
          </p:cNvGrpSpPr>
          <p:nvPr/>
        </p:nvGrpSpPr>
        <p:grpSpPr bwMode="auto">
          <a:xfrm>
            <a:off x="1905000" y="1524000"/>
            <a:ext cx="5715081" cy="3895599"/>
            <a:chOff x="2455" y="6705"/>
            <a:chExt cx="11771" cy="8252"/>
          </a:xfrm>
        </p:grpSpPr>
        <p:sp>
          <p:nvSpPr>
            <p:cNvPr id="32781" name="AutoShape 13"/>
            <p:cNvSpPr>
              <a:spLocks noChangeAspect="1" noChangeArrowheads="1" noTextEdit="1"/>
            </p:cNvSpPr>
            <p:nvPr/>
          </p:nvSpPr>
          <p:spPr bwMode="auto">
            <a:xfrm>
              <a:off x="2455" y="6705"/>
              <a:ext cx="11300" cy="7879"/>
            </a:xfrm>
            <a:prstGeom prst="rect">
              <a:avLst/>
            </a:prstGeom>
            <a:noFill/>
            <a:ln w="38100">
              <a:no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2780" name="Line 12"/>
            <p:cNvSpPr>
              <a:spLocks noChangeShapeType="1"/>
            </p:cNvSpPr>
            <p:nvPr/>
          </p:nvSpPr>
          <p:spPr bwMode="auto">
            <a:xfrm>
              <a:off x="7955" y="7116"/>
              <a:ext cx="0" cy="6995"/>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2779" name="Line 11"/>
            <p:cNvSpPr>
              <a:spLocks noChangeShapeType="1"/>
            </p:cNvSpPr>
            <p:nvPr/>
          </p:nvSpPr>
          <p:spPr bwMode="auto">
            <a:xfrm>
              <a:off x="4055" y="10717"/>
              <a:ext cx="810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32778" name="Text Box 10"/>
            <p:cNvSpPr txBox="1">
              <a:spLocks noChangeArrowheads="1"/>
            </p:cNvSpPr>
            <p:nvPr/>
          </p:nvSpPr>
          <p:spPr bwMode="auto">
            <a:xfrm>
              <a:off x="2455" y="10305"/>
              <a:ext cx="2668" cy="1727"/>
            </a:xfrm>
            <a:prstGeom prst="rect">
              <a:avLst/>
            </a:prstGeom>
            <a:noFill/>
            <a:ln w="9525">
              <a:noFill/>
              <a:miter lim="800000"/>
              <a:headEnd/>
              <a:tailEnd/>
            </a:ln>
          </p:spPr>
          <p:txBody>
            <a:bodyPr vert="horz" wrap="square" lIns="58522" tIns="29261" rIns="58522" bIns="29261"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Weak Competitive Position</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7" name="Rectangle 9"/>
            <p:cNvSpPr>
              <a:spLocks noChangeArrowheads="1"/>
            </p:cNvSpPr>
            <p:nvPr/>
          </p:nvSpPr>
          <p:spPr bwMode="auto">
            <a:xfrm>
              <a:off x="4155" y="7116"/>
              <a:ext cx="1910" cy="1526"/>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50" b="1" i="1" u="sng" strike="noStrike" cap="none" normalizeH="0" baseline="0" dirty="0" smtClean="0">
                  <a:ln>
                    <a:noFill/>
                  </a:ln>
                  <a:solidFill>
                    <a:srgbClr val="000000"/>
                  </a:solidFill>
                  <a:effectLst/>
                  <a:latin typeface="Times"/>
                  <a:ea typeface="Times New Roman" pitchFamily="18" charset="0"/>
                  <a:cs typeface="Tahoma" pitchFamily="34" charset="0"/>
                </a:rPr>
                <a:t>Quadrant II</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6" name="Rectangle 8"/>
            <p:cNvSpPr>
              <a:spLocks noChangeArrowheads="1"/>
            </p:cNvSpPr>
            <p:nvPr/>
          </p:nvSpPr>
          <p:spPr bwMode="auto">
            <a:xfrm>
              <a:off x="10145" y="7014"/>
              <a:ext cx="1883" cy="1305"/>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50" b="1" i="1" u="sng" strike="noStrike" cap="none" normalizeH="0" baseline="0" dirty="0" smtClean="0">
                  <a:ln>
                    <a:noFill/>
                  </a:ln>
                  <a:solidFill>
                    <a:srgbClr val="000000"/>
                  </a:solidFill>
                  <a:effectLst/>
                  <a:latin typeface="Times"/>
                  <a:ea typeface="Times New Roman" pitchFamily="18" charset="0"/>
                  <a:cs typeface="Tahoma" pitchFamily="34" charset="0"/>
                </a:rPr>
                <a:t>Quadrant I</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5" name="Rectangle 7"/>
            <p:cNvSpPr>
              <a:spLocks noChangeArrowheads="1"/>
            </p:cNvSpPr>
            <p:nvPr/>
          </p:nvSpPr>
          <p:spPr bwMode="auto">
            <a:xfrm>
              <a:off x="11087" y="13969"/>
              <a:ext cx="1972" cy="988"/>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50" b="1" i="1" u="sng" strike="noStrike" cap="none" normalizeH="0" baseline="0" dirty="0" smtClean="0">
                  <a:ln>
                    <a:noFill/>
                  </a:ln>
                  <a:solidFill>
                    <a:srgbClr val="000000"/>
                  </a:solidFill>
                  <a:effectLst/>
                  <a:latin typeface="Times"/>
                  <a:ea typeface="Times New Roman" pitchFamily="18" charset="0"/>
                  <a:cs typeface="Tahoma" pitchFamily="34" charset="0"/>
                </a:rPr>
                <a:t>Quadrant IV</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4" name="Rectangle 6"/>
            <p:cNvSpPr>
              <a:spLocks noChangeArrowheads="1"/>
            </p:cNvSpPr>
            <p:nvPr/>
          </p:nvSpPr>
          <p:spPr bwMode="auto">
            <a:xfrm>
              <a:off x="4655" y="13807"/>
              <a:ext cx="2351" cy="65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50" b="1" i="1" u="sng" strike="noStrike" cap="none" normalizeH="0" baseline="0" dirty="0" smtClean="0">
                  <a:ln>
                    <a:noFill/>
                  </a:ln>
                  <a:solidFill>
                    <a:srgbClr val="000000"/>
                  </a:solidFill>
                  <a:effectLst/>
                  <a:latin typeface="Times"/>
                  <a:ea typeface="Times New Roman" pitchFamily="18" charset="0"/>
                  <a:cs typeface="Tahoma" pitchFamily="34" charset="0"/>
                </a:rPr>
                <a:t>Quadrant III</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3" name="Text Box 5"/>
            <p:cNvSpPr txBox="1">
              <a:spLocks noChangeArrowheads="1"/>
            </p:cNvSpPr>
            <p:nvPr/>
          </p:nvSpPr>
          <p:spPr bwMode="auto">
            <a:xfrm>
              <a:off x="12255" y="10202"/>
              <a:ext cx="1971" cy="1668"/>
            </a:xfrm>
            <a:prstGeom prst="rect">
              <a:avLst/>
            </a:prstGeom>
            <a:noFill/>
            <a:ln w="9525">
              <a:noFill/>
              <a:miter lim="800000"/>
              <a:headEnd/>
              <a:tailEnd/>
            </a:ln>
          </p:spPr>
          <p:txBody>
            <a:bodyPr vert="horz" wrap="square" lIns="58522" tIns="29261" rIns="58522" bIns="29261"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Strong</a:t>
              </a:r>
              <a:b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br>
              <a: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Competitive</a:t>
              </a:r>
              <a:b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br>
              <a: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Position</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2" name="Text Box 4"/>
            <p:cNvSpPr txBox="1">
              <a:spLocks noChangeArrowheads="1"/>
            </p:cNvSpPr>
            <p:nvPr/>
          </p:nvSpPr>
          <p:spPr bwMode="auto">
            <a:xfrm>
              <a:off x="6755" y="6705"/>
              <a:ext cx="2500" cy="370"/>
            </a:xfrm>
            <a:prstGeom prst="rect">
              <a:avLst/>
            </a:prstGeom>
            <a:noFill/>
            <a:ln w="9525">
              <a:noFill/>
              <a:miter lim="800000"/>
              <a:headEnd/>
              <a:tailEnd/>
            </a:ln>
          </p:spPr>
          <p:txBody>
            <a:bodyPr vert="horz" wrap="square" lIns="58522" tIns="29261" rIns="58522" bIns="29261"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5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Rapid Market Growth</a:t>
              </a:r>
              <a:endParaRPr kumimoji="0" lang="en-US" sz="3200" b="0" i="0" u="none" strike="noStrike" cap="none" normalizeH="0" baseline="0" smtClean="0">
                <a:ln>
                  <a:noFill/>
                </a:ln>
                <a:solidFill>
                  <a:schemeClr val="tx1"/>
                </a:solidFill>
                <a:effectLst/>
                <a:latin typeface="Arial" pitchFamily="34" charset="0"/>
                <a:cs typeface="Arial" pitchFamily="34" charset="0"/>
              </a:endParaRPr>
            </a:p>
          </p:txBody>
        </p:sp>
        <p:sp>
          <p:nvSpPr>
            <p:cNvPr id="32771" name="Text Box 3"/>
            <p:cNvSpPr txBox="1">
              <a:spLocks noChangeArrowheads="1"/>
            </p:cNvSpPr>
            <p:nvPr/>
          </p:nvSpPr>
          <p:spPr bwMode="auto">
            <a:xfrm>
              <a:off x="6855" y="14214"/>
              <a:ext cx="2500" cy="370"/>
            </a:xfrm>
            <a:prstGeom prst="rect">
              <a:avLst/>
            </a:prstGeom>
            <a:noFill/>
            <a:ln w="9525">
              <a:noFill/>
              <a:miter lim="800000"/>
              <a:headEnd/>
              <a:tailEnd/>
            </a:ln>
          </p:spPr>
          <p:txBody>
            <a:bodyPr vert="horz" wrap="square" lIns="58522" tIns="29261" rIns="58522" bIns="29261"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5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Slow Market Growth</a:t>
              </a:r>
              <a:endParaRPr kumimoji="0" lang="en-US" sz="32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0" name="Line 2"/>
            <p:cNvSpPr>
              <a:spLocks noChangeShapeType="1"/>
            </p:cNvSpPr>
            <p:nvPr/>
          </p:nvSpPr>
          <p:spPr bwMode="auto">
            <a:xfrm flipV="1">
              <a:off x="7964" y="9853"/>
              <a:ext cx="4002" cy="726"/>
            </a:xfrm>
            <a:prstGeom prst="line">
              <a:avLst/>
            </a:prstGeom>
            <a:noFill/>
            <a:ln w="38100">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US"/>
            </a:p>
          </p:txBody>
        </p:sp>
      </p:grpSp>
      <p:sp>
        <p:nvSpPr>
          <p:cNvPr id="18" name="TextBox 17"/>
          <p:cNvSpPr txBox="1"/>
          <p:nvPr/>
        </p:nvSpPr>
        <p:spPr>
          <a:xfrm>
            <a:off x="457200" y="4191000"/>
            <a:ext cx="2280111" cy="2031325"/>
          </a:xfrm>
          <a:prstGeom prst="rect">
            <a:avLst/>
          </a:prstGeom>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path path="rect">
              <a:fillToRect l="100000" b="100000"/>
            </a:path>
            <a:tileRect t="-100000" r="-100000"/>
          </a:gradFill>
          <a:effectLst>
            <a:outerShdw blurRad="50800" dist="38100" dir="2700000" algn="tl" rotWithShape="0">
              <a:prstClr val="black">
                <a:alpha val="40000"/>
              </a:prstClr>
            </a:outerShdw>
          </a:effectLst>
        </p:spPr>
        <p:txBody>
          <a:bodyPr wrap="none" rtlCol="0">
            <a:spAutoFit/>
          </a:bodyPr>
          <a:lstStyle/>
          <a:p>
            <a:pPr lvl="0"/>
            <a:r>
              <a:rPr lang="en-US" dirty="0"/>
              <a:t>Market Development</a:t>
            </a:r>
          </a:p>
          <a:p>
            <a:pPr lvl="0"/>
            <a:r>
              <a:rPr lang="en-US" dirty="0"/>
              <a:t>Market Penetration</a:t>
            </a:r>
          </a:p>
          <a:p>
            <a:pPr lvl="0"/>
            <a:r>
              <a:rPr lang="en-US" dirty="0"/>
              <a:t>Product Development</a:t>
            </a:r>
          </a:p>
          <a:p>
            <a:pPr lvl="0"/>
            <a:r>
              <a:rPr lang="en-US" dirty="0"/>
              <a:t>Forward Integration</a:t>
            </a:r>
          </a:p>
          <a:p>
            <a:pPr lvl="0"/>
            <a:r>
              <a:rPr lang="en-US" dirty="0"/>
              <a:t>Backward Integration</a:t>
            </a:r>
          </a:p>
          <a:p>
            <a:pPr lvl="0"/>
            <a:r>
              <a:rPr lang="en-US" dirty="0"/>
              <a:t>Horizontal Integration</a:t>
            </a:r>
          </a:p>
          <a:p>
            <a:pPr lvl="0"/>
            <a:r>
              <a:rPr lang="en-US" dirty="0"/>
              <a:t>Related </a:t>
            </a:r>
            <a:r>
              <a:rPr lang="en-US" dirty="0" smtClean="0"/>
              <a:t>Diversification</a:t>
            </a:r>
            <a:endParaRPr lang="en-US" dirty="0"/>
          </a:p>
        </p:txBody>
      </p:sp>
      <p:sp>
        <p:nvSpPr>
          <p:cNvPr id="19" name="Date Placeholder 18"/>
          <p:cNvSpPr>
            <a:spLocks noGrp="1"/>
          </p:cNvSpPr>
          <p:nvPr>
            <p:ph type="dt" sz="half" idx="10"/>
          </p:nvPr>
        </p:nvSpPr>
        <p:spPr/>
        <p:txBody>
          <a:bodyPr/>
          <a:lstStyle/>
          <a:p>
            <a:fld id="{CECB55A0-E0AA-4D13-B1F1-B06265E4CED6}" type="datetime1">
              <a:rPr lang="en-US" smtClean="0"/>
              <a:pPr/>
              <a:t>2/14/2017</a:t>
            </a:fld>
            <a:endParaRPr lang="en-US" dirty="0"/>
          </a:p>
        </p:txBody>
      </p:sp>
      <p:sp>
        <p:nvSpPr>
          <p:cNvPr id="20" name="Slide Number Placeholder 19"/>
          <p:cNvSpPr>
            <a:spLocks noGrp="1"/>
          </p:cNvSpPr>
          <p:nvPr>
            <p:ph type="sldNum" sz="quarter" idx="12"/>
          </p:nvPr>
        </p:nvSpPr>
        <p:spPr/>
        <p:txBody>
          <a:bodyPr/>
          <a:lstStyle/>
          <a:p>
            <a:fld id="{B9EC2AB6-B5A3-4AB0-BD20-FF253FCB8159}" type="slidenum">
              <a:rPr lang="en-US" smtClean="0"/>
              <a:pPr/>
              <a:t>36</a:t>
            </a:fld>
            <a:endParaRPr lang="en-US"/>
          </a:p>
        </p:txBody>
      </p:sp>
      <p:sp>
        <p:nvSpPr>
          <p:cNvPr id="21" name="Footer Placeholder 20"/>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a:stretch>
            <a:fillRect/>
          </a:stretch>
        </p:blipFill>
        <p:spPr bwMode="auto">
          <a:xfrm>
            <a:off x="685800" y="685800"/>
            <a:ext cx="3600450" cy="3190875"/>
          </a:xfrm>
          <a:prstGeom prst="rect">
            <a:avLst/>
          </a:prstGeom>
          <a:noFill/>
          <a:ln w="9525">
            <a:noFill/>
            <a:miter lim="800000"/>
            <a:headEnd/>
            <a:tailEnd/>
          </a:ln>
        </p:spPr>
      </p:pic>
      <p:sp>
        <p:nvSpPr>
          <p:cNvPr id="5" name="Date Placeholder 4"/>
          <p:cNvSpPr>
            <a:spLocks noGrp="1"/>
          </p:cNvSpPr>
          <p:nvPr>
            <p:ph type="dt" sz="half" idx="10"/>
          </p:nvPr>
        </p:nvSpPr>
        <p:spPr/>
        <p:txBody>
          <a:bodyPr/>
          <a:lstStyle/>
          <a:p>
            <a:fld id="{32803940-4544-4D8D-8729-62FADB430BBD}"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37</a:t>
            </a:fld>
            <a:endParaRPr lang="en-US"/>
          </a:p>
        </p:txBody>
      </p:sp>
      <p:sp>
        <p:nvSpPr>
          <p:cNvPr id="7" name="Footer Placeholder 6"/>
          <p:cNvSpPr>
            <a:spLocks noGrp="1"/>
          </p:cNvSpPr>
          <p:nvPr>
            <p:ph type="ftr" sz="quarter" idx="11"/>
          </p:nvPr>
        </p:nvSpPr>
        <p:spPr/>
        <p:txBody>
          <a:bodyPr/>
          <a:lstStyle/>
          <a:p>
            <a:r>
              <a:rPr lang="en-US" smtClean="0"/>
              <a:t>(R) Tony Gauvin, UMFK, 2012</a:t>
            </a:r>
            <a:endParaRPr lang="en-US"/>
          </a:p>
        </p:txBody>
      </p:sp>
      <p:graphicFrame>
        <p:nvGraphicFramePr>
          <p:cNvPr id="9" name="Chart 8"/>
          <p:cNvGraphicFramePr/>
          <p:nvPr/>
        </p:nvGraphicFramePr>
        <p:xfrm>
          <a:off x="4267200" y="914400"/>
          <a:ext cx="4876800" cy="35814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Table 7"/>
          <p:cNvGraphicFramePr>
            <a:graphicFrameLocks noGrp="1"/>
          </p:cNvGraphicFramePr>
          <p:nvPr/>
        </p:nvGraphicFramePr>
        <p:xfrm>
          <a:off x="990600" y="4724400"/>
          <a:ext cx="6781804" cy="1066800"/>
        </p:xfrm>
        <a:graphic>
          <a:graphicData uri="http://schemas.openxmlformats.org/drawingml/2006/table">
            <a:tbl>
              <a:tblPr/>
              <a:tblGrid>
                <a:gridCol w="652358"/>
                <a:gridCol w="652358"/>
                <a:gridCol w="652358"/>
                <a:gridCol w="652358"/>
                <a:gridCol w="1562940"/>
                <a:gridCol w="652358"/>
                <a:gridCol w="652358"/>
                <a:gridCol w="652358"/>
                <a:gridCol w="652358"/>
              </a:tblGrid>
              <a:tr h="0">
                <a:tc>
                  <a:txBody>
                    <a:bodyPr/>
                    <a:lstStyle/>
                    <a:p>
                      <a:pPr algn="l" fontAlgn="b"/>
                      <a:endParaRPr lang="en-US" sz="1400" b="0" i="0" u="none" strike="noStrike" dirty="0">
                        <a:solidFill>
                          <a:srgbClr val="000000"/>
                        </a:solidFill>
                        <a:latin typeface="Calibri"/>
                      </a:endParaRPr>
                    </a:p>
                  </a:txBody>
                  <a:tcPr marL="0" marR="0" marT="0" marB="0" anchor="b">
                    <a:lnL>
                      <a:noFill/>
                    </a:lnL>
                    <a:lnR>
                      <a:noFill/>
                    </a:lnR>
                    <a:lnT>
                      <a:noFill/>
                    </a:lnT>
                    <a:lnB>
                      <a:noFill/>
                    </a:lnB>
                  </a:tcPr>
                </a:tc>
                <a:tc>
                  <a:txBody>
                    <a:bodyPr/>
                    <a:lstStyle/>
                    <a:p>
                      <a:pPr algn="l" fontAlgn="b"/>
                      <a:endParaRPr lang="en-US" sz="1400" b="0" i="0" u="none" strike="noStrike" dirty="0">
                        <a:solidFill>
                          <a:srgbClr val="000000"/>
                        </a:solidFill>
                        <a:latin typeface="Calibri"/>
                      </a:endParaRP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Sales</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%of Sales</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Sales Increase</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Income</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 of income</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increase</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market Share</a:t>
                      </a:r>
                    </a:p>
                  </a:txBody>
                  <a:tcPr marL="0" marR="0" marT="0" marB="0" anchor="b">
                    <a:lnL>
                      <a:noFill/>
                    </a:lnL>
                    <a:lnR>
                      <a:noFill/>
                    </a:lnR>
                    <a:lnT>
                      <a:noFill/>
                    </a:lnT>
                    <a:lnB>
                      <a:noFill/>
                    </a:lnB>
                  </a:tcPr>
                </a:tc>
              </a:tr>
              <a:tr h="0">
                <a:tc gridSpan="2">
                  <a:txBody>
                    <a:bodyPr/>
                    <a:lstStyle/>
                    <a:p>
                      <a:pPr algn="l" fontAlgn="b"/>
                      <a:r>
                        <a:rPr lang="en-US" sz="1400" b="0" i="0" u="none" strike="noStrike" dirty="0">
                          <a:solidFill>
                            <a:srgbClr val="000000"/>
                          </a:solidFill>
                          <a:latin typeface="Calibri"/>
                        </a:rPr>
                        <a:t>Walmart US</a:t>
                      </a:r>
                    </a:p>
                  </a:txBody>
                  <a:tcPr marL="0" marR="0" marT="0" marB="0" anchor="b">
                    <a:lnL>
                      <a:noFill/>
                    </a:lnL>
                    <a:lnR>
                      <a:noFill/>
                    </a:lnR>
                    <a:lnT>
                      <a:noFill/>
                    </a:lnT>
                    <a:lnB>
                      <a:noFill/>
                    </a:lnB>
                  </a:tcPr>
                </a:tc>
                <a:tc hMerge="1">
                  <a:txBody>
                    <a:bodyPr/>
                    <a:lstStyle/>
                    <a:p>
                      <a:endParaRPr lang="en-US"/>
                    </a:p>
                  </a:txBody>
                  <a:tcPr/>
                </a:tc>
                <a:tc>
                  <a:txBody>
                    <a:bodyPr/>
                    <a:lstStyle/>
                    <a:p>
                      <a:pPr algn="ctr" fontAlgn="b"/>
                      <a:r>
                        <a:rPr lang="en-US" sz="1400" b="0" i="0" u="none" strike="noStrike">
                          <a:solidFill>
                            <a:srgbClr val="000000"/>
                          </a:solidFill>
                          <a:latin typeface="Calibri"/>
                        </a:rPr>
                        <a:t>255745</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63.7</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6.8</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18763</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74.1%</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7.10%</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1.0</a:t>
                      </a:r>
                    </a:p>
                  </a:txBody>
                  <a:tcPr marL="0" marR="0" marT="0" marB="0" anchor="b">
                    <a:lnL>
                      <a:noFill/>
                    </a:lnL>
                    <a:lnR>
                      <a:noFill/>
                    </a:lnR>
                    <a:lnT>
                      <a:noFill/>
                    </a:lnT>
                    <a:lnB>
                      <a:noFill/>
                    </a:lnB>
                  </a:tcPr>
                </a:tc>
              </a:tr>
              <a:tr h="0">
                <a:tc gridSpan="2">
                  <a:txBody>
                    <a:bodyPr/>
                    <a:lstStyle/>
                    <a:p>
                      <a:pPr algn="l" fontAlgn="b"/>
                      <a:r>
                        <a:rPr lang="en-US" sz="1400" b="0" i="0" u="none" strike="noStrike">
                          <a:solidFill>
                            <a:srgbClr val="000000"/>
                          </a:solidFill>
                          <a:latin typeface="Calibri"/>
                        </a:rPr>
                        <a:t>International</a:t>
                      </a:r>
                    </a:p>
                  </a:txBody>
                  <a:tcPr marL="0" marR="0" marT="0" marB="0" anchor="b">
                    <a:lnL>
                      <a:noFill/>
                    </a:lnL>
                    <a:lnR>
                      <a:noFill/>
                    </a:lnR>
                    <a:lnT>
                      <a:noFill/>
                    </a:lnT>
                    <a:lnB>
                      <a:noFill/>
                    </a:lnB>
                  </a:tcPr>
                </a:tc>
                <a:tc hMerge="1">
                  <a:txBody>
                    <a:bodyPr/>
                    <a:lstStyle/>
                    <a:p>
                      <a:endParaRPr lang="en-US"/>
                    </a:p>
                  </a:txBody>
                  <a:tcPr/>
                </a:tc>
                <a:tc>
                  <a:txBody>
                    <a:bodyPr/>
                    <a:lstStyle/>
                    <a:p>
                      <a:pPr algn="ctr" fontAlgn="b"/>
                      <a:r>
                        <a:rPr lang="en-US" sz="1400" b="0" i="0" u="none" strike="noStrike">
                          <a:solidFill>
                            <a:srgbClr val="000000"/>
                          </a:solidFill>
                          <a:latin typeface="Calibri"/>
                        </a:rPr>
                        <a:t>98645</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24.6</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9.1</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4940</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19.5%</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4.60%</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1.0</a:t>
                      </a:r>
                    </a:p>
                  </a:txBody>
                  <a:tcPr marL="0" marR="0" marT="0" marB="0" anchor="b">
                    <a:lnL>
                      <a:noFill/>
                    </a:lnL>
                    <a:lnR>
                      <a:noFill/>
                    </a:lnR>
                    <a:lnT>
                      <a:noFill/>
                    </a:lnT>
                    <a:lnB>
                      <a:noFill/>
                    </a:lnB>
                  </a:tcPr>
                </a:tc>
              </a:tr>
              <a:tr h="0">
                <a:tc gridSpan="2">
                  <a:txBody>
                    <a:bodyPr/>
                    <a:lstStyle/>
                    <a:p>
                      <a:pPr algn="l" fontAlgn="b"/>
                      <a:r>
                        <a:rPr lang="en-US" sz="1400" b="0" i="0" u="none" strike="noStrike">
                          <a:solidFill>
                            <a:srgbClr val="000000"/>
                          </a:solidFill>
                          <a:latin typeface="Calibri"/>
                        </a:rPr>
                        <a:t>Sam's Club</a:t>
                      </a:r>
                    </a:p>
                  </a:txBody>
                  <a:tcPr marL="0" marR="0" marT="0" marB="0" anchor="b">
                    <a:lnL>
                      <a:noFill/>
                    </a:lnL>
                    <a:lnR>
                      <a:noFill/>
                    </a:lnR>
                    <a:lnT>
                      <a:noFill/>
                    </a:lnT>
                    <a:lnB>
                      <a:noFill/>
                    </a:lnB>
                  </a:tcPr>
                </a:tc>
                <a:tc hMerge="1">
                  <a:txBody>
                    <a:bodyPr/>
                    <a:lstStyle/>
                    <a:p>
                      <a:endParaRPr lang="en-US"/>
                    </a:p>
                  </a:txBody>
                  <a:tcPr/>
                </a:tc>
                <a:tc>
                  <a:txBody>
                    <a:bodyPr/>
                    <a:lstStyle/>
                    <a:p>
                      <a:pPr algn="ctr" fontAlgn="b"/>
                      <a:r>
                        <a:rPr lang="en-US" sz="1400" b="0" i="0" u="none" strike="noStrike">
                          <a:solidFill>
                            <a:srgbClr val="000000"/>
                          </a:solidFill>
                          <a:latin typeface="Calibri"/>
                        </a:rPr>
                        <a:t>46854</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11.7</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5.6</a:t>
                      </a:r>
                    </a:p>
                  </a:txBody>
                  <a:tcPr marL="0" marR="0" marT="0" marB="0" anchor="b">
                    <a:lnL>
                      <a:noFill/>
                    </a:lnL>
                    <a:lnR>
                      <a:noFill/>
                    </a:lnR>
                    <a:lnT>
                      <a:noFill/>
                    </a:lnT>
                    <a:lnB>
                      <a:noFill/>
                    </a:lnB>
                  </a:tcPr>
                </a:tc>
                <a:tc>
                  <a:txBody>
                    <a:bodyPr/>
                    <a:lstStyle/>
                    <a:p>
                      <a:pPr algn="ctr" fontAlgn="b"/>
                      <a:r>
                        <a:rPr lang="en-US" sz="1400" b="0" i="0" u="none" strike="noStrike">
                          <a:solidFill>
                            <a:srgbClr val="000000"/>
                          </a:solidFill>
                          <a:latin typeface="Calibri"/>
                        </a:rPr>
                        <a:t>1610</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6.4%</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-0.50%</a:t>
                      </a:r>
                    </a:p>
                  </a:txBody>
                  <a:tcPr marL="0" marR="0" marT="0" marB="0" anchor="b">
                    <a:lnL>
                      <a:noFill/>
                    </a:lnL>
                    <a:lnR>
                      <a:noFill/>
                    </a:lnR>
                    <a:lnT>
                      <a:noFill/>
                    </a:lnT>
                    <a:lnB>
                      <a:noFill/>
                    </a:lnB>
                  </a:tcPr>
                </a:tc>
                <a:tc>
                  <a:txBody>
                    <a:bodyPr/>
                    <a:lstStyle/>
                    <a:p>
                      <a:pPr algn="ctr" fontAlgn="b"/>
                      <a:r>
                        <a:rPr lang="en-US" sz="1400" b="0" i="0" u="none" strike="noStrike" dirty="0">
                          <a:solidFill>
                            <a:srgbClr val="000000"/>
                          </a:solidFill>
                          <a:latin typeface="Calibri"/>
                        </a:rPr>
                        <a:t>0.6</a:t>
                      </a:r>
                    </a:p>
                  </a:txBody>
                  <a:tcPr marL="0" marR="0" marT="0" marB="0" anchor="b">
                    <a:lnL>
                      <a:noFill/>
                    </a:lnL>
                    <a:lnR>
                      <a:noFill/>
                    </a:lnR>
                    <a:lnT>
                      <a:noFill/>
                    </a:lnT>
                    <a:lnB>
                      <a:noFill/>
                    </a:lnB>
                  </a:tcPr>
                </a:tc>
              </a:tr>
            </a:tbl>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BCG Matrix</a:t>
            </a:r>
            <a:endParaRPr lang="en-US" dirty="0"/>
          </a:p>
        </p:txBody>
      </p:sp>
      <p:sp>
        <p:nvSpPr>
          <p:cNvPr id="4" name="Date Placeholder 3"/>
          <p:cNvSpPr>
            <a:spLocks noGrp="1"/>
          </p:cNvSpPr>
          <p:nvPr>
            <p:ph type="dt" sz="half" idx="10"/>
          </p:nvPr>
        </p:nvSpPr>
        <p:spPr/>
        <p:txBody>
          <a:bodyPr/>
          <a:lstStyle/>
          <a:p>
            <a:fld id="{D05C855F-852E-4E7F-B979-D613B130190F}" type="datetime1">
              <a:rPr lang="en-US" smtClean="0"/>
              <a:pPr/>
              <a:t>2/14/2017</a:t>
            </a:fld>
            <a:endParaRPr lang="en-US" dirty="0"/>
          </a:p>
        </p:txBody>
      </p:sp>
      <p:sp>
        <p:nvSpPr>
          <p:cNvPr id="5" name="Slide Number Placeholder 4"/>
          <p:cNvSpPr>
            <a:spLocks noGrp="1"/>
          </p:cNvSpPr>
          <p:nvPr>
            <p:ph type="sldNum" sz="quarter" idx="12"/>
          </p:nvPr>
        </p:nvSpPr>
        <p:spPr/>
        <p:txBody>
          <a:bodyPr/>
          <a:lstStyle/>
          <a:p>
            <a:fld id="{B9EC2AB6-B5A3-4AB0-BD20-FF253FCB8159}" type="slidenum">
              <a:rPr lang="en-US" smtClean="0"/>
              <a:pPr/>
              <a:t>38</a:t>
            </a:fld>
            <a:endParaRPr lang="en-US" dirty="0"/>
          </a:p>
        </p:txBody>
      </p:sp>
      <p:sp>
        <p:nvSpPr>
          <p:cNvPr id="6" name="Footer Placeholder 5"/>
          <p:cNvSpPr>
            <a:spLocks noGrp="1"/>
          </p:cNvSpPr>
          <p:nvPr>
            <p:ph type="ftr" sz="quarter" idx="11"/>
          </p:nvPr>
        </p:nvSpPr>
        <p:spPr/>
        <p:txBody>
          <a:bodyPr/>
          <a:lstStyle/>
          <a:p>
            <a:r>
              <a:rPr lang="en-US" smtClean="0"/>
              <a:t>(R) Tony Gauvin, UMFK, 2012</a:t>
            </a:r>
            <a:endParaRPr lang="en-US"/>
          </a:p>
        </p:txBody>
      </p:sp>
      <p:graphicFrame>
        <p:nvGraphicFramePr>
          <p:cNvPr id="7" name="Diagram 6"/>
          <p:cNvGraphicFramePr/>
          <p:nvPr/>
        </p:nvGraphicFramePr>
        <p:xfrm>
          <a:off x="1600200" y="1905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457200" y="1981200"/>
            <a:ext cx="1346099" cy="4247317"/>
          </a:xfrm>
          <a:prstGeom prst="rect">
            <a:avLst/>
          </a:prstGeom>
          <a:noFill/>
        </p:spPr>
        <p:txBody>
          <a:bodyPr wrap="square" rtlCol="0">
            <a:spAutoFit/>
          </a:bodyPr>
          <a:lstStyle/>
          <a:p>
            <a:r>
              <a:rPr lang="en-US" dirty="0" smtClean="0"/>
              <a:t>High     +15</a:t>
            </a:r>
          </a:p>
          <a:p>
            <a:endParaRPr lang="en-US" dirty="0"/>
          </a:p>
          <a:p>
            <a:endParaRPr lang="en-US" dirty="0" smtClean="0"/>
          </a:p>
          <a:p>
            <a:endParaRPr lang="en-US" dirty="0" smtClean="0"/>
          </a:p>
          <a:p>
            <a:endParaRPr lang="en-US" dirty="0"/>
          </a:p>
          <a:p>
            <a:endParaRPr lang="en-US" dirty="0" smtClean="0"/>
          </a:p>
          <a:p>
            <a:endParaRPr lang="en-US" dirty="0"/>
          </a:p>
          <a:p>
            <a:r>
              <a:rPr lang="en-US" dirty="0" smtClean="0"/>
              <a:t>Medium </a:t>
            </a:r>
            <a:r>
              <a:rPr lang="en-US" dirty="0"/>
              <a:t>0</a:t>
            </a:r>
            <a:endParaRPr lang="en-US" dirty="0" smtClean="0"/>
          </a:p>
          <a:p>
            <a:endParaRPr lang="en-US" dirty="0"/>
          </a:p>
          <a:p>
            <a:endParaRPr lang="en-US" dirty="0" smtClean="0"/>
          </a:p>
          <a:p>
            <a:endParaRPr lang="en-US" dirty="0"/>
          </a:p>
          <a:p>
            <a:endParaRPr lang="en-US" dirty="0" smtClean="0"/>
          </a:p>
          <a:p>
            <a:endParaRPr lang="en-US" dirty="0"/>
          </a:p>
          <a:p>
            <a:r>
              <a:rPr lang="en-US" dirty="0" smtClean="0"/>
              <a:t>Low      -15</a:t>
            </a:r>
          </a:p>
          <a:p>
            <a:endParaRPr lang="en-US" dirty="0"/>
          </a:p>
        </p:txBody>
      </p:sp>
      <p:sp>
        <p:nvSpPr>
          <p:cNvPr id="9" name="TextBox 8"/>
          <p:cNvSpPr txBox="1"/>
          <p:nvPr/>
        </p:nvSpPr>
        <p:spPr>
          <a:xfrm>
            <a:off x="1676400" y="1219200"/>
            <a:ext cx="6010094" cy="646331"/>
          </a:xfrm>
          <a:prstGeom prst="rect">
            <a:avLst/>
          </a:prstGeom>
          <a:noFill/>
        </p:spPr>
        <p:txBody>
          <a:bodyPr wrap="square" rtlCol="0">
            <a:spAutoFit/>
          </a:bodyPr>
          <a:lstStyle/>
          <a:p>
            <a:r>
              <a:rPr lang="en-US" dirty="0" smtClean="0"/>
              <a:t>High                                        Medium                                     Low</a:t>
            </a:r>
          </a:p>
          <a:p>
            <a:r>
              <a:rPr lang="en-US" dirty="0" smtClean="0"/>
              <a:t>1                                                0.5                                              0.0</a:t>
            </a:r>
            <a:endParaRPr lang="en-US" dirty="0"/>
          </a:p>
        </p:txBody>
      </p:sp>
      <p:pic>
        <p:nvPicPr>
          <p:cNvPr id="34818" name="Picture 2" descr="http://www.2011blackfridayads.com/blog/wp-content/uploads/2011/10/walmart-logo.gif"/>
          <p:cNvPicPr>
            <a:picLocks noChangeAspect="1" noChangeArrowheads="1"/>
          </p:cNvPicPr>
          <p:nvPr/>
        </p:nvPicPr>
        <p:blipFill>
          <a:blip r:embed="rId7" cstate="print"/>
          <a:srcRect/>
          <a:stretch>
            <a:fillRect/>
          </a:stretch>
        </p:blipFill>
        <p:spPr bwMode="auto">
          <a:xfrm>
            <a:off x="1600200" y="2667000"/>
            <a:ext cx="1422400" cy="1066800"/>
          </a:xfrm>
          <a:prstGeom prst="rect">
            <a:avLst/>
          </a:prstGeom>
          <a:noFill/>
        </p:spPr>
      </p:pic>
      <p:pic>
        <p:nvPicPr>
          <p:cNvPr id="34820" name="Picture 4" descr="http://walmartstores.com/sites/annualreport/2010/images/walmart_international/logo.gif"/>
          <p:cNvPicPr>
            <a:picLocks noChangeAspect="1" noChangeArrowheads="1"/>
          </p:cNvPicPr>
          <p:nvPr/>
        </p:nvPicPr>
        <p:blipFill>
          <a:blip r:embed="rId8" cstate="print"/>
          <a:srcRect/>
          <a:stretch>
            <a:fillRect/>
          </a:stretch>
        </p:blipFill>
        <p:spPr bwMode="auto">
          <a:xfrm>
            <a:off x="1600200" y="2209800"/>
            <a:ext cx="993402" cy="342900"/>
          </a:xfrm>
          <a:prstGeom prst="rect">
            <a:avLst/>
          </a:prstGeom>
          <a:noFill/>
        </p:spPr>
      </p:pic>
      <p:pic>
        <p:nvPicPr>
          <p:cNvPr id="34822" name="Picture 6" descr="http://newspaper.li/static/e5367eaf2365e178c5bdc87fc14e66c9.gif"/>
          <p:cNvPicPr>
            <a:picLocks noChangeAspect="1" noChangeArrowheads="1"/>
          </p:cNvPicPr>
          <p:nvPr/>
        </p:nvPicPr>
        <p:blipFill>
          <a:blip r:embed="rId9" cstate="print"/>
          <a:srcRect/>
          <a:stretch>
            <a:fillRect/>
          </a:stretch>
        </p:blipFill>
        <p:spPr bwMode="auto">
          <a:xfrm>
            <a:off x="3810000" y="2743200"/>
            <a:ext cx="419100" cy="419100"/>
          </a:xfrm>
          <a:prstGeom prst="rect">
            <a:avLst/>
          </a:prstGeom>
          <a:noFill/>
        </p:spPr>
      </p:pic>
      <p:sp>
        <p:nvSpPr>
          <p:cNvPr id="15" name="TextBox 14"/>
          <p:cNvSpPr txBox="1"/>
          <p:nvPr/>
        </p:nvSpPr>
        <p:spPr>
          <a:xfrm>
            <a:off x="152400" y="228600"/>
            <a:ext cx="1676400" cy="1200329"/>
          </a:xfrm>
          <a:prstGeom prst="rect">
            <a:avLst/>
          </a:prstGeom>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path path="circle">
              <a:fillToRect r="100000" b="100000"/>
            </a:path>
            <a:tileRect l="-100000" t="-100000"/>
          </a:gradFill>
          <a:effectLst>
            <a:outerShdw blurRad="50800" dist="38100" dir="2700000" algn="tl" rotWithShape="0">
              <a:prstClr val="black">
                <a:alpha val="40000"/>
              </a:prstClr>
            </a:outerShdw>
          </a:effectLst>
        </p:spPr>
        <p:txBody>
          <a:bodyPr wrap="square" rtlCol="0">
            <a:spAutoFit/>
          </a:bodyPr>
          <a:lstStyle/>
          <a:p>
            <a:pPr lvl="0"/>
            <a:r>
              <a:rPr lang="en-US" sz="1200" dirty="0"/>
              <a:t>Market Development</a:t>
            </a:r>
          </a:p>
          <a:p>
            <a:pPr lvl="0"/>
            <a:r>
              <a:rPr lang="en-US" sz="1200" dirty="0"/>
              <a:t>Market Penetration</a:t>
            </a:r>
          </a:p>
          <a:p>
            <a:pPr lvl="0"/>
            <a:r>
              <a:rPr lang="en-US" sz="1200" dirty="0"/>
              <a:t>Product Development</a:t>
            </a:r>
          </a:p>
          <a:p>
            <a:pPr lvl="0"/>
            <a:r>
              <a:rPr lang="en-US" sz="1200" dirty="0"/>
              <a:t>Forward Integration</a:t>
            </a:r>
          </a:p>
          <a:p>
            <a:pPr lvl="0"/>
            <a:r>
              <a:rPr lang="en-US" sz="1200" dirty="0"/>
              <a:t>Backward Integration</a:t>
            </a:r>
          </a:p>
          <a:p>
            <a:pPr lvl="0"/>
            <a:r>
              <a:rPr lang="en-US" sz="1200" dirty="0"/>
              <a:t>Horizontal </a:t>
            </a:r>
            <a:r>
              <a:rPr lang="en-US" sz="1200" dirty="0" smtClean="0"/>
              <a:t>Integration</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www.2011blackfridayads.com/blog/wp-content/uploads/2011/10/walmart-logo.gif"/>
          <p:cNvPicPr>
            <a:picLocks noChangeAspect="1" noChangeArrowheads="1"/>
          </p:cNvPicPr>
          <p:nvPr/>
        </p:nvPicPr>
        <p:blipFill>
          <a:blip r:embed="rId2" cstate="print"/>
          <a:srcRect/>
          <a:stretch>
            <a:fillRect/>
          </a:stretch>
        </p:blipFill>
        <p:spPr bwMode="auto">
          <a:xfrm>
            <a:off x="2133600" y="2667000"/>
            <a:ext cx="1422400" cy="1066800"/>
          </a:xfrm>
          <a:prstGeom prst="rect">
            <a:avLst/>
          </a:prstGeom>
          <a:noFill/>
        </p:spPr>
      </p:pic>
      <p:sp>
        <p:nvSpPr>
          <p:cNvPr id="2" name="Title 1"/>
          <p:cNvSpPr>
            <a:spLocks noGrp="1"/>
          </p:cNvSpPr>
          <p:nvPr>
            <p:ph type="title"/>
          </p:nvPr>
        </p:nvSpPr>
        <p:spPr/>
        <p:txBody>
          <a:bodyPr/>
          <a:lstStyle/>
          <a:p>
            <a:r>
              <a:rPr lang="en-US" dirty="0" smtClean="0"/>
              <a:t>IE Matrix</a:t>
            </a:r>
            <a:endParaRPr lang="en-US" dirty="0"/>
          </a:p>
        </p:txBody>
      </p:sp>
      <p:graphicFrame>
        <p:nvGraphicFramePr>
          <p:cNvPr id="4" name="Table 3"/>
          <p:cNvGraphicFramePr>
            <a:graphicFrameLocks noGrp="1"/>
          </p:cNvGraphicFramePr>
          <p:nvPr/>
        </p:nvGraphicFramePr>
        <p:xfrm>
          <a:off x="838199" y="1905000"/>
          <a:ext cx="7086601" cy="4441890"/>
        </p:xfrm>
        <a:graphic>
          <a:graphicData uri="http://schemas.openxmlformats.org/drawingml/2006/table">
            <a:tbl>
              <a:tblPr/>
              <a:tblGrid>
                <a:gridCol w="1087855"/>
                <a:gridCol w="1999582"/>
                <a:gridCol w="1999582"/>
                <a:gridCol w="1999582"/>
              </a:tblGrid>
              <a:tr h="297749">
                <a:tc>
                  <a:txBody>
                    <a:bodyPr/>
                    <a:lstStyle/>
                    <a:p>
                      <a:pPr marL="0" marR="0" algn="ctr">
                        <a:spcBef>
                          <a:spcPts val="0"/>
                        </a:spcBef>
                        <a:spcAft>
                          <a:spcPts val="0"/>
                        </a:spcAft>
                      </a:pPr>
                      <a:endParaRPr lang="en-US" sz="1050" dirty="0">
                        <a:latin typeface="Arial"/>
                        <a:ea typeface="Times New Roman"/>
                        <a:cs typeface="Tahoma"/>
                      </a:endParaRPr>
                    </a:p>
                  </a:txBody>
                  <a:tcPr marL="59961" marR="59961" marT="0" marB="0" anchor="ctr">
                    <a:lnL>
                      <a:noFill/>
                    </a:lnL>
                    <a:lnR>
                      <a:noFill/>
                    </a:lnR>
                    <a:lnT>
                      <a:noFill/>
                    </a:lnT>
                    <a:lnB>
                      <a:noFill/>
                    </a:lnB>
                  </a:tcPr>
                </a:tc>
                <a:tc>
                  <a:txBody>
                    <a:bodyPr/>
                    <a:lstStyle/>
                    <a:p>
                      <a:pPr marL="0" marR="0" algn="ctr">
                        <a:spcBef>
                          <a:spcPts val="0"/>
                        </a:spcBef>
                        <a:spcAft>
                          <a:spcPts val="0"/>
                        </a:spcAft>
                      </a:pPr>
                      <a:r>
                        <a:rPr lang="en-US" sz="1050">
                          <a:latin typeface="Arial"/>
                          <a:ea typeface="Times New Roman"/>
                          <a:cs typeface="Tahoma"/>
                        </a:rPr>
                        <a:t>Strong</a:t>
                      </a:r>
                      <a:br>
                        <a:rPr lang="en-US" sz="1050">
                          <a:latin typeface="Arial"/>
                          <a:ea typeface="Times New Roman"/>
                          <a:cs typeface="Tahoma"/>
                        </a:rPr>
                      </a:br>
                      <a:r>
                        <a:rPr lang="en-US" sz="1050">
                          <a:latin typeface="Arial"/>
                          <a:ea typeface="Times New Roman"/>
                          <a:cs typeface="Tahoma"/>
                        </a:rPr>
                        <a:t>3.0 to 4.0</a:t>
                      </a:r>
                      <a:endParaRPr lang="en-US" sz="1050">
                        <a:latin typeface="Comic Sans MS"/>
                        <a:ea typeface="Times New Roman"/>
                        <a:cs typeface="Tahoma"/>
                      </a:endParaRPr>
                    </a:p>
                  </a:txBody>
                  <a:tcPr marL="59961" marR="59961"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050">
                          <a:latin typeface="Arial"/>
                          <a:ea typeface="Times New Roman"/>
                          <a:cs typeface="Tahoma"/>
                        </a:rPr>
                        <a:t>Average</a:t>
                      </a:r>
                      <a:br>
                        <a:rPr lang="en-US" sz="1050">
                          <a:latin typeface="Arial"/>
                          <a:ea typeface="Times New Roman"/>
                          <a:cs typeface="Tahoma"/>
                        </a:rPr>
                      </a:br>
                      <a:r>
                        <a:rPr lang="en-US" sz="1050">
                          <a:latin typeface="Arial"/>
                          <a:ea typeface="Times New Roman"/>
                          <a:cs typeface="Tahoma"/>
                        </a:rPr>
                        <a:t>2.0 to 2.99</a:t>
                      </a:r>
                      <a:endParaRPr lang="en-US" sz="1050">
                        <a:latin typeface="Comic Sans MS"/>
                        <a:ea typeface="Times New Roman"/>
                        <a:cs typeface="Tahoma"/>
                      </a:endParaRPr>
                    </a:p>
                  </a:txBody>
                  <a:tcPr marL="59961" marR="59961"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1050">
                          <a:latin typeface="Arial"/>
                          <a:ea typeface="Times New Roman"/>
                          <a:cs typeface="Tahoma"/>
                        </a:rPr>
                        <a:t>Weak</a:t>
                      </a:r>
                      <a:br>
                        <a:rPr lang="en-US" sz="1050">
                          <a:latin typeface="Arial"/>
                          <a:ea typeface="Times New Roman"/>
                          <a:cs typeface="Tahoma"/>
                        </a:rPr>
                      </a:br>
                      <a:r>
                        <a:rPr lang="en-US" sz="1050">
                          <a:latin typeface="Arial"/>
                          <a:ea typeface="Times New Roman"/>
                          <a:cs typeface="Tahoma"/>
                        </a:rPr>
                        <a:t>1.0 to 1.99</a:t>
                      </a:r>
                      <a:endParaRPr lang="en-US" sz="1050">
                        <a:latin typeface="Comic Sans MS"/>
                        <a:ea typeface="Times New Roman"/>
                        <a:cs typeface="Tahoma"/>
                      </a:endParaRPr>
                    </a:p>
                  </a:txBody>
                  <a:tcPr marL="59961" marR="59961" marT="0" marB="0">
                    <a:lnL>
                      <a:noFill/>
                    </a:lnL>
                    <a:lnR>
                      <a:noFill/>
                    </a:lnR>
                    <a:lnT>
                      <a:noFill/>
                    </a:lnT>
                    <a:lnB w="12700" cap="flat" cmpd="sng" algn="ctr">
                      <a:solidFill>
                        <a:srgbClr val="000000"/>
                      </a:solidFill>
                      <a:prstDash val="solid"/>
                      <a:round/>
                      <a:headEnd type="none" w="med" len="med"/>
                      <a:tailEnd type="none" w="med" len="med"/>
                    </a:lnB>
                  </a:tcPr>
                </a:tc>
              </a:tr>
              <a:tr h="1373950">
                <a:tc>
                  <a:txBody>
                    <a:bodyPr/>
                    <a:lstStyle/>
                    <a:p>
                      <a:pPr marL="0" marR="0" algn="ctr">
                        <a:spcBef>
                          <a:spcPts val="0"/>
                        </a:spcBef>
                        <a:spcAft>
                          <a:spcPts val="0"/>
                        </a:spcAft>
                      </a:pPr>
                      <a:r>
                        <a:rPr lang="en-US" sz="1050">
                          <a:latin typeface="Arial"/>
                          <a:ea typeface="Times New Roman"/>
                          <a:cs typeface="Tahoma"/>
                        </a:rPr>
                        <a:t>High</a:t>
                      </a:r>
                      <a:br>
                        <a:rPr lang="en-US" sz="1050">
                          <a:latin typeface="Arial"/>
                          <a:ea typeface="Times New Roman"/>
                          <a:cs typeface="Tahoma"/>
                        </a:rPr>
                      </a:br>
                      <a:r>
                        <a:rPr lang="en-US" sz="1050">
                          <a:latin typeface="Arial"/>
                          <a:ea typeface="Times New Roman"/>
                          <a:cs typeface="Tahoma"/>
                        </a:rPr>
                        <a:t>3.0 to 3.99</a:t>
                      </a:r>
                      <a:endParaRPr lang="en-US" sz="1050">
                        <a:latin typeface="Comic Sans MS"/>
                        <a:ea typeface="Times New Roman"/>
                        <a:cs typeface="Tahoma"/>
                      </a:endParaRPr>
                    </a:p>
                  </a:txBody>
                  <a:tcPr marL="59961" marR="59961"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2000" b="1" dirty="0">
                          <a:latin typeface="Arial"/>
                          <a:ea typeface="Times New Roman"/>
                          <a:cs typeface="Tahoma"/>
                        </a:rPr>
                        <a:t>I </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2000" b="1" dirty="0">
                          <a:latin typeface="Arial"/>
                          <a:ea typeface="Times New Roman"/>
                          <a:cs typeface="Tahoma"/>
                        </a:rPr>
                        <a:t>II</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2000" b="1" dirty="0">
                          <a:latin typeface="Arial"/>
                          <a:ea typeface="Times New Roman"/>
                          <a:cs typeface="Tahoma"/>
                        </a:rPr>
                        <a:t>III</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40000"/>
                        <a:lumOff val="60000"/>
                      </a:schemeClr>
                    </a:solidFill>
                  </a:tcPr>
                </a:tc>
              </a:tr>
              <a:tr h="1373950">
                <a:tc>
                  <a:txBody>
                    <a:bodyPr/>
                    <a:lstStyle/>
                    <a:p>
                      <a:pPr marL="0" marR="0" algn="ctr">
                        <a:spcBef>
                          <a:spcPts val="0"/>
                        </a:spcBef>
                        <a:spcAft>
                          <a:spcPts val="0"/>
                        </a:spcAft>
                      </a:pPr>
                      <a:endParaRPr lang="en-US" sz="1050">
                        <a:latin typeface="Arial"/>
                        <a:ea typeface="Times New Roman"/>
                        <a:cs typeface="Tahoma"/>
                      </a:endParaRPr>
                    </a:p>
                    <a:p>
                      <a:pPr marL="0" marR="0" algn="ctr">
                        <a:spcBef>
                          <a:spcPts val="0"/>
                        </a:spcBef>
                        <a:spcAft>
                          <a:spcPts val="0"/>
                        </a:spcAft>
                      </a:pPr>
                      <a:r>
                        <a:rPr lang="en-US" sz="1050" b="1">
                          <a:latin typeface="Arial"/>
                          <a:ea typeface="Times New Roman"/>
                          <a:cs typeface="Tahoma"/>
                        </a:rPr>
                        <a:t>The EFE Total</a:t>
                      </a:r>
                      <a:endParaRPr lang="en-US" sz="1050">
                        <a:latin typeface="Comic Sans MS"/>
                        <a:ea typeface="Times New Roman"/>
                        <a:cs typeface="Tahoma"/>
                      </a:endParaRPr>
                    </a:p>
                    <a:p>
                      <a:pPr marL="0" marR="0" algn="ctr">
                        <a:spcBef>
                          <a:spcPts val="0"/>
                        </a:spcBef>
                        <a:spcAft>
                          <a:spcPts val="0"/>
                        </a:spcAft>
                      </a:pPr>
                      <a:r>
                        <a:rPr lang="en-US" sz="1050" b="1">
                          <a:latin typeface="Arial"/>
                          <a:ea typeface="Times New Roman"/>
                          <a:cs typeface="Tahoma"/>
                        </a:rPr>
                        <a:t>Weighted Score</a:t>
                      </a:r>
                      <a:endParaRPr lang="en-US" sz="1050">
                        <a:latin typeface="Comic Sans MS"/>
                        <a:ea typeface="Times New Roman"/>
                        <a:cs typeface="Tahoma"/>
                      </a:endParaRPr>
                    </a:p>
                    <a:p>
                      <a:pPr marL="0" marR="0" algn="ctr">
                        <a:spcBef>
                          <a:spcPts val="0"/>
                        </a:spcBef>
                        <a:spcAft>
                          <a:spcPts val="0"/>
                        </a:spcAft>
                      </a:pPr>
                      <a:r>
                        <a:rPr lang="en-US" sz="1050">
                          <a:latin typeface="Times New Roman"/>
                        </a:rPr>
                        <a:t/>
                      </a:r>
                      <a:br>
                        <a:rPr lang="en-US" sz="1050">
                          <a:latin typeface="Times New Roman"/>
                        </a:rPr>
                      </a:br>
                      <a:r>
                        <a:rPr lang="en-US" sz="1050">
                          <a:latin typeface="Arial"/>
                          <a:ea typeface="Times New Roman"/>
                          <a:cs typeface="Tahoma"/>
                        </a:rPr>
                        <a:t>Medium</a:t>
                      </a:r>
                      <a:br>
                        <a:rPr lang="en-US" sz="1050">
                          <a:latin typeface="Arial"/>
                          <a:ea typeface="Times New Roman"/>
                          <a:cs typeface="Tahoma"/>
                        </a:rPr>
                      </a:br>
                      <a:r>
                        <a:rPr lang="en-US" sz="1050">
                          <a:latin typeface="Arial"/>
                          <a:ea typeface="Times New Roman"/>
                          <a:cs typeface="Tahoma"/>
                        </a:rPr>
                        <a:t>2.0 to 2.99</a:t>
                      </a:r>
                      <a:endParaRPr lang="en-US" sz="1050">
                        <a:latin typeface="Comic Sans MS"/>
                        <a:ea typeface="Times New Roman"/>
                        <a:cs typeface="Tahoma"/>
                      </a:endParaRPr>
                    </a:p>
                  </a:txBody>
                  <a:tcPr marL="59961" marR="59961"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2000" b="1">
                          <a:latin typeface="Arial"/>
                          <a:ea typeface="Times New Roman"/>
                          <a:cs typeface="Tahoma"/>
                        </a:rPr>
                        <a:t>IV</a:t>
                      </a:r>
                      <a:endParaRPr lang="en-US" sz="2000" b="1">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2000" b="1" dirty="0">
                          <a:latin typeface="Arial"/>
                          <a:ea typeface="Times New Roman"/>
                          <a:cs typeface="Tahoma"/>
                        </a:rPr>
                        <a:t>IV</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40000"/>
                        <a:lumOff val="60000"/>
                      </a:schemeClr>
                    </a:solidFill>
                  </a:tcPr>
                </a:tc>
                <a:tc>
                  <a:txBody>
                    <a:bodyPr/>
                    <a:lstStyle/>
                    <a:p>
                      <a:pPr marL="0" marR="0" algn="ctr">
                        <a:spcBef>
                          <a:spcPts val="0"/>
                        </a:spcBef>
                        <a:spcAft>
                          <a:spcPts val="0"/>
                        </a:spcAft>
                      </a:pPr>
                      <a:r>
                        <a:rPr lang="en-US" sz="2000" b="1" dirty="0">
                          <a:latin typeface="Arial"/>
                          <a:ea typeface="Times New Roman"/>
                          <a:cs typeface="Tahoma"/>
                        </a:rPr>
                        <a:t>VI</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r h="1373950">
                <a:tc>
                  <a:txBody>
                    <a:bodyPr/>
                    <a:lstStyle/>
                    <a:p>
                      <a:pPr marL="0" marR="0" algn="ctr">
                        <a:spcBef>
                          <a:spcPts val="0"/>
                        </a:spcBef>
                        <a:spcAft>
                          <a:spcPts val="0"/>
                        </a:spcAft>
                      </a:pPr>
                      <a:r>
                        <a:rPr lang="en-US" sz="1050">
                          <a:latin typeface="Arial"/>
                          <a:ea typeface="Times New Roman"/>
                          <a:cs typeface="Tahoma"/>
                        </a:rPr>
                        <a:t>Low</a:t>
                      </a:r>
                      <a:br>
                        <a:rPr lang="en-US" sz="1050">
                          <a:latin typeface="Arial"/>
                          <a:ea typeface="Times New Roman"/>
                          <a:cs typeface="Tahoma"/>
                        </a:rPr>
                      </a:br>
                      <a:r>
                        <a:rPr lang="en-US" sz="1050">
                          <a:latin typeface="Arial"/>
                          <a:ea typeface="Times New Roman"/>
                          <a:cs typeface="Tahoma"/>
                        </a:rPr>
                        <a:t>1.0 to 1.99</a:t>
                      </a:r>
                      <a:endParaRPr lang="en-US" sz="1050">
                        <a:latin typeface="Comic Sans MS"/>
                        <a:ea typeface="Times New Roman"/>
                        <a:cs typeface="Tahoma"/>
                      </a:endParaRPr>
                    </a:p>
                  </a:txBody>
                  <a:tcPr marL="59961" marR="59961" marT="0" marB="0" anchor="ctr">
                    <a:lnL>
                      <a:noFill/>
                    </a:lnL>
                    <a:lnR w="12700" cap="flat" cmpd="sng" algn="ctr">
                      <a:solidFill>
                        <a:srgbClr val="000000"/>
                      </a:solidFill>
                      <a:prstDash val="solid"/>
                      <a:round/>
                      <a:headEnd type="none" w="med" len="med"/>
                      <a:tailEnd type="none" w="med" len="med"/>
                    </a:lnR>
                    <a:lnT>
                      <a:noFill/>
                    </a:lnT>
                    <a:lnB>
                      <a:noFill/>
                    </a:lnB>
                  </a:tcPr>
                </a:tc>
                <a:tc>
                  <a:txBody>
                    <a:bodyPr/>
                    <a:lstStyle/>
                    <a:p>
                      <a:pPr marL="0" marR="0" algn="ctr">
                        <a:spcBef>
                          <a:spcPts val="0"/>
                        </a:spcBef>
                        <a:spcAft>
                          <a:spcPts val="0"/>
                        </a:spcAft>
                      </a:pPr>
                      <a:r>
                        <a:rPr lang="en-US" sz="2000" b="1" dirty="0">
                          <a:latin typeface="Arial"/>
                          <a:ea typeface="Times New Roman"/>
                          <a:cs typeface="Tahoma"/>
                        </a:rPr>
                        <a:t>VII</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40000"/>
                        <a:lumOff val="60000"/>
                      </a:schemeClr>
                    </a:solidFill>
                  </a:tcPr>
                </a:tc>
                <a:tc>
                  <a:txBody>
                    <a:bodyPr/>
                    <a:lstStyle/>
                    <a:p>
                      <a:pPr marL="0" marR="0" algn="ctr">
                        <a:spcBef>
                          <a:spcPts val="0"/>
                        </a:spcBef>
                        <a:spcAft>
                          <a:spcPts val="0"/>
                        </a:spcAft>
                      </a:pPr>
                      <a:r>
                        <a:rPr lang="en-US" sz="2000" b="1" dirty="0">
                          <a:latin typeface="Arial"/>
                          <a:ea typeface="Times New Roman"/>
                          <a:cs typeface="Tahoma"/>
                        </a:rPr>
                        <a:t>VIII</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marL="0" marR="0" algn="ctr">
                        <a:spcBef>
                          <a:spcPts val="0"/>
                        </a:spcBef>
                        <a:spcAft>
                          <a:spcPts val="0"/>
                        </a:spcAft>
                      </a:pPr>
                      <a:r>
                        <a:rPr lang="en-US" sz="2000" b="1" dirty="0">
                          <a:latin typeface="Arial"/>
                          <a:ea typeface="Times New Roman"/>
                          <a:cs typeface="Tahoma"/>
                        </a:rPr>
                        <a:t>IX</a:t>
                      </a:r>
                      <a:endParaRPr lang="en-US" sz="2000" b="1" dirty="0">
                        <a:latin typeface="Comic Sans MS"/>
                        <a:ea typeface="Times New Roman"/>
                        <a:cs typeface="Tahoma"/>
                      </a:endParaRPr>
                    </a:p>
                  </a:txBody>
                  <a:tcPr marL="59961" marR="599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bl>
          </a:graphicData>
        </a:graphic>
      </p:graphicFrame>
      <p:sp>
        <p:nvSpPr>
          <p:cNvPr id="33794" name="Rectangle 2"/>
          <p:cNvSpPr>
            <a:spLocks noChangeArrowheads="1"/>
          </p:cNvSpPr>
          <p:nvPr/>
        </p:nvSpPr>
        <p:spPr bwMode="auto">
          <a:xfrm>
            <a:off x="3505200" y="1219200"/>
            <a:ext cx="2209800" cy="6309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IFE Total Weighted Score</a:t>
            </a:r>
            <a:endParaRPr kumimoji="0" lang="en-US"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
        <p:nvSpPr>
          <p:cNvPr id="7" name="Date Placeholder 6"/>
          <p:cNvSpPr>
            <a:spLocks noGrp="1"/>
          </p:cNvSpPr>
          <p:nvPr>
            <p:ph type="dt" sz="half" idx="10"/>
          </p:nvPr>
        </p:nvSpPr>
        <p:spPr/>
        <p:txBody>
          <a:bodyPr/>
          <a:lstStyle/>
          <a:p>
            <a:fld id="{2AB2385E-8B66-4C4E-A235-290F98B13467}" type="datetime1">
              <a:rPr lang="en-US" smtClean="0"/>
              <a:pPr/>
              <a:t>2/14/2017</a:t>
            </a:fld>
            <a:endParaRPr lang="en-US"/>
          </a:p>
        </p:txBody>
      </p:sp>
      <p:sp>
        <p:nvSpPr>
          <p:cNvPr id="8" name="Slide Number Placeholder 7"/>
          <p:cNvSpPr>
            <a:spLocks noGrp="1"/>
          </p:cNvSpPr>
          <p:nvPr>
            <p:ph type="sldNum" sz="quarter" idx="12"/>
          </p:nvPr>
        </p:nvSpPr>
        <p:spPr/>
        <p:txBody>
          <a:bodyPr/>
          <a:lstStyle/>
          <a:p>
            <a:fld id="{B9EC2AB6-B5A3-4AB0-BD20-FF253FCB8159}" type="slidenum">
              <a:rPr lang="en-US" smtClean="0"/>
              <a:pPr/>
              <a:t>39</a:t>
            </a:fld>
            <a:endParaRPr lang="en-US"/>
          </a:p>
        </p:txBody>
      </p:sp>
      <p:sp>
        <p:nvSpPr>
          <p:cNvPr id="9" name="Footer Placeholder 8"/>
          <p:cNvSpPr>
            <a:spLocks noGrp="1"/>
          </p:cNvSpPr>
          <p:nvPr>
            <p:ph type="ftr" sz="quarter" idx="11"/>
          </p:nvPr>
        </p:nvSpPr>
        <p:spPr/>
        <p:txBody>
          <a:bodyPr/>
          <a:lstStyle/>
          <a:p>
            <a:r>
              <a:rPr lang="en-US" smtClean="0"/>
              <a:t>(R) Tony Gauvin, UMFK, 2012</a:t>
            </a:r>
            <a:endParaRPr lang="en-US"/>
          </a:p>
        </p:txBody>
      </p:sp>
      <p:pic>
        <p:nvPicPr>
          <p:cNvPr id="11" name="Picture 4" descr="http://walmartstores.com/sites/annualreport/2010/images/walmart_international/logo.gif"/>
          <p:cNvPicPr>
            <a:picLocks noChangeAspect="1" noChangeArrowheads="1"/>
          </p:cNvPicPr>
          <p:nvPr/>
        </p:nvPicPr>
        <p:blipFill>
          <a:blip r:embed="rId3" cstate="print"/>
          <a:srcRect/>
          <a:stretch>
            <a:fillRect/>
          </a:stretch>
        </p:blipFill>
        <p:spPr bwMode="auto">
          <a:xfrm>
            <a:off x="2133600" y="2514600"/>
            <a:ext cx="993402" cy="342900"/>
          </a:xfrm>
          <a:prstGeom prst="rect">
            <a:avLst/>
          </a:prstGeom>
          <a:noFill/>
        </p:spPr>
      </p:pic>
      <p:pic>
        <p:nvPicPr>
          <p:cNvPr id="12" name="Picture 6" descr="http://newspaper.li/static/e5367eaf2365e178c5bdc87fc14e66c9.gif"/>
          <p:cNvPicPr>
            <a:picLocks noChangeAspect="1" noChangeArrowheads="1"/>
          </p:cNvPicPr>
          <p:nvPr/>
        </p:nvPicPr>
        <p:blipFill>
          <a:blip r:embed="rId4" cstate="print"/>
          <a:srcRect/>
          <a:stretch>
            <a:fillRect/>
          </a:stretch>
        </p:blipFill>
        <p:spPr bwMode="auto">
          <a:xfrm>
            <a:off x="3733800" y="3352800"/>
            <a:ext cx="419100" cy="419100"/>
          </a:xfrm>
          <a:prstGeom prst="rect">
            <a:avLst/>
          </a:prstGeom>
          <a:noFill/>
        </p:spPr>
      </p:pic>
      <p:sp>
        <p:nvSpPr>
          <p:cNvPr id="13" name="TextBox 12"/>
          <p:cNvSpPr txBox="1"/>
          <p:nvPr/>
        </p:nvSpPr>
        <p:spPr>
          <a:xfrm>
            <a:off x="228600" y="533400"/>
            <a:ext cx="1676400" cy="1200329"/>
          </a:xfrm>
          <a:prstGeom prst="rect">
            <a:avLst/>
          </a:prstGeom>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path path="shape">
              <a:fillToRect l="50000" t="50000" r="50000" b="50000"/>
            </a:path>
            <a:tileRect/>
          </a:gradFill>
          <a:effectLst>
            <a:outerShdw blurRad="50800" dist="38100" dir="2700000" algn="tl" rotWithShape="0">
              <a:prstClr val="black">
                <a:alpha val="40000"/>
              </a:prstClr>
            </a:outerShdw>
          </a:effectLst>
        </p:spPr>
        <p:txBody>
          <a:bodyPr wrap="square" rtlCol="0">
            <a:spAutoFit/>
          </a:bodyPr>
          <a:lstStyle/>
          <a:p>
            <a:pPr lvl="0"/>
            <a:r>
              <a:rPr lang="en-US" sz="1200" dirty="0"/>
              <a:t>Market Development</a:t>
            </a:r>
          </a:p>
          <a:p>
            <a:pPr lvl="0"/>
            <a:r>
              <a:rPr lang="en-US" sz="1200" dirty="0"/>
              <a:t>Market Penetration</a:t>
            </a:r>
          </a:p>
          <a:p>
            <a:pPr lvl="0"/>
            <a:r>
              <a:rPr lang="en-US" sz="1200" dirty="0"/>
              <a:t>Product Development</a:t>
            </a:r>
          </a:p>
          <a:p>
            <a:pPr lvl="0"/>
            <a:r>
              <a:rPr lang="en-US" sz="1200" dirty="0"/>
              <a:t>Forward Integration</a:t>
            </a:r>
          </a:p>
          <a:p>
            <a:pPr lvl="0"/>
            <a:r>
              <a:rPr lang="en-US" sz="1200" dirty="0"/>
              <a:t>Backward Integration</a:t>
            </a:r>
          </a:p>
          <a:p>
            <a:pPr lvl="0"/>
            <a:r>
              <a:rPr lang="en-US" sz="1200" dirty="0"/>
              <a:t>Horizontal </a:t>
            </a:r>
            <a:r>
              <a:rPr lang="en-US" sz="1200" dirty="0" smtClean="0"/>
              <a:t>Integration</a:t>
            </a:r>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Porter’s Generic Strategies</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40</a:t>
            </a:fld>
            <a:endParaRPr lang="en-US" dirty="0"/>
          </a:p>
        </p:txBody>
      </p:sp>
      <p:pic>
        <p:nvPicPr>
          <p:cNvPr id="7" name="Picture 4"/>
          <p:cNvPicPr>
            <a:picLocks noChangeAspect="1" noChangeArrowheads="1"/>
          </p:cNvPicPr>
          <p:nvPr/>
        </p:nvPicPr>
        <p:blipFill>
          <a:blip r:embed="rId2" cstate="print"/>
          <a:srcRect/>
          <a:stretch>
            <a:fillRect/>
          </a:stretch>
        </p:blipFill>
        <p:spPr bwMode="auto">
          <a:xfrm>
            <a:off x="1143000" y="1524000"/>
            <a:ext cx="6858000" cy="4722962"/>
          </a:xfrm>
          <a:prstGeom prst="rect">
            <a:avLst/>
          </a:prstGeom>
          <a:noFill/>
          <a:ln w="12700">
            <a:noFill/>
            <a:miter lim="800000"/>
            <a:headEnd/>
            <a:tailEnd/>
          </a:ln>
        </p:spPr>
      </p:pic>
      <p:pic>
        <p:nvPicPr>
          <p:cNvPr id="8" name="Picture 7" descr="logo.jpg"/>
          <p:cNvPicPr>
            <a:picLocks noChangeAspect="1"/>
          </p:cNvPicPr>
          <p:nvPr/>
        </p:nvPicPr>
        <p:blipFill>
          <a:blip r:embed="rId3" cstate="print"/>
          <a:stretch>
            <a:fillRect/>
          </a:stretch>
        </p:blipFill>
        <p:spPr>
          <a:xfrm>
            <a:off x="2667000" y="3200400"/>
            <a:ext cx="1476375" cy="359465"/>
          </a:xfrm>
          <a:prstGeom prst="rect">
            <a:avLst/>
          </a:prstGeom>
        </p:spPr>
      </p:pic>
      <p:sp>
        <p:nvSpPr>
          <p:cNvPr id="9" name="TextBox 8"/>
          <p:cNvSpPr txBox="1"/>
          <p:nvPr/>
        </p:nvSpPr>
        <p:spPr>
          <a:xfrm>
            <a:off x="304800" y="1447800"/>
            <a:ext cx="1676400" cy="830997"/>
          </a:xfrm>
          <a:prstGeom prst="rect">
            <a:avLst/>
          </a:prstGeom>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lin ang="10800000" scaled="1"/>
            <a:tileRect/>
          </a:gradFill>
          <a:effectLst>
            <a:outerShdw blurRad="50800" dist="38100" dir="2700000" algn="tl" rotWithShape="0">
              <a:prstClr val="black">
                <a:alpha val="40000"/>
              </a:prstClr>
            </a:outerShdw>
          </a:effectLst>
        </p:spPr>
        <p:txBody>
          <a:bodyPr wrap="square" rtlCol="0">
            <a:spAutoFit/>
          </a:bodyPr>
          <a:lstStyle/>
          <a:p>
            <a:pPr lvl="0"/>
            <a:r>
              <a:rPr lang="en-US" sz="1200" dirty="0" smtClean="0"/>
              <a:t>Forward </a:t>
            </a:r>
            <a:r>
              <a:rPr lang="en-US" sz="1200" dirty="0"/>
              <a:t>Integration</a:t>
            </a:r>
          </a:p>
          <a:p>
            <a:pPr lvl="0"/>
            <a:r>
              <a:rPr lang="en-US" sz="1200" dirty="0"/>
              <a:t>Backward Integration</a:t>
            </a:r>
          </a:p>
          <a:p>
            <a:pPr lvl="0"/>
            <a:r>
              <a:rPr lang="en-US" sz="1200" dirty="0"/>
              <a:t>Horizontal </a:t>
            </a:r>
            <a:r>
              <a:rPr lang="en-US" sz="1200" dirty="0" smtClean="0"/>
              <a:t>Integration</a:t>
            </a:r>
          </a:p>
          <a:p>
            <a:pPr lvl="0"/>
            <a:r>
              <a:rPr lang="en-US" sz="1200" dirty="0" smtClean="0"/>
              <a:t>Market Penetration</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Matrix Summary</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41</a:t>
            </a:fld>
            <a:endParaRPr lang="en-US" dirty="0"/>
          </a:p>
        </p:txBody>
      </p:sp>
      <p:graphicFrame>
        <p:nvGraphicFramePr>
          <p:cNvPr id="7" name="Group 551"/>
          <p:cNvGraphicFramePr>
            <a:graphicFrameLocks noGrp="1"/>
          </p:cNvGraphicFramePr>
          <p:nvPr>
            <p:ph idx="1"/>
          </p:nvPr>
        </p:nvGraphicFramePr>
        <p:xfrm>
          <a:off x="457200" y="1600200"/>
          <a:ext cx="7092950" cy="3970020"/>
        </p:xfrm>
        <a:graphic>
          <a:graphicData uri="http://schemas.openxmlformats.org/drawingml/2006/table">
            <a:tbl>
              <a:tblPr/>
              <a:tblGrid>
                <a:gridCol w="2339469"/>
                <a:gridCol w="688079"/>
                <a:gridCol w="963311"/>
                <a:gridCol w="688079"/>
                <a:gridCol w="688079"/>
                <a:gridCol w="688079"/>
                <a:gridCol w="1037854"/>
              </a:tblGrid>
              <a:tr h="2190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Alternative Strategies</a:t>
                      </a:r>
                      <a:endParaRPr kumimoji="0" lang="en-US" sz="2000" b="0"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IE</a:t>
                      </a:r>
                      <a:endParaRPr kumimoji="0" lang="en-US" sz="20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SPACE</a:t>
                      </a:r>
                      <a:endParaRPr kumimoji="0" lang="en-US" sz="20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GSM</a:t>
                      </a:r>
                      <a:endParaRPr kumimoji="0" lang="en-US" sz="20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Times New Roman" pitchFamily="18" charset="0"/>
                          <a:ea typeface="+mn-ea"/>
                          <a:cs typeface="Times New Roman" pitchFamily="18" charset="0"/>
                        </a:rPr>
                        <a:t>Porter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kern="1200" cap="none" normalizeH="0" baseline="0" dirty="0" smtClean="0">
                          <a:ln>
                            <a:noFill/>
                          </a:ln>
                          <a:solidFill>
                            <a:schemeClr val="tx1"/>
                          </a:solidFill>
                          <a:effectLst/>
                          <a:latin typeface="Times New Roman" pitchFamily="18" charset="0"/>
                          <a:ea typeface="+mn-ea"/>
                          <a:cs typeface="Times New Roman" pitchFamily="18" charset="0"/>
                        </a:rPr>
                        <a:t>BCG</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COUNT</a:t>
                      </a:r>
                      <a:endParaRPr kumimoji="0" lang="en-US" sz="20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1460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Forward Integration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5</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921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Backward Integration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5</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190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tab pos="457200" algn="r"/>
                          <a:tab pos="2743200" algn="ctr"/>
                          <a:tab pos="5486400" algn="r"/>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Horizontal Integration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5</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190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Market Penetration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5</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8702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Market Development</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4</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174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Product Development</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4</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190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Concentric Diversification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2</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3302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Conglomerate Diversification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44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Horizontal Diversification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x</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rPr>
                        <a:t>2</a:t>
                      </a: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3175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Joint Venture</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44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Retrenchment </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44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Divestiture</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r h="244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Times New Roman" pitchFamily="18" charset="0"/>
                          <a:cs typeface="Times New Roman" pitchFamily="18" charset="0"/>
                        </a:rPr>
                        <a:t>Liquidation</a:t>
                      </a:r>
                      <a:endParaRPr kumimoji="0" lang="en-US" sz="2000" b="1" i="0" u="none" strike="noStrike" cap="none" normalizeH="0" baseline="0" dirty="0" smtClean="0">
                        <a:ln>
                          <a:noFill/>
                        </a:ln>
                        <a:solidFill>
                          <a:schemeClr val="tx1"/>
                        </a:solidFill>
                        <a:effectLst/>
                        <a:latin typeface="Arial" pitchFamily="34" charset="0"/>
                      </a:endParaRPr>
                    </a:p>
                  </a:txBody>
                  <a:tcP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200" b="1"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2">
                        <a:lumMod val="40000"/>
                        <a:lumOff val="60000"/>
                      </a:schemeClr>
                    </a:solidFill>
                  </a:tcPr>
                </a:tc>
              </a:tr>
            </a:tbl>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229600" cy="1143000"/>
          </a:xfrm>
        </p:spPr>
        <p:txBody>
          <a:bodyPr>
            <a:normAutofit fontScale="90000"/>
          </a:bodyPr>
          <a:lstStyle/>
          <a:p>
            <a:r>
              <a:rPr lang="en-US" dirty="0" smtClean="0"/>
              <a:t>QSPM</a:t>
            </a:r>
            <a:br>
              <a:rPr lang="en-US" dirty="0" smtClean="0"/>
            </a:br>
            <a:endParaRPr lang="en-US" dirty="0"/>
          </a:p>
        </p:txBody>
      </p:sp>
      <p:graphicFrame>
        <p:nvGraphicFramePr>
          <p:cNvPr id="4" name="Table 3"/>
          <p:cNvGraphicFramePr>
            <a:graphicFrameLocks noGrp="1"/>
          </p:cNvGraphicFramePr>
          <p:nvPr/>
        </p:nvGraphicFramePr>
        <p:xfrm>
          <a:off x="304800" y="533400"/>
          <a:ext cx="8077201" cy="5864909"/>
        </p:xfrm>
        <a:graphic>
          <a:graphicData uri="http://schemas.openxmlformats.org/drawingml/2006/table">
            <a:tbl>
              <a:tblPr/>
              <a:tblGrid>
                <a:gridCol w="74103"/>
                <a:gridCol w="4742574"/>
                <a:gridCol w="592822"/>
                <a:gridCol w="592822"/>
                <a:gridCol w="666925"/>
                <a:gridCol w="518719"/>
                <a:gridCol w="889236"/>
              </a:tblGrid>
              <a:tr h="213360">
                <a:tc>
                  <a:txBody>
                    <a:bodyPr/>
                    <a:lstStyle/>
                    <a:p>
                      <a:pPr marL="0" marR="0">
                        <a:spcBef>
                          <a:spcPts val="0"/>
                        </a:spcBef>
                        <a:spcAft>
                          <a:spcPts val="0"/>
                        </a:spcAft>
                      </a:pPr>
                      <a:endParaRPr lang="en-US" sz="800"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dirty="0">
                          <a:latin typeface="Arial"/>
                          <a:ea typeface="Times New Roman"/>
                          <a:cs typeface="Tahoma"/>
                        </a:rPr>
                        <a:t> </a:t>
                      </a:r>
                      <a:endParaRPr lang="en-US" sz="800"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dirty="0">
                          <a:latin typeface="Arial"/>
                          <a:ea typeface="Times New Roman"/>
                          <a:cs typeface="Tahoma"/>
                        </a:rPr>
                        <a:t> </a:t>
                      </a:r>
                      <a:endParaRPr lang="en-US" sz="800" dirty="0">
                        <a:latin typeface="Comic Sans MS"/>
                        <a:ea typeface="Times New Roman"/>
                        <a:cs typeface="Tahoma"/>
                      </a:endParaRPr>
                    </a:p>
                  </a:txBody>
                  <a:tcPr marL="17263" marR="17263" marT="0" marB="0" anchor="b">
                    <a:lnL>
                      <a:noFill/>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marL="0" marR="0" algn="ctr">
                        <a:spcBef>
                          <a:spcPts val="0"/>
                        </a:spcBef>
                        <a:spcAft>
                          <a:spcPts val="0"/>
                        </a:spcAft>
                      </a:pPr>
                      <a:r>
                        <a:rPr lang="en-US" sz="900" b="1" dirty="0">
                          <a:latin typeface="Arial"/>
                          <a:ea typeface="Times New Roman"/>
                          <a:cs typeface="Tahoma"/>
                        </a:rPr>
                        <a:t>Open 10 Additional Supercenters in the </a:t>
                      </a:r>
                      <a:r>
                        <a:rPr lang="en-US" sz="900" b="1" dirty="0" err="1">
                          <a:latin typeface="Arial"/>
                          <a:ea typeface="Times New Roman"/>
                          <a:cs typeface="Tahoma"/>
                        </a:rPr>
                        <a:t>U.S</a:t>
                      </a:r>
                      <a:endParaRPr lang="en-US" sz="900" b="1" dirty="0">
                        <a:latin typeface="Comic Sans MS"/>
                        <a:ea typeface="Times New Roman"/>
                        <a:cs typeface="Tahoma"/>
                      </a:endParaRPr>
                    </a:p>
                  </a:txBody>
                  <a:tcPr marL="17263" marR="17263"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900" b="1" dirty="0">
                          <a:latin typeface="Arial"/>
                          <a:ea typeface="Times New Roman"/>
                          <a:cs typeface="Tahoma"/>
                        </a:rPr>
                        <a:t>Open 5 additional Super Centers in Asian and European Market</a:t>
                      </a:r>
                      <a:endParaRPr lang="en-US" sz="900" b="1" dirty="0">
                        <a:latin typeface="Comic Sans MS"/>
                        <a:ea typeface="Times New Roman"/>
                        <a:cs typeface="Tahoma"/>
                      </a:endParaRPr>
                    </a:p>
                  </a:txBody>
                  <a:tcPr marL="17263" marR="17263" marT="0" marB="0" anchor="b">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r>
              <a:tr h="84397">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Key Factors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Weight</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AS</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TAS</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TAS</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53">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Opportunities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a:noFill/>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6256">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Asian markets has been untapped by mass retailers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Not too many mass retailers in European markets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97">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Demand for buying in bulk and save money is high</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0.16</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0.32</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97">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Competitors have not tapped into many available markets overseas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631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Expected Increase in retail sales among low priced stores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Many large retailers have several stores or closed permanently</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0.09</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0.36</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High entry barriers for a company to open too many stores quickly</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8794">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Due to weak economy and job cut backs and lay-offs, many consumers are switching to substitute products such as private label products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0.07</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555">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Threats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marL="0" marR="0" algn="ctr">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r>
              <a:tr h="84397">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Tense competition between retailers by offering low everyday prices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Weak economic conditions causing many to cut back on large item products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Unemployment is increasing causing cutback in buying brand-name products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97">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Increase in fuel cost could impact the purchasing power of the consumers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Increase in fuel cost could cause suppliers to raise their prices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2</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Consumer confidence is lower due to decline in economy</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0.05</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6665">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Costco has gaining market share by having higher sales against Sam's Club by approximately $30 billion</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9063">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Target for false or bogus law suits related to labor and general liability law suits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53">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TOTAL</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1.00</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2.3</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1.73</a:t>
                      </a:r>
                      <a:endParaRPr lang="en-US" sz="800" b="1" dirty="0">
                        <a:latin typeface="Comic Sans MS"/>
                        <a:ea typeface="Times New Roman"/>
                        <a:cs typeface="Tahoma"/>
                      </a:endParaRPr>
                    </a:p>
                  </a:txBody>
                  <a:tcPr marL="17263" marR="17263" marT="0" marB="0">
                    <a:lnL>
                      <a:noFill/>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53">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nchor="b">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Strengths</a:t>
                      </a:r>
                      <a:endParaRPr lang="en-US" sz="800" b="1" dirty="0">
                        <a:latin typeface="Comic Sans MS"/>
                        <a:ea typeface="Times New Roman"/>
                        <a:cs typeface="Tahoma"/>
                      </a:endParaRPr>
                    </a:p>
                  </a:txBody>
                  <a:tcPr marL="17263" marR="17263" marT="0" marB="0" anchor="b">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marL="0" marR="0" algn="ctr">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r>
              <a:tr h="126595">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Wal-Mart has a well mixed balance of products (consumable, perishable and </a:t>
                      </a:r>
                      <a:r>
                        <a:rPr lang="en-US" sz="800" b="1" dirty="0" smtClean="0">
                          <a:latin typeface="Arial"/>
                          <a:ea typeface="Times New Roman"/>
                          <a:cs typeface="Tahoma"/>
                        </a:rPr>
                        <a:t>durable</a:t>
                      </a:r>
                      <a:r>
                        <a:rPr lang="en-US" sz="800" b="1" baseline="0" dirty="0" smtClean="0">
                          <a:latin typeface="Arial"/>
                          <a:ea typeface="Times New Roman"/>
                          <a:cs typeface="Tahoma"/>
                        </a:rPr>
                        <a:t> </a:t>
                      </a:r>
                      <a:r>
                        <a:rPr lang="en-US" sz="800" b="1" dirty="0" smtClean="0">
                          <a:latin typeface="Arial"/>
                          <a:ea typeface="Times New Roman"/>
                          <a:cs typeface="Tahoma"/>
                        </a:rPr>
                        <a:t>goods </a:t>
                      </a:r>
                      <a:r>
                        <a:rPr lang="en-US" sz="800" b="1" dirty="0">
                          <a:latin typeface="Arial"/>
                          <a:ea typeface="Times New Roman"/>
                          <a:cs typeface="Tahoma"/>
                        </a:rPr>
                        <a:t>such as electronics)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2</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97">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The international segment grew by 10%</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0.07</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One of the larges corporations in the , causing to have an economy of scale</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3</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0.07</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Currently has around 3,615 stores in the international market</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0.05</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Wal-Mart leads the industry in information technology and logistics system</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55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Strong brand image in the </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0.09</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3</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0.09</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Wal-Mart's sales contributes approximately 0.4% to the total Gross Domestic Products </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0.04</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Continuously has had sales increases of $30 billion each year, for the last 3 years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For the last 3 years, has had increase in net income by more than $400 million</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0.07</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4</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0.28</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3</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0.21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Strong in-house programs for employee training and benefits </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53">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Weaknesses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marL="0" marR="0" algn="ctr">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r>
              <a:tr h="12659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Heavy reliance on information technology for order processing and distribution</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0.06</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0.12</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0.06</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2221">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Easy target for varies law suits such as violating the labor laws such as benefits for part-time workers, discrimination, pay, and promotion</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0.05</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0.15</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0.05</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110">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Heavily concentrated in consumers products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0.08</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6665">
                <a:tc>
                  <a:txBody>
                    <a:bodyPr/>
                    <a:lstStyle/>
                    <a:p>
                      <a:pPr marL="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342900">
                        <a:spcBef>
                          <a:spcPts val="0"/>
                        </a:spcBef>
                        <a:spcAft>
                          <a:spcPts val="0"/>
                        </a:spcAft>
                        <a:buFont typeface="+mj-lt"/>
                        <a:buNone/>
                        <a:tabLst>
                          <a:tab pos="228600" algn="l"/>
                        </a:tabLst>
                      </a:pPr>
                      <a:r>
                        <a:rPr lang="en-US" sz="800" b="1" dirty="0">
                          <a:latin typeface="Arial"/>
                          <a:ea typeface="Times New Roman"/>
                          <a:cs typeface="Tahoma"/>
                        </a:rPr>
                        <a:t>Some of on-line services such as music download and 1 hour-photo has not been very successful as of yet</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0.06</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6665">
                <a:tc>
                  <a:txBody>
                    <a:bodyPr/>
                    <a:lstStyle/>
                    <a:p>
                      <a:pPr marL="342900" marR="0" lvl="0" indent="-342900">
                        <a:spcBef>
                          <a:spcPts val="0"/>
                        </a:spcBef>
                        <a:spcAft>
                          <a:spcPts val="0"/>
                        </a:spcAft>
                        <a:buFont typeface="+mj-lt"/>
                        <a:buNone/>
                        <a:tabLst>
                          <a:tab pos="228600" algn="l"/>
                        </a:tabLs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marR="0" lvl="0" indent="-342900">
                        <a:spcBef>
                          <a:spcPts val="0"/>
                        </a:spcBef>
                        <a:spcAft>
                          <a:spcPts val="0"/>
                        </a:spcAft>
                        <a:buFont typeface="+mj-lt"/>
                        <a:buNone/>
                        <a:tabLst>
                          <a:tab pos="228600" algn="l"/>
                        </a:tabLst>
                      </a:pPr>
                      <a:r>
                        <a:rPr lang="en-US" sz="800" b="1" dirty="0">
                          <a:latin typeface="Arial"/>
                          <a:ea typeface="Times New Roman"/>
                          <a:cs typeface="Tahoma"/>
                        </a:rPr>
                        <a:t>Depends heavily on imported-low cost products from and other similar countries.</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0.1</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0.2</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0.1</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53">
                <a:tc>
                  <a:txBody>
                    <a:bodyPr/>
                    <a:lstStyle/>
                    <a:p>
                      <a:pPr marL="0" marR="0">
                        <a:spcBef>
                          <a:spcPts val="0"/>
                        </a:spcBef>
                        <a:spcAft>
                          <a:spcPts val="0"/>
                        </a:spcAft>
                      </a:pPr>
                      <a:endParaRPr lang="en-US" sz="800" b="1">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a:latin typeface="Arial"/>
                          <a:ea typeface="Times New Roman"/>
                          <a:cs typeface="Tahoma"/>
                        </a:rPr>
                        <a:t>SUBTOTAL</a:t>
                      </a:r>
                      <a:endParaRPr lang="en-US" sz="800" b="1">
                        <a:latin typeface="Comic Sans MS"/>
                        <a:ea typeface="Times New Roman"/>
                        <a:cs typeface="Tahoma"/>
                      </a:endParaRPr>
                    </a:p>
                  </a:txBody>
                  <a:tcPr marL="17263" marR="17263" marT="0" marB="0">
                    <a:lnL w="12700" cap="flat" cmpd="sng" algn="ctr">
                      <a:no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1.00</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1.51</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r>
                        <a:rPr lang="en-US" sz="800" b="1" dirty="0">
                          <a:latin typeface="Arial"/>
                          <a:ea typeface="Times New Roman"/>
                          <a:cs typeface="Tahoma"/>
                        </a:rPr>
                        <a:t> </a:t>
                      </a:r>
                      <a:endParaRPr lang="en-US" sz="800" b="1" dirty="0">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1.25</a:t>
                      </a:r>
                      <a:endParaRPr lang="en-US" sz="800" b="1" dirty="0">
                        <a:latin typeface="Comic Sans MS"/>
                        <a:ea typeface="Times New Roman"/>
                        <a:cs typeface="Tahoma"/>
                      </a:endParaRPr>
                    </a:p>
                  </a:txBody>
                  <a:tcPr marL="17263" marR="17263" marT="0" marB="0">
                    <a:lnL>
                      <a:noFill/>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0350">
                <a:tc>
                  <a:txBody>
                    <a:bodyPr/>
                    <a:lstStyle/>
                    <a:p>
                      <a:pPr marL="0" marR="0">
                        <a:spcBef>
                          <a:spcPts val="0"/>
                        </a:spcBef>
                        <a:spcAft>
                          <a:spcPts val="0"/>
                        </a:spcAft>
                      </a:pPr>
                      <a:endParaRPr lang="en-US" sz="800" b="1" dirty="0">
                        <a:latin typeface="Comic Sans MS"/>
                        <a:ea typeface="Times New Roman"/>
                        <a:cs typeface="Tahoma"/>
                      </a:endParaRPr>
                    </a:p>
                  </a:txBody>
                  <a:tcPr marL="17263" marR="17263" marT="0" marB="0">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spcBef>
                          <a:spcPts val="0"/>
                        </a:spcBef>
                        <a:spcAft>
                          <a:spcPts val="0"/>
                        </a:spcAft>
                      </a:pPr>
                      <a:r>
                        <a:rPr lang="en-US" sz="800" b="1" dirty="0">
                          <a:latin typeface="Arial"/>
                          <a:ea typeface="Times New Roman"/>
                          <a:cs typeface="Tahoma"/>
                        </a:rPr>
                        <a:t>SUM TOTAL ATTRACTIVENESS SCORE</a:t>
                      </a:r>
                      <a:endParaRPr lang="en-US" sz="800" b="1" dirty="0">
                        <a:latin typeface="Comic Sans MS"/>
                        <a:ea typeface="Times New Roman"/>
                        <a:cs typeface="Tahoma"/>
                      </a:endParaRPr>
                    </a:p>
                  </a:txBody>
                  <a:tcPr marL="17263" marR="17263" marT="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3.81</a:t>
                      </a:r>
                      <a:endParaRPr lang="en-US" sz="800" b="1">
                        <a:latin typeface="Comic Sans MS"/>
                        <a:ea typeface="Times New Roman"/>
                        <a:cs typeface="Tahoma"/>
                      </a:endParaRPr>
                    </a:p>
                  </a:txBody>
                  <a:tcPr marL="17263" marR="17263"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800" b="1">
                          <a:latin typeface="Arial"/>
                          <a:ea typeface="Times New Roman"/>
                          <a:cs typeface="Tahoma"/>
                        </a:rPr>
                        <a:t> </a:t>
                      </a:r>
                      <a:endParaRPr lang="en-US" sz="800" b="1">
                        <a:latin typeface="Comic Sans MS"/>
                        <a:ea typeface="Times New Roman"/>
                        <a:cs typeface="Tahoma"/>
                      </a:endParaRPr>
                    </a:p>
                  </a:txBody>
                  <a:tcPr marL="17263" marR="17263"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800" b="1" dirty="0">
                          <a:latin typeface="Arial"/>
                          <a:ea typeface="Times New Roman"/>
                          <a:cs typeface="Tahoma"/>
                        </a:rPr>
                        <a:t>2.98</a:t>
                      </a:r>
                      <a:endParaRPr lang="en-US" sz="800" b="1" dirty="0">
                        <a:latin typeface="Comic Sans MS"/>
                        <a:ea typeface="Times New Roman"/>
                        <a:cs typeface="Tahoma"/>
                      </a:endParaRPr>
                    </a:p>
                  </a:txBody>
                  <a:tcPr marL="17263" marR="17263" marT="0" marB="0">
                    <a:lnL>
                      <a:noFill/>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5" name="Date Placeholder 4"/>
          <p:cNvSpPr>
            <a:spLocks noGrp="1"/>
          </p:cNvSpPr>
          <p:nvPr>
            <p:ph type="dt" sz="half" idx="10"/>
          </p:nvPr>
        </p:nvSpPr>
        <p:spPr/>
        <p:txBody>
          <a:bodyPr/>
          <a:lstStyle/>
          <a:p>
            <a:fld id="{2B9E0D64-2468-4E10-B4AE-AAFBBF9C76A6}" type="datetime1">
              <a:rPr lang="en-US" smtClean="0"/>
              <a:pPr/>
              <a:t>2/14/2017</a:t>
            </a:fld>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42</a:t>
            </a:fld>
            <a:endParaRPr lang="en-US" dirty="0"/>
          </a:p>
        </p:txBody>
      </p:sp>
      <p:sp>
        <p:nvSpPr>
          <p:cNvPr id="7" name="Footer Placeholder 6"/>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a:t>
            </a:r>
            <a:endParaRPr lang="en-US" dirty="0"/>
          </a:p>
        </p:txBody>
      </p:sp>
      <p:sp>
        <p:nvSpPr>
          <p:cNvPr id="3" name="Content Placeholder 2"/>
          <p:cNvSpPr>
            <a:spLocks noGrp="1"/>
          </p:cNvSpPr>
          <p:nvPr>
            <p:ph idx="1"/>
          </p:nvPr>
        </p:nvSpPr>
        <p:spPr/>
        <p:txBody>
          <a:bodyPr>
            <a:normAutofit lnSpcReduction="10000"/>
          </a:bodyPr>
          <a:lstStyle/>
          <a:p>
            <a:pPr lvl="0"/>
            <a:r>
              <a:rPr lang="en-US" dirty="0"/>
              <a:t>Build additional 10 super stores in the U.S. in the market that economically are not doing well and demand for low-priced consumer products are high, approximate start-up cost of $15 million each, total of $150 million.</a:t>
            </a:r>
          </a:p>
          <a:p>
            <a:pPr lvl="0"/>
            <a:r>
              <a:rPr lang="en-US" dirty="0"/>
              <a:t>Spread expansion of the new stores within the next 3 years</a:t>
            </a:r>
            <a:r>
              <a:rPr lang="en-US" dirty="0" smtClean="0"/>
              <a:t>.</a:t>
            </a:r>
          </a:p>
          <a:p>
            <a:pPr lvl="0"/>
            <a:r>
              <a:rPr lang="en-US" dirty="0" smtClean="0"/>
              <a:t>Continue to improve supply (value) chain (Porter  Cost leadership Strategies)</a:t>
            </a:r>
            <a:endParaRPr lang="en-US" dirty="0"/>
          </a:p>
          <a:p>
            <a:endParaRPr lang="en-US" dirty="0"/>
          </a:p>
        </p:txBody>
      </p:sp>
      <p:sp>
        <p:nvSpPr>
          <p:cNvPr id="4" name="Date Placeholder 3"/>
          <p:cNvSpPr>
            <a:spLocks noGrp="1"/>
          </p:cNvSpPr>
          <p:nvPr>
            <p:ph type="dt" sz="half" idx="10"/>
          </p:nvPr>
        </p:nvSpPr>
        <p:spPr/>
        <p:txBody>
          <a:bodyPr/>
          <a:lstStyle/>
          <a:p>
            <a:fld id="{918560FA-04C2-403F-9333-AB065D4B89B9}"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43</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Additional objectives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Continue controlled growth</a:t>
            </a:r>
          </a:p>
          <a:p>
            <a:r>
              <a:rPr lang="en-US" dirty="0" smtClean="0"/>
              <a:t>Continue to gain efficiencies through supply chain management and use of technology </a:t>
            </a:r>
          </a:p>
          <a:p>
            <a:r>
              <a:rPr lang="en-US" dirty="0" smtClean="0"/>
              <a:t>Use Corporate Social Responsibility efforts to mitigate public perceptions of negative impacts of “Big-box” retail on local economies and environments</a:t>
            </a:r>
          </a:p>
          <a:p>
            <a:r>
              <a:rPr lang="en-US" dirty="0" smtClean="0"/>
              <a:t>Sell more “American made” products while protecting cost leadership position </a:t>
            </a:r>
          </a:p>
          <a:p>
            <a:r>
              <a:rPr lang="en-US" dirty="0" smtClean="0"/>
              <a:t>Use renewable energy to help reduce costs</a:t>
            </a:r>
          </a:p>
        </p:txBody>
      </p:sp>
      <p:sp>
        <p:nvSpPr>
          <p:cNvPr id="4" name="Date Placeholder 3"/>
          <p:cNvSpPr>
            <a:spLocks noGrp="1"/>
          </p:cNvSpPr>
          <p:nvPr>
            <p:ph type="dt" sz="half" idx="10"/>
          </p:nvPr>
        </p:nvSpPr>
        <p:spPr/>
        <p:txBody>
          <a:bodyPr/>
          <a:lstStyle/>
          <a:p>
            <a:fld id="{CC6C495E-E145-4EB1-88BC-45FBC2DA1C62}"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44</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Strategic Implementations </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45</a:t>
            </a:fld>
            <a:endParaRPr lang="en-US"/>
          </a:p>
        </p:txBody>
      </p:sp>
      <p:pic>
        <p:nvPicPr>
          <p:cNvPr id="49154" name="Picture 2" descr="C:\Users\tonyg\Downloads\Solar_Power_Generating_Systems.jpg"/>
          <p:cNvPicPr>
            <a:picLocks noChangeAspect="1" noChangeArrowheads="1"/>
          </p:cNvPicPr>
          <p:nvPr/>
        </p:nvPicPr>
        <p:blipFill>
          <a:blip r:embed="rId2" cstate="print"/>
          <a:srcRect/>
          <a:stretch>
            <a:fillRect/>
          </a:stretch>
        </p:blipFill>
        <p:spPr bwMode="auto">
          <a:xfrm>
            <a:off x="1752600" y="152400"/>
            <a:ext cx="5852319" cy="3917710"/>
          </a:xfrm>
          <a:prstGeom prst="rect">
            <a:avLst/>
          </a:prstGeo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EPS/EBIT Analysis</a:t>
            </a:r>
            <a:endParaRPr lang="en-US" dirty="0"/>
          </a:p>
        </p:txBody>
      </p:sp>
      <p:sp>
        <p:nvSpPr>
          <p:cNvPr id="4" name="TextBox 3"/>
          <p:cNvSpPr txBox="1"/>
          <p:nvPr/>
        </p:nvSpPr>
        <p:spPr>
          <a:xfrm>
            <a:off x="838200" y="1600200"/>
            <a:ext cx="3460819" cy="1754326"/>
          </a:xfrm>
          <a:prstGeom prst="rect">
            <a:avLst/>
          </a:prstGeom>
          <a:noFill/>
        </p:spPr>
        <p:txBody>
          <a:bodyPr wrap="none" rtlCol="0">
            <a:spAutoFit/>
          </a:bodyPr>
          <a:lstStyle/>
          <a:p>
            <a:r>
              <a:rPr lang="en-US" dirty="0"/>
              <a:t>$ Amount Needed: 150M</a:t>
            </a:r>
          </a:p>
          <a:p>
            <a:r>
              <a:rPr lang="en-US" dirty="0"/>
              <a:t>Stock Price: $</a:t>
            </a:r>
            <a:r>
              <a:rPr lang="en-US" dirty="0" smtClean="0"/>
              <a:t>54.63 </a:t>
            </a:r>
            <a:r>
              <a:rPr lang="en-US" dirty="0" smtClean="0">
                <a:sym typeface="Wingdings" pitchFamily="2" charset="2"/>
              </a:rPr>
              <a:t> </a:t>
            </a:r>
            <a:r>
              <a:rPr lang="en-US" dirty="0" err="1" smtClean="0"/>
              <a:t>EOY</a:t>
            </a:r>
            <a:r>
              <a:rPr lang="en-US" dirty="0" smtClean="0"/>
              <a:t> 2009</a:t>
            </a:r>
            <a:endParaRPr lang="en-US" dirty="0"/>
          </a:p>
          <a:p>
            <a:r>
              <a:rPr lang="en-US" dirty="0"/>
              <a:t>Tax Rate: 34%</a:t>
            </a:r>
          </a:p>
          <a:p>
            <a:r>
              <a:rPr lang="en-US" dirty="0"/>
              <a:t>Interest Rate: 5%</a:t>
            </a:r>
          </a:p>
          <a:p>
            <a:r>
              <a:rPr lang="en-US" dirty="0"/>
              <a:t># Shares Outstanding: 487,222,000</a:t>
            </a:r>
          </a:p>
          <a:p>
            <a:endParaRPr lang="en-US" dirty="0"/>
          </a:p>
        </p:txBody>
      </p:sp>
      <p:graphicFrame>
        <p:nvGraphicFramePr>
          <p:cNvPr id="5" name="Table 4"/>
          <p:cNvGraphicFramePr>
            <a:graphicFrameLocks noGrp="1"/>
          </p:cNvGraphicFramePr>
          <p:nvPr/>
        </p:nvGraphicFramePr>
        <p:xfrm>
          <a:off x="1295400" y="3657600"/>
          <a:ext cx="6553200" cy="1585917"/>
        </p:xfrm>
        <a:graphic>
          <a:graphicData uri="http://schemas.openxmlformats.org/drawingml/2006/table">
            <a:tbl>
              <a:tblPr/>
              <a:tblGrid>
                <a:gridCol w="692406"/>
                <a:gridCol w="857528"/>
                <a:gridCol w="994413"/>
                <a:gridCol w="1037053"/>
                <a:gridCol w="990600"/>
                <a:gridCol w="838200"/>
                <a:gridCol w="1143000"/>
              </a:tblGrid>
              <a:tr h="156528">
                <a:tc>
                  <a:txBody>
                    <a:bodyPr/>
                    <a:lstStyle/>
                    <a:p>
                      <a:pPr marL="0" marR="0">
                        <a:spcBef>
                          <a:spcPts val="0"/>
                        </a:spcBef>
                        <a:spcAft>
                          <a:spcPts val="0"/>
                        </a:spcAft>
                      </a:pPr>
                      <a:r>
                        <a:rPr lang="en-US" sz="1200" b="0" dirty="0">
                          <a:solidFill>
                            <a:schemeClr val="tx1"/>
                          </a:solidFill>
                          <a:latin typeface="Verdana"/>
                          <a:ea typeface="Times New Roman"/>
                          <a:cs typeface="Times New Roman"/>
                        </a:rPr>
                        <a:t> </a:t>
                      </a:r>
                      <a:endParaRPr lang="en-US" sz="1200" b="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FFC000"/>
                    </a:solidFill>
                  </a:tcPr>
                </a:tc>
                <a:tc gridSpan="3">
                  <a:txBody>
                    <a:bodyPr/>
                    <a:lstStyle/>
                    <a:p>
                      <a:pPr marL="0" marR="0" algn="ctr">
                        <a:spcBef>
                          <a:spcPts val="0"/>
                        </a:spcBef>
                        <a:spcAft>
                          <a:spcPts val="0"/>
                        </a:spcAft>
                      </a:pPr>
                      <a:r>
                        <a:rPr lang="en-US" sz="1200" b="0" u="sng">
                          <a:solidFill>
                            <a:schemeClr val="tx1"/>
                          </a:solidFill>
                          <a:latin typeface="Times"/>
                          <a:ea typeface="Times New Roman"/>
                          <a:cs typeface="Tahoma"/>
                        </a:rPr>
                        <a:t>Common Stock Financing</a:t>
                      </a:r>
                      <a:endParaRPr lang="en-US" sz="1200" b="0">
                        <a:solidFill>
                          <a:schemeClr val="tx1"/>
                        </a:solidFill>
                        <a:latin typeface="Comic Sans MS"/>
                        <a:ea typeface="Times New Roman"/>
                        <a:cs typeface="Tahoma"/>
                      </a:endParaRPr>
                    </a:p>
                  </a:txBody>
                  <a:tcPr marL="66294" marR="66294" marT="0" marB="0" anchor="b">
                    <a:lnL>
                      <a:noFill/>
                    </a:lnL>
                    <a:lnR>
                      <a:noFill/>
                    </a:lnR>
                    <a:lnT w="12700" cap="flat" cmpd="sng" algn="ctr">
                      <a:solidFill>
                        <a:srgbClr val="000000"/>
                      </a:solidFill>
                      <a:prstDash val="solid"/>
                      <a:round/>
                      <a:headEnd type="none" w="med" len="med"/>
                      <a:tailEnd type="none" w="med" len="med"/>
                    </a:lnT>
                    <a:lnB>
                      <a:noFill/>
                    </a:lnB>
                    <a:solidFill>
                      <a:srgbClr val="FFC000"/>
                    </a:solidFill>
                  </a:tcPr>
                </a:tc>
                <a:tc hMerge="1">
                  <a:txBody>
                    <a:bodyPr/>
                    <a:lstStyle/>
                    <a:p>
                      <a:endParaRPr lang="en-US"/>
                    </a:p>
                  </a:txBody>
                  <a:tcPr/>
                </a:tc>
                <a:tc hMerge="1">
                  <a:txBody>
                    <a:bodyPr/>
                    <a:lstStyle/>
                    <a:p>
                      <a:endParaRPr lang="en-US"/>
                    </a:p>
                  </a:txBody>
                  <a:tcPr/>
                </a:tc>
                <a:tc gridSpan="3">
                  <a:txBody>
                    <a:bodyPr/>
                    <a:lstStyle/>
                    <a:p>
                      <a:pPr marL="0" marR="0" algn="ctr">
                        <a:spcBef>
                          <a:spcPts val="0"/>
                        </a:spcBef>
                        <a:spcAft>
                          <a:spcPts val="0"/>
                        </a:spcAft>
                      </a:pPr>
                      <a:r>
                        <a:rPr lang="en-US" sz="1200" b="0" u="sng" dirty="0">
                          <a:solidFill>
                            <a:schemeClr val="tx1"/>
                          </a:solidFill>
                          <a:latin typeface="Times"/>
                          <a:ea typeface="Times New Roman"/>
                          <a:cs typeface="Tahoma"/>
                        </a:rPr>
                        <a:t>Debt Financing</a:t>
                      </a:r>
                      <a:endParaRPr lang="en-US" sz="1200" b="0" dirty="0">
                        <a:solidFill>
                          <a:schemeClr val="tx1"/>
                        </a:solidFill>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C000"/>
                    </a:solidFill>
                  </a:tcPr>
                </a:tc>
                <a:tc hMerge="1">
                  <a:txBody>
                    <a:bodyPr/>
                    <a:lstStyle/>
                    <a:p>
                      <a:endParaRPr lang="en-US"/>
                    </a:p>
                  </a:txBody>
                  <a:tcPr/>
                </a:tc>
                <a:tc hMerge="1">
                  <a:txBody>
                    <a:bodyPr/>
                    <a:lstStyle/>
                    <a:p>
                      <a:endParaRPr lang="en-US"/>
                    </a:p>
                  </a:txBody>
                  <a:tcPr/>
                </a:tc>
              </a:tr>
              <a:tr h="165736">
                <a:tc>
                  <a:txBody>
                    <a:bodyPr/>
                    <a:lstStyle/>
                    <a:p>
                      <a:pPr marL="0" marR="0">
                        <a:spcBef>
                          <a:spcPts val="0"/>
                        </a:spcBef>
                        <a:spcAft>
                          <a:spcPts val="0"/>
                        </a:spcAft>
                      </a:pPr>
                      <a:r>
                        <a:rPr lang="en-US" sz="1000" dirty="0">
                          <a:solidFill>
                            <a:srgbClr val="FFFFFF"/>
                          </a:solidFill>
                          <a:latin typeface="Verdana"/>
                          <a:ea typeface="Times New Roman"/>
                          <a:cs typeface="Times New Roman"/>
                        </a:rPr>
                        <a:t> </a:t>
                      </a:r>
                      <a:endParaRPr lang="en-US" sz="1000" dirty="0">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b="1" i="1" u="sng" dirty="0">
                          <a:latin typeface="Times"/>
                          <a:ea typeface="Times New Roman"/>
                          <a:cs typeface="Tahoma"/>
                        </a:rPr>
                        <a:t>Recession</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b="1" i="1" u="sng">
                          <a:latin typeface="Times"/>
                          <a:ea typeface="Times New Roman"/>
                          <a:cs typeface="Tahoma"/>
                        </a:rPr>
                        <a:t>Boom</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b="1" i="1" u="sng">
                          <a:latin typeface="Times"/>
                          <a:ea typeface="Times New Roman"/>
                          <a:cs typeface="Tahoma"/>
                        </a:rPr>
                        <a:t>Recession</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b="1" i="1" u="sng" dirty="0">
                          <a:latin typeface="Times"/>
                          <a:ea typeface="Times New Roman"/>
                          <a:cs typeface="Tahoma"/>
                        </a:rPr>
                        <a:t>Boom</a:t>
                      </a:r>
                      <a:endParaRPr lang="en-US" sz="1000" dirty="0">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a:noFill/>
                    </a:lnT>
                    <a:lnB>
                      <a:noFill/>
                    </a:lnB>
                    <a:noFill/>
                  </a:tcPr>
                </a:tc>
              </a:tr>
              <a:tr h="294641">
                <a:tc>
                  <a:txBody>
                    <a:bodyPr/>
                    <a:lstStyle/>
                    <a:p>
                      <a:pPr marL="0" marR="0">
                        <a:spcBef>
                          <a:spcPts val="0"/>
                        </a:spcBef>
                        <a:spcAft>
                          <a:spcPts val="0"/>
                        </a:spcAft>
                      </a:pPr>
                      <a:r>
                        <a:rPr lang="en-US" sz="1000" dirty="0">
                          <a:solidFill>
                            <a:schemeClr val="tx1"/>
                          </a:solidFill>
                          <a:latin typeface="Times"/>
                          <a:ea typeface="Times New Roman"/>
                          <a:cs typeface="Tahoma"/>
                        </a:rPr>
                        <a:t>EBIT</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dirty="0">
                          <a:latin typeface="Times"/>
                          <a:ea typeface="Times New Roman"/>
                          <a:cs typeface="Tahoma"/>
                        </a:rPr>
                        <a:t>$300,000,000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$600,000,000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$1,000,000,000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$300,000,000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$600,000,000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$1,000,000,000</a:t>
                      </a:r>
                      <a:endParaRPr lang="en-US" sz="1000">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Interest </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a:latin typeface="Times"/>
                          <a:ea typeface="Times New Roman"/>
                          <a:cs typeface="Tahoma"/>
                        </a:rPr>
                        <a:t>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7,500,000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7,500,000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7,500,000</a:t>
                      </a:r>
                      <a:endParaRPr lang="en-US" sz="1000">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EBT</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a:latin typeface="Times"/>
                          <a:ea typeface="Times New Roman"/>
                          <a:cs typeface="Tahoma"/>
                        </a:rPr>
                        <a:t>300,000,000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600,000,000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1,000,000,000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292,500,000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592,500,000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992,500,000</a:t>
                      </a:r>
                      <a:endParaRPr lang="en-US" sz="1000">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Taxes</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a:latin typeface="Times"/>
                          <a:ea typeface="Times New Roman"/>
                          <a:cs typeface="Tahoma"/>
                        </a:rPr>
                        <a:t>102,000,000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204,000,000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340,000,000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99,450,000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201,450,000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337,450,000</a:t>
                      </a:r>
                      <a:endParaRPr lang="en-US" sz="1000">
                        <a:latin typeface="Comic Sans MS"/>
                        <a:ea typeface="Times New Roman"/>
                        <a:cs typeface="Tahoma"/>
                      </a:endParaRPr>
                    </a:p>
                  </a:txBody>
                  <a:tcPr marL="66294" marR="66294" marT="0" marB="0" anchor="b">
                    <a:lnL>
                      <a:noFill/>
                    </a:lnL>
                    <a:lnR>
                      <a:noFill/>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EAT</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a:latin typeface="Times"/>
                          <a:ea typeface="Times New Roman"/>
                          <a:cs typeface="Tahoma"/>
                        </a:rPr>
                        <a:t>198,000,000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396,000,000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660,000,000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193,050,000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391,050,000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655,050,000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 Shares</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a:noFill/>
                    </a:lnB>
                    <a:solidFill>
                      <a:srgbClr val="99CCFF"/>
                    </a:solidFill>
                  </a:tcPr>
                </a:tc>
                <a:tc>
                  <a:txBody>
                    <a:bodyPr/>
                    <a:lstStyle/>
                    <a:p>
                      <a:pPr marL="0" marR="0" algn="ctr">
                        <a:spcBef>
                          <a:spcPts val="0"/>
                        </a:spcBef>
                        <a:spcAft>
                          <a:spcPts val="0"/>
                        </a:spcAft>
                      </a:pPr>
                      <a:r>
                        <a:rPr lang="en-US" sz="1000">
                          <a:latin typeface="Times"/>
                          <a:ea typeface="Times New Roman"/>
                          <a:cs typeface="Tahoma"/>
                        </a:rPr>
                        <a:t>489,967,744</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489,967,744</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489,967,744</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487,222,000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a:latin typeface="Times"/>
                          <a:ea typeface="Times New Roman"/>
                          <a:cs typeface="Tahoma"/>
                        </a:rPr>
                        <a:t>487,222,000</a:t>
                      </a:r>
                      <a:endParaRPr lang="en-US" sz="1000">
                        <a:latin typeface="Comic Sans MS"/>
                        <a:ea typeface="Times New Roman"/>
                        <a:cs typeface="Tahoma"/>
                      </a:endParaRPr>
                    </a:p>
                  </a:txBody>
                  <a:tcPr marL="66294" marR="66294" marT="0" marB="0" anchor="b">
                    <a:lnL>
                      <a:noFill/>
                    </a:lnL>
                    <a:lnR>
                      <a:noFill/>
                    </a:lnR>
                    <a:lnT>
                      <a:noFill/>
                    </a:lnT>
                    <a:lnB>
                      <a:noFill/>
                    </a:lnB>
                    <a:noFill/>
                  </a:tcPr>
                </a:tc>
                <a:tc>
                  <a:txBody>
                    <a:bodyPr/>
                    <a:lstStyle/>
                    <a:p>
                      <a:pPr marL="0" marR="0" algn="ctr">
                        <a:spcBef>
                          <a:spcPts val="0"/>
                        </a:spcBef>
                        <a:spcAft>
                          <a:spcPts val="0"/>
                        </a:spcAft>
                      </a:pPr>
                      <a:r>
                        <a:rPr lang="en-US" sz="1000" dirty="0">
                          <a:latin typeface="Times"/>
                          <a:ea typeface="Times New Roman"/>
                          <a:cs typeface="Tahoma"/>
                        </a:rPr>
                        <a:t>487,222,000</a:t>
                      </a:r>
                      <a:endParaRPr lang="en-US" sz="1000" dirty="0">
                        <a:latin typeface="Comic Sans MS"/>
                        <a:ea typeface="Times New Roman"/>
                        <a:cs typeface="Tahoma"/>
                      </a:endParaRPr>
                    </a:p>
                  </a:txBody>
                  <a:tcPr marL="66294" marR="66294" marT="0" marB="0" anchor="b">
                    <a:lnL>
                      <a:noFill/>
                    </a:lnL>
                    <a:lnR>
                      <a:noFill/>
                    </a:lnR>
                    <a:lnT>
                      <a:noFill/>
                    </a:lnT>
                    <a:lnB>
                      <a:noFill/>
                    </a:lnB>
                    <a:noFill/>
                  </a:tcPr>
                </a:tc>
              </a:tr>
              <a:tr h="156528">
                <a:tc>
                  <a:txBody>
                    <a:bodyPr/>
                    <a:lstStyle/>
                    <a:p>
                      <a:pPr marL="0" marR="0">
                        <a:spcBef>
                          <a:spcPts val="0"/>
                        </a:spcBef>
                        <a:spcAft>
                          <a:spcPts val="0"/>
                        </a:spcAft>
                      </a:pPr>
                      <a:r>
                        <a:rPr lang="en-US" sz="1000" dirty="0">
                          <a:solidFill>
                            <a:schemeClr val="tx1"/>
                          </a:solidFill>
                          <a:latin typeface="Times"/>
                          <a:ea typeface="Times New Roman"/>
                          <a:cs typeface="Tahoma"/>
                        </a:rPr>
                        <a:t>EPS</a:t>
                      </a:r>
                      <a:endParaRPr lang="en-US" sz="1000" dirty="0">
                        <a:solidFill>
                          <a:schemeClr val="tx1"/>
                        </a:solidFill>
                        <a:latin typeface="Comic Sans MS"/>
                        <a:ea typeface="Times New Roman"/>
                        <a:cs typeface="Tahoma"/>
                      </a:endParaRPr>
                    </a:p>
                  </a:txBody>
                  <a:tcPr marL="66294" marR="66294" marT="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99CCFF"/>
                    </a:solid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0.40</a:t>
                      </a:r>
                      <a:endParaRPr lang="en-US" sz="1050" dirty="0">
                        <a:solidFill>
                          <a:schemeClr val="tx1"/>
                        </a:solidFill>
                        <a:latin typeface="Comic Sans MS"/>
                        <a:ea typeface="Times New Roman"/>
                        <a:cs typeface="Tahoma"/>
                      </a:endParaRPr>
                    </a:p>
                  </a:txBody>
                  <a:tcPr marL="66294" marR="66294" marT="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0.81</a:t>
                      </a:r>
                      <a:endParaRPr lang="en-US" sz="1050" dirty="0">
                        <a:solidFill>
                          <a:schemeClr val="tx1"/>
                        </a:solidFill>
                        <a:latin typeface="Comic Sans MS"/>
                        <a:ea typeface="Times New Roman"/>
                        <a:cs typeface="Tahoma"/>
                      </a:endParaRPr>
                    </a:p>
                  </a:txBody>
                  <a:tcPr marL="66294" marR="66294" marT="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1.35</a:t>
                      </a:r>
                      <a:endParaRPr lang="en-US" sz="1050" dirty="0">
                        <a:solidFill>
                          <a:schemeClr val="tx1"/>
                        </a:solidFill>
                        <a:latin typeface="Comic Sans MS"/>
                        <a:ea typeface="Times New Roman"/>
                        <a:cs typeface="Tahoma"/>
                      </a:endParaRPr>
                    </a:p>
                  </a:txBody>
                  <a:tcPr marL="66294" marR="66294" marT="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0.40</a:t>
                      </a:r>
                      <a:endParaRPr lang="en-US" sz="1050" dirty="0">
                        <a:solidFill>
                          <a:schemeClr val="tx1"/>
                        </a:solidFill>
                        <a:latin typeface="Comic Sans MS"/>
                        <a:ea typeface="Times New Roman"/>
                        <a:cs typeface="Tahoma"/>
                      </a:endParaRPr>
                    </a:p>
                  </a:txBody>
                  <a:tcPr marL="66294" marR="66294" marT="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0.80</a:t>
                      </a:r>
                      <a:endParaRPr lang="en-US" sz="1050" dirty="0">
                        <a:solidFill>
                          <a:schemeClr val="tx1"/>
                        </a:solidFill>
                        <a:latin typeface="Comic Sans MS"/>
                        <a:ea typeface="Times New Roman"/>
                        <a:cs typeface="Tahoma"/>
                      </a:endParaRPr>
                    </a:p>
                  </a:txBody>
                  <a:tcPr marL="66294" marR="66294" marT="0" marB="0" anchor="b">
                    <a:lnL>
                      <a:noFill/>
                    </a:lnL>
                    <a:lnR>
                      <a:noFill/>
                    </a:lnR>
                    <a:lnT>
                      <a:noFill/>
                    </a:lnT>
                    <a:lnB w="12700" cap="flat" cmpd="sng" algn="ctr">
                      <a:solidFill>
                        <a:srgbClr val="000000"/>
                      </a:solidFill>
                      <a:prstDash val="solid"/>
                      <a:round/>
                      <a:headEnd type="none" w="med" len="med"/>
                      <a:tailEnd type="none" w="med" len="med"/>
                    </a:lnB>
                    <a:noFill/>
                  </a:tcPr>
                </a:tc>
                <a:tc>
                  <a:txBody>
                    <a:bodyPr/>
                    <a:lstStyle/>
                    <a:p>
                      <a:pPr marL="0" marR="0" algn="ctr">
                        <a:spcBef>
                          <a:spcPts val="0"/>
                        </a:spcBef>
                        <a:spcAft>
                          <a:spcPts val="0"/>
                        </a:spcAft>
                      </a:pPr>
                      <a:r>
                        <a:rPr lang="en-US" sz="1050" b="1" dirty="0">
                          <a:solidFill>
                            <a:schemeClr val="tx1"/>
                          </a:solidFill>
                          <a:latin typeface="Times"/>
                          <a:ea typeface="Times New Roman"/>
                          <a:cs typeface="Tahoma"/>
                        </a:rPr>
                        <a:t>1.34</a:t>
                      </a:r>
                      <a:endParaRPr lang="en-US" sz="1050" dirty="0">
                        <a:solidFill>
                          <a:schemeClr val="tx1"/>
                        </a:solidFill>
                        <a:latin typeface="Comic Sans MS"/>
                        <a:ea typeface="Times New Roman"/>
                        <a:cs typeface="Tahoma"/>
                      </a:endParaRPr>
                    </a:p>
                  </a:txBody>
                  <a:tcPr marL="66294" marR="66294" marT="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r>
            </a:tbl>
          </a:graphicData>
        </a:graphic>
      </p:graphicFrame>
      <p:sp>
        <p:nvSpPr>
          <p:cNvPr id="3686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7" name="Date Placeholder 6"/>
          <p:cNvSpPr>
            <a:spLocks noGrp="1"/>
          </p:cNvSpPr>
          <p:nvPr>
            <p:ph type="dt" sz="half" idx="10"/>
          </p:nvPr>
        </p:nvSpPr>
        <p:spPr/>
        <p:txBody>
          <a:bodyPr/>
          <a:lstStyle/>
          <a:p>
            <a:fld id="{18A1F04D-DB02-4E5A-80D0-73C855EE8758}" type="datetime1">
              <a:rPr lang="en-US" smtClean="0"/>
              <a:pPr/>
              <a:t>2/14/2017</a:t>
            </a:fld>
            <a:endParaRPr lang="en-US"/>
          </a:p>
        </p:txBody>
      </p:sp>
      <p:sp>
        <p:nvSpPr>
          <p:cNvPr id="8" name="Slide Number Placeholder 7"/>
          <p:cNvSpPr>
            <a:spLocks noGrp="1"/>
          </p:cNvSpPr>
          <p:nvPr>
            <p:ph type="sldNum" sz="quarter" idx="12"/>
          </p:nvPr>
        </p:nvSpPr>
        <p:spPr/>
        <p:txBody>
          <a:bodyPr/>
          <a:lstStyle/>
          <a:p>
            <a:fld id="{B9EC2AB6-B5A3-4AB0-BD20-FF253FCB8159}" type="slidenum">
              <a:rPr lang="en-US" smtClean="0"/>
              <a:pPr/>
              <a:t>46</a:t>
            </a:fld>
            <a:endParaRPr lang="en-US"/>
          </a:p>
        </p:txBody>
      </p:sp>
      <p:sp>
        <p:nvSpPr>
          <p:cNvPr id="9" name="Footer Placeholder 8"/>
          <p:cNvSpPr>
            <a:spLocks noGrp="1"/>
          </p:cNvSpPr>
          <p:nvPr>
            <p:ph type="ftr" sz="quarter" idx="11"/>
          </p:nvPr>
        </p:nvSpPr>
        <p:spPr/>
        <p:txBody>
          <a:bodyPr/>
          <a:lstStyle/>
          <a:p>
            <a:r>
              <a:rPr lang="en-US" smtClean="0"/>
              <a:t>(R) Tony Gauvin, UMFK, 2012</a:t>
            </a:r>
            <a:endParaRPr 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Target Ratios</a:t>
            </a:r>
            <a:endParaRPr lang="en-US" dirty="0"/>
          </a:p>
        </p:txBody>
      </p:sp>
      <p:sp>
        <p:nvSpPr>
          <p:cNvPr id="4" name="Date Placeholder 3"/>
          <p:cNvSpPr>
            <a:spLocks noGrp="1"/>
          </p:cNvSpPr>
          <p:nvPr>
            <p:ph type="dt" sz="half" idx="10"/>
          </p:nvPr>
        </p:nvSpPr>
        <p:spPr/>
        <p:txBody>
          <a:bodyPr/>
          <a:lstStyle/>
          <a:p>
            <a:fld id="{E2ED35E6-2A25-40E3-BA66-24F76FEA9B47}" type="datetime1">
              <a:rPr lang="en-US" smtClean="0"/>
              <a:pPr/>
              <a:t>2/14/2017</a:t>
            </a:fld>
            <a:endParaRPr lang="en-US"/>
          </a:p>
        </p:txBody>
      </p:sp>
      <p:sp>
        <p:nvSpPr>
          <p:cNvPr id="5" name="Slide Number Placeholder 4"/>
          <p:cNvSpPr>
            <a:spLocks noGrp="1"/>
          </p:cNvSpPr>
          <p:nvPr>
            <p:ph type="sldNum" sz="quarter" idx="12"/>
          </p:nvPr>
        </p:nvSpPr>
        <p:spPr/>
        <p:txBody>
          <a:bodyPr/>
          <a:lstStyle/>
          <a:p>
            <a:fld id="{B9EC2AB6-B5A3-4AB0-BD20-FF253FCB8159}" type="slidenum">
              <a:rPr lang="en-US" smtClean="0"/>
              <a:pPr/>
              <a:t>47</a:t>
            </a:fld>
            <a:endParaRPr lang="en-US"/>
          </a:p>
        </p:txBody>
      </p:sp>
      <p:sp>
        <p:nvSpPr>
          <p:cNvPr id="6" name="Footer Placeholder 5"/>
          <p:cNvSpPr>
            <a:spLocks noGrp="1"/>
          </p:cNvSpPr>
          <p:nvPr>
            <p:ph type="ftr" sz="quarter" idx="11"/>
          </p:nvPr>
        </p:nvSpPr>
        <p:spPr/>
        <p:txBody>
          <a:bodyPr/>
          <a:lstStyle/>
          <a:p>
            <a:r>
              <a:rPr lang="en-US" smtClean="0"/>
              <a:t>(R) Tony Gauvin, UMFK, 2012</a:t>
            </a:r>
            <a:endParaRPr lang="en-US"/>
          </a:p>
        </p:txBody>
      </p:sp>
      <p:graphicFrame>
        <p:nvGraphicFramePr>
          <p:cNvPr id="7" name="Table 6"/>
          <p:cNvGraphicFramePr>
            <a:graphicFrameLocks noGrp="1"/>
          </p:cNvGraphicFramePr>
          <p:nvPr/>
        </p:nvGraphicFramePr>
        <p:xfrm>
          <a:off x="533401" y="1143000"/>
          <a:ext cx="7696200" cy="5066855"/>
        </p:xfrm>
        <a:graphic>
          <a:graphicData uri="http://schemas.openxmlformats.org/drawingml/2006/table">
            <a:tbl>
              <a:tblPr/>
              <a:tblGrid>
                <a:gridCol w="2753686"/>
                <a:gridCol w="1129717"/>
                <a:gridCol w="847288"/>
                <a:gridCol w="831908"/>
                <a:gridCol w="838200"/>
                <a:gridCol w="1295401"/>
              </a:tblGrid>
              <a:tr h="107113">
                <a:tc>
                  <a:txBody>
                    <a:bodyPr/>
                    <a:lstStyle/>
                    <a:p>
                      <a:pPr algn="l" fontAlgn="b"/>
                      <a:endParaRPr lang="en-US" sz="700" b="0" i="0" u="none" strike="noStrike" dirty="0">
                        <a:latin typeface="Arial"/>
                      </a:endParaRPr>
                    </a:p>
                  </a:txBody>
                  <a:tcPr marL="6301" marR="6301" marT="6301" marB="0" anchor="b">
                    <a:lnL>
                      <a:noFill/>
                    </a:lnL>
                    <a:lnR>
                      <a:noFill/>
                    </a:lnR>
                    <a:lnT>
                      <a:noFill/>
                    </a:lnT>
                    <a:lnB>
                      <a:noFill/>
                    </a:lnB>
                  </a:tcPr>
                </a:tc>
                <a:tc>
                  <a:txBody>
                    <a:bodyPr/>
                    <a:lstStyle/>
                    <a:p>
                      <a:pPr algn="l" fontAlgn="b"/>
                      <a:endParaRPr lang="en-US" sz="700" b="0" i="0" u="none" strike="noStrike">
                        <a:latin typeface="Arial"/>
                      </a:endParaRPr>
                    </a:p>
                  </a:txBody>
                  <a:tcPr marL="6301" marR="6301" marT="6301" marB="0" anchor="b">
                    <a:lnL>
                      <a:noFill/>
                    </a:lnL>
                    <a:lnR>
                      <a:noFill/>
                    </a:lnR>
                    <a:lnT>
                      <a:noFill/>
                    </a:lnT>
                    <a:lnB>
                      <a:noFill/>
                    </a:lnB>
                  </a:tcPr>
                </a:tc>
                <a:tc>
                  <a:txBody>
                    <a:bodyPr/>
                    <a:lstStyle/>
                    <a:p>
                      <a:pPr algn="l" fontAlgn="b"/>
                      <a:endParaRPr lang="en-US" sz="700" b="0" i="0" u="none" strike="noStrike">
                        <a:latin typeface="Arial"/>
                      </a:endParaRPr>
                    </a:p>
                  </a:txBody>
                  <a:tcPr marL="6301" marR="6301" marT="6301" marB="0" anchor="b">
                    <a:lnL>
                      <a:noFill/>
                    </a:lnL>
                    <a:lnR>
                      <a:noFill/>
                    </a:lnR>
                    <a:lnT>
                      <a:noFill/>
                    </a:lnT>
                    <a:lnB>
                      <a:noFill/>
                    </a:lnB>
                  </a:tcPr>
                </a:tc>
                <a:tc>
                  <a:txBody>
                    <a:bodyPr/>
                    <a:lstStyle/>
                    <a:p>
                      <a:pPr algn="l" fontAlgn="b"/>
                      <a:endParaRPr lang="en-US" sz="700" b="0" i="0" u="none" strike="noStrike" dirty="0">
                        <a:latin typeface="Arial"/>
                      </a:endParaRPr>
                    </a:p>
                  </a:txBody>
                  <a:tcPr marL="6301" marR="6301" marT="6301" marB="0" anchor="b">
                    <a:lnL>
                      <a:noFill/>
                    </a:lnL>
                    <a:lnR>
                      <a:noFill/>
                    </a:lnR>
                    <a:lnT>
                      <a:noFill/>
                    </a:lnT>
                    <a:lnB>
                      <a:noFill/>
                    </a:lnB>
                  </a:tcPr>
                </a:tc>
                <a:tc>
                  <a:txBody>
                    <a:bodyPr/>
                    <a:lstStyle/>
                    <a:p>
                      <a:pPr algn="l" fontAlgn="b"/>
                      <a:endParaRPr lang="en-US" sz="700" b="0" i="0" u="none" strike="noStrike" dirty="0">
                        <a:latin typeface="Arial"/>
                      </a:endParaRPr>
                    </a:p>
                  </a:txBody>
                  <a:tcPr marL="6301" marR="6301" marT="6301" marB="0" anchor="b">
                    <a:lnL>
                      <a:noFill/>
                    </a:lnL>
                    <a:lnR>
                      <a:noFill/>
                    </a:lnR>
                    <a:lnT>
                      <a:noFill/>
                    </a:lnT>
                    <a:lnB>
                      <a:noFill/>
                    </a:lnB>
                  </a:tcPr>
                </a:tc>
                <a:tc>
                  <a:txBody>
                    <a:bodyPr/>
                    <a:lstStyle/>
                    <a:p>
                      <a:pPr algn="l" fontAlgn="b"/>
                      <a:endParaRPr lang="en-US" sz="700" b="0" i="0" u="none" strike="noStrike" dirty="0">
                        <a:latin typeface="Arial"/>
                      </a:endParaRPr>
                    </a:p>
                  </a:txBody>
                  <a:tcPr marL="6301" marR="6301" marT="6301" marB="0" anchor="b">
                    <a:lnL>
                      <a:noFill/>
                    </a:lnL>
                    <a:lnR>
                      <a:noFill/>
                    </a:lnR>
                    <a:lnT>
                      <a:noFill/>
                    </a:lnT>
                    <a:lnB>
                      <a:noFill/>
                    </a:lnB>
                  </a:tcPr>
                </a:tc>
              </a:tr>
              <a:tr h="127276">
                <a:tc>
                  <a:txBody>
                    <a:bodyPr/>
                    <a:lstStyle/>
                    <a:p>
                      <a:pPr algn="l" fontAlgn="b"/>
                      <a:r>
                        <a:rPr lang="en-US" sz="1000" b="1" i="1" u="none" strike="noStrike" dirty="0">
                          <a:latin typeface="Arial"/>
                        </a:rPr>
                        <a:t>Liquidity Ratios</a:t>
                      </a:r>
                    </a:p>
                  </a:txBody>
                  <a:tcPr marL="6301" marR="6301" marT="6301" marB="0" anchor="b">
                    <a:lnL>
                      <a:noFill/>
                    </a:lnL>
                    <a:lnR>
                      <a:noFill/>
                    </a:lnR>
                    <a:lnT>
                      <a:noFill/>
                    </a:lnT>
                    <a:lnB>
                      <a:noFill/>
                    </a:lnB>
                    <a:solidFill>
                      <a:srgbClr val="FFCC99"/>
                    </a:solidFill>
                  </a:tcPr>
                </a:tc>
                <a:tc>
                  <a:txBody>
                    <a:bodyPr/>
                    <a:lstStyle/>
                    <a:p>
                      <a:pPr algn="ctr" fontAlgn="b"/>
                      <a:r>
                        <a:rPr lang="en-US" sz="900" b="0" i="0" u="none" strike="noStrike" dirty="0" smtClean="0">
                          <a:latin typeface="Arial"/>
                        </a:rPr>
                        <a:t> 2009 ratios</a:t>
                      </a:r>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r>
                        <a:rPr lang="en-US" sz="900" b="0" i="0" u="none" strike="noStrike" baseline="0" dirty="0" smtClean="0">
                          <a:latin typeface="Arial"/>
                        </a:rPr>
                        <a:t> 2010 Targets</a:t>
                      </a:r>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r>
                        <a:rPr lang="en-US" sz="900" b="0" i="0" u="none" strike="noStrike" dirty="0" smtClean="0">
                          <a:latin typeface="Arial"/>
                        </a:rPr>
                        <a:t>2011 targets</a:t>
                      </a:r>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r>
                        <a:rPr lang="en-US" sz="900" b="0" i="0" u="none" strike="noStrike" dirty="0" smtClean="0">
                          <a:latin typeface="Arial"/>
                        </a:rPr>
                        <a:t>2012 targets</a:t>
                      </a:r>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r>
                        <a:rPr lang="en-US" sz="900" b="0" i="0" u="none" strike="noStrike" dirty="0" smtClean="0">
                          <a:latin typeface="Arial"/>
                        </a:rPr>
                        <a:t>Comments</a:t>
                      </a:r>
                      <a:endParaRPr lang="en-US" sz="900" b="0" i="0" u="none" strike="noStrike" dirty="0">
                        <a:latin typeface="Arial"/>
                      </a:endParaRPr>
                    </a:p>
                  </a:txBody>
                  <a:tcPr marL="6301" marR="6301" marT="6301" marB="0" anchor="b">
                    <a:lnL>
                      <a:noFill/>
                    </a:lnL>
                    <a:lnR>
                      <a:noFill/>
                    </a:lnR>
                    <a:lnT>
                      <a:noFill/>
                    </a:lnT>
                    <a:lnB>
                      <a:noFill/>
                    </a:lnB>
                  </a:tcPr>
                </a:tc>
              </a:tr>
              <a:tr h="107113">
                <a:tc>
                  <a:txBody>
                    <a:bodyPr/>
                    <a:lstStyle/>
                    <a:p>
                      <a:pPr algn="l"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r>
              <a:tr h="107113">
                <a:tc>
                  <a:txBody>
                    <a:bodyPr/>
                    <a:lstStyle/>
                    <a:p>
                      <a:pPr algn="l" fontAlgn="b"/>
                      <a:r>
                        <a:rPr lang="en-US" sz="900" b="0" i="0" u="none" strike="noStrike" dirty="0">
                          <a:latin typeface="Arial"/>
                        </a:rPr>
                        <a:t>Current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0.88</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1</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1</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1</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CA=CL</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r>
              <a:tr h="107113">
                <a:tc>
                  <a:txBody>
                    <a:bodyPr/>
                    <a:lstStyle/>
                    <a:p>
                      <a:pPr algn="l" fontAlgn="b"/>
                      <a:r>
                        <a:rPr lang="en-US" sz="900" b="0" i="0" u="none" strike="noStrike" dirty="0">
                          <a:latin typeface="Arial"/>
                        </a:rPr>
                        <a:t>Quick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0.26</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0.5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0.5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0.5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c>
                  <a:txBody>
                    <a:bodyPr/>
                    <a:lstStyle/>
                    <a:p>
                      <a:pPr algn="ctr" fontAlgn="b"/>
                      <a:r>
                        <a:rPr lang="en-US" sz="900" b="0" i="0" u="none" strike="noStrike" dirty="0" smtClean="0">
                          <a:latin typeface="Arial"/>
                        </a:rPr>
                        <a:t>Inventory = 50% CA</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1000"/>
                      </a:schemeClr>
                    </a:solidFill>
                  </a:tcPr>
                </a:tc>
              </a:tr>
              <a:tr h="107113">
                <a:tc>
                  <a:txBody>
                    <a:bodyPr/>
                    <a:lstStyle/>
                    <a:p>
                      <a:pPr algn="l"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r>
              <a:tr h="127276">
                <a:tc>
                  <a:txBody>
                    <a:bodyPr/>
                    <a:lstStyle/>
                    <a:p>
                      <a:pPr algn="l" fontAlgn="b"/>
                      <a:r>
                        <a:rPr lang="en-US" sz="1000" b="1" i="1" u="none" strike="noStrike" dirty="0">
                          <a:latin typeface="Arial"/>
                        </a:rPr>
                        <a:t>Leverage Ratios</a:t>
                      </a:r>
                    </a:p>
                  </a:txBody>
                  <a:tcPr marL="6301" marR="6301" marT="6301" marB="0" anchor="b">
                    <a:lnL>
                      <a:noFill/>
                    </a:lnL>
                    <a:lnR>
                      <a:noFill/>
                    </a:lnR>
                    <a:lnT>
                      <a:noFill/>
                    </a:lnT>
                    <a:lnB>
                      <a:noFill/>
                    </a:lnB>
                    <a:solidFill>
                      <a:srgbClr val="FFCC99"/>
                    </a:solidFill>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r>
              <a:tr h="107113">
                <a:tc>
                  <a:txBody>
                    <a:bodyPr/>
                    <a:lstStyle/>
                    <a:p>
                      <a:pPr algn="l" fontAlgn="b"/>
                      <a:r>
                        <a:rPr lang="en-US" sz="900" b="0" i="0" u="none" strike="noStrike" dirty="0">
                          <a:latin typeface="Arial"/>
                        </a:rPr>
                        <a:t>Debt-to-Total Assets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0.60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0.65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0.70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0.75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dirty="0">
                          <a:latin typeface="Arial"/>
                        </a:rPr>
                        <a:t>Debt-to-equity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1.50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1.75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Match industry</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dirty="0">
                          <a:latin typeface="Arial"/>
                        </a:rPr>
                        <a:t>Long-term debt-to-equity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0.48</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0.65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0.85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1.2</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dirty="0">
                          <a:latin typeface="Arial"/>
                        </a:rPr>
                        <a:t>Times-Interest-earned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10.44</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30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prime rate?</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r>
              <a:tr h="127276">
                <a:tc>
                  <a:txBody>
                    <a:bodyPr/>
                    <a:lstStyle/>
                    <a:p>
                      <a:pPr algn="l" fontAlgn="b"/>
                      <a:r>
                        <a:rPr lang="en-US" sz="1000" b="1" i="1" u="none" strike="noStrike">
                          <a:latin typeface="Arial"/>
                        </a:rPr>
                        <a:t>Activity Ratios</a:t>
                      </a:r>
                    </a:p>
                  </a:txBody>
                  <a:tcPr marL="6301" marR="6301" marT="6301" marB="0" anchor="b">
                    <a:lnL>
                      <a:noFill/>
                    </a:lnL>
                    <a:lnR>
                      <a:noFill/>
                    </a:lnR>
                    <a:lnT>
                      <a:noFill/>
                    </a:lnT>
                    <a:lnB>
                      <a:noFill/>
                    </a:lnB>
                    <a:solidFill>
                      <a:srgbClr val="FFCC99"/>
                    </a:solidFill>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r>
              <a:tr h="107113">
                <a:tc>
                  <a:txBody>
                    <a:bodyPr/>
                    <a:lstStyle/>
                    <a:p>
                      <a:pPr algn="l" fontAlgn="b"/>
                      <a:r>
                        <a:rPr lang="en-US" sz="900" b="0" i="0" u="none" strike="noStrike">
                          <a:latin typeface="Arial"/>
                        </a:rPr>
                        <a:t>Inventory Turns</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11.63</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12</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Increase</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Fixed Assets Turnover</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4.32</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8</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Cash</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Total Assets Turnover</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2.46</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3</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7</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Flow</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r>
              <a:tr h="127276">
                <a:tc>
                  <a:txBody>
                    <a:bodyPr/>
                    <a:lstStyle/>
                    <a:p>
                      <a:pPr algn="l" fontAlgn="b"/>
                      <a:r>
                        <a:rPr lang="en-US" sz="1000" b="1" i="1" u="none" strike="noStrike">
                          <a:latin typeface="Arial"/>
                        </a:rPr>
                        <a:t>Profitability Ratios</a:t>
                      </a:r>
                    </a:p>
                  </a:txBody>
                  <a:tcPr marL="6301" marR="6301" marT="6301" marB="0" anchor="b">
                    <a:lnL>
                      <a:noFill/>
                    </a:lnL>
                    <a:lnR>
                      <a:noFill/>
                    </a:lnR>
                    <a:lnT>
                      <a:noFill/>
                    </a:lnT>
                    <a:lnB>
                      <a:noFill/>
                    </a:lnB>
                    <a:solidFill>
                      <a:srgbClr val="FFCC99"/>
                    </a:solidFill>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r>
              <a:tr h="107113">
                <a:tc>
                  <a:txBody>
                    <a:bodyPr/>
                    <a:lstStyle/>
                    <a:p>
                      <a:pPr algn="l" fontAlgn="b"/>
                      <a:r>
                        <a:rPr lang="en-US" sz="900" b="0" i="0" u="none" strike="noStrike">
                          <a:latin typeface="Arial"/>
                        </a:rPr>
                        <a:t>Gross Profit margins</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23.70%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27%</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30%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Operating Profit Margin</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5.68%</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6%</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7%</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8%</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Net Profit Margin</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3.34%</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3.5%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4%</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Return on Total Assets</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8.20%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9%</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11%</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Return on Stockholders equity</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20.53%</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22%</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23%</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Earning per share</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3.40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3.50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4.00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4.50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Price-earnings Ratio</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13.79</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15-20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20-25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20-25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w="6350" cap="flat" cmpd="sng" algn="ctr">
                      <a:solidFill>
                        <a:srgbClr val="000000"/>
                      </a:solidFill>
                      <a:prstDash val="solid"/>
                      <a:round/>
                      <a:headEnd type="none" w="med" len="med"/>
                      <a:tailEnd type="none" w="med" len="med"/>
                    </a:lnT>
                    <a:lnB>
                      <a:noFill/>
                    </a:lnB>
                  </a:tcPr>
                </a:tc>
              </a:tr>
              <a:tr h="127276">
                <a:tc>
                  <a:txBody>
                    <a:bodyPr/>
                    <a:lstStyle/>
                    <a:p>
                      <a:pPr algn="l" fontAlgn="b"/>
                      <a:r>
                        <a:rPr lang="en-US" sz="1000" b="1" i="1" u="none" strike="noStrike" dirty="0">
                          <a:latin typeface="Arial"/>
                        </a:rPr>
                        <a:t>Growth </a:t>
                      </a:r>
                      <a:r>
                        <a:rPr lang="en-US" sz="1000" b="1" i="1" u="none" strike="noStrike" dirty="0" smtClean="0">
                          <a:latin typeface="Arial"/>
                        </a:rPr>
                        <a:t>Ratios </a:t>
                      </a:r>
                      <a:r>
                        <a:rPr lang="en-US" sz="1000" b="1" i="1" u="none" strike="noStrike" dirty="0">
                          <a:latin typeface="Arial"/>
                        </a:rPr>
                        <a:t>(yearly)</a:t>
                      </a:r>
                    </a:p>
                  </a:txBody>
                  <a:tcPr marL="6301" marR="6301" marT="6301" marB="0" anchor="b">
                    <a:lnL>
                      <a:noFill/>
                    </a:lnL>
                    <a:lnR>
                      <a:noFill/>
                    </a:lnR>
                    <a:lnT>
                      <a:noFill/>
                    </a:lnT>
                    <a:lnB>
                      <a:noFill/>
                    </a:lnB>
                    <a:solidFill>
                      <a:srgbClr val="FFCC99"/>
                    </a:solidFill>
                  </a:tcPr>
                </a:tc>
                <a:tc>
                  <a:txBody>
                    <a:bodyPr/>
                    <a:lstStyle/>
                    <a:p>
                      <a:pPr algn="ctr"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a:noFill/>
                    </a:lnB>
                  </a:tcPr>
                </a:tc>
              </a:tr>
              <a:tr h="107113">
                <a:tc>
                  <a:txBody>
                    <a:bodyPr/>
                    <a:lstStyle/>
                    <a:p>
                      <a:pPr algn="l" fontAlgn="b"/>
                      <a:endParaRPr lang="en-US" sz="900" b="0" i="0" u="none" strike="noStrike">
                        <a:latin typeface="Arial"/>
                      </a:endParaRPr>
                    </a:p>
                  </a:txBody>
                  <a:tcPr marL="6301" marR="6301" marT="6301" marB="0" anchor="b">
                    <a:lnL>
                      <a:noFill/>
                    </a:lnL>
                    <a:lnR>
                      <a:noFill/>
                    </a:lnR>
                    <a:lnT>
                      <a:noFill/>
                    </a:lnT>
                    <a:lnB>
                      <a:noFill/>
                    </a:lnB>
                  </a:tcPr>
                </a:tc>
                <a:tc>
                  <a:txBody>
                    <a:bodyPr/>
                    <a:lstStyle/>
                    <a:p>
                      <a:pPr algn="ctr" fontAlgn="b"/>
                      <a:endParaRPr lang="en-US" sz="900" b="0" i="0" u="none" strike="noStrike">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US" sz="900" b="0" i="0" u="none" strike="noStrike" dirty="0">
                        <a:latin typeface="Arial"/>
                      </a:endParaRPr>
                    </a:p>
                  </a:txBody>
                  <a:tcPr marL="6301" marR="6301" marT="6301" marB="0" anchor="b">
                    <a:lnL>
                      <a:noFill/>
                    </a:lnL>
                    <a:lnR>
                      <a:noFill/>
                    </a:lnR>
                    <a:lnT>
                      <a:noFill/>
                    </a:lnT>
                    <a:lnB w="6350" cap="flat" cmpd="sng" algn="ctr">
                      <a:solidFill>
                        <a:srgbClr val="000000"/>
                      </a:solidFill>
                      <a:prstDash val="solid"/>
                      <a:round/>
                      <a:headEnd type="none" w="med" len="med"/>
                      <a:tailEnd type="none" w="med" len="med"/>
                    </a:lnB>
                  </a:tcPr>
                </a:tc>
              </a:tr>
              <a:tr h="107113">
                <a:tc>
                  <a:txBody>
                    <a:bodyPr/>
                    <a:lstStyle/>
                    <a:p>
                      <a:pPr algn="l" fontAlgn="b"/>
                      <a:r>
                        <a:rPr lang="en-US" sz="900" b="0" i="0" u="none" strike="noStrike">
                          <a:latin typeface="Arial"/>
                        </a:rPr>
                        <a:t>Sales</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7.20%</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12%</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Net Income</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5.25%</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9%</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12%</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15%</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Earnings per share</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8.63%</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11%</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14%</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18%</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r h="107113">
                <a:tc>
                  <a:txBody>
                    <a:bodyPr/>
                    <a:lstStyle/>
                    <a:p>
                      <a:pPr algn="l" fontAlgn="b"/>
                      <a:r>
                        <a:rPr lang="en-US" sz="900" b="0" i="0" u="none" strike="noStrike">
                          <a:latin typeface="Arial"/>
                        </a:rPr>
                        <a:t>Dividends per share</a:t>
                      </a:r>
                    </a:p>
                  </a:txBody>
                  <a:tcPr marL="6301" marR="6301" marT="6301"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900" b="0" i="0" u="none" strike="noStrike" dirty="0">
                          <a:latin typeface="Arial"/>
                        </a:rPr>
                        <a:t>7.95%</a:t>
                      </a: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8%</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r>
                        <a:rPr lang="en-US" sz="900" b="0" i="0" u="none" strike="noStrike" dirty="0" smtClean="0">
                          <a:latin typeface="Arial"/>
                        </a:rPr>
                        <a:t>10%</a:t>
                      </a:r>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c>
                  <a:txBody>
                    <a:bodyPr/>
                    <a:lstStyle/>
                    <a:p>
                      <a:pPr algn="ctr" fontAlgn="b"/>
                      <a:endParaRPr lang="en-US" sz="900" b="0" i="0" u="none" strike="noStrike" dirty="0">
                        <a:latin typeface="Arial"/>
                      </a:endParaRPr>
                    </a:p>
                  </a:txBody>
                  <a:tcPr marL="6301" marR="6301" marT="630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1">
                        <a:lumMod val="20000"/>
                        <a:lumOff val="80000"/>
                        <a:alpha val="50000"/>
                      </a:schemeClr>
                    </a:solidFill>
                  </a:tcPr>
                </a:tc>
              </a:tr>
            </a:tbl>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48</a:t>
            </a:fld>
            <a:endParaRPr lang="en-US" dirty="0"/>
          </a:p>
        </p:txBody>
      </p:sp>
      <p:pic>
        <p:nvPicPr>
          <p:cNvPr id="69634" name="Picture 2" descr="http://i3.squidoocdn.com/resize/squidoo_images/-1/lens14792021_1288201505Walmart_vs_Target.jpg"/>
          <p:cNvPicPr>
            <a:picLocks noChangeAspect="1" noChangeArrowheads="1"/>
          </p:cNvPicPr>
          <p:nvPr/>
        </p:nvPicPr>
        <p:blipFill>
          <a:blip r:embed="rId2" cstate="print"/>
          <a:srcRect/>
          <a:stretch>
            <a:fillRect/>
          </a:stretch>
        </p:blipFill>
        <p:spPr bwMode="auto">
          <a:xfrm>
            <a:off x="2667000" y="609600"/>
            <a:ext cx="4133850" cy="4927549"/>
          </a:xfrm>
          <a:prstGeom prst="rect">
            <a:avLst/>
          </a:prstGeo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Strategic Evaluations</a:t>
            </a:r>
            <a:endParaRPr lang="en-US" dirty="0"/>
          </a:p>
        </p:txBody>
      </p:sp>
      <p:sp>
        <p:nvSpPr>
          <p:cNvPr id="4" name="Date Placeholder 3"/>
          <p:cNvSpPr>
            <a:spLocks noGrp="1"/>
          </p:cNvSpPr>
          <p:nvPr>
            <p:ph type="dt" sz="half" idx="10"/>
          </p:nvPr>
        </p:nvSpPr>
        <p:spPr/>
        <p:txBody>
          <a:bodyPr/>
          <a:lstStyle/>
          <a:p>
            <a:fld id="{4AF8020A-F40F-43D4-8BBA-3434A65B9892}"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49</a:t>
            </a:fld>
            <a:endParaRPr lang="en-US"/>
          </a:p>
        </p:txBody>
      </p:sp>
      <p:pic>
        <p:nvPicPr>
          <p:cNvPr id="50178" name="Picture 2" descr="C:\Users\tonyg\Downloads\2009_Sustainability_Milestone.jpg"/>
          <p:cNvPicPr>
            <a:picLocks noChangeAspect="1" noChangeArrowheads="1"/>
          </p:cNvPicPr>
          <p:nvPr/>
        </p:nvPicPr>
        <p:blipFill>
          <a:blip r:embed="rId2" cstate="print"/>
          <a:srcRect/>
          <a:stretch>
            <a:fillRect/>
          </a:stretch>
        </p:blipFill>
        <p:spPr bwMode="auto">
          <a:xfrm>
            <a:off x="1905000" y="533400"/>
            <a:ext cx="4925895" cy="3276600"/>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US" smtClean="0"/>
              <a:t>Balanced Score Card</a:t>
            </a:r>
          </a:p>
        </p:txBody>
      </p:sp>
      <p:sp>
        <p:nvSpPr>
          <p:cNvPr id="3" name="Date Placeholder 2"/>
          <p:cNvSpPr>
            <a:spLocks noGrp="1"/>
          </p:cNvSpPr>
          <p:nvPr>
            <p:ph type="dt" sz="quarter" idx="10"/>
          </p:nvPr>
        </p:nvSpPr>
        <p:spPr/>
        <p:txBody>
          <a:bodyPr/>
          <a:lstStyle/>
          <a:p>
            <a:pPr>
              <a:defRPr/>
            </a:pPr>
            <a:fld id="{6AE8316F-CCA7-4EA8-B75D-F0F3A2F7E3DD}" type="datetime1">
              <a:rPr lang="en-US"/>
              <a:pPr>
                <a:defRPr/>
              </a:pPr>
              <a:t>2/14/2017</a:t>
            </a:fld>
            <a:endParaRPr lang="en-US" dirty="0"/>
          </a:p>
        </p:txBody>
      </p:sp>
      <p:sp>
        <p:nvSpPr>
          <p:cNvPr id="4" name="Footer Placeholder 3"/>
          <p:cNvSpPr>
            <a:spLocks noGrp="1"/>
          </p:cNvSpPr>
          <p:nvPr>
            <p:ph type="ftr" sz="quarter" idx="11"/>
          </p:nvPr>
        </p:nvSpPr>
        <p:spPr/>
        <p:txBody>
          <a:bodyPr/>
          <a:lstStyle/>
          <a:p>
            <a:pPr>
              <a:defRPr/>
            </a:pPr>
            <a:r>
              <a:rPr lang="en-US"/>
              <a:t>Copyright 2012, Tony Gauvin, UMFK</a:t>
            </a:r>
          </a:p>
        </p:txBody>
      </p:sp>
      <p:sp>
        <p:nvSpPr>
          <p:cNvPr id="5" name="Slide Number Placeholder 4"/>
          <p:cNvSpPr>
            <a:spLocks noGrp="1"/>
          </p:cNvSpPr>
          <p:nvPr>
            <p:ph type="sldNum" sz="quarter" idx="12"/>
          </p:nvPr>
        </p:nvSpPr>
        <p:spPr/>
        <p:txBody>
          <a:bodyPr/>
          <a:lstStyle/>
          <a:p>
            <a:pPr>
              <a:defRPr/>
            </a:pPr>
            <a:fld id="{00E0AEBC-2718-453C-B2A2-93012607D841}" type="slidenum">
              <a:rPr lang="en-US"/>
              <a:pPr>
                <a:defRPr/>
              </a:pPr>
              <a:t>50</a:t>
            </a:fld>
            <a:endParaRPr lang="en-US" dirty="0"/>
          </a:p>
        </p:txBody>
      </p:sp>
      <p:pic>
        <p:nvPicPr>
          <p:cNvPr id="49158" name="Picture 6" descr="http://investing.businessweek.com/research/images/px.gif"/>
          <p:cNvPicPr>
            <a:picLocks noChangeAspect="1" noChangeArrowheads="1"/>
          </p:cNvPicPr>
          <p:nvPr/>
        </p:nvPicPr>
        <p:blipFill>
          <a:blip r:embed="rId2"/>
          <a:srcRect/>
          <a:stretch>
            <a:fillRect/>
          </a:stretch>
        </p:blipFill>
        <p:spPr bwMode="auto">
          <a:xfrm>
            <a:off x="609600" y="9715500"/>
            <a:ext cx="9525" cy="9525"/>
          </a:xfrm>
          <a:prstGeom prst="rect">
            <a:avLst/>
          </a:prstGeom>
          <a:noFill/>
          <a:ln w="9525">
            <a:noFill/>
            <a:miter lim="800000"/>
            <a:headEnd/>
            <a:tailEnd/>
          </a:ln>
        </p:spPr>
      </p:pic>
      <p:pic>
        <p:nvPicPr>
          <p:cNvPr id="49159" name="Picture 7" descr="http://investing.businessweek.com/research/images/px.gif"/>
          <p:cNvPicPr>
            <a:picLocks noChangeAspect="1" noChangeArrowheads="1"/>
          </p:cNvPicPr>
          <p:nvPr/>
        </p:nvPicPr>
        <p:blipFill>
          <a:blip r:embed="rId2"/>
          <a:srcRect/>
          <a:stretch>
            <a:fillRect/>
          </a:stretch>
        </p:blipFill>
        <p:spPr bwMode="auto">
          <a:xfrm>
            <a:off x="628650" y="9715500"/>
            <a:ext cx="9525" cy="9525"/>
          </a:xfrm>
          <a:prstGeom prst="rect">
            <a:avLst/>
          </a:prstGeom>
          <a:noFill/>
          <a:ln w="9525">
            <a:noFill/>
            <a:miter lim="800000"/>
            <a:headEnd/>
            <a:tailEnd/>
          </a:ln>
        </p:spPr>
      </p:pic>
      <p:pic>
        <p:nvPicPr>
          <p:cNvPr id="49160" name="Picture 8" descr="http://investing.businessweek.com/research/images/px.gif"/>
          <p:cNvPicPr>
            <a:picLocks noChangeAspect="1" noChangeArrowheads="1"/>
          </p:cNvPicPr>
          <p:nvPr/>
        </p:nvPicPr>
        <p:blipFill>
          <a:blip r:embed="rId2"/>
          <a:srcRect/>
          <a:stretch>
            <a:fillRect/>
          </a:stretch>
        </p:blipFill>
        <p:spPr bwMode="auto">
          <a:xfrm>
            <a:off x="647700" y="9715500"/>
            <a:ext cx="9525" cy="9525"/>
          </a:xfrm>
          <a:prstGeom prst="rect">
            <a:avLst/>
          </a:prstGeom>
          <a:noFill/>
          <a:ln w="9525">
            <a:noFill/>
            <a:miter lim="800000"/>
            <a:headEnd/>
            <a:tailEnd/>
          </a:ln>
        </p:spPr>
      </p:pic>
      <p:pic>
        <p:nvPicPr>
          <p:cNvPr id="49161" name="Picture 9" descr="http://investing.businessweek.com/research/images/px.gif"/>
          <p:cNvPicPr>
            <a:picLocks noChangeAspect="1" noChangeArrowheads="1"/>
          </p:cNvPicPr>
          <p:nvPr/>
        </p:nvPicPr>
        <p:blipFill>
          <a:blip r:embed="rId2"/>
          <a:srcRect/>
          <a:stretch>
            <a:fillRect/>
          </a:stretch>
        </p:blipFill>
        <p:spPr bwMode="auto">
          <a:xfrm>
            <a:off x="666750" y="9715500"/>
            <a:ext cx="9525" cy="9525"/>
          </a:xfrm>
          <a:prstGeom prst="rect">
            <a:avLst/>
          </a:prstGeom>
          <a:noFill/>
          <a:ln w="9525">
            <a:noFill/>
            <a:miter lim="800000"/>
            <a:headEnd/>
            <a:tailEnd/>
          </a:ln>
        </p:spPr>
      </p:pic>
      <p:pic>
        <p:nvPicPr>
          <p:cNvPr id="49162" name="Picture 10" descr="http://investing.businessweek.com/research/images/px.gif"/>
          <p:cNvPicPr>
            <a:picLocks noChangeAspect="1" noChangeArrowheads="1"/>
          </p:cNvPicPr>
          <p:nvPr/>
        </p:nvPicPr>
        <p:blipFill>
          <a:blip r:embed="rId2"/>
          <a:srcRect/>
          <a:stretch>
            <a:fillRect/>
          </a:stretch>
        </p:blipFill>
        <p:spPr bwMode="auto">
          <a:xfrm>
            <a:off x="685800" y="9715500"/>
            <a:ext cx="9525" cy="9525"/>
          </a:xfrm>
          <a:prstGeom prst="rect">
            <a:avLst/>
          </a:prstGeom>
          <a:noFill/>
          <a:ln w="9525">
            <a:noFill/>
            <a:miter lim="800000"/>
            <a:headEnd/>
            <a:tailEnd/>
          </a:ln>
        </p:spPr>
      </p:pic>
      <p:pic>
        <p:nvPicPr>
          <p:cNvPr id="49163" name="Picture 11" descr="http://investing.businessweek.com/research/images/px.gif"/>
          <p:cNvPicPr>
            <a:picLocks noChangeAspect="1" noChangeArrowheads="1"/>
          </p:cNvPicPr>
          <p:nvPr/>
        </p:nvPicPr>
        <p:blipFill>
          <a:blip r:embed="rId2"/>
          <a:srcRect/>
          <a:stretch>
            <a:fillRect/>
          </a:stretch>
        </p:blipFill>
        <p:spPr bwMode="auto">
          <a:xfrm>
            <a:off x="704850" y="9715500"/>
            <a:ext cx="9525" cy="9525"/>
          </a:xfrm>
          <a:prstGeom prst="rect">
            <a:avLst/>
          </a:prstGeom>
          <a:noFill/>
          <a:ln w="9525">
            <a:noFill/>
            <a:miter lim="800000"/>
            <a:headEnd/>
            <a:tailEnd/>
          </a:ln>
        </p:spPr>
      </p:pic>
      <p:pic>
        <p:nvPicPr>
          <p:cNvPr id="49164" name="Picture 12" descr="http://investing.businessweek.com/research/images/px.gif"/>
          <p:cNvPicPr>
            <a:picLocks noChangeAspect="1" noChangeArrowheads="1"/>
          </p:cNvPicPr>
          <p:nvPr/>
        </p:nvPicPr>
        <p:blipFill>
          <a:blip r:embed="rId2"/>
          <a:srcRect/>
          <a:stretch>
            <a:fillRect/>
          </a:stretch>
        </p:blipFill>
        <p:spPr bwMode="auto">
          <a:xfrm>
            <a:off x="723900" y="9715500"/>
            <a:ext cx="9525" cy="9525"/>
          </a:xfrm>
          <a:prstGeom prst="rect">
            <a:avLst/>
          </a:prstGeom>
          <a:noFill/>
          <a:ln w="9525">
            <a:noFill/>
            <a:miter lim="800000"/>
            <a:headEnd/>
            <a:tailEnd/>
          </a:ln>
        </p:spPr>
      </p:pic>
      <p:pic>
        <p:nvPicPr>
          <p:cNvPr id="49165" name="Picture 13" descr="http://investing.businessweek.com/research/images/px.gif"/>
          <p:cNvPicPr>
            <a:picLocks noChangeAspect="1" noChangeArrowheads="1"/>
          </p:cNvPicPr>
          <p:nvPr/>
        </p:nvPicPr>
        <p:blipFill>
          <a:blip r:embed="rId2"/>
          <a:srcRect/>
          <a:stretch>
            <a:fillRect/>
          </a:stretch>
        </p:blipFill>
        <p:spPr bwMode="auto">
          <a:xfrm>
            <a:off x="742950" y="9715500"/>
            <a:ext cx="9525" cy="9525"/>
          </a:xfrm>
          <a:prstGeom prst="rect">
            <a:avLst/>
          </a:prstGeom>
          <a:noFill/>
          <a:ln w="9525">
            <a:noFill/>
            <a:miter lim="800000"/>
            <a:headEnd/>
            <a:tailEnd/>
          </a:ln>
        </p:spPr>
      </p:pic>
      <p:pic>
        <p:nvPicPr>
          <p:cNvPr id="49166" name="Picture 14" descr="http://investing.businessweek.com/research/images/px.gif"/>
          <p:cNvPicPr>
            <a:picLocks noChangeAspect="1" noChangeArrowheads="1"/>
          </p:cNvPicPr>
          <p:nvPr/>
        </p:nvPicPr>
        <p:blipFill>
          <a:blip r:embed="rId2"/>
          <a:srcRect/>
          <a:stretch>
            <a:fillRect/>
          </a:stretch>
        </p:blipFill>
        <p:spPr bwMode="auto">
          <a:xfrm>
            <a:off x="762000" y="9715500"/>
            <a:ext cx="9525" cy="9525"/>
          </a:xfrm>
          <a:prstGeom prst="rect">
            <a:avLst/>
          </a:prstGeom>
          <a:noFill/>
          <a:ln w="9525">
            <a:noFill/>
            <a:miter lim="800000"/>
            <a:headEnd/>
            <a:tailEnd/>
          </a:ln>
        </p:spPr>
      </p:pic>
      <p:pic>
        <p:nvPicPr>
          <p:cNvPr id="49167" name="Picture 15" descr="http://investing.businessweek.com/research/images/px.gif"/>
          <p:cNvPicPr>
            <a:picLocks noChangeAspect="1" noChangeArrowheads="1"/>
          </p:cNvPicPr>
          <p:nvPr/>
        </p:nvPicPr>
        <p:blipFill>
          <a:blip r:embed="rId2"/>
          <a:srcRect/>
          <a:stretch>
            <a:fillRect/>
          </a:stretch>
        </p:blipFill>
        <p:spPr bwMode="auto">
          <a:xfrm>
            <a:off x="781050" y="9715500"/>
            <a:ext cx="9525" cy="9525"/>
          </a:xfrm>
          <a:prstGeom prst="rect">
            <a:avLst/>
          </a:prstGeom>
          <a:noFill/>
          <a:ln w="9525">
            <a:noFill/>
            <a:miter lim="800000"/>
            <a:headEnd/>
            <a:tailEnd/>
          </a:ln>
        </p:spPr>
      </p:pic>
      <p:pic>
        <p:nvPicPr>
          <p:cNvPr id="49168" name="Picture 16" descr="http://investing.businessweek.com/research/images/px.gif"/>
          <p:cNvPicPr>
            <a:picLocks noChangeAspect="1" noChangeArrowheads="1"/>
          </p:cNvPicPr>
          <p:nvPr/>
        </p:nvPicPr>
        <p:blipFill>
          <a:blip r:embed="rId2"/>
          <a:srcRect/>
          <a:stretch>
            <a:fillRect/>
          </a:stretch>
        </p:blipFill>
        <p:spPr bwMode="auto">
          <a:xfrm>
            <a:off x="800100" y="9715500"/>
            <a:ext cx="9525" cy="9525"/>
          </a:xfrm>
          <a:prstGeom prst="rect">
            <a:avLst/>
          </a:prstGeom>
          <a:noFill/>
          <a:ln w="9525">
            <a:noFill/>
            <a:miter lim="800000"/>
            <a:headEnd/>
            <a:tailEnd/>
          </a:ln>
        </p:spPr>
      </p:pic>
      <p:pic>
        <p:nvPicPr>
          <p:cNvPr id="49169" name="Picture 17" descr="http://investing.businessweek.com/research/images/px.gif"/>
          <p:cNvPicPr>
            <a:picLocks noChangeAspect="1" noChangeArrowheads="1"/>
          </p:cNvPicPr>
          <p:nvPr/>
        </p:nvPicPr>
        <p:blipFill>
          <a:blip r:embed="rId2"/>
          <a:srcRect/>
          <a:stretch>
            <a:fillRect/>
          </a:stretch>
        </p:blipFill>
        <p:spPr bwMode="auto">
          <a:xfrm>
            <a:off x="819150" y="9715500"/>
            <a:ext cx="9525" cy="9525"/>
          </a:xfrm>
          <a:prstGeom prst="rect">
            <a:avLst/>
          </a:prstGeom>
          <a:noFill/>
          <a:ln w="9525">
            <a:noFill/>
            <a:miter lim="800000"/>
            <a:headEnd/>
            <a:tailEnd/>
          </a:ln>
        </p:spPr>
      </p:pic>
      <p:pic>
        <p:nvPicPr>
          <p:cNvPr id="49170" name="Picture 18" descr="http://investing.businessweek.com/research/images/px.gif"/>
          <p:cNvPicPr>
            <a:picLocks noChangeAspect="1" noChangeArrowheads="1"/>
          </p:cNvPicPr>
          <p:nvPr/>
        </p:nvPicPr>
        <p:blipFill>
          <a:blip r:embed="rId2"/>
          <a:srcRect/>
          <a:stretch>
            <a:fillRect/>
          </a:stretch>
        </p:blipFill>
        <p:spPr bwMode="auto">
          <a:xfrm>
            <a:off x="838200" y="9715500"/>
            <a:ext cx="9525" cy="9525"/>
          </a:xfrm>
          <a:prstGeom prst="rect">
            <a:avLst/>
          </a:prstGeom>
          <a:noFill/>
          <a:ln w="9525">
            <a:noFill/>
            <a:miter lim="800000"/>
            <a:headEnd/>
            <a:tailEnd/>
          </a:ln>
        </p:spPr>
      </p:pic>
      <p:pic>
        <p:nvPicPr>
          <p:cNvPr id="49171" name="Picture 19" descr="http://investing.businessweek.com/research/images/px.gif"/>
          <p:cNvPicPr>
            <a:picLocks noChangeAspect="1" noChangeArrowheads="1"/>
          </p:cNvPicPr>
          <p:nvPr/>
        </p:nvPicPr>
        <p:blipFill>
          <a:blip r:embed="rId2"/>
          <a:srcRect/>
          <a:stretch>
            <a:fillRect/>
          </a:stretch>
        </p:blipFill>
        <p:spPr bwMode="auto">
          <a:xfrm>
            <a:off x="857250" y="9715500"/>
            <a:ext cx="9525" cy="9525"/>
          </a:xfrm>
          <a:prstGeom prst="rect">
            <a:avLst/>
          </a:prstGeom>
          <a:noFill/>
          <a:ln w="9525">
            <a:noFill/>
            <a:miter lim="800000"/>
            <a:headEnd/>
            <a:tailEnd/>
          </a:ln>
        </p:spPr>
      </p:pic>
      <p:pic>
        <p:nvPicPr>
          <p:cNvPr id="49172" name="Picture 20" descr="http://investing.businessweek.com/research/images/px.gif"/>
          <p:cNvPicPr>
            <a:picLocks noChangeAspect="1" noChangeArrowheads="1"/>
          </p:cNvPicPr>
          <p:nvPr/>
        </p:nvPicPr>
        <p:blipFill>
          <a:blip r:embed="rId2"/>
          <a:srcRect/>
          <a:stretch>
            <a:fillRect/>
          </a:stretch>
        </p:blipFill>
        <p:spPr bwMode="auto">
          <a:xfrm>
            <a:off x="876300" y="9715500"/>
            <a:ext cx="9525" cy="9525"/>
          </a:xfrm>
          <a:prstGeom prst="rect">
            <a:avLst/>
          </a:prstGeom>
          <a:noFill/>
          <a:ln w="9525">
            <a:noFill/>
            <a:miter lim="800000"/>
            <a:headEnd/>
            <a:tailEnd/>
          </a:ln>
        </p:spPr>
      </p:pic>
      <p:pic>
        <p:nvPicPr>
          <p:cNvPr id="49173" name="Picture 21" descr="http://investing.businessweek.com/research/images/px.gif"/>
          <p:cNvPicPr>
            <a:picLocks noChangeAspect="1" noChangeArrowheads="1"/>
          </p:cNvPicPr>
          <p:nvPr/>
        </p:nvPicPr>
        <p:blipFill>
          <a:blip r:embed="rId2"/>
          <a:srcRect/>
          <a:stretch>
            <a:fillRect/>
          </a:stretch>
        </p:blipFill>
        <p:spPr bwMode="auto">
          <a:xfrm>
            <a:off x="895350" y="9715500"/>
            <a:ext cx="9525" cy="9525"/>
          </a:xfrm>
          <a:prstGeom prst="rect">
            <a:avLst/>
          </a:prstGeom>
          <a:noFill/>
          <a:ln w="9525">
            <a:noFill/>
            <a:miter lim="800000"/>
            <a:headEnd/>
            <a:tailEnd/>
          </a:ln>
        </p:spPr>
      </p:pic>
      <p:pic>
        <p:nvPicPr>
          <p:cNvPr id="49174" name="Picture 22" descr="http://investing.businessweek.com/research/images/px.gif"/>
          <p:cNvPicPr>
            <a:picLocks noChangeAspect="1" noChangeArrowheads="1"/>
          </p:cNvPicPr>
          <p:nvPr/>
        </p:nvPicPr>
        <p:blipFill>
          <a:blip r:embed="rId2"/>
          <a:srcRect/>
          <a:stretch>
            <a:fillRect/>
          </a:stretch>
        </p:blipFill>
        <p:spPr bwMode="auto">
          <a:xfrm>
            <a:off x="914400" y="9715500"/>
            <a:ext cx="9525" cy="9525"/>
          </a:xfrm>
          <a:prstGeom prst="rect">
            <a:avLst/>
          </a:prstGeom>
          <a:noFill/>
          <a:ln w="9525">
            <a:noFill/>
            <a:miter lim="800000"/>
            <a:headEnd/>
            <a:tailEnd/>
          </a:ln>
        </p:spPr>
      </p:pic>
      <p:pic>
        <p:nvPicPr>
          <p:cNvPr id="49175" name="Picture 23" descr="http://investing.businessweek.com/research/images/px.gif"/>
          <p:cNvPicPr>
            <a:picLocks noChangeAspect="1" noChangeArrowheads="1"/>
          </p:cNvPicPr>
          <p:nvPr/>
        </p:nvPicPr>
        <p:blipFill>
          <a:blip r:embed="rId2"/>
          <a:srcRect/>
          <a:stretch>
            <a:fillRect/>
          </a:stretch>
        </p:blipFill>
        <p:spPr bwMode="auto">
          <a:xfrm>
            <a:off x="933450" y="9715500"/>
            <a:ext cx="9525" cy="9525"/>
          </a:xfrm>
          <a:prstGeom prst="rect">
            <a:avLst/>
          </a:prstGeom>
          <a:noFill/>
          <a:ln w="9525">
            <a:noFill/>
            <a:miter lim="800000"/>
            <a:headEnd/>
            <a:tailEnd/>
          </a:ln>
        </p:spPr>
      </p:pic>
      <p:pic>
        <p:nvPicPr>
          <p:cNvPr id="49176" name="Picture 24" descr="http://investing.businessweek.com/research/images/px.gif"/>
          <p:cNvPicPr>
            <a:picLocks noChangeAspect="1" noChangeArrowheads="1"/>
          </p:cNvPicPr>
          <p:nvPr/>
        </p:nvPicPr>
        <p:blipFill>
          <a:blip r:embed="rId2"/>
          <a:srcRect/>
          <a:stretch>
            <a:fillRect/>
          </a:stretch>
        </p:blipFill>
        <p:spPr bwMode="auto">
          <a:xfrm>
            <a:off x="952500" y="9715500"/>
            <a:ext cx="9525" cy="9525"/>
          </a:xfrm>
          <a:prstGeom prst="rect">
            <a:avLst/>
          </a:prstGeom>
          <a:noFill/>
          <a:ln w="9525">
            <a:noFill/>
            <a:miter lim="800000"/>
            <a:headEnd/>
            <a:tailEnd/>
          </a:ln>
        </p:spPr>
      </p:pic>
      <p:pic>
        <p:nvPicPr>
          <p:cNvPr id="49177" name="Picture 25" descr="http://investing.businessweek.com/research/images/px.gif"/>
          <p:cNvPicPr>
            <a:picLocks noChangeAspect="1" noChangeArrowheads="1"/>
          </p:cNvPicPr>
          <p:nvPr/>
        </p:nvPicPr>
        <p:blipFill>
          <a:blip r:embed="rId2"/>
          <a:srcRect/>
          <a:stretch>
            <a:fillRect/>
          </a:stretch>
        </p:blipFill>
        <p:spPr bwMode="auto">
          <a:xfrm>
            <a:off x="971550" y="9715500"/>
            <a:ext cx="9525" cy="9525"/>
          </a:xfrm>
          <a:prstGeom prst="rect">
            <a:avLst/>
          </a:prstGeom>
          <a:noFill/>
          <a:ln w="9525">
            <a:noFill/>
            <a:miter lim="800000"/>
            <a:headEnd/>
            <a:tailEnd/>
          </a:ln>
        </p:spPr>
      </p:pic>
      <p:pic>
        <p:nvPicPr>
          <p:cNvPr id="49178" name="Picture 26" descr="http://investing.businessweek.com/research/images/px.gif"/>
          <p:cNvPicPr>
            <a:picLocks noChangeAspect="1" noChangeArrowheads="1"/>
          </p:cNvPicPr>
          <p:nvPr/>
        </p:nvPicPr>
        <p:blipFill>
          <a:blip r:embed="rId2"/>
          <a:srcRect/>
          <a:stretch>
            <a:fillRect/>
          </a:stretch>
        </p:blipFill>
        <p:spPr bwMode="auto">
          <a:xfrm>
            <a:off x="990600" y="9715500"/>
            <a:ext cx="9525" cy="9525"/>
          </a:xfrm>
          <a:prstGeom prst="rect">
            <a:avLst/>
          </a:prstGeom>
          <a:noFill/>
          <a:ln w="9525">
            <a:noFill/>
            <a:miter lim="800000"/>
            <a:headEnd/>
            <a:tailEnd/>
          </a:ln>
        </p:spPr>
      </p:pic>
      <p:pic>
        <p:nvPicPr>
          <p:cNvPr id="49179" name="Picture 27" descr="http://investing.businessweek.com/research/images/px.gif"/>
          <p:cNvPicPr>
            <a:picLocks noChangeAspect="1" noChangeArrowheads="1"/>
          </p:cNvPicPr>
          <p:nvPr/>
        </p:nvPicPr>
        <p:blipFill>
          <a:blip r:embed="rId2"/>
          <a:srcRect/>
          <a:stretch>
            <a:fillRect/>
          </a:stretch>
        </p:blipFill>
        <p:spPr bwMode="auto">
          <a:xfrm>
            <a:off x="1009650" y="9715500"/>
            <a:ext cx="9525" cy="9525"/>
          </a:xfrm>
          <a:prstGeom prst="rect">
            <a:avLst/>
          </a:prstGeom>
          <a:noFill/>
          <a:ln w="9525">
            <a:noFill/>
            <a:miter lim="800000"/>
            <a:headEnd/>
            <a:tailEnd/>
          </a:ln>
        </p:spPr>
      </p:pic>
      <p:pic>
        <p:nvPicPr>
          <p:cNvPr id="49180" name="Picture 28" descr="http://investing.businessweek.com/research/images/px.gif"/>
          <p:cNvPicPr>
            <a:picLocks noChangeAspect="1" noChangeArrowheads="1"/>
          </p:cNvPicPr>
          <p:nvPr/>
        </p:nvPicPr>
        <p:blipFill>
          <a:blip r:embed="rId2"/>
          <a:srcRect/>
          <a:stretch>
            <a:fillRect/>
          </a:stretch>
        </p:blipFill>
        <p:spPr bwMode="auto">
          <a:xfrm>
            <a:off x="1028700" y="9715500"/>
            <a:ext cx="9525" cy="9525"/>
          </a:xfrm>
          <a:prstGeom prst="rect">
            <a:avLst/>
          </a:prstGeom>
          <a:noFill/>
          <a:ln w="9525">
            <a:noFill/>
            <a:miter lim="800000"/>
            <a:headEnd/>
            <a:tailEnd/>
          </a:ln>
        </p:spPr>
      </p:pic>
      <p:pic>
        <p:nvPicPr>
          <p:cNvPr id="49181" name="Picture 29" descr="http://investing.businessweek.com/research/images/px.gif"/>
          <p:cNvPicPr>
            <a:picLocks noChangeAspect="1" noChangeArrowheads="1"/>
          </p:cNvPicPr>
          <p:nvPr/>
        </p:nvPicPr>
        <p:blipFill>
          <a:blip r:embed="rId2"/>
          <a:srcRect/>
          <a:stretch>
            <a:fillRect/>
          </a:stretch>
        </p:blipFill>
        <p:spPr bwMode="auto">
          <a:xfrm>
            <a:off x="1047750" y="9715500"/>
            <a:ext cx="9525" cy="9525"/>
          </a:xfrm>
          <a:prstGeom prst="rect">
            <a:avLst/>
          </a:prstGeom>
          <a:noFill/>
          <a:ln w="9525">
            <a:noFill/>
            <a:miter lim="800000"/>
            <a:headEnd/>
            <a:tailEnd/>
          </a:ln>
        </p:spPr>
      </p:pic>
      <p:pic>
        <p:nvPicPr>
          <p:cNvPr id="49182" name="Picture 30" descr="http://investing.businessweek.com/research/images/px.gif"/>
          <p:cNvPicPr>
            <a:picLocks noChangeAspect="1" noChangeArrowheads="1"/>
          </p:cNvPicPr>
          <p:nvPr/>
        </p:nvPicPr>
        <p:blipFill>
          <a:blip r:embed="rId2"/>
          <a:srcRect/>
          <a:stretch>
            <a:fillRect/>
          </a:stretch>
        </p:blipFill>
        <p:spPr bwMode="auto">
          <a:xfrm>
            <a:off x="1066800" y="9715500"/>
            <a:ext cx="9525" cy="9525"/>
          </a:xfrm>
          <a:prstGeom prst="rect">
            <a:avLst/>
          </a:prstGeom>
          <a:noFill/>
          <a:ln w="9525">
            <a:noFill/>
            <a:miter lim="800000"/>
            <a:headEnd/>
            <a:tailEnd/>
          </a:ln>
        </p:spPr>
      </p:pic>
      <p:pic>
        <p:nvPicPr>
          <p:cNvPr id="49183" name="Picture 31" descr="http://investing.businessweek.com/research/images/px.gif"/>
          <p:cNvPicPr>
            <a:picLocks noChangeAspect="1" noChangeArrowheads="1"/>
          </p:cNvPicPr>
          <p:nvPr/>
        </p:nvPicPr>
        <p:blipFill>
          <a:blip r:embed="rId2"/>
          <a:srcRect/>
          <a:stretch>
            <a:fillRect/>
          </a:stretch>
        </p:blipFill>
        <p:spPr bwMode="auto">
          <a:xfrm>
            <a:off x="1085850" y="9715500"/>
            <a:ext cx="9525" cy="9525"/>
          </a:xfrm>
          <a:prstGeom prst="rect">
            <a:avLst/>
          </a:prstGeom>
          <a:noFill/>
          <a:ln w="9525">
            <a:noFill/>
            <a:miter lim="800000"/>
            <a:headEnd/>
            <a:tailEnd/>
          </a:ln>
        </p:spPr>
      </p:pic>
      <p:pic>
        <p:nvPicPr>
          <p:cNvPr id="49184" name="Picture 32" descr="http://investing.businessweek.com/research/images/px.gif"/>
          <p:cNvPicPr>
            <a:picLocks noChangeAspect="1" noChangeArrowheads="1"/>
          </p:cNvPicPr>
          <p:nvPr/>
        </p:nvPicPr>
        <p:blipFill>
          <a:blip r:embed="rId2"/>
          <a:srcRect/>
          <a:stretch>
            <a:fillRect/>
          </a:stretch>
        </p:blipFill>
        <p:spPr bwMode="auto">
          <a:xfrm>
            <a:off x="1104900" y="9715500"/>
            <a:ext cx="9525" cy="9525"/>
          </a:xfrm>
          <a:prstGeom prst="rect">
            <a:avLst/>
          </a:prstGeom>
          <a:noFill/>
          <a:ln w="9525">
            <a:noFill/>
            <a:miter lim="800000"/>
            <a:headEnd/>
            <a:tailEnd/>
          </a:ln>
        </p:spPr>
      </p:pic>
      <p:pic>
        <p:nvPicPr>
          <p:cNvPr id="49185" name="Picture 33" descr="http://investing.businessweek.com/research/images/px.gif"/>
          <p:cNvPicPr>
            <a:picLocks noChangeAspect="1" noChangeArrowheads="1"/>
          </p:cNvPicPr>
          <p:nvPr/>
        </p:nvPicPr>
        <p:blipFill>
          <a:blip r:embed="rId2"/>
          <a:srcRect/>
          <a:stretch>
            <a:fillRect/>
          </a:stretch>
        </p:blipFill>
        <p:spPr bwMode="auto">
          <a:xfrm>
            <a:off x="1123950" y="9715500"/>
            <a:ext cx="9525" cy="9525"/>
          </a:xfrm>
          <a:prstGeom prst="rect">
            <a:avLst/>
          </a:prstGeom>
          <a:noFill/>
          <a:ln w="9525">
            <a:noFill/>
            <a:miter lim="800000"/>
            <a:headEnd/>
            <a:tailEnd/>
          </a:ln>
        </p:spPr>
      </p:pic>
      <p:pic>
        <p:nvPicPr>
          <p:cNvPr id="49186" name="Picture 34" descr="http://investing.businessweek.com/research/images/px.gif"/>
          <p:cNvPicPr>
            <a:picLocks noChangeAspect="1" noChangeArrowheads="1"/>
          </p:cNvPicPr>
          <p:nvPr/>
        </p:nvPicPr>
        <p:blipFill>
          <a:blip r:embed="rId2"/>
          <a:srcRect/>
          <a:stretch>
            <a:fillRect/>
          </a:stretch>
        </p:blipFill>
        <p:spPr bwMode="auto">
          <a:xfrm>
            <a:off x="1143000" y="9715500"/>
            <a:ext cx="9525" cy="9525"/>
          </a:xfrm>
          <a:prstGeom prst="rect">
            <a:avLst/>
          </a:prstGeom>
          <a:noFill/>
          <a:ln w="9525">
            <a:noFill/>
            <a:miter lim="800000"/>
            <a:headEnd/>
            <a:tailEnd/>
          </a:ln>
        </p:spPr>
      </p:pic>
      <p:pic>
        <p:nvPicPr>
          <p:cNvPr id="49187" name="Picture 35" descr="http://investing.businessweek.com/research/images/px.gif"/>
          <p:cNvPicPr>
            <a:picLocks noChangeAspect="1" noChangeArrowheads="1"/>
          </p:cNvPicPr>
          <p:nvPr/>
        </p:nvPicPr>
        <p:blipFill>
          <a:blip r:embed="rId2"/>
          <a:srcRect/>
          <a:stretch>
            <a:fillRect/>
          </a:stretch>
        </p:blipFill>
        <p:spPr bwMode="auto">
          <a:xfrm>
            <a:off x="1162050" y="9715500"/>
            <a:ext cx="9525" cy="9525"/>
          </a:xfrm>
          <a:prstGeom prst="rect">
            <a:avLst/>
          </a:prstGeom>
          <a:noFill/>
          <a:ln w="9525">
            <a:noFill/>
            <a:miter lim="800000"/>
            <a:headEnd/>
            <a:tailEnd/>
          </a:ln>
        </p:spPr>
      </p:pic>
      <p:pic>
        <p:nvPicPr>
          <p:cNvPr id="49188" name="Picture 36" descr="http://investing.businessweek.com/research/images/px.gif"/>
          <p:cNvPicPr>
            <a:picLocks noChangeAspect="1" noChangeArrowheads="1"/>
          </p:cNvPicPr>
          <p:nvPr/>
        </p:nvPicPr>
        <p:blipFill>
          <a:blip r:embed="rId2"/>
          <a:srcRect/>
          <a:stretch>
            <a:fillRect/>
          </a:stretch>
        </p:blipFill>
        <p:spPr bwMode="auto">
          <a:xfrm>
            <a:off x="1181100" y="9715500"/>
            <a:ext cx="9525" cy="9525"/>
          </a:xfrm>
          <a:prstGeom prst="rect">
            <a:avLst/>
          </a:prstGeom>
          <a:noFill/>
          <a:ln w="9525">
            <a:noFill/>
            <a:miter lim="800000"/>
            <a:headEnd/>
            <a:tailEnd/>
          </a:ln>
        </p:spPr>
      </p:pic>
      <p:pic>
        <p:nvPicPr>
          <p:cNvPr id="49189" name="Picture 37" descr="http://investing.businessweek.com/research/images/px.gif"/>
          <p:cNvPicPr>
            <a:picLocks noChangeAspect="1" noChangeArrowheads="1"/>
          </p:cNvPicPr>
          <p:nvPr/>
        </p:nvPicPr>
        <p:blipFill>
          <a:blip r:embed="rId2"/>
          <a:srcRect/>
          <a:stretch>
            <a:fillRect/>
          </a:stretch>
        </p:blipFill>
        <p:spPr bwMode="auto">
          <a:xfrm>
            <a:off x="1200150" y="9715500"/>
            <a:ext cx="9525" cy="9525"/>
          </a:xfrm>
          <a:prstGeom prst="rect">
            <a:avLst/>
          </a:prstGeom>
          <a:noFill/>
          <a:ln w="9525">
            <a:noFill/>
            <a:miter lim="800000"/>
            <a:headEnd/>
            <a:tailEnd/>
          </a:ln>
        </p:spPr>
      </p:pic>
      <p:pic>
        <p:nvPicPr>
          <p:cNvPr id="49190" name="Picture 38" descr="http://investing.businessweek.com/research/images/px.gif"/>
          <p:cNvPicPr>
            <a:picLocks noChangeAspect="1" noChangeArrowheads="1"/>
          </p:cNvPicPr>
          <p:nvPr/>
        </p:nvPicPr>
        <p:blipFill>
          <a:blip r:embed="rId2"/>
          <a:srcRect/>
          <a:stretch>
            <a:fillRect/>
          </a:stretch>
        </p:blipFill>
        <p:spPr bwMode="auto">
          <a:xfrm>
            <a:off x="1219200" y="9715500"/>
            <a:ext cx="9525" cy="9525"/>
          </a:xfrm>
          <a:prstGeom prst="rect">
            <a:avLst/>
          </a:prstGeom>
          <a:noFill/>
          <a:ln w="9525">
            <a:noFill/>
            <a:miter lim="800000"/>
            <a:headEnd/>
            <a:tailEnd/>
          </a:ln>
        </p:spPr>
      </p:pic>
      <p:pic>
        <p:nvPicPr>
          <p:cNvPr id="49191" name="Picture 39" descr="http://investing.businessweek.com/research/images/px.gif"/>
          <p:cNvPicPr>
            <a:picLocks noChangeAspect="1" noChangeArrowheads="1"/>
          </p:cNvPicPr>
          <p:nvPr/>
        </p:nvPicPr>
        <p:blipFill>
          <a:blip r:embed="rId2"/>
          <a:srcRect/>
          <a:stretch>
            <a:fillRect/>
          </a:stretch>
        </p:blipFill>
        <p:spPr bwMode="auto">
          <a:xfrm>
            <a:off x="1238250" y="9715500"/>
            <a:ext cx="9525" cy="9525"/>
          </a:xfrm>
          <a:prstGeom prst="rect">
            <a:avLst/>
          </a:prstGeom>
          <a:noFill/>
          <a:ln w="9525">
            <a:noFill/>
            <a:miter lim="800000"/>
            <a:headEnd/>
            <a:tailEnd/>
          </a:ln>
        </p:spPr>
      </p:pic>
      <p:pic>
        <p:nvPicPr>
          <p:cNvPr id="49192" name="Picture 40" descr="http://investing.businessweek.com/research/images/px.gif"/>
          <p:cNvPicPr>
            <a:picLocks noChangeAspect="1" noChangeArrowheads="1"/>
          </p:cNvPicPr>
          <p:nvPr/>
        </p:nvPicPr>
        <p:blipFill>
          <a:blip r:embed="rId2"/>
          <a:srcRect/>
          <a:stretch>
            <a:fillRect/>
          </a:stretch>
        </p:blipFill>
        <p:spPr bwMode="auto">
          <a:xfrm>
            <a:off x="1257300" y="9715500"/>
            <a:ext cx="9525" cy="9525"/>
          </a:xfrm>
          <a:prstGeom prst="rect">
            <a:avLst/>
          </a:prstGeom>
          <a:noFill/>
          <a:ln w="9525">
            <a:noFill/>
            <a:miter lim="800000"/>
            <a:headEnd/>
            <a:tailEnd/>
          </a:ln>
        </p:spPr>
      </p:pic>
      <p:pic>
        <p:nvPicPr>
          <p:cNvPr id="49193" name="Picture 41" descr="http://investing.businessweek.com/research/images/px.gif"/>
          <p:cNvPicPr>
            <a:picLocks noChangeAspect="1" noChangeArrowheads="1"/>
          </p:cNvPicPr>
          <p:nvPr/>
        </p:nvPicPr>
        <p:blipFill>
          <a:blip r:embed="rId2"/>
          <a:srcRect/>
          <a:stretch>
            <a:fillRect/>
          </a:stretch>
        </p:blipFill>
        <p:spPr bwMode="auto">
          <a:xfrm>
            <a:off x="1276350" y="9715500"/>
            <a:ext cx="9525" cy="9525"/>
          </a:xfrm>
          <a:prstGeom prst="rect">
            <a:avLst/>
          </a:prstGeom>
          <a:noFill/>
          <a:ln w="9525">
            <a:noFill/>
            <a:miter lim="800000"/>
            <a:headEnd/>
            <a:tailEnd/>
          </a:ln>
        </p:spPr>
      </p:pic>
      <p:pic>
        <p:nvPicPr>
          <p:cNvPr id="49194" name="Picture 42" descr="http://investing.businessweek.com/research/images/px.gif"/>
          <p:cNvPicPr>
            <a:picLocks noChangeAspect="1" noChangeArrowheads="1"/>
          </p:cNvPicPr>
          <p:nvPr/>
        </p:nvPicPr>
        <p:blipFill>
          <a:blip r:embed="rId2"/>
          <a:srcRect/>
          <a:stretch>
            <a:fillRect/>
          </a:stretch>
        </p:blipFill>
        <p:spPr bwMode="auto">
          <a:xfrm>
            <a:off x="1295400" y="9715500"/>
            <a:ext cx="9525" cy="9525"/>
          </a:xfrm>
          <a:prstGeom prst="rect">
            <a:avLst/>
          </a:prstGeom>
          <a:noFill/>
          <a:ln w="9525">
            <a:noFill/>
            <a:miter lim="800000"/>
            <a:headEnd/>
            <a:tailEnd/>
          </a:ln>
        </p:spPr>
      </p:pic>
      <p:pic>
        <p:nvPicPr>
          <p:cNvPr id="49195" name="Picture 43" descr="http://investing.businessweek.com/research/images/px.gif"/>
          <p:cNvPicPr>
            <a:picLocks noChangeAspect="1" noChangeArrowheads="1"/>
          </p:cNvPicPr>
          <p:nvPr/>
        </p:nvPicPr>
        <p:blipFill>
          <a:blip r:embed="rId2"/>
          <a:srcRect/>
          <a:stretch>
            <a:fillRect/>
          </a:stretch>
        </p:blipFill>
        <p:spPr bwMode="auto">
          <a:xfrm>
            <a:off x="1314450" y="9715500"/>
            <a:ext cx="9525" cy="9525"/>
          </a:xfrm>
          <a:prstGeom prst="rect">
            <a:avLst/>
          </a:prstGeom>
          <a:noFill/>
          <a:ln w="9525">
            <a:noFill/>
            <a:miter lim="800000"/>
            <a:headEnd/>
            <a:tailEnd/>
          </a:ln>
        </p:spPr>
      </p:pic>
      <p:pic>
        <p:nvPicPr>
          <p:cNvPr id="49196" name="Picture 44" descr="http://investing.businessweek.com/research/images/px.gif"/>
          <p:cNvPicPr>
            <a:picLocks noChangeAspect="1" noChangeArrowheads="1"/>
          </p:cNvPicPr>
          <p:nvPr/>
        </p:nvPicPr>
        <p:blipFill>
          <a:blip r:embed="rId2"/>
          <a:srcRect/>
          <a:stretch>
            <a:fillRect/>
          </a:stretch>
        </p:blipFill>
        <p:spPr bwMode="auto">
          <a:xfrm>
            <a:off x="1333500" y="9715500"/>
            <a:ext cx="9525" cy="9525"/>
          </a:xfrm>
          <a:prstGeom prst="rect">
            <a:avLst/>
          </a:prstGeom>
          <a:noFill/>
          <a:ln w="9525">
            <a:noFill/>
            <a:miter lim="800000"/>
            <a:headEnd/>
            <a:tailEnd/>
          </a:ln>
        </p:spPr>
      </p:pic>
      <p:pic>
        <p:nvPicPr>
          <p:cNvPr id="49197" name="Picture 45" descr="http://investing.businessweek.com/research/images/px.gif"/>
          <p:cNvPicPr>
            <a:picLocks noChangeAspect="1" noChangeArrowheads="1"/>
          </p:cNvPicPr>
          <p:nvPr/>
        </p:nvPicPr>
        <p:blipFill>
          <a:blip r:embed="rId2"/>
          <a:srcRect/>
          <a:stretch>
            <a:fillRect/>
          </a:stretch>
        </p:blipFill>
        <p:spPr bwMode="auto">
          <a:xfrm>
            <a:off x="1352550" y="9715500"/>
            <a:ext cx="9525" cy="9525"/>
          </a:xfrm>
          <a:prstGeom prst="rect">
            <a:avLst/>
          </a:prstGeom>
          <a:noFill/>
          <a:ln w="9525">
            <a:noFill/>
            <a:miter lim="800000"/>
            <a:headEnd/>
            <a:tailEnd/>
          </a:ln>
        </p:spPr>
      </p:pic>
      <p:pic>
        <p:nvPicPr>
          <p:cNvPr id="49198" name="Picture 46" descr="http://investing.businessweek.com/research/images/px.gif"/>
          <p:cNvPicPr>
            <a:picLocks noChangeAspect="1" noChangeArrowheads="1"/>
          </p:cNvPicPr>
          <p:nvPr/>
        </p:nvPicPr>
        <p:blipFill>
          <a:blip r:embed="rId2"/>
          <a:srcRect/>
          <a:stretch>
            <a:fillRect/>
          </a:stretch>
        </p:blipFill>
        <p:spPr bwMode="auto">
          <a:xfrm>
            <a:off x="1371600" y="9715500"/>
            <a:ext cx="9525" cy="9525"/>
          </a:xfrm>
          <a:prstGeom prst="rect">
            <a:avLst/>
          </a:prstGeom>
          <a:noFill/>
          <a:ln w="9525">
            <a:noFill/>
            <a:miter lim="800000"/>
            <a:headEnd/>
            <a:tailEnd/>
          </a:ln>
        </p:spPr>
      </p:pic>
      <p:pic>
        <p:nvPicPr>
          <p:cNvPr id="49199" name="Picture 47" descr="http://investing.businessweek.com/research/images/px.gif"/>
          <p:cNvPicPr>
            <a:picLocks noChangeAspect="1" noChangeArrowheads="1"/>
          </p:cNvPicPr>
          <p:nvPr/>
        </p:nvPicPr>
        <p:blipFill>
          <a:blip r:embed="rId2"/>
          <a:srcRect/>
          <a:stretch>
            <a:fillRect/>
          </a:stretch>
        </p:blipFill>
        <p:spPr bwMode="auto">
          <a:xfrm>
            <a:off x="1390650" y="9715500"/>
            <a:ext cx="9525" cy="9525"/>
          </a:xfrm>
          <a:prstGeom prst="rect">
            <a:avLst/>
          </a:prstGeom>
          <a:noFill/>
          <a:ln w="9525">
            <a:noFill/>
            <a:miter lim="800000"/>
            <a:headEnd/>
            <a:tailEnd/>
          </a:ln>
        </p:spPr>
      </p:pic>
      <p:pic>
        <p:nvPicPr>
          <p:cNvPr id="49200" name="Picture 48" descr="http://investing.businessweek.com/research/images/px.gif"/>
          <p:cNvPicPr>
            <a:picLocks noChangeAspect="1" noChangeArrowheads="1"/>
          </p:cNvPicPr>
          <p:nvPr/>
        </p:nvPicPr>
        <p:blipFill>
          <a:blip r:embed="rId2"/>
          <a:srcRect/>
          <a:stretch>
            <a:fillRect/>
          </a:stretch>
        </p:blipFill>
        <p:spPr bwMode="auto">
          <a:xfrm>
            <a:off x="1409700" y="9715500"/>
            <a:ext cx="9525" cy="9525"/>
          </a:xfrm>
          <a:prstGeom prst="rect">
            <a:avLst/>
          </a:prstGeom>
          <a:noFill/>
          <a:ln w="9525">
            <a:noFill/>
            <a:miter lim="800000"/>
            <a:headEnd/>
            <a:tailEnd/>
          </a:ln>
        </p:spPr>
      </p:pic>
      <p:pic>
        <p:nvPicPr>
          <p:cNvPr id="49201" name="Picture 49" descr="http://investing.businessweek.com/research/images/px.gif"/>
          <p:cNvPicPr>
            <a:picLocks noChangeAspect="1" noChangeArrowheads="1"/>
          </p:cNvPicPr>
          <p:nvPr/>
        </p:nvPicPr>
        <p:blipFill>
          <a:blip r:embed="rId2"/>
          <a:srcRect/>
          <a:stretch>
            <a:fillRect/>
          </a:stretch>
        </p:blipFill>
        <p:spPr bwMode="auto">
          <a:xfrm>
            <a:off x="1428750" y="9715500"/>
            <a:ext cx="9525" cy="9525"/>
          </a:xfrm>
          <a:prstGeom prst="rect">
            <a:avLst/>
          </a:prstGeom>
          <a:noFill/>
          <a:ln w="9525">
            <a:noFill/>
            <a:miter lim="800000"/>
            <a:headEnd/>
            <a:tailEnd/>
          </a:ln>
        </p:spPr>
      </p:pic>
      <p:pic>
        <p:nvPicPr>
          <p:cNvPr id="49202" name="Picture 50" descr="http://investing.businessweek.com/research/images/px.gif"/>
          <p:cNvPicPr>
            <a:picLocks noChangeAspect="1" noChangeArrowheads="1"/>
          </p:cNvPicPr>
          <p:nvPr/>
        </p:nvPicPr>
        <p:blipFill>
          <a:blip r:embed="rId2"/>
          <a:srcRect/>
          <a:stretch>
            <a:fillRect/>
          </a:stretch>
        </p:blipFill>
        <p:spPr bwMode="auto">
          <a:xfrm>
            <a:off x="1447800" y="9715500"/>
            <a:ext cx="9525" cy="9525"/>
          </a:xfrm>
          <a:prstGeom prst="rect">
            <a:avLst/>
          </a:prstGeom>
          <a:noFill/>
          <a:ln w="9525">
            <a:noFill/>
            <a:miter lim="800000"/>
            <a:headEnd/>
            <a:tailEnd/>
          </a:ln>
        </p:spPr>
      </p:pic>
      <p:pic>
        <p:nvPicPr>
          <p:cNvPr id="49203" name="Picture 51" descr="http://investing.businessweek.com/research/images/px.gif"/>
          <p:cNvPicPr>
            <a:picLocks noChangeAspect="1" noChangeArrowheads="1"/>
          </p:cNvPicPr>
          <p:nvPr/>
        </p:nvPicPr>
        <p:blipFill>
          <a:blip r:embed="rId2"/>
          <a:srcRect/>
          <a:stretch>
            <a:fillRect/>
          </a:stretch>
        </p:blipFill>
        <p:spPr bwMode="auto">
          <a:xfrm>
            <a:off x="1466850" y="9715500"/>
            <a:ext cx="9525" cy="9525"/>
          </a:xfrm>
          <a:prstGeom prst="rect">
            <a:avLst/>
          </a:prstGeom>
          <a:noFill/>
          <a:ln w="9525">
            <a:noFill/>
            <a:miter lim="800000"/>
            <a:headEnd/>
            <a:tailEnd/>
          </a:ln>
        </p:spPr>
      </p:pic>
      <p:pic>
        <p:nvPicPr>
          <p:cNvPr id="49204" name="Picture 52" descr="http://investing.businessweek.com/research/images/px.gif"/>
          <p:cNvPicPr>
            <a:picLocks noChangeAspect="1" noChangeArrowheads="1"/>
          </p:cNvPicPr>
          <p:nvPr/>
        </p:nvPicPr>
        <p:blipFill>
          <a:blip r:embed="rId2"/>
          <a:srcRect/>
          <a:stretch>
            <a:fillRect/>
          </a:stretch>
        </p:blipFill>
        <p:spPr bwMode="auto">
          <a:xfrm>
            <a:off x="1485900" y="9715500"/>
            <a:ext cx="9525" cy="9525"/>
          </a:xfrm>
          <a:prstGeom prst="rect">
            <a:avLst/>
          </a:prstGeom>
          <a:noFill/>
          <a:ln w="9525">
            <a:noFill/>
            <a:miter lim="800000"/>
            <a:headEnd/>
            <a:tailEnd/>
          </a:ln>
        </p:spPr>
      </p:pic>
      <p:pic>
        <p:nvPicPr>
          <p:cNvPr id="49205" name="Picture 53" descr="http://investing.businessweek.com/research/images/px.gif"/>
          <p:cNvPicPr>
            <a:picLocks noChangeAspect="1" noChangeArrowheads="1"/>
          </p:cNvPicPr>
          <p:nvPr/>
        </p:nvPicPr>
        <p:blipFill>
          <a:blip r:embed="rId2"/>
          <a:srcRect/>
          <a:stretch>
            <a:fillRect/>
          </a:stretch>
        </p:blipFill>
        <p:spPr bwMode="auto">
          <a:xfrm>
            <a:off x="1504950" y="9715500"/>
            <a:ext cx="9525" cy="9525"/>
          </a:xfrm>
          <a:prstGeom prst="rect">
            <a:avLst/>
          </a:prstGeom>
          <a:noFill/>
          <a:ln w="9525">
            <a:noFill/>
            <a:miter lim="800000"/>
            <a:headEnd/>
            <a:tailEnd/>
          </a:ln>
        </p:spPr>
      </p:pic>
      <p:pic>
        <p:nvPicPr>
          <p:cNvPr id="49206" name="Picture 54" descr="http://investing.businessweek.com/research/images/px.gif"/>
          <p:cNvPicPr>
            <a:picLocks noChangeAspect="1" noChangeArrowheads="1"/>
          </p:cNvPicPr>
          <p:nvPr/>
        </p:nvPicPr>
        <p:blipFill>
          <a:blip r:embed="rId2"/>
          <a:srcRect/>
          <a:stretch>
            <a:fillRect/>
          </a:stretch>
        </p:blipFill>
        <p:spPr bwMode="auto">
          <a:xfrm>
            <a:off x="1524000" y="9715500"/>
            <a:ext cx="9525" cy="9525"/>
          </a:xfrm>
          <a:prstGeom prst="rect">
            <a:avLst/>
          </a:prstGeom>
          <a:noFill/>
          <a:ln w="9525">
            <a:noFill/>
            <a:miter lim="800000"/>
            <a:headEnd/>
            <a:tailEnd/>
          </a:ln>
        </p:spPr>
      </p:pic>
      <p:pic>
        <p:nvPicPr>
          <p:cNvPr id="49207" name="Picture 55" descr="http://investing.businessweek.com/research/images/px.gif"/>
          <p:cNvPicPr>
            <a:picLocks noChangeAspect="1" noChangeArrowheads="1"/>
          </p:cNvPicPr>
          <p:nvPr/>
        </p:nvPicPr>
        <p:blipFill>
          <a:blip r:embed="rId2"/>
          <a:srcRect/>
          <a:stretch>
            <a:fillRect/>
          </a:stretch>
        </p:blipFill>
        <p:spPr bwMode="auto">
          <a:xfrm>
            <a:off x="1543050" y="9715500"/>
            <a:ext cx="9525" cy="9525"/>
          </a:xfrm>
          <a:prstGeom prst="rect">
            <a:avLst/>
          </a:prstGeom>
          <a:noFill/>
          <a:ln w="9525">
            <a:noFill/>
            <a:miter lim="800000"/>
            <a:headEnd/>
            <a:tailEnd/>
          </a:ln>
        </p:spPr>
      </p:pic>
      <p:pic>
        <p:nvPicPr>
          <p:cNvPr id="49208" name="Picture 56" descr="http://investing.businessweek.com/research/images/px.gif"/>
          <p:cNvPicPr>
            <a:picLocks noChangeAspect="1" noChangeArrowheads="1"/>
          </p:cNvPicPr>
          <p:nvPr/>
        </p:nvPicPr>
        <p:blipFill>
          <a:blip r:embed="rId2"/>
          <a:srcRect/>
          <a:stretch>
            <a:fillRect/>
          </a:stretch>
        </p:blipFill>
        <p:spPr bwMode="auto">
          <a:xfrm>
            <a:off x="1562100" y="9715500"/>
            <a:ext cx="9525" cy="9525"/>
          </a:xfrm>
          <a:prstGeom prst="rect">
            <a:avLst/>
          </a:prstGeom>
          <a:noFill/>
          <a:ln w="9525">
            <a:noFill/>
            <a:miter lim="800000"/>
            <a:headEnd/>
            <a:tailEnd/>
          </a:ln>
        </p:spPr>
      </p:pic>
      <p:pic>
        <p:nvPicPr>
          <p:cNvPr id="49209" name="Picture 57" descr="http://investing.businessweek.com/research/images/px.gif"/>
          <p:cNvPicPr>
            <a:picLocks noChangeAspect="1" noChangeArrowheads="1"/>
          </p:cNvPicPr>
          <p:nvPr/>
        </p:nvPicPr>
        <p:blipFill>
          <a:blip r:embed="rId2"/>
          <a:srcRect/>
          <a:stretch>
            <a:fillRect/>
          </a:stretch>
        </p:blipFill>
        <p:spPr bwMode="auto">
          <a:xfrm>
            <a:off x="1581150" y="9715500"/>
            <a:ext cx="9525" cy="9525"/>
          </a:xfrm>
          <a:prstGeom prst="rect">
            <a:avLst/>
          </a:prstGeom>
          <a:noFill/>
          <a:ln w="9525">
            <a:noFill/>
            <a:miter lim="800000"/>
            <a:headEnd/>
            <a:tailEnd/>
          </a:ln>
        </p:spPr>
      </p:pic>
      <p:pic>
        <p:nvPicPr>
          <p:cNvPr id="49210" name="Picture 58" descr="http://investing.businessweek.com/research/images/px.gif"/>
          <p:cNvPicPr>
            <a:picLocks noChangeAspect="1" noChangeArrowheads="1"/>
          </p:cNvPicPr>
          <p:nvPr/>
        </p:nvPicPr>
        <p:blipFill>
          <a:blip r:embed="rId2"/>
          <a:srcRect/>
          <a:stretch>
            <a:fillRect/>
          </a:stretch>
        </p:blipFill>
        <p:spPr bwMode="auto">
          <a:xfrm>
            <a:off x="1600200" y="9715500"/>
            <a:ext cx="9525" cy="9525"/>
          </a:xfrm>
          <a:prstGeom prst="rect">
            <a:avLst/>
          </a:prstGeom>
          <a:noFill/>
          <a:ln w="9525">
            <a:noFill/>
            <a:miter lim="800000"/>
            <a:headEnd/>
            <a:tailEnd/>
          </a:ln>
        </p:spPr>
      </p:pic>
      <p:pic>
        <p:nvPicPr>
          <p:cNvPr id="49211" name="Picture 59" descr="http://investing.businessweek.com/research/images/px.gif"/>
          <p:cNvPicPr>
            <a:picLocks noChangeAspect="1" noChangeArrowheads="1"/>
          </p:cNvPicPr>
          <p:nvPr/>
        </p:nvPicPr>
        <p:blipFill>
          <a:blip r:embed="rId2"/>
          <a:srcRect/>
          <a:stretch>
            <a:fillRect/>
          </a:stretch>
        </p:blipFill>
        <p:spPr bwMode="auto">
          <a:xfrm>
            <a:off x="1619250" y="9715500"/>
            <a:ext cx="9525" cy="9525"/>
          </a:xfrm>
          <a:prstGeom prst="rect">
            <a:avLst/>
          </a:prstGeom>
          <a:noFill/>
          <a:ln w="9525">
            <a:noFill/>
            <a:miter lim="800000"/>
            <a:headEnd/>
            <a:tailEnd/>
          </a:ln>
        </p:spPr>
      </p:pic>
      <p:pic>
        <p:nvPicPr>
          <p:cNvPr id="49212" name="Picture 60" descr="http://investing.businessweek.com/research/images/px.gif"/>
          <p:cNvPicPr>
            <a:picLocks noChangeAspect="1" noChangeArrowheads="1"/>
          </p:cNvPicPr>
          <p:nvPr/>
        </p:nvPicPr>
        <p:blipFill>
          <a:blip r:embed="rId2"/>
          <a:srcRect/>
          <a:stretch>
            <a:fillRect/>
          </a:stretch>
        </p:blipFill>
        <p:spPr bwMode="auto">
          <a:xfrm>
            <a:off x="1638300" y="9715500"/>
            <a:ext cx="9525" cy="9525"/>
          </a:xfrm>
          <a:prstGeom prst="rect">
            <a:avLst/>
          </a:prstGeom>
          <a:noFill/>
          <a:ln w="9525">
            <a:noFill/>
            <a:miter lim="800000"/>
            <a:headEnd/>
            <a:tailEnd/>
          </a:ln>
        </p:spPr>
      </p:pic>
      <p:pic>
        <p:nvPicPr>
          <p:cNvPr id="49213" name="Picture 61" descr="http://investing.businessweek.com/research/images/px.gif"/>
          <p:cNvPicPr>
            <a:picLocks noChangeAspect="1" noChangeArrowheads="1"/>
          </p:cNvPicPr>
          <p:nvPr/>
        </p:nvPicPr>
        <p:blipFill>
          <a:blip r:embed="rId2"/>
          <a:srcRect/>
          <a:stretch>
            <a:fillRect/>
          </a:stretch>
        </p:blipFill>
        <p:spPr bwMode="auto">
          <a:xfrm>
            <a:off x="1657350" y="9715500"/>
            <a:ext cx="9525" cy="9525"/>
          </a:xfrm>
          <a:prstGeom prst="rect">
            <a:avLst/>
          </a:prstGeom>
          <a:noFill/>
          <a:ln w="9525">
            <a:noFill/>
            <a:miter lim="800000"/>
            <a:headEnd/>
            <a:tailEnd/>
          </a:ln>
        </p:spPr>
      </p:pic>
      <p:pic>
        <p:nvPicPr>
          <p:cNvPr id="49214" name="Picture 62" descr="http://investing.businessweek.com/research/images/px.gif"/>
          <p:cNvPicPr>
            <a:picLocks noChangeAspect="1" noChangeArrowheads="1"/>
          </p:cNvPicPr>
          <p:nvPr/>
        </p:nvPicPr>
        <p:blipFill>
          <a:blip r:embed="rId2"/>
          <a:srcRect/>
          <a:stretch>
            <a:fillRect/>
          </a:stretch>
        </p:blipFill>
        <p:spPr bwMode="auto">
          <a:xfrm>
            <a:off x="1676400" y="9715500"/>
            <a:ext cx="9525" cy="9525"/>
          </a:xfrm>
          <a:prstGeom prst="rect">
            <a:avLst/>
          </a:prstGeom>
          <a:noFill/>
          <a:ln w="9525">
            <a:noFill/>
            <a:miter lim="800000"/>
            <a:headEnd/>
            <a:tailEnd/>
          </a:ln>
        </p:spPr>
      </p:pic>
      <p:pic>
        <p:nvPicPr>
          <p:cNvPr id="49215" name="Picture 63" descr="http://investing.businessweek.com/research/images/px.gif"/>
          <p:cNvPicPr>
            <a:picLocks noChangeAspect="1" noChangeArrowheads="1"/>
          </p:cNvPicPr>
          <p:nvPr/>
        </p:nvPicPr>
        <p:blipFill>
          <a:blip r:embed="rId2"/>
          <a:srcRect/>
          <a:stretch>
            <a:fillRect/>
          </a:stretch>
        </p:blipFill>
        <p:spPr bwMode="auto">
          <a:xfrm>
            <a:off x="1695450" y="9715500"/>
            <a:ext cx="9525" cy="9525"/>
          </a:xfrm>
          <a:prstGeom prst="rect">
            <a:avLst/>
          </a:prstGeom>
          <a:noFill/>
          <a:ln w="9525">
            <a:noFill/>
            <a:miter lim="800000"/>
            <a:headEnd/>
            <a:tailEnd/>
          </a:ln>
        </p:spPr>
      </p:pic>
      <p:pic>
        <p:nvPicPr>
          <p:cNvPr id="49216" name="Picture 64" descr="http://investing.businessweek.com/research/images/px.gif"/>
          <p:cNvPicPr>
            <a:picLocks noChangeAspect="1" noChangeArrowheads="1"/>
          </p:cNvPicPr>
          <p:nvPr/>
        </p:nvPicPr>
        <p:blipFill>
          <a:blip r:embed="rId2"/>
          <a:srcRect/>
          <a:stretch>
            <a:fillRect/>
          </a:stretch>
        </p:blipFill>
        <p:spPr bwMode="auto">
          <a:xfrm>
            <a:off x="1714500" y="9715500"/>
            <a:ext cx="9525" cy="9525"/>
          </a:xfrm>
          <a:prstGeom prst="rect">
            <a:avLst/>
          </a:prstGeom>
          <a:noFill/>
          <a:ln w="9525">
            <a:noFill/>
            <a:miter lim="800000"/>
            <a:headEnd/>
            <a:tailEnd/>
          </a:ln>
        </p:spPr>
      </p:pic>
      <p:pic>
        <p:nvPicPr>
          <p:cNvPr id="49217" name="Picture 65" descr="http://investing.businessweek.com/research/images/px.gif"/>
          <p:cNvPicPr>
            <a:picLocks noChangeAspect="1" noChangeArrowheads="1"/>
          </p:cNvPicPr>
          <p:nvPr/>
        </p:nvPicPr>
        <p:blipFill>
          <a:blip r:embed="rId2"/>
          <a:srcRect/>
          <a:stretch>
            <a:fillRect/>
          </a:stretch>
        </p:blipFill>
        <p:spPr bwMode="auto">
          <a:xfrm>
            <a:off x="1733550" y="9715500"/>
            <a:ext cx="9525" cy="9525"/>
          </a:xfrm>
          <a:prstGeom prst="rect">
            <a:avLst/>
          </a:prstGeom>
          <a:noFill/>
          <a:ln w="9525">
            <a:noFill/>
            <a:miter lim="800000"/>
            <a:headEnd/>
            <a:tailEnd/>
          </a:ln>
        </p:spPr>
      </p:pic>
      <p:pic>
        <p:nvPicPr>
          <p:cNvPr id="49218" name="Picture 66" descr="http://investing.businessweek.com/research/images/px.gif"/>
          <p:cNvPicPr>
            <a:picLocks noChangeAspect="1" noChangeArrowheads="1"/>
          </p:cNvPicPr>
          <p:nvPr/>
        </p:nvPicPr>
        <p:blipFill>
          <a:blip r:embed="rId2"/>
          <a:srcRect/>
          <a:stretch>
            <a:fillRect/>
          </a:stretch>
        </p:blipFill>
        <p:spPr bwMode="auto">
          <a:xfrm>
            <a:off x="1752600" y="9715500"/>
            <a:ext cx="9525" cy="9525"/>
          </a:xfrm>
          <a:prstGeom prst="rect">
            <a:avLst/>
          </a:prstGeom>
          <a:noFill/>
          <a:ln w="9525">
            <a:noFill/>
            <a:miter lim="800000"/>
            <a:headEnd/>
            <a:tailEnd/>
          </a:ln>
        </p:spPr>
      </p:pic>
      <p:pic>
        <p:nvPicPr>
          <p:cNvPr id="49219" name="Picture 67" descr="http://investing.businessweek.com/research/images/px.gif"/>
          <p:cNvPicPr>
            <a:picLocks noChangeAspect="1" noChangeArrowheads="1"/>
          </p:cNvPicPr>
          <p:nvPr/>
        </p:nvPicPr>
        <p:blipFill>
          <a:blip r:embed="rId2"/>
          <a:srcRect/>
          <a:stretch>
            <a:fillRect/>
          </a:stretch>
        </p:blipFill>
        <p:spPr bwMode="auto">
          <a:xfrm>
            <a:off x="1771650" y="9715500"/>
            <a:ext cx="9525" cy="9525"/>
          </a:xfrm>
          <a:prstGeom prst="rect">
            <a:avLst/>
          </a:prstGeom>
          <a:noFill/>
          <a:ln w="9525">
            <a:noFill/>
            <a:miter lim="800000"/>
            <a:headEnd/>
            <a:tailEnd/>
          </a:ln>
        </p:spPr>
      </p:pic>
      <p:pic>
        <p:nvPicPr>
          <p:cNvPr id="49220" name="Picture 68" descr="http://investing.businessweek.com/research/images/px.gif"/>
          <p:cNvPicPr>
            <a:picLocks noChangeAspect="1" noChangeArrowheads="1"/>
          </p:cNvPicPr>
          <p:nvPr/>
        </p:nvPicPr>
        <p:blipFill>
          <a:blip r:embed="rId2"/>
          <a:srcRect/>
          <a:stretch>
            <a:fillRect/>
          </a:stretch>
        </p:blipFill>
        <p:spPr bwMode="auto">
          <a:xfrm>
            <a:off x="1790700" y="9715500"/>
            <a:ext cx="9525" cy="9525"/>
          </a:xfrm>
          <a:prstGeom prst="rect">
            <a:avLst/>
          </a:prstGeom>
          <a:noFill/>
          <a:ln w="9525">
            <a:noFill/>
            <a:miter lim="800000"/>
            <a:headEnd/>
            <a:tailEnd/>
          </a:ln>
        </p:spPr>
      </p:pic>
      <p:pic>
        <p:nvPicPr>
          <p:cNvPr id="49221" name="Picture 69" descr="http://investing.businessweek.com/research/images/px.gif"/>
          <p:cNvPicPr>
            <a:picLocks noChangeAspect="1" noChangeArrowheads="1"/>
          </p:cNvPicPr>
          <p:nvPr/>
        </p:nvPicPr>
        <p:blipFill>
          <a:blip r:embed="rId2"/>
          <a:srcRect/>
          <a:stretch>
            <a:fillRect/>
          </a:stretch>
        </p:blipFill>
        <p:spPr bwMode="auto">
          <a:xfrm>
            <a:off x="1809750" y="9715500"/>
            <a:ext cx="9525" cy="9525"/>
          </a:xfrm>
          <a:prstGeom prst="rect">
            <a:avLst/>
          </a:prstGeom>
          <a:noFill/>
          <a:ln w="9525">
            <a:noFill/>
            <a:miter lim="800000"/>
            <a:headEnd/>
            <a:tailEnd/>
          </a:ln>
        </p:spPr>
      </p:pic>
      <p:pic>
        <p:nvPicPr>
          <p:cNvPr id="49222" name="Picture 70" descr="http://investing.businessweek.com/research/images/px.gif"/>
          <p:cNvPicPr>
            <a:picLocks noChangeAspect="1" noChangeArrowheads="1"/>
          </p:cNvPicPr>
          <p:nvPr/>
        </p:nvPicPr>
        <p:blipFill>
          <a:blip r:embed="rId2"/>
          <a:srcRect/>
          <a:stretch>
            <a:fillRect/>
          </a:stretch>
        </p:blipFill>
        <p:spPr bwMode="auto">
          <a:xfrm>
            <a:off x="1828800" y="9715500"/>
            <a:ext cx="9525" cy="9525"/>
          </a:xfrm>
          <a:prstGeom prst="rect">
            <a:avLst/>
          </a:prstGeom>
          <a:noFill/>
          <a:ln w="9525">
            <a:noFill/>
            <a:miter lim="800000"/>
            <a:headEnd/>
            <a:tailEnd/>
          </a:ln>
        </p:spPr>
      </p:pic>
      <p:pic>
        <p:nvPicPr>
          <p:cNvPr id="49223" name="Picture 71" descr="http://investing.businessweek.com/research/images/px.gif"/>
          <p:cNvPicPr>
            <a:picLocks noChangeAspect="1" noChangeArrowheads="1"/>
          </p:cNvPicPr>
          <p:nvPr/>
        </p:nvPicPr>
        <p:blipFill>
          <a:blip r:embed="rId2"/>
          <a:srcRect/>
          <a:stretch>
            <a:fillRect/>
          </a:stretch>
        </p:blipFill>
        <p:spPr bwMode="auto">
          <a:xfrm>
            <a:off x="1847850" y="9715500"/>
            <a:ext cx="9525" cy="9525"/>
          </a:xfrm>
          <a:prstGeom prst="rect">
            <a:avLst/>
          </a:prstGeom>
          <a:noFill/>
          <a:ln w="9525">
            <a:noFill/>
            <a:miter lim="800000"/>
            <a:headEnd/>
            <a:tailEnd/>
          </a:ln>
        </p:spPr>
      </p:pic>
      <p:pic>
        <p:nvPicPr>
          <p:cNvPr id="49224" name="Picture 72" descr="http://investing.businessweek.com/research/images/px.gif"/>
          <p:cNvPicPr>
            <a:picLocks noChangeAspect="1" noChangeArrowheads="1"/>
          </p:cNvPicPr>
          <p:nvPr/>
        </p:nvPicPr>
        <p:blipFill>
          <a:blip r:embed="rId2"/>
          <a:srcRect/>
          <a:stretch>
            <a:fillRect/>
          </a:stretch>
        </p:blipFill>
        <p:spPr bwMode="auto">
          <a:xfrm>
            <a:off x="1866900" y="9715500"/>
            <a:ext cx="9525" cy="9525"/>
          </a:xfrm>
          <a:prstGeom prst="rect">
            <a:avLst/>
          </a:prstGeom>
          <a:noFill/>
          <a:ln w="9525">
            <a:noFill/>
            <a:miter lim="800000"/>
            <a:headEnd/>
            <a:tailEnd/>
          </a:ln>
        </p:spPr>
      </p:pic>
      <p:pic>
        <p:nvPicPr>
          <p:cNvPr id="49225" name="Picture 73" descr="http://investing.businessweek.com/research/images/px.gif"/>
          <p:cNvPicPr>
            <a:picLocks noChangeAspect="1" noChangeArrowheads="1"/>
          </p:cNvPicPr>
          <p:nvPr/>
        </p:nvPicPr>
        <p:blipFill>
          <a:blip r:embed="rId2"/>
          <a:srcRect/>
          <a:stretch>
            <a:fillRect/>
          </a:stretch>
        </p:blipFill>
        <p:spPr bwMode="auto">
          <a:xfrm>
            <a:off x="1885950" y="9715500"/>
            <a:ext cx="9525" cy="9525"/>
          </a:xfrm>
          <a:prstGeom prst="rect">
            <a:avLst/>
          </a:prstGeom>
          <a:noFill/>
          <a:ln w="9525">
            <a:noFill/>
            <a:miter lim="800000"/>
            <a:headEnd/>
            <a:tailEnd/>
          </a:ln>
        </p:spPr>
      </p:pic>
      <p:pic>
        <p:nvPicPr>
          <p:cNvPr id="49226" name="Picture 74" descr="http://investing.businessweek.com/research/images/px.gif"/>
          <p:cNvPicPr>
            <a:picLocks noChangeAspect="1" noChangeArrowheads="1"/>
          </p:cNvPicPr>
          <p:nvPr/>
        </p:nvPicPr>
        <p:blipFill>
          <a:blip r:embed="rId2"/>
          <a:srcRect/>
          <a:stretch>
            <a:fillRect/>
          </a:stretch>
        </p:blipFill>
        <p:spPr bwMode="auto">
          <a:xfrm>
            <a:off x="1905000" y="9715500"/>
            <a:ext cx="9525" cy="9525"/>
          </a:xfrm>
          <a:prstGeom prst="rect">
            <a:avLst/>
          </a:prstGeom>
          <a:noFill/>
          <a:ln w="9525">
            <a:noFill/>
            <a:miter lim="800000"/>
            <a:headEnd/>
            <a:tailEnd/>
          </a:ln>
        </p:spPr>
      </p:pic>
      <p:pic>
        <p:nvPicPr>
          <p:cNvPr id="49227" name="Picture 75" descr="http://investing.businessweek.com/research/images/px.gif"/>
          <p:cNvPicPr>
            <a:picLocks noChangeAspect="1" noChangeArrowheads="1"/>
          </p:cNvPicPr>
          <p:nvPr/>
        </p:nvPicPr>
        <p:blipFill>
          <a:blip r:embed="rId2"/>
          <a:srcRect/>
          <a:stretch>
            <a:fillRect/>
          </a:stretch>
        </p:blipFill>
        <p:spPr bwMode="auto">
          <a:xfrm>
            <a:off x="1924050" y="9715500"/>
            <a:ext cx="9525" cy="9525"/>
          </a:xfrm>
          <a:prstGeom prst="rect">
            <a:avLst/>
          </a:prstGeom>
          <a:noFill/>
          <a:ln w="9525">
            <a:noFill/>
            <a:miter lim="800000"/>
            <a:headEnd/>
            <a:tailEnd/>
          </a:ln>
        </p:spPr>
      </p:pic>
      <p:pic>
        <p:nvPicPr>
          <p:cNvPr id="49228" name="Picture 76" descr="http://investing.businessweek.com/research/images/px.gif"/>
          <p:cNvPicPr>
            <a:picLocks noChangeAspect="1" noChangeArrowheads="1"/>
          </p:cNvPicPr>
          <p:nvPr/>
        </p:nvPicPr>
        <p:blipFill>
          <a:blip r:embed="rId2"/>
          <a:srcRect/>
          <a:stretch>
            <a:fillRect/>
          </a:stretch>
        </p:blipFill>
        <p:spPr bwMode="auto">
          <a:xfrm>
            <a:off x="1943100" y="9715500"/>
            <a:ext cx="9525" cy="9525"/>
          </a:xfrm>
          <a:prstGeom prst="rect">
            <a:avLst/>
          </a:prstGeom>
          <a:noFill/>
          <a:ln w="9525">
            <a:noFill/>
            <a:miter lim="800000"/>
            <a:headEnd/>
            <a:tailEnd/>
          </a:ln>
        </p:spPr>
      </p:pic>
      <p:pic>
        <p:nvPicPr>
          <p:cNvPr id="49229" name="Picture 77" descr="http://investing.businessweek.com/research/images/px.gif"/>
          <p:cNvPicPr>
            <a:picLocks noChangeAspect="1" noChangeArrowheads="1"/>
          </p:cNvPicPr>
          <p:nvPr/>
        </p:nvPicPr>
        <p:blipFill>
          <a:blip r:embed="rId2"/>
          <a:srcRect/>
          <a:stretch>
            <a:fillRect/>
          </a:stretch>
        </p:blipFill>
        <p:spPr bwMode="auto">
          <a:xfrm>
            <a:off x="1962150" y="9715500"/>
            <a:ext cx="9525" cy="9525"/>
          </a:xfrm>
          <a:prstGeom prst="rect">
            <a:avLst/>
          </a:prstGeom>
          <a:noFill/>
          <a:ln w="9525">
            <a:noFill/>
            <a:miter lim="800000"/>
            <a:headEnd/>
            <a:tailEnd/>
          </a:ln>
        </p:spPr>
      </p:pic>
      <p:graphicFrame>
        <p:nvGraphicFramePr>
          <p:cNvPr id="79" name="Group 3"/>
          <p:cNvGraphicFramePr>
            <a:graphicFrameLocks/>
          </p:cNvGraphicFramePr>
          <p:nvPr/>
        </p:nvGraphicFramePr>
        <p:xfrm>
          <a:off x="228600" y="1219200"/>
          <a:ext cx="8610600" cy="5063724"/>
        </p:xfrm>
        <a:graphic>
          <a:graphicData uri="http://schemas.openxmlformats.org/drawingml/2006/table">
            <a:tbl>
              <a:tblPr/>
              <a:tblGrid>
                <a:gridCol w="2819400"/>
                <a:gridCol w="3000728"/>
                <a:gridCol w="1342672"/>
                <a:gridCol w="1447800"/>
              </a:tblGrid>
              <a:tr h="505257">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Area of Objectives</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Measure or Target</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Time</a:t>
                      </a:r>
                    </a:p>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Expectation</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Primary Responsibility</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0543">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Customers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1    Value perception;  EDLP or value-based</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Customer Survey results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Yearly</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CMO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2    Customer satisfaction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 of returns &amp; consumer complaints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monthly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CMO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4435">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Employees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1   Quality and service training</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of on site training, off site retreats, &amp; webinars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Yearly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EVP,  People Division</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2  Employee Satisfaction</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Employee Survey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Yearly</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EVP, People Division</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3. Reduction in number of lawsuits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of complaints, grievances and legal actions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continually</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General Counsel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59911">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Operations/Processes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1   Reduce fuel consumption</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Miles traveled reduce by 5% , Fossil Fuel use reduce by 10%</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Quarterly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EVP, logistics and supply chain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2  Increase inventory efficiency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Inventory turns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Quarterly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CMO</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0003">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Business Ethics/Natural Environment</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1    Sustainability Program</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volume of recyclable materials per store, addition of local foods (20% of produce), use of renewable energy  (30%)</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Quarterly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CIO</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2   Corporate giving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donated to local social causes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Yearly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CIO</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1532">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kern="1200" cap="none" normalizeH="0" baseline="0" dirty="0" smtClean="0">
                          <a:ln>
                            <a:noFill/>
                          </a:ln>
                          <a:solidFill>
                            <a:schemeClr val="tx1"/>
                          </a:solidFill>
                          <a:effectLst/>
                          <a:latin typeface="Arial" charset="0"/>
                          <a:ea typeface="+mn-ea"/>
                          <a:cs typeface="Arial" charset="0"/>
                        </a:rPr>
                        <a:t>Financial</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4800">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1   Sales increase</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Min 2% per qtr, 10% per annum</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Quarterly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CMO</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0428">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2    Ratio analysis</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 meet established targets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Yearly </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kern="1200" cap="none" normalizeH="0" baseline="0" dirty="0" smtClean="0">
                          <a:ln>
                            <a:noFill/>
                          </a:ln>
                          <a:solidFill>
                            <a:schemeClr val="tx1"/>
                          </a:solidFill>
                          <a:effectLst/>
                          <a:latin typeface="Arial" charset="0"/>
                          <a:ea typeface="+mn-ea"/>
                          <a:cs typeface="Arial" charset="0"/>
                        </a:rPr>
                        <a:t>CFO</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Updates and Afterthoughts</a:t>
            </a:r>
            <a:endParaRPr lang="en-US" dirty="0"/>
          </a:p>
        </p:txBody>
      </p:sp>
      <p:sp>
        <p:nvSpPr>
          <p:cNvPr id="4" name="Date Placeholder 3"/>
          <p:cNvSpPr>
            <a:spLocks noGrp="1"/>
          </p:cNvSpPr>
          <p:nvPr>
            <p:ph type="dt" sz="half" idx="10"/>
          </p:nvPr>
        </p:nvSpPr>
        <p:spPr/>
        <p:txBody>
          <a:bodyPr/>
          <a:lstStyle/>
          <a:p>
            <a:fld id="{F01FB98E-C9F9-4FE8-965C-26DC97185D3A}"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51</a:t>
            </a:fld>
            <a:endParaRPr lang="en-US"/>
          </a:p>
        </p:txBody>
      </p:sp>
      <p:pic>
        <p:nvPicPr>
          <p:cNvPr id="7" name="Picture 6" descr="Variety_Great_Value.jpg"/>
          <p:cNvPicPr>
            <a:picLocks noChangeAspect="1"/>
          </p:cNvPicPr>
          <p:nvPr/>
        </p:nvPicPr>
        <p:blipFill>
          <a:blip r:embed="rId2" cstate="print"/>
          <a:stretch>
            <a:fillRect/>
          </a:stretch>
        </p:blipFill>
        <p:spPr>
          <a:xfrm>
            <a:off x="1219200" y="304800"/>
            <a:ext cx="6705600" cy="3549498"/>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1FB98E-C9F9-4FE8-965C-26DC97185D3A}" type="datetime1">
              <a:rPr lang="en-US" smtClean="0"/>
              <a:pPr/>
              <a:t>2/14/2017</a:t>
            </a:fld>
            <a:endParaRPr lang="en-US"/>
          </a:p>
        </p:txBody>
      </p:sp>
      <p:sp>
        <p:nvSpPr>
          <p:cNvPr id="5" name="Footer Placeholder 4"/>
          <p:cNvSpPr>
            <a:spLocks noGrp="1"/>
          </p:cNvSpPr>
          <p:nvPr>
            <p:ph type="ftr" sz="quarter" idx="11"/>
          </p:nvPr>
        </p:nvSpPr>
        <p:spPr/>
        <p:txBody>
          <a:bodyPr/>
          <a:lstStyle/>
          <a:p>
            <a:r>
              <a:rPr lang="en-US" smtClean="0"/>
              <a:t>(R) Tony Gauvin, UMFK, 2012</a:t>
            </a:r>
            <a:endParaRPr lang="en-US"/>
          </a:p>
        </p:txBody>
      </p:sp>
      <p:sp>
        <p:nvSpPr>
          <p:cNvPr id="6" name="Slide Number Placeholder 5"/>
          <p:cNvSpPr>
            <a:spLocks noGrp="1"/>
          </p:cNvSpPr>
          <p:nvPr>
            <p:ph type="sldNum" sz="quarter" idx="12"/>
          </p:nvPr>
        </p:nvSpPr>
        <p:spPr/>
        <p:txBody>
          <a:bodyPr/>
          <a:lstStyle/>
          <a:p>
            <a:fld id="{B9EC2AB6-B5A3-4AB0-BD20-FF253FCB8159}" type="slidenum">
              <a:rPr lang="en-US" smtClean="0"/>
              <a:pPr/>
              <a:t>52</a:t>
            </a:fld>
            <a:endParaRPr lang="en-US"/>
          </a:p>
        </p:txBody>
      </p:sp>
      <p:sp>
        <p:nvSpPr>
          <p:cNvPr id="7" name="Rectangle 6"/>
          <p:cNvSpPr/>
          <p:nvPr/>
        </p:nvSpPr>
        <p:spPr>
          <a:xfrm>
            <a:off x="685800" y="838201"/>
            <a:ext cx="7620000" cy="2031325"/>
          </a:xfrm>
          <a:prstGeom prst="rect">
            <a:avLst/>
          </a:prstGeom>
        </p:spPr>
        <p:txBody>
          <a:bodyPr wrap="square">
            <a:spAutoFit/>
          </a:bodyPr>
          <a:lstStyle/>
          <a:p>
            <a:r>
              <a:rPr lang="en-US" b="1" dirty="0" smtClean="0"/>
              <a:t>The 21st century – one of the most successful retailers in the world</a:t>
            </a:r>
          </a:p>
          <a:p>
            <a:endParaRPr lang="en-US" b="1" dirty="0"/>
          </a:p>
          <a:p>
            <a:endParaRPr lang="en-US" b="1" dirty="0" smtClean="0"/>
          </a:p>
          <a:p>
            <a:r>
              <a:rPr lang="en-US" dirty="0" smtClean="0"/>
              <a:t>Today, 10,130 stores and club locations in 27 countries employ 2.2 million associates, serving more than 176 million customers a year. Our history is a perfect example of how to manage growth without losing sight of your values. Our most basic value has always been, and always will be, customer service.</a:t>
            </a:r>
            <a:endParaRPr lang="en-US" dirty="0"/>
          </a:p>
        </p:txBody>
      </p:sp>
      <p:sp>
        <p:nvSpPr>
          <p:cNvPr id="8" name="Rectangle 7"/>
          <p:cNvSpPr/>
          <p:nvPr/>
        </p:nvSpPr>
        <p:spPr>
          <a:xfrm>
            <a:off x="685800" y="3505200"/>
            <a:ext cx="7543800" cy="2585323"/>
          </a:xfrm>
          <a:prstGeom prst="rect">
            <a:avLst/>
          </a:prstGeom>
        </p:spPr>
        <p:txBody>
          <a:bodyPr wrap="square">
            <a:spAutoFit/>
          </a:bodyPr>
          <a:lstStyle/>
          <a:p>
            <a:r>
              <a:rPr lang="en-US" b="1" dirty="0" smtClean="0"/>
              <a:t>Sam’s secret — give your customers what they want</a:t>
            </a:r>
          </a:p>
          <a:p>
            <a:endParaRPr lang="en-US" b="1" dirty="0"/>
          </a:p>
          <a:p>
            <a:endParaRPr lang="en-US" b="1" dirty="0" smtClean="0"/>
          </a:p>
          <a:p>
            <a:r>
              <a:rPr lang="en-US" dirty="0" smtClean="0"/>
              <a:t>In his autobiography, Sam said, "… if you think about it from the point of view of the customer, you want everything: a wide assortment of quality merchandise; the lowest possible prices; guaranteed satisfaction; friendly, knowledgeable service; convenient hours; and a pleasant shopping experience. You love it when a store exceeds your expectations, and you hate it when a store inconveniences you, gives you a hard time, or pretends you're invisible."</a:t>
            </a:r>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53</a:t>
            </a:fld>
            <a:endParaRPr lang="en-US"/>
          </a:p>
        </p:txBody>
      </p:sp>
      <p:pic>
        <p:nvPicPr>
          <p:cNvPr id="5" name="Picture 4" descr="Walmart_Hybrid_Assist_Truck.jpg"/>
          <p:cNvPicPr>
            <a:picLocks noChangeAspect="1"/>
          </p:cNvPicPr>
          <p:nvPr/>
        </p:nvPicPr>
        <p:blipFill>
          <a:blip r:embed="rId2" cstate="print"/>
          <a:stretch>
            <a:fillRect/>
          </a:stretch>
        </p:blipFill>
        <p:spPr>
          <a:xfrm>
            <a:off x="381000" y="304800"/>
            <a:ext cx="3121152" cy="2081784"/>
          </a:xfrm>
          <a:prstGeom prst="rect">
            <a:avLst/>
          </a:prstGeom>
        </p:spPr>
      </p:pic>
      <p:pic>
        <p:nvPicPr>
          <p:cNvPr id="6" name="Picture 5" descr="Walmart_Organics_Bell_Peppers.jpg"/>
          <p:cNvPicPr>
            <a:picLocks noChangeAspect="1"/>
          </p:cNvPicPr>
          <p:nvPr/>
        </p:nvPicPr>
        <p:blipFill>
          <a:blip r:embed="rId3" cstate="print"/>
          <a:stretch>
            <a:fillRect/>
          </a:stretch>
        </p:blipFill>
        <p:spPr>
          <a:xfrm>
            <a:off x="3733800" y="228600"/>
            <a:ext cx="3427725" cy="2278799"/>
          </a:xfrm>
          <a:prstGeom prst="rect">
            <a:avLst/>
          </a:prstGeom>
        </p:spPr>
      </p:pic>
      <p:pic>
        <p:nvPicPr>
          <p:cNvPr id="7" name="Picture 6" descr="Walmart_s_locally_grown_produc.jpg"/>
          <p:cNvPicPr>
            <a:picLocks noChangeAspect="1"/>
          </p:cNvPicPr>
          <p:nvPr/>
        </p:nvPicPr>
        <p:blipFill>
          <a:blip r:embed="rId4" cstate="print"/>
          <a:stretch>
            <a:fillRect/>
          </a:stretch>
        </p:blipFill>
        <p:spPr>
          <a:xfrm>
            <a:off x="457200" y="2286000"/>
            <a:ext cx="3121152" cy="2081784"/>
          </a:xfrm>
          <a:prstGeom prst="rect">
            <a:avLst/>
          </a:prstGeom>
        </p:spPr>
      </p:pic>
      <p:pic>
        <p:nvPicPr>
          <p:cNvPr id="8" name="Picture 7" descr="Truck_with_aerodynamic_package.jpg"/>
          <p:cNvPicPr>
            <a:picLocks noChangeAspect="1"/>
          </p:cNvPicPr>
          <p:nvPr/>
        </p:nvPicPr>
        <p:blipFill>
          <a:blip r:embed="rId5" cstate="print"/>
          <a:stretch>
            <a:fillRect/>
          </a:stretch>
        </p:blipFill>
        <p:spPr>
          <a:xfrm>
            <a:off x="5715000" y="2590800"/>
            <a:ext cx="2638746" cy="1752600"/>
          </a:xfrm>
          <a:prstGeom prst="rect">
            <a:avLst/>
          </a:prstGeom>
        </p:spPr>
      </p:pic>
      <p:pic>
        <p:nvPicPr>
          <p:cNvPr id="64514" name="Picture 2" descr="http://walmartstores.com/Media/Cache/rx4307_6bfi8bfj8efrro8zfpni8tyfhxxxxxx8u9fi87fdk8atfxs3aw8tufhxxxxxx.jpg"/>
          <p:cNvPicPr>
            <a:picLocks noChangeAspect="1" noChangeArrowheads="1"/>
          </p:cNvPicPr>
          <p:nvPr/>
        </p:nvPicPr>
        <p:blipFill>
          <a:blip r:embed="rId6" cstate="print"/>
          <a:srcRect/>
          <a:stretch>
            <a:fillRect/>
          </a:stretch>
        </p:blipFill>
        <p:spPr bwMode="auto">
          <a:xfrm>
            <a:off x="304800" y="4572000"/>
            <a:ext cx="2307642" cy="1737682"/>
          </a:xfrm>
          <a:prstGeom prst="rect">
            <a:avLst/>
          </a:prstGeom>
          <a:noFill/>
        </p:spPr>
      </p:pic>
      <p:pic>
        <p:nvPicPr>
          <p:cNvPr id="64516" name="Picture 4" descr="http://walmartstores.com/Media/Cache/rx4852_6bfi8bfj8efoij8zfi8tyfhxxxxxx8u9fi87fdk8atfxs3aw8tufhxxxxxx.jpg"/>
          <p:cNvPicPr>
            <a:picLocks noChangeAspect="1" noChangeArrowheads="1"/>
          </p:cNvPicPr>
          <p:nvPr/>
        </p:nvPicPr>
        <p:blipFill>
          <a:blip r:embed="rId7" cstate="print"/>
          <a:srcRect/>
          <a:stretch>
            <a:fillRect/>
          </a:stretch>
        </p:blipFill>
        <p:spPr bwMode="auto">
          <a:xfrm>
            <a:off x="4267200" y="4419600"/>
            <a:ext cx="3057526" cy="1831463"/>
          </a:xfrm>
          <a:prstGeom prst="rect">
            <a:avLst/>
          </a:prstGeom>
          <a:noFill/>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54</a:t>
            </a:fld>
            <a:endParaRPr lang="en-US"/>
          </a:p>
        </p:txBody>
      </p:sp>
      <p:pic>
        <p:nvPicPr>
          <p:cNvPr id="68610" name="Picture 2" descr="http://walmartstores.com/Media/Cache/rx4172_6bfi8bfj8efjiij8zfpni8tyfhxxxxxx8u9fi87fdk8atfxs3aw8tufhxxxxxx.jpg"/>
          <p:cNvPicPr>
            <a:picLocks noChangeAspect="1" noChangeArrowheads="1"/>
          </p:cNvPicPr>
          <p:nvPr/>
        </p:nvPicPr>
        <p:blipFill>
          <a:blip r:embed="rId2" cstate="print"/>
          <a:srcRect/>
          <a:stretch>
            <a:fillRect/>
          </a:stretch>
        </p:blipFill>
        <p:spPr bwMode="auto">
          <a:xfrm>
            <a:off x="381000" y="152400"/>
            <a:ext cx="4169766" cy="3124200"/>
          </a:xfrm>
          <a:prstGeom prst="rect">
            <a:avLst/>
          </a:prstGeom>
          <a:noFill/>
        </p:spPr>
      </p:pic>
      <p:pic>
        <p:nvPicPr>
          <p:cNvPr id="68612" name="Picture 4" descr="http://walmartstores.com/Media/Cache/rx879_6bfi8bfj8efjiii8zfpni8tyfhxxxxxx8u9fi87fdk8atfxs3aw8tufhxxxxxx.jpg"/>
          <p:cNvPicPr>
            <a:picLocks noChangeAspect="1" noChangeArrowheads="1"/>
          </p:cNvPicPr>
          <p:nvPr/>
        </p:nvPicPr>
        <p:blipFill>
          <a:blip r:embed="rId3" cstate="print"/>
          <a:srcRect/>
          <a:stretch>
            <a:fillRect/>
          </a:stretch>
        </p:blipFill>
        <p:spPr bwMode="auto">
          <a:xfrm>
            <a:off x="5638800" y="609600"/>
            <a:ext cx="2946400" cy="2209800"/>
          </a:xfrm>
          <a:prstGeom prst="rect">
            <a:avLst/>
          </a:prstGeom>
          <a:noFill/>
        </p:spPr>
      </p:pic>
      <p:pic>
        <p:nvPicPr>
          <p:cNvPr id="68614" name="Picture 6" descr="http://walmartstores.com/Media/Cache/rx2818_6bfi8bfj8efjiii8zfpni8tyfhxxxxxx8u9fi87fdk8atfxs3aw8tufhxxxxxx.jpg"/>
          <p:cNvPicPr>
            <a:picLocks noChangeAspect="1" noChangeArrowheads="1"/>
          </p:cNvPicPr>
          <p:nvPr/>
        </p:nvPicPr>
        <p:blipFill>
          <a:blip r:embed="rId4" cstate="print"/>
          <a:srcRect/>
          <a:stretch>
            <a:fillRect/>
          </a:stretch>
        </p:blipFill>
        <p:spPr bwMode="auto">
          <a:xfrm>
            <a:off x="457200" y="3733800"/>
            <a:ext cx="3200400" cy="2400300"/>
          </a:xfrm>
          <a:prstGeom prst="rect">
            <a:avLst/>
          </a:prstGeom>
          <a:noFill/>
        </p:spPr>
      </p:pic>
      <p:pic>
        <p:nvPicPr>
          <p:cNvPr id="68616" name="Picture 8" descr="http://walmartstores.com/Media/Cache/rx3380_6bfi8bfj8efjjkr8zfpni8tyfhxxxxxx8u9fi87fdk8atfxs3aw8tufhxxxxxx.jpg"/>
          <p:cNvPicPr>
            <a:picLocks noChangeAspect="1" noChangeArrowheads="1"/>
          </p:cNvPicPr>
          <p:nvPr/>
        </p:nvPicPr>
        <p:blipFill>
          <a:blip r:embed="rId5" cstate="print"/>
          <a:srcRect/>
          <a:stretch>
            <a:fillRect/>
          </a:stretch>
        </p:blipFill>
        <p:spPr bwMode="auto">
          <a:xfrm>
            <a:off x="4495800" y="3581400"/>
            <a:ext cx="3667126" cy="2436089"/>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55</a:t>
            </a:fld>
            <a:endParaRPr lang="en-US"/>
          </a:p>
        </p:txBody>
      </p:sp>
      <p:pic>
        <p:nvPicPr>
          <p:cNvPr id="70657" name="Picture 1" descr="http://bigcharts.marketwatch.com/kaavio.Webhost/charts/big.chart?nosettings=1&amp;symb=wmt&amp;uf=0&amp;type=2&amp;size=2&amp;sid=5318&amp;style=320&amp;freq=1&amp;entitlementtoken=0c33378313484ba9b46b8e24ded87dd6&amp;time=12&amp;rand=870986635&amp;compidx=aaaaa%3a0&amp;comp=cost%2c+tgt&amp;ma=0&amp;maval=9&amp;lf=1&amp;lf2=0&amp;lf3=0&amp;height=335&amp;width=579&amp;mocktick=1"/>
          <p:cNvPicPr>
            <a:picLocks noChangeAspect="1" noChangeArrowheads="1"/>
          </p:cNvPicPr>
          <p:nvPr/>
        </p:nvPicPr>
        <p:blipFill>
          <a:blip r:embed="rId2" cstate="print"/>
          <a:srcRect/>
          <a:stretch>
            <a:fillRect/>
          </a:stretch>
        </p:blipFill>
        <p:spPr bwMode="auto">
          <a:xfrm>
            <a:off x="719692" y="609600"/>
            <a:ext cx="7902054" cy="4572000"/>
          </a:xfrm>
          <a:prstGeom prst="rect">
            <a:avLst/>
          </a:prstGeom>
          <a:noFill/>
        </p:spPr>
      </p:pic>
      <p:pic>
        <p:nvPicPr>
          <p:cNvPr id="70658" name="Picture 2" descr="http://bc.wsj.net/content/v0007/images/icons/emailchart.gif"/>
          <p:cNvPicPr>
            <a:picLocks noChangeAspect="1" noChangeArrowheads="1"/>
          </p:cNvPicPr>
          <p:nvPr/>
        </p:nvPicPr>
        <p:blipFill>
          <a:blip r:embed="rId3" cstate="print"/>
          <a:srcRect/>
          <a:stretch>
            <a:fillRect/>
          </a:stretch>
        </p:blipFill>
        <p:spPr bwMode="auto">
          <a:xfrm>
            <a:off x="0" y="0"/>
            <a:ext cx="180975" cy="161925"/>
          </a:xfrm>
          <a:prstGeom prst="rect">
            <a:avLst/>
          </a:prstGeom>
          <a:noFill/>
        </p:spPr>
      </p:pic>
      <p:pic>
        <p:nvPicPr>
          <p:cNvPr id="70659" name="Picture 3" descr="http://bc.wsj.net/content/v0007/images/icons/printchart.gif"/>
          <p:cNvPicPr>
            <a:picLocks noChangeAspect="1" noChangeArrowheads="1"/>
          </p:cNvPicPr>
          <p:nvPr/>
        </p:nvPicPr>
        <p:blipFill>
          <a:blip r:embed="rId4" cstate="print"/>
          <a:srcRect/>
          <a:stretch>
            <a:fillRect/>
          </a:stretch>
        </p:blipFill>
        <p:spPr bwMode="auto">
          <a:xfrm>
            <a:off x="0" y="0"/>
            <a:ext cx="180975" cy="161925"/>
          </a:xfrm>
          <a:prstGeom prst="rect">
            <a:avLst/>
          </a:prstGeom>
          <a:noFill/>
        </p:spPr>
      </p:pic>
      <p:sp>
        <p:nvSpPr>
          <p:cNvPr id="9" name="TextBox 8"/>
          <p:cNvSpPr txBox="1"/>
          <p:nvPr/>
        </p:nvSpPr>
        <p:spPr>
          <a:xfrm>
            <a:off x="1524000" y="5867400"/>
            <a:ext cx="4654159" cy="369332"/>
          </a:xfrm>
          <a:prstGeom prst="rect">
            <a:avLst/>
          </a:prstGeom>
          <a:noFill/>
        </p:spPr>
        <p:txBody>
          <a:bodyPr wrap="none" rtlCol="0">
            <a:spAutoFit/>
          </a:bodyPr>
          <a:lstStyle/>
          <a:p>
            <a:r>
              <a:rPr lang="en-US" dirty="0" smtClean="0"/>
              <a:t>Chart from </a:t>
            </a:r>
            <a:r>
              <a:rPr lang="en-US" dirty="0" smtClean="0">
                <a:hlinkClick r:id="rId5"/>
              </a:rPr>
              <a:t>http://bigcharts.marketwatch.com</a:t>
            </a:r>
            <a:r>
              <a:rPr lang="en-US" dirty="0" smtClean="0"/>
              <a:t>   </a:t>
            </a:r>
            <a:endParaRPr lang="en-US"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Sources</a:t>
            </a:r>
            <a:endParaRPr lang="en-US" dirty="0"/>
          </a:p>
        </p:txBody>
      </p:sp>
      <p:sp>
        <p:nvSpPr>
          <p:cNvPr id="6" name="Content Placeholder 5"/>
          <p:cNvSpPr>
            <a:spLocks noGrp="1"/>
          </p:cNvSpPr>
          <p:nvPr>
            <p:ph idx="1"/>
          </p:nvPr>
        </p:nvSpPr>
        <p:spPr/>
        <p:txBody>
          <a:bodyPr>
            <a:noAutofit/>
          </a:bodyPr>
          <a:lstStyle/>
          <a:p>
            <a:pPr>
              <a:buNone/>
            </a:pPr>
            <a:r>
              <a:rPr lang="en-US" sz="1600" dirty="0" smtClean="0"/>
              <a:t>All  images and logos from </a:t>
            </a:r>
            <a:r>
              <a:rPr lang="en-US" sz="1600" dirty="0" smtClean="0">
                <a:hlinkClick r:id="rId2"/>
              </a:rPr>
              <a:t>www.walmartstores.com</a:t>
            </a:r>
            <a:endParaRPr lang="en-US" sz="1600" dirty="0" smtClean="0"/>
          </a:p>
          <a:p>
            <a:pPr>
              <a:buNone/>
            </a:pPr>
            <a:r>
              <a:rPr lang="en-US" sz="1600" b="1" i="1" dirty="0" smtClean="0"/>
              <a:t>Market Structure and Competition in the Retail Discount Industry</a:t>
            </a:r>
            <a:r>
              <a:rPr lang="en-US" sz="1600" dirty="0" smtClean="0"/>
              <a:t>, Ting Zhu, </a:t>
            </a:r>
            <a:r>
              <a:rPr lang="en-US" sz="1600" dirty="0" err="1" smtClean="0"/>
              <a:t>Vishal</a:t>
            </a:r>
            <a:r>
              <a:rPr lang="en-US" sz="1600" dirty="0" smtClean="0"/>
              <a:t> Singh, and Mark, D </a:t>
            </a:r>
            <a:r>
              <a:rPr lang="en-US" sz="1600" dirty="0" err="1" smtClean="0"/>
              <a:t>Manuszak</a:t>
            </a:r>
            <a:r>
              <a:rPr lang="en-US" sz="1600" dirty="0" smtClean="0"/>
              <a:t>, Journal of Marketing research, Aug. 2009</a:t>
            </a:r>
          </a:p>
          <a:p>
            <a:pPr>
              <a:buNone/>
            </a:pPr>
            <a:r>
              <a:rPr lang="en-US" sz="1600" b="1" i="1" dirty="0" smtClean="0"/>
              <a:t>The Art of Transformation</a:t>
            </a:r>
            <a:r>
              <a:rPr lang="en-US" sz="1600" dirty="0" smtClean="0"/>
              <a:t>, Kathy Canning, Private Label Buyer, Aug 2009 </a:t>
            </a:r>
          </a:p>
          <a:p>
            <a:pPr>
              <a:buNone/>
            </a:pPr>
            <a:r>
              <a:rPr lang="en-US" sz="1600" dirty="0" smtClean="0"/>
              <a:t>Datamonitor “</a:t>
            </a:r>
            <a:r>
              <a:rPr lang="en-US" sz="1600" b="1" i="1" dirty="0" smtClean="0"/>
              <a:t>Wal-Mart Stores, Inc.  Company Profile 2009</a:t>
            </a:r>
            <a:r>
              <a:rPr lang="en-US" sz="1600" dirty="0" smtClean="0"/>
              <a:t>”, www.datamonitor.com , 13 Sep 2009 </a:t>
            </a:r>
          </a:p>
          <a:p>
            <a:pPr>
              <a:buNone/>
            </a:pPr>
            <a:r>
              <a:rPr lang="en-US" sz="1600" b="1" i="1" dirty="0" smtClean="0"/>
              <a:t>Recap, Outlook &amp; Positioning,  </a:t>
            </a:r>
            <a:r>
              <a:rPr lang="en-US" sz="1600" dirty="0" smtClean="0"/>
              <a:t>U.S. Retail Monthly, Aug. 2009</a:t>
            </a:r>
          </a:p>
          <a:p>
            <a:pPr>
              <a:buNone/>
            </a:pPr>
            <a:r>
              <a:rPr lang="en-US" sz="1600" b="1" i="1" dirty="0" smtClean="0"/>
              <a:t>Look Who’s Stalking Wal-Mart</a:t>
            </a:r>
            <a:r>
              <a:rPr lang="en-US" sz="1600" dirty="0" smtClean="0"/>
              <a:t>, Michelle </a:t>
            </a:r>
            <a:r>
              <a:rPr lang="en-US" sz="1600" dirty="0" err="1" smtClean="0"/>
              <a:t>Conlin</a:t>
            </a:r>
            <a:r>
              <a:rPr lang="en-US" sz="1600" dirty="0" smtClean="0"/>
              <a:t>, </a:t>
            </a:r>
            <a:r>
              <a:rPr lang="en-US" sz="1600" dirty="0" err="1" smtClean="0"/>
              <a:t>Businessweek</a:t>
            </a:r>
            <a:r>
              <a:rPr lang="en-US" sz="1600" dirty="0" smtClean="0"/>
              <a:t>, Dec 2009</a:t>
            </a:r>
          </a:p>
          <a:p>
            <a:pPr>
              <a:buNone/>
            </a:pPr>
            <a:r>
              <a:rPr lang="en-US" sz="1600" b="1" i="1" dirty="0" smtClean="0"/>
              <a:t>Mass Grocery Retail, Industry Forecast Scenario</a:t>
            </a:r>
            <a:r>
              <a:rPr lang="en-US" sz="1600" dirty="0" smtClean="0"/>
              <a:t>, Canada Food &amp; Drink Report Q2 2009</a:t>
            </a:r>
          </a:p>
          <a:p>
            <a:pPr>
              <a:buNone/>
            </a:pPr>
            <a:r>
              <a:rPr lang="en-US" sz="1600" b="1" i="1" dirty="0" err="1" smtClean="0"/>
              <a:t>Wal</a:t>
            </a:r>
            <a:r>
              <a:rPr lang="en-US" sz="1600" b="1" i="1" dirty="0" smtClean="0"/>
              <a:t>-mart and Social Capital: Builder, Destroyer, or Both?, </a:t>
            </a:r>
            <a:r>
              <a:rPr lang="en-US" sz="1600" dirty="0" smtClean="0"/>
              <a:t>Ran Zhang and James A. </a:t>
            </a:r>
            <a:r>
              <a:rPr lang="en-US" sz="1600" dirty="0" err="1" smtClean="0"/>
              <a:t>Largay</a:t>
            </a:r>
            <a:r>
              <a:rPr lang="en-US" sz="1600" dirty="0" smtClean="0"/>
              <a:t> III, published in Research Briefs, 2009</a:t>
            </a:r>
          </a:p>
          <a:p>
            <a:pPr>
              <a:buNone/>
            </a:pPr>
            <a:r>
              <a:rPr lang="en-US" sz="1600" b="1" i="1" dirty="0" err="1" smtClean="0"/>
              <a:t>WAL</a:t>
            </a:r>
            <a:r>
              <a:rPr lang="en-US" sz="1600" b="1" i="1" dirty="0" err="1" smtClean="0">
                <a:sym typeface="Wingdings"/>
              </a:rPr>
              <a:t></a:t>
            </a:r>
            <a:r>
              <a:rPr lang="en-US" sz="1600" b="1" i="1" dirty="0" err="1" smtClean="0"/>
              <a:t>MART</a:t>
            </a:r>
            <a:r>
              <a:rPr lang="en-US" sz="1600" b="1" i="1" dirty="0" smtClean="0"/>
              <a:t>, 2009 Annual Report</a:t>
            </a:r>
            <a:r>
              <a:rPr lang="en-US" sz="1600" dirty="0" smtClean="0"/>
              <a:t>, retrieved from </a:t>
            </a:r>
            <a:r>
              <a:rPr lang="en-US" sz="1600" dirty="0" smtClean="0">
                <a:hlinkClick r:id="rId2"/>
              </a:rPr>
              <a:t>www.walmartstores.com</a:t>
            </a:r>
            <a:endParaRPr lang="en-US" sz="1600" dirty="0" smtClean="0"/>
          </a:p>
          <a:p>
            <a:pPr>
              <a:buNone/>
            </a:pPr>
            <a:r>
              <a:rPr lang="en-US" sz="1600" b="1" i="1" dirty="0" smtClean="0"/>
              <a:t>WALMART </a:t>
            </a:r>
            <a:r>
              <a:rPr lang="en-US" sz="1600" b="1" i="1" dirty="0" smtClean="0">
                <a:solidFill>
                  <a:schemeClr val="bg2"/>
                </a:solidFill>
                <a:sym typeface="Wingdings 2"/>
              </a:rPr>
              <a:t></a:t>
            </a:r>
            <a:r>
              <a:rPr lang="en-US" sz="1600" b="1" i="1" dirty="0" smtClean="0">
                <a:solidFill>
                  <a:schemeClr val="bg2"/>
                </a:solidFill>
              </a:rPr>
              <a:t> </a:t>
            </a:r>
            <a:r>
              <a:rPr lang="en-US" sz="1600" b="1" i="1" dirty="0" smtClean="0"/>
              <a:t>, 2011 Annual Report</a:t>
            </a:r>
            <a:r>
              <a:rPr lang="en-US" sz="1600" dirty="0" smtClean="0"/>
              <a:t>, retrieved from </a:t>
            </a:r>
            <a:r>
              <a:rPr lang="en-US" sz="1600" dirty="0" smtClean="0">
                <a:hlinkClick r:id="rId2"/>
              </a:rPr>
              <a:t>www.walmartstores.com</a:t>
            </a:r>
            <a:endParaRPr lang="en-US" sz="1600" dirty="0" smtClean="0"/>
          </a:p>
          <a:p>
            <a:pPr>
              <a:buNone/>
            </a:pPr>
            <a:r>
              <a:rPr lang="en-US" sz="1600" b="1" i="1" dirty="0" smtClean="0"/>
              <a:t>Wall-Mart Stores, Inc. – 2009</a:t>
            </a:r>
            <a:r>
              <a:rPr lang="en-US" sz="1600" dirty="0" smtClean="0"/>
              <a:t>, </a:t>
            </a:r>
            <a:r>
              <a:rPr lang="en-US" sz="1600" dirty="0" err="1" smtClean="0"/>
              <a:t>Amit</a:t>
            </a:r>
            <a:r>
              <a:rPr lang="en-US" sz="1600" dirty="0" smtClean="0"/>
              <a:t> J. Shah and Michael L. </a:t>
            </a:r>
            <a:r>
              <a:rPr lang="en-US" sz="1600" dirty="0" err="1" smtClean="0"/>
              <a:t>Monanat</a:t>
            </a:r>
            <a:r>
              <a:rPr lang="en-US" sz="1600" dirty="0" smtClean="0"/>
              <a:t>, Frostburg State University, published in Strategic Management, concepts and Cases 13</a:t>
            </a:r>
            <a:r>
              <a:rPr lang="en-US" sz="1600" baseline="30000" dirty="0" smtClean="0"/>
              <a:t>th</a:t>
            </a:r>
            <a:r>
              <a:rPr lang="en-US" sz="1600" dirty="0" smtClean="0"/>
              <a:t> edition, Fred David </a:t>
            </a:r>
          </a:p>
          <a:p>
            <a:pPr>
              <a:buNone/>
            </a:pPr>
            <a:r>
              <a:rPr lang="en-US" sz="1600" b="1" i="1" dirty="0" smtClean="0"/>
              <a:t>Wall-mart Stores, Inc. – 2009</a:t>
            </a:r>
            <a:r>
              <a:rPr lang="en-US" sz="1600" dirty="0" smtClean="0"/>
              <a:t>, case notes, Dr. </a:t>
            </a:r>
            <a:r>
              <a:rPr lang="en-US" sz="1600" dirty="0" err="1" smtClean="0"/>
              <a:t>Mernoush</a:t>
            </a:r>
            <a:r>
              <a:rPr lang="en-US" sz="1600" dirty="0" smtClean="0"/>
              <a:t> </a:t>
            </a:r>
            <a:r>
              <a:rPr lang="en-US" sz="1600" dirty="0" err="1" smtClean="0"/>
              <a:t>Banton</a:t>
            </a:r>
            <a:endParaRPr lang="en-US" sz="1600" dirty="0"/>
          </a:p>
        </p:txBody>
      </p:sp>
      <p:sp>
        <p:nvSpPr>
          <p:cNvPr id="2" name="Date Placeholder 1"/>
          <p:cNvSpPr>
            <a:spLocks noGrp="1"/>
          </p:cNvSpPr>
          <p:nvPr>
            <p:ph type="dt" sz="half" idx="10"/>
          </p:nvPr>
        </p:nvSpPr>
        <p:spPr/>
        <p:txBody>
          <a:bodyPr/>
          <a:lstStyle/>
          <a:p>
            <a:fld id="{0368F7C0-FABC-4AB7-8E52-58297F2D16FE}" type="datetime1">
              <a:rPr lang="en-US" smtClean="0"/>
              <a:pPr/>
              <a:t>2/14/2017</a:t>
            </a:fld>
            <a:endParaRPr lang="en-US"/>
          </a:p>
        </p:txBody>
      </p:sp>
      <p:sp>
        <p:nvSpPr>
          <p:cNvPr id="3" name="Footer Placeholder 2"/>
          <p:cNvSpPr>
            <a:spLocks noGrp="1"/>
          </p:cNvSpPr>
          <p:nvPr>
            <p:ph type="ftr" sz="quarter" idx="11"/>
          </p:nvPr>
        </p:nvSpPr>
        <p:spPr/>
        <p:txBody>
          <a:bodyPr/>
          <a:lstStyle/>
          <a:p>
            <a:r>
              <a:rPr lang="en-US" smtClean="0"/>
              <a:t>(R) Tony Gauvin, UMFK, 2012</a:t>
            </a:r>
            <a:endParaRPr lang="en-US"/>
          </a:p>
        </p:txBody>
      </p:sp>
      <p:sp>
        <p:nvSpPr>
          <p:cNvPr id="4" name="Slide Number Placeholder 3"/>
          <p:cNvSpPr>
            <a:spLocks noGrp="1"/>
          </p:cNvSpPr>
          <p:nvPr>
            <p:ph type="sldNum" sz="quarter" idx="12"/>
          </p:nvPr>
        </p:nvSpPr>
        <p:spPr/>
        <p:txBody>
          <a:bodyPr/>
          <a:lstStyle/>
          <a:p>
            <a:fld id="{B9EC2AB6-B5A3-4AB0-BD20-FF253FCB8159}" type="slidenum">
              <a:rPr lang="en-US" smtClean="0"/>
              <a:pPr/>
              <a:t>56</a:t>
            </a:fld>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1">
      <a:dk1>
        <a:srgbClr val="266C97"/>
      </a:dk1>
      <a:lt1>
        <a:sysClr val="window" lastClr="FFFFFF"/>
      </a:lt1>
      <a:dk2>
        <a:srgbClr val="3491CA"/>
      </a:dk2>
      <a:lt2>
        <a:srgbClr val="FABF2A"/>
      </a:lt2>
      <a:accent1>
        <a:srgbClr val="4F81BD"/>
      </a:accent1>
      <a:accent2>
        <a:srgbClr val="FF0000"/>
      </a:accent2>
      <a:accent3>
        <a:srgbClr val="9BBB59"/>
      </a:accent3>
      <a:accent4>
        <a:srgbClr val="8064A2"/>
      </a:accent4>
      <a:accent5>
        <a:srgbClr val="E36C09"/>
      </a:accent5>
      <a:accent6>
        <a:srgbClr val="F79646"/>
      </a:accent6>
      <a:hlink>
        <a:srgbClr val="FF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686</TotalTime>
  <Words>5279</Words>
  <Application>Microsoft Office PowerPoint</Application>
  <PresentationFormat>On-screen Show (4:3)</PresentationFormat>
  <Paragraphs>1682</Paragraphs>
  <Slides>56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56</vt:i4>
      </vt:variant>
    </vt:vector>
  </HeadingPairs>
  <TitlesOfParts>
    <vt:vector size="66" baseType="lpstr">
      <vt:lpstr>Arial</vt:lpstr>
      <vt:lpstr>Calibri</vt:lpstr>
      <vt:lpstr>Comic Sans MS</vt:lpstr>
      <vt:lpstr>Tahoma</vt:lpstr>
      <vt:lpstr>Times</vt:lpstr>
      <vt:lpstr>Times New Roman</vt:lpstr>
      <vt:lpstr>Verdana</vt:lpstr>
      <vt:lpstr>Wingdings</vt:lpstr>
      <vt:lpstr>Wingdings 2</vt:lpstr>
      <vt:lpstr>Office Theme</vt:lpstr>
      <vt:lpstr>Strategic Case Study </vt:lpstr>
      <vt:lpstr>Overview</vt:lpstr>
      <vt:lpstr>PowerPoint Presentation</vt:lpstr>
      <vt:lpstr>Growth history</vt:lpstr>
      <vt:lpstr>Existing 2009 Strategic plan</vt:lpstr>
      <vt:lpstr>Store types</vt:lpstr>
      <vt:lpstr>Mission and  Vision </vt:lpstr>
      <vt:lpstr>*Existing* Vision</vt:lpstr>
      <vt:lpstr>*Existing* Mission (purpose)</vt:lpstr>
      <vt:lpstr> Vision Statement (proposed)</vt:lpstr>
      <vt:lpstr>Mission Statement (Proposed)</vt:lpstr>
      <vt:lpstr>External Assessment</vt:lpstr>
      <vt:lpstr>Positioning Map</vt:lpstr>
      <vt:lpstr>CPM</vt:lpstr>
      <vt:lpstr>Opportunities</vt:lpstr>
      <vt:lpstr>Threats</vt:lpstr>
      <vt:lpstr>EFE</vt:lpstr>
      <vt:lpstr>Internal Assessment </vt:lpstr>
      <vt:lpstr>Board of Directors</vt:lpstr>
      <vt:lpstr>Organizational Chart </vt:lpstr>
      <vt:lpstr>Consolidated Statements of Income</vt:lpstr>
      <vt:lpstr>Consolidated Balance  Sheets</vt:lpstr>
      <vt:lpstr>Ratios (Oct 09)</vt:lpstr>
      <vt:lpstr>Ratios (con’t)</vt:lpstr>
      <vt:lpstr>Financial Trends</vt:lpstr>
      <vt:lpstr>Trends</vt:lpstr>
      <vt:lpstr>Strengths</vt:lpstr>
      <vt:lpstr>Weaknesses</vt:lpstr>
      <vt:lpstr>IFE</vt:lpstr>
      <vt:lpstr>PowerPoint Presentation</vt:lpstr>
      <vt:lpstr>Strategic Selection</vt:lpstr>
      <vt:lpstr>SWOT Matrix</vt:lpstr>
      <vt:lpstr>SWOT Matrix</vt:lpstr>
      <vt:lpstr>Space Matrix Data</vt:lpstr>
      <vt:lpstr>Space Matrix</vt:lpstr>
      <vt:lpstr> Grand Strategy Matrix</vt:lpstr>
      <vt:lpstr>PowerPoint Presentation</vt:lpstr>
      <vt:lpstr>BCG Matrix</vt:lpstr>
      <vt:lpstr>IE Matrix</vt:lpstr>
      <vt:lpstr>Porter’s Generic Strategies</vt:lpstr>
      <vt:lpstr>Matrix Summary</vt:lpstr>
      <vt:lpstr>QSPM </vt:lpstr>
      <vt:lpstr>Recommendations </vt:lpstr>
      <vt:lpstr>Additional objectives</vt:lpstr>
      <vt:lpstr>Strategic Implementations </vt:lpstr>
      <vt:lpstr>EPS/EBIT Analysis</vt:lpstr>
      <vt:lpstr>Target Ratios</vt:lpstr>
      <vt:lpstr>PowerPoint Presentation</vt:lpstr>
      <vt:lpstr>Strategic Evaluations</vt:lpstr>
      <vt:lpstr>Balanced Score Card</vt:lpstr>
      <vt:lpstr>Updates and Afterthoughts</vt:lpstr>
      <vt:lpstr>PowerPoint Presentation</vt:lpstr>
      <vt:lpstr>PowerPoint Presentation</vt:lpstr>
      <vt:lpstr>PowerPoint Presentation</vt:lpstr>
      <vt:lpstr>PowerPoint Presentation</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tonyg</dc:creator>
  <cp:lastModifiedBy>L0237_User</cp:lastModifiedBy>
  <cp:revision>80</cp:revision>
  <dcterms:created xsi:type="dcterms:W3CDTF">2012-04-11T14:25:27Z</dcterms:created>
  <dcterms:modified xsi:type="dcterms:W3CDTF">2017-02-14T16:25:25Z</dcterms:modified>
</cp:coreProperties>
</file>