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notesMasterIdLst>
    <p:notesMasterId r:id="rId18"/>
  </p:notesMasterIdLst>
  <p:handoutMasterIdLst>
    <p:handoutMasterId r:id="rId19"/>
  </p:handoutMasterIdLst>
  <p:sldIdLst>
    <p:sldId id="271" r:id="rId2"/>
    <p:sldId id="256" r:id="rId3"/>
    <p:sldId id="257" r:id="rId4"/>
    <p:sldId id="259" r:id="rId5"/>
    <p:sldId id="258" r:id="rId6"/>
    <p:sldId id="260" r:id="rId7"/>
    <p:sldId id="263" r:id="rId8"/>
    <p:sldId id="261" r:id="rId9"/>
    <p:sldId id="262"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99B496B-BBA4-4B2D-AE40-B400D4A1D3B5}">
          <p14:sldIdLst>
            <p14:sldId id="271"/>
            <p14:sldId id="256"/>
            <p14:sldId id="257"/>
            <p14:sldId id="259"/>
            <p14:sldId id="258"/>
            <p14:sldId id="260"/>
            <p14:sldId id="263"/>
            <p14:sldId id="261"/>
            <p14:sldId id="262"/>
            <p14:sldId id="264"/>
            <p14:sldId id="265"/>
            <p14:sldId id="266"/>
            <p14:sldId id="267"/>
            <p14:sldId id="268"/>
            <p14:sldId id="269"/>
            <p14:sldId id="270"/>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shley Thomas" initials="AT" lastIdx="1" clrIdx="0">
    <p:extLst>
      <p:ext uri="{19B8F6BF-5375-455C-9EA6-DF929625EA0E}">
        <p15:presenceInfo xmlns:p15="http://schemas.microsoft.com/office/powerpoint/2012/main" userId="464d844bf41dae6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8" d="100"/>
          <a:sy n="108" d="100"/>
        </p:scale>
        <p:origin x="654" y="14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7" d="100"/>
          <a:sy n="87" d="100"/>
        </p:scale>
        <p:origin x="298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2-05T20:18:38.503"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BA8BE6-D127-4CEC-8A93-0AFCECB5EF65}" type="doc">
      <dgm:prSet loTypeId="urn:microsoft.com/office/officeart/2005/8/layout/hProcess9" loCatId="process" qsTypeId="urn:microsoft.com/office/officeart/2005/8/quickstyle/simple1" qsCatId="simple" csTypeId="urn:microsoft.com/office/officeart/2005/8/colors/accent1_2" csCatId="accent1" phldr="1"/>
      <dgm:spPr/>
    </dgm:pt>
    <dgm:pt modelId="{934E60D9-884E-4A8E-8506-AACAE804B8DD}">
      <dgm:prSet phldrT="[Text]"/>
      <dgm:spPr/>
      <dgm:t>
        <a:bodyPr/>
        <a:lstStyle/>
        <a:p>
          <a:r>
            <a:rPr lang="en-US"/>
            <a:t>Personnel management </a:t>
          </a:r>
        </a:p>
      </dgm:t>
    </dgm:pt>
    <dgm:pt modelId="{E6C04761-EB33-4B89-B466-D782A17E97B1}" type="parTrans" cxnId="{6F1C80D2-31E0-4712-8E5C-2BF9E4732080}">
      <dgm:prSet/>
      <dgm:spPr/>
      <dgm:t>
        <a:bodyPr/>
        <a:lstStyle/>
        <a:p>
          <a:endParaRPr lang="en-US"/>
        </a:p>
      </dgm:t>
    </dgm:pt>
    <dgm:pt modelId="{1CB0D927-BC3C-44F4-B13C-B7966AE88A6B}" type="sibTrans" cxnId="{6F1C80D2-31E0-4712-8E5C-2BF9E4732080}">
      <dgm:prSet/>
      <dgm:spPr/>
      <dgm:t>
        <a:bodyPr/>
        <a:lstStyle/>
        <a:p>
          <a:endParaRPr lang="en-US"/>
        </a:p>
      </dgm:t>
    </dgm:pt>
    <dgm:pt modelId="{F849FD50-2C08-4D34-99EF-E334E9663F01}">
      <dgm:prSet phldrT="[Text]"/>
      <dgm:spPr/>
      <dgm:t>
        <a:bodyPr/>
        <a:lstStyle/>
        <a:p>
          <a:r>
            <a:rPr lang="en-US"/>
            <a:t>Human Resource Management </a:t>
          </a:r>
        </a:p>
      </dgm:t>
    </dgm:pt>
    <dgm:pt modelId="{539F29F5-7405-4A0A-AD42-2CAE24B2AD70}" type="parTrans" cxnId="{5D73C785-D33F-4513-95CB-A52BF8213CC7}">
      <dgm:prSet/>
      <dgm:spPr/>
      <dgm:t>
        <a:bodyPr/>
        <a:lstStyle/>
        <a:p>
          <a:endParaRPr lang="en-US"/>
        </a:p>
      </dgm:t>
    </dgm:pt>
    <dgm:pt modelId="{4460B9A8-BCBC-4312-A882-E1340D700701}" type="sibTrans" cxnId="{5D73C785-D33F-4513-95CB-A52BF8213CC7}">
      <dgm:prSet/>
      <dgm:spPr/>
      <dgm:t>
        <a:bodyPr/>
        <a:lstStyle/>
        <a:p>
          <a:endParaRPr lang="en-US"/>
        </a:p>
      </dgm:t>
    </dgm:pt>
    <dgm:pt modelId="{2F049A48-F529-4B6D-A5AE-BFA71E03D5DF}">
      <dgm:prSet phldrT="[Text]"/>
      <dgm:spPr/>
      <dgm:t>
        <a:bodyPr/>
        <a:lstStyle/>
        <a:p>
          <a:r>
            <a:rPr lang="en-US"/>
            <a:t>Strategic Human Resource Management</a:t>
          </a:r>
        </a:p>
      </dgm:t>
    </dgm:pt>
    <dgm:pt modelId="{E761F309-A9D3-41FA-8594-6952B34E92BF}" type="parTrans" cxnId="{BCC86E77-7B2D-4EF0-AC90-54509C29B8CD}">
      <dgm:prSet/>
      <dgm:spPr/>
      <dgm:t>
        <a:bodyPr/>
        <a:lstStyle/>
        <a:p>
          <a:endParaRPr lang="en-US"/>
        </a:p>
      </dgm:t>
    </dgm:pt>
    <dgm:pt modelId="{C9F563CF-9C2B-4AD3-B764-0F71A03B7CA6}" type="sibTrans" cxnId="{BCC86E77-7B2D-4EF0-AC90-54509C29B8CD}">
      <dgm:prSet/>
      <dgm:spPr/>
      <dgm:t>
        <a:bodyPr/>
        <a:lstStyle/>
        <a:p>
          <a:endParaRPr lang="en-US"/>
        </a:p>
      </dgm:t>
    </dgm:pt>
    <dgm:pt modelId="{DC0BB2DF-889D-4901-B3FF-490BFA146789}" type="pres">
      <dgm:prSet presAssocID="{8CBA8BE6-D127-4CEC-8A93-0AFCECB5EF65}" presName="CompostProcess" presStyleCnt="0">
        <dgm:presLayoutVars>
          <dgm:dir/>
          <dgm:resizeHandles val="exact"/>
        </dgm:presLayoutVars>
      </dgm:prSet>
      <dgm:spPr/>
    </dgm:pt>
    <dgm:pt modelId="{50BBFA82-9A37-4E11-A4CD-5AC9F29874F8}" type="pres">
      <dgm:prSet presAssocID="{8CBA8BE6-D127-4CEC-8A93-0AFCECB5EF65}" presName="arrow" presStyleLbl="bgShp" presStyleIdx="0" presStyleCnt="1"/>
      <dgm:spPr/>
    </dgm:pt>
    <dgm:pt modelId="{BDB1CB27-6F3A-4E40-ACC7-AFB285B0A013}" type="pres">
      <dgm:prSet presAssocID="{8CBA8BE6-D127-4CEC-8A93-0AFCECB5EF65}" presName="linearProcess" presStyleCnt="0"/>
      <dgm:spPr/>
    </dgm:pt>
    <dgm:pt modelId="{CD22201F-EDF4-4D17-8D9B-F69189D16BAA}" type="pres">
      <dgm:prSet presAssocID="{934E60D9-884E-4A8E-8506-AACAE804B8DD}" presName="textNode" presStyleLbl="node1" presStyleIdx="0" presStyleCnt="3">
        <dgm:presLayoutVars>
          <dgm:bulletEnabled val="1"/>
        </dgm:presLayoutVars>
      </dgm:prSet>
      <dgm:spPr/>
    </dgm:pt>
    <dgm:pt modelId="{3FFFE464-B86F-47E0-9667-71C7A796764D}" type="pres">
      <dgm:prSet presAssocID="{1CB0D927-BC3C-44F4-B13C-B7966AE88A6B}" presName="sibTrans" presStyleCnt="0"/>
      <dgm:spPr/>
    </dgm:pt>
    <dgm:pt modelId="{5B08B830-EF66-4F68-9421-440F8909730E}" type="pres">
      <dgm:prSet presAssocID="{F849FD50-2C08-4D34-99EF-E334E9663F01}" presName="textNode" presStyleLbl="node1" presStyleIdx="1" presStyleCnt="3">
        <dgm:presLayoutVars>
          <dgm:bulletEnabled val="1"/>
        </dgm:presLayoutVars>
      </dgm:prSet>
      <dgm:spPr/>
    </dgm:pt>
    <dgm:pt modelId="{1D075619-367A-4D77-A896-E4831911F39F}" type="pres">
      <dgm:prSet presAssocID="{4460B9A8-BCBC-4312-A882-E1340D700701}" presName="sibTrans" presStyleCnt="0"/>
      <dgm:spPr/>
    </dgm:pt>
    <dgm:pt modelId="{31DC8E2B-FC3C-4906-926C-CC62A3FC2721}" type="pres">
      <dgm:prSet presAssocID="{2F049A48-F529-4B6D-A5AE-BFA71E03D5DF}" presName="textNode" presStyleLbl="node1" presStyleIdx="2" presStyleCnt="3">
        <dgm:presLayoutVars>
          <dgm:bulletEnabled val="1"/>
        </dgm:presLayoutVars>
      </dgm:prSet>
      <dgm:spPr/>
    </dgm:pt>
  </dgm:ptLst>
  <dgm:cxnLst>
    <dgm:cxn modelId="{565C3C25-CB67-4C1E-A160-D155F645308C}" type="presOf" srcId="{2F049A48-F529-4B6D-A5AE-BFA71E03D5DF}" destId="{31DC8E2B-FC3C-4906-926C-CC62A3FC2721}" srcOrd="0" destOrd="0" presId="urn:microsoft.com/office/officeart/2005/8/layout/hProcess9"/>
    <dgm:cxn modelId="{2EE6BF6D-E7F6-4833-950D-4B597A3F2B91}" type="presOf" srcId="{F849FD50-2C08-4D34-99EF-E334E9663F01}" destId="{5B08B830-EF66-4F68-9421-440F8909730E}" srcOrd="0" destOrd="0" presId="urn:microsoft.com/office/officeart/2005/8/layout/hProcess9"/>
    <dgm:cxn modelId="{BCC86E77-7B2D-4EF0-AC90-54509C29B8CD}" srcId="{8CBA8BE6-D127-4CEC-8A93-0AFCECB5EF65}" destId="{2F049A48-F529-4B6D-A5AE-BFA71E03D5DF}" srcOrd="2" destOrd="0" parTransId="{E761F309-A9D3-41FA-8594-6952B34E92BF}" sibTransId="{C9F563CF-9C2B-4AD3-B764-0F71A03B7CA6}"/>
    <dgm:cxn modelId="{5D73C785-D33F-4513-95CB-A52BF8213CC7}" srcId="{8CBA8BE6-D127-4CEC-8A93-0AFCECB5EF65}" destId="{F849FD50-2C08-4D34-99EF-E334E9663F01}" srcOrd="1" destOrd="0" parTransId="{539F29F5-7405-4A0A-AD42-2CAE24B2AD70}" sibTransId="{4460B9A8-BCBC-4312-A882-E1340D700701}"/>
    <dgm:cxn modelId="{EB2A288B-1218-4FE9-87E6-2D5CC4FE36F4}" type="presOf" srcId="{934E60D9-884E-4A8E-8506-AACAE804B8DD}" destId="{CD22201F-EDF4-4D17-8D9B-F69189D16BAA}" srcOrd="0" destOrd="0" presId="urn:microsoft.com/office/officeart/2005/8/layout/hProcess9"/>
    <dgm:cxn modelId="{6F1C80D2-31E0-4712-8E5C-2BF9E4732080}" srcId="{8CBA8BE6-D127-4CEC-8A93-0AFCECB5EF65}" destId="{934E60D9-884E-4A8E-8506-AACAE804B8DD}" srcOrd="0" destOrd="0" parTransId="{E6C04761-EB33-4B89-B466-D782A17E97B1}" sibTransId="{1CB0D927-BC3C-44F4-B13C-B7966AE88A6B}"/>
    <dgm:cxn modelId="{35DAA8EE-1114-4D8E-86C4-9D7D4CEA3A5E}" type="presOf" srcId="{8CBA8BE6-D127-4CEC-8A93-0AFCECB5EF65}" destId="{DC0BB2DF-889D-4901-B3FF-490BFA146789}" srcOrd="0" destOrd="0" presId="urn:microsoft.com/office/officeart/2005/8/layout/hProcess9"/>
    <dgm:cxn modelId="{BD421149-9DA2-4BCF-BBF0-8B69B2A48EFE}" type="presParOf" srcId="{DC0BB2DF-889D-4901-B3FF-490BFA146789}" destId="{50BBFA82-9A37-4E11-A4CD-5AC9F29874F8}" srcOrd="0" destOrd="0" presId="urn:microsoft.com/office/officeart/2005/8/layout/hProcess9"/>
    <dgm:cxn modelId="{F9A7062B-4FEF-4136-A224-35BD29C61192}" type="presParOf" srcId="{DC0BB2DF-889D-4901-B3FF-490BFA146789}" destId="{BDB1CB27-6F3A-4E40-ACC7-AFB285B0A013}" srcOrd="1" destOrd="0" presId="urn:microsoft.com/office/officeart/2005/8/layout/hProcess9"/>
    <dgm:cxn modelId="{D4E88C6E-E34F-4295-813B-0CF09AFA0706}" type="presParOf" srcId="{BDB1CB27-6F3A-4E40-ACC7-AFB285B0A013}" destId="{CD22201F-EDF4-4D17-8D9B-F69189D16BAA}" srcOrd="0" destOrd="0" presId="urn:microsoft.com/office/officeart/2005/8/layout/hProcess9"/>
    <dgm:cxn modelId="{9D6A37F6-3331-4F10-BF3A-C8BD56EE8ECB}" type="presParOf" srcId="{BDB1CB27-6F3A-4E40-ACC7-AFB285B0A013}" destId="{3FFFE464-B86F-47E0-9667-71C7A796764D}" srcOrd="1" destOrd="0" presId="urn:microsoft.com/office/officeart/2005/8/layout/hProcess9"/>
    <dgm:cxn modelId="{AB5E59C4-8E9D-466A-AA1B-FEF7F3959060}" type="presParOf" srcId="{BDB1CB27-6F3A-4E40-ACC7-AFB285B0A013}" destId="{5B08B830-EF66-4F68-9421-440F8909730E}" srcOrd="2" destOrd="0" presId="urn:microsoft.com/office/officeart/2005/8/layout/hProcess9"/>
    <dgm:cxn modelId="{98FCABD1-2912-4438-88AF-24930D34F7F9}" type="presParOf" srcId="{BDB1CB27-6F3A-4E40-ACC7-AFB285B0A013}" destId="{1D075619-367A-4D77-A896-E4831911F39F}" srcOrd="3" destOrd="0" presId="urn:microsoft.com/office/officeart/2005/8/layout/hProcess9"/>
    <dgm:cxn modelId="{A2EE0A50-F068-4BF1-987A-50BA2F38CDC1}" type="presParOf" srcId="{BDB1CB27-6F3A-4E40-ACC7-AFB285B0A013}" destId="{31DC8E2B-FC3C-4906-926C-CC62A3FC2721}"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BBFA82-9A37-4E11-A4CD-5AC9F29874F8}">
      <dsp:nvSpPr>
        <dsp:cNvPr id="0" name=""/>
        <dsp:cNvSpPr/>
      </dsp:nvSpPr>
      <dsp:spPr>
        <a:xfrm>
          <a:off x="302615" y="0"/>
          <a:ext cx="3429642" cy="3470987"/>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22201F-EDF4-4D17-8D9B-F69189D16BAA}">
      <dsp:nvSpPr>
        <dsp:cNvPr id="0" name=""/>
        <dsp:cNvSpPr/>
      </dsp:nvSpPr>
      <dsp:spPr>
        <a:xfrm>
          <a:off x="4334" y="1041296"/>
          <a:ext cx="1298725" cy="138839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Personnel management </a:t>
          </a:r>
        </a:p>
      </dsp:txBody>
      <dsp:txXfrm>
        <a:off x="67733" y="1104695"/>
        <a:ext cx="1171927" cy="1261596"/>
      </dsp:txXfrm>
    </dsp:sp>
    <dsp:sp modelId="{5B08B830-EF66-4F68-9421-440F8909730E}">
      <dsp:nvSpPr>
        <dsp:cNvPr id="0" name=""/>
        <dsp:cNvSpPr/>
      </dsp:nvSpPr>
      <dsp:spPr>
        <a:xfrm>
          <a:off x="1368074" y="1041296"/>
          <a:ext cx="1298725" cy="138839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Human Resource Management </a:t>
          </a:r>
        </a:p>
      </dsp:txBody>
      <dsp:txXfrm>
        <a:off x="1431473" y="1104695"/>
        <a:ext cx="1171927" cy="1261596"/>
      </dsp:txXfrm>
    </dsp:sp>
    <dsp:sp modelId="{31DC8E2B-FC3C-4906-926C-CC62A3FC2721}">
      <dsp:nvSpPr>
        <dsp:cNvPr id="0" name=""/>
        <dsp:cNvSpPr/>
      </dsp:nvSpPr>
      <dsp:spPr>
        <a:xfrm>
          <a:off x="2731814" y="1041296"/>
          <a:ext cx="1298725" cy="138839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Strategic Human Resource Management</a:t>
          </a:r>
        </a:p>
      </dsp:txBody>
      <dsp:txXfrm>
        <a:off x="2795213" y="1104695"/>
        <a:ext cx="1171927" cy="126159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CBF05A6-369D-4429-B97C-967C3002FF7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2317D34-C607-4975-9821-18F8AFA5410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63EF4C8-E5A6-41E2-8B5C-FBE279573059}" type="datetimeFigureOut">
              <a:rPr lang="en-GB" smtClean="0"/>
              <a:t>02/03/2019</a:t>
            </a:fld>
            <a:endParaRPr lang="en-GB"/>
          </a:p>
        </p:txBody>
      </p:sp>
      <p:sp>
        <p:nvSpPr>
          <p:cNvPr id="4" name="Footer Placeholder 3">
            <a:extLst>
              <a:ext uri="{FF2B5EF4-FFF2-40B4-BE49-F238E27FC236}">
                <a16:creationId xmlns:a16="http://schemas.microsoft.com/office/drawing/2014/main" id="{BACA40FA-90D4-4637-9E26-E020D9F7B2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5AA906D-914B-4896-A82E-1B8F95127EF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9A95C32-0CC7-4253-A004-119287690A2C}" type="slidenum">
              <a:rPr lang="en-GB" smtClean="0"/>
              <a:t>‹#›</a:t>
            </a:fld>
            <a:endParaRPr lang="en-GB"/>
          </a:p>
        </p:txBody>
      </p:sp>
    </p:spTree>
    <p:extLst>
      <p:ext uri="{BB962C8B-B14F-4D97-AF65-F5344CB8AC3E}">
        <p14:creationId xmlns:p14="http://schemas.microsoft.com/office/powerpoint/2010/main" val="10218792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FC8FF3-E482-46BF-97C9-B4B82DD26F90}" type="datetimeFigureOut">
              <a:rPr lang="en-GB" smtClean="0"/>
              <a:t>02/03/2019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E30959-9C50-4513-9CB9-B9DFFCE896C0}" type="slidenum">
              <a:rPr lang="en-GB" smtClean="0"/>
              <a:t>‹#›</a:t>
            </a:fld>
            <a:endParaRPr lang="en-GB"/>
          </a:p>
        </p:txBody>
      </p:sp>
    </p:spTree>
    <p:extLst>
      <p:ext uri="{BB962C8B-B14F-4D97-AF65-F5344CB8AC3E}">
        <p14:creationId xmlns:p14="http://schemas.microsoft.com/office/powerpoint/2010/main" val="2068071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E30959-9C50-4513-9CB9-B9DFFCE896C0}" type="slidenum">
              <a:rPr lang="en-GB" smtClean="0"/>
              <a:t>2</a:t>
            </a:fld>
            <a:endParaRPr lang="en-GB"/>
          </a:p>
        </p:txBody>
      </p:sp>
    </p:spTree>
    <p:extLst>
      <p:ext uri="{BB962C8B-B14F-4D97-AF65-F5344CB8AC3E}">
        <p14:creationId xmlns:p14="http://schemas.microsoft.com/office/powerpoint/2010/main" val="2782650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1.1</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HR function exists to support the delivery of the business/organisations plan and aims through successful management of people within it and ensure high levels of performance (Tylor and Woodhams 2016).</a:t>
            </a:r>
          </a:p>
          <a:p>
            <a:r>
              <a:rPr lang="en-GB" sz="1200" kern="1200" dirty="0">
                <a:solidFill>
                  <a:schemeClr val="tx1"/>
                </a:solidFill>
                <a:effectLst/>
                <a:latin typeface="+mn-lt"/>
                <a:ea typeface="+mn-ea"/>
                <a:cs typeface="+mn-cs"/>
              </a:rPr>
              <a:t>In 2007, the CIPD held a survey of key objectives and activities of the HR function. The report found that the following points were considered most important:</a:t>
            </a:r>
          </a:p>
          <a:p>
            <a:pPr lvl="0"/>
            <a:r>
              <a:rPr lang="en-GB" sz="1200" kern="1200" dirty="0">
                <a:solidFill>
                  <a:schemeClr val="tx1"/>
                </a:solidFill>
                <a:effectLst/>
                <a:latin typeface="+mn-lt"/>
                <a:ea typeface="+mn-ea"/>
                <a:cs typeface="+mn-cs"/>
              </a:rPr>
              <a:t>To recruit and retain key staff</a:t>
            </a:r>
          </a:p>
          <a:p>
            <a:pPr lvl="0"/>
            <a:r>
              <a:rPr lang="en-GB" sz="1200" kern="1200" dirty="0">
                <a:solidFill>
                  <a:schemeClr val="tx1"/>
                </a:solidFill>
                <a:effectLst/>
                <a:latin typeface="+mn-lt"/>
                <a:ea typeface="+mn-ea"/>
                <a:cs typeface="+mn-cs"/>
              </a:rPr>
              <a:t>To develop employee competencies</a:t>
            </a:r>
          </a:p>
          <a:p>
            <a:pPr lvl="0"/>
            <a:r>
              <a:rPr lang="en-GB" sz="1200" kern="1200" dirty="0">
                <a:solidFill>
                  <a:schemeClr val="tx1"/>
                </a:solidFill>
                <a:effectLst/>
                <a:latin typeface="+mn-lt"/>
                <a:ea typeface="+mn-ea"/>
                <a:cs typeface="+mn-cs"/>
              </a:rPr>
              <a:t>To improve the management of people performance</a:t>
            </a:r>
          </a:p>
          <a:p>
            <a:pPr lvl="0"/>
            <a:r>
              <a:rPr lang="en-GB" sz="1200" kern="1200" dirty="0">
                <a:solidFill>
                  <a:schemeClr val="tx1"/>
                </a:solidFill>
                <a:effectLst/>
                <a:latin typeface="+mn-lt"/>
                <a:ea typeface="+mn-ea"/>
                <a:cs typeface="+mn-cs"/>
              </a:rPr>
              <a:t>To maximise employee involvement and engagement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Some other main HR functions are as follows:</a:t>
            </a:r>
          </a:p>
          <a:p>
            <a:pPr lvl="0"/>
            <a:r>
              <a:rPr lang="en-GB" sz="1200" kern="1200" dirty="0">
                <a:solidFill>
                  <a:schemeClr val="tx1"/>
                </a:solidFill>
                <a:effectLst/>
                <a:latin typeface="+mn-lt"/>
                <a:ea typeface="+mn-ea"/>
                <a:cs typeface="+mn-cs"/>
              </a:rPr>
              <a:t>Administration – such as refining job applications, arranging induction programmes and maintaining employee records. </a:t>
            </a:r>
          </a:p>
          <a:p>
            <a:pPr lvl="0"/>
            <a:r>
              <a:rPr lang="en-GB" sz="1200" kern="1200" dirty="0">
                <a:solidFill>
                  <a:schemeClr val="tx1"/>
                </a:solidFill>
                <a:effectLst/>
                <a:latin typeface="+mn-lt"/>
                <a:ea typeface="+mn-ea"/>
                <a:cs typeface="+mn-cs"/>
              </a:rPr>
              <a:t>Negotiation – particularly associated with employee relations and helping to manage grievances</a:t>
            </a:r>
          </a:p>
          <a:p>
            <a:pPr lvl="0"/>
            <a:r>
              <a:rPr lang="en-GB" sz="1200" kern="1200" dirty="0">
                <a:solidFill>
                  <a:schemeClr val="tx1"/>
                </a:solidFill>
                <a:effectLst/>
                <a:latin typeface="+mn-lt"/>
                <a:ea typeface="+mn-ea"/>
                <a:cs typeface="+mn-cs"/>
              </a:rPr>
              <a:t>Legal expertise – requiring detailed knowledge in employment law</a:t>
            </a:r>
          </a:p>
          <a:p>
            <a:pPr lvl="0"/>
            <a:r>
              <a:rPr lang="en-GB" sz="1200" kern="1200" dirty="0">
                <a:solidFill>
                  <a:schemeClr val="tx1"/>
                </a:solidFill>
                <a:effectLst/>
                <a:latin typeface="+mn-lt"/>
                <a:ea typeface="+mn-ea"/>
                <a:cs typeface="+mn-cs"/>
              </a:rPr>
              <a:t>Organisational development – assisting with change management and focusing on ways in which HR can aid in future proofing the organisation</a:t>
            </a:r>
          </a:p>
          <a:p>
            <a:pPr lvl="0"/>
            <a:r>
              <a:rPr lang="en-GB" sz="1200" kern="1200" dirty="0">
                <a:solidFill>
                  <a:schemeClr val="tx1"/>
                </a:solidFill>
                <a:effectLst/>
                <a:latin typeface="+mn-lt"/>
                <a:ea typeface="+mn-ea"/>
                <a:cs typeface="+mn-cs"/>
              </a:rPr>
              <a:t>Business partnering  </a:t>
            </a:r>
          </a:p>
          <a:p>
            <a:pPr lvl="0"/>
            <a:r>
              <a:rPr lang="en-GB" sz="1200" kern="1200" dirty="0">
                <a:solidFill>
                  <a:schemeClr val="tx1"/>
                </a:solidFill>
                <a:effectLst/>
                <a:latin typeface="+mn-lt"/>
                <a:ea typeface="+mn-ea"/>
                <a:cs typeface="+mn-cs"/>
              </a:rPr>
              <a:t>To evolve in response to developments in the business environment </a:t>
            </a:r>
          </a:p>
          <a:p>
            <a:endParaRPr lang="en-GB" dirty="0"/>
          </a:p>
        </p:txBody>
      </p:sp>
      <p:sp>
        <p:nvSpPr>
          <p:cNvPr id="4" name="Slide Number Placeholder 3"/>
          <p:cNvSpPr>
            <a:spLocks noGrp="1"/>
          </p:cNvSpPr>
          <p:nvPr>
            <p:ph type="sldNum" sz="quarter" idx="5"/>
          </p:nvPr>
        </p:nvSpPr>
        <p:spPr/>
        <p:txBody>
          <a:bodyPr/>
          <a:lstStyle/>
          <a:p>
            <a:fld id="{7AE30959-9C50-4513-9CB9-B9DFFCE896C0}" type="slidenum">
              <a:rPr lang="en-GB" smtClean="0"/>
              <a:t>3</a:t>
            </a:fld>
            <a:endParaRPr lang="en-GB"/>
          </a:p>
        </p:txBody>
      </p:sp>
    </p:spTree>
    <p:extLst>
      <p:ext uri="{BB962C8B-B14F-4D97-AF65-F5344CB8AC3E}">
        <p14:creationId xmlns:p14="http://schemas.microsoft.com/office/powerpoint/2010/main" val="21698762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evolution of HR dates back to the Industrial evolution, where business became large enough to warrant the need for personnel departments which largely focused on looking after the welfare of workers and managing wages (Taylor and Woodhams 2016). Their tasks included:</a:t>
            </a:r>
          </a:p>
          <a:p>
            <a:pPr lvl="0"/>
            <a:r>
              <a:rPr lang="en-GB" sz="1200" kern="1200" dirty="0">
                <a:solidFill>
                  <a:schemeClr val="tx1"/>
                </a:solidFill>
                <a:effectLst/>
                <a:latin typeface="+mn-lt"/>
                <a:ea typeface="+mn-ea"/>
                <a:cs typeface="+mn-cs"/>
              </a:rPr>
              <a:t>Wage administration </a:t>
            </a:r>
          </a:p>
          <a:p>
            <a:pPr lvl="0"/>
            <a:r>
              <a:rPr lang="en-GB" sz="1200" kern="1200" dirty="0">
                <a:solidFill>
                  <a:schemeClr val="tx1"/>
                </a:solidFill>
                <a:effectLst/>
                <a:latin typeface="+mn-lt"/>
                <a:ea typeface="+mn-ea"/>
                <a:cs typeface="+mn-cs"/>
              </a:rPr>
              <a:t>Employee record keeping</a:t>
            </a:r>
          </a:p>
          <a:p>
            <a:pPr lvl="0"/>
            <a:r>
              <a:rPr lang="en-GB" sz="1200" kern="1200" dirty="0">
                <a:solidFill>
                  <a:schemeClr val="tx1"/>
                </a:solidFill>
                <a:effectLst/>
                <a:latin typeface="+mn-lt"/>
                <a:ea typeface="+mn-ea"/>
                <a:cs typeface="+mn-cs"/>
              </a:rPr>
              <a:t>Adherence to policies regarding recruitment</a:t>
            </a:r>
          </a:p>
          <a:p>
            <a:pPr lvl="0"/>
            <a:r>
              <a:rPr lang="en-GB" sz="1200" kern="1200" dirty="0">
                <a:solidFill>
                  <a:schemeClr val="tx1"/>
                </a:solidFill>
                <a:effectLst/>
                <a:latin typeface="+mn-lt"/>
                <a:ea typeface="+mn-ea"/>
                <a:cs typeface="+mn-cs"/>
              </a:rPr>
              <a:t>Training</a:t>
            </a:r>
          </a:p>
          <a:p>
            <a:pPr lvl="0"/>
            <a:r>
              <a:rPr lang="en-GB" sz="1200" kern="1200" dirty="0">
                <a:solidFill>
                  <a:schemeClr val="tx1"/>
                </a:solidFill>
                <a:effectLst/>
                <a:latin typeface="+mn-lt"/>
                <a:ea typeface="+mn-ea"/>
                <a:cs typeface="+mn-cs"/>
              </a:rPr>
              <a:t>Providing medical care or housing in order to increase productivity</a:t>
            </a:r>
          </a:p>
          <a:p>
            <a:pPr lvl="0"/>
            <a:r>
              <a:rPr lang="en-GB" sz="1200" kern="1200" dirty="0">
                <a:solidFill>
                  <a:schemeClr val="tx1"/>
                </a:solidFill>
                <a:effectLst/>
                <a:latin typeface="+mn-lt"/>
                <a:ea typeface="+mn-ea"/>
                <a:cs typeface="+mn-cs"/>
              </a:rPr>
              <a:t>Performance management/appraisals</a:t>
            </a:r>
          </a:p>
          <a:p>
            <a:r>
              <a:rPr lang="en-GB" sz="1200" kern="1200" dirty="0">
                <a:solidFill>
                  <a:schemeClr val="tx1"/>
                </a:solidFill>
                <a:effectLst/>
                <a:latin typeface="+mn-lt"/>
                <a:ea typeface="+mn-ea"/>
                <a:cs typeface="+mn-cs"/>
              </a:rPr>
              <a:t>Towards the end of the twentieth century, moving towards Human resource management (HM) was vital as it was recognised that non-monetary factors was influencing employees productivity. Taylor and Woodhams describe that a shift was required where employers needed to view workers as valuable resources rather than ‘cogs in the company machine’ and so efforts were made for the HR function to become less passive and focus on increasing efforts to provide employees with development opportunities, a range of work related benefits, behaviourally driven training, and more sophisticated performance appraisal.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order to move to strategic Human Resource Management (SHRM), HR departments were now focusing on employees who have already been identified as ‘cogs’, to ‘resources’ and now need to be considered as ‘assets’. SHRM departments are now involved in strategic objectives of the organisations aligning individual and group objectives, to the needs of the organisation.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Linking HR practices to organisation strategy</a:t>
            </a:r>
          </a:p>
          <a:p>
            <a:pPr lvl="0"/>
            <a:r>
              <a:rPr lang="en-GB" sz="1200" kern="1200" dirty="0">
                <a:solidFill>
                  <a:schemeClr val="tx1"/>
                </a:solidFill>
                <a:effectLst/>
                <a:latin typeface="+mn-lt"/>
                <a:ea typeface="+mn-ea"/>
                <a:cs typeface="+mn-cs"/>
              </a:rPr>
              <a:t>Fostering a healthy psychological contract in a context of short term employment rather than job security</a:t>
            </a:r>
          </a:p>
          <a:p>
            <a:pPr lvl="0"/>
            <a:r>
              <a:rPr lang="en-GB" sz="1200" kern="1200" dirty="0">
                <a:solidFill>
                  <a:schemeClr val="tx1"/>
                </a:solidFill>
                <a:effectLst/>
                <a:latin typeface="+mn-lt"/>
                <a:ea typeface="+mn-ea"/>
                <a:cs typeface="+mn-cs"/>
              </a:rPr>
              <a:t>Linking of compensation to contribution</a:t>
            </a:r>
          </a:p>
          <a:p>
            <a:pPr lvl="0"/>
            <a:r>
              <a:rPr lang="en-GB" sz="1200" kern="1200" dirty="0">
                <a:solidFill>
                  <a:schemeClr val="tx1"/>
                </a:solidFill>
                <a:effectLst/>
                <a:latin typeface="+mn-lt"/>
                <a:ea typeface="+mn-ea"/>
                <a:cs typeface="+mn-cs"/>
              </a:rPr>
              <a:t>Training and development linked to encouraging innovation</a:t>
            </a:r>
          </a:p>
          <a:p>
            <a:pPr lvl="0"/>
            <a:r>
              <a:rPr lang="en-GB" sz="1200" kern="1200" dirty="0">
                <a:solidFill>
                  <a:schemeClr val="tx1"/>
                </a:solidFill>
                <a:effectLst/>
                <a:latin typeface="+mn-lt"/>
                <a:ea typeface="+mn-ea"/>
                <a:cs typeface="+mn-cs"/>
              </a:rPr>
              <a:t>Knowledge management and talent development planning</a:t>
            </a:r>
          </a:p>
          <a:p>
            <a:pPr lvl="0"/>
            <a:r>
              <a:rPr lang="en-GB" sz="1200" kern="1200" dirty="0">
                <a:solidFill>
                  <a:schemeClr val="tx1"/>
                </a:solidFill>
                <a:effectLst/>
                <a:latin typeface="+mn-lt"/>
                <a:ea typeface="+mn-ea"/>
                <a:cs typeface="+mn-cs"/>
              </a:rPr>
              <a:t>Employee participation</a:t>
            </a:r>
          </a:p>
          <a:p>
            <a:pPr lvl="0"/>
            <a:r>
              <a:rPr lang="en-GB" sz="1200" kern="1200" dirty="0">
                <a:solidFill>
                  <a:schemeClr val="tx1"/>
                </a:solidFill>
                <a:effectLst/>
                <a:latin typeface="+mn-lt"/>
                <a:ea typeface="+mn-ea"/>
                <a:cs typeface="+mn-cs"/>
              </a:rPr>
              <a:t>Motivation through enriching the work experience</a:t>
            </a:r>
          </a:p>
          <a:p>
            <a:pPr lvl="0"/>
            <a:r>
              <a:rPr lang="en-GB" sz="1200" kern="1200" dirty="0">
                <a:solidFill>
                  <a:schemeClr val="tx1"/>
                </a:solidFill>
                <a:effectLst/>
                <a:latin typeface="+mn-lt"/>
                <a:ea typeface="+mn-ea"/>
                <a:cs typeface="+mn-cs"/>
              </a:rPr>
              <a:t>Performance and talent management as opposed to appraisal</a:t>
            </a:r>
          </a:p>
          <a:p>
            <a:pPr lvl="0"/>
            <a:r>
              <a:rPr lang="en-GB" sz="1200" kern="1200" dirty="0">
                <a:solidFill>
                  <a:schemeClr val="tx1"/>
                </a:solidFill>
                <a:effectLst/>
                <a:latin typeface="+mn-lt"/>
                <a:ea typeface="+mn-ea"/>
                <a:cs typeface="+mn-cs"/>
              </a:rPr>
              <a:t>Cross-cultural issues</a:t>
            </a:r>
          </a:p>
          <a:p>
            <a:pPr lvl="0"/>
            <a:r>
              <a:rPr lang="en-GB" sz="1200" kern="1200" dirty="0">
                <a:solidFill>
                  <a:schemeClr val="tx1"/>
                </a:solidFill>
                <a:effectLst/>
                <a:latin typeface="+mn-lt"/>
                <a:ea typeface="+mn-ea"/>
                <a:cs typeface="+mn-cs"/>
              </a:rPr>
              <a:t>Measuring the value added by HR activities</a:t>
            </a:r>
          </a:p>
          <a:p>
            <a:r>
              <a:rPr lang="en-GB" sz="1200" kern="1200" dirty="0">
                <a:solidFill>
                  <a:schemeClr val="tx1"/>
                </a:solidFill>
                <a:effectLst/>
                <a:latin typeface="+mn-lt"/>
                <a:ea typeface="+mn-ea"/>
                <a:cs typeface="+mn-cs"/>
              </a:rPr>
              <a:t>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AE30959-9C50-4513-9CB9-B9DFFCE896C0}" type="slidenum">
              <a:rPr lang="en-GB" smtClean="0"/>
              <a:t>4</a:t>
            </a:fld>
            <a:endParaRPr lang="en-GB"/>
          </a:p>
        </p:txBody>
      </p:sp>
    </p:spTree>
    <p:extLst>
      <p:ext uri="{BB962C8B-B14F-4D97-AF65-F5344CB8AC3E}">
        <p14:creationId xmlns:p14="http://schemas.microsoft.com/office/powerpoint/2010/main" val="681204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rPr>
              <a:t>1.2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HR function needs to evolve in response to developments within the organisation, but don’t ordinarily change massively from one decade to another (Taylor and Woodham 2016). In order for HR to move on from a ‘task orientated’ environment and just taking care of administrative duties, it is important that we understand how the HR profession is evolving. </a:t>
            </a:r>
          </a:p>
          <a:p>
            <a:r>
              <a:rPr lang="en-GB" sz="1200" kern="1200" dirty="0">
                <a:solidFill>
                  <a:schemeClr val="tx1"/>
                </a:solidFill>
                <a:effectLst/>
                <a:latin typeface="+mn-lt"/>
                <a:ea typeface="+mn-ea"/>
                <a:cs typeface="+mn-cs"/>
              </a:rPr>
              <a:t>HR professionals need to understand transformational activities and transactional activities. Being transactional is when HR are mainly involved in administrative tasks such as recruitment and retention. Transformational activities are elements of the role that are strategic, forward-thinking and proactive. This may involve elements such as transformation decisions that will contribute to the organisation’s future success.</a:t>
            </a:r>
          </a:p>
          <a:p>
            <a:r>
              <a:rPr lang="en-GB" sz="1200" kern="1200" dirty="0">
                <a:solidFill>
                  <a:schemeClr val="tx1"/>
                </a:solidFill>
                <a:effectLst/>
                <a:latin typeface="+mn-lt"/>
                <a:ea typeface="+mn-ea"/>
                <a:cs typeface="+mn-cs"/>
              </a:rPr>
              <a:t>HR strategies need to link to one another and align with the business. Horizontal and vertical integration is also vital for HR to increase the efficiency and relevance of HR within the organisation.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Horizontal integration – ensuring that the components of the organisation such as systems, tools, policies and procedures are in synchronisation with the organisations needs</a:t>
            </a:r>
          </a:p>
          <a:p>
            <a:pPr lvl="0"/>
            <a:r>
              <a:rPr lang="en-GB" sz="1200" kern="1200" dirty="0">
                <a:solidFill>
                  <a:schemeClr val="tx1"/>
                </a:solidFill>
                <a:effectLst/>
                <a:latin typeface="+mn-lt"/>
                <a:ea typeface="+mn-ea"/>
                <a:cs typeface="+mn-cs"/>
              </a:rPr>
              <a:t>Vertical – is about aligning what we do with the business needs, and implementing </a:t>
            </a:r>
          </a:p>
          <a:p>
            <a:r>
              <a:rPr lang="en-GB" sz="1200" kern="1200" dirty="0">
                <a:solidFill>
                  <a:schemeClr val="tx1"/>
                </a:solidFill>
                <a:effectLst/>
                <a:latin typeface="+mn-lt"/>
                <a:ea typeface="+mn-ea"/>
                <a:cs typeface="+mn-cs"/>
              </a:rPr>
              <a:t>The higher the level of vertical and horizontal integration within and organisation, the higher chance that HR strategies will be effective.  </a:t>
            </a:r>
          </a:p>
          <a:p>
            <a:endParaRPr lang="en-GB" dirty="0"/>
          </a:p>
        </p:txBody>
      </p:sp>
      <p:sp>
        <p:nvSpPr>
          <p:cNvPr id="4" name="Slide Number Placeholder 3"/>
          <p:cNvSpPr>
            <a:spLocks noGrp="1"/>
          </p:cNvSpPr>
          <p:nvPr>
            <p:ph type="sldNum" sz="quarter" idx="5"/>
          </p:nvPr>
        </p:nvSpPr>
        <p:spPr/>
        <p:txBody>
          <a:bodyPr/>
          <a:lstStyle/>
          <a:p>
            <a:fld id="{7AE30959-9C50-4513-9CB9-B9DFFCE896C0}" type="slidenum">
              <a:rPr lang="en-GB" smtClean="0"/>
              <a:t>5</a:t>
            </a:fld>
            <a:endParaRPr lang="en-GB"/>
          </a:p>
        </p:txBody>
      </p:sp>
    </p:spTree>
    <p:extLst>
      <p:ext uri="{BB962C8B-B14F-4D97-AF65-F5344CB8AC3E}">
        <p14:creationId xmlns:p14="http://schemas.microsoft.com/office/powerpoint/2010/main" val="2823460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various ways in which HR services are delivered in different sectors including:</a:t>
            </a:r>
          </a:p>
          <a:p>
            <a:pPr lvl="0"/>
            <a:r>
              <a:rPr lang="en-GB" sz="1200" kern="1200" dirty="0">
                <a:solidFill>
                  <a:schemeClr val="tx1"/>
                </a:solidFill>
                <a:effectLst/>
                <a:latin typeface="+mn-lt"/>
                <a:ea typeface="+mn-ea"/>
                <a:cs typeface="+mn-cs"/>
              </a:rPr>
              <a:t>Private sector</a:t>
            </a:r>
          </a:p>
          <a:p>
            <a:pPr lvl="0"/>
            <a:r>
              <a:rPr lang="en-GB" sz="1200" kern="1200" dirty="0">
                <a:solidFill>
                  <a:schemeClr val="tx1"/>
                </a:solidFill>
                <a:effectLst/>
                <a:latin typeface="+mn-lt"/>
                <a:ea typeface="+mn-ea"/>
                <a:cs typeface="+mn-cs"/>
              </a:rPr>
              <a:t>Public sector</a:t>
            </a:r>
          </a:p>
          <a:p>
            <a:pPr lvl="0"/>
            <a:r>
              <a:rPr lang="en-GB" sz="1200" kern="1200" dirty="0">
                <a:solidFill>
                  <a:schemeClr val="tx1"/>
                </a:solidFill>
                <a:effectLst/>
                <a:latin typeface="+mn-lt"/>
                <a:ea typeface="+mn-ea"/>
                <a:cs typeface="+mn-cs"/>
              </a:rPr>
              <a:t>Voluntary (third) sector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Commonly, in large private companies, there is a team of HR specialists that are responsible for managing people and are often led by a senior director and in recent years, are becoming strategic, focusing on longer term business objectives (Taylor and Woodhams 2016).  HR administrative work is often given to line managers, sub-contracted, or centralised. Smaller private organisations often have sole practitioners to carry out HR tasks such as recruitment, training, basic admin duties etc. Taylor and Woodhams (2016) suggests that due to the small number of employees, there isn’t a justification for sophisticated, and strategic HR department as should HRM issues arise, they normally rely on outside help. In most small private businesses, it is commonly found that an informal approach to HR issues is preferred compared to large firms where clear procedures, standardised induction programmes and appraisal processes are in place as standard. It is stated that whilst having an informal approach can benefit in retaining a ‘family atmosphere’ which can result in effective team work and job satisfaction, the absence of clear policies can lead to thoughts of unfairness and result in demotivation and low job satisfaction. </a:t>
            </a:r>
          </a:p>
          <a:p>
            <a:r>
              <a:rPr lang="en-GB" sz="1200" kern="1200" dirty="0">
                <a:solidFill>
                  <a:schemeClr val="tx1"/>
                </a:solidFill>
                <a:effectLst/>
                <a:latin typeface="+mn-lt"/>
                <a:ea typeface="+mn-ea"/>
                <a:cs typeface="+mn-cs"/>
              </a:rPr>
              <a:t>In the public sector, they tend to have large HR departments which carry out a variety of tasks and often employ generalist HR professionals that work alongside specialist HR professionals that will have specific roles such as recruitment resourcing, employment relations and reward management etc (Taylor and Woodhams 2016). Compared to private sectors, it can be argued that public sectors are ‘subject to levels of public accountability and transparency that arise from government’s role as a custodian of public funds’ (Bach 2010). Taylor and Woodhams (2016) suggests that due to this reason, this means that public sector organisations need to have a high standard of management, ensure that people are treated fairly etc and that all employees follow clear policies with no exceptions. </a:t>
            </a:r>
          </a:p>
          <a:p>
            <a:r>
              <a:rPr lang="en-GB" sz="1200" kern="1200" dirty="0">
                <a:solidFill>
                  <a:schemeClr val="tx1"/>
                </a:solidFill>
                <a:effectLst/>
                <a:latin typeface="+mn-lt"/>
                <a:ea typeface="+mn-ea"/>
                <a:cs typeface="+mn-cs"/>
              </a:rPr>
              <a:t>Third sectors, usually run on a non-profit basis varies widely in how HR is delivered. As they are usually small businesses or charities, resources can be tight and so duties are basic and lack sophistication and strategic thinking. Increasingly, it is found that some imitate the public sector organisations as they are often wholly or partially public funded (Taylor and Woodhams 2016). </a:t>
            </a:r>
          </a:p>
          <a:p>
            <a:r>
              <a:rPr lang="en-GB" sz="1200" kern="1200" dirty="0">
                <a:solidFill>
                  <a:schemeClr val="tx1"/>
                </a:solidFill>
                <a:effectLst/>
                <a:latin typeface="+mn-lt"/>
                <a:ea typeface="+mn-ea"/>
                <a:cs typeface="+mn-cs"/>
              </a:rPr>
              <a:t>Whilst there are various ways of delivering HR, the CIPD acknowledges that the way in which HR is delivered will differ from one organisation to another due to their different needs (CIPD).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AE30959-9C50-4513-9CB9-B9DFFCE896C0}" type="slidenum">
              <a:rPr lang="en-GB" smtClean="0"/>
              <a:t>6</a:t>
            </a:fld>
            <a:endParaRPr lang="en-GB"/>
          </a:p>
        </p:txBody>
      </p:sp>
    </p:spTree>
    <p:extLst>
      <p:ext uri="{BB962C8B-B14F-4D97-AF65-F5344CB8AC3E}">
        <p14:creationId xmlns:p14="http://schemas.microsoft.com/office/powerpoint/2010/main" val="33461263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Ulrich model (1998), which has since become known as the ‘three legged stool’ is instrumental in guiding HR structure and is based on 3 different types of HR professionals within an organisation, who all work in a recognised way: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HR business partners – senior HR professionals that work closely with business leaders/line managers and help guide organisation strategies.</a:t>
            </a:r>
          </a:p>
          <a:p>
            <a:pPr lvl="0"/>
            <a:r>
              <a:rPr lang="en-GB" sz="1200" kern="1200" dirty="0">
                <a:solidFill>
                  <a:schemeClr val="tx1"/>
                </a:solidFill>
                <a:effectLst/>
                <a:latin typeface="+mn-lt"/>
                <a:ea typeface="+mn-ea"/>
                <a:cs typeface="+mn-cs"/>
              </a:rPr>
              <a:t>Centres of excellence – usually small teams of HR professionals that help to develop and deliver HR solutions</a:t>
            </a:r>
          </a:p>
          <a:p>
            <a:pPr lvl="0"/>
            <a:r>
              <a:rPr lang="en-GB" sz="1200" kern="1200" dirty="0">
                <a:solidFill>
                  <a:schemeClr val="tx1"/>
                </a:solidFill>
                <a:effectLst/>
                <a:latin typeface="+mn-lt"/>
                <a:ea typeface="+mn-ea"/>
                <a:cs typeface="+mn-cs"/>
              </a:rPr>
              <a:t>Shared service centre – usually an outsourced department that help with routine business services</a:t>
            </a:r>
          </a:p>
          <a:p>
            <a:endParaRPr lang="en-GB" dirty="0"/>
          </a:p>
        </p:txBody>
      </p:sp>
      <p:sp>
        <p:nvSpPr>
          <p:cNvPr id="4" name="Slide Number Placeholder 3"/>
          <p:cNvSpPr>
            <a:spLocks noGrp="1"/>
          </p:cNvSpPr>
          <p:nvPr>
            <p:ph type="sldNum" sz="quarter" idx="5"/>
          </p:nvPr>
        </p:nvSpPr>
        <p:spPr/>
        <p:txBody>
          <a:bodyPr/>
          <a:lstStyle/>
          <a:p>
            <a:fld id="{7AE30959-9C50-4513-9CB9-B9DFFCE896C0}" type="slidenum">
              <a:rPr lang="en-GB" smtClean="0"/>
              <a:t>7</a:t>
            </a:fld>
            <a:endParaRPr lang="en-GB"/>
          </a:p>
        </p:txBody>
      </p:sp>
    </p:spTree>
    <p:extLst>
      <p:ext uri="{BB962C8B-B14F-4D97-AF65-F5344CB8AC3E}">
        <p14:creationId xmlns:p14="http://schemas.microsoft.com/office/powerpoint/2010/main" val="25599402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Effective change management within a HR department is vital for organisations future success as change involves more than just controllable measures, such as business processes, it also involves uncontrollable measure such as people (employees). The ‘</a:t>
            </a:r>
            <a:r>
              <a:rPr lang="en-GB" sz="1200" kern="1200" dirty="0" err="1">
                <a:solidFill>
                  <a:schemeClr val="tx1"/>
                </a:solidFill>
                <a:effectLst/>
                <a:latin typeface="+mn-lt"/>
                <a:ea typeface="+mn-ea"/>
                <a:cs typeface="+mn-cs"/>
              </a:rPr>
              <a:t>Kubler’Ross</a:t>
            </a:r>
            <a:r>
              <a:rPr lang="en-GB" sz="1200" kern="1200" dirty="0">
                <a:solidFill>
                  <a:schemeClr val="tx1"/>
                </a:solidFill>
                <a:effectLst/>
                <a:latin typeface="+mn-lt"/>
                <a:ea typeface="+mn-ea"/>
                <a:cs typeface="+mn-cs"/>
              </a:rPr>
              <a:t>’ model of change can be used as a guide to HR professionals and applied to the business world.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DREC model should also be considered when trying to understand individual’s reactions to change and to ensure that HR professionals understand that individuals may work through the cycle at different stages and different amounts of time.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D – Denial</a:t>
            </a:r>
          </a:p>
          <a:p>
            <a:r>
              <a:rPr lang="en-GB" sz="1200" kern="1200" dirty="0">
                <a:solidFill>
                  <a:schemeClr val="tx1"/>
                </a:solidFill>
                <a:effectLst/>
                <a:latin typeface="+mn-lt"/>
                <a:ea typeface="+mn-ea"/>
                <a:cs typeface="+mn-cs"/>
              </a:rPr>
              <a:t>R – Resistance </a:t>
            </a:r>
          </a:p>
          <a:p>
            <a:r>
              <a:rPr lang="en-GB" sz="1200" kern="1200" dirty="0">
                <a:solidFill>
                  <a:schemeClr val="tx1"/>
                </a:solidFill>
                <a:effectLst/>
                <a:latin typeface="+mn-lt"/>
                <a:ea typeface="+mn-ea"/>
                <a:cs typeface="+mn-cs"/>
              </a:rPr>
              <a:t>E – Exploration (Bargaining)</a:t>
            </a:r>
          </a:p>
          <a:p>
            <a:r>
              <a:rPr lang="en-GB" sz="1200" kern="1200" dirty="0">
                <a:solidFill>
                  <a:schemeClr val="tx1"/>
                </a:solidFill>
                <a:effectLst/>
                <a:latin typeface="+mn-lt"/>
                <a:ea typeface="+mn-ea"/>
                <a:cs typeface="+mn-cs"/>
              </a:rPr>
              <a:t>C – Commitment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should be applied in a work environment should help raise awareness of how change can affect people. </a:t>
            </a:r>
          </a:p>
          <a:p>
            <a:endParaRPr lang="en-GB" dirty="0"/>
          </a:p>
        </p:txBody>
      </p:sp>
      <p:sp>
        <p:nvSpPr>
          <p:cNvPr id="4" name="Slide Number Placeholder 3"/>
          <p:cNvSpPr>
            <a:spLocks noGrp="1"/>
          </p:cNvSpPr>
          <p:nvPr>
            <p:ph type="sldNum" sz="quarter" idx="5"/>
          </p:nvPr>
        </p:nvSpPr>
        <p:spPr/>
        <p:txBody>
          <a:bodyPr/>
          <a:lstStyle/>
          <a:p>
            <a:fld id="{7AE30959-9C50-4513-9CB9-B9DFFCE896C0}" type="slidenum">
              <a:rPr lang="en-GB" smtClean="0"/>
              <a:t>8</a:t>
            </a:fld>
            <a:endParaRPr lang="en-GB"/>
          </a:p>
        </p:txBody>
      </p:sp>
    </p:spTree>
    <p:extLst>
      <p:ext uri="{BB962C8B-B14F-4D97-AF65-F5344CB8AC3E}">
        <p14:creationId xmlns:p14="http://schemas.microsoft.com/office/powerpoint/2010/main" val="418195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HR professionals can contribute to ensuring in that any changes to be implemented are effective in the following ways:</a:t>
            </a:r>
            <a:endParaRPr lang="en-GB" dirty="0">
              <a:effectLst/>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Ensuring that change is communicated to employees as early as possible</a:t>
            </a:r>
          </a:p>
          <a:p>
            <a:pPr lvl="0"/>
            <a:r>
              <a:rPr lang="en-GB" sz="1200" kern="1200" dirty="0">
                <a:solidFill>
                  <a:schemeClr val="tx1"/>
                </a:solidFill>
                <a:effectLst/>
                <a:latin typeface="+mn-lt"/>
                <a:ea typeface="+mn-ea"/>
                <a:cs typeface="+mn-cs"/>
              </a:rPr>
              <a:t>Advising managers about the available skills within an organisation to ensure that training needs, new jobs etc are identified</a:t>
            </a:r>
          </a:p>
          <a:p>
            <a:pPr lvl="0"/>
            <a:r>
              <a:rPr lang="en-GB" sz="1200" kern="1200" dirty="0">
                <a:solidFill>
                  <a:schemeClr val="tx1"/>
                </a:solidFill>
                <a:effectLst/>
                <a:latin typeface="+mn-lt"/>
                <a:ea typeface="+mn-ea"/>
                <a:cs typeface="+mn-cs"/>
              </a:rPr>
              <a:t>Thinking about the impact on all involved – discussing the positive points about the implementation of the change </a:t>
            </a:r>
          </a:p>
          <a:p>
            <a:pPr lvl="0"/>
            <a:r>
              <a:rPr lang="en-GB" sz="1200" kern="1200" dirty="0">
                <a:solidFill>
                  <a:schemeClr val="tx1"/>
                </a:solidFill>
                <a:effectLst/>
                <a:latin typeface="+mn-lt"/>
                <a:ea typeface="+mn-ea"/>
                <a:cs typeface="+mn-cs"/>
              </a:rPr>
              <a:t>Balancing the interests of all stakeholders</a:t>
            </a:r>
          </a:p>
          <a:p>
            <a:pPr lvl="0"/>
            <a:r>
              <a:rPr lang="en-GB" sz="1200" kern="1200" dirty="0">
                <a:solidFill>
                  <a:schemeClr val="tx1"/>
                </a:solidFill>
                <a:effectLst/>
                <a:latin typeface="+mn-lt"/>
                <a:ea typeface="+mn-ea"/>
                <a:cs typeface="+mn-cs"/>
              </a:rPr>
              <a:t>Considering how this can be communicated so that all involved are notified</a:t>
            </a:r>
          </a:p>
          <a:p>
            <a:pPr lvl="0"/>
            <a:r>
              <a:rPr lang="en-GB" sz="1200" kern="1200" dirty="0">
                <a:solidFill>
                  <a:schemeClr val="tx1"/>
                </a:solidFill>
                <a:effectLst/>
                <a:latin typeface="+mn-lt"/>
                <a:ea typeface="+mn-ea"/>
                <a:cs typeface="+mn-cs"/>
              </a:rPr>
              <a:t>Understanding employee concerns to anticipate any issues that could arise</a:t>
            </a:r>
          </a:p>
          <a:p>
            <a:pPr lvl="0"/>
            <a:r>
              <a:rPr lang="en-GB" sz="1200" kern="1200" dirty="0">
                <a:solidFill>
                  <a:schemeClr val="tx1"/>
                </a:solidFill>
                <a:effectLst/>
                <a:latin typeface="+mn-lt"/>
                <a:ea typeface="+mn-ea"/>
                <a:cs typeface="+mn-cs"/>
              </a:rPr>
              <a:t>Monitor and adjust the change where appropriate considering factors such as ‘has it worked?’. </a:t>
            </a:r>
          </a:p>
          <a:p>
            <a:pPr lvl="0"/>
            <a:r>
              <a:rPr lang="en-GB" sz="1200" kern="1200" dirty="0">
                <a:solidFill>
                  <a:schemeClr val="tx1"/>
                </a:solidFill>
                <a:effectLst/>
                <a:latin typeface="+mn-lt"/>
                <a:ea typeface="+mn-ea"/>
                <a:cs typeface="+mn-cs"/>
              </a:rPr>
              <a:t>Evaluating data since the change has been implemented – absence reporting, turnover etc</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Considering all of the above factors should help promote a change ready culture and communication really is key.</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AE30959-9C50-4513-9CB9-B9DFFCE896C0}" type="slidenum">
              <a:rPr lang="en-GB" smtClean="0"/>
              <a:t>9</a:t>
            </a:fld>
            <a:endParaRPr lang="en-GB"/>
          </a:p>
        </p:txBody>
      </p:sp>
    </p:spTree>
    <p:extLst>
      <p:ext uri="{BB962C8B-B14F-4D97-AF65-F5344CB8AC3E}">
        <p14:creationId xmlns:p14="http://schemas.microsoft.com/office/powerpoint/2010/main" val="14594361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Line managers are crucial in ensuring not only the management of employees, but also in ensuring that HR policies and procedures are implemented successfully and supporting the learning and development of their team. </a:t>
            </a:r>
          </a:p>
          <a:p>
            <a:r>
              <a:rPr lang="en-GB" sz="1200" kern="1200" dirty="0">
                <a:solidFill>
                  <a:schemeClr val="tx1"/>
                </a:solidFill>
                <a:effectLst/>
                <a:latin typeface="+mn-lt"/>
                <a:ea typeface="+mn-ea"/>
                <a:cs typeface="+mn-cs"/>
              </a:rPr>
              <a:t>It is vital that line managers and HR are able to work together to provide the best possible service which is required by the organisation. Very often, senior HR professionals will work as ‘business partners’ and are usually involved with line managers or business leaders to influence and help guide organisation strategies and the implementation of them (Taylor and Woodhams 2016). This has been shown to enhance the people management of line manager’s roles as they have the opportunity to be able to create solutions to HR issues together with the HR business partners and are able to build long term strategies/solutions to overcome issues rather than involving HR in the stage where HR need to manage the issue. This proactive approach offers better support for employees (CIPD.co.uk).</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Developing line manager capabilities is vital and it is important that HR are able to recognise this. Ensuring that relevant training is provided to line managers on how to ‘manage’ employees, including all aspects such as employee performance, well-being emphasis, understanding and implementing organisational policies, behaviour required and expected as a manager, leadership skills and effective performance management skills will help aid the HR department long term. Well managed line managers are more likely to lead high-performing teams which will benefit the organisation as a whole (CIPD.co.uk).</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Providing direct support and advice to line managers is a crucial part of the HR role. By ensuring that there is a trusted relationship between HR and line managers by carrying out the functions discussed above, will help build a trusting and professional relationship. Line managers are more likely to contact HR for advice early in a process rather than it escalating and becoming a ‘reactive’ approach.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AE30959-9C50-4513-9CB9-B9DFFCE896C0}" type="slidenum">
              <a:rPr lang="en-GB" smtClean="0"/>
              <a:t>10</a:t>
            </a:fld>
            <a:endParaRPr lang="en-GB"/>
          </a:p>
        </p:txBody>
      </p:sp>
    </p:spTree>
    <p:extLst>
      <p:ext uri="{BB962C8B-B14F-4D97-AF65-F5344CB8AC3E}">
        <p14:creationId xmlns:p14="http://schemas.microsoft.com/office/powerpoint/2010/main" val="2649620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absolutely crucial that HR professionals take an ethical approach and is a core element to have as a HR professional.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Ethical behaviour within an organisations helps to build trust between employee and the HR department and so it is vital that HR professionals act fairly and decently at all times which Taylor and Woodhams (2016) suggest can improve overall workforce performance. Lack of ethical behaviour within an organisation can also have a detrimental effect on the employer and organisations reputation. Individuals who are aware of unethical treatment towards employees are less likely to want to work for a business with this reputation. There are also legal requirements in which organisations are bound to adhere to such as National Minimum Wage, Working Time Regulations etc.  </a:t>
            </a: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7AE30959-9C50-4513-9CB9-B9DFFCE896C0}" type="slidenum">
              <a:rPr lang="en-GB" smtClean="0"/>
              <a:t>11</a:t>
            </a:fld>
            <a:endParaRPr lang="en-GB"/>
          </a:p>
        </p:txBody>
      </p:sp>
    </p:spTree>
    <p:extLst>
      <p:ext uri="{BB962C8B-B14F-4D97-AF65-F5344CB8AC3E}">
        <p14:creationId xmlns:p14="http://schemas.microsoft.com/office/powerpoint/2010/main" val="2330188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CIPD identifies ‘eight ethical lenses’ associated with conducting ethical behaviour:</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Fairness – Being consistent, but also considering individual circumstances</a:t>
            </a:r>
          </a:p>
          <a:p>
            <a:pPr lvl="0"/>
            <a:r>
              <a:rPr lang="en-GB" sz="1200" kern="1200" dirty="0">
                <a:solidFill>
                  <a:schemeClr val="tx1"/>
                </a:solidFill>
                <a:effectLst/>
                <a:latin typeface="+mn-lt"/>
                <a:ea typeface="+mn-ea"/>
                <a:cs typeface="+mn-cs"/>
              </a:rPr>
              <a:t>Merit – Making decisions based on merit</a:t>
            </a:r>
          </a:p>
          <a:p>
            <a:pPr lvl="0"/>
            <a:r>
              <a:rPr lang="en-GB" sz="1200" kern="1200" dirty="0">
                <a:solidFill>
                  <a:schemeClr val="tx1"/>
                </a:solidFill>
                <a:effectLst/>
                <a:latin typeface="+mn-lt"/>
                <a:ea typeface="+mn-ea"/>
                <a:cs typeface="+mn-cs"/>
              </a:rPr>
              <a:t>Markets – to determine pay</a:t>
            </a:r>
          </a:p>
          <a:p>
            <a:pPr lvl="0"/>
            <a:r>
              <a:rPr lang="en-GB" sz="1200" kern="1200" dirty="0">
                <a:solidFill>
                  <a:schemeClr val="tx1"/>
                </a:solidFill>
                <a:effectLst/>
                <a:latin typeface="+mn-lt"/>
                <a:ea typeface="+mn-ea"/>
                <a:cs typeface="+mn-cs"/>
              </a:rPr>
              <a:t>Democracy – ensuring employees having their say, consulting with employees so they can have a voice</a:t>
            </a:r>
          </a:p>
          <a:p>
            <a:pPr lvl="0"/>
            <a:r>
              <a:rPr lang="en-GB" sz="1200" kern="1200" dirty="0">
                <a:solidFill>
                  <a:schemeClr val="tx1"/>
                </a:solidFill>
                <a:effectLst/>
                <a:latin typeface="+mn-lt"/>
                <a:ea typeface="+mn-ea"/>
                <a:cs typeface="+mn-cs"/>
              </a:rPr>
              <a:t>Well-being – ensuring the health and well-being of employees are considered to benefit the individual, not the organisation</a:t>
            </a:r>
          </a:p>
          <a:p>
            <a:pPr lvl="0"/>
            <a:r>
              <a:rPr lang="en-GB" sz="1200" kern="1200" dirty="0">
                <a:solidFill>
                  <a:schemeClr val="tx1"/>
                </a:solidFill>
                <a:effectLst/>
                <a:latin typeface="+mn-lt"/>
                <a:ea typeface="+mn-ea"/>
                <a:cs typeface="+mn-cs"/>
              </a:rPr>
              <a:t>Rights and duties – workplaces need to respect Human Rights such as equal pay, equal work, right to join trade Unions etc. </a:t>
            </a:r>
          </a:p>
          <a:p>
            <a:pPr lvl="0"/>
            <a:r>
              <a:rPr lang="en-GB" sz="1200" kern="1200" dirty="0">
                <a:solidFill>
                  <a:schemeClr val="tx1"/>
                </a:solidFill>
                <a:effectLst/>
                <a:latin typeface="+mn-lt"/>
                <a:ea typeface="+mn-ea"/>
                <a:cs typeface="+mn-cs"/>
              </a:rPr>
              <a:t>Character – Behaving ethically and morally</a:t>
            </a:r>
          </a:p>
          <a:p>
            <a:pPr lvl="0"/>
            <a:r>
              <a:rPr lang="en-GB" sz="1200" kern="1200" dirty="0">
                <a:solidFill>
                  <a:schemeClr val="tx1"/>
                </a:solidFill>
                <a:effectLst/>
                <a:latin typeface="+mn-lt"/>
                <a:ea typeface="+mn-ea"/>
                <a:cs typeface="+mn-cs"/>
              </a:rPr>
              <a:t>Handing down – having the ability to hand the ‘business’ and its values to the next generation in an untarnished or undamaged state (CIPD.co.uk)</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 are numerous examples of ethical practice and non-ethical practice within the workplace: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Ethical Practices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Anonymising CV’s during the application phase, excluding questions about applicants age, gender, race, social class etc.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Ensuring policies and procedures within an organisation consider everybody regardless of their role and are applied fairly, whilst also considering individual circumstances.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Promotion of an individual solely based on their behaviour, performance and capabilities to carry out the role</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Non-Ethical Practices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Making questions including age, race, gender, family circumstances </a:t>
            </a:r>
            <a:r>
              <a:rPr lang="en-GB" sz="1200" kern="1200" dirty="0" err="1">
                <a:solidFill>
                  <a:schemeClr val="tx1"/>
                </a:solidFill>
                <a:effectLst/>
                <a:latin typeface="+mn-lt"/>
                <a:ea typeface="+mn-ea"/>
                <a:cs typeface="+mn-cs"/>
              </a:rPr>
              <a:t>eg.</a:t>
            </a:r>
            <a:r>
              <a:rPr lang="en-GB" sz="1200" kern="1200" dirty="0">
                <a:solidFill>
                  <a:schemeClr val="tx1"/>
                </a:solidFill>
                <a:effectLst/>
                <a:latin typeface="+mn-lt"/>
                <a:ea typeface="+mn-ea"/>
                <a:cs typeface="+mn-cs"/>
              </a:rPr>
              <a:t> ‘do you have children’ mandatory during application process.</a:t>
            </a:r>
          </a:p>
          <a:p>
            <a:r>
              <a:rPr lang="en-GB" sz="1200" kern="1200" dirty="0">
                <a:solidFill>
                  <a:schemeClr val="tx1"/>
                </a:solidFill>
                <a:effectLst/>
                <a:latin typeface="+mn-lt"/>
                <a:ea typeface="+mn-ea"/>
                <a:cs typeface="+mn-cs"/>
              </a:rPr>
              <a:t>Excluding particular groups of people from policies/procedures within the organisation,</a:t>
            </a:r>
          </a:p>
          <a:p>
            <a:r>
              <a:rPr lang="en-GB" sz="1200" kern="1200" dirty="0">
                <a:solidFill>
                  <a:schemeClr val="tx1"/>
                </a:solidFill>
                <a:effectLst/>
                <a:latin typeface="+mn-lt"/>
                <a:ea typeface="+mn-ea"/>
                <a:cs typeface="+mn-cs"/>
              </a:rPr>
              <a:t>Promotion of an individual because ‘the face fits’ or are a friend of the manager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AE30959-9C50-4513-9CB9-B9DFFCE896C0}" type="slidenum">
              <a:rPr lang="en-GB" smtClean="0"/>
              <a:t>12</a:t>
            </a:fld>
            <a:endParaRPr lang="en-GB"/>
          </a:p>
        </p:txBody>
      </p:sp>
    </p:spTree>
    <p:extLst>
      <p:ext uri="{BB962C8B-B14F-4D97-AF65-F5344CB8AC3E}">
        <p14:creationId xmlns:p14="http://schemas.microsoft.com/office/powerpoint/2010/main" val="18883856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order for HR professionals to demonstrate that they add value, it must be able to evaluate progress. There are various ways in which this can be carried out including:</a:t>
            </a:r>
          </a:p>
          <a:p>
            <a:pPr lvl="0"/>
            <a:r>
              <a:rPr lang="en-GB" sz="1200" kern="1200" dirty="0">
                <a:solidFill>
                  <a:schemeClr val="tx1"/>
                </a:solidFill>
                <a:effectLst/>
                <a:latin typeface="+mn-lt"/>
                <a:ea typeface="+mn-ea"/>
                <a:cs typeface="+mn-cs"/>
              </a:rPr>
              <a:t>HR statistics – providing information on factors such as turnover levels, number of new starters, number of people leaving the organisation, number of disciplinary and grievance cases, training and development spend, sickness absence levels etc.</a:t>
            </a:r>
          </a:p>
          <a:p>
            <a:pPr lvl="0"/>
            <a:r>
              <a:rPr lang="en-GB" sz="1200" kern="1200" dirty="0">
                <a:solidFill>
                  <a:schemeClr val="tx1"/>
                </a:solidFill>
                <a:effectLst/>
                <a:latin typeface="+mn-lt"/>
                <a:ea typeface="+mn-ea"/>
                <a:cs typeface="+mn-cs"/>
              </a:rPr>
              <a:t>Benchmarking – comparing current performance to previous years in the same areas</a:t>
            </a:r>
          </a:p>
          <a:p>
            <a:pPr lvl="0"/>
            <a:r>
              <a:rPr lang="en-GB" sz="1200" kern="1200" dirty="0">
                <a:solidFill>
                  <a:schemeClr val="tx1"/>
                </a:solidFill>
                <a:effectLst/>
                <a:latin typeface="+mn-lt"/>
                <a:ea typeface="+mn-ea"/>
                <a:cs typeface="+mn-cs"/>
              </a:rPr>
              <a:t>Key performance- having ‘SMART’ organisation objectives which are specific, measurable, achievable, performance-relevant and time bound.  </a:t>
            </a:r>
          </a:p>
          <a:p>
            <a:pPr lvl="0"/>
            <a:r>
              <a:rPr lang="en-GB" sz="1200" kern="1200" dirty="0">
                <a:solidFill>
                  <a:schemeClr val="tx1"/>
                </a:solidFill>
                <a:effectLst/>
                <a:latin typeface="+mn-lt"/>
                <a:ea typeface="+mn-ea"/>
                <a:cs typeface="+mn-cs"/>
              </a:rPr>
              <a:t>Stakeholder analysis – ensuring the needs of all parties are met by conducting a stakeholder analysis and consider the specific requirements of each group of people</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AE30959-9C50-4513-9CB9-B9DFFCE896C0}" type="slidenum">
              <a:rPr lang="en-GB" smtClean="0"/>
              <a:t>13</a:t>
            </a:fld>
            <a:endParaRPr lang="en-GB"/>
          </a:p>
        </p:txBody>
      </p:sp>
    </p:spTree>
    <p:extLst>
      <p:ext uri="{BB962C8B-B14F-4D97-AF65-F5344CB8AC3E}">
        <p14:creationId xmlns:p14="http://schemas.microsoft.com/office/powerpoint/2010/main" val="33084482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have been various studies examining the links between HRM and organisational performance.                                   </a:t>
            </a:r>
          </a:p>
          <a:p>
            <a:r>
              <a:rPr lang="en-GB" sz="1200" kern="1200" dirty="0">
                <a:solidFill>
                  <a:schemeClr val="tx1"/>
                </a:solidFill>
                <a:effectLst/>
                <a:latin typeface="+mn-lt"/>
                <a:ea typeface="+mn-ea"/>
                <a:cs typeface="+mn-cs"/>
              </a:rPr>
              <a:t>Guest (2011) indicates that research in to the links between HRM and performance has gone through 6 phases and that the phases overlap. They looked at 610 private sector companies from services and manufacturing in the UK by carrying out telephone interviews with senior HR practitioners. During phase 1, Guest (2011) suggests that HRM was a new way of evaluating management, with data gained mostly from case studies and circumstantial evidence. Phase 2 was the first identified set of survey-based studies which focused on certain sectors to be able to provide some form of evidence-base. Phase 3 focused on questioning the theoretical basis on which the research was created as well as the measures used whilst conducting the research for both HRM and performance. During this phase Guest (2011) explains that there was also criticism as to whether best practice HRM provided improvement for workers as previously suggested Phase 4 focused on conceptual modification and efforts to use more theoretical frameworks to discover the HRM and performance link. This also included the AMO model (ability-motivation-opportunity) and the use of recognised approaches that included the consideration of how legal and financial systems can contribute to shaping HRM. Phase 5 discusses the increasing awareness that a ‘black box’ existed which facilitated the link between HR practices and organisational performance research and recognises the role of workers and the importance of worker’s thoughts and behaviour in understanding the relationship between HRM and performance. The most recent phase 6, looks at the development of theory and research on HR and its growing sophistication and complexity, including research methods and theoretical development. This increasing complexity means that studies now seek multiple sources of information and develop more complex statistical techniques. </a:t>
            </a:r>
          </a:p>
          <a:p>
            <a:r>
              <a:rPr lang="en-GB" sz="1200" kern="1200" dirty="0">
                <a:solidFill>
                  <a:schemeClr val="tx1"/>
                </a:solidFill>
                <a:effectLst/>
                <a:latin typeface="+mn-lt"/>
                <a:ea typeface="+mn-ea"/>
                <a:cs typeface="+mn-cs"/>
              </a:rPr>
              <a:t>There are some limitations to the article including the possibility that the theory is too narrow and that it focuses on longitudinal studies which are limited in number. Guest (2011) also recognises that collecting data at senior management level will provide limited information and that it can’t be assumed that HR managers will understand operational day to day HR practices.</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AE30959-9C50-4513-9CB9-B9DFFCE896C0}" type="slidenum">
              <a:rPr lang="en-GB" smtClean="0"/>
              <a:t>14</a:t>
            </a:fld>
            <a:endParaRPr lang="en-GB"/>
          </a:p>
        </p:txBody>
      </p:sp>
    </p:spTree>
    <p:extLst>
      <p:ext uri="{BB962C8B-B14F-4D97-AF65-F5344CB8AC3E}">
        <p14:creationId xmlns:p14="http://schemas.microsoft.com/office/powerpoint/2010/main" val="3728876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Collings, et al (2010) looked at links between HRM and three separate outcomes of their study. They looked at 340 firms in Turkey and just 40% were completed by CEO’s of the company with the remaining requests filled in by other HR managers. The sample included an almost equal mix of manufacturing and services, with most organisations employing more than 50 staff members. The study looked at factors including training/appraisal, performance-based compensation, communication and also a measure of external fit between strategy and HRM. It was ensured that controls were in place, taking in to consideration the size and age of the firm and type of industry. Employee skills and abilities, employee motivation and the organisation’s financial performance were all measured. Evaluating links between individual HR practices, none showed a significant relationship between all 3 outcome measures. However, 2 of the hypotheses were reinforced by outcomes of the employees. The study showed a stronger link between external fit and all 3 outcomes measures leading Collings et al (2010) that where organisations made efforts to align business and HRM strategies, involving the HR department in business decisions and strategic planning and regarded HR managers as ‘partners’ they were able to distinguish a positive impact on all 3 outcomes. </a:t>
            </a:r>
          </a:p>
          <a:p>
            <a:endParaRPr lang="en-GB" dirty="0"/>
          </a:p>
        </p:txBody>
      </p:sp>
      <p:sp>
        <p:nvSpPr>
          <p:cNvPr id="4" name="Slide Number Placeholder 3"/>
          <p:cNvSpPr>
            <a:spLocks noGrp="1"/>
          </p:cNvSpPr>
          <p:nvPr>
            <p:ph type="sldNum" sz="quarter" idx="5"/>
          </p:nvPr>
        </p:nvSpPr>
        <p:spPr/>
        <p:txBody>
          <a:bodyPr/>
          <a:lstStyle/>
          <a:p>
            <a:fld id="{7AE30959-9C50-4513-9CB9-B9DFFCE896C0}" type="slidenum">
              <a:rPr lang="en-GB" smtClean="0"/>
              <a:t>15</a:t>
            </a:fld>
            <a:endParaRPr lang="en-GB"/>
          </a:p>
        </p:txBody>
      </p:sp>
    </p:spTree>
    <p:extLst>
      <p:ext uri="{BB962C8B-B14F-4D97-AF65-F5344CB8AC3E}">
        <p14:creationId xmlns:p14="http://schemas.microsoft.com/office/powerpoint/2010/main" val="2681307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1CBFE7-0FFB-4260-B775-C8285828F35F}" type="datetimeFigureOut">
              <a:rPr lang="en-GB" smtClean="0"/>
              <a:t>02/03/2019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C5EBB-D552-40C5-9594-679A9A1CE69E}"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128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1CBFE7-0FFB-4260-B775-C8285828F35F}" type="datetimeFigureOut">
              <a:rPr lang="en-GB" smtClean="0"/>
              <a:t>02/03/2019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C5EBB-D552-40C5-9594-679A9A1CE69E}" type="slidenum">
              <a:rPr lang="en-GB" smtClean="0"/>
              <a:t>‹#›</a:t>
            </a:fld>
            <a:endParaRPr lang="en-GB"/>
          </a:p>
        </p:txBody>
      </p:sp>
    </p:spTree>
    <p:extLst>
      <p:ext uri="{BB962C8B-B14F-4D97-AF65-F5344CB8AC3E}">
        <p14:creationId xmlns:p14="http://schemas.microsoft.com/office/powerpoint/2010/main" val="2130573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21CBFE7-0FFB-4260-B775-C8285828F35F}" type="datetimeFigureOut">
              <a:rPr lang="en-GB" smtClean="0"/>
              <a:t>02/03/2019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C5EBB-D552-40C5-9594-679A9A1CE69E}"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8141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1CBFE7-0FFB-4260-B775-C8285828F35F}" type="datetimeFigureOut">
              <a:rPr lang="en-GB" smtClean="0"/>
              <a:t>02/03/2019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EC5EBB-D552-40C5-9594-679A9A1CE69E}" type="slidenum">
              <a:rPr lang="en-GB" smtClean="0"/>
              <a:t>‹#›</a:t>
            </a:fld>
            <a:endParaRPr lang="en-GB"/>
          </a:p>
        </p:txBody>
      </p:sp>
    </p:spTree>
    <p:extLst>
      <p:ext uri="{BB962C8B-B14F-4D97-AF65-F5344CB8AC3E}">
        <p14:creationId xmlns:p14="http://schemas.microsoft.com/office/powerpoint/2010/main" val="1316685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1CBFE7-0FFB-4260-B775-C8285828F35F}" type="datetimeFigureOut">
              <a:rPr lang="en-GB" smtClean="0"/>
              <a:t>02/03/2019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EC5EBB-D552-40C5-9594-679A9A1CE69E}" type="slidenum">
              <a:rPr lang="en-GB" smtClean="0"/>
              <a:t>‹#›</a:t>
            </a:fld>
            <a:endParaRPr lang="en-GB"/>
          </a:p>
        </p:txBody>
      </p:sp>
    </p:spTree>
    <p:extLst>
      <p:ext uri="{BB962C8B-B14F-4D97-AF65-F5344CB8AC3E}">
        <p14:creationId xmlns:p14="http://schemas.microsoft.com/office/powerpoint/2010/main" val="3894368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1CBFE7-0FFB-4260-B775-C8285828F35F}" type="datetimeFigureOut">
              <a:rPr lang="en-GB" smtClean="0"/>
              <a:t>02/03/2019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EC5EBB-D552-40C5-9594-679A9A1CE69E}" type="slidenum">
              <a:rPr lang="en-GB" smtClean="0"/>
              <a:t>‹#›</a:t>
            </a:fld>
            <a:endParaRPr lang="en-GB"/>
          </a:p>
        </p:txBody>
      </p:sp>
    </p:spTree>
    <p:extLst>
      <p:ext uri="{BB962C8B-B14F-4D97-AF65-F5344CB8AC3E}">
        <p14:creationId xmlns:p14="http://schemas.microsoft.com/office/powerpoint/2010/main" val="1967192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21CBFE7-0FFB-4260-B775-C8285828F35F}" type="datetimeFigureOut">
              <a:rPr lang="en-GB" smtClean="0"/>
              <a:t>02/03/2019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A1EC5EBB-D552-40C5-9594-679A9A1CE69E}" type="slidenum">
              <a:rPr lang="en-GB" smtClean="0"/>
              <a:t>‹#›</a:t>
            </a:fld>
            <a:endParaRPr lang="en-GB"/>
          </a:p>
        </p:txBody>
      </p:sp>
    </p:spTree>
    <p:extLst>
      <p:ext uri="{BB962C8B-B14F-4D97-AF65-F5344CB8AC3E}">
        <p14:creationId xmlns:p14="http://schemas.microsoft.com/office/powerpoint/2010/main" val="2318641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21CBFE7-0FFB-4260-B775-C8285828F35F}" type="datetimeFigureOut">
              <a:rPr lang="en-GB" smtClean="0"/>
              <a:t>02/03/2019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1EC5EBB-D552-40C5-9594-679A9A1CE69E}" type="slidenum">
              <a:rPr lang="en-GB" smtClean="0"/>
              <a:t>‹#›</a:t>
            </a:fld>
            <a:endParaRPr lang="en-GB"/>
          </a:p>
        </p:txBody>
      </p:sp>
    </p:spTree>
    <p:extLst>
      <p:ext uri="{BB962C8B-B14F-4D97-AF65-F5344CB8AC3E}">
        <p14:creationId xmlns:p14="http://schemas.microsoft.com/office/powerpoint/2010/main" val="1291187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21CBFE7-0FFB-4260-B775-C8285828F35F}" type="datetimeFigureOut">
              <a:rPr lang="en-GB" smtClean="0"/>
              <a:t>02/03/2019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EC5EBB-D552-40C5-9594-679A9A1CE69E}" type="slidenum">
              <a:rPr lang="en-GB" smtClean="0"/>
              <a:t>‹#›</a:t>
            </a:fld>
            <a:endParaRPr lang="en-GB"/>
          </a:p>
        </p:txBody>
      </p:sp>
    </p:spTree>
    <p:extLst>
      <p:ext uri="{BB962C8B-B14F-4D97-AF65-F5344CB8AC3E}">
        <p14:creationId xmlns:p14="http://schemas.microsoft.com/office/powerpoint/2010/main" val="3752604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1CBFE7-0FFB-4260-B775-C8285828F35F}" type="datetimeFigureOut">
              <a:rPr lang="en-GB" smtClean="0"/>
              <a:t>02/03/2019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C5EBB-D552-40C5-9594-679A9A1CE69E}" type="slidenum">
              <a:rPr lang="en-GB" smtClean="0"/>
              <a:t>‹#›</a:t>
            </a:fld>
            <a:endParaRPr lang="en-GB"/>
          </a:p>
        </p:txBody>
      </p:sp>
    </p:spTree>
    <p:extLst>
      <p:ext uri="{BB962C8B-B14F-4D97-AF65-F5344CB8AC3E}">
        <p14:creationId xmlns:p14="http://schemas.microsoft.com/office/powerpoint/2010/main" val="389167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1CBFE7-0FFB-4260-B775-C8285828F35F}" type="datetimeFigureOut">
              <a:rPr lang="en-GB" smtClean="0"/>
              <a:t>02/03/2019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C5EBB-D552-40C5-9594-679A9A1CE69E}" type="slidenum">
              <a:rPr lang="en-GB" smtClean="0"/>
              <a:t>‹#›</a:t>
            </a:fld>
            <a:endParaRPr lang="en-GB"/>
          </a:p>
        </p:txBody>
      </p:sp>
    </p:spTree>
    <p:extLst>
      <p:ext uri="{BB962C8B-B14F-4D97-AF65-F5344CB8AC3E}">
        <p14:creationId xmlns:p14="http://schemas.microsoft.com/office/powerpoint/2010/main" val="2709261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021CBFE7-0FFB-4260-B775-C8285828F35F}" type="datetimeFigureOut">
              <a:rPr lang="en-GB" smtClean="0"/>
              <a:t>02/03/2019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1EC5EBB-D552-40C5-9594-679A9A1CE69E}"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3033377"/>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cipd.co.uk/knowledge/fundamentals/people/hr/line-managers-factsheet" TargetMode="External"/><Relationship Id="rId2" Type="http://schemas.openxmlformats.org/officeDocument/2006/relationships/hyperlink" Target="https://www.cipd.co.uk/Images/Ethical_decision-making_2015-eight_perspectives_on_workplace_dilemmas_tcm18-9564.pdf" TargetMode="External"/><Relationship Id="rId1" Type="http://schemas.openxmlformats.org/officeDocument/2006/relationships/slideLayout" Target="../slideLayouts/slideLayout2.xml"/><Relationship Id="rId4" Type="http://schemas.openxmlformats.org/officeDocument/2006/relationships/hyperlink" Target="https://www.humanresourcesonline.net/futurist-hr-moving-away-transactional-transformation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9C8AC97-DD76-4BF1-9D18-8DE670FE148F}"/>
              </a:ext>
            </a:extLst>
          </p:cNvPr>
          <p:cNvSpPr/>
          <p:nvPr/>
        </p:nvSpPr>
        <p:spPr>
          <a:xfrm>
            <a:off x="941033" y="-121693"/>
            <a:ext cx="9792070" cy="6247864"/>
          </a:xfrm>
          <a:prstGeom prst="rect">
            <a:avLst/>
          </a:prstGeom>
        </p:spPr>
        <p:txBody>
          <a:bodyPr wrap="square">
            <a:spAutoFit/>
          </a:bodyPr>
          <a:lstStyle/>
          <a:p>
            <a:pPr>
              <a:spcAft>
                <a:spcPts val="0"/>
              </a:spcAft>
            </a:pPr>
            <a:r>
              <a:rPr lang="en-US" sz="1100" dirty="0">
                <a:solidFill>
                  <a:srgbClr val="58595B"/>
                </a:solidFill>
                <a:latin typeface="Arial" panose="020B0604020202020204" pitchFamily="34" charset="0"/>
                <a:ea typeface="Calibri" panose="020F0502020204030204" pitchFamily="34" charset="0"/>
                <a:cs typeface="Arial" panose="020B0604020202020204" pitchFamily="34" charset="0"/>
              </a:rPr>
              <a:t> </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endParaRPr lang="en-US" dirty="0">
              <a:solidFill>
                <a:srgbClr val="58595B"/>
              </a:solidFill>
              <a:latin typeface="Arial" panose="020B0604020202020204" pitchFamily="34" charset="0"/>
              <a:ea typeface="Calibri" panose="020F0502020204030204" pitchFamily="34" charset="0"/>
              <a:cs typeface="Arial" panose="020B0604020202020204" pitchFamily="34" charset="0"/>
            </a:endParaRPr>
          </a:p>
          <a:p>
            <a:pPr>
              <a:spcAft>
                <a:spcPts val="0"/>
              </a:spcAft>
            </a:pPr>
            <a:endParaRPr lang="en-US" dirty="0">
              <a:solidFill>
                <a:srgbClr val="58595B"/>
              </a:solidFill>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Qualification: CIPD Diploma in Applied Human Resources</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 </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Module Name: Understanding the Contemporary HR Function</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 </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[Activities 1-4]</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 </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Word Count: 2757</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 </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Student Name: Natalie Thomas</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Student Number: 1810239</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CIPD Membership Number: 53274196</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 </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 </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By signing below, I confirm that the work/evidence presented is my own, unaided work. I understand the regulations pertaining to candidate malpractice and the action that may be taken as a result.</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 </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Signed: N. Thomas</a:t>
            </a:r>
            <a:endParaRPr lang="en-GB" sz="1100" dirty="0">
              <a:solidFill>
                <a:srgbClr val="1F497D"/>
              </a:solidFill>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dirty="0">
                <a:solidFill>
                  <a:srgbClr val="58595B"/>
                </a:solidFill>
                <a:latin typeface="Arial" panose="020B0604020202020204" pitchFamily="34" charset="0"/>
                <a:ea typeface="Calibri" panose="020F0502020204030204" pitchFamily="34" charset="0"/>
                <a:cs typeface="Arial" panose="020B0604020202020204" pitchFamily="34" charset="0"/>
              </a:rPr>
              <a:t>Date: 02/03/2019</a:t>
            </a:r>
            <a:endParaRPr lang="en-GB" sz="11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43769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67DB7-C2AE-41E9-9074-D1F850E5D520}"/>
              </a:ext>
            </a:extLst>
          </p:cNvPr>
          <p:cNvSpPr>
            <a:spLocks noGrp="1"/>
          </p:cNvSpPr>
          <p:nvPr>
            <p:ph type="ctrTitle"/>
          </p:nvPr>
        </p:nvSpPr>
        <p:spPr>
          <a:xfrm>
            <a:off x="1808689" y="1342746"/>
            <a:ext cx="8574622" cy="2616199"/>
          </a:xfrm>
        </p:spPr>
        <p:txBody>
          <a:bodyPr>
            <a:normAutofit/>
          </a:bodyPr>
          <a:lstStyle/>
          <a:p>
            <a:pPr algn="ctr"/>
            <a:r>
              <a:rPr lang="en-GB" sz="4800" dirty="0">
                <a:solidFill>
                  <a:schemeClr val="accent2">
                    <a:lumMod val="75000"/>
                  </a:schemeClr>
                </a:solidFill>
                <a:latin typeface="Britannic Bold" panose="020B0903060703020204" pitchFamily="34" charset="0"/>
              </a:rPr>
              <a:t>Understanding the Contemporary Human Resources Function </a:t>
            </a:r>
          </a:p>
        </p:txBody>
      </p:sp>
    </p:spTree>
    <p:extLst>
      <p:ext uri="{BB962C8B-B14F-4D97-AF65-F5344CB8AC3E}">
        <p14:creationId xmlns:p14="http://schemas.microsoft.com/office/powerpoint/2010/main" val="1889856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C93DE-4C51-46B8-A109-B4153B08D853}"/>
              </a:ext>
            </a:extLst>
          </p:cNvPr>
          <p:cNvSpPr>
            <a:spLocks noGrp="1"/>
          </p:cNvSpPr>
          <p:nvPr>
            <p:ph type="title"/>
          </p:nvPr>
        </p:nvSpPr>
        <p:spPr>
          <a:xfrm>
            <a:off x="985313" y="445864"/>
            <a:ext cx="10058400" cy="655009"/>
          </a:xfrm>
        </p:spPr>
        <p:txBody>
          <a:bodyPr>
            <a:normAutofit/>
          </a:bodyPr>
          <a:lstStyle/>
          <a:p>
            <a:pPr algn="ctr"/>
            <a:r>
              <a:rPr lang="en-GB" sz="3600" b="1" dirty="0">
                <a:solidFill>
                  <a:schemeClr val="accent2">
                    <a:lumMod val="75000"/>
                  </a:schemeClr>
                </a:solidFill>
              </a:rPr>
              <a:t>HR Function – why do we exist?</a:t>
            </a:r>
          </a:p>
        </p:txBody>
      </p:sp>
      <p:sp>
        <p:nvSpPr>
          <p:cNvPr id="3" name="Content Placeholder 2">
            <a:extLst>
              <a:ext uri="{FF2B5EF4-FFF2-40B4-BE49-F238E27FC236}">
                <a16:creationId xmlns:a16="http://schemas.microsoft.com/office/drawing/2014/main" id="{3163BFC8-2086-46A6-B097-9CCF4FA2AE6F}"/>
              </a:ext>
            </a:extLst>
          </p:cNvPr>
          <p:cNvSpPr>
            <a:spLocks noGrp="1"/>
          </p:cNvSpPr>
          <p:nvPr>
            <p:ph idx="1"/>
          </p:nvPr>
        </p:nvSpPr>
        <p:spPr/>
        <p:txBody>
          <a:bodyPr>
            <a:normAutofit/>
          </a:bodyPr>
          <a:lstStyle/>
          <a:p>
            <a:r>
              <a:rPr lang="en-GB" sz="1400" b="1" dirty="0"/>
              <a:t>The HR function exists to support the delivery of the business/organisations plan and aims through successful management of people within it and ensure high levels of performance.</a:t>
            </a:r>
          </a:p>
          <a:p>
            <a:r>
              <a:rPr lang="en-GB" sz="1400" b="1" dirty="0"/>
              <a:t>Some main functions of the HR department are:</a:t>
            </a:r>
          </a:p>
          <a:p>
            <a:endParaRPr lang="en-GB" sz="1600" dirty="0"/>
          </a:p>
          <a:p>
            <a:pPr marL="0" indent="0">
              <a:lnSpc>
                <a:spcPct val="100000"/>
              </a:lnSpc>
              <a:spcBef>
                <a:spcPts val="0"/>
              </a:spcBef>
              <a:spcAft>
                <a:spcPts val="0"/>
              </a:spcAft>
              <a:buFont typeface="Wingdings" panose="05000000000000000000" pitchFamily="2" charset="2"/>
              <a:buChar char="Ø"/>
            </a:pPr>
            <a:r>
              <a:rPr lang="en-GB" sz="1400" dirty="0"/>
              <a:t>To recruit and retain key staff</a:t>
            </a:r>
          </a:p>
          <a:p>
            <a:pPr marL="0" indent="0">
              <a:lnSpc>
                <a:spcPct val="100000"/>
              </a:lnSpc>
              <a:spcBef>
                <a:spcPts val="0"/>
              </a:spcBef>
              <a:spcAft>
                <a:spcPts val="0"/>
              </a:spcAft>
              <a:buFont typeface="Wingdings" panose="05000000000000000000" pitchFamily="2" charset="2"/>
              <a:buChar char="Ø"/>
            </a:pPr>
            <a:r>
              <a:rPr lang="en-GB" sz="1400" dirty="0"/>
              <a:t>To develop employee competencies</a:t>
            </a:r>
          </a:p>
          <a:p>
            <a:pPr marL="0" indent="0">
              <a:lnSpc>
                <a:spcPct val="100000"/>
              </a:lnSpc>
              <a:spcBef>
                <a:spcPts val="0"/>
              </a:spcBef>
              <a:spcAft>
                <a:spcPts val="0"/>
              </a:spcAft>
              <a:buFont typeface="Wingdings" panose="05000000000000000000" pitchFamily="2" charset="2"/>
              <a:buChar char="Ø"/>
            </a:pPr>
            <a:r>
              <a:rPr lang="en-GB" sz="1400" dirty="0"/>
              <a:t>To improve the management of people performance</a:t>
            </a:r>
          </a:p>
          <a:p>
            <a:pPr marL="0" indent="0">
              <a:lnSpc>
                <a:spcPct val="100000"/>
              </a:lnSpc>
              <a:spcBef>
                <a:spcPts val="0"/>
              </a:spcBef>
              <a:spcAft>
                <a:spcPts val="0"/>
              </a:spcAft>
              <a:buFont typeface="Wingdings" panose="05000000000000000000" pitchFamily="2" charset="2"/>
              <a:buChar char="Ø"/>
            </a:pPr>
            <a:r>
              <a:rPr lang="en-GB" sz="1400" dirty="0"/>
              <a:t>To maximise employee involvement and engagement </a:t>
            </a:r>
          </a:p>
          <a:p>
            <a:pPr marL="0" indent="0">
              <a:lnSpc>
                <a:spcPct val="100000"/>
              </a:lnSpc>
              <a:spcBef>
                <a:spcPts val="0"/>
              </a:spcBef>
              <a:spcAft>
                <a:spcPts val="0"/>
              </a:spcAft>
              <a:buFont typeface="Wingdings" panose="05000000000000000000" pitchFamily="2" charset="2"/>
              <a:buChar char="Ø"/>
            </a:pPr>
            <a:r>
              <a:rPr lang="en-GB" sz="1400" dirty="0"/>
              <a:t>Administration </a:t>
            </a:r>
          </a:p>
          <a:p>
            <a:pPr marL="0" indent="0">
              <a:lnSpc>
                <a:spcPct val="100000"/>
              </a:lnSpc>
              <a:spcBef>
                <a:spcPts val="0"/>
              </a:spcBef>
              <a:spcAft>
                <a:spcPts val="0"/>
              </a:spcAft>
              <a:buFont typeface="Wingdings" panose="05000000000000000000" pitchFamily="2" charset="2"/>
              <a:buChar char="Ø"/>
            </a:pPr>
            <a:r>
              <a:rPr lang="en-GB" sz="1400" dirty="0"/>
              <a:t>Negotiation </a:t>
            </a:r>
          </a:p>
          <a:p>
            <a:pPr marL="0" indent="0">
              <a:lnSpc>
                <a:spcPct val="100000"/>
              </a:lnSpc>
              <a:spcBef>
                <a:spcPts val="0"/>
              </a:spcBef>
              <a:spcAft>
                <a:spcPts val="0"/>
              </a:spcAft>
              <a:buFont typeface="Wingdings" panose="05000000000000000000" pitchFamily="2" charset="2"/>
              <a:buChar char="Ø"/>
            </a:pPr>
            <a:r>
              <a:rPr lang="en-GB" sz="1400" dirty="0"/>
              <a:t>Legal expertise </a:t>
            </a:r>
          </a:p>
          <a:p>
            <a:pPr marL="0" indent="0">
              <a:lnSpc>
                <a:spcPct val="100000"/>
              </a:lnSpc>
              <a:spcBef>
                <a:spcPts val="0"/>
              </a:spcBef>
              <a:spcAft>
                <a:spcPts val="0"/>
              </a:spcAft>
              <a:buFont typeface="Wingdings" panose="05000000000000000000" pitchFamily="2" charset="2"/>
              <a:buChar char="Ø"/>
            </a:pPr>
            <a:r>
              <a:rPr lang="en-GB" sz="1400" dirty="0"/>
              <a:t>Organisational development </a:t>
            </a:r>
          </a:p>
          <a:p>
            <a:pPr marL="0" indent="0">
              <a:lnSpc>
                <a:spcPct val="100000"/>
              </a:lnSpc>
              <a:spcBef>
                <a:spcPts val="0"/>
              </a:spcBef>
              <a:spcAft>
                <a:spcPts val="0"/>
              </a:spcAft>
              <a:buFont typeface="Wingdings" panose="05000000000000000000" pitchFamily="2" charset="2"/>
              <a:buChar char="Ø"/>
            </a:pPr>
            <a:r>
              <a:rPr lang="en-GB" sz="1400" dirty="0"/>
              <a:t>Business partnering  </a:t>
            </a:r>
          </a:p>
          <a:p>
            <a:pPr marL="0" indent="0">
              <a:lnSpc>
                <a:spcPct val="100000"/>
              </a:lnSpc>
              <a:spcBef>
                <a:spcPts val="0"/>
              </a:spcBef>
              <a:spcAft>
                <a:spcPts val="0"/>
              </a:spcAft>
              <a:buFont typeface="Wingdings" panose="05000000000000000000" pitchFamily="2" charset="2"/>
              <a:buChar char="Ø"/>
            </a:pPr>
            <a:r>
              <a:rPr lang="en-GB" sz="1400" dirty="0"/>
              <a:t>To evolve in response to developments in the business environment </a:t>
            </a:r>
          </a:p>
          <a:p>
            <a:endParaRPr lang="en-GB" dirty="0"/>
          </a:p>
        </p:txBody>
      </p:sp>
    </p:spTree>
    <p:extLst>
      <p:ext uri="{BB962C8B-B14F-4D97-AF65-F5344CB8AC3E}">
        <p14:creationId xmlns:p14="http://schemas.microsoft.com/office/powerpoint/2010/main" val="262586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7190A-DBEC-464E-9477-5E1694367E79}"/>
              </a:ext>
            </a:extLst>
          </p:cNvPr>
          <p:cNvSpPr>
            <a:spLocks noGrp="1"/>
          </p:cNvSpPr>
          <p:nvPr>
            <p:ph type="title"/>
          </p:nvPr>
        </p:nvSpPr>
        <p:spPr>
          <a:xfrm>
            <a:off x="1066800" y="464525"/>
            <a:ext cx="10058400" cy="664340"/>
          </a:xfrm>
        </p:spPr>
        <p:txBody>
          <a:bodyPr>
            <a:normAutofit/>
          </a:bodyPr>
          <a:lstStyle/>
          <a:p>
            <a:pPr algn="ctr"/>
            <a:r>
              <a:rPr lang="en-GB" sz="3600" b="1" dirty="0">
                <a:solidFill>
                  <a:schemeClr val="accent2">
                    <a:lumMod val="75000"/>
                  </a:schemeClr>
                </a:solidFill>
              </a:rPr>
              <a:t>How has HR developed?</a:t>
            </a:r>
          </a:p>
        </p:txBody>
      </p:sp>
      <p:graphicFrame>
        <p:nvGraphicFramePr>
          <p:cNvPr id="6" name="Content Placeholder 5">
            <a:extLst>
              <a:ext uri="{FF2B5EF4-FFF2-40B4-BE49-F238E27FC236}">
                <a16:creationId xmlns:a16="http://schemas.microsoft.com/office/drawing/2014/main" id="{368B16F2-E92E-4AB9-85EF-B72EE27DF65C}"/>
              </a:ext>
            </a:extLst>
          </p:cNvPr>
          <p:cNvGraphicFramePr>
            <a:graphicFrameLocks noGrp="1"/>
          </p:cNvGraphicFramePr>
          <p:nvPr>
            <p:ph idx="1"/>
            <p:extLst>
              <p:ext uri="{D42A27DB-BD31-4B8C-83A1-F6EECF244321}">
                <p14:modId xmlns:p14="http://schemas.microsoft.com/office/powerpoint/2010/main" val="566252562"/>
              </p:ext>
            </p:extLst>
          </p:nvPr>
        </p:nvGraphicFramePr>
        <p:xfrm>
          <a:off x="7763069" y="2192694"/>
          <a:ext cx="4034874" cy="3470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EEB14EA6-A79E-4B6E-85E9-DFB1BC65F286}"/>
              </a:ext>
            </a:extLst>
          </p:cNvPr>
          <p:cNvSpPr txBox="1"/>
          <p:nvPr/>
        </p:nvSpPr>
        <p:spPr>
          <a:xfrm>
            <a:off x="266330" y="2071396"/>
            <a:ext cx="7496739" cy="2492990"/>
          </a:xfrm>
          <a:prstGeom prst="rect">
            <a:avLst/>
          </a:prstGeom>
          <a:noFill/>
        </p:spPr>
        <p:txBody>
          <a:bodyPr wrap="square" rtlCol="0">
            <a:spAutoFit/>
          </a:bodyPr>
          <a:lstStyle/>
          <a:p>
            <a:endParaRPr lang="en-GB" sz="1200" b="1" dirty="0"/>
          </a:p>
          <a:p>
            <a:pPr marL="171450" indent="-171450">
              <a:buFont typeface="Wingdings" panose="05000000000000000000" pitchFamily="2" charset="2"/>
              <a:buChar char="Ø"/>
            </a:pPr>
            <a:r>
              <a:rPr lang="en-GB" sz="1200" dirty="0"/>
              <a:t>HR dates back to the Industrial evolution, where business became large enough to warrant the need for personnel departments which largely focused on looking after the welfare of workers and managing wages</a:t>
            </a:r>
          </a:p>
          <a:p>
            <a:pPr marL="171450" indent="-171450">
              <a:buFont typeface="Wingdings" panose="05000000000000000000" pitchFamily="2" charset="2"/>
              <a:buChar char="Ø"/>
            </a:pPr>
            <a:endParaRPr lang="en-GB" sz="1200" dirty="0"/>
          </a:p>
          <a:p>
            <a:pPr marL="171450" indent="-171450">
              <a:buFont typeface="Wingdings" panose="05000000000000000000" pitchFamily="2" charset="2"/>
              <a:buChar char="Ø"/>
            </a:pPr>
            <a:r>
              <a:rPr lang="en-GB" sz="1200" dirty="0"/>
              <a:t>Towards the end of the twentieth century, moving towards Human resource management (HM) was vital as it was recognised that non-monetary factors was influencing employees productivity. Employers needed to view workers as valuable resources rather than ‘cogs in the company machine’.</a:t>
            </a:r>
          </a:p>
          <a:p>
            <a:endParaRPr lang="en-GB" sz="1200" dirty="0"/>
          </a:p>
          <a:p>
            <a:pPr marL="171450" indent="-171450">
              <a:buFont typeface="Wingdings" panose="05000000000000000000" pitchFamily="2" charset="2"/>
              <a:buChar char="Ø"/>
            </a:pPr>
            <a:r>
              <a:rPr lang="en-GB" sz="1200" dirty="0"/>
              <a:t>In order to move to strategic Human Resource Management (SHRM), HR departments were now focusing on employees who have already been identified as ‘cogs’, to ‘resources’ and now need to be considered as ‘assets’</a:t>
            </a:r>
            <a:endParaRPr lang="en-GB" sz="1200" b="1" dirty="0"/>
          </a:p>
          <a:p>
            <a:endParaRPr lang="en-GB" sz="1200" b="1" dirty="0"/>
          </a:p>
          <a:p>
            <a:endParaRPr lang="en-GB" sz="1200" b="1" dirty="0"/>
          </a:p>
          <a:p>
            <a:endParaRPr lang="en-GB" sz="1200" b="1" dirty="0"/>
          </a:p>
        </p:txBody>
      </p:sp>
    </p:spTree>
    <p:extLst>
      <p:ext uri="{BB962C8B-B14F-4D97-AF65-F5344CB8AC3E}">
        <p14:creationId xmlns:p14="http://schemas.microsoft.com/office/powerpoint/2010/main" val="3149054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51B42-1D7F-4DDA-805E-CA9A30486C73}"/>
              </a:ext>
            </a:extLst>
          </p:cNvPr>
          <p:cNvSpPr>
            <a:spLocks noGrp="1"/>
          </p:cNvSpPr>
          <p:nvPr>
            <p:ph type="title"/>
          </p:nvPr>
        </p:nvSpPr>
        <p:spPr>
          <a:xfrm>
            <a:off x="1097280" y="531706"/>
            <a:ext cx="10058400" cy="748454"/>
          </a:xfrm>
        </p:spPr>
        <p:txBody>
          <a:bodyPr>
            <a:normAutofit fontScale="90000"/>
          </a:bodyPr>
          <a:lstStyle/>
          <a:p>
            <a:pPr algn="ctr"/>
            <a:r>
              <a:rPr lang="en-GB" sz="3600" b="1" dirty="0">
                <a:solidFill>
                  <a:schemeClr val="accent2">
                    <a:lumMod val="75000"/>
                  </a:schemeClr>
                </a:solidFill>
              </a:rPr>
              <a:t>Transactional/Transformational</a:t>
            </a:r>
            <a:br>
              <a:rPr lang="en-GB" sz="3600" b="1" dirty="0">
                <a:solidFill>
                  <a:schemeClr val="accent2">
                    <a:lumMod val="75000"/>
                  </a:schemeClr>
                </a:solidFill>
              </a:rPr>
            </a:br>
            <a:r>
              <a:rPr lang="en-GB" sz="3600" b="1" dirty="0">
                <a:solidFill>
                  <a:schemeClr val="accent2">
                    <a:lumMod val="75000"/>
                  </a:schemeClr>
                </a:solidFill>
              </a:rPr>
              <a:t>Horizontal/Vertical Integration</a:t>
            </a:r>
          </a:p>
        </p:txBody>
      </p:sp>
      <p:sp>
        <p:nvSpPr>
          <p:cNvPr id="3" name="Content Placeholder 2">
            <a:extLst>
              <a:ext uri="{FF2B5EF4-FFF2-40B4-BE49-F238E27FC236}">
                <a16:creationId xmlns:a16="http://schemas.microsoft.com/office/drawing/2014/main" id="{64292488-5874-47C1-876D-B154C47F06E9}"/>
              </a:ext>
            </a:extLst>
          </p:cNvPr>
          <p:cNvSpPr>
            <a:spLocks noGrp="1"/>
          </p:cNvSpPr>
          <p:nvPr>
            <p:ph idx="1"/>
          </p:nvPr>
        </p:nvSpPr>
        <p:spPr/>
        <p:txBody>
          <a:bodyPr>
            <a:normAutofit lnSpcReduction="10000"/>
          </a:bodyPr>
          <a:lstStyle/>
          <a:p>
            <a:r>
              <a:rPr lang="en-GB" sz="1600" b="1" dirty="0"/>
              <a:t>HR professionals need to understand transformational activities and transactional activities</a:t>
            </a:r>
          </a:p>
          <a:p>
            <a:pPr>
              <a:buFont typeface="Wingdings" panose="05000000000000000000" pitchFamily="2" charset="2"/>
              <a:buChar char="Ø"/>
            </a:pPr>
            <a:r>
              <a:rPr lang="en-GB" sz="1400" u="sng" dirty="0"/>
              <a:t>Transactional - </a:t>
            </a:r>
            <a:r>
              <a:rPr lang="en-GB" sz="1400" dirty="0"/>
              <a:t>mainly involved in administrative tasks such as recruitment and retention</a:t>
            </a:r>
          </a:p>
          <a:p>
            <a:pPr>
              <a:buFont typeface="Wingdings" panose="05000000000000000000" pitchFamily="2" charset="2"/>
              <a:buChar char="Ø"/>
            </a:pPr>
            <a:r>
              <a:rPr lang="en-GB" sz="1400" u="sng" dirty="0"/>
              <a:t>Transformational - </a:t>
            </a:r>
            <a:r>
              <a:rPr lang="en-GB" sz="1400" dirty="0"/>
              <a:t>strategic, forward-thinking and proactive</a:t>
            </a:r>
          </a:p>
          <a:p>
            <a:pPr>
              <a:buFont typeface="Wingdings" panose="05000000000000000000" pitchFamily="2" charset="2"/>
              <a:buChar char="Ø"/>
            </a:pPr>
            <a:endParaRPr lang="en-GB" sz="1400" u="sng" dirty="0"/>
          </a:p>
          <a:p>
            <a:r>
              <a:rPr lang="en-GB" sz="1600" b="1" dirty="0"/>
              <a:t>HR strategies need to link to one another and align with the business.</a:t>
            </a:r>
          </a:p>
          <a:p>
            <a:endParaRPr lang="en-GB" sz="1600" b="1" dirty="0"/>
          </a:p>
          <a:p>
            <a:pPr lvl="0">
              <a:buFont typeface="Wingdings" panose="05000000000000000000" pitchFamily="2" charset="2"/>
              <a:buChar char="Ø"/>
            </a:pPr>
            <a:r>
              <a:rPr lang="en-GB" sz="1400" u="sng" dirty="0"/>
              <a:t>Horizontal integration </a:t>
            </a:r>
            <a:r>
              <a:rPr lang="en-GB" sz="1400" dirty="0"/>
              <a:t>– ensuring that the components of the organisation such as systems, tools, policies and procedures are in synchronisation with the organisations needs</a:t>
            </a:r>
          </a:p>
          <a:p>
            <a:pPr lvl="0">
              <a:buFont typeface="Wingdings" panose="05000000000000000000" pitchFamily="2" charset="2"/>
              <a:buChar char="Ø"/>
            </a:pPr>
            <a:r>
              <a:rPr lang="en-GB" sz="1400" u="sng" dirty="0"/>
              <a:t>Vertical</a:t>
            </a:r>
            <a:r>
              <a:rPr lang="en-GB" sz="1400" dirty="0"/>
              <a:t> – is about aligning what we do with the business needs, and implementing </a:t>
            </a:r>
          </a:p>
          <a:p>
            <a:pPr marL="0" lvl="0" indent="0">
              <a:buNone/>
            </a:pPr>
            <a:endParaRPr lang="en-GB" sz="1100" b="1" u="sng" dirty="0"/>
          </a:p>
          <a:p>
            <a:r>
              <a:rPr lang="en-GB" sz="1600" b="1" dirty="0"/>
              <a:t>The higher the level of vertical and horizontal integration within and organisation, the higher chance that HR strategies will be effective.  </a:t>
            </a:r>
          </a:p>
          <a:p>
            <a:endParaRPr lang="en-GB" sz="1100" b="1" u="sng" dirty="0"/>
          </a:p>
        </p:txBody>
      </p:sp>
    </p:spTree>
    <p:extLst>
      <p:ext uri="{BB962C8B-B14F-4D97-AF65-F5344CB8AC3E}">
        <p14:creationId xmlns:p14="http://schemas.microsoft.com/office/powerpoint/2010/main" val="3531749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806CB-F0D6-43B4-B02F-8A6F76729C58}"/>
              </a:ext>
            </a:extLst>
          </p:cNvPr>
          <p:cNvSpPr>
            <a:spLocks noGrp="1"/>
          </p:cNvSpPr>
          <p:nvPr>
            <p:ph type="title"/>
          </p:nvPr>
        </p:nvSpPr>
        <p:spPr>
          <a:xfrm>
            <a:off x="1097280" y="286603"/>
            <a:ext cx="10058400" cy="805079"/>
          </a:xfrm>
        </p:spPr>
        <p:txBody>
          <a:bodyPr>
            <a:normAutofit/>
          </a:bodyPr>
          <a:lstStyle/>
          <a:p>
            <a:pPr algn="ctr"/>
            <a:r>
              <a:rPr lang="en-GB" sz="3600" b="1" dirty="0">
                <a:solidFill>
                  <a:schemeClr val="accent2">
                    <a:lumMod val="75000"/>
                  </a:schemeClr>
                </a:solidFill>
              </a:rPr>
              <a:t>How can HR services be delivered?</a:t>
            </a:r>
          </a:p>
        </p:txBody>
      </p:sp>
      <p:sp>
        <p:nvSpPr>
          <p:cNvPr id="6" name="Content Placeholder 5">
            <a:extLst>
              <a:ext uri="{FF2B5EF4-FFF2-40B4-BE49-F238E27FC236}">
                <a16:creationId xmlns:a16="http://schemas.microsoft.com/office/drawing/2014/main" id="{A2367EFF-043F-445F-B22A-3FEDDD291DE8}"/>
              </a:ext>
            </a:extLst>
          </p:cNvPr>
          <p:cNvSpPr>
            <a:spLocks noGrp="1"/>
          </p:cNvSpPr>
          <p:nvPr>
            <p:ph idx="1"/>
          </p:nvPr>
        </p:nvSpPr>
        <p:spPr>
          <a:xfrm>
            <a:off x="1097280" y="1763486"/>
            <a:ext cx="10058400" cy="4105608"/>
          </a:xfrm>
        </p:spPr>
        <p:txBody>
          <a:bodyPr>
            <a:normAutofit/>
          </a:bodyPr>
          <a:lstStyle/>
          <a:p>
            <a:pPr marL="0" indent="0">
              <a:buNone/>
            </a:pPr>
            <a:r>
              <a:rPr lang="en-GB" sz="1400" b="1" dirty="0"/>
              <a:t>Private sector:</a:t>
            </a:r>
          </a:p>
          <a:p>
            <a:pPr>
              <a:lnSpc>
                <a:spcPct val="100000"/>
              </a:lnSpc>
              <a:spcBef>
                <a:spcPts val="0"/>
              </a:spcBef>
              <a:spcAft>
                <a:spcPts val="0"/>
              </a:spcAft>
              <a:buFont typeface="Wingdings" panose="05000000000000000000" pitchFamily="2" charset="2"/>
              <a:buChar char="Ø"/>
            </a:pPr>
            <a:r>
              <a:rPr lang="en-GB" sz="1200" b="1" dirty="0"/>
              <a:t> </a:t>
            </a:r>
            <a:r>
              <a:rPr lang="en-GB" sz="1200" dirty="0"/>
              <a:t>team of HR specialists that are responsible for managing people </a:t>
            </a:r>
          </a:p>
          <a:p>
            <a:pPr>
              <a:lnSpc>
                <a:spcPct val="100000"/>
              </a:lnSpc>
              <a:spcBef>
                <a:spcPts val="0"/>
              </a:spcBef>
              <a:spcAft>
                <a:spcPts val="0"/>
              </a:spcAft>
              <a:buFont typeface="Wingdings" panose="05000000000000000000" pitchFamily="2" charset="2"/>
              <a:buChar char="Ø"/>
            </a:pPr>
            <a:r>
              <a:rPr lang="en-GB" sz="1200" dirty="0"/>
              <a:t>often led by a senior director – strategic</a:t>
            </a:r>
          </a:p>
          <a:p>
            <a:pPr>
              <a:lnSpc>
                <a:spcPct val="100000"/>
              </a:lnSpc>
              <a:spcBef>
                <a:spcPts val="0"/>
              </a:spcBef>
              <a:spcAft>
                <a:spcPts val="0"/>
              </a:spcAft>
              <a:buFont typeface="Wingdings" panose="05000000000000000000" pitchFamily="2" charset="2"/>
              <a:buChar char="Ø"/>
            </a:pPr>
            <a:r>
              <a:rPr lang="en-GB" sz="1200" dirty="0"/>
              <a:t>focusing on longer term business objectives </a:t>
            </a:r>
          </a:p>
          <a:p>
            <a:pPr>
              <a:lnSpc>
                <a:spcPct val="100000"/>
              </a:lnSpc>
              <a:spcBef>
                <a:spcPts val="0"/>
              </a:spcBef>
              <a:spcAft>
                <a:spcPts val="0"/>
              </a:spcAft>
              <a:buFont typeface="Wingdings" panose="05000000000000000000" pitchFamily="2" charset="2"/>
              <a:buChar char="Ø"/>
            </a:pPr>
            <a:r>
              <a:rPr lang="en-GB" sz="1200" dirty="0"/>
              <a:t>administrative work is often given to line managers, sub-contracted, or centralised</a:t>
            </a:r>
          </a:p>
          <a:p>
            <a:pPr>
              <a:lnSpc>
                <a:spcPct val="100000"/>
              </a:lnSpc>
              <a:spcBef>
                <a:spcPts val="0"/>
              </a:spcBef>
              <a:spcAft>
                <a:spcPts val="0"/>
              </a:spcAft>
              <a:buFont typeface="Wingdings" panose="05000000000000000000" pitchFamily="2" charset="2"/>
              <a:buChar char="Ø"/>
            </a:pPr>
            <a:r>
              <a:rPr lang="en-GB" sz="1200" dirty="0"/>
              <a:t>sole practitioners to carry out HR tasks </a:t>
            </a:r>
          </a:p>
          <a:p>
            <a:pPr>
              <a:lnSpc>
                <a:spcPct val="100000"/>
              </a:lnSpc>
              <a:spcBef>
                <a:spcPts val="0"/>
              </a:spcBef>
              <a:spcAft>
                <a:spcPts val="0"/>
              </a:spcAft>
              <a:buFont typeface="Wingdings" panose="05000000000000000000" pitchFamily="2" charset="2"/>
              <a:buChar char="Ø"/>
            </a:pPr>
            <a:r>
              <a:rPr lang="en-GB" sz="1200" dirty="0"/>
              <a:t>informal approach to HR issues  ‘family feel’</a:t>
            </a:r>
          </a:p>
          <a:p>
            <a:pPr>
              <a:lnSpc>
                <a:spcPct val="100000"/>
              </a:lnSpc>
              <a:spcBef>
                <a:spcPts val="0"/>
              </a:spcBef>
              <a:spcAft>
                <a:spcPts val="0"/>
              </a:spcAft>
              <a:buFont typeface="Wingdings" panose="05000000000000000000" pitchFamily="2" charset="2"/>
              <a:buChar char="Ø"/>
            </a:pPr>
            <a:endParaRPr lang="en-GB" sz="1200" dirty="0"/>
          </a:p>
          <a:p>
            <a:pPr marL="0" indent="0">
              <a:lnSpc>
                <a:spcPct val="100000"/>
              </a:lnSpc>
              <a:spcBef>
                <a:spcPts val="0"/>
              </a:spcBef>
              <a:spcAft>
                <a:spcPts val="0"/>
              </a:spcAft>
              <a:buNone/>
            </a:pPr>
            <a:r>
              <a:rPr lang="en-GB" sz="1400" b="1" dirty="0"/>
              <a:t>Public Sector:</a:t>
            </a:r>
          </a:p>
          <a:p>
            <a:pPr>
              <a:lnSpc>
                <a:spcPct val="100000"/>
              </a:lnSpc>
              <a:spcBef>
                <a:spcPts val="0"/>
              </a:spcBef>
              <a:spcAft>
                <a:spcPts val="0"/>
              </a:spcAft>
              <a:buFont typeface="Wingdings" panose="05000000000000000000" pitchFamily="2" charset="2"/>
              <a:buChar char="Ø"/>
            </a:pPr>
            <a:r>
              <a:rPr lang="en-GB" sz="1200" dirty="0"/>
              <a:t>large HR departments </a:t>
            </a:r>
          </a:p>
          <a:p>
            <a:pPr>
              <a:lnSpc>
                <a:spcPct val="100000"/>
              </a:lnSpc>
              <a:spcBef>
                <a:spcPts val="0"/>
              </a:spcBef>
              <a:spcAft>
                <a:spcPts val="0"/>
              </a:spcAft>
              <a:buFont typeface="Wingdings" panose="05000000000000000000" pitchFamily="2" charset="2"/>
              <a:buChar char="Ø"/>
            </a:pPr>
            <a:r>
              <a:rPr lang="en-GB" sz="1200" dirty="0"/>
              <a:t>HR professionals that will have specific roles such as recruitment resourcing</a:t>
            </a:r>
          </a:p>
          <a:p>
            <a:pPr>
              <a:lnSpc>
                <a:spcPct val="100000"/>
              </a:lnSpc>
              <a:spcBef>
                <a:spcPts val="0"/>
              </a:spcBef>
              <a:spcAft>
                <a:spcPts val="0"/>
              </a:spcAft>
              <a:buFont typeface="Wingdings" panose="05000000000000000000" pitchFamily="2" charset="2"/>
              <a:buChar char="Ø"/>
            </a:pPr>
            <a:r>
              <a:rPr lang="en-GB" sz="1200" dirty="0"/>
              <a:t>HR specialists </a:t>
            </a:r>
          </a:p>
          <a:p>
            <a:pPr>
              <a:lnSpc>
                <a:spcPct val="100000"/>
              </a:lnSpc>
              <a:spcBef>
                <a:spcPts val="0"/>
              </a:spcBef>
              <a:spcAft>
                <a:spcPts val="0"/>
              </a:spcAft>
              <a:buFont typeface="Wingdings" panose="05000000000000000000" pitchFamily="2" charset="2"/>
              <a:buChar char="Ø"/>
            </a:pPr>
            <a:r>
              <a:rPr lang="en-GB" sz="1200" dirty="0"/>
              <a:t>high standard of management</a:t>
            </a:r>
          </a:p>
          <a:p>
            <a:pPr>
              <a:lnSpc>
                <a:spcPct val="100000"/>
              </a:lnSpc>
              <a:spcBef>
                <a:spcPts val="0"/>
              </a:spcBef>
              <a:spcAft>
                <a:spcPts val="0"/>
              </a:spcAft>
              <a:buFont typeface="Wingdings" panose="05000000000000000000" pitchFamily="2" charset="2"/>
              <a:buChar char="Ø"/>
            </a:pPr>
            <a:r>
              <a:rPr lang="en-GB" sz="1200" dirty="0"/>
              <a:t>employees follow clear policies with no exceptions</a:t>
            </a:r>
          </a:p>
          <a:p>
            <a:pPr>
              <a:lnSpc>
                <a:spcPct val="100000"/>
              </a:lnSpc>
              <a:spcBef>
                <a:spcPts val="0"/>
              </a:spcBef>
              <a:spcAft>
                <a:spcPts val="0"/>
              </a:spcAft>
              <a:buFont typeface="Wingdings" panose="05000000000000000000" pitchFamily="2" charset="2"/>
              <a:buChar char="Ø"/>
            </a:pPr>
            <a:endParaRPr lang="en-GB" sz="1200" b="1" dirty="0"/>
          </a:p>
          <a:p>
            <a:pPr marL="0" indent="0">
              <a:lnSpc>
                <a:spcPct val="100000"/>
              </a:lnSpc>
              <a:spcBef>
                <a:spcPts val="0"/>
              </a:spcBef>
              <a:spcAft>
                <a:spcPts val="0"/>
              </a:spcAft>
              <a:buNone/>
            </a:pPr>
            <a:r>
              <a:rPr lang="en-GB" sz="1400" b="1" dirty="0"/>
              <a:t>Third sector:</a:t>
            </a:r>
          </a:p>
          <a:p>
            <a:pPr>
              <a:lnSpc>
                <a:spcPct val="100000"/>
              </a:lnSpc>
              <a:spcBef>
                <a:spcPts val="0"/>
              </a:spcBef>
              <a:spcAft>
                <a:spcPts val="0"/>
              </a:spcAft>
              <a:buFont typeface="Wingdings" panose="05000000000000000000" pitchFamily="2" charset="2"/>
              <a:buChar char="Ø"/>
            </a:pPr>
            <a:r>
              <a:rPr lang="en-GB" sz="1200" dirty="0"/>
              <a:t>run on a non-profit basis </a:t>
            </a:r>
          </a:p>
          <a:p>
            <a:pPr>
              <a:lnSpc>
                <a:spcPct val="100000"/>
              </a:lnSpc>
              <a:spcBef>
                <a:spcPts val="0"/>
              </a:spcBef>
              <a:spcAft>
                <a:spcPts val="0"/>
              </a:spcAft>
              <a:buFont typeface="Wingdings" panose="05000000000000000000" pitchFamily="2" charset="2"/>
              <a:buChar char="Ø"/>
            </a:pPr>
            <a:r>
              <a:rPr lang="en-GB" sz="1200" dirty="0"/>
              <a:t>usually small businesses or charities</a:t>
            </a:r>
          </a:p>
          <a:p>
            <a:pPr>
              <a:lnSpc>
                <a:spcPct val="100000"/>
              </a:lnSpc>
              <a:spcBef>
                <a:spcPts val="0"/>
              </a:spcBef>
              <a:spcAft>
                <a:spcPts val="0"/>
              </a:spcAft>
              <a:buFont typeface="Wingdings" panose="05000000000000000000" pitchFamily="2" charset="2"/>
              <a:buChar char="Ø"/>
            </a:pPr>
            <a:r>
              <a:rPr lang="en-GB" sz="1200" dirty="0"/>
              <a:t>duties are basic and lack sophistication and strategic thinking</a:t>
            </a:r>
          </a:p>
          <a:p>
            <a:pPr>
              <a:lnSpc>
                <a:spcPct val="100000"/>
              </a:lnSpc>
              <a:spcBef>
                <a:spcPts val="0"/>
              </a:spcBef>
              <a:spcAft>
                <a:spcPts val="0"/>
              </a:spcAft>
              <a:buFont typeface="Wingdings" panose="05000000000000000000" pitchFamily="2" charset="2"/>
              <a:buChar char="Ø"/>
            </a:pPr>
            <a:r>
              <a:rPr lang="en-GB" sz="1200" dirty="0"/>
              <a:t>some imitate the public sector organisations</a:t>
            </a:r>
            <a:endParaRPr lang="en-GB" sz="1200" b="1" dirty="0"/>
          </a:p>
          <a:p>
            <a:pPr marL="0" indent="0">
              <a:lnSpc>
                <a:spcPct val="100000"/>
              </a:lnSpc>
              <a:spcBef>
                <a:spcPts val="0"/>
              </a:spcBef>
              <a:spcAft>
                <a:spcPts val="0"/>
              </a:spcAft>
              <a:buNone/>
            </a:pPr>
            <a:endParaRPr lang="en-GB" sz="1400" b="1" dirty="0"/>
          </a:p>
          <a:p>
            <a:pPr marL="457200" indent="-457200">
              <a:buFont typeface="+mj-lt"/>
              <a:buAutoNum type="arabicPeriod"/>
            </a:pPr>
            <a:endParaRPr lang="en-GB" sz="1400" b="1" dirty="0"/>
          </a:p>
          <a:p>
            <a:pPr marL="457200" indent="-457200">
              <a:buFont typeface="+mj-lt"/>
              <a:buAutoNum type="arabicPeriod"/>
            </a:pPr>
            <a:endParaRPr lang="en-GB" sz="1400" b="1" dirty="0"/>
          </a:p>
        </p:txBody>
      </p:sp>
    </p:spTree>
    <p:extLst>
      <p:ext uri="{BB962C8B-B14F-4D97-AF65-F5344CB8AC3E}">
        <p14:creationId xmlns:p14="http://schemas.microsoft.com/office/powerpoint/2010/main" val="457450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2419-60A6-46BA-8311-0917F2A8958F}"/>
              </a:ext>
            </a:extLst>
          </p:cNvPr>
          <p:cNvSpPr>
            <a:spLocks noGrp="1"/>
          </p:cNvSpPr>
          <p:nvPr>
            <p:ph type="title"/>
          </p:nvPr>
        </p:nvSpPr>
        <p:spPr>
          <a:xfrm>
            <a:off x="1097280" y="286604"/>
            <a:ext cx="10058400" cy="646458"/>
          </a:xfrm>
        </p:spPr>
        <p:txBody>
          <a:bodyPr>
            <a:normAutofit/>
          </a:bodyPr>
          <a:lstStyle/>
          <a:p>
            <a:pPr algn="ctr"/>
            <a:r>
              <a:rPr lang="en-GB" sz="4000" dirty="0">
                <a:solidFill>
                  <a:schemeClr val="accent2">
                    <a:lumMod val="75000"/>
                  </a:schemeClr>
                </a:solidFill>
              </a:rPr>
              <a:t>Three legged stool</a:t>
            </a:r>
          </a:p>
        </p:txBody>
      </p:sp>
      <p:pic>
        <p:nvPicPr>
          <p:cNvPr id="5" name="Content Placeholder 4">
            <a:extLst>
              <a:ext uri="{FF2B5EF4-FFF2-40B4-BE49-F238E27FC236}">
                <a16:creationId xmlns:a16="http://schemas.microsoft.com/office/drawing/2014/main" id="{807E22A9-0094-4281-8BEB-26348BAC9A2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3910" y="2584579"/>
            <a:ext cx="6531429" cy="3498979"/>
          </a:xfrm>
        </p:spPr>
      </p:pic>
      <p:sp>
        <p:nvSpPr>
          <p:cNvPr id="6" name="Rectangle 5">
            <a:extLst>
              <a:ext uri="{FF2B5EF4-FFF2-40B4-BE49-F238E27FC236}">
                <a16:creationId xmlns:a16="http://schemas.microsoft.com/office/drawing/2014/main" id="{230A0FEC-DFA6-43D5-8879-9E40EBF02C98}"/>
              </a:ext>
            </a:extLst>
          </p:cNvPr>
          <p:cNvSpPr/>
          <p:nvPr/>
        </p:nvSpPr>
        <p:spPr>
          <a:xfrm>
            <a:off x="995265" y="1933097"/>
            <a:ext cx="10779967" cy="523220"/>
          </a:xfrm>
          <a:prstGeom prst="rect">
            <a:avLst/>
          </a:prstGeom>
        </p:spPr>
        <p:txBody>
          <a:bodyPr wrap="square">
            <a:spAutoFit/>
          </a:bodyPr>
          <a:lstStyle/>
          <a:p>
            <a:r>
              <a:rPr lang="en-GB" sz="1400" b="1" dirty="0">
                <a:latin typeface="Times New Roman" panose="02020603050405020304" pitchFamily="18" charset="0"/>
                <a:ea typeface="Calibri" panose="020F0502020204030204" pitchFamily="34" charset="0"/>
              </a:rPr>
              <a:t>The Ulrich model (1998), which has since become known as the ‘three legged stool’ is instrumental in guiding HR structure and is based on 3 different types of HR professionals within an organisation, who all work in a recognised way</a:t>
            </a:r>
            <a:endParaRPr lang="en-GB" sz="1400" b="1" dirty="0"/>
          </a:p>
        </p:txBody>
      </p:sp>
    </p:spTree>
    <p:extLst>
      <p:ext uri="{BB962C8B-B14F-4D97-AF65-F5344CB8AC3E}">
        <p14:creationId xmlns:p14="http://schemas.microsoft.com/office/powerpoint/2010/main" val="1583107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F4A63-15E0-49EE-9EF6-7C5916D4B64A}"/>
              </a:ext>
            </a:extLst>
          </p:cNvPr>
          <p:cNvSpPr>
            <a:spLocks noGrp="1"/>
          </p:cNvSpPr>
          <p:nvPr>
            <p:ph type="title"/>
          </p:nvPr>
        </p:nvSpPr>
        <p:spPr>
          <a:xfrm>
            <a:off x="1097280" y="286603"/>
            <a:ext cx="10058400" cy="702303"/>
          </a:xfrm>
        </p:spPr>
        <p:txBody>
          <a:bodyPr>
            <a:normAutofit fontScale="90000"/>
          </a:bodyPr>
          <a:lstStyle/>
          <a:p>
            <a:pPr algn="ctr"/>
            <a:r>
              <a:rPr lang="en-GB" b="1" dirty="0">
                <a:solidFill>
                  <a:schemeClr val="accent2">
                    <a:lumMod val="75000"/>
                  </a:schemeClr>
                </a:solidFill>
              </a:rPr>
              <a:t>Change management </a:t>
            </a:r>
          </a:p>
        </p:txBody>
      </p:sp>
      <p:sp>
        <p:nvSpPr>
          <p:cNvPr id="3" name="Content Placeholder 2">
            <a:extLst>
              <a:ext uri="{FF2B5EF4-FFF2-40B4-BE49-F238E27FC236}">
                <a16:creationId xmlns:a16="http://schemas.microsoft.com/office/drawing/2014/main" id="{5779678F-8193-41CE-9042-8AA62F182CBF}"/>
              </a:ext>
            </a:extLst>
          </p:cNvPr>
          <p:cNvSpPr>
            <a:spLocks noGrp="1"/>
          </p:cNvSpPr>
          <p:nvPr>
            <p:ph idx="1"/>
          </p:nvPr>
        </p:nvSpPr>
        <p:spPr/>
        <p:txBody>
          <a:bodyPr/>
          <a:lstStyle/>
          <a:p>
            <a:pPr marL="0" indent="0">
              <a:buNone/>
            </a:pPr>
            <a:r>
              <a:rPr lang="en-GB" sz="1400" b="1" dirty="0"/>
              <a:t>Effective change management within a HR department is vital for organisations future success change involves more than just controllable measures, such as business processes, it also involves uncontrollable measure such as people (employees). </a:t>
            </a:r>
          </a:p>
          <a:p>
            <a:pPr marL="0" indent="0">
              <a:buNone/>
            </a:pPr>
            <a:r>
              <a:rPr lang="en-GB" sz="1600" dirty="0"/>
              <a:t>The ‘</a:t>
            </a:r>
            <a:r>
              <a:rPr lang="en-GB" sz="1600" dirty="0" err="1"/>
              <a:t>Kubler’Ross</a:t>
            </a:r>
            <a:r>
              <a:rPr lang="en-GB" sz="1600" dirty="0"/>
              <a:t>’ model of change can be used as a guide to HR professionals and applied to the business world. </a:t>
            </a:r>
          </a:p>
          <a:p>
            <a:pPr>
              <a:buFont typeface="Wingdings" panose="05000000000000000000" pitchFamily="2" charset="2"/>
              <a:buChar char="Ø"/>
            </a:pPr>
            <a:r>
              <a:rPr lang="en-GB" sz="1600" dirty="0"/>
              <a:t>denial</a:t>
            </a:r>
          </a:p>
          <a:p>
            <a:pPr>
              <a:buFont typeface="Wingdings" panose="05000000000000000000" pitchFamily="2" charset="2"/>
              <a:buChar char="Ø"/>
            </a:pPr>
            <a:r>
              <a:rPr lang="en-GB" sz="1600" dirty="0"/>
              <a:t>anger</a:t>
            </a:r>
          </a:p>
          <a:p>
            <a:pPr>
              <a:buFont typeface="Wingdings" panose="05000000000000000000" pitchFamily="2" charset="2"/>
              <a:buChar char="Ø"/>
            </a:pPr>
            <a:r>
              <a:rPr lang="en-GB" sz="1600" dirty="0"/>
              <a:t> bargaining</a:t>
            </a:r>
          </a:p>
          <a:p>
            <a:pPr>
              <a:buFont typeface="Wingdings" panose="05000000000000000000" pitchFamily="2" charset="2"/>
              <a:buChar char="Ø"/>
            </a:pPr>
            <a:r>
              <a:rPr lang="en-GB" sz="1600" dirty="0"/>
              <a:t>depression</a:t>
            </a:r>
          </a:p>
          <a:p>
            <a:pPr>
              <a:buFont typeface="Wingdings" panose="05000000000000000000" pitchFamily="2" charset="2"/>
              <a:buChar char="Ø"/>
            </a:pPr>
            <a:r>
              <a:rPr lang="en-GB" sz="1600" dirty="0"/>
              <a:t> acceptance</a:t>
            </a:r>
          </a:p>
          <a:p>
            <a:pPr marL="0" indent="0">
              <a:buNone/>
            </a:pPr>
            <a:r>
              <a:rPr lang="en-GB" sz="1600" dirty="0"/>
              <a:t> </a:t>
            </a:r>
            <a:r>
              <a:rPr lang="en-GB" sz="1600" b="1" dirty="0"/>
              <a:t>Known as the coping/change cycle</a:t>
            </a:r>
          </a:p>
        </p:txBody>
      </p:sp>
      <p:pic>
        <p:nvPicPr>
          <p:cNvPr id="4" name="Content Placeholder 4">
            <a:extLst>
              <a:ext uri="{FF2B5EF4-FFF2-40B4-BE49-F238E27FC236}">
                <a16:creationId xmlns:a16="http://schemas.microsoft.com/office/drawing/2014/main" id="{5C9D07DA-6CD9-47EC-80F1-EF395162026C}"/>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6008914" y="2870484"/>
            <a:ext cx="4711959" cy="3129100"/>
          </a:xfrm>
          <a:prstGeom prst="rect">
            <a:avLst/>
          </a:prstGeom>
        </p:spPr>
      </p:pic>
    </p:spTree>
    <p:extLst>
      <p:ext uri="{BB962C8B-B14F-4D97-AF65-F5344CB8AC3E}">
        <p14:creationId xmlns:p14="http://schemas.microsoft.com/office/powerpoint/2010/main" val="815390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C3563-5C4F-467B-B1C7-D0299DCC1E41}"/>
              </a:ext>
            </a:extLst>
          </p:cNvPr>
          <p:cNvSpPr>
            <a:spLocks noGrp="1"/>
          </p:cNvSpPr>
          <p:nvPr>
            <p:ph type="title"/>
          </p:nvPr>
        </p:nvSpPr>
        <p:spPr>
          <a:xfrm>
            <a:off x="1097280" y="286603"/>
            <a:ext cx="10058400" cy="702303"/>
          </a:xfrm>
        </p:spPr>
        <p:txBody>
          <a:bodyPr>
            <a:normAutofit/>
          </a:bodyPr>
          <a:lstStyle/>
          <a:p>
            <a:pPr algn="ctr"/>
            <a:r>
              <a:rPr lang="en-GB" sz="3600" b="1" dirty="0">
                <a:solidFill>
                  <a:schemeClr val="accent2">
                    <a:lumMod val="75000"/>
                  </a:schemeClr>
                </a:solidFill>
              </a:rPr>
              <a:t>How HR can contribute to effective change </a:t>
            </a:r>
          </a:p>
        </p:txBody>
      </p:sp>
      <p:sp>
        <p:nvSpPr>
          <p:cNvPr id="3" name="Content Placeholder 2">
            <a:extLst>
              <a:ext uri="{FF2B5EF4-FFF2-40B4-BE49-F238E27FC236}">
                <a16:creationId xmlns:a16="http://schemas.microsoft.com/office/drawing/2014/main" id="{98693A07-86D7-41FB-AF82-811E2CD3D771}"/>
              </a:ext>
            </a:extLst>
          </p:cNvPr>
          <p:cNvSpPr>
            <a:spLocks noGrp="1"/>
          </p:cNvSpPr>
          <p:nvPr>
            <p:ph idx="1"/>
          </p:nvPr>
        </p:nvSpPr>
        <p:spPr>
          <a:xfrm>
            <a:off x="1097280" y="2575248"/>
            <a:ext cx="10058400" cy="3293845"/>
          </a:xfrm>
        </p:spPr>
        <p:txBody>
          <a:bodyPr/>
          <a:lstStyle/>
          <a:p>
            <a:pPr>
              <a:buFont typeface="Wingdings" panose="05000000000000000000" pitchFamily="2" charset="2"/>
              <a:buChar char="Ø"/>
            </a:pPr>
            <a:r>
              <a:rPr lang="en-GB" sz="1600" dirty="0"/>
              <a:t>Ensure change is communicated early</a:t>
            </a:r>
          </a:p>
          <a:p>
            <a:pPr>
              <a:buFont typeface="Wingdings" panose="05000000000000000000" pitchFamily="2" charset="2"/>
              <a:buChar char="Ø"/>
            </a:pPr>
            <a:r>
              <a:rPr lang="en-GB" sz="1600" i="1" dirty="0"/>
              <a:t>Considering how </a:t>
            </a:r>
            <a:r>
              <a:rPr lang="en-GB" sz="1600" dirty="0"/>
              <a:t>the change will be communicated</a:t>
            </a:r>
          </a:p>
          <a:p>
            <a:pPr>
              <a:buFont typeface="Wingdings" panose="05000000000000000000" pitchFamily="2" charset="2"/>
              <a:buChar char="Ø"/>
            </a:pPr>
            <a:r>
              <a:rPr lang="en-GB" sz="1600" dirty="0"/>
              <a:t>Considering the interest of all stakeholders</a:t>
            </a:r>
          </a:p>
          <a:p>
            <a:pPr>
              <a:buFont typeface="Wingdings" panose="05000000000000000000" pitchFamily="2" charset="2"/>
              <a:buChar char="Ø"/>
            </a:pPr>
            <a:r>
              <a:rPr lang="en-GB" sz="1600" dirty="0"/>
              <a:t>Considering the positives and negatives</a:t>
            </a:r>
          </a:p>
          <a:p>
            <a:pPr>
              <a:buFont typeface="Wingdings" panose="05000000000000000000" pitchFamily="2" charset="2"/>
              <a:buChar char="Ø"/>
            </a:pPr>
            <a:r>
              <a:rPr lang="en-GB" sz="1600" dirty="0"/>
              <a:t>Understanding concerns to anticipate any issues that ay arise</a:t>
            </a:r>
          </a:p>
          <a:p>
            <a:pPr>
              <a:buFont typeface="Wingdings" panose="05000000000000000000" pitchFamily="2" charset="2"/>
              <a:buChar char="Ø"/>
            </a:pPr>
            <a:r>
              <a:rPr lang="en-GB" sz="1600" dirty="0"/>
              <a:t>Evaluating data to measure how effective the change was </a:t>
            </a:r>
          </a:p>
          <a:p>
            <a:pPr>
              <a:buFont typeface="Wingdings" panose="05000000000000000000" pitchFamily="2" charset="2"/>
              <a:buChar char="Ø"/>
            </a:pPr>
            <a:r>
              <a:rPr lang="en-GB" sz="1600" dirty="0"/>
              <a:t>Awareness of how change can effect different people/how people process the change at different rates </a:t>
            </a:r>
          </a:p>
          <a:p>
            <a:pPr>
              <a:buFont typeface="Wingdings" panose="05000000000000000000" pitchFamily="2" charset="2"/>
              <a:buChar char="Ø"/>
            </a:pPr>
            <a:endParaRPr lang="en-GB" sz="1600" dirty="0"/>
          </a:p>
          <a:p>
            <a:pPr>
              <a:buFont typeface="Wingdings" panose="05000000000000000000" pitchFamily="2" charset="2"/>
              <a:buChar char="Ø"/>
            </a:pPr>
            <a:endParaRPr lang="en-GB" sz="1600" dirty="0"/>
          </a:p>
          <a:p>
            <a:pPr>
              <a:buFont typeface="Wingdings" panose="05000000000000000000" pitchFamily="2" charset="2"/>
              <a:buChar char="Ø"/>
            </a:pPr>
            <a:endParaRPr lang="en-GB" sz="1600" dirty="0"/>
          </a:p>
          <a:p>
            <a:endParaRPr lang="en-GB" dirty="0"/>
          </a:p>
          <a:p>
            <a:endParaRPr lang="en-GB" dirty="0"/>
          </a:p>
        </p:txBody>
      </p:sp>
    </p:spTree>
    <p:extLst>
      <p:ext uri="{BB962C8B-B14F-4D97-AF65-F5344CB8AC3E}">
        <p14:creationId xmlns:p14="http://schemas.microsoft.com/office/powerpoint/2010/main" val="3527353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5485-A15E-41E5-A73C-2A89CAE76D72}"/>
              </a:ext>
            </a:extLst>
          </p:cNvPr>
          <p:cNvSpPr>
            <a:spLocks noGrp="1"/>
          </p:cNvSpPr>
          <p:nvPr>
            <p:ph type="title"/>
          </p:nvPr>
        </p:nvSpPr>
        <p:spPr>
          <a:xfrm>
            <a:off x="1097280" y="286603"/>
            <a:ext cx="10058400" cy="702303"/>
          </a:xfrm>
        </p:spPr>
        <p:txBody>
          <a:bodyPr>
            <a:normAutofit/>
          </a:bodyPr>
          <a:lstStyle/>
          <a:p>
            <a:pPr algn="ctr"/>
            <a:r>
              <a:rPr lang="en-GB" sz="3200" b="1" dirty="0">
                <a:solidFill>
                  <a:schemeClr val="accent2">
                    <a:lumMod val="75000"/>
                  </a:schemeClr>
                </a:solidFill>
              </a:rPr>
              <a:t>How HR can work with line managers to provide HR services</a:t>
            </a:r>
          </a:p>
        </p:txBody>
      </p:sp>
      <p:sp>
        <p:nvSpPr>
          <p:cNvPr id="3" name="Content Placeholder 2">
            <a:extLst>
              <a:ext uri="{FF2B5EF4-FFF2-40B4-BE49-F238E27FC236}">
                <a16:creationId xmlns:a16="http://schemas.microsoft.com/office/drawing/2014/main" id="{186D1DBA-7D0C-4F20-9782-4C09C0A373D1}"/>
              </a:ext>
            </a:extLst>
          </p:cNvPr>
          <p:cNvSpPr>
            <a:spLocks noGrp="1"/>
          </p:cNvSpPr>
          <p:nvPr>
            <p:ph idx="1"/>
          </p:nvPr>
        </p:nvSpPr>
        <p:spPr>
          <a:xfrm>
            <a:off x="1097280" y="1845734"/>
            <a:ext cx="10058400" cy="2866225"/>
          </a:xfrm>
        </p:spPr>
        <p:txBody>
          <a:bodyPr/>
          <a:lstStyle/>
          <a:p>
            <a:pPr>
              <a:buFont typeface="Wingdings" panose="05000000000000000000" pitchFamily="2" charset="2"/>
              <a:buChar char="Ø"/>
            </a:pPr>
            <a:r>
              <a:rPr lang="en-GB" dirty="0"/>
              <a:t>HR professionals will work as ‘business partners’ </a:t>
            </a:r>
          </a:p>
          <a:p>
            <a:pPr>
              <a:buFont typeface="Wingdings" panose="05000000000000000000" pitchFamily="2" charset="2"/>
              <a:buChar char="Ø"/>
            </a:pPr>
            <a:r>
              <a:rPr lang="en-GB" dirty="0"/>
              <a:t>Developing line manager capabilities through training </a:t>
            </a:r>
          </a:p>
          <a:p>
            <a:pPr>
              <a:buFont typeface="Wingdings" panose="05000000000000000000" pitchFamily="2" charset="2"/>
              <a:buChar char="Ø"/>
            </a:pPr>
            <a:r>
              <a:rPr lang="en-GB" dirty="0"/>
              <a:t>Providing direct support and advice to line managers </a:t>
            </a:r>
          </a:p>
          <a:p>
            <a:pPr>
              <a:buFont typeface="Wingdings" panose="05000000000000000000" pitchFamily="2" charset="2"/>
              <a:buChar char="Ø"/>
            </a:pPr>
            <a:r>
              <a:rPr lang="en-GB" dirty="0"/>
              <a:t>trusted relationship between HR and line managers </a:t>
            </a:r>
          </a:p>
          <a:p>
            <a:pPr>
              <a:buFont typeface="Wingdings" panose="05000000000000000000" pitchFamily="2" charset="2"/>
              <a:buChar char="Ø"/>
            </a:pPr>
            <a:r>
              <a:rPr lang="en-GB" dirty="0"/>
              <a:t>Being more ‘proactive’ rather than ‘reactive’</a:t>
            </a:r>
          </a:p>
        </p:txBody>
      </p:sp>
    </p:spTree>
    <p:extLst>
      <p:ext uri="{BB962C8B-B14F-4D97-AF65-F5344CB8AC3E}">
        <p14:creationId xmlns:p14="http://schemas.microsoft.com/office/powerpoint/2010/main" val="3808672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F0DE8-E339-4E74-8EC7-84237EDC6733}"/>
              </a:ext>
            </a:extLst>
          </p:cNvPr>
          <p:cNvSpPr>
            <a:spLocks noGrp="1"/>
          </p:cNvSpPr>
          <p:nvPr>
            <p:ph type="title"/>
          </p:nvPr>
        </p:nvSpPr>
        <p:spPr>
          <a:xfrm>
            <a:off x="1097280" y="286603"/>
            <a:ext cx="10058400" cy="702303"/>
          </a:xfrm>
        </p:spPr>
        <p:txBody>
          <a:bodyPr>
            <a:normAutofit/>
          </a:bodyPr>
          <a:lstStyle/>
          <a:p>
            <a:pPr algn="ctr"/>
            <a:r>
              <a:rPr lang="en-GB" sz="3600" b="1" dirty="0">
                <a:solidFill>
                  <a:schemeClr val="accent2">
                    <a:lumMod val="75000"/>
                  </a:schemeClr>
                </a:solidFill>
              </a:rPr>
              <a:t>Ethical behaviour in HR </a:t>
            </a:r>
          </a:p>
        </p:txBody>
      </p:sp>
      <p:sp>
        <p:nvSpPr>
          <p:cNvPr id="3" name="Content Placeholder 2">
            <a:extLst>
              <a:ext uri="{FF2B5EF4-FFF2-40B4-BE49-F238E27FC236}">
                <a16:creationId xmlns:a16="http://schemas.microsoft.com/office/drawing/2014/main" id="{03B2AA65-2E6F-4F1C-9241-170D53F7E4DA}"/>
              </a:ext>
            </a:extLst>
          </p:cNvPr>
          <p:cNvSpPr>
            <a:spLocks noGrp="1"/>
          </p:cNvSpPr>
          <p:nvPr>
            <p:ph idx="1"/>
          </p:nvPr>
        </p:nvSpPr>
        <p:spPr/>
        <p:txBody>
          <a:bodyPr>
            <a:normAutofit/>
          </a:bodyPr>
          <a:lstStyle/>
          <a:p>
            <a:r>
              <a:rPr lang="en-GB" sz="1600" b="1" dirty="0"/>
              <a:t>It is vital that HR professionals act fairly and decently at all times</a:t>
            </a:r>
          </a:p>
          <a:p>
            <a:endParaRPr lang="en-GB" sz="1600" b="1" dirty="0"/>
          </a:p>
          <a:p>
            <a:pPr>
              <a:buFont typeface="Wingdings" panose="05000000000000000000" pitchFamily="2" charset="2"/>
              <a:buChar char="Ø"/>
            </a:pPr>
            <a:r>
              <a:rPr lang="en-GB" sz="1400" dirty="0"/>
              <a:t>improve overall workforce performance</a:t>
            </a:r>
          </a:p>
          <a:p>
            <a:pPr>
              <a:buFont typeface="Wingdings" panose="05000000000000000000" pitchFamily="2" charset="2"/>
              <a:buChar char="Ø"/>
            </a:pPr>
            <a:r>
              <a:rPr lang="en-GB" sz="1400" dirty="0"/>
              <a:t>Lack of ethical behaviour within an organisation can have a detrimental effect on the employer and organisations reputation</a:t>
            </a:r>
          </a:p>
          <a:p>
            <a:pPr>
              <a:buFont typeface="Wingdings" panose="05000000000000000000" pitchFamily="2" charset="2"/>
              <a:buChar char="Ø"/>
            </a:pPr>
            <a:r>
              <a:rPr lang="en-GB" sz="1400" dirty="0"/>
              <a:t>legal requirements in which organisations are bound to adhere to such as National Minimum Wage, Working Time Regulations etc</a:t>
            </a:r>
          </a:p>
          <a:p>
            <a:pPr>
              <a:buFont typeface="Wingdings" panose="05000000000000000000" pitchFamily="2" charset="2"/>
              <a:buChar char="Ø"/>
            </a:pPr>
            <a:endParaRPr lang="en-GB" sz="1400" dirty="0"/>
          </a:p>
          <a:p>
            <a:pPr marL="0" indent="0">
              <a:buNone/>
            </a:pPr>
            <a:r>
              <a:rPr lang="en-GB" sz="1400" b="1" dirty="0"/>
              <a:t>CIPD Code of Conduct </a:t>
            </a:r>
          </a:p>
          <a:p>
            <a:pPr>
              <a:buFont typeface="Wingdings" panose="05000000000000000000" pitchFamily="2" charset="2"/>
              <a:buChar char="Ø"/>
            </a:pPr>
            <a:r>
              <a:rPr lang="en-GB" sz="1400" dirty="0"/>
              <a:t>The requirement to be ethical and the CIPD needs to observe high standards of conduct – part of being a HR professional.</a:t>
            </a:r>
          </a:p>
          <a:p>
            <a:pPr>
              <a:buFont typeface="Wingdings" panose="05000000000000000000" pitchFamily="2" charset="2"/>
              <a:buChar char="Ø"/>
            </a:pPr>
            <a:r>
              <a:rPr lang="en-GB" sz="1400" dirty="0"/>
              <a:t>Includes ethical standards and integrity</a:t>
            </a:r>
            <a:endParaRPr lang="en-GB" sz="1400" b="1" dirty="0"/>
          </a:p>
          <a:p>
            <a:pPr>
              <a:buFont typeface="Wingdings" panose="05000000000000000000" pitchFamily="2" charset="2"/>
              <a:buChar char="Ø"/>
            </a:pPr>
            <a:endParaRPr lang="en-GB" sz="1400" b="1" dirty="0"/>
          </a:p>
          <a:p>
            <a:pPr>
              <a:buFont typeface="Wingdings" panose="05000000000000000000" pitchFamily="2" charset="2"/>
              <a:buChar char="Ø"/>
            </a:pPr>
            <a:endParaRPr lang="en-GB" sz="800" b="1" dirty="0"/>
          </a:p>
        </p:txBody>
      </p:sp>
    </p:spTree>
    <p:extLst>
      <p:ext uri="{BB962C8B-B14F-4D97-AF65-F5344CB8AC3E}">
        <p14:creationId xmlns:p14="http://schemas.microsoft.com/office/powerpoint/2010/main" val="2943149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F92BB-5250-4FB8-82DC-56DD678AFC65}"/>
              </a:ext>
            </a:extLst>
          </p:cNvPr>
          <p:cNvSpPr>
            <a:spLocks noGrp="1"/>
          </p:cNvSpPr>
          <p:nvPr>
            <p:ph type="title"/>
          </p:nvPr>
        </p:nvSpPr>
        <p:spPr>
          <a:xfrm>
            <a:off x="1097280" y="286603"/>
            <a:ext cx="10058400" cy="842401"/>
          </a:xfrm>
        </p:spPr>
        <p:txBody>
          <a:bodyPr>
            <a:normAutofit/>
          </a:bodyPr>
          <a:lstStyle/>
          <a:p>
            <a:pPr algn="ctr"/>
            <a:r>
              <a:rPr lang="en-GB" sz="4000" b="1" dirty="0">
                <a:solidFill>
                  <a:schemeClr val="accent2">
                    <a:lumMod val="75000"/>
                  </a:schemeClr>
                </a:solidFill>
              </a:rPr>
              <a:t>CIPD 8 ethical lenses </a:t>
            </a:r>
          </a:p>
        </p:txBody>
      </p:sp>
      <p:sp>
        <p:nvSpPr>
          <p:cNvPr id="3" name="Content Placeholder 2">
            <a:extLst>
              <a:ext uri="{FF2B5EF4-FFF2-40B4-BE49-F238E27FC236}">
                <a16:creationId xmlns:a16="http://schemas.microsoft.com/office/drawing/2014/main" id="{249FBDAC-BBE2-41FA-887A-CD5ECC107726}"/>
              </a:ext>
            </a:extLst>
          </p:cNvPr>
          <p:cNvSpPr>
            <a:spLocks noGrp="1"/>
          </p:cNvSpPr>
          <p:nvPr>
            <p:ph idx="1"/>
          </p:nvPr>
        </p:nvSpPr>
        <p:spPr/>
        <p:txBody>
          <a:bodyPr>
            <a:normAutofit/>
          </a:bodyPr>
          <a:lstStyle/>
          <a:p>
            <a:pPr marL="0" indent="0">
              <a:buNone/>
            </a:pPr>
            <a:r>
              <a:rPr lang="en-GB" b="1" dirty="0">
                <a:solidFill>
                  <a:schemeClr val="tx1"/>
                </a:solidFill>
              </a:rPr>
              <a:t>The CIPD identifies ‘eight ethical lenses’ associated with conducting ethical behaviour</a:t>
            </a:r>
            <a:endParaRPr lang="en-GB" b="1" dirty="0"/>
          </a:p>
          <a:p>
            <a:pPr>
              <a:buFont typeface="Wingdings" panose="05000000000000000000" pitchFamily="2" charset="2"/>
              <a:buChar char="Ø"/>
            </a:pPr>
            <a:r>
              <a:rPr lang="en-GB" dirty="0"/>
              <a:t>Fairness</a:t>
            </a:r>
          </a:p>
          <a:p>
            <a:pPr>
              <a:buFont typeface="Wingdings" panose="05000000000000000000" pitchFamily="2" charset="2"/>
              <a:buChar char="Ø"/>
            </a:pPr>
            <a:r>
              <a:rPr lang="en-GB" dirty="0"/>
              <a:t>Merit </a:t>
            </a:r>
          </a:p>
          <a:p>
            <a:pPr>
              <a:buFont typeface="Wingdings" panose="05000000000000000000" pitchFamily="2" charset="2"/>
              <a:buChar char="Ø"/>
            </a:pPr>
            <a:r>
              <a:rPr lang="en-GB" dirty="0"/>
              <a:t>Markets</a:t>
            </a:r>
          </a:p>
          <a:p>
            <a:pPr>
              <a:buFont typeface="Wingdings" panose="05000000000000000000" pitchFamily="2" charset="2"/>
              <a:buChar char="Ø"/>
            </a:pPr>
            <a:r>
              <a:rPr lang="en-GB" dirty="0"/>
              <a:t>Democracy </a:t>
            </a:r>
          </a:p>
          <a:p>
            <a:pPr>
              <a:buFont typeface="Wingdings" panose="05000000000000000000" pitchFamily="2" charset="2"/>
              <a:buChar char="Ø"/>
            </a:pPr>
            <a:r>
              <a:rPr lang="en-GB" dirty="0"/>
              <a:t>Well-being  </a:t>
            </a:r>
          </a:p>
          <a:p>
            <a:pPr>
              <a:buFont typeface="Wingdings" panose="05000000000000000000" pitchFamily="2" charset="2"/>
              <a:buChar char="Ø"/>
            </a:pPr>
            <a:r>
              <a:rPr lang="en-GB" dirty="0"/>
              <a:t>Rights and Duties</a:t>
            </a:r>
          </a:p>
          <a:p>
            <a:pPr>
              <a:buFont typeface="Wingdings" panose="05000000000000000000" pitchFamily="2" charset="2"/>
              <a:buChar char="Ø"/>
            </a:pPr>
            <a:r>
              <a:rPr lang="en-GB" dirty="0"/>
              <a:t>Character </a:t>
            </a:r>
          </a:p>
          <a:p>
            <a:pPr>
              <a:buFont typeface="Wingdings" panose="05000000000000000000" pitchFamily="2" charset="2"/>
              <a:buChar char="Ø"/>
            </a:pPr>
            <a:r>
              <a:rPr lang="en-GB" dirty="0"/>
              <a:t>Handing down</a:t>
            </a:r>
          </a:p>
        </p:txBody>
      </p:sp>
    </p:spTree>
    <p:extLst>
      <p:ext uri="{BB962C8B-B14F-4D97-AF65-F5344CB8AC3E}">
        <p14:creationId xmlns:p14="http://schemas.microsoft.com/office/powerpoint/2010/main" val="2762155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BAB6C-F4B0-4352-9790-8D4137587608}"/>
              </a:ext>
            </a:extLst>
          </p:cNvPr>
          <p:cNvSpPr>
            <a:spLocks noGrp="1"/>
          </p:cNvSpPr>
          <p:nvPr>
            <p:ph type="title"/>
          </p:nvPr>
        </p:nvSpPr>
        <p:spPr>
          <a:xfrm>
            <a:off x="1097280" y="286603"/>
            <a:ext cx="10058400" cy="926377"/>
          </a:xfrm>
        </p:spPr>
        <p:txBody>
          <a:bodyPr>
            <a:normAutofit/>
          </a:bodyPr>
          <a:lstStyle/>
          <a:p>
            <a:pPr algn="ctr"/>
            <a:r>
              <a:rPr lang="en-GB" sz="4000" b="1" dirty="0">
                <a:solidFill>
                  <a:schemeClr val="accent2">
                    <a:lumMod val="75000"/>
                  </a:schemeClr>
                </a:solidFill>
              </a:rPr>
              <a:t>How can HR’s contribution be evaluated?</a:t>
            </a:r>
          </a:p>
        </p:txBody>
      </p:sp>
      <p:sp>
        <p:nvSpPr>
          <p:cNvPr id="3" name="Content Placeholder 2">
            <a:extLst>
              <a:ext uri="{FF2B5EF4-FFF2-40B4-BE49-F238E27FC236}">
                <a16:creationId xmlns:a16="http://schemas.microsoft.com/office/drawing/2014/main" id="{3C97212A-44EA-4DC4-88AF-778C2DC8BEDF}"/>
              </a:ext>
            </a:extLst>
          </p:cNvPr>
          <p:cNvSpPr>
            <a:spLocks noGrp="1"/>
          </p:cNvSpPr>
          <p:nvPr>
            <p:ph idx="1"/>
          </p:nvPr>
        </p:nvSpPr>
        <p:spPr>
          <a:xfrm>
            <a:off x="1097280" y="2386910"/>
            <a:ext cx="8898294" cy="2306388"/>
          </a:xfrm>
        </p:spPr>
        <p:txBody>
          <a:bodyPr/>
          <a:lstStyle/>
          <a:p>
            <a:pPr>
              <a:buFont typeface="Wingdings" panose="05000000000000000000" pitchFamily="2" charset="2"/>
              <a:buChar char="Ø"/>
            </a:pPr>
            <a:r>
              <a:rPr lang="en-GB" dirty="0"/>
              <a:t>HR statistics </a:t>
            </a:r>
          </a:p>
          <a:p>
            <a:pPr>
              <a:buFont typeface="Wingdings" panose="05000000000000000000" pitchFamily="2" charset="2"/>
              <a:buChar char="Ø"/>
            </a:pPr>
            <a:r>
              <a:rPr lang="en-GB" dirty="0"/>
              <a:t>Benchmarking </a:t>
            </a:r>
          </a:p>
          <a:p>
            <a:pPr>
              <a:buFont typeface="Wingdings" panose="05000000000000000000" pitchFamily="2" charset="2"/>
              <a:buChar char="Ø"/>
            </a:pPr>
            <a:r>
              <a:rPr lang="en-GB" dirty="0"/>
              <a:t>Key performance</a:t>
            </a:r>
          </a:p>
          <a:p>
            <a:pPr>
              <a:buFont typeface="Wingdings" panose="05000000000000000000" pitchFamily="2" charset="2"/>
              <a:buChar char="Ø"/>
            </a:pPr>
            <a:r>
              <a:rPr lang="en-GB" dirty="0"/>
              <a:t>SMART organisation objectives </a:t>
            </a:r>
          </a:p>
          <a:p>
            <a:pPr>
              <a:buFont typeface="Wingdings" panose="05000000000000000000" pitchFamily="2" charset="2"/>
              <a:buChar char="Ø"/>
            </a:pPr>
            <a:r>
              <a:rPr lang="en-GB" dirty="0"/>
              <a:t>Stakeholder analysis </a:t>
            </a:r>
          </a:p>
          <a:p>
            <a:pPr>
              <a:buFont typeface="Wingdings" panose="05000000000000000000" pitchFamily="2" charset="2"/>
              <a:buChar char="Ø"/>
            </a:pPr>
            <a:endParaRPr lang="en-GB" dirty="0"/>
          </a:p>
          <a:p>
            <a:endParaRPr lang="en-GB" dirty="0"/>
          </a:p>
        </p:txBody>
      </p:sp>
    </p:spTree>
    <p:extLst>
      <p:ext uri="{BB962C8B-B14F-4D97-AF65-F5344CB8AC3E}">
        <p14:creationId xmlns:p14="http://schemas.microsoft.com/office/powerpoint/2010/main" val="245814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73CCD-73AF-4475-99E4-D6FE53102302}"/>
              </a:ext>
            </a:extLst>
          </p:cNvPr>
          <p:cNvSpPr>
            <a:spLocks noGrp="1"/>
          </p:cNvSpPr>
          <p:nvPr>
            <p:ph type="title"/>
          </p:nvPr>
        </p:nvSpPr>
        <p:spPr>
          <a:xfrm>
            <a:off x="1097280" y="586367"/>
            <a:ext cx="10058400" cy="638752"/>
          </a:xfrm>
        </p:spPr>
        <p:txBody>
          <a:bodyPr>
            <a:noAutofit/>
          </a:bodyPr>
          <a:lstStyle/>
          <a:p>
            <a:pPr algn="ctr"/>
            <a:r>
              <a:rPr lang="en-GB" sz="3600" b="1" dirty="0">
                <a:solidFill>
                  <a:schemeClr val="accent1">
                    <a:lumMod val="75000"/>
                  </a:schemeClr>
                </a:solidFill>
              </a:rPr>
              <a:t>Guest (2011) article</a:t>
            </a:r>
          </a:p>
        </p:txBody>
      </p:sp>
      <p:sp>
        <p:nvSpPr>
          <p:cNvPr id="3" name="Content Placeholder 2">
            <a:extLst>
              <a:ext uri="{FF2B5EF4-FFF2-40B4-BE49-F238E27FC236}">
                <a16:creationId xmlns:a16="http://schemas.microsoft.com/office/drawing/2014/main" id="{271E50DE-193A-4DCE-BD09-28E1341EFBCD}"/>
              </a:ext>
            </a:extLst>
          </p:cNvPr>
          <p:cNvSpPr>
            <a:spLocks noGrp="1"/>
          </p:cNvSpPr>
          <p:nvPr>
            <p:ph idx="1"/>
          </p:nvPr>
        </p:nvSpPr>
        <p:spPr/>
        <p:txBody>
          <a:bodyPr/>
          <a:lstStyle/>
          <a:p>
            <a:r>
              <a:rPr lang="en-GB" dirty="0"/>
              <a:t>6 Phases:</a:t>
            </a:r>
          </a:p>
          <a:p>
            <a:endParaRPr lang="en-GB" dirty="0"/>
          </a:p>
          <a:p>
            <a:pPr marL="0" indent="-457200">
              <a:spcBef>
                <a:spcPts val="0"/>
              </a:spcBef>
              <a:spcAft>
                <a:spcPts val="0"/>
              </a:spcAft>
              <a:buFont typeface="+mj-lt"/>
              <a:buAutoNum type="arabicPeriod"/>
            </a:pPr>
            <a:r>
              <a:rPr lang="en-GB" sz="1400" dirty="0"/>
              <a:t>Evaluating management </a:t>
            </a:r>
          </a:p>
          <a:p>
            <a:pPr marL="0" indent="-457200">
              <a:spcBef>
                <a:spcPts val="0"/>
              </a:spcBef>
              <a:spcAft>
                <a:spcPts val="0"/>
              </a:spcAft>
              <a:buFont typeface="+mj-lt"/>
              <a:buAutoNum type="arabicPeriod"/>
            </a:pPr>
            <a:r>
              <a:rPr lang="en-GB" sz="1400" dirty="0"/>
              <a:t>Survey-based studies</a:t>
            </a:r>
          </a:p>
          <a:p>
            <a:pPr marL="0" indent="-457200">
              <a:spcBef>
                <a:spcPts val="0"/>
              </a:spcBef>
              <a:spcAft>
                <a:spcPts val="0"/>
              </a:spcAft>
              <a:buFont typeface="+mj-lt"/>
              <a:buAutoNum type="arabicPeriod"/>
            </a:pPr>
            <a:r>
              <a:rPr lang="en-GB" sz="1400" dirty="0"/>
              <a:t>Questioning theoretical basis</a:t>
            </a:r>
          </a:p>
          <a:p>
            <a:pPr marL="0" indent="-457200">
              <a:spcBef>
                <a:spcPts val="0"/>
              </a:spcBef>
              <a:spcAft>
                <a:spcPts val="0"/>
              </a:spcAft>
              <a:buFont typeface="+mj-lt"/>
              <a:buAutoNum type="arabicPeriod"/>
            </a:pPr>
            <a:r>
              <a:rPr lang="en-GB" sz="1400" dirty="0"/>
              <a:t>Theoretical frameworks – AMO Model</a:t>
            </a:r>
          </a:p>
          <a:p>
            <a:pPr marL="0" indent="-457200">
              <a:spcBef>
                <a:spcPts val="0"/>
              </a:spcBef>
              <a:spcAft>
                <a:spcPts val="0"/>
              </a:spcAft>
              <a:buFont typeface="+mj-lt"/>
              <a:buAutoNum type="arabicPeriod"/>
            </a:pPr>
            <a:r>
              <a:rPr lang="en-GB" sz="1400" dirty="0"/>
              <a:t>‘black box’ – the role of workers</a:t>
            </a:r>
          </a:p>
          <a:p>
            <a:pPr marL="0" indent="-457200">
              <a:spcBef>
                <a:spcPts val="0"/>
              </a:spcBef>
              <a:spcAft>
                <a:spcPts val="0"/>
              </a:spcAft>
              <a:buFont typeface="+mj-lt"/>
              <a:buAutoNum type="arabicPeriod"/>
            </a:pPr>
            <a:r>
              <a:rPr lang="en-GB" sz="1400" dirty="0"/>
              <a:t>Development of theory and research – complex, sophisticated</a:t>
            </a:r>
          </a:p>
          <a:p>
            <a:pPr marL="457200" indent="-457200">
              <a:buFont typeface="+mj-lt"/>
              <a:buAutoNum type="arabicPeriod"/>
            </a:pPr>
            <a:endParaRPr lang="en-GB" dirty="0"/>
          </a:p>
          <a:p>
            <a:pPr marL="0" indent="0">
              <a:buNone/>
            </a:pPr>
            <a:r>
              <a:rPr lang="en-GB" sz="1800" dirty="0"/>
              <a:t>Limitations – type of data collected, small number of longitudinal studies, difficulty understanding management processes, naivety to assume senior HR manager understands operational practice. </a:t>
            </a:r>
          </a:p>
          <a:p>
            <a:endParaRPr lang="en-GB" dirty="0"/>
          </a:p>
          <a:p>
            <a:endParaRPr lang="en-GB" dirty="0"/>
          </a:p>
        </p:txBody>
      </p:sp>
    </p:spTree>
    <p:extLst>
      <p:ext uri="{BB962C8B-B14F-4D97-AF65-F5344CB8AC3E}">
        <p14:creationId xmlns:p14="http://schemas.microsoft.com/office/powerpoint/2010/main" val="197911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CD8A0-CC15-44D4-A571-249D9F2A39DF}"/>
              </a:ext>
            </a:extLst>
          </p:cNvPr>
          <p:cNvSpPr>
            <a:spLocks noGrp="1"/>
          </p:cNvSpPr>
          <p:nvPr>
            <p:ph type="title"/>
          </p:nvPr>
        </p:nvSpPr>
        <p:spPr>
          <a:xfrm>
            <a:off x="1097280" y="286603"/>
            <a:ext cx="10058400" cy="702303"/>
          </a:xfrm>
        </p:spPr>
        <p:txBody>
          <a:bodyPr>
            <a:normAutofit/>
          </a:bodyPr>
          <a:lstStyle/>
          <a:p>
            <a:pPr algn="ctr"/>
            <a:r>
              <a:rPr lang="en-GB" sz="4000" b="1" dirty="0">
                <a:solidFill>
                  <a:schemeClr val="accent1">
                    <a:lumMod val="75000"/>
                  </a:schemeClr>
                </a:solidFill>
              </a:rPr>
              <a:t>Collings et al (2010) article</a:t>
            </a:r>
          </a:p>
        </p:txBody>
      </p:sp>
      <p:sp>
        <p:nvSpPr>
          <p:cNvPr id="3" name="Content Placeholder 2">
            <a:extLst>
              <a:ext uri="{FF2B5EF4-FFF2-40B4-BE49-F238E27FC236}">
                <a16:creationId xmlns:a16="http://schemas.microsoft.com/office/drawing/2014/main" id="{E54791F4-D5DF-4BE3-B775-E42CB8DAECD0}"/>
              </a:ext>
            </a:extLst>
          </p:cNvPr>
          <p:cNvSpPr>
            <a:spLocks noGrp="1"/>
          </p:cNvSpPr>
          <p:nvPr>
            <p:ph idx="1"/>
          </p:nvPr>
        </p:nvSpPr>
        <p:spPr/>
        <p:txBody>
          <a:bodyPr>
            <a:normAutofit lnSpcReduction="10000"/>
          </a:bodyPr>
          <a:lstStyle/>
          <a:p>
            <a:r>
              <a:rPr lang="en-GB" dirty="0"/>
              <a:t>Links between HRM and:</a:t>
            </a:r>
          </a:p>
          <a:p>
            <a:pPr marL="457200" indent="-457200">
              <a:buFont typeface="+mj-lt"/>
              <a:buAutoNum type="arabicPeriod"/>
            </a:pPr>
            <a:r>
              <a:rPr lang="en-GB" dirty="0"/>
              <a:t> employee skills and abilities</a:t>
            </a:r>
          </a:p>
          <a:p>
            <a:pPr marL="457200" indent="-457200">
              <a:buFont typeface="+mj-lt"/>
              <a:buAutoNum type="arabicPeriod"/>
            </a:pPr>
            <a:r>
              <a:rPr lang="en-GB" dirty="0"/>
              <a:t>Employee motivation</a:t>
            </a:r>
          </a:p>
          <a:p>
            <a:pPr marL="457200" indent="-457200">
              <a:buFont typeface="+mj-lt"/>
              <a:buAutoNum type="arabicPeriod"/>
            </a:pPr>
            <a:r>
              <a:rPr lang="en-GB" dirty="0"/>
              <a:t>Organisational financial performance</a:t>
            </a:r>
          </a:p>
          <a:p>
            <a:pPr>
              <a:buFont typeface="Wingdings" panose="05000000000000000000" pitchFamily="2" charset="2"/>
              <a:buChar char="Ø"/>
            </a:pPr>
            <a:endParaRPr lang="en-GB" dirty="0"/>
          </a:p>
          <a:p>
            <a:pPr>
              <a:buFont typeface="Wingdings" panose="05000000000000000000" pitchFamily="2" charset="2"/>
              <a:buChar char="Ø"/>
            </a:pPr>
            <a:r>
              <a:rPr lang="en-GB" dirty="0"/>
              <a:t>No significant link between individual HR practices for 3 outcome measures</a:t>
            </a:r>
          </a:p>
          <a:p>
            <a:pPr>
              <a:buFont typeface="Wingdings" panose="05000000000000000000" pitchFamily="2" charset="2"/>
              <a:buChar char="Ø"/>
            </a:pPr>
            <a:r>
              <a:rPr lang="en-GB" dirty="0"/>
              <a:t>2 out of 3 hypotheses reinforced by outcomes of employees</a:t>
            </a:r>
          </a:p>
          <a:p>
            <a:pPr>
              <a:buFont typeface="Wingdings" panose="05000000000000000000" pitchFamily="2" charset="2"/>
              <a:buChar char="Ø"/>
            </a:pPr>
            <a:endParaRPr lang="en-GB" dirty="0"/>
          </a:p>
          <a:p>
            <a:pPr>
              <a:buFont typeface="Wingdings" panose="05000000000000000000" pitchFamily="2" charset="2"/>
              <a:buChar char="Ø"/>
            </a:pPr>
            <a:r>
              <a:rPr lang="en-GB" dirty="0"/>
              <a:t>Strong link between external fit where efforts to align business needs, HRM strategies and HR departments in strategic planning showed a positive outcome</a:t>
            </a:r>
          </a:p>
        </p:txBody>
      </p:sp>
    </p:spTree>
    <p:extLst>
      <p:ext uri="{BB962C8B-B14F-4D97-AF65-F5344CB8AC3E}">
        <p14:creationId xmlns:p14="http://schemas.microsoft.com/office/powerpoint/2010/main" val="120067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78821-C031-42A4-B8BB-A2F48EE70C6B}"/>
              </a:ext>
            </a:extLst>
          </p:cNvPr>
          <p:cNvSpPr>
            <a:spLocks noGrp="1"/>
          </p:cNvSpPr>
          <p:nvPr>
            <p:ph type="title"/>
          </p:nvPr>
        </p:nvSpPr>
        <p:spPr>
          <a:xfrm>
            <a:off x="1097280" y="286604"/>
            <a:ext cx="10058400" cy="973030"/>
          </a:xfrm>
        </p:spPr>
        <p:txBody>
          <a:bodyPr/>
          <a:lstStyle/>
          <a:p>
            <a:pPr algn="ctr"/>
            <a:r>
              <a:rPr lang="en-GB" b="1" dirty="0">
                <a:solidFill>
                  <a:schemeClr val="accent1">
                    <a:lumMod val="75000"/>
                  </a:schemeClr>
                </a:solidFill>
              </a:rPr>
              <a:t>Reference list </a:t>
            </a:r>
          </a:p>
        </p:txBody>
      </p:sp>
      <p:sp>
        <p:nvSpPr>
          <p:cNvPr id="3" name="Content Placeholder 2">
            <a:extLst>
              <a:ext uri="{FF2B5EF4-FFF2-40B4-BE49-F238E27FC236}">
                <a16:creationId xmlns:a16="http://schemas.microsoft.com/office/drawing/2014/main" id="{1B359A62-BDDD-402C-B4A0-DE5AF6295C0E}"/>
              </a:ext>
            </a:extLst>
          </p:cNvPr>
          <p:cNvSpPr>
            <a:spLocks noGrp="1"/>
          </p:cNvSpPr>
          <p:nvPr>
            <p:ph idx="1"/>
          </p:nvPr>
        </p:nvSpPr>
        <p:spPr/>
        <p:txBody>
          <a:bodyPr>
            <a:normAutofit fontScale="70000" lnSpcReduction="20000"/>
          </a:bodyPr>
          <a:lstStyle/>
          <a:p>
            <a:r>
              <a:rPr lang="en-GB" dirty="0"/>
              <a:t>Bach, S. (2010) HRM in the public sector. In Wilkinson, A., Bacon, N. and Snell, S. </a:t>
            </a:r>
            <a:r>
              <a:rPr lang="en-GB" i="1" dirty="0"/>
              <a:t>The sage handbook of human resource management</a:t>
            </a:r>
            <a:r>
              <a:rPr lang="en-GB" dirty="0"/>
              <a:t>. </a:t>
            </a:r>
            <a:r>
              <a:rPr lang="en-GB" dirty="0" err="1"/>
              <a:t>London:Sage</a:t>
            </a:r>
            <a:r>
              <a:rPr lang="en-GB" dirty="0"/>
              <a:t>. Pp. 561-577.</a:t>
            </a:r>
          </a:p>
          <a:p>
            <a:r>
              <a:rPr lang="en-GB" dirty="0"/>
              <a:t>Chartered Institute of Professional Development (2015) Ethical decision-making: Eight perspectives on workplace dilemma [online] Available at: </a:t>
            </a:r>
            <a:r>
              <a:rPr lang="en-GB" dirty="0">
                <a:hlinkClick r:id="rId2"/>
              </a:rPr>
              <a:t>https://www.cipd.co.uk/Images/Ethical_decision-making_2015-eight_perspectives_on_workplace_dilemmas_tcm18-9564.pdf</a:t>
            </a:r>
            <a:r>
              <a:rPr lang="en-GB" dirty="0"/>
              <a:t> (Accessed on 5th January 2019)</a:t>
            </a:r>
          </a:p>
          <a:p>
            <a:r>
              <a:rPr lang="en-GB" dirty="0"/>
              <a:t>Chartered Institute of Professional Development (2019) The role of line managers in HR and L&amp;D [online] Available at: </a:t>
            </a:r>
            <a:r>
              <a:rPr lang="en-GB" dirty="0">
                <a:hlinkClick r:id="rId3"/>
              </a:rPr>
              <a:t>https://www.cipd.co.uk/knowledge/fundamentals/people/hr/line-managers-factsheet</a:t>
            </a:r>
            <a:r>
              <a:rPr lang="en-GB" dirty="0"/>
              <a:t> (Accessed on 3rd January 2019)</a:t>
            </a:r>
          </a:p>
          <a:p>
            <a:r>
              <a:rPr lang="en-GB" dirty="0"/>
              <a:t>Collings, D., </a:t>
            </a:r>
            <a:r>
              <a:rPr lang="en-GB" dirty="0" err="1"/>
              <a:t>Demirbag</a:t>
            </a:r>
            <a:r>
              <a:rPr lang="en-GB" dirty="0"/>
              <a:t>, M., </a:t>
            </a:r>
            <a:r>
              <a:rPr lang="en-GB" dirty="0" err="1"/>
              <a:t>Mellahi</a:t>
            </a:r>
            <a:r>
              <a:rPr lang="en-GB" dirty="0"/>
              <a:t>, K., and </a:t>
            </a:r>
            <a:r>
              <a:rPr lang="en-GB" dirty="0" err="1"/>
              <a:t>Tatoglu</a:t>
            </a:r>
            <a:r>
              <a:rPr lang="en-GB" dirty="0"/>
              <a:t>, E. (2010), ‘Strategic Orientation, Human Resource Management Practices and Organizational Outcomes: Evidence from Turkey’,</a:t>
            </a:r>
            <a:r>
              <a:rPr lang="en-GB" i="1" dirty="0"/>
              <a:t> International Journal of Human Resource Management. </a:t>
            </a:r>
            <a:r>
              <a:rPr lang="en-GB" dirty="0"/>
              <a:t>21, pp. 263-2589.</a:t>
            </a:r>
          </a:p>
          <a:p>
            <a:r>
              <a:rPr lang="en-GB" dirty="0"/>
              <a:t>Guest, D E (2011) Human resource management and performance: still searching for some answers’. </a:t>
            </a:r>
            <a:r>
              <a:rPr lang="en-GB" i="1" dirty="0"/>
              <a:t>Human Resource Management Journal</a:t>
            </a:r>
            <a:r>
              <a:rPr lang="en-GB" dirty="0"/>
              <a:t> 21: pp3-13.</a:t>
            </a:r>
          </a:p>
          <a:p>
            <a:r>
              <a:rPr lang="en-GB" dirty="0"/>
              <a:t>Human Resources Online (2019) The futurist: what it takes for HR to be transformational. [online] Available at: </a:t>
            </a:r>
            <a:r>
              <a:rPr lang="en-GB" dirty="0">
                <a:hlinkClick r:id="rId4"/>
              </a:rPr>
              <a:t>https://www.humanresourcesonline.net/futurist-hr-moving-away-transactional-transformational/</a:t>
            </a:r>
            <a:r>
              <a:rPr lang="en-GB" dirty="0"/>
              <a:t> (Accessed on 3</a:t>
            </a:r>
            <a:r>
              <a:rPr lang="en-GB" baseline="30000" dirty="0"/>
              <a:t>rd</a:t>
            </a:r>
            <a:r>
              <a:rPr lang="en-GB" dirty="0"/>
              <a:t> January 2019)</a:t>
            </a:r>
          </a:p>
          <a:p>
            <a:r>
              <a:rPr lang="en-GB" dirty="0"/>
              <a:t>Marchington, M; Wilkinson, A; Donnelly, R; &amp; </a:t>
            </a:r>
            <a:r>
              <a:rPr lang="en-GB" dirty="0" err="1"/>
              <a:t>Kynighou</a:t>
            </a:r>
            <a:r>
              <a:rPr lang="en-GB" dirty="0"/>
              <a:t>, A. (2016) Human Resource Management at Work. Chartered Institute of Personnel and Development </a:t>
            </a:r>
          </a:p>
          <a:p>
            <a:r>
              <a:rPr lang="en-GB" dirty="0"/>
              <a:t>Taylor, S. &amp; Woodhams, C. (2016) Studying Human Resource Management. 2</a:t>
            </a:r>
            <a:r>
              <a:rPr lang="en-GB" baseline="30000" dirty="0"/>
              <a:t>nd</a:t>
            </a:r>
            <a:r>
              <a:rPr lang="en-GB" dirty="0"/>
              <a:t> edition. London: Chartered Institute of Personnel and Development </a:t>
            </a:r>
          </a:p>
          <a:p>
            <a:endParaRPr lang="en-GB" dirty="0"/>
          </a:p>
        </p:txBody>
      </p:sp>
    </p:spTree>
    <p:extLst>
      <p:ext uri="{BB962C8B-B14F-4D97-AF65-F5344CB8AC3E}">
        <p14:creationId xmlns:p14="http://schemas.microsoft.com/office/powerpoint/2010/main" val="133896637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429</TotalTime>
  <Words>2769</Words>
  <Application>Microsoft Office PowerPoint</Application>
  <PresentationFormat>Widescreen</PresentationFormat>
  <Paragraphs>306</Paragraphs>
  <Slides>16</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Britannic Bold</vt:lpstr>
      <vt:lpstr>Calibri</vt:lpstr>
      <vt:lpstr>Calibri Light</vt:lpstr>
      <vt:lpstr>Times New Roman</vt:lpstr>
      <vt:lpstr>Wingdings</vt:lpstr>
      <vt:lpstr>Retrospect</vt:lpstr>
      <vt:lpstr>PowerPoint Presentation</vt:lpstr>
      <vt:lpstr>Understanding the Contemporary Human Resources Function </vt:lpstr>
      <vt:lpstr>HR Function – why do we exist?</vt:lpstr>
      <vt:lpstr>How has HR developed?</vt:lpstr>
      <vt:lpstr>Transactional/Transformational Horizontal/Vertical Integration</vt:lpstr>
      <vt:lpstr>How can HR services be delivered?</vt:lpstr>
      <vt:lpstr>Three legged stool</vt:lpstr>
      <vt:lpstr>Change management </vt:lpstr>
      <vt:lpstr>How HR can contribute to effective change </vt:lpstr>
      <vt:lpstr>How HR can work with line managers to provide HR services</vt:lpstr>
      <vt:lpstr>Ethical behaviour in HR </vt:lpstr>
      <vt:lpstr>CIPD 8 ethical lenses </vt:lpstr>
      <vt:lpstr>How can HR’s contribution be evaluated?</vt:lpstr>
      <vt:lpstr>Guest (2011) article</vt:lpstr>
      <vt:lpstr>Collings et al (2010) article</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Contemporary Human Resources Function</dc:title>
  <dc:creator>Ashley Thomas</dc:creator>
  <cp:lastModifiedBy>Ashley Thomas</cp:lastModifiedBy>
  <cp:revision>44</cp:revision>
  <dcterms:created xsi:type="dcterms:W3CDTF">2018-12-16T20:44:44Z</dcterms:created>
  <dcterms:modified xsi:type="dcterms:W3CDTF">2019-03-02T19:37:34Z</dcterms:modified>
</cp:coreProperties>
</file>