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tiff" ContentType="image/tif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slides/slide147.xml" ContentType="application/vnd.openxmlformats-officedocument.presentationml.slide+xml"/>
  <Override PartName="/ppt/slides/slide148.xml" ContentType="application/vnd.openxmlformats-officedocument.presentationml.slide+xml"/>
  <Override PartName="/ppt/slides/slide149.xml" ContentType="application/vnd.openxmlformats-officedocument.presentationml.slide+xml"/>
  <Override PartName="/ppt/slides/slide150.xml" ContentType="application/vnd.openxmlformats-officedocument.presentationml.slide+xml"/>
  <Override PartName="/ppt/slides/slide151.xml" ContentType="application/vnd.openxmlformats-officedocument.presentationml.slide+xml"/>
  <Override PartName="/ppt/slides/slide152.xml" ContentType="application/vnd.openxmlformats-officedocument.presentationml.slide+xml"/>
  <Override PartName="/ppt/slides/slide153.xml" ContentType="application/vnd.openxmlformats-officedocument.presentationml.slide+xml"/>
  <Override PartName="/ppt/slides/slide154.xml" ContentType="application/vnd.openxmlformats-officedocument.presentationml.slide+xml"/>
  <Override PartName="/ppt/slides/slide155.xml" ContentType="application/vnd.openxmlformats-officedocument.presentationml.slide+xml"/>
  <Override PartName="/ppt/slides/slide156.xml" ContentType="application/vnd.openxmlformats-officedocument.presentationml.slide+xml"/>
  <Override PartName="/ppt/slides/slide157.xml" ContentType="application/vnd.openxmlformats-officedocument.presentationml.slide+xml"/>
  <Override PartName="/ppt/slides/slide158.xml" ContentType="application/vnd.openxmlformats-officedocument.presentationml.slide+xml"/>
  <Override PartName="/ppt/slides/slide159.xml" ContentType="application/vnd.openxmlformats-officedocument.presentationml.slide+xml"/>
  <Override PartName="/ppt/slides/slide160.xml" ContentType="application/vnd.openxmlformats-officedocument.presentationml.slide+xml"/>
  <Override PartName="/ppt/slides/slide161.xml" ContentType="application/vnd.openxmlformats-officedocument.presentationml.slide+xml"/>
  <Override PartName="/ppt/slides/slide162.xml" ContentType="application/vnd.openxmlformats-officedocument.presentationml.slide+xml"/>
  <Override PartName="/ppt/slides/slide16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3.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ppt/diagrams/data27.xml" ContentType="application/vnd.openxmlformats-officedocument.drawingml.diagramData+xml"/>
  <Override PartName="/ppt/diagrams/layout27.xml" ContentType="application/vnd.openxmlformats-officedocument.drawingml.diagramLayout+xml"/>
  <Override PartName="/ppt/diagrams/quickStyle27.xml" ContentType="application/vnd.openxmlformats-officedocument.drawingml.diagramStyle+xml"/>
  <Override PartName="/ppt/diagrams/colors27.xml" ContentType="application/vnd.openxmlformats-officedocument.drawingml.diagramColors+xml"/>
  <Override PartName="/ppt/diagrams/drawing27.xml" ContentType="application/vnd.ms-office.drawingml.diagramDrawing+xml"/>
  <Override PartName="/ppt/diagrams/data28.xml" ContentType="application/vnd.openxmlformats-officedocument.drawingml.diagramData+xml"/>
  <Override PartName="/ppt/diagrams/layout28.xml" ContentType="application/vnd.openxmlformats-officedocument.drawingml.diagramLayout+xml"/>
  <Override PartName="/ppt/diagrams/quickStyle28.xml" ContentType="application/vnd.openxmlformats-officedocument.drawingml.diagramStyle+xml"/>
  <Override PartName="/ppt/diagrams/colors28.xml" ContentType="application/vnd.openxmlformats-officedocument.drawingml.diagramColors+xml"/>
  <Override PartName="/ppt/diagrams/drawing28.xml" ContentType="application/vnd.ms-office.drawingml.diagramDrawing+xml"/>
  <Override PartName="/ppt/diagrams/data29.xml" ContentType="application/vnd.openxmlformats-officedocument.drawingml.diagramData+xml"/>
  <Override PartName="/ppt/diagrams/layout29.xml" ContentType="application/vnd.openxmlformats-officedocument.drawingml.diagramLayout+xml"/>
  <Override PartName="/ppt/diagrams/quickStyle29.xml" ContentType="application/vnd.openxmlformats-officedocument.drawingml.diagramStyle+xml"/>
  <Override PartName="/ppt/diagrams/colors29.xml" ContentType="application/vnd.openxmlformats-officedocument.drawingml.diagramColors+xml"/>
  <Override PartName="/ppt/diagrams/drawing29.xml" ContentType="application/vnd.ms-office.drawingml.diagramDrawing+xml"/>
  <Override PartName="/ppt/diagrams/data30.xml" ContentType="application/vnd.openxmlformats-officedocument.drawingml.diagramData+xml"/>
  <Override PartName="/ppt/diagrams/layout30.xml" ContentType="application/vnd.openxmlformats-officedocument.drawingml.diagramLayout+xml"/>
  <Override PartName="/ppt/diagrams/quickStyle30.xml" ContentType="application/vnd.openxmlformats-officedocument.drawingml.diagramStyle+xml"/>
  <Override PartName="/ppt/diagrams/colors30.xml" ContentType="application/vnd.openxmlformats-officedocument.drawingml.diagramColors+xml"/>
  <Override PartName="/ppt/diagrams/drawing30.xml" ContentType="application/vnd.ms-office.drawingml.diagramDrawing+xml"/>
  <Override PartName="/ppt/diagrams/data31.xml" ContentType="application/vnd.openxmlformats-officedocument.drawingml.diagramData+xml"/>
  <Override PartName="/ppt/diagrams/layout31.xml" ContentType="application/vnd.openxmlformats-officedocument.drawingml.diagramLayout+xml"/>
  <Override PartName="/ppt/diagrams/quickStyle31.xml" ContentType="application/vnd.openxmlformats-officedocument.drawingml.diagramStyle+xml"/>
  <Override PartName="/ppt/diagrams/colors31.xml" ContentType="application/vnd.openxmlformats-officedocument.drawingml.diagramColors+xml"/>
  <Override PartName="/ppt/diagrams/drawing31.xml" ContentType="application/vnd.ms-office.drawingml.diagramDrawing+xml"/>
  <Override PartName="/ppt/diagrams/data32.xml" ContentType="application/vnd.openxmlformats-officedocument.drawingml.diagramData+xml"/>
  <Override PartName="/ppt/diagrams/layout32.xml" ContentType="application/vnd.openxmlformats-officedocument.drawingml.diagramLayout+xml"/>
  <Override PartName="/ppt/diagrams/quickStyle32.xml" ContentType="application/vnd.openxmlformats-officedocument.drawingml.diagramStyle+xml"/>
  <Override PartName="/ppt/diagrams/colors32.xml" ContentType="application/vnd.openxmlformats-officedocument.drawingml.diagramColors+xml"/>
  <Override PartName="/ppt/diagrams/drawing32.xml" ContentType="application/vnd.ms-office.drawingml.diagramDrawing+xml"/>
  <Override PartName="/ppt/diagrams/data33.xml" ContentType="application/vnd.openxmlformats-officedocument.drawingml.diagramData+xml"/>
  <Override PartName="/ppt/diagrams/layout33.xml" ContentType="application/vnd.openxmlformats-officedocument.drawingml.diagramLayout+xml"/>
  <Override PartName="/ppt/diagrams/quickStyle33.xml" ContentType="application/vnd.openxmlformats-officedocument.drawingml.diagramStyle+xml"/>
  <Override PartName="/ppt/diagrams/colors33.xml" ContentType="application/vnd.openxmlformats-officedocument.drawingml.diagramColors+xml"/>
  <Override PartName="/ppt/diagrams/drawing33.xml" ContentType="application/vnd.ms-office.drawingml.diagramDrawing+xml"/>
  <Override PartName="/ppt/diagrams/data34.xml" ContentType="application/vnd.openxmlformats-officedocument.drawingml.diagramData+xml"/>
  <Override PartName="/ppt/diagrams/layout34.xml" ContentType="application/vnd.openxmlformats-officedocument.drawingml.diagramLayout+xml"/>
  <Override PartName="/ppt/diagrams/quickStyle34.xml" ContentType="application/vnd.openxmlformats-officedocument.drawingml.diagramStyle+xml"/>
  <Override PartName="/ppt/diagrams/colors34.xml" ContentType="application/vnd.openxmlformats-officedocument.drawingml.diagramColors+xml"/>
  <Override PartName="/ppt/diagrams/drawing34.xml" ContentType="application/vnd.ms-office.drawingml.diagramDrawing+xml"/>
  <Override PartName="/ppt/diagrams/data35.xml" ContentType="application/vnd.openxmlformats-officedocument.drawingml.diagramData+xml"/>
  <Override PartName="/ppt/diagrams/layout35.xml" ContentType="application/vnd.openxmlformats-officedocument.drawingml.diagramLayout+xml"/>
  <Override PartName="/ppt/diagrams/quickStyle35.xml" ContentType="application/vnd.openxmlformats-officedocument.drawingml.diagramStyle+xml"/>
  <Override PartName="/ppt/diagrams/colors35.xml" ContentType="application/vnd.openxmlformats-officedocument.drawingml.diagramColors+xml"/>
  <Override PartName="/ppt/diagrams/drawing35.xml" ContentType="application/vnd.ms-office.drawingml.diagramDrawing+xml"/>
  <Override PartName="/ppt/diagrams/data36.xml" ContentType="application/vnd.openxmlformats-officedocument.drawingml.diagramData+xml"/>
  <Override PartName="/ppt/diagrams/layout36.xml" ContentType="application/vnd.openxmlformats-officedocument.drawingml.diagramLayout+xml"/>
  <Override PartName="/ppt/diagrams/quickStyle36.xml" ContentType="application/vnd.openxmlformats-officedocument.drawingml.diagramStyle+xml"/>
  <Override PartName="/ppt/diagrams/colors36.xml" ContentType="application/vnd.openxmlformats-officedocument.drawingml.diagramColors+xml"/>
  <Override PartName="/ppt/diagrams/drawing36.xml" ContentType="application/vnd.ms-office.drawingml.diagramDrawing+xml"/>
  <Override PartName="/ppt/diagrams/data37.xml" ContentType="application/vnd.openxmlformats-officedocument.drawingml.diagramData+xml"/>
  <Override PartName="/ppt/diagrams/layout37.xml" ContentType="application/vnd.openxmlformats-officedocument.drawingml.diagramLayout+xml"/>
  <Override PartName="/ppt/diagrams/quickStyle37.xml" ContentType="application/vnd.openxmlformats-officedocument.drawingml.diagramStyle+xml"/>
  <Override PartName="/ppt/diagrams/colors37.xml" ContentType="application/vnd.openxmlformats-officedocument.drawingml.diagramColors+xml"/>
  <Override PartName="/ppt/diagrams/drawing37.xml" ContentType="application/vnd.ms-office.drawingml.diagramDrawing+xml"/>
  <Override PartName="/ppt/diagrams/data38.xml" ContentType="application/vnd.openxmlformats-officedocument.drawingml.diagramData+xml"/>
  <Override PartName="/ppt/diagrams/layout38.xml" ContentType="application/vnd.openxmlformats-officedocument.drawingml.diagramLayout+xml"/>
  <Override PartName="/ppt/diagrams/quickStyle38.xml" ContentType="application/vnd.openxmlformats-officedocument.drawingml.diagramStyle+xml"/>
  <Override PartName="/ppt/diagrams/colors38.xml" ContentType="application/vnd.openxmlformats-officedocument.drawingml.diagramColors+xml"/>
  <Override PartName="/ppt/diagrams/drawing38.xml" ContentType="application/vnd.ms-office.drawingml.diagramDrawing+xml"/>
  <Override PartName="/ppt/diagrams/data39.xml" ContentType="application/vnd.openxmlformats-officedocument.drawingml.diagramData+xml"/>
  <Override PartName="/ppt/diagrams/layout39.xml" ContentType="application/vnd.openxmlformats-officedocument.drawingml.diagramLayout+xml"/>
  <Override PartName="/ppt/diagrams/quickStyle39.xml" ContentType="application/vnd.openxmlformats-officedocument.drawingml.diagramStyle+xml"/>
  <Override PartName="/ppt/diagrams/colors39.xml" ContentType="application/vnd.openxmlformats-officedocument.drawingml.diagramColors+xml"/>
  <Override PartName="/ppt/diagrams/drawing39.xml" ContentType="application/vnd.ms-office.drawingml.diagramDrawing+xml"/>
  <Override PartName="/ppt/diagrams/data40.xml" ContentType="application/vnd.openxmlformats-officedocument.drawingml.diagramData+xml"/>
  <Override PartName="/ppt/diagrams/layout40.xml" ContentType="application/vnd.openxmlformats-officedocument.drawingml.diagramLayout+xml"/>
  <Override PartName="/ppt/diagrams/quickStyle40.xml" ContentType="application/vnd.openxmlformats-officedocument.drawingml.diagramStyle+xml"/>
  <Override PartName="/ppt/diagrams/colors40.xml" ContentType="application/vnd.openxmlformats-officedocument.drawingml.diagramColors+xml"/>
  <Override PartName="/ppt/diagrams/drawing40.xml" ContentType="application/vnd.ms-office.drawingml.diagramDrawing+xml"/>
  <Override PartName="/ppt/diagrams/data41.xml" ContentType="application/vnd.openxmlformats-officedocument.drawingml.diagramData+xml"/>
  <Override PartName="/ppt/diagrams/layout41.xml" ContentType="application/vnd.openxmlformats-officedocument.drawingml.diagramLayout+xml"/>
  <Override PartName="/ppt/diagrams/quickStyle41.xml" ContentType="application/vnd.openxmlformats-officedocument.drawingml.diagramStyle+xml"/>
  <Override PartName="/ppt/diagrams/colors41.xml" ContentType="application/vnd.openxmlformats-officedocument.drawingml.diagramColors+xml"/>
  <Override PartName="/ppt/diagrams/drawing41.xml" ContentType="application/vnd.ms-office.drawingml.diagramDrawing+xml"/>
  <Override PartName="/ppt/diagrams/data42.xml" ContentType="application/vnd.openxmlformats-officedocument.drawingml.diagramData+xml"/>
  <Override PartName="/ppt/diagrams/layout42.xml" ContentType="application/vnd.openxmlformats-officedocument.drawingml.diagramLayout+xml"/>
  <Override PartName="/ppt/diagrams/quickStyle42.xml" ContentType="application/vnd.openxmlformats-officedocument.drawingml.diagramStyle+xml"/>
  <Override PartName="/ppt/diagrams/colors42.xml" ContentType="application/vnd.openxmlformats-officedocument.drawingml.diagramColors+xml"/>
  <Override PartName="/ppt/diagrams/drawing42.xml" ContentType="application/vnd.ms-office.drawingml.diagramDrawing+xml"/>
  <Override PartName="/ppt/diagrams/data43.xml" ContentType="application/vnd.openxmlformats-officedocument.drawingml.diagramData+xml"/>
  <Override PartName="/ppt/diagrams/layout43.xml" ContentType="application/vnd.openxmlformats-officedocument.drawingml.diagramLayout+xml"/>
  <Override PartName="/ppt/diagrams/quickStyle43.xml" ContentType="application/vnd.openxmlformats-officedocument.drawingml.diagramStyle+xml"/>
  <Override PartName="/ppt/diagrams/colors43.xml" ContentType="application/vnd.openxmlformats-officedocument.drawingml.diagramColors+xml"/>
  <Override PartName="/ppt/diagrams/drawing43.xml" ContentType="application/vnd.ms-office.drawingml.diagramDrawing+xml"/>
  <Override PartName="/ppt/diagrams/data44.xml" ContentType="application/vnd.openxmlformats-officedocument.drawingml.diagramData+xml"/>
  <Override PartName="/ppt/diagrams/layout44.xml" ContentType="application/vnd.openxmlformats-officedocument.drawingml.diagramLayout+xml"/>
  <Override PartName="/ppt/diagrams/quickStyle44.xml" ContentType="application/vnd.openxmlformats-officedocument.drawingml.diagramStyle+xml"/>
  <Override PartName="/ppt/diagrams/colors44.xml" ContentType="application/vnd.openxmlformats-officedocument.drawingml.diagramColors+xml"/>
  <Override PartName="/ppt/diagrams/drawing44.xml" ContentType="application/vnd.ms-office.drawingml.diagramDrawing+xml"/>
  <Override PartName="/ppt/diagrams/data45.xml" ContentType="application/vnd.openxmlformats-officedocument.drawingml.diagramData+xml"/>
  <Override PartName="/ppt/diagrams/layout45.xml" ContentType="application/vnd.openxmlformats-officedocument.drawingml.diagramLayout+xml"/>
  <Override PartName="/ppt/diagrams/quickStyle45.xml" ContentType="application/vnd.openxmlformats-officedocument.drawingml.diagramStyle+xml"/>
  <Override PartName="/ppt/diagrams/colors45.xml" ContentType="application/vnd.openxmlformats-officedocument.drawingml.diagramColors+xml"/>
  <Override PartName="/ppt/diagrams/drawing45.xml" ContentType="application/vnd.ms-office.drawingml.diagramDrawing+xml"/>
  <Override PartName="/ppt/diagrams/data46.xml" ContentType="application/vnd.openxmlformats-officedocument.drawingml.diagramData+xml"/>
  <Override PartName="/ppt/diagrams/layout46.xml" ContentType="application/vnd.openxmlformats-officedocument.drawingml.diagramLayout+xml"/>
  <Override PartName="/ppt/diagrams/quickStyle46.xml" ContentType="application/vnd.openxmlformats-officedocument.drawingml.diagramStyle+xml"/>
  <Override PartName="/ppt/diagrams/colors46.xml" ContentType="application/vnd.openxmlformats-officedocument.drawingml.diagramColors+xml"/>
  <Override PartName="/ppt/diagrams/drawing46.xml" ContentType="application/vnd.ms-office.drawingml.diagramDrawing+xml"/>
  <Override PartName="/ppt/diagrams/data47.xml" ContentType="application/vnd.openxmlformats-officedocument.drawingml.diagramData+xml"/>
  <Override PartName="/ppt/diagrams/layout47.xml" ContentType="application/vnd.openxmlformats-officedocument.drawingml.diagramLayout+xml"/>
  <Override PartName="/ppt/diagrams/quickStyle47.xml" ContentType="application/vnd.openxmlformats-officedocument.drawingml.diagramStyle+xml"/>
  <Override PartName="/ppt/diagrams/colors47.xml" ContentType="application/vnd.openxmlformats-officedocument.drawingml.diagramColors+xml"/>
  <Override PartName="/ppt/diagrams/drawing47.xml" ContentType="application/vnd.ms-office.drawingml.diagramDrawing+xml"/>
  <Override PartName="/ppt/diagrams/data48.xml" ContentType="application/vnd.openxmlformats-officedocument.drawingml.diagramData+xml"/>
  <Override PartName="/ppt/diagrams/layout48.xml" ContentType="application/vnd.openxmlformats-officedocument.drawingml.diagramLayout+xml"/>
  <Override PartName="/ppt/diagrams/quickStyle48.xml" ContentType="application/vnd.openxmlformats-officedocument.drawingml.diagramStyle+xml"/>
  <Override PartName="/ppt/diagrams/colors48.xml" ContentType="application/vnd.openxmlformats-officedocument.drawingml.diagramColors+xml"/>
  <Override PartName="/ppt/diagrams/drawing48.xml" ContentType="application/vnd.ms-office.drawingml.diagramDrawing+xml"/>
  <Override PartName="/ppt/diagrams/data49.xml" ContentType="application/vnd.openxmlformats-officedocument.drawingml.diagramData+xml"/>
  <Override PartName="/ppt/diagrams/layout49.xml" ContentType="application/vnd.openxmlformats-officedocument.drawingml.diagramLayout+xml"/>
  <Override PartName="/ppt/diagrams/quickStyle49.xml" ContentType="application/vnd.openxmlformats-officedocument.drawingml.diagramStyle+xml"/>
  <Override PartName="/ppt/diagrams/colors49.xml" ContentType="application/vnd.openxmlformats-officedocument.drawingml.diagramColors+xml"/>
  <Override PartName="/ppt/diagrams/drawing49.xml" ContentType="application/vnd.ms-office.drawingml.diagramDrawing+xml"/>
  <Override PartName="/ppt/diagrams/data50.xml" ContentType="application/vnd.openxmlformats-officedocument.drawingml.diagramData+xml"/>
  <Override PartName="/ppt/diagrams/layout50.xml" ContentType="application/vnd.openxmlformats-officedocument.drawingml.diagramLayout+xml"/>
  <Override PartName="/ppt/diagrams/quickStyle50.xml" ContentType="application/vnd.openxmlformats-officedocument.drawingml.diagramStyle+xml"/>
  <Override PartName="/ppt/diagrams/colors50.xml" ContentType="application/vnd.openxmlformats-officedocument.drawingml.diagramColors+xml"/>
  <Override PartName="/ppt/diagrams/drawing50.xml" ContentType="application/vnd.ms-office.drawingml.diagramDrawing+xml"/>
  <Override PartName="/ppt/diagrams/data51.xml" ContentType="application/vnd.openxmlformats-officedocument.drawingml.diagramData+xml"/>
  <Override PartName="/ppt/diagrams/layout51.xml" ContentType="application/vnd.openxmlformats-officedocument.drawingml.diagramLayout+xml"/>
  <Override PartName="/ppt/diagrams/quickStyle51.xml" ContentType="application/vnd.openxmlformats-officedocument.drawingml.diagramStyle+xml"/>
  <Override PartName="/ppt/diagrams/colors51.xml" ContentType="application/vnd.openxmlformats-officedocument.drawingml.diagramColors+xml"/>
  <Override PartName="/ppt/diagrams/drawing51.xml" ContentType="application/vnd.ms-office.drawingml.diagramDrawing+xml"/>
  <Override PartName="/ppt/diagrams/data52.xml" ContentType="application/vnd.openxmlformats-officedocument.drawingml.diagramData+xml"/>
  <Override PartName="/ppt/diagrams/layout52.xml" ContentType="application/vnd.openxmlformats-officedocument.drawingml.diagramLayout+xml"/>
  <Override PartName="/ppt/diagrams/quickStyle52.xml" ContentType="application/vnd.openxmlformats-officedocument.drawingml.diagramStyle+xml"/>
  <Override PartName="/ppt/diagrams/colors52.xml" ContentType="application/vnd.openxmlformats-officedocument.drawingml.diagramColors+xml"/>
  <Override PartName="/ppt/diagrams/drawing52.xml" ContentType="application/vnd.ms-office.drawingml.diagramDrawing+xml"/>
  <Override PartName="/ppt/diagrams/data53.xml" ContentType="application/vnd.openxmlformats-officedocument.drawingml.diagramData+xml"/>
  <Override PartName="/ppt/diagrams/layout53.xml" ContentType="application/vnd.openxmlformats-officedocument.drawingml.diagramLayout+xml"/>
  <Override PartName="/ppt/diagrams/quickStyle53.xml" ContentType="application/vnd.openxmlformats-officedocument.drawingml.diagramStyle+xml"/>
  <Override PartName="/ppt/diagrams/colors53.xml" ContentType="application/vnd.openxmlformats-officedocument.drawingml.diagramColors+xml"/>
  <Override PartName="/ppt/diagrams/drawing53.xml" ContentType="application/vnd.ms-office.drawingml.diagramDrawing+xml"/>
  <Override PartName="/ppt/diagrams/data54.xml" ContentType="application/vnd.openxmlformats-officedocument.drawingml.diagramData+xml"/>
  <Override PartName="/ppt/diagrams/layout54.xml" ContentType="application/vnd.openxmlformats-officedocument.drawingml.diagramLayout+xml"/>
  <Override PartName="/ppt/diagrams/quickStyle54.xml" ContentType="application/vnd.openxmlformats-officedocument.drawingml.diagramStyle+xml"/>
  <Override PartName="/ppt/diagrams/colors54.xml" ContentType="application/vnd.openxmlformats-officedocument.drawingml.diagramColors+xml"/>
  <Override PartName="/ppt/diagrams/drawing54.xml" ContentType="application/vnd.ms-office.drawingml.diagramDrawing+xml"/>
  <Override PartName="/ppt/diagrams/data55.xml" ContentType="application/vnd.openxmlformats-officedocument.drawingml.diagramData+xml"/>
  <Override PartName="/ppt/diagrams/layout55.xml" ContentType="application/vnd.openxmlformats-officedocument.drawingml.diagramLayout+xml"/>
  <Override PartName="/ppt/diagrams/quickStyle55.xml" ContentType="application/vnd.openxmlformats-officedocument.drawingml.diagramStyle+xml"/>
  <Override PartName="/ppt/diagrams/colors55.xml" ContentType="application/vnd.openxmlformats-officedocument.drawingml.diagramColors+xml"/>
  <Override PartName="/ppt/diagrams/drawing55.xml" ContentType="application/vnd.ms-office.drawingml.diagramDrawing+xml"/>
  <Override PartName="/ppt/diagrams/data56.xml" ContentType="application/vnd.openxmlformats-officedocument.drawingml.diagramData+xml"/>
  <Override PartName="/ppt/diagrams/layout56.xml" ContentType="application/vnd.openxmlformats-officedocument.drawingml.diagramLayout+xml"/>
  <Override PartName="/ppt/diagrams/quickStyle56.xml" ContentType="application/vnd.openxmlformats-officedocument.drawingml.diagramStyle+xml"/>
  <Override PartName="/ppt/diagrams/colors56.xml" ContentType="application/vnd.openxmlformats-officedocument.drawingml.diagramColors+xml"/>
  <Override PartName="/ppt/diagrams/drawing56.xml" ContentType="application/vnd.ms-office.drawingml.diagramDrawing+xml"/>
  <Override PartName="/ppt/diagrams/data57.xml" ContentType="application/vnd.openxmlformats-officedocument.drawingml.diagramData+xml"/>
  <Override PartName="/ppt/diagrams/layout57.xml" ContentType="application/vnd.openxmlformats-officedocument.drawingml.diagramLayout+xml"/>
  <Override PartName="/ppt/diagrams/quickStyle57.xml" ContentType="application/vnd.openxmlformats-officedocument.drawingml.diagramStyle+xml"/>
  <Override PartName="/ppt/diagrams/colors57.xml" ContentType="application/vnd.openxmlformats-officedocument.drawingml.diagramColors+xml"/>
  <Override PartName="/ppt/diagrams/drawing57.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7" r:id="rId4"/>
  </p:sldMasterIdLst>
  <p:notesMasterIdLst>
    <p:notesMasterId r:id="rId168"/>
  </p:notesMasterIdLst>
  <p:sldIdLst>
    <p:sldId id="256" r:id="rId5"/>
    <p:sldId id="314" r:id="rId6"/>
    <p:sldId id="315" r:id="rId7"/>
    <p:sldId id="259" r:id="rId8"/>
    <p:sldId id="441" r:id="rId9"/>
    <p:sldId id="442" r:id="rId10"/>
    <p:sldId id="260" r:id="rId11"/>
    <p:sldId id="261" r:id="rId12"/>
    <p:sldId id="302" r:id="rId13"/>
    <p:sldId id="303" r:id="rId14"/>
    <p:sldId id="304" r:id="rId15"/>
    <p:sldId id="307" r:id="rId16"/>
    <p:sldId id="308" r:id="rId17"/>
    <p:sldId id="443" r:id="rId18"/>
    <p:sldId id="444" r:id="rId19"/>
    <p:sldId id="445" r:id="rId20"/>
    <p:sldId id="263" r:id="rId21"/>
    <p:sldId id="265" r:id="rId22"/>
    <p:sldId id="269" r:id="rId23"/>
    <p:sldId id="270" r:id="rId24"/>
    <p:sldId id="271" r:id="rId25"/>
    <p:sldId id="272" r:id="rId26"/>
    <p:sldId id="273" r:id="rId27"/>
    <p:sldId id="274" r:id="rId28"/>
    <p:sldId id="266" r:id="rId29"/>
    <p:sldId id="268" r:id="rId30"/>
    <p:sldId id="275" r:id="rId31"/>
    <p:sldId id="276" r:id="rId32"/>
    <p:sldId id="278" r:id="rId33"/>
    <p:sldId id="279" r:id="rId34"/>
    <p:sldId id="280" r:id="rId35"/>
    <p:sldId id="281" r:id="rId36"/>
    <p:sldId id="282" r:id="rId37"/>
    <p:sldId id="283" r:id="rId38"/>
    <p:sldId id="290" r:id="rId39"/>
    <p:sldId id="292" r:id="rId40"/>
    <p:sldId id="293" r:id="rId41"/>
    <p:sldId id="294" r:id="rId42"/>
    <p:sldId id="296" r:id="rId43"/>
    <p:sldId id="300" r:id="rId44"/>
    <p:sldId id="297" r:id="rId45"/>
    <p:sldId id="298" r:id="rId46"/>
    <p:sldId id="299" r:id="rId47"/>
    <p:sldId id="295" r:id="rId48"/>
    <p:sldId id="284" r:id="rId49"/>
    <p:sldId id="287" r:id="rId50"/>
    <p:sldId id="301" r:id="rId51"/>
    <p:sldId id="288" r:id="rId52"/>
    <p:sldId id="291" r:id="rId53"/>
    <p:sldId id="289" r:id="rId54"/>
    <p:sldId id="309" r:id="rId55"/>
    <p:sldId id="310" r:id="rId56"/>
    <p:sldId id="312" r:id="rId57"/>
    <p:sldId id="316" r:id="rId58"/>
    <p:sldId id="313" r:id="rId59"/>
    <p:sldId id="319" r:id="rId60"/>
    <p:sldId id="320" r:id="rId61"/>
    <p:sldId id="321" r:id="rId62"/>
    <p:sldId id="428" r:id="rId63"/>
    <p:sldId id="323" r:id="rId64"/>
    <p:sldId id="429" r:id="rId65"/>
    <p:sldId id="430" r:id="rId66"/>
    <p:sldId id="431" r:id="rId67"/>
    <p:sldId id="432" r:id="rId68"/>
    <p:sldId id="433" r:id="rId69"/>
    <p:sldId id="434" r:id="rId70"/>
    <p:sldId id="435" r:id="rId71"/>
    <p:sldId id="437" r:id="rId72"/>
    <p:sldId id="438" r:id="rId73"/>
    <p:sldId id="330" r:id="rId74"/>
    <p:sldId id="331" r:id="rId75"/>
    <p:sldId id="332" r:id="rId76"/>
    <p:sldId id="333" r:id="rId77"/>
    <p:sldId id="334" r:id="rId78"/>
    <p:sldId id="335" r:id="rId79"/>
    <p:sldId id="336" r:id="rId80"/>
    <p:sldId id="337" r:id="rId81"/>
    <p:sldId id="338" r:id="rId82"/>
    <p:sldId id="339" r:id="rId83"/>
    <p:sldId id="439" r:id="rId84"/>
    <p:sldId id="341" r:id="rId85"/>
    <p:sldId id="343" r:id="rId86"/>
    <p:sldId id="446" r:id="rId87"/>
    <p:sldId id="447" r:id="rId88"/>
    <p:sldId id="448" r:id="rId89"/>
    <p:sldId id="449" r:id="rId90"/>
    <p:sldId id="450" r:id="rId91"/>
    <p:sldId id="451" r:id="rId92"/>
    <p:sldId id="452" r:id="rId93"/>
    <p:sldId id="453" r:id="rId94"/>
    <p:sldId id="454" r:id="rId95"/>
    <p:sldId id="357" r:id="rId96"/>
    <p:sldId id="455" r:id="rId97"/>
    <p:sldId id="456" r:id="rId98"/>
    <p:sldId id="458" r:id="rId99"/>
    <p:sldId id="459" r:id="rId100"/>
    <p:sldId id="460" r:id="rId101"/>
    <p:sldId id="461" r:id="rId102"/>
    <p:sldId id="462" r:id="rId103"/>
    <p:sldId id="463" r:id="rId104"/>
    <p:sldId id="464" r:id="rId105"/>
    <p:sldId id="465" r:id="rId106"/>
    <p:sldId id="466" r:id="rId107"/>
    <p:sldId id="364" r:id="rId108"/>
    <p:sldId id="365" r:id="rId109"/>
    <p:sldId id="366" r:id="rId110"/>
    <p:sldId id="367" r:id="rId111"/>
    <p:sldId id="368" r:id="rId112"/>
    <p:sldId id="467" r:id="rId113"/>
    <p:sldId id="468" r:id="rId114"/>
    <p:sldId id="372" r:id="rId115"/>
    <p:sldId id="469" r:id="rId116"/>
    <p:sldId id="374" r:id="rId117"/>
    <p:sldId id="487" r:id="rId118"/>
    <p:sldId id="375" r:id="rId119"/>
    <p:sldId id="376" r:id="rId120"/>
    <p:sldId id="488" r:id="rId121"/>
    <p:sldId id="470" r:id="rId122"/>
    <p:sldId id="471" r:id="rId123"/>
    <p:sldId id="472" r:id="rId124"/>
    <p:sldId id="473" r:id="rId125"/>
    <p:sldId id="474" r:id="rId126"/>
    <p:sldId id="475" r:id="rId127"/>
    <p:sldId id="385" r:id="rId128"/>
    <p:sldId id="386" r:id="rId129"/>
    <p:sldId id="387" r:id="rId130"/>
    <p:sldId id="388" r:id="rId131"/>
    <p:sldId id="389" r:id="rId132"/>
    <p:sldId id="390" r:id="rId133"/>
    <p:sldId id="476" r:id="rId134"/>
    <p:sldId id="477" r:id="rId135"/>
    <p:sldId id="393" r:id="rId136"/>
    <p:sldId id="394" r:id="rId137"/>
    <p:sldId id="396" r:id="rId138"/>
    <p:sldId id="397" r:id="rId139"/>
    <p:sldId id="398" r:id="rId140"/>
    <p:sldId id="478" r:id="rId141"/>
    <p:sldId id="479" r:id="rId142"/>
    <p:sldId id="480" r:id="rId143"/>
    <p:sldId id="481" r:id="rId144"/>
    <p:sldId id="482" r:id="rId145"/>
    <p:sldId id="399" r:id="rId146"/>
    <p:sldId id="400" r:id="rId147"/>
    <p:sldId id="405" r:id="rId148"/>
    <p:sldId id="406" r:id="rId149"/>
    <p:sldId id="407" r:id="rId150"/>
    <p:sldId id="483" r:id="rId151"/>
    <p:sldId id="408" r:id="rId152"/>
    <p:sldId id="409" r:id="rId153"/>
    <p:sldId id="412" r:id="rId154"/>
    <p:sldId id="413" r:id="rId155"/>
    <p:sldId id="484" r:id="rId156"/>
    <p:sldId id="485" r:id="rId157"/>
    <p:sldId id="414" r:id="rId158"/>
    <p:sldId id="415" r:id="rId159"/>
    <p:sldId id="419" r:id="rId160"/>
    <p:sldId id="420" r:id="rId161"/>
    <p:sldId id="423" r:id="rId162"/>
    <p:sldId id="424" r:id="rId163"/>
    <p:sldId id="425" r:id="rId164"/>
    <p:sldId id="426" r:id="rId165"/>
    <p:sldId id="486" r:id="rId166"/>
    <p:sldId id="427" r:id="rId16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1"/>
    <p:restoredTop sz="95820"/>
  </p:normalViewPr>
  <p:slideViewPr>
    <p:cSldViewPr snapToGrid="0" snapToObjects="1">
      <p:cViewPr varScale="1">
        <p:scale>
          <a:sx n="72" d="100"/>
          <a:sy n="72" d="100"/>
        </p:scale>
        <p:origin x="636"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117" Type="http://schemas.openxmlformats.org/officeDocument/2006/relationships/slide" Target="slides/slide113.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84" Type="http://schemas.openxmlformats.org/officeDocument/2006/relationships/slide" Target="slides/slide80.xml"/><Relationship Id="rId89" Type="http://schemas.openxmlformats.org/officeDocument/2006/relationships/slide" Target="slides/slide85.xml"/><Relationship Id="rId112" Type="http://schemas.openxmlformats.org/officeDocument/2006/relationships/slide" Target="slides/slide108.xml"/><Relationship Id="rId133" Type="http://schemas.openxmlformats.org/officeDocument/2006/relationships/slide" Target="slides/slide129.xml"/><Relationship Id="rId138" Type="http://schemas.openxmlformats.org/officeDocument/2006/relationships/slide" Target="slides/slide134.xml"/><Relationship Id="rId154" Type="http://schemas.openxmlformats.org/officeDocument/2006/relationships/slide" Target="slides/slide150.xml"/><Relationship Id="rId159" Type="http://schemas.openxmlformats.org/officeDocument/2006/relationships/slide" Target="slides/slide155.xml"/><Relationship Id="rId170" Type="http://schemas.openxmlformats.org/officeDocument/2006/relationships/viewProps" Target="viewProps.xml"/><Relationship Id="rId16" Type="http://schemas.openxmlformats.org/officeDocument/2006/relationships/slide" Target="slides/slide12.xml"/><Relationship Id="rId107" Type="http://schemas.openxmlformats.org/officeDocument/2006/relationships/slide" Target="slides/slide103.xml"/><Relationship Id="rId11" Type="http://schemas.openxmlformats.org/officeDocument/2006/relationships/slide" Target="slides/slide7.xml"/><Relationship Id="rId32" Type="http://schemas.openxmlformats.org/officeDocument/2006/relationships/slide" Target="slides/slide28.xml"/><Relationship Id="rId37" Type="http://schemas.openxmlformats.org/officeDocument/2006/relationships/slide" Target="slides/slide33.xml"/><Relationship Id="rId53" Type="http://schemas.openxmlformats.org/officeDocument/2006/relationships/slide" Target="slides/slide49.xml"/><Relationship Id="rId58" Type="http://schemas.openxmlformats.org/officeDocument/2006/relationships/slide" Target="slides/slide54.xml"/><Relationship Id="rId74" Type="http://schemas.openxmlformats.org/officeDocument/2006/relationships/slide" Target="slides/slide70.xml"/><Relationship Id="rId79" Type="http://schemas.openxmlformats.org/officeDocument/2006/relationships/slide" Target="slides/slide75.xml"/><Relationship Id="rId102" Type="http://schemas.openxmlformats.org/officeDocument/2006/relationships/slide" Target="slides/slide98.xml"/><Relationship Id="rId123" Type="http://schemas.openxmlformats.org/officeDocument/2006/relationships/slide" Target="slides/slide119.xml"/><Relationship Id="rId128" Type="http://schemas.openxmlformats.org/officeDocument/2006/relationships/slide" Target="slides/slide124.xml"/><Relationship Id="rId144" Type="http://schemas.openxmlformats.org/officeDocument/2006/relationships/slide" Target="slides/slide140.xml"/><Relationship Id="rId149" Type="http://schemas.openxmlformats.org/officeDocument/2006/relationships/slide" Target="slides/slide145.xml"/><Relationship Id="rId5" Type="http://schemas.openxmlformats.org/officeDocument/2006/relationships/slide" Target="slides/slide1.xml"/><Relationship Id="rId90" Type="http://schemas.openxmlformats.org/officeDocument/2006/relationships/slide" Target="slides/slide86.xml"/><Relationship Id="rId95" Type="http://schemas.openxmlformats.org/officeDocument/2006/relationships/slide" Target="slides/slide91.xml"/><Relationship Id="rId160" Type="http://schemas.openxmlformats.org/officeDocument/2006/relationships/slide" Target="slides/slide156.xml"/><Relationship Id="rId165" Type="http://schemas.openxmlformats.org/officeDocument/2006/relationships/slide" Target="slides/slide161.xml"/><Relationship Id="rId22" Type="http://schemas.openxmlformats.org/officeDocument/2006/relationships/slide" Target="slides/slide18.xml"/><Relationship Id="rId27" Type="http://schemas.openxmlformats.org/officeDocument/2006/relationships/slide" Target="slides/slide23.xml"/><Relationship Id="rId43" Type="http://schemas.openxmlformats.org/officeDocument/2006/relationships/slide" Target="slides/slide39.xml"/><Relationship Id="rId48" Type="http://schemas.openxmlformats.org/officeDocument/2006/relationships/slide" Target="slides/slide44.xml"/><Relationship Id="rId64" Type="http://schemas.openxmlformats.org/officeDocument/2006/relationships/slide" Target="slides/slide60.xml"/><Relationship Id="rId69" Type="http://schemas.openxmlformats.org/officeDocument/2006/relationships/slide" Target="slides/slide65.xml"/><Relationship Id="rId113" Type="http://schemas.openxmlformats.org/officeDocument/2006/relationships/slide" Target="slides/slide109.xml"/><Relationship Id="rId118" Type="http://schemas.openxmlformats.org/officeDocument/2006/relationships/slide" Target="slides/slide114.xml"/><Relationship Id="rId134" Type="http://schemas.openxmlformats.org/officeDocument/2006/relationships/slide" Target="slides/slide130.xml"/><Relationship Id="rId139" Type="http://schemas.openxmlformats.org/officeDocument/2006/relationships/slide" Target="slides/slide135.xml"/><Relationship Id="rId80" Type="http://schemas.openxmlformats.org/officeDocument/2006/relationships/slide" Target="slides/slide76.xml"/><Relationship Id="rId85" Type="http://schemas.openxmlformats.org/officeDocument/2006/relationships/slide" Target="slides/slide81.xml"/><Relationship Id="rId150" Type="http://schemas.openxmlformats.org/officeDocument/2006/relationships/slide" Target="slides/slide146.xml"/><Relationship Id="rId155" Type="http://schemas.openxmlformats.org/officeDocument/2006/relationships/slide" Target="slides/slide151.xml"/><Relationship Id="rId171" Type="http://schemas.openxmlformats.org/officeDocument/2006/relationships/theme" Target="theme/theme1.xml"/><Relationship Id="rId12" Type="http://schemas.openxmlformats.org/officeDocument/2006/relationships/slide" Target="slides/slide8.xml"/><Relationship Id="rId17" Type="http://schemas.openxmlformats.org/officeDocument/2006/relationships/slide" Target="slides/slide13.xml"/><Relationship Id="rId33" Type="http://schemas.openxmlformats.org/officeDocument/2006/relationships/slide" Target="slides/slide29.xml"/><Relationship Id="rId38" Type="http://schemas.openxmlformats.org/officeDocument/2006/relationships/slide" Target="slides/slide34.xml"/><Relationship Id="rId59" Type="http://schemas.openxmlformats.org/officeDocument/2006/relationships/slide" Target="slides/slide55.xml"/><Relationship Id="rId103" Type="http://schemas.openxmlformats.org/officeDocument/2006/relationships/slide" Target="slides/slide99.xml"/><Relationship Id="rId108" Type="http://schemas.openxmlformats.org/officeDocument/2006/relationships/slide" Target="slides/slide104.xml"/><Relationship Id="rId124" Type="http://schemas.openxmlformats.org/officeDocument/2006/relationships/slide" Target="slides/slide120.xml"/><Relationship Id="rId129" Type="http://schemas.openxmlformats.org/officeDocument/2006/relationships/slide" Target="slides/slide125.xml"/><Relationship Id="rId54" Type="http://schemas.openxmlformats.org/officeDocument/2006/relationships/slide" Target="slides/slide50.xml"/><Relationship Id="rId70" Type="http://schemas.openxmlformats.org/officeDocument/2006/relationships/slide" Target="slides/slide66.xml"/><Relationship Id="rId75" Type="http://schemas.openxmlformats.org/officeDocument/2006/relationships/slide" Target="slides/slide71.xml"/><Relationship Id="rId91" Type="http://schemas.openxmlformats.org/officeDocument/2006/relationships/slide" Target="slides/slide87.xml"/><Relationship Id="rId96" Type="http://schemas.openxmlformats.org/officeDocument/2006/relationships/slide" Target="slides/slide92.xml"/><Relationship Id="rId140" Type="http://schemas.openxmlformats.org/officeDocument/2006/relationships/slide" Target="slides/slide136.xml"/><Relationship Id="rId145" Type="http://schemas.openxmlformats.org/officeDocument/2006/relationships/slide" Target="slides/slide141.xml"/><Relationship Id="rId161" Type="http://schemas.openxmlformats.org/officeDocument/2006/relationships/slide" Target="slides/slide157.xml"/><Relationship Id="rId166" Type="http://schemas.openxmlformats.org/officeDocument/2006/relationships/slide" Target="slides/slide162.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6" Type="http://schemas.openxmlformats.org/officeDocument/2006/relationships/slide" Target="slides/slide102.xml"/><Relationship Id="rId114" Type="http://schemas.openxmlformats.org/officeDocument/2006/relationships/slide" Target="slides/slide110.xml"/><Relationship Id="rId119" Type="http://schemas.openxmlformats.org/officeDocument/2006/relationships/slide" Target="slides/slide115.xml"/><Relationship Id="rId127" Type="http://schemas.openxmlformats.org/officeDocument/2006/relationships/slide" Target="slides/slide12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slide" Target="slides/slide69.xml"/><Relationship Id="rId78" Type="http://schemas.openxmlformats.org/officeDocument/2006/relationships/slide" Target="slides/slide74.xml"/><Relationship Id="rId81" Type="http://schemas.openxmlformats.org/officeDocument/2006/relationships/slide" Target="slides/slide77.xml"/><Relationship Id="rId86" Type="http://schemas.openxmlformats.org/officeDocument/2006/relationships/slide" Target="slides/slide82.xml"/><Relationship Id="rId94" Type="http://schemas.openxmlformats.org/officeDocument/2006/relationships/slide" Target="slides/slide90.xml"/><Relationship Id="rId99" Type="http://schemas.openxmlformats.org/officeDocument/2006/relationships/slide" Target="slides/slide95.xml"/><Relationship Id="rId101" Type="http://schemas.openxmlformats.org/officeDocument/2006/relationships/slide" Target="slides/slide97.xml"/><Relationship Id="rId122" Type="http://schemas.openxmlformats.org/officeDocument/2006/relationships/slide" Target="slides/slide118.xml"/><Relationship Id="rId130" Type="http://schemas.openxmlformats.org/officeDocument/2006/relationships/slide" Target="slides/slide126.xml"/><Relationship Id="rId135" Type="http://schemas.openxmlformats.org/officeDocument/2006/relationships/slide" Target="slides/slide131.xml"/><Relationship Id="rId143" Type="http://schemas.openxmlformats.org/officeDocument/2006/relationships/slide" Target="slides/slide139.xml"/><Relationship Id="rId148" Type="http://schemas.openxmlformats.org/officeDocument/2006/relationships/slide" Target="slides/slide144.xml"/><Relationship Id="rId151" Type="http://schemas.openxmlformats.org/officeDocument/2006/relationships/slide" Target="slides/slide147.xml"/><Relationship Id="rId156" Type="http://schemas.openxmlformats.org/officeDocument/2006/relationships/slide" Target="slides/slide152.xml"/><Relationship Id="rId164" Type="http://schemas.openxmlformats.org/officeDocument/2006/relationships/slide" Target="slides/slide160.xml"/><Relationship Id="rId16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72" Type="http://schemas.openxmlformats.org/officeDocument/2006/relationships/tableStyles" Target="tableStyles.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109" Type="http://schemas.openxmlformats.org/officeDocument/2006/relationships/slide" Target="slides/slide10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slide" Target="slides/slide72.xml"/><Relationship Id="rId97" Type="http://schemas.openxmlformats.org/officeDocument/2006/relationships/slide" Target="slides/slide93.xml"/><Relationship Id="rId104" Type="http://schemas.openxmlformats.org/officeDocument/2006/relationships/slide" Target="slides/slide100.xml"/><Relationship Id="rId120" Type="http://schemas.openxmlformats.org/officeDocument/2006/relationships/slide" Target="slides/slide116.xml"/><Relationship Id="rId125" Type="http://schemas.openxmlformats.org/officeDocument/2006/relationships/slide" Target="slides/slide121.xml"/><Relationship Id="rId141" Type="http://schemas.openxmlformats.org/officeDocument/2006/relationships/slide" Target="slides/slide137.xml"/><Relationship Id="rId146" Type="http://schemas.openxmlformats.org/officeDocument/2006/relationships/slide" Target="slides/slide142.xml"/><Relationship Id="rId167" Type="http://schemas.openxmlformats.org/officeDocument/2006/relationships/slide" Target="slides/slide163.xml"/><Relationship Id="rId7" Type="http://schemas.openxmlformats.org/officeDocument/2006/relationships/slide" Target="slides/slide3.xml"/><Relationship Id="rId71" Type="http://schemas.openxmlformats.org/officeDocument/2006/relationships/slide" Target="slides/slide67.xml"/><Relationship Id="rId92" Type="http://schemas.openxmlformats.org/officeDocument/2006/relationships/slide" Target="slides/slide88.xml"/><Relationship Id="rId162" Type="http://schemas.openxmlformats.org/officeDocument/2006/relationships/slide" Target="slides/slide158.xml"/><Relationship Id="rId2" Type="http://schemas.openxmlformats.org/officeDocument/2006/relationships/customXml" Target="../customXml/item2.xml"/><Relationship Id="rId29" Type="http://schemas.openxmlformats.org/officeDocument/2006/relationships/slide" Target="slides/slide25.xml"/><Relationship Id="rId24" Type="http://schemas.openxmlformats.org/officeDocument/2006/relationships/slide" Target="slides/slide20.xml"/><Relationship Id="rId40" Type="http://schemas.openxmlformats.org/officeDocument/2006/relationships/slide" Target="slides/slide36.xml"/><Relationship Id="rId45" Type="http://schemas.openxmlformats.org/officeDocument/2006/relationships/slide" Target="slides/slide41.xml"/><Relationship Id="rId66" Type="http://schemas.openxmlformats.org/officeDocument/2006/relationships/slide" Target="slides/slide62.xml"/><Relationship Id="rId87" Type="http://schemas.openxmlformats.org/officeDocument/2006/relationships/slide" Target="slides/slide83.xml"/><Relationship Id="rId110" Type="http://schemas.openxmlformats.org/officeDocument/2006/relationships/slide" Target="slides/slide106.xml"/><Relationship Id="rId115" Type="http://schemas.openxmlformats.org/officeDocument/2006/relationships/slide" Target="slides/slide111.xml"/><Relationship Id="rId131" Type="http://schemas.openxmlformats.org/officeDocument/2006/relationships/slide" Target="slides/slide127.xml"/><Relationship Id="rId136" Type="http://schemas.openxmlformats.org/officeDocument/2006/relationships/slide" Target="slides/slide132.xml"/><Relationship Id="rId157" Type="http://schemas.openxmlformats.org/officeDocument/2006/relationships/slide" Target="slides/slide153.xml"/><Relationship Id="rId61" Type="http://schemas.openxmlformats.org/officeDocument/2006/relationships/slide" Target="slides/slide57.xml"/><Relationship Id="rId82" Type="http://schemas.openxmlformats.org/officeDocument/2006/relationships/slide" Target="slides/slide78.xml"/><Relationship Id="rId152" Type="http://schemas.openxmlformats.org/officeDocument/2006/relationships/slide" Target="slides/slide148.xml"/><Relationship Id="rId173" Type="http://schemas.microsoft.com/office/2016/11/relationships/changesInfo" Target="changesInfos/changesInfo1.xml"/><Relationship Id="rId19" Type="http://schemas.openxmlformats.org/officeDocument/2006/relationships/slide" Target="slides/slide15.xml"/><Relationship Id="rId14" Type="http://schemas.openxmlformats.org/officeDocument/2006/relationships/slide" Target="slides/slide10.xml"/><Relationship Id="rId30" Type="http://schemas.openxmlformats.org/officeDocument/2006/relationships/slide" Target="slides/slide26.xml"/><Relationship Id="rId35" Type="http://schemas.openxmlformats.org/officeDocument/2006/relationships/slide" Target="slides/slide31.xml"/><Relationship Id="rId56" Type="http://schemas.openxmlformats.org/officeDocument/2006/relationships/slide" Target="slides/slide52.xml"/><Relationship Id="rId77" Type="http://schemas.openxmlformats.org/officeDocument/2006/relationships/slide" Target="slides/slide73.xml"/><Relationship Id="rId100" Type="http://schemas.openxmlformats.org/officeDocument/2006/relationships/slide" Target="slides/slide96.xml"/><Relationship Id="rId105" Type="http://schemas.openxmlformats.org/officeDocument/2006/relationships/slide" Target="slides/slide101.xml"/><Relationship Id="rId126" Type="http://schemas.openxmlformats.org/officeDocument/2006/relationships/slide" Target="slides/slide122.xml"/><Relationship Id="rId147" Type="http://schemas.openxmlformats.org/officeDocument/2006/relationships/slide" Target="slides/slide143.xml"/><Relationship Id="rId168" Type="http://schemas.openxmlformats.org/officeDocument/2006/relationships/notesMaster" Target="notesMasters/notesMaster1.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93" Type="http://schemas.openxmlformats.org/officeDocument/2006/relationships/slide" Target="slides/slide89.xml"/><Relationship Id="rId98" Type="http://schemas.openxmlformats.org/officeDocument/2006/relationships/slide" Target="slides/slide94.xml"/><Relationship Id="rId121" Type="http://schemas.openxmlformats.org/officeDocument/2006/relationships/slide" Target="slides/slide117.xml"/><Relationship Id="rId142" Type="http://schemas.openxmlformats.org/officeDocument/2006/relationships/slide" Target="slides/slide138.xml"/><Relationship Id="rId163" Type="http://schemas.openxmlformats.org/officeDocument/2006/relationships/slide" Target="slides/slide159.xml"/><Relationship Id="rId3" Type="http://schemas.openxmlformats.org/officeDocument/2006/relationships/customXml" Target="../customXml/item3.xml"/><Relationship Id="rId25" Type="http://schemas.openxmlformats.org/officeDocument/2006/relationships/slide" Target="slides/slide21.xml"/><Relationship Id="rId46" Type="http://schemas.openxmlformats.org/officeDocument/2006/relationships/slide" Target="slides/slide42.xml"/><Relationship Id="rId67" Type="http://schemas.openxmlformats.org/officeDocument/2006/relationships/slide" Target="slides/slide63.xml"/><Relationship Id="rId116" Type="http://schemas.openxmlformats.org/officeDocument/2006/relationships/slide" Target="slides/slide112.xml"/><Relationship Id="rId137" Type="http://schemas.openxmlformats.org/officeDocument/2006/relationships/slide" Target="slides/slide133.xml"/><Relationship Id="rId158" Type="http://schemas.openxmlformats.org/officeDocument/2006/relationships/slide" Target="slides/slide154.xml"/><Relationship Id="rId20" Type="http://schemas.openxmlformats.org/officeDocument/2006/relationships/slide" Target="slides/slide16.xml"/><Relationship Id="rId41" Type="http://schemas.openxmlformats.org/officeDocument/2006/relationships/slide" Target="slides/slide37.xml"/><Relationship Id="rId62" Type="http://schemas.openxmlformats.org/officeDocument/2006/relationships/slide" Target="slides/slide58.xml"/><Relationship Id="rId83" Type="http://schemas.openxmlformats.org/officeDocument/2006/relationships/slide" Target="slides/slide79.xml"/><Relationship Id="rId88" Type="http://schemas.openxmlformats.org/officeDocument/2006/relationships/slide" Target="slides/slide84.xml"/><Relationship Id="rId111" Type="http://schemas.openxmlformats.org/officeDocument/2006/relationships/slide" Target="slides/slide107.xml"/><Relationship Id="rId132" Type="http://schemas.openxmlformats.org/officeDocument/2006/relationships/slide" Target="slides/slide128.xml"/><Relationship Id="rId153" Type="http://schemas.openxmlformats.org/officeDocument/2006/relationships/slide" Target="slides/slide149.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roline Jawad" userId="ebec8957-a986-4a6f-937a-47250bfdae89" providerId="ADAL" clId="{BF8F0554-C565-41C5-813A-93FA6A531412}"/>
    <pc:docChg chg="modSld">
      <pc:chgData name="Caroline Jawad" userId="ebec8957-a986-4a6f-937a-47250bfdae89" providerId="ADAL" clId="{BF8F0554-C565-41C5-813A-93FA6A531412}" dt="2020-03-26T11:09:19.872" v="0" actId="14100"/>
      <pc:docMkLst>
        <pc:docMk/>
      </pc:docMkLst>
      <pc:sldChg chg="modSp">
        <pc:chgData name="Caroline Jawad" userId="ebec8957-a986-4a6f-937a-47250bfdae89" providerId="ADAL" clId="{BF8F0554-C565-41C5-813A-93FA6A531412}" dt="2020-03-26T11:09:19.872" v="0" actId="14100"/>
        <pc:sldMkLst>
          <pc:docMk/>
          <pc:sldMk cId="2335976532" sldId="313"/>
        </pc:sldMkLst>
        <pc:picChg chg="mod">
          <ac:chgData name="Caroline Jawad" userId="ebec8957-a986-4a6f-937a-47250bfdae89" providerId="ADAL" clId="{BF8F0554-C565-41C5-813A-93FA6A531412}" dt="2020-03-26T11:09:19.872" v="0" actId="14100"/>
          <ac:picMkLst>
            <pc:docMk/>
            <pc:sldMk cId="2335976532" sldId="313"/>
            <ac:picMk id="2" creationId="{00000000-0000-0000-0000-000000000000}"/>
          </ac:picMkLst>
        </pc:picChg>
      </pc:sldChg>
    </pc:docChg>
  </pc:docChgLst>
</pc:chgInfo>
</file>

<file path=ppt/diagrams/_rels/data6.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image" Target="../media/image23.png"/><Relationship Id="rId1" Type="http://schemas.openxmlformats.org/officeDocument/2006/relationships/hyperlink" Target="https://www.bbc.co.uk/news/technology-42342216" TargetMode="External"/><Relationship Id="rId5" Type="http://schemas.openxmlformats.org/officeDocument/2006/relationships/image" Target="../media/image26.svg"/><Relationship Id="rId4" Type="http://schemas.openxmlformats.org/officeDocument/2006/relationships/image" Target="../media/image25.png"/></Relationships>
</file>

<file path=ppt/diagrams/_rels/data7.xml.rels><?xml version="1.0" encoding="UTF-8" standalone="yes"?>
<Relationships xmlns="http://schemas.openxmlformats.org/package/2006/relationships"><Relationship Id="rId3" Type="http://schemas.openxmlformats.org/officeDocument/2006/relationships/image" Target="../media/image36.svg"/><Relationship Id="rId2" Type="http://schemas.openxmlformats.org/officeDocument/2006/relationships/image" Target="../media/image35.png"/><Relationship Id="rId1" Type="http://schemas.openxmlformats.org/officeDocument/2006/relationships/hyperlink" Target="https://www.nytimes.com/2017/11/15/world/europe/russia-brexit-twitter-facebook.html" TargetMode="External"/><Relationship Id="rId5" Type="http://schemas.openxmlformats.org/officeDocument/2006/relationships/image" Target="../media/image38.svg"/><Relationship Id="rId4" Type="http://schemas.openxmlformats.org/officeDocument/2006/relationships/image" Target="../media/image37.png"/></Relationships>
</file>

<file path=ppt/diagrams/_rels/data9.xml.rels><?xml version="1.0" encoding="UTF-8" standalone="yes"?>
<Relationships xmlns="http://schemas.openxmlformats.org/package/2006/relationships"><Relationship Id="rId1" Type="http://schemas.openxmlformats.org/officeDocument/2006/relationships/hyperlink" Target="https://en.wikipedia.org/wiki/Big_Five_personality_traits" TargetMode="External"/></Relationships>
</file>

<file path=ppt/diagrams/_rels/data1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svg"/><Relationship Id="rId1" Type="http://schemas.openxmlformats.org/officeDocument/2006/relationships/image" Target="../media/image23.png"/><Relationship Id="rId4" Type="http://schemas.openxmlformats.org/officeDocument/2006/relationships/image" Target="../media/image26.svg"/></Relationships>
</file>

<file path=ppt/diagrams/_rels/data14.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49.svg"/><Relationship Id="rId1" Type="http://schemas.openxmlformats.org/officeDocument/2006/relationships/image" Target="../media/image48.png"/><Relationship Id="rId4" Type="http://schemas.openxmlformats.org/officeDocument/2006/relationships/image" Target="../media/image51.svg"/></Relationships>
</file>

<file path=ppt/diagrams/_rels/data1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55.svg"/><Relationship Id="rId1" Type="http://schemas.openxmlformats.org/officeDocument/2006/relationships/image" Target="../media/image54.png"/><Relationship Id="rId4" Type="http://schemas.openxmlformats.org/officeDocument/2006/relationships/image" Target="../media/image24.svg"/></Relationships>
</file>

<file path=ppt/diagrams/_rels/data21.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image" Target="../media/image61.svg"/><Relationship Id="rId1" Type="http://schemas.openxmlformats.org/officeDocument/2006/relationships/image" Target="../media/image60.png"/><Relationship Id="rId6" Type="http://schemas.openxmlformats.org/officeDocument/2006/relationships/image" Target="../media/image65.svg"/><Relationship Id="rId5" Type="http://schemas.openxmlformats.org/officeDocument/2006/relationships/image" Target="../media/image64.png"/><Relationship Id="rId4" Type="http://schemas.openxmlformats.org/officeDocument/2006/relationships/image" Target="../media/image63.svg"/></Relationships>
</file>

<file path=ppt/diagrams/_rels/data39.xml.rels><?xml version="1.0" encoding="UTF-8" standalone="yes"?>
<Relationships xmlns="http://schemas.openxmlformats.org/package/2006/relationships"><Relationship Id="rId8" Type="http://schemas.openxmlformats.org/officeDocument/2006/relationships/image" Target="../media/image82.svg"/><Relationship Id="rId3" Type="http://schemas.openxmlformats.org/officeDocument/2006/relationships/image" Target="../media/image77.png"/><Relationship Id="rId7" Type="http://schemas.openxmlformats.org/officeDocument/2006/relationships/image" Target="../media/image81.png"/><Relationship Id="rId2" Type="http://schemas.openxmlformats.org/officeDocument/2006/relationships/image" Target="../media/image76.svg"/><Relationship Id="rId1" Type="http://schemas.openxmlformats.org/officeDocument/2006/relationships/image" Target="../media/image75.png"/><Relationship Id="rId6" Type="http://schemas.openxmlformats.org/officeDocument/2006/relationships/image" Target="../media/image80.svg"/><Relationship Id="rId5" Type="http://schemas.openxmlformats.org/officeDocument/2006/relationships/image" Target="../media/image79.png"/><Relationship Id="rId4" Type="http://schemas.openxmlformats.org/officeDocument/2006/relationships/image" Target="../media/image78.svg"/></Relationships>
</file>

<file path=ppt/diagrams/_rels/data40.xml.rels><?xml version="1.0" encoding="UTF-8" standalone="yes"?>
<Relationships xmlns="http://schemas.openxmlformats.org/package/2006/relationships"><Relationship Id="rId3" Type="http://schemas.openxmlformats.org/officeDocument/2006/relationships/image" Target="../media/image83.png"/><Relationship Id="rId2" Type="http://schemas.openxmlformats.org/officeDocument/2006/relationships/image" Target="../media/image51.svg"/><Relationship Id="rId1" Type="http://schemas.openxmlformats.org/officeDocument/2006/relationships/image" Target="../media/image50.png"/><Relationship Id="rId4" Type="http://schemas.openxmlformats.org/officeDocument/2006/relationships/image" Target="../media/image84.svg"/></Relationships>
</file>

<file path=ppt/diagrams/_rels/data44.xml.rels><?xml version="1.0" encoding="UTF-8" standalone="yes"?>
<Relationships xmlns="http://schemas.openxmlformats.org/package/2006/relationships"><Relationship Id="rId3" Type="http://schemas.openxmlformats.org/officeDocument/2006/relationships/image" Target="../media/image87.png"/><Relationship Id="rId2" Type="http://schemas.openxmlformats.org/officeDocument/2006/relationships/image" Target="../media/image86.svg"/><Relationship Id="rId1" Type="http://schemas.openxmlformats.org/officeDocument/2006/relationships/image" Target="../media/image85.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88.svg"/></Relationships>
</file>

<file path=ppt/diagrams/_rels/data50.xml.rels><?xml version="1.0" encoding="UTF-8" standalone="yes"?>
<Relationships xmlns="http://schemas.openxmlformats.org/package/2006/relationships"><Relationship Id="rId3" Type="http://schemas.openxmlformats.org/officeDocument/2006/relationships/image" Target="../media/image104.png"/><Relationship Id="rId2" Type="http://schemas.openxmlformats.org/officeDocument/2006/relationships/image" Target="../media/image103.svg"/><Relationship Id="rId1" Type="http://schemas.openxmlformats.org/officeDocument/2006/relationships/image" Target="../media/image102.png"/><Relationship Id="rId6" Type="http://schemas.openxmlformats.org/officeDocument/2006/relationships/image" Target="../media/image107.svg"/><Relationship Id="rId5" Type="http://schemas.openxmlformats.org/officeDocument/2006/relationships/image" Target="../media/image106.png"/><Relationship Id="rId4" Type="http://schemas.openxmlformats.org/officeDocument/2006/relationships/image" Target="../media/image105.svg"/></Relationships>
</file>

<file path=ppt/diagrams/_rels/drawing6.xml.rels><?xml version="1.0" encoding="UTF-8" standalone="yes"?>
<Relationships xmlns="http://schemas.openxmlformats.org/package/2006/relationships"><Relationship Id="rId3" Type="http://schemas.openxmlformats.org/officeDocument/2006/relationships/hyperlink" Target="https://www.bbc.co.uk/news/technology-42342216" TargetMode="External"/><Relationship Id="rId2" Type="http://schemas.openxmlformats.org/officeDocument/2006/relationships/image" Target="../media/image24.svg"/><Relationship Id="rId1" Type="http://schemas.openxmlformats.org/officeDocument/2006/relationships/image" Target="../media/image23.png"/><Relationship Id="rId5" Type="http://schemas.openxmlformats.org/officeDocument/2006/relationships/image" Target="../media/image26.svg"/><Relationship Id="rId4" Type="http://schemas.openxmlformats.org/officeDocument/2006/relationships/image" Target="../media/image25.png"/></Relationships>
</file>

<file path=ppt/diagrams/_rels/drawing7.xml.rels><?xml version="1.0" encoding="UTF-8" standalone="yes"?>
<Relationships xmlns="http://schemas.openxmlformats.org/package/2006/relationships"><Relationship Id="rId3" Type="http://schemas.openxmlformats.org/officeDocument/2006/relationships/hyperlink" Target="https://www.nytimes.com/2017/11/15/world/europe/russia-brexit-twitter-facebook.html" TargetMode="External"/><Relationship Id="rId2" Type="http://schemas.openxmlformats.org/officeDocument/2006/relationships/image" Target="../media/image36.svg"/><Relationship Id="rId1" Type="http://schemas.openxmlformats.org/officeDocument/2006/relationships/image" Target="../media/image39.png"/><Relationship Id="rId5" Type="http://schemas.openxmlformats.org/officeDocument/2006/relationships/image" Target="../media/image38.svg"/><Relationship Id="rId4" Type="http://schemas.openxmlformats.org/officeDocument/2006/relationships/image" Target="../media/image40.png"/></Relationships>
</file>

<file path=ppt/diagrams/_rels/drawing9.xml.rels><?xml version="1.0" encoding="UTF-8" standalone="yes"?>
<Relationships xmlns="http://schemas.openxmlformats.org/package/2006/relationships"><Relationship Id="rId1" Type="http://schemas.openxmlformats.org/officeDocument/2006/relationships/hyperlink" Target="https://en.wikipedia.org/wiki/Big_Five_personality_traits" TargetMode="External"/></Relationships>
</file>

<file path=ppt/diagrams/_rels/drawing1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svg"/><Relationship Id="rId1" Type="http://schemas.openxmlformats.org/officeDocument/2006/relationships/image" Target="../media/image23.png"/><Relationship Id="rId4" Type="http://schemas.openxmlformats.org/officeDocument/2006/relationships/image" Target="../media/image26.svg"/></Relationships>
</file>

<file path=ppt/diagrams/_rels/drawing14.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49.svg"/><Relationship Id="rId1" Type="http://schemas.openxmlformats.org/officeDocument/2006/relationships/image" Target="../media/image48.png"/><Relationship Id="rId4" Type="http://schemas.openxmlformats.org/officeDocument/2006/relationships/image" Target="../media/image51.svg"/></Relationships>
</file>

<file path=ppt/diagrams/_rels/drawing1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55.svg"/><Relationship Id="rId1" Type="http://schemas.openxmlformats.org/officeDocument/2006/relationships/image" Target="../media/image54.png"/><Relationship Id="rId4" Type="http://schemas.openxmlformats.org/officeDocument/2006/relationships/image" Target="../media/image24.svg"/></Relationships>
</file>

<file path=ppt/diagrams/_rels/drawing21.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image" Target="../media/image61.svg"/><Relationship Id="rId1" Type="http://schemas.openxmlformats.org/officeDocument/2006/relationships/image" Target="../media/image66.png"/><Relationship Id="rId6" Type="http://schemas.openxmlformats.org/officeDocument/2006/relationships/image" Target="../media/image65.svg"/><Relationship Id="rId5" Type="http://schemas.openxmlformats.org/officeDocument/2006/relationships/image" Target="../media/image68.png"/><Relationship Id="rId4" Type="http://schemas.openxmlformats.org/officeDocument/2006/relationships/image" Target="../media/image63.svg"/></Relationships>
</file>

<file path=ppt/diagrams/_rels/drawing39.xml.rels><?xml version="1.0" encoding="UTF-8" standalone="yes"?>
<Relationships xmlns="http://schemas.openxmlformats.org/package/2006/relationships"><Relationship Id="rId8" Type="http://schemas.openxmlformats.org/officeDocument/2006/relationships/image" Target="../media/image82.svg"/><Relationship Id="rId3" Type="http://schemas.openxmlformats.org/officeDocument/2006/relationships/image" Target="../media/image77.png"/><Relationship Id="rId7" Type="http://schemas.openxmlformats.org/officeDocument/2006/relationships/image" Target="../media/image81.png"/><Relationship Id="rId2" Type="http://schemas.openxmlformats.org/officeDocument/2006/relationships/image" Target="../media/image76.svg"/><Relationship Id="rId1" Type="http://schemas.openxmlformats.org/officeDocument/2006/relationships/image" Target="../media/image75.png"/><Relationship Id="rId6" Type="http://schemas.openxmlformats.org/officeDocument/2006/relationships/image" Target="../media/image80.svg"/><Relationship Id="rId5" Type="http://schemas.openxmlformats.org/officeDocument/2006/relationships/image" Target="../media/image79.png"/><Relationship Id="rId4" Type="http://schemas.openxmlformats.org/officeDocument/2006/relationships/image" Target="../media/image78.svg"/></Relationships>
</file>

<file path=ppt/diagrams/_rels/drawing40.xml.rels><?xml version="1.0" encoding="UTF-8" standalone="yes"?>
<Relationships xmlns="http://schemas.openxmlformats.org/package/2006/relationships"><Relationship Id="rId3" Type="http://schemas.openxmlformats.org/officeDocument/2006/relationships/image" Target="../media/image83.png"/><Relationship Id="rId2" Type="http://schemas.openxmlformats.org/officeDocument/2006/relationships/image" Target="../media/image51.svg"/><Relationship Id="rId1" Type="http://schemas.openxmlformats.org/officeDocument/2006/relationships/image" Target="../media/image50.png"/><Relationship Id="rId4" Type="http://schemas.openxmlformats.org/officeDocument/2006/relationships/image" Target="../media/image84.svg"/></Relationships>
</file>

<file path=ppt/diagrams/_rels/drawing44.xml.rels><?xml version="1.0" encoding="UTF-8" standalone="yes"?>
<Relationships xmlns="http://schemas.openxmlformats.org/package/2006/relationships"><Relationship Id="rId3" Type="http://schemas.openxmlformats.org/officeDocument/2006/relationships/image" Target="../media/image87.png"/><Relationship Id="rId2" Type="http://schemas.openxmlformats.org/officeDocument/2006/relationships/image" Target="../media/image86.svg"/><Relationship Id="rId1" Type="http://schemas.openxmlformats.org/officeDocument/2006/relationships/image" Target="../media/image85.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88.svg"/></Relationships>
</file>

<file path=ppt/diagrams/_rels/drawing50.xml.rels><?xml version="1.0" encoding="UTF-8" standalone="yes"?>
<Relationships xmlns="http://schemas.openxmlformats.org/package/2006/relationships"><Relationship Id="rId3" Type="http://schemas.openxmlformats.org/officeDocument/2006/relationships/image" Target="../media/image109.png"/><Relationship Id="rId2" Type="http://schemas.openxmlformats.org/officeDocument/2006/relationships/image" Target="../media/image103.svg"/><Relationship Id="rId1" Type="http://schemas.openxmlformats.org/officeDocument/2006/relationships/image" Target="../media/image108.png"/><Relationship Id="rId6" Type="http://schemas.openxmlformats.org/officeDocument/2006/relationships/image" Target="../media/image107.svg"/><Relationship Id="rId5" Type="http://schemas.openxmlformats.org/officeDocument/2006/relationships/image" Target="../media/image110.png"/><Relationship Id="rId4" Type="http://schemas.openxmlformats.org/officeDocument/2006/relationships/image" Target="../media/image105.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9.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40.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4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4.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4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0.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5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4840700-9DA8-486E-8BF7-593C890C4073}" type="doc">
      <dgm:prSet loTypeId="urn:microsoft.com/office/officeart/2005/8/layout/process4" loCatId="process" qsTypeId="urn:microsoft.com/office/officeart/2005/8/quickstyle/simple4" qsCatId="simple" csTypeId="urn:microsoft.com/office/officeart/2005/8/colors/colorful1" csCatId="colorful"/>
      <dgm:spPr/>
      <dgm:t>
        <a:bodyPr/>
        <a:lstStyle/>
        <a:p>
          <a:endParaRPr lang="en-US"/>
        </a:p>
      </dgm:t>
    </dgm:pt>
    <dgm:pt modelId="{525316A4-F17F-4571-9931-250035F17261}">
      <dgm:prSet/>
      <dgm:spPr/>
      <dgm:t>
        <a:bodyPr/>
        <a:lstStyle/>
        <a:p>
          <a:r>
            <a:rPr lang="en-GB"/>
            <a:t>Social media has enormous popularity and it has triggered new ethical issues including risks of deception, social grooming, cyber-bullying, surveillance and ???</a:t>
          </a:r>
          <a:endParaRPr lang="en-US"/>
        </a:p>
      </dgm:t>
    </dgm:pt>
    <dgm:pt modelId="{69B7B23E-22E7-4984-BE99-9F1C25273AA9}" type="parTrans" cxnId="{A2B817C6-A6E2-4211-BBB7-71A19202F586}">
      <dgm:prSet/>
      <dgm:spPr/>
      <dgm:t>
        <a:bodyPr/>
        <a:lstStyle/>
        <a:p>
          <a:endParaRPr lang="en-US"/>
        </a:p>
      </dgm:t>
    </dgm:pt>
    <dgm:pt modelId="{80E825DE-DCF8-4622-8C34-7D7E87341194}" type="sibTrans" cxnId="{A2B817C6-A6E2-4211-BBB7-71A19202F586}">
      <dgm:prSet/>
      <dgm:spPr/>
      <dgm:t>
        <a:bodyPr/>
        <a:lstStyle/>
        <a:p>
          <a:endParaRPr lang="en-US"/>
        </a:p>
      </dgm:t>
    </dgm:pt>
    <dgm:pt modelId="{5C9E2A6A-184C-4575-84A2-2318CF02BB8C}">
      <dgm:prSet/>
      <dgm:spPr/>
      <dgm:t>
        <a:bodyPr/>
        <a:lstStyle/>
        <a:p>
          <a:r>
            <a:rPr lang="en-GB"/>
            <a:t>This assignment seeks to examine the CSR engagement of social media companies and to establish their responsibilities.</a:t>
          </a:r>
          <a:endParaRPr lang="en-US"/>
        </a:p>
      </dgm:t>
    </dgm:pt>
    <dgm:pt modelId="{788D1CFE-E22D-49B0-9B40-F8B66D67DFFE}" type="parTrans" cxnId="{9047376C-BC82-424F-93A0-32EC5BFF14D4}">
      <dgm:prSet/>
      <dgm:spPr/>
      <dgm:t>
        <a:bodyPr/>
        <a:lstStyle/>
        <a:p>
          <a:endParaRPr lang="en-US"/>
        </a:p>
      </dgm:t>
    </dgm:pt>
    <dgm:pt modelId="{7F04800C-1EC1-4E76-8904-CE397EDC466B}" type="sibTrans" cxnId="{9047376C-BC82-424F-93A0-32EC5BFF14D4}">
      <dgm:prSet/>
      <dgm:spPr/>
      <dgm:t>
        <a:bodyPr/>
        <a:lstStyle/>
        <a:p>
          <a:endParaRPr lang="en-US"/>
        </a:p>
      </dgm:t>
    </dgm:pt>
    <dgm:pt modelId="{21D31954-5A29-47B5-825E-4B18AFE076F2}">
      <dgm:prSet/>
      <dgm:spPr/>
      <dgm:t>
        <a:bodyPr/>
        <a:lstStyle/>
        <a:p>
          <a:r>
            <a:rPr lang="en-GB"/>
            <a:t>Google, Twitter, Facebook.</a:t>
          </a:r>
          <a:endParaRPr lang="en-US"/>
        </a:p>
      </dgm:t>
    </dgm:pt>
    <dgm:pt modelId="{E0D3AEDB-BD27-4795-BEE1-12240719B494}" type="parTrans" cxnId="{9CB42E40-E210-4CCE-A406-D598EB5A7C01}">
      <dgm:prSet/>
      <dgm:spPr/>
      <dgm:t>
        <a:bodyPr/>
        <a:lstStyle/>
        <a:p>
          <a:endParaRPr lang="en-US"/>
        </a:p>
      </dgm:t>
    </dgm:pt>
    <dgm:pt modelId="{F2CEB9C0-9F7D-4BD1-9B84-7905407C296F}" type="sibTrans" cxnId="{9CB42E40-E210-4CCE-A406-D598EB5A7C01}">
      <dgm:prSet/>
      <dgm:spPr/>
      <dgm:t>
        <a:bodyPr/>
        <a:lstStyle/>
        <a:p>
          <a:endParaRPr lang="en-US"/>
        </a:p>
      </dgm:t>
    </dgm:pt>
    <dgm:pt modelId="{5F815698-2ED0-AD4B-A593-6D9AE8D75706}" type="pres">
      <dgm:prSet presAssocID="{04840700-9DA8-486E-8BF7-593C890C4073}" presName="Name0" presStyleCnt="0">
        <dgm:presLayoutVars>
          <dgm:dir/>
          <dgm:animLvl val="lvl"/>
          <dgm:resizeHandles val="exact"/>
        </dgm:presLayoutVars>
      </dgm:prSet>
      <dgm:spPr/>
    </dgm:pt>
    <dgm:pt modelId="{437F76F1-DC15-6941-B9C9-16983B2C8F85}" type="pres">
      <dgm:prSet presAssocID="{21D31954-5A29-47B5-825E-4B18AFE076F2}" presName="boxAndChildren" presStyleCnt="0"/>
      <dgm:spPr/>
    </dgm:pt>
    <dgm:pt modelId="{7B09758C-3D3D-B745-B868-5F871184FB6D}" type="pres">
      <dgm:prSet presAssocID="{21D31954-5A29-47B5-825E-4B18AFE076F2}" presName="parentTextBox" presStyleLbl="node1" presStyleIdx="0" presStyleCnt="3"/>
      <dgm:spPr/>
    </dgm:pt>
    <dgm:pt modelId="{FCCB478C-95A3-BC42-9315-C1880049EC47}" type="pres">
      <dgm:prSet presAssocID="{7F04800C-1EC1-4E76-8904-CE397EDC466B}" presName="sp" presStyleCnt="0"/>
      <dgm:spPr/>
    </dgm:pt>
    <dgm:pt modelId="{7A371A33-FED8-7945-9A19-9CCF18DEA947}" type="pres">
      <dgm:prSet presAssocID="{5C9E2A6A-184C-4575-84A2-2318CF02BB8C}" presName="arrowAndChildren" presStyleCnt="0"/>
      <dgm:spPr/>
    </dgm:pt>
    <dgm:pt modelId="{4EC8CB53-60B0-F24E-8F37-D8B61E9B1502}" type="pres">
      <dgm:prSet presAssocID="{5C9E2A6A-184C-4575-84A2-2318CF02BB8C}" presName="parentTextArrow" presStyleLbl="node1" presStyleIdx="1" presStyleCnt="3"/>
      <dgm:spPr/>
    </dgm:pt>
    <dgm:pt modelId="{788E8495-902B-C04C-91B6-9C767C219B62}" type="pres">
      <dgm:prSet presAssocID="{80E825DE-DCF8-4622-8C34-7D7E87341194}" presName="sp" presStyleCnt="0"/>
      <dgm:spPr/>
    </dgm:pt>
    <dgm:pt modelId="{1EBFAAB7-16EA-664E-AC4A-03CE61078ACE}" type="pres">
      <dgm:prSet presAssocID="{525316A4-F17F-4571-9931-250035F17261}" presName="arrowAndChildren" presStyleCnt="0"/>
      <dgm:spPr/>
    </dgm:pt>
    <dgm:pt modelId="{8487067B-08F7-4B4E-AEF4-4EA249936233}" type="pres">
      <dgm:prSet presAssocID="{525316A4-F17F-4571-9931-250035F17261}" presName="parentTextArrow" presStyleLbl="node1" presStyleIdx="2" presStyleCnt="3"/>
      <dgm:spPr/>
    </dgm:pt>
  </dgm:ptLst>
  <dgm:cxnLst>
    <dgm:cxn modelId="{9CB42E40-E210-4CCE-A406-D598EB5A7C01}" srcId="{04840700-9DA8-486E-8BF7-593C890C4073}" destId="{21D31954-5A29-47B5-825E-4B18AFE076F2}" srcOrd="2" destOrd="0" parTransId="{E0D3AEDB-BD27-4795-BEE1-12240719B494}" sibTransId="{F2CEB9C0-9F7D-4BD1-9B84-7905407C296F}"/>
    <dgm:cxn modelId="{9047376C-BC82-424F-93A0-32EC5BFF14D4}" srcId="{04840700-9DA8-486E-8BF7-593C890C4073}" destId="{5C9E2A6A-184C-4575-84A2-2318CF02BB8C}" srcOrd="1" destOrd="0" parTransId="{788D1CFE-E22D-49B0-9B40-F8B66D67DFFE}" sibTransId="{7F04800C-1EC1-4E76-8904-CE397EDC466B}"/>
    <dgm:cxn modelId="{5FC8F752-BE41-054E-B847-D05C1A5C78A1}" type="presOf" srcId="{5C9E2A6A-184C-4575-84A2-2318CF02BB8C}" destId="{4EC8CB53-60B0-F24E-8F37-D8B61E9B1502}" srcOrd="0" destOrd="0" presId="urn:microsoft.com/office/officeart/2005/8/layout/process4"/>
    <dgm:cxn modelId="{FEF2EB93-D5E1-0B43-9B98-A72B61989A7C}" type="presOf" srcId="{04840700-9DA8-486E-8BF7-593C890C4073}" destId="{5F815698-2ED0-AD4B-A593-6D9AE8D75706}" srcOrd="0" destOrd="0" presId="urn:microsoft.com/office/officeart/2005/8/layout/process4"/>
    <dgm:cxn modelId="{A2B817C6-A6E2-4211-BBB7-71A19202F586}" srcId="{04840700-9DA8-486E-8BF7-593C890C4073}" destId="{525316A4-F17F-4571-9931-250035F17261}" srcOrd="0" destOrd="0" parTransId="{69B7B23E-22E7-4984-BE99-9F1C25273AA9}" sibTransId="{80E825DE-DCF8-4622-8C34-7D7E87341194}"/>
    <dgm:cxn modelId="{5B7CF7C8-15F8-FE45-B374-9161E5981950}" type="presOf" srcId="{21D31954-5A29-47B5-825E-4B18AFE076F2}" destId="{7B09758C-3D3D-B745-B868-5F871184FB6D}" srcOrd="0" destOrd="0" presId="urn:microsoft.com/office/officeart/2005/8/layout/process4"/>
    <dgm:cxn modelId="{024203F6-47D7-3F4F-8F66-4DB0C30F90A4}" type="presOf" srcId="{525316A4-F17F-4571-9931-250035F17261}" destId="{8487067B-08F7-4B4E-AEF4-4EA249936233}" srcOrd="0" destOrd="0" presId="urn:microsoft.com/office/officeart/2005/8/layout/process4"/>
    <dgm:cxn modelId="{93F09B12-7ABE-9F44-9C12-443A5252F731}" type="presParOf" srcId="{5F815698-2ED0-AD4B-A593-6D9AE8D75706}" destId="{437F76F1-DC15-6941-B9C9-16983B2C8F85}" srcOrd="0" destOrd="0" presId="urn:microsoft.com/office/officeart/2005/8/layout/process4"/>
    <dgm:cxn modelId="{1C8B530A-4E72-A143-A50A-B3A208CAD7C2}" type="presParOf" srcId="{437F76F1-DC15-6941-B9C9-16983B2C8F85}" destId="{7B09758C-3D3D-B745-B868-5F871184FB6D}" srcOrd="0" destOrd="0" presId="urn:microsoft.com/office/officeart/2005/8/layout/process4"/>
    <dgm:cxn modelId="{71607958-F5C9-AA4E-9D71-63744B62603E}" type="presParOf" srcId="{5F815698-2ED0-AD4B-A593-6D9AE8D75706}" destId="{FCCB478C-95A3-BC42-9315-C1880049EC47}" srcOrd="1" destOrd="0" presId="urn:microsoft.com/office/officeart/2005/8/layout/process4"/>
    <dgm:cxn modelId="{12029FD7-3C38-AF44-8DA4-457E1E1BAC18}" type="presParOf" srcId="{5F815698-2ED0-AD4B-A593-6D9AE8D75706}" destId="{7A371A33-FED8-7945-9A19-9CCF18DEA947}" srcOrd="2" destOrd="0" presId="urn:microsoft.com/office/officeart/2005/8/layout/process4"/>
    <dgm:cxn modelId="{A76F9CC6-3CCD-6C43-93D9-CA4FBAA5F643}" type="presParOf" srcId="{7A371A33-FED8-7945-9A19-9CCF18DEA947}" destId="{4EC8CB53-60B0-F24E-8F37-D8B61E9B1502}" srcOrd="0" destOrd="0" presId="urn:microsoft.com/office/officeart/2005/8/layout/process4"/>
    <dgm:cxn modelId="{CDD73BD2-43FB-4743-BA51-237B8E926943}" type="presParOf" srcId="{5F815698-2ED0-AD4B-A593-6D9AE8D75706}" destId="{788E8495-902B-C04C-91B6-9C767C219B62}" srcOrd="3" destOrd="0" presId="urn:microsoft.com/office/officeart/2005/8/layout/process4"/>
    <dgm:cxn modelId="{97616BB7-B160-1843-90C0-9392506FE466}" type="presParOf" srcId="{5F815698-2ED0-AD4B-A593-6D9AE8D75706}" destId="{1EBFAAB7-16EA-664E-AC4A-03CE61078ACE}" srcOrd="4" destOrd="0" presId="urn:microsoft.com/office/officeart/2005/8/layout/process4"/>
    <dgm:cxn modelId="{80EDA5FF-8F65-B04C-8933-BB5F5C618AC8}" type="presParOf" srcId="{1EBFAAB7-16EA-664E-AC4A-03CE61078ACE}" destId="{8487067B-08F7-4B4E-AEF4-4EA249936233}"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9246B8E-B209-422C-97E1-7D4D960CC476}" type="doc">
      <dgm:prSet loTypeId="urn:microsoft.com/office/officeart/2005/8/layout/process4" loCatId="process" qsTypeId="urn:microsoft.com/office/officeart/2005/8/quickstyle/simple4" qsCatId="simple" csTypeId="urn:microsoft.com/office/officeart/2005/8/colors/colorful1" csCatId="colorful"/>
      <dgm:spPr/>
      <dgm:t>
        <a:bodyPr/>
        <a:lstStyle/>
        <a:p>
          <a:endParaRPr lang="en-US"/>
        </a:p>
      </dgm:t>
    </dgm:pt>
    <dgm:pt modelId="{2C55E157-F0CD-47E8-ABA2-704FFD1B9AFE}">
      <dgm:prSet/>
      <dgm:spPr/>
      <dgm:t>
        <a:bodyPr/>
        <a:lstStyle/>
        <a:p>
          <a:r>
            <a:rPr lang="en-GB"/>
            <a:t>The Cambridge Analytica scandal demonstrated for the umpteenth time that social-media companies have adopted an irresponsible business model. </a:t>
          </a:r>
          <a:endParaRPr lang="en-US"/>
        </a:p>
      </dgm:t>
    </dgm:pt>
    <dgm:pt modelId="{371DD32B-9304-44F1-B1B2-51A5A8634819}" type="parTrans" cxnId="{773FCA9E-6CC9-4F97-91E1-AE958E6C63A3}">
      <dgm:prSet/>
      <dgm:spPr/>
      <dgm:t>
        <a:bodyPr/>
        <a:lstStyle/>
        <a:p>
          <a:endParaRPr lang="en-US"/>
        </a:p>
      </dgm:t>
    </dgm:pt>
    <dgm:pt modelId="{4EC6831F-656B-42E0-B43E-39EBB5082DF2}" type="sibTrans" cxnId="{773FCA9E-6CC9-4F97-91E1-AE958E6C63A3}">
      <dgm:prSet/>
      <dgm:spPr/>
      <dgm:t>
        <a:bodyPr/>
        <a:lstStyle/>
        <a:p>
          <a:endParaRPr lang="en-US"/>
        </a:p>
      </dgm:t>
    </dgm:pt>
    <dgm:pt modelId="{25205A56-4596-478F-9E98-89C75422DAFC}">
      <dgm:prSet/>
      <dgm:spPr/>
      <dgm:t>
        <a:bodyPr/>
        <a:lstStyle/>
        <a:p>
          <a:r>
            <a:rPr lang="en-GB"/>
            <a:t>Companies like Facebook have become incredibly powerful because of the combination of their addictive-by-design nature and the capability of collecting data about the users’ behaviours.</a:t>
          </a:r>
          <a:endParaRPr lang="en-US"/>
        </a:p>
      </dgm:t>
    </dgm:pt>
    <dgm:pt modelId="{80386803-99FB-4F79-8481-87C9E7B41E46}" type="parTrans" cxnId="{D5E06744-AD16-4867-A010-D401C2DD5C73}">
      <dgm:prSet/>
      <dgm:spPr/>
      <dgm:t>
        <a:bodyPr/>
        <a:lstStyle/>
        <a:p>
          <a:endParaRPr lang="en-US"/>
        </a:p>
      </dgm:t>
    </dgm:pt>
    <dgm:pt modelId="{0CA9D855-2A93-4874-A8DB-72C001B84868}" type="sibTrans" cxnId="{D5E06744-AD16-4867-A010-D401C2DD5C73}">
      <dgm:prSet/>
      <dgm:spPr/>
      <dgm:t>
        <a:bodyPr/>
        <a:lstStyle/>
        <a:p>
          <a:endParaRPr lang="en-US"/>
        </a:p>
      </dgm:t>
    </dgm:pt>
    <dgm:pt modelId="{48557BF1-6E9C-3F49-B79E-A8C41FAB6998}" type="pres">
      <dgm:prSet presAssocID="{29246B8E-B209-422C-97E1-7D4D960CC476}" presName="Name0" presStyleCnt="0">
        <dgm:presLayoutVars>
          <dgm:dir/>
          <dgm:animLvl val="lvl"/>
          <dgm:resizeHandles val="exact"/>
        </dgm:presLayoutVars>
      </dgm:prSet>
      <dgm:spPr/>
    </dgm:pt>
    <dgm:pt modelId="{1D208C96-6DD5-7845-97E4-1619B9E5400C}" type="pres">
      <dgm:prSet presAssocID="{25205A56-4596-478F-9E98-89C75422DAFC}" presName="boxAndChildren" presStyleCnt="0"/>
      <dgm:spPr/>
    </dgm:pt>
    <dgm:pt modelId="{ED2795AF-8D61-734E-AB97-97E8DC09B9FF}" type="pres">
      <dgm:prSet presAssocID="{25205A56-4596-478F-9E98-89C75422DAFC}" presName="parentTextBox" presStyleLbl="node1" presStyleIdx="0" presStyleCnt="2"/>
      <dgm:spPr/>
    </dgm:pt>
    <dgm:pt modelId="{F484AFF7-B59F-F246-8578-1A85AC5C4EF7}" type="pres">
      <dgm:prSet presAssocID="{4EC6831F-656B-42E0-B43E-39EBB5082DF2}" presName="sp" presStyleCnt="0"/>
      <dgm:spPr/>
    </dgm:pt>
    <dgm:pt modelId="{855A39C4-D80D-BC4A-87C7-195327CCFB96}" type="pres">
      <dgm:prSet presAssocID="{2C55E157-F0CD-47E8-ABA2-704FFD1B9AFE}" presName="arrowAndChildren" presStyleCnt="0"/>
      <dgm:spPr/>
    </dgm:pt>
    <dgm:pt modelId="{2DFF0F12-FD42-0549-93B7-93B21BB53A1B}" type="pres">
      <dgm:prSet presAssocID="{2C55E157-F0CD-47E8-ABA2-704FFD1B9AFE}" presName="parentTextArrow" presStyleLbl="node1" presStyleIdx="1" presStyleCnt="2"/>
      <dgm:spPr/>
    </dgm:pt>
  </dgm:ptLst>
  <dgm:cxnLst>
    <dgm:cxn modelId="{0386DC1E-3079-054F-BFBC-DBC1788B57A4}" type="presOf" srcId="{25205A56-4596-478F-9E98-89C75422DAFC}" destId="{ED2795AF-8D61-734E-AB97-97E8DC09B9FF}" srcOrd="0" destOrd="0" presId="urn:microsoft.com/office/officeart/2005/8/layout/process4"/>
    <dgm:cxn modelId="{EEDD3A3D-31CC-9443-9DF4-90B71E88A952}" type="presOf" srcId="{2C55E157-F0CD-47E8-ABA2-704FFD1B9AFE}" destId="{2DFF0F12-FD42-0549-93B7-93B21BB53A1B}" srcOrd="0" destOrd="0" presId="urn:microsoft.com/office/officeart/2005/8/layout/process4"/>
    <dgm:cxn modelId="{6677DD3F-878E-E14F-B063-73F136B39FAB}" type="presOf" srcId="{29246B8E-B209-422C-97E1-7D4D960CC476}" destId="{48557BF1-6E9C-3F49-B79E-A8C41FAB6998}" srcOrd="0" destOrd="0" presId="urn:microsoft.com/office/officeart/2005/8/layout/process4"/>
    <dgm:cxn modelId="{D5E06744-AD16-4867-A010-D401C2DD5C73}" srcId="{29246B8E-B209-422C-97E1-7D4D960CC476}" destId="{25205A56-4596-478F-9E98-89C75422DAFC}" srcOrd="1" destOrd="0" parTransId="{80386803-99FB-4F79-8481-87C9E7B41E46}" sibTransId="{0CA9D855-2A93-4874-A8DB-72C001B84868}"/>
    <dgm:cxn modelId="{773FCA9E-6CC9-4F97-91E1-AE958E6C63A3}" srcId="{29246B8E-B209-422C-97E1-7D4D960CC476}" destId="{2C55E157-F0CD-47E8-ABA2-704FFD1B9AFE}" srcOrd="0" destOrd="0" parTransId="{371DD32B-9304-44F1-B1B2-51A5A8634819}" sibTransId="{4EC6831F-656B-42E0-B43E-39EBB5082DF2}"/>
    <dgm:cxn modelId="{F308C0A5-8F9F-F349-AAC3-4C98D9655878}" type="presParOf" srcId="{48557BF1-6E9C-3F49-B79E-A8C41FAB6998}" destId="{1D208C96-6DD5-7845-97E4-1619B9E5400C}" srcOrd="0" destOrd="0" presId="urn:microsoft.com/office/officeart/2005/8/layout/process4"/>
    <dgm:cxn modelId="{62D5548B-5108-6545-8C15-CD5228CAAD9E}" type="presParOf" srcId="{1D208C96-6DD5-7845-97E4-1619B9E5400C}" destId="{ED2795AF-8D61-734E-AB97-97E8DC09B9FF}" srcOrd="0" destOrd="0" presId="urn:microsoft.com/office/officeart/2005/8/layout/process4"/>
    <dgm:cxn modelId="{AEEC5B5A-7757-D945-B187-FCF9B648A705}" type="presParOf" srcId="{48557BF1-6E9C-3F49-B79E-A8C41FAB6998}" destId="{F484AFF7-B59F-F246-8578-1A85AC5C4EF7}" srcOrd="1" destOrd="0" presId="urn:microsoft.com/office/officeart/2005/8/layout/process4"/>
    <dgm:cxn modelId="{D5D23D5F-13DB-4A42-B666-5DA19F937BC2}" type="presParOf" srcId="{48557BF1-6E9C-3F49-B79E-A8C41FAB6998}" destId="{855A39C4-D80D-BC4A-87C7-195327CCFB96}" srcOrd="2" destOrd="0" presId="urn:microsoft.com/office/officeart/2005/8/layout/process4"/>
    <dgm:cxn modelId="{CE54A62E-F8DC-9049-9EB8-B81AB886540D}" type="presParOf" srcId="{855A39C4-D80D-BC4A-87C7-195327CCFB96}" destId="{2DFF0F12-FD42-0549-93B7-93B21BB53A1B}"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5FCA154-4DF9-4A4B-BD30-EF92AE35AF08}"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FE723B6E-2910-4EB3-B992-BEB48099A0DC}">
      <dgm:prSet/>
      <dgm:spPr/>
      <dgm:t>
        <a:bodyPr/>
        <a:lstStyle/>
        <a:p>
          <a:r>
            <a:rPr lang="en-GB"/>
            <a:t>A British political consulting firm specializes in “psychographic” profiling.</a:t>
          </a:r>
          <a:endParaRPr lang="en-US"/>
        </a:p>
      </dgm:t>
    </dgm:pt>
    <dgm:pt modelId="{98EDBDD1-0442-4DBD-B4FF-2F576E9B5D11}" type="parTrans" cxnId="{15F96008-B9D8-411D-B6F3-141CAF5C5107}">
      <dgm:prSet/>
      <dgm:spPr/>
      <dgm:t>
        <a:bodyPr/>
        <a:lstStyle/>
        <a:p>
          <a:endParaRPr lang="en-US"/>
        </a:p>
      </dgm:t>
    </dgm:pt>
    <dgm:pt modelId="{F38DD51A-861B-465C-A6B9-5A95E077352D}" type="sibTrans" cxnId="{15F96008-B9D8-411D-B6F3-141CAF5C5107}">
      <dgm:prSet/>
      <dgm:spPr/>
      <dgm:t>
        <a:bodyPr/>
        <a:lstStyle/>
        <a:p>
          <a:endParaRPr lang="en-US"/>
        </a:p>
      </dgm:t>
    </dgm:pt>
    <dgm:pt modelId="{C29EE63F-B4BC-4FE1-8C3C-EBBEE7109073}">
      <dgm:prSet/>
      <dgm:spPr/>
      <dgm:t>
        <a:bodyPr/>
        <a:lstStyle/>
        <a:p>
          <a:r>
            <a:rPr lang="en-GB"/>
            <a:t>Involves tracking the preferences of each user &amp; </a:t>
          </a:r>
          <a:endParaRPr lang="en-US"/>
        </a:p>
      </dgm:t>
    </dgm:pt>
    <dgm:pt modelId="{E704CD9A-0019-44C8-BA38-39D9C49C0FDB}" type="parTrans" cxnId="{BDCFEF3A-9B11-4CE6-99D0-D738A73581C2}">
      <dgm:prSet/>
      <dgm:spPr/>
      <dgm:t>
        <a:bodyPr/>
        <a:lstStyle/>
        <a:p>
          <a:endParaRPr lang="en-US"/>
        </a:p>
      </dgm:t>
    </dgm:pt>
    <dgm:pt modelId="{DEF11D13-798F-4EC0-A16B-FE760350710D}" type="sibTrans" cxnId="{BDCFEF3A-9B11-4CE6-99D0-D738A73581C2}">
      <dgm:prSet/>
      <dgm:spPr/>
      <dgm:t>
        <a:bodyPr/>
        <a:lstStyle/>
        <a:p>
          <a:endParaRPr lang="en-US"/>
        </a:p>
      </dgm:t>
    </dgm:pt>
    <dgm:pt modelId="{4A094D69-6B56-4AA8-8071-382405AD46AE}">
      <dgm:prSet/>
      <dgm:spPr/>
      <dgm:t>
        <a:bodyPr/>
        <a:lstStyle/>
        <a:p>
          <a:r>
            <a:rPr lang="en-GB"/>
            <a:t>Targeting them with specific messages which appeals to their individual profiles. </a:t>
          </a:r>
          <a:endParaRPr lang="en-US"/>
        </a:p>
      </dgm:t>
    </dgm:pt>
    <dgm:pt modelId="{95D2A244-DC51-419F-AFA1-0A5149FC0A09}" type="parTrans" cxnId="{BA8DCC93-6429-4F45-9651-1DFB442D87BF}">
      <dgm:prSet/>
      <dgm:spPr/>
      <dgm:t>
        <a:bodyPr/>
        <a:lstStyle/>
        <a:p>
          <a:endParaRPr lang="en-US"/>
        </a:p>
      </dgm:t>
    </dgm:pt>
    <dgm:pt modelId="{FC1C7F30-775C-4F9F-A89B-1CD19C16DB7D}" type="sibTrans" cxnId="{BA8DCC93-6429-4F45-9651-1DFB442D87BF}">
      <dgm:prSet/>
      <dgm:spPr/>
      <dgm:t>
        <a:bodyPr/>
        <a:lstStyle/>
        <a:p>
          <a:endParaRPr lang="en-US"/>
        </a:p>
      </dgm:t>
    </dgm:pt>
    <dgm:pt modelId="{63E3503B-6246-1747-A770-30254B359B9C}" type="pres">
      <dgm:prSet presAssocID="{15FCA154-4DF9-4A4B-BD30-EF92AE35AF08}" presName="linear" presStyleCnt="0">
        <dgm:presLayoutVars>
          <dgm:animLvl val="lvl"/>
          <dgm:resizeHandles val="exact"/>
        </dgm:presLayoutVars>
      </dgm:prSet>
      <dgm:spPr/>
    </dgm:pt>
    <dgm:pt modelId="{8BCC2BDB-9905-894A-A70D-A8625BFC63B3}" type="pres">
      <dgm:prSet presAssocID="{FE723B6E-2910-4EB3-B992-BEB48099A0DC}" presName="parentText" presStyleLbl="node1" presStyleIdx="0" presStyleCnt="3">
        <dgm:presLayoutVars>
          <dgm:chMax val="0"/>
          <dgm:bulletEnabled val="1"/>
        </dgm:presLayoutVars>
      </dgm:prSet>
      <dgm:spPr/>
    </dgm:pt>
    <dgm:pt modelId="{9B6C113E-E51D-CC44-8B11-4D914D73D890}" type="pres">
      <dgm:prSet presAssocID="{F38DD51A-861B-465C-A6B9-5A95E077352D}" presName="spacer" presStyleCnt="0"/>
      <dgm:spPr/>
    </dgm:pt>
    <dgm:pt modelId="{F68DE08F-A662-BC47-A07A-6CE68FD8DD15}" type="pres">
      <dgm:prSet presAssocID="{C29EE63F-B4BC-4FE1-8C3C-EBBEE7109073}" presName="parentText" presStyleLbl="node1" presStyleIdx="1" presStyleCnt="3">
        <dgm:presLayoutVars>
          <dgm:chMax val="0"/>
          <dgm:bulletEnabled val="1"/>
        </dgm:presLayoutVars>
      </dgm:prSet>
      <dgm:spPr/>
    </dgm:pt>
    <dgm:pt modelId="{48CBB85F-DC48-5546-AD99-4AA342CA397A}" type="pres">
      <dgm:prSet presAssocID="{DEF11D13-798F-4EC0-A16B-FE760350710D}" presName="spacer" presStyleCnt="0"/>
      <dgm:spPr/>
    </dgm:pt>
    <dgm:pt modelId="{77C15FB9-44D9-104F-8DE4-04BDADBF8066}" type="pres">
      <dgm:prSet presAssocID="{4A094D69-6B56-4AA8-8071-382405AD46AE}" presName="parentText" presStyleLbl="node1" presStyleIdx="2" presStyleCnt="3">
        <dgm:presLayoutVars>
          <dgm:chMax val="0"/>
          <dgm:bulletEnabled val="1"/>
        </dgm:presLayoutVars>
      </dgm:prSet>
      <dgm:spPr/>
    </dgm:pt>
  </dgm:ptLst>
  <dgm:cxnLst>
    <dgm:cxn modelId="{15F96008-B9D8-411D-B6F3-141CAF5C5107}" srcId="{15FCA154-4DF9-4A4B-BD30-EF92AE35AF08}" destId="{FE723B6E-2910-4EB3-B992-BEB48099A0DC}" srcOrd="0" destOrd="0" parTransId="{98EDBDD1-0442-4DBD-B4FF-2F576E9B5D11}" sibTransId="{F38DD51A-861B-465C-A6B9-5A95E077352D}"/>
    <dgm:cxn modelId="{3CA58727-9F1F-7C4F-87D8-BE6896C486A1}" type="presOf" srcId="{FE723B6E-2910-4EB3-B992-BEB48099A0DC}" destId="{8BCC2BDB-9905-894A-A70D-A8625BFC63B3}" srcOrd="0" destOrd="0" presId="urn:microsoft.com/office/officeart/2005/8/layout/vList2"/>
    <dgm:cxn modelId="{B9650029-739C-B24D-8D6E-B6C3AEDC6123}" type="presOf" srcId="{4A094D69-6B56-4AA8-8071-382405AD46AE}" destId="{77C15FB9-44D9-104F-8DE4-04BDADBF8066}" srcOrd="0" destOrd="0" presId="urn:microsoft.com/office/officeart/2005/8/layout/vList2"/>
    <dgm:cxn modelId="{BDCFEF3A-9B11-4CE6-99D0-D738A73581C2}" srcId="{15FCA154-4DF9-4A4B-BD30-EF92AE35AF08}" destId="{C29EE63F-B4BC-4FE1-8C3C-EBBEE7109073}" srcOrd="1" destOrd="0" parTransId="{E704CD9A-0019-44C8-BA38-39D9C49C0FDB}" sibTransId="{DEF11D13-798F-4EC0-A16B-FE760350710D}"/>
    <dgm:cxn modelId="{271ECF7C-4A38-4544-BF92-7E5D509D8344}" type="presOf" srcId="{C29EE63F-B4BC-4FE1-8C3C-EBBEE7109073}" destId="{F68DE08F-A662-BC47-A07A-6CE68FD8DD15}" srcOrd="0" destOrd="0" presId="urn:microsoft.com/office/officeart/2005/8/layout/vList2"/>
    <dgm:cxn modelId="{BA8DCC93-6429-4F45-9651-1DFB442D87BF}" srcId="{15FCA154-4DF9-4A4B-BD30-EF92AE35AF08}" destId="{4A094D69-6B56-4AA8-8071-382405AD46AE}" srcOrd="2" destOrd="0" parTransId="{95D2A244-DC51-419F-AFA1-0A5149FC0A09}" sibTransId="{FC1C7F30-775C-4F9F-A89B-1CD19C16DB7D}"/>
    <dgm:cxn modelId="{6E64D9ED-FFE5-8345-8FCE-F7F81A4CA22F}" type="presOf" srcId="{15FCA154-4DF9-4A4B-BD30-EF92AE35AF08}" destId="{63E3503B-6246-1747-A770-30254B359B9C}" srcOrd="0" destOrd="0" presId="urn:microsoft.com/office/officeart/2005/8/layout/vList2"/>
    <dgm:cxn modelId="{B9BF8B8B-79AD-5A4F-B923-1BF7983DC9A6}" type="presParOf" srcId="{63E3503B-6246-1747-A770-30254B359B9C}" destId="{8BCC2BDB-9905-894A-A70D-A8625BFC63B3}" srcOrd="0" destOrd="0" presId="urn:microsoft.com/office/officeart/2005/8/layout/vList2"/>
    <dgm:cxn modelId="{C005801B-12C2-EB42-97E9-3CFF262BF65B}" type="presParOf" srcId="{63E3503B-6246-1747-A770-30254B359B9C}" destId="{9B6C113E-E51D-CC44-8B11-4D914D73D890}" srcOrd="1" destOrd="0" presId="urn:microsoft.com/office/officeart/2005/8/layout/vList2"/>
    <dgm:cxn modelId="{A5FE1E2D-04A3-6C48-9C43-A95C21EA955C}" type="presParOf" srcId="{63E3503B-6246-1747-A770-30254B359B9C}" destId="{F68DE08F-A662-BC47-A07A-6CE68FD8DD15}" srcOrd="2" destOrd="0" presId="urn:microsoft.com/office/officeart/2005/8/layout/vList2"/>
    <dgm:cxn modelId="{597EAB11-8775-7A4D-8101-A2CD036AF1F0}" type="presParOf" srcId="{63E3503B-6246-1747-A770-30254B359B9C}" destId="{48CBB85F-DC48-5546-AD99-4AA342CA397A}" srcOrd="3" destOrd="0" presId="urn:microsoft.com/office/officeart/2005/8/layout/vList2"/>
    <dgm:cxn modelId="{933EEF0E-27E0-5D42-B85B-315C6F139B10}" type="presParOf" srcId="{63E3503B-6246-1747-A770-30254B359B9C}" destId="{77C15FB9-44D9-104F-8DE4-04BDADBF8066}"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2BC883E-0876-49EC-8F89-C3155B622B9B}"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CCB8FF56-D965-45C2-9FA7-804E5D8DF764}">
      <dgm:prSet/>
      <dgm:spPr/>
      <dgm:t>
        <a:bodyPr/>
        <a:lstStyle/>
        <a:p>
          <a:r>
            <a:rPr lang="en-GB"/>
            <a:t>Aleksandr Kogan, a Russian-American academic at Cambridge University. </a:t>
          </a:r>
          <a:endParaRPr lang="en-US"/>
        </a:p>
      </dgm:t>
    </dgm:pt>
    <dgm:pt modelId="{97F266B3-8F76-4AC5-A580-B126E3D07B5B}" type="parTrans" cxnId="{A5F27AB9-EAB9-416D-B6CF-52EA4222315F}">
      <dgm:prSet/>
      <dgm:spPr/>
      <dgm:t>
        <a:bodyPr/>
        <a:lstStyle/>
        <a:p>
          <a:endParaRPr lang="en-US"/>
        </a:p>
      </dgm:t>
    </dgm:pt>
    <dgm:pt modelId="{E2A9CA64-7101-4EB7-A424-07A306DA6B8A}" type="sibTrans" cxnId="{A5F27AB9-EAB9-416D-B6CF-52EA4222315F}">
      <dgm:prSet/>
      <dgm:spPr/>
      <dgm:t>
        <a:bodyPr/>
        <a:lstStyle/>
        <a:p>
          <a:endParaRPr lang="en-US"/>
        </a:p>
      </dgm:t>
    </dgm:pt>
    <dgm:pt modelId="{337F9624-3ADF-453E-A362-26808F21D17F}">
      <dgm:prSet/>
      <dgm:spPr/>
      <dgm:t>
        <a:bodyPr/>
        <a:lstStyle/>
        <a:p>
          <a:r>
            <a:rPr lang="en-GB"/>
            <a:t>App “thisismydigitallife,” was a personality quiz Facebook users could take.</a:t>
          </a:r>
          <a:endParaRPr lang="en-US"/>
        </a:p>
      </dgm:t>
    </dgm:pt>
    <dgm:pt modelId="{F71B6215-6BB3-4F69-848B-66C50D50A37B}" type="parTrans" cxnId="{1284BD73-2D24-4141-AD89-D5C8C72B4212}">
      <dgm:prSet/>
      <dgm:spPr/>
      <dgm:t>
        <a:bodyPr/>
        <a:lstStyle/>
        <a:p>
          <a:endParaRPr lang="en-US"/>
        </a:p>
      </dgm:t>
    </dgm:pt>
    <dgm:pt modelId="{AB5080DA-121F-4976-9D70-207FA993D521}" type="sibTrans" cxnId="{1284BD73-2D24-4141-AD89-D5C8C72B4212}">
      <dgm:prSet/>
      <dgm:spPr/>
      <dgm:t>
        <a:bodyPr/>
        <a:lstStyle/>
        <a:p>
          <a:endParaRPr lang="en-US"/>
        </a:p>
      </dgm:t>
    </dgm:pt>
    <dgm:pt modelId="{19FDEEE4-C454-472A-AA63-1D261360340D}">
      <dgm:prSet/>
      <dgm:spPr/>
      <dgm:t>
        <a:bodyPr/>
        <a:lstStyle/>
        <a:p>
          <a:r>
            <a:rPr lang="en-GB"/>
            <a:t>Got permission to pull the data only for academic purposes, not for commercial purposes</a:t>
          </a:r>
          <a:endParaRPr lang="en-US"/>
        </a:p>
      </dgm:t>
    </dgm:pt>
    <dgm:pt modelId="{D26FBECF-21E2-44F4-8E15-25AEAEB82D27}" type="parTrans" cxnId="{2A9FA2B8-D840-4A3D-B297-16A8284769BC}">
      <dgm:prSet/>
      <dgm:spPr/>
      <dgm:t>
        <a:bodyPr/>
        <a:lstStyle/>
        <a:p>
          <a:endParaRPr lang="en-US"/>
        </a:p>
      </dgm:t>
    </dgm:pt>
    <dgm:pt modelId="{FB1C8D59-9E4A-4455-A5C4-F12CCEC39EB1}" type="sibTrans" cxnId="{2A9FA2B8-D840-4A3D-B297-16A8284769BC}">
      <dgm:prSet/>
      <dgm:spPr/>
      <dgm:t>
        <a:bodyPr/>
        <a:lstStyle/>
        <a:p>
          <a:endParaRPr lang="en-US"/>
        </a:p>
      </dgm:t>
    </dgm:pt>
    <dgm:pt modelId="{C762866B-21A0-7B48-99BC-7121241DEBFA}" type="pres">
      <dgm:prSet presAssocID="{42BC883E-0876-49EC-8F89-C3155B622B9B}" presName="linear" presStyleCnt="0">
        <dgm:presLayoutVars>
          <dgm:animLvl val="lvl"/>
          <dgm:resizeHandles val="exact"/>
        </dgm:presLayoutVars>
      </dgm:prSet>
      <dgm:spPr/>
    </dgm:pt>
    <dgm:pt modelId="{58F87AE0-E19F-4140-A7BE-EF894CD84CEF}" type="pres">
      <dgm:prSet presAssocID="{CCB8FF56-D965-45C2-9FA7-804E5D8DF764}" presName="parentText" presStyleLbl="node1" presStyleIdx="0" presStyleCnt="3">
        <dgm:presLayoutVars>
          <dgm:chMax val="0"/>
          <dgm:bulletEnabled val="1"/>
        </dgm:presLayoutVars>
      </dgm:prSet>
      <dgm:spPr/>
    </dgm:pt>
    <dgm:pt modelId="{21638D95-42E8-8A4A-9142-61C5C27F1433}" type="pres">
      <dgm:prSet presAssocID="{E2A9CA64-7101-4EB7-A424-07A306DA6B8A}" presName="spacer" presStyleCnt="0"/>
      <dgm:spPr/>
    </dgm:pt>
    <dgm:pt modelId="{7F4E334A-2AF3-E240-95A1-03ABD5D4B74B}" type="pres">
      <dgm:prSet presAssocID="{337F9624-3ADF-453E-A362-26808F21D17F}" presName="parentText" presStyleLbl="node1" presStyleIdx="1" presStyleCnt="3">
        <dgm:presLayoutVars>
          <dgm:chMax val="0"/>
          <dgm:bulletEnabled val="1"/>
        </dgm:presLayoutVars>
      </dgm:prSet>
      <dgm:spPr/>
    </dgm:pt>
    <dgm:pt modelId="{77F47BEE-9527-C34D-B786-48CE79A4A725}" type="pres">
      <dgm:prSet presAssocID="{AB5080DA-121F-4976-9D70-207FA993D521}" presName="spacer" presStyleCnt="0"/>
      <dgm:spPr/>
    </dgm:pt>
    <dgm:pt modelId="{4D465FB4-5998-9847-AC82-7A44DB3066BA}" type="pres">
      <dgm:prSet presAssocID="{19FDEEE4-C454-472A-AA63-1D261360340D}" presName="parentText" presStyleLbl="node1" presStyleIdx="2" presStyleCnt="3">
        <dgm:presLayoutVars>
          <dgm:chMax val="0"/>
          <dgm:bulletEnabled val="1"/>
        </dgm:presLayoutVars>
      </dgm:prSet>
      <dgm:spPr/>
    </dgm:pt>
  </dgm:ptLst>
  <dgm:cxnLst>
    <dgm:cxn modelId="{57361518-92A8-2447-9DAF-66C8AAF8A921}" type="presOf" srcId="{CCB8FF56-D965-45C2-9FA7-804E5D8DF764}" destId="{58F87AE0-E19F-4140-A7BE-EF894CD84CEF}" srcOrd="0" destOrd="0" presId="urn:microsoft.com/office/officeart/2005/8/layout/vList2"/>
    <dgm:cxn modelId="{6394BB26-D53A-6A4B-B589-1FEECC56C51B}" type="presOf" srcId="{19FDEEE4-C454-472A-AA63-1D261360340D}" destId="{4D465FB4-5998-9847-AC82-7A44DB3066BA}" srcOrd="0" destOrd="0" presId="urn:microsoft.com/office/officeart/2005/8/layout/vList2"/>
    <dgm:cxn modelId="{C79EB52D-2CED-7D4E-B9D6-346B1E829D68}" type="presOf" srcId="{337F9624-3ADF-453E-A362-26808F21D17F}" destId="{7F4E334A-2AF3-E240-95A1-03ABD5D4B74B}" srcOrd="0" destOrd="0" presId="urn:microsoft.com/office/officeart/2005/8/layout/vList2"/>
    <dgm:cxn modelId="{1284BD73-2D24-4141-AD89-D5C8C72B4212}" srcId="{42BC883E-0876-49EC-8F89-C3155B622B9B}" destId="{337F9624-3ADF-453E-A362-26808F21D17F}" srcOrd="1" destOrd="0" parTransId="{F71B6215-6BB3-4F69-848B-66C50D50A37B}" sibTransId="{AB5080DA-121F-4976-9D70-207FA993D521}"/>
    <dgm:cxn modelId="{06172C77-1A36-1A46-86E9-21F17F6D08E1}" type="presOf" srcId="{42BC883E-0876-49EC-8F89-C3155B622B9B}" destId="{C762866B-21A0-7B48-99BC-7121241DEBFA}" srcOrd="0" destOrd="0" presId="urn:microsoft.com/office/officeart/2005/8/layout/vList2"/>
    <dgm:cxn modelId="{2A9FA2B8-D840-4A3D-B297-16A8284769BC}" srcId="{42BC883E-0876-49EC-8F89-C3155B622B9B}" destId="{19FDEEE4-C454-472A-AA63-1D261360340D}" srcOrd="2" destOrd="0" parTransId="{D26FBECF-21E2-44F4-8E15-25AEAEB82D27}" sibTransId="{FB1C8D59-9E4A-4455-A5C4-F12CCEC39EB1}"/>
    <dgm:cxn modelId="{A5F27AB9-EAB9-416D-B6CF-52EA4222315F}" srcId="{42BC883E-0876-49EC-8F89-C3155B622B9B}" destId="{CCB8FF56-D965-45C2-9FA7-804E5D8DF764}" srcOrd="0" destOrd="0" parTransId="{97F266B3-8F76-4AC5-A580-B126E3D07B5B}" sibTransId="{E2A9CA64-7101-4EB7-A424-07A306DA6B8A}"/>
    <dgm:cxn modelId="{F6D643AA-A4CF-D648-96DB-DB06BF20CC68}" type="presParOf" srcId="{C762866B-21A0-7B48-99BC-7121241DEBFA}" destId="{58F87AE0-E19F-4140-A7BE-EF894CD84CEF}" srcOrd="0" destOrd="0" presId="urn:microsoft.com/office/officeart/2005/8/layout/vList2"/>
    <dgm:cxn modelId="{9347F665-7404-CB44-A546-BD5793D6DF98}" type="presParOf" srcId="{C762866B-21A0-7B48-99BC-7121241DEBFA}" destId="{21638D95-42E8-8A4A-9142-61C5C27F1433}" srcOrd="1" destOrd="0" presId="urn:microsoft.com/office/officeart/2005/8/layout/vList2"/>
    <dgm:cxn modelId="{60E7DBD6-25A8-784A-85DD-BA942CBA2F9A}" type="presParOf" srcId="{C762866B-21A0-7B48-99BC-7121241DEBFA}" destId="{7F4E334A-2AF3-E240-95A1-03ABD5D4B74B}" srcOrd="2" destOrd="0" presId="urn:microsoft.com/office/officeart/2005/8/layout/vList2"/>
    <dgm:cxn modelId="{C60D6035-5012-4140-A2BD-F7E7F76FEF15}" type="presParOf" srcId="{C762866B-21A0-7B48-99BC-7121241DEBFA}" destId="{77F47BEE-9527-C34D-B786-48CE79A4A725}" srcOrd="3" destOrd="0" presId="urn:microsoft.com/office/officeart/2005/8/layout/vList2"/>
    <dgm:cxn modelId="{A89D8511-D5FE-B348-8A49-DDA9D817C6BC}" type="presParOf" srcId="{C762866B-21A0-7B48-99BC-7121241DEBFA}" destId="{4D465FB4-5998-9847-AC82-7A44DB3066BA}"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B1EC824-5D6E-4574-B943-6176DCC79A96}"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3B49330B-863B-447B-9647-EDA2F725491F}">
      <dgm:prSet/>
      <dgm:spPr/>
      <dgm:t>
        <a:bodyPr/>
        <a:lstStyle/>
        <a:p>
          <a:r>
            <a:rPr lang="en-GB"/>
            <a:t>On December 2, 2015, 14 people were killed and 22 others were seriously injured in a terrorist attack consisting of a mass shooting and an attempted bombing at the Inland Regional Centre in San Bernardino, California. </a:t>
          </a:r>
          <a:endParaRPr lang="en-US"/>
        </a:p>
      </dgm:t>
    </dgm:pt>
    <dgm:pt modelId="{E70CEB76-D807-4427-86F0-B2DB5BA86719}" type="parTrans" cxnId="{31C2A1CA-D4A5-4CA4-84BE-C8895930B152}">
      <dgm:prSet/>
      <dgm:spPr/>
      <dgm:t>
        <a:bodyPr/>
        <a:lstStyle/>
        <a:p>
          <a:endParaRPr lang="en-US"/>
        </a:p>
      </dgm:t>
    </dgm:pt>
    <dgm:pt modelId="{3676D6E3-4525-42AA-85BE-615A35DE4F19}" type="sibTrans" cxnId="{31C2A1CA-D4A5-4CA4-84BE-C8895930B152}">
      <dgm:prSet/>
      <dgm:spPr/>
      <dgm:t>
        <a:bodyPr/>
        <a:lstStyle/>
        <a:p>
          <a:endParaRPr lang="en-US"/>
        </a:p>
      </dgm:t>
    </dgm:pt>
    <dgm:pt modelId="{E43C1B17-CBD0-46B4-9637-2A8DA27D9998}">
      <dgm:prSet/>
      <dgm:spPr/>
      <dgm:t>
        <a:bodyPr/>
        <a:lstStyle/>
        <a:p>
          <a:r>
            <a:rPr lang="en-GB"/>
            <a:t>The perpetrators, Syed Rizwan Farook and Tashfeen Malik, a married couple living in the city of Redlands, targeted a San Bernardino County Department of Public Health training event and Christmas party of about 80 employees in a rented banquet room. </a:t>
          </a:r>
          <a:endParaRPr lang="en-US"/>
        </a:p>
      </dgm:t>
    </dgm:pt>
    <dgm:pt modelId="{643A2F62-D2C8-4DD5-9987-98B9C4515AF2}" type="parTrans" cxnId="{A5E29550-D12B-4844-8C19-FF5C88336F1A}">
      <dgm:prSet/>
      <dgm:spPr/>
      <dgm:t>
        <a:bodyPr/>
        <a:lstStyle/>
        <a:p>
          <a:endParaRPr lang="en-US"/>
        </a:p>
      </dgm:t>
    </dgm:pt>
    <dgm:pt modelId="{E45B9EB9-FA3B-4D81-BD30-2F1833DDCFD6}" type="sibTrans" cxnId="{A5E29550-D12B-4844-8C19-FF5C88336F1A}">
      <dgm:prSet/>
      <dgm:spPr/>
      <dgm:t>
        <a:bodyPr/>
        <a:lstStyle/>
        <a:p>
          <a:endParaRPr lang="en-US"/>
        </a:p>
      </dgm:t>
    </dgm:pt>
    <dgm:pt modelId="{4F2BBB20-220F-D640-9584-336D173A7739}" type="pres">
      <dgm:prSet presAssocID="{FB1EC824-5D6E-4574-B943-6176DCC79A96}" presName="linear" presStyleCnt="0">
        <dgm:presLayoutVars>
          <dgm:animLvl val="lvl"/>
          <dgm:resizeHandles val="exact"/>
        </dgm:presLayoutVars>
      </dgm:prSet>
      <dgm:spPr/>
    </dgm:pt>
    <dgm:pt modelId="{97FD8224-A4DE-8C43-BD9C-2C4FEBB3AEB2}" type="pres">
      <dgm:prSet presAssocID="{3B49330B-863B-447B-9647-EDA2F725491F}" presName="parentText" presStyleLbl="node1" presStyleIdx="0" presStyleCnt="2">
        <dgm:presLayoutVars>
          <dgm:chMax val="0"/>
          <dgm:bulletEnabled val="1"/>
        </dgm:presLayoutVars>
      </dgm:prSet>
      <dgm:spPr/>
    </dgm:pt>
    <dgm:pt modelId="{D9575D98-4780-8C48-91EA-19FF60D07D28}" type="pres">
      <dgm:prSet presAssocID="{3676D6E3-4525-42AA-85BE-615A35DE4F19}" presName="spacer" presStyleCnt="0"/>
      <dgm:spPr/>
    </dgm:pt>
    <dgm:pt modelId="{BC7E007A-62D1-4944-95F9-5DACD99617A8}" type="pres">
      <dgm:prSet presAssocID="{E43C1B17-CBD0-46B4-9637-2A8DA27D9998}" presName="parentText" presStyleLbl="node1" presStyleIdx="1" presStyleCnt="2">
        <dgm:presLayoutVars>
          <dgm:chMax val="0"/>
          <dgm:bulletEnabled val="1"/>
        </dgm:presLayoutVars>
      </dgm:prSet>
      <dgm:spPr/>
    </dgm:pt>
  </dgm:ptLst>
  <dgm:cxnLst>
    <dgm:cxn modelId="{A5E29550-D12B-4844-8C19-FF5C88336F1A}" srcId="{FB1EC824-5D6E-4574-B943-6176DCC79A96}" destId="{E43C1B17-CBD0-46B4-9637-2A8DA27D9998}" srcOrd="1" destOrd="0" parTransId="{643A2F62-D2C8-4DD5-9987-98B9C4515AF2}" sibTransId="{E45B9EB9-FA3B-4D81-BD30-2F1833DDCFD6}"/>
    <dgm:cxn modelId="{D549C8B6-2E8F-DB4F-9C0C-4DADF90494CD}" type="presOf" srcId="{FB1EC824-5D6E-4574-B943-6176DCC79A96}" destId="{4F2BBB20-220F-D640-9584-336D173A7739}" srcOrd="0" destOrd="0" presId="urn:microsoft.com/office/officeart/2005/8/layout/vList2"/>
    <dgm:cxn modelId="{31C2A1CA-D4A5-4CA4-84BE-C8895930B152}" srcId="{FB1EC824-5D6E-4574-B943-6176DCC79A96}" destId="{3B49330B-863B-447B-9647-EDA2F725491F}" srcOrd="0" destOrd="0" parTransId="{E70CEB76-D807-4427-86F0-B2DB5BA86719}" sibTransId="{3676D6E3-4525-42AA-85BE-615A35DE4F19}"/>
    <dgm:cxn modelId="{0D9F86DA-3C15-E84B-9DCE-AA0A84EBBA8F}" type="presOf" srcId="{E43C1B17-CBD0-46B4-9637-2A8DA27D9998}" destId="{BC7E007A-62D1-4944-95F9-5DACD99617A8}" srcOrd="0" destOrd="0" presId="urn:microsoft.com/office/officeart/2005/8/layout/vList2"/>
    <dgm:cxn modelId="{D9338CFF-E979-3649-966C-B884F5A65149}" type="presOf" srcId="{3B49330B-863B-447B-9647-EDA2F725491F}" destId="{97FD8224-A4DE-8C43-BD9C-2C4FEBB3AEB2}" srcOrd="0" destOrd="0" presId="urn:microsoft.com/office/officeart/2005/8/layout/vList2"/>
    <dgm:cxn modelId="{0D1F1971-B807-6C4D-A266-4A2E72E1F07A}" type="presParOf" srcId="{4F2BBB20-220F-D640-9584-336D173A7739}" destId="{97FD8224-A4DE-8C43-BD9C-2C4FEBB3AEB2}" srcOrd="0" destOrd="0" presId="urn:microsoft.com/office/officeart/2005/8/layout/vList2"/>
    <dgm:cxn modelId="{C82188B7-DD42-A048-8269-57F404A0F485}" type="presParOf" srcId="{4F2BBB20-220F-D640-9584-336D173A7739}" destId="{D9575D98-4780-8C48-91EA-19FF60D07D28}" srcOrd="1" destOrd="0" presId="urn:microsoft.com/office/officeart/2005/8/layout/vList2"/>
    <dgm:cxn modelId="{3102AFBE-DC7D-7F43-8A4B-3E76CE5A9776}" type="presParOf" srcId="{4F2BBB20-220F-D640-9584-336D173A7739}" destId="{BC7E007A-62D1-4944-95F9-5DACD99617A8}"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8AFD726-F9FA-475A-B1F2-2156AB6903F8}"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A0EE7ACA-BEA4-4209-B174-9EC076C1E857}">
      <dgm:prSet/>
      <dgm:spPr/>
      <dgm:t>
        <a:bodyPr/>
        <a:lstStyle/>
        <a:p>
          <a:r>
            <a:rPr lang="en-US" dirty="0">
              <a:hlinkClick xmlns:r="http://schemas.openxmlformats.org/officeDocument/2006/relationships" r:id="rId1"/>
            </a:rPr>
            <a:t>https://www.bbc.co.uk/news/technology-42342216</a:t>
          </a:r>
          <a:endParaRPr lang="en-US" dirty="0"/>
        </a:p>
      </dgm:t>
    </dgm:pt>
    <dgm:pt modelId="{9A0C35AB-251D-49BC-BC41-4CA8C2DB2407}" type="parTrans" cxnId="{E00566A4-6EA5-431E-94CF-F4ABE50F2312}">
      <dgm:prSet/>
      <dgm:spPr/>
      <dgm:t>
        <a:bodyPr/>
        <a:lstStyle/>
        <a:p>
          <a:endParaRPr lang="en-US"/>
        </a:p>
      </dgm:t>
    </dgm:pt>
    <dgm:pt modelId="{5B7C3B2E-43AA-4BD3-81F5-2AE22D152DB7}" type="sibTrans" cxnId="{E00566A4-6EA5-431E-94CF-F4ABE50F2312}">
      <dgm:prSet/>
      <dgm:spPr/>
      <dgm:t>
        <a:bodyPr/>
        <a:lstStyle/>
        <a:p>
          <a:endParaRPr lang="en-US"/>
        </a:p>
      </dgm:t>
    </dgm:pt>
    <dgm:pt modelId="{38A9B243-59F2-4D5A-9511-56FFD01D60CE}">
      <dgm:prSet/>
      <dgm:spPr/>
      <dgm:t>
        <a:bodyPr/>
        <a:lstStyle/>
        <a:p>
          <a:r>
            <a:rPr lang="en-US"/>
            <a:t>https://www.newstatesman.com/politics/elections/2018/10/we-don-t-know-who-just-spent-250k-pro-brexit-facebook-ads-should-worry-us</a:t>
          </a:r>
        </a:p>
      </dgm:t>
    </dgm:pt>
    <dgm:pt modelId="{E4BE9658-38BA-48B9-B81D-D6B45B6DDC7B}" type="parTrans" cxnId="{18C25D83-E636-4124-AD61-F8B28A1F8A9E}">
      <dgm:prSet/>
      <dgm:spPr/>
      <dgm:t>
        <a:bodyPr/>
        <a:lstStyle/>
        <a:p>
          <a:endParaRPr lang="en-US"/>
        </a:p>
      </dgm:t>
    </dgm:pt>
    <dgm:pt modelId="{F81F8564-F002-4027-9073-9A2D585B6272}" type="sibTrans" cxnId="{18C25D83-E636-4124-AD61-F8B28A1F8A9E}">
      <dgm:prSet/>
      <dgm:spPr/>
      <dgm:t>
        <a:bodyPr/>
        <a:lstStyle/>
        <a:p>
          <a:endParaRPr lang="en-US"/>
        </a:p>
      </dgm:t>
    </dgm:pt>
    <dgm:pt modelId="{DBCE790E-5872-4A3C-93E4-5E60AF4E3B8B}" type="pres">
      <dgm:prSet presAssocID="{C8AFD726-F9FA-475A-B1F2-2156AB6903F8}" presName="root" presStyleCnt="0">
        <dgm:presLayoutVars>
          <dgm:dir/>
          <dgm:resizeHandles val="exact"/>
        </dgm:presLayoutVars>
      </dgm:prSet>
      <dgm:spPr/>
    </dgm:pt>
    <dgm:pt modelId="{69D5C72F-421A-48D4-B31C-6D772BEEDD8D}" type="pres">
      <dgm:prSet presAssocID="{A0EE7ACA-BEA4-4209-B174-9EC076C1E857}" presName="compNode" presStyleCnt="0"/>
      <dgm:spPr/>
    </dgm:pt>
    <dgm:pt modelId="{1DC19577-6039-4CAE-A19E-C28B4A0C605C}" type="pres">
      <dgm:prSet presAssocID="{A0EE7ACA-BEA4-4209-B174-9EC076C1E857}" presName="bgRect" presStyleLbl="bgShp" presStyleIdx="0" presStyleCnt="2"/>
      <dgm:spPr/>
    </dgm:pt>
    <dgm:pt modelId="{92F08E77-D0DA-4952-8668-DDB8C17A7C36}" type="pres">
      <dgm:prSet presAssocID="{A0EE7ACA-BEA4-4209-B174-9EC076C1E857}" presName="iconRect" presStyleLbl="node1" presStyleIdx="0" presStyleCnt="2"/>
      <dgm:spPr>
        <a:blipFill>
          <a:blip xmlns:r="http://schemas.openxmlformats.org/officeDocument/2006/relationships"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Marker"/>
        </a:ext>
      </dgm:extLst>
    </dgm:pt>
    <dgm:pt modelId="{64598A99-BC6F-4FB2-8423-91B06FF0BF3C}" type="pres">
      <dgm:prSet presAssocID="{A0EE7ACA-BEA4-4209-B174-9EC076C1E857}" presName="spaceRect" presStyleCnt="0"/>
      <dgm:spPr/>
    </dgm:pt>
    <dgm:pt modelId="{E7999BC8-B580-4016-BC29-73A22DCCB83F}" type="pres">
      <dgm:prSet presAssocID="{A0EE7ACA-BEA4-4209-B174-9EC076C1E857}" presName="parTx" presStyleLbl="revTx" presStyleIdx="0" presStyleCnt="2">
        <dgm:presLayoutVars>
          <dgm:chMax val="0"/>
          <dgm:chPref val="0"/>
        </dgm:presLayoutVars>
      </dgm:prSet>
      <dgm:spPr/>
    </dgm:pt>
    <dgm:pt modelId="{3F06D157-2683-4804-B705-8E80C73637FF}" type="pres">
      <dgm:prSet presAssocID="{5B7C3B2E-43AA-4BD3-81F5-2AE22D152DB7}" presName="sibTrans" presStyleCnt="0"/>
      <dgm:spPr/>
    </dgm:pt>
    <dgm:pt modelId="{BF6C0701-6B34-4752-8E22-1991A24CB2D8}" type="pres">
      <dgm:prSet presAssocID="{38A9B243-59F2-4D5A-9511-56FFD01D60CE}" presName="compNode" presStyleCnt="0"/>
      <dgm:spPr/>
    </dgm:pt>
    <dgm:pt modelId="{5126D137-98E7-4E1C-A6BA-D5C7E6E2B50C}" type="pres">
      <dgm:prSet presAssocID="{38A9B243-59F2-4D5A-9511-56FFD01D60CE}" presName="bgRect" presStyleLbl="bgShp" presStyleIdx="1" presStyleCnt="2"/>
      <dgm:spPr/>
    </dgm:pt>
    <dgm:pt modelId="{BF6DB479-6363-4D1D-8CD7-B7374D3C5656}" type="pres">
      <dgm:prSet presAssocID="{38A9B243-59F2-4D5A-9511-56FFD01D60CE}" presName="iconRect" presStyleLbl="node1" presStyleIdx="1" presStyleCnt="2"/>
      <dgm:spPr>
        <a:blipFill>
          <a:blip xmlns:r="http://schemas.openxmlformats.org/officeDocument/2006/relationships"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Map with pin"/>
        </a:ext>
      </dgm:extLst>
    </dgm:pt>
    <dgm:pt modelId="{1C835E51-5BD6-4B4C-969E-4E6B1B628978}" type="pres">
      <dgm:prSet presAssocID="{38A9B243-59F2-4D5A-9511-56FFD01D60CE}" presName="spaceRect" presStyleCnt="0"/>
      <dgm:spPr/>
    </dgm:pt>
    <dgm:pt modelId="{B91B8C90-4DC9-410E-AB20-4A667FE45F99}" type="pres">
      <dgm:prSet presAssocID="{38A9B243-59F2-4D5A-9511-56FFD01D60CE}" presName="parTx" presStyleLbl="revTx" presStyleIdx="1" presStyleCnt="2">
        <dgm:presLayoutVars>
          <dgm:chMax val="0"/>
          <dgm:chPref val="0"/>
        </dgm:presLayoutVars>
      </dgm:prSet>
      <dgm:spPr/>
    </dgm:pt>
  </dgm:ptLst>
  <dgm:cxnLst>
    <dgm:cxn modelId="{261CD837-4E6B-48F9-BC86-AE64455988DF}" type="presOf" srcId="{38A9B243-59F2-4D5A-9511-56FFD01D60CE}" destId="{B91B8C90-4DC9-410E-AB20-4A667FE45F99}" srcOrd="0" destOrd="0" presId="urn:microsoft.com/office/officeart/2018/2/layout/IconVerticalSolidList"/>
    <dgm:cxn modelId="{18C25D83-E636-4124-AD61-F8B28A1F8A9E}" srcId="{C8AFD726-F9FA-475A-B1F2-2156AB6903F8}" destId="{38A9B243-59F2-4D5A-9511-56FFD01D60CE}" srcOrd="1" destOrd="0" parTransId="{E4BE9658-38BA-48B9-B81D-D6B45B6DDC7B}" sibTransId="{F81F8564-F002-4027-9073-9A2D585B6272}"/>
    <dgm:cxn modelId="{7EA53389-4A6A-44A1-AF5B-5C1AFB78F873}" type="presOf" srcId="{A0EE7ACA-BEA4-4209-B174-9EC076C1E857}" destId="{E7999BC8-B580-4016-BC29-73A22DCCB83F}" srcOrd="0" destOrd="0" presId="urn:microsoft.com/office/officeart/2018/2/layout/IconVerticalSolidList"/>
    <dgm:cxn modelId="{E00566A4-6EA5-431E-94CF-F4ABE50F2312}" srcId="{C8AFD726-F9FA-475A-B1F2-2156AB6903F8}" destId="{A0EE7ACA-BEA4-4209-B174-9EC076C1E857}" srcOrd="0" destOrd="0" parTransId="{9A0C35AB-251D-49BC-BC41-4CA8C2DB2407}" sibTransId="{5B7C3B2E-43AA-4BD3-81F5-2AE22D152DB7}"/>
    <dgm:cxn modelId="{5B88D4D2-1BC2-46E5-AE1A-6C5E571DCBC5}" type="presOf" srcId="{C8AFD726-F9FA-475A-B1F2-2156AB6903F8}" destId="{DBCE790E-5872-4A3C-93E4-5E60AF4E3B8B}" srcOrd="0" destOrd="0" presId="urn:microsoft.com/office/officeart/2018/2/layout/IconVerticalSolidList"/>
    <dgm:cxn modelId="{71D07EE8-DC97-479A-8095-9AA72C7243E2}" type="presParOf" srcId="{DBCE790E-5872-4A3C-93E4-5E60AF4E3B8B}" destId="{69D5C72F-421A-48D4-B31C-6D772BEEDD8D}" srcOrd="0" destOrd="0" presId="urn:microsoft.com/office/officeart/2018/2/layout/IconVerticalSolidList"/>
    <dgm:cxn modelId="{5FBCF6EC-CDE9-42F3-81D2-4D7D395022A2}" type="presParOf" srcId="{69D5C72F-421A-48D4-B31C-6D772BEEDD8D}" destId="{1DC19577-6039-4CAE-A19E-C28B4A0C605C}" srcOrd="0" destOrd="0" presId="urn:microsoft.com/office/officeart/2018/2/layout/IconVerticalSolidList"/>
    <dgm:cxn modelId="{FB65EF1D-6BC6-4964-B06D-F3DAFC0CDA91}" type="presParOf" srcId="{69D5C72F-421A-48D4-B31C-6D772BEEDD8D}" destId="{92F08E77-D0DA-4952-8668-DDB8C17A7C36}" srcOrd="1" destOrd="0" presId="urn:microsoft.com/office/officeart/2018/2/layout/IconVerticalSolidList"/>
    <dgm:cxn modelId="{CA599205-D292-4CA6-A74F-2C40DBB8C0E7}" type="presParOf" srcId="{69D5C72F-421A-48D4-B31C-6D772BEEDD8D}" destId="{64598A99-BC6F-4FB2-8423-91B06FF0BF3C}" srcOrd="2" destOrd="0" presId="urn:microsoft.com/office/officeart/2018/2/layout/IconVerticalSolidList"/>
    <dgm:cxn modelId="{200D743B-828E-4089-97CF-700FFE5F4968}" type="presParOf" srcId="{69D5C72F-421A-48D4-B31C-6D772BEEDD8D}" destId="{E7999BC8-B580-4016-BC29-73A22DCCB83F}" srcOrd="3" destOrd="0" presId="urn:microsoft.com/office/officeart/2018/2/layout/IconVerticalSolidList"/>
    <dgm:cxn modelId="{A99C9173-130F-409C-BA53-EBB9C981FEFD}" type="presParOf" srcId="{DBCE790E-5872-4A3C-93E4-5E60AF4E3B8B}" destId="{3F06D157-2683-4804-B705-8E80C73637FF}" srcOrd="1" destOrd="0" presId="urn:microsoft.com/office/officeart/2018/2/layout/IconVerticalSolidList"/>
    <dgm:cxn modelId="{BB507AAA-EBB9-4E42-925A-A003E3E4E325}" type="presParOf" srcId="{DBCE790E-5872-4A3C-93E4-5E60AF4E3B8B}" destId="{BF6C0701-6B34-4752-8E22-1991A24CB2D8}" srcOrd="2" destOrd="0" presId="urn:microsoft.com/office/officeart/2018/2/layout/IconVerticalSolidList"/>
    <dgm:cxn modelId="{F7B06674-FB4F-42D4-AB19-6CA99C63E593}" type="presParOf" srcId="{BF6C0701-6B34-4752-8E22-1991A24CB2D8}" destId="{5126D137-98E7-4E1C-A6BA-D5C7E6E2B50C}" srcOrd="0" destOrd="0" presId="urn:microsoft.com/office/officeart/2018/2/layout/IconVerticalSolidList"/>
    <dgm:cxn modelId="{32C892FB-B9BE-4E3A-AE7A-C47FA592E473}" type="presParOf" srcId="{BF6C0701-6B34-4752-8E22-1991A24CB2D8}" destId="{BF6DB479-6363-4D1D-8CD7-B7374D3C5656}" srcOrd="1" destOrd="0" presId="urn:microsoft.com/office/officeart/2018/2/layout/IconVerticalSolidList"/>
    <dgm:cxn modelId="{978CE0E0-EA67-43AF-B3C6-3CAA9365D98F}" type="presParOf" srcId="{BF6C0701-6B34-4752-8E22-1991A24CB2D8}" destId="{1C835E51-5BD6-4B4C-969E-4E6B1B628978}" srcOrd="2" destOrd="0" presId="urn:microsoft.com/office/officeart/2018/2/layout/IconVerticalSolidList"/>
    <dgm:cxn modelId="{072ECBB2-2684-485F-B130-3D120650D406}" type="presParOf" srcId="{BF6C0701-6B34-4752-8E22-1991A24CB2D8}" destId="{B91B8C90-4DC9-410E-AB20-4A667FE45F9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47D4C951-4CCB-4DA6-A7CD-7343696505C5}"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BE14245C-AB1D-47C2-86B5-C6FE65814ECC}">
      <dgm:prSet/>
      <dgm:spPr/>
      <dgm:t>
        <a:bodyPr/>
        <a:lstStyle/>
        <a:p>
          <a:r>
            <a:rPr lang="en-US">
              <a:hlinkClick xmlns:r="http://schemas.openxmlformats.org/officeDocument/2006/relationships" r:id="rId1"/>
            </a:rPr>
            <a:t>https://www.nytimes.com/2017/11/15/world/europe/russia-brexit-twitter-facebook.html</a:t>
          </a:r>
          <a:endParaRPr lang="en-US"/>
        </a:p>
      </dgm:t>
    </dgm:pt>
    <dgm:pt modelId="{F101EFBB-D062-4E08-B02E-20EBFFEF3C98}" type="parTrans" cxnId="{8B5E18EB-A988-4572-8F9B-150F9F8D3582}">
      <dgm:prSet/>
      <dgm:spPr/>
      <dgm:t>
        <a:bodyPr/>
        <a:lstStyle/>
        <a:p>
          <a:endParaRPr lang="en-US"/>
        </a:p>
      </dgm:t>
    </dgm:pt>
    <dgm:pt modelId="{98B44648-8E35-43DA-AF07-B1BD475D59D8}" type="sibTrans" cxnId="{8B5E18EB-A988-4572-8F9B-150F9F8D3582}">
      <dgm:prSet/>
      <dgm:spPr/>
      <dgm:t>
        <a:bodyPr/>
        <a:lstStyle/>
        <a:p>
          <a:endParaRPr lang="en-US"/>
        </a:p>
      </dgm:t>
    </dgm:pt>
    <dgm:pt modelId="{CF2E7512-91F2-4EE4-BEED-8A49F3D1C8C1}">
      <dgm:prSet/>
      <dgm:spPr/>
      <dgm:t>
        <a:bodyPr/>
        <a:lstStyle/>
        <a:p>
          <a:r>
            <a:rPr lang="en-US"/>
            <a:t>https://www.wired.co.uk/article/brexit-second-referendum-facebook-adverts-money</a:t>
          </a:r>
        </a:p>
      </dgm:t>
    </dgm:pt>
    <dgm:pt modelId="{B7215146-9F1F-4F38-B3CA-61C96FD87EB4}" type="parTrans" cxnId="{D0C6D605-3D97-4CE7-BE12-C48F1055B745}">
      <dgm:prSet/>
      <dgm:spPr/>
      <dgm:t>
        <a:bodyPr/>
        <a:lstStyle/>
        <a:p>
          <a:endParaRPr lang="en-US"/>
        </a:p>
      </dgm:t>
    </dgm:pt>
    <dgm:pt modelId="{AF68285F-0092-4934-A32C-2C4513A42E12}" type="sibTrans" cxnId="{D0C6D605-3D97-4CE7-BE12-C48F1055B745}">
      <dgm:prSet/>
      <dgm:spPr/>
      <dgm:t>
        <a:bodyPr/>
        <a:lstStyle/>
        <a:p>
          <a:endParaRPr lang="en-US"/>
        </a:p>
      </dgm:t>
    </dgm:pt>
    <dgm:pt modelId="{04C04330-6ACD-4703-A66C-0B4C710F6D66}" type="pres">
      <dgm:prSet presAssocID="{47D4C951-4CCB-4DA6-A7CD-7343696505C5}" presName="root" presStyleCnt="0">
        <dgm:presLayoutVars>
          <dgm:dir/>
          <dgm:resizeHandles val="exact"/>
        </dgm:presLayoutVars>
      </dgm:prSet>
      <dgm:spPr/>
    </dgm:pt>
    <dgm:pt modelId="{289D88AA-CA2E-4AB4-BD21-0589ECAD6821}" type="pres">
      <dgm:prSet presAssocID="{BE14245C-AB1D-47C2-86B5-C6FE65814ECC}" presName="compNode" presStyleCnt="0"/>
      <dgm:spPr/>
    </dgm:pt>
    <dgm:pt modelId="{A8E36576-94A4-49E8-9CA3-E7BCECED5DB7}" type="pres">
      <dgm:prSet presAssocID="{BE14245C-AB1D-47C2-86B5-C6FE65814ECC}" presName="bgRect" presStyleLbl="bgShp" presStyleIdx="0" presStyleCnt="2"/>
      <dgm:spPr/>
    </dgm:pt>
    <dgm:pt modelId="{66B060CD-7015-4EA2-B455-35D1F04E72BA}" type="pres">
      <dgm:prSet presAssocID="{BE14245C-AB1D-47C2-86B5-C6FE65814ECC}" presName="iconRect" presStyleLbl="node1" presStyleIdx="0" presStyleCnt="2"/>
      <dgm:spPr>
        <a:blipFill>
          <a:blip xmlns:r="http://schemas.openxmlformats.org/officeDocument/2006/relationships"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Marker"/>
        </a:ext>
      </dgm:extLst>
    </dgm:pt>
    <dgm:pt modelId="{ED8DB220-BC0E-4DEC-A27B-9CBDC9ABE4CF}" type="pres">
      <dgm:prSet presAssocID="{BE14245C-AB1D-47C2-86B5-C6FE65814ECC}" presName="spaceRect" presStyleCnt="0"/>
      <dgm:spPr/>
    </dgm:pt>
    <dgm:pt modelId="{49480D90-69E7-43D4-AB9C-2F9EB4FE6DCD}" type="pres">
      <dgm:prSet presAssocID="{BE14245C-AB1D-47C2-86B5-C6FE65814ECC}" presName="parTx" presStyleLbl="revTx" presStyleIdx="0" presStyleCnt="2">
        <dgm:presLayoutVars>
          <dgm:chMax val="0"/>
          <dgm:chPref val="0"/>
        </dgm:presLayoutVars>
      </dgm:prSet>
      <dgm:spPr/>
    </dgm:pt>
    <dgm:pt modelId="{4D664A49-9F9D-4B9C-B85F-AA7A7762058C}" type="pres">
      <dgm:prSet presAssocID="{98B44648-8E35-43DA-AF07-B1BD475D59D8}" presName="sibTrans" presStyleCnt="0"/>
      <dgm:spPr/>
    </dgm:pt>
    <dgm:pt modelId="{770422BA-7F83-429C-9D30-EE80C8B22C7A}" type="pres">
      <dgm:prSet presAssocID="{CF2E7512-91F2-4EE4-BEED-8A49F3D1C8C1}" presName="compNode" presStyleCnt="0"/>
      <dgm:spPr/>
    </dgm:pt>
    <dgm:pt modelId="{75C0307A-1262-4375-9707-C3D54A4D8430}" type="pres">
      <dgm:prSet presAssocID="{CF2E7512-91F2-4EE4-BEED-8A49F3D1C8C1}" presName="bgRect" presStyleLbl="bgShp" presStyleIdx="1" presStyleCnt="2"/>
      <dgm:spPr/>
    </dgm:pt>
    <dgm:pt modelId="{8D68EEB5-EBB2-4DF1-A78C-13A5ED191752}" type="pres">
      <dgm:prSet presAssocID="{CF2E7512-91F2-4EE4-BEED-8A49F3D1C8C1}" presName="iconRect" presStyleLbl="node1" presStyleIdx="1" presStyleCnt="2"/>
      <dgm:spPr>
        <a:blipFill>
          <a:blip xmlns:r="http://schemas.openxmlformats.org/officeDocument/2006/relationships"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Map with pin"/>
        </a:ext>
      </dgm:extLst>
    </dgm:pt>
    <dgm:pt modelId="{D348F089-C1E6-42CD-9E29-2F988C824480}" type="pres">
      <dgm:prSet presAssocID="{CF2E7512-91F2-4EE4-BEED-8A49F3D1C8C1}" presName="spaceRect" presStyleCnt="0"/>
      <dgm:spPr/>
    </dgm:pt>
    <dgm:pt modelId="{63C46C38-551F-4611-8D23-ECBC4877E128}" type="pres">
      <dgm:prSet presAssocID="{CF2E7512-91F2-4EE4-BEED-8A49F3D1C8C1}" presName="parTx" presStyleLbl="revTx" presStyleIdx="1" presStyleCnt="2">
        <dgm:presLayoutVars>
          <dgm:chMax val="0"/>
          <dgm:chPref val="0"/>
        </dgm:presLayoutVars>
      </dgm:prSet>
      <dgm:spPr/>
    </dgm:pt>
  </dgm:ptLst>
  <dgm:cxnLst>
    <dgm:cxn modelId="{D0C6D605-3D97-4CE7-BE12-C48F1055B745}" srcId="{47D4C951-4CCB-4DA6-A7CD-7343696505C5}" destId="{CF2E7512-91F2-4EE4-BEED-8A49F3D1C8C1}" srcOrd="1" destOrd="0" parTransId="{B7215146-9F1F-4F38-B3CA-61C96FD87EB4}" sibTransId="{AF68285F-0092-4934-A32C-2C4513A42E12}"/>
    <dgm:cxn modelId="{1F6BB307-E34E-404E-B12E-9186E6E572E2}" type="presOf" srcId="{CF2E7512-91F2-4EE4-BEED-8A49F3D1C8C1}" destId="{63C46C38-551F-4611-8D23-ECBC4877E128}" srcOrd="0" destOrd="0" presId="urn:microsoft.com/office/officeart/2018/2/layout/IconVerticalSolidList"/>
    <dgm:cxn modelId="{70E2B74D-1E84-4934-8F73-D05D55CF7A20}" type="presOf" srcId="{47D4C951-4CCB-4DA6-A7CD-7343696505C5}" destId="{04C04330-6ACD-4703-A66C-0B4C710F6D66}" srcOrd="0" destOrd="0" presId="urn:microsoft.com/office/officeart/2018/2/layout/IconVerticalSolidList"/>
    <dgm:cxn modelId="{F5B897A5-C1FC-4D1D-99D6-CCFC8F3A9AA1}" type="presOf" srcId="{BE14245C-AB1D-47C2-86B5-C6FE65814ECC}" destId="{49480D90-69E7-43D4-AB9C-2F9EB4FE6DCD}" srcOrd="0" destOrd="0" presId="urn:microsoft.com/office/officeart/2018/2/layout/IconVerticalSolidList"/>
    <dgm:cxn modelId="{8B5E18EB-A988-4572-8F9B-150F9F8D3582}" srcId="{47D4C951-4CCB-4DA6-A7CD-7343696505C5}" destId="{BE14245C-AB1D-47C2-86B5-C6FE65814ECC}" srcOrd="0" destOrd="0" parTransId="{F101EFBB-D062-4E08-B02E-20EBFFEF3C98}" sibTransId="{98B44648-8E35-43DA-AF07-B1BD475D59D8}"/>
    <dgm:cxn modelId="{FC4B5080-5D43-49C8-80D9-C54AC18DF718}" type="presParOf" srcId="{04C04330-6ACD-4703-A66C-0B4C710F6D66}" destId="{289D88AA-CA2E-4AB4-BD21-0589ECAD6821}" srcOrd="0" destOrd="0" presId="urn:microsoft.com/office/officeart/2018/2/layout/IconVerticalSolidList"/>
    <dgm:cxn modelId="{67426E4B-2380-4D05-B640-7C2A553A53F1}" type="presParOf" srcId="{289D88AA-CA2E-4AB4-BD21-0589ECAD6821}" destId="{A8E36576-94A4-49E8-9CA3-E7BCECED5DB7}" srcOrd="0" destOrd="0" presId="urn:microsoft.com/office/officeart/2018/2/layout/IconVerticalSolidList"/>
    <dgm:cxn modelId="{10D3FB00-66EF-4ED4-8427-5AA0854D9044}" type="presParOf" srcId="{289D88AA-CA2E-4AB4-BD21-0589ECAD6821}" destId="{66B060CD-7015-4EA2-B455-35D1F04E72BA}" srcOrd="1" destOrd="0" presId="urn:microsoft.com/office/officeart/2018/2/layout/IconVerticalSolidList"/>
    <dgm:cxn modelId="{ABF6057D-37B2-47B5-A32D-5D7A4EF3DC6C}" type="presParOf" srcId="{289D88AA-CA2E-4AB4-BD21-0589ECAD6821}" destId="{ED8DB220-BC0E-4DEC-A27B-9CBDC9ABE4CF}" srcOrd="2" destOrd="0" presId="urn:microsoft.com/office/officeart/2018/2/layout/IconVerticalSolidList"/>
    <dgm:cxn modelId="{73F61F15-2932-4147-A9A7-CFC16ED16031}" type="presParOf" srcId="{289D88AA-CA2E-4AB4-BD21-0589ECAD6821}" destId="{49480D90-69E7-43D4-AB9C-2F9EB4FE6DCD}" srcOrd="3" destOrd="0" presId="urn:microsoft.com/office/officeart/2018/2/layout/IconVerticalSolidList"/>
    <dgm:cxn modelId="{EA182C27-FECC-41F4-9294-30FDF5B536E4}" type="presParOf" srcId="{04C04330-6ACD-4703-A66C-0B4C710F6D66}" destId="{4D664A49-9F9D-4B9C-B85F-AA7A7762058C}" srcOrd="1" destOrd="0" presId="urn:microsoft.com/office/officeart/2018/2/layout/IconVerticalSolidList"/>
    <dgm:cxn modelId="{2EB1D4B4-A34A-4B24-9D26-8A9CA47CDCC0}" type="presParOf" srcId="{04C04330-6ACD-4703-A66C-0B4C710F6D66}" destId="{770422BA-7F83-429C-9D30-EE80C8B22C7A}" srcOrd="2" destOrd="0" presId="urn:microsoft.com/office/officeart/2018/2/layout/IconVerticalSolidList"/>
    <dgm:cxn modelId="{569CF7BB-57A4-4A34-8E72-C0E5A5B0A78D}" type="presParOf" srcId="{770422BA-7F83-429C-9D30-EE80C8B22C7A}" destId="{75C0307A-1262-4375-9707-C3D54A4D8430}" srcOrd="0" destOrd="0" presId="urn:microsoft.com/office/officeart/2018/2/layout/IconVerticalSolidList"/>
    <dgm:cxn modelId="{C4648BF1-1ACB-494E-9833-DA29581593AF}" type="presParOf" srcId="{770422BA-7F83-429C-9D30-EE80C8B22C7A}" destId="{8D68EEB5-EBB2-4DF1-A78C-13A5ED191752}" srcOrd="1" destOrd="0" presId="urn:microsoft.com/office/officeart/2018/2/layout/IconVerticalSolidList"/>
    <dgm:cxn modelId="{7B86D834-21FF-445E-A899-57A2316AA8EF}" type="presParOf" srcId="{770422BA-7F83-429C-9D30-EE80C8B22C7A}" destId="{D348F089-C1E6-42CD-9E29-2F988C824480}" srcOrd="2" destOrd="0" presId="urn:microsoft.com/office/officeart/2018/2/layout/IconVerticalSolidList"/>
    <dgm:cxn modelId="{7D3682EA-BA5B-45A1-84E4-0E00DE1ADB18}" type="presParOf" srcId="{770422BA-7F83-429C-9D30-EE80C8B22C7A}" destId="{63C46C38-551F-4611-8D23-ECBC4877E12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FFA6FEC9-4ED0-498E-851F-6EEE280C31EE}" type="doc">
      <dgm:prSet loTypeId="urn:microsoft.com/office/officeart/2008/layout/LinedList" loCatId="list" qsTypeId="urn:microsoft.com/office/officeart/2005/8/quickstyle/simple1" qsCatId="simple" csTypeId="urn:microsoft.com/office/officeart/2005/8/colors/colorful5" csCatId="colorful"/>
      <dgm:spPr/>
      <dgm:t>
        <a:bodyPr/>
        <a:lstStyle/>
        <a:p>
          <a:endParaRPr lang="en-US"/>
        </a:p>
      </dgm:t>
    </dgm:pt>
    <dgm:pt modelId="{5C2B624B-F2EE-4FB0-AF3C-D001B9AC292B}">
      <dgm:prSet/>
      <dgm:spPr/>
      <dgm:t>
        <a:bodyPr/>
        <a:lstStyle/>
        <a:p>
          <a:r>
            <a:rPr lang="en-GB"/>
            <a:t>15,255 impressions, 1,312 clicks</a:t>
          </a:r>
          <a:endParaRPr lang="en-US"/>
        </a:p>
      </dgm:t>
    </dgm:pt>
    <dgm:pt modelId="{F7DAB376-FE8E-41B5-910B-C9C2E5DD35B2}" type="parTrans" cxnId="{9A97660E-9C9E-482F-A341-71A6377C9D47}">
      <dgm:prSet/>
      <dgm:spPr/>
      <dgm:t>
        <a:bodyPr/>
        <a:lstStyle/>
        <a:p>
          <a:endParaRPr lang="en-US"/>
        </a:p>
      </dgm:t>
    </dgm:pt>
    <dgm:pt modelId="{D9BB945F-63DC-4AFC-900E-97938C98077D}" type="sibTrans" cxnId="{9A97660E-9C9E-482F-A341-71A6377C9D47}">
      <dgm:prSet/>
      <dgm:spPr/>
      <dgm:t>
        <a:bodyPr/>
        <a:lstStyle/>
        <a:p>
          <a:endParaRPr lang="en-US"/>
        </a:p>
      </dgm:t>
    </dgm:pt>
    <dgm:pt modelId="{37F896F2-72F9-41EA-BE7C-718450C52F2D}">
      <dgm:prSet/>
      <dgm:spPr/>
      <dgm:t>
        <a:bodyPr/>
        <a:lstStyle/>
        <a:p>
          <a:r>
            <a:rPr lang="en-GB"/>
            <a:t>FIRST RUN</a:t>
          </a:r>
          <a:endParaRPr lang="en-US"/>
        </a:p>
      </dgm:t>
    </dgm:pt>
    <dgm:pt modelId="{88FF4190-F079-4126-8BD6-D3C946B7CABF}" type="parTrans" cxnId="{F599ACA7-FCA4-4606-B10A-82DD5288FB44}">
      <dgm:prSet/>
      <dgm:spPr/>
      <dgm:t>
        <a:bodyPr/>
        <a:lstStyle/>
        <a:p>
          <a:endParaRPr lang="en-US"/>
        </a:p>
      </dgm:t>
    </dgm:pt>
    <dgm:pt modelId="{4BB9EFAC-2602-4CF0-9669-312B702509A5}" type="sibTrans" cxnId="{F599ACA7-FCA4-4606-B10A-82DD5288FB44}">
      <dgm:prSet/>
      <dgm:spPr/>
      <dgm:t>
        <a:bodyPr/>
        <a:lstStyle/>
        <a:p>
          <a:endParaRPr lang="en-US"/>
        </a:p>
      </dgm:t>
    </dgm:pt>
    <dgm:pt modelId="{B75B315F-D44E-411B-9120-AC4F18368660}">
      <dgm:prSet/>
      <dgm:spPr/>
      <dgm:t>
        <a:bodyPr/>
        <a:lstStyle/>
        <a:p>
          <a:r>
            <a:rPr lang="en-GB"/>
            <a:t>July 12, 2016</a:t>
          </a:r>
          <a:endParaRPr lang="en-US"/>
        </a:p>
      </dgm:t>
    </dgm:pt>
    <dgm:pt modelId="{62E6E780-C7CA-4973-A40C-D9346D0BA8B4}" type="parTrans" cxnId="{E826209B-CEE4-46E3-AA1E-AB8F24ED22C9}">
      <dgm:prSet/>
      <dgm:spPr/>
      <dgm:t>
        <a:bodyPr/>
        <a:lstStyle/>
        <a:p>
          <a:endParaRPr lang="en-US"/>
        </a:p>
      </dgm:t>
    </dgm:pt>
    <dgm:pt modelId="{FEEFF195-DA81-41E3-80F3-FF77C06BD670}" type="sibTrans" cxnId="{E826209B-CEE4-46E3-AA1E-AB8F24ED22C9}">
      <dgm:prSet/>
      <dgm:spPr/>
      <dgm:t>
        <a:bodyPr/>
        <a:lstStyle/>
        <a:p>
          <a:endParaRPr lang="en-US"/>
        </a:p>
      </dgm:t>
    </dgm:pt>
    <dgm:pt modelId="{4879CC5E-8202-43F2-A403-F0D94E92A3D4}">
      <dgm:prSet/>
      <dgm:spPr/>
      <dgm:t>
        <a:bodyPr/>
        <a:lstStyle/>
        <a:p>
          <a:r>
            <a:rPr lang="en-GB"/>
            <a:t>GROUPS TARGETED</a:t>
          </a:r>
          <a:endParaRPr lang="en-US"/>
        </a:p>
      </dgm:t>
    </dgm:pt>
    <dgm:pt modelId="{C474ED3C-E132-41DF-B159-65B631D9FAE5}" type="parTrans" cxnId="{4EBAE514-2398-4A89-AE83-B9498C3AA250}">
      <dgm:prSet/>
      <dgm:spPr/>
      <dgm:t>
        <a:bodyPr/>
        <a:lstStyle/>
        <a:p>
          <a:endParaRPr lang="en-US"/>
        </a:p>
      </dgm:t>
    </dgm:pt>
    <dgm:pt modelId="{21E1E892-2895-4C9A-A011-C66F82A5D144}" type="sibTrans" cxnId="{4EBAE514-2398-4A89-AE83-B9498C3AA250}">
      <dgm:prSet/>
      <dgm:spPr/>
      <dgm:t>
        <a:bodyPr/>
        <a:lstStyle/>
        <a:p>
          <a:endParaRPr lang="en-US"/>
        </a:p>
      </dgm:t>
    </dgm:pt>
    <dgm:pt modelId="{675A9085-709B-408C-8F76-3C7D11968813}">
      <dgm:prSet/>
      <dgm:spPr/>
      <dgm:t>
        <a:bodyPr/>
        <a:lstStyle/>
        <a:p>
          <a:r>
            <a:rPr lang="en-GB"/>
            <a:t>Ages 18-65+</a:t>
          </a:r>
          <a:endParaRPr lang="en-US"/>
        </a:p>
      </dgm:t>
    </dgm:pt>
    <dgm:pt modelId="{49958A6B-AD1A-4812-9B91-E0B36CCC6993}" type="parTrans" cxnId="{524AE28A-E5DB-4B8E-8E60-E4AEE3F03918}">
      <dgm:prSet/>
      <dgm:spPr/>
      <dgm:t>
        <a:bodyPr/>
        <a:lstStyle/>
        <a:p>
          <a:endParaRPr lang="en-US"/>
        </a:p>
      </dgm:t>
    </dgm:pt>
    <dgm:pt modelId="{33DC1A4E-1FA9-4C61-A58A-D020B0A1A262}" type="sibTrans" cxnId="{524AE28A-E5DB-4B8E-8E60-E4AEE3F03918}">
      <dgm:prSet/>
      <dgm:spPr/>
      <dgm:t>
        <a:bodyPr/>
        <a:lstStyle/>
        <a:p>
          <a:endParaRPr lang="en-US"/>
        </a:p>
      </dgm:t>
    </dgm:pt>
    <dgm:pt modelId="{6DBADFB7-2D78-4C5B-8306-E080EA724DA0}">
      <dgm:prSet/>
      <dgm:spPr/>
      <dgm:t>
        <a:bodyPr/>
        <a:lstStyle/>
        <a:p>
          <a:r>
            <a:rPr lang="en-GB"/>
            <a:t>INTERESTS TARGETED</a:t>
          </a:r>
          <a:endParaRPr lang="en-US"/>
        </a:p>
      </dgm:t>
    </dgm:pt>
    <dgm:pt modelId="{00CE8729-5BBC-428D-8A74-D1555E07C190}" type="parTrans" cxnId="{6475296C-AB07-43C0-AA4E-41A132151A66}">
      <dgm:prSet/>
      <dgm:spPr/>
      <dgm:t>
        <a:bodyPr/>
        <a:lstStyle/>
        <a:p>
          <a:endParaRPr lang="en-US"/>
        </a:p>
      </dgm:t>
    </dgm:pt>
    <dgm:pt modelId="{13D85985-008C-4779-BD53-BA93F42C8128}" type="sibTrans" cxnId="{6475296C-AB07-43C0-AA4E-41A132151A66}">
      <dgm:prSet/>
      <dgm:spPr/>
      <dgm:t>
        <a:bodyPr/>
        <a:lstStyle/>
        <a:p>
          <a:endParaRPr lang="en-US"/>
        </a:p>
      </dgm:t>
    </dgm:pt>
    <dgm:pt modelId="{C58500D9-8FB8-44A7-92B9-B37F1B144AA0}">
      <dgm:prSet/>
      <dgm:spPr/>
      <dgm:t>
        <a:bodyPr/>
        <a:lstStyle/>
        <a:p>
          <a:r>
            <a:rPr lang="en-GB"/>
            <a:t>Donald Trump, Donald Trump for President, Donald Trump Jr. </a:t>
          </a:r>
          <a:endParaRPr lang="en-US"/>
        </a:p>
      </dgm:t>
    </dgm:pt>
    <dgm:pt modelId="{2F9110DE-3652-4F45-9630-D8006703E87B}" type="parTrans" cxnId="{5744A890-2A35-4DE6-8F3C-683590CF26EC}">
      <dgm:prSet/>
      <dgm:spPr/>
      <dgm:t>
        <a:bodyPr/>
        <a:lstStyle/>
        <a:p>
          <a:endParaRPr lang="en-US"/>
        </a:p>
      </dgm:t>
    </dgm:pt>
    <dgm:pt modelId="{2654DB35-0BF1-437D-A225-2A3B53BA6242}" type="sibTrans" cxnId="{5744A890-2A35-4DE6-8F3C-683590CF26EC}">
      <dgm:prSet/>
      <dgm:spPr/>
      <dgm:t>
        <a:bodyPr/>
        <a:lstStyle/>
        <a:p>
          <a:endParaRPr lang="en-US"/>
        </a:p>
      </dgm:t>
    </dgm:pt>
    <dgm:pt modelId="{18FD4056-B99B-4F22-A1B1-DBB9248D4883}">
      <dgm:prSet/>
      <dgm:spPr/>
      <dgm:t>
        <a:bodyPr/>
        <a:lstStyle/>
        <a:p>
          <a:r>
            <a:rPr lang="en-GB"/>
            <a:t>LOCATIONS TARGETED</a:t>
          </a:r>
          <a:endParaRPr lang="en-US"/>
        </a:p>
      </dgm:t>
    </dgm:pt>
    <dgm:pt modelId="{F2C95AB0-21CE-4DAB-A743-91E496F95E69}" type="parTrans" cxnId="{8A67EFB2-5D5E-40FF-90DE-4C4E812C9B0F}">
      <dgm:prSet/>
      <dgm:spPr/>
      <dgm:t>
        <a:bodyPr/>
        <a:lstStyle/>
        <a:p>
          <a:endParaRPr lang="en-US"/>
        </a:p>
      </dgm:t>
    </dgm:pt>
    <dgm:pt modelId="{00E0F302-75D1-4794-A760-8FC2FEA24AEA}" type="sibTrans" cxnId="{8A67EFB2-5D5E-40FF-90DE-4C4E812C9B0F}">
      <dgm:prSet/>
      <dgm:spPr/>
      <dgm:t>
        <a:bodyPr/>
        <a:lstStyle/>
        <a:p>
          <a:endParaRPr lang="en-US"/>
        </a:p>
      </dgm:t>
    </dgm:pt>
    <dgm:pt modelId="{04F92DC4-4CE6-490C-9612-39C9C4D6EBFF}">
      <dgm:prSet/>
      <dgm:spPr/>
      <dgm:t>
        <a:bodyPr/>
        <a:lstStyle/>
        <a:p>
          <a:r>
            <a:rPr lang="en-GB"/>
            <a:t>New York City</a:t>
          </a:r>
          <a:endParaRPr lang="en-US"/>
        </a:p>
      </dgm:t>
    </dgm:pt>
    <dgm:pt modelId="{CB524AF7-718A-4AF5-8B38-BCC998828B06}" type="parTrans" cxnId="{064B82B8-4679-40E3-B5A1-BF593622024D}">
      <dgm:prSet/>
      <dgm:spPr/>
      <dgm:t>
        <a:bodyPr/>
        <a:lstStyle/>
        <a:p>
          <a:endParaRPr lang="en-US"/>
        </a:p>
      </dgm:t>
    </dgm:pt>
    <dgm:pt modelId="{EEB5BAAE-9A74-490E-9FA4-A1BAF95003E6}" type="sibTrans" cxnId="{064B82B8-4679-40E3-B5A1-BF593622024D}">
      <dgm:prSet/>
      <dgm:spPr/>
      <dgm:t>
        <a:bodyPr/>
        <a:lstStyle/>
        <a:p>
          <a:endParaRPr lang="en-US"/>
        </a:p>
      </dgm:t>
    </dgm:pt>
    <dgm:pt modelId="{1133CE7F-7079-124D-9F9C-2AE308474DF8}" type="pres">
      <dgm:prSet presAssocID="{FFA6FEC9-4ED0-498E-851F-6EEE280C31EE}" presName="vert0" presStyleCnt="0">
        <dgm:presLayoutVars>
          <dgm:dir/>
          <dgm:animOne val="branch"/>
          <dgm:animLvl val="lvl"/>
        </dgm:presLayoutVars>
      </dgm:prSet>
      <dgm:spPr/>
    </dgm:pt>
    <dgm:pt modelId="{4245D581-081E-3B4F-A126-351A6DD564C2}" type="pres">
      <dgm:prSet presAssocID="{5C2B624B-F2EE-4FB0-AF3C-D001B9AC292B}" presName="thickLine" presStyleLbl="alignNode1" presStyleIdx="0" presStyleCnt="9"/>
      <dgm:spPr/>
    </dgm:pt>
    <dgm:pt modelId="{03A5BC0B-51ED-104D-8D24-E584AD8A2BCA}" type="pres">
      <dgm:prSet presAssocID="{5C2B624B-F2EE-4FB0-AF3C-D001B9AC292B}" presName="horz1" presStyleCnt="0"/>
      <dgm:spPr/>
    </dgm:pt>
    <dgm:pt modelId="{37F89B22-E172-4E40-B34E-1CD601AECCAE}" type="pres">
      <dgm:prSet presAssocID="{5C2B624B-F2EE-4FB0-AF3C-D001B9AC292B}" presName="tx1" presStyleLbl="revTx" presStyleIdx="0" presStyleCnt="9"/>
      <dgm:spPr/>
    </dgm:pt>
    <dgm:pt modelId="{27EC4652-9F82-CE44-9882-8761F908B1C7}" type="pres">
      <dgm:prSet presAssocID="{5C2B624B-F2EE-4FB0-AF3C-D001B9AC292B}" presName="vert1" presStyleCnt="0"/>
      <dgm:spPr/>
    </dgm:pt>
    <dgm:pt modelId="{68283E74-4C70-5045-AFA8-09BD2D7EC898}" type="pres">
      <dgm:prSet presAssocID="{37F896F2-72F9-41EA-BE7C-718450C52F2D}" presName="thickLine" presStyleLbl="alignNode1" presStyleIdx="1" presStyleCnt="9"/>
      <dgm:spPr/>
    </dgm:pt>
    <dgm:pt modelId="{51540464-CE44-EF4E-9113-C796FE0EE883}" type="pres">
      <dgm:prSet presAssocID="{37F896F2-72F9-41EA-BE7C-718450C52F2D}" presName="horz1" presStyleCnt="0"/>
      <dgm:spPr/>
    </dgm:pt>
    <dgm:pt modelId="{E5F388BA-042C-EF40-B47E-AA690D13EF73}" type="pres">
      <dgm:prSet presAssocID="{37F896F2-72F9-41EA-BE7C-718450C52F2D}" presName="tx1" presStyleLbl="revTx" presStyleIdx="1" presStyleCnt="9"/>
      <dgm:spPr/>
    </dgm:pt>
    <dgm:pt modelId="{DDDDD597-C32B-914D-A6EC-0BD15A7E05FF}" type="pres">
      <dgm:prSet presAssocID="{37F896F2-72F9-41EA-BE7C-718450C52F2D}" presName="vert1" presStyleCnt="0"/>
      <dgm:spPr/>
    </dgm:pt>
    <dgm:pt modelId="{7A552427-78B7-4741-8FFF-D9A46355F2B0}" type="pres">
      <dgm:prSet presAssocID="{B75B315F-D44E-411B-9120-AC4F18368660}" presName="thickLine" presStyleLbl="alignNode1" presStyleIdx="2" presStyleCnt="9"/>
      <dgm:spPr/>
    </dgm:pt>
    <dgm:pt modelId="{DEF792B4-39D9-334D-BD6D-1718154BCB81}" type="pres">
      <dgm:prSet presAssocID="{B75B315F-D44E-411B-9120-AC4F18368660}" presName="horz1" presStyleCnt="0"/>
      <dgm:spPr/>
    </dgm:pt>
    <dgm:pt modelId="{41A7F4D5-0502-0245-918C-90B680DD6AC4}" type="pres">
      <dgm:prSet presAssocID="{B75B315F-D44E-411B-9120-AC4F18368660}" presName="tx1" presStyleLbl="revTx" presStyleIdx="2" presStyleCnt="9"/>
      <dgm:spPr/>
    </dgm:pt>
    <dgm:pt modelId="{1D198FFB-6271-FB46-AF4E-9058EA495CA4}" type="pres">
      <dgm:prSet presAssocID="{B75B315F-D44E-411B-9120-AC4F18368660}" presName="vert1" presStyleCnt="0"/>
      <dgm:spPr/>
    </dgm:pt>
    <dgm:pt modelId="{43339DFA-7BF9-5046-8BD0-0F8CEA1EF89C}" type="pres">
      <dgm:prSet presAssocID="{4879CC5E-8202-43F2-A403-F0D94E92A3D4}" presName="thickLine" presStyleLbl="alignNode1" presStyleIdx="3" presStyleCnt="9"/>
      <dgm:spPr/>
    </dgm:pt>
    <dgm:pt modelId="{298A4C3B-B489-0343-B63E-2BF80CC65D4C}" type="pres">
      <dgm:prSet presAssocID="{4879CC5E-8202-43F2-A403-F0D94E92A3D4}" presName="horz1" presStyleCnt="0"/>
      <dgm:spPr/>
    </dgm:pt>
    <dgm:pt modelId="{222283EE-08DF-ED46-A062-097D7474E89B}" type="pres">
      <dgm:prSet presAssocID="{4879CC5E-8202-43F2-A403-F0D94E92A3D4}" presName="tx1" presStyleLbl="revTx" presStyleIdx="3" presStyleCnt="9"/>
      <dgm:spPr/>
    </dgm:pt>
    <dgm:pt modelId="{3FC1A4F8-85D3-FF40-9293-3C0131E1FB76}" type="pres">
      <dgm:prSet presAssocID="{4879CC5E-8202-43F2-A403-F0D94E92A3D4}" presName="vert1" presStyleCnt="0"/>
      <dgm:spPr/>
    </dgm:pt>
    <dgm:pt modelId="{4BE0CAE0-8CA2-6D47-BE6E-27CF50E8B502}" type="pres">
      <dgm:prSet presAssocID="{675A9085-709B-408C-8F76-3C7D11968813}" presName="thickLine" presStyleLbl="alignNode1" presStyleIdx="4" presStyleCnt="9"/>
      <dgm:spPr/>
    </dgm:pt>
    <dgm:pt modelId="{987CB271-798A-6046-B070-257826306C71}" type="pres">
      <dgm:prSet presAssocID="{675A9085-709B-408C-8F76-3C7D11968813}" presName="horz1" presStyleCnt="0"/>
      <dgm:spPr/>
    </dgm:pt>
    <dgm:pt modelId="{FC3903CD-B730-CC41-89AE-F33C8D3E84DE}" type="pres">
      <dgm:prSet presAssocID="{675A9085-709B-408C-8F76-3C7D11968813}" presName="tx1" presStyleLbl="revTx" presStyleIdx="4" presStyleCnt="9"/>
      <dgm:spPr/>
    </dgm:pt>
    <dgm:pt modelId="{AB12199F-A422-9C47-A34E-35070BA2D293}" type="pres">
      <dgm:prSet presAssocID="{675A9085-709B-408C-8F76-3C7D11968813}" presName="vert1" presStyleCnt="0"/>
      <dgm:spPr/>
    </dgm:pt>
    <dgm:pt modelId="{22291D51-D155-A942-BDA9-77F39B506487}" type="pres">
      <dgm:prSet presAssocID="{6DBADFB7-2D78-4C5B-8306-E080EA724DA0}" presName="thickLine" presStyleLbl="alignNode1" presStyleIdx="5" presStyleCnt="9"/>
      <dgm:spPr/>
    </dgm:pt>
    <dgm:pt modelId="{E18AB3B3-54F9-DA4E-ABA0-12053D1DBF44}" type="pres">
      <dgm:prSet presAssocID="{6DBADFB7-2D78-4C5B-8306-E080EA724DA0}" presName="horz1" presStyleCnt="0"/>
      <dgm:spPr/>
    </dgm:pt>
    <dgm:pt modelId="{C2112C7E-16E3-2D44-8E64-9CDC2425D85D}" type="pres">
      <dgm:prSet presAssocID="{6DBADFB7-2D78-4C5B-8306-E080EA724DA0}" presName="tx1" presStyleLbl="revTx" presStyleIdx="5" presStyleCnt="9"/>
      <dgm:spPr/>
    </dgm:pt>
    <dgm:pt modelId="{6C559F89-5454-7F4C-BD2C-86DA1E14FF9C}" type="pres">
      <dgm:prSet presAssocID="{6DBADFB7-2D78-4C5B-8306-E080EA724DA0}" presName="vert1" presStyleCnt="0"/>
      <dgm:spPr/>
    </dgm:pt>
    <dgm:pt modelId="{7DDF682D-C160-494A-9E46-3FFEE337699C}" type="pres">
      <dgm:prSet presAssocID="{C58500D9-8FB8-44A7-92B9-B37F1B144AA0}" presName="thickLine" presStyleLbl="alignNode1" presStyleIdx="6" presStyleCnt="9"/>
      <dgm:spPr/>
    </dgm:pt>
    <dgm:pt modelId="{6BBEE8DF-7642-BD44-8AD5-04BEA0AFC04A}" type="pres">
      <dgm:prSet presAssocID="{C58500D9-8FB8-44A7-92B9-B37F1B144AA0}" presName="horz1" presStyleCnt="0"/>
      <dgm:spPr/>
    </dgm:pt>
    <dgm:pt modelId="{7AADA201-C064-274D-BB92-15C361AF60CD}" type="pres">
      <dgm:prSet presAssocID="{C58500D9-8FB8-44A7-92B9-B37F1B144AA0}" presName="tx1" presStyleLbl="revTx" presStyleIdx="6" presStyleCnt="9"/>
      <dgm:spPr/>
    </dgm:pt>
    <dgm:pt modelId="{C3DDEDE9-51E6-3948-A962-ADDA5FC4C914}" type="pres">
      <dgm:prSet presAssocID="{C58500D9-8FB8-44A7-92B9-B37F1B144AA0}" presName="vert1" presStyleCnt="0"/>
      <dgm:spPr/>
    </dgm:pt>
    <dgm:pt modelId="{596328D4-DC68-8F4E-88E8-E57A2C7E94CA}" type="pres">
      <dgm:prSet presAssocID="{18FD4056-B99B-4F22-A1B1-DBB9248D4883}" presName="thickLine" presStyleLbl="alignNode1" presStyleIdx="7" presStyleCnt="9"/>
      <dgm:spPr/>
    </dgm:pt>
    <dgm:pt modelId="{2DDD3C07-9A67-E042-A2D2-D22464544B16}" type="pres">
      <dgm:prSet presAssocID="{18FD4056-B99B-4F22-A1B1-DBB9248D4883}" presName="horz1" presStyleCnt="0"/>
      <dgm:spPr/>
    </dgm:pt>
    <dgm:pt modelId="{3835CD72-60E1-094E-B903-B070A3C83632}" type="pres">
      <dgm:prSet presAssocID="{18FD4056-B99B-4F22-A1B1-DBB9248D4883}" presName="tx1" presStyleLbl="revTx" presStyleIdx="7" presStyleCnt="9"/>
      <dgm:spPr/>
    </dgm:pt>
    <dgm:pt modelId="{8D766875-D061-6F4B-A0BA-358C2E7322DA}" type="pres">
      <dgm:prSet presAssocID="{18FD4056-B99B-4F22-A1B1-DBB9248D4883}" presName="vert1" presStyleCnt="0"/>
      <dgm:spPr/>
    </dgm:pt>
    <dgm:pt modelId="{EE373141-D4D8-0F4A-B5F6-DFDE5FA0CC9E}" type="pres">
      <dgm:prSet presAssocID="{04F92DC4-4CE6-490C-9612-39C9C4D6EBFF}" presName="thickLine" presStyleLbl="alignNode1" presStyleIdx="8" presStyleCnt="9"/>
      <dgm:spPr/>
    </dgm:pt>
    <dgm:pt modelId="{F50302C7-58E7-3E49-9372-10C1E15E27C1}" type="pres">
      <dgm:prSet presAssocID="{04F92DC4-4CE6-490C-9612-39C9C4D6EBFF}" presName="horz1" presStyleCnt="0"/>
      <dgm:spPr/>
    </dgm:pt>
    <dgm:pt modelId="{DCE5ED41-8105-9545-B7C8-7779C7B4B74C}" type="pres">
      <dgm:prSet presAssocID="{04F92DC4-4CE6-490C-9612-39C9C4D6EBFF}" presName="tx1" presStyleLbl="revTx" presStyleIdx="8" presStyleCnt="9"/>
      <dgm:spPr/>
    </dgm:pt>
    <dgm:pt modelId="{2197A725-FCAF-4F4A-B4D8-4619B2D4CD29}" type="pres">
      <dgm:prSet presAssocID="{04F92DC4-4CE6-490C-9612-39C9C4D6EBFF}" presName="vert1" presStyleCnt="0"/>
      <dgm:spPr/>
    </dgm:pt>
  </dgm:ptLst>
  <dgm:cxnLst>
    <dgm:cxn modelId="{9A97660E-9C9E-482F-A341-71A6377C9D47}" srcId="{FFA6FEC9-4ED0-498E-851F-6EEE280C31EE}" destId="{5C2B624B-F2EE-4FB0-AF3C-D001B9AC292B}" srcOrd="0" destOrd="0" parTransId="{F7DAB376-FE8E-41B5-910B-C9C2E5DD35B2}" sibTransId="{D9BB945F-63DC-4AFC-900E-97938C98077D}"/>
    <dgm:cxn modelId="{4EBAE514-2398-4A89-AE83-B9498C3AA250}" srcId="{FFA6FEC9-4ED0-498E-851F-6EEE280C31EE}" destId="{4879CC5E-8202-43F2-A403-F0D94E92A3D4}" srcOrd="3" destOrd="0" parTransId="{C474ED3C-E132-41DF-B159-65B631D9FAE5}" sibTransId="{21E1E892-2895-4C9A-A011-C66F82A5D144}"/>
    <dgm:cxn modelId="{9038F11D-11F2-9C45-BE71-5478C9D6202A}" type="presOf" srcId="{C58500D9-8FB8-44A7-92B9-B37F1B144AA0}" destId="{7AADA201-C064-274D-BB92-15C361AF60CD}" srcOrd="0" destOrd="0" presId="urn:microsoft.com/office/officeart/2008/layout/LinedList"/>
    <dgm:cxn modelId="{462B5142-36CE-2443-9DED-2DEBC81ED8E8}" type="presOf" srcId="{18FD4056-B99B-4F22-A1B1-DBB9248D4883}" destId="{3835CD72-60E1-094E-B903-B070A3C83632}" srcOrd="0" destOrd="0" presId="urn:microsoft.com/office/officeart/2008/layout/LinedList"/>
    <dgm:cxn modelId="{DB0B0844-FB06-644E-B18F-B04CFC6A7FBB}" type="presOf" srcId="{04F92DC4-4CE6-490C-9612-39C9C4D6EBFF}" destId="{DCE5ED41-8105-9545-B7C8-7779C7B4B74C}" srcOrd="0" destOrd="0" presId="urn:microsoft.com/office/officeart/2008/layout/LinedList"/>
    <dgm:cxn modelId="{6475296C-AB07-43C0-AA4E-41A132151A66}" srcId="{FFA6FEC9-4ED0-498E-851F-6EEE280C31EE}" destId="{6DBADFB7-2D78-4C5B-8306-E080EA724DA0}" srcOrd="5" destOrd="0" parTransId="{00CE8729-5BBC-428D-8A74-D1555E07C190}" sibTransId="{13D85985-008C-4779-BD53-BA93F42C8128}"/>
    <dgm:cxn modelId="{676A1581-1A51-AF4C-8985-4098BEC3F9B8}" type="presOf" srcId="{FFA6FEC9-4ED0-498E-851F-6EEE280C31EE}" destId="{1133CE7F-7079-124D-9F9C-2AE308474DF8}" srcOrd="0" destOrd="0" presId="urn:microsoft.com/office/officeart/2008/layout/LinedList"/>
    <dgm:cxn modelId="{524AE28A-E5DB-4B8E-8E60-E4AEE3F03918}" srcId="{FFA6FEC9-4ED0-498E-851F-6EEE280C31EE}" destId="{675A9085-709B-408C-8F76-3C7D11968813}" srcOrd="4" destOrd="0" parTransId="{49958A6B-AD1A-4812-9B91-E0B36CCC6993}" sibTransId="{33DC1A4E-1FA9-4C61-A58A-D020B0A1A262}"/>
    <dgm:cxn modelId="{D157168C-895D-6746-B53D-3B5AD5365AE7}" type="presOf" srcId="{5C2B624B-F2EE-4FB0-AF3C-D001B9AC292B}" destId="{37F89B22-E172-4E40-B34E-1CD601AECCAE}" srcOrd="0" destOrd="0" presId="urn:microsoft.com/office/officeart/2008/layout/LinedList"/>
    <dgm:cxn modelId="{5744A890-2A35-4DE6-8F3C-683590CF26EC}" srcId="{FFA6FEC9-4ED0-498E-851F-6EEE280C31EE}" destId="{C58500D9-8FB8-44A7-92B9-B37F1B144AA0}" srcOrd="6" destOrd="0" parTransId="{2F9110DE-3652-4F45-9630-D8006703E87B}" sibTransId="{2654DB35-0BF1-437D-A225-2A3B53BA6242}"/>
    <dgm:cxn modelId="{E826209B-CEE4-46E3-AA1E-AB8F24ED22C9}" srcId="{FFA6FEC9-4ED0-498E-851F-6EEE280C31EE}" destId="{B75B315F-D44E-411B-9120-AC4F18368660}" srcOrd="2" destOrd="0" parTransId="{62E6E780-C7CA-4973-A40C-D9346D0BA8B4}" sibTransId="{FEEFF195-DA81-41E3-80F3-FF77C06BD670}"/>
    <dgm:cxn modelId="{2B6566A4-07E7-D24B-8C9C-64C64E195390}" type="presOf" srcId="{37F896F2-72F9-41EA-BE7C-718450C52F2D}" destId="{E5F388BA-042C-EF40-B47E-AA690D13EF73}" srcOrd="0" destOrd="0" presId="urn:microsoft.com/office/officeart/2008/layout/LinedList"/>
    <dgm:cxn modelId="{F599ACA7-FCA4-4606-B10A-82DD5288FB44}" srcId="{FFA6FEC9-4ED0-498E-851F-6EEE280C31EE}" destId="{37F896F2-72F9-41EA-BE7C-718450C52F2D}" srcOrd="1" destOrd="0" parTransId="{88FF4190-F079-4126-8BD6-D3C946B7CABF}" sibTransId="{4BB9EFAC-2602-4CF0-9669-312B702509A5}"/>
    <dgm:cxn modelId="{8A67EFB2-5D5E-40FF-90DE-4C4E812C9B0F}" srcId="{FFA6FEC9-4ED0-498E-851F-6EEE280C31EE}" destId="{18FD4056-B99B-4F22-A1B1-DBB9248D4883}" srcOrd="7" destOrd="0" parTransId="{F2C95AB0-21CE-4DAB-A743-91E496F95E69}" sibTransId="{00E0F302-75D1-4794-A760-8FC2FEA24AEA}"/>
    <dgm:cxn modelId="{8669CEB7-DFA9-B140-92D2-0D553A020909}" type="presOf" srcId="{675A9085-709B-408C-8F76-3C7D11968813}" destId="{FC3903CD-B730-CC41-89AE-F33C8D3E84DE}" srcOrd="0" destOrd="0" presId="urn:microsoft.com/office/officeart/2008/layout/LinedList"/>
    <dgm:cxn modelId="{064B82B8-4679-40E3-B5A1-BF593622024D}" srcId="{FFA6FEC9-4ED0-498E-851F-6EEE280C31EE}" destId="{04F92DC4-4CE6-490C-9612-39C9C4D6EBFF}" srcOrd="8" destOrd="0" parTransId="{CB524AF7-718A-4AF5-8B38-BCC998828B06}" sibTransId="{EEB5BAAE-9A74-490E-9FA4-A1BAF95003E6}"/>
    <dgm:cxn modelId="{CB58D6C7-F60C-CF45-B416-C9141C942391}" type="presOf" srcId="{6DBADFB7-2D78-4C5B-8306-E080EA724DA0}" destId="{C2112C7E-16E3-2D44-8E64-9CDC2425D85D}" srcOrd="0" destOrd="0" presId="urn:microsoft.com/office/officeart/2008/layout/LinedList"/>
    <dgm:cxn modelId="{6C67F0DD-83B6-E441-AA4A-EC866DDD0740}" type="presOf" srcId="{B75B315F-D44E-411B-9120-AC4F18368660}" destId="{41A7F4D5-0502-0245-918C-90B680DD6AC4}" srcOrd="0" destOrd="0" presId="urn:microsoft.com/office/officeart/2008/layout/LinedList"/>
    <dgm:cxn modelId="{518F60F1-FF91-7E43-B0B0-FF0BE276C353}" type="presOf" srcId="{4879CC5E-8202-43F2-A403-F0D94E92A3D4}" destId="{222283EE-08DF-ED46-A062-097D7474E89B}" srcOrd="0" destOrd="0" presId="urn:microsoft.com/office/officeart/2008/layout/LinedList"/>
    <dgm:cxn modelId="{7A8721DF-B7D5-F144-879A-88E94900D43D}" type="presParOf" srcId="{1133CE7F-7079-124D-9F9C-2AE308474DF8}" destId="{4245D581-081E-3B4F-A126-351A6DD564C2}" srcOrd="0" destOrd="0" presId="urn:microsoft.com/office/officeart/2008/layout/LinedList"/>
    <dgm:cxn modelId="{21B720BB-8CA2-F94A-84B9-12E2B6BAFCD0}" type="presParOf" srcId="{1133CE7F-7079-124D-9F9C-2AE308474DF8}" destId="{03A5BC0B-51ED-104D-8D24-E584AD8A2BCA}" srcOrd="1" destOrd="0" presId="urn:microsoft.com/office/officeart/2008/layout/LinedList"/>
    <dgm:cxn modelId="{75585931-1755-DD4E-96AE-39295CF775F4}" type="presParOf" srcId="{03A5BC0B-51ED-104D-8D24-E584AD8A2BCA}" destId="{37F89B22-E172-4E40-B34E-1CD601AECCAE}" srcOrd="0" destOrd="0" presId="urn:microsoft.com/office/officeart/2008/layout/LinedList"/>
    <dgm:cxn modelId="{6710E357-AE8F-6745-A090-724E90F68E33}" type="presParOf" srcId="{03A5BC0B-51ED-104D-8D24-E584AD8A2BCA}" destId="{27EC4652-9F82-CE44-9882-8761F908B1C7}" srcOrd="1" destOrd="0" presId="urn:microsoft.com/office/officeart/2008/layout/LinedList"/>
    <dgm:cxn modelId="{0DBE7E04-DE3B-9841-BEF9-192AC45390B5}" type="presParOf" srcId="{1133CE7F-7079-124D-9F9C-2AE308474DF8}" destId="{68283E74-4C70-5045-AFA8-09BD2D7EC898}" srcOrd="2" destOrd="0" presId="urn:microsoft.com/office/officeart/2008/layout/LinedList"/>
    <dgm:cxn modelId="{4BDC8EF8-DF41-8A46-9256-1418D5D0A533}" type="presParOf" srcId="{1133CE7F-7079-124D-9F9C-2AE308474DF8}" destId="{51540464-CE44-EF4E-9113-C796FE0EE883}" srcOrd="3" destOrd="0" presId="urn:microsoft.com/office/officeart/2008/layout/LinedList"/>
    <dgm:cxn modelId="{71CD9D77-2B74-D742-963E-B1E4295A3E77}" type="presParOf" srcId="{51540464-CE44-EF4E-9113-C796FE0EE883}" destId="{E5F388BA-042C-EF40-B47E-AA690D13EF73}" srcOrd="0" destOrd="0" presId="urn:microsoft.com/office/officeart/2008/layout/LinedList"/>
    <dgm:cxn modelId="{93D06B3B-2D83-6246-9954-9F14074F9748}" type="presParOf" srcId="{51540464-CE44-EF4E-9113-C796FE0EE883}" destId="{DDDDD597-C32B-914D-A6EC-0BD15A7E05FF}" srcOrd="1" destOrd="0" presId="urn:microsoft.com/office/officeart/2008/layout/LinedList"/>
    <dgm:cxn modelId="{C13C5AEB-0EB6-3148-A232-745CF1490CEB}" type="presParOf" srcId="{1133CE7F-7079-124D-9F9C-2AE308474DF8}" destId="{7A552427-78B7-4741-8FFF-D9A46355F2B0}" srcOrd="4" destOrd="0" presId="urn:microsoft.com/office/officeart/2008/layout/LinedList"/>
    <dgm:cxn modelId="{79045F22-48BA-BE4E-B786-72A6B00B9F7A}" type="presParOf" srcId="{1133CE7F-7079-124D-9F9C-2AE308474DF8}" destId="{DEF792B4-39D9-334D-BD6D-1718154BCB81}" srcOrd="5" destOrd="0" presId="urn:microsoft.com/office/officeart/2008/layout/LinedList"/>
    <dgm:cxn modelId="{C71E3AE5-90A3-3647-8998-EFE498750F3B}" type="presParOf" srcId="{DEF792B4-39D9-334D-BD6D-1718154BCB81}" destId="{41A7F4D5-0502-0245-918C-90B680DD6AC4}" srcOrd="0" destOrd="0" presId="urn:microsoft.com/office/officeart/2008/layout/LinedList"/>
    <dgm:cxn modelId="{88E9B985-A5FC-EA4E-B72F-C7A8A9701CE5}" type="presParOf" srcId="{DEF792B4-39D9-334D-BD6D-1718154BCB81}" destId="{1D198FFB-6271-FB46-AF4E-9058EA495CA4}" srcOrd="1" destOrd="0" presId="urn:microsoft.com/office/officeart/2008/layout/LinedList"/>
    <dgm:cxn modelId="{03379200-550D-C04F-A02B-F6B1275D9C44}" type="presParOf" srcId="{1133CE7F-7079-124D-9F9C-2AE308474DF8}" destId="{43339DFA-7BF9-5046-8BD0-0F8CEA1EF89C}" srcOrd="6" destOrd="0" presId="urn:microsoft.com/office/officeart/2008/layout/LinedList"/>
    <dgm:cxn modelId="{05B6A5D8-C4E0-DC44-894B-034BE744BFE9}" type="presParOf" srcId="{1133CE7F-7079-124D-9F9C-2AE308474DF8}" destId="{298A4C3B-B489-0343-B63E-2BF80CC65D4C}" srcOrd="7" destOrd="0" presId="urn:microsoft.com/office/officeart/2008/layout/LinedList"/>
    <dgm:cxn modelId="{5BBAE9B9-3511-FB4F-AAB1-831DF3BA4DF0}" type="presParOf" srcId="{298A4C3B-B489-0343-B63E-2BF80CC65D4C}" destId="{222283EE-08DF-ED46-A062-097D7474E89B}" srcOrd="0" destOrd="0" presId="urn:microsoft.com/office/officeart/2008/layout/LinedList"/>
    <dgm:cxn modelId="{D297557B-18D8-6940-A111-334503650ACA}" type="presParOf" srcId="{298A4C3B-B489-0343-B63E-2BF80CC65D4C}" destId="{3FC1A4F8-85D3-FF40-9293-3C0131E1FB76}" srcOrd="1" destOrd="0" presId="urn:microsoft.com/office/officeart/2008/layout/LinedList"/>
    <dgm:cxn modelId="{0DFE2374-D3D6-0C4F-B227-12EA68253A50}" type="presParOf" srcId="{1133CE7F-7079-124D-9F9C-2AE308474DF8}" destId="{4BE0CAE0-8CA2-6D47-BE6E-27CF50E8B502}" srcOrd="8" destOrd="0" presId="urn:microsoft.com/office/officeart/2008/layout/LinedList"/>
    <dgm:cxn modelId="{888B0EEB-0527-CA42-ABE5-3DBA39C27BB0}" type="presParOf" srcId="{1133CE7F-7079-124D-9F9C-2AE308474DF8}" destId="{987CB271-798A-6046-B070-257826306C71}" srcOrd="9" destOrd="0" presId="urn:microsoft.com/office/officeart/2008/layout/LinedList"/>
    <dgm:cxn modelId="{BD3DE169-0A98-3A42-BDCD-8BF30EAE7FA2}" type="presParOf" srcId="{987CB271-798A-6046-B070-257826306C71}" destId="{FC3903CD-B730-CC41-89AE-F33C8D3E84DE}" srcOrd="0" destOrd="0" presId="urn:microsoft.com/office/officeart/2008/layout/LinedList"/>
    <dgm:cxn modelId="{6E434296-6F5F-3247-BC8B-DD9A0ED4A5A9}" type="presParOf" srcId="{987CB271-798A-6046-B070-257826306C71}" destId="{AB12199F-A422-9C47-A34E-35070BA2D293}" srcOrd="1" destOrd="0" presId="urn:microsoft.com/office/officeart/2008/layout/LinedList"/>
    <dgm:cxn modelId="{96CC7113-F897-F543-8DF4-3D3A2AA086BC}" type="presParOf" srcId="{1133CE7F-7079-124D-9F9C-2AE308474DF8}" destId="{22291D51-D155-A942-BDA9-77F39B506487}" srcOrd="10" destOrd="0" presId="urn:microsoft.com/office/officeart/2008/layout/LinedList"/>
    <dgm:cxn modelId="{E04B9DBE-367C-9542-90A4-333562637D67}" type="presParOf" srcId="{1133CE7F-7079-124D-9F9C-2AE308474DF8}" destId="{E18AB3B3-54F9-DA4E-ABA0-12053D1DBF44}" srcOrd="11" destOrd="0" presId="urn:microsoft.com/office/officeart/2008/layout/LinedList"/>
    <dgm:cxn modelId="{E99A27BE-F1D5-034E-8915-BAB92BFC7EAE}" type="presParOf" srcId="{E18AB3B3-54F9-DA4E-ABA0-12053D1DBF44}" destId="{C2112C7E-16E3-2D44-8E64-9CDC2425D85D}" srcOrd="0" destOrd="0" presId="urn:microsoft.com/office/officeart/2008/layout/LinedList"/>
    <dgm:cxn modelId="{ADDB8418-9C14-C448-BC56-2840B378E70C}" type="presParOf" srcId="{E18AB3B3-54F9-DA4E-ABA0-12053D1DBF44}" destId="{6C559F89-5454-7F4C-BD2C-86DA1E14FF9C}" srcOrd="1" destOrd="0" presId="urn:microsoft.com/office/officeart/2008/layout/LinedList"/>
    <dgm:cxn modelId="{6F8EA5DA-E3BC-7646-8D8F-46BCAA9A1BB1}" type="presParOf" srcId="{1133CE7F-7079-124D-9F9C-2AE308474DF8}" destId="{7DDF682D-C160-494A-9E46-3FFEE337699C}" srcOrd="12" destOrd="0" presId="urn:microsoft.com/office/officeart/2008/layout/LinedList"/>
    <dgm:cxn modelId="{155D3A5E-E489-D248-B5C5-DD8A660B5782}" type="presParOf" srcId="{1133CE7F-7079-124D-9F9C-2AE308474DF8}" destId="{6BBEE8DF-7642-BD44-8AD5-04BEA0AFC04A}" srcOrd="13" destOrd="0" presId="urn:microsoft.com/office/officeart/2008/layout/LinedList"/>
    <dgm:cxn modelId="{67C9E1F6-8FE0-8049-A152-9387BEDEB1E6}" type="presParOf" srcId="{6BBEE8DF-7642-BD44-8AD5-04BEA0AFC04A}" destId="{7AADA201-C064-274D-BB92-15C361AF60CD}" srcOrd="0" destOrd="0" presId="urn:microsoft.com/office/officeart/2008/layout/LinedList"/>
    <dgm:cxn modelId="{35186E01-932A-114F-9D9F-BE3871863FB6}" type="presParOf" srcId="{6BBEE8DF-7642-BD44-8AD5-04BEA0AFC04A}" destId="{C3DDEDE9-51E6-3948-A962-ADDA5FC4C914}" srcOrd="1" destOrd="0" presId="urn:microsoft.com/office/officeart/2008/layout/LinedList"/>
    <dgm:cxn modelId="{D49F8B39-F4DD-0048-A54D-36D5EF9966D7}" type="presParOf" srcId="{1133CE7F-7079-124D-9F9C-2AE308474DF8}" destId="{596328D4-DC68-8F4E-88E8-E57A2C7E94CA}" srcOrd="14" destOrd="0" presId="urn:microsoft.com/office/officeart/2008/layout/LinedList"/>
    <dgm:cxn modelId="{7721DD9F-DEBD-7248-B718-B3C06011E98A}" type="presParOf" srcId="{1133CE7F-7079-124D-9F9C-2AE308474DF8}" destId="{2DDD3C07-9A67-E042-A2D2-D22464544B16}" srcOrd="15" destOrd="0" presId="urn:microsoft.com/office/officeart/2008/layout/LinedList"/>
    <dgm:cxn modelId="{9758682C-3E86-8B43-9F62-EBF9C62793EE}" type="presParOf" srcId="{2DDD3C07-9A67-E042-A2D2-D22464544B16}" destId="{3835CD72-60E1-094E-B903-B070A3C83632}" srcOrd="0" destOrd="0" presId="urn:microsoft.com/office/officeart/2008/layout/LinedList"/>
    <dgm:cxn modelId="{FFCECB94-FF21-F246-AA77-851E8292D1DF}" type="presParOf" srcId="{2DDD3C07-9A67-E042-A2D2-D22464544B16}" destId="{8D766875-D061-6F4B-A0BA-358C2E7322DA}" srcOrd="1" destOrd="0" presId="urn:microsoft.com/office/officeart/2008/layout/LinedList"/>
    <dgm:cxn modelId="{9AE06CEA-60BC-E34D-B994-C752D97809AA}" type="presParOf" srcId="{1133CE7F-7079-124D-9F9C-2AE308474DF8}" destId="{EE373141-D4D8-0F4A-B5F6-DFDE5FA0CC9E}" srcOrd="16" destOrd="0" presId="urn:microsoft.com/office/officeart/2008/layout/LinedList"/>
    <dgm:cxn modelId="{B3486D29-DE1F-1143-B24D-E41A51841ECD}" type="presParOf" srcId="{1133CE7F-7079-124D-9F9C-2AE308474DF8}" destId="{F50302C7-58E7-3E49-9372-10C1E15E27C1}" srcOrd="17" destOrd="0" presId="urn:microsoft.com/office/officeart/2008/layout/LinedList"/>
    <dgm:cxn modelId="{67C475B4-8EF2-8D4F-AC83-F5C2B146C0A6}" type="presParOf" srcId="{F50302C7-58E7-3E49-9372-10C1E15E27C1}" destId="{DCE5ED41-8105-9545-B7C8-7779C7B4B74C}" srcOrd="0" destOrd="0" presId="urn:microsoft.com/office/officeart/2008/layout/LinedList"/>
    <dgm:cxn modelId="{43992F2C-1798-C340-B472-0F2145CBDFB6}" type="presParOf" srcId="{F50302C7-58E7-3E49-9372-10C1E15E27C1}" destId="{2197A725-FCAF-4F4A-B4D8-4619B2D4CD2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16173B96-E8AD-4AED-99DA-3140A1DFACEC}"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FBD7368C-30B7-4EB7-8605-FEAEF17E39E5}">
      <dgm:prSet/>
      <dgm:spPr/>
      <dgm:t>
        <a:bodyPr/>
        <a:lstStyle/>
        <a:p>
          <a:r>
            <a:rPr lang="en-US"/>
            <a:t>Demographics: age, education, sex, …</a:t>
          </a:r>
        </a:p>
      </dgm:t>
    </dgm:pt>
    <dgm:pt modelId="{E5125604-9918-4A90-8B51-E4FFE6979C4B}" type="parTrans" cxnId="{69E0A49B-083B-4041-861D-F044EB60F1D6}">
      <dgm:prSet/>
      <dgm:spPr/>
      <dgm:t>
        <a:bodyPr/>
        <a:lstStyle/>
        <a:p>
          <a:endParaRPr lang="en-US"/>
        </a:p>
      </dgm:t>
    </dgm:pt>
    <dgm:pt modelId="{33300586-1EAB-4A84-ABFD-2544426C8D4F}" type="sibTrans" cxnId="{69E0A49B-083B-4041-861D-F044EB60F1D6}">
      <dgm:prSet/>
      <dgm:spPr/>
      <dgm:t>
        <a:bodyPr/>
        <a:lstStyle/>
        <a:p>
          <a:endParaRPr lang="en-US"/>
        </a:p>
      </dgm:t>
    </dgm:pt>
    <dgm:pt modelId="{BF27A7B2-D145-464F-A025-E63572008F56}">
      <dgm:prSet/>
      <dgm:spPr/>
      <dgm:t>
        <a:bodyPr/>
        <a:lstStyle/>
        <a:p>
          <a:r>
            <a:rPr lang="en-US"/>
            <a:t>Psychographics: interests, opinions, values, …</a:t>
          </a:r>
        </a:p>
      </dgm:t>
    </dgm:pt>
    <dgm:pt modelId="{2ADD8A43-A13E-41B3-A193-9EE897F2324C}" type="parTrans" cxnId="{5ACC7B54-FEEB-44D2-9BA7-56244A586D66}">
      <dgm:prSet/>
      <dgm:spPr/>
      <dgm:t>
        <a:bodyPr/>
        <a:lstStyle/>
        <a:p>
          <a:endParaRPr lang="en-US"/>
        </a:p>
      </dgm:t>
    </dgm:pt>
    <dgm:pt modelId="{316FCF59-AF67-47AD-BEE4-65C4F8E05637}" type="sibTrans" cxnId="{5ACC7B54-FEEB-44D2-9BA7-56244A586D66}">
      <dgm:prSet/>
      <dgm:spPr/>
      <dgm:t>
        <a:bodyPr/>
        <a:lstStyle/>
        <a:p>
          <a:endParaRPr lang="en-US"/>
        </a:p>
      </dgm:t>
    </dgm:pt>
    <dgm:pt modelId="{45090370-84FB-47D8-ACE8-518CEB9833F7}">
      <dgm:prSet/>
      <dgm:spPr/>
      <dgm:t>
        <a:bodyPr/>
        <a:lstStyle/>
        <a:p>
          <a:r>
            <a:rPr lang="en-US">
              <a:hlinkClick xmlns:r="http://schemas.openxmlformats.org/officeDocument/2006/relationships" r:id="rId1"/>
            </a:rPr>
            <a:t>Five personality traits</a:t>
          </a:r>
          <a:r>
            <a:rPr lang="en-US"/>
            <a:t>: openness to experience, conscientiousness, extraversion, agreeableness, and neuroticism</a:t>
          </a:r>
        </a:p>
      </dgm:t>
    </dgm:pt>
    <dgm:pt modelId="{6DEB96DA-6B57-40F6-89A0-D53A77B887CE}" type="parTrans" cxnId="{00DF2DFE-9E46-47A7-9AF3-F7B349A77837}">
      <dgm:prSet/>
      <dgm:spPr/>
      <dgm:t>
        <a:bodyPr/>
        <a:lstStyle/>
        <a:p>
          <a:endParaRPr lang="en-US"/>
        </a:p>
      </dgm:t>
    </dgm:pt>
    <dgm:pt modelId="{C2A55B1F-C2BB-4502-BCBF-CD4DA5CF06A1}" type="sibTrans" cxnId="{00DF2DFE-9E46-47A7-9AF3-F7B349A77837}">
      <dgm:prSet/>
      <dgm:spPr/>
      <dgm:t>
        <a:bodyPr/>
        <a:lstStyle/>
        <a:p>
          <a:endParaRPr lang="en-US"/>
        </a:p>
      </dgm:t>
    </dgm:pt>
    <dgm:pt modelId="{E2C8A809-5F3B-4720-BCF0-783979918A0D}">
      <dgm:prSet/>
      <dgm:spPr/>
      <dgm:t>
        <a:bodyPr/>
        <a:lstStyle/>
        <a:p>
          <a:r>
            <a:rPr lang="en-GB"/>
            <a:t>And we now know how they gather information</a:t>
          </a:r>
          <a:endParaRPr lang="en-US"/>
        </a:p>
      </dgm:t>
    </dgm:pt>
    <dgm:pt modelId="{DEB1B163-DB67-4BF6-B6A8-0F286FD0FA55}" type="parTrans" cxnId="{45054E09-4ACB-4EE5-9517-6BBCD1D35AC4}">
      <dgm:prSet/>
      <dgm:spPr/>
      <dgm:t>
        <a:bodyPr/>
        <a:lstStyle/>
        <a:p>
          <a:endParaRPr lang="en-US"/>
        </a:p>
      </dgm:t>
    </dgm:pt>
    <dgm:pt modelId="{54A9764C-80A0-4C7D-9D94-DF501C388E4E}" type="sibTrans" cxnId="{45054E09-4ACB-4EE5-9517-6BBCD1D35AC4}">
      <dgm:prSet/>
      <dgm:spPr/>
      <dgm:t>
        <a:bodyPr/>
        <a:lstStyle/>
        <a:p>
          <a:endParaRPr lang="en-US"/>
        </a:p>
      </dgm:t>
    </dgm:pt>
    <dgm:pt modelId="{86E15542-7402-A34B-8325-DEEA619C3247}" type="pres">
      <dgm:prSet presAssocID="{16173B96-E8AD-4AED-99DA-3140A1DFACEC}" presName="vert0" presStyleCnt="0">
        <dgm:presLayoutVars>
          <dgm:dir/>
          <dgm:animOne val="branch"/>
          <dgm:animLvl val="lvl"/>
        </dgm:presLayoutVars>
      </dgm:prSet>
      <dgm:spPr/>
    </dgm:pt>
    <dgm:pt modelId="{05BA8716-9C41-0D4F-95B8-D3D0622849C5}" type="pres">
      <dgm:prSet presAssocID="{FBD7368C-30B7-4EB7-8605-FEAEF17E39E5}" presName="thickLine" presStyleLbl="alignNode1" presStyleIdx="0" presStyleCnt="4"/>
      <dgm:spPr/>
    </dgm:pt>
    <dgm:pt modelId="{0DC0F463-181B-6345-849E-4F4A2C873977}" type="pres">
      <dgm:prSet presAssocID="{FBD7368C-30B7-4EB7-8605-FEAEF17E39E5}" presName="horz1" presStyleCnt="0"/>
      <dgm:spPr/>
    </dgm:pt>
    <dgm:pt modelId="{3DE8628F-E0F7-5F46-A126-5FB68031933A}" type="pres">
      <dgm:prSet presAssocID="{FBD7368C-30B7-4EB7-8605-FEAEF17E39E5}" presName="tx1" presStyleLbl="revTx" presStyleIdx="0" presStyleCnt="4"/>
      <dgm:spPr/>
    </dgm:pt>
    <dgm:pt modelId="{8CB5CC8D-E133-CD42-8122-E260365B075F}" type="pres">
      <dgm:prSet presAssocID="{FBD7368C-30B7-4EB7-8605-FEAEF17E39E5}" presName="vert1" presStyleCnt="0"/>
      <dgm:spPr/>
    </dgm:pt>
    <dgm:pt modelId="{0F0821B1-D8C1-A14D-93F6-B2C376CC8091}" type="pres">
      <dgm:prSet presAssocID="{BF27A7B2-D145-464F-A025-E63572008F56}" presName="thickLine" presStyleLbl="alignNode1" presStyleIdx="1" presStyleCnt="4"/>
      <dgm:spPr/>
    </dgm:pt>
    <dgm:pt modelId="{08A301BA-7BBC-424F-81C3-E7D54E4271DE}" type="pres">
      <dgm:prSet presAssocID="{BF27A7B2-D145-464F-A025-E63572008F56}" presName="horz1" presStyleCnt="0"/>
      <dgm:spPr/>
    </dgm:pt>
    <dgm:pt modelId="{FF4A0D0E-71C7-BD42-B686-573B82CA1AC6}" type="pres">
      <dgm:prSet presAssocID="{BF27A7B2-D145-464F-A025-E63572008F56}" presName="tx1" presStyleLbl="revTx" presStyleIdx="1" presStyleCnt="4"/>
      <dgm:spPr/>
    </dgm:pt>
    <dgm:pt modelId="{C7BA243E-4956-5E47-B873-F54080144876}" type="pres">
      <dgm:prSet presAssocID="{BF27A7B2-D145-464F-A025-E63572008F56}" presName="vert1" presStyleCnt="0"/>
      <dgm:spPr/>
    </dgm:pt>
    <dgm:pt modelId="{06134752-4FD8-374A-8BC0-DDA87FAFF36B}" type="pres">
      <dgm:prSet presAssocID="{45090370-84FB-47D8-ACE8-518CEB9833F7}" presName="thickLine" presStyleLbl="alignNode1" presStyleIdx="2" presStyleCnt="4"/>
      <dgm:spPr/>
    </dgm:pt>
    <dgm:pt modelId="{29EBE7E7-CD8F-0449-9C47-C31B9599ABDD}" type="pres">
      <dgm:prSet presAssocID="{45090370-84FB-47D8-ACE8-518CEB9833F7}" presName="horz1" presStyleCnt="0"/>
      <dgm:spPr/>
    </dgm:pt>
    <dgm:pt modelId="{E0DADFFF-49E4-AB47-8EF6-A9EBFCA7E120}" type="pres">
      <dgm:prSet presAssocID="{45090370-84FB-47D8-ACE8-518CEB9833F7}" presName="tx1" presStyleLbl="revTx" presStyleIdx="2" presStyleCnt="4"/>
      <dgm:spPr/>
    </dgm:pt>
    <dgm:pt modelId="{5C049FC4-EC4C-354F-B2CF-4B62716078DC}" type="pres">
      <dgm:prSet presAssocID="{45090370-84FB-47D8-ACE8-518CEB9833F7}" presName="vert1" presStyleCnt="0"/>
      <dgm:spPr/>
    </dgm:pt>
    <dgm:pt modelId="{A58D9981-D520-0A48-9B77-27273344786C}" type="pres">
      <dgm:prSet presAssocID="{E2C8A809-5F3B-4720-BCF0-783979918A0D}" presName="thickLine" presStyleLbl="alignNode1" presStyleIdx="3" presStyleCnt="4"/>
      <dgm:spPr/>
    </dgm:pt>
    <dgm:pt modelId="{5A88AB6D-9CA4-B24C-A93E-DA7A59570C03}" type="pres">
      <dgm:prSet presAssocID="{E2C8A809-5F3B-4720-BCF0-783979918A0D}" presName="horz1" presStyleCnt="0"/>
      <dgm:spPr/>
    </dgm:pt>
    <dgm:pt modelId="{D1BE6438-F9E4-BE44-8529-2C4E68BAF4EA}" type="pres">
      <dgm:prSet presAssocID="{E2C8A809-5F3B-4720-BCF0-783979918A0D}" presName="tx1" presStyleLbl="revTx" presStyleIdx="3" presStyleCnt="4"/>
      <dgm:spPr/>
    </dgm:pt>
    <dgm:pt modelId="{0172F4FB-D336-AF4E-BCFF-0DE972C9B7CF}" type="pres">
      <dgm:prSet presAssocID="{E2C8A809-5F3B-4720-BCF0-783979918A0D}" presName="vert1" presStyleCnt="0"/>
      <dgm:spPr/>
    </dgm:pt>
  </dgm:ptLst>
  <dgm:cxnLst>
    <dgm:cxn modelId="{45054E09-4ACB-4EE5-9517-6BBCD1D35AC4}" srcId="{16173B96-E8AD-4AED-99DA-3140A1DFACEC}" destId="{E2C8A809-5F3B-4720-BCF0-783979918A0D}" srcOrd="3" destOrd="0" parTransId="{DEB1B163-DB67-4BF6-B6A8-0F286FD0FA55}" sibTransId="{54A9764C-80A0-4C7D-9D94-DF501C388E4E}"/>
    <dgm:cxn modelId="{6FA6B42A-020C-BB43-B711-BBACA7DA3F64}" type="presOf" srcId="{45090370-84FB-47D8-ACE8-518CEB9833F7}" destId="{E0DADFFF-49E4-AB47-8EF6-A9EBFCA7E120}" srcOrd="0" destOrd="0" presId="urn:microsoft.com/office/officeart/2008/layout/LinedList"/>
    <dgm:cxn modelId="{7148B56B-E746-274D-8792-2F9D260ED56F}" type="presOf" srcId="{E2C8A809-5F3B-4720-BCF0-783979918A0D}" destId="{D1BE6438-F9E4-BE44-8529-2C4E68BAF4EA}" srcOrd="0" destOrd="0" presId="urn:microsoft.com/office/officeart/2008/layout/LinedList"/>
    <dgm:cxn modelId="{5ACC7B54-FEEB-44D2-9BA7-56244A586D66}" srcId="{16173B96-E8AD-4AED-99DA-3140A1DFACEC}" destId="{BF27A7B2-D145-464F-A025-E63572008F56}" srcOrd="1" destOrd="0" parTransId="{2ADD8A43-A13E-41B3-A193-9EE897F2324C}" sibTransId="{316FCF59-AF67-47AD-BEE4-65C4F8E05637}"/>
    <dgm:cxn modelId="{50066F7F-C3DA-E042-9C0D-DE501A8470FE}" type="presOf" srcId="{16173B96-E8AD-4AED-99DA-3140A1DFACEC}" destId="{86E15542-7402-A34B-8325-DEEA619C3247}" srcOrd="0" destOrd="0" presId="urn:microsoft.com/office/officeart/2008/layout/LinedList"/>
    <dgm:cxn modelId="{FEBD9C9A-A3C1-4D4A-BC1C-AA09AF2FC228}" type="presOf" srcId="{FBD7368C-30B7-4EB7-8605-FEAEF17E39E5}" destId="{3DE8628F-E0F7-5F46-A126-5FB68031933A}" srcOrd="0" destOrd="0" presId="urn:microsoft.com/office/officeart/2008/layout/LinedList"/>
    <dgm:cxn modelId="{69E0A49B-083B-4041-861D-F044EB60F1D6}" srcId="{16173B96-E8AD-4AED-99DA-3140A1DFACEC}" destId="{FBD7368C-30B7-4EB7-8605-FEAEF17E39E5}" srcOrd="0" destOrd="0" parTransId="{E5125604-9918-4A90-8B51-E4FFE6979C4B}" sibTransId="{33300586-1EAB-4A84-ABFD-2544426C8D4F}"/>
    <dgm:cxn modelId="{923B51E9-8AF5-F440-A924-68D693B3EBE7}" type="presOf" srcId="{BF27A7B2-D145-464F-A025-E63572008F56}" destId="{FF4A0D0E-71C7-BD42-B686-573B82CA1AC6}" srcOrd="0" destOrd="0" presId="urn:microsoft.com/office/officeart/2008/layout/LinedList"/>
    <dgm:cxn modelId="{00DF2DFE-9E46-47A7-9AF3-F7B349A77837}" srcId="{16173B96-E8AD-4AED-99DA-3140A1DFACEC}" destId="{45090370-84FB-47D8-ACE8-518CEB9833F7}" srcOrd="2" destOrd="0" parTransId="{6DEB96DA-6B57-40F6-89A0-D53A77B887CE}" sibTransId="{C2A55B1F-C2BB-4502-BCBF-CD4DA5CF06A1}"/>
    <dgm:cxn modelId="{0AEBBAF5-0DBA-284A-B64A-CDE8782070CB}" type="presParOf" srcId="{86E15542-7402-A34B-8325-DEEA619C3247}" destId="{05BA8716-9C41-0D4F-95B8-D3D0622849C5}" srcOrd="0" destOrd="0" presId="urn:microsoft.com/office/officeart/2008/layout/LinedList"/>
    <dgm:cxn modelId="{9A907128-C3E8-2E4B-A74A-0C5D5430FE3A}" type="presParOf" srcId="{86E15542-7402-A34B-8325-DEEA619C3247}" destId="{0DC0F463-181B-6345-849E-4F4A2C873977}" srcOrd="1" destOrd="0" presId="urn:microsoft.com/office/officeart/2008/layout/LinedList"/>
    <dgm:cxn modelId="{DD878E54-2B4E-A14D-B3D0-C5F746873B48}" type="presParOf" srcId="{0DC0F463-181B-6345-849E-4F4A2C873977}" destId="{3DE8628F-E0F7-5F46-A126-5FB68031933A}" srcOrd="0" destOrd="0" presId="urn:microsoft.com/office/officeart/2008/layout/LinedList"/>
    <dgm:cxn modelId="{20F1C939-275F-5F4F-88B2-6B6D07F8E739}" type="presParOf" srcId="{0DC0F463-181B-6345-849E-4F4A2C873977}" destId="{8CB5CC8D-E133-CD42-8122-E260365B075F}" srcOrd="1" destOrd="0" presId="urn:microsoft.com/office/officeart/2008/layout/LinedList"/>
    <dgm:cxn modelId="{F486CA0A-11F6-C241-A0A5-CF3553367196}" type="presParOf" srcId="{86E15542-7402-A34B-8325-DEEA619C3247}" destId="{0F0821B1-D8C1-A14D-93F6-B2C376CC8091}" srcOrd="2" destOrd="0" presId="urn:microsoft.com/office/officeart/2008/layout/LinedList"/>
    <dgm:cxn modelId="{874884D5-5457-CE45-ACDB-CD3F616C4FC6}" type="presParOf" srcId="{86E15542-7402-A34B-8325-DEEA619C3247}" destId="{08A301BA-7BBC-424F-81C3-E7D54E4271DE}" srcOrd="3" destOrd="0" presId="urn:microsoft.com/office/officeart/2008/layout/LinedList"/>
    <dgm:cxn modelId="{28BE57F5-CD75-1246-94D8-B32074AED3EE}" type="presParOf" srcId="{08A301BA-7BBC-424F-81C3-E7D54E4271DE}" destId="{FF4A0D0E-71C7-BD42-B686-573B82CA1AC6}" srcOrd="0" destOrd="0" presId="urn:microsoft.com/office/officeart/2008/layout/LinedList"/>
    <dgm:cxn modelId="{19094319-B789-FE4D-B0CC-3D40B21E9AF7}" type="presParOf" srcId="{08A301BA-7BBC-424F-81C3-E7D54E4271DE}" destId="{C7BA243E-4956-5E47-B873-F54080144876}" srcOrd="1" destOrd="0" presId="urn:microsoft.com/office/officeart/2008/layout/LinedList"/>
    <dgm:cxn modelId="{5FA209D4-67C0-C34E-ADF2-441DE3964E46}" type="presParOf" srcId="{86E15542-7402-A34B-8325-DEEA619C3247}" destId="{06134752-4FD8-374A-8BC0-DDA87FAFF36B}" srcOrd="4" destOrd="0" presId="urn:microsoft.com/office/officeart/2008/layout/LinedList"/>
    <dgm:cxn modelId="{3BDA3868-D28D-1946-A1AE-DC75069FEE90}" type="presParOf" srcId="{86E15542-7402-A34B-8325-DEEA619C3247}" destId="{29EBE7E7-CD8F-0449-9C47-C31B9599ABDD}" srcOrd="5" destOrd="0" presId="urn:microsoft.com/office/officeart/2008/layout/LinedList"/>
    <dgm:cxn modelId="{8F60B576-806A-1241-A6C0-3E4A8F39E682}" type="presParOf" srcId="{29EBE7E7-CD8F-0449-9C47-C31B9599ABDD}" destId="{E0DADFFF-49E4-AB47-8EF6-A9EBFCA7E120}" srcOrd="0" destOrd="0" presId="urn:microsoft.com/office/officeart/2008/layout/LinedList"/>
    <dgm:cxn modelId="{330B1651-EC2B-4840-8D69-AA57ECBD5D73}" type="presParOf" srcId="{29EBE7E7-CD8F-0449-9C47-C31B9599ABDD}" destId="{5C049FC4-EC4C-354F-B2CF-4B62716078DC}" srcOrd="1" destOrd="0" presId="urn:microsoft.com/office/officeart/2008/layout/LinedList"/>
    <dgm:cxn modelId="{698663B7-52F5-5B44-8F10-9AF9669A21C4}" type="presParOf" srcId="{86E15542-7402-A34B-8325-DEEA619C3247}" destId="{A58D9981-D520-0A48-9B77-27273344786C}" srcOrd="6" destOrd="0" presId="urn:microsoft.com/office/officeart/2008/layout/LinedList"/>
    <dgm:cxn modelId="{7F4EACDA-24EB-A64F-A0F5-5ED91EE9864A}" type="presParOf" srcId="{86E15542-7402-A34B-8325-DEEA619C3247}" destId="{5A88AB6D-9CA4-B24C-A93E-DA7A59570C03}" srcOrd="7" destOrd="0" presId="urn:microsoft.com/office/officeart/2008/layout/LinedList"/>
    <dgm:cxn modelId="{52239BE7-6C95-9043-851B-9608224FE5B8}" type="presParOf" srcId="{5A88AB6D-9CA4-B24C-A93E-DA7A59570C03}" destId="{D1BE6438-F9E4-BE44-8529-2C4E68BAF4EA}" srcOrd="0" destOrd="0" presId="urn:microsoft.com/office/officeart/2008/layout/LinedList"/>
    <dgm:cxn modelId="{69504EA9-920B-F245-A93C-BF200349DD2A}" type="presParOf" srcId="{5A88AB6D-9CA4-B24C-A93E-DA7A59570C03}" destId="{0172F4FB-D336-AF4E-BCFF-0DE972C9B7CF}"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64BC24C2-5176-44A7-A939-FEAB096C6326}"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35A97939-6316-4ADC-8EDC-9326FDE19363}">
      <dgm:prSet/>
      <dgm:spPr/>
      <dgm:t>
        <a:bodyPr/>
        <a:lstStyle/>
        <a:p>
          <a:r>
            <a:rPr lang="en-GB"/>
            <a:t>Concept of CSR.</a:t>
          </a:r>
          <a:endParaRPr lang="en-US"/>
        </a:p>
      </dgm:t>
    </dgm:pt>
    <dgm:pt modelId="{CF862C56-34BD-4C5F-9A16-F42A95AA1829}" type="parTrans" cxnId="{B5C19351-5E90-4321-A892-C1DB1D68815E}">
      <dgm:prSet/>
      <dgm:spPr/>
      <dgm:t>
        <a:bodyPr/>
        <a:lstStyle/>
        <a:p>
          <a:endParaRPr lang="en-US"/>
        </a:p>
      </dgm:t>
    </dgm:pt>
    <dgm:pt modelId="{FE1D0028-8940-4B62-8924-AA4BDEFAA0A5}" type="sibTrans" cxnId="{B5C19351-5E90-4321-A892-C1DB1D68815E}">
      <dgm:prSet/>
      <dgm:spPr/>
      <dgm:t>
        <a:bodyPr/>
        <a:lstStyle/>
        <a:p>
          <a:endParaRPr lang="en-US"/>
        </a:p>
      </dgm:t>
    </dgm:pt>
    <dgm:pt modelId="{A0A56400-8B9F-4D84-BAFA-5FF9E6044318}">
      <dgm:prSet/>
      <dgm:spPr/>
      <dgm:t>
        <a:bodyPr/>
        <a:lstStyle/>
        <a:p>
          <a:r>
            <a:rPr lang="en-GB"/>
            <a:t>Corporate Citizenship (Crane and Matten, 2016, 2008, 2005).</a:t>
          </a:r>
          <a:endParaRPr lang="en-US"/>
        </a:p>
      </dgm:t>
    </dgm:pt>
    <dgm:pt modelId="{26123092-668A-45BE-A0D9-968F822DD32C}" type="parTrans" cxnId="{34D76E0F-0FDA-4E64-9E0B-28CF06569A0F}">
      <dgm:prSet/>
      <dgm:spPr/>
      <dgm:t>
        <a:bodyPr/>
        <a:lstStyle/>
        <a:p>
          <a:endParaRPr lang="en-US"/>
        </a:p>
      </dgm:t>
    </dgm:pt>
    <dgm:pt modelId="{E9A6AEBB-2EB4-48CC-BB81-5E1BBC1501B3}" type="sibTrans" cxnId="{34D76E0F-0FDA-4E64-9E0B-28CF06569A0F}">
      <dgm:prSet/>
      <dgm:spPr/>
      <dgm:t>
        <a:bodyPr/>
        <a:lstStyle/>
        <a:p>
          <a:endParaRPr lang="en-US"/>
        </a:p>
      </dgm:t>
    </dgm:pt>
    <dgm:pt modelId="{34AC6546-5BF5-4D0C-A41B-4FC30624FCB1}">
      <dgm:prSet/>
      <dgm:spPr/>
      <dgm:t>
        <a:bodyPr/>
        <a:lstStyle/>
        <a:p>
          <a:r>
            <a:rPr lang="en-GB"/>
            <a:t>Political CSR.</a:t>
          </a:r>
          <a:endParaRPr lang="en-US"/>
        </a:p>
      </dgm:t>
    </dgm:pt>
    <dgm:pt modelId="{E97415D7-28A8-4815-8D5C-F3ADA9BD8F95}" type="parTrans" cxnId="{A8922BD1-E881-4DF6-A344-593892DC55E9}">
      <dgm:prSet/>
      <dgm:spPr/>
      <dgm:t>
        <a:bodyPr/>
        <a:lstStyle/>
        <a:p>
          <a:endParaRPr lang="en-US"/>
        </a:p>
      </dgm:t>
    </dgm:pt>
    <dgm:pt modelId="{B6343A69-BC45-4A7E-93F5-8C5D5BCC23F9}" type="sibTrans" cxnId="{A8922BD1-E881-4DF6-A344-593892DC55E9}">
      <dgm:prSet/>
      <dgm:spPr/>
      <dgm:t>
        <a:bodyPr/>
        <a:lstStyle/>
        <a:p>
          <a:endParaRPr lang="en-US"/>
        </a:p>
      </dgm:t>
    </dgm:pt>
    <dgm:pt modelId="{B3CA4F44-9FBA-6B44-90BA-30FFA0034CDE}" type="pres">
      <dgm:prSet presAssocID="{64BC24C2-5176-44A7-A939-FEAB096C6326}" presName="linear" presStyleCnt="0">
        <dgm:presLayoutVars>
          <dgm:animLvl val="lvl"/>
          <dgm:resizeHandles val="exact"/>
        </dgm:presLayoutVars>
      </dgm:prSet>
      <dgm:spPr/>
    </dgm:pt>
    <dgm:pt modelId="{68B62294-588D-4C4B-B9A9-D5530B90375E}" type="pres">
      <dgm:prSet presAssocID="{35A97939-6316-4ADC-8EDC-9326FDE19363}" presName="parentText" presStyleLbl="node1" presStyleIdx="0" presStyleCnt="3">
        <dgm:presLayoutVars>
          <dgm:chMax val="0"/>
          <dgm:bulletEnabled val="1"/>
        </dgm:presLayoutVars>
      </dgm:prSet>
      <dgm:spPr/>
    </dgm:pt>
    <dgm:pt modelId="{710A1CBC-5D8A-1D43-8F06-40C146E53903}" type="pres">
      <dgm:prSet presAssocID="{FE1D0028-8940-4B62-8924-AA4BDEFAA0A5}" presName="spacer" presStyleCnt="0"/>
      <dgm:spPr/>
    </dgm:pt>
    <dgm:pt modelId="{17593039-D8E1-EB48-9FC2-4496BF559297}" type="pres">
      <dgm:prSet presAssocID="{A0A56400-8B9F-4D84-BAFA-5FF9E6044318}" presName="parentText" presStyleLbl="node1" presStyleIdx="1" presStyleCnt="3">
        <dgm:presLayoutVars>
          <dgm:chMax val="0"/>
          <dgm:bulletEnabled val="1"/>
        </dgm:presLayoutVars>
      </dgm:prSet>
      <dgm:spPr/>
    </dgm:pt>
    <dgm:pt modelId="{F3DDD81D-88C9-D84D-952B-C69A091D4FCD}" type="pres">
      <dgm:prSet presAssocID="{E9A6AEBB-2EB4-48CC-BB81-5E1BBC1501B3}" presName="spacer" presStyleCnt="0"/>
      <dgm:spPr/>
    </dgm:pt>
    <dgm:pt modelId="{8F6D8153-F3E4-6244-B036-C013DA7D10E7}" type="pres">
      <dgm:prSet presAssocID="{34AC6546-5BF5-4D0C-A41B-4FC30624FCB1}" presName="parentText" presStyleLbl="node1" presStyleIdx="2" presStyleCnt="3">
        <dgm:presLayoutVars>
          <dgm:chMax val="0"/>
          <dgm:bulletEnabled val="1"/>
        </dgm:presLayoutVars>
      </dgm:prSet>
      <dgm:spPr/>
    </dgm:pt>
  </dgm:ptLst>
  <dgm:cxnLst>
    <dgm:cxn modelId="{34D76E0F-0FDA-4E64-9E0B-28CF06569A0F}" srcId="{64BC24C2-5176-44A7-A939-FEAB096C6326}" destId="{A0A56400-8B9F-4D84-BAFA-5FF9E6044318}" srcOrd="1" destOrd="0" parTransId="{26123092-668A-45BE-A0D9-968F822DD32C}" sibTransId="{E9A6AEBB-2EB4-48CC-BB81-5E1BBC1501B3}"/>
    <dgm:cxn modelId="{D1194A39-CD5E-D941-82C5-52A2CF217694}" type="presOf" srcId="{64BC24C2-5176-44A7-A939-FEAB096C6326}" destId="{B3CA4F44-9FBA-6B44-90BA-30FFA0034CDE}" srcOrd="0" destOrd="0" presId="urn:microsoft.com/office/officeart/2005/8/layout/vList2"/>
    <dgm:cxn modelId="{B5C19351-5E90-4321-A892-C1DB1D68815E}" srcId="{64BC24C2-5176-44A7-A939-FEAB096C6326}" destId="{35A97939-6316-4ADC-8EDC-9326FDE19363}" srcOrd="0" destOrd="0" parTransId="{CF862C56-34BD-4C5F-9A16-F42A95AA1829}" sibTransId="{FE1D0028-8940-4B62-8924-AA4BDEFAA0A5}"/>
    <dgm:cxn modelId="{041739B7-DDBF-7B49-B24F-C7EEE987EE38}" type="presOf" srcId="{35A97939-6316-4ADC-8EDC-9326FDE19363}" destId="{68B62294-588D-4C4B-B9A9-D5530B90375E}" srcOrd="0" destOrd="0" presId="urn:microsoft.com/office/officeart/2005/8/layout/vList2"/>
    <dgm:cxn modelId="{A8922BD1-E881-4DF6-A344-593892DC55E9}" srcId="{64BC24C2-5176-44A7-A939-FEAB096C6326}" destId="{34AC6546-5BF5-4D0C-A41B-4FC30624FCB1}" srcOrd="2" destOrd="0" parTransId="{E97415D7-28A8-4815-8D5C-F3ADA9BD8F95}" sibTransId="{B6343A69-BC45-4A7E-93F5-8C5D5BCC23F9}"/>
    <dgm:cxn modelId="{0FDABBDD-53C3-0B4F-B16B-D86F013E4C18}" type="presOf" srcId="{A0A56400-8B9F-4D84-BAFA-5FF9E6044318}" destId="{17593039-D8E1-EB48-9FC2-4496BF559297}" srcOrd="0" destOrd="0" presId="urn:microsoft.com/office/officeart/2005/8/layout/vList2"/>
    <dgm:cxn modelId="{2F096BEE-3824-AE4A-ADA1-51159E5ACA56}" type="presOf" srcId="{34AC6546-5BF5-4D0C-A41B-4FC30624FCB1}" destId="{8F6D8153-F3E4-6244-B036-C013DA7D10E7}" srcOrd="0" destOrd="0" presId="urn:microsoft.com/office/officeart/2005/8/layout/vList2"/>
    <dgm:cxn modelId="{A2244C42-E197-5144-A0C9-2B56E5E2CA82}" type="presParOf" srcId="{B3CA4F44-9FBA-6B44-90BA-30FFA0034CDE}" destId="{68B62294-588D-4C4B-B9A9-D5530B90375E}" srcOrd="0" destOrd="0" presId="urn:microsoft.com/office/officeart/2005/8/layout/vList2"/>
    <dgm:cxn modelId="{730491B6-F8AE-CA42-AA61-173439980A72}" type="presParOf" srcId="{B3CA4F44-9FBA-6B44-90BA-30FFA0034CDE}" destId="{710A1CBC-5D8A-1D43-8F06-40C146E53903}" srcOrd="1" destOrd="0" presId="urn:microsoft.com/office/officeart/2005/8/layout/vList2"/>
    <dgm:cxn modelId="{7C1459E1-E58A-9243-8042-48F575A539E8}" type="presParOf" srcId="{B3CA4F44-9FBA-6B44-90BA-30FFA0034CDE}" destId="{17593039-D8E1-EB48-9FC2-4496BF559297}" srcOrd="2" destOrd="0" presId="urn:microsoft.com/office/officeart/2005/8/layout/vList2"/>
    <dgm:cxn modelId="{A3253BC1-B796-D048-ABB0-76A8C0BA0D8E}" type="presParOf" srcId="{B3CA4F44-9FBA-6B44-90BA-30FFA0034CDE}" destId="{F3DDD81D-88C9-D84D-952B-C69A091D4FCD}" srcOrd="3" destOrd="0" presId="urn:microsoft.com/office/officeart/2005/8/layout/vList2"/>
    <dgm:cxn modelId="{03D2FD34-A4AD-7B48-861A-834720ECE4E4}" type="presParOf" srcId="{B3CA4F44-9FBA-6B44-90BA-30FFA0034CDE}" destId="{8F6D8153-F3E4-6244-B036-C013DA7D10E7}"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E7F3CF29-FD2D-4501-91CB-C81DB5CA6A92}"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0760C38E-3467-42FA-BA46-FA9938E3F822}">
      <dgm:prSet/>
      <dgm:spPr/>
      <dgm:t>
        <a:bodyPr/>
        <a:lstStyle/>
        <a:p>
          <a:r>
            <a:rPr lang="en-GB"/>
            <a:t>http://ethicsunwrapped.utexas.edu/case-study/cyber-harassment</a:t>
          </a:r>
          <a:endParaRPr lang="en-US"/>
        </a:p>
      </dgm:t>
    </dgm:pt>
    <dgm:pt modelId="{7E5B83A3-B374-4B79-B4CF-2D84CFE58943}" type="parTrans" cxnId="{EB10BE97-32C7-4E3B-B87A-E3AD2D02A150}">
      <dgm:prSet/>
      <dgm:spPr/>
      <dgm:t>
        <a:bodyPr/>
        <a:lstStyle/>
        <a:p>
          <a:endParaRPr lang="en-US"/>
        </a:p>
      </dgm:t>
    </dgm:pt>
    <dgm:pt modelId="{7D541D5B-CF82-4E52-A98F-F41823D26B4D}" type="sibTrans" cxnId="{EB10BE97-32C7-4E3B-B87A-E3AD2D02A150}">
      <dgm:prSet/>
      <dgm:spPr/>
      <dgm:t>
        <a:bodyPr/>
        <a:lstStyle/>
        <a:p>
          <a:endParaRPr lang="en-US"/>
        </a:p>
      </dgm:t>
    </dgm:pt>
    <dgm:pt modelId="{2D0745E2-CDF4-4ABA-80E4-D280E95D227D}">
      <dgm:prSet/>
      <dgm:spPr/>
      <dgm:t>
        <a:bodyPr/>
        <a:lstStyle/>
        <a:p>
          <a:r>
            <a:rPr lang="en-GB"/>
            <a:t>https://moody.utexas.edu/sites/default/files/sites/communication.utexas.edu/files/attachments/tpsm/cs_Sacking_Social_Media_in_College_Sports.pdf</a:t>
          </a:r>
          <a:endParaRPr lang="en-US"/>
        </a:p>
      </dgm:t>
    </dgm:pt>
    <dgm:pt modelId="{17F9B808-6021-44E9-81DE-1E251658BE8A}" type="parTrans" cxnId="{CC35A988-37D5-4706-98EB-F48B7E10A72A}">
      <dgm:prSet/>
      <dgm:spPr/>
      <dgm:t>
        <a:bodyPr/>
        <a:lstStyle/>
        <a:p>
          <a:endParaRPr lang="en-US"/>
        </a:p>
      </dgm:t>
    </dgm:pt>
    <dgm:pt modelId="{94B2A1A6-6743-48BC-81AA-B05569BDE526}" type="sibTrans" cxnId="{CC35A988-37D5-4706-98EB-F48B7E10A72A}">
      <dgm:prSet/>
      <dgm:spPr/>
      <dgm:t>
        <a:bodyPr/>
        <a:lstStyle/>
        <a:p>
          <a:endParaRPr lang="en-US"/>
        </a:p>
      </dgm:t>
    </dgm:pt>
    <dgm:pt modelId="{19FC2846-7631-4846-A0F2-F13E4C7B0AE1}" type="pres">
      <dgm:prSet presAssocID="{E7F3CF29-FD2D-4501-91CB-C81DB5CA6A92}" presName="root" presStyleCnt="0">
        <dgm:presLayoutVars>
          <dgm:dir/>
          <dgm:resizeHandles val="exact"/>
        </dgm:presLayoutVars>
      </dgm:prSet>
      <dgm:spPr/>
    </dgm:pt>
    <dgm:pt modelId="{E094911C-1C95-44BE-8724-68200A16A6D5}" type="pres">
      <dgm:prSet presAssocID="{0760C38E-3467-42FA-BA46-FA9938E3F822}" presName="compNode" presStyleCnt="0"/>
      <dgm:spPr/>
    </dgm:pt>
    <dgm:pt modelId="{BAF2A07B-BBBC-4849-88F9-A7E8B35339BA}" type="pres">
      <dgm:prSet presAssocID="{0760C38E-3467-42FA-BA46-FA9938E3F822}" presName="bgRect" presStyleLbl="bgShp" presStyleIdx="0" presStyleCnt="2"/>
      <dgm:spPr/>
    </dgm:pt>
    <dgm:pt modelId="{9EE1AA3D-8F5E-42B3-BD26-8FE83609E30D}" type="pres">
      <dgm:prSet presAssocID="{0760C38E-3467-42FA-BA46-FA9938E3F822}"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rker"/>
        </a:ext>
      </dgm:extLst>
    </dgm:pt>
    <dgm:pt modelId="{CD99C5C0-7E85-4AAA-8C5A-5E357CDB6E8B}" type="pres">
      <dgm:prSet presAssocID="{0760C38E-3467-42FA-BA46-FA9938E3F822}" presName="spaceRect" presStyleCnt="0"/>
      <dgm:spPr/>
    </dgm:pt>
    <dgm:pt modelId="{E35C324A-823D-4233-ABFA-2CEF32558C8B}" type="pres">
      <dgm:prSet presAssocID="{0760C38E-3467-42FA-BA46-FA9938E3F822}" presName="parTx" presStyleLbl="revTx" presStyleIdx="0" presStyleCnt="2">
        <dgm:presLayoutVars>
          <dgm:chMax val="0"/>
          <dgm:chPref val="0"/>
        </dgm:presLayoutVars>
      </dgm:prSet>
      <dgm:spPr/>
    </dgm:pt>
    <dgm:pt modelId="{BDFA0D16-87A6-413D-88BF-5EA90B94976E}" type="pres">
      <dgm:prSet presAssocID="{7D541D5B-CF82-4E52-A98F-F41823D26B4D}" presName="sibTrans" presStyleCnt="0"/>
      <dgm:spPr/>
    </dgm:pt>
    <dgm:pt modelId="{4E6D7FFC-2F25-4B2C-860E-B1C18170770B}" type="pres">
      <dgm:prSet presAssocID="{2D0745E2-CDF4-4ABA-80E4-D280E95D227D}" presName="compNode" presStyleCnt="0"/>
      <dgm:spPr/>
    </dgm:pt>
    <dgm:pt modelId="{CA76DA11-7171-4377-B82D-F48926959530}" type="pres">
      <dgm:prSet presAssocID="{2D0745E2-CDF4-4ABA-80E4-D280E95D227D}" presName="bgRect" presStyleLbl="bgShp" presStyleIdx="1" presStyleCnt="2"/>
      <dgm:spPr/>
    </dgm:pt>
    <dgm:pt modelId="{2836480A-8EE9-480A-B60C-458997C045B5}" type="pres">
      <dgm:prSet presAssocID="{2D0745E2-CDF4-4ABA-80E4-D280E95D227D}"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ap with pin"/>
        </a:ext>
      </dgm:extLst>
    </dgm:pt>
    <dgm:pt modelId="{E5408D9A-A1E8-4266-B310-B2CD72560E05}" type="pres">
      <dgm:prSet presAssocID="{2D0745E2-CDF4-4ABA-80E4-D280E95D227D}" presName="spaceRect" presStyleCnt="0"/>
      <dgm:spPr/>
    </dgm:pt>
    <dgm:pt modelId="{11B79A23-5C65-49CA-9258-855CF0E0F506}" type="pres">
      <dgm:prSet presAssocID="{2D0745E2-CDF4-4ABA-80E4-D280E95D227D}" presName="parTx" presStyleLbl="revTx" presStyleIdx="1" presStyleCnt="2">
        <dgm:presLayoutVars>
          <dgm:chMax val="0"/>
          <dgm:chPref val="0"/>
        </dgm:presLayoutVars>
      </dgm:prSet>
      <dgm:spPr/>
    </dgm:pt>
  </dgm:ptLst>
  <dgm:cxnLst>
    <dgm:cxn modelId="{71D02604-344B-4772-9C86-5EDD18449F37}" type="presOf" srcId="{E7F3CF29-FD2D-4501-91CB-C81DB5CA6A92}" destId="{19FC2846-7631-4846-A0F2-F13E4C7B0AE1}" srcOrd="0" destOrd="0" presId="urn:microsoft.com/office/officeart/2018/2/layout/IconVerticalSolidList"/>
    <dgm:cxn modelId="{65AAC177-3225-451D-9C56-8A9BBED5F3F2}" type="presOf" srcId="{2D0745E2-CDF4-4ABA-80E4-D280E95D227D}" destId="{11B79A23-5C65-49CA-9258-855CF0E0F506}" srcOrd="0" destOrd="0" presId="urn:microsoft.com/office/officeart/2018/2/layout/IconVerticalSolidList"/>
    <dgm:cxn modelId="{CC35A988-37D5-4706-98EB-F48B7E10A72A}" srcId="{E7F3CF29-FD2D-4501-91CB-C81DB5CA6A92}" destId="{2D0745E2-CDF4-4ABA-80E4-D280E95D227D}" srcOrd="1" destOrd="0" parTransId="{17F9B808-6021-44E9-81DE-1E251658BE8A}" sibTransId="{94B2A1A6-6743-48BC-81AA-B05569BDE526}"/>
    <dgm:cxn modelId="{EB10BE97-32C7-4E3B-B87A-E3AD2D02A150}" srcId="{E7F3CF29-FD2D-4501-91CB-C81DB5CA6A92}" destId="{0760C38E-3467-42FA-BA46-FA9938E3F822}" srcOrd="0" destOrd="0" parTransId="{7E5B83A3-B374-4B79-B4CF-2D84CFE58943}" sibTransId="{7D541D5B-CF82-4E52-A98F-F41823D26B4D}"/>
    <dgm:cxn modelId="{14FC37B2-60CA-4A5C-90EF-FDC8A756B444}" type="presOf" srcId="{0760C38E-3467-42FA-BA46-FA9938E3F822}" destId="{E35C324A-823D-4233-ABFA-2CEF32558C8B}" srcOrd="0" destOrd="0" presId="urn:microsoft.com/office/officeart/2018/2/layout/IconVerticalSolidList"/>
    <dgm:cxn modelId="{6B1C2675-698E-47DA-9403-DA51FF44EA8E}" type="presParOf" srcId="{19FC2846-7631-4846-A0F2-F13E4C7B0AE1}" destId="{E094911C-1C95-44BE-8724-68200A16A6D5}" srcOrd="0" destOrd="0" presId="urn:microsoft.com/office/officeart/2018/2/layout/IconVerticalSolidList"/>
    <dgm:cxn modelId="{3A3866C9-C529-40FD-B901-43857B7B24D1}" type="presParOf" srcId="{E094911C-1C95-44BE-8724-68200A16A6D5}" destId="{BAF2A07B-BBBC-4849-88F9-A7E8B35339BA}" srcOrd="0" destOrd="0" presId="urn:microsoft.com/office/officeart/2018/2/layout/IconVerticalSolidList"/>
    <dgm:cxn modelId="{EBAB24B0-C625-4990-AF8F-B5E2AEE4B7AB}" type="presParOf" srcId="{E094911C-1C95-44BE-8724-68200A16A6D5}" destId="{9EE1AA3D-8F5E-42B3-BD26-8FE83609E30D}" srcOrd="1" destOrd="0" presId="urn:microsoft.com/office/officeart/2018/2/layout/IconVerticalSolidList"/>
    <dgm:cxn modelId="{5AF43364-11BB-4C35-B7F5-06CD7DD1036D}" type="presParOf" srcId="{E094911C-1C95-44BE-8724-68200A16A6D5}" destId="{CD99C5C0-7E85-4AAA-8C5A-5E357CDB6E8B}" srcOrd="2" destOrd="0" presId="urn:microsoft.com/office/officeart/2018/2/layout/IconVerticalSolidList"/>
    <dgm:cxn modelId="{3A8617C1-8F0F-49C2-B7A2-659AA07501B8}" type="presParOf" srcId="{E094911C-1C95-44BE-8724-68200A16A6D5}" destId="{E35C324A-823D-4233-ABFA-2CEF32558C8B}" srcOrd="3" destOrd="0" presId="urn:microsoft.com/office/officeart/2018/2/layout/IconVerticalSolidList"/>
    <dgm:cxn modelId="{F9DBAF43-CC17-458D-BFD0-9369464893B9}" type="presParOf" srcId="{19FC2846-7631-4846-A0F2-F13E4C7B0AE1}" destId="{BDFA0D16-87A6-413D-88BF-5EA90B94976E}" srcOrd="1" destOrd="0" presId="urn:microsoft.com/office/officeart/2018/2/layout/IconVerticalSolidList"/>
    <dgm:cxn modelId="{EC0D4615-DD88-4CC0-B1AB-50C75B4E38F8}" type="presParOf" srcId="{19FC2846-7631-4846-A0F2-F13E4C7B0AE1}" destId="{4E6D7FFC-2F25-4B2C-860E-B1C18170770B}" srcOrd="2" destOrd="0" presId="urn:microsoft.com/office/officeart/2018/2/layout/IconVerticalSolidList"/>
    <dgm:cxn modelId="{3B088990-A2E4-4067-8A43-2C9226AE9880}" type="presParOf" srcId="{4E6D7FFC-2F25-4B2C-860E-B1C18170770B}" destId="{CA76DA11-7171-4377-B82D-F48926959530}" srcOrd="0" destOrd="0" presId="urn:microsoft.com/office/officeart/2018/2/layout/IconVerticalSolidList"/>
    <dgm:cxn modelId="{073263D8-5124-4FB2-9435-2188F224F5AE}" type="presParOf" srcId="{4E6D7FFC-2F25-4B2C-860E-B1C18170770B}" destId="{2836480A-8EE9-480A-B60C-458997C045B5}" srcOrd="1" destOrd="0" presId="urn:microsoft.com/office/officeart/2018/2/layout/IconVerticalSolidList"/>
    <dgm:cxn modelId="{70FB1B41-5538-492C-AF37-0F2ED563596C}" type="presParOf" srcId="{4E6D7FFC-2F25-4B2C-860E-B1C18170770B}" destId="{E5408D9A-A1E8-4266-B310-B2CD72560E05}" srcOrd="2" destOrd="0" presId="urn:microsoft.com/office/officeart/2018/2/layout/IconVerticalSolidList"/>
    <dgm:cxn modelId="{142B8845-38F5-4B24-B7BE-BDEEBF30CD77}" type="presParOf" srcId="{4E6D7FFC-2F25-4B2C-860E-B1C18170770B}" destId="{11B79A23-5C65-49CA-9258-855CF0E0F50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1C1E8368-22C8-4C16-B8DF-EB84D07CFDD3}"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18E42634-F08C-441C-98EF-4D8F476BF24D}">
      <dgm:prSet/>
      <dgm:spPr/>
      <dgm:t>
        <a:bodyPr/>
        <a:lstStyle/>
        <a:p>
          <a:r>
            <a:rPr lang="en-GB"/>
            <a:t>Problem areas affect users and challenge the role of technology and social media providers that are profit-oriented companies.</a:t>
          </a:r>
          <a:endParaRPr lang="en-US"/>
        </a:p>
      </dgm:t>
    </dgm:pt>
    <dgm:pt modelId="{90558BC9-DBE7-4C50-9A7D-F20F4E9F2213}" type="parTrans" cxnId="{5335123B-DCD5-4DA7-AA6B-4EED479BC5EF}">
      <dgm:prSet/>
      <dgm:spPr/>
      <dgm:t>
        <a:bodyPr/>
        <a:lstStyle/>
        <a:p>
          <a:endParaRPr lang="en-US"/>
        </a:p>
      </dgm:t>
    </dgm:pt>
    <dgm:pt modelId="{2DF2A758-4C17-4233-BD39-9B2ABE26AFE0}" type="sibTrans" cxnId="{5335123B-DCD5-4DA7-AA6B-4EED479BC5EF}">
      <dgm:prSet/>
      <dgm:spPr/>
      <dgm:t>
        <a:bodyPr/>
        <a:lstStyle/>
        <a:p>
          <a:endParaRPr lang="en-US"/>
        </a:p>
      </dgm:t>
    </dgm:pt>
    <dgm:pt modelId="{37551269-3614-42FF-BE1A-9E30ADECE82B}">
      <dgm:prSet/>
      <dgm:spPr/>
      <dgm:t>
        <a:bodyPr/>
        <a:lstStyle/>
        <a:p>
          <a:r>
            <a:rPr lang="en-GB"/>
            <a:t>Also there is an argument that social media sites have responsibilities towards users and broader society. </a:t>
          </a:r>
          <a:endParaRPr lang="en-US"/>
        </a:p>
      </dgm:t>
    </dgm:pt>
    <dgm:pt modelId="{C5EB93A3-A332-4817-9B4F-6995195E0F3E}" type="parTrans" cxnId="{F927D1E2-04F2-4F70-842B-46D0A0F91EEA}">
      <dgm:prSet/>
      <dgm:spPr/>
      <dgm:t>
        <a:bodyPr/>
        <a:lstStyle/>
        <a:p>
          <a:endParaRPr lang="en-US"/>
        </a:p>
      </dgm:t>
    </dgm:pt>
    <dgm:pt modelId="{ED55B56C-882E-4068-A0DF-E414B0BC3471}" type="sibTrans" cxnId="{F927D1E2-04F2-4F70-842B-46D0A0F91EEA}">
      <dgm:prSet/>
      <dgm:spPr/>
      <dgm:t>
        <a:bodyPr/>
        <a:lstStyle/>
        <a:p>
          <a:endParaRPr lang="en-US"/>
        </a:p>
      </dgm:t>
    </dgm:pt>
    <dgm:pt modelId="{8F654A7C-2287-4FE5-B819-8C0F8E24698D}">
      <dgm:prSet/>
      <dgm:spPr/>
      <dgm:t>
        <a:bodyPr/>
        <a:lstStyle/>
        <a:p>
          <a:r>
            <a:rPr lang="en-GB"/>
            <a:t>The questions of what the responsibilities of social media sites are is the core of this part of the module. </a:t>
          </a:r>
          <a:endParaRPr lang="en-US"/>
        </a:p>
      </dgm:t>
    </dgm:pt>
    <dgm:pt modelId="{74F3A443-6F11-495A-B547-844AE6675CE7}" type="parTrans" cxnId="{72E95E02-A3ED-4025-92DA-05BBFF7F6130}">
      <dgm:prSet/>
      <dgm:spPr/>
      <dgm:t>
        <a:bodyPr/>
        <a:lstStyle/>
        <a:p>
          <a:endParaRPr lang="en-US"/>
        </a:p>
      </dgm:t>
    </dgm:pt>
    <dgm:pt modelId="{494B6606-3EEF-46D0-80E6-C186AE9196AF}" type="sibTrans" cxnId="{72E95E02-A3ED-4025-92DA-05BBFF7F6130}">
      <dgm:prSet/>
      <dgm:spPr/>
      <dgm:t>
        <a:bodyPr/>
        <a:lstStyle/>
        <a:p>
          <a:endParaRPr lang="en-US"/>
        </a:p>
      </dgm:t>
    </dgm:pt>
    <dgm:pt modelId="{950DA749-E73A-ED4E-B9D7-BB7B2A307E02}" type="pres">
      <dgm:prSet presAssocID="{1C1E8368-22C8-4C16-B8DF-EB84D07CFDD3}" presName="linear" presStyleCnt="0">
        <dgm:presLayoutVars>
          <dgm:animLvl val="lvl"/>
          <dgm:resizeHandles val="exact"/>
        </dgm:presLayoutVars>
      </dgm:prSet>
      <dgm:spPr/>
    </dgm:pt>
    <dgm:pt modelId="{E3C5D522-5462-4E48-A375-2A557130BEE1}" type="pres">
      <dgm:prSet presAssocID="{18E42634-F08C-441C-98EF-4D8F476BF24D}" presName="parentText" presStyleLbl="node1" presStyleIdx="0" presStyleCnt="3">
        <dgm:presLayoutVars>
          <dgm:chMax val="0"/>
          <dgm:bulletEnabled val="1"/>
        </dgm:presLayoutVars>
      </dgm:prSet>
      <dgm:spPr/>
    </dgm:pt>
    <dgm:pt modelId="{C5C7D388-4FBD-AA4B-8DB0-B90344F93D76}" type="pres">
      <dgm:prSet presAssocID="{2DF2A758-4C17-4233-BD39-9B2ABE26AFE0}" presName="spacer" presStyleCnt="0"/>
      <dgm:spPr/>
    </dgm:pt>
    <dgm:pt modelId="{FBAA7614-0B19-4341-9A2C-F8B31B92D2A4}" type="pres">
      <dgm:prSet presAssocID="{37551269-3614-42FF-BE1A-9E30ADECE82B}" presName="parentText" presStyleLbl="node1" presStyleIdx="1" presStyleCnt="3">
        <dgm:presLayoutVars>
          <dgm:chMax val="0"/>
          <dgm:bulletEnabled val="1"/>
        </dgm:presLayoutVars>
      </dgm:prSet>
      <dgm:spPr/>
    </dgm:pt>
    <dgm:pt modelId="{C042F509-6340-9E45-ADC3-BE2598450309}" type="pres">
      <dgm:prSet presAssocID="{ED55B56C-882E-4068-A0DF-E414B0BC3471}" presName="spacer" presStyleCnt="0"/>
      <dgm:spPr/>
    </dgm:pt>
    <dgm:pt modelId="{0E3E45B8-018A-364B-8CE6-7305CFA5F2F7}" type="pres">
      <dgm:prSet presAssocID="{8F654A7C-2287-4FE5-B819-8C0F8E24698D}" presName="parentText" presStyleLbl="node1" presStyleIdx="2" presStyleCnt="3">
        <dgm:presLayoutVars>
          <dgm:chMax val="0"/>
          <dgm:bulletEnabled val="1"/>
        </dgm:presLayoutVars>
      </dgm:prSet>
      <dgm:spPr/>
    </dgm:pt>
  </dgm:ptLst>
  <dgm:cxnLst>
    <dgm:cxn modelId="{72E95E02-A3ED-4025-92DA-05BBFF7F6130}" srcId="{1C1E8368-22C8-4C16-B8DF-EB84D07CFDD3}" destId="{8F654A7C-2287-4FE5-B819-8C0F8E24698D}" srcOrd="2" destOrd="0" parTransId="{74F3A443-6F11-495A-B547-844AE6675CE7}" sibTransId="{494B6606-3EEF-46D0-80E6-C186AE9196AF}"/>
    <dgm:cxn modelId="{C94C8F20-0081-F04A-B31D-07AA82E3C0B3}" type="presOf" srcId="{37551269-3614-42FF-BE1A-9E30ADECE82B}" destId="{FBAA7614-0B19-4341-9A2C-F8B31B92D2A4}" srcOrd="0" destOrd="0" presId="urn:microsoft.com/office/officeart/2005/8/layout/vList2"/>
    <dgm:cxn modelId="{4C50F428-695D-964B-A372-2F199BD79020}" type="presOf" srcId="{8F654A7C-2287-4FE5-B819-8C0F8E24698D}" destId="{0E3E45B8-018A-364B-8CE6-7305CFA5F2F7}" srcOrd="0" destOrd="0" presId="urn:microsoft.com/office/officeart/2005/8/layout/vList2"/>
    <dgm:cxn modelId="{5335123B-DCD5-4DA7-AA6B-4EED479BC5EF}" srcId="{1C1E8368-22C8-4C16-B8DF-EB84D07CFDD3}" destId="{18E42634-F08C-441C-98EF-4D8F476BF24D}" srcOrd="0" destOrd="0" parTransId="{90558BC9-DBE7-4C50-9A7D-F20F4E9F2213}" sibTransId="{2DF2A758-4C17-4233-BD39-9B2ABE26AFE0}"/>
    <dgm:cxn modelId="{2B9D3787-48B8-B340-96E8-AD0359050E58}" type="presOf" srcId="{18E42634-F08C-441C-98EF-4D8F476BF24D}" destId="{E3C5D522-5462-4E48-A375-2A557130BEE1}" srcOrd="0" destOrd="0" presId="urn:microsoft.com/office/officeart/2005/8/layout/vList2"/>
    <dgm:cxn modelId="{963E0191-A7D8-6445-B1DF-56A4C2C2E802}" type="presOf" srcId="{1C1E8368-22C8-4C16-B8DF-EB84D07CFDD3}" destId="{950DA749-E73A-ED4E-B9D7-BB7B2A307E02}" srcOrd="0" destOrd="0" presId="urn:microsoft.com/office/officeart/2005/8/layout/vList2"/>
    <dgm:cxn modelId="{F927D1E2-04F2-4F70-842B-46D0A0F91EEA}" srcId="{1C1E8368-22C8-4C16-B8DF-EB84D07CFDD3}" destId="{37551269-3614-42FF-BE1A-9E30ADECE82B}" srcOrd="1" destOrd="0" parTransId="{C5EB93A3-A332-4817-9B4F-6995195E0F3E}" sibTransId="{ED55B56C-882E-4068-A0DF-E414B0BC3471}"/>
    <dgm:cxn modelId="{C238807A-FF11-5945-98A9-666682C774C2}" type="presParOf" srcId="{950DA749-E73A-ED4E-B9D7-BB7B2A307E02}" destId="{E3C5D522-5462-4E48-A375-2A557130BEE1}" srcOrd="0" destOrd="0" presId="urn:microsoft.com/office/officeart/2005/8/layout/vList2"/>
    <dgm:cxn modelId="{B65C18F9-FF78-D949-84F7-652DE8B0F775}" type="presParOf" srcId="{950DA749-E73A-ED4E-B9D7-BB7B2A307E02}" destId="{C5C7D388-4FBD-AA4B-8DB0-B90344F93D76}" srcOrd="1" destOrd="0" presId="urn:microsoft.com/office/officeart/2005/8/layout/vList2"/>
    <dgm:cxn modelId="{5D989484-F027-E341-B779-CB6812FDAA09}" type="presParOf" srcId="{950DA749-E73A-ED4E-B9D7-BB7B2A307E02}" destId="{FBAA7614-0B19-4341-9A2C-F8B31B92D2A4}" srcOrd="2" destOrd="0" presId="urn:microsoft.com/office/officeart/2005/8/layout/vList2"/>
    <dgm:cxn modelId="{0BA5415E-736D-C748-970A-FBB7F6AEE86B}" type="presParOf" srcId="{950DA749-E73A-ED4E-B9D7-BB7B2A307E02}" destId="{C042F509-6340-9E45-ADC3-BE2598450309}" srcOrd="3" destOrd="0" presId="urn:microsoft.com/office/officeart/2005/8/layout/vList2"/>
    <dgm:cxn modelId="{A777A465-DBDE-E24F-AD78-08D6E720DEFF}" type="presParOf" srcId="{950DA749-E73A-ED4E-B9D7-BB7B2A307E02}" destId="{0E3E45B8-018A-364B-8CE6-7305CFA5F2F7}"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73372BE0-B26E-4A0F-BE3E-566DDAF5BB7B}"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DFD9B113-6D18-4DE7-BB96-FE42F0D98C44}">
      <dgm:prSet/>
      <dgm:spPr/>
      <dgm:t>
        <a:bodyPr/>
        <a:lstStyle/>
        <a:p>
          <a:r>
            <a:rPr lang="en-GB"/>
            <a:t>Google effectively shut down its Chinese operations after it discovered a cyberattack from within the country that targeted it and dozens of other companies. </a:t>
          </a:r>
          <a:endParaRPr lang="en-US"/>
        </a:p>
      </dgm:t>
    </dgm:pt>
    <dgm:pt modelId="{6B18721B-97F1-4F79-9AB5-86F4EAE8C1C6}" type="parTrans" cxnId="{D04767F2-9F64-40BF-9FE2-0AE26D78D287}">
      <dgm:prSet/>
      <dgm:spPr/>
      <dgm:t>
        <a:bodyPr/>
        <a:lstStyle/>
        <a:p>
          <a:endParaRPr lang="en-US"/>
        </a:p>
      </dgm:t>
    </dgm:pt>
    <dgm:pt modelId="{793EEBE9-1831-4C98-8079-3A9A32E6B878}" type="sibTrans" cxnId="{D04767F2-9F64-40BF-9FE2-0AE26D78D287}">
      <dgm:prSet/>
      <dgm:spPr/>
      <dgm:t>
        <a:bodyPr/>
        <a:lstStyle/>
        <a:p>
          <a:endParaRPr lang="en-US"/>
        </a:p>
      </dgm:t>
    </dgm:pt>
    <dgm:pt modelId="{89F24D0E-8347-454D-B383-47407DE8C22C}">
      <dgm:prSet/>
      <dgm:spPr/>
      <dgm:t>
        <a:bodyPr/>
        <a:lstStyle/>
        <a:p>
          <a:r>
            <a:rPr lang="en-GB"/>
            <a:t>And while investigating the attack, Google found that the Gmail accounts of a number of Chinese human-rights activists had been hacked.</a:t>
          </a:r>
          <a:endParaRPr lang="en-US"/>
        </a:p>
      </dgm:t>
    </dgm:pt>
    <dgm:pt modelId="{31CD8B4F-6FAF-490C-804F-E1FBFF9C9D70}" type="parTrans" cxnId="{FC5EDB3C-16A4-4F44-AAFF-B90C5EC812A1}">
      <dgm:prSet/>
      <dgm:spPr/>
      <dgm:t>
        <a:bodyPr/>
        <a:lstStyle/>
        <a:p>
          <a:endParaRPr lang="en-US"/>
        </a:p>
      </dgm:t>
    </dgm:pt>
    <dgm:pt modelId="{36B03A47-672C-42D1-86FB-FC032CC3B762}" type="sibTrans" cxnId="{FC5EDB3C-16A4-4F44-AAFF-B90C5EC812A1}">
      <dgm:prSet/>
      <dgm:spPr/>
      <dgm:t>
        <a:bodyPr/>
        <a:lstStyle/>
        <a:p>
          <a:endParaRPr lang="en-US"/>
        </a:p>
      </dgm:t>
    </dgm:pt>
    <dgm:pt modelId="{CA37C0FC-98F6-0D42-BE55-CEC9185A3293}" type="pres">
      <dgm:prSet presAssocID="{73372BE0-B26E-4A0F-BE3E-566DDAF5BB7B}" presName="linear" presStyleCnt="0">
        <dgm:presLayoutVars>
          <dgm:animLvl val="lvl"/>
          <dgm:resizeHandles val="exact"/>
        </dgm:presLayoutVars>
      </dgm:prSet>
      <dgm:spPr/>
    </dgm:pt>
    <dgm:pt modelId="{C811B34C-E9CA-744C-A0F7-0A8C0940D602}" type="pres">
      <dgm:prSet presAssocID="{DFD9B113-6D18-4DE7-BB96-FE42F0D98C44}" presName="parentText" presStyleLbl="node1" presStyleIdx="0" presStyleCnt="2">
        <dgm:presLayoutVars>
          <dgm:chMax val="0"/>
          <dgm:bulletEnabled val="1"/>
        </dgm:presLayoutVars>
      </dgm:prSet>
      <dgm:spPr/>
    </dgm:pt>
    <dgm:pt modelId="{D7818708-9107-1645-BB2C-9CDCEA189112}" type="pres">
      <dgm:prSet presAssocID="{793EEBE9-1831-4C98-8079-3A9A32E6B878}" presName="spacer" presStyleCnt="0"/>
      <dgm:spPr/>
    </dgm:pt>
    <dgm:pt modelId="{00B5244C-7B4B-D341-B498-72B5AD3E08E9}" type="pres">
      <dgm:prSet presAssocID="{89F24D0E-8347-454D-B383-47407DE8C22C}" presName="parentText" presStyleLbl="node1" presStyleIdx="1" presStyleCnt="2">
        <dgm:presLayoutVars>
          <dgm:chMax val="0"/>
          <dgm:bulletEnabled val="1"/>
        </dgm:presLayoutVars>
      </dgm:prSet>
      <dgm:spPr/>
    </dgm:pt>
  </dgm:ptLst>
  <dgm:cxnLst>
    <dgm:cxn modelId="{FC5EDB3C-16A4-4F44-AAFF-B90C5EC812A1}" srcId="{73372BE0-B26E-4A0F-BE3E-566DDAF5BB7B}" destId="{89F24D0E-8347-454D-B383-47407DE8C22C}" srcOrd="1" destOrd="0" parTransId="{31CD8B4F-6FAF-490C-804F-E1FBFF9C9D70}" sibTransId="{36B03A47-672C-42D1-86FB-FC032CC3B762}"/>
    <dgm:cxn modelId="{21DE1E57-A7CE-754B-BE15-46E2BCC4A82F}" type="presOf" srcId="{73372BE0-B26E-4A0F-BE3E-566DDAF5BB7B}" destId="{CA37C0FC-98F6-0D42-BE55-CEC9185A3293}" srcOrd="0" destOrd="0" presId="urn:microsoft.com/office/officeart/2005/8/layout/vList2"/>
    <dgm:cxn modelId="{8D6FA295-72C8-784C-A1F3-8C38F4AFC2D9}" type="presOf" srcId="{89F24D0E-8347-454D-B383-47407DE8C22C}" destId="{00B5244C-7B4B-D341-B498-72B5AD3E08E9}" srcOrd="0" destOrd="0" presId="urn:microsoft.com/office/officeart/2005/8/layout/vList2"/>
    <dgm:cxn modelId="{6F9305D8-D95D-934D-8A7E-1C5B1DA33C06}" type="presOf" srcId="{DFD9B113-6D18-4DE7-BB96-FE42F0D98C44}" destId="{C811B34C-E9CA-744C-A0F7-0A8C0940D602}" srcOrd="0" destOrd="0" presId="urn:microsoft.com/office/officeart/2005/8/layout/vList2"/>
    <dgm:cxn modelId="{D04767F2-9F64-40BF-9FE2-0AE26D78D287}" srcId="{73372BE0-B26E-4A0F-BE3E-566DDAF5BB7B}" destId="{DFD9B113-6D18-4DE7-BB96-FE42F0D98C44}" srcOrd="0" destOrd="0" parTransId="{6B18721B-97F1-4F79-9AB5-86F4EAE8C1C6}" sibTransId="{793EEBE9-1831-4C98-8079-3A9A32E6B878}"/>
    <dgm:cxn modelId="{94DA293D-E916-8F41-A96E-000061D8B41F}" type="presParOf" srcId="{CA37C0FC-98F6-0D42-BE55-CEC9185A3293}" destId="{C811B34C-E9CA-744C-A0F7-0A8C0940D602}" srcOrd="0" destOrd="0" presId="urn:microsoft.com/office/officeart/2005/8/layout/vList2"/>
    <dgm:cxn modelId="{D10B4F4E-7E03-E84D-BD21-0E6E420420F6}" type="presParOf" srcId="{CA37C0FC-98F6-0D42-BE55-CEC9185A3293}" destId="{D7818708-9107-1645-BB2C-9CDCEA189112}" srcOrd="1" destOrd="0" presId="urn:microsoft.com/office/officeart/2005/8/layout/vList2"/>
    <dgm:cxn modelId="{C49A9C96-021D-6B46-98C4-1A3D8AF9FE75}" type="presParOf" srcId="{CA37C0FC-98F6-0D42-BE55-CEC9185A3293}" destId="{00B5244C-7B4B-D341-B498-72B5AD3E08E9}"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7611EA6E-C52A-4EE3-AC2B-7AA7B744E97E}"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FF0D4E8D-4399-44F8-87C2-28A292F38072}">
      <dgm:prSet/>
      <dgm:spPr/>
      <dgm:t>
        <a:bodyPr/>
        <a:lstStyle/>
        <a:p>
          <a:r>
            <a:rPr lang="en-GB"/>
            <a:t>It offered a version of its services that conformed to the government’s oppressive censorship policies. </a:t>
          </a:r>
          <a:endParaRPr lang="en-US"/>
        </a:p>
      </dgm:t>
    </dgm:pt>
    <dgm:pt modelId="{5F329F8E-93D3-41CF-AD57-40F2C20622A1}" type="parTrans" cxnId="{9811FCC6-0F79-4002-AFCA-611E90839AF4}">
      <dgm:prSet/>
      <dgm:spPr/>
      <dgm:t>
        <a:bodyPr/>
        <a:lstStyle/>
        <a:p>
          <a:endParaRPr lang="en-US"/>
        </a:p>
      </dgm:t>
    </dgm:pt>
    <dgm:pt modelId="{9A9D32F1-A57B-4B25-B931-ABC71D7141FB}" type="sibTrans" cxnId="{9811FCC6-0F79-4002-AFCA-611E90839AF4}">
      <dgm:prSet/>
      <dgm:spPr/>
      <dgm:t>
        <a:bodyPr/>
        <a:lstStyle/>
        <a:p>
          <a:endParaRPr lang="en-US"/>
        </a:p>
      </dgm:t>
    </dgm:pt>
    <dgm:pt modelId="{75F710A4-0B9E-45D9-93D5-66B4CEB908D6}">
      <dgm:prSet/>
      <dgm:spPr/>
      <dgm:t>
        <a:bodyPr/>
        <a:lstStyle/>
        <a:p>
          <a:r>
            <a:rPr lang="en-GB"/>
            <a:t>At the time, Google officials said they had decided that the most ethical option was to offer some services—albeit restricted by China’s censors—to the enormous Chinese market, rather than leave millions of Internet users with limited access to information.</a:t>
          </a:r>
          <a:endParaRPr lang="en-US"/>
        </a:p>
      </dgm:t>
    </dgm:pt>
    <dgm:pt modelId="{FCAA4B62-CFA2-43C4-9EEE-ECFCF02E690A}" type="parTrans" cxnId="{9D93D9A0-19AC-415E-A5AB-CE938D00662E}">
      <dgm:prSet/>
      <dgm:spPr/>
      <dgm:t>
        <a:bodyPr/>
        <a:lstStyle/>
        <a:p>
          <a:endParaRPr lang="en-US"/>
        </a:p>
      </dgm:t>
    </dgm:pt>
    <dgm:pt modelId="{888B0F05-1912-4640-BBBD-65ED90586DBB}" type="sibTrans" cxnId="{9D93D9A0-19AC-415E-A5AB-CE938D00662E}">
      <dgm:prSet/>
      <dgm:spPr/>
      <dgm:t>
        <a:bodyPr/>
        <a:lstStyle/>
        <a:p>
          <a:endParaRPr lang="en-US"/>
        </a:p>
      </dgm:t>
    </dgm:pt>
    <dgm:pt modelId="{366D588A-3E00-4136-8846-C4AAFD485855}" type="pres">
      <dgm:prSet presAssocID="{7611EA6E-C52A-4EE3-AC2B-7AA7B744E97E}" presName="root" presStyleCnt="0">
        <dgm:presLayoutVars>
          <dgm:dir/>
          <dgm:resizeHandles val="exact"/>
        </dgm:presLayoutVars>
      </dgm:prSet>
      <dgm:spPr/>
    </dgm:pt>
    <dgm:pt modelId="{6B61E2F5-A440-4AB3-8E21-84CC488C4EF3}" type="pres">
      <dgm:prSet presAssocID="{FF0D4E8D-4399-44F8-87C2-28A292F38072}" presName="compNode" presStyleCnt="0"/>
      <dgm:spPr/>
    </dgm:pt>
    <dgm:pt modelId="{2080F474-1AA8-43E6-9460-DEB4A29FF8D9}" type="pres">
      <dgm:prSet presAssocID="{FF0D4E8D-4399-44F8-87C2-28A292F38072}" presName="bgRect" presStyleLbl="bgShp" presStyleIdx="0" presStyleCnt="2"/>
      <dgm:spPr/>
    </dgm:pt>
    <dgm:pt modelId="{647FC8FB-BF17-46DD-B124-C4A9E4956C8D}" type="pres">
      <dgm:prSet presAssocID="{FF0D4E8D-4399-44F8-87C2-28A292F38072}"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Judge"/>
        </a:ext>
      </dgm:extLst>
    </dgm:pt>
    <dgm:pt modelId="{8F5FF831-7491-43FF-A9F5-62D2B842EA59}" type="pres">
      <dgm:prSet presAssocID="{FF0D4E8D-4399-44F8-87C2-28A292F38072}" presName="spaceRect" presStyleCnt="0"/>
      <dgm:spPr/>
    </dgm:pt>
    <dgm:pt modelId="{714F9931-C67C-455F-9FD7-55382E35E13A}" type="pres">
      <dgm:prSet presAssocID="{FF0D4E8D-4399-44F8-87C2-28A292F38072}" presName="parTx" presStyleLbl="revTx" presStyleIdx="0" presStyleCnt="2">
        <dgm:presLayoutVars>
          <dgm:chMax val="0"/>
          <dgm:chPref val="0"/>
        </dgm:presLayoutVars>
      </dgm:prSet>
      <dgm:spPr/>
    </dgm:pt>
    <dgm:pt modelId="{60DE0F6E-083A-4DCB-9B8D-31EBD65C23B4}" type="pres">
      <dgm:prSet presAssocID="{9A9D32F1-A57B-4B25-B931-ABC71D7141FB}" presName="sibTrans" presStyleCnt="0"/>
      <dgm:spPr/>
    </dgm:pt>
    <dgm:pt modelId="{1CDD7E07-FD16-43C3-A0C0-CED04AB3D312}" type="pres">
      <dgm:prSet presAssocID="{75F710A4-0B9E-45D9-93D5-66B4CEB908D6}" presName="compNode" presStyleCnt="0"/>
      <dgm:spPr/>
    </dgm:pt>
    <dgm:pt modelId="{D430274E-6C7F-408B-A69E-46F34CC90997}" type="pres">
      <dgm:prSet presAssocID="{75F710A4-0B9E-45D9-93D5-66B4CEB908D6}" presName="bgRect" presStyleLbl="bgShp" presStyleIdx="1" presStyleCnt="2"/>
      <dgm:spPr/>
    </dgm:pt>
    <dgm:pt modelId="{C387DC1D-6B7F-4FF0-98C0-2604D4F68941}" type="pres">
      <dgm:prSet presAssocID="{75F710A4-0B9E-45D9-93D5-66B4CEB908D6}"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itcoin"/>
        </a:ext>
      </dgm:extLst>
    </dgm:pt>
    <dgm:pt modelId="{A8D2B71D-87BD-4642-9F7B-6F83874910EC}" type="pres">
      <dgm:prSet presAssocID="{75F710A4-0B9E-45D9-93D5-66B4CEB908D6}" presName="spaceRect" presStyleCnt="0"/>
      <dgm:spPr/>
    </dgm:pt>
    <dgm:pt modelId="{69FD6543-F61F-48A1-B962-CA41C5FF151D}" type="pres">
      <dgm:prSet presAssocID="{75F710A4-0B9E-45D9-93D5-66B4CEB908D6}" presName="parTx" presStyleLbl="revTx" presStyleIdx="1" presStyleCnt="2">
        <dgm:presLayoutVars>
          <dgm:chMax val="0"/>
          <dgm:chPref val="0"/>
        </dgm:presLayoutVars>
      </dgm:prSet>
      <dgm:spPr/>
    </dgm:pt>
  </dgm:ptLst>
  <dgm:cxnLst>
    <dgm:cxn modelId="{90DC6C30-1158-4B2F-BA80-D0C55E6C84FC}" type="presOf" srcId="{7611EA6E-C52A-4EE3-AC2B-7AA7B744E97E}" destId="{366D588A-3E00-4136-8846-C4AAFD485855}" srcOrd="0" destOrd="0" presId="urn:microsoft.com/office/officeart/2018/2/layout/IconVerticalSolidList"/>
    <dgm:cxn modelId="{21AD094B-C872-4197-A4B9-77762D9E4B0B}" type="presOf" srcId="{FF0D4E8D-4399-44F8-87C2-28A292F38072}" destId="{714F9931-C67C-455F-9FD7-55382E35E13A}" srcOrd="0" destOrd="0" presId="urn:microsoft.com/office/officeart/2018/2/layout/IconVerticalSolidList"/>
    <dgm:cxn modelId="{CBD09850-31E5-40C9-BCF1-89F6F3789DD0}" type="presOf" srcId="{75F710A4-0B9E-45D9-93D5-66B4CEB908D6}" destId="{69FD6543-F61F-48A1-B962-CA41C5FF151D}" srcOrd="0" destOrd="0" presId="urn:microsoft.com/office/officeart/2018/2/layout/IconVerticalSolidList"/>
    <dgm:cxn modelId="{9D93D9A0-19AC-415E-A5AB-CE938D00662E}" srcId="{7611EA6E-C52A-4EE3-AC2B-7AA7B744E97E}" destId="{75F710A4-0B9E-45D9-93D5-66B4CEB908D6}" srcOrd="1" destOrd="0" parTransId="{FCAA4B62-CFA2-43C4-9EEE-ECFCF02E690A}" sibTransId="{888B0F05-1912-4640-BBBD-65ED90586DBB}"/>
    <dgm:cxn modelId="{9811FCC6-0F79-4002-AFCA-611E90839AF4}" srcId="{7611EA6E-C52A-4EE3-AC2B-7AA7B744E97E}" destId="{FF0D4E8D-4399-44F8-87C2-28A292F38072}" srcOrd="0" destOrd="0" parTransId="{5F329F8E-93D3-41CF-AD57-40F2C20622A1}" sibTransId="{9A9D32F1-A57B-4B25-B931-ABC71D7141FB}"/>
    <dgm:cxn modelId="{013C38C4-86F9-4C59-9853-2D7B764B55A9}" type="presParOf" srcId="{366D588A-3E00-4136-8846-C4AAFD485855}" destId="{6B61E2F5-A440-4AB3-8E21-84CC488C4EF3}" srcOrd="0" destOrd="0" presId="urn:microsoft.com/office/officeart/2018/2/layout/IconVerticalSolidList"/>
    <dgm:cxn modelId="{7E1A4BB8-7140-4778-98A9-6B5FD08ED007}" type="presParOf" srcId="{6B61E2F5-A440-4AB3-8E21-84CC488C4EF3}" destId="{2080F474-1AA8-43E6-9460-DEB4A29FF8D9}" srcOrd="0" destOrd="0" presId="urn:microsoft.com/office/officeart/2018/2/layout/IconVerticalSolidList"/>
    <dgm:cxn modelId="{E8C66641-1F3C-4665-890B-5E70B8BF77AB}" type="presParOf" srcId="{6B61E2F5-A440-4AB3-8E21-84CC488C4EF3}" destId="{647FC8FB-BF17-46DD-B124-C4A9E4956C8D}" srcOrd="1" destOrd="0" presId="urn:microsoft.com/office/officeart/2018/2/layout/IconVerticalSolidList"/>
    <dgm:cxn modelId="{AB5EC729-B388-4451-AAAC-0B0A1D8C6FE3}" type="presParOf" srcId="{6B61E2F5-A440-4AB3-8E21-84CC488C4EF3}" destId="{8F5FF831-7491-43FF-A9F5-62D2B842EA59}" srcOrd="2" destOrd="0" presId="urn:microsoft.com/office/officeart/2018/2/layout/IconVerticalSolidList"/>
    <dgm:cxn modelId="{0690EE0F-2649-4384-8E65-EC81A58D6938}" type="presParOf" srcId="{6B61E2F5-A440-4AB3-8E21-84CC488C4EF3}" destId="{714F9931-C67C-455F-9FD7-55382E35E13A}" srcOrd="3" destOrd="0" presId="urn:microsoft.com/office/officeart/2018/2/layout/IconVerticalSolidList"/>
    <dgm:cxn modelId="{B2F9B26C-6785-4C98-B9B2-DA106EB1FCDA}" type="presParOf" srcId="{366D588A-3E00-4136-8846-C4AAFD485855}" destId="{60DE0F6E-083A-4DCB-9B8D-31EBD65C23B4}" srcOrd="1" destOrd="0" presId="urn:microsoft.com/office/officeart/2018/2/layout/IconVerticalSolidList"/>
    <dgm:cxn modelId="{AFAEC8B6-280C-4AF0-9AD1-3CEAADD4B215}" type="presParOf" srcId="{366D588A-3E00-4136-8846-C4AAFD485855}" destId="{1CDD7E07-FD16-43C3-A0C0-CED04AB3D312}" srcOrd="2" destOrd="0" presId="urn:microsoft.com/office/officeart/2018/2/layout/IconVerticalSolidList"/>
    <dgm:cxn modelId="{B60FDAD7-BC38-492C-B6E1-688148C5E4C2}" type="presParOf" srcId="{1CDD7E07-FD16-43C3-A0C0-CED04AB3D312}" destId="{D430274E-6C7F-408B-A69E-46F34CC90997}" srcOrd="0" destOrd="0" presId="urn:microsoft.com/office/officeart/2018/2/layout/IconVerticalSolidList"/>
    <dgm:cxn modelId="{0F536181-DB67-47D9-B3A5-BB52E3BB9813}" type="presParOf" srcId="{1CDD7E07-FD16-43C3-A0C0-CED04AB3D312}" destId="{C387DC1D-6B7F-4FF0-98C0-2604D4F68941}" srcOrd="1" destOrd="0" presId="urn:microsoft.com/office/officeart/2018/2/layout/IconVerticalSolidList"/>
    <dgm:cxn modelId="{503E00A4-45A9-4122-9665-E176D05B34E0}" type="presParOf" srcId="{1CDD7E07-FD16-43C3-A0C0-CED04AB3D312}" destId="{A8D2B71D-87BD-4642-9F7B-6F83874910EC}" srcOrd="2" destOrd="0" presId="urn:microsoft.com/office/officeart/2018/2/layout/IconVerticalSolidList"/>
    <dgm:cxn modelId="{DE02404B-3632-4436-8836-8AFB2845695E}" type="presParOf" srcId="{1CDD7E07-FD16-43C3-A0C0-CED04AB3D312}" destId="{69FD6543-F61F-48A1-B962-CA41C5FF151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41FDA9D6-0ADA-4523-9B07-C85D8B3F1B7E}"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1200945B-7771-41D7-BE6F-8DBBC2F41C67}">
      <dgm:prSet/>
      <dgm:spPr/>
      <dgm:t>
        <a:bodyPr/>
        <a:lstStyle/>
        <a:p>
          <a:r>
            <a:rPr lang="en-GB"/>
            <a:t>Google’s move to pull the plug in China is an extreme example of the kinds of decisions Internet companies operating abroad are often up against: If they want to do business, they have to abide by local laws, which can include restrictions on speech. </a:t>
          </a:r>
          <a:endParaRPr lang="en-US"/>
        </a:p>
      </dgm:t>
    </dgm:pt>
    <dgm:pt modelId="{63271A16-F084-47AA-B15C-8BA6D6A72E53}" type="parTrans" cxnId="{011BE560-A5E0-4920-853D-78B8E1757853}">
      <dgm:prSet/>
      <dgm:spPr/>
      <dgm:t>
        <a:bodyPr/>
        <a:lstStyle/>
        <a:p>
          <a:endParaRPr lang="en-US"/>
        </a:p>
      </dgm:t>
    </dgm:pt>
    <dgm:pt modelId="{F7AE0EB5-7FEB-478C-A042-59738E07053F}" type="sibTrans" cxnId="{011BE560-A5E0-4920-853D-78B8E1757853}">
      <dgm:prSet/>
      <dgm:spPr/>
      <dgm:t>
        <a:bodyPr/>
        <a:lstStyle/>
        <a:p>
          <a:endParaRPr lang="en-US"/>
        </a:p>
      </dgm:t>
    </dgm:pt>
    <dgm:pt modelId="{7BA4398B-9709-46C2-B294-0AB6C9A6301C}">
      <dgm:prSet/>
      <dgm:spPr/>
      <dgm:t>
        <a:bodyPr/>
        <a:lstStyle/>
        <a:p>
          <a:r>
            <a:rPr lang="en-GB"/>
            <a:t>And since the U.S. has some of the most permissive freedom-of-speech laws in the world, American companies must adapt in order to do business even in parts of the world that are culturally very similar to the U.S.</a:t>
          </a:r>
          <a:endParaRPr lang="en-US"/>
        </a:p>
      </dgm:t>
    </dgm:pt>
    <dgm:pt modelId="{FC313BC7-0616-4AC8-99BE-164ED8E6E7B5}" type="parTrans" cxnId="{83C9365A-5E35-4D5F-88E4-7685D003A4BE}">
      <dgm:prSet/>
      <dgm:spPr/>
      <dgm:t>
        <a:bodyPr/>
        <a:lstStyle/>
        <a:p>
          <a:endParaRPr lang="en-US"/>
        </a:p>
      </dgm:t>
    </dgm:pt>
    <dgm:pt modelId="{3888DBDA-1E36-450F-8A37-F16285C7C1B9}" type="sibTrans" cxnId="{83C9365A-5E35-4D5F-88E4-7685D003A4BE}">
      <dgm:prSet/>
      <dgm:spPr/>
      <dgm:t>
        <a:bodyPr/>
        <a:lstStyle/>
        <a:p>
          <a:endParaRPr lang="en-US"/>
        </a:p>
      </dgm:t>
    </dgm:pt>
    <dgm:pt modelId="{0FC337FD-27D7-4344-97FA-42176C843816}" type="pres">
      <dgm:prSet presAssocID="{41FDA9D6-0ADA-4523-9B07-C85D8B3F1B7E}" presName="linear" presStyleCnt="0">
        <dgm:presLayoutVars>
          <dgm:animLvl val="lvl"/>
          <dgm:resizeHandles val="exact"/>
        </dgm:presLayoutVars>
      </dgm:prSet>
      <dgm:spPr/>
    </dgm:pt>
    <dgm:pt modelId="{2E4F3079-4EAD-8C4F-8245-106930DC09D4}" type="pres">
      <dgm:prSet presAssocID="{1200945B-7771-41D7-BE6F-8DBBC2F41C67}" presName="parentText" presStyleLbl="node1" presStyleIdx="0" presStyleCnt="2">
        <dgm:presLayoutVars>
          <dgm:chMax val="0"/>
          <dgm:bulletEnabled val="1"/>
        </dgm:presLayoutVars>
      </dgm:prSet>
      <dgm:spPr/>
    </dgm:pt>
    <dgm:pt modelId="{85341E69-E930-1A4D-B9EC-D1B1640BDE86}" type="pres">
      <dgm:prSet presAssocID="{F7AE0EB5-7FEB-478C-A042-59738E07053F}" presName="spacer" presStyleCnt="0"/>
      <dgm:spPr/>
    </dgm:pt>
    <dgm:pt modelId="{8E74AD25-AB27-7B4B-8A47-EB28CA6AC0F2}" type="pres">
      <dgm:prSet presAssocID="{7BA4398B-9709-46C2-B294-0AB6C9A6301C}" presName="parentText" presStyleLbl="node1" presStyleIdx="1" presStyleCnt="2">
        <dgm:presLayoutVars>
          <dgm:chMax val="0"/>
          <dgm:bulletEnabled val="1"/>
        </dgm:presLayoutVars>
      </dgm:prSet>
      <dgm:spPr/>
    </dgm:pt>
  </dgm:ptLst>
  <dgm:cxnLst>
    <dgm:cxn modelId="{5DAF2A00-69EB-6849-913C-8EE892E0310F}" type="presOf" srcId="{7BA4398B-9709-46C2-B294-0AB6C9A6301C}" destId="{8E74AD25-AB27-7B4B-8A47-EB28CA6AC0F2}" srcOrd="0" destOrd="0" presId="urn:microsoft.com/office/officeart/2005/8/layout/vList2"/>
    <dgm:cxn modelId="{83D3BE1B-79E4-EA48-8FDF-9DCC099E4A1C}" type="presOf" srcId="{1200945B-7771-41D7-BE6F-8DBBC2F41C67}" destId="{2E4F3079-4EAD-8C4F-8245-106930DC09D4}" srcOrd="0" destOrd="0" presId="urn:microsoft.com/office/officeart/2005/8/layout/vList2"/>
    <dgm:cxn modelId="{011BE560-A5E0-4920-853D-78B8E1757853}" srcId="{41FDA9D6-0ADA-4523-9B07-C85D8B3F1B7E}" destId="{1200945B-7771-41D7-BE6F-8DBBC2F41C67}" srcOrd="0" destOrd="0" parTransId="{63271A16-F084-47AA-B15C-8BA6D6A72E53}" sibTransId="{F7AE0EB5-7FEB-478C-A042-59738E07053F}"/>
    <dgm:cxn modelId="{7B462972-6E7A-8D4C-A178-1998ABD38FAF}" type="presOf" srcId="{41FDA9D6-0ADA-4523-9B07-C85D8B3F1B7E}" destId="{0FC337FD-27D7-4344-97FA-42176C843816}" srcOrd="0" destOrd="0" presId="urn:microsoft.com/office/officeart/2005/8/layout/vList2"/>
    <dgm:cxn modelId="{83C9365A-5E35-4D5F-88E4-7685D003A4BE}" srcId="{41FDA9D6-0ADA-4523-9B07-C85D8B3F1B7E}" destId="{7BA4398B-9709-46C2-B294-0AB6C9A6301C}" srcOrd="1" destOrd="0" parTransId="{FC313BC7-0616-4AC8-99BE-164ED8E6E7B5}" sibTransId="{3888DBDA-1E36-450F-8A37-F16285C7C1B9}"/>
    <dgm:cxn modelId="{D3BFAD05-339F-A24E-B636-F9AEB3746DFB}" type="presParOf" srcId="{0FC337FD-27D7-4344-97FA-42176C843816}" destId="{2E4F3079-4EAD-8C4F-8245-106930DC09D4}" srcOrd="0" destOrd="0" presId="urn:microsoft.com/office/officeart/2005/8/layout/vList2"/>
    <dgm:cxn modelId="{D9CE5858-E8A1-904F-8CA4-352875B30437}" type="presParOf" srcId="{0FC337FD-27D7-4344-97FA-42176C843816}" destId="{85341E69-E930-1A4D-B9EC-D1B1640BDE86}" srcOrd="1" destOrd="0" presId="urn:microsoft.com/office/officeart/2005/8/layout/vList2"/>
    <dgm:cxn modelId="{5B561471-52FC-0D45-BC19-889A6B91CBB9}" type="presParOf" srcId="{0FC337FD-27D7-4344-97FA-42176C843816}" destId="{8E74AD25-AB27-7B4B-8A47-EB28CA6AC0F2}"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699FCE44-0EDF-4943-AB19-46E0B56B1DCA}"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913F3579-D5CE-45F6-8FCB-2206E1822529}">
      <dgm:prSet/>
      <dgm:spPr/>
      <dgm:t>
        <a:bodyPr/>
        <a:lstStyle/>
        <a:p>
          <a:r>
            <a:rPr lang="en-GB"/>
            <a:t>Diagram</a:t>
          </a:r>
          <a:endParaRPr lang="en-US"/>
        </a:p>
      </dgm:t>
    </dgm:pt>
    <dgm:pt modelId="{7ADBFFC5-D240-4ACD-B508-804C49DFD20E}" type="parTrans" cxnId="{0E626F6A-D791-499D-A9F4-E9E0948EC6A3}">
      <dgm:prSet/>
      <dgm:spPr/>
      <dgm:t>
        <a:bodyPr/>
        <a:lstStyle/>
        <a:p>
          <a:endParaRPr lang="en-US"/>
        </a:p>
      </dgm:t>
    </dgm:pt>
    <dgm:pt modelId="{3D3C1AB7-69BC-4CA6-8E27-F328305F53C9}" type="sibTrans" cxnId="{0E626F6A-D791-499D-A9F4-E9E0948EC6A3}">
      <dgm:prSet/>
      <dgm:spPr/>
      <dgm:t>
        <a:bodyPr/>
        <a:lstStyle/>
        <a:p>
          <a:endParaRPr lang="en-US"/>
        </a:p>
      </dgm:t>
    </dgm:pt>
    <dgm:pt modelId="{65D59578-397C-4281-A75C-68A867B3B83A}">
      <dgm:prSet/>
      <dgm:spPr/>
      <dgm:t>
        <a:bodyPr/>
        <a:lstStyle/>
        <a:p>
          <a:r>
            <a:rPr lang="en-GB"/>
            <a:t>https://www.vox.com/policy-and-politics/2018/3/23/17151916/facebook-cambridge-analytica-trump-diagram</a:t>
          </a:r>
          <a:endParaRPr lang="en-US"/>
        </a:p>
      </dgm:t>
    </dgm:pt>
    <dgm:pt modelId="{7B2C943C-6AC7-4633-9420-7A39576FE2F1}" type="parTrans" cxnId="{BECC67C2-34BC-419F-A3CD-8F124CC19164}">
      <dgm:prSet/>
      <dgm:spPr/>
      <dgm:t>
        <a:bodyPr/>
        <a:lstStyle/>
        <a:p>
          <a:endParaRPr lang="en-US"/>
        </a:p>
      </dgm:t>
    </dgm:pt>
    <dgm:pt modelId="{DA856FB6-199F-43AF-958D-F551BFDA8A41}" type="sibTrans" cxnId="{BECC67C2-34BC-419F-A3CD-8F124CC19164}">
      <dgm:prSet/>
      <dgm:spPr/>
      <dgm:t>
        <a:bodyPr/>
        <a:lstStyle/>
        <a:p>
          <a:endParaRPr lang="en-US"/>
        </a:p>
      </dgm:t>
    </dgm:pt>
    <dgm:pt modelId="{550D9627-E923-4B63-82E1-A9EA81DA7DD0}" type="pres">
      <dgm:prSet presAssocID="{699FCE44-0EDF-4943-AB19-46E0B56B1DCA}" presName="root" presStyleCnt="0">
        <dgm:presLayoutVars>
          <dgm:dir/>
          <dgm:resizeHandles val="exact"/>
        </dgm:presLayoutVars>
      </dgm:prSet>
      <dgm:spPr/>
    </dgm:pt>
    <dgm:pt modelId="{C4084ED9-B192-44B4-BD32-469A907247AA}" type="pres">
      <dgm:prSet presAssocID="{913F3579-D5CE-45F6-8FCB-2206E1822529}" presName="compNode" presStyleCnt="0"/>
      <dgm:spPr/>
    </dgm:pt>
    <dgm:pt modelId="{F20E8943-EF53-47B0-8309-B80F38FE40BE}" type="pres">
      <dgm:prSet presAssocID="{913F3579-D5CE-45F6-8FCB-2206E1822529}" presName="bgRect" presStyleLbl="bgShp" presStyleIdx="0" presStyleCnt="2"/>
      <dgm:spPr/>
    </dgm:pt>
    <dgm:pt modelId="{3B4C3FEE-F0A3-45FA-AD44-10C5162A0866}" type="pres">
      <dgm:prSet presAssocID="{913F3579-D5CE-45F6-8FCB-2206E1822529}"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ircular Flowchart"/>
        </a:ext>
      </dgm:extLst>
    </dgm:pt>
    <dgm:pt modelId="{EB77B1E6-E69C-4171-8C3E-E9BD35DD0C15}" type="pres">
      <dgm:prSet presAssocID="{913F3579-D5CE-45F6-8FCB-2206E1822529}" presName="spaceRect" presStyleCnt="0"/>
      <dgm:spPr/>
    </dgm:pt>
    <dgm:pt modelId="{E2192BE2-30A4-4170-B799-B8C579B1F6EA}" type="pres">
      <dgm:prSet presAssocID="{913F3579-D5CE-45F6-8FCB-2206E1822529}" presName="parTx" presStyleLbl="revTx" presStyleIdx="0" presStyleCnt="2">
        <dgm:presLayoutVars>
          <dgm:chMax val="0"/>
          <dgm:chPref val="0"/>
        </dgm:presLayoutVars>
      </dgm:prSet>
      <dgm:spPr/>
    </dgm:pt>
    <dgm:pt modelId="{B70DD782-2FB3-42FC-9FF1-548A22CDE851}" type="pres">
      <dgm:prSet presAssocID="{3D3C1AB7-69BC-4CA6-8E27-F328305F53C9}" presName="sibTrans" presStyleCnt="0"/>
      <dgm:spPr/>
    </dgm:pt>
    <dgm:pt modelId="{E9683D6C-6376-42A3-8A26-1B7AFE04C46F}" type="pres">
      <dgm:prSet presAssocID="{65D59578-397C-4281-A75C-68A867B3B83A}" presName="compNode" presStyleCnt="0"/>
      <dgm:spPr/>
    </dgm:pt>
    <dgm:pt modelId="{E9ACC43D-23BD-4BFA-BCB7-1B00EBAEBED5}" type="pres">
      <dgm:prSet presAssocID="{65D59578-397C-4281-A75C-68A867B3B83A}" presName="bgRect" presStyleLbl="bgShp" presStyleIdx="1" presStyleCnt="2"/>
      <dgm:spPr/>
    </dgm:pt>
    <dgm:pt modelId="{6F1D1368-CC5D-47F7-AF41-CE3833873053}" type="pres">
      <dgm:prSet presAssocID="{65D59578-397C-4281-A75C-68A867B3B83A}"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arker"/>
        </a:ext>
      </dgm:extLst>
    </dgm:pt>
    <dgm:pt modelId="{494D9C14-1BF3-43B1-A7DB-3362DCA76E15}" type="pres">
      <dgm:prSet presAssocID="{65D59578-397C-4281-A75C-68A867B3B83A}" presName="spaceRect" presStyleCnt="0"/>
      <dgm:spPr/>
    </dgm:pt>
    <dgm:pt modelId="{A3CFEAEB-BF98-4454-A22E-46259B353A92}" type="pres">
      <dgm:prSet presAssocID="{65D59578-397C-4281-A75C-68A867B3B83A}" presName="parTx" presStyleLbl="revTx" presStyleIdx="1" presStyleCnt="2">
        <dgm:presLayoutVars>
          <dgm:chMax val="0"/>
          <dgm:chPref val="0"/>
        </dgm:presLayoutVars>
      </dgm:prSet>
      <dgm:spPr/>
    </dgm:pt>
  </dgm:ptLst>
  <dgm:cxnLst>
    <dgm:cxn modelId="{0E626F6A-D791-499D-A9F4-E9E0948EC6A3}" srcId="{699FCE44-0EDF-4943-AB19-46E0B56B1DCA}" destId="{913F3579-D5CE-45F6-8FCB-2206E1822529}" srcOrd="0" destOrd="0" parTransId="{7ADBFFC5-D240-4ACD-B508-804C49DFD20E}" sibTransId="{3D3C1AB7-69BC-4CA6-8E27-F328305F53C9}"/>
    <dgm:cxn modelId="{ED438D87-F6F0-46CB-A9FC-2516BAA81F7F}" type="presOf" srcId="{699FCE44-0EDF-4943-AB19-46E0B56B1DCA}" destId="{550D9627-E923-4B63-82E1-A9EA81DA7DD0}" srcOrd="0" destOrd="0" presId="urn:microsoft.com/office/officeart/2018/2/layout/IconVerticalSolidList"/>
    <dgm:cxn modelId="{C86B959E-376F-46C3-83F8-D6016837D109}" type="presOf" srcId="{65D59578-397C-4281-A75C-68A867B3B83A}" destId="{A3CFEAEB-BF98-4454-A22E-46259B353A92}" srcOrd="0" destOrd="0" presId="urn:microsoft.com/office/officeart/2018/2/layout/IconVerticalSolidList"/>
    <dgm:cxn modelId="{BDD63BA0-F6A9-4D1C-9775-1BF8F8D7DDAC}" type="presOf" srcId="{913F3579-D5CE-45F6-8FCB-2206E1822529}" destId="{E2192BE2-30A4-4170-B799-B8C579B1F6EA}" srcOrd="0" destOrd="0" presId="urn:microsoft.com/office/officeart/2018/2/layout/IconVerticalSolidList"/>
    <dgm:cxn modelId="{BECC67C2-34BC-419F-A3CD-8F124CC19164}" srcId="{699FCE44-0EDF-4943-AB19-46E0B56B1DCA}" destId="{65D59578-397C-4281-A75C-68A867B3B83A}" srcOrd="1" destOrd="0" parTransId="{7B2C943C-6AC7-4633-9420-7A39576FE2F1}" sibTransId="{DA856FB6-199F-43AF-958D-F551BFDA8A41}"/>
    <dgm:cxn modelId="{FEA356F8-EB69-4D83-A0DF-6269086E3208}" type="presParOf" srcId="{550D9627-E923-4B63-82E1-A9EA81DA7DD0}" destId="{C4084ED9-B192-44B4-BD32-469A907247AA}" srcOrd="0" destOrd="0" presId="urn:microsoft.com/office/officeart/2018/2/layout/IconVerticalSolidList"/>
    <dgm:cxn modelId="{FB54C375-C7B9-4F69-ADC1-83EF16B3412D}" type="presParOf" srcId="{C4084ED9-B192-44B4-BD32-469A907247AA}" destId="{F20E8943-EF53-47B0-8309-B80F38FE40BE}" srcOrd="0" destOrd="0" presId="urn:microsoft.com/office/officeart/2018/2/layout/IconVerticalSolidList"/>
    <dgm:cxn modelId="{08EEA356-3454-4ACA-9484-3E9C91872EA9}" type="presParOf" srcId="{C4084ED9-B192-44B4-BD32-469A907247AA}" destId="{3B4C3FEE-F0A3-45FA-AD44-10C5162A0866}" srcOrd="1" destOrd="0" presId="urn:microsoft.com/office/officeart/2018/2/layout/IconVerticalSolidList"/>
    <dgm:cxn modelId="{F31EE55A-9DED-4EE6-9067-41A5DB92CAF4}" type="presParOf" srcId="{C4084ED9-B192-44B4-BD32-469A907247AA}" destId="{EB77B1E6-E69C-4171-8C3E-E9BD35DD0C15}" srcOrd="2" destOrd="0" presId="urn:microsoft.com/office/officeart/2018/2/layout/IconVerticalSolidList"/>
    <dgm:cxn modelId="{01F4D4AC-2933-42F8-8891-0C1F31FD429D}" type="presParOf" srcId="{C4084ED9-B192-44B4-BD32-469A907247AA}" destId="{E2192BE2-30A4-4170-B799-B8C579B1F6EA}" srcOrd="3" destOrd="0" presId="urn:microsoft.com/office/officeart/2018/2/layout/IconVerticalSolidList"/>
    <dgm:cxn modelId="{448BFD48-1431-4380-99F4-1DC92FE6AB73}" type="presParOf" srcId="{550D9627-E923-4B63-82E1-A9EA81DA7DD0}" destId="{B70DD782-2FB3-42FC-9FF1-548A22CDE851}" srcOrd="1" destOrd="0" presId="urn:microsoft.com/office/officeart/2018/2/layout/IconVerticalSolidList"/>
    <dgm:cxn modelId="{7C9C0CD3-ADCD-4B19-AB92-F9B796D80F34}" type="presParOf" srcId="{550D9627-E923-4B63-82E1-A9EA81DA7DD0}" destId="{E9683D6C-6376-42A3-8A26-1B7AFE04C46F}" srcOrd="2" destOrd="0" presId="urn:microsoft.com/office/officeart/2018/2/layout/IconVerticalSolidList"/>
    <dgm:cxn modelId="{369DDE70-3113-4906-B7C0-B7BCD8A63457}" type="presParOf" srcId="{E9683D6C-6376-42A3-8A26-1B7AFE04C46F}" destId="{E9ACC43D-23BD-4BFA-BCB7-1B00EBAEBED5}" srcOrd="0" destOrd="0" presId="urn:microsoft.com/office/officeart/2018/2/layout/IconVerticalSolidList"/>
    <dgm:cxn modelId="{734943EE-A3C7-46E1-9591-770885374308}" type="presParOf" srcId="{E9683D6C-6376-42A3-8A26-1B7AFE04C46F}" destId="{6F1D1368-CC5D-47F7-AF41-CE3833873053}" srcOrd="1" destOrd="0" presId="urn:microsoft.com/office/officeart/2018/2/layout/IconVerticalSolidList"/>
    <dgm:cxn modelId="{406D36B0-1095-4777-AC76-EC5306D8DA26}" type="presParOf" srcId="{E9683D6C-6376-42A3-8A26-1B7AFE04C46F}" destId="{494D9C14-1BF3-43B1-A7DB-3362DCA76E15}" srcOrd="2" destOrd="0" presId="urn:microsoft.com/office/officeart/2018/2/layout/IconVerticalSolidList"/>
    <dgm:cxn modelId="{2A4A4703-D8B0-4DF6-8A17-C4D98712676F}" type="presParOf" srcId="{E9683D6C-6376-42A3-8A26-1B7AFE04C46F}" destId="{A3CFEAEB-BF98-4454-A22E-46259B353A9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A3A2924C-C3FB-49BB-9F20-6ED697316514}"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E441BEE0-70E7-4E91-B44E-D8EFA68D479F}">
      <dgm:prSet/>
      <dgm:spPr/>
      <dgm:t>
        <a:bodyPr/>
        <a:lstStyle/>
        <a:p>
          <a:r>
            <a:rPr lang="en-GB"/>
            <a:t>During the Brexit referendum, a digital services firm linked to Cambridge Analytica received a £625,000 payment from a pro-Brexit campaign organisation which had been given the money by Vote Leave, potentially violating referendum spending rules.</a:t>
          </a:r>
          <a:endParaRPr lang="en-US"/>
        </a:p>
      </dgm:t>
    </dgm:pt>
    <dgm:pt modelId="{A4D34E15-0B17-4735-AC9D-710A8D24E563}" type="parTrans" cxnId="{1887B10F-C131-4BDA-BCAE-4E019321B059}">
      <dgm:prSet/>
      <dgm:spPr/>
      <dgm:t>
        <a:bodyPr/>
        <a:lstStyle/>
        <a:p>
          <a:endParaRPr lang="en-US"/>
        </a:p>
      </dgm:t>
    </dgm:pt>
    <dgm:pt modelId="{56A21B5A-FB25-44BB-8931-090E6E9F5F1B}" type="sibTrans" cxnId="{1887B10F-C131-4BDA-BCAE-4E019321B059}">
      <dgm:prSet/>
      <dgm:spPr/>
      <dgm:t>
        <a:bodyPr/>
        <a:lstStyle/>
        <a:p>
          <a:endParaRPr lang="en-US"/>
        </a:p>
      </dgm:t>
    </dgm:pt>
    <dgm:pt modelId="{A50E507D-92D9-4D82-8AFB-CD7B5543D676}">
      <dgm:prSet/>
      <dgm:spPr/>
      <dgm:t>
        <a:bodyPr/>
        <a:lstStyle/>
        <a:p>
          <a:r>
            <a:rPr lang="en-GB"/>
            <a:t>Shahmir Sanni, a pro-Brexit whistleblower, told the Observer newspaper that he had passed evidence supporting his claims to the police and the Electoral Commission.</a:t>
          </a:r>
          <a:endParaRPr lang="en-US"/>
        </a:p>
      </dgm:t>
    </dgm:pt>
    <dgm:pt modelId="{3982CEF9-030E-44C5-BBA6-3D931A54C8CE}" type="parTrans" cxnId="{1A7DC7E6-85AE-4C14-A0BE-383A4EC031A5}">
      <dgm:prSet/>
      <dgm:spPr/>
      <dgm:t>
        <a:bodyPr/>
        <a:lstStyle/>
        <a:p>
          <a:endParaRPr lang="en-US"/>
        </a:p>
      </dgm:t>
    </dgm:pt>
    <dgm:pt modelId="{0B487114-AFF8-4FF8-B602-3E653A18B6B7}" type="sibTrans" cxnId="{1A7DC7E6-85AE-4C14-A0BE-383A4EC031A5}">
      <dgm:prSet/>
      <dgm:spPr/>
      <dgm:t>
        <a:bodyPr/>
        <a:lstStyle/>
        <a:p>
          <a:endParaRPr lang="en-US"/>
        </a:p>
      </dgm:t>
    </dgm:pt>
    <dgm:pt modelId="{FF4E5ECF-E8A5-C645-B5AA-479B1CE1BECF}" type="pres">
      <dgm:prSet presAssocID="{A3A2924C-C3FB-49BB-9F20-6ED697316514}" presName="linear" presStyleCnt="0">
        <dgm:presLayoutVars>
          <dgm:animLvl val="lvl"/>
          <dgm:resizeHandles val="exact"/>
        </dgm:presLayoutVars>
      </dgm:prSet>
      <dgm:spPr/>
    </dgm:pt>
    <dgm:pt modelId="{9C58DB84-F003-9045-B3B0-008D748A8CCC}" type="pres">
      <dgm:prSet presAssocID="{E441BEE0-70E7-4E91-B44E-D8EFA68D479F}" presName="parentText" presStyleLbl="node1" presStyleIdx="0" presStyleCnt="2">
        <dgm:presLayoutVars>
          <dgm:chMax val="0"/>
          <dgm:bulletEnabled val="1"/>
        </dgm:presLayoutVars>
      </dgm:prSet>
      <dgm:spPr/>
    </dgm:pt>
    <dgm:pt modelId="{E4596B5E-D255-8644-896C-1A0DAE37E850}" type="pres">
      <dgm:prSet presAssocID="{56A21B5A-FB25-44BB-8931-090E6E9F5F1B}" presName="spacer" presStyleCnt="0"/>
      <dgm:spPr/>
    </dgm:pt>
    <dgm:pt modelId="{57683235-3F64-B240-8783-017EC1F131EB}" type="pres">
      <dgm:prSet presAssocID="{A50E507D-92D9-4D82-8AFB-CD7B5543D676}" presName="parentText" presStyleLbl="node1" presStyleIdx="1" presStyleCnt="2">
        <dgm:presLayoutVars>
          <dgm:chMax val="0"/>
          <dgm:bulletEnabled val="1"/>
        </dgm:presLayoutVars>
      </dgm:prSet>
      <dgm:spPr/>
    </dgm:pt>
  </dgm:ptLst>
  <dgm:cxnLst>
    <dgm:cxn modelId="{1887B10F-C131-4BDA-BCAE-4E019321B059}" srcId="{A3A2924C-C3FB-49BB-9F20-6ED697316514}" destId="{E441BEE0-70E7-4E91-B44E-D8EFA68D479F}" srcOrd="0" destOrd="0" parTransId="{A4D34E15-0B17-4735-AC9D-710A8D24E563}" sibTransId="{56A21B5A-FB25-44BB-8931-090E6E9F5F1B}"/>
    <dgm:cxn modelId="{E3FAA548-26C0-324E-88EC-7BCCAE700C38}" type="presOf" srcId="{A50E507D-92D9-4D82-8AFB-CD7B5543D676}" destId="{57683235-3F64-B240-8783-017EC1F131EB}" srcOrd="0" destOrd="0" presId="urn:microsoft.com/office/officeart/2005/8/layout/vList2"/>
    <dgm:cxn modelId="{1A7DC7E6-85AE-4C14-A0BE-383A4EC031A5}" srcId="{A3A2924C-C3FB-49BB-9F20-6ED697316514}" destId="{A50E507D-92D9-4D82-8AFB-CD7B5543D676}" srcOrd="1" destOrd="0" parTransId="{3982CEF9-030E-44C5-BBA6-3D931A54C8CE}" sibTransId="{0B487114-AFF8-4FF8-B602-3E653A18B6B7}"/>
    <dgm:cxn modelId="{DDF0B8EA-BD79-314F-87D2-E24571853022}" type="presOf" srcId="{A3A2924C-C3FB-49BB-9F20-6ED697316514}" destId="{FF4E5ECF-E8A5-C645-B5AA-479B1CE1BECF}" srcOrd="0" destOrd="0" presId="urn:microsoft.com/office/officeart/2005/8/layout/vList2"/>
    <dgm:cxn modelId="{2AFD65FD-CCC6-8C4D-B209-20B2BCF8D1DD}" type="presOf" srcId="{E441BEE0-70E7-4E91-B44E-D8EFA68D479F}" destId="{9C58DB84-F003-9045-B3B0-008D748A8CCC}" srcOrd="0" destOrd="0" presId="urn:microsoft.com/office/officeart/2005/8/layout/vList2"/>
    <dgm:cxn modelId="{7D433E16-532C-504B-9F3B-04F8B3580416}" type="presParOf" srcId="{FF4E5ECF-E8A5-C645-B5AA-479B1CE1BECF}" destId="{9C58DB84-F003-9045-B3B0-008D748A8CCC}" srcOrd="0" destOrd="0" presId="urn:microsoft.com/office/officeart/2005/8/layout/vList2"/>
    <dgm:cxn modelId="{12E216E2-D447-5D49-A401-CDBD4862E1EE}" type="presParOf" srcId="{FF4E5ECF-E8A5-C645-B5AA-479B1CE1BECF}" destId="{E4596B5E-D255-8644-896C-1A0DAE37E850}" srcOrd="1" destOrd="0" presId="urn:microsoft.com/office/officeart/2005/8/layout/vList2"/>
    <dgm:cxn modelId="{9A536279-0F6D-4544-9D99-B9C3591D8877}" type="presParOf" srcId="{FF4E5ECF-E8A5-C645-B5AA-479B1CE1BECF}" destId="{57683235-3F64-B240-8783-017EC1F131EB}"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9EF229BB-DA5C-459A-80BD-A3F9E800347C}"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872C65D8-DC9A-4FE9-A07A-C5F441178A3B}">
      <dgm:prSet/>
      <dgm:spPr/>
      <dgm:t>
        <a:bodyPr/>
        <a:lstStyle/>
        <a:p>
          <a:r>
            <a:rPr lang="en-GB"/>
            <a:t>Sanni has alleged that key figures in the Vote Leave campaign may have violated referendum spending rules and then attempted to destroy evidence. </a:t>
          </a:r>
          <a:endParaRPr lang="en-US"/>
        </a:p>
      </dgm:t>
    </dgm:pt>
    <dgm:pt modelId="{30D269F9-F7E7-4753-9F93-7C9E5356951F}" type="parTrans" cxnId="{E2BA4B57-DE0E-41F0-A79F-959CCF8DDBB7}">
      <dgm:prSet/>
      <dgm:spPr/>
      <dgm:t>
        <a:bodyPr/>
        <a:lstStyle/>
        <a:p>
          <a:endParaRPr lang="en-US"/>
        </a:p>
      </dgm:t>
    </dgm:pt>
    <dgm:pt modelId="{E5E48AD3-52F3-4934-AB66-C281D103A5B7}" type="sibTrans" cxnId="{E2BA4B57-DE0E-41F0-A79F-959CCF8DDBB7}">
      <dgm:prSet/>
      <dgm:spPr/>
      <dgm:t>
        <a:bodyPr/>
        <a:lstStyle/>
        <a:p>
          <a:endParaRPr lang="en-US"/>
        </a:p>
      </dgm:t>
    </dgm:pt>
    <dgm:pt modelId="{0882B9AF-A0A7-41AB-8EE4-B8E0E0A95F70}">
      <dgm:prSet/>
      <dgm:spPr/>
      <dgm:t>
        <a:bodyPr/>
        <a:lstStyle/>
        <a:p>
          <a:r>
            <a:rPr lang="en-GB"/>
            <a:t>According to him, the £625,000 donation Vote Leave made to a pro-Brexit youth campaign group, who then spent the money on digital campaigning services with a Cambridge Analytica-linked firm, was not a genuine donation. </a:t>
          </a:r>
          <a:endParaRPr lang="en-US"/>
        </a:p>
      </dgm:t>
    </dgm:pt>
    <dgm:pt modelId="{52CD32AC-311B-4BA0-B653-F6FD62B6169C}" type="parTrans" cxnId="{752C5EA7-F04B-4553-8170-A5F404BDEAF9}">
      <dgm:prSet/>
      <dgm:spPr/>
      <dgm:t>
        <a:bodyPr/>
        <a:lstStyle/>
        <a:p>
          <a:endParaRPr lang="en-US"/>
        </a:p>
      </dgm:t>
    </dgm:pt>
    <dgm:pt modelId="{735A468A-94D4-473B-9066-172BF6FE71E1}" type="sibTrans" cxnId="{752C5EA7-F04B-4553-8170-A5F404BDEAF9}">
      <dgm:prSet/>
      <dgm:spPr/>
      <dgm:t>
        <a:bodyPr/>
        <a:lstStyle/>
        <a:p>
          <a:endParaRPr lang="en-US"/>
        </a:p>
      </dgm:t>
    </dgm:pt>
    <dgm:pt modelId="{63852182-231A-4DDA-9FBB-4A867CC5317E}">
      <dgm:prSet/>
      <dgm:spPr/>
      <dgm:t>
        <a:bodyPr/>
        <a:lstStyle/>
        <a:p>
          <a:r>
            <a:rPr lang="en-GB"/>
            <a:t>Sanni also alleges that when the commission opened an investigation into Vote Leave last March, key Vote Leave figures tried to hide the possible co-ordination by removing themselves from the Google drive both campaign groups shared.</a:t>
          </a:r>
          <a:endParaRPr lang="en-US"/>
        </a:p>
      </dgm:t>
    </dgm:pt>
    <dgm:pt modelId="{72086376-4DA1-4632-8930-CED96D2EB8CA}" type="parTrans" cxnId="{96F993F5-4741-449C-B8D2-22810381B982}">
      <dgm:prSet/>
      <dgm:spPr/>
      <dgm:t>
        <a:bodyPr/>
        <a:lstStyle/>
        <a:p>
          <a:endParaRPr lang="en-US"/>
        </a:p>
      </dgm:t>
    </dgm:pt>
    <dgm:pt modelId="{791451E3-AC9B-4F3C-ADBB-75B955CD76E4}" type="sibTrans" cxnId="{96F993F5-4741-449C-B8D2-22810381B982}">
      <dgm:prSet/>
      <dgm:spPr/>
      <dgm:t>
        <a:bodyPr/>
        <a:lstStyle/>
        <a:p>
          <a:endParaRPr lang="en-US"/>
        </a:p>
      </dgm:t>
    </dgm:pt>
    <dgm:pt modelId="{A8060B2C-4583-8048-BBD9-0906DBE1D279}" type="pres">
      <dgm:prSet presAssocID="{9EF229BB-DA5C-459A-80BD-A3F9E800347C}" presName="linear" presStyleCnt="0">
        <dgm:presLayoutVars>
          <dgm:animLvl val="lvl"/>
          <dgm:resizeHandles val="exact"/>
        </dgm:presLayoutVars>
      </dgm:prSet>
      <dgm:spPr/>
    </dgm:pt>
    <dgm:pt modelId="{E0FF13EC-596A-814D-BBA4-3658EBAB8BAE}" type="pres">
      <dgm:prSet presAssocID="{872C65D8-DC9A-4FE9-A07A-C5F441178A3B}" presName="parentText" presStyleLbl="node1" presStyleIdx="0" presStyleCnt="3">
        <dgm:presLayoutVars>
          <dgm:chMax val="0"/>
          <dgm:bulletEnabled val="1"/>
        </dgm:presLayoutVars>
      </dgm:prSet>
      <dgm:spPr/>
    </dgm:pt>
    <dgm:pt modelId="{A8B77A41-4B14-874D-A6A4-48AEEAECC33A}" type="pres">
      <dgm:prSet presAssocID="{E5E48AD3-52F3-4934-AB66-C281D103A5B7}" presName="spacer" presStyleCnt="0"/>
      <dgm:spPr/>
    </dgm:pt>
    <dgm:pt modelId="{5D0908FD-2142-4F4E-86A7-D1D40D0D4233}" type="pres">
      <dgm:prSet presAssocID="{0882B9AF-A0A7-41AB-8EE4-B8E0E0A95F70}" presName="parentText" presStyleLbl="node1" presStyleIdx="1" presStyleCnt="3">
        <dgm:presLayoutVars>
          <dgm:chMax val="0"/>
          <dgm:bulletEnabled val="1"/>
        </dgm:presLayoutVars>
      </dgm:prSet>
      <dgm:spPr/>
    </dgm:pt>
    <dgm:pt modelId="{6A1F9240-4614-704F-B437-4A444B88CA35}" type="pres">
      <dgm:prSet presAssocID="{735A468A-94D4-473B-9066-172BF6FE71E1}" presName="spacer" presStyleCnt="0"/>
      <dgm:spPr/>
    </dgm:pt>
    <dgm:pt modelId="{34E671AE-32C1-F342-A293-DD08A8398D79}" type="pres">
      <dgm:prSet presAssocID="{63852182-231A-4DDA-9FBB-4A867CC5317E}" presName="parentText" presStyleLbl="node1" presStyleIdx="2" presStyleCnt="3">
        <dgm:presLayoutVars>
          <dgm:chMax val="0"/>
          <dgm:bulletEnabled val="1"/>
        </dgm:presLayoutVars>
      </dgm:prSet>
      <dgm:spPr/>
    </dgm:pt>
  </dgm:ptLst>
  <dgm:cxnLst>
    <dgm:cxn modelId="{32146921-2E53-7E41-959E-EA69D3A8B8BB}" type="presOf" srcId="{63852182-231A-4DDA-9FBB-4A867CC5317E}" destId="{34E671AE-32C1-F342-A293-DD08A8398D79}" srcOrd="0" destOrd="0" presId="urn:microsoft.com/office/officeart/2005/8/layout/vList2"/>
    <dgm:cxn modelId="{E2BA4B57-DE0E-41F0-A79F-959CCF8DDBB7}" srcId="{9EF229BB-DA5C-459A-80BD-A3F9E800347C}" destId="{872C65D8-DC9A-4FE9-A07A-C5F441178A3B}" srcOrd="0" destOrd="0" parTransId="{30D269F9-F7E7-4753-9F93-7C9E5356951F}" sibTransId="{E5E48AD3-52F3-4934-AB66-C281D103A5B7}"/>
    <dgm:cxn modelId="{10031859-0652-A440-8E31-8F142D32FFD3}" type="presOf" srcId="{872C65D8-DC9A-4FE9-A07A-C5F441178A3B}" destId="{E0FF13EC-596A-814D-BBA4-3658EBAB8BAE}" srcOrd="0" destOrd="0" presId="urn:microsoft.com/office/officeart/2005/8/layout/vList2"/>
    <dgm:cxn modelId="{CE40778A-316A-2B4B-BB99-9E088A928184}" type="presOf" srcId="{0882B9AF-A0A7-41AB-8EE4-B8E0E0A95F70}" destId="{5D0908FD-2142-4F4E-86A7-D1D40D0D4233}" srcOrd="0" destOrd="0" presId="urn:microsoft.com/office/officeart/2005/8/layout/vList2"/>
    <dgm:cxn modelId="{752C5EA7-F04B-4553-8170-A5F404BDEAF9}" srcId="{9EF229BB-DA5C-459A-80BD-A3F9E800347C}" destId="{0882B9AF-A0A7-41AB-8EE4-B8E0E0A95F70}" srcOrd="1" destOrd="0" parTransId="{52CD32AC-311B-4BA0-B653-F6FD62B6169C}" sibTransId="{735A468A-94D4-473B-9066-172BF6FE71E1}"/>
    <dgm:cxn modelId="{E7E389D5-07D7-7F43-A8DE-E5FDA2E326BA}" type="presOf" srcId="{9EF229BB-DA5C-459A-80BD-A3F9E800347C}" destId="{A8060B2C-4583-8048-BBD9-0906DBE1D279}" srcOrd="0" destOrd="0" presId="urn:microsoft.com/office/officeart/2005/8/layout/vList2"/>
    <dgm:cxn modelId="{96F993F5-4741-449C-B8D2-22810381B982}" srcId="{9EF229BB-DA5C-459A-80BD-A3F9E800347C}" destId="{63852182-231A-4DDA-9FBB-4A867CC5317E}" srcOrd="2" destOrd="0" parTransId="{72086376-4DA1-4632-8930-CED96D2EB8CA}" sibTransId="{791451E3-AC9B-4F3C-ADBB-75B955CD76E4}"/>
    <dgm:cxn modelId="{59F18E93-3724-194D-85C1-606BC3260FD3}" type="presParOf" srcId="{A8060B2C-4583-8048-BBD9-0906DBE1D279}" destId="{E0FF13EC-596A-814D-BBA4-3658EBAB8BAE}" srcOrd="0" destOrd="0" presId="urn:microsoft.com/office/officeart/2005/8/layout/vList2"/>
    <dgm:cxn modelId="{30E1EF68-F04D-2B4C-8348-30E603289B89}" type="presParOf" srcId="{A8060B2C-4583-8048-BBD9-0906DBE1D279}" destId="{A8B77A41-4B14-874D-A6A4-48AEEAECC33A}" srcOrd="1" destOrd="0" presId="urn:microsoft.com/office/officeart/2005/8/layout/vList2"/>
    <dgm:cxn modelId="{0C22B7C9-4BB4-2449-B2AA-624B9E0A9F4B}" type="presParOf" srcId="{A8060B2C-4583-8048-BBD9-0906DBE1D279}" destId="{5D0908FD-2142-4F4E-86A7-D1D40D0D4233}" srcOrd="2" destOrd="0" presId="urn:microsoft.com/office/officeart/2005/8/layout/vList2"/>
    <dgm:cxn modelId="{AA90D584-E394-C943-B434-B16D6625D92C}" type="presParOf" srcId="{A8060B2C-4583-8048-BBD9-0906DBE1D279}" destId="{6A1F9240-4614-704F-B437-4A444B88CA35}" srcOrd="3" destOrd="0" presId="urn:microsoft.com/office/officeart/2005/8/layout/vList2"/>
    <dgm:cxn modelId="{413B6ABF-DF72-9F45-8CEC-B6F6D4E949C6}" type="presParOf" srcId="{A8060B2C-4583-8048-BBD9-0906DBE1D279}" destId="{34E671AE-32C1-F342-A293-DD08A8398D79}"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A81CE5D9-3142-47A7-ABD5-5BCB6BE1B5DD}"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7F98EE5A-8BDF-43AD-959C-96EAE9AB90B4}">
      <dgm:prSet/>
      <dgm:spPr/>
      <dgm:t>
        <a:bodyPr/>
        <a:lstStyle/>
        <a:p>
          <a:r>
            <a:rPr lang="en-GB"/>
            <a:t>Publish a detailed annual transparency report, where they show the number and type of content-takedown or user-information requests they received, and the number they complied with, from each country where they operate. </a:t>
          </a:r>
          <a:endParaRPr lang="en-US"/>
        </a:p>
      </dgm:t>
    </dgm:pt>
    <dgm:pt modelId="{AAC54302-D19D-45B2-BE21-E3A4A5AAE422}" type="parTrans" cxnId="{560714E2-9C26-44EE-BE84-F66A9D854038}">
      <dgm:prSet/>
      <dgm:spPr/>
      <dgm:t>
        <a:bodyPr/>
        <a:lstStyle/>
        <a:p>
          <a:endParaRPr lang="en-US"/>
        </a:p>
      </dgm:t>
    </dgm:pt>
    <dgm:pt modelId="{5251B709-6975-467D-B954-443D75B6E464}" type="sibTrans" cxnId="{560714E2-9C26-44EE-BE84-F66A9D854038}">
      <dgm:prSet/>
      <dgm:spPr/>
      <dgm:t>
        <a:bodyPr/>
        <a:lstStyle/>
        <a:p>
          <a:endParaRPr lang="en-US"/>
        </a:p>
      </dgm:t>
    </dgm:pt>
    <dgm:pt modelId="{DE8A9DE2-DC26-4A23-AC8C-54D207CEC0D3}">
      <dgm:prSet/>
      <dgm:spPr/>
      <dgm:t>
        <a:bodyPr/>
        <a:lstStyle/>
        <a:p>
          <a:r>
            <a:rPr lang="en-GB"/>
            <a:t>Lay out their rationale for dealing with these requests: Facebook, for example, says it checks every incoming request for “legal sufficiency” and “reject[s] or require[s] greater specificity on requests that are overly broad or vague.” </a:t>
          </a:r>
          <a:endParaRPr lang="en-US"/>
        </a:p>
      </dgm:t>
    </dgm:pt>
    <dgm:pt modelId="{D160D843-BBBE-4784-9CBA-B3F610733BEE}" type="parTrans" cxnId="{55D2BAA2-F466-4E92-9335-ADF0C9CBAB43}">
      <dgm:prSet/>
      <dgm:spPr/>
      <dgm:t>
        <a:bodyPr/>
        <a:lstStyle/>
        <a:p>
          <a:endParaRPr lang="en-US"/>
        </a:p>
      </dgm:t>
    </dgm:pt>
    <dgm:pt modelId="{7D8D94DC-2AAE-4DE3-8A14-55B2B64CA5C2}" type="sibTrans" cxnId="{55D2BAA2-F466-4E92-9335-ADF0C9CBAB43}">
      <dgm:prSet/>
      <dgm:spPr/>
      <dgm:t>
        <a:bodyPr/>
        <a:lstStyle/>
        <a:p>
          <a:endParaRPr lang="en-US"/>
        </a:p>
      </dgm:t>
    </dgm:pt>
    <dgm:pt modelId="{243516A3-B2FD-4187-8031-17737C6071DD}">
      <dgm:prSet/>
      <dgm:spPr/>
      <dgm:t>
        <a:bodyPr/>
        <a:lstStyle/>
        <a:p>
          <a:r>
            <a:rPr lang="en-GB"/>
            <a:t>Can be difficult to access in the countries where the reported censorship is taking place.</a:t>
          </a:r>
          <a:endParaRPr lang="en-US"/>
        </a:p>
      </dgm:t>
    </dgm:pt>
    <dgm:pt modelId="{AE1189F6-D307-49A2-832C-FC489E3BE6A6}" type="parTrans" cxnId="{6EB14EE1-4242-4755-9161-8BF977B883A9}">
      <dgm:prSet/>
      <dgm:spPr/>
      <dgm:t>
        <a:bodyPr/>
        <a:lstStyle/>
        <a:p>
          <a:endParaRPr lang="en-US"/>
        </a:p>
      </dgm:t>
    </dgm:pt>
    <dgm:pt modelId="{678B728D-1AE9-44ED-9295-0599E81206F9}" type="sibTrans" cxnId="{6EB14EE1-4242-4755-9161-8BF977B883A9}">
      <dgm:prSet/>
      <dgm:spPr/>
      <dgm:t>
        <a:bodyPr/>
        <a:lstStyle/>
        <a:p>
          <a:endParaRPr lang="en-US"/>
        </a:p>
      </dgm:t>
    </dgm:pt>
    <dgm:pt modelId="{753DD834-8B66-F446-995C-46DAFF990C85}" type="pres">
      <dgm:prSet presAssocID="{A81CE5D9-3142-47A7-ABD5-5BCB6BE1B5DD}" presName="linear" presStyleCnt="0">
        <dgm:presLayoutVars>
          <dgm:animLvl val="lvl"/>
          <dgm:resizeHandles val="exact"/>
        </dgm:presLayoutVars>
      </dgm:prSet>
      <dgm:spPr/>
    </dgm:pt>
    <dgm:pt modelId="{BFD4E929-8C66-9E45-A0C3-85CA77BB1625}" type="pres">
      <dgm:prSet presAssocID="{7F98EE5A-8BDF-43AD-959C-96EAE9AB90B4}" presName="parentText" presStyleLbl="node1" presStyleIdx="0" presStyleCnt="3">
        <dgm:presLayoutVars>
          <dgm:chMax val="0"/>
          <dgm:bulletEnabled val="1"/>
        </dgm:presLayoutVars>
      </dgm:prSet>
      <dgm:spPr/>
    </dgm:pt>
    <dgm:pt modelId="{22FBB3C3-C9A3-234C-9C82-FF767C91681A}" type="pres">
      <dgm:prSet presAssocID="{5251B709-6975-467D-B954-443D75B6E464}" presName="spacer" presStyleCnt="0"/>
      <dgm:spPr/>
    </dgm:pt>
    <dgm:pt modelId="{5F7BADA8-2D94-754D-89FD-D808261EBC41}" type="pres">
      <dgm:prSet presAssocID="{DE8A9DE2-DC26-4A23-AC8C-54D207CEC0D3}" presName="parentText" presStyleLbl="node1" presStyleIdx="1" presStyleCnt="3">
        <dgm:presLayoutVars>
          <dgm:chMax val="0"/>
          <dgm:bulletEnabled val="1"/>
        </dgm:presLayoutVars>
      </dgm:prSet>
      <dgm:spPr/>
    </dgm:pt>
    <dgm:pt modelId="{D551D208-A408-B245-BA02-A90FAF8740FE}" type="pres">
      <dgm:prSet presAssocID="{7D8D94DC-2AAE-4DE3-8A14-55B2B64CA5C2}" presName="spacer" presStyleCnt="0"/>
      <dgm:spPr/>
    </dgm:pt>
    <dgm:pt modelId="{E3D21054-676B-CC48-BA2F-9EBA2F034130}" type="pres">
      <dgm:prSet presAssocID="{243516A3-B2FD-4187-8031-17737C6071DD}" presName="parentText" presStyleLbl="node1" presStyleIdx="2" presStyleCnt="3">
        <dgm:presLayoutVars>
          <dgm:chMax val="0"/>
          <dgm:bulletEnabled val="1"/>
        </dgm:presLayoutVars>
      </dgm:prSet>
      <dgm:spPr/>
    </dgm:pt>
  </dgm:ptLst>
  <dgm:cxnLst>
    <dgm:cxn modelId="{19EC5442-95D5-CB48-835B-0DC780847200}" type="presOf" srcId="{A81CE5D9-3142-47A7-ABD5-5BCB6BE1B5DD}" destId="{753DD834-8B66-F446-995C-46DAFF990C85}" srcOrd="0" destOrd="0" presId="urn:microsoft.com/office/officeart/2005/8/layout/vList2"/>
    <dgm:cxn modelId="{D9377374-3D99-FD47-867C-748393597A00}" type="presOf" srcId="{DE8A9DE2-DC26-4A23-AC8C-54D207CEC0D3}" destId="{5F7BADA8-2D94-754D-89FD-D808261EBC41}" srcOrd="0" destOrd="0" presId="urn:microsoft.com/office/officeart/2005/8/layout/vList2"/>
    <dgm:cxn modelId="{B304099F-B752-EA41-92D9-80AFF9D19B53}" type="presOf" srcId="{243516A3-B2FD-4187-8031-17737C6071DD}" destId="{E3D21054-676B-CC48-BA2F-9EBA2F034130}" srcOrd="0" destOrd="0" presId="urn:microsoft.com/office/officeart/2005/8/layout/vList2"/>
    <dgm:cxn modelId="{55D2BAA2-F466-4E92-9335-ADF0C9CBAB43}" srcId="{A81CE5D9-3142-47A7-ABD5-5BCB6BE1B5DD}" destId="{DE8A9DE2-DC26-4A23-AC8C-54D207CEC0D3}" srcOrd="1" destOrd="0" parTransId="{D160D843-BBBE-4784-9CBA-B3F610733BEE}" sibTransId="{7D8D94DC-2AAE-4DE3-8A14-55B2B64CA5C2}"/>
    <dgm:cxn modelId="{BF47DCBB-F109-864D-8A70-B2D1393C1CB4}" type="presOf" srcId="{7F98EE5A-8BDF-43AD-959C-96EAE9AB90B4}" destId="{BFD4E929-8C66-9E45-A0C3-85CA77BB1625}" srcOrd="0" destOrd="0" presId="urn:microsoft.com/office/officeart/2005/8/layout/vList2"/>
    <dgm:cxn modelId="{6EB14EE1-4242-4755-9161-8BF977B883A9}" srcId="{A81CE5D9-3142-47A7-ABD5-5BCB6BE1B5DD}" destId="{243516A3-B2FD-4187-8031-17737C6071DD}" srcOrd="2" destOrd="0" parTransId="{AE1189F6-D307-49A2-832C-FC489E3BE6A6}" sibTransId="{678B728D-1AE9-44ED-9295-0599E81206F9}"/>
    <dgm:cxn modelId="{560714E2-9C26-44EE-BE84-F66A9D854038}" srcId="{A81CE5D9-3142-47A7-ABD5-5BCB6BE1B5DD}" destId="{7F98EE5A-8BDF-43AD-959C-96EAE9AB90B4}" srcOrd="0" destOrd="0" parTransId="{AAC54302-D19D-45B2-BE21-E3A4A5AAE422}" sibTransId="{5251B709-6975-467D-B954-443D75B6E464}"/>
    <dgm:cxn modelId="{D4314416-D34A-7D4C-9B3D-DC784AFFED9F}" type="presParOf" srcId="{753DD834-8B66-F446-995C-46DAFF990C85}" destId="{BFD4E929-8C66-9E45-A0C3-85CA77BB1625}" srcOrd="0" destOrd="0" presId="urn:microsoft.com/office/officeart/2005/8/layout/vList2"/>
    <dgm:cxn modelId="{C7075ABD-E81D-9D4B-9155-2D19B70EB56A}" type="presParOf" srcId="{753DD834-8B66-F446-995C-46DAFF990C85}" destId="{22FBB3C3-C9A3-234C-9C82-FF767C91681A}" srcOrd="1" destOrd="0" presId="urn:microsoft.com/office/officeart/2005/8/layout/vList2"/>
    <dgm:cxn modelId="{89B2B642-F6E9-2245-BEB9-1D9ED2758CC8}" type="presParOf" srcId="{753DD834-8B66-F446-995C-46DAFF990C85}" destId="{5F7BADA8-2D94-754D-89FD-D808261EBC41}" srcOrd="2" destOrd="0" presId="urn:microsoft.com/office/officeart/2005/8/layout/vList2"/>
    <dgm:cxn modelId="{E958C923-6EFE-0348-AE19-AB0EB5331445}" type="presParOf" srcId="{753DD834-8B66-F446-995C-46DAFF990C85}" destId="{D551D208-A408-B245-BA02-A90FAF8740FE}" srcOrd="3" destOrd="0" presId="urn:microsoft.com/office/officeart/2005/8/layout/vList2"/>
    <dgm:cxn modelId="{69E3FB4C-FAED-7540-AAB0-8FCB9A25B1DD}" type="presParOf" srcId="{753DD834-8B66-F446-995C-46DAFF990C85}" destId="{E3D21054-676B-CC48-BA2F-9EBA2F034130}"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970F280F-3DE4-426D-99CD-CB2B75D15C46}"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12D1B96B-3137-46FE-BA68-FEF87A1262F2}">
      <dgm:prSet/>
      <dgm:spPr/>
      <dgm:t>
        <a:bodyPr/>
        <a:lstStyle/>
        <a:p>
          <a:r>
            <a:rPr lang="en-GB"/>
            <a:t>CSR has attained a high profile in recent years: many companies have learnt to understand that business policies and strategies should not only be profitable but also be desirable in terms of the objectives and values of society. </a:t>
          </a:r>
          <a:endParaRPr lang="en-US"/>
        </a:p>
      </dgm:t>
    </dgm:pt>
    <dgm:pt modelId="{6E9E5287-AFC5-4BCF-911C-E629763CB970}" type="parTrans" cxnId="{160B04A2-0214-4A11-80D6-0F24F97665FB}">
      <dgm:prSet/>
      <dgm:spPr/>
      <dgm:t>
        <a:bodyPr/>
        <a:lstStyle/>
        <a:p>
          <a:endParaRPr lang="en-US"/>
        </a:p>
      </dgm:t>
    </dgm:pt>
    <dgm:pt modelId="{C55C0D0A-6BAA-4C32-B9D0-85F8B3504E49}" type="sibTrans" cxnId="{160B04A2-0214-4A11-80D6-0F24F97665FB}">
      <dgm:prSet/>
      <dgm:spPr/>
      <dgm:t>
        <a:bodyPr/>
        <a:lstStyle/>
        <a:p>
          <a:endParaRPr lang="en-US"/>
        </a:p>
      </dgm:t>
    </dgm:pt>
    <dgm:pt modelId="{797BDBAC-4DB4-4389-8947-2FD189D2A843}">
      <dgm:prSet/>
      <dgm:spPr/>
      <dgm:t>
        <a:bodyPr/>
        <a:lstStyle/>
        <a:p>
          <a:r>
            <a:rPr lang="en-GB"/>
            <a:t>The CSR engagement of social media sites has rarely been in the focus of academic literature, although the ethical challenges of social networking sites have been recognized by some scholars. </a:t>
          </a:r>
          <a:endParaRPr lang="en-US"/>
        </a:p>
      </dgm:t>
    </dgm:pt>
    <dgm:pt modelId="{E52840DC-D42D-46F4-AA05-D343BAA26EAA}" type="parTrans" cxnId="{0A83E765-7E14-4F92-A80F-4AA25393D28B}">
      <dgm:prSet/>
      <dgm:spPr/>
      <dgm:t>
        <a:bodyPr/>
        <a:lstStyle/>
        <a:p>
          <a:endParaRPr lang="en-US"/>
        </a:p>
      </dgm:t>
    </dgm:pt>
    <dgm:pt modelId="{B7D0ED51-DF60-40B0-AFBD-92E3D444E222}" type="sibTrans" cxnId="{0A83E765-7E14-4F92-A80F-4AA25393D28B}">
      <dgm:prSet/>
      <dgm:spPr/>
      <dgm:t>
        <a:bodyPr/>
        <a:lstStyle/>
        <a:p>
          <a:endParaRPr lang="en-US"/>
        </a:p>
      </dgm:t>
    </dgm:pt>
    <dgm:pt modelId="{0C1EEEEC-72DE-E94D-BEA3-04BA8DA991EB}" type="pres">
      <dgm:prSet presAssocID="{970F280F-3DE4-426D-99CD-CB2B75D15C46}" presName="linear" presStyleCnt="0">
        <dgm:presLayoutVars>
          <dgm:animLvl val="lvl"/>
          <dgm:resizeHandles val="exact"/>
        </dgm:presLayoutVars>
      </dgm:prSet>
      <dgm:spPr/>
    </dgm:pt>
    <dgm:pt modelId="{0C0A2EC3-3C14-294B-9F65-61BC594068AE}" type="pres">
      <dgm:prSet presAssocID="{12D1B96B-3137-46FE-BA68-FEF87A1262F2}" presName="parentText" presStyleLbl="node1" presStyleIdx="0" presStyleCnt="2">
        <dgm:presLayoutVars>
          <dgm:chMax val="0"/>
          <dgm:bulletEnabled val="1"/>
        </dgm:presLayoutVars>
      </dgm:prSet>
      <dgm:spPr/>
    </dgm:pt>
    <dgm:pt modelId="{9133BA53-B5D5-7D42-B77B-993139707DCE}" type="pres">
      <dgm:prSet presAssocID="{C55C0D0A-6BAA-4C32-B9D0-85F8B3504E49}" presName="spacer" presStyleCnt="0"/>
      <dgm:spPr/>
    </dgm:pt>
    <dgm:pt modelId="{C7F74B5F-59B5-C04F-B99B-8F87D5BEC069}" type="pres">
      <dgm:prSet presAssocID="{797BDBAC-4DB4-4389-8947-2FD189D2A843}" presName="parentText" presStyleLbl="node1" presStyleIdx="1" presStyleCnt="2">
        <dgm:presLayoutVars>
          <dgm:chMax val="0"/>
          <dgm:bulletEnabled val="1"/>
        </dgm:presLayoutVars>
      </dgm:prSet>
      <dgm:spPr/>
    </dgm:pt>
  </dgm:ptLst>
  <dgm:cxnLst>
    <dgm:cxn modelId="{BAF7A923-96EA-2F48-949A-07150E98B267}" type="presOf" srcId="{797BDBAC-4DB4-4389-8947-2FD189D2A843}" destId="{C7F74B5F-59B5-C04F-B99B-8F87D5BEC069}" srcOrd="0" destOrd="0" presId="urn:microsoft.com/office/officeart/2005/8/layout/vList2"/>
    <dgm:cxn modelId="{25371942-8976-A346-839C-96D33C0C2D19}" type="presOf" srcId="{970F280F-3DE4-426D-99CD-CB2B75D15C46}" destId="{0C1EEEEC-72DE-E94D-BEA3-04BA8DA991EB}" srcOrd="0" destOrd="0" presId="urn:microsoft.com/office/officeart/2005/8/layout/vList2"/>
    <dgm:cxn modelId="{0A83E765-7E14-4F92-A80F-4AA25393D28B}" srcId="{970F280F-3DE4-426D-99CD-CB2B75D15C46}" destId="{797BDBAC-4DB4-4389-8947-2FD189D2A843}" srcOrd="1" destOrd="0" parTransId="{E52840DC-D42D-46F4-AA05-D343BAA26EAA}" sibTransId="{B7D0ED51-DF60-40B0-AFBD-92E3D444E222}"/>
    <dgm:cxn modelId="{B3569E8F-9A0E-424A-BCB7-73EF7166EECC}" type="presOf" srcId="{12D1B96B-3137-46FE-BA68-FEF87A1262F2}" destId="{0C0A2EC3-3C14-294B-9F65-61BC594068AE}" srcOrd="0" destOrd="0" presId="urn:microsoft.com/office/officeart/2005/8/layout/vList2"/>
    <dgm:cxn modelId="{160B04A2-0214-4A11-80D6-0F24F97665FB}" srcId="{970F280F-3DE4-426D-99CD-CB2B75D15C46}" destId="{12D1B96B-3137-46FE-BA68-FEF87A1262F2}" srcOrd="0" destOrd="0" parTransId="{6E9E5287-AFC5-4BCF-911C-E629763CB970}" sibTransId="{C55C0D0A-6BAA-4C32-B9D0-85F8B3504E49}"/>
    <dgm:cxn modelId="{CAEC5042-DC3A-A048-9972-98364E1B3332}" type="presParOf" srcId="{0C1EEEEC-72DE-E94D-BEA3-04BA8DA991EB}" destId="{0C0A2EC3-3C14-294B-9F65-61BC594068AE}" srcOrd="0" destOrd="0" presId="urn:microsoft.com/office/officeart/2005/8/layout/vList2"/>
    <dgm:cxn modelId="{19DAB27F-3173-834A-AF87-CDC24640621B}" type="presParOf" srcId="{0C1EEEEC-72DE-E94D-BEA3-04BA8DA991EB}" destId="{9133BA53-B5D5-7D42-B77B-993139707DCE}" srcOrd="1" destOrd="0" presId="urn:microsoft.com/office/officeart/2005/8/layout/vList2"/>
    <dgm:cxn modelId="{15412DEB-77F0-584C-B2D1-5D0857C499F0}" type="presParOf" srcId="{0C1EEEEC-72DE-E94D-BEA3-04BA8DA991EB}" destId="{C7F74B5F-59B5-C04F-B99B-8F87D5BEC069}"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61C85C02-075E-458C-BF3D-6DF3B932784A}"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799A605B-74A4-4CD3-BFF7-982D5B7DEE03}">
      <dgm:prSet/>
      <dgm:spPr/>
      <dgm:t>
        <a:bodyPr/>
        <a:lstStyle/>
        <a:p>
          <a:r>
            <a:rPr lang="en-GB"/>
            <a:t>Ethical issues of Internet technology have become the focus of applied ethics under the headline ‘Internet ethics’, ‘cyber ethics’ or ‘information ethics’ (Moore, 2005; Spinello &amp; Tavani, 2004). </a:t>
          </a:r>
          <a:endParaRPr lang="en-US"/>
        </a:p>
      </dgm:t>
    </dgm:pt>
    <dgm:pt modelId="{6EABD922-1835-4C83-8FA6-B658A9C1C986}" type="parTrans" cxnId="{182368FF-81A2-4B09-A668-42DC64BCC9D5}">
      <dgm:prSet/>
      <dgm:spPr/>
      <dgm:t>
        <a:bodyPr/>
        <a:lstStyle/>
        <a:p>
          <a:endParaRPr lang="en-US"/>
        </a:p>
      </dgm:t>
    </dgm:pt>
    <dgm:pt modelId="{F4485733-1FA0-4C21-9C43-325B9A299F97}" type="sibTrans" cxnId="{182368FF-81A2-4B09-A668-42DC64BCC9D5}">
      <dgm:prSet/>
      <dgm:spPr/>
      <dgm:t>
        <a:bodyPr/>
        <a:lstStyle/>
        <a:p>
          <a:endParaRPr lang="en-US"/>
        </a:p>
      </dgm:t>
    </dgm:pt>
    <dgm:pt modelId="{527DD02E-F352-4521-9328-108433C78E73}">
      <dgm:prSet/>
      <dgm:spPr/>
      <dgm:t>
        <a:bodyPr/>
        <a:lstStyle/>
        <a:p>
          <a:r>
            <a:rPr lang="en-GB"/>
            <a:t>Includes data disclosure and lack of privacy (Smith, Dinev, &amp; Xu, 2011). </a:t>
          </a:r>
          <a:endParaRPr lang="en-US"/>
        </a:p>
      </dgm:t>
    </dgm:pt>
    <dgm:pt modelId="{A0FA97A8-5FA1-4A94-8206-3D16FCA20D1B}" type="parTrans" cxnId="{ACE80EDE-AD1C-4353-B77E-00B2A502708B}">
      <dgm:prSet/>
      <dgm:spPr/>
      <dgm:t>
        <a:bodyPr/>
        <a:lstStyle/>
        <a:p>
          <a:endParaRPr lang="en-US"/>
        </a:p>
      </dgm:t>
    </dgm:pt>
    <dgm:pt modelId="{D688A816-9E00-4FB6-A803-5D53251BA0FC}" type="sibTrans" cxnId="{ACE80EDE-AD1C-4353-B77E-00B2A502708B}">
      <dgm:prSet/>
      <dgm:spPr/>
      <dgm:t>
        <a:bodyPr/>
        <a:lstStyle/>
        <a:p>
          <a:endParaRPr lang="en-US"/>
        </a:p>
      </dgm:t>
    </dgm:pt>
    <dgm:pt modelId="{9EA7F7C2-DF7E-49D6-B88A-4022CB1F737C}">
      <dgm:prSet/>
      <dgm:spPr/>
      <dgm:t>
        <a:bodyPr/>
        <a:lstStyle/>
        <a:p>
          <a:r>
            <a:rPr lang="en-GB"/>
            <a:t>And so much more.</a:t>
          </a:r>
          <a:endParaRPr lang="en-US"/>
        </a:p>
      </dgm:t>
    </dgm:pt>
    <dgm:pt modelId="{AC1C4A0C-8616-4DE7-8204-22491486043F}" type="parTrans" cxnId="{28F95C69-8351-4B1F-80F1-85DC6E66841F}">
      <dgm:prSet/>
      <dgm:spPr/>
      <dgm:t>
        <a:bodyPr/>
        <a:lstStyle/>
        <a:p>
          <a:endParaRPr lang="en-US"/>
        </a:p>
      </dgm:t>
    </dgm:pt>
    <dgm:pt modelId="{DB8D8736-3062-4CF9-A9C4-EFE2D22A12BA}" type="sibTrans" cxnId="{28F95C69-8351-4B1F-80F1-85DC6E66841F}">
      <dgm:prSet/>
      <dgm:spPr/>
      <dgm:t>
        <a:bodyPr/>
        <a:lstStyle/>
        <a:p>
          <a:endParaRPr lang="en-US"/>
        </a:p>
      </dgm:t>
    </dgm:pt>
    <dgm:pt modelId="{190C7178-B507-4EE2-B925-3436D2A773F6}" type="pres">
      <dgm:prSet presAssocID="{61C85C02-075E-458C-BF3D-6DF3B932784A}" presName="root" presStyleCnt="0">
        <dgm:presLayoutVars>
          <dgm:dir/>
          <dgm:resizeHandles val="exact"/>
        </dgm:presLayoutVars>
      </dgm:prSet>
      <dgm:spPr/>
    </dgm:pt>
    <dgm:pt modelId="{E5298546-30E5-44FA-9815-F59F663B8BE4}" type="pres">
      <dgm:prSet presAssocID="{799A605B-74A4-4CD3-BFF7-982D5B7DEE03}" presName="compNode" presStyleCnt="0"/>
      <dgm:spPr/>
    </dgm:pt>
    <dgm:pt modelId="{1C9CE7A8-AD85-4B07-B56F-5B1DB9A891DA}" type="pres">
      <dgm:prSet presAssocID="{799A605B-74A4-4CD3-BFF7-982D5B7DEE03}" presName="bgRect" presStyleLbl="bgShp" presStyleIdx="0" presStyleCnt="3"/>
      <dgm:spPr/>
    </dgm:pt>
    <dgm:pt modelId="{3E1248BF-7980-4751-8525-65E24F1E2FCE}" type="pres">
      <dgm:prSet presAssocID="{799A605B-74A4-4CD3-BFF7-982D5B7DEE03}"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rocessor"/>
        </a:ext>
      </dgm:extLst>
    </dgm:pt>
    <dgm:pt modelId="{8EDD83DB-E1BA-4836-B173-930D726FAB38}" type="pres">
      <dgm:prSet presAssocID="{799A605B-74A4-4CD3-BFF7-982D5B7DEE03}" presName="spaceRect" presStyleCnt="0"/>
      <dgm:spPr/>
    </dgm:pt>
    <dgm:pt modelId="{1547014F-F957-4773-98BE-697A05326E4E}" type="pres">
      <dgm:prSet presAssocID="{799A605B-74A4-4CD3-BFF7-982D5B7DEE03}" presName="parTx" presStyleLbl="revTx" presStyleIdx="0" presStyleCnt="3">
        <dgm:presLayoutVars>
          <dgm:chMax val="0"/>
          <dgm:chPref val="0"/>
        </dgm:presLayoutVars>
      </dgm:prSet>
      <dgm:spPr/>
    </dgm:pt>
    <dgm:pt modelId="{6817E80B-1214-4D55-A44D-666CD2919A0D}" type="pres">
      <dgm:prSet presAssocID="{F4485733-1FA0-4C21-9C43-325B9A299F97}" presName="sibTrans" presStyleCnt="0"/>
      <dgm:spPr/>
    </dgm:pt>
    <dgm:pt modelId="{F9D98BC2-45D7-4292-B747-D65E2E3517ED}" type="pres">
      <dgm:prSet presAssocID="{527DD02E-F352-4521-9328-108433C78E73}" presName="compNode" presStyleCnt="0"/>
      <dgm:spPr/>
    </dgm:pt>
    <dgm:pt modelId="{C57886A7-ADB1-43A7-9457-BFD18DEED8B6}" type="pres">
      <dgm:prSet presAssocID="{527DD02E-F352-4521-9328-108433C78E73}" presName="bgRect" presStyleLbl="bgShp" presStyleIdx="1" presStyleCnt="3"/>
      <dgm:spPr/>
    </dgm:pt>
    <dgm:pt modelId="{434B6E4B-D853-4D8C-9AAC-F83269D35C74}" type="pres">
      <dgm:prSet presAssocID="{527DD02E-F352-4521-9328-108433C78E73}"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keleton"/>
        </a:ext>
      </dgm:extLst>
    </dgm:pt>
    <dgm:pt modelId="{DE9C0F63-A6B7-468D-A503-D97770D198DA}" type="pres">
      <dgm:prSet presAssocID="{527DD02E-F352-4521-9328-108433C78E73}" presName="spaceRect" presStyleCnt="0"/>
      <dgm:spPr/>
    </dgm:pt>
    <dgm:pt modelId="{6C608100-493F-4E44-B114-20B0A360E665}" type="pres">
      <dgm:prSet presAssocID="{527DD02E-F352-4521-9328-108433C78E73}" presName="parTx" presStyleLbl="revTx" presStyleIdx="1" presStyleCnt="3">
        <dgm:presLayoutVars>
          <dgm:chMax val="0"/>
          <dgm:chPref val="0"/>
        </dgm:presLayoutVars>
      </dgm:prSet>
      <dgm:spPr/>
    </dgm:pt>
    <dgm:pt modelId="{23A862EC-77AD-4896-A790-54FE6B53C1B4}" type="pres">
      <dgm:prSet presAssocID="{D688A816-9E00-4FB6-A803-5D53251BA0FC}" presName="sibTrans" presStyleCnt="0"/>
      <dgm:spPr/>
    </dgm:pt>
    <dgm:pt modelId="{27417B6B-ABF6-4B9A-BAAD-323C9C060FF0}" type="pres">
      <dgm:prSet presAssocID="{9EA7F7C2-DF7E-49D6-B88A-4022CB1F737C}" presName="compNode" presStyleCnt="0"/>
      <dgm:spPr/>
    </dgm:pt>
    <dgm:pt modelId="{F2F8FADA-99C2-4985-A0E5-EBD35136098D}" type="pres">
      <dgm:prSet presAssocID="{9EA7F7C2-DF7E-49D6-B88A-4022CB1F737C}" presName="bgRect" presStyleLbl="bgShp" presStyleIdx="2" presStyleCnt="3"/>
      <dgm:spPr/>
    </dgm:pt>
    <dgm:pt modelId="{077018FD-204D-4ADB-BA59-1A06A4F0F7F0}" type="pres">
      <dgm:prSet presAssocID="{9EA7F7C2-DF7E-49D6-B88A-4022CB1F737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itcoin"/>
        </a:ext>
      </dgm:extLst>
    </dgm:pt>
    <dgm:pt modelId="{7CC07942-890F-4F04-926D-593E44A35E17}" type="pres">
      <dgm:prSet presAssocID="{9EA7F7C2-DF7E-49D6-B88A-4022CB1F737C}" presName="spaceRect" presStyleCnt="0"/>
      <dgm:spPr/>
    </dgm:pt>
    <dgm:pt modelId="{19A23D5C-05C6-4F5D-960C-E4D3955C1F73}" type="pres">
      <dgm:prSet presAssocID="{9EA7F7C2-DF7E-49D6-B88A-4022CB1F737C}" presName="parTx" presStyleLbl="revTx" presStyleIdx="2" presStyleCnt="3">
        <dgm:presLayoutVars>
          <dgm:chMax val="0"/>
          <dgm:chPref val="0"/>
        </dgm:presLayoutVars>
      </dgm:prSet>
      <dgm:spPr/>
    </dgm:pt>
  </dgm:ptLst>
  <dgm:cxnLst>
    <dgm:cxn modelId="{E6C8A731-9082-40DB-9A32-A9F3E12D56B6}" type="presOf" srcId="{799A605B-74A4-4CD3-BFF7-982D5B7DEE03}" destId="{1547014F-F957-4773-98BE-697A05326E4E}" srcOrd="0" destOrd="0" presId="urn:microsoft.com/office/officeart/2018/2/layout/IconVerticalSolidList"/>
    <dgm:cxn modelId="{28F95C69-8351-4B1F-80F1-85DC6E66841F}" srcId="{61C85C02-075E-458C-BF3D-6DF3B932784A}" destId="{9EA7F7C2-DF7E-49D6-B88A-4022CB1F737C}" srcOrd="2" destOrd="0" parTransId="{AC1C4A0C-8616-4DE7-8204-22491486043F}" sibTransId="{DB8D8736-3062-4CF9-A9C4-EFE2D22A12BA}"/>
    <dgm:cxn modelId="{C2A3ED91-D413-4285-BF39-033637BA1B8F}" type="presOf" srcId="{9EA7F7C2-DF7E-49D6-B88A-4022CB1F737C}" destId="{19A23D5C-05C6-4F5D-960C-E4D3955C1F73}" srcOrd="0" destOrd="0" presId="urn:microsoft.com/office/officeart/2018/2/layout/IconVerticalSolidList"/>
    <dgm:cxn modelId="{DDC06D95-EA40-40A9-86DB-C23BD7F8881F}" type="presOf" srcId="{61C85C02-075E-458C-BF3D-6DF3B932784A}" destId="{190C7178-B507-4EE2-B925-3436D2A773F6}" srcOrd="0" destOrd="0" presId="urn:microsoft.com/office/officeart/2018/2/layout/IconVerticalSolidList"/>
    <dgm:cxn modelId="{ACE80EDE-AD1C-4353-B77E-00B2A502708B}" srcId="{61C85C02-075E-458C-BF3D-6DF3B932784A}" destId="{527DD02E-F352-4521-9328-108433C78E73}" srcOrd="1" destOrd="0" parTransId="{A0FA97A8-5FA1-4A94-8206-3D16FCA20D1B}" sibTransId="{D688A816-9E00-4FB6-A803-5D53251BA0FC}"/>
    <dgm:cxn modelId="{6B951DE4-492C-4406-95E5-2F61988558B8}" type="presOf" srcId="{527DD02E-F352-4521-9328-108433C78E73}" destId="{6C608100-493F-4E44-B114-20B0A360E665}" srcOrd="0" destOrd="0" presId="urn:microsoft.com/office/officeart/2018/2/layout/IconVerticalSolidList"/>
    <dgm:cxn modelId="{182368FF-81A2-4B09-A668-42DC64BCC9D5}" srcId="{61C85C02-075E-458C-BF3D-6DF3B932784A}" destId="{799A605B-74A4-4CD3-BFF7-982D5B7DEE03}" srcOrd="0" destOrd="0" parTransId="{6EABD922-1835-4C83-8FA6-B658A9C1C986}" sibTransId="{F4485733-1FA0-4C21-9C43-325B9A299F97}"/>
    <dgm:cxn modelId="{506C4F18-049F-4F98-BD3C-D965242841EF}" type="presParOf" srcId="{190C7178-B507-4EE2-B925-3436D2A773F6}" destId="{E5298546-30E5-44FA-9815-F59F663B8BE4}" srcOrd="0" destOrd="0" presId="urn:microsoft.com/office/officeart/2018/2/layout/IconVerticalSolidList"/>
    <dgm:cxn modelId="{9907A471-7D26-48BE-9025-64E0EABF6984}" type="presParOf" srcId="{E5298546-30E5-44FA-9815-F59F663B8BE4}" destId="{1C9CE7A8-AD85-4B07-B56F-5B1DB9A891DA}" srcOrd="0" destOrd="0" presId="urn:microsoft.com/office/officeart/2018/2/layout/IconVerticalSolidList"/>
    <dgm:cxn modelId="{82114AC5-68AF-494E-BA9D-0228BCAAEEDE}" type="presParOf" srcId="{E5298546-30E5-44FA-9815-F59F663B8BE4}" destId="{3E1248BF-7980-4751-8525-65E24F1E2FCE}" srcOrd="1" destOrd="0" presId="urn:microsoft.com/office/officeart/2018/2/layout/IconVerticalSolidList"/>
    <dgm:cxn modelId="{DB86461E-6DE8-41C5-B557-5CF01E146E45}" type="presParOf" srcId="{E5298546-30E5-44FA-9815-F59F663B8BE4}" destId="{8EDD83DB-E1BA-4836-B173-930D726FAB38}" srcOrd="2" destOrd="0" presId="urn:microsoft.com/office/officeart/2018/2/layout/IconVerticalSolidList"/>
    <dgm:cxn modelId="{9551A0FB-0BAD-444F-A71E-013A9722CCFD}" type="presParOf" srcId="{E5298546-30E5-44FA-9815-F59F663B8BE4}" destId="{1547014F-F957-4773-98BE-697A05326E4E}" srcOrd="3" destOrd="0" presId="urn:microsoft.com/office/officeart/2018/2/layout/IconVerticalSolidList"/>
    <dgm:cxn modelId="{5B6874D5-7E78-4AFC-85A8-D820EABB6DF8}" type="presParOf" srcId="{190C7178-B507-4EE2-B925-3436D2A773F6}" destId="{6817E80B-1214-4D55-A44D-666CD2919A0D}" srcOrd="1" destOrd="0" presId="urn:microsoft.com/office/officeart/2018/2/layout/IconVerticalSolidList"/>
    <dgm:cxn modelId="{1E338FEF-F1D6-48E8-9472-6F94D7A58C0E}" type="presParOf" srcId="{190C7178-B507-4EE2-B925-3436D2A773F6}" destId="{F9D98BC2-45D7-4292-B747-D65E2E3517ED}" srcOrd="2" destOrd="0" presId="urn:microsoft.com/office/officeart/2018/2/layout/IconVerticalSolidList"/>
    <dgm:cxn modelId="{2B8CB787-0696-4489-8331-98C2AB792F2D}" type="presParOf" srcId="{F9D98BC2-45D7-4292-B747-D65E2E3517ED}" destId="{C57886A7-ADB1-43A7-9457-BFD18DEED8B6}" srcOrd="0" destOrd="0" presId="urn:microsoft.com/office/officeart/2018/2/layout/IconVerticalSolidList"/>
    <dgm:cxn modelId="{8D670DE2-1567-4217-BB7B-E288BA59F226}" type="presParOf" srcId="{F9D98BC2-45D7-4292-B747-D65E2E3517ED}" destId="{434B6E4B-D853-4D8C-9AAC-F83269D35C74}" srcOrd="1" destOrd="0" presId="urn:microsoft.com/office/officeart/2018/2/layout/IconVerticalSolidList"/>
    <dgm:cxn modelId="{0E33FF96-9CCC-4A80-8656-9799A05D55ED}" type="presParOf" srcId="{F9D98BC2-45D7-4292-B747-D65E2E3517ED}" destId="{DE9C0F63-A6B7-468D-A503-D97770D198DA}" srcOrd="2" destOrd="0" presId="urn:microsoft.com/office/officeart/2018/2/layout/IconVerticalSolidList"/>
    <dgm:cxn modelId="{5129BDC7-7D26-432E-BA48-DBC8A5428510}" type="presParOf" srcId="{F9D98BC2-45D7-4292-B747-D65E2E3517ED}" destId="{6C608100-493F-4E44-B114-20B0A360E665}" srcOrd="3" destOrd="0" presId="urn:microsoft.com/office/officeart/2018/2/layout/IconVerticalSolidList"/>
    <dgm:cxn modelId="{DFE2086D-186D-4294-AB02-32ABA278B667}" type="presParOf" srcId="{190C7178-B507-4EE2-B925-3436D2A773F6}" destId="{23A862EC-77AD-4896-A790-54FE6B53C1B4}" srcOrd="3" destOrd="0" presId="urn:microsoft.com/office/officeart/2018/2/layout/IconVerticalSolidList"/>
    <dgm:cxn modelId="{E412B9AE-14E6-451A-B982-D4B6315F5F60}" type="presParOf" srcId="{190C7178-B507-4EE2-B925-3436D2A773F6}" destId="{27417B6B-ABF6-4B9A-BAAD-323C9C060FF0}" srcOrd="4" destOrd="0" presId="urn:microsoft.com/office/officeart/2018/2/layout/IconVerticalSolidList"/>
    <dgm:cxn modelId="{8EFABB65-23DD-4209-AD41-CDBECD64A3C3}" type="presParOf" srcId="{27417B6B-ABF6-4B9A-BAAD-323C9C060FF0}" destId="{F2F8FADA-99C2-4985-A0E5-EBD35136098D}" srcOrd="0" destOrd="0" presId="urn:microsoft.com/office/officeart/2018/2/layout/IconVerticalSolidList"/>
    <dgm:cxn modelId="{829B7A66-6D58-4F31-B0B7-7233089E82A3}" type="presParOf" srcId="{27417B6B-ABF6-4B9A-BAAD-323C9C060FF0}" destId="{077018FD-204D-4ADB-BA59-1A06A4F0F7F0}" srcOrd="1" destOrd="0" presId="urn:microsoft.com/office/officeart/2018/2/layout/IconVerticalSolidList"/>
    <dgm:cxn modelId="{EBB94D85-EA1F-4809-8E62-F5A919B155C7}" type="presParOf" srcId="{27417B6B-ABF6-4B9A-BAAD-323C9C060FF0}" destId="{7CC07942-890F-4F04-926D-593E44A35E17}" srcOrd="2" destOrd="0" presId="urn:microsoft.com/office/officeart/2018/2/layout/IconVerticalSolidList"/>
    <dgm:cxn modelId="{EE8B2B8F-DE63-4ED0-8B55-67E606349DC5}" type="presParOf" srcId="{27417B6B-ABF6-4B9A-BAAD-323C9C060FF0}" destId="{19A23D5C-05C6-4F5D-960C-E4D3955C1F7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7601C638-9E74-4608-864C-92A87BD470E9}"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2C53AEA9-55FF-45B5-B1B6-20B18A53713D}">
      <dgm:prSet/>
      <dgm:spPr/>
      <dgm:t>
        <a:bodyPr/>
        <a:lstStyle/>
        <a:p>
          <a:r>
            <a:rPr lang="en-GB"/>
            <a:t>Chen (2009) applied social network analysis to argue that social media sites have legal and moral responsibilities by virtue of their central position in the online world.</a:t>
          </a:r>
          <a:endParaRPr lang="en-US"/>
        </a:p>
      </dgm:t>
    </dgm:pt>
    <dgm:pt modelId="{D5C9FD58-27D2-42F1-B4F0-E6E9CFDE856B}" type="parTrans" cxnId="{22C14BFF-6D02-4648-88D5-49567D332AA6}">
      <dgm:prSet/>
      <dgm:spPr/>
      <dgm:t>
        <a:bodyPr/>
        <a:lstStyle/>
        <a:p>
          <a:endParaRPr lang="en-US"/>
        </a:p>
      </dgm:t>
    </dgm:pt>
    <dgm:pt modelId="{95E44144-8EE0-431F-BA84-99FCCACCC930}" type="sibTrans" cxnId="{22C14BFF-6D02-4648-88D5-49567D332AA6}">
      <dgm:prSet/>
      <dgm:spPr/>
      <dgm:t>
        <a:bodyPr/>
        <a:lstStyle/>
        <a:p>
          <a:endParaRPr lang="en-US"/>
        </a:p>
      </dgm:t>
    </dgm:pt>
    <dgm:pt modelId="{A8B86910-745B-42EA-82C9-59FEB12C50CE}">
      <dgm:prSet/>
      <dgm:spPr/>
      <dgm:t>
        <a:bodyPr/>
        <a:lstStyle/>
        <a:p>
          <a:r>
            <a:rPr lang="en-GB"/>
            <a:t>Social media companies are more likely to be aware of the actions undertaken by other actors in the network, and therefore are to be held responsible for the wrongdoing by others simply by knowing.</a:t>
          </a:r>
          <a:endParaRPr lang="en-US"/>
        </a:p>
      </dgm:t>
    </dgm:pt>
    <dgm:pt modelId="{8519C1BA-370D-451F-B738-C9EFA6C8BDE9}" type="parTrans" cxnId="{FE4FCBB7-31AC-4A24-A03A-9F96A7799214}">
      <dgm:prSet/>
      <dgm:spPr/>
      <dgm:t>
        <a:bodyPr/>
        <a:lstStyle/>
        <a:p>
          <a:endParaRPr lang="en-US"/>
        </a:p>
      </dgm:t>
    </dgm:pt>
    <dgm:pt modelId="{60FD2895-9411-42FB-8B3D-55AB3A37546F}" type="sibTrans" cxnId="{FE4FCBB7-31AC-4A24-A03A-9F96A7799214}">
      <dgm:prSet/>
      <dgm:spPr/>
      <dgm:t>
        <a:bodyPr/>
        <a:lstStyle/>
        <a:p>
          <a:endParaRPr lang="en-US"/>
        </a:p>
      </dgm:t>
    </dgm:pt>
    <dgm:pt modelId="{EEB5E67A-39F5-EF4E-879A-2791628F38E7}" type="pres">
      <dgm:prSet presAssocID="{7601C638-9E74-4608-864C-92A87BD470E9}" presName="linear" presStyleCnt="0">
        <dgm:presLayoutVars>
          <dgm:animLvl val="lvl"/>
          <dgm:resizeHandles val="exact"/>
        </dgm:presLayoutVars>
      </dgm:prSet>
      <dgm:spPr/>
    </dgm:pt>
    <dgm:pt modelId="{5F9E2858-49A5-BD46-83E4-CAC5062557C6}" type="pres">
      <dgm:prSet presAssocID="{2C53AEA9-55FF-45B5-B1B6-20B18A53713D}" presName="parentText" presStyleLbl="node1" presStyleIdx="0" presStyleCnt="2">
        <dgm:presLayoutVars>
          <dgm:chMax val="0"/>
          <dgm:bulletEnabled val="1"/>
        </dgm:presLayoutVars>
      </dgm:prSet>
      <dgm:spPr/>
    </dgm:pt>
    <dgm:pt modelId="{96EEA980-6808-6A44-9ACD-11AC54854880}" type="pres">
      <dgm:prSet presAssocID="{95E44144-8EE0-431F-BA84-99FCCACCC930}" presName="spacer" presStyleCnt="0"/>
      <dgm:spPr/>
    </dgm:pt>
    <dgm:pt modelId="{35412287-A47F-D34F-B08F-56D2E79A884E}" type="pres">
      <dgm:prSet presAssocID="{A8B86910-745B-42EA-82C9-59FEB12C50CE}" presName="parentText" presStyleLbl="node1" presStyleIdx="1" presStyleCnt="2">
        <dgm:presLayoutVars>
          <dgm:chMax val="0"/>
          <dgm:bulletEnabled val="1"/>
        </dgm:presLayoutVars>
      </dgm:prSet>
      <dgm:spPr/>
    </dgm:pt>
  </dgm:ptLst>
  <dgm:cxnLst>
    <dgm:cxn modelId="{BBC97708-E7F6-4940-A71A-D5593744BA94}" type="presOf" srcId="{7601C638-9E74-4608-864C-92A87BD470E9}" destId="{EEB5E67A-39F5-EF4E-879A-2791628F38E7}" srcOrd="0" destOrd="0" presId="urn:microsoft.com/office/officeart/2005/8/layout/vList2"/>
    <dgm:cxn modelId="{CA946C5D-2134-0645-A5A4-E13498DCFACF}" type="presOf" srcId="{A8B86910-745B-42EA-82C9-59FEB12C50CE}" destId="{35412287-A47F-D34F-B08F-56D2E79A884E}" srcOrd="0" destOrd="0" presId="urn:microsoft.com/office/officeart/2005/8/layout/vList2"/>
    <dgm:cxn modelId="{FE4FCBB7-31AC-4A24-A03A-9F96A7799214}" srcId="{7601C638-9E74-4608-864C-92A87BD470E9}" destId="{A8B86910-745B-42EA-82C9-59FEB12C50CE}" srcOrd="1" destOrd="0" parTransId="{8519C1BA-370D-451F-B738-C9EFA6C8BDE9}" sibTransId="{60FD2895-9411-42FB-8B3D-55AB3A37546F}"/>
    <dgm:cxn modelId="{D1B40CD1-3F13-0346-ADC4-E6362F50B3F2}" type="presOf" srcId="{2C53AEA9-55FF-45B5-B1B6-20B18A53713D}" destId="{5F9E2858-49A5-BD46-83E4-CAC5062557C6}" srcOrd="0" destOrd="0" presId="urn:microsoft.com/office/officeart/2005/8/layout/vList2"/>
    <dgm:cxn modelId="{22C14BFF-6D02-4648-88D5-49567D332AA6}" srcId="{7601C638-9E74-4608-864C-92A87BD470E9}" destId="{2C53AEA9-55FF-45B5-B1B6-20B18A53713D}" srcOrd="0" destOrd="0" parTransId="{D5C9FD58-27D2-42F1-B4F0-E6E9CFDE856B}" sibTransId="{95E44144-8EE0-431F-BA84-99FCCACCC930}"/>
    <dgm:cxn modelId="{72E0F9F9-0120-A64E-B595-914402409D33}" type="presParOf" srcId="{EEB5E67A-39F5-EF4E-879A-2791628F38E7}" destId="{5F9E2858-49A5-BD46-83E4-CAC5062557C6}" srcOrd="0" destOrd="0" presId="urn:microsoft.com/office/officeart/2005/8/layout/vList2"/>
    <dgm:cxn modelId="{C335508E-FBD7-144F-902D-62893968D5DF}" type="presParOf" srcId="{EEB5E67A-39F5-EF4E-879A-2791628F38E7}" destId="{96EEA980-6808-6A44-9ACD-11AC54854880}" srcOrd="1" destOrd="0" presId="urn:microsoft.com/office/officeart/2005/8/layout/vList2"/>
    <dgm:cxn modelId="{8BC85693-8629-2341-AA4E-9C51350959DC}" type="presParOf" srcId="{EEB5E67A-39F5-EF4E-879A-2791628F38E7}" destId="{35412287-A47F-D34F-B08F-56D2E79A884E}"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DB0CB9D8-82A7-4FB9-86D9-C12BA5E5EDF2}"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FDCD20DB-B629-47A9-8604-A13F20D95FAF}">
      <dgm:prSet/>
      <dgm:spPr/>
      <dgm:t>
        <a:bodyPr/>
        <a:lstStyle/>
        <a:p>
          <a:r>
            <a:rPr lang="en-GB"/>
            <a:t>In many contexts it is a useful model for describing and explaining CSR, but it has its limitations that apply also in the case of SNS providers.</a:t>
          </a:r>
          <a:endParaRPr lang="en-US"/>
        </a:p>
      </dgm:t>
    </dgm:pt>
    <dgm:pt modelId="{4BA0616E-6149-41AC-9AF4-FB18CA2E5165}" type="parTrans" cxnId="{756A8953-FF5F-4EEE-AC0A-FF7B7D8FF000}">
      <dgm:prSet/>
      <dgm:spPr/>
      <dgm:t>
        <a:bodyPr/>
        <a:lstStyle/>
        <a:p>
          <a:endParaRPr lang="en-US"/>
        </a:p>
      </dgm:t>
    </dgm:pt>
    <dgm:pt modelId="{9F7AA3F3-2093-4EDB-A317-F92E9AAA9A5A}" type="sibTrans" cxnId="{756A8953-FF5F-4EEE-AC0A-FF7B7D8FF000}">
      <dgm:prSet/>
      <dgm:spPr/>
      <dgm:t>
        <a:bodyPr/>
        <a:lstStyle/>
        <a:p>
          <a:endParaRPr lang="en-US"/>
        </a:p>
      </dgm:t>
    </dgm:pt>
    <dgm:pt modelId="{B0C06A1A-12BB-4D38-BDEE-7CA998097DFA}">
      <dgm:prSet/>
      <dgm:spPr/>
      <dgm:t>
        <a:bodyPr/>
        <a:lstStyle/>
        <a:p>
          <a:r>
            <a:rPr lang="en-GB"/>
            <a:t>(1) The static, hierarchical pyramid is too simplistic to capture the complexity of CSR in practice (Crane &amp; Matten, 2010).</a:t>
          </a:r>
          <a:endParaRPr lang="en-US"/>
        </a:p>
      </dgm:t>
    </dgm:pt>
    <dgm:pt modelId="{8732C0C7-CD6A-4616-A42D-66AA55003DBF}" type="parTrans" cxnId="{82CF7663-971A-488C-9B01-27CBA2D0CD8E}">
      <dgm:prSet/>
      <dgm:spPr/>
      <dgm:t>
        <a:bodyPr/>
        <a:lstStyle/>
        <a:p>
          <a:endParaRPr lang="en-US"/>
        </a:p>
      </dgm:t>
    </dgm:pt>
    <dgm:pt modelId="{03B46348-49EE-4B2F-A382-5E4B899E154B}" type="sibTrans" cxnId="{82CF7663-971A-488C-9B01-27CBA2D0CD8E}">
      <dgm:prSet/>
      <dgm:spPr/>
      <dgm:t>
        <a:bodyPr/>
        <a:lstStyle/>
        <a:p>
          <a:endParaRPr lang="en-US"/>
        </a:p>
      </dgm:t>
    </dgm:pt>
    <dgm:pt modelId="{DD79165B-D505-4CA5-A800-55EB03257C54}">
      <dgm:prSet/>
      <dgm:spPr/>
      <dgm:t>
        <a:bodyPr/>
        <a:lstStyle/>
        <a:p>
          <a:r>
            <a:rPr lang="en-GB"/>
            <a:t>(2) Neither variation of CSR approaches across regions and nations are taken into account (Visser, 2006), nor the pluralism of legal and moral systems that many globally operating companies are confronted with. </a:t>
          </a:r>
          <a:endParaRPr lang="en-US"/>
        </a:p>
      </dgm:t>
    </dgm:pt>
    <dgm:pt modelId="{473E2D9E-91B6-46AC-8B7D-945D8B209636}" type="parTrans" cxnId="{E7D2FD11-0CBD-4D4A-87DB-B0D261DCA8E9}">
      <dgm:prSet/>
      <dgm:spPr/>
      <dgm:t>
        <a:bodyPr/>
        <a:lstStyle/>
        <a:p>
          <a:endParaRPr lang="en-US"/>
        </a:p>
      </dgm:t>
    </dgm:pt>
    <dgm:pt modelId="{F8C6FE64-4BBC-4D2A-A824-618DD7573C7E}" type="sibTrans" cxnId="{E7D2FD11-0CBD-4D4A-87DB-B0D261DCA8E9}">
      <dgm:prSet/>
      <dgm:spPr/>
      <dgm:t>
        <a:bodyPr/>
        <a:lstStyle/>
        <a:p>
          <a:endParaRPr lang="en-US"/>
        </a:p>
      </dgm:t>
    </dgm:pt>
    <dgm:pt modelId="{1927F4E0-2776-034F-B807-33C806A4D58F}" type="pres">
      <dgm:prSet presAssocID="{DB0CB9D8-82A7-4FB9-86D9-C12BA5E5EDF2}" presName="linear" presStyleCnt="0">
        <dgm:presLayoutVars>
          <dgm:animLvl val="lvl"/>
          <dgm:resizeHandles val="exact"/>
        </dgm:presLayoutVars>
      </dgm:prSet>
      <dgm:spPr/>
    </dgm:pt>
    <dgm:pt modelId="{BB92CC62-112D-B549-94F9-8F27301AAA68}" type="pres">
      <dgm:prSet presAssocID="{FDCD20DB-B629-47A9-8604-A13F20D95FAF}" presName="parentText" presStyleLbl="node1" presStyleIdx="0" presStyleCnt="3">
        <dgm:presLayoutVars>
          <dgm:chMax val="0"/>
          <dgm:bulletEnabled val="1"/>
        </dgm:presLayoutVars>
      </dgm:prSet>
      <dgm:spPr/>
    </dgm:pt>
    <dgm:pt modelId="{BAA7B55F-95A0-6146-A38C-9D5176F32A42}" type="pres">
      <dgm:prSet presAssocID="{9F7AA3F3-2093-4EDB-A317-F92E9AAA9A5A}" presName="spacer" presStyleCnt="0"/>
      <dgm:spPr/>
    </dgm:pt>
    <dgm:pt modelId="{20E5DF8E-2CA2-584C-A152-A58C5854D00B}" type="pres">
      <dgm:prSet presAssocID="{B0C06A1A-12BB-4D38-BDEE-7CA998097DFA}" presName="parentText" presStyleLbl="node1" presStyleIdx="1" presStyleCnt="3">
        <dgm:presLayoutVars>
          <dgm:chMax val="0"/>
          <dgm:bulletEnabled val="1"/>
        </dgm:presLayoutVars>
      </dgm:prSet>
      <dgm:spPr/>
    </dgm:pt>
    <dgm:pt modelId="{72B968DD-C864-F44D-BA6D-495B46513FEC}" type="pres">
      <dgm:prSet presAssocID="{03B46348-49EE-4B2F-A382-5E4B899E154B}" presName="spacer" presStyleCnt="0"/>
      <dgm:spPr/>
    </dgm:pt>
    <dgm:pt modelId="{884CE588-B09C-9845-8170-87B91E04FCBD}" type="pres">
      <dgm:prSet presAssocID="{DD79165B-D505-4CA5-A800-55EB03257C54}" presName="parentText" presStyleLbl="node1" presStyleIdx="2" presStyleCnt="3">
        <dgm:presLayoutVars>
          <dgm:chMax val="0"/>
          <dgm:bulletEnabled val="1"/>
        </dgm:presLayoutVars>
      </dgm:prSet>
      <dgm:spPr/>
    </dgm:pt>
  </dgm:ptLst>
  <dgm:cxnLst>
    <dgm:cxn modelId="{E7D2FD11-0CBD-4D4A-87DB-B0D261DCA8E9}" srcId="{DB0CB9D8-82A7-4FB9-86D9-C12BA5E5EDF2}" destId="{DD79165B-D505-4CA5-A800-55EB03257C54}" srcOrd="2" destOrd="0" parTransId="{473E2D9E-91B6-46AC-8B7D-945D8B209636}" sibTransId="{F8C6FE64-4BBC-4D2A-A824-618DD7573C7E}"/>
    <dgm:cxn modelId="{95DACE27-D0DF-1F46-9A64-9E33B8C2D2DE}" type="presOf" srcId="{DD79165B-D505-4CA5-A800-55EB03257C54}" destId="{884CE588-B09C-9845-8170-87B91E04FCBD}" srcOrd="0" destOrd="0" presId="urn:microsoft.com/office/officeart/2005/8/layout/vList2"/>
    <dgm:cxn modelId="{7101A95F-100C-BB4C-9E70-52310EE0FCDE}" type="presOf" srcId="{DB0CB9D8-82A7-4FB9-86D9-C12BA5E5EDF2}" destId="{1927F4E0-2776-034F-B807-33C806A4D58F}" srcOrd="0" destOrd="0" presId="urn:microsoft.com/office/officeart/2005/8/layout/vList2"/>
    <dgm:cxn modelId="{82CF7663-971A-488C-9B01-27CBA2D0CD8E}" srcId="{DB0CB9D8-82A7-4FB9-86D9-C12BA5E5EDF2}" destId="{B0C06A1A-12BB-4D38-BDEE-7CA998097DFA}" srcOrd="1" destOrd="0" parTransId="{8732C0C7-CD6A-4616-A42D-66AA55003DBF}" sibTransId="{03B46348-49EE-4B2F-A382-5E4B899E154B}"/>
    <dgm:cxn modelId="{756A8953-FF5F-4EEE-AC0A-FF7B7D8FF000}" srcId="{DB0CB9D8-82A7-4FB9-86D9-C12BA5E5EDF2}" destId="{FDCD20DB-B629-47A9-8604-A13F20D95FAF}" srcOrd="0" destOrd="0" parTransId="{4BA0616E-6149-41AC-9AF4-FB18CA2E5165}" sibTransId="{9F7AA3F3-2093-4EDB-A317-F92E9AAA9A5A}"/>
    <dgm:cxn modelId="{FB366686-DBFD-D148-9F1F-A05FFF620AAC}" type="presOf" srcId="{B0C06A1A-12BB-4D38-BDEE-7CA998097DFA}" destId="{20E5DF8E-2CA2-584C-A152-A58C5854D00B}" srcOrd="0" destOrd="0" presId="urn:microsoft.com/office/officeart/2005/8/layout/vList2"/>
    <dgm:cxn modelId="{3A7D63B2-0C52-5940-96D4-30EB6C376C39}" type="presOf" srcId="{FDCD20DB-B629-47A9-8604-A13F20D95FAF}" destId="{BB92CC62-112D-B549-94F9-8F27301AAA68}" srcOrd="0" destOrd="0" presId="urn:microsoft.com/office/officeart/2005/8/layout/vList2"/>
    <dgm:cxn modelId="{EB203383-1437-AB4E-8D7A-3EF48CF124B3}" type="presParOf" srcId="{1927F4E0-2776-034F-B807-33C806A4D58F}" destId="{BB92CC62-112D-B549-94F9-8F27301AAA68}" srcOrd="0" destOrd="0" presId="urn:microsoft.com/office/officeart/2005/8/layout/vList2"/>
    <dgm:cxn modelId="{2E88BE99-9683-5744-BB03-FD83DFF9BE90}" type="presParOf" srcId="{1927F4E0-2776-034F-B807-33C806A4D58F}" destId="{BAA7B55F-95A0-6146-A38C-9D5176F32A42}" srcOrd="1" destOrd="0" presId="urn:microsoft.com/office/officeart/2005/8/layout/vList2"/>
    <dgm:cxn modelId="{5E2A5EDE-4EDC-9740-A22B-D9B115F3B54B}" type="presParOf" srcId="{1927F4E0-2776-034F-B807-33C806A4D58F}" destId="{20E5DF8E-2CA2-584C-A152-A58C5854D00B}" srcOrd="2" destOrd="0" presId="urn:microsoft.com/office/officeart/2005/8/layout/vList2"/>
    <dgm:cxn modelId="{5342F7A2-1744-8243-9AF9-B819E369A7A4}" type="presParOf" srcId="{1927F4E0-2776-034F-B807-33C806A4D58F}" destId="{72B968DD-C864-F44D-BA6D-495B46513FEC}" srcOrd="3" destOrd="0" presId="urn:microsoft.com/office/officeart/2005/8/layout/vList2"/>
    <dgm:cxn modelId="{D889E52A-4139-2442-8D8D-3967665C024F}" type="presParOf" srcId="{1927F4E0-2776-034F-B807-33C806A4D58F}" destId="{884CE588-B09C-9845-8170-87B91E04FCBD}"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42A0976D-4627-429B-A561-41FA2C584DDF}"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FF90248D-3ED2-4839-A431-C52F66A61941}">
      <dgm:prSet/>
      <dgm:spPr/>
      <dgm:t>
        <a:bodyPr/>
        <a:lstStyle/>
        <a:p>
          <a:r>
            <a:rPr lang="en-GB"/>
            <a:t>(3) Carroll’s model has not been able to incorporate changed expectations towards business, e.g. regarding environmental responsibilities (Visser, 2006). </a:t>
          </a:r>
          <a:endParaRPr lang="en-US"/>
        </a:p>
      </dgm:t>
    </dgm:pt>
    <dgm:pt modelId="{76356705-1171-46C2-8EF8-6BD6725BB9DC}" type="parTrans" cxnId="{4ABF67C0-CF47-448C-8D0E-4A45D641C3ED}">
      <dgm:prSet/>
      <dgm:spPr/>
      <dgm:t>
        <a:bodyPr/>
        <a:lstStyle/>
        <a:p>
          <a:endParaRPr lang="en-US"/>
        </a:p>
      </dgm:t>
    </dgm:pt>
    <dgm:pt modelId="{2ECB88BA-0AF5-4511-AD5C-442A81AC2A1D}" type="sibTrans" cxnId="{4ABF67C0-CF47-448C-8D0E-4A45D641C3ED}">
      <dgm:prSet/>
      <dgm:spPr/>
      <dgm:t>
        <a:bodyPr/>
        <a:lstStyle/>
        <a:p>
          <a:endParaRPr lang="en-US"/>
        </a:p>
      </dgm:t>
    </dgm:pt>
    <dgm:pt modelId="{FCBB2878-6C42-4043-A7A6-EC1A87D12F50}">
      <dgm:prSet/>
      <dgm:spPr/>
      <dgm:t>
        <a:bodyPr/>
        <a:lstStyle/>
        <a:p>
          <a:r>
            <a:rPr lang="en-GB"/>
            <a:t>(4) The model neglects the political role of corporations that has to be recognized in light of a diminishing role of the nation government and increased power of corporations.</a:t>
          </a:r>
          <a:endParaRPr lang="en-US"/>
        </a:p>
      </dgm:t>
    </dgm:pt>
    <dgm:pt modelId="{983E09CF-32C6-4D30-9B10-7986230C8AD6}" type="parTrans" cxnId="{1A097C32-9779-4082-9B06-8E711AD34F13}">
      <dgm:prSet/>
      <dgm:spPr/>
      <dgm:t>
        <a:bodyPr/>
        <a:lstStyle/>
        <a:p>
          <a:endParaRPr lang="en-US"/>
        </a:p>
      </dgm:t>
    </dgm:pt>
    <dgm:pt modelId="{D69F8E10-4013-4A6F-A901-22B64F057C21}" type="sibTrans" cxnId="{1A097C32-9779-4082-9B06-8E711AD34F13}">
      <dgm:prSet/>
      <dgm:spPr/>
      <dgm:t>
        <a:bodyPr/>
        <a:lstStyle/>
        <a:p>
          <a:endParaRPr lang="en-US"/>
        </a:p>
      </dgm:t>
    </dgm:pt>
    <dgm:pt modelId="{C54B9C2F-055C-9148-A23F-088779F7D18F}" type="pres">
      <dgm:prSet presAssocID="{42A0976D-4627-429B-A561-41FA2C584DDF}" presName="linear" presStyleCnt="0">
        <dgm:presLayoutVars>
          <dgm:animLvl val="lvl"/>
          <dgm:resizeHandles val="exact"/>
        </dgm:presLayoutVars>
      </dgm:prSet>
      <dgm:spPr/>
    </dgm:pt>
    <dgm:pt modelId="{101EAA35-7947-A04C-BEF6-4BB39EDF3C48}" type="pres">
      <dgm:prSet presAssocID="{FF90248D-3ED2-4839-A431-C52F66A61941}" presName="parentText" presStyleLbl="node1" presStyleIdx="0" presStyleCnt="2">
        <dgm:presLayoutVars>
          <dgm:chMax val="0"/>
          <dgm:bulletEnabled val="1"/>
        </dgm:presLayoutVars>
      </dgm:prSet>
      <dgm:spPr/>
    </dgm:pt>
    <dgm:pt modelId="{0E0DED9C-7083-0245-91CD-30BDB36AD65B}" type="pres">
      <dgm:prSet presAssocID="{2ECB88BA-0AF5-4511-AD5C-442A81AC2A1D}" presName="spacer" presStyleCnt="0"/>
      <dgm:spPr/>
    </dgm:pt>
    <dgm:pt modelId="{FA981295-8646-D245-80DF-5D74675C6746}" type="pres">
      <dgm:prSet presAssocID="{FCBB2878-6C42-4043-A7A6-EC1A87D12F50}" presName="parentText" presStyleLbl="node1" presStyleIdx="1" presStyleCnt="2">
        <dgm:presLayoutVars>
          <dgm:chMax val="0"/>
          <dgm:bulletEnabled val="1"/>
        </dgm:presLayoutVars>
      </dgm:prSet>
      <dgm:spPr/>
    </dgm:pt>
  </dgm:ptLst>
  <dgm:cxnLst>
    <dgm:cxn modelId="{1B785110-0699-044C-B4DF-84C1801ADA9D}" type="presOf" srcId="{42A0976D-4627-429B-A561-41FA2C584DDF}" destId="{C54B9C2F-055C-9148-A23F-088779F7D18F}" srcOrd="0" destOrd="0" presId="urn:microsoft.com/office/officeart/2005/8/layout/vList2"/>
    <dgm:cxn modelId="{1A097C32-9779-4082-9B06-8E711AD34F13}" srcId="{42A0976D-4627-429B-A561-41FA2C584DDF}" destId="{FCBB2878-6C42-4043-A7A6-EC1A87D12F50}" srcOrd="1" destOrd="0" parTransId="{983E09CF-32C6-4D30-9B10-7986230C8AD6}" sibTransId="{D69F8E10-4013-4A6F-A901-22B64F057C21}"/>
    <dgm:cxn modelId="{BC21AE82-F663-E247-887D-24D1C75D7678}" type="presOf" srcId="{FCBB2878-6C42-4043-A7A6-EC1A87D12F50}" destId="{FA981295-8646-D245-80DF-5D74675C6746}" srcOrd="0" destOrd="0" presId="urn:microsoft.com/office/officeart/2005/8/layout/vList2"/>
    <dgm:cxn modelId="{4ABF67C0-CF47-448C-8D0E-4A45D641C3ED}" srcId="{42A0976D-4627-429B-A561-41FA2C584DDF}" destId="{FF90248D-3ED2-4839-A431-C52F66A61941}" srcOrd="0" destOrd="0" parTransId="{76356705-1171-46C2-8EF8-6BD6725BB9DC}" sibTransId="{2ECB88BA-0AF5-4511-AD5C-442A81AC2A1D}"/>
    <dgm:cxn modelId="{AA6AE4EE-1052-054D-8C71-84EF3E4785EA}" type="presOf" srcId="{FF90248D-3ED2-4839-A431-C52F66A61941}" destId="{101EAA35-7947-A04C-BEF6-4BB39EDF3C48}" srcOrd="0" destOrd="0" presId="urn:microsoft.com/office/officeart/2005/8/layout/vList2"/>
    <dgm:cxn modelId="{BC0BFBB3-0B80-5741-BCFA-9BA9F25197DA}" type="presParOf" srcId="{C54B9C2F-055C-9148-A23F-088779F7D18F}" destId="{101EAA35-7947-A04C-BEF6-4BB39EDF3C48}" srcOrd="0" destOrd="0" presId="urn:microsoft.com/office/officeart/2005/8/layout/vList2"/>
    <dgm:cxn modelId="{B9F0ED6E-3294-6D42-9A59-F67FF7533C54}" type="presParOf" srcId="{C54B9C2F-055C-9148-A23F-088779F7D18F}" destId="{0E0DED9C-7083-0245-91CD-30BDB36AD65B}" srcOrd="1" destOrd="0" presId="urn:microsoft.com/office/officeart/2005/8/layout/vList2"/>
    <dgm:cxn modelId="{A6C8BEAA-0BCB-2847-923E-2923C25669C3}" type="presParOf" srcId="{C54B9C2F-055C-9148-A23F-088779F7D18F}" destId="{FA981295-8646-D245-80DF-5D74675C6746}"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2FEF316F-BFD9-4F08-B6CF-AD9BE27A34F9}"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B3640DB1-5E64-4E6D-8B09-EDA54C59D889}">
      <dgm:prSet/>
      <dgm:spPr/>
      <dgm:t>
        <a:bodyPr/>
        <a:lstStyle/>
        <a:p>
          <a:r>
            <a:rPr lang="en-GB"/>
            <a:t>The first group of theories assume that organisations are instruments for wealth creation which is their single social responsibility.</a:t>
          </a:r>
          <a:endParaRPr lang="en-US"/>
        </a:p>
      </dgm:t>
    </dgm:pt>
    <dgm:pt modelId="{3E1F0124-B1EC-4F01-A973-E14A399357BF}" type="parTrans" cxnId="{976E05CF-2510-4F18-9083-396BC7C08A28}">
      <dgm:prSet/>
      <dgm:spPr/>
      <dgm:t>
        <a:bodyPr/>
        <a:lstStyle/>
        <a:p>
          <a:endParaRPr lang="en-US"/>
        </a:p>
      </dgm:t>
    </dgm:pt>
    <dgm:pt modelId="{F50C7BEB-99D1-4EA1-B290-EC12B453F3EB}" type="sibTrans" cxnId="{976E05CF-2510-4F18-9083-396BC7C08A28}">
      <dgm:prSet/>
      <dgm:spPr/>
      <dgm:t>
        <a:bodyPr/>
        <a:lstStyle/>
        <a:p>
          <a:endParaRPr lang="en-US"/>
        </a:p>
      </dgm:t>
    </dgm:pt>
    <dgm:pt modelId="{26E0C30C-57BE-42D0-B92D-4B2AC20BE045}">
      <dgm:prSet/>
      <dgm:spPr/>
      <dgm:t>
        <a:bodyPr/>
        <a:lstStyle/>
        <a:p>
          <a:r>
            <a:rPr lang="en-GB"/>
            <a:t>The interactions between organisations and society are economic and social activity is only permissible if it is consistent with wealth creation. </a:t>
          </a:r>
          <a:endParaRPr lang="en-US"/>
        </a:p>
      </dgm:t>
    </dgm:pt>
    <dgm:pt modelId="{22B55BD1-17ED-405B-81FF-F022AA75775B}" type="parTrans" cxnId="{B5D30980-C805-42C1-B054-32E115A17A4E}">
      <dgm:prSet/>
      <dgm:spPr/>
      <dgm:t>
        <a:bodyPr/>
        <a:lstStyle/>
        <a:p>
          <a:endParaRPr lang="en-US"/>
        </a:p>
      </dgm:t>
    </dgm:pt>
    <dgm:pt modelId="{7C391732-72D4-4849-831C-C0898B0057C7}" type="sibTrans" cxnId="{B5D30980-C805-42C1-B054-32E115A17A4E}">
      <dgm:prSet/>
      <dgm:spPr/>
      <dgm:t>
        <a:bodyPr/>
        <a:lstStyle/>
        <a:p>
          <a:endParaRPr lang="en-US"/>
        </a:p>
      </dgm:t>
    </dgm:pt>
    <dgm:pt modelId="{86D01544-8646-45CD-91DB-F66FFA1C4146}">
      <dgm:prSet/>
      <dgm:spPr/>
      <dgm:t>
        <a:bodyPr/>
        <a:lstStyle/>
        <a:p>
          <a:r>
            <a:rPr lang="en-GB"/>
            <a:t>These are instrumental theories and understand CSR the means to generating profits, the ends. </a:t>
          </a:r>
          <a:endParaRPr lang="en-US"/>
        </a:p>
      </dgm:t>
    </dgm:pt>
    <dgm:pt modelId="{33102B72-8922-4AB4-B597-5DCF8F012564}" type="parTrans" cxnId="{B1D72458-5B07-4ABA-AEDE-23CFC9FEBEC6}">
      <dgm:prSet/>
      <dgm:spPr/>
      <dgm:t>
        <a:bodyPr/>
        <a:lstStyle/>
        <a:p>
          <a:endParaRPr lang="en-US"/>
        </a:p>
      </dgm:t>
    </dgm:pt>
    <dgm:pt modelId="{30D80B12-59A6-470C-B074-AAE8BE5DD8E9}" type="sibTrans" cxnId="{B1D72458-5B07-4ABA-AEDE-23CFC9FEBEC6}">
      <dgm:prSet/>
      <dgm:spPr/>
      <dgm:t>
        <a:bodyPr/>
        <a:lstStyle/>
        <a:p>
          <a:endParaRPr lang="en-US"/>
        </a:p>
      </dgm:t>
    </dgm:pt>
    <dgm:pt modelId="{715A2793-0482-4043-A62B-5CA36BAB9E7C}">
      <dgm:prSet/>
      <dgm:spPr/>
      <dgm:t>
        <a:bodyPr/>
        <a:lstStyle/>
        <a:p>
          <a:r>
            <a:rPr lang="en-GB"/>
            <a:t>This resonates with Friedman’s (1970) stockholder theory, a narrow and traditional emphasis of CSR. </a:t>
          </a:r>
          <a:endParaRPr lang="en-US"/>
        </a:p>
      </dgm:t>
    </dgm:pt>
    <dgm:pt modelId="{F4F115E1-64E2-43F4-A114-3ED91A9FB94F}" type="parTrans" cxnId="{9A6AAF39-8E0B-4035-BE2A-ED2C6A462020}">
      <dgm:prSet/>
      <dgm:spPr/>
      <dgm:t>
        <a:bodyPr/>
        <a:lstStyle/>
        <a:p>
          <a:endParaRPr lang="en-US"/>
        </a:p>
      </dgm:t>
    </dgm:pt>
    <dgm:pt modelId="{2CA93870-5691-4463-960F-7F982A52F7A6}" type="sibTrans" cxnId="{9A6AAF39-8E0B-4035-BE2A-ED2C6A462020}">
      <dgm:prSet/>
      <dgm:spPr/>
      <dgm:t>
        <a:bodyPr/>
        <a:lstStyle/>
        <a:p>
          <a:endParaRPr lang="en-US"/>
        </a:p>
      </dgm:t>
    </dgm:pt>
    <dgm:pt modelId="{CCEED977-23E6-4A44-A6B3-1C442B8EF6C7}" type="pres">
      <dgm:prSet presAssocID="{2FEF316F-BFD9-4F08-B6CF-AD9BE27A34F9}" presName="linear" presStyleCnt="0">
        <dgm:presLayoutVars>
          <dgm:animLvl val="lvl"/>
          <dgm:resizeHandles val="exact"/>
        </dgm:presLayoutVars>
      </dgm:prSet>
      <dgm:spPr/>
    </dgm:pt>
    <dgm:pt modelId="{BA916E7C-F6D7-0846-A326-AC1646E578E4}" type="pres">
      <dgm:prSet presAssocID="{B3640DB1-5E64-4E6D-8B09-EDA54C59D889}" presName="parentText" presStyleLbl="node1" presStyleIdx="0" presStyleCnt="4">
        <dgm:presLayoutVars>
          <dgm:chMax val="0"/>
          <dgm:bulletEnabled val="1"/>
        </dgm:presLayoutVars>
      </dgm:prSet>
      <dgm:spPr/>
    </dgm:pt>
    <dgm:pt modelId="{587542D9-F41F-B548-8F6D-E7F84092E557}" type="pres">
      <dgm:prSet presAssocID="{F50C7BEB-99D1-4EA1-B290-EC12B453F3EB}" presName="spacer" presStyleCnt="0"/>
      <dgm:spPr/>
    </dgm:pt>
    <dgm:pt modelId="{3D171FCB-F0E6-4048-8939-311A94CD1991}" type="pres">
      <dgm:prSet presAssocID="{26E0C30C-57BE-42D0-B92D-4B2AC20BE045}" presName="parentText" presStyleLbl="node1" presStyleIdx="1" presStyleCnt="4">
        <dgm:presLayoutVars>
          <dgm:chMax val="0"/>
          <dgm:bulletEnabled val="1"/>
        </dgm:presLayoutVars>
      </dgm:prSet>
      <dgm:spPr/>
    </dgm:pt>
    <dgm:pt modelId="{3F7B2B5D-D2B0-E545-B189-B0614047AA2B}" type="pres">
      <dgm:prSet presAssocID="{7C391732-72D4-4849-831C-C0898B0057C7}" presName="spacer" presStyleCnt="0"/>
      <dgm:spPr/>
    </dgm:pt>
    <dgm:pt modelId="{2041DEEF-F384-FC4F-AAE0-B06C45FC6DAC}" type="pres">
      <dgm:prSet presAssocID="{86D01544-8646-45CD-91DB-F66FFA1C4146}" presName="parentText" presStyleLbl="node1" presStyleIdx="2" presStyleCnt="4">
        <dgm:presLayoutVars>
          <dgm:chMax val="0"/>
          <dgm:bulletEnabled val="1"/>
        </dgm:presLayoutVars>
      </dgm:prSet>
      <dgm:spPr/>
    </dgm:pt>
    <dgm:pt modelId="{B4C42399-2C8D-C142-84FC-BBFD587D6E4B}" type="pres">
      <dgm:prSet presAssocID="{30D80B12-59A6-470C-B074-AAE8BE5DD8E9}" presName="spacer" presStyleCnt="0"/>
      <dgm:spPr/>
    </dgm:pt>
    <dgm:pt modelId="{09CA8AAA-D841-5C43-9F7B-8D2F5435222D}" type="pres">
      <dgm:prSet presAssocID="{715A2793-0482-4043-A62B-5CA36BAB9E7C}" presName="parentText" presStyleLbl="node1" presStyleIdx="3" presStyleCnt="4">
        <dgm:presLayoutVars>
          <dgm:chMax val="0"/>
          <dgm:bulletEnabled val="1"/>
        </dgm:presLayoutVars>
      </dgm:prSet>
      <dgm:spPr/>
    </dgm:pt>
  </dgm:ptLst>
  <dgm:cxnLst>
    <dgm:cxn modelId="{CE155913-AFF1-D241-932A-6209A6C5AEDA}" type="presOf" srcId="{86D01544-8646-45CD-91DB-F66FFA1C4146}" destId="{2041DEEF-F384-FC4F-AAE0-B06C45FC6DAC}" srcOrd="0" destOrd="0" presId="urn:microsoft.com/office/officeart/2005/8/layout/vList2"/>
    <dgm:cxn modelId="{4E700239-C682-B14E-9FDB-FFE3C228639C}" type="presOf" srcId="{B3640DB1-5E64-4E6D-8B09-EDA54C59D889}" destId="{BA916E7C-F6D7-0846-A326-AC1646E578E4}" srcOrd="0" destOrd="0" presId="urn:microsoft.com/office/officeart/2005/8/layout/vList2"/>
    <dgm:cxn modelId="{9A6AAF39-8E0B-4035-BE2A-ED2C6A462020}" srcId="{2FEF316F-BFD9-4F08-B6CF-AD9BE27A34F9}" destId="{715A2793-0482-4043-A62B-5CA36BAB9E7C}" srcOrd="3" destOrd="0" parTransId="{F4F115E1-64E2-43F4-A114-3ED91A9FB94F}" sibTransId="{2CA93870-5691-4463-960F-7F982A52F7A6}"/>
    <dgm:cxn modelId="{3910AB50-50B4-EB47-B9CC-748E9198EC79}" type="presOf" srcId="{2FEF316F-BFD9-4F08-B6CF-AD9BE27A34F9}" destId="{CCEED977-23E6-4A44-A6B3-1C442B8EF6C7}" srcOrd="0" destOrd="0" presId="urn:microsoft.com/office/officeart/2005/8/layout/vList2"/>
    <dgm:cxn modelId="{B1D72458-5B07-4ABA-AEDE-23CFC9FEBEC6}" srcId="{2FEF316F-BFD9-4F08-B6CF-AD9BE27A34F9}" destId="{86D01544-8646-45CD-91DB-F66FFA1C4146}" srcOrd="2" destOrd="0" parTransId="{33102B72-8922-4AB4-B597-5DCF8F012564}" sibTransId="{30D80B12-59A6-470C-B074-AAE8BE5DD8E9}"/>
    <dgm:cxn modelId="{B5D30980-C805-42C1-B054-32E115A17A4E}" srcId="{2FEF316F-BFD9-4F08-B6CF-AD9BE27A34F9}" destId="{26E0C30C-57BE-42D0-B92D-4B2AC20BE045}" srcOrd="1" destOrd="0" parTransId="{22B55BD1-17ED-405B-81FF-F022AA75775B}" sibTransId="{7C391732-72D4-4849-831C-C0898B0057C7}"/>
    <dgm:cxn modelId="{09612E91-E47C-FD41-ACF1-CE60295012AC}" type="presOf" srcId="{715A2793-0482-4043-A62B-5CA36BAB9E7C}" destId="{09CA8AAA-D841-5C43-9F7B-8D2F5435222D}" srcOrd="0" destOrd="0" presId="urn:microsoft.com/office/officeart/2005/8/layout/vList2"/>
    <dgm:cxn modelId="{976E05CF-2510-4F18-9083-396BC7C08A28}" srcId="{2FEF316F-BFD9-4F08-B6CF-AD9BE27A34F9}" destId="{B3640DB1-5E64-4E6D-8B09-EDA54C59D889}" srcOrd="0" destOrd="0" parTransId="{3E1F0124-B1EC-4F01-A973-E14A399357BF}" sibTransId="{F50C7BEB-99D1-4EA1-B290-EC12B453F3EB}"/>
    <dgm:cxn modelId="{994F23DE-3580-584A-BD5A-8391AB840A03}" type="presOf" srcId="{26E0C30C-57BE-42D0-B92D-4B2AC20BE045}" destId="{3D171FCB-F0E6-4048-8939-311A94CD1991}" srcOrd="0" destOrd="0" presId="urn:microsoft.com/office/officeart/2005/8/layout/vList2"/>
    <dgm:cxn modelId="{1A736CF7-D1D9-324D-B1ED-056CED1910D7}" type="presParOf" srcId="{CCEED977-23E6-4A44-A6B3-1C442B8EF6C7}" destId="{BA916E7C-F6D7-0846-A326-AC1646E578E4}" srcOrd="0" destOrd="0" presId="urn:microsoft.com/office/officeart/2005/8/layout/vList2"/>
    <dgm:cxn modelId="{7E32CF58-0928-924D-BAB3-07FC7576F6E4}" type="presParOf" srcId="{CCEED977-23E6-4A44-A6B3-1C442B8EF6C7}" destId="{587542D9-F41F-B548-8F6D-E7F84092E557}" srcOrd="1" destOrd="0" presId="urn:microsoft.com/office/officeart/2005/8/layout/vList2"/>
    <dgm:cxn modelId="{4C238BAE-691D-544F-80C9-09B7857EE25F}" type="presParOf" srcId="{CCEED977-23E6-4A44-A6B3-1C442B8EF6C7}" destId="{3D171FCB-F0E6-4048-8939-311A94CD1991}" srcOrd="2" destOrd="0" presId="urn:microsoft.com/office/officeart/2005/8/layout/vList2"/>
    <dgm:cxn modelId="{48AB8C65-43F8-AF47-AAA4-5C4562387CFF}" type="presParOf" srcId="{CCEED977-23E6-4A44-A6B3-1C442B8EF6C7}" destId="{3F7B2B5D-D2B0-E545-B189-B0614047AA2B}" srcOrd="3" destOrd="0" presId="urn:microsoft.com/office/officeart/2005/8/layout/vList2"/>
    <dgm:cxn modelId="{1006DF75-8783-914B-82E3-2D2C3675B065}" type="presParOf" srcId="{CCEED977-23E6-4A44-A6B3-1C442B8EF6C7}" destId="{2041DEEF-F384-FC4F-AAE0-B06C45FC6DAC}" srcOrd="4" destOrd="0" presId="urn:microsoft.com/office/officeart/2005/8/layout/vList2"/>
    <dgm:cxn modelId="{6B3CBC26-C76A-BD44-B0A5-6FA1368D9309}" type="presParOf" srcId="{CCEED977-23E6-4A44-A6B3-1C442B8EF6C7}" destId="{B4C42399-2C8D-C142-84FC-BBFD587D6E4B}" srcOrd="5" destOrd="0" presId="urn:microsoft.com/office/officeart/2005/8/layout/vList2"/>
    <dgm:cxn modelId="{35C6D8D1-E492-1E48-8FE7-D0A26FB733FB}" type="presParOf" srcId="{CCEED977-23E6-4A44-A6B3-1C442B8EF6C7}" destId="{09CA8AAA-D841-5C43-9F7B-8D2F5435222D}"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8B3B0A3C-70BA-4B5F-8759-C1AE7926E1AE}"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AC7D7B6E-0A23-4A6B-A78E-43D8DDAC740E}">
      <dgm:prSet/>
      <dgm:spPr/>
      <dgm:t>
        <a:bodyPr/>
        <a:lstStyle/>
        <a:p>
          <a:r>
            <a:rPr lang="en-GB"/>
            <a:t>The second group of theories emphasises the organisation’s social power in its relationship with society and the political responsibility connected to this power.  </a:t>
          </a:r>
          <a:endParaRPr lang="en-US"/>
        </a:p>
      </dgm:t>
    </dgm:pt>
    <dgm:pt modelId="{47F09BD4-D69A-475F-974A-12454D1CAEF4}" type="parTrans" cxnId="{57DBD8A1-492A-43B1-8566-A797C0EBF2CA}">
      <dgm:prSet/>
      <dgm:spPr/>
      <dgm:t>
        <a:bodyPr/>
        <a:lstStyle/>
        <a:p>
          <a:endParaRPr lang="en-US"/>
        </a:p>
      </dgm:t>
    </dgm:pt>
    <dgm:pt modelId="{9949E5A6-C51F-4A43-B6AE-5466E6F3FC2A}" type="sibTrans" cxnId="{57DBD8A1-492A-43B1-8566-A797C0EBF2CA}">
      <dgm:prSet/>
      <dgm:spPr/>
      <dgm:t>
        <a:bodyPr/>
        <a:lstStyle/>
        <a:p>
          <a:endParaRPr lang="en-US"/>
        </a:p>
      </dgm:t>
    </dgm:pt>
    <dgm:pt modelId="{4512C20F-7E2C-4D76-B657-E71A1F759CC5}">
      <dgm:prSet/>
      <dgm:spPr/>
      <dgm:t>
        <a:bodyPr/>
        <a:lstStyle/>
        <a:p>
          <a:r>
            <a:rPr lang="en-GB"/>
            <a:t>Resonates with the Corporate Citizenship (CC) approach of Crane and Matten (2010) - has a strong sense of business responsibility to the community. </a:t>
          </a:r>
          <a:endParaRPr lang="en-US"/>
        </a:p>
      </dgm:t>
    </dgm:pt>
    <dgm:pt modelId="{C83527B8-0031-48FF-98A5-CE702A5A41B2}" type="parTrans" cxnId="{BA27E520-94D2-40EF-B410-B765B384201F}">
      <dgm:prSet/>
      <dgm:spPr/>
      <dgm:t>
        <a:bodyPr/>
        <a:lstStyle/>
        <a:p>
          <a:endParaRPr lang="en-US"/>
        </a:p>
      </dgm:t>
    </dgm:pt>
    <dgm:pt modelId="{C9CF9F67-9F00-4C08-9CFC-56A486A3BD86}" type="sibTrans" cxnId="{BA27E520-94D2-40EF-B410-B765B384201F}">
      <dgm:prSet/>
      <dgm:spPr/>
      <dgm:t>
        <a:bodyPr/>
        <a:lstStyle/>
        <a:p>
          <a:endParaRPr lang="en-US"/>
        </a:p>
      </dgm:t>
    </dgm:pt>
    <dgm:pt modelId="{25DE6993-B617-4E49-9400-B68E1FDB5486}">
      <dgm:prSet/>
      <dgm:spPr/>
      <dgm:t>
        <a:bodyPr/>
        <a:lstStyle/>
        <a:p>
          <a:r>
            <a:rPr lang="en-GB"/>
            <a:t>Crane and Matten (ibid) discuss three types of CC:</a:t>
          </a:r>
          <a:endParaRPr lang="en-US"/>
        </a:p>
      </dgm:t>
    </dgm:pt>
    <dgm:pt modelId="{3AAE3570-CC8E-4E4F-921E-72C3C848A3D1}" type="parTrans" cxnId="{AA8356AB-F3F0-4CEC-998B-669BF906B759}">
      <dgm:prSet/>
      <dgm:spPr/>
      <dgm:t>
        <a:bodyPr/>
        <a:lstStyle/>
        <a:p>
          <a:endParaRPr lang="en-US"/>
        </a:p>
      </dgm:t>
    </dgm:pt>
    <dgm:pt modelId="{F7143C07-B591-4A61-9C3C-A47482F44F3A}" type="sibTrans" cxnId="{AA8356AB-F3F0-4CEC-998B-669BF906B759}">
      <dgm:prSet/>
      <dgm:spPr/>
      <dgm:t>
        <a:bodyPr/>
        <a:lstStyle/>
        <a:p>
          <a:endParaRPr lang="en-US"/>
        </a:p>
      </dgm:t>
    </dgm:pt>
    <dgm:pt modelId="{CCCF6FF6-9D7A-7146-9F5D-35E39B36461C}" type="pres">
      <dgm:prSet presAssocID="{8B3B0A3C-70BA-4B5F-8759-C1AE7926E1AE}" presName="linear" presStyleCnt="0">
        <dgm:presLayoutVars>
          <dgm:animLvl val="lvl"/>
          <dgm:resizeHandles val="exact"/>
        </dgm:presLayoutVars>
      </dgm:prSet>
      <dgm:spPr/>
    </dgm:pt>
    <dgm:pt modelId="{AA7A3895-C2E6-4D41-B582-9E025C084318}" type="pres">
      <dgm:prSet presAssocID="{AC7D7B6E-0A23-4A6B-A78E-43D8DDAC740E}" presName="parentText" presStyleLbl="node1" presStyleIdx="0" presStyleCnt="3">
        <dgm:presLayoutVars>
          <dgm:chMax val="0"/>
          <dgm:bulletEnabled val="1"/>
        </dgm:presLayoutVars>
      </dgm:prSet>
      <dgm:spPr/>
    </dgm:pt>
    <dgm:pt modelId="{3F067EE6-1ABC-C74B-A93E-0465C2125D16}" type="pres">
      <dgm:prSet presAssocID="{9949E5A6-C51F-4A43-B6AE-5466E6F3FC2A}" presName="spacer" presStyleCnt="0"/>
      <dgm:spPr/>
    </dgm:pt>
    <dgm:pt modelId="{C93352B6-1B43-B041-9753-376513443783}" type="pres">
      <dgm:prSet presAssocID="{4512C20F-7E2C-4D76-B657-E71A1F759CC5}" presName="parentText" presStyleLbl="node1" presStyleIdx="1" presStyleCnt="3">
        <dgm:presLayoutVars>
          <dgm:chMax val="0"/>
          <dgm:bulletEnabled val="1"/>
        </dgm:presLayoutVars>
      </dgm:prSet>
      <dgm:spPr/>
    </dgm:pt>
    <dgm:pt modelId="{E8CDBE69-76C2-AC45-A48B-06A6A05EFA84}" type="pres">
      <dgm:prSet presAssocID="{C9CF9F67-9F00-4C08-9CFC-56A486A3BD86}" presName="spacer" presStyleCnt="0"/>
      <dgm:spPr/>
    </dgm:pt>
    <dgm:pt modelId="{734D8459-B7B5-6C47-AE93-CA9BC1770365}" type="pres">
      <dgm:prSet presAssocID="{25DE6993-B617-4E49-9400-B68E1FDB5486}" presName="parentText" presStyleLbl="node1" presStyleIdx="2" presStyleCnt="3">
        <dgm:presLayoutVars>
          <dgm:chMax val="0"/>
          <dgm:bulletEnabled val="1"/>
        </dgm:presLayoutVars>
      </dgm:prSet>
      <dgm:spPr/>
    </dgm:pt>
  </dgm:ptLst>
  <dgm:cxnLst>
    <dgm:cxn modelId="{27CF9700-A699-C04A-9DAA-36796EA8C3E0}" type="presOf" srcId="{AC7D7B6E-0A23-4A6B-A78E-43D8DDAC740E}" destId="{AA7A3895-C2E6-4D41-B582-9E025C084318}" srcOrd="0" destOrd="0" presId="urn:microsoft.com/office/officeart/2005/8/layout/vList2"/>
    <dgm:cxn modelId="{BA27E520-94D2-40EF-B410-B765B384201F}" srcId="{8B3B0A3C-70BA-4B5F-8759-C1AE7926E1AE}" destId="{4512C20F-7E2C-4D76-B657-E71A1F759CC5}" srcOrd="1" destOrd="0" parTransId="{C83527B8-0031-48FF-98A5-CE702A5A41B2}" sibTransId="{C9CF9F67-9F00-4C08-9CFC-56A486A3BD86}"/>
    <dgm:cxn modelId="{57DBD8A1-492A-43B1-8566-A797C0EBF2CA}" srcId="{8B3B0A3C-70BA-4B5F-8759-C1AE7926E1AE}" destId="{AC7D7B6E-0A23-4A6B-A78E-43D8DDAC740E}" srcOrd="0" destOrd="0" parTransId="{47F09BD4-D69A-475F-974A-12454D1CAEF4}" sibTransId="{9949E5A6-C51F-4A43-B6AE-5466E6F3FC2A}"/>
    <dgm:cxn modelId="{AA8356AB-F3F0-4CEC-998B-669BF906B759}" srcId="{8B3B0A3C-70BA-4B5F-8759-C1AE7926E1AE}" destId="{25DE6993-B617-4E49-9400-B68E1FDB5486}" srcOrd="2" destOrd="0" parTransId="{3AAE3570-CC8E-4E4F-921E-72C3C848A3D1}" sibTransId="{F7143C07-B591-4A61-9C3C-A47482F44F3A}"/>
    <dgm:cxn modelId="{0FDE76C4-F5D8-1A45-9CA0-0C81F49D11D6}" type="presOf" srcId="{4512C20F-7E2C-4D76-B657-E71A1F759CC5}" destId="{C93352B6-1B43-B041-9753-376513443783}" srcOrd="0" destOrd="0" presId="urn:microsoft.com/office/officeart/2005/8/layout/vList2"/>
    <dgm:cxn modelId="{FEB120CB-9B49-C145-AEF3-AD74F367DBBF}" type="presOf" srcId="{25DE6993-B617-4E49-9400-B68E1FDB5486}" destId="{734D8459-B7B5-6C47-AE93-CA9BC1770365}" srcOrd="0" destOrd="0" presId="urn:microsoft.com/office/officeart/2005/8/layout/vList2"/>
    <dgm:cxn modelId="{9F2A74CB-131F-CA46-90DB-BA2ECB48EE22}" type="presOf" srcId="{8B3B0A3C-70BA-4B5F-8759-C1AE7926E1AE}" destId="{CCCF6FF6-9D7A-7146-9F5D-35E39B36461C}" srcOrd="0" destOrd="0" presId="urn:microsoft.com/office/officeart/2005/8/layout/vList2"/>
    <dgm:cxn modelId="{CFE6EA8B-55CB-2B46-8DE3-4A56117F7B69}" type="presParOf" srcId="{CCCF6FF6-9D7A-7146-9F5D-35E39B36461C}" destId="{AA7A3895-C2E6-4D41-B582-9E025C084318}" srcOrd="0" destOrd="0" presId="urn:microsoft.com/office/officeart/2005/8/layout/vList2"/>
    <dgm:cxn modelId="{754A58CB-7750-A54B-832E-1CB4D7AEE585}" type="presParOf" srcId="{CCCF6FF6-9D7A-7146-9F5D-35E39B36461C}" destId="{3F067EE6-1ABC-C74B-A93E-0465C2125D16}" srcOrd="1" destOrd="0" presId="urn:microsoft.com/office/officeart/2005/8/layout/vList2"/>
    <dgm:cxn modelId="{6A46945E-E4CD-CD4C-A79C-109EFF626E58}" type="presParOf" srcId="{CCCF6FF6-9D7A-7146-9F5D-35E39B36461C}" destId="{C93352B6-1B43-B041-9753-376513443783}" srcOrd="2" destOrd="0" presId="urn:microsoft.com/office/officeart/2005/8/layout/vList2"/>
    <dgm:cxn modelId="{A77919DA-8A07-C642-9D6B-CE328966EAFF}" type="presParOf" srcId="{CCCF6FF6-9D7A-7146-9F5D-35E39B36461C}" destId="{E8CDBE69-76C2-AC45-A48B-06A6A05EFA84}" srcOrd="3" destOrd="0" presId="urn:microsoft.com/office/officeart/2005/8/layout/vList2"/>
    <dgm:cxn modelId="{52F3FAE3-B635-124E-B93B-D357397B29F1}" type="presParOf" srcId="{CCCF6FF6-9D7A-7146-9F5D-35E39B36461C}" destId="{734D8459-B7B5-6C47-AE93-CA9BC1770365}"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7.xml><?xml version="1.0" encoding="utf-8"?>
<dgm:dataModel xmlns:dgm="http://schemas.openxmlformats.org/drawingml/2006/diagram" xmlns:a="http://schemas.openxmlformats.org/drawingml/2006/main">
  <dgm:ptLst>
    <dgm:pt modelId="{88D84931-F670-47F7-9AE5-BFD081CD17C2}"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69D6D0EB-6EA7-4DFB-BA0A-D8CDA3F18482}">
      <dgm:prSet/>
      <dgm:spPr/>
      <dgm:t>
        <a:bodyPr/>
        <a:lstStyle/>
        <a:p>
          <a:r>
            <a:rPr lang="en-GB"/>
            <a:t>The third group of theories argue that organisations must integrate social demands and that business depends on society for its continuity and growth as well as for its very existence. </a:t>
          </a:r>
          <a:endParaRPr lang="en-US"/>
        </a:p>
      </dgm:t>
    </dgm:pt>
    <dgm:pt modelId="{8FE0FF59-8846-4DD2-AB57-EF6B067E4C8B}" type="parTrans" cxnId="{56A74AD4-6DC1-4F29-89C2-D4AC11883ED0}">
      <dgm:prSet/>
      <dgm:spPr/>
      <dgm:t>
        <a:bodyPr/>
        <a:lstStyle/>
        <a:p>
          <a:endParaRPr lang="en-US"/>
        </a:p>
      </dgm:t>
    </dgm:pt>
    <dgm:pt modelId="{358829FB-9403-44BC-9906-A6FCFECCD3BF}" type="sibTrans" cxnId="{56A74AD4-6DC1-4F29-89C2-D4AC11883ED0}">
      <dgm:prSet/>
      <dgm:spPr/>
      <dgm:t>
        <a:bodyPr/>
        <a:lstStyle/>
        <a:p>
          <a:endParaRPr lang="en-US"/>
        </a:p>
      </dgm:t>
    </dgm:pt>
    <dgm:pt modelId="{E6BF6943-DE7A-4B96-8241-7B19D015BC3A}">
      <dgm:prSet/>
      <dgm:spPr/>
      <dgm:t>
        <a:bodyPr/>
        <a:lstStyle/>
        <a:p>
          <a:r>
            <a:rPr lang="en-GB"/>
            <a:t>These are integrative theories and include Freeman’s (1984) stakeholder theory. CSR as stakeholder management happens when social concerns are not external to an organisation but are integral to its being (Freeman, 1984). </a:t>
          </a:r>
          <a:endParaRPr lang="en-US"/>
        </a:p>
      </dgm:t>
    </dgm:pt>
    <dgm:pt modelId="{E2210634-6A73-4278-A060-BCF9B0908420}" type="parTrans" cxnId="{176F1679-EA0C-4D17-B014-8BFBCF0E55BE}">
      <dgm:prSet/>
      <dgm:spPr/>
      <dgm:t>
        <a:bodyPr/>
        <a:lstStyle/>
        <a:p>
          <a:endParaRPr lang="en-US"/>
        </a:p>
      </dgm:t>
    </dgm:pt>
    <dgm:pt modelId="{7A10510E-8C71-4EB7-B88D-C28C4A26BE34}" type="sibTrans" cxnId="{176F1679-EA0C-4D17-B014-8BFBCF0E55BE}">
      <dgm:prSet/>
      <dgm:spPr/>
      <dgm:t>
        <a:bodyPr/>
        <a:lstStyle/>
        <a:p>
          <a:endParaRPr lang="en-US"/>
        </a:p>
      </dgm:t>
    </dgm:pt>
    <dgm:pt modelId="{EE70AD74-C326-4795-93CB-2B209C58B921}">
      <dgm:prSet/>
      <dgm:spPr/>
      <dgm:t>
        <a:bodyPr/>
        <a:lstStyle/>
        <a:p>
          <a:r>
            <a:rPr lang="en-GB"/>
            <a:t>Stakeholder management determines how an organisation can serve its customers and be profitable as well as serving other stakeholders including suppliers, employees and communities. </a:t>
          </a:r>
          <a:endParaRPr lang="en-US"/>
        </a:p>
      </dgm:t>
    </dgm:pt>
    <dgm:pt modelId="{005FAE10-E310-401D-BCAB-A2F0B8F40CA0}" type="parTrans" cxnId="{E9AB19D8-7227-4A06-A8B2-B1DAD7635F73}">
      <dgm:prSet/>
      <dgm:spPr/>
      <dgm:t>
        <a:bodyPr/>
        <a:lstStyle/>
        <a:p>
          <a:endParaRPr lang="en-US"/>
        </a:p>
      </dgm:t>
    </dgm:pt>
    <dgm:pt modelId="{2A62A002-A9C7-4F39-99C0-713FADFE5767}" type="sibTrans" cxnId="{E9AB19D8-7227-4A06-A8B2-B1DAD7635F73}">
      <dgm:prSet/>
      <dgm:spPr/>
      <dgm:t>
        <a:bodyPr/>
        <a:lstStyle/>
        <a:p>
          <a:endParaRPr lang="en-US"/>
        </a:p>
      </dgm:t>
    </dgm:pt>
    <dgm:pt modelId="{8B870E07-0669-4C3A-9D2E-818DDC71AD4C}">
      <dgm:prSet/>
      <dgm:spPr/>
      <dgm:t>
        <a:bodyPr/>
        <a:lstStyle/>
        <a:p>
          <a:r>
            <a:rPr lang="en-GB"/>
            <a:t>It is this view of stakeholder theory that has dominated the CSR debate questioning the legitimacy and authority of corporate power and forced the moral aspect of decisions made by management into the background (Hockerts and Morsing, 2008). </a:t>
          </a:r>
          <a:endParaRPr lang="en-US"/>
        </a:p>
      </dgm:t>
    </dgm:pt>
    <dgm:pt modelId="{17951EC7-C5EC-40A0-8771-48865C9646E7}" type="parTrans" cxnId="{0461F235-D3DB-4532-B533-693310B3A7B4}">
      <dgm:prSet/>
      <dgm:spPr/>
      <dgm:t>
        <a:bodyPr/>
        <a:lstStyle/>
        <a:p>
          <a:endParaRPr lang="en-US"/>
        </a:p>
      </dgm:t>
    </dgm:pt>
    <dgm:pt modelId="{30CCE4B0-D526-4AB7-98FC-C93DB311A5AF}" type="sibTrans" cxnId="{0461F235-D3DB-4532-B533-693310B3A7B4}">
      <dgm:prSet/>
      <dgm:spPr/>
      <dgm:t>
        <a:bodyPr/>
        <a:lstStyle/>
        <a:p>
          <a:endParaRPr lang="en-US"/>
        </a:p>
      </dgm:t>
    </dgm:pt>
    <dgm:pt modelId="{A607EB91-28FF-274E-9D98-CF187AB3740E}" type="pres">
      <dgm:prSet presAssocID="{88D84931-F670-47F7-9AE5-BFD081CD17C2}" presName="linear" presStyleCnt="0">
        <dgm:presLayoutVars>
          <dgm:animLvl val="lvl"/>
          <dgm:resizeHandles val="exact"/>
        </dgm:presLayoutVars>
      </dgm:prSet>
      <dgm:spPr/>
    </dgm:pt>
    <dgm:pt modelId="{D92094C7-D5B8-1248-98F4-37CF8D4DBC9D}" type="pres">
      <dgm:prSet presAssocID="{69D6D0EB-6EA7-4DFB-BA0A-D8CDA3F18482}" presName="parentText" presStyleLbl="node1" presStyleIdx="0" presStyleCnt="4">
        <dgm:presLayoutVars>
          <dgm:chMax val="0"/>
          <dgm:bulletEnabled val="1"/>
        </dgm:presLayoutVars>
      </dgm:prSet>
      <dgm:spPr/>
    </dgm:pt>
    <dgm:pt modelId="{569D0213-FE5C-BC4C-9424-D1801C61F3E2}" type="pres">
      <dgm:prSet presAssocID="{358829FB-9403-44BC-9906-A6FCFECCD3BF}" presName="spacer" presStyleCnt="0"/>
      <dgm:spPr/>
    </dgm:pt>
    <dgm:pt modelId="{52D294E1-5ED6-DE4D-AD3A-EA5F72DC0EC5}" type="pres">
      <dgm:prSet presAssocID="{E6BF6943-DE7A-4B96-8241-7B19D015BC3A}" presName="parentText" presStyleLbl="node1" presStyleIdx="1" presStyleCnt="4">
        <dgm:presLayoutVars>
          <dgm:chMax val="0"/>
          <dgm:bulletEnabled val="1"/>
        </dgm:presLayoutVars>
      </dgm:prSet>
      <dgm:spPr/>
    </dgm:pt>
    <dgm:pt modelId="{65D4ECEB-4C1F-E141-8462-286196F9E9B8}" type="pres">
      <dgm:prSet presAssocID="{7A10510E-8C71-4EB7-B88D-C28C4A26BE34}" presName="spacer" presStyleCnt="0"/>
      <dgm:spPr/>
    </dgm:pt>
    <dgm:pt modelId="{4140E547-5454-9D4A-86B4-338A0684CEA0}" type="pres">
      <dgm:prSet presAssocID="{EE70AD74-C326-4795-93CB-2B209C58B921}" presName="parentText" presStyleLbl="node1" presStyleIdx="2" presStyleCnt="4">
        <dgm:presLayoutVars>
          <dgm:chMax val="0"/>
          <dgm:bulletEnabled val="1"/>
        </dgm:presLayoutVars>
      </dgm:prSet>
      <dgm:spPr/>
    </dgm:pt>
    <dgm:pt modelId="{F1C48639-8867-2C41-A7B6-D42EA73A8104}" type="pres">
      <dgm:prSet presAssocID="{2A62A002-A9C7-4F39-99C0-713FADFE5767}" presName="spacer" presStyleCnt="0"/>
      <dgm:spPr/>
    </dgm:pt>
    <dgm:pt modelId="{C1C21732-E983-4344-B21B-335D00CD7FC8}" type="pres">
      <dgm:prSet presAssocID="{8B870E07-0669-4C3A-9D2E-818DDC71AD4C}" presName="parentText" presStyleLbl="node1" presStyleIdx="3" presStyleCnt="4">
        <dgm:presLayoutVars>
          <dgm:chMax val="0"/>
          <dgm:bulletEnabled val="1"/>
        </dgm:presLayoutVars>
      </dgm:prSet>
      <dgm:spPr/>
    </dgm:pt>
  </dgm:ptLst>
  <dgm:cxnLst>
    <dgm:cxn modelId="{0461F235-D3DB-4532-B533-693310B3A7B4}" srcId="{88D84931-F670-47F7-9AE5-BFD081CD17C2}" destId="{8B870E07-0669-4C3A-9D2E-818DDC71AD4C}" srcOrd="3" destOrd="0" parTransId="{17951EC7-C5EC-40A0-8771-48865C9646E7}" sibTransId="{30CCE4B0-D526-4AB7-98FC-C93DB311A5AF}"/>
    <dgm:cxn modelId="{9847DE5B-CC59-A042-8456-8C75A0BA7956}" type="presOf" srcId="{69D6D0EB-6EA7-4DFB-BA0A-D8CDA3F18482}" destId="{D92094C7-D5B8-1248-98F4-37CF8D4DBC9D}" srcOrd="0" destOrd="0" presId="urn:microsoft.com/office/officeart/2005/8/layout/vList2"/>
    <dgm:cxn modelId="{C9A0E247-8CEA-CC40-A55C-736A18A9AACC}" type="presOf" srcId="{8B870E07-0669-4C3A-9D2E-818DDC71AD4C}" destId="{C1C21732-E983-4344-B21B-335D00CD7FC8}" srcOrd="0" destOrd="0" presId="urn:microsoft.com/office/officeart/2005/8/layout/vList2"/>
    <dgm:cxn modelId="{176F1679-EA0C-4D17-B014-8BFBCF0E55BE}" srcId="{88D84931-F670-47F7-9AE5-BFD081CD17C2}" destId="{E6BF6943-DE7A-4B96-8241-7B19D015BC3A}" srcOrd="1" destOrd="0" parTransId="{E2210634-6A73-4278-A060-BCF9B0908420}" sibTransId="{7A10510E-8C71-4EB7-B88D-C28C4A26BE34}"/>
    <dgm:cxn modelId="{8243277A-BE87-FC46-A932-C67C5AD03DB5}" type="presOf" srcId="{EE70AD74-C326-4795-93CB-2B209C58B921}" destId="{4140E547-5454-9D4A-86B4-338A0684CEA0}" srcOrd="0" destOrd="0" presId="urn:microsoft.com/office/officeart/2005/8/layout/vList2"/>
    <dgm:cxn modelId="{6B45A086-EACB-954D-85AD-FD36F73D639D}" type="presOf" srcId="{E6BF6943-DE7A-4B96-8241-7B19D015BC3A}" destId="{52D294E1-5ED6-DE4D-AD3A-EA5F72DC0EC5}" srcOrd="0" destOrd="0" presId="urn:microsoft.com/office/officeart/2005/8/layout/vList2"/>
    <dgm:cxn modelId="{604325AD-97C4-6B49-BA14-F1B408DAFBAC}" type="presOf" srcId="{88D84931-F670-47F7-9AE5-BFD081CD17C2}" destId="{A607EB91-28FF-274E-9D98-CF187AB3740E}" srcOrd="0" destOrd="0" presId="urn:microsoft.com/office/officeart/2005/8/layout/vList2"/>
    <dgm:cxn modelId="{56A74AD4-6DC1-4F29-89C2-D4AC11883ED0}" srcId="{88D84931-F670-47F7-9AE5-BFD081CD17C2}" destId="{69D6D0EB-6EA7-4DFB-BA0A-D8CDA3F18482}" srcOrd="0" destOrd="0" parTransId="{8FE0FF59-8846-4DD2-AB57-EF6B067E4C8B}" sibTransId="{358829FB-9403-44BC-9906-A6FCFECCD3BF}"/>
    <dgm:cxn modelId="{E9AB19D8-7227-4A06-A8B2-B1DAD7635F73}" srcId="{88D84931-F670-47F7-9AE5-BFD081CD17C2}" destId="{EE70AD74-C326-4795-93CB-2B209C58B921}" srcOrd="2" destOrd="0" parTransId="{005FAE10-E310-401D-BCAB-A2F0B8F40CA0}" sibTransId="{2A62A002-A9C7-4F39-99C0-713FADFE5767}"/>
    <dgm:cxn modelId="{D211F176-3047-2E40-9ADA-469A91334414}" type="presParOf" srcId="{A607EB91-28FF-274E-9D98-CF187AB3740E}" destId="{D92094C7-D5B8-1248-98F4-37CF8D4DBC9D}" srcOrd="0" destOrd="0" presId="urn:microsoft.com/office/officeart/2005/8/layout/vList2"/>
    <dgm:cxn modelId="{068095F5-BEAA-6E4C-AA3C-759B6926B601}" type="presParOf" srcId="{A607EB91-28FF-274E-9D98-CF187AB3740E}" destId="{569D0213-FE5C-BC4C-9424-D1801C61F3E2}" srcOrd="1" destOrd="0" presId="urn:microsoft.com/office/officeart/2005/8/layout/vList2"/>
    <dgm:cxn modelId="{35BFA248-C0E9-B844-A08F-3BA606972BB4}" type="presParOf" srcId="{A607EB91-28FF-274E-9D98-CF187AB3740E}" destId="{52D294E1-5ED6-DE4D-AD3A-EA5F72DC0EC5}" srcOrd="2" destOrd="0" presId="urn:microsoft.com/office/officeart/2005/8/layout/vList2"/>
    <dgm:cxn modelId="{BF08C1C0-CBBA-4347-9954-991C0E261CFE}" type="presParOf" srcId="{A607EB91-28FF-274E-9D98-CF187AB3740E}" destId="{65D4ECEB-4C1F-E141-8462-286196F9E9B8}" srcOrd="3" destOrd="0" presId="urn:microsoft.com/office/officeart/2005/8/layout/vList2"/>
    <dgm:cxn modelId="{368383F7-9AB7-1641-BE86-77A8A240A1F3}" type="presParOf" srcId="{A607EB91-28FF-274E-9D98-CF187AB3740E}" destId="{4140E547-5454-9D4A-86B4-338A0684CEA0}" srcOrd="4" destOrd="0" presId="urn:microsoft.com/office/officeart/2005/8/layout/vList2"/>
    <dgm:cxn modelId="{27DAA873-7CE9-DA44-9F74-C27F85C84CE8}" type="presParOf" srcId="{A607EB91-28FF-274E-9D98-CF187AB3740E}" destId="{F1C48639-8867-2C41-A7B6-D42EA73A8104}" srcOrd="5" destOrd="0" presId="urn:microsoft.com/office/officeart/2005/8/layout/vList2"/>
    <dgm:cxn modelId="{9824CD5F-E2FC-1946-B28A-A284726B6E62}" type="presParOf" srcId="{A607EB91-28FF-274E-9D98-CF187AB3740E}" destId="{C1C21732-E983-4344-B21B-335D00CD7FC8}"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8.xml><?xml version="1.0" encoding="utf-8"?>
<dgm:dataModel xmlns:dgm="http://schemas.openxmlformats.org/drawingml/2006/diagram" xmlns:a="http://schemas.openxmlformats.org/drawingml/2006/main">
  <dgm:ptLst>
    <dgm:pt modelId="{4F3DBD89-C691-4891-A73E-59EF74C491A9}"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D08CB578-D9DD-474D-9601-0DF3076196D4}">
      <dgm:prSet/>
      <dgm:spPr/>
      <dgm:t>
        <a:bodyPr/>
        <a:lstStyle/>
        <a:p>
          <a:r>
            <a:rPr lang="en-GB"/>
            <a:t>Fourth group of theories believes that the relationship between business and society is embedded with ethical values and leads CSR from an ethical perspective. </a:t>
          </a:r>
          <a:endParaRPr lang="en-US"/>
        </a:p>
      </dgm:t>
    </dgm:pt>
    <dgm:pt modelId="{77AB6C72-AECB-49FB-8093-B3DCF6F9B53F}" type="parTrans" cxnId="{0E8B9785-F1E6-4629-9AA5-7A8C3926F428}">
      <dgm:prSet/>
      <dgm:spPr/>
      <dgm:t>
        <a:bodyPr/>
        <a:lstStyle/>
        <a:p>
          <a:endParaRPr lang="en-US"/>
        </a:p>
      </dgm:t>
    </dgm:pt>
    <dgm:pt modelId="{E46D1715-94B3-41D7-9259-230512BE6284}" type="sibTrans" cxnId="{0E8B9785-F1E6-4629-9AA5-7A8C3926F428}">
      <dgm:prSet/>
      <dgm:spPr/>
      <dgm:t>
        <a:bodyPr/>
        <a:lstStyle/>
        <a:p>
          <a:endParaRPr lang="en-US"/>
        </a:p>
      </dgm:t>
    </dgm:pt>
    <dgm:pt modelId="{87FE06CE-CAC8-4E2A-9A3B-DAB0673BC5CD}">
      <dgm:prSet/>
      <dgm:spPr/>
      <dgm:t>
        <a:bodyPr/>
        <a:lstStyle/>
        <a:p>
          <a:r>
            <a:rPr lang="en-GB"/>
            <a:t>Therefore, organisations must accept social responsibilities as an ethical duty above any other considerations. </a:t>
          </a:r>
          <a:endParaRPr lang="en-US"/>
        </a:p>
      </dgm:t>
    </dgm:pt>
    <dgm:pt modelId="{4245D194-2BBD-41BE-8219-735D74974013}" type="parTrans" cxnId="{08FC1AC9-D00C-47B2-B60C-C59DE1E2D709}">
      <dgm:prSet/>
      <dgm:spPr/>
      <dgm:t>
        <a:bodyPr/>
        <a:lstStyle/>
        <a:p>
          <a:endParaRPr lang="en-US"/>
        </a:p>
      </dgm:t>
    </dgm:pt>
    <dgm:pt modelId="{2764306E-961B-4AD2-9229-7E9FEC64D51C}" type="sibTrans" cxnId="{08FC1AC9-D00C-47B2-B60C-C59DE1E2D709}">
      <dgm:prSet/>
      <dgm:spPr/>
      <dgm:t>
        <a:bodyPr/>
        <a:lstStyle/>
        <a:p>
          <a:endParaRPr lang="en-US"/>
        </a:p>
      </dgm:t>
    </dgm:pt>
    <dgm:pt modelId="{82DFD565-3361-435C-A4AA-9B394118F572}">
      <dgm:prSet/>
      <dgm:spPr/>
      <dgm:t>
        <a:bodyPr/>
        <a:lstStyle/>
        <a:p>
          <a:r>
            <a:rPr lang="en-GB"/>
            <a:t>This is the naturalistic group of ethical theories where there are objective moral properties that can be determined by empirical knowledge and reducible to natural or ethical properties such as needs, wants or pleasures. </a:t>
          </a:r>
          <a:endParaRPr lang="en-US"/>
        </a:p>
      </dgm:t>
    </dgm:pt>
    <dgm:pt modelId="{ED95F8DF-A67E-4947-97F9-487D06F04FB8}" type="parTrans" cxnId="{D5E59AFD-8F95-429C-B42B-4C16C85EBF8B}">
      <dgm:prSet/>
      <dgm:spPr/>
      <dgm:t>
        <a:bodyPr/>
        <a:lstStyle/>
        <a:p>
          <a:endParaRPr lang="en-US"/>
        </a:p>
      </dgm:t>
    </dgm:pt>
    <dgm:pt modelId="{A18C1E42-5397-4A75-AAF8-C22003CD67EE}" type="sibTrans" cxnId="{D5E59AFD-8F95-429C-B42B-4C16C85EBF8B}">
      <dgm:prSet/>
      <dgm:spPr/>
      <dgm:t>
        <a:bodyPr/>
        <a:lstStyle/>
        <a:p>
          <a:endParaRPr lang="en-US"/>
        </a:p>
      </dgm:t>
    </dgm:pt>
    <dgm:pt modelId="{1DC7FB29-E341-C742-A79D-C6476E6B7686}" type="pres">
      <dgm:prSet presAssocID="{4F3DBD89-C691-4891-A73E-59EF74C491A9}" presName="linear" presStyleCnt="0">
        <dgm:presLayoutVars>
          <dgm:animLvl val="lvl"/>
          <dgm:resizeHandles val="exact"/>
        </dgm:presLayoutVars>
      </dgm:prSet>
      <dgm:spPr/>
    </dgm:pt>
    <dgm:pt modelId="{915F0A5C-3E92-A642-BAF1-F4502407EBDA}" type="pres">
      <dgm:prSet presAssocID="{D08CB578-D9DD-474D-9601-0DF3076196D4}" presName="parentText" presStyleLbl="node1" presStyleIdx="0" presStyleCnt="3">
        <dgm:presLayoutVars>
          <dgm:chMax val="0"/>
          <dgm:bulletEnabled val="1"/>
        </dgm:presLayoutVars>
      </dgm:prSet>
      <dgm:spPr/>
    </dgm:pt>
    <dgm:pt modelId="{E1313668-41B8-4540-8174-E3684C4FF272}" type="pres">
      <dgm:prSet presAssocID="{E46D1715-94B3-41D7-9259-230512BE6284}" presName="spacer" presStyleCnt="0"/>
      <dgm:spPr/>
    </dgm:pt>
    <dgm:pt modelId="{88DAD861-912B-E244-804C-4E95DF0B7D3A}" type="pres">
      <dgm:prSet presAssocID="{87FE06CE-CAC8-4E2A-9A3B-DAB0673BC5CD}" presName="parentText" presStyleLbl="node1" presStyleIdx="1" presStyleCnt="3">
        <dgm:presLayoutVars>
          <dgm:chMax val="0"/>
          <dgm:bulletEnabled val="1"/>
        </dgm:presLayoutVars>
      </dgm:prSet>
      <dgm:spPr/>
    </dgm:pt>
    <dgm:pt modelId="{9D934EBF-A71B-0948-8E6B-16915B63926E}" type="pres">
      <dgm:prSet presAssocID="{2764306E-961B-4AD2-9229-7E9FEC64D51C}" presName="spacer" presStyleCnt="0"/>
      <dgm:spPr/>
    </dgm:pt>
    <dgm:pt modelId="{BBF25FCB-CA8E-0B4D-B9DF-3DA571E0496B}" type="pres">
      <dgm:prSet presAssocID="{82DFD565-3361-435C-A4AA-9B394118F572}" presName="parentText" presStyleLbl="node1" presStyleIdx="2" presStyleCnt="3">
        <dgm:presLayoutVars>
          <dgm:chMax val="0"/>
          <dgm:bulletEnabled val="1"/>
        </dgm:presLayoutVars>
      </dgm:prSet>
      <dgm:spPr/>
    </dgm:pt>
  </dgm:ptLst>
  <dgm:cxnLst>
    <dgm:cxn modelId="{749CC504-8816-E34F-B29F-EB61C9847B93}" type="presOf" srcId="{82DFD565-3361-435C-A4AA-9B394118F572}" destId="{BBF25FCB-CA8E-0B4D-B9DF-3DA571E0496B}" srcOrd="0" destOrd="0" presId="urn:microsoft.com/office/officeart/2005/8/layout/vList2"/>
    <dgm:cxn modelId="{4CFEF07D-B518-654E-B940-6792BBA805FE}" type="presOf" srcId="{4F3DBD89-C691-4891-A73E-59EF74C491A9}" destId="{1DC7FB29-E341-C742-A79D-C6476E6B7686}" srcOrd="0" destOrd="0" presId="urn:microsoft.com/office/officeart/2005/8/layout/vList2"/>
    <dgm:cxn modelId="{0E8B9785-F1E6-4629-9AA5-7A8C3926F428}" srcId="{4F3DBD89-C691-4891-A73E-59EF74C491A9}" destId="{D08CB578-D9DD-474D-9601-0DF3076196D4}" srcOrd="0" destOrd="0" parTransId="{77AB6C72-AECB-49FB-8093-B3DCF6F9B53F}" sibTransId="{E46D1715-94B3-41D7-9259-230512BE6284}"/>
    <dgm:cxn modelId="{DFFFD4AA-138F-7E4B-801F-3FDE3501B4EC}" type="presOf" srcId="{87FE06CE-CAC8-4E2A-9A3B-DAB0673BC5CD}" destId="{88DAD861-912B-E244-804C-4E95DF0B7D3A}" srcOrd="0" destOrd="0" presId="urn:microsoft.com/office/officeart/2005/8/layout/vList2"/>
    <dgm:cxn modelId="{16D476AE-A96B-1042-BA3F-C0F2DE7743C5}" type="presOf" srcId="{D08CB578-D9DD-474D-9601-0DF3076196D4}" destId="{915F0A5C-3E92-A642-BAF1-F4502407EBDA}" srcOrd="0" destOrd="0" presId="urn:microsoft.com/office/officeart/2005/8/layout/vList2"/>
    <dgm:cxn modelId="{08FC1AC9-D00C-47B2-B60C-C59DE1E2D709}" srcId="{4F3DBD89-C691-4891-A73E-59EF74C491A9}" destId="{87FE06CE-CAC8-4E2A-9A3B-DAB0673BC5CD}" srcOrd="1" destOrd="0" parTransId="{4245D194-2BBD-41BE-8219-735D74974013}" sibTransId="{2764306E-961B-4AD2-9229-7E9FEC64D51C}"/>
    <dgm:cxn modelId="{D5E59AFD-8F95-429C-B42B-4C16C85EBF8B}" srcId="{4F3DBD89-C691-4891-A73E-59EF74C491A9}" destId="{82DFD565-3361-435C-A4AA-9B394118F572}" srcOrd="2" destOrd="0" parTransId="{ED95F8DF-A67E-4947-97F9-487D06F04FB8}" sibTransId="{A18C1E42-5397-4A75-AAF8-C22003CD67EE}"/>
    <dgm:cxn modelId="{1860DF99-A82C-DA47-A430-42A7CAD6E4E2}" type="presParOf" srcId="{1DC7FB29-E341-C742-A79D-C6476E6B7686}" destId="{915F0A5C-3E92-A642-BAF1-F4502407EBDA}" srcOrd="0" destOrd="0" presId="urn:microsoft.com/office/officeart/2005/8/layout/vList2"/>
    <dgm:cxn modelId="{7BE087ED-1DBA-1E4B-A987-983943F0EB9E}" type="presParOf" srcId="{1DC7FB29-E341-C742-A79D-C6476E6B7686}" destId="{E1313668-41B8-4540-8174-E3684C4FF272}" srcOrd="1" destOrd="0" presId="urn:microsoft.com/office/officeart/2005/8/layout/vList2"/>
    <dgm:cxn modelId="{77B3106D-9C55-DF43-ADB4-8ED41863301E}" type="presParOf" srcId="{1DC7FB29-E341-C742-A79D-C6476E6B7686}" destId="{88DAD861-912B-E244-804C-4E95DF0B7D3A}" srcOrd="2" destOrd="0" presId="urn:microsoft.com/office/officeart/2005/8/layout/vList2"/>
    <dgm:cxn modelId="{9DB40EE5-1EEE-F248-8E53-E3CD7438C7E1}" type="presParOf" srcId="{1DC7FB29-E341-C742-A79D-C6476E6B7686}" destId="{9D934EBF-A71B-0948-8E6B-16915B63926E}" srcOrd="3" destOrd="0" presId="urn:microsoft.com/office/officeart/2005/8/layout/vList2"/>
    <dgm:cxn modelId="{20C36D80-65AE-0841-A7D2-549BF8B4BB8C}" type="presParOf" srcId="{1DC7FB29-E341-C742-A79D-C6476E6B7686}" destId="{BBF25FCB-CA8E-0B4D-B9DF-3DA571E0496B}"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9.xml><?xml version="1.0" encoding="utf-8"?>
<dgm:dataModel xmlns:dgm="http://schemas.openxmlformats.org/drawingml/2006/diagram" xmlns:a="http://schemas.openxmlformats.org/drawingml/2006/main">
  <dgm:ptLst>
    <dgm:pt modelId="{C26DEDE3-6F31-4984-90E6-16528D7A447C}"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9B9D86C7-4700-43F0-8D62-0AE5F8B17306}">
      <dgm:prSet/>
      <dgm:spPr/>
      <dgm:t>
        <a:bodyPr/>
        <a:lstStyle/>
        <a:p>
          <a:r>
            <a:rPr lang="en-GB"/>
            <a:t>Matten and Crane’s (2005) article argued that in the changing environment of a globalized world, boundaries between the government, business and civil actors are blurred and some companies have begun to assume a government-like role. </a:t>
          </a:r>
          <a:endParaRPr lang="en-US"/>
        </a:p>
      </dgm:t>
    </dgm:pt>
    <dgm:pt modelId="{892A2630-B3C3-4097-B529-A9562630D22F}" type="parTrans" cxnId="{512D5413-3445-4E9C-AA07-23A41F1BDC55}">
      <dgm:prSet/>
      <dgm:spPr/>
      <dgm:t>
        <a:bodyPr/>
        <a:lstStyle/>
        <a:p>
          <a:endParaRPr lang="en-US"/>
        </a:p>
      </dgm:t>
    </dgm:pt>
    <dgm:pt modelId="{92F7B983-44A2-4B6A-92CA-632E235451D2}" type="sibTrans" cxnId="{512D5413-3445-4E9C-AA07-23A41F1BDC55}">
      <dgm:prSet/>
      <dgm:spPr/>
      <dgm:t>
        <a:bodyPr/>
        <a:lstStyle/>
        <a:p>
          <a:endParaRPr lang="en-US"/>
        </a:p>
      </dgm:t>
    </dgm:pt>
    <dgm:pt modelId="{CA4E9724-D2D2-4F80-B1C9-37817F75FE30}">
      <dgm:prSet/>
      <dgm:spPr/>
      <dgm:t>
        <a:bodyPr/>
        <a:lstStyle/>
        <a:p>
          <a:r>
            <a:rPr lang="en-GB"/>
            <a:t>Matten and Crane conceptualize CC in an extended view, going beyond the limited view that identifies CC with strategic corporate philanthropy with the equivalent view of CC that conceptualizes CC almost synonymous to existing conceptions of CSR. </a:t>
          </a:r>
          <a:endParaRPr lang="en-US"/>
        </a:p>
      </dgm:t>
    </dgm:pt>
    <dgm:pt modelId="{4E908436-989B-4E52-A24B-D872827B1805}" type="parTrans" cxnId="{103051C7-8B75-4DEE-8A4A-6021BF23A195}">
      <dgm:prSet/>
      <dgm:spPr/>
      <dgm:t>
        <a:bodyPr/>
        <a:lstStyle/>
        <a:p>
          <a:endParaRPr lang="en-US"/>
        </a:p>
      </dgm:t>
    </dgm:pt>
    <dgm:pt modelId="{6129E5A4-2904-43B8-B336-BEF91BEAA580}" type="sibTrans" cxnId="{103051C7-8B75-4DEE-8A4A-6021BF23A195}">
      <dgm:prSet/>
      <dgm:spPr/>
      <dgm:t>
        <a:bodyPr/>
        <a:lstStyle/>
        <a:p>
          <a:endParaRPr lang="en-US"/>
        </a:p>
      </dgm:t>
    </dgm:pt>
    <dgm:pt modelId="{8E20B41F-815F-2F43-A7A6-8ED9155652C1}" type="pres">
      <dgm:prSet presAssocID="{C26DEDE3-6F31-4984-90E6-16528D7A447C}" presName="linear" presStyleCnt="0">
        <dgm:presLayoutVars>
          <dgm:animLvl val="lvl"/>
          <dgm:resizeHandles val="exact"/>
        </dgm:presLayoutVars>
      </dgm:prSet>
      <dgm:spPr/>
    </dgm:pt>
    <dgm:pt modelId="{24FAEA65-E95E-604E-AA93-DC30E9A81654}" type="pres">
      <dgm:prSet presAssocID="{9B9D86C7-4700-43F0-8D62-0AE5F8B17306}" presName="parentText" presStyleLbl="node1" presStyleIdx="0" presStyleCnt="2">
        <dgm:presLayoutVars>
          <dgm:chMax val="0"/>
          <dgm:bulletEnabled val="1"/>
        </dgm:presLayoutVars>
      </dgm:prSet>
      <dgm:spPr/>
    </dgm:pt>
    <dgm:pt modelId="{13D34427-58CD-ED4E-BEE2-FF3276E6A011}" type="pres">
      <dgm:prSet presAssocID="{92F7B983-44A2-4B6A-92CA-632E235451D2}" presName="spacer" presStyleCnt="0"/>
      <dgm:spPr/>
    </dgm:pt>
    <dgm:pt modelId="{DE267533-B13F-A843-8A57-5F4ABB1F6A03}" type="pres">
      <dgm:prSet presAssocID="{CA4E9724-D2D2-4F80-B1C9-37817F75FE30}" presName="parentText" presStyleLbl="node1" presStyleIdx="1" presStyleCnt="2">
        <dgm:presLayoutVars>
          <dgm:chMax val="0"/>
          <dgm:bulletEnabled val="1"/>
        </dgm:presLayoutVars>
      </dgm:prSet>
      <dgm:spPr/>
    </dgm:pt>
  </dgm:ptLst>
  <dgm:cxnLst>
    <dgm:cxn modelId="{512D5413-3445-4E9C-AA07-23A41F1BDC55}" srcId="{C26DEDE3-6F31-4984-90E6-16528D7A447C}" destId="{9B9D86C7-4700-43F0-8D62-0AE5F8B17306}" srcOrd="0" destOrd="0" parTransId="{892A2630-B3C3-4097-B529-A9562630D22F}" sibTransId="{92F7B983-44A2-4B6A-92CA-632E235451D2}"/>
    <dgm:cxn modelId="{6BDA1E37-0A8F-6745-BE2D-4B70C978F6A5}" type="presOf" srcId="{C26DEDE3-6F31-4984-90E6-16528D7A447C}" destId="{8E20B41F-815F-2F43-A7A6-8ED9155652C1}" srcOrd="0" destOrd="0" presId="urn:microsoft.com/office/officeart/2005/8/layout/vList2"/>
    <dgm:cxn modelId="{5A9D1CAC-06F6-3E4F-9F71-6EC5A3737471}" type="presOf" srcId="{CA4E9724-D2D2-4F80-B1C9-37817F75FE30}" destId="{DE267533-B13F-A843-8A57-5F4ABB1F6A03}" srcOrd="0" destOrd="0" presId="urn:microsoft.com/office/officeart/2005/8/layout/vList2"/>
    <dgm:cxn modelId="{103051C7-8B75-4DEE-8A4A-6021BF23A195}" srcId="{C26DEDE3-6F31-4984-90E6-16528D7A447C}" destId="{CA4E9724-D2D2-4F80-B1C9-37817F75FE30}" srcOrd="1" destOrd="0" parTransId="{4E908436-989B-4E52-A24B-D872827B1805}" sibTransId="{6129E5A4-2904-43B8-B336-BEF91BEAA580}"/>
    <dgm:cxn modelId="{534A42EE-BFAC-224D-84C4-21F458ED0561}" type="presOf" srcId="{9B9D86C7-4700-43F0-8D62-0AE5F8B17306}" destId="{24FAEA65-E95E-604E-AA93-DC30E9A81654}" srcOrd="0" destOrd="0" presId="urn:microsoft.com/office/officeart/2005/8/layout/vList2"/>
    <dgm:cxn modelId="{79CB7006-8D19-004C-A05B-386755D21C97}" type="presParOf" srcId="{8E20B41F-815F-2F43-A7A6-8ED9155652C1}" destId="{24FAEA65-E95E-604E-AA93-DC30E9A81654}" srcOrd="0" destOrd="0" presId="urn:microsoft.com/office/officeart/2005/8/layout/vList2"/>
    <dgm:cxn modelId="{73C25A2E-1416-F645-A110-B8077A61C57E}" type="presParOf" srcId="{8E20B41F-815F-2F43-A7A6-8ED9155652C1}" destId="{13D34427-58CD-ED4E-BEE2-FF3276E6A011}" srcOrd="1" destOrd="0" presId="urn:microsoft.com/office/officeart/2005/8/layout/vList2"/>
    <dgm:cxn modelId="{F3213DA2-3AC4-A640-AE4C-416EDE4D6249}" type="presParOf" srcId="{8E20B41F-815F-2F43-A7A6-8ED9155652C1}" destId="{DE267533-B13F-A843-8A57-5F4ABB1F6A03}"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0.xml><?xml version="1.0" encoding="utf-8"?>
<dgm:dataModel xmlns:dgm="http://schemas.openxmlformats.org/drawingml/2006/diagram" xmlns:a="http://schemas.openxmlformats.org/drawingml/2006/main">
  <dgm:ptLst>
    <dgm:pt modelId="{E9D2E3D6-83C6-4774-BC08-865BC979947B}"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3795EAC0-5DB3-43FF-86F9-29240C2D4109}">
      <dgm:prSet/>
      <dgm:spPr/>
      <dgm:t>
        <a:bodyPr/>
        <a:lstStyle/>
        <a:p>
          <a:r>
            <a:rPr lang="en-GB"/>
            <a:t>Matten and Crane’s (2005) article argued that in the changing environment of a globalized world, boundaries between the government, business and civil actors are blurred and some companies have begun to assume a government-like role. </a:t>
          </a:r>
          <a:endParaRPr lang="en-US"/>
        </a:p>
      </dgm:t>
    </dgm:pt>
    <dgm:pt modelId="{16F1360F-420A-46B6-BE10-74AD3DD4ED0E}" type="parTrans" cxnId="{6F62E03E-8F1D-4FA9-8906-D5073478531D}">
      <dgm:prSet/>
      <dgm:spPr/>
      <dgm:t>
        <a:bodyPr/>
        <a:lstStyle/>
        <a:p>
          <a:endParaRPr lang="en-US"/>
        </a:p>
      </dgm:t>
    </dgm:pt>
    <dgm:pt modelId="{E9849174-9364-4FD0-B30D-24C55BB11569}" type="sibTrans" cxnId="{6F62E03E-8F1D-4FA9-8906-D5073478531D}">
      <dgm:prSet/>
      <dgm:spPr/>
      <dgm:t>
        <a:bodyPr/>
        <a:lstStyle/>
        <a:p>
          <a:endParaRPr lang="en-US"/>
        </a:p>
      </dgm:t>
    </dgm:pt>
    <dgm:pt modelId="{8EC2A1B8-6BA0-4675-B21D-B15EF3C3EAA4}">
      <dgm:prSet/>
      <dgm:spPr/>
      <dgm:t>
        <a:bodyPr/>
        <a:lstStyle/>
        <a:p>
          <a:r>
            <a:rPr lang="en-GB"/>
            <a:t>Matten and Crane conceptualize CC in an extended view, going beyond the limited view that identifies CC with strategic corporate philanthropy with the equivalent view of CC that conceptualizes CC almost synonymous to existing conceptions of CSR. </a:t>
          </a:r>
          <a:endParaRPr lang="en-US"/>
        </a:p>
      </dgm:t>
    </dgm:pt>
    <dgm:pt modelId="{CA14AB71-C90E-4A81-8173-CEE9C14FB660}" type="parTrans" cxnId="{32AB76E8-BECF-4506-88F4-1461A060C524}">
      <dgm:prSet/>
      <dgm:spPr/>
      <dgm:t>
        <a:bodyPr/>
        <a:lstStyle/>
        <a:p>
          <a:endParaRPr lang="en-US"/>
        </a:p>
      </dgm:t>
    </dgm:pt>
    <dgm:pt modelId="{9D5D0629-7D0C-4752-8245-0727E90255FE}" type="sibTrans" cxnId="{32AB76E8-BECF-4506-88F4-1461A060C524}">
      <dgm:prSet/>
      <dgm:spPr/>
      <dgm:t>
        <a:bodyPr/>
        <a:lstStyle/>
        <a:p>
          <a:endParaRPr lang="en-US"/>
        </a:p>
      </dgm:t>
    </dgm:pt>
    <dgm:pt modelId="{B2EA84A2-830F-6F4F-ACDB-1D15B275255A}" type="pres">
      <dgm:prSet presAssocID="{E9D2E3D6-83C6-4774-BC08-865BC979947B}" presName="linear" presStyleCnt="0">
        <dgm:presLayoutVars>
          <dgm:animLvl val="lvl"/>
          <dgm:resizeHandles val="exact"/>
        </dgm:presLayoutVars>
      </dgm:prSet>
      <dgm:spPr/>
    </dgm:pt>
    <dgm:pt modelId="{2D463505-6B15-3A49-BB8E-A3C75892B508}" type="pres">
      <dgm:prSet presAssocID="{3795EAC0-5DB3-43FF-86F9-29240C2D4109}" presName="parentText" presStyleLbl="node1" presStyleIdx="0" presStyleCnt="2">
        <dgm:presLayoutVars>
          <dgm:chMax val="0"/>
          <dgm:bulletEnabled val="1"/>
        </dgm:presLayoutVars>
      </dgm:prSet>
      <dgm:spPr/>
    </dgm:pt>
    <dgm:pt modelId="{02ECA2BB-F0B0-AC4C-BC96-339C16B2D3EF}" type="pres">
      <dgm:prSet presAssocID="{E9849174-9364-4FD0-B30D-24C55BB11569}" presName="spacer" presStyleCnt="0"/>
      <dgm:spPr/>
    </dgm:pt>
    <dgm:pt modelId="{FE8D6BB4-EE32-7442-AB19-1B79B6A5CC62}" type="pres">
      <dgm:prSet presAssocID="{8EC2A1B8-6BA0-4675-B21D-B15EF3C3EAA4}" presName="parentText" presStyleLbl="node1" presStyleIdx="1" presStyleCnt="2">
        <dgm:presLayoutVars>
          <dgm:chMax val="0"/>
          <dgm:bulletEnabled val="1"/>
        </dgm:presLayoutVars>
      </dgm:prSet>
      <dgm:spPr/>
    </dgm:pt>
  </dgm:ptLst>
  <dgm:cxnLst>
    <dgm:cxn modelId="{6F62E03E-8F1D-4FA9-8906-D5073478531D}" srcId="{E9D2E3D6-83C6-4774-BC08-865BC979947B}" destId="{3795EAC0-5DB3-43FF-86F9-29240C2D4109}" srcOrd="0" destOrd="0" parTransId="{16F1360F-420A-46B6-BE10-74AD3DD4ED0E}" sibTransId="{E9849174-9364-4FD0-B30D-24C55BB11569}"/>
    <dgm:cxn modelId="{07CB3F72-69D0-B14C-8376-FD5BBBE4D52A}" type="presOf" srcId="{E9D2E3D6-83C6-4774-BC08-865BC979947B}" destId="{B2EA84A2-830F-6F4F-ACDB-1D15B275255A}" srcOrd="0" destOrd="0" presId="urn:microsoft.com/office/officeart/2005/8/layout/vList2"/>
    <dgm:cxn modelId="{52044054-BE7D-1E4F-A3DE-C200D71D3B95}" type="presOf" srcId="{3795EAC0-5DB3-43FF-86F9-29240C2D4109}" destId="{2D463505-6B15-3A49-BB8E-A3C75892B508}" srcOrd="0" destOrd="0" presId="urn:microsoft.com/office/officeart/2005/8/layout/vList2"/>
    <dgm:cxn modelId="{A7529790-1644-A948-89D1-66BF3DE10F03}" type="presOf" srcId="{8EC2A1B8-6BA0-4675-B21D-B15EF3C3EAA4}" destId="{FE8D6BB4-EE32-7442-AB19-1B79B6A5CC62}" srcOrd="0" destOrd="0" presId="urn:microsoft.com/office/officeart/2005/8/layout/vList2"/>
    <dgm:cxn modelId="{32AB76E8-BECF-4506-88F4-1461A060C524}" srcId="{E9D2E3D6-83C6-4774-BC08-865BC979947B}" destId="{8EC2A1B8-6BA0-4675-B21D-B15EF3C3EAA4}" srcOrd="1" destOrd="0" parTransId="{CA14AB71-C90E-4A81-8173-CEE9C14FB660}" sibTransId="{9D5D0629-7D0C-4752-8245-0727E90255FE}"/>
    <dgm:cxn modelId="{D2C75A45-2249-654E-BDFF-64EE88DB716A}" type="presParOf" srcId="{B2EA84A2-830F-6F4F-ACDB-1D15B275255A}" destId="{2D463505-6B15-3A49-BB8E-A3C75892B508}" srcOrd="0" destOrd="0" presId="urn:microsoft.com/office/officeart/2005/8/layout/vList2"/>
    <dgm:cxn modelId="{5C3A26CE-E821-D344-9BAC-F5801EBFFF7E}" type="presParOf" srcId="{B2EA84A2-830F-6F4F-ACDB-1D15B275255A}" destId="{02ECA2BB-F0B0-AC4C-BC96-339C16B2D3EF}" srcOrd="1" destOrd="0" presId="urn:microsoft.com/office/officeart/2005/8/layout/vList2"/>
    <dgm:cxn modelId="{4E3691CE-6439-1243-B4B5-868EBA9204ED}" type="presParOf" srcId="{B2EA84A2-830F-6F4F-ACDB-1D15B275255A}" destId="{FE8D6BB4-EE32-7442-AB19-1B79B6A5CC62}"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1.xml><?xml version="1.0" encoding="utf-8"?>
<dgm:dataModel xmlns:dgm="http://schemas.openxmlformats.org/drawingml/2006/diagram" xmlns:a="http://schemas.openxmlformats.org/drawingml/2006/main">
  <dgm:ptLst>
    <dgm:pt modelId="{28483C11-8EF2-4DBA-82C2-9BDB8CA1F692}"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1EFF8E4B-CD9D-4B19-AB38-5592E64A5A47}">
      <dgm:prSet/>
      <dgm:spPr/>
      <dgm:t>
        <a:bodyPr/>
        <a:lstStyle/>
        <a:p>
          <a:r>
            <a:rPr lang="en-GB"/>
            <a:t>Where government ceases to administer rights.</a:t>
          </a:r>
          <a:endParaRPr lang="en-US"/>
        </a:p>
      </dgm:t>
    </dgm:pt>
    <dgm:pt modelId="{B51466BE-5D51-4F9E-98B0-5A9E81B45B1C}" type="parTrans" cxnId="{830D6C80-BE58-4E21-A763-89EC7840FC82}">
      <dgm:prSet/>
      <dgm:spPr/>
      <dgm:t>
        <a:bodyPr/>
        <a:lstStyle/>
        <a:p>
          <a:endParaRPr lang="en-US"/>
        </a:p>
      </dgm:t>
    </dgm:pt>
    <dgm:pt modelId="{A0704CA0-78CB-4DF2-89BE-4074CBA42DF6}" type="sibTrans" cxnId="{830D6C80-BE58-4E21-A763-89EC7840FC82}">
      <dgm:prSet/>
      <dgm:spPr/>
      <dgm:t>
        <a:bodyPr/>
        <a:lstStyle/>
        <a:p>
          <a:endParaRPr lang="en-US"/>
        </a:p>
      </dgm:t>
    </dgm:pt>
    <dgm:pt modelId="{62B3FAF4-A700-4ECF-B196-BB9FB58CA52C}">
      <dgm:prSet/>
      <dgm:spPr/>
      <dgm:t>
        <a:bodyPr/>
        <a:lstStyle/>
        <a:p>
          <a:r>
            <a:rPr lang="en-GB"/>
            <a:t>Where government has not as yet administered rights. </a:t>
          </a:r>
          <a:endParaRPr lang="en-US"/>
        </a:p>
      </dgm:t>
    </dgm:pt>
    <dgm:pt modelId="{EA639279-7DA2-4C0D-A082-A1E5607A1A6D}" type="parTrans" cxnId="{5C1354EC-5A9D-4769-8E57-CA4D79B544AA}">
      <dgm:prSet/>
      <dgm:spPr/>
      <dgm:t>
        <a:bodyPr/>
        <a:lstStyle/>
        <a:p>
          <a:endParaRPr lang="en-US"/>
        </a:p>
      </dgm:t>
    </dgm:pt>
    <dgm:pt modelId="{5ADD384E-0A1C-438C-8D0C-F3C159D0C68D}" type="sibTrans" cxnId="{5C1354EC-5A9D-4769-8E57-CA4D79B544AA}">
      <dgm:prSet/>
      <dgm:spPr/>
      <dgm:t>
        <a:bodyPr/>
        <a:lstStyle/>
        <a:p>
          <a:endParaRPr lang="en-US"/>
        </a:p>
      </dgm:t>
    </dgm:pt>
    <dgm:pt modelId="{0D1D791F-61A6-4829-A86E-20EBB5BBC2F2}">
      <dgm:prSet/>
      <dgm:spPr/>
      <dgm:t>
        <a:bodyPr/>
        <a:lstStyle/>
        <a:p>
          <a:r>
            <a:rPr lang="en-GB"/>
            <a:t>Where the administration of rights is beyond the reach of the government (Matten &amp; Crane, 2005). </a:t>
          </a:r>
          <a:endParaRPr lang="en-US"/>
        </a:p>
      </dgm:t>
    </dgm:pt>
    <dgm:pt modelId="{719EAEDE-1888-47D7-BF97-B9753928090A}" type="parTrans" cxnId="{55FC228E-872B-4325-91AF-B54E2AD11E87}">
      <dgm:prSet/>
      <dgm:spPr/>
      <dgm:t>
        <a:bodyPr/>
        <a:lstStyle/>
        <a:p>
          <a:endParaRPr lang="en-US"/>
        </a:p>
      </dgm:t>
    </dgm:pt>
    <dgm:pt modelId="{A91A0B48-BF42-439D-B112-1377B341651B}" type="sibTrans" cxnId="{55FC228E-872B-4325-91AF-B54E2AD11E87}">
      <dgm:prSet/>
      <dgm:spPr/>
      <dgm:t>
        <a:bodyPr/>
        <a:lstStyle/>
        <a:p>
          <a:endParaRPr lang="en-US"/>
        </a:p>
      </dgm:t>
    </dgm:pt>
    <dgm:pt modelId="{DD227CEF-C871-407F-A02B-21D0B913C799}">
      <dgm:prSet/>
      <dgm:spPr/>
      <dgm:t>
        <a:bodyPr/>
        <a:lstStyle/>
        <a:p>
          <a:r>
            <a:rPr lang="en-GB"/>
            <a:t>CC points to new corporate responsibilities, specifically to questions about accountability and potential threats to democracy. </a:t>
          </a:r>
          <a:endParaRPr lang="en-US"/>
        </a:p>
      </dgm:t>
    </dgm:pt>
    <dgm:pt modelId="{0D78D0CC-5011-4F30-8CDB-31A0D999C30C}" type="parTrans" cxnId="{F735EFAA-4858-44F1-9BBA-73562FF5881F}">
      <dgm:prSet/>
      <dgm:spPr/>
      <dgm:t>
        <a:bodyPr/>
        <a:lstStyle/>
        <a:p>
          <a:endParaRPr lang="en-US"/>
        </a:p>
      </dgm:t>
    </dgm:pt>
    <dgm:pt modelId="{33C417C1-45F1-4026-9489-F9B5ABABB4A8}" type="sibTrans" cxnId="{F735EFAA-4858-44F1-9BBA-73562FF5881F}">
      <dgm:prSet/>
      <dgm:spPr/>
      <dgm:t>
        <a:bodyPr/>
        <a:lstStyle/>
        <a:p>
          <a:endParaRPr lang="en-US"/>
        </a:p>
      </dgm:t>
    </dgm:pt>
    <dgm:pt modelId="{BC261C30-A397-C24F-854D-90C2985D6F46}" type="pres">
      <dgm:prSet presAssocID="{28483C11-8EF2-4DBA-82C2-9BDB8CA1F692}" presName="linear" presStyleCnt="0">
        <dgm:presLayoutVars>
          <dgm:animLvl val="lvl"/>
          <dgm:resizeHandles val="exact"/>
        </dgm:presLayoutVars>
      </dgm:prSet>
      <dgm:spPr/>
    </dgm:pt>
    <dgm:pt modelId="{DAFCDEE6-561E-0740-90E9-5DA799F8BCAA}" type="pres">
      <dgm:prSet presAssocID="{1EFF8E4B-CD9D-4B19-AB38-5592E64A5A47}" presName="parentText" presStyleLbl="node1" presStyleIdx="0" presStyleCnt="4">
        <dgm:presLayoutVars>
          <dgm:chMax val="0"/>
          <dgm:bulletEnabled val="1"/>
        </dgm:presLayoutVars>
      </dgm:prSet>
      <dgm:spPr/>
    </dgm:pt>
    <dgm:pt modelId="{1BF2FEA4-193A-C246-B2D6-E8CA1AAD29BE}" type="pres">
      <dgm:prSet presAssocID="{A0704CA0-78CB-4DF2-89BE-4074CBA42DF6}" presName="spacer" presStyleCnt="0"/>
      <dgm:spPr/>
    </dgm:pt>
    <dgm:pt modelId="{29419745-CCDE-344D-BC3E-AE160911F12E}" type="pres">
      <dgm:prSet presAssocID="{62B3FAF4-A700-4ECF-B196-BB9FB58CA52C}" presName="parentText" presStyleLbl="node1" presStyleIdx="1" presStyleCnt="4">
        <dgm:presLayoutVars>
          <dgm:chMax val="0"/>
          <dgm:bulletEnabled val="1"/>
        </dgm:presLayoutVars>
      </dgm:prSet>
      <dgm:spPr/>
    </dgm:pt>
    <dgm:pt modelId="{503D0B15-18AC-D943-BB7A-0A39C42BFFA0}" type="pres">
      <dgm:prSet presAssocID="{5ADD384E-0A1C-438C-8D0C-F3C159D0C68D}" presName="spacer" presStyleCnt="0"/>
      <dgm:spPr/>
    </dgm:pt>
    <dgm:pt modelId="{B71FD83B-A4ED-7449-BFCB-202F042ABB1D}" type="pres">
      <dgm:prSet presAssocID="{0D1D791F-61A6-4829-A86E-20EBB5BBC2F2}" presName="parentText" presStyleLbl="node1" presStyleIdx="2" presStyleCnt="4">
        <dgm:presLayoutVars>
          <dgm:chMax val="0"/>
          <dgm:bulletEnabled val="1"/>
        </dgm:presLayoutVars>
      </dgm:prSet>
      <dgm:spPr/>
    </dgm:pt>
    <dgm:pt modelId="{3D905A76-1B8F-504D-A94D-96ED4A0BC8F5}" type="pres">
      <dgm:prSet presAssocID="{A91A0B48-BF42-439D-B112-1377B341651B}" presName="spacer" presStyleCnt="0"/>
      <dgm:spPr/>
    </dgm:pt>
    <dgm:pt modelId="{96C704E0-6C59-5342-97C3-141143E8DB1D}" type="pres">
      <dgm:prSet presAssocID="{DD227CEF-C871-407F-A02B-21D0B913C799}" presName="parentText" presStyleLbl="node1" presStyleIdx="3" presStyleCnt="4">
        <dgm:presLayoutVars>
          <dgm:chMax val="0"/>
          <dgm:bulletEnabled val="1"/>
        </dgm:presLayoutVars>
      </dgm:prSet>
      <dgm:spPr/>
    </dgm:pt>
  </dgm:ptLst>
  <dgm:cxnLst>
    <dgm:cxn modelId="{BE58193D-E880-FB42-93AD-DD7ED741BFB2}" type="presOf" srcId="{DD227CEF-C871-407F-A02B-21D0B913C799}" destId="{96C704E0-6C59-5342-97C3-141143E8DB1D}" srcOrd="0" destOrd="0" presId="urn:microsoft.com/office/officeart/2005/8/layout/vList2"/>
    <dgm:cxn modelId="{6BF2BA68-5821-F245-A8F2-6374FF12319F}" type="presOf" srcId="{28483C11-8EF2-4DBA-82C2-9BDB8CA1F692}" destId="{BC261C30-A397-C24F-854D-90C2985D6F46}" srcOrd="0" destOrd="0" presId="urn:microsoft.com/office/officeart/2005/8/layout/vList2"/>
    <dgm:cxn modelId="{CF14A94C-DDF4-7546-B531-EFB3A58A5AD6}" type="presOf" srcId="{0D1D791F-61A6-4829-A86E-20EBB5BBC2F2}" destId="{B71FD83B-A4ED-7449-BFCB-202F042ABB1D}" srcOrd="0" destOrd="0" presId="urn:microsoft.com/office/officeart/2005/8/layout/vList2"/>
    <dgm:cxn modelId="{830D6C80-BE58-4E21-A763-89EC7840FC82}" srcId="{28483C11-8EF2-4DBA-82C2-9BDB8CA1F692}" destId="{1EFF8E4B-CD9D-4B19-AB38-5592E64A5A47}" srcOrd="0" destOrd="0" parTransId="{B51466BE-5D51-4F9E-98B0-5A9E81B45B1C}" sibTransId="{A0704CA0-78CB-4DF2-89BE-4074CBA42DF6}"/>
    <dgm:cxn modelId="{F14C4A86-8D5C-E341-9302-9E6CEDF016C9}" type="presOf" srcId="{1EFF8E4B-CD9D-4B19-AB38-5592E64A5A47}" destId="{DAFCDEE6-561E-0740-90E9-5DA799F8BCAA}" srcOrd="0" destOrd="0" presId="urn:microsoft.com/office/officeart/2005/8/layout/vList2"/>
    <dgm:cxn modelId="{55FC228E-872B-4325-91AF-B54E2AD11E87}" srcId="{28483C11-8EF2-4DBA-82C2-9BDB8CA1F692}" destId="{0D1D791F-61A6-4829-A86E-20EBB5BBC2F2}" srcOrd="2" destOrd="0" parTransId="{719EAEDE-1888-47D7-BF97-B9753928090A}" sibTransId="{A91A0B48-BF42-439D-B112-1377B341651B}"/>
    <dgm:cxn modelId="{F735EFAA-4858-44F1-9BBA-73562FF5881F}" srcId="{28483C11-8EF2-4DBA-82C2-9BDB8CA1F692}" destId="{DD227CEF-C871-407F-A02B-21D0B913C799}" srcOrd="3" destOrd="0" parTransId="{0D78D0CC-5011-4F30-8CDB-31A0D999C30C}" sibTransId="{33C417C1-45F1-4026-9489-F9B5ABABB4A8}"/>
    <dgm:cxn modelId="{0EAD46BB-D80D-1D49-893E-0F683BCC77E8}" type="presOf" srcId="{62B3FAF4-A700-4ECF-B196-BB9FB58CA52C}" destId="{29419745-CCDE-344D-BC3E-AE160911F12E}" srcOrd="0" destOrd="0" presId="urn:microsoft.com/office/officeart/2005/8/layout/vList2"/>
    <dgm:cxn modelId="{5C1354EC-5A9D-4769-8E57-CA4D79B544AA}" srcId="{28483C11-8EF2-4DBA-82C2-9BDB8CA1F692}" destId="{62B3FAF4-A700-4ECF-B196-BB9FB58CA52C}" srcOrd="1" destOrd="0" parTransId="{EA639279-7DA2-4C0D-A082-A1E5607A1A6D}" sibTransId="{5ADD384E-0A1C-438C-8D0C-F3C159D0C68D}"/>
    <dgm:cxn modelId="{3906C4A6-0C16-BD42-BD09-FBFE5D58B055}" type="presParOf" srcId="{BC261C30-A397-C24F-854D-90C2985D6F46}" destId="{DAFCDEE6-561E-0740-90E9-5DA799F8BCAA}" srcOrd="0" destOrd="0" presId="urn:microsoft.com/office/officeart/2005/8/layout/vList2"/>
    <dgm:cxn modelId="{DF6B0F8D-7D7D-CF4A-BD75-BBCC8107C15E}" type="presParOf" srcId="{BC261C30-A397-C24F-854D-90C2985D6F46}" destId="{1BF2FEA4-193A-C246-B2D6-E8CA1AAD29BE}" srcOrd="1" destOrd="0" presId="urn:microsoft.com/office/officeart/2005/8/layout/vList2"/>
    <dgm:cxn modelId="{0C2FE54A-6799-D640-917D-19C773A55B98}" type="presParOf" srcId="{BC261C30-A397-C24F-854D-90C2985D6F46}" destId="{29419745-CCDE-344D-BC3E-AE160911F12E}" srcOrd="2" destOrd="0" presId="urn:microsoft.com/office/officeart/2005/8/layout/vList2"/>
    <dgm:cxn modelId="{653BC897-AE93-B84C-8F7F-27A4A1233653}" type="presParOf" srcId="{BC261C30-A397-C24F-854D-90C2985D6F46}" destId="{503D0B15-18AC-D943-BB7A-0A39C42BFFA0}" srcOrd="3" destOrd="0" presId="urn:microsoft.com/office/officeart/2005/8/layout/vList2"/>
    <dgm:cxn modelId="{A6BEA006-4366-4F48-BF6E-A465E2124706}" type="presParOf" srcId="{BC261C30-A397-C24F-854D-90C2985D6F46}" destId="{B71FD83B-A4ED-7449-BFCB-202F042ABB1D}" srcOrd="4" destOrd="0" presId="urn:microsoft.com/office/officeart/2005/8/layout/vList2"/>
    <dgm:cxn modelId="{395E13B9-E5AA-9C4E-8858-BEFF2DBF833F}" type="presParOf" srcId="{BC261C30-A397-C24F-854D-90C2985D6F46}" destId="{3D905A76-1B8F-504D-A94D-96ED4A0BC8F5}" srcOrd="5" destOrd="0" presId="urn:microsoft.com/office/officeart/2005/8/layout/vList2"/>
    <dgm:cxn modelId="{9CEC82D8-5F79-F64A-B6E5-51B090FE6A5D}" type="presParOf" srcId="{BC261C30-A397-C24F-854D-90C2985D6F46}" destId="{96C704E0-6C59-5342-97C3-141143E8DB1D}"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2.xml><?xml version="1.0" encoding="utf-8"?>
<dgm:dataModel xmlns:dgm="http://schemas.openxmlformats.org/drawingml/2006/diagram" xmlns:a="http://schemas.openxmlformats.org/drawingml/2006/main">
  <dgm:ptLst>
    <dgm:pt modelId="{4C656DF7-8970-4189-BB5D-9194D9DDB44C}"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14B35ED1-F096-4440-8269-7532CBF26BB9}">
      <dgm:prSet/>
      <dgm:spPr/>
      <dgm:t>
        <a:bodyPr/>
        <a:lstStyle/>
        <a:p>
          <a:r>
            <a:rPr lang="en-GB"/>
            <a:t>Founded in 2004. </a:t>
          </a:r>
          <a:endParaRPr lang="en-US"/>
        </a:p>
      </dgm:t>
    </dgm:pt>
    <dgm:pt modelId="{00D41D4D-4BB1-43CE-8E92-780FBCC65146}" type="parTrans" cxnId="{9A62ABA9-6ED8-4798-BD17-2811B3E734D0}">
      <dgm:prSet/>
      <dgm:spPr/>
      <dgm:t>
        <a:bodyPr/>
        <a:lstStyle/>
        <a:p>
          <a:endParaRPr lang="en-US"/>
        </a:p>
      </dgm:t>
    </dgm:pt>
    <dgm:pt modelId="{BF29E57F-A522-4AAB-A3E1-A3388CEB36C4}" type="sibTrans" cxnId="{9A62ABA9-6ED8-4798-BD17-2811B3E734D0}">
      <dgm:prSet/>
      <dgm:spPr/>
      <dgm:t>
        <a:bodyPr/>
        <a:lstStyle/>
        <a:p>
          <a:endParaRPr lang="en-US"/>
        </a:p>
      </dgm:t>
    </dgm:pt>
    <dgm:pt modelId="{877B92FE-723A-4A7D-8914-4307EB5C662A}">
      <dgm:prSet/>
      <dgm:spPr/>
      <dgm:t>
        <a:bodyPr/>
        <a:lstStyle/>
        <a:p>
          <a:r>
            <a:rPr lang="en-GB"/>
            <a:t>Facebook is deeply integrated in the online world, e.g. many websites have implemented Facebook’s ‘Like Button’. </a:t>
          </a:r>
          <a:endParaRPr lang="en-US"/>
        </a:p>
      </dgm:t>
    </dgm:pt>
    <dgm:pt modelId="{5625CB92-2799-470E-9161-E946F4532B0A}" type="parTrans" cxnId="{754A9FB3-FA15-40C7-A86F-57ABD06003BC}">
      <dgm:prSet/>
      <dgm:spPr/>
      <dgm:t>
        <a:bodyPr/>
        <a:lstStyle/>
        <a:p>
          <a:endParaRPr lang="en-US"/>
        </a:p>
      </dgm:t>
    </dgm:pt>
    <dgm:pt modelId="{8A8FA46D-DF1B-4F60-B099-B52334CA71B8}" type="sibTrans" cxnId="{754A9FB3-FA15-40C7-A86F-57ABD06003BC}">
      <dgm:prSet/>
      <dgm:spPr/>
      <dgm:t>
        <a:bodyPr/>
        <a:lstStyle/>
        <a:p>
          <a:endParaRPr lang="en-US"/>
        </a:p>
      </dgm:t>
    </dgm:pt>
    <dgm:pt modelId="{D0983097-01CD-4B69-931E-2DA74FF77329}">
      <dgm:prSet/>
      <dgm:spPr/>
      <dgm:t>
        <a:bodyPr/>
        <a:lstStyle/>
        <a:p>
          <a:r>
            <a:rPr lang="en-GB"/>
            <a:t>Subscription to Facebook is free and the business model depends on advertising. </a:t>
          </a:r>
          <a:endParaRPr lang="en-US"/>
        </a:p>
      </dgm:t>
    </dgm:pt>
    <dgm:pt modelId="{1C8BC5C7-86C0-4D54-A5D9-D21EE635D867}" type="parTrans" cxnId="{76E2EDFA-88F5-4B4D-A95B-CA0A5325B835}">
      <dgm:prSet/>
      <dgm:spPr/>
      <dgm:t>
        <a:bodyPr/>
        <a:lstStyle/>
        <a:p>
          <a:endParaRPr lang="en-US"/>
        </a:p>
      </dgm:t>
    </dgm:pt>
    <dgm:pt modelId="{F2DA93C1-64ED-4FA4-BBF6-8C8203C9C52A}" type="sibTrans" cxnId="{76E2EDFA-88F5-4B4D-A95B-CA0A5325B835}">
      <dgm:prSet/>
      <dgm:spPr/>
      <dgm:t>
        <a:bodyPr/>
        <a:lstStyle/>
        <a:p>
          <a:endParaRPr lang="en-US"/>
        </a:p>
      </dgm:t>
    </dgm:pt>
    <dgm:pt modelId="{10BBE822-24DC-44D3-A054-5714CEE323CF}">
      <dgm:prSet/>
      <dgm:spPr/>
      <dgm:t>
        <a:bodyPr/>
        <a:lstStyle/>
        <a:p>
          <a:r>
            <a:rPr lang="en-GB"/>
            <a:t>Anyone who claims to be at least 13 years old has been allowed to become a registered user though variations exist in this depending on local laws.</a:t>
          </a:r>
          <a:endParaRPr lang="en-US"/>
        </a:p>
      </dgm:t>
    </dgm:pt>
    <dgm:pt modelId="{9915709C-7D7E-4A63-A693-F40E9A9DB5F1}" type="parTrans" cxnId="{A3A1E0B1-8D91-4E9B-88E9-775F9D05B629}">
      <dgm:prSet/>
      <dgm:spPr/>
      <dgm:t>
        <a:bodyPr/>
        <a:lstStyle/>
        <a:p>
          <a:endParaRPr lang="en-US"/>
        </a:p>
      </dgm:t>
    </dgm:pt>
    <dgm:pt modelId="{7D4C974F-DBB1-4D12-A877-F5A59DC67DF5}" type="sibTrans" cxnId="{A3A1E0B1-8D91-4E9B-88E9-775F9D05B629}">
      <dgm:prSet/>
      <dgm:spPr/>
      <dgm:t>
        <a:bodyPr/>
        <a:lstStyle/>
        <a:p>
          <a:endParaRPr lang="en-US"/>
        </a:p>
      </dgm:t>
    </dgm:pt>
    <dgm:pt modelId="{15257190-DA8D-4238-9ECF-F7229F91F584}">
      <dgm:prSet/>
      <dgm:spPr/>
      <dgm:t>
        <a:bodyPr/>
        <a:lstStyle/>
        <a:p>
          <a:r>
            <a:rPr lang="en-GB"/>
            <a:t>Criticisms of FB.</a:t>
          </a:r>
          <a:br>
            <a:rPr lang="en-GB"/>
          </a:br>
          <a:endParaRPr lang="en-US"/>
        </a:p>
      </dgm:t>
    </dgm:pt>
    <dgm:pt modelId="{DE515CF9-01F1-4620-941E-8A327E0E0547}" type="parTrans" cxnId="{B10F7C7F-AE21-4ABE-96A7-8CBD1C55C219}">
      <dgm:prSet/>
      <dgm:spPr/>
      <dgm:t>
        <a:bodyPr/>
        <a:lstStyle/>
        <a:p>
          <a:endParaRPr lang="en-US"/>
        </a:p>
      </dgm:t>
    </dgm:pt>
    <dgm:pt modelId="{B24CDA80-06D2-415F-849E-9E0E3D06A7EE}" type="sibTrans" cxnId="{B10F7C7F-AE21-4ABE-96A7-8CBD1C55C219}">
      <dgm:prSet/>
      <dgm:spPr/>
      <dgm:t>
        <a:bodyPr/>
        <a:lstStyle/>
        <a:p>
          <a:endParaRPr lang="en-US"/>
        </a:p>
      </dgm:t>
    </dgm:pt>
    <dgm:pt modelId="{C154C615-6E89-4D40-BBF3-9FF5EA93EE01}" type="pres">
      <dgm:prSet presAssocID="{4C656DF7-8970-4189-BB5D-9194D9DDB44C}" presName="linear" presStyleCnt="0">
        <dgm:presLayoutVars>
          <dgm:animLvl val="lvl"/>
          <dgm:resizeHandles val="exact"/>
        </dgm:presLayoutVars>
      </dgm:prSet>
      <dgm:spPr/>
    </dgm:pt>
    <dgm:pt modelId="{E2F9DDB4-4A23-C348-B31D-DE57BFFE2D8A}" type="pres">
      <dgm:prSet presAssocID="{14B35ED1-F096-4440-8269-7532CBF26BB9}" presName="parentText" presStyleLbl="node1" presStyleIdx="0" presStyleCnt="5">
        <dgm:presLayoutVars>
          <dgm:chMax val="0"/>
          <dgm:bulletEnabled val="1"/>
        </dgm:presLayoutVars>
      </dgm:prSet>
      <dgm:spPr/>
    </dgm:pt>
    <dgm:pt modelId="{F97A78E2-9ED1-A842-B133-0E420609FA84}" type="pres">
      <dgm:prSet presAssocID="{BF29E57F-A522-4AAB-A3E1-A3388CEB36C4}" presName="spacer" presStyleCnt="0"/>
      <dgm:spPr/>
    </dgm:pt>
    <dgm:pt modelId="{EED6CA6F-F68A-954D-BE77-7DC22564D067}" type="pres">
      <dgm:prSet presAssocID="{877B92FE-723A-4A7D-8914-4307EB5C662A}" presName="parentText" presStyleLbl="node1" presStyleIdx="1" presStyleCnt="5">
        <dgm:presLayoutVars>
          <dgm:chMax val="0"/>
          <dgm:bulletEnabled val="1"/>
        </dgm:presLayoutVars>
      </dgm:prSet>
      <dgm:spPr/>
    </dgm:pt>
    <dgm:pt modelId="{C9BF4E45-35BE-D344-9D07-5E15FCFDA297}" type="pres">
      <dgm:prSet presAssocID="{8A8FA46D-DF1B-4F60-B099-B52334CA71B8}" presName="spacer" presStyleCnt="0"/>
      <dgm:spPr/>
    </dgm:pt>
    <dgm:pt modelId="{5A2BE1E1-C826-1246-B9E8-F883CC8E15CD}" type="pres">
      <dgm:prSet presAssocID="{D0983097-01CD-4B69-931E-2DA74FF77329}" presName="parentText" presStyleLbl="node1" presStyleIdx="2" presStyleCnt="5">
        <dgm:presLayoutVars>
          <dgm:chMax val="0"/>
          <dgm:bulletEnabled val="1"/>
        </dgm:presLayoutVars>
      </dgm:prSet>
      <dgm:spPr/>
    </dgm:pt>
    <dgm:pt modelId="{E10EB474-74B7-FE47-B94E-8456C26540E1}" type="pres">
      <dgm:prSet presAssocID="{F2DA93C1-64ED-4FA4-BBF6-8C8203C9C52A}" presName="spacer" presStyleCnt="0"/>
      <dgm:spPr/>
    </dgm:pt>
    <dgm:pt modelId="{EB611CA9-1BCE-8C45-BE18-90216C2F49FD}" type="pres">
      <dgm:prSet presAssocID="{10BBE822-24DC-44D3-A054-5714CEE323CF}" presName="parentText" presStyleLbl="node1" presStyleIdx="3" presStyleCnt="5">
        <dgm:presLayoutVars>
          <dgm:chMax val="0"/>
          <dgm:bulletEnabled val="1"/>
        </dgm:presLayoutVars>
      </dgm:prSet>
      <dgm:spPr/>
    </dgm:pt>
    <dgm:pt modelId="{299F9808-AF77-C244-A5F8-C1CE514C8AA6}" type="pres">
      <dgm:prSet presAssocID="{7D4C974F-DBB1-4D12-A877-F5A59DC67DF5}" presName="spacer" presStyleCnt="0"/>
      <dgm:spPr/>
    </dgm:pt>
    <dgm:pt modelId="{9C0A619C-03FC-654A-985A-EBE018B06CE6}" type="pres">
      <dgm:prSet presAssocID="{15257190-DA8D-4238-9ECF-F7229F91F584}" presName="parentText" presStyleLbl="node1" presStyleIdx="4" presStyleCnt="5">
        <dgm:presLayoutVars>
          <dgm:chMax val="0"/>
          <dgm:bulletEnabled val="1"/>
        </dgm:presLayoutVars>
      </dgm:prSet>
      <dgm:spPr/>
    </dgm:pt>
  </dgm:ptLst>
  <dgm:cxnLst>
    <dgm:cxn modelId="{DA61A72B-5E3E-1E4A-AAB1-42350CCEB48A}" type="presOf" srcId="{10BBE822-24DC-44D3-A054-5714CEE323CF}" destId="{EB611CA9-1BCE-8C45-BE18-90216C2F49FD}" srcOrd="0" destOrd="0" presId="urn:microsoft.com/office/officeart/2005/8/layout/vList2"/>
    <dgm:cxn modelId="{E35B503C-0834-CF4F-8CFF-ADC030FB1D21}" type="presOf" srcId="{877B92FE-723A-4A7D-8914-4307EB5C662A}" destId="{EED6CA6F-F68A-954D-BE77-7DC22564D067}" srcOrd="0" destOrd="0" presId="urn:microsoft.com/office/officeart/2005/8/layout/vList2"/>
    <dgm:cxn modelId="{7404E65D-75AD-F24B-9949-29C6D587E0B7}" type="presOf" srcId="{15257190-DA8D-4238-9ECF-F7229F91F584}" destId="{9C0A619C-03FC-654A-985A-EBE018B06CE6}" srcOrd="0" destOrd="0" presId="urn:microsoft.com/office/officeart/2005/8/layout/vList2"/>
    <dgm:cxn modelId="{E0A1B454-37F9-B246-A993-BB8B559B706F}" type="presOf" srcId="{4C656DF7-8970-4189-BB5D-9194D9DDB44C}" destId="{C154C615-6E89-4D40-BBF3-9FF5EA93EE01}" srcOrd="0" destOrd="0" presId="urn:microsoft.com/office/officeart/2005/8/layout/vList2"/>
    <dgm:cxn modelId="{164DAE7A-B91D-7B4D-A5C6-FA68AD8762E2}" type="presOf" srcId="{14B35ED1-F096-4440-8269-7532CBF26BB9}" destId="{E2F9DDB4-4A23-C348-B31D-DE57BFFE2D8A}" srcOrd="0" destOrd="0" presId="urn:microsoft.com/office/officeart/2005/8/layout/vList2"/>
    <dgm:cxn modelId="{B10F7C7F-AE21-4ABE-96A7-8CBD1C55C219}" srcId="{4C656DF7-8970-4189-BB5D-9194D9DDB44C}" destId="{15257190-DA8D-4238-9ECF-F7229F91F584}" srcOrd="4" destOrd="0" parTransId="{DE515CF9-01F1-4620-941E-8A327E0E0547}" sibTransId="{B24CDA80-06D2-415F-849E-9E0E3D06A7EE}"/>
    <dgm:cxn modelId="{4BA124A0-0412-C949-90EF-1DE302C972C6}" type="presOf" srcId="{D0983097-01CD-4B69-931E-2DA74FF77329}" destId="{5A2BE1E1-C826-1246-B9E8-F883CC8E15CD}" srcOrd="0" destOrd="0" presId="urn:microsoft.com/office/officeart/2005/8/layout/vList2"/>
    <dgm:cxn modelId="{9A62ABA9-6ED8-4798-BD17-2811B3E734D0}" srcId="{4C656DF7-8970-4189-BB5D-9194D9DDB44C}" destId="{14B35ED1-F096-4440-8269-7532CBF26BB9}" srcOrd="0" destOrd="0" parTransId="{00D41D4D-4BB1-43CE-8E92-780FBCC65146}" sibTransId="{BF29E57F-A522-4AAB-A3E1-A3388CEB36C4}"/>
    <dgm:cxn modelId="{A3A1E0B1-8D91-4E9B-88E9-775F9D05B629}" srcId="{4C656DF7-8970-4189-BB5D-9194D9DDB44C}" destId="{10BBE822-24DC-44D3-A054-5714CEE323CF}" srcOrd="3" destOrd="0" parTransId="{9915709C-7D7E-4A63-A693-F40E9A9DB5F1}" sibTransId="{7D4C974F-DBB1-4D12-A877-F5A59DC67DF5}"/>
    <dgm:cxn modelId="{754A9FB3-FA15-40C7-A86F-57ABD06003BC}" srcId="{4C656DF7-8970-4189-BB5D-9194D9DDB44C}" destId="{877B92FE-723A-4A7D-8914-4307EB5C662A}" srcOrd="1" destOrd="0" parTransId="{5625CB92-2799-470E-9161-E946F4532B0A}" sibTransId="{8A8FA46D-DF1B-4F60-B099-B52334CA71B8}"/>
    <dgm:cxn modelId="{76E2EDFA-88F5-4B4D-A95B-CA0A5325B835}" srcId="{4C656DF7-8970-4189-BB5D-9194D9DDB44C}" destId="{D0983097-01CD-4B69-931E-2DA74FF77329}" srcOrd="2" destOrd="0" parTransId="{1C8BC5C7-86C0-4D54-A5D9-D21EE635D867}" sibTransId="{F2DA93C1-64ED-4FA4-BBF6-8C8203C9C52A}"/>
    <dgm:cxn modelId="{C539E051-DE87-7F4A-A4DC-037E906D5EA2}" type="presParOf" srcId="{C154C615-6E89-4D40-BBF3-9FF5EA93EE01}" destId="{E2F9DDB4-4A23-C348-B31D-DE57BFFE2D8A}" srcOrd="0" destOrd="0" presId="urn:microsoft.com/office/officeart/2005/8/layout/vList2"/>
    <dgm:cxn modelId="{3A151BF8-1F55-9843-92C1-062709D1519F}" type="presParOf" srcId="{C154C615-6E89-4D40-BBF3-9FF5EA93EE01}" destId="{F97A78E2-9ED1-A842-B133-0E420609FA84}" srcOrd="1" destOrd="0" presId="urn:microsoft.com/office/officeart/2005/8/layout/vList2"/>
    <dgm:cxn modelId="{52D540AC-64C8-A04A-8896-91D6008899C9}" type="presParOf" srcId="{C154C615-6E89-4D40-BBF3-9FF5EA93EE01}" destId="{EED6CA6F-F68A-954D-BE77-7DC22564D067}" srcOrd="2" destOrd="0" presId="urn:microsoft.com/office/officeart/2005/8/layout/vList2"/>
    <dgm:cxn modelId="{773376DD-BD1F-3A46-9D73-E1D15D4FD5FB}" type="presParOf" srcId="{C154C615-6E89-4D40-BBF3-9FF5EA93EE01}" destId="{C9BF4E45-35BE-D344-9D07-5E15FCFDA297}" srcOrd="3" destOrd="0" presId="urn:microsoft.com/office/officeart/2005/8/layout/vList2"/>
    <dgm:cxn modelId="{32FE573C-F5C1-9148-9189-FF9CF5145A71}" type="presParOf" srcId="{C154C615-6E89-4D40-BBF3-9FF5EA93EE01}" destId="{5A2BE1E1-C826-1246-B9E8-F883CC8E15CD}" srcOrd="4" destOrd="0" presId="urn:microsoft.com/office/officeart/2005/8/layout/vList2"/>
    <dgm:cxn modelId="{7A94B6AF-ECAF-E34D-BA21-5C473FF9EC98}" type="presParOf" srcId="{C154C615-6E89-4D40-BBF3-9FF5EA93EE01}" destId="{E10EB474-74B7-FE47-B94E-8456C26540E1}" srcOrd="5" destOrd="0" presId="urn:microsoft.com/office/officeart/2005/8/layout/vList2"/>
    <dgm:cxn modelId="{442E56B7-0B23-3F4F-BC94-D7277AEDF77D}" type="presParOf" srcId="{C154C615-6E89-4D40-BBF3-9FF5EA93EE01}" destId="{EB611CA9-1BCE-8C45-BE18-90216C2F49FD}" srcOrd="6" destOrd="0" presId="urn:microsoft.com/office/officeart/2005/8/layout/vList2"/>
    <dgm:cxn modelId="{E24BD446-EE97-164F-854D-93655910F62D}" type="presParOf" srcId="{C154C615-6E89-4D40-BBF3-9FF5EA93EE01}" destId="{299F9808-AF77-C244-A5F8-C1CE514C8AA6}" srcOrd="7" destOrd="0" presId="urn:microsoft.com/office/officeart/2005/8/layout/vList2"/>
    <dgm:cxn modelId="{F34038B4-6A4F-704B-A11C-7EE75CBFAEFB}" type="presParOf" srcId="{C154C615-6E89-4D40-BBF3-9FF5EA93EE01}" destId="{9C0A619C-03FC-654A-985A-EBE018B06CE6}"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3.xml><?xml version="1.0" encoding="utf-8"?>
<dgm:dataModel xmlns:dgm="http://schemas.openxmlformats.org/drawingml/2006/diagram" xmlns:a="http://schemas.openxmlformats.org/drawingml/2006/main">
  <dgm:ptLst>
    <dgm:pt modelId="{0C380ADF-CBA6-451E-B36B-0EFD5505729D}"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797D7A7B-0430-496F-83A8-D2B92BB9D577}">
      <dgm:prSet/>
      <dgm:spPr/>
      <dgm:t>
        <a:bodyPr/>
        <a:lstStyle/>
        <a:p>
          <a:r>
            <a:rPr lang="en-GB"/>
            <a:t>Founded in 1998, has its headquarters in Mountain View, California. </a:t>
          </a:r>
          <a:endParaRPr lang="en-US"/>
        </a:p>
      </dgm:t>
    </dgm:pt>
    <dgm:pt modelId="{21DD2149-974C-45C9-B0A0-2B6522D13775}" type="parTrans" cxnId="{D294AFB1-5A03-42F2-A1BF-3F91327F6930}">
      <dgm:prSet/>
      <dgm:spPr/>
      <dgm:t>
        <a:bodyPr/>
        <a:lstStyle/>
        <a:p>
          <a:endParaRPr lang="en-US"/>
        </a:p>
      </dgm:t>
    </dgm:pt>
    <dgm:pt modelId="{FA0CB5EC-7033-42AF-AAF9-AAC68743CE27}" type="sibTrans" cxnId="{D294AFB1-5A03-42F2-A1BF-3F91327F6930}">
      <dgm:prSet/>
      <dgm:spPr/>
      <dgm:t>
        <a:bodyPr/>
        <a:lstStyle/>
        <a:p>
          <a:endParaRPr lang="en-US"/>
        </a:p>
      </dgm:t>
    </dgm:pt>
    <dgm:pt modelId="{FC671F73-A525-44F6-B26C-F305012FBF4A}">
      <dgm:prSet/>
      <dgm:spPr/>
      <dgm:t>
        <a:bodyPr/>
        <a:lstStyle/>
        <a:p>
          <a:r>
            <a:rPr lang="en-GB"/>
            <a:t>Google’s success started with its web search engine, but now the company offers a multitude of online services and products. In 2011, Google created the networking tool Google+ that shares many functionalities with other social networks. </a:t>
          </a:r>
          <a:endParaRPr lang="en-US"/>
        </a:p>
      </dgm:t>
    </dgm:pt>
    <dgm:pt modelId="{97200D22-8AF0-4F72-A55D-AC77E7640735}" type="parTrans" cxnId="{896B8001-34F9-4FFF-A02F-30B7890C7D14}">
      <dgm:prSet/>
      <dgm:spPr/>
      <dgm:t>
        <a:bodyPr/>
        <a:lstStyle/>
        <a:p>
          <a:endParaRPr lang="en-US"/>
        </a:p>
      </dgm:t>
    </dgm:pt>
    <dgm:pt modelId="{5180F34F-2C06-4DC3-8BFB-A503F282C886}" type="sibTrans" cxnId="{896B8001-34F9-4FFF-A02F-30B7890C7D14}">
      <dgm:prSet/>
      <dgm:spPr/>
      <dgm:t>
        <a:bodyPr/>
        <a:lstStyle/>
        <a:p>
          <a:endParaRPr lang="en-US"/>
        </a:p>
      </dgm:t>
    </dgm:pt>
    <dgm:pt modelId="{179C6D19-D953-41B3-8924-04948DBA251A}">
      <dgm:prSet/>
      <dgm:spPr/>
      <dgm:t>
        <a:bodyPr/>
        <a:lstStyle/>
        <a:p>
          <a:r>
            <a:rPr lang="en-GB"/>
            <a:t>Google is one of the most profitable Internet companies.</a:t>
          </a:r>
          <a:endParaRPr lang="en-US"/>
        </a:p>
      </dgm:t>
    </dgm:pt>
    <dgm:pt modelId="{B1536EE2-DBCF-4D84-AFDA-58E58644F47A}" type="parTrans" cxnId="{7C6FB137-5697-499C-B446-BABC8A06AB10}">
      <dgm:prSet/>
      <dgm:spPr/>
      <dgm:t>
        <a:bodyPr/>
        <a:lstStyle/>
        <a:p>
          <a:endParaRPr lang="en-US"/>
        </a:p>
      </dgm:t>
    </dgm:pt>
    <dgm:pt modelId="{6DCCE75B-03A8-4273-A5C0-05924ACA4D30}" type="sibTrans" cxnId="{7C6FB137-5697-499C-B446-BABC8A06AB10}">
      <dgm:prSet/>
      <dgm:spPr/>
      <dgm:t>
        <a:bodyPr/>
        <a:lstStyle/>
        <a:p>
          <a:endParaRPr lang="en-US"/>
        </a:p>
      </dgm:t>
    </dgm:pt>
    <dgm:pt modelId="{B0BC28FB-1DC4-4266-9785-4F51B0DFA46C}">
      <dgm:prSet/>
      <dgm:spPr/>
      <dgm:t>
        <a:bodyPr/>
        <a:lstStyle/>
        <a:p>
          <a:r>
            <a:rPr lang="en-GB"/>
            <a:t>A code of conduct governs its business practice (Google Inc., 2009), including the famous mission statement ‘Don’t Be Evil’. Google has a reputation for its innovative corporate culture and has been ranked as one of the best employers (Greene, 2012). </a:t>
          </a:r>
          <a:endParaRPr lang="en-US"/>
        </a:p>
      </dgm:t>
    </dgm:pt>
    <dgm:pt modelId="{66C75F1D-3A93-4AB7-A730-A174941E8CB7}" type="parTrans" cxnId="{29784DAD-F57F-49F8-A284-05B83941C3C0}">
      <dgm:prSet/>
      <dgm:spPr/>
      <dgm:t>
        <a:bodyPr/>
        <a:lstStyle/>
        <a:p>
          <a:endParaRPr lang="en-US"/>
        </a:p>
      </dgm:t>
    </dgm:pt>
    <dgm:pt modelId="{5BCFFC1C-DB9A-481B-9A61-125EED1E136A}" type="sibTrans" cxnId="{29784DAD-F57F-49F8-A284-05B83941C3C0}">
      <dgm:prSet/>
      <dgm:spPr/>
      <dgm:t>
        <a:bodyPr/>
        <a:lstStyle/>
        <a:p>
          <a:endParaRPr lang="en-US"/>
        </a:p>
      </dgm:t>
    </dgm:pt>
    <dgm:pt modelId="{D0D6FCFD-2C82-48E7-9C9F-787544BB59BD}">
      <dgm:prSet/>
      <dgm:spPr/>
      <dgm:t>
        <a:bodyPr/>
        <a:lstStyle/>
        <a:p>
          <a:r>
            <a:rPr lang="en-GB"/>
            <a:t>The company is engaged in philanthropy through the Google.org branch.</a:t>
          </a:r>
          <a:endParaRPr lang="en-US"/>
        </a:p>
      </dgm:t>
    </dgm:pt>
    <dgm:pt modelId="{35BC3129-0B45-4933-A24F-4FAFBF000AE4}" type="parTrans" cxnId="{6B56D62C-25F1-4457-A12C-35FACCB8D283}">
      <dgm:prSet/>
      <dgm:spPr/>
      <dgm:t>
        <a:bodyPr/>
        <a:lstStyle/>
        <a:p>
          <a:endParaRPr lang="en-US"/>
        </a:p>
      </dgm:t>
    </dgm:pt>
    <dgm:pt modelId="{56F50137-87CE-4F31-8236-DA03E463877E}" type="sibTrans" cxnId="{6B56D62C-25F1-4457-A12C-35FACCB8D283}">
      <dgm:prSet/>
      <dgm:spPr/>
      <dgm:t>
        <a:bodyPr/>
        <a:lstStyle/>
        <a:p>
          <a:endParaRPr lang="en-US"/>
        </a:p>
      </dgm:t>
    </dgm:pt>
    <dgm:pt modelId="{59610F77-10BC-497B-8775-A2C1BBFB7F5A}">
      <dgm:prSet/>
      <dgm:spPr/>
      <dgm:t>
        <a:bodyPr/>
        <a:lstStyle/>
        <a:p>
          <a:r>
            <a:rPr lang="en-GB"/>
            <a:t>Critics of Google have complained about a variety of nuisances like the possible misuse and manipulation of search results, censorship issues, copyright violations and privacy concerns. </a:t>
          </a:r>
          <a:endParaRPr lang="en-US"/>
        </a:p>
      </dgm:t>
    </dgm:pt>
    <dgm:pt modelId="{B58C2EC0-9FDF-4139-B33A-780E8B06C629}" type="parTrans" cxnId="{692ACB6B-2ACA-4205-B76E-8FC57CABEDA0}">
      <dgm:prSet/>
      <dgm:spPr/>
      <dgm:t>
        <a:bodyPr/>
        <a:lstStyle/>
        <a:p>
          <a:endParaRPr lang="en-US"/>
        </a:p>
      </dgm:t>
    </dgm:pt>
    <dgm:pt modelId="{B3C285FD-5ED8-411E-BB2A-8FF134D77CF1}" type="sibTrans" cxnId="{692ACB6B-2ACA-4205-B76E-8FC57CABEDA0}">
      <dgm:prSet/>
      <dgm:spPr/>
      <dgm:t>
        <a:bodyPr/>
        <a:lstStyle/>
        <a:p>
          <a:endParaRPr lang="en-US"/>
        </a:p>
      </dgm:t>
    </dgm:pt>
    <dgm:pt modelId="{04A755AF-EFD1-3D49-A616-411A3496A4AA}" type="pres">
      <dgm:prSet presAssocID="{0C380ADF-CBA6-451E-B36B-0EFD5505729D}" presName="linear" presStyleCnt="0">
        <dgm:presLayoutVars>
          <dgm:animLvl val="lvl"/>
          <dgm:resizeHandles val="exact"/>
        </dgm:presLayoutVars>
      </dgm:prSet>
      <dgm:spPr/>
    </dgm:pt>
    <dgm:pt modelId="{8FE37B57-3615-F349-B31E-DB910C5D2A65}" type="pres">
      <dgm:prSet presAssocID="{797D7A7B-0430-496F-83A8-D2B92BB9D577}" presName="parentText" presStyleLbl="node1" presStyleIdx="0" presStyleCnt="6">
        <dgm:presLayoutVars>
          <dgm:chMax val="0"/>
          <dgm:bulletEnabled val="1"/>
        </dgm:presLayoutVars>
      </dgm:prSet>
      <dgm:spPr/>
    </dgm:pt>
    <dgm:pt modelId="{79272652-F4A6-A241-8CCA-C060043DAB7F}" type="pres">
      <dgm:prSet presAssocID="{FA0CB5EC-7033-42AF-AAF9-AAC68743CE27}" presName="spacer" presStyleCnt="0"/>
      <dgm:spPr/>
    </dgm:pt>
    <dgm:pt modelId="{F0CE4195-4D75-B14A-8113-0B5C8D6618BC}" type="pres">
      <dgm:prSet presAssocID="{FC671F73-A525-44F6-B26C-F305012FBF4A}" presName="parentText" presStyleLbl="node1" presStyleIdx="1" presStyleCnt="6">
        <dgm:presLayoutVars>
          <dgm:chMax val="0"/>
          <dgm:bulletEnabled val="1"/>
        </dgm:presLayoutVars>
      </dgm:prSet>
      <dgm:spPr/>
    </dgm:pt>
    <dgm:pt modelId="{6410FDAC-A8E7-2E4E-8F29-AC1A2C77CBF7}" type="pres">
      <dgm:prSet presAssocID="{5180F34F-2C06-4DC3-8BFB-A503F282C886}" presName="spacer" presStyleCnt="0"/>
      <dgm:spPr/>
    </dgm:pt>
    <dgm:pt modelId="{5E473CFF-55FF-704E-8E54-B36AD20893D9}" type="pres">
      <dgm:prSet presAssocID="{179C6D19-D953-41B3-8924-04948DBA251A}" presName="parentText" presStyleLbl="node1" presStyleIdx="2" presStyleCnt="6">
        <dgm:presLayoutVars>
          <dgm:chMax val="0"/>
          <dgm:bulletEnabled val="1"/>
        </dgm:presLayoutVars>
      </dgm:prSet>
      <dgm:spPr/>
    </dgm:pt>
    <dgm:pt modelId="{B0EFBFA6-8130-8D4D-A364-05C2E700D909}" type="pres">
      <dgm:prSet presAssocID="{6DCCE75B-03A8-4273-A5C0-05924ACA4D30}" presName="spacer" presStyleCnt="0"/>
      <dgm:spPr/>
    </dgm:pt>
    <dgm:pt modelId="{D8052DDF-31F2-1F46-9D94-6210F1D81520}" type="pres">
      <dgm:prSet presAssocID="{B0BC28FB-1DC4-4266-9785-4F51B0DFA46C}" presName="parentText" presStyleLbl="node1" presStyleIdx="3" presStyleCnt="6">
        <dgm:presLayoutVars>
          <dgm:chMax val="0"/>
          <dgm:bulletEnabled val="1"/>
        </dgm:presLayoutVars>
      </dgm:prSet>
      <dgm:spPr/>
    </dgm:pt>
    <dgm:pt modelId="{90FF5C5B-D2AA-8743-A028-C84C060DDB6D}" type="pres">
      <dgm:prSet presAssocID="{5BCFFC1C-DB9A-481B-9A61-125EED1E136A}" presName="spacer" presStyleCnt="0"/>
      <dgm:spPr/>
    </dgm:pt>
    <dgm:pt modelId="{FE976B8A-A45E-8642-8AE3-0F052B9E1A3D}" type="pres">
      <dgm:prSet presAssocID="{D0D6FCFD-2C82-48E7-9C9F-787544BB59BD}" presName="parentText" presStyleLbl="node1" presStyleIdx="4" presStyleCnt="6">
        <dgm:presLayoutVars>
          <dgm:chMax val="0"/>
          <dgm:bulletEnabled val="1"/>
        </dgm:presLayoutVars>
      </dgm:prSet>
      <dgm:spPr/>
    </dgm:pt>
    <dgm:pt modelId="{1A276629-C2DE-1D4F-A490-CD04DC080BD8}" type="pres">
      <dgm:prSet presAssocID="{56F50137-87CE-4F31-8236-DA03E463877E}" presName="spacer" presStyleCnt="0"/>
      <dgm:spPr/>
    </dgm:pt>
    <dgm:pt modelId="{4BE20400-366C-9B44-A6B6-39EF1781F5CE}" type="pres">
      <dgm:prSet presAssocID="{59610F77-10BC-497B-8775-A2C1BBFB7F5A}" presName="parentText" presStyleLbl="node1" presStyleIdx="5" presStyleCnt="6">
        <dgm:presLayoutVars>
          <dgm:chMax val="0"/>
          <dgm:bulletEnabled val="1"/>
        </dgm:presLayoutVars>
      </dgm:prSet>
      <dgm:spPr/>
    </dgm:pt>
  </dgm:ptLst>
  <dgm:cxnLst>
    <dgm:cxn modelId="{896B8001-34F9-4FFF-A02F-30B7890C7D14}" srcId="{0C380ADF-CBA6-451E-B36B-0EFD5505729D}" destId="{FC671F73-A525-44F6-B26C-F305012FBF4A}" srcOrd="1" destOrd="0" parTransId="{97200D22-8AF0-4F72-A55D-AC77E7640735}" sibTransId="{5180F34F-2C06-4DC3-8BFB-A503F282C886}"/>
    <dgm:cxn modelId="{6B56D62C-25F1-4457-A12C-35FACCB8D283}" srcId="{0C380ADF-CBA6-451E-B36B-0EFD5505729D}" destId="{D0D6FCFD-2C82-48E7-9C9F-787544BB59BD}" srcOrd="4" destOrd="0" parTransId="{35BC3129-0B45-4933-A24F-4FAFBF000AE4}" sibTransId="{56F50137-87CE-4F31-8236-DA03E463877E}"/>
    <dgm:cxn modelId="{F620C531-A7F1-BD40-931A-02A024854449}" type="presOf" srcId="{59610F77-10BC-497B-8775-A2C1BBFB7F5A}" destId="{4BE20400-366C-9B44-A6B6-39EF1781F5CE}" srcOrd="0" destOrd="0" presId="urn:microsoft.com/office/officeart/2005/8/layout/vList2"/>
    <dgm:cxn modelId="{58A88A32-F40C-3D4A-ADFF-8C2C1274D54A}" type="presOf" srcId="{FC671F73-A525-44F6-B26C-F305012FBF4A}" destId="{F0CE4195-4D75-B14A-8113-0B5C8D6618BC}" srcOrd="0" destOrd="0" presId="urn:microsoft.com/office/officeart/2005/8/layout/vList2"/>
    <dgm:cxn modelId="{7C6FB137-5697-499C-B446-BABC8A06AB10}" srcId="{0C380ADF-CBA6-451E-B36B-0EFD5505729D}" destId="{179C6D19-D953-41B3-8924-04948DBA251A}" srcOrd="2" destOrd="0" parTransId="{B1536EE2-DBCF-4D84-AFDA-58E58644F47A}" sibTransId="{6DCCE75B-03A8-4273-A5C0-05924ACA4D30}"/>
    <dgm:cxn modelId="{D217A15E-5715-C147-9EE5-3F600A152193}" type="presOf" srcId="{B0BC28FB-1DC4-4266-9785-4F51B0DFA46C}" destId="{D8052DDF-31F2-1F46-9D94-6210F1D81520}" srcOrd="0" destOrd="0" presId="urn:microsoft.com/office/officeart/2005/8/layout/vList2"/>
    <dgm:cxn modelId="{692ACB6B-2ACA-4205-B76E-8FC57CABEDA0}" srcId="{0C380ADF-CBA6-451E-B36B-0EFD5505729D}" destId="{59610F77-10BC-497B-8775-A2C1BBFB7F5A}" srcOrd="5" destOrd="0" parTransId="{B58C2EC0-9FDF-4139-B33A-780E8B06C629}" sibTransId="{B3C285FD-5ED8-411E-BB2A-8FF134D77CF1}"/>
    <dgm:cxn modelId="{14BB1F8A-7E54-0643-B2DC-2B48EEC68830}" type="presOf" srcId="{179C6D19-D953-41B3-8924-04948DBA251A}" destId="{5E473CFF-55FF-704E-8E54-B36AD20893D9}" srcOrd="0" destOrd="0" presId="urn:microsoft.com/office/officeart/2005/8/layout/vList2"/>
    <dgm:cxn modelId="{29784DAD-F57F-49F8-A284-05B83941C3C0}" srcId="{0C380ADF-CBA6-451E-B36B-0EFD5505729D}" destId="{B0BC28FB-1DC4-4266-9785-4F51B0DFA46C}" srcOrd="3" destOrd="0" parTransId="{66C75F1D-3A93-4AB7-A730-A174941E8CB7}" sibTransId="{5BCFFC1C-DB9A-481B-9A61-125EED1E136A}"/>
    <dgm:cxn modelId="{D294AFB1-5A03-42F2-A1BF-3F91327F6930}" srcId="{0C380ADF-CBA6-451E-B36B-0EFD5505729D}" destId="{797D7A7B-0430-496F-83A8-D2B92BB9D577}" srcOrd="0" destOrd="0" parTransId="{21DD2149-974C-45C9-B0A0-2B6522D13775}" sibTransId="{FA0CB5EC-7033-42AF-AAF9-AAC68743CE27}"/>
    <dgm:cxn modelId="{77B833C8-52E7-294B-A220-CBC31863ADA5}" type="presOf" srcId="{0C380ADF-CBA6-451E-B36B-0EFD5505729D}" destId="{04A755AF-EFD1-3D49-A616-411A3496A4AA}" srcOrd="0" destOrd="0" presId="urn:microsoft.com/office/officeart/2005/8/layout/vList2"/>
    <dgm:cxn modelId="{C5E5CFDB-FA8D-5D4A-AD25-D15A1399971A}" type="presOf" srcId="{797D7A7B-0430-496F-83A8-D2B92BB9D577}" destId="{8FE37B57-3615-F349-B31E-DB910C5D2A65}" srcOrd="0" destOrd="0" presId="urn:microsoft.com/office/officeart/2005/8/layout/vList2"/>
    <dgm:cxn modelId="{E572ECEE-2247-3B4A-840C-6D4AF0F10D71}" type="presOf" srcId="{D0D6FCFD-2C82-48E7-9C9F-787544BB59BD}" destId="{FE976B8A-A45E-8642-8AE3-0F052B9E1A3D}" srcOrd="0" destOrd="0" presId="urn:microsoft.com/office/officeart/2005/8/layout/vList2"/>
    <dgm:cxn modelId="{A2EAE5DF-5D0A-1E4F-9F0E-3DDF9B8B96AB}" type="presParOf" srcId="{04A755AF-EFD1-3D49-A616-411A3496A4AA}" destId="{8FE37B57-3615-F349-B31E-DB910C5D2A65}" srcOrd="0" destOrd="0" presId="urn:microsoft.com/office/officeart/2005/8/layout/vList2"/>
    <dgm:cxn modelId="{E7729346-5279-FB4A-8967-B5C69DA206AF}" type="presParOf" srcId="{04A755AF-EFD1-3D49-A616-411A3496A4AA}" destId="{79272652-F4A6-A241-8CCA-C060043DAB7F}" srcOrd="1" destOrd="0" presId="urn:microsoft.com/office/officeart/2005/8/layout/vList2"/>
    <dgm:cxn modelId="{794B12F0-FA4A-AC4F-851E-CF1F5DB733A1}" type="presParOf" srcId="{04A755AF-EFD1-3D49-A616-411A3496A4AA}" destId="{F0CE4195-4D75-B14A-8113-0B5C8D6618BC}" srcOrd="2" destOrd="0" presId="urn:microsoft.com/office/officeart/2005/8/layout/vList2"/>
    <dgm:cxn modelId="{49A7821D-E0EE-534F-BD58-E91573D59836}" type="presParOf" srcId="{04A755AF-EFD1-3D49-A616-411A3496A4AA}" destId="{6410FDAC-A8E7-2E4E-8F29-AC1A2C77CBF7}" srcOrd="3" destOrd="0" presId="urn:microsoft.com/office/officeart/2005/8/layout/vList2"/>
    <dgm:cxn modelId="{9E5A98D0-A306-A74F-9B26-06E7655BB625}" type="presParOf" srcId="{04A755AF-EFD1-3D49-A616-411A3496A4AA}" destId="{5E473CFF-55FF-704E-8E54-B36AD20893D9}" srcOrd="4" destOrd="0" presId="urn:microsoft.com/office/officeart/2005/8/layout/vList2"/>
    <dgm:cxn modelId="{15688590-3930-8B4B-9D6F-4CCDEBF70EE9}" type="presParOf" srcId="{04A755AF-EFD1-3D49-A616-411A3496A4AA}" destId="{B0EFBFA6-8130-8D4D-A364-05C2E700D909}" srcOrd="5" destOrd="0" presId="urn:microsoft.com/office/officeart/2005/8/layout/vList2"/>
    <dgm:cxn modelId="{B8CF800D-40F5-454D-AE94-1C6D86AC9AD6}" type="presParOf" srcId="{04A755AF-EFD1-3D49-A616-411A3496A4AA}" destId="{D8052DDF-31F2-1F46-9D94-6210F1D81520}" srcOrd="6" destOrd="0" presId="urn:microsoft.com/office/officeart/2005/8/layout/vList2"/>
    <dgm:cxn modelId="{6CB7401D-9991-D641-95C6-56B659EF8CF2}" type="presParOf" srcId="{04A755AF-EFD1-3D49-A616-411A3496A4AA}" destId="{90FF5C5B-D2AA-8743-A028-C84C060DDB6D}" srcOrd="7" destOrd="0" presId="urn:microsoft.com/office/officeart/2005/8/layout/vList2"/>
    <dgm:cxn modelId="{33E718EC-11E3-404B-9454-306AA12FE2AF}" type="presParOf" srcId="{04A755AF-EFD1-3D49-A616-411A3496A4AA}" destId="{FE976B8A-A45E-8642-8AE3-0F052B9E1A3D}" srcOrd="8" destOrd="0" presId="urn:microsoft.com/office/officeart/2005/8/layout/vList2"/>
    <dgm:cxn modelId="{31A67E44-CDB4-4645-9D4B-D3E7B3DB490F}" type="presParOf" srcId="{04A755AF-EFD1-3D49-A616-411A3496A4AA}" destId="{1A276629-C2DE-1D4F-A490-CD04DC080BD8}" srcOrd="9" destOrd="0" presId="urn:microsoft.com/office/officeart/2005/8/layout/vList2"/>
    <dgm:cxn modelId="{33289151-4727-1D4D-954D-F828882E05A4}" type="presParOf" srcId="{04A755AF-EFD1-3D49-A616-411A3496A4AA}" destId="{4BE20400-366C-9B44-A6B6-39EF1781F5CE}"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4.xml><?xml version="1.0" encoding="utf-8"?>
<dgm:dataModel xmlns:dgm="http://schemas.openxmlformats.org/drawingml/2006/diagram" xmlns:a="http://schemas.openxmlformats.org/drawingml/2006/main">
  <dgm:ptLst>
    <dgm:pt modelId="{45A0C97B-F4B2-49D3-95C1-4F7C7DEFD490}"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E1986D48-4478-4539-A0B6-917106FC352F}">
      <dgm:prSet/>
      <dgm:spPr/>
      <dgm:t>
        <a:bodyPr/>
        <a:lstStyle/>
        <a:p>
          <a:r>
            <a:rPr lang="en-GB"/>
            <a:t>Founded in 2006, is based in San Francisco, California. </a:t>
          </a:r>
          <a:endParaRPr lang="en-US"/>
        </a:p>
      </dgm:t>
    </dgm:pt>
    <dgm:pt modelId="{DFA4F90A-DFC6-43E6-80CB-0779BD03804A}" type="parTrans" cxnId="{9171172D-E5A6-4677-B58D-6DB4A6EDCDCD}">
      <dgm:prSet/>
      <dgm:spPr/>
      <dgm:t>
        <a:bodyPr/>
        <a:lstStyle/>
        <a:p>
          <a:endParaRPr lang="en-US"/>
        </a:p>
      </dgm:t>
    </dgm:pt>
    <dgm:pt modelId="{59620434-8A63-4B96-A691-141D3A0E514C}" type="sibTrans" cxnId="{9171172D-E5A6-4677-B58D-6DB4A6EDCDCD}">
      <dgm:prSet/>
      <dgm:spPr/>
      <dgm:t>
        <a:bodyPr/>
        <a:lstStyle/>
        <a:p>
          <a:endParaRPr lang="en-US"/>
        </a:p>
      </dgm:t>
    </dgm:pt>
    <dgm:pt modelId="{17B0232F-2885-4676-BF6B-A3F3DFDC4111}">
      <dgm:prSet/>
      <dgm:spPr/>
      <dgm:t>
        <a:bodyPr/>
        <a:lstStyle/>
        <a:p>
          <a:r>
            <a:rPr lang="en-GB"/>
            <a:t>The micro-blogging service.</a:t>
          </a:r>
          <a:endParaRPr lang="en-US"/>
        </a:p>
      </dgm:t>
    </dgm:pt>
    <dgm:pt modelId="{8CE35579-E574-42DD-83B4-1CCAAFE1C00E}" type="parTrans" cxnId="{96B01651-53EF-43A3-8D4B-8A8EE47396A3}">
      <dgm:prSet/>
      <dgm:spPr/>
      <dgm:t>
        <a:bodyPr/>
        <a:lstStyle/>
        <a:p>
          <a:endParaRPr lang="en-US"/>
        </a:p>
      </dgm:t>
    </dgm:pt>
    <dgm:pt modelId="{D96FDA40-9281-49E6-B0F1-EF2E3C993E9C}" type="sibTrans" cxnId="{96B01651-53EF-43A3-8D4B-8A8EE47396A3}">
      <dgm:prSet/>
      <dgm:spPr/>
      <dgm:t>
        <a:bodyPr/>
        <a:lstStyle/>
        <a:p>
          <a:endParaRPr lang="en-US"/>
        </a:p>
      </dgm:t>
    </dgm:pt>
    <dgm:pt modelId="{CE10BEA9-3709-4E75-B666-D089DEA677F7}">
      <dgm:prSet/>
      <dgm:spPr/>
      <dgm:t>
        <a:bodyPr/>
        <a:lstStyle/>
        <a:p>
          <a:r>
            <a:rPr lang="en-GB"/>
            <a:t>Free for registered users and  does not provide any advertising policy. </a:t>
          </a:r>
          <a:endParaRPr lang="en-US"/>
        </a:p>
      </dgm:t>
    </dgm:pt>
    <dgm:pt modelId="{D1111E09-D369-427D-ADD8-0102506A5AE3}" type="parTrans" cxnId="{515C2B61-957F-452B-92E3-966349E87443}">
      <dgm:prSet/>
      <dgm:spPr/>
      <dgm:t>
        <a:bodyPr/>
        <a:lstStyle/>
        <a:p>
          <a:endParaRPr lang="en-US"/>
        </a:p>
      </dgm:t>
    </dgm:pt>
    <dgm:pt modelId="{7BA85359-DA38-45E6-B6EB-CC5FAAA76754}" type="sibTrans" cxnId="{515C2B61-957F-452B-92E3-966349E87443}">
      <dgm:prSet/>
      <dgm:spPr/>
      <dgm:t>
        <a:bodyPr/>
        <a:lstStyle/>
        <a:p>
          <a:endParaRPr lang="en-US"/>
        </a:p>
      </dgm:t>
    </dgm:pt>
    <dgm:pt modelId="{3195CDA0-8DAD-4A2D-AFBD-278B5CA56631}">
      <dgm:prSet/>
      <dgm:spPr/>
      <dgm:t>
        <a:bodyPr/>
        <a:lstStyle/>
        <a:p>
          <a:r>
            <a:rPr lang="en-GB"/>
            <a:t>One of its operating principles is ‘Be a force for good’ (Diaz-Ortiz &amp; Stone, 2011, p. 3). </a:t>
          </a:r>
          <a:endParaRPr lang="en-US"/>
        </a:p>
      </dgm:t>
    </dgm:pt>
    <dgm:pt modelId="{E9FC21B6-3CDC-4428-9305-4789CA762FB4}" type="parTrans" cxnId="{A2828922-B7E2-4F85-AA14-FF65810CDB2C}">
      <dgm:prSet/>
      <dgm:spPr/>
      <dgm:t>
        <a:bodyPr/>
        <a:lstStyle/>
        <a:p>
          <a:endParaRPr lang="en-US"/>
        </a:p>
      </dgm:t>
    </dgm:pt>
    <dgm:pt modelId="{AD78E71B-2AB0-4813-A36E-533BFC15C27A}" type="sibTrans" cxnId="{A2828922-B7E2-4F85-AA14-FF65810CDB2C}">
      <dgm:prSet/>
      <dgm:spPr/>
      <dgm:t>
        <a:bodyPr/>
        <a:lstStyle/>
        <a:p>
          <a:endParaRPr lang="en-US"/>
        </a:p>
      </dgm:t>
    </dgm:pt>
    <dgm:pt modelId="{8854E8D8-4C6C-4960-8E40-FE98C6F60565}">
      <dgm:prSet/>
      <dgm:spPr/>
      <dgm:t>
        <a:bodyPr/>
        <a:lstStyle/>
        <a:p>
          <a:r>
            <a:rPr lang="en-GB"/>
            <a:t>It positions itself as an altruistic company that supports charity, e.g., by supporting NGOs to use Twitter for social causes. </a:t>
          </a:r>
          <a:endParaRPr lang="en-US"/>
        </a:p>
      </dgm:t>
    </dgm:pt>
    <dgm:pt modelId="{FE547C0A-F0C8-430D-995D-A1B1A5D80783}" type="parTrans" cxnId="{6DE81622-974F-4B25-8366-EEAD17F99408}">
      <dgm:prSet/>
      <dgm:spPr/>
      <dgm:t>
        <a:bodyPr/>
        <a:lstStyle/>
        <a:p>
          <a:endParaRPr lang="en-US"/>
        </a:p>
      </dgm:t>
    </dgm:pt>
    <dgm:pt modelId="{E3DC1A6F-29F3-474A-B23C-EBE4BE5064AC}" type="sibTrans" cxnId="{6DE81622-974F-4B25-8366-EEAD17F99408}">
      <dgm:prSet/>
      <dgm:spPr/>
      <dgm:t>
        <a:bodyPr/>
        <a:lstStyle/>
        <a:p>
          <a:endParaRPr lang="en-US"/>
        </a:p>
      </dgm:t>
    </dgm:pt>
    <dgm:pt modelId="{33565ECC-55AA-4895-A045-E7499DF2C5F5}">
      <dgm:prSet/>
      <dgm:spPr/>
      <dgm:t>
        <a:bodyPr/>
        <a:lstStyle/>
        <a:p>
          <a:r>
            <a:rPr lang="en-GB"/>
            <a:t>Twitter has been the target of criticism, although it has also faced SNS-typical problems like abusive use. </a:t>
          </a:r>
          <a:endParaRPr lang="en-US"/>
        </a:p>
      </dgm:t>
    </dgm:pt>
    <dgm:pt modelId="{93D8EEAE-BEBF-4900-A4F5-618FC32128BC}" type="parTrans" cxnId="{DA92FC4C-6C63-47ED-AA65-610EAF0F5F9A}">
      <dgm:prSet/>
      <dgm:spPr/>
      <dgm:t>
        <a:bodyPr/>
        <a:lstStyle/>
        <a:p>
          <a:endParaRPr lang="en-US"/>
        </a:p>
      </dgm:t>
    </dgm:pt>
    <dgm:pt modelId="{DEB61633-B2DC-4BC8-B386-88E75D7A4CF7}" type="sibTrans" cxnId="{DA92FC4C-6C63-47ED-AA65-610EAF0F5F9A}">
      <dgm:prSet/>
      <dgm:spPr/>
      <dgm:t>
        <a:bodyPr/>
        <a:lstStyle/>
        <a:p>
          <a:endParaRPr lang="en-US"/>
        </a:p>
      </dgm:t>
    </dgm:pt>
    <dgm:pt modelId="{8B512E1D-9200-344F-8213-7EBC5E7092D7}" type="pres">
      <dgm:prSet presAssocID="{45A0C97B-F4B2-49D3-95C1-4F7C7DEFD490}" presName="linear" presStyleCnt="0">
        <dgm:presLayoutVars>
          <dgm:animLvl val="lvl"/>
          <dgm:resizeHandles val="exact"/>
        </dgm:presLayoutVars>
      </dgm:prSet>
      <dgm:spPr/>
    </dgm:pt>
    <dgm:pt modelId="{A88AC136-7D35-624D-8CEE-5F5C8E739E29}" type="pres">
      <dgm:prSet presAssocID="{E1986D48-4478-4539-A0B6-917106FC352F}" presName="parentText" presStyleLbl="node1" presStyleIdx="0" presStyleCnt="6">
        <dgm:presLayoutVars>
          <dgm:chMax val="0"/>
          <dgm:bulletEnabled val="1"/>
        </dgm:presLayoutVars>
      </dgm:prSet>
      <dgm:spPr/>
    </dgm:pt>
    <dgm:pt modelId="{BD4E1126-2D06-7C45-A450-82F0D7B29DBD}" type="pres">
      <dgm:prSet presAssocID="{59620434-8A63-4B96-A691-141D3A0E514C}" presName="spacer" presStyleCnt="0"/>
      <dgm:spPr/>
    </dgm:pt>
    <dgm:pt modelId="{5F687188-884C-4147-8174-69F714B38855}" type="pres">
      <dgm:prSet presAssocID="{17B0232F-2885-4676-BF6B-A3F3DFDC4111}" presName="parentText" presStyleLbl="node1" presStyleIdx="1" presStyleCnt="6">
        <dgm:presLayoutVars>
          <dgm:chMax val="0"/>
          <dgm:bulletEnabled val="1"/>
        </dgm:presLayoutVars>
      </dgm:prSet>
      <dgm:spPr/>
    </dgm:pt>
    <dgm:pt modelId="{AC9EB249-E801-4B4A-A03C-7F946D76DD45}" type="pres">
      <dgm:prSet presAssocID="{D96FDA40-9281-49E6-B0F1-EF2E3C993E9C}" presName="spacer" presStyleCnt="0"/>
      <dgm:spPr/>
    </dgm:pt>
    <dgm:pt modelId="{CE57D7E6-66F0-EA47-B869-E9170E6190AE}" type="pres">
      <dgm:prSet presAssocID="{CE10BEA9-3709-4E75-B666-D089DEA677F7}" presName="parentText" presStyleLbl="node1" presStyleIdx="2" presStyleCnt="6">
        <dgm:presLayoutVars>
          <dgm:chMax val="0"/>
          <dgm:bulletEnabled val="1"/>
        </dgm:presLayoutVars>
      </dgm:prSet>
      <dgm:spPr/>
    </dgm:pt>
    <dgm:pt modelId="{45853102-8663-0D48-AAD5-223749EE1EDF}" type="pres">
      <dgm:prSet presAssocID="{7BA85359-DA38-45E6-B6EB-CC5FAAA76754}" presName="spacer" presStyleCnt="0"/>
      <dgm:spPr/>
    </dgm:pt>
    <dgm:pt modelId="{01CD7754-BAC3-9B41-A3D3-03F65B017CD6}" type="pres">
      <dgm:prSet presAssocID="{3195CDA0-8DAD-4A2D-AFBD-278B5CA56631}" presName="parentText" presStyleLbl="node1" presStyleIdx="3" presStyleCnt="6">
        <dgm:presLayoutVars>
          <dgm:chMax val="0"/>
          <dgm:bulletEnabled val="1"/>
        </dgm:presLayoutVars>
      </dgm:prSet>
      <dgm:spPr/>
    </dgm:pt>
    <dgm:pt modelId="{FC1B6BE0-361A-D74C-B53D-E1BBE13B845B}" type="pres">
      <dgm:prSet presAssocID="{AD78E71B-2AB0-4813-A36E-533BFC15C27A}" presName="spacer" presStyleCnt="0"/>
      <dgm:spPr/>
    </dgm:pt>
    <dgm:pt modelId="{0678C5B0-5D66-C34E-A2B3-BDC0F03592A6}" type="pres">
      <dgm:prSet presAssocID="{8854E8D8-4C6C-4960-8E40-FE98C6F60565}" presName="parentText" presStyleLbl="node1" presStyleIdx="4" presStyleCnt="6">
        <dgm:presLayoutVars>
          <dgm:chMax val="0"/>
          <dgm:bulletEnabled val="1"/>
        </dgm:presLayoutVars>
      </dgm:prSet>
      <dgm:spPr/>
    </dgm:pt>
    <dgm:pt modelId="{7D26C41A-80F4-5743-925A-73435526E1A7}" type="pres">
      <dgm:prSet presAssocID="{E3DC1A6F-29F3-474A-B23C-EBE4BE5064AC}" presName="spacer" presStyleCnt="0"/>
      <dgm:spPr/>
    </dgm:pt>
    <dgm:pt modelId="{534611FA-A96B-1D44-8338-5026A2FE5B8E}" type="pres">
      <dgm:prSet presAssocID="{33565ECC-55AA-4895-A045-E7499DF2C5F5}" presName="parentText" presStyleLbl="node1" presStyleIdx="5" presStyleCnt="6">
        <dgm:presLayoutVars>
          <dgm:chMax val="0"/>
          <dgm:bulletEnabled val="1"/>
        </dgm:presLayoutVars>
      </dgm:prSet>
      <dgm:spPr/>
    </dgm:pt>
  </dgm:ptLst>
  <dgm:cxnLst>
    <dgm:cxn modelId="{F74C6F03-201C-8D45-ADAB-9E1AA9364095}" type="presOf" srcId="{CE10BEA9-3709-4E75-B666-D089DEA677F7}" destId="{CE57D7E6-66F0-EA47-B869-E9170E6190AE}" srcOrd="0" destOrd="0" presId="urn:microsoft.com/office/officeart/2005/8/layout/vList2"/>
    <dgm:cxn modelId="{DEF1791B-8311-CB43-BA12-084F17BA8913}" type="presOf" srcId="{3195CDA0-8DAD-4A2D-AFBD-278B5CA56631}" destId="{01CD7754-BAC3-9B41-A3D3-03F65B017CD6}" srcOrd="0" destOrd="0" presId="urn:microsoft.com/office/officeart/2005/8/layout/vList2"/>
    <dgm:cxn modelId="{6DE81622-974F-4B25-8366-EEAD17F99408}" srcId="{45A0C97B-F4B2-49D3-95C1-4F7C7DEFD490}" destId="{8854E8D8-4C6C-4960-8E40-FE98C6F60565}" srcOrd="4" destOrd="0" parTransId="{FE547C0A-F0C8-430D-995D-A1B1A5D80783}" sibTransId="{E3DC1A6F-29F3-474A-B23C-EBE4BE5064AC}"/>
    <dgm:cxn modelId="{A2828922-B7E2-4F85-AA14-FF65810CDB2C}" srcId="{45A0C97B-F4B2-49D3-95C1-4F7C7DEFD490}" destId="{3195CDA0-8DAD-4A2D-AFBD-278B5CA56631}" srcOrd="3" destOrd="0" parTransId="{E9FC21B6-3CDC-4428-9305-4789CA762FB4}" sibTransId="{AD78E71B-2AB0-4813-A36E-533BFC15C27A}"/>
    <dgm:cxn modelId="{9171172D-E5A6-4677-B58D-6DB4A6EDCDCD}" srcId="{45A0C97B-F4B2-49D3-95C1-4F7C7DEFD490}" destId="{E1986D48-4478-4539-A0B6-917106FC352F}" srcOrd="0" destOrd="0" parTransId="{DFA4F90A-DFC6-43E6-80CB-0779BD03804A}" sibTransId="{59620434-8A63-4B96-A691-141D3A0E514C}"/>
    <dgm:cxn modelId="{515C2B61-957F-452B-92E3-966349E87443}" srcId="{45A0C97B-F4B2-49D3-95C1-4F7C7DEFD490}" destId="{CE10BEA9-3709-4E75-B666-D089DEA677F7}" srcOrd="2" destOrd="0" parTransId="{D1111E09-D369-427D-ADD8-0102506A5AE3}" sibTransId="{7BA85359-DA38-45E6-B6EB-CC5FAAA76754}"/>
    <dgm:cxn modelId="{DA92FC4C-6C63-47ED-AA65-610EAF0F5F9A}" srcId="{45A0C97B-F4B2-49D3-95C1-4F7C7DEFD490}" destId="{33565ECC-55AA-4895-A045-E7499DF2C5F5}" srcOrd="5" destOrd="0" parTransId="{93D8EEAE-BEBF-4900-A4F5-618FC32128BC}" sibTransId="{DEB61633-B2DC-4BC8-B386-88E75D7A4CF7}"/>
    <dgm:cxn modelId="{96B01651-53EF-43A3-8D4B-8A8EE47396A3}" srcId="{45A0C97B-F4B2-49D3-95C1-4F7C7DEFD490}" destId="{17B0232F-2885-4676-BF6B-A3F3DFDC4111}" srcOrd="1" destOrd="0" parTransId="{8CE35579-E574-42DD-83B4-1CCAAFE1C00E}" sibTransId="{D96FDA40-9281-49E6-B0F1-EF2E3C993E9C}"/>
    <dgm:cxn modelId="{5CCCC280-24BC-AD4B-952F-9A00C7FF277E}" type="presOf" srcId="{17B0232F-2885-4676-BF6B-A3F3DFDC4111}" destId="{5F687188-884C-4147-8174-69F714B38855}" srcOrd="0" destOrd="0" presId="urn:microsoft.com/office/officeart/2005/8/layout/vList2"/>
    <dgm:cxn modelId="{437095B8-D1D9-6D48-8BD3-CBCF64FFB307}" type="presOf" srcId="{33565ECC-55AA-4895-A045-E7499DF2C5F5}" destId="{534611FA-A96B-1D44-8338-5026A2FE5B8E}" srcOrd="0" destOrd="0" presId="urn:microsoft.com/office/officeart/2005/8/layout/vList2"/>
    <dgm:cxn modelId="{2DEBF4BB-37C7-DE48-A661-EF54E22612FE}" type="presOf" srcId="{8854E8D8-4C6C-4960-8E40-FE98C6F60565}" destId="{0678C5B0-5D66-C34E-A2B3-BDC0F03592A6}" srcOrd="0" destOrd="0" presId="urn:microsoft.com/office/officeart/2005/8/layout/vList2"/>
    <dgm:cxn modelId="{84A725C9-2E3F-A74B-85C4-2B0072436EB7}" type="presOf" srcId="{E1986D48-4478-4539-A0B6-917106FC352F}" destId="{A88AC136-7D35-624D-8CEE-5F5C8E739E29}" srcOrd="0" destOrd="0" presId="urn:microsoft.com/office/officeart/2005/8/layout/vList2"/>
    <dgm:cxn modelId="{5280DAE5-1607-1840-BA84-9CD08700BDD6}" type="presOf" srcId="{45A0C97B-F4B2-49D3-95C1-4F7C7DEFD490}" destId="{8B512E1D-9200-344F-8213-7EBC5E7092D7}" srcOrd="0" destOrd="0" presId="urn:microsoft.com/office/officeart/2005/8/layout/vList2"/>
    <dgm:cxn modelId="{A88FA7C5-D073-7046-9E6A-B30EEEA5F89A}" type="presParOf" srcId="{8B512E1D-9200-344F-8213-7EBC5E7092D7}" destId="{A88AC136-7D35-624D-8CEE-5F5C8E739E29}" srcOrd="0" destOrd="0" presId="urn:microsoft.com/office/officeart/2005/8/layout/vList2"/>
    <dgm:cxn modelId="{325B6925-E45B-F44D-8042-06851A548F2C}" type="presParOf" srcId="{8B512E1D-9200-344F-8213-7EBC5E7092D7}" destId="{BD4E1126-2D06-7C45-A450-82F0D7B29DBD}" srcOrd="1" destOrd="0" presId="urn:microsoft.com/office/officeart/2005/8/layout/vList2"/>
    <dgm:cxn modelId="{52EE37EE-FB10-2647-8E92-E6196398AB3A}" type="presParOf" srcId="{8B512E1D-9200-344F-8213-7EBC5E7092D7}" destId="{5F687188-884C-4147-8174-69F714B38855}" srcOrd="2" destOrd="0" presId="urn:microsoft.com/office/officeart/2005/8/layout/vList2"/>
    <dgm:cxn modelId="{B22E8F77-0F88-3C4E-9B4C-F68784324F90}" type="presParOf" srcId="{8B512E1D-9200-344F-8213-7EBC5E7092D7}" destId="{AC9EB249-E801-4B4A-A03C-7F946D76DD45}" srcOrd="3" destOrd="0" presId="urn:microsoft.com/office/officeart/2005/8/layout/vList2"/>
    <dgm:cxn modelId="{8A1C923D-54C8-BE42-98B7-D63CCC43667D}" type="presParOf" srcId="{8B512E1D-9200-344F-8213-7EBC5E7092D7}" destId="{CE57D7E6-66F0-EA47-B869-E9170E6190AE}" srcOrd="4" destOrd="0" presId="urn:microsoft.com/office/officeart/2005/8/layout/vList2"/>
    <dgm:cxn modelId="{7210C80C-B38C-CB48-8909-6427F88F47C9}" type="presParOf" srcId="{8B512E1D-9200-344F-8213-7EBC5E7092D7}" destId="{45853102-8663-0D48-AAD5-223749EE1EDF}" srcOrd="5" destOrd="0" presId="urn:microsoft.com/office/officeart/2005/8/layout/vList2"/>
    <dgm:cxn modelId="{38E99A91-EFBC-024A-8607-1CFC69CB75B9}" type="presParOf" srcId="{8B512E1D-9200-344F-8213-7EBC5E7092D7}" destId="{01CD7754-BAC3-9B41-A3D3-03F65B017CD6}" srcOrd="6" destOrd="0" presId="urn:microsoft.com/office/officeart/2005/8/layout/vList2"/>
    <dgm:cxn modelId="{CCA0D605-F629-364A-B75C-EB2E0F766E0F}" type="presParOf" srcId="{8B512E1D-9200-344F-8213-7EBC5E7092D7}" destId="{FC1B6BE0-361A-D74C-B53D-E1BBE13B845B}" srcOrd="7" destOrd="0" presId="urn:microsoft.com/office/officeart/2005/8/layout/vList2"/>
    <dgm:cxn modelId="{800324CA-6CFE-A042-AF48-B095591C0B04}" type="presParOf" srcId="{8B512E1D-9200-344F-8213-7EBC5E7092D7}" destId="{0678C5B0-5D66-C34E-A2B3-BDC0F03592A6}" srcOrd="8" destOrd="0" presId="urn:microsoft.com/office/officeart/2005/8/layout/vList2"/>
    <dgm:cxn modelId="{59D13F2D-C265-094B-A069-AD3A2870B27E}" type="presParOf" srcId="{8B512E1D-9200-344F-8213-7EBC5E7092D7}" destId="{7D26C41A-80F4-5743-925A-73435526E1A7}" srcOrd="9" destOrd="0" presId="urn:microsoft.com/office/officeart/2005/8/layout/vList2"/>
    <dgm:cxn modelId="{3455FB21-2596-FC48-9F9A-DACDC7C7A5B9}" type="presParOf" srcId="{8B512E1D-9200-344F-8213-7EBC5E7092D7}" destId="{534611FA-A96B-1D44-8338-5026A2FE5B8E}"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5.xml><?xml version="1.0" encoding="utf-8"?>
<dgm:dataModel xmlns:dgm="http://schemas.openxmlformats.org/drawingml/2006/diagram" xmlns:a="http://schemas.openxmlformats.org/drawingml/2006/main">
  <dgm:ptLst>
    <dgm:pt modelId="{9F89F6B6-5C67-4BCF-A2EC-AC027E58301E}"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BA3EC548-2DEA-4594-8467-C7F2675BE3F4}">
      <dgm:prSet/>
      <dgm:spPr/>
      <dgm:t>
        <a:bodyPr/>
        <a:lstStyle/>
        <a:p>
          <a:r>
            <a:rPr lang="en-GB"/>
            <a:t>In the wake of globalization, deregulation and privatization, the power of corporations, especially large multinational corporations (MNCs), has heavily increased in recent years (see, e.g., Bonanno &amp; Constance, 2010; 23 Chandler &amp; Mazlish, 2005; Cowling &amp; Tomlinson, 2005). </a:t>
          </a:r>
          <a:endParaRPr lang="en-US"/>
        </a:p>
      </dgm:t>
    </dgm:pt>
    <dgm:pt modelId="{9D3F9984-A39C-46A5-BED9-458B16DE94FC}" type="parTrans" cxnId="{B4599DA3-63D2-4FE5-B194-4B737A39E7B0}">
      <dgm:prSet/>
      <dgm:spPr/>
      <dgm:t>
        <a:bodyPr/>
        <a:lstStyle/>
        <a:p>
          <a:endParaRPr lang="en-US"/>
        </a:p>
      </dgm:t>
    </dgm:pt>
    <dgm:pt modelId="{0C766351-74CC-45D4-8D30-7B31AF5AE582}" type="sibTrans" cxnId="{B4599DA3-63D2-4FE5-B194-4B737A39E7B0}">
      <dgm:prSet/>
      <dgm:spPr/>
      <dgm:t>
        <a:bodyPr/>
        <a:lstStyle/>
        <a:p>
          <a:endParaRPr lang="en-US"/>
        </a:p>
      </dgm:t>
    </dgm:pt>
    <dgm:pt modelId="{874B7FF2-542C-49EF-9E21-4D2A737C8945}">
      <dgm:prSet/>
      <dgm:spPr/>
      <dgm:t>
        <a:bodyPr/>
        <a:lstStyle/>
        <a:p>
          <a:r>
            <a:rPr lang="en-GB"/>
            <a:t>Ability of companies to influence prices (Motta, 2004, p. 40).</a:t>
          </a:r>
          <a:endParaRPr lang="en-US"/>
        </a:p>
      </dgm:t>
    </dgm:pt>
    <dgm:pt modelId="{BB0B0434-D3DC-4A91-99D4-570025B91927}" type="parTrans" cxnId="{3E61D43B-6DF8-444D-91D5-53EE89FB9A41}">
      <dgm:prSet/>
      <dgm:spPr/>
      <dgm:t>
        <a:bodyPr/>
        <a:lstStyle/>
        <a:p>
          <a:endParaRPr lang="en-US"/>
        </a:p>
      </dgm:t>
    </dgm:pt>
    <dgm:pt modelId="{34D2A238-4B4A-4D66-8C79-A81EE109CD58}" type="sibTrans" cxnId="{3E61D43B-6DF8-444D-91D5-53EE89FB9A41}">
      <dgm:prSet/>
      <dgm:spPr/>
      <dgm:t>
        <a:bodyPr/>
        <a:lstStyle/>
        <a:p>
          <a:endParaRPr lang="en-US"/>
        </a:p>
      </dgm:t>
    </dgm:pt>
    <dgm:pt modelId="{93D9F895-A7D9-4B2B-9ED1-802D741E9118}">
      <dgm:prSet/>
      <dgm:spPr/>
      <dgm:t>
        <a:bodyPr/>
        <a:lstStyle/>
        <a:p>
          <a:r>
            <a:rPr lang="en-GB"/>
            <a:t>Corporate power rests on huge resources, revenues and the global reach of corporate activities, and becomes visible by the potential influence of corporations on people’s lives, most notably by providing jobs, products and wealth, but also on policy-making and the public debate. </a:t>
          </a:r>
          <a:endParaRPr lang="en-US"/>
        </a:p>
      </dgm:t>
    </dgm:pt>
    <dgm:pt modelId="{2F841747-6781-4F28-A981-CCA2C6A0D12D}" type="parTrans" cxnId="{E0A775AE-39CC-4441-8F30-03EF00CC6EAB}">
      <dgm:prSet/>
      <dgm:spPr/>
      <dgm:t>
        <a:bodyPr/>
        <a:lstStyle/>
        <a:p>
          <a:endParaRPr lang="en-US"/>
        </a:p>
      </dgm:t>
    </dgm:pt>
    <dgm:pt modelId="{8E60471B-61C3-456C-833F-08A5E8DC326C}" type="sibTrans" cxnId="{E0A775AE-39CC-4441-8F30-03EF00CC6EAB}">
      <dgm:prSet/>
      <dgm:spPr/>
      <dgm:t>
        <a:bodyPr/>
        <a:lstStyle/>
        <a:p>
          <a:endParaRPr lang="en-US"/>
        </a:p>
      </dgm:t>
    </dgm:pt>
    <dgm:pt modelId="{98EC9C09-C79F-BA43-B875-71981B499379}" type="pres">
      <dgm:prSet presAssocID="{9F89F6B6-5C67-4BCF-A2EC-AC027E58301E}" presName="linear" presStyleCnt="0">
        <dgm:presLayoutVars>
          <dgm:animLvl val="lvl"/>
          <dgm:resizeHandles val="exact"/>
        </dgm:presLayoutVars>
      </dgm:prSet>
      <dgm:spPr/>
    </dgm:pt>
    <dgm:pt modelId="{E7A7FC36-E537-2D43-84EE-F72FBC248571}" type="pres">
      <dgm:prSet presAssocID="{BA3EC548-2DEA-4594-8467-C7F2675BE3F4}" presName="parentText" presStyleLbl="node1" presStyleIdx="0" presStyleCnt="3">
        <dgm:presLayoutVars>
          <dgm:chMax val="0"/>
          <dgm:bulletEnabled val="1"/>
        </dgm:presLayoutVars>
      </dgm:prSet>
      <dgm:spPr/>
    </dgm:pt>
    <dgm:pt modelId="{3E48132C-CFC2-B24F-8F4C-CD48451799F7}" type="pres">
      <dgm:prSet presAssocID="{0C766351-74CC-45D4-8D30-7B31AF5AE582}" presName="spacer" presStyleCnt="0"/>
      <dgm:spPr/>
    </dgm:pt>
    <dgm:pt modelId="{7D5E725C-C0E5-684A-BE3B-2E9ACCB5BCCE}" type="pres">
      <dgm:prSet presAssocID="{874B7FF2-542C-49EF-9E21-4D2A737C8945}" presName="parentText" presStyleLbl="node1" presStyleIdx="1" presStyleCnt="3">
        <dgm:presLayoutVars>
          <dgm:chMax val="0"/>
          <dgm:bulletEnabled val="1"/>
        </dgm:presLayoutVars>
      </dgm:prSet>
      <dgm:spPr/>
    </dgm:pt>
    <dgm:pt modelId="{B8EB99B4-06AC-9344-9556-5E1DEAB09188}" type="pres">
      <dgm:prSet presAssocID="{34D2A238-4B4A-4D66-8C79-A81EE109CD58}" presName="spacer" presStyleCnt="0"/>
      <dgm:spPr/>
    </dgm:pt>
    <dgm:pt modelId="{E2DE552F-103E-3048-915C-352129331999}" type="pres">
      <dgm:prSet presAssocID="{93D9F895-A7D9-4B2B-9ED1-802D741E9118}" presName="parentText" presStyleLbl="node1" presStyleIdx="2" presStyleCnt="3">
        <dgm:presLayoutVars>
          <dgm:chMax val="0"/>
          <dgm:bulletEnabled val="1"/>
        </dgm:presLayoutVars>
      </dgm:prSet>
      <dgm:spPr/>
    </dgm:pt>
  </dgm:ptLst>
  <dgm:cxnLst>
    <dgm:cxn modelId="{59939506-6A10-1A40-9EEE-EBBDA6473244}" type="presOf" srcId="{9F89F6B6-5C67-4BCF-A2EC-AC027E58301E}" destId="{98EC9C09-C79F-BA43-B875-71981B499379}" srcOrd="0" destOrd="0" presId="urn:microsoft.com/office/officeart/2005/8/layout/vList2"/>
    <dgm:cxn modelId="{3E61D43B-6DF8-444D-91D5-53EE89FB9A41}" srcId="{9F89F6B6-5C67-4BCF-A2EC-AC027E58301E}" destId="{874B7FF2-542C-49EF-9E21-4D2A737C8945}" srcOrd="1" destOrd="0" parTransId="{BB0B0434-D3DC-4A91-99D4-570025B91927}" sibTransId="{34D2A238-4B4A-4D66-8C79-A81EE109CD58}"/>
    <dgm:cxn modelId="{2F88EDA1-893A-BC42-AB8D-9D47CD3564F9}" type="presOf" srcId="{93D9F895-A7D9-4B2B-9ED1-802D741E9118}" destId="{E2DE552F-103E-3048-915C-352129331999}" srcOrd="0" destOrd="0" presId="urn:microsoft.com/office/officeart/2005/8/layout/vList2"/>
    <dgm:cxn modelId="{B4599DA3-63D2-4FE5-B194-4B737A39E7B0}" srcId="{9F89F6B6-5C67-4BCF-A2EC-AC027E58301E}" destId="{BA3EC548-2DEA-4594-8467-C7F2675BE3F4}" srcOrd="0" destOrd="0" parTransId="{9D3F9984-A39C-46A5-BED9-458B16DE94FC}" sibTransId="{0C766351-74CC-45D4-8D30-7B31AF5AE582}"/>
    <dgm:cxn modelId="{E0A775AE-39CC-4441-8F30-03EF00CC6EAB}" srcId="{9F89F6B6-5C67-4BCF-A2EC-AC027E58301E}" destId="{93D9F895-A7D9-4B2B-9ED1-802D741E9118}" srcOrd="2" destOrd="0" parTransId="{2F841747-6781-4F28-A981-CCA2C6A0D12D}" sibTransId="{8E60471B-61C3-456C-833F-08A5E8DC326C}"/>
    <dgm:cxn modelId="{B6105AE3-2C37-D14A-94A5-289D0B45C8C7}" type="presOf" srcId="{874B7FF2-542C-49EF-9E21-4D2A737C8945}" destId="{7D5E725C-C0E5-684A-BE3B-2E9ACCB5BCCE}" srcOrd="0" destOrd="0" presId="urn:microsoft.com/office/officeart/2005/8/layout/vList2"/>
    <dgm:cxn modelId="{AD3DBBF5-3C3C-A84C-8CDF-D2926243697F}" type="presOf" srcId="{BA3EC548-2DEA-4594-8467-C7F2675BE3F4}" destId="{E7A7FC36-E537-2D43-84EE-F72FBC248571}" srcOrd="0" destOrd="0" presId="urn:microsoft.com/office/officeart/2005/8/layout/vList2"/>
    <dgm:cxn modelId="{2CB57057-5CC5-4644-A519-F51A4E9208B5}" type="presParOf" srcId="{98EC9C09-C79F-BA43-B875-71981B499379}" destId="{E7A7FC36-E537-2D43-84EE-F72FBC248571}" srcOrd="0" destOrd="0" presId="urn:microsoft.com/office/officeart/2005/8/layout/vList2"/>
    <dgm:cxn modelId="{1BA3BE76-F694-CC4E-A56A-9B8FC998EAF0}" type="presParOf" srcId="{98EC9C09-C79F-BA43-B875-71981B499379}" destId="{3E48132C-CFC2-B24F-8F4C-CD48451799F7}" srcOrd="1" destOrd="0" presId="urn:microsoft.com/office/officeart/2005/8/layout/vList2"/>
    <dgm:cxn modelId="{D9598E45-ED1F-F847-AFFB-916BD7680340}" type="presParOf" srcId="{98EC9C09-C79F-BA43-B875-71981B499379}" destId="{7D5E725C-C0E5-684A-BE3B-2E9ACCB5BCCE}" srcOrd="2" destOrd="0" presId="urn:microsoft.com/office/officeart/2005/8/layout/vList2"/>
    <dgm:cxn modelId="{91C4D2B3-543D-434F-B9FF-8FE838D667CF}" type="presParOf" srcId="{98EC9C09-C79F-BA43-B875-71981B499379}" destId="{B8EB99B4-06AC-9344-9556-5E1DEAB09188}" srcOrd="3" destOrd="0" presId="urn:microsoft.com/office/officeart/2005/8/layout/vList2"/>
    <dgm:cxn modelId="{ACF59167-19C4-0247-B7AB-F8BC60FEAF4C}" type="presParOf" srcId="{98EC9C09-C79F-BA43-B875-71981B499379}" destId="{E2DE552F-103E-3048-915C-352129331999}"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6.xml><?xml version="1.0" encoding="utf-8"?>
<dgm:dataModel xmlns:dgm="http://schemas.openxmlformats.org/drawingml/2006/diagram" xmlns:a="http://schemas.openxmlformats.org/drawingml/2006/main">
  <dgm:ptLst>
    <dgm:pt modelId="{031948C6-5680-4D41-9A5D-A6C1A81D3597}"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BC6C9785-6A15-457C-9A69-750B9D3DFE0E}">
      <dgm:prSet/>
      <dgm:spPr/>
      <dgm:t>
        <a:bodyPr/>
        <a:lstStyle/>
        <a:p>
          <a:r>
            <a:rPr lang="en-GB"/>
            <a:t>The Internet industry is no exception to the phenomenon of growing corporate power. </a:t>
          </a:r>
          <a:endParaRPr lang="en-US"/>
        </a:p>
      </dgm:t>
    </dgm:pt>
    <dgm:pt modelId="{835C5A28-E280-4871-BAA6-838005679C70}" type="parTrans" cxnId="{5472F4C8-3BB0-4B93-88FC-694541A8A741}">
      <dgm:prSet/>
      <dgm:spPr/>
      <dgm:t>
        <a:bodyPr/>
        <a:lstStyle/>
        <a:p>
          <a:endParaRPr lang="en-US"/>
        </a:p>
      </dgm:t>
    </dgm:pt>
    <dgm:pt modelId="{86E2311D-CBB1-4633-9046-057E3A082192}" type="sibTrans" cxnId="{5472F4C8-3BB0-4B93-88FC-694541A8A741}">
      <dgm:prSet/>
      <dgm:spPr/>
      <dgm:t>
        <a:bodyPr/>
        <a:lstStyle/>
        <a:p>
          <a:endParaRPr lang="en-US"/>
        </a:p>
      </dgm:t>
    </dgm:pt>
    <dgm:pt modelId="{9B9EAE29-9BB7-4F9B-8424-AFADA29A94EF}">
      <dgm:prSet/>
      <dgm:spPr/>
      <dgm:t>
        <a:bodyPr/>
        <a:lstStyle/>
        <a:p>
          <a:r>
            <a:rPr lang="en-GB"/>
            <a:t>Its commercial era begun with the sudden rise of many newly created start-ups – the dotcoms (Zook, 2005).</a:t>
          </a:r>
          <a:endParaRPr lang="en-US"/>
        </a:p>
      </dgm:t>
    </dgm:pt>
    <dgm:pt modelId="{D6BCFDEC-0354-4A73-A0AD-9F53CD17D403}" type="parTrans" cxnId="{9DDAD7D4-62DC-42D5-86E5-2ED4F329785C}">
      <dgm:prSet/>
      <dgm:spPr/>
      <dgm:t>
        <a:bodyPr/>
        <a:lstStyle/>
        <a:p>
          <a:endParaRPr lang="en-US"/>
        </a:p>
      </dgm:t>
    </dgm:pt>
    <dgm:pt modelId="{47228DD8-4D12-4F0F-9DFD-F133EADE7531}" type="sibTrans" cxnId="{9DDAD7D4-62DC-42D5-86E5-2ED4F329785C}">
      <dgm:prSet/>
      <dgm:spPr/>
      <dgm:t>
        <a:bodyPr/>
        <a:lstStyle/>
        <a:p>
          <a:endParaRPr lang="en-US"/>
        </a:p>
      </dgm:t>
    </dgm:pt>
    <dgm:pt modelId="{0A444159-4EAE-4438-A958-247DC810A371}">
      <dgm:prSet/>
      <dgm:spPr/>
      <dgm:t>
        <a:bodyPr/>
        <a:lstStyle/>
        <a:p>
          <a:r>
            <a:rPr lang="en-GB"/>
            <a:t>Created large, globally operating companies that increasingly dominate significant market segments. </a:t>
          </a:r>
          <a:endParaRPr lang="en-US"/>
        </a:p>
      </dgm:t>
    </dgm:pt>
    <dgm:pt modelId="{6FBD1A3E-297C-4E69-A393-AA270E2401F4}" type="parTrans" cxnId="{D5D7CCD2-5336-4D9B-8A94-45EE3710A504}">
      <dgm:prSet/>
      <dgm:spPr/>
      <dgm:t>
        <a:bodyPr/>
        <a:lstStyle/>
        <a:p>
          <a:endParaRPr lang="en-US"/>
        </a:p>
      </dgm:t>
    </dgm:pt>
    <dgm:pt modelId="{9E0DF590-C717-4207-89DB-696C2F171549}" type="sibTrans" cxnId="{D5D7CCD2-5336-4D9B-8A94-45EE3710A504}">
      <dgm:prSet/>
      <dgm:spPr/>
      <dgm:t>
        <a:bodyPr/>
        <a:lstStyle/>
        <a:p>
          <a:endParaRPr lang="en-US"/>
        </a:p>
      </dgm:t>
    </dgm:pt>
    <dgm:pt modelId="{F4595261-C0B5-4ED9-9F28-5568C163E073}">
      <dgm:prSet/>
      <dgm:spPr/>
      <dgm:t>
        <a:bodyPr/>
        <a:lstStyle/>
        <a:p>
          <a:r>
            <a:rPr lang="en-GB"/>
            <a:t>Most notably, the growing market power of Google has been investigated over antitrust in US and the EU. </a:t>
          </a:r>
          <a:endParaRPr lang="en-US"/>
        </a:p>
      </dgm:t>
    </dgm:pt>
    <dgm:pt modelId="{F65D606E-B5F1-4CF7-B682-D3DAECD869C5}" type="parTrans" cxnId="{B75A8DF0-4178-4C1A-9A7E-C9F449FDA332}">
      <dgm:prSet/>
      <dgm:spPr/>
      <dgm:t>
        <a:bodyPr/>
        <a:lstStyle/>
        <a:p>
          <a:endParaRPr lang="en-US"/>
        </a:p>
      </dgm:t>
    </dgm:pt>
    <dgm:pt modelId="{CEEF0C41-D49D-4C63-B29A-2F05EBE4DF9A}" type="sibTrans" cxnId="{B75A8DF0-4178-4C1A-9A7E-C9F449FDA332}">
      <dgm:prSet/>
      <dgm:spPr/>
      <dgm:t>
        <a:bodyPr/>
        <a:lstStyle/>
        <a:p>
          <a:endParaRPr lang="en-US"/>
        </a:p>
      </dgm:t>
    </dgm:pt>
    <dgm:pt modelId="{D15586B2-BCE6-A54F-81A2-A08792E0C8FF}" type="pres">
      <dgm:prSet presAssocID="{031948C6-5680-4D41-9A5D-A6C1A81D3597}" presName="linear" presStyleCnt="0">
        <dgm:presLayoutVars>
          <dgm:animLvl val="lvl"/>
          <dgm:resizeHandles val="exact"/>
        </dgm:presLayoutVars>
      </dgm:prSet>
      <dgm:spPr/>
    </dgm:pt>
    <dgm:pt modelId="{D7F8C44F-F291-054A-B91C-EEC08B704F26}" type="pres">
      <dgm:prSet presAssocID="{BC6C9785-6A15-457C-9A69-750B9D3DFE0E}" presName="parentText" presStyleLbl="node1" presStyleIdx="0" presStyleCnt="4">
        <dgm:presLayoutVars>
          <dgm:chMax val="0"/>
          <dgm:bulletEnabled val="1"/>
        </dgm:presLayoutVars>
      </dgm:prSet>
      <dgm:spPr/>
    </dgm:pt>
    <dgm:pt modelId="{8C34AF03-D561-044D-8CAE-B246699D388B}" type="pres">
      <dgm:prSet presAssocID="{86E2311D-CBB1-4633-9046-057E3A082192}" presName="spacer" presStyleCnt="0"/>
      <dgm:spPr/>
    </dgm:pt>
    <dgm:pt modelId="{0F2AA43B-353F-8B48-B748-DE0B02BDC16F}" type="pres">
      <dgm:prSet presAssocID="{9B9EAE29-9BB7-4F9B-8424-AFADA29A94EF}" presName="parentText" presStyleLbl="node1" presStyleIdx="1" presStyleCnt="4">
        <dgm:presLayoutVars>
          <dgm:chMax val="0"/>
          <dgm:bulletEnabled val="1"/>
        </dgm:presLayoutVars>
      </dgm:prSet>
      <dgm:spPr/>
    </dgm:pt>
    <dgm:pt modelId="{3508A0ED-FE50-B045-BE30-079121A628FD}" type="pres">
      <dgm:prSet presAssocID="{47228DD8-4D12-4F0F-9DFD-F133EADE7531}" presName="spacer" presStyleCnt="0"/>
      <dgm:spPr/>
    </dgm:pt>
    <dgm:pt modelId="{5BEDACAE-7114-FC42-A4A4-A578E86F85AB}" type="pres">
      <dgm:prSet presAssocID="{0A444159-4EAE-4438-A958-247DC810A371}" presName="parentText" presStyleLbl="node1" presStyleIdx="2" presStyleCnt="4">
        <dgm:presLayoutVars>
          <dgm:chMax val="0"/>
          <dgm:bulletEnabled val="1"/>
        </dgm:presLayoutVars>
      </dgm:prSet>
      <dgm:spPr/>
    </dgm:pt>
    <dgm:pt modelId="{B330F275-9B84-C643-8CEC-90C00E58F8CD}" type="pres">
      <dgm:prSet presAssocID="{9E0DF590-C717-4207-89DB-696C2F171549}" presName="spacer" presStyleCnt="0"/>
      <dgm:spPr/>
    </dgm:pt>
    <dgm:pt modelId="{4C43C924-EC66-9A4E-9570-207CB436EEF2}" type="pres">
      <dgm:prSet presAssocID="{F4595261-C0B5-4ED9-9F28-5568C163E073}" presName="parentText" presStyleLbl="node1" presStyleIdx="3" presStyleCnt="4">
        <dgm:presLayoutVars>
          <dgm:chMax val="0"/>
          <dgm:bulletEnabled val="1"/>
        </dgm:presLayoutVars>
      </dgm:prSet>
      <dgm:spPr/>
    </dgm:pt>
  </dgm:ptLst>
  <dgm:cxnLst>
    <dgm:cxn modelId="{7824B00A-3C09-214E-B431-4693D4ABCF01}" type="presOf" srcId="{9B9EAE29-9BB7-4F9B-8424-AFADA29A94EF}" destId="{0F2AA43B-353F-8B48-B748-DE0B02BDC16F}" srcOrd="0" destOrd="0" presId="urn:microsoft.com/office/officeart/2005/8/layout/vList2"/>
    <dgm:cxn modelId="{2621A32C-8728-DB49-A335-7D46DD065DF9}" type="presOf" srcId="{F4595261-C0B5-4ED9-9F28-5568C163E073}" destId="{4C43C924-EC66-9A4E-9570-207CB436EEF2}" srcOrd="0" destOrd="0" presId="urn:microsoft.com/office/officeart/2005/8/layout/vList2"/>
    <dgm:cxn modelId="{ECF403AA-B85C-D34F-AED3-1C44A142CD20}" type="presOf" srcId="{BC6C9785-6A15-457C-9A69-750B9D3DFE0E}" destId="{D7F8C44F-F291-054A-B91C-EEC08B704F26}" srcOrd="0" destOrd="0" presId="urn:microsoft.com/office/officeart/2005/8/layout/vList2"/>
    <dgm:cxn modelId="{5472F4C8-3BB0-4B93-88FC-694541A8A741}" srcId="{031948C6-5680-4D41-9A5D-A6C1A81D3597}" destId="{BC6C9785-6A15-457C-9A69-750B9D3DFE0E}" srcOrd="0" destOrd="0" parTransId="{835C5A28-E280-4871-BAA6-838005679C70}" sibTransId="{86E2311D-CBB1-4633-9046-057E3A082192}"/>
    <dgm:cxn modelId="{CDEB65D2-CACB-A647-BDA1-D6E3BA3F866F}" type="presOf" srcId="{0A444159-4EAE-4438-A958-247DC810A371}" destId="{5BEDACAE-7114-FC42-A4A4-A578E86F85AB}" srcOrd="0" destOrd="0" presId="urn:microsoft.com/office/officeart/2005/8/layout/vList2"/>
    <dgm:cxn modelId="{D5D7CCD2-5336-4D9B-8A94-45EE3710A504}" srcId="{031948C6-5680-4D41-9A5D-A6C1A81D3597}" destId="{0A444159-4EAE-4438-A958-247DC810A371}" srcOrd="2" destOrd="0" parTransId="{6FBD1A3E-297C-4E69-A393-AA270E2401F4}" sibTransId="{9E0DF590-C717-4207-89DB-696C2F171549}"/>
    <dgm:cxn modelId="{9DDAD7D4-62DC-42D5-86E5-2ED4F329785C}" srcId="{031948C6-5680-4D41-9A5D-A6C1A81D3597}" destId="{9B9EAE29-9BB7-4F9B-8424-AFADA29A94EF}" srcOrd="1" destOrd="0" parTransId="{D6BCFDEC-0354-4A73-A0AD-9F53CD17D403}" sibTransId="{47228DD8-4D12-4F0F-9DFD-F133EADE7531}"/>
    <dgm:cxn modelId="{6764A7E7-3AE1-9344-9E14-FA95E1B40568}" type="presOf" srcId="{031948C6-5680-4D41-9A5D-A6C1A81D3597}" destId="{D15586B2-BCE6-A54F-81A2-A08792E0C8FF}" srcOrd="0" destOrd="0" presId="urn:microsoft.com/office/officeart/2005/8/layout/vList2"/>
    <dgm:cxn modelId="{B75A8DF0-4178-4C1A-9A7E-C9F449FDA332}" srcId="{031948C6-5680-4D41-9A5D-A6C1A81D3597}" destId="{F4595261-C0B5-4ED9-9F28-5568C163E073}" srcOrd="3" destOrd="0" parTransId="{F65D606E-B5F1-4CF7-B682-D3DAECD869C5}" sibTransId="{CEEF0C41-D49D-4C63-B29A-2F05EBE4DF9A}"/>
    <dgm:cxn modelId="{F95F58F5-8B50-FE43-A0DD-DD0348DBA485}" type="presParOf" srcId="{D15586B2-BCE6-A54F-81A2-A08792E0C8FF}" destId="{D7F8C44F-F291-054A-B91C-EEC08B704F26}" srcOrd="0" destOrd="0" presId="urn:microsoft.com/office/officeart/2005/8/layout/vList2"/>
    <dgm:cxn modelId="{477D90E7-FB02-6F43-8FB7-31A11EF0215B}" type="presParOf" srcId="{D15586B2-BCE6-A54F-81A2-A08792E0C8FF}" destId="{8C34AF03-D561-044D-8CAE-B246699D388B}" srcOrd="1" destOrd="0" presId="urn:microsoft.com/office/officeart/2005/8/layout/vList2"/>
    <dgm:cxn modelId="{B5BF81C4-49F8-FE4B-9C82-7AB392FD2645}" type="presParOf" srcId="{D15586B2-BCE6-A54F-81A2-A08792E0C8FF}" destId="{0F2AA43B-353F-8B48-B748-DE0B02BDC16F}" srcOrd="2" destOrd="0" presId="urn:microsoft.com/office/officeart/2005/8/layout/vList2"/>
    <dgm:cxn modelId="{0D178F86-69B7-7E4E-9EE9-A6162F01445C}" type="presParOf" srcId="{D15586B2-BCE6-A54F-81A2-A08792E0C8FF}" destId="{3508A0ED-FE50-B045-BE30-079121A628FD}" srcOrd="3" destOrd="0" presId="urn:microsoft.com/office/officeart/2005/8/layout/vList2"/>
    <dgm:cxn modelId="{3BEC1F49-4C41-EB49-AF5D-D052400BE39A}" type="presParOf" srcId="{D15586B2-BCE6-A54F-81A2-A08792E0C8FF}" destId="{5BEDACAE-7114-FC42-A4A4-A578E86F85AB}" srcOrd="4" destOrd="0" presId="urn:microsoft.com/office/officeart/2005/8/layout/vList2"/>
    <dgm:cxn modelId="{7AE6B729-8BF1-6D42-A064-27A47D659F12}" type="presParOf" srcId="{D15586B2-BCE6-A54F-81A2-A08792E0C8FF}" destId="{B330F275-9B84-C643-8CEC-90C00E58F8CD}" srcOrd="5" destOrd="0" presId="urn:microsoft.com/office/officeart/2005/8/layout/vList2"/>
    <dgm:cxn modelId="{F45EEBBD-3F74-0043-942D-925DABA565BE}" type="presParOf" srcId="{D15586B2-BCE6-A54F-81A2-A08792E0C8FF}" destId="{4C43C924-EC66-9A4E-9570-207CB436EEF2}"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7.xml><?xml version="1.0" encoding="utf-8"?>
<dgm:dataModel xmlns:dgm="http://schemas.openxmlformats.org/drawingml/2006/diagram" xmlns:a="http://schemas.openxmlformats.org/drawingml/2006/main">
  <dgm:ptLst>
    <dgm:pt modelId="{C94100DA-3BED-4C1A-8BC0-717D1CFDF1BD}"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548EF3C1-5310-44F8-B16D-C1D2CC78B3BB}">
      <dgm:prSet/>
      <dgm:spPr/>
      <dgm:t>
        <a:bodyPr/>
        <a:lstStyle/>
        <a:p>
          <a:r>
            <a:rPr lang="en-GB"/>
            <a:t>EU fined Google over its multi-billion dollar advertising empire.</a:t>
          </a:r>
          <a:endParaRPr lang="en-US"/>
        </a:p>
      </dgm:t>
    </dgm:pt>
    <dgm:pt modelId="{CD2FDAC3-1BF1-40ED-ACE4-834F7ABC072A}" type="parTrans" cxnId="{5091F2C1-75E3-4055-A252-9748D3F08F7D}">
      <dgm:prSet/>
      <dgm:spPr/>
      <dgm:t>
        <a:bodyPr/>
        <a:lstStyle/>
        <a:p>
          <a:endParaRPr lang="en-US"/>
        </a:p>
      </dgm:t>
    </dgm:pt>
    <dgm:pt modelId="{9674411F-969F-41A8-95F7-410BCD16BF56}" type="sibTrans" cxnId="{5091F2C1-75E3-4055-A252-9748D3F08F7D}">
      <dgm:prSet/>
      <dgm:spPr/>
      <dgm:t>
        <a:bodyPr/>
        <a:lstStyle/>
        <a:p>
          <a:endParaRPr lang="en-US"/>
        </a:p>
      </dgm:t>
    </dgm:pt>
    <dgm:pt modelId="{17F5487D-0A09-4BC4-90B8-8CE554392D23}">
      <dgm:prSet/>
      <dgm:spPr/>
      <dgm:t>
        <a:bodyPr/>
        <a:lstStyle/>
        <a:p>
          <a:r>
            <a:rPr lang="en-GB"/>
            <a:t>Google used its Android mobile operating system to crush rivals and block rivals in online search advertising. </a:t>
          </a:r>
          <a:endParaRPr lang="en-US"/>
        </a:p>
      </dgm:t>
    </dgm:pt>
    <dgm:pt modelId="{9DB8DBBE-6651-4F11-AD53-735EA48A4E9D}" type="parTrans" cxnId="{CF591273-7E8D-4039-91CB-D2A6282C5BC9}">
      <dgm:prSet/>
      <dgm:spPr/>
      <dgm:t>
        <a:bodyPr/>
        <a:lstStyle/>
        <a:p>
          <a:endParaRPr lang="en-US"/>
        </a:p>
      </dgm:t>
    </dgm:pt>
    <dgm:pt modelId="{381B31EA-5367-4466-95CD-2C80C078A5C9}" type="sibTrans" cxnId="{CF591273-7E8D-4039-91CB-D2A6282C5BC9}">
      <dgm:prSet/>
      <dgm:spPr/>
      <dgm:t>
        <a:bodyPr/>
        <a:lstStyle/>
        <a:p>
          <a:endParaRPr lang="en-US"/>
        </a:p>
      </dgm:t>
    </dgm:pt>
    <dgm:pt modelId="{3659AA9B-A912-4E48-84D0-E08CFA5231FA}" type="pres">
      <dgm:prSet presAssocID="{C94100DA-3BED-4C1A-8BC0-717D1CFDF1BD}" presName="linear" presStyleCnt="0">
        <dgm:presLayoutVars>
          <dgm:animLvl val="lvl"/>
          <dgm:resizeHandles val="exact"/>
        </dgm:presLayoutVars>
      </dgm:prSet>
      <dgm:spPr/>
    </dgm:pt>
    <dgm:pt modelId="{9812E52D-094A-5E47-BBC3-EDCFF752C978}" type="pres">
      <dgm:prSet presAssocID="{548EF3C1-5310-44F8-B16D-C1D2CC78B3BB}" presName="parentText" presStyleLbl="node1" presStyleIdx="0" presStyleCnt="2">
        <dgm:presLayoutVars>
          <dgm:chMax val="0"/>
          <dgm:bulletEnabled val="1"/>
        </dgm:presLayoutVars>
      </dgm:prSet>
      <dgm:spPr/>
    </dgm:pt>
    <dgm:pt modelId="{8FE212CA-897E-964B-8D22-9092B4345751}" type="pres">
      <dgm:prSet presAssocID="{9674411F-969F-41A8-95F7-410BCD16BF56}" presName="spacer" presStyleCnt="0"/>
      <dgm:spPr/>
    </dgm:pt>
    <dgm:pt modelId="{E44DEE69-C46C-3541-91C0-609ACCDF59C0}" type="pres">
      <dgm:prSet presAssocID="{17F5487D-0A09-4BC4-90B8-8CE554392D23}" presName="parentText" presStyleLbl="node1" presStyleIdx="1" presStyleCnt="2">
        <dgm:presLayoutVars>
          <dgm:chMax val="0"/>
          <dgm:bulletEnabled val="1"/>
        </dgm:presLayoutVars>
      </dgm:prSet>
      <dgm:spPr/>
    </dgm:pt>
  </dgm:ptLst>
  <dgm:cxnLst>
    <dgm:cxn modelId="{094DD40B-B2DD-FF42-BFBC-A2B4C18AFB18}" type="presOf" srcId="{548EF3C1-5310-44F8-B16D-C1D2CC78B3BB}" destId="{9812E52D-094A-5E47-BBC3-EDCFF752C978}" srcOrd="0" destOrd="0" presId="urn:microsoft.com/office/officeart/2005/8/layout/vList2"/>
    <dgm:cxn modelId="{B07C1936-5FDE-7544-A709-CCCA4DDC6920}" type="presOf" srcId="{17F5487D-0A09-4BC4-90B8-8CE554392D23}" destId="{E44DEE69-C46C-3541-91C0-609ACCDF59C0}" srcOrd="0" destOrd="0" presId="urn:microsoft.com/office/officeart/2005/8/layout/vList2"/>
    <dgm:cxn modelId="{CF591273-7E8D-4039-91CB-D2A6282C5BC9}" srcId="{C94100DA-3BED-4C1A-8BC0-717D1CFDF1BD}" destId="{17F5487D-0A09-4BC4-90B8-8CE554392D23}" srcOrd="1" destOrd="0" parTransId="{9DB8DBBE-6651-4F11-AD53-735EA48A4E9D}" sibTransId="{381B31EA-5367-4466-95CD-2C80C078A5C9}"/>
    <dgm:cxn modelId="{5091F2C1-75E3-4055-A252-9748D3F08F7D}" srcId="{C94100DA-3BED-4C1A-8BC0-717D1CFDF1BD}" destId="{548EF3C1-5310-44F8-B16D-C1D2CC78B3BB}" srcOrd="0" destOrd="0" parTransId="{CD2FDAC3-1BF1-40ED-ACE4-834F7ABC072A}" sibTransId="{9674411F-969F-41A8-95F7-410BCD16BF56}"/>
    <dgm:cxn modelId="{0AFD11DF-0E50-A34F-862A-C58E8E533AEC}" type="presOf" srcId="{C94100DA-3BED-4C1A-8BC0-717D1CFDF1BD}" destId="{3659AA9B-A912-4E48-84D0-E08CFA5231FA}" srcOrd="0" destOrd="0" presId="urn:microsoft.com/office/officeart/2005/8/layout/vList2"/>
    <dgm:cxn modelId="{EAC66EF7-DF4D-CB4D-BA46-5FFA85783594}" type="presParOf" srcId="{3659AA9B-A912-4E48-84D0-E08CFA5231FA}" destId="{9812E52D-094A-5E47-BBC3-EDCFF752C978}" srcOrd="0" destOrd="0" presId="urn:microsoft.com/office/officeart/2005/8/layout/vList2"/>
    <dgm:cxn modelId="{89F7C06A-9263-1D41-8CBC-ABFEE28F0C19}" type="presParOf" srcId="{3659AA9B-A912-4E48-84D0-E08CFA5231FA}" destId="{8FE212CA-897E-964B-8D22-9092B4345751}" srcOrd="1" destOrd="0" presId="urn:microsoft.com/office/officeart/2005/8/layout/vList2"/>
    <dgm:cxn modelId="{0D6F75E8-AA67-2D43-9C6F-CDD6F4710ED7}" type="presParOf" srcId="{3659AA9B-A912-4E48-84D0-E08CFA5231FA}" destId="{E44DEE69-C46C-3541-91C0-609ACCDF59C0}"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8.xml><?xml version="1.0" encoding="utf-8"?>
<dgm:dataModel xmlns:dgm="http://schemas.openxmlformats.org/drawingml/2006/diagram" xmlns:a="http://schemas.openxmlformats.org/drawingml/2006/main">
  <dgm:ptLst>
    <dgm:pt modelId="{0A7070DE-C8CC-4F87-AA2D-E4E50C044B31}"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98DFCF8E-5272-4CF8-A359-00A1B21AE7FF}">
      <dgm:prSet/>
      <dgm:spPr/>
      <dgm:t>
        <a:bodyPr/>
        <a:lstStyle/>
        <a:p>
          <a:r>
            <a:rPr lang="en-GB"/>
            <a:t>Reflected in impressive user rates and market shares. </a:t>
          </a:r>
          <a:endParaRPr lang="en-US"/>
        </a:p>
      </dgm:t>
    </dgm:pt>
    <dgm:pt modelId="{15B45488-92BB-451D-8152-45CF22FC0C26}" type="parTrans" cxnId="{5FE837B1-758D-4B5D-8034-AD4893DD8342}">
      <dgm:prSet/>
      <dgm:spPr/>
      <dgm:t>
        <a:bodyPr/>
        <a:lstStyle/>
        <a:p>
          <a:endParaRPr lang="en-US"/>
        </a:p>
      </dgm:t>
    </dgm:pt>
    <dgm:pt modelId="{4C773C3C-EE1D-4EF1-BC4E-2F59CE915223}" type="sibTrans" cxnId="{5FE837B1-758D-4B5D-8034-AD4893DD8342}">
      <dgm:prSet/>
      <dgm:spPr/>
      <dgm:t>
        <a:bodyPr/>
        <a:lstStyle/>
        <a:p>
          <a:endParaRPr lang="en-US"/>
        </a:p>
      </dgm:t>
    </dgm:pt>
    <dgm:pt modelId="{FF2E9C85-C5CA-4071-8D84-6CD281255EBB}">
      <dgm:prSet/>
      <dgm:spPr/>
      <dgm:t>
        <a:bodyPr/>
        <a:lstStyle/>
        <a:p>
          <a:r>
            <a:rPr lang="en-GB"/>
            <a:t>Power of big organisations discussed earlier in module.</a:t>
          </a:r>
          <a:endParaRPr lang="en-US"/>
        </a:p>
      </dgm:t>
    </dgm:pt>
    <dgm:pt modelId="{F2A262DE-0FBE-416E-A7BF-9AF7EAE2148A}" type="parTrans" cxnId="{459B41F0-C942-4FCA-9A78-18A553B354C0}">
      <dgm:prSet/>
      <dgm:spPr/>
      <dgm:t>
        <a:bodyPr/>
        <a:lstStyle/>
        <a:p>
          <a:endParaRPr lang="en-US"/>
        </a:p>
      </dgm:t>
    </dgm:pt>
    <dgm:pt modelId="{4BF2FAEB-BBCA-4F9B-8E69-D8DDA4008109}" type="sibTrans" cxnId="{459B41F0-C942-4FCA-9A78-18A553B354C0}">
      <dgm:prSet/>
      <dgm:spPr/>
      <dgm:t>
        <a:bodyPr/>
        <a:lstStyle/>
        <a:p>
          <a:endParaRPr lang="en-US"/>
        </a:p>
      </dgm:t>
    </dgm:pt>
    <dgm:pt modelId="{FC41DE0A-1D61-0C48-9F73-85E6334CC892}" type="pres">
      <dgm:prSet presAssocID="{0A7070DE-C8CC-4F87-AA2D-E4E50C044B31}" presName="linear" presStyleCnt="0">
        <dgm:presLayoutVars>
          <dgm:animLvl val="lvl"/>
          <dgm:resizeHandles val="exact"/>
        </dgm:presLayoutVars>
      </dgm:prSet>
      <dgm:spPr/>
    </dgm:pt>
    <dgm:pt modelId="{CC4494A4-7C62-DF42-A254-84FC6C91A552}" type="pres">
      <dgm:prSet presAssocID="{98DFCF8E-5272-4CF8-A359-00A1B21AE7FF}" presName="parentText" presStyleLbl="node1" presStyleIdx="0" presStyleCnt="2">
        <dgm:presLayoutVars>
          <dgm:chMax val="0"/>
          <dgm:bulletEnabled val="1"/>
        </dgm:presLayoutVars>
      </dgm:prSet>
      <dgm:spPr/>
    </dgm:pt>
    <dgm:pt modelId="{83CA9E86-2027-7947-8FB7-AE9E267BC78E}" type="pres">
      <dgm:prSet presAssocID="{4C773C3C-EE1D-4EF1-BC4E-2F59CE915223}" presName="spacer" presStyleCnt="0"/>
      <dgm:spPr/>
    </dgm:pt>
    <dgm:pt modelId="{02DD70A1-0671-344A-BCF3-F52FA1E3EF55}" type="pres">
      <dgm:prSet presAssocID="{FF2E9C85-C5CA-4071-8D84-6CD281255EBB}" presName="parentText" presStyleLbl="node1" presStyleIdx="1" presStyleCnt="2">
        <dgm:presLayoutVars>
          <dgm:chMax val="0"/>
          <dgm:bulletEnabled val="1"/>
        </dgm:presLayoutVars>
      </dgm:prSet>
      <dgm:spPr/>
    </dgm:pt>
  </dgm:ptLst>
  <dgm:cxnLst>
    <dgm:cxn modelId="{E4D6E330-B366-2F4A-A2A0-7433B1A3A5EE}" type="presOf" srcId="{98DFCF8E-5272-4CF8-A359-00A1B21AE7FF}" destId="{CC4494A4-7C62-DF42-A254-84FC6C91A552}" srcOrd="0" destOrd="0" presId="urn:microsoft.com/office/officeart/2005/8/layout/vList2"/>
    <dgm:cxn modelId="{C8629091-E842-A54A-8516-E715528A034B}" type="presOf" srcId="{FF2E9C85-C5CA-4071-8D84-6CD281255EBB}" destId="{02DD70A1-0671-344A-BCF3-F52FA1E3EF55}" srcOrd="0" destOrd="0" presId="urn:microsoft.com/office/officeart/2005/8/layout/vList2"/>
    <dgm:cxn modelId="{5FE837B1-758D-4B5D-8034-AD4893DD8342}" srcId="{0A7070DE-C8CC-4F87-AA2D-E4E50C044B31}" destId="{98DFCF8E-5272-4CF8-A359-00A1B21AE7FF}" srcOrd="0" destOrd="0" parTransId="{15B45488-92BB-451D-8152-45CF22FC0C26}" sibTransId="{4C773C3C-EE1D-4EF1-BC4E-2F59CE915223}"/>
    <dgm:cxn modelId="{83356DE9-49A4-E34D-AE77-762C718A58AB}" type="presOf" srcId="{0A7070DE-C8CC-4F87-AA2D-E4E50C044B31}" destId="{FC41DE0A-1D61-0C48-9F73-85E6334CC892}" srcOrd="0" destOrd="0" presId="urn:microsoft.com/office/officeart/2005/8/layout/vList2"/>
    <dgm:cxn modelId="{459B41F0-C942-4FCA-9A78-18A553B354C0}" srcId="{0A7070DE-C8CC-4F87-AA2D-E4E50C044B31}" destId="{FF2E9C85-C5CA-4071-8D84-6CD281255EBB}" srcOrd="1" destOrd="0" parTransId="{F2A262DE-0FBE-416E-A7BF-9AF7EAE2148A}" sibTransId="{4BF2FAEB-BBCA-4F9B-8E69-D8DDA4008109}"/>
    <dgm:cxn modelId="{1B46A888-3362-E240-B28D-E7BA98377A13}" type="presParOf" srcId="{FC41DE0A-1D61-0C48-9F73-85E6334CC892}" destId="{CC4494A4-7C62-DF42-A254-84FC6C91A552}" srcOrd="0" destOrd="0" presId="urn:microsoft.com/office/officeart/2005/8/layout/vList2"/>
    <dgm:cxn modelId="{F0822168-F7BD-1B42-BED3-74F09332102E}" type="presParOf" srcId="{FC41DE0A-1D61-0C48-9F73-85E6334CC892}" destId="{83CA9E86-2027-7947-8FB7-AE9E267BC78E}" srcOrd="1" destOrd="0" presId="urn:microsoft.com/office/officeart/2005/8/layout/vList2"/>
    <dgm:cxn modelId="{7DF5EF8F-0281-844A-8DF3-3DFD912B8769}" type="presParOf" srcId="{FC41DE0A-1D61-0C48-9F73-85E6334CC892}" destId="{02DD70A1-0671-344A-BCF3-F52FA1E3EF55}"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9.xml><?xml version="1.0" encoding="utf-8"?>
<dgm:dataModel xmlns:dgm="http://schemas.openxmlformats.org/drawingml/2006/diagram" xmlns:a="http://schemas.openxmlformats.org/drawingml/2006/main">
  <dgm:ptLst>
    <dgm:pt modelId="{43E4C4D2-79CB-4FAB-B964-DCBA0FD06B0A}"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96CBB2E5-0D71-4D8C-8407-9410E6FBF769}">
      <dgm:prSet/>
      <dgm:spPr/>
      <dgm:t>
        <a:bodyPr/>
        <a:lstStyle/>
        <a:p>
          <a:r>
            <a:rPr lang="en-GB"/>
            <a:t>The original live video of last week's Christchurch attacks was viewed 1.5m times before it was removed, Facebook has said.</a:t>
          </a:r>
          <a:endParaRPr lang="en-US"/>
        </a:p>
      </dgm:t>
    </dgm:pt>
    <dgm:pt modelId="{76694714-B174-4785-98C1-407C470ADE23}" type="parTrans" cxnId="{F2FAAAB5-F27A-4201-861F-1F2FE9525C2D}">
      <dgm:prSet/>
      <dgm:spPr/>
      <dgm:t>
        <a:bodyPr/>
        <a:lstStyle/>
        <a:p>
          <a:endParaRPr lang="en-US"/>
        </a:p>
      </dgm:t>
    </dgm:pt>
    <dgm:pt modelId="{0A3F9C5A-4BCB-4DBD-BC46-07E89E2B4205}" type="sibTrans" cxnId="{F2FAAAB5-F27A-4201-861F-1F2FE9525C2D}">
      <dgm:prSet/>
      <dgm:spPr/>
      <dgm:t>
        <a:bodyPr/>
        <a:lstStyle/>
        <a:p>
          <a:endParaRPr lang="en-US"/>
        </a:p>
      </dgm:t>
    </dgm:pt>
    <dgm:pt modelId="{5F0CCDC2-9760-4E08-AC69-D480F8B9F27B}">
      <dgm:prSet/>
      <dgm:spPr/>
      <dgm:t>
        <a:bodyPr/>
        <a:lstStyle/>
        <a:p>
          <a:r>
            <a:rPr lang="en-GB"/>
            <a:t>On Friday, a gunman live-streamed for 17 minutes the attack on two mosques that killed 50 people.</a:t>
          </a:r>
          <a:endParaRPr lang="en-US"/>
        </a:p>
      </dgm:t>
    </dgm:pt>
    <dgm:pt modelId="{37973E3A-2CE3-421F-A8CB-0E389699D65A}" type="parTrans" cxnId="{B003AF21-AB8A-470A-8145-960DD2617A76}">
      <dgm:prSet/>
      <dgm:spPr/>
      <dgm:t>
        <a:bodyPr/>
        <a:lstStyle/>
        <a:p>
          <a:endParaRPr lang="en-US"/>
        </a:p>
      </dgm:t>
    </dgm:pt>
    <dgm:pt modelId="{AD6344F7-17F6-4D8B-8FC2-029F4F0FECCF}" type="sibTrans" cxnId="{B003AF21-AB8A-470A-8145-960DD2617A76}">
      <dgm:prSet/>
      <dgm:spPr/>
      <dgm:t>
        <a:bodyPr/>
        <a:lstStyle/>
        <a:p>
          <a:endParaRPr lang="en-US"/>
        </a:p>
      </dgm:t>
    </dgm:pt>
    <dgm:pt modelId="{F6C31222-1C7B-475A-AA13-200F2CAA97B0}">
      <dgm:prSet/>
      <dgm:spPr/>
      <dgm:t>
        <a:bodyPr/>
        <a:lstStyle/>
        <a:p>
          <a:r>
            <a:rPr lang="en-GB"/>
            <a:t>Fewer than 200 people had watched it live and the first user report of the video had come 12 minutes after it had ended, Facebook said.</a:t>
          </a:r>
          <a:endParaRPr lang="en-US"/>
        </a:p>
      </dgm:t>
    </dgm:pt>
    <dgm:pt modelId="{0D2E9314-BBC7-4B00-9F88-13BFBF9B1767}" type="parTrans" cxnId="{57C5631A-4AAC-44EF-AA29-FCB843156562}">
      <dgm:prSet/>
      <dgm:spPr/>
      <dgm:t>
        <a:bodyPr/>
        <a:lstStyle/>
        <a:p>
          <a:endParaRPr lang="en-US"/>
        </a:p>
      </dgm:t>
    </dgm:pt>
    <dgm:pt modelId="{25FB8BF5-DA09-4A62-9DB0-530F941495CD}" type="sibTrans" cxnId="{57C5631A-4AAC-44EF-AA29-FCB843156562}">
      <dgm:prSet/>
      <dgm:spPr/>
      <dgm:t>
        <a:bodyPr/>
        <a:lstStyle/>
        <a:p>
          <a:endParaRPr lang="en-US"/>
        </a:p>
      </dgm:t>
    </dgm:pt>
    <dgm:pt modelId="{D4BAEFF0-6BB1-4927-A5E3-5B18B4247C86}">
      <dgm:prSet/>
      <dgm:spPr/>
      <dgm:t>
        <a:bodyPr/>
        <a:lstStyle/>
        <a:p>
          <a:r>
            <a:rPr lang="en-GB"/>
            <a:t>But by then a copy had been placed on alt-right file-sharing site 8chan.</a:t>
          </a:r>
          <a:endParaRPr lang="en-US"/>
        </a:p>
      </dgm:t>
    </dgm:pt>
    <dgm:pt modelId="{45F45877-BD20-4435-B67E-FD1073A8FC65}" type="parTrans" cxnId="{DA535FC7-369F-4AA4-9BE0-870C88A937A7}">
      <dgm:prSet/>
      <dgm:spPr/>
      <dgm:t>
        <a:bodyPr/>
        <a:lstStyle/>
        <a:p>
          <a:endParaRPr lang="en-US"/>
        </a:p>
      </dgm:t>
    </dgm:pt>
    <dgm:pt modelId="{8468025D-D3FC-48CD-AD5F-EC839551D892}" type="sibTrans" cxnId="{DA535FC7-369F-4AA4-9BE0-870C88A937A7}">
      <dgm:prSet/>
      <dgm:spPr/>
      <dgm:t>
        <a:bodyPr/>
        <a:lstStyle/>
        <a:p>
          <a:endParaRPr lang="en-US"/>
        </a:p>
      </dgm:t>
    </dgm:pt>
    <dgm:pt modelId="{96E39934-4066-48A8-9018-7C226EF16E26}" type="pres">
      <dgm:prSet presAssocID="{43E4C4D2-79CB-4FAB-B964-DCBA0FD06B0A}" presName="root" presStyleCnt="0">
        <dgm:presLayoutVars>
          <dgm:dir/>
          <dgm:resizeHandles val="exact"/>
        </dgm:presLayoutVars>
      </dgm:prSet>
      <dgm:spPr/>
    </dgm:pt>
    <dgm:pt modelId="{48D8B782-E94B-4BCB-8734-6A967B2ECE22}" type="pres">
      <dgm:prSet presAssocID="{96CBB2E5-0D71-4D8C-8407-9410E6FBF769}" presName="compNode" presStyleCnt="0"/>
      <dgm:spPr/>
    </dgm:pt>
    <dgm:pt modelId="{D9C19C70-14D2-40F3-8EE0-C245C7B4EB39}" type="pres">
      <dgm:prSet presAssocID="{96CBB2E5-0D71-4D8C-8407-9410E6FBF769}" presName="bgRect" presStyleLbl="bgShp" presStyleIdx="0" presStyleCnt="4"/>
      <dgm:spPr/>
    </dgm:pt>
    <dgm:pt modelId="{3B66A267-360C-4432-ACCD-59E2E7F0C7E6}" type="pres">
      <dgm:prSet presAssocID="{96CBB2E5-0D71-4D8C-8407-9410E6FBF769}"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elevision"/>
        </a:ext>
      </dgm:extLst>
    </dgm:pt>
    <dgm:pt modelId="{1AF1826A-56D0-4BE9-A37F-6270DC7C55C3}" type="pres">
      <dgm:prSet presAssocID="{96CBB2E5-0D71-4D8C-8407-9410E6FBF769}" presName="spaceRect" presStyleCnt="0"/>
      <dgm:spPr/>
    </dgm:pt>
    <dgm:pt modelId="{94CD8E1F-8DF0-4AA8-AC6B-4A849FFB3CDA}" type="pres">
      <dgm:prSet presAssocID="{96CBB2E5-0D71-4D8C-8407-9410E6FBF769}" presName="parTx" presStyleLbl="revTx" presStyleIdx="0" presStyleCnt="4">
        <dgm:presLayoutVars>
          <dgm:chMax val="0"/>
          <dgm:chPref val="0"/>
        </dgm:presLayoutVars>
      </dgm:prSet>
      <dgm:spPr/>
    </dgm:pt>
    <dgm:pt modelId="{D410910C-E6FE-44F4-978A-EF0C99929D26}" type="pres">
      <dgm:prSet presAssocID="{0A3F9C5A-4BCB-4DBD-BC46-07E89E2B4205}" presName="sibTrans" presStyleCnt="0"/>
      <dgm:spPr/>
    </dgm:pt>
    <dgm:pt modelId="{86F83195-08A4-46AA-8B3A-8DD6A827808F}" type="pres">
      <dgm:prSet presAssocID="{5F0CCDC2-9760-4E08-AC69-D480F8B9F27B}" presName="compNode" presStyleCnt="0"/>
      <dgm:spPr/>
    </dgm:pt>
    <dgm:pt modelId="{332E5B31-D859-4100-8119-C415AB76628A}" type="pres">
      <dgm:prSet presAssocID="{5F0CCDC2-9760-4E08-AC69-D480F8B9F27B}" presName="bgRect" presStyleLbl="bgShp" presStyleIdx="1" presStyleCnt="4"/>
      <dgm:spPr/>
    </dgm:pt>
    <dgm:pt modelId="{9A3C42C4-760C-473B-AD32-061D173F3D4E}" type="pres">
      <dgm:prSet presAssocID="{5F0CCDC2-9760-4E08-AC69-D480F8B9F27B}"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Joker Hat"/>
        </a:ext>
      </dgm:extLst>
    </dgm:pt>
    <dgm:pt modelId="{53BE0E69-6081-4446-80F5-A6C3409661A0}" type="pres">
      <dgm:prSet presAssocID="{5F0CCDC2-9760-4E08-AC69-D480F8B9F27B}" presName="spaceRect" presStyleCnt="0"/>
      <dgm:spPr/>
    </dgm:pt>
    <dgm:pt modelId="{6E057984-0F31-4E4D-A6E9-28F6C0DF395D}" type="pres">
      <dgm:prSet presAssocID="{5F0CCDC2-9760-4E08-AC69-D480F8B9F27B}" presName="parTx" presStyleLbl="revTx" presStyleIdx="1" presStyleCnt="4">
        <dgm:presLayoutVars>
          <dgm:chMax val="0"/>
          <dgm:chPref val="0"/>
        </dgm:presLayoutVars>
      </dgm:prSet>
      <dgm:spPr/>
    </dgm:pt>
    <dgm:pt modelId="{CF0DDEC4-CD77-4017-A9CF-D234E25959FA}" type="pres">
      <dgm:prSet presAssocID="{AD6344F7-17F6-4D8B-8FC2-029F4F0FECCF}" presName="sibTrans" presStyleCnt="0"/>
      <dgm:spPr/>
    </dgm:pt>
    <dgm:pt modelId="{E6214291-649D-499F-B607-1ED5BC6309F8}" type="pres">
      <dgm:prSet presAssocID="{F6C31222-1C7B-475A-AA13-200F2CAA97B0}" presName="compNode" presStyleCnt="0"/>
      <dgm:spPr/>
    </dgm:pt>
    <dgm:pt modelId="{BE975B75-B81D-4105-BE6D-D822F2F9BD07}" type="pres">
      <dgm:prSet presAssocID="{F6C31222-1C7B-475A-AA13-200F2CAA97B0}" presName="bgRect" presStyleLbl="bgShp" presStyleIdx="2" presStyleCnt="4"/>
      <dgm:spPr/>
    </dgm:pt>
    <dgm:pt modelId="{BE35DC63-38F7-48D1-8087-E9943970BA8D}" type="pres">
      <dgm:prSet presAssocID="{F6C31222-1C7B-475A-AA13-200F2CAA97B0}"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arget Audience"/>
        </a:ext>
      </dgm:extLst>
    </dgm:pt>
    <dgm:pt modelId="{6762C216-0D68-461D-A1FF-2D84AA834858}" type="pres">
      <dgm:prSet presAssocID="{F6C31222-1C7B-475A-AA13-200F2CAA97B0}" presName="spaceRect" presStyleCnt="0"/>
      <dgm:spPr/>
    </dgm:pt>
    <dgm:pt modelId="{0A9ECB81-0847-43F4-B3F3-F7A396F1968F}" type="pres">
      <dgm:prSet presAssocID="{F6C31222-1C7B-475A-AA13-200F2CAA97B0}" presName="parTx" presStyleLbl="revTx" presStyleIdx="2" presStyleCnt="4">
        <dgm:presLayoutVars>
          <dgm:chMax val="0"/>
          <dgm:chPref val="0"/>
        </dgm:presLayoutVars>
      </dgm:prSet>
      <dgm:spPr/>
    </dgm:pt>
    <dgm:pt modelId="{C5560FA6-4755-4386-8416-FFD6E9C04E57}" type="pres">
      <dgm:prSet presAssocID="{25FB8BF5-DA09-4A62-9DB0-530F941495CD}" presName="sibTrans" presStyleCnt="0"/>
      <dgm:spPr/>
    </dgm:pt>
    <dgm:pt modelId="{FFEC957B-AB3B-43BC-97E0-3BC68F12EE40}" type="pres">
      <dgm:prSet presAssocID="{D4BAEFF0-6BB1-4927-A5E3-5B18B4247C86}" presName="compNode" presStyleCnt="0"/>
      <dgm:spPr/>
    </dgm:pt>
    <dgm:pt modelId="{BA0C7B86-D8B6-41A0-8AE7-D6AB4E1FD895}" type="pres">
      <dgm:prSet presAssocID="{D4BAEFF0-6BB1-4927-A5E3-5B18B4247C86}" presName="bgRect" presStyleLbl="bgShp" presStyleIdx="3" presStyleCnt="4"/>
      <dgm:spPr/>
    </dgm:pt>
    <dgm:pt modelId="{41333338-9469-4511-ABB7-8A67A7B8B993}" type="pres">
      <dgm:prSet presAssocID="{D4BAEFF0-6BB1-4927-A5E3-5B18B4247C86}"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Open Folder"/>
        </a:ext>
      </dgm:extLst>
    </dgm:pt>
    <dgm:pt modelId="{78F15E2B-9D9E-43BA-8B00-7FFD83AAF642}" type="pres">
      <dgm:prSet presAssocID="{D4BAEFF0-6BB1-4927-A5E3-5B18B4247C86}" presName="spaceRect" presStyleCnt="0"/>
      <dgm:spPr/>
    </dgm:pt>
    <dgm:pt modelId="{BD8B1C9D-1A33-4DC1-9771-CFDEE8415738}" type="pres">
      <dgm:prSet presAssocID="{D4BAEFF0-6BB1-4927-A5E3-5B18B4247C86}" presName="parTx" presStyleLbl="revTx" presStyleIdx="3" presStyleCnt="4">
        <dgm:presLayoutVars>
          <dgm:chMax val="0"/>
          <dgm:chPref val="0"/>
        </dgm:presLayoutVars>
      </dgm:prSet>
      <dgm:spPr/>
    </dgm:pt>
  </dgm:ptLst>
  <dgm:cxnLst>
    <dgm:cxn modelId="{79F61E0F-F739-47EF-A634-714EF1745046}" type="presOf" srcId="{96CBB2E5-0D71-4D8C-8407-9410E6FBF769}" destId="{94CD8E1F-8DF0-4AA8-AC6B-4A849FFB3CDA}" srcOrd="0" destOrd="0" presId="urn:microsoft.com/office/officeart/2018/2/layout/IconVerticalSolidList"/>
    <dgm:cxn modelId="{57C5631A-4AAC-44EF-AA29-FCB843156562}" srcId="{43E4C4D2-79CB-4FAB-B964-DCBA0FD06B0A}" destId="{F6C31222-1C7B-475A-AA13-200F2CAA97B0}" srcOrd="2" destOrd="0" parTransId="{0D2E9314-BBC7-4B00-9F88-13BFBF9B1767}" sibTransId="{25FB8BF5-DA09-4A62-9DB0-530F941495CD}"/>
    <dgm:cxn modelId="{B003AF21-AB8A-470A-8145-960DD2617A76}" srcId="{43E4C4D2-79CB-4FAB-B964-DCBA0FD06B0A}" destId="{5F0CCDC2-9760-4E08-AC69-D480F8B9F27B}" srcOrd="1" destOrd="0" parTransId="{37973E3A-2CE3-421F-A8CB-0E389699D65A}" sibTransId="{AD6344F7-17F6-4D8B-8FC2-029F4F0FECCF}"/>
    <dgm:cxn modelId="{BF2471AD-9C10-48BC-A885-2D14F4061579}" type="presOf" srcId="{D4BAEFF0-6BB1-4927-A5E3-5B18B4247C86}" destId="{BD8B1C9D-1A33-4DC1-9771-CFDEE8415738}" srcOrd="0" destOrd="0" presId="urn:microsoft.com/office/officeart/2018/2/layout/IconVerticalSolidList"/>
    <dgm:cxn modelId="{F2FAAAB5-F27A-4201-861F-1F2FE9525C2D}" srcId="{43E4C4D2-79CB-4FAB-B964-DCBA0FD06B0A}" destId="{96CBB2E5-0D71-4D8C-8407-9410E6FBF769}" srcOrd="0" destOrd="0" parTransId="{76694714-B174-4785-98C1-407C470ADE23}" sibTransId="{0A3F9C5A-4BCB-4DBD-BC46-07E89E2B4205}"/>
    <dgm:cxn modelId="{2A3B25B7-810F-4247-9EC5-EB14DC430E70}" type="presOf" srcId="{43E4C4D2-79CB-4FAB-B964-DCBA0FD06B0A}" destId="{96E39934-4066-48A8-9018-7C226EF16E26}" srcOrd="0" destOrd="0" presId="urn:microsoft.com/office/officeart/2018/2/layout/IconVerticalSolidList"/>
    <dgm:cxn modelId="{DA535FC7-369F-4AA4-9BE0-870C88A937A7}" srcId="{43E4C4D2-79CB-4FAB-B964-DCBA0FD06B0A}" destId="{D4BAEFF0-6BB1-4927-A5E3-5B18B4247C86}" srcOrd="3" destOrd="0" parTransId="{45F45877-BD20-4435-B67E-FD1073A8FC65}" sibTransId="{8468025D-D3FC-48CD-AD5F-EC839551D892}"/>
    <dgm:cxn modelId="{AB4A70DE-C902-40D3-A8E5-3A63EBE79F74}" type="presOf" srcId="{F6C31222-1C7B-475A-AA13-200F2CAA97B0}" destId="{0A9ECB81-0847-43F4-B3F3-F7A396F1968F}" srcOrd="0" destOrd="0" presId="urn:microsoft.com/office/officeart/2018/2/layout/IconVerticalSolidList"/>
    <dgm:cxn modelId="{CC1BA7E3-971A-432C-9DCE-47D10C5F316E}" type="presOf" srcId="{5F0CCDC2-9760-4E08-AC69-D480F8B9F27B}" destId="{6E057984-0F31-4E4D-A6E9-28F6C0DF395D}" srcOrd="0" destOrd="0" presId="urn:microsoft.com/office/officeart/2018/2/layout/IconVerticalSolidList"/>
    <dgm:cxn modelId="{B63DA150-B79B-4C5A-ADDE-F98D87F582A7}" type="presParOf" srcId="{96E39934-4066-48A8-9018-7C226EF16E26}" destId="{48D8B782-E94B-4BCB-8734-6A967B2ECE22}" srcOrd="0" destOrd="0" presId="urn:microsoft.com/office/officeart/2018/2/layout/IconVerticalSolidList"/>
    <dgm:cxn modelId="{DFAF1349-AABC-4A67-A995-BAFF5F84F96D}" type="presParOf" srcId="{48D8B782-E94B-4BCB-8734-6A967B2ECE22}" destId="{D9C19C70-14D2-40F3-8EE0-C245C7B4EB39}" srcOrd="0" destOrd="0" presId="urn:microsoft.com/office/officeart/2018/2/layout/IconVerticalSolidList"/>
    <dgm:cxn modelId="{168E6319-A603-4FCD-8861-9B6A1ADF0BFA}" type="presParOf" srcId="{48D8B782-E94B-4BCB-8734-6A967B2ECE22}" destId="{3B66A267-360C-4432-ACCD-59E2E7F0C7E6}" srcOrd="1" destOrd="0" presId="urn:microsoft.com/office/officeart/2018/2/layout/IconVerticalSolidList"/>
    <dgm:cxn modelId="{B6814C45-6A41-4966-8785-FDB01C11DA5B}" type="presParOf" srcId="{48D8B782-E94B-4BCB-8734-6A967B2ECE22}" destId="{1AF1826A-56D0-4BE9-A37F-6270DC7C55C3}" srcOrd="2" destOrd="0" presId="urn:microsoft.com/office/officeart/2018/2/layout/IconVerticalSolidList"/>
    <dgm:cxn modelId="{FC01136D-8E01-4BC8-B927-FA25FA54BEA6}" type="presParOf" srcId="{48D8B782-E94B-4BCB-8734-6A967B2ECE22}" destId="{94CD8E1F-8DF0-4AA8-AC6B-4A849FFB3CDA}" srcOrd="3" destOrd="0" presId="urn:microsoft.com/office/officeart/2018/2/layout/IconVerticalSolidList"/>
    <dgm:cxn modelId="{593FF754-0573-4D3A-8954-BE87BBE464C7}" type="presParOf" srcId="{96E39934-4066-48A8-9018-7C226EF16E26}" destId="{D410910C-E6FE-44F4-978A-EF0C99929D26}" srcOrd="1" destOrd="0" presId="urn:microsoft.com/office/officeart/2018/2/layout/IconVerticalSolidList"/>
    <dgm:cxn modelId="{C3A5CB66-1E43-486F-8CFE-6630F78738C2}" type="presParOf" srcId="{96E39934-4066-48A8-9018-7C226EF16E26}" destId="{86F83195-08A4-46AA-8B3A-8DD6A827808F}" srcOrd="2" destOrd="0" presId="urn:microsoft.com/office/officeart/2018/2/layout/IconVerticalSolidList"/>
    <dgm:cxn modelId="{3629075D-B6A7-44A9-A873-81C4A997408E}" type="presParOf" srcId="{86F83195-08A4-46AA-8B3A-8DD6A827808F}" destId="{332E5B31-D859-4100-8119-C415AB76628A}" srcOrd="0" destOrd="0" presId="urn:microsoft.com/office/officeart/2018/2/layout/IconVerticalSolidList"/>
    <dgm:cxn modelId="{E4FD4CB9-7640-4D82-AF3A-0D29A5EAF381}" type="presParOf" srcId="{86F83195-08A4-46AA-8B3A-8DD6A827808F}" destId="{9A3C42C4-760C-473B-AD32-061D173F3D4E}" srcOrd="1" destOrd="0" presId="urn:microsoft.com/office/officeart/2018/2/layout/IconVerticalSolidList"/>
    <dgm:cxn modelId="{77D20FEE-4695-4119-991D-278E89298E34}" type="presParOf" srcId="{86F83195-08A4-46AA-8B3A-8DD6A827808F}" destId="{53BE0E69-6081-4446-80F5-A6C3409661A0}" srcOrd="2" destOrd="0" presId="urn:microsoft.com/office/officeart/2018/2/layout/IconVerticalSolidList"/>
    <dgm:cxn modelId="{25882063-AFE1-4559-B3F4-DDA1901A77EA}" type="presParOf" srcId="{86F83195-08A4-46AA-8B3A-8DD6A827808F}" destId="{6E057984-0F31-4E4D-A6E9-28F6C0DF395D}" srcOrd="3" destOrd="0" presId="urn:microsoft.com/office/officeart/2018/2/layout/IconVerticalSolidList"/>
    <dgm:cxn modelId="{48CDE229-BF35-4716-8F0E-5C2C31BB8E1F}" type="presParOf" srcId="{96E39934-4066-48A8-9018-7C226EF16E26}" destId="{CF0DDEC4-CD77-4017-A9CF-D234E25959FA}" srcOrd="3" destOrd="0" presId="urn:microsoft.com/office/officeart/2018/2/layout/IconVerticalSolidList"/>
    <dgm:cxn modelId="{BD54B287-E190-4989-BEB4-FE37AB473D9C}" type="presParOf" srcId="{96E39934-4066-48A8-9018-7C226EF16E26}" destId="{E6214291-649D-499F-B607-1ED5BC6309F8}" srcOrd="4" destOrd="0" presId="urn:microsoft.com/office/officeart/2018/2/layout/IconVerticalSolidList"/>
    <dgm:cxn modelId="{EE2DF134-FA59-4588-A408-AAEB0934B894}" type="presParOf" srcId="{E6214291-649D-499F-B607-1ED5BC6309F8}" destId="{BE975B75-B81D-4105-BE6D-D822F2F9BD07}" srcOrd="0" destOrd="0" presId="urn:microsoft.com/office/officeart/2018/2/layout/IconVerticalSolidList"/>
    <dgm:cxn modelId="{BFD6B2DD-7F34-424E-A72F-35644AFE252E}" type="presParOf" srcId="{E6214291-649D-499F-B607-1ED5BC6309F8}" destId="{BE35DC63-38F7-48D1-8087-E9943970BA8D}" srcOrd="1" destOrd="0" presId="urn:microsoft.com/office/officeart/2018/2/layout/IconVerticalSolidList"/>
    <dgm:cxn modelId="{0C1025C7-D0C2-4376-94EE-9DF20FA1BA0A}" type="presParOf" srcId="{E6214291-649D-499F-B607-1ED5BC6309F8}" destId="{6762C216-0D68-461D-A1FF-2D84AA834858}" srcOrd="2" destOrd="0" presId="urn:microsoft.com/office/officeart/2018/2/layout/IconVerticalSolidList"/>
    <dgm:cxn modelId="{5592EE9C-0317-433F-AB8C-7F5FE25F3193}" type="presParOf" srcId="{E6214291-649D-499F-B607-1ED5BC6309F8}" destId="{0A9ECB81-0847-43F4-B3F3-F7A396F1968F}" srcOrd="3" destOrd="0" presId="urn:microsoft.com/office/officeart/2018/2/layout/IconVerticalSolidList"/>
    <dgm:cxn modelId="{D079AF60-2E88-47B9-B936-92DA055FA7CD}" type="presParOf" srcId="{96E39934-4066-48A8-9018-7C226EF16E26}" destId="{C5560FA6-4755-4386-8416-FFD6E9C04E57}" srcOrd="5" destOrd="0" presId="urn:microsoft.com/office/officeart/2018/2/layout/IconVerticalSolidList"/>
    <dgm:cxn modelId="{FF9C0C59-72F1-4BD7-92DD-158DF9AE4B0C}" type="presParOf" srcId="{96E39934-4066-48A8-9018-7C226EF16E26}" destId="{FFEC957B-AB3B-43BC-97E0-3BC68F12EE40}" srcOrd="6" destOrd="0" presId="urn:microsoft.com/office/officeart/2018/2/layout/IconVerticalSolidList"/>
    <dgm:cxn modelId="{D0E31279-4ED0-4E00-AA1C-4261E13BDFCC}" type="presParOf" srcId="{FFEC957B-AB3B-43BC-97E0-3BC68F12EE40}" destId="{BA0C7B86-D8B6-41A0-8AE7-D6AB4E1FD895}" srcOrd="0" destOrd="0" presId="urn:microsoft.com/office/officeart/2018/2/layout/IconVerticalSolidList"/>
    <dgm:cxn modelId="{1D3CDD78-FC28-4EF9-B7D7-0315C1D8AC99}" type="presParOf" srcId="{FFEC957B-AB3B-43BC-97E0-3BC68F12EE40}" destId="{41333338-9469-4511-ABB7-8A67A7B8B993}" srcOrd="1" destOrd="0" presId="urn:microsoft.com/office/officeart/2018/2/layout/IconVerticalSolidList"/>
    <dgm:cxn modelId="{0E90ECEF-CAB6-4946-B5F7-C69E8843A9A3}" type="presParOf" srcId="{FFEC957B-AB3B-43BC-97E0-3BC68F12EE40}" destId="{78F15E2B-9D9E-43BA-8B00-7FFD83AAF642}" srcOrd="2" destOrd="0" presId="urn:microsoft.com/office/officeart/2018/2/layout/IconVerticalSolidList"/>
    <dgm:cxn modelId="{7913415A-289C-46AF-9BC4-FAEF78307620}" type="presParOf" srcId="{FFEC957B-AB3B-43BC-97E0-3BC68F12EE40}" destId="{BD8B1C9D-1A33-4DC1-9771-CFDEE841573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0.xml><?xml version="1.0" encoding="utf-8"?>
<dgm:dataModel xmlns:dgm="http://schemas.openxmlformats.org/drawingml/2006/diagram" xmlns:a="http://schemas.openxmlformats.org/drawingml/2006/main">
  <dgm:ptLst>
    <dgm:pt modelId="{CB406905-B791-4E1A-8B68-404665159105}"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6C84C652-4873-4943-86AF-70BE3DC4B57F}">
      <dgm:prSet/>
      <dgm:spPr/>
      <dgm:t>
        <a:bodyPr/>
        <a:lstStyle/>
        <a:p>
          <a:r>
            <a:rPr lang="en-GB"/>
            <a:t>Big organisation activities and issues of global reach such as climate change have challenged the regulatory capacity  of governments and constitute a new role of corporations in governance (Crane, et al., 2008a; Levy &amp; Kaplan, 2008; Scherer &amp; Palazzo, 2007). </a:t>
          </a:r>
          <a:endParaRPr lang="en-US"/>
        </a:p>
      </dgm:t>
    </dgm:pt>
    <dgm:pt modelId="{DF721BC8-46B4-41E5-92AE-A0D923C2403A}" type="parTrans" cxnId="{BEEDBA1C-6B17-4706-89BD-AA5DAFB7DAD2}">
      <dgm:prSet/>
      <dgm:spPr/>
      <dgm:t>
        <a:bodyPr/>
        <a:lstStyle/>
        <a:p>
          <a:endParaRPr lang="en-US"/>
        </a:p>
      </dgm:t>
    </dgm:pt>
    <dgm:pt modelId="{E70005CF-1398-4B7C-B71A-0006FA5AA965}" type="sibTrans" cxnId="{BEEDBA1C-6B17-4706-89BD-AA5DAFB7DAD2}">
      <dgm:prSet/>
      <dgm:spPr/>
      <dgm:t>
        <a:bodyPr/>
        <a:lstStyle/>
        <a:p>
          <a:endParaRPr lang="en-US"/>
        </a:p>
      </dgm:t>
    </dgm:pt>
    <dgm:pt modelId="{573DE03C-CB8A-41BE-B685-BCF1AD52D7F1}">
      <dgm:prSet/>
      <dgm:spPr/>
      <dgm:t>
        <a:bodyPr/>
        <a:lstStyle/>
        <a:p>
          <a:r>
            <a:rPr lang="en-GB"/>
            <a:t>Greater pressure by society towards companies to engage in self-regulation. </a:t>
          </a:r>
          <a:endParaRPr lang="en-US"/>
        </a:p>
      </dgm:t>
    </dgm:pt>
    <dgm:pt modelId="{39BBBE86-974E-4B31-89D1-2D8B25A6AADD}" type="parTrans" cxnId="{D0303AEB-21F7-4FA0-B5D2-203FC37EBB6C}">
      <dgm:prSet/>
      <dgm:spPr/>
      <dgm:t>
        <a:bodyPr/>
        <a:lstStyle/>
        <a:p>
          <a:endParaRPr lang="en-US"/>
        </a:p>
      </dgm:t>
    </dgm:pt>
    <dgm:pt modelId="{6CF652BB-C2C3-4BC3-9274-91B2258CF5F7}" type="sibTrans" cxnId="{D0303AEB-21F7-4FA0-B5D2-203FC37EBB6C}">
      <dgm:prSet/>
      <dgm:spPr/>
      <dgm:t>
        <a:bodyPr/>
        <a:lstStyle/>
        <a:p>
          <a:endParaRPr lang="en-US"/>
        </a:p>
      </dgm:t>
    </dgm:pt>
    <dgm:pt modelId="{644A46A3-60B0-4A0F-8FC6-1E824C858743}" type="pres">
      <dgm:prSet presAssocID="{CB406905-B791-4E1A-8B68-404665159105}" presName="root" presStyleCnt="0">
        <dgm:presLayoutVars>
          <dgm:dir/>
          <dgm:resizeHandles val="exact"/>
        </dgm:presLayoutVars>
      </dgm:prSet>
      <dgm:spPr/>
    </dgm:pt>
    <dgm:pt modelId="{FFB52FF3-7685-448C-81E7-514F7FC61F91}" type="pres">
      <dgm:prSet presAssocID="{6C84C652-4873-4943-86AF-70BE3DC4B57F}" presName="compNode" presStyleCnt="0"/>
      <dgm:spPr/>
    </dgm:pt>
    <dgm:pt modelId="{85E5974E-EBD4-4521-A523-527A44AC58DE}" type="pres">
      <dgm:prSet presAssocID="{6C84C652-4873-4943-86AF-70BE3DC4B57F}" presName="bgRect" presStyleLbl="bgShp" presStyleIdx="0" presStyleCnt="2"/>
      <dgm:spPr/>
    </dgm:pt>
    <dgm:pt modelId="{DB8CC0BC-856E-4D9E-B1D5-8B30A05831F0}" type="pres">
      <dgm:prSet presAssocID="{6C84C652-4873-4943-86AF-70BE3DC4B57F}"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itcoin"/>
        </a:ext>
      </dgm:extLst>
    </dgm:pt>
    <dgm:pt modelId="{0132C57D-3107-450A-A9F4-5C69B525907B}" type="pres">
      <dgm:prSet presAssocID="{6C84C652-4873-4943-86AF-70BE3DC4B57F}" presName="spaceRect" presStyleCnt="0"/>
      <dgm:spPr/>
    </dgm:pt>
    <dgm:pt modelId="{D154A31F-0D8F-4EE5-9723-88FF426FB5C0}" type="pres">
      <dgm:prSet presAssocID="{6C84C652-4873-4943-86AF-70BE3DC4B57F}" presName="parTx" presStyleLbl="revTx" presStyleIdx="0" presStyleCnt="2">
        <dgm:presLayoutVars>
          <dgm:chMax val="0"/>
          <dgm:chPref val="0"/>
        </dgm:presLayoutVars>
      </dgm:prSet>
      <dgm:spPr/>
    </dgm:pt>
    <dgm:pt modelId="{6A746B3A-49D3-4DED-A3C4-8FE37A50B950}" type="pres">
      <dgm:prSet presAssocID="{E70005CF-1398-4B7C-B71A-0006FA5AA965}" presName="sibTrans" presStyleCnt="0"/>
      <dgm:spPr/>
    </dgm:pt>
    <dgm:pt modelId="{D26DEFC2-0764-4329-AB4F-723FC16E3459}" type="pres">
      <dgm:prSet presAssocID="{573DE03C-CB8A-41BE-B685-BCF1AD52D7F1}" presName="compNode" presStyleCnt="0"/>
      <dgm:spPr/>
    </dgm:pt>
    <dgm:pt modelId="{D3A94889-CA46-4ED7-9DBE-E6B6775C1413}" type="pres">
      <dgm:prSet presAssocID="{573DE03C-CB8A-41BE-B685-BCF1AD52D7F1}" presName="bgRect" presStyleLbl="bgShp" presStyleIdx="1" presStyleCnt="2"/>
      <dgm:spPr/>
    </dgm:pt>
    <dgm:pt modelId="{43AFDB8B-829B-440D-AA1B-54B6B9C804EF}" type="pres">
      <dgm:prSet presAssocID="{573DE03C-CB8A-41BE-B685-BCF1AD52D7F1}"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Venn Diagram"/>
        </a:ext>
      </dgm:extLst>
    </dgm:pt>
    <dgm:pt modelId="{29B1F344-0312-4F04-9DF9-2B4A893D0E88}" type="pres">
      <dgm:prSet presAssocID="{573DE03C-CB8A-41BE-B685-BCF1AD52D7F1}" presName="spaceRect" presStyleCnt="0"/>
      <dgm:spPr/>
    </dgm:pt>
    <dgm:pt modelId="{933B0D74-A647-4EC0-8915-984541266435}" type="pres">
      <dgm:prSet presAssocID="{573DE03C-CB8A-41BE-B685-BCF1AD52D7F1}" presName="parTx" presStyleLbl="revTx" presStyleIdx="1" presStyleCnt="2">
        <dgm:presLayoutVars>
          <dgm:chMax val="0"/>
          <dgm:chPref val="0"/>
        </dgm:presLayoutVars>
      </dgm:prSet>
      <dgm:spPr/>
    </dgm:pt>
  </dgm:ptLst>
  <dgm:cxnLst>
    <dgm:cxn modelId="{BEEDBA1C-6B17-4706-89BD-AA5DAFB7DAD2}" srcId="{CB406905-B791-4E1A-8B68-404665159105}" destId="{6C84C652-4873-4943-86AF-70BE3DC4B57F}" srcOrd="0" destOrd="0" parTransId="{DF721BC8-46B4-41E5-92AE-A0D923C2403A}" sibTransId="{E70005CF-1398-4B7C-B71A-0006FA5AA965}"/>
    <dgm:cxn modelId="{3112D952-9FAF-4732-B306-34B071F5256D}" type="presOf" srcId="{CB406905-B791-4E1A-8B68-404665159105}" destId="{644A46A3-60B0-4A0F-8FC6-1E824C858743}" srcOrd="0" destOrd="0" presId="urn:microsoft.com/office/officeart/2018/2/layout/IconVerticalSolidList"/>
    <dgm:cxn modelId="{170D8F77-2700-41BE-B478-ADF86F253142}" type="presOf" srcId="{6C84C652-4873-4943-86AF-70BE3DC4B57F}" destId="{D154A31F-0D8F-4EE5-9723-88FF426FB5C0}" srcOrd="0" destOrd="0" presId="urn:microsoft.com/office/officeart/2018/2/layout/IconVerticalSolidList"/>
    <dgm:cxn modelId="{2587C4C1-C821-42EA-AC05-02972878F764}" type="presOf" srcId="{573DE03C-CB8A-41BE-B685-BCF1AD52D7F1}" destId="{933B0D74-A647-4EC0-8915-984541266435}" srcOrd="0" destOrd="0" presId="urn:microsoft.com/office/officeart/2018/2/layout/IconVerticalSolidList"/>
    <dgm:cxn modelId="{D0303AEB-21F7-4FA0-B5D2-203FC37EBB6C}" srcId="{CB406905-B791-4E1A-8B68-404665159105}" destId="{573DE03C-CB8A-41BE-B685-BCF1AD52D7F1}" srcOrd="1" destOrd="0" parTransId="{39BBBE86-974E-4B31-89D1-2D8B25A6AADD}" sibTransId="{6CF652BB-C2C3-4BC3-9274-91B2258CF5F7}"/>
    <dgm:cxn modelId="{E093BE00-8D80-4785-9C2E-63186E87E1B9}" type="presParOf" srcId="{644A46A3-60B0-4A0F-8FC6-1E824C858743}" destId="{FFB52FF3-7685-448C-81E7-514F7FC61F91}" srcOrd="0" destOrd="0" presId="urn:microsoft.com/office/officeart/2018/2/layout/IconVerticalSolidList"/>
    <dgm:cxn modelId="{527E79A8-5954-4D95-8D11-A01D0184F2FC}" type="presParOf" srcId="{FFB52FF3-7685-448C-81E7-514F7FC61F91}" destId="{85E5974E-EBD4-4521-A523-527A44AC58DE}" srcOrd="0" destOrd="0" presId="urn:microsoft.com/office/officeart/2018/2/layout/IconVerticalSolidList"/>
    <dgm:cxn modelId="{4735E1D0-9C90-415C-84B5-F23D053BBA4E}" type="presParOf" srcId="{FFB52FF3-7685-448C-81E7-514F7FC61F91}" destId="{DB8CC0BC-856E-4D9E-B1D5-8B30A05831F0}" srcOrd="1" destOrd="0" presId="urn:microsoft.com/office/officeart/2018/2/layout/IconVerticalSolidList"/>
    <dgm:cxn modelId="{0B49FE3F-327C-4984-81BA-4AB5285FEE40}" type="presParOf" srcId="{FFB52FF3-7685-448C-81E7-514F7FC61F91}" destId="{0132C57D-3107-450A-A9F4-5C69B525907B}" srcOrd="2" destOrd="0" presId="urn:microsoft.com/office/officeart/2018/2/layout/IconVerticalSolidList"/>
    <dgm:cxn modelId="{2C0607A5-99E5-4384-9B87-9627641EA497}" type="presParOf" srcId="{FFB52FF3-7685-448C-81E7-514F7FC61F91}" destId="{D154A31F-0D8F-4EE5-9723-88FF426FB5C0}" srcOrd="3" destOrd="0" presId="urn:microsoft.com/office/officeart/2018/2/layout/IconVerticalSolidList"/>
    <dgm:cxn modelId="{1C846FA8-0BDE-4A9C-9EBD-6148168E4E66}" type="presParOf" srcId="{644A46A3-60B0-4A0F-8FC6-1E824C858743}" destId="{6A746B3A-49D3-4DED-A3C4-8FE37A50B950}" srcOrd="1" destOrd="0" presId="urn:microsoft.com/office/officeart/2018/2/layout/IconVerticalSolidList"/>
    <dgm:cxn modelId="{04831487-4C00-4D60-A55E-325DD71C8140}" type="presParOf" srcId="{644A46A3-60B0-4A0F-8FC6-1E824C858743}" destId="{D26DEFC2-0764-4329-AB4F-723FC16E3459}" srcOrd="2" destOrd="0" presId="urn:microsoft.com/office/officeart/2018/2/layout/IconVerticalSolidList"/>
    <dgm:cxn modelId="{9C794122-0D5F-4BA1-A027-59DB22824E86}" type="presParOf" srcId="{D26DEFC2-0764-4329-AB4F-723FC16E3459}" destId="{D3A94889-CA46-4ED7-9DBE-E6B6775C1413}" srcOrd="0" destOrd="0" presId="urn:microsoft.com/office/officeart/2018/2/layout/IconVerticalSolidList"/>
    <dgm:cxn modelId="{97EC150F-5E61-48D8-84A9-8B244ADA1253}" type="presParOf" srcId="{D26DEFC2-0764-4329-AB4F-723FC16E3459}" destId="{43AFDB8B-829B-440D-AA1B-54B6B9C804EF}" srcOrd="1" destOrd="0" presId="urn:microsoft.com/office/officeart/2018/2/layout/IconVerticalSolidList"/>
    <dgm:cxn modelId="{BDB10AE9-BE68-45DC-B37F-E89D6FDC94DF}" type="presParOf" srcId="{D26DEFC2-0764-4329-AB4F-723FC16E3459}" destId="{29B1F344-0312-4F04-9DF9-2B4A893D0E88}" srcOrd="2" destOrd="0" presId="urn:microsoft.com/office/officeart/2018/2/layout/IconVerticalSolidList"/>
    <dgm:cxn modelId="{D02B9AE4-D28D-4B5F-8CCE-3C6C296A6523}" type="presParOf" srcId="{D26DEFC2-0764-4329-AB4F-723FC16E3459}" destId="{933B0D74-A647-4EC0-8915-98454126643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1.xml><?xml version="1.0" encoding="utf-8"?>
<dgm:dataModel xmlns:dgm="http://schemas.openxmlformats.org/drawingml/2006/diagram" xmlns:a="http://schemas.openxmlformats.org/drawingml/2006/main">
  <dgm:ptLst>
    <dgm:pt modelId="{E66C092F-E58C-4BBD-A2A7-E04AF88C2115}"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B76F2EBE-613E-4DB7-AFDF-9DDA8C122995}">
      <dgm:prSet/>
      <dgm:spPr/>
      <dgm:t>
        <a:bodyPr/>
        <a:lstStyle/>
        <a:p>
          <a:r>
            <a:rPr lang="en-GB"/>
            <a:t>Complemented or replaced by soft law, by codes of ethics and international guidelines such as the principles developed by the UN Global Compact (Rasche, 2012). </a:t>
          </a:r>
          <a:endParaRPr lang="en-US"/>
        </a:p>
      </dgm:t>
    </dgm:pt>
    <dgm:pt modelId="{4E14D6B1-6683-4C3D-A304-94B74254BD30}" type="parTrans" cxnId="{042396DD-461D-4FCF-88ED-ACA09A8917AE}">
      <dgm:prSet/>
      <dgm:spPr/>
      <dgm:t>
        <a:bodyPr/>
        <a:lstStyle/>
        <a:p>
          <a:endParaRPr lang="en-US"/>
        </a:p>
      </dgm:t>
    </dgm:pt>
    <dgm:pt modelId="{8DF38C51-B049-4804-9D06-40C8328F947A}" type="sibTrans" cxnId="{042396DD-461D-4FCF-88ED-ACA09A8917AE}">
      <dgm:prSet/>
      <dgm:spPr/>
      <dgm:t>
        <a:bodyPr/>
        <a:lstStyle/>
        <a:p>
          <a:endParaRPr lang="en-US"/>
        </a:p>
      </dgm:t>
    </dgm:pt>
    <dgm:pt modelId="{69921241-20E1-4E9F-ACA3-04DB66953486}">
      <dgm:prSet/>
      <dgm:spPr/>
      <dgm:t>
        <a:bodyPr/>
        <a:lstStyle/>
        <a:p>
          <a:r>
            <a:rPr lang="en-GB"/>
            <a:t>Government is not completely on the retreat, but together with corporations and society have started to globally regulate issues (Detomasi, 2007; Kobrin, 2009).</a:t>
          </a:r>
          <a:endParaRPr lang="en-US"/>
        </a:p>
      </dgm:t>
    </dgm:pt>
    <dgm:pt modelId="{C7DFCBBB-A8F6-4628-82D2-505629CC1608}" type="parTrans" cxnId="{92E90811-0BD7-4C7F-A62E-6136A7263ACF}">
      <dgm:prSet/>
      <dgm:spPr/>
      <dgm:t>
        <a:bodyPr/>
        <a:lstStyle/>
        <a:p>
          <a:endParaRPr lang="en-US"/>
        </a:p>
      </dgm:t>
    </dgm:pt>
    <dgm:pt modelId="{60AFFF67-6C1B-4FAC-9C44-AD1FACD17C60}" type="sibTrans" cxnId="{92E90811-0BD7-4C7F-A62E-6136A7263ACF}">
      <dgm:prSet/>
      <dgm:spPr/>
      <dgm:t>
        <a:bodyPr/>
        <a:lstStyle/>
        <a:p>
          <a:endParaRPr lang="en-US"/>
        </a:p>
      </dgm:t>
    </dgm:pt>
    <dgm:pt modelId="{F1C65BB2-4106-EF4C-ABB2-7DFB2A6F3BF0}" type="pres">
      <dgm:prSet presAssocID="{E66C092F-E58C-4BBD-A2A7-E04AF88C2115}" presName="linear" presStyleCnt="0">
        <dgm:presLayoutVars>
          <dgm:animLvl val="lvl"/>
          <dgm:resizeHandles val="exact"/>
        </dgm:presLayoutVars>
      </dgm:prSet>
      <dgm:spPr/>
    </dgm:pt>
    <dgm:pt modelId="{BDC561F8-5F40-814B-8C93-77682D13D582}" type="pres">
      <dgm:prSet presAssocID="{B76F2EBE-613E-4DB7-AFDF-9DDA8C122995}" presName="parentText" presStyleLbl="node1" presStyleIdx="0" presStyleCnt="2">
        <dgm:presLayoutVars>
          <dgm:chMax val="0"/>
          <dgm:bulletEnabled val="1"/>
        </dgm:presLayoutVars>
      </dgm:prSet>
      <dgm:spPr/>
    </dgm:pt>
    <dgm:pt modelId="{83E61026-F1A4-374E-A98A-894B064A2C06}" type="pres">
      <dgm:prSet presAssocID="{8DF38C51-B049-4804-9D06-40C8328F947A}" presName="spacer" presStyleCnt="0"/>
      <dgm:spPr/>
    </dgm:pt>
    <dgm:pt modelId="{E8CEB92E-0DF0-AD4D-BCAF-74561DCCBBDF}" type="pres">
      <dgm:prSet presAssocID="{69921241-20E1-4E9F-ACA3-04DB66953486}" presName="parentText" presStyleLbl="node1" presStyleIdx="1" presStyleCnt="2">
        <dgm:presLayoutVars>
          <dgm:chMax val="0"/>
          <dgm:bulletEnabled val="1"/>
        </dgm:presLayoutVars>
      </dgm:prSet>
      <dgm:spPr/>
    </dgm:pt>
  </dgm:ptLst>
  <dgm:cxnLst>
    <dgm:cxn modelId="{92E90811-0BD7-4C7F-A62E-6136A7263ACF}" srcId="{E66C092F-E58C-4BBD-A2A7-E04AF88C2115}" destId="{69921241-20E1-4E9F-ACA3-04DB66953486}" srcOrd="1" destOrd="0" parTransId="{C7DFCBBB-A8F6-4628-82D2-505629CC1608}" sibTransId="{60AFFF67-6C1B-4FAC-9C44-AD1FACD17C60}"/>
    <dgm:cxn modelId="{B2B2487F-077C-DE44-8C84-4277709043D0}" type="presOf" srcId="{E66C092F-E58C-4BBD-A2A7-E04AF88C2115}" destId="{F1C65BB2-4106-EF4C-ABB2-7DFB2A6F3BF0}" srcOrd="0" destOrd="0" presId="urn:microsoft.com/office/officeart/2005/8/layout/vList2"/>
    <dgm:cxn modelId="{195EB7DA-5790-0047-BBB0-DFF51C774698}" type="presOf" srcId="{B76F2EBE-613E-4DB7-AFDF-9DDA8C122995}" destId="{BDC561F8-5F40-814B-8C93-77682D13D582}" srcOrd="0" destOrd="0" presId="urn:microsoft.com/office/officeart/2005/8/layout/vList2"/>
    <dgm:cxn modelId="{042396DD-461D-4FCF-88ED-ACA09A8917AE}" srcId="{E66C092F-E58C-4BBD-A2A7-E04AF88C2115}" destId="{B76F2EBE-613E-4DB7-AFDF-9DDA8C122995}" srcOrd="0" destOrd="0" parTransId="{4E14D6B1-6683-4C3D-A304-94B74254BD30}" sibTransId="{8DF38C51-B049-4804-9D06-40C8328F947A}"/>
    <dgm:cxn modelId="{E1C676E3-D9B9-2548-BC3F-472A9F0E9B52}" type="presOf" srcId="{69921241-20E1-4E9F-ACA3-04DB66953486}" destId="{E8CEB92E-0DF0-AD4D-BCAF-74561DCCBBDF}" srcOrd="0" destOrd="0" presId="urn:microsoft.com/office/officeart/2005/8/layout/vList2"/>
    <dgm:cxn modelId="{724209A1-B219-0444-8909-98D5204278E6}" type="presParOf" srcId="{F1C65BB2-4106-EF4C-ABB2-7DFB2A6F3BF0}" destId="{BDC561F8-5F40-814B-8C93-77682D13D582}" srcOrd="0" destOrd="0" presId="urn:microsoft.com/office/officeart/2005/8/layout/vList2"/>
    <dgm:cxn modelId="{87205692-B0BA-E94B-B841-1A4A50C1DD03}" type="presParOf" srcId="{F1C65BB2-4106-EF4C-ABB2-7DFB2A6F3BF0}" destId="{83E61026-F1A4-374E-A98A-894B064A2C06}" srcOrd="1" destOrd="0" presId="urn:microsoft.com/office/officeart/2005/8/layout/vList2"/>
    <dgm:cxn modelId="{357EE3E3-EE25-6347-A0C0-83CD9DF3E397}" type="presParOf" srcId="{F1C65BB2-4106-EF4C-ABB2-7DFB2A6F3BF0}" destId="{E8CEB92E-0DF0-AD4D-BCAF-74561DCCBBDF}"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2.xml><?xml version="1.0" encoding="utf-8"?>
<dgm:dataModel xmlns:dgm="http://schemas.openxmlformats.org/drawingml/2006/diagram" xmlns:a="http://schemas.openxmlformats.org/drawingml/2006/main">
  <dgm:ptLst>
    <dgm:pt modelId="{91FAAA76-43D1-4166-B527-3B385DE9C5AD}"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E27523F4-B0D4-404A-89DF-57C464DF6BDB}">
      <dgm:prSet/>
      <dgm:spPr/>
      <dgm:t>
        <a:bodyPr/>
        <a:lstStyle/>
        <a:p>
          <a:r>
            <a:rPr lang="en-GB"/>
            <a:t>Difficult for national regulators to define and implement sufficient legislation (Werle &amp; Feick, 2010). </a:t>
          </a:r>
          <a:endParaRPr lang="en-US"/>
        </a:p>
      </dgm:t>
    </dgm:pt>
    <dgm:pt modelId="{53AADC44-36DF-4BEF-BEE4-70F43FBD2A81}" type="parTrans" cxnId="{2E956D67-B250-4819-AF8C-6A3F1BA1B4EE}">
      <dgm:prSet/>
      <dgm:spPr/>
      <dgm:t>
        <a:bodyPr/>
        <a:lstStyle/>
        <a:p>
          <a:endParaRPr lang="en-US"/>
        </a:p>
      </dgm:t>
    </dgm:pt>
    <dgm:pt modelId="{A3764139-7005-4AED-8806-7644F226D50C}" type="sibTrans" cxnId="{2E956D67-B250-4819-AF8C-6A3F1BA1B4EE}">
      <dgm:prSet/>
      <dgm:spPr/>
      <dgm:t>
        <a:bodyPr/>
        <a:lstStyle/>
        <a:p>
          <a:endParaRPr lang="en-US"/>
        </a:p>
      </dgm:t>
    </dgm:pt>
    <dgm:pt modelId="{74A166E1-94A4-426C-9EA5-764876A919C3}">
      <dgm:prSet/>
      <dgm:spPr/>
      <dgm:t>
        <a:bodyPr/>
        <a:lstStyle/>
        <a:p>
          <a:r>
            <a:rPr lang="en-GB"/>
            <a:t>Governments are not giving up their responsibility to regulate technology many governments are currently drawing stricter rules but initiatives for self-regulation are increasingly encouraged, for instance regarding data protection and child privacy (De-Miguel-Molina et al, 2010). </a:t>
          </a:r>
          <a:endParaRPr lang="en-US"/>
        </a:p>
      </dgm:t>
    </dgm:pt>
    <dgm:pt modelId="{58522D0C-701D-4CC3-9D9F-09A59FD49A07}" type="parTrans" cxnId="{3BD87E35-B78C-4158-A723-3F5E230E5BD4}">
      <dgm:prSet/>
      <dgm:spPr/>
      <dgm:t>
        <a:bodyPr/>
        <a:lstStyle/>
        <a:p>
          <a:endParaRPr lang="en-US"/>
        </a:p>
      </dgm:t>
    </dgm:pt>
    <dgm:pt modelId="{2D87B5EB-2F83-47E9-A425-A2EF081E4D05}" type="sibTrans" cxnId="{3BD87E35-B78C-4158-A723-3F5E230E5BD4}">
      <dgm:prSet/>
      <dgm:spPr/>
      <dgm:t>
        <a:bodyPr/>
        <a:lstStyle/>
        <a:p>
          <a:endParaRPr lang="en-US"/>
        </a:p>
      </dgm:t>
    </dgm:pt>
    <dgm:pt modelId="{54F4C034-DF31-1848-AF35-F766CC4999C6}" type="pres">
      <dgm:prSet presAssocID="{91FAAA76-43D1-4166-B527-3B385DE9C5AD}" presName="linear" presStyleCnt="0">
        <dgm:presLayoutVars>
          <dgm:animLvl val="lvl"/>
          <dgm:resizeHandles val="exact"/>
        </dgm:presLayoutVars>
      </dgm:prSet>
      <dgm:spPr/>
    </dgm:pt>
    <dgm:pt modelId="{D6EA9F38-3112-0846-8850-12178CBA2B7F}" type="pres">
      <dgm:prSet presAssocID="{E27523F4-B0D4-404A-89DF-57C464DF6BDB}" presName="parentText" presStyleLbl="node1" presStyleIdx="0" presStyleCnt="2">
        <dgm:presLayoutVars>
          <dgm:chMax val="0"/>
          <dgm:bulletEnabled val="1"/>
        </dgm:presLayoutVars>
      </dgm:prSet>
      <dgm:spPr/>
    </dgm:pt>
    <dgm:pt modelId="{B8EB1C40-7620-3741-B15B-3E79900EE275}" type="pres">
      <dgm:prSet presAssocID="{A3764139-7005-4AED-8806-7644F226D50C}" presName="spacer" presStyleCnt="0"/>
      <dgm:spPr/>
    </dgm:pt>
    <dgm:pt modelId="{261AE56E-F756-4B42-A768-BDBF9B1F8C01}" type="pres">
      <dgm:prSet presAssocID="{74A166E1-94A4-426C-9EA5-764876A919C3}" presName="parentText" presStyleLbl="node1" presStyleIdx="1" presStyleCnt="2">
        <dgm:presLayoutVars>
          <dgm:chMax val="0"/>
          <dgm:bulletEnabled val="1"/>
        </dgm:presLayoutVars>
      </dgm:prSet>
      <dgm:spPr/>
    </dgm:pt>
  </dgm:ptLst>
  <dgm:cxnLst>
    <dgm:cxn modelId="{3BD87E35-B78C-4158-A723-3F5E230E5BD4}" srcId="{91FAAA76-43D1-4166-B527-3B385DE9C5AD}" destId="{74A166E1-94A4-426C-9EA5-764876A919C3}" srcOrd="1" destOrd="0" parTransId="{58522D0C-701D-4CC3-9D9F-09A59FD49A07}" sibTransId="{2D87B5EB-2F83-47E9-A425-A2EF081E4D05}"/>
    <dgm:cxn modelId="{2E956D67-B250-4819-AF8C-6A3F1BA1B4EE}" srcId="{91FAAA76-43D1-4166-B527-3B385DE9C5AD}" destId="{E27523F4-B0D4-404A-89DF-57C464DF6BDB}" srcOrd="0" destOrd="0" parTransId="{53AADC44-36DF-4BEF-BEE4-70F43FBD2A81}" sibTransId="{A3764139-7005-4AED-8806-7644F226D50C}"/>
    <dgm:cxn modelId="{EDBA1799-4EB4-3847-92D0-09FF99C1FBDB}" type="presOf" srcId="{91FAAA76-43D1-4166-B527-3B385DE9C5AD}" destId="{54F4C034-DF31-1848-AF35-F766CC4999C6}" srcOrd="0" destOrd="0" presId="urn:microsoft.com/office/officeart/2005/8/layout/vList2"/>
    <dgm:cxn modelId="{3448F2A8-603A-8449-B1F4-95B9B2A2098C}" type="presOf" srcId="{E27523F4-B0D4-404A-89DF-57C464DF6BDB}" destId="{D6EA9F38-3112-0846-8850-12178CBA2B7F}" srcOrd="0" destOrd="0" presId="urn:microsoft.com/office/officeart/2005/8/layout/vList2"/>
    <dgm:cxn modelId="{EDC611BB-3776-2F4A-8198-7AB2212729EF}" type="presOf" srcId="{74A166E1-94A4-426C-9EA5-764876A919C3}" destId="{261AE56E-F756-4B42-A768-BDBF9B1F8C01}" srcOrd="0" destOrd="0" presId="urn:microsoft.com/office/officeart/2005/8/layout/vList2"/>
    <dgm:cxn modelId="{A0676824-5840-C844-B0A5-300BEA7A8EE2}" type="presParOf" srcId="{54F4C034-DF31-1848-AF35-F766CC4999C6}" destId="{D6EA9F38-3112-0846-8850-12178CBA2B7F}" srcOrd="0" destOrd="0" presId="urn:microsoft.com/office/officeart/2005/8/layout/vList2"/>
    <dgm:cxn modelId="{E1D0542F-51D3-F04E-BF19-894A05C23640}" type="presParOf" srcId="{54F4C034-DF31-1848-AF35-F766CC4999C6}" destId="{B8EB1C40-7620-3741-B15B-3E79900EE275}" srcOrd="1" destOrd="0" presId="urn:microsoft.com/office/officeart/2005/8/layout/vList2"/>
    <dgm:cxn modelId="{3C10F702-FCAC-4E44-B4B7-079D96DA27DF}" type="presParOf" srcId="{54F4C034-DF31-1848-AF35-F766CC4999C6}" destId="{261AE56E-F756-4B42-A768-BDBF9B1F8C01}"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3.xml><?xml version="1.0" encoding="utf-8"?>
<dgm:dataModel xmlns:dgm="http://schemas.openxmlformats.org/drawingml/2006/diagram" xmlns:a="http://schemas.openxmlformats.org/drawingml/2006/main">
  <dgm:ptLst>
    <dgm:pt modelId="{687C1F2E-E11A-44BA-80B8-66051589EC76}"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DF03900D-40BB-4E21-AFA0-A8D32E59BF16}">
      <dgm:prSet/>
      <dgm:spPr/>
      <dgm:t>
        <a:bodyPr/>
        <a:lstStyle/>
        <a:p>
          <a:r>
            <a:rPr lang="en-GB"/>
            <a:t>Unique characteristics when compared to traditional media forms. </a:t>
          </a:r>
          <a:endParaRPr lang="en-US"/>
        </a:p>
      </dgm:t>
    </dgm:pt>
    <dgm:pt modelId="{EE188E8A-C437-4A2F-9E73-ABC2D28B0338}" type="parTrans" cxnId="{9086A88E-01C2-4EE4-A8A9-6C77B59816C8}">
      <dgm:prSet/>
      <dgm:spPr/>
      <dgm:t>
        <a:bodyPr/>
        <a:lstStyle/>
        <a:p>
          <a:endParaRPr lang="en-US"/>
        </a:p>
      </dgm:t>
    </dgm:pt>
    <dgm:pt modelId="{A3640908-56CC-4728-8149-BF8BA76F2338}" type="sibTrans" cxnId="{9086A88E-01C2-4EE4-A8A9-6C77B59816C8}">
      <dgm:prSet/>
      <dgm:spPr/>
      <dgm:t>
        <a:bodyPr/>
        <a:lstStyle/>
        <a:p>
          <a:endParaRPr lang="en-US"/>
        </a:p>
      </dgm:t>
    </dgm:pt>
    <dgm:pt modelId="{5D6DA264-570E-486C-8C24-F163A106D848}">
      <dgm:prSet/>
      <dgm:spPr/>
      <dgm:t>
        <a:bodyPr/>
        <a:lstStyle/>
        <a:p>
          <a:r>
            <a:rPr lang="en-GB"/>
            <a:t>Its speed  and scope means that once content is published it is available instantaneously, to a potentially global audience. </a:t>
          </a:r>
          <a:endParaRPr lang="en-US"/>
        </a:p>
      </dgm:t>
    </dgm:pt>
    <dgm:pt modelId="{E27404EC-90C4-4340-B424-B186C0942E38}" type="parTrans" cxnId="{4FF67614-49CD-4146-B89C-E61B0D07A829}">
      <dgm:prSet/>
      <dgm:spPr/>
      <dgm:t>
        <a:bodyPr/>
        <a:lstStyle/>
        <a:p>
          <a:endParaRPr lang="en-US"/>
        </a:p>
      </dgm:t>
    </dgm:pt>
    <dgm:pt modelId="{6851F73D-2950-4484-BFE6-996F55C19CB5}" type="sibTrans" cxnId="{4FF67614-49CD-4146-B89C-E61B0D07A829}">
      <dgm:prSet/>
      <dgm:spPr/>
      <dgm:t>
        <a:bodyPr/>
        <a:lstStyle/>
        <a:p>
          <a:endParaRPr lang="en-US"/>
        </a:p>
      </dgm:t>
    </dgm:pt>
    <dgm:pt modelId="{2266229F-AA89-4488-ADD4-F9FBC8052177}">
      <dgm:prSet/>
      <dgm:spPr/>
      <dgm:t>
        <a:bodyPr/>
        <a:lstStyle/>
        <a:p>
          <a:r>
            <a:rPr lang="en-GB"/>
            <a:t>Social media tools tend to be free or available at a very low cost relative to other forms of media and do not require users to have much technical knowledge. </a:t>
          </a:r>
          <a:endParaRPr lang="en-US"/>
        </a:p>
      </dgm:t>
    </dgm:pt>
    <dgm:pt modelId="{85F99FAD-7FA8-46BB-88CD-3B9FD5A1F3EF}" type="parTrans" cxnId="{57FB4E44-60C2-471F-9183-BC584F65DC4F}">
      <dgm:prSet/>
      <dgm:spPr/>
      <dgm:t>
        <a:bodyPr/>
        <a:lstStyle/>
        <a:p>
          <a:endParaRPr lang="en-US"/>
        </a:p>
      </dgm:t>
    </dgm:pt>
    <dgm:pt modelId="{1AA73D96-0E20-4B51-A423-7C69C93C04FE}" type="sibTrans" cxnId="{57FB4E44-60C2-471F-9183-BC584F65DC4F}">
      <dgm:prSet/>
      <dgm:spPr/>
      <dgm:t>
        <a:bodyPr/>
        <a:lstStyle/>
        <a:p>
          <a:endParaRPr lang="en-US"/>
        </a:p>
      </dgm:t>
    </dgm:pt>
    <dgm:pt modelId="{FBC0DA66-20F6-47FD-9FDB-5E6DBBC07597}">
      <dgm:prSet/>
      <dgm:spPr/>
      <dgm:t>
        <a:bodyPr/>
        <a:lstStyle/>
        <a:p>
          <a:r>
            <a:rPr lang="en-GB"/>
            <a:t>This allows larger numbers of individuals to access and publish material than with traditional media forms. </a:t>
          </a:r>
          <a:endParaRPr lang="en-US"/>
        </a:p>
      </dgm:t>
    </dgm:pt>
    <dgm:pt modelId="{0C13A1DB-E1C9-4271-BD6E-32ADEA6CE153}" type="parTrans" cxnId="{4DEFC3B6-BD0B-40C4-BE07-573F2EE707ED}">
      <dgm:prSet/>
      <dgm:spPr/>
      <dgm:t>
        <a:bodyPr/>
        <a:lstStyle/>
        <a:p>
          <a:endParaRPr lang="en-US"/>
        </a:p>
      </dgm:t>
    </dgm:pt>
    <dgm:pt modelId="{E17C4932-6252-4E8E-86E8-FD554239FCCE}" type="sibTrans" cxnId="{4DEFC3B6-BD0B-40C4-BE07-573F2EE707ED}">
      <dgm:prSet/>
      <dgm:spPr/>
      <dgm:t>
        <a:bodyPr/>
        <a:lstStyle/>
        <a:p>
          <a:endParaRPr lang="en-US"/>
        </a:p>
      </dgm:t>
    </dgm:pt>
    <dgm:pt modelId="{ABA89681-9815-4C1C-A6EB-90CB347A90CF}">
      <dgm:prSet/>
      <dgm:spPr/>
      <dgm:t>
        <a:bodyPr/>
        <a:lstStyle/>
        <a:p>
          <a:r>
            <a:rPr lang="en-GB"/>
            <a:t>Social media is usually interactive in a way that traditional media is not, so users can comment on and edit published material, making it difficult to control content. </a:t>
          </a:r>
          <a:endParaRPr lang="en-US"/>
        </a:p>
      </dgm:t>
    </dgm:pt>
    <dgm:pt modelId="{8E10E8BF-C724-468B-BA08-9E6BCDD83288}" type="parTrans" cxnId="{C84A7AB8-983C-49A3-8BD0-6E1E7AC16DE8}">
      <dgm:prSet/>
      <dgm:spPr/>
      <dgm:t>
        <a:bodyPr/>
        <a:lstStyle/>
        <a:p>
          <a:endParaRPr lang="en-US"/>
        </a:p>
      </dgm:t>
    </dgm:pt>
    <dgm:pt modelId="{A643B856-33BE-4556-A573-0FB1CED30634}" type="sibTrans" cxnId="{C84A7AB8-983C-49A3-8BD0-6E1E7AC16DE8}">
      <dgm:prSet/>
      <dgm:spPr/>
      <dgm:t>
        <a:bodyPr/>
        <a:lstStyle/>
        <a:p>
          <a:endParaRPr lang="en-US"/>
        </a:p>
      </dgm:t>
    </dgm:pt>
    <dgm:pt modelId="{6CD85873-D5C5-C346-8D84-F92F59475A8C}" type="pres">
      <dgm:prSet presAssocID="{687C1F2E-E11A-44BA-80B8-66051589EC76}" presName="linear" presStyleCnt="0">
        <dgm:presLayoutVars>
          <dgm:animLvl val="lvl"/>
          <dgm:resizeHandles val="exact"/>
        </dgm:presLayoutVars>
      </dgm:prSet>
      <dgm:spPr/>
    </dgm:pt>
    <dgm:pt modelId="{857B45E7-ECEF-6B45-9FD2-65496F75065C}" type="pres">
      <dgm:prSet presAssocID="{DF03900D-40BB-4E21-AFA0-A8D32E59BF16}" presName="parentText" presStyleLbl="node1" presStyleIdx="0" presStyleCnt="5">
        <dgm:presLayoutVars>
          <dgm:chMax val="0"/>
          <dgm:bulletEnabled val="1"/>
        </dgm:presLayoutVars>
      </dgm:prSet>
      <dgm:spPr/>
    </dgm:pt>
    <dgm:pt modelId="{AF4EC1EE-F8D5-304D-9558-C52D718FED5B}" type="pres">
      <dgm:prSet presAssocID="{A3640908-56CC-4728-8149-BF8BA76F2338}" presName="spacer" presStyleCnt="0"/>
      <dgm:spPr/>
    </dgm:pt>
    <dgm:pt modelId="{E03993A1-273C-614F-9FD4-BBC871DB9260}" type="pres">
      <dgm:prSet presAssocID="{5D6DA264-570E-486C-8C24-F163A106D848}" presName="parentText" presStyleLbl="node1" presStyleIdx="1" presStyleCnt="5">
        <dgm:presLayoutVars>
          <dgm:chMax val="0"/>
          <dgm:bulletEnabled val="1"/>
        </dgm:presLayoutVars>
      </dgm:prSet>
      <dgm:spPr/>
    </dgm:pt>
    <dgm:pt modelId="{E6ABDACC-791A-5243-9EDE-D5B4A21C5F61}" type="pres">
      <dgm:prSet presAssocID="{6851F73D-2950-4484-BFE6-996F55C19CB5}" presName="spacer" presStyleCnt="0"/>
      <dgm:spPr/>
    </dgm:pt>
    <dgm:pt modelId="{2DFC8343-15A9-3E41-878E-AEB675D95F21}" type="pres">
      <dgm:prSet presAssocID="{2266229F-AA89-4488-ADD4-F9FBC8052177}" presName="parentText" presStyleLbl="node1" presStyleIdx="2" presStyleCnt="5">
        <dgm:presLayoutVars>
          <dgm:chMax val="0"/>
          <dgm:bulletEnabled val="1"/>
        </dgm:presLayoutVars>
      </dgm:prSet>
      <dgm:spPr/>
    </dgm:pt>
    <dgm:pt modelId="{6CE85549-B75B-0246-B1BC-D08ACBABCE30}" type="pres">
      <dgm:prSet presAssocID="{1AA73D96-0E20-4B51-A423-7C69C93C04FE}" presName="spacer" presStyleCnt="0"/>
      <dgm:spPr/>
    </dgm:pt>
    <dgm:pt modelId="{B9E7B8DF-BD80-EB4A-935D-74CD2A004EEA}" type="pres">
      <dgm:prSet presAssocID="{FBC0DA66-20F6-47FD-9FDB-5E6DBBC07597}" presName="parentText" presStyleLbl="node1" presStyleIdx="3" presStyleCnt="5">
        <dgm:presLayoutVars>
          <dgm:chMax val="0"/>
          <dgm:bulletEnabled val="1"/>
        </dgm:presLayoutVars>
      </dgm:prSet>
      <dgm:spPr/>
    </dgm:pt>
    <dgm:pt modelId="{CC1355AD-5B97-6A44-B37F-0176729FCC02}" type="pres">
      <dgm:prSet presAssocID="{E17C4932-6252-4E8E-86E8-FD554239FCCE}" presName="spacer" presStyleCnt="0"/>
      <dgm:spPr/>
    </dgm:pt>
    <dgm:pt modelId="{C2AD440F-CC21-8746-A3CD-622EFB90A3D5}" type="pres">
      <dgm:prSet presAssocID="{ABA89681-9815-4C1C-A6EB-90CB347A90CF}" presName="parentText" presStyleLbl="node1" presStyleIdx="4" presStyleCnt="5">
        <dgm:presLayoutVars>
          <dgm:chMax val="0"/>
          <dgm:bulletEnabled val="1"/>
        </dgm:presLayoutVars>
      </dgm:prSet>
      <dgm:spPr/>
    </dgm:pt>
  </dgm:ptLst>
  <dgm:cxnLst>
    <dgm:cxn modelId="{9D48F109-0927-ED4C-B77B-3743BA71D5DD}" type="presOf" srcId="{2266229F-AA89-4488-ADD4-F9FBC8052177}" destId="{2DFC8343-15A9-3E41-878E-AEB675D95F21}" srcOrd="0" destOrd="0" presId="urn:microsoft.com/office/officeart/2005/8/layout/vList2"/>
    <dgm:cxn modelId="{4FF67614-49CD-4146-B89C-E61B0D07A829}" srcId="{687C1F2E-E11A-44BA-80B8-66051589EC76}" destId="{5D6DA264-570E-486C-8C24-F163A106D848}" srcOrd="1" destOrd="0" parTransId="{E27404EC-90C4-4340-B424-B186C0942E38}" sibTransId="{6851F73D-2950-4484-BFE6-996F55C19CB5}"/>
    <dgm:cxn modelId="{89C14132-12B8-CF4D-A748-3EF85B2FA15C}" type="presOf" srcId="{DF03900D-40BB-4E21-AFA0-A8D32E59BF16}" destId="{857B45E7-ECEF-6B45-9FD2-65496F75065C}" srcOrd="0" destOrd="0" presId="urn:microsoft.com/office/officeart/2005/8/layout/vList2"/>
    <dgm:cxn modelId="{57FB4E44-60C2-471F-9183-BC584F65DC4F}" srcId="{687C1F2E-E11A-44BA-80B8-66051589EC76}" destId="{2266229F-AA89-4488-ADD4-F9FBC8052177}" srcOrd="2" destOrd="0" parTransId="{85F99FAD-7FA8-46BB-88CD-3B9FD5A1F3EF}" sibTransId="{1AA73D96-0E20-4B51-A423-7C69C93C04FE}"/>
    <dgm:cxn modelId="{A14AB059-AAFC-ED49-8DC6-4FA67E0B8AA9}" type="presOf" srcId="{687C1F2E-E11A-44BA-80B8-66051589EC76}" destId="{6CD85873-D5C5-C346-8D84-F92F59475A8C}" srcOrd="0" destOrd="0" presId="urn:microsoft.com/office/officeart/2005/8/layout/vList2"/>
    <dgm:cxn modelId="{D57E4881-9C80-7A4C-82D4-53890162DF54}" type="presOf" srcId="{ABA89681-9815-4C1C-A6EB-90CB347A90CF}" destId="{C2AD440F-CC21-8746-A3CD-622EFB90A3D5}" srcOrd="0" destOrd="0" presId="urn:microsoft.com/office/officeart/2005/8/layout/vList2"/>
    <dgm:cxn modelId="{9086A88E-01C2-4EE4-A8A9-6C77B59816C8}" srcId="{687C1F2E-E11A-44BA-80B8-66051589EC76}" destId="{DF03900D-40BB-4E21-AFA0-A8D32E59BF16}" srcOrd="0" destOrd="0" parTransId="{EE188E8A-C437-4A2F-9E73-ABC2D28B0338}" sibTransId="{A3640908-56CC-4728-8149-BF8BA76F2338}"/>
    <dgm:cxn modelId="{0BB63E95-B7E9-DD4D-A5C2-DDE283E4E8B8}" type="presOf" srcId="{5D6DA264-570E-486C-8C24-F163A106D848}" destId="{E03993A1-273C-614F-9FD4-BBC871DB9260}" srcOrd="0" destOrd="0" presId="urn:microsoft.com/office/officeart/2005/8/layout/vList2"/>
    <dgm:cxn modelId="{6F1DFEA3-0F1A-534B-83F0-5ECCC36EAF6D}" type="presOf" srcId="{FBC0DA66-20F6-47FD-9FDB-5E6DBBC07597}" destId="{B9E7B8DF-BD80-EB4A-935D-74CD2A004EEA}" srcOrd="0" destOrd="0" presId="urn:microsoft.com/office/officeart/2005/8/layout/vList2"/>
    <dgm:cxn modelId="{4DEFC3B6-BD0B-40C4-BE07-573F2EE707ED}" srcId="{687C1F2E-E11A-44BA-80B8-66051589EC76}" destId="{FBC0DA66-20F6-47FD-9FDB-5E6DBBC07597}" srcOrd="3" destOrd="0" parTransId="{0C13A1DB-E1C9-4271-BD6E-32ADEA6CE153}" sibTransId="{E17C4932-6252-4E8E-86E8-FD554239FCCE}"/>
    <dgm:cxn modelId="{C84A7AB8-983C-49A3-8BD0-6E1E7AC16DE8}" srcId="{687C1F2E-E11A-44BA-80B8-66051589EC76}" destId="{ABA89681-9815-4C1C-A6EB-90CB347A90CF}" srcOrd="4" destOrd="0" parTransId="{8E10E8BF-C724-468B-BA08-9E6BCDD83288}" sibTransId="{A643B856-33BE-4556-A573-0FB1CED30634}"/>
    <dgm:cxn modelId="{719B25E8-699C-4843-8F88-CBC2DEDA21CA}" type="presParOf" srcId="{6CD85873-D5C5-C346-8D84-F92F59475A8C}" destId="{857B45E7-ECEF-6B45-9FD2-65496F75065C}" srcOrd="0" destOrd="0" presId="urn:microsoft.com/office/officeart/2005/8/layout/vList2"/>
    <dgm:cxn modelId="{CACC9C05-CCF5-334F-97C2-D5371E3A1238}" type="presParOf" srcId="{6CD85873-D5C5-C346-8D84-F92F59475A8C}" destId="{AF4EC1EE-F8D5-304D-9558-C52D718FED5B}" srcOrd="1" destOrd="0" presId="urn:microsoft.com/office/officeart/2005/8/layout/vList2"/>
    <dgm:cxn modelId="{01235DE3-EE8B-0E4F-86BD-D2FF50E8D3D3}" type="presParOf" srcId="{6CD85873-D5C5-C346-8D84-F92F59475A8C}" destId="{E03993A1-273C-614F-9FD4-BBC871DB9260}" srcOrd="2" destOrd="0" presId="urn:microsoft.com/office/officeart/2005/8/layout/vList2"/>
    <dgm:cxn modelId="{8C41E7AD-17AC-0F4B-BBAD-769C7CA31642}" type="presParOf" srcId="{6CD85873-D5C5-C346-8D84-F92F59475A8C}" destId="{E6ABDACC-791A-5243-9EDE-D5B4A21C5F61}" srcOrd="3" destOrd="0" presId="urn:microsoft.com/office/officeart/2005/8/layout/vList2"/>
    <dgm:cxn modelId="{C8FF8674-935C-6E4E-A2CD-FE3ACF8CB68F}" type="presParOf" srcId="{6CD85873-D5C5-C346-8D84-F92F59475A8C}" destId="{2DFC8343-15A9-3E41-878E-AEB675D95F21}" srcOrd="4" destOrd="0" presId="urn:microsoft.com/office/officeart/2005/8/layout/vList2"/>
    <dgm:cxn modelId="{ED787C6A-10D2-064F-9A09-453B0BD53A5E}" type="presParOf" srcId="{6CD85873-D5C5-C346-8D84-F92F59475A8C}" destId="{6CE85549-B75B-0246-B1BC-D08ACBABCE30}" srcOrd="5" destOrd="0" presId="urn:microsoft.com/office/officeart/2005/8/layout/vList2"/>
    <dgm:cxn modelId="{B714D453-2382-EC4A-A604-78C9B37E3195}" type="presParOf" srcId="{6CD85873-D5C5-C346-8D84-F92F59475A8C}" destId="{B9E7B8DF-BD80-EB4A-935D-74CD2A004EEA}" srcOrd="6" destOrd="0" presId="urn:microsoft.com/office/officeart/2005/8/layout/vList2"/>
    <dgm:cxn modelId="{58BD3928-ABFB-0842-988A-9ADD3C2A95A8}" type="presParOf" srcId="{6CD85873-D5C5-C346-8D84-F92F59475A8C}" destId="{CC1355AD-5B97-6A44-B37F-0176729FCC02}" srcOrd="7" destOrd="0" presId="urn:microsoft.com/office/officeart/2005/8/layout/vList2"/>
    <dgm:cxn modelId="{B4CC8563-88D6-5C4C-BDE3-D046D80898D6}" type="presParOf" srcId="{6CD85873-D5C5-C346-8D84-F92F59475A8C}" destId="{C2AD440F-CC21-8746-A3CD-622EFB90A3D5}"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4.xml><?xml version="1.0" encoding="utf-8"?>
<dgm:dataModel xmlns:dgm="http://schemas.openxmlformats.org/drawingml/2006/diagram" xmlns:a="http://schemas.openxmlformats.org/drawingml/2006/main">
  <dgm:ptLst>
    <dgm:pt modelId="{938FADBC-549F-4254-988E-4C4E1AD52635}"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E938FFC9-FA43-429B-A4EB-9DAE3AE9A486}">
      <dgm:prSet/>
      <dgm:spPr/>
      <dgm:t>
        <a:bodyPr/>
        <a:lstStyle/>
        <a:p>
          <a:r>
            <a:rPr lang="en-US"/>
            <a:t>Social media blurs private/public boundaries when individuals’ personal information and opinions enter the public domain. </a:t>
          </a:r>
        </a:p>
      </dgm:t>
    </dgm:pt>
    <dgm:pt modelId="{CF298F84-3451-4849-8486-C39DFB653ABD}" type="parTrans" cxnId="{73032AD2-F491-47B8-9108-E25FFC595474}">
      <dgm:prSet/>
      <dgm:spPr/>
      <dgm:t>
        <a:bodyPr/>
        <a:lstStyle/>
        <a:p>
          <a:endParaRPr lang="en-US"/>
        </a:p>
      </dgm:t>
    </dgm:pt>
    <dgm:pt modelId="{ECBFD79A-7254-4B9E-8C99-5C142B7674ED}" type="sibTrans" cxnId="{73032AD2-F491-47B8-9108-E25FFC595474}">
      <dgm:prSet/>
      <dgm:spPr/>
      <dgm:t>
        <a:bodyPr/>
        <a:lstStyle/>
        <a:p>
          <a:endParaRPr lang="en-US"/>
        </a:p>
      </dgm:t>
    </dgm:pt>
    <dgm:pt modelId="{6A890594-54D4-4B55-B4AB-AE5AECE7D082}">
      <dgm:prSet/>
      <dgm:spPr/>
      <dgm:t>
        <a:bodyPr/>
        <a:lstStyle/>
        <a:p>
          <a:r>
            <a:rPr lang="en-US"/>
            <a:t>The boundaries between personal and work life also become blurred as companies make use of social media (originally designed for personal use) for business purposes, and likewise employees access personal sites while at work. </a:t>
          </a:r>
        </a:p>
      </dgm:t>
    </dgm:pt>
    <dgm:pt modelId="{E1DF3BF8-51C9-458F-8950-0851EB49DB28}" type="parTrans" cxnId="{4A43BA23-0581-42C6-858B-27BEA598474E}">
      <dgm:prSet/>
      <dgm:spPr/>
      <dgm:t>
        <a:bodyPr/>
        <a:lstStyle/>
        <a:p>
          <a:endParaRPr lang="en-US"/>
        </a:p>
      </dgm:t>
    </dgm:pt>
    <dgm:pt modelId="{4E116F88-EF74-409B-86F3-ED136D83C24C}" type="sibTrans" cxnId="{4A43BA23-0581-42C6-858B-27BEA598474E}">
      <dgm:prSet/>
      <dgm:spPr/>
      <dgm:t>
        <a:bodyPr/>
        <a:lstStyle/>
        <a:p>
          <a:endParaRPr lang="en-US"/>
        </a:p>
      </dgm:t>
    </dgm:pt>
    <dgm:pt modelId="{2F0B8302-EDCD-426A-BC19-301B584091C7}">
      <dgm:prSet/>
      <dgm:spPr/>
      <dgm:t>
        <a:bodyPr/>
        <a:lstStyle/>
        <a:p>
          <a:r>
            <a:rPr lang="en-US"/>
            <a:t>https://www.dailymail.co.uk/news/article-4441930/Employees-spend-two-hours-shopping-work.html</a:t>
          </a:r>
        </a:p>
      </dgm:t>
    </dgm:pt>
    <dgm:pt modelId="{397126B4-21F6-4C01-8A67-6BA77800B220}" type="parTrans" cxnId="{5086A445-E8A7-4E0B-9307-041BEF41022A}">
      <dgm:prSet/>
      <dgm:spPr/>
      <dgm:t>
        <a:bodyPr/>
        <a:lstStyle/>
        <a:p>
          <a:endParaRPr lang="en-US"/>
        </a:p>
      </dgm:t>
    </dgm:pt>
    <dgm:pt modelId="{7D2A8FC1-018C-4E1E-92EA-20A928424DCC}" type="sibTrans" cxnId="{5086A445-E8A7-4E0B-9307-041BEF41022A}">
      <dgm:prSet/>
      <dgm:spPr/>
      <dgm:t>
        <a:bodyPr/>
        <a:lstStyle/>
        <a:p>
          <a:endParaRPr lang="en-US"/>
        </a:p>
      </dgm:t>
    </dgm:pt>
    <dgm:pt modelId="{F6899B51-E0CD-4B73-BB85-293C66BC5B57}" type="pres">
      <dgm:prSet presAssocID="{938FADBC-549F-4254-988E-4C4E1AD52635}" presName="root" presStyleCnt="0">
        <dgm:presLayoutVars>
          <dgm:dir/>
          <dgm:resizeHandles val="exact"/>
        </dgm:presLayoutVars>
      </dgm:prSet>
      <dgm:spPr/>
    </dgm:pt>
    <dgm:pt modelId="{74212C2E-8DFD-4BF9-A9AF-36FC0C24A08E}" type="pres">
      <dgm:prSet presAssocID="{E938FFC9-FA43-429B-A4EB-9DAE3AE9A486}" presName="compNode" presStyleCnt="0"/>
      <dgm:spPr/>
    </dgm:pt>
    <dgm:pt modelId="{83139F46-BBDF-4147-866F-F14126AC0E8D}" type="pres">
      <dgm:prSet presAssocID="{E938FFC9-FA43-429B-A4EB-9DAE3AE9A486}" presName="bgRect" presStyleLbl="bgShp" presStyleIdx="0" presStyleCnt="3"/>
      <dgm:spPr/>
    </dgm:pt>
    <dgm:pt modelId="{BFA623D5-9414-4292-9472-F89FFCC06EF2}" type="pres">
      <dgm:prSet presAssocID="{E938FFC9-FA43-429B-A4EB-9DAE3AE9A48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 Network"/>
        </a:ext>
      </dgm:extLst>
    </dgm:pt>
    <dgm:pt modelId="{5EBFF2B4-A094-42EA-804C-920EAE6EF839}" type="pres">
      <dgm:prSet presAssocID="{E938FFC9-FA43-429B-A4EB-9DAE3AE9A486}" presName="spaceRect" presStyleCnt="0"/>
      <dgm:spPr/>
    </dgm:pt>
    <dgm:pt modelId="{E0EE7B45-1D77-4527-AF02-618C0FEA7F9F}" type="pres">
      <dgm:prSet presAssocID="{E938FFC9-FA43-429B-A4EB-9DAE3AE9A486}" presName="parTx" presStyleLbl="revTx" presStyleIdx="0" presStyleCnt="3">
        <dgm:presLayoutVars>
          <dgm:chMax val="0"/>
          <dgm:chPref val="0"/>
        </dgm:presLayoutVars>
      </dgm:prSet>
      <dgm:spPr/>
    </dgm:pt>
    <dgm:pt modelId="{FA6BBED4-6223-42DC-AED7-2EACD63CAE4F}" type="pres">
      <dgm:prSet presAssocID="{ECBFD79A-7254-4B9E-8C99-5C142B7674ED}" presName="sibTrans" presStyleCnt="0"/>
      <dgm:spPr/>
    </dgm:pt>
    <dgm:pt modelId="{095A40B0-74C4-49B4-935D-DAFFA16B6597}" type="pres">
      <dgm:prSet presAssocID="{6A890594-54D4-4B55-B4AB-AE5AECE7D082}" presName="compNode" presStyleCnt="0"/>
      <dgm:spPr/>
    </dgm:pt>
    <dgm:pt modelId="{4A2166D5-422B-44D5-84A0-2D2D88C8D0AD}" type="pres">
      <dgm:prSet presAssocID="{6A890594-54D4-4B55-B4AB-AE5AECE7D082}" presName="bgRect" presStyleLbl="bgShp" presStyleIdx="1" presStyleCnt="3"/>
      <dgm:spPr/>
    </dgm:pt>
    <dgm:pt modelId="{C7A58F26-670A-408E-9BF2-0F9448CF77D1}" type="pres">
      <dgm:prSet presAssocID="{6A890594-54D4-4B55-B4AB-AE5AECE7D082}"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nnections"/>
        </a:ext>
      </dgm:extLst>
    </dgm:pt>
    <dgm:pt modelId="{32138086-9F04-46D6-ABC3-403F7B4B67F6}" type="pres">
      <dgm:prSet presAssocID="{6A890594-54D4-4B55-B4AB-AE5AECE7D082}" presName="spaceRect" presStyleCnt="0"/>
      <dgm:spPr/>
    </dgm:pt>
    <dgm:pt modelId="{3D061F5C-3394-4F47-AF63-570C3492D79C}" type="pres">
      <dgm:prSet presAssocID="{6A890594-54D4-4B55-B4AB-AE5AECE7D082}" presName="parTx" presStyleLbl="revTx" presStyleIdx="1" presStyleCnt="3">
        <dgm:presLayoutVars>
          <dgm:chMax val="0"/>
          <dgm:chPref val="0"/>
        </dgm:presLayoutVars>
      </dgm:prSet>
      <dgm:spPr/>
    </dgm:pt>
    <dgm:pt modelId="{B3D8296F-E21D-42C6-95EA-9920108EAD06}" type="pres">
      <dgm:prSet presAssocID="{4E116F88-EF74-409B-86F3-ED136D83C24C}" presName="sibTrans" presStyleCnt="0"/>
      <dgm:spPr/>
    </dgm:pt>
    <dgm:pt modelId="{CC4E5A49-38BB-4B44-97DF-A8661D359A0C}" type="pres">
      <dgm:prSet presAssocID="{2F0B8302-EDCD-426A-BC19-301B584091C7}" presName="compNode" presStyleCnt="0"/>
      <dgm:spPr/>
    </dgm:pt>
    <dgm:pt modelId="{8B430C4D-C486-4D1D-8ECF-904E272773DC}" type="pres">
      <dgm:prSet presAssocID="{2F0B8302-EDCD-426A-BC19-301B584091C7}" presName="bgRect" presStyleLbl="bgShp" presStyleIdx="2" presStyleCnt="3"/>
      <dgm:spPr/>
    </dgm:pt>
    <dgm:pt modelId="{0195CDCE-18D1-4D16-8658-912D90F1528F}" type="pres">
      <dgm:prSet presAssocID="{2F0B8302-EDCD-426A-BC19-301B584091C7}"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arker"/>
        </a:ext>
      </dgm:extLst>
    </dgm:pt>
    <dgm:pt modelId="{8DBFCA83-C9F9-4568-A68C-E4C094A571AB}" type="pres">
      <dgm:prSet presAssocID="{2F0B8302-EDCD-426A-BC19-301B584091C7}" presName="spaceRect" presStyleCnt="0"/>
      <dgm:spPr/>
    </dgm:pt>
    <dgm:pt modelId="{DDB24EA3-E05E-4993-9126-49FF94A62F0A}" type="pres">
      <dgm:prSet presAssocID="{2F0B8302-EDCD-426A-BC19-301B584091C7}" presName="parTx" presStyleLbl="revTx" presStyleIdx="2" presStyleCnt="3">
        <dgm:presLayoutVars>
          <dgm:chMax val="0"/>
          <dgm:chPref val="0"/>
        </dgm:presLayoutVars>
      </dgm:prSet>
      <dgm:spPr/>
    </dgm:pt>
  </dgm:ptLst>
  <dgm:cxnLst>
    <dgm:cxn modelId="{6BC9C712-5152-469E-A312-820907503AB6}" type="presOf" srcId="{938FADBC-549F-4254-988E-4C4E1AD52635}" destId="{F6899B51-E0CD-4B73-BB85-293C66BC5B57}" srcOrd="0" destOrd="0" presId="urn:microsoft.com/office/officeart/2018/2/layout/IconVerticalSolidList"/>
    <dgm:cxn modelId="{A0EC501C-E618-43AF-AD9E-EB634B99D2B2}" type="presOf" srcId="{E938FFC9-FA43-429B-A4EB-9DAE3AE9A486}" destId="{E0EE7B45-1D77-4527-AF02-618C0FEA7F9F}" srcOrd="0" destOrd="0" presId="urn:microsoft.com/office/officeart/2018/2/layout/IconVerticalSolidList"/>
    <dgm:cxn modelId="{4A43BA23-0581-42C6-858B-27BEA598474E}" srcId="{938FADBC-549F-4254-988E-4C4E1AD52635}" destId="{6A890594-54D4-4B55-B4AB-AE5AECE7D082}" srcOrd="1" destOrd="0" parTransId="{E1DF3BF8-51C9-458F-8950-0851EB49DB28}" sibTransId="{4E116F88-EF74-409B-86F3-ED136D83C24C}"/>
    <dgm:cxn modelId="{5086A445-E8A7-4E0B-9307-041BEF41022A}" srcId="{938FADBC-549F-4254-988E-4C4E1AD52635}" destId="{2F0B8302-EDCD-426A-BC19-301B584091C7}" srcOrd="2" destOrd="0" parTransId="{397126B4-21F6-4C01-8A67-6BA77800B220}" sibTransId="{7D2A8FC1-018C-4E1E-92EA-20A928424DCC}"/>
    <dgm:cxn modelId="{F812B148-644F-47A7-940C-D94CDFBA489B}" type="presOf" srcId="{6A890594-54D4-4B55-B4AB-AE5AECE7D082}" destId="{3D061F5C-3394-4F47-AF63-570C3492D79C}" srcOrd="0" destOrd="0" presId="urn:microsoft.com/office/officeart/2018/2/layout/IconVerticalSolidList"/>
    <dgm:cxn modelId="{02835B4B-6520-4BEE-8C8C-B5ED6ABF3AA7}" type="presOf" srcId="{2F0B8302-EDCD-426A-BC19-301B584091C7}" destId="{DDB24EA3-E05E-4993-9126-49FF94A62F0A}" srcOrd="0" destOrd="0" presId="urn:microsoft.com/office/officeart/2018/2/layout/IconVerticalSolidList"/>
    <dgm:cxn modelId="{73032AD2-F491-47B8-9108-E25FFC595474}" srcId="{938FADBC-549F-4254-988E-4C4E1AD52635}" destId="{E938FFC9-FA43-429B-A4EB-9DAE3AE9A486}" srcOrd="0" destOrd="0" parTransId="{CF298F84-3451-4849-8486-C39DFB653ABD}" sibTransId="{ECBFD79A-7254-4B9E-8C99-5C142B7674ED}"/>
    <dgm:cxn modelId="{70868EC6-06C2-4CEC-9037-725C693A0F4E}" type="presParOf" srcId="{F6899B51-E0CD-4B73-BB85-293C66BC5B57}" destId="{74212C2E-8DFD-4BF9-A9AF-36FC0C24A08E}" srcOrd="0" destOrd="0" presId="urn:microsoft.com/office/officeart/2018/2/layout/IconVerticalSolidList"/>
    <dgm:cxn modelId="{77404103-EC82-4F2E-A7A9-A82924A6EEF9}" type="presParOf" srcId="{74212C2E-8DFD-4BF9-A9AF-36FC0C24A08E}" destId="{83139F46-BBDF-4147-866F-F14126AC0E8D}" srcOrd="0" destOrd="0" presId="urn:microsoft.com/office/officeart/2018/2/layout/IconVerticalSolidList"/>
    <dgm:cxn modelId="{E9531910-C1CD-4AE2-ACCF-B0DCD4185E45}" type="presParOf" srcId="{74212C2E-8DFD-4BF9-A9AF-36FC0C24A08E}" destId="{BFA623D5-9414-4292-9472-F89FFCC06EF2}" srcOrd="1" destOrd="0" presId="urn:microsoft.com/office/officeart/2018/2/layout/IconVerticalSolidList"/>
    <dgm:cxn modelId="{9C7D5531-B633-4C4B-94EA-BDC1C891BF0D}" type="presParOf" srcId="{74212C2E-8DFD-4BF9-A9AF-36FC0C24A08E}" destId="{5EBFF2B4-A094-42EA-804C-920EAE6EF839}" srcOrd="2" destOrd="0" presId="urn:microsoft.com/office/officeart/2018/2/layout/IconVerticalSolidList"/>
    <dgm:cxn modelId="{E196C5B0-6E61-4508-B154-04EC192C3A03}" type="presParOf" srcId="{74212C2E-8DFD-4BF9-A9AF-36FC0C24A08E}" destId="{E0EE7B45-1D77-4527-AF02-618C0FEA7F9F}" srcOrd="3" destOrd="0" presId="urn:microsoft.com/office/officeart/2018/2/layout/IconVerticalSolidList"/>
    <dgm:cxn modelId="{C6913F88-D6F3-430D-8C78-7CF177851A3A}" type="presParOf" srcId="{F6899B51-E0CD-4B73-BB85-293C66BC5B57}" destId="{FA6BBED4-6223-42DC-AED7-2EACD63CAE4F}" srcOrd="1" destOrd="0" presId="urn:microsoft.com/office/officeart/2018/2/layout/IconVerticalSolidList"/>
    <dgm:cxn modelId="{E969452D-F022-44FF-8D8A-AA33212EE08B}" type="presParOf" srcId="{F6899B51-E0CD-4B73-BB85-293C66BC5B57}" destId="{095A40B0-74C4-49B4-935D-DAFFA16B6597}" srcOrd="2" destOrd="0" presId="urn:microsoft.com/office/officeart/2018/2/layout/IconVerticalSolidList"/>
    <dgm:cxn modelId="{A492F223-2A4C-4378-911C-A2646723EBC6}" type="presParOf" srcId="{095A40B0-74C4-49B4-935D-DAFFA16B6597}" destId="{4A2166D5-422B-44D5-84A0-2D2D88C8D0AD}" srcOrd="0" destOrd="0" presId="urn:microsoft.com/office/officeart/2018/2/layout/IconVerticalSolidList"/>
    <dgm:cxn modelId="{2508DE12-3348-438F-9C07-4B579FF0496D}" type="presParOf" srcId="{095A40B0-74C4-49B4-935D-DAFFA16B6597}" destId="{C7A58F26-670A-408E-9BF2-0F9448CF77D1}" srcOrd="1" destOrd="0" presId="urn:microsoft.com/office/officeart/2018/2/layout/IconVerticalSolidList"/>
    <dgm:cxn modelId="{92997BB1-28EE-40CD-9B97-DB8AA54CA882}" type="presParOf" srcId="{095A40B0-74C4-49B4-935D-DAFFA16B6597}" destId="{32138086-9F04-46D6-ABC3-403F7B4B67F6}" srcOrd="2" destOrd="0" presId="urn:microsoft.com/office/officeart/2018/2/layout/IconVerticalSolidList"/>
    <dgm:cxn modelId="{79752FFB-ADBA-471F-8D64-AB08B393FCF8}" type="presParOf" srcId="{095A40B0-74C4-49B4-935D-DAFFA16B6597}" destId="{3D061F5C-3394-4F47-AF63-570C3492D79C}" srcOrd="3" destOrd="0" presId="urn:microsoft.com/office/officeart/2018/2/layout/IconVerticalSolidList"/>
    <dgm:cxn modelId="{69D5ADED-94C8-4884-AF10-4501881FC097}" type="presParOf" srcId="{F6899B51-E0CD-4B73-BB85-293C66BC5B57}" destId="{B3D8296F-E21D-42C6-95EA-9920108EAD06}" srcOrd="3" destOrd="0" presId="urn:microsoft.com/office/officeart/2018/2/layout/IconVerticalSolidList"/>
    <dgm:cxn modelId="{61CA4934-C538-419C-89AC-0517759EBFB6}" type="presParOf" srcId="{F6899B51-E0CD-4B73-BB85-293C66BC5B57}" destId="{CC4E5A49-38BB-4B44-97DF-A8661D359A0C}" srcOrd="4" destOrd="0" presId="urn:microsoft.com/office/officeart/2018/2/layout/IconVerticalSolidList"/>
    <dgm:cxn modelId="{71E3D536-924E-4D6A-B5A7-F936734EFAEF}" type="presParOf" srcId="{CC4E5A49-38BB-4B44-97DF-A8661D359A0C}" destId="{8B430C4D-C486-4D1D-8ECF-904E272773DC}" srcOrd="0" destOrd="0" presId="urn:microsoft.com/office/officeart/2018/2/layout/IconVerticalSolidList"/>
    <dgm:cxn modelId="{A74F015A-0CD6-4351-AEDD-FF27DF78AD5C}" type="presParOf" srcId="{CC4E5A49-38BB-4B44-97DF-A8661D359A0C}" destId="{0195CDCE-18D1-4D16-8658-912D90F1528F}" srcOrd="1" destOrd="0" presId="urn:microsoft.com/office/officeart/2018/2/layout/IconVerticalSolidList"/>
    <dgm:cxn modelId="{AA6B359F-D15F-4E23-A6F6-BFD01297A3E3}" type="presParOf" srcId="{CC4E5A49-38BB-4B44-97DF-A8661D359A0C}" destId="{8DBFCA83-C9F9-4568-A68C-E4C094A571AB}" srcOrd="2" destOrd="0" presId="urn:microsoft.com/office/officeart/2018/2/layout/IconVerticalSolidList"/>
    <dgm:cxn modelId="{51CD9E61-AA4B-4046-9F29-7D0AEE97D615}" type="presParOf" srcId="{CC4E5A49-38BB-4B44-97DF-A8661D359A0C}" destId="{DDB24EA3-E05E-4993-9126-49FF94A62F0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5.xml><?xml version="1.0" encoding="utf-8"?>
<dgm:dataModel xmlns:dgm="http://schemas.openxmlformats.org/drawingml/2006/diagram" xmlns:a="http://schemas.openxmlformats.org/drawingml/2006/main">
  <dgm:ptLst>
    <dgm:pt modelId="{2154E341-8BCF-4A53-BD70-7E61CF3C9EF9}"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0E4BE967-1C01-40A7-A033-4603FFD4DDDF}">
      <dgm:prSet/>
      <dgm:spPr/>
      <dgm:t>
        <a:bodyPr/>
        <a:lstStyle/>
        <a:p>
          <a:r>
            <a:rPr lang="en-US"/>
            <a:t>‘Cyber bullying more harmful’</a:t>
          </a:r>
        </a:p>
      </dgm:t>
    </dgm:pt>
    <dgm:pt modelId="{17D0BCA4-D443-4495-AE45-9ED7C29C79B0}" type="parTrans" cxnId="{01E2FDEB-0437-4348-8F2F-662F8B2DD789}">
      <dgm:prSet/>
      <dgm:spPr/>
      <dgm:t>
        <a:bodyPr/>
        <a:lstStyle/>
        <a:p>
          <a:endParaRPr lang="en-US"/>
        </a:p>
      </dgm:t>
    </dgm:pt>
    <dgm:pt modelId="{725D3088-1D02-4952-84AF-8EFD8DB51EFA}" type="sibTrans" cxnId="{01E2FDEB-0437-4348-8F2F-662F8B2DD789}">
      <dgm:prSet/>
      <dgm:spPr/>
      <dgm:t>
        <a:bodyPr/>
        <a:lstStyle/>
        <a:p>
          <a:endParaRPr lang="en-US"/>
        </a:p>
      </dgm:t>
    </dgm:pt>
    <dgm:pt modelId="{A082C2E4-FCEB-47DC-86A9-FD3AE096CA0D}">
      <dgm:prSet/>
      <dgm:spPr/>
      <dgm:t>
        <a:bodyPr/>
        <a:lstStyle/>
        <a:p>
          <a:r>
            <a:rPr lang="en-US"/>
            <a:t>‘Online monitoring of job candidates raises disturbing questions’</a:t>
          </a:r>
        </a:p>
      </dgm:t>
    </dgm:pt>
    <dgm:pt modelId="{07AEC276-755C-4C92-A5A9-14B74E371CDC}" type="parTrans" cxnId="{CB098181-A216-4FDF-8C84-F906DBB46920}">
      <dgm:prSet/>
      <dgm:spPr/>
      <dgm:t>
        <a:bodyPr/>
        <a:lstStyle/>
        <a:p>
          <a:endParaRPr lang="en-US"/>
        </a:p>
      </dgm:t>
    </dgm:pt>
    <dgm:pt modelId="{2DC31832-8DC2-4912-A497-69072FE66082}" type="sibTrans" cxnId="{CB098181-A216-4FDF-8C84-F906DBB46920}">
      <dgm:prSet/>
      <dgm:spPr/>
      <dgm:t>
        <a:bodyPr/>
        <a:lstStyle/>
        <a:p>
          <a:endParaRPr lang="en-US"/>
        </a:p>
      </dgm:t>
    </dgm:pt>
    <dgm:pt modelId="{C2822984-730C-4D14-A706-010ED20E18D5}">
      <dgm:prSet/>
      <dgm:spPr/>
      <dgm:t>
        <a:bodyPr/>
        <a:lstStyle/>
        <a:p>
          <a:r>
            <a:rPr lang="en-US"/>
            <a:t>‘Third of firms forced to discipline workers over social media tweets and updates’</a:t>
          </a:r>
        </a:p>
      </dgm:t>
    </dgm:pt>
    <dgm:pt modelId="{BDC5E013-D4A5-4112-A948-B437E97FB4E5}" type="parTrans" cxnId="{1FFB793D-6118-433D-8D3B-28D5E0A16516}">
      <dgm:prSet/>
      <dgm:spPr/>
      <dgm:t>
        <a:bodyPr/>
        <a:lstStyle/>
        <a:p>
          <a:endParaRPr lang="en-US"/>
        </a:p>
      </dgm:t>
    </dgm:pt>
    <dgm:pt modelId="{21B782B8-2F8A-4962-B869-F2D346A0EE35}" type="sibTrans" cxnId="{1FFB793D-6118-433D-8D3B-28D5E0A16516}">
      <dgm:prSet/>
      <dgm:spPr/>
      <dgm:t>
        <a:bodyPr/>
        <a:lstStyle/>
        <a:p>
          <a:endParaRPr lang="en-US"/>
        </a:p>
      </dgm:t>
    </dgm:pt>
    <dgm:pt modelId="{A27BE257-77BA-D048-B143-F029A8CB9ECB}" type="pres">
      <dgm:prSet presAssocID="{2154E341-8BCF-4A53-BD70-7E61CF3C9EF9}" presName="linear" presStyleCnt="0">
        <dgm:presLayoutVars>
          <dgm:animLvl val="lvl"/>
          <dgm:resizeHandles val="exact"/>
        </dgm:presLayoutVars>
      </dgm:prSet>
      <dgm:spPr/>
    </dgm:pt>
    <dgm:pt modelId="{815D807C-9F17-4E43-A36D-9BD942BAD05E}" type="pres">
      <dgm:prSet presAssocID="{0E4BE967-1C01-40A7-A033-4603FFD4DDDF}" presName="parentText" presStyleLbl="node1" presStyleIdx="0" presStyleCnt="3">
        <dgm:presLayoutVars>
          <dgm:chMax val="0"/>
          <dgm:bulletEnabled val="1"/>
        </dgm:presLayoutVars>
      </dgm:prSet>
      <dgm:spPr/>
    </dgm:pt>
    <dgm:pt modelId="{F9D14F79-4C8B-B74D-AA2D-5EDD833DDF5E}" type="pres">
      <dgm:prSet presAssocID="{725D3088-1D02-4952-84AF-8EFD8DB51EFA}" presName="spacer" presStyleCnt="0"/>
      <dgm:spPr/>
    </dgm:pt>
    <dgm:pt modelId="{04676062-023C-C34C-BCC2-15AB29274C1A}" type="pres">
      <dgm:prSet presAssocID="{A082C2E4-FCEB-47DC-86A9-FD3AE096CA0D}" presName="parentText" presStyleLbl="node1" presStyleIdx="1" presStyleCnt="3">
        <dgm:presLayoutVars>
          <dgm:chMax val="0"/>
          <dgm:bulletEnabled val="1"/>
        </dgm:presLayoutVars>
      </dgm:prSet>
      <dgm:spPr/>
    </dgm:pt>
    <dgm:pt modelId="{8533D51E-544F-0140-BA02-427653D6DB5C}" type="pres">
      <dgm:prSet presAssocID="{2DC31832-8DC2-4912-A497-69072FE66082}" presName="spacer" presStyleCnt="0"/>
      <dgm:spPr/>
    </dgm:pt>
    <dgm:pt modelId="{8D62A60E-5BFE-594D-B923-482A25E8975B}" type="pres">
      <dgm:prSet presAssocID="{C2822984-730C-4D14-A706-010ED20E18D5}" presName="parentText" presStyleLbl="node1" presStyleIdx="2" presStyleCnt="3">
        <dgm:presLayoutVars>
          <dgm:chMax val="0"/>
          <dgm:bulletEnabled val="1"/>
        </dgm:presLayoutVars>
      </dgm:prSet>
      <dgm:spPr/>
    </dgm:pt>
  </dgm:ptLst>
  <dgm:cxnLst>
    <dgm:cxn modelId="{1FFB793D-6118-433D-8D3B-28D5E0A16516}" srcId="{2154E341-8BCF-4A53-BD70-7E61CF3C9EF9}" destId="{C2822984-730C-4D14-A706-010ED20E18D5}" srcOrd="2" destOrd="0" parTransId="{BDC5E013-D4A5-4112-A948-B437E97FB4E5}" sibTransId="{21B782B8-2F8A-4962-B869-F2D346A0EE35}"/>
    <dgm:cxn modelId="{9A5EDF65-8C0C-B64A-8549-4D7F93C83B44}" type="presOf" srcId="{C2822984-730C-4D14-A706-010ED20E18D5}" destId="{8D62A60E-5BFE-594D-B923-482A25E8975B}" srcOrd="0" destOrd="0" presId="urn:microsoft.com/office/officeart/2005/8/layout/vList2"/>
    <dgm:cxn modelId="{82F3BD4B-108D-9E47-8F24-2233DDDEA594}" type="presOf" srcId="{0E4BE967-1C01-40A7-A033-4603FFD4DDDF}" destId="{815D807C-9F17-4E43-A36D-9BD942BAD05E}" srcOrd="0" destOrd="0" presId="urn:microsoft.com/office/officeart/2005/8/layout/vList2"/>
    <dgm:cxn modelId="{0C1B3A75-412C-6741-86BB-2B87C7AFD350}" type="presOf" srcId="{2154E341-8BCF-4A53-BD70-7E61CF3C9EF9}" destId="{A27BE257-77BA-D048-B143-F029A8CB9ECB}" srcOrd="0" destOrd="0" presId="urn:microsoft.com/office/officeart/2005/8/layout/vList2"/>
    <dgm:cxn modelId="{CB098181-A216-4FDF-8C84-F906DBB46920}" srcId="{2154E341-8BCF-4A53-BD70-7E61CF3C9EF9}" destId="{A082C2E4-FCEB-47DC-86A9-FD3AE096CA0D}" srcOrd="1" destOrd="0" parTransId="{07AEC276-755C-4C92-A5A9-14B74E371CDC}" sibTransId="{2DC31832-8DC2-4912-A497-69072FE66082}"/>
    <dgm:cxn modelId="{0953D89E-4E76-8347-B952-FF5F7C58BAFD}" type="presOf" srcId="{A082C2E4-FCEB-47DC-86A9-FD3AE096CA0D}" destId="{04676062-023C-C34C-BCC2-15AB29274C1A}" srcOrd="0" destOrd="0" presId="urn:microsoft.com/office/officeart/2005/8/layout/vList2"/>
    <dgm:cxn modelId="{01E2FDEB-0437-4348-8F2F-662F8B2DD789}" srcId="{2154E341-8BCF-4A53-BD70-7E61CF3C9EF9}" destId="{0E4BE967-1C01-40A7-A033-4603FFD4DDDF}" srcOrd="0" destOrd="0" parTransId="{17D0BCA4-D443-4495-AE45-9ED7C29C79B0}" sibTransId="{725D3088-1D02-4952-84AF-8EFD8DB51EFA}"/>
    <dgm:cxn modelId="{8DBF89E6-A60E-8142-8992-B7E095853766}" type="presParOf" srcId="{A27BE257-77BA-D048-B143-F029A8CB9ECB}" destId="{815D807C-9F17-4E43-A36D-9BD942BAD05E}" srcOrd="0" destOrd="0" presId="urn:microsoft.com/office/officeart/2005/8/layout/vList2"/>
    <dgm:cxn modelId="{B1E66CC8-6570-A540-A5F6-F7070DDBC4E4}" type="presParOf" srcId="{A27BE257-77BA-D048-B143-F029A8CB9ECB}" destId="{F9D14F79-4C8B-B74D-AA2D-5EDD833DDF5E}" srcOrd="1" destOrd="0" presId="urn:microsoft.com/office/officeart/2005/8/layout/vList2"/>
    <dgm:cxn modelId="{733C3E63-2123-674D-A430-DB96BFF80735}" type="presParOf" srcId="{A27BE257-77BA-D048-B143-F029A8CB9ECB}" destId="{04676062-023C-C34C-BCC2-15AB29274C1A}" srcOrd="2" destOrd="0" presId="urn:microsoft.com/office/officeart/2005/8/layout/vList2"/>
    <dgm:cxn modelId="{50FDAC26-6088-004E-B850-60632EC14D63}" type="presParOf" srcId="{A27BE257-77BA-D048-B143-F029A8CB9ECB}" destId="{8533D51E-544F-0140-BA02-427653D6DB5C}" srcOrd="3" destOrd="0" presId="urn:microsoft.com/office/officeart/2005/8/layout/vList2"/>
    <dgm:cxn modelId="{E3EAB74C-A769-F949-BB40-B04787D7E349}" type="presParOf" srcId="{A27BE257-77BA-D048-B143-F029A8CB9ECB}" destId="{8D62A60E-5BFE-594D-B923-482A25E8975B}"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6.xml><?xml version="1.0" encoding="utf-8"?>
<dgm:dataModel xmlns:dgm="http://schemas.openxmlformats.org/drawingml/2006/diagram" xmlns:a="http://schemas.openxmlformats.org/drawingml/2006/main">
  <dgm:ptLst>
    <dgm:pt modelId="{89B65B05-12B8-479F-89C6-E3763AC0F02B}"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F645722F-756F-4552-8B0E-9EB212B3AC9F}">
      <dgm:prSet/>
      <dgm:spPr/>
      <dgm:t>
        <a:bodyPr/>
        <a:lstStyle/>
        <a:p>
          <a:r>
            <a:rPr lang="en-US"/>
            <a:t>In March 2011, an employee who was managing content on the  company’s Facebook Fan Page posted offensive comments in response to negative remarks by fans. </a:t>
          </a:r>
        </a:p>
      </dgm:t>
    </dgm:pt>
    <dgm:pt modelId="{5306467C-216A-477E-B9F5-961CFE5CC081}" type="parTrans" cxnId="{444521EA-60DC-4F8D-97E5-DC554A686FB8}">
      <dgm:prSet/>
      <dgm:spPr/>
      <dgm:t>
        <a:bodyPr/>
        <a:lstStyle/>
        <a:p>
          <a:endParaRPr lang="en-US"/>
        </a:p>
      </dgm:t>
    </dgm:pt>
    <dgm:pt modelId="{65B61233-82E6-4FFE-89B9-84DF52315C95}" type="sibTrans" cxnId="{444521EA-60DC-4F8D-97E5-DC554A686FB8}">
      <dgm:prSet/>
      <dgm:spPr/>
      <dgm:t>
        <a:bodyPr/>
        <a:lstStyle/>
        <a:p>
          <a:endParaRPr lang="en-US"/>
        </a:p>
      </dgm:t>
    </dgm:pt>
    <dgm:pt modelId="{AB297D7E-8228-4424-9D9A-CF1F7038C971}">
      <dgm:prSet/>
      <dgm:spPr/>
      <dgm:t>
        <a:bodyPr/>
        <a:lstStyle/>
        <a:p>
          <a:r>
            <a:rPr lang="en-US"/>
            <a:t>The employee’s behaviour violated the company’s business principle of integrity and their commitment to “avoid any conduct that could damage or risk Nestlé or its reputation” and provoked a consumer backlash. </a:t>
          </a:r>
        </a:p>
      </dgm:t>
    </dgm:pt>
    <dgm:pt modelId="{954D90C6-64B9-4C04-9734-3E40BF498601}" type="parTrans" cxnId="{BFFC9D84-0354-4510-9447-E22DC1E69031}">
      <dgm:prSet/>
      <dgm:spPr/>
      <dgm:t>
        <a:bodyPr/>
        <a:lstStyle/>
        <a:p>
          <a:endParaRPr lang="en-US"/>
        </a:p>
      </dgm:t>
    </dgm:pt>
    <dgm:pt modelId="{D21A47E5-917E-4AE7-81AF-92F7F6767D70}" type="sibTrans" cxnId="{BFFC9D84-0354-4510-9447-E22DC1E69031}">
      <dgm:prSet/>
      <dgm:spPr/>
      <dgm:t>
        <a:bodyPr/>
        <a:lstStyle/>
        <a:p>
          <a:endParaRPr lang="en-US"/>
        </a:p>
      </dgm:t>
    </dgm:pt>
    <dgm:pt modelId="{0B539E05-A98A-4DC5-94AC-27B60A3669A2}">
      <dgm:prSet/>
      <dgm:spPr/>
      <dgm:t>
        <a:bodyPr/>
        <a:lstStyle/>
        <a:p>
          <a:r>
            <a:rPr lang="en-US"/>
            <a:t>Amidst calls to boycott Nestlé, members of the general public also joined the Fan Page specifically to criticise the Company.</a:t>
          </a:r>
        </a:p>
      </dgm:t>
    </dgm:pt>
    <dgm:pt modelId="{857159E2-58EC-40EF-A9A6-1BC1115CD05B}" type="parTrans" cxnId="{842EF4F9-BB5B-450B-ABA1-420B0FA5A663}">
      <dgm:prSet/>
      <dgm:spPr/>
      <dgm:t>
        <a:bodyPr/>
        <a:lstStyle/>
        <a:p>
          <a:endParaRPr lang="en-US"/>
        </a:p>
      </dgm:t>
    </dgm:pt>
    <dgm:pt modelId="{70179B79-FBE0-491E-9836-4A8636E3138E}" type="sibTrans" cxnId="{842EF4F9-BB5B-450B-ABA1-420B0FA5A663}">
      <dgm:prSet/>
      <dgm:spPr/>
      <dgm:t>
        <a:bodyPr/>
        <a:lstStyle/>
        <a:p>
          <a:endParaRPr lang="en-US"/>
        </a:p>
      </dgm:t>
    </dgm:pt>
    <dgm:pt modelId="{7CA23210-11A4-3C46-B08D-66D5AD2B238A}" type="pres">
      <dgm:prSet presAssocID="{89B65B05-12B8-479F-89C6-E3763AC0F02B}" presName="linear" presStyleCnt="0">
        <dgm:presLayoutVars>
          <dgm:animLvl val="lvl"/>
          <dgm:resizeHandles val="exact"/>
        </dgm:presLayoutVars>
      </dgm:prSet>
      <dgm:spPr/>
    </dgm:pt>
    <dgm:pt modelId="{CEAF10FF-37CC-B54E-82BA-549EF45E44B2}" type="pres">
      <dgm:prSet presAssocID="{F645722F-756F-4552-8B0E-9EB212B3AC9F}" presName="parentText" presStyleLbl="node1" presStyleIdx="0" presStyleCnt="3">
        <dgm:presLayoutVars>
          <dgm:chMax val="0"/>
          <dgm:bulletEnabled val="1"/>
        </dgm:presLayoutVars>
      </dgm:prSet>
      <dgm:spPr/>
    </dgm:pt>
    <dgm:pt modelId="{73D84B59-C50F-C242-9D66-02DB67CB1C10}" type="pres">
      <dgm:prSet presAssocID="{65B61233-82E6-4FFE-89B9-84DF52315C95}" presName="spacer" presStyleCnt="0"/>
      <dgm:spPr/>
    </dgm:pt>
    <dgm:pt modelId="{C1F64AF6-0750-8744-8ADC-90A5F4E0A06E}" type="pres">
      <dgm:prSet presAssocID="{AB297D7E-8228-4424-9D9A-CF1F7038C971}" presName="parentText" presStyleLbl="node1" presStyleIdx="1" presStyleCnt="3">
        <dgm:presLayoutVars>
          <dgm:chMax val="0"/>
          <dgm:bulletEnabled val="1"/>
        </dgm:presLayoutVars>
      </dgm:prSet>
      <dgm:spPr/>
    </dgm:pt>
    <dgm:pt modelId="{624F38E3-1E12-4643-AFE3-0A1A57DAA73F}" type="pres">
      <dgm:prSet presAssocID="{D21A47E5-917E-4AE7-81AF-92F7F6767D70}" presName="spacer" presStyleCnt="0"/>
      <dgm:spPr/>
    </dgm:pt>
    <dgm:pt modelId="{1312B927-4678-D248-A79E-9D4A61A4B350}" type="pres">
      <dgm:prSet presAssocID="{0B539E05-A98A-4DC5-94AC-27B60A3669A2}" presName="parentText" presStyleLbl="node1" presStyleIdx="2" presStyleCnt="3">
        <dgm:presLayoutVars>
          <dgm:chMax val="0"/>
          <dgm:bulletEnabled val="1"/>
        </dgm:presLayoutVars>
      </dgm:prSet>
      <dgm:spPr/>
    </dgm:pt>
  </dgm:ptLst>
  <dgm:cxnLst>
    <dgm:cxn modelId="{3E2A360E-BC08-A141-A19F-9CBAF86F7FB6}" type="presOf" srcId="{F645722F-756F-4552-8B0E-9EB212B3AC9F}" destId="{CEAF10FF-37CC-B54E-82BA-549EF45E44B2}" srcOrd="0" destOrd="0" presId="urn:microsoft.com/office/officeart/2005/8/layout/vList2"/>
    <dgm:cxn modelId="{367C2741-38FC-C043-B31B-1BA94B71DC62}" type="presOf" srcId="{0B539E05-A98A-4DC5-94AC-27B60A3669A2}" destId="{1312B927-4678-D248-A79E-9D4A61A4B350}" srcOrd="0" destOrd="0" presId="urn:microsoft.com/office/officeart/2005/8/layout/vList2"/>
    <dgm:cxn modelId="{7AF5157B-22EE-6A4A-85C7-423B54FDD892}" type="presOf" srcId="{AB297D7E-8228-4424-9D9A-CF1F7038C971}" destId="{C1F64AF6-0750-8744-8ADC-90A5F4E0A06E}" srcOrd="0" destOrd="0" presId="urn:microsoft.com/office/officeart/2005/8/layout/vList2"/>
    <dgm:cxn modelId="{BFFC9D84-0354-4510-9447-E22DC1E69031}" srcId="{89B65B05-12B8-479F-89C6-E3763AC0F02B}" destId="{AB297D7E-8228-4424-9D9A-CF1F7038C971}" srcOrd="1" destOrd="0" parTransId="{954D90C6-64B9-4C04-9734-3E40BF498601}" sibTransId="{D21A47E5-917E-4AE7-81AF-92F7F6767D70}"/>
    <dgm:cxn modelId="{FED930BD-15D6-BF45-A682-A1F5110C7FEA}" type="presOf" srcId="{89B65B05-12B8-479F-89C6-E3763AC0F02B}" destId="{7CA23210-11A4-3C46-B08D-66D5AD2B238A}" srcOrd="0" destOrd="0" presId="urn:microsoft.com/office/officeart/2005/8/layout/vList2"/>
    <dgm:cxn modelId="{444521EA-60DC-4F8D-97E5-DC554A686FB8}" srcId="{89B65B05-12B8-479F-89C6-E3763AC0F02B}" destId="{F645722F-756F-4552-8B0E-9EB212B3AC9F}" srcOrd="0" destOrd="0" parTransId="{5306467C-216A-477E-B9F5-961CFE5CC081}" sibTransId="{65B61233-82E6-4FFE-89B9-84DF52315C95}"/>
    <dgm:cxn modelId="{842EF4F9-BB5B-450B-ABA1-420B0FA5A663}" srcId="{89B65B05-12B8-479F-89C6-E3763AC0F02B}" destId="{0B539E05-A98A-4DC5-94AC-27B60A3669A2}" srcOrd="2" destOrd="0" parTransId="{857159E2-58EC-40EF-A9A6-1BC1115CD05B}" sibTransId="{70179B79-FBE0-491E-9836-4A8636E3138E}"/>
    <dgm:cxn modelId="{B9C06A34-583B-5346-AF34-FBB1E60C4CF8}" type="presParOf" srcId="{7CA23210-11A4-3C46-B08D-66D5AD2B238A}" destId="{CEAF10FF-37CC-B54E-82BA-549EF45E44B2}" srcOrd="0" destOrd="0" presId="urn:microsoft.com/office/officeart/2005/8/layout/vList2"/>
    <dgm:cxn modelId="{DD5A68C5-5B51-4741-87A9-BFDDA6F944B6}" type="presParOf" srcId="{7CA23210-11A4-3C46-B08D-66D5AD2B238A}" destId="{73D84B59-C50F-C242-9D66-02DB67CB1C10}" srcOrd="1" destOrd="0" presId="urn:microsoft.com/office/officeart/2005/8/layout/vList2"/>
    <dgm:cxn modelId="{35B4C08F-4C2B-5145-B433-792CFD24AD32}" type="presParOf" srcId="{7CA23210-11A4-3C46-B08D-66D5AD2B238A}" destId="{C1F64AF6-0750-8744-8ADC-90A5F4E0A06E}" srcOrd="2" destOrd="0" presId="urn:microsoft.com/office/officeart/2005/8/layout/vList2"/>
    <dgm:cxn modelId="{9E8947F7-E868-964C-82FB-3DE1A3991E94}" type="presParOf" srcId="{7CA23210-11A4-3C46-B08D-66D5AD2B238A}" destId="{624F38E3-1E12-4643-AFE3-0A1A57DAA73F}" srcOrd="3" destOrd="0" presId="urn:microsoft.com/office/officeart/2005/8/layout/vList2"/>
    <dgm:cxn modelId="{D4C6D269-A95A-FF4A-8328-E60033D4B446}" type="presParOf" srcId="{7CA23210-11A4-3C46-B08D-66D5AD2B238A}" destId="{1312B927-4678-D248-A79E-9D4A61A4B350}"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7.xml><?xml version="1.0" encoding="utf-8"?>
<dgm:dataModel xmlns:dgm="http://schemas.openxmlformats.org/drawingml/2006/diagram" xmlns:a="http://schemas.openxmlformats.org/drawingml/2006/main">
  <dgm:ptLst>
    <dgm:pt modelId="{AFFFD862-47F7-4F1C-A5EE-841F4372DE04}"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E2A071AF-BFE0-4401-AE89-7A53EAC2A218}">
      <dgm:prSet/>
      <dgm:spPr/>
      <dgm:t>
        <a:bodyPr/>
        <a:lstStyle/>
        <a:p>
          <a:r>
            <a:rPr lang="en-US"/>
            <a:t>The scope and speed of social media make it an effective medium through which companies market themselves and their products/services. </a:t>
          </a:r>
        </a:p>
      </dgm:t>
    </dgm:pt>
    <dgm:pt modelId="{210D9451-7611-4F9C-B7DE-9D9D5310DB0C}" type="parTrans" cxnId="{1FA9BA2D-2FEC-4917-9E0D-A623E81A14FA}">
      <dgm:prSet/>
      <dgm:spPr/>
      <dgm:t>
        <a:bodyPr/>
        <a:lstStyle/>
        <a:p>
          <a:endParaRPr lang="en-US"/>
        </a:p>
      </dgm:t>
    </dgm:pt>
    <dgm:pt modelId="{F22D11C5-6C07-4FA5-A013-3A5EAF739135}" type="sibTrans" cxnId="{1FA9BA2D-2FEC-4917-9E0D-A623E81A14FA}">
      <dgm:prSet/>
      <dgm:spPr/>
      <dgm:t>
        <a:bodyPr/>
        <a:lstStyle/>
        <a:p>
          <a:endParaRPr lang="en-US"/>
        </a:p>
      </dgm:t>
    </dgm:pt>
    <dgm:pt modelId="{C99E3312-1880-4859-A029-3FACAA4A7450}">
      <dgm:prSet/>
      <dgm:spPr/>
      <dgm:t>
        <a:bodyPr/>
        <a:lstStyle/>
        <a:p>
          <a:r>
            <a:rPr lang="en-US"/>
            <a:t>With any form of marketing, companies have a duty to market responsibly. </a:t>
          </a:r>
        </a:p>
      </dgm:t>
    </dgm:pt>
    <dgm:pt modelId="{17A73FA2-A713-41FF-941C-682E42A7B7AC}" type="parTrans" cxnId="{150E2E85-4ED0-4B12-88E0-1F285497BAFA}">
      <dgm:prSet/>
      <dgm:spPr/>
      <dgm:t>
        <a:bodyPr/>
        <a:lstStyle/>
        <a:p>
          <a:endParaRPr lang="en-US"/>
        </a:p>
      </dgm:t>
    </dgm:pt>
    <dgm:pt modelId="{62072247-2386-4339-8724-76863CAFF8D3}" type="sibTrans" cxnId="{150E2E85-4ED0-4B12-88E0-1F285497BAFA}">
      <dgm:prSet/>
      <dgm:spPr/>
      <dgm:t>
        <a:bodyPr/>
        <a:lstStyle/>
        <a:p>
          <a:endParaRPr lang="en-US"/>
        </a:p>
      </dgm:t>
    </dgm:pt>
    <dgm:pt modelId="{ECC7642F-BCA1-41C3-9AA9-7EC2C44FE62D}">
      <dgm:prSet/>
      <dgm:spPr/>
      <dgm:t>
        <a:bodyPr/>
        <a:lstStyle/>
        <a:p>
          <a:r>
            <a:rPr lang="en-US"/>
            <a:t>The interactive nature of social media provides companies with the ability to engage with customers more directly than other forms of media. </a:t>
          </a:r>
        </a:p>
      </dgm:t>
    </dgm:pt>
    <dgm:pt modelId="{54455B0A-9F9F-42BE-8BE9-61C871BCBD28}" type="parTrans" cxnId="{F2667550-C927-4E74-B837-2C594350836C}">
      <dgm:prSet/>
      <dgm:spPr/>
      <dgm:t>
        <a:bodyPr/>
        <a:lstStyle/>
        <a:p>
          <a:endParaRPr lang="en-US"/>
        </a:p>
      </dgm:t>
    </dgm:pt>
    <dgm:pt modelId="{5420B9A1-8B85-4E67-B713-743C8FAC7D37}" type="sibTrans" cxnId="{F2667550-C927-4E74-B837-2C594350836C}">
      <dgm:prSet/>
      <dgm:spPr/>
      <dgm:t>
        <a:bodyPr/>
        <a:lstStyle/>
        <a:p>
          <a:endParaRPr lang="en-US"/>
        </a:p>
      </dgm:t>
    </dgm:pt>
    <dgm:pt modelId="{95C28A30-40B2-48E2-8DF1-E781ABB7EC99}">
      <dgm:prSet/>
      <dgm:spPr/>
      <dgm:t>
        <a:bodyPr/>
        <a:lstStyle/>
        <a:p>
          <a:r>
            <a:rPr lang="en-US"/>
            <a:t>This poses new ethical challenges.</a:t>
          </a:r>
        </a:p>
      </dgm:t>
    </dgm:pt>
    <dgm:pt modelId="{086AF708-2C7B-4C53-A296-8A6B8F4F1EAA}" type="parTrans" cxnId="{D05C0E47-59DA-4CED-AB6F-FC54B19FD2F0}">
      <dgm:prSet/>
      <dgm:spPr/>
      <dgm:t>
        <a:bodyPr/>
        <a:lstStyle/>
        <a:p>
          <a:endParaRPr lang="en-US"/>
        </a:p>
      </dgm:t>
    </dgm:pt>
    <dgm:pt modelId="{BB92BBD8-7B56-4C66-A280-B3DEE129BFC9}" type="sibTrans" cxnId="{D05C0E47-59DA-4CED-AB6F-FC54B19FD2F0}">
      <dgm:prSet/>
      <dgm:spPr/>
      <dgm:t>
        <a:bodyPr/>
        <a:lstStyle/>
        <a:p>
          <a:endParaRPr lang="en-US"/>
        </a:p>
      </dgm:t>
    </dgm:pt>
    <dgm:pt modelId="{07AD9DF4-D65D-6B45-89E6-599BB99B4B1C}" type="pres">
      <dgm:prSet presAssocID="{AFFFD862-47F7-4F1C-A5EE-841F4372DE04}" presName="vert0" presStyleCnt="0">
        <dgm:presLayoutVars>
          <dgm:dir/>
          <dgm:animOne val="branch"/>
          <dgm:animLvl val="lvl"/>
        </dgm:presLayoutVars>
      </dgm:prSet>
      <dgm:spPr/>
    </dgm:pt>
    <dgm:pt modelId="{3BB50BEE-4BD6-5A43-9CB7-63D2EA7D7393}" type="pres">
      <dgm:prSet presAssocID="{E2A071AF-BFE0-4401-AE89-7A53EAC2A218}" presName="thickLine" presStyleLbl="alignNode1" presStyleIdx="0" presStyleCnt="4"/>
      <dgm:spPr/>
    </dgm:pt>
    <dgm:pt modelId="{CB543E02-19A9-8044-9E93-D39B626C0789}" type="pres">
      <dgm:prSet presAssocID="{E2A071AF-BFE0-4401-AE89-7A53EAC2A218}" presName="horz1" presStyleCnt="0"/>
      <dgm:spPr/>
    </dgm:pt>
    <dgm:pt modelId="{01958A89-D1A5-BC46-B748-FC2DAD4EB7F2}" type="pres">
      <dgm:prSet presAssocID="{E2A071AF-BFE0-4401-AE89-7A53EAC2A218}" presName="tx1" presStyleLbl="revTx" presStyleIdx="0" presStyleCnt="4"/>
      <dgm:spPr/>
    </dgm:pt>
    <dgm:pt modelId="{F6A59F71-A29D-3241-BC96-81467A77B034}" type="pres">
      <dgm:prSet presAssocID="{E2A071AF-BFE0-4401-AE89-7A53EAC2A218}" presName="vert1" presStyleCnt="0"/>
      <dgm:spPr/>
    </dgm:pt>
    <dgm:pt modelId="{748D20F5-4E5E-9240-A24C-CF5C387348A5}" type="pres">
      <dgm:prSet presAssocID="{C99E3312-1880-4859-A029-3FACAA4A7450}" presName="thickLine" presStyleLbl="alignNode1" presStyleIdx="1" presStyleCnt="4"/>
      <dgm:spPr/>
    </dgm:pt>
    <dgm:pt modelId="{0E8442B7-5F4A-2040-80CF-FF9978AB1CC0}" type="pres">
      <dgm:prSet presAssocID="{C99E3312-1880-4859-A029-3FACAA4A7450}" presName="horz1" presStyleCnt="0"/>
      <dgm:spPr/>
    </dgm:pt>
    <dgm:pt modelId="{0DBFA1F1-B6A6-4B46-9701-C43D53F2901E}" type="pres">
      <dgm:prSet presAssocID="{C99E3312-1880-4859-A029-3FACAA4A7450}" presName="tx1" presStyleLbl="revTx" presStyleIdx="1" presStyleCnt="4"/>
      <dgm:spPr/>
    </dgm:pt>
    <dgm:pt modelId="{EDDC60E2-5B1B-3746-B678-29B5F609C647}" type="pres">
      <dgm:prSet presAssocID="{C99E3312-1880-4859-A029-3FACAA4A7450}" presName="vert1" presStyleCnt="0"/>
      <dgm:spPr/>
    </dgm:pt>
    <dgm:pt modelId="{F82F5EC4-C4AE-214C-8C35-EC9CA258CA44}" type="pres">
      <dgm:prSet presAssocID="{ECC7642F-BCA1-41C3-9AA9-7EC2C44FE62D}" presName="thickLine" presStyleLbl="alignNode1" presStyleIdx="2" presStyleCnt="4"/>
      <dgm:spPr/>
    </dgm:pt>
    <dgm:pt modelId="{86915B39-D604-3D41-97B9-AF3E3E2098E3}" type="pres">
      <dgm:prSet presAssocID="{ECC7642F-BCA1-41C3-9AA9-7EC2C44FE62D}" presName="horz1" presStyleCnt="0"/>
      <dgm:spPr/>
    </dgm:pt>
    <dgm:pt modelId="{7220E2D4-69A4-464E-AE57-8993E58A9E4A}" type="pres">
      <dgm:prSet presAssocID="{ECC7642F-BCA1-41C3-9AA9-7EC2C44FE62D}" presName="tx1" presStyleLbl="revTx" presStyleIdx="2" presStyleCnt="4"/>
      <dgm:spPr/>
    </dgm:pt>
    <dgm:pt modelId="{11F56A64-A032-FA41-8963-0AA174C995A2}" type="pres">
      <dgm:prSet presAssocID="{ECC7642F-BCA1-41C3-9AA9-7EC2C44FE62D}" presName="vert1" presStyleCnt="0"/>
      <dgm:spPr/>
    </dgm:pt>
    <dgm:pt modelId="{87DF1DB5-BDB4-0C42-B5A8-056FBAAE9EA5}" type="pres">
      <dgm:prSet presAssocID="{95C28A30-40B2-48E2-8DF1-E781ABB7EC99}" presName="thickLine" presStyleLbl="alignNode1" presStyleIdx="3" presStyleCnt="4"/>
      <dgm:spPr/>
    </dgm:pt>
    <dgm:pt modelId="{DA45489B-B0BB-1541-80B8-5590804BC80B}" type="pres">
      <dgm:prSet presAssocID="{95C28A30-40B2-48E2-8DF1-E781ABB7EC99}" presName="horz1" presStyleCnt="0"/>
      <dgm:spPr/>
    </dgm:pt>
    <dgm:pt modelId="{69AF4006-6B49-9544-AF27-94DFE637E011}" type="pres">
      <dgm:prSet presAssocID="{95C28A30-40B2-48E2-8DF1-E781ABB7EC99}" presName="tx1" presStyleLbl="revTx" presStyleIdx="3" presStyleCnt="4"/>
      <dgm:spPr/>
    </dgm:pt>
    <dgm:pt modelId="{43FFC9EE-99D6-C642-91B9-0F8942BFC9C7}" type="pres">
      <dgm:prSet presAssocID="{95C28A30-40B2-48E2-8DF1-E781ABB7EC99}" presName="vert1" presStyleCnt="0"/>
      <dgm:spPr/>
    </dgm:pt>
  </dgm:ptLst>
  <dgm:cxnLst>
    <dgm:cxn modelId="{85A85F16-BDB4-304E-BD6E-DB116F1AC067}" type="presOf" srcId="{E2A071AF-BFE0-4401-AE89-7A53EAC2A218}" destId="{01958A89-D1A5-BC46-B748-FC2DAD4EB7F2}" srcOrd="0" destOrd="0" presId="urn:microsoft.com/office/officeart/2008/layout/LinedList"/>
    <dgm:cxn modelId="{1FA9BA2D-2FEC-4917-9E0D-A623E81A14FA}" srcId="{AFFFD862-47F7-4F1C-A5EE-841F4372DE04}" destId="{E2A071AF-BFE0-4401-AE89-7A53EAC2A218}" srcOrd="0" destOrd="0" parTransId="{210D9451-7611-4F9C-B7DE-9D9D5310DB0C}" sibTransId="{F22D11C5-6C07-4FA5-A013-3A5EAF739135}"/>
    <dgm:cxn modelId="{04B34E65-8C75-C547-A98F-FE1698947721}" type="presOf" srcId="{ECC7642F-BCA1-41C3-9AA9-7EC2C44FE62D}" destId="{7220E2D4-69A4-464E-AE57-8993E58A9E4A}" srcOrd="0" destOrd="0" presId="urn:microsoft.com/office/officeart/2008/layout/LinedList"/>
    <dgm:cxn modelId="{D05C0E47-59DA-4CED-AB6F-FC54B19FD2F0}" srcId="{AFFFD862-47F7-4F1C-A5EE-841F4372DE04}" destId="{95C28A30-40B2-48E2-8DF1-E781ABB7EC99}" srcOrd="3" destOrd="0" parTransId="{086AF708-2C7B-4C53-A296-8A6B8F4F1EAA}" sibTransId="{BB92BBD8-7B56-4C66-A280-B3DEE129BFC9}"/>
    <dgm:cxn modelId="{F2667550-C927-4E74-B837-2C594350836C}" srcId="{AFFFD862-47F7-4F1C-A5EE-841F4372DE04}" destId="{ECC7642F-BCA1-41C3-9AA9-7EC2C44FE62D}" srcOrd="2" destOrd="0" parTransId="{54455B0A-9F9F-42BE-8BE9-61C871BCBD28}" sibTransId="{5420B9A1-8B85-4E67-B713-743C8FAC7D37}"/>
    <dgm:cxn modelId="{9BD2E459-6F84-BB4A-819D-2F5CC46D7709}" type="presOf" srcId="{AFFFD862-47F7-4F1C-A5EE-841F4372DE04}" destId="{07AD9DF4-D65D-6B45-89E6-599BB99B4B1C}" srcOrd="0" destOrd="0" presId="urn:microsoft.com/office/officeart/2008/layout/LinedList"/>
    <dgm:cxn modelId="{F5917A81-3C43-9444-83FA-8D4D785B8C09}" type="presOf" srcId="{95C28A30-40B2-48E2-8DF1-E781ABB7EC99}" destId="{69AF4006-6B49-9544-AF27-94DFE637E011}" srcOrd="0" destOrd="0" presId="urn:microsoft.com/office/officeart/2008/layout/LinedList"/>
    <dgm:cxn modelId="{150E2E85-4ED0-4B12-88E0-1F285497BAFA}" srcId="{AFFFD862-47F7-4F1C-A5EE-841F4372DE04}" destId="{C99E3312-1880-4859-A029-3FACAA4A7450}" srcOrd="1" destOrd="0" parTransId="{17A73FA2-A713-41FF-941C-682E42A7B7AC}" sibTransId="{62072247-2386-4339-8724-76863CAFF8D3}"/>
    <dgm:cxn modelId="{1A8DDBE1-8088-314F-B275-8831B2A19003}" type="presOf" srcId="{C99E3312-1880-4859-A029-3FACAA4A7450}" destId="{0DBFA1F1-B6A6-4B46-9701-C43D53F2901E}" srcOrd="0" destOrd="0" presId="urn:microsoft.com/office/officeart/2008/layout/LinedList"/>
    <dgm:cxn modelId="{6F20790B-EA93-9841-825B-C2A1FE808B3E}" type="presParOf" srcId="{07AD9DF4-D65D-6B45-89E6-599BB99B4B1C}" destId="{3BB50BEE-4BD6-5A43-9CB7-63D2EA7D7393}" srcOrd="0" destOrd="0" presId="urn:microsoft.com/office/officeart/2008/layout/LinedList"/>
    <dgm:cxn modelId="{DDA09B07-F094-5941-BDCD-73C3F05C254F}" type="presParOf" srcId="{07AD9DF4-D65D-6B45-89E6-599BB99B4B1C}" destId="{CB543E02-19A9-8044-9E93-D39B626C0789}" srcOrd="1" destOrd="0" presId="urn:microsoft.com/office/officeart/2008/layout/LinedList"/>
    <dgm:cxn modelId="{967FE7F3-EF6E-A44A-884D-332DEAF9B263}" type="presParOf" srcId="{CB543E02-19A9-8044-9E93-D39B626C0789}" destId="{01958A89-D1A5-BC46-B748-FC2DAD4EB7F2}" srcOrd="0" destOrd="0" presId="urn:microsoft.com/office/officeart/2008/layout/LinedList"/>
    <dgm:cxn modelId="{3F3D5B29-4F9D-4642-BA24-E08E7623EB46}" type="presParOf" srcId="{CB543E02-19A9-8044-9E93-D39B626C0789}" destId="{F6A59F71-A29D-3241-BC96-81467A77B034}" srcOrd="1" destOrd="0" presId="urn:microsoft.com/office/officeart/2008/layout/LinedList"/>
    <dgm:cxn modelId="{A9F71964-7F1C-FE4B-831F-21530CCA21F6}" type="presParOf" srcId="{07AD9DF4-D65D-6B45-89E6-599BB99B4B1C}" destId="{748D20F5-4E5E-9240-A24C-CF5C387348A5}" srcOrd="2" destOrd="0" presId="urn:microsoft.com/office/officeart/2008/layout/LinedList"/>
    <dgm:cxn modelId="{9912BBFF-EF5A-CB4A-8563-5364013E2164}" type="presParOf" srcId="{07AD9DF4-D65D-6B45-89E6-599BB99B4B1C}" destId="{0E8442B7-5F4A-2040-80CF-FF9978AB1CC0}" srcOrd="3" destOrd="0" presId="urn:microsoft.com/office/officeart/2008/layout/LinedList"/>
    <dgm:cxn modelId="{0C2BB336-241B-4A41-8A49-240C240A5C35}" type="presParOf" srcId="{0E8442B7-5F4A-2040-80CF-FF9978AB1CC0}" destId="{0DBFA1F1-B6A6-4B46-9701-C43D53F2901E}" srcOrd="0" destOrd="0" presId="urn:microsoft.com/office/officeart/2008/layout/LinedList"/>
    <dgm:cxn modelId="{0143598E-0A11-6746-B4B3-6D67D126E74D}" type="presParOf" srcId="{0E8442B7-5F4A-2040-80CF-FF9978AB1CC0}" destId="{EDDC60E2-5B1B-3746-B678-29B5F609C647}" srcOrd="1" destOrd="0" presId="urn:microsoft.com/office/officeart/2008/layout/LinedList"/>
    <dgm:cxn modelId="{915D4D1B-0939-D148-8843-BD1582D68D3A}" type="presParOf" srcId="{07AD9DF4-D65D-6B45-89E6-599BB99B4B1C}" destId="{F82F5EC4-C4AE-214C-8C35-EC9CA258CA44}" srcOrd="4" destOrd="0" presId="urn:microsoft.com/office/officeart/2008/layout/LinedList"/>
    <dgm:cxn modelId="{FF6F8FD1-0AFC-0545-B261-AA5416A35B71}" type="presParOf" srcId="{07AD9DF4-D65D-6B45-89E6-599BB99B4B1C}" destId="{86915B39-D604-3D41-97B9-AF3E3E2098E3}" srcOrd="5" destOrd="0" presId="urn:microsoft.com/office/officeart/2008/layout/LinedList"/>
    <dgm:cxn modelId="{9276291F-2060-4E48-BB19-63FDF542E79C}" type="presParOf" srcId="{86915B39-D604-3D41-97B9-AF3E3E2098E3}" destId="{7220E2D4-69A4-464E-AE57-8993E58A9E4A}" srcOrd="0" destOrd="0" presId="urn:microsoft.com/office/officeart/2008/layout/LinedList"/>
    <dgm:cxn modelId="{C81D8EE2-CFFD-AC48-98E3-C6E08E7D0DD1}" type="presParOf" srcId="{86915B39-D604-3D41-97B9-AF3E3E2098E3}" destId="{11F56A64-A032-FA41-8963-0AA174C995A2}" srcOrd="1" destOrd="0" presId="urn:microsoft.com/office/officeart/2008/layout/LinedList"/>
    <dgm:cxn modelId="{0B972F78-131A-A94F-B0E9-E1DEA78FF457}" type="presParOf" srcId="{07AD9DF4-D65D-6B45-89E6-599BB99B4B1C}" destId="{87DF1DB5-BDB4-0C42-B5A8-056FBAAE9EA5}" srcOrd="6" destOrd="0" presId="urn:microsoft.com/office/officeart/2008/layout/LinedList"/>
    <dgm:cxn modelId="{FD2F5352-DAAD-3C47-A132-F6E211F9F4C0}" type="presParOf" srcId="{07AD9DF4-D65D-6B45-89E6-599BB99B4B1C}" destId="{DA45489B-B0BB-1541-80B8-5590804BC80B}" srcOrd="7" destOrd="0" presId="urn:microsoft.com/office/officeart/2008/layout/LinedList"/>
    <dgm:cxn modelId="{D1712EF0-3B13-4847-855F-9681568C3023}" type="presParOf" srcId="{DA45489B-B0BB-1541-80B8-5590804BC80B}" destId="{69AF4006-6B49-9544-AF27-94DFE637E011}" srcOrd="0" destOrd="0" presId="urn:microsoft.com/office/officeart/2008/layout/LinedList"/>
    <dgm:cxn modelId="{6852DB4D-45A2-9043-9A5B-DED8008DF205}" type="presParOf" srcId="{DA45489B-B0BB-1541-80B8-5590804BC80B}" destId="{43FFC9EE-99D6-C642-91B9-0F8942BFC9C7}"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8.xml><?xml version="1.0" encoding="utf-8"?>
<dgm:dataModel xmlns:dgm="http://schemas.openxmlformats.org/drawingml/2006/diagram" xmlns:a="http://schemas.openxmlformats.org/drawingml/2006/main">
  <dgm:ptLst>
    <dgm:pt modelId="{1970C233-354F-4028-B989-E08B6E325BCE}"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AF4E4D06-1996-44F2-B81A-13DA8B4EE73A}">
      <dgm:prSet/>
      <dgm:spPr/>
      <dgm:t>
        <a:bodyPr/>
        <a:lstStyle/>
        <a:p>
          <a:r>
            <a:rPr lang="en-US"/>
            <a:t>It has become common practice for companies to create profiles on social networking sites to advertise their goods and services. </a:t>
          </a:r>
        </a:p>
      </dgm:t>
    </dgm:pt>
    <dgm:pt modelId="{68830786-0F7F-4DE5-872C-43EFCACC8612}" type="parTrans" cxnId="{105D8525-6B97-4CF7-B414-D043205EB487}">
      <dgm:prSet/>
      <dgm:spPr/>
      <dgm:t>
        <a:bodyPr/>
        <a:lstStyle/>
        <a:p>
          <a:endParaRPr lang="en-US"/>
        </a:p>
      </dgm:t>
    </dgm:pt>
    <dgm:pt modelId="{45EBC134-10B9-434E-8968-F369A3A00502}" type="sibTrans" cxnId="{105D8525-6B97-4CF7-B414-D043205EB487}">
      <dgm:prSet/>
      <dgm:spPr/>
      <dgm:t>
        <a:bodyPr/>
        <a:lstStyle/>
        <a:p>
          <a:endParaRPr lang="en-US"/>
        </a:p>
      </dgm:t>
    </dgm:pt>
    <dgm:pt modelId="{ACB46F41-F226-4381-B900-73142C11AC4A}">
      <dgm:prSet/>
      <dgm:spPr/>
      <dgm:t>
        <a:bodyPr/>
        <a:lstStyle/>
        <a:p>
          <a:r>
            <a:rPr lang="en-US"/>
            <a:t>To avoid misleading consumers, employees can declare that they are representing/have an interest in the company e.g. if writing product reviews.</a:t>
          </a:r>
        </a:p>
      </dgm:t>
    </dgm:pt>
    <dgm:pt modelId="{9A862A68-D059-4DF6-B2BC-70D5A1E07260}" type="parTrans" cxnId="{2DB1A2C4-F6CE-40B2-809A-86FE56E28689}">
      <dgm:prSet/>
      <dgm:spPr/>
      <dgm:t>
        <a:bodyPr/>
        <a:lstStyle/>
        <a:p>
          <a:endParaRPr lang="en-US"/>
        </a:p>
      </dgm:t>
    </dgm:pt>
    <dgm:pt modelId="{CD0CF8ED-8325-40C3-8F05-A59468993717}" type="sibTrans" cxnId="{2DB1A2C4-F6CE-40B2-809A-86FE56E28689}">
      <dgm:prSet/>
      <dgm:spPr/>
      <dgm:t>
        <a:bodyPr/>
        <a:lstStyle/>
        <a:p>
          <a:endParaRPr lang="en-US"/>
        </a:p>
      </dgm:t>
    </dgm:pt>
    <dgm:pt modelId="{AF5F8AF4-8722-4EF9-AC4D-AB6D905FD2C5}">
      <dgm:prSet/>
      <dgm:spPr/>
      <dgm:t>
        <a:bodyPr/>
        <a:lstStyle/>
        <a:p>
          <a:r>
            <a:rPr lang="en-US"/>
            <a:t>A company’s ability to meet fair competition guidelines can be jeopardised by employees using social media on behalf of the company; for example, if an employee, whilst representing the company, takes matters into their own hands and uses social media unethically, to discredit the reputation of their employer’s competitors. </a:t>
          </a:r>
        </a:p>
      </dgm:t>
    </dgm:pt>
    <dgm:pt modelId="{D8798CB7-A2D5-4F5B-B8C3-C2BF0D87ED91}" type="parTrans" cxnId="{6A020E8E-E018-4215-9203-6DD096FD148D}">
      <dgm:prSet/>
      <dgm:spPr/>
      <dgm:t>
        <a:bodyPr/>
        <a:lstStyle/>
        <a:p>
          <a:endParaRPr lang="en-US"/>
        </a:p>
      </dgm:t>
    </dgm:pt>
    <dgm:pt modelId="{3BE033BC-55E9-4328-B40B-F169064F39A1}" type="sibTrans" cxnId="{6A020E8E-E018-4215-9203-6DD096FD148D}">
      <dgm:prSet/>
      <dgm:spPr/>
      <dgm:t>
        <a:bodyPr/>
        <a:lstStyle/>
        <a:p>
          <a:endParaRPr lang="en-US"/>
        </a:p>
      </dgm:t>
    </dgm:pt>
    <dgm:pt modelId="{EF31C0F4-606C-094F-B60C-EEADFC6C116F}" type="pres">
      <dgm:prSet presAssocID="{1970C233-354F-4028-B989-E08B6E325BCE}" presName="linear" presStyleCnt="0">
        <dgm:presLayoutVars>
          <dgm:animLvl val="lvl"/>
          <dgm:resizeHandles val="exact"/>
        </dgm:presLayoutVars>
      </dgm:prSet>
      <dgm:spPr/>
    </dgm:pt>
    <dgm:pt modelId="{D7BFD30C-8FF2-B845-850B-1949AC4EEF35}" type="pres">
      <dgm:prSet presAssocID="{AF4E4D06-1996-44F2-B81A-13DA8B4EE73A}" presName="parentText" presStyleLbl="node1" presStyleIdx="0" presStyleCnt="3">
        <dgm:presLayoutVars>
          <dgm:chMax val="0"/>
          <dgm:bulletEnabled val="1"/>
        </dgm:presLayoutVars>
      </dgm:prSet>
      <dgm:spPr/>
    </dgm:pt>
    <dgm:pt modelId="{53BE7F2D-485A-9449-8276-1FB665F0B4DA}" type="pres">
      <dgm:prSet presAssocID="{45EBC134-10B9-434E-8968-F369A3A00502}" presName="spacer" presStyleCnt="0"/>
      <dgm:spPr/>
    </dgm:pt>
    <dgm:pt modelId="{2C5DD32F-3031-0C44-ACE1-271FC949EED8}" type="pres">
      <dgm:prSet presAssocID="{ACB46F41-F226-4381-B900-73142C11AC4A}" presName="parentText" presStyleLbl="node1" presStyleIdx="1" presStyleCnt="3">
        <dgm:presLayoutVars>
          <dgm:chMax val="0"/>
          <dgm:bulletEnabled val="1"/>
        </dgm:presLayoutVars>
      </dgm:prSet>
      <dgm:spPr/>
    </dgm:pt>
    <dgm:pt modelId="{A6A44949-2DAC-FE4F-8ACC-635E21257BE0}" type="pres">
      <dgm:prSet presAssocID="{CD0CF8ED-8325-40C3-8F05-A59468993717}" presName="spacer" presStyleCnt="0"/>
      <dgm:spPr/>
    </dgm:pt>
    <dgm:pt modelId="{DDAEB32D-0873-594B-AF58-074F171ACCCB}" type="pres">
      <dgm:prSet presAssocID="{AF5F8AF4-8722-4EF9-AC4D-AB6D905FD2C5}" presName="parentText" presStyleLbl="node1" presStyleIdx="2" presStyleCnt="3">
        <dgm:presLayoutVars>
          <dgm:chMax val="0"/>
          <dgm:bulletEnabled val="1"/>
        </dgm:presLayoutVars>
      </dgm:prSet>
      <dgm:spPr/>
    </dgm:pt>
  </dgm:ptLst>
  <dgm:cxnLst>
    <dgm:cxn modelId="{105D8525-6B97-4CF7-B414-D043205EB487}" srcId="{1970C233-354F-4028-B989-E08B6E325BCE}" destId="{AF4E4D06-1996-44F2-B81A-13DA8B4EE73A}" srcOrd="0" destOrd="0" parTransId="{68830786-0F7F-4DE5-872C-43EFCACC8612}" sibTransId="{45EBC134-10B9-434E-8968-F369A3A00502}"/>
    <dgm:cxn modelId="{6A020E8E-E018-4215-9203-6DD096FD148D}" srcId="{1970C233-354F-4028-B989-E08B6E325BCE}" destId="{AF5F8AF4-8722-4EF9-AC4D-AB6D905FD2C5}" srcOrd="2" destOrd="0" parTransId="{D8798CB7-A2D5-4F5B-B8C3-C2BF0D87ED91}" sibTransId="{3BE033BC-55E9-4328-B40B-F169064F39A1}"/>
    <dgm:cxn modelId="{2DB1A2C4-F6CE-40B2-809A-86FE56E28689}" srcId="{1970C233-354F-4028-B989-E08B6E325BCE}" destId="{ACB46F41-F226-4381-B900-73142C11AC4A}" srcOrd="1" destOrd="0" parTransId="{9A862A68-D059-4DF6-B2BC-70D5A1E07260}" sibTransId="{CD0CF8ED-8325-40C3-8F05-A59468993717}"/>
    <dgm:cxn modelId="{BE2739D7-15F6-5346-A7B8-A2FD2D97248C}" type="presOf" srcId="{1970C233-354F-4028-B989-E08B6E325BCE}" destId="{EF31C0F4-606C-094F-B60C-EEADFC6C116F}" srcOrd="0" destOrd="0" presId="urn:microsoft.com/office/officeart/2005/8/layout/vList2"/>
    <dgm:cxn modelId="{5FC6DFE0-8A21-1241-8C89-1D8C760BB750}" type="presOf" srcId="{AF5F8AF4-8722-4EF9-AC4D-AB6D905FD2C5}" destId="{DDAEB32D-0873-594B-AF58-074F171ACCCB}" srcOrd="0" destOrd="0" presId="urn:microsoft.com/office/officeart/2005/8/layout/vList2"/>
    <dgm:cxn modelId="{AFD8F3E2-D1DD-3442-BE43-BA2225996347}" type="presOf" srcId="{ACB46F41-F226-4381-B900-73142C11AC4A}" destId="{2C5DD32F-3031-0C44-ACE1-271FC949EED8}" srcOrd="0" destOrd="0" presId="urn:microsoft.com/office/officeart/2005/8/layout/vList2"/>
    <dgm:cxn modelId="{DFDBC2E9-8C92-3A48-B6AA-820EB15EAA20}" type="presOf" srcId="{AF4E4D06-1996-44F2-B81A-13DA8B4EE73A}" destId="{D7BFD30C-8FF2-B845-850B-1949AC4EEF35}" srcOrd="0" destOrd="0" presId="urn:microsoft.com/office/officeart/2005/8/layout/vList2"/>
    <dgm:cxn modelId="{0B1D36A8-1075-384D-AB96-6E149938ACF8}" type="presParOf" srcId="{EF31C0F4-606C-094F-B60C-EEADFC6C116F}" destId="{D7BFD30C-8FF2-B845-850B-1949AC4EEF35}" srcOrd="0" destOrd="0" presId="urn:microsoft.com/office/officeart/2005/8/layout/vList2"/>
    <dgm:cxn modelId="{176B1537-CDF6-4149-A1B1-579C49F6E244}" type="presParOf" srcId="{EF31C0F4-606C-094F-B60C-EEADFC6C116F}" destId="{53BE7F2D-485A-9449-8276-1FB665F0B4DA}" srcOrd="1" destOrd="0" presId="urn:microsoft.com/office/officeart/2005/8/layout/vList2"/>
    <dgm:cxn modelId="{BB6E962E-9C98-F449-91F8-C6B64D4A1119}" type="presParOf" srcId="{EF31C0F4-606C-094F-B60C-EEADFC6C116F}" destId="{2C5DD32F-3031-0C44-ACE1-271FC949EED8}" srcOrd="2" destOrd="0" presId="urn:microsoft.com/office/officeart/2005/8/layout/vList2"/>
    <dgm:cxn modelId="{22C4BD4B-B188-8544-9338-747D299A0D0C}" type="presParOf" srcId="{EF31C0F4-606C-094F-B60C-EEADFC6C116F}" destId="{A6A44949-2DAC-FE4F-8ACC-635E21257BE0}" srcOrd="3" destOrd="0" presId="urn:microsoft.com/office/officeart/2005/8/layout/vList2"/>
    <dgm:cxn modelId="{AA26130B-E2CF-B74D-A596-9DE4740F70AB}" type="presParOf" srcId="{EF31C0F4-606C-094F-B60C-EEADFC6C116F}" destId="{DDAEB32D-0873-594B-AF58-074F171ACCCB}"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9.xml><?xml version="1.0" encoding="utf-8"?>
<dgm:dataModel xmlns:dgm="http://schemas.openxmlformats.org/drawingml/2006/diagram" xmlns:a="http://schemas.openxmlformats.org/drawingml/2006/main">
  <dgm:ptLst>
    <dgm:pt modelId="{0CA95063-9AFE-4EB4-AEB3-57C0A55B6A0E}"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91D53E98-7F8A-4F32-A4E5-0CD02783C24F}">
      <dgm:prSet/>
      <dgm:spPr/>
      <dgm:t>
        <a:bodyPr/>
        <a:lstStyle/>
        <a:p>
          <a:r>
            <a:rPr lang="en-US"/>
            <a:t>Recruiters and HR professionals found that 64% make use of two or more social networks as part of their assessment practices when recruiting employees. </a:t>
          </a:r>
        </a:p>
      </dgm:t>
    </dgm:pt>
    <dgm:pt modelId="{1B4E1932-C27D-4207-91E4-49E8D2B2D5DE}" type="parTrans" cxnId="{CE818827-077C-41BB-A981-C09C43AA8BDE}">
      <dgm:prSet/>
      <dgm:spPr/>
      <dgm:t>
        <a:bodyPr/>
        <a:lstStyle/>
        <a:p>
          <a:endParaRPr lang="en-US"/>
        </a:p>
      </dgm:t>
    </dgm:pt>
    <dgm:pt modelId="{28D37525-B583-4C9A-B9BD-683A1C8150A1}" type="sibTrans" cxnId="{CE818827-077C-41BB-A981-C09C43AA8BDE}">
      <dgm:prSet/>
      <dgm:spPr/>
      <dgm:t>
        <a:bodyPr/>
        <a:lstStyle/>
        <a:p>
          <a:endParaRPr lang="en-US"/>
        </a:p>
      </dgm:t>
    </dgm:pt>
    <dgm:pt modelId="{0D0A3DF7-AD3D-405F-8E46-25663721BF55}">
      <dgm:prSet/>
      <dgm:spPr/>
      <dgm:t>
        <a:bodyPr/>
        <a:lstStyle/>
        <a:p>
          <a:r>
            <a:rPr lang="en-US"/>
            <a:t>There are also specialist organisations that provide social media employment screening services. </a:t>
          </a:r>
        </a:p>
      </dgm:t>
    </dgm:pt>
    <dgm:pt modelId="{0869D079-213B-4AFE-96F6-579338F4186F}" type="parTrans" cxnId="{0F686BFD-FA5D-4F7C-BC63-3753052D1CA0}">
      <dgm:prSet/>
      <dgm:spPr/>
      <dgm:t>
        <a:bodyPr/>
        <a:lstStyle/>
        <a:p>
          <a:endParaRPr lang="en-US"/>
        </a:p>
      </dgm:t>
    </dgm:pt>
    <dgm:pt modelId="{F5B9FA8B-F12D-480C-913F-AA33B527656B}" type="sibTrans" cxnId="{0F686BFD-FA5D-4F7C-BC63-3753052D1CA0}">
      <dgm:prSet/>
      <dgm:spPr/>
      <dgm:t>
        <a:bodyPr/>
        <a:lstStyle/>
        <a:p>
          <a:endParaRPr lang="en-US"/>
        </a:p>
      </dgm:t>
    </dgm:pt>
    <dgm:pt modelId="{78A8C620-DFC2-4F9D-B4E0-117DBC1046F9}">
      <dgm:prSet/>
      <dgm:spPr/>
      <dgm:t>
        <a:bodyPr/>
        <a:lstStyle/>
        <a:p>
          <a:r>
            <a:rPr lang="en-US"/>
            <a:t>This raises ethical challenges for employers around employees’ right to privacy and fairness. Is it ethical or fair to judge an individual’s ability to fulfill their employee responsibilities based on information about their personal lives, gained from their social media profile? </a:t>
          </a:r>
        </a:p>
      </dgm:t>
    </dgm:pt>
    <dgm:pt modelId="{4CDA59BB-10D8-4B8E-9994-9C1E8CAEAE53}" type="parTrans" cxnId="{81415E5E-1E4F-4A08-97B1-774A2F385DB9}">
      <dgm:prSet/>
      <dgm:spPr/>
      <dgm:t>
        <a:bodyPr/>
        <a:lstStyle/>
        <a:p>
          <a:endParaRPr lang="en-US"/>
        </a:p>
      </dgm:t>
    </dgm:pt>
    <dgm:pt modelId="{D0558D17-3D49-4BE1-A680-ED44678E3138}" type="sibTrans" cxnId="{81415E5E-1E4F-4A08-97B1-774A2F385DB9}">
      <dgm:prSet/>
      <dgm:spPr/>
      <dgm:t>
        <a:bodyPr/>
        <a:lstStyle/>
        <a:p>
          <a:endParaRPr lang="en-US"/>
        </a:p>
      </dgm:t>
    </dgm:pt>
    <dgm:pt modelId="{6D02C8B2-0D69-49B8-84BE-E90F5AF1D478}">
      <dgm:prSet/>
      <dgm:spPr/>
      <dgm:t>
        <a:bodyPr/>
        <a:lstStyle/>
        <a:p>
          <a:r>
            <a:rPr lang="en-US"/>
            <a:t>In some cases, the information may relate to past activities in a job candidate’s personal life.</a:t>
          </a:r>
        </a:p>
      </dgm:t>
    </dgm:pt>
    <dgm:pt modelId="{92A9099E-7E5B-4380-890A-B6F9F1F61FCC}" type="parTrans" cxnId="{ADD84D14-3278-47CD-9B81-B546B30F1CEC}">
      <dgm:prSet/>
      <dgm:spPr/>
      <dgm:t>
        <a:bodyPr/>
        <a:lstStyle/>
        <a:p>
          <a:endParaRPr lang="en-US"/>
        </a:p>
      </dgm:t>
    </dgm:pt>
    <dgm:pt modelId="{6CFF33EF-BD04-4D34-B2E1-6C0741C38FF0}" type="sibTrans" cxnId="{ADD84D14-3278-47CD-9B81-B546B30F1CEC}">
      <dgm:prSet/>
      <dgm:spPr/>
      <dgm:t>
        <a:bodyPr/>
        <a:lstStyle/>
        <a:p>
          <a:endParaRPr lang="en-US"/>
        </a:p>
      </dgm:t>
    </dgm:pt>
    <dgm:pt modelId="{9C0EBB8E-EF56-DC48-905A-D0FF9F1D0DFF}" type="pres">
      <dgm:prSet presAssocID="{0CA95063-9AFE-4EB4-AEB3-57C0A55B6A0E}" presName="linear" presStyleCnt="0">
        <dgm:presLayoutVars>
          <dgm:animLvl val="lvl"/>
          <dgm:resizeHandles val="exact"/>
        </dgm:presLayoutVars>
      </dgm:prSet>
      <dgm:spPr/>
    </dgm:pt>
    <dgm:pt modelId="{B5F20710-F46A-6B42-84C4-312692F22322}" type="pres">
      <dgm:prSet presAssocID="{91D53E98-7F8A-4F32-A4E5-0CD02783C24F}" presName="parentText" presStyleLbl="node1" presStyleIdx="0" presStyleCnt="4">
        <dgm:presLayoutVars>
          <dgm:chMax val="0"/>
          <dgm:bulletEnabled val="1"/>
        </dgm:presLayoutVars>
      </dgm:prSet>
      <dgm:spPr/>
    </dgm:pt>
    <dgm:pt modelId="{1C8F8F9F-F882-1C45-BD9E-62B27FFA5304}" type="pres">
      <dgm:prSet presAssocID="{28D37525-B583-4C9A-B9BD-683A1C8150A1}" presName="spacer" presStyleCnt="0"/>
      <dgm:spPr/>
    </dgm:pt>
    <dgm:pt modelId="{54EF977C-1C9D-3B4D-BC2D-B358A1D52503}" type="pres">
      <dgm:prSet presAssocID="{0D0A3DF7-AD3D-405F-8E46-25663721BF55}" presName="parentText" presStyleLbl="node1" presStyleIdx="1" presStyleCnt="4">
        <dgm:presLayoutVars>
          <dgm:chMax val="0"/>
          <dgm:bulletEnabled val="1"/>
        </dgm:presLayoutVars>
      </dgm:prSet>
      <dgm:spPr/>
    </dgm:pt>
    <dgm:pt modelId="{46D51742-E354-7749-954B-822B4B004124}" type="pres">
      <dgm:prSet presAssocID="{F5B9FA8B-F12D-480C-913F-AA33B527656B}" presName="spacer" presStyleCnt="0"/>
      <dgm:spPr/>
    </dgm:pt>
    <dgm:pt modelId="{2F4AA979-9482-0146-96D7-56A30C3A90D9}" type="pres">
      <dgm:prSet presAssocID="{78A8C620-DFC2-4F9D-B4E0-117DBC1046F9}" presName="parentText" presStyleLbl="node1" presStyleIdx="2" presStyleCnt="4">
        <dgm:presLayoutVars>
          <dgm:chMax val="0"/>
          <dgm:bulletEnabled val="1"/>
        </dgm:presLayoutVars>
      </dgm:prSet>
      <dgm:spPr/>
    </dgm:pt>
    <dgm:pt modelId="{108E53C8-8FE2-2649-9C69-E4072BBE0C1E}" type="pres">
      <dgm:prSet presAssocID="{D0558D17-3D49-4BE1-A680-ED44678E3138}" presName="spacer" presStyleCnt="0"/>
      <dgm:spPr/>
    </dgm:pt>
    <dgm:pt modelId="{C66766A6-8757-DF4A-8613-4AD9925A207E}" type="pres">
      <dgm:prSet presAssocID="{6D02C8B2-0D69-49B8-84BE-E90F5AF1D478}" presName="parentText" presStyleLbl="node1" presStyleIdx="3" presStyleCnt="4">
        <dgm:presLayoutVars>
          <dgm:chMax val="0"/>
          <dgm:bulletEnabled val="1"/>
        </dgm:presLayoutVars>
      </dgm:prSet>
      <dgm:spPr/>
    </dgm:pt>
  </dgm:ptLst>
  <dgm:cxnLst>
    <dgm:cxn modelId="{D842CB07-BDCD-8249-AAD4-BB25F4D5DA27}" type="presOf" srcId="{91D53E98-7F8A-4F32-A4E5-0CD02783C24F}" destId="{B5F20710-F46A-6B42-84C4-312692F22322}" srcOrd="0" destOrd="0" presId="urn:microsoft.com/office/officeart/2005/8/layout/vList2"/>
    <dgm:cxn modelId="{ADD84D14-3278-47CD-9B81-B546B30F1CEC}" srcId="{0CA95063-9AFE-4EB4-AEB3-57C0A55B6A0E}" destId="{6D02C8B2-0D69-49B8-84BE-E90F5AF1D478}" srcOrd="3" destOrd="0" parTransId="{92A9099E-7E5B-4380-890A-B6F9F1F61FCC}" sibTransId="{6CFF33EF-BD04-4D34-B2E1-6C0741C38FF0}"/>
    <dgm:cxn modelId="{CE818827-077C-41BB-A981-C09C43AA8BDE}" srcId="{0CA95063-9AFE-4EB4-AEB3-57C0A55B6A0E}" destId="{91D53E98-7F8A-4F32-A4E5-0CD02783C24F}" srcOrd="0" destOrd="0" parTransId="{1B4E1932-C27D-4207-91E4-49E8D2B2D5DE}" sibTransId="{28D37525-B583-4C9A-B9BD-683A1C8150A1}"/>
    <dgm:cxn modelId="{69C8E232-03F4-E247-9BD9-8B75043B7797}" type="presOf" srcId="{6D02C8B2-0D69-49B8-84BE-E90F5AF1D478}" destId="{C66766A6-8757-DF4A-8613-4AD9925A207E}" srcOrd="0" destOrd="0" presId="urn:microsoft.com/office/officeart/2005/8/layout/vList2"/>
    <dgm:cxn modelId="{052D365D-6E30-E44D-8269-1FA9F0AEA325}" type="presOf" srcId="{0CA95063-9AFE-4EB4-AEB3-57C0A55B6A0E}" destId="{9C0EBB8E-EF56-DC48-905A-D0FF9F1D0DFF}" srcOrd="0" destOrd="0" presId="urn:microsoft.com/office/officeart/2005/8/layout/vList2"/>
    <dgm:cxn modelId="{81415E5E-1E4F-4A08-97B1-774A2F385DB9}" srcId="{0CA95063-9AFE-4EB4-AEB3-57C0A55B6A0E}" destId="{78A8C620-DFC2-4F9D-B4E0-117DBC1046F9}" srcOrd="2" destOrd="0" parTransId="{4CDA59BB-10D8-4B8E-9994-9C1E8CAEAE53}" sibTransId="{D0558D17-3D49-4BE1-A680-ED44678E3138}"/>
    <dgm:cxn modelId="{EF6F92BC-8334-C047-A2D1-7B949061F99E}" type="presOf" srcId="{78A8C620-DFC2-4F9D-B4E0-117DBC1046F9}" destId="{2F4AA979-9482-0146-96D7-56A30C3A90D9}" srcOrd="0" destOrd="0" presId="urn:microsoft.com/office/officeart/2005/8/layout/vList2"/>
    <dgm:cxn modelId="{3A6B2FEC-ED31-4B45-8430-638B74D6981F}" type="presOf" srcId="{0D0A3DF7-AD3D-405F-8E46-25663721BF55}" destId="{54EF977C-1C9D-3B4D-BC2D-B358A1D52503}" srcOrd="0" destOrd="0" presId="urn:microsoft.com/office/officeart/2005/8/layout/vList2"/>
    <dgm:cxn modelId="{0F686BFD-FA5D-4F7C-BC63-3753052D1CA0}" srcId="{0CA95063-9AFE-4EB4-AEB3-57C0A55B6A0E}" destId="{0D0A3DF7-AD3D-405F-8E46-25663721BF55}" srcOrd="1" destOrd="0" parTransId="{0869D079-213B-4AFE-96F6-579338F4186F}" sibTransId="{F5B9FA8B-F12D-480C-913F-AA33B527656B}"/>
    <dgm:cxn modelId="{20501325-FD18-BE49-B6E8-8FB322B71AEB}" type="presParOf" srcId="{9C0EBB8E-EF56-DC48-905A-D0FF9F1D0DFF}" destId="{B5F20710-F46A-6B42-84C4-312692F22322}" srcOrd="0" destOrd="0" presId="urn:microsoft.com/office/officeart/2005/8/layout/vList2"/>
    <dgm:cxn modelId="{279B3EF2-14AC-374C-9CFD-F10184775DE6}" type="presParOf" srcId="{9C0EBB8E-EF56-DC48-905A-D0FF9F1D0DFF}" destId="{1C8F8F9F-F882-1C45-BD9E-62B27FFA5304}" srcOrd="1" destOrd="0" presId="urn:microsoft.com/office/officeart/2005/8/layout/vList2"/>
    <dgm:cxn modelId="{78D45D0C-90DE-9D47-8053-BAAB63A6D912}" type="presParOf" srcId="{9C0EBB8E-EF56-DC48-905A-D0FF9F1D0DFF}" destId="{54EF977C-1C9D-3B4D-BC2D-B358A1D52503}" srcOrd="2" destOrd="0" presId="urn:microsoft.com/office/officeart/2005/8/layout/vList2"/>
    <dgm:cxn modelId="{910FC0B6-0DFA-BA49-A62D-43CA3F529297}" type="presParOf" srcId="{9C0EBB8E-EF56-DC48-905A-D0FF9F1D0DFF}" destId="{46D51742-E354-7749-954B-822B4B004124}" srcOrd="3" destOrd="0" presId="urn:microsoft.com/office/officeart/2005/8/layout/vList2"/>
    <dgm:cxn modelId="{D62DF3C7-C650-3747-98F9-2DEC3C398D5C}" type="presParOf" srcId="{9C0EBB8E-EF56-DC48-905A-D0FF9F1D0DFF}" destId="{2F4AA979-9482-0146-96D7-56A30C3A90D9}" srcOrd="4" destOrd="0" presId="urn:microsoft.com/office/officeart/2005/8/layout/vList2"/>
    <dgm:cxn modelId="{091C802E-909A-1942-9957-6F8474C47C91}" type="presParOf" srcId="{9C0EBB8E-EF56-DC48-905A-D0FF9F1D0DFF}" destId="{108E53C8-8FE2-2649-9C69-E4072BBE0C1E}" srcOrd="5" destOrd="0" presId="urn:microsoft.com/office/officeart/2005/8/layout/vList2"/>
    <dgm:cxn modelId="{B314EE86-2979-5A4D-97BA-9C6FD9A6C38D}" type="presParOf" srcId="{9C0EBB8E-EF56-DC48-905A-D0FF9F1D0DFF}" destId="{C66766A6-8757-DF4A-8613-4AD9925A207E}"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0.xml><?xml version="1.0" encoding="utf-8"?>
<dgm:dataModel xmlns:dgm="http://schemas.openxmlformats.org/drawingml/2006/diagram" xmlns:a="http://schemas.openxmlformats.org/drawingml/2006/main">
  <dgm:ptLst>
    <dgm:pt modelId="{650B18E9-6882-4FAC-974D-150ADCF244E4}"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B40F9931-213B-41EB-99C6-5D30A9171688}">
      <dgm:prSet/>
      <dgm:spPr/>
      <dgm:t>
        <a:bodyPr/>
        <a:lstStyle/>
        <a:p>
          <a:r>
            <a:rPr lang="en-US"/>
            <a:t>An Ethikos article cited a case where an individual was denied a job due to his activities posted online 20 years previously.</a:t>
          </a:r>
        </a:p>
      </dgm:t>
    </dgm:pt>
    <dgm:pt modelId="{FBB33639-AB44-44F7-B99B-66CB4DE11022}" type="parTrans" cxnId="{7D271249-9895-485D-AC90-B39DAF85568B}">
      <dgm:prSet/>
      <dgm:spPr/>
      <dgm:t>
        <a:bodyPr/>
        <a:lstStyle/>
        <a:p>
          <a:endParaRPr lang="en-US"/>
        </a:p>
      </dgm:t>
    </dgm:pt>
    <dgm:pt modelId="{62794546-31C7-4DD8-BA1A-86E67C94C79E}" type="sibTrans" cxnId="{7D271249-9895-485D-AC90-B39DAF85568B}">
      <dgm:prSet/>
      <dgm:spPr/>
      <dgm:t>
        <a:bodyPr/>
        <a:lstStyle/>
        <a:p>
          <a:endParaRPr lang="en-US"/>
        </a:p>
      </dgm:t>
    </dgm:pt>
    <dgm:pt modelId="{07CCEAD4-C533-4FBC-B58D-FE8670385AAE}">
      <dgm:prSet/>
      <dgm:spPr/>
      <dgm:t>
        <a:bodyPr/>
        <a:lstStyle/>
        <a:p>
          <a:r>
            <a:rPr lang="en-US"/>
            <a:t>Where an employer does use social media in recruitment screening/assessment of potential employees, whether this is done directly or outsourced, the company should have a clear policy and be open about it. </a:t>
          </a:r>
        </a:p>
      </dgm:t>
    </dgm:pt>
    <dgm:pt modelId="{AA8732FE-865D-481E-8643-764E333E6884}" type="parTrans" cxnId="{72E08C17-9FF9-4288-ACF5-6D66CD42981A}">
      <dgm:prSet/>
      <dgm:spPr/>
      <dgm:t>
        <a:bodyPr/>
        <a:lstStyle/>
        <a:p>
          <a:endParaRPr lang="en-US"/>
        </a:p>
      </dgm:t>
    </dgm:pt>
    <dgm:pt modelId="{E8DC3AB1-13AC-40EE-A6E6-D52E1060A23D}" type="sibTrans" cxnId="{72E08C17-9FF9-4288-ACF5-6D66CD42981A}">
      <dgm:prSet/>
      <dgm:spPr/>
      <dgm:t>
        <a:bodyPr/>
        <a:lstStyle/>
        <a:p>
          <a:endParaRPr lang="en-US"/>
        </a:p>
      </dgm:t>
    </dgm:pt>
    <dgm:pt modelId="{D9542FCB-8381-4540-87CB-7EDD1AFBB387}">
      <dgm:prSet/>
      <dgm:spPr/>
      <dgm:t>
        <a:bodyPr/>
        <a:lstStyle/>
        <a:p>
          <a:r>
            <a:rPr lang="en-US"/>
            <a:t>Do you agree ?</a:t>
          </a:r>
        </a:p>
      </dgm:t>
    </dgm:pt>
    <dgm:pt modelId="{D9F43F74-B9E1-4DD5-98C7-44013DA99CC3}" type="parTrans" cxnId="{DBD613D7-23A7-44ED-B6F9-D2F40CE39469}">
      <dgm:prSet/>
      <dgm:spPr/>
      <dgm:t>
        <a:bodyPr/>
        <a:lstStyle/>
        <a:p>
          <a:endParaRPr lang="en-US"/>
        </a:p>
      </dgm:t>
    </dgm:pt>
    <dgm:pt modelId="{F50BC724-878D-4D7F-AC35-D283F5BA16C7}" type="sibTrans" cxnId="{DBD613D7-23A7-44ED-B6F9-D2F40CE39469}">
      <dgm:prSet/>
      <dgm:spPr/>
      <dgm:t>
        <a:bodyPr/>
        <a:lstStyle/>
        <a:p>
          <a:endParaRPr lang="en-US"/>
        </a:p>
      </dgm:t>
    </dgm:pt>
    <dgm:pt modelId="{17A9C9CB-5A95-4240-8C3E-3AD9862B3004}" type="pres">
      <dgm:prSet presAssocID="{650B18E9-6882-4FAC-974D-150ADCF244E4}" presName="root" presStyleCnt="0">
        <dgm:presLayoutVars>
          <dgm:dir/>
          <dgm:resizeHandles val="exact"/>
        </dgm:presLayoutVars>
      </dgm:prSet>
      <dgm:spPr/>
    </dgm:pt>
    <dgm:pt modelId="{9E2C7FE1-4C6F-445D-8180-D8F2ED942944}" type="pres">
      <dgm:prSet presAssocID="{B40F9931-213B-41EB-99C6-5D30A9171688}" presName="compNode" presStyleCnt="0"/>
      <dgm:spPr/>
    </dgm:pt>
    <dgm:pt modelId="{C10870FB-17BF-439A-A1FD-8EBBB78795E7}" type="pres">
      <dgm:prSet presAssocID="{B40F9931-213B-41EB-99C6-5D30A9171688}" presName="bgRect" presStyleLbl="bgShp" presStyleIdx="0" presStyleCnt="3"/>
      <dgm:spPr/>
    </dgm:pt>
    <dgm:pt modelId="{1D123CDC-4122-47CB-B965-0EDF6CA39712}" type="pres">
      <dgm:prSet presAssocID="{B40F9931-213B-41EB-99C6-5D30A917168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Quotes"/>
        </a:ext>
      </dgm:extLst>
    </dgm:pt>
    <dgm:pt modelId="{78C9D555-8712-4FD6-B2B9-401CF296228C}" type="pres">
      <dgm:prSet presAssocID="{B40F9931-213B-41EB-99C6-5D30A9171688}" presName="spaceRect" presStyleCnt="0"/>
      <dgm:spPr/>
    </dgm:pt>
    <dgm:pt modelId="{360E46CF-6CCB-42B3-95E7-10EE62E20A1F}" type="pres">
      <dgm:prSet presAssocID="{B40F9931-213B-41EB-99C6-5D30A9171688}" presName="parTx" presStyleLbl="revTx" presStyleIdx="0" presStyleCnt="3">
        <dgm:presLayoutVars>
          <dgm:chMax val="0"/>
          <dgm:chPref val="0"/>
        </dgm:presLayoutVars>
      </dgm:prSet>
      <dgm:spPr/>
    </dgm:pt>
    <dgm:pt modelId="{BE67A65E-E574-4F2D-A4A7-F01BF625763B}" type="pres">
      <dgm:prSet presAssocID="{62794546-31C7-4DD8-BA1A-86E67C94C79E}" presName="sibTrans" presStyleCnt="0"/>
      <dgm:spPr/>
    </dgm:pt>
    <dgm:pt modelId="{B0BA62D5-8DFE-44F0-8981-612A02348354}" type="pres">
      <dgm:prSet presAssocID="{07CCEAD4-C533-4FBC-B58D-FE8670385AAE}" presName="compNode" presStyleCnt="0"/>
      <dgm:spPr/>
    </dgm:pt>
    <dgm:pt modelId="{71180663-8ADE-4B04-A87D-2F5159A9A63D}" type="pres">
      <dgm:prSet presAssocID="{07CCEAD4-C533-4FBC-B58D-FE8670385AAE}" presName="bgRect" presStyleLbl="bgShp" presStyleIdx="1" presStyleCnt="3"/>
      <dgm:spPr/>
    </dgm:pt>
    <dgm:pt modelId="{615C6023-EA85-49A6-8C38-84F6CC9DBC60}" type="pres">
      <dgm:prSet presAssocID="{07CCEAD4-C533-4FBC-B58D-FE8670385AAE}"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Office Worker"/>
        </a:ext>
      </dgm:extLst>
    </dgm:pt>
    <dgm:pt modelId="{95A625BB-C0A5-4254-946E-F38802194F85}" type="pres">
      <dgm:prSet presAssocID="{07CCEAD4-C533-4FBC-B58D-FE8670385AAE}" presName="spaceRect" presStyleCnt="0"/>
      <dgm:spPr/>
    </dgm:pt>
    <dgm:pt modelId="{5C640709-514D-4539-B8FC-F692A0666DDA}" type="pres">
      <dgm:prSet presAssocID="{07CCEAD4-C533-4FBC-B58D-FE8670385AAE}" presName="parTx" presStyleLbl="revTx" presStyleIdx="1" presStyleCnt="3">
        <dgm:presLayoutVars>
          <dgm:chMax val="0"/>
          <dgm:chPref val="0"/>
        </dgm:presLayoutVars>
      </dgm:prSet>
      <dgm:spPr/>
    </dgm:pt>
    <dgm:pt modelId="{0D06D1A6-CC14-4D34-A380-B0DA21857AC0}" type="pres">
      <dgm:prSet presAssocID="{E8DC3AB1-13AC-40EE-A6E6-D52E1060A23D}" presName="sibTrans" presStyleCnt="0"/>
      <dgm:spPr/>
    </dgm:pt>
    <dgm:pt modelId="{2F80C881-ABB1-4B3F-A992-95B434B8D8DB}" type="pres">
      <dgm:prSet presAssocID="{D9542FCB-8381-4540-87CB-7EDD1AFBB387}" presName="compNode" presStyleCnt="0"/>
      <dgm:spPr/>
    </dgm:pt>
    <dgm:pt modelId="{95518F9D-DD09-4295-9705-F4E51029CC62}" type="pres">
      <dgm:prSet presAssocID="{D9542FCB-8381-4540-87CB-7EDD1AFBB387}" presName="bgRect" presStyleLbl="bgShp" presStyleIdx="2" presStyleCnt="3"/>
      <dgm:spPr/>
    </dgm:pt>
    <dgm:pt modelId="{FD6A764B-283D-496C-8322-A6330B4278D1}" type="pres">
      <dgm:prSet presAssocID="{D9542FCB-8381-4540-87CB-7EDD1AFBB387}"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Questions"/>
        </a:ext>
      </dgm:extLst>
    </dgm:pt>
    <dgm:pt modelId="{AC50C889-ECBA-49FE-99C1-CD83068744C3}" type="pres">
      <dgm:prSet presAssocID="{D9542FCB-8381-4540-87CB-7EDD1AFBB387}" presName="spaceRect" presStyleCnt="0"/>
      <dgm:spPr/>
    </dgm:pt>
    <dgm:pt modelId="{841C32AF-7CE4-4749-AC94-7C98EF101E2B}" type="pres">
      <dgm:prSet presAssocID="{D9542FCB-8381-4540-87CB-7EDD1AFBB387}" presName="parTx" presStyleLbl="revTx" presStyleIdx="2" presStyleCnt="3">
        <dgm:presLayoutVars>
          <dgm:chMax val="0"/>
          <dgm:chPref val="0"/>
        </dgm:presLayoutVars>
      </dgm:prSet>
      <dgm:spPr/>
    </dgm:pt>
  </dgm:ptLst>
  <dgm:cxnLst>
    <dgm:cxn modelId="{98B57D0F-DADB-4F1C-8F3A-B252A52EB556}" type="presOf" srcId="{07CCEAD4-C533-4FBC-B58D-FE8670385AAE}" destId="{5C640709-514D-4539-B8FC-F692A0666DDA}" srcOrd="0" destOrd="0" presId="urn:microsoft.com/office/officeart/2018/2/layout/IconVerticalSolidList"/>
    <dgm:cxn modelId="{72E08C17-9FF9-4288-ACF5-6D66CD42981A}" srcId="{650B18E9-6882-4FAC-974D-150ADCF244E4}" destId="{07CCEAD4-C533-4FBC-B58D-FE8670385AAE}" srcOrd="1" destOrd="0" parTransId="{AA8732FE-865D-481E-8643-764E333E6884}" sibTransId="{E8DC3AB1-13AC-40EE-A6E6-D52E1060A23D}"/>
    <dgm:cxn modelId="{7D271249-9895-485D-AC90-B39DAF85568B}" srcId="{650B18E9-6882-4FAC-974D-150ADCF244E4}" destId="{B40F9931-213B-41EB-99C6-5D30A9171688}" srcOrd="0" destOrd="0" parTransId="{FBB33639-AB44-44F7-B99B-66CB4DE11022}" sibTransId="{62794546-31C7-4DD8-BA1A-86E67C94C79E}"/>
    <dgm:cxn modelId="{DCAE5B98-4A11-4B5A-A52D-4D641968577B}" type="presOf" srcId="{650B18E9-6882-4FAC-974D-150ADCF244E4}" destId="{17A9C9CB-5A95-4240-8C3E-3AD9862B3004}" srcOrd="0" destOrd="0" presId="urn:microsoft.com/office/officeart/2018/2/layout/IconVerticalSolidList"/>
    <dgm:cxn modelId="{7763369D-F07F-4491-AB84-E0E37351289D}" type="presOf" srcId="{D9542FCB-8381-4540-87CB-7EDD1AFBB387}" destId="{841C32AF-7CE4-4749-AC94-7C98EF101E2B}" srcOrd="0" destOrd="0" presId="urn:microsoft.com/office/officeart/2018/2/layout/IconVerticalSolidList"/>
    <dgm:cxn modelId="{808A4CD3-1695-4BBC-81FB-50D490812D8D}" type="presOf" srcId="{B40F9931-213B-41EB-99C6-5D30A9171688}" destId="{360E46CF-6CCB-42B3-95E7-10EE62E20A1F}" srcOrd="0" destOrd="0" presId="urn:microsoft.com/office/officeart/2018/2/layout/IconVerticalSolidList"/>
    <dgm:cxn modelId="{DBD613D7-23A7-44ED-B6F9-D2F40CE39469}" srcId="{650B18E9-6882-4FAC-974D-150ADCF244E4}" destId="{D9542FCB-8381-4540-87CB-7EDD1AFBB387}" srcOrd="2" destOrd="0" parTransId="{D9F43F74-B9E1-4DD5-98C7-44013DA99CC3}" sibTransId="{F50BC724-878D-4D7F-AC35-D283F5BA16C7}"/>
    <dgm:cxn modelId="{94C69363-AC4E-4EA9-85C0-F66853E3F5F8}" type="presParOf" srcId="{17A9C9CB-5A95-4240-8C3E-3AD9862B3004}" destId="{9E2C7FE1-4C6F-445D-8180-D8F2ED942944}" srcOrd="0" destOrd="0" presId="urn:microsoft.com/office/officeart/2018/2/layout/IconVerticalSolidList"/>
    <dgm:cxn modelId="{0A8F3997-F580-4D94-8853-03C099437029}" type="presParOf" srcId="{9E2C7FE1-4C6F-445D-8180-D8F2ED942944}" destId="{C10870FB-17BF-439A-A1FD-8EBBB78795E7}" srcOrd="0" destOrd="0" presId="urn:microsoft.com/office/officeart/2018/2/layout/IconVerticalSolidList"/>
    <dgm:cxn modelId="{DD2E5157-EA99-4437-8B34-C7D28D1C209F}" type="presParOf" srcId="{9E2C7FE1-4C6F-445D-8180-D8F2ED942944}" destId="{1D123CDC-4122-47CB-B965-0EDF6CA39712}" srcOrd="1" destOrd="0" presId="urn:microsoft.com/office/officeart/2018/2/layout/IconVerticalSolidList"/>
    <dgm:cxn modelId="{CDD6DCA6-D596-4A98-8FF7-153532CA7522}" type="presParOf" srcId="{9E2C7FE1-4C6F-445D-8180-D8F2ED942944}" destId="{78C9D555-8712-4FD6-B2B9-401CF296228C}" srcOrd="2" destOrd="0" presId="urn:microsoft.com/office/officeart/2018/2/layout/IconVerticalSolidList"/>
    <dgm:cxn modelId="{73A31594-B5D4-4BCB-8F70-CD208CDCA6BF}" type="presParOf" srcId="{9E2C7FE1-4C6F-445D-8180-D8F2ED942944}" destId="{360E46CF-6CCB-42B3-95E7-10EE62E20A1F}" srcOrd="3" destOrd="0" presId="urn:microsoft.com/office/officeart/2018/2/layout/IconVerticalSolidList"/>
    <dgm:cxn modelId="{9CB866F0-30D7-4F2E-AAF4-FB4A455F1021}" type="presParOf" srcId="{17A9C9CB-5A95-4240-8C3E-3AD9862B3004}" destId="{BE67A65E-E574-4F2D-A4A7-F01BF625763B}" srcOrd="1" destOrd="0" presId="urn:microsoft.com/office/officeart/2018/2/layout/IconVerticalSolidList"/>
    <dgm:cxn modelId="{CE348451-DA8E-421B-A8B6-7054015B8F2A}" type="presParOf" srcId="{17A9C9CB-5A95-4240-8C3E-3AD9862B3004}" destId="{B0BA62D5-8DFE-44F0-8981-612A02348354}" srcOrd="2" destOrd="0" presId="urn:microsoft.com/office/officeart/2018/2/layout/IconVerticalSolidList"/>
    <dgm:cxn modelId="{5B730243-E52E-46A0-AAA4-5A78FC9D68BB}" type="presParOf" srcId="{B0BA62D5-8DFE-44F0-8981-612A02348354}" destId="{71180663-8ADE-4B04-A87D-2F5159A9A63D}" srcOrd="0" destOrd="0" presId="urn:microsoft.com/office/officeart/2018/2/layout/IconVerticalSolidList"/>
    <dgm:cxn modelId="{EA162F05-32F2-4250-BA31-ABCA383C7B14}" type="presParOf" srcId="{B0BA62D5-8DFE-44F0-8981-612A02348354}" destId="{615C6023-EA85-49A6-8C38-84F6CC9DBC60}" srcOrd="1" destOrd="0" presId="urn:microsoft.com/office/officeart/2018/2/layout/IconVerticalSolidList"/>
    <dgm:cxn modelId="{C9D3DCA3-F89C-4E60-B5F1-6FE79BE52741}" type="presParOf" srcId="{B0BA62D5-8DFE-44F0-8981-612A02348354}" destId="{95A625BB-C0A5-4254-946E-F38802194F85}" srcOrd="2" destOrd="0" presId="urn:microsoft.com/office/officeart/2018/2/layout/IconVerticalSolidList"/>
    <dgm:cxn modelId="{D2D3696C-45BB-4E69-910A-DD5F9014B290}" type="presParOf" srcId="{B0BA62D5-8DFE-44F0-8981-612A02348354}" destId="{5C640709-514D-4539-B8FC-F692A0666DDA}" srcOrd="3" destOrd="0" presId="urn:microsoft.com/office/officeart/2018/2/layout/IconVerticalSolidList"/>
    <dgm:cxn modelId="{1639ADED-13B4-43B5-9D2A-53535D5009D4}" type="presParOf" srcId="{17A9C9CB-5A95-4240-8C3E-3AD9862B3004}" destId="{0D06D1A6-CC14-4D34-A380-B0DA21857AC0}" srcOrd="3" destOrd="0" presId="urn:microsoft.com/office/officeart/2018/2/layout/IconVerticalSolidList"/>
    <dgm:cxn modelId="{E9D11DC3-F983-4AC0-B423-818B0867C974}" type="presParOf" srcId="{17A9C9CB-5A95-4240-8C3E-3AD9862B3004}" destId="{2F80C881-ABB1-4B3F-A992-95B434B8D8DB}" srcOrd="4" destOrd="0" presId="urn:microsoft.com/office/officeart/2018/2/layout/IconVerticalSolidList"/>
    <dgm:cxn modelId="{4774F91E-EBBF-4218-BE87-C1229628A896}" type="presParOf" srcId="{2F80C881-ABB1-4B3F-A992-95B434B8D8DB}" destId="{95518F9D-DD09-4295-9705-F4E51029CC62}" srcOrd="0" destOrd="0" presId="urn:microsoft.com/office/officeart/2018/2/layout/IconVerticalSolidList"/>
    <dgm:cxn modelId="{016A0617-0008-43A0-842A-1C9E67B784B1}" type="presParOf" srcId="{2F80C881-ABB1-4B3F-A992-95B434B8D8DB}" destId="{FD6A764B-283D-496C-8322-A6330B4278D1}" srcOrd="1" destOrd="0" presId="urn:microsoft.com/office/officeart/2018/2/layout/IconVerticalSolidList"/>
    <dgm:cxn modelId="{E483F4D9-5EE2-4F40-AC31-610B8231B241}" type="presParOf" srcId="{2F80C881-ABB1-4B3F-A992-95B434B8D8DB}" destId="{AC50C889-ECBA-49FE-99C1-CD83068744C3}" srcOrd="2" destOrd="0" presId="urn:microsoft.com/office/officeart/2018/2/layout/IconVerticalSolidList"/>
    <dgm:cxn modelId="{5F08B4AE-B683-4C19-8901-F7C4A1B3B226}" type="presParOf" srcId="{2F80C881-ABB1-4B3F-A992-95B434B8D8DB}" destId="{841C32AF-7CE4-4749-AC94-7C98EF101E2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1.xml><?xml version="1.0" encoding="utf-8"?>
<dgm:dataModel xmlns:dgm="http://schemas.openxmlformats.org/drawingml/2006/diagram" xmlns:a="http://schemas.openxmlformats.org/drawingml/2006/main">
  <dgm:ptLst>
    <dgm:pt modelId="{B6BFE62C-1571-4A29-91F8-8FFE6BD06124}"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79F9DEA5-95A6-416D-8C4C-95829954DBE3}">
      <dgm:prSet/>
      <dgm:spPr/>
      <dgm:t>
        <a:bodyPr/>
        <a:lstStyle/>
        <a:p>
          <a:r>
            <a:rPr lang="en-US"/>
            <a:t>As highlighted previously, social media blurs the boundaries between personal and work life. </a:t>
          </a:r>
        </a:p>
      </dgm:t>
    </dgm:pt>
    <dgm:pt modelId="{A8D7C749-BB96-4B84-9453-4F1849110E98}" type="parTrans" cxnId="{2D679BDB-4EF9-456C-808F-9CFBFFE99FD0}">
      <dgm:prSet/>
      <dgm:spPr/>
      <dgm:t>
        <a:bodyPr/>
        <a:lstStyle/>
        <a:p>
          <a:endParaRPr lang="en-US"/>
        </a:p>
      </dgm:t>
    </dgm:pt>
    <dgm:pt modelId="{79A400D4-6F71-4AB8-8ED0-375D82E3C63A}" type="sibTrans" cxnId="{2D679BDB-4EF9-456C-808F-9CFBFFE99FD0}">
      <dgm:prSet/>
      <dgm:spPr/>
      <dgm:t>
        <a:bodyPr/>
        <a:lstStyle/>
        <a:p>
          <a:endParaRPr lang="en-US"/>
        </a:p>
      </dgm:t>
    </dgm:pt>
    <dgm:pt modelId="{C9ADEC8F-3A09-4F18-92F5-4693CAC18137}">
      <dgm:prSet/>
      <dgm:spPr/>
      <dgm:t>
        <a:bodyPr/>
        <a:lstStyle/>
        <a:p>
          <a:r>
            <a:rPr lang="en-US"/>
            <a:t>When personal opinions expressed through social media (either on a personal profile or an online forum) refer to a company, it raises an ethical challenge. </a:t>
          </a:r>
        </a:p>
      </dgm:t>
    </dgm:pt>
    <dgm:pt modelId="{1A26002E-585D-4907-8752-2F8DEAEA68CF}" type="parTrans" cxnId="{1CF9EB65-E40C-41A3-B24E-95AC822D6292}">
      <dgm:prSet/>
      <dgm:spPr/>
      <dgm:t>
        <a:bodyPr/>
        <a:lstStyle/>
        <a:p>
          <a:endParaRPr lang="en-US"/>
        </a:p>
      </dgm:t>
    </dgm:pt>
    <dgm:pt modelId="{844CFC48-09E4-4238-A31B-C4519E4790EB}" type="sibTrans" cxnId="{1CF9EB65-E40C-41A3-B24E-95AC822D6292}">
      <dgm:prSet/>
      <dgm:spPr/>
      <dgm:t>
        <a:bodyPr/>
        <a:lstStyle/>
        <a:p>
          <a:endParaRPr lang="en-US"/>
        </a:p>
      </dgm:t>
    </dgm:pt>
    <dgm:pt modelId="{999711E8-8F74-4E76-B4D0-E2C2F85A1179}">
      <dgm:prSet/>
      <dgm:spPr/>
      <dgm:t>
        <a:bodyPr/>
        <a:lstStyle/>
        <a:p>
          <a:r>
            <a:rPr lang="en-US"/>
            <a:t>It is unclear what control, if any, the company has over comments communicated in this way and what action it can/should take. </a:t>
          </a:r>
        </a:p>
      </dgm:t>
    </dgm:pt>
    <dgm:pt modelId="{2B71AD1B-0B30-4DD5-9AE9-990708C5343A}" type="parTrans" cxnId="{9C6425D0-A51C-4FB3-92E1-6AFF18D3C50D}">
      <dgm:prSet/>
      <dgm:spPr/>
      <dgm:t>
        <a:bodyPr/>
        <a:lstStyle/>
        <a:p>
          <a:endParaRPr lang="en-US"/>
        </a:p>
      </dgm:t>
    </dgm:pt>
    <dgm:pt modelId="{04294B76-0999-459C-BAB2-58A66D21DDA7}" type="sibTrans" cxnId="{9C6425D0-A51C-4FB3-92E1-6AFF18D3C50D}">
      <dgm:prSet/>
      <dgm:spPr/>
      <dgm:t>
        <a:bodyPr/>
        <a:lstStyle/>
        <a:p>
          <a:endParaRPr lang="en-US"/>
        </a:p>
      </dgm:t>
    </dgm:pt>
    <dgm:pt modelId="{1D7EE596-7268-4E45-A05D-24C3B1FCC6CD}" type="pres">
      <dgm:prSet presAssocID="{B6BFE62C-1571-4A29-91F8-8FFE6BD06124}" presName="linear" presStyleCnt="0">
        <dgm:presLayoutVars>
          <dgm:animLvl val="lvl"/>
          <dgm:resizeHandles val="exact"/>
        </dgm:presLayoutVars>
      </dgm:prSet>
      <dgm:spPr/>
    </dgm:pt>
    <dgm:pt modelId="{45F26AC8-52B2-E548-A9FC-EA43DCD052ED}" type="pres">
      <dgm:prSet presAssocID="{79F9DEA5-95A6-416D-8C4C-95829954DBE3}" presName="parentText" presStyleLbl="node1" presStyleIdx="0" presStyleCnt="3">
        <dgm:presLayoutVars>
          <dgm:chMax val="0"/>
          <dgm:bulletEnabled val="1"/>
        </dgm:presLayoutVars>
      </dgm:prSet>
      <dgm:spPr/>
    </dgm:pt>
    <dgm:pt modelId="{74B4AC5F-A86B-DF48-B8B4-D11428D1D63E}" type="pres">
      <dgm:prSet presAssocID="{79A400D4-6F71-4AB8-8ED0-375D82E3C63A}" presName="spacer" presStyleCnt="0"/>
      <dgm:spPr/>
    </dgm:pt>
    <dgm:pt modelId="{8036D3B9-8D61-BC4E-82E2-1636B3DD291B}" type="pres">
      <dgm:prSet presAssocID="{C9ADEC8F-3A09-4F18-92F5-4693CAC18137}" presName="parentText" presStyleLbl="node1" presStyleIdx="1" presStyleCnt="3">
        <dgm:presLayoutVars>
          <dgm:chMax val="0"/>
          <dgm:bulletEnabled val="1"/>
        </dgm:presLayoutVars>
      </dgm:prSet>
      <dgm:spPr/>
    </dgm:pt>
    <dgm:pt modelId="{CA3EC3D6-EBAD-C247-965A-E8B96EC1F434}" type="pres">
      <dgm:prSet presAssocID="{844CFC48-09E4-4238-A31B-C4519E4790EB}" presName="spacer" presStyleCnt="0"/>
      <dgm:spPr/>
    </dgm:pt>
    <dgm:pt modelId="{6AF6788F-0F0E-CE46-B2F9-40A4BADD3907}" type="pres">
      <dgm:prSet presAssocID="{999711E8-8F74-4E76-B4D0-E2C2F85A1179}" presName="parentText" presStyleLbl="node1" presStyleIdx="2" presStyleCnt="3">
        <dgm:presLayoutVars>
          <dgm:chMax val="0"/>
          <dgm:bulletEnabled val="1"/>
        </dgm:presLayoutVars>
      </dgm:prSet>
      <dgm:spPr/>
    </dgm:pt>
  </dgm:ptLst>
  <dgm:cxnLst>
    <dgm:cxn modelId="{E0906803-D431-4F48-858C-80E365563966}" type="presOf" srcId="{B6BFE62C-1571-4A29-91F8-8FFE6BD06124}" destId="{1D7EE596-7268-4E45-A05D-24C3B1FCC6CD}" srcOrd="0" destOrd="0" presId="urn:microsoft.com/office/officeart/2005/8/layout/vList2"/>
    <dgm:cxn modelId="{6569A545-A741-804F-8362-630AB570805A}" type="presOf" srcId="{79F9DEA5-95A6-416D-8C4C-95829954DBE3}" destId="{45F26AC8-52B2-E548-A9FC-EA43DCD052ED}" srcOrd="0" destOrd="0" presId="urn:microsoft.com/office/officeart/2005/8/layout/vList2"/>
    <dgm:cxn modelId="{1CF9EB65-E40C-41A3-B24E-95AC822D6292}" srcId="{B6BFE62C-1571-4A29-91F8-8FFE6BD06124}" destId="{C9ADEC8F-3A09-4F18-92F5-4693CAC18137}" srcOrd="1" destOrd="0" parTransId="{1A26002E-585D-4907-8752-2F8DEAEA68CF}" sibTransId="{844CFC48-09E4-4238-A31B-C4519E4790EB}"/>
    <dgm:cxn modelId="{551B6E6D-51BD-AA49-93CA-0A8F30143BAF}" type="presOf" srcId="{999711E8-8F74-4E76-B4D0-E2C2F85A1179}" destId="{6AF6788F-0F0E-CE46-B2F9-40A4BADD3907}" srcOrd="0" destOrd="0" presId="urn:microsoft.com/office/officeart/2005/8/layout/vList2"/>
    <dgm:cxn modelId="{A5803DA0-06C8-ED4F-B0EA-FFABFB6F8E3B}" type="presOf" srcId="{C9ADEC8F-3A09-4F18-92F5-4693CAC18137}" destId="{8036D3B9-8D61-BC4E-82E2-1636B3DD291B}" srcOrd="0" destOrd="0" presId="urn:microsoft.com/office/officeart/2005/8/layout/vList2"/>
    <dgm:cxn modelId="{9C6425D0-A51C-4FB3-92E1-6AFF18D3C50D}" srcId="{B6BFE62C-1571-4A29-91F8-8FFE6BD06124}" destId="{999711E8-8F74-4E76-B4D0-E2C2F85A1179}" srcOrd="2" destOrd="0" parTransId="{2B71AD1B-0B30-4DD5-9AE9-990708C5343A}" sibTransId="{04294B76-0999-459C-BAB2-58A66D21DDA7}"/>
    <dgm:cxn modelId="{2D679BDB-4EF9-456C-808F-9CFBFFE99FD0}" srcId="{B6BFE62C-1571-4A29-91F8-8FFE6BD06124}" destId="{79F9DEA5-95A6-416D-8C4C-95829954DBE3}" srcOrd="0" destOrd="0" parTransId="{A8D7C749-BB96-4B84-9453-4F1849110E98}" sibTransId="{79A400D4-6F71-4AB8-8ED0-375D82E3C63A}"/>
    <dgm:cxn modelId="{5DEAB28A-5C33-9D4E-9D3C-A56F5B547559}" type="presParOf" srcId="{1D7EE596-7268-4E45-A05D-24C3B1FCC6CD}" destId="{45F26AC8-52B2-E548-A9FC-EA43DCD052ED}" srcOrd="0" destOrd="0" presId="urn:microsoft.com/office/officeart/2005/8/layout/vList2"/>
    <dgm:cxn modelId="{6B3A17E5-8A66-9147-9B11-88175395DC50}" type="presParOf" srcId="{1D7EE596-7268-4E45-A05D-24C3B1FCC6CD}" destId="{74B4AC5F-A86B-DF48-B8B4-D11428D1D63E}" srcOrd="1" destOrd="0" presId="urn:microsoft.com/office/officeart/2005/8/layout/vList2"/>
    <dgm:cxn modelId="{DDC4247C-47A2-614D-B974-9DA5F99BCB3A}" type="presParOf" srcId="{1D7EE596-7268-4E45-A05D-24C3B1FCC6CD}" destId="{8036D3B9-8D61-BC4E-82E2-1636B3DD291B}" srcOrd="2" destOrd="0" presId="urn:microsoft.com/office/officeart/2005/8/layout/vList2"/>
    <dgm:cxn modelId="{38A5C7F0-472E-ED4E-B91F-93995B822111}" type="presParOf" srcId="{1D7EE596-7268-4E45-A05D-24C3B1FCC6CD}" destId="{CA3EC3D6-EBAD-C247-965A-E8B96EC1F434}" srcOrd="3" destOrd="0" presId="urn:microsoft.com/office/officeart/2005/8/layout/vList2"/>
    <dgm:cxn modelId="{1018359A-7222-AE41-9F94-0D12227338A9}" type="presParOf" srcId="{1D7EE596-7268-4E45-A05D-24C3B1FCC6CD}" destId="{6AF6788F-0F0E-CE46-B2F9-40A4BADD3907}"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2.xml><?xml version="1.0" encoding="utf-8"?>
<dgm:dataModel xmlns:dgm="http://schemas.openxmlformats.org/drawingml/2006/diagram" xmlns:a="http://schemas.openxmlformats.org/drawingml/2006/main">
  <dgm:ptLst>
    <dgm:pt modelId="{6550C43C-AEE8-4359-9D28-E15D5F260538}"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C1798B0B-B7AA-4EE9-925D-5FCE86CF5246}">
      <dgm:prSet/>
      <dgm:spPr/>
      <dgm:t>
        <a:bodyPr/>
        <a:lstStyle/>
        <a:p>
          <a:r>
            <a:rPr lang="en-US"/>
            <a:t>Companies which choose to monitor employees’ personal use of social media need to communicate their policy to employees so that they are aware of the practice, what it means for employees, and why it is necessary. </a:t>
          </a:r>
        </a:p>
      </dgm:t>
    </dgm:pt>
    <dgm:pt modelId="{B1C52075-63D6-4D5F-A140-071F661F0F87}" type="parTrans" cxnId="{92A1F705-0A4D-4BB4-AC76-E3048E271A56}">
      <dgm:prSet/>
      <dgm:spPr/>
      <dgm:t>
        <a:bodyPr/>
        <a:lstStyle/>
        <a:p>
          <a:endParaRPr lang="en-US"/>
        </a:p>
      </dgm:t>
    </dgm:pt>
    <dgm:pt modelId="{9EE43D2A-7D74-4219-BB24-C9AA852195D0}" type="sibTrans" cxnId="{92A1F705-0A4D-4BB4-AC76-E3048E271A56}">
      <dgm:prSet/>
      <dgm:spPr/>
      <dgm:t>
        <a:bodyPr/>
        <a:lstStyle/>
        <a:p>
          <a:endParaRPr lang="en-US"/>
        </a:p>
      </dgm:t>
    </dgm:pt>
    <dgm:pt modelId="{AF976B82-C553-4A3C-816B-6F73F515E96D}">
      <dgm:prSet/>
      <dgm:spPr/>
      <dgm:t>
        <a:bodyPr/>
        <a:lstStyle/>
        <a:p>
          <a:r>
            <a:rPr lang="en-US"/>
            <a:t>Clear guidance is needed to help regulate monitoring and set its boundaries to avoid potential abuses. </a:t>
          </a:r>
        </a:p>
      </dgm:t>
    </dgm:pt>
    <dgm:pt modelId="{3A3B1989-4364-40F3-B94D-14AB96398195}" type="parTrans" cxnId="{E0B8F515-3030-4152-B56C-0825045D2EE3}">
      <dgm:prSet/>
      <dgm:spPr/>
      <dgm:t>
        <a:bodyPr/>
        <a:lstStyle/>
        <a:p>
          <a:endParaRPr lang="en-US"/>
        </a:p>
      </dgm:t>
    </dgm:pt>
    <dgm:pt modelId="{6185DE36-6997-466C-8FC0-6ACCEA03F76F}" type="sibTrans" cxnId="{E0B8F515-3030-4152-B56C-0825045D2EE3}">
      <dgm:prSet/>
      <dgm:spPr/>
      <dgm:t>
        <a:bodyPr/>
        <a:lstStyle/>
        <a:p>
          <a:endParaRPr lang="en-US"/>
        </a:p>
      </dgm:t>
    </dgm:pt>
    <dgm:pt modelId="{6D481609-5612-DD44-AA52-1BD252E75A64}" type="pres">
      <dgm:prSet presAssocID="{6550C43C-AEE8-4359-9D28-E15D5F260538}" presName="linear" presStyleCnt="0">
        <dgm:presLayoutVars>
          <dgm:animLvl val="lvl"/>
          <dgm:resizeHandles val="exact"/>
        </dgm:presLayoutVars>
      </dgm:prSet>
      <dgm:spPr/>
    </dgm:pt>
    <dgm:pt modelId="{52BCE4A2-B42E-5148-8673-FB649AEA3450}" type="pres">
      <dgm:prSet presAssocID="{C1798B0B-B7AA-4EE9-925D-5FCE86CF5246}" presName="parentText" presStyleLbl="node1" presStyleIdx="0" presStyleCnt="2">
        <dgm:presLayoutVars>
          <dgm:chMax val="0"/>
          <dgm:bulletEnabled val="1"/>
        </dgm:presLayoutVars>
      </dgm:prSet>
      <dgm:spPr/>
    </dgm:pt>
    <dgm:pt modelId="{A96FCA10-62D4-D34A-BD4E-843E82AC2D7F}" type="pres">
      <dgm:prSet presAssocID="{9EE43D2A-7D74-4219-BB24-C9AA852195D0}" presName="spacer" presStyleCnt="0"/>
      <dgm:spPr/>
    </dgm:pt>
    <dgm:pt modelId="{1E06AE5A-DC89-9B4B-9D69-D1376CD3C9E6}" type="pres">
      <dgm:prSet presAssocID="{AF976B82-C553-4A3C-816B-6F73F515E96D}" presName="parentText" presStyleLbl="node1" presStyleIdx="1" presStyleCnt="2">
        <dgm:presLayoutVars>
          <dgm:chMax val="0"/>
          <dgm:bulletEnabled val="1"/>
        </dgm:presLayoutVars>
      </dgm:prSet>
      <dgm:spPr/>
    </dgm:pt>
  </dgm:ptLst>
  <dgm:cxnLst>
    <dgm:cxn modelId="{92A1F705-0A4D-4BB4-AC76-E3048E271A56}" srcId="{6550C43C-AEE8-4359-9D28-E15D5F260538}" destId="{C1798B0B-B7AA-4EE9-925D-5FCE86CF5246}" srcOrd="0" destOrd="0" parTransId="{B1C52075-63D6-4D5F-A140-071F661F0F87}" sibTransId="{9EE43D2A-7D74-4219-BB24-C9AA852195D0}"/>
    <dgm:cxn modelId="{E0B8F515-3030-4152-B56C-0825045D2EE3}" srcId="{6550C43C-AEE8-4359-9D28-E15D5F260538}" destId="{AF976B82-C553-4A3C-816B-6F73F515E96D}" srcOrd="1" destOrd="0" parTransId="{3A3B1989-4364-40F3-B94D-14AB96398195}" sibTransId="{6185DE36-6997-466C-8FC0-6ACCEA03F76F}"/>
    <dgm:cxn modelId="{62339493-482E-6E48-90A6-429CF6EEB4F6}" type="presOf" srcId="{C1798B0B-B7AA-4EE9-925D-5FCE86CF5246}" destId="{52BCE4A2-B42E-5148-8673-FB649AEA3450}" srcOrd="0" destOrd="0" presId="urn:microsoft.com/office/officeart/2005/8/layout/vList2"/>
    <dgm:cxn modelId="{EFA9E2A1-25B7-A94C-B6A8-5C4F12AC5200}" type="presOf" srcId="{AF976B82-C553-4A3C-816B-6F73F515E96D}" destId="{1E06AE5A-DC89-9B4B-9D69-D1376CD3C9E6}" srcOrd="0" destOrd="0" presId="urn:microsoft.com/office/officeart/2005/8/layout/vList2"/>
    <dgm:cxn modelId="{19AD03E5-298D-6143-B67A-923B8C8AB2C4}" type="presOf" srcId="{6550C43C-AEE8-4359-9D28-E15D5F260538}" destId="{6D481609-5612-DD44-AA52-1BD252E75A64}" srcOrd="0" destOrd="0" presId="urn:microsoft.com/office/officeart/2005/8/layout/vList2"/>
    <dgm:cxn modelId="{A5E8AF42-95E7-5644-B7A5-C63CB85D0D47}" type="presParOf" srcId="{6D481609-5612-DD44-AA52-1BD252E75A64}" destId="{52BCE4A2-B42E-5148-8673-FB649AEA3450}" srcOrd="0" destOrd="0" presId="urn:microsoft.com/office/officeart/2005/8/layout/vList2"/>
    <dgm:cxn modelId="{33BDA27B-EC64-6348-BE2E-806D03577090}" type="presParOf" srcId="{6D481609-5612-DD44-AA52-1BD252E75A64}" destId="{A96FCA10-62D4-D34A-BD4E-843E82AC2D7F}" srcOrd="1" destOrd="0" presId="urn:microsoft.com/office/officeart/2005/8/layout/vList2"/>
    <dgm:cxn modelId="{D9832C4F-AE3C-A348-BC5E-9176F195FA84}" type="presParOf" srcId="{6D481609-5612-DD44-AA52-1BD252E75A64}" destId="{1E06AE5A-DC89-9B4B-9D69-D1376CD3C9E6}"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3.xml><?xml version="1.0" encoding="utf-8"?>
<dgm:dataModel xmlns:dgm="http://schemas.openxmlformats.org/drawingml/2006/diagram" xmlns:a="http://schemas.openxmlformats.org/drawingml/2006/main">
  <dgm:ptLst>
    <dgm:pt modelId="{8AFCA368-8FB8-4405-A4D7-C76E028C9BC0}"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6D9C4FC0-7687-4010-A045-0CC5DAEC98E5}">
      <dgm:prSet/>
      <dgm:spPr/>
      <dgm:t>
        <a:bodyPr/>
        <a:lstStyle/>
        <a:p>
          <a:r>
            <a:rPr lang="en-GB"/>
            <a:t>25 percent of teenagers report that they have experienced repeated bullying via their cell phone or on the internet.</a:t>
          </a:r>
          <a:endParaRPr lang="en-US"/>
        </a:p>
      </dgm:t>
    </dgm:pt>
    <dgm:pt modelId="{370DC67C-8485-4A5E-BC9C-576CF312C9B6}" type="parTrans" cxnId="{83FD02FC-5BB6-48C2-AA4A-51868A85D52C}">
      <dgm:prSet/>
      <dgm:spPr/>
      <dgm:t>
        <a:bodyPr/>
        <a:lstStyle/>
        <a:p>
          <a:endParaRPr lang="en-US"/>
        </a:p>
      </dgm:t>
    </dgm:pt>
    <dgm:pt modelId="{28C081BD-07EA-4428-B7B9-37C4B257D9D0}" type="sibTrans" cxnId="{83FD02FC-5BB6-48C2-AA4A-51868A85D52C}">
      <dgm:prSet/>
      <dgm:spPr/>
      <dgm:t>
        <a:bodyPr/>
        <a:lstStyle/>
        <a:p>
          <a:endParaRPr lang="en-US"/>
        </a:p>
      </dgm:t>
    </dgm:pt>
    <dgm:pt modelId="{83165051-8B64-425A-A26D-D479B73A28AE}">
      <dgm:prSet/>
      <dgm:spPr/>
      <dgm:t>
        <a:bodyPr/>
        <a:lstStyle/>
        <a:p>
          <a:r>
            <a:rPr lang="en-GB"/>
            <a:t>Over half (52 percent) off young people report being cyber bullied.</a:t>
          </a:r>
          <a:endParaRPr lang="en-US"/>
        </a:p>
      </dgm:t>
    </dgm:pt>
    <dgm:pt modelId="{46C74F7B-15B5-4A87-84E1-EBA9D2BCF961}" type="parTrans" cxnId="{1076244C-3864-433E-9020-99F5D71748C2}">
      <dgm:prSet/>
      <dgm:spPr/>
      <dgm:t>
        <a:bodyPr/>
        <a:lstStyle/>
        <a:p>
          <a:endParaRPr lang="en-US"/>
        </a:p>
      </dgm:t>
    </dgm:pt>
    <dgm:pt modelId="{B0C4CFDA-6441-4DDA-AB6C-B8556B3EFF3D}" type="sibTrans" cxnId="{1076244C-3864-433E-9020-99F5D71748C2}">
      <dgm:prSet/>
      <dgm:spPr/>
      <dgm:t>
        <a:bodyPr/>
        <a:lstStyle/>
        <a:p>
          <a:endParaRPr lang="en-US"/>
        </a:p>
      </dgm:t>
    </dgm:pt>
    <dgm:pt modelId="{D902506A-FD7E-413A-9F13-072B3955A0E0}">
      <dgm:prSet/>
      <dgm:spPr/>
      <dgm:t>
        <a:bodyPr/>
        <a:lstStyle/>
        <a:p>
          <a:r>
            <a:rPr lang="en-GB"/>
            <a:t>Embarrassing or damaging photographs taken without the knowledge or consent of the subject has been reported by 11 percent of adolescents and teens.</a:t>
          </a:r>
          <a:endParaRPr lang="en-US"/>
        </a:p>
      </dgm:t>
    </dgm:pt>
    <dgm:pt modelId="{FC2A02E2-3B3A-4C4A-9CC2-7377F252F2F2}" type="parTrans" cxnId="{0B44C2B0-0DB9-474E-9D6B-7E2DDE7BE334}">
      <dgm:prSet/>
      <dgm:spPr/>
      <dgm:t>
        <a:bodyPr/>
        <a:lstStyle/>
        <a:p>
          <a:endParaRPr lang="en-US"/>
        </a:p>
      </dgm:t>
    </dgm:pt>
    <dgm:pt modelId="{1F52BF5D-905A-44F2-A9BF-8E8E37C720F3}" type="sibTrans" cxnId="{0B44C2B0-0DB9-474E-9D6B-7E2DDE7BE334}">
      <dgm:prSet/>
      <dgm:spPr/>
      <dgm:t>
        <a:bodyPr/>
        <a:lstStyle/>
        <a:p>
          <a:endParaRPr lang="en-US"/>
        </a:p>
      </dgm:t>
    </dgm:pt>
    <dgm:pt modelId="{13D2FFDF-DB1C-4D9C-B9A3-C05659D0D8F1}">
      <dgm:prSet/>
      <dgm:spPr/>
      <dgm:t>
        <a:bodyPr/>
        <a:lstStyle/>
        <a:p>
          <a:r>
            <a:rPr lang="en-GB"/>
            <a:t>Of the young people who reported cyber bullying incidents against them, one-third (33 percent) of them reported that their bullies issued online threats.</a:t>
          </a:r>
          <a:endParaRPr lang="en-US"/>
        </a:p>
      </dgm:t>
    </dgm:pt>
    <dgm:pt modelId="{E9E758F5-A73D-434E-A7EE-763F3A93A335}" type="parTrans" cxnId="{78D98F8D-1962-4497-937D-A5A305C5BB0B}">
      <dgm:prSet/>
      <dgm:spPr/>
      <dgm:t>
        <a:bodyPr/>
        <a:lstStyle/>
        <a:p>
          <a:endParaRPr lang="en-US"/>
        </a:p>
      </dgm:t>
    </dgm:pt>
    <dgm:pt modelId="{DDAE512E-CAE2-4944-84A3-C3F7841BA090}" type="sibTrans" cxnId="{78D98F8D-1962-4497-937D-A5A305C5BB0B}">
      <dgm:prSet/>
      <dgm:spPr/>
      <dgm:t>
        <a:bodyPr/>
        <a:lstStyle/>
        <a:p>
          <a:endParaRPr lang="en-US"/>
        </a:p>
      </dgm:t>
    </dgm:pt>
    <dgm:pt modelId="{75C2F7C2-260E-F546-8394-A29221AC9738}" type="pres">
      <dgm:prSet presAssocID="{8AFCA368-8FB8-4405-A4D7-C76E028C9BC0}" presName="linear" presStyleCnt="0">
        <dgm:presLayoutVars>
          <dgm:animLvl val="lvl"/>
          <dgm:resizeHandles val="exact"/>
        </dgm:presLayoutVars>
      </dgm:prSet>
      <dgm:spPr/>
    </dgm:pt>
    <dgm:pt modelId="{B6CD7073-CD8D-F84A-8BB3-F1E7809F6208}" type="pres">
      <dgm:prSet presAssocID="{6D9C4FC0-7687-4010-A045-0CC5DAEC98E5}" presName="parentText" presStyleLbl="node1" presStyleIdx="0" presStyleCnt="4">
        <dgm:presLayoutVars>
          <dgm:chMax val="0"/>
          <dgm:bulletEnabled val="1"/>
        </dgm:presLayoutVars>
      </dgm:prSet>
      <dgm:spPr/>
    </dgm:pt>
    <dgm:pt modelId="{BF4C1176-A4E7-4045-BCB4-7D13DB1AEAFB}" type="pres">
      <dgm:prSet presAssocID="{28C081BD-07EA-4428-B7B9-37C4B257D9D0}" presName="spacer" presStyleCnt="0"/>
      <dgm:spPr/>
    </dgm:pt>
    <dgm:pt modelId="{BD08B4FE-D9CB-6246-8B79-436AEB0BA76B}" type="pres">
      <dgm:prSet presAssocID="{83165051-8B64-425A-A26D-D479B73A28AE}" presName="parentText" presStyleLbl="node1" presStyleIdx="1" presStyleCnt="4">
        <dgm:presLayoutVars>
          <dgm:chMax val="0"/>
          <dgm:bulletEnabled val="1"/>
        </dgm:presLayoutVars>
      </dgm:prSet>
      <dgm:spPr/>
    </dgm:pt>
    <dgm:pt modelId="{60719AF3-8D9A-D148-A044-9256F50C8F84}" type="pres">
      <dgm:prSet presAssocID="{B0C4CFDA-6441-4DDA-AB6C-B8556B3EFF3D}" presName="spacer" presStyleCnt="0"/>
      <dgm:spPr/>
    </dgm:pt>
    <dgm:pt modelId="{72C59C33-3DB2-9D4C-8536-C5440C90756A}" type="pres">
      <dgm:prSet presAssocID="{D902506A-FD7E-413A-9F13-072B3955A0E0}" presName="parentText" presStyleLbl="node1" presStyleIdx="2" presStyleCnt="4">
        <dgm:presLayoutVars>
          <dgm:chMax val="0"/>
          <dgm:bulletEnabled val="1"/>
        </dgm:presLayoutVars>
      </dgm:prSet>
      <dgm:spPr/>
    </dgm:pt>
    <dgm:pt modelId="{5486AAF2-AAD5-1045-8591-12A542FC9676}" type="pres">
      <dgm:prSet presAssocID="{1F52BF5D-905A-44F2-A9BF-8E8E37C720F3}" presName="spacer" presStyleCnt="0"/>
      <dgm:spPr/>
    </dgm:pt>
    <dgm:pt modelId="{803CCF42-E929-1E4F-83F0-A939A008F403}" type="pres">
      <dgm:prSet presAssocID="{13D2FFDF-DB1C-4D9C-B9A3-C05659D0D8F1}" presName="parentText" presStyleLbl="node1" presStyleIdx="3" presStyleCnt="4">
        <dgm:presLayoutVars>
          <dgm:chMax val="0"/>
          <dgm:bulletEnabled val="1"/>
        </dgm:presLayoutVars>
      </dgm:prSet>
      <dgm:spPr/>
    </dgm:pt>
  </dgm:ptLst>
  <dgm:cxnLst>
    <dgm:cxn modelId="{1076244C-3864-433E-9020-99F5D71748C2}" srcId="{8AFCA368-8FB8-4405-A4D7-C76E028C9BC0}" destId="{83165051-8B64-425A-A26D-D479B73A28AE}" srcOrd="1" destOrd="0" parTransId="{46C74F7B-15B5-4A87-84E1-EBA9D2BCF961}" sibTransId="{B0C4CFDA-6441-4DDA-AB6C-B8556B3EFF3D}"/>
    <dgm:cxn modelId="{89A5D155-FAC2-D84A-8954-028411AE5891}" type="presOf" srcId="{83165051-8B64-425A-A26D-D479B73A28AE}" destId="{BD08B4FE-D9CB-6246-8B79-436AEB0BA76B}" srcOrd="0" destOrd="0" presId="urn:microsoft.com/office/officeart/2005/8/layout/vList2"/>
    <dgm:cxn modelId="{89A7E587-FA1E-E049-B6C8-F064EC98BFB4}" type="presOf" srcId="{D902506A-FD7E-413A-9F13-072B3955A0E0}" destId="{72C59C33-3DB2-9D4C-8536-C5440C90756A}" srcOrd="0" destOrd="0" presId="urn:microsoft.com/office/officeart/2005/8/layout/vList2"/>
    <dgm:cxn modelId="{78D98F8D-1962-4497-937D-A5A305C5BB0B}" srcId="{8AFCA368-8FB8-4405-A4D7-C76E028C9BC0}" destId="{13D2FFDF-DB1C-4D9C-B9A3-C05659D0D8F1}" srcOrd="3" destOrd="0" parTransId="{E9E758F5-A73D-434E-A7EE-763F3A93A335}" sibTransId="{DDAE512E-CAE2-4944-84A3-C3F7841BA090}"/>
    <dgm:cxn modelId="{763413AE-9EB1-8646-BE02-8DCE0CFC29F2}" type="presOf" srcId="{6D9C4FC0-7687-4010-A045-0CC5DAEC98E5}" destId="{B6CD7073-CD8D-F84A-8BB3-F1E7809F6208}" srcOrd="0" destOrd="0" presId="urn:microsoft.com/office/officeart/2005/8/layout/vList2"/>
    <dgm:cxn modelId="{0B44C2B0-0DB9-474E-9D6B-7E2DDE7BE334}" srcId="{8AFCA368-8FB8-4405-A4D7-C76E028C9BC0}" destId="{D902506A-FD7E-413A-9F13-072B3955A0E0}" srcOrd="2" destOrd="0" parTransId="{FC2A02E2-3B3A-4C4A-9CC2-7377F252F2F2}" sibTransId="{1F52BF5D-905A-44F2-A9BF-8E8E37C720F3}"/>
    <dgm:cxn modelId="{6988D3C1-7ECB-4E4B-BDE6-30EAC70C8565}" type="presOf" srcId="{8AFCA368-8FB8-4405-A4D7-C76E028C9BC0}" destId="{75C2F7C2-260E-F546-8394-A29221AC9738}" srcOrd="0" destOrd="0" presId="urn:microsoft.com/office/officeart/2005/8/layout/vList2"/>
    <dgm:cxn modelId="{BD9A30D5-7CF2-8C49-AFDF-02627B27AA60}" type="presOf" srcId="{13D2FFDF-DB1C-4D9C-B9A3-C05659D0D8F1}" destId="{803CCF42-E929-1E4F-83F0-A939A008F403}" srcOrd="0" destOrd="0" presId="urn:microsoft.com/office/officeart/2005/8/layout/vList2"/>
    <dgm:cxn modelId="{83FD02FC-5BB6-48C2-AA4A-51868A85D52C}" srcId="{8AFCA368-8FB8-4405-A4D7-C76E028C9BC0}" destId="{6D9C4FC0-7687-4010-A045-0CC5DAEC98E5}" srcOrd="0" destOrd="0" parTransId="{370DC67C-8485-4A5E-BC9C-576CF312C9B6}" sibTransId="{28C081BD-07EA-4428-B7B9-37C4B257D9D0}"/>
    <dgm:cxn modelId="{1D1967AE-4F94-8F4E-851A-441E60FA2CB6}" type="presParOf" srcId="{75C2F7C2-260E-F546-8394-A29221AC9738}" destId="{B6CD7073-CD8D-F84A-8BB3-F1E7809F6208}" srcOrd="0" destOrd="0" presId="urn:microsoft.com/office/officeart/2005/8/layout/vList2"/>
    <dgm:cxn modelId="{2EDA59AB-CEC3-4446-954D-33270EE89127}" type="presParOf" srcId="{75C2F7C2-260E-F546-8394-A29221AC9738}" destId="{BF4C1176-A4E7-4045-BCB4-7D13DB1AEAFB}" srcOrd="1" destOrd="0" presId="urn:microsoft.com/office/officeart/2005/8/layout/vList2"/>
    <dgm:cxn modelId="{545F0B94-BA2A-6A41-B215-A5BD1FB96C67}" type="presParOf" srcId="{75C2F7C2-260E-F546-8394-A29221AC9738}" destId="{BD08B4FE-D9CB-6246-8B79-436AEB0BA76B}" srcOrd="2" destOrd="0" presId="urn:microsoft.com/office/officeart/2005/8/layout/vList2"/>
    <dgm:cxn modelId="{C1F01F86-04F3-384A-BF5F-9A6E48734818}" type="presParOf" srcId="{75C2F7C2-260E-F546-8394-A29221AC9738}" destId="{60719AF3-8D9A-D148-A044-9256F50C8F84}" srcOrd="3" destOrd="0" presId="urn:microsoft.com/office/officeart/2005/8/layout/vList2"/>
    <dgm:cxn modelId="{35CCFC74-7E14-2A42-8976-C16834CCBA65}" type="presParOf" srcId="{75C2F7C2-260E-F546-8394-A29221AC9738}" destId="{72C59C33-3DB2-9D4C-8536-C5440C90756A}" srcOrd="4" destOrd="0" presId="urn:microsoft.com/office/officeart/2005/8/layout/vList2"/>
    <dgm:cxn modelId="{C32734EF-9976-694E-B65C-9AD1448569EA}" type="presParOf" srcId="{75C2F7C2-260E-F546-8394-A29221AC9738}" destId="{5486AAF2-AAD5-1045-8591-12A542FC9676}" srcOrd="5" destOrd="0" presId="urn:microsoft.com/office/officeart/2005/8/layout/vList2"/>
    <dgm:cxn modelId="{3CD65A1C-106D-B041-8F8F-FCCD7BE33BC1}" type="presParOf" srcId="{75C2F7C2-260E-F546-8394-A29221AC9738}" destId="{803CCF42-E929-1E4F-83F0-A939A008F403}"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4.xml><?xml version="1.0" encoding="utf-8"?>
<dgm:dataModel xmlns:dgm="http://schemas.openxmlformats.org/drawingml/2006/diagram" xmlns:a="http://schemas.openxmlformats.org/drawingml/2006/main">
  <dgm:ptLst>
    <dgm:pt modelId="{8EA38CC0-06DC-49FF-8D55-E2B87D71FB22}"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63901FED-FBE4-41C9-8BA1-07483874D24C}">
      <dgm:prSet/>
      <dgm:spPr/>
      <dgm:t>
        <a:bodyPr/>
        <a:lstStyle/>
        <a:p>
          <a:r>
            <a:rPr lang="en-GB"/>
            <a:t>Often, both bullies and cyber bullies turn to hate speech to victimize their target. One-tenth of all middle school and high school students have been on the receiving end of ‘hate terms’ hurled against them.</a:t>
          </a:r>
          <a:endParaRPr lang="en-US"/>
        </a:p>
      </dgm:t>
    </dgm:pt>
    <dgm:pt modelId="{FDF1B637-99B2-4251-A0A3-0452B53A4546}" type="parTrans" cxnId="{5F085AA8-B2CA-4C05-805B-C7C3A0FCF410}">
      <dgm:prSet/>
      <dgm:spPr/>
      <dgm:t>
        <a:bodyPr/>
        <a:lstStyle/>
        <a:p>
          <a:endParaRPr lang="en-US"/>
        </a:p>
      </dgm:t>
    </dgm:pt>
    <dgm:pt modelId="{F566BEDA-1201-49BB-895C-6CAA60C8E724}" type="sibTrans" cxnId="{5F085AA8-B2CA-4C05-805B-C7C3A0FCF410}">
      <dgm:prSet/>
      <dgm:spPr/>
      <dgm:t>
        <a:bodyPr/>
        <a:lstStyle/>
        <a:p>
          <a:endParaRPr lang="en-US"/>
        </a:p>
      </dgm:t>
    </dgm:pt>
    <dgm:pt modelId="{B4513C63-5961-4A36-987A-C04E5470B5AB}">
      <dgm:prSet/>
      <dgm:spPr/>
      <dgm:t>
        <a:bodyPr/>
        <a:lstStyle/>
        <a:p>
          <a:r>
            <a:rPr lang="en-GB"/>
            <a:t>Over half (55%) of all teens who use social media have witnessed outright bullying via that medium.</a:t>
          </a:r>
          <a:endParaRPr lang="en-US"/>
        </a:p>
      </dgm:t>
    </dgm:pt>
    <dgm:pt modelId="{FF1FDD99-5963-4366-8D83-43907E548D03}" type="parTrans" cxnId="{F354B573-AF47-4729-8FC7-C240BAC0603D}">
      <dgm:prSet/>
      <dgm:spPr/>
      <dgm:t>
        <a:bodyPr/>
        <a:lstStyle/>
        <a:p>
          <a:endParaRPr lang="en-US"/>
        </a:p>
      </dgm:t>
    </dgm:pt>
    <dgm:pt modelId="{11174E6E-DCD2-4D8D-9AD2-18851E37A9DB}" type="sibTrans" cxnId="{F354B573-AF47-4729-8FC7-C240BAC0603D}">
      <dgm:prSet/>
      <dgm:spPr/>
      <dgm:t>
        <a:bodyPr/>
        <a:lstStyle/>
        <a:p>
          <a:endParaRPr lang="en-US"/>
        </a:p>
      </dgm:t>
    </dgm:pt>
    <dgm:pt modelId="{D5D76486-65BC-4604-8ED5-EB9B5250D63D}">
      <dgm:prSet/>
      <dgm:spPr/>
      <dgm:t>
        <a:bodyPr/>
        <a:lstStyle/>
        <a:p>
          <a:r>
            <a:rPr lang="en-GB"/>
            <a:t>An astounding 95% of teens who witnessed bullying on social media report that others, like them, have ignored the behaviour.</a:t>
          </a:r>
          <a:endParaRPr lang="en-US"/>
        </a:p>
      </dgm:t>
    </dgm:pt>
    <dgm:pt modelId="{5E018519-E921-4B33-998D-973DCEB3D082}" type="parTrans" cxnId="{AB551969-7827-4CE6-9390-0B55197BC886}">
      <dgm:prSet/>
      <dgm:spPr/>
      <dgm:t>
        <a:bodyPr/>
        <a:lstStyle/>
        <a:p>
          <a:endParaRPr lang="en-US"/>
        </a:p>
      </dgm:t>
    </dgm:pt>
    <dgm:pt modelId="{37B96578-7CAF-4A83-A3F6-D619A1129926}" type="sibTrans" cxnId="{AB551969-7827-4CE6-9390-0B55197BC886}">
      <dgm:prSet/>
      <dgm:spPr/>
      <dgm:t>
        <a:bodyPr/>
        <a:lstStyle/>
        <a:p>
          <a:endParaRPr lang="en-US"/>
        </a:p>
      </dgm:t>
    </dgm:pt>
    <dgm:pt modelId="{21B4CA8E-1460-864B-8127-191CE2725DE4}" type="pres">
      <dgm:prSet presAssocID="{8EA38CC0-06DC-49FF-8D55-E2B87D71FB22}" presName="linear" presStyleCnt="0">
        <dgm:presLayoutVars>
          <dgm:animLvl val="lvl"/>
          <dgm:resizeHandles val="exact"/>
        </dgm:presLayoutVars>
      </dgm:prSet>
      <dgm:spPr/>
    </dgm:pt>
    <dgm:pt modelId="{66C9D87F-77D2-C847-B176-E9B84E8F0199}" type="pres">
      <dgm:prSet presAssocID="{63901FED-FBE4-41C9-8BA1-07483874D24C}" presName="parentText" presStyleLbl="node1" presStyleIdx="0" presStyleCnt="3">
        <dgm:presLayoutVars>
          <dgm:chMax val="0"/>
          <dgm:bulletEnabled val="1"/>
        </dgm:presLayoutVars>
      </dgm:prSet>
      <dgm:spPr/>
    </dgm:pt>
    <dgm:pt modelId="{89C33672-2F61-E741-B5AB-C93454C16604}" type="pres">
      <dgm:prSet presAssocID="{F566BEDA-1201-49BB-895C-6CAA60C8E724}" presName="spacer" presStyleCnt="0"/>
      <dgm:spPr/>
    </dgm:pt>
    <dgm:pt modelId="{FC525578-4CC6-0E49-A58B-A68A8B3A22F7}" type="pres">
      <dgm:prSet presAssocID="{B4513C63-5961-4A36-987A-C04E5470B5AB}" presName="parentText" presStyleLbl="node1" presStyleIdx="1" presStyleCnt="3">
        <dgm:presLayoutVars>
          <dgm:chMax val="0"/>
          <dgm:bulletEnabled val="1"/>
        </dgm:presLayoutVars>
      </dgm:prSet>
      <dgm:spPr/>
    </dgm:pt>
    <dgm:pt modelId="{8807584F-8104-3047-82F9-29AD599CBC41}" type="pres">
      <dgm:prSet presAssocID="{11174E6E-DCD2-4D8D-9AD2-18851E37A9DB}" presName="spacer" presStyleCnt="0"/>
      <dgm:spPr/>
    </dgm:pt>
    <dgm:pt modelId="{F821579D-F015-5141-A577-94D4A63BC8C1}" type="pres">
      <dgm:prSet presAssocID="{D5D76486-65BC-4604-8ED5-EB9B5250D63D}" presName="parentText" presStyleLbl="node1" presStyleIdx="2" presStyleCnt="3">
        <dgm:presLayoutVars>
          <dgm:chMax val="0"/>
          <dgm:bulletEnabled val="1"/>
        </dgm:presLayoutVars>
      </dgm:prSet>
      <dgm:spPr/>
    </dgm:pt>
  </dgm:ptLst>
  <dgm:cxnLst>
    <dgm:cxn modelId="{3A07B10A-159B-3046-8146-7119F70B9061}" type="presOf" srcId="{B4513C63-5961-4A36-987A-C04E5470B5AB}" destId="{FC525578-4CC6-0E49-A58B-A68A8B3A22F7}" srcOrd="0" destOrd="0" presId="urn:microsoft.com/office/officeart/2005/8/layout/vList2"/>
    <dgm:cxn modelId="{6F1C3727-0F9A-7F43-A2CB-D8F7E556822E}" type="presOf" srcId="{8EA38CC0-06DC-49FF-8D55-E2B87D71FB22}" destId="{21B4CA8E-1460-864B-8127-191CE2725DE4}" srcOrd="0" destOrd="0" presId="urn:microsoft.com/office/officeart/2005/8/layout/vList2"/>
    <dgm:cxn modelId="{9D487F2D-79DF-614A-9375-16F8C9805038}" type="presOf" srcId="{D5D76486-65BC-4604-8ED5-EB9B5250D63D}" destId="{F821579D-F015-5141-A577-94D4A63BC8C1}" srcOrd="0" destOrd="0" presId="urn:microsoft.com/office/officeart/2005/8/layout/vList2"/>
    <dgm:cxn modelId="{AB551969-7827-4CE6-9390-0B55197BC886}" srcId="{8EA38CC0-06DC-49FF-8D55-E2B87D71FB22}" destId="{D5D76486-65BC-4604-8ED5-EB9B5250D63D}" srcOrd="2" destOrd="0" parTransId="{5E018519-E921-4B33-998D-973DCEB3D082}" sibTransId="{37B96578-7CAF-4A83-A3F6-D619A1129926}"/>
    <dgm:cxn modelId="{F354B573-AF47-4729-8FC7-C240BAC0603D}" srcId="{8EA38CC0-06DC-49FF-8D55-E2B87D71FB22}" destId="{B4513C63-5961-4A36-987A-C04E5470B5AB}" srcOrd="1" destOrd="0" parTransId="{FF1FDD99-5963-4366-8D83-43907E548D03}" sibTransId="{11174E6E-DCD2-4D8D-9AD2-18851E37A9DB}"/>
    <dgm:cxn modelId="{5F085AA8-B2CA-4C05-805B-C7C3A0FCF410}" srcId="{8EA38CC0-06DC-49FF-8D55-E2B87D71FB22}" destId="{63901FED-FBE4-41C9-8BA1-07483874D24C}" srcOrd="0" destOrd="0" parTransId="{FDF1B637-99B2-4251-A0A3-0452B53A4546}" sibTransId="{F566BEDA-1201-49BB-895C-6CAA60C8E724}"/>
    <dgm:cxn modelId="{93C7BEBA-BABF-4B44-9AA5-818D805DBB0F}" type="presOf" srcId="{63901FED-FBE4-41C9-8BA1-07483874D24C}" destId="{66C9D87F-77D2-C847-B176-E9B84E8F0199}" srcOrd="0" destOrd="0" presId="urn:microsoft.com/office/officeart/2005/8/layout/vList2"/>
    <dgm:cxn modelId="{3F069E8B-FB18-014C-9B55-9C4B2EB72C90}" type="presParOf" srcId="{21B4CA8E-1460-864B-8127-191CE2725DE4}" destId="{66C9D87F-77D2-C847-B176-E9B84E8F0199}" srcOrd="0" destOrd="0" presId="urn:microsoft.com/office/officeart/2005/8/layout/vList2"/>
    <dgm:cxn modelId="{F176B579-29EB-3E45-B32E-651FCF195742}" type="presParOf" srcId="{21B4CA8E-1460-864B-8127-191CE2725DE4}" destId="{89C33672-2F61-E741-B5AB-C93454C16604}" srcOrd="1" destOrd="0" presId="urn:microsoft.com/office/officeart/2005/8/layout/vList2"/>
    <dgm:cxn modelId="{0B6397B3-026D-7E49-8F4B-70BE96CA49E2}" type="presParOf" srcId="{21B4CA8E-1460-864B-8127-191CE2725DE4}" destId="{FC525578-4CC6-0E49-A58B-A68A8B3A22F7}" srcOrd="2" destOrd="0" presId="urn:microsoft.com/office/officeart/2005/8/layout/vList2"/>
    <dgm:cxn modelId="{C08123A6-3126-434A-83F2-F152FCCD2AA8}" type="presParOf" srcId="{21B4CA8E-1460-864B-8127-191CE2725DE4}" destId="{8807584F-8104-3047-82F9-29AD599CBC41}" srcOrd="3" destOrd="0" presId="urn:microsoft.com/office/officeart/2005/8/layout/vList2"/>
    <dgm:cxn modelId="{1677B746-29EA-0743-9AC4-F7CF173E9EA0}" type="presParOf" srcId="{21B4CA8E-1460-864B-8127-191CE2725DE4}" destId="{F821579D-F015-5141-A577-94D4A63BC8C1}"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5.xml><?xml version="1.0" encoding="utf-8"?>
<dgm:dataModel xmlns:dgm="http://schemas.openxmlformats.org/drawingml/2006/diagram" xmlns:a="http://schemas.openxmlformats.org/drawingml/2006/main">
  <dgm:ptLst>
    <dgm:pt modelId="{288B8740-E16B-49EE-9D94-6E42DED63B5A}"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C27C5A7F-121E-4700-80BC-1D7D176AF2C5}">
      <dgm:prSet/>
      <dgm:spPr/>
      <dgm:t>
        <a:bodyPr/>
        <a:lstStyle/>
        <a:p>
          <a:r>
            <a:rPr lang="en-GB"/>
            <a:t>Unfortunately, victims of cyber bullying sometimes, in an attempt to fight back, can shift roles, becoming the aggressor. Often, this happens as a sort of back-and-forth between victim and aggressor which tends to continue the behaviour.</a:t>
          </a:r>
          <a:endParaRPr lang="en-US"/>
        </a:p>
      </dgm:t>
    </dgm:pt>
    <dgm:pt modelId="{0F89CC11-9E5E-4303-A2FE-8A3D93CF1BE9}" type="parTrans" cxnId="{E578639F-CF62-4D19-996B-1D1D505A041D}">
      <dgm:prSet/>
      <dgm:spPr/>
      <dgm:t>
        <a:bodyPr/>
        <a:lstStyle/>
        <a:p>
          <a:endParaRPr lang="en-US"/>
        </a:p>
      </dgm:t>
    </dgm:pt>
    <dgm:pt modelId="{70CE8198-D1BF-4A1D-A367-3969E0F87864}" type="sibTrans" cxnId="{E578639F-CF62-4D19-996B-1D1D505A041D}">
      <dgm:prSet/>
      <dgm:spPr/>
      <dgm:t>
        <a:bodyPr/>
        <a:lstStyle/>
        <a:p>
          <a:endParaRPr lang="en-US"/>
        </a:p>
      </dgm:t>
    </dgm:pt>
    <dgm:pt modelId="{4DF5AFEC-8F5F-4540-BC9C-2B3C85589E26}">
      <dgm:prSet/>
      <dgm:spPr/>
      <dgm:t>
        <a:bodyPr/>
        <a:lstStyle/>
        <a:p>
          <a:r>
            <a:rPr lang="en-GB"/>
            <a:t>More than half of young people surveyed say that they never confide in their parents when cyber bullying happens to them.</a:t>
          </a:r>
          <a:endParaRPr lang="en-US"/>
        </a:p>
      </dgm:t>
    </dgm:pt>
    <dgm:pt modelId="{F669C5EF-DC2D-431F-89E2-4AC7EEB96628}" type="parTrans" cxnId="{35482ABA-CAD3-4A04-9E6A-BAA991E30D15}">
      <dgm:prSet/>
      <dgm:spPr/>
      <dgm:t>
        <a:bodyPr/>
        <a:lstStyle/>
        <a:p>
          <a:endParaRPr lang="en-US"/>
        </a:p>
      </dgm:t>
    </dgm:pt>
    <dgm:pt modelId="{6413A4DF-9EE1-4B98-ABE0-59EF24196936}" type="sibTrans" cxnId="{35482ABA-CAD3-4A04-9E6A-BAA991E30D15}">
      <dgm:prSet/>
      <dgm:spPr/>
      <dgm:t>
        <a:bodyPr/>
        <a:lstStyle/>
        <a:p>
          <a:endParaRPr lang="en-US"/>
        </a:p>
      </dgm:t>
    </dgm:pt>
    <dgm:pt modelId="{D6E582CB-3038-4DEF-919F-E3924BCEB784}">
      <dgm:prSet/>
      <dgm:spPr/>
      <dgm:t>
        <a:bodyPr/>
        <a:lstStyle/>
        <a:p>
          <a:r>
            <a:rPr lang="en-GB"/>
            <a:t>Only one out of every six parents of adolescents and teens are even aware of the scope and intensity involved with cyber bullying.</a:t>
          </a:r>
          <a:endParaRPr lang="en-US"/>
        </a:p>
      </dgm:t>
    </dgm:pt>
    <dgm:pt modelId="{FEB8D9CF-C695-46E1-B135-2851D63B0406}" type="parTrans" cxnId="{F562946B-86C4-4631-89E6-C62E776BCEE5}">
      <dgm:prSet/>
      <dgm:spPr/>
      <dgm:t>
        <a:bodyPr/>
        <a:lstStyle/>
        <a:p>
          <a:endParaRPr lang="en-US"/>
        </a:p>
      </dgm:t>
    </dgm:pt>
    <dgm:pt modelId="{CABCC9D0-AC1F-4C77-BD99-278F1389588C}" type="sibTrans" cxnId="{F562946B-86C4-4631-89E6-C62E776BCEE5}">
      <dgm:prSet/>
      <dgm:spPr/>
      <dgm:t>
        <a:bodyPr/>
        <a:lstStyle/>
        <a:p>
          <a:endParaRPr lang="en-US"/>
        </a:p>
      </dgm:t>
    </dgm:pt>
    <dgm:pt modelId="{E45082DC-DA28-EC4D-89BE-27D30C7DC9A1}" type="pres">
      <dgm:prSet presAssocID="{288B8740-E16B-49EE-9D94-6E42DED63B5A}" presName="linear" presStyleCnt="0">
        <dgm:presLayoutVars>
          <dgm:animLvl val="lvl"/>
          <dgm:resizeHandles val="exact"/>
        </dgm:presLayoutVars>
      </dgm:prSet>
      <dgm:spPr/>
    </dgm:pt>
    <dgm:pt modelId="{BD8E67E8-D1F5-7242-B405-F035883E3B99}" type="pres">
      <dgm:prSet presAssocID="{C27C5A7F-121E-4700-80BC-1D7D176AF2C5}" presName="parentText" presStyleLbl="node1" presStyleIdx="0" presStyleCnt="3">
        <dgm:presLayoutVars>
          <dgm:chMax val="0"/>
          <dgm:bulletEnabled val="1"/>
        </dgm:presLayoutVars>
      </dgm:prSet>
      <dgm:spPr/>
    </dgm:pt>
    <dgm:pt modelId="{5E8A7355-B241-8349-90FD-B186E44BC90F}" type="pres">
      <dgm:prSet presAssocID="{70CE8198-D1BF-4A1D-A367-3969E0F87864}" presName="spacer" presStyleCnt="0"/>
      <dgm:spPr/>
    </dgm:pt>
    <dgm:pt modelId="{DD40AB52-A294-5141-B16B-C25528E0E094}" type="pres">
      <dgm:prSet presAssocID="{4DF5AFEC-8F5F-4540-BC9C-2B3C85589E26}" presName="parentText" presStyleLbl="node1" presStyleIdx="1" presStyleCnt="3">
        <dgm:presLayoutVars>
          <dgm:chMax val="0"/>
          <dgm:bulletEnabled val="1"/>
        </dgm:presLayoutVars>
      </dgm:prSet>
      <dgm:spPr/>
    </dgm:pt>
    <dgm:pt modelId="{71B807A7-F2AC-6946-93B2-31CADFC8D738}" type="pres">
      <dgm:prSet presAssocID="{6413A4DF-9EE1-4B98-ABE0-59EF24196936}" presName="spacer" presStyleCnt="0"/>
      <dgm:spPr/>
    </dgm:pt>
    <dgm:pt modelId="{B38E7D81-C8C4-9D43-9321-2A3F01B9E91D}" type="pres">
      <dgm:prSet presAssocID="{D6E582CB-3038-4DEF-919F-E3924BCEB784}" presName="parentText" presStyleLbl="node1" presStyleIdx="2" presStyleCnt="3">
        <dgm:presLayoutVars>
          <dgm:chMax val="0"/>
          <dgm:bulletEnabled val="1"/>
        </dgm:presLayoutVars>
      </dgm:prSet>
      <dgm:spPr/>
    </dgm:pt>
  </dgm:ptLst>
  <dgm:cxnLst>
    <dgm:cxn modelId="{27079123-A77F-2E49-B296-9BD1F1B0B079}" type="presOf" srcId="{4DF5AFEC-8F5F-4540-BC9C-2B3C85589E26}" destId="{DD40AB52-A294-5141-B16B-C25528E0E094}" srcOrd="0" destOrd="0" presId="urn:microsoft.com/office/officeart/2005/8/layout/vList2"/>
    <dgm:cxn modelId="{F562946B-86C4-4631-89E6-C62E776BCEE5}" srcId="{288B8740-E16B-49EE-9D94-6E42DED63B5A}" destId="{D6E582CB-3038-4DEF-919F-E3924BCEB784}" srcOrd="2" destOrd="0" parTransId="{FEB8D9CF-C695-46E1-B135-2851D63B0406}" sibTransId="{CABCC9D0-AC1F-4C77-BD99-278F1389588C}"/>
    <dgm:cxn modelId="{5C014D99-A7F8-DF4D-906F-739E1F4E622C}" type="presOf" srcId="{D6E582CB-3038-4DEF-919F-E3924BCEB784}" destId="{B38E7D81-C8C4-9D43-9321-2A3F01B9E91D}" srcOrd="0" destOrd="0" presId="urn:microsoft.com/office/officeart/2005/8/layout/vList2"/>
    <dgm:cxn modelId="{E578639F-CF62-4D19-996B-1D1D505A041D}" srcId="{288B8740-E16B-49EE-9D94-6E42DED63B5A}" destId="{C27C5A7F-121E-4700-80BC-1D7D176AF2C5}" srcOrd="0" destOrd="0" parTransId="{0F89CC11-9E5E-4303-A2FE-8A3D93CF1BE9}" sibTransId="{70CE8198-D1BF-4A1D-A367-3969E0F87864}"/>
    <dgm:cxn modelId="{35482ABA-CAD3-4A04-9E6A-BAA991E30D15}" srcId="{288B8740-E16B-49EE-9D94-6E42DED63B5A}" destId="{4DF5AFEC-8F5F-4540-BC9C-2B3C85589E26}" srcOrd="1" destOrd="0" parTransId="{F669C5EF-DC2D-431F-89E2-4AC7EEB96628}" sibTransId="{6413A4DF-9EE1-4B98-ABE0-59EF24196936}"/>
    <dgm:cxn modelId="{E34C87EB-67EF-EB42-8865-FABEE9F8D4A3}" type="presOf" srcId="{C27C5A7F-121E-4700-80BC-1D7D176AF2C5}" destId="{BD8E67E8-D1F5-7242-B405-F035883E3B99}" srcOrd="0" destOrd="0" presId="urn:microsoft.com/office/officeart/2005/8/layout/vList2"/>
    <dgm:cxn modelId="{79DA0CFB-E4B4-7545-9651-5DC8A74D7B5D}" type="presOf" srcId="{288B8740-E16B-49EE-9D94-6E42DED63B5A}" destId="{E45082DC-DA28-EC4D-89BE-27D30C7DC9A1}" srcOrd="0" destOrd="0" presId="urn:microsoft.com/office/officeart/2005/8/layout/vList2"/>
    <dgm:cxn modelId="{414EE4F4-6DB4-BD4F-90D4-A5E3183F192A}" type="presParOf" srcId="{E45082DC-DA28-EC4D-89BE-27D30C7DC9A1}" destId="{BD8E67E8-D1F5-7242-B405-F035883E3B99}" srcOrd="0" destOrd="0" presId="urn:microsoft.com/office/officeart/2005/8/layout/vList2"/>
    <dgm:cxn modelId="{83F5FAEA-4983-3B4E-B134-5622B3BBBF0C}" type="presParOf" srcId="{E45082DC-DA28-EC4D-89BE-27D30C7DC9A1}" destId="{5E8A7355-B241-8349-90FD-B186E44BC90F}" srcOrd="1" destOrd="0" presId="urn:microsoft.com/office/officeart/2005/8/layout/vList2"/>
    <dgm:cxn modelId="{CF82602A-3421-7E48-BDC0-9EB97D14ABA5}" type="presParOf" srcId="{E45082DC-DA28-EC4D-89BE-27D30C7DC9A1}" destId="{DD40AB52-A294-5141-B16B-C25528E0E094}" srcOrd="2" destOrd="0" presId="urn:microsoft.com/office/officeart/2005/8/layout/vList2"/>
    <dgm:cxn modelId="{6662BE23-241B-844A-B50E-46E767B18602}" type="presParOf" srcId="{E45082DC-DA28-EC4D-89BE-27D30C7DC9A1}" destId="{71B807A7-F2AC-6946-93B2-31CADFC8D738}" srcOrd="3" destOrd="0" presId="urn:microsoft.com/office/officeart/2005/8/layout/vList2"/>
    <dgm:cxn modelId="{8A54F877-E167-304A-B745-1808077BFCBF}" type="presParOf" srcId="{E45082DC-DA28-EC4D-89BE-27D30C7DC9A1}" destId="{B38E7D81-C8C4-9D43-9321-2A3F01B9E91D}"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6.xml><?xml version="1.0" encoding="utf-8"?>
<dgm:dataModel xmlns:dgm="http://schemas.openxmlformats.org/drawingml/2006/diagram" xmlns:a="http://schemas.openxmlformats.org/drawingml/2006/main">
  <dgm:ptLst>
    <dgm:pt modelId="{D94CC11B-54FC-479E-B80F-0EFB5853E1A0}"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7E31DE7E-79D5-496D-902D-880BD912FCCF}">
      <dgm:prSet/>
      <dgm:spPr/>
      <dgm:t>
        <a:bodyPr/>
        <a:lstStyle/>
        <a:p>
          <a:r>
            <a:rPr lang="en-US"/>
            <a:t>In August 2011 Argos, the catalogue retail company, fired an employee for gross misconduct after he complained about his job on his Facebook page. </a:t>
          </a:r>
        </a:p>
      </dgm:t>
    </dgm:pt>
    <dgm:pt modelId="{3F275772-0FB0-4C5F-8C46-F0CE6A4EF79A}" type="parTrans" cxnId="{FE3192F3-55C4-4607-9B9D-872972AAF435}">
      <dgm:prSet/>
      <dgm:spPr/>
      <dgm:t>
        <a:bodyPr/>
        <a:lstStyle/>
        <a:p>
          <a:endParaRPr lang="en-US"/>
        </a:p>
      </dgm:t>
    </dgm:pt>
    <dgm:pt modelId="{FDE01551-BC65-4E54-8879-594A4719AE09}" type="sibTrans" cxnId="{FE3192F3-55C4-4607-9B9D-872972AAF435}">
      <dgm:prSet/>
      <dgm:spPr/>
      <dgm:t>
        <a:bodyPr/>
        <a:lstStyle/>
        <a:p>
          <a:endParaRPr lang="en-US"/>
        </a:p>
      </dgm:t>
    </dgm:pt>
    <dgm:pt modelId="{2B675D6A-15CC-4B76-8890-5524FB1DF72E}">
      <dgm:prSet/>
      <dgm:spPr/>
      <dgm:t>
        <a:bodyPr/>
        <a:lstStyle/>
        <a:p>
          <a:r>
            <a:rPr lang="en-US"/>
            <a:t>The employee did not mention his employer in the comments, but the Company maintained the comments breach the Argos social networking policy and could “damage the reputation of the company".</a:t>
          </a:r>
        </a:p>
      </dgm:t>
    </dgm:pt>
    <dgm:pt modelId="{BB3D41AD-E863-46D8-ADF8-EA4F948AB472}" type="parTrans" cxnId="{99013DEF-DAF4-41B0-B1DD-16C3157E4572}">
      <dgm:prSet/>
      <dgm:spPr/>
      <dgm:t>
        <a:bodyPr/>
        <a:lstStyle/>
        <a:p>
          <a:endParaRPr lang="en-US"/>
        </a:p>
      </dgm:t>
    </dgm:pt>
    <dgm:pt modelId="{26B15333-80B5-41EA-8653-389DF82A8A91}" type="sibTrans" cxnId="{99013DEF-DAF4-41B0-B1DD-16C3157E4572}">
      <dgm:prSet/>
      <dgm:spPr/>
      <dgm:t>
        <a:bodyPr/>
        <a:lstStyle/>
        <a:p>
          <a:endParaRPr lang="en-US"/>
        </a:p>
      </dgm:t>
    </dgm:pt>
    <dgm:pt modelId="{A75A902F-3230-C644-8A05-6B9D0DC9F39E}" type="pres">
      <dgm:prSet presAssocID="{D94CC11B-54FC-479E-B80F-0EFB5853E1A0}" presName="linear" presStyleCnt="0">
        <dgm:presLayoutVars>
          <dgm:animLvl val="lvl"/>
          <dgm:resizeHandles val="exact"/>
        </dgm:presLayoutVars>
      </dgm:prSet>
      <dgm:spPr/>
    </dgm:pt>
    <dgm:pt modelId="{F97898D8-B08D-8141-989B-9E0BC72FF9BD}" type="pres">
      <dgm:prSet presAssocID="{7E31DE7E-79D5-496D-902D-880BD912FCCF}" presName="parentText" presStyleLbl="node1" presStyleIdx="0" presStyleCnt="2">
        <dgm:presLayoutVars>
          <dgm:chMax val="0"/>
          <dgm:bulletEnabled val="1"/>
        </dgm:presLayoutVars>
      </dgm:prSet>
      <dgm:spPr/>
    </dgm:pt>
    <dgm:pt modelId="{B04D210F-103C-DA4F-B782-CF2A20285745}" type="pres">
      <dgm:prSet presAssocID="{FDE01551-BC65-4E54-8879-594A4719AE09}" presName="spacer" presStyleCnt="0"/>
      <dgm:spPr/>
    </dgm:pt>
    <dgm:pt modelId="{152C1F0A-DDCA-6645-862A-70C7D212864E}" type="pres">
      <dgm:prSet presAssocID="{2B675D6A-15CC-4B76-8890-5524FB1DF72E}" presName="parentText" presStyleLbl="node1" presStyleIdx="1" presStyleCnt="2">
        <dgm:presLayoutVars>
          <dgm:chMax val="0"/>
          <dgm:bulletEnabled val="1"/>
        </dgm:presLayoutVars>
      </dgm:prSet>
      <dgm:spPr/>
    </dgm:pt>
  </dgm:ptLst>
  <dgm:cxnLst>
    <dgm:cxn modelId="{E537F61F-3545-A74C-97A8-C47CB71230DC}" type="presOf" srcId="{7E31DE7E-79D5-496D-902D-880BD912FCCF}" destId="{F97898D8-B08D-8141-989B-9E0BC72FF9BD}" srcOrd="0" destOrd="0" presId="urn:microsoft.com/office/officeart/2005/8/layout/vList2"/>
    <dgm:cxn modelId="{DA605C82-C2CF-074C-AC02-6414D7029DA9}" type="presOf" srcId="{2B675D6A-15CC-4B76-8890-5524FB1DF72E}" destId="{152C1F0A-DDCA-6645-862A-70C7D212864E}" srcOrd="0" destOrd="0" presId="urn:microsoft.com/office/officeart/2005/8/layout/vList2"/>
    <dgm:cxn modelId="{B985EBE1-54EC-184F-B865-414B97C4F9B5}" type="presOf" srcId="{D94CC11B-54FC-479E-B80F-0EFB5853E1A0}" destId="{A75A902F-3230-C644-8A05-6B9D0DC9F39E}" srcOrd="0" destOrd="0" presId="urn:microsoft.com/office/officeart/2005/8/layout/vList2"/>
    <dgm:cxn modelId="{99013DEF-DAF4-41B0-B1DD-16C3157E4572}" srcId="{D94CC11B-54FC-479E-B80F-0EFB5853E1A0}" destId="{2B675D6A-15CC-4B76-8890-5524FB1DF72E}" srcOrd="1" destOrd="0" parTransId="{BB3D41AD-E863-46D8-ADF8-EA4F948AB472}" sibTransId="{26B15333-80B5-41EA-8653-389DF82A8A91}"/>
    <dgm:cxn modelId="{FE3192F3-55C4-4607-9B9D-872972AAF435}" srcId="{D94CC11B-54FC-479E-B80F-0EFB5853E1A0}" destId="{7E31DE7E-79D5-496D-902D-880BD912FCCF}" srcOrd="0" destOrd="0" parTransId="{3F275772-0FB0-4C5F-8C46-F0CE6A4EF79A}" sibTransId="{FDE01551-BC65-4E54-8879-594A4719AE09}"/>
    <dgm:cxn modelId="{9A813A30-9CF7-7440-AD54-A9354C1D8F7B}" type="presParOf" srcId="{A75A902F-3230-C644-8A05-6B9D0DC9F39E}" destId="{F97898D8-B08D-8141-989B-9E0BC72FF9BD}" srcOrd="0" destOrd="0" presId="urn:microsoft.com/office/officeart/2005/8/layout/vList2"/>
    <dgm:cxn modelId="{BB390757-86AD-074F-AF52-221BF0CA47C6}" type="presParOf" srcId="{A75A902F-3230-C644-8A05-6B9D0DC9F39E}" destId="{B04D210F-103C-DA4F-B782-CF2A20285745}" srcOrd="1" destOrd="0" presId="urn:microsoft.com/office/officeart/2005/8/layout/vList2"/>
    <dgm:cxn modelId="{773648A6-F732-5443-9B7F-936A2F6CF920}" type="presParOf" srcId="{A75A902F-3230-C644-8A05-6B9D0DC9F39E}" destId="{152C1F0A-DDCA-6645-862A-70C7D212864E}"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7.xml><?xml version="1.0" encoding="utf-8"?>
<dgm:dataModel xmlns:dgm="http://schemas.openxmlformats.org/drawingml/2006/diagram" xmlns:a="http://schemas.openxmlformats.org/drawingml/2006/main">
  <dgm:ptLst>
    <dgm:pt modelId="{CD0A7292-C1B3-4C34-B956-34CB3E0C8B3B}"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BDFD1EF7-1E6C-493F-B967-703ECF254775}">
      <dgm:prSet/>
      <dgm:spPr/>
      <dgm:t>
        <a:bodyPr/>
        <a:lstStyle/>
        <a:p>
          <a:r>
            <a:rPr lang="en-GB"/>
            <a:t>What responsibilities do organisations have ?</a:t>
          </a:r>
          <a:endParaRPr lang="en-US"/>
        </a:p>
      </dgm:t>
    </dgm:pt>
    <dgm:pt modelId="{10E70A5A-0D0A-4F7D-95C2-9B78D7958A98}" type="parTrans" cxnId="{5508DFB0-70F0-4BA6-AFA9-7078D4AFC3CC}">
      <dgm:prSet/>
      <dgm:spPr/>
      <dgm:t>
        <a:bodyPr/>
        <a:lstStyle/>
        <a:p>
          <a:endParaRPr lang="en-US"/>
        </a:p>
      </dgm:t>
    </dgm:pt>
    <dgm:pt modelId="{A81711A7-1775-494F-A770-C6B13845AD16}" type="sibTrans" cxnId="{5508DFB0-70F0-4BA6-AFA9-7078D4AFC3CC}">
      <dgm:prSet/>
      <dgm:spPr/>
      <dgm:t>
        <a:bodyPr/>
        <a:lstStyle/>
        <a:p>
          <a:endParaRPr lang="en-US"/>
        </a:p>
      </dgm:t>
    </dgm:pt>
    <dgm:pt modelId="{078D96FD-002F-462D-8B53-8D9480C7FBC0}">
      <dgm:prSet/>
      <dgm:spPr/>
      <dgm:t>
        <a:bodyPr/>
        <a:lstStyle/>
        <a:p>
          <a:r>
            <a:rPr lang="en-GB"/>
            <a:t>To make as much money as possible ?</a:t>
          </a:r>
          <a:endParaRPr lang="en-US"/>
        </a:p>
      </dgm:t>
    </dgm:pt>
    <dgm:pt modelId="{61108F15-16EC-4A46-8CE4-BA8BAF3A7B4F}" type="parTrans" cxnId="{642CA4E6-651F-4D95-B8CA-C1C6FEDA9C56}">
      <dgm:prSet/>
      <dgm:spPr/>
      <dgm:t>
        <a:bodyPr/>
        <a:lstStyle/>
        <a:p>
          <a:endParaRPr lang="en-US"/>
        </a:p>
      </dgm:t>
    </dgm:pt>
    <dgm:pt modelId="{370BC57A-3875-4D49-AEB5-681763F6E11C}" type="sibTrans" cxnId="{642CA4E6-651F-4D95-B8CA-C1C6FEDA9C56}">
      <dgm:prSet/>
      <dgm:spPr/>
      <dgm:t>
        <a:bodyPr/>
        <a:lstStyle/>
        <a:p>
          <a:endParaRPr lang="en-US"/>
        </a:p>
      </dgm:t>
    </dgm:pt>
    <dgm:pt modelId="{992FE852-BFD5-5B43-951C-F69F7E5B7CEE}" type="pres">
      <dgm:prSet presAssocID="{CD0A7292-C1B3-4C34-B956-34CB3E0C8B3B}" presName="linear" presStyleCnt="0">
        <dgm:presLayoutVars>
          <dgm:animLvl val="lvl"/>
          <dgm:resizeHandles val="exact"/>
        </dgm:presLayoutVars>
      </dgm:prSet>
      <dgm:spPr/>
    </dgm:pt>
    <dgm:pt modelId="{50E0D764-2222-3A4A-88F6-CFFACD4310D9}" type="pres">
      <dgm:prSet presAssocID="{BDFD1EF7-1E6C-493F-B967-703ECF254775}" presName="parentText" presStyleLbl="node1" presStyleIdx="0" presStyleCnt="2">
        <dgm:presLayoutVars>
          <dgm:chMax val="0"/>
          <dgm:bulletEnabled val="1"/>
        </dgm:presLayoutVars>
      </dgm:prSet>
      <dgm:spPr/>
    </dgm:pt>
    <dgm:pt modelId="{82685AC7-9171-9446-8FA3-D87E620664FB}" type="pres">
      <dgm:prSet presAssocID="{A81711A7-1775-494F-A770-C6B13845AD16}" presName="spacer" presStyleCnt="0"/>
      <dgm:spPr/>
    </dgm:pt>
    <dgm:pt modelId="{62463760-F72D-E94D-85C7-5429CAA0C508}" type="pres">
      <dgm:prSet presAssocID="{078D96FD-002F-462D-8B53-8D9480C7FBC0}" presName="parentText" presStyleLbl="node1" presStyleIdx="1" presStyleCnt="2">
        <dgm:presLayoutVars>
          <dgm:chMax val="0"/>
          <dgm:bulletEnabled val="1"/>
        </dgm:presLayoutVars>
      </dgm:prSet>
      <dgm:spPr/>
    </dgm:pt>
  </dgm:ptLst>
  <dgm:cxnLst>
    <dgm:cxn modelId="{E39EC83C-3EBC-9C4D-A35A-D7B3EA55C28C}" type="presOf" srcId="{078D96FD-002F-462D-8B53-8D9480C7FBC0}" destId="{62463760-F72D-E94D-85C7-5429CAA0C508}" srcOrd="0" destOrd="0" presId="urn:microsoft.com/office/officeart/2005/8/layout/vList2"/>
    <dgm:cxn modelId="{5508DFB0-70F0-4BA6-AFA9-7078D4AFC3CC}" srcId="{CD0A7292-C1B3-4C34-B956-34CB3E0C8B3B}" destId="{BDFD1EF7-1E6C-493F-B967-703ECF254775}" srcOrd="0" destOrd="0" parTransId="{10E70A5A-0D0A-4F7D-95C2-9B78D7958A98}" sibTransId="{A81711A7-1775-494F-A770-C6B13845AD16}"/>
    <dgm:cxn modelId="{1B42F8CC-BB73-DE42-977F-74C26636A6FF}" type="presOf" srcId="{CD0A7292-C1B3-4C34-B956-34CB3E0C8B3B}" destId="{992FE852-BFD5-5B43-951C-F69F7E5B7CEE}" srcOrd="0" destOrd="0" presId="urn:microsoft.com/office/officeart/2005/8/layout/vList2"/>
    <dgm:cxn modelId="{642CA4E6-651F-4D95-B8CA-C1C6FEDA9C56}" srcId="{CD0A7292-C1B3-4C34-B956-34CB3E0C8B3B}" destId="{078D96FD-002F-462D-8B53-8D9480C7FBC0}" srcOrd="1" destOrd="0" parTransId="{61108F15-16EC-4A46-8CE4-BA8BAF3A7B4F}" sibTransId="{370BC57A-3875-4D49-AEB5-681763F6E11C}"/>
    <dgm:cxn modelId="{FF2762EE-F031-CD49-A300-CD331E45AA75}" type="presOf" srcId="{BDFD1EF7-1E6C-493F-B967-703ECF254775}" destId="{50E0D764-2222-3A4A-88F6-CFFACD4310D9}" srcOrd="0" destOrd="0" presId="urn:microsoft.com/office/officeart/2005/8/layout/vList2"/>
    <dgm:cxn modelId="{26879D7D-8870-974E-8BE7-25B21191B933}" type="presParOf" srcId="{992FE852-BFD5-5B43-951C-F69F7E5B7CEE}" destId="{50E0D764-2222-3A4A-88F6-CFFACD4310D9}" srcOrd="0" destOrd="0" presId="urn:microsoft.com/office/officeart/2005/8/layout/vList2"/>
    <dgm:cxn modelId="{F6627625-10C2-5B4E-87CE-E047AA2E23B5}" type="presParOf" srcId="{992FE852-BFD5-5B43-951C-F69F7E5B7CEE}" destId="{82685AC7-9171-9446-8FA3-D87E620664FB}" srcOrd="1" destOrd="0" presId="urn:microsoft.com/office/officeart/2005/8/layout/vList2"/>
    <dgm:cxn modelId="{8EA2706B-938D-1D48-ACB1-14A6DCDBD9BE}" type="presParOf" srcId="{992FE852-BFD5-5B43-951C-F69F7E5B7CEE}" destId="{62463760-F72D-E94D-85C7-5429CAA0C508}"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09758C-3D3D-B745-B868-5F871184FB6D}">
      <dsp:nvSpPr>
        <dsp:cNvPr id="0" name=""/>
        <dsp:cNvSpPr/>
      </dsp:nvSpPr>
      <dsp:spPr>
        <a:xfrm>
          <a:off x="0" y="3544812"/>
          <a:ext cx="7012370" cy="1163486"/>
        </a:xfrm>
        <a:prstGeom prst="rect">
          <a:avLst/>
        </a:prstGeom>
        <a:gradFill rotWithShape="0">
          <a:gsLst>
            <a:gs pos="0">
              <a:schemeClr val="accent2">
                <a:hueOff val="0"/>
                <a:satOff val="0"/>
                <a:lumOff val="0"/>
                <a:alphaOff val="0"/>
                <a:tint val="98000"/>
                <a:lumMod val="110000"/>
              </a:schemeClr>
            </a:gs>
            <a:gs pos="84000">
              <a:schemeClr val="accent2">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GB" sz="2100" kern="1200"/>
            <a:t>Google, Twitter, Facebook.</a:t>
          </a:r>
          <a:endParaRPr lang="en-US" sz="2100" kern="1200"/>
        </a:p>
      </dsp:txBody>
      <dsp:txXfrm>
        <a:off x="0" y="3544812"/>
        <a:ext cx="7012370" cy="1163486"/>
      </dsp:txXfrm>
    </dsp:sp>
    <dsp:sp modelId="{4EC8CB53-60B0-F24E-8F37-D8B61E9B1502}">
      <dsp:nvSpPr>
        <dsp:cNvPr id="0" name=""/>
        <dsp:cNvSpPr/>
      </dsp:nvSpPr>
      <dsp:spPr>
        <a:xfrm rot="10800000">
          <a:off x="0" y="1772822"/>
          <a:ext cx="7012370" cy="1789442"/>
        </a:xfrm>
        <a:prstGeom prst="upArrowCallout">
          <a:avLst/>
        </a:prstGeom>
        <a:gradFill rotWithShape="0">
          <a:gsLst>
            <a:gs pos="0">
              <a:schemeClr val="accent3">
                <a:hueOff val="0"/>
                <a:satOff val="0"/>
                <a:lumOff val="0"/>
                <a:alphaOff val="0"/>
                <a:tint val="98000"/>
                <a:lumMod val="110000"/>
              </a:schemeClr>
            </a:gs>
            <a:gs pos="84000">
              <a:schemeClr val="accent3">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GB" sz="2100" kern="1200"/>
            <a:t>This assignment seeks to examine the CSR engagement of social media companies and to establish their responsibilities.</a:t>
          </a:r>
          <a:endParaRPr lang="en-US" sz="2100" kern="1200"/>
        </a:p>
      </dsp:txBody>
      <dsp:txXfrm rot="10800000">
        <a:off x="0" y="1772822"/>
        <a:ext cx="7012370" cy="1162726"/>
      </dsp:txXfrm>
    </dsp:sp>
    <dsp:sp modelId="{8487067B-08F7-4B4E-AEF4-4EA249936233}">
      <dsp:nvSpPr>
        <dsp:cNvPr id="0" name=""/>
        <dsp:cNvSpPr/>
      </dsp:nvSpPr>
      <dsp:spPr>
        <a:xfrm rot="10800000">
          <a:off x="0" y="832"/>
          <a:ext cx="7012370" cy="1789442"/>
        </a:xfrm>
        <a:prstGeom prst="upArrowCallout">
          <a:avLst/>
        </a:prstGeom>
        <a:gradFill rotWithShape="0">
          <a:gsLst>
            <a:gs pos="0">
              <a:schemeClr val="accent4">
                <a:hueOff val="0"/>
                <a:satOff val="0"/>
                <a:lumOff val="0"/>
                <a:alphaOff val="0"/>
                <a:tint val="98000"/>
                <a:lumMod val="110000"/>
              </a:schemeClr>
            </a:gs>
            <a:gs pos="84000">
              <a:schemeClr val="accent4">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GB" sz="2100" kern="1200"/>
            <a:t>Social media has enormous popularity and it has triggered new ethical issues including risks of deception, social grooming, cyber-bullying, surveillance and ???</a:t>
          </a:r>
          <a:endParaRPr lang="en-US" sz="2100" kern="1200"/>
        </a:p>
      </dsp:txBody>
      <dsp:txXfrm rot="10800000">
        <a:off x="0" y="832"/>
        <a:ext cx="7012370" cy="116272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2795AF-8D61-734E-AB97-97E8DC09B9FF}">
      <dsp:nvSpPr>
        <dsp:cNvPr id="0" name=""/>
        <dsp:cNvSpPr/>
      </dsp:nvSpPr>
      <dsp:spPr>
        <a:xfrm>
          <a:off x="0" y="2842210"/>
          <a:ext cx="7012370" cy="1864797"/>
        </a:xfrm>
        <a:prstGeom prst="rect">
          <a:avLst/>
        </a:prstGeom>
        <a:gradFill rotWithShape="0">
          <a:gsLst>
            <a:gs pos="0">
              <a:schemeClr val="accent2">
                <a:hueOff val="0"/>
                <a:satOff val="0"/>
                <a:lumOff val="0"/>
                <a:alphaOff val="0"/>
                <a:tint val="98000"/>
                <a:lumMod val="110000"/>
              </a:schemeClr>
            </a:gs>
            <a:gs pos="84000">
              <a:schemeClr val="accent2">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77800" tIns="177800" rIns="177800" bIns="177800" numCol="1" spcCol="1270" anchor="ctr" anchorCtr="0">
          <a:noAutofit/>
        </a:bodyPr>
        <a:lstStyle/>
        <a:p>
          <a:pPr marL="0" lvl="0" indent="0" algn="ctr" defTabSz="1111250">
            <a:lnSpc>
              <a:spcPct val="90000"/>
            </a:lnSpc>
            <a:spcBef>
              <a:spcPct val="0"/>
            </a:spcBef>
            <a:spcAft>
              <a:spcPct val="35000"/>
            </a:spcAft>
            <a:buNone/>
          </a:pPr>
          <a:r>
            <a:rPr lang="en-GB" sz="2500" kern="1200"/>
            <a:t>Companies like Facebook have become incredibly powerful because of the combination of their addictive-by-design nature and the capability of collecting data about the users’ behaviours.</a:t>
          </a:r>
          <a:endParaRPr lang="en-US" sz="2500" kern="1200"/>
        </a:p>
      </dsp:txBody>
      <dsp:txXfrm>
        <a:off x="0" y="2842210"/>
        <a:ext cx="7012370" cy="1864797"/>
      </dsp:txXfrm>
    </dsp:sp>
    <dsp:sp modelId="{2DFF0F12-FD42-0549-93B7-93B21BB53A1B}">
      <dsp:nvSpPr>
        <dsp:cNvPr id="0" name=""/>
        <dsp:cNvSpPr/>
      </dsp:nvSpPr>
      <dsp:spPr>
        <a:xfrm rot="10800000">
          <a:off x="0" y="2123"/>
          <a:ext cx="7012370" cy="2868058"/>
        </a:xfrm>
        <a:prstGeom prst="upArrowCallout">
          <a:avLst/>
        </a:prstGeom>
        <a:gradFill rotWithShape="0">
          <a:gsLst>
            <a:gs pos="0">
              <a:schemeClr val="accent3">
                <a:hueOff val="0"/>
                <a:satOff val="0"/>
                <a:lumOff val="0"/>
                <a:alphaOff val="0"/>
                <a:tint val="98000"/>
                <a:lumMod val="110000"/>
              </a:schemeClr>
            </a:gs>
            <a:gs pos="84000">
              <a:schemeClr val="accent3">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77800" tIns="177800" rIns="177800" bIns="177800" numCol="1" spcCol="1270" anchor="ctr" anchorCtr="0">
          <a:noAutofit/>
        </a:bodyPr>
        <a:lstStyle/>
        <a:p>
          <a:pPr marL="0" lvl="0" indent="0" algn="ctr" defTabSz="1111250">
            <a:lnSpc>
              <a:spcPct val="90000"/>
            </a:lnSpc>
            <a:spcBef>
              <a:spcPct val="0"/>
            </a:spcBef>
            <a:spcAft>
              <a:spcPct val="35000"/>
            </a:spcAft>
            <a:buNone/>
          </a:pPr>
          <a:r>
            <a:rPr lang="en-GB" sz="2500" kern="1200"/>
            <a:t>The Cambridge Analytica scandal demonstrated for the umpteenth time that social-media companies have adopted an irresponsible business model. </a:t>
          </a:r>
          <a:endParaRPr lang="en-US" sz="2500" kern="1200"/>
        </a:p>
      </dsp:txBody>
      <dsp:txXfrm rot="10800000">
        <a:off x="0" y="2123"/>
        <a:ext cx="7012370" cy="186357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CC2BDB-9905-894A-A70D-A8625BFC63B3}">
      <dsp:nvSpPr>
        <dsp:cNvPr id="0" name=""/>
        <dsp:cNvSpPr/>
      </dsp:nvSpPr>
      <dsp:spPr>
        <a:xfrm>
          <a:off x="0" y="583365"/>
          <a:ext cx="7012370" cy="1123200"/>
        </a:xfrm>
        <a:prstGeom prst="roundRect">
          <a:avLst/>
        </a:prstGeom>
        <a:gradFill rotWithShape="0">
          <a:gsLst>
            <a:gs pos="0">
              <a:schemeClr val="accent2">
                <a:hueOff val="0"/>
                <a:satOff val="0"/>
                <a:lumOff val="0"/>
                <a:alphaOff val="0"/>
                <a:tint val="98000"/>
                <a:lumMod val="110000"/>
              </a:schemeClr>
            </a:gs>
            <a:gs pos="84000">
              <a:schemeClr val="accent2">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A British political consulting firm specializes in “psychographic” profiling.</a:t>
          </a:r>
          <a:endParaRPr lang="en-US" sz="3000" kern="1200"/>
        </a:p>
      </dsp:txBody>
      <dsp:txXfrm>
        <a:off x="54830" y="638195"/>
        <a:ext cx="6902710" cy="1013540"/>
      </dsp:txXfrm>
    </dsp:sp>
    <dsp:sp modelId="{F68DE08F-A662-BC47-A07A-6CE68FD8DD15}">
      <dsp:nvSpPr>
        <dsp:cNvPr id="0" name=""/>
        <dsp:cNvSpPr/>
      </dsp:nvSpPr>
      <dsp:spPr>
        <a:xfrm>
          <a:off x="0" y="1792965"/>
          <a:ext cx="7012370" cy="1123200"/>
        </a:xfrm>
        <a:prstGeom prst="roundRect">
          <a:avLst/>
        </a:prstGeom>
        <a:gradFill rotWithShape="0">
          <a:gsLst>
            <a:gs pos="0">
              <a:schemeClr val="accent2">
                <a:hueOff val="-9309966"/>
                <a:satOff val="-3025"/>
                <a:lumOff val="-1667"/>
                <a:alphaOff val="0"/>
                <a:tint val="98000"/>
                <a:lumMod val="110000"/>
              </a:schemeClr>
            </a:gs>
            <a:gs pos="84000">
              <a:schemeClr val="accent2">
                <a:hueOff val="-9309966"/>
                <a:satOff val="-3025"/>
                <a:lumOff val="-1667"/>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Involves tracking the preferences of each user &amp; </a:t>
          </a:r>
          <a:endParaRPr lang="en-US" sz="3000" kern="1200"/>
        </a:p>
      </dsp:txBody>
      <dsp:txXfrm>
        <a:off x="54830" y="1847795"/>
        <a:ext cx="6902710" cy="1013540"/>
      </dsp:txXfrm>
    </dsp:sp>
    <dsp:sp modelId="{77C15FB9-44D9-104F-8DE4-04BDADBF8066}">
      <dsp:nvSpPr>
        <dsp:cNvPr id="0" name=""/>
        <dsp:cNvSpPr/>
      </dsp:nvSpPr>
      <dsp:spPr>
        <a:xfrm>
          <a:off x="0" y="3002565"/>
          <a:ext cx="7012370" cy="1123200"/>
        </a:xfrm>
        <a:prstGeom prst="roundRect">
          <a:avLst/>
        </a:prstGeom>
        <a:gradFill rotWithShape="0">
          <a:gsLst>
            <a:gs pos="0">
              <a:schemeClr val="accent2">
                <a:hueOff val="-18619931"/>
                <a:satOff val="-6050"/>
                <a:lumOff val="-3333"/>
                <a:alphaOff val="0"/>
                <a:tint val="98000"/>
                <a:lumMod val="110000"/>
              </a:schemeClr>
            </a:gs>
            <a:gs pos="84000">
              <a:schemeClr val="accent2">
                <a:hueOff val="-18619931"/>
                <a:satOff val="-6050"/>
                <a:lumOff val="-3333"/>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Targeting them with specific messages which appeals to their individual profiles. </a:t>
          </a:r>
          <a:endParaRPr lang="en-US" sz="3000" kern="1200"/>
        </a:p>
      </dsp:txBody>
      <dsp:txXfrm>
        <a:off x="54830" y="3057395"/>
        <a:ext cx="6902710" cy="101354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F87AE0-E19F-4140-A7BE-EF894CD84CEF}">
      <dsp:nvSpPr>
        <dsp:cNvPr id="0" name=""/>
        <dsp:cNvSpPr/>
      </dsp:nvSpPr>
      <dsp:spPr>
        <a:xfrm>
          <a:off x="0" y="62625"/>
          <a:ext cx="7012370" cy="1474200"/>
        </a:xfrm>
        <a:prstGeom prst="roundRect">
          <a:avLst/>
        </a:prstGeom>
        <a:gradFill rotWithShape="0">
          <a:gsLst>
            <a:gs pos="0">
              <a:schemeClr val="accent2">
                <a:hueOff val="0"/>
                <a:satOff val="0"/>
                <a:lumOff val="0"/>
                <a:alphaOff val="0"/>
                <a:tint val="98000"/>
                <a:lumMod val="110000"/>
              </a:schemeClr>
            </a:gs>
            <a:gs pos="84000">
              <a:schemeClr val="accent2">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Aleksandr Kogan, a Russian-American academic at Cambridge University. </a:t>
          </a:r>
          <a:endParaRPr lang="en-US" sz="2800" kern="1200"/>
        </a:p>
      </dsp:txBody>
      <dsp:txXfrm>
        <a:off x="71965" y="134590"/>
        <a:ext cx="6868440" cy="1330270"/>
      </dsp:txXfrm>
    </dsp:sp>
    <dsp:sp modelId="{7F4E334A-2AF3-E240-95A1-03ABD5D4B74B}">
      <dsp:nvSpPr>
        <dsp:cNvPr id="0" name=""/>
        <dsp:cNvSpPr/>
      </dsp:nvSpPr>
      <dsp:spPr>
        <a:xfrm>
          <a:off x="0" y="1617465"/>
          <a:ext cx="7012370" cy="1474200"/>
        </a:xfrm>
        <a:prstGeom prst="roundRect">
          <a:avLst/>
        </a:prstGeom>
        <a:gradFill rotWithShape="0">
          <a:gsLst>
            <a:gs pos="0">
              <a:schemeClr val="accent2">
                <a:hueOff val="-9309966"/>
                <a:satOff val="-3025"/>
                <a:lumOff val="-1667"/>
                <a:alphaOff val="0"/>
                <a:tint val="98000"/>
                <a:lumMod val="110000"/>
              </a:schemeClr>
            </a:gs>
            <a:gs pos="84000">
              <a:schemeClr val="accent2">
                <a:hueOff val="-9309966"/>
                <a:satOff val="-3025"/>
                <a:lumOff val="-1667"/>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App “thisismydigitallife,” was a personality quiz Facebook users could take.</a:t>
          </a:r>
          <a:endParaRPr lang="en-US" sz="2800" kern="1200"/>
        </a:p>
      </dsp:txBody>
      <dsp:txXfrm>
        <a:off x="71965" y="1689430"/>
        <a:ext cx="6868440" cy="1330270"/>
      </dsp:txXfrm>
    </dsp:sp>
    <dsp:sp modelId="{4D465FB4-5998-9847-AC82-7A44DB3066BA}">
      <dsp:nvSpPr>
        <dsp:cNvPr id="0" name=""/>
        <dsp:cNvSpPr/>
      </dsp:nvSpPr>
      <dsp:spPr>
        <a:xfrm>
          <a:off x="0" y="3172305"/>
          <a:ext cx="7012370" cy="1474200"/>
        </a:xfrm>
        <a:prstGeom prst="roundRect">
          <a:avLst/>
        </a:prstGeom>
        <a:gradFill rotWithShape="0">
          <a:gsLst>
            <a:gs pos="0">
              <a:schemeClr val="accent2">
                <a:hueOff val="-18619931"/>
                <a:satOff val="-6050"/>
                <a:lumOff val="-3333"/>
                <a:alphaOff val="0"/>
                <a:tint val="98000"/>
                <a:lumMod val="110000"/>
              </a:schemeClr>
            </a:gs>
            <a:gs pos="84000">
              <a:schemeClr val="accent2">
                <a:hueOff val="-18619931"/>
                <a:satOff val="-6050"/>
                <a:lumOff val="-3333"/>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Got permission to pull the data only for academic purposes, not for commercial purposes</a:t>
          </a:r>
          <a:endParaRPr lang="en-US" sz="2800" kern="1200"/>
        </a:p>
      </dsp:txBody>
      <dsp:txXfrm>
        <a:off x="71965" y="3244270"/>
        <a:ext cx="6868440" cy="133027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FD8224-A4DE-8C43-BD9C-2C4FEBB3AEB2}">
      <dsp:nvSpPr>
        <dsp:cNvPr id="0" name=""/>
        <dsp:cNvSpPr/>
      </dsp:nvSpPr>
      <dsp:spPr>
        <a:xfrm>
          <a:off x="0" y="47280"/>
          <a:ext cx="7012370" cy="2272724"/>
        </a:xfrm>
        <a:prstGeom prst="roundRect">
          <a:avLst/>
        </a:prstGeom>
        <a:gradFill rotWithShape="0">
          <a:gsLst>
            <a:gs pos="0">
              <a:schemeClr val="accent2">
                <a:hueOff val="0"/>
                <a:satOff val="0"/>
                <a:lumOff val="0"/>
                <a:alphaOff val="0"/>
                <a:tint val="98000"/>
                <a:lumMod val="110000"/>
              </a:schemeClr>
            </a:gs>
            <a:gs pos="84000">
              <a:schemeClr val="accent2">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On December 2, 2015, 14 people were killed and 22 others were seriously injured in a terrorist attack consisting of a mass shooting and an attempted bombing at the Inland Regional Centre in San Bernardino, California. </a:t>
          </a:r>
          <a:endParaRPr lang="en-US" sz="2400" kern="1200"/>
        </a:p>
      </dsp:txBody>
      <dsp:txXfrm>
        <a:off x="110945" y="158225"/>
        <a:ext cx="6790480" cy="2050834"/>
      </dsp:txXfrm>
    </dsp:sp>
    <dsp:sp modelId="{BC7E007A-62D1-4944-95F9-5DACD99617A8}">
      <dsp:nvSpPr>
        <dsp:cNvPr id="0" name=""/>
        <dsp:cNvSpPr/>
      </dsp:nvSpPr>
      <dsp:spPr>
        <a:xfrm>
          <a:off x="0" y="2389125"/>
          <a:ext cx="7012370" cy="2272724"/>
        </a:xfrm>
        <a:prstGeom prst="roundRect">
          <a:avLst/>
        </a:prstGeom>
        <a:gradFill rotWithShape="0">
          <a:gsLst>
            <a:gs pos="0">
              <a:schemeClr val="accent2">
                <a:hueOff val="-18619931"/>
                <a:satOff val="-6050"/>
                <a:lumOff val="-3333"/>
                <a:alphaOff val="0"/>
                <a:tint val="98000"/>
                <a:lumMod val="110000"/>
              </a:schemeClr>
            </a:gs>
            <a:gs pos="84000">
              <a:schemeClr val="accent2">
                <a:hueOff val="-18619931"/>
                <a:satOff val="-6050"/>
                <a:lumOff val="-3333"/>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The perpetrators, Syed Rizwan Farook and Tashfeen Malik, a married couple living in the city of Redlands, targeted a San Bernardino County Department of Public Health training event and Christmas party of about 80 employees in a rented banquet room. </a:t>
          </a:r>
          <a:endParaRPr lang="en-US" sz="2400" kern="1200"/>
        </a:p>
      </dsp:txBody>
      <dsp:txXfrm>
        <a:off x="110945" y="2500070"/>
        <a:ext cx="6790480" cy="205083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C19577-6039-4CAE-A19E-C28B4A0C605C}">
      <dsp:nvSpPr>
        <dsp:cNvPr id="0" name=""/>
        <dsp:cNvSpPr/>
      </dsp:nvSpPr>
      <dsp:spPr>
        <a:xfrm>
          <a:off x="0" y="765233"/>
          <a:ext cx="7012370" cy="141273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2F08E77-D0DA-4952-8668-DDB8C17A7C36}">
      <dsp:nvSpPr>
        <dsp:cNvPr id="0" name=""/>
        <dsp:cNvSpPr/>
      </dsp:nvSpPr>
      <dsp:spPr>
        <a:xfrm>
          <a:off x="427353" y="1083100"/>
          <a:ext cx="777006" cy="77700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7999BC8-B580-4016-BC29-73A22DCCB83F}">
      <dsp:nvSpPr>
        <dsp:cNvPr id="0" name=""/>
        <dsp:cNvSpPr/>
      </dsp:nvSpPr>
      <dsp:spPr>
        <a:xfrm>
          <a:off x="1631713" y="765233"/>
          <a:ext cx="5380656" cy="14127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9515" tIns="149515" rIns="149515" bIns="149515" numCol="1" spcCol="1270" anchor="ctr" anchorCtr="0">
          <a:noAutofit/>
        </a:bodyPr>
        <a:lstStyle/>
        <a:p>
          <a:pPr marL="0" lvl="0" indent="0" algn="l" defTabSz="622300">
            <a:lnSpc>
              <a:spcPct val="90000"/>
            </a:lnSpc>
            <a:spcBef>
              <a:spcPct val="0"/>
            </a:spcBef>
            <a:spcAft>
              <a:spcPct val="35000"/>
            </a:spcAft>
            <a:buNone/>
          </a:pPr>
          <a:r>
            <a:rPr lang="en-US" sz="1400" kern="1200" dirty="0">
              <a:hlinkClick xmlns:r="http://schemas.openxmlformats.org/officeDocument/2006/relationships" r:id="rId3"/>
            </a:rPr>
            <a:t>https://www.bbc.co.uk/news/technology-42342216</a:t>
          </a:r>
          <a:endParaRPr lang="en-US" sz="1400" kern="1200" dirty="0"/>
        </a:p>
      </dsp:txBody>
      <dsp:txXfrm>
        <a:off x="1631713" y="765233"/>
        <a:ext cx="5380656" cy="1412739"/>
      </dsp:txXfrm>
    </dsp:sp>
    <dsp:sp modelId="{5126D137-98E7-4E1C-A6BA-D5C7E6E2B50C}">
      <dsp:nvSpPr>
        <dsp:cNvPr id="0" name=""/>
        <dsp:cNvSpPr/>
      </dsp:nvSpPr>
      <dsp:spPr>
        <a:xfrm>
          <a:off x="0" y="2531157"/>
          <a:ext cx="7012370" cy="141273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F6DB479-6363-4D1D-8CD7-B7374D3C5656}">
      <dsp:nvSpPr>
        <dsp:cNvPr id="0" name=""/>
        <dsp:cNvSpPr/>
      </dsp:nvSpPr>
      <dsp:spPr>
        <a:xfrm>
          <a:off x="427353" y="2849024"/>
          <a:ext cx="777006" cy="777006"/>
        </a:xfrm>
        <a:prstGeom prst="rect">
          <a:avLst/>
        </a:prstGeom>
        <a:blipFill>
          <a:blip xmlns:r="http://schemas.openxmlformats.org/officeDocument/2006/relationships"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91B8C90-4DC9-410E-AB20-4A667FE45F99}">
      <dsp:nvSpPr>
        <dsp:cNvPr id="0" name=""/>
        <dsp:cNvSpPr/>
      </dsp:nvSpPr>
      <dsp:spPr>
        <a:xfrm>
          <a:off x="1631713" y="2531157"/>
          <a:ext cx="5380656" cy="14127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9515" tIns="149515" rIns="149515" bIns="149515" numCol="1" spcCol="1270" anchor="ctr" anchorCtr="0">
          <a:noAutofit/>
        </a:bodyPr>
        <a:lstStyle/>
        <a:p>
          <a:pPr marL="0" lvl="0" indent="0" algn="l" defTabSz="622300">
            <a:lnSpc>
              <a:spcPct val="90000"/>
            </a:lnSpc>
            <a:spcBef>
              <a:spcPct val="0"/>
            </a:spcBef>
            <a:spcAft>
              <a:spcPct val="35000"/>
            </a:spcAft>
            <a:buNone/>
          </a:pPr>
          <a:r>
            <a:rPr lang="en-US" sz="1400" kern="1200"/>
            <a:t>https://www.newstatesman.com/politics/elections/2018/10/we-don-t-know-who-just-spent-250k-pro-brexit-facebook-ads-should-worry-us</a:t>
          </a:r>
        </a:p>
      </dsp:txBody>
      <dsp:txXfrm>
        <a:off x="1631713" y="2531157"/>
        <a:ext cx="5380656" cy="141273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E36576-94A4-49E8-9CA3-E7BCECED5DB7}">
      <dsp:nvSpPr>
        <dsp:cNvPr id="0" name=""/>
        <dsp:cNvSpPr/>
      </dsp:nvSpPr>
      <dsp:spPr>
        <a:xfrm>
          <a:off x="0" y="765233"/>
          <a:ext cx="7012370" cy="141273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6B060CD-7015-4EA2-B455-35D1F04E72BA}">
      <dsp:nvSpPr>
        <dsp:cNvPr id="0" name=""/>
        <dsp:cNvSpPr/>
      </dsp:nvSpPr>
      <dsp:spPr>
        <a:xfrm>
          <a:off x="427353" y="1083100"/>
          <a:ext cx="777006" cy="77700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9480D90-69E7-43D4-AB9C-2F9EB4FE6DCD}">
      <dsp:nvSpPr>
        <dsp:cNvPr id="0" name=""/>
        <dsp:cNvSpPr/>
      </dsp:nvSpPr>
      <dsp:spPr>
        <a:xfrm>
          <a:off x="1631713" y="765233"/>
          <a:ext cx="5380656" cy="14127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9515" tIns="149515" rIns="149515" bIns="149515" numCol="1" spcCol="1270" anchor="ctr" anchorCtr="0">
          <a:noAutofit/>
        </a:bodyPr>
        <a:lstStyle/>
        <a:p>
          <a:pPr marL="0" lvl="0" indent="0" algn="l" defTabSz="666750">
            <a:lnSpc>
              <a:spcPct val="90000"/>
            </a:lnSpc>
            <a:spcBef>
              <a:spcPct val="0"/>
            </a:spcBef>
            <a:spcAft>
              <a:spcPct val="35000"/>
            </a:spcAft>
            <a:buNone/>
          </a:pPr>
          <a:r>
            <a:rPr lang="en-US" sz="1500" kern="1200">
              <a:hlinkClick xmlns:r="http://schemas.openxmlformats.org/officeDocument/2006/relationships" r:id="rId3"/>
            </a:rPr>
            <a:t>https://www.nytimes.com/2017/11/15/world/europe/russia-brexit-twitter-facebook.html</a:t>
          </a:r>
          <a:endParaRPr lang="en-US" sz="1500" kern="1200"/>
        </a:p>
      </dsp:txBody>
      <dsp:txXfrm>
        <a:off x="1631713" y="765233"/>
        <a:ext cx="5380656" cy="1412739"/>
      </dsp:txXfrm>
    </dsp:sp>
    <dsp:sp modelId="{75C0307A-1262-4375-9707-C3D54A4D8430}">
      <dsp:nvSpPr>
        <dsp:cNvPr id="0" name=""/>
        <dsp:cNvSpPr/>
      </dsp:nvSpPr>
      <dsp:spPr>
        <a:xfrm>
          <a:off x="0" y="2531157"/>
          <a:ext cx="7012370" cy="141273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D68EEB5-EBB2-4DF1-A78C-13A5ED191752}">
      <dsp:nvSpPr>
        <dsp:cNvPr id="0" name=""/>
        <dsp:cNvSpPr/>
      </dsp:nvSpPr>
      <dsp:spPr>
        <a:xfrm>
          <a:off x="427353" y="2849024"/>
          <a:ext cx="777006" cy="777006"/>
        </a:xfrm>
        <a:prstGeom prst="rect">
          <a:avLst/>
        </a:prstGeom>
        <a:blipFill>
          <a:blip xmlns:r="http://schemas.openxmlformats.org/officeDocument/2006/relationships"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3C46C38-551F-4611-8D23-ECBC4877E128}">
      <dsp:nvSpPr>
        <dsp:cNvPr id="0" name=""/>
        <dsp:cNvSpPr/>
      </dsp:nvSpPr>
      <dsp:spPr>
        <a:xfrm>
          <a:off x="1631713" y="2531157"/>
          <a:ext cx="5380656" cy="14127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9515" tIns="149515" rIns="149515" bIns="149515" numCol="1" spcCol="1270" anchor="ctr" anchorCtr="0">
          <a:noAutofit/>
        </a:bodyPr>
        <a:lstStyle/>
        <a:p>
          <a:pPr marL="0" lvl="0" indent="0" algn="l" defTabSz="666750">
            <a:lnSpc>
              <a:spcPct val="90000"/>
            </a:lnSpc>
            <a:spcBef>
              <a:spcPct val="0"/>
            </a:spcBef>
            <a:spcAft>
              <a:spcPct val="35000"/>
            </a:spcAft>
            <a:buNone/>
          </a:pPr>
          <a:r>
            <a:rPr lang="en-US" sz="1500" kern="1200"/>
            <a:t>https://www.wired.co.uk/article/brexit-second-referendum-facebook-adverts-money</a:t>
          </a:r>
        </a:p>
      </dsp:txBody>
      <dsp:txXfrm>
        <a:off x="1631713" y="2531157"/>
        <a:ext cx="5380656" cy="141273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45D581-081E-3B4F-A126-351A6DD564C2}">
      <dsp:nvSpPr>
        <dsp:cNvPr id="0" name=""/>
        <dsp:cNvSpPr/>
      </dsp:nvSpPr>
      <dsp:spPr>
        <a:xfrm>
          <a:off x="0" y="574"/>
          <a:ext cx="7012370" cy="0"/>
        </a:xfrm>
        <a:prstGeom prst="line">
          <a:avLst/>
        </a:prstGeom>
        <a:solidFill>
          <a:schemeClr val="accent5">
            <a:hueOff val="0"/>
            <a:satOff val="0"/>
            <a:lumOff val="0"/>
            <a:alphaOff val="0"/>
          </a:schemeClr>
        </a:solidFill>
        <a:ln w="22225"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7F89B22-E172-4E40-B34E-1CD601AECCAE}">
      <dsp:nvSpPr>
        <dsp:cNvPr id="0" name=""/>
        <dsp:cNvSpPr/>
      </dsp:nvSpPr>
      <dsp:spPr>
        <a:xfrm>
          <a:off x="0" y="574"/>
          <a:ext cx="7012370" cy="5231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15,255 impressions, 1,312 clicks</a:t>
          </a:r>
          <a:endParaRPr lang="en-US" sz="2100" kern="1200"/>
        </a:p>
      </dsp:txBody>
      <dsp:txXfrm>
        <a:off x="0" y="574"/>
        <a:ext cx="7012370" cy="523109"/>
      </dsp:txXfrm>
    </dsp:sp>
    <dsp:sp modelId="{68283E74-4C70-5045-AFA8-09BD2D7EC898}">
      <dsp:nvSpPr>
        <dsp:cNvPr id="0" name=""/>
        <dsp:cNvSpPr/>
      </dsp:nvSpPr>
      <dsp:spPr>
        <a:xfrm>
          <a:off x="0" y="523683"/>
          <a:ext cx="7012370" cy="0"/>
        </a:xfrm>
        <a:prstGeom prst="line">
          <a:avLst/>
        </a:prstGeom>
        <a:solidFill>
          <a:schemeClr val="accent5">
            <a:hueOff val="187147"/>
            <a:satOff val="-525"/>
            <a:lumOff val="-564"/>
            <a:alphaOff val="0"/>
          </a:schemeClr>
        </a:solidFill>
        <a:ln w="22225" cap="rnd" cmpd="sng" algn="ctr">
          <a:solidFill>
            <a:schemeClr val="accent5">
              <a:hueOff val="187147"/>
              <a:satOff val="-525"/>
              <a:lumOff val="-56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5F388BA-042C-EF40-B47E-AA690D13EF73}">
      <dsp:nvSpPr>
        <dsp:cNvPr id="0" name=""/>
        <dsp:cNvSpPr/>
      </dsp:nvSpPr>
      <dsp:spPr>
        <a:xfrm>
          <a:off x="0" y="523683"/>
          <a:ext cx="7012370" cy="5231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FIRST RUN</a:t>
          </a:r>
          <a:endParaRPr lang="en-US" sz="2100" kern="1200"/>
        </a:p>
      </dsp:txBody>
      <dsp:txXfrm>
        <a:off x="0" y="523683"/>
        <a:ext cx="7012370" cy="523109"/>
      </dsp:txXfrm>
    </dsp:sp>
    <dsp:sp modelId="{7A552427-78B7-4741-8FFF-D9A46355F2B0}">
      <dsp:nvSpPr>
        <dsp:cNvPr id="0" name=""/>
        <dsp:cNvSpPr/>
      </dsp:nvSpPr>
      <dsp:spPr>
        <a:xfrm>
          <a:off x="0" y="1046792"/>
          <a:ext cx="7012370" cy="0"/>
        </a:xfrm>
        <a:prstGeom prst="line">
          <a:avLst/>
        </a:prstGeom>
        <a:solidFill>
          <a:schemeClr val="accent5">
            <a:hueOff val="374295"/>
            <a:satOff val="-1050"/>
            <a:lumOff val="-1127"/>
            <a:alphaOff val="0"/>
          </a:schemeClr>
        </a:solidFill>
        <a:ln w="22225" cap="rnd" cmpd="sng" algn="ctr">
          <a:solidFill>
            <a:schemeClr val="accent5">
              <a:hueOff val="374295"/>
              <a:satOff val="-1050"/>
              <a:lumOff val="-1127"/>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1A7F4D5-0502-0245-918C-90B680DD6AC4}">
      <dsp:nvSpPr>
        <dsp:cNvPr id="0" name=""/>
        <dsp:cNvSpPr/>
      </dsp:nvSpPr>
      <dsp:spPr>
        <a:xfrm>
          <a:off x="0" y="1046792"/>
          <a:ext cx="7012370" cy="5231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July 12, 2016</a:t>
          </a:r>
          <a:endParaRPr lang="en-US" sz="2100" kern="1200"/>
        </a:p>
      </dsp:txBody>
      <dsp:txXfrm>
        <a:off x="0" y="1046792"/>
        <a:ext cx="7012370" cy="523109"/>
      </dsp:txXfrm>
    </dsp:sp>
    <dsp:sp modelId="{43339DFA-7BF9-5046-8BD0-0F8CEA1EF89C}">
      <dsp:nvSpPr>
        <dsp:cNvPr id="0" name=""/>
        <dsp:cNvSpPr/>
      </dsp:nvSpPr>
      <dsp:spPr>
        <a:xfrm>
          <a:off x="0" y="1569901"/>
          <a:ext cx="7012370" cy="0"/>
        </a:xfrm>
        <a:prstGeom prst="line">
          <a:avLst/>
        </a:prstGeom>
        <a:solidFill>
          <a:schemeClr val="accent5">
            <a:hueOff val="561442"/>
            <a:satOff val="-1575"/>
            <a:lumOff val="-1691"/>
            <a:alphaOff val="0"/>
          </a:schemeClr>
        </a:solidFill>
        <a:ln w="22225" cap="rnd" cmpd="sng" algn="ctr">
          <a:solidFill>
            <a:schemeClr val="accent5">
              <a:hueOff val="561442"/>
              <a:satOff val="-1575"/>
              <a:lumOff val="-169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22283EE-08DF-ED46-A062-097D7474E89B}">
      <dsp:nvSpPr>
        <dsp:cNvPr id="0" name=""/>
        <dsp:cNvSpPr/>
      </dsp:nvSpPr>
      <dsp:spPr>
        <a:xfrm>
          <a:off x="0" y="1569901"/>
          <a:ext cx="7012370" cy="5231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GROUPS TARGETED</a:t>
          </a:r>
          <a:endParaRPr lang="en-US" sz="2100" kern="1200"/>
        </a:p>
      </dsp:txBody>
      <dsp:txXfrm>
        <a:off x="0" y="1569901"/>
        <a:ext cx="7012370" cy="523109"/>
      </dsp:txXfrm>
    </dsp:sp>
    <dsp:sp modelId="{4BE0CAE0-8CA2-6D47-BE6E-27CF50E8B502}">
      <dsp:nvSpPr>
        <dsp:cNvPr id="0" name=""/>
        <dsp:cNvSpPr/>
      </dsp:nvSpPr>
      <dsp:spPr>
        <a:xfrm>
          <a:off x="0" y="2093010"/>
          <a:ext cx="7012370" cy="0"/>
        </a:xfrm>
        <a:prstGeom prst="line">
          <a:avLst/>
        </a:prstGeom>
        <a:solidFill>
          <a:schemeClr val="accent5">
            <a:hueOff val="748589"/>
            <a:satOff val="-2100"/>
            <a:lumOff val="-2255"/>
            <a:alphaOff val="0"/>
          </a:schemeClr>
        </a:solidFill>
        <a:ln w="22225" cap="rnd" cmpd="sng" algn="ctr">
          <a:solidFill>
            <a:schemeClr val="accent5">
              <a:hueOff val="748589"/>
              <a:satOff val="-2100"/>
              <a:lumOff val="-225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C3903CD-B730-CC41-89AE-F33C8D3E84DE}">
      <dsp:nvSpPr>
        <dsp:cNvPr id="0" name=""/>
        <dsp:cNvSpPr/>
      </dsp:nvSpPr>
      <dsp:spPr>
        <a:xfrm>
          <a:off x="0" y="2093010"/>
          <a:ext cx="7012370" cy="5231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Ages 18-65+</a:t>
          </a:r>
          <a:endParaRPr lang="en-US" sz="2100" kern="1200"/>
        </a:p>
      </dsp:txBody>
      <dsp:txXfrm>
        <a:off x="0" y="2093010"/>
        <a:ext cx="7012370" cy="523109"/>
      </dsp:txXfrm>
    </dsp:sp>
    <dsp:sp modelId="{22291D51-D155-A942-BDA9-77F39B506487}">
      <dsp:nvSpPr>
        <dsp:cNvPr id="0" name=""/>
        <dsp:cNvSpPr/>
      </dsp:nvSpPr>
      <dsp:spPr>
        <a:xfrm>
          <a:off x="0" y="2616120"/>
          <a:ext cx="7012370" cy="0"/>
        </a:xfrm>
        <a:prstGeom prst="line">
          <a:avLst/>
        </a:prstGeom>
        <a:solidFill>
          <a:schemeClr val="accent5">
            <a:hueOff val="935736"/>
            <a:satOff val="-2625"/>
            <a:lumOff val="-2818"/>
            <a:alphaOff val="0"/>
          </a:schemeClr>
        </a:solidFill>
        <a:ln w="22225" cap="rnd" cmpd="sng" algn="ctr">
          <a:solidFill>
            <a:schemeClr val="accent5">
              <a:hueOff val="935736"/>
              <a:satOff val="-2625"/>
              <a:lumOff val="-281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2112C7E-16E3-2D44-8E64-9CDC2425D85D}">
      <dsp:nvSpPr>
        <dsp:cNvPr id="0" name=""/>
        <dsp:cNvSpPr/>
      </dsp:nvSpPr>
      <dsp:spPr>
        <a:xfrm>
          <a:off x="0" y="2616120"/>
          <a:ext cx="7012370" cy="5231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INTERESTS TARGETED</a:t>
          </a:r>
          <a:endParaRPr lang="en-US" sz="2100" kern="1200"/>
        </a:p>
      </dsp:txBody>
      <dsp:txXfrm>
        <a:off x="0" y="2616120"/>
        <a:ext cx="7012370" cy="523109"/>
      </dsp:txXfrm>
    </dsp:sp>
    <dsp:sp modelId="{7DDF682D-C160-494A-9E46-3FFEE337699C}">
      <dsp:nvSpPr>
        <dsp:cNvPr id="0" name=""/>
        <dsp:cNvSpPr/>
      </dsp:nvSpPr>
      <dsp:spPr>
        <a:xfrm>
          <a:off x="0" y="3139229"/>
          <a:ext cx="7012370" cy="0"/>
        </a:xfrm>
        <a:prstGeom prst="line">
          <a:avLst/>
        </a:prstGeom>
        <a:solidFill>
          <a:schemeClr val="accent5">
            <a:hueOff val="1122884"/>
            <a:satOff val="-3150"/>
            <a:lumOff val="-3382"/>
            <a:alphaOff val="0"/>
          </a:schemeClr>
        </a:solidFill>
        <a:ln w="22225" cap="rnd" cmpd="sng" algn="ctr">
          <a:solidFill>
            <a:schemeClr val="accent5">
              <a:hueOff val="1122884"/>
              <a:satOff val="-3150"/>
              <a:lumOff val="-338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AADA201-C064-274D-BB92-15C361AF60CD}">
      <dsp:nvSpPr>
        <dsp:cNvPr id="0" name=""/>
        <dsp:cNvSpPr/>
      </dsp:nvSpPr>
      <dsp:spPr>
        <a:xfrm>
          <a:off x="0" y="3139229"/>
          <a:ext cx="7012370" cy="5231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Donald Trump, Donald Trump for President, Donald Trump Jr. </a:t>
          </a:r>
          <a:endParaRPr lang="en-US" sz="2100" kern="1200"/>
        </a:p>
      </dsp:txBody>
      <dsp:txXfrm>
        <a:off x="0" y="3139229"/>
        <a:ext cx="7012370" cy="523109"/>
      </dsp:txXfrm>
    </dsp:sp>
    <dsp:sp modelId="{596328D4-DC68-8F4E-88E8-E57A2C7E94CA}">
      <dsp:nvSpPr>
        <dsp:cNvPr id="0" name=""/>
        <dsp:cNvSpPr/>
      </dsp:nvSpPr>
      <dsp:spPr>
        <a:xfrm>
          <a:off x="0" y="3662338"/>
          <a:ext cx="7012370" cy="0"/>
        </a:xfrm>
        <a:prstGeom prst="line">
          <a:avLst/>
        </a:prstGeom>
        <a:solidFill>
          <a:schemeClr val="accent5">
            <a:hueOff val="1310031"/>
            <a:satOff val="-3675"/>
            <a:lumOff val="-3945"/>
            <a:alphaOff val="0"/>
          </a:schemeClr>
        </a:solidFill>
        <a:ln w="22225" cap="rnd" cmpd="sng" algn="ctr">
          <a:solidFill>
            <a:schemeClr val="accent5">
              <a:hueOff val="1310031"/>
              <a:satOff val="-3675"/>
              <a:lumOff val="-394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835CD72-60E1-094E-B903-B070A3C83632}">
      <dsp:nvSpPr>
        <dsp:cNvPr id="0" name=""/>
        <dsp:cNvSpPr/>
      </dsp:nvSpPr>
      <dsp:spPr>
        <a:xfrm>
          <a:off x="0" y="3662338"/>
          <a:ext cx="7012370" cy="5231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LOCATIONS TARGETED</a:t>
          </a:r>
          <a:endParaRPr lang="en-US" sz="2100" kern="1200"/>
        </a:p>
      </dsp:txBody>
      <dsp:txXfrm>
        <a:off x="0" y="3662338"/>
        <a:ext cx="7012370" cy="523109"/>
      </dsp:txXfrm>
    </dsp:sp>
    <dsp:sp modelId="{EE373141-D4D8-0F4A-B5F6-DFDE5FA0CC9E}">
      <dsp:nvSpPr>
        <dsp:cNvPr id="0" name=""/>
        <dsp:cNvSpPr/>
      </dsp:nvSpPr>
      <dsp:spPr>
        <a:xfrm>
          <a:off x="0" y="4185447"/>
          <a:ext cx="7012370" cy="0"/>
        </a:xfrm>
        <a:prstGeom prst="line">
          <a:avLst/>
        </a:prstGeom>
        <a:solidFill>
          <a:schemeClr val="accent5">
            <a:hueOff val="1497178"/>
            <a:satOff val="-4200"/>
            <a:lumOff val="-4509"/>
            <a:alphaOff val="0"/>
          </a:schemeClr>
        </a:solidFill>
        <a:ln w="22225" cap="rnd" cmpd="sng" algn="ctr">
          <a:solidFill>
            <a:schemeClr val="accent5">
              <a:hueOff val="1497178"/>
              <a:satOff val="-4200"/>
              <a:lumOff val="-450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CE5ED41-8105-9545-B7C8-7779C7B4B74C}">
      <dsp:nvSpPr>
        <dsp:cNvPr id="0" name=""/>
        <dsp:cNvSpPr/>
      </dsp:nvSpPr>
      <dsp:spPr>
        <a:xfrm>
          <a:off x="0" y="4185447"/>
          <a:ext cx="7012370" cy="5231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New York City</a:t>
          </a:r>
          <a:endParaRPr lang="en-US" sz="2100" kern="1200"/>
        </a:p>
      </dsp:txBody>
      <dsp:txXfrm>
        <a:off x="0" y="4185447"/>
        <a:ext cx="7012370" cy="523109"/>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BA8716-9C41-0D4F-95B8-D3D0622849C5}">
      <dsp:nvSpPr>
        <dsp:cNvPr id="0" name=""/>
        <dsp:cNvSpPr/>
      </dsp:nvSpPr>
      <dsp:spPr>
        <a:xfrm>
          <a:off x="0" y="0"/>
          <a:ext cx="7012370" cy="0"/>
        </a:xfrm>
        <a:prstGeom prst="line">
          <a:avLst/>
        </a:prstGeom>
        <a:solidFill>
          <a:schemeClr val="accent2">
            <a:hueOff val="0"/>
            <a:satOff val="0"/>
            <a:lumOff val="0"/>
            <a:alphaOff val="0"/>
          </a:schemeClr>
        </a:solidFill>
        <a:ln w="22225"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DE8628F-E0F7-5F46-A126-5FB68031933A}">
      <dsp:nvSpPr>
        <dsp:cNvPr id="0" name=""/>
        <dsp:cNvSpPr/>
      </dsp:nvSpPr>
      <dsp:spPr>
        <a:xfrm>
          <a:off x="0" y="0"/>
          <a:ext cx="7012370" cy="1177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Demographics: age, education, sex, …</a:t>
          </a:r>
        </a:p>
      </dsp:txBody>
      <dsp:txXfrm>
        <a:off x="0" y="0"/>
        <a:ext cx="7012370" cy="1177282"/>
      </dsp:txXfrm>
    </dsp:sp>
    <dsp:sp modelId="{0F0821B1-D8C1-A14D-93F6-B2C376CC8091}">
      <dsp:nvSpPr>
        <dsp:cNvPr id="0" name=""/>
        <dsp:cNvSpPr/>
      </dsp:nvSpPr>
      <dsp:spPr>
        <a:xfrm>
          <a:off x="0" y="1177282"/>
          <a:ext cx="7012370" cy="0"/>
        </a:xfrm>
        <a:prstGeom prst="line">
          <a:avLst/>
        </a:prstGeom>
        <a:solidFill>
          <a:schemeClr val="accent3">
            <a:hueOff val="0"/>
            <a:satOff val="0"/>
            <a:lumOff val="0"/>
            <a:alphaOff val="0"/>
          </a:schemeClr>
        </a:solidFill>
        <a:ln w="22225"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F4A0D0E-71C7-BD42-B686-573B82CA1AC6}">
      <dsp:nvSpPr>
        <dsp:cNvPr id="0" name=""/>
        <dsp:cNvSpPr/>
      </dsp:nvSpPr>
      <dsp:spPr>
        <a:xfrm>
          <a:off x="0" y="1177282"/>
          <a:ext cx="7012370" cy="1177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Psychographics: interests, opinions, values, …</a:t>
          </a:r>
        </a:p>
      </dsp:txBody>
      <dsp:txXfrm>
        <a:off x="0" y="1177282"/>
        <a:ext cx="7012370" cy="1177282"/>
      </dsp:txXfrm>
    </dsp:sp>
    <dsp:sp modelId="{06134752-4FD8-374A-8BC0-DDA87FAFF36B}">
      <dsp:nvSpPr>
        <dsp:cNvPr id="0" name=""/>
        <dsp:cNvSpPr/>
      </dsp:nvSpPr>
      <dsp:spPr>
        <a:xfrm>
          <a:off x="0" y="2354565"/>
          <a:ext cx="7012370" cy="0"/>
        </a:xfrm>
        <a:prstGeom prst="line">
          <a:avLst/>
        </a:prstGeom>
        <a:solidFill>
          <a:schemeClr val="accent4">
            <a:hueOff val="0"/>
            <a:satOff val="0"/>
            <a:lumOff val="0"/>
            <a:alphaOff val="0"/>
          </a:schemeClr>
        </a:solidFill>
        <a:ln w="22225" cap="rnd"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0DADFFF-49E4-AB47-8EF6-A9EBFCA7E120}">
      <dsp:nvSpPr>
        <dsp:cNvPr id="0" name=""/>
        <dsp:cNvSpPr/>
      </dsp:nvSpPr>
      <dsp:spPr>
        <a:xfrm>
          <a:off x="0" y="2354565"/>
          <a:ext cx="7012370" cy="1177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hlinkClick xmlns:r="http://schemas.openxmlformats.org/officeDocument/2006/relationships" r:id="rId1"/>
            </a:rPr>
            <a:t>Five personality traits</a:t>
          </a:r>
          <a:r>
            <a:rPr lang="en-US" sz="2500" kern="1200"/>
            <a:t>: openness to experience, conscientiousness, extraversion, agreeableness, and neuroticism</a:t>
          </a:r>
        </a:p>
      </dsp:txBody>
      <dsp:txXfrm>
        <a:off x="0" y="2354565"/>
        <a:ext cx="7012370" cy="1177282"/>
      </dsp:txXfrm>
    </dsp:sp>
    <dsp:sp modelId="{A58D9981-D520-0A48-9B77-27273344786C}">
      <dsp:nvSpPr>
        <dsp:cNvPr id="0" name=""/>
        <dsp:cNvSpPr/>
      </dsp:nvSpPr>
      <dsp:spPr>
        <a:xfrm>
          <a:off x="0" y="3531848"/>
          <a:ext cx="7012370" cy="0"/>
        </a:xfrm>
        <a:prstGeom prst="line">
          <a:avLst/>
        </a:prstGeom>
        <a:solidFill>
          <a:schemeClr val="accent5">
            <a:hueOff val="0"/>
            <a:satOff val="0"/>
            <a:lumOff val="0"/>
            <a:alphaOff val="0"/>
          </a:schemeClr>
        </a:solidFill>
        <a:ln w="22225"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1BE6438-F9E4-BE44-8529-2C4E68BAF4EA}">
      <dsp:nvSpPr>
        <dsp:cNvPr id="0" name=""/>
        <dsp:cNvSpPr/>
      </dsp:nvSpPr>
      <dsp:spPr>
        <a:xfrm>
          <a:off x="0" y="3531848"/>
          <a:ext cx="7012370" cy="1177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And we now know how they gather information</a:t>
          </a:r>
          <a:endParaRPr lang="en-US" sz="2500" kern="1200"/>
        </a:p>
      </dsp:txBody>
      <dsp:txXfrm>
        <a:off x="0" y="3531848"/>
        <a:ext cx="7012370" cy="1177282"/>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B62294-588D-4C4B-B9A9-D5530B90375E}">
      <dsp:nvSpPr>
        <dsp:cNvPr id="0" name=""/>
        <dsp:cNvSpPr/>
      </dsp:nvSpPr>
      <dsp:spPr>
        <a:xfrm>
          <a:off x="0" y="150807"/>
          <a:ext cx="7012370" cy="1398131"/>
        </a:xfrm>
        <a:prstGeom prst="roundRect">
          <a:avLst/>
        </a:prstGeom>
        <a:gradFill rotWithShape="0">
          <a:gsLst>
            <a:gs pos="0">
              <a:schemeClr val="accent2">
                <a:hueOff val="0"/>
                <a:satOff val="0"/>
                <a:lumOff val="0"/>
                <a:alphaOff val="0"/>
                <a:tint val="98000"/>
                <a:lumMod val="110000"/>
              </a:schemeClr>
            </a:gs>
            <a:gs pos="84000">
              <a:schemeClr val="accent2">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a:t>Concept of CSR.</a:t>
          </a:r>
          <a:endParaRPr lang="en-US" sz="3700" kern="1200"/>
        </a:p>
      </dsp:txBody>
      <dsp:txXfrm>
        <a:off x="68251" y="219058"/>
        <a:ext cx="6875868" cy="1261629"/>
      </dsp:txXfrm>
    </dsp:sp>
    <dsp:sp modelId="{17593039-D8E1-EB48-9FC2-4496BF559297}">
      <dsp:nvSpPr>
        <dsp:cNvPr id="0" name=""/>
        <dsp:cNvSpPr/>
      </dsp:nvSpPr>
      <dsp:spPr>
        <a:xfrm>
          <a:off x="0" y="1655499"/>
          <a:ext cx="7012370" cy="1398131"/>
        </a:xfrm>
        <a:prstGeom prst="roundRect">
          <a:avLst/>
        </a:prstGeom>
        <a:gradFill rotWithShape="0">
          <a:gsLst>
            <a:gs pos="0">
              <a:schemeClr val="accent2">
                <a:hueOff val="-9309966"/>
                <a:satOff val="-3025"/>
                <a:lumOff val="-1667"/>
                <a:alphaOff val="0"/>
                <a:tint val="98000"/>
                <a:lumMod val="110000"/>
              </a:schemeClr>
            </a:gs>
            <a:gs pos="84000">
              <a:schemeClr val="accent2">
                <a:hueOff val="-9309966"/>
                <a:satOff val="-3025"/>
                <a:lumOff val="-1667"/>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a:t>Corporate Citizenship (Crane and Matten, 2016, 2008, 2005).</a:t>
          </a:r>
          <a:endParaRPr lang="en-US" sz="3700" kern="1200"/>
        </a:p>
      </dsp:txBody>
      <dsp:txXfrm>
        <a:off x="68251" y="1723750"/>
        <a:ext cx="6875868" cy="1261629"/>
      </dsp:txXfrm>
    </dsp:sp>
    <dsp:sp modelId="{8F6D8153-F3E4-6244-B036-C013DA7D10E7}">
      <dsp:nvSpPr>
        <dsp:cNvPr id="0" name=""/>
        <dsp:cNvSpPr/>
      </dsp:nvSpPr>
      <dsp:spPr>
        <a:xfrm>
          <a:off x="0" y="3160191"/>
          <a:ext cx="7012370" cy="1398131"/>
        </a:xfrm>
        <a:prstGeom prst="roundRect">
          <a:avLst/>
        </a:prstGeom>
        <a:gradFill rotWithShape="0">
          <a:gsLst>
            <a:gs pos="0">
              <a:schemeClr val="accent2">
                <a:hueOff val="-18619931"/>
                <a:satOff val="-6050"/>
                <a:lumOff val="-3333"/>
                <a:alphaOff val="0"/>
                <a:tint val="98000"/>
                <a:lumMod val="110000"/>
              </a:schemeClr>
            </a:gs>
            <a:gs pos="84000">
              <a:schemeClr val="accent2">
                <a:hueOff val="-18619931"/>
                <a:satOff val="-6050"/>
                <a:lumOff val="-3333"/>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a:t>Political CSR.</a:t>
          </a:r>
          <a:endParaRPr lang="en-US" sz="3700" kern="1200"/>
        </a:p>
      </dsp:txBody>
      <dsp:txXfrm>
        <a:off x="68251" y="3228442"/>
        <a:ext cx="6875868" cy="1261629"/>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F2A07B-BBBC-4849-88F9-A7E8B35339BA}">
      <dsp:nvSpPr>
        <dsp:cNvPr id="0" name=""/>
        <dsp:cNvSpPr/>
      </dsp:nvSpPr>
      <dsp:spPr>
        <a:xfrm>
          <a:off x="0" y="722680"/>
          <a:ext cx="7012370" cy="136859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EE1AA3D-8F5E-42B3-BD26-8FE83609E30D}">
      <dsp:nvSpPr>
        <dsp:cNvPr id="0" name=""/>
        <dsp:cNvSpPr/>
      </dsp:nvSpPr>
      <dsp:spPr>
        <a:xfrm>
          <a:off x="413998" y="1030613"/>
          <a:ext cx="752725" cy="75272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35C324A-823D-4233-ABFA-2CEF32558C8B}">
      <dsp:nvSpPr>
        <dsp:cNvPr id="0" name=""/>
        <dsp:cNvSpPr/>
      </dsp:nvSpPr>
      <dsp:spPr>
        <a:xfrm>
          <a:off x="1580722" y="722680"/>
          <a:ext cx="5383084" cy="1455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4037" tIns="154037" rIns="154037" bIns="154037" numCol="1" spcCol="1270" anchor="ctr" anchorCtr="0">
          <a:noAutofit/>
        </a:bodyPr>
        <a:lstStyle/>
        <a:p>
          <a:pPr marL="0" lvl="0" indent="0" algn="l" defTabSz="622300">
            <a:lnSpc>
              <a:spcPct val="90000"/>
            </a:lnSpc>
            <a:spcBef>
              <a:spcPct val="0"/>
            </a:spcBef>
            <a:spcAft>
              <a:spcPct val="35000"/>
            </a:spcAft>
            <a:buNone/>
          </a:pPr>
          <a:r>
            <a:rPr lang="en-GB" sz="1400" kern="1200"/>
            <a:t>http://ethicsunwrapped.utexas.edu/case-study/cyber-harassment</a:t>
          </a:r>
          <a:endParaRPr lang="en-US" sz="1400" kern="1200"/>
        </a:p>
      </dsp:txBody>
      <dsp:txXfrm>
        <a:off x="1580722" y="722680"/>
        <a:ext cx="5383084" cy="1455464"/>
      </dsp:txXfrm>
    </dsp:sp>
    <dsp:sp modelId="{CA76DA11-7171-4377-B82D-F48926959530}">
      <dsp:nvSpPr>
        <dsp:cNvPr id="0" name=""/>
        <dsp:cNvSpPr/>
      </dsp:nvSpPr>
      <dsp:spPr>
        <a:xfrm>
          <a:off x="0" y="2530985"/>
          <a:ext cx="7012370" cy="136859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836480A-8EE9-480A-B60C-458997C045B5}">
      <dsp:nvSpPr>
        <dsp:cNvPr id="0" name=""/>
        <dsp:cNvSpPr/>
      </dsp:nvSpPr>
      <dsp:spPr>
        <a:xfrm>
          <a:off x="413998" y="2838918"/>
          <a:ext cx="752725" cy="75272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1B79A23-5C65-49CA-9258-855CF0E0F506}">
      <dsp:nvSpPr>
        <dsp:cNvPr id="0" name=""/>
        <dsp:cNvSpPr/>
      </dsp:nvSpPr>
      <dsp:spPr>
        <a:xfrm>
          <a:off x="1580722" y="2530985"/>
          <a:ext cx="5383084" cy="1455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4037" tIns="154037" rIns="154037" bIns="154037" numCol="1" spcCol="1270" anchor="ctr" anchorCtr="0">
          <a:noAutofit/>
        </a:bodyPr>
        <a:lstStyle/>
        <a:p>
          <a:pPr marL="0" lvl="0" indent="0" algn="l" defTabSz="622300">
            <a:lnSpc>
              <a:spcPct val="90000"/>
            </a:lnSpc>
            <a:spcBef>
              <a:spcPct val="0"/>
            </a:spcBef>
            <a:spcAft>
              <a:spcPct val="35000"/>
            </a:spcAft>
            <a:buNone/>
          </a:pPr>
          <a:r>
            <a:rPr lang="en-GB" sz="1400" kern="1200"/>
            <a:t>https://moody.utexas.edu/sites/default/files/sites/communication.utexas.edu/files/attachments/tpsm/cs_Sacking_Social_Media_in_College_Sports.pdf</a:t>
          </a:r>
          <a:endParaRPr lang="en-US" sz="1400" kern="1200"/>
        </a:p>
      </dsp:txBody>
      <dsp:txXfrm>
        <a:off x="1580722" y="2530985"/>
        <a:ext cx="5383084" cy="1455464"/>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C5D522-5462-4E48-A375-2A557130BEE1}">
      <dsp:nvSpPr>
        <dsp:cNvPr id="0" name=""/>
        <dsp:cNvSpPr/>
      </dsp:nvSpPr>
      <dsp:spPr>
        <a:xfrm>
          <a:off x="0" y="144480"/>
          <a:ext cx="7012370" cy="1421550"/>
        </a:xfrm>
        <a:prstGeom prst="roundRect">
          <a:avLst/>
        </a:prstGeom>
        <a:gradFill rotWithShape="0">
          <a:gsLst>
            <a:gs pos="0">
              <a:schemeClr val="accent2">
                <a:hueOff val="0"/>
                <a:satOff val="0"/>
                <a:lumOff val="0"/>
                <a:alphaOff val="0"/>
                <a:tint val="98000"/>
                <a:lumMod val="110000"/>
              </a:schemeClr>
            </a:gs>
            <a:gs pos="84000">
              <a:schemeClr val="accent2">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Problem areas affect users and challenge the role of technology and social media providers that are profit-oriented companies.</a:t>
          </a:r>
          <a:endParaRPr lang="en-US" sz="2700" kern="1200"/>
        </a:p>
      </dsp:txBody>
      <dsp:txXfrm>
        <a:off x="69394" y="213874"/>
        <a:ext cx="6873582" cy="1282762"/>
      </dsp:txXfrm>
    </dsp:sp>
    <dsp:sp modelId="{FBAA7614-0B19-4341-9A2C-F8B31B92D2A4}">
      <dsp:nvSpPr>
        <dsp:cNvPr id="0" name=""/>
        <dsp:cNvSpPr/>
      </dsp:nvSpPr>
      <dsp:spPr>
        <a:xfrm>
          <a:off x="0" y="1643790"/>
          <a:ext cx="7012370" cy="1421550"/>
        </a:xfrm>
        <a:prstGeom prst="roundRect">
          <a:avLst/>
        </a:prstGeom>
        <a:gradFill rotWithShape="0">
          <a:gsLst>
            <a:gs pos="0">
              <a:schemeClr val="accent2">
                <a:hueOff val="-9309966"/>
                <a:satOff val="-3025"/>
                <a:lumOff val="-1667"/>
                <a:alphaOff val="0"/>
                <a:tint val="98000"/>
                <a:lumMod val="110000"/>
              </a:schemeClr>
            </a:gs>
            <a:gs pos="84000">
              <a:schemeClr val="accent2">
                <a:hueOff val="-9309966"/>
                <a:satOff val="-3025"/>
                <a:lumOff val="-1667"/>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Also there is an argument that social media sites have responsibilities towards users and broader society. </a:t>
          </a:r>
          <a:endParaRPr lang="en-US" sz="2700" kern="1200"/>
        </a:p>
      </dsp:txBody>
      <dsp:txXfrm>
        <a:off x="69394" y="1713184"/>
        <a:ext cx="6873582" cy="1282762"/>
      </dsp:txXfrm>
    </dsp:sp>
    <dsp:sp modelId="{0E3E45B8-018A-364B-8CE6-7305CFA5F2F7}">
      <dsp:nvSpPr>
        <dsp:cNvPr id="0" name=""/>
        <dsp:cNvSpPr/>
      </dsp:nvSpPr>
      <dsp:spPr>
        <a:xfrm>
          <a:off x="0" y="3143100"/>
          <a:ext cx="7012370" cy="1421550"/>
        </a:xfrm>
        <a:prstGeom prst="roundRect">
          <a:avLst/>
        </a:prstGeom>
        <a:gradFill rotWithShape="0">
          <a:gsLst>
            <a:gs pos="0">
              <a:schemeClr val="accent2">
                <a:hueOff val="-18619931"/>
                <a:satOff val="-6050"/>
                <a:lumOff val="-3333"/>
                <a:alphaOff val="0"/>
                <a:tint val="98000"/>
                <a:lumMod val="110000"/>
              </a:schemeClr>
            </a:gs>
            <a:gs pos="84000">
              <a:schemeClr val="accent2">
                <a:hueOff val="-18619931"/>
                <a:satOff val="-6050"/>
                <a:lumOff val="-3333"/>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The questions of what the responsibilities of social media sites are is the core of this part of the module. </a:t>
          </a:r>
          <a:endParaRPr lang="en-US" sz="2700" kern="1200"/>
        </a:p>
      </dsp:txBody>
      <dsp:txXfrm>
        <a:off x="69394" y="3212494"/>
        <a:ext cx="6873582" cy="1282762"/>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11B34C-E9CA-744C-A0F7-0A8C0940D602}">
      <dsp:nvSpPr>
        <dsp:cNvPr id="0" name=""/>
        <dsp:cNvSpPr/>
      </dsp:nvSpPr>
      <dsp:spPr>
        <a:xfrm>
          <a:off x="0" y="446925"/>
          <a:ext cx="7012370" cy="1867320"/>
        </a:xfrm>
        <a:prstGeom prst="roundRect">
          <a:avLst/>
        </a:prstGeom>
        <a:gradFill rotWithShape="0">
          <a:gsLst>
            <a:gs pos="0">
              <a:schemeClr val="accent5">
                <a:hueOff val="0"/>
                <a:satOff val="0"/>
                <a:lumOff val="0"/>
                <a:alphaOff val="0"/>
                <a:tint val="98000"/>
                <a:lumMod val="110000"/>
              </a:schemeClr>
            </a:gs>
            <a:gs pos="84000">
              <a:schemeClr val="accent5">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Google effectively shut down its Chinese operations after it discovered a cyberattack from within the country that targeted it and dozens of other companies. </a:t>
          </a:r>
          <a:endParaRPr lang="en-US" sz="2800" kern="1200"/>
        </a:p>
      </dsp:txBody>
      <dsp:txXfrm>
        <a:off x="91155" y="538080"/>
        <a:ext cx="6830060" cy="1685010"/>
      </dsp:txXfrm>
    </dsp:sp>
    <dsp:sp modelId="{00B5244C-7B4B-D341-B498-72B5AD3E08E9}">
      <dsp:nvSpPr>
        <dsp:cNvPr id="0" name=""/>
        <dsp:cNvSpPr/>
      </dsp:nvSpPr>
      <dsp:spPr>
        <a:xfrm>
          <a:off x="0" y="2394885"/>
          <a:ext cx="7012370" cy="1867320"/>
        </a:xfrm>
        <a:prstGeom prst="roundRect">
          <a:avLst/>
        </a:prstGeom>
        <a:gradFill rotWithShape="0">
          <a:gsLst>
            <a:gs pos="0">
              <a:schemeClr val="accent5">
                <a:hueOff val="1497178"/>
                <a:satOff val="-4200"/>
                <a:lumOff val="-4509"/>
                <a:alphaOff val="0"/>
                <a:tint val="98000"/>
                <a:lumMod val="110000"/>
              </a:schemeClr>
            </a:gs>
            <a:gs pos="84000">
              <a:schemeClr val="accent5">
                <a:hueOff val="1497178"/>
                <a:satOff val="-4200"/>
                <a:lumOff val="-4509"/>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And while investigating the attack, Google found that the Gmail accounts of a number of Chinese human-rights activists had been hacked.</a:t>
          </a:r>
          <a:endParaRPr lang="en-US" sz="2800" kern="1200"/>
        </a:p>
      </dsp:txBody>
      <dsp:txXfrm>
        <a:off x="91155" y="2486040"/>
        <a:ext cx="6830060" cy="1685010"/>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80F474-1AA8-43E6-9460-DEB4A29FF8D9}">
      <dsp:nvSpPr>
        <dsp:cNvPr id="0" name=""/>
        <dsp:cNvSpPr/>
      </dsp:nvSpPr>
      <dsp:spPr>
        <a:xfrm>
          <a:off x="0" y="765233"/>
          <a:ext cx="7012370" cy="141273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47FC8FB-BF17-46DD-B124-C4A9E4956C8D}">
      <dsp:nvSpPr>
        <dsp:cNvPr id="0" name=""/>
        <dsp:cNvSpPr/>
      </dsp:nvSpPr>
      <dsp:spPr>
        <a:xfrm>
          <a:off x="427353" y="1083100"/>
          <a:ext cx="777006" cy="77700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14F9931-C67C-455F-9FD7-55382E35E13A}">
      <dsp:nvSpPr>
        <dsp:cNvPr id="0" name=""/>
        <dsp:cNvSpPr/>
      </dsp:nvSpPr>
      <dsp:spPr>
        <a:xfrm>
          <a:off x="1631713" y="765233"/>
          <a:ext cx="5380656" cy="14127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9515" tIns="149515" rIns="149515" bIns="149515" numCol="1" spcCol="1270" anchor="ctr" anchorCtr="0">
          <a:noAutofit/>
        </a:bodyPr>
        <a:lstStyle/>
        <a:p>
          <a:pPr marL="0" lvl="0" indent="0" algn="l" defTabSz="755650">
            <a:lnSpc>
              <a:spcPct val="90000"/>
            </a:lnSpc>
            <a:spcBef>
              <a:spcPct val="0"/>
            </a:spcBef>
            <a:spcAft>
              <a:spcPct val="35000"/>
            </a:spcAft>
            <a:buNone/>
          </a:pPr>
          <a:r>
            <a:rPr lang="en-GB" sz="1700" kern="1200"/>
            <a:t>It offered a version of its services that conformed to the government’s oppressive censorship policies. </a:t>
          </a:r>
          <a:endParaRPr lang="en-US" sz="1700" kern="1200"/>
        </a:p>
      </dsp:txBody>
      <dsp:txXfrm>
        <a:off x="1631713" y="765233"/>
        <a:ext cx="5380656" cy="1412739"/>
      </dsp:txXfrm>
    </dsp:sp>
    <dsp:sp modelId="{D430274E-6C7F-408B-A69E-46F34CC90997}">
      <dsp:nvSpPr>
        <dsp:cNvPr id="0" name=""/>
        <dsp:cNvSpPr/>
      </dsp:nvSpPr>
      <dsp:spPr>
        <a:xfrm>
          <a:off x="0" y="2531157"/>
          <a:ext cx="7012370" cy="141273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387DC1D-6B7F-4FF0-98C0-2604D4F68941}">
      <dsp:nvSpPr>
        <dsp:cNvPr id="0" name=""/>
        <dsp:cNvSpPr/>
      </dsp:nvSpPr>
      <dsp:spPr>
        <a:xfrm>
          <a:off x="427353" y="2849024"/>
          <a:ext cx="777006" cy="77700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9FD6543-F61F-48A1-B962-CA41C5FF151D}">
      <dsp:nvSpPr>
        <dsp:cNvPr id="0" name=""/>
        <dsp:cNvSpPr/>
      </dsp:nvSpPr>
      <dsp:spPr>
        <a:xfrm>
          <a:off x="1631713" y="2531157"/>
          <a:ext cx="5380656" cy="14127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9515" tIns="149515" rIns="149515" bIns="149515" numCol="1" spcCol="1270" anchor="ctr" anchorCtr="0">
          <a:noAutofit/>
        </a:bodyPr>
        <a:lstStyle/>
        <a:p>
          <a:pPr marL="0" lvl="0" indent="0" algn="l" defTabSz="755650">
            <a:lnSpc>
              <a:spcPct val="90000"/>
            </a:lnSpc>
            <a:spcBef>
              <a:spcPct val="0"/>
            </a:spcBef>
            <a:spcAft>
              <a:spcPct val="35000"/>
            </a:spcAft>
            <a:buNone/>
          </a:pPr>
          <a:r>
            <a:rPr lang="en-GB" sz="1700" kern="1200"/>
            <a:t>At the time, Google officials said they had decided that the most ethical option was to offer some services—albeit restricted by China’s censors—to the enormous Chinese market, rather than leave millions of Internet users with limited access to information.</a:t>
          </a:r>
          <a:endParaRPr lang="en-US" sz="1700" kern="1200"/>
        </a:p>
      </dsp:txBody>
      <dsp:txXfrm>
        <a:off x="1631713" y="2531157"/>
        <a:ext cx="5380656" cy="1412739"/>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4F3079-4EAD-8C4F-8245-106930DC09D4}">
      <dsp:nvSpPr>
        <dsp:cNvPr id="0" name=""/>
        <dsp:cNvSpPr/>
      </dsp:nvSpPr>
      <dsp:spPr>
        <a:xfrm>
          <a:off x="0" y="17445"/>
          <a:ext cx="7012370" cy="2302559"/>
        </a:xfrm>
        <a:prstGeom prst="roundRect">
          <a:avLst/>
        </a:prstGeom>
        <a:gradFill rotWithShape="0">
          <a:gsLst>
            <a:gs pos="0">
              <a:schemeClr val="accent2">
                <a:hueOff val="0"/>
                <a:satOff val="0"/>
                <a:lumOff val="0"/>
                <a:alphaOff val="0"/>
                <a:tint val="98000"/>
                <a:lumMod val="110000"/>
              </a:schemeClr>
            </a:gs>
            <a:gs pos="84000">
              <a:schemeClr val="accent2">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Google’s move to pull the plug in China is an extreme example of the kinds of decisions Internet companies operating abroad are often up against: If they want to do business, they have to abide by local laws, which can include restrictions on speech. </a:t>
          </a:r>
          <a:endParaRPr lang="en-US" sz="2400" kern="1200"/>
        </a:p>
      </dsp:txBody>
      <dsp:txXfrm>
        <a:off x="112402" y="129847"/>
        <a:ext cx="6787566" cy="2077755"/>
      </dsp:txXfrm>
    </dsp:sp>
    <dsp:sp modelId="{8E74AD25-AB27-7B4B-8A47-EB28CA6AC0F2}">
      <dsp:nvSpPr>
        <dsp:cNvPr id="0" name=""/>
        <dsp:cNvSpPr/>
      </dsp:nvSpPr>
      <dsp:spPr>
        <a:xfrm>
          <a:off x="0" y="2389125"/>
          <a:ext cx="7012370" cy="2302559"/>
        </a:xfrm>
        <a:prstGeom prst="roundRect">
          <a:avLst/>
        </a:prstGeom>
        <a:gradFill rotWithShape="0">
          <a:gsLst>
            <a:gs pos="0">
              <a:schemeClr val="accent2">
                <a:hueOff val="-18619931"/>
                <a:satOff val="-6050"/>
                <a:lumOff val="-3333"/>
                <a:alphaOff val="0"/>
                <a:tint val="98000"/>
                <a:lumMod val="110000"/>
              </a:schemeClr>
            </a:gs>
            <a:gs pos="84000">
              <a:schemeClr val="accent2">
                <a:hueOff val="-18619931"/>
                <a:satOff val="-6050"/>
                <a:lumOff val="-3333"/>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And since the U.S. has some of the most permissive freedom-of-speech laws in the world, American companies must adapt in order to do business even in parts of the world that are culturally very similar to the U.S.</a:t>
          </a:r>
          <a:endParaRPr lang="en-US" sz="2400" kern="1200"/>
        </a:p>
      </dsp:txBody>
      <dsp:txXfrm>
        <a:off x="112402" y="2501527"/>
        <a:ext cx="6787566" cy="2077755"/>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0E8943-EF53-47B0-8309-B80F38FE40BE}">
      <dsp:nvSpPr>
        <dsp:cNvPr id="0" name=""/>
        <dsp:cNvSpPr/>
      </dsp:nvSpPr>
      <dsp:spPr>
        <a:xfrm>
          <a:off x="0" y="765233"/>
          <a:ext cx="7012370" cy="141273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B4C3FEE-F0A3-45FA-AD44-10C5162A0866}">
      <dsp:nvSpPr>
        <dsp:cNvPr id="0" name=""/>
        <dsp:cNvSpPr/>
      </dsp:nvSpPr>
      <dsp:spPr>
        <a:xfrm>
          <a:off x="427353" y="1083100"/>
          <a:ext cx="777006" cy="77700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2192BE2-30A4-4170-B799-B8C579B1F6EA}">
      <dsp:nvSpPr>
        <dsp:cNvPr id="0" name=""/>
        <dsp:cNvSpPr/>
      </dsp:nvSpPr>
      <dsp:spPr>
        <a:xfrm>
          <a:off x="1631713" y="765233"/>
          <a:ext cx="5380656" cy="14127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9515" tIns="149515" rIns="149515" bIns="149515" numCol="1" spcCol="1270" anchor="ctr" anchorCtr="0">
          <a:noAutofit/>
        </a:bodyPr>
        <a:lstStyle/>
        <a:p>
          <a:pPr marL="0" lvl="0" indent="0" algn="l" defTabSz="977900">
            <a:lnSpc>
              <a:spcPct val="90000"/>
            </a:lnSpc>
            <a:spcBef>
              <a:spcPct val="0"/>
            </a:spcBef>
            <a:spcAft>
              <a:spcPct val="35000"/>
            </a:spcAft>
            <a:buNone/>
          </a:pPr>
          <a:r>
            <a:rPr lang="en-GB" sz="2200" kern="1200"/>
            <a:t>Diagram</a:t>
          </a:r>
          <a:endParaRPr lang="en-US" sz="2200" kern="1200"/>
        </a:p>
      </dsp:txBody>
      <dsp:txXfrm>
        <a:off x="1631713" y="765233"/>
        <a:ext cx="5380656" cy="1412739"/>
      </dsp:txXfrm>
    </dsp:sp>
    <dsp:sp modelId="{E9ACC43D-23BD-4BFA-BCB7-1B00EBAEBED5}">
      <dsp:nvSpPr>
        <dsp:cNvPr id="0" name=""/>
        <dsp:cNvSpPr/>
      </dsp:nvSpPr>
      <dsp:spPr>
        <a:xfrm>
          <a:off x="0" y="2531157"/>
          <a:ext cx="7012370" cy="141273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F1D1368-CC5D-47F7-AF41-CE3833873053}">
      <dsp:nvSpPr>
        <dsp:cNvPr id="0" name=""/>
        <dsp:cNvSpPr/>
      </dsp:nvSpPr>
      <dsp:spPr>
        <a:xfrm>
          <a:off x="427353" y="2849024"/>
          <a:ext cx="777006" cy="77700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3CFEAEB-BF98-4454-A22E-46259B353A92}">
      <dsp:nvSpPr>
        <dsp:cNvPr id="0" name=""/>
        <dsp:cNvSpPr/>
      </dsp:nvSpPr>
      <dsp:spPr>
        <a:xfrm>
          <a:off x="1631713" y="2531157"/>
          <a:ext cx="5380656" cy="14127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9515" tIns="149515" rIns="149515" bIns="149515" numCol="1" spcCol="1270" anchor="ctr" anchorCtr="0">
          <a:noAutofit/>
        </a:bodyPr>
        <a:lstStyle/>
        <a:p>
          <a:pPr marL="0" lvl="0" indent="0" algn="l" defTabSz="977900">
            <a:lnSpc>
              <a:spcPct val="90000"/>
            </a:lnSpc>
            <a:spcBef>
              <a:spcPct val="0"/>
            </a:spcBef>
            <a:spcAft>
              <a:spcPct val="35000"/>
            </a:spcAft>
            <a:buNone/>
          </a:pPr>
          <a:r>
            <a:rPr lang="en-GB" sz="2200" kern="1200"/>
            <a:t>https://www.vox.com/policy-and-politics/2018/3/23/17151916/facebook-cambridge-analytica-trump-diagram</a:t>
          </a:r>
          <a:endParaRPr lang="en-US" sz="2200" kern="1200"/>
        </a:p>
      </dsp:txBody>
      <dsp:txXfrm>
        <a:off x="1631713" y="2531157"/>
        <a:ext cx="5380656" cy="1412739"/>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58DB84-F003-9045-B3B0-008D748A8CCC}">
      <dsp:nvSpPr>
        <dsp:cNvPr id="0" name=""/>
        <dsp:cNvSpPr/>
      </dsp:nvSpPr>
      <dsp:spPr>
        <a:xfrm>
          <a:off x="0" y="17445"/>
          <a:ext cx="7012370" cy="2302559"/>
        </a:xfrm>
        <a:prstGeom prst="roundRect">
          <a:avLst/>
        </a:prstGeom>
        <a:gradFill rotWithShape="0">
          <a:gsLst>
            <a:gs pos="0">
              <a:schemeClr val="accent2">
                <a:hueOff val="0"/>
                <a:satOff val="0"/>
                <a:lumOff val="0"/>
                <a:alphaOff val="0"/>
                <a:tint val="98000"/>
                <a:lumMod val="110000"/>
              </a:schemeClr>
            </a:gs>
            <a:gs pos="84000">
              <a:schemeClr val="accent2">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During the Brexit referendum, a digital services firm linked to Cambridge Analytica received a £625,000 payment from a pro-Brexit campaign organisation which had been given the money by Vote Leave, potentially violating referendum spending rules.</a:t>
          </a:r>
          <a:endParaRPr lang="en-US" sz="2400" kern="1200"/>
        </a:p>
      </dsp:txBody>
      <dsp:txXfrm>
        <a:off x="112402" y="129847"/>
        <a:ext cx="6787566" cy="2077755"/>
      </dsp:txXfrm>
    </dsp:sp>
    <dsp:sp modelId="{57683235-3F64-B240-8783-017EC1F131EB}">
      <dsp:nvSpPr>
        <dsp:cNvPr id="0" name=""/>
        <dsp:cNvSpPr/>
      </dsp:nvSpPr>
      <dsp:spPr>
        <a:xfrm>
          <a:off x="0" y="2389125"/>
          <a:ext cx="7012370" cy="2302559"/>
        </a:xfrm>
        <a:prstGeom prst="roundRect">
          <a:avLst/>
        </a:prstGeom>
        <a:gradFill rotWithShape="0">
          <a:gsLst>
            <a:gs pos="0">
              <a:schemeClr val="accent2">
                <a:hueOff val="-18619931"/>
                <a:satOff val="-6050"/>
                <a:lumOff val="-3333"/>
                <a:alphaOff val="0"/>
                <a:tint val="98000"/>
                <a:lumMod val="110000"/>
              </a:schemeClr>
            </a:gs>
            <a:gs pos="84000">
              <a:schemeClr val="accent2">
                <a:hueOff val="-18619931"/>
                <a:satOff val="-6050"/>
                <a:lumOff val="-3333"/>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Shahmir Sanni, a pro-Brexit whistleblower, told the Observer newspaper that he had passed evidence supporting his claims to the police and the Electoral Commission.</a:t>
          </a:r>
          <a:endParaRPr lang="en-US" sz="2400" kern="1200"/>
        </a:p>
      </dsp:txBody>
      <dsp:txXfrm>
        <a:off x="112402" y="2501527"/>
        <a:ext cx="6787566" cy="2077755"/>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FF13EC-596A-814D-BBA4-3658EBAB8BAE}">
      <dsp:nvSpPr>
        <dsp:cNvPr id="0" name=""/>
        <dsp:cNvSpPr/>
      </dsp:nvSpPr>
      <dsp:spPr>
        <a:xfrm>
          <a:off x="0" y="377297"/>
          <a:ext cx="7012370" cy="1281698"/>
        </a:xfrm>
        <a:prstGeom prst="roundRect">
          <a:avLst/>
        </a:prstGeom>
        <a:gradFill rotWithShape="0">
          <a:gsLst>
            <a:gs pos="0">
              <a:schemeClr val="accent5">
                <a:hueOff val="0"/>
                <a:satOff val="0"/>
                <a:lumOff val="0"/>
                <a:alphaOff val="0"/>
                <a:tint val="98000"/>
                <a:lumMod val="110000"/>
              </a:schemeClr>
            </a:gs>
            <a:gs pos="84000">
              <a:schemeClr val="accent5">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Sanni has alleged that key figures in the Vote Leave campaign may have violated referendum spending rules and then attempted to destroy evidence. </a:t>
          </a:r>
          <a:endParaRPr lang="en-US" sz="1900" kern="1200"/>
        </a:p>
      </dsp:txBody>
      <dsp:txXfrm>
        <a:off x="62567" y="439864"/>
        <a:ext cx="6887236" cy="1156564"/>
      </dsp:txXfrm>
    </dsp:sp>
    <dsp:sp modelId="{5D0908FD-2142-4F4E-86A7-D1D40D0D4233}">
      <dsp:nvSpPr>
        <dsp:cNvPr id="0" name=""/>
        <dsp:cNvSpPr/>
      </dsp:nvSpPr>
      <dsp:spPr>
        <a:xfrm>
          <a:off x="0" y="1713716"/>
          <a:ext cx="7012370" cy="1281698"/>
        </a:xfrm>
        <a:prstGeom prst="roundRect">
          <a:avLst/>
        </a:prstGeom>
        <a:gradFill rotWithShape="0">
          <a:gsLst>
            <a:gs pos="0">
              <a:schemeClr val="accent5">
                <a:hueOff val="748589"/>
                <a:satOff val="-2100"/>
                <a:lumOff val="-2255"/>
                <a:alphaOff val="0"/>
                <a:tint val="98000"/>
                <a:lumMod val="110000"/>
              </a:schemeClr>
            </a:gs>
            <a:gs pos="84000">
              <a:schemeClr val="accent5">
                <a:hueOff val="748589"/>
                <a:satOff val="-2100"/>
                <a:lumOff val="-2255"/>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According to him, the £625,000 donation Vote Leave made to a pro-Brexit youth campaign group, who then spent the money on digital campaigning services with a Cambridge Analytica-linked firm, was not a genuine donation. </a:t>
          </a:r>
          <a:endParaRPr lang="en-US" sz="1900" kern="1200"/>
        </a:p>
      </dsp:txBody>
      <dsp:txXfrm>
        <a:off x="62567" y="1776283"/>
        <a:ext cx="6887236" cy="1156564"/>
      </dsp:txXfrm>
    </dsp:sp>
    <dsp:sp modelId="{34E671AE-32C1-F342-A293-DD08A8398D79}">
      <dsp:nvSpPr>
        <dsp:cNvPr id="0" name=""/>
        <dsp:cNvSpPr/>
      </dsp:nvSpPr>
      <dsp:spPr>
        <a:xfrm>
          <a:off x="0" y="3050134"/>
          <a:ext cx="7012370" cy="1281698"/>
        </a:xfrm>
        <a:prstGeom prst="roundRect">
          <a:avLst/>
        </a:prstGeom>
        <a:gradFill rotWithShape="0">
          <a:gsLst>
            <a:gs pos="0">
              <a:schemeClr val="accent5">
                <a:hueOff val="1497178"/>
                <a:satOff val="-4200"/>
                <a:lumOff val="-4509"/>
                <a:alphaOff val="0"/>
                <a:tint val="98000"/>
                <a:lumMod val="110000"/>
              </a:schemeClr>
            </a:gs>
            <a:gs pos="84000">
              <a:schemeClr val="accent5">
                <a:hueOff val="1497178"/>
                <a:satOff val="-4200"/>
                <a:lumOff val="-4509"/>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Sanni also alleges that when the commission opened an investigation into Vote Leave last March, key Vote Leave figures tried to hide the possible co-ordination by removing themselves from the Google drive both campaign groups shared.</a:t>
          </a:r>
          <a:endParaRPr lang="en-US" sz="1900" kern="1200"/>
        </a:p>
      </dsp:txBody>
      <dsp:txXfrm>
        <a:off x="62567" y="3112701"/>
        <a:ext cx="6887236" cy="1156564"/>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D4E929-8C66-9E45-A0C3-85CA77BB1625}">
      <dsp:nvSpPr>
        <dsp:cNvPr id="0" name=""/>
        <dsp:cNvSpPr/>
      </dsp:nvSpPr>
      <dsp:spPr>
        <a:xfrm>
          <a:off x="0" y="296265"/>
          <a:ext cx="7012370" cy="1333800"/>
        </a:xfrm>
        <a:prstGeom prst="roundRect">
          <a:avLst/>
        </a:prstGeom>
        <a:gradFill rotWithShape="0">
          <a:gsLst>
            <a:gs pos="0">
              <a:schemeClr val="accent2">
                <a:hueOff val="0"/>
                <a:satOff val="0"/>
                <a:lumOff val="0"/>
                <a:alphaOff val="0"/>
                <a:tint val="98000"/>
                <a:lumMod val="110000"/>
              </a:schemeClr>
            </a:gs>
            <a:gs pos="84000">
              <a:schemeClr val="accent2">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Publish a detailed annual transparency report, where they show the number and type of content-takedown or user-information requests they received, and the number they complied with, from each country where they operate. </a:t>
          </a:r>
          <a:endParaRPr lang="en-US" sz="2000" kern="1200"/>
        </a:p>
      </dsp:txBody>
      <dsp:txXfrm>
        <a:off x="65111" y="361376"/>
        <a:ext cx="6882148" cy="1203578"/>
      </dsp:txXfrm>
    </dsp:sp>
    <dsp:sp modelId="{5F7BADA8-2D94-754D-89FD-D808261EBC41}">
      <dsp:nvSpPr>
        <dsp:cNvPr id="0" name=""/>
        <dsp:cNvSpPr/>
      </dsp:nvSpPr>
      <dsp:spPr>
        <a:xfrm>
          <a:off x="0" y="1687665"/>
          <a:ext cx="7012370" cy="1333800"/>
        </a:xfrm>
        <a:prstGeom prst="roundRect">
          <a:avLst/>
        </a:prstGeom>
        <a:gradFill rotWithShape="0">
          <a:gsLst>
            <a:gs pos="0">
              <a:schemeClr val="accent2">
                <a:hueOff val="-9309966"/>
                <a:satOff val="-3025"/>
                <a:lumOff val="-1667"/>
                <a:alphaOff val="0"/>
                <a:tint val="98000"/>
                <a:lumMod val="110000"/>
              </a:schemeClr>
            </a:gs>
            <a:gs pos="84000">
              <a:schemeClr val="accent2">
                <a:hueOff val="-9309966"/>
                <a:satOff val="-3025"/>
                <a:lumOff val="-1667"/>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Lay out their rationale for dealing with these requests: Facebook, for example, says it checks every incoming request for “legal sufficiency” and “reject[s] or require[s] greater specificity on requests that are overly broad or vague.” </a:t>
          </a:r>
          <a:endParaRPr lang="en-US" sz="2000" kern="1200"/>
        </a:p>
      </dsp:txBody>
      <dsp:txXfrm>
        <a:off x="65111" y="1752776"/>
        <a:ext cx="6882148" cy="1203578"/>
      </dsp:txXfrm>
    </dsp:sp>
    <dsp:sp modelId="{E3D21054-676B-CC48-BA2F-9EBA2F034130}">
      <dsp:nvSpPr>
        <dsp:cNvPr id="0" name=""/>
        <dsp:cNvSpPr/>
      </dsp:nvSpPr>
      <dsp:spPr>
        <a:xfrm>
          <a:off x="0" y="3079065"/>
          <a:ext cx="7012370" cy="1333800"/>
        </a:xfrm>
        <a:prstGeom prst="roundRect">
          <a:avLst/>
        </a:prstGeom>
        <a:gradFill rotWithShape="0">
          <a:gsLst>
            <a:gs pos="0">
              <a:schemeClr val="accent2">
                <a:hueOff val="-18619931"/>
                <a:satOff val="-6050"/>
                <a:lumOff val="-3333"/>
                <a:alphaOff val="0"/>
                <a:tint val="98000"/>
                <a:lumMod val="110000"/>
              </a:schemeClr>
            </a:gs>
            <a:gs pos="84000">
              <a:schemeClr val="accent2">
                <a:hueOff val="-18619931"/>
                <a:satOff val="-6050"/>
                <a:lumOff val="-3333"/>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Can be difficult to access in the countries where the reported censorship is taking place.</a:t>
          </a:r>
          <a:endParaRPr lang="en-US" sz="2000" kern="1200"/>
        </a:p>
      </dsp:txBody>
      <dsp:txXfrm>
        <a:off x="65111" y="3144176"/>
        <a:ext cx="6882148" cy="1203578"/>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0A2EC3-3C14-294B-9F65-61BC594068AE}">
      <dsp:nvSpPr>
        <dsp:cNvPr id="0" name=""/>
        <dsp:cNvSpPr/>
      </dsp:nvSpPr>
      <dsp:spPr>
        <a:xfrm>
          <a:off x="0" y="187725"/>
          <a:ext cx="7012370" cy="2129400"/>
        </a:xfrm>
        <a:prstGeom prst="roundRect">
          <a:avLst/>
        </a:prstGeom>
        <a:gradFill rotWithShape="0">
          <a:gsLst>
            <a:gs pos="0">
              <a:schemeClr val="accent2">
                <a:hueOff val="0"/>
                <a:satOff val="0"/>
                <a:lumOff val="0"/>
                <a:alphaOff val="0"/>
                <a:tint val="98000"/>
                <a:lumMod val="110000"/>
              </a:schemeClr>
            </a:gs>
            <a:gs pos="84000">
              <a:schemeClr val="accent2">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CSR has attained a high profile in recent years: many companies have learnt to understand that business policies and strategies should not only be profitable but also be desirable in terms of the objectives and values of society. </a:t>
          </a:r>
          <a:endParaRPr lang="en-US" sz="2600" kern="1200"/>
        </a:p>
      </dsp:txBody>
      <dsp:txXfrm>
        <a:off x="103949" y="291674"/>
        <a:ext cx="6804472" cy="1921502"/>
      </dsp:txXfrm>
    </dsp:sp>
    <dsp:sp modelId="{C7F74B5F-59B5-C04F-B99B-8F87D5BEC069}">
      <dsp:nvSpPr>
        <dsp:cNvPr id="0" name=""/>
        <dsp:cNvSpPr/>
      </dsp:nvSpPr>
      <dsp:spPr>
        <a:xfrm>
          <a:off x="0" y="2392005"/>
          <a:ext cx="7012370" cy="2129400"/>
        </a:xfrm>
        <a:prstGeom prst="roundRect">
          <a:avLst/>
        </a:prstGeom>
        <a:gradFill rotWithShape="0">
          <a:gsLst>
            <a:gs pos="0">
              <a:schemeClr val="accent2">
                <a:hueOff val="-18619931"/>
                <a:satOff val="-6050"/>
                <a:lumOff val="-3333"/>
                <a:alphaOff val="0"/>
                <a:tint val="98000"/>
                <a:lumMod val="110000"/>
              </a:schemeClr>
            </a:gs>
            <a:gs pos="84000">
              <a:schemeClr val="accent2">
                <a:hueOff val="-18619931"/>
                <a:satOff val="-6050"/>
                <a:lumOff val="-3333"/>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The CSR engagement of social media sites has rarely been in the focus of academic literature, although the ethical challenges of social networking sites have been recognized by some scholars. </a:t>
          </a:r>
          <a:endParaRPr lang="en-US" sz="2600" kern="1200"/>
        </a:p>
      </dsp:txBody>
      <dsp:txXfrm>
        <a:off x="103949" y="2495954"/>
        <a:ext cx="6804472" cy="1921502"/>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9CE7A8-AD85-4B07-B56F-5B1DB9A891DA}">
      <dsp:nvSpPr>
        <dsp:cNvPr id="0" name=""/>
        <dsp:cNvSpPr/>
      </dsp:nvSpPr>
      <dsp:spPr>
        <a:xfrm>
          <a:off x="0" y="574"/>
          <a:ext cx="7012370" cy="134513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E1248BF-7980-4751-8525-65E24F1E2FCE}">
      <dsp:nvSpPr>
        <dsp:cNvPr id="0" name=""/>
        <dsp:cNvSpPr/>
      </dsp:nvSpPr>
      <dsp:spPr>
        <a:xfrm>
          <a:off x="406904" y="303230"/>
          <a:ext cx="739825" cy="73982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547014F-F957-4773-98BE-697A05326E4E}">
      <dsp:nvSpPr>
        <dsp:cNvPr id="0" name=""/>
        <dsp:cNvSpPr/>
      </dsp:nvSpPr>
      <dsp:spPr>
        <a:xfrm>
          <a:off x="1553633" y="574"/>
          <a:ext cx="5458736" cy="13451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360" tIns="142360" rIns="142360" bIns="142360" numCol="1" spcCol="1270" anchor="ctr" anchorCtr="0">
          <a:noAutofit/>
        </a:bodyPr>
        <a:lstStyle/>
        <a:p>
          <a:pPr marL="0" lvl="0" indent="0" algn="l" defTabSz="800100">
            <a:lnSpc>
              <a:spcPct val="90000"/>
            </a:lnSpc>
            <a:spcBef>
              <a:spcPct val="0"/>
            </a:spcBef>
            <a:spcAft>
              <a:spcPct val="35000"/>
            </a:spcAft>
            <a:buNone/>
          </a:pPr>
          <a:r>
            <a:rPr lang="en-GB" sz="1800" kern="1200"/>
            <a:t>Ethical issues of Internet technology have become the focus of applied ethics under the headline ‘Internet ethics’, ‘cyber ethics’ or ‘information ethics’ (Moore, 2005; Spinello &amp; Tavani, 2004). </a:t>
          </a:r>
          <a:endParaRPr lang="en-US" sz="1800" kern="1200"/>
        </a:p>
      </dsp:txBody>
      <dsp:txXfrm>
        <a:off x="1553633" y="574"/>
        <a:ext cx="5458736" cy="1345137"/>
      </dsp:txXfrm>
    </dsp:sp>
    <dsp:sp modelId="{C57886A7-ADB1-43A7-9457-BFD18DEED8B6}">
      <dsp:nvSpPr>
        <dsp:cNvPr id="0" name=""/>
        <dsp:cNvSpPr/>
      </dsp:nvSpPr>
      <dsp:spPr>
        <a:xfrm>
          <a:off x="0" y="1681996"/>
          <a:ext cx="7012370" cy="134513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34B6E4B-D853-4D8C-9AAC-F83269D35C74}">
      <dsp:nvSpPr>
        <dsp:cNvPr id="0" name=""/>
        <dsp:cNvSpPr/>
      </dsp:nvSpPr>
      <dsp:spPr>
        <a:xfrm>
          <a:off x="406904" y="1984652"/>
          <a:ext cx="739825" cy="73982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C608100-493F-4E44-B114-20B0A360E665}">
      <dsp:nvSpPr>
        <dsp:cNvPr id="0" name=""/>
        <dsp:cNvSpPr/>
      </dsp:nvSpPr>
      <dsp:spPr>
        <a:xfrm>
          <a:off x="1553633" y="1681996"/>
          <a:ext cx="5458736" cy="13451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360" tIns="142360" rIns="142360" bIns="142360" numCol="1" spcCol="1270" anchor="ctr" anchorCtr="0">
          <a:noAutofit/>
        </a:bodyPr>
        <a:lstStyle/>
        <a:p>
          <a:pPr marL="0" lvl="0" indent="0" algn="l" defTabSz="800100">
            <a:lnSpc>
              <a:spcPct val="90000"/>
            </a:lnSpc>
            <a:spcBef>
              <a:spcPct val="0"/>
            </a:spcBef>
            <a:spcAft>
              <a:spcPct val="35000"/>
            </a:spcAft>
            <a:buNone/>
          </a:pPr>
          <a:r>
            <a:rPr lang="en-GB" sz="1800" kern="1200"/>
            <a:t>Includes data disclosure and lack of privacy (Smith, Dinev, &amp; Xu, 2011). </a:t>
          </a:r>
          <a:endParaRPr lang="en-US" sz="1800" kern="1200"/>
        </a:p>
      </dsp:txBody>
      <dsp:txXfrm>
        <a:off x="1553633" y="1681996"/>
        <a:ext cx="5458736" cy="1345137"/>
      </dsp:txXfrm>
    </dsp:sp>
    <dsp:sp modelId="{F2F8FADA-99C2-4985-A0E5-EBD35136098D}">
      <dsp:nvSpPr>
        <dsp:cNvPr id="0" name=""/>
        <dsp:cNvSpPr/>
      </dsp:nvSpPr>
      <dsp:spPr>
        <a:xfrm>
          <a:off x="0" y="3363418"/>
          <a:ext cx="7012370" cy="1345137"/>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77018FD-204D-4ADB-BA59-1A06A4F0F7F0}">
      <dsp:nvSpPr>
        <dsp:cNvPr id="0" name=""/>
        <dsp:cNvSpPr/>
      </dsp:nvSpPr>
      <dsp:spPr>
        <a:xfrm>
          <a:off x="406904" y="3666074"/>
          <a:ext cx="739825" cy="73982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9A23D5C-05C6-4F5D-960C-E4D3955C1F73}">
      <dsp:nvSpPr>
        <dsp:cNvPr id="0" name=""/>
        <dsp:cNvSpPr/>
      </dsp:nvSpPr>
      <dsp:spPr>
        <a:xfrm>
          <a:off x="1553633" y="3363418"/>
          <a:ext cx="5458736" cy="13451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360" tIns="142360" rIns="142360" bIns="142360" numCol="1" spcCol="1270" anchor="ctr" anchorCtr="0">
          <a:noAutofit/>
        </a:bodyPr>
        <a:lstStyle/>
        <a:p>
          <a:pPr marL="0" lvl="0" indent="0" algn="l" defTabSz="800100">
            <a:lnSpc>
              <a:spcPct val="90000"/>
            </a:lnSpc>
            <a:spcBef>
              <a:spcPct val="0"/>
            </a:spcBef>
            <a:spcAft>
              <a:spcPct val="35000"/>
            </a:spcAft>
            <a:buNone/>
          </a:pPr>
          <a:r>
            <a:rPr lang="en-GB" sz="1800" kern="1200"/>
            <a:t>And so much more.</a:t>
          </a:r>
          <a:endParaRPr lang="en-US" sz="1800" kern="1200"/>
        </a:p>
      </dsp:txBody>
      <dsp:txXfrm>
        <a:off x="1553633" y="3363418"/>
        <a:ext cx="5458736" cy="1345137"/>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9E2858-49A5-BD46-83E4-CAC5062557C6}">
      <dsp:nvSpPr>
        <dsp:cNvPr id="0" name=""/>
        <dsp:cNvSpPr/>
      </dsp:nvSpPr>
      <dsp:spPr>
        <a:xfrm>
          <a:off x="0" y="21045"/>
          <a:ext cx="7012370" cy="2293200"/>
        </a:xfrm>
        <a:prstGeom prst="roundRect">
          <a:avLst/>
        </a:prstGeom>
        <a:gradFill rotWithShape="0">
          <a:gsLst>
            <a:gs pos="0">
              <a:schemeClr val="accent2">
                <a:hueOff val="0"/>
                <a:satOff val="0"/>
                <a:lumOff val="0"/>
                <a:alphaOff val="0"/>
                <a:tint val="98000"/>
                <a:lumMod val="110000"/>
              </a:schemeClr>
            </a:gs>
            <a:gs pos="84000">
              <a:schemeClr val="accent2">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Chen (2009) applied social network analysis to argue that social media sites have legal and moral responsibilities by virtue of their central position in the online world.</a:t>
          </a:r>
          <a:endParaRPr lang="en-US" sz="2800" kern="1200"/>
        </a:p>
      </dsp:txBody>
      <dsp:txXfrm>
        <a:off x="111945" y="132990"/>
        <a:ext cx="6788480" cy="2069310"/>
      </dsp:txXfrm>
    </dsp:sp>
    <dsp:sp modelId="{35412287-A47F-D34F-B08F-56D2E79A884E}">
      <dsp:nvSpPr>
        <dsp:cNvPr id="0" name=""/>
        <dsp:cNvSpPr/>
      </dsp:nvSpPr>
      <dsp:spPr>
        <a:xfrm>
          <a:off x="0" y="2394885"/>
          <a:ext cx="7012370" cy="2293200"/>
        </a:xfrm>
        <a:prstGeom prst="roundRect">
          <a:avLst/>
        </a:prstGeom>
        <a:gradFill rotWithShape="0">
          <a:gsLst>
            <a:gs pos="0">
              <a:schemeClr val="accent2">
                <a:hueOff val="-18619931"/>
                <a:satOff val="-6050"/>
                <a:lumOff val="-3333"/>
                <a:alphaOff val="0"/>
                <a:tint val="98000"/>
                <a:lumMod val="110000"/>
              </a:schemeClr>
            </a:gs>
            <a:gs pos="84000">
              <a:schemeClr val="accent2">
                <a:hueOff val="-18619931"/>
                <a:satOff val="-6050"/>
                <a:lumOff val="-3333"/>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Social media companies are more likely to be aware of the actions undertaken by other actors in the network, and therefore are to be held responsible for the wrongdoing by others simply by knowing.</a:t>
          </a:r>
          <a:endParaRPr lang="en-US" sz="2800" kern="1200"/>
        </a:p>
      </dsp:txBody>
      <dsp:txXfrm>
        <a:off x="111945" y="2506830"/>
        <a:ext cx="6788480" cy="2069310"/>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92CC62-112D-B549-94F9-8F27301AAA68}">
      <dsp:nvSpPr>
        <dsp:cNvPr id="0" name=""/>
        <dsp:cNvSpPr/>
      </dsp:nvSpPr>
      <dsp:spPr>
        <a:xfrm>
          <a:off x="0" y="65097"/>
          <a:ext cx="7012370" cy="1484071"/>
        </a:xfrm>
        <a:prstGeom prst="roundRect">
          <a:avLst/>
        </a:prstGeom>
        <a:solidFill>
          <a:schemeClr val="accent2">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In many contexts it is a useful model for describing and explaining CSR, but it has its limitations that apply also in the case of SNS providers.</a:t>
          </a:r>
          <a:endParaRPr lang="en-US" sz="2200" kern="1200"/>
        </a:p>
      </dsp:txBody>
      <dsp:txXfrm>
        <a:off x="72446" y="137543"/>
        <a:ext cx="6867478" cy="1339179"/>
      </dsp:txXfrm>
    </dsp:sp>
    <dsp:sp modelId="{20E5DF8E-2CA2-584C-A152-A58C5854D00B}">
      <dsp:nvSpPr>
        <dsp:cNvPr id="0" name=""/>
        <dsp:cNvSpPr/>
      </dsp:nvSpPr>
      <dsp:spPr>
        <a:xfrm>
          <a:off x="0" y="1612529"/>
          <a:ext cx="7012370" cy="1484071"/>
        </a:xfrm>
        <a:prstGeom prst="roundRect">
          <a:avLst/>
        </a:prstGeom>
        <a:solidFill>
          <a:schemeClr val="accent2">
            <a:hueOff val="-9309966"/>
            <a:satOff val="-3025"/>
            <a:lumOff val="-1667"/>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(1) The static, hierarchical pyramid is too simplistic to capture the complexity of CSR in practice (Crane &amp; Matten, 2010).</a:t>
          </a:r>
          <a:endParaRPr lang="en-US" sz="2200" kern="1200"/>
        </a:p>
      </dsp:txBody>
      <dsp:txXfrm>
        <a:off x="72446" y="1684975"/>
        <a:ext cx="6867478" cy="1339179"/>
      </dsp:txXfrm>
    </dsp:sp>
    <dsp:sp modelId="{884CE588-B09C-9845-8170-87B91E04FCBD}">
      <dsp:nvSpPr>
        <dsp:cNvPr id="0" name=""/>
        <dsp:cNvSpPr/>
      </dsp:nvSpPr>
      <dsp:spPr>
        <a:xfrm>
          <a:off x="0" y="3159961"/>
          <a:ext cx="7012370" cy="1484071"/>
        </a:xfrm>
        <a:prstGeom prst="roundRect">
          <a:avLst/>
        </a:prstGeom>
        <a:solidFill>
          <a:schemeClr val="accent2">
            <a:hueOff val="-18619931"/>
            <a:satOff val="-6050"/>
            <a:lumOff val="-3333"/>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(2) Neither variation of CSR approaches across regions and nations are taken into account (Visser, 2006), nor the pluralism of legal and moral systems that many globally operating companies are confronted with. </a:t>
          </a:r>
          <a:endParaRPr lang="en-US" sz="2200" kern="1200"/>
        </a:p>
      </dsp:txBody>
      <dsp:txXfrm>
        <a:off x="72446" y="3232407"/>
        <a:ext cx="6867478" cy="1339179"/>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1EAA35-7947-A04C-BEF6-4BB39EDF3C48}">
      <dsp:nvSpPr>
        <dsp:cNvPr id="0" name=""/>
        <dsp:cNvSpPr/>
      </dsp:nvSpPr>
      <dsp:spPr>
        <a:xfrm>
          <a:off x="0" y="38449"/>
          <a:ext cx="7012370" cy="2275796"/>
        </a:xfrm>
        <a:prstGeom prst="roundRect">
          <a:avLst/>
        </a:prstGeom>
        <a:solidFill>
          <a:schemeClr val="accent2">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(3) Carroll’s model has not been able to incorporate changed expectations towards business, e.g. regarding environmental responsibilities (Visser, 2006). </a:t>
          </a:r>
          <a:endParaRPr lang="en-US" sz="2800" kern="1200"/>
        </a:p>
      </dsp:txBody>
      <dsp:txXfrm>
        <a:off x="111095" y="149544"/>
        <a:ext cx="6790180" cy="2053606"/>
      </dsp:txXfrm>
    </dsp:sp>
    <dsp:sp modelId="{FA981295-8646-D245-80DF-5D74675C6746}">
      <dsp:nvSpPr>
        <dsp:cNvPr id="0" name=""/>
        <dsp:cNvSpPr/>
      </dsp:nvSpPr>
      <dsp:spPr>
        <a:xfrm>
          <a:off x="0" y="2394885"/>
          <a:ext cx="7012370" cy="2275796"/>
        </a:xfrm>
        <a:prstGeom prst="roundRect">
          <a:avLst/>
        </a:prstGeom>
        <a:solidFill>
          <a:schemeClr val="accent2">
            <a:hueOff val="-18619931"/>
            <a:satOff val="-6050"/>
            <a:lumOff val="-3333"/>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(4) The model neglects the political role of corporations that has to be recognized in light of a diminishing role of the nation government and increased power of corporations.</a:t>
          </a:r>
          <a:endParaRPr lang="en-US" sz="2800" kern="1200"/>
        </a:p>
      </dsp:txBody>
      <dsp:txXfrm>
        <a:off x="111095" y="2505980"/>
        <a:ext cx="6790180" cy="2053606"/>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916E7C-F6D7-0846-A326-AC1646E578E4}">
      <dsp:nvSpPr>
        <dsp:cNvPr id="0" name=""/>
        <dsp:cNvSpPr/>
      </dsp:nvSpPr>
      <dsp:spPr>
        <a:xfrm>
          <a:off x="0" y="52545"/>
          <a:ext cx="7012370" cy="1105649"/>
        </a:xfrm>
        <a:prstGeom prst="roundRect">
          <a:avLst/>
        </a:prstGeom>
        <a:gradFill rotWithShape="0">
          <a:gsLst>
            <a:gs pos="0">
              <a:schemeClr val="accent2">
                <a:hueOff val="0"/>
                <a:satOff val="0"/>
                <a:lumOff val="0"/>
                <a:alphaOff val="0"/>
                <a:tint val="98000"/>
                <a:lumMod val="110000"/>
              </a:schemeClr>
            </a:gs>
            <a:gs pos="84000">
              <a:schemeClr val="accent2">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The first group of theories assume that organisations are instruments for wealth creation which is their single social responsibility.</a:t>
          </a:r>
          <a:endParaRPr lang="en-US" sz="2100" kern="1200"/>
        </a:p>
      </dsp:txBody>
      <dsp:txXfrm>
        <a:off x="53973" y="106518"/>
        <a:ext cx="6904424" cy="997703"/>
      </dsp:txXfrm>
    </dsp:sp>
    <dsp:sp modelId="{3D171FCB-F0E6-4048-8939-311A94CD1991}">
      <dsp:nvSpPr>
        <dsp:cNvPr id="0" name=""/>
        <dsp:cNvSpPr/>
      </dsp:nvSpPr>
      <dsp:spPr>
        <a:xfrm>
          <a:off x="0" y="1218675"/>
          <a:ext cx="7012370" cy="1105649"/>
        </a:xfrm>
        <a:prstGeom prst="roundRect">
          <a:avLst/>
        </a:prstGeom>
        <a:gradFill rotWithShape="0">
          <a:gsLst>
            <a:gs pos="0">
              <a:schemeClr val="accent2">
                <a:hueOff val="-6206644"/>
                <a:satOff val="-2017"/>
                <a:lumOff val="-1111"/>
                <a:alphaOff val="0"/>
                <a:tint val="98000"/>
                <a:lumMod val="110000"/>
              </a:schemeClr>
            </a:gs>
            <a:gs pos="84000">
              <a:schemeClr val="accent2">
                <a:hueOff val="-6206644"/>
                <a:satOff val="-2017"/>
                <a:lumOff val="-1111"/>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The interactions between organisations and society are economic and social activity is only permissible if it is consistent with wealth creation. </a:t>
          </a:r>
          <a:endParaRPr lang="en-US" sz="2100" kern="1200"/>
        </a:p>
      </dsp:txBody>
      <dsp:txXfrm>
        <a:off x="53973" y="1272648"/>
        <a:ext cx="6904424" cy="997703"/>
      </dsp:txXfrm>
    </dsp:sp>
    <dsp:sp modelId="{2041DEEF-F384-FC4F-AAE0-B06C45FC6DAC}">
      <dsp:nvSpPr>
        <dsp:cNvPr id="0" name=""/>
        <dsp:cNvSpPr/>
      </dsp:nvSpPr>
      <dsp:spPr>
        <a:xfrm>
          <a:off x="0" y="2384805"/>
          <a:ext cx="7012370" cy="1105649"/>
        </a:xfrm>
        <a:prstGeom prst="roundRect">
          <a:avLst/>
        </a:prstGeom>
        <a:gradFill rotWithShape="0">
          <a:gsLst>
            <a:gs pos="0">
              <a:schemeClr val="accent2">
                <a:hueOff val="-12413287"/>
                <a:satOff val="-4033"/>
                <a:lumOff val="-2222"/>
                <a:alphaOff val="0"/>
                <a:tint val="98000"/>
                <a:lumMod val="110000"/>
              </a:schemeClr>
            </a:gs>
            <a:gs pos="84000">
              <a:schemeClr val="accent2">
                <a:hueOff val="-12413287"/>
                <a:satOff val="-4033"/>
                <a:lumOff val="-2222"/>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These are instrumental theories and understand CSR the means to generating profits, the ends. </a:t>
          </a:r>
          <a:endParaRPr lang="en-US" sz="2100" kern="1200"/>
        </a:p>
      </dsp:txBody>
      <dsp:txXfrm>
        <a:off x="53973" y="2438778"/>
        <a:ext cx="6904424" cy="997703"/>
      </dsp:txXfrm>
    </dsp:sp>
    <dsp:sp modelId="{09CA8AAA-D841-5C43-9F7B-8D2F5435222D}">
      <dsp:nvSpPr>
        <dsp:cNvPr id="0" name=""/>
        <dsp:cNvSpPr/>
      </dsp:nvSpPr>
      <dsp:spPr>
        <a:xfrm>
          <a:off x="0" y="3550935"/>
          <a:ext cx="7012370" cy="1105649"/>
        </a:xfrm>
        <a:prstGeom prst="roundRect">
          <a:avLst/>
        </a:prstGeom>
        <a:gradFill rotWithShape="0">
          <a:gsLst>
            <a:gs pos="0">
              <a:schemeClr val="accent2">
                <a:hueOff val="-18619931"/>
                <a:satOff val="-6050"/>
                <a:lumOff val="-3333"/>
                <a:alphaOff val="0"/>
                <a:tint val="98000"/>
                <a:lumMod val="110000"/>
              </a:schemeClr>
            </a:gs>
            <a:gs pos="84000">
              <a:schemeClr val="accent2">
                <a:hueOff val="-18619931"/>
                <a:satOff val="-6050"/>
                <a:lumOff val="-3333"/>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This resonates with Friedman’s (1970) stockholder theory, a narrow and traditional emphasis of CSR. </a:t>
          </a:r>
          <a:endParaRPr lang="en-US" sz="2100" kern="1200"/>
        </a:p>
      </dsp:txBody>
      <dsp:txXfrm>
        <a:off x="53973" y="3604908"/>
        <a:ext cx="6904424" cy="997703"/>
      </dsp:txXfrm>
    </dsp:sp>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7A3895-C2E6-4D41-B582-9E025C084318}">
      <dsp:nvSpPr>
        <dsp:cNvPr id="0" name=""/>
        <dsp:cNvSpPr/>
      </dsp:nvSpPr>
      <dsp:spPr>
        <a:xfrm>
          <a:off x="0" y="90435"/>
          <a:ext cx="7012370" cy="1467180"/>
        </a:xfrm>
        <a:prstGeom prst="roundRect">
          <a:avLst/>
        </a:prstGeom>
        <a:gradFill rotWithShape="0">
          <a:gsLst>
            <a:gs pos="0">
              <a:schemeClr val="accent2">
                <a:hueOff val="0"/>
                <a:satOff val="0"/>
                <a:lumOff val="0"/>
                <a:alphaOff val="0"/>
                <a:tint val="98000"/>
                <a:lumMod val="110000"/>
              </a:schemeClr>
            </a:gs>
            <a:gs pos="84000">
              <a:schemeClr val="accent2">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The second group of theories emphasises the organisation’s social power in its relationship with society and the political responsibility connected to this power.  </a:t>
          </a:r>
          <a:endParaRPr lang="en-US" sz="2200" kern="1200"/>
        </a:p>
      </dsp:txBody>
      <dsp:txXfrm>
        <a:off x="71622" y="162057"/>
        <a:ext cx="6869126" cy="1323936"/>
      </dsp:txXfrm>
    </dsp:sp>
    <dsp:sp modelId="{C93352B6-1B43-B041-9753-376513443783}">
      <dsp:nvSpPr>
        <dsp:cNvPr id="0" name=""/>
        <dsp:cNvSpPr/>
      </dsp:nvSpPr>
      <dsp:spPr>
        <a:xfrm>
          <a:off x="0" y="1620975"/>
          <a:ext cx="7012370" cy="1467180"/>
        </a:xfrm>
        <a:prstGeom prst="roundRect">
          <a:avLst/>
        </a:prstGeom>
        <a:gradFill rotWithShape="0">
          <a:gsLst>
            <a:gs pos="0">
              <a:schemeClr val="accent2">
                <a:hueOff val="-9309966"/>
                <a:satOff val="-3025"/>
                <a:lumOff val="-1667"/>
                <a:alphaOff val="0"/>
                <a:tint val="98000"/>
                <a:lumMod val="110000"/>
              </a:schemeClr>
            </a:gs>
            <a:gs pos="84000">
              <a:schemeClr val="accent2">
                <a:hueOff val="-9309966"/>
                <a:satOff val="-3025"/>
                <a:lumOff val="-1667"/>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Resonates with the Corporate Citizenship (CC) approach of Crane and Matten (2010) - has a strong sense of business responsibility to the community. </a:t>
          </a:r>
          <a:endParaRPr lang="en-US" sz="2200" kern="1200"/>
        </a:p>
      </dsp:txBody>
      <dsp:txXfrm>
        <a:off x="71622" y="1692597"/>
        <a:ext cx="6869126" cy="1323936"/>
      </dsp:txXfrm>
    </dsp:sp>
    <dsp:sp modelId="{734D8459-B7B5-6C47-AE93-CA9BC1770365}">
      <dsp:nvSpPr>
        <dsp:cNvPr id="0" name=""/>
        <dsp:cNvSpPr/>
      </dsp:nvSpPr>
      <dsp:spPr>
        <a:xfrm>
          <a:off x="0" y="3151515"/>
          <a:ext cx="7012370" cy="1467180"/>
        </a:xfrm>
        <a:prstGeom prst="roundRect">
          <a:avLst/>
        </a:prstGeom>
        <a:gradFill rotWithShape="0">
          <a:gsLst>
            <a:gs pos="0">
              <a:schemeClr val="accent2">
                <a:hueOff val="-18619931"/>
                <a:satOff val="-6050"/>
                <a:lumOff val="-3333"/>
                <a:alphaOff val="0"/>
                <a:tint val="98000"/>
                <a:lumMod val="110000"/>
              </a:schemeClr>
            </a:gs>
            <a:gs pos="84000">
              <a:schemeClr val="accent2">
                <a:hueOff val="-18619931"/>
                <a:satOff val="-6050"/>
                <a:lumOff val="-3333"/>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Crane and Matten (ibid) discuss three types of CC:</a:t>
          </a:r>
          <a:endParaRPr lang="en-US" sz="2200" kern="1200"/>
        </a:p>
      </dsp:txBody>
      <dsp:txXfrm>
        <a:off x="71622" y="3223137"/>
        <a:ext cx="6869126" cy="1323936"/>
      </dsp:txXfrm>
    </dsp:sp>
  </dsp:spTree>
</dsp:drawing>
</file>

<file path=ppt/diagrams/drawing2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2094C7-D5B8-1248-98F4-37CF8D4DBC9D}">
      <dsp:nvSpPr>
        <dsp:cNvPr id="0" name=""/>
        <dsp:cNvSpPr/>
      </dsp:nvSpPr>
      <dsp:spPr>
        <a:xfrm>
          <a:off x="0" y="126795"/>
          <a:ext cx="7012370" cy="1079325"/>
        </a:xfrm>
        <a:prstGeom prst="roundRect">
          <a:avLst/>
        </a:prstGeom>
        <a:gradFill rotWithShape="0">
          <a:gsLst>
            <a:gs pos="0">
              <a:schemeClr val="accent2">
                <a:hueOff val="0"/>
                <a:satOff val="0"/>
                <a:lumOff val="0"/>
                <a:alphaOff val="0"/>
                <a:tint val="98000"/>
                <a:lumMod val="110000"/>
              </a:schemeClr>
            </a:gs>
            <a:gs pos="84000">
              <a:schemeClr val="accent2">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The third group of theories argue that organisations must integrate social demands and that business depends on society for its continuity and growth as well as for its very existence. </a:t>
          </a:r>
          <a:endParaRPr lang="en-US" sz="1600" kern="1200"/>
        </a:p>
      </dsp:txBody>
      <dsp:txXfrm>
        <a:off x="52688" y="179483"/>
        <a:ext cx="6906994" cy="973949"/>
      </dsp:txXfrm>
    </dsp:sp>
    <dsp:sp modelId="{52D294E1-5ED6-DE4D-AD3A-EA5F72DC0EC5}">
      <dsp:nvSpPr>
        <dsp:cNvPr id="0" name=""/>
        <dsp:cNvSpPr/>
      </dsp:nvSpPr>
      <dsp:spPr>
        <a:xfrm>
          <a:off x="0" y="1252200"/>
          <a:ext cx="7012370" cy="1079325"/>
        </a:xfrm>
        <a:prstGeom prst="roundRect">
          <a:avLst/>
        </a:prstGeom>
        <a:gradFill rotWithShape="0">
          <a:gsLst>
            <a:gs pos="0">
              <a:schemeClr val="accent2">
                <a:hueOff val="-6206644"/>
                <a:satOff val="-2017"/>
                <a:lumOff val="-1111"/>
                <a:alphaOff val="0"/>
                <a:tint val="98000"/>
                <a:lumMod val="110000"/>
              </a:schemeClr>
            </a:gs>
            <a:gs pos="84000">
              <a:schemeClr val="accent2">
                <a:hueOff val="-6206644"/>
                <a:satOff val="-2017"/>
                <a:lumOff val="-1111"/>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These are integrative theories and include Freeman’s (1984) stakeholder theory. CSR as stakeholder management happens when social concerns are not external to an organisation but are integral to its being (Freeman, 1984). </a:t>
          </a:r>
          <a:endParaRPr lang="en-US" sz="1600" kern="1200"/>
        </a:p>
      </dsp:txBody>
      <dsp:txXfrm>
        <a:off x="52688" y="1304888"/>
        <a:ext cx="6906994" cy="973949"/>
      </dsp:txXfrm>
    </dsp:sp>
    <dsp:sp modelId="{4140E547-5454-9D4A-86B4-338A0684CEA0}">
      <dsp:nvSpPr>
        <dsp:cNvPr id="0" name=""/>
        <dsp:cNvSpPr/>
      </dsp:nvSpPr>
      <dsp:spPr>
        <a:xfrm>
          <a:off x="0" y="2377605"/>
          <a:ext cx="7012370" cy="1079325"/>
        </a:xfrm>
        <a:prstGeom prst="roundRect">
          <a:avLst/>
        </a:prstGeom>
        <a:gradFill rotWithShape="0">
          <a:gsLst>
            <a:gs pos="0">
              <a:schemeClr val="accent2">
                <a:hueOff val="-12413287"/>
                <a:satOff val="-4033"/>
                <a:lumOff val="-2222"/>
                <a:alphaOff val="0"/>
                <a:tint val="98000"/>
                <a:lumMod val="110000"/>
              </a:schemeClr>
            </a:gs>
            <a:gs pos="84000">
              <a:schemeClr val="accent2">
                <a:hueOff val="-12413287"/>
                <a:satOff val="-4033"/>
                <a:lumOff val="-2222"/>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Stakeholder management determines how an organisation can serve its customers and be profitable as well as serving other stakeholders including suppliers, employees and communities. </a:t>
          </a:r>
          <a:endParaRPr lang="en-US" sz="1600" kern="1200"/>
        </a:p>
      </dsp:txBody>
      <dsp:txXfrm>
        <a:off x="52688" y="2430293"/>
        <a:ext cx="6906994" cy="973949"/>
      </dsp:txXfrm>
    </dsp:sp>
    <dsp:sp modelId="{C1C21732-E983-4344-B21B-335D00CD7FC8}">
      <dsp:nvSpPr>
        <dsp:cNvPr id="0" name=""/>
        <dsp:cNvSpPr/>
      </dsp:nvSpPr>
      <dsp:spPr>
        <a:xfrm>
          <a:off x="0" y="3503010"/>
          <a:ext cx="7012370" cy="1079325"/>
        </a:xfrm>
        <a:prstGeom prst="roundRect">
          <a:avLst/>
        </a:prstGeom>
        <a:gradFill rotWithShape="0">
          <a:gsLst>
            <a:gs pos="0">
              <a:schemeClr val="accent2">
                <a:hueOff val="-18619931"/>
                <a:satOff val="-6050"/>
                <a:lumOff val="-3333"/>
                <a:alphaOff val="0"/>
                <a:tint val="98000"/>
                <a:lumMod val="110000"/>
              </a:schemeClr>
            </a:gs>
            <a:gs pos="84000">
              <a:schemeClr val="accent2">
                <a:hueOff val="-18619931"/>
                <a:satOff val="-6050"/>
                <a:lumOff val="-3333"/>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It is this view of stakeholder theory that has dominated the CSR debate questioning the legitimacy and authority of corporate power and forced the moral aspect of decisions made by management into the background (Hockerts and Morsing, 2008). </a:t>
          </a:r>
          <a:endParaRPr lang="en-US" sz="1600" kern="1200"/>
        </a:p>
      </dsp:txBody>
      <dsp:txXfrm>
        <a:off x="52688" y="3555698"/>
        <a:ext cx="6906994" cy="973949"/>
      </dsp:txXfrm>
    </dsp:sp>
  </dsp:spTree>
</dsp:drawing>
</file>

<file path=ppt/diagrams/drawing2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5F0A5C-3E92-A642-BAF1-F4502407EBDA}">
      <dsp:nvSpPr>
        <dsp:cNvPr id="0" name=""/>
        <dsp:cNvSpPr/>
      </dsp:nvSpPr>
      <dsp:spPr>
        <a:xfrm>
          <a:off x="0" y="169164"/>
          <a:ext cx="7012370" cy="1416614"/>
        </a:xfrm>
        <a:prstGeom prst="roundRect">
          <a:avLst/>
        </a:prstGeom>
        <a:gradFill rotWithShape="0">
          <a:gsLst>
            <a:gs pos="0">
              <a:schemeClr val="accent2">
                <a:hueOff val="0"/>
                <a:satOff val="0"/>
                <a:lumOff val="0"/>
                <a:alphaOff val="0"/>
                <a:tint val="98000"/>
                <a:lumMod val="110000"/>
              </a:schemeClr>
            </a:gs>
            <a:gs pos="84000">
              <a:schemeClr val="accent2">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Fourth group of theories believes that the relationship between business and society is embedded with ethical values and leads CSR from an ethical perspective. </a:t>
          </a:r>
          <a:endParaRPr lang="en-US" sz="2100" kern="1200"/>
        </a:p>
      </dsp:txBody>
      <dsp:txXfrm>
        <a:off x="69153" y="238317"/>
        <a:ext cx="6874064" cy="1278308"/>
      </dsp:txXfrm>
    </dsp:sp>
    <dsp:sp modelId="{88DAD861-912B-E244-804C-4E95DF0B7D3A}">
      <dsp:nvSpPr>
        <dsp:cNvPr id="0" name=""/>
        <dsp:cNvSpPr/>
      </dsp:nvSpPr>
      <dsp:spPr>
        <a:xfrm>
          <a:off x="0" y="1646258"/>
          <a:ext cx="7012370" cy="1416614"/>
        </a:xfrm>
        <a:prstGeom prst="roundRect">
          <a:avLst/>
        </a:prstGeom>
        <a:gradFill rotWithShape="0">
          <a:gsLst>
            <a:gs pos="0">
              <a:schemeClr val="accent2">
                <a:hueOff val="-9309966"/>
                <a:satOff val="-3025"/>
                <a:lumOff val="-1667"/>
                <a:alphaOff val="0"/>
                <a:tint val="98000"/>
                <a:lumMod val="110000"/>
              </a:schemeClr>
            </a:gs>
            <a:gs pos="84000">
              <a:schemeClr val="accent2">
                <a:hueOff val="-9309966"/>
                <a:satOff val="-3025"/>
                <a:lumOff val="-1667"/>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Therefore, organisations must accept social responsibilities as an ethical duty above any other considerations. </a:t>
          </a:r>
          <a:endParaRPr lang="en-US" sz="2100" kern="1200"/>
        </a:p>
      </dsp:txBody>
      <dsp:txXfrm>
        <a:off x="69153" y="1715411"/>
        <a:ext cx="6874064" cy="1278308"/>
      </dsp:txXfrm>
    </dsp:sp>
    <dsp:sp modelId="{BBF25FCB-CA8E-0B4D-B9DF-3DA571E0496B}">
      <dsp:nvSpPr>
        <dsp:cNvPr id="0" name=""/>
        <dsp:cNvSpPr/>
      </dsp:nvSpPr>
      <dsp:spPr>
        <a:xfrm>
          <a:off x="0" y="3123352"/>
          <a:ext cx="7012370" cy="1416614"/>
        </a:xfrm>
        <a:prstGeom prst="roundRect">
          <a:avLst/>
        </a:prstGeom>
        <a:gradFill rotWithShape="0">
          <a:gsLst>
            <a:gs pos="0">
              <a:schemeClr val="accent2">
                <a:hueOff val="-18619931"/>
                <a:satOff val="-6050"/>
                <a:lumOff val="-3333"/>
                <a:alphaOff val="0"/>
                <a:tint val="98000"/>
                <a:lumMod val="110000"/>
              </a:schemeClr>
            </a:gs>
            <a:gs pos="84000">
              <a:schemeClr val="accent2">
                <a:hueOff val="-18619931"/>
                <a:satOff val="-6050"/>
                <a:lumOff val="-3333"/>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This is the naturalistic group of ethical theories where there are objective moral properties that can be determined by empirical knowledge and reducible to natural or ethical properties such as needs, wants or pleasures. </a:t>
          </a:r>
          <a:endParaRPr lang="en-US" sz="2100" kern="1200"/>
        </a:p>
      </dsp:txBody>
      <dsp:txXfrm>
        <a:off x="69153" y="3192505"/>
        <a:ext cx="6874064" cy="1278308"/>
      </dsp:txXfrm>
    </dsp:sp>
  </dsp:spTree>
</dsp:drawing>
</file>

<file path=ppt/diagrams/drawing2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FAEA65-E95E-604E-AA93-DC30E9A81654}">
      <dsp:nvSpPr>
        <dsp:cNvPr id="0" name=""/>
        <dsp:cNvSpPr/>
      </dsp:nvSpPr>
      <dsp:spPr>
        <a:xfrm>
          <a:off x="0" y="354405"/>
          <a:ext cx="7012370" cy="1965599"/>
        </a:xfrm>
        <a:prstGeom prst="roundRect">
          <a:avLst/>
        </a:prstGeom>
        <a:gradFill rotWithShape="0">
          <a:gsLst>
            <a:gs pos="0">
              <a:schemeClr val="accent2">
                <a:hueOff val="0"/>
                <a:satOff val="0"/>
                <a:lumOff val="0"/>
                <a:alphaOff val="0"/>
                <a:tint val="98000"/>
                <a:lumMod val="110000"/>
              </a:schemeClr>
            </a:gs>
            <a:gs pos="84000">
              <a:schemeClr val="accent2">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Matten and Crane’s (2005) article argued that in the changing environment of a globalized world, boundaries between the government, business and civil actors are blurred and some companies have begun to assume a government-like role. </a:t>
          </a:r>
          <a:endParaRPr lang="en-US" sz="2400" kern="1200"/>
        </a:p>
      </dsp:txBody>
      <dsp:txXfrm>
        <a:off x="95953" y="450358"/>
        <a:ext cx="6820464" cy="1773693"/>
      </dsp:txXfrm>
    </dsp:sp>
    <dsp:sp modelId="{DE267533-B13F-A843-8A57-5F4ABB1F6A03}">
      <dsp:nvSpPr>
        <dsp:cNvPr id="0" name=""/>
        <dsp:cNvSpPr/>
      </dsp:nvSpPr>
      <dsp:spPr>
        <a:xfrm>
          <a:off x="0" y="2389125"/>
          <a:ext cx="7012370" cy="1965599"/>
        </a:xfrm>
        <a:prstGeom prst="roundRect">
          <a:avLst/>
        </a:prstGeom>
        <a:gradFill rotWithShape="0">
          <a:gsLst>
            <a:gs pos="0">
              <a:schemeClr val="accent2">
                <a:hueOff val="-18619931"/>
                <a:satOff val="-6050"/>
                <a:lumOff val="-3333"/>
                <a:alphaOff val="0"/>
                <a:tint val="98000"/>
                <a:lumMod val="110000"/>
              </a:schemeClr>
            </a:gs>
            <a:gs pos="84000">
              <a:schemeClr val="accent2">
                <a:hueOff val="-18619931"/>
                <a:satOff val="-6050"/>
                <a:lumOff val="-3333"/>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Matten and Crane conceptualize CC in an extended view, going beyond the limited view that identifies CC with strategic corporate philanthropy with the equivalent view of CC that conceptualizes CC almost synonymous to existing conceptions of CSR. </a:t>
          </a:r>
          <a:endParaRPr lang="en-US" sz="2400" kern="1200"/>
        </a:p>
      </dsp:txBody>
      <dsp:txXfrm>
        <a:off x="95953" y="2485078"/>
        <a:ext cx="6820464" cy="1773693"/>
      </dsp:txXfrm>
    </dsp:sp>
  </dsp:spTree>
</dsp:drawing>
</file>

<file path=ppt/diagrams/drawing3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463505-6B15-3A49-BB8E-A3C75892B508}">
      <dsp:nvSpPr>
        <dsp:cNvPr id="0" name=""/>
        <dsp:cNvSpPr/>
      </dsp:nvSpPr>
      <dsp:spPr>
        <a:xfrm>
          <a:off x="0" y="354405"/>
          <a:ext cx="7012370" cy="1965599"/>
        </a:xfrm>
        <a:prstGeom prst="roundRect">
          <a:avLst/>
        </a:prstGeom>
        <a:gradFill rotWithShape="0">
          <a:gsLst>
            <a:gs pos="0">
              <a:schemeClr val="accent2">
                <a:hueOff val="0"/>
                <a:satOff val="0"/>
                <a:lumOff val="0"/>
                <a:alphaOff val="0"/>
                <a:tint val="98000"/>
                <a:lumMod val="110000"/>
              </a:schemeClr>
            </a:gs>
            <a:gs pos="84000">
              <a:schemeClr val="accent2">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Matten and Crane’s (2005) article argued that in the changing environment of a globalized world, boundaries between the government, business and civil actors are blurred and some companies have begun to assume a government-like role. </a:t>
          </a:r>
          <a:endParaRPr lang="en-US" sz="2400" kern="1200"/>
        </a:p>
      </dsp:txBody>
      <dsp:txXfrm>
        <a:off x="95953" y="450358"/>
        <a:ext cx="6820464" cy="1773693"/>
      </dsp:txXfrm>
    </dsp:sp>
    <dsp:sp modelId="{FE8D6BB4-EE32-7442-AB19-1B79B6A5CC62}">
      <dsp:nvSpPr>
        <dsp:cNvPr id="0" name=""/>
        <dsp:cNvSpPr/>
      </dsp:nvSpPr>
      <dsp:spPr>
        <a:xfrm>
          <a:off x="0" y="2389125"/>
          <a:ext cx="7012370" cy="1965599"/>
        </a:xfrm>
        <a:prstGeom prst="roundRect">
          <a:avLst/>
        </a:prstGeom>
        <a:gradFill rotWithShape="0">
          <a:gsLst>
            <a:gs pos="0">
              <a:schemeClr val="accent2">
                <a:hueOff val="-18619931"/>
                <a:satOff val="-6050"/>
                <a:lumOff val="-3333"/>
                <a:alphaOff val="0"/>
                <a:tint val="98000"/>
                <a:lumMod val="110000"/>
              </a:schemeClr>
            </a:gs>
            <a:gs pos="84000">
              <a:schemeClr val="accent2">
                <a:hueOff val="-18619931"/>
                <a:satOff val="-6050"/>
                <a:lumOff val="-3333"/>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Matten and Crane conceptualize CC in an extended view, going beyond the limited view that identifies CC with strategic corporate philanthropy with the equivalent view of CC that conceptualizes CC almost synonymous to existing conceptions of CSR. </a:t>
          </a:r>
          <a:endParaRPr lang="en-US" sz="2400" kern="1200"/>
        </a:p>
      </dsp:txBody>
      <dsp:txXfrm>
        <a:off x="95953" y="2485078"/>
        <a:ext cx="6820464" cy="1773693"/>
      </dsp:txXfrm>
    </dsp:sp>
  </dsp:spTree>
</dsp:drawing>
</file>

<file path=ppt/diagrams/drawing3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FCDEE6-561E-0740-90E9-5DA799F8BCAA}">
      <dsp:nvSpPr>
        <dsp:cNvPr id="0" name=""/>
        <dsp:cNvSpPr/>
      </dsp:nvSpPr>
      <dsp:spPr>
        <a:xfrm>
          <a:off x="0" y="81626"/>
          <a:ext cx="7012370" cy="1091109"/>
        </a:xfrm>
        <a:prstGeom prst="roundRect">
          <a:avLst/>
        </a:prstGeom>
        <a:gradFill rotWithShape="0">
          <a:gsLst>
            <a:gs pos="0">
              <a:schemeClr val="accent2">
                <a:hueOff val="0"/>
                <a:satOff val="0"/>
                <a:lumOff val="0"/>
                <a:alphaOff val="0"/>
                <a:tint val="98000"/>
                <a:lumMod val="110000"/>
              </a:schemeClr>
            </a:gs>
            <a:gs pos="84000">
              <a:schemeClr val="accent2">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Where government ceases to administer rights.</a:t>
          </a:r>
          <a:endParaRPr lang="en-US" sz="2100" kern="1200"/>
        </a:p>
      </dsp:txBody>
      <dsp:txXfrm>
        <a:off x="53264" y="134890"/>
        <a:ext cx="6905842" cy="984581"/>
      </dsp:txXfrm>
    </dsp:sp>
    <dsp:sp modelId="{29419745-CCDE-344D-BC3E-AE160911F12E}">
      <dsp:nvSpPr>
        <dsp:cNvPr id="0" name=""/>
        <dsp:cNvSpPr/>
      </dsp:nvSpPr>
      <dsp:spPr>
        <a:xfrm>
          <a:off x="0" y="1233215"/>
          <a:ext cx="7012370" cy="1091109"/>
        </a:xfrm>
        <a:prstGeom prst="roundRect">
          <a:avLst/>
        </a:prstGeom>
        <a:gradFill rotWithShape="0">
          <a:gsLst>
            <a:gs pos="0">
              <a:schemeClr val="accent2">
                <a:hueOff val="-6206644"/>
                <a:satOff val="-2017"/>
                <a:lumOff val="-1111"/>
                <a:alphaOff val="0"/>
                <a:tint val="98000"/>
                <a:lumMod val="110000"/>
              </a:schemeClr>
            </a:gs>
            <a:gs pos="84000">
              <a:schemeClr val="accent2">
                <a:hueOff val="-6206644"/>
                <a:satOff val="-2017"/>
                <a:lumOff val="-1111"/>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Where government has not as yet administered rights. </a:t>
          </a:r>
          <a:endParaRPr lang="en-US" sz="2100" kern="1200"/>
        </a:p>
      </dsp:txBody>
      <dsp:txXfrm>
        <a:off x="53264" y="1286479"/>
        <a:ext cx="6905842" cy="984581"/>
      </dsp:txXfrm>
    </dsp:sp>
    <dsp:sp modelId="{B71FD83B-A4ED-7449-BFCB-202F042ABB1D}">
      <dsp:nvSpPr>
        <dsp:cNvPr id="0" name=""/>
        <dsp:cNvSpPr/>
      </dsp:nvSpPr>
      <dsp:spPr>
        <a:xfrm>
          <a:off x="0" y="2384805"/>
          <a:ext cx="7012370" cy="1091109"/>
        </a:xfrm>
        <a:prstGeom prst="roundRect">
          <a:avLst/>
        </a:prstGeom>
        <a:gradFill rotWithShape="0">
          <a:gsLst>
            <a:gs pos="0">
              <a:schemeClr val="accent2">
                <a:hueOff val="-12413287"/>
                <a:satOff val="-4033"/>
                <a:lumOff val="-2222"/>
                <a:alphaOff val="0"/>
                <a:tint val="98000"/>
                <a:lumMod val="110000"/>
              </a:schemeClr>
            </a:gs>
            <a:gs pos="84000">
              <a:schemeClr val="accent2">
                <a:hueOff val="-12413287"/>
                <a:satOff val="-4033"/>
                <a:lumOff val="-2222"/>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Where the administration of rights is beyond the reach of the government (Matten &amp; Crane, 2005). </a:t>
          </a:r>
          <a:endParaRPr lang="en-US" sz="2100" kern="1200"/>
        </a:p>
      </dsp:txBody>
      <dsp:txXfrm>
        <a:off x="53264" y="2438069"/>
        <a:ext cx="6905842" cy="984581"/>
      </dsp:txXfrm>
    </dsp:sp>
    <dsp:sp modelId="{96C704E0-6C59-5342-97C3-141143E8DB1D}">
      <dsp:nvSpPr>
        <dsp:cNvPr id="0" name=""/>
        <dsp:cNvSpPr/>
      </dsp:nvSpPr>
      <dsp:spPr>
        <a:xfrm>
          <a:off x="0" y="3536395"/>
          <a:ext cx="7012370" cy="1091109"/>
        </a:xfrm>
        <a:prstGeom prst="roundRect">
          <a:avLst/>
        </a:prstGeom>
        <a:gradFill rotWithShape="0">
          <a:gsLst>
            <a:gs pos="0">
              <a:schemeClr val="accent2">
                <a:hueOff val="-18619931"/>
                <a:satOff val="-6050"/>
                <a:lumOff val="-3333"/>
                <a:alphaOff val="0"/>
                <a:tint val="98000"/>
                <a:lumMod val="110000"/>
              </a:schemeClr>
            </a:gs>
            <a:gs pos="84000">
              <a:schemeClr val="accent2">
                <a:hueOff val="-18619931"/>
                <a:satOff val="-6050"/>
                <a:lumOff val="-3333"/>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CC points to new corporate responsibilities, specifically to questions about accountability and potential threats to democracy. </a:t>
          </a:r>
          <a:endParaRPr lang="en-US" sz="2100" kern="1200"/>
        </a:p>
      </dsp:txBody>
      <dsp:txXfrm>
        <a:off x="53264" y="3589659"/>
        <a:ext cx="6905842" cy="984581"/>
      </dsp:txXfrm>
    </dsp:sp>
  </dsp:spTree>
</dsp:drawing>
</file>

<file path=ppt/diagrams/drawing3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F9DDB4-4A23-C348-B31D-DE57BFFE2D8A}">
      <dsp:nvSpPr>
        <dsp:cNvPr id="0" name=""/>
        <dsp:cNvSpPr/>
      </dsp:nvSpPr>
      <dsp:spPr>
        <a:xfrm>
          <a:off x="0" y="650683"/>
          <a:ext cx="7012370" cy="642384"/>
        </a:xfrm>
        <a:prstGeom prst="roundRect">
          <a:avLst/>
        </a:prstGeom>
        <a:solidFill>
          <a:schemeClr val="accent2">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Founded in 2004. </a:t>
          </a:r>
          <a:endParaRPr lang="en-US" sz="1700" kern="1200"/>
        </a:p>
      </dsp:txBody>
      <dsp:txXfrm>
        <a:off x="31359" y="682042"/>
        <a:ext cx="6949652" cy="579666"/>
      </dsp:txXfrm>
    </dsp:sp>
    <dsp:sp modelId="{EED6CA6F-F68A-954D-BE77-7DC22564D067}">
      <dsp:nvSpPr>
        <dsp:cNvPr id="0" name=""/>
        <dsp:cNvSpPr/>
      </dsp:nvSpPr>
      <dsp:spPr>
        <a:xfrm>
          <a:off x="0" y="1342028"/>
          <a:ext cx="7012370" cy="642384"/>
        </a:xfrm>
        <a:prstGeom prst="roundRect">
          <a:avLst/>
        </a:prstGeom>
        <a:solidFill>
          <a:schemeClr val="accent2">
            <a:hueOff val="-4654983"/>
            <a:satOff val="-1512"/>
            <a:lumOff val="-833"/>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Facebook is deeply integrated in the online world, e.g. many websites have implemented Facebook’s ‘Like Button’. </a:t>
          </a:r>
          <a:endParaRPr lang="en-US" sz="1700" kern="1200"/>
        </a:p>
      </dsp:txBody>
      <dsp:txXfrm>
        <a:off x="31359" y="1373387"/>
        <a:ext cx="6949652" cy="579666"/>
      </dsp:txXfrm>
    </dsp:sp>
    <dsp:sp modelId="{5A2BE1E1-C826-1246-B9E8-F883CC8E15CD}">
      <dsp:nvSpPr>
        <dsp:cNvPr id="0" name=""/>
        <dsp:cNvSpPr/>
      </dsp:nvSpPr>
      <dsp:spPr>
        <a:xfrm>
          <a:off x="0" y="2033373"/>
          <a:ext cx="7012370" cy="642384"/>
        </a:xfrm>
        <a:prstGeom prst="roundRect">
          <a:avLst/>
        </a:prstGeom>
        <a:solidFill>
          <a:schemeClr val="accent2">
            <a:hueOff val="-9309966"/>
            <a:satOff val="-3025"/>
            <a:lumOff val="-1667"/>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Subscription to Facebook is free and the business model depends on advertising. </a:t>
          </a:r>
          <a:endParaRPr lang="en-US" sz="1700" kern="1200"/>
        </a:p>
      </dsp:txBody>
      <dsp:txXfrm>
        <a:off x="31359" y="2064732"/>
        <a:ext cx="6949652" cy="579666"/>
      </dsp:txXfrm>
    </dsp:sp>
    <dsp:sp modelId="{EB611CA9-1BCE-8C45-BE18-90216C2F49FD}">
      <dsp:nvSpPr>
        <dsp:cNvPr id="0" name=""/>
        <dsp:cNvSpPr/>
      </dsp:nvSpPr>
      <dsp:spPr>
        <a:xfrm>
          <a:off x="0" y="2724717"/>
          <a:ext cx="7012370" cy="642384"/>
        </a:xfrm>
        <a:prstGeom prst="roundRect">
          <a:avLst/>
        </a:prstGeom>
        <a:solidFill>
          <a:schemeClr val="accent2">
            <a:hueOff val="-13964949"/>
            <a:satOff val="-4537"/>
            <a:lumOff val="-250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Anyone who claims to be at least 13 years old has been allowed to become a registered user though variations exist in this depending on local laws.</a:t>
          </a:r>
          <a:endParaRPr lang="en-US" sz="1700" kern="1200"/>
        </a:p>
      </dsp:txBody>
      <dsp:txXfrm>
        <a:off x="31359" y="2756076"/>
        <a:ext cx="6949652" cy="579666"/>
      </dsp:txXfrm>
    </dsp:sp>
    <dsp:sp modelId="{9C0A619C-03FC-654A-985A-EBE018B06CE6}">
      <dsp:nvSpPr>
        <dsp:cNvPr id="0" name=""/>
        <dsp:cNvSpPr/>
      </dsp:nvSpPr>
      <dsp:spPr>
        <a:xfrm>
          <a:off x="0" y="3416062"/>
          <a:ext cx="7012370" cy="642384"/>
        </a:xfrm>
        <a:prstGeom prst="roundRect">
          <a:avLst/>
        </a:prstGeom>
        <a:solidFill>
          <a:schemeClr val="accent2">
            <a:hueOff val="-18619931"/>
            <a:satOff val="-6050"/>
            <a:lumOff val="-3333"/>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Criticisms of FB.</a:t>
          </a:r>
          <a:br>
            <a:rPr lang="en-GB" sz="1700" kern="1200"/>
          </a:br>
          <a:endParaRPr lang="en-US" sz="1700" kern="1200"/>
        </a:p>
      </dsp:txBody>
      <dsp:txXfrm>
        <a:off x="31359" y="3447421"/>
        <a:ext cx="6949652" cy="579666"/>
      </dsp:txXfrm>
    </dsp:sp>
  </dsp:spTree>
</dsp:drawing>
</file>

<file path=ppt/diagrams/drawing3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E37B57-3615-F349-B31E-DB910C5D2A65}">
      <dsp:nvSpPr>
        <dsp:cNvPr id="0" name=""/>
        <dsp:cNvSpPr/>
      </dsp:nvSpPr>
      <dsp:spPr>
        <a:xfrm>
          <a:off x="0" y="37858"/>
          <a:ext cx="7012370" cy="738635"/>
        </a:xfrm>
        <a:prstGeom prst="roundRect">
          <a:avLst/>
        </a:prstGeom>
        <a:solidFill>
          <a:schemeClr val="accent2">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Founded in 1998, has its headquarters in Mountain View, California. </a:t>
          </a:r>
          <a:endParaRPr lang="en-US" sz="1400" kern="1200"/>
        </a:p>
      </dsp:txBody>
      <dsp:txXfrm>
        <a:off x="36057" y="73915"/>
        <a:ext cx="6940256" cy="666521"/>
      </dsp:txXfrm>
    </dsp:sp>
    <dsp:sp modelId="{F0CE4195-4D75-B14A-8113-0B5C8D6618BC}">
      <dsp:nvSpPr>
        <dsp:cNvPr id="0" name=""/>
        <dsp:cNvSpPr/>
      </dsp:nvSpPr>
      <dsp:spPr>
        <a:xfrm>
          <a:off x="0" y="816814"/>
          <a:ext cx="7012370" cy="738635"/>
        </a:xfrm>
        <a:prstGeom prst="roundRect">
          <a:avLst/>
        </a:prstGeom>
        <a:solidFill>
          <a:schemeClr val="accent2">
            <a:hueOff val="-3723986"/>
            <a:satOff val="-1210"/>
            <a:lumOff val="-667"/>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Google’s success started with its web search engine, but now the company offers a multitude of online services and products. In 2011, Google created the networking tool Google+ that shares many functionalities with other social networks. </a:t>
          </a:r>
          <a:endParaRPr lang="en-US" sz="1400" kern="1200"/>
        </a:p>
      </dsp:txBody>
      <dsp:txXfrm>
        <a:off x="36057" y="852871"/>
        <a:ext cx="6940256" cy="666521"/>
      </dsp:txXfrm>
    </dsp:sp>
    <dsp:sp modelId="{5E473CFF-55FF-704E-8E54-B36AD20893D9}">
      <dsp:nvSpPr>
        <dsp:cNvPr id="0" name=""/>
        <dsp:cNvSpPr/>
      </dsp:nvSpPr>
      <dsp:spPr>
        <a:xfrm>
          <a:off x="0" y="1595769"/>
          <a:ext cx="7012370" cy="738635"/>
        </a:xfrm>
        <a:prstGeom prst="roundRect">
          <a:avLst/>
        </a:prstGeom>
        <a:solidFill>
          <a:schemeClr val="accent2">
            <a:hueOff val="-7447972"/>
            <a:satOff val="-2420"/>
            <a:lumOff val="-1333"/>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Google is one of the most profitable Internet companies.</a:t>
          </a:r>
          <a:endParaRPr lang="en-US" sz="1400" kern="1200"/>
        </a:p>
      </dsp:txBody>
      <dsp:txXfrm>
        <a:off x="36057" y="1631826"/>
        <a:ext cx="6940256" cy="666521"/>
      </dsp:txXfrm>
    </dsp:sp>
    <dsp:sp modelId="{D8052DDF-31F2-1F46-9D94-6210F1D81520}">
      <dsp:nvSpPr>
        <dsp:cNvPr id="0" name=""/>
        <dsp:cNvSpPr/>
      </dsp:nvSpPr>
      <dsp:spPr>
        <a:xfrm>
          <a:off x="0" y="2374725"/>
          <a:ext cx="7012370" cy="738635"/>
        </a:xfrm>
        <a:prstGeom prst="roundRect">
          <a:avLst/>
        </a:prstGeom>
        <a:solidFill>
          <a:schemeClr val="accent2">
            <a:hueOff val="-11171959"/>
            <a:satOff val="-3630"/>
            <a:lumOff val="-200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A code of conduct governs its business practice (Google Inc., 2009), including the famous mission statement ‘Don’t Be Evil’. Google has a reputation for its innovative corporate culture and has been ranked as one of the best employers (Greene, 2012). </a:t>
          </a:r>
          <a:endParaRPr lang="en-US" sz="1400" kern="1200"/>
        </a:p>
      </dsp:txBody>
      <dsp:txXfrm>
        <a:off x="36057" y="2410782"/>
        <a:ext cx="6940256" cy="666521"/>
      </dsp:txXfrm>
    </dsp:sp>
    <dsp:sp modelId="{FE976B8A-A45E-8642-8AE3-0F052B9E1A3D}">
      <dsp:nvSpPr>
        <dsp:cNvPr id="0" name=""/>
        <dsp:cNvSpPr/>
      </dsp:nvSpPr>
      <dsp:spPr>
        <a:xfrm>
          <a:off x="0" y="3153681"/>
          <a:ext cx="7012370" cy="738635"/>
        </a:xfrm>
        <a:prstGeom prst="roundRect">
          <a:avLst/>
        </a:prstGeom>
        <a:solidFill>
          <a:schemeClr val="accent2">
            <a:hueOff val="-14895945"/>
            <a:satOff val="-4840"/>
            <a:lumOff val="-2666"/>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The company is engaged in philanthropy through the Google.org branch.</a:t>
          </a:r>
          <a:endParaRPr lang="en-US" sz="1400" kern="1200"/>
        </a:p>
      </dsp:txBody>
      <dsp:txXfrm>
        <a:off x="36057" y="3189738"/>
        <a:ext cx="6940256" cy="666521"/>
      </dsp:txXfrm>
    </dsp:sp>
    <dsp:sp modelId="{4BE20400-366C-9B44-A6B6-39EF1781F5CE}">
      <dsp:nvSpPr>
        <dsp:cNvPr id="0" name=""/>
        <dsp:cNvSpPr/>
      </dsp:nvSpPr>
      <dsp:spPr>
        <a:xfrm>
          <a:off x="0" y="3932636"/>
          <a:ext cx="7012370" cy="738635"/>
        </a:xfrm>
        <a:prstGeom prst="roundRect">
          <a:avLst/>
        </a:prstGeom>
        <a:solidFill>
          <a:schemeClr val="accent2">
            <a:hueOff val="-18619931"/>
            <a:satOff val="-6050"/>
            <a:lumOff val="-3333"/>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Critics of Google have complained about a variety of nuisances like the possible misuse and manipulation of search results, censorship issues, copyright violations and privacy concerns. </a:t>
          </a:r>
          <a:endParaRPr lang="en-US" sz="1400" kern="1200"/>
        </a:p>
      </dsp:txBody>
      <dsp:txXfrm>
        <a:off x="36057" y="3968693"/>
        <a:ext cx="6940256" cy="666521"/>
      </dsp:txXfrm>
    </dsp:sp>
  </dsp:spTree>
</dsp:drawing>
</file>

<file path=ppt/diagrams/drawing3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8AC136-7D35-624D-8CEE-5F5C8E739E29}">
      <dsp:nvSpPr>
        <dsp:cNvPr id="0" name=""/>
        <dsp:cNvSpPr/>
      </dsp:nvSpPr>
      <dsp:spPr>
        <a:xfrm>
          <a:off x="0" y="63886"/>
          <a:ext cx="7012370" cy="717959"/>
        </a:xfrm>
        <a:prstGeom prst="roundRect">
          <a:avLst/>
        </a:prstGeom>
        <a:solidFill>
          <a:schemeClr val="accent5">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Founded in 2006, is based in San Francisco, California. </a:t>
          </a:r>
          <a:endParaRPr lang="en-US" sz="1900" kern="1200"/>
        </a:p>
      </dsp:txBody>
      <dsp:txXfrm>
        <a:off x="35048" y="98934"/>
        <a:ext cx="6942274" cy="647863"/>
      </dsp:txXfrm>
    </dsp:sp>
    <dsp:sp modelId="{5F687188-884C-4147-8174-69F714B38855}">
      <dsp:nvSpPr>
        <dsp:cNvPr id="0" name=""/>
        <dsp:cNvSpPr/>
      </dsp:nvSpPr>
      <dsp:spPr>
        <a:xfrm>
          <a:off x="0" y="836566"/>
          <a:ext cx="7012370" cy="717959"/>
        </a:xfrm>
        <a:prstGeom prst="roundRect">
          <a:avLst/>
        </a:prstGeom>
        <a:solidFill>
          <a:schemeClr val="accent5">
            <a:hueOff val="299436"/>
            <a:satOff val="-840"/>
            <a:lumOff val="-902"/>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The micro-blogging service.</a:t>
          </a:r>
          <a:endParaRPr lang="en-US" sz="1900" kern="1200"/>
        </a:p>
      </dsp:txBody>
      <dsp:txXfrm>
        <a:off x="35048" y="871614"/>
        <a:ext cx="6942274" cy="647863"/>
      </dsp:txXfrm>
    </dsp:sp>
    <dsp:sp modelId="{CE57D7E6-66F0-EA47-B869-E9170E6190AE}">
      <dsp:nvSpPr>
        <dsp:cNvPr id="0" name=""/>
        <dsp:cNvSpPr/>
      </dsp:nvSpPr>
      <dsp:spPr>
        <a:xfrm>
          <a:off x="0" y="1609245"/>
          <a:ext cx="7012370" cy="717959"/>
        </a:xfrm>
        <a:prstGeom prst="roundRect">
          <a:avLst/>
        </a:prstGeom>
        <a:solidFill>
          <a:schemeClr val="accent5">
            <a:hueOff val="598871"/>
            <a:satOff val="-1680"/>
            <a:lumOff val="-1804"/>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Free for registered users and  does not provide any advertising policy. </a:t>
          </a:r>
          <a:endParaRPr lang="en-US" sz="1900" kern="1200"/>
        </a:p>
      </dsp:txBody>
      <dsp:txXfrm>
        <a:off x="35048" y="1644293"/>
        <a:ext cx="6942274" cy="647863"/>
      </dsp:txXfrm>
    </dsp:sp>
    <dsp:sp modelId="{01CD7754-BAC3-9B41-A3D3-03F65B017CD6}">
      <dsp:nvSpPr>
        <dsp:cNvPr id="0" name=""/>
        <dsp:cNvSpPr/>
      </dsp:nvSpPr>
      <dsp:spPr>
        <a:xfrm>
          <a:off x="0" y="2381925"/>
          <a:ext cx="7012370" cy="717959"/>
        </a:xfrm>
        <a:prstGeom prst="roundRect">
          <a:avLst/>
        </a:prstGeom>
        <a:solidFill>
          <a:schemeClr val="accent5">
            <a:hueOff val="898307"/>
            <a:satOff val="-2520"/>
            <a:lumOff val="-2705"/>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One of its operating principles is ‘Be a force for good’ (Diaz-Ortiz &amp; Stone, 2011, p. 3). </a:t>
          </a:r>
          <a:endParaRPr lang="en-US" sz="1900" kern="1200"/>
        </a:p>
      </dsp:txBody>
      <dsp:txXfrm>
        <a:off x="35048" y="2416973"/>
        <a:ext cx="6942274" cy="647863"/>
      </dsp:txXfrm>
    </dsp:sp>
    <dsp:sp modelId="{0678C5B0-5D66-C34E-A2B3-BDC0F03592A6}">
      <dsp:nvSpPr>
        <dsp:cNvPr id="0" name=""/>
        <dsp:cNvSpPr/>
      </dsp:nvSpPr>
      <dsp:spPr>
        <a:xfrm>
          <a:off x="0" y="3154605"/>
          <a:ext cx="7012370" cy="717959"/>
        </a:xfrm>
        <a:prstGeom prst="roundRect">
          <a:avLst/>
        </a:prstGeom>
        <a:solidFill>
          <a:schemeClr val="accent5">
            <a:hueOff val="1197743"/>
            <a:satOff val="-3360"/>
            <a:lumOff val="-3607"/>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It positions itself as an altruistic company that supports charity, e.g., by supporting NGOs to use Twitter for social causes. </a:t>
          </a:r>
          <a:endParaRPr lang="en-US" sz="1900" kern="1200"/>
        </a:p>
      </dsp:txBody>
      <dsp:txXfrm>
        <a:off x="35048" y="3189653"/>
        <a:ext cx="6942274" cy="647863"/>
      </dsp:txXfrm>
    </dsp:sp>
    <dsp:sp modelId="{534611FA-A96B-1D44-8338-5026A2FE5B8E}">
      <dsp:nvSpPr>
        <dsp:cNvPr id="0" name=""/>
        <dsp:cNvSpPr/>
      </dsp:nvSpPr>
      <dsp:spPr>
        <a:xfrm>
          <a:off x="0" y="3927284"/>
          <a:ext cx="7012370" cy="717959"/>
        </a:xfrm>
        <a:prstGeom prst="roundRect">
          <a:avLst/>
        </a:prstGeom>
        <a:solidFill>
          <a:schemeClr val="accent5">
            <a:hueOff val="1497178"/>
            <a:satOff val="-4200"/>
            <a:lumOff val="-4509"/>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Twitter has been the target of criticism, although it has also faced SNS-typical problems like abusive use. </a:t>
          </a:r>
          <a:endParaRPr lang="en-US" sz="1900" kern="1200"/>
        </a:p>
      </dsp:txBody>
      <dsp:txXfrm>
        <a:off x="35048" y="3962332"/>
        <a:ext cx="6942274" cy="647863"/>
      </dsp:txXfrm>
    </dsp:sp>
  </dsp:spTree>
</dsp:drawing>
</file>

<file path=ppt/diagrams/drawing3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A7FC36-E537-2D43-84EE-F72FBC248571}">
      <dsp:nvSpPr>
        <dsp:cNvPr id="0" name=""/>
        <dsp:cNvSpPr/>
      </dsp:nvSpPr>
      <dsp:spPr>
        <a:xfrm>
          <a:off x="0" y="91425"/>
          <a:ext cx="7012370" cy="1474200"/>
        </a:xfrm>
        <a:prstGeom prst="roundRect">
          <a:avLst/>
        </a:prstGeom>
        <a:solidFill>
          <a:schemeClr val="accent2">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In the wake of globalization, deregulation and privatization, the power of corporations, especially large multinational corporations (MNCs), has heavily increased in recent years (see, e.g., Bonanno &amp; Constance, 2010; 23 Chandler &amp; Mazlish, 2005; Cowling &amp; Tomlinson, 2005). </a:t>
          </a:r>
          <a:endParaRPr lang="en-US" sz="1800" kern="1200"/>
        </a:p>
      </dsp:txBody>
      <dsp:txXfrm>
        <a:off x="71965" y="163390"/>
        <a:ext cx="6868440" cy="1330270"/>
      </dsp:txXfrm>
    </dsp:sp>
    <dsp:sp modelId="{7D5E725C-C0E5-684A-BE3B-2E9ACCB5BCCE}">
      <dsp:nvSpPr>
        <dsp:cNvPr id="0" name=""/>
        <dsp:cNvSpPr/>
      </dsp:nvSpPr>
      <dsp:spPr>
        <a:xfrm>
          <a:off x="0" y="1617465"/>
          <a:ext cx="7012370" cy="1474200"/>
        </a:xfrm>
        <a:prstGeom prst="roundRect">
          <a:avLst/>
        </a:prstGeom>
        <a:solidFill>
          <a:schemeClr val="accent2">
            <a:hueOff val="-9309966"/>
            <a:satOff val="-3025"/>
            <a:lumOff val="-1667"/>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Ability of companies to influence prices (Motta, 2004, p. 40).</a:t>
          </a:r>
          <a:endParaRPr lang="en-US" sz="1800" kern="1200"/>
        </a:p>
      </dsp:txBody>
      <dsp:txXfrm>
        <a:off x="71965" y="1689430"/>
        <a:ext cx="6868440" cy="1330270"/>
      </dsp:txXfrm>
    </dsp:sp>
    <dsp:sp modelId="{E2DE552F-103E-3048-915C-352129331999}">
      <dsp:nvSpPr>
        <dsp:cNvPr id="0" name=""/>
        <dsp:cNvSpPr/>
      </dsp:nvSpPr>
      <dsp:spPr>
        <a:xfrm>
          <a:off x="0" y="3143505"/>
          <a:ext cx="7012370" cy="1474200"/>
        </a:xfrm>
        <a:prstGeom prst="roundRect">
          <a:avLst/>
        </a:prstGeom>
        <a:solidFill>
          <a:schemeClr val="accent2">
            <a:hueOff val="-18619931"/>
            <a:satOff val="-6050"/>
            <a:lumOff val="-3333"/>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Corporate power rests on huge resources, revenues and the global reach of corporate activities, and becomes visible by the potential influence of corporations on people’s lives, most notably by providing jobs, products and wealth, but also on policy-making and the public debate. </a:t>
          </a:r>
          <a:endParaRPr lang="en-US" sz="1800" kern="1200"/>
        </a:p>
      </dsp:txBody>
      <dsp:txXfrm>
        <a:off x="71965" y="3215470"/>
        <a:ext cx="6868440" cy="1330270"/>
      </dsp:txXfrm>
    </dsp:sp>
  </dsp:spTree>
</dsp:drawing>
</file>

<file path=ppt/diagrams/drawing3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F8C44F-F291-054A-B91C-EEC08B704F26}">
      <dsp:nvSpPr>
        <dsp:cNvPr id="0" name=""/>
        <dsp:cNvSpPr/>
      </dsp:nvSpPr>
      <dsp:spPr>
        <a:xfrm>
          <a:off x="0" y="532965"/>
          <a:ext cx="7012370" cy="861120"/>
        </a:xfrm>
        <a:prstGeom prst="roundRect">
          <a:avLst/>
        </a:prstGeom>
        <a:solidFill>
          <a:schemeClr val="accent2">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The Internet industry is no exception to the phenomenon of growing corporate power. </a:t>
          </a:r>
          <a:endParaRPr lang="en-US" sz="2300" kern="1200"/>
        </a:p>
      </dsp:txBody>
      <dsp:txXfrm>
        <a:off x="42036" y="575001"/>
        <a:ext cx="6928298" cy="777048"/>
      </dsp:txXfrm>
    </dsp:sp>
    <dsp:sp modelId="{0F2AA43B-353F-8B48-B748-DE0B02BDC16F}">
      <dsp:nvSpPr>
        <dsp:cNvPr id="0" name=""/>
        <dsp:cNvSpPr/>
      </dsp:nvSpPr>
      <dsp:spPr>
        <a:xfrm>
          <a:off x="0" y="1460325"/>
          <a:ext cx="7012370" cy="861120"/>
        </a:xfrm>
        <a:prstGeom prst="roundRect">
          <a:avLst/>
        </a:prstGeom>
        <a:solidFill>
          <a:schemeClr val="accent2">
            <a:hueOff val="-6206644"/>
            <a:satOff val="-2017"/>
            <a:lumOff val="-1111"/>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Its commercial era begun with the sudden rise of many newly created start-ups – the dotcoms (Zook, 2005).</a:t>
          </a:r>
          <a:endParaRPr lang="en-US" sz="2300" kern="1200"/>
        </a:p>
      </dsp:txBody>
      <dsp:txXfrm>
        <a:off x="42036" y="1502361"/>
        <a:ext cx="6928298" cy="777048"/>
      </dsp:txXfrm>
    </dsp:sp>
    <dsp:sp modelId="{5BEDACAE-7114-FC42-A4A4-A578E86F85AB}">
      <dsp:nvSpPr>
        <dsp:cNvPr id="0" name=""/>
        <dsp:cNvSpPr/>
      </dsp:nvSpPr>
      <dsp:spPr>
        <a:xfrm>
          <a:off x="0" y="2387685"/>
          <a:ext cx="7012370" cy="861120"/>
        </a:xfrm>
        <a:prstGeom prst="roundRect">
          <a:avLst/>
        </a:prstGeom>
        <a:solidFill>
          <a:schemeClr val="accent2">
            <a:hueOff val="-12413287"/>
            <a:satOff val="-4033"/>
            <a:lumOff val="-2222"/>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Created large, globally operating companies that increasingly dominate significant market segments. </a:t>
          </a:r>
          <a:endParaRPr lang="en-US" sz="2300" kern="1200"/>
        </a:p>
      </dsp:txBody>
      <dsp:txXfrm>
        <a:off x="42036" y="2429721"/>
        <a:ext cx="6928298" cy="777048"/>
      </dsp:txXfrm>
    </dsp:sp>
    <dsp:sp modelId="{4C43C924-EC66-9A4E-9570-207CB436EEF2}">
      <dsp:nvSpPr>
        <dsp:cNvPr id="0" name=""/>
        <dsp:cNvSpPr/>
      </dsp:nvSpPr>
      <dsp:spPr>
        <a:xfrm>
          <a:off x="0" y="3315045"/>
          <a:ext cx="7012370" cy="861120"/>
        </a:xfrm>
        <a:prstGeom prst="roundRect">
          <a:avLst/>
        </a:prstGeom>
        <a:solidFill>
          <a:schemeClr val="accent2">
            <a:hueOff val="-18619931"/>
            <a:satOff val="-6050"/>
            <a:lumOff val="-3333"/>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Most notably, the growing market power of Google has been investigated over antitrust in US and the EU. </a:t>
          </a:r>
          <a:endParaRPr lang="en-US" sz="2300" kern="1200"/>
        </a:p>
      </dsp:txBody>
      <dsp:txXfrm>
        <a:off x="42036" y="3357081"/>
        <a:ext cx="6928298" cy="777048"/>
      </dsp:txXfrm>
    </dsp:sp>
  </dsp:spTree>
</dsp:drawing>
</file>

<file path=ppt/diagrams/drawing3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12E52D-094A-5E47-BBC3-EDCFF752C978}">
      <dsp:nvSpPr>
        <dsp:cNvPr id="0" name=""/>
        <dsp:cNvSpPr/>
      </dsp:nvSpPr>
      <dsp:spPr>
        <a:xfrm>
          <a:off x="0" y="38145"/>
          <a:ext cx="7012370" cy="2267460"/>
        </a:xfrm>
        <a:prstGeom prst="roundRect">
          <a:avLst/>
        </a:prstGeom>
        <a:solidFill>
          <a:schemeClr val="accent2">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EU fined Google over its multi-billion dollar advertising empire.</a:t>
          </a:r>
          <a:endParaRPr lang="en-US" sz="3400" kern="1200"/>
        </a:p>
      </dsp:txBody>
      <dsp:txXfrm>
        <a:off x="110688" y="148833"/>
        <a:ext cx="6790994" cy="2046084"/>
      </dsp:txXfrm>
    </dsp:sp>
    <dsp:sp modelId="{E44DEE69-C46C-3541-91C0-609ACCDF59C0}">
      <dsp:nvSpPr>
        <dsp:cNvPr id="0" name=""/>
        <dsp:cNvSpPr/>
      </dsp:nvSpPr>
      <dsp:spPr>
        <a:xfrm>
          <a:off x="0" y="2403525"/>
          <a:ext cx="7012370" cy="2267460"/>
        </a:xfrm>
        <a:prstGeom prst="roundRect">
          <a:avLst/>
        </a:prstGeom>
        <a:solidFill>
          <a:schemeClr val="accent2">
            <a:hueOff val="-18619931"/>
            <a:satOff val="-6050"/>
            <a:lumOff val="-3333"/>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Google used its Android mobile operating system to crush rivals and block rivals in online search advertising. </a:t>
          </a:r>
          <a:endParaRPr lang="en-US" sz="3400" kern="1200"/>
        </a:p>
      </dsp:txBody>
      <dsp:txXfrm>
        <a:off x="110688" y="2514213"/>
        <a:ext cx="6790994" cy="2046084"/>
      </dsp:txXfrm>
    </dsp:sp>
  </dsp:spTree>
</dsp:drawing>
</file>

<file path=ppt/diagrams/drawing3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4494A4-7C62-DF42-A254-84FC6C91A552}">
      <dsp:nvSpPr>
        <dsp:cNvPr id="0" name=""/>
        <dsp:cNvSpPr/>
      </dsp:nvSpPr>
      <dsp:spPr>
        <a:xfrm>
          <a:off x="0" y="682725"/>
          <a:ext cx="7012370" cy="1609920"/>
        </a:xfrm>
        <a:prstGeom prst="roundRect">
          <a:avLst/>
        </a:prstGeom>
        <a:solidFill>
          <a:schemeClr val="accent2">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l" defTabSz="1911350">
            <a:lnSpc>
              <a:spcPct val="90000"/>
            </a:lnSpc>
            <a:spcBef>
              <a:spcPct val="0"/>
            </a:spcBef>
            <a:spcAft>
              <a:spcPct val="35000"/>
            </a:spcAft>
            <a:buNone/>
          </a:pPr>
          <a:r>
            <a:rPr lang="en-GB" sz="4300" kern="1200"/>
            <a:t>Reflected in impressive user rates and market shares. </a:t>
          </a:r>
          <a:endParaRPr lang="en-US" sz="4300" kern="1200"/>
        </a:p>
      </dsp:txBody>
      <dsp:txXfrm>
        <a:off x="78590" y="761315"/>
        <a:ext cx="6855190" cy="1452740"/>
      </dsp:txXfrm>
    </dsp:sp>
    <dsp:sp modelId="{02DD70A1-0671-344A-BCF3-F52FA1E3EF55}">
      <dsp:nvSpPr>
        <dsp:cNvPr id="0" name=""/>
        <dsp:cNvSpPr/>
      </dsp:nvSpPr>
      <dsp:spPr>
        <a:xfrm>
          <a:off x="0" y="2416485"/>
          <a:ext cx="7012370" cy="1609920"/>
        </a:xfrm>
        <a:prstGeom prst="roundRect">
          <a:avLst/>
        </a:prstGeom>
        <a:solidFill>
          <a:schemeClr val="accent2">
            <a:hueOff val="-18619931"/>
            <a:satOff val="-6050"/>
            <a:lumOff val="-3333"/>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l" defTabSz="1911350">
            <a:lnSpc>
              <a:spcPct val="90000"/>
            </a:lnSpc>
            <a:spcBef>
              <a:spcPct val="0"/>
            </a:spcBef>
            <a:spcAft>
              <a:spcPct val="35000"/>
            </a:spcAft>
            <a:buNone/>
          </a:pPr>
          <a:r>
            <a:rPr lang="en-GB" sz="4300" kern="1200"/>
            <a:t>Power of big organisations discussed earlier in module.</a:t>
          </a:r>
          <a:endParaRPr lang="en-US" sz="4300" kern="1200"/>
        </a:p>
      </dsp:txBody>
      <dsp:txXfrm>
        <a:off x="78590" y="2495075"/>
        <a:ext cx="6855190" cy="1452740"/>
      </dsp:txXfrm>
    </dsp:sp>
  </dsp:spTree>
</dsp:drawing>
</file>

<file path=ppt/diagrams/drawing3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C19C70-14D2-40F3-8EE0-C245C7B4EB39}">
      <dsp:nvSpPr>
        <dsp:cNvPr id="0" name=""/>
        <dsp:cNvSpPr/>
      </dsp:nvSpPr>
      <dsp:spPr>
        <a:xfrm>
          <a:off x="0" y="1954"/>
          <a:ext cx="7012370" cy="990573"/>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B66A267-360C-4432-ACCD-59E2E7F0C7E6}">
      <dsp:nvSpPr>
        <dsp:cNvPr id="0" name=""/>
        <dsp:cNvSpPr/>
      </dsp:nvSpPr>
      <dsp:spPr>
        <a:xfrm>
          <a:off x="299648" y="224833"/>
          <a:ext cx="544815" cy="54481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4CD8E1F-8DF0-4AA8-AC6B-4A849FFB3CDA}">
      <dsp:nvSpPr>
        <dsp:cNvPr id="0" name=""/>
        <dsp:cNvSpPr/>
      </dsp:nvSpPr>
      <dsp:spPr>
        <a:xfrm>
          <a:off x="1144111" y="1954"/>
          <a:ext cx="5868258" cy="9905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836" tIns="104836" rIns="104836" bIns="104836" numCol="1" spcCol="1270" anchor="ctr" anchorCtr="0">
          <a:noAutofit/>
        </a:bodyPr>
        <a:lstStyle/>
        <a:p>
          <a:pPr marL="0" lvl="0" indent="0" algn="l" defTabSz="889000">
            <a:lnSpc>
              <a:spcPct val="90000"/>
            </a:lnSpc>
            <a:spcBef>
              <a:spcPct val="0"/>
            </a:spcBef>
            <a:spcAft>
              <a:spcPct val="35000"/>
            </a:spcAft>
            <a:buNone/>
          </a:pPr>
          <a:r>
            <a:rPr lang="en-GB" sz="2000" kern="1200"/>
            <a:t>The original live video of last week's Christchurch attacks was viewed 1.5m times before it was removed, Facebook has said.</a:t>
          </a:r>
          <a:endParaRPr lang="en-US" sz="2000" kern="1200"/>
        </a:p>
      </dsp:txBody>
      <dsp:txXfrm>
        <a:off x="1144111" y="1954"/>
        <a:ext cx="5868258" cy="990573"/>
      </dsp:txXfrm>
    </dsp:sp>
    <dsp:sp modelId="{332E5B31-D859-4100-8119-C415AB76628A}">
      <dsp:nvSpPr>
        <dsp:cNvPr id="0" name=""/>
        <dsp:cNvSpPr/>
      </dsp:nvSpPr>
      <dsp:spPr>
        <a:xfrm>
          <a:off x="0" y="1240170"/>
          <a:ext cx="7012370" cy="990573"/>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A3C42C4-760C-473B-AD32-061D173F3D4E}">
      <dsp:nvSpPr>
        <dsp:cNvPr id="0" name=""/>
        <dsp:cNvSpPr/>
      </dsp:nvSpPr>
      <dsp:spPr>
        <a:xfrm>
          <a:off x="299648" y="1463049"/>
          <a:ext cx="544815" cy="54481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E057984-0F31-4E4D-A6E9-28F6C0DF395D}">
      <dsp:nvSpPr>
        <dsp:cNvPr id="0" name=""/>
        <dsp:cNvSpPr/>
      </dsp:nvSpPr>
      <dsp:spPr>
        <a:xfrm>
          <a:off x="1144111" y="1240170"/>
          <a:ext cx="5868258" cy="9905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836" tIns="104836" rIns="104836" bIns="104836" numCol="1" spcCol="1270" anchor="ctr" anchorCtr="0">
          <a:noAutofit/>
        </a:bodyPr>
        <a:lstStyle/>
        <a:p>
          <a:pPr marL="0" lvl="0" indent="0" algn="l" defTabSz="889000">
            <a:lnSpc>
              <a:spcPct val="90000"/>
            </a:lnSpc>
            <a:spcBef>
              <a:spcPct val="0"/>
            </a:spcBef>
            <a:spcAft>
              <a:spcPct val="35000"/>
            </a:spcAft>
            <a:buNone/>
          </a:pPr>
          <a:r>
            <a:rPr lang="en-GB" sz="2000" kern="1200"/>
            <a:t>On Friday, a gunman live-streamed for 17 minutes the attack on two mosques that killed 50 people.</a:t>
          </a:r>
          <a:endParaRPr lang="en-US" sz="2000" kern="1200"/>
        </a:p>
      </dsp:txBody>
      <dsp:txXfrm>
        <a:off x="1144111" y="1240170"/>
        <a:ext cx="5868258" cy="990573"/>
      </dsp:txXfrm>
    </dsp:sp>
    <dsp:sp modelId="{BE975B75-B81D-4105-BE6D-D822F2F9BD07}">
      <dsp:nvSpPr>
        <dsp:cNvPr id="0" name=""/>
        <dsp:cNvSpPr/>
      </dsp:nvSpPr>
      <dsp:spPr>
        <a:xfrm>
          <a:off x="0" y="2478387"/>
          <a:ext cx="7012370" cy="990573"/>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E35DC63-38F7-48D1-8087-E9943970BA8D}">
      <dsp:nvSpPr>
        <dsp:cNvPr id="0" name=""/>
        <dsp:cNvSpPr/>
      </dsp:nvSpPr>
      <dsp:spPr>
        <a:xfrm>
          <a:off x="299648" y="2701266"/>
          <a:ext cx="544815" cy="54481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A9ECB81-0847-43F4-B3F3-F7A396F1968F}">
      <dsp:nvSpPr>
        <dsp:cNvPr id="0" name=""/>
        <dsp:cNvSpPr/>
      </dsp:nvSpPr>
      <dsp:spPr>
        <a:xfrm>
          <a:off x="1144111" y="2478387"/>
          <a:ext cx="5868258" cy="9905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836" tIns="104836" rIns="104836" bIns="104836" numCol="1" spcCol="1270" anchor="ctr" anchorCtr="0">
          <a:noAutofit/>
        </a:bodyPr>
        <a:lstStyle/>
        <a:p>
          <a:pPr marL="0" lvl="0" indent="0" algn="l" defTabSz="889000">
            <a:lnSpc>
              <a:spcPct val="90000"/>
            </a:lnSpc>
            <a:spcBef>
              <a:spcPct val="0"/>
            </a:spcBef>
            <a:spcAft>
              <a:spcPct val="35000"/>
            </a:spcAft>
            <a:buNone/>
          </a:pPr>
          <a:r>
            <a:rPr lang="en-GB" sz="2000" kern="1200"/>
            <a:t>Fewer than 200 people had watched it live and the first user report of the video had come 12 minutes after it had ended, Facebook said.</a:t>
          </a:r>
          <a:endParaRPr lang="en-US" sz="2000" kern="1200"/>
        </a:p>
      </dsp:txBody>
      <dsp:txXfrm>
        <a:off x="1144111" y="2478387"/>
        <a:ext cx="5868258" cy="990573"/>
      </dsp:txXfrm>
    </dsp:sp>
    <dsp:sp modelId="{BA0C7B86-D8B6-41A0-8AE7-D6AB4E1FD895}">
      <dsp:nvSpPr>
        <dsp:cNvPr id="0" name=""/>
        <dsp:cNvSpPr/>
      </dsp:nvSpPr>
      <dsp:spPr>
        <a:xfrm>
          <a:off x="0" y="3716603"/>
          <a:ext cx="7012370" cy="990573"/>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1333338-9469-4511-ABB7-8A67A7B8B993}">
      <dsp:nvSpPr>
        <dsp:cNvPr id="0" name=""/>
        <dsp:cNvSpPr/>
      </dsp:nvSpPr>
      <dsp:spPr>
        <a:xfrm>
          <a:off x="299648" y="3939482"/>
          <a:ext cx="544815" cy="54481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D8B1C9D-1A33-4DC1-9771-CFDEE8415738}">
      <dsp:nvSpPr>
        <dsp:cNvPr id="0" name=""/>
        <dsp:cNvSpPr/>
      </dsp:nvSpPr>
      <dsp:spPr>
        <a:xfrm>
          <a:off x="1144111" y="3716603"/>
          <a:ext cx="5868258" cy="9905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836" tIns="104836" rIns="104836" bIns="104836" numCol="1" spcCol="1270" anchor="ctr" anchorCtr="0">
          <a:noAutofit/>
        </a:bodyPr>
        <a:lstStyle/>
        <a:p>
          <a:pPr marL="0" lvl="0" indent="0" algn="l" defTabSz="889000">
            <a:lnSpc>
              <a:spcPct val="90000"/>
            </a:lnSpc>
            <a:spcBef>
              <a:spcPct val="0"/>
            </a:spcBef>
            <a:spcAft>
              <a:spcPct val="35000"/>
            </a:spcAft>
            <a:buNone/>
          </a:pPr>
          <a:r>
            <a:rPr lang="en-GB" sz="2000" kern="1200"/>
            <a:t>But by then a copy had been placed on alt-right file-sharing site 8chan.</a:t>
          </a:r>
          <a:endParaRPr lang="en-US" sz="2000" kern="1200"/>
        </a:p>
      </dsp:txBody>
      <dsp:txXfrm>
        <a:off x="1144111" y="3716603"/>
        <a:ext cx="5868258" cy="990573"/>
      </dsp:txXfrm>
    </dsp:sp>
  </dsp:spTree>
</dsp:drawing>
</file>

<file path=ppt/diagrams/drawing4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E5974E-EBD4-4521-A523-527A44AC58DE}">
      <dsp:nvSpPr>
        <dsp:cNvPr id="0" name=""/>
        <dsp:cNvSpPr/>
      </dsp:nvSpPr>
      <dsp:spPr>
        <a:xfrm>
          <a:off x="0" y="765233"/>
          <a:ext cx="7012370" cy="141273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8CC0BC-856E-4D9E-B1D5-8B30A05831F0}">
      <dsp:nvSpPr>
        <dsp:cNvPr id="0" name=""/>
        <dsp:cNvSpPr/>
      </dsp:nvSpPr>
      <dsp:spPr>
        <a:xfrm>
          <a:off x="427353" y="1083100"/>
          <a:ext cx="777006" cy="77700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154A31F-0D8F-4EE5-9723-88FF426FB5C0}">
      <dsp:nvSpPr>
        <dsp:cNvPr id="0" name=""/>
        <dsp:cNvSpPr/>
      </dsp:nvSpPr>
      <dsp:spPr>
        <a:xfrm>
          <a:off x="1631713" y="765233"/>
          <a:ext cx="5380656" cy="14127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9515" tIns="149515" rIns="149515" bIns="149515" numCol="1" spcCol="1270" anchor="ctr" anchorCtr="0">
          <a:noAutofit/>
        </a:bodyPr>
        <a:lstStyle/>
        <a:p>
          <a:pPr marL="0" lvl="0" indent="0" algn="l" defTabSz="755650">
            <a:lnSpc>
              <a:spcPct val="90000"/>
            </a:lnSpc>
            <a:spcBef>
              <a:spcPct val="0"/>
            </a:spcBef>
            <a:spcAft>
              <a:spcPct val="35000"/>
            </a:spcAft>
            <a:buNone/>
          </a:pPr>
          <a:r>
            <a:rPr lang="en-GB" sz="1700" kern="1200"/>
            <a:t>Big organisation activities and issues of global reach such as climate change have challenged the regulatory capacity  of governments and constitute a new role of corporations in governance (Crane, et al., 2008a; Levy &amp; Kaplan, 2008; Scherer &amp; Palazzo, 2007). </a:t>
          </a:r>
          <a:endParaRPr lang="en-US" sz="1700" kern="1200"/>
        </a:p>
      </dsp:txBody>
      <dsp:txXfrm>
        <a:off x="1631713" y="765233"/>
        <a:ext cx="5380656" cy="1412739"/>
      </dsp:txXfrm>
    </dsp:sp>
    <dsp:sp modelId="{D3A94889-CA46-4ED7-9DBE-E6B6775C1413}">
      <dsp:nvSpPr>
        <dsp:cNvPr id="0" name=""/>
        <dsp:cNvSpPr/>
      </dsp:nvSpPr>
      <dsp:spPr>
        <a:xfrm>
          <a:off x="0" y="2531157"/>
          <a:ext cx="7012370" cy="141273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3AFDB8B-829B-440D-AA1B-54B6B9C804EF}">
      <dsp:nvSpPr>
        <dsp:cNvPr id="0" name=""/>
        <dsp:cNvSpPr/>
      </dsp:nvSpPr>
      <dsp:spPr>
        <a:xfrm>
          <a:off x="427353" y="2849024"/>
          <a:ext cx="777006" cy="77700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33B0D74-A647-4EC0-8915-984541266435}">
      <dsp:nvSpPr>
        <dsp:cNvPr id="0" name=""/>
        <dsp:cNvSpPr/>
      </dsp:nvSpPr>
      <dsp:spPr>
        <a:xfrm>
          <a:off x="1631713" y="2531157"/>
          <a:ext cx="5380656" cy="14127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9515" tIns="149515" rIns="149515" bIns="149515" numCol="1" spcCol="1270" anchor="ctr" anchorCtr="0">
          <a:noAutofit/>
        </a:bodyPr>
        <a:lstStyle/>
        <a:p>
          <a:pPr marL="0" lvl="0" indent="0" algn="l" defTabSz="755650">
            <a:lnSpc>
              <a:spcPct val="90000"/>
            </a:lnSpc>
            <a:spcBef>
              <a:spcPct val="0"/>
            </a:spcBef>
            <a:spcAft>
              <a:spcPct val="35000"/>
            </a:spcAft>
            <a:buNone/>
          </a:pPr>
          <a:r>
            <a:rPr lang="en-GB" sz="1700" kern="1200"/>
            <a:t>Greater pressure by society towards companies to engage in self-regulation. </a:t>
          </a:r>
          <a:endParaRPr lang="en-US" sz="1700" kern="1200"/>
        </a:p>
      </dsp:txBody>
      <dsp:txXfrm>
        <a:off x="1631713" y="2531157"/>
        <a:ext cx="5380656" cy="1412739"/>
      </dsp:txXfrm>
    </dsp:sp>
  </dsp:spTree>
</dsp:drawing>
</file>

<file path=ppt/diagrams/drawing4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C561F8-5F40-814B-8C93-77682D13D582}">
      <dsp:nvSpPr>
        <dsp:cNvPr id="0" name=""/>
        <dsp:cNvSpPr/>
      </dsp:nvSpPr>
      <dsp:spPr>
        <a:xfrm>
          <a:off x="0" y="446925"/>
          <a:ext cx="7012370" cy="1867320"/>
        </a:xfrm>
        <a:prstGeom prst="roundRect">
          <a:avLst/>
        </a:prstGeom>
        <a:gradFill rotWithShape="0">
          <a:gsLst>
            <a:gs pos="0">
              <a:schemeClr val="accent2">
                <a:hueOff val="0"/>
                <a:satOff val="0"/>
                <a:lumOff val="0"/>
                <a:alphaOff val="0"/>
                <a:tint val="98000"/>
                <a:lumMod val="110000"/>
              </a:schemeClr>
            </a:gs>
            <a:gs pos="84000">
              <a:schemeClr val="accent2">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Complemented or replaced by soft law, by codes of ethics and international guidelines such as the principles developed by the UN Global Compact (Rasche, 2012). </a:t>
          </a:r>
          <a:endParaRPr lang="en-US" sz="2800" kern="1200"/>
        </a:p>
      </dsp:txBody>
      <dsp:txXfrm>
        <a:off x="91155" y="538080"/>
        <a:ext cx="6830060" cy="1685010"/>
      </dsp:txXfrm>
    </dsp:sp>
    <dsp:sp modelId="{E8CEB92E-0DF0-AD4D-BCAF-74561DCCBBDF}">
      <dsp:nvSpPr>
        <dsp:cNvPr id="0" name=""/>
        <dsp:cNvSpPr/>
      </dsp:nvSpPr>
      <dsp:spPr>
        <a:xfrm>
          <a:off x="0" y="2394885"/>
          <a:ext cx="7012370" cy="1867320"/>
        </a:xfrm>
        <a:prstGeom prst="roundRect">
          <a:avLst/>
        </a:prstGeom>
        <a:gradFill rotWithShape="0">
          <a:gsLst>
            <a:gs pos="0">
              <a:schemeClr val="accent2">
                <a:hueOff val="-18619931"/>
                <a:satOff val="-6050"/>
                <a:lumOff val="-3333"/>
                <a:alphaOff val="0"/>
                <a:tint val="98000"/>
                <a:lumMod val="110000"/>
              </a:schemeClr>
            </a:gs>
            <a:gs pos="84000">
              <a:schemeClr val="accent2">
                <a:hueOff val="-18619931"/>
                <a:satOff val="-6050"/>
                <a:lumOff val="-3333"/>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Government is not completely on the retreat, but together with corporations and society have started to globally regulate issues (Detomasi, 2007; Kobrin, 2009).</a:t>
          </a:r>
          <a:endParaRPr lang="en-US" sz="2800" kern="1200"/>
        </a:p>
      </dsp:txBody>
      <dsp:txXfrm>
        <a:off x="91155" y="2486040"/>
        <a:ext cx="6830060" cy="1685010"/>
      </dsp:txXfrm>
    </dsp:sp>
  </dsp:spTree>
</dsp:drawing>
</file>

<file path=ppt/diagrams/drawing4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EA9F38-3112-0846-8850-12178CBA2B7F}">
      <dsp:nvSpPr>
        <dsp:cNvPr id="0" name=""/>
        <dsp:cNvSpPr/>
      </dsp:nvSpPr>
      <dsp:spPr>
        <a:xfrm>
          <a:off x="0" y="29730"/>
          <a:ext cx="7012370" cy="2290274"/>
        </a:xfrm>
        <a:prstGeom prst="roundRect">
          <a:avLst/>
        </a:prstGeom>
        <a:gradFill rotWithShape="0">
          <a:gsLst>
            <a:gs pos="0">
              <a:schemeClr val="accent2">
                <a:hueOff val="0"/>
                <a:satOff val="0"/>
                <a:lumOff val="0"/>
                <a:alphaOff val="0"/>
                <a:tint val="98000"/>
                <a:lumMod val="110000"/>
              </a:schemeClr>
            </a:gs>
            <a:gs pos="84000">
              <a:schemeClr val="accent2">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Difficult for national regulators to define and implement sufficient legislation (Werle &amp; Feick, 2010). </a:t>
          </a:r>
          <a:endParaRPr lang="en-US" sz="2400" kern="1200"/>
        </a:p>
      </dsp:txBody>
      <dsp:txXfrm>
        <a:off x="111802" y="141532"/>
        <a:ext cx="6788766" cy="2066670"/>
      </dsp:txXfrm>
    </dsp:sp>
    <dsp:sp modelId="{261AE56E-F756-4B42-A768-BDBF9B1F8C01}">
      <dsp:nvSpPr>
        <dsp:cNvPr id="0" name=""/>
        <dsp:cNvSpPr/>
      </dsp:nvSpPr>
      <dsp:spPr>
        <a:xfrm>
          <a:off x="0" y="2389125"/>
          <a:ext cx="7012370" cy="2290274"/>
        </a:xfrm>
        <a:prstGeom prst="roundRect">
          <a:avLst/>
        </a:prstGeom>
        <a:gradFill rotWithShape="0">
          <a:gsLst>
            <a:gs pos="0">
              <a:schemeClr val="accent2">
                <a:hueOff val="-18619931"/>
                <a:satOff val="-6050"/>
                <a:lumOff val="-3333"/>
                <a:alphaOff val="0"/>
                <a:tint val="98000"/>
                <a:lumMod val="110000"/>
              </a:schemeClr>
            </a:gs>
            <a:gs pos="84000">
              <a:schemeClr val="accent2">
                <a:hueOff val="-18619931"/>
                <a:satOff val="-6050"/>
                <a:lumOff val="-3333"/>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Governments are not giving up their responsibility to regulate technology many governments are currently drawing stricter rules but initiatives for self-regulation are increasingly encouraged, for instance regarding data protection and child privacy (De-Miguel-Molina et al, 2010). </a:t>
          </a:r>
          <a:endParaRPr lang="en-US" sz="2400" kern="1200"/>
        </a:p>
      </dsp:txBody>
      <dsp:txXfrm>
        <a:off x="111802" y="2500927"/>
        <a:ext cx="6788766" cy="2066670"/>
      </dsp:txXfrm>
    </dsp:sp>
  </dsp:spTree>
</dsp:drawing>
</file>

<file path=ppt/diagrams/drawing4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7B45E7-ECEF-6B45-9FD2-65496F75065C}">
      <dsp:nvSpPr>
        <dsp:cNvPr id="0" name=""/>
        <dsp:cNvSpPr/>
      </dsp:nvSpPr>
      <dsp:spPr>
        <a:xfrm>
          <a:off x="0" y="48447"/>
          <a:ext cx="7012370" cy="883279"/>
        </a:xfrm>
        <a:prstGeom prst="roundRect">
          <a:avLst/>
        </a:prstGeom>
        <a:solidFill>
          <a:schemeClr val="accent2">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Unique characteristics when compared to traditional media forms. </a:t>
          </a:r>
          <a:endParaRPr lang="en-US" sz="1700" kern="1200"/>
        </a:p>
      </dsp:txBody>
      <dsp:txXfrm>
        <a:off x="43118" y="91565"/>
        <a:ext cx="6926134" cy="797043"/>
      </dsp:txXfrm>
    </dsp:sp>
    <dsp:sp modelId="{E03993A1-273C-614F-9FD4-BBC871DB9260}">
      <dsp:nvSpPr>
        <dsp:cNvPr id="0" name=""/>
        <dsp:cNvSpPr/>
      </dsp:nvSpPr>
      <dsp:spPr>
        <a:xfrm>
          <a:off x="0" y="980686"/>
          <a:ext cx="7012370" cy="883279"/>
        </a:xfrm>
        <a:prstGeom prst="roundRect">
          <a:avLst/>
        </a:prstGeom>
        <a:solidFill>
          <a:schemeClr val="accent2">
            <a:hueOff val="-4654983"/>
            <a:satOff val="-1512"/>
            <a:lumOff val="-833"/>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Its speed  and scope means that once content is published it is available instantaneously, to a potentially global audience. </a:t>
          </a:r>
          <a:endParaRPr lang="en-US" sz="1700" kern="1200"/>
        </a:p>
      </dsp:txBody>
      <dsp:txXfrm>
        <a:off x="43118" y="1023804"/>
        <a:ext cx="6926134" cy="797043"/>
      </dsp:txXfrm>
    </dsp:sp>
    <dsp:sp modelId="{2DFC8343-15A9-3E41-878E-AEB675D95F21}">
      <dsp:nvSpPr>
        <dsp:cNvPr id="0" name=""/>
        <dsp:cNvSpPr/>
      </dsp:nvSpPr>
      <dsp:spPr>
        <a:xfrm>
          <a:off x="0" y="1912925"/>
          <a:ext cx="7012370" cy="883279"/>
        </a:xfrm>
        <a:prstGeom prst="roundRect">
          <a:avLst/>
        </a:prstGeom>
        <a:solidFill>
          <a:schemeClr val="accent2">
            <a:hueOff val="-9309966"/>
            <a:satOff val="-3025"/>
            <a:lumOff val="-1667"/>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Social media tools tend to be free or available at a very low cost relative to other forms of media and do not require users to have much technical knowledge. </a:t>
          </a:r>
          <a:endParaRPr lang="en-US" sz="1700" kern="1200"/>
        </a:p>
      </dsp:txBody>
      <dsp:txXfrm>
        <a:off x="43118" y="1956043"/>
        <a:ext cx="6926134" cy="797043"/>
      </dsp:txXfrm>
    </dsp:sp>
    <dsp:sp modelId="{B9E7B8DF-BD80-EB4A-935D-74CD2A004EEA}">
      <dsp:nvSpPr>
        <dsp:cNvPr id="0" name=""/>
        <dsp:cNvSpPr/>
      </dsp:nvSpPr>
      <dsp:spPr>
        <a:xfrm>
          <a:off x="0" y="2845165"/>
          <a:ext cx="7012370" cy="883279"/>
        </a:xfrm>
        <a:prstGeom prst="roundRect">
          <a:avLst/>
        </a:prstGeom>
        <a:solidFill>
          <a:schemeClr val="accent2">
            <a:hueOff val="-13964949"/>
            <a:satOff val="-4537"/>
            <a:lumOff val="-250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This allows larger numbers of individuals to access and publish material than with traditional media forms. </a:t>
          </a:r>
          <a:endParaRPr lang="en-US" sz="1700" kern="1200"/>
        </a:p>
      </dsp:txBody>
      <dsp:txXfrm>
        <a:off x="43118" y="2888283"/>
        <a:ext cx="6926134" cy="797043"/>
      </dsp:txXfrm>
    </dsp:sp>
    <dsp:sp modelId="{C2AD440F-CC21-8746-A3CD-622EFB90A3D5}">
      <dsp:nvSpPr>
        <dsp:cNvPr id="0" name=""/>
        <dsp:cNvSpPr/>
      </dsp:nvSpPr>
      <dsp:spPr>
        <a:xfrm>
          <a:off x="0" y="3777404"/>
          <a:ext cx="7012370" cy="883279"/>
        </a:xfrm>
        <a:prstGeom prst="roundRect">
          <a:avLst/>
        </a:prstGeom>
        <a:solidFill>
          <a:schemeClr val="accent2">
            <a:hueOff val="-18619931"/>
            <a:satOff val="-6050"/>
            <a:lumOff val="-3333"/>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Social media is usually interactive in a way that traditional media is not, so users can comment on and edit published material, making it difficult to control content. </a:t>
          </a:r>
          <a:endParaRPr lang="en-US" sz="1700" kern="1200"/>
        </a:p>
      </dsp:txBody>
      <dsp:txXfrm>
        <a:off x="43118" y="3820522"/>
        <a:ext cx="6926134" cy="797043"/>
      </dsp:txXfrm>
    </dsp:sp>
  </dsp:spTree>
</dsp:drawing>
</file>

<file path=ppt/diagrams/drawing4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139F46-BBDF-4147-866F-F14126AC0E8D}">
      <dsp:nvSpPr>
        <dsp:cNvPr id="0" name=""/>
        <dsp:cNvSpPr/>
      </dsp:nvSpPr>
      <dsp:spPr>
        <a:xfrm>
          <a:off x="0" y="574"/>
          <a:ext cx="7012370" cy="134513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FA623D5-9414-4292-9472-F89FFCC06EF2}">
      <dsp:nvSpPr>
        <dsp:cNvPr id="0" name=""/>
        <dsp:cNvSpPr/>
      </dsp:nvSpPr>
      <dsp:spPr>
        <a:xfrm>
          <a:off x="406904" y="303230"/>
          <a:ext cx="739825" cy="73982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0EE7B45-1D77-4527-AF02-618C0FEA7F9F}">
      <dsp:nvSpPr>
        <dsp:cNvPr id="0" name=""/>
        <dsp:cNvSpPr/>
      </dsp:nvSpPr>
      <dsp:spPr>
        <a:xfrm>
          <a:off x="1553633" y="574"/>
          <a:ext cx="5458736" cy="13451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360" tIns="142360" rIns="142360" bIns="142360" numCol="1" spcCol="1270" anchor="ctr" anchorCtr="0">
          <a:noAutofit/>
        </a:bodyPr>
        <a:lstStyle/>
        <a:p>
          <a:pPr marL="0" lvl="0" indent="0" algn="l" defTabSz="711200">
            <a:lnSpc>
              <a:spcPct val="90000"/>
            </a:lnSpc>
            <a:spcBef>
              <a:spcPct val="0"/>
            </a:spcBef>
            <a:spcAft>
              <a:spcPct val="35000"/>
            </a:spcAft>
            <a:buNone/>
          </a:pPr>
          <a:r>
            <a:rPr lang="en-US" sz="1600" kern="1200"/>
            <a:t>Social media blurs private/public boundaries when individuals’ personal information and opinions enter the public domain. </a:t>
          </a:r>
        </a:p>
      </dsp:txBody>
      <dsp:txXfrm>
        <a:off x="1553633" y="574"/>
        <a:ext cx="5458736" cy="1345137"/>
      </dsp:txXfrm>
    </dsp:sp>
    <dsp:sp modelId="{4A2166D5-422B-44D5-84A0-2D2D88C8D0AD}">
      <dsp:nvSpPr>
        <dsp:cNvPr id="0" name=""/>
        <dsp:cNvSpPr/>
      </dsp:nvSpPr>
      <dsp:spPr>
        <a:xfrm>
          <a:off x="0" y="1681996"/>
          <a:ext cx="7012370" cy="134513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7A58F26-670A-408E-9BF2-0F9448CF77D1}">
      <dsp:nvSpPr>
        <dsp:cNvPr id="0" name=""/>
        <dsp:cNvSpPr/>
      </dsp:nvSpPr>
      <dsp:spPr>
        <a:xfrm>
          <a:off x="406904" y="1984652"/>
          <a:ext cx="739825" cy="73982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D061F5C-3394-4F47-AF63-570C3492D79C}">
      <dsp:nvSpPr>
        <dsp:cNvPr id="0" name=""/>
        <dsp:cNvSpPr/>
      </dsp:nvSpPr>
      <dsp:spPr>
        <a:xfrm>
          <a:off x="1553633" y="1681996"/>
          <a:ext cx="5458736" cy="13451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360" tIns="142360" rIns="142360" bIns="142360" numCol="1" spcCol="1270" anchor="ctr" anchorCtr="0">
          <a:noAutofit/>
        </a:bodyPr>
        <a:lstStyle/>
        <a:p>
          <a:pPr marL="0" lvl="0" indent="0" algn="l" defTabSz="711200">
            <a:lnSpc>
              <a:spcPct val="90000"/>
            </a:lnSpc>
            <a:spcBef>
              <a:spcPct val="0"/>
            </a:spcBef>
            <a:spcAft>
              <a:spcPct val="35000"/>
            </a:spcAft>
            <a:buNone/>
          </a:pPr>
          <a:r>
            <a:rPr lang="en-US" sz="1600" kern="1200"/>
            <a:t>The boundaries between personal and work life also become blurred as companies make use of social media (originally designed for personal use) for business purposes, and likewise employees access personal sites while at work. </a:t>
          </a:r>
        </a:p>
      </dsp:txBody>
      <dsp:txXfrm>
        <a:off x="1553633" y="1681996"/>
        <a:ext cx="5458736" cy="1345137"/>
      </dsp:txXfrm>
    </dsp:sp>
    <dsp:sp modelId="{8B430C4D-C486-4D1D-8ECF-904E272773DC}">
      <dsp:nvSpPr>
        <dsp:cNvPr id="0" name=""/>
        <dsp:cNvSpPr/>
      </dsp:nvSpPr>
      <dsp:spPr>
        <a:xfrm>
          <a:off x="0" y="3363418"/>
          <a:ext cx="7012370" cy="1345137"/>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195CDCE-18D1-4D16-8658-912D90F1528F}">
      <dsp:nvSpPr>
        <dsp:cNvPr id="0" name=""/>
        <dsp:cNvSpPr/>
      </dsp:nvSpPr>
      <dsp:spPr>
        <a:xfrm>
          <a:off x="406904" y="3666074"/>
          <a:ext cx="739825" cy="73982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DB24EA3-E05E-4993-9126-49FF94A62F0A}">
      <dsp:nvSpPr>
        <dsp:cNvPr id="0" name=""/>
        <dsp:cNvSpPr/>
      </dsp:nvSpPr>
      <dsp:spPr>
        <a:xfrm>
          <a:off x="1553633" y="3363418"/>
          <a:ext cx="5458736" cy="13451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360" tIns="142360" rIns="142360" bIns="142360" numCol="1" spcCol="1270" anchor="ctr" anchorCtr="0">
          <a:noAutofit/>
        </a:bodyPr>
        <a:lstStyle/>
        <a:p>
          <a:pPr marL="0" lvl="0" indent="0" algn="l" defTabSz="711200">
            <a:lnSpc>
              <a:spcPct val="90000"/>
            </a:lnSpc>
            <a:spcBef>
              <a:spcPct val="0"/>
            </a:spcBef>
            <a:spcAft>
              <a:spcPct val="35000"/>
            </a:spcAft>
            <a:buNone/>
          </a:pPr>
          <a:r>
            <a:rPr lang="en-US" sz="1600" kern="1200"/>
            <a:t>https://www.dailymail.co.uk/news/article-4441930/Employees-spend-two-hours-shopping-work.html</a:t>
          </a:r>
        </a:p>
      </dsp:txBody>
      <dsp:txXfrm>
        <a:off x="1553633" y="3363418"/>
        <a:ext cx="5458736" cy="1345137"/>
      </dsp:txXfrm>
    </dsp:sp>
  </dsp:spTree>
</dsp:drawing>
</file>

<file path=ppt/diagrams/drawing4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5D807C-9F17-4E43-A36D-9BD942BAD05E}">
      <dsp:nvSpPr>
        <dsp:cNvPr id="0" name=""/>
        <dsp:cNvSpPr/>
      </dsp:nvSpPr>
      <dsp:spPr>
        <a:xfrm>
          <a:off x="0" y="627296"/>
          <a:ext cx="7012370" cy="1095832"/>
        </a:xfrm>
        <a:prstGeom prst="roundRect">
          <a:avLst/>
        </a:prstGeom>
        <a:gradFill rotWithShape="0">
          <a:gsLst>
            <a:gs pos="0">
              <a:schemeClr val="accent2">
                <a:hueOff val="0"/>
                <a:satOff val="0"/>
                <a:lumOff val="0"/>
                <a:alphaOff val="0"/>
                <a:tint val="98000"/>
                <a:lumMod val="110000"/>
              </a:schemeClr>
            </a:gs>
            <a:gs pos="84000">
              <a:schemeClr val="accent2">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a:t>‘Cyber bullying more harmful’</a:t>
          </a:r>
        </a:p>
      </dsp:txBody>
      <dsp:txXfrm>
        <a:off x="53494" y="680790"/>
        <a:ext cx="6905382" cy="988844"/>
      </dsp:txXfrm>
    </dsp:sp>
    <dsp:sp modelId="{04676062-023C-C34C-BCC2-15AB29274C1A}">
      <dsp:nvSpPr>
        <dsp:cNvPr id="0" name=""/>
        <dsp:cNvSpPr/>
      </dsp:nvSpPr>
      <dsp:spPr>
        <a:xfrm>
          <a:off x="0" y="1806649"/>
          <a:ext cx="7012370" cy="1095832"/>
        </a:xfrm>
        <a:prstGeom prst="roundRect">
          <a:avLst/>
        </a:prstGeom>
        <a:gradFill rotWithShape="0">
          <a:gsLst>
            <a:gs pos="0">
              <a:schemeClr val="accent2">
                <a:hueOff val="-9309966"/>
                <a:satOff val="-3025"/>
                <a:lumOff val="-1667"/>
                <a:alphaOff val="0"/>
                <a:tint val="98000"/>
                <a:lumMod val="110000"/>
              </a:schemeClr>
            </a:gs>
            <a:gs pos="84000">
              <a:schemeClr val="accent2">
                <a:hueOff val="-9309966"/>
                <a:satOff val="-3025"/>
                <a:lumOff val="-1667"/>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a:t>‘Online monitoring of job candidates raises disturbing questions’</a:t>
          </a:r>
        </a:p>
      </dsp:txBody>
      <dsp:txXfrm>
        <a:off x="53494" y="1860143"/>
        <a:ext cx="6905382" cy="988844"/>
      </dsp:txXfrm>
    </dsp:sp>
    <dsp:sp modelId="{8D62A60E-5BFE-594D-B923-482A25E8975B}">
      <dsp:nvSpPr>
        <dsp:cNvPr id="0" name=""/>
        <dsp:cNvSpPr/>
      </dsp:nvSpPr>
      <dsp:spPr>
        <a:xfrm>
          <a:off x="0" y="2986001"/>
          <a:ext cx="7012370" cy="1095832"/>
        </a:xfrm>
        <a:prstGeom prst="roundRect">
          <a:avLst/>
        </a:prstGeom>
        <a:gradFill rotWithShape="0">
          <a:gsLst>
            <a:gs pos="0">
              <a:schemeClr val="accent2">
                <a:hueOff val="-18619931"/>
                <a:satOff val="-6050"/>
                <a:lumOff val="-3333"/>
                <a:alphaOff val="0"/>
                <a:tint val="98000"/>
                <a:lumMod val="110000"/>
              </a:schemeClr>
            </a:gs>
            <a:gs pos="84000">
              <a:schemeClr val="accent2">
                <a:hueOff val="-18619931"/>
                <a:satOff val="-6050"/>
                <a:lumOff val="-3333"/>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a:t>‘Third of firms forced to discipline workers over social media tweets and updates’</a:t>
          </a:r>
        </a:p>
      </dsp:txBody>
      <dsp:txXfrm>
        <a:off x="53494" y="3039495"/>
        <a:ext cx="6905382" cy="988844"/>
      </dsp:txXfrm>
    </dsp:sp>
  </dsp:spTree>
</dsp:drawing>
</file>

<file path=ppt/diagrams/drawing4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AF10FF-37CC-B54E-82BA-549EF45E44B2}">
      <dsp:nvSpPr>
        <dsp:cNvPr id="0" name=""/>
        <dsp:cNvSpPr/>
      </dsp:nvSpPr>
      <dsp:spPr>
        <a:xfrm>
          <a:off x="0" y="65097"/>
          <a:ext cx="7012370" cy="1484071"/>
        </a:xfrm>
        <a:prstGeom prst="roundRect">
          <a:avLst/>
        </a:prstGeom>
        <a:solidFill>
          <a:schemeClr val="accent5">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In March 2011, an employee who was managing content on the  company’s Facebook Fan Page posted offensive comments in response to negative remarks by fans. </a:t>
          </a:r>
        </a:p>
      </dsp:txBody>
      <dsp:txXfrm>
        <a:off x="72446" y="137543"/>
        <a:ext cx="6867478" cy="1339179"/>
      </dsp:txXfrm>
    </dsp:sp>
    <dsp:sp modelId="{C1F64AF6-0750-8744-8ADC-90A5F4E0A06E}">
      <dsp:nvSpPr>
        <dsp:cNvPr id="0" name=""/>
        <dsp:cNvSpPr/>
      </dsp:nvSpPr>
      <dsp:spPr>
        <a:xfrm>
          <a:off x="0" y="1612529"/>
          <a:ext cx="7012370" cy="1484071"/>
        </a:xfrm>
        <a:prstGeom prst="roundRect">
          <a:avLst/>
        </a:prstGeom>
        <a:solidFill>
          <a:schemeClr val="accent5">
            <a:hueOff val="748589"/>
            <a:satOff val="-2100"/>
            <a:lumOff val="-2255"/>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The employee’s behaviour violated the company’s business principle of integrity and their commitment to “avoid any conduct that could damage or risk Nestlé or its reputation” and provoked a consumer backlash. </a:t>
          </a:r>
        </a:p>
      </dsp:txBody>
      <dsp:txXfrm>
        <a:off x="72446" y="1684975"/>
        <a:ext cx="6867478" cy="1339179"/>
      </dsp:txXfrm>
    </dsp:sp>
    <dsp:sp modelId="{1312B927-4678-D248-A79E-9D4A61A4B350}">
      <dsp:nvSpPr>
        <dsp:cNvPr id="0" name=""/>
        <dsp:cNvSpPr/>
      </dsp:nvSpPr>
      <dsp:spPr>
        <a:xfrm>
          <a:off x="0" y="3159961"/>
          <a:ext cx="7012370" cy="1484071"/>
        </a:xfrm>
        <a:prstGeom prst="roundRect">
          <a:avLst/>
        </a:prstGeom>
        <a:solidFill>
          <a:schemeClr val="accent5">
            <a:hueOff val="1497178"/>
            <a:satOff val="-4200"/>
            <a:lumOff val="-4509"/>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Amidst calls to boycott Nestlé, members of the general public also joined the Fan Page specifically to criticise the Company.</a:t>
          </a:r>
        </a:p>
      </dsp:txBody>
      <dsp:txXfrm>
        <a:off x="72446" y="3232407"/>
        <a:ext cx="6867478" cy="1339179"/>
      </dsp:txXfrm>
    </dsp:sp>
  </dsp:spTree>
</dsp:drawing>
</file>

<file path=ppt/diagrams/drawing4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B50BEE-4BD6-5A43-9CB7-63D2EA7D7393}">
      <dsp:nvSpPr>
        <dsp:cNvPr id="0" name=""/>
        <dsp:cNvSpPr/>
      </dsp:nvSpPr>
      <dsp:spPr>
        <a:xfrm>
          <a:off x="0" y="0"/>
          <a:ext cx="7012370" cy="0"/>
        </a:xfrm>
        <a:prstGeom prst="line">
          <a:avLst/>
        </a:prstGeom>
        <a:solidFill>
          <a:schemeClr val="accent2">
            <a:hueOff val="0"/>
            <a:satOff val="0"/>
            <a:lumOff val="0"/>
            <a:alphaOff val="0"/>
          </a:schemeClr>
        </a:solidFill>
        <a:ln w="22225"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1958A89-D1A5-BC46-B748-FC2DAD4EB7F2}">
      <dsp:nvSpPr>
        <dsp:cNvPr id="0" name=""/>
        <dsp:cNvSpPr/>
      </dsp:nvSpPr>
      <dsp:spPr>
        <a:xfrm>
          <a:off x="0" y="0"/>
          <a:ext cx="7012370" cy="1177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The scope and speed of social media make it an effective medium through which companies market themselves and their products/services. </a:t>
          </a:r>
        </a:p>
      </dsp:txBody>
      <dsp:txXfrm>
        <a:off x="0" y="0"/>
        <a:ext cx="7012370" cy="1177282"/>
      </dsp:txXfrm>
    </dsp:sp>
    <dsp:sp modelId="{748D20F5-4E5E-9240-A24C-CF5C387348A5}">
      <dsp:nvSpPr>
        <dsp:cNvPr id="0" name=""/>
        <dsp:cNvSpPr/>
      </dsp:nvSpPr>
      <dsp:spPr>
        <a:xfrm>
          <a:off x="0" y="1177282"/>
          <a:ext cx="7012370" cy="0"/>
        </a:xfrm>
        <a:prstGeom prst="line">
          <a:avLst/>
        </a:prstGeom>
        <a:solidFill>
          <a:schemeClr val="accent3">
            <a:hueOff val="0"/>
            <a:satOff val="0"/>
            <a:lumOff val="0"/>
            <a:alphaOff val="0"/>
          </a:schemeClr>
        </a:solidFill>
        <a:ln w="22225"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DBFA1F1-B6A6-4B46-9701-C43D53F2901E}">
      <dsp:nvSpPr>
        <dsp:cNvPr id="0" name=""/>
        <dsp:cNvSpPr/>
      </dsp:nvSpPr>
      <dsp:spPr>
        <a:xfrm>
          <a:off x="0" y="1177282"/>
          <a:ext cx="7012370" cy="1177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With any form of marketing, companies have a duty to market responsibly. </a:t>
          </a:r>
        </a:p>
      </dsp:txBody>
      <dsp:txXfrm>
        <a:off x="0" y="1177282"/>
        <a:ext cx="7012370" cy="1177282"/>
      </dsp:txXfrm>
    </dsp:sp>
    <dsp:sp modelId="{F82F5EC4-C4AE-214C-8C35-EC9CA258CA44}">
      <dsp:nvSpPr>
        <dsp:cNvPr id="0" name=""/>
        <dsp:cNvSpPr/>
      </dsp:nvSpPr>
      <dsp:spPr>
        <a:xfrm>
          <a:off x="0" y="2354565"/>
          <a:ext cx="7012370" cy="0"/>
        </a:xfrm>
        <a:prstGeom prst="line">
          <a:avLst/>
        </a:prstGeom>
        <a:solidFill>
          <a:schemeClr val="accent4">
            <a:hueOff val="0"/>
            <a:satOff val="0"/>
            <a:lumOff val="0"/>
            <a:alphaOff val="0"/>
          </a:schemeClr>
        </a:solidFill>
        <a:ln w="22225" cap="rnd"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220E2D4-69A4-464E-AE57-8993E58A9E4A}">
      <dsp:nvSpPr>
        <dsp:cNvPr id="0" name=""/>
        <dsp:cNvSpPr/>
      </dsp:nvSpPr>
      <dsp:spPr>
        <a:xfrm>
          <a:off x="0" y="2354565"/>
          <a:ext cx="7012370" cy="1177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The interactive nature of social media provides companies with the ability to engage with customers more directly than other forms of media. </a:t>
          </a:r>
        </a:p>
      </dsp:txBody>
      <dsp:txXfrm>
        <a:off x="0" y="2354565"/>
        <a:ext cx="7012370" cy="1177282"/>
      </dsp:txXfrm>
    </dsp:sp>
    <dsp:sp modelId="{87DF1DB5-BDB4-0C42-B5A8-056FBAAE9EA5}">
      <dsp:nvSpPr>
        <dsp:cNvPr id="0" name=""/>
        <dsp:cNvSpPr/>
      </dsp:nvSpPr>
      <dsp:spPr>
        <a:xfrm>
          <a:off x="0" y="3531848"/>
          <a:ext cx="7012370" cy="0"/>
        </a:xfrm>
        <a:prstGeom prst="line">
          <a:avLst/>
        </a:prstGeom>
        <a:solidFill>
          <a:schemeClr val="accent5">
            <a:hueOff val="0"/>
            <a:satOff val="0"/>
            <a:lumOff val="0"/>
            <a:alphaOff val="0"/>
          </a:schemeClr>
        </a:solidFill>
        <a:ln w="22225"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9AF4006-6B49-9544-AF27-94DFE637E011}">
      <dsp:nvSpPr>
        <dsp:cNvPr id="0" name=""/>
        <dsp:cNvSpPr/>
      </dsp:nvSpPr>
      <dsp:spPr>
        <a:xfrm>
          <a:off x="0" y="3531848"/>
          <a:ext cx="7012370" cy="1177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This poses new ethical challenges.</a:t>
          </a:r>
        </a:p>
      </dsp:txBody>
      <dsp:txXfrm>
        <a:off x="0" y="3531848"/>
        <a:ext cx="7012370" cy="1177282"/>
      </dsp:txXfrm>
    </dsp:sp>
  </dsp:spTree>
</dsp:drawing>
</file>

<file path=ppt/diagrams/drawing4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BFD30C-8FF2-B845-850B-1949AC4EEF35}">
      <dsp:nvSpPr>
        <dsp:cNvPr id="0" name=""/>
        <dsp:cNvSpPr/>
      </dsp:nvSpPr>
      <dsp:spPr>
        <a:xfrm>
          <a:off x="0" y="249787"/>
          <a:ext cx="7012370" cy="1370545"/>
        </a:xfrm>
        <a:prstGeom prst="roundRect">
          <a:avLst/>
        </a:prstGeom>
        <a:solidFill>
          <a:schemeClr val="accent2">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It has become common practice for companies to create profiles on social networking sites to advertise their goods and services. </a:t>
          </a:r>
        </a:p>
      </dsp:txBody>
      <dsp:txXfrm>
        <a:off x="66904" y="316691"/>
        <a:ext cx="6878562" cy="1236737"/>
      </dsp:txXfrm>
    </dsp:sp>
    <dsp:sp modelId="{2C5DD32F-3031-0C44-ACE1-271FC949EED8}">
      <dsp:nvSpPr>
        <dsp:cNvPr id="0" name=""/>
        <dsp:cNvSpPr/>
      </dsp:nvSpPr>
      <dsp:spPr>
        <a:xfrm>
          <a:off x="0" y="1669292"/>
          <a:ext cx="7012370" cy="1370545"/>
        </a:xfrm>
        <a:prstGeom prst="roundRect">
          <a:avLst/>
        </a:prstGeom>
        <a:solidFill>
          <a:schemeClr val="accent2">
            <a:hueOff val="-9309966"/>
            <a:satOff val="-3025"/>
            <a:lumOff val="-1667"/>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To avoid misleading consumers, employees can declare that they are representing/have an interest in the company e.g. if writing product reviews.</a:t>
          </a:r>
        </a:p>
      </dsp:txBody>
      <dsp:txXfrm>
        <a:off x="66904" y="1736196"/>
        <a:ext cx="6878562" cy="1236737"/>
      </dsp:txXfrm>
    </dsp:sp>
    <dsp:sp modelId="{DDAEB32D-0873-594B-AF58-074F171ACCCB}">
      <dsp:nvSpPr>
        <dsp:cNvPr id="0" name=""/>
        <dsp:cNvSpPr/>
      </dsp:nvSpPr>
      <dsp:spPr>
        <a:xfrm>
          <a:off x="0" y="3088798"/>
          <a:ext cx="7012370" cy="1370545"/>
        </a:xfrm>
        <a:prstGeom prst="roundRect">
          <a:avLst/>
        </a:prstGeom>
        <a:solidFill>
          <a:schemeClr val="accent2">
            <a:hueOff val="-18619931"/>
            <a:satOff val="-6050"/>
            <a:lumOff val="-3333"/>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A company’s ability to meet fair competition guidelines can be jeopardised by employees using social media on behalf of the company; for example, if an employee, whilst representing the company, takes matters into their own hands and uses social media unethically, to discredit the reputation of their employer’s competitors. </a:t>
          </a:r>
        </a:p>
      </dsp:txBody>
      <dsp:txXfrm>
        <a:off x="66904" y="3155702"/>
        <a:ext cx="6878562" cy="1236737"/>
      </dsp:txXfrm>
    </dsp:sp>
  </dsp:spTree>
</dsp:drawing>
</file>

<file path=ppt/diagrams/drawing4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F20710-F46A-6B42-84C4-312692F22322}">
      <dsp:nvSpPr>
        <dsp:cNvPr id="0" name=""/>
        <dsp:cNvSpPr/>
      </dsp:nvSpPr>
      <dsp:spPr>
        <a:xfrm>
          <a:off x="0" y="126795"/>
          <a:ext cx="7012370" cy="1079325"/>
        </a:xfrm>
        <a:prstGeom prst="roundRect">
          <a:avLst/>
        </a:prstGeom>
        <a:solidFill>
          <a:schemeClr val="accent2">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Recruiters and HR professionals found that 64% make use of two or more social networks as part of their assessment practices when recruiting employees. </a:t>
          </a:r>
        </a:p>
      </dsp:txBody>
      <dsp:txXfrm>
        <a:off x="52688" y="179483"/>
        <a:ext cx="6906994" cy="973949"/>
      </dsp:txXfrm>
    </dsp:sp>
    <dsp:sp modelId="{54EF977C-1C9D-3B4D-BC2D-B358A1D52503}">
      <dsp:nvSpPr>
        <dsp:cNvPr id="0" name=""/>
        <dsp:cNvSpPr/>
      </dsp:nvSpPr>
      <dsp:spPr>
        <a:xfrm>
          <a:off x="0" y="1252200"/>
          <a:ext cx="7012370" cy="1079325"/>
        </a:xfrm>
        <a:prstGeom prst="roundRect">
          <a:avLst/>
        </a:prstGeom>
        <a:solidFill>
          <a:schemeClr val="accent2">
            <a:hueOff val="-6206644"/>
            <a:satOff val="-2017"/>
            <a:lumOff val="-1111"/>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There are also specialist organisations that provide social media employment screening services. </a:t>
          </a:r>
        </a:p>
      </dsp:txBody>
      <dsp:txXfrm>
        <a:off x="52688" y="1304888"/>
        <a:ext cx="6906994" cy="973949"/>
      </dsp:txXfrm>
    </dsp:sp>
    <dsp:sp modelId="{2F4AA979-9482-0146-96D7-56A30C3A90D9}">
      <dsp:nvSpPr>
        <dsp:cNvPr id="0" name=""/>
        <dsp:cNvSpPr/>
      </dsp:nvSpPr>
      <dsp:spPr>
        <a:xfrm>
          <a:off x="0" y="2377605"/>
          <a:ext cx="7012370" cy="1079325"/>
        </a:xfrm>
        <a:prstGeom prst="roundRect">
          <a:avLst/>
        </a:prstGeom>
        <a:solidFill>
          <a:schemeClr val="accent2">
            <a:hueOff val="-12413287"/>
            <a:satOff val="-4033"/>
            <a:lumOff val="-2222"/>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This raises ethical challenges for employers around employees’ right to privacy and fairness. Is it ethical or fair to judge an individual’s ability to fulfill their employee responsibilities based on information about their personal lives, gained from their social media profile? </a:t>
          </a:r>
        </a:p>
      </dsp:txBody>
      <dsp:txXfrm>
        <a:off x="52688" y="2430293"/>
        <a:ext cx="6906994" cy="973949"/>
      </dsp:txXfrm>
    </dsp:sp>
    <dsp:sp modelId="{C66766A6-8757-DF4A-8613-4AD9925A207E}">
      <dsp:nvSpPr>
        <dsp:cNvPr id="0" name=""/>
        <dsp:cNvSpPr/>
      </dsp:nvSpPr>
      <dsp:spPr>
        <a:xfrm>
          <a:off x="0" y="3503010"/>
          <a:ext cx="7012370" cy="1079325"/>
        </a:xfrm>
        <a:prstGeom prst="roundRect">
          <a:avLst/>
        </a:prstGeom>
        <a:solidFill>
          <a:schemeClr val="accent2">
            <a:hueOff val="-18619931"/>
            <a:satOff val="-6050"/>
            <a:lumOff val="-3333"/>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In some cases, the information may relate to past activities in a job candidate’s personal life.</a:t>
          </a:r>
        </a:p>
      </dsp:txBody>
      <dsp:txXfrm>
        <a:off x="52688" y="3555698"/>
        <a:ext cx="6906994" cy="973949"/>
      </dsp:txXfrm>
    </dsp:sp>
  </dsp:spTree>
</dsp:drawing>
</file>

<file path=ppt/diagrams/drawing5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0870FB-17BF-439A-A1FD-8EBBB78795E7}">
      <dsp:nvSpPr>
        <dsp:cNvPr id="0" name=""/>
        <dsp:cNvSpPr/>
      </dsp:nvSpPr>
      <dsp:spPr>
        <a:xfrm>
          <a:off x="0" y="574"/>
          <a:ext cx="7012370" cy="134513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D123CDC-4122-47CB-B965-0EDF6CA39712}">
      <dsp:nvSpPr>
        <dsp:cNvPr id="0" name=""/>
        <dsp:cNvSpPr/>
      </dsp:nvSpPr>
      <dsp:spPr>
        <a:xfrm>
          <a:off x="406904" y="303230"/>
          <a:ext cx="739825" cy="73982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60E46CF-6CCB-42B3-95E7-10EE62E20A1F}">
      <dsp:nvSpPr>
        <dsp:cNvPr id="0" name=""/>
        <dsp:cNvSpPr/>
      </dsp:nvSpPr>
      <dsp:spPr>
        <a:xfrm>
          <a:off x="1553633" y="574"/>
          <a:ext cx="5458736" cy="13451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360" tIns="142360" rIns="142360" bIns="142360" numCol="1" spcCol="1270" anchor="ctr" anchorCtr="0">
          <a:noAutofit/>
        </a:bodyPr>
        <a:lstStyle/>
        <a:p>
          <a:pPr marL="0" lvl="0" indent="0" algn="l" defTabSz="755650">
            <a:lnSpc>
              <a:spcPct val="90000"/>
            </a:lnSpc>
            <a:spcBef>
              <a:spcPct val="0"/>
            </a:spcBef>
            <a:spcAft>
              <a:spcPct val="35000"/>
            </a:spcAft>
            <a:buNone/>
          </a:pPr>
          <a:r>
            <a:rPr lang="en-US" sz="1700" kern="1200"/>
            <a:t>An Ethikos article cited a case where an individual was denied a job due to his activities posted online 20 years previously.</a:t>
          </a:r>
        </a:p>
      </dsp:txBody>
      <dsp:txXfrm>
        <a:off x="1553633" y="574"/>
        <a:ext cx="5458736" cy="1345137"/>
      </dsp:txXfrm>
    </dsp:sp>
    <dsp:sp modelId="{71180663-8ADE-4B04-A87D-2F5159A9A63D}">
      <dsp:nvSpPr>
        <dsp:cNvPr id="0" name=""/>
        <dsp:cNvSpPr/>
      </dsp:nvSpPr>
      <dsp:spPr>
        <a:xfrm>
          <a:off x="0" y="1681996"/>
          <a:ext cx="7012370" cy="134513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15C6023-EA85-49A6-8C38-84F6CC9DBC60}">
      <dsp:nvSpPr>
        <dsp:cNvPr id="0" name=""/>
        <dsp:cNvSpPr/>
      </dsp:nvSpPr>
      <dsp:spPr>
        <a:xfrm>
          <a:off x="406904" y="1984652"/>
          <a:ext cx="739825" cy="73982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C640709-514D-4539-B8FC-F692A0666DDA}">
      <dsp:nvSpPr>
        <dsp:cNvPr id="0" name=""/>
        <dsp:cNvSpPr/>
      </dsp:nvSpPr>
      <dsp:spPr>
        <a:xfrm>
          <a:off x="1553633" y="1681996"/>
          <a:ext cx="5458736" cy="13451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360" tIns="142360" rIns="142360" bIns="142360" numCol="1" spcCol="1270" anchor="ctr" anchorCtr="0">
          <a:noAutofit/>
        </a:bodyPr>
        <a:lstStyle/>
        <a:p>
          <a:pPr marL="0" lvl="0" indent="0" algn="l" defTabSz="755650">
            <a:lnSpc>
              <a:spcPct val="90000"/>
            </a:lnSpc>
            <a:spcBef>
              <a:spcPct val="0"/>
            </a:spcBef>
            <a:spcAft>
              <a:spcPct val="35000"/>
            </a:spcAft>
            <a:buNone/>
          </a:pPr>
          <a:r>
            <a:rPr lang="en-US" sz="1700" kern="1200"/>
            <a:t>Where an employer does use social media in recruitment screening/assessment of potential employees, whether this is done directly or outsourced, the company should have a clear policy and be open about it. </a:t>
          </a:r>
        </a:p>
      </dsp:txBody>
      <dsp:txXfrm>
        <a:off x="1553633" y="1681996"/>
        <a:ext cx="5458736" cy="1345137"/>
      </dsp:txXfrm>
    </dsp:sp>
    <dsp:sp modelId="{95518F9D-DD09-4295-9705-F4E51029CC62}">
      <dsp:nvSpPr>
        <dsp:cNvPr id="0" name=""/>
        <dsp:cNvSpPr/>
      </dsp:nvSpPr>
      <dsp:spPr>
        <a:xfrm>
          <a:off x="0" y="3363418"/>
          <a:ext cx="7012370" cy="1345137"/>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D6A764B-283D-496C-8322-A6330B4278D1}">
      <dsp:nvSpPr>
        <dsp:cNvPr id="0" name=""/>
        <dsp:cNvSpPr/>
      </dsp:nvSpPr>
      <dsp:spPr>
        <a:xfrm>
          <a:off x="406904" y="3666074"/>
          <a:ext cx="739825" cy="73982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41C32AF-7CE4-4749-AC94-7C98EF101E2B}">
      <dsp:nvSpPr>
        <dsp:cNvPr id="0" name=""/>
        <dsp:cNvSpPr/>
      </dsp:nvSpPr>
      <dsp:spPr>
        <a:xfrm>
          <a:off x="1553633" y="3363418"/>
          <a:ext cx="5458736" cy="13451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360" tIns="142360" rIns="142360" bIns="142360" numCol="1" spcCol="1270" anchor="ctr" anchorCtr="0">
          <a:noAutofit/>
        </a:bodyPr>
        <a:lstStyle/>
        <a:p>
          <a:pPr marL="0" lvl="0" indent="0" algn="l" defTabSz="755650">
            <a:lnSpc>
              <a:spcPct val="90000"/>
            </a:lnSpc>
            <a:spcBef>
              <a:spcPct val="0"/>
            </a:spcBef>
            <a:spcAft>
              <a:spcPct val="35000"/>
            </a:spcAft>
            <a:buNone/>
          </a:pPr>
          <a:r>
            <a:rPr lang="en-US" sz="1700" kern="1200"/>
            <a:t>Do you agree ?</a:t>
          </a:r>
        </a:p>
      </dsp:txBody>
      <dsp:txXfrm>
        <a:off x="1553633" y="3363418"/>
        <a:ext cx="5458736" cy="1345137"/>
      </dsp:txXfrm>
    </dsp:sp>
  </dsp:spTree>
</dsp:drawing>
</file>

<file path=ppt/diagrams/drawing5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F26AC8-52B2-E548-A9FC-EA43DCD052ED}">
      <dsp:nvSpPr>
        <dsp:cNvPr id="0" name=""/>
        <dsp:cNvSpPr/>
      </dsp:nvSpPr>
      <dsp:spPr>
        <a:xfrm>
          <a:off x="0" y="471900"/>
          <a:ext cx="7012370" cy="1210949"/>
        </a:xfrm>
        <a:prstGeom prst="roundRect">
          <a:avLst/>
        </a:prstGeom>
        <a:solidFill>
          <a:schemeClr val="accent2">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As highlighted previously, social media blurs the boundaries between personal and work life. </a:t>
          </a:r>
        </a:p>
      </dsp:txBody>
      <dsp:txXfrm>
        <a:off x="59114" y="531014"/>
        <a:ext cx="6894142" cy="1092721"/>
      </dsp:txXfrm>
    </dsp:sp>
    <dsp:sp modelId="{8036D3B9-8D61-BC4E-82E2-1636B3DD291B}">
      <dsp:nvSpPr>
        <dsp:cNvPr id="0" name=""/>
        <dsp:cNvSpPr/>
      </dsp:nvSpPr>
      <dsp:spPr>
        <a:xfrm>
          <a:off x="0" y="1749090"/>
          <a:ext cx="7012370" cy="1210949"/>
        </a:xfrm>
        <a:prstGeom prst="roundRect">
          <a:avLst/>
        </a:prstGeom>
        <a:solidFill>
          <a:schemeClr val="accent2">
            <a:hueOff val="-9309966"/>
            <a:satOff val="-3025"/>
            <a:lumOff val="-1667"/>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When personal opinions expressed through social media (either on a personal profile or an online forum) refer to a company, it raises an ethical challenge. </a:t>
          </a:r>
        </a:p>
      </dsp:txBody>
      <dsp:txXfrm>
        <a:off x="59114" y="1808204"/>
        <a:ext cx="6894142" cy="1092721"/>
      </dsp:txXfrm>
    </dsp:sp>
    <dsp:sp modelId="{6AF6788F-0F0E-CE46-B2F9-40A4BADD3907}">
      <dsp:nvSpPr>
        <dsp:cNvPr id="0" name=""/>
        <dsp:cNvSpPr/>
      </dsp:nvSpPr>
      <dsp:spPr>
        <a:xfrm>
          <a:off x="0" y="3026280"/>
          <a:ext cx="7012370" cy="1210949"/>
        </a:xfrm>
        <a:prstGeom prst="roundRect">
          <a:avLst/>
        </a:prstGeom>
        <a:solidFill>
          <a:schemeClr val="accent2">
            <a:hueOff val="-18619931"/>
            <a:satOff val="-6050"/>
            <a:lumOff val="-3333"/>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It is unclear what control, if any, the company has over comments communicated in this way and what action it can/should take. </a:t>
          </a:r>
        </a:p>
      </dsp:txBody>
      <dsp:txXfrm>
        <a:off x="59114" y="3085394"/>
        <a:ext cx="6894142" cy="1092721"/>
      </dsp:txXfrm>
    </dsp:sp>
  </dsp:spTree>
</dsp:drawing>
</file>

<file path=ppt/diagrams/drawing5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BCE4A2-B42E-5148-8673-FB649AEA3450}">
      <dsp:nvSpPr>
        <dsp:cNvPr id="0" name=""/>
        <dsp:cNvSpPr/>
      </dsp:nvSpPr>
      <dsp:spPr>
        <a:xfrm>
          <a:off x="0" y="187725"/>
          <a:ext cx="7012370" cy="2129400"/>
        </a:xfrm>
        <a:prstGeom prst="roundRect">
          <a:avLst/>
        </a:prstGeom>
        <a:solidFill>
          <a:schemeClr val="accent2">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Companies which choose to monitor employees’ personal use of social media need to communicate their policy to employees so that they are aware of the practice, what it means for employees, and why it is necessary. </a:t>
          </a:r>
        </a:p>
      </dsp:txBody>
      <dsp:txXfrm>
        <a:off x="103949" y="291674"/>
        <a:ext cx="6804472" cy="1921502"/>
      </dsp:txXfrm>
    </dsp:sp>
    <dsp:sp modelId="{1E06AE5A-DC89-9B4B-9D69-D1376CD3C9E6}">
      <dsp:nvSpPr>
        <dsp:cNvPr id="0" name=""/>
        <dsp:cNvSpPr/>
      </dsp:nvSpPr>
      <dsp:spPr>
        <a:xfrm>
          <a:off x="0" y="2392005"/>
          <a:ext cx="7012370" cy="2129400"/>
        </a:xfrm>
        <a:prstGeom prst="roundRect">
          <a:avLst/>
        </a:prstGeom>
        <a:solidFill>
          <a:schemeClr val="accent2">
            <a:hueOff val="-18619931"/>
            <a:satOff val="-6050"/>
            <a:lumOff val="-3333"/>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Clear guidance is needed to help regulate monitoring and set its boundaries to avoid potential abuses. </a:t>
          </a:r>
        </a:p>
      </dsp:txBody>
      <dsp:txXfrm>
        <a:off x="103949" y="2495954"/>
        <a:ext cx="6804472" cy="1921502"/>
      </dsp:txXfrm>
    </dsp:sp>
  </dsp:spTree>
</dsp:drawing>
</file>

<file path=ppt/diagrams/drawing5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CD7073-CD8D-F84A-8BB3-F1E7809F6208}">
      <dsp:nvSpPr>
        <dsp:cNvPr id="0" name=""/>
        <dsp:cNvSpPr/>
      </dsp:nvSpPr>
      <dsp:spPr>
        <a:xfrm>
          <a:off x="0" y="52545"/>
          <a:ext cx="7012370" cy="1105649"/>
        </a:xfrm>
        <a:prstGeom prst="roundRect">
          <a:avLst/>
        </a:prstGeom>
        <a:gradFill rotWithShape="0">
          <a:gsLst>
            <a:gs pos="0">
              <a:schemeClr val="accent2">
                <a:hueOff val="0"/>
                <a:satOff val="0"/>
                <a:lumOff val="0"/>
                <a:alphaOff val="0"/>
                <a:tint val="98000"/>
                <a:lumMod val="110000"/>
              </a:schemeClr>
            </a:gs>
            <a:gs pos="84000">
              <a:schemeClr val="accent2">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25 percent of teenagers report that they have experienced repeated bullying via their cell phone or on the internet.</a:t>
          </a:r>
          <a:endParaRPr lang="en-US" sz="2100" kern="1200"/>
        </a:p>
      </dsp:txBody>
      <dsp:txXfrm>
        <a:off x="53973" y="106518"/>
        <a:ext cx="6904424" cy="997703"/>
      </dsp:txXfrm>
    </dsp:sp>
    <dsp:sp modelId="{BD08B4FE-D9CB-6246-8B79-436AEB0BA76B}">
      <dsp:nvSpPr>
        <dsp:cNvPr id="0" name=""/>
        <dsp:cNvSpPr/>
      </dsp:nvSpPr>
      <dsp:spPr>
        <a:xfrm>
          <a:off x="0" y="1218675"/>
          <a:ext cx="7012370" cy="1105649"/>
        </a:xfrm>
        <a:prstGeom prst="roundRect">
          <a:avLst/>
        </a:prstGeom>
        <a:gradFill rotWithShape="0">
          <a:gsLst>
            <a:gs pos="0">
              <a:schemeClr val="accent2">
                <a:hueOff val="-6206644"/>
                <a:satOff val="-2017"/>
                <a:lumOff val="-1111"/>
                <a:alphaOff val="0"/>
                <a:tint val="98000"/>
                <a:lumMod val="110000"/>
              </a:schemeClr>
            </a:gs>
            <a:gs pos="84000">
              <a:schemeClr val="accent2">
                <a:hueOff val="-6206644"/>
                <a:satOff val="-2017"/>
                <a:lumOff val="-1111"/>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Over half (52 percent) off young people report being cyber bullied.</a:t>
          </a:r>
          <a:endParaRPr lang="en-US" sz="2100" kern="1200"/>
        </a:p>
      </dsp:txBody>
      <dsp:txXfrm>
        <a:off x="53973" y="1272648"/>
        <a:ext cx="6904424" cy="997703"/>
      </dsp:txXfrm>
    </dsp:sp>
    <dsp:sp modelId="{72C59C33-3DB2-9D4C-8536-C5440C90756A}">
      <dsp:nvSpPr>
        <dsp:cNvPr id="0" name=""/>
        <dsp:cNvSpPr/>
      </dsp:nvSpPr>
      <dsp:spPr>
        <a:xfrm>
          <a:off x="0" y="2384805"/>
          <a:ext cx="7012370" cy="1105649"/>
        </a:xfrm>
        <a:prstGeom prst="roundRect">
          <a:avLst/>
        </a:prstGeom>
        <a:gradFill rotWithShape="0">
          <a:gsLst>
            <a:gs pos="0">
              <a:schemeClr val="accent2">
                <a:hueOff val="-12413287"/>
                <a:satOff val="-4033"/>
                <a:lumOff val="-2222"/>
                <a:alphaOff val="0"/>
                <a:tint val="98000"/>
                <a:lumMod val="110000"/>
              </a:schemeClr>
            </a:gs>
            <a:gs pos="84000">
              <a:schemeClr val="accent2">
                <a:hueOff val="-12413287"/>
                <a:satOff val="-4033"/>
                <a:lumOff val="-2222"/>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Embarrassing or damaging photographs taken without the knowledge or consent of the subject has been reported by 11 percent of adolescents and teens.</a:t>
          </a:r>
          <a:endParaRPr lang="en-US" sz="2100" kern="1200"/>
        </a:p>
      </dsp:txBody>
      <dsp:txXfrm>
        <a:off x="53973" y="2438778"/>
        <a:ext cx="6904424" cy="997703"/>
      </dsp:txXfrm>
    </dsp:sp>
    <dsp:sp modelId="{803CCF42-E929-1E4F-83F0-A939A008F403}">
      <dsp:nvSpPr>
        <dsp:cNvPr id="0" name=""/>
        <dsp:cNvSpPr/>
      </dsp:nvSpPr>
      <dsp:spPr>
        <a:xfrm>
          <a:off x="0" y="3550935"/>
          <a:ext cx="7012370" cy="1105649"/>
        </a:xfrm>
        <a:prstGeom prst="roundRect">
          <a:avLst/>
        </a:prstGeom>
        <a:gradFill rotWithShape="0">
          <a:gsLst>
            <a:gs pos="0">
              <a:schemeClr val="accent2">
                <a:hueOff val="-18619931"/>
                <a:satOff val="-6050"/>
                <a:lumOff val="-3333"/>
                <a:alphaOff val="0"/>
                <a:tint val="98000"/>
                <a:lumMod val="110000"/>
              </a:schemeClr>
            </a:gs>
            <a:gs pos="84000">
              <a:schemeClr val="accent2">
                <a:hueOff val="-18619931"/>
                <a:satOff val="-6050"/>
                <a:lumOff val="-3333"/>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Of the young people who reported cyber bullying incidents against them, one-third (33 percent) of them reported that their bullies issued online threats.</a:t>
          </a:r>
          <a:endParaRPr lang="en-US" sz="2100" kern="1200"/>
        </a:p>
      </dsp:txBody>
      <dsp:txXfrm>
        <a:off x="53973" y="3604908"/>
        <a:ext cx="6904424" cy="997703"/>
      </dsp:txXfrm>
    </dsp:sp>
  </dsp:spTree>
</dsp:drawing>
</file>

<file path=ppt/diagrams/drawing5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C9D87F-77D2-C847-B176-E9B84E8F0199}">
      <dsp:nvSpPr>
        <dsp:cNvPr id="0" name=""/>
        <dsp:cNvSpPr/>
      </dsp:nvSpPr>
      <dsp:spPr>
        <a:xfrm>
          <a:off x="0" y="90435"/>
          <a:ext cx="7012370" cy="1467180"/>
        </a:xfrm>
        <a:prstGeom prst="roundRect">
          <a:avLst/>
        </a:prstGeom>
        <a:gradFill rotWithShape="0">
          <a:gsLst>
            <a:gs pos="0">
              <a:schemeClr val="accent2">
                <a:hueOff val="0"/>
                <a:satOff val="0"/>
                <a:lumOff val="0"/>
                <a:alphaOff val="0"/>
                <a:tint val="98000"/>
                <a:lumMod val="110000"/>
              </a:schemeClr>
            </a:gs>
            <a:gs pos="84000">
              <a:schemeClr val="accent2">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Often, both bullies and cyber bullies turn to hate speech to victimize their target. One-tenth of all middle school and high school students have been on the receiving end of ‘hate terms’ hurled against them.</a:t>
          </a:r>
          <a:endParaRPr lang="en-US" sz="2200" kern="1200"/>
        </a:p>
      </dsp:txBody>
      <dsp:txXfrm>
        <a:off x="71622" y="162057"/>
        <a:ext cx="6869126" cy="1323936"/>
      </dsp:txXfrm>
    </dsp:sp>
    <dsp:sp modelId="{FC525578-4CC6-0E49-A58B-A68A8B3A22F7}">
      <dsp:nvSpPr>
        <dsp:cNvPr id="0" name=""/>
        <dsp:cNvSpPr/>
      </dsp:nvSpPr>
      <dsp:spPr>
        <a:xfrm>
          <a:off x="0" y="1620975"/>
          <a:ext cx="7012370" cy="1467180"/>
        </a:xfrm>
        <a:prstGeom prst="roundRect">
          <a:avLst/>
        </a:prstGeom>
        <a:gradFill rotWithShape="0">
          <a:gsLst>
            <a:gs pos="0">
              <a:schemeClr val="accent2">
                <a:hueOff val="-9309966"/>
                <a:satOff val="-3025"/>
                <a:lumOff val="-1667"/>
                <a:alphaOff val="0"/>
                <a:tint val="98000"/>
                <a:lumMod val="110000"/>
              </a:schemeClr>
            </a:gs>
            <a:gs pos="84000">
              <a:schemeClr val="accent2">
                <a:hueOff val="-9309966"/>
                <a:satOff val="-3025"/>
                <a:lumOff val="-1667"/>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Over half (55%) of all teens who use social media have witnessed outright bullying via that medium.</a:t>
          </a:r>
          <a:endParaRPr lang="en-US" sz="2200" kern="1200"/>
        </a:p>
      </dsp:txBody>
      <dsp:txXfrm>
        <a:off x="71622" y="1692597"/>
        <a:ext cx="6869126" cy="1323936"/>
      </dsp:txXfrm>
    </dsp:sp>
    <dsp:sp modelId="{F821579D-F015-5141-A577-94D4A63BC8C1}">
      <dsp:nvSpPr>
        <dsp:cNvPr id="0" name=""/>
        <dsp:cNvSpPr/>
      </dsp:nvSpPr>
      <dsp:spPr>
        <a:xfrm>
          <a:off x="0" y="3151515"/>
          <a:ext cx="7012370" cy="1467180"/>
        </a:xfrm>
        <a:prstGeom prst="roundRect">
          <a:avLst/>
        </a:prstGeom>
        <a:gradFill rotWithShape="0">
          <a:gsLst>
            <a:gs pos="0">
              <a:schemeClr val="accent2">
                <a:hueOff val="-18619931"/>
                <a:satOff val="-6050"/>
                <a:lumOff val="-3333"/>
                <a:alphaOff val="0"/>
                <a:tint val="98000"/>
                <a:lumMod val="110000"/>
              </a:schemeClr>
            </a:gs>
            <a:gs pos="84000">
              <a:schemeClr val="accent2">
                <a:hueOff val="-18619931"/>
                <a:satOff val="-6050"/>
                <a:lumOff val="-3333"/>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An astounding 95% of teens who witnessed bullying on social media report that others, like them, have ignored the behaviour.</a:t>
          </a:r>
          <a:endParaRPr lang="en-US" sz="2200" kern="1200"/>
        </a:p>
      </dsp:txBody>
      <dsp:txXfrm>
        <a:off x="71622" y="3223137"/>
        <a:ext cx="6869126" cy="1323936"/>
      </dsp:txXfrm>
    </dsp:sp>
  </dsp:spTree>
</dsp:drawing>
</file>

<file path=ppt/diagrams/drawing5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8E67E8-D1F5-7242-B405-F035883E3B99}">
      <dsp:nvSpPr>
        <dsp:cNvPr id="0" name=""/>
        <dsp:cNvSpPr/>
      </dsp:nvSpPr>
      <dsp:spPr>
        <a:xfrm>
          <a:off x="0" y="296265"/>
          <a:ext cx="7012370" cy="1333800"/>
        </a:xfrm>
        <a:prstGeom prst="roundRect">
          <a:avLst/>
        </a:prstGeom>
        <a:gradFill rotWithShape="0">
          <a:gsLst>
            <a:gs pos="0">
              <a:schemeClr val="accent2">
                <a:hueOff val="0"/>
                <a:satOff val="0"/>
                <a:lumOff val="0"/>
                <a:alphaOff val="0"/>
                <a:tint val="98000"/>
                <a:lumMod val="110000"/>
              </a:schemeClr>
            </a:gs>
            <a:gs pos="84000">
              <a:schemeClr val="accent2">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Unfortunately, victims of cyber bullying sometimes, in an attempt to fight back, can shift roles, becoming the aggressor. Often, this happens as a sort of back-and-forth between victim and aggressor which tends to continue the behaviour.</a:t>
          </a:r>
          <a:endParaRPr lang="en-US" sz="2000" kern="1200"/>
        </a:p>
      </dsp:txBody>
      <dsp:txXfrm>
        <a:off x="65111" y="361376"/>
        <a:ext cx="6882148" cy="1203578"/>
      </dsp:txXfrm>
    </dsp:sp>
    <dsp:sp modelId="{DD40AB52-A294-5141-B16B-C25528E0E094}">
      <dsp:nvSpPr>
        <dsp:cNvPr id="0" name=""/>
        <dsp:cNvSpPr/>
      </dsp:nvSpPr>
      <dsp:spPr>
        <a:xfrm>
          <a:off x="0" y="1687665"/>
          <a:ext cx="7012370" cy="1333800"/>
        </a:xfrm>
        <a:prstGeom prst="roundRect">
          <a:avLst/>
        </a:prstGeom>
        <a:gradFill rotWithShape="0">
          <a:gsLst>
            <a:gs pos="0">
              <a:schemeClr val="accent2">
                <a:hueOff val="-9309966"/>
                <a:satOff val="-3025"/>
                <a:lumOff val="-1667"/>
                <a:alphaOff val="0"/>
                <a:tint val="98000"/>
                <a:lumMod val="110000"/>
              </a:schemeClr>
            </a:gs>
            <a:gs pos="84000">
              <a:schemeClr val="accent2">
                <a:hueOff val="-9309966"/>
                <a:satOff val="-3025"/>
                <a:lumOff val="-1667"/>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More than half of young people surveyed say that they never confide in their parents when cyber bullying happens to them.</a:t>
          </a:r>
          <a:endParaRPr lang="en-US" sz="2000" kern="1200"/>
        </a:p>
      </dsp:txBody>
      <dsp:txXfrm>
        <a:off x="65111" y="1752776"/>
        <a:ext cx="6882148" cy="1203578"/>
      </dsp:txXfrm>
    </dsp:sp>
    <dsp:sp modelId="{B38E7D81-C8C4-9D43-9321-2A3F01B9E91D}">
      <dsp:nvSpPr>
        <dsp:cNvPr id="0" name=""/>
        <dsp:cNvSpPr/>
      </dsp:nvSpPr>
      <dsp:spPr>
        <a:xfrm>
          <a:off x="0" y="3079065"/>
          <a:ext cx="7012370" cy="1333800"/>
        </a:xfrm>
        <a:prstGeom prst="roundRect">
          <a:avLst/>
        </a:prstGeom>
        <a:gradFill rotWithShape="0">
          <a:gsLst>
            <a:gs pos="0">
              <a:schemeClr val="accent2">
                <a:hueOff val="-18619931"/>
                <a:satOff val="-6050"/>
                <a:lumOff val="-3333"/>
                <a:alphaOff val="0"/>
                <a:tint val="98000"/>
                <a:lumMod val="110000"/>
              </a:schemeClr>
            </a:gs>
            <a:gs pos="84000">
              <a:schemeClr val="accent2">
                <a:hueOff val="-18619931"/>
                <a:satOff val="-6050"/>
                <a:lumOff val="-3333"/>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Only one out of every six parents of adolescents and teens are even aware of the scope and intensity involved with cyber bullying.</a:t>
          </a:r>
          <a:endParaRPr lang="en-US" sz="2000" kern="1200"/>
        </a:p>
      </dsp:txBody>
      <dsp:txXfrm>
        <a:off x="65111" y="3144176"/>
        <a:ext cx="6882148" cy="1203578"/>
      </dsp:txXfrm>
    </dsp:sp>
  </dsp:spTree>
</dsp:drawing>
</file>

<file path=ppt/diagrams/drawing5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7898D8-B08D-8141-989B-9E0BC72FF9BD}">
      <dsp:nvSpPr>
        <dsp:cNvPr id="0" name=""/>
        <dsp:cNvSpPr/>
      </dsp:nvSpPr>
      <dsp:spPr>
        <a:xfrm>
          <a:off x="0" y="38449"/>
          <a:ext cx="7012370" cy="2275796"/>
        </a:xfrm>
        <a:prstGeom prst="roundRect">
          <a:avLst/>
        </a:prstGeom>
        <a:solidFill>
          <a:schemeClr val="accent2">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In August 2011 Argos, the catalogue retail company, fired an employee for gross misconduct after he complained about his job on his Facebook page. </a:t>
          </a:r>
        </a:p>
      </dsp:txBody>
      <dsp:txXfrm>
        <a:off x="111095" y="149544"/>
        <a:ext cx="6790180" cy="2053606"/>
      </dsp:txXfrm>
    </dsp:sp>
    <dsp:sp modelId="{152C1F0A-DDCA-6645-862A-70C7D212864E}">
      <dsp:nvSpPr>
        <dsp:cNvPr id="0" name=""/>
        <dsp:cNvSpPr/>
      </dsp:nvSpPr>
      <dsp:spPr>
        <a:xfrm>
          <a:off x="0" y="2394885"/>
          <a:ext cx="7012370" cy="2275796"/>
        </a:xfrm>
        <a:prstGeom prst="roundRect">
          <a:avLst/>
        </a:prstGeom>
        <a:solidFill>
          <a:schemeClr val="accent2">
            <a:hueOff val="-18619931"/>
            <a:satOff val="-6050"/>
            <a:lumOff val="-3333"/>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The employee did not mention his employer in the comments, but the Company maintained the comments breach the Argos social networking policy and could “damage the reputation of the company".</a:t>
          </a:r>
        </a:p>
      </dsp:txBody>
      <dsp:txXfrm>
        <a:off x="111095" y="2505980"/>
        <a:ext cx="6790180" cy="2053606"/>
      </dsp:txXfrm>
    </dsp:sp>
  </dsp:spTree>
</dsp:drawing>
</file>

<file path=ppt/diagrams/drawing5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E0D764-2222-3A4A-88F6-CFFACD4310D9}">
      <dsp:nvSpPr>
        <dsp:cNvPr id="0" name=""/>
        <dsp:cNvSpPr/>
      </dsp:nvSpPr>
      <dsp:spPr>
        <a:xfrm>
          <a:off x="0" y="410565"/>
          <a:ext cx="7012370" cy="1872000"/>
        </a:xfrm>
        <a:prstGeom prst="roundRect">
          <a:avLst/>
        </a:prstGeom>
        <a:gradFill rotWithShape="0">
          <a:gsLst>
            <a:gs pos="0">
              <a:schemeClr val="accent2">
                <a:hueOff val="0"/>
                <a:satOff val="0"/>
                <a:lumOff val="0"/>
                <a:alphaOff val="0"/>
                <a:tint val="98000"/>
                <a:lumMod val="110000"/>
              </a:schemeClr>
            </a:gs>
            <a:gs pos="84000">
              <a:schemeClr val="accent2">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90500" tIns="190500" rIns="190500" bIns="190500" numCol="1" spcCol="1270" anchor="ctr" anchorCtr="0">
          <a:noAutofit/>
        </a:bodyPr>
        <a:lstStyle/>
        <a:p>
          <a:pPr marL="0" lvl="0" indent="0" algn="l" defTabSz="2222500">
            <a:lnSpc>
              <a:spcPct val="90000"/>
            </a:lnSpc>
            <a:spcBef>
              <a:spcPct val="0"/>
            </a:spcBef>
            <a:spcAft>
              <a:spcPct val="35000"/>
            </a:spcAft>
            <a:buNone/>
          </a:pPr>
          <a:r>
            <a:rPr lang="en-GB" sz="5000" kern="1200"/>
            <a:t>What responsibilities do organisations have ?</a:t>
          </a:r>
          <a:endParaRPr lang="en-US" sz="5000" kern="1200"/>
        </a:p>
      </dsp:txBody>
      <dsp:txXfrm>
        <a:off x="91384" y="501949"/>
        <a:ext cx="6829602" cy="1689232"/>
      </dsp:txXfrm>
    </dsp:sp>
    <dsp:sp modelId="{62463760-F72D-E94D-85C7-5429CAA0C508}">
      <dsp:nvSpPr>
        <dsp:cNvPr id="0" name=""/>
        <dsp:cNvSpPr/>
      </dsp:nvSpPr>
      <dsp:spPr>
        <a:xfrm>
          <a:off x="0" y="2426565"/>
          <a:ext cx="7012370" cy="1872000"/>
        </a:xfrm>
        <a:prstGeom prst="roundRect">
          <a:avLst/>
        </a:prstGeom>
        <a:gradFill rotWithShape="0">
          <a:gsLst>
            <a:gs pos="0">
              <a:schemeClr val="accent2">
                <a:hueOff val="-18619931"/>
                <a:satOff val="-6050"/>
                <a:lumOff val="-3333"/>
                <a:alphaOff val="0"/>
                <a:tint val="98000"/>
                <a:lumMod val="110000"/>
              </a:schemeClr>
            </a:gs>
            <a:gs pos="84000">
              <a:schemeClr val="accent2">
                <a:hueOff val="-18619931"/>
                <a:satOff val="-6050"/>
                <a:lumOff val="-3333"/>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90500" tIns="190500" rIns="190500" bIns="190500" numCol="1" spcCol="1270" anchor="ctr" anchorCtr="0">
          <a:noAutofit/>
        </a:bodyPr>
        <a:lstStyle/>
        <a:p>
          <a:pPr marL="0" lvl="0" indent="0" algn="l" defTabSz="2222500">
            <a:lnSpc>
              <a:spcPct val="90000"/>
            </a:lnSpc>
            <a:spcBef>
              <a:spcPct val="0"/>
            </a:spcBef>
            <a:spcAft>
              <a:spcPct val="35000"/>
            </a:spcAft>
            <a:buNone/>
          </a:pPr>
          <a:r>
            <a:rPr lang="en-GB" sz="5000" kern="1200"/>
            <a:t>To make as much money as possible ?</a:t>
          </a:r>
          <a:endParaRPr lang="en-US" sz="5000" kern="1200"/>
        </a:p>
      </dsp:txBody>
      <dsp:txXfrm>
        <a:off x="91384" y="2517949"/>
        <a:ext cx="6829602" cy="1689232"/>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0.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0.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0.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6FB0E35-E348-E745-9A52-62618A6F4BD2}" type="datetimeFigureOut">
              <a:rPr lang="en-US" smtClean="0"/>
              <a:t>3/26/2020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1177356-7BB4-5E4B-8338-1FD52FB2DED7}" type="slidenum">
              <a:rPr lang="en-US" smtClean="0"/>
              <a:t>‹#›</a:t>
            </a:fld>
            <a:endParaRPr lang="en-US"/>
          </a:p>
        </p:txBody>
      </p:sp>
    </p:spTree>
    <p:extLst>
      <p:ext uri="{BB962C8B-B14F-4D97-AF65-F5344CB8AC3E}">
        <p14:creationId xmlns:p14="http://schemas.microsoft.com/office/powerpoint/2010/main" val="37526817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a:t>
            </a:r>
            <a:r>
              <a:rPr lang="en-US" dirty="0" err="1"/>
              <a:t>books.google.co.uk</a:t>
            </a:r>
            <a:r>
              <a:rPr lang="en-US" dirty="0"/>
              <a:t>/</a:t>
            </a:r>
            <a:r>
              <a:rPr lang="en-US" dirty="0" err="1"/>
              <a:t>books?id</a:t>
            </a:r>
            <a:r>
              <a:rPr lang="en-US" dirty="0"/>
              <a:t>=</a:t>
            </a:r>
            <a:r>
              <a:rPr lang="en-US" dirty="0" err="1"/>
              <a:t>jrPnDQAAQBAJ&amp;dq</a:t>
            </a:r>
            <a:r>
              <a:rPr lang="en-US" dirty="0"/>
              <a:t>=WTF:+</a:t>
            </a:r>
            <a:r>
              <a:rPr lang="en-US" dirty="0" err="1"/>
              <a:t>What’s+the+Future+and+Why+It’s+Up+To+Us&amp;hl</a:t>
            </a:r>
            <a:r>
              <a:rPr lang="en-US" dirty="0"/>
              <a:t>=</a:t>
            </a:r>
            <a:r>
              <a:rPr lang="en-US" dirty="0" err="1"/>
              <a:t>en&amp;sa</a:t>
            </a:r>
            <a:r>
              <a:rPr lang="en-US" dirty="0"/>
              <a:t>=</a:t>
            </a:r>
            <a:r>
              <a:rPr lang="en-US" dirty="0" err="1"/>
              <a:t>X&amp;ved</a:t>
            </a:r>
            <a:r>
              <a:rPr lang="en-US" dirty="0"/>
              <a:t>=0ahUKEwiB3YCl6YfaAhUkMuwKHdqODM8Q6AEINDAC</a:t>
            </a:r>
          </a:p>
        </p:txBody>
      </p:sp>
      <p:sp>
        <p:nvSpPr>
          <p:cNvPr id="4" name="Slide Number Placeholder 3"/>
          <p:cNvSpPr>
            <a:spLocks noGrp="1"/>
          </p:cNvSpPr>
          <p:nvPr>
            <p:ph type="sldNum" sz="quarter" idx="5"/>
          </p:nvPr>
        </p:nvSpPr>
        <p:spPr/>
        <p:txBody>
          <a:bodyPr/>
          <a:lstStyle/>
          <a:p>
            <a:fld id="{4CC59815-34C4-BF4E-86D3-56DAC26113BB}" type="slidenum">
              <a:rPr lang="en-US" smtClean="0"/>
              <a:t>46</a:t>
            </a:fld>
            <a:endParaRPr lang="en-US"/>
          </a:p>
        </p:txBody>
      </p:sp>
    </p:spTree>
    <p:extLst>
      <p:ext uri="{BB962C8B-B14F-4D97-AF65-F5344CB8AC3E}">
        <p14:creationId xmlns:p14="http://schemas.microsoft.com/office/powerpoint/2010/main" val="41926231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CC59815-34C4-BF4E-86D3-56DAC26113BB}" type="slidenum">
              <a:rPr lang="en-US" smtClean="0"/>
              <a:t>49</a:t>
            </a:fld>
            <a:endParaRPr lang="en-US"/>
          </a:p>
        </p:txBody>
      </p:sp>
    </p:spTree>
    <p:extLst>
      <p:ext uri="{BB962C8B-B14F-4D97-AF65-F5344CB8AC3E}">
        <p14:creationId xmlns:p14="http://schemas.microsoft.com/office/powerpoint/2010/main" val="32555340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Google’s response to Chinese censorship has been examined in detail (</a:t>
            </a:r>
            <a:r>
              <a:rPr lang="en-GB" dirty="0" err="1"/>
              <a:t>Brenkert</a:t>
            </a:r>
            <a:r>
              <a:rPr lang="en-GB" dirty="0"/>
              <a:t>, 2009; Dann &amp; </a:t>
            </a:r>
            <a:r>
              <a:rPr lang="en-GB" dirty="0" err="1"/>
              <a:t>Haddow</a:t>
            </a:r>
            <a:r>
              <a:rPr lang="en-GB" dirty="0"/>
              <a:t>, 2008) </a:t>
            </a:r>
          </a:p>
          <a:p>
            <a:endParaRPr lang="en-GB" dirty="0"/>
          </a:p>
        </p:txBody>
      </p:sp>
      <p:sp>
        <p:nvSpPr>
          <p:cNvPr id="4" name="Slide Number Placeholder 3"/>
          <p:cNvSpPr>
            <a:spLocks noGrp="1"/>
          </p:cNvSpPr>
          <p:nvPr>
            <p:ph type="sldNum" sz="quarter" idx="10"/>
          </p:nvPr>
        </p:nvSpPr>
        <p:spPr/>
        <p:txBody>
          <a:bodyPr/>
          <a:lstStyle/>
          <a:p>
            <a:fld id="{4CC59815-34C4-BF4E-86D3-56DAC26113BB}" type="slidenum">
              <a:rPr lang="en-US" smtClean="0"/>
              <a:t>60</a:t>
            </a:fld>
            <a:endParaRPr lang="en-US"/>
          </a:p>
        </p:txBody>
      </p:sp>
    </p:spTree>
    <p:extLst>
      <p:ext uri="{BB962C8B-B14F-4D97-AF65-F5344CB8AC3E}">
        <p14:creationId xmlns:p14="http://schemas.microsoft.com/office/powerpoint/2010/main" val="40511722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ED291B17-9318-49DB-B28B-6E5994AE9581}" type="datetime1">
              <a:rPr lang="en-US" smtClean="0"/>
              <a:t>3/26/2020</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9590253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78DD82B9-B8EE-4375-B6FF-88FA6ABB15D9}" type="datetime1">
              <a:rPr lang="en-US" smtClean="0"/>
              <a:t>3/26/2020</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375663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B2497495-0637-405E-AE64-5CC7506D51F5}" type="datetime1">
              <a:rPr lang="en-US" smtClean="0"/>
              <a:t>3/26/2020</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0943901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BFFD690-9426-415D-8B65-26881E07B2D4}" type="datetime1">
              <a:rPr lang="en-US" smtClean="0"/>
              <a:t>3/26/2020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4894844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4C4989A-474C-40DE-95B9-011C28B71673}" type="datetime1">
              <a:rPr lang="en-US" smtClean="0"/>
              <a:t>3/26/2020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4073399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DB4ED54-5B5E-4A04-93D3-5772E3CE3818}" type="datetime1">
              <a:rPr lang="en-US" smtClean="0"/>
              <a:t>3/26/2020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6002845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DE50D6-574B-40AF-946F-D52A04ADE379}" type="datetime1">
              <a:rPr lang="en-US" smtClean="0"/>
              <a:t>3/26/2020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6585632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D82884F1-FFEA-405F-9602-3DCA865EDA4E}" type="datetime1">
              <a:rPr lang="en-US" smtClean="0"/>
              <a:t>3/26/2020</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864680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18DB4A-8810-4A10-AD5C-D5E2C667F5B3}" type="datetime1">
              <a:rPr lang="en-US" smtClean="0"/>
              <a:t>3/26/2020</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6648447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ED4963-E985-44C4-B8C4-FDD613B7C2F8}" type="datetime1">
              <a:rPr lang="en-US" smtClean="0"/>
              <a:t>3/26/2020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214918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ED291B17-9318-49DB-B28B-6E5994AE9581}" type="datetime1">
              <a:rPr lang="en-US" smtClean="0"/>
              <a:t>3/26/2020</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7012601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65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20265689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ED291B17-9318-49DB-B28B-6E5994AE9581}" type="datetime1">
              <a:rPr lang="en-US" smtClean="0"/>
              <a:t>3/26/2020</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496849439"/>
      </p:ext>
    </p:extLst>
  </p:cSld>
  <p:clrMap bg1="lt1" tx1="dk1" bg2="lt2" tx2="dk2" accent1="accent1" accent2="accent2" accent3="accent3" accent4="accent4" accent5="accent5" accent6="accent6" hlink="hlink" folHlink="folHlink"/>
  <p:sldLayoutIdLst>
    <p:sldLayoutId id="2147483676" r:id="rId1"/>
    <p:sldLayoutId id="2147483677" r:id="rId2"/>
    <p:sldLayoutId id="2147483678" r:id="rId3"/>
    <p:sldLayoutId id="2147483679" r:id="rId4"/>
    <p:sldLayoutId id="2147483680" r:id="rId5"/>
    <p:sldLayoutId id="2147483686" r:id="rId6"/>
    <p:sldLayoutId id="2147483681" r:id="rId7"/>
    <p:sldLayoutId id="2147483682" r:id="rId8"/>
    <p:sldLayoutId id="2147483683" r:id="rId9"/>
    <p:sldLayoutId id="2147483685" r:id="rId10"/>
    <p:sldLayoutId id="2147483684" r:id="rId11"/>
    <p:sldLayoutId id="2147483688" r:id="rId12"/>
  </p:sldLayoutIdLst>
  <p:hf sldNum="0" hdr="0" ftr="0" dt="0"/>
  <p:txStyles>
    <p:titleStyle>
      <a:lvl1pPr algn="l" defTabSz="457200" rtl="0" eaLnBrk="1" latinLnBrk="0" hangingPunct="1">
        <a:lnSpc>
          <a:spcPct val="100000"/>
        </a:lnSpc>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image" Target="../media/image2.tif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8.tiff"/><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9.tiff"/><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0.tiff"/><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11.tiff"/><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12.tiff"/><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2" Type="http://schemas.openxmlformats.org/officeDocument/2006/relationships/image" Target="../media/image13.tiff"/><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14.tiff"/><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15.tiff"/><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2" Type="http://schemas.openxmlformats.org/officeDocument/2006/relationships/image" Target="../media/image16.tiff"/><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17.tiff"/><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8.tiff"/><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9.tiff"/><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0.tiff"/><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1.tiff"/><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2.tiff"/><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36.xml.rels><?xml version="1.0" encoding="UTF-8" standalone="yes"?>
<Relationships xmlns="http://schemas.openxmlformats.org/package/2006/relationships"><Relationship Id="rId2" Type="http://schemas.openxmlformats.org/officeDocument/2006/relationships/image" Target="../media/image27.tiff"/><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image" Target="../media/image29.tiff"/><Relationship Id="rId2" Type="http://schemas.openxmlformats.org/officeDocument/2006/relationships/image" Target="../media/image28.tiff"/><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image" Target="../media/image30.tiff"/><Relationship Id="rId1" Type="http://schemas.openxmlformats.org/officeDocument/2006/relationships/slideLayout" Target="../slideLayouts/slideLayout6.xml"/></Relationships>
</file>

<file path=ppt/slides/_rels/slide39.xml.rels><?xml version="1.0" encoding="UTF-8" standalone="yes"?>
<Relationships xmlns="http://schemas.openxmlformats.org/package/2006/relationships"><Relationship Id="rId2" Type="http://schemas.openxmlformats.org/officeDocument/2006/relationships/image" Target="../media/image31.tiff"/><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image" Target="../media/image32.tiff"/><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2.xml.rels><?xml version="1.0" encoding="UTF-8" standalone="yes"?>
<Relationships xmlns="http://schemas.openxmlformats.org/package/2006/relationships"><Relationship Id="rId2" Type="http://schemas.openxmlformats.org/officeDocument/2006/relationships/image" Target="../media/image33.tiff"/><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2" Type="http://schemas.openxmlformats.org/officeDocument/2006/relationships/image" Target="../media/image34.tiff"/><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45.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hyperlink" Target="https://www.bbc.co.uk/news/magazine-38005844" TargetMode="Externa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52.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2" Type="http://schemas.openxmlformats.org/officeDocument/2006/relationships/image" Target="../media/image46.jpg"/><Relationship Id="rId1" Type="http://schemas.openxmlformats.org/officeDocument/2006/relationships/slideLayout" Target="../slideLayouts/slideLayout4.xml"/></Relationships>
</file>

<file path=ppt/slides/_rels/slide57.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58.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59.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60.xml.rels><?xml version="1.0" encoding="UTF-8" standalone="yes"?>
<Relationships xmlns="http://schemas.openxmlformats.org/package/2006/relationships"><Relationship Id="rId3" Type="http://schemas.openxmlformats.org/officeDocument/2006/relationships/image" Target="../media/image47.tiff"/><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63.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2.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7.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0.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2.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7.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3" Type="http://schemas.openxmlformats.org/officeDocument/2006/relationships/diagramLayout" Target="../diagrams/layout17.xml"/><Relationship Id="rId2" Type="http://schemas.openxmlformats.org/officeDocument/2006/relationships/diagramData" Target="../diagrams/data17.xml"/><Relationship Id="rId1" Type="http://schemas.openxmlformats.org/officeDocument/2006/relationships/slideLayout" Target="../slideLayouts/slideLayout2.xml"/><Relationship Id="rId6" Type="http://schemas.microsoft.com/office/2007/relationships/diagramDrawing" Target="../diagrams/drawing17.xml"/><Relationship Id="rId5" Type="http://schemas.openxmlformats.org/officeDocument/2006/relationships/diagramColors" Target="../diagrams/colors17.xml"/><Relationship Id="rId4" Type="http://schemas.openxmlformats.org/officeDocument/2006/relationships/diagramQuickStyle" Target="../diagrams/quickStyle17.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3" Type="http://schemas.openxmlformats.org/officeDocument/2006/relationships/diagramLayout" Target="../diagrams/layout18.xml"/><Relationship Id="rId2" Type="http://schemas.openxmlformats.org/officeDocument/2006/relationships/diagramData" Target="../diagrams/data18.xml"/><Relationship Id="rId1" Type="http://schemas.openxmlformats.org/officeDocument/2006/relationships/slideLayout" Target="../slideLayouts/slideLayout2.xml"/><Relationship Id="rId6" Type="http://schemas.microsoft.com/office/2007/relationships/diagramDrawing" Target="../diagrams/drawing18.xml"/><Relationship Id="rId5" Type="http://schemas.openxmlformats.org/officeDocument/2006/relationships/diagramColors" Target="../diagrams/colors18.xml"/><Relationship Id="rId4" Type="http://schemas.openxmlformats.org/officeDocument/2006/relationships/diagramQuickStyle" Target="../diagrams/quickStyle18.xml"/></Relationships>
</file>

<file path=ppt/slides/_rels/slide80.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3" Type="http://schemas.openxmlformats.org/officeDocument/2006/relationships/image" Target="../media/image58.tiff"/><Relationship Id="rId2" Type="http://schemas.openxmlformats.org/officeDocument/2006/relationships/hyperlink" Target="https://www.theguardian.com/news/series/cambridge-analytica-files" TargetMode="External"/><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3" Type="http://schemas.openxmlformats.org/officeDocument/2006/relationships/diagramLayout" Target="../diagrams/layout19.xml"/><Relationship Id="rId2" Type="http://schemas.openxmlformats.org/officeDocument/2006/relationships/diagramData" Target="../diagrams/data19.xml"/><Relationship Id="rId1" Type="http://schemas.openxmlformats.org/officeDocument/2006/relationships/slideLayout" Target="../slideLayouts/slideLayout2.xml"/><Relationship Id="rId6" Type="http://schemas.microsoft.com/office/2007/relationships/diagramDrawing" Target="../diagrams/drawing19.xml"/><Relationship Id="rId5" Type="http://schemas.openxmlformats.org/officeDocument/2006/relationships/diagramColors" Target="../diagrams/colors19.xml"/><Relationship Id="rId4" Type="http://schemas.openxmlformats.org/officeDocument/2006/relationships/diagramQuickStyle" Target="../diagrams/quickStyle19.xml"/></Relationships>
</file>

<file path=ppt/slides/_rels/slide83.xml.rels><?xml version="1.0" encoding="UTF-8" standalone="yes"?>
<Relationships xmlns="http://schemas.openxmlformats.org/package/2006/relationships"><Relationship Id="rId2" Type="http://schemas.openxmlformats.org/officeDocument/2006/relationships/image" Target="../media/image59.png"/><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3" Type="http://schemas.openxmlformats.org/officeDocument/2006/relationships/diagramLayout" Target="../diagrams/layout20.xml"/><Relationship Id="rId2" Type="http://schemas.openxmlformats.org/officeDocument/2006/relationships/diagramData" Target="../diagrams/data20.xml"/><Relationship Id="rId1" Type="http://schemas.openxmlformats.org/officeDocument/2006/relationships/slideLayout" Target="../slideLayouts/slideLayout2.xml"/><Relationship Id="rId6" Type="http://schemas.microsoft.com/office/2007/relationships/diagramDrawing" Target="../diagrams/drawing20.xml"/><Relationship Id="rId5" Type="http://schemas.openxmlformats.org/officeDocument/2006/relationships/diagramColors" Target="../diagrams/colors20.xml"/><Relationship Id="rId4" Type="http://schemas.openxmlformats.org/officeDocument/2006/relationships/diagramQuickStyle" Target="../diagrams/quickStyle20.xml"/></Relationships>
</file>

<file path=ppt/slides/_rels/slide86.xml.rels><?xml version="1.0" encoding="UTF-8" standalone="yes"?>
<Relationships xmlns="http://schemas.openxmlformats.org/package/2006/relationships"><Relationship Id="rId3" Type="http://schemas.openxmlformats.org/officeDocument/2006/relationships/diagramLayout" Target="../diagrams/layout21.xml"/><Relationship Id="rId2" Type="http://schemas.openxmlformats.org/officeDocument/2006/relationships/diagramData" Target="../diagrams/data21.xml"/><Relationship Id="rId1" Type="http://schemas.openxmlformats.org/officeDocument/2006/relationships/slideLayout" Target="../slideLayouts/slideLayout2.xml"/><Relationship Id="rId6" Type="http://schemas.microsoft.com/office/2007/relationships/diagramDrawing" Target="../diagrams/drawing21.xml"/><Relationship Id="rId5" Type="http://schemas.openxmlformats.org/officeDocument/2006/relationships/diagramColors" Target="../diagrams/colors21.xml"/><Relationship Id="rId4" Type="http://schemas.openxmlformats.org/officeDocument/2006/relationships/diagramQuickStyle" Target="../diagrams/quickStyle21.xml"/></Relationships>
</file>

<file path=ppt/slides/_rels/slide87.xml.rels><?xml version="1.0" encoding="UTF-8" standalone="yes"?>
<Relationships xmlns="http://schemas.openxmlformats.org/package/2006/relationships"><Relationship Id="rId2" Type="http://schemas.openxmlformats.org/officeDocument/2006/relationships/image" Target="../media/image69.png"/><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3" Type="http://schemas.openxmlformats.org/officeDocument/2006/relationships/diagramLayout" Target="../diagrams/layout22.xml"/><Relationship Id="rId2" Type="http://schemas.openxmlformats.org/officeDocument/2006/relationships/diagramData" Target="../diagrams/data22.xml"/><Relationship Id="rId1" Type="http://schemas.openxmlformats.org/officeDocument/2006/relationships/slideLayout" Target="../slideLayouts/slideLayout2.xml"/><Relationship Id="rId6" Type="http://schemas.microsoft.com/office/2007/relationships/diagramDrawing" Target="../diagrams/drawing22.xml"/><Relationship Id="rId5" Type="http://schemas.openxmlformats.org/officeDocument/2006/relationships/diagramColors" Target="../diagrams/colors22.xml"/><Relationship Id="rId4" Type="http://schemas.openxmlformats.org/officeDocument/2006/relationships/diagramQuickStyle" Target="../diagrams/quickStyle22.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2" Type="http://schemas.openxmlformats.org/officeDocument/2006/relationships/image" Target="../media/image70.png"/><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3" Type="http://schemas.openxmlformats.org/officeDocument/2006/relationships/diagramLayout" Target="../diagrams/layout23.xml"/><Relationship Id="rId2" Type="http://schemas.openxmlformats.org/officeDocument/2006/relationships/diagramData" Target="../diagrams/data23.xml"/><Relationship Id="rId1" Type="http://schemas.openxmlformats.org/officeDocument/2006/relationships/slideLayout" Target="../slideLayouts/slideLayout2.xml"/><Relationship Id="rId6" Type="http://schemas.microsoft.com/office/2007/relationships/diagramDrawing" Target="../diagrams/drawing23.xml"/><Relationship Id="rId5" Type="http://schemas.openxmlformats.org/officeDocument/2006/relationships/diagramColors" Target="../diagrams/colors23.xml"/><Relationship Id="rId4" Type="http://schemas.openxmlformats.org/officeDocument/2006/relationships/diagramQuickStyle" Target="../diagrams/quickStyle23.xml"/></Relationships>
</file>

<file path=ppt/slides/_rels/slide94.xml.rels><?xml version="1.0" encoding="UTF-8" standalone="yes"?>
<Relationships xmlns="http://schemas.openxmlformats.org/package/2006/relationships"><Relationship Id="rId3" Type="http://schemas.openxmlformats.org/officeDocument/2006/relationships/diagramLayout" Target="../diagrams/layout24.xml"/><Relationship Id="rId2" Type="http://schemas.openxmlformats.org/officeDocument/2006/relationships/diagramData" Target="../diagrams/data24.xml"/><Relationship Id="rId1" Type="http://schemas.openxmlformats.org/officeDocument/2006/relationships/slideLayout" Target="../slideLayouts/slideLayout2.xml"/><Relationship Id="rId6" Type="http://schemas.microsoft.com/office/2007/relationships/diagramDrawing" Target="../diagrams/drawing24.xml"/><Relationship Id="rId5" Type="http://schemas.openxmlformats.org/officeDocument/2006/relationships/diagramColors" Target="../diagrams/colors24.xml"/><Relationship Id="rId4" Type="http://schemas.openxmlformats.org/officeDocument/2006/relationships/diagramQuickStyle" Target="../diagrams/quickStyle24.xml"/></Relationships>
</file>

<file path=ppt/slides/_rels/slide9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6.xml.rels><?xml version="1.0" encoding="UTF-8" standalone="yes"?>
<Relationships xmlns="http://schemas.openxmlformats.org/package/2006/relationships"><Relationship Id="rId3" Type="http://schemas.openxmlformats.org/officeDocument/2006/relationships/diagramLayout" Target="../diagrams/layout25.xml"/><Relationship Id="rId2" Type="http://schemas.openxmlformats.org/officeDocument/2006/relationships/diagramData" Target="../diagrams/data25.xml"/><Relationship Id="rId1" Type="http://schemas.openxmlformats.org/officeDocument/2006/relationships/slideLayout" Target="../slideLayouts/slideLayout2.xml"/><Relationship Id="rId6" Type="http://schemas.microsoft.com/office/2007/relationships/diagramDrawing" Target="../diagrams/drawing25.xml"/><Relationship Id="rId5" Type="http://schemas.openxmlformats.org/officeDocument/2006/relationships/diagramColors" Target="../diagrams/colors25.xml"/><Relationship Id="rId4" Type="http://schemas.openxmlformats.org/officeDocument/2006/relationships/diagramQuickStyle" Target="../diagrams/quickStyle25.xml"/></Relationships>
</file>

<file path=ppt/slides/_rels/slide97.xml.rels><?xml version="1.0" encoding="UTF-8" standalone="yes"?>
<Relationships xmlns="http://schemas.openxmlformats.org/package/2006/relationships"><Relationship Id="rId3" Type="http://schemas.openxmlformats.org/officeDocument/2006/relationships/diagramLayout" Target="../diagrams/layout26.xml"/><Relationship Id="rId2" Type="http://schemas.openxmlformats.org/officeDocument/2006/relationships/diagramData" Target="../diagrams/data26.xml"/><Relationship Id="rId1" Type="http://schemas.openxmlformats.org/officeDocument/2006/relationships/slideLayout" Target="../slideLayouts/slideLayout2.xml"/><Relationship Id="rId6" Type="http://schemas.microsoft.com/office/2007/relationships/diagramDrawing" Target="../diagrams/drawing26.xml"/><Relationship Id="rId5" Type="http://schemas.openxmlformats.org/officeDocument/2006/relationships/diagramColors" Target="../diagrams/colors26.xml"/><Relationship Id="rId4" Type="http://schemas.openxmlformats.org/officeDocument/2006/relationships/diagramQuickStyle" Target="../diagrams/quickStyle26.xml"/></Relationships>
</file>

<file path=ppt/slides/_rels/slide9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9.xml.rels><?xml version="1.0" encoding="UTF-8" standalone="yes"?>
<Relationships xmlns="http://schemas.openxmlformats.org/package/2006/relationships"><Relationship Id="rId3" Type="http://schemas.openxmlformats.org/officeDocument/2006/relationships/diagramLayout" Target="../diagrams/layout27.xml"/><Relationship Id="rId2" Type="http://schemas.openxmlformats.org/officeDocument/2006/relationships/diagramData" Target="../diagrams/data27.xml"/><Relationship Id="rId1" Type="http://schemas.openxmlformats.org/officeDocument/2006/relationships/slideLayout" Target="../slideLayouts/slideLayout2.xml"/><Relationship Id="rId6" Type="http://schemas.microsoft.com/office/2007/relationships/diagramDrawing" Target="../diagrams/drawing27.xml"/><Relationship Id="rId5" Type="http://schemas.openxmlformats.org/officeDocument/2006/relationships/diagramColors" Target="../diagrams/colors27.xml"/><Relationship Id="rId4" Type="http://schemas.openxmlformats.org/officeDocument/2006/relationships/diagramQuickStyle" Target="../diagrams/quickStyle27.xml"/></Relationships>
</file>

<file path=ppt/slides/_rels/slide100.xml.rels><?xml version="1.0" encoding="UTF-8" standalone="yes"?>
<Relationships xmlns="http://schemas.openxmlformats.org/package/2006/relationships"><Relationship Id="rId3" Type="http://schemas.openxmlformats.org/officeDocument/2006/relationships/diagramLayout" Target="../diagrams/layout28.xml"/><Relationship Id="rId2" Type="http://schemas.openxmlformats.org/officeDocument/2006/relationships/diagramData" Target="../diagrams/data28.xml"/><Relationship Id="rId1" Type="http://schemas.openxmlformats.org/officeDocument/2006/relationships/slideLayout" Target="../slideLayouts/slideLayout2.xml"/><Relationship Id="rId6" Type="http://schemas.microsoft.com/office/2007/relationships/diagramDrawing" Target="../diagrams/drawing28.xml"/><Relationship Id="rId5" Type="http://schemas.openxmlformats.org/officeDocument/2006/relationships/diagramColors" Target="../diagrams/colors28.xml"/><Relationship Id="rId4" Type="http://schemas.openxmlformats.org/officeDocument/2006/relationships/diagramQuickStyle" Target="../diagrams/quickStyle28.xml"/></Relationships>
</file>

<file path=ppt/slides/_rels/slide101.xml.rels><?xml version="1.0" encoding="UTF-8" standalone="yes"?>
<Relationships xmlns="http://schemas.openxmlformats.org/package/2006/relationships"><Relationship Id="rId3" Type="http://schemas.openxmlformats.org/officeDocument/2006/relationships/diagramLayout" Target="../diagrams/layout29.xml"/><Relationship Id="rId2" Type="http://schemas.openxmlformats.org/officeDocument/2006/relationships/diagramData" Target="../diagrams/data29.xml"/><Relationship Id="rId1" Type="http://schemas.openxmlformats.org/officeDocument/2006/relationships/slideLayout" Target="../slideLayouts/slideLayout2.xml"/><Relationship Id="rId6" Type="http://schemas.microsoft.com/office/2007/relationships/diagramDrawing" Target="../diagrams/drawing29.xml"/><Relationship Id="rId5" Type="http://schemas.openxmlformats.org/officeDocument/2006/relationships/diagramColors" Target="../diagrams/colors29.xml"/><Relationship Id="rId4" Type="http://schemas.openxmlformats.org/officeDocument/2006/relationships/diagramQuickStyle" Target="../diagrams/quickStyle29.xml"/></Relationships>
</file>

<file path=ppt/slides/_rels/slide102.xml.rels><?xml version="1.0" encoding="UTF-8" standalone="yes"?>
<Relationships xmlns="http://schemas.openxmlformats.org/package/2006/relationships"><Relationship Id="rId3" Type="http://schemas.openxmlformats.org/officeDocument/2006/relationships/diagramLayout" Target="../diagrams/layout30.xml"/><Relationship Id="rId2" Type="http://schemas.openxmlformats.org/officeDocument/2006/relationships/diagramData" Target="../diagrams/data30.xml"/><Relationship Id="rId1" Type="http://schemas.openxmlformats.org/officeDocument/2006/relationships/slideLayout" Target="../slideLayouts/slideLayout2.xml"/><Relationship Id="rId6" Type="http://schemas.microsoft.com/office/2007/relationships/diagramDrawing" Target="../diagrams/drawing30.xml"/><Relationship Id="rId5" Type="http://schemas.openxmlformats.org/officeDocument/2006/relationships/diagramColors" Target="../diagrams/colors30.xml"/><Relationship Id="rId4" Type="http://schemas.openxmlformats.org/officeDocument/2006/relationships/diagramQuickStyle" Target="../diagrams/quickStyle30.xml"/></Relationships>
</file>

<file path=ppt/slides/_rels/slide10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4.xml.rels><?xml version="1.0" encoding="UTF-8" standalone="yes"?>
<Relationships xmlns="http://schemas.openxmlformats.org/package/2006/relationships"><Relationship Id="rId3" Type="http://schemas.openxmlformats.org/officeDocument/2006/relationships/diagramLayout" Target="../diagrams/layout31.xml"/><Relationship Id="rId2" Type="http://schemas.openxmlformats.org/officeDocument/2006/relationships/diagramData" Target="../diagrams/data31.xml"/><Relationship Id="rId1" Type="http://schemas.openxmlformats.org/officeDocument/2006/relationships/slideLayout" Target="../slideLayouts/slideLayout2.xml"/><Relationship Id="rId6" Type="http://schemas.microsoft.com/office/2007/relationships/diagramDrawing" Target="../diagrams/drawing31.xml"/><Relationship Id="rId5" Type="http://schemas.openxmlformats.org/officeDocument/2006/relationships/diagramColors" Target="../diagrams/colors31.xml"/><Relationship Id="rId4" Type="http://schemas.openxmlformats.org/officeDocument/2006/relationships/diagramQuickStyle" Target="../diagrams/quickStyle31.xml"/></Relationships>
</file>

<file path=ppt/slides/_rels/slide10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6.xml.rels><?xml version="1.0" encoding="UTF-8" standalone="yes"?>
<Relationships xmlns="http://schemas.openxmlformats.org/package/2006/relationships"><Relationship Id="rId3" Type="http://schemas.openxmlformats.org/officeDocument/2006/relationships/diagramLayout" Target="../diagrams/layout32.xml"/><Relationship Id="rId2" Type="http://schemas.openxmlformats.org/officeDocument/2006/relationships/diagramData" Target="../diagrams/data32.xml"/><Relationship Id="rId1" Type="http://schemas.openxmlformats.org/officeDocument/2006/relationships/slideLayout" Target="../slideLayouts/slideLayout2.xml"/><Relationship Id="rId6" Type="http://schemas.microsoft.com/office/2007/relationships/diagramDrawing" Target="../diagrams/drawing32.xml"/><Relationship Id="rId5" Type="http://schemas.openxmlformats.org/officeDocument/2006/relationships/diagramColors" Target="../diagrams/colors32.xml"/><Relationship Id="rId4" Type="http://schemas.openxmlformats.org/officeDocument/2006/relationships/diagramQuickStyle" Target="../diagrams/quickStyle32.xml"/></Relationships>
</file>

<file path=ppt/slides/_rels/slide107.xml.rels><?xml version="1.0" encoding="UTF-8" standalone="yes"?>
<Relationships xmlns="http://schemas.openxmlformats.org/package/2006/relationships"><Relationship Id="rId3" Type="http://schemas.openxmlformats.org/officeDocument/2006/relationships/diagramLayout" Target="../diagrams/layout33.xml"/><Relationship Id="rId2" Type="http://schemas.openxmlformats.org/officeDocument/2006/relationships/diagramData" Target="../diagrams/data33.xml"/><Relationship Id="rId1" Type="http://schemas.openxmlformats.org/officeDocument/2006/relationships/slideLayout" Target="../slideLayouts/slideLayout2.xml"/><Relationship Id="rId6" Type="http://schemas.microsoft.com/office/2007/relationships/diagramDrawing" Target="../diagrams/drawing33.xml"/><Relationship Id="rId5" Type="http://schemas.openxmlformats.org/officeDocument/2006/relationships/diagramColors" Target="../diagrams/colors33.xml"/><Relationship Id="rId4" Type="http://schemas.openxmlformats.org/officeDocument/2006/relationships/diagramQuickStyle" Target="../diagrams/quickStyle33.xml"/></Relationships>
</file>

<file path=ppt/slides/_rels/slide108.xml.rels><?xml version="1.0" encoding="UTF-8" standalone="yes"?>
<Relationships xmlns="http://schemas.openxmlformats.org/package/2006/relationships"><Relationship Id="rId3" Type="http://schemas.openxmlformats.org/officeDocument/2006/relationships/diagramLayout" Target="../diagrams/layout34.xml"/><Relationship Id="rId2" Type="http://schemas.openxmlformats.org/officeDocument/2006/relationships/diagramData" Target="../diagrams/data34.xml"/><Relationship Id="rId1" Type="http://schemas.openxmlformats.org/officeDocument/2006/relationships/slideLayout" Target="../slideLayouts/slideLayout2.xml"/><Relationship Id="rId6" Type="http://schemas.microsoft.com/office/2007/relationships/diagramDrawing" Target="../diagrams/drawing34.xml"/><Relationship Id="rId5" Type="http://schemas.openxmlformats.org/officeDocument/2006/relationships/diagramColors" Target="../diagrams/colors34.xml"/><Relationship Id="rId4" Type="http://schemas.openxmlformats.org/officeDocument/2006/relationships/diagramQuickStyle" Target="../diagrams/quickStyle34.xml"/></Relationships>
</file>

<file path=ppt/slides/_rels/slide109.xml.rels><?xml version="1.0" encoding="UTF-8" standalone="yes"?>
<Relationships xmlns="http://schemas.openxmlformats.org/package/2006/relationships"><Relationship Id="rId3" Type="http://schemas.openxmlformats.org/officeDocument/2006/relationships/diagramLayout" Target="../diagrams/layout35.xml"/><Relationship Id="rId2" Type="http://schemas.openxmlformats.org/officeDocument/2006/relationships/diagramData" Target="../diagrams/data35.xml"/><Relationship Id="rId1" Type="http://schemas.openxmlformats.org/officeDocument/2006/relationships/slideLayout" Target="../slideLayouts/slideLayout2.xml"/><Relationship Id="rId6" Type="http://schemas.microsoft.com/office/2007/relationships/diagramDrawing" Target="../diagrams/drawing35.xml"/><Relationship Id="rId5" Type="http://schemas.openxmlformats.org/officeDocument/2006/relationships/diagramColors" Target="../diagrams/colors35.xml"/><Relationship Id="rId4" Type="http://schemas.openxmlformats.org/officeDocument/2006/relationships/diagramQuickStyle" Target="../diagrams/quickStyle35.xml"/></Relationships>
</file>

<file path=ppt/slides/_rels/slide1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1.xml.rels><?xml version="1.0" encoding="UTF-8" standalone="yes"?>
<Relationships xmlns="http://schemas.openxmlformats.org/package/2006/relationships"><Relationship Id="rId3" Type="http://schemas.openxmlformats.org/officeDocument/2006/relationships/diagramLayout" Target="../diagrams/layout36.xml"/><Relationship Id="rId2" Type="http://schemas.openxmlformats.org/officeDocument/2006/relationships/diagramData" Target="../diagrams/data36.xml"/><Relationship Id="rId1" Type="http://schemas.openxmlformats.org/officeDocument/2006/relationships/slideLayout" Target="../slideLayouts/slideLayout2.xml"/><Relationship Id="rId6" Type="http://schemas.microsoft.com/office/2007/relationships/diagramDrawing" Target="../diagrams/drawing36.xml"/><Relationship Id="rId5" Type="http://schemas.openxmlformats.org/officeDocument/2006/relationships/diagramColors" Target="../diagrams/colors36.xml"/><Relationship Id="rId4" Type="http://schemas.openxmlformats.org/officeDocument/2006/relationships/diagramQuickStyle" Target="../diagrams/quickStyle36.xml"/></Relationships>
</file>

<file path=ppt/slides/_rels/slide112.xml.rels><?xml version="1.0" encoding="UTF-8" standalone="yes"?>
<Relationships xmlns="http://schemas.openxmlformats.org/package/2006/relationships"><Relationship Id="rId3" Type="http://schemas.openxmlformats.org/officeDocument/2006/relationships/diagramLayout" Target="../diagrams/layout37.xml"/><Relationship Id="rId2" Type="http://schemas.openxmlformats.org/officeDocument/2006/relationships/diagramData" Target="../diagrams/data37.xml"/><Relationship Id="rId1" Type="http://schemas.openxmlformats.org/officeDocument/2006/relationships/slideLayout" Target="../slideLayouts/slideLayout2.xml"/><Relationship Id="rId6" Type="http://schemas.microsoft.com/office/2007/relationships/diagramDrawing" Target="../diagrams/drawing37.xml"/><Relationship Id="rId5" Type="http://schemas.openxmlformats.org/officeDocument/2006/relationships/diagramColors" Target="../diagrams/colors37.xml"/><Relationship Id="rId4" Type="http://schemas.openxmlformats.org/officeDocument/2006/relationships/diagramQuickStyle" Target="../diagrams/quickStyle37.xml"/></Relationships>
</file>

<file path=ppt/slides/_rels/slide113.xml.rels><?xml version="1.0" encoding="UTF-8" standalone="yes"?>
<Relationships xmlns="http://schemas.openxmlformats.org/package/2006/relationships"><Relationship Id="rId2" Type="http://schemas.openxmlformats.org/officeDocument/2006/relationships/image" Target="../media/image71.png"/><Relationship Id="rId1" Type="http://schemas.openxmlformats.org/officeDocument/2006/relationships/slideLayout" Target="../slideLayouts/slideLayout7.xml"/></Relationships>
</file>

<file path=ppt/slides/_rels/slide114.xml.rels><?xml version="1.0" encoding="UTF-8" standalone="yes"?>
<Relationships xmlns="http://schemas.openxmlformats.org/package/2006/relationships"><Relationship Id="rId2" Type="http://schemas.openxmlformats.org/officeDocument/2006/relationships/image" Target="../media/image72.png"/><Relationship Id="rId1" Type="http://schemas.openxmlformats.org/officeDocument/2006/relationships/slideLayout" Target="../slideLayouts/slideLayout7.xml"/></Relationships>
</file>

<file path=ppt/slides/_rels/slide115.xml.rels><?xml version="1.0" encoding="UTF-8" standalone="yes"?>
<Relationships xmlns="http://schemas.openxmlformats.org/package/2006/relationships"><Relationship Id="rId3" Type="http://schemas.openxmlformats.org/officeDocument/2006/relationships/diagramLayout" Target="../diagrams/layout38.xml"/><Relationship Id="rId2" Type="http://schemas.openxmlformats.org/officeDocument/2006/relationships/diagramData" Target="../diagrams/data38.xml"/><Relationship Id="rId1" Type="http://schemas.openxmlformats.org/officeDocument/2006/relationships/slideLayout" Target="../slideLayouts/slideLayout2.xml"/><Relationship Id="rId6" Type="http://schemas.microsoft.com/office/2007/relationships/diagramDrawing" Target="../diagrams/drawing38.xml"/><Relationship Id="rId5" Type="http://schemas.openxmlformats.org/officeDocument/2006/relationships/diagramColors" Target="../diagrams/colors38.xml"/><Relationship Id="rId4" Type="http://schemas.openxmlformats.org/officeDocument/2006/relationships/diagramQuickStyle" Target="../diagrams/quickStyle38.xml"/></Relationships>
</file>

<file path=ppt/slides/_rels/slide116.xml.rels><?xml version="1.0" encoding="UTF-8" standalone="yes"?>
<Relationships xmlns="http://schemas.openxmlformats.org/package/2006/relationships"><Relationship Id="rId2" Type="http://schemas.openxmlformats.org/officeDocument/2006/relationships/image" Target="../media/image73.tiff"/><Relationship Id="rId1" Type="http://schemas.openxmlformats.org/officeDocument/2006/relationships/slideLayout" Target="../slideLayouts/slideLayout2.xml"/></Relationships>
</file>

<file path=ppt/slides/_rels/slide117.xml.rels><?xml version="1.0" encoding="UTF-8" standalone="yes"?>
<Relationships xmlns="http://schemas.openxmlformats.org/package/2006/relationships"><Relationship Id="rId2" Type="http://schemas.openxmlformats.org/officeDocument/2006/relationships/image" Target="../media/image74.png"/><Relationship Id="rId1" Type="http://schemas.openxmlformats.org/officeDocument/2006/relationships/slideLayout" Target="../slideLayouts/slideLayout7.xml"/></Relationships>
</file>

<file path=ppt/slides/_rels/slide118.xml.rels><?xml version="1.0" encoding="UTF-8" standalone="yes"?>
<Relationships xmlns="http://schemas.openxmlformats.org/package/2006/relationships"><Relationship Id="rId3" Type="http://schemas.openxmlformats.org/officeDocument/2006/relationships/diagramLayout" Target="../diagrams/layout39.xml"/><Relationship Id="rId2" Type="http://schemas.openxmlformats.org/officeDocument/2006/relationships/diagramData" Target="../diagrams/data39.xml"/><Relationship Id="rId1" Type="http://schemas.openxmlformats.org/officeDocument/2006/relationships/slideLayout" Target="../slideLayouts/slideLayout2.xml"/><Relationship Id="rId6" Type="http://schemas.microsoft.com/office/2007/relationships/diagramDrawing" Target="../diagrams/drawing39.xml"/><Relationship Id="rId5" Type="http://schemas.openxmlformats.org/officeDocument/2006/relationships/diagramColors" Target="../diagrams/colors39.xml"/><Relationship Id="rId4" Type="http://schemas.openxmlformats.org/officeDocument/2006/relationships/diagramQuickStyle" Target="../diagrams/quickStyle39.xml"/></Relationships>
</file>

<file path=ppt/slides/_rels/slide1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0.xml.rels><?xml version="1.0" encoding="UTF-8" standalone="yes"?>
<Relationships xmlns="http://schemas.openxmlformats.org/package/2006/relationships"><Relationship Id="rId3" Type="http://schemas.openxmlformats.org/officeDocument/2006/relationships/diagramLayout" Target="../diagrams/layout40.xml"/><Relationship Id="rId2" Type="http://schemas.openxmlformats.org/officeDocument/2006/relationships/diagramData" Target="../diagrams/data40.xml"/><Relationship Id="rId1" Type="http://schemas.openxmlformats.org/officeDocument/2006/relationships/slideLayout" Target="../slideLayouts/slideLayout2.xml"/><Relationship Id="rId6" Type="http://schemas.microsoft.com/office/2007/relationships/diagramDrawing" Target="../diagrams/drawing40.xml"/><Relationship Id="rId5" Type="http://schemas.openxmlformats.org/officeDocument/2006/relationships/diagramColors" Target="../diagrams/colors40.xml"/><Relationship Id="rId4" Type="http://schemas.openxmlformats.org/officeDocument/2006/relationships/diagramQuickStyle" Target="../diagrams/quickStyle40.xml"/></Relationships>
</file>

<file path=ppt/slides/_rels/slide121.xml.rels><?xml version="1.0" encoding="UTF-8" standalone="yes"?>
<Relationships xmlns="http://schemas.openxmlformats.org/package/2006/relationships"><Relationship Id="rId3" Type="http://schemas.openxmlformats.org/officeDocument/2006/relationships/diagramLayout" Target="../diagrams/layout41.xml"/><Relationship Id="rId2" Type="http://schemas.openxmlformats.org/officeDocument/2006/relationships/diagramData" Target="../diagrams/data41.xml"/><Relationship Id="rId1" Type="http://schemas.openxmlformats.org/officeDocument/2006/relationships/slideLayout" Target="../slideLayouts/slideLayout2.xml"/><Relationship Id="rId6" Type="http://schemas.microsoft.com/office/2007/relationships/diagramDrawing" Target="../diagrams/drawing41.xml"/><Relationship Id="rId5" Type="http://schemas.openxmlformats.org/officeDocument/2006/relationships/diagramColors" Target="../diagrams/colors41.xml"/><Relationship Id="rId4" Type="http://schemas.openxmlformats.org/officeDocument/2006/relationships/diagramQuickStyle" Target="../diagrams/quickStyle41.xml"/></Relationships>
</file>

<file path=ppt/slides/_rels/slide1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3.xml.rels><?xml version="1.0" encoding="UTF-8" standalone="yes"?>
<Relationships xmlns="http://schemas.openxmlformats.org/package/2006/relationships"><Relationship Id="rId3" Type="http://schemas.openxmlformats.org/officeDocument/2006/relationships/diagramLayout" Target="../diagrams/layout42.xml"/><Relationship Id="rId2" Type="http://schemas.openxmlformats.org/officeDocument/2006/relationships/diagramData" Target="../diagrams/data42.xml"/><Relationship Id="rId1" Type="http://schemas.openxmlformats.org/officeDocument/2006/relationships/slideLayout" Target="../slideLayouts/slideLayout2.xml"/><Relationship Id="rId6" Type="http://schemas.microsoft.com/office/2007/relationships/diagramDrawing" Target="../diagrams/drawing42.xml"/><Relationship Id="rId5" Type="http://schemas.openxmlformats.org/officeDocument/2006/relationships/diagramColors" Target="../diagrams/colors42.xml"/><Relationship Id="rId4" Type="http://schemas.openxmlformats.org/officeDocument/2006/relationships/diagramQuickStyle" Target="../diagrams/quickStyle42.xml"/></Relationships>
</file>

<file path=ppt/slides/_rels/slide1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5.xml.rels><?xml version="1.0" encoding="UTF-8" standalone="yes"?>
<Relationships xmlns="http://schemas.openxmlformats.org/package/2006/relationships"><Relationship Id="rId3" Type="http://schemas.openxmlformats.org/officeDocument/2006/relationships/diagramLayout" Target="../diagrams/layout43.xml"/><Relationship Id="rId2" Type="http://schemas.openxmlformats.org/officeDocument/2006/relationships/diagramData" Target="../diagrams/data43.xml"/><Relationship Id="rId1" Type="http://schemas.openxmlformats.org/officeDocument/2006/relationships/slideLayout" Target="../slideLayouts/slideLayout2.xml"/><Relationship Id="rId6" Type="http://schemas.microsoft.com/office/2007/relationships/diagramDrawing" Target="../diagrams/drawing43.xml"/><Relationship Id="rId5" Type="http://schemas.openxmlformats.org/officeDocument/2006/relationships/diagramColors" Target="../diagrams/colors43.xml"/><Relationship Id="rId4" Type="http://schemas.openxmlformats.org/officeDocument/2006/relationships/diagramQuickStyle" Target="../diagrams/quickStyle43.xml"/></Relationships>
</file>

<file path=ppt/slides/_rels/slide126.xml.rels><?xml version="1.0" encoding="UTF-8" standalone="yes"?>
<Relationships xmlns="http://schemas.openxmlformats.org/package/2006/relationships"><Relationship Id="rId3" Type="http://schemas.openxmlformats.org/officeDocument/2006/relationships/diagramLayout" Target="../diagrams/layout44.xml"/><Relationship Id="rId2" Type="http://schemas.openxmlformats.org/officeDocument/2006/relationships/diagramData" Target="../diagrams/data44.xml"/><Relationship Id="rId1" Type="http://schemas.openxmlformats.org/officeDocument/2006/relationships/slideLayout" Target="../slideLayouts/slideLayout2.xml"/><Relationship Id="rId6" Type="http://schemas.microsoft.com/office/2007/relationships/diagramDrawing" Target="../diagrams/drawing44.xml"/><Relationship Id="rId5" Type="http://schemas.openxmlformats.org/officeDocument/2006/relationships/diagramColors" Target="../diagrams/colors44.xml"/><Relationship Id="rId4" Type="http://schemas.openxmlformats.org/officeDocument/2006/relationships/diagramQuickStyle" Target="../diagrams/quickStyle44.xml"/></Relationships>
</file>

<file path=ppt/slides/_rels/slide127.xml.rels><?xml version="1.0" encoding="UTF-8" standalone="yes"?>
<Relationships xmlns="http://schemas.openxmlformats.org/package/2006/relationships"><Relationship Id="rId3" Type="http://schemas.openxmlformats.org/officeDocument/2006/relationships/diagramLayout" Target="../diagrams/layout45.xml"/><Relationship Id="rId2" Type="http://schemas.openxmlformats.org/officeDocument/2006/relationships/diagramData" Target="../diagrams/data45.xml"/><Relationship Id="rId1" Type="http://schemas.openxmlformats.org/officeDocument/2006/relationships/slideLayout" Target="../slideLayouts/slideLayout2.xml"/><Relationship Id="rId6" Type="http://schemas.microsoft.com/office/2007/relationships/diagramDrawing" Target="../diagrams/drawing45.xml"/><Relationship Id="rId5" Type="http://schemas.openxmlformats.org/officeDocument/2006/relationships/diagramColors" Target="../diagrams/colors45.xml"/><Relationship Id="rId4" Type="http://schemas.openxmlformats.org/officeDocument/2006/relationships/diagramQuickStyle" Target="../diagrams/quickStyle45.xml"/></Relationships>
</file>

<file path=ppt/slides/_rels/slide128.xml.rels><?xml version="1.0" encoding="UTF-8" standalone="yes"?>
<Relationships xmlns="http://schemas.openxmlformats.org/package/2006/relationships"><Relationship Id="rId2" Type="http://schemas.openxmlformats.org/officeDocument/2006/relationships/image" Target="../media/image89.png"/><Relationship Id="rId1" Type="http://schemas.openxmlformats.org/officeDocument/2006/relationships/slideLayout" Target="../slideLayouts/slideLayout7.xml"/></Relationships>
</file>

<file path=ppt/slides/_rels/slide129.xml.rels><?xml version="1.0" encoding="UTF-8" standalone="yes"?>
<Relationships xmlns="http://schemas.openxmlformats.org/package/2006/relationships"><Relationship Id="rId2" Type="http://schemas.openxmlformats.org/officeDocument/2006/relationships/image" Target="../media/image90.png"/><Relationship Id="rId1" Type="http://schemas.openxmlformats.org/officeDocument/2006/relationships/slideLayout" Target="../slideLayouts/slideLayout7.xml"/></Relationships>
</file>

<file path=ppt/slides/_rels/slide130.xml.rels><?xml version="1.0" encoding="UTF-8" standalone="yes"?>
<Relationships xmlns="http://schemas.openxmlformats.org/package/2006/relationships"><Relationship Id="rId2" Type="http://schemas.openxmlformats.org/officeDocument/2006/relationships/image" Target="../media/image91.png"/><Relationship Id="rId1" Type="http://schemas.openxmlformats.org/officeDocument/2006/relationships/slideLayout" Target="../slideLayouts/slideLayout7.xml"/></Relationships>
</file>

<file path=ppt/slides/_rels/slide131.xml.rels><?xml version="1.0" encoding="UTF-8" standalone="yes"?>
<Relationships xmlns="http://schemas.openxmlformats.org/package/2006/relationships"><Relationship Id="rId2" Type="http://schemas.openxmlformats.org/officeDocument/2006/relationships/image" Target="../media/image92.png"/><Relationship Id="rId1" Type="http://schemas.openxmlformats.org/officeDocument/2006/relationships/slideLayout" Target="../slideLayouts/slideLayout7.xml"/></Relationships>
</file>

<file path=ppt/slides/_rels/slide132.xml.rels><?xml version="1.0" encoding="UTF-8" standalone="yes"?>
<Relationships xmlns="http://schemas.openxmlformats.org/package/2006/relationships"><Relationship Id="rId2" Type="http://schemas.openxmlformats.org/officeDocument/2006/relationships/image" Target="../media/image93.png"/><Relationship Id="rId1" Type="http://schemas.openxmlformats.org/officeDocument/2006/relationships/slideLayout" Target="../slideLayouts/slideLayout7.xml"/></Relationships>
</file>

<file path=ppt/slides/_rels/slide133.xml.rels><?xml version="1.0" encoding="UTF-8" standalone="yes"?>
<Relationships xmlns="http://schemas.openxmlformats.org/package/2006/relationships"><Relationship Id="rId2" Type="http://schemas.openxmlformats.org/officeDocument/2006/relationships/image" Target="../media/image94.png"/><Relationship Id="rId1" Type="http://schemas.openxmlformats.org/officeDocument/2006/relationships/slideLayout" Target="../slideLayouts/slideLayout7.xml"/></Relationships>
</file>

<file path=ppt/slides/_rels/slide134.xml.rels><?xml version="1.0" encoding="UTF-8" standalone="yes"?>
<Relationships xmlns="http://schemas.openxmlformats.org/package/2006/relationships"><Relationship Id="rId2" Type="http://schemas.openxmlformats.org/officeDocument/2006/relationships/image" Target="../media/image95.png"/><Relationship Id="rId1" Type="http://schemas.openxmlformats.org/officeDocument/2006/relationships/slideLayout" Target="../slideLayouts/slideLayout7.xml"/></Relationships>
</file>

<file path=ppt/slides/_rels/slide135.xml.rels><?xml version="1.0" encoding="UTF-8" standalone="yes"?>
<Relationships xmlns="http://schemas.openxmlformats.org/package/2006/relationships"><Relationship Id="rId2" Type="http://schemas.openxmlformats.org/officeDocument/2006/relationships/image" Target="../media/image96.png"/><Relationship Id="rId1" Type="http://schemas.openxmlformats.org/officeDocument/2006/relationships/slideLayout" Target="../slideLayouts/slideLayout7.xml"/></Relationships>
</file>

<file path=ppt/slides/_rels/slide136.xml.rels><?xml version="1.0" encoding="UTF-8" standalone="yes"?>
<Relationships xmlns="http://schemas.openxmlformats.org/package/2006/relationships"><Relationship Id="rId2" Type="http://schemas.openxmlformats.org/officeDocument/2006/relationships/image" Target="../media/image97.png"/><Relationship Id="rId1" Type="http://schemas.openxmlformats.org/officeDocument/2006/relationships/slideLayout" Target="../slideLayouts/slideLayout7.xml"/></Relationships>
</file>

<file path=ppt/slides/_rels/slide137.xml.rels><?xml version="1.0" encoding="UTF-8" standalone="yes"?>
<Relationships xmlns="http://schemas.openxmlformats.org/package/2006/relationships"><Relationship Id="rId2" Type="http://schemas.openxmlformats.org/officeDocument/2006/relationships/image" Target="../media/image98.png"/><Relationship Id="rId1" Type="http://schemas.openxmlformats.org/officeDocument/2006/relationships/slideLayout" Target="../slideLayouts/slideLayout7.xml"/></Relationships>
</file>

<file path=ppt/slides/_rels/slide138.xml.rels><?xml version="1.0" encoding="UTF-8" standalone="yes"?>
<Relationships xmlns="http://schemas.openxmlformats.org/package/2006/relationships"><Relationship Id="rId2" Type="http://schemas.openxmlformats.org/officeDocument/2006/relationships/image" Target="../media/image99.png"/><Relationship Id="rId1" Type="http://schemas.openxmlformats.org/officeDocument/2006/relationships/slideLayout" Target="../slideLayouts/slideLayout7.xml"/></Relationships>
</file>

<file path=ppt/slides/_rels/slide139.xml.rels><?xml version="1.0" encoding="UTF-8" standalone="yes"?>
<Relationships xmlns="http://schemas.openxmlformats.org/package/2006/relationships"><Relationship Id="rId2" Type="http://schemas.openxmlformats.org/officeDocument/2006/relationships/image" Target="../media/image100.png"/><Relationship Id="rId1" Type="http://schemas.openxmlformats.org/officeDocument/2006/relationships/slideLayout" Target="../slideLayouts/slideLayout7.xml"/></Relationships>
</file>

<file path=ppt/slides/_rels/slide140.xml.rels><?xml version="1.0" encoding="UTF-8" standalone="yes"?>
<Relationships xmlns="http://schemas.openxmlformats.org/package/2006/relationships"><Relationship Id="rId2" Type="http://schemas.openxmlformats.org/officeDocument/2006/relationships/image" Target="../media/image101.png"/><Relationship Id="rId1" Type="http://schemas.openxmlformats.org/officeDocument/2006/relationships/slideLayout" Target="../slideLayouts/slideLayout7.xml"/></Relationships>
</file>

<file path=ppt/slides/_rels/slide14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3.xml.rels><?xml version="1.0" encoding="UTF-8" standalone="yes"?>
<Relationships xmlns="http://schemas.openxmlformats.org/package/2006/relationships"><Relationship Id="rId3" Type="http://schemas.openxmlformats.org/officeDocument/2006/relationships/diagramLayout" Target="../diagrams/layout46.xml"/><Relationship Id="rId2" Type="http://schemas.openxmlformats.org/officeDocument/2006/relationships/diagramData" Target="../diagrams/data46.xml"/><Relationship Id="rId1" Type="http://schemas.openxmlformats.org/officeDocument/2006/relationships/slideLayout" Target="../slideLayouts/slideLayout2.xml"/><Relationship Id="rId6" Type="http://schemas.microsoft.com/office/2007/relationships/diagramDrawing" Target="../diagrams/drawing46.xml"/><Relationship Id="rId5" Type="http://schemas.openxmlformats.org/officeDocument/2006/relationships/diagramColors" Target="../diagrams/colors46.xml"/><Relationship Id="rId4" Type="http://schemas.openxmlformats.org/officeDocument/2006/relationships/diagramQuickStyle" Target="../diagrams/quickStyle46.xml"/></Relationships>
</file>

<file path=ppt/slides/_rels/slide144.xml.rels><?xml version="1.0" encoding="UTF-8" standalone="yes"?>
<Relationships xmlns="http://schemas.openxmlformats.org/package/2006/relationships"><Relationship Id="rId3" Type="http://schemas.openxmlformats.org/officeDocument/2006/relationships/diagramLayout" Target="../diagrams/layout47.xml"/><Relationship Id="rId2" Type="http://schemas.openxmlformats.org/officeDocument/2006/relationships/diagramData" Target="../diagrams/data47.xml"/><Relationship Id="rId1" Type="http://schemas.openxmlformats.org/officeDocument/2006/relationships/slideLayout" Target="../slideLayouts/slideLayout2.xml"/><Relationship Id="rId6" Type="http://schemas.microsoft.com/office/2007/relationships/diagramDrawing" Target="../diagrams/drawing47.xml"/><Relationship Id="rId5" Type="http://schemas.openxmlformats.org/officeDocument/2006/relationships/diagramColors" Target="../diagrams/colors47.xml"/><Relationship Id="rId4" Type="http://schemas.openxmlformats.org/officeDocument/2006/relationships/diagramQuickStyle" Target="../diagrams/quickStyle47.xml"/></Relationships>
</file>

<file path=ppt/slides/_rels/slide145.xml.rels><?xml version="1.0" encoding="UTF-8" standalone="yes"?>
<Relationships xmlns="http://schemas.openxmlformats.org/package/2006/relationships"><Relationship Id="rId3" Type="http://schemas.openxmlformats.org/officeDocument/2006/relationships/diagramLayout" Target="../diagrams/layout48.xml"/><Relationship Id="rId2" Type="http://schemas.openxmlformats.org/officeDocument/2006/relationships/diagramData" Target="../diagrams/data48.xml"/><Relationship Id="rId1" Type="http://schemas.openxmlformats.org/officeDocument/2006/relationships/slideLayout" Target="../slideLayouts/slideLayout2.xml"/><Relationship Id="rId6" Type="http://schemas.microsoft.com/office/2007/relationships/diagramDrawing" Target="../diagrams/drawing48.xml"/><Relationship Id="rId5" Type="http://schemas.openxmlformats.org/officeDocument/2006/relationships/diagramColors" Target="../diagrams/colors48.xml"/><Relationship Id="rId4" Type="http://schemas.openxmlformats.org/officeDocument/2006/relationships/diagramQuickStyle" Target="../diagrams/quickStyle48.xml"/></Relationships>
</file>

<file path=ppt/slides/_rels/slide146.xml.rels><?xml version="1.0" encoding="UTF-8" standalone="yes"?>
<Relationships xmlns="http://schemas.openxmlformats.org/package/2006/relationships"><Relationship Id="rId3" Type="http://schemas.openxmlformats.org/officeDocument/2006/relationships/diagramLayout" Target="../diagrams/layout49.xml"/><Relationship Id="rId2" Type="http://schemas.openxmlformats.org/officeDocument/2006/relationships/diagramData" Target="../diagrams/data49.xml"/><Relationship Id="rId1" Type="http://schemas.openxmlformats.org/officeDocument/2006/relationships/slideLayout" Target="../slideLayouts/slideLayout2.xml"/><Relationship Id="rId6" Type="http://schemas.microsoft.com/office/2007/relationships/diagramDrawing" Target="../diagrams/drawing49.xml"/><Relationship Id="rId5" Type="http://schemas.openxmlformats.org/officeDocument/2006/relationships/diagramColors" Target="../diagrams/colors49.xml"/><Relationship Id="rId4" Type="http://schemas.openxmlformats.org/officeDocument/2006/relationships/diagramQuickStyle" Target="../diagrams/quickStyle49.xml"/></Relationships>
</file>

<file path=ppt/slides/_rels/slide1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8.xml.rels><?xml version="1.0" encoding="UTF-8" standalone="yes"?>
<Relationships xmlns="http://schemas.openxmlformats.org/package/2006/relationships"><Relationship Id="rId3" Type="http://schemas.openxmlformats.org/officeDocument/2006/relationships/diagramLayout" Target="../diagrams/layout50.xml"/><Relationship Id="rId2" Type="http://schemas.openxmlformats.org/officeDocument/2006/relationships/diagramData" Target="../diagrams/data50.xml"/><Relationship Id="rId1" Type="http://schemas.openxmlformats.org/officeDocument/2006/relationships/slideLayout" Target="../slideLayouts/slideLayout2.xml"/><Relationship Id="rId6" Type="http://schemas.microsoft.com/office/2007/relationships/diagramDrawing" Target="../diagrams/drawing50.xml"/><Relationship Id="rId5" Type="http://schemas.openxmlformats.org/officeDocument/2006/relationships/diagramColors" Target="../diagrams/colors50.xml"/><Relationship Id="rId4" Type="http://schemas.openxmlformats.org/officeDocument/2006/relationships/diagramQuickStyle" Target="../diagrams/quickStyle50.xml"/></Relationships>
</file>

<file path=ppt/slides/_rels/slide149.xml.rels><?xml version="1.0" encoding="UTF-8" standalone="yes"?>
<Relationships xmlns="http://schemas.openxmlformats.org/package/2006/relationships"><Relationship Id="rId3" Type="http://schemas.openxmlformats.org/officeDocument/2006/relationships/diagramLayout" Target="../diagrams/layout51.xml"/><Relationship Id="rId2" Type="http://schemas.openxmlformats.org/officeDocument/2006/relationships/diagramData" Target="../diagrams/data51.xml"/><Relationship Id="rId1" Type="http://schemas.openxmlformats.org/officeDocument/2006/relationships/slideLayout" Target="../slideLayouts/slideLayout2.xml"/><Relationship Id="rId6" Type="http://schemas.microsoft.com/office/2007/relationships/diagramDrawing" Target="../diagrams/drawing51.xml"/><Relationship Id="rId5" Type="http://schemas.openxmlformats.org/officeDocument/2006/relationships/diagramColors" Target="../diagrams/colors51.xml"/><Relationship Id="rId4" Type="http://schemas.openxmlformats.org/officeDocument/2006/relationships/diagramQuickStyle" Target="../diagrams/quickStyle51.xml"/></Relationships>
</file>

<file path=ppt/slides/_rels/slide150.xml.rels><?xml version="1.0" encoding="UTF-8" standalone="yes"?>
<Relationships xmlns="http://schemas.openxmlformats.org/package/2006/relationships"><Relationship Id="rId3" Type="http://schemas.openxmlformats.org/officeDocument/2006/relationships/diagramLayout" Target="../diagrams/layout52.xml"/><Relationship Id="rId2" Type="http://schemas.openxmlformats.org/officeDocument/2006/relationships/diagramData" Target="../diagrams/data52.xml"/><Relationship Id="rId1" Type="http://schemas.openxmlformats.org/officeDocument/2006/relationships/slideLayout" Target="../slideLayouts/slideLayout2.xml"/><Relationship Id="rId6" Type="http://schemas.microsoft.com/office/2007/relationships/diagramDrawing" Target="../diagrams/drawing52.xml"/><Relationship Id="rId5" Type="http://schemas.openxmlformats.org/officeDocument/2006/relationships/diagramColors" Target="../diagrams/colors52.xml"/><Relationship Id="rId4" Type="http://schemas.openxmlformats.org/officeDocument/2006/relationships/diagramQuickStyle" Target="../diagrams/quickStyle52.xml"/></Relationships>
</file>

<file path=ppt/slides/_rels/slide151.xml.rels><?xml version="1.0" encoding="UTF-8" standalone="yes"?>
<Relationships xmlns="http://schemas.openxmlformats.org/package/2006/relationships"><Relationship Id="rId3" Type="http://schemas.openxmlformats.org/officeDocument/2006/relationships/diagramLayout" Target="../diagrams/layout53.xml"/><Relationship Id="rId2" Type="http://schemas.openxmlformats.org/officeDocument/2006/relationships/diagramData" Target="../diagrams/data53.xml"/><Relationship Id="rId1" Type="http://schemas.openxmlformats.org/officeDocument/2006/relationships/slideLayout" Target="../slideLayouts/slideLayout2.xml"/><Relationship Id="rId6" Type="http://schemas.microsoft.com/office/2007/relationships/diagramDrawing" Target="../diagrams/drawing53.xml"/><Relationship Id="rId5" Type="http://schemas.openxmlformats.org/officeDocument/2006/relationships/diagramColors" Target="../diagrams/colors53.xml"/><Relationship Id="rId4" Type="http://schemas.openxmlformats.org/officeDocument/2006/relationships/diagramQuickStyle" Target="../diagrams/quickStyle53.xml"/></Relationships>
</file>

<file path=ppt/slides/_rels/slide152.xml.rels><?xml version="1.0" encoding="UTF-8" standalone="yes"?>
<Relationships xmlns="http://schemas.openxmlformats.org/package/2006/relationships"><Relationship Id="rId2" Type="http://schemas.openxmlformats.org/officeDocument/2006/relationships/image" Target="../media/image111.png"/><Relationship Id="rId1" Type="http://schemas.openxmlformats.org/officeDocument/2006/relationships/slideLayout" Target="../slideLayouts/slideLayout7.xml"/></Relationships>
</file>

<file path=ppt/slides/_rels/slide153.xml.rels><?xml version="1.0" encoding="UTF-8" standalone="yes"?>
<Relationships xmlns="http://schemas.openxmlformats.org/package/2006/relationships"><Relationship Id="rId2" Type="http://schemas.openxmlformats.org/officeDocument/2006/relationships/image" Target="../media/image112.png"/><Relationship Id="rId1" Type="http://schemas.openxmlformats.org/officeDocument/2006/relationships/slideLayout" Target="../slideLayouts/slideLayout7.xml"/></Relationships>
</file>

<file path=ppt/slides/_rels/slide154.xml.rels><?xml version="1.0" encoding="UTF-8" standalone="yes"?>
<Relationships xmlns="http://schemas.openxmlformats.org/package/2006/relationships"><Relationship Id="rId3" Type="http://schemas.openxmlformats.org/officeDocument/2006/relationships/diagramLayout" Target="../diagrams/layout54.xml"/><Relationship Id="rId2" Type="http://schemas.openxmlformats.org/officeDocument/2006/relationships/diagramData" Target="../diagrams/data54.xml"/><Relationship Id="rId1" Type="http://schemas.openxmlformats.org/officeDocument/2006/relationships/slideLayout" Target="../slideLayouts/slideLayout2.xml"/><Relationship Id="rId6" Type="http://schemas.microsoft.com/office/2007/relationships/diagramDrawing" Target="../diagrams/drawing54.xml"/><Relationship Id="rId5" Type="http://schemas.openxmlformats.org/officeDocument/2006/relationships/diagramColors" Target="../diagrams/colors54.xml"/><Relationship Id="rId4" Type="http://schemas.openxmlformats.org/officeDocument/2006/relationships/diagramQuickStyle" Target="../diagrams/quickStyle54.xml"/></Relationships>
</file>

<file path=ppt/slides/_rels/slide155.xml.rels><?xml version="1.0" encoding="UTF-8" standalone="yes"?>
<Relationships xmlns="http://schemas.openxmlformats.org/package/2006/relationships"><Relationship Id="rId3" Type="http://schemas.openxmlformats.org/officeDocument/2006/relationships/diagramLayout" Target="../diagrams/layout55.xml"/><Relationship Id="rId2" Type="http://schemas.openxmlformats.org/officeDocument/2006/relationships/diagramData" Target="../diagrams/data55.xml"/><Relationship Id="rId1" Type="http://schemas.openxmlformats.org/officeDocument/2006/relationships/slideLayout" Target="../slideLayouts/slideLayout2.xml"/><Relationship Id="rId6" Type="http://schemas.microsoft.com/office/2007/relationships/diagramDrawing" Target="../diagrams/drawing55.xml"/><Relationship Id="rId5" Type="http://schemas.openxmlformats.org/officeDocument/2006/relationships/diagramColors" Target="../diagrams/colors55.xml"/><Relationship Id="rId4" Type="http://schemas.openxmlformats.org/officeDocument/2006/relationships/diagramQuickStyle" Target="../diagrams/quickStyle55.xml"/></Relationships>
</file>

<file path=ppt/slides/_rels/slide156.xml.rels><?xml version="1.0" encoding="UTF-8" standalone="yes"?>
<Relationships xmlns="http://schemas.openxmlformats.org/package/2006/relationships"><Relationship Id="rId2" Type="http://schemas.openxmlformats.org/officeDocument/2006/relationships/image" Target="../media/image113.png"/><Relationship Id="rId1" Type="http://schemas.openxmlformats.org/officeDocument/2006/relationships/slideLayout" Target="../slideLayouts/slideLayout7.xml"/></Relationships>
</file>

<file path=ppt/slides/_rels/slide157.xml.rels><?xml version="1.0" encoding="UTF-8" standalone="yes"?>
<Relationships xmlns="http://schemas.openxmlformats.org/package/2006/relationships"><Relationship Id="rId2" Type="http://schemas.openxmlformats.org/officeDocument/2006/relationships/image" Target="../media/image114.png"/><Relationship Id="rId1" Type="http://schemas.openxmlformats.org/officeDocument/2006/relationships/slideLayout" Target="../slideLayouts/slideLayout7.xml"/></Relationships>
</file>

<file path=ppt/slides/_rels/slide158.xml.rels><?xml version="1.0" encoding="UTF-8" standalone="yes"?>
<Relationships xmlns="http://schemas.openxmlformats.org/package/2006/relationships"><Relationship Id="rId3" Type="http://schemas.openxmlformats.org/officeDocument/2006/relationships/diagramLayout" Target="../diagrams/layout56.xml"/><Relationship Id="rId2" Type="http://schemas.openxmlformats.org/officeDocument/2006/relationships/diagramData" Target="../diagrams/data56.xml"/><Relationship Id="rId1" Type="http://schemas.openxmlformats.org/officeDocument/2006/relationships/slideLayout" Target="../slideLayouts/slideLayout2.xml"/><Relationship Id="rId6" Type="http://schemas.microsoft.com/office/2007/relationships/diagramDrawing" Target="../diagrams/drawing56.xml"/><Relationship Id="rId5" Type="http://schemas.openxmlformats.org/officeDocument/2006/relationships/diagramColors" Target="../diagrams/colors56.xml"/><Relationship Id="rId4" Type="http://schemas.openxmlformats.org/officeDocument/2006/relationships/diagramQuickStyle" Target="../diagrams/quickStyle56.xml"/></Relationships>
</file>

<file path=ppt/slides/_rels/slide159.xml.rels><?xml version="1.0" encoding="UTF-8" standalone="yes"?>
<Relationships xmlns="http://schemas.openxmlformats.org/package/2006/relationships"><Relationship Id="rId2" Type="http://schemas.openxmlformats.org/officeDocument/2006/relationships/image" Target="../media/image115.png"/><Relationship Id="rId1" Type="http://schemas.openxmlformats.org/officeDocument/2006/relationships/slideLayout" Target="../slideLayouts/slideLayout12.xml"/></Relationships>
</file>

<file path=ppt/slides/_rels/slide160.xml.rels><?xml version="1.0" encoding="UTF-8" standalone="yes"?>
<Relationships xmlns="http://schemas.openxmlformats.org/package/2006/relationships"><Relationship Id="rId2" Type="http://schemas.openxmlformats.org/officeDocument/2006/relationships/image" Target="../media/image116.png"/><Relationship Id="rId1" Type="http://schemas.openxmlformats.org/officeDocument/2006/relationships/slideLayout" Target="../slideLayouts/slideLayout7.xml"/></Relationships>
</file>

<file path=ppt/slides/_rels/slide161.xml.rels><?xml version="1.0" encoding="UTF-8" standalone="yes"?>
<Relationships xmlns="http://schemas.openxmlformats.org/package/2006/relationships"><Relationship Id="rId2" Type="http://schemas.openxmlformats.org/officeDocument/2006/relationships/image" Target="../media/image117.png"/><Relationship Id="rId1" Type="http://schemas.openxmlformats.org/officeDocument/2006/relationships/slideLayout" Target="../slideLayouts/slideLayout7.xml"/></Relationships>
</file>

<file path=ppt/slides/_rels/slide162.xml.rels><?xml version="1.0" encoding="UTF-8" standalone="yes"?>
<Relationships xmlns="http://schemas.openxmlformats.org/package/2006/relationships"><Relationship Id="rId2" Type="http://schemas.openxmlformats.org/officeDocument/2006/relationships/image" Target="../media/image118.png"/><Relationship Id="rId1" Type="http://schemas.openxmlformats.org/officeDocument/2006/relationships/slideLayout" Target="../slideLayouts/slideLayout7.xml"/></Relationships>
</file>

<file path=ppt/slides/_rels/slide163.xml.rels><?xml version="1.0" encoding="UTF-8" standalone="yes"?>
<Relationships xmlns="http://schemas.openxmlformats.org/package/2006/relationships"><Relationship Id="rId3" Type="http://schemas.openxmlformats.org/officeDocument/2006/relationships/diagramLayout" Target="../diagrams/layout57.xml"/><Relationship Id="rId2" Type="http://schemas.openxmlformats.org/officeDocument/2006/relationships/diagramData" Target="../diagrams/data57.xml"/><Relationship Id="rId1" Type="http://schemas.openxmlformats.org/officeDocument/2006/relationships/slideLayout" Target="../slideLayouts/slideLayout2.xml"/><Relationship Id="rId6" Type="http://schemas.microsoft.com/office/2007/relationships/diagramDrawing" Target="../diagrams/drawing57.xml"/><Relationship Id="rId5" Type="http://schemas.openxmlformats.org/officeDocument/2006/relationships/diagramColors" Target="../diagrams/colors57.xml"/><Relationship Id="rId4" Type="http://schemas.openxmlformats.org/officeDocument/2006/relationships/diagramQuickStyle" Target="../diagrams/quickStyle5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0C011708-7D19-41EB-BF08-3E2FB5F729AC}"/>
              </a:ext>
            </a:extLst>
          </p:cNvPr>
          <p:cNvPicPr>
            <a:picLocks noChangeAspect="1"/>
          </p:cNvPicPr>
          <p:nvPr/>
        </p:nvPicPr>
        <p:blipFill rotWithShape="1">
          <a:blip r:embed="rId2"/>
          <a:srcRect t="15730"/>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4797" y="1661699"/>
            <a:ext cx="3703320" cy="94997"/>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5983" y="1812471"/>
            <a:ext cx="3702134" cy="3383831"/>
          </a:xfrm>
          <a:prstGeom prst="rect">
            <a:avLst/>
          </a:prstGeom>
          <a:solidFill>
            <a:schemeClr val="bg1">
              <a:alpha val="97000"/>
            </a:schemeClr>
          </a:solidFill>
          <a:ln w="6350" cmpd="sng">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C946311D-D7D2-4645-BEF6-9E4F7494FE00}"/>
              </a:ext>
            </a:extLst>
          </p:cNvPr>
          <p:cNvSpPr>
            <a:spLocks noGrp="1"/>
          </p:cNvSpPr>
          <p:nvPr>
            <p:ph type="ctrTitle"/>
          </p:nvPr>
        </p:nvSpPr>
        <p:spPr>
          <a:xfrm>
            <a:off x="7889065" y="2324906"/>
            <a:ext cx="3403426" cy="1588698"/>
          </a:xfrm>
        </p:spPr>
        <p:txBody>
          <a:bodyPr>
            <a:normAutofit fontScale="90000"/>
          </a:bodyPr>
          <a:lstStyle/>
          <a:p>
            <a:r>
              <a:rPr lang="en-US" dirty="0"/>
              <a:t>Critical Perspectives on Management</a:t>
            </a:r>
            <a:endParaRPr lang="en-US" dirty="0">
              <a:solidFill>
                <a:schemeClr val="tx1"/>
              </a:solidFill>
            </a:endParaRPr>
          </a:p>
        </p:txBody>
      </p:sp>
      <p:sp>
        <p:nvSpPr>
          <p:cNvPr id="3" name="Subtitle 2">
            <a:extLst>
              <a:ext uri="{FF2B5EF4-FFF2-40B4-BE49-F238E27FC236}">
                <a16:creationId xmlns:a16="http://schemas.microsoft.com/office/drawing/2014/main" id="{E57C1301-A93F-774B-A595-CC68F53D4DBC}"/>
              </a:ext>
            </a:extLst>
          </p:cNvPr>
          <p:cNvSpPr>
            <a:spLocks noGrp="1"/>
          </p:cNvSpPr>
          <p:nvPr>
            <p:ph type="subTitle" idx="1"/>
          </p:nvPr>
        </p:nvSpPr>
        <p:spPr>
          <a:xfrm>
            <a:off x="7889065" y="3945249"/>
            <a:ext cx="3403426" cy="738820"/>
          </a:xfrm>
        </p:spPr>
        <p:txBody>
          <a:bodyPr>
            <a:normAutofit/>
          </a:bodyPr>
          <a:lstStyle/>
          <a:p>
            <a:r>
              <a:rPr lang="en-US" dirty="0"/>
              <a:t>Dr Caroline Jawad 2020</a:t>
            </a:r>
          </a:p>
          <a:p>
            <a:r>
              <a:rPr lang="en-US" dirty="0"/>
              <a:t>Assignment 2</a:t>
            </a:r>
          </a:p>
        </p:txBody>
      </p:sp>
    </p:spTree>
    <p:extLst>
      <p:ext uri="{BB962C8B-B14F-4D97-AF65-F5344CB8AC3E}">
        <p14:creationId xmlns:p14="http://schemas.microsoft.com/office/powerpoint/2010/main" val="18211666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Assignment 2</a:t>
            </a:r>
          </a:p>
        </p:txBody>
      </p:sp>
      <p:sp>
        <p:nvSpPr>
          <p:cNvPr id="3" name="Content Placeholder 2"/>
          <p:cNvSpPr>
            <a:spLocks noGrp="1"/>
          </p:cNvSpPr>
          <p:nvPr>
            <p:ph idx="1"/>
          </p:nvPr>
        </p:nvSpPr>
        <p:spPr/>
        <p:txBody>
          <a:bodyPr/>
          <a:lstStyle/>
          <a:p>
            <a:r>
              <a:rPr lang="en-GB" dirty="0"/>
              <a:t>1.‘CSR is about how companies make profits. Not about how they spend them’ (</a:t>
            </a:r>
            <a:r>
              <a:rPr lang="en-GB" dirty="0" err="1"/>
              <a:t>Beschorner</a:t>
            </a:r>
            <a:r>
              <a:rPr lang="en-GB" dirty="0"/>
              <a:t>, 2012).  You are required to critically evaluate how CSR models can relate to social media sites. You are required to analyse the CSR engagement of social media companies and establish their responsibilities.   </a:t>
            </a:r>
          </a:p>
          <a:p>
            <a:r>
              <a:rPr lang="en-GB" dirty="0"/>
              <a:t>2.Choose a case of interest. Negotiate with your tutor asap, a focus for your analysis, thereafter derive a logical set of recommendations, which could improve ethical performance. 50%</a:t>
            </a:r>
          </a:p>
          <a:p>
            <a:r>
              <a:rPr lang="en-GB" dirty="0"/>
              <a:t>2500 words</a:t>
            </a:r>
          </a:p>
          <a:p>
            <a:endParaRPr lang="en-GB" dirty="0"/>
          </a:p>
        </p:txBody>
      </p:sp>
    </p:spTree>
    <p:extLst>
      <p:ext uri="{BB962C8B-B14F-4D97-AF65-F5344CB8AC3E}">
        <p14:creationId xmlns:p14="http://schemas.microsoft.com/office/powerpoint/2010/main" val="18183442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46228" y="1037967"/>
            <a:ext cx="3054091" cy="4709131"/>
          </a:xfrm>
        </p:spPr>
        <p:txBody>
          <a:bodyPr anchor="ctr">
            <a:normAutofit/>
          </a:bodyPr>
          <a:lstStyle/>
          <a:p>
            <a:r>
              <a:rPr lang="en-GB">
                <a:solidFill>
                  <a:schemeClr val="bg1">
                    <a:lumMod val="85000"/>
                    <a:lumOff val="15000"/>
                  </a:schemeClr>
                </a:solidFill>
              </a:rPr>
              <a:t>Your focus</a:t>
            </a:r>
          </a:p>
        </p:txBody>
      </p:sp>
      <p:sp>
        <p:nvSpPr>
          <p:cNvPr id="12" name="Rectangle 11">
            <a:extLst>
              <a:ext uri="{FF2B5EF4-FFF2-40B4-BE49-F238E27FC236}">
                <a16:creationId xmlns:a16="http://schemas.microsoft.com/office/drawing/2014/main" id="{2987D6F4-EC95-4EF1-A8AD-4B70386CE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F5F792DF-9D0A-4DB6-9A9E-7312F5A7E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7498080"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7BC7EA7B-802E-41F4-8926-C4475287A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723898"/>
            <a:ext cx="7498616" cy="5676901"/>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7901D735-04E2-4AC3-A0E0-4A478A388800}"/>
              </a:ext>
            </a:extLst>
          </p:cNvPr>
          <p:cNvGraphicFramePr>
            <a:graphicFrameLocks noGrp="1"/>
          </p:cNvGraphicFramePr>
          <p:nvPr>
            <p:ph idx="1"/>
            <p:extLst>
              <p:ext uri="{D42A27DB-BD31-4B8C-83A1-F6EECF244321}">
                <p14:modId xmlns:p14="http://schemas.microsoft.com/office/powerpoint/2010/main" val="2365008423"/>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66483328"/>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CF4EB5C-ED25-4675-8255-2F5B12CFFC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9514EC6E-A557-42A2-BCDC-3ABFFC5E5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905482C9-EB42-4BFE-95BF-7FD661F076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7539E646-A625-4A26-86ED-BD90EDD329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8E019540-1104-4B12-9F83-45F5867418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C474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A31B42-89F5-F844-BA9F-7BCA6D67F16C}"/>
              </a:ext>
            </a:extLst>
          </p:cNvPr>
          <p:cNvSpPr>
            <a:spLocks noGrp="1"/>
          </p:cNvSpPr>
          <p:nvPr>
            <p:ph type="title"/>
          </p:nvPr>
        </p:nvSpPr>
        <p:spPr>
          <a:xfrm>
            <a:off x="783771" y="1066800"/>
            <a:ext cx="5727760" cy="4724400"/>
          </a:xfrm>
        </p:spPr>
        <p:txBody>
          <a:bodyPr vert="horz" lIns="91440" tIns="45720" rIns="91440" bIns="45720" rtlCol="0" anchor="ctr">
            <a:normAutofit/>
          </a:bodyPr>
          <a:lstStyle/>
          <a:p>
            <a:pPr algn="r"/>
            <a:r>
              <a:rPr lang="en-US" sz="6600" b="0" kern="1200" cap="all">
                <a:solidFill>
                  <a:srgbClr val="FFFFFF">
                    <a:alpha val="90000"/>
                  </a:srgbClr>
                </a:solidFill>
                <a:latin typeface="+mj-lt"/>
                <a:ea typeface="+mj-ea"/>
                <a:cs typeface="+mj-cs"/>
              </a:rPr>
              <a:t>Video</a:t>
            </a:r>
          </a:p>
        </p:txBody>
      </p:sp>
      <p:sp>
        <p:nvSpPr>
          <p:cNvPr id="3" name="Content Placeholder 2">
            <a:extLst>
              <a:ext uri="{FF2B5EF4-FFF2-40B4-BE49-F238E27FC236}">
                <a16:creationId xmlns:a16="http://schemas.microsoft.com/office/drawing/2014/main" id="{D8FF7653-9544-3F4F-83F3-41D3057179AA}"/>
              </a:ext>
            </a:extLst>
          </p:cNvPr>
          <p:cNvSpPr>
            <a:spLocks noGrp="1"/>
          </p:cNvSpPr>
          <p:nvPr>
            <p:ph idx="1"/>
          </p:nvPr>
        </p:nvSpPr>
        <p:spPr>
          <a:xfrm>
            <a:off x="7534655" y="1066800"/>
            <a:ext cx="3405015" cy="4724400"/>
          </a:xfrm>
          <a:ln w="57150">
            <a:noFill/>
          </a:ln>
        </p:spPr>
        <p:txBody>
          <a:bodyPr vert="horz" lIns="91440" tIns="45720" rIns="91440" bIns="45720" rtlCol="0" anchor="ctr">
            <a:normAutofit/>
          </a:bodyPr>
          <a:lstStyle/>
          <a:p>
            <a:pPr marL="0" indent="0">
              <a:buNone/>
            </a:pPr>
            <a:r>
              <a:rPr lang="en-US" sz="2800" cap="all" dirty="0">
                <a:solidFill>
                  <a:srgbClr val="FFFFFF"/>
                </a:solidFill>
              </a:rPr>
              <a:t>https://</a:t>
            </a:r>
            <a:r>
              <a:rPr lang="en-US" sz="2800" cap="all" dirty="0" err="1">
                <a:solidFill>
                  <a:srgbClr val="FFFFFF"/>
                </a:solidFill>
              </a:rPr>
              <a:t>www.youtube.com</a:t>
            </a:r>
            <a:r>
              <a:rPr lang="en-US" sz="2800" cap="all" dirty="0">
                <a:solidFill>
                  <a:srgbClr val="FFFFFF"/>
                </a:solidFill>
              </a:rPr>
              <a:t>/</a:t>
            </a:r>
            <a:r>
              <a:rPr lang="en-US" sz="2800" cap="all" dirty="0" err="1">
                <a:solidFill>
                  <a:srgbClr val="FFFFFF"/>
                </a:solidFill>
              </a:rPr>
              <a:t>watch?v</a:t>
            </a:r>
            <a:r>
              <a:rPr lang="en-US" sz="2800" cap="all" dirty="0">
                <a:solidFill>
                  <a:srgbClr val="FFFFFF"/>
                </a:solidFill>
              </a:rPr>
              <a:t>=E0NkGtNU_9w</a:t>
            </a:r>
          </a:p>
        </p:txBody>
      </p:sp>
      <p:sp>
        <p:nvSpPr>
          <p:cNvPr id="18" name="Rectangle 17">
            <a:extLst>
              <a:ext uri="{FF2B5EF4-FFF2-40B4-BE49-F238E27FC236}">
                <a16:creationId xmlns:a16="http://schemas.microsoft.com/office/drawing/2014/main" id="{3580CFD6-E44A-486A-9E73-D8D948F78A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5171433" y="3396996"/>
            <a:ext cx="3703320" cy="6400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2708453"/>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8" name="Rectangle 7">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81192" y="1073231"/>
            <a:ext cx="3219127" cy="4711539"/>
          </a:xfrm>
        </p:spPr>
        <p:txBody>
          <a:bodyPr anchor="ctr">
            <a:normAutofit/>
          </a:bodyPr>
          <a:lstStyle/>
          <a:p>
            <a:r>
              <a:rPr lang="en-GB">
                <a:solidFill>
                  <a:schemeClr val="bg1">
                    <a:lumMod val="85000"/>
                    <a:lumOff val="15000"/>
                  </a:schemeClr>
                </a:solidFill>
              </a:rPr>
              <a:t>Social responsibility</a:t>
            </a:r>
          </a:p>
        </p:txBody>
      </p:sp>
      <p:sp>
        <p:nvSpPr>
          <p:cNvPr id="19" name="Rectangle 9">
            <a:extLst>
              <a:ext uri="{FF2B5EF4-FFF2-40B4-BE49-F238E27FC236}">
                <a16:creationId xmlns:a16="http://schemas.microsoft.com/office/drawing/2014/main" id="{DFEE959E-BF10-4204-9556-D1707088D4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11">
            <a:extLst>
              <a:ext uri="{FF2B5EF4-FFF2-40B4-BE49-F238E27FC236}">
                <a16:creationId xmlns:a16="http://schemas.microsoft.com/office/drawing/2014/main" id="{DDD17B6A-CB37-4005-9681-A20AFCDC78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13">
            <a:extLst>
              <a:ext uri="{FF2B5EF4-FFF2-40B4-BE49-F238E27FC236}">
                <a16:creationId xmlns:a16="http://schemas.microsoft.com/office/drawing/2014/main" id="{3B7BBDE9-DAED-40B0-A640-503C918D1C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15">
            <a:extLst>
              <a:ext uri="{FF2B5EF4-FFF2-40B4-BE49-F238E27FC236}">
                <a16:creationId xmlns:a16="http://schemas.microsoft.com/office/drawing/2014/main" id="{7BC7EA7B-802E-41F4-8926-C4475287A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601200"/>
            <a:ext cx="7498616" cy="579959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p:cNvSpPr>
            <a:spLocks noGrp="1"/>
          </p:cNvSpPr>
          <p:nvPr>
            <p:ph idx="1"/>
          </p:nvPr>
        </p:nvSpPr>
        <p:spPr>
          <a:xfrm>
            <a:off x="4702629" y="1073231"/>
            <a:ext cx="6541841" cy="4711539"/>
          </a:xfrm>
        </p:spPr>
        <p:txBody>
          <a:bodyPr>
            <a:normAutofit/>
          </a:bodyPr>
          <a:lstStyle/>
          <a:p>
            <a:r>
              <a:rPr lang="en-GB">
                <a:solidFill>
                  <a:srgbClr val="FFFFFF"/>
                </a:solidFill>
              </a:rPr>
              <a:t>Every organisation has a responsibility to act in a manner that is beneficial to society and not solely to the organisation (Jawad, 2016).</a:t>
            </a:r>
          </a:p>
        </p:txBody>
      </p:sp>
    </p:spTree>
    <p:extLst>
      <p:ext uri="{BB962C8B-B14F-4D97-AF65-F5344CB8AC3E}">
        <p14:creationId xmlns:p14="http://schemas.microsoft.com/office/powerpoint/2010/main" val="3424641503"/>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7">
            <a:extLst>
              <a:ext uri="{FF2B5EF4-FFF2-40B4-BE49-F238E27FC236}">
                <a16:creationId xmlns:a16="http://schemas.microsoft.com/office/drawing/2014/main" id="{F858DF7D-C2D0-4B03-A7A0-2F06B789E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9">
            <a:extLst>
              <a:ext uri="{FF2B5EF4-FFF2-40B4-BE49-F238E27FC236}">
                <a16:creationId xmlns:a16="http://schemas.microsoft.com/office/drawing/2014/main" id="{1B26B711-3121-40B0-8377-A64F3DC00C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11">
            <a:extLst>
              <a:ext uri="{FF2B5EF4-FFF2-40B4-BE49-F238E27FC236}">
                <a16:creationId xmlns:a16="http://schemas.microsoft.com/office/drawing/2014/main" id="{645C4D3D-ABBA-4B4E-93E5-01E343719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98DDD5E5-0097-4C6C-B266-5732EDA96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8952EF87-C74F-4D3F-9CAD-EEA1733C9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C32E48EF-C396-904B-84EA-9C6EC57FC328}"/>
              </a:ext>
            </a:extLst>
          </p:cNvPr>
          <p:cNvSpPr>
            <a:spLocks noGrp="1"/>
          </p:cNvSpPr>
          <p:nvPr>
            <p:ph type="title"/>
          </p:nvPr>
        </p:nvSpPr>
        <p:spPr>
          <a:xfrm>
            <a:off x="771148" y="1037967"/>
            <a:ext cx="3054091" cy="4709131"/>
          </a:xfrm>
        </p:spPr>
        <p:txBody>
          <a:bodyPr anchor="ctr">
            <a:normAutofit/>
          </a:bodyPr>
          <a:lstStyle/>
          <a:p>
            <a:r>
              <a:rPr lang="en-GB">
                <a:solidFill>
                  <a:srgbClr val="FFFEFF"/>
                </a:solidFill>
              </a:rPr>
              <a:t>SOME WORDS SOCIAL MEDIA IS IN DIRECT</a:t>
            </a:r>
            <a:br>
              <a:rPr lang="en-GB">
                <a:solidFill>
                  <a:srgbClr val="FFFEFF"/>
                </a:solidFill>
              </a:rPr>
            </a:br>
            <a:r>
              <a:rPr lang="en-GB">
                <a:solidFill>
                  <a:srgbClr val="FFFEFF"/>
                </a:solidFill>
              </a:rPr>
              <a:t>CONFLICT WITH</a:t>
            </a:r>
            <a:br>
              <a:rPr lang="en-US">
                <a:solidFill>
                  <a:srgbClr val="FFFEFF"/>
                </a:solidFill>
              </a:rPr>
            </a:br>
            <a:endParaRPr lang="en-US">
              <a:solidFill>
                <a:srgbClr val="FFFEFF"/>
              </a:solidFill>
            </a:endParaRPr>
          </a:p>
        </p:txBody>
      </p:sp>
      <p:sp>
        <p:nvSpPr>
          <p:cNvPr id="3" name="Content Placeholder 2">
            <a:extLst>
              <a:ext uri="{FF2B5EF4-FFF2-40B4-BE49-F238E27FC236}">
                <a16:creationId xmlns:a16="http://schemas.microsoft.com/office/drawing/2014/main" id="{CB27D54C-26EB-E941-9BE3-EA6EFC9BA68E}"/>
              </a:ext>
            </a:extLst>
          </p:cNvPr>
          <p:cNvSpPr>
            <a:spLocks noGrp="1"/>
          </p:cNvSpPr>
          <p:nvPr>
            <p:ph idx="1"/>
          </p:nvPr>
        </p:nvSpPr>
        <p:spPr>
          <a:xfrm>
            <a:off x="4534935" y="1037968"/>
            <a:ext cx="6725899" cy="4820832"/>
          </a:xfrm>
        </p:spPr>
        <p:txBody>
          <a:bodyPr>
            <a:normAutofit/>
          </a:bodyPr>
          <a:lstStyle/>
          <a:p>
            <a:r>
              <a:rPr lang="en-GB"/>
              <a:t>POWER CONCENTRATION</a:t>
            </a:r>
          </a:p>
          <a:p>
            <a:r>
              <a:rPr lang="en-GB"/>
              <a:t>ABSOLUTE CONTROL</a:t>
            </a:r>
          </a:p>
          <a:p>
            <a:r>
              <a:rPr lang="en-GB"/>
              <a:t>LACK OF TRANSPARENCY</a:t>
            </a:r>
            <a:endParaRPr lang="en-GB" dirty="0"/>
          </a:p>
        </p:txBody>
      </p:sp>
    </p:spTree>
    <p:extLst>
      <p:ext uri="{BB962C8B-B14F-4D97-AF65-F5344CB8AC3E}">
        <p14:creationId xmlns:p14="http://schemas.microsoft.com/office/powerpoint/2010/main" val="15364589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910015B9-6046-41B8-83BD-71778D2F97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53908232-52E2-4794-A6C1-54300FB989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a16="http://schemas.microsoft.com/office/drawing/2014/main" id="{D2B9299F-BED7-44C5-9CC5-E542F9193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16">
            <a:extLst>
              <a:ext uri="{FF2B5EF4-FFF2-40B4-BE49-F238E27FC236}">
                <a16:creationId xmlns:a16="http://schemas.microsoft.com/office/drawing/2014/main" id="{E9DDF273-E040-4765-AD05-872458E137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useBgFill="1">
        <p:nvSpPr>
          <p:cNvPr id="19" name="Rectangle 18">
            <a:extLst>
              <a:ext uri="{FF2B5EF4-FFF2-40B4-BE49-F238E27FC236}">
                <a16:creationId xmlns:a16="http://schemas.microsoft.com/office/drawing/2014/main" id="{D6D7A0BC-0046-4CAA-8E7F-DCAFE511EA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46BBB8-B677-D042-8E01-85C34CB18670}"/>
              </a:ext>
            </a:extLst>
          </p:cNvPr>
          <p:cNvSpPr>
            <a:spLocks noGrp="1"/>
          </p:cNvSpPr>
          <p:nvPr>
            <p:ph type="title"/>
          </p:nvPr>
        </p:nvSpPr>
        <p:spPr>
          <a:xfrm>
            <a:off x="581191" y="1020431"/>
            <a:ext cx="10993549" cy="1475013"/>
          </a:xfrm>
        </p:spPr>
        <p:txBody>
          <a:bodyPr vert="horz" lIns="91440" tIns="45720" rIns="91440" bIns="45720" rtlCol="0" anchor="b">
            <a:normAutofit/>
          </a:bodyPr>
          <a:lstStyle/>
          <a:p>
            <a:pPr>
              <a:lnSpc>
                <a:spcPct val="90000"/>
              </a:lnSpc>
            </a:pPr>
            <a:r>
              <a:rPr lang="en-US" sz="2500" spc="-100"/>
              <a:t>Cambridge Analytica at the centre of a huge Facebook data breach, has come under scrutiny for its role in interfering with democratic processes, meddling in Brexit Referendum and Donald Trump’s election.</a:t>
            </a:r>
          </a:p>
        </p:txBody>
      </p:sp>
      <p:sp>
        <p:nvSpPr>
          <p:cNvPr id="21" name="Rectangle 20">
            <a:extLst>
              <a:ext uri="{FF2B5EF4-FFF2-40B4-BE49-F238E27FC236}">
                <a16:creationId xmlns:a16="http://schemas.microsoft.com/office/drawing/2014/main" id="{E7C6334F-6411-41EC-AD7D-179EDD8B5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2">
            <a:extLst>
              <a:ext uri="{FF2B5EF4-FFF2-40B4-BE49-F238E27FC236}">
                <a16:creationId xmlns:a16="http://schemas.microsoft.com/office/drawing/2014/main" id="{E6B02CEE-3AF8-4349-9B3E-8970E6DF62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4">
            <a:extLst>
              <a:ext uri="{FF2B5EF4-FFF2-40B4-BE49-F238E27FC236}">
                <a16:creationId xmlns:a16="http://schemas.microsoft.com/office/drawing/2014/main" id="{AAA01CF0-3FB5-44EB-B7DE-F2E86374C2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pic>
        <p:nvPicPr>
          <p:cNvPr id="6" name="Picture 5">
            <a:extLst>
              <a:ext uri="{FF2B5EF4-FFF2-40B4-BE49-F238E27FC236}">
                <a16:creationId xmlns:a16="http://schemas.microsoft.com/office/drawing/2014/main" id="{71EDE137-0B01-5C47-98AA-69A8231F4BE4}"/>
              </a:ext>
            </a:extLst>
          </p:cNvPr>
          <p:cNvPicPr>
            <a:picLocks noChangeAspect="1"/>
          </p:cNvPicPr>
          <p:nvPr/>
        </p:nvPicPr>
        <p:blipFill rotWithShape="1">
          <a:blip r:embed="rId2"/>
          <a:srcRect l="7989"/>
          <a:stretch/>
        </p:blipFill>
        <p:spPr>
          <a:xfrm>
            <a:off x="755139" y="3081867"/>
            <a:ext cx="4873588" cy="3310466"/>
          </a:xfrm>
          <a:prstGeom prst="rect">
            <a:avLst/>
          </a:prstGeom>
        </p:spPr>
      </p:pic>
      <p:pic>
        <p:nvPicPr>
          <p:cNvPr id="4" name="Content Placeholder 3">
            <a:extLst>
              <a:ext uri="{FF2B5EF4-FFF2-40B4-BE49-F238E27FC236}">
                <a16:creationId xmlns:a16="http://schemas.microsoft.com/office/drawing/2014/main" id="{D036279D-972C-F649-B918-453A0F7A8E81}"/>
              </a:ext>
            </a:extLst>
          </p:cNvPr>
          <p:cNvPicPr>
            <a:picLocks noGrp="1" noChangeAspect="1"/>
          </p:cNvPicPr>
          <p:nvPr>
            <p:ph idx="1"/>
          </p:nvPr>
        </p:nvPicPr>
        <p:blipFill rotWithShape="1">
          <a:blip r:embed="rId3"/>
          <a:srcRect l="9157" r="8410" b="3"/>
          <a:stretch/>
        </p:blipFill>
        <p:spPr>
          <a:xfrm>
            <a:off x="6563460" y="3074266"/>
            <a:ext cx="4873214" cy="3310466"/>
          </a:xfrm>
          <a:prstGeom prst="rect">
            <a:avLst/>
          </a:prstGeom>
        </p:spPr>
      </p:pic>
    </p:spTree>
    <p:extLst>
      <p:ext uri="{BB962C8B-B14F-4D97-AF65-F5344CB8AC3E}">
        <p14:creationId xmlns:p14="http://schemas.microsoft.com/office/powerpoint/2010/main" val="41607448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47BC87-EBD5-C14A-B640-DD86F2317453}"/>
              </a:ext>
            </a:extLst>
          </p:cNvPr>
          <p:cNvSpPr>
            <a:spLocks noGrp="1"/>
          </p:cNvSpPr>
          <p:nvPr>
            <p:ph type="title"/>
          </p:nvPr>
        </p:nvSpPr>
        <p:spPr>
          <a:xfrm>
            <a:off x="746228" y="1037967"/>
            <a:ext cx="3054091" cy="4709131"/>
          </a:xfrm>
        </p:spPr>
        <p:txBody>
          <a:bodyPr anchor="ctr">
            <a:normAutofit/>
          </a:bodyPr>
          <a:lstStyle/>
          <a:p>
            <a:r>
              <a:rPr lang="en-GB" sz="1500" b="1">
                <a:solidFill>
                  <a:schemeClr val="bg1">
                    <a:lumMod val="85000"/>
                    <a:lumOff val="15000"/>
                  </a:schemeClr>
                </a:solidFill>
              </a:rPr>
              <a:t>Irresponsible behaviour of social-media corporations</a:t>
            </a:r>
            <a:br>
              <a:rPr lang="en-GB" sz="1500">
                <a:solidFill>
                  <a:schemeClr val="bg1">
                    <a:lumMod val="85000"/>
                    <a:lumOff val="15000"/>
                  </a:schemeClr>
                </a:solidFill>
              </a:rPr>
            </a:br>
            <a:endParaRPr lang="en-US" sz="1500">
              <a:solidFill>
                <a:schemeClr val="bg1">
                  <a:lumMod val="85000"/>
                  <a:lumOff val="15000"/>
                </a:schemeClr>
              </a:solidFill>
            </a:endParaRPr>
          </a:p>
        </p:txBody>
      </p:sp>
      <p:sp>
        <p:nvSpPr>
          <p:cNvPr id="12" name="Rectangle 11">
            <a:extLst>
              <a:ext uri="{FF2B5EF4-FFF2-40B4-BE49-F238E27FC236}">
                <a16:creationId xmlns:a16="http://schemas.microsoft.com/office/drawing/2014/main" id="{2987D6F4-EC95-4EF1-A8AD-4B70386CE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F5F792DF-9D0A-4DB6-9A9E-7312F5A7E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7498080"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7BC7EA7B-802E-41F4-8926-C4475287A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723898"/>
            <a:ext cx="7498616" cy="5676901"/>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78FDAC18-8F26-4D5E-8540-5B37509A5F69}"/>
              </a:ext>
            </a:extLst>
          </p:cNvPr>
          <p:cNvGraphicFramePr>
            <a:graphicFrameLocks noGrp="1"/>
          </p:cNvGraphicFramePr>
          <p:nvPr>
            <p:ph idx="1"/>
            <p:extLst>
              <p:ext uri="{D42A27DB-BD31-4B8C-83A1-F6EECF244321}">
                <p14:modId xmlns:p14="http://schemas.microsoft.com/office/powerpoint/2010/main" val="1152724761"/>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40725186"/>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46228" y="1037967"/>
            <a:ext cx="3054091" cy="4709131"/>
          </a:xfrm>
        </p:spPr>
        <p:txBody>
          <a:bodyPr anchor="ctr">
            <a:normAutofit/>
          </a:bodyPr>
          <a:lstStyle/>
          <a:p>
            <a:r>
              <a:rPr lang="en-GB">
                <a:solidFill>
                  <a:schemeClr val="bg1">
                    <a:lumMod val="85000"/>
                    <a:lumOff val="15000"/>
                  </a:schemeClr>
                </a:solidFill>
              </a:rPr>
              <a:t>Cambridge Analytica </a:t>
            </a:r>
          </a:p>
        </p:txBody>
      </p:sp>
      <p:sp>
        <p:nvSpPr>
          <p:cNvPr id="12" name="Rectangle 11">
            <a:extLst>
              <a:ext uri="{FF2B5EF4-FFF2-40B4-BE49-F238E27FC236}">
                <a16:creationId xmlns:a16="http://schemas.microsoft.com/office/drawing/2014/main" id="{2987D6F4-EC95-4EF1-A8AD-4B70386CE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F5F792DF-9D0A-4DB6-9A9E-7312F5A7E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7498080"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7BC7EA7B-802E-41F4-8926-C4475287A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723898"/>
            <a:ext cx="7498616" cy="5676901"/>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72BCE99C-75C4-4C8C-AF42-77F7E22B3037}"/>
              </a:ext>
            </a:extLst>
          </p:cNvPr>
          <p:cNvGraphicFramePr>
            <a:graphicFrameLocks noGrp="1"/>
          </p:cNvGraphicFramePr>
          <p:nvPr>
            <p:ph idx="1"/>
            <p:extLst>
              <p:ext uri="{D42A27DB-BD31-4B8C-83A1-F6EECF244321}">
                <p14:modId xmlns:p14="http://schemas.microsoft.com/office/powerpoint/2010/main" val="3286034940"/>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22321920"/>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46228" y="1037967"/>
            <a:ext cx="3054091" cy="4709131"/>
          </a:xfrm>
        </p:spPr>
        <p:txBody>
          <a:bodyPr anchor="ctr">
            <a:normAutofit/>
          </a:bodyPr>
          <a:lstStyle/>
          <a:p>
            <a:r>
              <a:rPr lang="en-GB">
                <a:solidFill>
                  <a:schemeClr val="bg1">
                    <a:lumMod val="85000"/>
                    <a:lumOff val="15000"/>
                  </a:schemeClr>
                </a:solidFill>
              </a:rPr>
              <a:t>Continued</a:t>
            </a:r>
          </a:p>
        </p:txBody>
      </p:sp>
      <p:sp>
        <p:nvSpPr>
          <p:cNvPr id="12" name="Rectangle 11">
            <a:extLst>
              <a:ext uri="{FF2B5EF4-FFF2-40B4-BE49-F238E27FC236}">
                <a16:creationId xmlns:a16="http://schemas.microsoft.com/office/drawing/2014/main" id="{2987D6F4-EC95-4EF1-A8AD-4B70386CE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F5F792DF-9D0A-4DB6-9A9E-7312F5A7E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7498080"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7BC7EA7B-802E-41F4-8926-C4475287A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723898"/>
            <a:ext cx="7498616" cy="5676901"/>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2871CA27-7C80-42EA-BED9-C77456C81B23}"/>
              </a:ext>
            </a:extLst>
          </p:cNvPr>
          <p:cNvGraphicFramePr>
            <a:graphicFrameLocks noGrp="1"/>
          </p:cNvGraphicFramePr>
          <p:nvPr>
            <p:ph idx="1"/>
            <p:extLst>
              <p:ext uri="{D42A27DB-BD31-4B8C-83A1-F6EECF244321}">
                <p14:modId xmlns:p14="http://schemas.microsoft.com/office/powerpoint/2010/main" val="2581523221"/>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69766187"/>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1259A422-0023-4292-8200-E080556F30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D94C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2413CA5-4739-4BC9-8BB3-B0A4928D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p:cNvPicPr>
            <a:picLocks noChangeAspect="1"/>
          </p:cNvPicPr>
          <p:nvPr/>
        </p:nvPicPr>
        <p:blipFill>
          <a:blip r:embed="rId2"/>
          <a:stretch>
            <a:fillRect/>
          </a:stretch>
        </p:blipFill>
        <p:spPr>
          <a:xfrm>
            <a:off x="3132667" y="643467"/>
            <a:ext cx="5926666" cy="5571066"/>
          </a:xfrm>
          <a:prstGeom prst="rect">
            <a:avLst/>
          </a:prstGeom>
        </p:spPr>
      </p:pic>
    </p:spTree>
    <p:extLst>
      <p:ext uri="{BB962C8B-B14F-4D97-AF65-F5344CB8AC3E}">
        <p14:creationId xmlns:p14="http://schemas.microsoft.com/office/powerpoint/2010/main" val="28650119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259A422-0023-4292-8200-E080556F30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D94C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2413CA5-4739-4BC9-8BB3-B0A4928D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p:cNvPicPr>
            <a:picLocks noChangeAspect="1"/>
          </p:cNvPicPr>
          <p:nvPr/>
        </p:nvPicPr>
        <p:blipFill>
          <a:blip r:embed="rId2"/>
          <a:stretch>
            <a:fillRect/>
          </a:stretch>
        </p:blipFill>
        <p:spPr>
          <a:xfrm>
            <a:off x="937605" y="643467"/>
            <a:ext cx="10316789" cy="5571066"/>
          </a:xfrm>
          <a:prstGeom prst="rect">
            <a:avLst/>
          </a:prstGeom>
        </p:spPr>
      </p:pic>
    </p:spTree>
    <p:extLst>
      <p:ext uri="{BB962C8B-B14F-4D97-AF65-F5344CB8AC3E}">
        <p14:creationId xmlns:p14="http://schemas.microsoft.com/office/powerpoint/2010/main" val="563437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1259A422-0023-4292-8200-E080556F30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D94C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A2413CA5-4739-4BC9-8BB3-B0A4928D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p:cNvPicPr>
            <a:picLocks noChangeAspect="1"/>
          </p:cNvPicPr>
          <p:nvPr/>
        </p:nvPicPr>
        <p:blipFill>
          <a:blip r:embed="rId2"/>
          <a:stretch>
            <a:fillRect/>
          </a:stretch>
        </p:blipFill>
        <p:spPr>
          <a:xfrm>
            <a:off x="2381956" y="643467"/>
            <a:ext cx="7428087" cy="5571066"/>
          </a:xfrm>
          <a:prstGeom prst="rect">
            <a:avLst/>
          </a:prstGeom>
        </p:spPr>
      </p:pic>
    </p:spTree>
    <p:extLst>
      <p:ext uri="{BB962C8B-B14F-4D97-AF65-F5344CB8AC3E}">
        <p14:creationId xmlns:p14="http://schemas.microsoft.com/office/powerpoint/2010/main" val="28507741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1259A422-0023-4292-8200-E080556F30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D94C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A2413CA5-4739-4BC9-8BB3-B0A4928D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p:cNvPicPr>
            <a:picLocks noChangeAspect="1"/>
          </p:cNvPicPr>
          <p:nvPr/>
        </p:nvPicPr>
        <p:blipFill>
          <a:blip r:embed="rId2"/>
          <a:stretch>
            <a:fillRect/>
          </a:stretch>
        </p:blipFill>
        <p:spPr>
          <a:xfrm>
            <a:off x="937606" y="643467"/>
            <a:ext cx="10316788" cy="5571066"/>
          </a:xfrm>
          <a:prstGeom prst="rect">
            <a:avLst/>
          </a:prstGeom>
        </p:spPr>
      </p:pic>
    </p:spTree>
    <p:extLst>
      <p:ext uri="{BB962C8B-B14F-4D97-AF65-F5344CB8AC3E}">
        <p14:creationId xmlns:p14="http://schemas.microsoft.com/office/powerpoint/2010/main" val="88103888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46228" y="1037967"/>
            <a:ext cx="3054091" cy="4709131"/>
          </a:xfrm>
        </p:spPr>
        <p:txBody>
          <a:bodyPr anchor="ctr">
            <a:normAutofit/>
          </a:bodyPr>
          <a:lstStyle/>
          <a:p>
            <a:r>
              <a:rPr lang="en-GB">
                <a:solidFill>
                  <a:schemeClr val="bg1">
                    <a:lumMod val="85000"/>
                    <a:lumOff val="15000"/>
                  </a:schemeClr>
                </a:solidFill>
              </a:rPr>
              <a:t>San Bernardino shooting</a:t>
            </a:r>
          </a:p>
        </p:txBody>
      </p:sp>
      <p:sp>
        <p:nvSpPr>
          <p:cNvPr id="12" name="Rectangle 11">
            <a:extLst>
              <a:ext uri="{FF2B5EF4-FFF2-40B4-BE49-F238E27FC236}">
                <a16:creationId xmlns:a16="http://schemas.microsoft.com/office/drawing/2014/main" id="{2987D6F4-EC95-4EF1-A8AD-4B70386CE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F5F792DF-9D0A-4DB6-9A9E-7312F5A7E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7498080"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7BC7EA7B-802E-41F4-8926-C4475287A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723898"/>
            <a:ext cx="7498616" cy="5676901"/>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23" name="Content Placeholder 2">
            <a:extLst>
              <a:ext uri="{FF2B5EF4-FFF2-40B4-BE49-F238E27FC236}">
                <a16:creationId xmlns:a16="http://schemas.microsoft.com/office/drawing/2014/main" id="{E8931024-7F4A-494B-A6B2-056336F29C6F}"/>
              </a:ext>
            </a:extLst>
          </p:cNvPr>
          <p:cNvGraphicFramePr>
            <a:graphicFrameLocks noGrp="1"/>
          </p:cNvGraphicFramePr>
          <p:nvPr>
            <p:ph idx="1"/>
            <p:extLst>
              <p:ext uri="{D42A27DB-BD31-4B8C-83A1-F6EECF244321}">
                <p14:modId xmlns:p14="http://schemas.microsoft.com/office/powerpoint/2010/main" val="2622373726"/>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18774455"/>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CF4EB5C-ED25-4675-8255-2F5B12CFFC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9514EC6E-A557-42A2-BCDC-3ABFFC5E5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905482C9-EB42-4BFE-95BF-7FD661F076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7539E646-A625-4A26-86ED-BD90EDD329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8E019540-1104-4B12-9F83-45F5867418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C474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83771" y="1066800"/>
            <a:ext cx="5727760" cy="4724400"/>
          </a:xfrm>
        </p:spPr>
        <p:txBody>
          <a:bodyPr vert="horz" lIns="91440" tIns="45720" rIns="91440" bIns="45720" rtlCol="0" anchor="ctr">
            <a:normAutofit/>
          </a:bodyPr>
          <a:lstStyle/>
          <a:p>
            <a:pPr algn="r"/>
            <a:r>
              <a:rPr lang="en-US" sz="6600" b="0" kern="1200" cap="all">
                <a:solidFill>
                  <a:srgbClr val="FFFFFF">
                    <a:alpha val="90000"/>
                  </a:srgbClr>
                </a:solidFill>
                <a:latin typeface="+mj-lt"/>
                <a:ea typeface="+mj-ea"/>
                <a:cs typeface="+mj-cs"/>
              </a:rPr>
              <a:t>See case study</a:t>
            </a:r>
          </a:p>
        </p:txBody>
      </p:sp>
      <p:sp>
        <p:nvSpPr>
          <p:cNvPr id="3" name="Content Placeholder 2"/>
          <p:cNvSpPr>
            <a:spLocks noGrp="1"/>
          </p:cNvSpPr>
          <p:nvPr>
            <p:ph idx="1"/>
          </p:nvPr>
        </p:nvSpPr>
        <p:spPr>
          <a:xfrm>
            <a:off x="7534655" y="1066800"/>
            <a:ext cx="3405015" cy="4724400"/>
          </a:xfrm>
          <a:ln w="57150">
            <a:noFill/>
          </a:ln>
        </p:spPr>
        <p:txBody>
          <a:bodyPr vert="horz" lIns="91440" tIns="45720" rIns="91440" bIns="45720" rtlCol="0" anchor="ctr">
            <a:normAutofit/>
          </a:bodyPr>
          <a:lstStyle/>
          <a:p>
            <a:pPr marL="0" indent="0">
              <a:buNone/>
            </a:pPr>
            <a:r>
              <a:rPr lang="en-US" sz="2800" cap="all">
                <a:solidFill>
                  <a:srgbClr val="FFFFFF"/>
                </a:solidFill>
              </a:rPr>
              <a:t>The FBI &amp; Apple Security vs. Privacy</a:t>
            </a:r>
          </a:p>
        </p:txBody>
      </p:sp>
      <p:sp>
        <p:nvSpPr>
          <p:cNvPr id="18" name="Rectangle 17">
            <a:extLst>
              <a:ext uri="{FF2B5EF4-FFF2-40B4-BE49-F238E27FC236}">
                <a16:creationId xmlns:a16="http://schemas.microsoft.com/office/drawing/2014/main" id="{3580CFD6-E44A-486A-9E73-D8D948F78A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5171433" y="3396996"/>
            <a:ext cx="3703320" cy="6400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4248382202"/>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4D860777-2EC9-D743-8598-62044ADDE618}"/>
              </a:ext>
            </a:extLst>
          </p:cNvPr>
          <p:cNvSpPr>
            <a:spLocks noGrp="1"/>
          </p:cNvSpPr>
          <p:nvPr>
            <p:ph type="title"/>
          </p:nvPr>
        </p:nvSpPr>
        <p:spPr>
          <a:xfrm>
            <a:off x="581192" y="702156"/>
            <a:ext cx="11029616" cy="1188720"/>
          </a:xfrm>
        </p:spPr>
        <p:txBody>
          <a:bodyPr>
            <a:normAutofit/>
          </a:bodyPr>
          <a:lstStyle/>
          <a:p>
            <a:r>
              <a:rPr lang="en-US"/>
              <a:t>buttons</a:t>
            </a:r>
            <a:endParaRPr lang="en-US" dirty="0"/>
          </a:p>
        </p:txBody>
      </p:sp>
      <p:sp>
        <p:nvSpPr>
          <p:cNvPr id="32" name="Rectangle 21">
            <a:extLst>
              <a:ext uri="{FF2B5EF4-FFF2-40B4-BE49-F238E27FC236}">
                <a16:creationId xmlns:a16="http://schemas.microsoft.com/office/drawing/2014/main" id="{7A4CA679-3546-4E14-8FB8-F57168C37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33" name="Rectangle 23">
            <a:extLst>
              <a:ext uri="{FF2B5EF4-FFF2-40B4-BE49-F238E27FC236}">
                <a16:creationId xmlns:a16="http://schemas.microsoft.com/office/drawing/2014/main" id="{44D16E90-7C64-4C04-A50A-B866A1A92B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4" name="Rectangle 25">
            <a:extLst>
              <a:ext uri="{FF2B5EF4-FFF2-40B4-BE49-F238E27FC236}">
                <a16:creationId xmlns:a16="http://schemas.microsoft.com/office/drawing/2014/main" id="{DBE4DD59-5AA2-46C6-B6A8-9B4C62D198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35" name="Rectangle 27">
            <a:extLst>
              <a:ext uri="{FF2B5EF4-FFF2-40B4-BE49-F238E27FC236}">
                <a16:creationId xmlns:a16="http://schemas.microsoft.com/office/drawing/2014/main" id="{160CE81C-67DC-489E-BFFB-877C80B854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2180496"/>
            <a:ext cx="5404639" cy="4045683"/>
          </a:xfrm>
          <a:prstGeom prst="rect">
            <a:avLst/>
          </a:prstGeom>
          <a:solidFill>
            <a:srgbClr val="FFFFFF">
              <a:alpha val="80000"/>
            </a:srgbClr>
          </a:solidFill>
          <a:ln w="38100">
            <a:solidFill>
              <a:srgbClr val="46535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6">
            <a:extLst>
              <a:ext uri="{FF2B5EF4-FFF2-40B4-BE49-F238E27FC236}">
                <a16:creationId xmlns:a16="http://schemas.microsoft.com/office/drawing/2014/main" id="{6799C51F-70D2-9C48-8550-934E05E91AA6}"/>
              </a:ext>
            </a:extLst>
          </p:cNvPr>
          <p:cNvPicPr>
            <a:picLocks noChangeAspect="1"/>
          </p:cNvPicPr>
          <p:nvPr/>
        </p:nvPicPr>
        <p:blipFill rotWithShape="1">
          <a:blip r:embed="rId2"/>
          <a:srcRect l="8883" r="14310"/>
          <a:stretch/>
        </p:blipFill>
        <p:spPr>
          <a:xfrm>
            <a:off x="611392" y="2347105"/>
            <a:ext cx="5074920" cy="3712464"/>
          </a:xfrm>
          <a:prstGeom prst="rect">
            <a:avLst/>
          </a:prstGeom>
        </p:spPr>
      </p:pic>
      <p:sp>
        <p:nvSpPr>
          <p:cNvPr id="3" name="Content Placeholder 2">
            <a:extLst>
              <a:ext uri="{FF2B5EF4-FFF2-40B4-BE49-F238E27FC236}">
                <a16:creationId xmlns:a16="http://schemas.microsoft.com/office/drawing/2014/main" id="{668C4F9F-E823-D843-AA41-8ED31C51592A}"/>
              </a:ext>
            </a:extLst>
          </p:cNvPr>
          <p:cNvSpPr>
            <a:spLocks noGrp="1"/>
          </p:cNvSpPr>
          <p:nvPr>
            <p:ph idx="1"/>
          </p:nvPr>
        </p:nvSpPr>
        <p:spPr>
          <a:xfrm>
            <a:off x="6340830" y="2340864"/>
            <a:ext cx="5269977" cy="3634486"/>
          </a:xfrm>
        </p:spPr>
        <p:txBody>
          <a:bodyPr>
            <a:normAutofit/>
          </a:bodyPr>
          <a:lstStyle/>
          <a:p>
            <a:pPr>
              <a:lnSpc>
                <a:spcPct val="100000"/>
              </a:lnSpc>
            </a:pPr>
            <a:r>
              <a:rPr lang="en-GB"/>
              <a:t>Introduced in 2009, the ’like’ button enables users to interact with the content present on the platform, Facebook has an unrivalled capability of gathering information about personal preferences and recording every single endorsement of its users. </a:t>
            </a:r>
          </a:p>
          <a:p>
            <a:pPr>
              <a:lnSpc>
                <a:spcPct val="100000"/>
              </a:lnSpc>
            </a:pPr>
            <a:r>
              <a:rPr lang="en-GB"/>
              <a:t>In 2016, Facebook rolled out ‘reaction buttons’  - five new emotions – Love, Angry, Sad, </a:t>
            </a:r>
            <a:r>
              <a:rPr lang="en-GB" err="1"/>
              <a:t>Haha</a:t>
            </a:r>
            <a:r>
              <a:rPr lang="en-GB"/>
              <a:t> and Wow – gives FB greater and more detailed access to users’ personal preferences or feelings. </a:t>
            </a:r>
          </a:p>
          <a:p>
            <a:pPr>
              <a:lnSpc>
                <a:spcPct val="100000"/>
              </a:lnSpc>
            </a:pPr>
            <a:r>
              <a:rPr lang="en-GB"/>
              <a:t>The issue - vast majority of users are unaware this more accurate information may be used to manipulate their own behaviour.</a:t>
            </a:r>
            <a:endParaRPr lang="en-US"/>
          </a:p>
        </p:txBody>
      </p:sp>
    </p:spTree>
    <p:extLst>
      <p:ext uri="{BB962C8B-B14F-4D97-AF65-F5344CB8AC3E}">
        <p14:creationId xmlns:p14="http://schemas.microsoft.com/office/powerpoint/2010/main" val="64941504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CED7894-4F62-4A6C-8DB5-DB5BE08E9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75000"/>
              <a:lumOff val="2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a:extLst>
              <a:ext uri="{FF2B5EF4-FFF2-40B4-BE49-F238E27FC236}">
                <a16:creationId xmlns:a16="http://schemas.microsoft.com/office/drawing/2014/main" id="{E536F3B4-50F6-4C52-8F76-4EB1214719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23F74622-7F2A-FB42-AD96-E8ECAD0834E5}"/>
              </a:ext>
            </a:extLst>
          </p:cNvPr>
          <p:cNvSpPr>
            <a:spLocks noGrp="1"/>
          </p:cNvSpPr>
          <p:nvPr>
            <p:ph idx="1"/>
          </p:nvPr>
        </p:nvSpPr>
        <p:spPr>
          <a:xfrm>
            <a:off x="609906" y="1459142"/>
            <a:ext cx="4204982" cy="4516208"/>
          </a:xfrm>
        </p:spPr>
        <p:txBody>
          <a:bodyPr>
            <a:normAutofit fontScale="92500" lnSpcReduction="20000"/>
          </a:bodyPr>
          <a:lstStyle/>
          <a:p>
            <a:pPr>
              <a:lnSpc>
                <a:spcPct val="100000"/>
              </a:lnSpc>
            </a:pPr>
            <a:r>
              <a:rPr lang="en-GB" sz="1800" dirty="0"/>
              <a:t>This is irresponsible corporate conduct of social-media corporations because the access to this incredibly valuable information has not been accompanied by the adoption of adequate measures to avoid any possible misuse of the platform, and to raise the awareness of users about the risks connected with the use of social media. </a:t>
            </a:r>
          </a:p>
          <a:p>
            <a:pPr>
              <a:lnSpc>
                <a:spcPct val="100000"/>
              </a:lnSpc>
            </a:pPr>
            <a:r>
              <a:rPr lang="en-GB" sz="1800" dirty="0"/>
              <a:t>1. Risks are related to the possible exploitation of such platforms to spread fake news by disinformation operators, who are typically indistinguishable from any other user. </a:t>
            </a:r>
          </a:p>
          <a:p>
            <a:pPr>
              <a:lnSpc>
                <a:spcPct val="100000"/>
              </a:lnSpc>
            </a:pPr>
            <a:r>
              <a:rPr lang="en-GB" sz="1800" dirty="0"/>
              <a:t>2. Risk that third parties may obtain the personal data gathered by social-media companies and use them in improper ways as it occurred in the Cambridge Analytica case.</a:t>
            </a:r>
            <a:endParaRPr lang="en-US" sz="1800" dirty="0"/>
          </a:p>
          <a:p>
            <a:pPr>
              <a:lnSpc>
                <a:spcPct val="100000"/>
              </a:lnSpc>
            </a:pPr>
            <a:endParaRPr lang="en-US" sz="1200" dirty="0"/>
          </a:p>
        </p:txBody>
      </p:sp>
      <p:pic>
        <p:nvPicPr>
          <p:cNvPr id="4" name="Picture 3">
            <a:extLst>
              <a:ext uri="{FF2B5EF4-FFF2-40B4-BE49-F238E27FC236}">
                <a16:creationId xmlns:a16="http://schemas.microsoft.com/office/drawing/2014/main" id="{D0B8C88F-67A5-5747-8520-89702379CF41}"/>
              </a:ext>
            </a:extLst>
          </p:cNvPr>
          <p:cNvPicPr>
            <a:picLocks noChangeAspect="1"/>
          </p:cNvPicPr>
          <p:nvPr/>
        </p:nvPicPr>
        <p:blipFill>
          <a:blip r:embed="rId2"/>
          <a:stretch>
            <a:fillRect/>
          </a:stretch>
        </p:blipFill>
        <p:spPr>
          <a:xfrm>
            <a:off x="5750149" y="1459142"/>
            <a:ext cx="5639419" cy="3147582"/>
          </a:xfrm>
          <a:prstGeom prst="rect">
            <a:avLst/>
          </a:prstGeom>
        </p:spPr>
      </p:pic>
    </p:spTree>
    <p:extLst>
      <p:ext uri="{BB962C8B-B14F-4D97-AF65-F5344CB8AC3E}">
        <p14:creationId xmlns:p14="http://schemas.microsoft.com/office/powerpoint/2010/main" val="214236935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658A2FE-C00E-CC4A-906F-A66D68C65372}"/>
              </a:ext>
            </a:extLst>
          </p:cNvPr>
          <p:cNvPicPr>
            <a:picLocks noChangeAspect="1"/>
          </p:cNvPicPr>
          <p:nvPr/>
        </p:nvPicPr>
        <p:blipFill rotWithShape="1">
          <a:blip r:embed="rId2"/>
          <a:srcRect t="1859" b="22127"/>
          <a:stretch/>
        </p:blipFill>
        <p:spPr>
          <a:xfrm>
            <a:off x="20" y="10"/>
            <a:ext cx="12191980" cy="6857990"/>
          </a:xfrm>
          <a:prstGeom prst="rect">
            <a:avLst/>
          </a:prstGeom>
        </p:spPr>
      </p:pic>
    </p:spTree>
    <p:extLst>
      <p:ext uri="{BB962C8B-B14F-4D97-AF65-F5344CB8AC3E}">
        <p14:creationId xmlns:p14="http://schemas.microsoft.com/office/powerpoint/2010/main" val="28752671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560B02F-08DE-894D-AE42-4BB09F6D6DB4}"/>
              </a:ext>
            </a:extLst>
          </p:cNvPr>
          <p:cNvPicPr>
            <a:picLocks noChangeAspect="1"/>
          </p:cNvPicPr>
          <p:nvPr/>
        </p:nvPicPr>
        <p:blipFill rotWithShape="1">
          <a:blip r:embed="rId2"/>
          <a:srcRect t="13408" b="18410"/>
          <a:stretch/>
        </p:blipFill>
        <p:spPr>
          <a:xfrm>
            <a:off x="20" y="10"/>
            <a:ext cx="12191980" cy="6857990"/>
          </a:xfrm>
          <a:prstGeom prst="rect">
            <a:avLst/>
          </a:prstGeom>
        </p:spPr>
      </p:pic>
    </p:spTree>
    <p:extLst>
      <p:ext uri="{BB962C8B-B14F-4D97-AF65-F5344CB8AC3E}">
        <p14:creationId xmlns:p14="http://schemas.microsoft.com/office/powerpoint/2010/main" val="303431308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C461AE4-6C96-ED43-8E81-A8A2AF653DAB}"/>
              </a:ext>
            </a:extLst>
          </p:cNvPr>
          <p:cNvPicPr>
            <a:picLocks noChangeAspect="1"/>
          </p:cNvPicPr>
          <p:nvPr/>
        </p:nvPicPr>
        <p:blipFill rotWithShape="1">
          <a:blip r:embed="rId2"/>
          <a:srcRect t="4459" b="15184"/>
          <a:stretch/>
        </p:blipFill>
        <p:spPr>
          <a:xfrm>
            <a:off x="20" y="10"/>
            <a:ext cx="12191980" cy="6857990"/>
          </a:xfrm>
          <a:prstGeom prst="rect">
            <a:avLst/>
          </a:prstGeom>
        </p:spPr>
      </p:pic>
    </p:spTree>
    <p:extLst>
      <p:ext uri="{BB962C8B-B14F-4D97-AF65-F5344CB8AC3E}">
        <p14:creationId xmlns:p14="http://schemas.microsoft.com/office/powerpoint/2010/main" val="424707076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F7C61B1-F96A-CC44-AC32-887727025FBB}"/>
              </a:ext>
            </a:extLst>
          </p:cNvPr>
          <p:cNvPicPr>
            <a:picLocks noChangeAspect="1"/>
          </p:cNvPicPr>
          <p:nvPr/>
        </p:nvPicPr>
        <p:blipFill rotWithShape="1">
          <a:blip r:embed="rId2"/>
          <a:srcRect t="1724" b="20690"/>
          <a:stretch/>
        </p:blipFill>
        <p:spPr>
          <a:xfrm>
            <a:off x="20" y="10"/>
            <a:ext cx="12191980" cy="6857990"/>
          </a:xfrm>
          <a:prstGeom prst="rect">
            <a:avLst/>
          </a:prstGeom>
        </p:spPr>
      </p:pic>
    </p:spTree>
    <p:extLst>
      <p:ext uri="{BB962C8B-B14F-4D97-AF65-F5344CB8AC3E}">
        <p14:creationId xmlns:p14="http://schemas.microsoft.com/office/powerpoint/2010/main" val="154434772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B908806-A620-5342-B9BC-ABA1852801DA}"/>
              </a:ext>
            </a:extLst>
          </p:cNvPr>
          <p:cNvPicPr>
            <a:picLocks noChangeAspect="1"/>
          </p:cNvPicPr>
          <p:nvPr/>
        </p:nvPicPr>
        <p:blipFill rotWithShape="1">
          <a:blip r:embed="rId2"/>
          <a:srcRect t="6238" b="16707"/>
          <a:stretch/>
        </p:blipFill>
        <p:spPr>
          <a:xfrm>
            <a:off x="20" y="10"/>
            <a:ext cx="12191980" cy="6857990"/>
          </a:xfrm>
          <a:prstGeom prst="rect">
            <a:avLst/>
          </a:prstGeom>
        </p:spPr>
      </p:pic>
    </p:spTree>
    <p:extLst>
      <p:ext uri="{BB962C8B-B14F-4D97-AF65-F5344CB8AC3E}">
        <p14:creationId xmlns:p14="http://schemas.microsoft.com/office/powerpoint/2010/main" val="195929178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E01EB41-56E4-7F42-A578-D80CBC15686C}"/>
              </a:ext>
            </a:extLst>
          </p:cNvPr>
          <p:cNvPicPr>
            <a:picLocks noChangeAspect="1"/>
          </p:cNvPicPr>
          <p:nvPr/>
        </p:nvPicPr>
        <p:blipFill rotWithShape="1">
          <a:blip r:embed="rId2"/>
          <a:srcRect t="12147" b="9182"/>
          <a:stretch/>
        </p:blipFill>
        <p:spPr>
          <a:xfrm>
            <a:off x="20" y="10"/>
            <a:ext cx="12191980" cy="6857990"/>
          </a:xfrm>
          <a:prstGeom prst="rect">
            <a:avLst/>
          </a:prstGeom>
        </p:spPr>
      </p:pic>
    </p:spTree>
    <p:extLst>
      <p:ext uri="{BB962C8B-B14F-4D97-AF65-F5344CB8AC3E}">
        <p14:creationId xmlns:p14="http://schemas.microsoft.com/office/powerpoint/2010/main" val="74213711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DCF4EB5C-ED25-4675-8255-2F5B12CFFC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9514EC6E-A557-42A2-BCDC-3ABFFC5E5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a:extLst>
              <a:ext uri="{FF2B5EF4-FFF2-40B4-BE49-F238E27FC236}">
                <a16:creationId xmlns:a16="http://schemas.microsoft.com/office/drawing/2014/main" id="{905482C9-EB42-4BFE-95BF-7FD661F076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7539E646-A625-4A26-86ED-BD90EDD329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useBgFill="1">
        <p:nvSpPr>
          <p:cNvPr id="15" name="Rectangle 14">
            <a:extLst>
              <a:ext uri="{FF2B5EF4-FFF2-40B4-BE49-F238E27FC236}">
                <a16:creationId xmlns:a16="http://schemas.microsoft.com/office/drawing/2014/main" id="{9DD60C94-0C9C-47B7-BE88-045235ACCC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5126DC-0FD6-E742-A839-5DE6B17A877F}"/>
              </a:ext>
            </a:extLst>
          </p:cNvPr>
          <p:cNvSpPr>
            <a:spLocks noGrp="1"/>
          </p:cNvSpPr>
          <p:nvPr>
            <p:ph type="title"/>
          </p:nvPr>
        </p:nvSpPr>
        <p:spPr>
          <a:xfrm>
            <a:off x="446533" y="1552397"/>
            <a:ext cx="7231784" cy="3654081"/>
          </a:xfrm>
        </p:spPr>
        <p:txBody>
          <a:bodyPr vert="horz" lIns="91440" tIns="45720" rIns="91440" bIns="45720" rtlCol="0" anchor="ctr">
            <a:normAutofit/>
          </a:bodyPr>
          <a:lstStyle/>
          <a:p>
            <a:r>
              <a:rPr lang="en-US" sz="5400" b="0" kern="1200" cap="all">
                <a:solidFill>
                  <a:schemeClr val="tx2"/>
                </a:solidFill>
                <a:latin typeface="+mj-lt"/>
                <a:ea typeface="+mj-ea"/>
                <a:cs typeface="+mj-cs"/>
              </a:rPr>
              <a:t>Controversies</a:t>
            </a:r>
          </a:p>
        </p:txBody>
      </p:sp>
      <p:sp>
        <p:nvSpPr>
          <p:cNvPr id="17" name="Rectangle 16">
            <a:extLst>
              <a:ext uri="{FF2B5EF4-FFF2-40B4-BE49-F238E27FC236}">
                <a16:creationId xmlns:a16="http://schemas.microsoft.com/office/drawing/2014/main" id="{BFCF7016-AC99-433F-B943-24C3736E06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457200"/>
            <a:ext cx="7579574" cy="643614"/>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18">
            <a:extLst>
              <a:ext uri="{FF2B5EF4-FFF2-40B4-BE49-F238E27FC236}">
                <a16:creationId xmlns:a16="http://schemas.microsoft.com/office/drawing/2014/main" id="{A03737D1-A930-4E3E-9160-3CD4AEC72A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29871" y="453642"/>
            <a:ext cx="3615596" cy="645113"/>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0">
            <a:extLst>
              <a:ext uri="{FF2B5EF4-FFF2-40B4-BE49-F238E27FC236}">
                <a16:creationId xmlns:a16="http://schemas.microsoft.com/office/drawing/2014/main" id="{F71CFF33-010E-4E26-A285-83B1829823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5707627"/>
            <a:ext cx="11293913" cy="64922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48309775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658B6F1-7C45-B64F-90EF-3A12AF0AFB93}"/>
              </a:ext>
            </a:extLst>
          </p:cNvPr>
          <p:cNvPicPr>
            <a:picLocks noChangeAspect="1"/>
          </p:cNvPicPr>
          <p:nvPr/>
        </p:nvPicPr>
        <p:blipFill rotWithShape="1">
          <a:blip r:embed="rId2"/>
          <a:srcRect t="7688" b="8043"/>
          <a:stretch/>
        </p:blipFill>
        <p:spPr>
          <a:xfrm>
            <a:off x="20" y="10"/>
            <a:ext cx="12191980" cy="6857990"/>
          </a:xfrm>
          <a:prstGeom prst="rect">
            <a:avLst/>
          </a:prstGeom>
        </p:spPr>
      </p:pic>
    </p:spTree>
    <p:extLst>
      <p:ext uri="{BB962C8B-B14F-4D97-AF65-F5344CB8AC3E}">
        <p14:creationId xmlns:p14="http://schemas.microsoft.com/office/powerpoint/2010/main" val="380743206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E2852671-8EB6-4EAF-8AF8-65CF3FD66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useBgFill="1">
        <p:nvSpPr>
          <p:cNvPr id="16" name="Rectangle 15">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8" name="Group 17">
            <a:extLst>
              <a:ext uri="{FF2B5EF4-FFF2-40B4-BE49-F238E27FC236}">
                <a16:creationId xmlns:a16="http://schemas.microsoft.com/office/drawing/2014/main" id="{79394E1F-0B5F-497D-B2A6-8383A2A548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3"/>
            <a:chOff x="438068" y="457200"/>
            <a:chExt cx="3703320" cy="5935133"/>
          </a:xfrm>
        </p:grpSpPr>
        <p:sp>
          <p:nvSpPr>
            <p:cNvPr id="19" name="Rectangle 18">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sp>
        <p:sp>
          <p:nvSpPr>
            <p:cNvPr id="20" name="Rectangle 19">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grpSp>
      <p:sp>
        <p:nvSpPr>
          <p:cNvPr id="3" name="Title 2">
            <a:extLst>
              <a:ext uri="{FF2B5EF4-FFF2-40B4-BE49-F238E27FC236}">
                <a16:creationId xmlns:a16="http://schemas.microsoft.com/office/drawing/2014/main" id="{D49DE833-A8A5-A74E-BAC7-F81F1DD35D46}"/>
              </a:ext>
            </a:extLst>
          </p:cNvPr>
          <p:cNvSpPr>
            <a:spLocks noGrp="1"/>
          </p:cNvSpPr>
          <p:nvPr>
            <p:ph type="title"/>
          </p:nvPr>
        </p:nvSpPr>
        <p:spPr>
          <a:xfrm>
            <a:off x="584200" y="1524001"/>
            <a:ext cx="3412067" cy="3478384"/>
          </a:xfrm>
        </p:spPr>
        <p:txBody>
          <a:bodyPr vert="horz" lIns="91440" tIns="45720" rIns="91440" bIns="45720" rtlCol="0" anchor="b">
            <a:normAutofit/>
          </a:bodyPr>
          <a:lstStyle/>
          <a:p>
            <a:r>
              <a:rPr lang="en-US" sz="3600" spc="-100">
                <a:solidFill>
                  <a:srgbClr val="FFFFFF"/>
                </a:solidFill>
              </a:rPr>
              <a:t>If you were …</a:t>
            </a:r>
            <a:br>
              <a:rPr lang="en-US" sz="3600" spc="-100">
                <a:solidFill>
                  <a:srgbClr val="FFFFFF"/>
                </a:solidFill>
              </a:rPr>
            </a:br>
            <a:r>
              <a:rPr lang="en-US" sz="3600" spc="-100">
                <a:solidFill>
                  <a:srgbClr val="FFFFFF"/>
                </a:solidFill>
              </a:rPr>
              <a:t>Someone who “likes” patriotism</a:t>
            </a:r>
            <a:br>
              <a:rPr lang="en-US" sz="3600" spc="-100">
                <a:solidFill>
                  <a:srgbClr val="FFFFFF"/>
                </a:solidFill>
              </a:rPr>
            </a:br>
            <a:endParaRPr lang="en-US" sz="3600" spc="-100">
              <a:solidFill>
                <a:srgbClr val="FFFFFF"/>
              </a:solidFill>
            </a:endParaRPr>
          </a:p>
        </p:txBody>
      </p:sp>
      <p:pic>
        <p:nvPicPr>
          <p:cNvPr id="2" name="Picture 1">
            <a:extLst>
              <a:ext uri="{FF2B5EF4-FFF2-40B4-BE49-F238E27FC236}">
                <a16:creationId xmlns:a16="http://schemas.microsoft.com/office/drawing/2014/main" id="{2F12C739-6BDE-354C-9079-349BB05DB517}"/>
              </a:ext>
            </a:extLst>
          </p:cNvPr>
          <p:cNvPicPr>
            <a:picLocks noChangeAspect="1"/>
          </p:cNvPicPr>
          <p:nvPr/>
        </p:nvPicPr>
        <p:blipFill>
          <a:blip r:embed="rId2"/>
          <a:stretch>
            <a:fillRect/>
          </a:stretch>
        </p:blipFill>
        <p:spPr>
          <a:xfrm>
            <a:off x="6041178" y="618067"/>
            <a:ext cx="4212613" cy="5598157"/>
          </a:xfrm>
          <a:prstGeom prst="rect">
            <a:avLst/>
          </a:prstGeom>
        </p:spPr>
      </p:pic>
    </p:spTree>
    <p:extLst>
      <p:ext uri="{BB962C8B-B14F-4D97-AF65-F5344CB8AC3E}">
        <p14:creationId xmlns:p14="http://schemas.microsoft.com/office/powerpoint/2010/main" val="217167026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a16="http://schemas.microsoft.com/office/drawing/2014/main" id="{E2852671-8EB6-4EAF-8AF8-65CF3FD66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useBgFill="1">
        <p:nvSpPr>
          <p:cNvPr id="17" name="Rectangle 16">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9" name="Group 18">
            <a:extLst>
              <a:ext uri="{FF2B5EF4-FFF2-40B4-BE49-F238E27FC236}">
                <a16:creationId xmlns:a16="http://schemas.microsoft.com/office/drawing/2014/main" id="{79394E1F-0B5F-497D-B2A6-8383A2A548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3"/>
            <a:chOff x="438068" y="457200"/>
            <a:chExt cx="3703320" cy="5935133"/>
          </a:xfrm>
        </p:grpSpPr>
        <p:sp>
          <p:nvSpPr>
            <p:cNvPr id="20" name="Rectangle 19">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sp>
        <p:sp>
          <p:nvSpPr>
            <p:cNvPr id="21" name="Rectangle 20">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96FBC9F1-A7E9-A94F-A336-C73FBE79F3E9}"/>
              </a:ext>
            </a:extLst>
          </p:cNvPr>
          <p:cNvSpPr>
            <a:spLocks noGrp="1"/>
          </p:cNvSpPr>
          <p:nvPr>
            <p:ph type="title"/>
          </p:nvPr>
        </p:nvSpPr>
        <p:spPr>
          <a:xfrm>
            <a:off x="584200" y="1524001"/>
            <a:ext cx="3412067" cy="3478384"/>
          </a:xfrm>
        </p:spPr>
        <p:txBody>
          <a:bodyPr vert="horz" lIns="91440" tIns="45720" rIns="91440" bIns="45720" rtlCol="0" anchor="b">
            <a:normAutofit/>
          </a:bodyPr>
          <a:lstStyle/>
          <a:p>
            <a:pPr>
              <a:lnSpc>
                <a:spcPct val="90000"/>
              </a:lnSpc>
            </a:pPr>
            <a:r>
              <a:rPr lang="en-US" sz="3300" spc="-100">
                <a:solidFill>
                  <a:srgbClr val="FFFFFF"/>
                </a:solidFill>
              </a:rPr>
              <a:t>If you were …</a:t>
            </a:r>
            <a:br>
              <a:rPr lang="en-US" sz="3300" spc="-100">
                <a:solidFill>
                  <a:srgbClr val="FFFFFF"/>
                </a:solidFill>
              </a:rPr>
            </a:br>
            <a:r>
              <a:rPr lang="en-US" sz="3300" spc="-100">
                <a:solidFill>
                  <a:srgbClr val="FFFFFF"/>
                </a:solidFill>
              </a:rPr>
              <a:t>A Bernie Sanders supporter</a:t>
            </a:r>
            <a:br>
              <a:rPr lang="en-US" sz="3300" spc="-100">
                <a:solidFill>
                  <a:srgbClr val="FFFFFF"/>
                </a:solidFill>
              </a:rPr>
            </a:br>
            <a:br>
              <a:rPr lang="en-US" sz="3300" spc="-100">
                <a:solidFill>
                  <a:srgbClr val="FFFFFF"/>
                </a:solidFill>
              </a:rPr>
            </a:br>
            <a:br>
              <a:rPr lang="en-US" sz="3300" spc="-100">
                <a:solidFill>
                  <a:srgbClr val="FFFFFF"/>
                </a:solidFill>
              </a:rPr>
            </a:br>
            <a:endParaRPr lang="en-US" sz="3300" spc="-100">
              <a:solidFill>
                <a:srgbClr val="FFFFFF"/>
              </a:solidFill>
            </a:endParaRPr>
          </a:p>
        </p:txBody>
      </p:sp>
      <p:pic>
        <p:nvPicPr>
          <p:cNvPr id="4" name="Content Placeholder 3">
            <a:extLst>
              <a:ext uri="{FF2B5EF4-FFF2-40B4-BE49-F238E27FC236}">
                <a16:creationId xmlns:a16="http://schemas.microsoft.com/office/drawing/2014/main" id="{E4CAC94D-61D0-5A4E-8E95-A2191F3572D5}"/>
              </a:ext>
            </a:extLst>
          </p:cNvPr>
          <p:cNvPicPr>
            <a:picLocks noGrp="1" noChangeAspect="1"/>
          </p:cNvPicPr>
          <p:nvPr>
            <p:ph idx="1"/>
          </p:nvPr>
        </p:nvPicPr>
        <p:blipFill>
          <a:blip r:embed="rId2"/>
          <a:stretch>
            <a:fillRect/>
          </a:stretch>
        </p:blipFill>
        <p:spPr>
          <a:xfrm>
            <a:off x="5824250" y="618067"/>
            <a:ext cx="4646470" cy="5598157"/>
          </a:xfrm>
          <a:prstGeom prst="rect">
            <a:avLst/>
          </a:prstGeom>
        </p:spPr>
      </p:pic>
    </p:spTree>
    <p:extLst>
      <p:ext uri="{BB962C8B-B14F-4D97-AF65-F5344CB8AC3E}">
        <p14:creationId xmlns:p14="http://schemas.microsoft.com/office/powerpoint/2010/main" val="392993226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a16="http://schemas.microsoft.com/office/drawing/2014/main" id="{E2852671-8EB6-4EAF-8AF8-65CF3FD66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useBgFill="1">
        <p:nvSpPr>
          <p:cNvPr id="17" name="Rectangle 16">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9" name="Group 18">
            <a:extLst>
              <a:ext uri="{FF2B5EF4-FFF2-40B4-BE49-F238E27FC236}">
                <a16:creationId xmlns:a16="http://schemas.microsoft.com/office/drawing/2014/main" id="{79394E1F-0B5F-497D-B2A6-8383A2A548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3"/>
            <a:chOff x="438068" y="457200"/>
            <a:chExt cx="3703320" cy="5935133"/>
          </a:xfrm>
        </p:grpSpPr>
        <p:sp>
          <p:nvSpPr>
            <p:cNvPr id="20" name="Rectangle 19">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sp>
        <p:sp>
          <p:nvSpPr>
            <p:cNvPr id="21" name="Rectangle 20">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EAA04148-D5C3-CE4A-A75D-250D8EED3EB9}"/>
              </a:ext>
            </a:extLst>
          </p:cNvPr>
          <p:cNvSpPr>
            <a:spLocks noGrp="1"/>
          </p:cNvSpPr>
          <p:nvPr>
            <p:ph type="title"/>
          </p:nvPr>
        </p:nvSpPr>
        <p:spPr>
          <a:xfrm>
            <a:off x="584200" y="1524001"/>
            <a:ext cx="3412067" cy="3478384"/>
          </a:xfrm>
        </p:spPr>
        <p:txBody>
          <a:bodyPr vert="horz" lIns="91440" tIns="45720" rIns="91440" bIns="45720" rtlCol="0" anchor="b">
            <a:normAutofit/>
          </a:bodyPr>
          <a:lstStyle/>
          <a:p>
            <a:r>
              <a:rPr lang="en-US" sz="3600" spc="-100">
                <a:solidFill>
                  <a:srgbClr val="FFFFFF"/>
                </a:solidFill>
              </a:rPr>
              <a:t>If you were …</a:t>
            </a:r>
            <a:br>
              <a:rPr lang="en-US" sz="3600" spc="-100">
                <a:solidFill>
                  <a:srgbClr val="FFFFFF"/>
                </a:solidFill>
              </a:rPr>
            </a:br>
            <a:r>
              <a:rPr lang="en-US" sz="3600" spc="-100">
                <a:solidFill>
                  <a:srgbClr val="FFFFFF"/>
                </a:solidFill>
              </a:rPr>
              <a:t>A Texan</a:t>
            </a:r>
            <a:br>
              <a:rPr lang="en-US" sz="3600" spc="-100">
                <a:solidFill>
                  <a:srgbClr val="FFFFFF"/>
                </a:solidFill>
              </a:rPr>
            </a:br>
            <a:endParaRPr lang="en-US" sz="3600" spc="-100">
              <a:solidFill>
                <a:srgbClr val="FFFFFF"/>
              </a:solidFill>
            </a:endParaRPr>
          </a:p>
        </p:txBody>
      </p:sp>
      <p:pic>
        <p:nvPicPr>
          <p:cNvPr id="4" name="Content Placeholder 3">
            <a:extLst>
              <a:ext uri="{FF2B5EF4-FFF2-40B4-BE49-F238E27FC236}">
                <a16:creationId xmlns:a16="http://schemas.microsoft.com/office/drawing/2014/main" id="{E84FF66F-F5E5-5C49-93BE-7EA3DDBB65E2}"/>
              </a:ext>
            </a:extLst>
          </p:cNvPr>
          <p:cNvPicPr>
            <a:picLocks noGrp="1" noChangeAspect="1"/>
          </p:cNvPicPr>
          <p:nvPr>
            <p:ph idx="1"/>
          </p:nvPr>
        </p:nvPicPr>
        <p:blipFill>
          <a:blip r:embed="rId2"/>
          <a:stretch>
            <a:fillRect/>
          </a:stretch>
        </p:blipFill>
        <p:spPr>
          <a:xfrm>
            <a:off x="5845243" y="618067"/>
            <a:ext cx="4604484" cy="5598157"/>
          </a:xfrm>
          <a:prstGeom prst="rect">
            <a:avLst/>
          </a:prstGeom>
        </p:spPr>
      </p:pic>
    </p:spTree>
    <p:extLst>
      <p:ext uri="{BB962C8B-B14F-4D97-AF65-F5344CB8AC3E}">
        <p14:creationId xmlns:p14="http://schemas.microsoft.com/office/powerpoint/2010/main" val="246680948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a16="http://schemas.microsoft.com/office/drawing/2014/main" id="{C0524398-BFB4-4C4A-8317-83B8729F9B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16">
            <a:extLst>
              <a:ext uri="{FF2B5EF4-FFF2-40B4-BE49-F238E27FC236}">
                <a16:creationId xmlns:a16="http://schemas.microsoft.com/office/drawing/2014/main" id="{E08D4B6A-8113-4DFB-B82E-B60CAC8E0A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19" name="Rectangle 18">
            <a:extLst>
              <a:ext uri="{FF2B5EF4-FFF2-40B4-BE49-F238E27FC236}">
                <a16:creationId xmlns:a16="http://schemas.microsoft.com/office/drawing/2014/main" id="{9822E561-F97C-4CBB-A9A6-A6BF6317B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498662F4-4D3C-554E-A720-A4F840D3BCFA}"/>
              </a:ext>
            </a:extLst>
          </p:cNvPr>
          <p:cNvSpPr>
            <a:spLocks noGrp="1"/>
          </p:cNvSpPr>
          <p:nvPr>
            <p:ph type="title"/>
          </p:nvPr>
        </p:nvSpPr>
        <p:spPr>
          <a:xfrm>
            <a:off x="638620" y="863695"/>
            <a:ext cx="3511233" cy="3779995"/>
          </a:xfrm>
        </p:spPr>
        <p:txBody>
          <a:bodyPr vert="horz" lIns="91440" tIns="45720" rIns="91440" bIns="45720" rtlCol="0" anchor="ctr">
            <a:normAutofit/>
          </a:bodyPr>
          <a:lstStyle/>
          <a:p>
            <a:r>
              <a:rPr lang="en-US" sz="3600">
                <a:solidFill>
                  <a:srgbClr val="FFFFFF"/>
                </a:solidFill>
              </a:rPr>
              <a:t>If you were …</a:t>
            </a:r>
            <a:br>
              <a:rPr lang="en-US" sz="3600">
                <a:solidFill>
                  <a:srgbClr val="FFFFFF"/>
                </a:solidFill>
              </a:rPr>
            </a:br>
            <a:r>
              <a:rPr lang="en-US" sz="3600">
                <a:solidFill>
                  <a:srgbClr val="FFFFFF"/>
                </a:solidFill>
              </a:rPr>
              <a:t>A person in Ferguson, Mo.</a:t>
            </a:r>
            <a:br>
              <a:rPr lang="en-US" sz="3600">
                <a:solidFill>
                  <a:srgbClr val="FFFFFF"/>
                </a:solidFill>
              </a:rPr>
            </a:br>
            <a:endParaRPr lang="en-US" sz="3600">
              <a:solidFill>
                <a:srgbClr val="FFFFFF"/>
              </a:solidFill>
            </a:endParaRPr>
          </a:p>
        </p:txBody>
      </p:sp>
      <p:sp>
        <p:nvSpPr>
          <p:cNvPr id="21" name="Rectangle 20">
            <a:extLst>
              <a:ext uri="{FF2B5EF4-FFF2-40B4-BE49-F238E27FC236}">
                <a16:creationId xmlns:a16="http://schemas.microsoft.com/office/drawing/2014/main" id="{B01B0E58-A5C8-4CDA-A2E0-35DF94E59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pic>
        <p:nvPicPr>
          <p:cNvPr id="4" name="Content Placeholder 3">
            <a:extLst>
              <a:ext uri="{FF2B5EF4-FFF2-40B4-BE49-F238E27FC236}">
                <a16:creationId xmlns:a16="http://schemas.microsoft.com/office/drawing/2014/main" id="{A28564F2-9BDB-DF49-93BA-D36A5F6EE1B3}"/>
              </a:ext>
            </a:extLst>
          </p:cNvPr>
          <p:cNvPicPr>
            <a:picLocks noGrp="1" noChangeAspect="1"/>
          </p:cNvPicPr>
          <p:nvPr>
            <p:ph idx="1"/>
          </p:nvPr>
        </p:nvPicPr>
        <p:blipFill rotWithShape="1">
          <a:blip r:embed="rId2"/>
          <a:srcRect r="8415" b="-1"/>
          <a:stretch/>
        </p:blipFill>
        <p:spPr>
          <a:xfrm>
            <a:off x="4654295" y="457200"/>
            <a:ext cx="7086151" cy="5899650"/>
          </a:xfrm>
          <a:prstGeom prst="rect">
            <a:avLst/>
          </a:prstGeom>
        </p:spPr>
      </p:pic>
    </p:spTree>
    <p:extLst>
      <p:ext uri="{BB962C8B-B14F-4D97-AF65-F5344CB8AC3E}">
        <p14:creationId xmlns:p14="http://schemas.microsoft.com/office/powerpoint/2010/main" val="2867370033"/>
      </p:ext>
    </p:extLst>
  </p:cSld>
  <p:clrMapOvr>
    <a:overrideClrMapping bg1="dk1" tx1="lt1" bg2="dk2" tx2="lt2" accent1="accent1" accent2="accent2" accent3="accent3" accent4="accent4" accent5="accent5" accent6="accent6" hlink="hlink" folHlink="folHlink"/>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58DF7D-C2D0-4B03-A7A0-2F06B789E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B26B711-3121-40B0-8377-A64F3DC00C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645C4D3D-ABBA-4B4E-93E5-01E343719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98DDD5E5-0097-4C6C-B266-5732EDA96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8952EF87-C74F-4D3F-9CAD-EEA1733C9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3C572186-F325-6546-BD58-9869493D3AF4}"/>
              </a:ext>
            </a:extLst>
          </p:cNvPr>
          <p:cNvSpPr>
            <a:spLocks noGrp="1"/>
          </p:cNvSpPr>
          <p:nvPr>
            <p:ph type="title"/>
          </p:nvPr>
        </p:nvSpPr>
        <p:spPr>
          <a:xfrm>
            <a:off x="771148" y="1037967"/>
            <a:ext cx="3054091" cy="4709131"/>
          </a:xfrm>
        </p:spPr>
        <p:txBody>
          <a:bodyPr anchor="ctr">
            <a:normAutofit/>
          </a:bodyPr>
          <a:lstStyle/>
          <a:p>
            <a:r>
              <a:rPr lang="en-US">
                <a:solidFill>
                  <a:srgbClr val="FFFEFF"/>
                </a:solidFill>
              </a:rPr>
              <a:t>Continued</a:t>
            </a:r>
          </a:p>
        </p:txBody>
      </p:sp>
      <p:sp>
        <p:nvSpPr>
          <p:cNvPr id="3" name="Content Placeholder 2">
            <a:extLst>
              <a:ext uri="{FF2B5EF4-FFF2-40B4-BE49-F238E27FC236}">
                <a16:creationId xmlns:a16="http://schemas.microsoft.com/office/drawing/2014/main" id="{F57C1A5E-4CBA-0B44-839D-4AFD953359DD}"/>
              </a:ext>
            </a:extLst>
          </p:cNvPr>
          <p:cNvSpPr>
            <a:spLocks noGrp="1"/>
          </p:cNvSpPr>
          <p:nvPr>
            <p:ph idx="1"/>
          </p:nvPr>
        </p:nvSpPr>
        <p:spPr>
          <a:xfrm>
            <a:off x="4534935" y="1037968"/>
            <a:ext cx="6725899" cy="4820832"/>
          </a:xfrm>
        </p:spPr>
        <p:txBody>
          <a:bodyPr>
            <a:normAutofit/>
          </a:bodyPr>
          <a:lstStyle/>
          <a:p>
            <a:r>
              <a:rPr lang="en-GB">
                <a:latin typeface="FranklinITCProBold"/>
              </a:rPr>
              <a:t>783,116 impressions, 55,761 clicks</a:t>
            </a:r>
          </a:p>
          <a:p>
            <a:r>
              <a:rPr lang="en-GB" cap="all">
                <a:latin typeface="inherit"/>
              </a:rPr>
              <a:t>FIRST RUN</a:t>
            </a:r>
          </a:p>
          <a:p>
            <a:r>
              <a:rPr lang="en-GB">
                <a:latin typeface="FranklinITCProLight"/>
              </a:rPr>
              <a:t>July 13, 2015</a:t>
            </a:r>
          </a:p>
          <a:p>
            <a:r>
              <a:rPr lang="en-GB" cap="all">
                <a:latin typeface="inherit"/>
              </a:rPr>
              <a:t>GROUPS TARGETED</a:t>
            </a:r>
          </a:p>
          <a:p>
            <a:r>
              <a:rPr lang="en-GB">
                <a:latin typeface="FranklinITCProLight"/>
              </a:rPr>
              <a:t>Ages 18-65+</a:t>
            </a:r>
          </a:p>
          <a:p>
            <a:r>
              <a:rPr lang="en-GB" cap="all">
                <a:latin typeface="inherit"/>
              </a:rPr>
              <a:t>INTERESTS TARGETED</a:t>
            </a:r>
          </a:p>
          <a:p>
            <a:r>
              <a:rPr lang="en-GB">
                <a:latin typeface="FranklinITCProLight"/>
              </a:rPr>
              <a:t>Martin Luther King Jr., African-American Civil Rights Movement, African-American history, Malcolm X, </a:t>
            </a:r>
            <a:r>
              <a:rPr lang="en-GB" err="1">
                <a:latin typeface="FranklinITCProLight"/>
              </a:rPr>
              <a:t>blacknews.com</a:t>
            </a:r>
            <a:r>
              <a:rPr lang="en-GB">
                <a:latin typeface="FranklinITCProLight"/>
              </a:rPr>
              <a:t> or HuffPost Black Voices, African American</a:t>
            </a:r>
          </a:p>
          <a:p>
            <a:r>
              <a:rPr lang="en-GB" cap="all">
                <a:latin typeface="inherit"/>
              </a:rPr>
              <a:t>LOCATIONS TARGETED</a:t>
            </a:r>
          </a:p>
          <a:p>
            <a:r>
              <a:rPr lang="en-GB">
                <a:latin typeface="FranklinITCProLight"/>
              </a:rPr>
              <a:t>Atlanta, Maryland, Ferguson, Mo., St. Louis, Virginia</a:t>
            </a:r>
          </a:p>
          <a:p>
            <a:endParaRPr lang="en-US" dirty="0"/>
          </a:p>
        </p:txBody>
      </p:sp>
    </p:spTree>
    <p:extLst>
      <p:ext uri="{BB962C8B-B14F-4D97-AF65-F5344CB8AC3E}">
        <p14:creationId xmlns:p14="http://schemas.microsoft.com/office/powerpoint/2010/main" val="232688920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a16="http://schemas.microsoft.com/office/drawing/2014/main" id="{E2852671-8EB6-4EAF-8AF8-65CF3FD66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useBgFill="1">
        <p:nvSpPr>
          <p:cNvPr id="17" name="Rectangle 16">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9" name="Group 18">
            <a:extLst>
              <a:ext uri="{FF2B5EF4-FFF2-40B4-BE49-F238E27FC236}">
                <a16:creationId xmlns:a16="http://schemas.microsoft.com/office/drawing/2014/main" id="{79394E1F-0B5F-497D-B2A6-8383A2A548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3"/>
            <a:chOff x="438068" y="457200"/>
            <a:chExt cx="3703320" cy="5935133"/>
          </a:xfrm>
        </p:grpSpPr>
        <p:sp>
          <p:nvSpPr>
            <p:cNvPr id="20" name="Rectangle 19">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sp>
        <p:sp>
          <p:nvSpPr>
            <p:cNvPr id="21" name="Rectangle 20">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24FDEECC-AEDD-B041-B1FD-5018C2D6145F}"/>
              </a:ext>
            </a:extLst>
          </p:cNvPr>
          <p:cNvSpPr>
            <a:spLocks noGrp="1"/>
          </p:cNvSpPr>
          <p:nvPr>
            <p:ph type="title"/>
          </p:nvPr>
        </p:nvSpPr>
        <p:spPr>
          <a:xfrm>
            <a:off x="584200" y="1524001"/>
            <a:ext cx="3412067" cy="3478384"/>
          </a:xfrm>
        </p:spPr>
        <p:txBody>
          <a:bodyPr vert="horz" lIns="91440" tIns="45720" rIns="91440" bIns="45720" rtlCol="0" anchor="b">
            <a:normAutofit/>
          </a:bodyPr>
          <a:lstStyle/>
          <a:p>
            <a:pPr>
              <a:lnSpc>
                <a:spcPct val="90000"/>
              </a:lnSpc>
            </a:pPr>
            <a:r>
              <a:rPr lang="en-US" sz="3100">
                <a:solidFill>
                  <a:srgbClr val="FFFFFF"/>
                </a:solidFill>
              </a:rPr>
              <a:t>If you were … A New Yorker supporting a group that mimicked Black Lives Matter</a:t>
            </a:r>
            <a:br>
              <a:rPr lang="en-US" sz="3100">
                <a:solidFill>
                  <a:srgbClr val="FFFFFF"/>
                </a:solidFill>
              </a:rPr>
            </a:br>
            <a:endParaRPr lang="en-US" sz="3100">
              <a:solidFill>
                <a:srgbClr val="FFFFFF"/>
              </a:solidFill>
            </a:endParaRPr>
          </a:p>
        </p:txBody>
      </p:sp>
      <p:pic>
        <p:nvPicPr>
          <p:cNvPr id="4" name="Content Placeholder 3">
            <a:extLst>
              <a:ext uri="{FF2B5EF4-FFF2-40B4-BE49-F238E27FC236}">
                <a16:creationId xmlns:a16="http://schemas.microsoft.com/office/drawing/2014/main" id="{DD6CCBA1-CD2A-1841-8091-DD10AF399731}"/>
              </a:ext>
            </a:extLst>
          </p:cNvPr>
          <p:cNvPicPr>
            <a:picLocks noGrp="1" noChangeAspect="1"/>
          </p:cNvPicPr>
          <p:nvPr>
            <p:ph idx="1"/>
          </p:nvPr>
        </p:nvPicPr>
        <p:blipFill>
          <a:blip r:embed="rId2"/>
          <a:stretch>
            <a:fillRect/>
          </a:stretch>
        </p:blipFill>
        <p:spPr>
          <a:xfrm>
            <a:off x="5579330" y="618067"/>
            <a:ext cx="5136309" cy="5598157"/>
          </a:xfrm>
          <a:prstGeom prst="rect">
            <a:avLst/>
          </a:prstGeom>
        </p:spPr>
      </p:pic>
    </p:spTree>
    <p:extLst>
      <p:ext uri="{BB962C8B-B14F-4D97-AF65-F5344CB8AC3E}">
        <p14:creationId xmlns:p14="http://schemas.microsoft.com/office/powerpoint/2010/main" val="187292209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58DF7D-C2D0-4B03-A7A0-2F06B789E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B26B711-3121-40B0-8377-A64F3DC00C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645C4D3D-ABBA-4B4E-93E5-01E343719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98DDD5E5-0097-4C6C-B266-5732EDA96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8952EF87-C74F-4D3F-9CAD-EEA1733C9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03F75C1F-447D-194A-BC6B-D47C40805496}"/>
              </a:ext>
            </a:extLst>
          </p:cNvPr>
          <p:cNvSpPr>
            <a:spLocks noGrp="1"/>
          </p:cNvSpPr>
          <p:nvPr>
            <p:ph type="title"/>
          </p:nvPr>
        </p:nvSpPr>
        <p:spPr>
          <a:xfrm>
            <a:off x="771148" y="1037967"/>
            <a:ext cx="3054091" cy="4709131"/>
          </a:xfrm>
        </p:spPr>
        <p:txBody>
          <a:bodyPr anchor="ctr">
            <a:normAutofit/>
          </a:bodyPr>
          <a:lstStyle/>
          <a:p>
            <a:r>
              <a:rPr lang="en-US">
                <a:solidFill>
                  <a:srgbClr val="FFFEFF"/>
                </a:solidFill>
              </a:rPr>
              <a:t>Continued</a:t>
            </a:r>
          </a:p>
        </p:txBody>
      </p:sp>
      <p:sp>
        <p:nvSpPr>
          <p:cNvPr id="3" name="Content Placeholder 2">
            <a:extLst>
              <a:ext uri="{FF2B5EF4-FFF2-40B4-BE49-F238E27FC236}">
                <a16:creationId xmlns:a16="http://schemas.microsoft.com/office/drawing/2014/main" id="{DA631342-975D-A84F-9A9E-1AFE84CACB6D}"/>
              </a:ext>
            </a:extLst>
          </p:cNvPr>
          <p:cNvSpPr>
            <a:spLocks noGrp="1"/>
          </p:cNvSpPr>
          <p:nvPr>
            <p:ph idx="1"/>
          </p:nvPr>
        </p:nvSpPr>
        <p:spPr>
          <a:xfrm>
            <a:off x="4534935" y="1037968"/>
            <a:ext cx="6725899" cy="4820832"/>
          </a:xfrm>
        </p:spPr>
        <p:txBody>
          <a:bodyPr>
            <a:normAutofit/>
          </a:bodyPr>
          <a:lstStyle/>
          <a:p>
            <a:r>
              <a:rPr lang="en-GB" dirty="0"/>
              <a:t>188 impressions, 26 clicks</a:t>
            </a:r>
          </a:p>
          <a:p>
            <a:r>
              <a:rPr lang="en-GB" cap="all" dirty="0"/>
              <a:t>FIRST RUN</a:t>
            </a:r>
          </a:p>
          <a:p>
            <a:r>
              <a:rPr lang="en-GB" dirty="0"/>
              <a:t>Nov. 9, 2016</a:t>
            </a:r>
          </a:p>
          <a:p>
            <a:r>
              <a:rPr lang="en-GB" cap="all" dirty="0"/>
              <a:t>GROUPS TARGETED</a:t>
            </a:r>
          </a:p>
          <a:p>
            <a:r>
              <a:rPr lang="en-GB" dirty="0"/>
              <a:t>Ages 18-65+</a:t>
            </a:r>
          </a:p>
          <a:p>
            <a:r>
              <a:rPr lang="en-GB" cap="all" dirty="0"/>
              <a:t>INTERESTS TARGETED</a:t>
            </a:r>
          </a:p>
          <a:p>
            <a:r>
              <a:rPr lang="en-GB" dirty="0"/>
              <a:t>BM, friends of people who are connected to BM</a:t>
            </a:r>
          </a:p>
          <a:p>
            <a:r>
              <a:rPr lang="en-GB" cap="all" dirty="0"/>
              <a:t>LOCATIONS TARGETED</a:t>
            </a:r>
          </a:p>
          <a:p>
            <a:r>
              <a:rPr lang="en-GB" dirty="0"/>
              <a:t>New York City</a:t>
            </a:r>
          </a:p>
          <a:p>
            <a:endParaRPr lang="en-US" dirty="0"/>
          </a:p>
        </p:txBody>
      </p:sp>
    </p:spTree>
    <p:extLst>
      <p:ext uri="{BB962C8B-B14F-4D97-AF65-F5344CB8AC3E}">
        <p14:creationId xmlns:p14="http://schemas.microsoft.com/office/powerpoint/2010/main" val="36027314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a16="http://schemas.microsoft.com/office/drawing/2014/main" id="{E2852671-8EB6-4EAF-8AF8-65CF3FD66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useBgFill="1">
        <p:nvSpPr>
          <p:cNvPr id="17" name="Rectangle 16">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9" name="Group 18">
            <a:extLst>
              <a:ext uri="{FF2B5EF4-FFF2-40B4-BE49-F238E27FC236}">
                <a16:creationId xmlns:a16="http://schemas.microsoft.com/office/drawing/2014/main" id="{79394E1F-0B5F-497D-B2A6-8383A2A548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3"/>
            <a:chOff x="438068" y="457200"/>
            <a:chExt cx="3703320" cy="5935133"/>
          </a:xfrm>
        </p:grpSpPr>
        <p:sp>
          <p:nvSpPr>
            <p:cNvPr id="20" name="Rectangle 19">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sp>
        <p:sp>
          <p:nvSpPr>
            <p:cNvPr id="21" name="Rectangle 20">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2E46598B-0771-5E4A-9486-2F8CF99D4160}"/>
              </a:ext>
            </a:extLst>
          </p:cNvPr>
          <p:cNvSpPr>
            <a:spLocks noGrp="1"/>
          </p:cNvSpPr>
          <p:nvPr>
            <p:ph type="title"/>
          </p:nvPr>
        </p:nvSpPr>
        <p:spPr>
          <a:xfrm>
            <a:off x="584200" y="1524001"/>
            <a:ext cx="3412067" cy="3478384"/>
          </a:xfrm>
        </p:spPr>
        <p:txBody>
          <a:bodyPr vert="horz" lIns="91440" tIns="45720" rIns="91440" bIns="45720" rtlCol="0" anchor="b">
            <a:normAutofit/>
          </a:bodyPr>
          <a:lstStyle/>
          <a:p>
            <a:r>
              <a:rPr lang="en-US" sz="3600">
                <a:solidFill>
                  <a:srgbClr val="FFFFFF"/>
                </a:solidFill>
              </a:rPr>
              <a:t>If you were … A New Yorker supporting Trump</a:t>
            </a:r>
            <a:br>
              <a:rPr lang="en-US" sz="3600">
                <a:solidFill>
                  <a:srgbClr val="FFFFFF"/>
                </a:solidFill>
              </a:rPr>
            </a:br>
            <a:endParaRPr lang="en-US" sz="3600">
              <a:solidFill>
                <a:srgbClr val="FFFFFF"/>
              </a:solidFill>
            </a:endParaRPr>
          </a:p>
        </p:txBody>
      </p:sp>
      <p:pic>
        <p:nvPicPr>
          <p:cNvPr id="4" name="Content Placeholder 3">
            <a:extLst>
              <a:ext uri="{FF2B5EF4-FFF2-40B4-BE49-F238E27FC236}">
                <a16:creationId xmlns:a16="http://schemas.microsoft.com/office/drawing/2014/main" id="{616C31C5-439B-4A4E-9351-63CACD5DB5D5}"/>
              </a:ext>
            </a:extLst>
          </p:cNvPr>
          <p:cNvPicPr>
            <a:picLocks noGrp="1" noChangeAspect="1"/>
          </p:cNvPicPr>
          <p:nvPr>
            <p:ph idx="1"/>
          </p:nvPr>
        </p:nvPicPr>
        <p:blipFill>
          <a:blip r:embed="rId2"/>
          <a:stretch>
            <a:fillRect/>
          </a:stretch>
        </p:blipFill>
        <p:spPr>
          <a:xfrm>
            <a:off x="5439377" y="618067"/>
            <a:ext cx="5416216" cy="5598157"/>
          </a:xfrm>
          <a:prstGeom prst="rect">
            <a:avLst/>
          </a:prstGeom>
        </p:spPr>
      </p:pic>
    </p:spTree>
    <p:extLst>
      <p:ext uri="{BB962C8B-B14F-4D97-AF65-F5344CB8AC3E}">
        <p14:creationId xmlns:p14="http://schemas.microsoft.com/office/powerpoint/2010/main" val="385406145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6C6657-29C4-F141-AC29-B61FEA6484D3}"/>
              </a:ext>
            </a:extLst>
          </p:cNvPr>
          <p:cNvSpPr>
            <a:spLocks noGrp="1"/>
          </p:cNvSpPr>
          <p:nvPr>
            <p:ph type="title"/>
          </p:nvPr>
        </p:nvSpPr>
        <p:spPr>
          <a:xfrm>
            <a:off x="746228" y="1037967"/>
            <a:ext cx="3054091" cy="4709131"/>
          </a:xfrm>
        </p:spPr>
        <p:txBody>
          <a:bodyPr anchor="ctr">
            <a:normAutofit/>
          </a:bodyPr>
          <a:lstStyle/>
          <a:p>
            <a:r>
              <a:rPr lang="en-US">
                <a:solidFill>
                  <a:schemeClr val="bg1">
                    <a:lumMod val="85000"/>
                    <a:lumOff val="15000"/>
                  </a:schemeClr>
                </a:solidFill>
              </a:rPr>
              <a:t>Brexit </a:t>
            </a:r>
          </a:p>
        </p:txBody>
      </p:sp>
      <p:sp>
        <p:nvSpPr>
          <p:cNvPr id="12" name="Rectangle 11">
            <a:extLst>
              <a:ext uri="{FF2B5EF4-FFF2-40B4-BE49-F238E27FC236}">
                <a16:creationId xmlns:a16="http://schemas.microsoft.com/office/drawing/2014/main" id="{2987D6F4-EC95-4EF1-A8AD-4B70386CE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F5F792DF-9D0A-4DB6-9A9E-7312F5A7E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7498080"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7BC7EA7B-802E-41F4-8926-C4475287A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723898"/>
            <a:ext cx="7498616" cy="5676901"/>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36B58798-9361-4537-B7F8-4241AC8EE3CC}"/>
              </a:ext>
            </a:extLst>
          </p:cNvPr>
          <p:cNvGraphicFramePr>
            <a:graphicFrameLocks noGrp="1"/>
          </p:cNvGraphicFramePr>
          <p:nvPr>
            <p:ph idx="1"/>
            <p:extLst>
              <p:ext uri="{D42A27DB-BD31-4B8C-83A1-F6EECF244321}">
                <p14:modId xmlns:p14="http://schemas.microsoft.com/office/powerpoint/2010/main" val="1347113081"/>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19078107"/>
      </p:ext>
    </p:extLst>
  </p:cSld>
  <p:clrMapOvr>
    <a:overrideClrMapping bg1="dk1" tx1="lt1" bg2="dk2" tx2="lt2" accent1="accent1" accent2="accent2" accent3="accent3" accent4="accent4" accent5="accent5" accent6="accent6" hlink="hlink" folHlink="folHlink"/>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314067A-5E5D-BD4B-BE3A-D5709336C89B}"/>
              </a:ext>
            </a:extLst>
          </p:cNvPr>
          <p:cNvPicPr>
            <a:picLocks noChangeAspect="1"/>
          </p:cNvPicPr>
          <p:nvPr/>
        </p:nvPicPr>
        <p:blipFill rotWithShape="1">
          <a:blip r:embed="rId2"/>
          <a:srcRect t="427" b="15304"/>
          <a:stretch/>
        </p:blipFill>
        <p:spPr>
          <a:xfrm>
            <a:off x="20" y="10"/>
            <a:ext cx="12191980" cy="6857990"/>
          </a:xfrm>
          <a:prstGeom prst="rect">
            <a:avLst/>
          </a:prstGeom>
        </p:spPr>
      </p:pic>
    </p:spTree>
    <p:extLst>
      <p:ext uri="{BB962C8B-B14F-4D97-AF65-F5344CB8AC3E}">
        <p14:creationId xmlns:p14="http://schemas.microsoft.com/office/powerpoint/2010/main" val="420021175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86367FC-3290-41FF-8DC0-E603A6D23E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CADC330-D4ED-4A16-AC7D-757400A931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5422"/>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D7C25644-0B99-4603-86CF-747F33EC5C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4341" y="457200"/>
            <a:ext cx="749808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pic>
        <p:nvPicPr>
          <p:cNvPr id="3" name="Picture 2">
            <a:extLst>
              <a:ext uri="{FF2B5EF4-FFF2-40B4-BE49-F238E27FC236}">
                <a16:creationId xmlns:a16="http://schemas.microsoft.com/office/drawing/2014/main" id="{1AA81755-2DB2-2742-8FDD-6CA604EE84CD}"/>
              </a:ext>
            </a:extLst>
          </p:cNvPr>
          <p:cNvPicPr>
            <a:picLocks noChangeAspect="1"/>
          </p:cNvPicPr>
          <p:nvPr/>
        </p:nvPicPr>
        <p:blipFill rotWithShape="1">
          <a:blip r:embed="rId2"/>
          <a:srcRect l="21570" r="38417" b="-1"/>
          <a:stretch/>
        </p:blipFill>
        <p:spPr>
          <a:xfrm>
            <a:off x="446533" y="599724"/>
            <a:ext cx="3703322" cy="5200321"/>
          </a:xfrm>
          <a:prstGeom prst="rect">
            <a:avLst/>
          </a:prstGeom>
        </p:spPr>
      </p:pic>
      <p:pic>
        <p:nvPicPr>
          <p:cNvPr id="2" name="Picture 1">
            <a:extLst>
              <a:ext uri="{FF2B5EF4-FFF2-40B4-BE49-F238E27FC236}">
                <a16:creationId xmlns:a16="http://schemas.microsoft.com/office/drawing/2014/main" id="{283BA5D5-77CC-2042-AFF6-76AB34F07C8B}"/>
              </a:ext>
            </a:extLst>
          </p:cNvPr>
          <p:cNvPicPr>
            <a:picLocks noChangeAspect="1"/>
          </p:cNvPicPr>
          <p:nvPr/>
        </p:nvPicPr>
        <p:blipFill rotWithShape="1">
          <a:blip r:embed="rId3"/>
          <a:srcRect r="-1" b="1171"/>
          <a:stretch/>
        </p:blipFill>
        <p:spPr>
          <a:xfrm>
            <a:off x="4244341" y="599723"/>
            <a:ext cx="7501129" cy="5200321"/>
          </a:xfrm>
          <a:prstGeom prst="rect">
            <a:avLst/>
          </a:prstGeom>
        </p:spPr>
      </p:pic>
      <p:sp>
        <p:nvSpPr>
          <p:cNvPr id="14" name="Rectangle 13">
            <a:extLst>
              <a:ext uri="{FF2B5EF4-FFF2-40B4-BE49-F238E27FC236}">
                <a16:creationId xmlns:a16="http://schemas.microsoft.com/office/drawing/2014/main" id="{F8023F65-5B0B-406C-8562-157B5280B6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5873675"/>
            <a:ext cx="11296733" cy="51689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85663074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E2852671-8EB6-4EAF-8AF8-65CF3FD66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useBgFill="1">
        <p:nvSpPr>
          <p:cNvPr id="16" name="Rectangle 15">
            <a:extLst>
              <a:ext uri="{FF2B5EF4-FFF2-40B4-BE49-F238E27FC236}">
                <a16:creationId xmlns:a16="http://schemas.microsoft.com/office/drawing/2014/main" id="{7C427EA3-1645-4B27-A5C2-55E8E24C66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885CDBF6-7B87-4A58-92CA-E887CA36AF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19">
            <a:extLst>
              <a:ext uri="{FF2B5EF4-FFF2-40B4-BE49-F238E27FC236}">
                <a16:creationId xmlns:a16="http://schemas.microsoft.com/office/drawing/2014/main" id="{6BFF2B2E-1CF1-403F-BB44-3F9C3E7F67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1">
            <a:extLst>
              <a:ext uri="{FF2B5EF4-FFF2-40B4-BE49-F238E27FC236}">
                <a16:creationId xmlns:a16="http://schemas.microsoft.com/office/drawing/2014/main" id="{9D8B4D3C-0DE0-43B9-B032-32B536B96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pic>
        <p:nvPicPr>
          <p:cNvPr id="2" name="Picture 1">
            <a:extLst>
              <a:ext uri="{FF2B5EF4-FFF2-40B4-BE49-F238E27FC236}">
                <a16:creationId xmlns:a16="http://schemas.microsoft.com/office/drawing/2014/main" id="{BFD987ED-CB9F-164A-BF4C-E4AB9E5986B9}"/>
              </a:ext>
            </a:extLst>
          </p:cNvPr>
          <p:cNvPicPr>
            <a:picLocks noChangeAspect="1"/>
          </p:cNvPicPr>
          <p:nvPr/>
        </p:nvPicPr>
        <p:blipFill>
          <a:blip r:embed="rId2"/>
          <a:stretch>
            <a:fillRect/>
          </a:stretch>
        </p:blipFill>
        <p:spPr>
          <a:xfrm>
            <a:off x="931166" y="1750801"/>
            <a:ext cx="6518800" cy="3650528"/>
          </a:xfrm>
          <a:prstGeom prst="rect">
            <a:avLst/>
          </a:prstGeom>
        </p:spPr>
      </p:pic>
      <p:sp>
        <p:nvSpPr>
          <p:cNvPr id="24" name="Rectangle 23">
            <a:extLst>
              <a:ext uri="{FF2B5EF4-FFF2-40B4-BE49-F238E27FC236}">
                <a16:creationId xmlns:a16="http://schemas.microsoft.com/office/drawing/2014/main" id="{707788D3-E467-4E25-A5E9-FD41795BD5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3" name="Title 2">
            <a:extLst>
              <a:ext uri="{FF2B5EF4-FFF2-40B4-BE49-F238E27FC236}">
                <a16:creationId xmlns:a16="http://schemas.microsoft.com/office/drawing/2014/main" id="{19DDB655-7F84-D14F-872B-7EC760B0062D}"/>
              </a:ext>
            </a:extLst>
          </p:cNvPr>
          <p:cNvSpPr>
            <a:spLocks noGrp="1"/>
          </p:cNvSpPr>
          <p:nvPr>
            <p:ph type="title"/>
          </p:nvPr>
        </p:nvSpPr>
        <p:spPr>
          <a:xfrm>
            <a:off x="8296275" y="1419225"/>
            <a:ext cx="3081576" cy="2085869"/>
          </a:xfrm>
        </p:spPr>
        <p:txBody>
          <a:bodyPr vert="horz" lIns="91440" tIns="45720" rIns="91440" bIns="45720" rtlCol="0" anchor="b">
            <a:normAutofit/>
          </a:bodyPr>
          <a:lstStyle/>
          <a:p>
            <a:r>
              <a:rPr lang="en-US" sz="3600" dirty="0">
                <a:solidFill>
                  <a:srgbClr val="FFFFFF"/>
                </a:solidFill>
              </a:rPr>
              <a:t>Who paid?</a:t>
            </a:r>
          </a:p>
        </p:txBody>
      </p:sp>
    </p:spTree>
    <p:extLst>
      <p:ext uri="{BB962C8B-B14F-4D97-AF65-F5344CB8AC3E}">
        <p14:creationId xmlns:p14="http://schemas.microsoft.com/office/powerpoint/2010/main" val="148889475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1259A422-0023-4292-8200-E080556F30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D94C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A2413CA5-4739-4BC9-8BB3-B0A4928D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DB481DAF-47FD-9B44-BDB4-BE9260B22EDD}"/>
              </a:ext>
            </a:extLst>
          </p:cNvPr>
          <p:cNvPicPr>
            <a:picLocks noChangeAspect="1"/>
          </p:cNvPicPr>
          <p:nvPr/>
        </p:nvPicPr>
        <p:blipFill>
          <a:blip r:embed="rId2"/>
          <a:stretch>
            <a:fillRect/>
          </a:stretch>
        </p:blipFill>
        <p:spPr>
          <a:xfrm>
            <a:off x="1922917" y="643467"/>
            <a:ext cx="8346166" cy="5571066"/>
          </a:xfrm>
          <a:prstGeom prst="rect">
            <a:avLst/>
          </a:prstGeom>
        </p:spPr>
      </p:pic>
    </p:spTree>
    <p:extLst>
      <p:ext uri="{BB962C8B-B14F-4D97-AF65-F5344CB8AC3E}">
        <p14:creationId xmlns:p14="http://schemas.microsoft.com/office/powerpoint/2010/main" val="45502687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1259A422-0023-4292-8200-E080556F30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D94C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A2413CA5-4739-4BC9-8BB3-B0A4928D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00DA5ECF-554D-B54F-9107-863EE0A748EC}"/>
              </a:ext>
            </a:extLst>
          </p:cNvPr>
          <p:cNvPicPr>
            <a:picLocks noChangeAspect="1"/>
          </p:cNvPicPr>
          <p:nvPr/>
        </p:nvPicPr>
        <p:blipFill rotWithShape="1">
          <a:blip r:embed="rId2"/>
          <a:srcRect b="6250"/>
          <a:stretch/>
        </p:blipFill>
        <p:spPr>
          <a:xfrm>
            <a:off x="1143941" y="643467"/>
            <a:ext cx="9904117" cy="5571066"/>
          </a:xfrm>
          <a:prstGeom prst="rect">
            <a:avLst/>
          </a:prstGeom>
        </p:spPr>
      </p:pic>
    </p:spTree>
    <p:extLst>
      <p:ext uri="{BB962C8B-B14F-4D97-AF65-F5344CB8AC3E}">
        <p14:creationId xmlns:p14="http://schemas.microsoft.com/office/powerpoint/2010/main" val="116259479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DCF4EB5C-ED25-4675-8255-2F5B12CFFC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9514EC6E-A557-42A2-BCDC-3ABFFC5E5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a:extLst>
              <a:ext uri="{FF2B5EF4-FFF2-40B4-BE49-F238E27FC236}">
                <a16:creationId xmlns:a16="http://schemas.microsoft.com/office/drawing/2014/main" id="{905482C9-EB42-4BFE-95BF-7FD661F076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7539E646-A625-4A26-86ED-BD90EDD329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useBgFill="1">
        <p:nvSpPr>
          <p:cNvPr id="15" name="Rectangle 14">
            <a:extLst>
              <a:ext uri="{FF2B5EF4-FFF2-40B4-BE49-F238E27FC236}">
                <a16:creationId xmlns:a16="http://schemas.microsoft.com/office/drawing/2014/main" id="{9DD60C94-0C9C-47B7-BE88-045235ACCC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574D49-36E0-0146-85B0-E3A0923D24F3}"/>
              </a:ext>
            </a:extLst>
          </p:cNvPr>
          <p:cNvSpPr>
            <a:spLocks noGrp="1"/>
          </p:cNvSpPr>
          <p:nvPr>
            <p:ph type="title"/>
          </p:nvPr>
        </p:nvSpPr>
        <p:spPr>
          <a:xfrm>
            <a:off x="446533" y="1552397"/>
            <a:ext cx="7231784" cy="3654081"/>
          </a:xfrm>
        </p:spPr>
        <p:txBody>
          <a:bodyPr vert="horz" lIns="91440" tIns="45720" rIns="91440" bIns="45720" rtlCol="0" anchor="ctr">
            <a:normAutofit/>
          </a:bodyPr>
          <a:lstStyle/>
          <a:p>
            <a:pPr>
              <a:lnSpc>
                <a:spcPct val="90000"/>
              </a:lnSpc>
            </a:pPr>
            <a:r>
              <a:rPr lang="en-US" sz="4600" b="0" kern="1200" cap="all" dirty="0">
                <a:solidFill>
                  <a:schemeClr val="tx2"/>
                </a:solidFill>
                <a:latin typeface="+mj-lt"/>
                <a:ea typeface="+mj-ea"/>
                <a:cs typeface="+mj-cs"/>
              </a:rPr>
              <a:t>Talk of a second Brexit referendum had created a surge in sketchy Facebook ads</a:t>
            </a:r>
            <a:br>
              <a:rPr lang="en-US" sz="4600" b="0" kern="1200" cap="all" dirty="0">
                <a:solidFill>
                  <a:schemeClr val="tx2"/>
                </a:solidFill>
                <a:latin typeface="+mj-lt"/>
                <a:ea typeface="+mj-ea"/>
                <a:cs typeface="+mj-cs"/>
              </a:rPr>
            </a:br>
            <a:endParaRPr lang="en-US" sz="4600" b="0" kern="1200" cap="all" dirty="0">
              <a:solidFill>
                <a:schemeClr val="tx2"/>
              </a:solidFill>
              <a:latin typeface="+mj-lt"/>
              <a:ea typeface="+mj-ea"/>
              <a:cs typeface="+mj-cs"/>
            </a:endParaRPr>
          </a:p>
        </p:txBody>
      </p:sp>
      <p:sp>
        <p:nvSpPr>
          <p:cNvPr id="17" name="Rectangle 16">
            <a:extLst>
              <a:ext uri="{FF2B5EF4-FFF2-40B4-BE49-F238E27FC236}">
                <a16:creationId xmlns:a16="http://schemas.microsoft.com/office/drawing/2014/main" id="{BFCF7016-AC99-433F-B943-24C3736E06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457200"/>
            <a:ext cx="7579574" cy="643614"/>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18">
            <a:extLst>
              <a:ext uri="{FF2B5EF4-FFF2-40B4-BE49-F238E27FC236}">
                <a16:creationId xmlns:a16="http://schemas.microsoft.com/office/drawing/2014/main" id="{A03737D1-A930-4E3E-9160-3CD4AEC72A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29871" y="453642"/>
            <a:ext cx="3615596" cy="645113"/>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0">
            <a:extLst>
              <a:ext uri="{FF2B5EF4-FFF2-40B4-BE49-F238E27FC236}">
                <a16:creationId xmlns:a16="http://schemas.microsoft.com/office/drawing/2014/main" id="{F71CFF33-010E-4E26-A285-83B1829823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5707627"/>
            <a:ext cx="11293913" cy="64922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56114641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1259A422-0023-4292-8200-E080556F30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D94C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A2413CA5-4739-4BC9-8BB3-B0A4928D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5260CA79-5D97-D24C-9DC7-BC200B03DE2C}"/>
              </a:ext>
            </a:extLst>
          </p:cNvPr>
          <p:cNvPicPr>
            <a:picLocks noChangeAspect="1"/>
          </p:cNvPicPr>
          <p:nvPr/>
        </p:nvPicPr>
        <p:blipFill rotWithShape="1">
          <a:blip r:embed="rId2"/>
          <a:srcRect t="11045" b="4685"/>
          <a:stretch/>
        </p:blipFill>
        <p:spPr>
          <a:xfrm>
            <a:off x="1143962" y="643467"/>
            <a:ext cx="9904075" cy="5571066"/>
          </a:xfrm>
          <a:prstGeom prst="rect">
            <a:avLst/>
          </a:prstGeom>
        </p:spPr>
      </p:pic>
    </p:spTree>
    <p:extLst>
      <p:ext uri="{BB962C8B-B14F-4D97-AF65-F5344CB8AC3E}">
        <p14:creationId xmlns:p14="http://schemas.microsoft.com/office/powerpoint/2010/main" val="11998010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1259A422-0023-4292-8200-E080556F30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D94C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A2413CA5-4739-4BC9-8BB3-B0A4928D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63169E45-7A43-6E47-BED9-1D58C2EF2134}"/>
              </a:ext>
            </a:extLst>
          </p:cNvPr>
          <p:cNvPicPr>
            <a:picLocks noChangeAspect="1"/>
          </p:cNvPicPr>
          <p:nvPr/>
        </p:nvPicPr>
        <p:blipFill>
          <a:blip r:embed="rId2"/>
          <a:stretch>
            <a:fillRect/>
          </a:stretch>
        </p:blipFill>
        <p:spPr>
          <a:xfrm>
            <a:off x="2729797" y="643467"/>
            <a:ext cx="6732406" cy="5571066"/>
          </a:xfrm>
          <a:prstGeom prst="rect">
            <a:avLst/>
          </a:prstGeom>
        </p:spPr>
      </p:pic>
    </p:spTree>
    <p:extLst>
      <p:ext uri="{BB962C8B-B14F-4D97-AF65-F5344CB8AC3E}">
        <p14:creationId xmlns:p14="http://schemas.microsoft.com/office/powerpoint/2010/main" val="373904208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A510E9-DB51-A243-8BFC-2B1C5497C0E4}"/>
              </a:ext>
            </a:extLst>
          </p:cNvPr>
          <p:cNvSpPr>
            <a:spLocks noGrp="1"/>
          </p:cNvSpPr>
          <p:nvPr>
            <p:ph type="title"/>
          </p:nvPr>
        </p:nvSpPr>
        <p:spPr>
          <a:xfrm>
            <a:off x="746228" y="1037967"/>
            <a:ext cx="3054091" cy="4709131"/>
          </a:xfrm>
        </p:spPr>
        <p:txBody>
          <a:bodyPr anchor="ctr">
            <a:normAutofit/>
          </a:bodyPr>
          <a:lstStyle/>
          <a:p>
            <a:r>
              <a:rPr lang="en-US" dirty="0"/>
              <a:t>Links</a:t>
            </a:r>
          </a:p>
        </p:txBody>
      </p:sp>
      <p:sp>
        <p:nvSpPr>
          <p:cNvPr id="12" name="Rectangle 11">
            <a:extLst>
              <a:ext uri="{FF2B5EF4-FFF2-40B4-BE49-F238E27FC236}">
                <a16:creationId xmlns:a16="http://schemas.microsoft.com/office/drawing/2014/main" id="{2987D6F4-EC95-4EF1-A8AD-4B70386CE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F5F792DF-9D0A-4DB6-9A9E-7312F5A7E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749808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9C9DF228-4E34-45B3-A43F-1F072D410B1D}"/>
              </a:ext>
            </a:extLst>
          </p:cNvPr>
          <p:cNvGraphicFramePr>
            <a:graphicFrameLocks noGrp="1"/>
          </p:cNvGraphicFramePr>
          <p:nvPr>
            <p:ph idx="1"/>
            <p:extLst>
              <p:ext uri="{D42A27DB-BD31-4B8C-83A1-F6EECF244321}">
                <p14:modId xmlns:p14="http://schemas.microsoft.com/office/powerpoint/2010/main" val="4055900830"/>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0973129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F6BB20-DB0D-3449-8121-704D0022160C}"/>
              </a:ext>
            </a:extLst>
          </p:cNvPr>
          <p:cNvSpPr>
            <a:spLocks noGrp="1"/>
          </p:cNvSpPr>
          <p:nvPr>
            <p:ph type="title"/>
          </p:nvPr>
        </p:nvSpPr>
        <p:spPr>
          <a:xfrm>
            <a:off x="746228" y="1037967"/>
            <a:ext cx="3054091" cy="4709131"/>
          </a:xfrm>
        </p:spPr>
        <p:txBody>
          <a:bodyPr anchor="ctr">
            <a:normAutofit/>
          </a:bodyPr>
          <a:lstStyle/>
          <a:p>
            <a:r>
              <a:rPr lang="en-US" dirty="0"/>
              <a:t>Continued</a:t>
            </a:r>
          </a:p>
        </p:txBody>
      </p:sp>
      <p:sp>
        <p:nvSpPr>
          <p:cNvPr id="12" name="Rectangle 11">
            <a:extLst>
              <a:ext uri="{FF2B5EF4-FFF2-40B4-BE49-F238E27FC236}">
                <a16:creationId xmlns:a16="http://schemas.microsoft.com/office/drawing/2014/main" id="{2987D6F4-EC95-4EF1-A8AD-4B70386CE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F5F792DF-9D0A-4DB6-9A9E-7312F5A7E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749808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A4E84CFB-CE02-4FF3-A3DE-94A5589038A0}"/>
              </a:ext>
            </a:extLst>
          </p:cNvPr>
          <p:cNvGraphicFramePr>
            <a:graphicFrameLocks noGrp="1"/>
          </p:cNvGraphicFramePr>
          <p:nvPr>
            <p:ph idx="1"/>
            <p:extLst>
              <p:ext uri="{D42A27DB-BD31-4B8C-83A1-F6EECF244321}">
                <p14:modId xmlns:p14="http://schemas.microsoft.com/office/powerpoint/2010/main" val="644781836"/>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2155664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58DF7D-C2D0-4B03-A7A0-2F06B789E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B26B711-3121-40B0-8377-A64F3DC00C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645C4D3D-ABBA-4B4E-93E5-01E343719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98DDD5E5-0097-4C6C-B266-5732EDA96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8952EF87-C74F-4D3F-9CAD-EEA1733C9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320B2EFE-877A-2746-B771-0D217A006665}"/>
              </a:ext>
            </a:extLst>
          </p:cNvPr>
          <p:cNvSpPr>
            <a:spLocks noGrp="1"/>
          </p:cNvSpPr>
          <p:nvPr>
            <p:ph type="title"/>
          </p:nvPr>
        </p:nvSpPr>
        <p:spPr>
          <a:xfrm>
            <a:off x="771148" y="1037967"/>
            <a:ext cx="3054091" cy="4709131"/>
          </a:xfrm>
        </p:spPr>
        <p:txBody>
          <a:bodyPr anchor="ctr">
            <a:normAutofit/>
          </a:bodyPr>
          <a:lstStyle/>
          <a:p>
            <a:r>
              <a:rPr lang="en-US">
                <a:solidFill>
                  <a:srgbClr val="FFFEFF"/>
                </a:solidFill>
              </a:rPr>
              <a:t>Fake news not just social media …</a:t>
            </a:r>
          </a:p>
        </p:txBody>
      </p:sp>
      <p:sp>
        <p:nvSpPr>
          <p:cNvPr id="3" name="Content Placeholder 2">
            <a:extLst>
              <a:ext uri="{FF2B5EF4-FFF2-40B4-BE49-F238E27FC236}">
                <a16:creationId xmlns:a16="http://schemas.microsoft.com/office/drawing/2014/main" id="{5E0991AC-F39D-2C43-85E8-B18C74777A73}"/>
              </a:ext>
            </a:extLst>
          </p:cNvPr>
          <p:cNvSpPr>
            <a:spLocks noGrp="1"/>
          </p:cNvSpPr>
          <p:nvPr>
            <p:ph idx="1"/>
          </p:nvPr>
        </p:nvSpPr>
        <p:spPr>
          <a:xfrm>
            <a:off x="4534935" y="1037968"/>
            <a:ext cx="6725899" cy="4820832"/>
          </a:xfrm>
        </p:spPr>
        <p:txBody>
          <a:bodyPr>
            <a:normAutofit/>
          </a:bodyPr>
          <a:lstStyle/>
          <a:p>
            <a:r>
              <a:rPr lang="en-GB" dirty="0"/>
              <a:t>TV, radio can be used to spread fake news. </a:t>
            </a:r>
          </a:p>
          <a:p>
            <a:r>
              <a:rPr lang="en-GB" dirty="0"/>
              <a:t>But social-media platforms have extraordinary influence on our democratic societies. </a:t>
            </a:r>
          </a:p>
          <a:p>
            <a:r>
              <a:rPr lang="en-GB" dirty="0"/>
              <a:t>Americans touch their smartphones on average more than 2,600 times a day and that users in America click the “like” button on Facebook about 4m times per minute.</a:t>
            </a:r>
            <a:endParaRPr lang="en-GB" b="1" dirty="0"/>
          </a:p>
          <a:p>
            <a:r>
              <a:rPr lang="en-GB" dirty="0"/>
              <a:t>“</a:t>
            </a:r>
            <a:r>
              <a:rPr lang="en-GB" i="1" dirty="0"/>
              <a:t>Another big difference between the web and traditional well-controlled collections is that there is virtually no control over what people can put on the web. Couple this flexibility to publish anything with the enormous influence of search engines to route traffic, and companies which deliberately manipulate search engines for profit become a serious problem.</a:t>
            </a:r>
            <a:r>
              <a:rPr lang="en-GB" dirty="0"/>
              <a:t>” Reilly (2017).</a:t>
            </a:r>
            <a:endParaRPr lang="en-US" dirty="0"/>
          </a:p>
        </p:txBody>
      </p:sp>
    </p:spTree>
    <p:extLst>
      <p:ext uri="{BB962C8B-B14F-4D97-AF65-F5344CB8AC3E}">
        <p14:creationId xmlns:p14="http://schemas.microsoft.com/office/powerpoint/2010/main" val="405728640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7">
            <a:extLst>
              <a:ext uri="{FF2B5EF4-FFF2-40B4-BE49-F238E27FC236}">
                <a16:creationId xmlns:a16="http://schemas.microsoft.com/office/drawing/2014/main" id="{18FFF8BA-E008-4068-851C-2CED296AC5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156C77-0E88-CD47-A0C6-04BD7167B339}"/>
              </a:ext>
            </a:extLst>
          </p:cNvPr>
          <p:cNvSpPr>
            <a:spLocks noGrp="1"/>
          </p:cNvSpPr>
          <p:nvPr>
            <p:ph type="title"/>
          </p:nvPr>
        </p:nvSpPr>
        <p:spPr>
          <a:xfrm>
            <a:off x="6584733" y="980660"/>
            <a:ext cx="4836121" cy="4878137"/>
          </a:xfrm>
        </p:spPr>
        <p:txBody>
          <a:bodyPr anchor="ctr">
            <a:normAutofit/>
          </a:bodyPr>
          <a:lstStyle/>
          <a:p>
            <a:r>
              <a:rPr lang="en-US" sz="4800"/>
              <a:t>Take the test</a:t>
            </a:r>
          </a:p>
        </p:txBody>
      </p:sp>
      <p:sp>
        <p:nvSpPr>
          <p:cNvPr id="19" name="Rectangle 9">
            <a:extLst>
              <a:ext uri="{FF2B5EF4-FFF2-40B4-BE49-F238E27FC236}">
                <a16:creationId xmlns:a16="http://schemas.microsoft.com/office/drawing/2014/main" id="{1A75B5EE-3124-4314-90F7-8D9AFE941D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5745" y="751211"/>
            <a:ext cx="539496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11">
            <a:extLst>
              <a:ext uri="{FF2B5EF4-FFF2-40B4-BE49-F238E27FC236}">
                <a16:creationId xmlns:a16="http://schemas.microsoft.com/office/drawing/2014/main" id="{00129C37-C465-4475-927F-B861932A37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84733" y="752989"/>
            <a:ext cx="4828032"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56D3F01E-D484-1542-A951-31C3A7F0A39C}"/>
              </a:ext>
            </a:extLst>
          </p:cNvPr>
          <p:cNvSpPr>
            <a:spLocks noGrp="1"/>
          </p:cNvSpPr>
          <p:nvPr>
            <p:ph idx="1"/>
          </p:nvPr>
        </p:nvSpPr>
        <p:spPr>
          <a:xfrm>
            <a:off x="778166" y="1046922"/>
            <a:ext cx="5069756" cy="4811877"/>
          </a:xfrm>
        </p:spPr>
        <p:txBody>
          <a:bodyPr>
            <a:normAutofit/>
          </a:bodyPr>
          <a:lstStyle/>
          <a:p>
            <a:r>
              <a:rPr lang="en-US">
                <a:hlinkClick r:id="rId2"/>
              </a:rPr>
              <a:t>https://www.bbc.co.uk/news/magazine-38005844</a:t>
            </a:r>
            <a:endParaRPr lang="en-US"/>
          </a:p>
          <a:p>
            <a:endParaRPr lang="en-US"/>
          </a:p>
          <a:p>
            <a:endParaRPr lang="en-US" dirty="0"/>
          </a:p>
        </p:txBody>
      </p:sp>
      <p:sp>
        <p:nvSpPr>
          <p:cNvPr id="21" name="Rectangle 13">
            <a:extLst>
              <a:ext uri="{FF2B5EF4-FFF2-40B4-BE49-F238E27FC236}">
                <a16:creationId xmlns:a16="http://schemas.microsoft.com/office/drawing/2014/main" id="{8F92C143-3594-4735-B621-397DDDA5F8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5745" y="5946475"/>
            <a:ext cx="539496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15">
            <a:extLst>
              <a:ext uri="{FF2B5EF4-FFF2-40B4-BE49-F238E27FC236}">
                <a16:creationId xmlns:a16="http://schemas.microsoft.com/office/drawing/2014/main" id="{DC1A03D1-169B-4C87-8F26-45E0BAC2B1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84733" y="5950032"/>
            <a:ext cx="4828032"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00138987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58DF7D-C2D0-4B03-A7A0-2F06B789E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B26B711-3121-40B0-8377-A64F3DC00C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645C4D3D-ABBA-4B4E-93E5-01E343719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98DDD5E5-0097-4C6C-B266-5732EDA96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8952EF87-C74F-4D3F-9CAD-EEA1733C9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5EBD815D-E375-0E43-82ED-48318541F546}"/>
              </a:ext>
            </a:extLst>
          </p:cNvPr>
          <p:cNvSpPr>
            <a:spLocks noGrp="1"/>
          </p:cNvSpPr>
          <p:nvPr>
            <p:ph type="title"/>
          </p:nvPr>
        </p:nvSpPr>
        <p:spPr>
          <a:xfrm>
            <a:off x="771148" y="1037967"/>
            <a:ext cx="3054091" cy="4709131"/>
          </a:xfrm>
        </p:spPr>
        <p:txBody>
          <a:bodyPr anchor="ctr">
            <a:normAutofit/>
          </a:bodyPr>
          <a:lstStyle/>
          <a:p>
            <a:pPr>
              <a:lnSpc>
                <a:spcPct val="90000"/>
              </a:lnSpc>
            </a:pPr>
            <a:r>
              <a:rPr lang="en-GB">
                <a:solidFill>
                  <a:srgbClr val="FFFEFF"/>
                </a:solidFill>
              </a:rPr>
              <a:t>According to a survey, the average Brit checks their phone 28 times a day. That’s at least once an hour… and more than 10,000 times a year (Barr, 2017).</a:t>
            </a:r>
            <a:endParaRPr lang="en-US">
              <a:solidFill>
                <a:srgbClr val="FFFEFF"/>
              </a:solidFill>
            </a:endParaRPr>
          </a:p>
        </p:txBody>
      </p:sp>
      <p:sp>
        <p:nvSpPr>
          <p:cNvPr id="3" name="Content Placeholder 2">
            <a:extLst>
              <a:ext uri="{FF2B5EF4-FFF2-40B4-BE49-F238E27FC236}">
                <a16:creationId xmlns:a16="http://schemas.microsoft.com/office/drawing/2014/main" id="{5F1526E5-7B78-1F45-ADBA-BCB0ABEAA177}"/>
              </a:ext>
            </a:extLst>
          </p:cNvPr>
          <p:cNvSpPr>
            <a:spLocks noGrp="1"/>
          </p:cNvSpPr>
          <p:nvPr>
            <p:ph idx="1"/>
          </p:nvPr>
        </p:nvSpPr>
        <p:spPr>
          <a:xfrm>
            <a:off x="4534935" y="1037968"/>
            <a:ext cx="6725899" cy="4820832"/>
          </a:xfrm>
        </p:spPr>
        <p:txBody>
          <a:bodyPr>
            <a:normAutofit/>
          </a:bodyPr>
          <a:lstStyle/>
          <a:p>
            <a:pPr>
              <a:lnSpc>
                <a:spcPct val="100000"/>
              </a:lnSpc>
            </a:pPr>
            <a:r>
              <a:rPr lang="en-US" dirty="0"/>
              <a:t>Hyman, 2018</a:t>
            </a:r>
            <a:endParaRPr lang="en-US"/>
          </a:p>
          <a:p>
            <a:pPr>
              <a:lnSpc>
                <a:spcPct val="100000"/>
              </a:lnSpc>
            </a:pPr>
            <a:r>
              <a:rPr lang="en-GB" dirty="0"/>
              <a:t>The average person in the UK spends more than a day a week online, according to a landmark report on the impact of the “decade of the smartphone”.</a:t>
            </a:r>
            <a:endParaRPr lang="en-GB"/>
          </a:p>
          <a:p>
            <a:pPr>
              <a:lnSpc>
                <a:spcPct val="100000"/>
              </a:lnSpc>
            </a:pPr>
            <a:r>
              <a:rPr lang="en-GB" dirty="0"/>
              <a:t>People are on average online for 24 hours a week, twice as long as 10 years ago, with one in five of all adults spending as much as 40 hours a week on the web. </a:t>
            </a:r>
            <a:endParaRPr lang="en-GB"/>
          </a:p>
          <a:p>
            <a:pPr>
              <a:lnSpc>
                <a:spcPct val="100000"/>
              </a:lnSpc>
            </a:pPr>
            <a:r>
              <a:rPr lang="en-GB" dirty="0"/>
              <a:t>This is partly due to the rise in use by those aged 16 to 24, who average 34.3 hours a week on the internet. And for the first time women are spending more time online than men, fuelled by a rise in internet use by those aged 18 to 34 and the explosion in social media. They spend half an hour a week longer online than men of the same age.</a:t>
            </a:r>
            <a:endParaRPr lang="en-GB"/>
          </a:p>
          <a:p>
            <a:pPr>
              <a:lnSpc>
                <a:spcPct val="100000"/>
              </a:lnSpc>
            </a:pPr>
            <a:r>
              <a:rPr lang="en-GB" dirty="0"/>
              <a:t>What about you ?</a:t>
            </a:r>
            <a:br>
              <a:rPr lang="en-GB" dirty="0"/>
            </a:br>
            <a:endParaRPr lang="en-US"/>
          </a:p>
        </p:txBody>
      </p:sp>
    </p:spTree>
    <p:extLst>
      <p:ext uri="{BB962C8B-B14F-4D97-AF65-F5344CB8AC3E}">
        <p14:creationId xmlns:p14="http://schemas.microsoft.com/office/powerpoint/2010/main" val="218927527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19">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1">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3">
            <a:extLst>
              <a:ext uri="{FF2B5EF4-FFF2-40B4-BE49-F238E27FC236}">
                <a16:creationId xmlns:a16="http://schemas.microsoft.com/office/drawing/2014/main" id="{E2852671-8EB6-4EAF-8AF8-65CF3FD66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useBgFill="1">
        <p:nvSpPr>
          <p:cNvPr id="26" name="Rectangle 25">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8" name="Group 27">
            <a:extLst>
              <a:ext uri="{FF2B5EF4-FFF2-40B4-BE49-F238E27FC236}">
                <a16:creationId xmlns:a16="http://schemas.microsoft.com/office/drawing/2014/main" id="{79394E1F-0B5F-497D-B2A6-8383A2A548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3"/>
            <a:chOff x="438068" y="457200"/>
            <a:chExt cx="3703320" cy="5935133"/>
          </a:xfrm>
        </p:grpSpPr>
        <p:sp>
          <p:nvSpPr>
            <p:cNvPr id="29" name="Rectangle 28">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sp>
        <p:sp>
          <p:nvSpPr>
            <p:cNvPr id="30" name="Rectangle 29">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grpSp>
      <p:sp>
        <p:nvSpPr>
          <p:cNvPr id="6" name="Title 5">
            <a:extLst>
              <a:ext uri="{FF2B5EF4-FFF2-40B4-BE49-F238E27FC236}">
                <a16:creationId xmlns:a16="http://schemas.microsoft.com/office/drawing/2014/main" id="{7D463C01-51C2-3140-9F66-D50BF9352370}"/>
              </a:ext>
            </a:extLst>
          </p:cNvPr>
          <p:cNvSpPr>
            <a:spLocks noGrp="1"/>
          </p:cNvSpPr>
          <p:nvPr>
            <p:ph type="title"/>
          </p:nvPr>
        </p:nvSpPr>
        <p:spPr>
          <a:xfrm>
            <a:off x="584200" y="1524001"/>
            <a:ext cx="3412067" cy="3478384"/>
          </a:xfrm>
        </p:spPr>
        <p:txBody>
          <a:bodyPr vert="horz" lIns="91440" tIns="45720" rIns="91440" bIns="45720" rtlCol="0" anchor="b">
            <a:normAutofit/>
          </a:bodyPr>
          <a:lstStyle/>
          <a:p>
            <a:r>
              <a:rPr lang="en-US" sz="3600" spc="-100">
                <a:solidFill>
                  <a:srgbClr val="FFFFFF"/>
                </a:solidFill>
              </a:rPr>
              <a:t>A decade of the smartphone</a:t>
            </a:r>
          </a:p>
        </p:txBody>
      </p:sp>
      <p:pic>
        <p:nvPicPr>
          <p:cNvPr id="13" name="Content Placeholder 12">
            <a:extLst>
              <a:ext uri="{FF2B5EF4-FFF2-40B4-BE49-F238E27FC236}">
                <a16:creationId xmlns:a16="http://schemas.microsoft.com/office/drawing/2014/main" id="{77504EF0-C479-5E4F-8264-721F7BE7E3BD}"/>
              </a:ext>
            </a:extLst>
          </p:cNvPr>
          <p:cNvPicPr>
            <a:picLocks noGrp="1" noChangeAspect="1"/>
          </p:cNvPicPr>
          <p:nvPr>
            <p:ph idx="1"/>
          </p:nvPr>
        </p:nvPicPr>
        <p:blipFill rotWithShape="1">
          <a:blip r:embed="rId3"/>
          <a:srcRect t="9494" r="52429" b="9286"/>
          <a:stretch/>
        </p:blipFill>
        <p:spPr>
          <a:xfrm>
            <a:off x="5524389" y="618067"/>
            <a:ext cx="5246191" cy="5598157"/>
          </a:xfrm>
          <a:prstGeom prst="rect">
            <a:avLst/>
          </a:prstGeom>
        </p:spPr>
      </p:pic>
    </p:spTree>
    <p:extLst>
      <p:ext uri="{BB962C8B-B14F-4D97-AF65-F5344CB8AC3E}">
        <p14:creationId xmlns:p14="http://schemas.microsoft.com/office/powerpoint/2010/main" val="174040641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58DF7D-C2D0-4B03-A7A0-2F06B789E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B26B711-3121-40B0-8377-A64F3DC00C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645C4D3D-ABBA-4B4E-93E5-01E343719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98DDD5E5-0097-4C6C-B266-5732EDA96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8952EF87-C74F-4D3F-9CAD-EEA1733C9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5A020550-AB80-D743-84A5-FBA33A334224}"/>
              </a:ext>
            </a:extLst>
          </p:cNvPr>
          <p:cNvSpPr>
            <a:spLocks noGrp="1"/>
          </p:cNvSpPr>
          <p:nvPr>
            <p:ph type="title"/>
          </p:nvPr>
        </p:nvSpPr>
        <p:spPr>
          <a:xfrm>
            <a:off x="771148" y="1037967"/>
            <a:ext cx="3054091" cy="4709131"/>
          </a:xfrm>
        </p:spPr>
        <p:txBody>
          <a:bodyPr anchor="ctr">
            <a:normAutofit/>
          </a:bodyPr>
          <a:lstStyle/>
          <a:p>
            <a:r>
              <a:rPr lang="en-US">
                <a:solidFill>
                  <a:srgbClr val="FFFEFF"/>
                </a:solidFill>
              </a:rPr>
              <a:t>Link</a:t>
            </a:r>
          </a:p>
        </p:txBody>
      </p:sp>
      <p:sp>
        <p:nvSpPr>
          <p:cNvPr id="3" name="Content Placeholder 2">
            <a:extLst>
              <a:ext uri="{FF2B5EF4-FFF2-40B4-BE49-F238E27FC236}">
                <a16:creationId xmlns:a16="http://schemas.microsoft.com/office/drawing/2014/main" id="{2B1EC43C-ACFB-1344-BC43-4567966C999D}"/>
              </a:ext>
            </a:extLst>
          </p:cNvPr>
          <p:cNvSpPr>
            <a:spLocks noGrp="1"/>
          </p:cNvSpPr>
          <p:nvPr>
            <p:ph idx="1"/>
          </p:nvPr>
        </p:nvSpPr>
        <p:spPr>
          <a:xfrm>
            <a:off x="4534935" y="1037968"/>
            <a:ext cx="6725899" cy="4820832"/>
          </a:xfrm>
        </p:spPr>
        <p:txBody>
          <a:bodyPr>
            <a:normAutofit/>
          </a:bodyPr>
          <a:lstStyle/>
          <a:p>
            <a:r>
              <a:rPr lang="en-US" dirty="0"/>
              <a:t>https://</a:t>
            </a:r>
            <a:r>
              <a:rPr lang="en-US" dirty="0" err="1"/>
              <a:t>www.telegraph.co.uk</a:t>
            </a:r>
            <a:r>
              <a:rPr lang="en-US" dirty="0"/>
              <a:t>/news/2018/08/01/decade-smartphones-now-spend-entire-day-every-week-online/</a:t>
            </a:r>
          </a:p>
        </p:txBody>
      </p:sp>
    </p:spTree>
    <p:extLst>
      <p:ext uri="{BB962C8B-B14F-4D97-AF65-F5344CB8AC3E}">
        <p14:creationId xmlns:p14="http://schemas.microsoft.com/office/powerpoint/2010/main" val="157801337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46228" y="1037967"/>
            <a:ext cx="3054091" cy="4709131"/>
          </a:xfrm>
        </p:spPr>
        <p:txBody>
          <a:bodyPr anchor="ctr">
            <a:normAutofit/>
          </a:bodyPr>
          <a:lstStyle/>
          <a:p>
            <a:r>
              <a:rPr lang="en-GB" dirty="0"/>
              <a:t>Back to Cambridge </a:t>
            </a:r>
            <a:r>
              <a:rPr lang="en-GB" dirty="0" err="1"/>
              <a:t>Analytica</a:t>
            </a:r>
            <a:endParaRPr lang="en-GB" dirty="0"/>
          </a:p>
        </p:txBody>
      </p:sp>
      <p:sp>
        <p:nvSpPr>
          <p:cNvPr id="12" name="Rectangle 11">
            <a:extLst>
              <a:ext uri="{FF2B5EF4-FFF2-40B4-BE49-F238E27FC236}">
                <a16:creationId xmlns:a16="http://schemas.microsoft.com/office/drawing/2014/main" id="{2987D6F4-EC95-4EF1-A8AD-4B70386CE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F5F792DF-9D0A-4DB6-9A9E-7312F5A7E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749808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48AC8424-B4AB-4890-90C0-1163ECEA2296}"/>
              </a:ext>
            </a:extLst>
          </p:cNvPr>
          <p:cNvGraphicFramePr>
            <a:graphicFrameLocks noGrp="1"/>
          </p:cNvGraphicFramePr>
          <p:nvPr>
            <p:ph idx="1"/>
            <p:extLst>
              <p:ext uri="{D42A27DB-BD31-4B8C-83A1-F6EECF244321}">
                <p14:modId xmlns:p14="http://schemas.microsoft.com/office/powerpoint/2010/main" val="1295676844"/>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7986974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259A422-0023-4292-8200-E080556F30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D94C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2413CA5-4739-4BC9-8BB3-B0A4928D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a:blip r:embed="rId2"/>
          <a:stretch>
            <a:fillRect/>
          </a:stretch>
        </p:blipFill>
        <p:spPr>
          <a:xfrm>
            <a:off x="2369534" y="643467"/>
            <a:ext cx="7452931" cy="5571066"/>
          </a:xfrm>
          <a:prstGeom prst="rect">
            <a:avLst/>
          </a:prstGeom>
        </p:spPr>
      </p:pic>
    </p:spTree>
    <p:extLst>
      <p:ext uri="{BB962C8B-B14F-4D97-AF65-F5344CB8AC3E}">
        <p14:creationId xmlns:p14="http://schemas.microsoft.com/office/powerpoint/2010/main" val="459368336"/>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1259A422-0023-4292-8200-E080556F30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D94C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A2413CA5-4739-4BC9-8BB3-B0A4928D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p:cNvPicPr>
            <a:picLocks noChangeAspect="1"/>
          </p:cNvPicPr>
          <p:nvPr/>
        </p:nvPicPr>
        <p:blipFill>
          <a:blip r:embed="rId2"/>
          <a:stretch>
            <a:fillRect/>
          </a:stretch>
        </p:blipFill>
        <p:spPr>
          <a:xfrm>
            <a:off x="1143941" y="643467"/>
            <a:ext cx="9904118" cy="5571066"/>
          </a:xfrm>
          <a:prstGeom prst="rect">
            <a:avLst/>
          </a:prstGeom>
        </p:spPr>
      </p:pic>
    </p:spTree>
    <p:extLst>
      <p:ext uri="{BB962C8B-B14F-4D97-AF65-F5344CB8AC3E}">
        <p14:creationId xmlns:p14="http://schemas.microsoft.com/office/powerpoint/2010/main" val="1332010866"/>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1259A422-0023-4292-8200-E080556F30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D94C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A2413CA5-4739-4BC9-8BB3-B0A4928D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p:cNvPicPr>
            <a:picLocks noChangeAspect="1"/>
          </p:cNvPicPr>
          <p:nvPr/>
        </p:nvPicPr>
        <p:blipFill>
          <a:blip r:embed="rId2"/>
          <a:stretch>
            <a:fillRect/>
          </a:stretch>
        </p:blipFill>
        <p:spPr>
          <a:xfrm>
            <a:off x="2490132" y="643467"/>
            <a:ext cx="7211736" cy="5571066"/>
          </a:xfrm>
          <a:prstGeom prst="rect">
            <a:avLst/>
          </a:prstGeom>
        </p:spPr>
      </p:pic>
    </p:spTree>
    <p:extLst>
      <p:ext uri="{BB962C8B-B14F-4D97-AF65-F5344CB8AC3E}">
        <p14:creationId xmlns:p14="http://schemas.microsoft.com/office/powerpoint/2010/main" val="4150816826"/>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1259A422-0023-4292-8200-E080556F30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D94C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A2413CA5-4739-4BC9-8BB3-B0A4928D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p:cNvPicPr>
            <a:picLocks noChangeAspect="1"/>
          </p:cNvPicPr>
          <p:nvPr/>
        </p:nvPicPr>
        <p:blipFill>
          <a:blip r:embed="rId2"/>
          <a:stretch>
            <a:fillRect/>
          </a:stretch>
        </p:blipFill>
        <p:spPr>
          <a:xfrm>
            <a:off x="4167018" y="643467"/>
            <a:ext cx="7547969" cy="10899598"/>
          </a:xfrm>
          <a:prstGeom prst="rect">
            <a:avLst/>
          </a:prstGeom>
        </p:spPr>
      </p:pic>
    </p:spTree>
    <p:extLst>
      <p:ext uri="{BB962C8B-B14F-4D97-AF65-F5344CB8AC3E}">
        <p14:creationId xmlns:p14="http://schemas.microsoft.com/office/powerpoint/2010/main" val="2335976532"/>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3772EE4-ED5E-4D3A-A306-B22CF86678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4" name="Title 3"/>
          <p:cNvSpPr>
            <a:spLocks noGrp="1"/>
          </p:cNvSpPr>
          <p:nvPr>
            <p:ph type="title"/>
          </p:nvPr>
        </p:nvSpPr>
        <p:spPr>
          <a:xfrm>
            <a:off x="672280" y="944752"/>
            <a:ext cx="3259016" cy="1462692"/>
          </a:xfrm>
        </p:spPr>
        <p:txBody>
          <a:bodyPr vert="horz" lIns="91440" tIns="45720" rIns="91440" bIns="45720" rtlCol="0" anchor="b">
            <a:normAutofit/>
          </a:bodyPr>
          <a:lstStyle/>
          <a:p>
            <a:r>
              <a:rPr lang="en-US" b="0" kern="1200" cap="all">
                <a:solidFill>
                  <a:srgbClr val="FFFFFF"/>
                </a:solidFill>
                <a:latin typeface="+mj-lt"/>
                <a:ea typeface="+mj-ea"/>
                <a:cs typeface="+mj-cs"/>
              </a:rPr>
              <a:t>Social media - business world</a:t>
            </a:r>
          </a:p>
        </p:txBody>
      </p:sp>
      <p:sp>
        <p:nvSpPr>
          <p:cNvPr id="20" name="Rectangle 19">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1">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4" name="Rectangle 23">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2" name="Content Placeholder 1"/>
          <p:cNvSpPr>
            <a:spLocks noGrp="1"/>
          </p:cNvSpPr>
          <p:nvPr>
            <p:ph sz="half" idx="2"/>
          </p:nvPr>
        </p:nvSpPr>
        <p:spPr>
          <a:xfrm>
            <a:off x="671513" y="2536031"/>
            <a:ext cx="3123783" cy="3671936"/>
          </a:xfrm>
        </p:spPr>
        <p:txBody>
          <a:bodyPr vert="horz" lIns="91440" tIns="45720" rIns="91440" bIns="45720" rtlCol="0" anchor="t">
            <a:normAutofit/>
          </a:bodyPr>
          <a:lstStyle/>
          <a:p>
            <a:r>
              <a:rPr lang="en-US" b="1">
                <a:solidFill>
                  <a:srgbClr val="FFFFFF"/>
                </a:solidFill>
              </a:rPr>
              <a:t>Positive opportunities</a:t>
            </a:r>
          </a:p>
          <a:p>
            <a:r>
              <a:rPr lang="en-US" b="1">
                <a:solidFill>
                  <a:srgbClr val="FFFFFF"/>
                </a:solidFill>
              </a:rPr>
              <a:t>Networking</a:t>
            </a:r>
          </a:p>
          <a:p>
            <a:r>
              <a:rPr lang="en-US" b="1">
                <a:solidFill>
                  <a:srgbClr val="FFFFFF"/>
                </a:solidFill>
              </a:rPr>
              <a:t>Research</a:t>
            </a:r>
          </a:p>
          <a:p>
            <a:r>
              <a:rPr lang="en-US" b="1">
                <a:solidFill>
                  <a:srgbClr val="FFFFFF"/>
                </a:solidFill>
              </a:rPr>
              <a:t>Marketing</a:t>
            </a:r>
          </a:p>
          <a:p>
            <a:r>
              <a:rPr lang="en-US" b="1">
                <a:solidFill>
                  <a:srgbClr val="FFFFFF"/>
                </a:solidFill>
              </a:rPr>
              <a:t>Information exchange</a:t>
            </a:r>
          </a:p>
          <a:p>
            <a:r>
              <a:rPr lang="en-US" b="1">
                <a:solidFill>
                  <a:srgbClr val="FFFFFF"/>
                </a:solidFill>
              </a:rPr>
              <a:t>Negative opportunities </a:t>
            </a:r>
          </a:p>
          <a:p>
            <a:r>
              <a:rPr lang="en-US" b="1">
                <a:solidFill>
                  <a:srgbClr val="FFFFFF"/>
                </a:solidFill>
              </a:rPr>
              <a:t>Unwary - engaging in professional misconduct</a:t>
            </a:r>
          </a:p>
          <a:p>
            <a:endParaRPr lang="en-US" b="1">
              <a:solidFill>
                <a:srgbClr val="FFFFFF"/>
              </a:solidFill>
            </a:endParaRPr>
          </a:p>
          <a:p>
            <a:endParaRPr lang="en-US">
              <a:solidFill>
                <a:srgbClr val="FFFFFF"/>
              </a:solidFill>
            </a:endParaRPr>
          </a:p>
        </p:txBody>
      </p:sp>
      <p:pic>
        <p:nvPicPr>
          <p:cNvPr id="5" name="Content Placeholder 4"/>
          <p:cNvPicPr>
            <a:picLocks noGrp="1" noChangeAspect="1"/>
          </p:cNvPicPr>
          <p:nvPr>
            <p:ph sz="half" idx="1"/>
          </p:nvPr>
        </p:nvPicPr>
        <p:blipFill rotWithShape="1">
          <a:blip r:embed="rId2">
            <a:extLst>
              <a:ext uri="{28A0092B-C50C-407E-A947-70E740481C1C}">
                <a14:useLocalDpi xmlns:a14="http://schemas.microsoft.com/office/drawing/2010/main" val="0"/>
              </a:ext>
            </a:extLst>
          </a:blip>
          <a:srcRect l="2038"/>
          <a:stretch/>
        </p:blipFill>
        <p:spPr>
          <a:xfrm>
            <a:off x="4241830" y="601200"/>
            <a:ext cx="7503636" cy="5789365"/>
          </a:xfrm>
          <a:prstGeom prst="rect">
            <a:avLst/>
          </a:prstGeom>
        </p:spPr>
      </p:pic>
    </p:spTree>
    <p:extLst>
      <p:ext uri="{BB962C8B-B14F-4D97-AF65-F5344CB8AC3E}">
        <p14:creationId xmlns:p14="http://schemas.microsoft.com/office/powerpoint/2010/main" val="964040626"/>
      </p:ext>
    </p:extLst>
  </p:cSld>
  <p:clrMapOvr>
    <a:overrideClrMapping bg1="dk1" tx1="lt1" bg2="dk2" tx2="lt2" accent1="accent1" accent2="accent2" accent3="accent3" accent4="accent4" accent5="accent5" accent6="accent6" hlink="hlink" folHlink="folHlink"/>
  </p:clrMapOvr>
</p:sld>
</file>

<file path=ppt/slides/slide5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46228" y="1037967"/>
            <a:ext cx="3054091" cy="4709131"/>
          </a:xfrm>
        </p:spPr>
        <p:txBody>
          <a:bodyPr anchor="ctr">
            <a:normAutofit/>
          </a:bodyPr>
          <a:lstStyle/>
          <a:p>
            <a:r>
              <a:rPr lang="en-GB">
                <a:solidFill>
                  <a:schemeClr val="bg1">
                    <a:lumMod val="85000"/>
                    <a:lumOff val="15000"/>
                  </a:schemeClr>
                </a:solidFill>
              </a:rPr>
              <a:t>Theoretical context</a:t>
            </a:r>
          </a:p>
        </p:txBody>
      </p:sp>
      <p:sp>
        <p:nvSpPr>
          <p:cNvPr id="12" name="Rectangle 11">
            <a:extLst>
              <a:ext uri="{FF2B5EF4-FFF2-40B4-BE49-F238E27FC236}">
                <a16:creationId xmlns:a16="http://schemas.microsoft.com/office/drawing/2014/main" id="{2987D6F4-EC95-4EF1-A8AD-4B70386CE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F5F792DF-9D0A-4DB6-9A9E-7312F5A7E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7498080"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7BC7EA7B-802E-41F4-8926-C4475287A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723898"/>
            <a:ext cx="7498616" cy="5676901"/>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75FDE87A-2868-4DA3-8CFB-4550C158A417}"/>
              </a:ext>
            </a:extLst>
          </p:cNvPr>
          <p:cNvGraphicFramePr>
            <a:graphicFrameLocks noGrp="1"/>
          </p:cNvGraphicFramePr>
          <p:nvPr>
            <p:ph idx="1"/>
            <p:extLst>
              <p:ext uri="{D42A27DB-BD31-4B8C-83A1-F6EECF244321}">
                <p14:modId xmlns:p14="http://schemas.microsoft.com/office/powerpoint/2010/main" val="3868861720"/>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60985530"/>
      </p:ext>
    </p:extLst>
  </p:cSld>
  <p:clrMapOvr>
    <a:overrideClrMapping bg1="dk1" tx1="lt1" bg2="dk2" tx2="lt2" accent1="accent1" accent2="accent2" accent3="accent3" accent4="accent4" accent5="accent5" accent6="accent6" hlink="hlink" folHlink="folHlink"/>
  </p:clrMapOvr>
</p:sld>
</file>

<file path=ppt/slides/slide5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42F1F5-5BB2-D845-97D0-AA4FD05CBFFF}"/>
              </a:ext>
            </a:extLst>
          </p:cNvPr>
          <p:cNvSpPr>
            <a:spLocks noGrp="1"/>
          </p:cNvSpPr>
          <p:nvPr>
            <p:ph type="title"/>
          </p:nvPr>
        </p:nvSpPr>
        <p:spPr>
          <a:xfrm>
            <a:off x="746228" y="1037967"/>
            <a:ext cx="3054091" cy="4709131"/>
          </a:xfrm>
        </p:spPr>
        <p:txBody>
          <a:bodyPr anchor="ctr">
            <a:normAutofit/>
          </a:bodyPr>
          <a:lstStyle/>
          <a:p>
            <a:r>
              <a:rPr lang="en-US">
                <a:solidFill>
                  <a:schemeClr val="bg1">
                    <a:lumMod val="85000"/>
                    <a:lumOff val="15000"/>
                  </a:schemeClr>
                </a:solidFill>
              </a:rPr>
              <a:t>Case studies</a:t>
            </a:r>
          </a:p>
        </p:txBody>
      </p:sp>
      <p:sp>
        <p:nvSpPr>
          <p:cNvPr id="13" name="Rectangle 12">
            <a:extLst>
              <a:ext uri="{FF2B5EF4-FFF2-40B4-BE49-F238E27FC236}">
                <a16:creationId xmlns:a16="http://schemas.microsoft.com/office/drawing/2014/main" id="{2987D6F4-EC95-4EF1-A8AD-4B70386CE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a16="http://schemas.microsoft.com/office/drawing/2014/main" id="{F5F792DF-9D0A-4DB6-9A9E-7312F5A7E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7498080"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16">
            <a:extLst>
              <a:ext uri="{FF2B5EF4-FFF2-40B4-BE49-F238E27FC236}">
                <a16:creationId xmlns:a16="http://schemas.microsoft.com/office/drawing/2014/main" id="{7BC7EA7B-802E-41F4-8926-C4475287A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723898"/>
            <a:ext cx="7498616" cy="5676901"/>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6" name="Content Placeholder 3">
            <a:extLst>
              <a:ext uri="{FF2B5EF4-FFF2-40B4-BE49-F238E27FC236}">
                <a16:creationId xmlns:a16="http://schemas.microsoft.com/office/drawing/2014/main" id="{1153ADE5-2D20-4EF3-8227-B24331306BA7}"/>
              </a:ext>
            </a:extLst>
          </p:cNvPr>
          <p:cNvGraphicFramePr>
            <a:graphicFrameLocks noGrp="1"/>
          </p:cNvGraphicFramePr>
          <p:nvPr>
            <p:ph idx="1"/>
            <p:extLst>
              <p:ext uri="{D42A27DB-BD31-4B8C-83A1-F6EECF244321}">
                <p14:modId xmlns:p14="http://schemas.microsoft.com/office/powerpoint/2010/main" val="3687596502"/>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44161876"/>
      </p:ext>
    </p:extLst>
  </p:cSld>
  <p:clrMapOvr>
    <a:overrideClrMapping bg1="dk1" tx1="lt1" bg2="dk2" tx2="lt2" accent1="accent1" accent2="accent2" accent3="accent3" accent4="accent4" accent5="accent5" accent6="accent6" hlink="hlink" folHlink="folHlink"/>
  </p:clrMapOvr>
</p:sld>
</file>

<file path=ppt/slides/slide5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46228" y="1037967"/>
            <a:ext cx="3054091" cy="4709131"/>
          </a:xfrm>
        </p:spPr>
        <p:txBody>
          <a:bodyPr anchor="ctr">
            <a:normAutofit/>
          </a:bodyPr>
          <a:lstStyle/>
          <a:p>
            <a:r>
              <a:rPr lang="en-GB">
                <a:solidFill>
                  <a:schemeClr val="bg1">
                    <a:lumMod val="85000"/>
                    <a:lumOff val="15000"/>
                  </a:schemeClr>
                </a:solidFill>
              </a:rPr>
              <a:t>Going back to social media and business</a:t>
            </a:r>
          </a:p>
        </p:txBody>
      </p:sp>
      <p:sp>
        <p:nvSpPr>
          <p:cNvPr id="12" name="Rectangle 11">
            <a:extLst>
              <a:ext uri="{FF2B5EF4-FFF2-40B4-BE49-F238E27FC236}">
                <a16:creationId xmlns:a16="http://schemas.microsoft.com/office/drawing/2014/main" id="{2987D6F4-EC95-4EF1-A8AD-4B70386CE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F5F792DF-9D0A-4DB6-9A9E-7312F5A7E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7498080"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7BC7EA7B-802E-41F4-8926-C4475287A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723898"/>
            <a:ext cx="7498616" cy="5676901"/>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53171186-013A-4B73-ABDA-1391835B8BF7}"/>
              </a:ext>
            </a:extLst>
          </p:cNvPr>
          <p:cNvGraphicFramePr>
            <a:graphicFrameLocks noGrp="1"/>
          </p:cNvGraphicFramePr>
          <p:nvPr>
            <p:ph idx="1"/>
            <p:extLst>
              <p:ext uri="{D42A27DB-BD31-4B8C-83A1-F6EECF244321}">
                <p14:modId xmlns:p14="http://schemas.microsoft.com/office/powerpoint/2010/main" val="1386395911"/>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09624572"/>
      </p:ext>
    </p:extLst>
  </p:cSld>
  <p:clrMapOvr>
    <a:overrideClrMapping bg1="dk1" tx1="lt1" bg2="dk2" tx2="lt2" accent1="accent1" accent2="accent2" accent3="accent3" accent4="accent4" accent5="accent5" accent6="accent6" hlink="hlink" folHlink="folHlink"/>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E9751CB9-7B25-4EB8-9A6F-82F822549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1317383-CF3B-4B02-9512-BECBEF6362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B1D4C7A0-6DF2-4F2D-A45D-F111582974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17">
            <a:extLst>
              <a:ext uri="{FF2B5EF4-FFF2-40B4-BE49-F238E27FC236}">
                <a16:creationId xmlns:a16="http://schemas.microsoft.com/office/drawing/2014/main" id="{DBF3943D-BCB6-4B31-809D-A00568648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19">
            <a:extLst>
              <a:ext uri="{FF2B5EF4-FFF2-40B4-BE49-F238E27FC236}">
                <a16:creationId xmlns:a16="http://schemas.microsoft.com/office/drawing/2014/main" id="{39373A6F-2E1F-4613-8E1D-D68057D29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01200"/>
            <a:ext cx="3707477" cy="562497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7" name="Title 6"/>
          <p:cNvSpPr>
            <a:spLocks noGrp="1"/>
          </p:cNvSpPr>
          <p:nvPr>
            <p:ph type="title"/>
          </p:nvPr>
        </p:nvSpPr>
        <p:spPr>
          <a:xfrm>
            <a:off x="601255" y="702155"/>
            <a:ext cx="3409783" cy="1300365"/>
          </a:xfrm>
        </p:spPr>
        <p:txBody>
          <a:bodyPr>
            <a:normAutofit/>
          </a:bodyPr>
          <a:lstStyle/>
          <a:p>
            <a:pPr>
              <a:lnSpc>
                <a:spcPct val="90000"/>
              </a:lnSpc>
            </a:pPr>
            <a:r>
              <a:rPr lang="en-GB" sz="1500">
                <a:solidFill>
                  <a:srgbClr val="FFFFFF"/>
                </a:solidFill>
              </a:rPr>
              <a:t>Google’s response to Chinese censorship has been examined in detail (Brenkert, 2009; Dann &amp; Haddow, 2008) </a:t>
            </a:r>
            <a:br>
              <a:rPr lang="en-GB" sz="1500">
                <a:solidFill>
                  <a:srgbClr val="FFFFFF"/>
                </a:solidFill>
              </a:rPr>
            </a:br>
            <a:endParaRPr lang="en-GB" sz="1500">
              <a:solidFill>
                <a:srgbClr val="FFFFFF"/>
              </a:solidFill>
            </a:endParaRPr>
          </a:p>
        </p:txBody>
      </p:sp>
      <p:sp>
        <p:nvSpPr>
          <p:cNvPr id="3" name="Content Placeholder 2">
            <a:extLst>
              <a:ext uri="{FF2B5EF4-FFF2-40B4-BE49-F238E27FC236}">
                <a16:creationId xmlns:a16="http://schemas.microsoft.com/office/drawing/2014/main" id="{416CD320-8586-EC48-BD88-64D58A08398A}"/>
              </a:ext>
            </a:extLst>
          </p:cNvPr>
          <p:cNvSpPr>
            <a:spLocks noGrp="1"/>
          </p:cNvSpPr>
          <p:nvPr>
            <p:ph idx="1"/>
          </p:nvPr>
        </p:nvSpPr>
        <p:spPr>
          <a:xfrm>
            <a:off x="601255" y="2177142"/>
            <a:ext cx="3409782" cy="3823607"/>
          </a:xfrm>
        </p:spPr>
        <p:txBody>
          <a:bodyPr>
            <a:normAutofit/>
          </a:bodyPr>
          <a:lstStyle/>
          <a:p>
            <a:endParaRPr lang="en-GB">
              <a:solidFill>
                <a:srgbClr val="FFFFFF"/>
              </a:solidFill>
            </a:endParaRPr>
          </a:p>
          <a:p>
            <a:endParaRPr lang="en-US">
              <a:solidFill>
                <a:srgbClr val="FFFFFF"/>
              </a:solidFill>
            </a:endParaRPr>
          </a:p>
        </p:txBody>
      </p:sp>
      <p:pic>
        <p:nvPicPr>
          <p:cNvPr id="6" name="Picture 5">
            <a:extLst>
              <a:ext uri="{FF2B5EF4-FFF2-40B4-BE49-F238E27FC236}">
                <a16:creationId xmlns:a16="http://schemas.microsoft.com/office/drawing/2014/main" id="{D24B4E18-D571-D74F-9919-B8044A04ED83}"/>
              </a:ext>
            </a:extLst>
          </p:cNvPr>
          <p:cNvPicPr>
            <a:picLocks noChangeAspect="1"/>
          </p:cNvPicPr>
          <p:nvPr/>
        </p:nvPicPr>
        <p:blipFill>
          <a:blip r:embed="rId3"/>
          <a:stretch>
            <a:fillRect/>
          </a:stretch>
        </p:blipFill>
        <p:spPr>
          <a:xfrm>
            <a:off x="4592231" y="1555113"/>
            <a:ext cx="6831503" cy="3730360"/>
          </a:xfrm>
          <a:prstGeom prst="rect">
            <a:avLst/>
          </a:prstGeom>
        </p:spPr>
      </p:pic>
    </p:spTree>
    <p:extLst>
      <p:ext uri="{BB962C8B-B14F-4D97-AF65-F5344CB8AC3E}">
        <p14:creationId xmlns:p14="http://schemas.microsoft.com/office/powerpoint/2010/main" val="2571840429"/>
      </p:ext>
    </p:extLst>
  </p:cSld>
  <p:clrMapOvr>
    <a:overrideClrMapping bg1="dk1" tx1="lt1" bg2="dk2" tx2="lt2" accent1="accent1" accent2="accent2" accent3="accent3" accent4="accent4" accent5="accent5" accent6="accent6" hlink="hlink" folHlink="folHlink"/>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58DF7D-C2D0-4B03-A7A0-2F06B789E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B26B711-3121-40B0-8377-A64F3DC00C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645C4D3D-ABBA-4B4E-93E5-01E343719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98DDD5E5-0097-4C6C-B266-5732EDA96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8952EF87-C74F-4D3F-9CAD-EEA1733C9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71148" y="1037967"/>
            <a:ext cx="3054091" cy="4709131"/>
          </a:xfrm>
        </p:spPr>
        <p:txBody>
          <a:bodyPr anchor="ctr">
            <a:normAutofit/>
          </a:bodyPr>
          <a:lstStyle/>
          <a:p>
            <a:r>
              <a:rPr lang="en-GB">
                <a:solidFill>
                  <a:srgbClr val="FFFEFF"/>
                </a:solidFill>
              </a:rPr>
              <a:t>Why did Google turn away from China ?</a:t>
            </a:r>
            <a:br>
              <a:rPr lang="en-GB">
                <a:solidFill>
                  <a:srgbClr val="FFFEFF"/>
                </a:solidFill>
              </a:rPr>
            </a:br>
            <a:endParaRPr lang="en-GB">
              <a:solidFill>
                <a:srgbClr val="FFFEFF"/>
              </a:solidFill>
            </a:endParaRPr>
          </a:p>
        </p:txBody>
      </p:sp>
      <p:sp>
        <p:nvSpPr>
          <p:cNvPr id="3" name="Content Placeholder 2"/>
          <p:cNvSpPr>
            <a:spLocks noGrp="1"/>
          </p:cNvSpPr>
          <p:nvPr>
            <p:ph idx="1"/>
          </p:nvPr>
        </p:nvSpPr>
        <p:spPr>
          <a:xfrm>
            <a:off x="4534935" y="1037968"/>
            <a:ext cx="6725899" cy="4820832"/>
          </a:xfrm>
        </p:spPr>
        <p:txBody>
          <a:bodyPr>
            <a:normAutofit/>
          </a:bodyPr>
          <a:lstStyle/>
          <a:p>
            <a:r>
              <a:rPr lang="en-GB" dirty="0"/>
              <a:t>When Google shut down its Chinese search engine in 2010, it gave up access to an enormous market. </a:t>
            </a:r>
          </a:p>
          <a:p>
            <a:r>
              <a:rPr lang="en-GB" dirty="0"/>
              <a:t>There are more than twice as many people on the Internet in China as there are residents in the U.S., and the number of Chinese Internet users is growing at a rate that far surpasses that of any other country. </a:t>
            </a:r>
          </a:p>
          <a:p>
            <a:pPr marL="0" indent="0">
              <a:buNone/>
            </a:pPr>
            <a:endParaRPr lang="en-GB" dirty="0"/>
          </a:p>
        </p:txBody>
      </p:sp>
    </p:spTree>
    <p:extLst>
      <p:ext uri="{BB962C8B-B14F-4D97-AF65-F5344CB8AC3E}">
        <p14:creationId xmlns:p14="http://schemas.microsoft.com/office/powerpoint/2010/main" val="2566715137"/>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46228" y="1037967"/>
            <a:ext cx="3054091" cy="4709131"/>
          </a:xfrm>
        </p:spPr>
        <p:txBody>
          <a:bodyPr anchor="ctr">
            <a:normAutofit/>
          </a:bodyPr>
          <a:lstStyle/>
          <a:p>
            <a:r>
              <a:rPr lang="en-GB">
                <a:solidFill>
                  <a:schemeClr val="bg1">
                    <a:lumMod val="85000"/>
                    <a:lumOff val="15000"/>
                  </a:schemeClr>
                </a:solidFill>
              </a:rPr>
              <a:t>Censorship is why </a:t>
            </a:r>
          </a:p>
        </p:txBody>
      </p:sp>
      <p:sp>
        <p:nvSpPr>
          <p:cNvPr id="12" name="Rectangle 11">
            <a:extLst>
              <a:ext uri="{FF2B5EF4-FFF2-40B4-BE49-F238E27FC236}">
                <a16:creationId xmlns:a16="http://schemas.microsoft.com/office/drawing/2014/main" id="{2987D6F4-EC95-4EF1-A8AD-4B70386CE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F5F792DF-9D0A-4DB6-9A9E-7312F5A7E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7498080"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7BC7EA7B-802E-41F4-8926-C4475287A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723898"/>
            <a:ext cx="7498616" cy="5676901"/>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3FA9BB89-127F-4D68-931C-2097B6705280}"/>
              </a:ext>
            </a:extLst>
          </p:cNvPr>
          <p:cNvGraphicFramePr>
            <a:graphicFrameLocks noGrp="1"/>
          </p:cNvGraphicFramePr>
          <p:nvPr>
            <p:ph idx="1"/>
            <p:extLst>
              <p:ext uri="{D42A27DB-BD31-4B8C-83A1-F6EECF244321}">
                <p14:modId xmlns:p14="http://schemas.microsoft.com/office/powerpoint/2010/main" val="1511665330"/>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36234070"/>
      </p:ext>
    </p:extLst>
  </p:cSld>
  <p:clrMapOvr>
    <a:overrideClrMapping bg1="dk1" tx1="lt1" bg2="dk2" tx2="lt2" accent1="accent1" accent2="accent2" accent3="accent3" accent4="accent4" accent5="accent5" accent6="accent6" hlink="hlink" folHlink="folHlink"/>
  </p:clrMapOvr>
</p:sld>
</file>

<file path=ppt/slides/slide6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46228" y="1037967"/>
            <a:ext cx="3054091" cy="4709131"/>
          </a:xfrm>
        </p:spPr>
        <p:txBody>
          <a:bodyPr anchor="ctr">
            <a:normAutofit/>
          </a:bodyPr>
          <a:lstStyle/>
          <a:p>
            <a:r>
              <a:rPr lang="en-GB">
                <a:solidFill>
                  <a:schemeClr val="bg1">
                    <a:lumMod val="85000"/>
                    <a:lumOff val="15000"/>
                  </a:schemeClr>
                </a:solidFill>
              </a:rPr>
              <a:t>Google had set up in China 2005-6</a:t>
            </a:r>
          </a:p>
        </p:txBody>
      </p:sp>
      <p:sp>
        <p:nvSpPr>
          <p:cNvPr id="12" name="Rectangle 11">
            <a:extLst>
              <a:ext uri="{FF2B5EF4-FFF2-40B4-BE49-F238E27FC236}">
                <a16:creationId xmlns:a16="http://schemas.microsoft.com/office/drawing/2014/main" id="{2987D6F4-EC95-4EF1-A8AD-4B70386CE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F5F792DF-9D0A-4DB6-9A9E-7312F5A7E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7498080"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7BC7EA7B-802E-41F4-8926-C4475287A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723898"/>
            <a:ext cx="7498616" cy="5676901"/>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17484F94-5E14-452E-816B-749344563202}"/>
              </a:ext>
            </a:extLst>
          </p:cNvPr>
          <p:cNvGraphicFramePr>
            <a:graphicFrameLocks noGrp="1"/>
          </p:cNvGraphicFramePr>
          <p:nvPr>
            <p:ph idx="1"/>
            <p:extLst>
              <p:ext uri="{D42A27DB-BD31-4B8C-83A1-F6EECF244321}">
                <p14:modId xmlns:p14="http://schemas.microsoft.com/office/powerpoint/2010/main" val="1847355778"/>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35333050"/>
      </p:ext>
    </p:extLst>
  </p:cSld>
  <p:clrMapOvr>
    <a:overrideClrMapping bg1="dk1" tx1="lt1" bg2="dk2" tx2="lt2" accent1="accent1" accent2="accent2" accent3="accent3" accent4="accent4" accent5="accent5" accent6="accent6" hlink="hlink" folHlink="folHlink"/>
  </p:clrMapOvr>
</p:sld>
</file>

<file path=ppt/slides/slide6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58DF7D-C2D0-4B03-A7A0-2F06B789E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B26B711-3121-40B0-8377-A64F3DC00C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645C4D3D-ABBA-4B4E-93E5-01E343719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98DDD5E5-0097-4C6C-B266-5732EDA96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8952EF87-C74F-4D3F-9CAD-EEA1733C9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71148" y="1037967"/>
            <a:ext cx="3054091" cy="4709131"/>
          </a:xfrm>
        </p:spPr>
        <p:txBody>
          <a:bodyPr anchor="ctr">
            <a:normAutofit/>
          </a:bodyPr>
          <a:lstStyle/>
          <a:p>
            <a:r>
              <a:rPr lang="en-GB">
                <a:solidFill>
                  <a:srgbClr val="FFFEFF"/>
                </a:solidFill>
              </a:rPr>
              <a:t>2010 attacks prompted Google to reverse course</a:t>
            </a:r>
          </a:p>
        </p:txBody>
      </p:sp>
      <p:sp>
        <p:nvSpPr>
          <p:cNvPr id="3" name="Content Placeholder 2"/>
          <p:cNvSpPr>
            <a:spLocks noGrp="1"/>
          </p:cNvSpPr>
          <p:nvPr>
            <p:ph idx="1"/>
          </p:nvPr>
        </p:nvSpPr>
        <p:spPr>
          <a:xfrm>
            <a:off x="4534935" y="1037968"/>
            <a:ext cx="6725899" cy="4820832"/>
          </a:xfrm>
        </p:spPr>
        <p:txBody>
          <a:bodyPr>
            <a:normAutofit/>
          </a:bodyPr>
          <a:lstStyle/>
          <a:p>
            <a:r>
              <a:rPr lang="en-GB" dirty="0"/>
              <a:t>Instead of complying with government requests to filter its search results, Google directed all of its Chinese traffic to the uncensored Hong Kong version of its search engine, a move that left the company vulnerable to being completely shut down in China. Indeed, Google’s services became inaccessible to most Chinese users within months.</a:t>
            </a:r>
          </a:p>
          <a:p>
            <a:endParaRPr lang="en-GB" dirty="0"/>
          </a:p>
        </p:txBody>
      </p:sp>
    </p:spTree>
    <p:extLst>
      <p:ext uri="{BB962C8B-B14F-4D97-AF65-F5344CB8AC3E}">
        <p14:creationId xmlns:p14="http://schemas.microsoft.com/office/powerpoint/2010/main" val="3855833518"/>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46228" y="1037967"/>
            <a:ext cx="3054091" cy="4709131"/>
          </a:xfrm>
        </p:spPr>
        <p:txBody>
          <a:bodyPr anchor="ctr">
            <a:normAutofit/>
          </a:bodyPr>
          <a:lstStyle/>
          <a:p>
            <a:r>
              <a:rPr lang="en-GB">
                <a:solidFill>
                  <a:schemeClr val="bg1">
                    <a:lumMod val="85000"/>
                    <a:lumOff val="15000"/>
                  </a:schemeClr>
                </a:solidFill>
              </a:rPr>
              <a:t>Cultural relativism</a:t>
            </a:r>
          </a:p>
        </p:txBody>
      </p:sp>
      <p:sp>
        <p:nvSpPr>
          <p:cNvPr id="12" name="Rectangle 11">
            <a:extLst>
              <a:ext uri="{FF2B5EF4-FFF2-40B4-BE49-F238E27FC236}">
                <a16:creationId xmlns:a16="http://schemas.microsoft.com/office/drawing/2014/main" id="{2987D6F4-EC95-4EF1-A8AD-4B70386CE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F5F792DF-9D0A-4DB6-9A9E-7312F5A7E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7498080"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7BC7EA7B-802E-41F4-8926-C4475287A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723898"/>
            <a:ext cx="7498616" cy="5676901"/>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12943461-BA40-4C1E-95DE-1E53C533CD2D}"/>
              </a:ext>
            </a:extLst>
          </p:cNvPr>
          <p:cNvGraphicFramePr>
            <a:graphicFrameLocks noGrp="1"/>
          </p:cNvGraphicFramePr>
          <p:nvPr>
            <p:ph idx="1"/>
            <p:extLst>
              <p:ext uri="{D42A27DB-BD31-4B8C-83A1-F6EECF244321}">
                <p14:modId xmlns:p14="http://schemas.microsoft.com/office/powerpoint/2010/main" val="2505474750"/>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38658770"/>
      </p:ext>
    </p:extLst>
  </p:cSld>
  <p:clrMapOvr>
    <a:overrideClrMapping bg1="dk1" tx1="lt1" bg2="dk2" tx2="lt2" accent1="accent1" accent2="accent2" accent3="accent3" accent4="accent4" accent5="accent5" accent6="accent6" hlink="hlink" folHlink="folHlink"/>
  </p:clrMapOvr>
</p:sld>
</file>

<file path=ppt/slides/slide6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CF4EB5C-ED25-4675-8255-2F5B12CFFC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9514EC6E-A557-42A2-BCDC-3ABFFC5E5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905482C9-EB42-4BFE-95BF-7FD661F076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7539E646-A625-4A26-86ED-BD90EDD329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useBgFill="1">
        <p:nvSpPr>
          <p:cNvPr id="16" name="Rectangle 15">
            <a:extLst>
              <a:ext uri="{FF2B5EF4-FFF2-40B4-BE49-F238E27FC236}">
                <a16:creationId xmlns:a16="http://schemas.microsoft.com/office/drawing/2014/main" id="{9DD60C94-0C9C-47B7-BE88-045235ACCC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46533" y="1552397"/>
            <a:ext cx="7231784" cy="3654081"/>
          </a:xfrm>
        </p:spPr>
        <p:txBody>
          <a:bodyPr vert="horz" lIns="91440" tIns="45720" rIns="91440" bIns="45720" rtlCol="0" anchor="ctr">
            <a:normAutofit/>
          </a:bodyPr>
          <a:lstStyle/>
          <a:p>
            <a:r>
              <a:rPr lang="en-US" sz="5400" b="0" kern="1200" cap="all">
                <a:solidFill>
                  <a:schemeClr val="tx2"/>
                </a:solidFill>
                <a:latin typeface="+mj-lt"/>
                <a:ea typeface="+mj-ea"/>
                <a:cs typeface="+mj-cs"/>
              </a:rPr>
              <a:t>Cultural relativism</a:t>
            </a:r>
          </a:p>
        </p:txBody>
      </p:sp>
      <p:sp>
        <p:nvSpPr>
          <p:cNvPr id="3" name="Content Placeholder 2"/>
          <p:cNvSpPr>
            <a:spLocks noGrp="1"/>
          </p:cNvSpPr>
          <p:nvPr>
            <p:ph idx="1"/>
          </p:nvPr>
        </p:nvSpPr>
        <p:spPr>
          <a:xfrm>
            <a:off x="8129871" y="1552397"/>
            <a:ext cx="3610575" cy="3654082"/>
          </a:xfrm>
        </p:spPr>
        <p:txBody>
          <a:bodyPr vert="horz" lIns="91440" tIns="45720" rIns="91440" bIns="45720" rtlCol="0" anchor="ctr">
            <a:normAutofit/>
          </a:bodyPr>
          <a:lstStyle/>
          <a:p>
            <a:pPr marL="0" indent="0">
              <a:buNone/>
            </a:pPr>
            <a:r>
              <a:rPr lang="en-US" sz="3200" cap="all">
                <a:solidFill>
                  <a:schemeClr val="accent1"/>
                </a:solidFill>
              </a:rPr>
              <a:t>Case study</a:t>
            </a:r>
          </a:p>
        </p:txBody>
      </p:sp>
      <p:sp>
        <p:nvSpPr>
          <p:cNvPr id="18" name="Rectangle 17">
            <a:extLst>
              <a:ext uri="{FF2B5EF4-FFF2-40B4-BE49-F238E27FC236}">
                <a16:creationId xmlns:a16="http://schemas.microsoft.com/office/drawing/2014/main" id="{BFCF7016-AC99-433F-B943-24C3736E06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457200"/>
            <a:ext cx="7579574" cy="643614"/>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19">
            <a:extLst>
              <a:ext uri="{FF2B5EF4-FFF2-40B4-BE49-F238E27FC236}">
                <a16:creationId xmlns:a16="http://schemas.microsoft.com/office/drawing/2014/main" id="{A03737D1-A930-4E3E-9160-3CD4AEC72A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29871" y="453642"/>
            <a:ext cx="3615596" cy="645113"/>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1">
            <a:extLst>
              <a:ext uri="{FF2B5EF4-FFF2-40B4-BE49-F238E27FC236}">
                <a16:creationId xmlns:a16="http://schemas.microsoft.com/office/drawing/2014/main" id="{F71CFF33-010E-4E26-A285-83B1829823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5707627"/>
            <a:ext cx="11293913" cy="64922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438707050"/>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58DF7D-C2D0-4B03-A7A0-2F06B789E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B26B711-3121-40B0-8377-A64F3DC00C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645C4D3D-ABBA-4B4E-93E5-01E343719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98DDD5E5-0097-4C6C-B266-5732EDA96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8952EF87-C74F-4D3F-9CAD-EEA1733C9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71148" y="1037967"/>
            <a:ext cx="3054091" cy="4709131"/>
          </a:xfrm>
        </p:spPr>
        <p:txBody>
          <a:bodyPr anchor="ctr">
            <a:normAutofit/>
          </a:bodyPr>
          <a:lstStyle/>
          <a:p>
            <a:r>
              <a:rPr lang="en-GB">
                <a:solidFill>
                  <a:srgbClr val="FFFEFF"/>
                </a:solidFill>
              </a:rPr>
              <a:t>Censorship around the world</a:t>
            </a:r>
          </a:p>
        </p:txBody>
      </p:sp>
      <p:sp>
        <p:nvSpPr>
          <p:cNvPr id="3" name="Content Placeholder 2"/>
          <p:cNvSpPr>
            <a:spLocks noGrp="1"/>
          </p:cNvSpPr>
          <p:nvPr>
            <p:ph idx="1"/>
          </p:nvPr>
        </p:nvSpPr>
        <p:spPr>
          <a:xfrm>
            <a:off x="4534935" y="1037968"/>
            <a:ext cx="6725899" cy="4820832"/>
          </a:xfrm>
        </p:spPr>
        <p:txBody>
          <a:bodyPr>
            <a:normAutofit/>
          </a:bodyPr>
          <a:lstStyle/>
          <a:p>
            <a:r>
              <a:rPr lang="en-GB" dirty="0"/>
              <a:t>Germany, where distributing swastikas is considered hate speech and is illegal, regulators recently investigated a complaint that Facebook was not adequately enforcing national hate-speech law.</a:t>
            </a:r>
          </a:p>
          <a:p>
            <a:r>
              <a:rPr lang="en-GB" dirty="0"/>
              <a:t>In Russia, Kuwait, Saudi Arabia speaking ill of public officials can lead to costly punishments.</a:t>
            </a:r>
          </a:p>
          <a:p>
            <a:r>
              <a:rPr lang="en-GB" dirty="0"/>
              <a:t>“Insulting </a:t>
            </a:r>
            <a:r>
              <a:rPr lang="en-GB" dirty="0" err="1"/>
              <a:t>Turkishness</a:t>
            </a:r>
            <a:r>
              <a:rPr lang="en-GB" dirty="0"/>
              <a:t>” is punishable by fines and jail time.</a:t>
            </a:r>
          </a:p>
          <a:p>
            <a:endParaRPr lang="en-GB" dirty="0"/>
          </a:p>
          <a:p>
            <a:endParaRPr lang="en-GB" dirty="0"/>
          </a:p>
        </p:txBody>
      </p:sp>
    </p:spTree>
    <p:extLst>
      <p:ext uri="{BB962C8B-B14F-4D97-AF65-F5344CB8AC3E}">
        <p14:creationId xmlns:p14="http://schemas.microsoft.com/office/powerpoint/2010/main" val="2066968313"/>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259A422-0023-4292-8200-E080556F30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D94C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2413CA5-4739-4BC9-8BB3-B0A4928D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a:blip r:embed="rId2"/>
          <a:stretch>
            <a:fillRect/>
          </a:stretch>
        </p:blipFill>
        <p:spPr>
          <a:xfrm>
            <a:off x="2029529" y="643467"/>
            <a:ext cx="8132941" cy="5571066"/>
          </a:xfrm>
          <a:prstGeom prst="rect">
            <a:avLst/>
          </a:prstGeom>
        </p:spPr>
      </p:pic>
    </p:spTree>
    <p:extLst>
      <p:ext uri="{BB962C8B-B14F-4D97-AF65-F5344CB8AC3E}">
        <p14:creationId xmlns:p14="http://schemas.microsoft.com/office/powerpoint/2010/main" val="2269798372"/>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DCF4EB5C-ED25-4675-8255-2F5B12CFFC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9514EC6E-A557-42A2-BCDC-3ABFFC5E5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a:extLst>
              <a:ext uri="{FF2B5EF4-FFF2-40B4-BE49-F238E27FC236}">
                <a16:creationId xmlns:a16="http://schemas.microsoft.com/office/drawing/2014/main" id="{905482C9-EB42-4BFE-95BF-7FD661F076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7539E646-A625-4A26-86ED-BD90EDD329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useBgFill="1">
        <p:nvSpPr>
          <p:cNvPr id="15" name="Rectangle 14">
            <a:extLst>
              <a:ext uri="{FF2B5EF4-FFF2-40B4-BE49-F238E27FC236}">
                <a16:creationId xmlns:a16="http://schemas.microsoft.com/office/drawing/2014/main" id="{9DD60C94-0C9C-47B7-BE88-045235ACCC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46533" y="1552397"/>
            <a:ext cx="7231784" cy="3654081"/>
          </a:xfrm>
        </p:spPr>
        <p:txBody>
          <a:bodyPr vert="horz" lIns="91440" tIns="45720" rIns="91440" bIns="45720" rtlCol="0" anchor="ctr">
            <a:normAutofit/>
          </a:bodyPr>
          <a:lstStyle/>
          <a:p>
            <a:r>
              <a:rPr lang="en-US" sz="5400" b="0" kern="1200" cap="all">
                <a:solidFill>
                  <a:schemeClr val="tx2"/>
                </a:solidFill>
                <a:latin typeface="+mj-lt"/>
                <a:ea typeface="+mj-ea"/>
                <a:cs typeface="+mj-cs"/>
              </a:rPr>
              <a:t>Back to Cambridge Analytica</a:t>
            </a:r>
          </a:p>
        </p:txBody>
      </p:sp>
      <p:sp>
        <p:nvSpPr>
          <p:cNvPr id="17" name="Rectangle 16">
            <a:extLst>
              <a:ext uri="{FF2B5EF4-FFF2-40B4-BE49-F238E27FC236}">
                <a16:creationId xmlns:a16="http://schemas.microsoft.com/office/drawing/2014/main" id="{BFCF7016-AC99-433F-B943-24C3736E06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457200"/>
            <a:ext cx="7579574" cy="643614"/>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18">
            <a:extLst>
              <a:ext uri="{FF2B5EF4-FFF2-40B4-BE49-F238E27FC236}">
                <a16:creationId xmlns:a16="http://schemas.microsoft.com/office/drawing/2014/main" id="{A03737D1-A930-4E3E-9160-3CD4AEC72A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29871" y="453642"/>
            <a:ext cx="3615596" cy="645113"/>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0">
            <a:extLst>
              <a:ext uri="{FF2B5EF4-FFF2-40B4-BE49-F238E27FC236}">
                <a16:creationId xmlns:a16="http://schemas.microsoft.com/office/drawing/2014/main" id="{F71CFF33-010E-4E26-A285-83B1829823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5707627"/>
            <a:ext cx="11293913" cy="64922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817298477"/>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17">
            <a:extLst>
              <a:ext uri="{FF2B5EF4-FFF2-40B4-BE49-F238E27FC236}">
                <a16:creationId xmlns:a16="http://schemas.microsoft.com/office/drawing/2014/main" id="{E2852671-8EB6-4EAF-8AF8-65CF3FD66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useBgFill="1">
        <p:nvSpPr>
          <p:cNvPr id="20" name="Rectangle 19">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2" name="Group 21">
            <a:extLst>
              <a:ext uri="{FF2B5EF4-FFF2-40B4-BE49-F238E27FC236}">
                <a16:creationId xmlns:a16="http://schemas.microsoft.com/office/drawing/2014/main" id="{79394E1F-0B5F-497D-B2A6-8383A2A548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3"/>
            <a:chOff x="438068" y="457200"/>
            <a:chExt cx="3703320" cy="5935133"/>
          </a:xfrm>
        </p:grpSpPr>
        <p:sp>
          <p:nvSpPr>
            <p:cNvPr id="23" name="Rectangle 22">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sp>
        <p:sp>
          <p:nvSpPr>
            <p:cNvPr id="24" name="Rectangle 23">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584200" y="1524001"/>
            <a:ext cx="3412067" cy="3478384"/>
          </a:xfrm>
        </p:spPr>
        <p:txBody>
          <a:bodyPr vert="horz" lIns="91440" tIns="45720" rIns="91440" bIns="45720" rtlCol="0" anchor="b">
            <a:normAutofit/>
          </a:bodyPr>
          <a:lstStyle/>
          <a:p>
            <a:pPr>
              <a:lnSpc>
                <a:spcPct val="90000"/>
              </a:lnSpc>
            </a:pPr>
            <a:br>
              <a:rPr lang="en-US" sz="3300">
                <a:solidFill>
                  <a:srgbClr val="FFFFFF"/>
                </a:solidFill>
              </a:rPr>
            </a:br>
            <a:r>
              <a:rPr lang="en-US" sz="3300">
                <a:solidFill>
                  <a:srgbClr val="FFFFFF"/>
                </a:solidFill>
              </a:rPr>
              <a:t>Cambridge Analytica –private data for marketing purposes</a:t>
            </a:r>
            <a:br>
              <a:rPr lang="en-US" sz="3300">
                <a:solidFill>
                  <a:srgbClr val="FFFFFF"/>
                </a:solidFill>
              </a:rPr>
            </a:br>
            <a:endParaRPr lang="en-US" sz="3300">
              <a:solidFill>
                <a:srgbClr val="FFFFFF"/>
              </a:solidFill>
            </a:endParaRPr>
          </a:p>
        </p:txBody>
      </p:sp>
      <p:pic>
        <p:nvPicPr>
          <p:cNvPr id="7" name="Content Placeholder 6"/>
          <p:cNvPicPr>
            <a:picLocks noGrp="1" noChangeAspect="1"/>
          </p:cNvPicPr>
          <p:nvPr>
            <p:ph idx="1"/>
          </p:nvPr>
        </p:nvPicPr>
        <p:blipFill>
          <a:blip r:embed="rId2"/>
          <a:stretch>
            <a:fillRect/>
          </a:stretch>
        </p:blipFill>
        <p:spPr>
          <a:xfrm>
            <a:off x="4765053" y="1463791"/>
            <a:ext cx="6764864" cy="3906708"/>
          </a:xfrm>
          <a:prstGeom prst="rect">
            <a:avLst/>
          </a:prstGeom>
        </p:spPr>
      </p:pic>
    </p:spTree>
    <p:extLst>
      <p:ext uri="{BB962C8B-B14F-4D97-AF65-F5344CB8AC3E}">
        <p14:creationId xmlns:p14="http://schemas.microsoft.com/office/powerpoint/2010/main" val="2296811277"/>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46228" y="1037967"/>
            <a:ext cx="3054091" cy="4709131"/>
          </a:xfrm>
        </p:spPr>
        <p:txBody>
          <a:bodyPr anchor="ctr">
            <a:normAutofit/>
          </a:bodyPr>
          <a:lstStyle/>
          <a:p>
            <a:r>
              <a:rPr lang="en-GB">
                <a:solidFill>
                  <a:schemeClr val="bg1">
                    <a:lumMod val="85000"/>
                    <a:lumOff val="15000"/>
                  </a:schemeClr>
                </a:solidFill>
              </a:rPr>
              <a:t>Link</a:t>
            </a:r>
          </a:p>
        </p:txBody>
      </p:sp>
      <p:sp>
        <p:nvSpPr>
          <p:cNvPr id="12" name="Rectangle 11">
            <a:extLst>
              <a:ext uri="{FF2B5EF4-FFF2-40B4-BE49-F238E27FC236}">
                <a16:creationId xmlns:a16="http://schemas.microsoft.com/office/drawing/2014/main" id="{2987D6F4-EC95-4EF1-A8AD-4B70386CE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F5F792DF-9D0A-4DB6-9A9E-7312F5A7E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7498080"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7BC7EA7B-802E-41F4-8926-C4475287A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723898"/>
            <a:ext cx="7498616" cy="5676901"/>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7FE58191-F55C-417E-98E7-28A524B82ED3}"/>
              </a:ext>
            </a:extLst>
          </p:cNvPr>
          <p:cNvGraphicFramePr>
            <a:graphicFrameLocks noGrp="1"/>
          </p:cNvGraphicFramePr>
          <p:nvPr>
            <p:ph idx="1"/>
            <p:extLst>
              <p:ext uri="{D42A27DB-BD31-4B8C-83A1-F6EECF244321}">
                <p14:modId xmlns:p14="http://schemas.microsoft.com/office/powerpoint/2010/main" val="2714617249"/>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81011386"/>
      </p:ext>
    </p:extLst>
  </p:cSld>
  <p:clrMapOvr>
    <a:overrideClrMapping bg1="dk1" tx1="lt1" bg2="dk2" tx2="lt2" accent1="accent1" accent2="accent2" accent3="accent3" accent4="accent4" accent5="accent5" accent6="accent6" hlink="hlink" folHlink="folHlink"/>
  </p:clrMapOvr>
</p:sld>
</file>

<file path=ppt/slides/slide7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58DF7D-C2D0-4B03-A7A0-2F06B789E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B26B711-3121-40B0-8377-A64F3DC00C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645C4D3D-ABBA-4B4E-93E5-01E343719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98DDD5E5-0097-4C6C-B266-5732EDA96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8952EF87-C74F-4D3F-9CAD-EEA1733C9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71148" y="1037967"/>
            <a:ext cx="3054091" cy="4709131"/>
          </a:xfrm>
        </p:spPr>
        <p:txBody>
          <a:bodyPr anchor="ctr">
            <a:normAutofit/>
          </a:bodyPr>
          <a:lstStyle/>
          <a:p>
            <a:r>
              <a:rPr lang="en-GB">
                <a:solidFill>
                  <a:srgbClr val="FFFEFF"/>
                </a:solidFill>
              </a:rPr>
              <a:t>What are the allegations against Cambridge Analytica?</a:t>
            </a:r>
            <a:br>
              <a:rPr lang="en-GB">
                <a:solidFill>
                  <a:srgbClr val="FFFEFF"/>
                </a:solidFill>
              </a:rPr>
            </a:br>
            <a:endParaRPr lang="en-GB">
              <a:solidFill>
                <a:srgbClr val="FFFEFF"/>
              </a:solidFill>
            </a:endParaRPr>
          </a:p>
        </p:txBody>
      </p:sp>
      <p:sp>
        <p:nvSpPr>
          <p:cNvPr id="3" name="Content Placeholder 2"/>
          <p:cNvSpPr>
            <a:spLocks noGrp="1"/>
          </p:cNvSpPr>
          <p:nvPr>
            <p:ph idx="1"/>
          </p:nvPr>
        </p:nvSpPr>
        <p:spPr>
          <a:xfrm>
            <a:off x="4534935" y="1037968"/>
            <a:ext cx="6725899" cy="4820832"/>
          </a:xfrm>
        </p:spPr>
        <p:txBody>
          <a:bodyPr>
            <a:normAutofit/>
          </a:bodyPr>
          <a:lstStyle/>
          <a:p>
            <a:r>
              <a:rPr lang="en-GB" dirty="0"/>
              <a:t>The data analytics firm used personal information harvested from more than 50 million Facebook profiles without permission to build a system that could target US voters with personalised political advertisements based on their psychological profile, according to Christopher Wylie, a former Cambridge </a:t>
            </a:r>
            <a:r>
              <a:rPr lang="en-GB" dirty="0" err="1"/>
              <a:t>Analytica</a:t>
            </a:r>
            <a:r>
              <a:rPr lang="en-GB" dirty="0"/>
              <a:t> contractor who helped build the algorithm. </a:t>
            </a:r>
          </a:p>
          <a:p>
            <a:r>
              <a:rPr lang="en-GB" dirty="0"/>
              <a:t>Employees of Cambridge </a:t>
            </a:r>
            <a:r>
              <a:rPr lang="en-GB" dirty="0" err="1"/>
              <a:t>Analytica</a:t>
            </a:r>
            <a:r>
              <a:rPr lang="en-GB" dirty="0"/>
              <a:t>, including the suspended CEO Alexander Nix, were also filmed boasting of using manufactured sex scandals, fake news and dirty tricks to swing elections around the world.</a:t>
            </a:r>
          </a:p>
        </p:txBody>
      </p:sp>
    </p:spTree>
    <p:extLst>
      <p:ext uri="{BB962C8B-B14F-4D97-AF65-F5344CB8AC3E}">
        <p14:creationId xmlns:p14="http://schemas.microsoft.com/office/powerpoint/2010/main" val="4266460437"/>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58DF7D-C2D0-4B03-A7A0-2F06B789E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B26B711-3121-40B0-8377-A64F3DC00C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645C4D3D-ABBA-4B4E-93E5-01E343719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98DDD5E5-0097-4C6C-B266-5732EDA96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8952EF87-C74F-4D3F-9CAD-EEA1733C9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71148" y="1037967"/>
            <a:ext cx="3054091" cy="4709131"/>
          </a:xfrm>
        </p:spPr>
        <p:txBody>
          <a:bodyPr anchor="ctr">
            <a:normAutofit/>
          </a:bodyPr>
          <a:lstStyle/>
          <a:p>
            <a:r>
              <a:rPr lang="en-GB">
                <a:solidFill>
                  <a:srgbClr val="FFFEFF"/>
                </a:solidFill>
              </a:rPr>
              <a:t>How is Facebook involved in the scandal?</a:t>
            </a:r>
            <a:br>
              <a:rPr lang="en-GB">
                <a:solidFill>
                  <a:srgbClr val="FFFEFF"/>
                </a:solidFill>
              </a:rPr>
            </a:br>
            <a:endParaRPr lang="en-GB">
              <a:solidFill>
                <a:srgbClr val="FFFEFF"/>
              </a:solidFill>
            </a:endParaRPr>
          </a:p>
        </p:txBody>
      </p:sp>
      <p:sp>
        <p:nvSpPr>
          <p:cNvPr id="3" name="Content Placeholder 2"/>
          <p:cNvSpPr>
            <a:spLocks noGrp="1"/>
          </p:cNvSpPr>
          <p:nvPr>
            <p:ph idx="1"/>
          </p:nvPr>
        </p:nvSpPr>
        <p:spPr>
          <a:xfrm>
            <a:off x="4534935" y="1037968"/>
            <a:ext cx="6725899" cy="4820832"/>
          </a:xfrm>
        </p:spPr>
        <p:txBody>
          <a:bodyPr>
            <a:normAutofit/>
          </a:bodyPr>
          <a:lstStyle/>
          <a:p>
            <a:r>
              <a:rPr lang="en-GB" dirty="0"/>
              <a:t>The social media company has received a number of warnings about its data security policies in recent years and had known about the Cambridge </a:t>
            </a:r>
            <a:r>
              <a:rPr lang="en-GB" dirty="0" err="1"/>
              <a:t>Analytica</a:t>
            </a:r>
            <a:r>
              <a:rPr lang="en-GB" dirty="0"/>
              <a:t> data breach since 2015, but only suspended the firm and the Cambridge university researcher who harvested user data from Facebook earlier this month. </a:t>
            </a:r>
          </a:p>
          <a:p>
            <a:r>
              <a:rPr lang="en-GB" dirty="0"/>
              <a:t>A former Facebook manager has warned that hundreds of millions of users are likely to have had their private information used by private companies in the same way. </a:t>
            </a:r>
          </a:p>
          <a:p>
            <a:r>
              <a:rPr lang="en-GB" dirty="0"/>
              <a:t>On Sunday, Facebook ran adverts in several major UK and US newspapers apologising for the data breach, and said it was investigating other applications that had access to large amounts of user data.</a:t>
            </a:r>
          </a:p>
        </p:txBody>
      </p:sp>
    </p:spTree>
    <p:extLst>
      <p:ext uri="{BB962C8B-B14F-4D97-AF65-F5344CB8AC3E}">
        <p14:creationId xmlns:p14="http://schemas.microsoft.com/office/powerpoint/2010/main" val="1936898499"/>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259A422-0023-4292-8200-E080556F30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D94C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2413CA5-4739-4BC9-8BB3-B0A4928D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p:cNvPicPr>
            <a:picLocks noChangeAspect="1"/>
          </p:cNvPicPr>
          <p:nvPr/>
        </p:nvPicPr>
        <p:blipFill>
          <a:blip r:embed="rId2"/>
          <a:stretch>
            <a:fillRect/>
          </a:stretch>
        </p:blipFill>
        <p:spPr>
          <a:xfrm>
            <a:off x="864952" y="643467"/>
            <a:ext cx="10462095" cy="5571066"/>
          </a:xfrm>
          <a:prstGeom prst="rect">
            <a:avLst/>
          </a:prstGeom>
        </p:spPr>
      </p:pic>
    </p:spTree>
    <p:extLst>
      <p:ext uri="{BB962C8B-B14F-4D97-AF65-F5344CB8AC3E}">
        <p14:creationId xmlns:p14="http://schemas.microsoft.com/office/powerpoint/2010/main" val="659081087"/>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58DF7D-C2D0-4B03-A7A0-2F06B789E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B26B711-3121-40B0-8377-A64F3DC00C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645C4D3D-ABBA-4B4E-93E5-01E343719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98DDD5E5-0097-4C6C-B266-5732EDA96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8952EF87-C74F-4D3F-9CAD-EEA1733C9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71148" y="1037967"/>
            <a:ext cx="3054091" cy="4709131"/>
          </a:xfrm>
        </p:spPr>
        <p:txBody>
          <a:bodyPr anchor="ctr">
            <a:normAutofit/>
          </a:bodyPr>
          <a:lstStyle/>
          <a:p>
            <a:r>
              <a:rPr lang="en-GB">
                <a:solidFill>
                  <a:srgbClr val="FFFEFF"/>
                </a:solidFill>
              </a:rPr>
              <a:t>What has been the reaction to the scandal?</a:t>
            </a:r>
            <a:br>
              <a:rPr lang="en-GB">
                <a:solidFill>
                  <a:srgbClr val="FFFEFF"/>
                </a:solidFill>
              </a:rPr>
            </a:br>
            <a:endParaRPr lang="en-GB">
              <a:solidFill>
                <a:srgbClr val="FFFEFF"/>
              </a:solidFill>
            </a:endParaRPr>
          </a:p>
        </p:txBody>
      </p:sp>
      <p:sp>
        <p:nvSpPr>
          <p:cNvPr id="3" name="Content Placeholder 2"/>
          <p:cNvSpPr>
            <a:spLocks noGrp="1"/>
          </p:cNvSpPr>
          <p:nvPr>
            <p:ph idx="1"/>
          </p:nvPr>
        </p:nvSpPr>
        <p:spPr>
          <a:xfrm>
            <a:off x="4534935" y="1037968"/>
            <a:ext cx="6725899" cy="4820832"/>
          </a:xfrm>
        </p:spPr>
        <p:txBody>
          <a:bodyPr>
            <a:normAutofit/>
          </a:bodyPr>
          <a:lstStyle/>
          <a:p>
            <a:r>
              <a:rPr lang="en-GB" dirty="0"/>
              <a:t>Investigators from Britain’s data watchdog raided Cambridge </a:t>
            </a:r>
            <a:r>
              <a:rPr lang="en-GB" dirty="0" err="1"/>
              <a:t>Analytica’s</a:t>
            </a:r>
            <a:r>
              <a:rPr lang="en-GB" dirty="0"/>
              <a:t> London offices over Friday night, and the main consumer protection body in the US is reported to have opened an investigation into whether Facebook has violated privacy agreements. </a:t>
            </a:r>
          </a:p>
          <a:p>
            <a:r>
              <a:rPr lang="en-GB" dirty="0"/>
              <a:t>Billions of dollars have been wiped off Facebook’s stock market valuation this week as a growing #</a:t>
            </a:r>
            <a:r>
              <a:rPr lang="en-GB" dirty="0" err="1"/>
              <a:t>DeleteFacebook</a:t>
            </a:r>
            <a:r>
              <a:rPr lang="en-GB" dirty="0"/>
              <a:t> movement and regulatory fears have spooked investors.</a:t>
            </a:r>
          </a:p>
        </p:txBody>
      </p:sp>
    </p:spTree>
    <p:extLst>
      <p:ext uri="{BB962C8B-B14F-4D97-AF65-F5344CB8AC3E}">
        <p14:creationId xmlns:p14="http://schemas.microsoft.com/office/powerpoint/2010/main" val="4026586169"/>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46228" y="1037967"/>
            <a:ext cx="3054091" cy="4709131"/>
          </a:xfrm>
        </p:spPr>
        <p:txBody>
          <a:bodyPr anchor="ctr">
            <a:normAutofit/>
          </a:bodyPr>
          <a:lstStyle/>
          <a:p>
            <a:r>
              <a:rPr lang="en-GB">
                <a:solidFill>
                  <a:schemeClr val="bg1">
                    <a:lumMod val="85000"/>
                    <a:lumOff val="15000"/>
                  </a:schemeClr>
                </a:solidFill>
              </a:rPr>
              <a:t>What is the Brexit link?</a:t>
            </a:r>
            <a:br>
              <a:rPr lang="en-GB">
                <a:solidFill>
                  <a:schemeClr val="bg1">
                    <a:lumMod val="85000"/>
                    <a:lumOff val="15000"/>
                  </a:schemeClr>
                </a:solidFill>
              </a:rPr>
            </a:br>
            <a:endParaRPr lang="en-GB">
              <a:solidFill>
                <a:schemeClr val="bg1">
                  <a:lumMod val="85000"/>
                  <a:lumOff val="15000"/>
                </a:schemeClr>
              </a:solidFill>
            </a:endParaRPr>
          </a:p>
        </p:txBody>
      </p:sp>
      <p:sp>
        <p:nvSpPr>
          <p:cNvPr id="12" name="Rectangle 11">
            <a:extLst>
              <a:ext uri="{FF2B5EF4-FFF2-40B4-BE49-F238E27FC236}">
                <a16:creationId xmlns:a16="http://schemas.microsoft.com/office/drawing/2014/main" id="{2987D6F4-EC95-4EF1-A8AD-4B70386CE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F5F792DF-9D0A-4DB6-9A9E-7312F5A7E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7498080"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7BC7EA7B-802E-41F4-8926-C4475287A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723898"/>
            <a:ext cx="7498616" cy="5676901"/>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D28B1C09-20DD-43FB-A5F2-86A44CD4432B}"/>
              </a:ext>
            </a:extLst>
          </p:cNvPr>
          <p:cNvGraphicFramePr>
            <a:graphicFrameLocks noGrp="1"/>
          </p:cNvGraphicFramePr>
          <p:nvPr>
            <p:ph idx="1"/>
            <p:extLst>
              <p:ext uri="{D42A27DB-BD31-4B8C-83A1-F6EECF244321}">
                <p14:modId xmlns:p14="http://schemas.microsoft.com/office/powerpoint/2010/main" val="538113581"/>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88441197"/>
      </p:ext>
    </p:extLst>
  </p:cSld>
  <p:clrMapOvr>
    <a:overrideClrMapping bg1="dk1" tx1="lt1" bg2="dk2" tx2="lt2" accent1="accent1" accent2="accent2" accent3="accent3" accent4="accent4" accent5="accent5" accent6="accent6" hlink="hlink" folHlink="folHlink"/>
  </p:clrMapOvr>
</p:sld>
</file>

<file path=ppt/slides/slide7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58DF7D-C2D0-4B03-A7A0-2F06B789E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B26B711-3121-40B0-8377-A64F3DC00C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645C4D3D-ABBA-4B4E-93E5-01E343719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98DDD5E5-0097-4C6C-B266-5732EDA96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8952EF87-C74F-4D3F-9CAD-EEA1733C9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71148" y="1037967"/>
            <a:ext cx="3054091" cy="4709131"/>
          </a:xfrm>
        </p:spPr>
        <p:txBody>
          <a:bodyPr anchor="ctr">
            <a:normAutofit/>
          </a:bodyPr>
          <a:lstStyle/>
          <a:p>
            <a:r>
              <a:rPr lang="en-GB">
                <a:solidFill>
                  <a:srgbClr val="FFFEFF"/>
                </a:solidFill>
              </a:rPr>
              <a:t>Continued</a:t>
            </a:r>
          </a:p>
        </p:txBody>
      </p:sp>
      <p:sp>
        <p:nvSpPr>
          <p:cNvPr id="3" name="Content Placeholder 2"/>
          <p:cNvSpPr>
            <a:spLocks noGrp="1"/>
          </p:cNvSpPr>
          <p:nvPr>
            <p:ph idx="1"/>
          </p:nvPr>
        </p:nvSpPr>
        <p:spPr>
          <a:xfrm>
            <a:off x="4534935" y="1037968"/>
            <a:ext cx="6725899" cy="4820832"/>
          </a:xfrm>
        </p:spPr>
        <p:txBody>
          <a:bodyPr>
            <a:normAutofit/>
          </a:bodyPr>
          <a:lstStyle/>
          <a:p>
            <a:r>
              <a:rPr lang="en-GB" dirty="0"/>
              <a:t>Separately, around £3.4m was spent by different Brexit Leave campaigns with Canadian data firm </a:t>
            </a:r>
            <a:r>
              <a:rPr lang="en-GB" dirty="0" err="1"/>
              <a:t>AggregateIQ</a:t>
            </a:r>
            <a:r>
              <a:rPr lang="en-GB" dirty="0"/>
              <a:t> during the run up to the EU referendum, including £2.7m by the official Vote Leave campaign (40% of their total budget). </a:t>
            </a:r>
          </a:p>
          <a:p>
            <a:r>
              <a:rPr lang="en-GB" dirty="0"/>
              <a:t>Christopher Wylie says he played a role in setting up AIQ in 2013, around same time he worked for Cambridge </a:t>
            </a:r>
            <a:r>
              <a:rPr lang="en-GB" dirty="0" err="1"/>
              <a:t>Analytica</a:t>
            </a:r>
            <a:r>
              <a:rPr lang="en-GB" dirty="0"/>
              <a:t>. </a:t>
            </a:r>
          </a:p>
          <a:p>
            <a:r>
              <a:rPr lang="en-GB" dirty="0"/>
              <a:t>AIQ have say they have never entered into a contract with Cambridge </a:t>
            </a:r>
            <a:r>
              <a:rPr lang="en-GB" dirty="0" err="1"/>
              <a:t>Analytica</a:t>
            </a:r>
            <a:r>
              <a:rPr lang="en-GB" dirty="0"/>
              <a:t> and had no communications with them during the referendum campaign.</a:t>
            </a:r>
          </a:p>
        </p:txBody>
      </p:sp>
    </p:spTree>
    <p:extLst>
      <p:ext uri="{BB962C8B-B14F-4D97-AF65-F5344CB8AC3E}">
        <p14:creationId xmlns:p14="http://schemas.microsoft.com/office/powerpoint/2010/main" val="4289677534"/>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FFF8BA-E008-4068-851C-2CED296AC5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584733" y="980660"/>
            <a:ext cx="4836121" cy="4878137"/>
          </a:xfrm>
        </p:spPr>
        <p:txBody>
          <a:bodyPr anchor="ctr">
            <a:normAutofit/>
          </a:bodyPr>
          <a:lstStyle/>
          <a:p>
            <a:r>
              <a:rPr lang="en-GB" sz="4800"/>
              <a:t>Why is the Electoral Commission involved?</a:t>
            </a:r>
            <a:br>
              <a:rPr lang="en-GB" sz="4800"/>
            </a:br>
            <a:endParaRPr lang="en-GB" sz="4800"/>
          </a:p>
        </p:txBody>
      </p:sp>
      <p:sp>
        <p:nvSpPr>
          <p:cNvPr id="10" name="Rectangle 9">
            <a:extLst>
              <a:ext uri="{FF2B5EF4-FFF2-40B4-BE49-F238E27FC236}">
                <a16:creationId xmlns:a16="http://schemas.microsoft.com/office/drawing/2014/main" id="{1A75B5EE-3124-4314-90F7-8D9AFE941D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5745" y="751211"/>
            <a:ext cx="539496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00129C37-C465-4475-927F-B861932A37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84733" y="752989"/>
            <a:ext cx="4828032"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p:cNvSpPr>
            <a:spLocks noGrp="1"/>
          </p:cNvSpPr>
          <p:nvPr>
            <p:ph idx="1"/>
          </p:nvPr>
        </p:nvSpPr>
        <p:spPr>
          <a:xfrm>
            <a:off x="778166" y="1046922"/>
            <a:ext cx="5069756" cy="4811877"/>
          </a:xfrm>
        </p:spPr>
        <p:txBody>
          <a:bodyPr>
            <a:normAutofit/>
          </a:bodyPr>
          <a:lstStyle/>
          <a:p>
            <a:r>
              <a:rPr lang="en-GB" dirty="0"/>
              <a:t>British electoral law forbids co-ordination between different campaign groups, which must all comply with strict spending limits. If they plan tactics or co-ordinate together, the organisations must share a cap on spending.</a:t>
            </a:r>
          </a:p>
          <a:p>
            <a:pPr marL="0" indent="0">
              <a:buNone/>
            </a:pPr>
            <a:endParaRPr lang="en-GB" dirty="0"/>
          </a:p>
        </p:txBody>
      </p:sp>
      <p:sp>
        <p:nvSpPr>
          <p:cNvPr id="14" name="Rectangle 13">
            <a:extLst>
              <a:ext uri="{FF2B5EF4-FFF2-40B4-BE49-F238E27FC236}">
                <a16:creationId xmlns:a16="http://schemas.microsoft.com/office/drawing/2014/main" id="{8F92C143-3594-4735-B621-397DDDA5F8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5745" y="5946475"/>
            <a:ext cx="539496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DC1A03D1-169B-4C87-8F26-45E0BAC2B1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84733" y="5950032"/>
            <a:ext cx="4828032"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156469797"/>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46228" y="1037967"/>
            <a:ext cx="3054091" cy="4709131"/>
          </a:xfrm>
        </p:spPr>
        <p:txBody>
          <a:bodyPr anchor="ctr">
            <a:normAutofit/>
          </a:bodyPr>
          <a:lstStyle/>
          <a:p>
            <a:r>
              <a:rPr lang="en-GB">
                <a:solidFill>
                  <a:schemeClr val="bg1">
                    <a:lumMod val="85000"/>
                    <a:lumOff val="15000"/>
                  </a:schemeClr>
                </a:solidFill>
              </a:rPr>
              <a:t>Continued</a:t>
            </a:r>
          </a:p>
        </p:txBody>
      </p:sp>
      <p:sp>
        <p:nvSpPr>
          <p:cNvPr id="12" name="Rectangle 11">
            <a:extLst>
              <a:ext uri="{FF2B5EF4-FFF2-40B4-BE49-F238E27FC236}">
                <a16:creationId xmlns:a16="http://schemas.microsoft.com/office/drawing/2014/main" id="{2987D6F4-EC95-4EF1-A8AD-4B70386CE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F5F792DF-9D0A-4DB6-9A9E-7312F5A7E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7498080"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7BC7EA7B-802E-41F4-8926-C4475287A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723898"/>
            <a:ext cx="7498616" cy="5676901"/>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B94EEE4E-955F-42FA-9B6F-8FE4765E2C66}"/>
              </a:ext>
            </a:extLst>
          </p:cNvPr>
          <p:cNvGraphicFramePr>
            <a:graphicFrameLocks noGrp="1"/>
          </p:cNvGraphicFramePr>
          <p:nvPr>
            <p:ph idx="1"/>
            <p:extLst>
              <p:ext uri="{D42A27DB-BD31-4B8C-83A1-F6EECF244321}">
                <p14:modId xmlns:p14="http://schemas.microsoft.com/office/powerpoint/2010/main" val="3486176607"/>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57355354"/>
      </p:ext>
    </p:extLst>
  </p:cSld>
  <p:clrMapOvr>
    <a:overrideClrMapping bg1="dk1" tx1="lt1" bg2="dk2" tx2="lt2" accent1="accent1" accent2="accent2" accent3="accent3" accent4="accent4" accent5="accent5" accent6="accent6" hlink="hlink" folHlink="folHlink"/>
  </p:clrMapOvr>
</p:sld>
</file>

<file path=ppt/slides/slide8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a16="http://schemas.microsoft.com/office/drawing/2014/main" id="{C0524398-BFB4-4C4A-8317-83B8729F9B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16">
            <a:extLst>
              <a:ext uri="{FF2B5EF4-FFF2-40B4-BE49-F238E27FC236}">
                <a16:creationId xmlns:a16="http://schemas.microsoft.com/office/drawing/2014/main" id="{E08D4B6A-8113-4DFB-B82E-B60CAC8E0A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19" name="Rectangle 18">
            <a:extLst>
              <a:ext uri="{FF2B5EF4-FFF2-40B4-BE49-F238E27FC236}">
                <a16:creationId xmlns:a16="http://schemas.microsoft.com/office/drawing/2014/main" id="{9822E561-F97C-4CBB-A9A6-A6BF6317B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85000"/>
              <a:lumOff val="1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638620" y="863695"/>
            <a:ext cx="3511233" cy="3779995"/>
          </a:xfrm>
        </p:spPr>
        <p:txBody>
          <a:bodyPr vert="horz" lIns="91440" tIns="45720" rIns="91440" bIns="45720" rtlCol="0" anchor="ctr">
            <a:normAutofit/>
          </a:bodyPr>
          <a:lstStyle/>
          <a:p>
            <a:r>
              <a:rPr lang="en-US" sz="3600">
                <a:solidFill>
                  <a:schemeClr val="tx1"/>
                </a:solidFill>
              </a:rPr>
              <a:t>He who pays the piper calls the tune</a:t>
            </a:r>
          </a:p>
        </p:txBody>
      </p:sp>
      <p:sp>
        <p:nvSpPr>
          <p:cNvPr id="21" name="Rectangle 20">
            <a:extLst>
              <a:ext uri="{FF2B5EF4-FFF2-40B4-BE49-F238E27FC236}">
                <a16:creationId xmlns:a16="http://schemas.microsoft.com/office/drawing/2014/main" id="{B01B0E58-A5C8-4CDA-A2E0-35DF94E59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pic>
        <p:nvPicPr>
          <p:cNvPr id="4" name="Content Placeholder 3"/>
          <p:cNvPicPr>
            <a:picLocks noGrp="1" noChangeAspect="1"/>
          </p:cNvPicPr>
          <p:nvPr>
            <p:ph idx="1"/>
          </p:nvPr>
        </p:nvPicPr>
        <p:blipFill rotWithShape="1">
          <a:blip r:embed="rId2"/>
          <a:srcRect l="16775" r="14805"/>
          <a:stretch/>
        </p:blipFill>
        <p:spPr>
          <a:xfrm>
            <a:off x="4654295" y="10"/>
            <a:ext cx="7537705" cy="6857990"/>
          </a:xfrm>
          <a:prstGeom prst="rect">
            <a:avLst/>
          </a:prstGeom>
        </p:spPr>
      </p:pic>
    </p:spTree>
    <p:extLst>
      <p:ext uri="{BB962C8B-B14F-4D97-AF65-F5344CB8AC3E}">
        <p14:creationId xmlns:p14="http://schemas.microsoft.com/office/powerpoint/2010/main" val="232965591"/>
      </p:ext>
    </p:extLst>
  </p:cSld>
  <p:clrMapOvr>
    <a:overrideClrMapping bg1="dk1" tx1="lt1" bg2="dk2" tx2="lt2" accent1="accent1" accent2="accent2" accent3="accent3" accent4="accent4" accent5="accent5" accent6="accent6" hlink="hlink" folHlink="folHlink"/>
  </p:clrMapOvr>
</p:sld>
</file>

<file path=ppt/slides/slide8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3772EE4-ED5E-4D3A-A306-B22CF86678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7DC51BE9-23E2-4F40-B947-88B00736D9B9}"/>
              </a:ext>
            </a:extLst>
          </p:cNvPr>
          <p:cNvSpPr>
            <a:spLocks noGrp="1"/>
          </p:cNvSpPr>
          <p:nvPr>
            <p:ph type="title"/>
          </p:nvPr>
        </p:nvSpPr>
        <p:spPr>
          <a:xfrm>
            <a:off x="672280" y="944752"/>
            <a:ext cx="3259016" cy="1462692"/>
          </a:xfrm>
        </p:spPr>
        <p:txBody>
          <a:bodyPr>
            <a:normAutofit/>
          </a:bodyPr>
          <a:lstStyle/>
          <a:p>
            <a:pPr>
              <a:lnSpc>
                <a:spcPct val="90000"/>
              </a:lnSpc>
            </a:pPr>
            <a:br>
              <a:rPr lang="en-US" sz="1800" dirty="0">
                <a:solidFill>
                  <a:srgbClr val="FFFFFF"/>
                </a:solidFill>
                <a:hlinkClick r:id="rId2"/>
              </a:rPr>
            </a:br>
            <a:r>
              <a:rPr lang="en-US" sz="1800" dirty="0">
                <a:solidFill>
                  <a:srgbClr val="FFFFFF"/>
                </a:solidFill>
              </a:rPr>
              <a:t>https://</a:t>
            </a:r>
            <a:r>
              <a:rPr lang="en-US" sz="1800" dirty="0" err="1">
                <a:solidFill>
                  <a:srgbClr val="FFFFFF"/>
                </a:solidFill>
              </a:rPr>
              <a:t>www.theguardian.com</a:t>
            </a:r>
            <a:r>
              <a:rPr lang="en-US" sz="1800" dirty="0">
                <a:solidFill>
                  <a:srgbClr val="FFFFFF"/>
                </a:solidFill>
              </a:rPr>
              <a:t>/news/series/</a:t>
            </a:r>
            <a:r>
              <a:rPr lang="en-US" sz="1800" dirty="0" err="1">
                <a:solidFill>
                  <a:srgbClr val="FFFFFF"/>
                </a:solidFill>
              </a:rPr>
              <a:t>cambridge</a:t>
            </a:r>
            <a:r>
              <a:rPr lang="en-US" sz="1800" dirty="0">
                <a:solidFill>
                  <a:srgbClr val="FFFFFF"/>
                </a:solidFill>
              </a:rPr>
              <a:t>-</a:t>
            </a:r>
            <a:r>
              <a:rPr lang="en-US" sz="1800" dirty="0" err="1">
                <a:solidFill>
                  <a:srgbClr val="FFFFFF"/>
                </a:solidFill>
              </a:rPr>
              <a:t>analytica</a:t>
            </a:r>
            <a:r>
              <a:rPr lang="en-US" sz="1800" dirty="0">
                <a:solidFill>
                  <a:srgbClr val="FFFFFF"/>
                </a:solidFill>
              </a:rPr>
              <a:t>-files</a:t>
            </a:r>
            <a:br>
              <a:rPr lang="en-US" sz="1800" dirty="0">
                <a:solidFill>
                  <a:srgbClr val="FFFFFF"/>
                </a:solidFill>
              </a:rPr>
            </a:br>
            <a:br>
              <a:rPr lang="en-US" sz="700" dirty="0">
                <a:solidFill>
                  <a:srgbClr val="FFFFFF"/>
                </a:solidFill>
              </a:rPr>
            </a:br>
            <a:endParaRPr lang="en-US" sz="700" dirty="0">
              <a:solidFill>
                <a:srgbClr val="FFFFFF"/>
              </a:solidFill>
            </a:endParaRPr>
          </a:p>
        </p:txBody>
      </p:sp>
      <p:sp>
        <p:nvSpPr>
          <p:cNvPr id="13" name="Rectangle 12">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17" name="Rectangle 16">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452A61F3-8A01-644D-A7DF-3474E7B26B4D}"/>
              </a:ext>
            </a:extLst>
          </p:cNvPr>
          <p:cNvSpPr>
            <a:spLocks noGrp="1"/>
          </p:cNvSpPr>
          <p:nvPr>
            <p:ph idx="1"/>
          </p:nvPr>
        </p:nvSpPr>
        <p:spPr>
          <a:xfrm>
            <a:off x="671513" y="2536031"/>
            <a:ext cx="3123783" cy="3671936"/>
          </a:xfrm>
        </p:spPr>
        <p:txBody>
          <a:bodyPr anchor="t">
            <a:normAutofit/>
          </a:bodyPr>
          <a:lstStyle/>
          <a:p>
            <a:pPr>
              <a:lnSpc>
                <a:spcPct val="100000"/>
              </a:lnSpc>
            </a:pPr>
            <a:endParaRPr lang="en-US" sz="1300">
              <a:solidFill>
                <a:srgbClr val="FFFFFF"/>
              </a:solidFill>
            </a:endParaRPr>
          </a:p>
          <a:p>
            <a:pPr>
              <a:lnSpc>
                <a:spcPct val="100000"/>
              </a:lnSpc>
            </a:pPr>
            <a:endParaRPr lang="en-US" sz="1300">
              <a:solidFill>
                <a:srgbClr val="FFFFFF"/>
              </a:solidFill>
            </a:endParaRPr>
          </a:p>
          <a:p>
            <a:pPr>
              <a:lnSpc>
                <a:spcPct val="100000"/>
              </a:lnSpc>
            </a:pPr>
            <a:endParaRPr lang="en-US" sz="1300">
              <a:solidFill>
                <a:srgbClr val="FFFFFF"/>
              </a:solidFill>
            </a:endParaRPr>
          </a:p>
          <a:p>
            <a:pPr>
              <a:lnSpc>
                <a:spcPct val="100000"/>
              </a:lnSpc>
            </a:pPr>
            <a:endParaRPr lang="en-US" sz="1300">
              <a:solidFill>
                <a:srgbClr val="FFFFFF"/>
              </a:solidFill>
            </a:endParaRPr>
          </a:p>
          <a:p>
            <a:pPr>
              <a:lnSpc>
                <a:spcPct val="100000"/>
              </a:lnSpc>
            </a:pPr>
            <a:endParaRPr lang="en-US" sz="1300">
              <a:solidFill>
                <a:srgbClr val="FFFFFF"/>
              </a:solidFill>
            </a:endParaRPr>
          </a:p>
          <a:p>
            <a:pPr>
              <a:lnSpc>
                <a:spcPct val="100000"/>
              </a:lnSpc>
            </a:pPr>
            <a:endParaRPr lang="en-US" sz="1300">
              <a:solidFill>
                <a:srgbClr val="FFFFFF"/>
              </a:solidFill>
            </a:endParaRPr>
          </a:p>
          <a:p>
            <a:pPr>
              <a:lnSpc>
                <a:spcPct val="100000"/>
              </a:lnSpc>
            </a:pPr>
            <a:r>
              <a:rPr lang="en-US" sz="1300">
                <a:solidFill>
                  <a:srgbClr val="FFFFFF"/>
                </a:solidFill>
              </a:rPr>
              <a:t>Shahmir Sanni</a:t>
            </a:r>
          </a:p>
          <a:p>
            <a:pPr>
              <a:lnSpc>
                <a:spcPct val="100000"/>
              </a:lnSpc>
            </a:pPr>
            <a:r>
              <a:rPr lang="en-GB" sz="1300">
                <a:solidFill>
                  <a:srgbClr val="FFFFFF"/>
                </a:solidFill>
              </a:rPr>
              <a:t>Whistleblower alleges that electoral spending rules could have been manipulated over controversial donation and that Vote Leave ‘tried to delete’ key evidence </a:t>
            </a:r>
            <a:endParaRPr lang="en-US" sz="1300">
              <a:solidFill>
                <a:srgbClr val="FFFFFF"/>
              </a:solidFill>
            </a:endParaRPr>
          </a:p>
        </p:txBody>
      </p:sp>
      <p:pic>
        <p:nvPicPr>
          <p:cNvPr id="4" name="Picture 3">
            <a:extLst>
              <a:ext uri="{FF2B5EF4-FFF2-40B4-BE49-F238E27FC236}">
                <a16:creationId xmlns:a16="http://schemas.microsoft.com/office/drawing/2014/main" id="{830D7BF0-8734-4844-9F52-EEDA5F95F005}"/>
              </a:ext>
            </a:extLst>
          </p:cNvPr>
          <p:cNvPicPr>
            <a:picLocks noChangeAspect="1"/>
          </p:cNvPicPr>
          <p:nvPr/>
        </p:nvPicPr>
        <p:blipFill rotWithShape="1">
          <a:blip r:embed="rId3"/>
          <a:srcRect l="18097" r="4136" b="-1"/>
          <a:stretch/>
        </p:blipFill>
        <p:spPr>
          <a:xfrm>
            <a:off x="4241830" y="601200"/>
            <a:ext cx="7503636" cy="5789365"/>
          </a:xfrm>
          <a:prstGeom prst="rect">
            <a:avLst/>
          </a:prstGeom>
        </p:spPr>
      </p:pic>
    </p:spTree>
    <p:extLst>
      <p:ext uri="{BB962C8B-B14F-4D97-AF65-F5344CB8AC3E}">
        <p14:creationId xmlns:p14="http://schemas.microsoft.com/office/powerpoint/2010/main" val="3086037321"/>
      </p:ext>
    </p:extLst>
  </p:cSld>
  <p:clrMapOvr>
    <a:overrideClrMapping bg1="dk1" tx1="lt1" bg2="dk2" tx2="lt2" accent1="accent1" accent2="accent2" accent3="accent3" accent4="accent4" accent5="accent5" accent6="accent6" hlink="hlink" folHlink="folHlink"/>
  </p:clrMapOvr>
</p:sld>
</file>

<file path=ppt/slides/slide8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282E63-C048-A94F-9CAA-6EB12DF160A5}"/>
              </a:ext>
            </a:extLst>
          </p:cNvPr>
          <p:cNvSpPr>
            <a:spLocks noGrp="1"/>
          </p:cNvSpPr>
          <p:nvPr>
            <p:ph type="title"/>
          </p:nvPr>
        </p:nvSpPr>
        <p:spPr>
          <a:xfrm>
            <a:off x="746228" y="1037967"/>
            <a:ext cx="3054091" cy="4709131"/>
          </a:xfrm>
        </p:spPr>
        <p:txBody>
          <a:bodyPr anchor="ctr">
            <a:normAutofit/>
          </a:bodyPr>
          <a:lstStyle/>
          <a:p>
            <a:r>
              <a:rPr lang="en-US">
                <a:solidFill>
                  <a:schemeClr val="bg1">
                    <a:lumMod val="85000"/>
                    <a:lumOff val="15000"/>
                  </a:schemeClr>
                </a:solidFill>
              </a:rPr>
              <a:t>Google, Facebook, Twitter</a:t>
            </a:r>
          </a:p>
        </p:txBody>
      </p:sp>
      <p:sp>
        <p:nvSpPr>
          <p:cNvPr id="12" name="Rectangle 11">
            <a:extLst>
              <a:ext uri="{FF2B5EF4-FFF2-40B4-BE49-F238E27FC236}">
                <a16:creationId xmlns:a16="http://schemas.microsoft.com/office/drawing/2014/main" id="{2987D6F4-EC95-4EF1-A8AD-4B70386CE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F5F792DF-9D0A-4DB6-9A9E-7312F5A7E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7498080"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7BC7EA7B-802E-41F4-8926-C4475287A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723898"/>
            <a:ext cx="7498616" cy="5676901"/>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016E3009-7843-4AEB-9188-7269B559D868}"/>
              </a:ext>
            </a:extLst>
          </p:cNvPr>
          <p:cNvGraphicFramePr>
            <a:graphicFrameLocks noGrp="1"/>
          </p:cNvGraphicFramePr>
          <p:nvPr>
            <p:ph idx="1"/>
            <p:extLst>
              <p:ext uri="{D42A27DB-BD31-4B8C-83A1-F6EECF244321}">
                <p14:modId xmlns:p14="http://schemas.microsoft.com/office/powerpoint/2010/main" val="3564831563"/>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55068475"/>
      </p:ext>
    </p:extLst>
  </p:cSld>
  <p:clrMapOvr>
    <a:overrideClrMapping bg1="dk1" tx1="lt1" bg2="dk2" tx2="lt2" accent1="accent1" accent2="accent2" accent3="accent3" accent4="accent4" accent5="accent5" accent6="accent6" hlink="hlink" folHlink="folHlink"/>
  </p:clrMapOvr>
</p:sld>
</file>

<file path=ppt/slides/slide8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C0524398-BFB4-4C4A-8317-83B8729F9B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useBgFill="1">
        <p:nvSpPr>
          <p:cNvPr id="18" name="Rectangle 17">
            <a:extLst>
              <a:ext uri="{FF2B5EF4-FFF2-40B4-BE49-F238E27FC236}">
                <a16:creationId xmlns:a16="http://schemas.microsoft.com/office/drawing/2014/main" id="{42D4960A-896E-4F6B-BF65-B4662AC9DE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outerShdw blurRad="38100" dist="38100" dir="2700000" algn="tl">
                  <a:srgbClr val="000000">
                    <a:alpha val="43137"/>
                  </a:srgbClr>
                </a:outerShdw>
              </a:effectLst>
              <a:uLnTx/>
              <a:uFillTx/>
              <a:latin typeface="Gill Sans MT" panose="020B0502020104020203"/>
              <a:ea typeface="+mn-ea"/>
              <a:cs typeface="+mn-cs"/>
            </a:endParaRPr>
          </a:p>
        </p:txBody>
      </p:sp>
      <p:pic>
        <p:nvPicPr>
          <p:cNvPr id="5" name="Content Placeholder 4"/>
          <p:cNvPicPr>
            <a:picLocks noGrp="1" noChangeAspect="1"/>
          </p:cNvPicPr>
          <p:nvPr>
            <p:ph idx="1"/>
          </p:nvPr>
        </p:nvPicPr>
        <p:blipFill rotWithShape="1">
          <a:blip r:embed="rId2"/>
          <a:srcRect l="2272" r="11865"/>
          <a:stretch/>
        </p:blipFill>
        <p:spPr>
          <a:xfrm>
            <a:off x="453302" y="457200"/>
            <a:ext cx="7588885" cy="5899650"/>
          </a:xfrm>
          <a:prstGeom prst="rect">
            <a:avLst/>
          </a:prstGeom>
        </p:spPr>
      </p:pic>
      <p:sp>
        <p:nvSpPr>
          <p:cNvPr id="20" name="Rectangle 19">
            <a:extLst>
              <a:ext uri="{FF2B5EF4-FFF2-40B4-BE49-F238E27FC236}">
                <a16:creationId xmlns:a16="http://schemas.microsoft.com/office/drawing/2014/main" id="{5684944A-8803-462C-84C5-4576C56A77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9870" y="457199"/>
            <a:ext cx="3618827" cy="482246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372723" y="850791"/>
            <a:ext cx="3202016" cy="4198288"/>
          </a:xfrm>
        </p:spPr>
        <p:txBody>
          <a:bodyPr vert="horz" lIns="91440" tIns="45720" rIns="91440" bIns="45720" rtlCol="0" anchor="ctr">
            <a:normAutofit/>
          </a:bodyPr>
          <a:lstStyle/>
          <a:p>
            <a:pPr>
              <a:lnSpc>
                <a:spcPct val="90000"/>
              </a:lnSpc>
            </a:pPr>
            <a:r>
              <a:rPr lang="en-US" sz="3600">
                <a:solidFill>
                  <a:srgbClr val="FFFFFF"/>
                </a:solidFill>
              </a:rPr>
              <a:t>January 2018 Google back in China</a:t>
            </a:r>
            <a:br>
              <a:rPr lang="en-US" sz="3600">
                <a:solidFill>
                  <a:srgbClr val="FFFFFF"/>
                </a:solidFill>
              </a:rPr>
            </a:br>
            <a:r>
              <a:rPr lang="en-US" sz="3600">
                <a:solidFill>
                  <a:srgbClr val="FFFFFF"/>
                </a:solidFill>
              </a:rPr>
              <a:t>Missing out on billions of dollars</a:t>
            </a:r>
            <a:br>
              <a:rPr lang="en-US" sz="3600">
                <a:solidFill>
                  <a:srgbClr val="FFFFFF"/>
                </a:solidFill>
              </a:rPr>
            </a:br>
            <a:endParaRPr lang="en-US" sz="3600">
              <a:solidFill>
                <a:srgbClr val="FFFFFF"/>
              </a:solidFill>
            </a:endParaRPr>
          </a:p>
        </p:txBody>
      </p:sp>
      <p:sp>
        <p:nvSpPr>
          <p:cNvPr id="22" name="Rectangle 21">
            <a:extLst>
              <a:ext uri="{FF2B5EF4-FFF2-40B4-BE49-F238E27FC236}">
                <a16:creationId xmlns:a16="http://schemas.microsoft.com/office/drawing/2014/main" id="{E07F3B49-8C20-42F5-831D-59306D05F6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9870" y="5367338"/>
            <a:ext cx="3618828" cy="989513"/>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543573442"/>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58DF7D-C2D0-4B03-A7A0-2F06B789E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B26B711-3121-40B0-8377-A64F3DC00C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645C4D3D-ABBA-4B4E-93E5-01E343719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98DDD5E5-0097-4C6C-B266-5732EDA96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8952EF87-C74F-4D3F-9CAD-EEA1733C9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71148" y="1037967"/>
            <a:ext cx="3054091" cy="4709131"/>
          </a:xfrm>
        </p:spPr>
        <p:txBody>
          <a:bodyPr anchor="ctr">
            <a:normAutofit/>
          </a:bodyPr>
          <a:lstStyle/>
          <a:p>
            <a:r>
              <a:rPr lang="en-GB">
                <a:solidFill>
                  <a:srgbClr val="FFFEFF"/>
                </a:solidFill>
              </a:rPr>
              <a:t>And CSR has offered little</a:t>
            </a:r>
          </a:p>
        </p:txBody>
      </p:sp>
      <p:sp>
        <p:nvSpPr>
          <p:cNvPr id="3" name="Content Placeholder 2"/>
          <p:cNvSpPr>
            <a:spLocks noGrp="1"/>
          </p:cNvSpPr>
          <p:nvPr>
            <p:ph idx="1"/>
          </p:nvPr>
        </p:nvSpPr>
        <p:spPr>
          <a:xfrm>
            <a:off x="4534935" y="1037968"/>
            <a:ext cx="6725899" cy="4820832"/>
          </a:xfrm>
        </p:spPr>
        <p:txBody>
          <a:bodyPr>
            <a:normAutofit/>
          </a:bodyPr>
          <a:lstStyle/>
          <a:p>
            <a:r>
              <a:rPr lang="en-GB" dirty="0"/>
              <a:t>This is unfortunate since the degree to which social media sites </a:t>
            </a:r>
            <a:r>
              <a:rPr lang="en-GB" dirty="0" err="1"/>
              <a:t>fulfill</a:t>
            </a:r>
            <a:r>
              <a:rPr lang="en-GB" dirty="0"/>
              <a:t> their responsibilities impacts on numerous users and society as a whole. </a:t>
            </a:r>
          </a:p>
          <a:p>
            <a:pPr marL="0" indent="0">
              <a:buNone/>
            </a:pPr>
            <a:endParaRPr lang="en-GB" dirty="0"/>
          </a:p>
        </p:txBody>
      </p:sp>
    </p:spTree>
    <p:extLst>
      <p:ext uri="{BB962C8B-B14F-4D97-AF65-F5344CB8AC3E}">
        <p14:creationId xmlns:p14="http://schemas.microsoft.com/office/powerpoint/2010/main" val="3102277110"/>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46228" y="1037967"/>
            <a:ext cx="3054091" cy="4709131"/>
          </a:xfrm>
        </p:spPr>
        <p:txBody>
          <a:bodyPr anchor="ctr">
            <a:normAutofit/>
          </a:bodyPr>
          <a:lstStyle/>
          <a:p>
            <a:r>
              <a:rPr lang="en-GB">
                <a:solidFill>
                  <a:schemeClr val="bg1">
                    <a:lumMod val="85000"/>
                    <a:lumOff val="15000"/>
                  </a:schemeClr>
                </a:solidFill>
              </a:rPr>
              <a:t>CSR</a:t>
            </a:r>
          </a:p>
        </p:txBody>
      </p:sp>
      <p:sp>
        <p:nvSpPr>
          <p:cNvPr id="12" name="Rectangle 11">
            <a:extLst>
              <a:ext uri="{FF2B5EF4-FFF2-40B4-BE49-F238E27FC236}">
                <a16:creationId xmlns:a16="http://schemas.microsoft.com/office/drawing/2014/main" id="{2987D6F4-EC95-4EF1-A8AD-4B70386CE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F5F792DF-9D0A-4DB6-9A9E-7312F5A7E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7498080"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7BC7EA7B-802E-41F4-8926-C4475287A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723898"/>
            <a:ext cx="7498616" cy="5676901"/>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83986C3E-F221-4942-BB45-E565DD7CE815}"/>
              </a:ext>
            </a:extLst>
          </p:cNvPr>
          <p:cNvGraphicFramePr>
            <a:graphicFrameLocks noGrp="1"/>
          </p:cNvGraphicFramePr>
          <p:nvPr>
            <p:ph idx="1"/>
            <p:extLst>
              <p:ext uri="{D42A27DB-BD31-4B8C-83A1-F6EECF244321}">
                <p14:modId xmlns:p14="http://schemas.microsoft.com/office/powerpoint/2010/main" val="3969566222"/>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16606264"/>
      </p:ext>
    </p:extLst>
  </p:cSld>
  <p:clrMapOvr>
    <a:overrideClrMapping bg1="dk1" tx1="lt1" bg2="dk2" tx2="lt2" accent1="accent1" accent2="accent2" accent3="accent3" accent4="accent4" accent5="accent5" accent6="accent6" hlink="hlink" folHlink="folHlink"/>
  </p:clrMapOvr>
</p:sld>
</file>

<file path=ppt/slides/slide8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46228" y="1037967"/>
            <a:ext cx="3054091" cy="4709131"/>
          </a:xfrm>
        </p:spPr>
        <p:txBody>
          <a:bodyPr anchor="ctr">
            <a:normAutofit/>
          </a:bodyPr>
          <a:lstStyle/>
          <a:p>
            <a:r>
              <a:rPr lang="en-GB" dirty="0"/>
              <a:t>Examples you could consider</a:t>
            </a:r>
          </a:p>
        </p:txBody>
      </p:sp>
      <p:sp>
        <p:nvSpPr>
          <p:cNvPr id="12" name="Rectangle 11">
            <a:extLst>
              <a:ext uri="{FF2B5EF4-FFF2-40B4-BE49-F238E27FC236}">
                <a16:creationId xmlns:a16="http://schemas.microsoft.com/office/drawing/2014/main" id="{2987D6F4-EC95-4EF1-A8AD-4B70386CE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F5F792DF-9D0A-4DB6-9A9E-7312F5A7E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749808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AA358A89-0DE6-47A8-B347-D370183DCCBC}"/>
              </a:ext>
            </a:extLst>
          </p:cNvPr>
          <p:cNvGraphicFramePr>
            <a:graphicFrameLocks noGrp="1"/>
          </p:cNvGraphicFramePr>
          <p:nvPr>
            <p:ph idx="1"/>
            <p:extLst>
              <p:ext uri="{D42A27DB-BD31-4B8C-83A1-F6EECF244321}">
                <p14:modId xmlns:p14="http://schemas.microsoft.com/office/powerpoint/2010/main" val="1801465173"/>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10716831"/>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3772EE4-ED5E-4D3A-A306-B22CF86678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672280" y="944752"/>
            <a:ext cx="3259016" cy="1462692"/>
          </a:xfrm>
        </p:spPr>
        <p:txBody>
          <a:bodyPr>
            <a:normAutofit/>
          </a:bodyPr>
          <a:lstStyle/>
          <a:p>
            <a:pPr>
              <a:lnSpc>
                <a:spcPct val="90000"/>
              </a:lnSpc>
            </a:pPr>
            <a:r>
              <a:rPr lang="en-GB" sz="2400">
                <a:solidFill>
                  <a:srgbClr val="FFFFFF"/>
                </a:solidFill>
              </a:rPr>
              <a:t>Behaviour of users (e.g. Li, 2007)</a:t>
            </a:r>
            <a:br>
              <a:rPr lang="en-GB" sz="2400">
                <a:solidFill>
                  <a:srgbClr val="FFFFFF"/>
                </a:solidFill>
              </a:rPr>
            </a:br>
            <a:endParaRPr lang="en-GB" sz="2400">
              <a:solidFill>
                <a:srgbClr val="FFFFFF"/>
              </a:solidFill>
            </a:endParaRPr>
          </a:p>
        </p:txBody>
      </p:sp>
      <p:sp>
        <p:nvSpPr>
          <p:cNvPr id="13" name="Rectangle 12">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17" name="Rectangle 16">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p:cNvSpPr>
            <a:spLocks noGrp="1"/>
          </p:cNvSpPr>
          <p:nvPr>
            <p:ph idx="1"/>
          </p:nvPr>
        </p:nvSpPr>
        <p:spPr>
          <a:xfrm>
            <a:off x="671513" y="2536031"/>
            <a:ext cx="3123783" cy="3671936"/>
          </a:xfrm>
        </p:spPr>
        <p:txBody>
          <a:bodyPr anchor="t">
            <a:normAutofit/>
          </a:bodyPr>
          <a:lstStyle/>
          <a:p>
            <a:r>
              <a:rPr lang="en-GB">
                <a:solidFill>
                  <a:srgbClr val="FFFFFF"/>
                </a:solidFill>
              </a:rPr>
              <a:t>Stealing copyright/ IP</a:t>
            </a:r>
          </a:p>
          <a:p>
            <a:r>
              <a:rPr lang="en-GB">
                <a:solidFill>
                  <a:srgbClr val="FFFFFF"/>
                </a:solidFill>
              </a:rPr>
              <a:t>Intercepting private email</a:t>
            </a:r>
          </a:p>
          <a:p>
            <a:r>
              <a:rPr lang="en-GB">
                <a:solidFill>
                  <a:srgbClr val="FFFFFF"/>
                </a:solidFill>
              </a:rPr>
              <a:t>Display of pornography</a:t>
            </a:r>
          </a:p>
          <a:p>
            <a:r>
              <a:rPr lang="en-GB">
                <a:solidFill>
                  <a:srgbClr val="FFFFFF"/>
                </a:solidFill>
              </a:rPr>
              <a:t>Deliberate public mis-information</a:t>
            </a:r>
          </a:p>
          <a:p>
            <a:r>
              <a:rPr lang="en-GB">
                <a:solidFill>
                  <a:srgbClr val="FFFFFF"/>
                </a:solidFill>
              </a:rPr>
              <a:t>Stealing credit information</a:t>
            </a:r>
          </a:p>
          <a:p>
            <a:endParaRPr lang="en-GB">
              <a:solidFill>
                <a:srgbClr val="FFFFFF"/>
              </a:solidFill>
            </a:endParaRPr>
          </a:p>
          <a:p>
            <a:pPr marL="0" indent="0">
              <a:buNone/>
            </a:pPr>
            <a:endParaRPr lang="en-GB">
              <a:solidFill>
                <a:srgbClr val="FFFFFF"/>
              </a:solidFill>
            </a:endParaRPr>
          </a:p>
        </p:txBody>
      </p:sp>
      <p:pic>
        <p:nvPicPr>
          <p:cNvPr id="4" name="Picture 3"/>
          <p:cNvPicPr>
            <a:picLocks noChangeAspect="1"/>
          </p:cNvPicPr>
          <p:nvPr/>
        </p:nvPicPr>
        <p:blipFill rotWithShape="1">
          <a:blip r:embed="rId2"/>
          <a:srcRect l="16098" r="11968" b="-1"/>
          <a:stretch/>
        </p:blipFill>
        <p:spPr>
          <a:xfrm>
            <a:off x="4241830" y="601200"/>
            <a:ext cx="7503636" cy="5789365"/>
          </a:xfrm>
          <a:prstGeom prst="rect">
            <a:avLst/>
          </a:prstGeom>
        </p:spPr>
      </p:pic>
    </p:spTree>
    <p:extLst>
      <p:ext uri="{BB962C8B-B14F-4D97-AF65-F5344CB8AC3E}">
        <p14:creationId xmlns:p14="http://schemas.microsoft.com/office/powerpoint/2010/main" val="1994246695"/>
      </p:ext>
    </p:extLst>
  </p:cSld>
  <p:clrMapOvr>
    <a:overrideClrMapping bg1="dk1" tx1="lt1" bg2="dk2" tx2="lt2" accent1="accent1" accent2="accent2" accent3="accent3" accent4="accent4" accent5="accent5" accent6="accent6" hlink="hlink" folHlink="folHlink"/>
  </p:clrMapOvr>
</p:sld>
</file>

<file path=ppt/slides/slide8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CF4EB5C-ED25-4675-8255-2F5B12CFFC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9514EC6E-A557-42A2-BCDC-3ABFFC5E5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905482C9-EB42-4BFE-95BF-7FD661F076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7539E646-A625-4A26-86ED-BD90EDD329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useBgFill="1">
        <p:nvSpPr>
          <p:cNvPr id="16" name="Rectangle 15">
            <a:extLst>
              <a:ext uri="{FF2B5EF4-FFF2-40B4-BE49-F238E27FC236}">
                <a16:creationId xmlns:a16="http://schemas.microsoft.com/office/drawing/2014/main" id="{9DD60C94-0C9C-47B7-BE88-045235ACCC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46533" y="1552397"/>
            <a:ext cx="7231784" cy="3654081"/>
          </a:xfrm>
        </p:spPr>
        <p:txBody>
          <a:bodyPr vert="horz" lIns="91440" tIns="45720" rIns="91440" bIns="45720" rtlCol="0" anchor="ctr">
            <a:normAutofit/>
          </a:bodyPr>
          <a:lstStyle/>
          <a:p>
            <a:r>
              <a:rPr lang="en-US" sz="5400" b="0" kern="1200" cap="all">
                <a:solidFill>
                  <a:schemeClr val="tx2"/>
                </a:solidFill>
                <a:latin typeface="+mj-lt"/>
                <a:ea typeface="+mj-ea"/>
                <a:cs typeface="+mj-cs"/>
              </a:rPr>
              <a:t>Role of technology (Light &amp; McGrath, 2010) </a:t>
            </a:r>
            <a:br>
              <a:rPr lang="en-US" sz="5400" b="0" kern="1200" cap="all">
                <a:solidFill>
                  <a:schemeClr val="tx2"/>
                </a:solidFill>
                <a:latin typeface="+mj-lt"/>
                <a:ea typeface="+mj-ea"/>
                <a:cs typeface="+mj-cs"/>
              </a:rPr>
            </a:br>
            <a:endParaRPr lang="en-US" sz="5400" b="0" kern="1200" cap="all">
              <a:solidFill>
                <a:schemeClr val="tx2"/>
              </a:solidFill>
              <a:latin typeface="+mj-lt"/>
              <a:ea typeface="+mj-ea"/>
              <a:cs typeface="+mj-cs"/>
            </a:endParaRPr>
          </a:p>
        </p:txBody>
      </p:sp>
      <p:sp>
        <p:nvSpPr>
          <p:cNvPr id="3" name="Content Placeholder 2"/>
          <p:cNvSpPr>
            <a:spLocks noGrp="1"/>
          </p:cNvSpPr>
          <p:nvPr>
            <p:ph idx="1"/>
          </p:nvPr>
        </p:nvSpPr>
        <p:spPr>
          <a:xfrm>
            <a:off x="8129871" y="1552397"/>
            <a:ext cx="3610575" cy="3654082"/>
          </a:xfrm>
        </p:spPr>
        <p:txBody>
          <a:bodyPr vert="horz" lIns="91440" tIns="45720" rIns="91440" bIns="45720" rtlCol="0" anchor="ctr">
            <a:normAutofit/>
          </a:bodyPr>
          <a:lstStyle/>
          <a:p>
            <a:pPr marL="0" indent="0">
              <a:buNone/>
            </a:pPr>
            <a:r>
              <a:rPr lang="en-US" sz="3200" cap="all">
                <a:solidFill>
                  <a:schemeClr val="accent1"/>
                </a:solidFill>
              </a:rPr>
              <a:t>https://www.emeraldinsight.com/doi/full/10.1108/09593841011087770</a:t>
            </a:r>
          </a:p>
        </p:txBody>
      </p:sp>
      <p:sp>
        <p:nvSpPr>
          <p:cNvPr id="18" name="Rectangle 17">
            <a:extLst>
              <a:ext uri="{FF2B5EF4-FFF2-40B4-BE49-F238E27FC236}">
                <a16:creationId xmlns:a16="http://schemas.microsoft.com/office/drawing/2014/main" id="{BFCF7016-AC99-433F-B943-24C3736E06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457200"/>
            <a:ext cx="7579574" cy="643614"/>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19">
            <a:extLst>
              <a:ext uri="{FF2B5EF4-FFF2-40B4-BE49-F238E27FC236}">
                <a16:creationId xmlns:a16="http://schemas.microsoft.com/office/drawing/2014/main" id="{A03737D1-A930-4E3E-9160-3CD4AEC72A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29871" y="453642"/>
            <a:ext cx="3615596" cy="645113"/>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1">
            <a:extLst>
              <a:ext uri="{FF2B5EF4-FFF2-40B4-BE49-F238E27FC236}">
                <a16:creationId xmlns:a16="http://schemas.microsoft.com/office/drawing/2014/main" id="{F71CFF33-010E-4E26-A285-83B1829823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5707627"/>
            <a:ext cx="11293913" cy="64922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17923106"/>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46228" y="1037967"/>
            <a:ext cx="3054091" cy="4709131"/>
          </a:xfrm>
        </p:spPr>
        <p:txBody>
          <a:bodyPr anchor="ctr">
            <a:normAutofit/>
          </a:bodyPr>
          <a:lstStyle/>
          <a:p>
            <a:r>
              <a:rPr lang="en-GB">
                <a:solidFill>
                  <a:schemeClr val="bg1">
                    <a:lumMod val="85000"/>
                    <a:lumOff val="15000"/>
                  </a:schemeClr>
                </a:solidFill>
              </a:rPr>
              <a:t>What do you think ?</a:t>
            </a:r>
          </a:p>
        </p:txBody>
      </p:sp>
      <p:sp>
        <p:nvSpPr>
          <p:cNvPr id="12" name="Rectangle 11">
            <a:extLst>
              <a:ext uri="{FF2B5EF4-FFF2-40B4-BE49-F238E27FC236}">
                <a16:creationId xmlns:a16="http://schemas.microsoft.com/office/drawing/2014/main" id="{2987D6F4-EC95-4EF1-A8AD-4B70386CE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F5F792DF-9D0A-4DB6-9A9E-7312F5A7E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7498080"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7BC7EA7B-802E-41F4-8926-C4475287A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723898"/>
            <a:ext cx="7498616" cy="5676901"/>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24D18140-637C-40B8-94DA-AB6D3B9D1379}"/>
              </a:ext>
            </a:extLst>
          </p:cNvPr>
          <p:cNvGraphicFramePr>
            <a:graphicFrameLocks noGrp="1"/>
          </p:cNvGraphicFramePr>
          <p:nvPr>
            <p:ph idx="1"/>
            <p:extLst>
              <p:ext uri="{D42A27DB-BD31-4B8C-83A1-F6EECF244321}">
                <p14:modId xmlns:p14="http://schemas.microsoft.com/office/powerpoint/2010/main" val="144407558"/>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40496432"/>
      </p:ext>
    </p:extLst>
  </p:cSld>
  <p:clrMapOvr>
    <a:overrideClrMapping bg1="dk1" tx1="lt1" bg2="dk2" tx2="lt2" accent1="accent1" accent2="accent2" accent3="accent3" accent4="accent4" accent5="accent5" accent6="accent6" hlink="hlink" folHlink="folHlink"/>
  </p:clrMapOvr>
</p:sld>
</file>

<file path=ppt/slides/slide9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58DF7D-C2D0-4B03-A7A0-2F06B789E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B26B711-3121-40B0-8377-A64F3DC00C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645C4D3D-ABBA-4B4E-93E5-01E343719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98DDD5E5-0097-4C6C-B266-5732EDA96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8952EF87-C74F-4D3F-9CAD-EEA1733C9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71148" y="1037967"/>
            <a:ext cx="3054091" cy="4709131"/>
          </a:xfrm>
        </p:spPr>
        <p:txBody>
          <a:bodyPr anchor="ctr">
            <a:normAutofit/>
          </a:bodyPr>
          <a:lstStyle/>
          <a:p>
            <a:r>
              <a:rPr lang="en-GB">
                <a:solidFill>
                  <a:srgbClr val="FFFEFF"/>
                </a:solidFill>
              </a:rPr>
              <a:t>The problem with CSR is …</a:t>
            </a:r>
          </a:p>
        </p:txBody>
      </p:sp>
      <p:sp>
        <p:nvSpPr>
          <p:cNvPr id="3" name="Content Placeholder 2"/>
          <p:cNvSpPr>
            <a:spLocks noGrp="1"/>
          </p:cNvSpPr>
          <p:nvPr>
            <p:ph idx="1"/>
          </p:nvPr>
        </p:nvSpPr>
        <p:spPr>
          <a:xfrm>
            <a:off x="4534935" y="1037968"/>
            <a:ext cx="6725899" cy="4820832"/>
          </a:xfrm>
        </p:spPr>
        <p:txBody>
          <a:bodyPr>
            <a:normAutofit/>
          </a:bodyPr>
          <a:lstStyle/>
          <a:p>
            <a:r>
              <a:rPr lang="en-GB" dirty="0"/>
              <a:t>Agreed upon either by academics or practitioners of CSR (Carroll, 1999; Scherer &amp; Palazzo, 2007; </a:t>
            </a:r>
            <a:r>
              <a:rPr lang="en-GB" dirty="0" err="1"/>
              <a:t>Valor</a:t>
            </a:r>
            <a:r>
              <a:rPr lang="en-GB" dirty="0"/>
              <a:t>, 2005). </a:t>
            </a:r>
          </a:p>
          <a:p>
            <a:r>
              <a:rPr lang="en-GB" dirty="0"/>
              <a:t>Some elements of CSR can be easily identified, most notably the assumptions that corporations ought to consider social and environmental issues besides striving for profit, that they ought to behave ethically, and that philanthropy and community involvement is desirable (Banerjee, 2008).</a:t>
            </a:r>
            <a:br>
              <a:rPr lang="en-GB" dirty="0"/>
            </a:br>
            <a:endParaRPr lang="en-GB" dirty="0"/>
          </a:p>
        </p:txBody>
      </p:sp>
    </p:spTree>
    <p:extLst>
      <p:ext uri="{BB962C8B-B14F-4D97-AF65-F5344CB8AC3E}">
        <p14:creationId xmlns:p14="http://schemas.microsoft.com/office/powerpoint/2010/main" val="923811369"/>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a16="http://schemas.microsoft.com/office/drawing/2014/main" id="{E2852671-8EB6-4EAF-8AF8-65CF3FD66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useBgFill="1">
        <p:nvSpPr>
          <p:cNvPr id="17" name="Rectangle 16">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9" name="Group 18">
            <a:extLst>
              <a:ext uri="{FF2B5EF4-FFF2-40B4-BE49-F238E27FC236}">
                <a16:creationId xmlns:a16="http://schemas.microsoft.com/office/drawing/2014/main" id="{79394E1F-0B5F-497D-B2A6-8383A2A548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3"/>
            <a:chOff x="438068" y="457200"/>
            <a:chExt cx="3703320" cy="5935133"/>
          </a:xfrm>
        </p:grpSpPr>
        <p:sp>
          <p:nvSpPr>
            <p:cNvPr id="20" name="Rectangle 19">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sp>
        <p:sp>
          <p:nvSpPr>
            <p:cNvPr id="21" name="Rectangle 20">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584200" y="1524001"/>
            <a:ext cx="3412067" cy="3478384"/>
          </a:xfrm>
        </p:spPr>
        <p:txBody>
          <a:bodyPr vert="horz" lIns="91440" tIns="45720" rIns="91440" bIns="45720" rtlCol="0" anchor="b">
            <a:normAutofit/>
          </a:bodyPr>
          <a:lstStyle/>
          <a:p>
            <a:pPr>
              <a:lnSpc>
                <a:spcPct val="90000"/>
              </a:lnSpc>
            </a:pPr>
            <a:r>
              <a:rPr lang="en-US" sz="1700">
                <a:solidFill>
                  <a:srgbClr val="FFFFFF"/>
                </a:solidFill>
              </a:rPr>
              <a:t>One of the most accepted and widely used CSR concepts is Archie Carroll’s model conceptualizing four types of responsibilities for the corporation that are presented as consecutive, interrelated layers within a pyramid (Carroll, 1979, 1991; Carroll &amp; Buchholtz, 2012).</a:t>
            </a:r>
            <a:br>
              <a:rPr lang="en-US" sz="1700">
                <a:solidFill>
                  <a:srgbClr val="FFFFFF"/>
                </a:solidFill>
              </a:rPr>
            </a:br>
            <a:endParaRPr lang="en-US" sz="1700">
              <a:solidFill>
                <a:srgbClr val="FFFFFF"/>
              </a:solidFill>
            </a:endParaRPr>
          </a:p>
        </p:txBody>
      </p:sp>
      <p:pic>
        <p:nvPicPr>
          <p:cNvPr id="4" name="Picture 3"/>
          <p:cNvPicPr>
            <a:picLocks noChangeAspect="1"/>
          </p:cNvPicPr>
          <p:nvPr/>
        </p:nvPicPr>
        <p:blipFill>
          <a:blip r:embed="rId2"/>
          <a:stretch>
            <a:fillRect/>
          </a:stretch>
        </p:blipFill>
        <p:spPr>
          <a:xfrm>
            <a:off x="4765053" y="736568"/>
            <a:ext cx="6764864" cy="5361154"/>
          </a:xfrm>
          <a:prstGeom prst="rect">
            <a:avLst/>
          </a:prstGeom>
        </p:spPr>
      </p:pic>
    </p:spTree>
    <p:extLst>
      <p:ext uri="{BB962C8B-B14F-4D97-AF65-F5344CB8AC3E}">
        <p14:creationId xmlns:p14="http://schemas.microsoft.com/office/powerpoint/2010/main" val="2670394367"/>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58DF7D-C2D0-4B03-A7A0-2F06B789E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B26B711-3121-40B0-8377-A64F3DC00C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645C4D3D-ABBA-4B4E-93E5-01E343719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98DDD5E5-0097-4C6C-B266-5732EDA96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8952EF87-C74F-4D3F-9CAD-EEA1733C9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968CD0A2-F502-2C40-A669-61F60D402792}"/>
              </a:ext>
            </a:extLst>
          </p:cNvPr>
          <p:cNvSpPr>
            <a:spLocks noGrp="1"/>
          </p:cNvSpPr>
          <p:nvPr>
            <p:ph type="title"/>
          </p:nvPr>
        </p:nvSpPr>
        <p:spPr>
          <a:xfrm>
            <a:off x="771148" y="1037967"/>
            <a:ext cx="3054091" cy="4709131"/>
          </a:xfrm>
        </p:spPr>
        <p:txBody>
          <a:bodyPr anchor="ctr">
            <a:normAutofit/>
          </a:bodyPr>
          <a:lstStyle/>
          <a:p>
            <a:r>
              <a:rPr lang="en-US">
                <a:solidFill>
                  <a:srgbClr val="FFFEFF"/>
                </a:solidFill>
              </a:rPr>
              <a:t>PELE</a:t>
            </a:r>
          </a:p>
        </p:txBody>
      </p:sp>
      <p:sp>
        <p:nvSpPr>
          <p:cNvPr id="3" name="Content Placeholder 2">
            <a:extLst>
              <a:ext uri="{FF2B5EF4-FFF2-40B4-BE49-F238E27FC236}">
                <a16:creationId xmlns:a16="http://schemas.microsoft.com/office/drawing/2014/main" id="{A7BE4545-EF8D-7D41-95B5-F7BC3A627128}"/>
              </a:ext>
            </a:extLst>
          </p:cNvPr>
          <p:cNvSpPr>
            <a:spLocks noGrp="1"/>
          </p:cNvSpPr>
          <p:nvPr>
            <p:ph idx="1"/>
          </p:nvPr>
        </p:nvSpPr>
        <p:spPr>
          <a:xfrm>
            <a:off x="4534935" y="1037968"/>
            <a:ext cx="6725899" cy="4820832"/>
          </a:xfrm>
        </p:spPr>
        <p:txBody>
          <a:bodyPr>
            <a:normAutofit/>
          </a:bodyPr>
          <a:lstStyle/>
          <a:p>
            <a:r>
              <a:rPr lang="en-GB" dirty="0"/>
              <a:t>The model depicts </a:t>
            </a:r>
            <a:r>
              <a:rPr lang="en-GB" dirty="0">
                <a:highlight>
                  <a:srgbClr val="FF0000"/>
                </a:highlight>
              </a:rPr>
              <a:t>e</a:t>
            </a:r>
            <a:r>
              <a:rPr lang="en-GB" dirty="0"/>
              <a:t>conomic responsibility as the basis for all subsequent responsibilities, i.e. the responsibility to produce goods and services that society wants 35 and to sell them at a profit. </a:t>
            </a:r>
          </a:p>
          <a:p>
            <a:r>
              <a:rPr lang="en-GB" dirty="0">
                <a:highlight>
                  <a:srgbClr val="FF0000"/>
                </a:highlight>
              </a:rPr>
              <a:t>L</a:t>
            </a:r>
            <a:r>
              <a:rPr lang="en-GB" dirty="0"/>
              <a:t>egal responsibility refers to the obligation to </a:t>
            </a:r>
            <a:r>
              <a:rPr lang="en-GB" dirty="0" err="1"/>
              <a:t>fulfill</a:t>
            </a:r>
            <a:r>
              <a:rPr lang="en-GB" dirty="0"/>
              <a:t> the economic mission within the framework of legal and regulatory requirements.</a:t>
            </a:r>
          </a:p>
          <a:p>
            <a:r>
              <a:rPr lang="en-GB" dirty="0"/>
              <a:t>The </a:t>
            </a:r>
            <a:r>
              <a:rPr lang="en-GB" dirty="0">
                <a:highlight>
                  <a:srgbClr val="FF0000"/>
                </a:highlight>
              </a:rPr>
              <a:t>e</a:t>
            </a:r>
            <a:r>
              <a:rPr lang="en-GB" dirty="0"/>
              <a:t>thical responsibility describes the obligation to do what is right, just, and fair. </a:t>
            </a:r>
          </a:p>
          <a:p>
            <a:r>
              <a:rPr lang="en-GB" dirty="0">
                <a:highlight>
                  <a:srgbClr val="FFFF00"/>
                </a:highlight>
              </a:rPr>
              <a:t>Discretionary</a:t>
            </a:r>
            <a:r>
              <a:rPr lang="en-GB" dirty="0"/>
              <a:t>/</a:t>
            </a:r>
            <a:r>
              <a:rPr lang="en-GB" dirty="0">
                <a:highlight>
                  <a:srgbClr val="FF0000"/>
                </a:highlight>
              </a:rPr>
              <a:t>p</a:t>
            </a:r>
            <a:r>
              <a:rPr lang="en-GB" dirty="0">
                <a:highlight>
                  <a:srgbClr val="00FFFF"/>
                </a:highlight>
              </a:rPr>
              <a:t>hilanthropic</a:t>
            </a:r>
            <a:r>
              <a:rPr lang="en-GB" dirty="0"/>
              <a:t> responsibility is where an organization goes beyond its everyday expected duties, e.g. by making donations. </a:t>
            </a:r>
          </a:p>
          <a:p>
            <a:endParaRPr lang="en-US" dirty="0"/>
          </a:p>
        </p:txBody>
      </p:sp>
    </p:spTree>
    <p:extLst>
      <p:ext uri="{BB962C8B-B14F-4D97-AF65-F5344CB8AC3E}">
        <p14:creationId xmlns:p14="http://schemas.microsoft.com/office/powerpoint/2010/main" val="1162708089"/>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46228" y="1037967"/>
            <a:ext cx="3054091" cy="4709131"/>
          </a:xfrm>
        </p:spPr>
        <p:txBody>
          <a:bodyPr anchor="ctr">
            <a:normAutofit/>
          </a:bodyPr>
          <a:lstStyle/>
          <a:p>
            <a:r>
              <a:rPr lang="en-GB" dirty="0"/>
              <a:t>Carroll’s model is pragmatic but </a:t>
            </a:r>
            <a:br>
              <a:rPr lang="en-GB" dirty="0"/>
            </a:br>
            <a:endParaRPr lang="en-GB" dirty="0"/>
          </a:p>
        </p:txBody>
      </p:sp>
      <p:sp>
        <p:nvSpPr>
          <p:cNvPr id="12" name="Rectangle 11">
            <a:extLst>
              <a:ext uri="{FF2B5EF4-FFF2-40B4-BE49-F238E27FC236}">
                <a16:creationId xmlns:a16="http://schemas.microsoft.com/office/drawing/2014/main" id="{2987D6F4-EC95-4EF1-A8AD-4B70386CE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F5F792DF-9D0A-4DB6-9A9E-7312F5A7E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749808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5F78676D-F206-45B2-B3F9-25EE2923B301}"/>
              </a:ext>
            </a:extLst>
          </p:cNvPr>
          <p:cNvGraphicFramePr>
            <a:graphicFrameLocks noGrp="1"/>
          </p:cNvGraphicFramePr>
          <p:nvPr>
            <p:ph idx="1"/>
            <p:extLst>
              <p:ext uri="{D42A27DB-BD31-4B8C-83A1-F6EECF244321}">
                <p14:modId xmlns:p14="http://schemas.microsoft.com/office/powerpoint/2010/main" val="2056089097"/>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15457197"/>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46228" y="1037967"/>
            <a:ext cx="3054091" cy="4709131"/>
          </a:xfrm>
        </p:spPr>
        <p:txBody>
          <a:bodyPr anchor="ctr">
            <a:normAutofit/>
          </a:bodyPr>
          <a:lstStyle/>
          <a:p>
            <a:r>
              <a:rPr lang="en-GB" dirty="0"/>
              <a:t>Continued</a:t>
            </a:r>
          </a:p>
        </p:txBody>
      </p:sp>
      <p:sp>
        <p:nvSpPr>
          <p:cNvPr id="12" name="Rectangle 11">
            <a:extLst>
              <a:ext uri="{FF2B5EF4-FFF2-40B4-BE49-F238E27FC236}">
                <a16:creationId xmlns:a16="http://schemas.microsoft.com/office/drawing/2014/main" id="{2987D6F4-EC95-4EF1-A8AD-4B70386CE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F5F792DF-9D0A-4DB6-9A9E-7312F5A7E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749808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D42D4693-B834-4C51-BF24-0CC28437D135}"/>
              </a:ext>
            </a:extLst>
          </p:cNvPr>
          <p:cNvGraphicFramePr>
            <a:graphicFrameLocks noGrp="1"/>
          </p:cNvGraphicFramePr>
          <p:nvPr>
            <p:ph idx="1"/>
            <p:extLst>
              <p:ext uri="{D42A27DB-BD31-4B8C-83A1-F6EECF244321}">
                <p14:modId xmlns:p14="http://schemas.microsoft.com/office/powerpoint/2010/main" val="62580017"/>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40320567"/>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43B05A4-157F-403C-939A-ED1B6A0A02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81192" y="1507414"/>
            <a:ext cx="5120255" cy="3903332"/>
          </a:xfrm>
        </p:spPr>
        <p:txBody>
          <a:bodyPr anchor="t">
            <a:normAutofit/>
          </a:bodyPr>
          <a:lstStyle/>
          <a:p>
            <a:r>
              <a:rPr lang="en-GB" sz="4000">
                <a:solidFill>
                  <a:schemeClr val="tx1">
                    <a:lumMod val="85000"/>
                    <a:lumOff val="15000"/>
                  </a:schemeClr>
                </a:solidFill>
              </a:rPr>
              <a:t>Theories of csr</a:t>
            </a:r>
          </a:p>
        </p:txBody>
      </p:sp>
      <p:sp>
        <p:nvSpPr>
          <p:cNvPr id="10" name="Rectangle 9">
            <a:extLst>
              <a:ext uri="{FF2B5EF4-FFF2-40B4-BE49-F238E27FC236}">
                <a16:creationId xmlns:a16="http://schemas.microsoft.com/office/drawing/2014/main" id="{E8CCE107-A70B-4916-9A0B-751C70B9B5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3642"/>
            <a:ext cx="11298933" cy="512708"/>
          </a:xfrm>
          <a:prstGeom prst="rect">
            <a:avLst/>
          </a:prstGeom>
          <a:solidFill>
            <a:srgbClr val="969FA7">
              <a:alpha val="70000"/>
            </a:srgbClr>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9A925BC7-7CC5-4A0C-9B3D-8829EBF28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V="1">
            <a:off x="4244340" y="3329711"/>
            <a:ext cx="3703320" cy="5872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p:cNvSpPr>
            <a:spLocks noGrp="1"/>
          </p:cNvSpPr>
          <p:nvPr>
            <p:ph idx="1"/>
          </p:nvPr>
        </p:nvSpPr>
        <p:spPr>
          <a:xfrm>
            <a:off x="6441743" y="1507415"/>
            <a:ext cx="4819091" cy="3903331"/>
          </a:xfrm>
          <a:ln w="57150">
            <a:noFill/>
          </a:ln>
        </p:spPr>
        <p:txBody>
          <a:bodyPr anchor="t">
            <a:normAutofit/>
          </a:bodyPr>
          <a:lstStyle/>
          <a:p>
            <a:r>
              <a:rPr lang="en-GB" sz="2000"/>
              <a:t>Carrega and Mele (2004) categorise </a:t>
            </a:r>
            <a:r>
              <a:rPr lang="en-GB" sz="2000" b="1"/>
              <a:t>4 main groups</a:t>
            </a:r>
          </a:p>
          <a:p>
            <a:r>
              <a:rPr lang="en-GB" sz="2000"/>
              <a:t>https://link.springer.com/article/10.1023/B:BUSI.0000039399.90587.34</a:t>
            </a:r>
          </a:p>
        </p:txBody>
      </p:sp>
      <p:sp>
        <p:nvSpPr>
          <p:cNvPr id="14" name="Rectangle 13">
            <a:extLst>
              <a:ext uri="{FF2B5EF4-FFF2-40B4-BE49-F238E27FC236}">
                <a16:creationId xmlns:a16="http://schemas.microsoft.com/office/drawing/2014/main" id="{6E67D916-28C7-4965-BA3C-287FB85797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878019"/>
            <a:ext cx="11298933" cy="512708"/>
          </a:xfrm>
          <a:prstGeom prst="rect">
            <a:avLst/>
          </a:prstGeom>
          <a:solidFill>
            <a:srgbClr val="969FA7">
              <a:alpha val="70000"/>
            </a:srgb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752156872"/>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46228" y="1037967"/>
            <a:ext cx="3054091" cy="4709131"/>
          </a:xfrm>
        </p:spPr>
        <p:txBody>
          <a:bodyPr anchor="ctr">
            <a:normAutofit/>
          </a:bodyPr>
          <a:lstStyle/>
          <a:p>
            <a:r>
              <a:rPr lang="en-GB">
                <a:solidFill>
                  <a:schemeClr val="bg1">
                    <a:lumMod val="85000"/>
                    <a:lumOff val="15000"/>
                  </a:schemeClr>
                </a:solidFill>
              </a:rPr>
              <a:t>1. Instrumental theories</a:t>
            </a:r>
          </a:p>
        </p:txBody>
      </p:sp>
      <p:sp>
        <p:nvSpPr>
          <p:cNvPr id="12" name="Rectangle 11">
            <a:extLst>
              <a:ext uri="{FF2B5EF4-FFF2-40B4-BE49-F238E27FC236}">
                <a16:creationId xmlns:a16="http://schemas.microsoft.com/office/drawing/2014/main" id="{2987D6F4-EC95-4EF1-A8AD-4B70386CE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F5F792DF-9D0A-4DB6-9A9E-7312F5A7E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7498080"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7BC7EA7B-802E-41F4-8926-C4475287A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723898"/>
            <a:ext cx="7498616" cy="5676901"/>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BC063E01-2703-4E74-843F-C3C85751CF80}"/>
              </a:ext>
            </a:extLst>
          </p:cNvPr>
          <p:cNvGraphicFramePr>
            <a:graphicFrameLocks noGrp="1"/>
          </p:cNvGraphicFramePr>
          <p:nvPr>
            <p:ph idx="1"/>
            <p:extLst>
              <p:ext uri="{D42A27DB-BD31-4B8C-83A1-F6EECF244321}">
                <p14:modId xmlns:p14="http://schemas.microsoft.com/office/powerpoint/2010/main" val="266367762"/>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16742359"/>
      </p:ext>
    </p:extLst>
  </p:cSld>
  <p:clrMapOvr>
    <a:overrideClrMapping bg1="dk1" tx1="lt1" bg2="dk2" tx2="lt2" accent1="accent1" accent2="accent2" accent3="accent3" accent4="accent4" accent5="accent5" accent6="accent6" hlink="hlink" folHlink="folHlink"/>
  </p:clrMapOvr>
</p:sld>
</file>

<file path=ppt/slides/slide9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46228" y="1037967"/>
            <a:ext cx="3054091" cy="4709131"/>
          </a:xfrm>
        </p:spPr>
        <p:txBody>
          <a:bodyPr anchor="ctr">
            <a:normAutofit/>
          </a:bodyPr>
          <a:lstStyle/>
          <a:p>
            <a:r>
              <a:rPr lang="en-GB">
                <a:solidFill>
                  <a:schemeClr val="bg1">
                    <a:lumMod val="85000"/>
                    <a:lumOff val="15000"/>
                  </a:schemeClr>
                </a:solidFill>
              </a:rPr>
              <a:t>2. Political theories</a:t>
            </a:r>
          </a:p>
        </p:txBody>
      </p:sp>
      <p:sp>
        <p:nvSpPr>
          <p:cNvPr id="12" name="Rectangle 11">
            <a:extLst>
              <a:ext uri="{FF2B5EF4-FFF2-40B4-BE49-F238E27FC236}">
                <a16:creationId xmlns:a16="http://schemas.microsoft.com/office/drawing/2014/main" id="{2987D6F4-EC95-4EF1-A8AD-4B70386CE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F5F792DF-9D0A-4DB6-9A9E-7312F5A7E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7498080"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7BC7EA7B-802E-41F4-8926-C4475287A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723898"/>
            <a:ext cx="7498616" cy="5676901"/>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994AFD36-3537-42EA-9C32-9BE017744084}"/>
              </a:ext>
            </a:extLst>
          </p:cNvPr>
          <p:cNvGraphicFramePr>
            <a:graphicFrameLocks noGrp="1"/>
          </p:cNvGraphicFramePr>
          <p:nvPr>
            <p:ph idx="1"/>
            <p:extLst>
              <p:ext uri="{D42A27DB-BD31-4B8C-83A1-F6EECF244321}">
                <p14:modId xmlns:p14="http://schemas.microsoft.com/office/powerpoint/2010/main" val="2070889043"/>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16181803"/>
      </p:ext>
    </p:extLst>
  </p:cSld>
  <p:clrMapOvr>
    <a:overrideClrMapping bg1="dk1" tx1="lt1" bg2="dk2" tx2="lt2" accent1="accent1" accent2="accent2" accent3="accent3" accent4="accent4" accent5="accent5" accent6="accent6" hlink="hlink" folHlink="folHlink"/>
  </p:clrMapOvr>
</p:sld>
</file>

<file path=ppt/slides/slide9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373F125-DEF3-41D6-9918-AB21A2ACC3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1E9F226-EB6E-48C9-ADDA-636DE4BF4E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581" y="485678"/>
            <a:ext cx="4174743" cy="5888772"/>
          </a:xfrm>
          <a:prstGeom prst="rect">
            <a:avLst/>
          </a:prstGeom>
          <a:solidFill>
            <a:srgbClr val="4653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59157" y="1113764"/>
            <a:ext cx="3269749" cy="4624327"/>
          </a:xfrm>
        </p:spPr>
        <p:txBody>
          <a:bodyPr anchor="ctr">
            <a:normAutofit/>
          </a:bodyPr>
          <a:lstStyle/>
          <a:p>
            <a:r>
              <a:rPr lang="en-GB">
                <a:solidFill>
                  <a:srgbClr val="FFFFFF"/>
                </a:solidFill>
              </a:rPr>
              <a:t>Corporate Citizenship (CC)</a:t>
            </a:r>
          </a:p>
        </p:txBody>
      </p:sp>
      <p:sp>
        <p:nvSpPr>
          <p:cNvPr id="3" name="Content Placeholder 2"/>
          <p:cNvSpPr>
            <a:spLocks noGrp="1"/>
          </p:cNvSpPr>
          <p:nvPr>
            <p:ph idx="1"/>
          </p:nvPr>
        </p:nvSpPr>
        <p:spPr>
          <a:xfrm>
            <a:off x="5155905" y="1113764"/>
            <a:ext cx="6108179" cy="4624327"/>
          </a:xfrm>
        </p:spPr>
        <p:txBody>
          <a:bodyPr anchor="ctr">
            <a:normAutofit fontScale="92500" lnSpcReduction="10000"/>
          </a:bodyPr>
          <a:lstStyle/>
          <a:p>
            <a:pPr>
              <a:lnSpc>
                <a:spcPct val="90000"/>
              </a:lnSpc>
            </a:pPr>
            <a:r>
              <a:rPr lang="en-GB" dirty="0"/>
              <a:t>The limited view of CC is charitable donations or philanthropy in the local community. It is about business putting something back and is fuelled by issues of organisational self-interest. </a:t>
            </a:r>
            <a:endParaRPr lang="en-GB"/>
          </a:p>
          <a:p>
            <a:pPr>
              <a:lnSpc>
                <a:spcPct val="90000"/>
              </a:lnSpc>
            </a:pPr>
            <a:r>
              <a:rPr lang="en-GB" dirty="0"/>
              <a:t>The equivalent view of CC is about meeting Carroll’s economic, legal, ethical and philanthropic responsibilities and Carroll will be discussed shortly. </a:t>
            </a:r>
            <a:endParaRPr lang="en-GB"/>
          </a:p>
          <a:p>
            <a:pPr>
              <a:lnSpc>
                <a:spcPct val="90000"/>
              </a:lnSpc>
            </a:pPr>
            <a:r>
              <a:rPr lang="en-GB" dirty="0"/>
              <a:t>The extended view of CC defines citizenship as a set of organisations’ rights;</a:t>
            </a:r>
            <a:endParaRPr lang="en-GB"/>
          </a:p>
          <a:p>
            <a:pPr lvl="1">
              <a:lnSpc>
                <a:spcPct val="90000"/>
              </a:lnSpc>
            </a:pPr>
            <a:r>
              <a:rPr lang="en-GB" sz="1700"/>
              <a:t>Civil rights which ensure freedom from abuses, mainly government abuses and includes the right to own property. </a:t>
            </a:r>
          </a:p>
          <a:p>
            <a:pPr lvl="1">
              <a:lnSpc>
                <a:spcPct val="90000"/>
              </a:lnSpc>
            </a:pPr>
            <a:r>
              <a:rPr lang="en-GB" sz="1700"/>
              <a:t>Social rights are about entitlement where CC goes beyond compliance which may be unrealistic for operators to go beyond complying with what they are required to do. </a:t>
            </a:r>
          </a:p>
          <a:p>
            <a:pPr lvl="1">
              <a:lnSpc>
                <a:spcPct val="90000"/>
              </a:lnSpc>
            </a:pPr>
            <a:r>
              <a:rPr lang="en-GB" sz="1700"/>
              <a:t>Political rights are the right to participate in the process of objective-setting. This is reflected in globalisation which has reshaped demands on organisations where organisations may carry out actions from which governments have retreated.</a:t>
            </a:r>
          </a:p>
          <a:p>
            <a:pPr>
              <a:lnSpc>
                <a:spcPct val="90000"/>
              </a:lnSpc>
            </a:pPr>
            <a:endParaRPr lang="en-GB"/>
          </a:p>
        </p:txBody>
      </p:sp>
    </p:spTree>
    <p:extLst>
      <p:ext uri="{BB962C8B-B14F-4D97-AF65-F5344CB8AC3E}">
        <p14:creationId xmlns:p14="http://schemas.microsoft.com/office/powerpoint/2010/main" val="2429157449"/>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46228" y="1037967"/>
            <a:ext cx="3054091" cy="4709131"/>
          </a:xfrm>
        </p:spPr>
        <p:txBody>
          <a:bodyPr anchor="ctr">
            <a:normAutofit/>
          </a:bodyPr>
          <a:lstStyle/>
          <a:p>
            <a:r>
              <a:rPr lang="en-GB">
                <a:solidFill>
                  <a:schemeClr val="bg1">
                    <a:lumMod val="85000"/>
                    <a:lumOff val="15000"/>
                  </a:schemeClr>
                </a:solidFill>
              </a:rPr>
              <a:t>3. Integrative theories</a:t>
            </a:r>
          </a:p>
        </p:txBody>
      </p:sp>
      <p:sp>
        <p:nvSpPr>
          <p:cNvPr id="12" name="Rectangle 11">
            <a:extLst>
              <a:ext uri="{FF2B5EF4-FFF2-40B4-BE49-F238E27FC236}">
                <a16:creationId xmlns:a16="http://schemas.microsoft.com/office/drawing/2014/main" id="{2987D6F4-EC95-4EF1-A8AD-4B70386CE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F5F792DF-9D0A-4DB6-9A9E-7312F5A7E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7498080"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7BC7EA7B-802E-41F4-8926-C4475287A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723898"/>
            <a:ext cx="7498616" cy="5676901"/>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95806727-9769-475D-9865-BEFCC431206E}"/>
              </a:ext>
            </a:extLst>
          </p:cNvPr>
          <p:cNvGraphicFramePr>
            <a:graphicFrameLocks noGrp="1"/>
          </p:cNvGraphicFramePr>
          <p:nvPr>
            <p:ph idx="1"/>
            <p:extLst>
              <p:ext uri="{D42A27DB-BD31-4B8C-83A1-F6EECF244321}">
                <p14:modId xmlns:p14="http://schemas.microsoft.com/office/powerpoint/2010/main" val="875809429"/>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40436332"/>
      </p:ext>
    </p:extLst>
  </p:cSld>
  <p:clrMapOvr>
    <a:overrideClrMapping bg1="dk1" tx1="lt1" bg2="dk2" tx2="lt2" accent1="accent1" accent2="accent2" accent3="accent3" accent4="accent4" accent5="accent5" accent6="accent6" hlink="hlink" folHlink="folHlink"/>
  </p:clrMapOvr>
</p:sld>
</file>

<file path=ppt/slides/slide10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46228" y="1037967"/>
            <a:ext cx="3054091" cy="4709131"/>
          </a:xfrm>
        </p:spPr>
        <p:txBody>
          <a:bodyPr anchor="ctr">
            <a:normAutofit/>
          </a:bodyPr>
          <a:lstStyle/>
          <a:p>
            <a:r>
              <a:rPr lang="en-GB">
                <a:solidFill>
                  <a:schemeClr val="bg1">
                    <a:lumMod val="85000"/>
                    <a:lumOff val="15000"/>
                  </a:schemeClr>
                </a:solidFill>
              </a:rPr>
              <a:t>4. Ethical theories</a:t>
            </a:r>
          </a:p>
        </p:txBody>
      </p:sp>
      <p:sp>
        <p:nvSpPr>
          <p:cNvPr id="12" name="Rectangle 11">
            <a:extLst>
              <a:ext uri="{FF2B5EF4-FFF2-40B4-BE49-F238E27FC236}">
                <a16:creationId xmlns:a16="http://schemas.microsoft.com/office/drawing/2014/main" id="{2987D6F4-EC95-4EF1-A8AD-4B70386CE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F5F792DF-9D0A-4DB6-9A9E-7312F5A7E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7498080"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7BC7EA7B-802E-41F4-8926-C4475287A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723898"/>
            <a:ext cx="7498616" cy="5676901"/>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07D6ADCA-F102-46FE-A3A1-67431CCC3A02}"/>
              </a:ext>
            </a:extLst>
          </p:cNvPr>
          <p:cNvGraphicFramePr>
            <a:graphicFrameLocks noGrp="1"/>
          </p:cNvGraphicFramePr>
          <p:nvPr>
            <p:ph idx="1"/>
            <p:extLst>
              <p:ext uri="{D42A27DB-BD31-4B8C-83A1-F6EECF244321}">
                <p14:modId xmlns:p14="http://schemas.microsoft.com/office/powerpoint/2010/main" val="4097741960"/>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03637941"/>
      </p:ext>
    </p:extLst>
  </p:cSld>
  <p:clrMapOvr>
    <a:overrideClrMapping bg1="dk1" tx1="lt1" bg2="dk2" tx2="lt2" accent1="accent1" accent2="accent2" accent3="accent3" accent4="accent4" accent5="accent5" accent6="accent6" hlink="hlink" folHlink="folHlink"/>
  </p:clrMapOvr>
</p:sld>
</file>

<file path=ppt/slides/slide10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46228" y="1037967"/>
            <a:ext cx="3054091" cy="4709131"/>
          </a:xfrm>
        </p:spPr>
        <p:txBody>
          <a:bodyPr anchor="ctr">
            <a:normAutofit/>
          </a:bodyPr>
          <a:lstStyle/>
          <a:p>
            <a:r>
              <a:rPr lang="en-GB">
                <a:solidFill>
                  <a:schemeClr val="bg1">
                    <a:lumMod val="85000"/>
                    <a:lumOff val="15000"/>
                  </a:schemeClr>
                </a:solidFill>
              </a:rPr>
              <a:t>Corporate citizenship CC</a:t>
            </a:r>
          </a:p>
        </p:txBody>
      </p:sp>
      <p:sp>
        <p:nvSpPr>
          <p:cNvPr id="12" name="Rectangle 11">
            <a:extLst>
              <a:ext uri="{FF2B5EF4-FFF2-40B4-BE49-F238E27FC236}">
                <a16:creationId xmlns:a16="http://schemas.microsoft.com/office/drawing/2014/main" id="{2987D6F4-EC95-4EF1-A8AD-4B70386CE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F5F792DF-9D0A-4DB6-9A9E-7312F5A7E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7498080"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7BC7EA7B-802E-41F4-8926-C4475287A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723898"/>
            <a:ext cx="7498616" cy="5676901"/>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20798382-9393-435D-B172-B1FC9B6FB104}"/>
              </a:ext>
            </a:extLst>
          </p:cNvPr>
          <p:cNvGraphicFramePr>
            <a:graphicFrameLocks noGrp="1"/>
          </p:cNvGraphicFramePr>
          <p:nvPr>
            <p:ph idx="1"/>
            <p:extLst>
              <p:ext uri="{D42A27DB-BD31-4B8C-83A1-F6EECF244321}">
                <p14:modId xmlns:p14="http://schemas.microsoft.com/office/powerpoint/2010/main" val="837769238"/>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30731494"/>
      </p:ext>
    </p:extLst>
  </p:cSld>
  <p:clrMapOvr>
    <a:overrideClrMapping bg1="dk1" tx1="lt1" bg2="dk2" tx2="lt2" accent1="accent1" accent2="accent2" accent3="accent3" accent4="accent4" accent5="accent5" accent6="accent6" hlink="hlink" folHlink="folHlink"/>
  </p:clrMapOvr>
</p:sld>
</file>

<file path=ppt/slides/slide10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46228" y="1037967"/>
            <a:ext cx="3054091" cy="4709131"/>
          </a:xfrm>
        </p:spPr>
        <p:txBody>
          <a:bodyPr anchor="ctr">
            <a:normAutofit/>
          </a:bodyPr>
          <a:lstStyle/>
          <a:p>
            <a:r>
              <a:rPr lang="en-GB">
                <a:solidFill>
                  <a:schemeClr val="bg1">
                    <a:lumMod val="85000"/>
                    <a:lumOff val="15000"/>
                  </a:schemeClr>
                </a:solidFill>
              </a:rPr>
              <a:t>Corporate citizenship CC</a:t>
            </a:r>
          </a:p>
        </p:txBody>
      </p:sp>
      <p:sp>
        <p:nvSpPr>
          <p:cNvPr id="12" name="Rectangle 11">
            <a:extLst>
              <a:ext uri="{FF2B5EF4-FFF2-40B4-BE49-F238E27FC236}">
                <a16:creationId xmlns:a16="http://schemas.microsoft.com/office/drawing/2014/main" id="{2987D6F4-EC95-4EF1-A8AD-4B70386CE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F5F792DF-9D0A-4DB6-9A9E-7312F5A7E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7498080"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7BC7EA7B-802E-41F4-8926-C4475287A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723898"/>
            <a:ext cx="7498616" cy="5676901"/>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7402A7D0-DC3F-484D-8196-AA465B1CCCE5}"/>
              </a:ext>
            </a:extLst>
          </p:cNvPr>
          <p:cNvGraphicFramePr>
            <a:graphicFrameLocks noGrp="1"/>
          </p:cNvGraphicFramePr>
          <p:nvPr>
            <p:ph idx="1"/>
            <p:extLst>
              <p:ext uri="{D42A27DB-BD31-4B8C-83A1-F6EECF244321}">
                <p14:modId xmlns:p14="http://schemas.microsoft.com/office/powerpoint/2010/main" val="3513821735"/>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37659232"/>
      </p:ext>
    </p:extLst>
  </p:cSld>
  <p:clrMapOvr>
    <a:overrideClrMapping bg1="dk1" tx1="lt1" bg2="dk2" tx2="lt2" accent1="accent1" accent2="accent2" accent3="accent3" accent4="accent4" accent5="accent5" accent6="accent6" hlink="hlink" folHlink="folHlink"/>
  </p:clrMapOvr>
</p:sld>
</file>

<file path=ppt/slides/slide10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43B05A4-157F-403C-939A-ED1B6A0A02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81192" y="1507414"/>
            <a:ext cx="5120255" cy="3903332"/>
          </a:xfrm>
        </p:spPr>
        <p:txBody>
          <a:bodyPr anchor="t">
            <a:normAutofit/>
          </a:bodyPr>
          <a:lstStyle/>
          <a:p>
            <a:r>
              <a:rPr lang="en-GB" sz="4000">
                <a:solidFill>
                  <a:schemeClr val="tx1">
                    <a:lumMod val="85000"/>
                    <a:lumOff val="15000"/>
                  </a:schemeClr>
                </a:solidFill>
              </a:rPr>
              <a:t>Continued</a:t>
            </a:r>
          </a:p>
        </p:txBody>
      </p:sp>
      <p:sp>
        <p:nvSpPr>
          <p:cNvPr id="10" name="Rectangle 9">
            <a:extLst>
              <a:ext uri="{FF2B5EF4-FFF2-40B4-BE49-F238E27FC236}">
                <a16:creationId xmlns:a16="http://schemas.microsoft.com/office/drawing/2014/main" id="{E8CCE107-A70B-4916-9A0B-751C70B9B5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3642"/>
            <a:ext cx="11298933" cy="512708"/>
          </a:xfrm>
          <a:prstGeom prst="rect">
            <a:avLst/>
          </a:prstGeom>
          <a:solidFill>
            <a:srgbClr val="969FA7">
              <a:alpha val="70000"/>
            </a:srgbClr>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9A925BC7-7CC5-4A0C-9B3D-8829EBF28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V="1">
            <a:off x="4244340" y="3329711"/>
            <a:ext cx="3703320" cy="5872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p:cNvSpPr>
            <a:spLocks noGrp="1"/>
          </p:cNvSpPr>
          <p:nvPr>
            <p:ph idx="1"/>
          </p:nvPr>
        </p:nvSpPr>
        <p:spPr>
          <a:xfrm>
            <a:off x="6441743" y="1507415"/>
            <a:ext cx="4819091" cy="3903331"/>
          </a:xfrm>
          <a:ln w="57150">
            <a:noFill/>
          </a:ln>
        </p:spPr>
        <p:txBody>
          <a:bodyPr anchor="t">
            <a:normAutofit/>
          </a:bodyPr>
          <a:lstStyle/>
          <a:p>
            <a:r>
              <a:rPr lang="en-GB" sz="2000"/>
              <a:t>They argue that governments fail to provide citizenship rights ever more, and accordingly corporations play an increasing role (Matten &amp; Crane, 2005). </a:t>
            </a:r>
          </a:p>
          <a:p>
            <a:endParaRPr lang="en-GB" sz="2000"/>
          </a:p>
        </p:txBody>
      </p:sp>
      <p:sp>
        <p:nvSpPr>
          <p:cNvPr id="14" name="Rectangle 13">
            <a:extLst>
              <a:ext uri="{FF2B5EF4-FFF2-40B4-BE49-F238E27FC236}">
                <a16:creationId xmlns:a16="http://schemas.microsoft.com/office/drawing/2014/main" id="{6E67D916-28C7-4965-BA3C-287FB85797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878019"/>
            <a:ext cx="11298933" cy="512708"/>
          </a:xfrm>
          <a:prstGeom prst="rect">
            <a:avLst/>
          </a:prstGeom>
          <a:solidFill>
            <a:srgbClr val="969FA7">
              <a:alpha val="70000"/>
            </a:srgb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023777921"/>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1A5F38-CE96-1E4D-969B-CF755C272970}"/>
              </a:ext>
            </a:extLst>
          </p:cNvPr>
          <p:cNvSpPr>
            <a:spLocks noGrp="1"/>
          </p:cNvSpPr>
          <p:nvPr>
            <p:ph type="title"/>
          </p:nvPr>
        </p:nvSpPr>
        <p:spPr>
          <a:xfrm>
            <a:off x="746228" y="1037967"/>
            <a:ext cx="3054091" cy="4709131"/>
          </a:xfrm>
        </p:spPr>
        <p:txBody>
          <a:bodyPr anchor="ctr">
            <a:normAutofit/>
          </a:bodyPr>
          <a:lstStyle/>
          <a:p>
            <a:r>
              <a:rPr lang="en-US">
                <a:solidFill>
                  <a:schemeClr val="bg1">
                    <a:lumMod val="85000"/>
                    <a:lumOff val="15000"/>
                  </a:schemeClr>
                </a:solidFill>
              </a:rPr>
              <a:t>Corporations assume a political role in 3 different ways</a:t>
            </a:r>
          </a:p>
        </p:txBody>
      </p:sp>
      <p:sp>
        <p:nvSpPr>
          <p:cNvPr id="12" name="Rectangle 11">
            <a:extLst>
              <a:ext uri="{FF2B5EF4-FFF2-40B4-BE49-F238E27FC236}">
                <a16:creationId xmlns:a16="http://schemas.microsoft.com/office/drawing/2014/main" id="{2987D6F4-EC95-4EF1-A8AD-4B70386CE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F5F792DF-9D0A-4DB6-9A9E-7312F5A7E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7498080"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7BC7EA7B-802E-41F4-8926-C4475287A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723898"/>
            <a:ext cx="7498616" cy="5676901"/>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8BA1F5F2-C2E9-4C4B-966C-6218F8CEF795}"/>
              </a:ext>
            </a:extLst>
          </p:cNvPr>
          <p:cNvGraphicFramePr>
            <a:graphicFrameLocks noGrp="1"/>
          </p:cNvGraphicFramePr>
          <p:nvPr>
            <p:ph idx="1"/>
            <p:extLst>
              <p:ext uri="{D42A27DB-BD31-4B8C-83A1-F6EECF244321}">
                <p14:modId xmlns:p14="http://schemas.microsoft.com/office/powerpoint/2010/main" val="4101324372"/>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70671362"/>
      </p:ext>
    </p:extLst>
  </p:cSld>
  <p:clrMapOvr>
    <a:overrideClrMapping bg1="dk1" tx1="lt1" bg2="dk2" tx2="lt2" accent1="accent1" accent2="accent2" accent3="accent3" accent4="accent4" accent5="accent5" accent6="accent6" hlink="hlink" folHlink="folHlink"/>
  </p:clrMapOvr>
</p:sld>
</file>

<file path=ppt/slides/slide10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DCF4EB5C-ED25-4675-8255-2F5B12CFFC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9514EC6E-A557-42A2-BCDC-3ABFFC5E5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a:extLst>
              <a:ext uri="{FF2B5EF4-FFF2-40B4-BE49-F238E27FC236}">
                <a16:creationId xmlns:a16="http://schemas.microsoft.com/office/drawing/2014/main" id="{905482C9-EB42-4BFE-95BF-7FD661F076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7539E646-A625-4A26-86ED-BD90EDD329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useBgFill="1">
        <p:nvSpPr>
          <p:cNvPr id="15" name="Rectangle 14">
            <a:extLst>
              <a:ext uri="{FF2B5EF4-FFF2-40B4-BE49-F238E27FC236}">
                <a16:creationId xmlns:a16="http://schemas.microsoft.com/office/drawing/2014/main" id="{9DD60C94-0C9C-47B7-BE88-045235ACCC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6E0458-38EC-6E44-9E74-4F18BEFDEF1F}"/>
              </a:ext>
            </a:extLst>
          </p:cNvPr>
          <p:cNvSpPr>
            <a:spLocks noGrp="1"/>
          </p:cNvSpPr>
          <p:nvPr>
            <p:ph type="title"/>
          </p:nvPr>
        </p:nvSpPr>
        <p:spPr>
          <a:xfrm>
            <a:off x="446533" y="1552397"/>
            <a:ext cx="7231784" cy="3654081"/>
          </a:xfrm>
        </p:spPr>
        <p:txBody>
          <a:bodyPr vert="horz" lIns="91440" tIns="45720" rIns="91440" bIns="45720" rtlCol="0" anchor="ctr">
            <a:normAutofit/>
          </a:bodyPr>
          <a:lstStyle/>
          <a:p>
            <a:r>
              <a:rPr lang="en-US" sz="5400" b="0" kern="1200" cap="all">
                <a:solidFill>
                  <a:schemeClr val="tx2"/>
                </a:solidFill>
                <a:latin typeface="+mj-lt"/>
                <a:ea typeface="+mj-ea"/>
                <a:cs typeface="+mj-cs"/>
              </a:rPr>
              <a:t>CSR and social media sites</a:t>
            </a:r>
          </a:p>
        </p:txBody>
      </p:sp>
      <p:sp>
        <p:nvSpPr>
          <p:cNvPr id="17" name="Rectangle 16">
            <a:extLst>
              <a:ext uri="{FF2B5EF4-FFF2-40B4-BE49-F238E27FC236}">
                <a16:creationId xmlns:a16="http://schemas.microsoft.com/office/drawing/2014/main" id="{BFCF7016-AC99-433F-B943-24C3736E06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457200"/>
            <a:ext cx="7579574" cy="643614"/>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18">
            <a:extLst>
              <a:ext uri="{FF2B5EF4-FFF2-40B4-BE49-F238E27FC236}">
                <a16:creationId xmlns:a16="http://schemas.microsoft.com/office/drawing/2014/main" id="{A03737D1-A930-4E3E-9160-3CD4AEC72A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29871" y="453642"/>
            <a:ext cx="3615596" cy="645113"/>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0">
            <a:extLst>
              <a:ext uri="{FF2B5EF4-FFF2-40B4-BE49-F238E27FC236}">
                <a16:creationId xmlns:a16="http://schemas.microsoft.com/office/drawing/2014/main" id="{F71CFF33-010E-4E26-A285-83B1829823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5707627"/>
            <a:ext cx="11293913" cy="64922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44201828"/>
      </p:ext>
    </p:extLst>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9">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1AE590-D525-B648-B9AB-DEC8526CE5F3}"/>
              </a:ext>
            </a:extLst>
          </p:cNvPr>
          <p:cNvSpPr>
            <a:spLocks noGrp="1"/>
          </p:cNvSpPr>
          <p:nvPr>
            <p:ph type="title"/>
          </p:nvPr>
        </p:nvSpPr>
        <p:spPr>
          <a:xfrm>
            <a:off x="746228" y="1037967"/>
            <a:ext cx="3054091" cy="4709131"/>
          </a:xfrm>
        </p:spPr>
        <p:txBody>
          <a:bodyPr anchor="ctr">
            <a:normAutofit/>
          </a:bodyPr>
          <a:lstStyle/>
          <a:p>
            <a:r>
              <a:rPr lang="en-US"/>
              <a:t>Facebook</a:t>
            </a:r>
            <a:endParaRPr lang="en-US" dirty="0"/>
          </a:p>
        </p:txBody>
      </p:sp>
      <p:sp>
        <p:nvSpPr>
          <p:cNvPr id="19" name="Rectangle 11">
            <a:extLst>
              <a:ext uri="{FF2B5EF4-FFF2-40B4-BE49-F238E27FC236}">
                <a16:creationId xmlns:a16="http://schemas.microsoft.com/office/drawing/2014/main" id="{2987D6F4-EC95-4EF1-A8AD-4B70386CE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13">
            <a:extLst>
              <a:ext uri="{FF2B5EF4-FFF2-40B4-BE49-F238E27FC236}">
                <a16:creationId xmlns:a16="http://schemas.microsoft.com/office/drawing/2014/main" id="{F5F792DF-9D0A-4DB6-9A9E-7312F5A7E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749808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21" name="Content Placeholder 2">
            <a:extLst>
              <a:ext uri="{FF2B5EF4-FFF2-40B4-BE49-F238E27FC236}">
                <a16:creationId xmlns:a16="http://schemas.microsoft.com/office/drawing/2014/main" id="{BBD453E1-4094-4D93-B835-9BE77C790396}"/>
              </a:ext>
            </a:extLst>
          </p:cNvPr>
          <p:cNvGraphicFramePr>
            <a:graphicFrameLocks noGrp="1"/>
          </p:cNvGraphicFramePr>
          <p:nvPr>
            <p:ph idx="1"/>
            <p:extLst>
              <p:ext uri="{D42A27DB-BD31-4B8C-83A1-F6EECF244321}">
                <p14:modId xmlns:p14="http://schemas.microsoft.com/office/powerpoint/2010/main" val="2766475152"/>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19807831"/>
      </p:ext>
    </p:extLst>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0C5721-578B-7042-A02B-822EC18C6CC7}"/>
              </a:ext>
            </a:extLst>
          </p:cNvPr>
          <p:cNvSpPr>
            <a:spLocks noGrp="1"/>
          </p:cNvSpPr>
          <p:nvPr>
            <p:ph type="title"/>
          </p:nvPr>
        </p:nvSpPr>
        <p:spPr>
          <a:xfrm>
            <a:off x="746228" y="1037967"/>
            <a:ext cx="3054091" cy="4709131"/>
          </a:xfrm>
        </p:spPr>
        <p:txBody>
          <a:bodyPr anchor="ctr">
            <a:normAutofit/>
          </a:bodyPr>
          <a:lstStyle/>
          <a:p>
            <a:r>
              <a:rPr lang="en-US" dirty="0"/>
              <a:t>Google</a:t>
            </a:r>
          </a:p>
        </p:txBody>
      </p:sp>
      <p:sp>
        <p:nvSpPr>
          <p:cNvPr id="12" name="Rectangle 11">
            <a:extLst>
              <a:ext uri="{FF2B5EF4-FFF2-40B4-BE49-F238E27FC236}">
                <a16:creationId xmlns:a16="http://schemas.microsoft.com/office/drawing/2014/main" id="{2987D6F4-EC95-4EF1-A8AD-4B70386CE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F5F792DF-9D0A-4DB6-9A9E-7312F5A7E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749808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7FE1CA63-4B3A-40FE-A9F6-A693852A8CB7}"/>
              </a:ext>
            </a:extLst>
          </p:cNvPr>
          <p:cNvGraphicFramePr>
            <a:graphicFrameLocks noGrp="1"/>
          </p:cNvGraphicFramePr>
          <p:nvPr>
            <p:ph idx="1"/>
            <p:extLst>
              <p:ext uri="{D42A27DB-BD31-4B8C-83A1-F6EECF244321}">
                <p14:modId xmlns:p14="http://schemas.microsoft.com/office/powerpoint/2010/main" val="2743046877"/>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14492390"/>
      </p:ext>
    </p:extLst>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A1ABB9-4BD0-7A49-B35F-7E5122794F61}"/>
              </a:ext>
            </a:extLst>
          </p:cNvPr>
          <p:cNvSpPr>
            <a:spLocks noGrp="1"/>
          </p:cNvSpPr>
          <p:nvPr>
            <p:ph type="title"/>
          </p:nvPr>
        </p:nvSpPr>
        <p:spPr>
          <a:xfrm>
            <a:off x="746228" y="1037967"/>
            <a:ext cx="3054091" cy="4709131"/>
          </a:xfrm>
        </p:spPr>
        <p:txBody>
          <a:bodyPr anchor="ctr">
            <a:normAutofit/>
          </a:bodyPr>
          <a:lstStyle/>
          <a:p>
            <a:r>
              <a:rPr lang="en-US" dirty="0"/>
              <a:t>Twitter</a:t>
            </a:r>
          </a:p>
        </p:txBody>
      </p:sp>
      <p:sp>
        <p:nvSpPr>
          <p:cNvPr id="12" name="Rectangle 11">
            <a:extLst>
              <a:ext uri="{FF2B5EF4-FFF2-40B4-BE49-F238E27FC236}">
                <a16:creationId xmlns:a16="http://schemas.microsoft.com/office/drawing/2014/main" id="{2987D6F4-EC95-4EF1-A8AD-4B70386CE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F5F792DF-9D0A-4DB6-9A9E-7312F5A7E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749808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D0CF28A5-DBA7-4CCF-95D3-52E5E5FCC45B}"/>
              </a:ext>
            </a:extLst>
          </p:cNvPr>
          <p:cNvGraphicFramePr>
            <a:graphicFrameLocks noGrp="1"/>
          </p:cNvGraphicFramePr>
          <p:nvPr>
            <p:ph idx="1"/>
            <p:extLst>
              <p:ext uri="{D42A27DB-BD31-4B8C-83A1-F6EECF244321}">
                <p14:modId xmlns:p14="http://schemas.microsoft.com/office/powerpoint/2010/main" val="1408594162"/>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86050957"/>
      </p:ext>
    </p:extLst>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9">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46228" y="1037967"/>
            <a:ext cx="3054091" cy="4709131"/>
          </a:xfrm>
        </p:spPr>
        <p:txBody>
          <a:bodyPr anchor="ctr">
            <a:normAutofit/>
          </a:bodyPr>
          <a:lstStyle/>
          <a:p>
            <a:r>
              <a:rPr lang="en-GB"/>
              <a:t>Power of corporations</a:t>
            </a:r>
            <a:endParaRPr lang="en-GB" dirty="0"/>
          </a:p>
        </p:txBody>
      </p:sp>
      <p:sp>
        <p:nvSpPr>
          <p:cNvPr id="19" name="Rectangle 11">
            <a:extLst>
              <a:ext uri="{FF2B5EF4-FFF2-40B4-BE49-F238E27FC236}">
                <a16:creationId xmlns:a16="http://schemas.microsoft.com/office/drawing/2014/main" id="{2987D6F4-EC95-4EF1-A8AD-4B70386CE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13">
            <a:extLst>
              <a:ext uri="{FF2B5EF4-FFF2-40B4-BE49-F238E27FC236}">
                <a16:creationId xmlns:a16="http://schemas.microsoft.com/office/drawing/2014/main" id="{F5F792DF-9D0A-4DB6-9A9E-7312F5A7E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749808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434F01E4-42A2-43C3-81DA-5FA97ED3AFBD}"/>
              </a:ext>
            </a:extLst>
          </p:cNvPr>
          <p:cNvGraphicFramePr>
            <a:graphicFrameLocks noGrp="1"/>
          </p:cNvGraphicFramePr>
          <p:nvPr>
            <p:ph idx="1"/>
            <p:extLst>
              <p:ext uri="{D42A27DB-BD31-4B8C-83A1-F6EECF244321}">
                <p14:modId xmlns:p14="http://schemas.microsoft.com/office/powerpoint/2010/main" val="3703296202"/>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5286640"/>
      </p:ext>
    </p:extLst>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7">
            <a:extLst>
              <a:ext uri="{FF2B5EF4-FFF2-40B4-BE49-F238E27FC236}">
                <a16:creationId xmlns:a16="http://schemas.microsoft.com/office/drawing/2014/main" id="{A43B05A4-157F-403C-939A-ED1B6A0A02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81192" y="1507414"/>
            <a:ext cx="5120255" cy="3903332"/>
          </a:xfrm>
        </p:spPr>
        <p:txBody>
          <a:bodyPr anchor="t">
            <a:normAutofit/>
          </a:bodyPr>
          <a:lstStyle/>
          <a:p>
            <a:r>
              <a:rPr lang="en-GB" sz="4000">
                <a:solidFill>
                  <a:schemeClr val="tx1">
                    <a:lumMod val="85000"/>
                    <a:lumOff val="15000"/>
                  </a:schemeClr>
                </a:solidFill>
              </a:rPr>
              <a:t>Implications</a:t>
            </a:r>
          </a:p>
        </p:txBody>
      </p:sp>
      <p:sp>
        <p:nvSpPr>
          <p:cNvPr id="19" name="Rectangle 9">
            <a:extLst>
              <a:ext uri="{FF2B5EF4-FFF2-40B4-BE49-F238E27FC236}">
                <a16:creationId xmlns:a16="http://schemas.microsoft.com/office/drawing/2014/main" id="{E8CCE107-A70B-4916-9A0B-751C70B9B5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3642"/>
            <a:ext cx="11298933" cy="512708"/>
          </a:xfrm>
          <a:prstGeom prst="rect">
            <a:avLst/>
          </a:prstGeom>
          <a:solidFill>
            <a:srgbClr val="969FA7">
              <a:alpha val="70000"/>
            </a:srgb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11">
            <a:extLst>
              <a:ext uri="{FF2B5EF4-FFF2-40B4-BE49-F238E27FC236}">
                <a16:creationId xmlns:a16="http://schemas.microsoft.com/office/drawing/2014/main" id="{9A925BC7-7CC5-4A0C-9B3D-8829EBF28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V="1">
            <a:off x="4244340" y="3329711"/>
            <a:ext cx="3703320" cy="5872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p:cNvSpPr>
            <a:spLocks noGrp="1"/>
          </p:cNvSpPr>
          <p:nvPr>
            <p:ph idx="1"/>
          </p:nvPr>
        </p:nvSpPr>
        <p:spPr>
          <a:xfrm>
            <a:off x="6441743" y="1507415"/>
            <a:ext cx="4819091" cy="3903331"/>
          </a:xfrm>
          <a:ln w="57150">
            <a:noFill/>
          </a:ln>
        </p:spPr>
        <p:txBody>
          <a:bodyPr anchor="t">
            <a:normAutofit/>
          </a:bodyPr>
          <a:lstStyle/>
          <a:p>
            <a:r>
              <a:rPr lang="en-GB" sz="2000"/>
              <a:t>Increased power implies increased responsibility (Davis, 1960), and companies may not only use their power to advance their own interests, but also the interests of wider society, e.g. human rights (Cragg, 2010; Nolan &amp; Taylor, 2009; Wettstein, 2012; Wood, 2012).</a:t>
            </a:r>
            <a:br>
              <a:rPr lang="en-GB" sz="2000"/>
            </a:br>
            <a:endParaRPr lang="en-GB" sz="2000"/>
          </a:p>
        </p:txBody>
      </p:sp>
      <p:sp>
        <p:nvSpPr>
          <p:cNvPr id="21" name="Rectangle 13">
            <a:extLst>
              <a:ext uri="{FF2B5EF4-FFF2-40B4-BE49-F238E27FC236}">
                <a16:creationId xmlns:a16="http://schemas.microsoft.com/office/drawing/2014/main" id="{6E67D916-28C7-4965-BA3C-287FB85797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878019"/>
            <a:ext cx="11298933" cy="512708"/>
          </a:xfrm>
          <a:prstGeom prst="rect">
            <a:avLst/>
          </a:prstGeom>
          <a:solidFill>
            <a:srgbClr val="969FA7">
              <a:alpha val="70000"/>
            </a:srgb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526616247"/>
      </p:ext>
    </p:extLst>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161787-359A-BF4E-AF3B-6D6D0F19670D}"/>
              </a:ext>
            </a:extLst>
          </p:cNvPr>
          <p:cNvSpPr>
            <a:spLocks noGrp="1"/>
          </p:cNvSpPr>
          <p:nvPr>
            <p:ph type="title"/>
          </p:nvPr>
        </p:nvSpPr>
        <p:spPr>
          <a:xfrm>
            <a:off x="746228" y="1037967"/>
            <a:ext cx="3054091" cy="4709131"/>
          </a:xfrm>
        </p:spPr>
        <p:txBody>
          <a:bodyPr anchor="ctr">
            <a:normAutofit/>
          </a:bodyPr>
          <a:lstStyle/>
          <a:p>
            <a:r>
              <a:rPr lang="en-US" dirty="0"/>
              <a:t>Internet and power</a:t>
            </a:r>
          </a:p>
        </p:txBody>
      </p:sp>
      <p:sp>
        <p:nvSpPr>
          <p:cNvPr id="12" name="Rectangle 11">
            <a:extLst>
              <a:ext uri="{FF2B5EF4-FFF2-40B4-BE49-F238E27FC236}">
                <a16:creationId xmlns:a16="http://schemas.microsoft.com/office/drawing/2014/main" id="{2987D6F4-EC95-4EF1-A8AD-4B70386CE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F5F792DF-9D0A-4DB6-9A9E-7312F5A7E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749808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66B0DBD2-73EF-49FC-8561-698E6D45E921}"/>
              </a:ext>
            </a:extLst>
          </p:cNvPr>
          <p:cNvGraphicFramePr>
            <a:graphicFrameLocks noGrp="1"/>
          </p:cNvGraphicFramePr>
          <p:nvPr>
            <p:ph idx="1"/>
            <p:extLst>
              <p:ext uri="{D42A27DB-BD31-4B8C-83A1-F6EECF244321}">
                <p14:modId xmlns:p14="http://schemas.microsoft.com/office/powerpoint/2010/main" val="1287278602"/>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595556"/>
      </p:ext>
    </p:extLst>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46228" y="1037967"/>
            <a:ext cx="3054091" cy="4709131"/>
          </a:xfrm>
        </p:spPr>
        <p:txBody>
          <a:bodyPr anchor="ctr">
            <a:normAutofit/>
          </a:bodyPr>
          <a:lstStyle/>
          <a:p>
            <a:r>
              <a:rPr lang="en-GB" dirty="0"/>
              <a:t>Anti-trust </a:t>
            </a:r>
          </a:p>
        </p:txBody>
      </p:sp>
      <p:sp>
        <p:nvSpPr>
          <p:cNvPr id="12" name="Rectangle 11">
            <a:extLst>
              <a:ext uri="{FF2B5EF4-FFF2-40B4-BE49-F238E27FC236}">
                <a16:creationId xmlns:a16="http://schemas.microsoft.com/office/drawing/2014/main" id="{2987D6F4-EC95-4EF1-A8AD-4B70386CE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F5F792DF-9D0A-4DB6-9A9E-7312F5A7E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749808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196E3DDD-2F8A-48EF-B838-BDA09EB19DCE}"/>
              </a:ext>
            </a:extLst>
          </p:cNvPr>
          <p:cNvGraphicFramePr>
            <a:graphicFrameLocks noGrp="1"/>
          </p:cNvGraphicFramePr>
          <p:nvPr>
            <p:ph idx="1"/>
            <p:extLst>
              <p:ext uri="{D42A27DB-BD31-4B8C-83A1-F6EECF244321}">
                <p14:modId xmlns:p14="http://schemas.microsoft.com/office/powerpoint/2010/main" val="955808074"/>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91130154"/>
      </p:ext>
    </p:extLst>
  </p:cSld>
  <p:clrMapOvr>
    <a:masterClrMapping/>
  </p:clrMapOvr>
</p:sld>
</file>

<file path=ppt/slides/slide1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E2852671-8EB6-4EAF-8AF8-65CF3FD66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useBgFill="1">
        <p:nvSpPr>
          <p:cNvPr id="18" name="Rectangle 17">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0" name="Group 19">
            <a:extLst>
              <a:ext uri="{FF2B5EF4-FFF2-40B4-BE49-F238E27FC236}">
                <a16:creationId xmlns:a16="http://schemas.microsoft.com/office/drawing/2014/main" id="{79394E1F-0B5F-497D-B2A6-8383A2A548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3"/>
            <a:chOff x="438068" y="457200"/>
            <a:chExt cx="3703320" cy="5935133"/>
          </a:xfrm>
        </p:grpSpPr>
        <p:sp>
          <p:nvSpPr>
            <p:cNvPr id="21" name="Rectangle 20">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sp>
        <p:sp>
          <p:nvSpPr>
            <p:cNvPr id="22" name="Rectangle 21">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9F6AA11D-AFFD-3543-9221-945B28639EE8}"/>
              </a:ext>
            </a:extLst>
          </p:cNvPr>
          <p:cNvSpPr>
            <a:spLocks noGrp="1"/>
          </p:cNvSpPr>
          <p:nvPr>
            <p:ph type="title" idx="4294967295"/>
          </p:nvPr>
        </p:nvSpPr>
        <p:spPr>
          <a:xfrm>
            <a:off x="584200" y="1524001"/>
            <a:ext cx="3412067" cy="3478384"/>
          </a:xfrm>
        </p:spPr>
        <p:txBody>
          <a:bodyPr vert="horz" lIns="91440" tIns="45720" rIns="91440" bIns="45720" rtlCol="0" anchor="b">
            <a:normAutofit/>
          </a:bodyPr>
          <a:lstStyle/>
          <a:p>
            <a:r>
              <a:rPr lang="en-US" sz="3600">
                <a:solidFill>
                  <a:srgbClr val="FFFFFF"/>
                </a:solidFill>
              </a:rPr>
              <a:t>Example</a:t>
            </a:r>
          </a:p>
        </p:txBody>
      </p:sp>
      <p:pic>
        <p:nvPicPr>
          <p:cNvPr id="5" name="Picture 4"/>
          <p:cNvPicPr>
            <a:picLocks noChangeAspect="1"/>
          </p:cNvPicPr>
          <p:nvPr/>
        </p:nvPicPr>
        <p:blipFill>
          <a:blip r:embed="rId2"/>
          <a:stretch>
            <a:fillRect/>
          </a:stretch>
        </p:blipFill>
        <p:spPr>
          <a:xfrm>
            <a:off x="4765053" y="1582175"/>
            <a:ext cx="6764864" cy="3669940"/>
          </a:xfrm>
          <a:prstGeom prst="rect">
            <a:avLst/>
          </a:prstGeom>
        </p:spPr>
      </p:pic>
    </p:spTree>
    <p:extLst>
      <p:ext uri="{BB962C8B-B14F-4D97-AF65-F5344CB8AC3E}">
        <p14:creationId xmlns:p14="http://schemas.microsoft.com/office/powerpoint/2010/main" val="3245949550"/>
      </p:ext>
    </p:extLst>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315844" y="6457898"/>
            <a:ext cx="8240751" cy="369332"/>
          </a:xfrm>
          <a:prstGeom prst="rect">
            <a:avLst/>
          </a:prstGeom>
        </p:spPr>
        <p:txBody>
          <a:bodyPr wrap="square">
            <a:spAutoFit/>
          </a:bodyPr>
          <a:lstStyle/>
          <a:p>
            <a:r>
              <a:rPr lang="en-GB" dirty="0"/>
              <a:t>https://www.cnbc.com/2019/03/20/eu-vestager-hits-google-with-fine-for.html</a:t>
            </a:r>
          </a:p>
        </p:txBody>
      </p:sp>
      <p:pic>
        <p:nvPicPr>
          <p:cNvPr id="5" name="Picture 4"/>
          <p:cNvPicPr>
            <a:picLocks noChangeAspect="1"/>
          </p:cNvPicPr>
          <p:nvPr/>
        </p:nvPicPr>
        <p:blipFill rotWithShape="1">
          <a:blip r:embed="rId2"/>
          <a:srcRect l="63384" t="23679" r="16494" b="15996"/>
          <a:stretch/>
        </p:blipFill>
        <p:spPr>
          <a:xfrm>
            <a:off x="2274849" y="0"/>
            <a:ext cx="6947209" cy="6276629"/>
          </a:xfrm>
          <a:prstGeom prst="rect">
            <a:avLst/>
          </a:prstGeom>
        </p:spPr>
      </p:pic>
    </p:spTree>
    <p:extLst>
      <p:ext uri="{BB962C8B-B14F-4D97-AF65-F5344CB8AC3E}">
        <p14:creationId xmlns:p14="http://schemas.microsoft.com/office/powerpoint/2010/main" val="250757759"/>
      </p:ext>
    </p:extLst>
  </p:cSld>
  <p:clrMapOvr>
    <a:masterClrMapping/>
  </p:clrMapOvr>
</p:sld>
</file>

<file path=ppt/slides/slide1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0F1B0D-2B06-1443-997B-76917A834025}"/>
              </a:ext>
            </a:extLst>
          </p:cNvPr>
          <p:cNvSpPr>
            <a:spLocks noGrp="1"/>
          </p:cNvSpPr>
          <p:nvPr>
            <p:ph type="title"/>
          </p:nvPr>
        </p:nvSpPr>
        <p:spPr>
          <a:xfrm>
            <a:off x="746228" y="1037967"/>
            <a:ext cx="3054091" cy="4709131"/>
          </a:xfrm>
        </p:spPr>
        <p:txBody>
          <a:bodyPr anchor="ctr">
            <a:normAutofit/>
          </a:bodyPr>
          <a:lstStyle/>
          <a:p>
            <a:r>
              <a:rPr lang="en-US" dirty="0"/>
              <a:t>Power and social media</a:t>
            </a:r>
          </a:p>
        </p:txBody>
      </p:sp>
      <p:sp>
        <p:nvSpPr>
          <p:cNvPr id="12" name="Rectangle 11">
            <a:extLst>
              <a:ext uri="{FF2B5EF4-FFF2-40B4-BE49-F238E27FC236}">
                <a16:creationId xmlns:a16="http://schemas.microsoft.com/office/drawing/2014/main" id="{2987D6F4-EC95-4EF1-A8AD-4B70386CE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F5F792DF-9D0A-4DB6-9A9E-7312F5A7E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749808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5EA8322F-338D-4237-B2E3-DDB53C12D0A6}"/>
              </a:ext>
            </a:extLst>
          </p:cNvPr>
          <p:cNvGraphicFramePr>
            <a:graphicFrameLocks noGrp="1"/>
          </p:cNvGraphicFramePr>
          <p:nvPr>
            <p:ph idx="1"/>
            <p:extLst>
              <p:ext uri="{D42A27DB-BD31-4B8C-83A1-F6EECF244321}">
                <p14:modId xmlns:p14="http://schemas.microsoft.com/office/powerpoint/2010/main" val="283804267"/>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41047067"/>
      </p:ext>
    </p:extLst>
  </p:cSld>
  <p:clrMapOvr>
    <a:masterClrMapping/>
  </p:clrMapOvr>
</p:sld>
</file>

<file path=ppt/slides/slide1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E9751CB9-7B25-4EB8-9A6F-82F822549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1317383-CF3B-4B02-9512-BECBEF6362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B1D4C7A0-6DF2-4F2D-A45D-F111582974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DBF3943D-BCB6-4B31-809D-A00568648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17">
            <a:extLst>
              <a:ext uri="{FF2B5EF4-FFF2-40B4-BE49-F238E27FC236}">
                <a16:creationId xmlns:a16="http://schemas.microsoft.com/office/drawing/2014/main" id="{39373A6F-2E1F-4613-8E1D-D68057D29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01200"/>
            <a:ext cx="3707477" cy="562497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A539061F-D590-C64F-8CE3-48E599AAF8A5}"/>
              </a:ext>
            </a:extLst>
          </p:cNvPr>
          <p:cNvSpPr>
            <a:spLocks noGrp="1"/>
          </p:cNvSpPr>
          <p:nvPr>
            <p:ph type="title"/>
          </p:nvPr>
        </p:nvSpPr>
        <p:spPr>
          <a:xfrm>
            <a:off x="601255" y="702155"/>
            <a:ext cx="3409783" cy="1300365"/>
          </a:xfrm>
        </p:spPr>
        <p:txBody>
          <a:bodyPr>
            <a:normAutofit/>
          </a:bodyPr>
          <a:lstStyle/>
          <a:p>
            <a:r>
              <a:rPr lang="en-US">
                <a:solidFill>
                  <a:srgbClr val="FFFFFF"/>
                </a:solidFill>
              </a:rPr>
              <a:t>Continued</a:t>
            </a:r>
          </a:p>
        </p:txBody>
      </p:sp>
      <p:sp>
        <p:nvSpPr>
          <p:cNvPr id="3" name="Content Placeholder 2">
            <a:extLst>
              <a:ext uri="{FF2B5EF4-FFF2-40B4-BE49-F238E27FC236}">
                <a16:creationId xmlns:a16="http://schemas.microsoft.com/office/drawing/2014/main" id="{99AD7803-4FCF-514D-8574-3587F2A94ED0}"/>
              </a:ext>
            </a:extLst>
          </p:cNvPr>
          <p:cNvSpPr>
            <a:spLocks noGrp="1"/>
          </p:cNvSpPr>
          <p:nvPr>
            <p:ph idx="1"/>
          </p:nvPr>
        </p:nvSpPr>
        <p:spPr>
          <a:xfrm>
            <a:off x="601255" y="2177142"/>
            <a:ext cx="3409782" cy="3823607"/>
          </a:xfrm>
        </p:spPr>
        <p:txBody>
          <a:bodyPr>
            <a:normAutofit/>
          </a:bodyPr>
          <a:lstStyle/>
          <a:p>
            <a:r>
              <a:rPr lang="en-GB">
                <a:solidFill>
                  <a:srgbClr val="FFFFFF"/>
                </a:solidFill>
              </a:rPr>
              <a:t>Power is also constituted by the decisive role social media companies play within networks.</a:t>
            </a:r>
          </a:p>
          <a:p>
            <a:r>
              <a:rPr lang="en-GB">
                <a:solidFill>
                  <a:srgbClr val="FFFFFF"/>
                </a:solidFill>
              </a:rPr>
              <a:t>Due to the central position of the social media provider their power and accordingly also responsibilities are immense, since considerable influence may be exerted over users (Chen, 2009).</a:t>
            </a:r>
          </a:p>
          <a:p>
            <a:endParaRPr lang="en-US">
              <a:solidFill>
                <a:srgbClr val="FFFFFF"/>
              </a:solidFill>
            </a:endParaRPr>
          </a:p>
        </p:txBody>
      </p:sp>
      <p:pic>
        <p:nvPicPr>
          <p:cNvPr id="5" name="Picture 4">
            <a:extLst>
              <a:ext uri="{FF2B5EF4-FFF2-40B4-BE49-F238E27FC236}">
                <a16:creationId xmlns:a16="http://schemas.microsoft.com/office/drawing/2014/main" id="{E685F9A5-C606-B747-A2A9-2B23230D40FF}"/>
              </a:ext>
            </a:extLst>
          </p:cNvPr>
          <p:cNvPicPr>
            <a:picLocks noChangeAspect="1"/>
          </p:cNvPicPr>
          <p:nvPr/>
        </p:nvPicPr>
        <p:blipFill rotWithShape="1">
          <a:blip r:embed="rId2"/>
          <a:srcRect r="6244" b="4"/>
          <a:stretch/>
        </p:blipFill>
        <p:spPr>
          <a:xfrm>
            <a:off x="4773072" y="936141"/>
            <a:ext cx="6469820" cy="4968305"/>
          </a:xfrm>
          <a:prstGeom prst="rect">
            <a:avLst/>
          </a:prstGeom>
        </p:spPr>
      </p:pic>
    </p:spTree>
    <p:extLst>
      <p:ext uri="{BB962C8B-B14F-4D97-AF65-F5344CB8AC3E}">
        <p14:creationId xmlns:p14="http://schemas.microsoft.com/office/powerpoint/2010/main" val="2333869747"/>
      </p:ext>
    </p:extLst>
  </p:cSld>
  <p:clrMapOvr>
    <a:overrideClrMapping bg1="dk1" tx1="lt1" bg2="dk2" tx2="lt2" accent1="accent1" accent2="accent2" accent3="accent3" accent4="accent4" accent5="accent5" accent6="accent6" hlink="hlink" folHlink="folHlink"/>
  </p:clrMapOvr>
</p:sld>
</file>

<file path=ppt/slides/slide1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259A422-0023-4292-8200-E080556F30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D94C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2413CA5-4739-4BC9-8BB3-B0A4928D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a:blip r:embed="rId2"/>
          <a:stretch>
            <a:fillRect/>
          </a:stretch>
        </p:blipFill>
        <p:spPr>
          <a:xfrm>
            <a:off x="1143941" y="643467"/>
            <a:ext cx="9904117" cy="5571066"/>
          </a:xfrm>
          <a:prstGeom prst="rect">
            <a:avLst/>
          </a:prstGeom>
        </p:spPr>
      </p:pic>
    </p:spTree>
    <p:extLst>
      <p:ext uri="{BB962C8B-B14F-4D97-AF65-F5344CB8AC3E}">
        <p14:creationId xmlns:p14="http://schemas.microsoft.com/office/powerpoint/2010/main" val="757998762"/>
      </p:ext>
    </p:extLst>
  </p:cSld>
  <p:clrMapOvr>
    <a:masterClrMapping/>
  </p:clrMapOvr>
</p:sld>
</file>

<file path=ppt/slides/slide11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46228" y="1037967"/>
            <a:ext cx="3054091" cy="4709131"/>
          </a:xfrm>
        </p:spPr>
        <p:txBody>
          <a:bodyPr anchor="ctr">
            <a:normAutofit/>
          </a:bodyPr>
          <a:lstStyle/>
          <a:p>
            <a:r>
              <a:rPr lang="en-GB">
                <a:solidFill>
                  <a:schemeClr val="bg1">
                    <a:lumMod val="85000"/>
                    <a:lumOff val="15000"/>
                  </a:schemeClr>
                </a:solidFill>
              </a:rPr>
              <a:t>Christchuch and Facebook</a:t>
            </a:r>
          </a:p>
        </p:txBody>
      </p:sp>
      <p:sp>
        <p:nvSpPr>
          <p:cNvPr id="12" name="Rectangle 11">
            <a:extLst>
              <a:ext uri="{FF2B5EF4-FFF2-40B4-BE49-F238E27FC236}">
                <a16:creationId xmlns:a16="http://schemas.microsoft.com/office/drawing/2014/main" id="{2987D6F4-EC95-4EF1-A8AD-4B70386CE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F5F792DF-9D0A-4DB6-9A9E-7312F5A7E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7498080"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7BC7EA7B-802E-41F4-8926-C4475287A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723898"/>
            <a:ext cx="7498616" cy="5676901"/>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2C291CF3-6839-48FD-85C5-C3A307315EE8}"/>
              </a:ext>
            </a:extLst>
          </p:cNvPr>
          <p:cNvGraphicFramePr>
            <a:graphicFrameLocks noGrp="1"/>
          </p:cNvGraphicFramePr>
          <p:nvPr>
            <p:ph idx="1"/>
            <p:extLst>
              <p:ext uri="{D42A27DB-BD31-4B8C-83A1-F6EECF244321}">
                <p14:modId xmlns:p14="http://schemas.microsoft.com/office/powerpoint/2010/main" val="2079108656"/>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55848698"/>
      </p:ext>
    </p:extLst>
  </p:cSld>
  <p:clrMapOvr>
    <a:overrideClrMapping bg1="dk1" tx1="lt1" bg2="dk2" tx2="lt2" accent1="accent1" accent2="accent2" accent3="accent3" accent4="accent4" accent5="accent5" accent6="accent6" hlink="hlink" folHlink="folHlink"/>
  </p:clrMapOvr>
</p:sld>
</file>

<file path=ppt/slides/slide1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58DF7D-C2D0-4B03-A7A0-2F06B789E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B26B711-3121-40B0-8377-A64F3DC00C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645C4D3D-ABBA-4B4E-93E5-01E343719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98DDD5E5-0097-4C6C-B266-5732EDA96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8952EF87-C74F-4D3F-9CAD-EEA1733C9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71148" y="1037967"/>
            <a:ext cx="3054091" cy="4709131"/>
          </a:xfrm>
        </p:spPr>
        <p:txBody>
          <a:bodyPr anchor="ctr">
            <a:normAutofit/>
          </a:bodyPr>
          <a:lstStyle/>
          <a:p>
            <a:r>
              <a:rPr lang="en-GB">
                <a:solidFill>
                  <a:srgbClr val="FFFEFF"/>
                </a:solidFill>
              </a:rPr>
              <a:t>Power over users</a:t>
            </a:r>
          </a:p>
        </p:txBody>
      </p:sp>
      <p:sp>
        <p:nvSpPr>
          <p:cNvPr id="3" name="Content Placeholder 2"/>
          <p:cNvSpPr>
            <a:spLocks noGrp="1"/>
          </p:cNvSpPr>
          <p:nvPr>
            <p:ph idx="1"/>
          </p:nvPr>
        </p:nvSpPr>
        <p:spPr>
          <a:xfrm>
            <a:off x="4534935" y="1037968"/>
            <a:ext cx="6725899" cy="4820832"/>
          </a:xfrm>
        </p:spPr>
        <p:txBody>
          <a:bodyPr>
            <a:normAutofit/>
          </a:bodyPr>
          <a:lstStyle/>
          <a:p>
            <a:r>
              <a:rPr lang="en-GB" dirty="0"/>
              <a:t>Well ? Who is responsible ?</a:t>
            </a:r>
          </a:p>
          <a:p>
            <a:endParaRPr lang="en-GB" dirty="0"/>
          </a:p>
        </p:txBody>
      </p:sp>
    </p:spTree>
    <p:extLst>
      <p:ext uri="{BB962C8B-B14F-4D97-AF65-F5344CB8AC3E}">
        <p14:creationId xmlns:p14="http://schemas.microsoft.com/office/powerpoint/2010/main" val="2412133240"/>
      </p:ext>
    </p:extLst>
  </p:cSld>
  <p:clrMapOvr>
    <a:masterClrMapping/>
  </p:clrMapOvr>
</p:sld>
</file>

<file path=ppt/slides/slide12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46228" y="1037967"/>
            <a:ext cx="3054091" cy="4709131"/>
          </a:xfrm>
        </p:spPr>
        <p:txBody>
          <a:bodyPr anchor="ctr">
            <a:normAutofit/>
          </a:bodyPr>
          <a:lstStyle/>
          <a:p>
            <a:r>
              <a:rPr lang="en-GB">
                <a:solidFill>
                  <a:schemeClr val="bg1">
                    <a:lumMod val="85000"/>
                    <a:lumOff val="15000"/>
                  </a:schemeClr>
                </a:solidFill>
              </a:rPr>
              <a:t>Power + self-regulation = danger</a:t>
            </a:r>
          </a:p>
        </p:txBody>
      </p:sp>
      <p:sp>
        <p:nvSpPr>
          <p:cNvPr id="12" name="Rectangle 11">
            <a:extLst>
              <a:ext uri="{FF2B5EF4-FFF2-40B4-BE49-F238E27FC236}">
                <a16:creationId xmlns:a16="http://schemas.microsoft.com/office/drawing/2014/main" id="{2987D6F4-EC95-4EF1-A8AD-4B70386CE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F5F792DF-9D0A-4DB6-9A9E-7312F5A7E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7498080"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7BC7EA7B-802E-41F4-8926-C4475287A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723898"/>
            <a:ext cx="7498616" cy="5676901"/>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BC61B8D4-9097-4C43-BEF4-670702944F80}"/>
              </a:ext>
            </a:extLst>
          </p:cNvPr>
          <p:cNvGraphicFramePr>
            <a:graphicFrameLocks noGrp="1"/>
          </p:cNvGraphicFramePr>
          <p:nvPr>
            <p:ph idx="1"/>
            <p:extLst>
              <p:ext uri="{D42A27DB-BD31-4B8C-83A1-F6EECF244321}">
                <p14:modId xmlns:p14="http://schemas.microsoft.com/office/powerpoint/2010/main" val="3672604073"/>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55676214"/>
      </p:ext>
    </p:extLst>
  </p:cSld>
  <p:clrMapOvr>
    <a:overrideClrMapping bg1="dk1" tx1="lt1" bg2="dk2" tx2="lt2" accent1="accent1" accent2="accent2" accent3="accent3" accent4="accent4" accent5="accent5" accent6="accent6" hlink="hlink" folHlink="folHlink"/>
  </p:clrMapOvr>
</p:sld>
</file>

<file path=ppt/slides/slide12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46228" y="1037967"/>
            <a:ext cx="3054091" cy="4709131"/>
          </a:xfrm>
        </p:spPr>
        <p:txBody>
          <a:bodyPr anchor="ctr">
            <a:normAutofit/>
          </a:bodyPr>
          <a:lstStyle/>
          <a:p>
            <a:r>
              <a:rPr lang="en-GB">
                <a:solidFill>
                  <a:schemeClr val="bg1">
                    <a:lumMod val="85000"/>
                    <a:lumOff val="15000"/>
                  </a:schemeClr>
                </a:solidFill>
              </a:rPr>
              <a:t>Legislation</a:t>
            </a:r>
            <a:br>
              <a:rPr lang="en-GB">
                <a:solidFill>
                  <a:schemeClr val="bg1">
                    <a:lumMod val="85000"/>
                    <a:lumOff val="15000"/>
                  </a:schemeClr>
                </a:solidFill>
              </a:rPr>
            </a:br>
            <a:r>
              <a:rPr lang="en-GB">
                <a:solidFill>
                  <a:schemeClr val="bg1">
                    <a:lumMod val="85000"/>
                    <a:lumOff val="15000"/>
                  </a:schemeClr>
                </a:solidFill>
              </a:rPr>
              <a:t>Hard law</a:t>
            </a:r>
          </a:p>
        </p:txBody>
      </p:sp>
      <p:sp>
        <p:nvSpPr>
          <p:cNvPr id="12" name="Rectangle 11">
            <a:extLst>
              <a:ext uri="{FF2B5EF4-FFF2-40B4-BE49-F238E27FC236}">
                <a16:creationId xmlns:a16="http://schemas.microsoft.com/office/drawing/2014/main" id="{2987D6F4-EC95-4EF1-A8AD-4B70386CE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F5F792DF-9D0A-4DB6-9A9E-7312F5A7E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7498080"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7BC7EA7B-802E-41F4-8926-C4475287A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723898"/>
            <a:ext cx="7498616" cy="5676901"/>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F954C680-08A4-4678-BE4B-D0A080CA0C28}"/>
              </a:ext>
            </a:extLst>
          </p:cNvPr>
          <p:cNvGraphicFramePr>
            <a:graphicFrameLocks noGrp="1"/>
          </p:cNvGraphicFramePr>
          <p:nvPr>
            <p:ph idx="1"/>
            <p:extLst>
              <p:ext uri="{D42A27DB-BD31-4B8C-83A1-F6EECF244321}">
                <p14:modId xmlns:p14="http://schemas.microsoft.com/office/powerpoint/2010/main" val="2615158389"/>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47398506"/>
      </p:ext>
    </p:extLst>
  </p:cSld>
  <p:clrMapOvr>
    <a:overrideClrMapping bg1="dk1" tx1="lt1" bg2="dk2" tx2="lt2" accent1="accent1" accent2="accent2" accent3="accent3" accent4="accent4" accent5="accent5" accent6="accent6" hlink="hlink" folHlink="folHlink"/>
  </p:clrMapOvr>
</p:sld>
</file>

<file path=ppt/slides/slide1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43B05A4-157F-403C-939A-ED1B6A0A02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81192" y="1507414"/>
            <a:ext cx="5120255" cy="3903332"/>
          </a:xfrm>
        </p:spPr>
        <p:txBody>
          <a:bodyPr anchor="t">
            <a:normAutofit/>
          </a:bodyPr>
          <a:lstStyle/>
          <a:p>
            <a:r>
              <a:rPr lang="en-GB" sz="4000">
                <a:solidFill>
                  <a:schemeClr val="tx1">
                    <a:lumMod val="85000"/>
                    <a:lumOff val="15000"/>
                  </a:schemeClr>
                </a:solidFill>
              </a:rPr>
              <a:t>Inappropriate regulation of social media sites</a:t>
            </a:r>
          </a:p>
        </p:txBody>
      </p:sp>
      <p:sp>
        <p:nvSpPr>
          <p:cNvPr id="10" name="Rectangle 9">
            <a:extLst>
              <a:ext uri="{FF2B5EF4-FFF2-40B4-BE49-F238E27FC236}">
                <a16:creationId xmlns:a16="http://schemas.microsoft.com/office/drawing/2014/main" id="{E8CCE107-A70B-4916-9A0B-751C70B9B5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3642"/>
            <a:ext cx="11298933" cy="512708"/>
          </a:xfrm>
          <a:prstGeom prst="rect">
            <a:avLst/>
          </a:prstGeom>
          <a:solidFill>
            <a:srgbClr val="969FA7">
              <a:alpha val="70000"/>
            </a:srgbClr>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9A925BC7-7CC5-4A0C-9B3D-8829EBF28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V="1">
            <a:off x="4244340" y="3329711"/>
            <a:ext cx="3703320" cy="5872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p:cNvSpPr>
            <a:spLocks noGrp="1"/>
          </p:cNvSpPr>
          <p:nvPr>
            <p:ph idx="1"/>
          </p:nvPr>
        </p:nvSpPr>
        <p:spPr>
          <a:xfrm>
            <a:off x="6441743" y="1507415"/>
            <a:ext cx="4819091" cy="3903331"/>
          </a:xfrm>
          <a:ln w="57150">
            <a:noFill/>
          </a:ln>
        </p:spPr>
        <p:txBody>
          <a:bodyPr anchor="t">
            <a:normAutofit/>
          </a:bodyPr>
          <a:lstStyle/>
          <a:p>
            <a:r>
              <a:rPr lang="en-GB" sz="2000"/>
              <a:t>The difficulties of governments to define appropriate regulation applies to social media. The Internet has created a number of governance issues including copyright, security, information privacy and surveillance.</a:t>
            </a:r>
          </a:p>
          <a:p>
            <a:r>
              <a:rPr lang="en-GB" sz="2000"/>
              <a:t>Information technologies are complex, its impacts far-reaching and changes are developing rapidly.</a:t>
            </a:r>
          </a:p>
          <a:p>
            <a:endParaRPr lang="en-GB" sz="2000"/>
          </a:p>
          <a:p>
            <a:endParaRPr lang="en-GB" sz="2000"/>
          </a:p>
        </p:txBody>
      </p:sp>
      <p:sp>
        <p:nvSpPr>
          <p:cNvPr id="14" name="Rectangle 13">
            <a:extLst>
              <a:ext uri="{FF2B5EF4-FFF2-40B4-BE49-F238E27FC236}">
                <a16:creationId xmlns:a16="http://schemas.microsoft.com/office/drawing/2014/main" id="{6E67D916-28C7-4965-BA3C-287FB85797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878019"/>
            <a:ext cx="11298933" cy="512708"/>
          </a:xfrm>
          <a:prstGeom prst="rect">
            <a:avLst/>
          </a:prstGeom>
          <a:solidFill>
            <a:srgbClr val="969FA7">
              <a:alpha val="70000"/>
            </a:srgb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75986852"/>
      </p:ext>
    </p:extLst>
  </p:cSld>
  <p:clrMapOvr>
    <a:masterClrMapping/>
  </p:clrMapOvr>
</p:sld>
</file>

<file path=ppt/slides/slide12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46228" y="1037967"/>
            <a:ext cx="3054091" cy="4709131"/>
          </a:xfrm>
        </p:spPr>
        <p:txBody>
          <a:bodyPr anchor="ctr">
            <a:normAutofit/>
          </a:bodyPr>
          <a:lstStyle/>
          <a:p>
            <a:r>
              <a:rPr lang="en-GB">
                <a:solidFill>
                  <a:schemeClr val="bg1">
                    <a:lumMod val="85000"/>
                    <a:lumOff val="15000"/>
                  </a:schemeClr>
                </a:solidFill>
              </a:rPr>
              <a:t>Problem is </a:t>
            </a:r>
          </a:p>
        </p:txBody>
      </p:sp>
      <p:sp>
        <p:nvSpPr>
          <p:cNvPr id="12" name="Rectangle 11">
            <a:extLst>
              <a:ext uri="{FF2B5EF4-FFF2-40B4-BE49-F238E27FC236}">
                <a16:creationId xmlns:a16="http://schemas.microsoft.com/office/drawing/2014/main" id="{2987D6F4-EC95-4EF1-A8AD-4B70386CE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F5F792DF-9D0A-4DB6-9A9E-7312F5A7E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7498080"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7BC7EA7B-802E-41F4-8926-C4475287A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723898"/>
            <a:ext cx="7498616" cy="5676901"/>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127FC55C-315E-4ADB-B0EE-7E067AC825F9}"/>
              </a:ext>
            </a:extLst>
          </p:cNvPr>
          <p:cNvGraphicFramePr>
            <a:graphicFrameLocks noGrp="1"/>
          </p:cNvGraphicFramePr>
          <p:nvPr>
            <p:ph idx="1"/>
            <p:extLst>
              <p:ext uri="{D42A27DB-BD31-4B8C-83A1-F6EECF244321}">
                <p14:modId xmlns:p14="http://schemas.microsoft.com/office/powerpoint/2010/main" val="178460066"/>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81898649"/>
      </p:ext>
    </p:extLst>
  </p:cSld>
  <p:clrMapOvr>
    <a:overrideClrMapping bg1="dk1" tx1="lt1" bg2="dk2" tx2="lt2" accent1="accent1" accent2="accent2" accent3="accent3" accent4="accent4" accent5="accent5" accent6="accent6" hlink="hlink" folHlink="folHlink"/>
  </p:clrMapOvr>
</p:sld>
</file>

<file path=ppt/slides/slide1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5" name="Rectangle 134">
            <a:extLst>
              <a:ext uri="{FF2B5EF4-FFF2-40B4-BE49-F238E27FC236}">
                <a16:creationId xmlns:a16="http://schemas.microsoft.com/office/drawing/2014/main" id="{A43B05A4-157F-403C-939A-ED1B6A0A02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650" name="Rectangle 2"/>
          <p:cNvSpPr>
            <a:spLocks noGrp="1" noChangeArrowheads="1"/>
          </p:cNvSpPr>
          <p:nvPr>
            <p:ph type="title"/>
          </p:nvPr>
        </p:nvSpPr>
        <p:spPr>
          <a:xfrm>
            <a:off x="581192" y="1507414"/>
            <a:ext cx="5120255" cy="3903332"/>
          </a:xfrm>
        </p:spPr>
        <p:txBody>
          <a:bodyPr anchor="t">
            <a:normAutofit/>
          </a:bodyPr>
          <a:lstStyle/>
          <a:p>
            <a:pPr eaLnBrk="1" hangingPunct="1">
              <a:defRPr/>
            </a:pPr>
            <a:br>
              <a:rPr lang="nb-NO" altLang="en-US" sz="4000" b="1">
                <a:solidFill>
                  <a:schemeClr val="tx1">
                    <a:lumMod val="85000"/>
                    <a:lumOff val="15000"/>
                  </a:schemeClr>
                </a:solidFill>
              </a:rPr>
            </a:br>
            <a:r>
              <a:rPr lang="nb-NO" altLang="en-US" sz="4000" b="1">
                <a:solidFill>
                  <a:schemeClr val="tx1">
                    <a:lumMod val="85000"/>
                    <a:lumOff val="15000"/>
                  </a:schemeClr>
                </a:solidFill>
              </a:rPr>
              <a:t>Example</a:t>
            </a:r>
            <a:br>
              <a:rPr lang="nb-NO" altLang="en-US" sz="4000">
                <a:solidFill>
                  <a:schemeClr val="tx1">
                    <a:lumMod val="85000"/>
                    <a:lumOff val="15000"/>
                  </a:schemeClr>
                </a:solidFill>
              </a:rPr>
            </a:br>
            <a:endParaRPr lang="nb-NO" altLang="en-US" sz="4000">
              <a:solidFill>
                <a:schemeClr val="tx1">
                  <a:lumMod val="85000"/>
                  <a:lumOff val="15000"/>
                </a:schemeClr>
              </a:solidFill>
            </a:endParaRPr>
          </a:p>
        </p:txBody>
      </p:sp>
      <p:sp>
        <p:nvSpPr>
          <p:cNvPr id="137" name="Rectangle 136">
            <a:extLst>
              <a:ext uri="{FF2B5EF4-FFF2-40B4-BE49-F238E27FC236}">
                <a16:creationId xmlns:a16="http://schemas.microsoft.com/office/drawing/2014/main" id="{E8CCE107-A70B-4916-9A0B-751C70B9B5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3642"/>
            <a:ext cx="11298933" cy="512708"/>
          </a:xfrm>
          <a:prstGeom prst="rect">
            <a:avLst/>
          </a:prstGeom>
          <a:solidFill>
            <a:srgbClr val="969FA7">
              <a:alpha val="70000"/>
            </a:srgbClr>
          </a:solidFill>
          <a:ln>
            <a:noFill/>
          </a:ln>
          <a:effectLst/>
        </p:spPr>
        <p:style>
          <a:lnRef idx="1">
            <a:schemeClr val="accent1"/>
          </a:lnRef>
          <a:fillRef idx="3">
            <a:schemeClr val="accent1"/>
          </a:fillRef>
          <a:effectRef idx="2">
            <a:schemeClr val="accent1"/>
          </a:effectRef>
          <a:fontRef idx="minor">
            <a:schemeClr val="lt1"/>
          </a:fontRef>
        </p:style>
      </p:sp>
      <p:sp>
        <p:nvSpPr>
          <p:cNvPr id="139" name="Rectangle 138">
            <a:extLst>
              <a:ext uri="{FF2B5EF4-FFF2-40B4-BE49-F238E27FC236}">
                <a16:creationId xmlns:a16="http://schemas.microsoft.com/office/drawing/2014/main" id="{9A925BC7-7CC5-4A0C-9B3D-8829EBF28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V="1">
            <a:off x="4244340" y="3329711"/>
            <a:ext cx="3703320" cy="5872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9459" name="Rectangle 3"/>
          <p:cNvSpPr>
            <a:spLocks noGrp="1" noChangeArrowheads="1"/>
          </p:cNvSpPr>
          <p:nvPr>
            <p:ph idx="1"/>
          </p:nvPr>
        </p:nvSpPr>
        <p:spPr>
          <a:xfrm>
            <a:off x="6441743" y="1507415"/>
            <a:ext cx="4819091" cy="3903331"/>
          </a:xfrm>
          <a:ln w="57150">
            <a:noFill/>
          </a:ln>
        </p:spPr>
        <p:txBody>
          <a:bodyPr anchor="t">
            <a:normAutofit/>
          </a:bodyPr>
          <a:lstStyle/>
          <a:p>
            <a:pPr eaLnBrk="1" hangingPunct="1">
              <a:buFont typeface="Wingdings" panose="05000000000000000000" pitchFamily="2" charset="2"/>
              <a:buNone/>
            </a:pPr>
            <a:r>
              <a:rPr lang="nb-NO" altLang="en-US" sz="2000">
                <a:ea typeface="ＭＳ Ｐゴシック" panose="020B0600070205080204" pitchFamily="34" charset="-128"/>
              </a:rPr>
              <a:t>	Mobile phones with cameras. Pupils at school take photos of other pupils in the shower, and publish the pictures on the Internet.</a:t>
            </a:r>
          </a:p>
          <a:p>
            <a:pPr eaLnBrk="1" hangingPunct="1">
              <a:buFont typeface="Wingdings" panose="05000000000000000000" pitchFamily="2" charset="2"/>
              <a:buNone/>
            </a:pPr>
            <a:endParaRPr lang="nb-NO" altLang="en-US" sz="2000">
              <a:ea typeface="ＭＳ Ｐゴシック" panose="020B0600070205080204" pitchFamily="34" charset="-128"/>
            </a:endParaRPr>
          </a:p>
          <a:p>
            <a:pPr lvl="1" eaLnBrk="1" hangingPunct="1"/>
            <a:r>
              <a:rPr lang="nb-NO" altLang="en-US" sz="2000" b="1">
                <a:ea typeface="ＭＳ Ｐゴシック" panose="020B0600070205080204" pitchFamily="34" charset="-128"/>
              </a:rPr>
              <a:t>Discuss</a:t>
            </a:r>
            <a:r>
              <a:rPr lang="nb-NO" altLang="en-US" sz="2000">
                <a:ea typeface="ＭＳ Ｐゴシック" panose="020B0600070205080204" pitchFamily="34" charset="-128"/>
              </a:rPr>
              <a:t>. How to deal with this?</a:t>
            </a:r>
          </a:p>
        </p:txBody>
      </p:sp>
      <p:sp>
        <p:nvSpPr>
          <p:cNvPr id="141" name="Rectangle 140">
            <a:extLst>
              <a:ext uri="{FF2B5EF4-FFF2-40B4-BE49-F238E27FC236}">
                <a16:creationId xmlns:a16="http://schemas.microsoft.com/office/drawing/2014/main" id="{6E67D916-28C7-4965-BA3C-287FB85797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878019"/>
            <a:ext cx="11298933" cy="512708"/>
          </a:xfrm>
          <a:prstGeom prst="rect">
            <a:avLst/>
          </a:prstGeom>
          <a:solidFill>
            <a:srgbClr val="969FA7">
              <a:alpha val="70000"/>
            </a:srgbClr>
          </a:solidFill>
          <a:ln>
            <a:noFill/>
          </a:ln>
          <a:effectLst/>
        </p:spPr>
        <p:style>
          <a:lnRef idx="1">
            <a:schemeClr val="accent1"/>
          </a:lnRef>
          <a:fillRef idx="3">
            <a:schemeClr val="accent1"/>
          </a:fillRef>
          <a:effectRef idx="2">
            <a:schemeClr val="accent1"/>
          </a:effectRef>
          <a:fontRef idx="minor">
            <a:schemeClr val="lt1"/>
          </a:fontRef>
        </p:style>
      </p:sp>
      <p:sp>
        <p:nvSpPr>
          <p:cNvPr id="19460" name="Slide Number Placeholder 5"/>
          <p:cNvSpPr>
            <a:spLocks noGrp="1"/>
          </p:cNvSpPr>
          <p:nvPr>
            <p:ph type="sldNum" sz="quarter" idx="12"/>
          </p:nvPr>
        </p:nvSpPr>
        <p:spPr bwMode="auto">
          <a:xfrm>
            <a:off x="10558300" y="5951810"/>
            <a:ext cx="105251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1pPr>
            <a:lvl2pPr marL="28448794" indent="-28105894">
              <a:spcBef>
                <a:spcPct val="20000"/>
              </a:spcBef>
              <a:buFont typeface="Arial" panose="020B0604020202020204" pitchFamily="34" charset="0"/>
              <a:buChar char="–"/>
              <a:defRPr sz="2100">
                <a:solidFill>
                  <a:schemeClr val="tx1"/>
                </a:solidFill>
                <a:latin typeface="Calibri" panose="020F0502020204030204" pitchFamily="34" charset="0"/>
                <a:ea typeface="ＭＳ Ｐゴシック" panose="020B0600070205080204" pitchFamily="34" charset="-128"/>
              </a:defRPr>
            </a:lvl2pPr>
            <a:lvl3pPr marL="857250" indent="-171450">
              <a:spcBef>
                <a:spcPct val="20000"/>
              </a:spcBef>
              <a:buFont typeface="Arial" panose="020B0604020202020204" pitchFamily="34" charset="0"/>
              <a:buChar char="•"/>
              <a:defRPr sz="1800">
                <a:solidFill>
                  <a:schemeClr val="tx1"/>
                </a:solidFill>
                <a:latin typeface="Calibri" panose="020F0502020204030204" pitchFamily="34" charset="0"/>
                <a:ea typeface="ＭＳ Ｐゴシック" panose="020B0600070205080204" pitchFamily="34" charset="-128"/>
              </a:defRPr>
            </a:lvl3pPr>
            <a:lvl4pPr marL="1200150" indent="-171450">
              <a:spcBef>
                <a:spcPct val="20000"/>
              </a:spcBef>
              <a:buFont typeface="Arial" panose="020B0604020202020204" pitchFamily="34" charset="0"/>
              <a:buChar char="–"/>
              <a:defRPr sz="1500">
                <a:solidFill>
                  <a:schemeClr val="tx1"/>
                </a:solidFill>
                <a:latin typeface="Calibri" panose="020F0502020204030204" pitchFamily="34" charset="0"/>
                <a:ea typeface="ＭＳ Ｐゴシック" panose="020B0600070205080204" pitchFamily="34" charset="-128"/>
              </a:defRPr>
            </a:lvl4pPr>
            <a:lvl5pPr marL="1543050" indent="-171450">
              <a:spcBef>
                <a:spcPct val="20000"/>
              </a:spcBef>
              <a:buFont typeface="Arial" panose="020B0604020202020204" pitchFamily="34" charset="0"/>
              <a:buChar char="»"/>
              <a:defRPr sz="1500">
                <a:solidFill>
                  <a:schemeClr val="tx1"/>
                </a:solidFill>
                <a:latin typeface="Calibri" panose="020F0502020204030204" pitchFamily="34" charset="0"/>
                <a:ea typeface="ＭＳ Ｐゴシック" panose="020B0600070205080204" pitchFamily="34" charset="-128"/>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Calibri" panose="020F0502020204030204" pitchFamily="34" charset="0"/>
                <a:ea typeface="ＭＳ Ｐゴシック" panose="020B0600070205080204" pitchFamily="34" charset="-128"/>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Calibri" panose="020F0502020204030204" pitchFamily="34" charset="0"/>
                <a:ea typeface="ＭＳ Ｐゴシック" panose="020B0600070205080204" pitchFamily="34" charset="-128"/>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Calibri" panose="020F0502020204030204" pitchFamily="34" charset="0"/>
                <a:ea typeface="ＭＳ Ｐゴシック" panose="020B0600070205080204" pitchFamily="34" charset="-128"/>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Calibri" panose="020F0502020204030204" pitchFamily="34" charset="0"/>
                <a:ea typeface="ＭＳ Ｐゴシック" panose="020B0600070205080204" pitchFamily="34" charset="-128"/>
              </a:defRPr>
            </a:lvl9pPr>
          </a:lstStyle>
          <a:p>
            <a:pPr>
              <a:lnSpc>
                <a:spcPct val="90000"/>
              </a:lnSpc>
              <a:spcBef>
                <a:spcPct val="0"/>
              </a:spcBef>
              <a:spcAft>
                <a:spcPts val="600"/>
              </a:spcAft>
              <a:buFontTx/>
              <a:buNone/>
            </a:pPr>
            <a:fld id="{4A40285F-2725-4E6C-923E-6F80A4F4C475}" type="slidenum">
              <a:rPr lang="en-US" altLang="en-US" sz="1900">
                <a:solidFill>
                  <a:srgbClr val="FFFFFF"/>
                </a:solidFill>
                <a:latin typeface="Times New Roman" panose="02020603050405020304" pitchFamily="18" charset="0"/>
              </a:rPr>
              <a:pPr>
                <a:lnSpc>
                  <a:spcPct val="90000"/>
                </a:lnSpc>
                <a:spcBef>
                  <a:spcPct val="0"/>
                </a:spcBef>
                <a:spcAft>
                  <a:spcPts val="600"/>
                </a:spcAft>
                <a:buFontTx/>
                <a:buNone/>
              </a:pPr>
              <a:t>124</a:t>
            </a:fld>
            <a:endParaRPr lang="en-US" altLang="en-US" sz="1900">
              <a:solidFill>
                <a:srgbClr val="FFFFFF"/>
              </a:solidFill>
              <a:latin typeface="Times New Roman" panose="02020603050405020304" pitchFamily="18" charset="0"/>
            </a:endParaRPr>
          </a:p>
        </p:txBody>
      </p:sp>
    </p:spTree>
    <p:extLst>
      <p:ext uri="{BB962C8B-B14F-4D97-AF65-F5344CB8AC3E}">
        <p14:creationId xmlns:p14="http://schemas.microsoft.com/office/powerpoint/2010/main" val="1211094687"/>
      </p:ext>
    </p:extLst>
  </p:cSld>
  <p:clrMapOvr>
    <a:masterClrMapping/>
  </p:clrMapOvr>
</p:sld>
</file>

<file path=ppt/slides/slide1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82" name="Title 1"/>
          <p:cNvSpPr>
            <a:spLocks noGrp="1"/>
          </p:cNvSpPr>
          <p:nvPr>
            <p:ph type="title"/>
          </p:nvPr>
        </p:nvSpPr>
        <p:spPr>
          <a:xfrm>
            <a:off x="746228" y="1037967"/>
            <a:ext cx="3054091" cy="4709131"/>
          </a:xfrm>
        </p:spPr>
        <p:txBody>
          <a:bodyPr anchor="ctr">
            <a:normAutofit/>
          </a:bodyPr>
          <a:lstStyle/>
          <a:p>
            <a:pPr eaLnBrk="1" hangingPunct="1"/>
            <a:r>
              <a:rPr lang="en-US" altLang="en-US">
                <a:ea typeface="ＭＳ Ｐゴシック" panose="020B0600070205080204" pitchFamily="34" charset="-128"/>
              </a:rPr>
              <a:t>Social Media</a:t>
            </a:r>
          </a:p>
        </p:txBody>
      </p:sp>
      <p:sp>
        <p:nvSpPr>
          <p:cNvPr id="76" name="Rectangle 75">
            <a:extLst>
              <a:ext uri="{FF2B5EF4-FFF2-40B4-BE49-F238E27FC236}">
                <a16:creationId xmlns:a16="http://schemas.microsoft.com/office/drawing/2014/main" id="{2987D6F4-EC95-4EF1-A8AD-4B70386CE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78" name="Rectangle 77">
            <a:extLst>
              <a:ext uri="{FF2B5EF4-FFF2-40B4-BE49-F238E27FC236}">
                <a16:creationId xmlns:a16="http://schemas.microsoft.com/office/drawing/2014/main" id="{F5F792DF-9D0A-4DB6-9A9E-7312F5A7E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749808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20485" name="Content Placeholder 2">
            <a:extLst>
              <a:ext uri="{FF2B5EF4-FFF2-40B4-BE49-F238E27FC236}">
                <a16:creationId xmlns:a16="http://schemas.microsoft.com/office/drawing/2014/main" id="{96B1B8F5-E4C8-4C43-B289-395D0915311B}"/>
              </a:ext>
            </a:extLst>
          </p:cNvPr>
          <p:cNvGraphicFramePr>
            <a:graphicFrameLocks noGrp="1"/>
          </p:cNvGraphicFramePr>
          <p:nvPr>
            <p:ph idx="1"/>
            <p:extLst>
              <p:ext uri="{D42A27DB-BD31-4B8C-83A1-F6EECF244321}">
                <p14:modId xmlns:p14="http://schemas.microsoft.com/office/powerpoint/2010/main" val="3365627988"/>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42996271"/>
      </p:ext>
    </p:extLst>
  </p:cSld>
  <p:clrMapOvr>
    <a:masterClrMapping/>
  </p:clrMapOvr>
</p:sld>
</file>

<file path=ppt/slides/slide12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506" name="Title 1"/>
          <p:cNvSpPr>
            <a:spLocks noGrp="1"/>
          </p:cNvSpPr>
          <p:nvPr>
            <p:ph type="title"/>
          </p:nvPr>
        </p:nvSpPr>
        <p:spPr>
          <a:xfrm>
            <a:off x="746228" y="1037967"/>
            <a:ext cx="3054091" cy="4709131"/>
          </a:xfrm>
        </p:spPr>
        <p:txBody>
          <a:bodyPr anchor="ctr">
            <a:normAutofit/>
          </a:bodyPr>
          <a:lstStyle/>
          <a:p>
            <a:pPr eaLnBrk="1" hangingPunct="1"/>
            <a:r>
              <a:rPr lang="en-US" altLang="en-US">
                <a:solidFill>
                  <a:schemeClr val="bg1">
                    <a:lumMod val="85000"/>
                    <a:lumOff val="15000"/>
                  </a:schemeClr>
                </a:solidFill>
                <a:ea typeface="ＭＳ Ｐゴシック" panose="020B0600070205080204" pitchFamily="34" charset="-128"/>
              </a:rPr>
              <a:t>Continued</a:t>
            </a:r>
          </a:p>
        </p:txBody>
      </p:sp>
      <p:sp>
        <p:nvSpPr>
          <p:cNvPr id="75" name="Rectangle 74">
            <a:extLst>
              <a:ext uri="{FF2B5EF4-FFF2-40B4-BE49-F238E27FC236}">
                <a16:creationId xmlns:a16="http://schemas.microsoft.com/office/drawing/2014/main" id="{2987D6F4-EC95-4EF1-A8AD-4B70386CE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77" name="Rectangle 76">
            <a:extLst>
              <a:ext uri="{FF2B5EF4-FFF2-40B4-BE49-F238E27FC236}">
                <a16:creationId xmlns:a16="http://schemas.microsoft.com/office/drawing/2014/main" id="{F5F792DF-9D0A-4DB6-9A9E-7312F5A7E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7498080"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79" name="Rectangle 78">
            <a:extLst>
              <a:ext uri="{FF2B5EF4-FFF2-40B4-BE49-F238E27FC236}">
                <a16:creationId xmlns:a16="http://schemas.microsoft.com/office/drawing/2014/main" id="{7BC7EA7B-802E-41F4-8926-C4475287A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723898"/>
            <a:ext cx="7498616" cy="5676901"/>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21508" name="Content Placeholder 2">
            <a:extLst>
              <a:ext uri="{FF2B5EF4-FFF2-40B4-BE49-F238E27FC236}">
                <a16:creationId xmlns:a16="http://schemas.microsoft.com/office/drawing/2014/main" id="{84F7F20D-9D48-47D9-A143-8F494699365E}"/>
              </a:ext>
            </a:extLst>
          </p:cNvPr>
          <p:cNvGraphicFramePr>
            <a:graphicFrameLocks noGrp="1"/>
          </p:cNvGraphicFramePr>
          <p:nvPr>
            <p:ph idx="1"/>
            <p:extLst>
              <p:ext uri="{D42A27DB-BD31-4B8C-83A1-F6EECF244321}">
                <p14:modId xmlns:p14="http://schemas.microsoft.com/office/powerpoint/2010/main" val="811025042"/>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3817998"/>
      </p:ext>
    </p:extLst>
  </p:cSld>
  <p:clrMapOvr>
    <a:overrideClrMapping bg1="dk1" tx1="lt1" bg2="dk2" tx2="lt2" accent1="accent1" accent2="accent2" accent3="accent3" accent4="accent4" accent5="accent5" accent6="accent6" hlink="hlink" folHlink="folHlink"/>
  </p:clrMapOvr>
</p:sld>
</file>

<file path=ppt/slides/slide12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74" name="Rectangle 73">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46228" y="1037967"/>
            <a:ext cx="3054091" cy="4709131"/>
          </a:xfrm>
        </p:spPr>
        <p:txBody>
          <a:bodyPr rtlCol="0" anchor="ctr">
            <a:normAutofit/>
          </a:bodyPr>
          <a:lstStyle/>
          <a:p>
            <a:pPr>
              <a:defRPr/>
            </a:pPr>
            <a:r>
              <a:rPr lang="en-US">
                <a:solidFill>
                  <a:schemeClr val="bg1">
                    <a:lumMod val="85000"/>
                    <a:lumOff val="15000"/>
                  </a:schemeClr>
                </a:solidFill>
                <a:ea typeface="+mj-ea"/>
              </a:rPr>
              <a:t>Recent headlines relating to social media</a:t>
            </a:r>
          </a:p>
        </p:txBody>
      </p:sp>
      <p:sp>
        <p:nvSpPr>
          <p:cNvPr id="76" name="Rectangle 75">
            <a:extLst>
              <a:ext uri="{FF2B5EF4-FFF2-40B4-BE49-F238E27FC236}">
                <a16:creationId xmlns:a16="http://schemas.microsoft.com/office/drawing/2014/main" id="{2987D6F4-EC95-4EF1-A8AD-4B70386CE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78" name="Rectangle 77">
            <a:extLst>
              <a:ext uri="{FF2B5EF4-FFF2-40B4-BE49-F238E27FC236}">
                <a16:creationId xmlns:a16="http://schemas.microsoft.com/office/drawing/2014/main" id="{F5F792DF-9D0A-4DB6-9A9E-7312F5A7E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7498080"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80" name="Rectangle 79">
            <a:extLst>
              <a:ext uri="{FF2B5EF4-FFF2-40B4-BE49-F238E27FC236}">
                <a16:creationId xmlns:a16="http://schemas.microsoft.com/office/drawing/2014/main" id="{7BC7EA7B-802E-41F4-8926-C4475287A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723898"/>
            <a:ext cx="7498616" cy="5676901"/>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22533" name="Content Placeholder 2">
            <a:extLst>
              <a:ext uri="{FF2B5EF4-FFF2-40B4-BE49-F238E27FC236}">
                <a16:creationId xmlns:a16="http://schemas.microsoft.com/office/drawing/2014/main" id="{93A8CC7B-9280-45EF-B962-B67E6C9CEA22}"/>
              </a:ext>
            </a:extLst>
          </p:cNvPr>
          <p:cNvGraphicFramePr>
            <a:graphicFrameLocks noGrp="1"/>
          </p:cNvGraphicFramePr>
          <p:nvPr>
            <p:ph idx="1"/>
            <p:extLst>
              <p:ext uri="{D42A27DB-BD31-4B8C-83A1-F6EECF244321}">
                <p14:modId xmlns:p14="http://schemas.microsoft.com/office/powerpoint/2010/main" val="1784257692"/>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67376038"/>
      </p:ext>
    </p:extLst>
  </p:cSld>
  <p:clrMapOvr>
    <a:overrideClrMapping bg1="dk1" tx1="lt1" bg2="dk2" tx2="lt2" accent1="accent1" accent2="accent2" accent3="accent3" accent4="accent4" accent5="accent5" accent6="accent6" hlink="hlink" folHlink="folHlink"/>
  </p:clrMapOvr>
</p:sld>
</file>

<file path=ppt/slides/slide1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1259A422-0023-4292-8200-E080556F30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D94C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A2413CA5-4739-4BC9-8BB3-B0A4928D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554" name="Picture 3" descr="Screen Shot 2015-03-08 at 22.20.31.png"/>
          <p:cNvPicPr>
            <a:picLocks noChangeAspect="1"/>
          </p:cNvPicPr>
          <p:nvPr/>
        </p:nvPicPr>
        <p:blipFill rotWithShape="1">
          <a:blip r:embed="rId2">
            <a:extLst>
              <a:ext uri="{28A0092B-C50C-407E-A947-70E740481C1C}">
                <a14:useLocalDpi xmlns:a14="http://schemas.microsoft.com/office/drawing/2010/main" val="0"/>
              </a:ext>
            </a:extLst>
          </a:blip>
          <a:srcRect t="11360"/>
          <a:stretch/>
        </p:blipFill>
        <p:spPr bwMode="auto">
          <a:xfrm>
            <a:off x="1067964" y="643467"/>
            <a:ext cx="10056072" cy="557106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7557786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1259A422-0023-4292-8200-E080556F30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D94C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A2413CA5-4739-4BC9-8BB3-B0A4928D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4578" name="Picture 1" descr="Screen Shot 2015-03-08 at 22.22.34.png"/>
          <p:cNvPicPr>
            <a:picLocks noChangeAspect="1"/>
          </p:cNvPicPr>
          <p:nvPr/>
        </p:nvPicPr>
        <p:blipFill rotWithShape="1">
          <a:blip r:embed="rId2">
            <a:extLst>
              <a:ext uri="{28A0092B-C50C-407E-A947-70E740481C1C}">
                <a14:useLocalDpi xmlns:a14="http://schemas.microsoft.com/office/drawing/2010/main" val="0"/>
              </a:ext>
            </a:extLst>
          </a:blip>
          <a:srcRect t="11782"/>
          <a:stretch/>
        </p:blipFill>
        <p:spPr bwMode="auto">
          <a:xfrm>
            <a:off x="1043911" y="643467"/>
            <a:ext cx="10104177" cy="557106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881700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1259A422-0023-4292-8200-E080556F30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D94C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A2413CA5-4739-4BC9-8BB3-B0A4928D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p:cNvPicPr>
            <a:picLocks noChangeAspect="1"/>
          </p:cNvPicPr>
          <p:nvPr/>
        </p:nvPicPr>
        <p:blipFill rotWithShape="1">
          <a:blip r:embed="rId2"/>
          <a:srcRect l="61364" t="19469"/>
          <a:stretch/>
        </p:blipFill>
        <p:spPr>
          <a:xfrm>
            <a:off x="1952116" y="643467"/>
            <a:ext cx="8287768" cy="5571066"/>
          </a:xfrm>
          <a:prstGeom prst="rect">
            <a:avLst/>
          </a:prstGeom>
        </p:spPr>
      </p:pic>
    </p:spTree>
    <p:extLst>
      <p:ext uri="{BB962C8B-B14F-4D97-AF65-F5344CB8AC3E}">
        <p14:creationId xmlns:p14="http://schemas.microsoft.com/office/powerpoint/2010/main" val="3475771080"/>
      </p:ext>
    </p:extLst>
  </p:cSld>
  <p:clrMapOvr>
    <a:masterClrMapping/>
  </p:clrMapOvr>
</p:sld>
</file>

<file path=ppt/slides/slide1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1259A422-0023-4292-8200-E080556F30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D94C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A2413CA5-4739-4BC9-8BB3-B0A4928D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p:cNvPicPr>
            <a:picLocks noChangeAspect="1"/>
          </p:cNvPicPr>
          <p:nvPr/>
        </p:nvPicPr>
        <p:blipFill rotWithShape="1">
          <a:blip r:embed="rId2"/>
          <a:srcRect l="57273" t="14622"/>
          <a:stretch/>
        </p:blipFill>
        <p:spPr>
          <a:xfrm>
            <a:off x="1773499" y="643467"/>
            <a:ext cx="8645002" cy="5571066"/>
          </a:xfrm>
          <a:prstGeom prst="rect">
            <a:avLst/>
          </a:prstGeom>
        </p:spPr>
      </p:pic>
    </p:spTree>
    <p:extLst>
      <p:ext uri="{BB962C8B-B14F-4D97-AF65-F5344CB8AC3E}">
        <p14:creationId xmlns:p14="http://schemas.microsoft.com/office/powerpoint/2010/main" val="2316715175"/>
      </p:ext>
    </p:extLst>
  </p:cSld>
  <p:clrMapOvr>
    <a:masterClrMapping/>
  </p:clrMapOvr>
</p:sld>
</file>

<file path=ppt/slides/slide1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1259A422-0023-4292-8200-E080556F30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D94C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A2413CA5-4739-4BC9-8BB3-B0A4928D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7650"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t="11254"/>
          <a:stretch/>
        </p:blipFill>
        <p:spPr bwMode="auto">
          <a:xfrm>
            <a:off x="2172538" y="643467"/>
            <a:ext cx="7846924" cy="5571066"/>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5409165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1259A422-0023-4292-8200-E080556F30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D94C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A2413CA5-4739-4BC9-8BB3-B0A4928D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8674"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t="15984"/>
          <a:stretch/>
        </p:blipFill>
        <p:spPr bwMode="auto">
          <a:xfrm>
            <a:off x="1951652" y="643467"/>
            <a:ext cx="8288696" cy="5571066"/>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8558121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1259A422-0023-4292-8200-E080556F30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D94C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A2413CA5-4739-4BC9-8BB3-B0A4928D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22"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t="10916"/>
          <a:stretch/>
        </p:blipFill>
        <p:spPr bwMode="auto">
          <a:xfrm>
            <a:off x="2187424" y="643467"/>
            <a:ext cx="7817151" cy="5571066"/>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4062794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1259A422-0023-4292-8200-E080556F30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D94C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A2413CA5-4739-4BC9-8BB3-B0A4928D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1746"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3784" t="11761" r="-3784" b="-1182"/>
          <a:stretch/>
        </p:blipFill>
        <p:spPr bwMode="auto">
          <a:xfrm>
            <a:off x="2202154" y="643467"/>
            <a:ext cx="7787692" cy="5571066"/>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7159275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1259A422-0023-4292-8200-E080556F30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D94C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A2413CA5-4739-4BC9-8BB3-B0A4928D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2770"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t="7538"/>
          <a:stretch/>
        </p:blipFill>
        <p:spPr bwMode="auto">
          <a:xfrm>
            <a:off x="2330219" y="643467"/>
            <a:ext cx="7531561" cy="5571066"/>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94953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1259A422-0023-4292-8200-E080556F30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D94C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A2413CA5-4739-4BC9-8BB3-B0A4928D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p:cNvPicPr>
            <a:picLocks noChangeAspect="1"/>
          </p:cNvPicPr>
          <p:nvPr/>
        </p:nvPicPr>
        <p:blipFill>
          <a:blip r:embed="rId2"/>
          <a:stretch>
            <a:fillRect/>
          </a:stretch>
        </p:blipFill>
        <p:spPr>
          <a:xfrm>
            <a:off x="1922917" y="643467"/>
            <a:ext cx="8346166" cy="5571066"/>
          </a:xfrm>
          <a:prstGeom prst="rect">
            <a:avLst/>
          </a:prstGeom>
        </p:spPr>
      </p:pic>
    </p:spTree>
    <p:extLst>
      <p:ext uri="{BB962C8B-B14F-4D97-AF65-F5344CB8AC3E}">
        <p14:creationId xmlns:p14="http://schemas.microsoft.com/office/powerpoint/2010/main" val="2686286910"/>
      </p:ext>
    </p:extLst>
  </p:cSld>
  <p:clrMapOvr>
    <a:masterClrMapping/>
  </p:clrMapOvr>
</p:sld>
</file>

<file path=ppt/slides/slide1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259A422-0023-4292-8200-E080556F30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D94C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2413CA5-4739-4BC9-8BB3-B0A4928D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p:cNvPicPr>
            <a:picLocks noChangeAspect="1"/>
          </p:cNvPicPr>
          <p:nvPr/>
        </p:nvPicPr>
        <p:blipFill>
          <a:blip r:embed="rId2"/>
          <a:stretch>
            <a:fillRect/>
          </a:stretch>
        </p:blipFill>
        <p:spPr>
          <a:xfrm>
            <a:off x="1143941" y="643467"/>
            <a:ext cx="9904117" cy="5571066"/>
          </a:xfrm>
          <a:prstGeom prst="rect">
            <a:avLst/>
          </a:prstGeom>
        </p:spPr>
      </p:pic>
    </p:spTree>
    <p:extLst>
      <p:ext uri="{BB962C8B-B14F-4D97-AF65-F5344CB8AC3E}">
        <p14:creationId xmlns:p14="http://schemas.microsoft.com/office/powerpoint/2010/main" val="432589513"/>
      </p:ext>
    </p:extLst>
  </p:cSld>
  <p:clrMapOvr>
    <a:masterClrMapping/>
  </p:clrMapOvr>
</p:sld>
</file>

<file path=ppt/slides/slide1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1259A422-0023-4292-8200-E080556F30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D94C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A2413CA5-4739-4BC9-8BB3-B0A4928D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p:cNvPicPr>
            <a:picLocks noChangeAspect="1"/>
          </p:cNvPicPr>
          <p:nvPr/>
        </p:nvPicPr>
        <p:blipFill>
          <a:blip r:embed="rId2"/>
          <a:stretch>
            <a:fillRect/>
          </a:stretch>
        </p:blipFill>
        <p:spPr>
          <a:xfrm>
            <a:off x="1121834" y="643467"/>
            <a:ext cx="9948332" cy="5571066"/>
          </a:xfrm>
          <a:prstGeom prst="rect">
            <a:avLst/>
          </a:prstGeom>
        </p:spPr>
      </p:pic>
    </p:spTree>
    <p:extLst>
      <p:ext uri="{BB962C8B-B14F-4D97-AF65-F5344CB8AC3E}">
        <p14:creationId xmlns:p14="http://schemas.microsoft.com/office/powerpoint/2010/main" val="3357001461"/>
      </p:ext>
    </p:extLst>
  </p:cSld>
  <p:clrMapOvr>
    <a:masterClrMapping/>
  </p:clrMapOvr>
</p:sld>
</file>

<file path=ppt/slides/slide1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259A422-0023-4292-8200-E080556F30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D94C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2413CA5-4739-4BC9-8BB3-B0A4928D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p:cNvPicPr>
            <a:picLocks noChangeAspect="1"/>
          </p:cNvPicPr>
          <p:nvPr/>
        </p:nvPicPr>
        <p:blipFill>
          <a:blip r:embed="rId2"/>
          <a:stretch>
            <a:fillRect/>
          </a:stretch>
        </p:blipFill>
        <p:spPr>
          <a:xfrm>
            <a:off x="1143941" y="643467"/>
            <a:ext cx="9904117" cy="5571066"/>
          </a:xfrm>
          <a:prstGeom prst="rect">
            <a:avLst/>
          </a:prstGeom>
        </p:spPr>
      </p:pic>
    </p:spTree>
    <p:extLst>
      <p:ext uri="{BB962C8B-B14F-4D97-AF65-F5344CB8AC3E}">
        <p14:creationId xmlns:p14="http://schemas.microsoft.com/office/powerpoint/2010/main" val="2029169333"/>
      </p:ext>
    </p:extLst>
  </p:cSld>
  <p:clrMapOvr>
    <a:masterClrMapping/>
  </p:clrMapOvr>
</p:sld>
</file>

<file path=ppt/slides/slide1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DCF4EB5C-ED25-4675-8255-2F5B12CFFC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9514EC6E-A557-42A2-BCDC-3ABFFC5E5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a:extLst>
              <a:ext uri="{FF2B5EF4-FFF2-40B4-BE49-F238E27FC236}">
                <a16:creationId xmlns:a16="http://schemas.microsoft.com/office/drawing/2014/main" id="{905482C9-EB42-4BFE-95BF-7FD661F076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7539E646-A625-4A26-86ED-BD90EDD329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useBgFill="1">
        <p:nvSpPr>
          <p:cNvPr id="15" name="Rectangle 14">
            <a:extLst>
              <a:ext uri="{FF2B5EF4-FFF2-40B4-BE49-F238E27FC236}">
                <a16:creationId xmlns:a16="http://schemas.microsoft.com/office/drawing/2014/main" id="{9DD60C94-0C9C-47B7-BE88-045235ACCC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46533" y="1552397"/>
            <a:ext cx="7231784" cy="3654081"/>
          </a:xfrm>
        </p:spPr>
        <p:txBody>
          <a:bodyPr vert="horz" lIns="91440" tIns="45720" rIns="91440" bIns="45720" rtlCol="0" anchor="ctr">
            <a:normAutofit/>
          </a:bodyPr>
          <a:lstStyle/>
          <a:p>
            <a:r>
              <a:rPr lang="en-US" sz="5400" b="0" kern="1200" cap="all">
                <a:solidFill>
                  <a:schemeClr val="tx2"/>
                </a:solidFill>
                <a:latin typeface="+mj-lt"/>
                <a:ea typeface="+mj-ea"/>
                <a:cs typeface="+mj-cs"/>
              </a:rPr>
              <a:t>Who to </a:t>
            </a:r>
            <a:br>
              <a:rPr lang="en-US" sz="5400" b="0" kern="1200" cap="all">
                <a:solidFill>
                  <a:schemeClr val="tx2"/>
                </a:solidFill>
                <a:latin typeface="+mj-lt"/>
                <a:ea typeface="+mj-ea"/>
                <a:cs typeface="+mj-cs"/>
              </a:rPr>
            </a:br>
            <a:r>
              <a:rPr lang="en-US" sz="5400" b="0" kern="1200" cap="all">
                <a:solidFill>
                  <a:schemeClr val="tx2"/>
                </a:solidFill>
                <a:latin typeface="+mj-lt"/>
                <a:ea typeface="+mj-ea"/>
                <a:cs typeface="+mj-cs"/>
              </a:rPr>
              <a:t>blame ?</a:t>
            </a:r>
          </a:p>
        </p:txBody>
      </p:sp>
      <p:sp>
        <p:nvSpPr>
          <p:cNvPr id="17" name="Rectangle 16">
            <a:extLst>
              <a:ext uri="{FF2B5EF4-FFF2-40B4-BE49-F238E27FC236}">
                <a16:creationId xmlns:a16="http://schemas.microsoft.com/office/drawing/2014/main" id="{BFCF7016-AC99-433F-B943-24C3736E06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457200"/>
            <a:ext cx="7579574" cy="643614"/>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18">
            <a:extLst>
              <a:ext uri="{FF2B5EF4-FFF2-40B4-BE49-F238E27FC236}">
                <a16:creationId xmlns:a16="http://schemas.microsoft.com/office/drawing/2014/main" id="{A03737D1-A930-4E3E-9160-3CD4AEC72A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29871" y="453642"/>
            <a:ext cx="3615596" cy="645113"/>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0">
            <a:extLst>
              <a:ext uri="{FF2B5EF4-FFF2-40B4-BE49-F238E27FC236}">
                <a16:creationId xmlns:a16="http://schemas.microsoft.com/office/drawing/2014/main" id="{F71CFF33-010E-4E26-A285-83B1829823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5707627"/>
            <a:ext cx="11293913" cy="64922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291871696"/>
      </p:ext>
    </p:extLst>
  </p:cSld>
  <p:clrMapOvr>
    <a:masterClrMapping/>
  </p:clrMapOvr>
</p:sld>
</file>

<file path=ppt/slides/slide1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F858DF7D-C2D0-4B03-A7A0-2F06B789E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1B26B711-3121-40B0-8377-A64F3DC00C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76" name="Rectangle 75">
            <a:extLst>
              <a:ext uri="{FF2B5EF4-FFF2-40B4-BE49-F238E27FC236}">
                <a16:creationId xmlns:a16="http://schemas.microsoft.com/office/drawing/2014/main" id="{645C4D3D-ABBA-4B4E-93E5-01E343719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78" name="Rectangle 77">
            <a:extLst>
              <a:ext uri="{FF2B5EF4-FFF2-40B4-BE49-F238E27FC236}">
                <a16:creationId xmlns:a16="http://schemas.microsoft.com/office/drawing/2014/main" id="{98DDD5E5-0097-4C6C-B266-5732EDA96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80" name="Rectangle 79">
            <a:extLst>
              <a:ext uri="{FF2B5EF4-FFF2-40B4-BE49-F238E27FC236}">
                <a16:creationId xmlns:a16="http://schemas.microsoft.com/office/drawing/2014/main" id="{8952EF87-C74F-4D3F-9CAD-EEA1733C9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33794" name="Title 1"/>
          <p:cNvSpPr>
            <a:spLocks noGrp="1"/>
          </p:cNvSpPr>
          <p:nvPr>
            <p:ph type="title"/>
          </p:nvPr>
        </p:nvSpPr>
        <p:spPr>
          <a:xfrm>
            <a:off x="771148" y="1037967"/>
            <a:ext cx="3054091" cy="4709131"/>
          </a:xfrm>
        </p:spPr>
        <p:txBody>
          <a:bodyPr anchor="ctr">
            <a:normAutofit/>
          </a:bodyPr>
          <a:lstStyle/>
          <a:p>
            <a:pPr eaLnBrk="1" hangingPunct="1"/>
            <a:r>
              <a:rPr lang="en-US" altLang="en-US">
                <a:solidFill>
                  <a:srgbClr val="FFFEFF"/>
                </a:solidFill>
                <a:ea typeface="ＭＳ Ｐゴシック" panose="020B0600070205080204" pitchFamily="34" charset="-128"/>
              </a:rPr>
              <a:t>Ethical Challenges</a:t>
            </a:r>
          </a:p>
        </p:txBody>
      </p:sp>
      <p:sp>
        <p:nvSpPr>
          <p:cNvPr id="33795" name="Content Placeholder 2"/>
          <p:cNvSpPr>
            <a:spLocks noGrp="1"/>
          </p:cNvSpPr>
          <p:nvPr>
            <p:ph idx="1"/>
          </p:nvPr>
        </p:nvSpPr>
        <p:spPr>
          <a:xfrm>
            <a:off x="4534935" y="1037968"/>
            <a:ext cx="6725899" cy="4820832"/>
          </a:xfrm>
        </p:spPr>
        <p:txBody>
          <a:bodyPr>
            <a:normAutofit/>
          </a:bodyPr>
          <a:lstStyle/>
          <a:p>
            <a:pPr eaLnBrk="1" hangingPunct="1"/>
            <a:r>
              <a:rPr lang="en-US" altLang="en-US">
                <a:ea typeface="ＭＳ Ｐゴシック" panose="020B0600070205080204" pitchFamily="34" charset="-128"/>
              </a:rPr>
              <a:t>In an IBE survey of large companies 6 of 7 respondents identified integrity risk as the main ethical challenge with regard to social media. When an employee uses social media in an irresponsible way either on behalf of the company or through their personal social media account, it can undermine the company’s commitment to ethical practice and expose it to integrity risk.</a:t>
            </a:r>
          </a:p>
          <a:p>
            <a:pPr eaLnBrk="1" hangingPunct="1"/>
            <a:endParaRPr lang="en-US" altLang="en-US">
              <a:ea typeface="ＭＳ Ｐゴシック" panose="020B0600070205080204" pitchFamily="34" charset="-128"/>
            </a:endParaRPr>
          </a:p>
        </p:txBody>
      </p:sp>
    </p:spTree>
    <p:extLst>
      <p:ext uri="{BB962C8B-B14F-4D97-AF65-F5344CB8AC3E}">
        <p14:creationId xmlns:p14="http://schemas.microsoft.com/office/powerpoint/2010/main" val="638571943"/>
      </p:ext>
    </p:extLst>
  </p:cSld>
  <p:clrMapOvr>
    <a:masterClrMapping/>
  </p:clrMapOvr>
</p:sld>
</file>

<file path=ppt/slides/slide1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823" name="Rectangle 73">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818" name="Title 1"/>
          <p:cNvSpPr>
            <a:spLocks noGrp="1"/>
          </p:cNvSpPr>
          <p:nvPr>
            <p:ph type="title"/>
          </p:nvPr>
        </p:nvSpPr>
        <p:spPr>
          <a:xfrm>
            <a:off x="746228" y="1037967"/>
            <a:ext cx="3054091" cy="4709131"/>
          </a:xfrm>
        </p:spPr>
        <p:txBody>
          <a:bodyPr anchor="ctr">
            <a:normAutofit/>
          </a:bodyPr>
          <a:lstStyle/>
          <a:p>
            <a:pPr eaLnBrk="1" hangingPunct="1"/>
            <a:r>
              <a:rPr lang="en-US" altLang="en-US">
                <a:ea typeface="ＭＳ Ｐゴシック" panose="020B0600070205080204" pitchFamily="34" charset="-128"/>
              </a:rPr>
              <a:t>Nestle</a:t>
            </a:r>
          </a:p>
        </p:txBody>
      </p:sp>
      <p:sp>
        <p:nvSpPr>
          <p:cNvPr id="34824" name="Rectangle 75">
            <a:extLst>
              <a:ext uri="{FF2B5EF4-FFF2-40B4-BE49-F238E27FC236}">
                <a16:creationId xmlns:a16="http://schemas.microsoft.com/office/drawing/2014/main" id="{2987D6F4-EC95-4EF1-A8AD-4B70386CE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34825" name="Rectangle 77">
            <a:extLst>
              <a:ext uri="{FF2B5EF4-FFF2-40B4-BE49-F238E27FC236}">
                <a16:creationId xmlns:a16="http://schemas.microsoft.com/office/drawing/2014/main" id="{F5F792DF-9D0A-4DB6-9A9E-7312F5A7E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749808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34826" name="Content Placeholder 2">
            <a:extLst>
              <a:ext uri="{FF2B5EF4-FFF2-40B4-BE49-F238E27FC236}">
                <a16:creationId xmlns:a16="http://schemas.microsoft.com/office/drawing/2014/main" id="{96201AA4-9743-43C0-AB81-B548AB65810C}"/>
              </a:ext>
            </a:extLst>
          </p:cNvPr>
          <p:cNvGraphicFramePr>
            <a:graphicFrameLocks noGrp="1"/>
          </p:cNvGraphicFramePr>
          <p:nvPr>
            <p:ph idx="1"/>
            <p:extLst>
              <p:ext uri="{D42A27DB-BD31-4B8C-83A1-F6EECF244321}">
                <p14:modId xmlns:p14="http://schemas.microsoft.com/office/powerpoint/2010/main" val="192269263"/>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58456259"/>
      </p:ext>
    </p:extLst>
  </p:cSld>
  <p:clrMapOvr>
    <a:masterClrMapping/>
  </p:clrMapOvr>
</p:sld>
</file>

<file path=ppt/slides/slide1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46228" y="1037967"/>
            <a:ext cx="3054091" cy="4709131"/>
          </a:xfrm>
        </p:spPr>
        <p:txBody>
          <a:bodyPr rtlCol="0" anchor="ctr">
            <a:normAutofit/>
          </a:bodyPr>
          <a:lstStyle/>
          <a:p>
            <a:pPr>
              <a:defRPr/>
            </a:pPr>
            <a:r>
              <a:rPr lang="en-US" dirty="0">
                <a:ea typeface="+mj-ea"/>
              </a:rPr>
              <a:t>Advertising and marketing practices</a:t>
            </a:r>
          </a:p>
        </p:txBody>
      </p:sp>
      <p:sp>
        <p:nvSpPr>
          <p:cNvPr id="76" name="Rectangle 75">
            <a:extLst>
              <a:ext uri="{FF2B5EF4-FFF2-40B4-BE49-F238E27FC236}">
                <a16:creationId xmlns:a16="http://schemas.microsoft.com/office/drawing/2014/main" id="{2987D6F4-EC95-4EF1-A8AD-4B70386CE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78" name="Rectangle 77">
            <a:extLst>
              <a:ext uri="{FF2B5EF4-FFF2-40B4-BE49-F238E27FC236}">
                <a16:creationId xmlns:a16="http://schemas.microsoft.com/office/drawing/2014/main" id="{F5F792DF-9D0A-4DB6-9A9E-7312F5A7E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749808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39941" name="Content Placeholder 2">
            <a:extLst>
              <a:ext uri="{FF2B5EF4-FFF2-40B4-BE49-F238E27FC236}">
                <a16:creationId xmlns:a16="http://schemas.microsoft.com/office/drawing/2014/main" id="{5E371FB4-619B-4624-856F-62C0AA450D4A}"/>
              </a:ext>
            </a:extLst>
          </p:cNvPr>
          <p:cNvGraphicFramePr>
            <a:graphicFrameLocks noGrp="1"/>
          </p:cNvGraphicFramePr>
          <p:nvPr>
            <p:ph idx="1"/>
            <p:extLst>
              <p:ext uri="{D42A27DB-BD31-4B8C-83A1-F6EECF244321}">
                <p14:modId xmlns:p14="http://schemas.microsoft.com/office/powerpoint/2010/main" val="3119891573"/>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93571976"/>
      </p:ext>
    </p:extLst>
  </p:cSld>
  <p:clrMapOvr>
    <a:masterClrMapping/>
  </p:clrMapOvr>
</p:sld>
</file>

<file path=ppt/slides/slide1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962" name="Title 1"/>
          <p:cNvSpPr>
            <a:spLocks noGrp="1"/>
          </p:cNvSpPr>
          <p:nvPr>
            <p:ph type="title"/>
          </p:nvPr>
        </p:nvSpPr>
        <p:spPr>
          <a:xfrm>
            <a:off x="746228" y="1037967"/>
            <a:ext cx="3054091" cy="4709131"/>
          </a:xfrm>
        </p:spPr>
        <p:txBody>
          <a:bodyPr anchor="ctr">
            <a:normAutofit/>
          </a:bodyPr>
          <a:lstStyle/>
          <a:p>
            <a:pPr eaLnBrk="1" hangingPunct="1"/>
            <a:r>
              <a:rPr lang="en-US" altLang="en-US">
                <a:ea typeface="ＭＳ Ｐゴシック" panose="020B0600070205080204" pitchFamily="34" charset="-128"/>
              </a:rPr>
              <a:t>Continued</a:t>
            </a:r>
          </a:p>
        </p:txBody>
      </p:sp>
      <p:sp>
        <p:nvSpPr>
          <p:cNvPr id="76" name="Rectangle 75">
            <a:extLst>
              <a:ext uri="{FF2B5EF4-FFF2-40B4-BE49-F238E27FC236}">
                <a16:creationId xmlns:a16="http://schemas.microsoft.com/office/drawing/2014/main" id="{2987D6F4-EC95-4EF1-A8AD-4B70386CE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78" name="Rectangle 77">
            <a:extLst>
              <a:ext uri="{FF2B5EF4-FFF2-40B4-BE49-F238E27FC236}">
                <a16:creationId xmlns:a16="http://schemas.microsoft.com/office/drawing/2014/main" id="{F5F792DF-9D0A-4DB6-9A9E-7312F5A7E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749808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40965" name="Content Placeholder 2">
            <a:extLst>
              <a:ext uri="{FF2B5EF4-FFF2-40B4-BE49-F238E27FC236}">
                <a16:creationId xmlns:a16="http://schemas.microsoft.com/office/drawing/2014/main" id="{025BAB75-81FB-4F28-90B1-7C8B16C37910}"/>
              </a:ext>
            </a:extLst>
          </p:cNvPr>
          <p:cNvGraphicFramePr>
            <a:graphicFrameLocks noGrp="1"/>
          </p:cNvGraphicFramePr>
          <p:nvPr>
            <p:ph idx="1"/>
            <p:extLst>
              <p:ext uri="{D42A27DB-BD31-4B8C-83A1-F6EECF244321}">
                <p14:modId xmlns:p14="http://schemas.microsoft.com/office/powerpoint/2010/main" val="3964559052"/>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61557034"/>
      </p:ext>
    </p:extLst>
  </p:cSld>
  <p:clrMapOvr>
    <a:masterClrMapping/>
  </p:clrMapOvr>
</p:sld>
</file>

<file path=ppt/slides/slide1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990" name="Rectangle 73">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986" name="Title 1"/>
          <p:cNvSpPr>
            <a:spLocks noGrp="1"/>
          </p:cNvSpPr>
          <p:nvPr>
            <p:ph type="title"/>
          </p:nvPr>
        </p:nvSpPr>
        <p:spPr>
          <a:xfrm>
            <a:off x="746228" y="1037967"/>
            <a:ext cx="3054091" cy="4709131"/>
          </a:xfrm>
        </p:spPr>
        <p:txBody>
          <a:bodyPr anchor="ctr">
            <a:normAutofit/>
          </a:bodyPr>
          <a:lstStyle/>
          <a:p>
            <a:pPr eaLnBrk="1" hangingPunct="1"/>
            <a:r>
              <a:rPr lang="en-US" altLang="en-US">
                <a:ea typeface="ＭＳ Ｐゴシック" panose="020B0600070205080204" pitchFamily="34" charset="-128"/>
              </a:rPr>
              <a:t>Recruitment practices</a:t>
            </a:r>
          </a:p>
        </p:txBody>
      </p:sp>
      <p:sp>
        <p:nvSpPr>
          <p:cNvPr id="41991" name="Rectangle 75">
            <a:extLst>
              <a:ext uri="{FF2B5EF4-FFF2-40B4-BE49-F238E27FC236}">
                <a16:creationId xmlns:a16="http://schemas.microsoft.com/office/drawing/2014/main" id="{2987D6F4-EC95-4EF1-A8AD-4B70386CE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41992" name="Rectangle 77">
            <a:extLst>
              <a:ext uri="{FF2B5EF4-FFF2-40B4-BE49-F238E27FC236}">
                <a16:creationId xmlns:a16="http://schemas.microsoft.com/office/drawing/2014/main" id="{F5F792DF-9D0A-4DB6-9A9E-7312F5A7E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749808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41989" name="Content Placeholder 2">
            <a:extLst>
              <a:ext uri="{FF2B5EF4-FFF2-40B4-BE49-F238E27FC236}">
                <a16:creationId xmlns:a16="http://schemas.microsoft.com/office/drawing/2014/main" id="{93C38CCF-3F80-4B94-830F-A796F86F708E}"/>
              </a:ext>
            </a:extLst>
          </p:cNvPr>
          <p:cNvGraphicFramePr>
            <a:graphicFrameLocks noGrp="1"/>
          </p:cNvGraphicFramePr>
          <p:nvPr>
            <p:ph idx="1"/>
            <p:extLst>
              <p:ext uri="{D42A27DB-BD31-4B8C-83A1-F6EECF244321}">
                <p14:modId xmlns:p14="http://schemas.microsoft.com/office/powerpoint/2010/main" val="834510403"/>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70809499"/>
      </p:ext>
    </p:extLst>
  </p:cSld>
  <p:clrMapOvr>
    <a:masterClrMapping/>
  </p:clrMapOvr>
</p:sld>
</file>

<file path=ppt/slides/slide1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58DF7D-C2D0-4B03-A7A0-2F06B789E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B26B711-3121-40B0-8377-A64F3DC00C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645C4D3D-ABBA-4B4E-93E5-01E343719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98DDD5E5-0097-4C6C-B266-5732EDA96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8952EF87-C74F-4D3F-9CAD-EEA1733C9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71148" y="1037967"/>
            <a:ext cx="3054091" cy="4709131"/>
          </a:xfrm>
        </p:spPr>
        <p:txBody>
          <a:bodyPr anchor="ctr">
            <a:normAutofit/>
          </a:bodyPr>
          <a:lstStyle/>
          <a:p>
            <a:r>
              <a:rPr lang="en-GB">
                <a:solidFill>
                  <a:srgbClr val="FFFEFF"/>
                </a:solidFill>
              </a:rPr>
              <a:t>Article</a:t>
            </a:r>
          </a:p>
        </p:txBody>
      </p:sp>
      <p:sp>
        <p:nvSpPr>
          <p:cNvPr id="3" name="Content Placeholder 2"/>
          <p:cNvSpPr>
            <a:spLocks noGrp="1"/>
          </p:cNvSpPr>
          <p:nvPr>
            <p:ph idx="1"/>
          </p:nvPr>
        </p:nvSpPr>
        <p:spPr>
          <a:xfrm>
            <a:off x="4534935" y="1037968"/>
            <a:ext cx="6725899" cy="4820832"/>
          </a:xfrm>
        </p:spPr>
        <p:txBody>
          <a:bodyPr>
            <a:normAutofit/>
          </a:bodyPr>
          <a:lstStyle/>
          <a:p>
            <a:endParaRPr lang="en-GB" dirty="0"/>
          </a:p>
          <a:p>
            <a:r>
              <a:rPr lang="en-GB" dirty="0"/>
              <a:t>Social Media as a Personnel Selection and Hiring Resource: Reservations and Recommendations</a:t>
            </a:r>
          </a:p>
          <a:p>
            <a:r>
              <a:rPr lang="en-GB" dirty="0"/>
              <a:t>H. </a:t>
            </a:r>
            <a:r>
              <a:rPr lang="en-GB" dirty="0" err="1"/>
              <a:t>Kristl</a:t>
            </a:r>
            <a:r>
              <a:rPr lang="en-GB" dirty="0"/>
              <a:t> Davison , Mark N. Bing , Donald H. </a:t>
            </a:r>
            <a:r>
              <a:rPr lang="en-GB" dirty="0" err="1"/>
              <a:t>Kluemper</a:t>
            </a:r>
            <a:r>
              <a:rPr lang="en-GB" dirty="0"/>
              <a:t> , and Philip L. Roth</a:t>
            </a:r>
          </a:p>
          <a:p>
            <a:r>
              <a:rPr lang="en-GB" dirty="0"/>
              <a:t>2016</a:t>
            </a:r>
          </a:p>
          <a:p>
            <a:endParaRPr lang="en-GB" dirty="0"/>
          </a:p>
          <a:p>
            <a:r>
              <a:rPr lang="en-GB" dirty="0"/>
              <a:t>https://www.robertwalters.com/content/dam/robert-walters/corporate/news-and-pr/files/whitepapers/using-social-media-in-the-recruitment-process.pdf</a:t>
            </a:r>
          </a:p>
        </p:txBody>
      </p:sp>
    </p:spTree>
    <p:extLst>
      <p:ext uri="{BB962C8B-B14F-4D97-AF65-F5344CB8AC3E}">
        <p14:creationId xmlns:p14="http://schemas.microsoft.com/office/powerpoint/2010/main" val="4028235773"/>
      </p:ext>
    </p:extLst>
  </p:cSld>
  <p:clrMapOvr>
    <a:masterClrMapping/>
  </p:clrMapOvr>
</p:sld>
</file>

<file path=ppt/slides/slide1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010" name="Title 1"/>
          <p:cNvSpPr>
            <a:spLocks noGrp="1"/>
          </p:cNvSpPr>
          <p:nvPr>
            <p:ph type="title"/>
          </p:nvPr>
        </p:nvSpPr>
        <p:spPr>
          <a:xfrm>
            <a:off x="746228" y="1037967"/>
            <a:ext cx="3054091" cy="4709131"/>
          </a:xfrm>
        </p:spPr>
        <p:txBody>
          <a:bodyPr anchor="ctr">
            <a:normAutofit/>
          </a:bodyPr>
          <a:lstStyle/>
          <a:p>
            <a:pPr eaLnBrk="1" hangingPunct="1"/>
            <a:r>
              <a:rPr lang="en-US" altLang="en-US">
                <a:ea typeface="ＭＳ Ｐゴシック" panose="020B0600070205080204" pitchFamily="34" charset="-128"/>
              </a:rPr>
              <a:t>Continued</a:t>
            </a:r>
          </a:p>
        </p:txBody>
      </p:sp>
      <p:sp>
        <p:nvSpPr>
          <p:cNvPr id="76" name="Rectangle 75">
            <a:extLst>
              <a:ext uri="{FF2B5EF4-FFF2-40B4-BE49-F238E27FC236}">
                <a16:creationId xmlns:a16="http://schemas.microsoft.com/office/drawing/2014/main" id="{2987D6F4-EC95-4EF1-A8AD-4B70386CE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78" name="Rectangle 77">
            <a:extLst>
              <a:ext uri="{FF2B5EF4-FFF2-40B4-BE49-F238E27FC236}">
                <a16:creationId xmlns:a16="http://schemas.microsoft.com/office/drawing/2014/main" id="{F5F792DF-9D0A-4DB6-9A9E-7312F5A7E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749808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43013" name="Content Placeholder 2">
            <a:extLst>
              <a:ext uri="{FF2B5EF4-FFF2-40B4-BE49-F238E27FC236}">
                <a16:creationId xmlns:a16="http://schemas.microsoft.com/office/drawing/2014/main" id="{F9C4D970-6EB1-4E68-A989-6F1CA11EA54F}"/>
              </a:ext>
            </a:extLst>
          </p:cNvPr>
          <p:cNvGraphicFramePr>
            <a:graphicFrameLocks noGrp="1"/>
          </p:cNvGraphicFramePr>
          <p:nvPr>
            <p:ph idx="1"/>
            <p:extLst>
              <p:ext uri="{D42A27DB-BD31-4B8C-83A1-F6EECF244321}">
                <p14:modId xmlns:p14="http://schemas.microsoft.com/office/powerpoint/2010/main" val="4110950121"/>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40339643"/>
      </p:ext>
    </p:extLst>
  </p:cSld>
  <p:clrMapOvr>
    <a:masterClrMapping/>
  </p:clrMapOvr>
</p:sld>
</file>

<file path=ppt/slides/slide1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034" name="Title 1"/>
          <p:cNvSpPr>
            <a:spLocks noGrp="1"/>
          </p:cNvSpPr>
          <p:nvPr>
            <p:ph type="title"/>
          </p:nvPr>
        </p:nvSpPr>
        <p:spPr>
          <a:xfrm>
            <a:off x="746228" y="1037967"/>
            <a:ext cx="3054091" cy="4709131"/>
          </a:xfrm>
        </p:spPr>
        <p:txBody>
          <a:bodyPr anchor="ctr">
            <a:normAutofit/>
          </a:bodyPr>
          <a:lstStyle/>
          <a:p>
            <a:pPr eaLnBrk="1" hangingPunct="1"/>
            <a:r>
              <a:rPr lang="en-US" altLang="en-US">
                <a:ea typeface="ＭＳ Ｐゴシック" panose="020B0600070205080204" pitchFamily="34" charset="-128"/>
              </a:rPr>
              <a:t>Duty of care</a:t>
            </a:r>
          </a:p>
        </p:txBody>
      </p:sp>
      <p:sp>
        <p:nvSpPr>
          <p:cNvPr id="76" name="Rectangle 75">
            <a:extLst>
              <a:ext uri="{FF2B5EF4-FFF2-40B4-BE49-F238E27FC236}">
                <a16:creationId xmlns:a16="http://schemas.microsoft.com/office/drawing/2014/main" id="{2987D6F4-EC95-4EF1-A8AD-4B70386CE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78" name="Rectangle 77">
            <a:extLst>
              <a:ext uri="{FF2B5EF4-FFF2-40B4-BE49-F238E27FC236}">
                <a16:creationId xmlns:a16="http://schemas.microsoft.com/office/drawing/2014/main" id="{F5F792DF-9D0A-4DB6-9A9E-7312F5A7E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749808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44037" name="Content Placeholder 2">
            <a:extLst>
              <a:ext uri="{FF2B5EF4-FFF2-40B4-BE49-F238E27FC236}">
                <a16:creationId xmlns:a16="http://schemas.microsoft.com/office/drawing/2014/main" id="{8B970FD0-FA4A-450B-A9B2-FFBC89B33A38}"/>
              </a:ext>
            </a:extLst>
          </p:cNvPr>
          <p:cNvGraphicFramePr>
            <a:graphicFrameLocks noGrp="1"/>
          </p:cNvGraphicFramePr>
          <p:nvPr>
            <p:ph idx="1"/>
            <p:extLst>
              <p:ext uri="{D42A27DB-BD31-4B8C-83A1-F6EECF244321}">
                <p14:modId xmlns:p14="http://schemas.microsoft.com/office/powerpoint/2010/main" val="1620512293"/>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91817867"/>
      </p:ext>
    </p:extLst>
  </p:cSld>
  <p:clrMapOvr>
    <a:masterClrMapping/>
  </p:clrMapOvr>
</p:sld>
</file>

<file path=ppt/slides/slide1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106" name="Title 1"/>
          <p:cNvSpPr>
            <a:spLocks noGrp="1"/>
          </p:cNvSpPr>
          <p:nvPr>
            <p:ph type="title"/>
          </p:nvPr>
        </p:nvSpPr>
        <p:spPr>
          <a:xfrm>
            <a:off x="746228" y="1037967"/>
            <a:ext cx="3054091" cy="4709131"/>
          </a:xfrm>
        </p:spPr>
        <p:txBody>
          <a:bodyPr anchor="ctr">
            <a:normAutofit/>
          </a:bodyPr>
          <a:lstStyle/>
          <a:p>
            <a:pPr eaLnBrk="1" hangingPunct="1"/>
            <a:r>
              <a:rPr lang="en-US" altLang="en-US">
                <a:ea typeface="ＭＳ Ｐゴシック" panose="020B0600070205080204" pitchFamily="34" charset="-128"/>
              </a:rPr>
              <a:t>Continued</a:t>
            </a:r>
          </a:p>
        </p:txBody>
      </p:sp>
      <p:sp>
        <p:nvSpPr>
          <p:cNvPr id="76" name="Rectangle 75">
            <a:extLst>
              <a:ext uri="{FF2B5EF4-FFF2-40B4-BE49-F238E27FC236}">
                <a16:creationId xmlns:a16="http://schemas.microsoft.com/office/drawing/2014/main" id="{2987D6F4-EC95-4EF1-A8AD-4B70386CE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78" name="Rectangle 77">
            <a:extLst>
              <a:ext uri="{FF2B5EF4-FFF2-40B4-BE49-F238E27FC236}">
                <a16:creationId xmlns:a16="http://schemas.microsoft.com/office/drawing/2014/main" id="{F5F792DF-9D0A-4DB6-9A9E-7312F5A7E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749808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47109" name="Content Placeholder 2">
            <a:extLst>
              <a:ext uri="{FF2B5EF4-FFF2-40B4-BE49-F238E27FC236}">
                <a16:creationId xmlns:a16="http://schemas.microsoft.com/office/drawing/2014/main" id="{B95FEC0F-1837-47B2-9B94-2EF3E9935414}"/>
              </a:ext>
            </a:extLst>
          </p:cNvPr>
          <p:cNvGraphicFramePr>
            <a:graphicFrameLocks noGrp="1"/>
          </p:cNvGraphicFramePr>
          <p:nvPr>
            <p:ph idx="1"/>
            <p:extLst>
              <p:ext uri="{D42A27DB-BD31-4B8C-83A1-F6EECF244321}">
                <p14:modId xmlns:p14="http://schemas.microsoft.com/office/powerpoint/2010/main" val="1413515459"/>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68936966"/>
      </p:ext>
    </p:extLst>
  </p:cSld>
  <p:clrMapOvr>
    <a:masterClrMapping/>
  </p:clrMapOvr>
</p:sld>
</file>

<file path=ppt/slides/slide15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74" name="Rectangle 73">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130" name="Title 1"/>
          <p:cNvSpPr>
            <a:spLocks noGrp="1"/>
          </p:cNvSpPr>
          <p:nvPr>
            <p:ph type="title"/>
          </p:nvPr>
        </p:nvSpPr>
        <p:spPr>
          <a:xfrm>
            <a:off x="746228" y="1037967"/>
            <a:ext cx="3054091" cy="4709131"/>
          </a:xfrm>
        </p:spPr>
        <p:txBody>
          <a:bodyPr anchor="ctr">
            <a:normAutofit/>
          </a:bodyPr>
          <a:lstStyle/>
          <a:p>
            <a:pPr eaLnBrk="1" hangingPunct="1"/>
            <a:r>
              <a:rPr lang="en-GB" altLang="en-US">
                <a:solidFill>
                  <a:schemeClr val="bg1">
                    <a:lumMod val="85000"/>
                    <a:lumOff val="15000"/>
                  </a:schemeClr>
                </a:solidFill>
                <a:ea typeface="ＭＳ Ｐゴシック" panose="020B0600070205080204" pitchFamily="34" charset="-128"/>
              </a:rPr>
              <a:t>Cyberbullying stats 2014</a:t>
            </a:r>
          </a:p>
        </p:txBody>
      </p:sp>
      <p:sp>
        <p:nvSpPr>
          <p:cNvPr id="76" name="Rectangle 75">
            <a:extLst>
              <a:ext uri="{FF2B5EF4-FFF2-40B4-BE49-F238E27FC236}">
                <a16:creationId xmlns:a16="http://schemas.microsoft.com/office/drawing/2014/main" id="{2987D6F4-EC95-4EF1-A8AD-4B70386CE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78" name="Rectangle 77">
            <a:extLst>
              <a:ext uri="{FF2B5EF4-FFF2-40B4-BE49-F238E27FC236}">
                <a16:creationId xmlns:a16="http://schemas.microsoft.com/office/drawing/2014/main" id="{F5F792DF-9D0A-4DB6-9A9E-7312F5A7E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7498080"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80" name="Rectangle 79">
            <a:extLst>
              <a:ext uri="{FF2B5EF4-FFF2-40B4-BE49-F238E27FC236}">
                <a16:creationId xmlns:a16="http://schemas.microsoft.com/office/drawing/2014/main" id="{7BC7EA7B-802E-41F4-8926-C4475287A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723898"/>
            <a:ext cx="7498616" cy="5676901"/>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48133" name="Content Placeholder 2">
            <a:extLst>
              <a:ext uri="{FF2B5EF4-FFF2-40B4-BE49-F238E27FC236}">
                <a16:creationId xmlns:a16="http://schemas.microsoft.com/office/drawing/2014/main" id="{1F9CA02B-F6FC-45FF-BB63-F57F097F6B55}"/>
              </a:ext>
            </a:extLst>
          </p:cNvPr>
          <p:cNvGraphicFramePr>
            <a:graphicFrameLocks noGrp="1"/>
          </p:cNvGraphicFramePr>
          <p:nvPr>
            <p:ph idx="1"/>
            <p:extLst>
              <p:ext uri="{D42A27DB-BD31-4B8C-83A1-F6EECF244321}">
                <p14:modId xmlns:p14="http://schemas.microsoft.com/office/powerpoint/2010/main" val="1875499453"/>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85376402"/>
      </p:ext>
    </p:extLst>
  </p:cSld>
  <p:clrMapOvr>
    <a:overrideClrMapping bg1="dk1" tx1="lt1" bg2="dk2" tx2="lt2" accent1="accent1" accent2="accent2" accent3="accent3" accent4="accent4" accent5="accent5" accent6="accent6" hlink="hlink" folHlink="folHlink"/>
  </p:clrMapOvr>
</p:sld>
</file>

<file path=ppt/slides/slide1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259A422-0023-4292-8200-E080556F30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D94C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2413CA5-4739-4BC9-8BB3-B0A4928D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p:cNvPicPr>
            <a:picLocks noChangeAspect="1"/>
          </p:cNvPicPr>
          <p:nvPr/>
        </p:nvPicPr>
        <p:blipFill>
          <a:blip r:embed="rId2"/>
          <a:stretch>
            <a:fillRect/>
          </a:stretch>
        </p:blipFill>
        <p:spPr>
          <a:xfrm>
            <a:off x="1777344" y="643467"/>
            <a:ext cx="8637312" cy="5571066"/>
          </a:xfrm>
          <a:prstGeom prst="rect">
            <a:avLst/>
          </a:prstGeom>
        </p:spPr>
      </p:pic>
    </p:spTree>
    <p:extLst>
      <p:ext uri="{BB962C8B-B14F-4D97-AF65-F5344CB8AC3E}">
        <p14:creationId xmlns:p14="http://schemas.microsoft.com/office/powerpoint/2010/main" val="2353054259"/>
      </p:ext>
    </p:extLst>
  </p:cSld>
  <p:clrMapOvr>
    <a:masterClrMapping/>
  </p:clrMapOvr>
</p:sld>
</file>

<file path=ppt/slides/slide1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1259A422-0023-4292-8200-E080556F30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D94C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A2413CA5-4739-4BC9-8BB3-B0A4928D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p:cNvPicPr>
            <a:picLocks noChangeAspect="1"/>
          </p:cNvPicPr>
          <p:nvPr/>
        </p:nvPicPr>
        <p:blipFill>
          <a:blip r:embed="rId2"/>
          <a:stretch>
            <a:fillRect/>
          </a:stretch>
        </p:blipFill>
        <p:spPr>
          <a:xfrm>
            <a:off x="643467" y="702734"/>
            <a:ext cx="10905066" cy="5452531"/>
          </a:xfrm>
          <a:prstGeom prst="rect">
            <a:avLst/>
          </a:prstGeom>
        </p:spPr>
      </p:pic>
    </p:spTree>
    <p:extLst>
      <p:ext uri="{BB962C8B-B14F-4D97-AF65-F5344CB8AC3E}">
        <p14:creationId xmlns:p14="http://schemas.microsoft.com/office/powerpoint/2010/main" val="105405510"/>
      </p:ext>
    </p:extLst>
  </p:cSld>
  <p:clrMapOvr>
    <a:masterClrMapping/>
  </p:clrMapOvr>
</p:sld>
</file>

<file path=ppt/slides/slide15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74" name="Rectangle 73">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154" name="Title 1"/>
          <p:cNvSpPr>
            <a:spLocks noGrp="1"/>
          </p:cNvSpPr>
          <p:nvPr>
            <p:ph type="title"/>
          </p:nvPr>
        </p:nvSpPr>
        <p:spPr>
          <a:xfrm>
            <a:off x="746228" y="1037967"/>
            <a:ext cx="3054091" cy="4709131"/>
          </a:xfrm>
        </p:spPr>
        <p:txBody>
          <a:bodyPr anchor="ctr">
            <a:normAutofit/>
          </a:bodyPr>
          <a:lstStyle/>
          <a:p>
            <a:pPr eaLnBrk="1" hangingPunct="1"/>
            <a:r>
              <a:rPr lang="en-GB" altLang="en-US">
                <a:solidFill>
                  <a:schemeClr val="bg1">
                    <a:lumMod val="85000"/>
                    <a:lumOff val="15000"/>
                  </a:schemeClr>
                </a:solidFill>
                <a:ea typeface="ＭＳ Ｐゴシック" panose="020B0600070205080204" pitchFamily="34" charset="-128"/>
              </a:rPr>
              <a:t>Continued</a:t>
            </a:r>
          </a:p>
        </p:txBody>
      </p:sp>
      <p:sp>
        <p:nvSpPr>
          <p:cNvPr id="76" name="Rectangle 75">
            <a:extLst>
              <a:ext uri="{FF2B5EF4-FFF2-40B4-BE49-F238E27FC236}">
                <a16:creationId xmlns:a16="http://schemas.microsoft.com/office/drawing/2014/main" id="{2987D6F4-EC95-4EF1-A8AD-4B70386CE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78" name="Rectangle 77">
            <a:extLst>
              <a:ext uri="{FF2B5EF4-FFF2-40B4-BE49-F238E27FC236}">
                <a16:creationId xmlns:a16="http://schemas.microsoft.com/office/drawing/2014/main" id="{F5F792DF-9D0A-4DB6-9A9E-7312F5A7E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7498080"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80" name="Rectangle 79">
            <a:extLst>
              <a:ext uri="{FF2B5EF4-FFF2-40B4-BE49-F238E27FC236}">
                <a16:creationId xmlns:a16="http://schemas.microsoft.com/office/drawing/2014/main" id="{7BC7EA7B-802E-41F4-8926-C4475287A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723898"/>
            <a:ext cx="7498616" cy="5676901"/>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49157" name="Content Placeholder 2">
            <a:extLst>
              <a:ext uri="{FF2B5EF4-FFF2-40B4-BE49-F238E27FC236}">
                <a16:creationId xmlns:a16="http://schemas.microsoft.com/office/drawing/2014/main" id="{DD833FDD-9200-4F67-87D1-12F0E33FBBD3}"/>
              </a:ext>
            </a:extLst>
          </p:cNvPr>
          <p:cNvGraphicFramePr>
            <a:graphicFrameLocks noGrp="1"/>
          </p:cNvGraphicFramePr>
          <p:nvPr>
            <p:ph idx="1"/>
            <p:extLst>
              <p:ext uri="{D42A27DB-BD31-4B8C-83A1-F6EECF244321}">
                <p14:modId xmlns:p14="http://schemas.microsoft.com/office/powerpoint/2010/main" val="1158016719"/>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55626271"/>
      </p:ext>
    </p:extLst>
  </p:cSld>
  <p:clrMapOvr>
    <a:overrideClrMapping bg1="dk1" tx1="lt1" bg2="dk2" tx2="lt2" accent1="accent1" accent2="accent2" accent3="accent3" accent4="accent4" accent5="accent5" accent6="accent6" hlink="hlink" folHlink="folHlink"/>
  </p:clrMapOvr>
</p:sld>
</file>

<file path=ppt/slides/slide15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74" name="Rectangle 73">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178" name="Title 1"/>
          <p:cNvSpPr>
            <a:spLocks noGrp="1"/>
          </p:cNvSpPr>
          <p:nvPr>
            <p:ph type="title"/>
          </p:nvPr>
        </p:nvSpPr>
        <p:spPr>
          <a:xfrm>
            <a:off x="746228" y="1037967"/>
            <a:ext cx="3054091" cy="4709131"/>
          </a:xfrm>
        </p:spPr>
        <p:txBody>
          <a:bodyPr anchor="ctr">
            <a:normAutofit/>
          </a:bodyPr>
          <a:lstStyle/>
          <a:p>
            <a:pPr eaLnBrk="1" hangingPunct="1"/>
            <a:r>
              <a:rPr lang="en-GB" altLang="en-US">
                <a:solidFill>
                  <a:schemeClr val="bg1">
                    <a:lumMod val="85000"/>
                    <a:lumOff val="15000"/>
                  </a:schemeClr>
                </a:solidFill>
                <a:ea typeface="ＭＳ Ｐゴシック" panose="020B0600070205080204" pitchFamily="34" charset="-128"/>
              </a:rPr>
              <a:t>Continued</a:t>
            </a:r>
          </a:p>
        </p:txBody>
      </p:sp>
      <p:sp>
        <p:nvSpPr>
          <p:cNvPr id="76" name="Rectangle 75">
            <a:extLst>
              <a:ext uri="{FF2B5EF4-FFF2-40B4-BE49-F238E27FC236}">
                <a16:creationId xmlns:a16="http://schemas.microsoft.com/office/drawing/2014/main" id="{2987D6F4-EC95-4EF1-A8AD-4B70386CE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78" name="Rectangle 77">
            <a:extLst>
              <a:ext uri="{FF2B5EF4-FFF2-40B4-BE49-F238E27FC236}">
                <a16:creationId xmlns:a16="http://schemas.microsoft.com/office/drawing/2014/main" id="{F5F792DF-9D0A-4DB6-9A9E-7312F5A7E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7498080"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80" name="Rectangle 79">
            <a:extLst>
              <a:ext uri="{FF2B5EF4-FFF2-40B4-BE49-F238E27FC236}">
                <a16:creationId xmlns:a16="http://schemas.microsoft.com/office/drawing/2014/main" id="{7BC7EA7B-802E-41F4-8926-C4475287A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723898"/>
            <a:ext cx="7498616" cy="5676901"/>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0181" name="Content Placeholder 2">
            <a:extLst>
              <a:ext uri="{FF2B5EF4-FFF2-40B4-BE49-F238E27FC236}">
                <a16:creationId xmlns:a16="http://schemas.microsoft.com/office/drawing/2014/main" id="{E2893E1B-20AD-48C0-B1D6-A77345153FC9}"/>
              </a:ext>
            </a:extLst>
          </p:cNvPr>
          <p:cNvGraphicFramePr>
            <a:graphicFrameLocks noGrp="1"/>
          </p:cNvGraphicFramePr>
          <p:nvPr>
            <p:ph idx="1"/>
            <p:extLst>
              <p:ext uri="{D42A27DB-BD31-4B8C-83A1-F6EECF244321}">
                <p14:modId xmlns:p14="http://schemas.microsoft.com/office/powerpoint/2010/main" val="971748358"/>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52261295"/>
      </p:ext>
    </p:extLst>
  </p:cSld>
  <p:clrMapOvr>
    <a:overrideClrMapping bg1="dk1" tx1="lt1" bg2="dk2" tx2="lt2" accent1="accent1" accent2="accent2" accent3="accent3" accent4="accent4" accent5="accent5" accent6="accent6" hlink="hlink" folHlink="folHlink"/>
  </p:clrMapOvr>
</p:sld>
</file>

<file path=ppt/slides/slide1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1259A422-0023-4292-8200-E080556F30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D94C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A2413CA5-4739-4BC9-8BB3-B0A4928D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4274"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t="10916"/>
          <a:stretch/>
        </p:blipFill>
        <p:spPr bwMode="auto">
          <a:xfrm>
            <a:off x="2187424" y="643467"/>
            <a:ext cx="7817152" cy="5571066"/>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6872432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1259A422-0023-4292-8200-E080556F30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D94C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A2413CA5-4739-4BC9-8BB3-B0A4928D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5298"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t="9396"/>
          <a:stretch/>
        </p:blipFill>
        <p:spPr bwMode="auto">
          <a:xfrm>
            <a:off x="2252995" y="643467"/>
            <a:ext cx="7686009" cy="5571066"/>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2902658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370" name="Title 1"/>
          <p:cNvSpPr>
            <a:spLocks noGrp="1"/>
          </p:cNvSpPr>
          <p:nvPr>
            <p:ph type="title"/>
          </p:nvPr>
        </p:nvSpPr>
        <p:spPr>
          <a:xfrm>
            <a:off x="746228" y="1037967"/>
            <a:ext cx="3054091" cy="4709131"/>
          </a:xfrm>
        </p:spPr>
        <p:txBody>
          <a:bodyPr anchor="ctr">
            <a:normAutofit/>
          </a:bodyPr>
          <a:lstStyle/>
          <a:p>
            <a:pPr eaLnBrk="1" hangingPunct="1"/>
            <a:r>
              <a:rPr lang="en-US" altLang="en-US">
                <a:ea typeface="ＭＳ Ｐゴシック" panose="020B0600070205080204" pitchFamily="34" charset="-128"/>
              </a:rPr>
              <a:t>Argos</a:t>
            </a:r>
          </a:p>
        </p:txBody>
      </p:sp>
      <p:sp>
        <p:nvSpPr>
          <p:cNvPr id="76" name="Rectangle 75">
            <a:extLst>
              <a:ext uri="{FF2B5EF4-FFF2-40B4-BE49-F238E27FC236}">
                <a16:creationId xmlns:a16="http://schemas.microsoft.com/office/drawing/2014/main" id="{2987D6F4-EC95-4EF1-A8AD-4B70386CE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78" name="Rectangle 77">
            <a:extLst>
              <a:ext uri="{FF2B5EF4-FFF2-40B4-BE49-F238E27FC236}">
                <a16:creationId xmlns:a16="http://schemas.microsoft.com/office/drawing/2014/main" id="{F5F792DF-9D0A-4DB6-9A9E-7312F5A7E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749808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8373" name="Content Placeholder 2">
            <a:extLst>
              <a:ext uri="{FF2B5EF4-FFF2-40B4-BE49-F238E27FC236}">
                <a16:creationId xmlns:a16="http://schemas.microsoft.com/office/drawing/2014/main" id="{798548CD-4E22-4552-9870-2ACDADFFCEBB}"/>
              </a:ext>
            </a:extLst>
          </p:cNvPr>
          <p:cNvGraphicFramePr>
            <a:graphicFrameLocks noGrp="1"/>
          </p:cNvGraphicFramePr>
          <p:nvPr>
            <p:ph idx="1"/>
            <p:extLst>
              <p:ext uri="{D42A27DB-BD31-4B8C-83A1-F6EECF244321}">
                <p14:modId xmlns:p14="http://schemas.microsoft.com/office/powerpoint/2010/main" val="3104428983"/>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01263091"/>
      </p:ext>
    </p:extLst>
  </p:cSld>
  <p:clrMapOvr>
    <a:masterClrMapping/>
  </p:clrMapOvr>
</p:sld>
</file>

<file path=ppt/slides/slide1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1DDC3EF6-2EA5-44B3-94C7-9DDA67A12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73" name="Rectangle 72">
            <a:extLst>
              <a:ext uri="{FF2B5EF4-FFF2-40B4-BE49-F238E27FC236}">
                <a16:creationId xmlns:a16="http://schemas.microsoft.com/office/drawing/2014/main" id="{87925A9A-E9FA-496E-9C09-7C2845E006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75" name="Rectangle 74">
            <a:extLst>
              <a:ext uri="{FF2B5EF4-FFF2-40B4-BE49-F238E27FC236}">
                <a16:creationId xmlns:a16="http://schemas.microsoft.com/office/drawing/2014/main" id="{2073ABB4-E164-4CBF-ADFF-25552BB7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77" name="Rectangle 76">
            <a:extLst>
              <a:ext uri="{FF2B5EF4-FFF2-40B4-BE49-F238E27FC236}">
                <a16:creationId xmlns:a16="http://schemas.microsoft.com/office/drawing/2014/main" id="{1259A422-0023-4292-8200-E080556F30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D94C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a:extLst>
              <a:ext uri="{FF2B5EF4-FFF2-40B4-BE49-F238E27FC236}">
                <a16:creationId xmlns:a16="http://schemas.microsoft.com/office/drawing/2014/main" id="{A2413CA5-4739-4BC9-8BB3-B0A4928D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9394"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1288" t="5218" r="-1288" b="-5218"/>
          <a:stretch/>
        </p:blipFill>
        <p:spPr bwMode="auto">
          <a:xfrm>
            <a:off x="2614084" y="643467"/>
            <a:ext cx="6963832" cy="5571066"/>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2555974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1259A422-0023-4292-8200-E080556F30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D94C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A2413CA5-4739-4BC9-8BB3-B0A4928D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0418"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1319" t="14380" r="-1319" b="-2747"/>
          <a:stretch/>
        </p:blipFill>
        <p:spPr bwMode="auto">
          <a:xfrm>
            <a:off x="2155710" y="643467"/>
            <a:ext cx="7880580" cy="5571066"/>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5479356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1259A422-0023-4292-8200-E080556F30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D94C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A2413CA5-4739-4BC9-8BB3-B0A4928D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442" name="Picture 4" descr="Screen Shot 2015-03-08 at 22.29.08.png"/>
          <p:cNvPicPr>
            <a:picLocks noChangeAspect="1"/>
          </p:cNvPicPr>
          <p:nvPr/>
        </p:nvPicPr>
        <p:blipFill rotWithShape="1">
          <a:blip r:embed="rId2">
            <a:extLst>
              <a:ext uri="{28A0092B-C50C-407E-A947-70E740481C1C}">
                <a14:useLocalDpi xmlns:a14="http://schemas.microsoft.com/office/drawing/2010/main" val="0"/>
              </a:ext>
            </a:extLst>
          </a:blip>
          <a:srcRect t="13839"/>
          <a:stretch/>
        </p:blipFill>
        <p:spPr bwMode="auto">
          <a:xfrm>
            <a:off x="923297" y="643467"/>
            <a:ext cx="10345405" cy="557106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209237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34177" y="567844"/>
            <a:ext cx="12337701" cy="5576477"/>
          </a:xfrm>
          <a:prstGeom prst="rect">
            <a:avLst/>
          </a:prstGeom>
        </p:spPr>
      </p:pic>
    </p:spTree>
    <p:extLst>
      <p:ext uri="{BB962C8B-B14F-4D97-AF65-F5344CB8AC3E}">
        <p14:creationId xmlns:p14="http://schemas.microsoft.com/office/powerpoint/2010/main" val="1283633752"/>
      </p:ext>
    </p:extLst>
  </p:cSld>
  <p:clrMapOvr>
    <a:masterClrMapping/>
  </p:clrMapOvr>
</p:sld>
</file>

<file path=ppt/slides/slide16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466" name="Title 1"/>
          <p:cNvSpPr>
            <a:spLocks noGrp="1"/>
          </p:cNvSpPr>
          <p:nvPr>
            <p:ph type="title"/>
          </p:nvPr>
        </p:nvSpPr>
        <p:spPr>
          <a:xfrm>
            <a:off x="746228" y="1037967"/>
            <a:ext cx="3054091" cy="4709131"/>
          </a:xfrm>
        </p:spPr>
        <p:txBody>
          <a:bodyPr anchor="ctr">
            <a:normAutofit/>
          </a:bodyPr>
          <a:lstStyle/>
          <a:p>
            <a:r>
              <a:rPr lang="en-GB" altLang="en-US">
                <a:solidFill>
                  <a:schemeClr val="bg1">
                    <a:lumMod val="85000"/>
                    <a:lumOff val="15000"/>
                  </a:schemeClr>
                </a:solidFill>
                <a:ea typeface="ＭＳ Ｐゴシック" panose="020B0600070205080204" pitchFamily="34" charset="-128"/>
              </a:rPr>
              <a:t>To conclude</a:t>
            </a:r>
          </a:p>
        </p:txBody>
      </p:sp>
      <p:sp>
        <p:nvSpPr>
          <p:cNvPr id="75" name="Rectangle 74">
            <a:extLst>
              <a:ext uri="{FF2B5EF4-FFF2-40B4-BE49-F238E27FC236}">
                <a16:creationId xmlns:a16="http://schemas.microsoft.com/office/drawing/2014/main" id="{2987D6F4-EC95-4EF1-A8AD-4B70386CE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77" name="Rectangle 76">
            <a:extLst>
              <a:ext uri="{FF2B5EF4-FFF2-40B4-BE49-F238E27FC236}">
                <a16:creationId xmlns:a16="http://schemas.microsoft.com/office/drawing/2014/main" id="{F5F792DF-9D0A-4DB6-9A9E-7312F5A7E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7498080"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79" name="Rectangle 78">
            <a:extLst>
              <a:ext uri="{FF2B5EF4-FFF2-40B4-BE49-F238E27FC236}">
                <a16:creationId xmlns:a16="http://schemas.microsoft.com/office/drawing/2014/main" id="{7BC7EA7B-802E-41F4-8926-C4475287A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723898"/>
            <a:ext cx="7498616" cy="5676901"/>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62468" name="Content Placeholder 2">
            <a:extLst>
              <a:ext uri="{FF2B5EF4-FFF2-40B4-BE49-F238E27FC236}">
                <a16:creationId xmlns:a16="http://schemas.microsoft.com/office/drawing/2014/main" id="{E076DB94-78A6-4160-A235-4E3E7BAD47B1}"/>
              </a:ext>
            </a:extLst>
          </p:cNvPr>
          <p:cNvGraphicFramePr>
            <a:graphicFrameLocks noGrp="1"/>
          </p:cNvGraphicFramePr>
          <p:nvPr>
            <p:ph idx="1"/>
            <p:extLst>
              <p:ext uri="{D42A27DB-BD31-4B8C-83A1-F6EECF244321}">
                <p14:modId xmlns:p14="http://schemas.microsoft.com/office/powerpoint/2010/main" val="2479809819"/>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43690061"/>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DividendVTI">
  <a:themeElements>
    <a:clrScheme name="AnalogousFromRegularSeed_2SEEDS">
      <a:dk1>
        <a:srgbClr val="000000"/>
      </a:dk1>
      <a:lt1>
        <a:srgbClr val="FFFFFF"/>
      </a:lt1>
      <a:dk2>
        <a:srgbClr val="243541"/>
      </a:dk2>
      <a:lt2>
        <a:srgbClr val="E2E6E8"/>
      </a:lt2>
      <a:accent1>
        <a:srgbClr val="B16A3B"/>
      </a:accent1>
      <a:accent2>
        <a:srgbClr val="C34D4F"/>
      </a:accent2>
      <a:accent3>
        <a:srgbClr val="B7A248"/>
      </a:accent3>
      <a:accent4>
        <a:srgbClr val="3BB1AF"/>
      </a:accent4>
      <a:accent5>
        <a:srgbClr val="4D94C3"/>
      </a:accent5>
      <a:accent6>
        <a:srgbClr val="4459B5"/>
      </a:accent6>
      <a:hlink>
        <a:srgbClr val="3E89BA"/>
      </a:hlink>
      <a:folHlink>
        <a:srgbClr val="7F7F7F"/>
      </a:folHlink>
    </a:clrScheme>
    <a:fontScheme name="Dividend">
      <a:majorFont>
        <a:latin typeface="Franklin Gothic Demi"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CBEBE1B5A18CA4D82AA3EC25D86BF17" ma:contentTypeVersion="13" ma:contentTypeDescription="Create a new document." ma:contentTypeScope="" ma:versionID="28a7fb7a1f6b721357c8e93d67ba7852">
  <xsd:schema xmlns:xsd="http://www.w3.org/2001/XMLSchema" xmlns:xs="http://www.w3.org/2001/XMLSchema" xmlns:p="http://schemas.microsoft.com/office/2006/metadata/properties" xmlns:ns3="175a304c-2342-45ef-8dc6-82622f85b28d" xmlns:ns4="30bab34e-cbd2-460d-9227-52c21590b64b" targetNamespace="http://schemas.microsoft.com/office/2006/metadata/properties" ma:root="true" ma:fieldsID="a5dd64e80743fc37d9e0fff4669db34b" ns3:_="" ns4:_="">
    <xsd:import namespace="175a304c-2342-45ef-8dc6-82622f85b28d"/>
    <xsd:import namespace="30bab34e-cbd2-460d-9227-52c21590b64b"/>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Locatio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75a304c-2342-45ef-8dc6-82622f85b28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OCR" ma:index="12" nillable="true" ma:displayName="Extracted Text" ma:internalName="MediaServiceOCR" ma:readOnly="true">
      <xsd:simpleType>
        <xsd:restriction base="dms:Note">
          <xsd:maxLength value="255"/>
        </xsd:restriction>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AutoKeyPoints" ma:index="15" nillable="true" ma:displayName="MediaServiceAutoKeyPoints" ma:hidden="true" ma:internalName="MediaServiceAutoKeyPoints" ma:readOnly="true">
      <xsd:simpleType>
        <xsd:restriction base="dms:Note"/>
      </xsd:simpleType>
    </xsd:element>
    <xsd:element name="MediaServiceKeyPoints" ma:index="16" nillable="true" ma:displayName="KeyPoints" ma:internalName="MediaServiceKeyPoints" ma:readOnly="true">
      <xsd:simpleType>
        <xsd:restriction base="dms:Note">
          <xsd:maxLength value="255"/>
        </xsd:restriction>
      </xsd:simpleType>
    </xsd:element>
    <xsd:element name="MediaServiceLocation" ma:index="17"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bab34e-cbd2-460d-9227-52c21590b64b"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1664CE3D-B3DB-4690-A772-F060380664C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75a304c-2342-45ef-8dc6-82622f85b28d"/>
    <ds:schemaRef ds:uri="30bab34e-cbd2-460d-9227-52c21590b64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F45FD11-A0EF-40FB-A652-2B839606B5F8}">
  <ds:schemaRefs>
    <ds:schemaRef ds:uri="http://schemas.microsoft.com/sharepoint/v3/contenttype/forms"/>
  </ds:schemaRefs>
</ds:datastoreItem>
</file>

<file path=customXml/itemProps3.xml><?xml version="1.0" encoding="utf-8"?>
<ds:datastoreItem xmlns:ds="http://schemas.openxmlformats.org/officeDocument/2006/customXml" ds:itemID="{C775F87D-1DE7-4903-9713-9B6B04A89FBB}">
  <ds:schemaRefs>
    <ds:schemaRef ds:uri="http://purl.org/dc/terms/"/>
    <ds:schemaRef ds:uri="http://schemas.microsoft.com/office/2006/documentManagement/types"/>
    <ds:schemaRef ds:uri="http://purl.org/dc/dcmitype/"/>
    <ds:schemaRef ds:uri="http://schemas.openxmlformats.org/package/2006/metadata/core-properties"/>
    <ds:schemaRef ds:uri="http://purl.org/dc/elements/1.1/"/>
    <ds:schemaRef ds:uri="http://www.w3.org/XML/1998/namespace"/>
    <ds:schemaRef ds:uri="http://schemas.microsoft.com/office/infopath/2007/PartnerControls"/>
    <ds:schemaRef ds:uri="175a304c-2342-45ef-8dc6-82622f85b28d"/>
    <ds:schemaRef ds:uri="30bab34e-cbd2-460d-9227-52c21590b64b"/>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otalTime>252</TotalTime>
  <Words>6117</Words>
  <Application>Microsoft Office PowerPoint</Application>
  <PresentationFormat>Widescreen</PresentationFormat>
  <Paragraphs>413</Paragraphs>
  <Slides>163</Slides>
  <Notes>3</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163</vt:i4>
      </vt:variant>
    </vt:vector>
  </HeadingPairs>
  <TitlesOfParts>
    <vt:vector size="175" baseType="lpstr">
      <vt:lpstr>Arial</vt:lpstr>
      <vt:lpstr>Calibri</vt:lpstr>
      <vt:lpstr>Franklin Gothic Book</vt:lpstr>
      <vt:lpstr>Franklin Gothic Demi</vt:lpstr>
      <vt:lpstr>FranklinITCProBold</vt:lpstr>
      <vt:lpstr>FranklinITCProLight</vt:lpstr>
      <vt:lpstr>Gill Sans MT</vt:lpstr>
      <vt:lpstr>inherit</vt:lpstr>
      <vt:lpstr>Times New Roman</vt:lpstr>
      <vt:lpstr>Wingdings</vt:lpstr>
      <vt:lpstr>Wingdings 2</vt:lpstr>
      <vt:lpstr>DividendVTI</vt:lpstr>
      <vt:lpstr>Critical Perspectives on Management</vt:lpstr>
      <vt:lpstr>Assignment 2</vt:lpstr>
      <vt:lpstr>Your focus</vt:lpstr>
      <vt:lpstr>Video</vt:lpstr>
      <vt:lpstr>Social responsibility</vt:lpstr>
      <vt:lpstr>SOME WORDS SOCIAL MEDIA IS IN DIRECT CONFLICT WITH </vt:lpstr>
      <vt:lpstr>Cambridge Analytica at the centre of a huge Facebook data breach, has come under scrutiny for its role in interfering with democratic processes, meddling in Brexit Referendum and Donald Trump’s election.</vt:lpstr>
      <vt:lpstr>Irresponsible behaviour of social-media corporations </vt:lpstr>
      <vt:lpstr>Cambridge Analytica </vt:lpstr>
      <vt:lpstr>Continued</vt:lpstr>
      <vt:lpstr>PowerPoint Presentation</vt:lpstr>
      <vt:lpstr>PowerPoint Presentation</vt:lpstr>
      <vt:lpstr>PowerPoint Presentation</vt:lpstr>
      <vt:lpstr>PowerPoint Presentation</vt:lpstr>
      <vt:lpstr>San Bernardino shooting</vt:lpstr>
      <vt:lpstr>See case study</vt:lpstr>
      <vt:lpstr>buttons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Controversies</vt:lpstr>
      <vt:lpstr>PowerPoint Presentation</vt:lpstr>
      <vt:lpstr>If you were … Someone who “likes” patriotism </vt:lpstr>
      <vt:lpstr>If you were … A Bernie Sanders supporter   </vt:lpstr>
      <vt:lpstr>If you were … A Texan </vt:lpstr>
      <vt:lpstr>If you were … A person in Ferguson, Mo. </vt:lpstr>
      <vt:lpstr>Continued</vt:lpstr>
      <vt:lpstr>If you were … A New Yorker supporting a group that mimicked Black Lives Matter </vt:lpstr>
      <vt:lpstr>Continued</vt:lpstr>
      <vt:lpstr>If you were … A New Yorker supporting Trump </vt:lpstr>
      <vt:lpstr>Brexit </vt:lpstr>
      <vt:lpstr>PowerPoint Presentation</vt:lpstr>
      <vt:lpstr>PowerPoint Presentation</vt:lpstr>
      <vt:lpstr>Who paid?</vt:lpstr>
      <vt:lpstr>PowerPoint Presentation</vt:lpstr>
      <vt:lpstr>PowerPoint Presentation</vt:lpstr>
      <vt:lpstr>Talk of a second Brexit referendum had created a surge in sketchy Facebook ads </vt:lpstr>
      <vt:lpstr>PowerPoint Presentation</vt:lpstr>
      <vt:lpstr>PowerPoint Presentation</vt:lpstr>
      <vt:lpstr>Links</vt:lpstr>
      <vt:lpstr>Continued</vt:lpstr>
      <vt:lpstr>Fake news not just social media …</vt:lpstr>
      <vt:lpstr>Take the test</vt:lpstr>
      <vt:lpstr>According to a survey, the average Brit checks their phone 28 times a day. That’s at least once an hour… and more than 10,000 times a year (Barr, 2017).</vt:lpstr>
      <vt:lpstr>A decade of the smartphone</vt:lpstr>
      <vt:lpstr>Link</vt:lpstr>
      <vt:lpstr>Back to Cambridge Analytica</vt:lpstr>
      <vt:lpstr>PowerPoint Presentation</vt:lpstr>
      <vt:lpstr>PowerPoint Presentation</vt:lpstr>
      <vt:lpstr>PowerPoint Presentation</vt:lpstr>
      <vt:lpstr>PowerPoint Presentation</vt:lpstr>
      <vt:lpstr>Social media - business world</vt:lpstr>
      <vt:lpstr>Theoretical context</vt:lpstr>
      <vt:lpstr>Case studies</vt:lpstr>
      <vt:lpstr>Going back to social media and business</vt:lpstr>
      <vt:lpstr>Google’s response to Chinese censorship has been examined in detail (Brenkert, 2009; Dann &amp; Haddow, 2008)  </vt:lpstr>
      <vt:lpstr>Why did Google turn away from China ? </vt:lpstr>
      <vt:lpstr>Censorship is why </vt:lpstr>
      <vt:lpstr>Google had set up in China 2005-6</vt:lpstr>
      <vt:lpstr>2010 attacks prompted Google to reverse course</vt:lpstr>
      <vt:lpstr>Cultural relativism</vt:lpstr>
      <vt:lpstr>Cultural relativism</vt:lpstr>
      <vt:lpstr>Censorship around the world</vt:lpstr>
      <vt:lpstr>PowerPoint Presentation</vt:lpstr>
      <vt:lpstr>Back to Cambridge Analytica</vt:lpstr>
      <vt:lpstr> Cambridge Analytica –private data for marketing purposes </vt:lpstr>
      <vt:lpstr>Link</vt:lpstr>
      <vt:lpstr>What are the allegations against Cambridge Analytica? </vt:lpstr>
      <vt:lpstr>How is Facebook involved in the scandal? </vt:lpstr>
      <vt:lpstr>PowerPoint Presentation</vt:lpstr>
      <vt:lpstr>What has been the reaction to the scandal? </vt:lpstr>
      <vt:lpstr>What is the Brexit link? </vt:lpstr>
      <vt:lpstr>Continued</vt:lpstr>
      <vt:lpstr>Why is the Electoral Commission involved? </vt:lpstr>
      <vt:lpstr>Continued</vt:lpstr>
      <vt:lpstr>He who pays the piper calls the tune</vt:lpstr>
      <vt:lpstr> https://www.theguardian.com/news/series/cambridge-analytica-files  </vt:lpstr>
      <vt:lpstr>Google, Facebook, Twitter</vt:lpstr>
      <vt:lpstr>January 2018 Google back in China Missing out on billions of dollars </vt:lpstr>
      <vt:lpstr>And CSR has offered little</vt:lpstr>
      <vt:lpstr>CSR</vt:lpstr>
      <vt:lpstr>Examples you could consider</vt:lpstr>
      <vt:lpstr>Behaviour of users (e.g. Li, 2007) </vt:lpstr>
      <vt:lpstr>Role of technology (Light &amp; McGrath, 2010)  </vt:lpstr>
      <vt:lpstr>What do you think ?</vt:lpstr>
      <vt:lpstr>The problem with CSR is …</vt:lpstr>
      <vt:lpstr>One of the most accepted and widely used CSR concepts is Archie Carroll’s model conceptualizing four types of responsibilities for the corporation that are presented as consecutive, interrelated layers within a pyramid (Carroll, 1979, 1991; Carroll &amp; Buchholtz, 2012). </vt:lpstr>
      <vt:lpstr>PELE</vt:lpstr>
      <vt:lpstr>Carroll’s model is pragmatic but  </vt:lpstr>
      <vt:lpstr>Continued</vt:lpstr>
      <vt:lpstr>Theories of csr</vt:lpstr>
      <vt:lpstr>1. Instrumental theories</vt:lpstr>
      <vt:lpstr>2. Political theories</vt:lpstr>
      <vt:lpstr>Corporate Citizenship (CC)</vt:lpstr>
      <vt:lpstr>3. Integrative theories</vt:lpstr>
      <vt:lpstr>4. Ethical theories</vt:lpstr>
      <vt:lpstr>Corporate citizenship CC</vt:lpstr>
      <vt:lpstr>Corporate citizenship CC</vt:lpstr>
      <vt:lpstr>Continued</vt:lpstr>
      <vt:lpstr>Corporations assume a political role in 3 different ways</vt:lpstr>
      <vt:lpstr>CSR and social media sites</vt:lpstr>
      <vt:lpstr>Facebook</vt:lpstr>
      <vt:lpstr>Google</vt:lpstr>
      <vt:lpstr>Twitter</vt:lpstr>
      <vt:lpstr>Power of corporations</vt:lpstr>
      <vt:lpstr>Implications</vt:lpstr>
      <vt:lpstr>Internet and power</vt:lpstr>
      <vt:lpstr>Anti-trust </vt:lpstr>
      <vt:lpstr>Example</vt:lpstr>
      <vt:lpstr>PowerPoint Presentation</vt:lpstr>
      <vt:lpstr>Power and social media</vt:lpstr>
      <vt:lpstr>Continued</vt:lpstr>
      <vt:lpstr>PowerPoint Presentation</vt:lpstr>
      <vt:lpstr>Christchuch and Facebook</vt:lpstr>
      <vt:lpstr>Power over users</vt:lpstr>
      <vt:lpstr>Power + self-regulation = danger</vt:lpstr>
      <vt:lpstr>Legislation Hard law</vt:lpstr>
      <vt:lpstr>Inappropriate regulation of social media sites</vt:lpstr>
      <vt:lpstr>Problem is </vt:lpstr>
      <vt:lpstr> Example </vt:lpstr>
      <vt:lpstr>Social Media</vt:lpstr>
      <vt:lpstr>Continued</vt:lpstr>
      <vt:lpstr>Recent headlines relating to social media</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Who to  blame ?</vt:lpstr>
      <vt:lpstr>Ethical Challenges</vt:lpstr>
      <vt:lpstr>Nestle</vt:lpstr>
      <vt:lpstr>Advertising and marketing practices</vt:lpstr>
      <vt:lpstr>Continued</vt:lpstr>
      <vt:lpstr>Recruitment practices</vt:lpstr>
      <vt:lpstr>Article</vt:lpstr>
      <vt:lpstr>Continued</vt:lpstr>
      <vt:lpstr>Duty of care</vt:lpstr>
      <vt:lpstr>Continued</vt:lpstr>
      <vt:lpstr>Cyberbullying stats 2014</vt:lpstr>
      <vt:lpstr>PowerPoint Presentation</vt:lpstr>
      <vt:lpstr>PowerPoint Presentation</vt:lpstr>
      <vt:lpstr>Continued</vt:lpstr>
      <vt:lpstr>Continued</vt:lpstr>
      <vt:lpstr>PowerPoint Presentation</vt:lpstr>
      <vt:lpstr>PowerPoint Presentation</vt:lpstr>
      <vt:lpstr>Argos</vt:lpstr>
      <vt:lpstr>PowerPoint Presentation</vt:lpstr>
      <vt:lpstr>PowerPoint Presentation</vt:lpstr>
      <vt:lpstr>PowerPoint Presentation</vt:lpstr>
      <vt:lpstr>PowerPoint Presentation</vt:lpstr>
      <vt:lpstr>To conclude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Critical Perspectives on Management</dc:title>
  <dc:creator>caroline jawad</dc:creator>
  <cp:lastModifiedBy>Caroline Jawad</cp:lastModifiedBy>
  <cp:revision>2</cp:revision>
  <dcterms:created xsi:type="dcterms:W3CDTF">2020-03-25T16:58:09Z</dcterms:created>
  <dcterms:modified xsi:type="dcterms:W3CDTF">2020-03-26T11:09:31Z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0x0101008CBEBE1B5A18CA4D82AA3EC25D86BF17</vt:lpwstr>
  </property>
</Properties>
</file>