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2" r:id="rId4"/>
    <p:sldMasterId id="2147483660" r:id="rId5"/>
  </p:sldMasterIdLst>
  <p:notesMasterIdLst>
    <p:notesMasterId r:id="rId23"/>
  </p:notesMasterIdLst>
  <p:sldIdLst>
    <p:sldId id="256" r:id="rId6"/>
    <p:sldId id="283" r:id="rId7"/>
    <p:sldId id="284" r:id="rId8"/>
    <p:sldId id="290" r:id="rId9"/>
    <p:sldId id="291" r:id="rId10"/>
    <p:sldId id="296" r:id="rId11"/>
    <p:sldId id="264" r:id="rId12"/>
    <p:sldId id="306" r:id="rId13"/>
    <p:sldId id="298" r:id="rId14"/>
    <p:sldId id="299" r:id="rId15"/>
    <p:sldId id="293" r:id="rId16"/>
    <p:sldId id="292" r:id="rId17"/>
    <p:sldId id="300" r:id="rId18"/>
    <p:sldId id="304" r:id="rId19"/>
    <p:sldId id="286" r:id="rId20"/>
    <p:sldId id="288" r:id="rId21"/>
    <p:sldId id="305"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B9BD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07FAFF-BEEC-D4A5-F674-EE4345016CB1}" v="1" dt="2023-09-26T15:08:59.500"/>
    <p1510:client id="{5CED309A-C5E8-D188-DC23-AD5A2A786E05}" v="73" dt="2023-03-03T09:24:49.422"/>
    <p1510:client id="{E3AED7AF-303A-2E7B-7743-0A1B06B1B55D}" v="2396" dt="2020-10-16T07:56:30.1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64" autoAdjust="0"/>
    <p:restoredTop sz="73366" autoAdjust="0"/>
  </p:normalViewPr>
  <p:slideViewPr>
    <p:cSldViewPr snapToGrid="0" snapToObjects="1">
      <p:cViewPr varScale="1">
        <p:scale>
          <a:sx n="77" d="100"/>
          <a:sy n="77" d="100"/>
        </p:scale>
        <p:origin x="135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C82E92-5D60-4E5A-9D51-99D9D42E67B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68C67C4-2C93-4FC6-9199-2CCF800EF9AE}">
      <dgm:prSet/>
      <dgm:spPr/>
      <dgm:t>
        <a:bodyPr/>
        <a:lstStyle/>
        <a:p>
          <a:r>
            <a:rPr lang="en-GB" b="0" i="0"/>
            <a:t>Staff expertise vs Staff consistency</a:t>
          </a:r>
          <a:endParaRPr lang="en-US"/>
        </a:p>
      </dgm:t>
    </dgm:pt>
    <dgm:pt modelId="{51E0DE86-961F-4947-9893-A3B890AE4754}" type="parTrans" cxnId="{22D351C3-A1F6-439C-B84C-798D4B1AE3A4}">
      <dgm:prSet/>
      <dgm:spPr/>
      <dgm:t>
        <a:bodyPr/>
        <a:lstStyle/>
        <a:p>
          <a:endParaRPr lang="en-US"/>
        </a:p>
      </dgm:t>
    </dgm:pt>
    <dgm:pt modelId="{55F369D3-5989-40E1-BE57-6EF2B8FFEB58}" type="sibTrans" cxnId="{22D351C3-A1F6-439C-B84C-798D4B1AE3A4}">
      <dgm:prSet/>
      <dgm:spPr/>
      <dgm:t>
        <a:bodyPr/>
        <a:lstStyle/>
        <a:p>
          <a:endParaRPr lang="en-US"/>
        </a:p>
      </dgm:t>
    </dgm:pt>
    <dgm:pt modelId="{584BF740-9D41-462B-8374-6F7AB5B0FDA8}">
      <dgm:prSet/>
      <dgm:spPr/>
      <dgm:t>
        <a:bodyPr/>
        <a:lstStyle/>
        <a:p>
          <a:r>
            <a:rPr lang="en-GB" b="0" i="0"/>
            <a:t>How integrated</a:t>
          </a:r>
          <a:endParaRPr lang="en-US"/>
        </a:p>
      </dgm:t>
    </dgm:pt>
    <dgm:pt modelId="{31FDFFB6-6F0C-4907-BADA-77DD33838695}" type="parTrans" cxnId="{4843556C-4A8E-4CBD-BB6F-5C15487EC615}">
      <dgm:prSet/>
      <dgm:spPr/>
      <dgm:t>
        <a:bodyPr/>
        <a:lstStyle/>
        <a:p>
          <a:endParaRPr lang="en-US"/>
        </a:p>
      </dgm:t>
    </dgm:pt>
    <dgm:pt modelId="{ADF16B9E-D16A-49AD-8061-9B81E6B935FB}" type="sibTrans" cxnId="{4843556C-4A8E-4CBD-BB6F-5C15487EC615}">
      <dgm:prSet/>
      <dgm:spPr/>
      <dgm:t>
        <a:bodyPr/>
        <a:lstStyle/>
        <a:p>
          <a:endParaRPr lang="en-US"/>
        </a:p>
      </dgm:t>
    </dgm:pt>
    <dgm:pt modelId="{C3560CE8-D093-4143-A54B-1750FB380068}">
      <dgm:prSet/>
      <dgm:spPr/>
      <dgm:t>
        <a:bodyPr/>
        <a:lstStyle/>
        <a:p>
          <a:r>
            <a:rPr lang="en-GB" b="0" i="0"/>
            <a:t>How far do we go from what we know?</a:t>
          </a:r>
          <a:endParaRPr lang="en-US"/>
        </a:p>
      </dgm:t>
    </dgm:pt>
    <dgm:pt modelId="{0E291249-F4B3-4636-BC97-FA216B12CE6C}" type="parTrans" cxnId="{A519A175-3F53-4A2A-B0F6-B361386B9E3B}">
      <dgm:prSet/>
      <dgm:spPr/>
      <dgm:t>
        <a:bodyPr/>
        <a:lstStyle/>
        <a:p>
          <a:endParaRPr lang="en-US"/>
        </a:p>
      </dgm:t>
    </dgm:pt>
    <dgm:pt modelId="{EF3D28A8-76F8-47A0-9E89-9B58DBE89A66}" type="sibTrans" cxnId="{A519A175-3F53-4A2A-B0F6-B361386B9E3B}">
      <dgm:prSet/>
      <dgm:spPr/>
      <dgm:t>
        <a:bodyPr/>
        <a:lstStyle/>
        <a:p>
          <a:endParaRPr lang="en-US"/>
        </a:p>
      </dgm:t>
    </dgm:pt>
    <dgm:pt modelId="{19BB87D7-9798-41C5-AC1A-3F3BBD68BED9}">
      <dgm:prSet/>
      <dgm:spPr/>
      <dgm:t>
        <a:bodyPr/>
        <a:lstStyle/>
        <a:p>
          <a:r>
            <a:rPr lang="en-GB" b="0" i="0"/>
            <a:t>'Theme days'</a:t>
          </a:r>
          <a:endParaRPr lang="en-US"/>
        </a:p>
      </dgm:t>
    </dgm:pt>
    <dgm:pt modelId="{686BCA5F-8539-4481-B9DF-5BD244D8BF51}" type="parTrans" cxnId="{33E9F979-D88A-4815-8B66-58803667A8AD}">
      <dgm:prSet/>
      <dgm:spPr/>
      <dgm:t>
        <a:bodyPr/>
        <a:lstStyle/>
        <a:p>
          <a:endParaRPr lang="en-US"/>
        </a:p>
      </dgm:t>
    </dgm:pt>
    <dgm:pt modelId="{8FFD8BF5-0B0F-4201-82F0-CA3655BCF8A8}" type="sibTrans" cxnId="{33E9F979-D88A-4815-8B66-58803667A8AD}">
      <dgm:prSet/>
      <dgm:spPr/>
      <dgm:t>
        <a:bodyPr/>
        <a:lstStyle/>
        <a:p>
          <a:endParaRPr lang="en-US"/>
        </a:p>
      </dgm:t>
    </dgm:pt>
    <dgm:pt modelId="{7A6B9DD1-BF7E-4AF0-8779-DD47B704C291}" type="pres">
      <dgm:prSet presAssocID="{63C82E92-5D60-4E5A-9D51-99D9D42E67BB}" presName="root" presStyleCnt="0">
        <dgm:presLayoutVars>
          <dgm:dir/>
          <dgm:resizeHandles val="exact"/>
        </dgm:presLayoutVars>
      </dgm:prSet>
      <dgm:spPr/>
    </dgm:pt>
    <dgm:pt modelId="{C8B5078A-3783-428F-9272-25C3610AF10F}" type="pres">
      <dgm:prSet presAssocID="{568C67C4-2C93-4FC6-9199-2CCF800EF9AE}" presName="compNode" presStyleCnt="0"/>
      <dgm:spPr/>
    </dgm:pt>
    <dgm:pt modelId="{AEB5593A-B8F5-4E00-8E0D-4A9CBF15EFF5}" type="pres">
      <dgm:prSet presAssocID="{568C67C4-2C93-4FC6-9199-2CCF800EF9AE}" presName="bgRect" presStyleLbl="bgShp" presStyleIdx="0" presStyleCnt="4"/>
      <dgm:spPr/>
    </dgm:pt>
    <dgm:pt modelId="{A668F993-DECF-4208-8758-47C87334B7E0}" type="pres">
      <dgm:prSet presAssocID="{568C67C4-2C93-4FC6-9199-2CCF800EF9A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DA7D414-372B-4475-B0C6-DC33EFE18D2B}" type="pres">
      <dgm:prSet presAssocID="{568C67C4-2C93-4FC6-9199-2CCF800EF9AE}" presName="spaceRect" presStyleCnt="0"/>
      <dgm:spPr/>
    </dgm:pt>
    <dgm:pt modelId="{56DE4B3A-ED39-4D02-AF5D-F067B2FD7323}" type="pres">
      <dgm:prSet presAssocID="{568C67C4-2C93-4FC6-9199-2CCF800EF9AE}" presName="parTx" presStyleLbl="revTx" presStyleIdx="0" presStyleCnt="4">
        <dgm:presLayoutVars>
          <dgm:chMax val="0"/>
          <dgm:chPref val="0"/>
        </dgm:presLayoutVars>
      </dgm:prSet>
      <dgm:spPr/>
    </dgm:pt>
    <dgm:pt modelId="{DD99B58A-A260-4D0B-B257-8858B4F26788}" type="pres">
      <dgm:prSet presAssocID="{55F369D3-5989-40E1-BE57-6EF2B8FFEB58}" presName="sibTrans" presStyleCnt="0"/>
      <dgm:spPr/>
    </dgm:pt>
    <dgm:pt modelId="{84427FD6-58B1-4203-AA12-414DC08D93B2}" type="pres">
      <dgm:prSet presAssocID="{584BF740-9D41-462B-8374-6F7AB5B0FDA8}" presName="compNode" presStyleCnt="0"/>
      <dgm:spPr/>
    </dgm:pt>
    <dgm:pt modelId="{A275DC6F-4A62-4AB6-86FA-BE4F2BF0DEC4}" type="pres">
      <dgm:prSet presAssocID="{584BF740-9D41-462B-8374-6F7AB5B0FDA8}" presName="bgRect" presStyleLbl="bgShp" presStyleIdx="1" presStyleCnt="4"/>
      <dgm:spPr/>
    </dgm:pt>
    <dgm:pt modelId="{9B12E079-15A6-4C96-B452-3CD351149C01}" type="pres">
      <dgm:prSet presAssocID="{584BF740-9D41-462B-8374-6F7AB5B0FDA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a:ext>
      </dgm:extLst>
    </dgm:pt>
    <dgm:pt modelId="{6BD5EDAB-F385-4FDC-AB12-F318F0E7EC82}" type="pres">
      <dgm:prSet presAssocID="{584BF740-9D41-462B-8374-6F7AB5B0FDA8}" presName="spaceRect" presStyleCnt="0"/>
      <dgm:spPr/>
    </dgm:pt>
    <dgm:pt modelId="{F24B16B2-17AC-475F-A550-87189B70DA8D}" type="pres">
      <dgm:prSet presAssocID="{584BF740-9D41-462B-8374-6F7AB5B0FDA8}" presName="parTx" presStyleLbl="revTx" presStyleIdx="1" presStyleCnt="4">
        <dgm:presLayoutVars>
          <dgm:chMax val="0"/>
          <dgm:chPref val="0"/>
        </dgm:presLayoutVars>
      </dgm:prSet>
      <dgm:spPr/>
    </dgm:pt>
    <dgm:pt modelId="{D0262352-9C24-41E6-9C87-47B340FC6698}" type="pres">
      <dgm:prSet presAssocID="{ADF16B9E-D16A-49AD-8061-9B81E6B935FB}" presName="sibTrans" presStyleCnt="0"/>
      <dgm:spPr/>
    </dgm:pt>
    <dgm:pt modelId="{68EC5B1F-CC16-4FDE-90D5-0BB105A8A5F9}" type="pres">
      <dgm:prSet presAssocID="{C3560CE8-D093-4143-A54B-1750FB380068}" presName="compNode" presStyleCnt="0"/>
      <dgm:spPr/>
    </dgm:pt>
    <dgm:pt modelId="{0C314F1E-35BF-4F1A-9CEF-CCDE2D2DB087}" type="pres">
      <dgm:prSet presAssocID="{C3560CE8-D093-4143-A54B-1750FB380068}" presName="bgRect" presStyleLbl="bgShp" presStyleIdx="2" presStyleCnt="4"/>
      <dgm:spPr/>
    </dgm:pt>
    <dgm:pt modelId="{DBBAB201-065B-40C8-8FDB-3073A33A005D}" type="pres">
      <dgm:prSet presAssocID="{C3560CE8-D093-4143-A54B-1750FB38006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cket"/>
        </a:ext>
      </dgm:extLst>
    </dgm:pt>
    <dgm:pt modelId="{49A23B65-FFA1-4CF2-8DA9-F4D2E666B23F}" type="pres">
      <dgm:prSet presAssocID="{C3560CE8-D093-4143-A54B-1750FB380068}" presName="spaceRect" presStyleCnt="0"/>
      <dgm:spPr/>
    </dgm:pt>
    <dgm:pt modelId="{2D21FBA7-53D0-466E-8E44-3E93E4BF58CD}" type="pres">
      <dgm:prSet presAssocID="{C3560CE8-D093-4143-A54B-1750FB380068}" presName="parTx" presStyleLbl="revTx" presStyleIdx="2" presStyleCnt="4">
        <dgm:presLayoutVars>
          <dgm:chMax val="0"/>
          <dgm:chPref val="0"/>
        </dgm:presLayoutVars>
      </dgm:prSet>
      <dgm:spPr/>
    </dgm:pt>
    <dgm:pt modelId="{0E26C6EF-37AE-4D89-929C-5DA32F2067C6}" type="pres">
      <dgm:prSet presAssocID="{EF3D28A8-76F8-47A0-9E89-9B58DBE89A66}" presName="sibTrans" presStyleCnt="0"/>
      <dgm:spPr/>
    </dgm:pt>
    <dgm:pt modelId="{7989638A-30E9-4D73-A5A4-60F253F05020}" type="pres">
      <dgm:prSet presAssocID="{19BB87D7-9798-41C5-AC1A-3F3BBD68BED9}" presName="compNode" presStyleCnt="0"/>
      <dgm:spPr/>
    </dgm:pt>
    <dgm:pt modelId="{F15AAD92-640C-4056-A6B6-C5328193B799}" type="pres">
      <dgm:prSet presAssocID="{19BB87D7-9798-41C5-AC1A-3F3BBD68BED9}" presName="bgRect" presStyleLbl="bgShp" presStyleIdx="3" presStyleCnt="4"/>
      <dgm:spPr/>
    </dgm:pt>
    <dgm:pt modelId="{034EE7BA-7EAA-4693-A06E-28CE98028B90}" type="pres">
      <dgm:prSet presAssocID="{19BB87D7-9798-41C5-AC1A-3F3BBD68BED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rty Mask"/>
        </a:ext>
      </dgm:extLst>
    </dgm:pt>
    <dgm:pt modelId="{083A2B48-DE03-4625-B520-3BE1B8046699}" type="pres">
      <dgm:prSet presAssocID="{19BB87D7-9798-41C5-AC1A-3F3BBD68BED9}" presName="spaceRect" presStyleCnt="0"/>
      <dgm:spPr/>
    </dgm:pt>
    <dgm:pt modelId="{8D38303E-3C66-4B8C-9863-3172206E6254}" type="pres">
      <dgm:prSet presAssocID="{19BB87D7-9798-41C5-AC1A-3F3BBD68BED9}" presName="parTx" presStyleLbl="revTx" presStyleIdx="3" presStyleCnt="4">
        <dgm:presLayoutVars>
          <dgm:chMax val="0"/>
          <dgm:chPref val="0"/>
        </dgm:presLayoutVars>
      </dgm:prSet>
      <dgm:spPr/>
    </dgm:pt>
  </dgm:ptLst>
  <dgm:cxnLst>
    <dgm:cxn modelId="{07438A62-9013-4EA0-B9F1-0DFDC4949524}" type="presOf" srcId="{584BF740-9D41-462B-8374-6F7AB5B0FDA8}" destId="{F24B16B2-17AC-475F-A550-87189B70DA8D}" srcOrd="0" destOrd="0" presId="urn:microsoft.com/office/officeart/2018/2/layout/IconVerticalSolidList"/>
    <dgm:cxn modelId="{C83C2765-FC37-4920-8368-0EC6891B21E2}" type="presOf" srcId="{63C82E92-5D60-4E5A-9D51-99D9D42E67BB}" destId="{7A6B9DD1-BF7E-4AF0-8779-DD47B704C291}" srcOrd="0" destOrd="0" presId="urn:microsoft.com/office/officeart/2018/2/layout/IconVerticalSolidList"/>
    <dgm:cxn modelId="{4843556C-4A8E-4CBD-BB6F-5C15487EC615}" srcId="{63C82E92-5D60-4E5A-9D51-99D9D42E67BB}" destId="{584BF740-9D41-462B-8374-6F7AB5B0FDA8}" srcOrd="1" destOrd="0" parTransId="{31FDFFB6-6F0C-4907-BADA-77DD33838695}" sibTransId="{ADF16B9E-D16A-49AD-8061-9B81E6B935FB}"/>
    <dgm:cxn modelId="{A519A175-3F53-4A2A-B0F6-B361386B9E3B}" srcId="{63C82E92-5D60-4E5A-9D51-99D9D42E67BB}" destId="{C3560CE8-D093-4143-A54B-1750FB380068}" srcOrd="2" destOrd="0" parTransId="{0E291249-F4B3-4636-BC97-FA216B12CE6C}" sibTransId="{EF3D28A8-76F8-47A0-9E89-9B58DBE89A66}"/>
    <dgm:cxn modelId="{33E9F979-D88A-4815-8B66-58803667A8AD}" srcId="{63C82E92-5D60-4E5A-9D51-99D9D42E67BB}" destId="{19BB87D7-9798-41C5-AC1A-3F3BBD68BED9}" srcOrd="3" destOrd="0" parTransId="{686BCA5F-8539-4481-B9DF-5BD244D8BF51}" sibTransId="{8FFD8BF5-0B0F-4201-82F0-CA3655BCF8A8}"/>
    <dgm:cxn modelId="{5F1C8F87-1C5A-4856-B119-4C9CCE4877E8}" type="presOf" srcId="{568C67C4-2C93-4FC6-9199-2CCF800EF9AE}" destId="{56DE4B3A-ED39-4D02-AF5D-F067B2FD7323}" srcOrd="0" destOrd="0" presId="urn:microsoft.com/office/officeart/2018/2/layout/IconVerticalSolidList"/>
    <dgm:cxn modelId="{22D351C3-A1F6-439C-B84C-798D4B1AE3A4}" srcId="{63C82E92-5D60-4E5A-9D51-99D9D42E67BB}" destId="{568C67C4-2C93-4FC6-9199-2CCF800EF9AE}" srcOrd="0" destOrd="0" parTransId="{51E0DE86-961F-4947-9893-A3B890AE4754}" sibTransId="{55F369D3-5989-40E1-BE57-6EF2B8FFEB58}"/>
    <dgm:cxn modelId="{D3C150DC-C391-46DA-AB3F-C898FA2815E2}" type="presOf" srcId="{C3560CE8-D093-4143-A54B-1750FB380068}" destId="{2D21FBA7-53D0-466E-8E44-3E93E4BF58CD}" srcOrd="0" destOrd="0" presId="urn:microsoft.com/office/officeart/2018/2/layout/IconVerticalSolidList"/>
    <dgm:cxn modelId="{F238C7E5-25A9-4BF3-8F49-37FF2AC1C5E4}" type="presOf" srcId="{19BB87D7-9798-41C5-AC1A-3F3BBD68BED9}" destId="{8D38303E-3C66-4B8C-9863-3172206E6254}" srcOrd="0" destOrd="0" presId="urn:microsoft.com/office/officeart/2018/2/layout/IconVerticalSolidList"/>
    <dgm:cxn modelId="{7916589A-F547-4E3E-8A8D-A8D89A97D173}" type="presParOf" srcId="{7A6B9DD1-BF7E-4AF0-8779-DD47B704C291}" destId="{C8B5078A-3783-428F-9272-25C3610AF10F}" srcOrd="0" destOrd="0" presId="urn:microsoft.com/office/officeart/2018/2/layout/IconVerticalSolidList"/>
    <dgm:cxn modelId="{8C229AFD-228F-40C0-AD62-EA1A7A29D3BD}" type="presParOf" srcId="{C8B5078A-3783-428F-9272-25C3610AF10F}" destId="{AEB5593A-B8F5-4E00-8E0D-4A9CBF15EFF5}" srcOrd="0" destOrd="0" presId="urn:microsoft.com/office/officeart/2018/2/layout/IconVerticalSolidList"/>
    <dgm:cxn modelId="{12DC9127-8F56-445F-B557-E0212CB8CC51}" type="presParOf" srcId="{C8B5078A-3783-428F-9272-25C3610AF10F}" destId="{A668F993-DECF-4208-8758-47C87334B7E0}" srcOrd="1" destOrd="0" presId="urn:microsoft.com/office/officeart/2018/2/layout/IconVerticalSolidList"/>
    <dgm:cxn modelId="{043B35E8-D072-42C4-AF0E-581E9F9210C5}" type="presParOf" srcId="{C8B5078A-3783-428F-9272-25C3610AF10F}" destId="{3DA7D414-372B-4475-B0C6-DC33EFE18D2B}" srcOrd="2" destOrd="0" presId="urn:microsoft.com/office/officeart/2018/2/layout/IconVerticalSolidList"/>
    <dgm:cxn modelId="{8DDD9B18-AB52-4627-A5F3-648223D98D9C}" type="presParOf" srcId="{C8B5078A-3783-428F-9272-25C3610AF10F}" destId="{56DE4B3A-ED39-4D02-AF5D-F067B2FD7323}" srcOrd="3" destOrd="0" presId="urn:microsoft.com/office/officeart/2018/2/layout/IconVerticalSolidList"/>
    <dgm:cxn modelId="{40A50EF8-B9A6-440C-B44D-D0219492A0A0}" type="presParOf" srcId="{7A6B9DD1-BF7E-4AF0-8779-DD47B704C291}" destId="{DD99B58A-A260-4D0B-B257-8858B4F26788}" srcOrd="1" destOrd="0" presId="urn:microsoft.com/office/officeart/2018/2/layout/IconVerticalSolidList"/>
    <dgm:cxn modelId="{6D837338-717F-4D64-B392-FE6D6B38ADFA}" type="presParOf" srcId="{7A6B9DD1-BF7E-4AF0-8779-DD47B704C291}" destId="{84427FD6-58B1-4203-AA12-414DC08D93B2}" srcOrd="2" destOrd="0" presId="urn:microsoft.com/office/officeart/2018/2/layout/IconVerticalSolidList"/>
    <dgm:cxn modelId="{72DE405E-CCF1-4526-A0CB-305C95ADF9C7}" type="presParOf" srcId="{84427FD6-58B1-4203-AA12-414DC08D93B2}" destId="{A275DC6F-4A62-4AB6-86FA-BE4F2BF0DEC4}" srcOrd="0" destOrd="0" presId="urn:microsoft.com/office/officeart/2018/2/layout/IconVerticalSolidList"/>
    <dgm:cxn modelId="{E029D929-8936-4B5A-98B7-44086BE16C60}" type="presParOf" srcId="{84427FD6-58B1-4203-AA12-414DC08D93B2}" destId="{9B12E079-15A6-4C96-B452-3CD351149C01}" srcOrd="1" destOrd="0" presId="urn:microsoft.com/office/officeart/2018/2/layout/IconVerticalSolidList"/>
    <dgm:cxn modelId="{9DC2AE01-FDE3-4C31-8ED3-40D2769F17AD}" type="presParOf" srcId="{84427FD6-58B1-4203-AA12-414DC08D93B2}" destId="{6BD5EDAB-F385-4FDC-AB12-F318F0E7EC82}" srcOrd="2" destOrd="0" presId="urn:microsoft.com/office/officeart/2018/2/layout/IconVerticalSolidList"/>
    <dgm:cxn modelId="{B498246D-6955-4987-80AE-9CC84D89E9B2}" type="presParOf" srcId="{84427FD6-58B1-4203-AA12-414DC08D93B2}" destId="{F24B16B2-17AC-475F-A550-87189B70DA8D}" srcOrd="3" destOrd="0" presId="urn:microsoft.com/office/officeart/2018/2/layout/IconVerticalSolidList"/>
    <dgm:cxn modelId="{010C59E3-82A8-44F0-8519-561CA0B985F2}" type="presParOf" srcId="{7A6B9DD1-BF7E-4AF0-8779-DD47B704C291}" destId="{D0262352-9C24-41E6-9C87-47B340FC6698}" srcOrd="3" destOrd="0" presId="urn:microsoft.com/office/officeart/2018/2/layout/IconVerticalSolidList"/>
    <dgm:cxn modelId="{CE167E2A-609A-4168-83BB-B295C77C2701}" type="presParOf" srcId="{7A6B9DD1-BF7E-4AF0-8779-DD47B704C291}" destId="{68EC5B1F-CC16-4FDE-90D5-0BB105A8A5F9}" srcOrd="4" destOrd="0" presId="urn:microsoft.com/office/officeart/2018/2/layout/IconVerticalSolidList"/>
    <dgm:cxn modelId="{6F3DAE05-C7E8-4B5E-8143-51D47A7635BE}" type="presParOf" srcId="{68EC5B1F-CC16-4FDE-90D5-0BB105A8A5F9}" destId="{0C314F1E-35BF-4F1A-9CEF-CCDE2D2DB087}" srcOrd="0" destOrd="0" presId="urn:microsoft.com/office/officeart/2018/2/layout/IconVerticalSolidList"/>
    <dgm:cxn modelId="{00E3E632-18CA-4D5B-97DD-6259AFBD1987}" type="presParOf" srcId="{68EC5B1F-CC16-4FDE-90D5-0BB105A8A5F9}" destId="{DBBAB201-065B-40C8-8FDB-3073A33A005D}" srcOrd="1" destOrd="0" presId="urn:microsoft.com/office/officeart/2018/2/layout/IconVerticalSolidList"/>
    <dgm:cxn modelId="{9B469D12-1F6A-4A8E-AB41-68BBCFDE18DC}" type="presParOf" srcId="{68EC5B1F-CC16-4FDE-90D5-0BB105A8A5F9}" destId="{49A23B65-FFA1-4CF2-8DA9-F4D2E666B23F}" srcOrd="2" destOrd="0" presId="urn:microsoft.com/office/officeart/2018/2/layout/IconVerticalSolidList"/>
    <dgm:cxn modelId="{E55BF1F8-71FC-4971-87A8-70A5C96B86BA}" type="presParOf" srcId="{68EC5B1F-CC16-4FDE-90D5-0BB105A8A5F9}" destId="{2D21FBA7-53D0-466E-8E44-3E93E4BF58CD}" srcOrd="3" destOrd="0" presId="urn:microsoft.com/office/officeart/2018/2/layout/IconVerticalSolidList"/>
    <dgm:cxn modelId="{E36D93EA-2C35-4081-985C-6DBB7CA6D6DC}" type="presParOf" srcId="{7A6B9DD1-BF7E-4AF0-8779-DD47B704C291}" destId="{0E26C6EF-37AE-4D89-929C-5DA32F2067C6}" srcOrd="5" destOrd="0" presId="urn:microsoft.com/office/officeart/2018/2/layout/IconVerticalSolidList"/>
    <dgm:cxn modelId="{BDAEE693-FC61-48B0-B93E-888C9A55F435}" type="presParOf" srcId="{7A6B9DD1-BF7E-4AF0-8779-DD47B704C291}" destId="{7989638A-30E9-4D73-A5A4-60F253F05020}" srcOrd="6" destOrd="0" presId="urn:microsoft.com/office/officeart/2018/2/layout/IconVerticalSolidList"/>
    <dgm:cxn modelId="{DC135C06-76DE-43CA-9397-77147A3A26E5}" type="presParOf" srcId="{7989638A-30E9-4D73-A5A4-60F253F05020}" destId="{F15AAD92-640C-4056-A6B6-C5328193B799}" srcOrd="0" destOrd="0" presId="urn:microsoft.com/office/officeart/2018/2/layout/IconVerticalSolidList"/>
    <dgm:cxn modelId="{77B4892C-6689-459F-B5AF-28C0E84C86FE}" type="presParOf" srcId="{7989638A-30E9-4D73-A5A4-60F253F05020}" destId="{034EE7BA-7EAA-4693-A06E-28CE98028B90}" srcOrd="1" destOrd="0" presId="urn:microsoft.com/office/officeart/2018/2/layout/IconVerticalSolidList"/>
    <dgm:cxn modelId="{C11AFBE2-871C-4646-9CB7-2E86BAD2C5AD}" type="presParOf" srcId="{7989638A-30E9-4D73-A5A4-60F253F05020}" destId="{083A2B48-DE03-4625-B520-3BE1B8046699}" srcOrd="2" destOrd="0" presId="urn:microsoft.com/office/officeart/2018/2/layout/IconVerticalSolidList"/>
    <dgm:cxn modelId="{44A15E40-BABB-4662-96D7-38099F510F69}" type="presParOf" srcId="{7989638A-30E9-4D73-A5A4-60F253F05020}" destId="{8D38303E-3C66-4B8C-9863-3172206E625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05D74E-88F5-4186-B0D7-9AE606701B8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0915520-3CB9-4C70-951E-475A9BDEF46F}">
      <dgm:prSet/>
      <dgm:spPr/>
      <dgm:t>
        <a:bodyPr/>
        <a:lstStyle/>
        <a:p>
          <a:r>
            <a:rPr lang="en-GB"/>
            <a:t>Who chooses?</a:t>
          </a:r>
          <a:endParaRPr lang="en-US"/>
        </a:p>
      </dgm:t>
    </dgm:pt>
    <dgm:pt modelId="{0AC698F9-8668-4823-8391-4FAE3AFC2A82}" type="parTrans" cxnId="{ECDD4C61-3104-4C5B-A7B2-E79F4F95C687}">
      <dgm:prSet/>
      <dgm:spPr/>
      <dgm:t>
        <a:bodyPr/>
        <a:lstStyle/>
        <a:p>
          <a:endParaRPr lang="en-US"/>
        </a:p>
      </dgm:t>
    </dgm:pt>
    <dgm:pt modelId="{9016382D-0093-443D-91D4-8C6759CACDA3}" type="sibTrans" cxnId="{ECDD4C61-3104-4C5B-A7B2-E79F4F95C687}">
      <dgm:prSet/>
      <dgm:spPr/>
      <dgm:t>
        <a:bodyPr/>
        <a:lstStyle/>
        <a:p>
          <a:endParaRPr lang="en-US"/>
        </a:p>
      </dgm:t>
    </dgm:pt>
    <dgm:pt modelId="{B50BE2B6-D109-4821-AC31-C81BFCB98130}">
      <dgm:prSet/>
      <dgm:spPr/>
      <dgm:t>
        <a:bodyPr/>
        <a:lstStyle/>
        <a:p>
          <a:r>
            <a:rPr lang="en-GB"/>
            <a:t>Are teachers curriculum designers?</a:t>
          </a:r>
          <a:endParaRPr lang="en-US"/>
        </a:p>
      </dgm:t>
    </dgm:pt>
    <dgm:pt modelId="{D857BD59-4D73-4EA1-BC10-D9576F8F8568}" type="parTrans" cxnId="{4D3F82CD-264D-47B9-AE7F-EED97D7AF87C}">
      <dgm:prSet/>
      <dgm:spPr/>
      <dgm:t>
        <a:bodyPr/>
        <a:lstStyle/>
        <a:p>
          <a:endParaRPr lang="en-US"/>
        </a:p>
      </dgm:t>
    </dgm:pt>
    <dgm:pt modelId="{A5FC0600-B9E2-4E74-A599-3716CC9C79CB}" type="sibTrans" cxnId="{4D3F82CD-264D-47B9-AE7F-EED97D7AF87C}">
      <dgm:prSet/>
      <dgm:spPr/>
      <dgm:t>
        <a:bodyPr/>
        <a:lstStyle/>
        <a:p>
          <a:endParaRPr lang="en-US"/>
        </a:p>
      </dgm:t>
    </dgm:pt>
    <dgm:pt modelId="{8C501252-4F22-43DB-85C3-5F9853F99F6C}">
      <dgm:prSet/>
      <dgm:spPr/>
      <dgm:t>
        <a:bodyPr/>
        <a:lstStyle/>
        <a:p>
          <a:r>
            <a:rPr lang="en-GB"/>
            <a:t>In the absence of anything new, people will do what they've always done</a:t>
          </a:r>
          <a:endParaRPr lang="en-US"/>
        </a:p>
      </dgm:t>
    </dgm:pt>
    <dgm:pt modelId="{3B5D0A56-B5DC-4670-859E-B5626D96047B}" type="parTrans" cxnId="{3F40E446-8C85-443E-9B51-D2BE19EECFF8}">
      <dgm:prSet/>
      <dgm:spPr/>
      <dgm:t>
        <a:bodyPr/>
        <a:lstStyle/>
        <a:p>
          <a:endParaRPr lang="en-US"/>
        </a:p>
      </dgm:t>
    </dgm:pt>
    <dgm:pt modelId="{EA778BDF-8A39-4CE6-A86D-609656B11DC9}" type="sibTrans" cxnId="{3F40E446-8C85-443E-9B51-D2BE19EECFF8}">
      <dgm:prSet/>
      <dgm:spPr/>
      <dgm:t>
        <a:bodyPr/>
        <a:lstStyle/>
        <a:p>
          <a:endParaRPr lang="en-US"/>
        </a:p>
      </dgm:t>
    </dgm:pt>
    <dgm:pt modelId="{C313827E-B1E8-401F-ACD2-B655156928DE}">
      <dgm:prSet/>
      <dgm:spPr/>
      <dgm:t>
        <a:bodyPr/>
        <a:lstStyle/>
        <a:p>
          <a:r>
            <a:rPr lang="en-GB"/>
            <a:t>How do we support a more horizontal approach to development?</a:t>
          </a:r>
          <a:endParaRPr lang="en-US"/>
        </a:p>
      </dgm:t>
    </dgm:pt>
    <dgm:pt modelId="{C075F430-B020-4B7A-8685-D760AA5CC1D3}" type="parTrans" cxnId="{0839A019-3EAF-489A-8258-DFED4687E6B9}">
      <dgm:prSet/>
      <dgm:spPr/>
      <dgm:t>
        <a:bodyPr/>
        <a:lstStyle/>
        <a:p>
          <a:endParaRPr lang="en-US"/>
        </a:p>
      </dgm:t>
    </dgm:pt>
    <dgm:pt modelId="{BD01A711-B465-4815-90BD-24DCA6431E13}" type="sibTrans" cxnId="{0839A019-3EAF-489A-8258-DFED4687E6B9}">
      <dgm:prSet/>
      <dgm:spPr/>
      <dgm:t>
        <a:bodyPr/>
        <a:lstStyle/>
        <a:p>
          <a:endParaRPr lang="en-US"/>
        </a:p>
      </dgm:t>
    </dgm:pt>
    <dgm:pt modelId="{42409CCC-CBBC-4364-8D03-D7FC4B628817}">
      <dgm:prSet/>
      <dgm:spPr/>
      <dgm:t>
        <a:bodyPr/>
        <a:lstStyle/>
        <a:p>
          <a:r>
            <a:rPr lang="en-GB"/>
            <a:t>How do we avoid the waste of resources of 1500+ different curricular?</a:t>
          </a:r>
          <a:endParaRPr lang="en-US"/>
        </a:p>
      </dgm:t>
    </dgm:pt>
    <dgm:pt modelId="{48A9A22C-D5CA-4E8A-8012-66431FBF665A}" type="parTrans" cxnId="{AC08FAA0-9634-499B-BE35-2B8F25FB26C2}">
      <dgm:prSet/>
      <dgm:spPr/>
      <dgm:t>
        <a:bodyPr/>
        <a:lstStyle/>
        <a:p>
          <a:endParaRPr lang="en-US"/>
        </a:p>
      </dgm:t>
    </dgm:pt>
    <dgm:pt modelId="{FC651B3F-0969-4BF2-9229-DE83D221786F}" type="sibTrans" cxnId="{AC08FAA0-9634-499B-BE35-2B8F25FB26C2}">
      <dgm:prSet/>
      <dgm:spPr/>
      <dgm:t>
        <a:bodyPr/>
        <a:lstStyle/>
        <a:p>
          <a:endParaRPr lang="en-US"/>
        </a:p>
      </dgm:t>
    </dgm:pt>
    <dgm:pt modelId="{59AA3CCF-A8C3-485C-9FC3-D280ABA58497}" type="pres">
      <dgm:prSet presAssocID="{1A05D74E-88F5-4186-B0D7-9AE606701B85}" presName="root" presStyleCnt="0">
        <dgm:presLayoutVars>
          <dgm:dir/>
          <dgm:resizeHandles val="exact"/>
        </dgm:presLayoutVars>
      </dgm:prSet>
      <dgm:spPr/>
    </dgm:pt>
    <dgm:pt modelId="{340A1E59-97AA-4F5F-A62C-8B1D10EDD553}" type="pres">
      <dgm:prSet presAssocID="{A0915520-3CB9-4C70-951E-475A9BDEF46F}" presName="compNode" presStyleCnt="0"/>
      <dgm:spPr/>
    </dgm:pt>
    <dgm:pt modelId="{9D3DFA71-40C7-4C03-9CB4-6D1F70B1799F}" type="pres">
      <dgm:prSet presAssocID="{A0915520-3CB9-4C70-951E-475A9BDEF46F}" presName="bgRect" presStyleLbl="bgShp" presStyleIdx="0" presStyleCnt="5"/>
      <dgm:spPr/>
    </dgm:pt>
    <dgm:pt modelId="{5A1296CB-C4B2-4197-ABCA-AC9239593E2B}" type="pres">
      <dgm:prSet presAssocID="{A0915520-3CB9-4C70-951E-475A9BDEF46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F4EC036C-FDA0-4254-A7B6-A68A23507169}" type="pres">
      <dgm:prSet presAssocID="{A0915520-3CB9-4C70-951E-475A9BDEF46F}" presName="spaceRect" presStyleCnt="0"/>
      <dgm:spPr/>
    </dgm:pt>
    <dgm:pt modelId="{76F9EC6C-619C-41DA-AD64-B5F15D1774DC}" type="pres">
      <dgm:prSet presAssocID="{A0915520-3CB9-4C70-951E-475A9BDEF46F}" presName="parTx" presStyleLbl="revTx" presStyleIdx="0" presStyleCnt="5">
        <dgm:presLayoutVars>
          <dgm:chMax val="0"/>
          <dgm:chPref val="0"/>
        </dgm:presLayoutVars>
      </dgm:prSet>
      <dgm:spPr/>
    </dgm:pt>
    <dgm:pt modelId="{F7AB6FBF-9A65-4A1A-BB14-586FA8B9E70A}" type="pres">
      <dgm:prSet presAssocID="{9016382D-0093-443D-91D4-8C6759CACDA3}" presName="sibTrans" presStyleCnt="0"/>
      <dgm:spPr/>
    </dgm:pt>
    <dgm:pt modelId="{EB2112CF-644E-4951-A12D-7A5AE5906293}" type="pres">
      <dgm:prSet presAssocID="{B50BE2B6-D109-4821-AC31-C81BFCB98130}" presName="compNode" presStyleCnt="0"/>
      <dgm:spPr/>
    </dgm:pt>
    <dgm:pt modelId="{4CB50B28-A940-4F31-8948-EA193FBCBB9D}" type="pres">
      <dgm:prSet presAssocID="{B50BE2B6-D109-4821-AC31-C81BFCB98130}" presName="bgRect" presStyleLbl="bgShp" presStyleIdx="1" presStyleCnt="5"/>
      <dgm:spPr/>
    </dgm:pt>
    <dgm:pt modelId="{0CF3246A-DFBC-43B7-8811-9EE9512D2F86}" type="pres">
      <dgm:prSet presAssocID="{B50BE2B6-D109-4821-AC31-C81BFCB9813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5BBB0396-FE53-40CE-8C3F-9F4FAFFEF3E5}" type="pres">
      <dgm:prSet presAssocID="{B50BE2B6-D109-4821-AC31-C81BFCB98130}" presName="spaceRect" presStyleCnt="0"/>
      <dgm:spPr/>
    </dgm:pt>
    <dgm:pt modelId="{6624D16F-924C-44E9-B18D-12C84D50B70F}" type="pres">
      <dgm:prSet presAssocID="{B50BE2B6-D109-4821-AC31-C81BFCB98130}" presName="parTx" presStyleLbl="revTx" presStyleIdx="1" presStyleCnt="5">
        <dgm:presLayoutVars>
          <dgm:chMax val="0"/>
          <dgm:chPref val="0"/>
        </dgm:presLayoutVars>
      </dgm:prSet>
      <dgm:spPr/>
    </dgm:pt>
    <dgm:pt modelId="{049C2BAF-B0B1-436A-8BC9-9986FD185C5E}" type="pres">
      <dgm:prSet presAssocID="{A5FC0600-B9E2-4E74-A599-3716CC9C79CB}" presName="sibTrans" presStyleCnt="0"/>
      <dgm:spPr/>
    </dgm:pt>
    <dgm:pt modelId="{8868ACC6-EFB8-4A7A-8E5D-1FDE54307395}" type="pres">
      <dgm:prSet presAssocID="{8C501252-4F22-43DB-85C3-5F9853F99F6C}" presName="compNode" presStyleCnt="0"/>
      <dgm:spPr/>
    </dgm:pt>
    <dgm:pt modelId="{9FBC5713-2841-48BC-98B5-21817334E8D0}" type="pres">
      <dgm:prSet presAssocID="{8C501252-4F22-43DB-85C3-5F9853F99F6C}" presName="bgRect" presStyleLbl="bgShp" presStyleIdx="2" presStyleCnt="5"/>
      <dgm:spPr/>
    </dgm:pt>
    <dgm:pt modelId="{282F943D-C767-4BA3-8F29-09596E6C5FFC}" type="pres">
      <dgm:prSet presAssocID="{8C501252-4F22-43DB-85C3-5F9853F99F6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7DCAF4CA-AEB9-4439-A23F-E7804A3D3F44}" type="pres">
      <dgm:prSet presAssocID="{8C501252-4F22-43DB-85C3-5F9853F99F6C}" presName="spaceRect" presStyleCnt="0"/>
      <dgm:spPr/>
    </dgm:pt>
    <dgm:pt modelId="{CD95B378-CCD3-4E2F-94D2-C065022FC2E6}" type="pres">
      <dgm:prSet presAssocID="{8C501252-4F22-43DB-85C3-5F9853F99F6C}" presName="parTx" presStyleLbl="revTx" presStyleIdx="2" presStyleCnt="5">
        <dgm:presLayoutVars>
          <dgm:chMax val="0"/>
          <dgm:chPref val="0"/>
        </dgm:presLayoutVars>
      </dgm:prSet>
      <dgm:spPr/>
    </dgm:pt>
    <dgm:pt modelId="{0F78BDC1-4EA2-491E-A431-96E84FD4137F}" type="pres">
      <dgm:prSet presAssocID="{EA778BDF-8A39-4CE6-A86D-609656B11DC9}" presName="sibTrans" presStyleCnt="0"/>
      <dgm:spPr/>
    </dgm:pt>
    <dgm:pt modelId="{2E4DCAC5-44DD-4187-95C8-1B61A25FD930}" type="pres">
      <dgm:prSet presAssocID="{C313827E-B1E8-401F-ACD2-B655156928DE}" presName="compNode" presStyleCnt="0"/>
      <dgm:spPr/>
    </dgm:pt>
    <dgm:pt modelId="{471E7593-3D9B-4F4E-87D5-D915A9E4B79C}" type="pres">
      <dgm:prSet presAssocID="{C313827E-B1E8-401F-ACD2-B655156928DE}" presName="bgRect" presStyleLbl="bgShp" presStyleIdx="3" presStyleCnt="5"/>
      <dgm:spPr/>
    </dgm:pt>
    <dgm:pt modelId="{D57303DD-66DF-4066-A71B-0B5E02F2D3FB}" type="pres">
      <dgm:prSet presAssocID="{C313827E-B1E8-401F-ACD2-B655156928D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orkflow"/>
        </a:ext>
      </dgm:extLst>
    </dgm:pt>
    <dgm:pt modelId="{AF333B7A-ADD7-41D8-AC3C-602E5A06BB3B}" type="pres">
      <dgm:prSet presAssocID="{C313827E-B1E8-401F-ACD2-B655156928DE}" presName="spaceRect" presStyleCnt="0"/>
      <dgm:spPr/>
    </dgm:pt>
    <dgm:pt modelId="{192F821D-5BAA-47F8-BA9B-7305C147BFC4}" type="pres">
      <dgm:prSet presAssocID="{C313827E-B1E8-401F-ACD2-B655156928DE}" presName="parTx" presStyleLbl="revTx" presStyleIdx="3" presStyleCnt="5">
        <dgm:presLayoutVars>
          <dgm:chMax val="0"/>
          <dgm:chPref val="0"/>
        </dgm:presLayoutVars>
      </dgm:prSet>
      <dgm:spPr/>
    </dgm:pt>
    <dgm:pt modelId="{D979CFD0-F3CE-4971-AEA1-4E679CEAA4B7}" type="pres">
      <dgm:prSet presAssocID="{BD01A711-B465-4815-90BD-24DCA6431E13}" presName="sibTrans" presStyleCnt="0"/>
      <dgm:spPr/>
    </dgm:pt>
    <dgm:pt modelId="{3CDA0D1B-6F37-4C10-A34C-0C7E14BCA605}" type="pres">
      <dgm:prSet presAssocID="{42409CCC-CBBC-4364-8D03-D7FC4B628817}" presName="compNode" presStyleCnt="0"/>
      <dgm:spPr/>
    </dgm:pt>
    <dgm:pt modelId="{ED8E2996-55C1-4EFE-84DA-CB032A3051C2}" type="pres">
      <dgm:prSet presAssocID="{42409CCC-CBBC-4364-8D03-D7FC4B628817}" presName="bgRect" presStyleLbl="bgShp" presStyleIdx="4" presStyleCnt="5"/>
      <dgm:spPr/>
    </dgm:pt>
    <dgm:pt modelId="{AF044E61-C844-49E3-8A5D-823540F6EA31}" type="pres">
      <dgm:prSet presAssocID="{42409CCC-CBBC-4364-8D03-D7FC4B62881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ecycle"/>
        </a:ext>
      </dgm:extLst>
    </dgm:pt>
    <dgm:pt modelId="{962360C7-0601-4390-AFD4-0B6197015CE1}" type="pres">
      <dgm:prSet presAssocID="{42409CCC-CBBC-4364-8D03-D7FC4B628817}" presName="spaceRect" presStyleCnt="0"/>
      <dgm:spPr/>
    </dgm:pt>
    <dgm:pt modelId="{365552D7-AABA-42BC-9E79-49BD634FF244}" type="pres">
      <dgm:prSet presAssocID="{42409CCC-CBBC-4364-8D03-D7FC4B628817}" presName="parTx" presStyleLbl="revTx" presStyleIdx="4" presStyleCnt="5">
        <dgm:presLayoutVars>
          <dgm:chMax val="0"/>
          <dgm:chPref val="0"/>
        </dgm:presLayoutVars>
      </dgm:prSet>
      <dgm:spPr/>
    </dgm:pt>
  </dgm:ptLst>
  <dgm:cxnLst>
    <dgm:cxn modelId="{0839A019-3EAF-489A-8258-DFED4687E6B9}" srcId="{1A05D74E-88F5-4186-B0D7-9AE606701B85}" destId="{C313827E-B1E8-401F-ACD2-B655156928DE}" srcOrd="3" destOrd="0" parTransId="{C075F430-B020-4B7A-8685-D760AA5CC1D3}" sibTransId="{BD01A711-B465-4815-90BD-24DCA6431E13}"/>
    <dgm:cxn modelId="{0976C71F-EB3D-4144-9D2A-B18DD128667F}" type="presOf" srcId="{1A05D74E-88F5-4186-B0D7-9AE606701B85}" destId="{59AA3CCF-A8C3-485C-9FC3-D280ABA58497}" srcOrd="0" destOrd="0" presId="urn:microsoft.com/office/officeart/2018/2/layout/IconVerticalSolidList"/>
    <dgm:cxn modelId="{ECDD4C61-3104-4C5B-A7B2-E79F4F95C687}" srcId="{1A05D74E-88F5-4186-B0D7-9AE606701B85}" destId="{A0915520-3CB9-4C70-951E-475A9BDEF46F}" srcOrd="0" destOrd="0" parTransId="{0AC698F9-8668-4823-8391-4FAE3AFC2A82}" sibTransId="{9016382D-0093-443D-91D4-8C6759CACDA3}"/>
    <dgm:cxn modelId="{3F40E446-8C85-443E-9B51-D2BE19EECFF8}" srcId="{1A05D74E-88F5-4186-B0D7-9AE606701B85}" destId="{8C501252-4F22-43DB-85C3-5F9853F99F6C}" srcOrd="2" destOrd="0" parTransId="{3B5D0A56-B5DC-4670-859E-B5626D96047B}" sibTransId="{EA778BDF-8A39-4CE6-A86D-609656B11DC9}"/>
    <dgm:cxn modelId="{3F834673-4E97-439A-9E00-6CA6EAFCA958}" type="presOf" srcId="{A0915520-3CB9-4C70-951E-475A9BDEF46F}" destId="{76F9EC6C-619C-41DA-AD64-B5F15D1774DC}" srcOrd="0" destOrd="0" presId="urn:microsoft.com/office/officeart/2018/2/layout/IconVerticalSolidList"/>
    <dgm:cxn modelId="{D05AC682-19CD-4901-84BB-7742854A7F92}" type="presOf" srcId="{42409CCC-CBBC-4364-8D03-D7FC4B628817}" destId="{365552D7-AABA-42BC-9E79-49BD634FF244}" srcOrd="0" destOrd="0" presId="urn:microsoft.com/office/officeart/2018/2/layout/IconVerticalSolidList"/>
    <dgm:cxn modelId="{6622AE87-EA80-409E-A85E-3A2F5954C540}" type="presOf" srcId="{8C501252-4F22-43DB-85C3-5F9853F99F6C}" destId="{CD95B378-CCD3-4E2F-94D2-C065022FC2E6}" srcOrd="0" destOrd="0" presId="urn:microsoft.com/office/officeart/2018/2/layout/IconVerticalSolidList"/>
    <dgm:cxn modelId="{AC08FAA0-9634-499B-BE35-2B8F25FB26C2}" srcId="{1A05D74E-88F5-4186-B0D7-9AE606701B85}" destId="{42409CCC-CBBC-4364-8D03-D7FC4B628817}" srcOrd="4" destOrd="0" parTransId="{48A9A22C-D5CA-4E8A-8012-66431FBF665A}" sibTransId="{FC651B3F-0969-4BF2-9229-DE83D221786F}"/>
    <dgm:cxn modelId="{913B84A3-3D31-4CD7-8C34-2A9F359A047C}" type="presOf" srcId="{B50BE2B6-D109-4821-AC31-C81BFCB98130}" destId="{6624D16F-924C-44E9-B18D-12C84D50B70F}" srcOrd="0" destOrd="0" presId="urn:microsoft.com/office/officeart/2018/2/layout/IconVerticalSolidList"/>
    <dgm:cxn modelId="{A2F986BB-17BA-4636-86DE-61101E4436B4}" type="presOf" srcId="{C313827E-B1E8-401F-ACD2-B655156928DE}" destId="{192F821D-5BAA-47F8-BA9B-7305C147BFC4}" srcOrd="0" destOrd="0" presId="urn:microsoft.com/office/officeart/2018/2/layout/IconVerticalSolidList"/>
    <dgm:cxn modelId="{4D3F82CD-264D-47B9-AE7F-EED97D7AF87C}" srcId="{1A05D74E-88F5-4186-B0D7-9AE606701B85}" destId="{B50BE2B6-D109-4821-AC31-C81BFCB98130}" srcOrd="1" destOrd="0" parTransId="{D857BD59-4D73-4EA1-BC10-D9576F8F8568}" sibTransId="{A5FC0600-B9E2-4E74-A599-3716CC9C79CB}"/>
    <dgm:cxn modelId="{AED5BA25-619C-4402-9507-9EDA848BEBAB}" type="presParOf" srcId="{59AA3CCF-A8C3-485C-9FC3-D280ABA58497}" destId="{340A1E59-97AA-4F5F-A62C-8B1D10EDD553}" srcOrd="0" destOrd="0" presId="urn:microsoft.com/office/officeart/2018/2/layout/IconVerticalSolidList"/>
    <dgm:cxn modelId="{EBC1ED8E-088D-4871-A2EC-4FDE8AEAD896}" type="presParOf" srcId="{340A1E59-97AA-4F5F-A62C-8B1D10EDD553}" destId="{9D3DFA71-40C7-4C03-9CB4-6D1F70B1799F}" srcOrd="0" destOrd="0" presId="urn:microsoft.com/office/officeart/2018/2/layout/IconVerticalSolidList"/>
    <dgm:cxn modelId="{E826A533-8642-4D60-B271-34C76603D735}" type="presParOf" srcId="{340A1E59-97AA-4F5F-A62C-8B1D10EDD553}" destId="{5A1296CB-C4B2-4197-ABCA-AC9239593E2B}" srcOrd="1" destOrd="0" presId="urn:microsoft.com/office/officeart/2018/2/layout/IconVerticalSolidList"/>
    <dgm:cxn modelId="{BE1C57D3-F235-48A7-8387-77271200B91E}" type="presParOf" srcId="{340A1E59-97AA-4F5F-A62C-8B1D10EDD553}" destId="{F4EC036C-FDA0-4254-A7B6-A68A23507169}" srcOrd="2" destOrd="0" presId="urn:microsoft.com/office/officeart/2018/2/layout/IconVerticalSolidList"/>
    <dgm:cxn modelId="{FFC07E1B-3ABE-46EE-8573-C74C8D27E5D4}" type="presParOf" srcId="{340A1E59-97AA-4F5F-A62C-8B1D10EDD553}" destId="{76F9EC6C-619C-41DA-AD64-B5F15D1774DC}" srcOrd="3" destOrd="0" presId="urn:microsoft.com/office/officeart/2018/2/layout/IconVerticalSolidList"/>
    <dgm:cxn modelId="{50011904-6630-4460-A129-1E103016D06E}" type="presParOf" srcId="{59AA3CCF-A8C3-485C-9FC3-D280ABA58497}" destId="{F7AB6FBF-9A65-4A1A-BB14-586FA8B9E70A}" srcOrd="1" destOrd="0" presId="urn:microsoft.com/office/officeart/2018/2/layout/IconVerticalSolidList"/>
    <dgm:cxn modelId="{81AABDEC-4DCA-4502-9FC3-32E5FE332E33}" type="presParOf" srcId="{59AA3CCF-A8C3-485C-9FC3-D280ABA58497}" destId="{EB2112CF-644E-4951-A12D-7A5AE5906293}" srcOrd="2" destOrd="0" presId="urn:microsoft.com/office/officeart/2018/2/layout/IconVerticalSolidList"/>
    <dgm:cxn modelId="{F89C34E0-FF51-438A-BDBA-D2317CFF73D3}" type="presParOf" srcId="{EB2112CF-644E-4951-A12D-7A5AE5906293}" destId="{4CB50B28-A940-4F31-8948-EA193FBCBB9D}" srcOrd="0" destOrd="0" presId="urn:microsoft.com/office/officeart/2018/2/layout/IconVerticalSolidList"/>
    <dgm:cxn modelId="{0F2830C3-1378-4CFF-8F61-39FFF682D89F}" type="presParOf" srcId="{EB2112CF-644E-4951-A12D-7A5AE5906293}" destId="{0CF3246A-DFBC-43B7-8811-9EE9512D2F86}" srcOrd="1" destOrd="0" presId="urn:microsoft.com/office/officeart/2018/2/layout/IconVerticalSolidList"/>
    <dgm:cxn modelId="{AA080A8E-9704-409C-ACA9-85ACE5A33581}" type="presParOf" srcId="{EB2112CF-644E-4951-A12D-7A5AE5906293}" destId="{5BBB0396-FE53-40CE-8C3F-9F4FAFFEF3E5}" srcOrd="2" destOrd="0" presId="urn:microsoft.com/office/officeart/2018/2/layout/IconVerticalSolidList"/>
    <dgm:cxn modelId="{12E79A2F-CAC8-4377-AF3D-C009485CA9B6}" type="presParOf" srcId="{EB2112CF-644E-4951-A12D-7A5AE5906293}" destId="{6624D16F-924C-44E9-B18D-12C84D50B70F}" srcOrd="3" destOrd="0" presId="urn:microsoft.com/office/officeart/2018/2/layout/IconVerticalSolidList"/>
    <dgm:cxn modelId="{C7F3BF88-219D-4780-BF5C-E545BEBEBA07}" type="presParOf" srcId="{59AA3CCF-A8C3-485C-9FC3-D280ABA58497}" destId="{049C2BAF-B0B1-436A-8BC9-9986FD185C5E}" srcOrd="3" destOrd="0" presId="urn:microsoft.com/office/officeart/2018/2/layout/IconVerticalSolidList"/>
    <dgm:cxn modelId="{6FC55C72-BF16-40E8-BE10-BD03E80CD58D}" type="presParOf" srcId="{59AA3CCF-A8C3-485C-9FC3-D280ABA58497}" destId="{8868ACC6-EFB8-4A7A-8E5D-1FDE54307395}" srcOrd="4" destOrd="0" presId="urn:microsoft.com/office/officeart/2018/2/layout/IconVerticalSolidList"/>
    <dgm:cxn modelId="{825697A3-FC0D-4330-A145-786B8465646C}" type="presParOf" srcId="{8868ACC6-EFB8-4A7A-8E5D-1FDE54307395}" destId="{9FBC5713-2841-48BC-98B5-21817334E8D0}" srcOrd="0" destOrd="0" presId="urn:microsoft.com/office/officeart/2018/2/layout/IconVerticalSolidList"/>
    <dgm:cxn modelId="{B3079632-8536-40F0-A70E-189D09517452}" type="presParOf" srcId="{8868ACC6-EFB8-4A7A-8E5D-1FDE54307395}" destId="{282F943D-C767-4BA3-8F29-09596E6C5FFC}" srcOrd="1" destOrd="0" presId="urn:microsoft.com/office/officeart/2018/2/layout/IconVerticalSolidList"/>
    <dgm:cxn modelId="{00047BD5-5D18-4909-B71A-8FC831F0924C}" type="presParOf" srcId="{8868ACC6-EFB8-4A7A-8E5D-1FDE54307395}" destId="{7DCAF4CA-AEB9-4439-A23F-E7804A3D3F44}" srcOrd="2" destOrd="0" presId="urn:microsoft.com/office/officeart/2018/2/layout/IconVerticalSolidList"/>
    <dgm:cxn modelId="{84275E60-5541-471C-B99C-07845AA0A402}" type="presParOf" srcId="{8868ACC6-EFB8-4A7A-8E5D-1FDE54307395}" destId="{CD95B378-CCD3-4E2F-94D2-C065022FC2E6}" srcOrd="3" destOrd="0" presId="urn:microsoft.com/office/officeart/2018/2/layout/IconVerticalSolidList"/>
    <dgm:cxn modelId="{07B824A6-1B2E-4ECF-9C62-10029C5D2970}" type="presParOf" srcId="{59AA3CCF-A8C3-485C-9FC3-D280ABA58497}" destId="{0F78BDC1-4EA2-491E-A431-96E84FD4137F}" srcOrd="5" destOrd="0" presId="urn:microsoft.com/office/officeart/2018/2/layout/IconVerticalSolidList"/>
    <dgm:cxn modelId="{B67E356D-FC94-4E69-B32A-70DE23124ADB}" type="presParOf" srcId="{59AA3CCF-A8C3-485C-9FC3-D280ABA58497}" destId="{2E4DCAC5-44DD-4187-95C8-1B61A25FD930}" srcOrd="6" destOrd="0" presId="urn:microsoft.com/office/officeart/2018/2/layout/IconVerticalSolidList"/>
    <dgm:cxn modelId="{B0AF8D74-BD57-491E-8AA7-ADEC00357AEA}" type="presParOf" srcId="{2E4DCAC5-44DD-4187-95C8-1B61A25FD930}" destId="{471E7593-3D9B-4F4E-87D5-D915A9E4B79C}" srcOrd="0" destOrd="0" presId="urn:microsoft.com/office/officeart/2018/2/layout/IconVerticalSolidList"/>
    <dgm:cxn modelId="{412DA35B-218D-4396-9C85-8050AF766D6A}" type="presParOf" srcId="{2E4DCAC5-44DD-4187-95C8-1B61A25FD930}" destId="{D57303DD-66DF-4066-A71B-0B5E02F2D3FB}" srcOrd="1" destOrd="0" presId="urn:microsoft.com/office/officeart/2018/2/layout/IconVerticalSolidList"/>
    <dgm:cxn modelId="{5651640A-C964-492D-B883-D6C634AF82CF}" type="presParOf" srcId="{2E4DCAC5-44DD-4187-95C8-1B61A25FD930}" destId="{AF333B7A-ADD7-41D8-AC3C-602E5A06BB3B}" srcOrd="2" destOrd="0" presId="urn:microsoft.com/office/officeart/2018/2/layout/IconVerticalSolidList"/>
    <dgm:cxn modelId="{F0E8EFA6-40B4-4C9F-A1E8-64FEC897371D}" type="presParOf" srcId="{2E4DCAC5-44DD-4187-95C8-1B61A25FD930}" destId="{192F821D-5BAA-47F8-BA9B-7305C147BFC4}" srcOrd="3" destOrd="0" presId="urn:microsoft.com/office/officeart/2018/2/layout/IconVerticalSolidList"/>
    <dgm:cxn modelId="{DFBD30E9-1C07-46E0-87FE-A509C7219086}" type="presParOf" srcId="{59AA3CCF-A8C3-485C-9FC3-D280ABA58497}" destId="{D979CFD0-F3CE-4971-AEA1-4E679CEAA4B7}" srcOrd="7" destOrd="0" presId="urn:microsoft.com/office/officeart/2018/2/layout/IconVerticalSolidList"/>
    <dgm:cxn modelId="{9C3012EB-DEC0-419B-9E2B-215D900E80FD}" type="presParOf" srcId="{59AA3CCF-A8C3-485C-9FC3-D280ABA58497}" destId="{3CDA0D1B-6F37-4C10-A34C-0C7E14BCA605}" srcOrd="8" destOrd="0" presId="urn:microsoft.com/office/officeart/2018/2/layout/IconVerticalSolidList"/>
    <dgm:cxn modelId="{AB0EF786-AE7F-447A-9429-7908D45A8E56}" type="presParOf" srcId="{3CDA0D1B-6F37-4C10-A34C-0C7E14BCA605}" destId="{ED8E2996-55C1-4EFE-84DA-CB032A3051C2}" srcOrd="0" destOrd="0" presId="urn:microsoft.com/office/officeart/2018/2/layout/IconVerticalSolidList"/>
    <dgm:cxn modelId="{E15FEDD6-50F4-43D5-86D6-0584C10D376F}" type="presParOf" srcId="{3CDA0D1B-6F37-4C10-A34C-0C7E14BCA605}" destId="{AF044E61-C844-49E3-8A5D-823540F6EA31}" srcOrd="1" destOrd="0" presId="urn:microsoft.com/office/officeart/2018/2/layout/IconVerticalSolidList"/>
    <dgm:cxn modelId="{3D36DCCC-6179-4099-AD20-98D5E57F4C5A}" type="presParOf" srcId="{3CDA0D1B-6F37-4C10-A34C-0C7E14BCA605}" destId="{962360C7-0601-4390-AFD4-0B6197015CE1}" srcOrd="2" destOrd="0" presId="urn:microsoft.com/office/officeart/2018/2/layout/IconVerticalSolidList"/>
    <dgm:cxn modelId="{044D2200-59D3-4984-A6CA-9D6C073EBF10}" type="presParOf" srcId="{3CDA0D1B-6F37-4C10-A34C-0C7E14BCA605}" destId="{365552D7-AABA-42BC-9E79-49BD634FF24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B5593A-B8F5-4E00-8E0D-4A9CBF15EFF5}">
      <dsp:nvSpPr>
        <dsp:cNvPr id="0" name=""/>
        <dsp:cNvSpPr/>
      </dsp:nvSpPr>
      <dsp:spPr>
        <a:xfrm>
          <a:off x="0" y="1897"/>
          <a:ext cx="4872038"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68F993-DECF-4208-8758-47C87334B7E0}">
      <dsp:nvSpPr>
        <dsp:cNvPr id="0" name=""/>
        <dsp:cNvSpPr/>
      </dsp:nvSpPr>
      <dsp:spPr>
        <a:xfrm>
          <a:off x="290922" y="218286"/>
          <a:ext cx="528950" cy="528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6DE4B3A-ED39-4D02-AF5D-F067B2FD7323}">
      <dsp:nvSpPr>
        <dsp:cNvPr id="0" name=""/>
        <dsp:cNvSpPr/>
      </dsp:nvSpPr>
      <dsp:spPr>
        <a:xfrm>
          <a:off x="1110795" y="1897"/>
          <a:ext cx="3761242"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0" i="0" kern="1200"/>
            <a:t>Staff expertise vs Staff consistency</a:t>
          </a:r>
          <a:endParaRPr lang="en-US" sz="2200" kern="1200"/>
        </a:p>
      </dsp:txBody>
      <dsp:txXfrm>
        <a:off x="1110795" y="1897"/>
        <a:ext cx="3761242" cy="961727"/>
      </dsp:txXfrm>
    </dsp:sp>
    <dsp:sp modelId="{A275DC6F-4A62-4AB6-86FA-BE4F2BF0DEC4}">
      <dsp:nvSpPr>
        <dsp:cNvPr id="0" name=""/>
        <dsp:cNvSpPr/>
      </dsp:nvSpPr>
      <dsp:spPr>
        <a:xfrm>
          <a:off x="0" y="1204056"/>
          <a:ext cx="4872038"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12E079-15A6-4C96-B452-3CD351149C01}">
      <dsp:nvSpPr>
        <dsp:cNvPr id="0" name=""/>
        <dsp:cNvSpPr/>
      </dsp:nvSpPr>
      <dsp:spPr>
        <a:xfrm>
          <a:off x="290922" y="1420445"/>
          <a:ext cx="528950" cy="528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24B16B2-17AC-475F-A550-87189B70DA8D}">
      <dsp:nvSpPr>
        <dsp:cNvPr id="0" name=""/>
        <dsp:cNvSpPr/>
      </dsp:nvSpPr>
      <dsp:spPr>
        <a:xfrm>
          <a:off x="1110795" y="1204056"/>
          <a:ext cx="3761242"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0" i="0" kern="1200"/>
            <a:t>How integrated</a:t>
          </a:r>
          <a:endParaRPr lang="en-US" sz="2200" kern="1200"/>
        </a:p>
      </dsp:txBody>
      <dsp:txXfrm>
        <a:off x="1110795" y="1204056"/>
        <a:ext cx="3761242" cy="961727"/>
      </dsp:txXfrm>
    </dsp:sp>
    <dsp:sp modelId="{0C314F1E-35BF-4F1A-9CEF-CCDE2D2DB087}">
      <dsp:nvSpPr>
        <dsp:cNvPr id="0" name=""/>
        <dsp:cNvSpPr/>
      </dsp:nvSpPr>
      <dsp:spPr>
        <a:xfrm>
          <a:off x="0" y="2406215"/>
          <a:ext cx="4872038"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AB201-065B-40C8-8FDB-3073A33A005D}">
      <dsp:nvSpPr>
        <dsp:cNvPr id="0" name=""/>
        <dsp:cNvSpPr/>
      </dsp:nvSpPr>
      <dsp:spPr>
        <a:xfrm>
          <a:off x="290922" y="2622604"/>
          <a:ext cx="528950" cy="528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21FBA7-53D0-466E-8E44-3E93E4BF58CD}">
      <dsp:nvSpPr>
        <dsp:cNvPr id="0" name=""/>
        <dsp:cNvSpPr/>
      </dsp:nvSpPr>
      <dsp:spPr>
        <a:xfrm>
          <a:off x="1110795" y="2406215"/>
          <a:ext cx="3761242"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0" i="0" kern="1200"/>
            <a:t>How far do we go from what we know?</a:t>
          </a:r>
          <a:endParaRPr lang="en-US" sz="2200" kern="1200"/>
        </a:p>
      </dsp:txBody>
      <dsp:txXfrm>
        <a:off x="1110795" y="2406215"/>
        <a:ext cx="3761242" cy="961727"/>
      </dsp:txXfrm>
    </dsp:sp>
    <dsp:sp modelId="{F15AAD92-640C-4056-A6B6-C5328193B799}">
      <dsp:nvSpPr>
        <dsp:cNvPr id="0" name=""/>
        <dsp:cNvSpPr/>
      </dsp:nvSpPr>
      <dsp:spPr>
        <a:xfrm>
          <a:off x="0" y="3608375"/>
          <a:ext cx="4872038"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4EE7BA-7EAA-4693-A06E-28CE98028B90}">
      <dsp:nvSpPr>
        <dsp:cNvPr id="0" name=""/>
        <dsp:cNvSpPr/>
      </dsp:nvSpPr>
      <dsp:spPr>
        <a:xfrm>
          <a:off x="290922" y="3824763"/>
          <a:ext cx="528950" cy="528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D38303E-3C66-4B8C-9863-3172206E6254}">
      <dsp:nvSpPr>
        <dsp:cNvPr id="0" name=""/>
        <dsp:cNvSpPr/>
      </dsp:nvSpPr>
      <dsp:spPr>
        <a:xfrm>
          <a:off x="1110795" y="3608375"/>
          <a:ext cx="3761242"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0" i="0" kern="1200"/>
            <a:t>'Theme days'</a:t>
          </a:r>
          <a:endParaRPr lang="en-US" sz="2200" kern="1200"/>
        </a:p>
      </dsp:txBody>
      <dsp:txXfrm>
        <a:off x="1110795" y="3608375"/>
        <a:ext cx="3761242" cy="961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DFA71-40C7-4C03-9CB4-6D1F70B1799F}">
      <dsp:nvSpPr>
        <dsp:cNvPr id="0" name=""/>
        <dsp:cNvSpPr/>
      </dsp:nvSpPr>
      <dsp:spPr>
        <a:xfrm>
          <a:off x="0" y="3571"/>
          <a:ext cx="4872038"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1296CB-C4B2-4197-ABCA-AC9239593E2B}">
      <dsp:nvSpPr>
        <dsp:cNvPr id="0" name=""/>
        <dsp:cNvSpPr/>
      </dsp:nvSpPr>
      <dsp:spPr>
        <a:xfrm>
          <a:off x="230144" y="174753"/>
          <a:ext cx="418445" cy="4184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6F9EC6C-619C-41DA-AD64-B5F15D1774DC}">
      <dsp:nvSpPr>
        <dsp:cNvPr id="0" name=""/>
        <dsp:cNvSpPr/>
      </dsp:nvSpPr>
      <dsp:spPr>
        <a:xfrm>
          <a:off x="878734" y="3571"/>
          <a:ext cx="3993303"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666750">
            <a:lnSpc>
              <a:spcPct val="90000"/>
            </a:lnSpc>
            <a:spcBef>
              <a:spcPct val="0"/>
            </a:spcBef>
            <a:spcAft>
              <a:spcPct val="35000"/>
            </a:spcAft>
            <a:buNone/>
          </a:pPr>
          <a:r>
            <a:rPr lang="en-GB" sz="1500" kern="1200"/>
            <a:t>Who chooses?</a:t>
          </a:r>
          <a:endParaRPr lang="en-US" sz="1500" kern="1200"/>
        </a:p>
      </dsp:txBody>
      <dsp:txXfrm>
        <a:off x="878734" y="3571"/>
        <a:ext cx="3993303" cy="760809"/>
      </dsp:txXfrm>
    </dsp:sp>
    <dsp:sp modelId="{4CB50B28-A940-4F31-8948-EA193FBCBB9D}">
      <dsp:nvSpPr>
        <dsp:cNvPr id="0" name=""/>
        <dsp:cNvSpPr/>
      </dsp:nvSpPr>
      <dsp:spPr>
        <a:xfrm>
          <a:off x="0" y="954583"/>
          <a:ext cx="4872038"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F3246A-DFBC-43B7-8811-9EE9512D2F86}">
      <dsp:nvSpPr>
        <dsp:cNvPr id="0" name=""/>
        <dsp:cNvSpPr/>
      </dsp:nvSpPr>
      <dsp:spPr>
        <a:xfrm>
          <a:off x="230144" y="1125765"/>
          <a:ext cx="418445" cy="4184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24D16F-924C-44E9-B18D-12C84D50B70F}">
      <dsp:nvSpPr>
        <dsp:cNvPr id="0" name=""/>
        <dsp:cNvSpPr/>
      </dsp:nvSpPr>
      <dsp:spPr>
        <a:xfrm>
          <a:off x="878734" y="954583"/>
          <a:ext cx="3993303"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666750">
            <a:lnSpc>
              <a:spcPct val="90000"/>
            </a:lnSpc>
            <a:spcBef>
              <a:spcPct val="0"/>
            </a:spcBef>
            <a:spcAft>
              <a:spcPct val="35000"/>
            </a:spcAft>
            <a:buNone/>
          </a:pPr>
          <a:r>
            <a:rPr lang="en-GB" sz="1500" kern="1200"/>
            <a:t>Are teachers curriculum designers?</a:t>
          </a:r>
          <a:endParaRPr lang="en-US" sz="1500" kern="1200"/>
        </a:p>
      </dsp:txBody>
      <dsp:txXfrm>
        <a:off x="878734" y="954583"/>
        <a:ext cx="3993303" cy="760809"/>
      </dsp:txXfrm>
    </dsp:sp>
    <dsp:sp modelId="{9FBC5713-2841-48BC-98B5-21817334E8D0}">
      <dsp:nvSpPr>
        <dsp:cNvPr id="0" name=""/>
        <dsp:cNvSpPr/>
      </dsp:nvSpPr>
      <dsp:spPr>
        <a:xfrm>
          <a:off x="0" y="1905595"/>
          <a:ext cx="4872038"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2F943D-C767-4BA3-8F29-09596E6C5FFC}">
      <dsp:nvSpPr>
        <dsp:cNvPr id="0" name=""/>
        <dsp:cNvSpPr/>
      </dsp:nvSpPr>
      <dsp:spPr>
        <a:xfrm>
          <a:off x="230144" y="2076777"/>
          <a:ext cx="418445" cy="4184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D95B378-CCD3-4E2F-94D2-C065022FC2E6}">
      <dsp:nvSpPr>
        <dsp:cNvPr id="0" name=""/>
        <dsp:cNvSpPr/>
      </dsp:nvSpPr>
      <dsp:spPr>
        <a:xfrm>
          <a:off x="878734" y="1905595"/>
          <a:ext cx="3993303"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666750">
            <a:lnSpc>
              <a:spcPct val="90000"/>
            </a:lnSpc>
            <a:spcBef>
              <a:spcPct val="0"/>
            </a:spcBef>
            <a:spcAft>
              <a:spcPct val="35000"/>
            </a:spcAft>
            <a:buNone/>
          </a:pPr>
          <a:r>
            <a:rPr lang="en-GB" sz="1500" kern="1200"/>
            <a:t>In the absence of anything new, people will do what they've always done</a:t>
          </a:r>
          <a:endParaRPr lang="en-US" sz="1500" kern="1200"/>
        </a:p>
      </dsp:txBody>
      <dsp:txXfrm>
        <a:off x="878734" y="1905595"/>
        <a:ext cx="3993303" cy="760809"/>
      </dsp:txXfrm>
    </dsp:sp>
    <dsp:sp modelId="{471E7593-3D9B-4F4E-87D5-D915A9E4B79C}">
      <dsp:nvSpPr>
        <dsp:cNvPr id="0" name=""/>
        <dsp:cNvSpPr/>
      </dsp:nvSpPr>
      <dsp:spPr>
        <a:xfrm>
          <a:off x="0" y="2856607"/>
          <a:ext cx="4872038"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7303DD-66DF-4066-A71B-0B5E02F2D3FB}">
      <dsp:nvSpPr>
        <dsp:cNvPr id="0" name=""/>
        <dsp:cNvSpPr/>
      </dsp:nvSpPr>
      <dsp:spPr>
        <a:xfrm>
          <a:off x="230144" y="3027789"/>
          <a:ext cx="418445" cy="4184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2F821D-5BAA-47F8-BA9B-7305C147BFC4}">
      <dsp:nvSpPr>
        <dsp:cNvPr id="0" name=""/>
        <dsp:cNvSpPr/>
      </dsp:nvSpPr>
      <dsp:spPr>
        <a:xfrm>
          <a:off x="878734" y="2856607"/>
          <a:ext cx="3993303"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666750">
            <a:lnSpc>
              <a:spcPct val="90000"/>
            </a:lnSpc>
            <a:spcBef>
              <a:spcPct val="0"/>
            </a:spcBef>
            <a:spcAft>
              <a:spcPct val="35000"/>
            </a:spcAft>
            <a:buNone/>
          </a:pPr>
          <a:r>
            <a:rPr lang="en-GB" sz="1500" kern="1200"/>
            <a:t>How do we support a more horizontal approach to development?</a:t>
          </a:r>
          <a:endParaRPr lang="en-US" sz="1500" kern="1200"/>
        </a:p>
      </dsp:txBody>
      <dsp:txXfrm>
        <a:off x="878734" y="2856607"/>
        <a:ext cx="3993303" cy="760809"/>
      </dsp:txXfrm>
    </dsp:sp>
    <dsp:sp modelId="{ED8E2996-55C1-4EFE-84DA-CB032A3051C2}">
      <dsp:nvSpPr>
        <dsp:cNvPr id="0" name=""/>
        <dsp:cNvSpPr/>
      </dsp:nvSpPr>
      <dsp:spPr>
        <a:xfrm>
          <a:off x="0" y="3807618"/>
          <a:ext cx="4872038"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044E61-C844-49E3-8A5D-823540F6EA31}">
      <dsp:nvSpPr>
        <dsp:cNvPr id="0" name=""/>
        <dsp:cNvSpPr/>
      </dsp:nvSpPr>
      <dsp:spPr>
        <a:xfrm>
          <a:off x="230144" y="3978800"/>
          <a:ext cx="418445" cy="4184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5552D7-AABA-42BC-9E79-49BD634FF244}">
      <dsp:nvSpPr>
        <dsp:cNvPr id="0" name=""/>
        <dsp:cNvSpPr/>
      </dsp:nvSpPr>
      <dsp:spPr>
        <a:xfrm>
          <a:off x="878734" y="3807618"/>
          <a:ext cx="3993303"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666750">
            <a:lnSpc>
              <a:spcPct val="90000"/>
            </a:lnSpc>
            <a:spcBef>
              <a:spcPct val="0"/>
            </a:spcBef>
            <a:spcAft>
              <a:spcPct val="35000"/>
            </a:spcAft>
            <a:buNone/>
          </a:pPr>
          <a:r>
            <a:rPr lang="en-GB" sz="1500" kern="1200"/>
            <a:t>How do we avoid the waste of resources of 1500+ different curricular?</a:t>
          </a:r>
          <a:endParaRPr lang="en-US" sz="1500" kern="1200"/>
        </a:p>
      </dsp:txBody>
      <dsp:txXfrm>
        <a:off x="878734" y="3807618"/>
        <a:ext cx="3993303" cy="76080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9/27/2023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Fragmented</a:t>
            </a:r>
            <a:r>
              <a:rPr lang="en-GB" dirty="0"/>
              <a:t> – no joint planning or link making between subjects</a:t>
            </a:r>
          </a:p>
          <a:p>
            <a:br>
              <a:rPr lang="en-GB" b="1" i="1" dirty="0"/>
            </a:br>
            <a:r>
              <a:rPr lang="en-GB" b="1" i="1" dirty="0"/>
              <a:t>Sequenced</a:t>
            </a:r>
            <a:r>
              <a:rPr lang="en-GB" i="1" dirty="0"/>
              <a:t> </a:t>
            </a:r>
            <a:r>
              <a:rPr lang="en-GB" dirty="0"/>
              <a:t>– arranging teaching so that related topics are taught concurrently within different subjects (e.g. allowing the study of the First World War in History to coincide with the study of war poetry in English).</a:t>
            </a:r>
          </a:p>
          <a:p>
            <a:r>
              <a:rPr lang="en-GB" b="1" i="1" dirty="0"/>
              <a:t>Shared</a:t>
            </a:r>
            <a:r>
              <a:rPr lang="en-GB" i="1" dirty="0"/>
              <a:t> </a:t>
            </a:r>
            <a:r>
              <a:rPr lang="en-GB" dirty="0"/>
              <a:t>– joint planning of related disciplines (e.g. identifying commonalities between Science and Geography).</a:t>
            </a:r>
          </a:p>
          <a:p>
            <a:r>
              <a:rPr lang="en-GB" b="1" i="1" dirty="0"/>
              <a:t>Webbed</a:t>
            </a:r>
            <a:r>
              <a:rPr lang="en-GB" i="1" dirty="0"/>
              <a:t> </a:t>
            </a:r>
            <a:r>
              <a:rPr lang="en-GB" dirty="0"/>
              <a:t>– the use of thematic approaches to bring content from different disciplines together (e.g. an Africa week when all curriculum areas focus on this single theme).</a:t>
            </a:r>
          </a:p>
          <a:p>
            <a:r>
              <a:rPr lang="en-GB" b="1" i="1" dirty="0"/>
              <a:t>Threaded</a:t>
            </a:r>
            <a:r>
              <a:rPr lang="en-GB" i="1" dirty="0"/>
              <a:t> </a:t>
            </a:r>
            <a:r>
              <a:rPr lang="en-GB" dirty="0"/>
              <a:t>– a cross-curricular approach where big ideas (e.g. citizenship, thinking skills) are coherently planned across the curriculum.</a:t>
            </a:r>
          </a:p>
          <a:p>
            <a:r>
              <a:rPr lang="en-GB" b="1" i="1" dirty="0"/>
              <a:t>Integrated</a:t>
            </a:r>
            <a:r>
              <a:rPr lang="en-GB" dirty="0"/>
              <a:t> – largely an interdisciplinary organisational approach, which breaks down traditional subject boundaries – either partially (e.g. hybrid subjects) or fully (e.g. the US middle school approach)</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485299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514250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135557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57841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58675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5890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69420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13601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84987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629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31527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6724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651271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17649"/>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454530" y="3765449"/>
            <a:ext cx="5449871"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
        <p:nvSpPr>
          <p:cNvPr id="9" name="TextBox 8"/>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
        <p:nvSpPr>
          <p:cNvPr id="13" name="TextBox 12"/>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908115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21906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501388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420326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202847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759969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072867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9/27/2023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979418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9/27/2023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2.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image" Target="../media/image5.jpg"/><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2.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C958B5D-2B71-F94E-8A2A-2F1F5E391DA3}" type="datetimeFigureOut">
              <a:rPr lang="en-US" smtClean="0"/>
              <a:t>9/27/2023</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6A8CBF47-CD5C-4D4C-8BC8-D49EA6405D47}" type="slidenum">
              <a:rPr lang="en-US" smtClean="0"/>
              <a:t>‹#›</a:t>
            </a:fld>
            <a:endParaRPr lang="en-US"/>
          </a:p>
        </p:txBody>
      </p:sp>
      <p:pic>
        <p:nvPicPr>
          <p:cNvPr id="13" name="Picture 12"/>
          <p:cNvPicPr>
            <a:picLocks noChangeAspect="1"/>
          </p:cNvPicPr>
          <p:nvPr userDrawn="1"/>
        </p:nvPicPr>
        <p:blipFill rotWithShape="1">
          <a:blip r:embed="rId22">
            <a:extLst>
              <a:ext uri="{28A0092B-C50C-407E-A947-70E740481C1C}">
                <a14:useLocalDpi xmlns:a14="http://schemas.microsoft.com/office/drawing/2010/main" val="0"/>
              </a:ext>
            </a:extLst>
          </a:blip>
          <a:srcRect t="82438"/>
          <a:stretch/>
        </p:blipFill>
        <p:spPr>
          <a:xfrm>
            <a:off x="0" y="5638799"/>
            <a:ext cx="9144000" cy="1196431"/>
          </a:xfrm>
          <a:prstGeom prst="rect">
            <a:avLst/>
          </a:prstGeom>
        </p:spPr>
      </p:pic>
    </p:spTree>
    <p:extLst>
      <p:ext uri="{BB962C8B-B14F-4D97-AF65-F5344CB8AC3E}">
        <p14:creationId xmlns:p14="http://schemas.microsoft.com/office/powerpoint/2010/main" val="1682920531"/>
      </p:ext>
    </p:extLst>
  </p:cSld>
  <p:clrMap bg1="dk1" tx1="lt1" bg2="dk2" tx2="lt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 id="2147483884" r:id="rId12"/>
    <p:sldLayoutId id="2147483885" r:id="rId13"/>
    <p:sldLayoutId id="2147483886" r:id="rId14"/>
    <p:sldLayoutId id="2147483887" r:id="rId15"/>
    <p:sldLayoutId id="2147483888" r:id="rId16"/>
    <p:sldLayoutId id="2147483889" r:id="rId17"/>
    <p:sldLayoutId id="2147483890" r:id="rId18"/>
    <p:sldLayoutId id="2147483891" r:id="rId19"/>
    <p:sldLayoutId id="2147483663" r:id="rId20"/>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9/27/2023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892"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hwb.gov.wales/curriculum-for-wales/humanities/"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s://hwb.gov.wales/curriculum-for-wales/humanities/"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hwb.gov.wales/curriculum-for-wales/designing-your-curriculum/" TargetMode="External"/><Relationship Id="rId2" Type="http://schemas.openxmlformats.org/officeDocument/2006/relationships/hyperlink" Target="https://mrpriestley.wordpress.com/2019/02/13/inter-disciplinary-curriculum-why-is-it-so-difficult-to-develop-part-two/" TargetMode="External"/><Relationship Id="rId1" Type="http://schemas.openxmlformats.org/officeDocument/2006/relationships/slideLayout" Target="../slideLayouts/slideLayout4.xml"/><Relationship Id="rId6" Type="http://schemas.openxmlformats.org/officeDocument/2006/relationships/hyperlink" Target="https://hwb.gov.wales/curriculum-for-wales/introduction/" TargetMode="External"/><Relationship Id="rId5" Type="http://schemas.openxmlformats.org/officeDocument/2006/relationships/hyperlink" Target="https://mrpriestley.wordpress.com/2019/01/04/curriculum-concepts-and-approaches/" TargetMode="External"/><Relationship Id="rId4" Type="http://schemas.openxmlformats.org/officeDocument/2006/relationships/hyperlink" Target="https://hwb.gov.wales/curriculum-for-wales/humanities/"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lumbus, Ind.: A Midwestern Mecca Of Architecture | NCPR News"/>
          <p:cNvPicPr>
            <a:picLocks noChangeAspect="1" noChangeArrowheads="1"/>
          </p:cNvPicPr>
          <p:nvPr/>
        </p:nvPicPr>
        <p:blipFill rotWithShape="1">
          <a:blip r:embed="rId2">
            <a:extLst>
              <a:ext uri="{28A0092B-C50C-407E-A947-70E740481C1C}">
                <a14:useLocalDpi xmlns:a14="http://schemas.microsoft.com/office/drawing/2010/main" val="0"/>
              </a:ext>
            </a:extLst>
          </a:blip>
          <a:srcRect b="17513"/>
          <a:stretch/>
        </p:blipFill>
        <p:spPr bwMode="auto">
          <a:xfrm>
            <a:off x="0" y="-1"/>
            <a:ext cx="9144000" cy="5652053"/>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le 4"/>
          <p:cNvSpPr/>
          <p:nvPr/>
        </p:nvSpPr>
        <p:spPr>
          <a:xfrm>
            <a:off x="192157" y="4028661"/>
            <a:ext cx="8759686" cy="1511658"/>
          </a:xfrm>
          <a:prstGeom prst="roundRect">
            <a:avLst/>
          </a:prstGeom>
          <a:solidFill>
            <a:srgbClr val="5B9BD5">
              <a:alpha val="78039"/>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410818" y="4093769"/>
            <a:ext cx="8395252" cy="1446550"/>
          </a:xfrm>
          <a:prstGeom prst="rect">
            <a:avLst/>
          </a:prstGeom>
        </p:spPr>
        <p:txBody>
          <a:bodyPr wrap="square">
            <a:spAutoFit/>
          </a:bodyPr>
          <a:lstStyle/>
          <a:p>
            <a:r>
              <a:rPr lang="en-GB" sz="3200" dirty="0">
                <a:solidFill>
                  <a:schemeClr val="bg1"/>
                </a:solidFill>
                <a:latin typeface="Arial" panose="020B0604020202020204" pitchFamily="34" charset="0"/>
              </a:rPr>
              <a:t>“The calling of the humanities is to make us truly human in the best sense of the word.”</a:t>
            </a:r>
          </a:p>
          <a:p>
            <a:pPr algn="r"/>
            <a:r>
              <a:rPr lang="en-GB" sz="2400" b="1" dirty="0">
                <a:solidFill>
                  <a:schemeClr val="bg1"/>
                </a:solidFill>
                <a:latin typeface="Arial" panose="020B0604020202020204" pitchFamily="34" charset="0"/>
              </a:rPr>
              <a:t>J. Irwin Miller</a:t>
            </a:r>
            <a:endParaRPr lang="en-GB" sz="2400" b="1" i="0" dirty="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665489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hwb.gov.wales/api/storage/e56d2130-fc8a-4fc9-8d55-0344ff5eb4d8/humaniti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27583" y="1049081"/>
            <a:ext cx="5338251" cy="373495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786073" y="4828835"/>
            <a:ext cx="2672526" cy="646331"/>
          </a:xfrm>
          <a:prstGeom prst="rect">
            <a:avLst/>
          </a:prstGeom>
          <a:noFill/>
        </p:spPr>
        <p:txBody>
          <a:bodyPr wrap="none" rtlCol="0">
            <a:spAutoFit/>
          </a:bodyPr>
          <a:lstStyle/>
          <a:p>
            <a:r>
              <a:rPr lang="en-GB" sz="3600" b="1" dirty="0">
                <a:latin typeface="Arial" panose="020B0604020202020204" pitchFamily="34" charset="0"/>
                <a:cs typeface="Arial" panose="020B0604020202020204" pitchFamily="34" charset="0"/>
              </a:rPr>
              <a:t>Humanities</a:t>
            </a:r>
          </a:p>
        </p:txBody>
      </p:sp>
      <p:sp>
        <p:nvSpPr>
          <p:cNvPr id="3" name="Rectangle 2"/>
          <p:cNvSpPr/>
          <p:nvPr/>
        </p:nvSpPr>
        <p:spPr>
          <a:xfrm>
            <a:off x="1934818" y="402750"/>
            <a:ext cx="3100208" cy="646331"/>
          </a:xfrm>
          <a:prstGeom prst="rect">
            <a:avLst/>
          </a:prstGeom>
        </p:spPr>
        <p:txBody>
          <a:bodyPr wrap="none">
            <a:spAutoFit/>
          </a:bodyPr>
          <a:lstStyle/>
          <a:p>
            <a:pPr fontAlgn="base"/>
            <a:r>
              <a:rPr lang="en-GB" sz="3600" b="1" dirty="0">
                <a:latin typeface="Arial" panose="020B0604020202020204" pitchFamily="34" charset="0"/>
              </a:rPr>
              <a:t>Y </a:t>
            </a:r>
            <a:r>
              <a:rPr lang="en-GB" sz="3600" b="1" dirty="0" err="1">
                <a:latin typeface="Arial" panose="020B0604020202020204" pitchFamily="34" charset="0"/>
              </a:rPr>
              <a:t>Dyniaethau</a:t>
            </a:r>
            <a:endParaRPr lang="en-GB" sz="3600" b="1" i="0" dirty="0">
              <a:effectLst/>
              <a:latin typeface="Arial" panose="020B0604020202020204" pitchFamily="34" charset="0"/>
            </a:endParaRPr>
          </a:p>
        </p:txBody>
      </p:sp>
    </p:spTree>
    <p:extLst>
      <p:ext uri="{BB962C8B-B14F-4D97-AF65-F5344CB8AC3E}">
        <p14:creationId xmlns:p14="http://schemas.microsoft.com/office/powerpoint/2010/main" val="3911994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73984" y="1356536"/>
            <a:ext cx="7814641" cy="3876209"/>
          </a:xfrm>
        </p:spPr>
        <p:txBody>
          <a:bodyPr vert="horz" lIns="91440" tIns="45720" rIns="91440" bIns="45720" rtlCol="0" anchor="t">
            <a:normAutofit/>
          </a:bodyPr>
          <a:lstStyle/>
          <a:p>
            <a:pPr marL="0" indent="0">
              <a:buNone/>
            </a:pPr>
            <a:r>
              <a:rPr lang="en-GB" sz="2400" dirty="0"/>
              <a:t>The Humanities Area of Learning and Experience (Area) seeks to awaken a sense of wonder, fire the imagination and inspire learners to grow in knowledge, understanding and wisdom. This Area encourages learners to engage with the most important issues facing humanity, including sustainability and social change, and help to develop the skills necessary to interpret and articulate the past and the present…</a:t>
            </a:r>
          </a:p>
        </p:txBody>
      </p:sp>
      <p:sp>
        <p:nvSpPr>
          <p:cNvPr id="5" name="Rectangle 4"/>
          <p:cNvSpPr/>
          <p:nvPr/>
        </p:nvSpPr>
        <p:spPr>
          <a:xfrm>
            <a:off x="2454673" y="5093662"/>
            <a:ext cx="6689327" cy="369332"/>
          </a:xfrm>
          <a:prstGeom prst="rect">
            <a:avLst/>
          </a:prstGeom>
        </p:spPr>
        <p:txBody>
          <a:bodyPr wrap="square">
            <a:spAutoFit/>
          </a:bodyPr>
          <a:lstStyle/>
          <a:p>
            <a:r>
              <a:rPr lang="en-GB" dirty="0">
                <a:hlinkClick r:id="rId2"/>
              </a:rPr>
              <a:t>https://hwb.gov.wales/curriculum-for-wales/humanities/</a:t>
            </a:r>
            <a:r>
              <a:rPr lang="en-GB" dirty="0"/>
              <a:t> </a:t>
            </a:r>
          </a:p>
        </p:txBody>
      </p:sp>
    </p:spTree>
    <p:extLst>
      <p:ext uri="{BB962C8B-B14F-4D97-AF65-F5344CB8AC3E}">
        <p14:creationId xmlns:p14="http://schemas.microsoft.com/office/powerpoint/2010/main" val="204659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49" y="801895"/>
            <a:ext cx="7526407" cy="4351338"/>
          </a:xfrm>
        </p:spPr>
        <p:txBody>
          <a:bodyPr vert="horz" lIns="91440" tIns="45720" rIns="91440" bIns="45720" rtlCol="0" anchor="t">
            <a:normAutofit lnSpcReduction="10000"/>
          </a:bodyPr>
          <a:lstStyle/>
          <a:p>
            <a:pPr marL="0" indent="0" fontAlgn="base">
              <a:buNone/>
            </a:pPr>
            <a:r>
              <a:rPr lang="en-GB" sz="2400" dirty="0"/>
              <a:t>The Area encompasses geography; history; religion, values and ethics; business studies and social studies. These disciplines share many common themes, concepts and transferable skills, while having their own discrete body of knowledge and skills. Learners may also be introduced to other complementary disciplines, such as classics, economics, law, philosophy, politics, psychology and sociology, if and where appropriate.</a:t>
            </a:r>
          </a:p>
          <a:p>
            <a:pPr marL="0" indent="0">
              <a:buNone/>
            </a:pPr>
            <a:br>
              <a:rPr lang="en-GB" dirty="0"/>
            </a:br>
            <a:endParaRPr lang="en-GB" dirty="0"/>
          </a:p>
        </p:txBody>
      </p:sp>
      <p:sp>
        <p:nvSpPr>
          <p:cNvPr id="5" name="Rectangle 4"/>
          <p:cNvSpPr/>
          <p:nvPr/>
        </p:nvSpPr>
        <p:spPr>
          <a:xfrm>
            <a:off x="3503543" y="5093662"/>
            <a:ext cx="5640457" cy="369332"/>
          </a:xfrm>
          <a:prstGeom prst="rect">
            <a:avLst/>
          </a:prstGeom>
        </p:spPr>
        <p:txBody>
          <a:bodyPr wrap="square">
            <a:spAutoFit/>
          </a:bodyPr>
          <a:lstStyle/>
          <a:p>
            <a:r>
              <a:rPr lang="en-GB" dirty="0">
                <a:hlinkClick r:id="rId2"/>
              </a:rPr>
              <a:t>https://hwb.gov.wales/curriculum-for-wales/humanities/</a:t>
            </a:r>
            <a:r>
              <a:rPr lang="en-GB" dirty="0"/>
              <a:t> </a:t>
            </a:r>
          </a:p>
        </p:txBody>
      </p:sp>
    </p:spTree>
    <p:extLst>
      <p:ext uri="{BB962C8B-B14F-4D97-AF65-F5344CB8AC3E}">
        <p14:creationId xmlns:p14="http://schemas.microsoft.com/office/powerpoint/2010/main" val="1864225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B9538A-2A89-47DD-996C-7D2BE2AB6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0BFCEA-3627-47F9-939A-411E61762F91}"/>
              </a:ext>
            </a:extLst>
          </p:cNvPr>
          <p:cNvSpPr>
            <a:spLocks noGrp="1"/>
          </p:cNvSpPr>
          <p:nvPr>
            <p:ph type="title"/>
          </p:nvPr>
        </p:nvSpPr>
        <p:spPr>
          <a:xfrm>
            <a:off x="482891" y="1447800"/>
            <a:ext cx="2331469" cy="4572000"/>
          </a:xfrm>
        </p:spPr>
        <p:txBody>
          <a:bodyPr anchor="ctr">
            <a:normAutofit/>
          </a:bodyPr>
          <a:lstStyle/>
          <a:p>
            <a:r>
              <a:rPr lang="en-GB" sz="3100">
                <a:solidFill>
                  <a:srgbClr val="EBEBEB"/>
                </a:solidFill>
              </a:rPr>
              <a:t>Key questions</a:t>
            </a:r>
          </a:p>
        </p:txBody>
      </p:sp>
      <p:sp>
        <p:nvSpPr>
          <p:cNvPr id="11" name="Freeform: Shape 10">
            <a:extLst>
              <a:ext uri="{FF2B5EF4-FFF2-40B4-BE49-F238E27FC236}">
                <a16:creationId xmlns:a16="http://schemas.microsoft.com/office/drawing/2014/main" id="{E625979B-5325-4898-8EF9-5C174B192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0982" y="0"/>
            <a:ext cx="6023018"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34B22E2B-30D5-47A4-97C5-091EA1AB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61082"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9B6DA3CD-A002-40ED-8194-B4E637BD7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602E46B-24E6-4ADE-85E7-A13962C21CB7}"/>
              </a:ext>
            </a:extLst>
          </p:cNvPr>
          <p:cNvGraphicFramePr>
            <a:graphicFrameLocks noGrp="1"/>
          </p:cNvGraphicFramePr>
          <p:nvPr>
            <p:ph idx="1"/>
            <p:extLst>
              <p:ext uri="{D42A27DB-BD31-4B8C-83A1-F6EECF244321}">
                <p14:modId xmlns:p14="http://schemas.microsoft.com/office/powerpoint/2010/main" val="2298675037"/>
              </p:ext>
            </p:extLst>
          </p:nvPr>
        </p:nvGraphicFramePr>
        <p:xfrm>
          <a:off x="3786187" y="1447800"/>
          <a:ext cx="487203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267880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40749" y="36353"/>
            <a:ext cx="8849137"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rgbClr val="C00000"/>
                </a:solidFill>
              </a:rPr>
              <a:t>What is an ‘interdisciplinary curriculum’?</a:t>
            </a:r>
            <a:endParaRPr lang="en-US" sz="4000" b="1" dirty="0"/>
          </a:p>
        </p:txBody>
      </p:sp>
      <p:sp>
        <p:nvSpPr>
          <p:cNvPr id="6" name="Rectangle 5"/>
          <p:cNvSpPr/>
          <p:nvPr/>
        </p:nvSpPr>
        <p:spPr>
          <a:xfrm>
            <a:off x="327227" y="1504306"/>
            <a:ext cx="8476180" cy="4031873"/>
          </a:xfrm>
          <a:prstGeom prst="rect">
            <a:avLst/>
          </a:prstGeom>
        </p:spPr>
        <p:txBody>
          <a:bodyPr wrap="square" lIns="91440" tIns="45720" rIns="91440" bIns="45720" anchor="t">
            <a:spAutoFit/>
          </a:bodyPr>
          <a:lstStyle/>
          <a:p>
            <a:r>
              <a:rPr lang="en-GB" sz="3200" b="1" i="1" dirty="0"/>
              <a:t>Range of models…</a:t>
            </a:r>
          </a:p>
          <a:p>
            <a:endParaRPr lang="en-GB" sz="3200" b="1" i="1" dirty="0"/>
          </a:p>
          <a:p>
            <a:pPr marL="285750" indent="-285750">
              <a:buFont typeface="Arial" panose="020B0604020202020204" pitchFamily="34" charset="0"/>
              <a:buChar char="•"/>
            </a:pPr>
            <a:r>
              <a:rPr lang="en-GB" sz="3200" dirty="0"/>
              <a:t>Fragmented </a:t>
            </a:r>
            <a:br>
              <a:rPr lang="en-GB" sz="3200" dirty="0"/>
            </a:br>
            <a:r>
              <a:rPr lang="en-GB" sz="3200" dirty="0"/>
              <a:t>Sequenced </a:t>
            </a:r>
          </a:p>
          <a:p>
            <a:pPr marL="285750" indent="-285750">
              <a:buFont typeface="Arial" panose="020B0604020202020204" pitchFamily="34" charset="0"/>
              <a:buChar char="•"/>
            </a:pPr>
            <a:r>
              <a:rPr lang="en-GB" sz="3200" dirty="0"/>
              <a:t>Shared </a:t>
            </a:r>
          </a:p>
          <a:p>
            <a:pPr marL="285750" indent="-285750">
              <a:buFont typeface="Arial" panose="020B0604020202020204" pitchFamily="34" charset="0"/>
              <a:buChar char="•"/>
            </a:pPr>
            <a:r>
              <a:rPr lang="en-GB" sz="3200" dirty="0"/>
              <a:t>Webbed</a:t>
            </a:r>
          </a:p>
          <a:p>
            <a:pPr marL="285750" indent="-285750">
              <a:buFont typeface="Arial" panose="020B0604020202020204" pitchFamily="34" charset="0"/>
              <a:buChar char="•"/>
            </a:pPr>
            <a:r>
              <a:rPr lang="en-GB" sz="3200" dirty="0"/>
              <a:t>Threaded </a:t>
            </a:r>
          </a:p>
          <a:p>
            <a:pPr marL="285750" indent="-285750">
              <a:buFont typeface="Arial" panose="020B0604020202020204" pitchFamily="34" charset="0"/>
              <a:buChar char="•"/>
            </a:pPr>
            <a:r>
              <a:rPr lang="en-GB" sz="3200" dirty="0"/>
              <a:t>Integrated </a:t>
            </a:r>
            <a:endParaRPr lang="en-GB" sz="3200" b="0" dirty="0">
              <a:solidFill>
                <a:srgbClr val="192930"/>
              </a:solidFill>
              <a:effectLst/>
              <a:latin typeface="Cooper Hewitt"/>
            </a:endParaRPr>
          </a:p>
        </p:txBody>
      </p:sp>
      <p:sp>
        <p:nvSpPr>
          <p:cNvPr id="7" name="Rectangle 6"/>
          <p:cNvSpPr/>
          <p:nvPr/>
        </p:nvSpPr>
        <p:spPr>
          <a:xfrm>
            <a:off x="140750" y="5628251"/>
            <a:ext cx="8849137" cy="276999"/>
          </a:xfrm>
          <a:prstGeom prst="rect">
            <a:avLst/>
          </a:prstGeom>
        </p:spPr>
        <p:txBody>
          <a:bodyPr wrap="square" lIns="91440" tIns="45720" rIns="91440" bIns="45720" anchor="t">
            <a:spAutoFit/>
          </a:bodyPr>
          <a:lstStyle/>
          <a:p>
            <a:pPr algn="r"/>
            <a:r>
              <a:rPr lang="en-GB" sz="1200" i="1" dirty="0"/>
              <a:t>https://mrpriestley.wordpress.com/2019/02/13/inter-disciplinary-curriculum-why-is-it-so-difficult-to-develop-part-two/</a:t>
            </a:r>
          </a:p>
        </p:txBody>
      </p:sp>
      <p:pic>
        <p:nvPicPr>
          <p:cNvPr id="5" name="Picture 4"/>
          <p:cNvPicPr>
            <a:picLocks noChangeAspect="1"/>
          </p:cNvPicPr>
          <p:nvPr/>
        </p:nvPicPr>
        <p:blipFill>
          <a:blip r:embed="rId3"/>
          <a:stretch>
            <a:fillRect/>
          </a:stretch>
        </p:blipFill>
        <p:spPr>
          <a:xfrm>
            <a:off x="5427113" y="2276079"/>
            <a:ext cx="3307252" cy="2362819"/>
          </a:xfrm>
          <a:prstGeom prst="rect">
            <a:avLst/>
          </a:prstGeom>
        </p:spPr>
      </p:pic>
    </p:spTree>
    <p:extLst>
      <p:ext uri="{BB962C8B-B14F-4D97-AF65-F5344CB8AC3E}">
        <p14:creationId xmlns:p14="http://schemas.microsoft.com/office/powerpoint/2010/main" val="822707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40750" y="36353"/>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C00000"/>
                </a:solidFill>
              </a:rPr>
              <a:t>Key ideas</a:t>
            </a:r>
            <a:endParaRPr lang="en-US" dirty="0"/>
          </a:p>
        </p:txBody>
      </p:sp>
      <p:sp>
        <p:nvSpPr>
          <p:cNvPr id="6" name="Rectangle 5"/>
          <p:cNvSpPr/>
          <p:nvPr/>
        </p:nvSpPr>
        <p:spPr>
          <a:xfrm>
            <a:off x="246580" y="716455"/>
            <a:ext cx="8476180" cy="4524315"/>
          </a:xfrm>
          <a:prstGeom prst="rect">
            <a:avLst/>
          </a:prstGeom>
        </p:spPr>
        <p:txBody>
          <a:bodyPr wrap="square">
            <a:spAutoFit/>
          </a:bodyPr>
          <a:lstStyle/>
          <a:p>
            <a:r>
              <a:rPr lang="en-GB" dirty="0"/>
              <a:t>Fogarty’s work is especially useful for schools seeking to develop a more integrated curriculum, offering a continuum of practice, including:</a:t>
            </a:r>
          </a:p>
          <a:p>
            <a:r>
              <a:rPr lang="en-GB" b="1" i="1" dirty="0"/>
              <a:t>Fragmented</a:t>
            </a:r>
            <a:r>
              <a:rPr lang="en-GB" dirty="0"/>
              <a:t> – no joint planning or link making between subjects</a:t>
            </a:r>
          </a:p>
          <a:p>
            <a:r>
              <a:rPr lang="en-GB" b="1" i="1" dirty="0"/>
              <a:t>Sequenced</a:t>
            </a:r>
            <a:r>
              <a:rPr lang="en-GB" i="1" dirty="0"/>
              <a:t> </a:t>
            </a:r>
            <a:r>
              <a:rPr lang="en-GB" dirty="0"/>
              <a:t>– arranging teaching so that related topics are taught concurrently within different subjects (e.g. allowing the study of the First World War in History to coincide with the study of war poetry in English).</a:t>
            </a:r>
          </a:p>
          <a:p>
            <a:r>
              <a:rPr lang="en-GB" b="1" i="1" dirty="0"/>
              <a:t>Shared</a:t>
            </a:r>
            <a:r>
              <a:rPr lang="en-GB" i="1" dirty="0"/>
              <a:t> </a:t>
            </a:r>
            <a:r>
              <a:rPr lang="en-GB" dirty="0"/>
              <a:t>– joint planning of related disciplines (e.g. identifying commonalities between Science and Geography).</a:t>
            </a:r>
          </a:p>
          <a:p>
            <a:r>
              <a:rPr lang="en-GB" b="1" i="1" dirty="0"/>
              <a:t>Webbed</a:t>
            </a:r>
            <a:r>
              <a:rPr lang="en-GB" i="1" dirty="0"/>
              <a:t> </a:t>
            </a:r>
            <a:r>
              <a:rPr lang="en-GB" dirty="0"/>
              <a:t>– the use of thematic approaches to bring content from different disciplines together (e.g. an Africa week when all curriculum areas focus on this single theme).</a:t>
            </a:r>
          </a:p>
          <a:p>
            <a:r>
              <a:rPr lang="en-GB" b="1" i="1" dirty="0"/>
              <a:t>Threaded</a:t>
            </a:r>
            <a:r>
              <a:rPr lang="en-GB" i="1" dirty="0"/>
              <a:t> </a:t>
            </a:r>
            <a:r>
              <a:rPr lang="en-GB" dirty="0"/>
              <a:t>– a cross-curricular approach where big ideas (e.g. citizenship, thinking skills) are coherently planned across the curriculum.</a:t>
            </a:r>
          </a:p>
          <a:p>
            <a:r>
              <a:rPr lang="en-GB" b="1" i="1" dirty="0"/>
              <a:t>Integrated</a:t>
            </a:r>
            <a:r>
              <a:rPr lang="en-GB" dirty="0"/>
              <a:t> – largely an interdisciplinary organisational approach, which breaks down traditional subject boundaries – either partially (e.g. hybrid subjects) or fully (e.g. the US middle school approach)</a:t>
            </a:r>
          </a:p>
          <a:p>
            <a:pPr algn="r"/>
            <a:endParaRPr lang="en-GB" b="0" i="0" dirty="0">
              <a:solidFill>
                <a:srgbClr val="192930"/>
              </a:solidFill>
              <a:effectLst/>
              <a:latin typeface="Cooper Hewitt"/>
            </a:endParaRPr>
          </a:p>
        </p:txBody>
      </p:sp>
      <p:sp>
        <p:nvSpPr>
          <p:cNvPr id="7" name="Rectangle 6"/>
          <p:cNvSpPr/>
          <p:nvPr/>
        </p:nvSpPr>
        <p:spPr>
          <a:xfrm>
            <a:off x="140750" y="5059242"/>
            <a:ext cx="8849137" cy="646331"/>
          </a:xfrm>
          <a:prstGeom prst="rect">
            <a:avLst/>
          </a:prstGeom>
        </p:spPr>
        <p:txBody>
          <a:bodyPr wrap="square">
            <a:spAutoFit/>
          </a:bodyPr>
          <a:lstStyle/>
          <a:p>
            <a:r>
              <a:rPr lang="en-GB" i="1" dirty="0"/>
              <a:t>https://mrpriestley.wordpress.com/2019/02/13/inter-disciplinary-curriculum-why-is-it-so-difficult-to-develop-part-two/</a:t>
            </a:r>
          </a:p>
        </p:txBody>
      </p:sp>
    </p:spTree>
    <p:extLst>
      <p:ext uri="{BB962C8B-B14F-4D97-AF65-F5344CB8AC3E}">
        <p14:creationId xmlns:p14="http://schemas.microsoft.com/office/powerpoint/2010/main" val="1860397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0C090-DFA9-4E32-8454-B84876A181F9}"/>
              </a:ext>
            </a:extLst>
          </p:cNvPr>
          <p:cNvSpPr>
            <a:spLocks noGrp="1"/>
          </p:cNvSpPr>
          <p:nvPr>
            <p:ph type="title"/>
          </p:nvPr>
        </p:nvSpPr>
        <p:spPr/>
        <p:txBody>
          <a:bodyPr/>
          <a:lstStyle/>
          <a:p>
            <a:r>
              <a:rPr lang="en-GB"/>
              <a:t>Subsidiarity</a:t>
            </a:r>
          </a:p>
        </p:txBody>
      </p:sp>
      <p:sp>
        <p:nvSpPr>
          <p:cNvPr id="3" name="Content Placeholder 2">
            <a:extLst>
              <a:ext uri="{FF2B5EF4-FFF2-40B4-BE49-F238E27FC236}">
                <a16:creationId xmlns:a16="http://schemas.microsoft.com/office/drawing/2014/main" id="{2C931839-F6CB-41E4-B178-A8BD05C27FD9}"/>
              </a:ext>
            </a:extLst>
          </p:cNvPr>
          <p:cNvSpPr>
            <a:spLocks noGrp="1"/>
          </p:cNvSpPr>
          <p:nvPr>
            <p:ph idx="1"/>
          </p:nvPr>
        </p:nvSpPr>
        <p:spPr>
          <a:xfrm>
            <a:off x="827700" y="1326784"/>
            <a:ext cx="6711654" cy="4195481"/>
          </a:xfrm>
        </p:spPr>
        <p:txBody>
          <a:bodyPr vert="horz" lIns="91440" tIns="45720" rIns="91440" bIns="45720" rtlCol="0" anchor="t">
            <a:normAutofit/>
          </a:bodyPr>
          <a:lstStyle/>
          <a:p>
            <a:pPr marL="0" indent="0">
              <a:buNone/>
            </a:pPr>
            <a:r>
              <a:rPr lang="en-GB">
                <a:ea typeface="+mj-lt"/>
                <a:cs typeface="+mj-lt"/>
              </a:rPr>
              <a:t>Charles Handy describes subsidiarity as ‘…the idea of reverse delegation – the delegation by the parts to the centre’. Subsidiarity means that power stays as close as possible to the action. Rather than relying on a set of rules, which suggest a lack of confidence and can breed corruption, subsidiarity is dependent on mutual trust and confidence which supports positive disagreement and argument. Subsidiarity is about ensuring that power is where it belongs – rather than about empowerment which involves someone in power giving something away.</a:t>
            </a:r>
            <a:endParaRPr lang="en-US"/>
          </a:p>
          <a:p>
            <a:pPr marL="0" indent="0" algn="r">
              <a:buNone/>
            </a:pPr>
            <a:r>
              <a:rPr lang="en-GB">
                <a:ea typeface="+mj-lt"/>
                <a:cs typeface="+mj-lt"/>
              </a:rPr>
              <a:t>Donaldson (2015)</a:t>
            </a:r>
            <a:endParaRPr lang="en-GB"/>
          </a:p>
        </p:txBody>
      </p:sp>
    </p:spTree>
    <p:extLst>
      <p:ext uri="{BB962C8B-B14F-4D97-AF65-F5344CB8AC3E}">
        <p14:creationId xmlns:p14="http://schemas.microsoft.com/office/powerpoint/2010/main" val="1493190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B9538A-2A89-47DD-996C-7D2BE2AB6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919B2-7CF9-4E0D-B55B-14F5D5E660EC}"/>
              </a:ext>
            </a:extLst>
          </p:cNvPr>
          <p:cNvSpPr>
            <a:spLocks noGrp="1"/>
          </p:cNvSpPr>
          <p:nvPr>
            <p:ph type="title"/>
          </p:nvPr>
        </p:nvSpPr>
        <p:spPr>
          <a:xfrm>
            <a:off x="482891" y="1447800"/>
            <a:ext cx="2331469" cy="4572000"/>
          </a:xfrm>
        </p:spPr>
        <p:txBody>
          <a:bodyPr anchor="ctr">
            <a:normAutofit/>
          </a:bodyPr>
          <a:lstStyle/>
          <a:p>
            <a:r>
              <a:rPr lang="en-GB" sz="2900">
                <a:solidFill>
                  <a:srgbClr val="EBEBEB"/>
                </a:solidFill>
              </a:rPr>
              <a:t>Challenges</a:t>
            </a:r>
          </a:p>
        </p:txBody>
      </p:sp>
      <p:sp>
        <p:nvSpPr>
          <p:cNvPr id="11" name="Freeform: Shape 10">
            <a:extLst>
              <a:ext uri="{FF2B5EF4-FFF2-40B4-BE49-F238E27FC236}">
                <a16:creationId xmlns:a16="http://schemas.microsoft.com/office/drawing/2014/main" id="{E625979B-5325-4898-8EF9-5C174B192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0982" y="0"/>
            <a:ext cx="6023018"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34B22E2B-30D5-47A4-97C5-091EA1AB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61082"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9B6DA3CD-A002-40ED-8194-B4E637BD7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9A12442-61F8-4EB9-BD43-F4269AD5FB76}"/>
              </a:ext>
            </a:extLst>
          </p:cNvPr>
          <p:cNvGraphicFramePr>
            <a:graphicFrameLocks noGrp="1"/>
          </p:cNvGraphicFramePr>
          <p:nvPr>
            <p:ph idx="1"/>
            <p:extLst>
              <p:ext uri="{D42A27DB-BD31-4B8C-83A1-F6EECF244321}">
                <p14:modId xmlns:p14="http://schemas.microsoft.com/office/powerpoint/2010/main" val="3685221484"/>
              </p:ext>
            </p:extLst>
          </p:nvPr>
        </p:nvGraphicFramePr>
        <p:xfrm>
          <a:off x="3786187" y="1447800"/>
          <a:ext cx="487203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967697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BB351-9B37-4DB3-88B0-F4D295C924C9}"/>
              </a:ext>
            </a:extLst>
          </p:cNvPr>
          <p:cNvSpPr>
            <a:spLocks noGrp="1"/>
          </p:cNvSpPr>
          <p:nvPr>
            <p:ph type="title"/>
          </p:nvPr>
        </p:nvSpPr>
        <p:spPr/>
        <p:txBody>
          <a:bodyPr/>
          <a:lstStyle/>
          <a:p>
            <a:r>
              <a:rPr lang="en-GB"/>
              <a:t>Powerful knowledge</a:t>
            </a:r>
          </a:p>
        </p:txBody>
      </p:sp>
      <p:sp>
        <p:nvSpPr>
          <p:cNvPr id="3" name="Content Placeholder 2">
            <a:extLst>
              <a:ext uri="{FF2B5EF4-FFF2-40B4-BE49-F238E27FC236}">
                <a16:creationId xmlns:a16="http://schemas.microsoft.com/office/drawing/2014/main" id="{4AE22547-71E3-44EC-A219-F15E9547B5DC}"/>
              </a:ext>
            </a:extLst>
          </p:cNvPr>
          <p:cNvSpPr>
            <a:spLocks noGrp="1"/>
          </p:cNvSpPr>
          <p:nvPr>
            <p:ph idx="1"/>
          </p:nvPr>
        </p:nvSpPr>
        <p:spPr/>
        <p:txBody>
          <a:bodyPr vert="horz" lIns="91440" tIns="45720" rIns="91440" bIns="45720" rtlCol="0" anchor="t">
            <a:normAutofit/>
          </a:bodyPr>
          <a:lstStyle/>
          <a:p>
            <a:r>
              <a:rPr lang="en-GB"/>
              <a:t>Proposed by Young et al (2014) as a defence of a more traditional subject-based curriculum</a:t>
            </a:r>
          </a:p>
          <a:p>
            <a:r>
              <a:rPr lang="en-GB"/>
              <a:t>Some have highlighted weaknesses in the approach (eg White, 2018), but it raises important questions in curriculum design</a:t>
            </a:r>
          </a:p>
          <a:p>
            <a:pPr lvl="1"/>
            <a:r>
              <a:rPr lang="en-GB"/>
              <a:t>Opportunity cost</a:t>
            </a:r>
          </a:p>
          <a:p>
            <a:pPr lvl="1"/>
            <a:r>
              <a:rPr lang="en-GB"/>
              <a:t>Cultural reinforcement</a:t>
            </a:r>
          </a:p>
          <a:p>
            <a:pPr lvl="1"/>
            <a:r>
              <a:rPr lang="en-GB"/>
              <a:t>Philosophy of education and the vision for your curriculum</a:t>
            </a:r>
          </a:p>
        </p:txBody>
      </p:sp>
    </p:spTree>
    <p:extLst>
      <p:ext uri="{BB962C8B-B14F-4D97-AF65-F5344CB8AC3E}">
        <p14:creationId xmlns:p14="http://schemas.microsoft.com/office/powerpoint/2010/main" val="3608277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40749" y="36353"/>
            <a:ext cx="8849137"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rgbClr val="C00000"/>
                </a:solidFill>
              </a:rPr>
              <a:t>What is an ‘interdisciplinary curriculum’?</a:t>
            </a:r>
            <a:endParaRPr lang="en-US" sz="4000" b="1" dirty="0"/>
          </a:p>
        </p:txBody>
      </p:sp>
      <p:sp>
        <p:nvSpPr>
          <p:cNvPr id="6" name="Rectangle 5"/>
          <p:cNvSpPr/>
          <p:nvPr/>
        </p:nvSpPr>
        <p:spPr>
          <a:xfrm>
            <a:off x="175763" y="1684022"/>
            <a:ext cx="5403095" cy="3693319"/>
          </a:xfrm>
          <a:prstGeom prst="rect">
            <a:avLst/>
          </a:prstGeom>
        </p:spPr>
        <p:txBody>
          <a:bodyPr wrap="square" lIns="91440" tIns="45720" rIns="91440" bIns="45720" anchor="t">
            <a:spAutoFit/>
          </a:bodyPr>
          <a:lstStyle/>
          <a:p>
            <a:r>
              <a:rPr lang="en-GB" dirty="0"/>
              <a:t>According to </a:t>
            </a:r>
            <a:r>
              <a:rPr lang="en-GB" err="1"/>
              <a:t>Repko</a:t>
            </a:r>
            <a:r>
              <a:rPr lang="en-GB" dirty="0"/>
              <a:t> (2007), an inter-disciplinary curriculum should have four key elements:</a:t>
            </a:r>
          </a:p>
          <a:p>
            <a:pPr marL="285750" indent="-285750">
              <a:buFont typeface="Arial" panose="020B0604020202020204" pitchFamily="34" charset="0"/>
              <a:buChar char="•"/>
            </a:pPr>
            <a:r>
              <a:rPr lang="en-GB" dirty="0"/>
              <a:t>addressing a complex problem or focus question that cannot be resolved by using a single disciplinary approach</a:t>
            </a:r>
          </a:p>
          <a:p>
            <a:pPr marL="285750" indent="-285750">
              <a:buFont typeface="Arial" panose="020B0604020202020204" pitchFamily="34" charset="0"/>
              <a:buChar char="•"/>
            </a:pPr>
            <a:r>
              <a:rPr lang="en-GB" dirty="0"/>
              <a:t>drawing on insights generated by disciplines, inter-disciplines, or schools of thought, including non-disciplinary knowledge formations</a:t>
            </a:r>
          </a:p>
          <a:p>
            <a:pPr marL="285750" indent="-285750">
              <a:buFont typeface="Arial" panose="020B0604020202020204" pitchFamily="34" charset="0"/>
              <a:buChar char="•"/>
            </a:pPr>
            <a:r>
              <a:rPr lang="en-GB" dirty="0"/>
              <a:t>integrating insights</a:t>
            </a:r>
          </a:p>
          <a:p>
            <a:pPr marL="285750" indent="-285750">
              <a:buFont typeface="Arial" panose="020B0604020202020204" pitchFamily="34" charset="0"/>
              <a:buChar char="•"/>
            </a:pPr>
            <a:r>
              <a:rPr lang="en-GB" dirty="0"/>
              <a:t>producing an inter-disciplinary understanding of the problem or question</a:t>
            </a:r>
          </a:p>
        </p:txBody>
      </p:sp>
      <p:sp>
        <p:nvSpPr>
          <p:cNvPr id="7" name="Rectangle 6"/>
          <p:cNvSpPr/>
          <p:nvPr/>
        </p:nvSpPr>
        <p:spPr>
          <a:xfrm>
            <a:off x="140750" y="5628251"/>
            <a:ext cx="8849137" cy="276999"/>
          </a:xfrm>
          <a:prstGeom prst="rect">
            <a:avLst/>
          </a:prstGeom>
        </p:spPr>
        <p:txBody>
          <a:bodyPr wrap="square">
            <a:spAutoFit/>
          </a:bodyPr>
          <a:lstStyle/>
          <a:p>
            <a:pPr algn="r"/>
            <a:r>
              <a:rPr lang="en-GB" sz="1200" i="1" dirty="0">
                <a:solidFill>
                  <a:schemeClr val="bg1"/>
                </a:solidFill>
              </a:rPr>
              <a:t>https://mrpriestley.wordpress.com/2019/02/13/inter-disciplinary-curriculum-why-is-it-so-difficult-to-develop-part-two/</a:t>
            </a:r>
          </a:p>
        </p:txBody>
      </p:sp>
      <p:pic>
        <p:nvPicPr>
          <p:cNvPr id="5" name="Picture 4"/>
          <p:cNvPicPr>
            <a:picLocks noChangeAspect="1"/>
          </p:cNvPicPr>
          <p:nvPr/>
        </p:nvPicPr>
        <p:blipFill>
          <a:blip r:embed="rId3"/>
          <a:stretch>
            <a:fillRect/>
          </a:stretch>
        </p:blipFill>
        <p:spPr>
          <a:xfrm>
            <a:off x="5718412" y="2811526"/>
            <a:ext cx="3307252" cy="2362819"/>
          </a:xfrm>
          <a:prstGeom prst="rect">
            <a:avLst/>
          </a:prstGeom>
        </p:spPr>
      </p:pic>
    </p:spTree>
    <p:extLst>
      <p:ext uri="{BB962C8B-B14F-4D97-AF65-F5344CB8AC3E}">
        <p14:creationId xmlns:p14="http://schemas.microsoft.com/office/powerpoint/2010/main" val="575077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48C15-3908-4396-810F-03B0C9AA2275}"/>
              </a:ext>
            </a:extLst>
          </p:cNvPr>
          <p:cNvSpPr>
            <a:spLocks noGrp="1"/>
          </p:cNvSpPr>
          <p:nvPr>
            <p:ph type="title"/>
          </p:nvPr>
        </p:nvSpPr>
        <p:spPr/>
        <p:txBody>
          <a:bodyPr/>
          <a:lstStyle/>
          <a:p>
            <a:r>
              <a:rPr lang="en-GB"/>
              <a:t>What Matters?</a:t>
            </a:r>
          </a:p>
        </p:txBody>
      </p:sp>
      <p:sp>
        <p:nvSpPr>
          <p:cNvPr id="3" name="Content Placeholder 2">
            <a:extLst>
              <a:ext uri="{FF2B5EF4-FFF2-40B4-BE49-F238E27FC236}">
                <a16:creationId xmlns:a16="http://schemas.microsoft.com/office/drawing/2014/main" id="{FAF19E17-6906-4453-AF95-DDD06EEB714C}"/>
              </a:ext>
            </a:extLst>
          </p:cNvPr>
          <p:cNvSpPr>
            <a:spLocks noGrp="1"/>
          </p:cNvSpPr>
          <p:nvPr>
            <p:ph idx="1"/>
          </p:nvPr>
        </p:nvSpPr>
        <p:spPr/>
        <p:txBody>
          <a:bodyPr vert="horz" lIns="91440" tIns="45720" rIns="91440" bIns="45720" rtlCol="0" anchor="t">
            <a:normAutofit/>
          </a:bodyPr>
          <a:lstStyle/>
          <a:p>
            <a:r>
              <a:rPr lang="en-GB" dirty="0"/>
              <a:t>The organising principle of Curriculum for Wales are 27 statements of what matters</a:t>
            </a:r>
          </a:p>
          <a:p>
            <a:r>
              <a:rPr lang="en-GB" dirty="0"/>
              <a:t>Drawn from the 'Big ideas' principle developed by Wynn Harlen for Science</a:t>
            </a:r>
          </a:p>
          <a:p>
            <a:r>
              <a:rPr lang="en-GB" dirty="0"/>
              <a:t>5 statements for Humanities</a:t>
            </a:r>
          </a:p>
          <a:p>
            <a:r>
              <a:rPr lang="en-GB" dirty="0"/>
              <a:t>'Descriptions of Learning' arranged for each WM statement</a:t>
            </a:r>
          </a:p>
          <a:p>
            <a:r>
              <a:rPr lang="en-GB" dirty="0"/>
              <a:t>NOT new silos</a:t>
            </a:r>
          </a:p>
        </p:txBody>
      </p:sp>
    </p:spTree>
    <p:extLst>
      <p:ext uri="{BB962C8B-B14F-4D97-AF65-F5344CB8AC3E}">
        <p14:creationId xmlns:p14="http://schemas.microsoft.com/office/powerpoint/2010/main" val="40410348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D7E76-0704-93AA-D29F-333079F785C1}"/>
              </a:ext>
            </a:extLst>
          </p:cNvPr>
          <p:cNvSpPr>
            <a:spLocks noGrp="1"/>
          </p:cNvSpPr>
          <p:nvPr>
            <p:ph type="title"/>
          </p:nvPr>
        </p:nvSpPr>
        <p:spPr/>
        <p:txBody>
          <a:bodyPr/>
          <a:lstStyle/>
          <a:p>
            <a:endParaRPr lang="en-GB"/>
          </a:p>
        </p:txBody>
      </p:sp>
      <p:pic>
        <p:nvPicPr>
          <p:cNvPr id="5" name="Picture 5" descr="Timeline&#10;&#10;Description automatically generated">
            <a:extLst>
              <a:ext uri="{FF2B5EF4-FFF2-40B4-BE49-F238E27FC236}">
                <a16:creationId xmlns:a16="http://schemas.microsoft.com/office/drawing/2014/main" id="{9FF9C9AA-8929-788C-6F60-2C38C24DC20C}"/>
              </a:ext>
            </a:extLst>
          </p:cNvPr>
          <p:cNvPicPr>
            <a:picLocks noGrp="1" noChangeAspect="1"/>
          </p:cNvPicPr>
          <p:nvPr>
            <p:ph sz="half" idx="1"/>
          </p:nvPr>
        </p:nvPicPr>
        <p:blipFill>
          <a:blip r:embed="rId2"/>
          <a:stretch>
            <a:fillRect/>
          </a:stretch>
        </p:blipFill>
        <p:spPr>
          <a:xfrm>
            <a:off x="340812" y="487790"/>
            <a:ext cx="8149783" cy="5168813"/>
          </a:xfrm>
        </p:spPr>
      </p:pic>
      <p:sp>
        <p:nvSpPr>
          <p:cNvPr id="4" name="Content Placeholder 3">
            <a:extLst>
              <a:ext uri="{FF2B5EF4-FFF2-40B4-BE49-F238E27FC236}">
                <a16:creationId xmlns:a16="http://schemas.microsoft.com/office/drawing/2014/main" id="{E269857A-8D54-0813-F14B-BD9C31F03E4F}"/>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4177411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pitch should include…</a:t>
            </a:r>
          </a:p>
        </p:txBody>
      </p:sp>
      <p:sp>
        <p:nvSpPr>
          <p:cNvPr id="3" name="Content Placeholder 2"/>
          <p:cNvSpPr>
            <a:spLocks noGrp="1"/>
          </p:cNvSpPr>
          <p:nvPr>
            <p:ph sz="half" idx="1"/>
          </p:nvPr>
        </p:nvSpPr>
        <p:spPr>
          <a:xfrm>
            <a:off x="583826" y="2111034"/>
            <a:ext cx="7834520" cy="3228423"/>
          </a:xfrm>
        </p:spPr>
        <p:txBody>
          <a:bodyPr>
            <a:normAutofit/>
          </a:bodyPr>
          <a:lstStyle/>
          <a:p>
            <a:pPr>
              <a:lnSpc>
                <a:spcPct val="100000"/>
              </a:lnSpc>
            </a:pPr>
            <a:r>
              <a:rPr lang="en-GB" sz="2000" dirty="0"/>
              <a:t>What is the focus of your topic? Why is that important?</a:t>
            </a:r>
          </a:p>
          <a:p>
            <a:pPr>
              <a:lnSpc>
                <a:spcPct val="100000"/>
              </a:lnSpc>
            </a:pPr>
            <a:r>
              <a:rPr lang="en-GB" sz="2000" dirty="0"/>
              <a:t>What curricular model are you using? </a:t>
            </a:r>
          </a:p>
          <a:p>
            <a:pPr>
              <a:lnSpc>
                <a:spcPct val="100000"/>
              </a:lnSpc>
            </a:pPr>
            <a:r>
              <a:rPr lang="en-GB" sz="2000" dirty="0"/>
              <a:t>How long will the unit last? How might you break it up into lessons / tasks</a:t>
            </a:r>
          </a:p>
          <a:p>
            <a:pPr>
              <a:lnSpc>
                <a:spcPct val="100000"/>
              </a:lnSpc>
            </a:pPr>
            <a:r>
              <a:rPr lang="en-GB" sz="2000" dirty="0"/>
              <a:t>What will students do? What will they learn? What will they produce to evidence their learning?</a:t>
            </a:r>
          </a:p>
          <a:p>
            <a:pPr>
              <a:lnSpc>
                <a:spcPct val="100000"/>
              </a:lnSpc>
            </a:pPr>
            <a:r>
              <a:rPr lang="en-GB" sz="2000" dirty="0"/>
              <a:t>What are the links to the statements of What Matters? Are there links to CCRs or other </a:t>
            </a:r>
            <a:r>
              <a:rPr lang="en-GB" sz="2000" dirty="0" err="1"/>
              <a:t>AoLEs</a:t>
            </a:r>
            <a:r>
              <a:rPr lang="en-GB" sz="2000" dirty="0"/>
              <a:t>?</a:t>
            </a:r>
          </a:p>
          <a:p>
            <a:pPr marL="0" indent="0">
              <a:buNone/>
            </a:pPr>
            <a:endParaRPr lang="en-GB" dirty="0"/>
          </a:p>
        </p:txBody>
      </p:sp>
    </p:spTree>
    <p:extLst>
      <p:ext uri="{BB962C8B-B14F-4D97-AF65-F5344CB8AC3E}">
        <p14:creationId xmlns:p14="http://schemas.microsoft.com/office/powerpoint/2010/main" val="204220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Readings</a:t>
            </a:r>
          </a:p>
        </p:txBody>
      </p:sp>
      <p:sp>
        <p:nvSpPr>
          <p:cNvPr id="3" name="Content Placeholder 2"/>
          <p:cNvSpPr>
            <a:spLocks noGrp="1"/>
          </p:cNvSpPr>
          <p:nvPr>
            <p:ph sz="half" idx="1"/>
          </p:nvPr>
        </p:nvSpPr>
        <p:spPr>
          <a:xfrm>
            <a:off x="583826" y="1300409"/>
            <a:ext cx="7968698" cy="4351338"/>
          </a:xfrm>
        </p:spPr>
        <p:txBody>
          <a:bodyPr>
            <a:normAutofit/>
          </a:bodyPr>
          <a:lstStyle/>
          <a:p>
            <a:pPr marL="0" indent="0">
              <a:buNone/>
            </a:pPr>
            <a:r>
              <a:rPr lang="en-GB" sz="1600" b="1" dirty="0"/>
              <a:t>CORE</a:t>
            </a:r>
            <a:endParaRPr lang="en-GB" sz="1600" b="1" dirty="0">
              <a:hlinkClick r:id="rId2"/>
            </a:endParaRPr>
          </a:p>
          <a:p>
            <a:pPr marL="0" indent="0">
              <a:buNone/>
            </a:pPr>
            <a:r>
              <a:rPr lang="en-GB" sz="1600" dirty="0">
                <a:hlinkClick r:id="rId2"/>
              </a:rPr>
              <a:t>https://mrpriestley.wordpress.com/2019/02/13/inter-disciplinary-curriculum-why-is-it-so-difficult-to-develop-part-two/</a:t>
            </a:r>
            <a:r>
              <a:rPr lang="en-GB" sz="1600" dirty="0"/>
              <a:t> </a:t>
            </a:r>
          </a:p>
          <a:p>
            <a:pPr marL="0" indent="0">
              <a:buNone/>
            </a:pPr>
            <a:endParaRPr lang="en-GB" sz="1600" dirty="0"/>
          </a:p>
          <a:p>
            <a:pPr marL="0" indent="0">
              <a:buNone/>
            </a:pPr>
            <a:r>
              <a:rPr lang="en-GB" sz="1600" dirty="0">
                <a:hlinkClick r:id="rId3"/>
              </a:rPr>
              <a:t>https://hwb.gov.wales/curriculum-for-wales/designing-your-curriculum/</a:t>
            </a:r>
            <a:r>
              <a:rPr lang="en-GB" sz="1600" dirty="0"/>
              <a:t> </a:t>
            </a:r>
          </a:p>
          <a:p>
            <a:pPr marL="0" indent="0">
              <a:buNone/>
            </a:pPr>
            <a:endParaRPr lang="en-GB" sz="1600" dirty="0"/>
          </a:p>
          <a:p>
            <a:pPr marL="0" indent="0">
              <a:buNone/>
            </a:pPr>
            <a:r>
              <a:rPr lang="en-GB" sz="1600" dirty="0">
                <a:hlinkClick r:id="rId4"/>
              </a:rPr>
              <a:t>https://hwb.gov.wales/curriculum-for-wales/humanities/</a:t>
            </a:r>
            <a:r>
              <a:rPr lang="en-GB" sz="1600" dirty="0"/>
              <a:t> </a:t>
            </a:r>
          </a:p>
          <a:p>
            <a:pPr marL="0" indent="0">
              <a:buNone/>
            </a:pPr>
            <a:endParaRPr lang="en-GB" sz="1600" dirty="0">
              <a:hlinkClick r:id="rId5"/>
            </a:endParaRPr>
          </a:p>
          <a:p>
            <a:pPr marL="0" indent="0">
              <a:buNone/>
            </a:pPr>
            <a:r>
              <a:rPr lang="en-GB" sz="1600" b="1" dirty="0"/>
              <a:t>ADDITIONAL</a:t>
            </a:r>
            <a:endParaRPr lang="en-GB" sz="1600" b="1" dirty="0">
              <a:hlinkClick r:id="rId5"/>
            </a:endParaRPr>
          </a:p>
          <a:p>
            <a:pPr marL="0" indent="0">
              <a:buNone/>
            </a:pPr>
            <a:r>
              <a:rPr lang="en-GB" sz="1600" dirty="0">
                <a:hlinkClick r:id="rId5"/>
              </a:rPr>
              <a:t>https://mrpriestley.wordpress.com/2019/01/04/curriculum-concepts-and-approaches/</a:t>
            </a:r>
            <a:r>
              <a:rPr lang="en-GB" sz="1600" dirty="0"/>
              <a:t> </a:t>
            </a:r>
          </a:p>
          <a:p>
            <a:pPr marL="0" indent="0">
              <a:buNone/>
            </a:pPr>
            <a:r>
              <a:rPr lang="en-GB" sz="1600" dirty="0">
                <a:hlinkClick r:id="rId6"/>
              </a:rPr>
              <a:t>https://hwb.gov.wales/curriculum-for-wales/introduction/</a:t>
            </a:r>
            <a:r>
              <a:rPr lang="en-GB" sz="1600" dirty="0"/>
              <a:t> </a:t>
            </a:r>
          </a:p>
          <a:p>
            <a:pPr marL="0" indent="0">
              <a:buNone/>
            </a:pPr>
            <a:endParaRPr lang="en-GB" sz="1600" dirty="0"/>
          </a:p>
        </p:txBody>
      </p:sp>
    </p:spTree>
    <p:extLst>
      <p:ext uri="{BB962C8B-B14F-4D97-AF65-F5344CB8AC3E}">
        <p14:creationId xmlns:p14="http://schemas.microsoft.com/office/powerpoint/2010/main" val="744121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5F04A-0235-09CD-D496-A966F3B07F02}"/>
              </a:ext>
            </a:extLst>
          </p:cNvPr>
          <p:cNvSpPr>
            <a:spLocks noGrp="1"/>
          </p:cNvSpPr>
          <p:nvPr>
            <p:ph type="title"/>
          </p:nvPr>
        </p:nvSpPr>
        <p:spPr/>
        <p:txBody>
          <a:bodyPr/>
          <a:lstStyle/>
          <a:p>
            <a:r>
              <a:rPr lang="en-GB" dirty="0"/>
              <a:t>Vision</a:t>
            </a:r>
          </a:p>
        </p:txBody>
      </p:sp>
      <p:pic>
        <p:nvPicPr>
          <p:cNvPr id="5" name="Picture 5" descr="Text, letter&#10;&#10;Description automatically generated">
            <a:extLst>
              <a:ext uri="{FF2B5EF4-FFF2-40B4-BE49-F238E27FC236}">
                <a16:creationId xmlns:a16="http://schemas.microsoft.com/office/drawing/2014/main" id="{F03E2B18-4673-CD3C-3C26-E6D5DD19D013}"/>
              </a:ext>
            </a:extLst>
          </p:cNvPr>
          <p:cNvPicPr>
            <a:picLocks noGrp="1" noChangeAspect="1"/>
          </p:cNvPicPr>
          <p:nvPr>
            <p:ph sz="half" idx="1"/>
          </p:nvPr>
        </p:nvPicPr>
        <p:blipFill>
          <a:blip r:embed="rId2"/>
          <a:stretch>
            <a:fillRect/>
          </a:stretch>
        </p:blipFill>
        <p:spPr>
          <a:xfrm>
            <a:off x="4808152" y="741008"/>
            <a:ext cx="3976586" cy="5874290"/>
          </a:xfrm>
        </p:spPr>
      </p:pic>
    </p:spTree>
    <p:extLst>
      <p:ext uri="{BB962C8B-B14F-4D97-AF65-F5344CB8AC3E}">
        <p14:creationId xmlns:p14="http://schemas.microsoft.com/office/powerpoint/2010/main" val="9826573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tint val="100000"/>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PowerPoint [Read-Only]" id="{641F9022-A8CA-42F9-AC95-F4622180DCBF}" vid="{138DE048-C9B1-4C6C-97F5-24370A2E417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eachers xmlns="187a2bee-0fe6-44de-ab54-6430ee518e14">
      <UserInfo>
        <DisplayName/>
        <AccountId xsi:nil="true"/>
        <AccountType/>
      </UserInfo>
    </Teachers>
    <Self_Registration_Enabled xmlns="187a2bee-0fe6-44de-ab54-6430ee518e14" xsi:nil="true"/>
    <IsNotebookLocked xmlns="187a2bee-0fe6-44de-ab54-6430ee518e14" xsi:nil="true"/>
    <FolderType xmlns="187a2bee-0fe6-44de-ab54-6430ee518e14" xsi:nil="true"/>
    <Students xmlns="187a2bee-0fe6-44de-ab54-6430ee518e14">
      <UserInfo>
        <DisplayName/>
        <AccountId xsi:nil="true"/>
        <AccountType/>
      </UserInfo>
    </Students>
    <Templates xmlns="187a2bee-0fe6-44de-ab54-6430ee518e14" xsi:nil="true"/>
    <NotebookType xmlns="187a2bee-0fe6-44de-ab54-6430ee518e14" xsi:nil="true"/>
    <Student_Groups xmlns="187a2bee-0fe6-44de-ab54-6430ee518e14">
      <UserInfo>
        <DisplayName/>
        <AccountId xsi:nil="true"/>
        <AccountType/>
      </UserInfo>
    </Student_Groups>
    <DefaultSectionNames xmlns="187a2bee-0fe6-44de-ab54-6430ee518e14" xsi:nil="true"/>
    <Is_Collaboration_Space_Locked xmlns="187a2bee-0fe6-44de-ab54-6430ee518e14" xsi:nil="true"/>
    <AppVersion xmlns="187a2bee-0fe6-44de-ab54-6430ee518e14" xsi:nil="true"/>
    <Invited_Teachers xmlns="187a2bee-0fe6-44de-ab54-6430ee518e14" xsi:nil="true"/>
    <Owner xmlns="187a2bee-0fe6-44de-ab54-6430ee518e14">
      <UserInfo>
        <DisplayName/>
        <AccountId xsi:nil="true"/>
        <AccountType/>
      </UserInfo>
    </Owner>
    <Has_Teacher_Only_SectionGroup xmlns="187a2bee-0fe6-44de-ab54-6430ee518e14" xsi:nil="true"/>
    <CultureName xmlns="187a2bee-0fe6-44de-ab54-6430ee518e14" xsi:nil="true"/>
    <Invited_Students xmlns="187a2bee-0fe6-44de-ab54-6430ee518e14" xsi:nil="true"/>
    <TeamsChannelId xmlns="187a2bee-0fe6-44de-ab54-6430ee518e1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0B9DF921B5A7A4FA9BA9DFFF4EC9399" ma:contentTypeVersion="30" ma:contentTypeDescription="Create a new document." ma:contentTypeScope="" ma:versionID="8f0940ea773e7ca043801956b034ea7a">
  <xsd:schema xmlns:xsd="http://www.w3.org/2001/XMLSchema" xmlns:xs="http://www.w3.org/2001/XMLSchema" xmlns:p="http://schemas.microsoft.com/office/2006/metadata/properties" xmlns:ns3="187a2bee-0fe6-44de-ab54-6430ee518e14" xmlns:ns4="6003df89-8e1b-4d83-9d41-d74030b0b52c" targetNamespace="http://schemas.microsoft.com/office/2006/metadata/properties" ma:root="true" ma:fieldsID="cafb3ef96441c974517d19f381bccc12" ns3:_="" ns4:_="">
    <xsd:import namespace="187a2bee-0fe6-44de-ab54-6430ee518e14"/>
    <xsd:import namespace="6003df89-8e1b-4d83-9d41-d74030b0b52c"/>
    <xsd:element name="properties">
      <xsd:complexType>
        <xsd:sequence>
          <xsd:element name="documentManagement">
            <xsd:complexType>
              <xsd:all>
                <xsd:element ref="ns3:NotebookType" minOccurs="0"/>
                <xsd:element ref="ns3:FolderType" minOccurs="0"/>
                <xsd:element ref="ns3:Owner" minOccurs="0"/>
                <xsd:element ref="ns3:DefaultSectionNames" minOccurs="0"/>
                <xsd:element ref="ns3:Templates" minOccurs="0"/>
                <xsd:element ref="ns3:CultureName" minOccurs="0"/>
                <xsd:element ref="ns3:AppVersion" minOccurs="0"/>
                <xsd:element ref="ns3:Teachers" minOccurs="0"/>
                <xsd:element ref="ns3:Students" minOccurs="0"/>
                <xsd:element ref="ns3:Student_Group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4:SharedWithUsers" minOccurs="0"/>
                <xsd:element ref="ns4:SharedWithDetails" minOccurs="0"/>
                <xsd:element ref="ns4:SharingHintHash" minOccurs="0"/>
                <xsd:element ref="ns3:MediaServiceMetadata" minOccurs="0"/>
                <xsd:element ref="ns3:MediaServiceFastMetadata" minOccurs="0"/>
                <xsd:element ref="ns3:MediaServiceDateTaken" minOccurs="0"/>
                <xsd:element ref="ns3:MediaServiceLocation" minOccurs="0"/>
                <xsd:element ref="ns3:MediaServiceAutoTags" minOccurs="0"/>
                <xsd:element ref="ns3:MediaServiceOCR" minOccurs="0"/>
                <xsd:element ref="ns3:TeamsChannelId" minOccurs="0"/>
                <xsd:element ref="ns3:IsNotebookLocked" minOccurs="0"/>
                <xsd:element ref="ns3:MediaServiceAutoKeyPoints" minOccurs="0"/>
                <xsd:element ref="ns3:MediaServiceKeyPoint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7a2bee-0fe6-44de-ab54-6430ee518e14"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Owner" ma:index="10"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1" nillable="true" ma:displayName="Default Section Names" ma:internalName="DefaultSectionNames">
      <xsd:simpleType>
        <xsd:restriction base="dms:Note">
          <xsd:maxLength value="255"/>
        </xsd:restriction>
      </xsd:simpleType>
    </xsd:element>
    <xsd:element name="Templates" ma:index="12" nillable="true" ma:displayName="Templates" ma:internalName="Templates">
      <xsd:simpleType>
        <xsd:restriction base="dms:Note">
          <xsd:maxLength value="255"/>
        </xsd:restriction>
      </xsd:simpleType>
    </xsd:element>
    <xsd:element name="CultureName" ma:index="13" nillable="true" ma:displayName="Culture Name" ma:internalName="CultureName">
      <xsd:simpleType>
        <xsd:restriction base="dms:Text"/>
      </xsd:simpleType>
    </xsd:element>
    <xsd:element name="AppVersion" ma:index="14" nillable="true" ma:displayName="App Version" ma:internalName="AppVersion">
      <xsd:simpleType>
        <xsd:restriction base="dms:Text"/>
      </xsd:simpleType>
    </xsd:element>
    <xsd:element name="Teachers" ma:index="15"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6"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7"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18" nillable="true" ma:displayName="Invited Teachers" ma:internalName="Invited_Teachers">
      <xsd:simpleType>
        <xsd:restriction base="dms:Note">
          <xsd:maxLength value="255"/>
        </xsd:restriction>
      </xsd:simpleType>
    </xsd:element>
    <xsd:element name="Invited_Students" ma:index="19" nillable="true" ma:displayName="Invited Students" ma:internalName="Invited_Students">
      <xsd:simpleType>
        <xsd:restriction base="dms:Note">
          <xsd:maxLength value="255"/>
        </xsd:restriction>
      </xsd:simpleType>
    </xsd:element>
    <xsd:element name="Self_Registration_Enabled" ma:index="20" nillable="true" ma:displayName="Self Registration Enabled" ma:internalName="Self_Registration_Enabled">
      <xsd:simpleType>
        <xsd:restriction base="dms:Boolean"/>
      </xsd:simpleType>
    </xsd:element>
    <xsd:element name="Has_Teacher_Only_SectionGroup" ma:index="21" nillable="true" ma:displayName="Has Teacher Only SectionGroup" ma:internalName="Has_Teacher_Only_SectionGroup">
      <xsd:simpleType>
        <xsd:restriction base="dms:Boolean"/>
      </xsd:simpleType>
    </xsd:element>
    <xsd:element name="Is_Collaboration_Space_Locked" ma:index="22" nillable="true" ma:displayName="Is Collaboration Space Locked" ma:internalName="Is_Collaboration_Space_Locked">
      <xsd:simpleType>
        <xsd:restriction base="dms:Boolean"/>
      </xsd:simpleType>
    </xsd:element>
    <xsd:element name="MediaServiceMetadata" ma:index="26" nillable="true" ma:displayName="MediaServiceMetadata" ma:description="" ma:hidden="true" ma:internalName="MediaServiceMetadata" ma:readOnly="true">
      <xsd:simpleType>
        <xsd:restriction base="dms:Note"/>
      </xsd:simpleType>
    </xsd:element>
    <xsd:element name="MediaServiceFastMetadata" ma:index="27" nillable="true" ma:displayName="MediaServiceFastMetadata" ma:description="" ma:hidden="true" ma:internalName="MediaServiceFastMetadata" ma:readOnly="true">
      <xsd:simpleType>
        <xsd:restriction base="dms:Note"/>
      </xsd:simpleType>
    </xsd:element>
    <xsd:element name="MediaServiceDateTaken" ma:index="28" nillable="true" ma:displayName="MediaServiceDateTaken" ma:hidden="true" ma:internalName="MediaServiceDateTaken" ma:readOnly="true">
      <xsd:simpleType>
        <xsd:restriction base="dms:Text"/>
      </xsd:simpleType>
    </xsd:element>
    <xsd:element name="MediaServiceLocation" ma:index="29" nillable="true" ma:displayName="MediaServiceLocation" ma:internalName="MediaServiceLocation" ma:readOnly="true">
      <xsd:simpleType>
        <xsd:restriction base="dms:Text"/>
      </xsd:simpleType>
    </xsd:element>
    <xsd:element name="MediaServiceAutoTags" ma:index="30" nillable="true" ma:displayName="MediaServiceAutoTags" ma:internalName="MediaServiceAutoTags" ma:readOnly="true">
      <xsd:simpleType>
        <xsd:restriction base="dms:Text"/>
      </xsd:simpleType>
    </xsd:element>
    <xsd:element name="MediaServiceOCR" ma:index="31" nillable="true" ma:displayName="MediaServiceOCR" ma:internalName="MediaServiceOCR" ma:readOnly="true">
      <xsd:simpleType>
        <xsd:restriction base="dms:Note">
          <xsd:maxLength value="255"/>
        </xsd:restriction>
      </xsd:simpleType>
    </xsd:element>
    <xsd:element name="TeamsChannelId" ma:index="32" nillable="true" ma:displayName="Teams Channel Id" ma:internalName="TeamsChannelId">
      <xsd:simpleType>
        <xsd:restriction base="dms:Text"/>
      </xsd:simpleType>
    </xsd:element>
    <xsd:element name="IsNotebookLocked" ma:index="33" nillable="true" ma:displayName="Is Notebook Locked" ma:internalName="IsNotebookLocked">
      <xsd:simpleType>
        <xsd:restriction base="dms:Boolean"/>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element name="MediaServiceGenerationTime" ma:index="36" nillable="true" ma:displayName="MediaServiceGenerationTime" ma:hidden="true" ma:internalName="MediaServiceGenerationTime" ma:readOnly="true">
      <xsd:simpleType>
        <xsd:restriction base="dms:Text"/>
      </xsd:simpleType>
    </xsd:element>
    <xsd:element name="MediaServiceEventHashCode" ma:index="3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003df89-8e1b-4d83-9d41-d74030b0b52c" elementFormDefault="qualified">
    <xsd:import namespace="http://schemas.microsoft.com/office/2006/documentManagement/types"/>
    <xsd:import namespace="http://schemas.microsoft.com/office/infopath/2007/PartnerControls"/>
    <xsd:element name="SharedWithUsers" ma:index="2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description="" ma:internalName="SharedWithDetails" ma:readOnly="true">
      <xsd:simpleType>
        <xsd:restriction base="dms:Note">
          <xsd:maxLength value="255"/>
        </xsd:restriction>
      </xsd:simpleType>
    </xsd:element>
    <xsd:element name="SharingHintHash" ma:index="25" nillable="true" ma:displayName="Sharing Hint Hash" ma:description=""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B6651A-6558-4016-A7C9-008DDD0C368F}">
  <ds:schemaRefs>
    <ds:schemaRef ds:uri="187a2bee-0fe6-44de-ab54-6430ee518e14"/>
    <ds:schemaRef ds:uri="http://schemas.microsoft.com/office/2006/documentManagement/types"/>
    <ds:schemaRef ds:uri="http://schemas.openxmlformats.org/package/2006/metadata/core-properties"/>
    <ds:schemaRef ds:uri="http://www.w3.org/XML/1998/namespace"/>
    <ds:schemaRef ds:uri="http://purl.org/dc/elements/1.1/"/>
    <ds:schemaRef ds:uri="http://purl.org/dc/dcmitype/"/>
    <ds:schemaRef ds:uri="http://schemas.microsoft.com/office/2006/metadata/properties"/>
    <ds:schemaRef ds:uri="http://purl.org/dc/terms/"/>
    <ds:schemaRef ds:uri="http://schemas.microsoft.com/office/infopath/2007/PartnerControls"/>
    <ds:schemaRef ds:uri="6003df89-8e1b-4d83-9d41-d74030b0b52c"/>
  </ds:schemaRefs>
</ds:datastoreItem>
</file>

<file path=customXml/itemProps2.xml><?xml version="1.0" encoding="utf-8"?>
<ds:datastoreItem xmlns:ds="http://schemas.openxmlformats.org/officeDocument/2006/customXml" ds:itemID="{61C66E6D-653E-4DAE-ACAB-26CA518C44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7a2bee-0fe6-44de-ab54-6430ee518e14"/>
    <ds:schemaRef ds:uri="6003df89-8e1b-4d83-9d41-d74030b0b5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FA20809-2E90-4E47-AB91-288A24A2277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3668</TotalTime>
  <Words>1085</Words>
  <Application>Microsoft Office PowerPoint</Application>
  <PresentationFormat>On-screen Show (4:3)</PresentationFormat>
  <Paragraphs>87</Paragraphs>
  <Slides>17</Slides>
  <Notes>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17</vt:i4>
      </vt:variant>
    </vt:vector>
  </HeadingPairs>
  <TitlesOfParts>
    <vt:vector size="25" baseType="lpstr">
      <vt:lpstr>Cooper Hewitt</vt:lpstr>
      <vt:lpstr>Arial</vt:lpstr>
      <vt:lpstr>Calibri</vt:lpstr>
      <vt:lpstr>Calibri Light</vt:lpstr>
      <vt:lpstr>Century Gothic</vt:lpstr>
      <vt:lpstr>Wingdings 3</vt:lpstr>
      <vt:lpstr>Ion</vt:lpstr>
      <vt:lpstr>Office Theme</vt:lpstr>
      <vt:lpstr>PowerPoint Presentation</vt:lpstr>
      <vt:lpstr>PowerPoint Presentation</vt:lpstr>
      <vt:lpstr>PowerPoint Presentation</vt:lpstr>
      <vt:lpstr>PowerPoint Presentation</vt:lpstr>
      <vt:lpstr>PowerPoint Presentation</vt:lpstr>
      <vt:lpstr>Key questions</vt:lpstr>
      <vt:lpstr>PowerPoint Presentation</vt:lpstr>
      <vt:lpstr>PowerPoint Presentation</vt:lpstr>
      <vt:lpstr>Subsidiarity</vt:lpstr>
      <vt:lpstr>Challenges</vt:lpstr>
      <vt:lpstr>Powerful knowledge</vt:lpstr>
      <vt:lpstr>PowerPoint Presentation</vt:lpstr>
      <vt:lpstr>What Matters?</vt:lpstr>
      <vt:lpstr>PowerPoint Presentation</vt:lpstr>
      <vt:lpstr>Your pitch should include…</vt:lpstr>
      <vt:lpstr>Readings</vt:lpstr>
      <vt:lpstr>Vision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Stacey</dc:creator>
  <cp:lastModifiedBy>Stephen Hadley</cp:lastModifiedBy>
  <cp:revision>324</cp:revision>
  <dcterms:created xsi:type="dcterms:W3CDTF">2019-02-27T20:49:40Z</dcterms:created>
  <dcterms:modified xsi:type="dcterms:W3CDTF">2023-09-27T07:09:49Z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0x01010000B9DF921B5A7A4FA9BA9DFFF4EC9399</vt:lpwstr>
  </property>
</Properties>
</file>