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8"/>
  </p:notesMasterIdLst>
  <p:sldIdLst>
    <p:sldId id="256" r:id="rId2"/>
    <p:sldId id="293" r:id="rId3"/>
    <p:sldId id="283" r:id="rId4"/>
    <p:sldId id="284" r:id="rId5"/>
    <p:sldId id="269" r:id="rId6"/>
    <p:sldId id="270" r:id="rId7"/>
    <p:sldId id="271" r:id="rId8"/>
    <p:sldId id="272" r:id="rId9"/>
    <p:sldId id="290" r:id="rId10"/>
    <p:sldId id="289" r:id="rId11"/>
    <p:sldId id="291" r:id="rId12"/>
    <p:sldId id="292" r:id="rId13"/>
    <p:sldId id="294" r:id="rId14"/>
    <p:sldId id="278" r:id="rId15"/>
    <p:sldId id="257" r:id="rId16"/>
    <p:sldId id="263" r:id="rId17"/>
    <p:sldId id="279" r:id="rId18"/>
    <p:sldId id="258" r:id="rId19"/>
    <p:sldId id="262" r:id="rId20"/>
    <p:sldId id="280" r:id="rId21"/>
    <p:sldId id="259" r:id="rId22"/>
    <p:sldId id="264" r:id="rId23"/>
    <p:sldId id="286" r:id="rId24"/>
    <p:sldId id="260" r:id="rId25"/>
    <p:sldId id="285" r:id="rId26"/>
    <p:sldId id="281" r:id="rId27"/>
    <p:sldId id="266" r:id="rId28"/>
    <p:sldId id="282" r:id="rId29"/>
    <p:sldId id="268" r:id="rId30"/>
    <p:sldId id="273" r:id="rId31"/>
    <p:sldId id="274" r:id="rId32"/>
    <p:sldId id="275" r:id="rId33"/>
    <p:sldId id="276" r:id="rId34"/>
    <p:sldId id="277" r:id="rId35"/>
    <p:sldId id="287" r:id="rId36"/>
    <p:sldId id="288"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144"/>
    <p:restoredTop sz="94558"/>
  </p:normalViewPr>
  <p:slideViewPr>
    <p:cSldViewPr snapToGrid="0" snapToObjects="1">
      <p:cViewPr varScale="1">
        <p:scale>
          <a:sx n="90" d="100"/>
          <a:sy n="90" d="100"/>
        </p:scale>
        <p:origin x="872"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DE67B0-F64E-D84B-A7DF-96B08D785ADD}" type="datetimeFigureOut">
              <a:rPr lang="en-US" smtClean="0"/>
              <a:t>3/8/22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DF1078-29FA-AA4F-9D23-36C212272CB9}" type="slidenum">
              <a:rPr lang="en-US" smtClean="0"/>
              <a:t>‹#›</a:t>
            </a:fld>
            <a:endParaRPr lang="en-US"/>
          </a:p>
        </p:txBody>
      </p:sp>
    </p:spTree>
    <p:extLst>
      <p:ext uri="{BB962C8B-B14F-4D97-AF65-F5344CB8AC3E}">
        <p14:creationId xmlns:p14="http://schemas.microsoft.com/office/powerpoint/2010/main" val="224828643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a:t>Prentki</a:t>
            </a:r>
            <a:r>
              <a:rPr lang="en-US" sz="1200" dirty="0"/>
              <a:t>, T &amp; Preston, S. (2009) </a:t>
            </a:r>
            <a:r>
              <a:rPr lang="en-US" sz="1200" i="1" dirty="0"/>
              <a:t>The Applied Theatre Reader. </a:t>
            </a:r>
            <a:r>
              <a:rPr lang="en-US" sz="1200" dirty="0"/>
              <a:t>London: Routledge.</a:t>
            </a:r>
            <a:endParaRPr lang="en-US" dirty="0"/>
          </a:p>
        </p:txBody>
      </p:sp>
      <p:sp>
        <p:nvSpPr>
          <p:cNvPr id="4" name="Slide Number Placeholder 3"/>
          <p:cNvSpPr>
            <a:spLocks noGrp="1"/>
          </p:cNvSpPr>
          <p:nvPr>
            <p:ph type="sldNum" sz="quarter" idx="5"/>
          </p:nvPr>
        </p:nvSpPr>
        <p:spPr/>
        <p:txBody>
          <a:bodyPr/>
          <a:lstStyle/>
          <a:p>
            <a:fld id="{D9DF1078-29FA-AA4F-9D23-36C212272CB9}" type="slidenum">
              <a:rPr lang="en-US" smtClean="0"/>
              <a:t>3</a:t>
            </a:fld>
            <a:endParaRPr lang="en-US"/>
          </a:p>
        </p:txBody>
      </p:sp>
    </p:spTree>
    <p:extLst>
      <p:ext uri="{BB962C8B-B14F-4D97-AF65-F5344CB8AC3E}">
        <p14:creationId xmlns:p14="http://schemas.microsoft.com/office/powerpoint/2010/main" val="180180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err="1"/>
              <a:t>Prentki</a:t>
            </a:r>
            <a:r>
              <a:rPr lang="en-US" sz="1200" dirty="0"/>
              <a:t>, T &amp; Preston, S. (2009) </a:t>
            </a:r>
            <a:r>
              <a:rPr lang="en-US" sz="1200" i="1" dirty="0"/>
              <a:t>The Applied Theatre Reader. </a:t>
            </a:r>
            <a:r>
              <a:rPr lang="en-US" sz="1200" dirty="0"/>
              <a:t>London: Routledge.</a:t>
            </a:r>
            <a:endParaRPr lang="en-US" dirty="0"/>
          </a:p>
          <a:p>
            <a:endParaRPr lang="en-US" dirty="0"/>
          </a:p>
        </p:txBody>
      </p:sp>
      <p:sp>
        <p:nvSpPr>
          <p:cNvPr id="4" name="Slide Number Placeholder 3"/>
          <p:cNvSpPr>
            <a:spLocks noGrp="1"/>
          </p:cNvSpPr>
          <p:nvPr>
            <p:ph type="sldNum" sz="quarter" idx="5"/>
          </p:nvPr>
        </p:nvSpPr>
        <p:spPr/>
        <p:txBody>
          <a:bodyPr/>
          <a:lstStyle/>
          <a:p>
            <a:fld id="{D9DF1078-29FA-AA4F-9D23-36C212272CB9}" type="slidenum">
              <a:rPr lang="en-US" smtClean="0"/>
              <a:t>4</a:t>
            </a:fld>
            <a:endParaRPr lang="en-US"/>
          </a:p>
        </p:txBody>
      </p:sp>
    </p:spTree>
    <p:extLst>
      <p:ext uri="{BB962C8B-B14F-4D97-AF65-F5344CB8AC3E}">
        <p14:creationId xmlns:p14="http://schemas.microsoft.com/office/powerpoint/2010/main" val="4289443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www.theguardian.com</a:t>
            </a:r>
            <a:r>
              <a:rPr lang="en-US" dirty="0"/>
              <a:t>/stage/</a:t>
            </a:r>
            <a:r>
              <a:rPr lang="en-US" dirty="0" err="1"/>
              <a:t>theatreblog</a:t>
            </a:r>
            <a:r>
              <a:rPr lang="en-US" dirty="0"/>
              <a:t>/2015/</a:t>
            </a:r>
            <a:r>
              <a:rPr lang="en-US" dirty="0" err="1"/>
              <a:t>jan</a:t>
            </a:r>
            <a:r>
              <a:rPr lang="en-US" dirty="0"/>
              <a:t>/06/diversity-creativity-british-theatre-2015</a:t>
            </a:r>
          </a:p>
          <a:p>
            <a:endParaRPr lang="en-US" dirty="0"/>
          </a:p>
          <a:p>
            <a:r>
              <a:rPr lang="en-US" dirty="0"/>
              <a:t>https://</a:t>
            </a:r>
            <a:r>
              <a:rPr lang="en-US" dirty="0" err="1"/>
              <a:t>catherinelove.co.uk</a:t>
            </a:r>
            <a:r>
              <a:rPr lang="en-US" dirty="0"/>
              <a:t>/2014/12/23/talking-about-theatre/</a:t>
            </a:r>
          </a:p>
        </p:txBody>
      </p:sp>
      <p:sp>
        <p:nvSpPr>
          <p:cNvPr id="4" name="Slide Number Placeholder 3"/>
          <p:cNvSpPr>
            <a:spLocks noGrp="1"/>
          </p:cNvSpPr>
          <p:nvPr>
            <p:ph type="sldNum" sz="quarter" idx="10"/>
          </p:nvPr>
        </p:nvSpPr>
        <p:spPr/>
        <p:txBody>
          <a:bodyPr/>
          <a:lstStyle/>
          <a:p>
            <a:fld id="{D9DF1078-29FA-AA4F-9D23-36C212272CB9}" type="slidenum">
              <a:rPr lang="en-US" smtClean="0"/>
              <a:t>5</a:t>
            </a:fld>
            <a:endParaRPr lang="en-US"/>
          </a:p>
        </p:txBody>
      </p:sp>
    </p:spTree>
    <p:extLst>
      <p:ext uri="{BB962C8B-B14F-4D97-AF65-F5344CB8AC3E}">
        <p14:creationId xmlns:p14="http://schemas.microsoft.com/office/powerpoint/2010/main" val="5951856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www.theguardian.com</a:t>
            </a:r>
            <a:r>
              <a:rPr lang="en-US" dirty="0"/>
              <a:t>/stage/</a:t>
            </a:r>
            <a:r>
              <a:rPr lang="en-US" dirty="0" err="1"/>
              <a:t>theatreblog</a:t>
            </a:r>
            <a:r>
              <a:rPr lang="en-US" dirty="0"/>
              <a:t>/2015/</a:t>
            </a:r>
            <a:r>
              <a:rPr lang="en-US" dirty="0" err="1"/>
              <a:t>jan</a:t>
            </a:r>
            <a:r>
              <a:rPr lang="en-US" dirty="0"/>
              <a:t>/06/diversity-creativity-british-theatre-2015</a:t>
            </a:r>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6</a:t>
            </a:fld>
            <a:endParaRPr lang="en-US"/>
          </a:p>
        </p:txBody>
      </p:sp>
    </p:spTree>
    <p:extLst>
      <p:ext uri="{BB962C8B-B14F-4D97-AF65-F5344CB8AC3E}">
        <p14:creationId xmlns:p14="http://schemas.microsoft.com/office/powerpoint/2010/main" val="1167081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www.theguardian.com</a:t>
            </a:r>
            <a:r>
              <a:rPr lang="en-US" dirty="0"/>
              <a:t>/stage/</a:t>
            </a:r>
            <a:r>
              <a:rPr lang="en-US" dirty="0" err="1"/>
              <a:t>theatreblog</a:t>
            </a:r>
            <a:r>
              <a:rPr lang="en-US" dirty="0"/>
              <a:t>/2015/</a:t>
            </a:r>
            <a:r>
              <a:rPr lang="en-US" dirty="0" err="1"/>
              <a:t>jan</a:t>
            </a:r>
            <a:r>
              <a:rPr lang="en-US" dirty="0"/>
              <a:t>/06/diversity-creativity-british-theatre-2015</a:t>
            </a:r>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7</a:t>
            </a:fld>
            <a:endParaRPr lang="en-US"/>
          </a:p>
        </p:txBody>
      </p:sp>
    </p:spTree>
    <p:extLst>
      <p:ext uri="{BB962C8B-B14F-4D97-AF65-F5344CB8AC3E}">
        <p14:creationId xmlns:p14="http://schemas.microsoft.com/office/powerpoint/2010/main" val="13548723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https://</a:t>
            </a:r>
            <a:r>
              <a:rPr lang="en-US" dirty="0" err="1"/>
              <a:t>www.theguardian.com</a:t>
            </a:r>
            <a:r>
              <a:rPr lang="en-US" dirty="0"/>
              <a:t>/stage/</a:t>
            </a:r>
            <a:r>
              <a:rPr lang="en-US" dirty="0" err="1"/>
              <a:t>theatreblog</a:t>
            </a:r>
            <a:r>
              <a:rPr lang="en-US" dirty="0"/>
              <a:t>/2015/</a:t>
            </a:r>
            <a:r>
              <a:rPr lang="en-US" dirty="0" err="1"/>
              <a:t>jan</a:t>
            </a:r>
            <a:r>
              <a:rPr lang="en-US" dirty="0"/>
              <a:t>/06/diversity-creativity-british-theatre-2015</a:t>
            </a:r>
          </a:p>
          <a:p>
            <a:endParaRPr lang="en-US" dirty="0"/>
          </a:p>
          <a:p>
            <a:r>
              <a:rPr lang="en-US" dirty="0"/>
              <a:t>Digital Theatre Plus has article too.</a:t>
            </a:r>
          </a:p>
        </p:txBody>
      </p:sp>
      <p:sp>
        <p:nvSpPr>
          <p:cNvPr id="4" name="Slide Number Placeholder 3"/>
          <p:cNvSpPr>
            <a:spLocks noGrp="1"/>
          </p:cNvSpPr>
          <p:nvPr>
            <p:ph type="sldNum" sz="quarter" idx="10"/>
          </p:nvPr>
        </p:nvSpPr>
        <p:spPr/>
        <p:txBody>
          <a:bodyPr/>
          <a:lstStyle/>
          <a:p>
            <a:fld id="{D9DF1078-29FA-AA4F-9D23-36C212272CB9}" type="slidenum">
              <a:rPr lang="en-US" smtClean="0"/>
              <a:t>8</a:t>
            </a:fld>
            <a:endParaRPr lang="en-US"/>
          </a:p>
        </p:txBody>
      </p:sp>
    </p:spTree>
    <p:extLst>
      <p:ext uri="{BB962C8B-B14F-4D97-AF65-F5344CB8AC3E}">
        <p14:creationId xmlns:p14="http://schemas.microsoft.com/office/powerpoint/2010/main" val="61722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www.facefront.org</a:t>
            </a:r>
            <a:r>
              <a:rPr lang="en-US" dirty="0"/>
              <a:t>/</a:t>
            </a:r>
          </a:p>
        </p:txBody>
      </p:sp>
      <p:sp>
        <p:nvSpPr>
          <p:cNvPr id="4" name="Slide Number Placeholder 3"/>
          <p:cNvSpPr>
            <a:spLocks noGrp="1"/>
          </p:cNvSpPr>
          <p:nvPr>
            <p:ph type="sldNum" sz="quarter" idx="5"/>
          </p:nvPr>
        </p:nvSpPr>
        <p:spPr/>
        <p:txBody>
          <a:bodyPr/>
          <a:lstStyle/>
          <a:p>
            <a:fld id="{D9DF1078-29FA-AA4F-9D23-36C212272CB9}" type="slidenum">
              <a:rPr lang="en-US" smtClean="0"/>
              <a:t>10</a:t>
            </a:fld>
            <a:endParaRPr lang="en-US"/>
          </a:p>
        </p:txBody>
      </p:sp>
    </p:spTree>
    <p:extLst>
      <p:ext uri="{BB962C8B-B14F-4D97-AF65-F5344CB8AC3E}">
        <p14:creationId xmlns:p14="http://schemas.microsoft.com/office/powerpoint/2010/main" val="3540643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a:t>
            </a:r>
            <a:r>
              <a:rPr lang="en-US" dirty="0" err="1"/>
              <a:t>www.theatr-nanog.co.uk</a:t>
            </a:r>
            <a:r>
              <a:rPr lang="en-US" dirty="0"/>
              <a:t>/about-theatr-na-n%C3%B3g</a:t>
            </a:r>
          </a:p>
        </p:txBody>
      </p:sp>
      <p:sp>
        <p:nvSpPr>
          <p:cNvPr id="4" name="Slide Number Placeholder 3"/>
          <p:cNvSpPr>
            <a:spLocks noGrp="1"/>
          </p:cNvSpPr>
          <p:nvPr>
            <p:ph type="sldNum" sz="quarter" idx="10"/>
          </p:nvPr>
        </p:nvSpPr>
        <p:spPr/>
        <p:txBody>
          <a:bodyPr/>
          <a:lstStyle/>
          <a:p>
            <a:fld id="{D9DF1078-29FA-AA4F-9D23-36C212272CB9}" type="slidenum">
              <a:rPr lang="en-US" smtClean="0"/>
              <a:t>15</a:t>
            </a:fld>
            <a:endParaRPr lang="en-US"/>
          </a:p>
        </p:txBody>
      </p:sp>
    </p:spTree>
    <p:extLst>
      <p:ext uri="{BB962C8B-B14F-4D97-AF65-F5344CB8AC3E}">
        <p14:creationId xmlns:p14="http://schemas.microsoft.com/office/powerpoint/2010/main" val="283978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messupthemess.co.uk</a:t>
            </a:r>
            <a:r>
              <a:rPr lang="en-US" dirty="0"/>
              <a:t>/about-2/</a:t>
            </a:r>
          </a:p>
        </p:txBody>
      </p:sp>
      <p:sp>
        <p:nvSpPr>
          <p:cNvPr id="4" name="Slide Number Placeholder 3"/>
          <p:cNvSpPr>
            <a:spLocks noGrp="1"/>
          </p:cNvSpPr>
          <p:nvPr>
            <p:ph type="sldNum" sz="quarter" idx="5"/>
          </p:nvPr>
        </p:nvSpPr>
        <p:spPr/>
        <p:txBody>
          <a:bodyPr/>
          <a:lstStyle/>
          <a:p>
            <a:fld id="{D9DF1078-29FA-AA4F-9D23-36C212272CB9}" type="slidenum">
              <a:rPr lang="en-US" smtClean="0"/>
              <a:t>25</a:t>
            </a:fld>
            <a:endParaRPr lang="en-US"/>
          </a:p>
        </p:txBody>
      </p:sp>
    </p:spTree>
    <p:extLst>
      <p:ext uri="{BB962C8B-B14F-4D97-AF65-F5344CB8AC3E}">
        <p14:creationId xmlns:p14="http://schemas.microsoft.com/office/powerpoint/2010/main" val="2797566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www.takingflighttheatre.org.uk</a:t>
            </a:r>
            <a:r>
              <a:rPr lang="en-US" dirty="0"/>
              <a:t>/ </a:t>
            </a:r>
          </a:p>
        </p:txBody>
      </p:sp>
      <p:sp>
        <p:nvSpPr>
          <p:cNvPr id="4" name="Slide Number Placeholder 3"/>
          <p:cNvSpPr>
            <a:spLocks noGrp="1"/>
          </p:cNvSpPr>
          <p:nvPr>
            <p:ph type="sldNum" sz="quarter" idx="10"/>
          </p:nvPr>
        </p:nvSpPr>
        <p:spPr/>
        <p:txBody>
          <a:bodyPr/>
          <a:lstStyle/>
          <a:p>
            <a:fld id="{D9DF1078-29FA-AA4F-9D23-36C212272CB9}" type="slidenum">
              <a:rPr lang="en-US" smtClean="0"/>
              <a:t>26</a:t>
            </a:fld>
            <a:endParaRPr lang="en-US"/>
          </a:p>
        </p:txBody>
      </p:sp>
    </p:spTree>
    <p:extLst>
      <p:ext uri="{BB962C8B-B14F-4D97-AF65-F5344CB8AC3E}">
        <p14:creationId xmlns:p14="http://schemas.microsoft.com/office/powerpoint/2010/main" val="2634878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err="1"/>
              <a:t>Ridout</a:t>
            </a:r>
            <a:r>
              <a:rPr lang="en-US" dirty="0"/>
              <a:t>, N. (2009) </a:t>
            </a:r>
            <a:r>
              <a:rPr lang="en-US" i="1" dirty="0"/>
              <a:t>Theatre &amp; Ethics</a:t>
            </a:r>
            <a:r>
              <a:rPr lang="en-US" dirty="0"/>
              <a:t>. Basingstoke:</a:t>
            </a:r>
            <a:r>
              <a:rPr lang="en-US" baseline="0" dirty="0"/>
              <a:t> Palgrave MacMillan</a:t>
            </a:r>
            <a:endParaRPr lang="en-US" dirty="0"/>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29</a:t>
            </a:fld>
            <a:endParaRPr lang="en-US"/>
          </a:p>
        </p:txBody>
      </p:sp>
    </p:spTree>
    <p:extLst>
      <p:ext uri="{BB962C8B-B14F-4D97-AF65-F5344CB8AC3E}">
        <p14:creationId xmlns:p14="http://schemas.microsoft.com/office/powerpoint/2010/main" val="3773909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err="1"/>
              <a:t>Ridout</a:t>
            </a:r>
            <a:r>
              <a:rPr lang="en-US" dirty="0"/>
              <a:t>, N. (2009) </a:t>
            </a:r>
            <a:r>
              <a:rPr lang="en-US" i="1" dirty="0"/>
              <a:t>Theatre &amp; Ethics</a:t>
            </a:r>
            <a:r>
              <a:rPr lang="en-US" dirty="0"/>
              <a:t>. Basingstoke:</a:t>
            </a:r>
            <a:r>
              <a:rPr lang="en-US" baseline="0" dirty="0"/>
              <a:t> Palgrave MacMillan</a:t>
            </a:r>
            <a:endParaRPr lang="en-US" dirty="0"/>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30</a:t>
            </a:fld>
            <a:endParaRPr lang="en-US"/>
          </a:p>
        </p:txBody>
      </p:sp>
    </p:spTree>
    <p:extLst>
      <p:ext uri="{BB962C8B-B14F-4D97-AF65-F5344CB8AC3E}">
        <p14:creationId xmlns:p14="http://schemas.microsoft.com/office/powerpoint/2010/main" val="1630411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his play ‘The good person of Szechwan’</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err="1"/>
              <a:t>Ridout</a:t>
            </a:r>
            <a:r>
              <a:rPr lang="en-US" dirty="0"/>
              <a:t>, N. (2009) </a:t>
            </a:r>
            <a:r>
              <a:rPr lang="en-US" i="1" dirty="0"/>
              <a:t>Theatre &amp; Ethics</a:t>
            </a:r>
            <a:r>
              <a:rPr lang="en-US" dirty="0"/>
              <a:t>. Basingstoke:</a:t>
            </a:r>
            <a:r>
              <a:rPr lang="en-US" baseline="0" dirty="0"/>
              <a:t> Palgrave MacMillan</a:t>
            </a:r>
            <a:endParaRPr lang="en-US" dirty="0"/>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31</a:t>
            </a:fld>
            <a:endParaRPr lang="en-US"/>
          </a:p>
        </p:txBody>
      </p:sp>
    </p:spTree>
    <p:extLst>
      <p:ext uri="{BB962C8B-B14F-4D97-AF65-F5344CB8AC3E}">
        <p14:creationId xmlns:p14="http://schemas.microsoft.com/office/powerpoint/2010/main" val="570463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err="1"/>
              <a:t>Ridout</a:t>
            </a:r>
            <a:r>
              <a:rPr lang="en-US" dirty="0"/>
              <a:t>, N. (2009) </a:t>
            </a:r>
            <a:r>
              <a:rPr lang="en-US" i="1" dirty="0"/>
              <a:t>Theatre &amp; Ethics</a:t>
            </a:r>
            <a:r>
              <a:rPr lang="en-US" dirty="0"/>
              <a:t>. Basingstoke:</a:t>
            </a:r>
            <a:r>
              <a:rPr lang="en-US" baseline="0" dirty="0"/>
              <a:t> Palgrave MacMillan</a:t>
            </a:r>
            <a:endParaRPr lang="en-US" dirty="0"/>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32</a:t>
            </a:fld>
            <a:endParaRPr lang="en-US"/>
          </a:p>
        </p:txBody>
      </p:sp>
    </p:spTree>
    <p:extLst>
      <p:ext uri="{BB962C8B-B14F-4D97-AF65-F5344CB8AC3E}">
        <p14:creationId xmlns:p14="http://schemas.microsoft.com/office/powerpoint/2010/main" val="1014877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Ridout</a:t>
            </a:r>
            <a:r>
              <a:rPr lang="en-US" dirty="0"/>
              <a:t>, N. (2009) </a:t>
            </a:r>
            <a:r>
              <a:rPr lang="en-US" i="1" dirty="0"/>
              <a:t>Theatre &amp; Ethics</a:t>
            </a:r>
            <a:r>
              <a:rPr lang="en-US" dirty="0"/>
              <a:t>. Basingstoke:</a:t>
            </a:r>
            <a:r>
              <a:rPr lang="en-US" baseline="0" dirty="0"/>
              <a:t> Palgrave MacMillan</a:t>
            </a:r>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33</a:t>
            </a:fld>
            <a:endParaRPr lang="en-US"/>
          </a:p>
        </p:txBody>
      </p:sp>
    </p:spTree>
    <p:extLst>
      <p:ext uri="{BB962C8B-B14F-4D97-AF65-F5344CB8AC3E}">
        <p14:creationId xmlns:p14="http://schemas.microsoft.com/office/powerpoint/2010/main" val="344864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2041472-2FE5-5444-8162-EBB0768A00D1}" type="datetimeFigureOut">
              <a:rPr lang="en-US" smtClean="0"/>
              <a:t>3/8/22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3455743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2041472-2FE5-5444-8162-EBB0768A00D1}" type="datetimeFigureOut">
              <a:rPr lang="en-US" smtClean="0"/>
              <a:t>3/8/22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3979519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2041472-2FE5-5444-8162-EBB0768A00D1}" type="datetimeFigureOut">
              <a:rPr lang="en-US" smtClean="0"/>
              <a:t>3/8/22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1043865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2041472-2FE5-5444-8162-EBB0768A00D1}" type="datetimeFigureOut">
              <a:rPr lang="en-US" smtClean="0"/>
              <a:t>3/8/22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3517820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2041472-2FE5-5444-8162-EBB0768A00D1}" type="datetimeFigureOut">
              <a:rPr lang="en-US" smtClean="0"/>
              <a:t>3/8/22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2134449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2041472-2FE5-5444-8162-EBB0768A00D1}" type="datetimeFigureOut">
              <a:rPr lang="en-US" smtClean="0"/>
              <a:t>3/8/22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742505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041472-2FE5-5444-8162-EBB0768A00D1}" type="datetimeFigureOut">
              <a:rPr lang="en-US" smtClean="0"/>
              <a:t>3/8/22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364154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2041472-2FE5-5444-8162-EBB0768A00D1}" type="datetimeFigureOut">
              <a:rPr lang="en-US" smtClean="0"/>
              <a:t>3/8/22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1364076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2041472-2FE5-5444-8162-EBB0768A00D1}" type="datetimeFigureOut">
              <a:rPr lang="en-US" smtClean="0"/>
              <a:t>3/8/22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3905455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2041472-2FE5-5444-8162-EBB0768A00D1}" type="datetimeFigureOut">
              <a:rPr lang="en-US" smtClean="0"/>
              <a:t>3/8/22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175449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2041472-2FE5-5444-8162-EBB0768A00D1}" type="datetimeFigureOut">
              <a:rPr lang="en-US" smtClean="0"/>
              <a:t>3/8/22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02E15F-0442-6849-B09C-1C6A0E5164BC}" type="slidenum">
              <a:rPr lang="en-US" smtClean="0"/>
              <a:t>‹#›</a:t>
            </a:fld>
            <a:endParaRPr lang="en-US"/>
          </a:p>
        </p:txBody>
      </p:sp>
    </p:spTree>
    <p:extLst>
      <p:ext uri="{BB962C8B-B14F-4D97-AF65-F5344CB8AC3E}">
        <p14:creationId xmlns:p14="http://schemas.microsoft.com/office/powerpoint/2010/main" val="2420765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41472-2FE5-5444-8162-EBB0768A00D1}" type="datetimeFigureOut">
              <a:rPr lang="en-US" smtClean="0"/>
              <a:t>3/8/22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2E15F-0442-6849-B09C-1C6A0E5164BC}" type="slidenum">
              <a:rPr lang="en-US" smtClean="0"/>
              <a:t>‹#›</a:t>
            </a:fld>
            <a:endParaRPr lang="en-US"/>
          </a:p>
        </p:txBody>
      </p:sp>
    </p:spTree>
    <p:extLst>
      <p:ext uri="{BB962C8B-B14F-4D97-AF65-F5344CB8AC3E}">
        <p14:creationId xmlns:p14="http://schemas.microsoft.com/office/powerpoint/2010/main" val="1193525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s8cI3kPW3js" TargetMode="External"/><Relationship Id="rId2" Type="http://schemas.openxmlformats.org/officeDocument/2006/relationships/hyperlink" Target="https://www.youtube.com/watch?v=zRwt25M5nGw"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hyperlink" Target="https://www.facefront.org/act-the-part/interaction-theatre-group/" TargetMode="External"/><Relationship Id="rId2" Type="http://schemas.openxmlformats.org/officeDocument/2006/relationships/hyperlink" Target="https://www.youtube.com/watch?v=s8cI3kPW3j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SfqVl-xXtVQ"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NUm-nz3ojjw" TargetMode="External"/><Relationship Id="rId2" Type="http://schemas.openxmlformats.org/officeDocument/2006/relationships/hyperlink" Target="https://vimeo.com/253645912" TargetMode="External"/><Relationship Id="rId1" Type="http://schemas.openxmlformats.org/officeDocument/2006/relationships/slideLayout" Target="../slideLayouts/slideLayout2.xml"/><Relationship Id="rId5" Type="http://schemas.openxmlformats.org/officeDocument/2006/relationships/hyperlink" Target="https://www.buzzmag.co.uk/eye-storm-stage-review/" TargetMode="External"/><Relationship Id="rId4" Type="http://schemas.openxmlformats.org/officeDocument/2006/relationships/hyperlink" Target="https://www.youtube.com/watch?v=3GVIeomgXbY"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franticassembly.co.uk/frantic-digital/the-unreturning" TargetMode="External"/><Relationship Id="rId2" Type="http://schemas.openxmlformats.org/officeDocument/2006/relationships/hyperlink" Target="https://www.franticassembly.co.uk/resources/the-unreturning-trailer"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hijinx.org.uk/our-impact/"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ToK7chAyQm0" TargetMode="External"/><Relationship Id="rId2" Type="http://schemas.openxmlformats.org/officeDocument/2006/relationships/hyperlink" Target="https://www.hijinx.org.uk/meet-fred/" TargetMode="External"/><Relationship Id="rId1" Type="http://schemas.openxmlformats.org/officeDocument/2006/relationships/slideLayout" Target="../slideLayouts/slideLayout2.xml"/><Relationship Id="rId4" Type="http://schemas.openxmlformats.org/officeDocument/2006/relationships/hyperlink" Target="https://www.youtube.com/watch?v=Ah1J0cVYLRw"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messupthemess.co.uk/hamlet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messupthemess.co.uk/virtual-ve-day/" TargetMode="External"/><Relationship Id="rId4" Type="http://schemas.openxmlformats.org/officeDocument/2006/relationships/hyperlink" Target="https://www.youtube.com/watch?v=ZzJfIVs331Y"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takingflighttheatre.org.uk/peeling/"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www.re-live.org.uk/secretcountry"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Theatre ‘today’</a:t>
            </a:r>
          </a:p>
        </p:txBody>
      </p:sp>
      <p:sp>
        <p:nvSpPr>
          <p:cNvPr id="3" name="Subtitle 2"/>
          <p:cNvSpPr>
            <a:spLocks noGrp="1"/>
          </p:cNvSpPr>
          <p:nvPr>
            <p:ph type="subTitle" idx="1"/>
          </p:nvPr>
        </p:nvSpPr>
        <p:spPr/>
        <p:txBody>
          <a:bodyPr/>
          <a:lstStyle/>
          <a:p>
            <a:r>
              <a:rPr lang="en-US" dirty="0"/>
              <a:t>Performance Practices</a:t>
            </a:r>
          </a:p>
        </p:txBody>
      </p:sp>
    </p:spTree>
    <p:extLst>
      <p:ext uri="{BB962C8B-B14F-4D97-AF65-F5344CB8AC3E}">
        <p14:creationId xmlns:p14="http://schemas.microsoft.com/office/powerpoint/2010/main" val="3838737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0A684-0A9B-464C-83F5-88A91D347FFF}"/>
              </a:ext>
            </a:extLst>
          </p:cNvPr>
          <p:cNvSpPr>
            <a:spLocks noGrp="1"/>
          </p:cNvSpPr>
          <p:nvPr>
            <p:ph type="title"/>
          </p:nvPr>
        </p:nvSpPr>
        <p:spPr/>
        <p:txBody>
          <a:bodyPr/>
          <a:lstStyle/>
          <a:p>
            <a:r>
              <a:rPr lang="en-US" dirty="0"/>
              <a:t>‘The Great Re-Think’</a:t>
            </a:r>
          </a:p>
        </p:txBody>
      </p:sp>
      <p:sp>
        <p:nvSpPr>
          <p:cNvPr id="3" name="Content Placeholder 2">
            <a:extLst>
              <a:ext uri="{FF2B5EF4-FFF2-40B4-BE49-F238E27FC236}">
                <a16:creationId xmlns:a16="http://schemas.microsoft.com/office/drawing/2014/main" id="{D0C10E15-AF70-F94C-8FB8-9464E7B0A422}"/>
              </a:ext>
            </a:extLst>
          </p:cNvPr>
          <p:cNvSpPr>
            <a:spLocks noGrp="1"/>
          </p:cNvSpPr>
          <p:nvPr>
            <p:ph idx="1"/>
          </p:nvPr>
        </p:nvSpPr>
        <p:spPr/>
        <p:txBody>
          <a:bodyPr/>
          <a:lstStyle/>
          <a:p>
            <a:r>
              <a:rPr lang="en-US" dirty="0"/>
              <a:t>Colin </a:t>
            </a:r>
            <a:r>
              <a:rPr lang="en-US" dirty="0" err="1"/>
              <a:t>Tudge’s</a:t>
            </a:r>
            <a:r>
              <a:rPr lang="en-US" dirty="0"/>
              <a:t> new publication on how to navigate the future calls for a new renaissance in thought and action. </a:t>
            </a:r>
          </a:p>
          <a:p>
            <a:r>
              <a:rPr lang="en-US" dirty="0"/>
              <a:t>Of the arts he says:</a:t>
            </a:r>
          </a:p>
          <a:p>
            <a:r>
              <a:rPr lang="en-US" dirty="0"/>
              <a:t>‘All human understanding in the end is narrative – a story that we tell ourselves. What we call ‘truth’ is a story that we happen to find particularly convincing.’ </a:t>
            </a:r>
            <a:r>
              <a:rPr lang="en-US" sz="2000" dirty="0"/>
              <a:t>(2021:356)</a:t>
            </a:r>
          </a:p>
        </p:txBody>
      </p:sp>
    </p:spTree>
    <p:extLst>
      <p:ext uri="{BB962C8B-B14F-4D97-AF65-F5344CB8AC3E}">
        <p14:creationId xmlns:p14="http://schemas.microsoft.com/office/powerpoint/2010/main" val="1944877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245CE-C517-7D4E-B4C5-CDA7CEF81547}"/>
              </a:ext>
            </a:extLst>
          </p:cNvPr>
          <p:cNvSpPr>
            <a:spLocks noGrp="1"/>
          </p:cNvSpPr>
          <p:nvPr>
            <p:ph type="title"/>
          </p:nvPr>
        </p:nvSpPr>
        <p:spPr/>
        <p:txBody>
          <a:bodyPr/>
          <a:lstStyle/>
          <a:p>
            <a:r>
              <a:rPr lang="en-US" dirty="0"/>
              <a:t>Applied theatre</a:t>
            </a:r>
          </a:p>
        </p:txBody>
      </p:sp>
      <p:sp>
        <p:nvSpPr>
          <p:cNvPr id="3" name="Content Placeholder 2">
            <a:extLst>
              <a:ext uri="{FF2B5EF4-FFF2-40B4-BE49-F238E27FC236}">
                <a16:creationId xmlns:a16="http://schemas.microsoft.com/office/drawing/2014/main" id="{FEC662CA-FB94-BF43-9720-F10AD4B330DD}"/>
              </a:ext>
            </a:extLst>
          </p:cNvPr>
          <p:cNvSpPr>
            <a:spLocks noGrp="1"/>
          </p:cNvSpPr>
          <p:nvPr>
            <p:ph idx="1"/>
          </p:nvPr>
        </p:nvSpPr>
        <p:spPr/>
        <p:txBody>
          <a:bodyPr/>
          <a:lstStyle/>
          <a:p>
            <a:r>
              <a:rPr lang="en-US" dirty="0"/>
              <a:t>‘…a term describing a broad set of theatrical practices and creative processes that take participants and audiences beyond the scope of conventional, mainstream theatre into the realm of a theatre that is responsive to ordinary people and their stories, local settings and priorities.’ </a:t>
            </a:r>
            <a:r>
              <a:rPr lang="en-US" sz="2000" dirty="0"/>
              <a:t>(</a:t>
            </a:r>
            <a:r>
              <a:rPr lang="en-US" sz="2000" dirty="0" err="1"/>
              <a:t>Prentki</a:t>
            </a:r>
            <a:r>
              <a:rPr lang="en-US" sz="2000" dirty="0"/>
              <a:t> &amp; Preston, 2009:9)</a:t>
            </a:r>
          </a:p>
        </p:txBody>
      </p:sp>
    </p:spTree>
    <p:extLst>
      <p:ext uri="{BB962C8B-B14F-4D97-AF65-F5344CB8AC3E}">
        <p14:creationId xmlns:p14="http://schemas.microsoft.com/office/powerpoint/2010/main" val="2039418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E3112-5A4C-1E42-8D98-7AF68950674C}"/>
              </a:ext>
            </a:extLst>
          </p:cNvPr>
          <p:cNvSpPr>
            <a:spLocks noGrp="1"/>
          </p:cNvSpPr>
          <p:nvPr>
            <p:ph type="title"/>
          </p:nvPr>
        </p:nvSpPr>
        <p:spPr/>
        <p:txBody>
          <a:bodyPr/>
          <a:lstStyle/>
          <a:p>
            <a:r>
              <a:rPr lang="en-US" dirty="0"/>
              <a:t>Applied Theatre</a:t>
            </a:r>
          </a:p>
        </p:txBody>
      </p:sp>
      <p:sp>
        <p:nvSpPr>
          <p:cNvPr id="3" name="Content Placeholder 2">
            <a:extLst>
              <a:ext uri="{FF2B5EF4-FFF2-40B4-BE49-F238E27FC236}">
                <a16:creationId xmlns:a16="http://schemas.microsoft.com/office/drawing/2014/main" id="{E19E2B50-4C5E-1E44-891E-6D1E1C882F68}"/>
              </a:ext>
            </a:extLst>
          </p:cNvPr>
          <p:cNvSpPr>
            <a:spLocks noGrp="1"/>
          </p:cNvSpPr>
          <p:nvPr>
            <p:ph idx="1"/>
          </p:nvPr>
        </p:nvSpPr>
        <p:spPr/>
        <p:txBody>
          <a:bodyPr>
            <a:normAutofit fontScale="92500"/>
          </a:bodyPr>
          <a:lstStyle/>
          <a:p>
            <a:r>
              <a:rPr lang="en-US" dirty="0"/>
              <a:t>Theatre ‘For’ – e.g. touring theatre for young people</a:t>
            </a:r>
          </a:p>
          <a:p>
            <a:r>
              <a:rPr lang="en-US" dirty="0"/>
              <a:t>Theatre ‘With’ – e.g. process based / workshop – involving participants in devising. Might not result in a presentation to a wider audience.</a:t>
            </a:r>
          </a:p>
          <a:p>
            <a:r>
              <a:rPr lang="en-US" dirty="0"/>
              <a:t>Theatre ‘By’ – e.g. a community make and perform theatre themselves. Community direct, plan, perform the event themselves.</a:t>
            </a:r>
          </a:p>
          <a:p>
            <a:r>
              <a:rPr lang="en-US" sz="2200" dirty="0"/>
              <a:t>(</a:t>
            </a:r>
            <a:r>
              <a:rPr lang="en-US" sz="2200" dirty="0" err="1"/>
              <a:t>Prentki</a:t>
            </a:r>
            <a:r>
              <a:rPr lang="en-US" sz="2200" dirty="0"/>
              <a:t> &amp; Preston, 2009:10-11)</a:t>
            </a:r>
          </a:p>
          <a:p>
            <a:endParaRPr lang="en-US" dirty="0"/>
          </a:p>
        </p:txBody>
      </p:sp>
    </p:spTree>
    <p:extLst>
      <p:ext uri="{BB962C8B-B14F-4D97-AF65-F5344CB8AC3E}">
        <p14:creationId xmlns:p14="http://schemas.microsoft.com/office/powerpoint/2010/main" val="530558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Diversity in theatre</a:t>
            </a:r>
          </a:p>
        </p:txBody>
      </p:sp>
      <p:sp>
        <p:nvSpPr>
          <p:cNvPr id="3" name="Content Placeholder 2"/>
          <p:cNvSpPr>
            <a:spLocks noGrp="1"/>
          </p:cNvSpPr>
          <p:nvPr>
            <p:ph idx="1"/>
          </p:nvPr>
        </p:nvSpPr>
        <p:spPr/>
        <p:txBody>
          <a:bodyPr>
            <a:normAutofit fontScale="92500" lnSpcReduction="10000"/>
          </a:bodyPr>
          <a:lstStyle/>
          <a:p>
            <a:r>
              <a:rPr lang="en-GB" dirty="0"/>
              <a:t>Lyn Gardiner wrote in the Guardian that:</a:t>
            </a:r>
          </a:p>
          <a:p>
            <a:r>
              <a:rPr lang="en-GB" dirty="0"/>
              <a:t>‘Collaborators aren’t just other theatre-makers, they are audiences, communities, councils, amateur and local groups and many more. The most sought-after collaborators should be anyone who an arts organisation is not yet serving. Because they are the people who will make an organisation more diverse, who will defend it because they see it as a community asset, not a drain.’</a:t>
            </a:r>
          </a:p>
          <a:p>
            <a:endParaRPr lang="en-US" dirty="0"/>
          </a:p>
        </p:txBody>
      </p:sp>
    </p:spTree>
    <p:extLst>
      <p:ext uri="{BB962C8B-B14F-4D97-AF65-F5344CB8AC3E}">
        <p14:creationId xmlns:p14="http://schemas.microsoft.com/office/powerpoint/2010/main" val="3436114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Diversity in theatre</a:t>
            </a:r>
          </a:p>
        </p:txBody>
      </p:sp>
      <p:sp>
        <p:nvSpPr>
          <p:cNvPr id="3" name="Content Placeholder 2"/>
          <p:cNvSpPr>
            <a:spLocks noGrp="1"/>
          </p:cNvSpPr>
          <p:nvPr>
            <p:ph idx="1"/>
          </p:nvPr>
        </p:nvSpPr>
        <p:spPr/>
        <p:txBody>
          <a:bodyPr/>
          <a:lstStyle/>
          <a:p>
            <a:r>
              <a:rPr lang="en-GB" dirty="0"/>
              <a:t>‘If local people have to pluck up courage to walk through the door, then we have been doing something very wrong indeed for too long. It is only by helping to ensure others’ wellbeing and survival, particularly within their own local community, that buildings will thrive and survive.’</a:t>
            </a:r>
          </a:p>
          <a:p>
            <a:endParaRPr lang="en-US" dirty="0"/>
          </a:p>
        </p:txBody>
      </p:sp>
    </p:spTree>
    <p:extLst>
      <p:ext uri="{BB962C8B-B14F-4D97-AF65-F5344CB8AC3E}">
        <p14:creationId xmlns:p14="http://schemas.microsoft.com/office/powerpoint/2010/main" val="3496981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Diversity in theatre</a:t>
            </a:r>
          </a:p>
        </p:txBody>
      </p:sp>
      <p:sp>
        <p:nvSpPr>
          <p:cNvPr id="3" name="Content Placeholder 2"/>
          <p:cNvSpPr>
            <a:spLocks noGrp="1"/>
          </p:cNvSpPr>
          <p:nvPr>
            <p:ph idx="1"/>
          </p:nvPr>
        </p:nvSpPr>
        <p:spPr/>
        <p:txBody>
          <a:bodyPr>
            <a:normAutofit fontScale="92500" lnSpcReduction="20000"/>
          </a:bodyPr>
          <a:lstStyle/>
          <a:p>
            <a:r>
              <a:rPr lang="en-GB" dirty="0"/>
              <a:t>‘Increased diversity in the building and on the stage has led to new plays, new conversations, new voices and new audiences, too. Because you can throw money at trying to entice new or different audiences into theatre, but why should they come unless they see themselves reflected on stage and in every aspect of a theatre or company’s work? At last we are waking up to the fact that diversity has real value: it doesn’t just ensure survival, it can genuinely invigorate arts organisations and be a spur to creativity and new ways of thinking.’</a:t>
            </a:r>
          </a:p>
          <a:p>
            <a:endParaRPr lang="en-US" dirty="0"/>
          </a:p>
        </p:txBody>
      </p:sp>
    </p:spTree>
    <p:extLst>
      <p:ext uri="{BB962C8B-B14F-4D97-AF65-F5344CB8AC3E}">
        <p14:creationId xmlns:p14="http://schemas.microsoft.com/office/powerpoint/2010/main" val="4238874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Diversity in theatre</a:t>
            </a:r>
          </a:p>
        </p:txBody>
      </p:sp>
      <p:sp>
        <p:nvSpPr>
          <p:cNvPr id="3" name="Content Placeholder 2"/>
          <p:cNvSpPr>
            <a:spLocks noGrp="1"/>
          </p:cNvSpPr>
          <p:nvPr>
            <p:ph idx="1"/>
          </p:nvPr>
        </p:nvSpPr>
        <p:spPr/>
        <p:txBody>
          <a:bodyPr/>
          <a:lstStyle/>
          <a:p>
            <a:endParaRPr lang="en-GB" dirty="0"/>
          </a:p>
          <a:p>
            <a:r>
              <a:rPr lang="en-GB" dirty="0"/>
              <a:t>‘...how much does it cost to talk and engage with people who don’t look and sound like you, or are a different age, gender or skin colour, or to work with artists and organisations who operate in different spheres to the one in which you operate?’</a:t>
            </a:r>
          </a:p>
          <a:p>
            <a:endParaRPr lang="en-US" dirty="0"/>
          </a:p>
        </p:txBody>
      </p:sp>
    </p:spTree>
    <p:extLst>
      <p:ext uri="{BB962C8B-B14F-4D97-AF65-F5344CB8AC3E}">
        <p14:creationId xmlns:p14="http://schemas.microsoft.com/office/powerpoint/2010/main" val="3514941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D6A36-7BD0-CA4A-AA77-4A236BD06DBB}"/>
              </a:ext>
            </a:extLst>
          </p:cNvPr>
          <p:cNvSpPr>
            <a:spLocks noGrp="1"/>
          </p:cNvSpPr>
          <p:nvPr>
            <p:ph type="title"/>
          </p:nvPr>
        </p:nvSpPr>
        <p:spPr/>
        <p:txBody>
          <a:bodyPr/>
          <a:lstStyle/>
          <a:p>
            <a:r>
              <a:rPr lang="en-US" dirty="0"/>
              <a:t>Boxes</a:t>
            </a:r>
          </a:p>
        </p:txBody>
      </p:sp>
      <p:sp>
        <p:nvSpPr>
          <p:cNvPr id="3" name="Content Placeholder 2">
            <a:extLst>
              <a:ext uri="{FF2B5EF4-FFF2-40B4-BE49-F238E27FC236}">
                <a16:creationId xmlns:a16="http://schemas.microsoft.com/office/drawing/2014/main" id="{C04DE41E-3183-D246-931C-D0549D21323F}"/>
              </a:ext>
            </a:extLst>
          </p:cNvPr>
          <p:cNvSpPr>
            <a:spLocks noGrp="1"/>
          </p:cNvSpPr>
          <p:nvPr>
            <p:ph idx="1"/>
          </p:nvPr>
        </p:nvSpPr>
        <p:spPr/>
        <p:txBody>
          <a:bodyPr/>
          <a:lstStyle/>
          <a:p>
            <a:pPr marL="0" indent="0">
              <a:buNone/>
            </a:pPr>
            <a:endParaRPr lang="en-US" dirty="0">
              <a:hlinkClick r:id="rId2"/>
            </a:endParaRPr>
          </a:p>
          <a:p>
            <a:endParaRPr lang="en-US" dirty="0">
              <a:hlinkClick r:id="rId2"/>
            </a:endParaRPr>
          </a:p>
          <a:p>
            <a:r>
              <a:rPr lang="en-US" dirty="0">
                <a:hlinkClick r:id="rId2"/>
              </a:rPr>
              <a:t>https://www.youtube.com/watch?v=zRwt25M5nGw</a:t>
            </a:r>
            <a:r>
              <a:rPr lang="en-US" dirty="0"/>
              <a:t> </a:t>
            </a:r>
          </a:p>
          <a:p>
            <a:endParaRPr lang="en-US" dirty="0"/>
          </a:p>
          <a:p>
            <a:r>
              <a:rPr lang="en-US" dirty="0">
                <a:hlinkClick r:id="rId3"/>
              </a:rPr>
              <a:t>https://www.youtube.com/watch?v</a:t>
            </a:r>
            <a:r>
              <a:rPr lang="en-US">
                <a:hlinkClick r:id="rId3"/>
              </a:rPr>
              <a:t>=s8cI3kPW3js</a:t>
            </a:r>
            <a:r>
              <a:rPr lang="en-US"/>
              <a:t> </a:t>
            </a:r>
          </a:p>
          <a:p>
            <a:endParaRPr lang="en-US" dirty="0"/>
          </a:p>
        </p:txBody>
      </p:sp>
    </p:spTree>
    <p:extLst>
      <p:ext uri="{BB962C8B-B14F-4D97-AF65-F5344CB8AC3E}">
        <p14:creationId xmlns:p14="http://schemas.microsoft.com/office/powerpoint/2010/main" val="2620011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FFE14-4F54-DB49-A8AE-F81321CB7091}"/>
              </a:ext>
            </a:extLst>
          </p:cNvPr>
          <p:cNvSpPr>
            <a:spLocks noGrp="1"/>
          </p:cNvSpPr>
          <p:nvPr>
            <p:ph type="title"/>
          </p:nvPr>
        </p:nvSpPr>
        <p:spPr/>
        <p:txBody>
          <a:bodyPr/>
          <a:lstStyle/>
          <a:p>
            <a:r>
              <a:rPr lang="en-US" dirty="0"/>
              <a:t>Face Front Inclusive Theatre</a:t>
            </a:r>
          </a:p>
        </p:txBody>
      </p:sp>
      <p:pic>
        <p:nvPicPr>
          <p:cNvPr id="9" name="Content Placeholder 8" descr="Graphical user interface, application, Word&#10;&#10;Description automatically generated">
            <a:extLst>
              <a:ext uri="{FF2B5EF4-FFF2-40B4-BE49-F238E27FC236}">
                <a16:creationId xmlns:a16="http://schemas.microsoft.com/office/drawing/2014/main" id="{E4B270BA-C033-A948-87F4-DAE77D7B20DE}"/>
              </a:ext>
            </a:extLst>
          </p:cNvPr>
          <p:cNvPicPr>
            <a:picLocks noGrp="1" noChangeAspect="1"/>
          </p:cNvPicPr>
          <p:nvPr>
            <p:ph idx="1"/>
          </p:nvPr>
        </p:nvPicPr>
        <p:blipFill rotWithShape="1">
          <a:blip r:embed="rId3"/>
          <a:srcRect l="22402" t="28967" r="23322" b="30186"/>
          <a:stretch/>
        </p:blipFill>
        <p:spPr>
          <a:xfrm>
            <a:off x="1565328" y="3293390"/>
            <a:ext cx="7578672" cy="3564610"/>
          </a:xfrm>
        </p:spPr>
      </p:pic>
      <p:pic>
        <p:nvPicPr>
          <p:cNvPr id="11" name="Picture 10" descr="Graphical user interface, application&#10;&#10;Description automatically generated">
            <a:extLst>
              <a:ext uri="{FF2B5EF4-FFF2-40B4-BE49-F238E27FC236}">
                <a16:creationId xmlns:a16="http://schemas.microsoft.com/office/drawing/2014/main" id="{35E9C06A-5CA5-9B43-AAC2-938A11DE57B0}"/>
              </a:ext>
            </a:extLst>
          </p:cNvPr>
          <p:cNvPicPr>
            <a:picLocks noChangeAspect="1"/>
          </p:cNvPicPr>
          <p:nvPr/>
        </p:nvPicPr>
        <p:blipFill rotWithShape="1">
          <a:blip r:embed="rId4"/>
          <a:srcRect l="17119" t="19831" r="48644" b="20237"/>
          <a:stretch/>
        </p:blipFill>
        <p:spPr>
          <a:xfrm>
            <a:off x="0" y="1131377"/>
            <a:ext cx="1968285" cy="2153420"/>
          </a:xfrm>
          <a:prstGeom prst="rect">
            <a:avLst/>
          </a:prstGeom>
        </p:spPr>
      </p:pic>
    </p:spTree>
    <p:extLst>
      <p:ext uri="{BB962C8B-B14F-4D97-AF65-F5344CB8AC3E}">
        <p14:creationId xmlns:p14="http://schemas.microsoft.com/office/powerpoint/2010/main" val="3667542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35FC9-D82F-2D40-94C2-4DC635BD8A12}"/>
              </a:ext>
            </a:extLst>
          </p:cNvPr>
          <p:cNvSpPr>
            <a:spLocks noGrp="1"/>
          </p:cNvSpPr>
          <p:nvPr>
            <p:ph type="title"/>
          </p:nvPr>
        </p:nvSpPr>
        <p:spPr/>
        <p:txBody>
          <a:bodyPr/>
          <a:lstStyle/>
          <a:p>
            <a:r>
              <a:rPr lang="en-US" dirty="0"/>
              <a:t>Face Front Inclusive Theatre</a:t>
            </a:r>
          </a:p>
        </p:txBody>
      </p:sp>
      <p:sp>
        <p:nvSpPr>
          <p:cNvPr id="3" name="Content Placeholder 2">
            <a:extLst>
              <a:ext uri="{FF2B5EF4-FFF2-40B4-BE49-F238E27FC236}">
                <a16:creationId xmlns:a16="http://schemas.microsoft.com/office/drawing/2014/main" id="{F3C27B1C-43CC-144E-B0EF-2A30215E360C}"/>
              </a:ext>
            </a:extLst>
          </p:cNvPr>
          <p:cNvSpPr>
            <a:spLocks noGrp="1"/>
          </p:cNvSpPr>
          <p:nvPr>
            <p:ph idx="1"/>
          </p:nvPr>
        </p:nvSpPr>
        <p:spPr/>
        <p:txBody>
          <a:bodyPr>
            <a:normAutofit/>
          </a:bodyPr>
          <a:lstStyle/>
          <a:p>
            <a:r>
              <a:rPr lang="en-US" dirty="0"/>
              <a:t>Take a look at this: </a:t>
            </a:r>
          </a:p>
          <a:p>
            <a:r>
              <a:rPr lang="en-US" dirty="0">
                <a:hlinkClick r:id="rId2"/>
              </a:rPr>
              <a:t>https://www.youtube.com/watch?v=s8cI3kPW3js</a:t>
            </a:r>
            <a:r>
              <a:rPr lang="en-US" dirty="0"/>
              <a:t> </a:t>
            </a:r>
          </a:p>
          <a:p>
            <a:endParaRPr lang="en-US" dirty="0"/>
          </a:p>
          <a:p>
            <a:r>
              <a:rPr lang="en-US" dirty="0"/>
              <a:t>Interaction group / Face Front:</a:t>
            </a:r>
          </a:p>
          <a:p>
            <a:r>
              <a:rPr lang="en-US" dirty="0">
                <a:hlinkClick r:id="rId3"/>
              </a:rPr>
              <a:t>https://www.facefront.org/act-the-part/interaction-theatre-group/</a:t>
            </a:r>
            <a:r>
              <a:rPr lang="en-US" dirty="0"/>
              <a:t> </a:t>
            </a:r>
          </a:p>
        </p:txBody>
      </p:sp>
    </p:spTree>
    <p:extLst>
      <p:ext uri="{BB962C8B-B14F-4D97-AF65-F5344CB8AC3E}">
        <p14:creationId xmlns:p14="http://schemas.microsoft.com/office/powerpoint/2010/main" val="288184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14348-E432-1F42-8155-FDF41A0C372E}"/>
              </a:ext>
            </a:extLst>
          </p:cNvPr>
          <p:cNvSpPr>
            <a:spLocks noGrp="1"/>
          </p:cNvSpPr>
          <p:nvPr>
            <p:ph type="title"/>
          </p:nvPr>
        </p:nvSpPr>
        <p:spPr/>
        <p:txBody>
          <a:bodyPr>
            <a:normAutofit/>
          </a:bodyPr>
          <a:lstStyle/>
          <a:p>
            <a:r>
              <a:rPr lang="en-GB" b="1" dirty="0"/>
              <a:t>Between the Wi and the Fi (2019) </a:t>
            </a:r>
            <a:endParaRPr lang="en-US" dirty="0"/>
          </a:p>
        </p:txBody>
      </p:sp>
      <p:sp>
        <p:nvSpPr>
          <p:cNvPr id="3" name="Content Placeholder 2">
            <a:extLst>
              <a:ext uri="{FF2B5EF4-FFF2-40B4-BE49-F238E27FC236}">
                <a16:creationId xmlns:a16="http://schemas.microsoft.com/office/drawing/2014/main" id="{C1BF126F-4005-DD4F-9DF6-DA36B9C5A7A9}"/>
              </a:ext>
            </a:extLst>
          </p:cNvPr>
          <p:cNvSpPr>
            <a:spLocks noGrp="1"/>
          </p:cNvSpPr>
          <p:nvPr>
            <p:ph idx="1"/>
          </p:nvPr>
        </p:nvSpPr>
        <p:spPr/>
        <p:txBody>
          <a:bodyPr>
            <a:normAutofit fontScale="92500" lnSpcReduction="20000"/>
          </a:bodyPr>
          <a:lstStyle/>
          <a:p>
            <a:pPr fontAlgn="t"/>
            <a:r>
              <a:rPr lang="en-GB" dirty="0"/>
              <a:t>From mobile phones to virtual personal assistants, from drones to androids - technology is everywhere in our modern lives.</a:t>
            </a:r>
          </a:p>
          <a:p>
            <a:pPr fontAlgn="t"/>
            <a:r>
              <a:rPr lang="en-GB" dirty="0"/>
              <a:t>At the same time, loneliness is a growing epidemic effecting everyone in society.</a:t>
            </a:r>
          </a:p>
          <a:p>
            <a:pPr fontAlgn="t"/>
            <a:r>
              <a:rPr lang="en-GB" dirty="0"/>
              <a:t>This inclusive play with music explores the impact of both on a busy modern family.</a:t>
            </a:r>
          </a:p>
          <a:p>
            <a:pPr fontAlgn="t"/>
            <a:r>
              <a:rPr lang="en-GB" dirty="0"/>
              <a:t>Written, devised and performed by a cast aged 11 – 94!</a:t>
            </a:r>
          </a:p>
          <a:p>
            <a:pPr fontAlgn="t"/>
            <a:r>
              <a:rPr lang="en-US" dirty="0">
                <a:hlinkClick r:id="rId2"/>
              </a:rPr>
              <a:t>https://www.youtube.com/watch?v=SfqVl-xXtVQ</a:t>
            </a:r>
            <a:r>
              <a:rPr lang="en-US" dirty="0"/>
              <a:t> </a:t>
            </a:r>
          </a:p>
          <a:p>
            <a:pPr fontAlgn="t"/>
            <a:endParaRPr lang="en-GB" dirty="0"/>
          </a:p>
          <a:p>
            <a:endParaRPr lang="en-US" dirty="0"/>
          </a:p>
        </p:txBody>
      </p:sp>
    </p:spTree>
    <p:extLst>
      <p:ext uri="{BB962C8B-B14F-4D97-AF65-F5344CB8AC3E}">
        <p14:creationId xmlns:p14="http://schemas.microsoft.com/office/powerpoint/2010/main" val="3084142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a:t>
            </a:r>
          </a:p>
        </p:txBody>
      </p:sp>
      <p:sp>
        <p:nvSpPr>
          <p:cNvPr id="4" name="Content Placeholder 3"/>
          <p:cNvSpPr>
            <a:spLocks noGrp="1"/>
          </p:cNvSpPr>
          <p:nvPr>
            <p:ph sz="half" idx="2"/>
          </p:nvPr>
        </p:nvSpPr>
        <p:spPr>
          <a:xfrm>
            <a:off x="457200" y="1535113"/>
            <a:ext cx="4040188" cy="4591050"/>
          </a:xfrm>
        </p:spPr>
        <p:txBody>
          <a:bodyPr>
            <a:normAutofit/>
          </a:bodyPr>
          <a:lstStyle/>
          <a:p>
            <a:r>
              <a:rPr lang="en-US" dirty="0"/>
              <a:t>Access info on the following theatre companies:</a:t>
            </a:r>
          </a:p>
          <a:p>
            <a:r>
              <a:rPr lang="en-US" dirty="0"/>
              <a:t>NTW (National Theatre Wales), </a:t>
            </a:r>
          </a:p>
          <a:p>
            <a:r>
              <a:rPr lang="en-US" dirty="0"/>
              <a:t>The National Theatre, </a:t>
            </a:r>
          </a:p>
          <a:p>
            <a:r>
              <a:rPr lang="en-US" dirty="0"/>
              <a:t>Royal Shakespeare Company</a:t>
            </a:r>
          </a:p>
          <a:p>
            <a:r>
              <a:rPr lang="en-US" dirty="0"/>
              <a:t>Frantic Assembly</a:t>
            </a:r>
          </a:p>
          <a:p>
            <a:r>
              <a:rPr lang="en-US" dirty="0"/>
              <a:t>Volcano Theatre</a:t>
            </a:r>
          </a:p>
          <a:p>
            <a:r>
              <a:rPr lang="en-US" dirty="0" err="1"/>
              <a:t>Twocan</a:t>
            </a:r>
            <a:r>
              <a:rPr lang="en-US" dirty="0"/>
              <a:t> Theater Company</a:t>
            </a:r>
          </a:p>
          <a:p>
            <a:endParaRPr lang="en-US" dirty="0"/>
          </a:p>
        </p:txBody>
      </p:sp>
      <p:sp>
        <p:nvSpPr>
          <p:cNvPr id="6" name="Content Placeholder 5"/>
          <p:cNvSpPr>
            <a:spLocks noGrp="1"/>
          </p:cNvSpPr>
          <p:nvPr>
            <p:ph sz="quarter" idx="4"/>
          </p:nvPr>
        </p:nvSpPr>
        <p:spPr>
          <a:xfrm>
            <a:off x="4645025" y="1535113"/>
            <a:ext cx="4041775" cy="4591050"/>
          </a:xfrm>
        </p:spPr>
        <p:txBody>
          <a:bodyPr/>
          <a:lstStyle/>
          <a:p>
            <a:endParaRPr lang="en-US" dirty="0"/>
          </a:p>
          <a:p>
            <a:r>
              <a:rPr lang="en-US" dirty="0"/>
              <a:t>Look for information about:</a:t>
            </a:r>
          </a:p>
          <a:p>
            <a:endParaRPr lang="en-US" dirty="0"/>
          </a:p>
          <a:p>
            <a:r>
              <a:rPr lang="en-US" dirty="0"/>
              <a:t>Inclusive practice</a:t>
            </a:r>
          </a:p>
          <a:p>
            <a:r>
              <a:rPr lang="en-US" dirty="0"/>
              <a:t>Participation</a:t>
            </a:r>
          </a:p>
          <a:p>
            <a:r>
              <a:rPr lang="en-US" dirty="0"/>
              <a:t>Accessibility</a:t>
            </a:r>
          </a:p>
          <a:p>
            <a:r>
              <a:rPr lang="en-US" dirty="0"/>
              <a:t>By, with, for.</a:t>
            </a:r>
          </a:p>
          <a:p>
            <a:r>
              <a:rPr lang="en-US" dirty="0"/>
              <a:t>Training </a:t>
            </a:r>
          </a:p>
          <a:p>
            <a:r>
              <a:rPr lang="en-US" dirty="0"/>
              <a:t>Opportunity </a:t>
            </a:r>
          </a:p>
          <a:p>
            <a:r>
              <a:rPr lang="en-US" dirty="0"/>
              <a:t>Funding</a:t>
            </a:r>
          </a:p>
        </p:txBody>
      </p:sp>
    </p:spTree>
    <p:extLst>
      <p:ext uri="{BB962C8B-B14F-4D97-AF65-F5344CB8AC3E}">
        <p14:creationId xmlns:p14="http://schemas.microsoft.com/office/powerpoint/2010/main" val="14487050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creen Shot 2021-03-02 at 21.43.16.png"/>
          <p:cNvPicPr>
            <a:picLocks noGrp="1" noChangeAspect="1"/>
          </p:cNvPicPr>
          <p:nvPr>
            <p:ph idx="1"/>
          </p:nvPr>
        </p:nvPicPr>
        <p:blipFill rotWithShape="1">
          <a:blip r:embed="rId2">
            <a:extLst>
              <a:ext uri="{28A0092B-C50C-407E-A947-70E740481C1C}">
                <a14:useLocalDpi xmlns:a14="http://schemas.microsoft.com/office/drawing/2010/main" val="0"/>
              </a:ext>
            </a:extLst>
          </a:blip>
          <a:srcRect t="13226" b="2608"/>
          <a:stretch/>
        </p:blipFill>
        <p:spPr>
          <a:xfrm>
            <a:off x="0" y="846138"/>
            <a:ext cx="9282817" cy="4883149"/>
          </a:xfrm>
        </p:spPr>
      </p:pic>
    </p:spTree>
    <p:extLst>
      <p:ext uri="{BB962C8B-B14F-4D97-AF65-F5344CB8AC3E}">
        <p14:creationId xmlns:p14="http://schemas.microsoft.com/office/powerpoint/2010/main" val="2421730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Theatr</a:t>
            </a:r>
            <a:r>
              <a:rPr lang="en-US" dirty="0"/>
              <a:t> </a:t>
            </a:r>
            <a:r>
              <a:rPr lang="en-US" dirty="0" err="1"/>
              <a:t>na</a:t>
            </a:r>
            <a:r>
              <a:rPr lang="en-US" dirty="0"/>
              <a:t> </a:t>
            </a:r>
            <a:r>
              <a:rPr lang="en-US" dirty="0" err="1"/>
              <a:t>nOg</a:t>
            </a:r>
            <a:endParaRPr lang="en-US" dirty="0"/>
          </a:p>
        </p:txBody>
      </p:sp>
      <p:sp>
        <p:nvSpPr>
          <p:cNvPr id="3" name="Content Placeholder 2"/>
          <p:cNvSpPr>
            <a:spLocks noGrp="1"/>
          </p:cNvSpPr>
          <p:nvPr>
            <p:ph idx="1"/>
          </p:nvPr>
        </p:nvSpPr>
        <p:spPr/>
        <p:txBody>
          <a:bodyPr/>
          <a:lstStyle/>
          <a:p>
            <a:r>
              <a:rPr lang="en-US" dirty="0"/>
              <a:t>‘</a:t>
            </a:r>
            <a:r>
              <a:rPr lang="en-GB" dirty="0"/>
              <a:t>Theatre </a:t>
            </a:r>
            <a:r>
              <a:rPr lang="en-GB" dirty="0" err="1"/>
              <a:t>na</a:t>
            </a:r>
            <a:r>
              <a:rPr lang="en-GB" dirty="0"/>
              <a:t> </a:t>
            </a:r>
            <a:r>
              <a:rPr lang="en-GB" dirty="0" err="1"/>
              <a:t>nOg</a:t>
            </a:r>
            <a:r>
              <a:rPr lang="en-GB" dirty="0"/>
              <a:t> is on a mission to ignite the imagination of the nation. We believe in the power of outstanding theatre to inspire life-long change, and enrich the lives of people of all ages. Rooted in the Welsh Valleys, we create original theatre in English and Welsh that inspires and engages audiences of all ages across Wales and beyond.’</a:t>
            </a:r>
          </a:p>
          <a:p>
            <a:endParaRPr lang="en-US" dirty="0"/>
          </a:p>
        </p:txBody>
      </p:sp>
    </p:spTree>
    <p:extLst>
      <p:ext uri="{BB962C8B-B14F-4D97-AF65-F5344CB8AC3E}">
        <p14:creationId xmlns:p14="http://schemas.microsoft.com/office/powerpoint/2010/main" val="1645338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Theatr</a:t>
            </a:r>
            <a:r>
              <a:rPr lang="en-US" dirty="0"/>
              <a:t> Na </a:t>
            </a:r>
            <a:r>
              <a:rPr lang="en-US" dirty="0" err="1"/>
              <a:t>Nog</a:t>
            </a:r>
            <a:endParaRPr lang="en-US" dirty="0"/>
          </a:p>
        </p:txBody>
      </p:sp>
      <p:sp>
        <p:nvSpPr>
          <p:cNvPr id="3" name="Content Placeholder 2"/>
          <p:cNvSpPr>
            <a:spLocks noGrp="1"/>
          </p:cNvSpPr>
          <p:nvPr>
            <p:ph idx="1"/>
          </p:nvPr>
        </p:nvSpPr>
        <p:spPr/>
        <p:txBody>
          <a:bodyPr>
            <a:normAutofit fontScale="77500" lnSpcReduction="20000"/>
          </a:bodyPr>
          <a:lstStyle/>
          <a:p>
            <a:r>
              <a:rPr lang="en-US" dirty="0"/>
              <a:t>‘Eye of the Storm’ trailer:</a:t>
            </a:r>
          </a:p>
          <a:p>
            <a:r>
              <a:rPr lang="en-US" dirty="0">
                <a:hlinkClick r:id="rId2"/>
              </a:rPr>
              <a:t>https://vimeo.com/253645912</a:t>
            </a:r>
            <a:r>
              <a:rPr lang="en-US" dirty="0"/>
              <a:t> </a:t>
            </a:r>
          </a:p>
          <a:p>
            <a:endParaRPr lang="en-US" dirty="0"/>
          </a:p>
          <a:p>
            <a:r>
              <a:rPr lang="en-US" dirty="0"/>
              <a:t>Full ‘Eye of the Storm’:</a:t>
            </a:r>
          </a:p>
          <a:p>
            <a:r>
              <a:rPr lang="en-US" dirty="0">
                <a:hlinkClick r:id="rId3"/>
              </a:rPr>
              <a:t>https://www.youtube.com/watch?v=NUm-nz3ojjw</a:t>
            </a:r>
            <a:r>
              <a:rPr lang="en-US" dirty="0"/>
              <a:t> </a:t>
            </a:r>
          </a:p>
          <a:p>
            <a:endParaRPr lang="en-US" dirty="0"/>
          </a:p>
          <a:p>
            <a:r>
              <a:rPr lang="en-US" dirty="0"/>
              <a:t>‘Needing Me’ song:</a:t>
            </a:r>
          </a:p>
          <a:p>
            <a:r>
              <a:rPr lang="en-US" dirty="0">
                <a:hlinkClick r:id="rId4"/>
              </a:rPr>
              <a:t>https://www.youtube.com/watch?v=3GVIeomgXbY</a:t>
            </a:r>
            <a:r>
              <a:rPr lang="en-US" dirty="0"/>
              <a:t> </a:t>
            </a:r>
          </a:p>
          <a:p>
            <a:endParaRPr lang="en-US" dirty="0"/>
          </a:p>
          <a:p>
            <a:r>
              <a:rPr lang="en-US" dirty="0"/>
              <a:t>‘Buzz’ review:</a:t>
            </a:r>
          </a:p>
          <a:p>
            <a:r>
              <a:rPr lang="en-US" dirty="0">
                <a:hlinkClick r:id="rId5"/>
              </a:rPr>
              <a:t>https://www.buzzmag.co.uk/eye-storm-stage-review/</a:t>
            </a:r>
            <a:r>
              <a:rPr lang="en-US" dirty="0"/>
              <a:t> </a:t>
            </a:r>
          </a:p>
        </p:txBody>
      </p:sp>
    </p:spTree>
    <p:extLst>
      <p:ext uri="{BB962C8B-B14F-4D97-AF65-F5344CB8AC3E}">
        <p14:creationId xmlns:p14="http://schemas.microsoft.com/office/powerpoint/2010/main" val="2390267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creen Shot 2021-03-02 at 21.45.52.png"/>
          <p:cNvPicPr>
            <a:picLocks noGrp="1" noChangeAspect="1"/>
          </p:cNvPicPr>
          <p:nvPr>
            <p:ph idx="1"/>
          </p:nvPr>
        </p:nvPicPr>
        <p:blipFill rotWithShape="1">
          <a:blip r:embed="rId2">
            <a:extLst>
              <a:ext uri="{28A0092B-C50C-407E-A947-70E740481C1C}">
                <a14:useLocalDpi xmlns:a14="http://schemas.microsoft.com/office/drawing/2010/main" val="0"/>
              </a:ext>
            </a:extLst>
          </a:blip>
          <a:srcRect t="14892" b="6003"/>
          <a:stretch/>
        </p:blipFill>
        <p:spPr>
          <a:xfrm>
            <a:off x="457200" y="1417638"/>
            <a:ext cx="8229600" cy="4068763"/>
          </a:xfrm>
        </p:spPr>
      </p:pic>
    </p:spTree>
    <p:extLst>
      <p:ext uri="{BB962C8B-B14F-4D97-AF65-F5344CB8AC3E}">
        <p14:creationId xmlns:p14="http://schemas.microsoft.com/office/powerpoint/2010/main" val="2031141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Frantic Assembly</a:t>
            </a:r>
          </a:p>
        </p:txBody>
      </p:sp>
      <p:sp>
        <p:nvSpPr>
          <p:cNvPr id="3" name="Content Placeholder 2"/>
          <p:cNvSpPr>
            <a:spLocks noGrp="1"/>
          </p:cNvSpPr>
          <p:nvPr>
            <p:ph idx="1"/>
          </p:nvPr>
        </p:nvSpPr>
        <p:spPr/>
        <p:txBody>
          <a:bodyPr>
            <a:normAutofit/>
          </a:bodyPr>
          <a:lstStyle/>
          <a:p>
            <a:r>
              <a:rPr lang="en-US" dirty="0"/>
              <a:t>Frantic Assembly one of the UK’s leading theatre companies.</a:t>
            </a:r>
          </a:p>
          <a:p>
            <a:r>
              <a:rPr lang="en-US" dirty="0"/>
              <a:t>They are a physical theatre company that create new, innovative movement led pieces that tackle a number of issues. </a:t>
            </a:r>
          </a:p>
          <a:p>
            <a:r>
              <a:rPr lang="en-US" dirty="0"/>
              <a:t>They produce ‘thrilling, energetic and uncompromising theatre, constantly attracting new audiences’ </a:t>
            </a:r>
            <a:r>
              <a:rPr lang="en-US" sz="2000" dirty="0"/>
              <a:t>(Graham &amp; </a:t>
            </a:r>
            <a:r>
              <a:rPr lang="en-US" sz="2000" dirty="0" err="1"/>
              <a:t>Hoggett</a:t>
            </a:r>
            <a:r>
              <a:rPr lang="en-US" sz="2000" dirty="0"/>
              <a:t>, 2014:6)</a:t>
            </a:r>
          </a:p>
        </p:txBody>
      </p:sp>
    </p:spTree>
    <p:extLst>
      <p:ext uri="{BB962C8B-B14F-4D97-AF65-F5344CB8AC3E}">
        <p14:creationId xmlns:p14="http://schemas.microsoft.com/office/powerpoint/2010/main" val="2211826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Frantic Assembly</a:t>
            </a:r>
          </a:p>
        </p:txBody>
      </p:sp>
      <p:sp>
        <p:nvSpPr>
          <p:cNvPr id="3" name="Content Placeholder 2"/>
          <p:cNvSpPr>
            <a:spLocks noGrp="1"/>
          </p:cNvSpPr>
          <p:nvPr>
            <p:ph idx="1"/>
          </p:nvPr>
        </p:nvSpPr>
        <p:spPr/>
        <p:txBody>
          <a:bodyPr/>
          <a:lstStyle/>
          <a:p>
            <a:endParaRPr lang="en-US" dirty="0">
              <a:hlinkClick r:id="rId2"/>
            </a:endParaRPr>
          </a:p>
          <a:p>
            <a:r>
              <a:rPr lang="en-US" dirty="0">
                <a:hlinkClick r:id="rId2"/>
              </a:rPr>
              <a:t>https://www.franticassembly.co.uk/resources/the-unreturning-trailer</a:t>
            </a:r>
            <a:r>
              <a:rPr lang="en-US" dirty="0"/>
              <a:t> </a:t>
            </a:r>
          </a:p>
          <a:p>
            <a:endParaRPr lang="en-US" dirty="0"/>
          </a:p>
          <a:p>
            <a:r>
              <a:rPr lang="en-US" dirty="0">
                <a:hlinkClick r:id="rId3"/>
              </a:rPr>
              <a:t>https://www.franticassembly.co.uk/frantic-digital/the-unreturning</a:t>
            </a:r>
            <a:r>
              <a:rPr lang="en-US" dirty="0"/>
              <a:t> </a:t>
            </a:r>
          </a:p>
        </p:txBody>
      </p:sp>
    </p:spTree>
    <p:extLst>
      <p:ext uri="{BB962C8B-B14F-4D97-AF65-F5344CB8AC3E}">
        <p14:creationId xmlns:p14="http://schemas.microsoft.com/office/powerpoint/2010/main" val="33245383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creen Shot 2021-03-02 at 21.46.27.png"/>
          <p:cNvPicPr>
            <a:picLocks noGrp="1" noChangeAspect="1"/>
          </p:cNvPicPr>
          <p:nvPr>
            <p:ph idx="1"/>
          </p:nvPr>
        </p:nvPicPr>
        <p:blipFill rotWithShape="1">
          <a:blip r:embed="rId2">
            <a:extLst>
              <a:ext uri="{28A0092B-C50C-407E-A947-70E740481C1C}">
                <a14:useLocalDpi xmlns:a14="http://schemas.microsoft.com/office/drawing/2010/main" val="0"/>
              </a:ext>
            </a:extLst>
          </a:blip>
          <a:srcRect t="13781" b="386"/>
          <a:stretch/>
        </p:blipFill>
        <p:spPr>
          <a:xfrm>
            <a:off x="457200" y="1417638"/>
            <a:ext cx="8229600" cy="4414838"/>
          </a:xfrm>
        </p:spPr>
      </p:pic>
    </p:spTree>
    <p:extLst>
      <p:ext uri="{BB962C8B-B14F-4D97-AF65-F5344CB8AC3E}">
        <p14:creationId xmlns:p14="http://schemas.microsoft.com/office/powerpoint/2010/main" val="384118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Hijinx</a:t>
            </a:r>
            <a:endParaRPr lang="en-US" dirty="0"/>
          </a:p>
        </p:txBody>
      </p:sp>
      <p:sp>
        <p:nvSpPr>
          <p:cNvPr id="3" name="Content Placeholder 2"/>
          <p:cNvSpPr>
            <a:spLocks noGrp="1"/>
          </p:cNvSpPr>
          <p:nvPr>
            <p:ph idx="1"/>
          </p:nvPr>
        </p:nvSpPr>
        <p:spPr/>
        <p:txBody>
          <a:bodyPr>
            <a:normAutofit fontScale="92500" lnSpcReduction="10000"/>
          </a:bodyPr>
          <a:lstStyle/>
          <a:p>
            <a:r>
              <a:rPr lang="en-US" dirty="0"/>
              <a:t>‘Leading inclusive theatre</a:t>
            </a:r>
            <a:r>
              <a:rPr lang="mr-IN" dirty="0"/>
              <a:t>…</a:t>
            </a:r>
            <a:r>
              <a:rPr lang="en-GB" dirty="0"/>
              <a:t>’</a:t>
            </a:r>
          </a:p>
          <a:p>
            <a:endParaRPr lang="en-GB" dirty="0"/>
          </a:p>
          <a:p>
            <a:r>
              <a:rPr lang="en-GB" dirty="0"/>
              <a:t>‘</a:t>
            </a:r>
            <a:r>
              <a:rPr lang="en-GB" dirty="0" err="1"/>
              <a:t>Hijinx</a:t>
            </a:r>
            <a:r>
              <a:rPr lang="en-GB" dirty="0"/>
              <a:t> is a professional theatre company working to pioneer, produce and promote opportunities for actors with learning disabilities and/or autism to create outstanding productions.’ </a:t>
            </a:r>
            <a:r>
              <a:rPr lang="en-GB" sz="2200" dirty="0"/>
              <a:t>(Company Website)</a:t>
            </a:r>
          </a:p>
          <a:p>
            <a:endParaRPr lang="en-GB" dirty="0"/>
          </a:p>
          <a:p>
            <a:r>
              <a:rPr lang="en-GB" dirty="0"/>
              <a:t>Here are </a:t>
            </a:r>
            <a:r>
              <a:rPr lang="en-GB" dirty="0" err="1"/>
              <a:t>biogs</a:t>
            </a:r>
            <a:r>
              <a:rPr lang="en-GB" dirty="0"/>
              <a:t> expressing the impact of the work: </a:t>
            </a:r>
            <a:r>
              <a:rPr lang="en-GB" dirty="0">
                <a:hlinkClick r:id="rId2"/>
              </a:rPr>
              <a:t>https://www.hijinx.org.uk/our-impact/</a:t>
            </a:r>
            <a:r>
              <a:rPr lang="en-GB" dirty="0"/>
              <a:t> </a:t>
            </a:r>
          </a:p>
        </p:txBody>
      </p:sp>
    </p:spTree>
    <p:extLst>
      <p:ext uri="{BB962C8B-B14F-4D97-AF65-F5344CB8AC3E}">
        <p14:creationId xmlns:p14="http://schemas.microsoft.com/office/powerpoint/2010/main" val="3719424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Hijinx</a:t>
            </a:r>
            <a:endParaRPr lang="en-US" dirty="0"/>
          </a:p>
        </p:txBody>
      </p:sp>
      <p:sp>
        <p:nvSpPr>
          <p:cNvPr id="3" name="Content Placeholder 2"/>
          <p:cNvSpPr>
            <a:spLocks noGrp="1"/>
          </p:cNvSpPr>
          <p:nvPr>
            <p:ph idx="1"/>
          </p:nvPr>
        </p:nvSpPr>
        <p:spPr/>
        <p:txBody>
          <a:bodyPr/>
          <a:lstStyle/>
          <a:p>
            <a:r>
              <a:rPr lang="en-US" dirty="0"/>
              <a:t>Trailer:</a:t>
            </a:r>
            <a:endParaRPr lang="en-US" dirty="0">
              <a:hlinkClick r:id="rId2"/>
            </a:endParaRPr>
          </a:p>
          <a:p>
            <a:r>
              <a:rPr lang="en-US" dirty="0">
                <a:hlinkClick r:id="rId2"/>
              </a:rPr>
              <a:t>https://www.hijinx.org.uk/meet-fred/</a:t>
            </a:r>
            <a:endParaRPr lang="en-US" dirty="0"/>
          </a:p>
          <a:p>
            <a:r>
              <a:rPr lang="en-US" dirty="0"/>
              <a:t>Eurovision Fred: </a:t>
            </a:r>
            <a:r>
              <a:rPr lang="en-US" dirty="0">
                <a:hlinkClick r:id="rId3"/>
              </a:rPr>
              <a:t>https://www.youtube.com/watch?v=ToK7chAyQm0</a:t>
            </a:r>
            <a:endParaRPr lang="en-US" dirty="0"/>
          </a:p>
          <a:p>
            <a:r>
              <a:rPr lang="en-US" dirty="0">
                <a:hlinkClick r:id="rId4"/>
              </a:rPr>
              <a:t>https://www.youtube.com/watch?v=Ah1J0cVYLRw</a:t>
            </a:r>
            <a:r>
              <a:rPr lang="en-US" dirty="0"/>
              <a:t> Item on ‘That’s TV </a:t>
            </a:r>
            <a:r>
              <a:rPr lang="en-US" dirty="0" err="1"/>
              <a:t>Solent</a:t>
            </a:r>
            <a:r>
              <a:rPr lang="en-US" dirty="0"/>
              <a:t>’</a:t>
            </a:r>
          </a:p>
        </p:txBody>
      </p:sp>
    </p:spTree>
    <p:extLst>
      <p:ext uri="{BB962C8B-B14F-4D97-AF65-F5344CB8AC3E}">
        <p14:creationId xmlns:p14="http://schemas.microsoft.com/office/powerpoint/2010/main" val="945088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Mess up the Mess</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5BD4EE9B-60E3-C647-847A-3A7C22C38150}"/>
              </a:ext>
            </a:extLst>
          </p:cNvPr>
          <p:cNvPicPr>
            <a:picLocks noGrp="1" noChangeAspect="1"/>
          </p:cNvPicPr>
          <p:nvPr>
            <p:ph idx="1"/>
          </p:nvPr>
        </p:nvPicPr>
        <p:blipFill rotWithShape="1">
          <a:blip r:embed="rId2"/>
          <a:srcRect t="13890"/>
          <a:stretch/>
        </p:blipFill>
        <p:spPr>
          <a:xfrm>
            <a:off x="395159" y="1246188"/>
            <a:ext cx="8748841" cy="4708525"/>
          </a:xfrm>
        </p:spPr>
      </p:pic>
    </p:spTree>
    <p:extLst>
      <p:ext uri="{BB962C8B-B14F-4D97-AF65-F5344CB8AC3E}">
        <p14:creationId xmlns:p14="http://schemas.microsoft.com/office/powerpoint/2010/main" val="12870549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Mess up the Mess</a:t>
            </a:r>
          </a:p>
        </p:txBody>
      </p:sp>
      <p:sp>
        <p:nvSpPr>
          <p:cNvPr id="3" name="Content Placeholder 2"/>
          <p:cNvSpPr>
            <a:spLocks noGrp="1"/>
          </p:cNvSpPr>
          <p:nvPr>
            <p:ph idx="1"/>
          </p:nvPr>
        </p:nvSpPr>
        <p:spPr/>
        <p:txBody>
          <a:bodyPr>
            <a:normAutofit fontScale="77500" lnSpcReduction="20000"/>
          </a:bodyPr>
          <a:lstStyle/>
          <a:p>
            <a:r>
              <a:rPr lang="en-US" dirty="0"/>
              <a:t>‘Awkward and brave theatre by, for and with young people.’</a:t>
            </a:r>
          </a:p>
          <a:p>
            <a:endParaRPr lang="en-US" dirty="0"/>
          </a:p>
          <a:p>
            <a:pPr fontAlgn="base"/>
            <a:r>
              <a:rPr lang="en-GB" b="1" dirty="0"/>
              <a:t>Mess Up The Mess successfully uses theatre creatively to inspire and engage young people through transformative learning experiences. We empower them to: </a:t>
            </a:r>
            <a:endParaRPr lang="en-GB" dirty="0"/>
          </a:p>
          <a:p>
            <a:pPr lvl="0" fontAlgn="base"/>
            <a:r>
              <a:rPr lang="en-GB" dirty="0"/>
              <a:t>Express themselves, have their voices heard and celebrated</a:t>
            </a:r>
          </a:p>
          <a:p>
            <a:pPr lvl="0" fontAlgn="base"/>
            <a:r>
              <a:rPr lang="en-GB" dirty="0"/>
              <a:t>Develop key transferable personal and social skills</a:t>
            </a:r>
          </a:p>
          <a:p>
            <a:pPr lvl="0" fontAlgn="base"/>
            <a:r>
              <a:rPr lang="en-GB" dirty="0"/>
              <a:t>Play and active part in their community</a:t>
            </a:r>
          </a:p>
          <a:p>
            <a:pPr lvl="0" fontAlgn="base"/>
            <a:r>
              <a:rPr lang="en-GB" dirty="0"/>
              <a:t>Make informed choices about the issues that affect their lives</a:t>
            </a:r>
          </a:p>
          <a:p>
            <a:pPr lvl="0" fontAlgn="base"/>
            <a:r>
              <a:rPr lang="en-GB" dirty="0"/>
              <a:t>Reach their potential</a:t>
            </a:r>
          </a:p>
          <a:p>
            <a:pPr lvl="0" fontAlgn="base"/>
            <a:r>
              <a:rPr lang="en-GB" dirty="0"/>
              <a:t>Have fun in a healthy environment</a:t>
            </a:r>
          </a:p>
          <a:p>
            <a:endParaRPr lang="en-US" dirty="0"/>
          </a:p>
        </p:txBody>
      </p:sp>
    </p:spTree>
    <p:extLst>
      <p:ext uri="{BB962C8B-B14F-4D97-AF65-F5344CB8AC3E}">
        <p14:creationId xmlns:p14="http://schemas.microsoft.com/office/powerpoint/2010/main" val="3596513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Mess up the Mess</a:t>
            </a:r>
          </a:p>
        </p:txBody>
      </p:sp>
      <p:sp>
        <p:nvSpPr>
          <p:cNvPr id="3" name="Content Placeholder 2"/>
          <p:cNvSpPr>
            <a:spLocks noGrp="1"/>
          </p:cNvSpPr>
          <p:nvPr>
            <p:ph idx="1"/>
          </p:nvPr>
        </p:nvSpPr>
        <p:spPr/>
        <p:txBody>
          <a:bodyPr/>
          <a:lstStyle/>
          <a:p>
            <a:r>
              <a:rPr lang="en-US" dirty="0">
                <a:hlinkClick r:id="rId3"/>
              </a:rPr>
              <a:t>https://messupthemess.co.uk/hamlets/</a:t>
            </a:r>
            <a:r>
              <a:rPr lang="en-US" dirty="0"/>
              <a:t> </a:t>
            </a:r>
          </a:p>
          <a:p>
            <a:endParaRPr lang="en-US" dirty="0"/>
          </a:p>
          <a:p>
            <a:endParaRPr lang="en-US" dirty="0"/>
          </a:p>
          <a:p>
            <a:r>
              <a:rPr lang="en-US" dirty="0">
                <a:hlinkClick r:id="rId4"/>
              </a:rPr>
              <a:t>https://www.youtube.com/watch?v=ZzJfIVs331Y</a:t>
            </a:r>
            <a:r>
              <a:rPr lang="en-US" dirty="0"/>
              <a:t> </a:t>
            </a:r>
          </a:p>
          <a:p>
            <a:r>
              <a:rPr lang="en-US" dirty="0">
                <a:hlinkClick r:id="rId5"/>
              </a:rPr>
              <a:t>https://messupthemess.co.uk/virtual-ve-day/</a:t>
            </a:r>
            <a:r>
              <a:rPr lang="en-US" dirty="0"/>
              <a:t> </a:t>
            </a:r>
          </a:p>
          <a:p>
            <a:endParaRPr lang="en-US" dirty="0"/>
          </a:p>
        </p:txBody>
      </p:sp>
    </p:spTree>
    <p:extLst>
      <p:ext uri="{BB962C8B-B14F-4D97-AF65-F5344CB8AC3E}">
        <p14:creationId xmlns:p14="http://schemas.microsoft.com/office/powerpoint/2010/main" val="1976574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creen Shot 2021-03-02 at 21.49.35.png"/>
          <p:cNvPicPr>
            <a:picLocks noGrp="1" noChangeAspect="1"/>
          </p:cNvPicPr>
          <p:nvPr>
            <p:ph idx="1"/>
          </p:nvPr>
        </p:nvPicPr>
        <p:blipFill rotWithShape="1">
          <a:blip r:embed="rId3">
            <a:extLst>
              <a:ext uri="{28A0092B-C50C-407E-A947-70E740481C1C}">
                <a14:useLocalDpi xmlns:a14="http://schemas.microsoft.com/office/drawing/2010/main" val="0"/>
              </a:ext>
            </a:extLst>
          </a:blip>
          <a:srcRect t="13782" r="1546" b="-463"/>
          <a:stretch/>
        </p:blipFill>
        <p:spPr>
          <a:xfrm>
            <a:off x="457200" y="1200150"/>
            <a:ext cx="8101012" cy="4457700"/>
          </a:xfrm>
        </p:spPr>
      </p:pic>
    </p:spTree>
    <p:extLst>
      <p:ext uri="{BB962C8B-B14F-4D97-AF65-F5344CB8AC3E}">
        <p14:creationId xmlns:p14="http://schemas.microsoft.com/office/powerpoint/2010/main" val="20754100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Taking Flight</a:t>
            </a:r>
          </a:p>
        </p:txBody>
      </p:sp>
      <p:sp>
        <p:nvSpPr>
          <p:cNvPr id="3" name="Content Placeholder 2"/>
          <p:cNvSpPr>
            <a:spLocks noGrp="1"/>
          </p:cNvSpPr>
          <p:nvPr>
            <p:ph idx="1"/>
          </p:nvPr>
        </p:nvSpPr>
        <p:spPr/>
        <p:txBody>
          <a:bodyPr/>
          <a:lstStyle/>
          <a:p>
            <a:r>
              <a:rPr lang="en-US" dirty="0"/>
              <a:t>‘Taking risks with creative access to make bold inclusive theatre’</a:t>
            </a:r>
          </a:p>
          <a:p>
            <a:endParaRPr lang="en-US" dirty="0"/>
          </a:p>
          <a:p>
            <a:r>
              <a:rPr lang="en-US" dirty="0"/>
              <a:t>‘Peeling’ (O’Reilly) </a:t>
            </a:r>
            <a:r>
              <a:rPr lang="en-US" dirty="0">
                <a:hlinkClick r:id="rId2"/>
              </a:rPr>
              <a:t>‘</a:t>
            </a:r>
            <a:r>
              <a:rPr lang="en-GB" dirty="0"/>
              <a:t>a world where these fierce, intelligent and capable women are always the chorus and never the lead’</a:t>
            </a:r>
          </a:p>
          <a:p>
            <a:endParaRPr lang="en-GB" dirty="0"/>
          </a:p>
          <a:p>
            <a:r>
              <a:rPr lang="en-US" sz="2000" dirty="0">
                <a:hlinkClick r:id="rId2"/>
              </a:rPr>
              <a:t>https://www.takingflighttheatre.org.uk/peeling/</a:t>
            </a:r>
            <a:r>
              <a:rPr lang="en-US" sz="2000" dirty="0"/>
              <a:t>  </a:t>
            </a:r>
          </a:p>
        </p:txBody>
      </p:sp>
    </p:spTree>
    <p:extLst>
      <p:ext uri="{BB962C8B-B14F-4D97-AF65-F5344CB8AC3E}">
        <p14:creationId xmlns:p14="http://schemas.microsoft.com/office/powerpoint/2010/main" val="40916313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a:t>
            </a:r>
          </a:p>
        </p:txBody>
      </p:sp>
      <p:sp>
        <p:nvSpPr>
          <p:cNvPr id="4" name="Content Placeholder 3"/>
          <p:cNvSpPr>
            <a:spLocks noGrp="1"/>
          </p:cNvSpPr>
          <p:nvPr>
            <p:ph sz="half" idx="2"/>
          </p:nvPr>
        </p:nvSpPr>
        <p:spPr>
          <a:xfrm>
            <a:off x="457200" y="1535113"/>
            <a:ext cx="4040188" cy="4591050"/>
          </a:xfrm>
        </p:spPr>
        <p:txBody>
          <a:bodyPr>
            <a:normAutofit/>
          </a:bodyPr>
          <a:lstStyle/>
          <a:p>
            <a:r>
              <a:rPr lang="en-US" dirty="0"/>
              <a:t>Access info on the following theatre companies:</a:t>
            </a:r>
          </a:p>
          <a:p>
            <a:r>
              <a:rPr lang="en-US" dirty="0"/>
              <a:t>NTW (National Theatre Wales), </a:t>
            </a:r>
          </a:p>
          <a:p>
            <a:r>
              <a:rPr lang="en-US" dirty="0"/>
              <a:t>The National Theatre, </a:t>
            </a:r>
          </a:p>
          <a:p>
            <a:r>
              <a:rPr lang="en-US" dirty="0"/>
              <a:t>Royal Shakespeare Company</a:t>
            </a:r>
          </a:p>
          <a:p>
            <a:r>
              <a:rPr lang="en-US" dirty="0"/>
              <a:t>Frantic Assembly</a:t>
            </a:r>
          </a:p>
          <a:p>
            <a:r>
              <a:rPr lang="en-US" dirty="0"/>
              <a:t>Volcano Theatre</a:t>
            </a:r>
          </a:p>
          <a:p>
            <a:r>
              <a:rPr lang="en-US" dirty="0" err="1"/>
              <a:t>Twocan</a:t>
            </a:r>
            <a:r>
              <a:rPr lang="en-US" dirty="0"/>
              <a:t> Theater Company</a:t>
            </a:r>
          </a:p>
          <a:p>
            <a:endParaRPr lang="en-US" dirty="0"/>
          </a:p>
        </p:txBody>
      </p:sp>
      <p:sp>
        <p:nvSpPr>
          <p:cNvPr id="6" name="Content Placeholder 5"/>
          <p:cNvSpPr>
            <a:spLocks noGrp="1"/>
          </p:cNvSpPr>
          <p:nvPr>
            <p:ph sz="quarter" idx="4"/>
          </p:nvPr>
        </p:nvSpPr>
        <p:spPr>
          <a:xfrm>
            <a:off x="4645025" y="1535113"/>
            <a:ext cx="4041775" cy="4591050"/>
          </a:xfrm>
        </p:spPr>
        <p:txBody>
          <a:bodyPr/>
          <a:lstStyle/>
          <a:p>
            <a:endParaRPr lang="en-US" dirty="0"/>
          </a:p>
          <a:p>
            <a:r>
              <a:rPr lang="en-US" dirty="0"/>
              <a:t>Look for information about:</a:t>
            </a:r>
          </a:p>
          <a:p>
            <a:endParaRPr lang="en-US" dirty="0"/>
          </a:p>
          <a:p>
            <a:r>
              <a:rPr lang="en-US" dirty="0"/>
              <a:t>Inclusive practice</a:t>
            </a:r>
          </a:p>
          <a:p>
            <a:r>
              <a:rPr lang="en-US" dirty="0"/>
              <a:t>Participation</a:t>
            </a:r>
          </a:p>
          <a:p>
            <a:r>
              <a:rPr lang="en-US" dirty="0"/>
              <a:t>Accessibility</a:t>
            </a:r>
          </a:p>
          <a:p>
            <a:r>
              <a:rPr lang="en-US" dirty="0"/>
              <a:t>By, with, for.</a:t>
            </a:r>
          </a:p>
          <a:p>
            <a:r>
              <a:rPr lang="en-US" dirty="0"/>
              <a:t>Training </a:t>
            </a:r>
          </a:p>
          <a:p>
            <a:r>
              <a:rPr lang="en-US" dirty="0"/>
              <a:t>Opportunity </a:t>
            </a:r>
          </a:p>
          <a:p>
            <a:r>
              <a:rPr lang="en-US" dirty="0"/>
              <a:t>Funding</a:t>
            </a:r>
          </a:p>
        </p:txBody>
      </p:sp>
    </p:spTree>
    <p:extLst>
      <p:ext uri="{BB962C8B-B14F-4D97-AF65-F5344CB8AC3E}">
        <p14:creationId xmlns:p14="http://schemas.microsoft.com/office/powerpoint/2010/main" val="11144987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normAutofit fontScale="92500" lnSpcReduction="10000"/>
          </a:bodyPr>
          <a:lstStyle/>
          <a:p>
            <a:r>
              <a:rPr lang="en-US" dirty="0"/>
              <a:t>‘Ethics is about the kind of person you are’ (</a:t>
            </a:r>
            <a:r>
              <a:rPr lang="en-US" dirty="0" err="1"/>
              <a:t>Ridout</a:t>
            </a:r>
            <a:r>
              <a:rPr lang="en-US" dirty="0"/>
              <a:t>; 2009:10)</a:t>
            </a:r>
          </a:p>
          <a:p>
            <a:endParaRPr lang="en-US" dirty="0"/>
          </a:p>
          <a:p>
            <a:r>
              <a:rPr lang="en-US" dirty="0"/>
              <a:t>‘Ethics is about acting in character. There are things we do and things we don’t do, and if we wish to think of ourselves in positive terms, from an ethical point of view, the things we do are good, and the things we don’t do are not. Ethics is about being good and staying good by acting well.’ (</a:t>
            </a:r>
            <a:r>
              <a:rPr lang="en-US" dirty="0" err="1"/>
              <a:t>Ridout</a:t>
            </a:r>
            <a:r>
              <a:rPr lang="en-US" dirty="0"/>
              <a:t>; 2009:10-11)</a:t>
            </a:r>
          </a:p>
          <a:p>
            <a:endParaRPr lang="en-US" dirty="0"/>
          </a:p>
        </p:txBody>
      </p:sp>
    </p:spTree>
    <p:extLst>
      <p:ext uri="{BB962C8B-B14F-4D97-AF65-F5344CB8AC3E}">
        <p14:creationId xmlns:p14="http://schemas.microsoft.com/office/powerpoint/2010/main" val="4062286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lstStyle/>
          <a:p>
            <a:r>
              <a:rPr lang="en-US" dirty="0"/>
              <a:t>‘Our </a:t>
            </a:r>
            <a:r>
              <a:rPr lang="en-US" dirty="0" err="1"/>
              <a:t>behaviour</a:t>
            </a:r>
            <a:r>
              <a:rPr lang="en-US" dirty="0"/>
              <a:t> never takes place in a vacuum, and our actions always have consequences for people other than ourselves. One of the constant tasks of ethical thought is to assist us in making social and political arrangements that </a:t>
            </a:r>
            <a:r>
              <a:rPr lang="en-US" dirty="0" err="1"/>
              <a:t>minimise</a:t>
            </a:r>
            <a:r>
              <a:rPr lang="en-US" dirty="0"/>
              <a:t> the negative consequences of one individual’s actions for the rest of society and also, perhaps, </a:t>
            </a:r>
            <a:r>
              <a:rPr lang="en-US" dirty="0" err="1"/>
              <a:t>maximise</a:t>
            </a:r>
            <a:r>
              <a:rPr lang="en-US" dirty="0"/>
              <a:t> their positive impacts.’ (</a:t>
            </a:r>
            <a:r>
              <a:rPr lang="en-US" dirty="0" err="1"/>
              <a:t>Ridout</a:t>
            </a:r>
            <a:r>
              <a:rPr lang="en-US" dirty="0"/>
              <a:t>; 2009:12)</a:t>
            </a:r>
          </a:p>
          <a:p>
            <a:endParaRPr lang="en-US" dirty="0"/>
          </a:p>
        </p:txBody>
      </p:sp>
    </p:spTree>
    <p:extLst>
      <p:ext uri="{BB962C8B-B14F-4D97-AF65-F5344CB8AC3E}">
        <p14:creationId xmlns:p14="http://schemas.microsoft.com/office/powerpoint/2010/main" val="24322161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lstStyle/>
          <a:p>
            <a:r>
              <a:rPr lang="en-US" dirty="0" err="1"/>
              <a:t>Ridout</a:t>
            </a:r>
            <a:r>
              <a:rPr lang="en-US" dirty="0"/>
              <a:t> (2009) suggests that Brecht* marked the end of the idea that ‘theatre might in any way be good for you’ (2009:44) adding that ‘a model of the big stage play with a historical or fabulous narrative in which the ethical dilemmas of a central bourgeois figure are deployed to resonate with the </a:t>
            </a:r>
            <a:r>
              <a:rPr lang="en-US" dirty="0" err="1"/>
              <a:t>ethico</a:t>
            </a:r>
            <a:r>
              <a:rPr lang="en-US" dirty="0"/>
              <a:t>-political concerns of a clearly defined modern public’ was closed. (2009:42)</a:t>
            </a:r>
          </a:p>
          <a:p>
            <a:endParaRPr lang="en-US" dirty="0"/>
          </a:p>
        </p:txBody>
      </p:sp>
    </p:spTree>
    <p:extLst>
      <p:ext uri="{BB962C8B-B14F-4D97-AF65-F5344CB8AC3E}">
        <p14:creationId xmlns:p14="http://schemas.microsoft.com/office/powerpoint/2010/main" val="3469796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lstStyle/>
          <a:p>
            <a:r>
              <a:rPr lang="en-US" dirty="0"/>
              <a:t>Can work that is satisfying be ethical or are we agreeing with ourselves? </a:t>
            </a:r>
          </a:p>
          <a:p>
            <a:r>
              <a:rPr lang="en-US" dirty="0" err="1"/>
              <a:t>Ridout</a:t>
            </a:r>
            <a:r>
              <a:rPr lang="en-US" dirty="0"/>
              <a:t> considers whether new truly ethical theatre </a:t>
            </a:r>
            <a:r>
              <a:rPr lang="mr-IN" dirty="0"/>
              <a:t>–</a:t>
            </a:r>
            <a:r>
              <a:rPr lang="en-US" dirty="0"/>
              <a:t> theatre that ‘would confront its spectators with something radically other, something that could not be assimilated by their existing understanding of the ethical’ - would be inherently un-ethical. (2009:67)</a:t>
            </a:r>
          </a:p>
        </p:txBody>
      </p:sp>
    </p:spTree>
    <p:extLst>
      <p:ext uri="{BB962C8B-B14F-4D97-AF65-F5344CB8AC3E}">
        <p14:creationId xmlns:p14="http://schemas.microsoft.com/office/powerpoint/2010/main" val="4244429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lstStyle/>
          <a:p>
            <a:endParaRPr lang="en-US" dirty="0"/>
          </a:p>
          <a:p>
            <a:r>
              <a:rPr lang="en-US" dirty="0"/>
              <a:t>Theatre needs to ‘justify itself in terms of it’s contribution to an ethical life’.</a:t>
            </a:r>
          </a:p>
          <a:p>
            <a:r>
              <a:rPr lang="en-US" dirty="0"/>
              <a:t>But because theatre has the power to question relationships and norms, ‘Theatre’s greatest ethical potential may be found precisely at the moment when theatre abandons ethics.’ </a:t>
            </a:r>
            <a:r>
              <a:rPr lang="en-US" sz="2000" dirty="0"/>
              <a:t>(2009:70)</a:t>
            </a:r>
          </a:p>
          <a:p>
            <a:endParaRPr lang="en-US" dirty="0"/>
          </a:p>
          <a:p>
            <a:endParaRPr lang="en-US" dirty="0"/>
          </a:p>
        </p:txBody>
      </p:sp>
    </p:spTree>
    <p:extLst>
      <p:ext uri="{BB962C8B-B14F-4D97-AF65-F5344CB8AC3E}">
        <p14:creationId xmlns:p14="http://schemas.microsoft.com/office/powerpoint/2010/main" val="42027739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‘Today’ </a:t>
            </a:r>
          </a:p>
        </p:txBody>
      </p:sp>
      <p:sp>
        <p:nvSpPr>
          <p:cNvPr id="3" name="Content Placeholder 2"/>
          <p:cNvSpPr>
            <a:spLocks noGrp="1"/>
          </p:cNvSpPr>
          <p:nvPr>
            <p:ph idx="1"/>
          </p:nvPr>
        </p:nvSpPr>
        <p:spPr/>
        <p:txBody>
          <a:bodyPr/>
          <a:lstStyle/>
          <a:p>
            <a:endParaRPr lang="en-US" dirty="0"/>
          </a:p>
          <a:p>
            <a:endParaRPr lang="en-US" dirty="0"/>
          </a:p>
          <a:p>
            <a:endParaRPr lang="en-US" dirty="0"/>
          </a:p>
          <a:p>
            <a:endParaRPr lang="en-US" dirty="0"/>
          </a:p>
          <a:p>
            <a:endParaRPr lang="en-US" dirty="0"/>
          </a:p>
          <a:p>
            <a:endParaRPr lang="en-US" dirty="0"/>
          </a:p>
          <a:p>
            <a:r>
              <a:rPr lang="en-US" dirty="0"/>
              <a:t>Are we there yet?</a:t>
            </a:r>
          </a:p>
        </p:txBody>
      </p:sp>
    </p:spTree>
    <p:extLst>
      <p:ext uri="{BB962C8B-B14F-4D97-AF65-F5344CB8AC3E}">
        <p14:creationId xmlns:p14="http://schemas.microsoft.com/office/powerpoint/2010/main" val="985867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C745C-F2E5-9142-A489-9175AA55A7ED}"/>
              </a:ext>
            </a:extLst>
          </p:cNvPr>
          <p:cNvSpPr>
            <a:spLocks noGrp="1"/>
          </p:cNvSpPr>
          <p:nvPr>
            <p:ph type="title"/>
          </p:nvPr>
        </p:nvSpPr>
        <p:spPr/>
        <p:txBody>
          <a:bodyPr/>
          <a:lstStyle/>
          <a:p>
            <a:r>
              <a:rPr lang="en-US" dirty="0"/>
              <a:t>Task</a:t>
            </a:r>
          </a:p>
        </p:txBody>
      </p:sp>
      <p:sp>
        <p:nvSpPr>
          <p:cNvPr id="3" name="Content Placeholder 2">
            <a:extLst>
              <a:ext uri="{FF2B5EF4-FFF2-40B4-BE49-F238E27FC236}">
                <a16:creationId xmlns:a16="http://schemas.microsoft.com/office/drawing/2014/main" id="{AF2FA2B3-864B-CA45-B199-B3DBBEBDE184}"/>
              </a:ext>
            </a:extLst>
          </p:cNvPr>
          <p:cNvSpPr>
            <a:spLocks noGrp="1"/>
          </p:cNvSpPr>
          <p:nvPr>
            <p:ph idx="1"/>
          </p:nvPr>
        </p:nvSpPr>
        <p:spPr/>
        <p:txBody>
          <a:bodyPr/>
          <a:lstStyle/>
          <a:p>
            <a:r>
              <a:rPr lang="en-US" dirty="0"/>
              <a:t>Watch either Frantic Assembly’s ‘The Curious Incident of the Dog in the Night’ on Digital Theatre Plus, or,…</a:t>
            </a:r>
            <a:r>
              <a:rPr lang="en-US" dirty="0" err="1"/>
              <a:t>a.n.other</a:t>
            </a:r>
            <a:endParaRPr lang="en-US" dirty="0"/>
          </a:p>
          <a:p>
            <a:r>
              <a:rPr lang="en-US" dirty="0"/>
              <a:t>	</a:t>
            </a:r>
            <a:r>
              <a:rPr lang="en-US" dirty="0" err="1"/>
              <a:t>Re:Live</a:t>
            </a:r>
            <a:r>
              <a:rPr lang="en-US" dirty="0"/>
              <a:t> – </a:t>
            </a:r>
            <a:r>
              <a:rPr lang="en-US"/>
              <a:t>Theatre company. </a:t>
            </a:r>
            <a:endParaRPr lang="en-US" dirty="0"/>
          </a:p>
          <a:p>
            <a:r>
              <a:rPr lang="en-US" dirty="0">
                <a:hlinkClick r:id="rId2"/>
              </a:rPr>
              <a:t>http://www.re-live.org.uk/secretcountry</a:t>
            </a:r>
            <a:r>
              <a:rPr lang="en-US" dirty="0"/>
              <a:t> </a:t>
            </a:r>
          </a:p>
          <a:p>
            <a:r>
              <a:rPr lang="en-US" dirty="0"/>
              <a:t>Consider what makes this work applied, diverse, inclusive, and modern.</a:t>
            </a:r>
          </a:p>
        </p:txBody>
      </p:sp>
    </p:spTree>
    <p:extLst>
      <p:ext uri="{BB962C8B-B14F-4D97-AF65-F5344CB8AC3E}">
        <p14:creationId xmlns:p14="http://schemas.microsoft.com/office/powerpoint/2010/main" val="14157716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601E8-EA21-6E44-8CEB-F0067DAE3526}"/>
              </a:ext>
            </a:extLst>
          </p:cNvPr>
          <p:cNvSpPr>
            <a:spLocks noGrp="1"/>
          </p:cNvSpPr>
          <p:nvPr>
            <p:ph type="title"/>
          </p:nvPr>
        </p:nvSpPr>
        <p:spPr/>
        <p:txBody>
          <a:bodyPr/>
          <a:lstStyle/>
          <a:p>
            <a:r>
              <a:rPr lang="en-US" dirty="0"/>
              <a:t>Bibliography </a:t>
            </a:r>
          </a:p>
        </p:txBody>
      </p:sp>
      <p:sp>
        <p:nvSpPr>
          <p:cNvPr id="3" name="Content Placeholder 2">
            <a:extLst>
              <a:ext uri="{FF2B5EF4-FFF2-40B4-BE49-F238E27FC236}">
                <a16:creationId xmlns:a16="http://schemas.microsoft.com/office/drawing/2014/main" id="{FA5B26F2-B36D-F349-ACAC-E1D4576DACCC}"/>
              </a:ext>
            </a:extLst>
          </p:cNvPr>
          <p:cNvSpPr>
            <a:spLocks noGrp="1"/>
          </p:cNvSpPr>
          <p:nvPr>
            <p:ph idx="1"/>
          </p:nvPr>
        </p:nvSpPr>
        <p:spPr/>
        <p:txBody>
          <a:bodyPr/>
          <a:lstStyle/>
          <a:p>
            <a:r>
              <a:rPr lang="en-US" dirty="0"/>
              <a:t>All bibliographic info directly under slides.</a:t>
            </a:r>
          </a:p>
          <a:p>
            <a:endParaRPr lang="en-US"/>
          </a:p>
          <a:p>
            <a:endParaRPr lang="en-US" dirty="0"/>
          </a:p>
          <a:p>
            <a:r>
              <a:rPr lang="en-US" dirty="0" err="1"/>
              <a:t>Tudge</a:t>
            </a:r>
            <a:r>
              <a:rPr lang="en-US" dirty="0"/>
              <a:t>, C. (2021) </a:t>
            </a:r>
            <a:r>
              <a:rPr lang="en-US" i="1" dirty="0"/>
              <a:t>The Great Re-Think: A 21</a:t>
            </a:r>
            <a:r>
              <a:rPr lang="en-US" i="1" baseline="30000" dirty="0"/>
              <a:t>st</a:t>
            </a:r>
            <a:r>
              <a:rPr lang="en-US" i="1" dirty="0"/>
              <a:t> Century Renaissance</a:t>
            </a:r>
            <a:r>
              <a:rPr lang="en-US" dirty="0"/>
              <a:t>. Italy; Pari Publishing.</a:t>
            </a:r>
          </a:p>
        </p:txBody>
      </p:sp>
    </p:spTree>
    <p:extLst>
      <p:ext uri="{BB962C8B-B14F-4D97-AF65-F5344CB8AC3E}">
        <p14:creationId xmlns:p14="http://schemas.microsoft.com/office/powerpoint/2010/main" val="26878786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664</TotalTime>
  <Words>2008</Words>
  <Application>Microsoft Macintosh PowerPoint</Application>
  <PresentationFormat>On-screen Show (4:3)</PresentationFormat>
  <Paragraphs>203</Paragraphs>
  <Slides>36</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36</vt:i4>
      </vt:variant>
    </vt:vector>
  </HeadingPairs>
  <TitlesOfParts>
    <vt:vector size="39" baseType="lpstr">
      <vt:lpstr>Arial</vt:lpstr>
      <vt:lpstr>Calibri</vt:lpstr>
      <vt:lpstr>Office Theme</vt:lpstr>
      <vt:lpstr>Theatre ‘today’</vt:lpstr>
      <vt:lpstr>‘The Great Re-Think’</vt:lpstr>
      <vt:lpstr>Applied theatre</vt:lpstr>
      <vt:lpstr>Applied Theatre</vt:lpstr>
      <vt:lpstr>Diversity in theatre</vt:lpstr>
      <vt:lpstr>Diversity in theatre</vt:lpstr>
      <vt:lpstr>Diversity in theatre</vt:lpstr>
      <vt:lpstr>Diversity in theatre</vt:lpstr>
      <vt:lpstr>Boxes</vt:lpstr>
      <vt:lpstr>Face Front Inclusive Theatre</vt:lpstr>
      <vt:lpstr>Face Front Inclusive Theatre</vt:lpstr>
      <vt:lpstr>Between the Wi and the Fi (2019) </vt:lpstr>
      <vt:lpstr>Task</vt:lpstr>
      <vt:lpstr>PowerPoint Presentation</vt:lpstr>
      <vt:lpstr>Theatr na nOg</vt:lpstr>
      <vt:lpstr>Theatr Na Nog</vt:lpstr>
      <vt:lpstr>PowerPoint Presentation</vt:lpstr>
      <vt:lpstr>Frantic Assembly</vt:lpstr>
      <vt:lpstr>Frantic Assembly</vt:lpstr>
      <vt:lpstr>PowerPoint Presentation</vt:lpstr>
      <vt:lpstr>Hijinx</vt:lpstr>
      <vt:lpstr>Hijinx</vt:lpstr>
      <vt:lpstr>Mess up the Mess</vt:lpstr>
      <vt:lpstr>Mess up the Mess</vt:lpstr>
      <vt:lpstr>Mess up the Mess</vt:lpstr>
      <vt:lpstr>PowerPoint Presentation</vt:lpstr>
      <vt:lpstr>Taking Flight</vt:lpstr>
      <vt:lpstr>Task</vt:lpstr>
      <vt:lpstr>Theatre &amp; Ethics </vt:lpstr>
      <vt:lpstr>Theatre &amp; Ethics </vt:lpstr>
      <vt:lpstr>Theatre &amp; Ethics </vt:lpstr>
      <vt:lpstr>Theatre &amp; Ethics </vt:lpstr>
      <vt:lpstr>Theatre &amp; Ethics </vt:lpstr>
      <vt:lpstr>Theatre ‘Today’ </vt:lpstr>
      <vt:lpstr>Task</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dc:creator>
  <cp:lastModifiedBy>Jonathan Pugh</cp:lastModifiedBy>
  <cp:revision>19</cp:revision>
  <dcterms:created xsi:type="dcterms:W3CDTF">2021-03-02T18:18:18Z</dcterms:created>
  <dcterms:modified xsi:type="dcterms:W3CDTF">2022-03-08T16:58:43Z</dcterms:modified>
</cp:coreProperties>
</file>