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57" r:id="rId4"/>
    <p:sldId id="258" r:id="rId5"/>
    <p:sldId id="280" r:id="rId6"/>
    <p:sldId id="266" r:id="rId7"/>
    <p:sldId id="274" r:id="rId8"/>
    <p:sldId id="267" r:id="rId9"/>
    <p:sldId id="271" r:id="rId10"/>
    <p:sldId id="269" r:id="rId11"/>
    <p:sldId id="275" r:id="rId12"/>
    <p:sldId id="262" r:id="rId13"/>
    <p:sldId id="263" r:id="rId14"/>
    <p:sldId id="259" r:id="rId15"/>
    <p:sldId id="265" r:id="rId16"/>
    <p:sldId id="268" r:id="rId17"/>
    <p:sldId id="264" r:id="rId18"/>
    <p:sldId id="276" r:id="rId19"/>
    <p:sldId id="277" r:id="rId20"/>
    <p:sldId id="278" r:id="rId21"/>
    <p:sldId id="279" r:id="rId22"/>
    <p:sldId id="26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2D7210-B62E-4ACB-AB99-C2B2A439E3C7}" v="41" dt="2025-05-14T23:36:10.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91"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041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39328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1901121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86E8A92-5F82-458A-99EA-54598D4AD78D}" type="datetimeFigureOut">
              <a:rPr lang="en-GB" smtClean="0"/>
              <a:t>12/05/2025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444013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86E8A92-5F82-458A-99EA-54598D4AD78D}" type="datetimeFigureOut">
              <a:rPr lang="en-GB" smtClean="0"/>
              <a:t>12/05/2025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3858664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86E8A92-5F82-458A-99EA-54598D4AD78D}" type="datetimeFigureOut">
              <a:rPr lang="en-GB" smtClean="0"/>
              <a:t>12/05/2025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3047763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E8A92-5F82-458A-99EA-54598D4AD78D}" type="datetimeFigureOut">
              <a:rPr lang="en-GB" smtClean="0"/>
              <a:t>12/05/2025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1717888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86E8A92-5F82-458A-99EA-54598D4AD78D}" type="datetimeFigureOut">
              <a:rPr lang="en-GB" smtClean="0"/>
              <a:t>12/05/2025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3529641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86E8A92-5F82-458A-99EA-54598D4AD78D}" type="datetimeFigureOut">
              <a:rPr lang="en-GB" smtClean="0"/>
              <a:t>12/05/2025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3899040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C86E8A92-5F82-458A-99EA-54598D4AD78D}" type="datetimeFigureOut">
              <a:rPr lang="en-GB" smtClean="0"/>
              <a:t>12/05/2025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2976433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54991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01955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2908096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423240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35074876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1399756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6E8A92-5F82-458A-99EA-54598D4AD78D}" type="datetimeFigureOut">
              <a:rPr lang="en-GB" smtClean="0"/>
              <a:t>12/05/2025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89238B-B82B-45E7-8B95-ED9B0AFBA4DB}" type="slidenum">
              <a:rPr lang="en-GB" smtClean="0"/>
              <a:t>‹#›</a:t>
            </a:fld>
            <a:endParaRPr lang="en-GB"/>
          </a:p>
        </p:txBody>
      </p:sp>
    </p:spTree>
    <p:extLst>
      <p:ext uri="{BB962C8B-B14F-4D97-AF65-F5344CB8AC3E}">
        <p14:creationId xmlns:p14="http://schemas.microsoft.com/office/powerpoint/2010/main" val="3583201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C86E8A92-5F82-458A-99EA-54598D4AD78D}" type="datetimeFigureOut">
              <a:rPr lang="en-GB" smtClean="0"/>
              <a:t>12/05/2025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9689238B-B82B-45E7-8B95-ED9B0AFBA4DB}" type="slidenum">
              <a:rPr lang="en-GB" smtClean="0"/>
              <a:t>‹#›</a:t>
            </a:fld>
            <a:endParaRPr lang="en-GB"/>
          </a:p>
        </p:txBody>
      </p:sp>
    </p:spTree>
    <p:extLst>
      <p:ext uri="{BB962C8B-B14F-4D97-AF65-F5344CB8AC3E}">
        <p14:creationId xmlns:p14="http://schemas.microsoft.com/office/powerpoint/2010/main" val="99552107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5D46E0-0E3F-5AA4-02EF-C7CBF0B6B9CF}"/>
              </a:ext>
            </a:extLst>
          </p:cNvPr>
          <p:cNvSpPr txBox="1"/>
          <p:nvPr/>
        </p:nvSpPr>
        <p:spPr>
          <a:xfrm>
            <a:off x="781050" y="581025"/>
            <a:ext cx="11010900" cy="4401205"/>
          </a:xfrm>
          <a:prstGeom prst="rect">
            <a:avLst/>
          </a:prstGeom>
          <a:noFill/>
        </p:spPr>
        <p:txBody>
          <a:bodyPr wrap="square" rtlCol="0">
            <a:spAutoFit/>
          </a:bodyPr>
          <a:lstStyle/>
          <a:p>
            <a:pPr algn="ctr"/>
            <a:r>
              <a:rPr lang="en-GB" sz="4000" dirty="0">
                <a:solidFill>
                  <a:schemeClr val="bg1"/>
                </a:solidFill>
                <a:latin typeface="Abadi" panose="020B0604020104020204" pitchFamily="34" charset="0"/>
                <a:cs typeface="Arial" panose="020B0604020202020204" pitchFamily="34" charset="0"/>
              </a:rPr>
              <a:t>Jimmy Wilson</a:t>
            </a:r>
          </a:p>
          <a:p>
            <a:pPr algn="ctr"/>
            <a:endParaRPr lang="en-GB" sz="4000" dirty="0">
              <a:solidFill>
                <a:schemeClr val="bg1"/>
              </a:solidFill>
              <a:latin typeface="Abadi" panose="020B0604020104020204" pitchFamily="34" charset="0"/>
              <a:cs typeface="Arial" panose="020B0604020202020204" pitchFamily="34" charset="0"/>
            </a:endParaRPr>
          </a:p>
          <a:p>
            <a:pPr algn="ctr"/>
            <a:r>
              <a:rPr lang="en-GB" sz="4000" dirty="0">
                <a:solidFill>
                  <a:schemeClr val="bg1"/>
                </a:solidFill>
                <a:latin typeface="Abadi" panose="020B0604020104020204" pitchFamily="34" charset="0"/>
                <a:cs typeface="Arial" panose="020B0604020202020204" pitchFamily="34" charset="0"/>
              </a:rPr>
              <a:t>ECYW5003</a:t>
            </a:r>
          </a:p>
          <a:p>
            <a:pPr algn="ctr"/>
            <a:endParaRPr lang="en-GB" sz="4000" dirty="0">
              <a:solidFill>
                <a:schemeClr val="bg1"/>
              </a:solidFill>
              <a:latin typeface="Abadi" panose="020B0604020104020204" pitchFamily="34" charset="0"/>
              <a:cs typeface="Arial" panose="020B0604020202020204" pitchFamily="34" charset="0"/>
            </a:endParaRPr>
          </a:p>
          <a:p>
            <a:pPr algn="ctr"/>
            <a:r>
              <a:rPr lang="en-GB" sz="4000" dirty="0">
                <a:solidFill>
                  <a:schemeClr val="bg1"/>
                </a:solidFill>
                <a:latin typeface="Abadi" panose="020B0604020104020204" pitchFamily="34" charset="0"/>
                <a:cs typeface="Arial" panose="020B0604020202020204" pitchFamily="34" charset="0"/>
              </a:rPr>
              <a:t>No one is too small to make a difference: Working with young people to create a climate of change</a:t>
            </a:r>
          </a:p>
        </p:txBody>
      </p:sp>
    </p:spTree>
    <p:extLst>
      <p:ext uri="{BB962C8B-B14F-4D97-AF65-F5344CB8AC3E}">
        <p14:creationId xmlns:p14="http://schemas.microsoft.com/office/powerpoint/2010/main" val="285128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CB73EB2-8630-34EC-778E-67F38789A7D4}"/>
              </a:ext>
            </a:extLst>
          </p:cNvPr>
          <p:cNvSpPr txBox="1"/>
          <p:nvPr/>
        </p:nvSpPr>
        <p:spPr>
          <a:xfrm>
            <a:off x="7532710" y="628617"/>
            <a:ext cx="3971902" cy="3028983"/>
          </a:xfrm>
          <a:prstGeom prst="rect">
            <a:avLst/>
          </a:prstGeom>
        </p:spPr>
        <p:txBody>
          <a:bodyPr vert="horz" lIns="91440" tIns="45720" rIns="91440" bIns="45720" rtlCol="0" anchor="b">
            <a:normAutofit/>
          </a:bodyPr>
          <a:lstStyle/>
          <a:p>
            <a:pPr>
              <a:spcBef>
                <a:spcPct val="0"/>
              </a:spcBef>
              <a:spcAft>
                <a:spcPts val="600"/>
              </a:spcAft>
            </a:pPr>
            <a:r>
              <a:rPr lang="en-US" sz="3600" b="1" cap="all" dirty="0">
                <a:ln w="3175" cmpd="sng">
                  <a:noFill/>
                </a:ln>
                <a:solidFill>
                  <a:schemeClr val="bg1"/>
                </a:solidFill>
                <a:latin typeface="+mj-lt"/>
                <a:ea typeface="+mj-ea"/>
                <a:cs typeface="+mj-cs"/>
              </a:rPr>
              <a:t>Sports and Sustainability Working Together</a:t>
            </a:r>
          </a:p>
        </p:txBody>
      </p:sp>
      <p:sp>
        <p:nvSpPr>
          <p:cNvPr id="12"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at in a ball&#10;&#10;Description automatically generated">
            <a:extLst>
              <a:ext uri="{FF2B5EF4-FFF2-40B4-BE49-F238E27FC236}">
                <a16:creationId xmlns:a16="http://schemas.microsoft.com/office/drawing/2014/main" id="{A365569D-24BD-3606-48E0-C0481ACEDB72}"/>
              </a:ext>
            </a:extLst>
          </p:cNvPr>
          <p:cNvPicPr>
            <a:picLocks noChangeAspect="1"/>
          </p:cNvPicPr>
          <p:nvPr/>
        </p:nvPicPr>
        <p:blipFill>
          <a:blip r:embed="rId2">
            <a:extLst>
              <a:ext uri="{28A0092B-C50C-407E-A947-70E740481C1C}">
                <a14:useLocalDpi xmlns:a14="http://schemas.microsoft.com/office/drawing/2010/main" val="0"/>
              </a:ext>
            </a:extLst>
          </a:blip>
          <a:srcRect l="16115" r="24973"/>
          <a:stretch/>
        </p:blipFill>
        <p:spPr>
          <a:xfrm>
            <a:off x="79907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grpSp>
        <p:nvGrpSpPr>
          <p:cNvPr id="14" name="Group 13">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6" name="TextBox 5">
            <a:extLst>
              <a:ext uri="{FF2B5EF4-FFF2-40B4-BE49-F238E27FC236}">
                <a16:creationId xmlns:a16="http://schemas.microsoft.com/office/drawing/2014/main" id="{C959EF99-650C-4BA6-05BE-A9903F27037C}"/>
              </a:ext>
            </a:extLst>
          </p:cNvPr>
          <p:cNvSpPr txBox="1"/>
          <p:nvPr/>
        </p:nvSpPr>
        <p:spPr>
          <a:xfrm>
            <a:off x="4044099" y="6014301"/>
            <a:ext cx="3165397" cy="369332"/>
          </a:xfrm>
          <a:prstGeom prst="rect">
            <a:avLst/>
          </a:prstGeom>
          <a:noFill/>
        </p:spPr>
        <p:txBody>
          <a:bodyPr wrap="square" rtlCol="0">
            <a:spAutoFit/>
          </a:bodyPr>
          <a:lstStyle/>
          <a:p>
            <a:r>
              <a:rPr lang="en-GB" dirty="0">
                <a:solidFill>
                  <a:schemeClr val="bg1"/>
                </a:solidFill>
              </a:rPr>
              <a:t>Sport England (No date)</a:t>
            </a:r>
          </a:p>
        </p:txBody>
      </p:sp>
    </p:spTree>
    <p:extLst>
      <p:ext uri="{BB962C8B-B14F-4D97-AF65-F5344CB8AC3E}">
        <p14:creationId xmlns:p14="http://schemas.microsoft.com/office/powerpoint/2010/main" val="2340314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975651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badi" panose="020B0604020104020204" pitchFamily="34" charset="0"/>
              </a:rPr>
              <a:t>Young people will plan a sports day or event for members of their community </a:t>
            </a:r>
          </a:p>
          <a:p>
            <a:pPr marL="0" marR="0" lvl="0" indent="0" algn="ctr" defTabSz="457200" rtl="0" eaLnBrk="1" fontAlgn="auto" latinLnBrk="0" hangingPunct="1">
              <a:lnSpc>
                <a:spcPct val="100000"/>
              </a:lnSpc>
              <a:spcBef>
                <a:spcPts val="0"/>
              </a:spcBef>
              <a:spcAft>
                <a:spcPts val="0"/>
              </a:spcAft>
              <a:buClrTx/>
              <a:buSzTx/>
              <a:buFontTx/>
              <a:buNone/>
              <a:tabLst/>
              <a:defRPr/>
            </a:pPr>
            <a:endParaRPr lang="en-GB" sz="3200" b="1" dirty="0">
              <a:solidFill>
                <a:prstClr val="black"/>
              </a:solidFill>
              <a:latin typeface="Abadi" panose="020B0604020104020204" pitchFamily="34" charset="0"/>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i="0" u="none" strike="noStrike" kern="1200" cap="none" spc="0" normalizeH="0" baseline="0" noProof="0" dirty="0">
                <a:ln>
                  <a:noFill/>
                </a:ln>
                <a:solidFill>
                  <a:prstClr val="black"/>
                </a:solidFill>
                <a:effectLst/>
                <a:uLnTx/>
                <a:uFillTx/>
                <a:latin typeface="Abadi" panose="020B0604020104020204" pitchFamily="34" charset="0"/>
              </a:rPr>
              <a:t>Social Inclusion</a:t>
            </a: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Abadi" panose="020B0604020104020204" pitchFamily="34" charset="0"/>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i="0" u="none" strike="noStrike" kern="1200" cap="none" spc="0" normalizeH="0" baseline="0" noProof="0" dirty="0">
                <a:ln>
                  <a:noFill/>
                </a:ln>
                <a:solidFill>
                  <a:prstClr val="black"/>
                </a:solidFill>
                <a:effectLst/>
                <a:uLnTx/>
                <a:uFillTx/>
                <a:latin typeface="Abadi" panose="020B0604020104020204" pitchFamily="34" charset="0"/>
              </a:rPr>
              <a:t>Community Engagement</a:t>
            </a: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Abadi" panose="020B0604020104020204" pitchFamily="34" charset="0"/>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solidFill>
                  <a:prstClr val="black"/>
                </a:solidFill>
                <a:latin typeface="Abadi" panose="020B0604020104020204" pitchFamily="34" charset="0"/>
              </a:rPr>
              <a:t>Health and Wellbeing</a:t>
            </a: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Abadi" panose="020B0604020104020204" pitchFamily="34" charset="0"/>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solidFill>
                  <a:prstClr val="black"/>
                </a:solidFill>
                <a:latin typeface="Abadi" panose="020B0604020104020204" pitchFamily="34" charset="0"/>
              </a:rPr>
              <a:t>Encourage sustainable practices through discussion during planning </a:t>
            </a: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Abadi" panose="020B0604020104020204" pitchFamily="34" charset="0"/>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solidFill>
                  <a:prstClr val="black"/>
                </a:solidFill>
                <a:latin typeface="Abadi" panose="020B0604020104020204" pitchFamily="34" charset="0"/>
              </a:rPr>
              <a:t>Leadership development </a:t>
            </a: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Abadi" panose="020B0604020104020204" pitchFamily="34" charset="0"/>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solidFill>
                  <a:prstClr val="black"/>
                </a:solidFill>
                <a:latin typeface="Abadi" panose="020B0604020104020204" pitchFamily="34" charset="0"/>
              </a:rPr>
              <a:t>Link Sport with Sustainable Development Goals (United Nations, 2015) and Education for Sustainable Development and Global Citizenship (Welsh Government, 2012)</a:t>
            </a: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Century Gothic" panose="020B0502020202020204"/>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Century Gothic" panose="020B0502020202020204"/>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Century Gothic" panose="020B0502020202020204"/>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prstClr val="black"/>
              </a:solidFill>
              <a:latin typeface="Century Gothic" panose="020B0502020202020204"/>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3200" b="1" dirty="0">
              <a:solidFill>
                <a:prstClr val="black"/>
              </a:solidFill>
              <a:latin typeface="Century Gothic" panose="020B0502020202020204"/>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3200" b="1" dirty="0">
              <a:solidFill>
                <a:prstClr val="black"/>
              </a:solidFill>
              <a:latin typeface="Century Gothic" panose="020B0502020202020204"/>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3200" b="1" dirty="0">
              <a:solidFill>
                <a:prstClr val="black"/>
              </a:solidFill>
              <a:latin typeface="Century Gothic" panose="020B0502020202020204"/>
            </a:endParaRPr>
          </a:p>
          <a:p>
            <a:pPr marL="457200" marR="0" lvl="0" indent="-4572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576422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Social inclusion</a:t>
            </a:r>
          </a:p>
        </p:txBody>
      </p:sp>
      <p:sp>
        <p:nvSpPr>
          <p:cNvPr id="3" name="TextBox 2">
            <a:extLst>
              <a:ext uri="{FF2B5EF4-FFF2-40B4-BE49-F238E27FC236}">
                <a16:creationId xmlns:a16="http://schemas.microsoft.com/office/drawing/2014/main" id="{77BA9CC0-2982-0A5D-6128-1BF962819748}"/>
              </a:ext>
            </a:extLst>
          </p:cNvPr>
          <p:cNvSpPr txBox="1"/>
          <p:nvPr/>
        </p:nvSpPr>
        <p:spPr>
          <a:xfrm>
            <a:off x="895739" y="1502229"/>
            <a:ext cx="10534261" cy="5078313"/>
          </a:xfrm>
          <a:prstGeom prst="rect">
            <a:avLst/>
          </a:prstGeom>
          <a:noFill/>
        </p:spPr>
        <p:txBody>
          <a:bodyPr wrap="square" rtlCol="0">
            <a:spAutoFit/>
          </a:bodyPr>
          <a:lstStyle/>
          <a:p>
            <a:pPr algn="ctr"/>
            <a:endParaRPr lang="en-GB" dirty="0">
              <a:solidFill>
                <a:schemeClr val="bg1"/>
              </a:solidFill>
            </a:endParaRPr>
          </a:p>
          <a:p>
            <a:pPr algn="ctr"/>
            <a:endParaRPr lang="en-GB" dirty="0">
              <a:solidFill>
                <a:schemeClr val="bg1"/>
              </a:solidFill>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Increase engagement (Using sport or being active as a vehicle to learn more about their environment) </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Diversity and Inclusivity</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Is the event cost effective to run and attend?</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endParaRPr lang="en-GB" sz="2000" dirty="0">
              <a:solidFill>
                <a:schemeClr val="bg1"/>
              </a:solidFill>
              <a:latin typeface="Abadi" panose="020B0604020104020204" pitchFamily="34" charset="0"/>
            </a:endParaRPr>
          </a:p>
          <a:p>
            <a:endParaRPr lang="en-GB" dirty="0">
              <a:solidFill>
                <a:schemeClr val="bg1"/>
              </a:solidFill>
            </a:endParaRPr>
          </a:p>
          <a:p>
            <a:pPr marL="457200" indent="-457200">
              <a:buFont typeface="Arial" panose="020B0604020202020204" pitchFamily="34" charset="0"/>
              <a:buChar char="•"/>
            </a:pPr>
            <a:endParaRPr lang="en-GB" dirty="0">
              <a:solidFill>
                <a:schemeClr val="bg1"/>
              </a:solidFill>
            </a:endParaRPr>
          </a:p>
          <a:p>
            <a:endParaRPr lang="en-GB" sz="3200" dirty="0">
              <a:solidFill>
                <a:schemeClr val="bg1"/>
              </a:solidFill>
            </a:endParaRPr>
          </a:p>
        </p:txBody>
      </p:sp>
    </p:spTree>
    <p:extLst>
      <p:ext uri="{BB962C8B-B14F-4D97-AF65-F5344CB8AC3E}">
        <p14:creationId xmlns:p14="http://schemas.microsoft.com/office/powerpoint/2010/main" val="2637615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584775"/>
          </a:xfrm>
          <a:prstGeom prst="rect">
            <a:avLst/>
          </a:prstGeom>
          <a:noFill/>
        </p:spPr>
        <p:txBody>
          <a:bodyPr wrap="square" rtlCol="0">
            <a:spAutoFit/>
          </a:bodyPr>
          <a:lstStyle/>
          <a:p>
            <a:pPr algn="ctr"/>
            <a:r>
              <a:rPr lang="en-GB" sz="3200" b="1" dirty="0">
                <a:solidFill>
                  <a:schemeClr val="bg1"/>
                </a:solidFill>
              </a:rPr>
              <a:t>Promoting Social Values Through Sport</a:t>
            </a:r>
          </a:p>
        </p:txBody>
      </p:sp>
      <p:sp>
        <p:nvSpPr>
          <p:cNvPr id="3" name="TextBox 2">
            <a:extLst>
              <a:ext uri="{FF2B5EF4-FFF2-40B4-BE49-F238E27FC236}">
                <a16:creationId xmlns:a16="http://schemas.microsoft.com/office/drawing/2014/main" id="{77BA9CC0-2982-0A5D-6128-1BF962819748}"/>
              </a:ext>
            </a:extLst>
          </p:cNvPr>
          <p:cNvSpPr txBox="1"/>
          <p:nvPr/>
        </p:nvSpPr>
        <p:spPr>
          <a:xfrm>
            <a:off x="1018287" y="2265800"/>
            <a:ext cx="10906619" cy="6124754"/>
          </a:xfrm>
          <a:prstGeom prst="rect">
            <a:avLst/>
          </a:prstGeom>
          <a:noFill/>
        </p:spPr>
        <p:txBody>
          <a:bodyPr wrap="square" rtlCol="0">
            <a:spAutoFit/>
          </a:bodyPr>
          <a:lstStyle/>
          <a:p>
            <a:pPr algn="ctr"/>
            <a:endParaRPr lang="en-GB" dirty="0">
              <a:solidFill>
                <a:srgbClr val="FFFF00"/>
              </a:solidFill>
            </a:endParaRPr>
          </a:p>
          <a:p>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Work ethic</a:t>
            </a:r>
            <a:r>
              <a:rPr lang="en-GB" dirty="0">
                <a:solidFill>
                  <a:schemeClr val="bg1"/>
                </a:solidFill>
              </a:rPr>
              <a:t> - commitment to training, getting better, improving on weaknesses. This ethic is transferable to everyday life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Teamwork</a:t>
            </a:r>
            <a:r>
              <a:rPr lang="en-GB" dirty="0">
                <a:solidFill>
                  <a:schemeClr val="bg1"/>
                </a:solidFill>
              </a:rPr>
              <a:t> – Team spirit, collaborating with others to achieve a common goal, team results more important than individual accolades or praise.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Dignity in labour </a:t>
            </a:r>
            <a:r>
              <a:rPr lang="en-GB" dirty="0">
                <a:solidFill>
                  <a:schemeClr val="bg1"/>
                </a:solidFill>
              </a:rPr>
              <a:t>– work hard and reap rewards, pride in both individual performance and team success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Sense of belonging/community – </a:t>
            </a:r>
            <a:r>
              <a:rPr lang="en-GB" dirty="0">
                <a:solidFill>
                  <a:schemeClr val="bg1"/>
                </a:solidFill>
              </a:rPr>
              <a:t>Collective identity, ‘we've got each other's backs’, social cohesion</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Unity – </a:t>
            </a:r>
            <a:r>
              <a:rPr lang="en-GB" dirty="0">
                <a:solidFill>
                  <a:schemeClr val="bg1"/>
                </a:solidFill>
              </a:rPr>
              <a:t>Used by NGOs as post conflict resolution, one team with no preference, set aside racial, religious or ethnic differences.</a:t>
            </a: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a:p>
            <a:pPr marL="457200" indent="-457200">
              <a:buFont typeface="Arial" panose="020B0604020202020204" pitchFamily="34" charset="0"/>
              <a:buChar char="•"/>
            </a:pPr>
            <a:endParaRPr lang="en-GB" dirty="0">
              <a:solidFill>
                <a:schemeClr val="bg1"/>
              </a:solidFill>
            </a:endParaRPr>
          </a:p>
          <a:p>
            <a:endParaRPr lang="en-GB" sz="3200" dirty="0">
              <a:solidFill>
                <a:schemeClr val="bg1"/>
              </a:solidFill>
            </a:endParaRPr>
          </a:p>
        </p:txBody>
      </p:sp>
      <p:sp>
        <p:nvSpPr>
          <p:cNvPr id="4" name="TextBox 3">
            <a:extLst>
              <a:ext uri="{FF2B5EF4-FFF2-40B4-BE49-F238E27FC236}">
                <a16:creationId xmlns:a16="http://schemas.microsoft.com/office/drawing/2014/main" id="{E3388F36-8F0A-8165-3079-745F3962D5C1}"/>
              </a:ext>
            </a:extLst>
          </p:cNvPr>
          <p:cNvSpPr txBox="1"/>
          <p:nvPr/>
        </p:nvSpPr>
        <p:spPr>
          <a:xfrm>
            <a:off x="3816076" y="1473948"/>
            <a:ext cx="4618942" cy="1200329"/>
          </a:xfrm>
          <a:prstGeom prst="rect">
            <a:avLst/>
          </a:prstGeom>
          <a:noFill/>
        </p:spPr>
        <p:txBody>
          <a:bodyPr wrap="square" rtlCol="0">
            <a:spAutoFit/>
          </a:bodyPr>
          <a:lstStyle/>
          <a:p>
            <a:pPr algn="just"/>
            <a:r>
              <a:rPr lang="en-GB" b="1" dirty="0">
                <a:solidFill>
                  <a:srgbClr val="FFFF00"/>
                </a:solidFill>
              </a:rPr>
              <a:t>The UN Sustainable Development Goals (2018) state that sports fosters important values amongst both participants and spectators, at all levels. </a:t>
            </a:r>
          </a:p>
        </p:txBody>
      </p:sp>
    </p:spTree>
    <p:extLst>
      <p:ext uri="{BB962C8B-B14F-4D97-AF65-F5344CB8AC3E}">
        <p14:creationId xmlns:p14="http://schemas.microsoft.com/office/powerpoint/2010/main" val="4283411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Community Engagement</a:t>
            </a:r>
          </a:p>
        </p:txBody>
      </p:sp>
      <p:sp>
        <p:nvSpPr>
          <p:cNvPr id="3" name="TextBox 2">
            <a:extLst>
              <a:ext uri="{FF2B5EF4-FFF2-40B4-BE49-F238E27FC236}">
                <a16:creationId xmlns:a16="http://schemas.microsoft.com/office/drawing/2014/main" id="{77BA9CC0-2982-0A5D-6128-1BF962819748}"/>
              </a:ext>
            </a:extLst>
          </p:cNvPr>
          <p:cNvSpPr txBox="1"/>
          <p:nvPr/>
        </p:nvSpPr>
        <p:spPr>
          <a:xfrm>
            <a:off x="895739" y="1502229"/>
            <a:ext cx="10534261" cy="5139869"/>
          </a:xfrm>
          <a:prstGeom prst="rect">
            <a:avLst/>
          </a:prstGeom>
          <a:noFill/>
        </p:spPr>
        <p:txBody>
          <a:bodyPr wrap="square" rtlCol="0">
            <a:spAutoFit/>
          </a:bodyPr>
          <a:lstStyle/>
          <a:p>
            <a:pPr algn="ctr"/>
            <a:endParaRPr lang="en-GB" dirty="0">
              <a:solidFill>
                <a:schemeClr val="bg1"/>
              </a:solidFill>
            </a:endParaRPr>
          </a:p>
          <a:p>
            <a:pPr algn="ctr"/>
            <a:endParaRPr lang="en-GB" dirty="0">
              <a:solidFill>
                <a:schemeClr val="bg1"/>
              </a:solidFill>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Ask local businesses/organisations to support</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Involve local councillors </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People can share ideas and discuss local issues effecting their communities (Litter, more bins in green spaces)</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Celebrate young people and their achievements ,making positive contributions to their communities </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r>
              <a:rPr lang="en-GB" sz="2000" dirty="0">
                <a:solidFill>
                  <a:srgbClr val="FFFF00"/>
                </a:solidFill>
                <a:latin typeface="Abadi" panose="020B0604020104020204" pitchFamily="34" charset="0"/>
              </a:rPr>
              <a:t>Oxfam (1997) describes a global citizen as someone who makes a positive contribution to their own community using a range of activities or projects. </a:t>
            </a:r>
            <a:endParaRPr lang="en-GB" sz="2000" dirty="0">
              <a:solidFill>
                <a:schemeClr val="bg1"/>
              </a:solidFill>
              <a:latin typeface="Abadi" panose="020B0604020104020204" pitchFamily="34" charset="0"/>
            </a:endParaRPr>
          </a:p>
          <a:p>
            <a:pPr marL="457200" indent="-457200">
              <a:buFont typeface="Arial" panose="020B0604020202020204" pitchFamily="34" charset="0"/>
              <a:buChar char="•"/>
            </a:pPr>
            <a:endParaRPr lang="en-GB" sz="2000" dirty="0">
              <a:solidFill>
                <a:schemeClr val="bg1"/>
              </a:solidFill>
              <a:latin typeface="Abadi" panose="020B0604020104020204" pitchFamily="34" charset="0"/>
            </a:endParaRPr>
          </a:p>
          <a:p>
            <a:endParaRPr lang="en-GB" sz="3200" dirty="0">
              <a:solidFill>
                <a:schemeClr val="bg1"/>
              </a:solidFill>
            </a:endParaRPr>
          </a:p>
        </p:txBody>
      </p:sp>
    </p:spTree>
    <p:extLst>
      <p:ext uri="{BB962C8B-B14F-4D97-AF65-F5344CB8AC3E}">
        <p14:creationId xmlns:p14="http://schemas.microsoft.com/office/powerpoint/2010/main" val="3762326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115008" y="121287"/>
            <a:ext cx="9806474" cy="584775"/>
          </a:xfrm>
          <a:prstGeom prst="rect">
            <a:avLst/>
          </a:prstGeom>
          <a:noFill/>
        </p:spPr>
        <p:txBody>
          <a:bodyPr wrap="square" rtlCol="0">
            <a:spAutoFit/>
          </a:bodyPr>
          <a:lstStyle/>
          <a:p>
            <a:pPr algn="ctr"/>
            <a:r>
              <a:rPr lang="en-GB" sz="3200" b="1" dirty="0">
                <a:solidFill>
                  <a:schemeClr val="bg1"/>
                </a:solidFill>
              </a:rPr>
              <a:t>Community Engagement</a:t>
            </a:r>
          </a:p>
        </p:txBody>
      </p:sp>
      <p:sp>
        <p:nvSpPr>
          <p:cNvPr id="3" name="TextBox 2">
            <a:extLst>
              <a:ext uri="{FF2B5EF4-FFF2-40B4-BE49-F238E27FC236}">
                <a16:creationId xmlns:a16="http://schemas.microsoft.com/office/drawing/2014/main" id="{77BA9CC0-2982-0A5D-6128-1BF962819748}"/>
              </a:ext>
            </a:extLst>
          </p:cNvPr>
          <p:cNvSpPr txBox="1"/>
          <p:nvPr/>
        </p:nvSpPr>
        <p:spPr>
          <a:xfrm>
            <a:off x="55984" y="1524354"/>
            <a:ext cx="3778898" cy="2616101"/>
          </a:xfrm>
          <a:prstGeom prst="rect">
            <a:avLst/>
          </a:prstGeom>
          <a:noFill/>
        </p:spPr>
        <p:txBody>
          <a:bodyPr wrap="square" rtlCol="0">
            <a:spAutoFit/>
          </a:bodyPr>
          <a:lstStyle/>
          <a:p>
            <a:pPr algn="ctr"/>
            <a:endParaRPr lang="en-GB" dirty="0">
              <a:solidFill>
                <a:schemeClr val="bg1"/>
              </a:solidFill>
            </a:endParaRPr>
          </a:p>
          <a:p>
            <a:pPr algn="ctr"/>
            <a:r>
              <a:rPr lang="en-GB" sz="2400" b="1" dirty="0">
                <a:solidFill>
                  <a:srgbClr val="FFFF00"/>
                </a:solidFill>
              </a:rPr>
              <a:t>Encourage engagement of young people in their community</a:t>
            </a:r>
          </a:p>
          <a:p>
            <a:endParaRPr lang="en-GB" dirty="0">
              <a:solidFill>
                <a:schemeClr val="bg1"/>
              </a:solidFill>
            </a:endParaRPr>
          </a:p>
          <a:p>
            <a:endParaRPr lang="en-GB" sz="3200" dirty="0">
              <a:solidFill>
                <a:schemeClr val="bg1"/>
              </a:solidFill>
            </a:endParaRPr>
          </a:p>
        </p:txBody>
      </p:sp>
      <p:sp>
        <p:nvSpPr>
          <p:cNvPr id="5" name="TextBox 4">
            <a:extLst>
              <a:ext uri="{FF2B5EF4-FFF2-40B4-BE49-F238E27FC236}">
                <a16:creationId xmlns:a16="http://schemas.microsoft.com/office/drawing/2014/main" id="{357D3941-7A0B-C45F-2B46-5725CDEE748B}"/>
              </a:ext>
            </a:extLst>
          </p:cNvPr>
          <p:cNvSpPr txBox="1"/>
          <p:nvPr/>
        </p:nvSpPr>
        <p:spPr>
          <a:xfrm>
            <a:off x="132263" y="3935676"/>
            <a:ext cx="3778898" cy="2616101"/>
          </a:xfrm>
          <a:prstGeom prst="rect">
            <a:avLst/>
          </a:prstGeom>
          <a:noFill/>
        </p:spPr>
        <p:txBody>
          <a:bodyPr wrap="square" rtlCol="0">
            <a:spAutoFit/>
          </a:bodyPr>
          <a:lstStyle/>
          <a:p>
            <a:pPr algn="ctr"/>
            <a:endParaRPr lang="en-GB" dirty="0">
              <a:solidFill>
                <a:schemeClr val="bg1"/>
              </a:solidFill>
            </a:endParaRPr>
          </a:p>
          <a:p>
            <a:pPr algn="ctr"/>
            <a:r>
              <a:rPr lang="en-GB" sz="2400" b="1" dirty="0">
                <a:solidFill>
                  <a:srgbClr val="FFFF00"/>
                </a:solidFill>
              </a:rPr>
              <a:t>Engage with communities to promote the voice and needs of young people</a:t>
            </a:r>
          </a:p>
          <a:p>
            <a:endParaRPr lang="en-GB" dirty="0">
              <a:solidFill>
                <a:schemeClr val="bg1"/>
              </a:solidFill>
            </a:endParaRPr>
          </a:p>
          <a:p>
            <a:endParaRPr lang="en-GB" sz="3200" dirty="0">
              <a:solidFill>
                <a:schemeClr val="bg1"/>
              </a:solidFill>
            </a:endParaRPr>
          </a:p>
        </p:txBody>
      </p:sp>
      <p:pic>
        <p:nvPicPr>
          <p:cNvPr id="7" name="Picture 6" descr="A group of people posing for a photo">
            <a:extLst>
              <a:ext uri="{FF2B5EF4-FFF2-40B4-BE49-F238E27FC236}">
                <a16:creationId xmlns:a16="http://schemas.microsoft.com/office/drawing/2014/main" id="{2888864C-01F1-9871-2C60-F3E72B64B2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6330" y="1300228"/>
            <a:ext cx="7108098" cy="4670306"/>
          </a:xfrm>
          <a:prstGeom prst="rect">
            <a:avLst/>
          </a:prstGeom>
        </p:spPr>
      </p:pic>
      <p:sp>
        <p:nvSpPr>
          <p:cNvPr id="8" name="TextBox 7">
            <a:extLst>
              <a:ext uri="{FF2B5EF4-FFF2-40B4-BE49-F238E27FC236}">
                <a16:creationId xmlns:a16="http://schemas.microsoft.com/office/drawing/2014/main" id="{1D9ACAE8-1ECB-8369-B717-0708A722BEBA}"/>
              </a:ext>
            </a:extLst>
          </p:cNvPr>
          <p:cNvSpPr txBox="1"/>
          <p:nvPr/>
        </p:nvSpPr>
        <p:spPr>
          <a:xfrm>
            <a:off x="9609858" y="6182445"/>
            <a:ext cx="3201169" cy="369332"/>
          </a:xfrm>
          <a:prstGeom prst="rect">
            <a:avLst/>
          </a:prstGeom>
          <a:noFill/>
        </p:spPr>
        <p:txBody>
          <a:bodyPr wrap="square" rtlCol="0">
            <a:spAutoFit/>
          </a:bodyPr>
          <a:lstStyle/>
          <a:p>
            <a:r>
              <a:rPr lang="en-GB" dirty="0">
                <a:solidFill>
                  <a:schemeClr val="bg1"/>
                </a:solidFill>
              </a:rPr>
              <a:t>Wales247 (2022)</a:t>
            </a:r>
          </a:p>
        </p:txBody>
      </p:sp>
      <p:sp>
        <p:nvSpPr>
          <p:cNvPr id="9" name="TextBox 8">
            <a:extLst>
              <a:ext uri="{FF2B5EF4-FFF2-40B4-BE49-F238E27FC236}">
                <a16:creationId xmlns:a16="http://schemas.microsoft.com/office/drawing/2014/main" id="{B4335D31-5793-098F-273C-53A132D29099}"/>
              </a:ext>
            </a:extLst>
          </p:cNvPr>
          <p:cNvSpPr txBox="1"/>
          <p:nvPr/>
        </p:nvSpPr>
        <p:spPr>
          <a:xfrm>
            <a:off x="1266825" y="5839729"/>
            <a:ext cx="2977632" cy="261610"/>
          </a:xfrm>
          <a:prstGeom prst="rect">
            <a:avLst/>
          </a:prstGeom>
          <a:noFill/>
        </p:spPr>
        <p:txBody>
          <a:bodyPr wrap="square" rtlCol="0">
            <a:spAutoFit/>
          </a:bodyPr>
          <a:lstStyle/>
          <a:p>
            <a:r>
              <a:rPr lang="en-GB" sz="1100" dirty="0">
                <a:solidFill>
                  <a:schemeClr val="bg1"/>
                </a:solidFill>
              </a:rPr>
              <a:t>CLD Standards Council Scotland (2019)</a:t>
            </a:r>
          </a:p>
        </p:txBody>
      </p:sp>
    </p:spTree>
    <p:extLst>
      <p:ext uri="{BB962C8B-B14F-4D97-AF65-F5344CB8AC3E}">
        <p14:creationId xmlns:p14="http://schemas.microsoft.com/office/powerpoint/2010/main" val="3209578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584775"/>
          </a:xfrm>
          <a:prstGeom prst="rect">
            <a:avLst/>
          </a:prstGeom>
          <a:noFill/>
        </p:spPr>
        <p:txBody>
          <a:bodyPr wrap="square" rtlCol="0">
            <a:spAutoFit/>
          </a:bodyPr>
          <a:lstStyle/>
          <a:p>
            <a:pPr algn="ctr"/>
            <a:r>
              <a:rPr lang="en-GB" sz="3200" b="1" dirty="0">
                <a:solidFill>
                  <a:schemeClr val="bg1"/>
                </a:solidFill>
              </a:rPr>
              <a:t>Health and Wellbeing</a:t>
            </a:r>
          </a:p>
        </p:txBody>
      </p:sp>
      <p:sp>
        <p:nvSpPr>
          <p:cNvPr id="3" name="TextBox 2">
            <a:extLst>
              <a:ext uri="{FF2B5EF4-FFF2-40B4-BE49-F238E27FC236}">
                <a16:creationId xmlns:a16="http://schemas.microsoft.com/office/drawing/2014/main" id="{77BA9CC0-2982-0A5D-6128-1BF962819748}"/>
              </a:ext>
            </a:extLst>
          </p:cNvPr>
          <p:cNvSpPr txBox="1"/>
          <p:nvPr/>
        </p:nvSpPr>
        <p:spPr>
          <a:xfrm>
            <a:off x="895739" y="1502229"/>
            <a:ext cx="10534261" cy="4462760"/>
          </a:xfrm>
          <a:prstGeom prst="rect">
            <a:avLst/>
          </a:prstGeom>
          <a:noFill/>
        </p:spPr>
        <p:txBody>
          <a:bodyPr wrap="square" rtlCol="0">
            <a:spAutoFit/>
          </a:bodyPr>
          <a:lstStyle/>
          <a:p>
            <a:pPr algn="ctr"/>
            <a:endParaRPr lang="en-GB" b="1" dirty="0">
              <a:solidFill>
                <a:schemeClr val="bg1"/>
              </a:solidFill>
            </a:endParaRPr>
          </a:p>
          <a:p>
            <a:pPr algn="ctr"/>
            <a:endParaRPr lang="en-GB" b="1" dirty="0">
              <a:solidFill>
                <a:schemeClr val="bg1"/>
              </a:solidFill>
            </a:endParaRPr>
          </a:p>
          <a:p>
            <a:pPr marL="285750" indent="-285750">
              <a:buFont typeface="Arial" panose="020B0604020202020204" pitchFamily="34" charset="0"/>
              <a:buChar char="•"/>
            </a:pPr>
            <a:r>
              <a:rPr lang="en-GB" dirty="0">
                <a:solidFill>
                  <a:schemeClr val="bg1"/>
                </a:solidFill>
              </a:rPr>
              <a:t>Physical and mental health benefits when using ‘green’ spaces</a:t>
            </a:r>
          </a:p>
          <a:p>
            <a:endParaRPr lang="en-GB" b="1" dirty="0">
              <a:solidFill>
                <a:srgbClr val="FFFF00"/>
              </a:solidFill>
            </a:endParaRPr>
          </a:p>
          <a:p>
            <a:pPr marL="285750" indent="-285750">
              <a:buFont typeface="Arial" panose="020B0604020202020204" pitchFamily="34" charset="0"/>
              <a:buChar char="•"/>
            </a:pPr>
            <a:r>
              <a:rPr lang="en-GB" dirty="0">
                <a:solidFill>
                  <a:schemeClr val="bg1"/>
                </a:solidFill>
              </a:rPr>
              <a:t>5 Ways to Wellbeing  - Be active, learn, connect, give back, take notice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Engage young people and their families in sports/being active whilst promoting environmental and social responsibility (Plogging)</a:t>
            </a:r>
          </a:p>
          <a:p>
            <a:pPr marL="285750" indent="-285750">
              <a:buFont typeface="Arial" panose="020B0604020202020204" pitchFamily="34" charset="0"/>
              <a:buChar char="•"/>
            </a:pPr>
            <a:endParaRPr lang="en-GB" dirty="0">
              <a:solidFill>
                <a:schemeClr val="bg1"/>
              </a:solidFill>
            </a:endParaRPr>
          </a:p>
          <a:p>
            <a:r>
              <a:rPr lang="en-GB" dirty="0">
                <a:solidFill>
                  <a:srgbClr val="FFFF00"/>
                </a:solidFill>
              </a:rPr>
              <a:t>The National Library of Medicine (2019) suggest that there is increasing evidence that physical activity carried out in the natural environment and green spaces has a significant positive impact on physical and mental health of participants</a:t>
            </a:r>
          </a:p>
          <a:p>
            <a:endParaRPr lang="en-GB" dirty="0">
              <a:solidFill>
                <a:schemeClr val="bg1"/>
              </a:solidFill>
            </a:endParaRPr>
          </a:p>
          <a:p>
            <a:endParaRPr lang="en-GB" dirty="0">
              <a:solidFill>
                <a:schemeClr val="bg1"/>
              </a:solidFill>
            </a:endParaRPr>
          </a:p>
          <a:p>
            <a:endParaRPr lang="en-GB" sz="3200" dirty="0">
              <a:solidFill>
                <a:schemeClr val="bg1"/>
              </a:solidFill>
            </a:endParaRPr>
          </a:p>
        </p:txBody>
      </p:sp>
    </p:spTree>
    <p:extLst>
      <p:ext uri="{BB962C8B-B14F-4D97-AF65-F5344CB8AC3E}">
        <p14:creationId xmlns:p14="http://schemas.microsoft.com/office/powerpoint/2010/main" val="3870795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769441"/>
          </a:xfrm>
          <a:prstGeom prst="rect">
            <a:avLst/>
          </a:prstGeom>
          <a:noFill/>
        </p:spPr>
        <p:txBody>
          <a:bodyPr wrap="square" rtlCol="0">
            <a:spAutoFit/>
          </a:bodyPr>
          <a:lstStyle/>
          <a:p>
            <a:pPr algn="ctr"/>
            <a:r>
              <a:rPr lang="en-GB" sz="4400" b="1" dirty="0">
                <a:solidFill>
                  <a:schemeClr val="bg1"/>
                </a:solidFill>
              </a:rPr>
              <a:t>Plogging</a:t>
            </a:r>
          </a:p>
        </p:txBody>
      </p:sp>
      <p:sp>
        <p:nvSpPr>
          <p:cNvPr id="3" name="TextBox 2">
            <a:extLst>
              <a:ext uri="{FF2B5EF4-FFF2-40B4-BE49-F238E27FC236}">
                <a16:creationId xmlns:a16="http://schemas.microsoft.com/office/drawing/2014/main" id="{77BA9CC0-2982-0A5D-6128-1BF962819748}"/>
              </a:ext>
            </a:extLst>
          </p:cNvPr>
          <p:cNvSpPr txBox="1"/>
          <p:nvPr/>
        </p:nvSpPr>
        <p:spPr>
          <a:xfrm>
            <a:off x="895739" y="1502229"/>
            <a:ext cx="10534261" cy="1969770"/>
          </a:xfrm>
          <a:prstGeom prst="rect">
            <a:avLst/>
          </a:prstGeom>
          <a:noFill/>
        </p:spPr>
        <p:txBody>
          <a:bodyPr wrap="square" rtlCol="0">
            <a:spAutoFit/>
          </a:bodyPr>
          <a:lstStyle/>
          <a:p>
            <a:pPr algn="ctr"/>
            <a:endParaRPr lang="en-GB" b="1" dirty="0">
              <a:solidFill>
                <a:schemeClr val="bg1"/>
              </a:solidFill>
            </a:endParaRPr>
          </a:p>
          <a:p>
            <a:r>
              <a:rPr lang="en-GB" dirty="0">
                <a:solidFill>
                  <a:schemeClr val="bg1"/>
                </a:solidFill>
              </a:rPr>
              <a:t>Plogging is gaining increasing popularity, especially in </a:t>
            </a:r>
            <a:r>
              <a:rPr lang="en-GB" dirty="0" err="1">
                <a:solidFill>
                  <a:schemeClr val="bg1"/>
                </a:solidFill>
              </a:rPr>
              <a:t>Scandanavia</a:t>
            </a:r>
            <a:r>
              <a:rPr lang="en-GB" dirty="0">
                <a:solidFill>
                  <a:schemeClr val="bg1"/>
                </a:solidFill>
              </a:rPr>
              <a:t> and the UK, according to Inov8 (2017). Plogging is the act of picking up litter whilst running/walking and was founded in 2016 by a Swedish activist Erik Ahlstrom.</a:t>
            </a:r>
          </a:p>
          <a:p>
            <a:endParaRPr lang="en-GB" dirty="0">
              <a:solidFill>
                <a:schemeClr val="bg1"/>
              </a:solidFill>
            </a:endParaRPr>
          </a:p>
          <a:p>
            <a:endParaRPr lang="en-GB" sz="3200" dirty="0">
              <a:solidFill>
                <a:schemeClr val="bg1"/>
              </a:solidFill>
            </a:endParaRPr>
          </a:p>
        </p:txBody>
      </p:sp>
      <p:pic>
        <p:nvPicPr>
          <p:cNvPr id="5" name="Picture 4" descr="A person kneeling in front of a pile of trash&#10;&#10;Description automatically generated">
            <a:extLst>
              <a:ext uri="{FF2B5EF4-FFF2-40B4-BE49-F238E27FC236}">
                <a16:creationId xmlns:a16="http://schemas.microsoft.com/office/drawing/2014/main" id="{7FC91CD6-3648-73E5-926B-BE436DD00B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8807" y="3024132"/>
            <a:ext cx="7653130" cy="3260035"/>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C76D9966-7D89-F120-5F15-5BB34BAC77C5}"/>
              </a:ext>
            </a:extLst>
          </p:cNvPr>
          <p:cNvSpPr txBox="1"/>
          <p:nvPr/>
        </p:nvSpPr>
        <p:spPr>
          <a:xfrm>
            <a:off x="7871791" y="6430617"/>
            <a:ext cx="2077279" cy="369332"/>
          </a:xfrm>
          <a:prstGeom prst="rect">
            <a:avLst/>
          </a:prstGeom>
          <a:noFill/>
        </p:spPr>
        <p:txBody>
          <a:bodyPr wrap="square" rtlCol="0">
            <a:spAutoFit/>
          </a:bodyPr>
          <a:lstStyle/>
          <a:p>
            <a:r>
              <a:rPr lang="en-GB" dirty="0">
                <a:solidFill>
                  <a:schemeClr val="bg1"/>
                </a:solidFill>
              </a:rPr>
              <a:t>(Inov8, 2021)</a:t>
            </a:r>
          </a:p>
        </p:txBody>
      </p:sp>
    </p:spTree>
    <p:extLst>
      <p:ext uri="{BB962C8B-B14F-4D97-AF65-F5344CB8AC3E}">
        <p14:creationId xmlns:p14="http://schemas.microsoft.com/office/powerpoint/2010/main" val="3763095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769441"/>
          </a:xfrm>
          <a:prstGeom prst="rect">
            <a:avLst/>
          </a:prstGeom>
          <a:noFill/>
        </p:spPr>
        <p:txBody>
          <a:bodyPr wrap="square" rtlCol="0">
            <a:spAutoFit/>
          </a:bodyPr>
          <a:lstStyle/>
          <a:p>
            <a:pPr algn="ctr"/>
            <a:r>
              <a:rPr lang="en-GB" sz="4400" b="1" dirty="0">
                <a:solidFill>
                  <a:schemeClr val="bg1"/>
                </a:solidFill>
                <a:latin typeface="Abadi" panose="020B0604020104020204" pitchFamily="34" charset="0"/>
              </a:rPr>
              <a:t>Leadership development </a:t>
            </a:r>
          </a:p>
        </p:txBody>
      </p:sp>
      <p:sp>
        <p:nvSpPr>
          <p:cNvPr id="3" name="TextBox 2">
            <a:extLst>
              <a:ext uri="{FF2B5EF4-FFF2-40B4-BE49-F238E27FC236}">
                <a16:creationId xmlns:a16="http://schemas.microsoft.com/office/drawing/2014/main" id="{77BA9CC0-2982-0A5D-6128-1BF962819748}"/>
              </a:ext>
            </a:extLst>
          </p:cNvPr>
          <p:cNvSpPr txBox="1"/>
          <p:nvPr/>
        </p:nvSpPr>
        <p:spPr>
          <a:xfrm>
            <a:off x="828869" y="4518806"/>
            <a:ext cx="10534261" cy="2369880"/>
          </a:xfrm>
          <a:prstGeom prst="rect">
            <a:avLst/>
          </a:prstGeom>
          <a:noFill/>
        </p:spPr>
        <p:txBody>
          <a:bodyPr wrap="square" rtlCol="0">
            <a:spAutoFit/>
          </a:bodyPr>
          <a:lstStyle/>
          <a:p>
            <a:pPr algn="ctr"/>
            <a:r>
              <a:rPr lang="en-GB" b="1" dirty="0">
                <a:solidFill>
                  <a:schemeClr val="bg1"/>
                </a:solidFill>
              </a:rPr>
              <a:t> </a:t>
            </a:r>
          </a:p>
          <a:p>
            <a:pPr marL="457200" indent="-457200">
              <a:buFont typeface="Arial" panose="020B0604020202020204" pitchFamily="34" charset="0"/>
              <a:buChar char="•"/>
            </a:pPr>
            <a:endParaRPr lang="en-GB" dirty="0">
              <a:solidFill>
                <a:schemeClr val="bg1"/>
              </a:solidFill>
            </a:endParaRPr>
          </a:p>
          <a:p>
            <a:pPr algn="ctr"/>
            <a:r>
              <a:rPr lang="en-GB" sz="2000" dirty="0">
                <a:solidFill>
                  <a:srgbClr val="FFFF00"/>
                </a:solidFill>
                <a:latin typeface="Abadi" panose="020B0604020104020204" pitchFamily="34" charset="0"/>
              </a:rPr>
              <a:t>Facilitate learning and development of young people through planning and implementing learning activities in youth work </a:t>
            </a:r>
            <a:r>
              <a:rPr lang="en-GB" sz="2000" b="0" i="0" dirty="0">
                <a:solidFill>
                  <a:srgbClr val="FFFF00"/>
                </a:solidFill>
                <a:effectLst/>
                <a:latin typeface="Abadi" panose="020B0604020104020204" pitchFamily="34" charset="0"/>
              </a:rPr>
              <a:t>(Youth Work National Occupational Standards, 2019, p. </a:t>
            </a:r>
            <a:r>
              <a:rPr lang="en-GB" sz="2000" dirty="0">
                <a:solidFill>
                  <a:srgbClr val="FFFF00"/>
                </a:solidFill>
                <a:latin typeface="Abadi" panose="020B0604020104020204" pitchFamily="34" charset="0"/>
              </a:rPr>
              <a:t>2)</a:t>
            </a:r>
            <a:endParaRPr lang="en-GB" sz="2000" b="1" dirty="0">
              <a:solidFill>
                <a:srgbClr val="FFFF00"/>
              </a:solidFill>
              <a:latin typeface="Abadi" panose="020B0604020104020204" pitchFamily="34" charset="0"/>
            </a:endParaRPr>
          </a:p>
          <a:p>
            <a:pPr algn="ctr"/>
            <a:endParaRPr lang="en-GB" sz="2000" b="1" dirty="0">
              <a:solidFill>
                <a:schemeClr val="bg1"/>
              </a:solidFill>
              <a:latin typeface="Abadi" panose="020B0604020104020204" pitchFamily="34" charset="0"/>
            </a:endParaRPr>
          </a:p>
          <a:p>
            <a:endParaRPr lang="en-GB" sz="2000" dirty="0">
              <a:solidFill>
                <a:schemeClr val="bg1"/>
              </a:solidFill>
              <a:latin typeface="Abadi" panose="020B0604020104020204" pitchFamily="34" charset="0"/>
            </a:endParaRPr>
          </a:p>
          <a:p>
            <a:pPr marL="457200" indent="-457200">
              <a:buFont typeface="Arial" panose="020B0604020202020204" pitchFamily="34" charset="0"/>
              <a:buChar char="•"/>
            </a:pPr>
            <a:endParaRPr lang="en-GB" sz="3200" dirty="0">
              <a:solidFill>
                <a:schemeClr val="bg1"/>
              </a:solidFill>
            </a:endParaRPr>
          </a:p>
        </p:txBody>
      </p:sp>
      <p:sp>
        <p:nvSpPr>
          <p:cNvPr id="4" name="TextBox 3">
            <a:extLst>
              <a:ext uri="{FF2B5EF4-FFF2-40B4-BE49-F238E27FC236}">
                <a16:creationId xmlns:a16="http://schemas.microsoft.com/office/drawing/2014/main" id="{72F38454-4798-E19A-C003-1B359A3D0C75}"/>
              </a:ext>
            </a:extLst>
          </p:cNvPr>
          <p:cNvSpPr txBox="1"/>
          <p:nvPr/>
        </p:nvSpPr>
        <p:spPr>
          <a:xfrm>
            <a:off x="707010" y="1807203"/>
            <a:ext cx="10656120"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bg1"/>
                </a:solidFill>
                <a:latin typeface="Abadi" panose="020B0604020104020204" pitchFamily="34" charset="0"/>
              </a:rPr>
              <a:t>Young People given the opportunity to explore and share ideas, beliefs and think about how they can impact their communities (Critical thinking)</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Involved through all phases of the planning process, giving ownership and opportunities to create working groups centred around sports and sustainability</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Create an environment where young people can ‘troubleshoot’ and find solutions to local and universal issues.</a:t>
            </a:r>
          </a:p>
          <a:p>
            <a:pPr marL="285750" indent="-285750">
              <a:buFont typeface="Arial" panose="020B0604020202020204" pitchFamily="34" charset="0"/>
              <a:buChar char="•"/>
            </a:pP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Ask questions, truth seekers, Greenpeace vs Government</a:t>
            </a:r>
          </a:p>
        </p:txBody>
      </p:sp>
    </p:spTree>
    <p:extLst>
      <p:ext uri="{BB962C8B-B14F-4D97-AF65-F5344CB8AC3E}">
        <p14:creationId xmlns:p14="http://schemas.microsoft.com/office/powerpoint/2010/main" val="3983460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769441"/>
          </a:xfrm>
          <a:prstGeom prst="rect">
            <a:avLst/>
          </a:prstGeom>
          <a:noFill/>
        </p:spPr>
        <p:txBody>
          <a:bodyPr wrap="square" rtlCol="0">
            <a:spAutoFit/>
          </a:bodyPr>
          <a:lstStyle/>
          <a:p>
            <a:pPr algn="ctr"/>
            <a:r>
              <a:rPr lang="en-GB" sz="4400" dirty="0">
                <a:solidFill>
                  <a:schemeClr val="bg1"/>
                </a:solidFill>
                <a:latin typeface="Abadi" panose="020B0604020104020204" pitchFamily="34" charset="0"/>
              </a:rPr>
              <a:t>The Kazan Action Plan</a:t>
            </a:r>
          </a:p>
        </p:txBody>
      </p:sp>
      <p:sp>
        <p:nvSpPr>
          <p:cNvPr id="3" name="TextBox 2">
            <a:extLst>
              <a:ext uri="{FF2B5EF4-FFF2-40B4-BE49-F238E27FC236}">
                <a16:creationId xmlns:a16="http://schemas.microsoft.com/office/drawing/2014/main" id="{77BA9CC0-2982-0A5D-6128-1BF962819748}"/>
              </a:ext>
            </a:extLst>
          </p:cNvPr>
          <p:cNvSpPr txBox="1"/>
          <p:nvPr/>
        </p:nvSpPr>
        <p:spPr>
          <a:xfrm>
            <a:off x="895739" y="1502229"/>
            <a:ext cx="10534261" cy="5016758"/>
          </a:xfrm>
          <a:prstGeom prst="rect">
            <a:avLst/>
          </a:prstGeom>
          <a:noFill/>
        </p:spPr>
        <p:txBody>
          <a:bodyPr wrap="square" rtlCol="0">
            <a:spAutoFit/>
          </a:bodyPr>
          <a:lstStyle/>
          <a:p>
            <a:pPr algn="ctr"/>
            <a:endParaRPr lang="en-GB" sz="3200" dirty="0"/>
          </a:p>
          <a:p>
            <a:pPr algn="just"/>
            <a:r>
              <a:rPr lang="en-GB" sz="3200" dirty="0">
                <a:solidFill>
                  <a:schemeClr val="bg1"/>
                </a:solidFill>
                <a:latin typeface="Abadi" panose="020B0604020104020204" pitchFamily="34" charset="0"/>
              </a:rPr>
              <a:t>A tool for aligning international and national policy in the fields of physical education, physical activity and sport with the United Nations 2030 Agenda, the Kazan Action Plan addresses the needs and objectives identified in the UN Action Plan on Sustainable Development</a:t>
            </a:r>
          </a:p>
          <a:p>
            <a:endParaRPr lang="en-GB" sz="3200" dirty="0">
              <a:solidFill>
                <a:schemeClr val="bg1"/>
              </a:solidFill>
            </a:endParaRPr>
          </a:p>
          <a:p>
            <a:pPr algn="ctr"/>
            <a:endParaRPr lang="en-GB" sz="3200" dirty="0">
              <a:solidFill>
                <a:schemeClr val="bg1"/>
              </a:solidFill>
            </a:endParaRPr>
          </a:p>
          <a:p>
            <a:pPr algn="ctr"/>
            <a:endParaRPr lang="en-GB" sz="3200" dirty="0">
              <a:solidFill>
                <a:schemeClr val="bg1"/>
              </a:solidFill>
            </a:endParaRPr>
          </a:p>
          <a:p>
            <a:pPr algn="ctr"/>
            <a:endParaRPr lang="en-GB" sz="3200" dirty="0">
              <a:solidFill>
                <a:schemeClr val="bg1"/>
              </a:solidFill>
            </a:endParaRPr>
          </a:p>
        </p:txBody>
      </p:sp>
      <p:sp>
        <p:nvSpPr>
          <p:cNvPr id="6" name="TextBox 5">
            <a:extLst>
              <a:ext uri="{FF2B5EF4-FFF2-40B4-BE49-F238E27FC236}">
                <a16:creationId xmlns:a16="http://schemas.microsoft.com/office/drawing/2014/main" id="{15CDBFC8-A146-133E-07B2-3E37ED369C2D}"/>
              </a:ext>
            </a:extLst>
          </p:cNvPr>
          <p:cNvSpPr txBox="1"/>
          <p:nvPr/>
        </p:nvSpPr>
        <p:spPr>
          <a:xfrm>
            <a:off x="8940346" y="4620705"/>
            <a:ext cx="2280501" cy="369332"/>
          </a:xfrm>
          <a:prstGeom prst="rect">
            <a:avLst/>
          </a:prstGeom>
          <a:noFill/>
        </p:spPr>
        <p:txBody>
          <a:bodyPr wrap="square" rtlCol="0">
            <a:spAutoFit/>
          </a:bodyPr>
          <a:lstStyle/>
          <a:p>
            <a:r>
              <a:rPr lang="en-GB" dirty="0">
                <a:solidFill>
                  <a:schemeClr val="bg1"/>
                </a:solidFill>
                <a:latin typeface="Abadi" panose="020B0604020104020204" pitchFamily="34" charset="0"/>
              </a:rPr>
              <a:t>(UN, 2017)</a:t>
            </a:r>
          </a:p>
        </p:txBody>
      </p:sp>
    </p:spTree>
    <p:extLst>
      <p:ext uri="{BB962C8B-B14F-4D97-AF65-F5344CB8AC3E}">
        <p14:creationId xmlns:p14="http://schemas.microsoft.com/office/powerpoint/2010/main" val="3756732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222310" y="634482"/>
            <a:ext cx="9806474" cy="1446550"/>
          </a:xfrm>
          <a:prstGeom prst="rect">
            <a:avLst/>
          </a:prstGeom>
          <a:noFill/>
        </p:spPr>
        <p:txBody>
          <a:bodyPr wrap="square" rtlCol="0">
            <a:spAutoFit/>
          </a:bodyPr>
          <a:lstStyle/>
          <a:p>
            <a:pPr algn="ctr"/>
            <a:r>
              <a:rPr lang="en-GB" sz="4400" dirty="0">
                <a:solidFill>
                  <a:schemeClr val="bg1"/>
                </a:solidFill>
                <a:latin typeface="Abadi" panose="020B0604020104020204" pitchFamily="34" charset="0"/>
              </a:rPr>
              <a:t>Sports and Sustainability </a:t>
            </a:r>
          </a:p>
          <a:p>
            <a:pPr algn="ctr"/>
            <a:endParaRPr lang="en-GB" sz="4400" dirty="0">
              <a:solidFill>
                <a:schemeClr val="bg1"/>
              </a:solidFill>
            </a:endParaRPr>
          </a:p>
        </p:txBody>
      </p:sp>
      <p:sp>
        <p:nvSpPr>
          <p:cNvPr id="3" name="TextBox 2">
            <a:extLst>
              <a:ext uri="{FF2B5EF4-FFF2-40B4-BE49-F238E27FC236}">
                <a16:creationId xmlns:a16="http://schemas.microsoft.com/office/drawing/2014/main" id="{77BA9CC0-2982-0A5D-6128-1BF962819748}"/>
              </a:ext>
            </a:extLst>
          </p:cNvPr>
          <p:cNvSpPr txBox="1"/>
          <p:nvPr/>
        </p:nvSpPr>
        <p:spPr>
          <a:xfrm>
            <a:off x="895739" y="1502229"/>
            <a:ext cx="10534261" cy="4154984"/>
          </a:xfrm>
          <a:prstGeom prst="rect">
            <a:avLst/>
          </a:prstGeom>
          <a:noFill/>
        </p:spPr>
        <p:txBody>
          <a:bodyPr wrap="square" rtlCol="0">
            <a:spAutoFit/>
          </a:bodyPr>
          <a:lstStyle/>
          <a:p>
            <a:pPr algn="ctr"/>
            <a:r>
              <a:rPr lang="en-GB" sz="3200" dirty="0">
                <a:solidFill>
                  <a:schemeClr val="bg1"/>
                </a:solidFill>
                <a:latin typeface="Abadi" panose="020B0604020104020204" pitchFamily="34" charset="0"/>
              </a:rPr>
              <a:t>The Kazan Action Plan</a:t>
            </a:r>
          </a:p>
          <a:p>
            <a:pPr algn="ctr"/>
            <a:endParaRPr lang="en-GB" sz="3200" dirty="0">
              <a:solidFill>
                <a:schemeClr val="bg1"/>
              </a:solidFill>
            </a:endParaRPr>
          </a:p>
          <a:p>
            <a:pPr algn="ctr"/>
            <a:r>
              <a:rPr lang="en-GB" sz="2000" dirty="0">
                <a:solidFill>
                  <a:schemeClr val="bg1"/>
                </a:solidFill>
                <a:latin typeface="Abadi" panose="020B0604020104020204" pitchFamily="34" charset="0"/>
              </a:rPr>
              <a:t>The Kazan Action Plan (2017) outlines how sport can contribute to the UN Sustainable Development Goals. </a:t>
            </a:r>
          </a:p>
          <a:p>
            <a:pPr algn="ctr"/>
            <a:endParaRPr lang="en-GB" sz="3200" dirty="0">
              <a:solidFill>
                <a:schemeClr val="bg1"/>
              </a:solidFill>
              <a:latin typeface="Abadi" panose="020B0604020104020204" pitchFamily="34" charset="0"/>
            </a:endParaRPr>
          </a:p>
          <a:p>
            <a:endParaRPr lang="en-GB" sz="3200" dirty="0">
              <a:solidFill>
                <a:schemeClr val="bg1"/>
              </a:solidFill>
            </a:endParaRPr>
          </a:p>
          <a:p>
            <a:pPr algn="ctr"/>
            <a:endParaRPr lang="en-GB" sz="3200" dirty="0">
              <a:solidFill>
                <a:schemeClr val="bg1"/>
              </a:solidFill>
            </a:endParaRPr>
          </a:p>
          <a:p>
            <a:pPr algn="ctr"/>
            <a:endParaRPr lang="en-GB" sz="3200" dirty="0">
              <a:solidFill>
                <a:schemeClr val="bg1"/>
              </a:solidFill>
            </a:endParaRPr>
          </a:p>
          <a:p>
            <a:pPr algn="ctr"/>
            <a:endParaRPr lang="en-GB" sz="3200" dirty="0">
              <a:solidFill>
                <a:schemeClr val="bg1"/>
              </a:solidFill>
            </a:endParaRPr>
          </a:p>
        </p:txBody>
      </p:sp>
      <p:pic>
        <p:nvPicPr>
          <p:cNvPr id="5" name="Picture 4" descr="A colorful podium with different symbols">
            <a:extLst>
              <a:ext uri="{FF2B5EF4-FFF2-40B4-BE49-F238E27FC236}">
                <a16:creationId xmlns:a16="http://schemas.microsoft.com/office/drawing/2014/main" id="{CE054A22-E984-765B-0CDD-1426E00576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2310" y="3129699"/>
            <a:ext cx="9674290" cy="3423501"/>
          </a:xfrm>
          <a:prstGeom prst="rect">
            <a:avLst/>
          </a:prstGeom>
        </p:spPr>
      </p:pic>
      <p:sp>
        <p:nvSpPr>
          <p:cNvPr id="6" name="TextBox 5">
            <a:extLst>
              <a:ext uri="{FF2B5EF4-FFF2-40B4-BE49-F238E27FC236}">
                <a16:creationId xmlns:a16="http://schemas.microsoft.com/office/drawing/2014/main" id="{15CDBFC8-A146-133E-07B2-3E37ED369C2D}"/>
              </a:ext>
            </a:extLst>
          </p:cNvPr>
          <p:cNvSpPr txBox="1"/>
          <p:nvPr/>
        </p:nvSpPr>
        <p:spPr>
          <a:xfrm>
            <a:off x="8616099" y="6553200"/>
            <a:ext cx="2280501" cy="369332"/>
          </a:xfrm>
          <a:prstGeom prst="rect">
            <a:avLst/>
          </a:prstGeom>
          <a:noFill/>
        </p:spPr>
        <p:txBody>
          <a:bodyPr wrap="square" rtlCol="0">
            <a:spAutoFit/>
          </a:bodyPr>
          <a:lstStyle/>
          <a:p>
            <a:r>
              <a:rPr lang="en-GB" dirty="0">
                <a:solidFill>
                  <a:schemeClr val="bg1"/>
                </a:solidFill>
              </a:rPr>
              <a:t>(UN, 2017)</a:t>
            </a:r>
          </a:p>
        </p:txBody>
      </p:sp>
    </p:spTree>
    <p:extLst>
      <p:ext uri="{BB962C8B-B14F-4D97-AF65-F5344CB8AC3E}">
        <p14:creationId xmlns:p14="http://schemas.microsoft.com/office/powerpoint/2010/main" val="2570185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D7F5B9-29A3-7739-C238-D2742644261C}"/>
              </a:ext>
            </a:extLst>
          </p:cNvPr>
          <p:cNvSpPr txBox="1"/>
          <p:nvPr/>
        </p:nvSpPr>
        <p:spPr>
          <a:xfrm>
            <a:off x="1234911" y="377072"/>
            <a:ext cx="9756743" cy="6093976"/>
          </a:xfrm>
          <a:prstGeom prst="rect">
            <a:avLst/>
          </a:prstGeom>
          <a:noFill/>
        </p:spPr>
        <p:txBody>
          <a:bodyPr wrap="square" rtlCol="0">
            <a:spAutoFit/>
          </a:bodyPr>
          <a:lstStyle/>
          <a:p>
            <a:pPr algn="ctr"/>
            <a:r>
              <a:rPr lang="en-GB" sz="2800" b="1" dirty="0">
                <a:solidFill>
                  <a:schemeClr val="bg1"/>
                </a:solidFill>
                <a:latin typeface="Abadi" panose="020B0604020104020204" pitchFamily="34" charset="0"/>
              </a:rPr>
              <a:t>United Nations Sustainable Development Goals</a:t>
            </a:r>
          </a:p>
          <a:p>
            <a:pPr algn="ctr"/>
            <a:endParaRPr lang="en-GB" sz="2800" dirty="0">
              <a:solidFill>
                <a:schemeClr val="bg1"/>
              </a:solidFill>
              <a:latin typeface="Abadi" panose="020B0604020104020204" pitchFamily="34" charset="0"/>
            </a:endParaRPr>
          </a:p>
          <a:p>
            <a:pPr algn="ctr"/>
            <a:endParaRPr lang="en-GB" dirty="0">
              <a:solidFill>
                <a:schemeClr val="bg1"/>
              </a:solidFill>
            </a:endParaRPr>
          </a:p>
          <a:p>
            <a:pPr algn="ctr"/>
            <a:endParaRPr lang="en-GB" dirty="0">
              <a:solidFill>
                <a:schemeClr val="bg1"/>
              </a:solidFill>
            </a:endParaRPr>
          </a:p>
          <a:p>
            <a:pPr algn="ctr"/>
            <a:r>
              <a:rPr lang="en-GB" sz="2000" dirty="0">
                <a:solidFill>
                  <a:schemeClr val="bg1"/>
                </a:solidFill>
                <a:latin typeface="Abadi" panose="020B0604020104020204" pitchFamily="34" charset="0"/>
              </a:rPr>
              <a:t>Goal 3 - Ensure healthy lives and promote wellbeing for all, at all ages.</a:t>
            </a:r>
          </a:p>
          <a:p>
            <a:pPr algn="ctr"/>
            <a:endParaRPr lang="en-GB" sz="2000"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pPr algn="ctr"/>
            <a:r>
              <a:rPr lang="en-GB" sz="2000" dirty="0">
                <a:solidFill>
                  <a:schemeClr val="bg1"/>
                </a:solidFill>
                <a:latin typeface="Abadi" panose="020B0604020104020204" pitchFamily="34" charset="0"/>
              </a:rPr>
              <a:t>Goal 11 - Make cities and human settlements inclusive, safe, resilient and sustainable</a:t>
            </a:r>
          </a:p>
          <a:p>
            <a:pPr algn="ctr"/>
            <a:endParaRPr lang="en-GB" sz="2000"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endParaRPr lang="en-GB" sz="2000" dirty="0">
              <a:solidFill>
                <a:schemeClr val="bg1"/>
              </a:solidFill>
              <a:latin typeface="Abadi" panose="020B0604020104020204" pitchFamily="34" charset="0"/>
            </a:endParaRPr>
          </a:p>
          <a:p>
            <a:pPr algn="ctr"/>
            <a:endParaRPr lang="en-GB" sz="2000" dirty="0"/>
          </a:p>
          <a:p>
            <a:pPr algn="ctr"/>
            <a:endParaRPr lang="en-GB" sz="2000" dirty="0"/>
          </a:p>
          <a:p>
            <a:endParaRPr lang="en-GB" dirty="0"/>
          </a:p>
        </p:txBody>
      </p:sp>
      <p:sp>
        <p:nvSpPr>
          <p:cNvPr id="8" name="TextBox 7">
            <a:extLst>
              <a:ext uri="{FF2B5EF4-FFF2-40B4-BE49-F238E27FC236}">
                <a16:creationId xmlns:a16="http://schemas.microsoft.com/office/drawing/2014/main" id="{377BD20C-9329-31F9-95C1-110DB7C90417}"/>
              </a:ext>
            </a:extLst>
          </p:cNvPr>
          <p:cNvSpPr txBox="1"/>
          <p:nvPr/>
        </p:nvSpPr>
        <p:spPr>
          <a:xfrm>
            <a:off x="2818614" y="2177592"/>
            <a:ext cx="6815580" cy="1631216"/>
          </a:xfrm>
          <a:prstGeom prst="rect">
            <a:avLst/>
          </a:prstGeom>
          <a:noFill/>
        </p:spPr>
        <p:txBody>
          <a:bodyPr wrap="square" rtlCol="0">
            <a:spAutoFit/>
          </a:bodyPr>
          <a:lstStyle/>
          <a:p>
            <a:pPr marL="180000" algn="just"/>
            <a:r>
              <a:rPr lang="en-GB" sz="2000" dirty="0">
                <a:solidFill>
                  <a:srgbClr val="FFFF00"/>
                </a:solidFill>
                <a:latin typeface="Abadi" panose="020B0604020104020204" pitchFamily="34" charset="0"/>
              </a:rPr>
              <a:t>Sports-based education programmes are a viable platform for health education, including for hard-to-reach groups, particularly to disseminate information on sexual and reproductive health, alcohol and substance abuse (SDGF, 2018)</a:t>
            </a:r>
          </a:p>
        </p:txBody>
      </p:sp>
      <p:sp>
        <p:nvSpPr>
          <p:cNvPr id="10" name="TextBox 9">
            <a:extLst>
              <a:ext uri="{FF2B5EF4-FFF2-40B4-BE49-F238E27FC236}">
                <a16:creationId xmlns:a16="http://schemas.microsoft.com/office/drawing/2014/main" id="{42270408-3135-4F8A-18CF-A377E5C9E04A}"/>
              </a:ext>
            </a:extLst>
          </p:cNvPr>
          <p:cNvSpPr txBox="1"/>
          <p:nvPr/>
        </p:nvSpPr>
        <p:spPr>
          <a:xfrm>
            <a:off x="2879888" y="4637987"/>
            <a:ext cx="6466787" cy="1600438"/>
          </a:xfrm>
          <a:prstGeom prst="rect">
            <a:avLst/>
          </a:prstGeom>
          <a:noFill/>
        </p:spPr>
        <p:txBody>
          <a:bodyPr wrap="square" rtlCol="0">
            <a:spAutoFit/>
          </a:bodyPr>
          <a:lstStyle/>
          <a:p>
            <a:pPr marL="180000" algn="just"/>
            <a:r>
              <a:rPr lang="en-GB" sz="2000" dirty="0">
                <a:solidFill>
                  <a:srgbClr val="FFFF00"/>
                </a:solidFill>
                <a:latin typeface="Abadi" panose="020B0604020104020204" pitchFamily="34" charset="0"/>
              </a:rPr>
              <a:t>By 2030, provide universal access to safe, inclusive and accessible, green and public spaces, in particular for women and children, older persons and persons with disabilities. (SDGF, 2018)</a:t>
            </a:r>
          </a:p>
          <a:p>
            <a:endParaRPr lang="en-GB" dirty="0">
              <a:solidFill>
                <a:schemeClr val="bg1"/>
              </a:solidFill>
            </a:endParaRPr>
          </a:p>
        </p:txBody>
      </p:sp>
    </p:spTree>
    <p:extLst>
      <p:ext uri="{BB962C8B-B14F-4D97-AF65-F5344CB8AC3E}">
        <p14:creationId xmlns:p14="http://schemas.microsoft.com/office/powerpoint/2010/main" val="1478551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EEA123-0400-9D4C-06D2-311329024166}"/>
              </a:ext>
            </a:extLst>
          </p:cNvPr>
          <p:cNvSpPr txBox="1"/>
          <p:nvPr/>
        </p:nvSpPr>
        <p:spPr>
          <a:xfrm>
            <a:off x="922953" y="-31476"/>
            <a:ext cx="10346093" cy="3293209"/>
          </a:xfrm>
          <a:prstGeom prst="rect">
            <a:avLst/>
          </a:prstGeom>
          <a:noFill/>
        </p:spPr>
        <p:txBody>
          <a:bodyPr wrap="square" rtlCol="0">
            <a:spAutoFit/>
          </a:bodyPr>
          <a:lstStyle/>
          <a:p>
            <a:pPr algn="ctr"/>
            <a:endParaRPr lang="en-GB" sz="4000" b="1" dirty="0">
              <a:solidFill>
                <a:schemeClr val="bg1"/>
              </a:solidFill>
            </a:endParaRPr>
          </a:p>
          <a:p>
            <a:pPr algn="ctr"/>
            <a:r>
              <a:rPr lang="en-GB" sz="2800" b="1" dirty="0">
                <a:solidFill>
                  <a:schemeClr val="bg1"/>
                </a:solidFill>
                <a:latin typeface="Abadi" panose="020B0604020104020204" pitchFamily="34" charset="0"/>
              </a:rPr>
              <a:t>Introduce the Education for Sustainable Development and Global Citizenship to the group through planning the sports event, encouraging them to consider a more sustainable event</a:t>
            </a:r>
          </a:p>
          <a:p>
            <a:pPr algn="ctr"/>
            <a:endParaRPr lang="en-GB" sz="2800" dirty="0">
              <a:solidFill>
                <a:schemeClr val="bg1"/>
              </a:solidFill>
            </a:endParaRPr>
          </a:p>
          <a:p>
            <a:pPr algn="ctr"/>
            <a:endParaRPr lang="en-GB" sz="2800" dirty="0">
              <a:solidFill>
                <a:schemeClr val="bg1"/>
              </a:solidFill>
            </a:endParaRPr>
          </a:p>
          <a:p>
            <a:pPr algn="ctr"/>
            <a:r>
              <a:rPr lang="en-GB" sz="2800" dirty="0">
                <a:solidFill>
                  <a:srgbClr val="FFFF00"/>
                </a:solidFill>
              </a:rPr>
              <a:t>                                                                               </a:t>
            </a:r>
            <a:endParaRPr lang="en-GB" dirty="0">
              <a:solidFill>
                <a:srgbClr val="FFFF00"/>
              </a:solidFill>
            </a:endParaRPr>
          </a:p>
        </p:txBody>
      </p:sp>
      <p:sp>
        <p:nvSpPr>
          <p:cNvPr id="2" name="TextBox 1">
            <a:extLst>
              <a:ext uri="{FF2B5EF4-FFF2-40B4-BE49-F238E27FC236}">
                <a16:creationId xmlns:a16="http://schemas.microsoft.com/office/drawing/2014/main" id="{FCB492AE-72F7-4B72-4B41-23A533855EB2}"/>
              </a:ext>
            </a:extLst>
          </p:cNvPr>
          <p:cNvSpPr txBox="1"/>
          <p:nvPr/>
        </p:nvSpPr>
        <p:spPr>
          <a:xfrm>
            <a:off x="2810757" y="2875176"/>
            <a:ext cx="6570483" cy="2677656"/>
          </a:xfrm>
          <a:prstGeom prst="rect">
            <a:avLst/>
          </a:prstGeom>
          <a:noFill/>
        </p:spPr>
        <p:txBody>
          <a:bodyPr wrap="square" rtlCol="0">
            <a:spAutoFit/>
          </a:bodyPr>
          <a:lstStyle/>
          <a:p>
            <a:pPr marL="360000" algn="just"/>
            <a:r>
              <a:rPr lang="en-GB" sz="2400" b="1" dirty="0">
                <a:solidFill>
                  <a:srgbClr val="FFFF00"/>
                </a:solidFill>
                <a:latin typeface="Abadi" panose="020B0604020104020204" pitchFamily="34" charset="0"/>
              </a:rPr>
              <a:t>Youth workers as non-formal educators have a unique opportunity to really integrate sustainable development and global citizenship into their practice and support young people to explore it with them. </a:t>
            </a:r>
          </a:p>
          <a:p>
            <a:pPr marL="360000" algn="just"/>
            <a:endParaRPr lang="en-GB" sz="2400" dirty="0">
              <a:solidFill>
                <a:srgbClr val="FFFF00"/>
              </a:solidFill>
              <a:latin typeface="Abadi" panose="020B0604020104020204" pitchFamily="34" charset="0"/>
            </a:endParaRPr>
          </a:p>
          <a:p>
            <a:pPr marL="360000" algn="just"/>
            <a:r>
              <a:rPr lang="en-GB" sz="2400" dirty="0">
                <a:solidFill>
                  <a:srgbClr val="FFFF00"/>
                </a:solidFill>
                <a:latin typeface="Abadi" panose="020B0604020104020204" pitchFamily="34" charset="0"/>
              </a:rPr>
              <a:t>                                               </a:t>
            </a:r>
            <a:r>
              <a:rPr lang="en-GB" sz="2000" dirty="0">
                <a:solidFill>
                  <a:srgbClr val="FFFF00"/>
                </a:solidFill>
                <a:latin typeface="Abadi" panose="020B0604020104020204" pitchFamily="34" charset="0"/>
              </a:rPr>
              <a:t>(</a:t>
            </a:r>
            <a:r>
              <a:rPr lang="en-GB" sz="2000" dirty="0" err="1">
                <a:solidFill>
                  <a:srgbClr val="FFFF00"/>
                </a:solidFill>
                <a:latin typeface="Abadi" panose="020B0604020104020204" pitchFamily="34" charset="0"/>
              </a:rPr>
              <a:t>cwvys</a:t>
            </a:r>
            <a:r>
              <a:rPr lang="en-GB" sz="2000" dirty="0">
                <a:solidFill>
                  <a:srgbClr val="FFFF00"/>
                </a:solidFill>
                <a:latin typeface="Abadi" panose="020B0604020104020204" pitchFamily="34" charset="0"/>
              </a:rPr>
              <a:t>, p.14)</a:t>
            </a:r>
          </a:p>
        </p:txBody>
      </p:sp>
    </p:spTree>
    <p:extLst>
      <p:ext uri="{BB962C8B-B14F-4D97-AF65-F5344CB8AC3E}">
        <p14:creationId xmlns:p14="http://schemas.microsoft.com/office/powerpoint/2010/main" val="816394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A9CC0-2982-0A5D-6128-1BF962819748}"/>
              </a:ext>
            </a:extLst>
          </p:cNvPr>
          <p:cNvSpPr txBox="1"/>
          <p:nvPr/>
        </p:nvSpPr>
        <p:spPr>
          <a:xfrm>
            <a:off x="828870" y="479783"/>
            <a:ext cx="10534261" cy="1200329"/>
          </a:xfrm>
          <a:prstGeom prst="rect">
            <a:avLst/>
          </a:prstGeom>
          <a:noFill/>
        </p:spPr>
        <p:txBody>
          <a:bodyPr wrap="square" rtlCol="0">
            <a:spAutoFit/>
          </a:bodyPr>
          <a:lstStyle/>
          <a:p>
            <a:pPr algn="ctr"/>
            <a:r>
              <a:rPr lang="en-GB" sz="2400" b="1" dirty="0">
                <a:solidFill>
                  <a:schemeClr val="bg1"/>
                </a:solidFill>
                <a:latin typeface="Abadi" panose="020B0604020104020204" pitchFamily="34" charset="0"/>
              </a:rPr>
              <a:t>Discussing the venue, accessibility, environmental impact, inclusivity, social impact of the event will enable young people to explore the seven themes of the ESDGC</a:t>
            </a:r>
          </a:p>
        </p:txBody>
      </p:sp>
      <p:sp>
        <p:nvSpPr>
          <p:cNvPr id="4" name="TextBox 3">
            <a:extLst>
              <a:ext uri="{FF2B5EF4-FFF2-40B4-BE49-F238E27FC236}">
                <a16:creationId xmlns:a16="http://schemas.microsoft.com/office/drawing/2014/main" id="{75EEA123-0400-9D4C-06D2-311329024166}"/>
              </a:ext>
            </a:extLst>
          </p:cNvPr>
          <p:cNvSpPr txBox="1"/>
          <p:nvPr/>
        </p:nvSpPr>
        <p:spPr>
          <a:xfrm>
            <a:off x="828869" y="1507591"/>
            <a:ext cx="10346093" cy="4154984"/>
          </a:xfrm>
          <a:prstGeom prst="rect">
            <a:avLst/>
          </a:prstGeom>
          <a:noFill/>
        </p:spPr>
        <p:txBody>
          <a:bodyPr wrap="square" rtlCol="0">
            <a:spAutoFit/>
          </a:bodyPr>
          <a:lstStyle/>
          <a:p>
            <a:pPr algn="ctr"/>
            <a:endParaRPr lang="en-GB" sz="2400" dirty="0">
              <a:solidFill>
                <a:schemeClr val="bg1"/>
              </a:solidFill>
            </a:endParaRPr>
          </a:p>
          <a:p>
            <a:pPr algn="ct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latin typeface="Abadi" panose="020B0604020104020204" pitchFamily="34" charset="0"/>
              </a:rPr>
              <a:t>Choices and decisions</a:t>
            </a:r>
          </a:p>
          <a:p>
            <a:pPr marL="342900" indent="-342900">
              <a:buFont typeface="Arial" panose="020B0604020202020204" pitchFamily="34" charset="0"/>
              <a:buChar char="•"/>
            </a:pPr>
            <a:r>
              <a:rPr lang="en-GB" sz="2400" dirty="0">
                <a:solidFill>
                  <a:schemeClr val="bg1"/>
                </a:solidFill>
                <a:latin typeface="Abadi" panose="020B0604020104020204" pitchFamily="34" charset="0"/>
              </a:rPr>
              <a:t>Health</a:t>
            </a:r>
          </a:p>
          <a:p>
            <a:pPr marL="342900" indent="-342900">
              <a:buFont typeface="Arial" panose="020B0604020202020204" pitchFamily="34" charset="0"/>
              <a:buChar char="•"/>
            </a:pPr>
            <a:r>
              <a:rPr lang="en-GB" sz="2400" dirty="0">
                <a:solidFill>
                  <a:schemeClr val="bg1"/>
                </a:solidFill>
                <a:latin typeface="Abadi" panose="020B0604020104020204" pitchFamily="34" charset="0"/>
              </a:rPr>
              <a:t>Identity and culture</a:t>
            </a:r>
          </a:p>
          <a:p>
            <a:pPr marL="342900" indent="-342900">
              <a:buFont typeface="Arial" panose="020B0604020202020204" pitchFamily="34" charset="0"/>
              <a:buChar char="•"/>
            </a:pPr>
            <a:r>
              <a:rPr lang="en-GB" sz="2400" dirty="0">
                <a:solidFill>
                  <a:schemeClr val="bg1"/>
                </a:solidFill>
                <a:latin typeface="Abadi" panose="020B0604020104020204" pitchFamily="34" charset="0"/>
              </a:rPr>
              <a:t>The natural environment</a:t>
            </a:r>
          </a:p>
          <a:p>
            <a:pPr marL="342900" indent="-342900">
              <a:buFont typeface="Arial" panose="020B0604020202020204" pitchFamily="34" charset="0"/>
              <a:buChar char="•"/>
            </a:pPr>
            <a:r>
              <a:rPr lang="en-GB" sz="2400" dirty="0">
                <a:solidFill>
                  <a:schemeClr val="bg1"/>
                </a:solidFill>
                <a:latin typeface="Abadi" panose="020B0604020104020204" pitchFamily="34" charset="0"/>
              </a:rPr>
              <a:t>Wealth and poverty</a:t>
            </a:r>
          </a:p>
          <a:p>
            <a:pPr marL="342900" indent="-342900">
              <a:buFont typeface="Arial" panose="020B0604020202020204" pitchFamily="34" charset="0"/>
              <a:buChar char="•"/>
            </a:pPr>
            <a:r>
              <a:rPr lang="en-GB" sz="2400" dirty="0">
                <a:solidFill>
                  <a:schemeClr val="bg1"/>
                </a:solidFill>
                <a:latin typeface="Abadi" panose="020B0604020104020204" pitchFamily="34" charset="0"/>
              </a:rPr>
              <a:t>Climate change</a:t>
            </a:r>
          </a:p>
          <a:p>
            <a:pPr marL="342900" indent="-342900">
              <a:buFont typeface="Arial" panose="020B0604020202020204" pitchFamily="34" charset="0"/>
              <a:buChar char="•"/>
            </a:pPr>
            <a:r>
              <a:rPr lang="en-GB" sz="2400" dirty="0">
                <a:solidFill>
                  <a:schemeClr val="bg1"/>
                </a:solidFill>
                <a:latin typeface="Abadi" panose="020B0604020104020204" pitchFamily="34" charset="0"/>
              </a:rPr>
              <a:t>Consumption and waste</a:t>
            </a:r>
          </a:p>
          <a:p>
            <a:endParaRPr lang="en-GB" sz="2400" dirty="0">
              <a:solidFill>
                <a:schemeClr val="bg1"/>
              </a:solidFill>
            </a:endParaRPr>
          </a:p>
          <a:p>
            <a:r>
              <a:rPr lang="en-GB" dirty="0">
                <a:solidFill>
                  <a:schemeClr val="bg1"/>
                </a:solidFill>
                <a:latin typeface="Abadi" panose="020B0604020104020204" pitchFamily="34" charset="0"/>
              </a:rPr>
              <a:t>(CWVYS, 2014)</a:t>
            </a:r>
          </a:p>
        </p:txBody>
      </p:sp>
      <p:sp>
        <p:nvSpPr>
          <p:cNvPr id="2" name="TextBox 1">
            <a:extLst>
              <a:ext uri="{FF2B5EF4-FFF2-40B4-BE49-F238E27FC236}">
                <a16:creationId xmlns:a16="http://schemas.microsoft.com/office/drawing/2014/main" id="{E12DDC37-1D39-6848-3372-A9CB747A5FE8}"/>
              </a:ext>
            </a:extLst>
          </p:cNvPr>
          <p:cNvSpPr txBox="1"/>
          <p:nvPr/>
        </p:nvSpPr>
        <p:spPr>
          <a:xfrm>
            <a:off x="5807968" y="2130120"/>
            <a:ext cx="5366994" cy="2677656"/>
          </a:xfrm>
          <a:prstGeom prst="rect">
            <a:avLst/>
          </a:prstGeom>
          <a:noFill/>
        </p:spPr>
        <p:txBody>
          <a:bodyPr wrap="square" rtlCol="0">
            <a:spAutoFit/>
          </a:bodyPr>
          <a:lstStyle/>
          <a:p>
            <a:r>
              <a:rPr lang="en-GB" sz="2400" dirty="0">
                <a:solidFill>
                  <a:srgbClr val="FFFF00"/>
                </a:solidFill>
                <a:latin typeface="Abadi" panose="020B0604020104020204" pitchFamily="34" charset="0"/>
              </a:rPr>
              <a:t>The Youth Work Curriculum Statement for Wales (2007) states that youth work will recognise the importance of sustainable development and recognise that citizenship encompasses responsibilities and rights as global as well as local and national citizens.</a:t>
            </a:r>
          </a:p>
        </p:txBody>
      </p:sp>
    </p:spTree>
    <p:extLst>
      <p:ext uri="{BB962C8B-B14F-4D97-AF65-F5344CB8AC3E}">
        <p14:creationId xmlns:p14="http://schemas.microsoft.com/office/powerpoint/2010/main" val="3006803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7C2984-7FD4-89F8-1159-0633F7D60BD8}"/>
              </a:ext>
            </a:extLst>
          </p:cNvPr>
          <p:cNvSpPr txBox="1"/>
          <p:nvPr/>
        </p:nvSpPr>
        <p:spPr>
          <a:xfrm>
            <a:off x="1192763" y="78301"/>
            <a:ext cx="9806474" cy="2123658"/>
          </a:xfrm>
          <a:prstGeom prst="rect">
            <a:avLst/>
          </a:prstGeom>
          <a:noFill/>
        </p:spPr>
        <p:txBody>
          <a:bodyPr wrap="square" rtlCol="0">
            <a:spAutoFit/>
          </a:bodyPr>
          <a:lstStyle/>
          <a:p>
            <a:pPr algn="ctr"/>
            <a:r>
              <a:rPr lang="en-GB" sz="4400" b="1" dirty="0">
                <a:solidFill>
                  <a:schemeClr val="bg1"/>
                </a:solidFill>
                <a:latin typeface="Abadi" panose="020B0604020104020204" pitchFamily="34" charset="0"/>
              </a:rPr>
              <a:t>Encourage sustainable practices through discussion during planning </a:t>
            </a:r>
          </a:p>
          <a:p>
            <a:pPr marL="457200" indent="-457200">
              <a:buFont typeface="Arial" panose="020B0604020202020204" pitchFamily="34" charset="0"/>
              <a:buChar char="•"/>
            </a:pPr>
            <a:endParaRPr lang="en-GB" sz="4400" b="1" dirty="0">
              <a:solidFill>
                <a:schemeClr val="bg1"/>
              </a:solidFill>
            </a:endParaRPr>
          </a:p>
        </p:txBody>
      </p:sp>
      <p:sp>
        <p:nvSpPr>
          <p:cNvPr id="3" name="TextBox 2">
            <a:extLst>
              <a:ext uri="{FF2B5EF4-FFF2-40B4-BE49-F238E27FC236}">
                <a16:creationId xmlns:a16="http://schemas.microsoft.com/office/drawing/2014/main" id="{77BA9CC0-2982-0A5D-6128-1BF962819748}"/>
              </a:ext>
            </a:extLst>
          </p:cNvPr>
          <p:cNvSpPr txBox="1"/>
          <p:nvPr/>
        </p:nvSpPr>
        <p:spPr>
          <a:xfrm>
            <a:off x="905166" y="1813314"/>
            <a:ext cx="10534261" cy="4616648"/>
          </a:xfrm>
          <a:prstGeom prst="rect">
            <a:avLst/>
          </a:prstGeom>
          <a:noFill/>
        </p:spPr>
        <p:txBody>
          <a:bodyPr wrap="square" rtlCol="0">
            <a:spAutoFit/>
          </a:bodyPr>
          <a:lstStyle/>
          <a:p>
            <a:r>
              <a:rPr lang="en-GB" sz="2400" b="1" dirty="0">
                <a:solidFill>
                  <a:schemeClr val="bg1"/>
                </a:solidFill>
                <a:latin typeface="Abadi" panose="020B0604020104020204" pitchFamily="34" charset="0"/>
              </a:rPr>
              <a:t>Things to consider during planning;</a:t>
            </a:r>
          </a:p>
          <a:p>
            <a:pPr marL="457200" indent="-457200">
              <a:buFont typeface="Arial" panose="020B0604020202020204" pitchFamily="34" charset="0"/>
              <a:buChar char="•"/>
            </a:pPr>
            <a:endParaRPr lang="en-GB" sz="2000" b="1" dirty="0">
              <a:solidFill>
                <a:schemeClr val="bg1"/>
              </a:solidFill>
              <a:latin typeface="Abadi" panose="020B0604020104020204" pitchFamily="34" charset="0"/>
            </a:endParaRPr>
          </a:p>
          <a:p>
            <a:pPr algn="ctr"/>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Venues – Indoor vs Outdoor</a:t>
            </a:r>
          </a:p>
          <a:p>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Accessibility – Where will the event be held? Central location, public transport, walking/cycling distance, encourage leaving cars at home.</a:t>
            </a:r>
          </a:p>
          <a:p>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Equipment – Ask local sports clubs to provide equipment, bibs, sports kit</a:t>
            </a:r>
          </a:p>
          <a:p>
            <a:endParaRPr lang="en-GB" sz="2000"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dirty="0">
                <a:solidFill>
                  <a:schemeClr val="bg1"/>
                </a:solidFill>
                <a:latin typeface="Abadi" panose="020B0604020104020204" pitchFamily="34" charset="0"/>
              </a:rPr>
              <a:t>Reduce waste – Bring own re-usable cups or water bottles, utensils and plates</a:t>
            </a:r>
          </a:p>
          <a:p>
            <a:endParaRPr lang="en-GB" sz="2000" dirty="0">
              <a:solidFill>
                <a:schemeClr val="bg1"/>
              </a:solidFill>
              <a:latin typeface="Abadi" panose="020B0604020104020204" pitchFamily="34" charset="0"/>
            </a:endParaRPr>
          </a:p>
          <a:p>
            <a:endParaRPr lang="en-GB" dirty="0">
              <a:solidFill>
                <a:schemeClr val="bg1"/>
              </a:solidFill>
            </a:endParaRPr>
          </a:p>
          <a:p>
            <a:pPr marL="457200" indent="-457200">
              <a:buFont typeface="Arial" panose="020B0604020202020204" pitchFamily="34" charset="0"/>
              <a:buChar char="•"/>
            </a:pPr>
            <a:endParaRPr lang="en-GB" sz="3200" dirty="0">
              <a:solidFill>
                <a:schemeClr val="bg1"/>
              </a:solidFill>
            </a:endParaRPr>
          </a:p>
        </p:txBody>
      </p:sp>
    </p:spTree>
    <p:extLst>
      <p:ext uri="{BB962C8B-B14F-4D97-AF65-F5344CB8AC3E}">
        <p14:creationId xmlns:p14="http://schemas.microsoft.com/office/powerpoint/2010/main" val="756862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A9CC0-2982-0A5D-6128-1BF962819748}"/>
              </a:ext>
            </a:extLst>
          </p:cNvPr>
          <p:cNvSpPr txBox="1"/>
          <p:nvPr/>
        </p:nvSpPr>
        <p:spPr>
          <a:xfrm>
            <a:off x="828869" y="819148"/>
            <a:ext cx="10534261"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Venues</a:t>
            </a:r>
          </a:p>
        </p:txBody>
      </p:sp>
      <p:sp>
        <p:nvSpPr>
          <p:cNvPr id="4" name="TextBox 3">
            <a:extLst>
              <a:ext uri="{FF2B5EF4-FFF2-40B4-BE49-F238E27FC236}">
                <a16:creationId xmlns:a16="http://schemas.microsoft.com/office/drawing/2014/main" id="{75EEA123-0400-9D4C-06D2-311329024166}"/>
              </a:ext>
            </a:extLst>
          </p:cNvPr>
          <p:cNvSpPr txBox="1"/>
          <p:nvPr/>
        </p:nvSpPr>
        <p:spPr>
          <a:xfrm>
            <a:off x="922953" y="1586108"/>
            <a:ext cx="10346093" cy="6555641"/>
          </a:xfrm>
          <a:prstGeom prst="rect">
            <a:avLst/>
          </a:prstGeom>
          <a:noFill/>
        </p:spPr>
        <p:txBody>
          <a:bodyPr wrap="square" rtlCol="0">
            <a:spAutoFit/>
          </a:bodyPr>
          <a:lstStyle/>
          <a:p>
            <a:r>
              <a:rPr lang="en-GB" sz="2400" b="1" dirty="0">
                <a:solidFill>
                  <a:schemeClr val="bg1"/>
                </a:solidFill>
                <a:latin typeface="Abadi" panose="020B0604020104020204" pitchFamily="34" charset="0"/>
              </a:rPr>
              <a:t>Benefits of outdoor sports events</a:t>
            </a:r>
          </a:p>
          <a:p>
            <a:endParaRPr lang="en-GB" b="1" dirty="0">
              <a:solidFill>
                <a:schemeClr val="bg1"/>
              </a:solidFill>
              <a:latin typeface="Abadi" panose="020B0604020104020204" pitchFamily="34" charset="0"/>
            </a:endParaRPr>
          </a:p>
          <a:p>
            <a:pPr marL="285750" indent="-285750">
              <a:buFont typeface="Arial" panose="020B0604020202020204" pitchFamily="34" charset="0"/>
              <a:buChar char="•"/>
            </a:pPr>
            <a:r>
              <a:rPr lang="en-GB" sz="2400" dirty="0">
                <a:solidFill>
                  <a:schemeClr val="bg1"/>
                </a:solidFill>
                <a:latin typeface="Abadi" panose="020B0604020104020204" pitchFamily="34" charset="0"/>
              </a:rPr>
              <a:t>No electricity/air conditioning used, reducing carbon footprint of the event</a:t>
            </a:r>
          </a:p>
          <a:p>
            <a:pPr marL="285750" indent="-285750">
              <a:buFont typeface="Arial" panose="020B0604020202020204" pitchFamily="34" charset="0"/>
              <a:buChar char="•"/>
            </a:pPr>
            <a:endParaRPr lang="en-GB" sz="2400" dirty="0">
              <a:solidFill>
                <a:schemeClr val="bg1"/>
              </a:solidFill>
              <a:latin typeface="Abadi" panose="020B0604020104020204" pitchFamily="34" charset="0"/>
            </a:endParaRPr>
          </a:p>
          <a:p>
            <a:pPr marL="285750" indent="-285750">
              <a:buFont typeface="Arial" panose="020B0604020202020204" pitchFamily="34" charset="0"/>
              <a:buChar char="•"/>
            </a:pPr>
            <a:r>
              <a:rPr lang="en-GB" sz="2400" dirty="0">
                <a:solidFill>
                  <a:schemeClr val="bg1"/>
                </a:solidFill>
                <a:latin typeface="Abadi" panose="020B0604020104020204" pitchFamily="34" charset="0"/>
              </a:rPr>
              <a:t>Versatility </a:t>
            </a:r>
          </a:p>
          <a:p>
            <a:endParaRPr lang="en-GB" sz="2400" dirty="0">
              <a:solidFill>
                <a:schemeClr val="bg1"/>
              </a:solidFill>
              <a:latin typeface="Abadi" panose="020B0604020104020204" pitchFamily="34" charset="0"/>
            </a:endParaRPr>
          </a:p>
          <a:p>
            <a:pPr marL="285750" indent="-285750">
              <a:buFont typeface="Arial" panose="020B0604020202020204" pitchFamily="34" charset="0"/>
              <a:buChar char="•"/>
            </a:pPr>
            <a:r>
              <a:rPr lang="en-GB" sz="2400" dirty="0">
                <a:solidFill>
                  <a:schemeClr val="bg1"/>
                </a:solidFill>
                <a:latin typeface="Abadi" panose="020B0604020104020204" pitchFamily="34" charset="0"/>
              </a:rPr>
              <a:t>Promotes social interaction</a:t>
            </a:r>
          </a:p>
          <a:p>
            <a:endParaRPr lang="en-GB" sz="2400" dirty="0">
              <a:solidFill>
                <a:schemeClr val="bg1"/>
              </a:solidFill>
              <a:latin typeface="Abadi" panose="020B0604020104020204" pitchFamily="34" charset="0"/>
            </a:endParaRPr>
          </a:p>
          <a:p>
            <a:pPr marL="285750" indent="-285750">
              <a:buFont typeface="Arial" panose="020B0604020202020204" pitchFamily="34" charset="0"/>
              <a:buChar char="•"/>
            </a:pPr>
            <a:r>
              <a:rPr lang="en-GB" sz="2400" dirty="0">
                <a:solidFill>
                  <a:schemeClr val="bg1"/>
                </a:solidFill>
                <a:latin typeface="Abadi" panose="020B0604020104020204" pitchFamily="34" charset="0"/>
              </a:rPr>
              <a:t>Physical and mental health benefits when using ‘green’ spaces</a:t>
            </a:r>
          </a:p>
          <a:p>
            <a:pPr marL="285750" indent="-285750">
              <a:buFont typeface="Arial" panose="020B0604020202020204" pitchFamily="34" charset="0"/>
              <a:buChar char="•"/>
            </a:pPr>
            <a:endParaRPr lang="en-GB" sz="2400" dirty="0">
              <a:solidFill>
                <a:schemeClr val="bg1"/>
              </a:solidFill>
              <a:latin typeface="Abadi" panose="020B0604020104020204" pitchFamily="34" charset="0"/>
            </a:endParaRPr>
          </a:p>
          <a:p>
            <a:pPr marL="285750" indent="-285750">
              <a:buFont typeface="Arial" panose="020B0604020202020204" pitchFamily="34" charset="0"/>
              <a:buChar char="•"/>
            </a:pPr>
            <a:endParaRPr lang="en-GB" sz="2400" dirty="0">
              <a:solidFill>
                <a:schemeClr val="bg1"/>
              </a:solidFill>
              <a:latin typeface="Abadi" panose="020B0604020104020204" pitchFamily="34" charset="0"/>
            </a:endParaRPr>
          </a:p>
          <a:p>
            <a:pPr algn="just"/>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a:p>
            <a:pPr algn="ctr"/>
            <a:endParaRPr lang="en-GB" dirty="0"/>
          </a:p>
          <a:p>
            <a:pPr algn="ctr"/>
            <a:endParaRPr lang="en-GB" dirty="0"/>
          </a:p>
        </p:txBody>
      </p:sp>
    </p:spTree>
    <p:extLst>
      <p:ext uri="{BB962C8B-B14F-4D97-AF65-F5344CB8AC3E}">
        <p14:creationId xmlns:p14="http://schemas.microsoft.com/office/powerpoint/2010/main" val="3035678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A9CC0-2982-0A5D-6128-1BF962819748}"/>
              </a:ext>
            </a:extLst>
          </p:cNvPr>
          <p:cNvSpPr txBox="1"/>
          <p:nvPr/>
        </p:nvSpPr>
        <p:spPr>
          <a:xfrm>
            <a:off x="828868" y="451503"/>
            <a:ext cx="10534261"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Accessibility </a:t>
            </a:r>
          </a:p>
        </p:txBody>
      </p:sp>
      <p:sp>
        <p:nvSpPr>
          <p:cNvPr id="4" name="TextBox 3">
            <a:extLst>
              <a:ext uri="{FF2B5EF4-FFF2-40B4-BE49-F238E27FC236}">
                <a16:creationId xmlns:a16="http://schemas.microsoft.com/office/drawing/2014/main" id="{75EEA123-0400-9D4C-06D2-311329024166}"/>
              </a:ext>
            </a:extLst>
          </p:cNvPr>
          <p:cNvSpPr txBox="1"/>
          <p:nvPr/>
        </p:nvSpPr>
        <p:spPr>
          <a:xfrm>
            <a:off x="922951" y="1450388"/>
            <a:ext cx="10346093" cy="7478970"/>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Abadi" panose="020B0604020104020204" pitchFamily="34" charset="0"/>
              </a:rPr>
              <a:t>Investigate/research green spaces in local area suitable for a sports event</a:t>
            </a:r>
          </a:p>
          <a:p>
            <a:pPr marL="285750" indent="-285750">
              <a:buFont typeface="Arial" panose="020B0604020202020204" pitchFamily="34" charset="0"/>
              <a:buChar char="•"/>
            </a:pPr>
            <a:endParaRPr lang="en-GB" sz="2400" dirty="0">
              <a:solidFill>
                <a:schemeClr val="bg1"/>
              </a:solidFill>
              <a:latin typeface="Abadi" panose="020B0604020104020204" pitchFamily="34" charset="0"/>
            </a:endParaRPr>
          </a:p>
          <a:p>
            <a:pPr marL="285750" indent="-285750">
              <a:buFont typeface="Arial" panose="020B0604020202020204" pitchFamily="34" charset="0"/>
              <a:buChar char="•"/>
            </a:pPr>
            <a:r>
              <a:rPr lang="en-GB" sz="2400" dirty="0">
                <a:solidFill>
                  <a:schemeClr val="bg1"/>
                </a:solidFill>
                <a:latin typeface="Abadi" panose="020B0604020104020204" pitchFamily="34" charset="0"/>
              </a:rPr>
              <a:t>Research transport links to the venue. Is there enough public transport? If not, why not? Speak to local authority about providing free transport for the event? Research how petrol/diesel impacts the environment. </a:t>
            </a:r>
          </a:p>
          <a:p>
            <a:pPr marL="285750" indent="-285750">
              <a:buFont typeface="Arial" panose="020B0604020202020204" pitchFamily="34" charset="0"/>
              <a:buChar char="•"/>
            </a:pPr>
            <a:endParaRPr lang="en-GB" sz="2400" dirty="0">
              <a:solidFill>
                <a:schemeClr val="bg1"/>
              </a:solidFill>
              <a:latin typeface="Abadi" panose="020B0604020104020204" pitchFamily="34" charset="0"/>
            </a:endParaRPr>
          </a:p>
          <a:p>
            <a:pPr marL="285750" indent="-285750">
              <a:buFont typeface="Arial" panose="020B0604020202020204" pitchFamily="34" charset="0"/>
              <a:buChar char="•"/>
            </a:pPr>
            <a:r>
              <a:rPr lang="en-GB" sz="2400" dirty="0">
                <a:solidFill>
                  <a:schemeClr val="bg1"/>
                </a:solidFill>
                <a:latin typeface="Abadi" panose="020B0604020104020204" pitchFamily="34" charset="0"/>
              </a:rPr>
              <a:t>Will it be a ‘car free’ event? Or will this exclude those without public transport links, bicycles or with a disability?</a:t>
            </a:r>
          </a:p>
          <a:p>
            <a:pPr marL="285750" indent="-285750">
              <a:buFont typeface="Arial" panose="020B0604020202020204" pitchFamily="34" charset="0"/>
              <a:buChar char="•"/>
            </a:pPr>
            <a:endParaRPr lang="en-GB" sz="2400" dirty="0">
              <a:solidFill>
                <a:schemeClr val="bg1"/>
              </a:solidFill>
              <a:latin typeface="Abadi" panose="020B0604020104020204" pitchFamily="34" charset="0"/>
            </a:endParaRPr>
          </a:p>
          <a:p>
            <a:pPr marL="285750" indent="-285750">
              <a:buFont typeface="Arial" panose="020B0604020202020204" pitchFamily="34" charset="0"/>
              <a:buChar char="•"/>
            </a:pPr>
            <a:r>
              <a:rPr lang="en-GB" sz="2400" dirty="0">
                <a:solidFill>
                  <a:schemeClr val="bg1"/>
                </a:solidFill>
                <a:latin typeface="Abadi" panose="020B0604020104020204" pitchFamily="34" charset="0"/>
              </a:rPr>
              <a:t>Which venue is more central? Is it inclusive by catering for those who have a disability, don't haver transport links?</a:t>
            </a:r>
          </a:p>
          <a:p>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dirty="0">
              <a:solidFill>
                <a:schemeClr val="bg1"/>
              </a:solidFill>
            </a:endParaRPr>
          </a:p>
          <a:p>
            <a:pPr algn="just"/>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a:p>
            <a:pPr algn="ctr"/>
            <a:endParaRPr lang="en-GB" dirty="0"/>
          </a:p>
          <a:p>
            <a:pPr algn="ctr"/>
            <a:endParaRPr lang="en-GB" dirty="0"/>
          </a:p>
        </p:txBody>
      </p:sp>
    </p:spTree>
    <p:extLst>
      <p:ext uri="{BB962C8B-B14F-4D97-AF65-F5344CB8AC3E}">
        <p14:creationId xmlns:p14="http://schemas.microsoft.com/office/powerpoint/2010/main" val="3221136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A9CC0-2982-0A5D-6128-1BF962819748}"/>
              </a:ext>
            </a:extLst>
          </p:cNvPr>
          <p:cNvSpPr txBox="1"/>
          <p:nvPr/>
        </p:nvSpPr>
        <p:spPr>
          <a:xfrm>
            <a:off x="828868" y="385515"/>
            <a:ext cx="10534261"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Equipment </a:t>
            </a:r>
          </a:p>
        </p:txBody>
      </p:sp>
      <p:sp>
        <p:nvSpPr>
          <p:cNvPr id="4" name="TextBox 3">
            <a:extLst>
              <a:ext uri="{FF2B5EF4-FFF2-40B4-BE49-F238E27FC236}">
                <a16:creationId xmlns:a16="http://schemas.microsoft.com/office/drawing/2014/main" id="{75EEA123-0400-9D4C-06D2-311329024166}"/>
              </a:ext>
            </a:extLst>
          </p:cNvPr>
          <p:cNvSpPr txBox="1"/>
          <p:nvPr/>
        </p:nvSpPr>
        <p:spPr>
          <a:xfrm>
            <a:off x="922953" y="1586108"/>
            <a:ext cx="10346093" cy="4955203"/>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bg1"/>
                </a:solidFill>
                <a:latin typeface="Abadi" panose="020B0604020104020204" pitchFamily="34" charset="0"/>
              </a:rPr>
              <a:t>Identify local organisations/sports clubs who may be able to support the event through providing equipment</a:t>
            </a:r>
          </a:p>
          <a:p>
            <a:pPr marL="285750" indent="-285750">
              <a:buFont typeface="Arial" panose="020B0604020202020204" pitchFamily="34" charset="0"/>
              <a:buChar char="•"/>
            </a:pPr>
            <a:endParaRPr lang="en-GB" sz="2000" b="1"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b="1" dirty="0">
                <a:solidFill>
                  <a:schemeClr val="bg1"/>
                </a:solidFill>
                <a:latin typeface="Abadi" panose="020B0604020104020204" pitchFamily="34" charset="0"/>
              </a:rPr>
              <a:t>Use social media to request donations from local community, community groups. Old gym equipment, skateboards, even mountain bikes! Cardi-Shed in Pembrokeshire make furniture out of old skateboards. </a:t>
            </a:r>
          </a:p>
          <a:p>
            <a:pPr marL="285750" indent="-285750">
              <a:buFont typeface="Arial" panose="020B0604020202020204" pitchFamily="34" charset="0"/>
              <a:buChar char="•"/>
            </a:pPr>
            <a:endParaRPr lang="en-GB" sz="2000" b="1" dirty="0">
              <a:solidFill>
                <a:schemeClr val="bg1"/>
              </a:solidFill>
              <a:latin typeface="Abadi" panose="020B0604020104020204" pitchFamily="34" charset="0"/>
            </a:endParaRPr>
          </a:p>
          <a:p>
            <a:pPr marL="285750" indent="-285750">
              <a:buFont typeface="Arial" panose="020B0604020202020204" pitchFamily="34" charset="0"/>
              <a:buChar char="•"/>
            </a:pPr>
            <a:r>
              <a:rPr lang="en-GB" sz="2000" b="1" dirty="0">
                <a:solidFill>
                  <a:schemeClr val="bg1"/>
                </a:solidFill>
                <a:latin typeface="Abadi" panose="020B0604020104020204" pitchFamily="34" charset="0"/>
              </a:rPr>
              <a:t>Look for companies that make eco-friendly sports equipment (</a:t>
            </a:r>
            <a:r>
              <a:rPr lang="en-GB" sz="2000" b="1" dirty="0" err="1">
                <a:solidFill>
                  <a:schemeClr val="bg1"/>
                </a:solidFill>
                <a:latin typeface="Abadi" panose="020B0604020104020204" pitchFamily="34" charset="0"/>
              </a:rPr>
              <a:t>Ecosports</a:t>
            </a:r>
            <a:r>
              <a:rPr lang="en-GB" sz="2000" b="1" dirty="0">
                <a:solidFill>
                  <a:schemeClr val="bg1"/>
                </a:solidFill>
                <a:latin typeface="Abadi" panose="020B0604020104020204" pitchFamily="34" charset="0"/>
              </a:rPr>
              <a:t>)</a:t>
            </a:r>
          </a:p>
          <a:p>
            <a:pPr marL="285750" indent="-285750">
              <a:buFont typeface="Arial" panose="020B0604020202020204" pitchFamily="34" charset="0"/>
              <a:buChar char="•"/>
            </a:pPr>
            <a:endParaRPr lang="en-GB" sz="2000" b="1" dirty="0">
              <a:solidFill>
                <a:schemeClr val="bg1"/>
              </a:solidFill>
              <a:latin typeface="Abadi" panose="020B0604020104020204" pitchFamily="34" charset="0"/>
            </a:endParaRPr>
          </a:p>
          <a:p>
            <a:endParaRPr lang="en-GB" sz="2000" b="1" dirty="0">
              <a:solidFill>
                <a:schemeClr val="bg1"/>
              </a:solidFill>
              <a:latin typeface="Abadi" panose="020B0604020104020204" pitchFamily="34" charset="0"/>
            </a:endParaRPr>
          </a:p>
          <a:p>
            <a:endParaRPr lang="en-GB" sz="2000" b="1" dirty="0">
              <a:solidFill>
                <a:schemeClr val="bg1"/>
              </a:solidFill>
              <a:latin typeface="Abadi" panose="020B0604020104020204" pitchFamily="34" charset="0"/>
            </a:endParaRPr>
          </a:p>
          <a:p>
            <a:pPr marL="285750" indent="-285750">
              <a:buFont typeface="Arial" panose="020B0604020202020204" pitchFamily="34" charset="0"/>
              <a:buChar char="•"/>
            </a:pPr>
            <a:endParaRPr lang="en-GB" sz="2000" b="1" dirty="0">
              <a:solidFill>
                <a:schemeClr val="bg1"/>
              </a:solidFill>
              <a:latin typeface="Abadi" panose="020B0604020104020204" pitchFamily="34" charset="0"/>
            </a:endParaRPr>
          </a:p>
          <a:p>
            <a:r>
              <a:rPr lang="en-GB" sz="2000" dirty="0">
                <a:solidFill>
                  <a:srgbClr val="FFFF00"/>
                </a:solidFill>
                <a:latin typeface="Abadi" panose="020B0604020104020204" pitchFamily="34" charset="0"/>
              </a:rPr>
              <a:t>Zero Waste Scotland (2024) state that around 27% of people in the United Kingdom have £180 worth of unused gym equipment laying around at home.</a:t>
            </a:r>
          </a:p>
          <a:p>
            <a:pPr algn="ctr"/>
            <a:endParaRPr lang="en-GB" dirty="0"/>
          </a:p>
          <a:p>
            <a:pPr algn="ctr"/>
            <a:endParaRPr lang="en-GB" dirty="0"/>
          </a:p>
        </p:txBody>
      </p:sp>
    </p:spTree>
    <p:extLst>
      <p:ext uri="{BB962C8B-B14F-4D97-AF65-F5344CB8AC3E}">
        <p14:creationId xmlns:p14="http://schemas.microsoft.com/office/powerpoint/2010/main" val="3779655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A9CC0-2982-0A5D-6128-1BF962819748}"/>
              </a:ext>
            </a:extLst>
          </p:cNvPr>
          <p:cNvSpPr txBox="1"/>
          <p:nvPr/>
        </p:nvSpPr>
        <p:spPr>
          <a:xfrm>
            <a:off x="828868" y="460929"/>
            <a:ext cx="10534261"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Reduce Waste </a:t>
            </a:r>
          </a:p>
        </p:txBody>
      </p:sp>
      <p:sp>
        <p:nvSpPr>
          <p:cNvPr id="4" name="TextBox 3">
            <a:extLst>
              <a:ext uri="{FF2B5EF4-FFF2-40B4-BE49-F238E27FC236}">
                <a16:creationId xmlns:a16="http://schemas.microsoft.com/office/drawing/2014/main" id="{75EEA123-0400-9D4C-06D2-311329024166}"/>
              </a:ext>
            </a:extLst>
          </p:cNvPr>
          <p:cNvSpPr txBox="1"/>
          <p:nvPr/>
        </p:nvSpPr>
        <p:spPr>
          <a:xfrm>
            <a:off x="922951" y="1218463"/>
            <a:ext cx="10346093" cy="7571303"/>
          </a:xfrm>
          <a:prstGeom prst="rect">
            <a:avLst/>
          </a:prstGeom>
          <a:noFill/>
        </p:spPr>
        <p:txBody>
          <a:bodyPr wrap="square" rtlCol="0">
            <a:spAutoFit/>
          </a:bodyPr>
          <a:lstStyle/>
          <a:p>
            <a:endParaRPr lang="en-GB" b="1" dirty="0">
              <a:solidFill>
                <a:schemeClr val="bg1"/>
              </a:solidFill>
            </a:endParaRPr>
          </a:p>
          <a:p>
            <a:pPr marL="285750" indent="-285750">
              <a:buFont typeface="Arial" panose="020B0604020202020204" pitchFamily="34" charset="0"/>
              <a:buChar char="•"/>
            </a:pPr>
            <a:r>
              <a:rPr lang="en-GB" dirty="0">
                <a:solidFill>
                  <a:schemeClr val="bg1"/>
                </a:solidFill>
                <a:latin typeface="Abadi" panose="020B0604020104020204" pitchFamily="34" charset="0"/>
              </a:rPr>
              <a:t>Bring own cups, plates, utensils</a:t>
            </a:r>
          </a:p>
          <a:p>
            <a:pPr marL="285750" indent="-285750">
              <a:buFont typeface="Arial" panose="020B0604020202020204" pitchFamily="34" charset="0"/>
              <a:buChar char="•"/>
            </a:pPr>
            <a:endParaRPr lang="en-GB" dirty="0">
              <a:solidFill>
                <a:schemeClr val="bg1"/>
              </a:solidFill>
              <a:latin typeface="Abadi" panose="020B0604020104020204" pitchFamily="34" charset="0"/>
            </a:endParaRPr>
          </a:p>
          <a:p>
            <a:pPr marL="285750" indent="-285750">
              <a:buFont typeface="Arial" panose="020B0604020202020204" pitchFamily="34" charset="0"/>
              <a:buChar char="•"/>
            </a:pPr>
            <a:r>
              <a:rPr lang="en-GB" dirty="0">
                <a:solidFill>
                  <a:schemeClr val="bg1"/>
                </a:solidFill>
                <a:latin typeface="Abadi" panose="020B0604020104020204" pitchFamily="34" charset="0"/>
              </a:rPr>
              <a:t>Will food be provided? If so, will gas be used? Is using traditional BBQ more eco-friendly? Are there any local caterers who have ‘green’ credentials or ethos?</a:t>
            </a:r>
          </a:p>
          <a:p>
            <a:pPr marL="285750" indent="-285750">
              <a:buFont typeface="Arial" panose="020B0604020202020204" pitchFamily="34" charset="0"/>
              <a:buChar char="•"/>
            </a:pPr>
            <a:endParaRPr lang="en-GB" dirty="0">
              <a:solidFill>
                <a:schemeClr val="bg1"/>
              </a:solidFill>
              <a:latin typeface="Abadi" panose="020B0604020104020204" pitchFamily="34" charset="0"/>
            </a:endParaRPr>
          </a:p>
          <a:p>
            <a:pPr marL="285750" indent="-285750">
              <a:buFont typeface="Arial" panose="020B0604020202020204" pitchFamily="34" charset="0"/>
              <a:buChar char="•"/>
            </a:pPr>
            <a:r>
              <a:rPr lang="en-GB" dirty="0">
                <a:solidFill>
                  <a:schemeClr val="bg1"/>
                </a:solidFill>
                <a:latin typeface="Abadi" panose="020B0604020104020204" pitchFamily="34" charset="0"/>
              </a:rPr>
              <a:t>Set up collection boxes for participants to bring unwanted sports items such as trainers, t-shirts, shorts. These can be redistributed to local organisations and charities. </a:t>
            </a:r>
          </a:p>
          <a:p>
            <a:pPr marL="285750" indent="-285750">
              <a:buFont typeface="Arial" panose="020B0604020202020204" pitchFamily="34" charset="0"/>
              <a:buChar char="•"/>
            </a:pPr>
            <a:endParaRPr lang="en-GB" dirty="0">
              <a:solidFill>
                <a:schemeClr val="bg1"/>
              </a:solidFill>
              <a:latin typeface="Abadi" panose="020B0604020104020204" pitchFamily="34" charset="0"/>
            </a:endParaRPr>
          </a:p>
          <a:p>
            <a:pPr marL="285750" indent="-285750">
              <a:buFont typeface="Arial" panose="020B0604020202020204" pitchFamily="34" charset="0"/>
              <a:buChar char="•"/>
            </a:pPr>
            <a:r>
              <a:rPr lang="en-GB" dirty="0">
                <a:solidFill>
                  <a:schemeClr val="bg1"/>
                </a:solidFill>
                <a:latin typeface="Abadi" panose="020B0604020104020204" pitchFamily="34" charset="0"/>
              </a:rPr>
              <a:t>Is there enough bins at the venue? Use ‘recycling stations’ and arrange collection with local authority</a:t>
            </a:r>
          </a:p>
          <a:p>
            <a:pPr marL="285750" indent="-285750">
              <a:buFont typeface="Arial" panose="020B0604020202020204" pitchFamily="34" charset="0"/>
              <a:buChar char="•"/>
            </a:pPr>
            <a:endParaRPr lang="en-GB" dirty="0">
              <a:solidFill>
                <a:schemeClr val="bg1"/>
              </a:solidFill>
              <a:latin typeface="Abadi" panose="020B0604020104020204" pitchFamily="34" charset="0"/>
            </a:endParaRPr>
          </a:p>
          <a:p>
            <a:pPr marL="285750" indent="-285750">
              <a:buFont typeface="Arial" panose="020B0604020202020204" pitchFamily="34" charset="0"/>
              <a:buChar char="•"/>
            </a:pPr>
            <a:r>
              <a:rPr lang="en-GB" dirty="0">
                <a:solidFill>
                  <a:schemeClr val="bg1"/>
                </a:solidFill>
                <a:latin typeface="Abadi" panose="020B0604020104020204" pitchFamily="34" charset="0"/>
              </a:rPr>
              <a:t>Use of clear signage at venue</a:t>
            </a:r>
          </a:p>
          <a:p>
            <a:pPr marL="285750" indent="-285750">
              <a:buFont typeface="Arial" panose="020B0604020202020204" pitchFamily="34" charset="0"/>
              <a:buChar char="•"/>
            </a:pPr>
            <a:endParaRPr lang="en-GB" dirty="0">
              <a:solidFill>
                <a:schemeClr val="bg1"/>
              </a:solidFill>
              <a:latin typeface="Abadi" panose="020B0604020104020204" pitchFamily="34" charset="0"/>
            </a:endParaRPr>
          </a:p>
          <a:p>
            <a:pPr marL="285750" indent="-285750">
              <a:buFont typeface="Arial" panose="020B0604020202020204" pitchFamily="34" charset="0"/>
              <a:buChar char="•"/>
            </a:pPr>
            <a:r>
              <a:rPr lang="en-GB" dirty="0">
                <a:solidFill>
                  <a:schemeClr val="bg1"/>
                </a:solidFill>
                <a:latin typeface="Abadi" panose="020B0604020104020204" pitchFamily="34" charset="0"/>
              </a:rPr>
              <a:t>Involve attendees in ‘clear up’ activity – Plogging?</a:t>
            </a:r>
          </a:p>
          <a:p>
            <a:pPr marL="285750" indent="-285750">
              <a:buFont typeface="Arial" panose="020B0604020202020204" pitchFamily="34" charset="0"/>
              <a:buChar char="•"/>
            </a:pPr>
            <a:endParaRPr lang="en-GB" dirty="0">
              <a:solidFill>
                <a:schemeClr val="bg1"/>
              </a:solidFill>
              <a:latin typeface="Abadi" panose="020B0604020104020204" pitchFamily="34" charset="0"/>
            </a:endParaRPr>
          </a:p>
          <a:p>
            <a:pPr marL="285750" indent="-285750">
              <a:buFont typeface="Arial" panose="020B0604020202020204" pitchFamily="34" charset="0"/>
              <a:buChar char="•"/>
            </a:pPr>
            <a:r>
              <a:rPr lang="en-GB" dirty="0">
                <a:solidFill>
                  <a:schemeClr val="bg1"/>
                </a:solidFill>
                <a:latin typeface="Abadi" panose="020B0604020104020204" pitchFamily="34" charset="0"/>
              </a:rPr>
              <a:t>Young People visible in their role as sustainability champions – Educate attendees on global impact of reducing landfill</a:t>
            </a:r>
          </a:p>
          <a:p>
            <a:pPr algn="just"/>
            <a:endParaRPr lang="en-GB" dirty="0">
              <a:solidFill>
                <a:schemeClr val="bg1"/>
              </a:solidFill>
              <a:latin typeface="Abadi" panose="020B0604020104020204" pitchFamily="34" charset="0"/>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a:p>
            <a:pPr algn="ctr"/>
            <a:endParaRPr lang="en-GB" dirty="0"/>
          </a:p>
          <a:p>
            <a:pPr algn="ctr"/>
            <a:endParaRPr lang="en-GB" dirty="0"/>
          </a:p>
        </p:txBody>
      </p:sp>
    </p:spTree>
    <p:extLst>
      <p:ext uri="{BB962C8B-B14F-4D97-AF65-F5344CB8AC3E}">
        <p14:creationId xmlns:p14="http://schemas.microsoft.com/office/powerpoint/2010/main" val="1541366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A9CC0-2982-0A5D-6128-1BF962819748}"/>
              </a:ext>
            </a:extLst>
          </p:cNvPr>
          <p:cNvSpPr txBox="1"/>
          <p:nvPr/>
        </p:nvSpPr>
        <p:spPr>
          <a:xfrm>
            <a:off x="828868" y="319528"/>
            <a:ext cx="10534261" cy="830997"/>
          </a:xfrm>
          <a:prstGeom prst="rect">
            <a:avLst/>
          </a:prstGeom>
          <a:noFill/>
        </p:spPr>
        <p:txBody>
          <a:bodyPr wrap="square" rtlCol="0">
            <a:spAutoFit/>
          </a:bodyPr>
          <a:lstStyle/>
          <a:p>
            <a:pPr algn="ctr"/>
            <a:r>
              <a:rPr lang="en-GB" sz="4800" b="1" dirty="0">
                <a:solidFill>
                  <a:schemeClr val="bg1"/>
                </a:solidFill>
                <a:latin typeface="Abadi" panose="020B0604020104020204" pitchFamily="34" charset="0"/>
              </a:rPr>
              <a:t>Conclusion and what next?</a:t>
            </a:r>
          </a:p>
        </p:txBody>
      </p:sp>
      <p:sp>
        <p:nvSpPr>
          <p:cNvPr id="4" name="TextBox 3">
            <a:extLst>
              <a:ext uri="{FF2B5EF4-FFF2-40B4-BE49-F238E27FC236}">
                <a16:creationId xmlns:a16="http://schemas.microsoft.com/office/drawing/2014/main" id="{75EEA123-0400-9D4C-06D2-311329024166}"/>
              </a:ext>
            </a:extLst>
          </p:cNvPr>
          <p:cNvSpPr txBox="1"/>
          <p:nvPr/>
        </p:nvSpPr>
        <p:spPr>
          <a:xfrm>
            <a:off x="828868" y="1538974"/>
            <a:ext cx="10346093" cy="2369880"/>
          </a:xfrm>
          <a:prstGeom prst="rect">
            <a:avLst/>
          </a:prstGeom>
          <a:noFill/>
        </p:spPr>
        <p:txBody>
          <a:bodyPr wrap="square" rtlCol="0">
            <a:spAutoFit/>
          </a:bodyPr>
          <a:lstStyle/>
          <a:p>
            <a:pPr marL="285750" indent="-285750">
              <a:buFont typeface="Arial" panose="020B0604020202020204" pitchFamily="34" charset="0"/>
              <a:buChar char="•"/>
            </a:pPr>
            <a:endParaRPr lang="en-GB" b="1" dirty="0">
              <a:solidFill>
                <a:schemeClr val="bg1"/>
              </a:solidFill>
            </a:endParaRP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a:p>
            <a:pPr algn="ctr"/>
            <a:endParaRPr lang="en-GB" dirty="0"/>
          </a:p>
          <a:p>
            <a:pPr algn="ctr"/>
            <a:r>
              <a:rPr lang="en-GB" sz="4000" dirty="0">
                <a:solidFill>
                  <a:schemeClr val="bg1"/>
                </a:solidFill>
                <a:latin typeface="Abadi" panose="020F0502020204030204" pitchFamily="34" charset="0"/>
              </a:rPr>
              <a:t>Any Questions from pitch side?</a:t>
            </a:r>
          </a:p>
        </p:txBody>
      </p:sp>
    </p:spTree>
    <p:extLst>
      <p:ext uri="{BB962C8B-B14F-4D97-AF65-F5344CB8AC3E}">
        <p14:creationId xmlns:p14="http://schemas.microsoft.com/office/powerpoint/2010/main" val="429519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BA9CC0-2982-0A5D-6128-1BF962819748}"/>
              </a:ext>
            </a:extLst>
          </p:cNvPr>
          <p:cNvSpPr txBox="1"/>
          <p:nvPr/>
        </p:nvSpPr>
        <p:spPr>
          <a:xfrm>
            <a:off x="828869" y="414890"/>
            <a:ext cx="10534261" cy="7376378"/>
          </a:xfrm>
          <a:prstGeom prst="rect">
            <a:avLst/>
          </a:prstGeom>
          <a:noFill/>
        </p:spPr>
        <p:txBody>
          <a:bodyPr wrap="square" rtlCol="0">
            <a:spAutoFit/>
          </a:bodyPr>
          <a:lstStyle/>
          <a:p>
            <a:pPr algn="ctr"/>
            <a:r>
              <a:rPr lang="en-GB" sz="1400" b="1" dirty="0">
                <a:solidFill>
                  <a:schemeClr val="bg1"/>
                </a:solidFill>
                <a:latin typeface="Abadi" panose="020B0604020104020204" pitchFamily="34" charset="0"/>
              </a:rPr>
              <a:t>References</a:t>
            </a: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CLD Standards Council Scotland (2019) Youth Work National Occupational Standards. Available at https://nya.org.uk/wp-content/uploads/2022/09/YOUTH-WORK-NOS-2019-inc-Signposts.pdf (Accessed: 12 May 2024)</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CWVYS (2014) Working Together for the Good of Each Other: The Education for Sustainable Development and Global Citizenship Youth Work Handbook. Available at : https://www.cwvys.org.uk/HB-Sustinable-Development-Global-Citizenship.pdf (Accessed: 7 April 2024)</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INOV8 (2021) Plogging: Meet the Runners Racing to Clean Up the Planet. Available at: https://www.inov8.com (Accessed: 11 May 2025)</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Oxfam (1997) Global Citizenship in The Classroom. Available </a:t>
            </a:r>
            <a:r>
              <a:rPr lang="en-GB" sz="1200" b="1" kern="100" dirty="0" err="1">
                <a:solidFill>
                  <a:schemeClr val="bg1"/>
                </a:solidFill>
                <a:effectLst/>
                <a:latin typeface="Abadi" panose="020B0604020104020204" pitchFamily="34" charset="0"/>
                <a:ea typeface="Aptos" panose="020B0004020202020204" pitchFamily="34" charset="0"/>
                <a:cs typeface="Times New Roman" panose="02020603050405020304" pitchFamily="18" charset="0"/>
              </a:rPr>
              <a:t>at:https</a:t>
            </a: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://oxfamilibrary.openrepository.com (Accessed: 7 April 2024)</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Sustainable Development Goal Fund (2018) The Contribution of Sports to the Achievement of the Sustainable Development Goal. Available at: https://www.sdgfund.org (Accessed: 5 April 2024)</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The National Library of Medicine (2019) Benefits of Outdoor Sports for Society. Available at https://pmc.ncbi.nlm.nih.gov (Accessed: 7 April 2024)</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The Youth Work Curriculum Statement for Wales (2007) The Standing Conference for Youth Work in Wales. Available at: https://www.youthworkwales.org.uk/wp-content/uploads/2017/11/Youth_Work_Curriculum_Statement_for_Wales_English.pdf (Accessed: 18 May 2024)</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United Nations (2017) Kazan Action Plan Available at: https://www.sport-for-development.com (Accessed: 4 April 2024)</a:t>
            </a:r>
          </a:p>
          <a:p>
            <a:pPr>
              <a:spcAft>
                <a:spcPts val="800"/>
              </a:spcAft>
            </a:pP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spcAft>
                <a:spcPts val="800"/>
              </a:spcAft>
            </a:pPr>
            <a:r>
              <a:rPr lang="en-GB" sz="1200" b="1"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Zero Waste Scotland (2024) Tips for Sustainable Sports Equipment. Available at zerowastescotland.org (Accessed: 26 May 2024)</a:t>
            </a:r>
            <a:endParaRPr lang="en-GB" sz="1200" kern="10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endParaRPr lang="en-GB" sz="16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p:txBody>
      </p:sp>
    </p:spTree>
    <p:extLst>
      <p:ext uri="{BB962C8B-B14F-4D97-AF65-F5344CB8AC3E}">
        <p14:creationId xmlns:p14="http://schemas.microsoft.com/office/powerpoint/2010/main" val="98722376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6004</TotalTime>
  <Words>1722</Words>
  <Application>Microsoft Office PowerPoint</Application>
  <PresentationFormat>Widescreen</PresentationFormat>
  <Paragraphs>269</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Abadi</vt:lpstr>
      <vt:lpstr>Arial</vt:lpstr>
      <vt:lpstr>Century Gothic</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Wilson, James</dc:creator>
  <cp:lastModifiedBy>Wilson, James</cp:lastModifiedBy>
  <cp:revision>2</cp:revision>
  <dcterms:created xsi:type="dcterms:W3CDTF">2025-05-09T21:35:44Z</dcterms:created>
  <dcterms:modified xsi:type="dcterms:W3CDTF">2025-05-15T01:00:32Z</dcterms:modified>
</cp:coreProperties>
</file>