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3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C73273-D41D-CF43-901E-E0983341E33E}" v="26" dt="2023-02-20T23:19:51.533"/>
    <p1510:client id="{B7EA64E9-0378-25E7-20E4-F3AC9B5ECFA5}" v="44" dt="2023-02-20T23:28:30.375"/>
    <p1510:client id="{E0AEC9F9-44DC-EFD1-E23C-9A74BBD16D8B}" v="49" dt="2023-02-20T23:02:46.1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tableStyles" Target="tableStyles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theme" Target="theme/theme1.xml" Id="rId12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viewProps" Target="viewProps.xml" Id="rId11" /><Relationship Type="http://schemas.openxmlformats.org/officeDocument/2006/relationships/slide" Target="slides/slide4.xml" Id="rId5" /><Relationship Type="http://schemas.microsoft.com/office/2015/10/relationships/revisionInfo" Target="revisionInfo.xml" Id="rId15" /><Relationship Type="http://schemas.openxmlformats.org/officeDocument/2006/relationships/presProps" Target="presProps.xml" Id="rId10" /><Relationship Type="http://schemas.openxmlformats.org/officeDocument/2006/relationships/slide" Target="slides/slide3.xml" Id="rId4" /><Relationship Type="http://schemas.openxmlformats.org/officeDocument/2006/relationships/slide" Target="slides/slide8.xml" Id="rId9" 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4D8B21-42A8-49CA-86F5-8F782EACD46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83C1E3B-135C-47C6-BE9C-3F7AEDB2E1E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Purpose of the presentation: to discuss the importance of digital skills for both study and work</a:t>
          </a:r>
        </a:p>
      </dgm:t>
    </dgm:pt>
    <dgm:pt modelId="{AF741930-94F2-4C07-AB57-91D4C3C8AAFE}" type="parTrans" cxnId="{0D336836-B0D9-4573-A9E0-2BD7DC79DBB2}">
      <dgm:prSet/>
      <dgm:spPr/>
      <dgm:t>
        <a:bodyPr/>
        <a:lstStyle/>
        <a:p>
          <a:endParaRPr lang="en-US"/>
        </a:p>
      </dgm:t>
    </dgm:pt>
    <dgm:pt modelId="{D0621734-FD00-49FA-A879-1FA67C791D93}" type="sibTrans" cxnId="{0D336836-B0D9-4573-A9E0-2BD7DC79DBB2}">
      <dgm:prSet/>
      <dgm:spPr/>
      <dgm:t>
        <a:bodyPr/>
        <a:lstStyle/>
        <a:p>
          <a:endParaRPr lang="en-US"/>
        </a:p>
      </dgm:t>
    </dgm:pt>
    <dgm:pt modelId="{339123AE-BC4C-4D7A-A2F7-7B192E0EAD7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Content of the presentation: rationale, proposed method, ethical considerations, hypothesis, and reference list</a:t>
          </a:r>
        </a:p>
      </dgm:t>
    </dgm:pt>
    <dgm:pt modelId="{1559B9E8-B8D1-4596-917A-3E278603AADC}" type="parTrans" cxnId="{3DBC551A-9E74-448F-A5A0-3DEE956CA0D2}">
      <dgm:prSet/>
      <dgm:spPr/>
      <dgm:t>
        <a:bodyPr/>
        <a:lstStyle/>
        <a:p>
          <a:endParaRPr lang="en-US"/>
        </a:p>
      </dgm:t>
    </dgm:pt>
    <dgm:pt modelId="{B174A356-5DB7-4814-8315-9AFCF9D473A8}" type="sibTrans" cxnId="{3DBC551A-9E74-448F-A5A0-3DEE956CA0D2}">
      <dgm:prSet/>
      <dgm:spPr/>
      <dgm:t>
        <a:bodyPr/>
        <a:lstStyle/>
        <a:p>
          <a:endParaRPr lang="en-US"/>
        </a:p>
      </dgm:t>
    </dgm:pt>
    <dgm:pt modelId="{A29C3340-3BE6-4FDA-8A02-F16192B1C53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Research Question: What is the significance of digital skills for students and professionals in the current era?</a:t>
          </a:r>
        </a:p>
      </dgm:t>
    </dgm:pt>
    <dgm:pt modelId="{8461E87A-87C8-49F0-A916-871C40B90DEB}" type="parTrans" cxnId="{5DE84E63-4F2B-4041-9E8D-80FDFEE2C53C}">
      <dgm:prSet/>
      <dgm:spPr/>
      <dgm:t>
        <a:bodyPr/>
        <a:lstStyle/>
        <a:p>
          <a:endParaRPr lang="en-US"/>
        </a:p>
      </dgm:t>
    </dgm:pt>
    <dgm:pt modelId="{0EF9BA04-A95E-4D7A-A8E9-625DA13ABEC2}" type="sibTrans" cxnId="{5DE84E63-4F2B-4041-9E8D-80FDFEE2C53C}">
      <dgm:prSet/>
      <dgm:spPr/>
      <dgm:t>
        <a:bodyPr/>
        <a:lstStyle/>
        <a:p>
          <a:endParaRPr lang="en-US"/>
        </a:p>
      </dgm:t>
    </dgm:pt>
    <dgm:pt modelId="{6BA35958-D271-44A9-9EE9-DBABE7582FEF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US"/>
            <a:t>Presenters: Cretu C, Negrila C, Postiniuc A.</a:t>
          </a:r>
        </a:p>
      </dgm:t>
    </dgm:pt>
    <dgm:pt modelId="{E9B76940-7571-4F34-826E-FC3D7436DAA4}" type="parTrans" cxnId="{5876E9F7-8676-43B4-B352-6F9F6EC7E1D0}">
      <dgm:prSet/>
      <dgm:spPr/>
      <dgm:t>
        <a:bodyPr/>
        <a:lstStyle/>
        <a:p>
          <a:endParaRPr lang="en-US"/>
        </a:p>
      </dgm:t>
    </dgm:pt>
    <dgm:pt modelId="{7E2D4BDA-93A3-4C4A-BF8C-ED849AC435A3}" type="sibTrans" cxnId="{5876E9F7-8676-43B4-B352-6F9F6EC7E1D0}">
      <dgm:prSet/>
      <dgm:spPr/>
      <dgm:t>
        <a:bodyPr/>
        <a:lstStyle/>
        <a:p>
          <a:endParaRPr lang="en-US"/>
        </a:p>
      </dgm:t>
    </dgm:pt>
    <dgm:pt modelId="{12504B0A-1467-4608-90BA-9DF257666F1D}" type="pres">
      <dgm:prSet presAssocID="{BD4D8B21-42A8-49CA-86F5-8F782EACD468}" presName="root" presStyleCnt="0">
        <dgm:presLayoutVars>
          <dgm:dir/>
          <dgm:resizeHandles val="exact"/>
        </dgm:presLayoutVars>
      </dgm:prSet>
      <dgm:spPr/>
    </dgm:pt>
    <dgm:pt modelId="{02C6B1C9-84DD-48CB-B15A-AD88E2430A55}" type="pres">
      <dgm:prSet presAssocID="{683C1E3B-135C-47C6-BE9C-3F7AEDB2E1E1}" presName="compNode" presStyleCnt="0"/>
      <dgm:spPr/>
    </dgm:pt>
    <dgm:pt modelId="{78C92527-1521-41D0-8E69-1ED2730FCFDA}" type="pres">
      <dgm:prSet presAssocID="{683C1E3B-135C-47C6-BE9C-3F7AEDB2E1E1}" presName="bgRect" presStyleLbl="bgShp" presStyleIdx="0" presStyleCnt="4"/>
      <dgm:spPr/>
    </dgm:pt>
    <dgm:pt modelId="{CE42A3B2-34D9-410A-A260-68107640252E}" type="pres">
      <dgm:prSet presAssocID="{683C1E3B-135C-47C6-BE9C-3F7AEDB2E1E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B4931A16-09A4-4997-9041-F41E152D3E22}" type="pres">
      <dgm:prSet presAssocID="{683C1E3B-135C-47C6-BE9C-3F7AEDB2E1E1}" presName="spaceRect" presStyleCnt="0"/>
      <dgm:spPr/>
    </dgm:pt>
    <dgm:pt modelId="{82BE03E6-84BB-4968-A20C-3199392F39B8}" type="pres">
      <dgm:prSet presAssocID="{683C1E3B-135C-47C6-BE9C-3F7AEDB2E1E1}" presName="parTx" presStyleLbl="revTx" presStyleIdx="0" presStyleCnt="4">
        <dgm:presLayoutVars>
          <dgm:chMax val="0"/>
          <dgm:chPref val="0"/>
        </dgm:presLayoutVars>
      </dgm:prSet>
      <dgm:spPr/>
    </dgm:pt>
    <dgm:pt modelId="{2D27970B-F5D4-460F-A9F1-5BEAD75C3E8E}" type="pres">
      <dgm:prSet presAssocID="{D0621734-FD00-49FA-A879-1FA67C791D93}" presName="sibTrans" presStyleCnt="0"/>
      <dgm:spPr/>
    </dgm:pt>
    <dgm:pt modelId="{86E46709-46E8-42BE-8B7D-F106BE914E5D}" type="pres">
      <dgm:prSet presAssocID="{339123AE-BC4C-4D7A-A2F7-7B192E0EAD75}" presName="compNode" presStyleCnt="0"/>
      <dgm:spPr/>
    </dgm:pt>
    <dgm:pt modelId="{CB742FC0-F27F-4993-8EA3-B884DEDA8348}" type="pres">
      <dgm:prSet presAssocID="{339123AE-BC4C-4D7A-A2F7-7B192E0EAD75}" presName="bgRect" presStyleLbl="bgShp" presStyleIdx="1" presStyleCnt="4"/>
      <dgm:spPr/>
    </dgm:pt>
    <dgm:pt modelId="{282505A1-5F23-4557-88F4-2B1E83A4C37B}" type="pres">
      <dgm:prSet presAssocID="{339123AE-BC4C-4D7A-A2F7-7B192E0EAD7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6E0C98C-13BA-459B-8BD7-F1F8C62325A8}" type="pres">
      <dgm:prSet presAssocID="{339123AE-BC4C-4D7A-A2F7-7B192E0EAD75}" presName="spaceRect" presStyleCnt="0"/>
      <dgm:spPr/>
    </dgm:pt>
    <dgm:pt modelId="{7298EEBD-90CD-4A1A-B016-2C14EECA196B}" type="pres">
      <dgm:prSet presAssocID="{339123AE-BC4C-4D7A-A2F7-7B192E0EAD75}" presName="parTx" presStyleLbl="revTx" presStyleIdx="1" presStyleCnt="4">
        <dgm:presLayoutVars>
          <dgm:chMax val="0"/>
          <dgm:chPref val="0"/>
        </dgm:presLayoutVars>
      </dgm:prSet>
      <dgm:spPr/>
    </dgm:pt>
    <dgm:pt modelId="{B9AB9A11-A5AA-4117-BC6E-3C25C1A4A965}" type="pres">
      <dgm:prSet presAssocID="{B174A356-5DB7-4814-8315-9AFCF9D473A8}" presName="sibTrans" presStyleCnt="0"/>
      <dgm:spPr/>
    </dgm:pt>
    <dgm:pt modelId="{53FC3F69-55D8-485C-8289-FFDFBBB6AC91}" type="pres">
      <dgm:prSet presAssocID="{A29C3340-3BE6-4FDA-8A02-F16192B1C538}" presName="compNode" presStyleCnt="0"/>
      <dgm:spPr/>
    </dgm:pt>
    <dgm:pt modelId="{2BD1EBFE-B129-444B-ADAC-0E68B58E6466}" type="pres">
      <dgm:prSet presAssocID="{A29C3340-3BE6-4FDA-8A02-F16192B1C538}" presName="bgRect" presStyleLbl="bgShp" presStyleIdx="2" presStyleCnt="4"/>
      <dgm:spPr/>
    </dgm:pt>
    <dgm:pt modelId="{EDA6BD45-EEEE-4F52-A24D-E695C00CD3B6}" type="pres">
      <dgm:prSet presAssocID="{A29C3340-3BE6-4FDA-8A02-F16192B1C53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31A155EB-B4E0-4400-BB70-54CFB347B90B}" type="pres">
      <dgm:prSet presAssocID="{A29C3340-3BE6-4FDA-8A02-F16192B1C538}" presName="spaceRect" presStyleCnt="0"/>
      <dgm:spPr/>
    </dgm:pt>
    <dgm:pt modelId="{E6A4C126-CC28-40AC-AEE3-D0D65EC24433}" type="pres">
      <dgm:prSet presAssocID="{A29C3340-3BE6-4FDA-8A02-F16192B1C538}" presName="parTx" presStyleLbl="revTx" presStyleIdx="2" presStyleCnt="4">
        <dgm:presLayoutVars>
          <dgm:chMax val="0"/>
          <dgm:chPref val="0"/>
        </dgm:presLayoutVars>
      </dgm:prSet>
      <dgm:spPr/>
    </dgm:pt>
    <dgm:pt modelId="{D2D42506-321E-4DEF-A486-378DBDDED3CC}" type="pres">
      <dgm:prSet presAssocID="{0EF9BA04-A95E-4D7A-A8E9-625DA13ABEC2}" presName="sibTrans" presStyleCnt="0"/>
      <dgm:spPr/>
    </dgm:pt>
    <dgm:pt modelId="{173DD43A-4EB3-40BA-B168-2D8D1F649A44}" type="pres">
      <dgm:prSet presAssocID="{6BA35958-D271-44A9-9EE9-DBABE7582FEF}" presName="compNode" presStyleCnt="0"/>
      <dgm:spPr/>
    </dgm:pt>
    <dgm:pt modelId="{D6A19DD8-5EB5-4A7A-B991-F7DABCC4C890}" type="pres">
      <dgm:prSet presAssocID="{6BA35958-D271-44A9-9EE9-DBABE7582FEF}" presName="bgRect" presStyleLbl="bgShp" presStyleIdx="3" presStyleCnt="4"/>
      <dgm:spPr/>
    </dgm:pt>
    <dgm:pt modelId="{EA8C9DC5-FFF9-43F1-8DFD-882D6E63AF1C}" type="pres">
      <dgm:prSet presAssocID="{6BA35958-D271-44A9-9EE9-DBABE7582FE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35EFBE6D-6C7D-4E59-B2D4-85A33955A5F6}" type="pres">
      <dgm:prSet presAssocID="{6BA35958-D271-44A9-9EE9-DBABE7582FEF}" presName="spaceRect" presStyleCnt="0"/>
      <dgm:spPr/>
    </dgm:pt>
    <dgm:pt modelId="{08F81945-F467-48C1-BAFE-20B356983226}" type="pres">
      <dgm:prSet presAssocID="{6BA35958-D271-44A9-9EE9-DBABE7582FE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DBC551A-9E74-448F-A5A0-3DEE956CA0D2}" srcId="{BD4D8B21-42A8-49CA-86F5-8F782EACD468}" destId="{339123AE-BC4C-4D7A-A2F7-7B192E0EAD75}" srcOrd="1" destOrd="0" parTransId="{1559B9E8-B8D1-4596-917A-3E278603AADC}" sibTransId="{B174A356-5DB7-4814-8315-9AFCF9D473A8}"/>
    <dgm:cxn modelId="{0F123E33-2B46-4201-B3F4-9377435CDAC5}" type="presOf" srcId="{A29C3340-3BE6-4FDA-8A02-F16192B1C538}" destId="{E6A4C126-CC28-40AC-AEE3-D0D65EC24433}" srcOrd="0" destOrd="0" presId="urn:microsoft.com/office/officeart/2018/2/layout/IconVerticalSolidList"/>
    <dgm:cxn modelId="{0D336836-B0D9-4573-A9E0-2BD7DC79DBB2}" srcId="{BD4D8B21-42A8-49CA-86F5-8F782EACD468}" destId="{683C1E3B-135C-47C6-BE9C-3F7AEDB2E1E1}" srcOrd="0" destOrd="0" parTransId="{AF741930-94F2-4C07-AB57-91D4C3C8AAFE}" sibTransId="{D0621734-FD00-49FA-A879-1FA67C791D93}"/>
    <dgm:cxn modelId="{5DE84E63-4F2B-4041-9E8D-80FDFEE2C53C}" srcId="{BD4D8B21-42A8-49CA-86F5-8F782EACD468}" destId="{A29C3340-3BE6-4FDA-8A02-F16192B1C538}" srcOrd="2" destOrd="0" parTransId="{8461E87A-87C8-49F0-A916-871C40B90DEB}" sibTransId="{0EF9BA04-A95E-4D7A-A8E9-625DA13ABEC2}"/>
    <dgm:cxn modelId="{FB59096B-BD41-40FC-A232-02F6E69E8634}" type="presOf" srcId="{339123AE-BC4C-4D7A-A2F7-7B192E0EAD75}" destId="{7298EEBD-90CD-4A1A-B016-2C14EECA196B}" srcOrd="0" destOrd="0" presId="urn:microsoft.com/office/officeart/2018/2/layout/IconVerticalSolidList"/>
    <dgm:cxn modelId="{8CFA58BE-62B2-4346-A672-7801406E8D56}" type="presOf" srcId="{683C1E3B-135C-47C6-BE9C-3F7AEDB2E1E1}" destId="{82BE03E6-84BB-4968-A20C-3199392F39B8}" srcOrd="0" destOrd="0" presId="urn:microsoft.com/office/officeart/2018/2/layout/IconVerticalSolidList"/>
    <dgm:cxn modelId="{A22509D7-8CFD-4893-AF2D-F2C6177FD23B}" type="presOf" srcId="{6BA35958-D271-44A9-9EE9-DBABE7582FEF}" destId="{08F81945-F467-48C1-BAFE-20B356983226}" srcOrd="0" destOrd="0" presId="urn:microsoft.com/office/officeart/2018/2/layout/IconVerticalSolidList"/>
    <dgm:cxn modelId="{5876E9F7-8676-43B4-B352-6F9F6EC7E1D0}" srcId="{BD4D8B21-42A8-49CA-86F5-8F782EACD468}" destId="{6BA35958-D271-44A9-9EE9-DBABE7582FEF}" srcOrd="3" destOrd="0" parTransId="{E9B76940-7571-4F34-826E-FC3D7436DAA4}" sibTransId="{7E2D4BDA-93A3-4C4A-BF8C-ED849AC435A3}"/>
    <dgm:cxn modelId="{9E9341FE-C31E-4826-8A2E-69F27C1593BC}" type="presOf" srcId="{BD4D8B21-42A8-49CA-86F5-8F782EACD468}" destId="{12504B0A-1467-4608-90BA-9DF257666F1D}" srcOrd="0" destOrd="0" presId="urn:microsoft.com/office/officeart/2018/2/layout/IconVerticalSolidList"/>
    <dgm:cxn modelId="{F8933BB9-1F48-4A6F-8275-A9AC922E434E}" type="presParOf" srcId="{12504B0A-1467-4608-90BA-9DF257666F1D}" destId="{02C6B1C9-84DD-48CB-B15A-AD88E2430A55}" srcOrd="0" destOrd="0" presId="urn:microsoft.com/office/officeart/2018/2/layout/IconVerticalSolidList"/>
    <dgm:cxn modelId="{9FCC760B-0E9E-4EBE-8055-D3652CFAFDF1}" type="presParOf" srcId="{02C6B1C9-84DD-48CB-B15A-AD88E2430A55}" destId="{78C92527-1521-41D0-8E69-1ED2730FCFDA}" srcOrd="0" destOrd="0" presId="urn:microsoft.com/office/officeart/2018/2/layout/IconVerticalSolidList"/>
    <dgm:cxn modelId="{F2A9A70E-20DD-4321-9ABE-D442286F7D78}" type="presParOf" srcId="{02C6B1C9-84DD-48CB-B15A-AD88E2430A55}" destId="{CE42A3B2-34D9-410A-A260-68107640252E}" srcOrd="1" destOrd="0" presId="urn:microsoft.com/office/officeart/2018/2/layout/IconVerticalSolidList"/>
    <dgm:cxn modelId="{BC2342DC-4DD6-4428-A5A2-43979B805998}" type="presParOf" srcId="{02C6B1C9-84DD-48CB-B15A-AD88E2430A55}" destId="{B4931A16-09A4-4997-9041-F41E152D3E22}" srcOrd="2" destOrd="0" presId="urn:microsoft.com/office/officeart/2018/2/layout/IconVerticalSolidList"/>
    <dgm:cxn modelId="{025C8F24-BE69-4FB1-BCA8-F76FE8A28FC1}" type="presParOf" srcId="{02C6B1C9-84DD-48CB-B15A-AD88E2430A55}" destId="{82BE03E6-84BB-4968-A20C-3199392F39B8}" srcOrd="3" destOrd="0" presId="urn:microsoft.com/office/officeart/2018/2/layout/IconVerticalSolidList"/>
    <dgm:cxn modelId="{C55E76C4-95B9-4F2A-BE92-9ADAB2998891}" type="presParOf" srcId="{12504B0A-1467-4608-90BA-9DF257666F1D}" destId="{2D27970B-F5D4-460F-A9F1-5BEAD75C3E8E}" srcOrd="1" destOrd="0" presId="urn:microsoft.com/office/officeart/2018/2/layout/IconVerticalSolidList"/>
    <dgm:cxn modelId="{3C178E0D-A0F2-41DC-B2D1-A326041F6A65}" type="presParOf" srcId="{12504B0A-1467-4608-90BA-9DF257666F1D}" destId="{86E46709-46E8-42BE-8B7D-F106BE914E5D}" srcOrd="2" destOrd="0" presId="urn:microsoft.com/office/officeart/2018/2/layout/IconVerticalSolidList"/>
    <dgm:cxn modelId="{A6EB3B6A-7F52-407E-8EB6-71373B022964}" type="presParOf" srcId="{86E46709-46E8-42BE-8B7D-F106BE914E5D}" destId="{CB742FC0-F27F-4993-8EA3-B884DEDA8348}" srcOrd="0" destOrd="0" presId="urn:microsoft.com/office/officeart/2018/2/layout/IconVerticalSolidList"/>
    <dgm:cxn modelId="{C3C1930F-8484-4B5C-966B-65882034C61F}" type="presParOf" srcId="{86E46709-46E8-42BE-8B7D-F106BE914E5D}" destId="{282505A1-5F23-4557-88F4-2B1E83A4C37B}" srcOrd="1" destOrd="0" presId="urn:microsoft.com/office/officeart/2018/2/layout/IconVerticalSolidList"/>
    <dgm:cxn modelId="{49E57B2D-38FF-4897-A7B4-B3DA47577BA9}" type="presParOf" srcId="{86E46709-46E8-42BE-8B7D-F106BE914E5D}" destId="{86E0C98C-13BA-459B-8BD7-F1F8C62325A8}" srcOrd="2" destOrd="0" presId="urn:microsoft.com/office/officeart/2018/2/layout/IconVerticalSolidList"/>
    <dgm:cxn modelId="{A7BBF601-03FA-4B59-A266-2E77FDC89E7A}" type="presParOf" srcId="{86E46709-46E8-42BE-8B7D-F106BE914E5D}" destId="{7298EEBD-90CD-4A1A-B016-2C14EECA196B}" srcOrd="3" destOrd="0" presId="urn:microsoft.com/office/officeart/2018/2/layout/IconVerticalSolidList"/>
    <dgm:cxn modelId="{AE8DBBEA-7504-4A3C-8B82-6728BE7C90E6}" type="presParOf" srcId="{12504B0A-1467-4608-90BA-9DF257666F1D}" destId="{B9AB9A11-A5AA-4117-BC6E-3C25C1A4A965}" srcOrd="3" destOrd="0" presId="urn:microsoft.com/office/officeart/2018/2/layout/IconVerticalSolidList"/>
    <dgm:cxn modelId="{C32E0D7B-DAA1-4B15-BA24-8D470956B2EF}" type="presParOf" srcId="{12504B0A-1467-4608-90BA-9DF257666F1D}" destId="{53FC3F69-55D8-485C-8289-FFDFBBB6AC91}" srcOrd="4" destOrd="0" presId="urn:microsoft.com/office/officeart/2018/2/layout/IconVerticalSolidList"/>
    <dgm:cxn modelId="{950E1D84-4AB1-440E-810A-C3FB818760C2}" type="presParOf" srcId="{53FC3F69-55D8-485C-8289-FFDFBBB6AC91}" destId="{2BD1EBFE-B129-444B-ADAC-0E68B58E6466}" srcOrd="0" destOrd="0" presId="urn:microsoft.com/office/officeart/2018/2/layout/IconVerticalSolidList"/>
    <dgm:cxn modelId="{F7801DE6-2A43-402D-818A-32AA13FD9291}" type="presParOf" srcId="{53FC3F69-55D8-485C-8289-FFDFBBB6AC91}" destId="{EDA6BD45-EEEE-4F52-A24D-E695C00CD3B6}" srcOrd="1" destOrd="0" presId="urn:microsoft.com/office/officeart/2018/2/layout/IconVerticalSolidList"/>
    <dgm:cxn modelId="{EB2B7BBF-07BD-4315-89F6-6E91E8D14C2C}" type="presParOf" srcId="{53FC3F69-55D8-485C-8289-FFDFBBB6AC91}" destId="{31A155EB-B4E0-4400-BB70-54CFB347B90B}" srcOrd="2" destOrd="0" presId="urn:microsoft.com/office/officeart/2018/2/layout/IconVerticalSolidList"/>
    <dgm:cxn modelId="{98FA275D-8D09-4774-8BD8-BA5A58891DE6}" type="presParOf" srcId="{53FC3F69-55D8-485C-8289-FFDFBBB6AC91}" destId="{E6A4C126-CC28-40AC-AEE3-D0D65EC24433}" srcOrd="3" destOrd="0" presId="urn:microsoft.com/office/officeart/2018/2/layout/IconVerticalSolidList"/>
    <dgm:cxn modelId="{800CDD4D-A6B1-4ED5-BB72-7BB87D4E07B0}" type="presParOf" srcId="{12504B0A-1467-4608-90BA-9DF257666F1D}" destId="{D2D42506-321E-4DEF-A486-378DBDDED3CC}" srcOrd="5" destOrd="0" presId="urn:microsoft.com/office/officeart/2018/2/layout/IconVerticalSolidList"/>
    <dgm:cxn modelId="{4AA7A34A-CCD7-4B35-9B3C-67BC6A765D33}" type="presParOf" srcId="{12504B0A-1467-4608-90BA-9DF257666F1D}" destId="{173DD43A-4EB3-40BA-B168-2D8D1F649A44}" srcOrd="6" destOrd="0" presId="urn:microsoft.com/office/officeart/2018/2/layout/IconVerticalSolidList"/>
    <dgm:cxn modelId="{FE58D086-8854-4632-A04C-F8344C53071C}" type="presParOf" srcId="{173DD43A-4EB3-40BA-B168-2D8D1F649A44}" destId="{D6A19DD8-5EB5-4A7A-B991-F7DABCC4C890}" srcOrd="0" destOrd="0" presId="urn:microsoft.com/office/officeart/2018/2/layout/IconVerticalSolidList"/>
    <dgm:cxn modelId="{8E24E5BF-075E-47F3-A91D-CF689A55DC5C}" type="presParOf" srcId="{173DD43A-4EB3-40BA-B168-2D8D1F649A44}" destId="{EA8C9DC5-FFF9-43F1-8DFD-882D6E63AF1C}" srcOrd="1" destOrd="0" presId="urn:microsoft.com/office/officeart/2018/2/layout/IconVerticalSolidList"/>
    <dgm:cxn modelId="{E7287928-9836-465F-A292-3DBAA5A7EE21}" type="presParOf" srcId="{173DD43A-4EB3-40BA-B168-2D8D1F649A44}" destId="{35EFBE6D-6C7D-4E59-B2D4-85A33955A5F6}" srcOrd="2" destOrd="0" presId="urn:microsoft.com/office/officeart/2018/2/layout/IconVerticalSolidList"/>
    <dgm:cxn modelId="{80449D52-07C8-4D2F-8D49-67E4CB651DF9}" type="presParOf" srcId="{173DD43A-4EB3-40BA-B168-2D8D1F649A44}" destId="{08F81945-F467-48C1-BAFE-20B35698322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E7546C4-ECA4-4771-BB53-90577D5FCDCA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FF9CC43-BD8A-49BF-9361-5D55DE6C4B70}">
      <dgm:prSet/>
      <dgm:spPr/>
      <dgm:t>
        <a:bodyPr/>
        <a:lstStyle/>
        <a:p>
          <a:r>
            <a:rPr lang="en-US"/>
            <a:t>Participants' anonymity and confidentiality will be maintained</a:t>
          </a:r>
        </a:p>
      </dgm:t>
    </dgm:pt>
    <dgm:pt modelId="{DD829710-FDD7-4752-8071-B3DBF253E72A}" type="parTrans" cxnId="{DCB9BE63-E94C-4565-B126-823981995BE3}">
      <dgm:prSet/>
      <dgm:spPr/>
      <dgm:t>
        <a:bodyPr/>
        <a:lstStyle/>
        <a:p>
          <a:endParaRPr lang="en-US"/>
        </a:p>
      </dgm:t>
    </dgm:pt>
    <dgm:pt modelId="{4296D86A-BB3C-4AA3-A7F0-7D64740A01A5}" type="sibTrans" cxnId="{DCB9BE63-E94C-4565-B126-823981995BE3}">
      <dgm:prSet/>
      <dgm:spPr/>
      <dgm:t>
        <a:bodyPr/>
        <a:lstStyle/>
        <a:p>
          <a:endParaRPr lang="en-US"/>
        </a:p>
      </dgm:t>
    </dgm:pt>
    <dgm:pt modelId="{3D444DBC-87A2-4DC1-B6BF-F08D616031C5}">
      <dgm:prSet/>
      <dgm:spPr/>
      <dgm:t>
        <a:bodyPr/>
        <a:lstStyle/>
        <a:p>
          <a:r>
            <a:rPr lang="en-US"/>
            <a:t>Informed consent will be obtained</a:t>
          </a:r>
        </a:p>
      </dgm:t>
    </dgm:pt>
    <dgm:pt modelId="{BE4D5696-467E-4526-B2D8-6EE72622D4FE}" type="parTrans" cxnId="{FD36265E-0054-4C7F-8965-64631BC192EC}">
      <dgm:prSet/>
      <dgm:spPr/>
      <dgm:t>
        <a:bodyPr/>
        <a:lstStyle/>
        <a:p>
          <a:endParaRPr lang="en-US"/>
        </a:p>
      </dgm:t>
    </dgm:pt>
    <dgm:pt modelId="{C7FD0630-BADC-4876-804B-F86AC1F46AFA}" type="sibTrans" cxnId="{FD36265E-0054-4C7F-8965-64631BC192EC}">
      <dgm:prSet/>
      <dgm:spPr/>
      <dgm:t>
        <a:bodyPr/>
        <a:lstStyle/>
        <a:p>
          <a:endParaRPr lang="en-US"/>
        </a:p>
      </dgm:t>
    </dgm:pt>
    <dgm:pt modelId="{0531790A-C090-4268-924D-8B583B75ED01}">
      <dgm:prSet/>
      <dgm:spPr/>
      <dgm:t>
        <a:bodyPr/>
        <a:lstStyle/>
        <a:p>
          <a:r>
            <a:rPr lang="en-US"/>
            <a:t>Participants can withdraw from the survey at any time</a:t>
          </a:r>
        </a:p>
      </dgm:t>
    </dgm:pt>
    <dgm:pt modelId="{1C633DD1-52C5-4B3C-8362-D95BF8B0F3DF}" type="parTrans" cxnId="{90C971E2-92F5-4500-B1FA-B4CCAFE9002F}">
      <dgm:prSet/>
      <dgm:spPr/>
      <dgm:t>
        <a:bodyPr/>
        <a:lstStyle/>
        <a:p>
          <a:endParaRPr lang="en-US"/>
        </a:p>
      </dgm:t>
    </dgm:pt>
    <dgm:pt modelId="{616E41F9-1D42-4952-88BE-8FBDF4DA775F}" type="sibTrans" cxnId="{90C971E2-92F5-4500-B1FA-B4CCAFE9002F}">
      <dgm:prSet/>
      <dgm:spPr/>
      <dgm:t>
        <a:bodyPr/>
        <a:lstStyle/>
        <a:p>
          <a:endParaRPr lang="en-US"/>
        </a:p>
      </dgm:t>
    </dgm:pt>
    <dgm:pt modelId="{49AA0305-4F98-4897-99C9-F236F4C1C2E7}">
      <dgm:prSet/>
      <dgm:spPr/>
      <dgm:t>
        <a:bodyPr/>
        <a:lstStyle/>
        <a:p>
          <a:r>
            <a:rPr lang="en-US"/>
            <a:t>Data will be stored securely and destroyed after analysis</a:t>
          </a:r>
        </a:p>
      </dgm:t>
    </dgm:pt>
    <dgm:pt modelId="{B9DB3D50-E475-48CC-96F5-C1645915A753}" type="parTrans" cxnId="{DC4B813E-1D61-43D4-A481-386B868334CF}">
      <dgm:prSet/>
      <dgm:spPr/>
      <dgm:t>
        <a:bodyPr/>
        <a:lstStyle/>
        <a:p>
          <a:endParaRPr lang="en-US"/>
        </a:p>
      </dgm:t>
    </dgm:pt>
    <dgm:pt modelId="{DEE7169F-BA58-48B3-A091-28F6AE5801C8}" type="sibTrans" cxnId="{DC4B813E-1D61-43D4-A481-386B868334CF}">
      <dgm:prSet/>
      <dgm:spPr/>
      <dgm:t>
        <a:bodyPr/>
        <a:lstStyle/>
        <a:p>
          <a:endParaRPr lang="en-US"/>
        </a:p>
      </dgm:t>
    </dgm:pt>
    <dgm:pt modelId="{82C28CA7-9D29-4A3A-A175-6904606816C3}" type="pres">
      <dgm:prSet presAssocID="{7E7546C4-ECA4-4771-BB53-90577D5FCDCA}" presName="outerComposite" presStyleCnt="0">
        <dgm:presLayoutVars>
          <dgm:chMax val="5"/>
          <dgm:dir/>
          <dgm:resizeHandles val="exact"/>
        </dgm:presLayoutVars>
      </dgm:prSet>
      <dgm:spPr/>
    </dgm:pt>
    <dgm:pt modelId="{4A030A14-8DD3-4EB0-9300-181F7D814905}" type="pres">
      <dgm:prSet presAssocID="{7E7546C4-ECA4-4771-BB53-90577D5FCDCA}" presName="dummyMaxCanvas" presStyleCnt="0">
        <dgm:presLayoutVars/>
      </dgm:prSet>
      <dgm:spPr/>
    </dgm:pt>
    <dgm:pt modelId="{295FF703-D6FE-4778-AADE-E6DF6EBFEB78}" type="pres">
      <dgm:prSet presAssocID="{7E7546C4-ECA4-4771-BB53-90577D5FCDCA}" presName="FourNodes_1" presStyleLbl="node1" presStyleIdx="0" presStyleCnt="4">
        <dgm:presLayoutVars>
          <dgm:bulletEnabled val="1"/>
        </dgm:presLayoutVars>
      </dgm:prSet>
      <dgm:spPr/>
    </dgm:pt>
    <dgm:pt modelId="{D1A9DB83-A496-42F2-8B2F-E15332406649}" type="pres">
      <dgm:prSet presAssocID="{7E7546C4-ECA4-4771-BB53-90577D5FCDCA}" presName="FourNodes_2" presStyleLbl="node1" presStyleIdx="1" presStyleCnt="4">
        <dgm:presLayoutVars>
          <dgm:bulletEnabled val="1"/>
        </dgm:presLayoutVars>
      </dgm:prSet>
      <dgm:spPr/>
    </dgm:pt>
    <dgm:pt modelId="{6CAB11CB-28B9-4BBF-AD50-6893E6959095}" type="pres">
      <dgm:prSet presAssocID="{7E7546C4-ECA4-4771-BB53-90577D5FCDCA}" presName="FourNodes_3" presStyleLbl="node1" presStyleIdx="2" presStyleCnt="4">
        <dgm:presLayoutVars>
          <dgm:bulletEnabled val="1"/>
        </dgm:presLayoutVars>
      </dgm:prSet>
      <dgm:spPr/>
    </dgm:pt>
    <dgm:pt modelId="{CD9C7185-6606-4660-BFA7-5BA79E40A1DE}" type="pres">
      <dgm:prSet presAssocID="{7E7546C4-ECA4-4771-BB53-90577D5FCDCA}" presName="FourNodes_4" presStyleLbl="node1" presStyleIdx="3" presStyleCnt="4">
        <dgm:presLayoutVars>
          <dgm:bulletEnabled val="1"/>
        </dgm:presLayoutVars>
      </dgm:prSet>
      <dgm:spPr/>
    </dgm:pt>
    <dgm:pt modelId="{5FB74499-4104-4044-845B-5DCB5D0F2630}" type="pres">
      <dgm:prSet presAssocID="{7E7546C4-ECA4-4771-BB53-90577D5FCDCA}" presName="FourConn_1-2" presStyleLbl="fgAccFollowNode1" presStyleIdx="0" presStyleCnt="3">
        <dgm:presLayoutVars>
          <dgm:bulletEnabled val="1"/>
        </dgm:presLayoutVars>
      </dgm:prSet>
      <dgm:spPr/>
    </dgm:pt>
    <dgm:pt modelId="{10B9730A-CB24-435B-B399-871D0230B12F}" type="pres">
      <dgm:prSet presAssocID="{7E7546C4-ECA4-4771-BB53-90577D5FCDCA}" presName="FourConn_2-3" presStyleLbl="fgAccFollowNode1" presStyleIdx="1" presStyleCnt="3">
        <dgm:presLayoutVars>
          <dgm:bulletEnabled val="1"/>
        </dgm:presLayoutVars>
      </dgm:prSet>
      <dgm:spPr/>
    </dgm:pt>
    <dgm:pt modelId="{934CD869-FFC2-4AAA-897B-E0523E7D13A0}" type="pres">
      <dgm:prSet presAssocID="{7E7546C4-ECA4-4771-BB53-90577D5FCDCA}" presName="FourConn_3-4" presStyleLbl="fgAccFollowNode1" presStyleIdx="2" presStyleCnt="3">
        <dgm:presLayoutVars>
          <dgm:bulletEnabled val="1"/>
        </dgm:presLayoutVars>
      </dgm:prSet>
      <dgm:spPr/>
    </dgm:pt>
    <dgm:pt modelId="{F2F0AC62-4F9B-40B4-A255-EDDF77B0EC0C}" type="pres">
      <dgm:prSet presAssocID="{7E7546C4-ECA4-4771-BB53-90577D5FCDCA}" presName="FourNodes_1_text" presStyleLbl="node1" presStyleIdx="3" presStyleCnt="4">
        <dgm:presLayoutVars>
          <dgm:bulletEnabled val="1"/>
        </dgm:presLayoutVars>
      </dgm:prSet>
      <dgm:spPr/>
    </dgm:pt>
    <dgm:pt modelId="{0AC08197-DA3E-4254-92BB-8AFA94781D42}" type="pres">
      <dgm:prSet presAssocID="{7E7546C4-ECA4-4771-BB53-90577D5FCDCA}" presName="FourNodes_2_text" presStyleLbl="node1" presStyleIdx="3" presStyleCnt="4">
        <dgm:presLayoutVars>
          <dgm:bulletEnabled val="1"/>
        </dgm:presLayoutVars>
      </dgm:prSet>
      <dgm:spPr/>
    </dgm:pt>
    <dgm:pt modelId="{5116610D-52B2-4D2B-B156-6AED5057B16A}" type="pres">
      <dgm:prSet presAssocID="{7E7546C4-ECA4-4771-BB53-90577D5FCDCA}" presName="FourNodes_3_text" presStyleLbl="node1" presStyleIdx="3" presStyleCnt="4">
        <dgm:presLayoutVars>
          <dgm:bulletEnabled val="1"/>
        </dgm:presLayoutVars>
      </dgm:prSet>
      <dgm:spPr/>
    </dgm:pt>
    <dgm:pt modelId="{FD0ECF84-5B48-4A08-BA88-5B3CE0C70E25}" type="pres">
      <dgm:prSet presAssocID="{7E7546C4-ECA4-4771-BB53-90577D5FCDCA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24ED2F06-3D86-4E2F-A58E-A528A86A0638}" type="presOf" srcId="{7E7546C4-ECA4-4771-BB53-90577D5FCDCA}" destId="{82C28CA7-9D29-4A3A-A175-6904606816C3}" srcOrd="0" destOrd="0" presId="urn:microsoft.com/office/officeart/2005/8/layout/vProcess5"/>
    <dgm:cxn modelId="{FE292B23-A46F-4E7E-B6D0-A97FC440B6C6}" type="presOf" srcId="{3D444DBC-87A2-4DC1-B6BF-F08D616031C5}" destId="{0AC08197-DA3E-4254-92BB-8AFA94781D42}" srcOrd="1" destOrd="0" presId="urn:microsoft.com/office/officeart/2005/8/layout/vProcess5"/>
    <dgm:cxn modelId="{F7AF4B3A-D5C2-485F-802D-EC354A141C74}" type="presOf" srcId="{49AA0305-4F98-4897-99C9-F236F4C1C2E7}" destId="{FD0ECF84-5B48-4A08-BA88-5B3CE0C70E25}" srcOrd="1" destOrd="0" presId="urn:microsoft.com/office/officeart/2005/8/layout/vProcess5"/>
    <dgm:cxn modelId="{DC4B813E-1D61-43D4-A481-386B868334CF}" srcId="{7E7546C4-ECA4-4771-BB53-90577D5FCDCA}" destId="{49AA0305-4F98-4897-99C9-F236F4C1C2E7}" srcOrd="3" destOrd="0" parTransId="{B9DB3D50-E475-48CC-96F5-C1645915A753}" sibTransId="{DEE7169F-BA58-48B3-A091-28F6AE5801C8}"/>
    <dgm:cxn modelId="{FD36265E-0054-4C7F-8965-64631BC192EC}" srcId="{7E7546C4-ECA4-4771-BB53-90577D5FCDCA}" destId="{3D444DBC-87A2-4DC1-B6BF-F08D616031C5}" srcOrd="1" destOrd="0" parTransId="{BE4D5696-467E-4526-B2D8-6EE72622D4FE}" sibTransId="{C7FD0630-BADC-4876-804B-F86AC1F46AFA}"/>
    <dgm:cxn modelId="{50C0A663-42BC-417C-8342-6F7F9FDA83E6}" type="presOf" srcId="{CFF9CC43-BD8A-49BF-9361-5D55DE6C4B70}" destId="{295FF703-D6FE-4778-AADE-E6DF6EBFEB78}" srcOrd="0" destOrd="0" presId="urn:microsoft.com/office/officeart/2005/8/layout/vProcess5"/>
    <dgm:cxn modelId="{EF72B363-A740-48C9-9EA5-477440E720EA}" type="presOf" srcId="{0531790A-C090-4268-924D-8B583B75ED01}" destId="{6CAB11CB-28B9-4BBF-AD50-6893E6959095}" srcOrd="0" destOrd="0" presId="urn:microsoft.com/office/officeart/2005/8/layout/vProcess5"/>
    <dgm:cxn modelId="{DCB9BE63-E94C-4565-B126-823981995BE3}" srcId="{7E7546C4-ECA4-4771-BB53-90577D5FCDCA}" destId="{CFF9CC43-BD8A-49BF-9361-5D55DE6C4B70}" srcOrd="0" destOrd="0" parTransId="{DD829710-FDD7-4752-8071-B3DBF253E72A}" sibTransId="{4296D86A-BB3C-4AA3-A7F0-7D64740A01A5}"/>
    <dgm:cxn modelId="{DC4C024A-F36A-4B13-95C5-EB1CC4FE4332}" type="presOf" srcId="{0531790A-C090-4268-924D-8B583B75ED01}" destId="{5116610D-52B2-4D2B-B156-6AED5057B16A}" srcOrd="1" destOrd="0" presId="urn:microsoft.com/office/officeart/2005/8/layout/vProcess5"/>
    <dgm:cxn modelId="{4FA47A82-B058-4B91-AE83-1D39688C3458}" type="presOf" srcId="{C7FD0630-BADC-4876-804B-F86AC1F46AFA}" destId="{10B9730A-CB24-435B-B399-871D0230B12F}" srcOrd="0" destOrd="0" presId="urn:microsoft.com/office/officeart/2005/8/layout/vProcess5"/>
    <dgm:cxn modelId="{17B1848E-7199-4F1E-AD0A-DA65F51EB2C7}" type="presOf" srcId="{3D444DBC-87A2-4DC1-B6BF-F08D616031C5}" destId="{D1A9DB83-A496-42F2-8B2F-E15332406649}" srcOrd="0" destOrd="0" presId="urn:microsoft.com/office/officeart/2005/8/layout/vProcess5"/>
    <dgm:cxn modelId="{625BB08F-460E-458E-A8CD-DDE3D8034B35}" type="presOf" srcId="{4296D86A-BB3C-4AA3-A7F0-7D64740A01A5}" destId="{5FB74499-4104-4044-845B-5DCB5D0F2630}" srcOrd="0" destOrd="0" presId="urn:microsoft.com/office/officeart/2005/8/layout/vProcess5"/>
    <dgm:cxn modelId="{E9ED0F90-AE75-4DC3-8F14-F41A01FC7054}" type="presOf" srcId="{CFF9CC43-BD8A-49BF-9361-5D55DE6C4B70}" destId="{F2F0AC62-4F9B-40B4-A255-EDDF77B0EC0C}" srcOrd="1" destOrd="0" presId="urn:microsoft.com/office/officeart/2005/8/layout/vProcess5"/>
    <dgm:cxn modelId="{539F05C8-238B-4550-B2FE-1DA28C041119}" type="presOf" srcId="{616E41F9-1D42-4952-88BE-8FBDF4DA775F}" destId="{934CD869-FFC2-4AAA-897B-E0523E7D13A0}" srcOrd="0" destOrd="0" presId="urn:microsoft.com/office/officeart/2005/8/layout/vProcess5"/>
    <dgm:cxn modelId="{2326AEDB-DA65-4887-A018-A9F6149C68D7}" type="presOf" srcId="{49AA0305-4F98-4897-99C9-F236F4C1C2E7}" destId="{CD9C7185-6606-4660-BFA7-5BA79E40A1DE}" srcOrd="0" destOrd="0" presId="urn:microsoft.com/office/officeart/2005/8/layout/vProcess5"/>
    <dgm:cxn modelId="{90C971E2-92F5-4500-B1FA-B4CCAFE9002F}" srcId="{7E7546C4-ECA4-4771-BB53-90577D5FCDCA}" destId="{0531790A-C090-4268-924D-8B583B75ED01}" srcOrd="2" destOrd="0" parTransId="{1C633DD1-52C5-4B3C-8362-D95BF8B0F3DF}" sibTransId="{616E41F9-1D42-4952-88BE-8FBDF4DA775F}"/>
    <dgm:cxn modelId="{E1C3F1EA-4E5D-4E88-B14D-2619336FF36A}" type="presParOf" srcId="{82C28CA7-9D29-4A3A-A175-6904606816C3}" destId="{4A030A14-8DD3-4EB0-9300-181F7D814905}" srcOrd="0" destOrd="0" presId="urn:microsoft.com/office/officeart/2005/8/layout/vProcess5"/>
    <dgm:cxn modelId="{1C7224AA-D18A-4727-AB5A-A97DFEDDC867}" type="presParOf" srcId="{82C28CA7-9D29-4A3A-A175-6904606816C3}" destId="{295FF703-D6FE-4778-AADE-E6DF6EBFEB78}" srcOrd="1" destOrd="0" presId="urn:microsoft.com/office/officeart/2005/8/layout/vProcess5"/>
    <dgm:cxn modelId="{82D6E1E6-F923-467B-8372-9B9B4D1ED890}" type="presParOf" srcId="{82C28CA7-9D29-4A3A-A175-6904606816C3}" destId="{D1A9DB83-A496-42F2-8B2F-E15332406649}" srcOrd="2" destOrd="0" presId="urn:microsoft.com/office/officeart/2005/8/layout/vProcess5"/>
    <dgm:cxn modelId="{DAF3371E-E2DA-4949-90A1-02C0E1E3AA35}" type="presParOf" srcId="{82C28CA7-9D29-4A3A-A175-6904606816C3}" destId="{6CAB11CB-28B9-4BBF-AD50-6893E6959095}" srcOrd="3" destOrd="0" presId="urn:microsoft.com/office/officeart/2005/8/layout/vProcess5"/>
    <dgm:cxn modelId="{9AC4DC82-674A-44FF-A924-704FA5E6DA04}" type="presParOf" srcId="{82C28CA7-9D29-4A3A-A175-6904606816C3}" destId="{CD9C7185-6606-4660-BFA7-5BA79E40A1DE}" srcOrd="4" destOrd="0" presId="urn:microsoft.com/office/officeart/2005/8/layout/vProcess5"/>
    <dgm:cxn modelId="{02F8D958-34A8-4778-8C84-1FDD938DB34E}" type="presParOf" srcId="{82C28CA7-9D29-4A3A-A175-6904606816C3}" destId="{5FB74499-4104-4044-845B-5DCB5D0F2630}" srcOrd="5" destOrd="0" presId="urn:microsoft.com/office/officeart/2005/8/layout/vProcess5"/>
    <dgm:cxn modelId="{D016DA8B-9308-45A1-A701-31DE8CFB5916}" type="presParOf" srcId="{82C28CA7-9D29-4A3A-A175-6904606816C3}" destId="{10B9730A-CB24-435B-B399-871D0230B12F}" srcOrd="6" destOrd="0" presId="urn:microsoft.com/office/officeart/2005/8/layout/vProcess5"/>
    <dgm:cxn modelId="{AAD0BA62-248C-41DE-9AAF-3259E0047960}" type="presParOf" srcId="{82C28CA7-9D29-4A3A-A175-6904606816C3}" destId="{934CD869-FFC2-4AAA-897B-E0523E7D13A0}" srcOrd="7" destOrd="0" presId="urn:microsoft.com/office/officeart/2005/8/layout/vProcess5"/>
    <dgm:cxn modelId="{BBD40C85-A352-45F4-8EF9-D9255276234D}" type="presParOf" srcId="{82C28CA7-9D29-4A3A-A175-6904606816C3}" destId="{F2F0AC62-4F9B-40B4-A255-EDDF77B0EC0C}" srcOrd="8" destOrd="0" presId="urn:microsoft.com/office/officeart/2005/8/layout/vProcess5"/>
    <dgm:cxn modelId="{18095706-7AAE-4C5D-81F5-DBDAF59F08BA}" type="presParOf" srcId="{82C28CA7-9D29-4A3A-A175-6904606816C3}" destId="{0AC08197-DA3E-4254-92BB-8AFA94781D42}" srcOrd="9" destOrd="0" presId="urn:microsoft.com/office/officeart/2005/8/layout/vProcess5"/>
    <dgm:cxn modelId="{F4C018D0-8E6B-4C28-9BDC-23D08B283A4B}" type="presParOf" srcId="{82C28CA7-9D29-4A3A-A175-6904606816C3}" destId="{5116610D-52B2-4D2B-B156-6AED5057B16A}" srcOrd="10" destOrd="0" presId="urn:microsoft.com/office/officeart/2005/8/layout/vProcess5"/>
    <dgm:cxn modelId="{7FE01DEC-6FE7-42B2-86DA-33850874E248}" type="presParOf" srcId="{82C28CA7-9D29-4A3A-A175-6904606816C3}" destId="{FD0ECF84-5B48-4A08-BA88-5B3CE0C70E25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C92527-1521-41D0-8E69-1ED2730FCFDA}">
      <dsp:nvSpPr>
        <dsp:cNvPr id="0" name=""/>
        <dsp:cNvSpPr/>
      </dsp:nvSpPr>
      <dsp:spPr>
        <a:xfrm>
          <a:off x="0" y="2055"/>
          <a:ext cx="5458491" cy="104187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42A3B2-34D9-410A-A260-68107640252E}">
      <dsp:nvSpPr>
        <dsp:cNvPr id="0" name=""/>
        <dsp:cNvSpPr/>
      </dsp:nvSpPr>
      <dsp:spPr>
        <a:xfrm>
          <a:off x="315166" y="236476"/>
          <a:ext cx="573029" cy="57302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BE03E6-84BB-4968-A20C-3199392F39B8}">
      <dsp:nvSpPr>
        <dsp:cNvPr id="0" name=""/>
        <dsp:cNvSpPr/>
      </dsp:nvSpPr>
      <dsp:spPr>
        <a:xfrm>
          <a:off x="1203361" y="2055"/>
          <a:ext cx="4255129" cy="10418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265" tIns="110265" rIns="110265" bIns="110265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Purpose of the presentation: to discuss the importance of digital skills for both study and work</a:t>
          </a:r>
        </a:p>
      </dsp:txBody>
      <dsp:txXfrm>
        <a:off x="1203361" y="2055"/>
        <a:ext cx="4255129" cy="1041871"/>
      </dsp:txXfrm>
    </dsp:sp>
    <dsp:sp modelId="{CB742FC0-F27F-4993-8EA3-B884DEDA8348}">
      <dsp:nvSpPr>
        <dsp:cNvPr id="0" name=""/>
        <dsp:cNvSpPr/>
      </dsp:nvSpPr>
      <dsp:spPr>
        <a:xfrm>
          <a:off x="0" y="1304394"/>
          <a:ext cx="5458491" cy="104187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2505A1-5F23-4557-88F4-2B1E83A4C37B}">
      <dsp:nvSpPr>
        <dsp:cNvPr id="0" name=""/>
        <dsp:cNvSpPr/>
      </dsp:nvSpPr>
      <dsp:spPr>
        <a:xfrm>
          <a:off x="315166" y="1538815"/>
          <a:ext cx="573029" cy="57302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98EEBD-90CD-4A1A-B016-2C14EECA196B}">
      <dsp:nvSpPr>
        <dsp:cNvPr id="0" name=""/>
        <dsp:cNvSpPr/>
      </dsp:nvSpPr>
      <dsp:spPr>
        <a:xfrm>
          <a:off x="1203361" y="1304394"/>
          <a:ext cx="4255129" cy="10418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265" tIns="110265" rIns="110265" bIns="110265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Content of the presentation: rationale, proposed method, ethical considerations, hypothesis, and reference list</a:t>
          </a:r>
        </a:p>
      </dsp:txBody>
      <dsp:txXfrm>
        <a:off x="1203361" y="1304394"/>
        <a:ext cx="4255129" cy="1041871"/>
      </dsp:txXfrm>
    </dsp:sp>
    <dsp:sp modelId="{2BD1EBFE-B129-444B-ADAC-0E68B58E6466}">
      <dsp:nvSpPr>
        <dsp:cNvPr id="0" name=""/>
        <dsp:cNvSpPr/>
      </dsp:nvSpPr>
      <dsp:spPr>
        <a:xfrm>
          <a:off x="0" y="2606733"/>
          <a:ext cx="5458491" cy="104187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A6BD45-EEEE-4F52-A24D-E695C00CD3B6}">
      <dsp:nvSpPr>
        <dsp:cNvPr id="0" name=""/>
        <dsp:cNvSpPr/>
      </dsp:nvSpPr>
      <dsp:spPr>
        <a:xfrm>
          <a:off x="315166" y="2841154"/>
          <a:ext cx="573029" cy="57302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A4C126-CC28-40AC-AEE3-D0D65EC24433}">
      <dsp:nvSpPr>
        <dsp:cNvPr id="0" name=""/>
        <dsp:cNvSpPr/>
      </dsp:nvSpPr>
      <dsp:spPr>
        <a:xfrm>
          <a:off x="1203361" y="2606733"/>
          <a:ext cx="4255129" cy="10418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265" tIns="110265" rIns="110265" bIns="110265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Research Question: What is the significance of digital skills for students and professionals in the current era?</a:t>
          </a:r>
        </a:p>
      </dsp:txBody>
      <dsp:txXfrm>
        <a:off x="1203361" y="2606733"/>
        <a:ext cx="4255129" cy="1041871"/>
      </dsp:txXfrm>
    </dsp:sp>
    <dsp:sp modelId="{D6A19DD8-5EB5-4A7A-B991-F7DABCC4C890}">
      <dsp:nvSpPr>
        <dsp:cNvPr id="0" name=""/>
        <dsp:cNvSpPr/>
      </dsp:nvSpPr>
      <dsp:spPr>
        <a:xfrm>
          <a:off x="0" y="3909073"/>
          <a:ext cx="5458491" cy="104187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8C9DC5-FFF9-43F1-8DFD-882D6E63AF1C}">
      <dsp:nvSpPr>
        <dsp:cNvPr id="0" name=""/>
        <dsp:cNvSpPr/>
      </dsp:nvSpPr>
      <dsp:spPr>
        <a:xfrm>
          <a:off x="315166" y="4143494"/>
          <a:ext cx="573029" cy="57302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F81945-F467-48C1-BAFE-20B356983226}">
      <dsp:nvSpPr>
        <dsp:cNvPr id="0" name=""/>
        <dsp:cNvSpPr/>
      </dsp:nvSpPr>
      <dsp:spPr>
        <a:xfrm>
          <a:off x="1203361" y="3909073"/>
          <a:ext cx="4255129" cy="10418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265" tIns="110265" rIns="110265" bIns="110265" numCol="1" spcCol="1270" anchor="ctr" anchorCtr="0">
          <a:noAutofit/>
        </a:bodyPr>
        <a:lstStyle/>
        <a:p>
          <a:pPr marL="0" lvl="0" indent="0" algn="l" defTabSz="7556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Presenters: Cretu C, Negrila C, Postiniuc A.</a:t>
          </a:r>
        </a:p>
      </dsp:txBody>
      <dsp:txXfrm>
        <a:off x="1203361" y="3909073"/>
        <a:ext cx="4255129" cy="10418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5FF703-D6FE-4778-AADE-E6DF6EBFEB78}">
      <dsp:nvSpPr>
        <dsp:cNvPr id="0" name=""/>
        <dsp:cNvSpPr/>
      </dsp:nvSpPr>
      <dsp:spPr>
        <a:xfrm>
          <a:off x="0" y="0"/>
          <a:ext cx="7621820" cy="8016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Participants' anonymity and confidentiality will be maintained</a:t>
          </a:r>
        </a:p>
      </dsp:txBody>
      <dsp:txXfrm>
        <a:off x="23480" y="23480"/>
        <a:ext cx="6689020" cy="754704"/>
      </dsp:txXfrm>
    </dsp:sp>
    <dsp:sp modelId="{D1A9DB83-A496-42F2-8B2F-E15332406649}">
      <dsp:nvSpPr>
        <dsp:cNvPr id="0" name=""/>
        <dsp:cNvSpPr/>
      </dsp:nvSpPr>
      <dsp:spPr>
        <a:xfrm>
          <a:off x="638327" y="947422"/>
          <a:ext cx="7621820" cy="8016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Informed consent will be obtained</a:t>
          </a:r>
        </a:p>
      </dsp:txBody>
      <dsp:txXfrm>
        <a:off x="661807" y="970902"/>
        <a:ext cx="6415450" cy="754704"/>
      </dsp:txXfrm>
    </dsp:sp>
    <dsp:sp modelId="{6CAB11CB-28B9-4BBF-AD50-6893E6959095}">
      <dsp:nvSpPr>
        <dsp:cNvPr id="0" name=""/>
        <dsp:cNvSpPr/>
      </dsp:nvSpPr>
      <dsp:spPr>
        <a:xfrm>
          <a:off x="1267127" y="1894844"/>
          <a:ext cx="7621820" cy="8016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Participants can withdraw from the survey at any time</a:t>
          </a:r>
        </a:p>
      </dsp:txBody>
      <dsp:txXfrm>
        <a:off x="1290607" y="1918324"/>
        <a:ext cx="6424977" cy="754704"/>
      </dsp:txXfrm>
    </dsp:sp>
    <dsp:sp modelId="{CD9C7185-6606-4660-BFA7-5BA79E40A1DE}">
      <dsp:nvSpPr>
        <dsp:cNvPr id="0" name=""/>
        <dsp:cNvSpPr/>
      </dsp:nvSpPr>
      <dsp:spPr>
        <a:xfrm>
          <a:off x="1905454" y="2842266"/>
          <a:ext cx="7621820" cy="8016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Data will be stored securely and destroyed after analysis</a:t>
          </a:r>
        </a:p>
      </dsp:txBody>
      <dsp:txXfrm>
        <a:off x="1928934" y="2865746"/>
        <a:ext cx="6415450" cy="754704"/>
      </dsp:txXfrm>
    </dsp:sp>
    <dsp:sp modelId="{5FB74499-4104-4044-845B-5DCB5D0F2630}">
      <dsp:nvSpPr>
        <dsp:cNvPr id="0" name=""/>
        <dsp:cNvSpPr/>
      </dsp:nvSpPr>
      <dsp:spPr>
        <a:xfrm>
          <a:off x="7100737" y="614002"/>
          <a:ext cx="521082" cy="52108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7217980" y="614002"/>
        <a:ext cx="286596" cy="392114"/>
      </dsp:txXfrm>
    </dsp:sp>
    <dsp:sp modelId="{10B9730A-CB24-435B-B399-871D0230B12F}">
      <dsp:nvSpPr>
        <dsp:cNvPr id="0" name=""/>
        <dsp:cNvSpPr/>
      </dsp:nvSpPr>
      <dsp:spPr>
        <a:xfrm>
          <a:off x="7739065" y="1561424"/>
          <a:ext cx="521082" cy="52108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7856308" y="1561424"/>
        <a:ext cx="286596" cy="392114"/>
      </dsp:txXfrm>
    </dsp:sp>
    <dsp:sp modelId="{934CD869-FFC2-4AAA-897B-E0523E7D13A0}">
      <dsp:nvSpPr>
        <dsp:cNvPr id="0" name=""/>
        <dsp:cNvSpPr/>
      </dsp:nvSpPr>
      <dsp:spPr>
        <a:xfrm>
          <a:off x="8367865" y="2508846"/>
          <a:ext cx="521082" cy="52108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485108" y="2508846"/>
        <a:ext cx="286596" cy="3921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784DA-E3E0-4099-8BC4-1813584CD7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6415" y="800100"/>
            <a:ext cx="8447314" cy="3314694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1BD63B-9405-4E42-9E2F-07573F9B15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6415" y="4909459"/>
            <a:ext cx="8292874" cy="914395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68D03A-9A11-476C-B52A-593F3C019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A0168-EB40-45AF-89A1-87DE0A55FFC6}" type="datetime1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950CD1-7906-4885-9A4D-B764220DD9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DECA96-1AD5-41FE-AB5C-68ABD65229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09E39A-DA3F-4BDC-A89A-6545C1DD3721}"/>
              </a:ext>
            </a:extLst>
          </p:cNvPr>
          <p:cNvCxnSpPr>
            <a:cxnSpLocks/>
          </p:cNvCxnSpPr>
          <p:nvPr/>
        </p:nvCxnSpPr>
        <p:spPr>
          <a:xfrm>
            <a:off x="360154" y="4602664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9437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2BEE8-2E4A-4A4A-833E-89D8D794E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45914"/>
            <a:ext cx="9527275" cy="1241944"/>
          </a:xfrm>
        </p:spPr>
        <p:txBody>
          <a:bodyPr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46CFDA-CDBF-4B24-9EC3-827F540F71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108595"/>
            <a:ext cx="9527275" cy="36439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25871D-4A14-4A17-A0ED-7DDA7752B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A88F0-556B-4BB7-8AAB-D63AEB65C662}" type="datetime1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5BD654-899B-4DAF-93B9-1CBCAB5F6D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5F7FCA-B968-443D-90A7-E0F3C6D64E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7F5CC56-CBE8-4152-AD5E-982DD286AA28}"/>
              </a:ext>
            </a:extLst>
          </p:cNvPr>
          <p:cNvCxnSpPr>
            <a:cxnSpLocks/>
          </p:cNvCxnSpPr>
          <p:nvPr/>
        </p:nvCxnSpPr>
        <p:spPr>
          <a:xfrm>
            <a:off x="386707" y="1905000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10386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895B8-786F-418B-9367-52B195268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3426"/>
            <a:ext cx="8840344" cy="3489049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BCF574-9044-4964-B6AE-A3983D595C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818488"/>
            <a:ext cx="8840344" cy="900772"/>
          </a:xfrm>
        </p:spPr>
        <p:txBody>
          <a:bodyPr/>
          <a:lstStyle>
            <a:lvl1pPr marL="0" indent="0"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D2A109-E9F9-428E-858A-38375BF1D9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05506-6815-4E0E-B1DE-ECA35C2016DF}" type="datetime1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D9BA6F-665B-4D62-84D1-23E03428CB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A1A2D7-4390-4B51-90D4-900EAAB13C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4847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166EE-5127-48B4-A6F6-F5F6B38DB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87828"/>
            <a:ext cx="9578683" cy="990601"/>
          </a:xfrm>
        </p:spPr>
        <p:txBody>
          <a:bodyPr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57B8A9-5914-49F9-8E0E-C8723C5339D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2057407"/>
            <a:ext cx="4318906" cy="372513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E7D0C2-CAEA-4E31-8FA6-D866315DF6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69577" y="2057407"/>
            <a:ext cx="4405746" cy="37251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1E5DE2-0BD6-45B3-BDB1-675BA058B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E85F7-A724-48A4-9D33-CEBC5174E865}" type="datetime1">
              <a:rPr lang="en-US" smtClean="0"/>
              <a:t>2/20/2023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2622B7-97C1-4C72-BCA9-290DC716FE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57BEE3-B3AE-45B6-924A-08ABC95181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610397D-8A25-4307-B58D-8DE617EFD26D}"/>
              </a:ext>
            </a:extLst>
          </p:cNvPr>
          <p:cNvCxnSpPr>
            <a:cxnSpLocks/>
          </p:cNvCxnSpPr>
          <p:nvPr/>
        </p:nvCxnSpPr>
        <p:spPr>
          <a:xfrm>
            <a:off x="375523" y="1760404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B747697-5C57-4DA6-8ED6-CAB14CDD220A}"/>
              </a:ext>
            </a:extLst>
          </p:cNvPr>
          <p:cNvCxnSpPr>
            <a:cxnSpLocks/>
          </p:cNvCxnSpPr>
          <p:nvPr/>
        </p:nvCxnSpPr>
        <p:spPr>
          <a:xfrm>
            <a:off x="5563342" y="1752600"/>
            <a:ext cx="0" cy="4300105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90493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22296-2B01-4044-AD7B-497BAC8AE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09600"/>
            <a:ext cx="10515600" cy="951491"/>
          </a:xfrm>
        </p:spPr>
        <p:txBody>
          <a:bodyPr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F08880-DE5D-4299-BAC3-D45377C499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989859"/>
            <a:ext cx="4381644" cy="602671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2A655D-7A3A-4BA5-B82A-744276BE25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713126"/>
            <a:ext cx="4381644" cy="31213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2037933-BDAC-4317-9B7E-E30CF0B42EC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50530" y="1989859"/>
            <a:ext cx="4487137" cy="602671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A5878F-AE56-4F8C-A84A-A8534180DE4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50531" y="2713127"/>
            <a:ext cx="4487136" cy="31213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FFF249A-9D93-4A8E-9284-5AB19AC0AC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06E7A-BDD3-46A3-BEE2-EB821F9236B4}" type="datetime1">
              <a:rPr lang="en-US" smtClean="0"/>
              <a:t>2/20/2023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563883-9438-44C9-877E-EC771D1B31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E5ED3CC-D7BA-43BD-973A-B09921FEDE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4B03ADF-AEED-49C1-9CF7-7749387E2A4F}"/>
              </a:ext>
            </a:extLst>
          </p:cNvPr>
          <p:cNvCxnSpPr>
            <a:cxnSpLocks/>
          </p:cNvCxnSpPr>
          <p:nvPr/>
        </p:nvCxnSpPr>
        <p:spPr>
          <a:xfrm>
            <a:off x="378503" y="1752600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B5345CA-2FC8-42B9-85F7-84F77724D011}"/>
              </a:ext>
            </a:extLst>
          </p:cNvPr>
          <p:cNvCxnSpPr>
            <a:cxnSpLocks/>
          </p:cNvCxnSpPr>
          <p:nvPr/>
        </p:nvCxnSpPr>
        <p:spPr>
          <a:xfrm>
            <a:off x="5563342" y="1752600"/>
            <a:ext cx="0" cy="4300105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79730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F8770-E2EE-4C9B-9F89-128DAC661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116" y="703687"/>
            <a:ext cx="9406190" cy="172258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91CE391-8E22-4716-8A8B-C39BA61A77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1540C-9440-4E7A-B71A-BEFEE06869E3}" type="datetime1">
              <a:rPr lang="en-US" smtClean="0"/>
              <a:t>2/20/2023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6C042F-179F-4DBC-80B7-34B89EA27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386EA4-4BE5-4D17-A1DC-196FEA972B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92623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649B6B-2C1C-452D-9F93-BD9A6F2B08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18DDB-88AC-4039-B59C-B05DC4C9C16C}" type="datetime1">
              <a:rPr lang="en-US" smtClean="0"/>
              <a:t>2/20/2023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47CA8ED-78AC-4474-8874-E4C424297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90B764-0B68-4801-ADE7-931059129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4844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E717A-ED7D-43FE-881F-9407FF2204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97476"/>
            <a:ext cx="3932237" cy="1693717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6FE954-332E-4D66-AFFD-A15389A769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597475"/>
            <a:ext cx="5140180" cy="526357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D15CDA-9FC3-4F17-963C-DD9E226ECC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91194"/>
            <a:ext cx="3932237" cy="357779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CC30BE-8EE8-4A41-B20E-ACEFC980C0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2ABFB-60E7-4BA1-866A-7059F058065B}" type="datetime1">
              <a:rPr lang="en-US" smtClean="0"/>
              <a:t>2/20/2023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4B6719-F550-42EF-B377-8E41A46D0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7A6636-5EF9-499C-A3A0-3021812D0D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79617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038CB-27F1-47CF-B05A-CC06883018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59822"/>
            <a:ext cx="3932237" cy="165215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9C67EA-3155-4708-9B86-D7B2B54FC2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703687"/>
            <a:ext cx="5212917" cy="496901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B434F1-C813-4E9B-98A4-B0B372CE27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426277"/>
            <a:ext cx="3932237" cy="3246429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22A0B8-75E7-465D-84CB-BC9C3FB2F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4112F-55F4-4776-A323-7418930321C8}" type="datetime1">
              <a:rPr lang="en-US" smtClean="0"/>
              <a:t>2/20/2023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3879C9-B751-43BD-8B27-FA18290E11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1998FB-27B9-46E5-90E3-09B108B0E8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13273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B4882-AC48-4F1E-837D-E154BEEDC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5439"/>
            <a:ext cx="9613106" cy="128288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FD34B7-C335-425E-BF89-DB1A0C23537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914525"/>
            <a:ext cx="9613106" cy="3883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D63754-C885-4DC6-962D-C861267B64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CA68F-747D-436A-B5BB-2EBC3ED499E4}" type="datetime1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EC9693-03CD-4EBD-A3D7-BE310CD5FD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CBBD01-5E50-4FF1-A1D6-B24B7B75E8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84796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CEA1D39-AB23-4CEE-BBAA-55B29415D41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78644"/>
            <a:ext cx="1912144" cy="527208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C20688-FA9B-4ABD-9E9E-C7EADE949A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2" y="578643"/>
            <a:ext cx="7943848" cy="527208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6B1A6B-AE19-4BD4-AE49-43E78CC0B0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8DC11-9E39-40A0-B3DC-E3F2AD04A616}" type="datetime1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862144-27EE-4CE0-B167-F5DBA41B38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8A40B2-EFB0-47EA-878B-6405E1DC18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7179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FBA68A5-A7C7-4D91-AB95-6E0B6FFD874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1F93EBF-655A-4373-ADBE-9606BFA94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5439"/>
            <a:ext cx="9485160" cy="12828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AF2994-4D2E-43BB-9D9B-117ED94ABD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91757"/>
            <a:ext cx="9485163" cy="37064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F28926-9DF1-4A3E-8B81-2191D6F75EF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2" y="6140304"/>
            <a:ext cx="3154896" cy="287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300" baseline="0">
                <a:solidFill>
                  <a:schemeClr val="accent1"/>
                </a:solidFill>
              </a:defRPr>
            </a:lvl1pPr>
          </a:lstStyle>
          <a:p>
            <a:fld id="{CFBEA57F-793F-4683-BD8A-741FD4B89154}" type="datetime1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01BD4F-CE83-48A3-9683-19CF03C0A58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233562" y="257852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1" cap="all" spc="300" baseline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B94939-09B3-4A6E-88F8-4D923A56D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21701" y="5672706"/>
            <a:ext cx="951908" cy="75467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600" b="1">
                <a:solidFill>
                  <a:schemeClr val="accent1"/>
                </a:solidFill>
              </a:defRPr>
            </a:lvl1pPr>
          </a:lstStyle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A4051E3-92B2-42FC-BB3D-372E4A614439}"/>
              </a:ext>
            </a:extLst>
          </p:cNvPr>
          <p:cNvSpPr/>
          <p:nvPr/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C425084-C97A-4C25-AE47-DDECF2DD3ABC}"/>
              </a:ext>
            </a:extLst>
          </p:cNvPr>
          <p:cNvCxnSpPr>
            <a:cxnSpLocks/>
          </p:cNvCxnSpPr>
          <p:nvPr/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6A478A1-0B34-4F2B-88FA-CF47551E5DF9}"/>
              </a:ext>
            </a:extLst>
          </p:cNvPr>
          <p:cNvCxnSpPr>
            <a:cxnSpLocks/>
          </p:cNvCxnSpPr>
          <p:nvPr/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6688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4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john.measey.com/Blog/2018/03/28/How-to-write-a-hypothesis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c.europa.eu/digital-single-market/en/digital-skills-jobs-coalition" TargetMode="External"/><Relationship Id="rId2" Type="http://schemas.openxmlformats.org/officeDocument/2006/relationships/hyperlink" Target="https://www.pewresearch.org/internet/2014/09/20/digital-readiness-gap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ic.gc.ca/eic/site/062.nsf/eng/h_00110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8FBA68A5-A7C7-4D91-AB95-6E0B6FFD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A4051E3-92B2-42FC-BB3D-372E4A614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3C425084-C97A-4C25-AE47-DDECF2DD3A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96A478A1-0B34-4F2B-88FA-CF47551E5D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7F5CC56-CBE8-4152-AD5E-982DD286AA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6707" y="1905000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870F1165-C2FC-4313-ADED-D8514C00E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3FD564DD-780E-4279-99FF-A16618E11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4284921"/>
            <a:ext cx="6071154" cy="146729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100"/>
              <a:t>Title: </a:t>
            </a:r>
            <a:r>
              <a:rPr lang="en-US" sz="3100">
                <a:ea typeface="+mj-lt"/>
                <a:cs typeface="+mj-lt"/>
              </a:rPr>
              <a:t>Which digital tool is most used by students at UWTSD? </a:t>
            </a:r>
          </a:p>
        </p:txBody>
      </p: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99A04334-45A9-4F91-BCE9-8F0F4F1049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2086" y="345885"/>
            <a:ext cx="6885011" cy="37689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9181B6F-7B36-1CF0-464D-24AF7207834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6250" b="6250"/>
          <a:stretch/>
        </p:blipFill>
        <p:spPr>
          <a:xfrm>
            <a:off x="921077" y="599939"/>
            <a:ext cx="5777513" cy="324985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97338" y="838203"/>
            <a:ext cx="2691659" cy="4834502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/>
              <a:t>Group Members:</a:t>
            </a:r>
          </a:p>
          <a:p>
            <a:pPr marL="285750" indent="-22860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/>
              <a:t>Carmen </a:t>
            </a:r>
            <a:r>
              <a:rPr lang="en-US">
                <a:ea typeface="+mn-lt"/>
                <a:cs typeface="+mn-lt"/>
              </a:rPr>
              <a:t>Cretu </a:t>
            </a:r>
            <a:r>
              <a:rPr lang="en-US"/>
              <a:t>(Student Number: 2223221)</a:t>
            </a:r>
          </a:p>
          <a:p>
            <a:pPr marL="285750" indent="-22860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/>
              <a:t>Catalin Negrila (Student Number: 2231987)</a:t>
            </a:r>
          </a:p>
          <a:p>
            <a:pPr marL="285750" indent="-22860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/>
              <a:t>Alexandra </a:t>
            </a:r>
            <a:r>
              <a:rPr lang="en-US" err="1"/>
              <a:t>Postiniuc</a:t>
            </a:r>
            <a:r>
              <a:rPr lang="en-US"/>
              <a:t> (Student Number: 2217967)</a:t>
            </a:r>
          </a:p>
          <a:p>
            <a:pPr indent="-228600">
              <a:lnSpc>
                <a:spcPct val="140000"/>
              </a:lnSpc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F5BB14C7-B6E4-427D-AEAC-7A18D089F9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ABAD74CF-CB22-463B-9031-D3BE16111B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82B589D1-AB2D-469C-960E-40C719BA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055BC9DE-F4C7-4F1F-833F-C0E20531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77100" y="345884"/>
            <a:ext cx="0" cy="5701553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5876D832-527B-45C0-8F01-17AA4D902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66197" y="4114799"/>
            <a:ext cx="69109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FDD989F-EB09-444D-A035-5AB121E9F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EC491AA-162B-48F4-800A-DDD463401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59C28DC-C15C-4518-9BFF-1C616FAAB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F26025-D7B2-9C31-9D6E-EF585DD5C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0100"/>
            <a:ext cx="4068098" cy="4872606"/>
          </a:xfrm>
        </p:spPr>
        <p:txBody>
          <a:bodyPr anchor="t">
            <a:normAutofit/>
          </a:bodyPr>
          <a:lstStyle/>
          <a:p>
            <a:r>
              <a:rPr lang="en-US">
                <a:ea typeface="+mj-lt"/>
                <a:cs typeface="+mj-lt"/>
              </a:rPr>
              <a:t>Introduction</a:t>
            </a:r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344AEC7-1D13-4017-A59D-22E452832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5F1E6D-C67A-C231-4AF0-159BEAE570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</p:spPr>
        <p:txBody>
          <a:bodyPr>
            <a:normAutofit/>
          </a:bodyPr>
          <a:lstStyle/>
          <a:p>
            <a:r>
              <a:rPr lang="en-US">
                <a:ea typeface="+mn-lt"/>
                <a:cs typeface="+mn-lt"/>
              </a:rPr>
              <a:t>Lecturer: Neale Haddon</a:t>
            </a:r>
            <a:endParaRPr lang="en-US" b="0">
              <a:ea typeface="+mn-lt"/>
              <a:cs typeface="+mn-lt"/>
            </a:endParaRPr>
          </a:p>
          <a:p>
            <a:pPr>
              <a:spcBef>
                <a:spcPts val="1000"/>
              </a:spcBef>
            </a:pPr>
            <a:endParaRPr lang="en-US" b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15390FCB-B181-4E95-8776-928321587B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1F000A-B37B-674D-B591-C12EEAC6F10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2" y="6140304"/>
            <a:ext cx="3154896" cy="28707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E0A88F0-556B-4BB7-8AAB-D63AEB65C662}" type="datetime1">
              <a:rPr lang="en-US" smtClean="0"/>
              <a:pPr>
                <a:spcAft>
                  <a:spcPts val="600"/>
                </a:spcAft>
              </a:pPr>
              <a:t>2/20/2023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C3256D-9258-8696-8BA4-17C0D59ADE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1D2C36F-4504-47C0-B82F-A167342A2754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6D50EB57-425B-5705-D41D-AC42A723F0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5712840"/>
              </p:ext>
            </p:extLst>
          </p:nvPr>
        </p:nvGraphicFramePr>
        <p:xfrm>
          <a:off x="4906296" y="800101"/>
          <a:ext cx="5458491" cy="495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903697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70F1165-C2FC-4313-ADED-D8514C00E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FD564DD-780E-4279-99FF-A16618E11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5BB14C7-B6E4-427D-AEAC-7A18D089F9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B62D3F-91BC-C429-16BD-20B2A7B068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45914"/>
            <a:ext cx="9220200" cy="1241944"/>
          </a:xfrm>
        </p:spPr>
        <p:txBody>
          <a:bodyPr anchor="ctr">
            <a:normAutofit/>
          </a:bodyPr>
          <a:lstStyle/>
          <a:p>
            <a:r>
              <a:rPr lang="en-US">
                <a:ea typeface="+mj-lt"/>
                <a:cs typeface="+mj-lt"/>
              </a:rPr>
              <a:t>Rationale</a:t>
            </a:r>
            <a:endParaRPr lang="en-US"/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AF0157B8-53AC-2FF6-13A0-8C78EEC17A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00301"/>
            <a:ext cx="9308690" cy="28633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In today's digital age, digital skills have become crucial for academic and professional success(Anderson, 2014).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Without digital skills, students and professionals can face various challenges in their education and career (</a:t>
            </a:r>
            <a:r>
              <a:rPr lang="en-US" err="1">
                <a:ea typeface="+mn-lt"/>
                <a:cs typeface="+mn-lt"/>
              </a:rPr>
              <a:t>GoC</a:t>
            </a:r>
            <a:r>
              <a:rPr lang="en-US">
                <a:ea typeface="+mn-lt"/>
                <a:cs typeface="+mn-lt"/>
              </a:rPr>
              <a:t>, 2021).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Research indicates that digital skills can improve academic and job performance, increase employability, and facilitate collaboration and communication (EC, 2017).</a:t>
            </a:r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BAD74CF-CB22-463B-9031-D3BE16111B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55BC9DE-F4C7-4F1F-833F-C0E20531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67744" y="1905000"/>
            <a:ext cx="10380954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5369F3-FF09-C1D0-E17F-FC68B0A70F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</p:spPr>
        <p:txBody>
          <a:bodyPr>
            <a:normAutofit/>
          </a:bodyPr>
          <a:lstStyle/>
          <a:p>
            <a:pPr algn="l" rtl="0"/>
            <a:r>
              <a:rPr lang="en-US" b="1" i="0" u="none" strike="noStrike" cap="all">
                <a:solidFill>
                  <a:srgbClr val="C3614D"/>
                </a:solidFill>
                <a:latin typeface="Univers Condensed"/>
              </a:rPr>
              <a:t>Lecturer: Neale Haddon</a:t>
            </a:r>
            <a:r>
              <a:rPr lang="en-US" b="0" i="0">
                <a:latin typeface="Univers Condensed"/>
              </a:rPr>
              <a:t>​</a:t>
            </a:r>
          </a:p>
          <a:p>
            <a:pPr algn="l" rtl="0"/>
            <a:r>
              <a:rPr lang="en-US" b="0" i="0">
                <a:latin typeface="Univers Condensed"/>
              </a:rPr>
              <a:t>​</a:t>
            </a:r>
            <a:endParaRPr lang="en-US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82B589D1-AB2D-469C-960E-40C719BA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B43C2A-6C54-6BD3-E682-3E0A98FC331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2" y="6140304"/>
            <a:ext cx="3154896" cy="28707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E0A88F0-556B-4BB7-8AAB-D63AEB65C662}" type="datetime1">
              <a:rPr lang="en-US" smtClean="0"/>
              <a:pPr>
                <a:spcAft>
                  <a:spcPts val="600"/>
                </a:spcAft>
              </a:pPr>
              <a:t>2/20/2023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BEDE3C-0E59-33C9-DB02-53352D870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1D2C36F-4504-47C0-B82F-A167342A2754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69730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11">
            <a:extLst>
              <a:ext uri="{FF2B5EF4-FFF2-40B4-BE49-F238E27FC236}">
                <a16:creationId xmlns:a16="http://schemas.microsoft.com/office/drawing/2014/main" id="{870F1165-C2FC-4313-ADED-D8514C00E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13">
            <a:extLst>
              <a:ext uri="{FF2B5EF4-FFF2-40B4-BE49-F238E27FC236}">
                <a16:creationId xmlns:a16="http://schemas.microsoft.com/office/drawing/2014/main" id="{3FD564DD-780E-4279-99FF-A16618E11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26B4FB-CFC0-24EA-26A8-7BA46010D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01678" y="648271"/>
            <a:ext cx="5879796" cy="1037221"/>
          </a:xfrm>
        </p:spPr>
        <p:txBody>
          <a:bodyPr anchor="ctr">
            <a:normAutofit/>
          </a:bodyPr>
          <a:lstStyle/>
          <a:p>
            <a:r>
              <a:rPr lang="en-US">
                <a:ea typeface="+mj-lt"/>
                <a:cs typeface="+mj-lt"/>
              </a:rPr>
              <a:t>Proposed Method</a:t>
            </a:r>
            <a:endParaRPr lang="en-US"/>
          </a:p>
        </p:txBody>
      </p:sp>
      <p:pic>
        <p:nvPicPr>
          <p:cNvPr id="25" name="Picture 7" descr="Abstract blurred public library with bookshelves">
            <a:extLst>
              <a:ext uri="{FF2B5EF4-FFF2-40B4-BE49-F238E27FC236}">
                <a16:creationId xmlns:a16="http://schemas.microsoft.com/office/drawing/2014/main" id="{02C9BC39-6852-036F-30C3-83C9F3AA9C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312" r="42236" b="4"/>
          <a:stretch/>
        </p:blipFill>
        <p:spPr>
          <a:xfrm>
            <a:off x="20" y="10"/>
            <a:ext cx="3848080" cy="6857990"/>
          </a:xfrm>
          <a:prstGeom prst="rect">
            <a:avLst/>
          </a:prstGeom>
        </p:spPr>
      </p:pic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6BF39659-AFFC-4CED-C640-106EDCD49C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6303" y="2400300"/>
            <a:ext cx="5616643" cy="240976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30000"/>
              </a:lnSpc>
            </a:pPr>
            <a:r>
              <a:rPr lang="en-US" sz="1500">
                <a:ea typeface="+mn-lt"/>
                <a:cs typeface="+mn-lt"/>
              </a:rPr>
              <a:t>Quantitative method: survey</a:t>
            </a:r>
            <a:endParaRPr lang="en-US" sz="1500"/>
          </a:p>
          <a:p>
            <a:pPr>
              <a:lnSpc>
                <a:spcPct val="130000"/>
              </a:lnSpc>
            </a:pPr>
            <a:r>
              <a:rPr lang="en-US" sz="1500">
                <a:ea typeface="+mn-lt"/>
                <a:cs typeface="+mn-lt"/>
              </a:rPr>
              <a:t>Questions: Which digital tool is most used by students at UWTSD? </a:t>
            </a:r>
          </a:p>
          <a:p>
            <a:pPr>
              <a:lnSpc>
                <a:spcPct val="130000"/>
              </a:lnSpc>
            </a:pPr>
            <a:r>
              <a:rPr lang="en-US" sz="1500">
                <a:ea typeface="+mn-lt"/>
                <a:cs typeface="+mn-lt"/>
              </a:rPr>
              <a:t>Participants: Students and professionals in various fields</a:t>
            </a:r>
            <a:endParaRPr lang="en-US" sz="1500"/>
          </a:p>
          <a:p>
            <a:pPr>
              <a:lnSpc>
                <a:spcPct val="130000"/>
              </a:lnSpc>
            </a:pPr>
            <a:r>
              <a:rPr lang="en-US" sz="1500">
                <a:ea typeface="+mn-lt"/>
                <a:cs typeface="+mn-lt"/>
              </a:rPr>
              <a:t>Data Collection: Online survey</a:t>
            </a:r>
            <a:endParaRPr lang="en-US" sz="1500"/>
          </a:p>
          <a:p>
            <a:pPr>
              <a:lnSpc>
                <a:spcPct val="130000"/>
              </a:lnSpc>
            </a:pPr>
            <a:r>
              <a:rPr lang="en-US" sz="1500">
                <a:ea typeface="+mn-lt"/>
                <a:cs typeface="+mn-lt"/>
              </a:rPr>
              <a:t>Data Analysis: Statistical analysis</a:t>
            </a:r>
            <a:endParaRPr lang="en-US" sz="1500"/>
          </a:p>
          <a:p>
            <a:pPr marL="0" indent="0">
              <a:lnSpc>
                <a:spcPct val="130000"/>
              </a:lnSpc>
              <a:buNone/>
            </a:pPr>
            <a:endParaRPr lang="en-US" sz="15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BFB7C-6FE1-959F-9BA5-A13F808D6D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01678" y="6140304"/>
            <a:ext cx="3296085" cy="28707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E0A88F0-556B-4BB7-8AAB-D63AEB65C662}" type="datetime1">
              <a:rPr lang="en-US" smtClean="0"/>
              <a:pPr>
                <a:spcAft>
                  <a:spcPts val="600"/>
                </a:spcAft>
              </a:pPr>
              <a:t>2/20/2023</a:t>
            </a:fld>
            <a:endParaRPr lang="en-US"/>
          </a:p>
        </p:txBody>
      </p:sp>
      <p:cxnSp>
        <p:nvCxnSpPr>
          <p:cNvPr id="27" name="Straight Connector 15">
            <a:extLst>
              <a:ext uri="{FF2B5EF4-FFF2-40B4-BE49-F238E27FC236}">
                <a16:creationId xmlns:a16="http://schemas.microsoft.com/office/drawing/2014/main" id="{ABAD74CF-CB22-463B-9031-D3BE16111B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1AAB32-4577-DD97-3BE2-A30084F4E1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046656" y="2578525"/>
            <a:ext cx="4114800" cy="365125"/>
          </a:xfrm>
        </p:spPr>
        <p:txBody>
          <a:bodyPr>
            <a:normAutofit/>
          </a:bodyPr>
          <a:lstStyle/>
          <a:p>
            <a:r>
              <a:rPr lang="en-US">
                <a:ea typeface="+mn-lt"/>
                <a:cs typeface="+mn-lt"/>
              </a:rPr>
              <a:t>Lecturer: Neale Haddon</a:t>
            </a:r>
            <a:endParaRPr lang="en-US" b="0">
              <a:ea typeface="+mn-lt"/>
              <a:cs typeface="+mn-lt"/>
            </a:endParaRPr>
          </a:p>
          <a:p>
            <a:pPr>
              <a:spcBef>
                <a:spcPts val="1000"/>
              </a:spcBef>
            </a:pPr>
            <a:endParaRPr lang="en-US" b="0">
              <a:ea typeface="+mn-lt"/>
              <a:cs typeface="+mn-lt"/>
            </a:endParaRPr>
          </a:p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953533-2ABE-2B7A-0F4A-96910D170B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1D2C36F-4504-47C0-B82F-A167342A2754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28" name="Rectangle 17">
            <a:extLst>
              <a:ext uri="{FF2B5EF4-FFF2-40B4-BE49-F238E27FC236}">
                <a16:creationId xmlns:a16="http://schemas.microsoft.com/office/drawing/2014/main" id="{F5BB14C7-B6E4-427D-AEAC-7A18D089F9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53024" y="334928"/>
            <a:ext cx="7571232" cy="618814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9" name="Straight Connector 19">
            <a:extLst>
              <a:ext uri="{FF2B5EF4-FFF2-40B4-BE49-F238E27FC236}">
                <a16:creationId xmlns:a16="http://schemas.microsoft.com/office/drawing/2014/main" id="{E95C7366-6A36-4307-81CE-FBD79DFF09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53024" y="1905000"/>
            <a:ext cx="6495674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82B589D1-AB2D-469C-960E-40C719BA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53024" y="6047437"/>
            <a:ext cx="6495674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9569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8FBA68A5-A7C7-4D91-AB95-6E0B6FFD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A4051E3-92B2-42FC-BB3D-372E4A614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C425084-C97A-4C25-AE47-DDECF2DD3A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96A478A1-0B34-4F2B-88FA-CF47551E5D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0A09E39A-DA3F-4BDC-A89A-6545C1DD3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60154" y="4602664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551580BD-7D80-4957-A58D-916E994AB7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BDD2E98-F85F-4C9F-B090-4DF4DA715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2000" cy="6858000"/>
          </a:xfrm>
          <a:prstGeom prst="rect">
            <a:avLst/>
          </a:prstGeom>
          <a:solidFill>
            <a:schemeClr val="accent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2619FA3B-6977-47DB-8048-B342BD3BE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8824" y="274145"/>
            <a:ext cx="10351830" cy="57704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AE3659-3781-D2E2-1697-38734CBE33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3686"/>
            <a:ext cx="9390797" cy="9408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Research Timeline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896486-D15F-0156-97A7-CA2CC891B5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ea typeface="+mn-lt"/>
                <a:cs typeface="+mn-lt"/>
              </a:rPr>
              <a:t>Lecturer: Neale Haddon</a:t>
            </a:r>
            <a:endParaRPr lang="en-US" b="0">
              <a:ea typeface="+mn-lt"/>
              <a:cs typeface="+mn-lt"/>
            </a:endParaRPr>
          </a:p>
          <a:p>
            <a:endParaRPr lang="en-US" sz="1050" b="1" kern="1200" cap="all" spc="300" baseline="0">
              <a:latin typeface="+mn-lt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6D88F3-E6E9-FE26-2566-B6D9CB4A749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2" y="6140304"/>
            <a:ext cx="3154896" cy="287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BE0A88F0-556B-4BB7-8AAB-D63AEB65C662}" type="datetime1">
              <a:rPr lang="en-US" smtClean="0"/>
              <a:pPr>
                <a:spcAft>
                  <a:spcPts val="600"/>
                </a:spcAft>
              </a:pPr>
              <a:t>2/20/2023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91109D-E2D2-2CCF-0BE0-59F8E33E5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1D2C36F-4504-47C0-B82F-A167342A2754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B59DE95-F3B9-4A35-9681-78FA926F02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744" y="260498"/>
            <a:ext cx="11456511" cy="6262576"/>
          </a:xfrm>
          <a:prstGeom prst="rect">
            <a:avLst/>
          </a:prstGeom>
          <a:noFill/>
          <a:ln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5E687E3B-9C6D-4102-8F38-DCB77C49C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260498"/>
            <a:ext cx="0" cy="6262576"/>
          </a:xfrm>
          <a:prstGeom prst="line">
            <a:avLst/>
          </a:prstGeom>
          <a:ln w="12700">
            <a:solidFill>
              <a:schemeClr val="accent1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73C7C39-C73B-4051-B742-C9086B7B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67744" y="6047437"/>
            <a:ext cx="10380954" cy="0"/>
          </a:xfrm>
          <a:prstGeom prst="line">
            <a:avLst/>
          </a:prstGeom>
          <a:ln w="12700">
            <a:solidFill>
              <a:schemeClr val="accent1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0F07B81A-3898-46B4-BFC6-9787CAF2E5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46394" y="6047437"/>
            <a:ext cx="0" cy="475637"/>
          </a:xfrm>
          <a:prstGeom prst="line">
            <a:avLst/>
          </a:prstGeom>
          <a:ln w="12700">
            <a:solidFill>
              <a:schemeClr val="accent1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576F08B1-7015-BDAF-3377-7E294478DA3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2161767"/>
          <a:ext cx="9390798" cy="3215358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229318">
                  <a:extLst>
                    <a:ext uri="{9D8B030D-6E8A-4147-A177-3AD203B41FA5}">
                      <a16:colId xmlns:a16="http://schemas.microsoft.com/office/drawing/2014/main" val="680042423"/>
                    </a:ext>
                  </a:extLst>
                </a:gridCol>
                <a:gridCol w="7161480">
                  <a:extLst>
                    <a:ext uri="{9D8B030D-6E8A-4147-A177-3AD203B41FA5}">
                      <a16:colId xmlns:a16="http://schemas.microsoft.com/office/drawing/2014/main" val="4092283425"/>
                    </a:ext>
                  </a:extLst>
                </a:gridCol>
              </a:tblGrid>
              <a:tr h="357262">
                <a:tc>
                  <a:txBody>
                    <a:bodyPr/>
                    <a:lstStyle/>
                    <a:p>
                      <a:r>
                        <a:rPr lang="en-US" sz="2100">
                          <a:effectLst/>
                        </a:rPr>
                        <a:t>Week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lang="en-US" sz="2100">
                          <a:effectLst/>
                        </a:rPr>
                        <a:t>Task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649932518"/>
                  </a:ext>
                </a:extLst>
              </a:tr>
              <a:tr h="357262">
                <a:tc>
                  <a:txBody>
                    <a:bodyPr/>
                    <a:lstStyle/>
                    <a:p>
                      <a:r>
                        <a:rPr lang="en-US" sz="2100">
                          <a:effectLst/>
                        </a:rPr>
                        <a:t>Week 4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lang="en-US" sz="2100">
                          <a:effectLst/>
                        </a:rPr>
                        <a:t>Finalize research questions and methodology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960894380"/>
                  </a:ext>
                </a:extLst>
              </a:tr>
              <a:tr h="357262">
                <a:tc>
                  <a:txBody>
                    <a:bodyPr/>
                    <a:lstStyle/>
                    <a:p>
                      <a:r>
                        <a:rPr lang="en-US" sz="2100">
                          <a:effectLst/>
                        </a:rPr>
                        <a:t>Week 5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lang="en-US" sz="2100">
                          <a:effectLst/>
                        </a:rPr>
                        <a:t>Begin data collection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190816026"/>
                  </a:ext>
                </a:extLst>
              </a:tr>
              <a:tr h="357262">
                <a:tc>
                  <a:txBody>
                    <a:bodyPr/>
                    <a:lstStyle/>
                    <a:p>
                      <a:r>
                        <a:rPr lang="en-US" sz="2100">
                          <a:effectLst/>
                        </a:rPr>
                        <a:t>Week 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lang="en-US" sz="2100">
                          <a:effectLst/>
                        </a:rPr>
                        <a:t>Continue data collection and begin data analysis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445404110"/>
                  </a:ext>
                </a:extLst>
              </a:tr>
              <a:tr h="357262">
                <a:tc>
                  <a:txBody>
                    <a:bodyPr/>
                    <a:lstStyle/>
                    <a:p>
                      <a:r>
                        <a:rPr lang="en-US" sz="2100">
                          <a:effectLst/>
                        </a:rPr>
                        <a:t>Week 7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lang="en-US" sz="2100">
                          <a:effectLst/>
                        </a:rPr>
                        <a:t>Complete data analysis and begin report write-up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934475820"/>
                  </a:ext>
                </a:extLst>
              </a:tr>
              <a:tr h="357262">
                <a:tc>
                  <a:txBody>
                    <a:bodyPr/>
                    <a:lstStyle/>
                    <a:p>
                      <a:r>
                        <a:rPr lang="en-US" sz="2100">
                          <a:effectLst/>
                        </a:rPr>
                        <a:t>Week 8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lang="en-US" sz="2100">
                          <a:effectLst/>
                        </a:rPr>
                        <a:t>Continue report write-up and review findings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415767734"/>
                  </a:ext>
                </a:extLst>
              </a:tr>
              <a:tr h="357262">
                <a:tc>
                  <a:txBody>
                    <a:bodyPr/>
                    <a:lstStyle/>
                    <a:p>
                      <a:r>
                        <a:rPr lang="en-US" sz="2100">
                          <a:effectLst/>
                        </a:rPr>
                        <a:t>Week 9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lang="en-US" sz="2100">
                          <a:effectLst/>
                        </a:rPr>
                        <a:t>Finalize report and prepare presentation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939544112"/>
                  </a:ext>
                </a:extLst>
              </a:tr>
              <a:tr h="357262">
                <a:tc>
                  <a:txBody>
                    <a:bodyPr/>
                    <a:lstStyle/>
                    <a:p>
                      <a:r>
                        <a:rPr lang="en-US" sz="2100">
                          <a:effectLst/>
                        </a:rPr>
                        <a:t>Week 10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lang="en-US" sz="2100">
                          <a:effectLst/>
                        </a:rPr>
                        <a:t>Practice presentation and prepare for submission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841913529"/>
                  </a:ext>
                </a:extLst>
              </a:tr>
              <a:tr h="357262">
                <a:tc>
                  <a:txBody>
                    <a:bodyPr/>
                    <a:lstStyle/>
                    <a:p>
                      <a:r>
                        <a:rPr lang="en-US" sz="2100">
                          <a:effectLst/>
                        </a:rPr>
                        <a:t>Week 11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lang="en-US" sz="2100">
                          <a:effectLst/>
                        </a:rPr>
                        <a:t>Submit final presentation and report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775787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22871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B85249-521D-1D83-0431-9349010FD2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>
                <a:ea typeface="+mj-lt"/>
                <a:cs typeface="+mj-lt"/>
              </a:rPr>
              <a:t>Ethical Considerations</a:t>
            </a:r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60420147-E046-5504-A6A7-B1DF27E401E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199" y="2108595"/>
          <a:ext cx="9527275" cy="36439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AD9C54-4487-A44D-D69E-1FF20B0122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A88F0-556B-4BB7-8AAB-D63AEB65C662}" type="datetime1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E62950-B6B3-D527-848D-976D4EF1F1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>
                <a:ea typeface="+mn-lt"/>
                <a:cs typeface="+mn-lt"/>
              </a:rPr>
              <a:t>Lecturer: Neale Haddon</a:t>
            </a:r>
            <a:endParaRPr lang="en-US" b="0">
              <a:ea typeface="+mn-lt"/>
              <a:cs typeface="+mn-lt"/>
            </a:endParaRPr>
          </a:p>
          <a:p>
            <a:endParaRPr lang="en-US">
              <a:cs typeface="Arial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C1AD90-D426-161C-751F-B5E9A9B1EF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4817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70F1165-C2FC-4313-ADED-D8514C00E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FD564DD-780E-4279-99FF-A16618E11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056ABD-A60D-E064-A4E3-AD8C4CCB5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45914"/>
            <a:ext cx="9527275" cy="1241944"/>
          </a:xfrm>
        </p:spPr>
        <p:txBody>
          <a:bodyPr>
            <a:normAutofit/>
          </a:bodyPr>
          <a:lstStyle/>
          <a:p>
            <a:r>
              <a:rPr lang="en-US">
                <a:ea typeface="+mj-lt"/>
                <a:cs typeface="+mj-lt"/>
              </a:rPr>
              <a:t>Hypothesis</a:t>
            </a:r>
            <a:endParaRPr lang="en-US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D6E6A9F1-5DB3-C88A-C17A-1873DCFE41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00303"/>
            <a:ext cx="3385992" cy="335222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Our hypothesis is that individuals with higher levels of digital skills will have better academic and professional outcomes (Selwyn, 2016).</a:t>
            </a:r>
            <a:endParaRPr lang="en-US"/>
          </a:p>
          <a:p>
            <a:pPr marL="0" indent="0">
              <a:buNone/>
            </a:pPr>
            <a:endParaRPr lang="en-US"/>
          </a:p>
        </p:txBody>
      </p:sp>
      <p:pic>
        <p:nvPicPr>
          <p:cNvPr id="7" name="Picture 7" descr="Diagram&#10;&#10;Description automatically generated">
            <a:extLst>
              <a:ext uri="{FF2B5EF4-FFF2-40B4-BE49-F238E27FC236}">
                <a16:creationId xmlns:a16="http://schemas.microsoft.com/office/drawing/2014/main" id="{6892E40B-EA07-A07B-1AC8-CCFCF2287EE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903" r="2" b="2"/>
          <a:stretch/>
        </p:blipFill>
        <p:spPr>
          <a:xfrm>
            <a:off x="4688736" y="1905000"/>
            <a:ext cx="6054352" cy="4142428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471207-081C-CC01-9C01-252870F962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233562" y="2578525"/>
            <a:ext cx="4114800" cy="365125"/>
          </a:xfrm>
        </p:spPr>
        <p:txBody>
          <a:bodyPr>
            <a:normAutofit/>
          </a:bodyPr>
          <a:lstStyle/>
          <a:p>
            <a:r>
              <a:rPr lang="en-US">
                <a:ea typeface="+mn-lt"/>
                <a:cs typeface="+mn-lt"/>
              </a:rPr>
              <a:t>Lecturer: Neale Haddon</a:t>
            </a:r>
            <a:endParaRPr lang="en-US" b="0">
              <a:ea typeface="+mn-lt"/>
              <a:cs typeface="+mn-lt"/>
            </a:endParaRPr>
          </a:p>
          <a:p>
            <a:endParaRPr lang="en-US">
              <a:cs typeface="Arial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F3CA5D-EA32-0B99-C1BC-EAB10B5859E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2" y="6140304"/>
            <a:ext cx="3154896" cy="28707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E0A88F0-556B-4BB7-8AAB-D63AEB65C662}" type="datetime1">
              <a:rPr lang="en-US" smtClean="0"/>
              <a:pPr>
                <a:spcAft>
                  <a:spcPts val="600"/>
                </a:spcAft>
              </a:pPr>
              <a:t>2/20/2023</a:t>
            </a:fld>
            <a:endParaRPr lang="en-US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BAD74CF-CB22-463B-9031-D3BE16111B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520465-EDB7-83AF-15FD-4467CFC573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1701" y="5672706"/>
            <a:ext cx="951908" cy="754673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1D2C36F-4504-47C0-B82F-A167342A2754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5BB14C7-B6E4-427D-AEAC-7A18D089F9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82B589D1-AB2D-469C-960E-40C719BA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055BC9DE-F4C7-4F1F-833F-C0E20531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86300" y="1905000"/>
            <a:ext cx="0" cy="4142431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E95C7366-6A36-4307-81CE-FBD79DFF09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67744" y="1905000"/>
            <a:ext cx="10380954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04418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6F3A4-3A81-A08E-743F-224E5723CF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6E24F-FECD-AD22-ACC8-7254971409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Anderson, J., &amp; Rainie, L. (2014). Digital Readiness Gaps. Pew Research Center. </a:t>
            </a:r>
            <a:r>
              <a:rPr lang="en-US" u="sng">
                <a:ea typeface="+mn-lt"/>
                <a:cs typeface="+mn-lt"/>
                <a:hlinkClick r:id="rId2"/>
              </a:rPr>
              <a:t>https://www.pewresearch.org/internet/2014/09/20/digital-readiness-gaps/</a:t>
            </a:r>
            <a:endParaRPr lang="en-US"/>
          </a:p>
          <a:p>
            <a:r>
              <a:rPr lang="en-US">
                <a:ea typeface="+mn-lt"/>
                <a:cs typeface="+mn-lt"/>
              </a:rPr>
              <a:t>European Commission. (2017). Digital Skills and Jobs Coalition. </a:t>
            </a:r>
            <a:r>
              <a:rPr lang="en-US" u="sng">
                <a:ea typeface="+mn-lt"/>
                <a:cs typeface="+mn-lt"/>
                <a:hlinkClick r:id="rId3"/>
              </a:rPr>
              <a:t>https://ec.europa.eu/digital-single-market/en/digital-skills-jobs-coalition</a:t>
            </a:r>
            <a:endParaRPr lang="en-US"/>
          </a:p>
          <a:p>
            <a:r>
              <a:rPr lang="en-US">
                <a:ea typeface="+mn-lt"/>
                <a:cs typeface="+mn-lt"/>
              </a:rPr>
              <a:t>Selwyn, N. (2016). Education and technology: key issues and debates. Bloomsbury Publishing.</a:t>
            </a:r>
          </a:p>
          <a:p>
            <a:r>
              <a:rPr lang="en-US">
                <a:ea typeface="+mn-lt"/>
                <a:cs typeface="+mn-lt"/>
              </a:rPr>
              <a:t>Government of Canada. (2021). Digital Skills for an Innovative World. Retrieved from </a:t>
            </a:r>
            <a:r>
              <a:rPr lang="en-US" u="sng">
                <a:ea typeface="+mn-lt"/>
                <a:cs typeface="+mn-lt"/>
                <a:hlinkClick r:id="rId4"/>
              </a:rPr>
              <a:t>https://www.ic.gc.ca/eic/site/062.nsf/eng/h_00110.html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17B6D6-56BF-E056-F7A7-8C9607873C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A88F0-556B-4BB7-8AAB-D63AEB65C662}" type="datetime1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82C9F3-65DB-A982-7A7A-C8F16BB470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Lecturer: Neale Haddon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35CF22-7EB7-4AF4-2A57-945438D58C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086882"/>
      </p:ext>
    </p:extLst>
  </p:cSld>
  <p:clrMapOvr>
    <a:masterClrMapping/>
  </p:clrMapOvr>
</p:sld>
</file>

<file path=ppt/theme/theme1.xml><?xml version="1.0" encoding="utf-8"?>
<a:theme xmlns:a="http://schemas.openxmlformats.org/drawingml/2006/main" name="MemoVTI">
  <a:themeElements>
    <a:clrScheme name="AnalogousFromRegularSeedRightStep">
      <a:dk1>
        <a:srgbClr val="000000"/>
      </a:dk1>
      <a:lt1>
        <a:srgbClr val="FFFFFF"/>
      </a:lt1>
      <a:dk2>
        <a:srgbClr val="3C3122"/>
      </a:dk2>
      <a:lt2>
        <a:srgbClr val="E2E7E8"/>
      </a:lt2>
      <a:accent1>
        <a:srgbClr val="C3614D"/>
      </a:accent1>
      <a:accent2>
        <a:srgbClr val="B1813B"/>
      </a:accent2>
      <a:accent3>
        <a:srgbClr val="A7A842"/>
      </a:accent3>
      <a:accent4>
        <a:srgbClr val="7FB13B"/>
      </a:accent4>
      <a:accent5>
        <a:srgbClr val="59B748"/>
      </a:accent5>
      <a:accent6>
        <a:srgbClr val="3BB159"/>
      </a:accent6>
      <a:hlink>
        <a:srgbClr val="358EA1"/>
      </a:hlink>
      <a:folHlink>
        <a:srgbClr val="7F7F7F"/>
      </a:folHlink>
    </a:clrScheme>
    <a:fontScheme name="Elephant Univers Condensed">
      <a:majorFont>
        <a:latin typeface="Elephant"/>
        <a:ea typeface=""/>
        <a:cs typeface=""/>
      </a:majorFont>
      <a:minorFont>
        <a:latin typeface="Univers Condense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moVTI" id="{DF30D94D-D909-45F8-8565-C675708280D4}" vid="{636A8D8B-0354-48FA-9492-83E81C26161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MemoVTI</vt:lpstr>
      <vt:lpstr>Title: Which digital tool is most used by students at UWTSD? </vt:lpstr>
      <vt:lpstr>Introduction</vt:lpstr>
      <vt:lpstr>Rationale</vt:lpstr>
      <vt:lpstr>Proposed Method</vt:lpstr>
      <vt:lpstr>Research Timeline</vt:lpstr>
      <vt:lpstr>Ethical Considerations</vt:lpstr>
      <vt:lpstr>Hypothesis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2023-02-19T14:19:26Z</dcterms:created>
  <dcterms:modified xsi:type="dcterms:W3CDTF">2023-02-20T23:28:54Z</dcterms:modified>
</cp:coreProperties>
</file>