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1" r:id="rId1"/>
  </p:sldMasterIdLst>
  <p:notesMasterIdLst>
    <p:notesMasterId r:id="rId37"/>
  </p:notesMasterIdLst>
  <p:sldIdLst>
    <p:sldId id="284" r:id="rId2"/>
    <p:sldId id="313" r:id="rId3"/>
    <p:sldId id="314" r:id="rId4"/>
    <p:sldId id="315" r:id="rId5"/>
    <p:sldId id="316" r:id="rId6"/>
    <p:sldId id="317" r:id="rId7"/>
    <p:sldId id="318" r:id="rId8"/>
    <p:sldId id="319" r:id="rId9"/>
    <p:sldId id="320" r:id="rId10"/>
    <p:sldId id="321" r:id="rId11"/>
    <p:sldId id="258" r:id="rId12"/>
    <p:sldId id="322" r:id="rId13"/>
    <p:sldId id="323" r:id="rId14"/>
    <p:sldId id="260" r:id="rId15"/>
    <p:sldId id="262" r:id="rId16"/>
    <p:sldId id="305" r:id="rId17"/>
    <p:sldId id="263" r:id="rId18"/>
    <p:sldId id="264" r:id="rId19"/>
    <p:sldId id="268" r:id="rId20"/>
    <p:sldId id="306" r:id="rId21"/>
    <p:sldId id="269" r:id="rId22"/>
    <p:sldId id="270" r:id="rId23"/>
    <p:sldId id="271" r:id="rId24"/>
    <p:sldId id="287" r:id="rId25"/>
    <p:sldId id="272" r:id="rId26"/>
    <p:sldId id="325" r:id="rId27"/>
    <p:sldId id="273" r:id="rId28"/>
    <p:sldId id="274" r:id="rId29"/>
    <p:sldId id="275" r:id="rId30"/>
    <p:sldId id="276" r:id="rId31"/>
    <p:sldId id="277" r:id="rId32"/>
    <p:sldId id="278" r:id="rId33"/>
    <p:sldId id="279" r:id="rId34"/>
    <p:sldId id="324" r:id="rId35"/>
    <p:sldId id="283" r:id="rId36"/>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4B54DC-07D6-4E54-B6C9-D4262DB2C9BB}" v="16" dt="2022-11-22T15:47:14.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25" autoAdjust="0"/>
    <p:restoredTop sz="66879" autoAdjust="0"/>
  </p:normalViewPr>
  <p:slideViewPr>
    <p:cSldViewPr>
      <p:cViewPr varScale="1">
        <p:scale>
          <a:sx n="77" d="100"/>
          <a:sy n="77" d="100"/>
        </p:scale>
        <p:origin x="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1" Type="http://schemas.openxmlformats.org/officeDocument/2006/relationships/hyperlink" Target="https://www.pengreen.org/wp-content/uploads/2018/05/Pen-Green-Key-Concepts-Schemas.pdf"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1" Type="http://schemas.openxmlformats.org/officeDocument/2006/relationships/hyperlink" Target="https://www.pengreen.org/wp-content/uploads/2018/05/Pen-Green-Key-Concepts-Schemas.pdf" TargetMode="Externa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04FBC0-25FF-4C58-9326-98D6D960B3B6}"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EFCD313A-5CF7-43D0-84CF-7A6837A620AE}">
      <dgm:prSet/>
      <dgm:spPr/>
      <dgm:t>
        <a:bodyPr/>
        <a:lstStyle/>
        <a:p>
          <a:r>
            <a:rPr lang="en-GB"/>
            <a:t>Piaget</a:t>
          </a:r>
          <a:endParaRPr lang="en-US"/>
        </a:p>
      </dgm:t>
    </dgm:pt>
    <dgm:pt modelId="{B59F1795-52B8-4CA2-8EBD-8B88D193B427}" type="parTrans" cxnId="{BBF39F44-A1B4-4EE2-94FF-2BE27C769ADB}">
      <dgm:prSet/>
      <dgm:spPr/>
      <dgm:t>
        <a:bodyPr/>
        <a:lstStyle/>
        <a:p>
          <a:endParaRPr lang="en-US"/>
        </a:p>
      </dgm:t>
    </dgm:pt>
    <dgm:pt modelId="{9C207A76-07A2-4644-9B87-820794B13683}" type="sibTrans" cxnId="{BBF39F44-A1B4-4EE2-94FF-2BE27C769ADB}">
      <dgm:prSet/>
      <dgm:spPr/>
      <dgm:t>
        <a:bodyPr/>
        <a:lstStyle/>
        <a:p>
          <a:endParaRPr lang="en-US"/>
        </a:p>
      </dgm:t>
    </dgm:pt>
    <dgm:pt modelId="{C6AEDC52-3AA9-4A24-9CC0-289A19F2D896}">
      <dgm:prSet/>
      <dgm:spPr/>
      <dgm:t>
        <a:bodyPr/>
        <a:lstStyle/>
        <a:p>
          <a:r>
            <a:rPr lang="en-GB"/>
            <a:t>Vygotsky</a:t>
          </a:r>
          <a:endParaRPr lang="en-US"/>
        </a:p>
      </dgm:t>
    </dgm:pt>
    <dgm:pt modelId="{F196454A-64FA-426D-9CFA-9A7EACBBA503}" type="parTrans" cxnId="{A3693AE9-4A41-489B-91E9-622ADAACA8A0}">
      <dgm:prSet/>
      <dgm:spPr/>
      <dgm:t>
        <a:bodyPr/>
        <a:lstStyle/>
        <a:p>
          <a:endParaRPr lang="en-US"/>
        </a:p>
      </dgm:t>
    </dgm:pt>
    <dgm:pt modelId="{D92A4FDF-94F7-4F1F-B2DA-C50F31B622F8}" type="sibTrans" cxnId="{A3693AE9-4A41-489B-91E9-622ADAACA8A0}">
      <dgm:prSet/>
      <dgm:spPr/>
      <dgm:t>
        <a:bodyPr/>
        <a:lstStyle/>
        <a:p>
          <a:endParaRPr lang="en-US"/>
        </a:p>
      </dgm:t>
    </dgm:pt>
    <dgm:pt modelId="{828579D7-9B6F-40CE-8609-BAF040CC2683}">
      <dgm:prSet/>
      <dgm:spPr/>
      <dgm:t>
        <a:bodyPr/>
        <a:lstStyle/>
        <a:p>
          <a:r>
            <a:rPr lang="en-GB"/>
            <a:t>Bruner</a:t>
          </a:r>
          <a:endParaRPr lang="en-US"/>
        </a:p>
      </dgm:t>
    </dgm:pt>
    <dgm:pt modelId="{CEAACFBF-64CB-4737-91CC-EA4F597A26B9}" type="parTrans" cxnId="{1D9E312C-8301-4E9C-8151-8FBCED648FCC}">
      <dgm:prSet/>
      <dgm:spPr/>
      <dgm:t>
        <a:bodyPr/>
        <a:lstStyle/>
        <a:p>
          <a:endParaRPr lang="en-US"/>
        </a:p>
      </dgm:t>
    </dgm:pt>
    <dgm:pt modelId="{A0FE2593-BA89-4470-92FC-6C1802CFFDD7}" type="sibTrans" cxnId="{1D9E312C-8301-4E9C-8151-8FBCED648FCC}">
      <dgm:prSet/>
      <dgm:spPr/>
      <dgm:t>
        <a:bodyPr/>
        <a:lstStyle/>
        <a:p>
          <a:endParaRPr lang="en-US"/>
        </a:p>
      </dgm:t>
    </dgm:pt>
    <dgm:pt modelId="{B870DBBF-4293-4884-8661-26FAA4F8B4A4}" type="pres">
      <dgm:prSet presAssocID="{4404FBC0-25FF-4C58-9326-98D6D960B3B6}" presName="linear" presStyleCnt="0">
        <dgm:presLayoutVars>
          <dgm:animLvl val="lvl"/>
          <dgm:resizeHandles val="exact"/>
        </dgm:presLayoutVars>
      </dgm:prSet>
      <dgm:spPr/>
    </dgm:pt>
    <dgm:pt modelId="{21A1D6BE-1206-4D42-B5EC-B07511C4C94C}" type="pres">
      <dgm:prSet presAssocID="{EFCD313A-5CF7-43D0-84CF-7A6837A620AE}" presName="parentText" presStyleLbl="node1" presStyleIdx="0" presStyleCnt="3">
        <dgm:presLayoutVars>
          <dgm:chMax val="0"/>
          <dgm:bulletEnabled val="1"/>
        </dgm:presLayoutVars>
      </dgm:prSet>
      <dgm:spPr/>
    </dgm:pt>
    <dgm:pt modelId="{D7F26B1A-2698-4333-9ED4-AC20CA6029B6}" type="pres">
      <dgm:prSet presAssocID="{9C207A76-07A2-4644-9B87-820794B13683}" presName="spacer" presStyleCnt="0"/>
      <dgm:spPr/>
    </dgm:pt>
    <dgm:pt modelId="{CB3632CC-DD7D-4220-8F39-21E4756A569E}" type="pres">
      <dgm:prSet presAssocID="{C6AEDC52-3AA9-4A24-9CC0-289A19F2D896}" presName="parentText" presStyleLbl="node1" presStyleIdx="1" presStyleCnt="3">
        <dgm:presLayoutVars>
          <dgm:chMax val="0"/>
          <dgm:bulletEnabled val="1"/>
        </dgm:presLayoutVars>
      </dgm:prSet>
      <dgm:spPr/>
    </dgm:pt>
    <dgm:pt modelId="{3F99BF21-065A-46FA-AEA7-66F0FF3C6EA4}" type="pres">
      <dgm:prSet presAssocID="{D92A4FDF-94F7-4F1F-B2DA-C50F31B622F8}" presName="spacer" presStyleCnt="0"/>
      <dgm:spPr/>
    </dgm:pt>
    <dgm:pt modelId="{096FC62F-9EE8-4340-8CEC-5499B2D875D9}" type="pres">
      <dgm:prSet presAssocID="{828579D7-9B6F-40CE-8609-BAF040CC2683}" presName="parentText" presStyleLbl="node1" presStyleIdx="2" presStyleCnt="3">
        <dgm:presLayoutVars>
          <dgm:chMax val="0"/>
          <dgm:bulletEnabled val="1"/>
        </dgm:presLayoutVars>
      </dgm:prSet>
      <dgm:spPr/>
    </dgm:pt>
  </dgm:ptLst>
  <dgm:cxnLst>
    <dgm:cxn modelId="{1D9E312C-8301-4E9C-8151-8FBCED648FCC}" srcId="{4404FBC0-25FF-4C58-9326-98D6D960B3B6}" destId="{828579D7-9B6F-40CE-8609-BAF040CC2683}" srcOrd="2" destOrd="0" parTransId="{CEAACFBF-64CB-4737-91CC-EA4F597A26B9}" sibTransId="{A0FE2593-BA89-4470-92FC-6C1802CFFDD7}"/>
    <dgm:cxn modelId="{BBF39F44-A1B4-4EE2-94FF-2BE27C769ADB}" srcId="{4404FBC0-25FF-4C58-9326-98D6D960B3B6}" destId="{EFCD313A-5CF7-43D0-84CF-7A6837A620AE}" srcOrd="0" destOrd="0" parTransId="{B59F1795-52B8-4CA2-8EBD-8B88D193B427}" sibTransId="{9C207A76-07A2-4644-9B87-820794B13683}"/>
    <dgm:cxn modelId="{E26B0E67-F0FB-40B3-96E9-D504D6D6A2ED}" type="presOf" srcId="{828579D7-9B6F-40CE-8609-BAF040CC2683}" destId="{096FC62F-9EE8-4340-8CEC-5499B2D875D9}" srcOrd="0" destOrd="0" presId="urn:microsoft.com/office/officeart/2005/8/layout/vList2"/>
    <dgm:cxn modelId="{B4DD6691-058B-4DDC-A1E6-4C109F5A0CC7}" type="presOf" srcId="{C6AEDC52-3AA9-4A24-9CC0-289A19F2D896}" destId="{CB3632CC-DD7D-4220-8F39-21E4756A569E}" srcOrd="0" destOrd="0" presId="urn:microsoft.com/office/officeart/2005/8/layout/vList2"/>
    <dgm:cxn modelId="{B9D9E9DB-8FF3-4AC8-9112-2BE5D115D5B4}" type="presOf" srcId="{EFCD313A-5CF7-43D0-84CF-7A6837A620AE}" destId="{21A1D6BE-1206-4D42-B5EC-B07511C4C94C}" srcOrd="0" destOrd="0" presId="urn:microsoft.com/office/officeart/2005/8/layout/vList2"/>
    <dgm:cxn modelId="{599863E2-D78E-4449-B740-CD648F4E1AE8}" type="presOf" srcId="{4404FBC0-25FF-4C58-9326-98D6D960B3B6}" destId="{B870DBBF-4293-4884-8661-26FAA4F8B4A4}" srcOrd="0" destOrd="0" presId="urn:microsoft.com/office/officeart/2005/8/layout/vList2"/>
    <dgm:cxn modelId="{A3693AE9-4A41-489B-91E9-622ADAACA8A0}" srcId="{4404FBC0-25FF-4C58-9326-98D6D960B3B6}" destId="{C6AEDC52-3AA9-4A24-9CC0-289A19F2D896}" srcOrd="1" destOrd="0" parTransId="{F196454A-64FA-426D-9CFA-9A7EACBBA503}" sibTransId="{D92A4FDF-94F7-4F1F-B2DA-C50F31B622F8}"/>
    <dgm:cxn modelId="{3DBA492F-B025-459F-8D39-631C72626A94}" type="presParOf" srcId="{B870DBBF-4293-4884-8661-26FAA4F8B4A4}" destId="{21A1D6BE-1206-4D42-B5EC-B07511C4C94C}" srcOrd="0" destOrd="0" presId="urn:microsoft.com/office/officeart/2005/8/layout/vList2"/>
    <dgm:cxn modelId="{B02BB10D-74F4-4472-90CD-8CCE9B6BB5A3}" type="presParOf" srcId="{B870DBBF-4293-4884-8661-26FAA4F8B4A4}" destId="{D7F26B1A-2698-4333-9ED4-AC20CA6029B6}" srcOrd="1" destOrd="0" presId="urn:microsoft.com/office/officeart/2005/8/layout/vList2"/>
    <dgm:cxn modelId="{5AE6FE96-3503-4EFD-A3D4-DB8B95662748}" type="presParOf" srcId="{B870DBBF-4293-4884-8661-26FAA4F8B4A4}" destId="{CB3632CC-DD7D-4220-8F39-21E4756A569E}" srcOrd="2" destOrd="0" presId="urn:microsoft.com/office/officeart/2005/8/layout/vList2"/>
    <dgm:cxn modelId="{993AEBF8-D2CF-4A3B-84E2-818F48AC6B0D}" type="presParOf" srcId="{B870DBBF-4293-4884-8661-26FAA4F8B4A4}" destId="{3F99BF21-065A-46FA-AEA7-66F0FF3C6EA4}" srcOrd="3" destOrd="0" presId="urn:microsoft.com/office/officeart/2005/8/layout/vList2"/>
    <dgm:cxn modelId="{BB8841AA-E235-4A02-A77B-5149D60F1684}" type="presParOf" srcId="{B870DBBF-4293-4884-8661-26FAA4F8B4A4}" destId="{096FC62F-9EE8-4340-8CEC-5499B2D875D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CEC064-D962-4044-9FE1-9D00DB7EAA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7BAE83-136D-4ED5-9E6D-35C138A42C23}">
      <dgm:prSet custT="1"/>
      <dgm:spPr/>
      <dgm:t>
        <a:bodyPr/>
        <a:lstStyle/>
        <a:p>
          <a:pPr>
            <a:lnSpc>
              <a:spcPct val="100000"/>
            </a:lnSpc>
          </a:pPr>
          <a:r>
            <a:rPr lang="en-US" sz="1600" dirty="0"/>
            <a:t>Intellectual development occurs through active interaction with the world</a:t>
          </a:r>
        </a:p>
      </dgm:t>
    </dgm:pt>
    <dgm:pt modelId="{483F8838-0E9C-4176-A3BF-9004CB69EDF5}" type="parTrans" cxnId="{3776A63E-A7F1-4800-AFF2-BDE98E75C216}">
      <dgm:prSet/>
      <dgm:spPr/>
      <dgm:t>
        <a:bodyPr/>
        <a:lstStyle/>
        <a:p>
          <a:endParaRPr lang="en-US"/>
        </a:p>
      </dgm:t>
    </dgm:pt>
    <dgm:pt modelId="{1255DF34-5A11-433D-BF9C-1621E06E419B}" type="sibTrans" cxnId="{3776A63E-A7F1-4800-AFF2-BDE98E75C216}">
      <dgm:prSet/>
      <dgm:spPr/>
      <dgm:t>
        <a:bodyPr/>
        <a:lstStyle/>
        <a:p>
          <a:endParaRPr lang="en-US"/>
        </a:p>
      </dgm:t>
    </dgm:pt>
    <dgm:pt modelId="{6DD57ED3-D251-4AD9-8609-1387A453AF16}">
      <dgm:prSet/>
      <dgm:spPr/>
      <dgm:t>
        <a:bodyPr/>
        <a:lstStyle/>
        <a:p>
          <a:pPr>
            <a:lnSpc>
              <a:spcPct val="100000"/>
            </a:lnSpc>
          </a:pPr>
          <a:r>
            <a:rPr lang="en-US"/>
            <a:t>Intellectual development occurs as a process</a:t>
          </a:r>
        </a:p>
      </dgm:t>
    </dgm:pt>
    <dgm:pt modelId="{E0300C5E-559E-4BB7-99A6-57D1A58B1DDA}" type="parTrans" cxnId="{14934498-5B93-4755-8258-7F1AA751175D}">
      <dgm:prSet/>
      <dgm:spPr/>
      <dgm:t>
        <a:bodyPr/>
        <a:lstStyle/>
        <a:p>
          <a:endParaRPr lang="en-US"/>
        </a:p>
      </dgm:t>
    </dgm:pt>
    <dgm:pt modelId="{4AEDB88F-8C04-40FB-A24F-6624ED24207D}" type="sibTrans" cxnId="{14934498-5B93-4755-8258-7F1AA751175D}">
      <dgm:prSet/>
      <dgm:spPr/>
      <dgm:t>
        <a:bodyPr/>
        <a:lstStyle/>
        <a:p>
          <a:endParaRPr lang="en-US"/>
        </a:p>
      </dgm:t>
    </dgm:pt>
    <dgm:pt modelId="{2B5B63A1-401C-4229-ACC6-A765C7267CCF}">
      <dgm:prSet/>
      <dgm:spPr/>
      <dgm:t>
        <a:bodyPr/>
        <a:lstStyle/>
        <a:p>
          <a:pPr>
            <a:lnSpc>
              <a:spcPct val="100000"/>
            </a:lnSpc>
          </a:pPr>
          <a:r>
            <a:rPr lang="en-US" dirty="0"/>
            <a:t>Individuals construct their understanding of the world	</a:t>
          </a:r>
        </a:p>
      </dgm:t>
    </dgm:pt>
    <dgm:pt modelId="{549BB5FA-819B-44CA-81C2-24EF5596A58A}" type="parTrans" cxnId="{87B2A4C5-7980-40AE-81B7-687145F04269}">
      <dgm:prSet/>
      <dgm:spPr/>
      <dgm:t>
        <a:bodyPr/>
        <a:lstStyle/>
        <a:p>
          <a:endParaRPr lang="en-US"/>
        </a:p>
      </dgm:t>
    </dgm:pt>
    <dgm:pt modelId="{0D3A5889-7337-4DB7-A92D-ADEABE3B5D41}" type="sibTrans" cxnId="{87B2A4C5-7980-40AE-81B7-687145F04269}">
      <dgm:prSet/>
      <dgm:spPr/>
      <dgm:t>
        <a:bodyPr/>
        <a:lstStyle/>
        <a:p>
          <a:endParaRPr lang="en-US"/>
        </a:p>
      </dgm:t>
    </dgm:pt>
    <dgm:pt modelId="{BEE95A5F-26DA-401C-9913-8CC7E940CCA9}" type="pres">
      <dgm:prSet presAssocID="{E9CEC064-D962-4044-9FE1-9D00DB7EAAAF}" presName="root" presStyleCnt="0">
        <dgm:presLayoutVars>
          <dgm:dir/>
          <dgm:resizeHandles val="exact"/>
        </dgm:presLayoutVars>
      </dgm:prSet>
      <dgm:spPr/>
    </dgm:pt>
    <dgm:pt modelId="{577913C7-6CD6-475D-B695-FF504E41EECC}" type="pres">
      <dgm:prSet presAssocID="{577BAE83-136D-4ED5-9E6D-35C138A42C23}" presName="compNode" presStyleCnt="0"/>
      <dgm:spPr/>
    </dgm:pt>
    <dgm:pt modelId="{982DC983-A838-4659-A757-77FEE12EB31E}" type="pres">
      <dgm:prSet presAssocID="{577BAE83-136D-4ED5-9E6D-35C138A42C23}" presName="bgRect" presStyleLbl="bgShp" presStyleIdx="0" presStyleCnt="3" custLinFactNeighborX="617" custLinFactNeighborY="-43"/>
      <dgm:spPr/>
    </dgm:pt>
    <dgm:pt modelId="{CD633BE3-2B74-46CF-95F8-24CC9670942D}" type="pres">
      <dgm:prSet presAssocID="{577BAE83-136D-4ED5-9E6D-35C138A42C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0E76846F-91A8-4A75-BDE1-7A02B415A4C2}" type="pres">
      <dgm:prSet presAssocID="{577BAE83-136D-4ED5-9E6D-35C138A42C23}" presName="spaceRect" presStyleCnt="0"/>
      <dgm:spPr/>
    </dgm:pt>
    <dgm:pt modelId="{AE68AEB8-F80F-414C-BDB5-4FE659702A6B}" type="pres">
      <dgm:prSet presAssocID="{577BAE83-136D-4ED5-9E6D-35C138A42C23}" presName="parTx" presStyleLbl="revTx" presStyleIdx="0" presStyleCnt="3">
        <dgm:presLayoutVars>
          <dgm:chMax val="0"/>
          <dgm:chPref val="0"/>
        </dgm:presLayoutVars>
      </dgm:prSet>
      <dgm:spPr/>
    </dgm:pt>
    <dgm:pt modelId="{5B28E829-C3DF-4047-B34D-7FB02D5C6603}" type="pres">
      <dgm:prSet presAssocID="{1255DF34-5A11-433D-BF9C-1621E06E419B}" presName="sibTrans" presStyleCnt="0"/>
      <dgm:spPr/>
    </dgm:pt>
    <dgm:pt modelId="{284D7DE5-AA7B-457F-B7D7-87E913F860D1}" type="pres">
      <dgm:prSet presAssocID="{6DD57ED3-D251-4AD9-8609-1387A453AF16}" presName="compNode" presStyleCnt="0"/>
      <dgm:spPr/>
    </dgm:pt>
    <dgm:pt modelId="{0FBEBB39-3EF3-467F-9D25-CF381B7A4C19}" type="pres">
      <dgm:prSet presAssocID="{6DD57ED3-D251-4AD9-8609-1387A453AF16}" presName="bgRect" presStyleLbl="bgShp" presStyleIdx="1" presStyleCnt="3"/>
      <dgm:spPr/>
    </dgm:pt>
    <dgm:pt modelId="{2E2B9CC6-848B-4D47-A0D7-B0BEFB9D35F3}" type="pres">
      <dgm:prSet presAssocID="{6DD57ED3-D251-4AD9-8609-1387A453AF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91068701-9125-4361-B165-075DCF9BED84}" type="pres">
      <dgm:prSet presAssocID="{6DD57ED3-D251-4AD9-8609-1387A453AF16}" presName="spaceRect" presStyleCnt="0"/>
      <dgm:spPr/>
    </dgm:pt>
    <dgm:pt modelId="{EFB26EE6-4789-4D10-B299-A70B701FBA9B}" type="pres">
      <dgm:prSet presAssocID="{6DD57ED3-D251-4AD9-8609-1387A453AF16}" presName="parTx" presStyleLbl="revTx" presStyleIdx="1" presStyleCnt="3">
        <dgm:presLayoutVars>
          <dgm:chMax val="0"/>
          <dgm:chPref val="0"/>
        </dgm:presLayoutVars>
      </dgm:prSet>
      <dgm:spPr/>
    </dgm:pt>
    <dgm:pt modelId="{A24F35F2-CB8D-468F-8FDB-B90B60C9A89F}" type="pres">
      <dgm:prSet presAssocID="{4AEDB88F-8C04-40FB-A24F-6624ED24207D}" presName="sibTrans" presStyleCnt="0"/>
      <dgm:spPr/>
    </dgm:pt>
    <dgm:pt modelId="{B091D1B1-603F-47C8-A272-444253D08688}" type="pres">
      <dgm:prSet presAssocID="{2B5B63A1-401C-4229-ACC6-A765C7267CCF}" presName="compNode" presStyleCnt="0"/>
      <dgm:spPr/>
    </dgm:pt>
    <dgm:pt modelId="{17677836-3EAD-4E5F-AE34-2B7A257BC914}" type="pres">
      <dgm:prSet presAssocID="{2B5B63A1-401C-4229-ACC6-A765C7267CCF}" presName="bgRect" presStyleLbl="bgShp" presStyleIdx="2" presStyleCnt="3"/>
      <dgm:spPr/>
    </dgm:pt>
    <dgm:pt modelId="{812A18BE-1A1A-46A8-9518-04808E5328FE}" type="pres">
      <dgm:prSet presAssocID="{2B5B63A1-401C-4229-ACC6-A765C7267C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8E92C648-2FC4-430D-86A6-34EADC5AA5A1}" type="pres">
      <dgm:prSet presAssocID="{2B5B63A1-401C-4229-ACC6-A765C7267CCF}" presName="spaceRect" presStyleCnt="0"/>
      <dgm:spPr/>
    </dgm:pt>
    <dgm:pt modelId="{7AED3322-09EE-4FCE-A990-93F4F953DCBD}" type="pres">
      <dgm:prSet presAssocID="{2B5B63A1-401C-4229-ACC6-A765C7267CCF}" presName="parTx" presStyleLbl="revTx" presStyleIdx="2" presStyleCnt="3">
        <dgm:presLayoutVars>
          <dgm:chMax val="0"/>
          <dgm:chPref val="0"/>
        </dgm:presLayoutVars>
      </dgm:prSet>
      <dgm:spPr/>
    </dgm:pt>
  </dgm:ptLst>
  <dgm:cxnLst>
    <dgm:cxn modelId="{3776A63E-A7F1-4800-AFF2-BDE98E75C216}" srcId="{E9CEC064-D962-4044-9FE1-9D00DB7EAAAF}" destId="{577BAE83-136D-4ED5-9E6D-35C138A42C23}" srcOrd="0" destOrd="0" parTransId="{483F8838-0E9C-4176-A3BF-9004CB69EDF5}" sibTransId="{1255DF34-5A11-433D-BF9C-1621E06E419B}"/>
    <dgm:cxn modelId="{B332F743-B169-4D28-83B2-292963F53C69}" type="presOf" srcId="{2B5B63A1-401C-4229-ACC6-A765C7267CCF}" destId="{7AED3322-09EE-4FCE-A990-93F4F953DCBD}" srcOrd="0" destOrd="0" presId="urn:microsoft.com/office/officeart/2018/2/layout/IconVerticalSolidList"/>
    <dgm:cxn modelId="{6AFCB967-0371-4152-8145-25161DE8B2A5}" type="presOf" srcId="{E9CEC064-D962-4044-9FE1-9D00DB7EAAAF}" destId="{BEE95A5F-26DA-401C-9913-8CC7E940CCA9}" srcOrd="0" destOrd="0" presId="urn:microsoft.com/office/officeart/2018/2/layout/IconVerticalSolidList"/>
    <dgm:cxn modelId="{0D915F4C-311F-4006-81E1-A0548CDBC2BF}" type="presOf" srcId="{6DD57ED3-D251-4AD9-8609-1387A453AF16}" destId="{EFB26EE6-4789-4D10-B299-A70B701FBA9B}" srcOrd="0" destOrd="0" presId="urn:microsoft.com/office/officeart/2018/2/layout/IconVerticalSolidList"/>
    <dgm:cxn modelId="{14934498-5B93-4755-8258-7F1AA751175D}" srcId="{E9CEC064-D962-4044-9FE1-9D00DB7EAAAF}" destId="{6DD57ED3-D251-4AD9-8609-1387A453AF16}" srcOrd="1" destOrd="0" parTransId="{E0300C5E-559E-4BB7-99A6-57D1A58B1DDA}" sibTransId="{4AEDB88F-8C04-40FB-A24F-6624ED24207D}"/>
    <dgm:cxn modelId="{1CAEB0BF-0C80-490D-8058-831DED79AA90}" type="presOf" srcId="{577BAE83-136D-4ED5-9E6D-35C138A42C23}" destId="{AE68AEB8-F80F-414C-BDB5-4FE659702A6B}" srcOrd="0" destOrd="0" presId="urn:microsoft.com/office/officeart/2018/2/layout/IconVerticalSolidList"/>
    <dgm:cxn modelId="{87B2A4C5-7980-40AE-81B7-687145F04269}" srcId="{E9CEC064-D962-4044-9FE1-9D00DB7EAAAF}" destId="{2B5B63A1-401C-4229-ACC6-A765C7267CCF}" srcOrd="2" destOrd="0" parTransId="{549BB5FA-819B-44CA-81C2-24EF5596A58A}" sibTransId="{0D3A5889-7337-4DB7-A92D-ADEABE3B5D41}"/>
    <dgm:cxn modelId="{EFF225C1-894E-41C1-A1D2-453C2C71C46D}" type="presParOf" srcId="{BEE95A5F-26DA-401C-9913-8CC7E940CCA9}" destId="{577913C7-6CD6-475D-B695-FF504E41EECC}" srcOrd="0" destOrd="0" presId="urn:microsoft.com/office/officeart/2018/2/layout/IconVerticalSolidList"/>
    <dgm:cxn modelId="{6363A529-B797-419A-B828-69BBCC0D2988}" type="presParOf" srcId="{577913C7-6CD6-475D-B695-FF504E41EECC}" destId="{982DC983-A838-4659-A757-77FEE12EB31E}" srcOrd="0" destOrd="0" presId="urn:microsoft.com/office/officeart/2018/2/layout/IconVerticalSolidList"/>
    <dgm:cxn modelId="{60855445-76D4-40DE-BD86-06425D7516BA}" type="presParOf" srcId="{577913C7-6CD6-475D-B695-FF504E41EECC}" destId="{CD633BE3-2B74-46CF-95F8-24CC9670942D}" srcOrd="1" destOrd="0" presId="urn:microsoft.com/office/officeart/2018/2/layout/IconVerticalSolidList"/>
    <dgm:cxn modelId="{6946A8DC-185E-4969-B336-DFBC70EA385F}" type="presParOf" srcId="{577913C7-6CD6-475D-B695-FF504E41EECC}" destId="{0E76846F-91A8-4A75-BDE1-7A02B415A4C2}" srcOrd="2" destOrd="0" presId="urn:microsoft.com/office/officeart/2018/2/layout/IconVerticalSolidList"/>
    <dgm:cxn modelId="{9A1D00CB-1235-4673-8E8D-2484983480A1}" type="presParOf" srcId="{577913C7-6CD6-475D-B695-FF504E41EECC}" destId="{AE68AEB8-F80F-414C-BDB5-4FE659702A6B}" srcOrd="3" destOrd="0" presId="urn:microsoft.com/office/officeart/2018/2/layout/IconVerticalSolidList"/>
    <dgm:cxn modelId="{1F09E5E9-8468-467A-9261-F5CEC9039185}" type="presParOf" srcId="{BEE95A5F-26DA-401C-9913-8CC7E940CCA9}" destId="{5B28E829-C3DF-4047-B34D-7FB02D5C6603}" srcOrd="1" destOrd="0" presId="urn:microsoft.com/office/officeart/2018/2/layout/IconVerticalSolidList"/>
    <dgm:cxn modelId="{41E56912-0CDF-44C0-BA33-BE20FF840648}" type="presParOf" srcId="{BEE95A5F-26DA-401C-9913-8CC7E940CCA9}" destId="{284D7DE5-AA7B-457F-B7D7-87E913F860D1}" srcOrd="2" destOrd="0" presId="urn:microsoft.com/office/officeart/2018/2/layout/IconVerticalSolidList"/>
    <dgm:cxn modelId="{B04DB33D-1EB0-431B-8646-25D625EB2051}" type="presParOf" srcId="{284D7DE5-AA7B-457F-B7D7-87E913F860D1}" destId="{0FBEBB39-3EF3-467F-9D25-CF381B7A4C19}" srcOrd="0" destOrd="0" presId="urn:microsoft.com/office/officeart/2018/2/layout/IconVerticalSolidList"/>
    <dgm:cxn modelId="{029366E7-0880-4D80-B390-81A79F7FDD27}" type="presParOf" srcId="{284D7DE5-AA7B-457F-B7D7-87E913F860D1}" destId="{2E2B9CC6-848B-4D47-A0D7-B0BEFB9D35F3}" srcOrd="1" destOrd="0" presId="urn:microsoft.com/office/officeart/2018/2/layout/IconVerticalSolidList"/>
    <dgm:cxn modelId="{F15C4CF7-0F97-4FB1-8201-6F134CE0194D}" type="presParOf" srcId="{284D7DE5-AA7B-457F-B7D7-87E913F860D1}" destId="{91068701-9125-4361-B165-075DCF9BED84}" srcOrd="2" destOrd="0" presId="urn:microsoft.com/office/officeart/2018/2/layout/IconVerticalSolidList"/>
    <dgm:cxn modelId="{362EE41E-0920-4F72-9153-FD2F44D345BC}" type="presParOf" srcId="{284D7DE5-AA7B-457F-B7D7-87E913F860D1}" destId="{EFB26EE6-4789-4D10-B299-A70B701FBA9B}" srcOrd="3" destOrd="0" presId="urn:microsoft.com/office/officeart/2018/2/layout/IconVerticalSolidList"/>
    <dgm:cxn modelId="{918326CE-1552-4E95-96D6-50668FE34D80}" type="presParOf" srcId="{BEE95A5F-26DA-401C-9913-8CC7E940CCA9}" destId="{A24F35F2-CB8D-468F-8FDB-B90B60C9A89F}" srcOrd="3" destOrd="0" presId="urn:microsoft.com/office/officeart/2018/2/layout/IconVerticalSolidList"/>
    <dgm:cxn modelId="{9D421D44-ACF4-48E9-8AD1-7882158723DA}" type="presParOf" srcId="{BEE95A5F-26DA-401C-9913-8CC7E940CCA9}" destId="{B091D1B1-603F-47C8-A272-444253D08688}" srcOrd="4" destOrd="0" presId="urn:microsoft.com/office/officeart/2018/2/layout/IconVerticalSolidList"/>
    <dgm:cxn modelId="{418F41A5-2628-4CB5-80F8-F3E45DB62BA8}" type="presParOf" srcId="{B091D1B1-603F-47C8-A272-444253D08688}" destId="{17677836-3EAD-4E5F-AE34-2B7A257BC914}" srcOrd="0" destOrd="0" presId="urn:microsoft.com/office/officeart/2018/2/layout/IconVerticalSolidList"/>
    <dgm:cxn modelId="{ABE0EF2F-BD7F-4BA8-94D9-C89D2B35CE84}" type="presParOf" srcId="{B091D1B1-603F-47C8-A272-444253D08688}" destId="{812A18BE-1A1A-46A8-9518-04808E5328FE}" srcOrd="1" destOrd="0" presId="urn:microsoft.com/office/officeart/2018/2/layout/IconVerticalSolidList"/>
    <dgm:cxn modelId="{8B5D5546-1596-4C3D-BB45-3D7C14438E2F}" type="presParOf" srcId="{B091D1B1-603F-47C8-A272-444253D08688}" destId="{8E92C648-2FC4-430D-86A6-34EADC5AA5A1}" srcOrd="2" destOrd="0" presId="urn:microsoft.com/office/officeart/2018/2/layout/IconVerticalSolidList"/>
    <dgm:cxn modelId="{AA6BF8D5-24BF-4E90-BA9E-99289F1886A3}" type="presParOf" srcId="{B091D1B1-603F-47C8-A272-444253D08688}" destId="{7AED3322-09EE-4FCE-A990-93F4F953DC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1479E4-75F9-4B00-BB75-E888A556333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C52A3DB-6A3C-479E-AC74-D1507AD69281}" type="pres">
      <dgm:prSet presAssocID="{1A1479E4-75F9-4B00-BB75-E888A5563335}" presName="linear" presStyleCnt="0">
        <dgm:presLayoutVars>
          <dgm:animLvl val="lvl"/>
          <dgm:resizeHandles val="exact"/>
        </dgm:presLayoutVars>
      </dgm:prSet>
      <dgm:spPr/>
    </dgm:pt>
  </dgm:ptLst>
  <dgm:cxnLst>
    <dgm:cxn modelId="{265F9CFA-08B3-4716-8B32-2DCF8F4AB988}" type="presOf" srcId="{1A1479E4-75F9-4B00-BB75-E888A5563335}" destId="{0C52A3DB-6A3C-479E-AC74-D1507AD6928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1372B5-7A59-4443-A542-A76E91043FD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B8EB4D1-9616-42EA-A6CD-439F7377F854}">
      <dgm:prSet/>
      <dgm:spPr/>
      <dgm:t>
        <a:bodyPr/>
        <a:lstStyle/>
        <a:p>
          <a:r>
            <a:rPr lang="cy-GB" noProof="0" dirty="0"/>
            <a:t>Darllenwch y canlynol a rhannwch eich syniadau yn enwedig am y pwysigrwydd o emosiynau yn nhermau datblygiad sgemâu. A yw arsylwadau </a:t>
          </a:r>
          <a:r>
            <a:rPr lang="cy-GB" noProof="0" dirty="0" err="1"/>
            <a:t>Piaget</a:t>
          </a:r>
          <a:r>
            <a:rPr lang="cy-GB" noProof="0" dirty="0"/>
            <a:t> yn cytuno neu yn anghytuno gyda’r </a:t>
          </a:r>
          <a:r>
            <a:rPr lang="cy-GB" noProof="0" dirty="0" err="1"/>
            <a:t>safblwynt</a:t>
          </a:r>
          <a:r>
            <a:rPr lang="cy-GB" noProof="0" dirty="0"/>
            <a:t> yma?</a:t>
          </a:r>
        </a:p>
        <a:p>
          <a:endParaRPr lang="cy-GB" noProof="0" dirty="0"/>
        </a:p>
        <a:p>
          <a:r>
            <a:rPr lang="en-GB" dirty="0"/>
            <a:t>
Read the following and share your thoughts particularly in relation to emotions in terms of developing schemas.</a:t>
          </a:r>
          <a:r>
            <a:rPr lang="cy-GB" noProof="0" dirty="0"/>
            <a:t> Does </a:t>
          </a:r>
          <a:r>
            <a:rPr lang="cy-GB" noProof="0" dirty="0" err="1"/>
            <a:t>Piaget’s</a:t>
          </a:r>
          <a:r>
            <a:rPr lang="cy-GB" noProof="0" dirty="0"/>
            <a:t> </a:t>
          </a:r>
          <a:r>
            <a:rPr lang="cy-GB" noProof="0" dirty="0" err="1"/>
            <a:t>observations</a:t>
          </a:r>
          <a:r>
            <a:rPr lang="cy-GB" noProof="0" dirty="0"/>
            <a:t> </a:t>
          </a:r>
          <a:r>
            <a:rPr lang="cy-GB" noProof="0" dirty="0" err="1"/>
            <a:t>agree</a:t>
          </a:r>
          <a:r>
            <a:rPr lang="cy-GB" noProof="0" dirty="0"/>
            <a:t> or </a:t>
          </a:r>
          <a:r>
            <a:rPr lang="cy-GB" noProof="0" dirty="0" err="1"/>
            <a:t>disagree</a:t>
          </a:r>
          <a:r>
            <a:rPr lang="cy-GB" noProof="0" dirty="0"/>
            <a:t> </a:t>
          </a:r>
          <a:r>
            <a:rPr lang="cy-GB" noProof="0" dirty="0" err="1"/>
            <a:t>with</a:t>
          </a:r>
          <a:r>
            <a:rPr lang="cy-GB" noProof="0" dirty="0"/>
            <a:t> </a:t>
          </a:r>
          <a:r>
            <a:rPr lang="cy-GB" noProof="0" dirty="0" err="1"/>
            <a:t>this</a:t>
          </a:r>
          <a:r>
            <a:rPr lang="cy-GB" noProof="0" dirty="0"/>
            <a:t> </a:t>
          </a:r>
          <a:r>
            <a:rPr lang="cy-GB" noProof="0" dirty="0" err="1"/>
            <a:t>viewpoint</a:t>
          </a:r>
          <a:r>
            <a:rPr lang="cy-GB" noProof="0" dirty="0"/>
            <a:t>?</a:t>
          </a:r>
          <a:endParaRPr lang="en-US" dirty="0"/>
        </a:p>
      </dgm:t>
    </dgm:pt>
    <dgm:pt modelId="{1A195AC5-7ABC-4C91-B590-B6ED1184C7DA}" type="parTrans" cxnId="{5812CF35-3365-4A67-9DA7-00C22AA4CCE0}">
      <dgm:prSet/>
      <dgm:spPr/>
      <dgm:t>
        <a:bodyPr/>
        <a:lstStyle/>
        <a:p>
          <a:endParaRPr lang="en-US"/>
        </a:p>
      </dgm:t>
    </dgm:pt>
    <dgm:pt modelId="{6137AE58-A94A-498A-B512-F6E0AB2D67A8}" type="sibTrans" cxnId="{5812CF35-3365-4A67-9DA7-00C22AA4CCE0}">
      <dgm:prSet/>
      <dgm:spPr/>
      <dgm:t>
        <a:bodyPr/>
        <a:lstStyle/>
        <a:p>
          <a:endParaRPr lang="en-US"/>
        </a:p>
      </dgm:t>
    </dgm:pt>
    <dgm:pt modelId="{DAF309B2-7C64-4EED-9FB9-27CFD3AFDE0A}">
      <dgm:prSet/>
      <dgm:spPr/>
      <dgm:t>
        <a:bodyPr/>
        <a:lstStyle/>
        <a:p>
          <a:r>
            <a:rPr lang="en-GB" dirty="0">
              <a:hlinkClick xmlns:r="http://schemas.openxmlformats.org/officeDocument/2006/relationships" r:id="rId1"/>
            </a:rPr>
            <a:t>https://www.pengreen.org/wp-content/uploads/2018/05/Pen-Green-Key-Concepts-Schemas.pdf</a:t>
          </a:r>
          <a:endParaRPr lang="en-US" dirty="0"/>
        </a:p>
      </dgm:t>
    </dgm:pt>
    <dgm:pt modelId="{04FEEBA3-F797-42B0-B2EE-0E891A93E4D1}" type="parTrans" cxnId="{BF0477D0-F30B-4B79-9AC7-AE695DA004C7}">
      <dgm:prSet/>
      <dgm:spPr/>
      <dgm:t>
        <a:bodyPr/>
        <a:lstStyle/>
        <a:p>
          <a:endParaRPr lang="en-US"/>
        </a:p>
      </dgm:t>
    </dgm:pt>
    <dgm:pt modelId="{7806129F-4319-4D69-9207-7F4DACCC9AE4}" type="sibTrans" cxnId="{BF0477D0-F30B-4B79-9AC7-AE695DA004C7}">
      <dgm:prSet/>
      <dgm:spPr/>
      <dgm:t>
        <a:bodyPr/>
        <a:lstStyle/>
        <a:p>
          <a:endParaRPr lang="en-US"/>
        </a:p>
      </dgm:t>
    </dgm:pt>
    <dgm:pt modelId="{4580A476-E643-4D73-BB71-ADA789D631E3}" type="pres">
      <dgm:prSet presAssocID="{421372B5-7A59-4443-A542-A76E91043FD8}" presName="vert0" presStyleCnt="0">
        <dgm:presLayoutVars>
          <dgm:dir/>
          <dgm:animOne val="branch"/>
          <dgm:animLvl val="lvl"/>
        </dgm:presLayoutVars>
      </dgm:prSet>
      <dgm:spPr/>
    </dgm:pt>
    <dgm:pt modelId="{1B8B6DA8-3795-4EFE-ABBC-C43E72129754}" type="pres">
      <dgm:prSet presAssocID="{DB8EB4D1-9616-42EA-A6CD-439F7377F854}" presName="thickLine" presStyleLbl="alignNode1" presStyleIdx="0" presStyleCnt="2"/>
      <dgm:spPr/>
    </dgm:pt>
    <dgm:pt modelId="{41ECC812-E22C-4969-A148-970E574A24C2}" type="pres">
      <dgm:prSet presAssocID="{DB8EB4D1-9616-42EA-A6CD-439F7377F854}" presName="horz1" presStyleCnt="0"/>
      <dgm:spPr/>
    </dgm:pt>
    <dgm:pt modelId="{5FC000D3-ABB0-4D99-8F05-02AFD582FA80}" type="pres">
      <dgm:prSet presAssocID="{DB8EB4D1-9616-42EA-A6CD-439F7377F854}" presName="tx1" presStyleLbl="revTx" presStyleIdx="0" presStyleCnt="2" custScaleY="286034"/>
      <dgm:spPr/>
    </dgm:pt>
    <dgm:pt modelId="{25AE423F-1B88-4F65-9851-96C17D684551}" type="pres">
      <dgm:prSet presAssocID="{DB8EB4D1-9616-42EA-A6CD-439F7377F854}" presName="vert1" presStyleCnt="0"/>
      <dgm:spPr/>
    </dgm:pt>
    <dgm:pt modelId="{3DB8EB3B-8181-4F7B-80AC-1ED87832902D}" type="pres">
      <dgm:prSet presAssocID="{DAF309B2-7C64-4EED-9FB9-27CFD3AFDE0A}" presName="thickLine" presStyleLbl="alignNode1" presStyleIdx="1" presStyleCnt="2"/>
      <dgm:spPr/>
    </dgm:pt>
    <dgm:pt modelId="{BFC376AD-C9FB-4A88-A00E-12E56E52EAA7}" type="pres">
      <dgm:prSet presAssocID="{DAF309B2-7C64-4EED-9FB9-27CFD3AFDE0A}" presName="horz1" presStyleCnt="0"/>
      <dgm:spPr/>
    </dgm:pt>
    <dgm:pt modelId="{3A9BD6A0-AFC4-4A71-B503-0BA086AAF4D1}" type="pres">
      <dgm:prSet presAssocID="{DAF309B2-7C64-4EED-9FB9-27CFD3AFDE0A}" presName="tx1" presStyleLbl="revTx" presStyleIdx="1" presStyleCnt="2"/>
      <dgm:spPr/>
    </dgm:pt>
    <dgm:pt modelId="{B66C5771-305A-43C5-A944-2828226B76F3}" type="pres">
      <dgm:prSet presAssocID="{DAF309B2-7C64-4EED-9FB9-27CFD3AFDE0A}" presName="vert1" presStyleCnt="0"/>
      <dgm:spPr/>
    </dgm:pt>
  </dgm:ptLst>
  <dgm:cxnLst>
    <dgm:cxn modelId="{3CB2A915-A762-4310-9ED7-8E02AF563C29}" type="presOf" srcId="{421372B5-7A59-4443-A542-A76E91043FD8}" destId="{4580A476-E643-4D73-BB71-ADA789D631E3}" srcOrd="0" destOrd="0" presId="urn:microsoft.com/office/officeart/2008/layout/LinedList"/>
    <dgm:cxn modelId="{5812CF35-3365-4A67-9DA7-00C22AA4CCE0}" srcId="{421372B5-7A59-4443-A542-A76E91043FD8}" destId="{DB8EB4D1-9616-42EA-A6CD-439F7377F854}" srcOrd="0" destOrd="0" parTransId="{1A195AC5-7ABC-4C91-B590-B6ED1184C7DA}" sibTransId="{6137AE58-A94A-498A-B512-F6E0AB2D67A8}"/>
    <dgm:cxn modelId="{A2A05B38-DE05-43DA-AB84-C57E41A3487F}" type="presOf" srcId="{DAF309B2-7C64-4EED-9FB9-27CFD3AFDE0A}" destId="{3A9BD6A0-AFC4-4A71-B503-0BA086AAF4D1}" srcOrd="0" destOrd="0" presId="urn:microsoft.com/office/officeart/2008/layout/LinedList"/>
    <dgm:cxn modelId="{9FD41D8A-41C2-4CC3-A3AA-607F8A99711A}" type="presOf" srcId="{DB8EB4D1-9616-42EA-A6CD-439F7377F854}" destId="{5FC000D3-ABB0-4D99-8F05-02AFD582FA80}" srcOrd="0" destOrd="0" presId="urn:microsoft.com/office/officeart/2008/layout/LinedList"/>
    <dgm:cxn modelId="{BF0477D0-F30B-4B79-9AC7-AE695DA004C7}" srcId="{421372B5-7A59-4443-A542-A76E91043FD8}" destId="{DAF309B2-7C64-4EED-9FB9-27CFD3AFDE0A}" srcOrd="1" destOrd="0" parTransId="{04FEEBA3-F797-42B0-B2EE-0E891A93E4D1}" sibTransId="{7806129F-4319-4D69-9207-7F4DACCC9AE4}"/>
    <dgm:cxn modelId="{5D206CAE-95CC-41FB-BE0F-DA2151C36BE5}" type="presParOf" srcId="{4580A476-E643-4D73-BB71-ADA789D631E3}" destId="{1B8B6DA8-3795-4EFE-ABBC-C43E72129754}" srcOrd="0" destOrd="0" presId="urn:microsoft.com/office/officeart/2008/layout/LinedList"/>
    <dgm:cxn modelId="{18FC5277-118E-4E73-AB33-D3A3A9C07FF7}" type="presParOf" srcId="{4580A476-E643-4D73-BB71-ADA789D631E3}" destId="{41ECC812-E22C-4969-A148-970E574A24C2}" srcOrd="1" destOrd="0" presId="urn:microsoft.com/office/officeart/2008/layout/LinedList"/>
    <dgm:cxn modelId="{174A5346-D4E8-400E-9143-050E05C199F6}" type="presParOf" srcId="{41ECC812-E22C-4969-A148-970E574A24C2}" destId="{5FC000D3-ABB0-4D99-8F05-02AFD582FA80}" srcOrd="0" destOrd="0" presId="urn:microsoft.com/office/officeart/2008/layout/LinedList"/>
    <dgm:cxn modelId="{A7055275-EED3-4D86-ACEE-6250977ED640}" type="presParOf" srcId="{41ECC812-E22C-4969-A148-970E574A24C2}" destId="{25AE423F-1B88-4F65-9851-96C17D684551}" srcOrd="1" destOrd="0" presId="urn:microsoft.com/office/officeart/2008/layout/LinedList"/>
    <dgm:cxn modelId="{08B9F7A7-851D-474D-8C77-858109DAFE01}" type="presParOf" srcId="{4580A476-E643-4D73-BB71-ADA789D631E3}" destId="{3DB8EB3B-8181-4F7B-80AC-1ED87832902D}" srcOrd="2" destOrd="0" presId="urn:microsoft.com/office/officeart/2008/layout/LinedList"/>
    <dgm:cxn modelId="{0B210611-DF33-4D5D-8D44-2B61FB19E504}" type="presParOf" srcId="{4580A476-E643-4D73-BB71-ADA789D631E3}" destId="{BFC376AD-C9FB-4A88-A00E-12E56E52EAA7}" srcOrd="3" destOrd="0" presId="urn:microsoft.com/office/officeart/2008/layout/LinedList"/>
    <dgm:cxn modelId="{49771C26-938F-48AC-94FC-9617F5A9EAE8}" type="presParOf" srcId="{BFC376AD-C9FB-4A88-A00E-12E56E52EAA7}" destId="{3A9BD6A0-AFC4-4A71-B503-0BA086AAF4D1}" srcOrd="0" destOrd="0" presId="urn:microsoft.com/office/officeart/2008/layout/LinedList"/>
    <dgm:cxn modelId="{4743226A-6C72-48FD-9739-010B2097A423}" type="presParOf" srcId="{BFC376AD-C9FB-4A88-A00E-12E56E52EAA7}" destId="{B66C5771-305A-43C5-A944-2828226B76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1D6BE-1206-4D42-B5EC-B07511C4C94C}">
      <dsp:nvSpPr>
        <dsp:cNvPr id="0" name=""/>
        <dsp:cNvSpPr/>
      </dsp:nvSpPr>
      <dsp:spPr>
        <a:xfrm>
          <a:off x="0" y="340681"/>
          <a:ext cx="4697730" cy="148297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Piaget</a:t>
          </a:r>
          <a:endParaRPr lang="en-US" sz="6500" kern="1200"/>
        </a:p>
      </dsp:txBody>
      <dsp:txXfrm>
        <a:off x="72393" y="413074"/>
        <a:ext cx="4552944" cy="1338188"/>
      </dsp:txXfrm>
    </dsp:sp>
    <dsp:sp modelId="{CB3632CC-DD7D-4220-8F39-21E4756A569E}">
      <dsp:nvSpPr>
        <dsp:cNvPr id="0" name=""/>
        <dsp:cNvSpPr/>
      </dsp:nvSpPr>
      <dsp:spPr>
        <a:xfrm>
          <a:off x="0" y="2010856"/>
          <a:ext cx="4697730" cy="148297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Vygotsky</a:t>
          </a:r>
          <a:endParaRPr lang="en-US" sz="6500" kern="1200"/>
        </a:p>
      </dsp:txBody>
      <dsp:txXfrm>
        <a:off x="72393" y="2083249"/>
        <a:ext cx="4552944" cy="1338188"/>
      </dsp:txXfrm>
    </dsp:sp>
    <dsp:sp modelId="{096FC62F-9EE8-4340-8CEC-5499B2D875D9}">
      <dsp:nvSpPr>
        <dsp:cNvPr id="0" name=""/>
        <dsp:cNvSpPr/>
      </dsp:nvSpPr>
      <dsp:spPr>
        <a:xfrm>
          <a:off x="0" y="3681031"/>
          <a:ext cx="4697730" cy="148297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Bruner</a:t>
          </a:r>
          <a:endParaRPr lang="en-US" sz="6500" kern="1200"/>
        </a:p>
      </dsp:txBody>
      <dsp:txXfrm>
        <a:off x="72393" y="3753424"/>
        <a:ext cx="4552944" cy="1338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DC983-A838-4659-A757-77FEE12EB31E}">
      <dsp:nvSpPr>
        <dsp:cNvPr id="0" name=""/>
        <dsp:cNvSpPr/>
      </dsp:nvSpPr>
      <dsp:spPr>
        <a:xfrm>
          <a:off x="0" y="0"/>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33BE3-2B74-46CF-95F8-24CC9670942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68AEB8-F80F-414C-BDB5-4FE659702A6B}">
      <dsp:nvSpPr>
        <dsp:cNvPr id="0" name=""/>
        <dsp:cNvSpPr/>
      </dsp:nvSpPr>
      <dsp:spPr>
        <a:xfrm>
          <a:off x="1435590" y="531"/>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US" sz="1600" kern="1200" dirty="0"/>
            <a:t>Intellectual development occurs through active interaction with the world</a:t>
          </a:r>
        </a:p>
      </dsp:txBody>
      <dsp:txXfrm>
        <a:off x="1435590" y="531"/>
        <a:ext cx="2450609" cy="1242935"/>
      </dsp:txXfrm>
    </dsp:sp>
    <dsp:sp modelId="{0FBEBB39-3EF3-467F-9D25-CF381B7A4C19}">
      <dsp:nvSpPr>
        <dsp:cNvPr id="0" name=""/>
        <dsp:cNvSpPr/>
      </dsp:nvSpPr>
      <dsp:spPr>
        <a:xfrm>
          <a:off x="0" y="1554201"/>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B9CC6-848B-4D47-A0D7-B0BEFB9D35F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B26EE6-4789-4D10-B299-A70B701FBA9B}">
      <dsp:nvSpPr>
        <dsp:cNvPr id="0" name=""/>
        <dsp:cNvSpPr/>
      </dsp:nvSpPr>
      <dsp:spPr>
        <a:xfrm>
          <a:off x="1435590" y="1554201"/>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Intellectual development occurs as a process</a:t>
          </a:r>
        </a:p>
      </dsp:txBody>
      <dsp:txXfrm>
        <a:off x="1435590" y="1554201"/>
        <a:ext cx="2450609" cy="1242935"/>
      </dsp:txXfrm>
    </dsp:sp>
    <dsp:sp modelId="{17677836-3EAD-4E5F-AE34-2B7A257BC914}">
      <dsp:nvSpPr>
        <dsp:cNvPr id="0" name=""/>
        <dsp:cNvSpPr/>
      </dsp:nvSpPr>
      <dsp:spPr>
        <a:xfrm>
          <a:off x="0" y="3107870"/>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A18BE-1A1A-46A8-9518-04808E5328F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ED3322-09EE-4FCE-A990-93F4F953DCBD}">
      <dsp:nvSpPr>
        <dsp:cNvPr id="0" name=""/>
        <dsp:cNvSpPr/>
      </dsp:nvSpPr>
      <dsp:spPr>
        <a:xfrm>
          <a:off x="1435590" y="3107870"/>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dirty="0"/>
            <a:t>Individuals construct their understanding of the world	</a:t>
          </a:r>
        </a:p>
      </dsp:txBody>
      <dsp:txXfrm>
        <a:off x="1435590" y="3107870"/>
        <a:ext cx="24506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B6DA8-3795-4EFE-ABBC-C43E72129754}">
      <dsp:nvSpPr>
        <dsp:cNvPr id="0" name=""/>
        <dsp:cNvSpPr/>
      </dsp:nvSpPr>
      <dsp:spPr>
        <a:xfrm>
          <a:off x="0" y="2146"/>
          <a:ext cx="78867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C000D3-ABB0-4D99-8F05-02AFD582FA80}">
      <dsp:nvSpPr>
        <dsp:cNvPr id="0" name=""/>
        <dsp:cNvSpPr/>
      </dsp:nvSpPr>
      <dsp:spPr>
        <a:xfrm>
          <a:off x="0" y="2146"/>
          <a:ext cx="7871303" cy="322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cy-GB" sz="2400" kern="1200" noProof="0" dirty="0"/>
            <a:t>Darllenwch y canlynol a rhannwch eich syniadau yn enwedig am y pwysigrwydd o emosiynau yn nhermau datblygiad sgemâu. A yw arsylwadau </a:t>
          </a:r>
          <a:r>
            <a:rPr lang="cy-GB" sz="2400" kern="1200" noProof="0" dirty="0" err="1"/>
            <a:t>Piaget</a:t>
          </a:r>
          <a:r>
            <a:rPr lang="cy-GB" sz="2400" kern="1200" noProof="0" dirty="0"/>
            <a:t> yn cytuno neu yn anghytuno gyda’r </a:t>
          </a:r>
          <a:r>
            <a:rPr lang="cy-GB" sz="2400" kern="1200" noProof="0" dirty="0" err="1"/>
            <a:t>safblwynt</a:t>
          </a:r>
          <a:r>
            <a:rPr lang="cy-GB" sz="2400" kern="1200" noProof="0" dirty="0"/>
            <a:t> yma?</a:t>
          </a:r>
        </a:p>
        <a:p>
          <a:pPr marL="0" lvl="0" indent="0" algn="l" defTabSz="1066800">
            <a:lnSpc>
              <a:spcPct val="90000"/>
            </a:lnSpc>
            <a:spcBef>
              <a:spcPct val="0"/>
            </a:spcBef>
            <a:spcAft>
              <a:spcPct val="35000"/>
            </a:spcAft>
            <a:buNone/>
          </a:pPr>
          <a:endParaRPr lang="cy-GB" sz="2400" kern="1200" noProof="0" dirty="0"/>
        </a:p>
        <a:p>
          <a:pPr marL="0" lvl="0" indent="0" algn="l" defTabSz="1066800">
            <a:lnSpc>
              <a:spcPct val="90000"/>
            </a:lnSpc>
            <a:spcBef>
              <a:spcPct val="0"/>
            </a:spcBef>
            <a:spcAft>
              <a:spcPct val="35000"/>
            </a:spcAft>
            <a:buNone/>
          </a:pPr>
          <a:r>
            <a:rPr lang="en-GB" sz="2400" kern="1200" dirty="0"/>
            <a:t>
Read the following and share your thoughts particularly in relation to emotions in terms of developing schemas.</a:t>
          </a:r>
          <a:r>
            <a:rPr lang="cy-GB" sz="2400" kern="1200" noProof="0" dirty="0"/>
            <a:t> Does </a:t>
          </a:r>
          <a:r>
            <a:rPr lang="cy-GB" sz="2400" kern="1200" noProof="0" dirty="0" err="1"/>
            <a:t>Piaget’s</a:t>
          </a:r>
          <a:r>
            <a:rPr lang="cy-GB" sz="2400" kern="1200" noProof="0" dirty="0"/>
            <a:t> </a:t>
          </a:r>
          <a:r>
            <a:rPr lang="cy-GB" sz="2400" kern="1200" noProof="0" dirty="0" err="1"/>
            <a:t>observations</a:t>
          </a:r>
          <a:r>
            <a:rPr lang="cy-GB" sz="2400" kern="1200" noProof="0" dirty="0"/>
            <a:t> </a:t>
          </a:r>
          <a:r>
            <a:rPr lang="cy-GB" sz="2400" kern="1200" noProof="0" dirty="0" err="1"/>
            <a:t>agree</a:t>
          </a:r>
          <a:r>
            <a:rPr lang="cy-GB" sz="2400" kern="1200" noProof="0" dirty="0"/>
            <a:t> or </a:t>
          </a:r>
          <a:r>
            <a:rPr lang="cy-GB" sz="2400" kern="1200" noProof="0" dirty="0" err="1"/>
            <a:t>disagree</a:t>
          </a:r>
          <a:r>
            <a:rPr lang="cy-GB" sz="2400" kern="1200" noProof="0" dirty="0"/>
            <a:t> </a:t>
          </a:r>
          <a:r>
            <a:rPr lang="cy-GB" sz="2400" kern="1200" noProof="0" dirty="0" err="1"/>
            <a:t>with</a:t>
          </a:r>
          <a:r>
            <a:rPr lang="cy-GB" sz="2400" kern="1200" noProof="0" dirty="0"/>
            <a:t> </a:t>
          </a:r>
          <a:r>
            <a:rPr lang="cy-GB" sz="2400" kern="1200" noProof="0" dirty="0" err="1"/>
            <a:t>this</a:t>
          </a:r>
          <a:r>
            <a:rPr lang="cy-GB" sz="2400" kern="1200" noProof="0" dirty="0"/>
            <a:t> </a:t>
          </a:r>
          <a:r>
            <a:rPr lang="cy-GB" sz="2400" kern="1200" noProof="0" dirty="0" err="1"/>
            <a:t>viewpoint</a:t>
          </a:r>
          <a:r>
            <a:rPr lang="cy-GB" sz="2400" kern="1200" noProof="0" dirty="0"/>
            <a:t>?</a:t>
          </a:r>
          <a:endParaRPr lang="en-US" sz="2400" kern="1200" dirty="0"/>
        </a:p>
      </dsp:txBody>
      <dsp:txXfrm>
        <a:off x="0" y="2146"/>
        <a:ext cx="7871303" cy="3221860"/>
      </dsp:txXfrm>
    </dsp:sp>
    <dsp:sp modelId="{3DB8EB3B-8181-4F7B-80AC-1ED87832902D}">
      <dsp:nvSpPr>
        <dsp:cNvPr id="0" name=""/>
        <dsp:cNvSpPr/>
      </dsp:nvSpPr>
      <dsp:spPr>
        <a:xfrm>
          <a:off x="0" y="3224006"/>
          <a:ext cx="78867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BD6A0-AFC4-4A71-B503-0BA086AAF4D1}">
      <dsp:nvSpPr>
        <dsp:cNvPr id="0" name=""/>
        <dsp:cNvSpPr/>
      </dsp:nvSpPr>
      <dsp:spPr>
        <a:xfrm>
          <a:off x="0" y="3224006"/>
          <a:ext cx="7886700" cy="1126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hlinkClick xmlns:r="http://schemas.openxmlformats.org/officeDocument/2006/relationships" r:id="rId1"/>
            </a:rPr>
            <a:t>https://www.pengreen.org/wp-content/uploads/2018/05/Pen-Green-Key-Concepts-Schemas.pdf</a:t>
          </a:r>
          <a:endParaRPr lang="en-US" sz="2400" kern="1200" dirty="0"/>
        </a:p>
      </dsp:txBody>
      <dsp:txXfrm>
        <a:off x="0" y="3224006"/>
        <a:ext cx="7886700" cy="11263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4AE66705-489B-4038-A33A-A8E23EEE3DDE}" type="datetimeFigureOut">
              <a:rPr lang="en-GB" smtClean="0"/>
              <a:pPr/>
              <a:t>06/01/2025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B9E3927F-25D7-41A9-A378-612442A4F26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utismcenterforkids.com/toddler-social-emotional-development/"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cdc.gov/ncbddd/actearly/milestones/index.html"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E3927F-25D7-41A9-A378-612442A4F26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a:t>
            </a:fld>
            <a:endParaRPr lang="en-GB"/>
          </a:p>
        </p:txBody>
      </p:sp>
    </p:spTree>
    <p:extLst>
      <p:ext uri="{BB962C8B-B14F-4D97-AF65-F5344CB8AC3E}">
        <p14:creationId xmlns:p14="http://schemas.microsoft.com/office/powerpoint/2010/main" val="118044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dirty="0"/>
          </a:p>
          <a:p>
            <a:r>
              <a:rPr lang="en-GB" b="1" dirty="0" err="1"/>
              <a:t>Monotropy</a:t>
            </a:r>
            <a:r>
              <a:rPr lang="en-GB" b="1" dirty="0"/>
              <a:t> – attachment to one person</a:t>
            </a:r>
          </a:p>
        </p:txBody>
      </p:sp>
      <p:sp>
        <p:nvSpPr>
          <p:cNvPr id="4" name="Slide Number Placeholder 3"/>
          <p:cNvSpPr>
            <a:spLocks noGrp="1"/>
          </p:cNvSpPr>
          <p:nvPr>
            <p:ph type="sldNum" sz="quarter" idx="10"/>
          </p:nvPr>
        </p:nvSpPr>
        <p:spPr/>
        <p:txBody>
          <a:bodyPr/>
          <a:lstStyle/>
          <a:p>
            <a:fld id="{71852081-B7C3-4BE2-A09E-ADEA8903154F}"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ethical implications of a similar research approach today </a:t>
            </a:r>
            <a:r>
              <a:rPr lang="en-GB" dirty="0" err="1"/>
              <a:t>eg</a:t>
            </a:r>
            <a:r>
              <a:rPr lang="en-GB" dirty="0"/>
              <a:t> avoiding causing harm to participants particularly vulnerable participants such as infants</a:t>
            </a:r>
          </a:p>
        </p:txBody>
      </p:sp>
      <p:sp>
        <p:nvSpPr>
          <p:cNvPr id="4" name="Slide Number Placeholder 3"/>
          <p:cNvSpPr>
            <a:spLocks noGrp="1"/>
          </p:cNvSpPr>
          <p:nvPr>
            <p:ph type="sldNum" sz="quarter" idx="5"/>
          </p:nvPr>
        </p:nvSpPr>
        <p:spPr/>
        <p:txBody>
          <a:bodyPr/>
          <a:lstStyle/>
          <a:p>
            <a:fld id="{B9E3927F-25D7-41A9-A378-612442A4F261}" type="slidenum">
              <a:rPr lang="en-GB" smtClean="0"/>
              <a:pPr/>
              <a:t>6</a:t>
            </a:fld>
            <a:endParaRPr lang="en-GB"/>
          </a:p>
        </p:txBody>
      </p:sp>
    </p:spTree>
    <p:extLst>
      <p:ext uri="{BB962C8B-B14F-4D97-AF65-F5344CB8AC3E}">
        <p14:creationId xmlns:p14="http://schemas.microsoft.com/office/powerpoint/2010/main" val="4086620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8</a:t>
            </a:fld>
            <a:endParaRPr lang="en-GB"/>
          </a:p>
        </p:txBody>
      </p:sp>
    </p:spTree>
    <p:extLst>
      <p:ext uri="{BB962C8B-B14F-4D97-AF65-F5344CB8AC3E}">
        <p14:creationId xmlns:p14="http://schemas.microsoft.com/office/powerpoint/2010/main" val="2809804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10</a:t>
            </a:fld>
            <a:endParaRPr lang="en-GB"/>
          </a:p>
        </p:txBody>
      </p:sp>
    </p:spTree>
    <p:extLst>
      <p:ext uri="{BB962C8B-B14F-4D97-AF65-F5344CB8AC3E}">
        <p14:creationId xmlns:p14="http://schemas.microsoft.com/office/powerpoint/2010/main" val="2688501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b="1" dirty="0"/>
              <a:t>Knowing through the formation,</a:t>
            </a:r>
            <a:r>
              <a:rPr lang="en-GB" sz="1800" b="1" baseline="0" dirty="0"/>
              <a:t> memorisation and recall of ideas.</a:t>
            </a:r>
          </a:p>
          <a:p>
            <a:endParaRPr lang="en-GB" sz="1800" b="1" baseline="0" dirty="0"/>
          </a:p>
          <a:p>
            <a:r>
              <a:rPr lang="en-GB" sz="1800" b="1" baseline="0" dirty="0"/>
              <a:t>Past  - cognition was generally described in terms of involvement of mental structures and process through which we acquire and use knowledge.</a:t>
            </a:r>
          </a:p>
          <a:p>
            <a:endParaRPr lang="en-GB" sz="1800" b="1" baseline="0" dirty="0"/>
          </a:p>
          <a:p>
            <a:r>
              <a:rPr lang="en-GB" sz="1800" b="1" baseline="0" dirty="0"/>
              <a:t>However, contemporary views now associate cognitive processes and functions of the brain with our emotional states- a more holistic approach.</a:t>
            </a:r>
          </a:p>
          <a:p>
            <a:endParaRPr lang="en-GB" sz="1800" b="1" baseline="0" dirty="0"/>
          </a:p>
          <a:p>
            <a:r>
              <a:rPr lang="en-GB" sz="1800" b="1" baseline="0" dirty="0"/>
              <a:t>Mental processes such as reasoning, remembering, solving problems and even day dreaming constitute the vast area of cognitive effort, combined with social and emotional influences. </a:t>
            </a:r>
          </a:p>
          <a:p>
            <a:endParaRPr lang="en-GB" sz="1800" b="1" dirty="0"/>
          </a:p>
          <a:p>
            <a:r>
              <a:rPr lang="en-GB" sz="1800" b="1" dirty="0"/>
              <a:t>Cognitive development-</a:t>
            </a:r>
            <a:r>
              <a:rPr lang="en-GB" sz="1800" b="1" baseline="0" dirty="0"/>
              <a:t> changes in one’s mental abilities that take place throughout our lifespan. It is an enormous topic including, attention decision making memory and critical and creative thinking.</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700" dirty="0"/>
              <a:t>Zoologist</a:t>
            </a:r>
          </a:p>
          <a:p>
            <a:pPr>
              <a:buNone/>
            </a:pPr>
            <a:r>
              <a:rPr lang="en-US" sz="1700" dirty="0"/>
              <a:t>Dissatisfied with the idea that Intelligence is fixed</a:t>
            </a:r>
          </a:p>
          <a:p>
            <a:pPr>
              <a:buNone/>
            </a:pPr>
            <a:r>
              <a:rPr lang="en-US" sz="1700" dirty="0"/>
              <a:t>Intelligence regarded as a process. Biological maturation and interaction with environment</a:t>
            </a:r>
          </a:p>
          <a:p>
            <a:pPr>
              <a:buNone/>
            </a:pPr>
            <a:r>
              <a:rPr lang="en-US" sz="1700" dirty="0"/>
              <a:t>Worked with Binet</a:t>
            </a:r>
          </a:p>
          <a:p>
            <a:pPr>
              <a:buNone/>
            </a:pPr>
            <a:r>
              <a:rPr lang="en-US" sz="1700" dirty="0"/>
              <a:t>Interested in mistakes children made</a:t>
            </a:r>
          </a:p>
          <a:p>
            <a:pPr>
              <a:buNone/>
            </a:pPr>
            <a:r>
              <a:rPr lang="en-US" sz="1700" dirty="0"/>
              <a:t>Method - Clinical interviews, informal experiments, natural experiments</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13</a:t>
            </a:fld>
            <a:endParaRPr lang="en-GB"/>
          </a:p>
        </p:txBody>
      </p:sp>
    </p:spTree>
    <p:extLst>
      <p:ext uri="{BB962C8B-B14F-4D97-AF65-F5344CB8AC3E}">
        <p14:creationId xmlns:p14="http://schemas.microsoft.com/office/powerpoint/2010/main" val="3642496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90000"/>
              </a:lnSpc>
            </a:pPr>
            <a:r>
              <a:rPr lang="en-US" sz="1800" b="1" dirty="0"/>
              <a:t>Intellectual development occurs through active interaction with the world</a:t>
            </a:r>
          </a:p>
          <a:p>
            <a:pPr>
              <a:lnSpc>
                <a:spcPct val="90000"/>
              </a:lnSpc>
            </a:pPr>
            <a:endParaRPr lang="en-US" sz="1800" b="1" dirty="0"/>
          </a:p>
          <a:p>
            <a:pPr>
              <a:lnSpc>
                <a:spcPct val="90000"/>
              </a:lnSpc>
            </a:pPr>
            <a:r>
              <a:rPr lang="en-US" sz="1800" b="1" dirty="0"/>
              <a:t>Child</a:t>
            </a:r>
          </a:p>
          <a:p>
            <a:pPr lvl="1">
              <a:lnSpc>
                <a:spcPct val="90000"/>
              </a:lnSpc>
            </a:pPr>
            <a:r>
              <a:rPr lang="en-US" sz="1800" b="1" dirty="0">
                <a:solidFill>
                  <a:srgbClr val="FF0000"/>
                </a:solidFill>
              </a:rPr>
              <a:t>Understanding happens as child interacts and discovers the world- exploring</a:t>
            </a:r>
            <a:r>
              <a:rPr lang="en-US" sz="1800" b="1" baseline="0" dirty="0">
                <a:solidFill>
                  <a:srgbClr val="FF0000"/>
                </a:solidFill>
              </a:rPr>
              <a:t> </a:t>
            </a:r>
            <a:endParaRPr lang="en-US" sz="1800" b="1" dirty="0">
              <a:solidFill>
                <a:srgbClr val="FF0000"/>
              </a:solidFill>
            </a:endParaRPr>
          </a:p>
          <a:p>
            <a:pPr lvl="1">
              <a:lnSpc>
                <a:spcPct val="90000"/>
              </a:lnSpc>
            </a:pPr>
            <a:r>
              <a:rPr lang="en-US" sz="1800" b="1" dirty="0">
                <a:solidFill>
                  <a:srgbClr val="FF0000"/>
                </a:solidFill>
              </a:rPr>
              <a:t>Children curious and self-motivated-</a:t>
            </a:r>
          </a:p>
          <a:p>
            <a:pPr>
              <a:lnSpc>
                <a:spcPct val="90000"/>
              </a:lnSpc>
            </a:pPr>
            <a:r>
              <a:rPr lang="en-US" sz="1800" b="1" dirty="0"/>
              <a:t>Intellectual development occurs as a process</a:t>
            </a:r>
          </a:p>
          <a:p>
            <a:pPr lvl="1">
              <a:lnSpc>
                <a:spcPct val="90000"/>
              </a:lnSpc>
            </a:pPr>
            <a:r>
              <a:rPr lang="en-US" sz="1800" b="1" dirty="0"/>
              <a:t>Children think in a qualitatively different way to adults</a:t>
            </a:r>
          </a:p>
          <a:p>
            <a:pPr lvl="1">
              <a:lnSpc>
                <a:spcPct val="90000"/>
              </a:lnSpc>
            </a:pPr>
            <a:r>
              <a:rPr lang="en-US" sz="1800" b="1" dirty="0"/>
              <a:t>Intelligence develops in stages- we are not</a:t>
            </a:r>
            <a:r>
              <a:rPr lang="en-US" sz="1800" b="1" baseline="0" dirty="0"/>
              <a:t> born thinkers, but through our development of motor and perceptual skills we construct and refine mental structures. </a:t>
            </a:r>
            <a:endParaRPr lang="en-US" sz="1800" b="1" dirty="0"/>
          </a:p>
          <a:p>
            <a:pPr>
              <a:lnSpc>
                <a:spcPct val="90000"/>
              </a:lnSpc>
            </a:pPr>
            <a:r>
              <a:rPr lang="en-US" sz="1800" b="1" dirty="0"/>
              <a:t>Individuals construct their understanding of the world</a:t>
            </a:r>
            <a:r>
              <a:rPr lang="en-GB" sz="1800" b="1" dirty="0"/>
              <a:t>	</a:t>
            </a:r>
          </a:p>
          <a:p>
            <a:pPr lvl="1">
              <a:lnSpc>
                <a:spcPct val="90000"/>
              </a:lnSpc>
            </a:pPr>
            <a:r>
              <a:rPr lang="en-US" sz="1800" b="1" dirty="0"/>
              <a:t>Interaction builds individual mental framework for understanding wo</a:t>
            </a:r>
            <a:r>
              <a:rPr lang="en-US" sz="1800" dirty="0"/>
              <a:t>rld</a:t>
            </a:r>
            <a:endParaRPr lang="en-GB" sz="1800" dirty="0"/>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17</a:t>
            </a:fld>
            <a:endParaRPr lang="en-GB"/>
          </a:p>
        </p:txBody>
      </p:sp>
    </p:spTree>
    <p:extLst>
      <p:ext uri="{BB962C8B-B14F-4D97-AF65-F5344CB8AC3E}">
        <p14:creationId xmlns:p14="http://schemas.microsoft.com/office/powerpoint/2010/main" val="1470898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lnSpc>
                <a:spcPct val="80000"/>
              </a:lnSpc>
            </a:pPr>
            <a:r>
              <a:rPr lang="en-GB" sz="1800" b="1" dirty="0"/>
              <a:t>Stages of conceptual development</a:t>
            </a:r>
          </a:p>
          <a:p>
            <a:pPr eaLnBrk="1" hangingPunct="1">
              <a:lnSpc>
                <a:spcPct val="80000"/>
              </a:lnSpc>
              <a:buFont typeface="Wingdings" pitchFamily="2" charset="2"/>
              <a:buNone/>
            </a:pPr>
            <a:endParaRPr lang="en-GB" sz="1800" b="1" dirty="0"/>
          </a:p>
          <a:p>
            <a:pPr eaLnBrk="1" hangingPunct="1">
              <a:lnSpc>
                <a:spcPct val="80000"/>
              </a:lnSpc>
            </a:pPr>
            <a:r>
              <a:rPr lang="en-GB" sz="1800" b="1" dirty="0"/>
              <a:t>Object permanence</a:t>
            </a:r>
          </a:p>
          <a:p>
            <a:pPr lvl="1" eaLnBrk="1" hangingPunct="1">
              <a:lnSpc>
                <a:spcPct val="80000"/>
              </a:lnSpc>
            </a:pPr>
            <a:r>
              <a:rPr lang="en-GB" sz="1800" b="1" dirty="0"/>
              <a:t>At about 8 months, babies realise an object continues  to exist when they can no longer see it</a:t>
            </a:r>
          </a:p>
          <a:p>
            <a:pPr lvl="1" eaLnBrk="1" hangingPunct="1">
              <a:lnSpc>
                <a:spcPct val="80000"/>
              </a:lnSpc>
            </a:pPr>
            <a:endParaRPr lang="en-GB" sz="1800" b="1" dirty="0"/>
          </a:p>
          <a:p>
            <a:pPr eaLnBrk="1" hangingPunct="1">
              <a:lnSpc>
                <a:spcPct val="80000"/>
              </a:lnSpc>
            </a:pPr>
            <a:r>
              <a:rPr lang="en-GB" sz="1800" b="1" dirty="0"/>
              <a:t>*Conservation</a:t>
            </a:r>
          </a:p>
          <a:p>
            <a:pPr lvl="1" eaLnBrk="1" hangingPunct="1">
              <a:lnSpc>
                <a:spcPct val="80000"/>
              </a:lnSpc>
            </a:pPr>
            <a:r>
              <a:rPr lang="en-GB" sz="1800" b="1" dirty="0"/>
              <a:t>Changes to shape or form – children under 6yrs found this difficult. Children who are five will not understand that both rows</a:t>
            </a:r>
            <a:r>
              <a:rPr lang="en-GB" sz="1800" b="1" baseline="0" dirty="0"/>
              <a:t> of beads above have the same no of sweets. Different shape glasses with same amount of liquid in. this is only mastered between (6-8 years). Links to a term Centration- children can only focus on one characteristic </a:t>
            </a:r>
            <a:r>
              <a:rPr lang="en-GB" sz="1800" b="1" baseline="0" dirty="0" err="1"/>
              <a:t>e.g</a:t>
            </a:r>
            <a:r>
              <a:rPr lang="en-GB" sz="1800" b="1" baseline="0" dirty="0"/>
              <a:t> liquid in the glass children may only focus on the height. </a:t>
            </a:r>
            <a:endParaRPr lang="en-GB" sz="1800" b="1" dirty="0"/>
          </a:p>
          <a:p>
            <a:pPr lvl="1" eaLnBrk="1" hangingPunct="1">
              <a:lnSpc>
                <a:spcPct val="80000"/>
              </a:lnSpc>
              <a:buFont typeface="Wingdings" pitchFamily="2" charset="2"/>
              <a:buNone/>
            </a:pPr>
            <a:endParaRPr lang="en-GB" sz="1800" b="1" dirty="0"/>
          </a:p>
          <a:p>
            <a:pPr eaLnBrk="1" hangingPunct="1">
              <a:lnSpc>
                <a:spcPct val="80000"/>
              </a:lnSpc>
            </a:pPr>
            <a:r>
              <a:rPr lang="en-GB" sz="1800" b="1" dirty="0"/>
              <a:t>*Egocentrism</a:t>
            </a:r>
          </a:p>
          <a:p>
            <a:pPr lvl="1" eaLnBrk="1" hangingPunct="1">
              <a:lnSpc>
                <a:spcPct val="80000"/>
              </a:lnSpc>
            </a:pPr>
            <a:r>
              <a:rPr lang="en-GB" sz="1800" b="1" dirty="0"/>
              <a:t>Piaget believed young children were ‘egocentric’, they could only see  things from their own viewpoint. Used the three mountains test where children</a:t>
            </a:r>
            <a:r>
              <a:rPr lang="en-GB" sz="1800" b="1" baseline="0" dirty="0"/>
              <a:t> were asked to describe the view point of a doll. Basically four chairs around table, child sat in one chair and experimenter placed the doll in a different place, child asked to describe viewpoint of the doll in each of the three places, then the child was shown three pictures and asked to point to the one which the doll could see. Pre operational stage children could not identify the dolls view point.</a:t>
            </a:r>
            <a:endParaRPr lang="en-US" sz="1800" b="1" dirty="0"/>
          </a:p>
          <a:p>
            <a:pPr eaLnBrk="1" hangingPunct="1">
              <a:lnSpc>
                <a:spcPct val="80000"/>
              </a:lnSpc>
            </a:pPr>
            <a:r>
              <a:rPr lang="en-GB" sz="1800" b="1" dirty="0"/>
              <a:t>Animism</a:t>
            </a:r>
          </a:p>
          <a:p>
            <a:pPr eaLnBrk="1" hangingPunct="1">
              <a:lnSpc>
                <a:spcPct val="80000"/>
              </a:lnSpc>
            </a:pPr>
            <a:r>
              <a:rPr lang="en-GB" sz="1800" b="1" dirty="0"/>
              <a:t>	Egocentrism</a:t>
            </a:r>
            <a:r>
              <a:rPr lang="en-GB" sz="1800" b="1" baseline="0" dirty="0"/>
              <a:t> that is said to be responsible for animism- belief that objects have human characteristics or qualities </a:t>
            </a:r>
            <a:r>
              <a:rPr lang="en-GB" sz="1800" b="1" baseline="0" dirty="0" err="1"/>
              <a:t>e.g</a:t>
            </a:r>
            <a:r>
              <a:rPr lang="en-GB" sz="1800" b="1" baseline="0" dirty="0"/>
              <a:t> sun with a face on</a:t>
            </a:r>
            <a:endParaRPr lang="en-GB" sz="1800" b="1" dirty="0"/>
          </a:p>
          <a:p>
            <a:pPr lvl="1" eaLnBrk="1" hangingPunct="1">
              <a:lnSpc>
                <a:spcPct val="80000"/>
              </a:lnSpc>
            </a:pPr>
            <a:r>
              <a:rPr lang="en-GB" sz="1800" b="1" dirty="0"/>
              <a:t>Or When young children put human characteristics in drawings of animals</a:t>
            </a:r>
          </a:p>
          <a:p>
            <a:pPr lvl="1" eaLnBrk="1" hangingPunct="1">
              <a:lnSpc>
                <a:spcPct val="80000"/>
              </a:lnSpc>
            </a:pPr>
            <a:r>
              <a:rPr lang="en-GB" sz="1800" b="1" dirty="0"/>
              <a:t>‘Blaming’ inanimate objects for things e.g. bumping into a table and saying “naughty table”</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18</a:t>
            </a:fld>
            <a:endParaRPr lang="en-GB"/>
          </a:p>
        </p:txBody>
      </p:sp>
    </p:spTree>
    <p:extLst>
      <p:ext uri="{BB962C8B-B14F-4D97-AF65-F5344CB8AC3E}">
        <p14:creationId xmlns:p14="http://schemas.microsoft.com/office/powerpoint/2010/main" val="1510571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050424D-D4BA-4575-A96B-610FEE482271}" type="slidenum">
              <a:rPr lang="en-GB"/>
              <a:pPr/>
              <a:t>19</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b="1" dirty="0"/>
              <a:t>Green leaves on trees</a:t>
            </a:r>
          </a:p>
          <a:p>
            <a:pPr eaLnBrk="1" hangingPunct="1"/>
            <a:endParaRPr lang="en-GB" sz="1800" b="1" dirty="0"/>
          </a:p>
          <a:p>
            <a:pPr eaLnBrk="1" hangingPunct="1"/>
            <a:r>
              <a:rPr lang="en-GB" sz="1800" b="1" dirty="0"/>
              <a:t>Sees a leaf on floor orange</a:t>
            </a:r>
          </a:p>
          <a:p>
            <a:pPr eaLnBrk="1" hangingPunct="1"/>
            <a:endParaRPr lang="en-GB" sz="1800" b="1" dirty="0"/>
          </a:p>
          <a:p>
            <a:pPr eaLnBrk="1" hangingPunct="1"/>
            <a:r>
              <a:rPr lang="en-GB" sz="1800" b="1" dirty="0"/>
              <a:t>So now adapts</a:t>
            </a:r>
            <a:r>
              <a:rPr lang="en-GB" sz="1800" b="1" baseline="0" dirty="0"/>
              <a:t> the schema to understand that leaves can be different colours.</a:t>
            </a:r>
          </a:p>
          <a:p>
            <a:pPr eaLnBrk="1" hangingPunct="1"/>
            <a:endParaRPr lang="en-GB" sz="1800" b="1"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050424D-D4BA-4575-A96B-610FEE482271}" type="slidenum">
              <a:rPr lang="en-GB"/>
              <a:pPr/>
              <a:t>20</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b="1" dirty="0"/>
              <a:t>Green leaves on trees</a:t>
            </a:r>
          </a:p>
          <a:p>
            <a:pPr eaLnBrk="1" hangingPunct="1"/>
            <a:endParaRPr lang="en-GB" sz="1800" b="1" dirty="0"/>
          </a:p>
          <a:p>
            <a:pPr eaLnBrk="1" hangingPunct="1"/>
            <a:r>
              <a:rPr lang="en-GB" sz="1800" b="1" dirty="0"/>
              <a:t>Sees a leaf on floor orange</a:t>
            </a:r>
          </a:p>
          <a:p>
            <a:pPr eaLnBrk="1" hangingPunct="1"/>
            <a:endParaRPr lang="en-GB" sz="1800" b="1" dirty="0"/>
          </a:p>
          <a:p>
            <a:pPr eaLnBrk="1" hangingPunct="1"/>
            <a:r>
              <a:rPr lang="en-GB" sz="1800" b="1" dirty="0"/>
              <a:t>So now adapts</a:t>
            </a:r>
            <a:r>
              <a:rPr lang="en-GB" sz="1800" b="1" baseline="0" dirty="0"/>
              <a:t> the schema to understand that leaves can be different colours.</a:t>
            </a:r>
          </a:p>
          <a:p>
            <a:pPr eaLnBrk="1" hangingPunct="1"/>
            <a:endParaRPr lang="en-GB" sz="1800" b="1" dirty="0"/>
          </a:p>
        </p:txBody>
      </p:sp>
    </p:spTree>
    <p:extLst>
      <p:ext uri="{BB962C8B-B14F-4D97-AF65-F5344CB8AC3E}">
        <p14:creationId xmlns:p14="http://schemas.microsoft.com/office/powerpoint/2010/main" val="3065456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21</a:t>
            </a:fld>
            <a:endParaRPr lang="en-GB"/>
          </a:p>
        </p:txBody>
      </p:sp>
    </p:spTree>
    <p:extLst>
      <p:ext uri="{BB962C8B-B14F-4D97-AF65-F5344CB8AC3E}">
        <p14:creationId xmlns:p14="http://schemas.microsoft.com/office/powerpoint/2010/main" val="177553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Influence</a:t>
            </a:r>
            <a:r>
              <a:rPr lang="en-GB" sz="1800" b="1" baseline="0" dirty="0"/>
              <a:t> on practice today</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22</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Built upon the work of Piaget, particularly with regard to </a:t>
            </a:r>
            <a:r>
              <a:rPr lang="en-US" sz="1200" i="1" dirty="0"/>
              <a:t>‘schemas’</a:t>
            </a:r>
          </a:p>
          <a:p>
            <a:r>
              <a:rPr lang="en-US" sz="1200" dirty="0"/>
              <a:t>‘Schemas as </a:t>
            </a:r>
            <a:r>
              <a:rPr lang="en-US" sz="1200" i="1" dirty="0"/>
              <a:t>cognitive constants’ (</a:t>
            </a:r>
            <a:r>
              <a:rPr lang="en-US" sz="1200" dirty="0"/>
              <a:t>Lindon,</a:t>
            </a:r>
            <a:r>
              <a:rPr lang="en-US" sz="1200" i="1" dirty="0"/>
              <a:t> </a:t>
            </a:r>
            <a:r>
              <a:rPr lang="en-US" sz="1200" dirty="0"/>
              <a:t>2012</a:t>
            </a:r>
            <a:r>
              <a:rPr lang="en-US" sz="1200" i="1" dirty="0"/>
              <a:t>)</a:t>
            </a:r>
            <a:endParaRPr lang="en-US" sz="1200" dirty="0"/>
          </a:p>
          <a:p>
            <a:r>
              <a:rPr lang="en-US" sz="1200" dirty="0"/>
              <a:t>‘A schema is a pattern of repeated actions. Clusters of schemas develop into later concepts.’ (</a:t>
            </a:r>
            <a:r>
              <a:rPr lang="en-US" sz="1200" dirty="0" err="1"/>
              <a:t>Athey</a:t>
            </a:r>
            <a:r>
              <a:rPr lang="en-US" sz="1200" dirty="0"/>
              <a:t>, 2007) </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23</a:t>
            </a:fld>
            <a:endParaRPr lang="en-GB"/>
          </a:p>
        </p:txBody>
      </p:sp>
    </p:spTree>
    <p:extLst>
      <p:ext uri="{BB962C8B-B14F-4D97-AF65-F5344CB8AC3E}">
        <p14:creationId xmlns:p14="http://schemas.microsoft.com/office/powerpoint/2010/main" val="4201385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apple-system"/>
              </a:rPr>
              <a:t>Piaget’s Theory of Emotional </a:t>
            </a:r>
            <a:r>
              <a:rPr lang="en-GB" b="1" i="0" dirty="0" err="1">
                <a:effectLst/>
                <a:latin typeface="-apple-system"/>
              </a:rPr>
              <a:t>Development,What</a:t>
            </a:r>
            <a:r>
              <a:rPr lang="en-GB" b="1" i="0" dirty="0">
                <a:effectLst/>
                <a:latin typeface="-apple-system"/>
              </a:rPr>
              <a:t> is the Emotional Development Theory?</a:t>
            </a:r>
          </a:p>
          <a:p>
            <a:pPr algn="l"/>
            <a:r>
              <a:rPr lang="en-GB" b="0" i="0" dirty="0">
                <a:solidFill>
                  <a:srgbClr val="2D3748"/>
                </a:solidFill>
                <a:effectLst/>
                <a:latin typeface="-apple-system"/>
              </a:rPr>
              <a:t>Piaget’s Theory of </a:t>
            </a:r>
            <a:r>
              <a:rPr lang="en-GB" b="0" i="0" dirty="0">
                <a:solidFill>
                  <a:srgbClr val="2D3748"/>
                </a:solidFill>
                <a:effectLst/>
                <a:latin typeface="-apple-system"/>
                <a:hlinkClick r:id="rId3"/>
              </a:rPr>
              <a:t>Emotional</a:t>
            </a:r>
            <a:r>
              <a:rPr lang="en-GB" b="0" i="0" dirty="0">
                <a:solidFill>
                  <a:srgbClr val="2D3748"/>
                </a:solidFill>
                <a:effectLst/>
                <a:latin typeface="-apple-system"/>
              </a:rPr>
              <a:t> Development or Piaget’s emotional development theory posits that children move through distinct stages of development, each </a:t>
            </a:r>
            <a:r>
              <a:rPr lang="en-GB" b="0" i="0" dirty="0">
                <a:solidFill>
                  <a:srgbClr val="2D3748"/>
                </a:solidFill>
                <a:effectLst/>
                <a:latin typeface="-apple-system"/>
                <a:hlinkClick r:id="rId4"/>
              </a:rPr>
              <a:t>characterized</a:t>
            </a:r>
            <a:r>
              <a:rPr lang="en-GB" b="0" i="0" dirty="0">
                <a:solidFill>
                  <a:srgbClr val="2D3748"/>
                </a:solidFill>
                <a:effectLst/>
                <a:latin typeface="-apple-system"/>
              </a:rPr>
              <a:t> by specific emotional and cognitive milestones. His theory emphasizes the importance of understanding the relationship between a child’s emotional and cognitive development. According to Piaget, emotional development is deeply intertwined with cognitive processes, suggesting that as children’s thinking evolves, so do their emotional responses and understanding.</a:t>
            </a:r>
          </a:p>
          <a:p>
            <a:pPr algn="l"/>
            <a:r>
              <a:rPr lang="en-GB" b="1" i="0" dirty="0">
                <a:effectLst/>
                <a:latin typeface="-apple-system"/>
              </a:rPr>
              <a:t>Key Components of Piaget’s Emotional Development Theory:</a:t>
            </a:r>
          </a:p>
          <a:p>
            <a:pPr algn="l">
              <a:buFont typeface="+mj-lt"/>
              <a:buAutoNum type="arabicPeriod"/>
            </a:pPr>
            <a:r>
              <a:rPr lang="en-GB" b="1" i="0" dirty="0">
                <a:solidFill>
                  <a:srgbClr val="2D3748"/>
                </a:solidFill>
                <a:effectLst/>
                <a:latin typeface="-apple-system"/>
              </a:rPr>
              <a:t>Assimilation and Accommodation</a:t>
            </a:r>
            <a:r>
              <a:rPr lang="en-GB" b="0" i="0" dirty="0">
                <a:solidFill>
                  <a:srgbClr val="2D3748"/>
                </a:solidFill>
                <a:effectLst/>
                <a:latin typeface="-apple-system"/>
              </a:rPr>
              <a:t>: These are processes through which children incorporate new experiences into existing frameworks (assimilation) and modify their frameworks to include new information (accommodation). These cognitive processes are also reflected in how children understand and regulate their emotions.</a:t>
            </a:r>
          </a:p>
          <a:p>
            <a:pPr algn="l">
              <a:buFont typeface="+mj-lt"/>
              <a:buAutoNum type="arabicPeriod"/>
            </a:pPr>
            <a:r>
              <a:rPr lang="en-GB" b="1" i="0" dirty="0">
                <a:solidFill>
                  <a:srgbClr val="2D3748"/>
                </a:solidFill>
                <a:effectLst/>
                <a:latin typeface="-apple-system"/>
              </a:rPr>
              <a:t>Stages of Development</a:t>
            </a:r>
            <a:r>
              <a:rPr lang="en-GB" b="0" i="0" dirty="0">
                <a:solidFill>
                  <a:srgbClr val="2D3748"/>
                </a:solidFill>
                <a:effectLst/>
                <a:latin typeface="-apple-system"/>
              </a:rPr>
              <a:t>: Piaget identified stages of cognitive development that correspond with changes in emotional understanding and expression. As children grow, their cognitive abilities enable more sophisticated emotional regulation and empathy.</a:t>
            </a:r>
          </a:p>
          <a:p>
            <a:pPr algn="l">
              <a:buFont typeface="+mj-lt"/>
              <a:buAutoNum type="arabicPeriod"/>
            </a:pPr>
            <a:r>
              <a:rPr lang="en-GB" b="1" i="0" dirty="0">
                <a:solidFill>
                  <a:srgbClr val="2D3748"/>
                </a:solidFill>
                <a:effectLst/>
                <a:latin typeface="-apple-system"/>
              </a:rPr>
              <a:t>Active Learning</a:t>
            </a:r>
            <a:r>
              <a:rPr lang="en-GB" b="0" i="0" dirty="0">
                <a:solidFill>
                  <a:srgbClr val="2D3748"/>
                </a:solidFill>
                <a:effectLst/>
                <a:latin typeface="-apple-system"/>
              </a:rPr>
              <a:t>: Piaget believed that children learn best through active engagement with their environment. This principle applies to emotional development as well, where hands-on experiences help children learn to navigate their emotional worlds.</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24</a:t>
            </a:fld>
            <a:endParaRPr lang="en-GB"/>
          </a:p>
        </p:txBody>
      </p:sp>
    </p:spTree>
    <p:extLst>
      <p:ext uri="{BB962C8B-B14F-4D97-AF65-F5344CB8AC3E}">
        <p14:creationId xmlns:p14="http://schemas.microsoft.com/office/powerpoint/2010/main" val="2695751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His</a:t>
            </a:r>
            <a:r>
              <a:rPr lang="en-GB" sz="1800" b="1" baseline="0" dirty="0"/>
              <a:t> ideas have important educational applications like </a:t>
            </a:r>
            <a:r>
              <a:rPr lang="en-GB" sz="1800" b="1" baseline="0" dirty="0" err="1"/>
              <a:t>piaget</a:t>
            </a:r>
            <a:r>
              <a:rPr lang="en-GB" sz="1800" b="1" baseline="0" dirty="0"/>
              <a:t> he suggests the importance of opportunities for active exploration but the explanation would be assisted in a </a:t>
            </a:r>
            <a:r>
              <a:rPr lang="en-GB" sz="1800" b="1" baseline="0" dirty="0" err="1"/>
              <a:t>Vygotskian</a:t>
            </a:r>
            <a:r>
              <a:rPr lang="en-GB" sz="1800" b="1" baseline="0" dirty="0"/>
              <a:t> classroom.</a:t>
            </a:r>
          </a:p>
          <a:p>
            <a:endParaRPr lang="en-GB" sz="1800" b="1" baseline="0" dirty="0"/>
          </a:p>
          <a:p>
            <a:r>
              <a:rPr lang="en-GB" sz="1800" b="1" baseline="0" dirty="0"/>
              <a:t>To be effective the assistive processes would have to be within the zone of proximal development of each child.</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25</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Cymdeithasol</a:t>
            </a:r>
            <a:r>
              <a:rPr lang="en-GB" dirty="0"/>
              <a:t> = </a:t>
            </a:r>
            <a:r>
              <a:rPr lang="en-GB" dirty="0" err="1"/>
              <a:t>pwysigrwydd</a:t>
            </a:r>
            <a:r>
              <a:rPr lang="en-GB" dirty="0"/>
              <a:t> </a:t>
            </a:r>
            <a:r>
              <a:rPr lang="en-GB" dirty="0" err="1"/>
              <a:t>datblygiad</a:t>
            </a:r>
            <a:r>
              <a:rPr lang="en-GB" dirty="0"/>
              <a:t> </a:t>
            </a:r>
            <a:r>
              <a:rPr lang="en-GB" dirty="0" err="1"/>
              <a:t>emosiynol</a:t>
            </a:r>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26</a:t>
            </a:fld>
            <a:endParaRPr lang="en-GB"/>
          </a:p>
        </p:txBody>
      </p:sp>
    </p:spTree>
    <p:extLst>
      <p:ext uri="{BB962C8B-B14F-4D97-AF65-F5344CB8AC3E}">
        <p14:creationId xmlns:p14="http://schemas.microsoft.com/office/powerpoint/2010/main" val="32953696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dirty="0"/>
              <a:t>The ZPD is about "can do with help", not as a permanent state but as a stage towards being able to do something on your own. The key to "stretching" the learner is to know what is in that person's ZPD—what comes next, for them.</a:t>
            </a:r>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27</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b="1" dirty="0"/>
              <a:t>Influenced</a:t>
            </a:r>
            <a:r>
              <a:rPr lang="en-GB" sz="2000" baseline="0" dirty="0"/>
              <a:t> by </a:t>
            </a:r>
            <a:r>
              <a:rPr lang="en-GB" sz="2000" baseline="0" dirty="0" err="1"/>
              <a:t>vygotsky</a:t>
            </a:r>
            <a:r>
              <a:rPr lang="en-GB" sz="200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err="1"/>
              <a:t>Cymdeithasol</a:t>
            </a:r>
            <a:r>
              <a:rPr lang="en-GB" sz="2000" dirty="0"/>
              <a:t> = </a:t>
            </a:r>
            <a:r>
              <a:rPr lang="en-GB" sz="2000" dirty="0" err="1"/>
              <a:t>pwysigrwydd</a:t>
            </a:r>
            <a:r>
              <a:rPr lang="en-GB" sz="2000" dirty="0"/>
              <a:t> </a:t>
            </a:r>
            <a:r>
              <a:rPr lang="en-GB" sz="2000" dirty="0" err="1"/>
              <a:t>datblygiad</a:t>
            </a:r>
            <a:r>
              <a:rPr lang="en-GB" sz="2000" dirty="0"/>
              <a:t> </a:t>
            </a:r>
            <a:r>
              <a:rPr lang="en-GB" sz="2000" dirty="0" err="1"/>
              <a:t>emosiynol</a:t>
            </a:r>
            <a:endParaRPr lang="en-GB" sz="2000" dirty="0"/>
          </a:p>
          <a:p>
            <a:endParaRPr lang="en-GB" sz="2000"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28</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C219A82-4F15-4C04-9D7B-1BE33381A848}" type="slidenum">
              <a:rPr lang="en-GB"/>
              <a:pPr/>
              <a:t>29</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Enactive knowledge stored</a:t>
            </a:r>
            <a:r>
              <a:rPr lang="en-GB" sz="1800" b="1" baseline="0" dirty="0"/>
              <a:t> as motor responses </a:t>
            </a:r>
          </a:p>
          <a:p>
            <a:endParaRPr lang="en-GB" sz="1800" b="1" baseline="0" dirty="0"/>
          </a:p>
          <a:p>
            <a:r>
              <a:rPr lang="en-GB" sz="1800" b="1" baseline="0" dirty="0"/>
              <a:t>Iconic- Knowledge stores as pictorial images </a:t>
            </a:r>
          </a:p>
          <a:p>
            <a:endParaRPr lang="en-GB" sz="1800" b="1" baseline="0" dirty="0"/>
          </a:p>
          <a:p>
            <a:r>
              <a:rPr lang="en-GB" sz="1800" b="1" baseline="0" dirty="0"/>
              <a:t>Symbolic- knowledge stored as symbols e.g. language </a:t>
            </a:r>
          </a:p>
          <a:p>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30</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32</a:t>
            </a:fld>
            <a:endParaRPr lang="en-GB"/>
          </a:p>
        </p:txBody>
      </p:sp>
    </p:spTree>
    <p:extLst>
      <p:ext uri="{BB962C8B-B14F-4D97-AF65-F5344CB8AC3E}">
        <p14:creationId xmlns:p14="http://schemas.microsoft.com/office/powerpoint/2010/main" val="25199614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706C8F4-5BE4-44C1-87DC-B8346A4F421D}" type="slidenum">
              <a:rPr lang="en-GB" smtClean="0"/>
              <a:pPr/>
              <a:t>33</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35</a:t>
            </a:fld>
            <a:endParaRPr lang="en-GB"/>
          </a:p>
        </p:txBody>
      </p:sp>
    </p:spTree>
    <p:extLst>
      <p:ext uri="{BB962C8B-B14F-4D97-AF65-F5344CB8AC3E}">
        <p14:creationId xmlns:p14="http://schemas.microsoft.com/office/powerpoint/2010/main" val="2320215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6FD5D76-41B2-456C-BCA7-7A002B2B8CC9}" type="datetimeFigureOut">
              <a:rPr lang="en-GB" smtClean="0"/>
              <a:pPr/>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7661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4059772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731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415947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875414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865876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048711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12582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394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333421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7264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73163"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1731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55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7"/>
          <p:cNvSpPr>
            <a:spLocks noGrp="1" noChangeArrowheads="1"/>
          </p:cNvSpPr>
          <p:nvPr>
            <p:ph type="dt" sz="half" idx="10"/>
          </p:nvPr>
        </p:nvSpPr>
        <p:spPr>
          <a:ln/>
        </p:spPr>
        <p:txBody>
          <a:bodyPr/>
          <a:lstStyle>
            <a:lvl1pPr>
              <a:defRPr/>
            </a:lvl1pPr>
          </a:lstStyle>
          <a:p>
            <a:pPr>
              <a:defRPr/>
            </a:pPr>
            <a:endParaRPr lang="en-GB"/>
          </a:p>
        </p:txBody>
      </p:sp>
      <p:sp>
        <p:nvSpPr>
          <p:cNvPr id="6" name="Rectangle 28"/>
          <p:cNvSpPr>
            <a:spLocks noGrp="1" noChangeArrowheads="1"/>
          </p:cNvSpPr>
          <p:nvPr>
            <p:ph type="ftr" sz="quarter" idx="11"/>
          </p:nvPr>
        </p:nvSpPr>
        <p:spPr>
          <a:ln/>
        </p:spPr>
        <p:txBody>
          <a:bodyPr/>
          <a:lstStyle>
            <a:lvl1pPr>
              <a:defRPr/>
            </a:lvl1pPr>
          </a:lstStyle>
          <a:p>
            <a:pPr>
              <a:defRPr/>
            </a:pPr>
            <a:endParaRPr lang="en-GB"/>
          </a:p>
        </p:txBody>
      </p:sp>
      <p:sp>
        <p:nvSpPr>
          <p:cNvPr id="7" name="Rectangle 29"/>
          <p:cNvSpPr>
            <a:spLocks noGrp="1" noChangeArrowheads="1"/>
          </p:cNvSpPr>
          <p:nvPr>
            <p:ph type="sldNum" sz="quarter" idx="12"/>
          </p:nvPr>
        </p:nvSpPr>
        <p:spPr>
          <a:ln/>
        </p:spPr>
        <p:txBody>
          <a:bodyPr/>
          <a:lstStyle>
            <a:lvl1pPr>
              <a:defRPr/>
            </a:lvl1pPr>
          </a:lstStyle>
          <a:p>
            <a:pPr>
              <a:defRPr/>
            </a:pPr>
            <a:fld id="{384E445E-FFE1-4386-999E-7684C1233F09}" type="slidenum">
              <a:rPr lang="en-GB"/>
              <a:pPr>
                <a:defRPr/>
              </a:pPr>
              <a:t>‹#›</a:t>
            </a:fld>
            <a:endParaRPr lang="en-GB"/>
          </a:p>
        </p:txBody>
      </p:sp>
    </p:spTree>
    <p:extLst>
      <p:ext uri="{BB962C8B-B14F-4D97-AF65-F5344CB8AC3E}">
        <p14:creationId xmlns:p14="http://schemas.microsoft.com/office/powerpoint/2010/main" val="3997850718"/>
      </p:ext>
    </p:extLst>
  </p:cSld>
  <p:clrMapOvr>
    <a:masterClrMapping/>
  </p:clrMapOvr>
  <p:transition>
    <p:comb/>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8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6FD5D76-41B2-456C-BCA7-7A002B2B8CC9}" type="datetimeFigureOut">
              <a:rPr lang="en-GB" smtClean="0"/>
              <a:pPr/>
              <a:t>06/01/2025</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FBD20B5-EB30-4CBF-BE7F-862B65502A07}"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570819"/>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 id="2147483933"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aim-png/download/49922"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beaminghealth.com/article/does-my-autistic-child-love-me-4-attachment-styles-you-need-to-know"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beaminghealth.com/article/does-my-autistic-child-love-me-4-attachment-styles-you-need-to-know"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g0LFewt4Zk4"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www.nurse24.it/infermiere/dalla-redazione/dono-vita-bowlby.html" TargetMode="Externa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QTsewNrHUHU"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www.psypedia.it/la-tecnica-della-strange-situation-per-la-valutazione-della-qualita-dellattaccamento/" TargetMode="External"/><Relationship Id="rId5" Type="http://schemas.openxmlformats.org/officeDocument/2006/relationships/image" Target="../media/image5.jpeg"/><Relationship Id="rId4" Type="http://schemas.openxmlformats.org/officeDocument/2006/relationships/hyperlink" Target="http://video.google.com/videoplay?docid=-3634664472704568591"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152451&amp;picture=green-time-flies"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ngall.com/tl/checklist-png"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flickr.com/photos/mirjoran/455878802/"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image" Target="../media/image12.svg"/><Relationship Id="rId5" Type="http://schemas.openxmlformats.org/officeDocument/2006/relationships/diagramQuickStyle" Target="../diagrams/quickStyle2.xml"/><Relationship Id="rId10" Type="http://schemas.openxmlformats.org/officeDocument/2006/relationships/image" Target="../media/image11.png"/><Relationship Id="rId4" Type="http://schemas.openxmlformats.org/officeDocument/2006/relationships/diagramLayout" Target="../diagrams/layout2.xml"/><Relationship Id="rId9" Type="http://schemas.openxmlformats.org/officeDocument/2006/relationships/image" Target="../media/image10.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10.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video" Target="https://www.youtube.com/embed/IhcgYgx7aAA?feature=oembed" TargetMode="Externa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flickr.com/photos/mirjoran/455878802/"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slideserve.com/lev/cognitive-development"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slideserve.com/lev/cognitive-developmen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www.roehampton.ac.uk/alumni/alumna-exhibition/chris-athey/"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www.vecteezy.com/free-png/reading-a-book" TargetMode="External"/><Relationship Id="rId5" Type="http://schemas.openxmlformats.org/officeDocument/2006/relationships/diagramQuickStyle" Target="../diagrams/quickStyle4.xml"/><Relationship Id="rId10" Type="http://schemas.openxmlformats.org/officeDocument/2006/relationships/image" Target="../media/image20.png"/><Relationship Id="rId4" Type="http://schemas.openxmlformats.org/officeDocument/2006/relationships/diagramLayout" Target="../diagrams/layout4.xml"/><Relationship Id="rId9" Type="http://schemas.openxmlformats.org/officeDocument/2006/relationships/hyperlink" Target="https://www.vecteezy.com/vector-art/21612749-cute-little-children-reading-a-book"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biografiacortade.com/lev-vygotski/"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8I2hrSRbmHE?feature=oembed" TargetMode="Externa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practicalpie.com/jerome-bruner/"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practicalpie.com/jerome-bruner/"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iki.teluq.ca/wikitedia/index.php/Curriculum_spiral%C3%A9"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file:///C:\Users\helen.a.griffiths\Downloads\Let_Them_Play_A_Systematic_Review_Investigating_th.pdf"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libdoc.who.int/php/WHO_PHP_14_(part6).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1" name="Rectangle 2070">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73" name="Straight Connector 2072">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074" name="Rectangle 2073">
            <a:extLst>
              <a:ext uri="{FF2B5EF4-FFF2-40B4-BE49-F238E27FC236}">
                <a16:creationId xmlns:a16="http://schemas.microsoft.com/office/drawing/2014/main" id="{4C0648FB-4388-443C-8D4E-4A9FF0336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4294967295"/>
          </p:nvPr>
        </p:nvSpPr>
        <p:spPr>
          <a:xfrm>
            <a:off x="1691681" y="4960137"/>
            <a:ext cx="7166570" cy="1463040"/>
          </a:xfrm>
        </p:spPr>
        <p:txBody>
          <a:bodyPr vert="horz" lIns="91440" tIns="45720" rIns="91440" bIns="45720" rtlCol="0" anchor="ctr">
            <a:normAutofit/>
          </a:bodyPr>
          <a:lstStyle/>
          <a:p>
            <a:pPr marL="0" indent="0">
              <a:lnSpc>
                <a:spcPct val="100000"/>
              </a:lnSpc>
              <a:spcBef>
                <a:spcPts val="0"/>
              </a:spcBef>
              <a:buNone/>
            </a:pPr>
            <a:r>
              <a:rPr lang="en-US" sz="2400" dirty="0">
                <a:solidFill>
                  <a:schemeClr val="tx1">
                    <a:lumMod val="95000"/>
                    <a:lumOff val="5000"/>
                  </a:schemeClr>
                </a:solidFill>
              </a:rPr>
              <a:t>ECES4009C </a:t>
            </a:r>
            <a:r>
              <a:rPr lang="en-US" sz="2400" dirty="0" err="1">
                <a:solidFill>
                  <a:schemeClr val="tx1">
                    <a:lumMod val="95000"/>
                    <a:lumOff val="5000"/>
                  </a:schemeClr>
                </a:solidFill>
              </a:rPr>
              <a:t>Darlith</a:t>
            </a:r>
            <a:r>
              <a:rPr lang="en-US" sz="2400" dirty="0">
                <a:solidFill>
                  <a:schemeClr val="tx1">
                    <a:lumMod val="95000"/>
                    <a:lumOff val="5000"/>
                  </a:schemeClr>
                </a:solidFill>
              </a:rPr>
              <a:t>/Lecture 6</a:t>
            </a:r>
          </a:p>
        </p:txBody>
      </p:sp>
      <p:sp>
        <p:nvSpPr>
          <p:cNvPr id="2075" name="Rectangle 2074">
            <a:extLst>
              <a:ext uri="{FF2B5EF4-FFF2-40B4-BE49-F238E27FC236}">
                <a16:creationId xmlns:a16="http://schemas.microsoft.com/office/drawing/2014/main" id="{4A8D762E-DA8D-419A-BA44-68B93D3D9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0" name="Title 1"/>
          <p:cNvSpPr>
            <a:spLocks noGrp="1"/>
          </p:cNvSpPr>
          <p:nvPr>
            <p:ph type="ctrTitle" idx="4294967295"/>
          </p:nvPr>
        </p:nvSpPr>
        <p:spPr>
          <a:xfrm>
            <a:off x="965199" y="977048"/>
            <a:ext cx="7893052" cy="2960980"/>
          </a:xfrm>
        </p:spPr>
        <p:txBody>
          <a:bodyPr vert="horz" lIns="91440" tIns="45720" rIns="91440" bIns="45720" rtlCol="0" anchor="b">
            <a:normAutofit fontScale="90000"/>
          </a:bodyPr>
          <a:lstStyle/>
          <a:p>
            <a:r>
              <a:rPr lang="en-US" sz="5200" spc="200" dirty="0" err="1">
                <a:solidFill>
                  <a:srgbClr val="FFFFFF"/>
                </a:solidFill>
              </a:rPr>
              <a:t>Ymlyniad</a:t>
            </a:r>
            <a:r>
              <a:rPr lang="en-US" sz="5200" spc="200" dirty="0">
                <a:solidFill>
                  <a:srgbClr val="FFFFFF"/>
                </a:solidFill>
              </a:rPr>
              <a:t> a</a:t>
            </a:r>
            <a:br>
              <a:rPr lang="en-US" sz="5200" spc="200" dirty="0">
                <a:solidFill>
                  <a:srgbClr val="FFFFFF"/>
                </a:solidFill>
              </a:rPr>
            </a:br>
            <a:r>
              <a:rPr lang="en-US" sz="5200" spc="200" dirty="0" err="1">
                <a:solidFill>
                  <a:srgbClr val="FFFFFF"/>
                </a:solidFill>
              </a:rPr>
              <a:t>Datblygiad</a:t>
            </a:r>
            <a:r>
              <a:rPr lang="en-US" sz="5200" spc="200" dirty="0">
                <a:solidFill>
                  <a:srgbClr val="FFFFFF"/>
                </a:solidFill>
              </a:rPr>
              <a:t> </a:t>
            </a:r>
            <a:r>
              <a:rPr lang="en-US" sz="5200" spc="200" dirty="0" err="1">
                <a:solidFill>
                  <a:srgbClr val="FFFFFF"/>
                </a:solidFill>
              </a:rPr>
              <a:t>Gwybyddol</a:t>
            </a:r>
            <a:br>
              <a:rPr lang="en-US" sz="5200" spc="200" dirty="0">
                <a:solidFill>
                  <a:srgbClr val="FFFFFF"/>
                </a:solidFill>
              </a:rPr>
            </a:br>
            <a:br>
              <a:rPr lang="en-US" sz="5200" spc="200" dirty="0">
                <a:solidFill>
                  <a:srgbClr val="FFFFFF"/>
                </a:solidFill>
              </a:rPr>
            </a:br>
            <a:r>
              <a:rPr lang="en-US" sz="5200" spc="200" dirty="0">
                <a:solidFill>
                  <a:srgbClr val="FFFFFF"/>
                </a:solidFill>
              </a:rPr>
              <a:t>Attachment and</a:t>
            </a:r>
            <a:br>
              <a:rPr lang="en-US" sz="5200" spc="200" dirty="0">
                <a:solidFill>
                  <a:srgbClr val="FFFFFF"/>
                </a:solidFill>
              </a:rPr>
            </a:br>
            <a:r>
              <a:rPr lang="en-US" sz="5200" spc="200" dirty="0">
                <a:solidFill>
                  <a:srgbClr val="FFFFFF"/>
                </a:solidFill>
              </a:rPr>
              <a:t>Cognitive Development</a:t>
            </a:r>
          </a:p>
        </p:txBody>
      </p:sp>
      <p:cxnSp>
        <p:nvCxnSpPr>
          <p:cNvPr id="2076" name="Straight Connector 2075">
            <a:extLst>
              <a:ext uri="{FF2B5EF4-FFF2-40B4-BE49-F238E27FC236}">
                <a16:creationId xmlns:a16="http://schemas.microsoft.com/office/drawing/2014/main" id="{47F95953-8E19-4C01-997F-0E959B52B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64149" y="5234457"/>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050"/>
                                        </p:tgtEl>
                                        <p:attrNameLst>
                                          <p:attrName>style.visibility</p:attrName>
                                        </p:attrNameLst>
                                      </p:cBhvr>
                                      <p:to>
                                        <p:strVal val="visible"/>
                                      </p:to>
                                    </p:set>
                                    <p:animEffect transition="in" filter="fade">
                                      <p:cBhvr>
                                        <p:cTn id="10" dur="7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1DB2C47-2F33-D92A-FB3F-F9DFB2704163}"/>
              </a:ext>
            </a:extLst>
          </p:cNvPr>
          <p:cNvSpPr>
            <a:spLocks noGrp="1"/>
          </p:cNvSpPr>
          <p:nvPr>
            <p:ph type="title"/>
          </p:nvPr>
        </p:nvSpPr>
        <p:spPr>
          <a:xfrm>
            <a:off x="628650" y="1412488"/>
            <a:ext cx="2174391" cy="4363844"/>
          </a:xfrm>
        </p:spPr>
        <p:txBody>
          <a:bodyPr anchor="t">
            <a:normAutofit/>
          </a:bodyPr>
          <a:lstStyle/>
          <a:p>
            <a:r>
              <a:rPr lang="cy-GB" sz="3500" dirty="0">
                <a:solidFill>
                  <a:schemeClr val="tx1"/>
                </a:solidFill>
              </a:rPr>
              <a:t>Amcanion y Sesiwn</a:t>
            </a:r>
            <a:br>
              <a:rPr lang="cy-GB" sz="3500" dirty="0">
                <a:solidFill>
                  <a:schemeClr val="tx1"/>
                </a:solidFill>
              </a:rPr>
            </a:br>
            <a:br>
              <a:rPr lang="cy-GB" sz="3500" dirty="0">
                <a:solidFill>
                  <a:schemeClr val="tx1"/>
                </a:solidFill>
              </a:rPr>
            </a:br>
            <a:r>
              <a:rPr lang="en-GB" sz="3500" dirty="0">
                <a:solidFill>
                  <a:schemeClr val="tx1"/>
                </a:solidFill>
              </a:rPr>
              <a:t>Session </a:t>
            </a:r>
            <a:br>
              <a:rPr lang="en-GB" sz="3500" dirty="0">
                <a:solidFill>
                  <a:schemeClr val="tx1"/>
                </a:solidFill>
              </a:rPr>
            </a:br>
            <a:r>
              <a:rPr lang="en-GB" sz="3500" dirty="0">
                <a:solidFill>
                  <a:schemeClr val="tx1"/>
                </a:solidFill>
              </a:rPr>
              <a:t>Objectives</a:t>
            </a:r>
          </a:p>
        </p:txBody>
      </p:sp>
      <p:sp>
        <p:nvSpPr>
          <p:cNvPr id="8" name="Content Placeholder 7">
            <a:extLst>
              <a:ext uri="{FF2B5EF4-FFF2-40B4-BE49-F238E27FC236}">
                <a16:creationId xmlns:a16="http://schemas.microsoft.com/office/drawing/2014/main" id="{F3C03BC5-141A-A389-8363-82610EFF232A}"/>
              </a:ext>
            </a:extLst>
          </p:cNvPr>
          <p:cNvSpPr>
            <a:spLocks noGrp="1"/>
          </p:cNvSpPr>
          <p:nvPr>
            <p:ph sz="half" idx="1"/>
          </p:nvPr>
        </p:nvSpPr>
        <p:spPr>
          <a:xfrm>
            <a:off x="3285641" y="1412489"/>
            <a:ext cx="2570462" cy="4363844"/>
          </a:xfrm>
        </p:spPr>
        <p:txBody>
          <a:bodyPr>
            <a:normAutofit/>
          </a:bodyPr>
          <a:lstStyle/>
          <a:p>
            <a:r>
              <a:rPr lang="cy-GB" sz="2400" dirty="0"/>
              <a:t>Archwilio ymlyniad a damcaniaethau ymlyniad</a:t>
            </a:r>
          </a:p>
          <a:p>
            <a:endParaRPr lang="cy-GB" sz="1700" dirty="0"/>
          </a:p>
          <a:p>
            <a:r>
              <a:rPr lang="cy-GB" sz="2400" dirty="0"/>
              <a:t>Archwilio’n fyr ddamcaniaethau datblygu gwybyddol</a:t>
            </a:r>
            <a:endParaRPr lang="en-GB" sz="1700" dirty="0"/>
          </a:p>
        </p:txBody>
      </p:sp>
      <p:sp>
        <p:nvSpPr>
          <p:cNvPr id="9" name="Content Placeholder 8">
            <a:extLst>
              <a:ext uri="{FF2B5EF4-FFF2-40B4-BE49-F238E27FC236}">
                <a16:creationId xmlns:a16="http://schemas.microsoft.com/office/drawing/2014/main" id="{BBBF7066-2AC9-5BFF-FEDD-49BDA168FC23}"/>
              </a:ext>
            </a:extLst>
          </p:cNvPr>
          <p:cNvSpPr>
            <a:spLocks noGrp="1"/>
          </p:cNvSpPr>
          <p:nvPr>
            <p:ph sz="half" idx="2"/>
          </p:nvPr>
        </p:nvSpPr>
        <p:spPr>
          <a:xfrm>
            <a:off x="6338703" y="1412489"/>
            <a:ext cx="2398275" cy="4363844"/>
          </a:xfrm>
        </p:spPr>
        <p:txBody>
          <a:bodyPr>
            <a:normAutofit/>
          </a:bodyPr>
          <a:lstStyle/>
          <a:p>
            <a:r>
              <a:rPr lang="en-GB" sz="2400" dirty="0"/>
              <a:t>To explore attachment and attachment theories</a:t>
            </a:r>
          </a:p>
          <a:p>
            <a:r>
              <a:rPr lang="en-GB" sz="2400" dirty="0"/>
              <a:t>To briefly explore cognitive development theories</a:t>
            </a:r>
          </a:p>
        </p:txBody>
      </p:sp>
      <p:pic>
        <p:nvPicPr>
          <p:cNvPr id="3" name="Picture 2" descr="A black circle with a arrow in the center&#10;&#10;Description automatically generated">
            <a:extLst>
              <a:ext uri="{FF2B5EF4-FFF2-40B4-BE49-F238E27FC236}">
                <a16:creationId xmlns:a16="http://schemas.microsoft.com/office/drawing/2014/main" id="{EB36AD56-102C-7B8E-5777-3472A9D0ADE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8650" y="4149080"/>
            <a:ext cx="1745966" cy="1827174"/>
          </a:xfrm>
          <a:prstGeom prst="rect">
            <a:avLst/>
          </a:prstGeom>
        </p:spPr>
      </p:pic>
    </p:spTree>
    <p:extLst>
      <p:ext uri="{BB962C8B-B14F-4D97-AF65-F5344CB8AC3E}">
        <p14:creationId xmlns:p14="http://schemas.microsoft.com/office/powerpoint/2010/main" val="124040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200" dirty="0">
                <a:solidFill>
                  <a:schemeClr val="tx1"/>
                </a:solidFill>
              </a:rPr>
              <a:t>Ymlyniad</a:t>
            </a:r>
            <a:r>
              <a:rPr lang="en-GB" sz="3200" dirty="0">
                <a:solidFill>
                  <a:schemeClr val="tx1"/>
                </a:solidFill>
              </a:rPr>
              <a:t>   </a:t>
            </a:r>
            <a:br>
              <a:rPr lang="en-GB" sz="3200" dirty="0">
                <a:solidFill>
                  <a:schemeClr val="tx1"/>
                </a:solidFill>
              </a:rPr>
            </a:br>
            <a:br>
              <a:rPr lang="en-GB" sz="3200" dirty="0">
                <a:solidFill>
                  <a:schemeClr val="tx1"/>
                </a:solidFill>
              </a:rPr>
            </a:br>
            <a:r>
              <a:rPr lang="en-GB" sz="3200" dirty="0">
                <a:solidFill>
                  <a:schemeClr val="tx1"/>
                </a:solidFill>
              </a:rPr>
              <a:t>Attachment</a:t>
            </a:r>
          </a:p>
        </p:txBody>
      </p:sp>
      <p:sp>
        <p:nvSpPr>
          <p:cNvPr id="2" name="Content Placeholder 1"/>
          <p:cNvSpPr>
            <a:spLocks noGrp="1"/>
          </p:cNvSpPr>
          <p:nvPr>
            <p:ph sz="half" idx="1"/>
          </p:nvPr>
        </p:nvSpPr>
        <p:spPr>
          <a:xfrm>
            <a:off x="2915816" y="1257905"/>
            <a:ext cx="2570462" cy="5155645"/>
          </a:xfrm>
        </p:spPr>
        <p:txBody>
          <a:bodyPr>
            <a:normAutofit/>
          </a:bodyPr>
          <a:lstStyle/>
          <a:p>
            <a:pPr>
              <a:buFont typeface="Arial" panose="020B0604020202020204" pitchFamily="34" charset="0"/>
              <a:buChar char="•"/>
              <a:defRPr/>
            </a:pPr>
            <a:r>
              <a:rPr lang="cy-GB" sz="2000" dirty="0"/>
              <a:t>Diffinnir ymlyniad yn berthynas weithredol, ddwys, emosiynol rhwng 2 berson sy’n </a:t>
            </a:r>
            <a:r>
              <a:rPr lang="cy-GB" dirty="0"/>
              <a:t>parhau</a:t>
            </a:r>
            <a:r>
              <a:rPr lang="cy-GB" sz="2000" dirty="0"/>
              <a:t> dros amser
Cwlwm emosiynol parhaus i berson arbennig, a nodweddir gan duedd i geisio a chynnal agosrwydd, yn enwedig yn ystod cyfnodau o straen. </a:t>
            </a:r>
          </a:p>
          <a:p>
            <a:endParaRPr lang="en-GB" sz="1700" dirty="0"/>
          </a:p>
        </p:txBody>
      </p:sp>
      <p:sp>
        <p:nvSpPr>
          <p:cNvPr id="4" name="Content Placeholder 3">
            <a:extLst>
              <a:ext uri="{FF2B5EF4-FFF2-40B4-BE49-F238E27FC236}">
                <a16:creationId xmlns:a16="http://schemas.microsoft.com/office/drawing/2014/main" id="{220D108F-4BAC-4AB4-8056-29E64130E719}"/>
              </a:ext>
            </a:extLst>
          </p:cNvPr>
          <p:cNvSpPr>
            <a:spLocks noGrp="1"/>
          </p:cNvSpPr>
          <p:nvPr>
            <p:ph sz="half" idx="2"/>
          </p:nvPr>
        </p:nvSpPr>
        <p:spPr>
          <a:xfrm>
            <a:off x="5868144" y="1240464"/>
            <a:ext cx="2398275" cy="5832648"/>
          </a:xfrm>
        </p:spPr>
        <p:txBody>
          <a:bodyPr>
            <a:normAutofit/>
          </a:bodyPr>
          <a:lstStyle/>
          <a:p>
            <a:pPr>
              <a:buFont typeface="Arial" panose="020B0604020202020204" pitchFamily="34" charset="0"/>
              <a:buChar char="•"/>
              <a:defRPr/>
            </a:pPr>
            <a:r>
              <a:rPr lang="en-US" sz="2000" dirty="0"/>
              <a:t>Attachment is defined as an active, intense, emotional relationship between 2 people that endures over time</a:t>
            </a:r>
          </a:p>
          <a:p>
            <a:pPr>
              <a:buFont typeface="Arial" panose="020B0604020202020204" pitchFamily="34" charset="0"/>
              <a:buChar char="•"/>
              <a:defRPr/>
            </a:pPr>
            <a:r>
              <a:rPr lang="en-US" sz="2000" dirty="0"/>
              <a:t>An enduring emotional tie to a special person, characterized by a tendency to seek and maintain closeness, especially during times of stress. </a:t>
            </a:r>
          </a:p>
          <a:p>
            <a:pPr marL="0" indent="0">
              <a:buNone/>
              <a:defRPr/>
            </a:pPr>
            <a:r>
              <a:rPr lang="en-US" sz="2000" dirty="0"/>
              <a:t>   Boyd &amp; Bee 2014</a:t>
            </a:r>
          </a:p>
          <a:p>
            <a:endParaRPr lang="en-GB" sz="1700" dirty="0"/>
          </a:p>
        </p:txBody>
      </p:sp>
      <p:pic>
        <p:nvPicPr>
          <p:cNvPr id="8" name="Picture 7" descr="A group of people with different poses&#10;&#10;Description automatically generated">
            <a:extLst>
              <a:ext uri="{FF2B5EF4-FFF2-40B4-BE49-F238E27FC236}">
                <a16:creationId xmlns:a16="http://schemas.microsoft.com/office/drawing/2014/main" id="{131A8D6D-BD5D-1C17-0EE6-74C6A6AE928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9693" y="3836542"/>
            <a:ext cx="2509735" cy="250973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17D3-3B21-4FFD-B6B0-E0C8895569B0}"/>
              </a:ext>
            </a:extLst>
          </p:cNvPr>
          <p:cNvSpPr>
            <a:spLocks noGrp="1"/>
          </p:cNvSpPr>
          <p:nvPr>
            <p:ph type="title"/>
          </p:nvPr>
        </p:nvSpPr>
        <p:spPr>
          <a:xfrm>
            <a:off x="628650" y="1412488"/>
            <a:ext cx="2174391" cy="4363844"/>
          </a:xfrm>
        </p:spPr>
        <p:txBody>
          <a:bodyPr anchor="t">
            <a:normAutofit/>
          </a:bodyPr>
          <a:lstStyle/>
          <a:p>
            <a:r>
              <a:rPr lang="cy-GB" sz="2700" dirty="0">
                <a:solidFill>
                  <a:schemeClr val="tx1"/>
                </a:solidFill>
              </a:rPr>
              <a:t>Pwysigrwydd ymlyniad</a:t>
            </a:r>
            <a:br>
              <a:rPr lang="cy-GB" sz="2700" dirty="0">
                <a:solidFill>
                  <a:schemeClr val="tx1"/>
                </a:solidFill>
              </a:rPr>
            </a:br>
            <a:br>
              <a:rPr lang="en-GB" sz="2700" dirty="0">
                <a:solidFill>
                  <a:schemeClr val="tx1"/>
                </a:solidFill>
              </a:rPr>
            </a:br>
            <a:r>
              <a:rPr lang="en-GB" sz="2700" dirty="0">
                <a:solidFill>
                  <a:schemeClr val="tx1"/>
                </a:solidFill>
              </a:rPr>
              <a:t>Importance of attachment</a:t>
            </a:r>
          </a:p>
        </p:txBody>
      </p:sp>
      <p:sp>
        <p:nvSpPr>
          <p:cNvPr id="3" name="Content Placeholder 2">
            <a:extLst>
              <a:ext uri="{FF2B5EF4-FFF2-40B4-BE49-F238E27FC236}">
                <a16:creationId xmlns:a16="http://schemas.microsoft.com/office/drawing/2014/main" id="{B272F8A6-71CA-4634-970F-EFB8BF9A7DAA}"/>
              </a:ext>
            </a:extLst>
          </p:cNvPr>
          <p:cNvSpPr>
            <a:spLocks noGrp="1"/>
          </p:cNvSpPr>
          <p:nvPr>
            <p:ph sz="half" idx="1"/>
          </p:nvPr>
        </p:nvSpPr>
        <p:spPr>
          <a:xfrm>
            <a:off x="3285641" y="620688"/>
            <a:ext cx="2570462" cy="5155645"/>
          </a:xfrm>
        </p:spPr>
        <p:txBody>
          <a:bodyPr>
            <a:normAutofit lnSpcReduction="10000"/>
          </a:bodyPr>
          <a:lstStyle/>
          <a:p>
            <a:r>
              <a:rPr lang="cy-GB" sz="2000" dirty="0"/>
              <a:t>Daw'r baban diogel yn blentyn hyblyg a dyfeisgar 
Mae'r plentyn sy'n osgoi yn tueddu i gael ei or-reoli</a:t>
            </a:r>
          </a:p>
          <a:p>
            <a:r>
              <a:rPr lang="cy-GB" sz="2000" dirty="0"/>
              <a:t>Mae'r plentyn amwys yn tueddu i gael ei dan-reoli
</a:t>
            </a:r>
            <a:r>
              <a:rPr lang="cy-GB" sz="2000" dirty="0" err="1"/>
              <a:t>Bowlby</a:t>
            </a:r>
            <a:r>
              <a:rPr lang="cy-GB" sz="2000" dirty="0"/>
              <a:t> (1969) - mae’r model gweithio mewnol plentyndod yn dod yn fodel ar gyfer cymhwysedd emosiynol a gwybyddol cymdeithasol yr oedolyn</a:t>
            </a:r>
          </a:p>
          <a:p>
            <a:endParaRPr lang="en-GB" sz="1700" dirty="0"/>
          </a:p>
        </p:txBody>
      </p:sp>
      <p:sp>
        <p:nvSpPr>
          <p:cNvPr id="4" name="Content Placeholder 3">
            <a:extLst>
              <a:ext uri="{FF2B5EF4-FFF2-40B4-BE49-F238E27FC236}">
                <a16:creationId xmlns:a16="http://schemas.microsoft.com/office/drawing/2014/main" id="{9C831BF8-29CE-435D-9121-B70A055ED796}"/>
              </a:ext>
            </a:extLst>
          </p:cNvPr>
          <p:cNvSpPr>
            <a:spLocks noGrp="1"/>
          </p:cNvSpPr>
          <p:nvPr>
            <p:ph sz="half" idx="2"/>
          </p:nvPr>
        </p:nvSpPr>
        <p:spPr>
          <a:xfrm>
            <a:off x="6338703" y="620688"/>
            <a:ext cx="2398275" cy="5155645"/>
          </a:xfrm>
        </p:spPr>
        <p:txBody>
          <a:bodyPr>
            <a:noAutofit/>
          </a:bodyPr>
          <a:lstStyle/>
          <a:p>
            <a:r>
              <a:rPr lang="en-GB" sz="2000" dirty="0"/>
              <a:t>The secure infant becomes a flexible and resourceful child</a:t>
            </a:r>
          </a:p>
          <a:p>
            <a:r>
              <a:rPr lang="en-GB" sz="2000" dirty="0"/>
              <a:t>The avoidant child tends to be over-controlled</a:t>
            </a:r>
          </a:p>
          <a:p>
            <a:r>
              <a:rPr lang="en-GB" sz="2000" dirty="0"/>
              <a:t>The ambivalent child tends to be under-controlled</a:t>
            </a:r>
          </a:p>
          <a:p>
            <a:r>
              <a:rPr lang="en-GB" sz="2000" dirty="0"/>
              <a:t>Bowlby (1969)- the childhood internal working model becomes the model for the adult’s social emotional and cognitive competence</a:t>
            </a:r>
          </a:p>
          <a:p>
            <a:r>
              <a:rPr lang="en-GB" sz="2000" dirty="0"/>
              <a:t>(</a:t>
            </a:r>
            <a:r>
              <a:rPr lang="en-GB" sz="2000" dirty="0" err="1"/>
              <a:t>Claveirole</a:t>
            </a:r>
            <a:r>
              <a:rPr lang="en-GB" sz="2000" dirty="0"/>
              <a:t> &amp; </a:t>
            </a:r>
            <a:r>
              <a:rPr lang="en-GB" sz="2000" dirty="0" err="1"/>
              <a:t>Gaughan</a:t>
            </a:r>
            <a:r>
              <a:rPr lang="en-GB" sz="2000" dirty="0"/>
              <a:t>, 2011)</a:t>
            </a:r>
          </a:p>
        </p:txBody>
      </p:sp>
      <p:pic>
        <p:nvPicPr>
          <p:cNvPr id="5" name="Picture 4" descr="A group of people with different poses&#10;&#10;Description automatically generated">
            <a:extLst>
              <a:ext uri="{FF2B5EF4-FFF2-40B4-BE49-F238E27FC236}">
                <a16:creationId xmlns:a16="http://schemas.microsoft.com/office/drawing/2014/main" id="{8123C711-6393-3A73-9387-021D411FFE6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9693" y="3836542"/>
            <a:ext cx="2509735" cy="2509735"/>
          </a:xfrm>
          <a:prstGeom prst="rect">
            <a:avLst/>
          </a:prstGeom>
        </p:spPr>
      </p:pic>
    </p:spTree>
    <p:extLst>
      <p:ext uri="{BB962C8B-B14F-4D97-AF65-F5344CB8AC3E}">
        <p14:creationId xmlns:p14="http://schemas.microsoft.com/office/powerpoint/2010/main" val="2384068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412488"/>
            <a:ext cx="2174391" cy="4363844"/>
          </a:xfrm>
        </p:spPr>
        <p:txBody>
          <a:bodyPr anchor="t">
            <a:normAutofit/>
          </a:bodyPr>
          <a:lstStyle/>
          <a:p>
            <a:r>
              <a:rPr lang="cy-GB" sz="3500" dirty="0" err="1">
                <a:solidFill>
                  <a:schemeClr val="tx1"/>
                </a:solidFill>
              </a:rPr>
              <a:t>Bowlby</a:t>
            </a:r>
            <a:r>
              <a:rPr lang="en-GB" sz="3500" dirty="0">
                <a:solidFill>
                  <a:schemeClr val="tx1"/>
                </a:solidFill>
              </a:rPr>
              <a:t> (1958)</a:t>
            </a:r>
          </a:p>
        </p:txBody>
      </p:sp>
      <p:sp>
        <p:nvSpPr>
          <p:cNvPr id="2" name="Content Placeholder 1"/>
          <p:cNvSpPr>
            <a:spLocks noGrp="1"/>
          </p:cNvSpPr>
          <p:nvPr>
            <p:ph sz="half" idx="1"/>
          </p:nvPr>
        </p:nvSpPr>
        <p:spPr>
          <a:xfrm>
            <a:off x="2339752" y="692696"/>
            <a:ext cx="3228319" cy="5976663"/>
          </a:xfrm>
        </p:spPr>
        <p:txBody>
          <a:bodyPr>
            <a:normAutofit/>
          </a:bodyPr>
          <a:lstStyle/>
          <a:p>
            <a:pPr>
              <a:buFontTx/>
              <a:buChar char="o"/>
            </a:pPr>
            <a:r>
              <a:rPr lang="cy-GB" sz="1800" dirty="0"/>
              <a:t> </a:t>
            </a:r>
            <a:r>
              <a:rPr lang="cy-GB" sz="1800" b="1" dirty="0"/>
              <a:t>Pwysleisiodd bwysigrwydd ymlyniad</a:t>
            </a:r>
            <a:r>
              <a:rPr lang="cy-GB" sz="1800" dirty="0"/>
              <a:t>
 Ar y dechrau cydnabu'r pwysigrwydd rhwng y fam a'r plentyn</a:t>
            </a:r>
          </a:p>
          <a:p>
            <a:pPr>
              <a:buFontTx/>
              <a:buChar char="o"/>
            </a:pPr>
            <a:r>
              <a:rPr lang="cy-GB" sz="1800" dirty="0"/>
              <a:t> Yna diwygiodd ei ddamcaniaeth i ystyried gofalwyr cynradd eraill</a:t>
            </a:r>
          </a:p>
          <a:p>
            <a:pPr marL="0" indent="0">
              <a:buNone/>
            </a:pPr>
            <a:r>
              <a:rPr lang="cy-GB" sz="1800" b="1" dirty="0"/>
              <a:t>Camau ymateb i wahanu:</a:t>
            </a:r>
          </a:p>
          <a:p>
            <a:r>
              <a:rPr lang="cy-GB" sz="1800" dirty="0"/>
              <a:t>Protest</a:t>
            </a:r>
          </a:p>
          <a:p>
            <a:r>
              <a:rPr lang="cy-GB" sz="1800" dirty="0"/>
              <a:t>Anobaith </a:t>
            </a:r>
          </a:p>
          <a:p>
            <a:r>
              <a:rPr lang="cy-GB" sz="1800" dirty="0"/>
              <a:t>Dieithriad
Ond – </a:t>
            </a:r>
            <a:r>
              <a:rPr lang="cy-GB" sz="1800" dirty="0" err="1"/>
              <a:t>Monotropi</a:t>
            </a:r>
            <a:r>
              <a:rPr lang="cy-GB" sz="1800" dirty="0"/>
              <a:t> wedi ei feirniadu.</a:t>
            </a:r>
          </a:p>
          <a:p>
            <a:r>
              <a:rPr lang="cy-GB" sz="1800" dirty="0">
                <a:hlinkClick r:id="rId3">
                  <a:extLst>
                    <a:ext uri="{A12FA001-AC4F-418D-AE19-62706E023703}">
                      <ahyp:hlinkClr xmlns:ahyp="http://schemas.microsoft.com/office/drawing/2018/hyperlinkcolor" val="tx"/>
                    </a:ext>
                  </a:extLst>
                </a:hlinkClick>
              </a:rPr>
              <a:t>http://www.youtube.com/watch?v=g0LFewt4Zk4</a:t>
            </a:r>
            <a:endParaRPr lang="cy-GB" sz="1800" dirty="0"/>
          </a:p>
          <a:p>
            <a:pPr>
              <a:buFontTx/>
              <a:buChar char="o"/>
            </a:pPr>
            <a:endParaRPr lang="en-GB" sz="1400" dirty="0"/>
          </a:p>
        </p:txBody>
      </p:sp>
      <p:sp>
        <p:nvSpPr>
          <p:cNvPr id="4" name="Content Placeholder 3">
            <a:extLst>
              <a:ext uri="{FF2B5EF4-FFF2-40B4-BE49-F238E27FC236}">
                <a16:creationId xmlns:a16="http://schemas.microsoft.com/office/drawing/2014/main" id="{E2371158-DDF2-4243-8531-F1D12C3B58AE}"/>
              </a:ext>
            </a:extLst>
          </p:cNvPr>
          <p:cNvSpPr>
            <a:spLocks noGrp="1"/>
          </p:cNvSpPr>
          <p:nvPr>
            <p:ph sz="half" idx="2"/>
          </p:nvPr>
        </p:nvSpPr>
        <p:spPr>
          <a:xfrm>
            <a:off x="5796136" y="620688"/>
            <a:ext cx="3228319" cy="5976663"/>
          </a:xfrm>
        </p:spPr>
        <p:txBody>
          <a:bodyPr>
            <a:normAutofit/>
          </a:bodyPr>
          <a:lstStyle/>
          <a:p>
            <a:pPr>
              <a:buFontTx/>
              <a:buChar char="o"/>
            </a:pPr>
            <a:r>
              <a:rPr lang="en-GB" sz="1800" dirty="0"/>
              <a:t> </a:t>
            </a:r>
            <a:r>
              <a:rPr lang="en-GB" sz="1800" b="1" dirty="0"/>
              <a:t>Emphasised the importance of attachment</a:t>
            </a:r>
          </a:p>
          <a:p>
            <a:pPr>
              <a:buFontTx/>
              <a:buChar char="o"/>
            </a:pPr>
            <a:r>
              <a:rPr lang="en-GB" sz="1800" dirty="0"/>
              <a:t> At first recognised the importance between mother and child</a:t>
            </a:r>
          </a:p>
          <a:p>
            <a:pPr>
              <a:buFontTx/>
              <a:buChar char="o"/>
            </a:pPr>
            <a:r>
              <a:rPr lang="en-GB" sz="1800" dirty="0"/>
              <a:t> Then revised his theory to take other primary carers into consideration</a:t>
            </a:r>
          </a:p>
          <a:p>
            <a:pPr marL="0" indent="0">
              <a:buNone/>
            </a:pPr>
            <a:r>
              <a:rPr lang="en-GB" sz="1800" b="1" dirty="0"/>
              <a:t>Stages of response to separation:</a:t>
            </a:r>
          </a:p>
          <a:p>
            <a:r>
              <a:rPr lang="en-GB" sz="1800" dirty="0"/>
              <a:t>Protest</a:t>
            </a:r>
          </a:p>
          <a:p>
            <a:r>
              <a:rPr lang="en-GB" sz="1800" dirty="0"/>
              <a:t>Despair </a:t>
            </a:r>
          </a:p>
          <a:p>
            <a:r>
              <a:rPr lang="en-GB" sz="1800" dirty="0"/>
              <a:t>Detachment</a:t>
            </a:r>
          </a:p>
          <a:p>
            <a:r>
              <a:rPr lang="en-GB" sz="1800" dirty="0"/>
              <a:t>But - Monotropy criticised.</a:t>
            </a:r>
          </a:p>
          <a:p>
            <a:r>
              <a:rPr lang="en-GB" sz="1800" dirty="0">
                <a:hlinkClick r:id="rId3">
                  <a:extLst>
                    <a:ext uri="{A12FA001-AC4F-418D-AE19-62706E023703}">
                      <ahyp:hlinkClr xmlns:ahyp="http://schemas.microsoft.com/office/drawing/2018/hyperlinkcolor" val="tx"/>
                    </a:ext>
                  </a:extLst>
                </a:hlinkClick>
              </a:rPr>
              <a:t>http://www.youtube.com/watch?v=g0LFewt4Zk4</a:t>
            </a:r>
            <a:endParaRPr lang="en-GB" sz="1800" dirty="0"/>
          </a:p>
          <a:p>
            <a:endParaRPr lang="en-GB" sz="1400" dirty="0"/>
          </a:p>
        </p:txBody>
      </p:sp>
      <p:pic>
        <p:nvPicPr>
          <p:cNvPr id="8" name="Picture 7" descr="A person with a mustache&#10;&#10;Description automatically generated">
            <a:extLst>
              <a:ext uri="{FF2B5EF4-FFF2-40B4-BE49-F238E27FC236}">
                <a16:creationId xmlns:a16="http://schemas.microsoft.com/office/drawing/2014/main" id="{5D4CAAB6-9875-C590-40AD-EE30D357BD6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9545" y="2741594"/>
            <a:ext cx="2065412" cy="166187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BAD00DB-9EEE-4585-9E1A-BC7A79EE4446}"/>
              </a:ext>
            </a:extLst>
          </p:cNvPr>
          <p:cNvSpPr>
            <a:spLocks noGrp="1"/>
          </p:cNvSpPr>
          <p:nvPr>
            <p:ph type="title"/>
          </p:nvPr>
        </p:nvSpPr>
        <p:spPr>
          <a:xfrm>
            <a:off x="628650" y="1412488"/>
            <a:ext cx="2174391" cy="4363844"/>
          </a:xfrm>
        </p:spPr>
        <p:txBody>
          <a:bodyPr anchor="t">
            <a:normAutofit/>
          </a:bodyPr>
          <a:lstStyle/>
          <a:p>
            <a:r>
              <a:rPr lang="en-GB" sz="3500" dirty="0">
                <a:solidFill>
                  <a:schemeClr val="tx1"/>
                </a:solidFill>
              </a:rPr>
              <a:t>Mary Ainsworth</a:t>
            </a:r>
          </a:p>
        </p:txBody>
      </p:sp>
      <p:sp>
        <p:nvSpPr>
          <p:cNvPr id="2" name="Content Placeholder 1"/>
          <p:cNvSpPr>
            <a:spLocks noGrp="1"/>
          </p:cNvSpPr>
          <p:nvPr>
            <p:ph sz="half" idx="1"/>
          </p:nvPr>
        </p:nvSpPr>
        <p:spPr>
          <a:xfrm>
            <a:off x="2803041" y="620688"/>
            <a:ext cx="3053062" cy="5760640"/>
          </a:xfrm>
        </p:spPr>
        <p:txBody>
          <a:bodyPr>
            <a:normAutofit lnSpcReduction="10000"/>
          </a:bodyPr>
          <a:lstStyle/>
          <a:p>
            <a:pPr>
              <a:buFontTx/>
              <a:buChar char="o"/>
            </a:pPr>
            <a:r>
              <a:rPr lang="cy-GB" sz="1600" dirty="0"/>
              <a:t> </a:t>
            </a:r>
            <a:r>
              <a:rPr lang="cy-GB" sz="1800" b="1" dirty="0"/>
              <a:t>Mary </a:t>
            </a:r>
            <a:r>
              <a:rPr lang="cy-GB" sz="1800" b="1" dirty="0" err="1"/>
              <a:t>Ainsworth</a:t>
            </a:r>
            <a:r>
              <a:rPr lang="cy-GB" sz="1800" b="1" dirty="0"/>
              <a:t> </a:t>
            </a:r>
            <a:r>
              <a:rPr lang="cy-GB" sz="1800" dirty="0"/>
              <a:t>-Ychwanegwyd at ddamcaniaeth </a:t>
            </a:r>
            <a:r>
              <a:rPr lang="cy-GB" sz="1800" dirty="0" err="1"/>
              <a:t>Bowlby</a:t>
            </a:r>
            <a:r>
              <a:rPr lang="cy-GB" sz="1800" dirty="0"/>
              <a:t> drwy awgrymu pe bai prif ofalwr y plentyn yn darparu "sylfaen ddiogel" – byddai'r plentyn mewn sefyllfa well i feithrin perthnasoedd newydd. </a:t>
            </a:r>
          </a:p>
          <a:p>
            <a:pPr>
              <a:buFont typeface="Wingdings" pitchFamily="2" charset="2"/>
              <a:buNone/>
            </a:pPr>
            <a:endParaRPr lang="cy-GB" sz="1800" dirty="0"/>
          </a:p>
          <a:p>
            <a:pPr marL="0" indent="0">
              <a:buNone/>
            </a:pPr>
            <a:r>
              <a:rPr lang="cy-GB" sz="1800" b="1" dirty="0"/>
              <a:t>Y Sefyllfa Ryfedd</a:t>
            </a:r>
            <a:r>
              <a:rPr lang="cy-GB" sz="1800" dirty="0"/>
              <a:t>
* Osgoi</a:t>
            </a:r>
          </a:p>
          <a:p>
            <a:pPr marL="0" indent="0">
              <a:buNone/>
            </a:pPr>
            <a:r>
              <a:rPr lang="cy-GB" sz="1800" dirty="0"/>
              <a:t>* Amwys / gwrthsefyll
* Anhrefnus</a:t>
            </a:r>
          </a:p>
          <a:p>
            <a:r>
              <a:rPr lang="cy-GB" sz="1800" dirty="0"/>
              <a:t>Mae’r strategaethau ymdopi o amwysedd, osgoi ac </a:t>
            </a:r>
            <a:r>
              <a:rPr lang="cy-GB" sz="1800" dirty="0" err="1"/>
              <a:t>anrhefnus</a:t>
            </a:r>
            <a:r>
              <a:rPr lang="cy-GB" sz="1800" dirty="0"/>
              <a:t> yn ffyrdd aneffeithiol y mae'r plentyn yn ceisio cynnal ymlyniadau
</a:t>
            </a:r>
            <a:r>
              <a:rPr lang="cy-GB" sz="1800" dirty="0">
                <a:hlinkClick r:id="rId3">
                  <a:extLst>
                    <a:ext uri="{A12FA001-AC4F-418D-AE19-62706E023703}">
                      <ahyp:hlinkClr xmlns:ahyp="http://schemas.microsoft.com/office/drawing/2018/hyperlinkcolor" val="tx"/>
                    </a:ext>
                  </a:extLst>
                </a:hlinkClick>
              </a:rPr>
              <a:t>https://www.youtube.com/watch?v=QTsewNrHUHU</a:t>
            </a:r>
            <a:endParaRPr lang="cy-GB" sz="1800" dirty="0"/>
          </a:p>
          <a:p>
            <a:pPr marL="0" indent="0">
              <a:buNone/>
            </a:pPr>
            <a:endParaRPr lang="en-GB" sz="1200" dirty="0">
              <a:hlinkClick r:id="rId4"/>
            </a:endParaRPr>
          </a:p>
        </p:txBody>
      </p:sp>
      <p:sp>
        <p:nvSpPr>
          <p:cNvPr id="4" name="Content Placeholder 3">
            <a:extLst>
              <a:ext uri="{FF2B5EF4-FFF2-40B4-BE49-F238E27FC236}">
                <a16:creationId xmlns:a16="http://schemas.microsoft.com/office/drawing/2014/main" id="{373E648E-2F28-4F61-81C4-6880DF287D5B}"/>
              </a:ext>
            </a:extLst>
          </p:cNvPr>
          <p:cNvSpPr>
            <a:spLocks noGrp="1"/>
          </p:cNvSpPr>
          <p:nvPr>
            <p:ph sz="half" idx="2"/>
          </p:nvPr>
        </p:nvSpPr>
        <p:spPr>
          <a:xfrm>
            <a:off x="6012161" y="620688"/>
            <a:ext cx="2724818" cy="5688632"/>
          </a:xfrm>
        </p:spPr>
        <p:txBody>
          <a:bodyPr>
            <a:normAutofit lnSpcReduction="10000"/>
          </a:bodyPr>
          <a:lstStyle/>
          <a:p>
            <a:pPr>
              <a:buFontTx/>
              <a:buChar char="o"/>
            </a:pPr>
            <a:r>
              <a:rPr lang="en-GB" sz="1800" i="1" dirty="0"/>
              <a:t> </a:t>
            </a:r>
            <a:r>
              <a:rPr lang="en-GB" sz="1800" b="1" i="1" dirty="0"/>
              <a:t>Mary Ainsworth </a:t>
            </a:r>
            <a:r>
              <a:rPr lang="en-GB" sz="1800" i="1" dirty="0"/>
              <a:t>- </a:t>
            </a:r>
            <a:r>
              <a:rPr lang="en-GB" sz="1800" dirty="0"/>
              <a:t>Added to Bowlby’s theory by suggesting that if the child’s primary carer provided a “secure base” – the child would be better equipped to build new relationships. </a:t>
            </a:r>
          </a:p>
          <a:p>
            <a:pPr>
              <a:buFont typeface="Wingdings" pitchFamily="2" charset="2"/>
              <a:buNone/>
            </a:pPr>
            <a:endParaRPr lang="en-GB" sz="1800" dirty="0"/>
          </a:p>
          <a:p>
            <a:r>
              <a:rPr lang="en-GB" sz="1800" b="1" i="1" dirty="0"/>
              <a:t>The Strange Situation</a:t>
            </a:r>
          </a:p>
          <a:p>
            <a:r>
              <a:rPr lang="en-GB" sz="1800" i="1" dirty="0"/>
              <a:t>* Avoidant</a:t>
            </a:r>
          </a:p>
          <a:p>
            <a:r>
              <a:rPr lang="en-GB" sz="1800" i="1" dirty="0"/>
              <a:t>* Ambivalent / resistant</a:t>
            </a:r>
          </a:p>
          <a:p>
            <a:r>
              <a:rPr lang="en-GB" sz="1800" i="1" dirty="0"/>
              <a:t>* Disorganised</a:t>
            </a:r>
          </a:p>
          <a:p>
            <a:r>
              <a:rPr lang="en-GB" sz="1800" i="1" dirty="0"/>
              <a:t>Ambivalent, avoidant and disorganised coping strategies are ineffective ways that the child tries to maintain attachments</a:t>
            </a:r>
          </a:p>
          <a:p>
            <a:r>
              <a:rPr lang="en-GB" sz="1800" i="1" dirty="0">
                <a:hlinkClick r:id="rId3">
                  <a:extLst>
                    <a:ext uri="{A12FA001-AC4F-418D-AE19-62706E023703}">
                      <ahyp:hlinkClr xmlns:ahyp="http://schemas.microsoft.com/office/drawing/2018/hyperlinkcolor" val="tx"/>
                    </a:ext>
                  </a:extLst>
                </a:hlinkClick>
              </a:rPr>
              <a:t>https://www.youtube.com/watch?v=QTsewNrHUHU</a:t>
            </a:r>
            <a:endParaRPr lang="en-GB" sz="1800" i="1" dirty="0"/>
          </a:p>
          <a:p>
            <a:endParaRPr lang="en-GB" sz="1200" dirty="0"/>
          </a:p>
        </p:txBody>
      </p:sp>
      <p:pic>
        <p:nvPicPr>
          <p:cNvPr id="5" name="Picture 4" descr="A person and a child playing with a toy&#10;&#10;Description automatically generated">
            <a:extLst>
              <a:ext uri="{FF2B5EF4-FFF2-40B4-BE49-F238E27FC236}">
                <a16:creationId xmlns:a16="http://schemas.microsoft.com/office/drawing/2014/main" id="{080AE733-56D0-3252-8EA2-E980EE8376B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97612" y="3501008"/>
            <a:ext cx="2152531" cy="134533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435A-56D2-41DC-8E6E-FBA3E43C07A8}"/>
              </a:ext>
            </a:extLst>
          </p:cNvPr>
          <p:cNvSpPr>
            <a:spLocks noGrp="1"/>
          </p:cNvSpPr>
          <p:nvPr>
            <p:ph type="title"/>
          </p:nvPr>
        </p:nvSpPr>
        <p:spPr>
          <a:xfrm>
            <a:off x="628650" y="1412488"/>
            <a:ext cx="2174391" cy="4363844"/>
          </a:xfrm>
        </p:spPr>
        <p:txBody>
          <a:bodyPr anchor="t">
            <a:normAutofit/>
          </a:bodyPr>
          <a:lstStyle/>
          <a:p>
            <a:r>
              <a:rPr lang="en-GB" sz="3500" dirty="0">
                <a:solidFill>
                  <a:schemeClr val="tx1"/>
                </a:solidFill>
              </a:rPr>
              <a:t>TASG (15 mun)  </a:t>
            </a:r>
            <a:br>
              <a:rPr lang="en-GB" sz="3500" dirty="0">
                <a:solidFill>
                  <a:schemeClr val="tx1"/>
                </a:solidFill>
              </a:rPr>
            </a:br>
            <a:r>
              <a:rPr lang="en-GB" sz="3500" dirty="0">
                <a:solidFill>
                  <a:schemeClr val="tx1"/>
                </a:solidFill>
              </a:rPr>
              <a:t>               TASK (15 mins)</a:t>
            </a:r>
          </a:p>
        </p:txBody>
      </p:sp>
      <p:sp>
        <p:nvSpPr>
          <p:cNvPr id="3" name="Content Placeholder 2">
            <a:extLst>
              <a:ext uri="{FF2B5EF4-FFF2-40B4-BE49-F238E27FC236}">
                <a16:creationId xmlns:a16="http://schemas.microsoft.com/office/drawing/2014/main" id="{0446B341-317E-4D2D-8401-A7A84FDC4953}"/>
              </a:ext>
            </a:extLst>
          </p:cNvPr>
          <p:cNvSpPr>
            <a:spLocks noGrp="1"/>
          </p:cNvSpPr>
          <p:nvPr>
            <p:ph sz="half" idx="1"/>
          </p:nvPr>
        </p:nvSpPr>
        <p:spPr>
          <a:xfrm>
            <a:off x="2544992" y="1196752"/>
            <a:ext cx="2880320" cy="5155645"/>
          </a:xfrm>
        </p:spPr>
        <p:txBody>
          <a:bodyPr>
            <a:normAutofit fontScale="92500" lnSpcReduction="20000"/>
          </a:bodyPr>
          <a:lstStyle/>
          <a:p>
            <a:r>
              <a:rPr lang="cy-GB" sz="2400" dirty="0"/>
              <a:t>Beth, yn eich barn chi, yw'r ffactorau allai effeithio ar ymlyniad?</a:t>
            </a:r>
          </a:p>
          <a:p>
            <a:r>
              <a:rPr lang="cy-GB" sz="2400" dirty="0"/>
              <a:t>Rhestrwch y ffactorau fesul grwpiau
Yna trefnwch, o ran pa ffactorau sydd bwysicaf yn eich barn chi gan roi 1 i’r pwysicaf.</a:t>
            </a:r>
          </a:p>
          <a:p>
            <a:r>
              <a:rPr lang="cy-GB" sz="2400" dirty="0"/>
              <a:t>Rhannwch eich 5 uchaf
Byddwch yn barod i gyfiawnhau eich syniadau.</a:t>
            </a:r>
          </a:p>
          <a:p>
            <a:endParaRPr lang="en-GB" sz="1700" dirty="0"/>
          </a:p>
        </p:txBody>
      </p:sp>
      <p:sp>
        <p:nvSpPr>
          <p:cNvPr id="4" name="Content Placeholder 3">
            <a:extLst>
              <a:ext uri="{FF2B5EF4-FFF2-40B4-BE49-F238E27FC236}">
                <a16:creationId xmlns:a16="http://schemas.microsoft.com/office/drawing/2014/main" id="{2BA761AB-4C89-4E67-8DBB-83B0C55D8AE2}"/>
              </a:ext>
            </a:extLst>
          </p:cNvPr>
          <p:cNvSpPr>
            <a:spLocks noGrp="1"/>
          </p:cNvSpPr>
          <p:nvPr>
            <p:ph sz="half" idx="2"/>
          </p:nvPr>
        </p:nvSpPr>
        <p:spPr>
          <a:xfrm>
            <a:off x="6036823" y="1124744"/>
            <a:ext cx="2724818" cy="5155645"/>
          </a:xfrm>
        </p:spPr>
        <p:txBody>
          <a:bodyPr>
            <a:normAutofit fontScale="92500" lnSpcReduction="20000"/>
          </a:bodyPr>
          <a:lstStyle/>
          <a:p>
            <a:r>
              <a:rPr lang="en-GB" sz="2600" dirty="0"/>
              <a:t>What do you think are the factors that could affect attachment?</a:t>
            </a:r>
          </a:p>
          <a:p>
            <a:r>
              <a:rPr lang="en-GB" sz="2600" dirty="0"/>
              <a:t>In your groups list factors</a:t>
            </a:r>
          </a:p>
          <a:p>
            <a:r>
              <a:rPr lang="en-GB" sz="2600" dirty="0"/>
              <a:t>Then number in terms of which factors you consider to be most important. 1 being most important.</a:t>
            </a:r>
          </a:p>
          <a:p>
            <a:r>
              <a:rPr lang="en-GB" sz="2600" dirty="0"/>
              <a:t>Share your top 5</a:t>
            </a:r>
          </a:p>
          <a:p>
            <a:r>
              <a:rPr lang="en-GB" sz="2600" dirty="0"/>
              <a:t>Be prepared to justify your ideas.</a:t>
            </a:r>
          </a:p>
          <a:p>
            <a:endParaRPr lang="en-GB" sz="1700" dirty="0"/>
          </a:p>
        </p:txBody>
      </p:sp>
      <p:pic>
        <p:nvPicPr>
          <p:cNvPr id="8" name="Picture 7" descr="A clock showing the time&#10;&#10;Description automatically generated">
            <a:extLst>
              <a:ext uri="{FF2B5EF4-FFF2-40B4-BE49-F238E27FC236}">
                <a16:creationId xmlns:a16="http://schemas.microsoft.com/office/drawing/2014/main" id="{8C63E62B-CF0B-797C-1B2B-25386B6CE5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536" y="4149080"/>
            <a:ext cx="1916342" cy="1152128"/>
          </a:xfrm>
          <a:prstGeom prst="rect">
            <a:avLst/>
          </a:prstGeom>
        </p:spPr>
      </p:pic>
    </p:spTree>
    <p:extLst>
      <p:ext uri="{BB962C8B-B14F-4D97-AF65-F5344CB8AC3E}">
        <p14:creationId xmlns:p14="http://schemas.microsoft.com/office/powerpoint/2010/main" val="289341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7BE74-FC90-4F1F-B7F1-DD054FE85596}"/>
              </a:ext>
            </a:extLst>
          </p:cNvPr>
          <p:cNvSpPr>
            <a:spLocks noGrp="1"/>
          </p:cNvSpPr>
          <p:nvPr>
            <p:ph type="title"/>
          </p:nvPr>
        </p:nvSpPr>
        <p:spPr>
          <a:xfrm>
            <a:off x="628650" y="1412488"/>
            <a:ext cx="2174391" cy="4363844"/>
          </a:xfrm>
        </p:spPr>
        <p:txBody>
          <a:bodyPr anchor="t">
            <a:normAutofit/>
          </a:bodyPr>
          <a:lstStyle/>
          <a:p>
            <a:r>
              <a:rPr lang="en-GB" sz="3200" dirty="0">
                <a:solidFill>
                  <a:schemeClr val="tx1"/>
                </a:solidFill>
              </a:rPr>
              <a:t>FFACTORAU </a:t>
            </a:r>
            <a:br>
              <a:rPr lang="en-GB" sz="3200" dirty="0">
                <a:solidFill>
                  <a:schemeClr val="tx1"/>
                </a:solidFill>
              </a:rPr>
            </a:br>
            <a:br>
              <a:rPr lang="en-GB" sz="3200" dirty="0">
                <a:solidFill>
                  <a:schemeClr val="tx1"/>
                </a:solidFill>
              </a:rPr>
            </a:br>
            <a:r>
              <a:rPr lang="en-GB" sz="3200" dirty="0">
                <a:solidFill>
                  <a:schemeClr val="tx1"/>
                </a:solidFill>
              </a:rPr>
              <a:t>FACTORS</a:t>
            </a:r>
          </a:p>
        </p:txBody>
      </p:sp>
      <p:sp>
        <p:nvSpPr>
          <p:cNvPr id="3" name="Content Placeholder 2">
            <a:extLst>
              <a:ext uri="{FF2B5EF4-FFF2-40B4-BE49-F238E27FC236}">
                <a16:creationId xmlns:a16="http://schemas.microsoft.com/office/drawing/2014/main" id="{A80DEAB1-8843-4E11-9948-9A68C12AE59E}"/>
              </a:ext>
            </a:extLst>
          </p:cNvPr>
          <p:cNvSpPr>
            <a:spLocks noGrp="1"/>
          </p:cNvSpPr>
          <p:nvPr>
            <p:ph sz="half" idx="1"/>
          </p:nvPr>
        </p:nvSpPr>
        <p:spPr>
          <a:xfrm>
            <a:off x="2483768" y="567297"/>
            <a:ext cx="2570462" cy="5760640"/>
          </a:xfrm>
        </p:spPr>
        <p:txBody>
          <a:bodyPr>
            <a:normAutofit fontScale="92500" lnSpcReduction="20000"/>
          </a:bodyPr>
          <a:lstStyle/>
          <a:p>
            <a:pPr>
              <a:buFont typeface="Times" pitchFamily="18" charset="0"/>
              <a:buChar char="•"/>
            </a:pPr>
            <a:r>
              <a:rPr lang="cy-GB" altLang="en-US" sz="1900" dirty="0"/>
              <a:t> Cyfle ar gyfer ymlyniad 
 Ansawdd y gofal </a:t>
            </a:r>
          </a:p>
          <a:p>
            <a:pPr lvl="2">
              <a:buFont typeface="Times" pitchFamily="18" charset="0"/>
              <a:buChar char="•"/>
            </a:pPr>
            <a:r>
              <a:rPr lang="cy-GB" altLang="en-US" sz="1900" dirty="0"/>
              <a:t>ymateb yn brydlon ac yn gyson
cysoni rhyngweithio – y "ddawns emosiynol" wedi’i thiwnio'n sensitif</a:t>
            </a:r>
          </a:p>
          <a:p>
            <a:pPr>
              <a:buFont typeface="Times" pitchFamily="18" charset="0"/>
              <a:buChar char="•"/>
            </a:pPr>
            <a:r>
              <a:rPr lang="cy-GB" altLang="en-US" sz="1900" dirty="0"/>
              <a:t> Nodweddion babanod</a:t>
            </a:r>
          </a:p>
          <a:p>
            <a:pPr lvl="1">
              <a:buFont typeface="Times" pitchFamily="18" charset="0"/>
              <a:buChar char="•"/>
            </a:pPr>
            <a:r>
              <a:rPr lang="cy-GB" altLang="en-US" sz="1900" dirty="0"/>
              <a:t>natur babanod, anghenion ychwanegol, babi cynamserol, neu afiechydon, amgylchiadau teuluol</a:t>
            </a:r>
          </a:p>
          <a:p>
            <a:pPr>
              <a:buFont typeface="Times" pitchFamily="18" charset="0"/>
              <a:buChar char="•"/>
            </a:pPr>
            <a:r>
              <a:rPr lang="cy-GB" altLang="en-US" sz="1900" dirty="0"/>
              <a:t> Gall straen danseilio ymlyniad
 Modelau gweithio mewnol rhieni</a:t>
            </a:r>
          </a:p>
          <a:p>
            <a:pPr lvl="2">
              <a:buFont typeface="Times" pitchFamily="18" charset="0"/>
              <a:buChar char="•"/>
            </a:pPr>
            <a:r>
              <a:rPr lang="cy-GB" altLang="en-US" sz="1900" dirty="0"/>
              <a:t>Profiadau ymlyniad y rhieni eu hunain
Gallu rhieni i dderbyn eu gorffennol</a:t>
            </a:r>
          </a:p>
          <a:p>
            <a:endParaRPr lang="en-GB" sz="1100" dirty="0"/>
          </a:p>
        </p:txBody>
      </p:sp>
      <p:sp>
        <p:nvSpPr>
          <p:cNvPr id="4" name="Content Placeholder 3">
            <a:extLst>
              <a:ext uri="{FF2B5EF4-FFF2-40B4-BE49-F238E27FC236}">
                <a16:creationId xmlns:a16="http://schemas.microsoft.com/office/drawing/2014/main" id="{B41B4366-56C9-4BBD-BB91-3E436E92B6CE}"/>
              </a:ext>
            </a:extLst>
          </p:cNvPr>
          <p:cNvSpPr>
            <a:spLocks noGrp="1"/>
          </p:cNvSpPr>
          <p:nvPr>
            <p:ph sz="half" idx="2"/>
          </p:nvPr>
        </p:nvSpPr>
        <p:spPr>
          <a:xfrm>
            <a:off x="5868145" y="548680"/>
            <a:ext cx="2868834" cy="5760640"/>
          </a:xfrm>
        </p:spPr>
        <p:txBody>
          <a:bodyPr>
            <a:normAutofit fontScale="92500" lnSpcReduction="20000"/>
          </a:bodyPr>
          <a:lstStyle/>
          <a:p>
            <a:pPr>
              <a:buFont typeface="Times" pitchFamily="18" charset="0"/>
              <a:buChar char="•"/>
            </a:pPr>
            <a:r>
              <a:rPr lang="en-US" altLang="en-US" sz="1900" dirty="0"/>
              <a:t> Opportunity for attachment </a:t>
            </a:r>
          </a:p>
          <a:p>
            <a:pPr>
              <a:buFont typeface="Times" pitchFamily="18" charset="0"/>
              <a:buChar char="•"/>
            </a:pPr>
            <a:r>
              <a:rPr lang="en-US" altLang="en-US" sz="1900" dirty="0"/>
              <a:t> Quality of caregiving </a:t>
            </a:r>
          </a:p>
          <a:p>
            <a:pPr lvl="2">
              <a:buFont typeface="Times" pitchFamily="18" charset="0"/>
              <a:buChar char="•"/>
            </a:pPr>
            <a:r>
              <a:rPr lang="en-US" altLang="en-US" sz="1900" dirty="0"/>
              <a:t>respond promptly and consistently</a:t>
            </a:r>
          </a:p>
          <a:p>
            <a:pPr lvl="2">
              <a:buFont typeface="Times" pitchFamily="18" charset="0"/>
              <a:buChar char="•"/>
            </a:pPr>
            <a:r>
              <a:rPr lang="en-US" altLang="en-US" sz="1900" dirty="0"/>
              <a:t>interactional synchrony – the sensitively tuned “emotional dance”</a:t>
            </a:r>
          </a:p>
          <a:p>
            <a:pPr>
              <a:buFont typeface="Times" pitchFamily="18" charset="0"/>
              <a:buChar char="•"/>
            </a:pPr>
            <a:r>
              <a:rPr lang="en-US" altLang="en-US" sz="1900" dirty="0"/>
              <a:t> Infant characteristics</a:t>
            </a:r>
          </a:p>
          <a:p>
            <a:pPr lvl="1">
              <a:buFont typeface="Times" pitchFamily="18" charset="0"/>
              <a:buChar char="•"/>
            </a:pPr>
            <a:r>
              <a:rPr lang="en-US" altLang="en-US" sz="1900" dirty="0"/>
              <a:t>infant's temperament, additional needs, prematurity, or illnesses, family circumstances</a:t>
            </a:r>
          </a:p>
          <a:p>
            <a:pPr>
              <a:buFont typeface="Times" pitchFamily="18" charset="0"/>
              <a:buChar char="•"/>
            </a:pPr>
            <a:r>
              <a:rPr lang="en-US" altLang="en-US" sz="1900" dirty="0"/>
              <a:t> Stress can undermine attachment</a:t>
            </a:r>
          </a:p>
          <a:p>
            <a:pPr>
              <a:buFont typeface="Times" pitchFamily="18" charset="0"/>
              <a:buChar char="•"/>
            </a:pPr>
            <a:r>
              <a:rPr lang="en-US" altLang="en-US" sz="1900" dirty="0"/>
              <a:t> Parents’ internal working models</a:t>
            </a:r>
          </a:p>
          <a:p>
            <a:pPr lvl="2">
              <a:buFont typeface="Times" pitchFamily="18" charset="0"/>
              <a:buChar char="•"/>
            </a:pPr>
            <a:r>
              <a:rPr lang="en-US" altLang="en-US" sz="1900" dirty="0"/>
              <a:t>Parents’ own attachment experiences</a:t>
            </a:r>
          </a:p>
          <a:p>
            <a:pPr lvl="2">
              <a:buFont typeface="Times" pitchFamily="18" charset="0"/>
              <a:buChar char="•"/>
            </a:pPr>
            <a:r>
              <a:rPr lang="en-US" altLang="en-US" sz="1900" dirty="0"/>
              <a:t>Parents’ ability to accept their past</a:t>
            </a:r>
          </a:p>
          <a:p>
            <a:endParaRPr lang="en-GB" sz="1100" dirty="0"/>
          </a:p>
        </p:txBody>
      </p:sp>
    </p:spTree>
    <p:extLst>
      <p:ext uri="{BB962C8B-B14F-4D97-AF65-F5344CB8AC3E}">
        <p14:creationId xmlns:p14="http://schemas.microsoft.com/office/powerpoint/2010/main" val="46238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D50D0-9A0B-42C7-B70A-3C8E49562BF9}"/>
              </a:ext>
            </a:extLst>
          </p:cNvPr>
          <p:cNvSpPr>
            <a:spLocks noGrp="1"/>
          </p:cNvSpPr>
          <p:nvPr>
            <p:ph type="title"/>
          </p:nvPr>
        </p:nvSpPr>
        <p:spPr>
          <a:xfrm>
            <a:off x="628650" y="1412488"/>
            <a:ext cx="2174391" cy="4363844"/>
          </a:xfrm>
        </p:spPr>
        <p:txBody>
          <a:bodyPr anchor="t">
            <a:normAutofit/>
          </a:bodyPr>
          <a:lstStyle/>
          <a:p>
            <a:r>
              <a:rPr lang="cy-GB" sz="3500" dirty="0">
                <a:solidFill>
                  <a:schemeClr val="tx1"/>
                </a:solidFill>
              </a:rPr>
              <a:t>Effaith hirdymor </a:t>
            </a:r>
            <a:br>
              <a:rPr lang="cy-GB" sz="3500" dirty="0">
                <a:solidFill>
                  <a:schemeClr val="tx1"/>
                </a:solidFill>
              </a:rPr>
            </a:br>
            <a:r>
              <a:rPr lang="cy-GB" sz="3500" dirty="0">
                <a:solidFill>
                  <a:schemeClr val="tx1"/>
                </a:solidFill>
              </a:rPr>
              <a:t>     </a:t>
            </a:r>
            <a:br>
              <a:rPr lang="en-GB" sz="3500" dirty="0">
                <a:solidFill>
                  <a:schemeClr val="tx1"/>
                </a:solidFill>
              </a:rPr>
            </a:br>
            <a:r>
              <a:rPr lang="en-GB" sz="3500" dirty="0">
                <a:solidFill>
                  <a:schemeClr val="tx1"/>
                </a:solidFill>
              </a:rPr>
              <a:t>Long term impact</a:t>
            </a:r>
          </a:p>
        </p:txBody>
      </p:sp>
      <p:sp>
        <p:nvSpPr>
          <p:cNvPr id="3" name="Content Placeholder 2">
            <a:extLst>
              <a:ext uri="{FF2B5EF4-FFF2-40B4-BE49-F238E27FC236}">
                <a16:creationId xmlns:a16="http://schemas.microsoft.com/office/drawing/2014/main" id="{CE06E7CB-6077-4C92-BF8C-183DE86F87C2}"/>
              </a:ext>
            </a:extLst>
          </p:cNvPr>
          <p:cNvSpPr>
            <a:spLocks noGrp="1"/>
          </p:cNvSpPr>
          <p:nvPr>
            <p:ph sz="half" idx="1"/>
          </p:nvPr>
        </p:nvSpPr>
        <p:spPr>
          <a:xfrm>
            <a:off x="2483768" y="851177"/>
            <a:ext cx="3053062" cy="5155645"/>
          </a:xfrm>
        </p:spPr>
        <p:txBody>
          <a:bodyPr>
            <a:normAutofit fontScale="92500" lnSpcReduction="10000"/>
          </a:bodyPr>
          <a:lstStyle/>
          <a:p>
            <a:r>
              <a:rPr lang="cy-GB" sz="2400" b="1" dirty="0"/>
              <a:t>Plant sydd ag ymlyniad diogel</a:t>
            </a:r>
          </a:p>
          <a:p>
            <a:pPr lvl="1"/>
            <a:r>
              <a:rPr lang="cy-GB" sz="2400" dirty="0"/>
              <a:t> Mwy cymdeithasol</a:t>
            </a:r>
          </a:p>
          <a:p>
            <a:pPr lvl="1"/>
            <a:r>
              <a:rPr lang="cy-GB" sz="2400" dirty="0"/>
              <a:t>Ymddygiad mwy cadarnhaol
Llai o lynu</a:t>
            </a:r>
          </a:p>
          <a:p>
            <a:pPr lvl="1"/>
            <a:r>
              <a:rPr lang="cy-GB" sz="2400" dirty="0"/>
              <a:t>Llai dibynnol ar athrawon
Llai aflonyddgar</a:t>
            </a:r>
          </a:p>
          <a:p>
            <a:pPr lvl="1"/>
            <a:r>
              <a:rPr lang="cy-GB" sz="2400" dirty="0"/>
              <a:t>Llai ymosodol
Mwy o empathi</a:t>
            </a:r>
          </a:p>
          <a:p>
            <a:pPr lvl="1"/>
            <a:r>
              <a:rPr lang="cy-GB" sz="2400" dirty="0"/>
              <a:t>Mwy aeddfed yn emosiynol</a:t>
            </a:r>
          </a:p>
        </p:txBody>
      </p:sp>
      <p:sp>
        <p:nvSpPr>
          <p:cNvPr id="4" name="Content Placeholder 3">
            <a:extLst>
              <a:ext uri="{FF2B5EF4-FFF2-40B4-BE49-F238E27FC236}">
                <a16:creationId xmlns:a16="http://schemas.microsoft.com/office/drawing/2014/main" id="{0B7980CB-3B4E-40AD-9D3F-1DD9E9DC3465}"/>
              </a:ext>
            </a:extLst>
          </p:cNvPr>
          <p:cNvSpPr>
            <a:spLocks noGrp="1"/>
          </p:cNvSpPr>
          <p:nvPr>
            <p:ph sz="half" idx="2"/>
          </p:nvPr>
        </p:nvSpPr>
        <p:spPr>
          <a:xfrm>
            <a:off x="5724129" y="620688"/>
            <a:ext cx="3012850" cy="5155645"/>
          </a:xfrm>
        </p:spPr>
        <p:txBody>
          <a:bodyPr>
            <a:normAutofit fontScale="92500" lnSpcReduction="10000"/>
          </a:bodyPr>
          <a:lstStyle/>
          <a:p>
            <a:r>
              <a:rPr lang="en-GB" sz="2400" b="1" dirty="0"/>
              <a:t>Securely attached children</a:t>
            </a:r>
          </a:p>
          <a:p>
            <a:pPr lvl="1"/>
            <a:r>
              <a:rPr lang="en-GB" sz="2400" dirty="0"/>
              <a:t>More sociable</a:t>
            </a:r>
          </a:p>
          <a:p>
            <a:pPr lvl="1"/>
            <a:r>
              <a:rPr lang="en-GB" sz="2400" dirty="0"/>
              <a:t>More positive behaviour</a:t>
            </a:r>
          </a:p>
          <a:p>
            <a:pPr lvl="1"/>
            <a:r>
              <a:rPr lang="en-GB" sz="2400" dirty="0"/>
              <a:t>Less clinging</a:t>
            </a:r>
          </a:p>
          <a:p>
            <a:pPr lvl="1"/>
            <a:r>
              <a:rPr lang="en-GB" sz="2400" dirty="0"/>
              <a:t>Less dependent on teachers</a:t>
            </a:r>
          </a:p>
          <a:p>
            <a:pPr lvl="1"/>
            <a:r>
              <a:rPr lang="en-GB" sz="2400" dirty="0"/>
              <a:t>Less disruptive</a:t>
            </a:r>
          </a:p>
          <a:p>
            <a:pPr lvl="1"/>
            <a:r>
              <a:rPr lang="en-GB" sz="2400" dirty="0"/>
              <a:t>Less aggressive</a:t>
            </a:r>
          </a:p>
          <a:p>
            <a:pPr lvl="1"/>
            <a:r>
              <a:rPr lang="en-GB" sz="2400" dirty="0"/>
              <a:t>More empathetic</a:t>
            </a:r>
          </a:p>
          <a:p>
            <a:pPr lvl="1"/>
            <a:r>
              <a:rPr lang="en-GB" sz="2400" dirty="0"/>
              <a:t>More emotionally mature</a:t>
            </a:r>
          </a:p>
          <a:p>
            <a:pPr marL="393192" lvl="1" indent="0">
              <a:buNone/>
            </a:pPr>
            <a:r>
              <a:rPr lang="en-GB" sz="2400" dirty="0"/>
              <a:t>(Boyd and Bee, 2014, p.277)</a:t>
            </a:r>
            <a:endParaRPr lang="cy-GB" sz="2400" dirty="0"/>
          </a:p>
          <a:p>
            <a:endParaRPr lang="en-GB" sz="1600" dirty="0"/>
          </a:p>
        </p:txBody>
      </p:sp>
    </p:spTree>
    <p:extLst>
      <p:ext uri="{BB962C8B-B14F-4D97-AF65-F5344CB8AC3E}">
        <p14:creationId xmlns:p14="http://schemas.microsoft.com/office/powerpoint/2010/main" val="210733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3839-8129-4857-811A-046872692C79}"/>
              </a:ext>
            </a:extLst>
          </p:cNvPr>
          <p:cNvSpPr>
            <a:spLocks noGrp="1"/>
          </p:cNvSpPr>
          <p:nvPr>
            <p:ph type="title"/>
          </p:nvPr>
        </p:nvSpPr>
        <p:spPr>
          <a:xfrm>
            <a:off x="633060" y="1196752"/>
            <a:ext cx="2174391" cy="4363844"/>
          </a:xfrm>
        </p:spPr>
        <p:txBody>
          <a:bodyPr anchor="t">
            <a:normAutofit/>
          </a:bodyPr>
          <a:lstStyle/>
          <a:p>
            <a:r>
              <a:rPr lang="en-GB" sz="3500" dirty="0">
                <a:solidFill>
                  <a:schemeClr val="tx1"/>
                </a:solidFill>
              </a:rPr>
              <a:t>TASG / TASK</a:t>
            </a:r>
          </a:p>
        </p:txBody>
      </p:sp>
      <p:sp>
        <p:nvSpPr>
          <p:cNvPr id="3" name="Content Placeholder 2">
            <a:extLst>
              <a:ext uri="{FF2B5EF4-FFF2-40B4-BE49-F238E27FC236}">
                <a16:creationId xmlns:a16="http://schemas.microsoft.com/office/drawing/2014/main" id="{42830CD7-F180-41A9-B510-51B7F4B7BDFE}"/>
              </a:ext>
            </a:extLst>
          </p:cNvPr>
          <p:cNvSpPr>
            <a:spLocks noGrp="1"/>
          </p:cNvSpPr>
          <p:nvPr>
            <p:ph sz="half" idx="1"/>
          </p:nvPr>
        </p:nvSpPr>
        <p:spPr>
          <a:xfrm>
            <a:off x="3084519" y="1484784"/>
            <a:ext cx="2570462" cy="4363844"/>
          </a:xfrm>
        </p:spPr>
        <p:txBody>
          <a:bodyPr>
            <a:normAutofit lnSpcReduction="10000"/>
          </a:bodyPr>
          <a:lstStyle/>
          <a:p>
            <a:pPr marL="0" indent="0">
              <a:buNone/>
            </a:pPr>
            <a:r>
              <a:rPr lang="cy-GB" sz="2800" dirty="0"/>
              <a:t>Pam bod hyn yn bwysig?
Beth yw goblygiadau materion ymlyniad i ymarferwyr?</a:t>
            </a:r>
          </a:p>
          <a:p>
            <a:r>
              <a:rPr lang="cy-GB" sz="2800" dirty="0"/>
              <a:t>Trafodwch mewn grŵp bach
Adborth</a:t>
            </a:r>
          </a:p>
          <a:p>
            <a:endParaRPr lang="en-GB" sz="1700" dirty="0"/>
          </a:p>
        </p:txBody>
      </p:sp>
      <p:sp>
        <p:nvSpPr>
          <p:cNvPr id="4" name="Content Placeholder 3">
            <a:extLst>
              <a:ext uri="{FF2B5EF4-FFF2-40B4-BE49-F238E27FC236}">
                <a16:creationId xmlns:a16="http://schemas.microsoft.com/office/drawing/2014/main" id="{082836CD-D92F-482B-A9F3-F7BBC53DEB5F}"/>
              </a:ext>
            </a:extLst>
          </p:cNvPr>
          <p:cNvSpPr>
            <a:spLocks noGrp="1"/>
          </p:cNvSpPr>
          <p:nvPr>
            <p:ph sz="half" idx="2"/>
          </p:nvPr>
        </p:nvSpPr>
        <p:spPr>
          <a:xfrm>
            <a:off x="6338703" y="1412489"/>
            <a:ext cx="2398275" cy="4363844"/>
          </a:xfrm>
        </p:spPr>
        <p:txBody>
          <a:bodyPr>
            <a:normAutofit lnSpcReduction="10000"/>
          </a:bodyPr>
          <a:lstStyle/>
          <a:p>
            <a:r>
              <a:rPr lang="en-GB" sz="2800" dirty="0"/>
              <a:t>So what?</a:t>
            </a:r>
          </a:p>
          <a:p>
            <a:r>
              <a:rPr lang="en-GB" sz="2800" dirty="0"/>
              <a:t>What are the implications of attachment issues for practitioners?</a:t>
            </a:r>
          </a:p>
          <a:p>
            <a:r>
              <a:rPr lang="en-GB" sz="2800" dirty="0"/>
              <a:t>Discuss in a small group</a:t>
            </a:r>
          </a:p>
          <a:p>
            <a:r>
              <a:rPr lang="en-GB" sz="2800" dirty="0"/>
              <a:t>Feedback</a:t>
            </a:r>
          </a:p>
          <a:p>
            <a:endParaRPr lang="en-GB" sz="1700" dirty="0"/>
          </a:p>
        </p:txBody>
      </p:sp>
      <p:pic>
        <p:nvPicPr>
          <p:cNvPr id="8" name="Picture 7" descr="A clipboard with a pen and checklist&#10;&#10;Description automatically generated">
            <a:extLst>
              <a:ext uri="{FF2B5EF4-FFF2-40B4-BE49-F238E27FC236}">
                <a16:creationId xmlns:a16="http://schemas.microsoft.com/office/drawing/2014/main" id="{3CD974B0-DACB-63E8-779F-DA1D9D24D42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3140968"/>
            <a:ext cx="1862341" cy="1862341"/>
          </a:xfrm>
          <a:prstGeom prst="rect">
            <a:avLst/>
          </a:prstGeom>
        </p:spPr>
      </p:pic>
    </p:spTree>
    <p:extLst>
      <p:ext uri="{BB962C8B-B14F-4D97-AF65-F5344CB8AC3E}">
        <p14:creationId xmlns:p14="http://schemas.microsoft.com/office/powerpoint/2010/main" val="2201430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404664"/>
            <a:ext cx="2620771" cy="4930986"/>
          </a:xfrm>
        </p:spPr>
        <p:txBody>
          <a:bodyPr>
            <a:normAutofit/>
          </a:bodyPr>
          <a:lstStyle/>
          <a:p>
            <a:pPr algn="r"/>
            <a:r>
              <a:rPr lang="cy-GB" sz="3100" dirty="0">
                <a:solidFill>
                  <a:schemeClr val="accent1"/>
                </a:solidFill>
              </a:rPr>
              <a:t>Beth yw datblygiad gwybyddol?</a:t>
            </a:r>
            <a:br>
              <a:rPr lang="cy-GB" sz="3100" dirty="0">
                <a:solidFill>
                  <a:schemeClr val="accent1"/>
                </a:solidFill>
              </a:rPr>
            </a:br>
            <a:br>
              <a:rPr lang="en-GB" sz="3100" dirty="0">
                <a:solidFill>
                  <a:schemeClr val="accent1"/>
                </a:solidFill>
              </a:rPr>
            </a:br>
            <a:r>
              <a:rPr lang="en-GB" sz="3100" dirty="0">
                <a:solidFill>
                  <a:schemeClr val="accent1"/>
                </a:solidFill>
              </a:rPr>
              <a:t>What is cognitive development?</a:t>
            </a:r>
            <a:br>
              <a:rPr lang="en-GB" sz="3100" dirty="0">
                <a:solidFill>
                  <a:schemeClr val="accent1"/>
                </a:solidFill>
              </a:rPr>
            </a:br>
            <a:endParaRPr lang="en-GB" sz="3100" dirty="0">
              <a:solidFill>
                <a:schemeClr val="accent1"/>
              </a:solidFill>
            </a:endParaRPr>
          </a:p>
        </p:txBody>
      </p:sp>
      <p:sp>
        <p:nvSpPr>
          <p:cNvPr id="2" name="Content Placeholder 1"/>
          <p:cNvSpPr>
            <a:spLocks noGrp="1"/>
          </p:cNvSpPr>
          <p:nvPr>
            <p:ph sz="half" idx="1"/>
          </p:nvPr>
        </p:nvSpPr>
        <p:spPr>
          <a:xfrm>
            <a:off x="3732022" y="963507"/>
            <a:ext cx="4688205" cy="2304627"/>
          </a:xfrm>
        </p:spPr>
        <p:txBody>
          <a:bodyPr anchor="b">
            <a:normAutofit lnSpcReduction="10000"/>
          </a:bodyPr>
          <a:lstStyle/>
          <a:p>
            <a:r>
              <a:rPr lang="cy-GB" sz="2400" dirty="0"/>
              <a:t>Sut mae person yn gweld, yn meddwl ac yn meithrin dealltwriaeth o'i fyd, drwy ryngweithio a dylanwad ffactorau genetig a dysgedig</a:t>
            </a:r>
            <a:r>
              <a:rPr lang="en-GB" sz="2400" dirty="0"/>
              <a:t>. </a:t>
            </a:r>
            <a:r>
              <a:rPr lang="en-GB" sz="2400" dirty="0" err="1"/>
              <a:t>Safbwyntiau</a:t>
            </a:r>
            <a:r>
              <a:rPr lang="en-GB" sz="2400" dirty="0"/>
              <a:t> modern </a:t>
            </a:r>
            <a:r>
              <a:rPr lang="en-GB" sz="2400" dirty="0" err="1"/>
              <a:t>yn</a:t>
            </a:r>
            <a:r>
              <a:rPr lang="en-GB" sz="2400" dirty="0"/>
              <a:t> </a:t>
            </a:r>
            <a:r>
              <a:rPr lang="en-GB" sz="2400" dirty="0" err="1"/>
              <a:t>ystyried</a:t>
            </a:r>
            <a:r>
              <a:rPr lang="en-GB" sz="2400" dirty="0"/>
              <a:t> bod </a:t>
            </a:r>
            <a:r>
              <a:rPr lang="en-GB" sz="2400" dirty="0" err="1"/>
              <a:t>ein</a:t>
            </a:r>
            <a:r>
              <a:rPr lang="en-GB" sz="2400" dirty="0"/>
              <a:t> </a:t>
            </a:r>
            <a:r>
              <a:rPr lang="en-GB" sz="2400" dirty="0" err="1"/>
              <a:t>stad</a:t>
            </a:r>
            <a:r>
              <a:rPr lang="en-GB" sz="2400" dirty="0"/>
              <a:t> </a:t>
            </a:r>
            <a:r>
              <a:rPr lang="en-GB" sz="2400" dirty="0" err="1"/>
              <a:t>emosiynol</a:t>
            </a:r>
            <a:r>
              <a:rPr lang="en-GB" sz="2400" dirty="0"/>
              <a:t> </a:t>
            </a:r>
            <a:r>
              <a:rPr lang="en-GB" sz="2400" dirty="0" err="1"/>
              <a:t>yn</a:t>
            </a:r>
            <a:r>
              <a:rPr lang="en-GB" sz="2400" dirty="0"/>
              <a:t> </a:t>
            </a:r>
            <a:r>
              <a:rPr lang="en-GB" sz="2400" dirty="0" err="1"/>
              <a:t>allweddol</a:t>
            </a:r>
            <a:r>
              <a:rPr lang="en-GB" sz="2400" dirty="0"/>
              <a:t>.</a:t>
            </a:r>
          </a:p>
        </p:txBody>
      </p:sp>
      <p:sp>
        <p:nvSpPr>
          <p:cNvPr id="9" name="Content Placeholder 8">
            <a:extLst>
              <a:ext uri="{FF2B5EF4-FFF2-40B4-BE49-F238E27FC236}">
                <a16:creationId xmlns:a16="http://schemas.microsoft.com/office/drawing/2014/main" id="{F02BFBC9-B74A-4AD4-8990-D274BA8CDE4D}"/>
              </a:ext>
            </a:extLst>
          </p:cNvPr>
          <p:cNvSpPr>
            <a:spLocks noGrp="1"/>
          </p:cNvSpPr>
          <p:nvPr>
            <p:ph sz="half" idx="2"/>
          </p:nvPr>
        </p:nvSpPr>
        <p:spPr>
          <a:xfrm>
            <a:off x="3732022" y="3589866"/>
            <a:ext cx="4688205" cy="2304628"/>
          </a:xfrm>
        </p:spPr>
        <p:txBody>
          <a:bodyPr>
            <a:normAutofit lnSpcReduction="10000"/>
          </a:bodyPr>
          <a:lstStyle/>
          <a:p>
            <a:r>
              <a:rPr lang="en-GB" sz="2400" dirty="0"/>
              <a:t>‘How a person perceives, thinks and gains an understanding of his or her world, through the interaction and influence of genetic and learned factors’ </a:t>
            </a:r>
          </a:p>
          <a:p>
            <a:pPr>
              <a:buNone/>
            </a:pPr>
            <a:r>
              <a:rPr lang="en-GB" dirty="0"/>
              <a:t>(</a:t>
            </a:r>
            <a:r>
              <a:rPr lang="en-GB" dirty="0" err="1"/>
              <a:t>Plotnik</a:t>
            </a:r>
            <a:r>
              <a:rPr lang="en-GB" dirty="0"/>
              <a:t>, 1999, cited in Boyd &amp; Bee, 2014)</a:t>
            </a:r>
          </a:p>
          <a:p>
            <a:endParaRPr lang="en-GB" sz="1700"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3CE51-44D0-B44E-3842-228B1A4565EA}"/>
              </a:ext>
            </a:extLst>
          </p:cNvPr>
          <p:cNvSpPr>
            <a:spLocks noGrp="1"/>
          </p:cNvSpPr>
          <p:nvPr>
            <p:ph type="title"/>
          </p:nvPr>
        </p:nvSpPr>
        <p:spPr>
          <a:xfrm>
            <a:off x="628650" y="557189"/>
            <a:ext cx="2530602" cy="5567891"/>
          </a:xfrm>
        </p:spPr>
        <p:txBody>
          <a:bodyPr>
            <a:normAutofit/>
          </a:bodyPr>
          <a:lstStyle/>
          <a:p>
            <a:r>
              <a:rPr lang="cy-GB" sz="3100" dirty="0"/>
              <a:t>Damcaniaethwyr allweddol- Datblygiad Gwybyddol </a:t>
            </a:r>
            <a:r>
              <a:rPr lang="cy-GB" sz="2400" dirty="0">
                <a:solidFill>
                  <a:schemeClr val="accent5"/>
                </a:solidFill>
              </a:rPr>
              <a:t>(meddyliwch </a:t>
            </a:r>
            <a:r>
              <a:rPr lang="cy-GB" sz="2400" dirty="0" err="1">
                <a:solidFill>
                  <a:schemeClr val="accent5"/>
                </a:solidFill>
              </a:rPr>
              <a:t>nÔl</a:t>
            </a:r>
            <a:r>
              <a:rPr lang="cy-GB" sz="2400" dirty="0">
                <a:solidFill>
                  <a:schemeClr val="accent5"/>
                </a:solidFill>
              </a:rPr>
              <a:t> i ECES4010C </a:t>
            </a:r>
            <a:r>
              <a:rPr lang="cy-GB" sz="2400" dirty="0" err="1">
                <a:solidFill>
                  <a:schemeClr val="accent5"/>
                </a:solidFill>
              </a:rPr>
              <a:t>Damcniaeth</a:t>
            </a:r>
            <a:r>
              <a:rPr lang="cy-GB" sz="2400" dirty="0">
                <a:solidFill>
                  <a:schemeClr val="accent5"/>
                </a:solidFill>
              </a:rPr>
              <a:t> dysgu ac ymarfer)</a:t>
            </a:r>
            <a:br>
              <a:rPr lang="en-GB" sz="3100" dirty="0"/>
            </a:br>
            <a:br>
              <a:rPr lang="en-GB" sz="3100" dirty="0"/>
            </a:br>
            <a:r>
              <a:rPr lang="en-GB" sz="3100" dirty="0"/>
              <a:t>Key theorists- Cognitive Development</a:t>
            </a:r>
            <a:br>
              <a:rPr lang="en-GB" sz="3100" dirty="0"/>
            </a:br>
            <a:r>
              <a:rPr lang="en-GB" sz="2400" dirty="0">
                <a:solidFill>
                  <a:schemeClr val="accent5"/>
                </a:solidFill>
              </a:rPr>
              <a:t>(think back to ECES4010C Learning theory and practice)</a:t>
            </a:r>
            <a:endParaRPr lang="en-GB" sz="3100" dirty="0">
              <a:solidFill>
                <a:schemeClr val="accent5"/>
              </a:solidFill>
            </a:endParaRPr>
          </a:p>
        </p:txBody>
      </p:sp>
      <p:graphicFrame>
        <p:nvGraphicFramePr>
          <p:cNvPr id="6" name="Content Placeholder 3">
            <a:extLst>
              <a:ext uri="{FF2B5EF4-FFF2-40B4-BE49-F238E27FC236}">
                <a16:creationId xmlns:a16="http://schemas.microsoft.com/office/drawing/2014/main" id="{0E75E323-3F88-BFF6-6577-591803E94E43}"/>
              </a:ext>
            </a:extLst>
          </p:cNvPr>
          <p:cNvGraphicFramePr>
            <a:graphicFrameLocks noGrp="1"/>
          </p:cNvGraphicFramePr>
          <p:nvPr>
            <p:ph idx="1"/>
            <p:extLst>
              <p:ext uri="{D42A27DB-BD31-4B8C-83A1-F6EECF244321}">
                <p14:modId xmlns:p14="http://schemas.microsoft.com/office/powerpoint/2010/main" val="1071247594"/>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5170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90AD17-97D8-024B-CE02-14A88FC85D6F}"/>
              </a:ext>
            </a:extLst>
          </p:cNvPr>
          <p:cNvSpPr>
            <a:spLocks noGrp="1"/>
          </p:cNvSpPr>
          <p:nvPr>
            <p:ph type="title"/>
          </p:nvPr>
        </p:nvSpPr>
        <p:spPr>
          <a:xfrm>
            <a:off x="772666" y="767598"/>
            <a:ext cx="7886700" cy="1828444"/>
          </a:xfrm>
        </p:spPr>
        <p:txBody>
          <a:bodyPr>
            <a:normAutofit/>
          </a:bodyPr>
          <a:lstStyle/>
          <a:p>
            <a:r>
              <a:rPr lang="en-GB" sz="4500" dirty="0"/>
              <a:t>Piaget</a:t>
            </a:r>
          </a:p>
        </p:txBody>
      </p:sp>
      <p:sp>
        <p:nvSpPr>
          <p:cNvPr id="5" name="Content Placeholder 4">
            <a:extLst>
              <a:ext uri="{FF2B5EF4-FFF2-40B4-BE49-F238E27FC236}">
                <a16:creationId xmlns:a16="http://schemas.microsoft.com/office/drawing/2014/main" id="{50B60A0B-41B8-AAC1-9480-3F224B8116A3}"/>
              </a:ext>
            </a:extLst>
          </p:cNvPr>
          <p:cNvSpPr>
            <a:spLocks noGrp="1"/>
          </p:cNvSpPr>
          <p:nvPr>
            <p:ph sz="half" idx="1"/>
          </p:nvPr>
        </p:nvSpPr>
        <p:spPr>
          <a:xfrm>
            <a:off x="467544" y="2977207"/>
            <a:ext cx="3868820" cy="3730460"/>
          </a:xfrm>
        </p:spPr>
        <p:txBody>
          <a:bodyPr>
            <a:normAutofit/>
          </a:bodyPr>
          <a:lstStyle/>
          <a:p>
            <a:r>
              <a:rPr lang="cy-GB" sz="2400" dirty="0"/>
              <a:t>Seicolegydd datblygiadol dylanwadol o'r Swistir mewn ymchwil i ddatblygiad gwybyddol plant</a:t>
            </a:r>
            <a:r>
              <a:rPr lang="cy-GB" sz="2400" baseline="0" dirty="0"/>
              <a:t>. </a:t>
            </a:r>
          </a:p>
          <a:p>
            <a:r>
              <a:rPr lang="cy-GB" sz="2400" dirty="0"/>
              <a:t>Dysgu sy'n canolbwyntio ar y plentyn (yn ystyried y plentyn yn ddysgwr gweithredol)</a:t>
            </a:r>
          </a:p>
          <a:p>
            <a:endParaRPr lang="en-GB" sz="1700" dirty="0"/>
          </a:p>
        </p:txBody>
      </p:sp>
      <p:sp>
        <p:nvSpPr>
          <p:cNvPr id="6" name="Content Placeholder 5">
            <a:extLst>
              <a:ext uri="{FF2B5EF4-FFF2-40B4-BE49-F238E27FC236}">
                <a16:creationId xmlns:a16="http://schemas.microsoft.com/office/drawing/2014/main" id="{8E1E4DD2-4C3D-172F-9072-07F4C1A36968}"/>
              </a:ext>
            </a:extLst>
          </p:cNvPr>
          <p:cNvSpPr>
            <a:spLocks noGrp="1"/>
          </p:cNvSpPr>
          <p:nvPr>
            <p:ph sz="half" idx="2"/>
          </p:nvPr>
        </p:nvSpPr>
        <p:spPr>
          <a:xfrm>
            <a:off x="4716016" y="3127540"/>
            <a:ext cx="3873484" cy="3730460"/>
          </a:xfrm>
        </p:spPr>
        <p:txBody>
          <a:bodyPr>
            <a:normAutofit/>
          </a:bodyPr>
          <a:lstStyle/>
          <a:p>
            <a:r>
              <a:rPr lang="en-GB" sz="2400" dirty="0"/>
              <a:t>Swiss developmental</a:t>
            </a:r>
            <a:r>
              <a:rPr lang="en-GB" sz="2400" baseline="0" dirty="0"/>
              <a:t> psychologist influential figure in research in children’s cognitive development. </a:t>
            </a:r>
          </a:p>
          <a:p>
            <a:r>
              <a:rPr lang="en-GB" sz="2400" baseline="0" dirty="0"/>
              <a:t>Child centred learning (views child as an active learner)</a:t>
            </a:r>
            <a:endParaRPr lang="en-GB" sz="2400" dirty="0"/>
          </a:p>
          <a:p>
            <a:endParaRPr lang="en-GB" sz="1700" dirty="0"/>
          </a:p>
        </p:txBody>
      </p:sp>
      <p:pic>
        <p:nvPicPr>
          <p:cNvPr id="3" name="Picture 2" descr="An old person wearing glasses and a suit&#10;&#10;Description automatically generated">
            <a:extLst>
              <a:ext uri="{FF2B5EF4-FFF2-40B4-BE49-F238E27FC236}">
                <a16:creationId xmlns:a16="http://schemas.microsoft.com/office/drawing/2014/main" id="{623BDD95-58C3-5130-34E0-6CA25BD052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2000" y="365125"/>
            <a:ext cx="2573288" cy="1710963"/>
          </a:xfrm>
          <a:prstGeom prst="rect">
            <a:avLst/>
          </a:prstGeom>
        </p:spPr>
      </p:pic>
    </p:spTree>
    <p:extLst>
      <p:ext uri="{BB962C8B-B14F-4D97-AF65-F5344CB8AC3E}">
        <p14:creationId xmlns:p14="http://schemas.microsoft.com/office/powerpoint/2010/main" val="331680104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23316" y="332656"/>
            <a:ext cx="7886700" cy="1325563"/>
          </a:xfrm>
        </p:spPr>
        <p:txBody>
          <a:bodyPr vert="horz" lIns="91440" tIns="45720" rIns="91440" bIns="45720" rtlCol="0" anchor="ctr">
            <a:normAutofit fontScale="90000"/>
          </a:bodyPr>
          <a:lstStyle/>
          <a:p>
            <a:r>
              <a:rPr lang="cy-GB" sz="3600" dirty="0"/>
              <a:t>Datblygiad deallusol/ gwybyddol</a:t>
            </a:r>
            <a:br>
              <a:rPr lang="en-US" sz="3600" dirty="0"/>
            </a:br>
            <a:r>
              <a:rPr lang="en-US" sz="3600" dirty="0"/>
              <a:t>Intellectual/cognitive development         Piaget’s theory</a:t>
            </a:r>
            <a:endParaRPr lang="en-US" sz="5000" dirty="0"/>
          </a:p>
        </p:txBody>
      </p:sp>
      <p:sp>
        <p:nvSpPr>
          <p:cNvPr id="3" name="Content Placeholder 2"/>
          <p:cNvSpPr>
            <a:spLocks noGrp="1"/>
          </p:cNvSpPr>
          <p:nvPr>
            <p:ph sz="half" idx="1"/>
          </p:nvPr>
        </p:nvSpPr>
        <p:spPr/>
        <p:txBody>
          <a:bodyPr vert="horz" lIns="45720" tIns="45720" rIns="45720" bIns="45720" rtlCol="0" anchor="ctr">
            <a:normAutofit/>
          </a:bodyPr>
          <a:lstStyle/>
          <a:p>
            <a:pPr marL="0" indent="0">
              <a:buNone/>
            </a:pPr>
            <a:r>
              <a:rPr lang="en-US" dirty="0"/>
              <a:t>	</a:t>
            </a:r>
          </a:p>
        </p:txBody>
      </p:sp>
      <p:graphicFrame>
        <p:nvGraphicFramePr>
          <p:cNvPr id="4100" name="Content Placeholder 4">
            <a:extLst>
              <a:ext uri="{FF2B5EF4-FFF2-40B4-BE49-F238E27FC236}">
                <a16:creationId xmlns:a16="http://schemas.microsoft.com/office/drawing/2014/main" id="{10A964B1-A527-486E-9425-F12C57406542}"/>
              </a:ext>
            </a:extLst>
          </p:cNvPr>
          <p:cNvGraphicFramePr>
            <a:graphicFrameLocks noGrp="1"/>
          </p:cNvGraphicFramePr>
          <p:nvPr>
            <p:ph sz="half" idx="2"/>
            <p:extLst>
              <p:ext uri="{D42A27DB-BD31-4B8C-83A1-F6EECF244321}">
                <p14:modId xmlns:p14="http://schemas.microsoft.com/office/powerpoint/2010/main" val="3943751181"/>
              </p:ext>
            </p:extLst>
          </p:nvPr>
        </p:nvGraphicFramePr>
        <p:xfrm>
          <a:off x="4860032"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AB10401E-F9CF-4F36-9572-FB8E50A054AD}"/>
              </a:ext>
            </a:extLst>
          </p:cNvPr>
          <p:cNvSpPr/>
          <p:nvPr/>
        </p:nvSpPr>
        <p:spPr>
          <a:xfrm>
            <a:off x="397768" y="1825625"/>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Rectangle 6" descr="Earth Globe Americas">
            <a:extLst>
              <a:ext uri="{FF2B5EF4-FFF2-40B4-BE49-F238E27FC236}">
                <a16:creationId xmlns:a16="http://schemas.microsoft.com/office/drawing/2014/main" id="{86F24B79-0F96-4863-AF51-ECE3BDA447CF}"/>
              </a:ext>
            </a:extLst>
          </p:cNvPr>
          <p:cNvSpPr/>
          <p:nvPr/>
        </p:nvSpPr>
        <p:spPr>
          <a:xfrm>
            <a:off x="773756" y="2105816"/>
            <a:ext cx="683614" cy="683614"/>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8" name="Group 7">
            <a:extLst>
              <a:ext uri="{FF2B5EF4-FFF2-40B4-BE49-F238E27FC236}">
                <a16:creationId xmlns:a16="http://schemas.microsoft.com/office/drawing/2014/main" id="{725CF906-4CE5-43D7-84FC-20ADA7F5B8D3}"/>
              </a:ext>
            </a:extLst>
          </p:cNvPr>
          <p:cNvGrpSpPr/>
          <p:nvPr/>
        </p:nvGrpSpPr>
        <p:grpSpPr>
          <a:xfrm>
            <a:off x="1833358" y="1826156"/>
            <a:ext cx="2450609" cy="1242935"/>
            <a:chOff x="1435590" y="531"/>
            <a:chExt cx="2450609" cy="1242935"/>
          </a:xfrm>
        </p:grpSpPr>
        <p:sp>
          <p:nvSpPr>
            <p:cNvPr id="19" name="Rectangle 18">
              <a:extLst>
                <a:ext uri="{FF2B5EF4-FFF2-40B4-BE49-F238E27FC236}">
                  <a16:creationId xmlns:a16="http://schemas.microsoft.com/office/drawing/2014/main" id="{D965266D-433D-47D6-B243-F55A8150B232}"/>
                </a:ext>
              </a:extLst>
            </p:cNvPr>
            <p:cNvSpPr/>
            <p:nvPr/>
          </p:nvSpPr>
          <p:spPr>
            <a:xfrm>
              <a:off x="1435590" y="531"/>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TextBox 19">
              <a:extLst>
                <a:ext uri="{FF2B5EF4-FFF2-40B4-BE49-F238E27FC236}">
                  <a16:creationId xmlns:a16="http://schemas.microsoft.com/office/drawing/2014/main" id="{FCB73F6C-4079-4CB0-960B-28C4A4570D1A}"/>
                </a:ext>
              </a:extLst>
            </p:cNvPr>
            <p:cNvSpPr txBox="1"/>
            <p:nvPr/>
          </p:nvSpPr>
          <p:spPr>
            <a:xfrm>
              <a:off x="1435590" y="531"/>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711200">
                <a:spcBef>
                  <a:spcPct val="0"/>
                </a:spcBef>
                <a:spcAft>
                  <a:spcPct val="35000"/>
                </a:spcAft>
              </a:pPr>
              <a:r>
                <a:rPr lang="cy-GB" sz="1600" dirty="0"/>
                <a:t>Mae datblygiad deallusol yn digwydd drwy ryngweithio gweithredol â'r byd</a:t>
              </a:r>
              <a:r>
                <a:rPr lang="en-US" sz="1600" dirty="0"/>
                <a:t>
</a:t>
              </a:r>
              <a:endParaRPr lang="en-US" sz="1600" kern="1200" dirty="0"/>
            </a:p>
          </p:txBody>
        </p:sp>
      </p:grpSp>
      <p:sp>
        <p:nvSpPr>
          <p:cNvPr id="9" name="Rectangle: Rounded Corners 8">
            <a:extLst>
              <a:ext uri="{FF2B5EF4-FFF2-40B4-BE49-F238E27FC236}">
                <a16:creationId xmlns:a16="http://schemas.microsoft.com/office/drawing/2014/main" id="{A903BFCE-5198-4402-BCE2-4FBA32604501}"/>
              </a:ext>
            </a:extLst>
          </p:cNvPr>
          <p:cNvSpPr/>
          <p:nvPr/>
        </p:nvSpPr>
        <p:spPr>
          <a:xfrm>
            <a:off x="397768" y="3379826"/>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9" descr="Head with Gears">
            <a:extLst>
              <a:ext uri="{FF2B5EF4-FFF2-40B4-BE49-F238E27FC236}">
                <a16:creationId xmlns:a16="http://schemas.microsoft.com/office/drawing/2014/main" id="{5053CC0F-AC70-435D-AEAB-1DB64BD2ACFE}"/>
              </a:ext>
            </a:extLst>
          </p:cNvPr>
          <p:cNvSpPr/>
          <p:nvPr/>
        </p:nvSpPr>
        <p:spPr>
          <a:xfrm>
            <a:off x="773756" y="3659486"/>
            <a:ext cx="683614" cy="683614"/>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11" name="Group 10">
            <a:extLst>
              <a:ext uri="{FF2B5EF4-FFF2-40B4-BE49-F238E27FC236}">
                <a16:creationId xmlns:a16="http://schemas.microsoft.com/office/drawing/2014/main" id="{01FF80E9-960A-4BF0-A005-9C3B5A38BD6F}"/>
              </a:ext>
            </a:extLst>
          </p:cNvPr>
          <p:cNvGrpSpPr/>
          <p:nvPr/>
        </p:nvGrpSpPr>
        <p:grpSpPr>
          <a:xfrm>
            <a:off x="1833358" y="3379826"/>
            <a:ext cx="2450609" cy="1242935"/>
            <a:chOff x="1435590" y="1554201"/>
            <a:chExt cx="2450609" cy="1242935"/>
          </a:xfrm>
        </p:grpSpPr>
        <p:sp>
          <p:nvSpPr>
            <p:cNvPr id="17" name="Rectangle 16">
              <a:extLst>
                <a:ext uri="{FF2B5EF4-FFF2-40B4-BE49-F238E27FC236}">
                  <a16:creationId xmlns:a16="http://schemas.microsoft.com/office/drawing/2014/main" id="{0A470284-AB23-47CE-851F-BEC4DE45E5F0}"/>
                </a:ext>
              </a:extLst>
            </p:cNvPr>
            <p:cNvSpPr/>
            <p:nvPr/>
          </p:nvSpPr>
          <p:spPr>
            <a:xfrm>
              <a:off x="1435590" y="1554201"/>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TextBox 17">
              <a:extLst>
                <a:ext uri="{FF2B5EF4-FFF2-40B4-BE49-F238E27FC236}">
                  <a16:creationId xmlns:a16="http://schemas.microsoft.com/office/drawing/2014/main" id="{E7E695D6-031B-4195-9AB8-A8BFE1785DEF}"/>
                </a:ext>
              </a:extLst>
            </p:cNvPr>
            <p:cNvSpPr txBox="1"/>
            <p:nvPr/>
          </p:nvSpPr>
          <p:spPr>
            <a:xfrm>
              <a:off x="1435590" y="1554201"/>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844550">
                <a:spcBef>
                  <a:spcPct val="0"/>
                </a:spcBef>
                <a:spcAft>
                  <a:spcPct val="35000"/>
                </a:spcAft>
              </a:pPr>
              <a:r>
                <a:rPr lang="cy-GB" sz="1900" dirty="0"/>
                <a:t>Mae datblygiad deallusol yn digwydd drwy broses</a:t>
              </a:r>
              <a:r>
                <a:rPr lang="en-US" sz="1900" dirty="0"/>
                <a:t>
</a:t>
              </a:r>
              <a:endParaRPr lang="en-US" sz="1900" kern="1200" dirty="0"/>
            </a:p>
          </p:txBody>
        </p:sp>
      </p:grpSp>
      <p:sp>
        <p:nvSpPr>
          <p:cNvPr id="12" name="Rectangle: Rounded Corners 11">
            <a:extLst>
              <a:ext uri="{FF2B5EF4-FFF2-40B4-BE49-F238E27FC236}">
                <a16:creationId xmlns:a16="http://schemas.microsoft.com/office/drawing/2014/main" id="{84E6C349-3344-41FC-8E0F-5165EC3C8B8D}"/>
              </a:ext>
            </a:extLst>
          </p:cNvPr>
          <p:cNvSpPr/>
          <p:nvPr/>
        </p:nvSpPr>
        <p:spPr>
          <a:xfrm>
            <a:off x="397768" y="4933495"/>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Rectangle 12" descr="Group">
            <a:extLst>
              <a:ext uri="{FF2B5EF4-FFF2-40B4-BE49-F238E27FC236}">
                <a16:creationId xmlns:a16="http://schemas.microsoft.com/office/drawing/2014/main" id="{1042AF75-460C-4FE3-9D78-0ADB072E1C86}"/>
              </a:ext>
            </a:extLst>
          </p:cNvPr>
          <p:cNvSpPr/>
          <p:nvPr/>
        </p:nvSpPr>
        <p:spPr>
          <a:xfrm>
            <a:off x="773756" y="5213156"/>
            <a:ext cx="683614" cy="683614"/>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grpSp>
        <p:nvGrpSpPr>
          <p:cNvPr id="14" name="Group 13">
            <a:extLst>
              <a:ext uri="{FF2B5EF4-FFF2-40B4-BE49-F238E27FC236}">
                <a16:creationId xmlns:a16="http://schemas.microsoft.com/office/drawing/2014/main" id="{F740EEBB-6716-4B70-91C4-194B33CD9EE8}"/>
              </a:ext>
            </a:extLst>
          </p:cNvPr>
          <p:cNvGrpSpPr/>
          <p:nvPr/>
        </p:nvGrpSpPr>
        <p:grpSpPr>
          <a:xfrm>
            <a:off x="1833358" y="4933495"/>
            <a:ext cx="2450609" cy="1242935"/>
            <a:chOff x="1435590" y="3107870"/>
            <a:chExt cx="2450609" cy="1242935"/>
          </a:xfrm>
        </p:grpSpPr>
        <p:sp>
          <p:nvSpPr>
            <p:cNvPr id="15" name="Rectangle 14">
              <a:extLst>
                <a:ext uri="{FF2B5EF4-FFF2-40B4-BE49-F238E27FC236}">
                  <a16:creationId xmlns:a16="http://schemas.microsoft.com/office/drawing/2014/main" id="{2F2CD164-31E8-48F2-885D-71CEC43E357E}"/>
                </a:ext>
              </a:extLst>
            </p:cNvPr>
            <p:cNvSpPr/>
            <p:nvPr/>
          </p:nvSpPr>
          <p:spPr>
            <a:xfrm>
              <a:off x="1435590" y="3107870"/>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6" name="TextBox 15">
              <a:extLst>
                <a:ext uri="{FF2B5EF4-FFF2-40B4-BE49-F238E27FC236}">
                  <a16:creationId xmlns:a16="http://schemas.microsoft.com/office/drawing/2014/main" id="{054AF5AE-EBBB-4262-A496-477E539E2436}"/>
                </a:ext>
              </a:extLst>
            </p:cNvPr>
            <p:cNvSpPr txBox="1"/>
            <p:nvPr/>
          </p:nvSpPr>
          <p:spPr>
            <a:xfrm>
              <a:off x="1435590" y="3107870"/>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844550">
                <a:spcBef>
                  <a:spcPct val="0"/>
                </a:spcBef>
                <a:spcAft>
                  <a:spcPct val="35000"/>
                </a:spcAft>
              </a:pPr>
              <a:r>
                <a:rPr lang="cy-GB" sz="1900" dirty="0"/>
                <a:t>Unigolion yn adeiladu eu dealltwriaeth o'r byd</a:t>
              </a:r>
              <a:r>
                <a:rPr lang="en-US" sz="1900" kern="1200" dirty="0"/>
                <a:t>	</a:t>
              </a:r>
            </a:p>
          </p:txBody>
        </p:sp>
      </p:gr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6801" y="457200"/>
            <a:ext cx="7878762" cy="1143000"/>
          </a:xfrm>
        </p:spPr>
        <p:txBody>
          <a:bodyPr>
            <a:normAutofit fontScale="90000"/>
          </a:bodyPr>
          <a:lstStyle/>
          <a:p>
            <a:r>
              <a:rPr lang="cy-GB" dirty="0"/>
              <a:t>Camau datblygiad gwybyddol</a:t>
            </a:r>
            <a:r>
              <a:rPr lang="en-GB" dirty="0"/>
              <a:t> 
</a:t>
            </a:r>
          </a:p>
        </p:txBody>
      </p:sp>
      <p:graphicFrame>
        <p:nvGraphicFramePr>
          <p:cNvPr id="43034" name="Group 26"/>
          <p:cNvGraphicFramePr>
            <a:graphicFrameLocks noGrp="1"/>
          </p:cNvGraphicFramePr>
          <p:nvPr>
            <p:ph sz="half" idx="2"/>
            <p:extLst>
              <p:ext uri="{D42A27DB-BD31-4B8C-83A1-F6EECF244321}">
                <p14:modId xmlns:p14="http://schemas.microsoft.com/office/powerpoint/2010/main" val="4268405059"/>
              </p:ext>
            </p:extLst>
          </p:nvPr>
        </p:nvGraphicFramePr>
        <p:xfrm>
          <a:off x="899592" y="1268760"/>
          <a:ext cx="7572325" cy="4983417"/>
        </p:xfrm>
        <a:graphic>
          <a:graphicData uri="http://schemas.openxmlformats.org/drawingml/2006/table">
            <a:tbl>
              <a:tblPr/>
              <a:tblGrid>
                <a:gridCol w="1800200">
                  <a:extLst>
                    <a:ext uri="{9D8B030D-6E8A-4147-A177-3AD203B41FA5}">
                      <a16:colId xmlns:a16="http://schemas.microsoft.com/office/drawing/2014/main" val="20000"/>
                    </a:ext>
                  </a:extLst>
                </a:gridCol>
                <a:gridCol w="2304256">
                  <a:extLst>
                    <a:ext uri="{9D8B030D-6E8A-4147-A177-3AD203B41FA5}">
                      <a16:colId xmlns:a16="http://schemas.microsoft.com/office/drawing/2014/main" val="20001"/>
                    </a:ext>
                  </a:extLst>
                </a:gridCol>
                <a:gridCol w="3467869">
                  <a:extLst>
                    <a:ext uri="{9D8B030D-6E8A-4147-A177-3AD203B41FA5}">
                      <a16:colId xmlns:a16="http://schemas.microsoft.com/office/drawing/2014/main" val="20002"/>
                    </a:ext>
                  </a:extLst>
                </a:gridCol>
              </a:tblGrid>
              <a:tr h="119221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OED
</a:t>
                      </a:r>
                      <a:r>
                        <a:rPr kumimoji="1" lang="cy-GB" sz="1400" b="0" i="0" u="none" strike="noStrike" cap="none" normalizeH="0" baseline="0" noProof="0">
                          <a:ln>
                            <a:noFill/>
                          </a:ln>
                          <a:solidFill>
                            <a:schemeClr val="tx1"/>
                          </a:solidFill>
                          <a:effectLst/>
                          <a:latin typeface="Arial" charset="0"/>
                        </a:rPr>
                        <a:t>Geni - 18 mis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CAM</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Synhwyryddimotor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YMDDYGIAD
</a:t>
                      </a:r>
                      <a:r>
                        <a:rPr kumimoji="1" lang="cy-GB" sz="1400" b="0" i="0" u="none" strike="noStrike" cap="none" normalizeH="0" baseline="0" noProof="0">
                          <a:ln>
                            <a:noFill/>
                          </a:ln>
                          <a:solidFill>
                            <a:schemeClr val="tx1"/>
                          </a:solidFill>
                          <a:effectLst/>
                          <a:latin typeface="Arial" charset="0"/>
                        </a:rPr>
                        <a:t>Dysgu drwy synhwyrau
Dysgu drwy atgyrch
Trin deunyddiau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92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18 – 6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Cynweithredol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Ffurfio syniadau yn seiliedig ar eu canfyddiadau eu hunain
Dim ond ar un newidyn y gall ganolbwyntio ar y tro
Gor-gyffredinoli yn seiliedig ar brofiad cyfyngedig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953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6 – 12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Gweithredol Diriaethol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Ffurfio syniadau yn seiliedig ar resymu
Cyfyngu ar feddwl i wrthrychau a digwyddiadau cyfarwydd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13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12 mlwydd a hŷn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Gweithredol Ffurfiol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dirty="0">
                          <a:ln>
                            <a:noFill/>
                          </a:ln>
                          <a:solidFill>
                            <a:schemeClr val="tx1"/>
                          </a:solidFill>
                          <a:effectLst/>
                          <a:latin typeface="Arial" charset="0"/>
                        </a:rPr>
                        <a:t>Meddyliwch yn gysyniadol
Meddwl yn ddamcaniaethol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45" name="Text Box 25"/>
          <p:cNvSpPr txBox="1">
            <a:spLocks noChangeArrowheads="1"/>
          </p:cNvSpPr>
          <p:nvPr/>
        </p:nvSpPr>
        <p:spPr bwMode="auto">
          <a:xfrm>
            <a:off x="2590800" y="6248400"/>
            <a:ext cx="5450018" cy="307777"/>
          </a:xfrm>
          <a:prstGeom prst="rect">
            <a:avLst/>
          </a:prstGeom>
          <a:noFill/>
          <a:ln w="9525">
            <a:noFill/>
            <a:miter lim="800000"/>
            <a:headEnd/>
            <a:tailEnd/>
          </a:ln>
        </p:spPr>
        <p:txBody>
          <a:bodyPr wrap="none">
            <a:spAutoFit/>
          </a:bodyPr>
          <a:lstStyle/>
          <a:p>
            <a:r>
              <a:rPr lang="en-GB" sz="1400" dirty="0">
                <a:latin typeface="Arial" charset="0"/>
              </a:rPr>
              <a:t>Piaget, J. (1976) </a:t>
            </a:r>
            <a:r>
              <a:rPr lang="en-GB" sz="1400" i="1" dirty="0">
                <a:latin typeface="Arial" charset="0"/>
              </a:rPr>
              <a:t>The child and reality</a:t>
            </a:r>
            <a:r>
              <a:rPr lang="en-GB" sz="1400" dirty="0">
                <a:latin typeface="Arial" charset="0"/>
              </a:rPr>
              <a:t>. New York, Penguin Books</a:t>
            </a:r>
          </a:p>
        </p:txBody>
      </p:sp>
    </p:spTree>
  </p:cSld>
  <p:clrMapOvr>
    <a:masterClrMapping/>
  </p:clrMapOvr>
  <p:transition>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6801" y="457200"/>
            <a:ext cx="7878762" cy="1143000"/>
          </a:xfrm>
        </p:spPr>
        <p:txBody>
          <a:bodyPr>
            <a:normAutofit/>
          </a:bodyPr>
          <a:lstStyle/>
          <a:p>
            <a:pPr eaLnBrk="1" hangingPunct="1"/>
            <a:r>
              <a:rPr lang="en-GB" dirty="0"/>
              <a:t>Stages of cognitive development </a:t>
            </a:r>
          </a:p>
        </p:txBody>
      </p:sp>
      <p:graphicFrame>
        <p:nvGraphicFramePr>
          <p:cNvPr id="43034" name="Group 26"/>
          <p:cNvGraphicFramePr>
            <a:graphicFrameLocks noGrp="1"/>
          </p:cNvGraphicFramePr>
          <p:nvPr>
            <p:ph sz="half" idx="2"/>
          </p:nvPr>
        </p:nvGraphicFramePr>
        <p:xfrm>
          <a:off x="838200" y="1295400"/>
          <a:ext cx="7705725" cy="4752976"/>
        </p:xfrm>
        <a:graphic>
          <a:graphicData uri="http://schemas.openxmlformats.org/drawingml/2006/table">
            <a:tbl>
              <a:tblPr/>
              <a:tblGrid>
                <a:gridCol w="1927225">
                  <a:extLst>
                    <a:ext uri="{9D8B030D-6E8A-4147-A177-3AD203B41FA5}">
                      <a16:colId xmlns:a16="http://schemas.microsoft.com/office/drawing/2014/main" val="20000"/>
                    </a:ext>
                  </a:extLst>
                </a:gridCol>
                <a:gridCol w="2406650">
                  <a:extLst>
                    <a:ext uri="{9D8B030D-6E8A-4147-A177-3AD203B41FA5}">
                      <a16:colId xmlns:a16="http://schemas.microsoft.com/office/drawing/2014/main" val="20001"/>
                    </a:ext>
                  </a:extLst>
                </a:gridCol>
                <a:gridCol w="3371850">
                  <a:extLst>
                    <a:ext uri="{9D8B030D-6E8A-4147-A177-3AD203B41FA5}">
                      <a16:colId xmlns:a16="http://schemas.microsoft.com/office/drawing/2014/main" val="20002"/>
                    </a:ext>
                  </a:extLst>
                </a:gridCol>
              </a:tblGrid>
              <a:tr h="119221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dirty="0">
                          <a:ln>
                            <a:noFill/>
                          </a:ln>
                          <a:solidFill>
                            <a:schemeClr val="tx1"/>
                          </a:solidFill>
                          <a:effectLst/>
                          <a:latin typeface="Arial" charset="0"/>
                        </a:rPr>
                        <a: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Birth  - 18 months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STAGE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Sensorimotor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BEHAVIOUR</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senses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reflexes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Manipulate materials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92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18 – 6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Preoperational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their own perceptions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Can only focus on one variable at a time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Overgeneralize based on limited experience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953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Concrete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reasoning</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Limit thinking to objects and familiar events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13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12 years and 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Formal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conceptually</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hypothetically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45" name="Text Box 25"/>
          <p:cNvSpPr txBox="1">
            <a:spLocks noChangeArrowheads="1"/>
          </p:cNvSpPr>
          <p:nvPr/>
        </p:nvSpPr>
        <p:spPr bwMode="auto">
          <a:xfrm>
            <a:off x="2590800" y="6248400"/>
            <a:ext cx="5419561" cy="307777"/>
          </a:xfrm>
          <a:prstGeom prst="rect">
            <a:avLst/>
          </a:prstGeom>
          <a:noFill/>
          <a:ln w="9525">
            <a:noFill/>
            <a:miter lim="800000"/>
            <a:headEnd/>
            <a:tailEnd/>
          </a:ln>
        </p:spPr>
        <p:txBody>
          <a:bodyPr wrap="none">
            <a:spAutoFit/>
          </a:bodyPr>
          <a:lstStyle/>
          <a:p>
            <a:r>
              <a:rPr lang="en-GB" sz="1400" dirty="0">
                <a:latin typeface="Arial" charset="0"/>
              </a:rPr>
              <a:t>Piaget, J. (1976) </a:t>
            </a:r>
            <a:r>
              <a:rPr lang="en-GB" sz="1400" i="1" dirty="0">
                <a:latin typeface="Arial" charset="0"/>
              </a:rPr>
              <a:t>The child and reality</a:t>
            </a:r>
            <a:r>
              <a:rPr lang="en-GB" sz="1400" dirty="0">
                <a:latin typeface="Arial" charset="0"/>
              </a:rPr>
              <a:t>. New York, Penguin Books</a:t>
            </a:r>
          </a:p>
        </p:txBody>
      </p:sp>
    </p:spTree>
    <p:extLst>
      <p:ext uri="{BB962C8B-B14F-4D97-AF65-F5344CB8AC3E}">
        <p14:creationId xmlns:p14="http://schemas.microsoft.com/office/powerpoint/2010/main" val="1192837677"/>
      </p:ext>
    </p:extLst>
  </p:cSld>
  <p:clrMapOvr>
    <a:masterClrMapping/>
  </p:clrMapOvr>
  <p:transition>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Content Placeholder 1">
            <a:extLst>
              <a:ext uri="{FF2B5EF4-FFF2-40B4-BE49-F238E27FC236}">
                <a16:creationId xmlns:a16="http://schemas.microsoft.com/office/drawing/2014/main" id="{BACAD4B1-C896-0639-FCB6-E5A3311BC648}"/>
              </a:ext>
            </a:extLst>
          </p:cNvPr>
          <p:cNvGraphicFramePr>
            <a:graphicFrameLocks noGrp="1"/>
          </p:cNvGraphicFramePr>
          <p:nvPr>
            <p:ph idx="1"/>
            <p:extLst>
              <p:ext uri="{D42A27DB-BD31-4B8C-83A1-F6EECF244321}">
                <p14:modId xmlns:p14="http://schemas.microsoft.com/office/powerpoint/2010/main" val="329071244"/>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Online Media 1" title="Piaget's Theory of Cognitive Development">
            <a:hlinkClick r:id="" action="ppaction://media"/>
            <a:extLst>
              <a:ext uri="{FF2B5EF4-FFF2-40B4-BE49-F238E27FC236}">
                <a16:creationId xmlns:a16="http://schemas.microsoft.com/office/drawing/2014/main" id="{0CEA59BE-6A18-66D7-6F07-C08CABBFDB3F}"/>
              </a:ext>
            </a:extLst>
          </p:cNvPr>
          <p:cNvPicPr>
            <a:picLocks noRot="1" noChangeAspect="1"/>
          </p:cNvPicPr>
          <p:nvPr>
            <a:videoFile r:link="rId1"/>
          </p:nvPr>
        </p:nvPicPr>
        <p:blipFill>
          <a:blip r:embed="rId9"/>
          <a:stretch>
            <a:fillRect/>
          </a:stretch>
        </p:blipFill>
        <p:spPr>
          <a:xfrm>
            <a:off x="358949" y="676656"/>
            <a:ext cx="8140978" cy="5632664"/>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20742"/>
            <a:ext cx="7886700" cy="1325563"/>
          </a:xfrm>
        </p:spPr>
        <p:txBody>
          <a:bodyPr>
            <a:normAutofit/>
          </a:bodyPr>
          <a:lstStyle/>
          <a:p>
            <a:r>
              <a:rPr lang="cy-GB" sz="2100" b="1" dirty="0">
                <a:solidFill>
                  <a:schemeClr val="bg1"/>
                </a:solidFill>
              </a:rPr>
              <a:t>Nodweddion datblygiad gwybyddol / </a:t>
            </a:r>
            <a:br>
              <a:rPr lang="en-GB" sz="2100" b="1" dirty="0">
                <a:solidFill>
                  <a:schemeClr val="bg1"/>
                </a:solidFill>
              </a:rPr>
            </a:br>
            <a:br>
              <a:rPr lang="en-GB" sz="2100" b="1" dirty="0">
                <a:solidFill>
                  <a:schemeClr val="bg1"/>
                </a:solidFill>
              </a:rPr>
            </a:br>
            <a:r>
              <a:rPr lang="en-GB" sz="2100" b="1" dirty="0">
                <a:solidFill>
                  <a:schemeClr val="bg1"/>
                </a:solidFill>
              </a:rPr>
              <a:t>Characteristics of cognitive development </a:t>
            </a:r>
          </a:p>
        </p:txBody>
      </p:sp>
      <p:sp>
        <p:nvSpPr>
          <p:cNvPr id="2" name="Content Placeholder 1"/>
          <p:cNvSpPr>
            <a:spLocks noGrp="1"/>
          </p:cNvSpPr>
          <p:nvPr>
            <p:ph sz="half" idx="1"/>
          </p:nvPr>
        </p:nvSpPr>
        <p:spPr>
          <a:xfrm>
            <a:off x="628650" y="2266345"/>
            <a:ext cx="3823335" cy="3910617"/>
          </a:xfrm>
        </p:spPr>
        <p:txBody>
          <a:bodyPr>
            <a:normAutofit/>
          </a:bodyPr>
          <a:lstStyle/>
          <a:p>
            <a:r>
              <a:rPr lang="cy-GB" sz="1800" dirty="0">
                <a:solidFill>
                  <a:schemeClr val="bg1"/>
                </a:solidFill>
              </a:rPr>
              <a:t>Sefydlogrwydd gwrthrychau- 'os na allaf ei weld, nid yw'n bodoli’ </a:t>
            </a:r>
          </a:p>
          <a:p>
            <a:r>
              <a:rPr lang="cy-GB" sz="1800" dirty="0" err="1">
                <a:solidFill>
                  <a:schemeClr val="bg1"/>
                </a:solidFill>
              </a:rPr>
              <a:t>Hunanganolrwydd</a:t>
            </a:r>
            <a:endParaRPr lang="cy-GB" sz="1800" dirty="0">
              <a:solidFill>
                <a:schemeClr val="bg1"/>
              </a:solidFill>
            </a:endParaRPr>
          </a:p>
          <a:p>
            <a:pPr lvl="1"/>
            <a:r>
              <a:rPr lang="cy-GB" sz="1800" dirty="0">
                <a:solidFill>
                  <a:schemeClr val="bg1"/>
                </a:solidFill>
              </a:rPr>
              <a:t>Dim ond o'i safbwynt ei hun y gall plentyn weld digwyddiadau. </a:t>
            </a:r>
          </a:p>
          <a:p>
            <a:r>
              <a:rPr lang="cy-GB" sz="1800" dirty="0">
                <a:solidFill>
                  <a:schemeClr val="bg1"/>
                </a:solidFill>
              </a:rPr>
              <a:t>Canoli </a:t>
            </a:r>
          </a:p>
          <a:p>
            <a:pPr lvl="1"/>
            <a:r>
              <a:rPr lang="cy-GB" sz="1800" dirty="0">
                <a:solidFill>
                  <a:schemeClr val="bg1"/>
                </a:solidFill>
              </a:rPr>
              <a:t>Canolbwyntio'n unig ar agwedd ganolog ar dasg neu wrthrych</a:t>
            </a:r>
          </a:p>
          <a:p>
            <a:pPr lvl="1"/>
            <a:endParaRPr lang="cy-GB" sz="1800" dirty="0">
              <a:solidFill>
                <a:schemeClr val="bg1"/>
              </a:solidFill>
            </a:endParaRPr>
          </a:p>
          <a:p>
            <a:pPr lvl="1"/>
            <a:r>
              <a:rPr lang="cy-GB" sz="1800" dirty="0">
                <a:solidFill>
                  <a:schemeClr val="bg1"/>
                </a:solidFill>
              </a:rPr>
              <a:t>Animistiaeth </a:t>
            </a:r>
          </a:p>
          <a:p>
            <a:pPr marL="128016" lvl="1" indent="0">
              <a:buNone/>
            </a:pPr>
            <a:r>
              <a:rPr lang="cy-GB" sz="1800" dirty="0">
                <a:solidFill>
                  <a:schemeClr val="bg1"/>
                </a:solidFill>
              </a:rPr>
              <a:t> Gweld gwrthrychau difywyd yn  greaduriaid byw</a:t>
            </a:r>
          </a:p>
          <a:p>
            <a:endParaRPr lang="en-GB" sz="1800" dirty="0">
              <a:solidFill>
                <a:srgbClr val="FFFFFF"/>
              </a:solidFill>
            </a:endParaRPr>
          </a:p>
          <a:p>
            <a:pPr lvl="1">
              <a:buFont typeface="Courier New" pitchFamily="49" charset="0"/>
              <a:buChar char="o"/>
            </a:pPr>
            <a:endParaRPr lang="en-GB" sz="1800" dirty="0">
              <a:solidFill>
                <a:srgbClr val="FFFFFF"/>
              </a:solidFill>
            </a:endParaRPr>
          </a:p>
        </p:txBody>
      </p:sp>
      <p:sp>
        <p:nvSpPr>
          <p:cNvPr id="4" name="Content Placeholder 3">
            <a:extLst>
              <a:ext uri="{FF2B5EF4-FFF2-40B4-BE49-F238E27FC236}">
                <a16:creationId xmlns:a16="http://schemas.microsoft.com/office/drawing/2014/main" id="{2086B3FF-E2E6-4A6E-8990-59E51F7FFED6}"/>
              </a:ext>
            </a:extLst>
          </p:cNvPr>
          <p:cNvSpPr>
            <a:spLocks noGrp="1"/>
          </p:cNvSpPr>
          <p:nvPr>
            <p:ph sz="half" idx="2"/>
          </p:nvPr>
        </p:nvSpPr>
        <p:spPr>
          <a:xfrm>
            <a:off x="4692015" y="2266345"/>
            <a:ext cx="3823335" cy="3910618"/>
          </a:xfrm>
        </p:spPr>
        <p:txBody>
          <a:bodyPr>
            <a:normAutofit/>
          </a:bodyPr>
          <a:lstStyle/>
          <a:p>
            <a:r>
              <a:rPr lang="en-GB" sz="1900" dirty="0">
                <a:solidFill>
                  <a:schemeClr val="bg1"/>
                </a:solidFill>
              </a:rPr>
              <a:t>Object permanence - ‘if I can’t see it, it doesn't exist’  </a:t>
            </a:r>
          </a:p>
          <a:p>
            <a:r>
              <a:rPr lang="en-GB" sz="1900" dirty="0">
                <a:solidFill>
                  <a:schemeClr val="bg1"/>
                </a:solidFill>
              </a:rPr>
              <a:t>Egocentrism</a:t>
            </a:r>
          </a:p>
          <a:p>
            <a:pPr lvl="1"/>
            <a:r>
              <a:rPr lang="en-GB" sz="1900" dirty="0">
                <a:solidFill>
                  <a:schemeClr val="bg1"/>
                </a:solidFill>
              </a:rPr>
              <a:t>Child can only view events from their own point of view. </a:t>
            </a:r>
          </a:p>
          <a:p>
            <a:r>
              <a:rPr lang="en-GB" sz="1900" dirty="0">
                <a:solidFill>
                  <a:schemeClr val="bg1"/>
                </a:solidFill>
              </a:rPr>
              <a:t>Centration </a:t>
            </a:r>
          </a:p>
          <a:p>
            <a:pPr lvl="1"/>
            <a:r>
              <a:rPr lang="en-GB" sz="1900" dirty="0">
                <a:solidFill>
                  <a:schemeClr val="bg1"/>
                </a:solidFill>
              </a:rPr>
              <a:t>Focus only on central aspect of a task or object</a:t>
            </a:r>
          </a:p>
          <a:p>
            <a:r>
              <a:rPr lang="en-GB" sz="1900" dirty="0">
                <a:solidFill>
                  <a:schemeClr val="bg1"/>
                </a:solidFill>
              </a:rPr>
              <a:t>Animism </a:t>
            </a:r>
          </a:p>
          <a:p>
            <a:pPr lvl="1"/>
            <a:r>
              <a:rPr lang="en-GB" sz="1900" dirty="0">
                <a:solidFill>
                  <a:schemeClr val="bg1"/>
                </a:solidFill>
              </a:rPr>
              <a:t>View inanimate objects as living creatures</a:t>
            </a:r>
          </a:p>
          <a:p>
            <a:pPr lvl="1">
              <a:buNone/>
            </a:pPr>
            <a:endParaRPr lang="en-GB" sz="1900" dirty="0">
              <a:solidFill>
                <a:srgbClr val="FFFFFF"/>
              </a:solidFill>
            </a:endParaRPr>
          </a:p>
          <a:p>
            <a:pPr lvl="1">
              <a:buNone/>
            </a:pPr>
            <a:endParaRPr lang="en-GB" sz="1900" dirty="0">
              <a:solidFill>
                <a:srgbClr val="FFFFFF"/>
              </a:solidFill>
            </a:endParaRPr>
          </a:p>
          <a:p>
            <a:endParaRPr lang="en-GB" sz="1900" dirty="0">
              <a:solidFill>
                <a:srgbClr val="FFFFFF"/>
              </a:solidFill>
            </a:endParaRPr>
          </a:p>
        </p:txBody>
      </p:sp>
      <p:pic>
        <p:nvPicPr>
          <p:cNvPr id="6" name="Picture 5" descr="An old person wearing glasses and a suit&#10;&#10;Description automatically generated">
            <a:extLst>
              <a:ext uri="{FF2B5EF4-FFF2-40B4-BE49-F238E27FC236}">
                <a16:creationId xmlns:a16="http://schemas.microsoft.com/office/drawing/2014/main" id="{6352FB96-7F66-AE59-F96E-B0C41DEC2C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620742"/>
            <a:ext cx="1910715" cy="1270422"/>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885031" y="403226"/>
            <a:ext cx="7158037" cy="1387475"/>
          </a:xfrm>
        </p:spPr>
        <p:txBody>
          <a:bodyPr/>
          <a:lstStyle/>
          <a:p>
            <a:r>
              <a:rPr lang="cy-GB" dirty="0" err="1"/>
              <a:t>SgemaU</a:t>
            </a:r>
            <a:r>
              <a:rPr lang="cy-GB" dirty="0"/>
              <a:t> 
</a:t>
            </a:r>
            <a:endParaRPr lang="cy-GB" dirty="0">
              <a:solidFill>
                <a:schemeClr val="accent2"/>
              </a:solidFill>
              <a:latin typeface="Bookman Old Style" pitchFamily="18" charset="0"/>
            </a:endParaRPr>
          </a:p>
        </p:txBody>
      </p:sp>
      <p:sp>
        <p:nvSpPr>
          <p:cNvPr id="11267" name="Rectangle 3"/>
          <p:cNvSpPr>
            <a:spLocks noGrp="1" noChangeArrowheads="1"/>
          </p:cNvSpPr>
          <p:nvPr>
            <p:ph idx="1"/>
          </p:nvPr>
        </p:nvSpPr>
        <p:spPr>
          <a:xfrm>
            <a:off x="611188" y="1484313"/>
            <a:ext cx="7923212" cy="5113337"/>
          </a:xfrm>
        </p:spPr>
        <p:txBody>
          <a:bodyPr/>
          <a:lstStyle/>
          <a:p>
            <a:pPr>
              <a:buNone/>
            </a:pPr>
            <a:r>
              <a:rPr lang="en-GB" sz="2000" dirty="0"/>
              <a:t>	</a:t>
            </a:r>
            <a:r>
              <a:rPr lang="cy-GB" sz="2000" dirty="0"/>
              <a:t>Defnyddiodd </a:t>
            </a:r>
            <a:r>
              <a:rPr lang="cy-GB" sz="2000" dirty="0" err="1"/>
              <a:t>Piaget</a:t>
            </a:r>
            <a:r>
              <a:rPr lang="cy-GB" sz="2000" dirty="0"/>
              <a:t> dermau i ddisgrifio'r broses y mae plant yn mynd 
drwyddi er mwyn datblygu a newid eu cysyniadau o'r byd</a:t>
            </a:r>
            <a:r>
              <a:rPr lang="en-GB" sz="2000" dirty="0"/>
              <a:t>
</a:t>
            </a:r>
          </a:p>
        </p:txBody>
      </p:sp>
      <p:sp>
        <p:nvSpPr>
          <p:cNvPr id="11268" name="AutoShape 4"/>
          <p:cNvSpPr>
            <a:spLocks noChangeArrowheads="1"/>
          </p:cNvSpPr>
          <p:nvPr/>
        </p:nvSpPr>
        <p:spPr bwMode="auto">
          <a:xfrm>
            <a:off x="3708400" y="2565400"/>
            <a:ext cx="26638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cy-GB" dirty="0">
                <a:latin typeface="Bookman Old Style" pitchFamily="18" charset="0"/>
                <a:cs typeface="Arial" charset="0"/>
              </a:rPr>
              <a:t>Sgema gwreiddiol</a:t>
            </a:r>
            <a:r>
              <a:rPr lang="en-GB" dirty="0">
                <a:latin typeface="Bookman Old Style" pitchFamily="18" charset="0"/>
                <a:cs typeface="Arial" charset="0"/>
              </a:rPr>
              <a:t>
</a:t>
            </a:r>
          </a:p>
        </p:txBody>
      </p:sp>
      <p:sp>
        <p:nvSpPr>
          <p:cNvPr id="11269" name="AutoShape 5"/>
          <p:cNvSpPr>
            <a:spLocks noChangeArrowheads="1"/>
          </p:cNvSpPr>
          <p:nvPr/>
        </p:nvSpPr>
        <p:spPr bwMode="auto">
          <a:xfrm>
            <a:off x="611188" y="3211513"/>
            <a:ext cx="7705725" cy="57785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cy-GB" dirty="0">
                <a:latin typeface="Bookman Old Style" pitchFamily="18" charset="0"/>
                <a:cs typeface="Arial" charset="0"/>
              </a:rPr>
              <a:t>Profiad newydd – CYMHATHU profiad i'r sgema presennol</a:t>
            </a:r>
            <a:r>
              <a:rPr lang="en-GB" dirty="0">
                <a:latin typeface="Bookman Old Style" pitchFamily="18" charset="0"/>
                <a:cs typeface="Arial" charset="0"/>
              </a:rPr>
              <a:t>
</a:t>
            </a:r>
          </a:p>
        </p:txBody>
      </p:sp>
      <p:sp>
        <p:nvSpPr>
          <p:cNvPr id="11270" name="AutoShape 6"/>
          <p:cNvSpPr>
            <a:spLocks noChangeArrowheads="1"/>
          </p:cNvSpPr>
          <p:nvPr/>
        </p:nvSpPr>
        <p:spPr bwMode="auto">
          <a:xfrm>
            <a:off x="1619250" y="4149725"/>
            <a:ext cx="626427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pt-BR" dirty="0">
                <a:latin typeface="Bookman Old Style" pitchFamily="18" charset="0"/>
                <a:cs typeface="Arial" charset="0"/>
              </a:rPr>
              <a:t>Teimlad nad ydynt yn deall </a:t>
            </a:r>
            <a:r>
              <a:rPr lang="en-GB" dirty="0">
                <a:latin typeface="Bookman Old Style" pitchFamily="18" charset="0"/>
                <a:cs typeface="Arial" charset="0"/>
              </a:rPr>
              <a:t>(ANGHYDBWYSEDD)</a:t>
            </a:r>
          </a:p>
        </p:txBody>
      </p:sp>
      <p:sp>
        <p:nvSpPr>
          <p:cNvPr id="11271" name="AutoShape 7"/>
          <p:cNvSpPr>
            <a:spLocks noChangeArrowheads="1"/>
          </p:cNvSpPr>
          <p:nvPr/>
        </p:nvSpPr>
        <p:spPr bwMode="auto">
          <a:xfrm>
            <a:off x="885031" y="4868863"/>
            <a:ext cx="7287419"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en-GB" dirty="0" err="1">
                <a:latin typeface="Bookman Old Style" pitchFamily="18" charset="0"/>
                <a:cs typeface="Arial" charset="0"/>
              </a:rPr>
              <a:t>Newid</a:t>
            </a:r>
            <a:r>
              <a:rPr lang="en-GB" dirty="0">
                <a:latin typeface="Bookman Old Style" pitchFamily="18" charset="0"/>
                <a:cs typeface="Arial" charset="0"/>
              </a:rPr>
              <a:t> </a:t>
            </a:r>
            <a:r>
              <a:rPr lang="en-GB" dirty="0" err="1">
                <a:latin typeface="Bookman Old Style" pitchFamily="18" charset="0"/>
                <a:cs typeface="Arial" charset="0"/>
              </a:rPr>
              <a:t>yn</a:t>
            </a:r>
            <a:r>
              <a:rPr lang="en-GB" dirty="0">
                <a:latin typeface="Bookman Old Style" pitchFamily="18" charset="0"/>
                <a:cs typeface="Arial" charset="0"/>
              </a:rPr>
              <a:t> y </a:t>
            </a:r>
            <a:r>
              <a:rPr lang="en-GB" dirty="0" err="1">
                <a:latin typeface="Bookman Old Style" pitchFamily="18" charset="0"/>
                <a:cs typeface="Arial" charset="0"/>
              </a:rPr>
              <a:t>sgema</a:t>
            </a:r>
            <a:r>
              <a:rPr lang="en-GB" dirty="0">
                <a:latin typeface="Bookman Old Style" pitchFamily="18" charset="0"/>
                <a:cs typeface="Arial" charset="0"/>
              </a:rPr>
              <a:t> </a:t>
            </a:r>
            <a:r>
              <a:rPr lang="en-GB" dirty="0" err="1">
                <a:latin typeface="Bookman Old Style" pitchFamily="18" charset="0"/>
                <a:cs typeface="Arial" charset="0"/>
              </a:rPr>
              <a:t>gwreiddiol</a:t>
            </a:r>
            <a:r>
              <a:rPr lang="en-GB" dirty="0">
                <a:latin typeface="Bookman Old Style" pitchFamily="18" charset="0"/>
                <a:cs typeface="Arial" charset="0"/>
              </a:rPr>
              <a:t> </a:t>
            </a:r>
            <a:r>
              <a:rPr lang="en-GB" dirty="0" err="1">
                <a:latin typeface="Bookman Old Style" pitchFamily="18" charset="0"/>
                <a:cs typeface="Arial" charset="0"/>
              </a:rPr>
              <a:t>i</a:t>
            </a:r>
            <a:r>
              <a:rPr lang="en-GB" dirty="0">
                <a:latin typeface="Bookman Old Style" pitchFamily="18" charset="0"/>
                <a:cs typeface="Arial" charset="0"/>
              </a:rPr>
              <a:t> GANIATAU SYNIADAU NEWYDD 
</a:t>
            </a:r>
          </a:p>
        </p:txBody>
      </p:sp>
      <p:sp>
        <p:nvSpPr>
          <p:cNvPr id="11272" name="AutoShape 8"/>
          <p:cNvSpPr>
            <a:spLocks noChangeArrowheads="1"/>
          </p:cNvSpPr>
          <p:nvPr/>
        </p:nvSpPr>
        <p:spPr bwMode="auto">
          <a:xfrm>
            <a:off x="2051050" y="5661025"/>
            <a:ext cx="5113338"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en-GB" dirty="0" err="1">
                <a:latin typeface="Bookman Old Style" pitchFamily="18" charset="0"/>
                <a:cs typeface="Arial" charset="0"/>
              </a:rPr>
              <a:t>Teimlad</a:t>
            </a:r>
            <a:r>
              <a:rPr lang="en-GB" dirty="0">
                <a:latin typeface="Bookman Old Style" pitchFamily="18" charset="0"/>
                <a:cs typeface="Arial" charset="0"/>
              </a:rPr>
              <a:t> o </a:t>
            </a:r>
            <a:r>
              <a:rPr lang="en-GB" dirty="0" err="1">
                <a:latin typeface="Bookman Old Style" pitchFamily="18" charset="0"/>
                <a:cs typeface="Arial" charset="0"/>
              </a:rPr>
              <a:t>ddealltwriaeth</a:t>
            </a:r>
            <a:r>
              <a:rPr lang="en-GB" dirty="0">
                <a:latin typeface="Bookman Old Style" pitchFamily="18" charset="0"/>
                <a:cs typeface="Arial" charset="0"/>
              </a:rPr>
              <a:t> (EQUILIBRATION)</a:t>
            </a:r>
          </a:p>
        </p:txBody>
      </p:sp>
      <p:sp>
        <p:nvSpPr>
          <p:cNvPr id="11273" name="Line 9"/>
          <p:cNvSpPr>
            <a:spLocks noChangeShapeType="1"/>
          </p:cNvSpPr>
          <p:nvPr/>
        </p:nvSpPr>
        <p:spPr bwMode="auto">
          <a:xfrm>
            <a:off x="5003800" y="2997200"/>
            <a:ext cx="0" cy="360363"/>
          </a:xfrm>
          <a:prstGeom prst="line">
            <a:avLst/>
          </a:prstGeom>
          <a:noFill/>
          <a:ln w="9525">
            <a:solidFill>
              <a:schemeClr val="tx1"/>
            </a:solidFill>
            <a:round/>
            <a:headEnd/>
            <a:tailEnd type="triangle" w="med" len="med"/>
          </a:ln>
        </p:spPr>
        <p:txBody>
          <a:bodyPr/>
          <a:lstStyle/>
          <a:p>
            <a:endParaRPr lang="en-GB"/>
          </a:p>
        </p:txBody>
      </p:sp>
      <p:sp>
        <p:nvSpPr>
          <p:cNvPr id="11274" name="Line 10"/>
          <p:cNvSpPr>
            <a:spLocks noChangeShapeType="1"/>
          </p:cNvSpPr>
          <p:nvPr/>
        </p:nvSpPr>
        <p:spPr bwMode="auto">
          <a:xfrm>
            <a:off x="5148263" y="3789363"/>
            <a:ext cx="0" cy="360362"/>
          </a:xfrm>
          <a:prstGeom prst="line">
            <a:avLst/>
          </a:prstGeom>
          <a:noFill/>
          <a:ln w="9525">
            <a:solidFill>
              <a:schemeClr val="tx1"/>
            </a:solidFill>
            <a:round/>
            <a:headEnd/>
            <a:tailEnd type="triangle" w="med" len="med"/>
          </a:ln>
        </p:spPr>
        <p:txBody>
          <a:bodyPr/>
          <a:lstStyle/>
          <a:p>
            <a:endParaRPr lang="en-GB"/>
          </a:p>
        </p:txBody>
      </p:sp>
      <p:sp>
        <p:nvSpPr>
          <p:cNvPr id="11275" name="Line 11"/>
          <p:cNvSpPr>
            <a:spLocks noChangeShapeType="1"/>
          </p:cNvSpPr>
          <p:nvPr/>
        </p:nvSpPr>
        <p:spPr bwMode="auto">
          <a:xfrm>
            <a:off x="4716463" y="4508500"/>
            <a:ext cx="0" cy="360363"/>
          </a:xfrm>
          <a:prstGeom prst="line">
            <a:avLst/>
          </a:prstGeom>
          <a:noFill/>
          <a:ln w="9525">
            <a:solidFill>
              <a:schemeClr val="tx1"/>
            </a:solidFill>
            <a:round/>
            <a:headEnd/>
            <a:tailEnd type="triangle" w="med" len="med"/>
          </a:ln>
        </p:spPr>
        <p:txBody>
          <a:bodyPr/>
          <a:lstStyle/>
          <a:p>
            <a:endParaRPr lang="en-GB"/>
          </a:p>
        </p:txBody>
      </p:sp>
      <p:sp>
        <p:nvSpPr>
          <p:cNvPr id="11276" name="Line 12"/>
          <p:cNvSpPr>
            <a:spLocks noChangeShapeType="1"/>
          </p:cNvSpPr>
          <p:nvPr/>
        </p:nvSpPr>
        <p:spPr bwMode="auto">
          <a:xfrm>
            <a:off x="5364163" y="5300663"/>
            <a:ext cx="0" cy="360362"/>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31863" y="96838"/>
            <a:ext cx="7158037" cy="1387475"/>
          </a:xfrm>
        </p:spPr>
        <p:txBody>
          <a:bodyPr/>
          <a:lstStyle/>
          <a:p>
            <a:pPr eaLnBrk="1" hangingPunct="1"/>
            <a:r>
              <a:rPr lang="en-GB" dirty="0">
                <a:solidFill>
                  <a:schemeClr val="tx1"/>
                </a:solidFill>
              </a:rPr>
              <a:t>Schemas</a:t>
            </a:r>
            <a:r>
              <a:rPr lang="en-GB" dirty="0">
                <a:solidFill>
                  <a:schemeClr val="accent2"/>
                </a:solidFill>
                <a:latin typeface="Bookman Old Style" pitchFamily="18" charset="0"/>
              </a:rPr>
              <a:t> </a:t>
            </a:r>
          </a:p>
        </p:txBody>
      </p:sp>
      <p:sp>
        <p:nvSpPr>
          <p:cNvPr id="11267" name="Rectangle 3"/>
          <p:cNvSpPr>
            <a:spLocks noGrp="1" noChangeArrowheads="1"/>
          </p:cNvSpPr>
          <p:nvPr>
            <p:ph idx="1"/>
          </p:nvPr>
        </p:nvSpPr>
        <p:spPr>
          <a:xfrm>
            <a:off x="611188" y="1484313"/>
            <a:ext cx="7923212" cy="5113337"/>
          </a:xfrm>
        </p:spPr>
        <p:txBody>
          <a:bodyPr/>
          <a:lstStyle/>
          <a:p>
            <a:pPr eaLnBrk="1" hangingPunct="1">
              <a:buFont typeface="Wingdings" pitchFamily="2" charset="2"/>
              <a:buNone/>
            </a:pPr>
            <a:r>
              <a:rPr lang="en-GB" sz="2000" dirty="0"/>
              <a:t>	Piaget used terms to describe the process children go through in order to develop and change their concepts of the world</a:t>
            </a:r>
          </a:p>
        </p:txBody>
      </p:sp>
      <p:sp>
        <p:nvSpPr>
          <p:cNvPr id="11268" name="AutoShape 4"/>
          <p:cNvSpPr>
            <a:spLocks noChangeArrowheads="1"/>
          </p:cNvSpPr>
          <p:nvPr/>
        </p:nvSpPr>
        <p:spPr bwMode="auto">
          <a:xfrm>
            <a:off x="3708400" y="2565400"/>
            <a:ext cx="26638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Original schema</a:t>
            </a:r>
          </a:p>
        </p:txBody>
      </p:sp>
      <p:sp>
        <p:nvSpPr>
          <p:cNvPr id="11269" name="AutoShape 5"/>
          <p:cNvSpPr>
            <a:spLocks noChangeArrowheads="1"/>
          </p:cNvSpPr>
          <p:nvPr/>
        </p:nvSpPr>
        <p:spPr bwMode="auto">
          <a:xfrm>
            <a:off x="611188" y="3357563"/>
            <a:ext cx="77057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New experience – ASSIMILATION of experience into existing schema</a:t>
            </a:r>
          </a:p>
        </p:txBody>
      </p:sp>
      <p:sp>
        <p:nvSpPr>
          <p:cNvPr id="11270" name="AutoShape 6"/>
          <p:cNvSpPr>
            <a:spLocks noChangeArrowheads="1"/>
          </p:cNvSpPr>
          <p:nvPr/>
        </p:nvSpPr>
        <p:spPr bwMode="auto">
          <a:xfrm>
            <a:off x="1619250" y="4149725"/>
            <a:ext cx="626427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not understanding (DISEQUILIBRIUM)</a:t>
            </a:r>
          </a:p>
        </p:txBody>
      </p:sp>
      <p:sp>
        <p:nvSpPr>
          <p:cNvPr id="11271" name="AutoShape 7"/>
          <p:cNvSpPr>
            <a:spLocks noChangeArrowheads="1"/>
          </p:cNvSpPr>
          <p:nvPr/>
        </p:nvSpPr>
        <p:spPr bwMode="auto">
          <a:xfrm>
            <a:off x="1258888" y="4868863"/>
            <a:ext cx="6913562"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dirty="0">
                <a:latin typeface="Bookman Old Style" pitchFamily="18" charset="0"/>
                <a:cs typeface="Arial" charset="0"/>
              </a:rPr>
              <a:t>Change to original schema to ACCCOMMODATE new ideas</a:t>
            </a:r>
          </a:p>
        </p:txBody>
      </p:sp>
      <p:sp>
        <p:nvSpPr>
          <p:cNvPr id="11272" name="AutoShape 8"/>
          <p:cNvSpPr>
            <a:spLocks noChangeArrowheads="1"/>
          </p:cNvSpPr>
          <p:nvPr/>
        </p:nvSpPr>
        <p:spPr bwMode="auto">
          <a:xfrm>
            <a:off x="2051050" y="5661025"/>
            <a:ext cx="5113338"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understanding (EQUILIBRATION)</a:t>
            </a:r>
          </a:p>
        </p:txBody>
      </p:sp>
      <p:sp>
        <p:nvSpPr>
          <p:cNvPr id="11273" name="Line 9"/>
          <p:cNvSpPr>
            <a:spLocks noChangeShapeType="1"/>
          </p:cNvSpPr>
          <p:nvPr/>
        </p:nvSpPr>
        <p:spPr bwMode="auto">
          <a:xfrm>
            <a:off x="5003800" y="2997200"/>
            <a:ext cx="0" cy="360363"/>
          </a:xfrm>
          <a:prstGeom prst="line">
            <a:avLst/>
          </a:prstGeom>
          <a:noFill/>
          <a:ln w="9525">
            <a:solidFill>
              <a:schemeClr val="tx1"/>
            </a:solidFill>
            <a:round/>
            <a:headEnd/>
            <a:tailEnd type="triangle" w="med" len="med"/>
          </a:ln>
        </p:spPr>
        <p:txBody>
          <a:bodyPr/>
          <a:lstStyle/>
          <a:p>
            <a:endParaRPr lang="en-GB"/>
          </a:p>
        </p:txBody>
      </p:sp>
      <p:sp>
        <p:nvSpPr>
          <p:cNvPr id="11274" name="Line 10"/>
          <p:cNvSpPr>
            <a:spLocks noChangeShapeType="1"/>
          </p:cNvSpPr>
          <p:nvPr/>
        </p:nvSpPr>
        <p:spPr bwMode="auto">
          <a:xfrm>
            <a:off x="5148263" y="3789363"/>
            <a:ext cx="0" cy="360362"/>
          </a:xfrm>
          <a:prstGeom prst="line">
            <a:avLst/>
          </a:prstGeom>
          <a:noFill/>
          <a:ln w="9525">
            <a:solidFill>
              <a:schemeClr val="tx1"/>
            </a:solidFill>
            <a:round/>
            <a:headEnd/>
            <a:tailEnd type="triangle" w="med" len="med"/>
          </a:ln>
        </p:spPr>
        <p:txBody>
          <a:bodyPr/>
          <a:lstStyle/>
          <a:p>
            <a:endParaRPr lang="en-GB"/>
          </a:p>
        </p:txBody>
      </p:sp>
      <p:sp>
        <p:nvSpPr>
          <p:cNvPr id="11275" name="Line 11"/>
          <p:cNvSpPr>
            <a:spLocks noChangeShapeType="1"/>
          </p:cNvSpPr>
          <p:nvPr/>
        </p:nvSpPr>
        <p:spPr bwMode="auto">
          <a:xfrm>
            <a:off x="4716463" y="4508500"/>
            <a:ext cx="0" cy="360363"/>
          </a:xfrm>
          <a:prstGeom prst="line">
            <a:avLst/>
          </a:prstGeom>
          <a:noFill/>
          <a:ln w="9525">
            <a:solidFill>
              <a:schemeClr val="tx1"/>
            </a:solidFill>
            <a:round/>
            <a:headEnd/>
            <a:tailEnd type="triangle" w="med" len="med"/>
          </a:ln>
        </p:spPr>
        <p:txBody>
          <a:bodyPr/>
          <a:lstStyle/>
          <a:p>
            <a:endParaRPr lang="en-GB"/>
          </a:p>
        </p:txBody>
      </p:sp>
      <p:sp>
        <p:nvSpPr>
          <p:cNvPr id="11276" name="Line 12"/>
          <p:cNvSpPr>
            <a:spLocks noChangeShapeType="1"/>
          </p:cNvSpPr>
          <p:nvPr/>
        </p:nvSpPr>
        <p:spPr bwMode="auto">
          <a:xfrm>
            <a:off x="5364163" y="5300663"/>
            <a:ext cx="0" cy="360362"/>
          </a:xfrm>
          <a:prstGeom prst="line">
            <a:avLst/>
          </a:prstGeom>
          <a:noFill/>
          <a:ln w="9525">
            <a:solidFill>
              <a:schemeClr val="tx1"/>
            </a:solidFill>
            <a:round/>
            <a:headEnd/>
            <a:tailEnd type="triangle" w="med" len="med"/>
          </a:ln>
        </p:spPr>
        <p:txBody>
          <a:bodyPr/>
          <a:lstStyle/>
          <a:p>
            <a:endParaRPr lang="en-GB"/>
          </a:p>
        </p:txBody>
      </p:sp>
    </p:spTree>
    <p:extLst>
      <p:ext uri="{BB962C8B-B14F-4D97-AF65-F5344CB8AC3E}">
        <p14:creationId xmlns:p14="http://schemas.microsoft.com/office/powerpoint/2010/main" val="545740"/>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20742"/>
            <a:ext cx="7886700" cy="1325563"/>
          </a:xfrm>
        </p:spPr>
        <p:txBody>
          <a:bodyPr vert="horz" lIns="91440" tIns="45720" rIns="91440" bIns="45720" rtlCol="0">
            <a:normAutofit/>
          </a:bodyPr>
          <a:lstStyle/>
          <a:p>
            <a:r>
              <a:rPr lang="en-US" sz="2800" kern="1200" dirty="0" err="1">
                <a:solidFill>
                  <a:schemeClr val="bg1"/>
                </a:solidFill>
                <a:latin typeface="+mj-lt"/>
                <a:ea typeface="+mj-ea"/>
                <a:cs typeface="+mj-cs"/>
              </a:rPr>
              <a:t>Beirniadaethau</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ar</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ddamcaniaeth</a:t>
            </a:r>
            <a:r>
              <a:rPr lang="en-US" sz="2800" kern="1200" dirty="0">
                <a:solidFill>
                  <a:schemeClr val="bg1"/>
                </a:solidFill>
                <a:latin typeface="+mj-lt"/>
                <a:ea typeface="+mj-ea"/>
                <a:cs typeface="+mj-cs"/>
              </a:rPr>
              <a:t> Piaget</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 Criticisms of Piagetian theory </a:t>
            </a:r>
          </a:p>
        </p:txBody>
      </p:sp>
      <p:sp>
        <p:nvSpPr>
          <p:cNvPr id="2" name="Content Placeholder 1"/>
          <p:cNvSpPr>
            <a:spLocks noGrp="1"/>
          </p:cNvSpPr>
          <p:nvPr>
            <p:ph sz="half" idx="1"/>
          </p:nvPr>
        </p:nvSpPr>
        <p:spPr>
          <a:xfrm>
            <a:off x="628650" y="2266345"/>
            <a:ext cx="3823335" cy="3910617"/>
          </a:xfrm>
        </p:spPr>
        <p:txBody>
          <a:bodyPr vert="horz" lIns="91440" tIns="45720" rIns="91440" bIns="45720" rtlCol="0">
            <a:normAutofit lnSpcReduction="10000"/>
          </a:bodyPr>
          <a:lstStyle/>
          <a:p>
            <a:pPr marL="285750" indent="-228600" defTabSz="914400">
              <a:spcAft>
                <a:spcPts val="600"/>
              </a:spcAft>
              <a:buFont typeface="Arial" panose="020B0604020202020204" pitchFamily="34" charset="0"/>
              <a:buChar char="•"/>
            </a:pPr>
            <a:r>
              <a:rPr lang="en-US" sz="2100" dirty="0">
                <a:solidFill>
                  <a:schemeClr val="bg1"/>
                </a:solidFill>
              </a:rPr>
              <a:t>Mae </a:t>
            </a:r>
            <a:r>
              <a:rPr lang="en-US" sz="2100" dirty="0" err="1">
                <a:solidFill>
                  <a:schemeClr val="bg1"/>
                </a:solidFill>
              </a:rPr>
              <a:t>natur</a:t>
            </a:r>
            <a:r>
              <a:rPr lang="en-US" sz="2100" dirty="0">
                <a:solidFill>
                  <a:schemeClr val="bg1"/>
                </a:solidFill>
              </a:rPr>
              <a:t> y </a:t>
            </a:r>
            <a:r>
              <a:rPr lang="en-US" sz="2100" dirty="0" err="1">
                <a:solidFill>
                  <a:schemeClr val="bg1"/>
                </a:solidFill>
              </a:rPr>
              <a:t>tasgau</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tanamcangyfrif</a:t>
            </a:r>
            <a:r>
              <a:rPr lang="en-US" sz="2100" dirty="0">
                <a:solidFill>
                  <a:schemeClr val="bg1"/>
                </a:solidFill>
              </a:rPr>
              <a:t> </a:t>
            </a:r>
            <a:r>
              <a:rPr lang="en-US" sz="2100" dirty="0" err="1">
                <a:solidFill>
                  <a:schemeClr val="bg1"/>
                </a:solidFill>
              </a:rPr>
              <a:t>gallu</a:t>
            </a:r>
            <a:r>
              <a:rPr lang="en-US" sz="2100" dirty="0">
                <a:solidFill>
                  <a:schemeClr val="bg1"/>
                </a:solidFill>
              </a:rPr>
              <a:t> plant </a:t>
            </a:r>
            <a:r>
              <a:rPr lang="en-US" sz="2100" dirty="0" err="1">
                <a:solidFill>
                  <a:schemeClr val="bg1"/>
                </a:solidFill>
              </a:rPr>
              <a:t>ar</a:t>
            </a:r>
            <a:r>
              <a:rPr lang="en-US" sz="2100" dirty="0">
                <a:solidFill>
                  <a:schemeClr val="bg1"/>
                </a:solidFill>
              </a:rPr>
              <a:t> </a:t>
            </a:r>
            <a:r>
              <a:rPr lang="en-US" sz="2100" dirty="0" err="1">
                <a:solidFill>
                  <a:schemeClr val="bg1"/>
                </a:solidFill>
              </a:rPr>
              <a:t>wahanol</a:t>
            </a:r>
            <a:r>
              <a:rPr lang="en-US" sz="2100" dirty="0">
                <a:solidFill>
                  <a:schemeClr val="bg1"/>
                </a:solidFill>
              </a:rPr>
              <a:t> </a:t>
            </a:r>
            <a:r>
              <a:rPr lang="en-US" sz="2100" dirty="0" err="1">
                <a:solidFill>
                  <a:schemeClr val="bg1"/>
                </a:solidFill>
              </a:rPr>
              <a:t>oedrannau</a:t>
            </a:r>
            <a:r>
              <a:rPr lang="en-US" sz="2100" dirty="0">
                <a:solidFill>
                  <a:schemeClr val="bg1"/>
                </a:solidFill>
              </a:rPr>
              <a:t>
</a:t>
            </a:r>
            <a:r>
              <a:rPr lang="en-US" sz="2100" dirty="0" err="1">
                <a:solidFill>
                  <a:schemeClr val="bg1"/>
                </a:solidFill>
              </a:rPr>
              <a:t>Ychydig</a:t>
            </a:r>
            <a:r>
              <a:rPr lang="en-US" sz="2100" dirty="0">
                <a:solidFill>
                  <a:schemeClr val="bg1"/>
                </a:solidFill>
              </a:rPr>
              <a:t> o </a:t>
            </a:r>
            <a:r>
              <a:rPr lang="en-US" sz="2100" dirty="0" err="1">
                <a:solidFill>
                  <a:schemeClr val="bg1"/>
                </a:solidFill>
              </a:rPr>
              <a:t>ffocws</a:t>
            </a:r>
            <a:r>
              <a:rPr lang="en-US" sz="2100" dirty="0">
                <a:solidFill>
                  <a:schemeClr val="bg1"/>
                </a:solidFill>
              </a:rPr>
              <a:t> </a:t>
            </a:r>
            <a:r>
              <a:rPr lang="en-US" sz="2100" dirty="0" err="1">
                <a:solidFill>
                  <a:schemeClr val="bg1"/>
                </a:solidFill>
              </a:rPr>
              <a:t>ar</a:t>
            </a:r>
            <a:r>
              <a:rPr lang="en-US" sz="2100" dirty="0">
                <a:solidFill>
                  <a:schemeClr val="bg1"/>
                </a:solidFill>
              </a:rPr>
              <a:t> </a:t>
            </a:r>
            <a:r>
              <a:rPr lang="en-US" sz="2100" dirty="0" err="1">
                <a:solidFill>
                  <a:schemeClr val="bg1"/>
                </a:solidFill>
              </a:rPr>
              <a:t>ddatblygiad</a:t>
            </a:r>
            <a:r>
              <a:rPr lang="en-US" sz="2100" dirty="0">
                <a:solidFill>
                  <a:schemeClr val="bg1"/>
                </a:solidFill>
              </a:rPr>
              <a:t> </a:t>
            </a:r>
            <a:r>
              <a:rPr lang="en-US" sz="2100" dirty="0" err="1">
                <a:solidFill>
                  <a:schemeClr val="bg1"/>
                </a:solidFill>
              </a:rPr>
              <a:t>emosiynol</a:t>
            </a:r>
            <a:r>
              <a:rPr lang="en-US" sz="2100" dirty="0">
                <a:solidFill>
                  <a:schemeClr val="bg1"/>
                </a:solidFill>
              </a:rPr>
              <a:t> a </a:t>
            </a:r>
            <a:r>
              <a:rPr lang="en-US" sz="2100" dirty="0" err="1">
                <a:solidFill>
                  <a:schemeClr val="bg1"/>
                </a:solidFill>
              </a:rPr>
              <a:t>chymdeithasol</a:t>
            </a:r>
            <a:endParaRPr lang="en-US" sz="2100" dirty="0">
              <a:solidFill>
                <a:schemeClr val="bg1"/>
              </a:solidFill>
            </a:endParaRPr>
          </a:p>
          <a:p>
            <a:pPr marL="285750" indent="-228600" defTabSz="914400">
              <a:spcAft>
                <a:spcPts val="600"/>
              </a:spcAft>
              <a:buFont typeface="Arial" panose="020B0604020202020204" pitchFamily="34" charset="0"/>
              <a:buChar char="•"/>
            </a:pPr>
            <a:r>
              <a:rPr lang="en-US" sz="2100" dirty="0" err="1">
                <a:solidFill>
                  <a:schemeClr val="bg1"/>
                </a:solidFill>
              </a:rPr>
              <a:t>Nid</a:t>
            </a:r>
            <a:r>
              <a:rPr lang="en-US" sz="2100" dirty="0">
                <a:solidFill>
                  <a:schemeClr val="bg1"/>
                </a:solidFill>
              </a:rPr>
              <a:t> </a:t>
            </a:r>
            <a:r>
              <a:rPr lang="en-US" sz="2100" dirty="0" err="1">
                <a:solidFill>
                  <a:schemeClr val="bg1"/>
                </a:solidFill>
              </a:rPr>
              <a:t>yw</a:t>
            </a:r>
            <a:r>
              <a:rPr lang="en-US" sz="2100" dirty="0">
                <a:solidFill>
                  <a:schemeClr val="bg1"/>
                </a:solidFill>
              </a:rPr>
              <a:t> </a:t>
            </a:r>
            <a:r>
              <a:rPr lang="en-US" sz="2100" dirty="0" err="1">
                <a:solidFill>
                  <a:schemeClr val="bg1"/>
                </a:solidFill>
              </a:rPr>
              <a:t>rhai</a:t>
            </a:r>
            <a:r>
              <a:rPr lang="en-US" sz="2100" dirty="0">
                <a:solidFill>
                  <a:schemeClr val="bg1"/>
                </a:solidFill>
              </a:rPr>
              <a:t> </a:t>
            </a:r>
            <a:r>
              <a:rPr lang="en-US" sz="2100" dirty="0" err="1">
                <a:solidFill>
                  <a:schemeClr val="bg1"/>
                </a:solidFill>
              </a:rPr>
              <a:t>seicolegwyr</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cytuno</a:t>
            </a:r>
            <a:r>
              <a:rPr lang="en-US" sz="2100" dirty="0">
                <a:solidFill>
                  <a:schemeClr val="bg1"/>
                </a:solidFill>
              </a:rPr>
              <a:t> </a:t>
            </a:r>
            <a:r>
              <a:rPr lang="en-US" sz="2100" dirty="0" err="1">
                <a:solidFill>
                  <a:schemeClr val="bg1"/>
                </a:solidFill>
              </a:rPr>
              <a:t>â'r</a:t>
            </a:r>
            <a:r>
              <a:rPr lang="en-US" sz="2100" dirty="0">
                <a:solidFill>
                  <a:schemeClr val="bg1"/>
                </a:solidFill>
              </a:rPr>
              <a:t> dull </a:t>
            </a:r>
            <a:r>
              <a:rPr lang="en-US" sz="2100" dirty="0" err="1">
                <a:solidFill>
                  <a:schemeClr val="bg1"/>
                </a:solidFill>
              </a:rPr>
              <a:t>datblygu</a:t>
            </a:r>
            <a:r>
              <a:rPr lang="en-US" sz="2100" dirty="0">
                <a:solidFill>
                  <a:schemeClr val="bg1"/>
                </a:solidFill>
              </a:rPr>
              <a:t> </a:t>
            </a:r>
            <a:r>
              <a:rPr lang="en-US" sz="2100" dirty="0" err="1">
                <a:solidFill>
                  <a:schemeClr val="bg1"/>
                </a:solidFill>
              </a:rPr>
              <a:t>fesul</a:t>
            </a:r>
            <a:r>
              <a:rPr lang="en-US" sz="2100" dirty="0">
                <a:solidFill>
                  <a:schemeClr val="bg1"/>
                </a:solidFill>
              </a:rPr>
              <a:t> </a:t>
            </a:r>
            <a:r>
              <a:rPr lang="en-US" sz="2100" dirty="0" err="1">
                <a:solidFill>
                  <a:schemeClr val="bg1"/>
                </a:solidFill>
              </a:rPr>
              <a:t>camau</a:t>
            </a:r>
            <a:r>
              <a:rPr lang="en-US" sz="2100" dirty="0">
                <a:solidFill>
                  <a:schemeClr val="bg1"/>
                </a:solidFill>
              </a:rPr>
              <a:t> 
</a:t>
            </a:r>
            <a:r>
              <a:rPr lang="en-US" sz="2100" dirty="0" err="1">
                <a:solidFill>
                  <a:schemeClr val="bg1"/>
                </a:solidFill>
              </a:rPr>
              <a:t>Nid</a:t>
            </a:r>
            <a:r>
              <a:rPr lang="en-US" sz="2100" dirty="0">
                <a:solidFill>
                  <a:schemeClr val="bg1"/>
                </a:solidFill>
              </a:rPr>
              <a:t> </a:t>
            </a:r>
            <a:r>
              <a:rPr lang="en-US" sz="2100" dirty="0" err="1">
                <a:solidFill>
                  <a:schemeClr val="bg1"/>
                </a:solidFill>
              </a:rPr>
              <a:t>yw'n</a:t>
            </a:r>
            <a:r>
              <a:rPr lang="en-US" sz="2100" dirty="0">
                <a:solidFill>
                  <a:schemeClr val="bg1"/>
                </a:solidFill>
              </a:rPr>
              <a:t> </a:t>
            </a:r>
            <a:r>
              <a:rPr lang="en-US" sz="2100" dirty="0" err="1">
                <a:solidFill>
                  <a:schemeClr val="bg1"/>
                </a:solidFill>
              </a:rPr>
              <a:t>esbonio</a:t>
            </a:r>
            <a:r>
              <a:rPr lang="en-US" sz="2100" dirty="0">
                <a:solidFill>
                  <a:schemeClr val="bg1"/>
                </a:solidFill>
              </a:rPr>
              <a:t> </a:t>
            </a:r>
            <a:r>
              <a:rPr lang="en-US" sz="2100" dirty="0" err="1">
                <a:solidFill>
                  <a:schemeClr val="bg1"/>
                </a:solidFill>
              </a:rPr>
              <a:t>datblygiad</a:t>
            </a:r>
            <a:r>
              <a:rPr lang="en-US" sz="2100" dirty="0">
                <a:solidFill>
                  <a:schemeClr val="bg1"/>
                </a:solidFill>
              </a:rPr>
              <a:t> </a:t>
            </a:r>
            <a:r>
              <a:rPr lang="en-US" sz="2100" dirty="0" err="1">
                <a:solidFill>
                  <a:schemeClr val="bg1"/>
                </a:solidFill>
              </a:rPr>
              <a:t>annormal</a:t>
            </a:r>
            <a:endParaRPr lang="en-US" sz="2100" dirty="0">
              <a:solidFill>
                <a:schemeClr val="bg1"/>
              </a:solidFill>
            </a:endParaRPr>
          </a:p>
        </p:txBody>
      </p:sp>
      <p:sp>
        <p:nvSpPr>
          <p:cNvPr id="4" name="Content Placeholder 3">
            <a:extLst>
              <a:ext uri="{FF2B5EF4-FFF2-40B4-BE49-F238E27FC236}">
                <a16:creationId xmlns:a16="http://schemas.microsoft.com/office/drawing/2014/main" id="{4D665F94-B5D3-7063-481B-07760F81865D}"/>
              </a:ext>
            </a:extLst>
          </p:cNvPr>
          <p:cNvSpPr>
            <a:spLocks noGrp="1"/>
          </p:cNvSpPr>
          <p:nvPr>
            <p:ph sz="half" idx="2"/>
          </p:nvPr>
        </p:nvSpPr>
        <p:spPr>
          <a:xfrm>
            <a:off x="4737215" y="2786014"/>
            <a:ext cx="3823335" cy="3910618"/>
          </a:xfrm>
        </p:spPr>
        <p:txBody>
          <a:bodyPr>
            <a:normAutofit lnSpcReduction="10000"/>
          </a:bodyPr>
          <a:lstStyle/>
          <a:p>
            <a:r>
              <a:rPr lang="en-US" sz="2100" dirty="0">
                <a:solidFill>
                  <a:schemeClr val="bg1"/>
                </a:solidFill>
              </a:rPr>
              <a:t>Nature of tasks underestimates children's ability at various ages</a:t>
            </a:r>
          </a:p>
          <a:p>
            <a:r>
              <a:rPr lang="en-US" sz="2100" dirty="0">
                <a:solidFill>
                  <a:schemeClr val="bg1"/>
                </a:solidFill>
              </a:rPr>
              <a:t>Little focus on emotional and social development</a:t>
            </a:r>
          </a:p>
          <a:p>
            <a:r>
              <a:rPr lang="en-US" sz="2100" dirty="0">
                <a:solidFill>
                  <a:schemeClr val="bg1"/>
                </a:solidFill>
              </a:rPr>
              <a:t>Some psychologists  do not agree with the stage approach to development </a:t>
            </a:r>
          </a:p>
          <a:p>
            <a:r>
              <a:rPr lang="en-US" sz="2100" dirty="0">
                <a:solidFill>
                  <a:schemeClr val="bg1"/>
                </a:solidFill>
              </a:rPr>
              <a:t>Does not explain abnormal development</a:t>
            </a:r>
          </a:p>
          <a:p>
            <a:endParaRPr lang="en-GB" sz="2100" dirty="0">
              <a:solidFill>
                <a:srgbClr val="FFFFFF"/>
              </a:solidFill>
            </a:endParaRPr>
          </a:p>
        </p:txBody>
      </p:sp>
      <p:sp>
        <p:nvSpPr>
          <p:cNvPr id="12" name="TextBox 11">
            <a:extLst>
              <a:ext uri="{FF2B5EF4-FFF2-40B4-BE49-F238E27FC236}">
                <a16:creationId xmlns:a16="http://schemas.microsoft.com/office/drawing/2014/main" id="{823EA9AF-28A4-4539-89BA-87799FD2000D}"/>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2100" dirty="0">
              <a:solidFill>
                <a:srgbClr val="FFFFFF"/>
              </a:solidFill>
            </a:endParaRPr>
          </a:p>
        </p:txBody>
      </p:sp>
      <p:pic>
        <p:nvPicPr>
          <p:cNvPr id="8" name="Picture 7" descr="A baby with a sad face&#10;&#10;Description automatically generated">
            <a:extLst>
              <a:ext uri="{FF2B5EF4-FFF2-40B4-BE49-F238E27FC236}">
                <a16:creationId xmlns:a16="http://schemas.microsoft.com/office/drawing/2014/main" id="{E37F85EC-156D-3235-D45B-7ED9652B5A6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5512" t="32150" r="12201" b="8001"/>
          <a:stretch/>
        </p:blipFill>
        <p:spPr>
          <a:xfrm>
            <a:off x="6300192" y="132273"/>
            <a:ext cx="1656184" cy="2302500"/>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510944"/>
            <a:ext cx="7886700" cy="1325563"/>
          </a:xfrm>
        </p:spPr>
        <p:txBody>
          <a:bodyPr vert="horz" lIns="91440" tIns="45720" rIns="91440" bIns="45720" rtlCol="0" anchor="ctr">
            <a:normAutofit/>
          </a:bodyPr>
          <a:lstStyle/>
          <a:p>
            <a:r>
              <a:rPr lang="en-US" sz="2800" kern="1200" dirty="0" err="1">
                <a:solidFill>
                  <a:schemeClr val="bg1"/>
                </a:solidFill>
                <a:latin typeface="+mj-lt"/>
                <a:ea typeface="+mj-ea"/>
                <a:cs typeface="+mj-cs"/>
              </a:rPr>
              <a:t>Agweddau</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cadarnhaol</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ar</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ddamcaniaeth</a:t>
            </a:r>
            <a:r>
              <a:rPr lang="en-US" sz="2800" kern="1200" dirty="0">
                <a:solidFill>
                  <a:schemeClr val="bg1"/>
                </a:solidFill>
                <a:latin typeface="+mj-lt"/>
                <a:ea typeface="+mj-ea"/>
                <a:cs typeface="+mj-cs"/>
              </a:rPr>
              <a:t> Piaget/</a:t>
            </a:r>
            <a:br>
              <a:rPr lang="en-US" sz="2800" kern="1200" dirty="0">
                <a:solidFill>
                  <a:schemeClr val="bg1"/>
                </a:solidFill>
                <a:latin typeface="+mj-lt"/>
                <a:ea typeface="+mj-ea"/>
                <a:cs typeface="+mj-cs"/>
              </a:rPr>
            </a:br>
            <a:br>
              <a:rPr lang="en-US" sz="2800" kern="1200" dirty="0">
                <a:solidFill>
                  <a:schemeClr val="bg1"/>
                </a:solidFill>
                <a:latin typeface="+mj-lt"/>
                <a:ea typeface="+mj-ea"/>
                <a:cs typeface="+mj-cs"/>
              </a:rPr>
            </a:br>
            <a:r>
              <a:rPr lang="en-US" sz="2800" kern="1200" dirty="0">
                <a:solidFill>
                  <a:schemeClr val="bg1"/>
                </a:solidFill>
                <a:latin typeface="+mj-lt"/>
                <a:ea typeface="+mj-ea"/>
                <a:cs typeface="+mj-cs"/>
              </a:rPr>
              <a:t>Positive aspects of Piagetian theory</a:t>
            </a:r>
          </a:p>
        </p:txBody>
      </p:sp>
      <p:sp>
        <p:nvSpPr>
          <p:cNvPr id="2" name="Content Placeholder 1"/>
          <p:cNvSpPr>
            <a:spLocks noGrp="1"/>
          </p:cNvSpPr>
          <p:nvPr>
            <p:ph idx="1"/>
          </p:nvPr>
        </p:nvSpPr>
        <p:spPr>
          <a:xfrm>
            <a:off x="4932040" y="2156525"/>
            <a:ext cx="3823335" cy="3910617"/>
          </a:xfrm>
        </p:spPr>
        <p:txBody>
          <a:bodyPr vert="horz" lIns="91440" tIns="45720" rIns="91440" bIns="45720" rtlCol="0">
            <a:normAutofit/>
          </a:bodyPr>
          <a:lstStyle/>
          <a:p>
            <a:pPr>
              <a:buFont typeface="Arial" panose="020B0604020202020204" pitchFamily="34" charset="0"/>
              <a:buChar char="•"/>
            </a:pPr>
            <a:r>
              <a:rPr lang="en-US" sz="1900" dirty="0">
                <a:solidFill>
                  <a:schemeClr val="bg1"/>
                </a:solidFill>
              </a:rPr>
              <a:t> Useful framework for exploring children's cognitive development </a:t>
            </a:r>
          </a:p>
          <a:p>
            <a:pPr>
              <a:buFont typeface="Arial" panose="020B0604020202020204" pitchFamily="34" charset="0"/>
              <a:buChar char="•"/>
            </a:pPr>
            <a:r>
              <a:rPr lang="en-US" sz="1900" dirty="0">
                <a:solidFill>
                  <a:schemeClr val="bg1"/>
                </a:solidFill>
              </a:rPr>
              <a:t> Useful view of children as active constructors of knowledge</a:t>
            </a:r>
          </a:p>
          <a:p>
            <a:pPr>
              <a:buFont typeface="Arial" panose="020B0604020202020204" pitchFamily="34" charset="0"/>
              <a:buChar char="•"/>
            </a:pPr>
            <a:r>
              <a:rPr lang="en-US" sz="1900" dirty="0">
                <a:solidFill>
                  <a:schemeClr val="bg1"/>
                </a:solidFill>
              </a:rPr>
              <a:t> Discovery learning promotes learning by building up schemas. ‘Doing’ is better than ‘telling’ </a:t>
            </a:r>
          </a:p>
          <a:p>
            <a:pPr>
              <a:buFont typeface="Arial" panose="020B0604020202020204" pitchFamily="34" charset="0"/>
              <a:buChar char="•"/>
            </a:pPr>
            <a:r>
              <a:rPr lang="en-US" sz="1900" dirty="0">
                <a:solidFill>
                  <a:schemeClr val="bg1"/>
                </a:solidFill>
              </a:rPr>
              <a:t> Enables educators to match teaching strategy to cognitive age.  </a:t>
            </a:r>
          </a:p>
          <a:p>
            <a:r>
              <a:rPr lang="en-US" sz="1900" dirty="0">
                <a:solidFill>
                  <a:schemeClr val="bg1"/>
                </a:solidFill>
              </a:rPr>
              <a:t>(Doherty  and Hughes, 2009)</a:t>
            </a:r>
          </a:p>
          <a:p>
            <a:endParaRPr lang="en-US" sz="1900" dirty="0">
              <a:solidFill>
                <a:srgbClr val="FFFFFF"/>
              </a:solidFill>
            </a:endParaRPr>
          </a:p>
        </p:txBody>
      </p:sp>
      <p:sp>
        <p:nvSpPr>
          <p:cNvPr id="12" name="TextBox 11">
            <a:extLst>
              <a:ext uri="{FF2B5EF4-FFF2-40B4-BE49-F238E27FC236}">
                <a16:creationId xmlns:a16="http://schemas.microsoft.com/office/drawing/2014/main" id="{2CD83215-42FE-4E80-98FC-97166795E277}"/>
              </a:ext>
            </a:extLst>
          </p:cNvPr>
          <p:cNvSpPr txBox="1"/>
          <p:nvPr/>
        </p:nvSpPr>
        <p:spPr>
          <a:xfrm>
            <a:off x="827584" y="215652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900" dirty="0" err="1">
                <a:solidFill>
                  <a:schemeClr val="bg1"/>
                </a:solidFill>
              </a:rPr>
              <a:t>Fframwaith</a:t>
            </a:r>
            <a:r>
              <a:rPr lang="en-US" sz="1900" dirty="0">
                <a:solidFill>
                  <a:schemeClr val="bg1"/>
                </a:solidFill>
              </a:rPr>
              <a:t> </a:t>
            </a:r>
            <a:r>
              <a:rPr lang="en-US" sz="1900" dirty="0" err="1">
                <a:solidFill>
                  <a:schemeClr val="bg1"/>
                </a:solidFill>
              </a:rPr>
              <a:t>defnyddiol</a:t>
            </a:r>
            <a:r>
              <a:rPr lang="en-US" sz="1900" dirty="0">
                <a:solidFill>
                  <a:schemeClr val="bg1"/>
                </a:solidFill>
              </a:rPr>
              <a:t> </a:t>
            </a:r>
            <a:r>
              <a:rPr lang="en-US" sz="1900" dirty="0" err="1">
                <a:solidFill>
                  <a:schemeClr val="bg1"/>
                </a:solidFill>
              </a:rPr>
              <a:t>ar</a:t>
            </a:r>
            <a:r>
              <a:rPr lang="en-US" sz="1900" dirty="0">
                <a:solidFill>
                  <a:schemeClr val="bg1"/>
                </a:solidFill>
              </a:rPr>
              <a:t> </a:t>
            </a:r>
            <a:r>
              <a:rPr lang="en-US" sz="1900" dirty="0" err="1">
                <a:solidFill>
                  <a:schemeClr val="bg1"/>
                </a:solidFill>
              </a:rPr>
              <a:t>gyfer</a:t>
            </a:r>
            <a:r>
              <a:rPr lang="en-US" sz="1900" dirty="0">
                <a:solidFill>
                  <a:schemeClr val="bg1"/>
                </a:solidFill>
              </a:rPr>
              <a:t> </a:t>
            </a:r>
            <a:r>
              <a:rPr lang="en-US" sz="1900" dirty="0" err="1">
                <a:solidFill>
                  <a:schemeClr val="bg1"/>
                </a:solidFill>
              </a:rPr>
              <a:t>archwilio</a:t>
            </a:r>
            <a:r>
              <a:rPr lang="en-US" sz="1900" dirty="0">
                <a:solidFill>
                  <a:schemeClr val="bg1"/>
                </a:solidFill>
              </a:rPr>
              <a:t> </a:t>
            </a:r>
            <a:r>
              <a:rPr lang="en-US" sz="1900" dirty="0" err="1">
                <a:solidFill>
                  <a:schemeClr val="bg1"/>
                </a:solidFill>
              </a:rPr>
              <a:t>datblygiad</a:t>
            </a:r>
            <a:r>
              <a:rPr lang="en-US" sz="1900" dirty="0">
                <a:solidFill>
                  <a:schemeClr val="bg1"/>
                </a:solidFill>
              </a:rPr>
              <a:t> </a:t>
            </a:r>
            <a:r>
              <a:rPr lang="en-US" sz="1900" dirty="0" err="1">
                <a:solidFill>
                  <a:schemeClr val="bg1"/>
                </a:solidFill>
              </a:rPr>
              <a:t>gwybyddol</a:t>
            </a:r>
            <a:r>
              <a:rPr lang="en-US" sz="1900" dirty="0">
                <a:solidFill>
                  <a:schemeClr val="bg1"/>
                </a:solidFill>
              </a:rPr>
              <a:t> plant 
Barn </a:t>
            </a:r>
            <a:r>
              <a:rPr lang="en-US" sz="1900" dirty="0" err="1">
                <a:solidFill>
                  <a:schemeClr val="bg1"/>
                </a:solidFill>
              </a:rPr>
              <a:t>ddefnyddiol</a:t>
            </a:r>
            <a:r>
              <a:rPr lang="en-US" sz="1900" dirty="0">
                <a:solidFill>
                  <a:schemeClr val="bg1"/>
                </a:solidFill>
              </a:rPr>
              <a:t> am </a:t>
            </a:r>
            <a:r>
              <a:rPr lang="en-US" sz="1900" dirty="0" err="1">
                <a:solidFill>
                  <a:schemeClr val="bg1"/>
                </a:solidFill>
              </a:rPr>
              <a:t>blant</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adeiladwyr</a:t>
            </a:r>
            <a:r>
              <a:rPr lang="en-US" sz="1900" dirty="0">
                <a:solidFill>
                  <a:schemeClr val="bg1"/>
                </a:solidFill>
              </a:rPr>
              <a:t> </a:t>
            </a:r>
            <a:r>
              <a:rPr lang="en-US" sz="1900" dirty="0" err="1">
                <a:solidFill>
                  <a:schemeClr val="bg1"/>
                </a:solidFill>
              </a:rPr>
              <a:t>gwybodaeth</a:t>
            </a:r>
            <a:r>
              <a:rPr lang="en-US" sz="1900" dirty="0">
                <a:solidFill>
                  <a:schemeClr val="bg1"/>
                </a:solidFill>
              </a:rPr>
              <a:t> </a:t>
            </a:r>
            <a:r>
              <a:rPr lang="en-US" sz="1900" dirty="0" err="1">
                <a:solidFill>
                  <a:schemeClr val="bg1"/>
                </a:solidFill>
              </a:rPr>
              <a:t>gweithredol</a:t>
            </a:r>
            <a:endParaRPr lang="en-US" sz="1900" dirty="0">
              <a:solidFill>
                <a:schemeClr val="bg1"/>
              </a:solidFill>
            </a:endParaRPr>
          </a:p>
          <a:p>
            <a:pPr marL="285750" indent="-228600" defTabSz="914400">
              <a:lnSpc>
                <a:spcPct val="90000"/>
              </a:lnSpc>
              <a:spcAft>
                <a:spcPts val="600"/>
              </a:spcAft>
              <a:buFont typeface="Arial" panose="020B0604020202020204" pitchFamily="34" charset="0"/>
              <a:buChar char="•"/>
            </a:pPr>
            <a:r>
              <a:rPr lang="en-US" sz="1900" dirty="0">
                <a:solidFill>
                  <a:schemeClr val="bg1"/>
                </a:solidFill>
              </a:rPr>
              <a:t>Mae </a:t>
            </a:r>
            <a:r>
              <a:rPr lang="en-US" sz="1900" dirty="0" err="1">
                <a:solidFill>
                  <a:schemeClr val="bg1"/>
                </a:solidFill>
              </a:rPr>
              <a:t>dysgu</a:t>
            </a:r>
            <a:r>
              <a:rPr lang="en-US" sz="1900" dirty="0">
                <a:solidFill>
                  <a:schemeClr val="bg1"/>
                </a:solidFill>
              </a:rPr>
              <a:t> </a:t>
            </a:r>
            <a:r>
              <a:rPr lang="en-US" sz="1900" dirty="0" err="1">
                <a:solidFill>
                  <a:schemeClr val="bg1"/>
                </a:solidFill>
              </a:rPr>
              <a:t>darganfod</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hyrwyddo</a:t>
            </a:r>
            <a:r>
              <a:rPr lang="en-US" sz="1900" dirty="0">
                <a:solidFill>
                  <a:schemeClr val="bg1"/>
                </a:solidFill>
              </a:rPr>
              <a:t> </a:t>
            </a:r>
            <a:r>
              <a:rPr lang="en-US" sz="1900" dirty="0" err="1">
                <a:solidFill>
                  <a:schemeClr val="bg1"/>
                </a:solidFill>
              </a:rPr>
              <a:t>dysgu</a:t>
            </a:r>
            <a:r>
              <a:rPr lang="en-US" sz="1900" dirty="0">
                <a:solidFill>
                  <a:schemeClr val="bg1"/>
                </a:solidFill>
              </a:rPr>
              <a:t> </a:t>
            </a:r>
            <a:r>
              <a:rPr lang="en-US" sz="1900" dirty="0" err="1">
                <a:solidFill>
                  <a:schemeClr val="bg1"/>
                </a:solidFill>
              </a:rPr>
              <a:t>drwy</a:t>
            </a:r>
            <a:r>
              <a:rPr lang="en-US" sz="1900" dirty="0">
                <a:solidFill>
                  <a:schemeClr val="bg1"/>
                </a:solidFill>
              </a:rPr>
              <a:t> </a:t>
            </a:r>
            <a:r>
              <a:rPr lang="en-US" sz="1900" dirty="0" err="1">
                <a:solidFill>
                  <a:schemeClr val="bg1"/>
                </a:solidFill>
              </a:rPr>
              <a:t>adeiladu</a:t>
            </a:r>
            <a:r>
              <a:rPr lang="en-US" sz="1900" dirty="0">
                <a:solidFill>
                  <a:schemeClr val="bg1"/>
                </a:solidFill>
              </a:rPr>
              <a:t> </a:t>
            </a:r>
            <a:r>
              <a:rPr lang="en-US" sz="1900" dirty="0" err="1">
                <a:solidFill>
                  <a:schemeClr val="bg1"/>
                </a:solidFill>
              </a:rPr>
              <a:t>sgemâu</a:t>
            </a:r>
            <a:r>
              <a:rPr lang="en-US" sz="1900" dirty="0">
                <a:solidFill>
                  <a:schemeClr val="bg1"/>
                </a:solidFill>
              </a:rPr>
              <a:t>. </a:t>
            </a:r>
            <a:r>
              <a:rPr lang="en-US" sz="1900" dirty="0" err="1">
                <a:solidFill>
                  <a:schemeClr val="bg1"/>
                </a:solidFill>
              </a:rPr>
              <a:t>Gwell</a:t>
            </a:r>
            <a:r>
              <a:rPr lang="en-US" sz="1900" dirty="0">
                <a:solidFill>
                  <a:schemeClr val="bg1"/>
                </a:solidFill>
              </a:rPr>
              <a:t> '</a:t>
            </a:r>
            <a:r>
              <a:rPr lang="en-US" sz="1900" dirty="0" err="1">
                <a:solidFill>
                  <a:schemeClr val="bg1"/>
                </a:solidFill>
              </a:rPr>
              <a:t>gwneud</a:t>
            </a:r>
            <a:r>
              <a:rPr lang="en-US" sz="1900" dirty="0">
                <a:solidFill>
                  <a:schemeClr val="bg1"/>
                </a:solidFill>
              </a:rPr>
              <a:t>' </a:t>
            </a:r>
            <a:r>
              <a:rPr lang="en-US" sz="1900" dirty="0" err="1">
                <a:solidFill>
                  <a:schemeClr val="bg1"/>
                </a:solidFill>
              </a:rPr>
              <a:t>na</a:t>
            </a:r>
            <a:r>
              <a:rPr lang="en-US" sz="1900" dirty="0">
                <a:solidFill>
                  <a:schemeClr val="bg1"/>
                </a:solidFill>
              </a:rPr>
              <a:t> '</a:t>
            </a:r>
            <a:r>
              <a:rPr lang="en-US" sz="1900" dirty="0" err="1">
                <a:solidFill>
                  <a:schemeClr val="bg1"/>
                </a:solidFill>
              </a:rPr>
              <a:t>dweud</a:t>
            </a:r>
            <a:r>
              <a:rPr lang="en-US" sz="1900" dirty="0">
                <a:solidFill>
                  <a:schemeClr val="bg1"/>
                </a:solidFill>
              </a:rPr>
              <a:t>' 
</a:t>
            </a:r>
            <a:r>
              <a:rPr lang="en-US" sz="1900" dirty="0" err="1">
                <a:solidFill>
                  <a:schemeClr val="bg1"/>
                </a:solidFill>
              </a:rPr>
              <a:t>Galluogi</a:t>
            </a:r>
            <a:r>
              <a:rPr lang="en-US" sz="1900" dirty="0">
                <a:solidFill>
                  <a:schemeClr val="bg1"/>
                </a:solidFill>
              </a:rPr>
              <a:t> </a:t>
            </a:r>
            <a:r>
              <a:rPr lang="en-US" sz="1900" dirty="0" err="1">
                <a:solidFill>
                  <a:schemeClr val="bg1"/>
                </a:solidFill>
              </a:rPr>
              <a:t>addysgwyr</a:t>
            </a:r>
            <a:r>
              <a:rPr lang="en-US" sz="1900" dirty="0">
                <a:solidFill>
                  <a:schemeClr val="bg1"/>
                </a:solidFill>
              </a:rPr>
              <a:t> </a:t>
            </a:r>
            <a:r>
              <a:rPr lang="en-US" sz="1900" dirty="0" err="1">
                <a:solidFill>
                  <a:schemeClr val="bg1"/>
                </a:solidFill>
              </a:rPr>
              <a:t>i</a:t>
            </a:r>
            <a:r>
              <a:rPr lang="en-US" sz="1900" dirty="0">
                <a:solidFill>
                  <a:schemeClr val="bg1"/>
                </a:solidFill>
              </a:rPr>
              <a:t> </a:t>
            </a:r>
            <a:r>
              <a:rPr lang="en-US" sz="1900" dirty="0" err="1">
                <a:solidFill>
                  <a:schemeClr val="bg1"/>
                </a:solidFill>
              </a:rPr>
              <a:t>baru’r</a:t>
            </a:r>
            <a:r>
              <a:rPr lang="en-US" sz="1900" dirty="0">
                <a:solidFill>
                  <a:schemeClr val="bg1"/>
                </a:solidFill>
              </a:rPr>
              <a:t> </a:t>
            </a:r>
            <a:r>
              <a:rPr lang="en-US" sz="1900" dirty="0" err="1">
                <a:solidFill>
                  <a:schemeClr val="bg1"/>
                </a:solidFill>
              </a:rPr>
              <a:t>strategaeth</a:t>
            </a:r>
            <a:r>
              <a:rPr lang="en-US" sz="1900" dirty="0">
                <a:solidFill>
                  <a:schemeClr val="bg1"/>
                </a:solidFill>
              </a:rPr>
              <a:t> </a:t>
            </a:r>
            <a:r>
              <a:rPr lang="en-US" sz="1900" dirty="0" err="1">
                <a:solidFill>
                  <a:schemeClr val="bg1"/>
                </a:solidFill>
              </a:rPr>
              <a:t>addysgu</a:t>
            </a:r>
            <a:r>
              <a:rPr lang="en-US" sz="1900" dirty="0">
                <a:solidFill>
                  <a:schemeClr val="bg1"/>
                </a:solidFill>
              </a:rPr>
              <a:t> </a:t>
            </a:r>
            <a:r>
              <a:rPr lang="en-US" sz="1900" dirty="0" err="1">
                <a:solidFill>
                  <a:schemeClr val="bg1"/>
                </a:solidFill>
              </a:rPr>
              <a:t>â’r</a:t>
            </a:r>
            <a:r>
              <a:rPr lang="en-US" sz="1900" dirty="0">
                <a:solidFill>
                  <a:schemeClr val="bg1"/>
                </a:solidFill>
              </a:rPr>
              <a:t> </a:t>
            </a:r>
            <a:r>
              <a:rPr lang="en-US" sz="1900" dirty="0" err="1">
                <a:solidFill>
                  <a:schemeClr val="bg1"/>
                </a:solidFill>
              </a:rPr>
              <a:t>oedran</a:t>
            </a:r>
            <a:r>
              <a:rPr lang="en-US" sz="1900" dirty="0">
                <a:solidFill>
                  <a:schemeClr val="bg1"/>
                </a:solidFill>
              </a:rPr>
              <a:t> </a:t>
            </a:r>
            <a:r>
              <a:rPr lang="en-US" sz="1900" dirty="0" err="1">
                <a:solidFill>
                  <a:schemeClr val="bg1"/>
                </a:solidFill>
              </a:rPr>
              <a:t>gwybyddol</a:t>
            </a:r>
            <a:r>
              <a:rPr lang="en-US" sz="1900" dirty="0">
                <a:solidFill>
                  <a:schemeClr val="bg1"/>
                </a:solidFill>
              </a:rPr>
              <a:t>. </a:t>
            </a:r>
          </a:p>
        </p:txBody>
      </p:sp>
      <p:pic>
        <p:nvPicPr>
          <p:cNvPr id="5" name="Picture 4" descr="A baby with text overlay&#10;&#10;Description automatically generated">
            <a:extLst>
              <a:ext uri="{FF2B5EF4-FFF2-40B4-BE49-F238E27FC236}">
                <a16:creationId xmlns:a16="http://schemas.microsoft.com/office/drawing/2014/main" id="{81A84FF9-3B8D-910B-8167-213ABD13A1D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976" t="36349" r="52362" b="16400"/>
          <a:stretch/>
        </p:blipFill>
        <p:spPr>
          <a:xfrm>
            <a:off x="6732240" y="188640"/>
            <a:ext cx="1937306" cy="1967885"/>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28650" y="620742"/>
            <a:ext cx="7886700" cy="1325563"/>
          </a:xfrm>
        </p:spPr>
        <p:txBody>
          <a:bodyPr vert="horz" lIns="91440" tIns="45720" rIns="91440" bIns="45720" rtlCol="0">
            <a:normAutofit/>
          </a:bodyPr>
          <a:lstStyle/>
          <a:p>
            <a:r>
              <a:rPr lang="en-US" kern="1200" dirty="0">
                <a:solidFill>
                  <a:schemeClr val="bg1"/>
                </a:solidFill>
                <a:latin typeface="+mj-lt"/>
                <a:ea typeface="+mj-ea"/>
                <a:cs typeface="+mj-cs"/>
              </a:rPr>
              <a:t>Chris Athey (2007)</a:t>
            </a:r>
          </a:p>
        </p:txBody>
      </p:sp>
      <p:sp>
        <p:nvSpPr>
          <p:cNvPr id="19459" name="Rectangle 3"/>
          <p:cNvSpPr>
            <a:spLocks noGrp="1" noChangeArrowheads="1"/>
          </p:cNvSpPr>
          <p:nvPr>
            <p:ph sz="half" idx="1"/>
          </p:nvPr>
        </p:nvSpPr>
        <p:spPr>
          <a:xfrm>
            <a:off x="628650" y="2266345"/>
            <a:ext cx="3823335" cy="1450687"/>
          </a:xfrm>
        </p:spPr>
        <p:txBody>
          <a:bodyPr vert="horz" lIns="91440" tIns="45720" rIns="91440" bIns="45720" rtlCol="0">
            <a:normAutofit fontScale="77500" lnSpcReduction="20000"/>
          </a:bodyPr>
          <a:lstStyle/>
          <a:p>
            <a:pPr marL="285750" indent="-228600" defTabSz="914400">
              <a:spcAft>
                <a:spcPts val="600"/>
              </a:spcAft>
              <a:buFont typeface="Arial" panose="020B0604020202020204" pitchFamily="34" charset="0"/>
              <a:buChar char="•"/>
            </a:pPr>
            <a:r>
              <a:rPr lang="en-US" sz="2600" dirty="0" err="1">
                <a:solidFill>
                  <a:schemeClr val="bg1"/>
                </a:solidFill>
              </a:rPr>
              <a:t>Wedi'i</a:t>
            </a:r>
            <a:r>
              <a:rPr lang="en-US" sz="2600" dirty="0">
                <a:solidFill>
                  <a:schemeClr val="bg1"/>
                </a:solidFill>
              </a:rPr>
              <a:t> </a:t>
            </a:r>
            <a:r>
              <a:rPr lang="en-US" sz="2600" dirty="0" err="1">
                <a:solidFill>
                  <a:schemeClr val="bg1"/>
                </a:solidFill>
              </a:rPr>
              <a:t>adeiladu</a:t>
            </a:r>
            <a:r>
              <a:rPr lang="en-US" sz="2600" dirty="0">
                <a:solidFill>
                  <a:schemeClr val="bg1"/>
                </a:solidFill>
              </a:rPr>
              <a:t> </a:t>
            </a:r>
            <a:r>
              <a:rPr lang="en-US" sz="2600" dirty="0" err="1">
                <a:solidFill>
                  <a:schemeClr val="bg1"/>
                </a:solidFill>
              </a:rPr>
              <a:t>ar</a:t>
            </a:r>
            <a:r>
              <a:rPr lang="en-US" sz="2600" dirty="0">
                <a:solidFill>
                  <a:schemeClr val="bg1"/>
                </a:solidFill>
              </a:rPr>
              <a:t> </a:t>
            </a:r>
            <a:r>
              <a:rPr lang="en-US" sz="2600" dirty="0" err="1">
                <a:solidFill>
                  <a:schemeClr val="bg1"/>
                </a:solidFill>
              </a:rPr>
              <a:t>waith</a:t>
            </a:r>
            <a:r>
              <a:rPr lang="en-US" sz="2600" dirty="0">
                <a:solidFill>
                  <a:schemeClr val="bg1"/>
                </a:solidFill>
              </a:rPr>
              <a:t> Piaget, </a:t>
            </a:r>
            <a:r>
              <a:rPr lang="en-US" sz="2600" dirty="0" err="1">
                <a:solidFill>
                  <a:schemeClr val="bg1"/>
                </a:solidFill>
              </a:rPr>
              <a:t>yn</a:t>
            </a:r>
            <a:r>
              <a:rPr lang="en-US" sz="2600" dirty="0">
                <a:solidFill>
                  <a:schemeClr val="bg1"/>
                </a:solidFill>
              </a:rPr>
              <a:t> </a:t>
            </a:r>
            <a:r>
              <a:rPr lang="en-US" sz="2600" dirty="0" err="1">
                <a:solidFill>
                  <a:schemeClr val="bg1"/>
                </a:solidFill>
              </a:rPr>
              <a:t>enwedig</a:t>
            </a:r>
            <a:r>
              <a:rPr lang="en-US" sz="2600" dirty="0">
                <a:solidFill>
                  <a:schemeClr val="bg1"/>
                </a:solidFill>
              </a:rPr>
              <a:t> o ran </a:t>
            </a:r>
            <a:r>
              <a:rPr lang="en-US" sz="2600" i="1" dirty="0">
                <a:solidFill>
                  <a:schemeClr val="bg1"/>
                </a:solidFill>
              </a:rPr>
              <a:t>‘</a:t>
            </a:r>
            <a:r>
              <a:rPr lang="en-US" sz="2600" i="1" dirty="0" err="1">
                <a:solidFill>
                  <a:schemeClr val="bg1"/>
                </a:solidFill>
              </a:rPr>
              <a:t>sgemâu</a:t>
            </a:r>
            <a:r>
              <a:rPr lang="en-US" sz="2600" i="1" dirty="0">
                <a:solidFill>
                  <a:schemeClr val="bg1"/>
                </a:solidFill>
              </a:rPr>
              <a:t>’</a:t>
            </a:r>
          </a:p>
          <a:p>
            <a:pPr marL="285750" indent="-228600">
              <a:spcAft>
                <a:spcPts val="600"/>
              </a:spcAft>
              <a:buFont typeface="Arial" panose="020B0604020202020204" pitchFamily="34" charset="0"/>
              <a:buChar char="•"/>
            </a:pPr>
            <a:r>
              <a:rPr lang="en-US" sz="2600" dirty="0">
                <a:solidFill>
                  <a:schemeClr val="bg1"/>
                </a:solidFill>
              </a:rPr>
              <a:t>‘Schemas as </a:t>
            </a:r>
            <a:r>
              <a:rPr lang="en-US" sz="2600" i="1" dirty="0">
                <a:solidFill>
                  <a:schemeClr val="bg1"/>
                </a:solidFill>
              </a:rPr>
              <a:t>cognitive constants’ (</a:t>
            </a:r>
            <a:r>
              <a:rPr lang="en-US" sz="2600" dirty="0">
                <a:solidFill>
                  <a:schemeClr val="bg1"/>
                </a:solidFill>
              </a:rPr>
              <a:t>Lindon,</a:t>
            </a:r>
            <a:r>
              <a:rPr lang="en-US" sz="2600" i="1" dirty="0">
                <a:solidFill>
                  <a:schemeClr val="bg1"/>
                </a:solidFill>
              </a:rPr>
              <a:t> </a:t>
            </a:r>
            <a:r>
              <a:rPr lang="en-US" sz="2600" dirty="0">
                <a:solidFill>
                  <a:schemeClr val="bg1"/>
                </a:solidFill>
              </a:rPr>
              <a:t>2012</a:t>
            </a:r>
            <a:r>
              <a:rPr lang="en-US" sz="2600" i="1" dirty="0">
                <a:solidFill>
                  <a:schemeClr val="bg1"/>
                </a:solidFill>
              </a:rPr>
              <a:t>)</a:t>
            </a:r>
            <a:endParaRPr lang="en-US" sz="2600" dirty="0">
              <a:solidFill>
                <a:schemeClr val="bg1"/>
              </a:solidFill>
            </a:endParaRPr>
          </a:p>
          <a:p>
            <a:pPr marL="285750" indent="-228600" defTabSz="914400">
              <a:spcAft>
                <a:spcPts val="600"/>
              </a:spcAft>
              <a:buFont typeface="Arial" panose="020B0604020202020204" pitchFamily="34" charset="0"/>
              <a:buChar char="•"/>
            </a:pPr>
            <a:endParaRPr lang="en-US" sz="2100" i="1" dirty="0">
              <a:solidFill>
                <a:schemeClr val="bg1"/>
              </a:solidFill>
            </a:endParaRPr>
          </a:p>
          <a:p>
            <a:endParaRPr lang="en-US" sz="2100" dirty="0">
              <a:solidFill>
                <a:srgbClr val="FFFFFF"/>
              </a:solidFill>
            </a:endParaRPr>
          </a:p>
        </p:txBody>
      </p:sp>
      <p:sp>
        <p:nvSpPr>
          <p:cNvPr id="2" name="Content Placeholder 1">
            <a:extLst>
              <a:ext uri="{FF2B5EF4-FFF2-40B4-BE49-F238E27FC236}">
                <a16:creationId xmlns:a16="http://schemas.microsoft.com/office/drawing/2014/main" id="{74DD0F99-BAF4-A1D8-899A-1D71B8F92F3E}"/>
              </a:ext>
            </a:extLst>
          </p:cNvPr>
          <p:cNvSpPr>
            <a:spLocks noGrp="1"/>
          </p:cNvSpPr>
          <p:nvPr>
            <p:ph sz="half" idx="2"/>
          </p:nvPr>
        </p:nvSpPr>
        <p:spPr>
          <a:xfrm>
            <a:off x="4692015" y="2266345"/>
            <a:ext cx="3823335" cy="2170767"/>
          </a:xfrm>
        </p:spPr>
        <p:txBody>
          <a:bodyPr>
            <a:normAutofit fontScale="77500" lnSpcReduction="20000"/>
          </a:bodyPr>
          <a:lstStyle/>
          <a:p>
            <a:pPr marL="285750">
              <a:spcAft>
                <a:spcPts val="600"/>
              </a:spcAft>
            </a:pPr>
            <a:r>
              <a:rPr lang="en-US" sz="2600" dirty="0">
                <a:solidFill>
                  <a:schemeClr val="bg1"/>
                </a:solidFill>
              </a:rPr>
              <a:t>Built upon the work of Piaget, particularly with regard to </a:t>
            </a:r>
            <a:r>
              <a:rPr lang="en-US" sz="2600" i="1" dirty="0">
                <a:solidFill>
                  <a:schemeClr val="bg1"/>
                </a:solidFill>
              </a:rPr>
              <a:t>‘schemas’</a:t>
            </a:r>
          </a:p>
          <a:p>
            <a:pPr marL="285750" indent="-228600" defTabSz="914400">
              <a:spcAft>
                <a:spcPts val="600"/>
              </a:spcAft>
              <a:buFont typeface="Arial" panose="020B0604020202020204" pitchFamily="34" charset="0"/>
              <a:buChar char="•"/>
            </a:pPr>
            <a:r>
              <a:rPr lang="en-US" sz="2600" dirty="0">
                <a:solidFill>
                  <a:schemeClr val="bg1"/>
                </a:solidFill>
              </a:rPr>
              <a:t>‘Schemas as </a:t>
            </a:r>
            <a:r>
              <a:rPr lang="en-US" sz="2600" i="1" dirty="0">
                <a:solidFill>
                  <a:schemeClr val="bg1"/>
                </a:solidFill>
              </a:rPr>
              <a:t>cognitive constants’ (</a:t>
            </a:r>
            <a:r>
              <a:rPr lang="en-US" sz="2600" dirty="0">
                <a:solidFill>
                  <a:schemeClr val="bg1"/>
                </a:solidFill>
              </a:rPr>
              <a:t>Lindon,</a:t>
            </a:r>
            <a:r>
              <a:rPr lang="en-US" sz="2600" i="1" dirty="0">
                <a:solidFill>
                  <a:schemeClr val="bg1"/>
                </a:solidFill>
              </a:rPr>
              <a:t> </a:t>
            </a:r>
            <a:r>
              <a:rPr lang="en-US" sz="2600" dirty="0">
                <a:solidFill>
                  <a:schemeClr val="bg1"/>
                </a:solidFill>
              </a:rPr>
              <a:t>2012</a:t>
            </a:r>
            <a:r>
              <a:rPr lang="en-US" sz="2600" i="1" dirty="0">
                <a:solidFill>
                  <a:schemeClr val="bg1"/>
                </a:solidFill>
              </a:rPr>
              <a:t>)</a:t>
            </a:r>
            <a:endParaRPr lang="en-US" sz="2600" dirty="0">
              <a:solidFill>
                <a:schemeClr val="bg1"/>
              </a:solidFill>
            </a:endParaRPr>
          </a:p>
          <a:p>
            <a:pPr marL="57150" indent="0" defTabSz="914400">
              <a:spcAft>
                <a:spcPts val="600"/>
              </a:spcAft>
              <a:buNone/>
            </a:pPr>
            <a:endParaRPr lang="en-US" sz="2300" dirty="0">
              <a:solidFill>
                <a:srgbClr val="FFFFFF"/>
              </a:solidFill>
            </a:endParaRPr>
          </a:p>
          <a:p>
            <a:endParaRPr lang="en-US" sz="2100" dirty="0">
              <a:solidFill>
                <a:srgbClr val="FFFFFF"/>
              </a:solidFill>
            </a:endParaRPr>
          </a:p>
          <a:p>
            <a:endParaRPr lang="en-US" sz="2100" dirty="0">
              <a:solidFill>
                <a:srgbClr val="FFFFFF"/>
              </a:solidFill>
            </a:endParaRPr>
          </a:p>
          <a:p>
            <a:endParaRPr lang="en-GB" sz="2100" dirty="0">
              <a:solidFill>
                <a:srgbClr val="FFFFFF"/>
              </a:solidFill>
            </a:endParaRPr>
          </a:p>
        </p:txBody>
      </p:sp>
      <p:sp>
        <p:nvSpPr>
          <p:cNvPr id="12" name="TextBox 11">
            <a:extLst>
              <a:ext uri="{FF2B5EF4-FFF2-40B4-BE49-F238E27FC236}">
                <a16:creationId xmlns:a16="http://schemas.microsoft.com/office/drawing/2014/main" id="{384DC7ED-E020-45E7-90A6-346569A366F8}"/>
              </a:ext>
            </a:extLst>
          </p:cNvPr>
          <p:cNvSpPr txBox="1"/>
          <p:nvPr/>
        </p:nvSpPr>
        <p:spPr>
          <a:xfrm>
            <a:off x="6217272" y="1608667"/>
            <a:ext cx="2566467" cy="4501127"/>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6506F8BF-14CC-950B-0C5A-69A8DCCB8DD9}"/>
              </a:ext>
            </a:extLst>
          </p:cNvPr>
          <p:cNvSpPr txBox="1"/>
          <p:nvPr/>
        </p:nvSpPr>
        <p:spPr>
          <a:xfrm>
            <a:off x="1547664" y="4757152"/>
            <a:ext cx="6120680" cy="1200329"/>
          </a:xfrm>
          <a:prstGeom prst="rect">
            <a:avLst/>
          </a:prstGeom>
          <a:noFill/>
        </p:spPr>
        <p:txBody>
          <a:bodyPr wrap="square">
            <a:spAutoFit/>
          </a:bodyPr>
          <a:lstStyle/>
          <a:p>
            <a:pPr marL="285750" indent="-228600" defTabSz="914400">
              <a:spcAft>
                <a:spcPts val="600"/>
              </a:spcAft>
              <a:buFont typeface="Arial" panose="020B0604020202020204" pitchFamily="34" charset="0"/>
              <a:buChar char="•"/>
            </a:pPr>
            <a:r>
              <a:rPr lang="en-US" sz="2400" b="1" dirty="0">
                <a:solidFill>
                  <a:schemeClr val="bg1"/>
                </a:solidFill>
              </a:rPr>
              <a:t>‘A schema is a pattern of repeated actions. Clusters of schemas develop into later concepts.’ (Athey, 2007) </a:t>
            </a:r>
          </a:p>
        </p:txBody>
      </p:sp>
      <p:pic>
        <p:nvPicPr>
          <p:cNvPr id="6" name="Picture 5" descr="A person wearing glasses and a red shirt&#10;&#10;Description automatically generated">
            <a:extLst>
              <a:ext uri="{FF2B5EF4-FFF2-40B4-BE49-F238E27FC236}">
                <a16:creationId xmlns:a16="http://schemas.microsoft.com/office/drawing/2014/main" id="{7E98F5C4-D1EF-836D-1E9A-7BD664BB97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19632" y="558179"/>
            <a:ext cx="1968099" cy="1450687"/>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5AA96-18D4-47FD-963E-7E21A8CD4E0C}"/>
              </a:ext>
            </a:extLst>
          </p:cNvPr>
          <p:cNvSpPr>
            <a:spLocks noGrp="1"/>
          </p:cNvSpPr>
          <p:nvPr>
            <p:ph type="title"/>
          </p:nvPr>
        </p:nvSpPr>
        <p:spPr>
          <a:xfrm>
            <a:off x="628650" y="557188"/>
            <a:ext cx="7886700" cy="1133499"/>
          </a:xfrm>
        </p:spPr>
        <p:txBody>
          <a:bodyPr>
            <a:noAutofit/>
          </a:bodyPr>
          <a:lstStyle/>
          <a:p>
            <a:pPr algn="ctr"/>
            <a:r>
              <a:rPr lang="cy-GB" sz="3200" b="1" dirty="0"/>
              <a:t>Sgemâu / </a:t>
            </a:r>
            <a:r>
              <a:rPr lang="en-GB" sz="3200" b="1" dirty="0"/>
              <a:t>Schemas</a:t>
            </a:r>
          </a:p>
        </p:txBody>
      </p:sp>
      <p:graphicFrame>
        <p:nvGraphicFramePr>
          <p:cNvPr id="5" name="Content Placeholder 2">
            <a:extLst>
              <a:ext uri="{FF2B5EF4-FFF2-40B4-BE49-F238E27FC236}">
                <a16:creationId xmlns:a16="http://schemas.microsoft.com/office/drawing/2014/main" id="{929B87FF-BB1F-4F69-B917-1B79D1E2168B}"/>
              </a:ext>
            </a:extLst>
          </p:cNvPr>
          <p:cNvGraphicFramePr>
            <a:graphicFrameLocks noGrp="1"/>
          </p:cNvGraphicFramePr>
          <p:nvPr>
            <p:ph idx="1"/>
            <p:extLst>
              <p:ext uri="{D42A27DB-BD31-4B8C-83A1-F6EECF244321}">
                <p14:modId xmlns:p14="http://schemas.microsoft.com/office/powerpoint/2010/main" val="3849807613"/>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cartoon of a child reading a book&#10;&#10;Description automatically generated">
            <a:extLst>
              <a:ext uri="{FF2B5EF4-FFF2-40B4-BE49-F238E27FC236}">
                <a16:creationId xmlns:a16="http://schemas.microsoft.com/office/drawing/2014/main" id="{9DECD59B-7215-29FC-954C-E0E25477EAD1}"/>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876256" y="476672"/>
            <a:ext cx="1191494" cy="1021458"/>
          </a:xfrm>
          <a:prstGeom prst="rect">
            <a:avLst/>
          </a:prstGeom>
        </p:spPr>
      </p:pic>
      <p:pic>
        <p:nvPicPr>
          <p:cNvPr id="8" name="Picture 7" descr="A child sitting on the floor reading a book&#10;&#10;Description automatically generated">
            <a:extLst>
              <a:ext uri="{FF2B5EF4-FFF2-40B4-BE49-F238E27FC236}">
                <a16:creationId xmlns:a16="http://schemas.microsoft.com/office/drawing/2014/main" id="{FD637535-9B11-D97F-A25B-70C958E81313}"/>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91566" y="306637"/>
            <a:ext cx="1191494" cy="1191494"/>
          </a:xfrm>
          <a:prstGeom prst="rect">
            <a:avLst/>
          </a:prstGeom>
        </p:spPr>
      </p:pic>
    </p:spTree>
    <p:extLst>
      <p:ext uri="{BB962C8B-B14F-4D97-AF65-F5344CB8AC3E}">
        <p14:creationId xmlns:p14="http://schemas.microsoft.com/office/powerpoint/2010/main" val="1431830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20742"/>
            <a:ext cx="7886700" cy="1325563"/>
          </a:xfrm>
        </p:spPr>
        <p:txBody>
          <a:bodyPr vert="horz" lIns="91440" tIns="45720" rIns="91440" bIns="45720" rtlCol="0">
            <a:normAutofit/>
          </a:bodyPr>
          <a:lstStyle/>
          <a:p>
            <a:r>
              <a:rPr lang="en-US" kern="1200" dirty="0">
                <a:solidFill>
                  <a:schemeClr val="bg1"/>
                </a:solidFill>
                <a:latin typeface="+mj-lt"/>
                <a:ea typeface="+mj-ea"/>
                <a:cs typeface="+mj-cs"/>
              </a:rPr>
              <a:t>Vygotsky</a:t>
            </a:r>
          </a:p>
        </p:txBody>
      </p:sp>
      <p:sp>
        <p:nvSpPr>
          <p:cNvPr id="2" name="Content Placeholder 1"/>
          <p:cNvSpPr>
            <a:spLocks noGrp="1"/>
          </p:cNvSpPr>
          <p:nvPr>
            <p:ph sz="half" idx="1"/>
          </p:nvPr>
        </p:nvSpPr>
        <p:spPr>
          <a:xfrm>
            <a:off x="628650" y="2266345"/>
            <a:ext cx="3823335" cy="3910617"/>
          </a:xfrm>
        </p:spPr>
        <p:txBody>
          <a:bodyPr vert="horz" lIns="91440" tIns="45720" rIns="91440" bIns="45720" rtlCol="0">
            <a:normAutofit/>
          </a:bodyPr>
          <a:lstStyle/>
          <a:p>
            <a:pPr marL="285750" indent="-228600" defTabSz="914400">
              <a:spcAft>
                <a:spcPts val="600"/>
              </a:spcAft>
              <a:buFont typeface="Arial" panose="020B0604020202020204" pitchFamily="34" charset="0"/>
              <a:buChar char="•"/>
            </a:pPr>
            <a:r>
              <a:rPr lang="en-US" sz="2100" dirty="0">
                <a:solidFill>
                  <a:schemeClr val="bg1"/>
                </a:solidFill>
              </a:rPr>
              <a:t>Mae </a:t>
            </a:r>
            <a:r>
              <a:rPr lang="en-US" sz="2100" dirty="0" err="1">
                <a:solidFill>
                  <a:schemeClr val="bg1"/>
                </a:solidFill>
              </a:rPr>
              <a:t>angen</a:t>
            </a:r>
            <a:r>
              <a:rPr lang="en-US" sz="2100" dirty="0">
                <a:solidFill>
                  <a:schemeClr val="bg1"/>
                </a:solidFill>
              </a:rPr>
              <a:t> </a:t>
            </a:r>
            <a:r>
              <a:rPr lang="en-US" sz="2100" dirty="0" err="1">
                <a:solidFill>
                  <a:schemeClr val="bg1"/>
                </a:solidFill>
              </a:rPr>
              <a:t>deall</a:t>
            </a:r>
            <a:r>
              <a:rPr lang="en-US" sz="2100" dirty="0">
                <a:solidFill>
                  <a:schemeClr val="bg1"/>
                </a:solidFill>
              </a:rPr>
              <a:t> </a:t>
            </a:r>
            <a:r>
              <a:rPr lang="en-US" sz="2100" dirty="0" err="1">
                <a:solidFill>
                  <a:schemeClr val="bg1"/>
                </a:solidFill>
              </a:rPr>
              <a:t>ffactorau</a:t>
            </a:r>
            <a:r>
              <a:rPr lang="en-US" sz="2100" dirty="0">
                <a:solidFill>
                  <a:schemeClr val="bg1"/>
                </a:solidFill>
              </a:rPr>
              <a:t> </a:t>
            </a:r>
            <a:r>
              <a:rPr lang="en-US" sz="2100" dirty="0" err="1">
                <a:solidFill>
                  <a:schemeClr val="bg1"/>
                </a:solidFill>
              </a:rPr>
              <a:t>cymdeithasol</a:t>
            </a:r>
            <a:r>
              <a:rPr lang="en-US" sz="2100" dirty="0">
                <a:solidFill>
                  <a:schemeClr val="bg1"/>
                </a:solidFill>
              </a:rPr>
              <a:t> a </a:t>
            </a:r>
            <a:r>
              <a:rPr lang="en-US" sz="2100" dirty="0" err="1">
                <a:solidFill>
                  <a:schemeClr val="bg1"/>
                </a:solidFill>
              </a:rPr>
              <a:t>diwylliannol</a:t>
            </a:r>
            <a:r>
              <a:rPr lang="en-US" sz="2100" dirty="0">
                <a:solidFill>
                  <a:schemeClr val="bg1"/>
                </a:solidFill>
              </a:rPr>
              <a:t> </a:t>
            </a:r>
            <a:r>
              <a:rPr lang="en-US" sz="2100" dirty="0" err="1">
                <a:solidFill>
                  <a:schemeClr val="bg1"/>
                </a:solidFill>
              </a:rPr>
              <a:t>wrth</a:t>
            </a:r>
            <a:r>
              <a:rPr lang="en-US" sz="2100" dirty="0">
                <a:solidFill>
                  <a:schemeClr val="bg1"/>
                </a:solidFill>
              </a:rPr>
              <a:t> </a:t>
            </a:r>
            <a:r>
              <a:rPr lang="en-US" sz="2100" dirty="0" err="1">
                <a:solidFill>
                  <a:schemeClr val="bg1"/>
                </a:solidFill>
              </a:rPr>
              <a:t>esbonio</a:t>
            </a:r>
            <a:r>
              <a:rPr lang="en-US" sz="2100" dirty="0">
                <a:solidFill>
                  <a:schemeClr val="bg1"/>
                </a:solidFill>
              </a:rPr>
              <a:t> </a:t>
            </a:r>
            <a:r>
              <a:rPr lang="en-US" sz="2100" dirty="0" err="1">
                <a:solidFill>
                  <a:schemeClr val="bg1"/>
                </a:solidFill>
              </a:rPr>
              <a:t>datblygiad</a:t>
            </a:r>
            <a:r>
              <a:rPr lang="en-US" sz="2100" dirty="0">
                <a:solidFill>
                  <a:schemeClr val="bg1"/>
                </a:solidFill>
              </a:rPr>
              <a:t> </a:t>
            </a:r>
            <a:r>
              <a:rPr lang="en-US" sz="2100" dirty="0" err="1">
                <a:solidFill>
                  <a:schemeClr val="bg1"/>
                </a:solidFill>
              </a:rPr>
              <a:t>gwybyddol</a:t>
            </a:r>
            <a:r>
              <a:rPr lang="en-US" sz="2100" dirty="0">
                <a:solidFill>
                  <a:schemeClr val="bg1"/>
                </a:solidFill>
              </a:rPr>
              <a:t>.</a:t>
            </a:r>
          </a:p>
          <a:p>
            <a:pPr marL="285750" indent="-228600" defTabSz="914400">
              <a:spcAft>
                <a:spcPts val="600"/>
              </a:spcAft>
              <a:buFont typeface="Arial" panose="020B0604020202020204" pitchFamily="34" charset="0"/>
              <a:buChar char="•"/>
            </a:pPr>
            <a:r>
              <a:rPr lang="en-US" sz="2100" dirty="0">
                <a:solidFill>
                  <a:schemeClr val="bg1"/>
                </a:solidFill>
              </a:rPr>
              <a:t>Mae </a:t>
            </a:r>
            <a:r>
              <a:rPr lang="en-US" sz="2100" dirty="0" err="1">
                <a:solidFill>
                  <a:schemeClr val="bg1"/>
                </a:solidFill>
              </a:rPr>
              <a:t>damcaniaeth</a:t>
            </a:r>
            <a:r>
              <a:rPr lang="en-US" sz="2100" dirty="0">
                <a:solidFill>
                  <a:schemeClr val="bg1"/>
                </a:solidFill>
              </a:rPr>
              <a:t> </a:t>
            </a:r>
            <a:r>
              <a:rPr lang="en-US" sz="2100" dirty="0" err="1">
                <a:solidFill>
                  <a:schemeClr val="bg1"/>
                </a:solidFill>
              </a:rPr>
              <a:t>ddiwylliannol</a:t>
            </a:r>
            <a:r>
              <a:rPr lang="en-US" sz="2100" dirty="0">
                <a:solidFill>
                  <a:schemeClr val="bg1"/>
                </a:solidFill>
              </a:rPr>
              <a:t> </a:t>
            </a:r>
            <a:r>
              <a:rPr lang="en-US" sz="2100" dirty="0" err="1">
                <a:solidFill>
                  <a:schemeClr val="bg1"/>
                </a:solidFill>
              </a:rPr>
              <a:t>gymdeithasol</a:t>
            </a:r>
            <a:r>
              <a:rPr lang="en-US" sz="2100" dirty="0">
                <a:solidFill>
                  <a:schemeClr val="bg1"/>
                </a:solidFill>
              </a:rPr>
              <a:t> Vygotsky </a:t>
            </a:r>
            <a:r>
              <a:rPr lang="en-US" sz="2100" dirty="0" err="1">
                <a:solidFill>
                  <a:schemeClr val="bg1"/>
                </a:solidFill>
              </a:rPr>
              <a:t>yn</a:t>
            </a:r>
            <a:r>
              <a:rPr lang="en-US" sz="2100" dirty="0">
                <a:solidFill>
                  <a:schemeClr val="bg1"/>
                </a:solidFill>
              </a:rPr>
              <a:t> </a:t>
            </a:r>
            <a:r>
              <a:rPr lang="en-US" sz="2100" dirty="0" err="1">
                <a:solidFill>
                  <a:schemeClr val="bg1"/>
                </a:solidFill>
              </a:rPr>
              <a:t>honni</a:t>
            </a:r>
            <a:r>
              <a:rPr lang="en-US" sz="2100" dirty="0">
                <a:solidFill>
                  <a:schemeClr val="bg1"/>
                </a:solidFill>
              </a:rPr>
              <a:t> bod </a:t>
            </a:r>
            <a:r>
              <a:rPr lang="en-US" sz="2100" dirty="0" err="1">
                <a:solidFill>
                  <a:schemeClr val="bg1"/>
                </a:solidFill>
              </a:rPr>
              <a:t>mathau</a:t>
            </a:r>
            <a:r>
              <a:rPr lang="en-US" sz="2100" dirty="0">
                <a:solidFill>
                  <a:schemeClr val="bg1"/>
                </a:solidFill>
              </a:rPr>
              <a:t> </a:t>
            </a:r>
            <a:r>
              <a:rPr lang="en-US" sz="2100" dirty="0" err="1">
                <a:solidFill>
                  <a:schemeClr val="bg1"/>
                </a:solidFill>
              </a:rPr>
              <a:t>cymhleth</a:t>
            </a:r>
            <a:r>
              <a:rPr lang="en-US" sz="2100" dirty="0">
                <a:solidFill>
                  <a:schemeClr val="bg1"/>
                </a:solidFill>
              </a:rPr>
              <a:t> o </a:t>
            </a:r>
            <a:r>
              <a:rPr lang="en-US" sz="2100" dirty="0" err="1">
                <a:solidFill>
                  <a:schemeClr val="bg1"/>
                </a:solidFill>
              </a:rPr>
              <a:t>feddwl</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deillio</a:t>
            </a:r>
            <a:r>
              <a:rPr lang="en-US" sz="2100" dirty="0">
                <a:solidFill>
                  <a:schemeClr val="bg1"/>
                </a:solidFill>
              </a:rPr>
              <a:t> o </a:t>
            </a:r>
            <a:r>
              <a:rPr lang="en-US" sz="2100" dirty="0" err="1">
                <a:solidFill>
                  <a:schemeClr val="bg1"/>
                </a:solidFill>
              </a:rPr>
              <a:t>ryngweithio</a:t>
            </a:r>
            <a:r>
              <a:rPr lang="en-US" sz="2100" dirty="0">
                <a:solidFill>
                  <a:schemeClr val="bg1"/>
                </a:solidFill>
              </a:rPr>
              <a:t> </a:t>
            </a:r>
            <a:r>
              <a:rPr lang="en-US" sz="2100" dirty="0" err="1">
                <a:solidFill>
                  <a:schemeClr val="bg1"/>
                </a:solidFill>
              </a:rPr>
              <a:t>cymdeithasol</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hytrach</a:t>
            </a:r>
            <a:r>
              <a:rPr lang="en-US" sz="2100" dirty="0">
                <a:solidFill>
                  <a:schemeClr val="bg1"/>
                </a:solidFill>
              </a:rPr>
              <a:t> nag o </a:t>
            </a:r>
            <a:r>
              <a:rPr lang="en-US" sz="2100" dirty="0" err="1">
                <a:solidFill>
                  <a:schemeClr val="bg1"/>
                </a:solidFill>
              </a:rPr>
              <a:t>archwiliadau</a:t>
            </a:r>
            <a:r>
              <a:rPr lang="en-US" sz="2100" dirty="0">
                <a:solidFill>
                  <a:schemeClr val="bg1"/>
                </a:solidFill>
              </a:rPr>
              <a:t> </a:t>
            </a:r>
            <a:r>
              <a:rPr lang="en-US" sz="2100" dirty="0" err="1">
                <a:solidFill>
                  <a:schemeClr val="bg1"/>
                </a:solidFill>
              </a:rPr>
              <a:t>preifat</a:t>
            </a:r>
            <a:r>
              <a:rPr lang="en-US" sz="2100" dirty="0">
                <a:solidFill>
                  <a:schemeClr val="bg1"/>
                </a:solidFill>
              </a:rPr>
              <a:t> y </a:t>
            </a:r>
            <a:r>
              <a:rPr lang="en-US" sz="2100" dirty="0" err="1">
                <a:solidFill>
                  <a:schemeClr val="bg1"/>
                </a:solidFill>
              </a:rPr>
              <a:t>plentyn</a:t>
            </a:r>
            <a:r>
              <a:rPr lang="en-US" sz="2100" dirty="0">
                <a:solidFill>
                  <a:schemeClr val="bg1"/>
                </a:solidFill>
              </a:rPr>
              <a:t> </a:t>
            </a:r>
            <a:r>
              <a:rPr lang="en-US" sz="2100" dirty="0" err="1">
                <a:solidFill>
                  <a:schemeClr val="bg1"/>
                </a:solidFill>
              </a:rPr>
              <a:t>fel</a:t>
            </a:r>
            <a:r>
              <a:rPr lang="en-US" sz="2100" dirty="0">
                <a:solidFill>
                  <a:schemeClr val="bg1"/>
                </a:solidFill>
              </a:rPr>
              <a:t> y </a:t>
            </a:r>
            <a:r>
              <a:rPr lang="en-US" sz="2100" dirty="0" err="1">
                <a:solidFill>
                  <a:schemeClr val="bg1"/>
                </a:solidFill>
              </a:rPr>
              <a:t>credai</a:t>
            </a:r>
            <a:r>
              <a:rPr lang="en-US" sz="2100" dirty="0">
                <a:solidFill>
                  <a:schemeClr val="bg1"/>
                </a:solidFill>
              </a:rPr>
              <a:t> Piaget (Boyd a Bee, 2014)</a:t>
            </a:r>
          </a:p>
          <a:p>
            <a:endParaRPr lang="en-US" sz="2100" dirty="0">
              <a:solidFill>
                <a:srgbClr val="FFFFFF"/>
              </a:solidFill>
            </a:endParaRPr>
          </a:p>
          <a:p>
            <a:endParaRPr lang="en-US" sz="2100" dirty="0">
              <a:solidFill>
                <a:srgbClr val="FFFFFF"/>
              </a:solidFill>
            </a:endParaRPr>
          </a:p>
        </p:txBody>
      </p:sp>
      <p:sp>
        <p:nvSpPr>
          <p:cNvPr id="4" name="Content Placeholder 3">
            <a:extLst>
              <a:ext uri="{FF2B5EF4-FFF2-40B4-BE49-F238E27FC236}">
                <a16:creationId xmlns:a16="http://schemas.microsoft.com/office/drawing/2014/main" id="{10C439F9-586D-2481-CE24-B8EA2DBBB528}"/>
              </a:ext>
            </a:extLst>
          </p:cNvPr>
          <p:cNvSpPr>
            <a:spLocks noGrp="1"/>
          </p:cNvSpPr>
          <p:nvPr>
            <p:ph sz="half" idx="2"/>
          </p:nvPr>
        </p:nvSpPr>
        <p:spPr>
          <a:xfrm>
            <a:off x="4692015" y="2266345"/>
            <a:ext cx="3823335" cy="3910618"/>
          </a:xfrm>
        </p:spPr>
        <p:txBody>
          <a:bodyPr>
            <a:normAutofit/>
          </a:bodyPr>
          <a:lstStyle/>
          <a:p>
            <a:r>
              <a:rPr lang="en-US" sz="2100" dirty="0">
                <a:solidFill>
                  <a:schemeClr val="bg1"/>
                </a:solidFill>
              </a:rPr>
              <a:t>Social and cultural factors need to be understood when explaining cognitive development.</a:t>
            </a:r>
          </a:p>
          <a:p>
            <a:r>
              <a:rPr lang="en-US" sz="2100" dirty="0">
                <a:solidFill>
                  <a:schemeClr val="bg1"/>
                </a:solidFill>
              </a:rPr>
              <a:t>Vygotsky’s socio cultural theory asserts that complex forms of thinking have there origins from social interactions rather than in the child’s privates explorations as Piaget thought (Boyd and Bee, 2014)</a:t>
            </a:r>
          </a:p>
          <a:p>
            <a:endParaRPr lang="en-GB" sz="2100" dirty="0">
              <a:solidFill>
                <a:srgbClr val="FFFFFF"/>
              </a:solidFill>
            </a:endParaRPr>
          </a:p>
        </p:txBody>
      </p:sp>
      <p:sp>
        <p:nvSpPr>
          <p:cNvPr id="12" name="TextBox 11">
            <a:extLst>
              <a:ext uri="{FF2B5EF4-FFF2-40B4-BE49-F238E27FC236}">
                <a16:creationId xmlns:a16="http://schemas.microsoft.com/office/drawing/2014/main" id="{9A45CDF5-7288-4883-8CDB-2036E91C5AA8}"/>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2100" dirty="0">
              <a:solidFill>
                <a:srgbClr val="FFFFFF"/>
              </a:solidFill>
            </a:endParaRPr>
          </a:p>
        </p:txBody>
      </p:sp>
      <p:pic>
        <p:nvPicPr>
          <p:cNvPr id="6" name="Picture 5" descr="A person with short hair wearing a suit and tie&#10;&#10;Description automatically generated">
            <a:extLst>
              <a:ext uri="{FF2B5EF4-FFF2-40B4-BE49-F238E27FC236}">
                <a16:creationId xmlns:a16="http://schemas.microsoft.com/office/drawing/2014/main" id="{A31FE8C0-43BF-CAB8-B6F7-D44E1F75CB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2080" y="555712"/>
            <a:ext cx="1944216" cy="1296144"/>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77C6B-0C25-0172-2B53-F3EECBE97B98}"/>
              </a:ext>
            </a:extLst>
          </p:cNvPr>
          <p:cNvSpPr>
            <a:spLocks noGrp="1"/>
          </p:cNvSpPr>
          <p:nvPr>
            <p:ph type="title"/>
          </p:nvPr>
        </p:nvSpPr>
        <p:spPr/>
        <p:txBody>
          <a:bodyPr/>
          <a:lstStyle/>
          <a:p>
            <a:endParaRPr lang="en-GB"/>
          </a:p>
        </p:txBody>
      </p:sp>
      <p:pic>
        <p:nvPicPr>
          <p:cNvPr id="4" name="Online Media 3" title="Vygotsky's Theory of Cognitive Development in Social Relationships">
            <a:hlinkClick r:id="" action="ppaction://media"/>
            <a:extLst>
              <a:ext uri="{FF2B5EF4-FFF2-40B4-BE49-F238E27FC236}">
                <a16:creationId xmlns:a16="http://schemas.microsoft.com/office/drawing/2014/main" id="{5A88A7AB-2DF1-4FF3-1798-81D80C4A0BC0}"/>
              </a:ext>
            </a:extLst>
          </p:cNvPr>
          <p:cNvPicPr>
            <a:picLocks noGrp="1" noRot="1" noChangeAspect="1"/>
          </p:cNvPicPr>
          <p:nvPr>
            <p:ph idx="1"/>
            <a:videoFile r:link="rId1"/>
          </p:nvPr>
        </p:nvPicPr>
        <p:blipFill>
          <a:blip r:embed="rId4"/>
          <a:stretch>
            <a:fillRect/>
          </a:stretch>
        </p:blipFill>
        <p:spPr>
          <a:xfrm>
            <a:off x="852488" y="476672"/>
            <a:ext cx="7523416" cy="6161175"/>
          </a:xfrm>
          <a:prstGeom prst="rect">
            <a:avLst/>
          </a:prstGeom>
        </p:spPr>
      </p:pic>
    </p:spTree>
    <p:extLst>
      <p:ext uri="{BB962C8B-B14F-4D97-AF65-F5344CB8AC3E}">
        <p14:creationId xmlns:p14="http://schemas.microsoft.com/office/powerpoint/2010/main" val="1519203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8196392" cy="1499616"/>
          </a:xfrm>
        </p:spPr>
        <p:txBody>
          <a:bodyPr>
            <a:normAutofit/>
          </a:bodyPr>
          <a:lstStyle/>
          <a:p>
            <a:r>
              <a:rPr lang="en-GB" sz="3700" dirty="0">
                <a:solidFill>
                  <a:schemeClr val="tx1"/>
                </a:solidFill>
              </a:rPr>
              <a:t>Y Parth </a:t>
            </a:r>
            <a:r>
              <a:rPr lang="en-GB" sz="3700" dirty="0" err="1">
                <a:solidFill>
                  <a:schemeClr val="tx1"/>
                </a:solidFill>
              </a:rPr>
              <a:t>datblygiad</a:t>
            </a:r>
            <a:r>
              <a:rPr lang="en-GB" sz="3700" dirty="0">
                <a:solidFill>
                  <a:schemeClr val="tx1"/>
                </a:solidFill>
              </a:rPr>
              <a:t> </a:t>
            </a:r>
            <a:r>
              <a:rPr lang="en-GB" sz="3700" dirty="0" err="1">
                <a:solidFill>
                  <a:schemeClr val="tx1"/>
                </a:solidFill>
              </a:rPr>
              <a:t>procsimol</a:t>
            </a:r>
            <a:r>
              <a:rPr lang="en-GB" sz="3700" dirty="0">
                <a:solidFill>
                  <a:schemeClr val="tx1"/>
                </a:solidFill>
              </a:rPr>
              <a:t> / </a:t>
            </a:r>
            <a:br>
              <a:rPr lang="en-GB" sz="3700" dirty="0">
                <a:solidFill>
                  <a:schemeClr val="tx1"/>
                </a:solidFill>
              </a:rPr>
            </a:br>
            <a:r>
              <a:rPr lang="en-GB" sz="3700" dirty="0">
                <a:solidFill>
                  <a:schemeClr val="tx1"/>
                </a:solidFill>
              </a:rPr>
              <a:t>Zone of Proximal Development</a:t>
            </a:r>
          </a:p>
        </p:txBody>
      </p:sp>
      <p:sp>
        <p:nvSpPr>
          <p:cNvPr id="2" name="Content Placeholder 1"/>
          <p:cNvSpPr>
            <a:spLocks noGrp="1"/>
          </p:cNvSpPr>
          <p:nvPr>
            <p:ph idx="1"/>
          </p:nvPr>
        </p:nvSpPr>
        <p:spPr>
          <a:xfrm>
            <a:off x="768096" y="2286000"/>
            <a:ext cx="2843784" cy="3931920"/>
          </a:xfrm>
        </p:spPr>
        <p:txBody>
          <a:bodyPr>
            <a:normAutofit/>
          </a:bodyPr>
          <a:lstStyle/>
          <a:p>
            <a:endParaRPr lang="en-GB" dirty="0">
              <a:solidFill>
                <a:srgbClr val="FFFFFF"/>
              </a:solidFill>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1026" name="Picture 2" descr="http://www.learningandteaching.info/learning/graphics/zpd.GIF"/>
          <p:cNvPicPr>
            <a:picLocks noChangeAspect="1" noChangeArrowheads="1"/>
          </p:cNvPicPr>
          <p:nvPr/>
        </p:nvPicPr>
        <p:blipFill>
          <a:blip r:embed="rId3" cstate="print"/>
          <a:stretch>
            <a:fillRect/>
          </a:stretch>
        </p:blipFill>
        <p:spPr bwMode="auto">
          <a:xfrm>
            <a:off x="2123728" y="2380649"/>
            <a:ext cx="4091940" cy="2864358"/>
          </a:xfrm>
          <a:prstGeom prst="rect">
            <a:avLst/>
          </a:prstGeom>
          <a:noFill/>
        </p:spPr>
      </p:pic>
      <p:sp>
        <p:nvSpPr>
          <p:cNvPr id="4" name="TextBox 3">
            <a:extLst>
              <a:ext uri="{FF2B5EF4-FFF2-40B4-BE49-F238E27FC236}">
                <a16:creationId xmlns:a16="http://schemas.microsoft.com/office/drawing/2014/main" id="{B294B2BA-62C0-4E37-9CAA-7B45E15E3C00}"/>
              </a:ext>
            </a:extLst>
          </p:cNvPr>
          <p:cNvSpPr txBox="1"/>
          <p:nvPr/>
        </p:nvSpPr>
        <p:spPr>
          <a:xfrm>
            <a:off x="2231124" y="5243978"/>
            <a:ext cx="4101411" cy="369332"/>
          </a:xfrm>
          <a:prstGeom prst="rect">
            <a:avLst/>
          </a:prstGeom>
          <a:noFill/>
        </p:spPr>
        <p:txBody>
          <a:bodyPr wrap="square" rtlCol="0">
            <a:spAutoFit/>
          </a:bodyPr>
          <a:lstStyle/>
          <a:p>
            <a:endParaRPr lang="en-GB"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20742"/>
            <a:ext cx="7886700" cy="1325563"/>
          </a:xfrm>
        </p:spPr>
        <p:txBody>
          <a:bodyPr vert="horz" lIns="91440" tIns="45720" rIns="91440" bIns="45720" rtlCol="0" anchor="ctr">
            <a:normAutofit/>
          </a:bodyPr>
          <a:lstStyle/>
          <a:p>
            <a:r>
              <a:rPr lang="en-US" kern="1200" dirty="0">
                <a:solidFill>
                  <a:schemeClr val="bg1"/>
                </a:solidFill>
                <a:latin typeface="+mj-lt"/>
                <a:ea typeface="+mj-ea"/>
                <a:cs typeface="+mj-cs"/>
              </a:rPr>
              <a:t>Bruner </a:t>
            </a:r>
          </a:p>
        </p:txBody>
      </p:sp>
      <p:sp>
        <p:nvSpPr>
          <p:cNvPr id="2" name="Content Placeholder 1"/>
          <p:cNvSpPr>
            <a:spLocks noGrp="1"/>
          </p:cNvSpPr>
          <p:nvPr>
            <p:ph idx="1"/>
          </p:nvPr>
        </p:nvSpPr>
        <p:spPr>
          <a:xfrm>
            <a:off x="4806372" y="2326640"/>
            <a:ext cx="3823335" cy="3910617"/>
          </a:xfrm>
        </p:spPr>
        <p:txBody>
          <a:bodyPr vert="horz" lIns="91440" tIns="45720" rIns="91440" bIns="45720" rtlCol="0">
            <a:normAutofit/>
          </a:bodyPr>
          <a:lstStyle/>
          <a:p>
            <a:r>
              <a:rPr lang="en-US" sz="2100" dirty="0">
                <a:solidFill>
                  <a:schemeClr val="bg1"/>
                </a:solidFill>
              </a:rPr>
              <a:t>Cognitive development does not happen in isolation. Social context is crucial.</a:t>
            </a:r>
          </a:p>
          <a:p>
            <a:r>
              <a:rPr lang="en-US" sz="2100" dirty="0">
                <a:solidFill>
                  <a:schemeClr val="bg1"/>
                </a:solidFill>
              </a:rPr>
              <a:t>Past learning, stage of development and individual differences influence development </a:t>
            </a:r>
          </a:p>
          <a:p>
            <a:r>
              <a:rPr lang="en-US" sz="2100" dirty="0">
                <a:solidFill>
                  <a:schemeClr val="bg1"/>
                </a:solidFill>
              </a:rPr>
              <a:t>Bruner proposed three stages of intellectual development. </a:t>
            </a:r>
          </a:p>
        </p:txBody>
      </p:sp>
      <p:sp>
        <p:nvSpPr>
          <p:cNvPr id="12" name="TextBox 11">
            <a:extLst>
              <a:ext uri="{FF2B5EF4-FFF2-40B4-BE49-F238E27FC236}">
                <a16:creationId xmlns:a16="http://schemas.microsoft.com/office/drawing/2014/main" id="{1F85BD19-434F-40D0-9D70-34262D7E5359}"/>
              </a:ext>
            </a:extLst>
          </p:cNvPr>
          <p:cNvSpPr txBox="1"/>
          <p:nvPr/>
        </p:nvSpPr>
        <p:spPr>
          <a:xfrm>
            <a:off x="539552" y="2326640"/>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100" dirty="0" err="1">
                <a:solidFill>
                  <a:schemeClr val="bg1"/>
                </a:solidFill>
              </a:rPr>
              <a:t>Nid</a:t>
            </a:r>
            <a:r>
              <a:rPr lang="en-US" sz="2100" dirty="0">
                <a:solidFill>
                  <a:schemeClr val="bg1"/>
                </a:solidFill>
              </a:rPr>
              <a:t> </a:t>
            </a:r>
            <a:r>
              <a:rPr lang="en-US" sz="2100" dirty="0" err="1">
                <a:solidFill>
                  <a:schemeClr val="bg1"/>
                </a:solidFill>
              </a:rPr>
              <a:t>yw</a:t>
            </a:r>
            <a:r>
              <a:rPr lang="en-US" sz="2100" dirty="0">
                <a:solidFill>
                  <a:schemeClr val="bg1"/>
                </a:solidFill>
              </a:rPr>
              <a:t> </a:t>
            </a:r>
            <a:r>
              <a:rPr lang="en-US" sz="2100" dirty="0" err="1">
                <a:solidFill>
                  <a:schemeClr val="bg1"/>
                </a:solidFill>
              </a:rPr>
              <a:t>datblygiad</a:t>
            </a:r>
            <a:r>
              <a:rPr lang="en-US" sz="2100" dirty="0">
                <a:solidFill>
                  <a:schemeClr val="bg1"/>
                </a:solidFill>
              </a:rPr>
              <a:t> </a:t>
            </a:r>
            <a:r>
              <a:rPr lang="en-US" sz="2100" dirty="0" err="1">
                <a:solidFill>
                  <a:schemeClr val="bg1"/>
                </a:solidFill>
              </a:rPr>
              <a:t>gwybyddol</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digwydd</a:t>
            </a:r>
            <a:r>
              <a:rPr lang="en-US" sz="2100" dirty="0">
                <a:solidFill>
                  <a:schemeClr val="bg1"/>
                </a:solidFill>
              </a:rPr>
              <a:t> </a:t>
            </a:r>
            <a:r>
              <a:rPr lang="en-US" sz="2100" dirty="0" err="1">
                <a:solidFill>
                  <a:schemeClr val="bg1"/>
                </a:solidFill>
              </a:rPr>
              <a:t>ar</a:t>
            </a:r>
            <a:r>
              <a:rPr lang="en-US" sz="2100" dirty="0">
                <a:solidFill>
                  <a:schemeClr val="bg1"/>
                </a:solidFill>
              </a:rPr>
              <a:t> </a:t>
            </a:r>
            <a:r>
              <a:rPr lang="en-US" sz="2100" dirty="0" err="1">
                <a:solidFill>
                  <a:schemeClr val="bg1"/>
                </a:solidFill>
              </a:rPr>
              <a:t>wahân</a:t>
            </a:r>
            <a:r>
              <a:rPr lang="en-US" sz="2100" dirty="0">
                <a:solidFill>
                  <a:schemeClr val="bg1"/>
                </a:solidFill>
              </a:rPr>
              <a:t>. Mae </a:t>
            </a:r>
            <a:r>
              <a:rPr lang="en-US" sz="2100" dirty="0" err="1">
                <a:solidFill>
                  <a:schemeClr val="bg1"/>
                </a:solidFill>
              </a:rPr>
              <a:t>cyd-destun</a:t>
            </a:r>
            <a:r>
              <a:rPr lang="en-US" sz="2100" dirty="0">
                <a:solidFill>
                  <a:schemeClr val="bg1"/>
                </a:solidFill>
              </a:rPr>
              <a:t> </a:t>
            </a:r>
            <a:r>
              <a:rPr lang="en-US" sz="2100" dirty="0" err="1">
                <a:solidFill>
                  <a:schemeClr val="bg1"/>
                </a:solidFill>
              </a:rPr>
              <a:t>cymdeithasol</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angenrheidiol</a:t>
            </a:r>
            <a:r>
              <a:rPr lang="en-US" sz="2100" dirty="0">
                <a:solidFill>
                  <a:schemeClr val="bg1"/>
                </a:solidFill>
              </a:rPr>
              <a:t>.</a:t>
            </a:r>
          </a:p>
          <a:p>
            <a:pPr marL="285750" indent="-228600" defTabSz="914400">
              <a:lnSpc>
                <a:spcPct val="90000"/>
              </a:lnSpc>
              <a:spcAft>
                <a:spcPts val="600"/>
              </a:spcAft>
              <a:buFont typeface="Arial" panose="020B0604020202020204" pitchFamily="34" charset="0"/>
              <a:buChar char="•"/>
            </a:pPr>
            <a:r>
              <a:rPr lang="en-US" sz="2100" dirty="0">
                <a:solidFill>
                  <a:schemeClr val="bg1"/>
                </a:solidFill>
              </a:rPr>
              <a:t>Mae </a:t>
            </a:r>
            <a:r>
              <a:rPr lang="en-US" sz="2100" dirty="0" err="1">
                <a:solidFill>
                  <a:schemeClr val="bg1"/>
                </a:solidFill>
              </a:rPr>
              <a:t>dysgu</a:t>
            </a:r>
            <a:r>
              <a:rPr lang="en-US" sz="2100" dirty="0">
                <a:solidFill>
                  <a:schemeClr val="bg1"/>
                </a:solidFill>
              </a:rPr>
              <a:t> </a:t>
            </a:r>
            <a:r>
              <a:rPr lang="en-US" sz="2100" dirty="0" err="1">
                <a:solidFill>
                  <a:schemeClr val="bg1"/>
                </a:solidFill>
              </a:rPr>
              <a:t>blaenorol</a:t>
            </a:r>
            <a:r>
              <a:rPr lang="en-US" sz="2100" dirty="0">
                <a:solidFill>
                  <a:schemeClr val="bg1"/>
                </a:solidFill>
              </a:rPr>
              <a:t>, cam </a:t>
            </a:r>
            <a:r>
              <a:rPr lang="en-US" sz="2100" dirty="0" err="1">
                <a:solidFill>
                  <a:schemeClr val="bg1"/>
                </a:solidFill>
              </a:rPr>
              <a:t>datblygiad</a:t>
            </a:r>
            <a:r>
              <a:rPr lang="en-US" sz="2100" dirty="0">
                <a:solidFill>
                  <a:schemeClr val="bg1"/>
                </a:solidFill>
              </a:rPr>
              <a:t> a </a:t>
            </a:r>
            <a:r>
              <a:rPr lang="en-US" sz="2100" dirty="0" err="1">
                <a:solidFill>
                  <a:schemeClr val="bg1"/>
                </a:solidFill>
              </a:rPr>
              <a:t>gwahaniaethau</a:t>
            </a:r>
            <a:r>
              <a:rPr lang="en-US" sz="2100" dirty="0">
                <a:solidFill>
                  <a:schemeClr val="bg1"/>
                </a:solidFill>
              </a:rPr>
              <a:t> </a:t>
            </a:r>
            <a:r>
              <a:rPr lang="en-US" sz="2100" dirty="0" err="1">
                <a:solidFill>
                  <a:schemeClr val="bg1"/>
                </a:solidFill>
              </a:rPr>
              <a:t>unigol</a:t>
            </a:r>
            <a:r>
              <a:rPr lang="en-US" sz="2100" dirty="0">
                <a:solidFill>
                  <a:schemeClr val="bg1"/>
                </a:solidFill>
              </a:rPr>
              <a:t> </a:t>
            </a:r>
            <a:r>
              <a:rPr lang="en-US" sz="2100" dirty="0" err="1">
                <a:solidFill>
                  <a:schemeClr val="bg1"/>
                </a:solidFill>
              </a:rPr>
              <a:t>yn</a:t>
            </a:r>
            <a:r>
              <a:rPr lang="en-US" sz="2100" dirty="0">
                <a:solidFill>
                  <a:schemeClr val="bg1"/>
                </a:solidFill>
              </a:rPr>
              <a:t> </a:t>
            </a:r>
            <a:r>
              <a:rPr lang="en-US" sz="2100" dirty="0" err="1">
                <a:solidFill>
                  <a:schemeClr val="bg1"/>
                </a:solidFill>
              </a:rPr>
              <a:t>dylanwadu</a:t>
            </a:r>
            <a:r>
              <a:rPr lang="en-US" sz="2100" dirty="0">
                <a:solidFill>
                  <a:schemeClr val="bg1"/>
                </a:solidFill>
              </a:rPr>
              <a:t> </a:t>
            </a:r>
            <a:r>
              <a:rPr lang="en-US" sz="2100" dirty="0" err="1">
                <a:solidFill>
                  <a:schemeClr val="bg1"/>
                </a:solidFill>
              </a:rPr>
              <a:t>ar</a:t>
            </a:r>
            <a:r>
              <a:rPr lang="en-US" sz="2100" dirty="0">
                <a:solidFill>
                  <a:schemeClr val="bg1"/>
                </a:solidFill>
              </a:rPr>
              <a:t> </a:t>
            </a:r>
            <a:r>
              <a:rPr lang="en-US" sz="2100" dirty="0" err="1">
                <a:solidFill>
                  <a:schemeClr val="bg1"/>
                </a:solidFill>
              </a:rPr>
              <a:t>ddatblygiad</a:t>
            </a:r>
            <a:r>
              <a:rPr lang="en-US" sz="2100" dirty="0">
                <a:solidFill>
                  <a:schemeClr val="bg1"/>
                </a:solidFill>
              </a:rPr>
              <a:t> 
</a:t>
            </a:r>
            <a:r>
              <a:rPr lang="en-US" sz="2100" dirty="0" err="1">
                <a:solidFill>
                  <a:schemeClr val="bg1"/>
                </a:solidFill>
              </a:rPr>
              <a:t>Cynigiodd</a:t>
            </a:r>
            <a:r>
              <a:rPr lang="en-US" sz="2100" dirty="0">
                <a:solidFill>
                  <a:schemeClr val="bg1"/>
                </a:solidFill>
              </a:rPr>
              <a:t> Bruner </a:t>
            </a:r>
            <a:r>
              <a:rPr lang="en-US" sz="2100" dirty="0" err="1">
                <a:solidFill>
                  <a:schemeClr val="bg1"/>
                </a:solidFill>
              </a:rPr>
              <a:t>dri</a:t>
            </a:r>
            <a:r>
              <a:rPr lang="en-US" sz="2100" dirty="0">
                <a:solidFill>
                  <a:schemeClr val="bg1"/>
                </a:solidFill>
              </a:rPr>
              <a:t> cham o </a:t>
            </a:r>
            <a:r>
              <a:rPr lang="en-US" sz="2100" dirty="0" err="1">
                <a:solidFill>
                  <a:schemeClr val="bg1"/>
                </a:solidFill>
              </a:rPr>
              <a:t>ddatblygiad</a:t>
            </a:r>
            <a:r>
              <a:rPr lang="en-US" sz="2100" dirty="0">
                <a:solidFill>
                  <a:schemeClr val="bg1"/>
                </a:solidFill>
              </a:rPr>
              <a:t> </a:t>
            </a:r>
            <a:r>
              <a:rPr lang="en-US" sz="2100" dirty="0" err="1">
                <a:solidFill>
                  <a:schemeClr val="bg1"/>
                </a:solidFill>
              </a:rPr>
              <a:t>deallusol</a:t>
            </a:r>
            <a:r>
              <a:rPr lang="en-US" sz="2100" dirty="0">
                <a:solidFill>
                  <a:schemeClr val="bg1"/>
                </a:solidFill>
              </a:rPr>
              <a:t>. </a:t>
            </a:r>
          </a:p>
        </p:txBody>
      </p:sp>
      <p:pic>
        <p:nvPicPr>
          <p:cNvPr id="5" name="Picture 4" descr="A person wearing glasses and a suit&#10;&#10;Description automatically generated">
            <a:extLst>
              <a:ext uri="{FF2B5EF4-FFF2-40B4-BE49-F238E27FC236}">
                <a16:creationId xmlns:a16="http://schemas.microsoft.com/office/drawing/2014/main" id="{86695D18-79A6-06BB-61B6-A5A40AD108F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4088" y="390183"/>
            <a:ext cx="2393412" cy="1556122"/>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28650" y="620742"/>
            <a:ext cx="7886700" cy="1325563"/>
          </a:xfrm>
        </p:spPr>
        <p:txBody>
          <a:bodyPr vert="horz" lIns="91440" tIns="45720" rIns="91440" bIns="45720" rtlCol="0" anchor="ctr">
            <a:normAutofit/>
          </a:bodyPr>
          <a:lstStyle/>
          <a:p>
            <a:r>
              <a:rPr lang="en-US" sz="3600" kern="1200" dirty="0">
                <a:solidFill>
                  <a:schemeClr val="bg1"/>
                </a:solidFill>
                <a:latin typeface="+mj-lt"/>
                <a:ea typeface="+mj-ea"/>
                <a:cs typeface="+mj-cs"/>
              </a:rPr>
              <a:t>Gwaith Bruner / Bruner’s work</a:t>
            </a:r>
          </a:p>
        </p:txBody>
      </p:sp>
      <p:sp>
        <p:nvSpPr>
          <p:cNvPr id="30723" name="Rectangle 3"/>
          <p:cNvSpPr>
            <a:spLocks noGrp="1" noChangeArrowheads="1"/>
          </p:cNvSpPr>
          <p:nvPr>
            <p:ph idx="1"/>
          </p:nvPr>
        </p:nvSpPr>
        <p:spPr>
          <a:xfrm>
            <a:off x="4932040" y="2492897"/>
            <a:ext cx="3823335" cy="3910617"/>
          </a:xfrm>
        </p:spPr>
        <p:txBody>
          <a:bodyPr vert="horz" lIns="91440" tIns="45720" rIns="91440" bIns="45720" rtlCol="0">
            <a:normAutofit/>
          </a:bodyPr>
          <a:lstStyle/>
          <a:p>
            <a:r>
              <a:rPr lang="en-US" sz="2100" dirty="0">
                <a:solidFill>
                  <a:schemeClr val="bg1"/>
                </a:solidFill>
              </a:rPr>
              <a:t>A cognitive and developmental psychologist</a:t>
            </a:r>
          </a:p>
          <a:p>
            <a:r>
              <a:rPr lang="en-US" sz="2100" dirty="0">
                <a:solidFill>
                  <a:schemeClr val="bg1"/>
                </a:solidFill>
              </a:rPr>
              <a:t>Strong links with research by Vygotsky</a:t>
            </a:r>
          </a:p>
          <a:p>
            <a:r>
              <a:rPr lang="en-US" sz="2100" dirty="0">
                <a:solidFill>
                  <a:schemeClr val="bg1"/>
                </a:solidFill>
              </a:rPr>
              <a:t>Views children as </a:t>
            </a:r>
            <a:r>
              <a:rPr lang="en-US" sz="2100" i="1" dirty="0">
                <a:solidFill>
                  <a:schemeClr val="bg1"/>
                </a:solidFill>
              </a:rPr>
              <a:t>active problem</a:t>
            </a:r>
            <a:r>
              <a:rPr lang="en-US" sz="2100" dirty="0">
                <a:solidFill>
                  <a:schemeClr val="bg1"/>
                </a:solidFill>
              </a:rPr>
              <a:t> solvers</a:t>
            </a:r>
          </a:p>
          <a:p>
            <a:r>
              <a:rPr lang="en-US" sz="2100" dirty="0">
                <a:solidFill>
                  <a:schemeClr val="bg1"/>
                </a:solidFill>
              </a:rPr>
              <a:t>Sees learning as a </a:t>
            </a:r>
            <a:r>
              <a:rPr lang="en-US" sz="2100" i="1" dirty="0">
                <a:solidFill>
                  <a:schemeClr val="bg1"/>
                </a:solidFill>
              </a:rPr>
              <a:t>continual process</a:t>
            </a:r>
            <a:r>
              <a:rPr lang="en-US" sz="2100" dirty="0">
                <a:solidFill>
                  <a:schemeClr val="bg1"/>
                </a:solidFill>
              </a:rPr>
              <a:t> going through three stages.</a:t>
            </a:r>
          </a:p>
        </p:txBody>
      </p:sp>
      <p:sp>
        <p:nvSpPr>
          <p:cNvPr id="12" name="TextBox 11">
            <a:extLst>
              <a:ext uri="{FF2B5EF4-FFF2-40B4-BE49-F238E27FC236}">
                <a16:creationId xmlns:a16="http://schemas.microsoft.com/office/drawing/2014/main" id="{F39F06BE-E5EC-4CB3-9BAE-6B84029E877A}"/>
              </a:ext>
            </a:extLst>
          </p:cNvPr>
          <p:cNvSpPr txBox="1"/>
          <p:nvPr/>
        </p:nvSpPr>
        <p:spPr>
          <a:xfrm>
            <a:off x="723299" y="2492896"/>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100" dirty="0" err="1">
                <a:solidFill>
                  <a:schemeClr val="bg1"/>
                </a:solidFill>
              </a:rPr>
              <a:t>Seicolegydd</a:t>
            </a:r>
            <a:r>
              <a:rPr lang="en-US" sz="2100" dirty="0">
                <a:solidFill>
                  <a:schemeClr val="bg1"/>
                </a:solidFill>
              </a:rPr>
              <a:t> </a:t>
            </a:r>
            <a:r>
              <a:rPr lang="en-US" sz="2100" dirty="0" err="1">
                <a:solidFill>
                  <a:schemeClr val="bg1"/>
                </a:solidFill>
              </a:rPr>
              <a:t>gwybyddol</a:t>
            </a:r>
            <a:r>
              <a:rPr lang="en-US" sz="2100" dirty="0">
                <a:solidFill>
                  <a:schemeClr val="bg1"/>
                </a:solidFill>
              </a:rPr>
              <a:t> a </a:t>
            </a:r>
            <a:r>
              <a:rPr lang="en-US" sz="2100" dirty="0" err="1">
                <a:solidFill>
                  <a:schemeClr val="bg1"/>
                </a:solidFill>
              </a:rPr>
              <a:t>datblygiadol</a:t>
            </a:r>
            <a:r>
              <a:rPr lang="en-US" sz="2100" dirty="0">
                <a:solidFill>
                  <a:schemeClr val="bg1"/>
                </a:solidFill>
              </a:rPr>
              <a:t>
</a:t>
            </a:r>
            <a:r>
              <a:rPr lang="en-US" sz="2100" dirty="0" err="1">
                <a:solidFill>
                  <a:schemeClr val="bg1"/>
                </a:solidFill>
              </a:rPr>
              <a:t>Cysylltiadau</a:t>
            </a:r>
            <a:r>
              <a:rPr lang="en-US" sz="2100" dirty="0">
                <a:solidFill>
                  <a:schemeClr val="bg1"/>
                </a:solidFill>
              </a:rPr>
              <a:t> </a:t>
            </a:r>
            <a:r>
              <a:rPr lang="en-US" sz="2100" dirty="0" err="1">
                <a:solidFill>
                  <a:schemeClr val="bg1"/>
                </a:solidFill>
              </a:rPr>
              <a:t>cryf</a:t>
            </a:r>
            <a:r>
              <a:rPr lang="en-US" sz="2100" dirty="0">
                <a:solidFill>
                  <a:schemeClr val="bg1"/>
                </a:solidFill>
              </a:rPr>
              <a:t> ag </a:t>
            </a:r>
            <a:r>
              <a:rPr lang="en-US" sz="2100" dirty="0" err="1">
                <a:solidFill>
                  <a:schemeClr val="bg1"/>
                </a:solidFill>
              </a:rPr>
              <a:t>ymchwil</a:t>
            </a:r>
            <a:r>
              <a:rPr lang="en-US" sz="2100" dirty="0">
                <a:solidFill>
                  <a:schemeClr val="bg1"/>
                </a:solidFill>
              </a:rPr>
              <a:t> </a:t>
            </a:r>
            <a:r>
              <a:rPr lang="en-US" sz="2100" dirty="0" err="1">
                <a:solidFill>
                  <a:schemeClr val="bg1"/>
                </a:solidFill>
              </a:rPr>
              <a:t>gan</a:t>
            </a:r>
            <a:r>
              <a:rPr lang="en-US" sz="2100" dirty="0">
                <a:solidFill>
                  <a:schemeClr val="bg1"/>
                </a:solidFill>
              </a:rPr>
              <a:t> Vygotsky</a:t>
            </a:r>
          </a:p>
          <a:p>
            <a:pPr marL="285750" indent="-228600" defTabSz="914400">
              <a:lnSpc>
                <a:spcPct val="90000"/>
              </a:lnSpc>
              <a:spcAft>
                <a:spcPts val="600"/>
              </a:spcAft>
              <a:buFont typeface="Arial" panose="020B0604020202020204" pitchFamily="34" charset="0"/>
              <a:buChar char="•"/>
            </a:pPr>
            <a:r>
              <a:rPr lang="en-US" sz="2100" dirty="0">
                <a:solidFill>
                  <a:schemeClr val="bg1"/>
                </a:solidFill>
              </a:rPr>
              <a:t>Yn </a:t>
            </a:r>
            <a:r>
              <a:rPr lang="en-US" sz="2100" dirty="0" err="1">
                <a:solidFill>
                  <a:schemeClr val="bg1"/>
                </a:solidFill>
              </a:rPr>
              <a:t>ystyried</a:t>
            </a:r>
            <a:r>
              <a:rPr lang="en-US" sz="2100" dirty="0">
                <a:solidFill>
                  <a:schemeClr val="bg1"/>
                </a:solidFill>
              </a:rPr>
              <a:t> plant </a:t>
            </a:r>
            <a:r>
              <a:rPr lang="en-US" sz="2100" dirty="0" err="1">
                <a:solidFill>
                  <a:schemeClr val="bg1"/>
                </a:solidFill>
              </a:rPr>
              <a:t>yn</a:t>
            </a:r>
            <a:r>
              <a:rPr lang="en-US" sz="2100" dirty="0">
                <a:solidFill>
                  <a:schemeClr val="bg1"/>
                </a:solidFill>
              </a:rPr>
              <a:t> </a:t>
            </a:r>
            <a:r>
              <a:rPr lang="en-US" sz="2100" i="1" dirty="0" err="1">
                <a:solidFill>
                  <a:schemeClr val="bg1"/>
                </a:solidFill>
              </a:rPr>
              <a:t>ddatryswyr</a:t>
            </a:r>
            <a:r>
              <a:rPr lang="en-US" sz="2100" i="1" dirty="0">
                <a:solidFill>
                  <a:schemeClr val="bg1"/>
                </a:solidFill>
              </a:rPr>
              <a:t> </a:t>
            </a:r>
            <a:r>
              <a:rPr lang="en-US" sz="2100" i="1" dirty="0" err="1">
                <a:solidFill>
                  <a:schemeClr val="bg1"/>
                </a:solidFill>
              </a:rPr>
              <a:t>problemau</a:t>
            </a:r>
            <a:r>
              <a:rPr lang="en-US" sz="2100" i="1" dirty="0">
                <a:solidFill>
                  <a:schemeClr val="bg1"/>
                </a:solidFill>
              </a:rPr>
              <a:t> </a:t>
            </a:r>
            <a:r>
              <a:rPr lang="en-US" sz="2100" i="1" dirty="0" err="1">
                <a:solidFill>
                  <a:schemeClr val="bg1"/>
                </a:solidFill>
              </a:rPr>
              <a:t>gweithredol</a:t>
            </a:r>
            <a:r>
              <a:rPr lang="en-US" sz="2100" dirty="0">
                <a:solidFill>
                  <a:schemeClr val="bg1"/>
                </a:solidFill>
              </a:rPr>
              <a:t>
Yn </a:t>
            </a:r>
            <a:r>
              <a:rPr lang="en-US" sz="2100" dirty="0" err="1">
                <a:solidFill>
                  <a:schemeClr val="bg1"/>
                </a:solidFill>
              </a:rPr>
              <a:t>ystyried</a:t>
            </a:r>
            <a:r>
              <a:rPr lang="en-US" sz="2100" dirty="0">
                <a:solidFill>
                  <a:schemeClr val="bg1"/>
                </a:solidFill>
              </a:rPr>
              <a:t> </a:t>
            </a:r>
            <a:r>
              <a:rPr lang="en-US" sz="2100" dirty="0" err="1">
                <a:solidFill>
                  <a:schemeClr val="bg1"/>
                </a:solidFill>
              </a:rPr>
              <a:t>dysgu</a:t>
            </a:r>
            <a:r>
              <a:rPr lang="en-US" sz="2100" dirty="0">
                <a:solidFill>
                  <a:schemeClr val="bg1"/>
                </a:solidFill>
              </a:rPr>
              <a:t> </a:t>
            </a:r>
            <a:r>
              <a:rPr lang="en-US" sz="2100" dirty="0" err="1">
                <a:solidFill>
                  <a:schemeClr val="bg1"/>
                </a:solidFill>
              </a:rPr>
              <a:t>yn</a:t>
            </a:r>
            <a:r>
              <a:rPr lang="en-US" sz="2100" dirty="0">
                <a:solidFill>
                  <a:schemeClr val="bg1"/>
                </a:solidFill>
              </a:rPr>
              <a:t> broses </a:t>
            </a:r>
            <a:r>
              <a:rPr lang="en-US" sz="2100" dirty="0" err="1">
                <a:solidFill>
                  <a:schemeClr val="bg1"/>
                </a:solidFill>
              </a:rPr>
              <a:t>parhaus</a:t>
            </a:r>
            <a:r>
              <a:rPr lang="en-US" sz="2100" dirty="0">
                <a:solidFill>
                  <a:schemeClr val="bg1"/>
                </a:solidFill>
              </a:rPr>
              <a:t> </a:t>
            </a:r>
            <a:r>
              <a:rPr lang="en-US" sz="2100" dirty="0" err="1">
                <a:solidFill>
                  <a:schemeClr val="bg1"/>
                </a:solidFill>
              </a:rPr>
              <a:t>sy’n</a:t>
            </a:r>
            <a:r>
              <a:rPr lang="en-US" sz="2100" dirty="0">
                <a:solidFill>
                  <a:schemeClr val="bg1"/>
                </a:solidFill>
              </a:rPr>
              <a:t> </a:t>
            </a:r>
            <a:r>
              <a:rPr lang="en-US" sz="2100" dirty="0" err="1">
                <a:solidFill>
                  <a:schemeClr val="bg1"/>
                </a:solidFill>
              </a:rPr>
              <a:t>mynd</a:t>
            </a:r>
            <a:r>
              <a:rPr lang="en-US" sz="2100" dirty="0">
                <a:solidFill>
                  <a:schemeClr val="bg1"/>
                </a:solidFill>
              </a:rPr>
              <a:t> </a:t>
            </a:r>
            <a:r>
              <a:rPr lang="en-US" sz="2100" dirty="0" err="1">
                <a:solidFill>
                  <a:schemeClr val="bg1"/>
                </a:solidFill>
              </a:rPr>
              <a:t>trwy</a:t>
            </a:r>
            <a:r>
              <a:rPr lang="en-US" sz="2100" dirty="0">
                <a:solidFill>
                  <a:schemeClr val="bg1"/>
                </a:solidFill>
              </a:rPr>
              <a:t> </a:t>
            </a:r>
            <a:r>
              <a:rPr lang="en-US" sz="2100" dirty="0" err="1">
                <a:solidFill>
                  <a:schemeClr val="bg1"/>
                </a:solidFill>
              </a:rPr>
              <a:t>dri</a:t>
            </a:r>
            <a:r>
              <a:rPr lang="en-US" sz="2100" dirty="0">
                <a:solidFill>
                  <a:schemeClr val="bg1"/>
                </a:solidFill>
              </a:rPr>
              <a:t> cham</a:t>
            </a:r>
          </a:p>
        </p:txBody>
      </p:sp>
      <p:pic>
        <p:nvPicPr>
          <p:cNvPr id="2" name="Picture 1" descr="A person wearing glasses and a suit&#10;&#10;Description automatically generated">
            <a:extLst>
              <a:ext uri="{FF2B5EF4-FFF2-40B4-BE49-F238E27FC236}">
                <a16:creationId xmlns:a16="http://schemas.microsoft.com/office/drawing/2014/main" id="{D63B2AA7-8337-848F-C0D2-35C1D5AE026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21938" y="454486"/>
            <a:ext cx="2393412" cy="1556122"/>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23528" y="526122"/>
            <a:ext cx="7886700" cy="1325563"/>
          </a:xfrm>
        </p:spPr>
        <p:txBody>
          <a:bodyPr vert="horz" lIns="91440" tIns="45720" rIns="91440" bIns="45720" rtlCol="0" anchor="ctr">
            <a:normAutofit/>
          </a:bodyPr>
          <a:lstStyle/>
          <a:p>
            <a:r>
              <a:rPr lang="en-US" sz="2800" kern="1200" dirty="0" err="1">
                <a:solidFill>
                  <a:schemeClr val="bg1"/>
                </a:solidFill>
                <a:latin typeface="+mj-lt"/>
                <a:ea typeface="+mj-ea"/>
                <a:cs typeface="+mj-cs"/>
              </a:rPr>
              <a:t>Dulliau</a:t>
            </a:r>
            <a:r>
              <a:rPr lang="en-US" sz="2800" kern="1200" dirty="0">
                <a:solidFill>
                  <a:schemeClr val="bg1"/>
                </a:solidFill>
                <a:latin typeface="+mj-lt"/>
                <a:ea typeface="+mj-ea"/>
                <a:cs typeface="+mj-cs"/>
              </a:rPr>
              <a:t> </a:t>
            </a:r>
            <a:r>
              <a:rPr lang="en-US" sz="2800" kern="1200" dirty="0" err="1">
                <a:solidFill>
                  <a:schemeClr val="bg1"/>
                </a:solidFill>
                <a:latin typeface="+mj-lt"/>
                <a:ea typeface="+mj-ea"/>
                <a:cs typeface="+mj-cs"/>
              </a:rPr>
              <a:t>cynrychiolaeth</a:t>
            </a:r>
            <a:r>
              <a:rPr lang="en-US" sz="2800" kern="1200" dirty="0">
                <a:solidFill>
                  <a:schemeClr val="bg1"/>
                </a:solidFill>
                <a:latin typeface="+mj-lt"/>
                <a:ea typeface="+mj-ea"/>
                <a:cs typeface="+mj-cs"/>
              </a:rPr>
              <a:t> / Modes of representation</a:t>
            </a:r>
          </a:p>
        </p:txBody>
      </p:sp>
      <p:sp>
        <p:nvSpPr>
          <p:cNvPr id="24579" name="Rectangle 3"/>
          <p:cNvSpPr>
            <a:spLocks noGrp="1" noChangeArrowheads="1"/>
          </p:cNvSpPr>
          <p:nvPr>
            <p:ph idx="1"/>
          </p:nvPr>
        </p:nvSpPr>
        <p:spPr>
          <a:xfrm>
            <a:off x="4932040" y="2132857"/>
            <a:ext cx="3823335" cy="3910617"/>
          </a:xfrm>
        </p:spPr>
        <p:txBody>
          <a:bodyPr vert="horz" lIns="91440" tIns="45720" rIns="91440" bIns="45720" rtlCol="0">
            <a:normAutofit/>
          </a:bodyPr>
          <a:lstStyle/>
          <a:p>
            <a:r>
              <a:rPr lang="en-US" sz="1900" dirty="0">
                <a:solidFill>
                  <a:schemeClr val="bg1"/>
                </a:solidFill>
              </a:rPr>
              <a:t>When adults represent something they are bringing back information from a previous experience. </a:t>
            </a:r>
          </a:p>
          <a:p>
            <a:r>
              <a:rPr lang="en-US" sz="1900" dirty="0">
                <a:solidFill>
                  <a:schemeClr val="bg1"/>
                </a:solidFill>
              </a:rPr>
              <a:t>Bruner believes that this recall is processed in 3 inter-related ways.</a:t>
            </a:r>
          </a:p>
          <a:p>
            <a:r>
              <a:rPr lang="en-US" sz="1900" dirty="0">
                <a:solidFill>
                  <a:schemeClr val="bg1"/>
                </a:solidFill>
              </a:rPr>
              <a:t>Enactive mode</a:t>
            </a:r>
          </a:p>
          <a:p>
            <a:r>
              <a:rPr lang="en-US" sz="1900" dirty="0">
                <a:solidFill>
                  <a:schemeClr val="bg1"/>
                </a:solidFill>
              </a:rPr>
              <a:t>Iconic mode</a:t>
            </a:r>
          </a:p>
          <a:p>
            <a:r>
              <a:rPr lang="en-US" sz="1900" dirty="0">
                <a:solidFill>
                  <a:schemeClr val="bg1"/>
                </a:solidFill>
              </a:rPr>
              <a:t>Symbolic mode</a:t>
            </a:r>
          </a:p>
          <a:p>
            <a:r>
              <a:rPr lang="en-US" sz="1900" dirty="0">
                <a:solidFill>
                  <a:schemeClr val="bg1"/>
                </a:solidFill>
              </a:rPr>
              <a:t>These are not seen as age dependent or unchangeable </a:t>
            </a:r>
          </a:p>
          <a:p>
            <a:endParaRPr lang="en-US" sz="1900" dirty="0">
              <a:solidFill>
                <a:srgbClr val="FFFFFF"/>
              </a:solidFill>
            </a:endParaRPr>
          </a:p>
        </p:txBody>
      </p:sp>
      <p:sp>
        <p:nvSpPr>
          <p:cNvPr id="12" name="TextBox 11">
            <a:extLst>
              <a:ext uri="{FF2B5EF4-FFF2-40B4-BE49-F238E27FC236}">
                <a16:creationId xmlns:a16="http://schemas.microsoft.com/office/drawing/2014/main" id="{167E64A4-B62B-4B1B-93AD-9FA7397A12CF}"/>
              </a:ext>
            </a:extLst>
          </p:cNvPr>
          <p:cNvSpPr txBox="1"/>
          <p:nvPr/>
        </p:nvSpPr>
        <p:spPr>
          <a:xfrm>
            <a:off x="539552" y="2132856"/>
            <a:ext cx="3823335" cy="391061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900" dirty="0">
                <a:solidFill>
                  <a:schemeClr val="bg1"/>
                </a:solidFill>
              </a:rPr>
              <a:t>Pan </a:t>
            </a:r>
            <a:r>
              <a:rPr lang="en-US" sz="1900" dirty="0" err="1">
                <a:solidFill>
                  <a:schemeClr val="bg1"/>
                </a:solidFill>
              </a:rPr>
              <a:t>fydd</a:t>
            </a:r>
            <a:r>
              <a:rPr lang="en-US" sz="1900" dirty="0">
                <a:solidFill>
                  <a:schemeClr val="bg1"/>
                </a:solidFill>
              </a:rPr>
              <a:t> </a:t>
            </a:r>
            <a:r>
              <a:rPr lang="en-US" sz="1900" dirty="0" err="1">
                <a:solidFill>
                  <a:schemeClr val="bg1"/>
                </a:solidFill>
              </a:rPr>
              <a:t>oedolion</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cynrychioli</a:t>
            </a:r>
            <a:r>
              <a:rPr lang="en-US" sz="1900" dirty="0">
                <a:solidFill>
                  <a:schemeClr val="bg1"/>
                </a:solidFill>
              </a:rPr>
              <a:t> </a:t>
            </a:r>
            <a:r>
              <a:rPr lang="en-US" sz="1900" dirty="0" err="1">
                <a:solidFill>
                  <a:schemeClr val="bg1"/>
                </a:solidFill>
              </a:rPr>
              <a:t>rhywbeth</a:t>
            </a:r>
            <a:r>
              <a:rPr lang="en-US" sz="1900" dirty="0">
                <a:solidFill>
                  <a:schemeClr val="bg1"/>
                </a:solidFill>
              </a:rPr>
              <a:t> y </a:t>
            </a:r>
            <a:r>
              <a:rPr lang="en-US" sz="1900" dirty="0" err="1">
                <a:solidFill>
                  <a:schemeClr val="bg1"/>
                </a:solidFill>
              </a:rPr>
              <a:t>maent</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dod</a:t>
            </a:r>
            <a:r>
              <a:rPr lang="en-US" sz="1900" dirty="0">
                <a:solidFill>
                  <a:schemeClr val="bg1"/>
                </a:solidFill>
              </a:rPr>
              <a:t> â </a:t>
            </a:r>
            <a:r>
              <a:rPr lang="en-US" sz="1900" dirty="0" err="1">
                <a:solidFill>
                  <a:schemeClr val="bg1"/>
                </a:solidFill>
              </a:rPr>
              <a:t>gwybodaeth</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ôl</a:t>
            </a:r>
            <a:r>
              <a:rPr lang="en-US" sz="1900" dirty="0">
                <a:solidFill>
                  <a:schemeClr val="bg1"/>
                </a:solidFill>
              </a:rPr>
              <a:t> o </a:t>
            </a:r>
            <a:r>
              <a:rPr lang="en-US" sz="1900" dirty="0" err="1">
                <a:solidFill>
                  <a:schemeClr val="bg1"/>
                </a:solidFill>
              </a:rPr>
              <a:t>brofiad</a:t>
            </a:r>
            <a:r>
              <a:rPr lang="en-US" sz="1900" dirty="0">
                <a:solidFill>
                  <a:schemeClr val="bg1"/>
                </a:solidFill>
              </a:rPr>
              <a:t> </a:t>
            </a:r>
            <a:r>
              <a:rPr lang="en-US" sz="1900" dirty="0" err="1">
                <a:solidFill>
                  <a:schemeClr val="bg1"/>
                </a:solidFill>
              </a:rPr>
              <a:t>blaenorol</a:t>
            </a:r>
            <a:r>
              <a:rPr lang="en-US" sz="1900" dirty="0">
                <a:solidFill>
                  <a:schemeClr val="bg1"/>
                </a:solidFill>
              </a:rPr>
              <a:t>. </a:t>
            </a:r>
          </a:p>
          <a:p>
            <a:pPr indent="-228600" defTabSz="914400">
              <a:lnSpc>
                <a:spcPct val="90000"/>
              </a:lnSpc>
              <a:spcAft>
                <a:spcPts val="600"/>
              </a:spcAft>
              <a:buFont typeface="Arial" panose="020B0604020202020204" pitchFamily="34" charset="0"/>
              <a:buChar char="•"/>
            </a:pPr>
            <a:r>
              <a:rPr lang="en-US" sz="1900" dirty="0" err="1">
                <a:solidFill>
                  <a:schemeClr val="bg1"/>
                </a:solidFill>
              </a:rPr>
              <a:t>Credai</a:t>
            </a:r>
            <a:r>
              <a:rPr lang="en-US" sz="1900" dirty="0">
                <a:solidFill>
                  <a:schemeClr val="bg1"/>
                </a:solidFill>
              </a:rPr>
              <a:t> Bruner </a:t>
            </a:r>
            <a:r>
              <a:rPr lang="en-US" sz="1900" dirty="0" err="1">
                <a:solidFill>
                  <a:schemeClr val="bg1"/>
                </a:solidFill>
              </a:rPr>
              <a:t>fod</a:t>
            </a:r>
            <a:r>
              <a:rPr lang="en-US" sz="1900" dirty="0">
                <a:solidFill>
                  <a:schemeClr val="bg1"/>
                </a:solidFill>
              </a:rPr>
              <a:t> yr </a:t>
            </a:r>
            <a:r>
              <a:rPr lang="en-US" sz="1900" dirty="0" err="1">
                <a:solidFill>
                  <a:schemeClr val="bg1"/>
                </a:solidFill>
              </a:rPr>
              <a:t>adalw</a:t>
            </a:r>
            <a:r>
              <a:rPr lang="en-US" sz="1900" dirty="0">
                <a:solidFill>
                  <a:schemeClr val="bg1"/>
                </a:solidFill>
              </a:rPr>
              <a:t> </a:t>
            </a:r>
            <a:r>
              <a:rPr lang="en-US" sz="1900" dirty="0" err="1">
                <a:solidFill>
                  <a:schemeClr val="bg1"/>
                </a:solidFill>
              </a:rPr>
              <a:t>hwn</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cael</a:t>
            </a:r>
            <a:r>
              <a:rPr lang="en-US" sz="1900" dirty="0">
                <a:solidFill>
                  <a:schemeClr val="bg1"/>
                </a:solidFill>
              </a:rPr>
              <a:t> </a:t>
            </a:r>
            <a:r>
              <a:rPr lang="en-US" sz="1900" dirty="0" err="1">
                <a:solidFill>
                  <a:schemeClr val="bg1"/>
                </a:solidFill>
              </a:rPr>
              <a:t>ei</a:t>
            </a:r>
            <a:r>
              <a:rPr lang="en-US" sz="1900" dirty="0">
                <a:solidFill>
                  <a:schemeClr val="bg1"/>
                </a:solidFill>
              </a:rPr>
              <a:t> </a:t>
            </a:r>
            <a:r>
              <a:rPr lang="en-US" sz="1900" dirty="0" err="1">
                <a:solidFill>
                  <a:schemeClr val="bg1"/>
                </a:solidFill>
              </a:rPr>
              <a:t>brosesu</a:t>
            </a:r>
            <a:r>
              <a:rPr lang="en-US" sz="1900" dirty="0">
                <a:solidFill>
                  <a:schemeClr val="bg1"/>
                </a:solidFill>
              </a:rPr>
              <a:t> </a:t>
            </a:r>
            <a:r>
              <a:rPr lang="en-US" sz="1900" dirty="0" err="1">
                <a:solidFill>
                  <a:schemeClr val="bg1"/>
                </a:solidFill>
              </a:rPr>
              <a:t>mewn</a:t>
            </a:r>
            <a:r>
              <a:rPr lang="en-US" sz="1900" dirty="0">
                <a:solidFill>
                  <a:schemeClr val="bg1"/>
                </a:solidFill>
              </a:rPr>
              <a:t> 3 </a:t>
            </a:r>
            <a:r>
              <a:rPr lang="en-US" sz="1900" dirty="0" err="1">
                <a:solidFill>
                  <a:schemeClr val="bg1"/>
                </a:solidFill>
              </a:rPr>
              <a:t>ffordd</a:t>
            </a:r>
            <a:r>
              <a:rPr lang="en-US" sz="1900" dirty="0">
                <a:solidFill>
                  <a:schemeClr val="bg1"/>
                </a:solidFill>
              </a:rPr>
              <a:t> </a:t>
            </a:r>
            <a:r>
              <a:rPr lang="en-US" sz="1900" dirty="0" err="1">
                <a:solidFill>
                  <a:schemeClr val="bg1"/>
                </a:solidFill>
              </a:rPr>
              <a:t>ryngberthynol</a:t>
            </a:r>
            <a:r>
              <a:rPr lang="en-US" sz="1900" dirty="0">
                <a:solidFill>
                  <a:schemeClr val="bg1"/>
                </a:solidFill>
              </a:rPr>
              <a:t>.</a:t>
            </a:r>
          </a:p>
          <a:p>
            <a:pPr indent="-228600" defTabSz="914400">
              <a:lnSpc>
                <a:spcPct val="90000"/>
              </a:lnSpc>
              <a:spcAft>
                <a:spcPts val="600"/>
              </a:spcAft>
              <a:buFont typeface="Arial" panose="020B0604020202020204" pitchFamily="34" charset="0"/>
              <a:buChar char="•"/>
            </a:pPr>
            <a:r>
              <a:rPr lang="en-US" sz="1900" dirty="0" err="1">
                <a:solidFill>
                  <a:schemeClr val="bg1"/>
                </a:solidFill>
              </a:rPr>
              <a:t>Modd</a:t>
            </a:r>
            <a:r>
              <a:rPr lang="en-US" sz="1900" dirty="0">
                <a:solidFill>
                  <a:schemeClr val="bg1"/>
                </a:solidFill>
              </a:rPr>
              <a:t> </a:t>
            </a:r>
            <a:r>
              <a:rPr lang="en-US" sz="1900" dirty="0" err="1">
                <a:solidFill>
                  <a:schemeClr val="bg1"/>
                </a:solidFill>
              </a:rPr>
              <a:t>enactif</a:t>
            </a:r>
            <a:r>
              <a:rPr lang="en-US" sz="1900" dirty="0">
                <a:solidFill>
                  <a:schemeClr val="bg1"/>
                </a:solidFill>
              </a:rPr>
              <a:t>
</a:t>
            </a:r>
            <a:r>
              <a:rPr lang="en-US" sz="1900" dirty="0" err="1">
                <a:solidFill>
                  <a:schemeClr val="bg1"/>
                </a:solidFill>
              </a:rPr>
              <a:t>Modd</a:t>
            </a:r>
            <a:r>
              <a:rPr lang="en-US" sz="1900" dirty="0">
                <a:solidFill>
                  <a:schemeClr val="bg1"/>
                </a:solidFill>
              </a:rPr>
              <a:t> </a:t>
            </a:r>
            <a:r>
              <a:rPr lang="en-US" sz="1900" dirty="0" err="1">
                <a:solidFill>
                  <a:schemeClr val="bg1"/>
                </a:solidFill>
              </a:rPr>
              <a:t>eiconig</a:t>
            </a:r>
            <a:endParaRPr lang="en-US" sz="1900" dirty="0">
              <a:solidFill>
                <a:schemeClr val="bg1"/>
              </a:solidFill>
            </a:endParaRPr>
          </a:p>
          <a:p>
            <a:pPr indent="-228600" defTabSz="914400">
              <a:lnSpc>
                <a:spcPct val="90000"/>
              </a:lnSpc>
              <a:spcAft>
                <a:spcPts val="600"/>
              </a:spcAft>
              <a:buFont typeface="Arial" panose="020B0604020202020204" pitchFamily="34" charset="0"/>
              <a:buChar char="•"/>
            </a:pPr>
            <a:r>
              <a:rPr lang="en-US" sz="1900" dirty="0" err="1">
                <a:solidFill>
                  <a:schemeClr val="bg1"/>
                </a:solidFill>
              </a:rPr>
              <a:t>Modd</a:t>
            </a:r>
            <a:r>
              <a:rPr lang="en-US" sz="1900" dirty="0">
                <a:solidFill>
                  <a:schemeClr val="bg1"/>
                </a:solidFill>
              </a:rPr>
              <a:t> </a:t>
            </a:r>
            <a:r>
              <a:rPr lang="en-US" sz="1900" dirty="0" err="1">
                <a:solidFill>
                  <a:schemeClr val="bg1"/>
                </a:solidFill>
              </a:rPr>
              <a:t>symbolaidd</a:t>
            </a:r>
            <a:r>
              <a:rPr lang="en-US" sz="1900" dirty="0">
                <a:solidFill>
                  <a:schemeClr val="bg1"/>
                </a:solidFill>
              </a:rPr>
              <a:t>
</a:t>
            </a:r>
            <a:r>
              <a:rPr lang="en-US" sz="1900" dirty="0" err="1">
                <a:solidFill>
                  <a:schemeClr val="bg1"/>
                </a:solidFill>
              </a:rPr>
              <a:t>Nid</a:t>
            </a:r>
            <a:r>
              <a:rPr lang="en-US" sz="1900" dirty="0">
                <a:solidFill>
                  <a:schemeClr val="bg1"/>
                </a:solidFill>
              </a:rPr>
              <a:t> </a:t>
            </a:r>
            <a:r>
              <a:rPr lang="en-US" sz="1900" dirty="0" err="1">
                <a:solidFill>
                  <a:schemeClr val="bg1"/>
                </a:solidFill>
              </a:rPr>
              <a:t>yw'r</a:t>
            </a:r>
            <a:r>
              <a:rPr lang="en-US" sz="1900" dirty="0">
                <a:solidFill>
                  <a:schemeClr val="bg1"/>
                </a:solidFill>
              </a:rPr>
              <a:t> </a:t>
            </a:r>
            <a:r>
              <a:rPr lang="en-US" sz="1900" dirty="0" err="1">
                <a:solidFill>
                  <a:schemeClr val="bg1"/>
                </a:solidFill>
              </a:rPr>
              <a:t>rhain</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cael</a:t>
            </a:r>
            <a:r>
              <a:rPr lang="en-US" sz="1900" dirty="0">
                <a:solidFill>
                  <a:schemeClr val="bg1"/>
                </a:solidFill>
              </a:rPr>
              <a:t> </a:t>
            </a:r>
            <a:r>
              <a:rPr lang="en-US" sz="1900" dirty="0" err="1">
                <a:solidFill>
                  <a:schemeClr val="bg1"/>
                </a:solidFill>
              </a:rPr>
              <a:t>eu</a:t>
            </a:r>
            <a:r>
              <a:rPr lang="en-US" sz="1900" dirty="0">
                <a:solidFill>
                  <a:schemeClr val="bg1"/>
                </a:solidFill>
              </a:rPr>
              <a:t> </a:t>
            </a:r>
            <a:r>
              <a:rPr lang="en-US" sz="1900" dirty="0" err="1">
                <a:solidFill>
                  <a:schemeClr val="bg1"/>
                </a:solidFill>
              </a:rPr>
              <a:t>hystyried</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ddibynnol</a:t>
            </a:r>
            <a:r>
              <a:rPr lang="en-US" sz="1900" dirty="0">
                <a:solidFill>
                  <a:schemeClr val="bg1"/>
                </a:solidFill>
              </a:rPr>
              <a:t> </a:t>
            </a:r>
            <a:r>
              <a:rPr lang="en-US" sz="1900" dirty="0" err="1">
                <a:solidFill>
                  <a:schemeClr val="bg1"/>
                </a:solidFill>
              </a:rPr>
              <a:t>ar</a:t>
            </a:r>
            <a:r>
              <a:rPr lang="en-US" sz="1900" dirty="0">
                <a:solidFill>
                  <a:schemeClr val="bg1"/>
                </a:solidFill>
              </a:rPr>
              <a:t> </a:t>
            </a:r>
            <a:r>
              <a:rPr lang="en-US" sz="1900" dirty="0" err="1">
                <a:solidFill>
                  <a:schemeClr val="bg1"/>
                </a:solidFill>
              </a:rPr>
              <a:t>oedran</a:t>
            </a:r>
            <a:r>
              <a:rPr lang="en-US" sz="1900" dirty="0">
                <a:solidFill>
                  <a:schemeClr val="bg1"/>
                </a:solidFill>
              </a:rPr>
              <a:t> </a:t>
            </a:r>
            <a:r>
              <a:rPr lang="en-US" sz="1900" dirty="0" err="1">
                <a:solidFill>
                  <a:schemeClr val="bg1"/>
                </a:solidFill>
              </a:rPr>
              <a:t>nac</a:t>
            </a:r>
            <a:r>
              <a:rPr lang="en-US" sz="1900" dirty="0">
                <a:solidFill>
                  <a:schemeClr val="bg1"/>
                </a:solidFill>
              </a:rPr>
              <a:t> </a:t>
            </a:r>
            <a:r>
              <a:rPr lang="en-US" sz="1900" dirty="0" err="1">
                <a:solidFill>
                  <a:schemeClr val="bg1"/>
                </a:solidFill>
              </a:rPr>
              <a:t>yn</a:t>
            </a:r>
            <a:r>
              <a:rPr lang="en-US" sz="1900" dirty="0">
                <a:solidFill>
                  <a:schemeClr val="bg1"/>
                </a:solidFill>
              </a:rPr>
              <a:t> </a:t>
            </a:r>
            <a:r>
              <a:rPr lang="en-US" sz="1900" dirty="0" err="1">
                <a:solidFill>
                  <a:schemeClr val="bg1"/>
                </a:solidFill>
              </a:rPr>
              <a:t>ddigyfnewid</a:t>
            </a:r>
            <a:r>
              <a:rPr lang="en-US" sz="1900" dirty="0">
                <a:solidFill>
                  <a:schemeClr val="bg1"/>
                </a:solidFill>
              </a:rPr>
              <a:t> </a:t>
            </a:r>
          </a:p>
        </p:txBody>
      </p:sp>
      <p:pic>
        <p:nvPicPr>
          <p:cNvPr id="3" name="Picture 2" descr="A diagram of a spiral curriculum&#10;&#10;Description automatically generated">
            <a:extLst>
              <a:ext uri="{FF2B5EF4-FFF2-40B4-BE49-F238E27FC236}">
                <a16:creationId xmlns:a16="http://schemas.microsoft.com/office/drawing/2014/main" id="{6173723E-7072-1481-42B7-1F68BFBD6F7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1137" y="368362"/>
            <a:ext cx="2018657" cy="1483323"/>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3568" y="83451"/>
            <a:ext cx="4070644" cy="1667997"/>
          </a:xfrm>
        </p:spPr>
        <p:txBody>
          <a:bodyPr vert="horz" lIns="91440" tIns="45720" rIns="91440" bIns="45720" rtlCol="0" anchor="b">
            <a:normAutofit/>
          </a:bodyPr>
          <a:lstStyle/>
          <a:p>
            <a:r>
              <a:rPr lang="en-US" sz="3500" b="1" dirty="0" err="1"/>
              <a:t>Modd</a:t>
            </a:r>
            <a:r>
              <a:rPr lang="en-US" sz="3500" b="1" dirty="0"/>
              <a:t> </a:t>
            </a:r>
            <a:r>
              <a:rPr lang="en-US" sz="3500" b="1" dirty="0" err="1"/>
              <a:t>gweithredol</a:t>
            </a:r>
            <a:br>
              <a:rPr lang="en-US" sz="3500" b="1" dirty="0"/>
            </a:br>
            <a:r>
              <a:rPr lang="en-US" sz="3500" b="1" dirty="0"/>
              <a:t>Enactive mode</a:t>
            </a:r>
          </a:p>
        </p:txBody>
      </p:sp>
      <p:sp>
        <p:nvSpPr>
          <p:cNvPr id="25603" name="Rectangle 3"/>
          <p:cNvSpPr>
            <a:spLocks noGrp="1" noChangeArrowheads="1"/>
          </p:cNvSpPr>
          <p:nvPr>
            <p:ph type="body" sz="half" idx="1"/>
          </p:nvPr>
        </p:nvSpPr>
        <p:spPr>
          <a:xfrm>
            <a:off x="501355" y="1988840"/>
            <a:ext cx="4070645" cy="4392488"/>
          </a:xfrm>
        </p:spPr>
        <p:txBody>
          <a:bodyPr vert="horz" lIns="91440" tIns="45720" rIns="91440" bIns="45720" rtlCol="0" anchor="t">
            <a:normAutofit lnSpcReduction="10000"/>
          </a:bodyPr>
          <a:lstStyle/>
          <a:p>
            <a:r>
              <a:rPr lang="en-US" dirty="0"/>
              <a:t>Pan </a:t>
            </a:r>
            <a:r>
              <a:rPr lang="en-US" dirty="0" err="1"/>
              <a:t>fyddwn</a:t>
            </a:r>
            <a:r>
              <a:rPr lang="en-US" dirty="0"/>
              <a:t> </a:t>
            </a:r>
            <a:r>
              <a:rPr lang="en-US" dirty="0" err="1"/>
              <a:t>yn</a:t>
            </a:r>
            <a:r>
              <a:rPr lang="en-US" dirty="0"/>
              <a:t> </a:t>
            </a:r>
            <a:r>
              <a:rPr lang="en-US" dirty="0" err="1"/>
              <a:t>cynrychioli</a:t>
            </a:r>
            <a:r>
              <a:rPr lang="en-US" dirty="0"/>
              <a:t> </a:t>
            </a:r>
            <a:r>
              <a:rPr lang="en-US" dirty="0" err="1"/>
              <a:t>pethau</a:t>
            </a:r>
            <a:r>
              <a:rPr lang="en-US" dirty="0"/>
              <a:t> </a:t>
            </a:r>
            <a:r>
              <a:rPr lang="en-US" dirty="0" err="1"/>
              <a:t>drwy</a:t>
            </a:r>
            <a:r>
              <a:rPr lang="en-US" dirty="0"/>
              <a:t> </a:t>
            </a:r>
            <a:r>
              <a:rPr lang="en-US" u="sng" dirty="0" err="1"/>
              <a:t>wneud</a:t>
            </a:r>
            <a:r>
              <a:rPr lang="en-US" dirty="0"/>
              <a:t>, </a:t>
            </a:r>
            <a:r>
              <a:rPr lang="en-US" dirty="0" err="1"/>
              <a:t>gelwir</a:t>
            </a:r>
            <a:r>
              <a:rPr lang="en-US" dirty="0"/>
              <a:t> </a:t>
            </a:r>
            <a:r>
              <a:rPr lang="en-US" dirty="0" err="1"/>
              <a:t>hyn</a:t>
            </a:r>
            <a:r>
              <a:rPr lang="en-US" dirty="0"/>
              <a:t> </a:t>
            </a:r>
            <a:r>
              <a:rPr lang="en-US" dirty="0" err="1"/>
              <a:t>yn</a:t>
            </a:r>
            <a:r>
              <a:rPr lang="en-US" dirty="0"/>
              <a:t> </a:t>
            </a:r>
            <a:r>
              <a:rPr lang="en-US" dirty="0" err="1"/>
              <a:t>ddull</a:t>
            </a:r>
            <a:r>
              <a:rPr lang="en-US" dirty="0"/>
              <a:t> </a:t>
            </a:r>
            <a:r>
              <a:rPr lang="en-US" dirty="0" err="1"/>
              <a:t>gweithredol</a:t>
            </a:r>
            <a:r>
              <a:rPr lang="en-US" dirty="0"/>
              <a:t>. </a:t>
            </a:r>
            <a:r>
              <a:rPr lang="en-US" dirty="0" err="1"/>
              <a:t>Mae’n</a:t>
            </a:r>
            <a:r>
              <a:rPr lang="en-US" dirty="0"/>
              <a:t>  </a:t>
            </a:r>
            <a:r>
              <a:rPr lang="en-US" dirty="0" err="1"/>
              <a:t>agwedd</a:t>
            </a:r>
            <a:r>
              <a:rPr lang="en-US" dirty="0"/>
              <a:t> </a:t>
            </a:r>
            <a:r>
              <a:rPr lang="en-US" dirty="0" err="1"/>
              <a:t>bwysig</a:t>
            </a:r>
            <a:r>
              <a:rPr lang="en-US" dirty="0"/>
              <a:t> </a:t>
            </a:r>
            <a:r>
              <a:rPr lang="en-US" dirty="0" err="1"/>
              <a:t>ar</a:t>
            </a:r>
            <a:r>
              <a:rPr lang="en-US" dirty="0"/>
              <a:t> </a:t>
            </a:r>
            <a:r>
              <a:rPr lang="en-US" dirty="0" err="1"/>
              <a:t>addysg</a:t>
            </a:r>
            <a:r>
              <a:rPr lang="en-US" dirty="0"/>
              <a:t> </a:t>
            </a:r>
            <a:r>
              <a:rPr lang="en-US" dirty="0" err="1"/>
              <a:t>gynnar</a:t>
            </a:r>
            <a:r>
              <a:rPr lang="en-US" dirty="0"/>
              <a:t> ac </a:t>
            </a:r>
            <a:r>
              <a:rPr lang="en-US" dirty="0" err="1"/>
              <a:t>mae</a:t>
            </a:r>
            <a:r>
              <a:rPr lang="en-US" dirty="0"/>
              <a:t> staff </a:t>
            </a:r>
            <a:r>
              <a:rPr lang="en-US" dirty="0" err="1"/>
              <a:t>yn</a:t>
            </a:r>
            <a:r>
              <a:rPr lang="en-US" dirty="0"/>
              <a:t> </a:t>
            </a:r>
            <a:r>
              <a:rPr lang="en-US" dirty="0" err="1"/>
              <a:t>aml</a:t>
            </a:r>
            <a:r>
              <a:rPr lang="en-US" dirty="0"/>
              <a:t> </a:t>
            </a:r>
            <a:r>
              <a:rPr lang="en-US" dirty="0" err="1"/>
              <a:t>yn</a:t>
            </a:r>
            <a:r>
              <a:rPr lang="en-US" dirty="0"/>
              <a:t> </a:t>
            </a:r>
            <a:r>
              <a:rPr lang="en-US" dirty="0" err="1"/>
              <a:t>canolbwyntio</a:t>
            </a:r>
            <a:r>
              <a:rPr lang="en-US" dirty="0"/>
              <a:t> </a:t>
            </a:r>
            <a:r>
              <a:rPr lang="en-US" dirty="0" err="1"/>
              <a:t>ar</a:t>
            </a:r>
            <a:r>
              <a:rPr lang="en-US" dirty="0"/>
              <a:t> y broses </a:t>
            </a:r>
            <a:r>
              <a:rPr lang="en-US" dirty="0" err="1"/>
              <a:t>yn</a:t>
            </a:r>
            <a:r>
              <a:rPr lang="en-US" dirty="0"/>
              <a:t> </a:t>
            </a:r>
            <a:r>
              <a:rPr lang="en-US" dirty="0" err="1"/>
              <a:t>hytrach</a:t>
            </a:r>
            <a:r>
              <a:rPr lang="en-US" dirty="0"/>
              <a:t> </a:t>
            </a:r>
            <a:r>
              <a:rPr lang="en-US" dirty="0" err="1"/>
              <a:t>na’r</a:t>
            </a:r>
            <a:r>
              <a:rPr lang="en-US" dirty="0"/>
              <a:t> </a:t>
            </a:r>
            <a:r>
              <a:rPr lang="en-US" dirty="0" err="1"/>
              <a:t>hyn</a:t>
            </a:r>
            <a:r>
              <a:rPr lang="en-US" dirty="0"/>
              <a:t> a </a:t>
            </a:r>
            <a:r>
              <a:rPr lang="en-US" dirty="0" err="1"/>
              <a:t>gynhyrchir</a:t>
            </a:r>
            <a:r>
              <a:rPr lang="en-US" dirty="0"/>
              <a:t>. </a:t>
            </a:r>
            <a:r>
              <a:rPr lang="en-US" dirty="0" err="1"/>
              <a:t>Ystyriwch</a:t>
            </a:r>
            <a:r>
              <a:rPr lang="en-US" dirty="0"/>
              <a:t> yr </a:t>
            </a:r>
            <a:r>
              <a:rPr lang="en-US" dirty="0" err="1"/>
              <a:t>elfen</a:t>
            </a:r>
            <a:r>
              <a:rPr lang="en-US" dirty="0"/>
              <a:t> </a:t>
            </a:r>
            <a:r>
              <a:rPr lang="en-US" dirty="0" err="1"/>
              <a:t>emosiynol</a:t>
            </a:r>
            <a:r>
              <a:rPr lang="en-US" dirty="0"/>
              <a:t> </a:t>
            </a:r>
            <a:r>
              <a:rPr lang="en-US" dirty="0" err="1"/>
              <a:t>o’r</a:t>
            </a:r>
            <a:r>
              <a:rPr lang="en-US" dirty="0"/>
              <a:t> </a:t>
            </a:r>
            <a:r>
              <a:rPr lang="en-US" dirty="0" err="1"/>
              <a:t>modd</a:t>
            </a:r>
            <a:r>
              <a:rPr lang="en-US" dirty="0"/>
              <a:t> </a:t>
            </a:r>
            <a:r>
              <a:rPr lang="en-US" dirty="0" err="1"/>
              <a:t>gweithredol</a:t>
            </a:r>
            <a:r>
              <a:rPr lang="en-US" dirty="0"/>
              <a:t>.</a:t>
            </a:r>
          </a:p>
          <a:p>
            <a:endParaRPr lang="en-US" dirty="0"/>
          </a:p>
          <a:p>
            <a:r>
              <a:rPr lang="en-US" dirty="0"/>
              <a:t>When we represent things through </a:t>
            </a:r>
            <a:r>
              <a:rPr lang="en-US" u="sng" dirty="0"/>
              <a:t>doing </a:t>
            </a:r>
            <a:r>
              <a:rPr lang="en-US" dirty="0"/>
              <a:t>this is termed the enactive mode. This is an important aspect of early education and staff often focus on process rather than product. Consider the emotional element of the enactive mode.</a:t>
            </a:r>
          </a:p>
          <a:p>
            <a:endParaRPr lang="en-US" sz="1700" dirty="0"/>
          </a:p>
          <a:p>
            <a:endParaRPr lang="en-US" sz="1700" dirty="0"/>
          </a:p>
        </p:txBody>
      </p:sp>
      <p:pic>
        <p:nvPicPr>
          <p:cNvPr id="25604" name="Picture 4" descr="A sepia photograh of a young boy baking with dough."/>
          <p:cNvPicPr>
            <a:picLocks noGrp="1" noChangeAspect="1" noChangeArrowheads="1"/>
          </p:cNvPicPr>
          <p:nvPr>
            <p:ph sz="half" idx="2"/>
          </p:nvPr>
        </p:nvPicPr>
        <p:blipFill rotWithShape="1">
          <a:blip r:embed="rId2" cstate="print"/>
          <a:srcRect l="23027" r="4601" b="4"/>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p:spPr>
      </p:pic>
    </p:spTree>
  </p:cSld>
  <p:clrMapOvr>
    <a:masterClrMapping/>
  </p:clrMapOvr>
  <p:transition>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7956" y="4583953"/>
            <a:ext cx="3514393" cy="1465973"/>
          </a:xfrm>
        </p:spPr>
        <p:txBody>
          <a:bodyPr vert="horz" lIns="91440" tIns="45720" rIns="91440" bIns="45720" rtlCol="0" anchor="t">
            <a:normAutofit/>
          </a:bodyPr>
          <a:lstStyle/>
          <a:p>
            <a:r>
              <a:rPr lang="en-US" sz="3500" b="1" dirty="0" err="1"/>
              <a:t>Modd</a:t>
            </a:r>
            <a:r>
              <a:rPr lang="en-US" sz="3500" b="1" dirty="0"/>
              <a:t> </a:t>
            </a:r>
            <a:r>
              <a:rPr lang="en-US" sz="3500" b="1" dirty="0" err="1"/>
              <a:t>eiconig</a:t>
            </a:r>
            <a:br>
              <a:rPr lang="en-US" sz="3500" b="1" dirty="0"/>
            </a:br>
            <a:r>
              <a:rPr lang="en-US" sz="3500" b="1" dirty="0"/>
              <a:t>Iconic mode</a:t>
            </a:r>
          </a:p>
        </p:txBody>
      </p:sp>
      <p:sp>
        <p:nvSpPr>
          <p:cNvPr id="26627" name="Rectangle 3"/>
          <p:cNvSpPr>
            <a:spLocks noGrp="1" noChangeArrowheads="1"/>
          </p:cNvSpPr>
          <p:nvPr>
            <p:ph type="body" sz="half" idx="1"/>
          </p:nvPr>
        </p:nvSpPr>
        <p:spPr>
          <a:xfrm>
            <a:off x="4572000" y="3429001"/>
            <a:ext cx="4229100" cy="2620926"/>
          </a:xfrm>
        </p:spPr>
        <p:txBody>
          <a:bodyPr vert="horz" lIns="91440" tIns="45720" rIns="91440" bIns="45720" rtlCol="0">
            <a:normAutofit lnSpcReduction="10000"/>
          </a:bodyPr>
          <a:lstStyle/>
          <a:p>
            <a:r>
              <a:rPr lang="en-US" sz="1800" dirty="0" err="1"/>
              <a:t>Anogir</a:t>
            </a:r>
            <a:r>
              <a:rPr lang="en-US" sz="1800" dirty="0"/>
              <a:t> plant </a:t>
            </a:r>
            <a:r>
              <a:rPr lang="en-US" sz="1800" dirty="0" err="1"/>
              <a:t>mewn</a:t>
            </a:r>
            <a:r>
              <a:rPr lang="en-US" sz="1800" dirty="0"/>
              <a:t> </a:t>
            </a:r>
            <a:r>
              <a:rPr lang="en-US" sz="1800" dirty="0" err="1"/>
              <a:t>lleoliadau</a:t>
            </a:r>
            <a:r>
              <a:rPr lang="en-US" sz="1800" dirty="0"/>
              <a:t> </a:t>
            </a:r>
            <a:r>
              <a:rPr lang="en-US" sz="1800" dirty="0" err="1"/>
              <a:t>addysg</a:t>
            </a:r>
            <a:r>
              <a:rPr lang="en-US" sz="1800" dirty="0"/>
              <a:t> </a:t>
            </a:r>
            <a:r>
              <a:rPr lang="en-US" sz="1800" dirty="0" err="1"/>
              <a:t>gynnar</a:t>
            </a:r>
            <a:r>
              <a:rPr lang="en-US" sz="1800" dirty="0"/>
              <a:t> a </a:t>
            </a:r>
            <a:r>
              <a:rPr lang="en-US" sz="1800" dirty="0" err="1"/>
              <a:t>gofal</a:t>
            </a:r>
            <a:r>
              <a:rPr lang="en-US" sz="1800" dirty="0"/>
              <a:t> plant </a:t>
            </a:r>
            <a:r>
              <a:rPr lang="en-US" sz="1800" dirty="0" err="1"/>
              <a:t>yn</a:t>
            </a:r>
            <a:r>
              <a:rPr lang="en-US" sz="1800" dirty="0"/>
              <a:t> </a:t>
            </a:r>
            <a:r>
              <a:rPr lang="en-US" sz="1800" dirty="0" err="1"/>
              <a:t>aml</a:t>
            </a:r>
            <a:r>
              <a:rPr lang="en-US" sz="1800" dirty="0"/>
              <a:t> </a:t>
            </a:r>
            <a:r>
              <a:rPr lang="en-US" sz="1800" dirty="0" err="1"/>
              <a:t>i</a:t>
            </a:r>
            <a:r>
              <a:rPr lang="en-US" sz="1800" dirty="0"/>
              <a:t> </a:t>
            </a:r>
            <a:r>
              <a:rPr lang="en-US" sz="1800" dirty="0" err="1"/>
              <a:t>gofnodi</a:t>
            </a:r>
            <a:r>
              <a:rPr lang="en-US" sz="1800" dirty="0"/>
              <a:t> </a:t>
            </a:r>
            <a:r>
              <a:rPr lang="en-US" sz="1800" dirty="0" err="1"/>
              <a:t>profiadau</a:t>
            </a:r>
            <a:r>
              <a:rPr lang="en-US" sz="1800" dirty="0"/>
              <a:t> </a:t>
            </a:r>
            <a:r>
              <a:rPr lang="en-US" sz="1800" dirty="0" err="1"/>
              <a:t>gan</a:t>
            </a:r>
            <a:r>
              <a:rPr lang="en-US" sz="1800" dirty="0"/>
              <a:t> </a:t>
            </a:r>
            <a:r>
              <a:rPr lang="en-US" sz="1800" dirty="0" err="1"/>
              <a:t>ddefnyddio</a:t>
            </a:r>
            <a:r>
              <a:rPr lang="en-US" sz="1800" dirty="0"/>
              <a:t> </a:t>
            </a:r>
            <a:r>
              <a:rPr lang="en-US" sz="1800" dirty="0" err="1"/>
              <a:t>ffotograffau</a:t>
            </a:r>
            <a:r>
              <a:rPr lang="en-US" sz="1800" dirty="0"/>
              <a:t>, </a:t>
            </a:r>
            <a:r>
              <a:rPr lang="en-US" sz="1800" dirty="0" err="1"/>
              <a:t>lluniau</a:t>
            </a:r>
            <a:r>
              <a:rPr lang="en-US" sz="1800" dirty="0"/>
              <a:t> ac offer </a:t>
            </a:r>
            <a:r>
              <a:rPr lang="en-US" sz="1800" dirty="0" err="1"/>
              <a:t>digidol</a:t>
            </a:r>
            <a:r>
              <a:rPr lang="en-US" sz="1800" dirty="0"/>
              <a:t>.</a:t>
            </a:r>
          </a:p>
          <a:p>
            <a:endParaRPr lang="en-US" sz="1800" dirty="0"/>
          </a:p>
          <a:p>
            <a:r>
              <a:rPr lang="en-US" sz="1800" dirty="0"/>
              <a:t>Children in early education and childcare settings are often encouraged to record experiences using photographs, pictures and digital technology.</a:t>
            </a:r>
          </a:p>
          <a:p>
            <a:endParaRPr lang="en-US" sz="1100" dirty="0"/>
          </a:p>
          <a:p>
            <a:pPr marL="0"/>
            <a:endParaRPr lang="en-US" sz="1100" dirty="0"/>
          </a:p>
        </p:txBody>
      </p:sp>
      <p:pic>
        <p:nvPicPr>
          <p:cNvPr id="26628" name="Picture 4" descr="A photograph of shortbread biscuits."/>
          <p:cNvPicPr>
            <a:picLocks noGrp="1" noChangeAspect="1" noChangeArrowheads="1"/>
          </p:cNvPicPr>
          <p:nvPr>
            <p:ph sz="half" idx="2"/>
          </p:nvPr>
        </p:nvPicPr>
        <p:blipFill rotWithShape="1">
          <a:blip r:embed="rId3" cstate="print"/>
          <a:srcRect t="5059" b="25397"/>
          <a:stretch/>
        </p:blipFill>
        <p:spPr>
          <a:xfrm>
            <a:off x="20" y="433"/>
            <a:ext cx="9143980" cy="3140536"/>
          </a:xfrm>
          <a:prstGeom prst="rect">
            <a:avLst/>
          </a:prstGeom>
          <a:noFill/>
        </p:spPr>
      </p:pic>
    </p:spTree>
  </p:cSld>
  <p:clrMapOvr>
    <a:masterClrMapping/>
  </p:clrMapOvr>
  <p:transition>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852298" y="502021"/>
            <a:ext cx="4070644" cy="1270795"/>
          </a:xfrm>
        </p:spPr>
        <p:txBody>
          <a:bodyPr anchor="b">
            <a:normAutofit/>
          </a:bodyPr>
          <a:lstStyle/>
          <a:p>
            <a:r>
              <a:rPr lang="cy-GB" sz="3500" b="1" dirty="0"/>
              <a:t>Modd symbolaidd
</a:t>
            </a:r>
            <a:r>
              <a:rPr lang="en-GB" sz="3500" b="1" dirty="0"/>
              <a:t>Symbolic mode</a:t>
            </a:r>
            <a:endParaRPr lang="cy-GB" sz="3500" b="1" dirty="0"/>
          </a:p>
        </p:txBody>
      </p:sp>
      <p:sp>
        <p:nvSpPr>
          <p:cNvPr id="27651" name="Rectangle 3"/>
          <p:cNvSpPr>
            <a:spLocks noGrp="1" noChangeArrowheads="1"/>
          </p:cNvSpPr>
          <p:nvPr>
            <p:ph idx="1"/>
          </p:nvPr>
        </p:nvSpPr>
        <p:spPr>
          <a:xfrm>
            <a:off x="822276" y="1782898"/>
            <a:ext cx="4070645" cy="4310398"/>
          </a:xfrm>
        </p:spPr>
        <p:txBody>
          <a:bodyPr anchor="t">
            <a:normAutofit fontScale="92500" lnSpcReduction="20000"/>
          </a:bodyPr>
          <a:lstStyle/>
          <a:p>
            <a:r>
              <a:rPr lang="cy-GB" dirty="0"/>
              <a:t>Mae </a:t>
            </a:r>
            <a:r>
              <a:rPr lang="cy-GB" dirty="0" err="1"/>
              <a:t>Bruner</a:t>
            </a:r>
            <a:r>
              <a:rPr lang="cy-GB" dirty="0"/>
              <a:t> yn esbonio bod plant yn defnyddio'r modd symbolaidd i </a:t>
            </a:r>
            <a:r>
              <a:rPr lang="cy-GB" b="1" dirty="0"/>
              <a:t>gynrychioli</a:t>
            </a:r>
            <a:r>
              <a:rPr lang="cy-GB" dirty="0"/>
              <a:t> rhywbeth.</a:t>
            </a:r>
          </a:p>
          <a:p>
            <a:r>
              <a:rPr lang="cy-GB" dirty="0"/>
              <a:t>e.e. pan ysgrifennwn y gair 'merch' i olygu merch a'r rhifolyn '4' i gynrychioli'r rhif pedwar. Mewn geiriau eraill, mae plant yn defnyddio '</a:t>
            </a:r>
            <a:r>
              <a:rPr lang="cy-GB" b="1" dirty="0"/>
              <a:t>cod</a:t>
            </a:r>
            <a:r>
              <a:rPr lang="cy-GB" dirty="0"/>
              <a:t>' i ddangos beth maen nhw'n ei olygu.</a:t>
            </a:r>
          </a:p>
          <a:p>
            <a:endParaRPr lang="cy-GB" dirty="0"/>
          </a:p>
          <a:p>
            <a:r>
              <a:rPr lang="en-GB" dirty="0"/>
              <a:t>Bruner explains that children use the symbolic mode to </a:t>
            </a:r>
            <a:r>
              <a:rPr lang="en-GB" b="1" dirty="0"/>
              <a:t>represent</a:t>
            </a:r>
            <a:r>
              <a:rPr lang="en-GB" dirty="0"/>
              <a:t> something.</a:t>
            </a:r>
          </a:p>
          <a:p>
            <a:r>
              <a:rPr lang="en-GB" dirty="0"/>
              <a:t>e.g. when we write the word ‘girl’ to mean a girl and the numeral ‘4’ to represent the number four. In other words, children are using a ‘</a:t>
            </a:r>
            <a:r>
              <a:rPr lang="en-GB" b="1" dirty="0"/>
              <a:t>code</a:t>
            </a:r>
            <a:r>
              <a:rPr lang="en-GB" dirty="0"/>
              <a:t>’ to show what they mean.</a:t>
            </a:r>
          </a:p>
          <a:p>
            <a:endParaRPr lang="cy-GB" sz="1700" dirty="0"/>
          </a:p>
        </p:txBody>
      </p:sp>
      <p:pic>
        <p:nvPicPr>
          <p:cNvPr id="50180" name="Picture 4" descr="http://www.articlia.com/blog/wp-content/uploads/2010/01/pic-kids-writing.jpg"/>
          <p:cNvPicPr>
            <a:picLocks noChangeAspect="1" noChangeArrowheads="1"/>
          </p:cNvPicPr>
          <p:nvPr/>
        </p:nvPicPr>
        <p:blipFill rotWithShape="1">
          <a:blip r:embed="rId3" cstate="print"/>
          <a:srcRect l="14208" r="10791" b="-2"/>
          <a:stretch/>
        </p:blipFill>
        <p:spPr bwMode="auto">
          <a:xfrm>
            <a:off x="5652120" y="980728"/>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DCCDAC-FEA5-9E44-0E21-6EA04F301A8A}"/>
              </a:ext>
            </a:extLst>
          </p:cNvPr>
          <p:cNvSpPr>
            <a:spLocks noGrp="1"/>
          </p:cNvSpPr>
          <p:nvPr>
            <p:ph type="title"/>
          </p:nvPr>
        </p:nvSpPr>
        <p:spPr>
          <a:xfrm>
            <a:off x="628650" y="620742"/>
            <a:ext cx="7886700" cy="1325563"/>
          </a:xfrm>
        </p:spPr>
        <p:txBody>
          <a:bodyPr>
            <a:normAutofit fontScale="90000"/>
          </a:bodyPr>
          <a:lstStyle/>
          <a:p>
            <a:r>
              <a:rPr lang="sv-SE" sz="3700" b="1" dirty="0">
                <a:solidFill>
                  <a:schemeClr val="bg1"/>
                </a:solidFill>
                <a:latin typeface="Calibri Light" panose="020F0302020204030204" pitchFamily="34" charset="0"/>
                <a:cs typeface="Calibri Light" panose="020F0302020204030204" pitchFamily="34" charset="0"/>
              </a:rPr>
              <a:t>Dylanwad Bruner ar arfer cyfredol </a:t>
            </a:r>
            <a:r>
              <a:rPr lang="en-US" sz="3700" b="1" dirty="0">
                <a:solidFill>
                  <a:schemeClr val="bg1"/>
                </a:solidFill>
                <a:latin typeface="Calibri Light" panose="020F0302020204030204" pitchFamily="34" charset="0"/>
                <a:cs typeface="Calibri Light" panose="020F0302020204030204" pitchFamily="34" charset="0"/>
              </a:rPr>
              <a:t>Influence of Bruner on current practice</a:t>
            </a:r>
            <a:endParaRPr lang="en-GB" sz="3700" b="1" dirty="0">
              <a:solidFill>
                <a:schemeClr val="bg1"/>
              </a:solidFill>
              <a:latin typeface="Calibri Light" panose="020F0302020204030204" pitchFamily="34" charset="0"/>
              <a:cs typeface="Calibri Light" panose="020F0302020204030204" pitchFamily="34" charset="0"/>
            </a:endParaRPr>
          </a:p>
        </p:txBody>
      </p:sp>
      <p:sp>
        <p:nvSpPr>
          <p:cNvPr id="5" name="Content Placeholder 4">
            <a:extLst>
              <a:ext uri="{FF2B5EF4-FFF2-40B4-BE49-F238E27FC236}">
                <a16:creationId xmlns:a16="http://schemas.microsoft.com/office/drawing/2014/main" id="{9198CBE7-3DCC-FC9E-D8E4-DFA42E1AF1BF}"/>
              </a:ext>
            </a:extLst>
          </p:cNvPr>
          <p:cNvSpPr>
            <a:spLocks noGrp="1"/>
          </p:cNvSpPr>
          <p:nvPr>
            <p:ph sz="half" idx="1"/>
          </p:nvPr>
        </p:nvSpPr>
        <p:spPr>
          <a:xfrm>
            <a:off x="628650" y="2266345"/>
            <a:ext cx="3823335" cy="3910617"/>
          </a:xfrm>
        </p:spPr>
        <p:txBody>
          <a:bodyPr>
            <a:normAutofit fontScale="92500" lnSpcReduction="10000"/>
          </a:bodyPr>
          <a:lstStyle/>
          <a:p>
            <a:r>
              <a:rPr lang="cy-GB" sz="2100" dirty="0">
                <a:solidFill>
                  <a:schemeClr val="bg1"/>
                </a:solidFill>
              </a:rPr>
              <a:t>Gall oedolion helpu dysgu plant drwy '</a:t>
            </a:r>
            <a:r>
              <a:rPr lang="cy-GB" sz="2100" i="1" dirty="0" err="1">
                <a:solidFill>
                  <a:schemeClr val="bg1"/>
                </a:solidFill>
              </a:rPr>
              <a:t>sgaffaldio</a:t>
            </a:r>
            <a:r>
              <a:rPr lang="cy-GB" sz="2100" dirty="0">
                <a:solidFill>
                  <a:schemeClr val="bg1"/>
                </a:solidFill>
              </a:rPr>
              <a:t>' – cynorthwyo'r plentyn i ddatblygu mewn ffyrdd na fyddai yn bosibl heb gymorth</a:t>
            </a:r>
          </a:p>
          <a:p>
            <a:r>
              <a:rPr lang="cy-GB" sz="2100" dirty="0">
                <a:solidFill>
                  <a:schemeClr val="bg1"/>
                </a:solidFill>
              </a:rPr>
              <a:t>C</a:t>
            </a:r>
            <a:r>
              <a:rPr lang="cy-GB" sz="2100" noProof="0" dirty="0" err="1">
                <a:solidFill>
                  <a:schemeClr val="bg1"/>
                </a:solidFill>
              </a:rPr>
              <a:t>ysyniad</a:t>
            </a:r>
            <a:r>
              <a:rPr lang="cy-GB" sz="2100" noProof="0" dirty="0">
                <a:solidFill>
                  <a:schemeClr val="bg1"/>
                </a:solidFill>
              </a:rPr>
              <a:t> y </a:t>
            </a:r>
            <a:r>
              <a:rPr lang="cy-GB" sz="2100" i="1" noProof="0" dirty="0">
                <a:solidFill>
                  <a:schemeClr val="bg1"/>
                </a:solidFill>
              </a:rPr>
              <a:t>'cwricwlwm troellog</a:t>
            </a:r>
            <a:r>
              <a:rPr lang="cy-GB" sz="2100" noProof="0" dirty="0">
                <a:solidFill>
                  <a:schemeClr val="bg1"/>
                </a:solidFill>
              </a:rPr>
              <a:t>' – er mwyn i blant ddysgu, yn cydnabod y gallai fod angen i blant ailedrych ar yr un pwnc ond ar lefel uwch </a:t>
            </a:r>
          </a:p>
          <a:p>
            <a:r>
              <a:rPr lang="cy-GB" sz="2100" noProof="0" dirty="0">
                <a:solidFill>
                  <a:schemeClr val="bg1"/>
                </a:solidFill>
              </a:rPr>
              <a:t>Ystyriwch </a:t>
            </a:r>
            <a:r>
              <a:rPr lang="cy-GB" sz="2100" noProof="0" dirty="0" err="1">
                <a:solidFill>
                  <a:schemeClr val="bg1"/>
                </a:solidFill>
              </a:rPr>
              <a:t>syiadau</a:t>
            </a:r>
            <a:r>
              <a:rPr lang="cy-GB" sz="2100" noProof="0" dirty="0">
                <a:solidFill>
                  <a:schemeClr val="bg1"/>
                </a:solidFill>
              </a:rPr>
              <a:t> Janet </a:t>
            </a:r>
            <a:r>
              <a:rPr lang="cy-GB" sz="2100" noProof="0" dirty="0" err="1">
                <a:solidFill>
                  <a:schemeClr val="bg1"/>
                </a:solidFill>
              </a:rPr>
              <a:t>Moyles</a:t>
            </a:r>
            <a:r>
              <a:rPr lang="cy-GB" sz="2100" noProof="0" dirty="0">
                <a:solidFill>
                  <a:schemeClr val="bg1"/>
                </a:solidFill>
              </a:rPr>
              <a:t> ar ‘chwarae troellog’. </a:t>
            </a:r>
          </a:p>
          <a:p>
            <a:r>
              <a:rPr lang="en-GB" sz="2100" noProof="0" dirty="0" err="1">
                <a:solidFill>
                  <a:schemeClr val="bg1"/>
                </a:solidFill>
              </a:rPr>
              <a:t>Darlleniad</a:t>
            </a:r>
            <a:r>
              <a:rPr lang="en-GB" sz="2100" noProof="0" dirty="0">
                <a:solidFill>
                  <a:schemeClr val="bg1"/>
                </a:solidFill>
              </a:rPr>
              <a:t> (</a:t>
            </a:r>
            <a:r>
              <a:rPr lang="en-GB" sz="2100" noProof="0" dirty="0" err="1">
                <a:solidFill>
                  <a:schemeClr val="bg1"/>
                </a:solidFill>
              </a:rPr>
              <a:t>Chwarae</a:t>
            </a:r>
            <a:r>
              <a:rPr lang="en-GB" sz="2100" noProof="0" dirty="0">
                <a:solidFill>
                  <a:schemeClr val="bg1"/>
                </a:solidFill>
              </a:rPr>
              <a:t> a </a:t>
            </a:r>
            <a:r>
              <a:rPr lang="en-GB" sz="2100" noProof="0" dirty="0" err="1">
                <a:solidFill>
                  <a:schemeClr val="bg1"/>
                </a:solidFill>
              </a:rPr>
              <a:t>Darblygiad</a:t>
            </a:r>
            <a:r>
              <a:rPr lang="en-GB" sz="2100" noProof="0" dirty="0">
                <a:solidFill>
                  <a:schemeClr val="bg1"/>
                </a:solidFill>
              </a:rPr>
              <a:t> </a:t>
            </a:r>
            <a:r>
              <a:rPr lang="en-GB" sz="2100" noProof="0" dirty="0" err="1">
                <a:solidFill>
                  <a:schemeClr val="bg1"/>
                </a:solidFill>
              </a:rPr>
              <a:t>Emosiynol</a:t>
            </a:r>
            <a:r>
              <a:rPr lang="en-GB" sz="2100" noProof="0" dirty="0">
                <a:solidFill>
                  <a:schemeClr val="bg1"/>
                </a:solidFill>
              </a:rPr>
              <a:t>) </a:t>
            </a:r>
            <a:r>
              <a:rPr lang="en-GB" sz="2000" dirty="0">
                <a:hlinkClick r:id="rId2"/>
              </a:rPr>
              <a:t>Let_Them_Play_A_Systematic_Review_Investigating_th.pdf</a:t>
            </a:r>
            <a:endParaRPr lang="en-GB" sz="2100" dirty="0">
              <a:solidFill>
                <a:schemeClr val="bg1"/>
              </a:solidFill>
            </a:endParaRPr>
          </a:p>
          <a:p>
            <a:endParaRPr lang="en-GB" sz="2100" dirty="0">
              <a:solidFill>
                <a:srgbClr val="FFFFFF"/>
              </a:solidFill>
            </a:endParaRPr>
          </a:p>
          <a:p>
            <a:endParaRPr lang="en-GB" sz="2100" dirty="0">
              <a:solidFill>
                <a:srgbClr val="FFFFFF"/>
              </a:solidFill>
            </a:endParaRPr>
          </a:p>
        </p:txBody>
      </p:sp>
      <p:sp>
        <p:nvSpPr>
          <p:cNvPr id="6" name="Content Placeholder 5">
            <a:extLst>
              <a:ext uri="{FF2B5EF4-FFF2-40B4-BE49-F238E27FC236}">
                <a16:creationId xmlns:a16="http://schemas.microsoft.com/office/drawing/2014/main" id="{5A45132D-0C6D-30C5-E3D6-FA40E46744D7}"/>
              </a:ext>
            </a:extLst>
          </p:cNvPr>
          <p:cNvSpPr>
            <a:spLocks noGrp="1"/>
          </p:cNvSpPr>
          <p:nvPr>
            <p:ph sz="half" idx="2"/>
          </p:nvPr>
        </p:nvSpPr>
        <p:spPr>
          <a:xfrm>
            <a:off x="4692015" y="2266345"/>
            <a:ext cx="3823335" cy="3910618"/>
          </a:xfrm>
        </p:spPr>
        <p:txBody>
          <a:bodyPr>
            <a:normAutofit fontScale="92500" lnSpcReduction="10000"/>
          </a:bodyPr>
          <a:lstStyle/>
          <a:p>
            <a:r>
              <a:rPr lang="en-GB" sz="1900" dirty="0">
                <a:solidFill>
                  <a:schemeClr val="bg1"/>
                </a:solidFill>
              </a:rPr>
              <a:t>Adults can help children’s learning through </a:t>
            </a:r>
            <a:r>
              <a:rPr lang="en-GB" sz="1900" i="1" dirty="0">
                <a:solidFill>
                  <a:schemeClr val="bg1"/>
                </a:solidFill>
              </a:rPr>
              <a:t>‘scaffolding’ – </a:t>
            </a:r>
            <a:r>
              <a:rPr lang="en-GB" sz="1900" dirty="0">
                <a:solidFill>
                  <a:schemeClr val="bg1"/>
                </a:solidFill>
              </a:rPr>
              <a:t>assist the child to develop in ways that would not be possible unaided</a:t>
            </a:r>
          </a:p>
          <a:p>
            <a:r>
              <a:rPr lang="en-US" sz="1900" dirty="0">
                <a:solidFill>
                  <a:schemeClr val="bg1"/>
                </a:solidFill>
              </a:rPr>
              <a:t>Concept of the </a:t>
            </a:r>
            <a:r>
              <a:rPr lang="en-US" sz="1900" i="1" dirty="0">
                <a:solidFill>
                  <a:schemeClr val="bg1"/>
                </a:solidFill>
              </a:rPr>
              <a:t>‘spiral curriculum’</a:t>
            </a:r>
            <a:r>
              <a:rPr lang="en-US" sz="1900" dirty="0">
                <a:solidFill>
                  <a:schemeClr val="bg1"/>
                </a:solidFill>
              </a:rPr>
              <a:t> – in order for children to learn, </a:t>
            </a:r>
            <a:r>
              <a:rPr lang="en-GB" sz="1900" dirty="0">
                <a:solidFill>
                  <a:schemeClr val="bg1"/>
                </a:solidFill>
              </a:rPr>
              <a:t>recognises</a:t>
            </a:r>
            <a:r>
              <a:rPr lang="en-US" sz="1900" dirty="0">
                <a:solidFill>
                  <a:schemeClr val="bg1"/>
                </a:solidFill>
              </a:rPr>
              <a:t> that children may need to revisit the same topic but at a higher level </a:t>
            </a:r>
          </a:p>
          <a:p>
            <a:r>
              <a:rPr lang="en-GB" sz="1900" dirty="0">
                <a:solidFill>
                  <a:schemeClr val="bg1"/>
                </a:solidFill>
              </a:rPr>
              <a:t>Consider the work of Janet Moyles and her play spiral theory</a:t>
            </a:r>
          </a:p>
          <a:p>
            <a:r>
              <a:rPr lang="en-GB" sz="1900" dirty="0">
                <a:solidFill>
                  <a:schemeClr val="bg1"/>
                </a:solidFill>
              </a:rPr>
              <a:t>Reading (Play and Emotional Development)  </a:t>
            </a:r>
            <a:r>
              <a:rPr lang="en-GB" sz="1600" dirty="0">
                <a:hlinkClick r:id="rId2"/>
              </a:rPr>
              <a:t>Let_Them_Play_A_Systematic_Review_Investigating_th.pdf</a:t>
            </a:r>
            <a:endParaRPr lang="en-US" sz="1900" dirty="0">
              <a:solidFill>
                <a:schemeClr val="bg1"/>
              </a:solidFill>
            </a:endParaRPr>
          </a:p>
          <a:p>
            <a:endParaRPr lang="en-US" sz="1900" dirty="0">
              <a:solidFill>
                <a:schemeClr val="bg1"/>
              </a:solidFill>
            </a:endParaRPr>
          </a:p>
          <a:p>
            <a:endParaRPr lang="en-GB" sz="1900" i="1" dirty="0">
              <a:solidFill>
                <a:srgbClr val="FFFFFF"/>
              </a:solidFill>
            </a:endParaRPr>
          </a:p>
          <a:p>
            <a:endParaRPr lang="en-GB" sz="1900" dirty="0">
              <a:solidFill>
                <a:srgbClr val="FFFFFF"/>
              </a:solidFill>
            </a:endParaRPr>
          </a:p>
        </p:txBody>
      </p:sp>
    </p:spTree>
    <p:extLst>
      <p:ext uri="{BB962C8B-B14F-4D97-AF65-F5344CB8AC3E}">
        <p14:creationId xmlns:p14="http://schemas.microsoft.com/office/powerpoint/2010/main" val="973207493"/>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75456"/>
            <a:ext cx="7694049" cy="2147520"/>
          </a:xfrm>
        </p:spPr>
        <p:txBody>
          <a:bodyPr anchor="b">
            <a:normAutofit/>
          </a:bodyPr>
          <a:lstStyle/>
          <a:p>
            <a:r>
              <a:rPr lang="en-US" sz="5200" dirty="0" err="1"/>
              <a:t>Cyfeiriadau</a:t>
            </a:r>
            <a:r>
              <a:rPr lang="en-US" sz="5200" dirty="0"/>
              <a:t>/References </a:t>
            </a:r>
          </a:p>
        </p:txBody>
      </p:sp>
      <p:sp>
        <p:nvSpPr>
          <p:cNvPr id="3" name="Content Placeholder 2"/>
          <p:cNvSpPr>
            <a:spLocks noGrp="1"/>
          </p:cNvSpPr>
          <p:nvPr>
            <p:ph idx="1"/>
          </p:nvPr>
        </p:nvSpPr>
        <p:spPr>
          <a:xfrm>
            <a:off x="874986" y="1472064"/>
            <a:ext cx="7694050" cy="5094274"/>
          </a:xfrm>
        </p:spPr>
        <p:txBody>
          <a:bodyPr anchor="ctr">
            <a:normAutofit/>
          </a:bodyPr>
          <a:lstStyle/>
          <a:p>
            <a:r>
              <a:rPr lang="en-GB" sz="1600" dirty="0"/>
              <a:t>Ainsworth, M ( 1972)  The effects of maternal deprivation : a review of findings and </a:t>
            </a:r>
            <a:r>
              <a:rPr lang="en-GB" sz="1600" dirty="0" err="1"/>
              <a:t>controversty</a:t>
            </a:r>
            <a:r>
              <a:rPr lang="en-GB" sz="1600" dirty="0"/>
              <a:t> in the context of research strategy. Available at  </a:t>
            </a:r>
            <a:r>
              <a:rPr lang="en-GB" sz="1600" dirty="0">
                <a:hlinkClick r:id="rId3"/>
              </a:rPr>
              <a:t>http://libdoc.who.int/php/WHO_PHP_14_(part6).pdf</a:t>
            </a:r>
            <a:r>
              <a:rPr lang="en-GB" sz="1600" dirty="0"/>
              <a:t> ( Accessed 17.2.15)</a:t>
            </a:r>
          </a:p>
          <a:p>
            <a:r>
              <a:rPr lang="en-GB" sz="1600" dirty="0"/>
              <a:t>Athey, C. (2007) </a:t>
            </a:r>
            <a:r>
              <a:rPr lang="en-GB" sz="1600" i="1" dirty="0"/>
              <a:t>Extending Thought in Young Children A Parent - Teacher Partnership</a:t>
            </a:r>
            <a:r>
              <a:rPr lang="en-GB" sz="1600" dirty="0"/>
              <a:t>. </a:t>
            </a:r>
            <a:r>
              <a:rPr lang="en-GB" sz="1600" dirty="0" err="1"/>
              <a:t>London:Sage</a:t>
            </a:r>
            <a:endParaRPr lang="en-GB" sz="1600" dirty="0"/>
          </a:p>
          <a:p>
            <a:r>
              <a:rPr lang="en-GB" sz="1600" dirty="0"/>
              <a:t>Bowlby, J. (1958) The nature of a child’s tie to his mother</a:t>
            </a:r>
            <a:r>
              <a:rPr lang="en-GB" sz="1600" i="1" dirty="0"/>
              <a:t>. International Journal of Psychoanalysis </a:t>
            </a:r>
            <a:r>
              <a:rPr lang="en-GB" sz="1600" dirty="0"/>
              <a:t>39 350-373</a:t>
            </a:r>
          </a:p>
          <a:p>
            <a:r>
              <a:rPr lang="en-GB" sz="1600" dirty="0"/>
              <a:t>Boyd, D. &amp; Bee, H. (2014) Lifespan Development. 4</a:t>
            </a:r>
            <a:r>
              <a:rPr lang="en-GB" sz="1600" baseline="30000" dirty="0"/>
              <a:t>th</a:t>
            </a:r>
            <a:r>
              <a:rPr lang="en-GB" sz="1600" dirty="0"/>
              <a:t> Edition. Pearson. Allyn and Bacon. </a:t>
            </a:r>
          </a:p>
          <a:p>
            <a:r>
              <a:rPr lang="en-GB" sz="1600" dirty="0" err="1"/>
              <a:t>Claveirole</a:t>
            </a:r>
            <a:r>
              <a:rPr lang="en-GB" sz="1600" dirty="0"/>
              <a:t>, A. </a:t>
            </a:r>
            <a:r>
              <a:rPr lang="en-GB" sz="1600" dirty="0" err="1"/>
              <a:t>amd</a:t>
            </a:r>
            <a:r>
              <a:rPr lang="en-GB" sz="1600" dirty="0"/>
              <a:t> Gaughan, M. ( eds) (2011) </a:t>
            </a:r>
            <a:r>
              <a:rPr lang="en-GB" sz="1600" i="1" dirty="0"/>
              <a:t>Understanding Children and Young People’s Mental Health</a:t>
            </a:r>
            <a:r>
              <a:rPr lang="en-GB" sz="1600" dirty="0"/>
              <a:t>. Chichester: Wiley-Blackwell</a:t>
            </a:r>
          </a:p>
          <a:p>
            <a:r>
              <a:rPr lang="en-GB" sz="1600" dirty="0"/>
              <a:t>Doherty, J. &amp; Hughes, M. (2009) </a:t>
            </a:r>
            <a:r>
              <a:rPr lang="en-GB" sz="1600" i="1" dirty="0"/>
              <a:t>Child Development Theory and Practice </a:t>
            </a:r>
            <a:r>
              <a:rPr lang="en-GB" sz="1600" dirty="0"/>
              <a:t>Harlow: Pearson</a:t>
            </a:r>
          </a:p>
          <a:p>
            <a:r>
              <a:rPr lang="en-GB" sz="1600" dirty="0"/>
              <a:t>Lindon, J (2012)  </a:t>
            </a:r>
            <a:r>
              <a:rPr lang="en-GB" sz="1600" i="1" dirty="0"/>
              <a:t>Understanding Child Development</a:t>
            </a:r>
            <a:r>
              <a:rPr lang="en-GB" sz="1600" dirty="0"/>
              <a:t>. London: Hodder Arnold.</a:t>
            </a:r>
          </a:p>
          <a:p>
            <a:r>
              <a:rPr lang="en-GB" sz="1600" dirty="0"/>
              <a:t>Piaget, J. (1976) </a:t>
            </a:r>
            <a:r>
              <a:rPr lang="en-GB" sz="1600" i="1" dirty="0"/>
              <a:t>The child and reality</a:t>
            </a:r>
            <a:r>
              <a:rPr lang="en-GB" sz="1600" dirty="0"/>
              <a:t>. New York, Penguin Books</a:t>
            </a:r>
          </a:p>
          <a:p>
            <a:endParaRPr lang="en-GB" sz="1300" dirty="0"/>
          </a:p>
          <a:p>
            <a:endParaRPr lang="en-US" sz="1300" dirty="0"/>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1392</TotalTime>
  <Words>3875</Words>
  <Application>Microsoft Office PowerPoint</Application>
  <PresentationFormat>On-screen Show (4:3)</PresentationFormat>
  <Paragraphs>394</Paragraphs>
  <Slides>35</Slides>
  <Notes>26</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-apple-system</vt:lpstr>
      <vt:lpstr>Arial</vt:lpstr>
      <vt:lpstr>Bookman Old Style</vt:lpstr>
      <vt:lpstr>Calibri</vt:lpstr>
      <vt:lpstr>Calibri Light</vt:lpstr>
      <vt:lpstr>Courier New</vt:lpstr>
      <vt:lpstr>Times</vt:lpstr>
      <vt:lpstr>Tw Cen MT</vt:lpstr>
      <vt:lpstr>Tw Cen MT Condensed</vt:lpstr>
      <vt:lpstr>Wingdings</vt:lpstr>
      <vt:lpstr>Wingdings 3</vt:lpstr>
      <vt:lpstr>Integral</vt:lpstr>
      <vt:lpstr>Ymlyniad a Datblygiad Gwybyddol  Attachment and Cognitive Development</vt:lpstr>
      <vt:lpstr>Amcanion y Sesiwn  Session  Objectives</vt:lpstr>
      <vt:lpstr>Ymlyniad     Attachment</vt:lpstr>
      <vt:lpstr>Pwysigrwydd ymlyniad  Importance of attachment</vt:lpstr>
      <vt:lpstr>Bowlby (1958)</vt:lpstr>
      <vt:lpstr>Mary Ainsworth</vt:lpstr>
      <vt:lpstr>TASG (15 mun)                  TASK (15 mins)</vt:lpstr>
      <vt:lpstr>FFACTORAU   FACTORS</vt:lpstr>
      <vt:lpstr>Effaith hirdymor        Long term impact</vt:lpstr>
      <vt:lpstr>TASG / TASK</vt:lpstr>
      <vt:lpstr>Beth yw datblygiad gwybyddol?  What is cognitive development? </vt:lpstr>
      <vt:lpstr>Damcaniaethwyr allweddol- Datblygiad Gwybyddol (meddyliwch nÔl i ECES4010C Damcniaeth dysgu ac ymarfer)  Key theorists- Cognitive Development (think back to ECES4010C Learning theory and practice)</vt:lpstr>
      <vt:lpstr>Piaget</vt:lpstr>
      <vt:lpstr>Datblygiad deallusol/ gwybyddol Intellectual/cognitive development         Piaget’s theory</vt:lpstr>
      <vt:lpstr>Camau datblygiad gwybyddol 
</vt:lpstr>
      <vt:lpstr>Stages of cognitive development </vt:lpstr>
      <vt:lpstr>PowerPoint Presentation</vt:lpstr>
      <vt:lpstr>Nodweddion datblygiad gwybyddol /   Characteristics of cognitive development </vt:lpstr>
      <vt:lpstr>SgemaU 
</vt:lpstr>
      <vt:lpstr>Schemas </vt:lpstr>
      <vt:lpstr>Beirniadaethau ar ddamcaniaeth Piaget   Criticisms of Piagetian theory </vt:lpstr>
      <vt:lpstr>Agweddau cadarnhaol ar ddamcaniaeth Piaget/  Positive aspects of Piagetian theory</vt:lpstr>
      <vt:lpstr>Chris Athey (2007)</vt:lpstr>
      <vt:lpstr>Sgemâu / Schemas</vt:lpstr>
      <vt:lpstr>Vygotsky</vt:lpstr>
      <vt:lpstr>PowerPoint Presentation</vt:lpstr>
      <vt:lpstr>Y Parth datblygiad procsimol /  Zone of Proximal Development</vt:lpstr>
      <vt:lpstr>Bruner </vt:lpstr>
      <vt:lpstr>Gwaith Bruner / Bruner’s work</vt:lpstr>
      <vt:lpstr>Dulliau cynrychiolaeth / Modes of representation</vt:lpstr>
      <vt:lpstr>Modd gweithredol Enactive mode</vt:lpstr>
      <vt:lpstr>Modd eiconig Iconic mode</vt:lpstr>
      <vt:lpstr>Modd symbolaidd
Symbolic mode</vt:lpstr>
      <vt:lpstr>Dylanwad Bruner ar arfer cyfredol Influence of Bruner on current practice</vt:lpstr>
      <vt:lpstr>Cyfeiriadau/References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Development</dc:title>
  <dc:creator>Alison Murphy</dc:creator>
  <cp:lastModifiedBy>Helen A Griffiths</cp:lastModifiedBy>
  <cp:revision>8</cp:revision>
  <dcterms:created xsi:type="dcterms:W3CDTF">2021-03-03T12:26:11Z</dcterms:created>
  <dcterms:modified xsi:type="dcterms:W3CDTF">2025-01-06T14:55:18Z</dcterms:modified>
</cp:coreProperties>
</file>