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85" d="100"/>
          <a:sy n="85" d="100"/>
        </p:scale>
        <p:origin x="147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7DBB0-C97A-8493-8396-EA3F38F4A85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493102" y="802294"/>
            <a:ext cx="8561746" cy="2541428"/>
          </a:xfrm>
        </p:spPr>
        <p:txBody>
          <a:bodyPr bIns="0"/>
          <a:lstStyle>
            <a:lvl1pPr>
              <a:defRPr sz="6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476FA-7375-A6D5-6509-BE530EF0291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493102" y="3531202"/>
            <a:ext cx="8561746" cy="977621"/>
          </a:xfrm>
        </p:spPr>
        <p:txBody>
          <a:bodyPr tIns="91440" bIns="91440"/>
          <a:lstStyle>
            <a:lvl1pPr marL="0" indent="0">
              <a:buNone/>
              <a:defRPr sz="1800" cap="all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6FF4E-9C05-48E7-A77D-BA49250EAF6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076859-B629-4C5F-BE82-EE97E206E7A4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341A2-D5D3-8EB0-2EB4-BAABCD06242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493102" y="329302"/>
            <a:ext cx="4897306" cy="3092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060C0-149D-C560-2014-5C79AF59C1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437665" y="798975"/>
            <a:ext cx="811017" cy="503578"/>
          </a:xfrm>
        </p:spPr>
        <p:txBody>
          <a:bodyPr/>
          <a:lstStyle>
            <a:lvl1pPr>
              <a:defRPr/>
            </a:lvl1pPr>
          </a:lstStyle>
          <a:p>
            <a:pPr lvl="0"/>
            <a:fld id="{5C1EE94B-D65C-4087-B7B0-D24EAB379974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AD928709-997C-51C4-B4A8-F35CD0DD602E}"/>
              </a:ext>
            </a:extLst>
          </p:cNvPr>
          <p:cNvCxnSpPr/>
          <p:nvPr/>
        </p:nvCxnSpPr>
        <p:spPr>
          <a:xfrm>
            <a:off x="2334636" y="798975"/>
            <a:ext cx="0" cy="2544757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7173340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E3A68-6030-83E7-0C3F-A62C378E24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FA445-1207-CE24-5B37-D60513DAC20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5AB9F-69C4-857C-0486-DBEDD0F402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21E245-BCAC-4300-8222-82625EF69BFC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19A1E-6B1C-2690-6081-04B638419A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BB06-1F38-44D8-CB8D-4885051D5A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1746F1-DBA9-4ACD-8A10-26A45D724136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D0EAF55B-FC11-3C73-CF1D-04350A4923AB}"/>
              </a:ext>
            </a:extLst>
          </p:cNvPr>
          <p:cNvCxnSpPr/>
          <p:nvPr/>
        </p:nvCxnSpPr>
        <p:spPr>
          <a:xfrm>
            <a:off x="1371691" y="798975"/>
            <a:ext cx="0" cy="1067169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577481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7B292-6A5E-C3A9-8807-A0193B22FBC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4811" y="1756132"/>
            <a:ext cx="8562578" cy="1887952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EB9D5-5F26-8B20-1E95-B2B43A0563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34692" y="3806199"/>
            <a:ext cx="8549987" cy="1012926"/>
          </a:xfrm>
        </p:spPr>
        <p:txBody>
          <a:bodyPr tIns="91440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27FC-D637-3D97-3F83-E82F8C6A4F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21FD0A-80CF-4AAD-BF04-4D3561D81460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43818-4F8E-7BD4-97FB-444384992A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E35B1-5F74-2955-A0DD-F855BC8F4B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045E1E-C8AD-4464-BBE7-6DC83E5D659D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BB295205-780C-9E96-EB64-EC871104FE03}"/>
              </a:ext>
            </a:extLst>
          </p:cNvPr>
          <p:cNvCxnSpPr/>
          <p:nvPr/>
        </p:nvCxnSpPr>
        <p:spPr>
          <a:xfrm>
            <a:off x="1371691" y="798975"/>
            <a:ext cx="0" cy="2845101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875854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3E4FE-0234-A2D0-F47D-250D1548C4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4692" y="804891"/>
            <a:ext cx="9520156" cy="105930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11B48-3240-097F-C708-D17891F3681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34692" y="2010875"/>
            <a:ext cx="4608576" cy="343814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0A42B2-FB06-76E1-01D7-9E78CAA9831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54795" y="2017340"/>
            <a:ext cx="4604132" cy="344151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BBD992-EC30-C2C2-6524-B985AFC28F5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6787AA-B304-4E60-9255-8AB684969966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8B043A-C1E9-F49B-471C-04E94578724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2642B5-354F-0DE4-C4F4-CC934E0F9E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DF12C67-6AF9-4827-A505-B9D436870A90}" type="slidenum">
              <a:t>‹#›</a:t>
            </a:fld>
            <a:endParaRPr lang="en-US"/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70670618-3BE9-5477-76E2-E986E7C93DF0}"/>
              </a:ext>
            </a:extLst>
          </p:cNvPr>
          <p:cNvCxnSpPr/>
          <p:nvPr/>
        </p:nvCxnSpPr>
        <p:spPr>
          <a:xfrm>
            <a:off x="1371691" y="798975"/>
            <a:ext cx="0" cy="1067169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422666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4F17D-3A4D-236D-1AD4-609C95BA10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4692" y="804159"/>
            <a:ext cx="9520156" cy="1056314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85FED-C777-EF9D-4A34-4C17419825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34692" y="2019552"/>
            <a:ext cx="4608576" cy="801947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5FA534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3F52E0-138E-7A90-FA71-508F364BF2D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534692" y="2824270"/>
            <a:ext cx="4608576" cy="26444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5DA065-F984-6C10-F1D9-201CB60D0437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4795" y="2023000"/>
            <a:ext cx="4608576" cy="802239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200" cap="all">
                <a:solidFill>
                  <a:srgbClr val="5FA534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42EB23-E46F-F6F9-8E32-E208BD3CCCF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4795" y="2821490"/>
            <a:ext cx="4608576" cy="263736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312B56-B6B4-9DF0-9B4A-F50637BB32D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901B5-96E1-4594-B7B6-0F4FFFC657FB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64C5B3-BEA3-B809-194A-CE9757A60A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BD3935-09D2-CA67-B6AB-4C2A135A2D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8F33AE-926C-4B58-AE48-89292A6C44A0}" type="slidenum">
              <a:t>‹#›</a:t>
            </a:fld>
            <a:endParaRPr lang="en-US"/>
          </a:p>
        </p:txBody>
      </p:sp>
      <p:cxnSp>
        <p:nvCxnSpPr>
          <p:cNvPr id="10" name="Straight Connector 10">
            <a:extLst>
              <a:ext uri="{FF2B5EF4-FFF2-40B4-BE49-F238E27FC236}">
                <a16:creationId xmlns:a16="http://schemas.microsoft.com/office/drawing/2014/main" id="{BDA03F39-6A2A-C4AD-3895-3E88C6EE46B0}"/>
              </a:ext>
            </a:extLst>
          </p:cNvPr>
          <p:cNvCxnSpPr/>
          <p:nvPr/>
        </p:nvCxnSpPr>
        <p:spPr>
          <a:xfrm>
            <a:off x="1371691" y="798975"/>
            <a:ext cx="0" cy="1067169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250336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9F3F0-364F-145A-92D0-084CBAA5625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188319-7679-61B8-A8D7-FC34BBAD29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0FBC41-E0CB-48FB-9A61-1184593777A5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DD2570-0060-103C-B2C1-1D1F53F39B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94ADD-3790-4517-2149-8E4035499D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53E6AB-BFFB-437C-A341-D27F01E12D9D}" type="slidenum">
              <a:t>‹#›</a:t>
            </a:fld>
            <a:endParaRPr lang="en-US"/>
          </a:p>
        </p:txBody>
      </p:sp>
      <p:cxnSp>
        <p:nvCxnSpPr>
          <p:cNvPr id="6" name="Straight Connector 6">
            <a:extLst>
              <a:ext uri="{FF2B5EF4-FFF2-40B4-BE49-F238E27FC236}">
                <a16:creationId xmlns:a16="http://schemas.microsoft.com/office/drawing/2014/main" id="{7FAAFB2F-EDAD-5CA0-29EF-EF6770C1E69F}"/>
              </a:ext>
            </a:extLst>
          </p:cNvPr>
          <p:cNvCxnSpPr/>
          <p:nvPr/>
        </p:nvCxnSpPr>
        <p:spPr>
          <a:xfrm>
            <a:off x="1371691" y="798975"/>
            <a:ext cx="0" cy="1067169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725878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6A8E23-CC0F-0C0D-C823-36767A777D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853DC0-255F-471D-A062-D7B0C8F0DC42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E1F890-D3AF-8E04-71E9-32F2F194A8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D40F4-8EAA-E4B7-87BD-048DD4957D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0DDF37-A9BE-41E0-88BC-F530A82897A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5479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24253-CC41-4C14-6A05-5216CA209AC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4637" y="798975"/>
            <a:ext cx="3183126" cy="2247119"/>
          </a:xfrm>
        </p:spPr>
        <p:txBody>
          <a:bodyPr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A4CA8-76A6-765B-8EB8-520BC00A36D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3711" y="798975"/>
            <a:ext cx="6012472" cy="4658822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55E80B-98EA-37DB-5E11-D9F316EA88D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34692" y="3205493"/>
            <a:ext cx="3184992" cy="2248180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D21FCC-CCA2-563F-3412-ABC980480C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B3FABA-69C2-46BC-A029-EFDEA1EC181C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1D981E-7EFD-DC74-0AD4-0BDD39A0349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1F1590-3BBD-817C-882B-3665B2875E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D31C82-A229-4E5F-83E3-C95E1F0918A6}" type="slidenum">
              <a:t>‹#›</a:t>
            </a:fld>
            <a:endParaRPr lang="en-US"/>
          </a:p>
        </p:txBody>
      </p:sp>
      <p:cxnSp>
        <p:nvCxnSpPr>
          <p:cNvPr id="8" name="Straight Connector 8">
            <a:extLst>
              <a:ext uri="{FF2B5EF4-FFF2-40B4-BE49-F238E27FC236}">
                <a16:creationId xmlns:a16="http://schemas.microsoft.com/office/drawing/2014/main" id="{F9A815EA-68D2-3D2E-D94B-92E49689BC47}"/>
              </a:ext>
            </a:extLst>
          </p:cNvPr>
          <p:cNvCxnSpPr/>
          <p:nvPr/>
        </p:nvCxnSpPr>
        <p:spPr>
          <a:xfrm>
            <a:off x="1371691" y="798975"/>
            <a:ext cx="0" cy="2247110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406465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>
            <a:extLst>
              <a:ext uri="{FF2B5EF4-FFF2-40B4-BE49-F238E27FC236}">
                <a16:creationId xmlns:a16="http://schemas.microsoft.com/office/drawing/2014/main" id="{09C8D2E8-EC81-6C95-9100-564C9DA06EE7}"/>
              </a:ext>
            </a:extLst>
          </p:cNvPr>
          <p:cNvGrpSpPr/>
          <p:nvPr/>
        </p:nvGrpSpPr>
        <p:grpSpPr>
          <a:xfrm>
            <a:off x="7477387" y="482172"/>
            <a:ext cx="4074529" cy="5149105"/>
            <a:chOff x="7477387" y="482172"/>
            <a:chExt cx="4074529" cy="5149105"/>
          </a:xfrm>
        </p:grpSpPr>
        <p:sp>
          <p:nvSpPr>
            <p:cNvPr id="3" name="Rectangle 17">
              <a:extLst>
                <a:ext uri="{FF2B5EF4-FFF2-40B4-BE49-F238E27FC236}">
                  <a16:creationId xmlns:a16="http://schemas.microsoft.com/office/drawing/2014/main" id="{F9318BCB-5705-5ECB-651D-8326950EE935}"/>
                </a:ext>
              </a:extLst>
            </p:cNvPr>
            <p:cNvSpPr/>
            <p:nvPr/>
          </p:nvSpPr>
          <p:spPr>
            <a:xfrm>
              <a:off x="7477387" y="482172"/>
              <a:ext cx="4074529" cy="5149105"/>
            </a:xfrm>
            <a:prstGeom prst="rect">
              <a:avLst/>
            </a:prstGeom>
            <a:gradFill>
              <a:gsLst>
                <a:gs pos="0">
                  <a:srgbClr val="1B1914"/>
                </a:gs>
                <a:gs pos="100000">
                  <a:srgbClr val="1B1914"/>
                </a:gs>
              </a:gsLst>
              <a:lin ang="5400000"/>
            </a:gradFill>
            <a:ln cap="flat">
              <a:noFill/>
              <a:prstDash val="solid"/>
            </a:ln>
            <a:effectLst>
              <a:outerShdw dist="228601" dir="4740049" algn="tl">
                <a:srgbClr val="000000">
                  <a:alpha val="34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4" name="Rectangle 18">
              <a:extLst>
                <a:ext uri="{FF2B5EF4-FFF2-40B4-BE49-F238E27FC236}">
                  <a16:creationId xmlns:a16="http://schemas.microsoft.com/office/drawing/2014/main" id="{ED195197-10BF-141E-423C-5CC29C3A6252}"/>
                </a:ext>
              </a:extLst>
            </p:cNvPr>
            <p:cNvSpPr/>
            <p:nvPr/>
          </p:nvSpPr>
          <p:spPr>
            <a:xfrm>
              <a:off x="7790450" y="812508"/>
              <a:ext cx="3450287" cy="4466450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/>
            </a:gradFill>
            <a:ln w="50804" cap="flat">
              <a:solidFill>
                <a:srgbClr val="191919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B1829AB8-ACAF-8954-A2EB-C5D91E97B4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5698" y="1129512"/>
            <a:ext cx="5447839" cy="183058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Picture Placeholder 2">
            <a:extLst>
              <a:ext uri="{FF2B5EF4-FFF2-40B4-BE49-F238E27FC236}">
                <a16:creationId xmlns:a16="http://schemas.microsoft.com/office/drawing/2014/main" id="{279A5280-CA92-1C43-041E-BDA623AE236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8124389" y="1122544"/>
            <a:ext cx="2791169" cy="3866330"/>
          </a:xfrm>
          <a:solidFill>
            <a:srgbClr val="D9D9D9"/>
          </a:solidFill>
        </p:spPr>
        <p:txBody>
          <a:bodyPr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B79159C-A2BF-8D86-1C0D-078D1F519C5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534692" y="3145993"/>
            <a:ext cx="5440039" cy="2003743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53687411-372B-2CF2-67A3-5E102A7BD2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534692" y="5469858"/>
            <a:ext cx="5440039" cy="320122"/>
          </a:xfrm>
        </p:spPr>
        <p:txBody>
          <a:bodyPr/>
          <a:lstStyle>
            <a:lvl1pPr algn="l">
              <a:defRPr/>
            </a:lvl1pPr>
          </a:lstStyle>
          <a:p>
            <a:pPr lvl="0"/>
            <a:fld id="{7E2B803D-9042-43D9-9CFC-7F59646F018F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6C1CF155-8C73-EB71-D5AE-A505B0FAE9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534911" y="318640"/>
            <a:ext cx="5453472" cy="320926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96E6A45D-7B0F-F3A1-233B-44D8AD244B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2F65FE-CC23-45CC-90EE-A897F78E32B4}" type="slidenum">
              <a:t>‹#›</a:t>
            </a:fld>
            <a:endParaRPr lang="en-US"/>
          </a:p>
        </p:txBody>
      </p:sp>
      <p:cxnSp>
        <p:nvCxnSpPr>
          <p:cNvPr id="11" name="Straight Connector 13">
            <a:extLst>
              <a:ext uri="{FF2B5EF4-FFF2-40B4-BE49-F238E27FC236}">
                <a16:creationId xmlns:a16="http://schemas.microsoft.com/office/drawing/2014/main" id="{BD520886-7976-5568-4D7D-F771AAC9551B}"/>
              </a:ext>
            </a:extLst>
          </p:cNvPr>
          <p:cNvCxnSpPr/>
          <p:nvPr/>
        </p:nvCxnSpPr>
        <p:spPr>
          <a:xfrm>
            <a:off x="1371691" y="798975"/>
            <a:ext cx="0" cy="2161120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2145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95BA-3FDD-D1F1-E246-D0CA1C3C64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165B50-0665-A8DC-9077-CEFD7A08DF5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19F47-3D58-6270-CCB4-755276E6F0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7E6419-70CC-480B-B380-4B2F20922BDA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56F36-AEB3-2765-05EB-9F8DA4DC27A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412D4-3D63-4E79-2B1B-947D227CF2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2C3D4F-DEAE-4C67-90EB-40EDB70539B5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CD1387E5-EC7B-6E64-97C5-C330572638A2}"/>
              </a:ext>
            </a:extLst>
          </p:cNvPr>
          <p:cNvCxnSpPr/>
          <p:nvPr/>
        </p:nvCxnSpPr>
        <p:spPr>
          <a:xfrm>
            <a:off x="1371691" y="798975"/>
            <a:ext cx="0" cy="1067169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190802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A32A9F-5D6B-0E45-E5C6-D6698283C60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439113" y="883859"/>
            <a:ext cx="1615744" cy="457499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AB77D-D0D3-8A7B-7441-219AFF4D05C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534692" y="883859"/>
            <a:ext cx="7738804" cy="457499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D778A-E14C-C70C-71CE-BA6D82775E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230406-60AE-4630-B4ED-8CF22D8F83C3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48551-1CDF-5488-956D-EFF0DF43EE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2D02C7-602C-0382-CC87-45AD3C1E8A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2D750-C0F9-47AA-8586-BDC3C0609C41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D4587FBF-7DB4-7FAD-359A-B6A440AFC19E}"/>
              </a:ext>
            </a:extLst>
          </p:cNvPr>
          <p:cNvCxnSpPr/>
          <p:nvPr/>
        </p:nvCxnSpPr>
        <p:spPr>
          <a:xfrm flipH="1">
            <a:off x="9439113" y="719276"/>
            <a:ext cx="1615736" cy="0"/>
          </a:xfrm>
          <a:prstGeom prst="straightConnector1">
            <a:avLst/>
          </a:prstGeom>
          <a:noFill/>
          <a:ln w="38103" cap="flat">
            <a:solidFill>
              <a:srgbClr val="5FA534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149737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AFAF9"/>
            </a:gs>
            <a:gs pos="100000">
              <a:srgbClr val="D7D5D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1C01B36E-9A94-9A66-AF57-605439210BF5}"/>
              </a:ext>
            </a:extLst>
          </p:cNvPr>
          <p:cNvSpPr/>
          <p:nvPr/>
        </p:nvSpPr>
        <p:spPr>
          <a:xfrm>
            <a:off x="0" y="2015730"/>
            <a:ext cx="12191996" cy="4118832"/>
          </a:xfrm>
          <a:prstGeom prst="rect">
            <a:avLst/>
          </a:prstGeom>
          <a:gradFill>
            <a:gsLst>
              <a:gs pos="0">
                <a:srgbClr val="EDEBE7">
                  <a:alpha val="0"/>
                </a:srgbClr>
              </a:gs>
              <a:gs pos="100000">
                <a:srgbClr val="EDEBE7"/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Palatino Linotype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5677C916-C7B9-CCED-9C13-5D9BFF37A216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2769" b="-2769"/>
          <a:stretch>
            <a:fillRect/>
          </a:stretch>
        </p:blipFill>
        <p:spPr>
          <a:xfrm>
            <a:off x="0" y="6135624"/>
            <a:ext cx="12191996" cy="74295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C73B3DB2-FFF8-032C-E6CA-0BAA759FCB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34692" y="804516"/>
            <a:ext cx="9520156" cy="10492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0BBDB80E-539F-0E4A-EEC9-3D5171C62C3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34692" y="2015730"/>
            <a:ext cx="9520156" cy="345061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422B362-0D99-79C3-52D7-33C1EFA7589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554141" y="330372"/>
            <a:ext cx="3500716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Palatino Linotype"/>
              </a:defRPr>
            </a:lvl1pPr>
          </a:lstStyle>
          <a:p>
            <a:pPr lvl="0"/>
            <a:fld id="{045A17F0-318D-44C4-8CD9-82736A8258FD}" type="datetime1">
              <a:rPr lang="en-US"/>
              <a:pPr lvl="0"/>
              <a:t>4/7/2026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88544F0-CA92-57D8-0D9C-837F6C28A96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534692" y="329302"/>
            <a:ext cx="5855717" cy="30920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0" i="0" u="none" strike="noStrike" kern="1200" cap="none" spc="0" baseline="0">
                <a:solidFill>
                  <a:srgbClr val="898989"/>
                </a:solidFill>
                <a:uFillTx/>
                <a:latin typeface="Palatino Linotype"/>
              </a:defRPr>
            </a:lvl1pPr>
          </a:lstStyle>
          <a:p>
            <a:pPr lvl="0"/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4879BD-125A-28E5-430B-AFD14189483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480060" y="798975"/>
            <a:ext cx="811017" cy="50357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5FA534"/>
                </a:solidFill>
                <a:uFillTx/>
                <a:latin typeface="Palatino Linotype"/>
              </a:defRPr>
            </a:lvl1pPr>
          </a:lstStyle>
          <a:p>
            <a:pPr lvl="0"/>
            <a:fld id="{EF5E66EB-556E-4635-857C-EE3A4AE31C25}" type="slidenum">
              <a:t>‹#›</a:t>
            </a:fld>
            <a:endParaRPr lang="en-US"/>
          </a:p>
        </p:txBody>
      </p:sp>
      <p:cxnSp>
        <p:nvCxnSpPr>
          <p:cNvPr id="9" name="Straight Connector 11">
            <a:extLst>
              <a:ext uri="{FF2B5EF4-FFF2-40B4-BE49-F238E27FC236}">
                <a16:creationId xmlns:a16="http://schemas.microsoft.com/office/drawing/2014/main" id="{6F1E1407-B577-6421-346B-A6FF9B8B00FA}"/>
              </a:ext>
            </a:extLst>
          </p:cNvPr>
          <p:cNvCxnSpPr/>
          <p:nvPr/>
        </p:nvCxnSpPr>
        <p:spPr>
          <a:xfrm>
            <a:off x="0" y="6141704"/>
            <a:ext cx="12191996" cy="0"/>
          </a:xfrm>
          <a:prstGeom prst="straightConnector1">
            <a:avLst/>
          </a:prstGeom>
          <a:noFill/>
          <a:ln w="12701" cap="flat">
            <a:solidFill>
              <a:srgbClr val="000001">
                <a:alpha val="20000"/>
              </a:srgbClr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5FA534"/>
        </a:buClr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5FA534"/>
        </a:buClr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5FA534"/>
        </a:buClr>
        <a:buSzPct val="10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5FA534"/>
        </a:buClr>
        <a:buSzPct val="100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5FA534"/>
        </a:buClr>
        <a:buSzPct val="100000"/>
        <a:buFont typeface="Arial" pitchFamily="34"/>
        <a:buChar char="•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Palatino Linotyp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FAFAF9"/>
            </a:gs>
            <a:gs pos="100000">
              <a:srgbClr val="D7D5D1"/>
            </a:gs>
          </a:gsLst>
          <a:path path="circle">
            <a:fillToRect l="43000" r="57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D13C7-E6B0-0147-D7E7-2CE030116F2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06290" y="695309"/>
            <a:ext cx="5139467" cy="2693301"/>
          </a:xfrm>
        </p:spPr>
        <p:txBody>
          <a:bodyPr bIns="45720"/>
          <a:lstStyle/>
          <a:p>
            <a:pPr lvl="0"/>
            <a:br>
              <a:rPr lang="en-US" sz="3000" b="1"/>
            </a:br>
            <a:br>
              <a:rPr lang="en-US" sz="3000" b="1"/>
            </a:br>
            <a:br>
              <a:rPr lang="en-US" sz="3000" b="1"/>
            </a:br>
            <a:r>
              <a:rPr lang="en-US" sz="3000" b="1"/>
              <a:t>Digital Transformation in the Health and Care Professions (BMHP6026)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43BF6C-1FFA-84BA-78E1-FAC9153BCD9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09033" y="3957550"/>
            <a:ext cx="4082375" cy="1610642"/>
          </a:xfrm>
        </p:spPr>
        <p:txBody>
          <a:bodyPr tIns="45720" bIns="45720"/>
          <a:lstStyle/>
          <a:p>
            <a:pPr lvl="0" indent="-228600">
              <a:lnSpc>
                <a:spcPct val="100000"/>
              </a:lnSpc>
              <a:buChar char="•"/>
            </a:pPr>
            <a:r>
              <a:rPr lang="en-US" sz="1700" b="1">
                <a:latin typeface="Arial" pitchFamily="34"/>
                <a:cs typeface="Arial" pitchFamily="34"/>
              </a:rPr>
              <a:t>Component 2 Assessment 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en-US" sz="1700" b="1">
                <a:latin typeface="Arial" pitchFamily="34"/>
                <a:cs typeface="Arial" pitchFamily="34"/>
              </a:rPr>
              <a:t>Student ID:</a:t>
            </a:r>
            <a:r>
              <a:rPr lang="it-IT" sz="1700" b="1">
                <a:latin typeface="Arial" pitchFamily="34"/>
                <a:cs typeface="Arial" pitchFamily="34"/>
              </a:rPr>
              <a:t>Carla Cardoso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it-IT" sz="1700" b="1">
                <a:latin typeface="Arial" pitchFamily="34"/>
                <a:cs typeface="Arial" pitchFamily="34"/>
              </a:rPr>
              <a:t>Student number:1818222</a:t>
            </a:r>
          </a:p>
          <a:p>
            <a:pPr lvl="0" indent="-228600">
              <a:lnSpc>
                <a:spcPct val="100000"/>
              </a:lnSpc>
              <a:buChar char="•"/>
            </a:pPr>
            <a:r>
              <a:rPr lang="it-IT" sz="1700" b="1">
                <a:latin typeface="Arial" pitchFamily="34"/>
                <a:cs typeface="Arial" pitchFamily="34"/>
              </a:rPr>
              <a:t>Lecturer: Laila Surani</a:t>
            </a:r>
          </a:p>
          <a:p>
            <a:pPr lvl="0" indent="-228600">
              <a:lnSpc>
                <a:spcPct val="100000"/>
              </a:lnSpc>
              <a:buChar char="•"/>
            </a:pPr>
            <a:endParaRPr lang="en-US" sz="1500"/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D84DBB30-2CF8-54C8-3631-81DEBF653431}"/>
              </a:ext>
            </a:extLst>
          </p:cNvPr>
          <p:cNvSpPr txBox="1"/>
          <p:nvPr/>
        </p:nvSpPr>
        <p:spPr>
          <a:xfrm>
            <a:off x="2396669" y="805586"/>
            <a:ext cx="6100675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 Federated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Data Platform</a:t>
            </a:r>
          </a:p>
        </p:txBody>
      </p:sp>
      <p:pic>
        <p:nvPicPr>
          <p:cNvPr id="5" name="Picture 20">
            <a:extLst>
              <a:ext uri="{FF2B5EF4-FFF2-40B4-BE49-F238E27FC236}">
                <a16:creationId xmlns:a16="http://schemas.microsoft.com/office/drawing/2014/main" id="{E4FA1668-7AF5-CEA8-98C0-B7BD9773B5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9101" y="258052"/>
            <a:ext cx="4577422" cy="54976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32451FD-9694-5D9D-8B19-F0E3CD825062}"/>
              </a:ext>
            </a:extLst>
          </p:cNvPr>
          <p:cNvSpPr txBox="1"/>
          <p:nvPr/>
        </p:nvSpPr>
        <p:spPr>
          <a:xfrm>
            <a:off x="3045665" y="146313"/>
            <a:ext cx="744469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Use of AI Acknowledgement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A2BF4AE-E96B-F7DA-A854-E2B17536B649}"/>
              </a:ext>
            </a:extLst>
          </p:cNvPr>
          <p:cNvSpPr txBox="1"/>
          <p:nvPr/>
        </p:nvSpPr>
        <p:spPr>
          <a:xfrm>
            <a:off x="1228551" y="1563102"/>
            <a:ext cx="8706432" cy="9233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 confirm that this assignment is my own work, that no AI tools were used in</a:t>
            </a:r>
            <a:r>
              <a:rPr lang="en-GB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its preparation, and that I have retained copies of my drafts, notes, and sources, which may be  </a:t>
            </a: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requested as evidence.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E791574-F550-7EDF-C60D-552BBB2DC2AD}"/>
              </a:ext>
            </a:extLst>
          </p:cNvPr>
          <p:cNvSpPr txBox="1"/>
          <p:nvPr/>
        </p:nvSpPr>
        <p:spPr>
          <a:xfrm>
            <a:off x="3555223" y="-7808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Introduction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82D49B5F-9534-9BC5-9330-538EDBF9571B}"/>
              </a:ext>
            </a:extLst>
          </p:cNvPr>
          <p:cNvSpPr txBox="1"/>
          <p:nvPr/>
        </p:nvSpPr>
        <p:spPr>
          <a:xfrm>
            <a:off x="166896" y="1061453"/>
            <a:ext cx="8236613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Digital transformation improves integration and data use in  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health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care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(NHS England, 2023).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Federated Data Platform (2023)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enables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data sharing across NHS services (Department of Health and Social Care, 2023).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Supports waiting list management, virtual wards and workforce planning (NHS England, 2023).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FDP aims to improve coordination and decision-making (NHS England, 2023).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6C6AB989-7A9B-5612-1D58-7A7219338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5697" y="431724"/>
            <a:ext cx="3564102" cy="451204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8">
            <a:extLst>
              <a:ext uri="{FF2B5EF4-FFF2-40B4-BE49-F238E27FC236}">
                <a16:creationId xmlns:a16="http://schemas.microsoft.com/office/drawing/2014/main" id="{023C8CDE-88BF-1569-5BF0-59761AEDBE0B}"/>
              </a:ext>
            </a:extLst>
          </p:cNvPr>
          <p:cNvSpPr txBox="1"/>
          <p:nvPr/>
        </p:nvSpPr>
        <p:spPr>
          <a:xfrm>
            <a:off x="7908828" y="5060143"/>
            <a:ext cx="4236424" cy="73866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Example of digital data integration in healthcare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Demonstrates how technology supports decision making in NHS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5E5DCEB-AD76-C424-48D1-8D699B068CF0}"/>
              </a:ext>
            </a:extLst>
          </p:cNvPr>
          <p:cNvSpPr txBox="1"/>
          <p:nvPr/>
        </p:nvSpPr>
        <p:spPr>
          <a:xfrm>
            <a:off x="2674482" y="0"/>
            <a:ext cx="726050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Background and policy context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9A5A27FD-974F-A22D-68A3-1A063B95AEF4}"/>
              </a:ext>
            </a:extLst>
          </p:cNvPr>
          <p:cNvSpPr txBox="1"/>
          <p:nvPr/>
        </p:nvSpPr>
        <p:spPr>
          <a:xfrm>
            <a:off x="259918" y="834051"/>
            <a:ext cx="11554349" cy="4524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Historically, the NHS relied on legacy IT systems, which limited data sharing and made coordination between services more difficult.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COVID-19 pandemic highlighted these weaknesses, increasing waiting times and placing additional pressure on both services and staff (NHS England, 2019 ;The King’s Fund, 2019).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response, policies such as the NHS Long Term Plan (2019) and the Data Saves Lives strategy (2022) placed greater emphasis on digital integration (NHS England, 2019; Department of Health and Social Care, 2022).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Within this context, the FDP was introduced to improve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efficiency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and coordination, although it also raised concerns around data governance, ownership and the involvement of private companies, particularly regarding transparency and accountability (Corporate Watch, 2025; Understanding Patient Data, 2023).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02CCEBC-C7CA-E674-7FE0-15472BACF433}"/>
              </a:ext>
            </a:extLst>
          </p:cNvPr>
          <p:cNvSpPr txBox="1"/>
          <p:nvPr/>
        </p:nvSpPr>
        <p:spPr>
          <a:xfrm>
            <a:off x="3409367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Workforce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DE8F1CEA-8480-B069-FE0A-29F82426E338}"/>
              </a:ext>
            </a:extLst>
          </p:cNvPr>
          <p:cNvSpPr txBox="1"/>
          <p:nvPr/>
        </p:nvSpPr>
        <p:spPr>
          <a:xfrm>
            <a:off x="1141600" y="998360"/>
            <a:ext cx="2267766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Benefits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70EE67DC-500D-F1AC-0FC9-A0FDE6FC0D77}"/>
              </a:ext>
            </a:extLst>
          </p:cNvPr>
          <p:cNvSpPr txBox="1"/>
          <p:nvPr/>
        </p:nvSpPr>
        <p:spPr>
          <a:xfrm>
            <a:off x="6618646" y="983729"/>
            <a:ext cx="3787563" cy="4001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Risks and concerns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2EE54941-7877-D1D9-9F51-E62303709E0A}"/>
              </a:ext>
            </a:extLst>
          </p:cNvPr>
          <p:cNvSpPr txBox="1"/>
          <p:nvPr/>
        </p:nvSpPr>
        <p:spPr>
          <a:xfrm>
            <a:off x="72932" y="1721248"/>
            <a:ext cx="5950147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Improves staff coordination and  rota planning (NHS At Work, 2025).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Reducing administrative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workload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(Health Rota, 2026).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​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Supports data driven workforce planning (Skills for Health, 2025; Moorhouse Consulting, 2023).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B2B60C22-9BBC-C6A8-CEEB-91366C71915C}"/>
              </a:ext>
            </a:extLst>
          </p:cNvPr>
          <p:cNvSpPr txBox="1"/>
          <p:nvPr/>
        </p:nvSpPr>
        <p:spPr>
          <a:xfrm>
            <a:off x="6459705" y="1721248"/>
            <a:ext cx="5417207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Increased monitoring and target-driven management (NAO, 2024).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Potential reduction in clinical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autonomy (Healthcare in Europe / UCL study, 2025).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Need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for training, digital skills (ARU CROWC, 2024).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6EA351C9-E08C-4966-B104-31EDF80EE661}"/>
              </a:ext>
            </a:extLst>
          </p:cNvPr>
          <p:cNvSpPr txBox="1"/>
          <p:nvPr/>
        </p:nvSpPr>
        <p:spPr>
          <a:xfrm>
            <a:off x="72932" y="5533848"/>
            <a:ext cx="11511345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While the system improves efficiency, it is important to ensure it supports rather than replaces professional judgement (NHS England, 2023; NIHR, 2023).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6979AFB-7EC4-7833-A8C0-D01F89AE10EB}"/>
              </a:ext>
            </a:extLst>
          </p:cNvPr>
          <p:cNvSpPr txBox="1"/>
          <p:nvPr/>
        </p:nvSpPr>
        <p:spPr>
          <a:xfrm>
            <a:off x="3308390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service delivery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90AD8C26-8284-5628-F373-D283BBF8CEB7}"/>
              </a:ext>
            </a:extLst>
          </p:cNvPr>
          <p:cNvSpPr txBox="1"/>
          <p:nvPr/>
        </p:nvSpPr>
        <p:spPr>
          <a:xfrm>
            <a:off x="-61703" y="701911"/>
            <a:ext cx="8274478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FDP helps improve waiting list coordination by showing available capacity across hospitals, making it easier to prioritise patients more effectively (NHS England, 2023).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Real-time operational data allows services to use theatre space, diagnostics and staff more efficiently in day-to-day practice (NHS England, 2023).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It also improves coordination between hospitals, community services and virtual wards, supporting more joined-up care (Department of Health and Social Care, 2022).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there are important challenges, including high implementation costs, reliance on external providers, integration with legacy systems and potential cyber risks (NHS England, 2023; Department of Health and Social Care, 2022).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CE29F5BD-B7BC-033A-191B-E858C60AB4D5}"/>
              </a:ext>
            </a:extLst>
          </p:cNvPr>
          <p:cNvSpPr txBox="1"/>
          <p:nvPr/>
        </p:nvSpPr>
        <p:spPr>
          <a:xfrm>
            <a:off x="79232" y="5525902"/>
            <a:ext cx="11714698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Overall, while the FDP can improve efficiency and patient flow, its success depends on effective implementation and staff engagement (NHS England, 2023; Department of Health and Social Care, 2022).</a:t>
            </a:r>
          </a:p>
        </p:txBody>
      </p:sp>
      <p:pic>
        <p:nvPicPr>
          <p:cNvPr id="5" name="Picture 10">
            <a:extLst>
              <a:ext uri="{FF2B5EF4-FFF2-40B4-BE49-F238E27FC236}">
                <a16:creationId xmlns:a16="http://schemas.microsoft.com/office/drawing/2014/main" id="{D3A3BFF5-51E6-A2E2-80F4-531FB7E62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4476" y="701911"/>
            <a:ext cx="4001902" cy="34213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5499F646-4AA0-0C1C-44D5-26E7FC89066F}"/>
              </a:ext>
            </a:extLst>
          </p:cNvPr>
          <p:cNvSpPr txBox="1"/>
          <p:nvPr/>
        </p:nvSpPr>
        <p:spPr>
          <a:xfrm>
            <a:off x="7993986" y="4178789"/>
            <a:ext cx="4198010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Example of NHS data dashboard used to monitor performance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§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Shows how real-time data supports service planning and efficiency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804A83E-3FF3-53D0-C84B-D304B0289F9B}"/>
              </a:ext>
            </a:extLst>
          </p:cNvPr>
          <p:cNvSpPr txBox="1"/>
          <p:nvPr/>
        </p:nvSpPr>
        <p:spPr>
          <a:xfrm>
            <a:off x="3095207" y="12591"/>
            <a:ext cx="837685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patient experience 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0FE602F-3D3C-2A19-BB2E-670969D33546}"/>
              </a:ext>
            </a:extLst>
          </p:cNvPr>
          <p:cNvSpPr txBox="1"/>
          <p:nvPr/>
        </p:nvSpPr>
        <p:spPr>
          <a:xfrm>
            <a:off x="1311295" y="1004889"/>
            <a:ext cx="230142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Potential benefits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206B5A90-0FE3-527F-B741-6FF32E0452A2}"/>
              </a:ext>
            </a:extLst>
          </p:cNvPr>
          <p:cNvSpPr txBox="1"/>
          <p:nvPr/>
        </p:nvSpPr>
        <p:spPr>
          <a:xfrm>
            <a:off x="7543571" y="918871"/>
            <a:ext cx="2071426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Ethical concerns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C4004AC8-8EA2-ECEB-2506-F2D865CA2CED}"/>
              </a:ext>
            </a:extLst>
          </p:cNvPr>
          <p:cNvSpPr txBox="1"/>
          <p:nvPr/>
        </p:nvSpPr>
        <p:spPr>
          <a:xfrm>
            <a:off x="117811" y="1799164"/>
            <a:ext cx="6096003" cy="2308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Shorter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waiting times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through better scheduling (NHS England, 2023).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Reduces duplication of tests  and appointments (Department of Health and Social Care, 2022).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Improves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data sharing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can support better continuity of care, (The King’s Fund, 2023).</a:t>
            </a:r>
          </a:p>
        </p:txBody>
      </p:sp>
      <p:sp>
        <p:nvSpPr>
          <p:cNvPr id="6" name="TextBox 10">
            <a:extLst>
              <a:ext uri="{FF2B5EF4-FFF2-40B4-BE49-F238E27FC236}">
                <a16:creationId xmlns:a16="http://schemas.microsoft.com/office/drawing/2014/main" id="{4BBB3CB1-2BA1-3D56-4429-8E645C0B357C}"/>
              </a:ext>
            </a:extLst>
          </p:cNvPr>
          <p:cNvSpPr txBox="1"/>
          <p:nvPr/>
        </p:nvSpPr>
        <p:spPr>
          <a:xfrm>
            <a:off x="6260558" y="1856049"/>
            <a:ext cx="6009985" cy="2031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Concerns  about how data sharing and privacy (Understanding Patient Data, 2023).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 of reduce 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transparency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in decision-making (Ada Lovelace Institute, 2022).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Potential bias in algorithm use (NHS England, 2022).</a:t>
            </a:r>
          </a:p>
        </p:txBody>
      </p:sp>
      <p:sp>
        <p:nvSpPr>
          <p:cNvPr id="7" name="TextBox 12">
            <a:extLst>
              <a:ext uri="{FF2B5EF4-FFF2-40B4-BE49-F238E27FC236}">
                <a16:creationId xmlns:a16="http://schemas.microsoft.com/office/drawing/2014/main" id="{A10989CA-E8D0-4F78-535E-C650DD8E5290}"/>
              </a:ext>
            </a:extLst>
          </p:cNvPr>
          <p:cNvSpPr txBox="1"/>
          <p:nvPr/>
        </p:nvSpPr>
        <p:spPr>
          <a:xfrm>
            <a:off x="168295" y="5167841"/>
            <a:ext cx="11354269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Overall, while digital systems can improve patient experience, maintaining trust and transparency remains essential (NHS England, 2023; Understanding Patient Data, 2023).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DA580BFF-45B8-45F9-995A-6F568DB82713}"/>
              </a:ext>
            </a:extLst>
          </p:cNvPr>
          <p:cNvSpPr txBox="1"/>
          <p:nvPr/>
        </p:nvSpPr>
        <p:spPr>
          <a:xfrm>
            <a:off x="2658590" y="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on community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DC3444CA-AD26-BD41-F59F-7879501F2521}"/>
              </a:ext>
            </a:extLst>
          </p:cNvPr>
          <p:cNvSpPr txBox="1"/>
          <p:nvPr/>
        </p:nvSpPr>
        <p:spPr>
          <a:xfrm>
            <a:off x="213174" y="758979"/>
            <a:ext cx="11573048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At a population level, the FDP can help the NHS better understand trends and target prevention, supporting more effective planning of services (NHS England, 2023).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these benefits rely on fair representation in data and equal access to digital tools across different communities (Department of Health and Social Care,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Some groups, particularly those in rural areas or with limited digital skills, may not benefit equally due to barriers such as connectivity and digital literacy (The King’s Fund, 2023).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Public trust is crucial, and concerns may arise if people feel NHS data is being used for commercial purposes rather than public benefit (Understanding Patient Data, 2023).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E90A648E-323C-C64B-4A14-A9A123DC4915}"/>
              </a:ext>
            </a:extLst>
          </p:cNvPr>
          <p:cNvSpPr txBox="1"/>
          <p:nvPr/>
        </p:nvSpPr>
        <p:spPr>
          <a:xfrm>
            <a:off x="157075" y="5629732"/>
            <a:ext cx="11718904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Digital transformation can improve population health - but only if benefits are shared equitably (The King’s Fund, 2023; Department of Health and Social Care, 2022).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072A03FC-22A4-2784-1495-1647089C1003}"/>
              </a:ext>
            </a:extLst>
          </p:cNvPr>
          <p:cNvSpPr txBox="1"/>
          <p:nvPr/>
        </p:nvSpPr>
        <p:spPr>
          <a:xfrm>
            <a:off x="3476685" y="50941"/>
            <a:ext cx="6520010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Challenges of the innovation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3ED77F2-9FC6-4982-E776-516941B40D90}"/>
              </a:ext>
            </a:extLst>
          </p:cNvPr>
          <p:cNvSpPr txBox="1"/>
          <p:nvPr/>
        </p:nvSpPr>
        <p:spPr>
          <a:xfrm>
            <a:off x="617082" y="1002749"/>
            <a:ext cx="9676930" cy="36933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Lack of 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transparency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may reduce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public trust (Understanding Patient Data, 2023).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Dependence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on external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supplier (Ada Lovelace Institute,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Cybersecurity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risks with centralised data (National Cyber Security Centre, 2021).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Workforce resistance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change (NHS England,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Risk of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idening 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inequalities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(The King’s Fund, 2020).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AA24C4C2-8A1A-146B-24D2-C6659F4C13F1}"/>
              </a:ext>
            </a:extLst>
          </p:cNvPr>
          <p:cNvSpPr txBox="1"/>
          <p:nvPr/>
        </p:nvSpPr>
        <p:spPr>
          <a:xfrm>
            <a:off x="375854" y="5150467"/>
            <a:ext cx="11197193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Addressing these challenges is essential to ensure that digital innovation delivers safe, equitable and sustainable improvements in care (Department of Health and Social Care, 2022).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728F1FB-C02C-1AB1-4566-77FF6733B631}"/>
              </a:ext>
            </a:extLst>
          </p:cNvPr>
          <p:cNvSpPr txBox="1"/>
          <p:nvPr/>
        </p:nvSpPr>
        <p:spPr>
          <a:xfrm>
            <a:off x="3426192" y="8460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Recommendations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E004844E-2C03-4D1E-6016-91E39F6C9F98}"/>
              </a:ext>
            </a:extLst>
          </p:cNvPr>
          <p:cNvSpPr txBox="1"/>
          <p:nvPr/>
        </p:nvSpPr>
        <p:spPr>
          <a:xfrm>
            <a:off x="297317" y="770061"/>
            <a:ext cx="11797442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transparency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in data  used (Understanding Patient Data, 2023; Department of Health and Social Care, 2022).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Strengthen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patient trust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and communication (NHS England, 2022; Understanding Patient Data, 2023).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Invest in workforce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training (NHS England, 2023).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Reduces reliance on single suppliers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(Ada Lovelace Institute, 2022; Department of Health and Social Care, 2022).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ptos Display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Focus on equity and patient outcomes (The King’s Fund, 2020; Department of Health and Social Care, 2022).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A214678B-1D73-D529-3F76-D3CB5D199B5E}"/>
              </a:ext>
            </a:extLst>
          </p:cNvPr>
          <p:cNvSpPr txBox="1"/>
          <p:nvPr/>
        </p:nvSpPr>
        <p:spPr>
          <a:xfrm>
            <a:off x="297317" y="5441603"/>
            <a:ext cx="11689451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Overall, these recommendations </a:t>
            </a:r>
            <a:r>
              <a:rPr lang="en-GB" sz="1400" b="1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highlight the need to balance </a:t>
            </a: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technological progress with ethical responsibility and patient-centred care” (Department of Health and Social Care, 2022).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B5CA51FF-335A-2533-C59A-6548BF0F1BFC}"/>
              </a:ext>
            </a:extLst>
          </p:cNvPr>
          <p:cNvSpPr txBox="1"/>
          <p:nvPr/>
        </p:nvSpPr>
        <p:spPr>
          <a:xfrm>
            <a:off x="2708910" y="0"/>
            <a:ext cx="610099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Conclusion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49C7E523-717A-9F2E-55E5-EABCA5B72CF0}"/>
              </a:ext>
            </a:extLst>
          </p:cNvPr>
          <p:cNvSpPr txBox="1"/>
          <p:nvPr/>
        </p:nvSpPr>
        <p:spPr>
          <a:xfrm>
            <a:off x="566589" y="873727"/>
            <a:ext cx="10681088" cy="369331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The NHS Federated Data Platform supports more integrated and data-driven NHS (NHS England, 2023).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Improves coordination, planning and efficiency (Department of Health and Social Care, 2022).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However, success depends on governance and public trust (Understanding Patient Data, 2023; The King’s Fund, 2020).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Digital transformation must prioritise equity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and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patient-centred care (Department of Health and Social Care, 2022).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0FAE45DA-FD99-6E80-E10F-DC218117130A}"/>
              </a:ext>
            </a:extLst>
          </p:cNvPr>
          <p:cNvSpPr txBox="1"/>
          <p:nvPr/>
        </p:nvSpPr>
        <p:spPr>
          <a:xfrm>
            <a:off x="235613" y="4794446"/>
            <a:ext cx="11606707" cy="307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This reinforces the idea that technology should support, not replace, the core values of the NHS (NHS England, 2019).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E693C763-5D70-EB09-8B24-F04FB055F59A}"/>
              </a:ext>
            </a:extLst>
          </p:cNvPr>
          <p:cNvSpPr txBox="1"/>
          <p:nvPr/>
        </p:nvSpPr>
        <p:spPr>
          <a:xfrm>
            <a:off x="3274731" y="39730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82D546C0-A713-B703-640A-4859ADD6C9D5}"/>
              </a:ext>
            </a:extLst>
          </p:cNvPr>
          <p:cNvSpPr txBox="1"/>
          <p:nvPr/>
        </p:nvSpPr>
        <p:spPr>
          <a:xfrm>
            <a:off x="186994" y="686065"/>
            <a:ext cx="12005002" cy="507831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Ada Lovelace Institute (2022)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Rethinking data governance and artificial intelligence in the NHS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Ada Lovelace Institute.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Brown, P. and Calnan, M. (2016) ‘Trust, accountability and healthcare: a critical review’,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Sociology of Health &amp; Illness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, 38(5), pp. 872–886.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Department of Health and Social Care (2022)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Data saves lives: reshaping health and social care with data.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London: DHSC. Available at: https://www.gov.uk/government/publications/data-saves-lives (Accessed: 24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Greenhalgh, T. et al. (2011) ‘The rise and fall of England’s National Programme for IT’,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Journal of the Royal Society of Medicine,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104(11), pp. 434–440.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National Audit Office (2024)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England’s modelling for the Long Term Workforce Plan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NAO.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National Cyber Security Centre (2021)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Cyber security in health and care.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London: NCSC. Available at: https://www.ncsc.gov.uk (Accessed: 24 February 2026)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Confederation (2025)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Digital transformation in the NHS: a reference guide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NHS Confederation.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99BD5C25-85B9-8FBA-47F1-429064491267}"/>
              </a:ext>
            </a:extLst>
          </p:cNvPr>
          <p:cNvSpPr txBox="1"/>
          <p:nvPr/>
        </p:nvSpPr>
        <p:spPr>
          <a:xfrm>
            <a:off x="185120" y="753374"/>
            <a:ext cx="11702079" cy="48013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England (2019)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NHS Long Term Plan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NHS England. Available at: https://www.longtermplan.nhs.uk (Accessed: 24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England (2021)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Delivery plan for tackling the COVID-19 backlog of elective care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NHS England.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England (2022)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Data saves lives: implementation update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Available at: https://transform.england.nhs.uk (Accessed: 24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NHS England (2023)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Federated Data Platform.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Available at: https://www.england.nhs.uk (Accessed: 24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King’s Fund (2019)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NHS Long Term Plan explained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The King’s Fund.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King’s Fund (2020)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Digital inclusion in health and care: learning from the pandemic.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London: The King’s Fund.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1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The King’s Fund (2023)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Moving from exclusion to inclusion in digital health and care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The King’s Fund.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Understanding Patient Data (2023) 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Making better use of NHS data: where we are now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 London: Understanding Patient Data. Available at: https://understandingpatientdata.org.uk (Accessed: 24 February 2026).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1D25EE9-37B6-8902-8F7F-3372182BE197}"/>
              </a:ext>
            </a:extLst>
          </p:cNvPr>
          <p:cNvSpPr txBox="1"/>
          <p:nvPr/>
        </p:nvSpPr>
        <p:spPr>
          <a:xfrm>
            <a:off x="2985826" y="107039"/>
            <a:ext cx="610067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 comp 2 digital" id="{539CBB16-1E8C-4386-B704-4BAE95C4FC51}" vid="{6D0CC87A-DA0D-42E4-8FF9-5A673896053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6" ma:contentTypeDescription="Create a new document." ma:contentTypeScope="" ma:versionID="627c0192e30e30d7293b1b8eba9fde6c">
  <xsd:schema xmlns:xsd="http://www.w3.org/2001/XMLSchema" xmlns:xs="http://www.w3.org/2001/XMLSchema" xmlns:p="http://schemas.microsoft.com/office/2006/metadata/properties" xmlns:ns3="b6c735d2-3114-479d-9f38-f4e14bc16876" targetNamespace="http://schemas.microsoft.com/office/2006/metadata/properties" ma:root="true" ma:fieldsID="3fa81bb9d6ab98780ceff6109993ca25" ns3:_="">
    <xsd:import namespace="b6c735d2-3114-479d-9f38-f4e14bc1687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297643C-CDD9-460B-8EE0-0DBFCA97897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73EF7BB-4899-47CB-9341-1462ED8416D2}">
  <ds:schemaRefs>
    <ds:schemaRef ds:uri="http://www.w3.org/XML/1998/namespace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b6c735d2-3114-479d-9f38-f4e14bc16876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E9F182E-0E4B-4ACF-A20F-D7C97F426E6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20048</TotalTime>
  <Words>1628</Words>
  <Application>Microsoft Office PowerPoint</Application>
  <PresentationFormat>Widescreen</PresentationFormat>
  <Paragraphs>154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Palatino Linotype</vt:lpstr>
      <vt:lpstr>Wingdings</vt:lpstr>
      <vt:lpstr>Gallery</vt:lpstr>
      <vt:lpstr>   Digital Transformation in the Health and Care Professions (BMHP6026)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Carla Almada Cardoso (1818222)</dc:creator>
  <cp:lastModifiedBy>Carla Almada Cardoso (1818222)</cp:lastModifiedBy>
  <cp:revision>28</cp:revision>
  <dcterms:created xsi:type="dcterms:W3CDTF">2026-03-22T12:00:36Z</dcterms:created>
  <dcterms:modified xsi:type="dcterms:W3CDTF">2026-04-07T21:21:26Z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