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4"/>
  </p:notesMasterIdLst>
  <p:sldIdLst>
    <p:sldId id="257" r:id="rId2"/>
    <p:sldId id="256" r:id="rId3"/>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vin Kachhadiya" userId="192a3f508a8600fb" providerId="LiveId" clId="{B9F7E1B7-36D7-400D-8365-E7913EB7E863}"/>
    <pc:docChg chg="modSld">
      <pc:chgData name="Hevin Kachhadiya" userId="192a3f508a8600fb" providerId="LiveId" clId="{B9F7E1B7-36D7-400D-8365-E7913EB7E863}" dt="2025-11-30T08:59:55.481" v="5" actId="20577"/>
      <pc:docMkLst>
        <pc:docMk/>
      </pc:docMkLst>
      <pc:sldChg chg="modSp mod">
        <pc:chgData name="Hevin Kachhadiya" userId="192a3f508a8600fb" providerId="LiveId" clId="{B9F7E1B7-36D7-400D-8365-E7913EB7E863}" dt="2025-11-30T08:59:55.481" v="5" actId="20577"/>
        <pc:sldMkLst>
          <pc:docMk/>
          <pc:sldMk cId="940735003" sldId="257"/>
        </pc:sldMkLst>
        <pc:spChg chg="mod">
          <ac:chgData name="Hevin Kachhadiya" userId="192a3f508a8600fb" providerId="LiveId" clId="{B9F7E1B7-36D7-400D-8365-E7913EB7E863}" dt="2025-11-30T08:59:55.481" v="5" actId="20577"/>
          <ac:spMkLst>
            <pc:docMk/>
            <pc:sldMk cId="940735003" sldId="257"/>
            <ac:spMk id="3" creationId="{F0916F69-6F2B-7190-CD11-28F90D55524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2"/>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2"/>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4" name="Google Shape;14;p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 name="Google Shape;15;p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7"/>
        <p:cNvGrpSpPr/>
        <p:nvPr/>
      </p:nvGrpSpPr>
      <p:grpSpPr>
        <a:xfrm>
          <a:off x="0" y="0"/>
          <a:ext cx="0" cy="0"/>
          <a:chOff x="0" y="0"/>
          <a:chExt cx="0" cy="0"/>
        </a:xfrm>
      </p:grpSpPr>
      <p:sp>
        <p:nvSpPr>
          <p:cNvPr id="18" name="Google Shape;18;p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0" name="Google Shape;20;p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3"/>
        <p:cNvGrpSpPr/>
        <p:nvPr/>
      </p:nvGrpSpPr>
      <p:grpSpPr>
        <a:xfrm>
          <a:off x="0" y="0"/>
          <a:ext cx="0" cy="0"/>
          <a:chOff x="0" y="0"/>
          <a:chExt cx="0" cy="0"/>
        </a:xfrm>
      </p:grpSpPr>
      <p:sp>
        <p:nvSpPr>
          <p:cNvPr id="24" name="Google Shape;24;p4"/>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4"/>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26" name="Google Shape;26;p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9"/>
        <p:cNvGrpSpPr/>
        <p:nvPr/>
      </p:nvGrpSpPr>
      <p:grpSpPr>
        <a:xfrm>
          <a:off x="0" y="0"/>
          <a:ext cx="0" cy="0"/>
          <a:chOff x="0" y="0"/>
          <a:chExt cx="0" cy="0"/>
        </a:xfrm>
      </p:grpSpPr>
      <p:sp>
        <p:nvSpPr>
          <p:cNvPr id="30" name="Google Shape;30;p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 name="Google Shape;31;p5"/>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2" name="Google Shape;32;p5"/>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3" name="Google Shape;33;p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6"/>
        <p:cNvGrpSpPr/>
        <p:nvPr/>
      </p:nvGrpSpPr>
      <p:grpSpPr>
        <a:xfrm>
          <a:off x="0" y="0"/>
          <a:ext cx="0" cy="0"/>
          <a:chOff x="0" y="0"/>
          <a:chExt cx="0" cy="0"/>
        </a:xfrm>
      </p:grpSpPr>
      <p:sp>
        <p:nvSpPr>
          <p:cNvPr id="37" name="Google Shape;37;p6"/>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6"/>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39" name="Google Shape;39;p6"/>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6"/>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1" name="Google Shape;41;p6"/>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 name="Google Shape;42;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8" name="Google Shape;58;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a:spLocks noGrp="1"/>
          </p:cNvSpPr>
          <p:nvPr>
            <p:ph type="pic" idx="2"/>
          </p:nvPr>
        </p:nvSpPr>
        <p:spPr>
          <a:xfrm>
            <a:off x="5183188" y="987425"/>
            <a:ext cx="6172200" cy="4873625"/>
          </a:xfrm>
          <a:prstGeom prst="rect">
            <a:avLst/>
          </a:prstGeom>
          <a:noFill/>
          <a:ln>
            <a:noFill/>
          </a:ln>
        </p:spPr>
      </p:sp>
      <p:sp>
        <p:nvSpPr>
          <p:cNvPr id="64" name="Google Shape;64;p10"/>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hyperlink" Target="https://www.gov.uk/government/statistics/update-of-indicators-in-the-respiratory-disease-profile-june-2025/respiratory-disease-profile-statistical-commentary-june-202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443F5748-ED17-E79A-0627-35349846A29B}"/>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25" name="Picture 1">
            <a:extLst>
              <a:ext uri="{FF2B5EF4-FFF2-40B4-BE49-F238E27FC236}">
                <a16:creationId xmlns:a16="http://schemas.microsoft.com/office/drawing/2014/main" id="{8A1B9E40-1905-FDA0-E7A2-685B697FAE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57200"/>
            <a:ext cx="3381375" cy="135255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a:extLst>
              <a:ext uri="{FF2B5EF4-FFF2-40B4-BE49-F238E27FC236}">
                <a16:creationId xmlns:a16="http://schemas.microsoft.com/office/drawing/2014/main" id="{F0916F69-6F2B-7190-CD11-28F90D555243}"/>
              </a:ext>
            </a:extLst>
          </p:cNvPr>
          <p:cNvSpPr>
            <a:spLocks noChangeArrowheads="1"/>
          </p:cNvSpPr>
          <p:nvPr/>
        </p:nvSpPr>
        <p:spPr bwMode="auto">
          <a:xfrm>
            <a:off x="4444524" y="1256586"/>
            <a:ext cx="5318907" cy="49859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lgn="ctr" eaLnBrk="0" fontAlgn="base" hangingPunct="0">
              <a:spcBef>
                <a:spcPct val="0"/>
              </a:spcBef>
              <a:spcAft>
                <a:spcPct val="0"/>
              </a:spcAft>
              <a:buClrTx/>
            </a:pPr>
            <a:r>
              <a:rPr kumimoji="0" lang="en-GB" altLang="en-US" sz="12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Student Name</a:t>
            </a:r>
            <a:r>
              <a:rPr lang="en-GB" altLang="en-US" sz="1200" b="1" dirty="0">
                <a:solidFill>
                  <a:schemeClr val="tx1"/>
                </a:solidFill>
                <a:latin typeface="Arial" panose="020B0604020202020204" pitchFamily="34" charset="0"/>
                <a:ea typeface="Aptos" panose="020B0004020202020204" pitchFamily="34" charset="0"/>
                <a:cs typeface="Arial" panose="020B0604020202020204" pitchFamily="34" charset="0"/>
              </a:rPr>
              <a:t>: DHRUV UTPALKUMAR TRIVEDI</a:t>
            </a:r>
            <a:endParaRPr kumimoji="0" lang="en-GB" altLang="en-US" sz="12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pPr lvl="0" algn="ctr" eaLnBrk="0" fontAlgn="base" hangingPunct="0">
              <a:spcBef>
                <a:spcPct val="0"/>
              </a:spcBef>
              <a:spcAft>
                <a:spcPct val="0"/>
              </a:spcAft>
              <a:buClrTx/>
            </a:pPr>
            <a:r>
              <a:rPr kumimoji="0" lang="en-GB" altLang="en-US" sz="12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Student ID:</a:t>
            </a:r>
            <a:r>
              <a:rPr lang="en-GB" altLang="en-US" sz="1200" b="1" dirty="0">
                <a:solidFill>
                  <a:schemeClr val="tx1"/>
                </a:solidFill>
                <a:latin typeface="Arial" panose="020B0604020202020204" pitchFamily="34" charset="0"/>
                <a:ea typeface="Aptos" panose="020B0004020202020204" pitchFamily="34" charset="0"/>
                <a:cs typeface="Arial" panose="020B0604020202020204" pitchFamily="34" charset="0"/>
              </a:rPr>
              <a:t> 2504920</a:t>
            </a:r>
            <a:endParaRPr kumimoji="0" lang="en-GB" altLang="en-US" sz="12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200" b="1" dirty="0">
              <a:solidFill>
                <a:schemeClr val="tx1"/>
              </a:solidFill>
              <a:latin typeface="Arial" panose="020B0604020202020204" pitchFamily="34" charset="0"/>
              <a:ea typeface="Aptos" panose="020B00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200" b="1" dirty="0">
              <a:solidFill>
                <a:schemeClr val="tx1"/>
              </a:solidFill>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Module Name: Marketing Management</a:t>
            </a: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200" b="1" dirty="0">
              <a:solidFill>
                <a:schemeClr val="tx1"/>
              </a:solidFill>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Module Code: LCMB7024</a:t>
            </a: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200" b="1" dirty="0">
              <a:solidFill>
                <a:schemeClr val="tx1"/>
              </a:solidFill>
              <a:latin typeface="Arial" panose="020B0604020202020204" pitchFamily="34" charset="0"/>
              <a:ea typeface="Aptos" panose="020B00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200" b="1" dirty="0">
              <a:solidFill>
                <a:schemeClr val="tx1"/>
              </a:solidFill>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pPr lvl="0" algn="ctr" eaLnBrk="0" fontAlgn="base" hangingPunct="0">
              <a:spcBef>
                <a:spcPct val="0"/>
              </a:spcBef>
              <a:spcAft>
                <a:spcPct val="0"/>
              </a:spcAft>
              <a:buClrTx/>
            </a:pPr>
            <a:r>
              <a:rPr kumimoji="0" lang="en-GB" altLang="en-US" sz="12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Lecturer</a:t>
            </a:r>
            <a:r>
              <a:rPr kumimoji="0" lang="en-GB" altLang="en-US" sz="1200" b="1"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a:t>
            </a:r>
            <a:r>
              <a:rPr kumimoji="0" lang="en-GB" altLang="en-US" sz="12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s Name: </a:t>
            </a:r>
            <a:r>
              <a:rPr lang="en-GB" altLang="en-US" sz="1200" b="1" dirty="0">
                <a:solidFill>
                  <a:schemeClr val="tx1"/>
                </a:solidFill>
                <a:latin typeface="Arial" panose="020B0604020202020204" pitchFamily="34" charset="0"/>
                <a:ea typeface="Aptos" panose="020B0004020202020204" pitchFamily="34" charset="0"/>
                <a:cs typeface="Arial" panose="020B0604020202020204" pitchFamily="34" charset="0"/>
              </a:rPr>
              <a:t>DR. Laila </a:t>
            </a:r>
            <a:r>
              <a:rPr lang="en-GB" altLang="en-US" sz="1200" b="1" dirty="0" err="1">
                <a:solidFill>
                  <a:schemeClr val="tx1"/>
                </a:solidFill>
                <a:latin typeface="Arial" panose="020B0604020202020204" pitchFamily="34" charset="0"/>
                <a:ea typeface="Aptos" panose="020B0004020202020204" pitchFamily="34" charset="0"/>
                <a:cs typeface="Arial" panose="020B0604020202020204" pitchFamily="34" charset="0"/>
              </a:rPr>
              <a:t>Maazouz</a:t>
            </a:r>
            <a:endParaRPr lang="en-GB" altLang="en-US" sz="1200" b="1" dirty="0">
              <a:solidFill>
                <a:schemeClr val="tx1"/>
              </a:solidFill>
              <a:latin typeface="Arial" panose="020B0604020202020204" pitchFamily="34" charset="0"/>
              <a:ea typeface="Aptos" panose="020B0004020202020204" pitchFamily="34" charset="0"/>
              <a:cs typeface="Arial" panose="020B0604020202020204" pitchFamily="34" charset="0"/>
            </a:endParaRPr>
          </a:p>
          <a:p>
            <a:pPr lvl="0" algn="ctr" eaLnBrk="0" fontAlgn="base" hangingPunct="0">
              <a:spcBef>
                <a:spcPct val="0"/>
              </a:spcBef>
              <a:spcAft>
                <a:spcPct val="0"/>
              </a:spcAft>
              <a:buClrTx/>
            </a:pPr>
            <a:endParaRPr kumimoji="0" lang="en-GB"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algn="ctr" eaLnBrk="0" fontAlgn="base" hangingPunct="0">
              <a:spcBef>
                <a:spcPct val="0"/>
              </a:spcBef>
              <a:spcAft>
                <a:spcPct val="0"/>
              </a:spcAft>
              <a:buClrTx/>
            </a:pPr>
            <a:endParaRPr kumimoji="0" lang="en-US" altLang="en-US" sz="8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Poster </a:t>
            </a:r>
            <a:r>
              <a:rPr kumimoji="0" lang="en-GB" altLang="en-US" sz="1200" b="1"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a:t>
            </a:r>
            <a:r>
              <a:rPr kumimoji="0" lang="en-GB" altLang="en-US" sz="12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 Marketing Strategy Pitch</a:t>
            </a: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200" b="1" dirty="0">
              <a:solidFill>
                <a:schemeClr val="tx1"/>
              </a:solidFill>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Term 1</a:t>
            </a: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200" b="1" dirty="0">
              <a:solidFill>
                <a:schemeClr val="tx1"/>
              </a:solidFill>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407350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3"/>
          <p:cNvSpPr/>
          <p:nvPr/>
        </p:nvSpPr>
        <p:spPr>
          <a:xfrm>
            <a:off x="113125" y="94273"/>
            <a:ext cx="12078900" cy="1666200"/>
          </a:xfrm>
          <a:prstGeom prst="rect">
            <a:avLst/>
          </a:prstGeom>
          <a:solidFill>
            <a:schemeClr val="accent1"/>
          </a:solidFill>
          <a:ln w="12700" cap="flat" cmpd="sng">
            <a:solidFill>
              <a:srgbClr val="1C305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4000" b="0" i="0" u="none" strike="noStrike" cap="none">
                <a:solidFill>
                  <a:schemeClr val="lt1"/>
                </a:solidFill>
                <a:latin typeface="Calibri"/>
                <a:ea typeface="Calibri"/>
                <a:cs typeface="Calibri"/>
                <a:sym typeface="Calibri"/>
              </a:rPr>
              <a:t>New Brand Concept: PulmoVitae</a:t>
            </a:r>
            <a:endParaRPr sz="4000" b="0" i="0" u="none" strike="noStrike" cap="none">
              <a:solidFill>
                <a:schemeClr val="lt1"/>
              </a:solidFill>
              <a:latin typeface="Calibri"/>
              <a:ea typeface="Calibri"/>
              <a:cs typeface="Calibri"/>
              <a:sym typeface="Calibri"/>
            </a:endParaRPr>
          </a:p>
        </p:txBody>
      </p:sp>
      <p:pic>
        <p:nvPicPr>
          <p:cNvPr id="85" name="Google Shape;85;p13"/>
          <p:cNvPicPr preferRelativeResize="0"/>
          <p:nvPr/>
        </p:nvPicPr>
        <p:blipFill rotWithShape="1">
          <a:blip r:embed="rId3">
            <a:alphaModFix/>
          </a:blip>
          <a:srcRect/>
          <a:stretch/>
        </p:blipFill>
        <p:spPr>
          <a:xfrm>
            <a:off x="9910197" y="94273"/>
            <a:ext cx="2255778" cy="1666200"/>
          </a:xfrm>
          <a:prstGeom prst="rect">
            <a:avLst/>
          </a:prstGeom>
          <a:noFill/>
          <a:ln>
            <a:noFill/>
          </a:ln>
        </p:spPr>
      </p:pic>
      <p:sp>
        <p:nvSpPr>
          <p:cNvPr id="86" name="Google Shape;86;p13"/>
          <p:cNvSpPr/>
          <p:nvPr/>
        </p:nvSpPr>
        <p:spPr>
          <a:xfrm>
            <a:off x="113125" y="1995775"/>
            <a:ext cx="2972700" cy="1906800"/>
          </a:xfrm>
          <a:prstGeom prst="rect">
            <a:avLst/>
          </a:prstGeom>
          <a:solidFill>
            <a:schemeClr val="lt1"/>
          </a:solidFill>
          <a:ln w="12700" cap="flat" cmpd="sng">
            <a:solidFill>
              <a:schemeClr val="accent1"/>
            </a:solidFill>
            <a:prstDash val="dot"/>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1200" b="1" i="1" u="none" strike="noStrike" cap="none">
                <a:solidFill>
                  <a:schemeClr val="dk1"/>
                </a:solidFill>
                <a:latin typeface="Calibri"/>
                <a:ea typeface="Calibri"/>
                <a:cs typeface="Calibri"/>
                <a:sym typeface="Calibri"/>
              </a:rPr>
              <a:t>New product development: </a:t>
            </a:r>
            <a:r>
              <a:rPr lang="en-GB" sz="1200" b="0" i="0" u="none" strike="noStrike" cap="none">
                <a:solidFill>
                  <a:schemeClr val="dk1"/>
                </a:solidFill>
                <a:latin typeface="Calibri"/>
                <a:ea typeface="Calibri"/>
                <a:cs typeface="Calibri"/>
                <a:sym typeface="Calibri"/>
              </a:rPr>
              <a:t>PulmoVitae is an integrative ecosystem for respiratory health that combines a medical-grade monitoring device for the lungs with artificial intelligence (AI) capable digital services. This medical device helps capture real-time measurements of several function parameters, such as air flow variability and peak expiratory flow, and the best part of this device is that it is straightforward to use. </a:t>
            </a:r>
            <a:endParaRPr/>
          </a:p>
        </p:txBody>
      </p:sp>
      <p:sp>
        <p:nvSpPr>
          <p:cNvPr id="87" name="Google Shape;87;p13"/>
          <p:cNvSpPr/>
          <p:nvPr/>
        </p:nvSpPr>
        <p:spPr>
          <a:xfrm>
            <a:off x="5151050" y="1775258"/>
            <a:ext cx="2451300" cy="2871900"/>
          </a:xfrm>
          <a:prstGeom prst="rect">
            <a:avLst/>
          </a:prstGeom>
          <a:solidFill>
            <a:schemeClr val="lt1"/>
          </a:solidFill>
          <a:ln w="12700" cap="flat" cmpd="sng">
            <a:solidFill>
              <a:schemeClr val="accent6"/>
            </a:solidFill>
            <a:prstDash val="dot"/>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1200" b="1" i="1" u="none" strike="noStrike" cap="none">
                <a:solidFill>
                  <a:schemeClr val="dk1"/>
                </a:solidFill>
                <a:latin typeface="Calibri"/>
                <a:ea typeface="Calibri"/>
                <a:cs typeface="Calibri"/>
                <a:sym typeface="Calibri"/>
              </a:rPr>
              <a:t>How is the new brand aligning with the customer trends: </a:t>
            </a:r>
            <a:r>
              <a:rPr lang="en-GB" sz="1200" b="0" i="0" u="none" strike="noStrike" cap="none">
                <a:solidFill>
                  <a:schemeClr val="dk1"/>
                </a:solidFill>
                <a:latin typeface="Calibri"/>
                <a:ea typeface="Calibri"/>
                <a:cs typeface="Calibri"/>
                <a:sym typeface="Calibri"/>
              </a:rPr>
              <a:t>PulmoVitae aligns strongly with customer trends by meeting rising demand for remote patient monitoring, AI-enabled health insights, and telehealth access. It addresses growing concerns about respiratory disease, air pollution, and consumers’ shift toward preventive, data-driven wellness solutions. Its clinical accuracy and digital convenience match modern expectations for proactive, personalised health management.</a:t>
            </a:r>
            <a:endParaRPr sz="1200" b="0" i="0" u="none" strike="noStrike" cap="none">
              <a:solidFill>
                <a:schemeClr val="dk1"/>
              </a:solidFill>
              <a:latin typeface="Calibri"/>
              <a:ea typeface="Calibri"/>
              <a:cs typeface="Calibri"/>
              <a:sym typeface="Calibri"/>
            </a:endParaRPr>
          </a:p>
        </p:txBody>
      </p:sp>
      <p:sp>
        <p:nvSpPr>
          <p:cNvPr id="88" name="Google Shape;88;p13"/>
          <p:cNvSpPr/>
          <p:nvPr/>
        </p:nvSpPr>
        <p:spPr>
          <a:xfrm>
            <a:off x="63608" y="4759399"/>
            <a:ext cx="2972700" cy="2078700"/>
          </a:xfrm>
          <a:prstGeom prst="rect">
            <a:avLst/>
          </a:prstGeom>
          <a:solidFill>
            <a:schemeClr val="lt1"/>
          </a:solidFill>
          <a:ln w="12700" cap="flat" cmpd="sng">
            <a:solidFill>
              <a:schemeClr val="accent6"/>
            </a:solidFill>
            <a:prstDash val="dot"/>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1200" b="1" i="1" u="none" strike="noStrike" cap="none">
                <a:solidFill>
                  <a:schemeClr val="dk1"/>
                </a:solidFill>
                <a:latin typeface="Calibri"/>
                <a:ea typeface="Calibri"/>
                <a:cs typeface="Calibri"/>
                <a:sym typeface="Calibri"/>
              </a:rPr>
              <a:t>Segmentation</a:t>
            </a:r>
            <a:r>
              <a:rPr lang="en-GB" sz="1200" b="0" i="0" u="none" strike="noStrike" cap="none">
                <a:solidFill>
                  <a:schemeClr val="dk1"/>
                </a:solidFill>
                <a:latin typeface="Calibri"/>
                <a:ea typeface="Calibri"/>
                <a:cs typeface="Calibri"/>
                <a:sym typeface="Calibri"/>
              </a:rPr>
              <a:t> :PulmoVitae segments customers by demographics (adults 30–65 with moderate income), psychographics (respiratory patients, health-conscious users, tech adopters), behaviour (those valuing convenience, remote monitoring, and actionable alerts), and geography (urban UK regions with higher pollution). These groups share strong needs for preventive care, real-time insights, and digital respiratory support.</a:t>
            </a:r>
            <a:endParaRPr sz="1200" b="0" i="0" u="none" strike="noStrike" cap="none">
              <a:solidFill>
                <a:schemeClr val="dk1"/>
              </a:solidFill>
              <a:latin typeface="Calibri"/>
              <a:ea typeface="Calibri"/>
              <a:cs typeface="Calibri"/>
              <a:sym typeface="Calibri"/>
            </a:endParaRPr>
          </a:p>
        </p:txBody>
      </p:sp>
      <p:sp>
        <p:nvSpPr>
          <p:cNvPr id="89" name="Google Shape;89;p13"/>
          <p:cNvSpPr/>
          <p:nvPr/>
        </p:nvSpPr>
        <p:spPr>
          <a:xfrm>
            <a:off x="9219425" y="1813442"/>
            <a:ext cx="2807400" cy="2385000"/>
          </a:xfrm>
          <a:prstGeom prst="rect">
            <a:avLst/>
          </a:prstGeom>
          <a:solidFill>
            <a:schemeClr val="lt1"/>
          </a:solidFill>
          <a:ln w="12700" cap="flat" cmpd="sng">
            <a:solidFill>
              <a:schemeClr val="accent6"/>
            </a:solidFill>
            <a:prstDash val="dot"/>
            <a:miter lim="800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r>
              <a:rPr lang="en-GB" sz="1200" b="1" i="1" u="none" strike="noStrike" cap="none">
                <a:solidFill>
                  <a:schemeClr val="dk1"/>
                </a:solidFill>
                <a:latin typeface="Calibri"/>
                <a:ea typeface="Calibri"/>
                <a:cs typeface="Calibri"/>
                <a:sym typeface="Calibri"/>
              </a:rPr>
              <a:t>Marketing Mix elements (Product + Promotion):</a:t>
            </a:r>
            <a:endParaRPr sz="1200" b="1" i="1">
              <a:latin typeface="Calibri"/>
              <a:ea typeface="Calibri"/>
              <a:cs typeface="Calibri"/>
              <a:sym typeface="Calibri"/>
            </a:endParaRPr>
          </a:p>
          <a:p>
            <a:pPr marL="0" marR="0" lvl="0" indent="0" algn="l" rtl="0">
              <a:spcBef>
                <a:spcPts val="0"/>
              </a:spcBef>
              <a:spcAft>
                <a:spcPts val="0"/>
              </a:spcAft>
              <a:buNone/>
            </a:pPr>
            <a:r>
              <a:rPr lang="en-GB" sz="1200">
                <a:solidFill>
                  <a:schemeClr val="dk1"/>
                </a:solidFill>
                <a:latin typeface="Calibri"/>
                <a:ea typeface="Calibri"/>
                <a:cs typeface="Calibri"/>
                <a:sym typeface="Calibri"/>
              </a:rPr>
              <a:t>PulmoVitae offers an integrated lung-monitoring sensor and AI-driven mobile app delivering real-time insights, personalised alerts, and telehealth access. Promotion focuses on targeted digital campaigns, clinical partnerships, influencer advocacy, and awareness initiatives that highlight AstraZeneca’s medical credibility, rising respiratory risks, and the benefits of proactive, data-driven lung health management.</a:t>
            </a:r>
            <a:endParaRPr sz="1200">
              <a:solidFill>
                <a:schemeClr val="dk1"/>
              </a:solidFill>
              <a:latin typeface="Calibri"/>
              <a:ea typeface="Calibri"/>
              <a:cs typeface="Calibri"/>
              <a:sym typeface="Calibri"/>
            </a:endParaRPr>
          </a:p>
        </p:txBody>
      </p:sp>
      <p:sp>
        <p:nvSpPr>
          <p:cNvPr id="90" name="Google Shape;90;p13"/>
          <p:cNvSpPr/>
          <p:nvPr/>
        </p:nvSpPr>
        <p:spPr>
          <a:xfrm>
            <a:off x="3154600" y="4614708"/>
            <a:ext cx="2501400" cy="2151000"/>
          </a:xfrm>
          <a:prstGeom prst="rect">
            <a:avLst/>
          </a:prstGeom>
          <a:solidFill>
            <a:schemeClr val="lt1"/>
          </a:solidFill>
          <a:ln w="12700" cap="flat" cmpd="sng">
            <a:solidFill>
              <a:schemeClr val="accent6"/>
            </a:solidFill>
            <a:prstDash val="dot"/>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1200" b="1" i="1">
                <a:solidFill>
                  <a:schemeClr val="dk1"/>
                </a:solidFill>
                <a:latin typeface="Calibri"/>
                <a:ea typeface="Calibri"/>
                <a:cs typeface="Calibri"/>
                <a:sym typeface="Calibri"/>
              </a:rPr>
              <a:t>Conclusion</a:t>
            </a:r>
            <a:endParaRPr/>
          </a:p>
          <a:p>
            <a:pPr marL="0" marR="0" lvl="0" indent="0" algn="ctr" rtl="0">
              <a:spcBef>
                <a:spcPts val="0"/>
              </a:spcBef>
              <a:spcAft>
                <a:spcPts val="0"/>
              </a:spcAft>
              <a:buNone/>
            </a:pPr>
            <a:r>
              <a:rPr lang="en-GB" sz="1200">
                <a:solidFill>
                  <a:schemeClr val="dk1"/>
                </a:solidFill>
                <a:latin typeface="Calibri"/>
                <a:ea typeface="Calibri"/>
                <a:cs typeface="Calibri"/>
                <a:sym typeface="Calibri"/>
              </a:rPr>
              <a:t>PulmoVitae effectively responds to rising respiratory health needs by merging medical-grade monitoring with AI-driven insights and telehealth support. Its strategic alignment with market trends, clear segmentation, and strong value proposition position it as a transformative solution, empowering users with proactive, convenient, and personalised lung-health management in a digital-first healthcare landscape.</a:t>
            </a:r>
            <a:endParaRPr sz="1200">
              <a:solidFill>
                <a:schemeClr val="dk1"/>
              </a:solidFill>
              <a:latin typeface="Calibri"/>
              <a:ea typeface="Calibri"/>
              <a:cs typeface="Calibri"/>
              <a:sym typeface="Calibri"/>
            </a:endParaRPr>
          </a:p>
        </p:txBody>
      </p:sp>
      <p:sp>
        <p:nvSpPr>
          <p:cNvPr id="91" name="Google Shape;91;p13"/>
          <p:cNvSpPr/>
          <p:nvPr/>
        </p:nvSpPr>
        <p:spPr>
          <a:xfrm>
            <a:off x="9219415" y="4223208"/>
            <a:ext cx="2972585" cy="2634792"/>
          </a:xfrm>
          <a:prstGeom prst="rect">
            <a:avLst/>
          </a:prstGeom>
          <a:solidFill>
            <a:schemeClr val="lt1"/>
          </a:solidFill>
          <a:ln w="12700" cap="flat" cmpd="sng">
            <a:solidFill>
              <a:schemeClr val="accent6"/>
            </a:solidFill>
            <a:prstDash val="dot"/>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800" b="1">
              <a:solidFill>
                <a:schemeClr val="dk1"/>
              </a:solidFill>
              <a:latin typeface="Calibri"/>
              <a:ea typeface="Calibri"/>
              <a:cs typeface="Calibri"/>
              <a:sym typeface="Calibri"/>
            </a:endParaRPr>
          </a:p>
          <a:p>
            <a:pPr marL="0" marR="0" lvl="0" indent="0" algn="ctr" rtl="0">
              <a:spcBef>
                <a:spcPts val="0"/>
              </a:spcBef>
              <a:spcAft>
                <a:spcPts val="0"/>
              </a:spcAft>
              <a:buNone/>
            </a:pPr>
            <a:r>
              <a:rPr lang="en-GB" sz="800" b="1">
                <a:solidFill>
                  <a:schemeClr val="dk1"/>
                </a:solidFill>
                <a:latin typeface="Calibri"/>
                <a:ea typeface="Calibri"/>
                <a:cs typeface="Calibri"/>
                <a:sym typeface="Calibri"/>
              </a:rPr>
              <a:t>References</a:t>
            </a:r>
            <a:endParaRPr/>
          </a:p>
          <a:p>
            <a:pPr marL="0" marR="0" lvl="0" indent="0" algn="just" rtl="0">
              <a:spcBef>
                <a:spcPts val="0"/>
              </a:spcBef>
              <a:spcAft>
                <a:spcPts val="0"/>
              </a:spcAft>
              <a:buNone/>
            </a:pPr>
            <a:r>
              <a:rPr lang="en-GB" sz="800">
                <a:solidFill>
                  <a:schemeClr val="dk1"/>
                </a:solidFill>
                <a:latin typeface="Calibri"/>
                <a:ea typeface="Calibri"/>
                <a:cs typeface="Calibri"/>
                <a:sym typeface="Calibri"/>
              </a:rPr>
              <a:t>Sadri, I. and Aprianingsih, A., 2025. Strategic Marketing Approaches Leveraging the 7P Marketing Mix Framework to Overcome Sales Challenges and Enhance Purchase Intention for IELTS Programs at Athena English Course. Journal of Research in Social Science and Humanities, 5(1), pp.120-125.https://digilib.itb.ac.id/assets/files/2025/MjAyNV9UU19QUF9pbG1hbiBTYWRyaS0yOTEyMzA4MV9GdWxsIFRleHQucGRm1.pdf</a:t>
            </a:r>
            <a:endParaRPr>
              <a:latin typeface="Calibri"/>
              <a:ea typeface="Calibri"/>
              <a:cs typeface="Calibri"/>
              <a:sym typeface="Calibri"/>
            </a:endParaRPr>
          </a:p>
          <a:p>
            <a:pPr marL="0" marR="0" lvl="0" indent="0" algn="just" rtl="0">
              <a:spcBef>
                <a:spcPts val="0"/>
              </a:spcBef>
              <a:spcAft>
                <a:spcPts val="0"/>
              </a:spcAft>
              <a:buNone/>
            </a:pPr>
            <a:r>
              <a:rPr lang="en-GB" sz="800">
                <a:solidFill>
                  <a:schemeClr val="dk1"/>
                </a:solidFill>
                <a:latin typeface="Calibri"/>
                <a:ea typeface="Calibri"/>
                <a:cs typeface="Calibri"/>
                <a:sym typeface="Calibri"/>
              </a:rPr>
              <a:t>Effing, T.W., 2023. Developments in respiratory self-management interventions over the last two decades. Chronic respiratory disease, 20, p.14799731231221819.https://journals.sagepub.com/doi/abs/10.1177/14799731231221819</a:t>
            </a:r>
            <a:endParaRPr>
              <a:latin typeface="Calibri"/>
              <a:ea typeface="Calibri"/>
              <a:cs typeface="Calibri"/>
              <a:sym typeface="Calibri"/>
            </a:endParaRPr>
          </a:p>
          <a:p>
            <a:pPr marL="0" marR="0" lvl="0" indent="0" algn="just" rtl="0">
              <a:spcBef>
                <a:spcPts val="0"/>
              </a:spcBef>
              <a:spcAft>
                <a:spcPts val="0"/>
              </a:spcAft>
              <a:buNone/>
            </a:pPr>
            <a:r>
              <a:rPr lang="en-GB" sz="800">
                <a:solidFill>
                  <a:schemeClr val="dk1"/>
                </a:solidFill>
                <a:latin typeface="Calibri"/>
                <a:ea typeface="Calibri"/>
                <a:cs typeface="Calibri"/>
                <a:sym typeface="Calibri"/>
              </a:rPr>
              <a:t>GOV, 2025. Respiratory disease profile: statistical commentary, June 2025. Available at:  </a:t>
            </a:r>
            <a:r>
              <a:rPr lang="en-GB" sz="800" u="sng">
                <a:solidFill>
                  <a:schemeClr val="hlink"/>
                </a:solidFill>
                <a:latin typeface="Calibri"/>
                <a:ea typeface="Calibri"/>
                <a:cs typeface="Calibri"/>
                <a:sym typeface="Calibri"/>
                <a:hlinkClick r:id="rId4"/>
              </a:rPr>
              <a:t>https://www.gov.uk/government/statistics/update-of-indicators-in-the-respiratory-disease-profile-june-2025/respiratory-disease-profile-statistical-commentary-june-2025</a:t>
            </a:r>
            <a:r>
              <a:rPr lang="en-GB" sz="800">
                <a:solidFill>
                  <a:schemeClr val="dk1"/>
                </a:solidFill>
                <a:latin typeface="Calibri"/>
                <a:ea typeface="Calibri"/>
                <a:cs typeface="Calibri"/>
                <a:sym typeface="Calibri"/>
              </a:rPr>
              <a:t> [Accessed on 24th October 2025]</a:t>
            </a:r>
            <a:endParaRPr sz="1800">
              <a:solidFill>
                <a:schemeClr val="dk1"/>
              </a:solidFill>
              <a:latin typeface="Calibri"/>
              <a:ea typeface="Calibri"/>
              <a:cs typeface="Calibri"/>
              <a:sym typeface="Calibri"/>
            </a:endParaRPr>
          </a:p>
        </p:txBody>
      </p:sp>
      <p:pic>
        <p:nvPicPr>
          <p:cNvPr id="92" name="Google Shape;92;p13"/>
          <p:cNvPicPr preferRelativeResize="0"/>
          <p:nvPr/>
        </p:nvPicPr>
        <p:blipFill>
          <a:blip r:embed="rId5">
            <a:alphaModFix/>
          </a:blip>
          <a:stretch>
            <a:fillRect/>
          </a:stretch>
        </p:blipFill>
        <p:spPr>
          <a:xfrm>
            <a:off x="3158050" y="1995775"/>
            <a:ext cx="1901174" cy="2486725"/>
          </a:xfrm>
          <a:prstGeom prst="rect">
            <a:avLst/>
          </a:prstGeom>
          <a:noFill/>
          <a:ln>
            <a:noFill/>
          </a:ln>
        </p:spPr>
      </p:pic>
      <p:pic>
        <p:nvPicPr>
          <p:cNvPr id="93" name="Google Shape;93;p13"/>
          <p:cNvPicPr preferRelativeResize="0"/>
          <p:nvPr/>
        </p:nvPicPr>
        <p:blipFill>
          <a:blip r:embed="rId6">
            <a:alphaModFix/>
          </a:blip>
          <a:stretch>
            <a:fillRect/>
          </a:stretch>
        </p:blipFill>
        <p:spPr>
          <a:xfrm>
            <a:off x="113125" y="3942500"/>
            <a:ext cx="2972576" cy="777001"/>
          </a:xfrm>
          <a:prstGeom prst="rect">
            <a:avLst/>
          </a:prstGeom>
          <a:noFill/>
          <a:ln>
            <a:noFill/>
          </a:ln>
        </p:spPr>
      </p:pic>
      <p:pic>
        <p:nvPicPr>
          <p:cNvPr id="94" name="Google Shape;94;p13"/>
          <p:cNvPicPr preferRelativeResize="0"/>
          <p:nvPr/>
        </p:nvPicPr>
        <p:blipFill>
          <a:blip r:embed="rId7">
            <a:alphaModFix/>
          </a:blip>
          <a:stretch>
            <a:fillRect/>
          </a:stretch>
        </p:blipFill>
        <p:spPr>
          <a:xfrm>
            <a:off x="5792500" y="4987975"/>
            <a:ext cx="3274525" cy="1850125"/>
          </a:xfrm>
          <a:prstGeom prst="rect">
            <a:avLst/>
          </a:prstGeom>
          <a:noFill/>
          <a:ln>
            <a:noFill/>
          </a:ln>
        </p:spPr>
      </p:pic>
      <p:pic>
        <p:nvPicPr>
          <p:cNvPr id="95" name="Google Shape;95;p13"/>
          <p:cNvPicPr preferRelativeResize="0"/>
          <p:nvPr/>
        </p:nvPicPr>
        <p:blipFill>
          <a:blip r:embed="rId8">
            <a:alphaModFix/>
          </a:blip>
          <a:stretch>
            <a:fillRect/>
          </a:stretch>
        </p:blipFill>
        <p:spPr>
          <a:xfrm>
            <a:off x="7663408" y="1995779"/>
            <a:ext cx="1483675" cy="2385000"/>
          </a:xfrm>
          <a:prstGeom prst="rect">
            <a:avLst/>
          </a:prstGeom>
          <a:noFill/>
          <a:ln>
            <a:noFill/>
          </a:ln>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TotalTime>
  <Words>519</Words>
  <Application>Microsoft Office PowerPoint</Application>
  <PresentationFormat>Widescreen</PresentationFormat>
  <Paragraphs>39</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Aptos</vt:lpstr>
      <vt:lpstr>Arial</vt:lpstr>
      <vt:lpstr>Calibri</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vijay k</dc:creator>
  <cp:lastModifiedBy>Hevin Kachhadiya</cp:lastModifiedBy>
  <cp:revision>2</cp:revision>
  <dcterms:modified xsi:type="dcterms:W3CDTF">2025-11-30T09:00:01Z</dcterms:modified>
</cp:coreProperties>
</file>