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5" r:id="rId6"/>
    <p:sldMasterId id="2147483669" r:id="rId7"/>
    <p:sldMasterId id="2147483681" r:id="rId8"/>
    <p:sldMasterId id="2147483693" r:id="rId9"/>
    <p:sldMasterId id="2147483695" r:id="rId10"/>
  </p:sldMasterIdLst>
  <p:notesMasterIdLst>
    <p:notesMasterId r:id="rId47"/>
  </p:notesMasterIdLst>
  <p:sldIdLst>
    <p:sldId id="793" r:id="rId11"/>
    <p:sldId id="934" r:id="rId12"/>
    <p:sldId id="420" r:id="rId13"/>
    <p:sldId id="422" r:id="rId14"/>
    <p:sldId id="309" r:id="rId15"/>
    <p:sldId id="964" r:id="rId16"/>
    <p:sldId id="960" r:id="rId17"/>
    <p:sldId id="961" r:id="rId18"/>
    <p:sldId id="974" r:id="rId19"/>
    <p:sldId id="413" r:id="rId20"/>
    <p:sldId id="411" r:id="rId21"/>
    <p:sldId id="359" r:id="rId22"/>
    <p:sldId id="356" r:id="rId23"/>
    <p:sldId id="962" r:id="rId24"/>
    <p:sldId id="795" r:id="rId25"/>
    <p:sldId id="323" r:id="rId26"/>
    <p:sldId id="292" r:id="rId27"/>
    <p:sldId id="328" r:id="rId28"/>
    <p:sldId id="330" r:id="rId29"/>
    <p:sldId id="325" r:id="rId30"/>
    <p:sldId id="289" r:id="rId31"/>
    <p:sldId id="329" r:id="rId32"/>
    <p:sldId id="966" r:id="rId33"/>
    <p:sldId id="972" r:id="rId34"/>
    <p:sldId id="965" r:id="rId35"/>
    <p:sldId id="263" r:id="rId36"/>
    <p:sldId id="264" r:id="rId37"/>
    <p:sldId id="266" r:id="rId38"/>
    <p:sldId id="270" r:id="rId39"/>
    <p:sldId id="967" r:id="rId40"/>
    <p:sldId id="970" r:id="rId41"/>
    <p:sldId id="969" r:id="rId42"/>
    <p:sldId id="971" r:id="rId43"/>
    <p:sldId id="937" r:id="rId44"/>
    <p:sldId id="360" r:id="rId45"/>
    <p:sldId id="968" r:id="rId4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F2C6DA-FBA9-4584-B3BF-90007789C78D}" v="44" dt="2023-07-26T16:02:11.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98" autoAdjust="0"/>
    <p:restoredTop sz="78471" autoAdjust="0"/>
  </p:normalViewPr>
  <p:slideViewPr>
    <p:cSldViewPr snapToGrid="0">
      <p:cViewPr varScale="1">
        <p:scale>
          <a:sx n="82" d="100"/>
          <a:sy n="82" d="100"/>
        </p:scale>
        <p:origin x="1428"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743c5fcb6d1b724" providerId="LiveId" clId="{51EEA479-60F2-44B3-8ED2-EBCDCB5302C6}"/>
    <pc:docChg chg="modSld">
      <pc:chgData name="Julie Crossman" userId="d743c5fcb6d1b724" providerId="LiveId" clId="{51EEA479-60F2-44B3-8ED2-EBCDCB5302C6}" dt="2023-07-27T08:01:20.561" v="137" actId="20577"/>
      <pc:docMkLst>
        <pc:docMk/>
      </pc:docMkLst>
      <pc:sldChg chg="mod modShow">
        <pc:chgData name="Julie Crossman" userId="d743c5fcb6d1b724" providerId="LiveId" clId="{51EEA479-60F2-44B3-8ED2-EBCDCB5302C6}" dt="2023-07-27T07:58:43.920" v="0" actId="729"/>
        <pc:sldMkLst>
          <pc:docMk/>
          <pc:sldMk cId="18667127" sldId="356"/>
        </pc:sldMkLst>
      </pc:sldChg>
      <pc:sldChg chg="mod modShow">
        <pc:chgData name="Julie Crossman" userId="d743c5fcb6d1b724" providerId="LiveId" clId="{51EEA479-60F2-44B3-8ED2-EBCDCB5302C6}" dt="2023-07-27T07:58:46.186" v="1" actId="729"/>
        <pc:sldMkLst>
          <pc:docMk/>
          <pc:sldMk cId="1473836432" sldId="359"/>
        </pc:sldMkLst>
      </pc:sldChg>
      <pc:sldChg chg="modSp mod">
        <pc:chgData name="Julie Crossman" userId="d743c5fcb6d1b724" providerId="LiveId" clId="{51EEA479-60F2-44B3-8ED2-EBCDCB5302C6}" dt="2023-07-27T08:01:20.561" v="137" actId="20577"/>
        <pc:sldMkLst>
          <pc:docMk/>
          <pc:sldMk cId="2106961319" sldId="411"/>
        </pc:sldMkLst>
        <pc:spChg chg="mod">
          <ac:chgData name="Julie Crossman" userId="d743c5fcb6d1b724" providerId="LiveId" clId="{51EEA479-60F2-44B3-8ED2-EBCDCB5302C6}" dt="2023-07-27T08:01:20.561" v="137" actId="20577"/>
          <ac:spMkLst>
            <pc:docMk/>
            <pc:sldMk cId="2106961319" sldId="411"/>
            <ac:spMk id="15" creationId="{F44BA49F-7DF1-4892-8E35-A6F099A533AB}"/>
          </ac:spMkLst>
        </pc:spChg>
        <pc:spChg chg="mod">
          <ac:chgData name="Julie Crossman" userId="d743c5fcb6d1b724" providerId="LiveId" clId="{51EEA479-60F2-44B3-8ED2-EBCDCB5302C6}" dt="2023-07-27T07:59:08.493" v="15" actId="20577"/>
          <ac:spMkLst>
            <pc:docMk/>
            <pc:sldMk cId="2106961319" sldId="411"/>
            <ac:spMk id="16" creationId="{B94AE9BF-DBA3-447C-8ED3-09F8A4DDF55C}"/>
          </ac:spMkLst>
        </pc:spChg>
        <pc:spChg chg="mod">
          <ac:chgData name="Julie Crossman" userId="d743c5fcb6d1b724" providerId="LiveId" clId="{51EEA479-60F2-44B3-8ED2-EBCDCB5302C6}" dt="2023-07-27T07:59:34.161" v="37" actId="1076"/>
          <ac:spMkLst>
            <pc:docMk/>
            <pc:sldMk cId="2106961319" sldId="411"/>
            <ac:spMk id="17" creationId="{7B9B2951-2F3F-443A-B3E0-691B7B18B983}"/>
          </ac:spMkLst>
        </pc:spChg>
        <pc:spChg chg="mod">
          <ac:chgData name="Julie Crossman" userId="d743c5fcb6d1b724" providerId="LiveId" clId="{51EEA479-60F2-44B3-8ED2-EBCDCB5302C6}" dt="2023-07-27T08:00:59.813" v="110" actId="20577"/>
          <ac:spMkLst>
            <pc:docMk/>
            <pc:sldMk cId="2106961319" sldId="411"/>
            <ac:spMk id="18" creationId="{20A1276F-654F-4C97-986F-DBDFF4CCF2B0}"/>
          </ac:spMkLst>
        </pc:spChg>
        <pc:spChg chg="mod">
          <ac:chgData name="Julie Crossman" userId="d743c5fcb6d1b724" providerId="LiveId" clId="{51EEA479-60F2-44B3-8ED2-EBCDCB5302C6}" dt="2023-07-27T08:00:54.432" v="108" actId="1076"/>
          <ac:spMkLst>
            <pc:docMk/>
            <pc:sldMk cId="2106961319" sldId="411"/>
            <ac:spMk id="19" creationId="{CC21274B-68C0-401A-AC8B-B33DDD8E2CA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27/07/2023</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78069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7</a:t>
            </a:fld>
            <a:endParaRPr lang="en-GB"/>
          </a:p>
        </p:txBody>
      </p:sp>
    </p:spTree>
    <p:extLst>
      <p:ext uri="{BB962C8B-B14F-4D97-AF65-F5344CB8AC3E}">
        <p14:creationId xmlns:p14="http://schemas.microsoft.com/office/powerpoint/2010/main" val="3958292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Working as one team</a:t>
            </a:r>
          </a:p>
          <a:p>
            <a:r>
              <a:rPr lang="en-GB" dirty="0"/>
              <a:t>We recognise that by working together and making constructive connections we can make the best use of our resources for our communities.</a:t>
            </a:r>
          </a:p>
          <a:p>
            <a:endParaRPr lang="en-GB" dirty="0"/>
          </a:p>
          <a:p>
            <a:r>
              <a:rPr lang="en-GB" dirty="0"/>
              <a:t>Act with Integrity</a:t>
            </a:r>
          </a:p>
          <a:p>
            <a:r>
              <a:rPr lang="en-GB" dirty="0"/>
              <a:t>We will actively think about what is the right thing to do when presented with choices in a work situation.</a:t>
            </a:r>
          </a:p>
          <a:p>
            <a:endParaRPr lang="en-GB" dirty="0"/>
          </a:p>
          <a:p>
            <a:r>
              <a:rPr lang="en-GB" dirty="0"/>
              <a:t>Focus on our customers</a:t>
            </a:r>
          </a:p>
          <a:p>
            <a:r>
              <a:rPr lang="en-GB" dirty="0"/>
              <a:t>We work to improve the lives of the people in our communities this is our focus and key purpose.</a:t>
            </a:r>
          </a:p>
          <a:p>
            <a:endParaRPr lang="en-GB" dirty="0"/>
          </a:p>
          <a:p>
            <a:r>
              <a:rPr lang="en-GB" dirty="0"/>
              <a:t>Strive for excellence</a:t>
            </a:r>
          </a:p>
          <a:p>
            <a:r>
              <a:rPr lang="en-GB" dirty="0"/>
              <a:t>We will remain vigilant and ensure that we deliver to the best of our abilities and always explore ways to improve what we do.</a:t>
            </a:r>
          </a:p>
          <a:p>
            <a:endParaRPr lang="en-GB" dirty="0"/>
          </a:p>
          <a:p>
            <a:r>
              <a:rPr lang="en-GB" dirty="0"/>
              <a:t>Take personal responsibility</a:t>
            </a:r>
          </a:p>
          <a:p>
            <a:r>
              <a:rPr lang="en-GB" dirty="0"/>
              <a:t>We will all consider how we support and apply these values so they actively underpin and guide the way we work.</a:t>
            </a:r>
          </a:p>
          <a:p>
            <a:endParaRPr lang="en-GB" dirty="0"/>
          </a:p>
          <a:p>
            <a:r>
              <a:rPr lang="en-GB" dirty="0"/>
              <a:t>Listen to improve</a:t>
            </a:r>
          </a:p>
          <a:p>
            <a:r>
              <a:rPr lang="en-GB" dirty="0"/>
              <a:t>We will listen and engage with our communities, partners and all stakeholders to inform our improvement plans.</a:t>
            </a:r>
          </a:p>
        </p:txBody>
      </p:sp>
      <p:sp>
        <p:nvSpPr>
          <p:cNvPr id="4" name="Slide Number Placeholder 3"/>
          <p:cNvSpPr>
            <a:spLocks noGrp="1"/>
          </p:cNvSpPr>
          <p:nvPr>
            <p:ph type="sldNum" sz="quarter" idx="5"/>
          </p:nvPr>
        </p:nvSpPr>
        <p:spPr/>
        <p:txBody>
          <a:bodyPr/>
          <a:lstStyle/>
          <a:p>
            <a:fld id="{345A2668-57C8-435C-9244-65EEF4ADAB16}" type="slidenum">
              <a:rPr lang="en-GB" smtClean="0"/>
              <a:t>8</a:t>
            </a:fld>
            <a:endParaRPr lang="en-GB"/>
          </a:p>
        </p:txBody>
      </p:sp>
    </p:spTree>
    <p:extLst>
      <p:ext uri="{BB962C8B-B14F-4D97-AF65-F5344CB8AC3E}">
        <p14:creationId xmlns:p14="http://schemas.microsoft.com/office/powerpoint/2010/main" val="630762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109678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dirty="0"/>
              <a:t>Following on from the last session we asked you to complete the Coaching wheel where you were asked to identify areas where you felt you would like to become stronger, in order to build upon those observations you could transfer 5 of those highest scoring areas to the strength wheel so that you can start to identify the potential for development.</a:t>
            </a:r>
          </a:p>
          <a:p>
            <a:pPr>
              <a:spcBef>
                <a:spcPts val="0"/>
              </a:spcBef>
              <a:spcAft>
                <a:spcPts val="0"/>
              </a:spcAft>
            </a:pPr>
            <a:r>
              <a:rPr lang="en-US" dirty="0"/>
              <a:t>Strengths can be defined as</a:t>
            </a:r>
            <a:endParaRPr lang="en-GB" dirty="0"/>
          </a:p>
          <a:p>
            <a:pPr>
              <a:spcBef>
                <a:spcPts val="0"/>
              </a:spcBef>
              <a:spcAft>
                <a:spcPts val="0"/>
              </a:spcAft>
            </a:pPr>
            <a:r>
              <a:rPr lang="en-US" dirty="0"/>
              <a:t>“a pre-existing capacity for a particular way of behaving, thinking or feeling that is authentic and </a:t>
            </a:r>
            <a:r>
              <a:rPr lang="en-US" dirty="0" err="1"/>
              <a:t>energising</a:t>
            </a:r>
            <a:r>
              <a:rPr lang="en-US" dirty="0"/>
              <a:t> to the user, and enables functioning, development and performance”.</a:t>
            </a:r>
            <a:endParaRPr lang="en-GB" dirty="0"/>
          </a:p>
          <a:p>
            <a:pPr>
              <a:spcBef>
                <a:spcPts val="0"/>
              </a:spcBef>
              <a:spcAft>
                <a:spcPts val="0"/>
              </a:spcAft>
            </a:pPr>
            <a:r>
              <a:rPr lang="en-US" dirty="0"/>
              <a:t>Linley 2008 (page 9)</a:t>
            </a:r>
            <a:endParaRPr lang="en-GB" dirty="0"/>
          </a:p>
          <a:p>
            <a:pPr>
              <a:spcBef>
                <a:spcPts val="0"/>
              </a:spcBef>
              <a:spcAft>
                <a:spcPts val="0"/>
              </a:spcAft>
            </a:pPr>
            <a:r>
              <a:rPr lang="en-US" dirty="0"/>
              <a:t>They are distinguished from other kinds of strengths such as  - skills or talents.</a:t>
            </a:r>
            <a:endParaRPr lang="en-GB" dirty="0"/>
          </a:p>
          <a:p>
            <a:pPr>
              <a:spcBef>
                <a:spcPts val="0"/>
              </a:spcBef>
              <a:spcAft>
                <a:spcPts val="0"/>
              </a:spcAft>
            </a:pPr>
            <a:r>
              <a:rPr lang="en-US" dirty="0"/>
              <a:t>Everyone will have their own signature strengths and for many they may not be aware of these strengths. Jones-Smith states that we place these skills outside of our Conscious awareness as we feel that they are ordinary actions/activities. </a:t>
            </a:r>
            <a:endParaRPr lang="en-GB" dirty="0"/>
          </a:p>
          <a:p>
            <a:pPr>
              <a:spcBef>
                <a:spcPts val="0"/>
              </a:spcBef>
              <a:spcAft>
                <a:spcPts val="0"/>
              </a:spcAft>
            </a:pPr>
            <a:r>
              <a:rPr lang="en-US" dirty="0"/>
              <a:t>Skills are learnt through training and experience and this is how reflecting on our practice helps us critically </a:t>
            </a:r>
            <a:r>
              <a:rPr lang="en-US" dirty="0" err="1"/>
              <a:t>analysing</a:t>
            </a:r>
            <a:r>
              <a:rPr lang="en-US" dirty="0"/>
              <a:t> our activity in order to identify strengths and gain a greater self awareness of ourselves. We can enhance our present skills as well as develop new ones.</a:t>
            </a:r>
            <a:endParaRPr lang="en-GB" dirty="0"/>
          </a:p>
          <a:p>
            <a:pPr>
              <a:spcBef>
                <a:spcPts val="0"/>
              </a:spcBef>
              <a:spcAft>
                <a:spcPts val="0"/>
              </a:spcAft>
            </a:pPr>
            <a:r>
              <a:rPr lang="en-US" dirty="0"/>
              <a:t>Research suggests that we need to constantly </a:t>
            </a:r>
            <a:r>
              <a:rPr lang="en-US" dirty="0" err="1"/>
              <a:t>utilise</a:t>
            </a:r>
            <a:r>
              <a:rPr lang="en-US" dirty="0"/>
              <a:t> your strengths in order to maintain their effectiveness, a bit like a muscle – we use them or they will wither. </a:t>
            </a:r>
            <a:r>
              <a:rPr lang="en-US" dirty="0" err="1"/>
              <a:t>Utilising</a:t>
            </a:r>
            <a:r>
              <a:rPr lang="en-US" dirty="0"/>
              <a:t> strength is linked to higher levels of well-being and in order to gain a greater self awareness of our strengths we can use the strengths wheel to help identify where we need to focus our energies.</a:t>
            </a:r>
            <a:endParaRPr lang="en-GB" dirty="0"/>
          </a:p>
          <a:p>
            <a:pPr>
              <a:spcBef>
                <a:spcPts val="0"/>
              </a:spcBef>
              <a:spcAft>
                <a:spcPts val="0"/>
              </a:spcAft>
            </a:pPr>
            <a:r>
              <a:rPr lang="en-US" dirty="0"/>
              <a:t>The purpose of the wheel is to create a graphical representation of the possibility for existing strengths to be used more or less. By doing this you will immediately be able to see what strengths are used too little or too much.</a:t>
            </a:r>
            <a:endParaRPr lang="en-GB" dirty="0"/>
          </a:p>
          <a:p>
            <a:pPr>
              <a:spcBef>
                <a:spcPts val="0"/>
              </a:spcBef>
              <a:spcAft>
                <a:spcPts val="0"/>
              </a:spcAft>
            </a:pPr>
            <a:r>
              <a:rPr lang="en-US" dirty="0"/>
              <a:t>Instructions</a:t>
            </a:r>
            <a:endParaRPr lang="en-GB" dirty="0"/>
          </a:p>
          <a:p>
            <a:pPr>
              <a:spcBef>
                <a:spcPts val="0"/>
              </a:spcBef>
              <a:spcAft>
                <a:spcPts val="0"/>
              </a:spcAft>
            </a:pPr>
            <a:r>
              <a:rPr lang="en-US" dirty="0"/>
              <a:t>The </a:t>
            </a:r>
            <a:r>
              <a:rPr lang="en-US" dirty="0" err="1"/>
              <a:t>centre</a:t>
            </a:r>
            <a:r>
              <a:rPr lang="en-US" dirty="0"/>
              <a:t> of the circle represents a score of ‘0’ and the outer rim represents a score of ‘10’.</a:t>
            </a:r>
            <a:endParaRPr lang="en-GB" dirty="0"/>
          </a:p>
          <a:p>
            <a:pPr>
              <a:spcBef>
                <a:spcPts val="0"/>
              </a:spcBef>
              <a:spcAft>
                <a:spcPts val="0"/>
              </a:spcAft>
            </a:pPr>
            <a:r>
              <a:rPr lang="en-US" dirty="0"/>
              <a:t>Place 2 marks in each segment of the circle indicating – </a:t>
            </a:r>
            <a:endParaRPr lang="en-GB" dirty="0"/>
          </a:p>
          <a:p>
            <a:pPr>
              <a:spcBef>
                <a:spcPts val="0"/>
              </a:spcBef>
              <a:spcAft>
                <a:spcPts val="0"/>
              </a:spcAft>
            </a:pPr>
            <a:r>
              <a:rPr lang="en-US" dirty="0"/>
              <a:t>1.To what extent they currently use the strength in their chosen context.</a:t>
            </a:r>
            <a:endParaRPr lang="en-GB" dirty="0"/>
          </a:p>
          <a:p>
            <a:pPr>
              <a:spcBef>
                <a:spcPts val="0"/>
              </a:spcBef>
              <a:spcAft>
                <a:spcPts val="0"/>
              </a:spcAft>
            </a:pPr>
            <a:r>
              <a:rPr lang="en-US" dirty="0"/>
              <a:t>2.Next, draw a triangle that connects the 2 marks. </a:t>
            </a:r>
            <a:endParaRPr lang="en-GB" dirty="0"/>
          </a:p>
          <a:p>
            <a:pPr>
              <a:spcBef>
                <a:spcPts val="0"/>
              </a:spcBef>
              <a:spcAft>
                <a:spcPts val="0"/>
              </a:spcAft>
            </a:pPr>
            <a:r>
              <a:rPr lang="en-US" dirty="0"/>
              <a:t>The bigger the gap between the current use and scope, the bigger the triangle should be and the more potential there is for using the strength more.</a:t>
            </a:r>
            <a:endParaRPr lang="en-GB" dirty="0"/>
          </a:p>
          <a:p>
            <a:pPr>
              <a:spcBef>
                <a:spcPts val="0"/>
              </a:spcBef>
              <a:spcAft>
                <a:spcPts val="0"/>
              </a:spcAft>
            </a:pPr>
            <a:r>
              <a:rPr lang="en-US" dirty="0"/>
              <a:t>For example on the wheel on screen Leadership is seen as a strength that has opportunity to develop where as </a:t>
            </a:r>
            <a:r>
              <a:rPr lang="en-US" dirty="0" err="1"/>
              <a:t>humour</a:t>
            </a:r>
            <a:r>
              <a:rPr lang="en-US" dirty="0"/>
              <a:t> is seen as a strength that needs pulling back on.</a:t>
            </a:r>
            <a:endParaRPr lang="en-GB" dirty="0"/>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695979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The Strengths Wheel can be used to illustrate the extent to which strengths are used (current use) and the room that exists to use the strengths more (scope) in 5 different areas.</a:t>
            </a:r>
          </a:p>
          <a:p>
            <a:endParaRPr lang="en-US" dirty="0">
              <a:latin typeface="Calibri"/>
              <a:cs typeface="Calibri"/>
            </a:endParaRPr>
          </a:p>
          <a:p>
            <a:r>
              <a:rPr lang="en-US" dirty="0">
                <a:latin typeface="Calibri"/>
                <a:cs typeface="Calibri"/>
              </a:rPr>
              <a:t>Activity: Ask the team to rate themselves in 2 different aspects of the Strengths Wheel: </a:t>
            </a:r>
          </a:p>
          <a:p>
            <a:r>
              <a:rPr lang="en-US" dirty="0">
                <a:latin typeface="Calibri"/>
                <a:cs typeface="Calibri"/>
              </a:rPr>
              <a:t>-  1.) A</a:t>
            </a:r>
            <a:r>
              <a:rPr lang="en-US" dirty="0">
                <a:latin typeface="Times New Roman"/>
                <a:cs typeface="Times New Roman"/>
              </a:rPr>
              <a:t>s an </a:t>
            </a:r>
            <a:r>
              <a:rPr lang="en-US" dirty="0" err="1">
                <a:latin typeface="Times New Roman"/>
                <a:cs typeface="Times New Roman"/>
              </a:rPr>
              <a:t>organisation</a:t>
            </a:r>
            <a:r>
              <a:rPr lang="en-US" dirty="0">
                <a:latin typeface="Times New Roman"/>
                <a:cs typeface="Times New Roman"/>
              </a:rPr>
              <a:t>,</a:t>
            </a:r>
            <a:r>
              <a:rPr lang="en-US" dirty="0">
                <a:latin typeface="Calibri"/>
                <a:cs typeface="Calibri"/>
              </a:rPr>
              <a:t> on a scale of 1-10, to what extent they currently use that strength</a:t>
            </a:r>
          </a:p>
          <a:p>
            <a:r>
              <a:rPr lang="en-US" dirty="0">
                <a:latin typeface="Calibri"/>
                <a:cs typeface="Calibri"/>
              </a:rPr>
              <a:t>- 2.) As an </a:t>
            </a:r>
            <a:r>
              <a:rPr lang="en-US" dirty="0" err="1">
                <a:latin typeface="Calibri"/>
                <a:cs typeface="Calibri"/>
              </a:rPr>
              <a:t>organisation</a:t>
            </a:r>
            <a:r>
              <a:rPr lang="en-US" dirty="0">
                <a:latin typeface="Calibri"/>
                <a:cs typeface="Calibri"/>
              </a:rPr>
              <a:t>, on a scale of 1-10, how much scope there is for using this strength in then current climate, bearing in mind </a:t>
            </a:r>
            <a:r>
              <a:rPr lang="en-US" dirty="0" err="1">
                <a:latin typeface="Calibri"/>
                <a:cs typeface="Calibri"/>
              </a:rPr>
              <a:t>organisational</a:t>
            </a:r>
            <a:r>
              <a:rPr lang="en-US" dirty="0">
                <a:latin typeface="Calibri"/>
                <a:cs typeface="Calibri"/>
              </a:rPr>
              <a:t> ethos, policies and culture</a:t>
            </a:r>
          </a:p>
          <a:p>
            <a:r>
              <a:rPr lang="en-US" dirty="0">
                <a:latin typeface="Calibri"/>
                <a:cs typeface="Calibri"/>
              </a:rPr>
              <a:t>- 3.) Draw a triangle that connects the marks in each segment: the bigger the gap between the current use and scope, the bigger the triangle should be, indicating the potential for using this strength more</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3796245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70159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F5DA30-4810-4C60-8177-86111F4F22F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8857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66792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F800DE-CBAC-48C5-BF2F-50D77DEDF08C}"/>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Arial" charset="0"/>
              </a:defRPr>
            </a:lvl1pPr>
          </a:lstStyle>
          <a:p>
            <a:pPr>
              <a:defRPr/>
            </a:pPr>
            <a:fld id="{4052E0FF-61FF-4CF3-B661-95EB39884F03}" type="datetimeFigureOut">
              <a:rPr lang="en-GB"/>
              <a:pPr>
                <a:defRPr/>
              </a:pPr>
              <a:t>27/07/2023</a:t>
            </a:fld>
            <a:endParaRPr lang="en-GB"/>
          </a:p>
        </p:txBody>
      </p:sp>
      <p:sp>
        <p:nvSpPr>
          <p:cNvPr id="5" name="Footer Placeholder 4">
            <a:extLst>
              <a:ext uri="{FF2B5EF4-FFF2-40B4-BE49-F238E27FC236}">
                <a16:creationId xmlns:a16="http://schemas.microsoft.com/office/drawing/2014/main" id="{2F5D7003-24DC-4ED1-8687-1200619EFE8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04AE28D-8BBA-4BE7-B762-A8CEB35A544B}"/>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EEE793CC-7E3E-46FE-B5F7-4968647030DB}" type="slidenum">
              <a:rPr lang="en-GB" altLang="en-US"/>
              <a:pPr>
                <a:defRPr/>
              </a:pPr>
              <a:t>‹#›</a:t>
            </a:fld>
            <a:endParaRPr lang="en-GB" altLang="en-US"/>
          </a:p>
        </p:txBody>
      </p:sp>
    </p:spTree>
    <p:extLst>
      <p:ext uri="{BB962C8B-B14F-4D97-AF65-F5344CB8AC3E}">
        <p14:creationId xmlns:p14="http://schemas.microsoft.com/office/powerpoint/2010/main" val="365815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64BC1-AA77-46A9-8361-65C65311FE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8BC05E37-0B25-41AC-A965-A66308D375E5}" type="datetimeFigureOut">
              <a:rPr lang="en-GB"/>
              <a:pPr>
                <a:defRPr/>
              </a:pPr>
              <a:t>27/07/2023</a:t>
            </a:fld>
            <a:endParaRPr lang="en-GB"/>
          </a:p>
        </p:txBody>
      </p:sp>
      <p:sp>
        <p:nvSpPr>
          <p:cNvPr id="5" name="Footer Placeholder 4">
            <a:extLst>
              <a:ext uri="{FF2B5EF4-FFF2-40B4-BE49-F238E27FC236}">
                <a16:creationId xmlns:a16="http://schemas.microsoft.com/office/drawing/2014/main" id="{4F7ABEAA-991A-41D0-8F8F-C6A0B0DBAB2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E38175E-0B40-4549-85FF-5D3C67102620}"/>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954C319F-4FB6-4260-A1B1-6C1D75394D06}" type="slidenum">
              <a:rPr lang="en-GB" altLang="en-US"/>
              <a:pPr>
                <a:defRPr/>
              </a:pPr>
              <a:t>‹#›</a:t>
            </a:fld>
            <a:endParaRPr lang="en-GB" altLang="en-US"/>
          </a:p>
        </p:txBody>
      </p:sp>
    </p:spTree>
    <p:extLst>
      <p:ext uri="{BB962C8B-B14F-4D97-AF65-F5344CB8AC3E}">
        <p14:creationId xmlns:p14="http://schemas.microsoft.com/office/powerpoint/2010/main" val="3690460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0A6FE-B01E-4F8C-9B24-B0A99D209199}"/>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4FB751A-0447-4653-8100-0695569914A0}" type="datetimeFigureOut">
              <a:rPr lang="en-GB"/>
              <a:pPr>
                <a:defRPr/>
              </a:pPr>
              <a:t>27/07/2023</a:t>
            </a:fld>
            <a:endParaRPr lang="en-GB"/>
          </a:p>
        </p:txBody>
      </p:sp>
      <p:sp>
        <p:nvSpPr>
          <p:cNvPr id="5" name="Slide Number Placeholder 5">
            <a:extLst>
              <a:ext uri="{FF2B5EF4-FFF2-40B4-BE49-F238E27FC236}">
                <a16:creationId xmlns:a16="http://schemas.microsoft.com/office/drawing/2014/main" id="{86C0DD5D-6464-4EE3-B4BB-A645C695F735}"/>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9161ED1-DFCA-4DFD-8525-40044C301410}" type="slidenum">
              <a:rPr lang="en-GB" altLang="en-US"/>
              <a:pPr>
                <a:defRPr/>
              </a:pPr>
              <a:t>‹#›</a:t>
            </a:fld>
            <a:endParaRPr lang="en-GB" altLang="en-US"/>
          </a:p>
        </p:txBody>
      </p:sp>
    </p:spTree>
    <p:extLst>
      <p:ext uri="{BB962C8B-B14F-4D97-AF65-F5344CB8AC3E}">
        <p14:creationId xmlns:p14="http://schemas.microsoft.com/office/powerpoint/2010/main" val="2461716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087B8A-D7C2-415C-AFCA-FCDAFE15DD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C97BAF76-C1C3-4182-BC82-AA58ABAED5CD}" type="datetimeFigureOut">
              <a:rPr lang="en-GB"/>
              <a:pPr>
                <a:defRPr/>
              </a:pPr>
              <a:t>27/07/2023</a:t>
            </a:fld>
            <a:endParaRPr lang="en-GB"/>
          </a:p>
        </p:txBody>
      </p:sp>
      <p:sp>
        <p:nvSpPr>
          <p:cNvPr id="6" name="Slide Number Placeholder 6">
            <a:extLst>
              <a:ext uri="{FF2B5EF4-FFF2-40B4-BE49-F238E27FC236}">
                <a16:creationId xmlns:a16="http://schemas.microsoft.com/office/drawing/2014/main" id="{A11DECC4-2225-4AC0-A46A-3BBF0F80A2C8}"/>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7E1B8A23-3D36-4FBE-86CF-DB8FE0222049}" type="slidenum">
              <a:rPr lang="en-GB" altLang="en-US"/>
              <a:pPr>
                <a:defRPr/>
              </a:pPr>
              <a:t>‹#›</a:t>
            </a:fld>
            <a:endParaRPr lang="en-GB" altLang="en-US"/>
          </a:p>
        </p:txBody>
      </p:sp>
    </p:spTree>
    <p:extLst>
      <p:ext uri="{BB962C8B-B14F-4D97-AF65-F5344CB8AC3E}">
        <p14:creationId xmlns:p14="http://schemas.microsoft.com/office/powerpoint/2010/main" val="3213169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816AD2-2343-4832-9975-E53F1DF1B43E}"/>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6E32BE01-07E2-440D-B563-E0B5D9FC53DF}" type="datetimeFigureOut">
              <a:rPr lang="en-GB"/>
              <a:pPr>
                <a:defRPr/>
              </a:pPr>
              <a:t>27/07/2023</a:t>
            </a:fld>
            <a:endParaRPr lang="en-GB"/>
          </a:p>
        </p:txBody>
      </p:sp>
      <p:sp>
        <p:nvSpPr>
          <p:cNvPr id="8" name="Slide Number Placeholder 8">
            <a:extLst>
              <a:ext uri="{FF2B5EF4-FFF2-40B4-BE49-F238E27FC236}">
                <a16:creationId xmlns:a16="http://schemas.microsoft.com/office/drawing/2014/main" id="{51FEB8E8-7BAC-4E7D-B313-C3B821D624FC}"/>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CF0FF6F8-AA10-49C3-B2ED-8AD260B634F0}" type="slidenum">
              <a:rPr lang="en-GB" altLang="en-US"/>
              <a:pPr>
                <a:defRPr/>
              </a:pPr>
              <a:t>‹#›</a:t>
            </a:fld>
            <a:endParaRPr lang="en-GB" altLang="en-US"/>
          </a:p>
        </p:txBody>
      </p:sp>
    </p:spTree>
    <p:extLst>
      <p:ext uri="{BB962C8B-B14F-4D97-AF65-F5344CB8AC3E}">
        <p14:creationId xmlns:p14="http://schemas.microsoft.com/office/powerpoint/2010/main" val="2466540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99F2B9-177D-4928-963E-235342BBAFBC}"/>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FC711A2-1527-4D91-AD02-3F0CD67A7C16}" type="datetimeFigureOut">
              <a:rPr lang="en-GB"/>
              <a:pPr>
                <a:defRPr/>
              </a:pPr>
              <a:t>27/07/2023</a:t>
            </a:fld>
            <a:endParaRPr lang="en-GB"/>
          </a:p>
        </p:txBody>
      </p:sp>
      <p:sp>
        <p:nvSpPr>
          <p:cNvPr id="4" name="Slide Number Placeholder 4">
            <a:extLst>
              <a:ext uri="{FF2B5EF4-FFF2-40B4-BE49-F238E27FC236}">
                <a16:creationId xmlns:a16="http://schemas.microsoft.com/office/drawing/2014/main" id="{2C62B755-A36C-47C4-B2C5-2A9DC5574B6A}"/>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8FCA52A5-887B-4D48-995B-CCCF3D69EB86}" type="slidenum">
              <a:rPr lang="en-GB" altLang="en-US"/>
              <a:pPr>
                <a:defRPr/>
              </a:pPr>
              <a:t>‹#›</a:t>
            </a:fld>
            <a:endParaRPr lang="en-GB" altLang="en-US"/>
          </a:p>
        </p:txBody>
      </p:sp>
    </p:spTree>
    <p:extLst>
      <p:ext uri="{BB962C8B-B14F-4D97-AF65-F5344CB8AC3E}">
        <p14:creationId xmlns:p14="http://schemas.microsoft.com/office/powerpoint/2010/main" val="429440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98D4E-BC35-46C0-9D07-CB71072065A7}"/>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1BE8D64-18FC-4728-A50B-CEF44AB9875D}" type="datetimeFigureOut">
              <a:rPr lang="en-GB"/>
              <a:pPr>
                <a:defRPr/>
              </a:pPr>
              <a:t>27/07/2023</a:t>
            </a:fld>
            <a:endParaRPr lang="en-GB"/>
          </a:p>
        </p:txBody>
      </p:sp>
      <p:sp>
        <p:nvSpPr>
          <p:cNvPr id="3" name="Slide Number Placeholder 3">
            <a:extLst>
              <a:ext uri="{FF2B5EF4-FFF2-40B4-BE49-F238E27FC236}">
                <a16:creationId xmlns:a16="http://schemas.microsoft.com/office/drawing/2014/main" id="{D0E0E1C7-4EB0-455E-B34A-0120F6B27929}"/>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00E5756A-2119-4288-BB9C-B2AFDB4455A6}" type="slidenum">
              <a:rPr lang="en-GB" altLang="en-US"/>
              <a:pPr>
                <a:defRPr/>
              </a:pPr>
              <a:t>‹#›</a:t>
            </a:fld>
            <a:endParaRPr lang="en-GB" altLang="en-US"/>
          </a:p>
        </p:txBody>
      </p:sp>
    </p:spTree>
    <p:extLst>
      <p:ext uri="{BB962C8B-B14F-4D97-AF65-F5344CB8AC3E}">
        <p14:creationId xmlns:p14="http://schemas.microsoft.com/office/powerpoint/2010/main" val="3682357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CD5EDDD0-B72C-41D0-BE33-62BB75E92415}"/>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C195401-C034-4CA2-B469-800629BE9F3D}" type="datetimeFigureOut">
              <a:rPr lang="en-GB"/>
              <a:pPr>
                <a:defRPr/>
              </a:pPr>
              <a:t>27/07/2023</a:t>
            </a:fld>
            <a:endParaRPr lang="en-GB"/>
          </a:p>
        </p:txBody>
      </p:sp>
      <p:sp>
        <p:nvSpPr>
          <p:cNvPr id="6" name="Slide Number Placeholder 6">
            <a:extLst>
              <a:ext uri="{FF2B5EF4-FFF2-40B4-BE49-F238E27FC236}">
                <a16:creationId xmlns:a16="http://schemas.microsoft.com/office/drawing/2014/main" id="{DE88BFBF-5F19-4455-B5E0-4D2BC8EC3596}"/>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9FB8B13C-8EA1-4753-9905-3E8D63784CBB}" type="slidenum">
              <a:rPr lang="en-GB" altLang="en-US"/>
              <a:pPr>
                <a:defRPr/>
              </a:pPr>
              <a:t>‹#›</a:t>
            </a:fld>
            <a:endParaRPr lang="en-GB" altLang="en-US"/>
          </a:p>
        </p:txBody>
      </p:sp>
    </p:spTree>
    <p:extLst>
      <p:ext uri="{BB962C8B-B14F-4D97-AF65-F5344CB8AC3E}">
        <p14:creationId xmlns:p14="http://schemas.microsoft.com/office/powerpoint/2010/main" val="694409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99FDEA6-5140-4DF5-BDE8-29FAB2CCF6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D839657-3B64-481D-863F-7012B424A167}" type="datetimeFigureOut">
              <a:rPr lang="en-GB"/>
              <a:pPr>
                <a:defRPr/>
              </a:pPr>
              <a:t>27/07/2023</a:t>
            </a:fld>
            <a:endParaRPr lang="en-GB"/>
          </a:p>
        </p:txBody>
      </p:sp>
      <p:sp>
        <p:nvSpPr>
          <p:cNvPr id="6" name="Slide Number Placeholder 6">
            <a:extLst>
              <a:ext uri="{FF2B5EF4-FFF2-40B4-BE49-F238E27FC236}">
                <a16:creationId xmlns:a16="http://schemas.microsoft.com/office/drawing/2014/main" id="{EAE00AE4-41C7-411E-96E7-DFC3A8EBA500}"/>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08E9088-DB00-4BEC-86EA-135DC5D22CAA}" type="slidenum">
              <a:rPr lang="en-GB" altLang="en-US"/>
              <a:pPr>
                <a:defRPr/>
              </a:pPr>
              <a:t>‹#›</a:t>
            </a:fld>
            <a:endParaRPr lang="en-GB" altLang="en-US"/>
          </a:p>
        </p:txBody>
      </p:sp>
    </p:spTree>
    <p:extLst>
      <p:ext uri="{BB962C8B-B14F-4D97-AF65-F5344CB8AC3E}">
        <p14:creationId xmlns:p14="http://schemas.microsoft.com/office/powerpoint/2010/main" val="24995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CCE5F-FE92-418B-88DD-01BA7C60E2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FD85DE55-8508-4F18-BE9C-6722C4DB809A}" type="datetimeFigureOut">
              <a:rPr lang="en-GB"/>
              <a:pPr>
                <a:defRPr/>
              </a:pPr>
              <a:t>27/07/2023</a:t>
            </a:fld>
            <a:endParaRPr lang="en-GB"/>
          </a:p>
        </p:txBody>
      </p:sp>
      <p:sp>
        <p:nvSpPr>
          <p:cNvPr id="5" name="Slide Number Placeholder 5">
            <a:extLst>
              <a:ext uri="{FF2B5EF4-FFF2-40B4-BE49-F238E27FC236}">
                <a16:creationId xmlns:a16="http://schemas.microsoft.com/office/drawing/2014/main" id="{79264BD5-A7BE-47BF-808B-66917BB2374B}"/>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F7CE5DA5-19D4-4544-8787-0153E3EADD83}" type="slidenum">
              <a:rPr lang="en-GB" altLang="en-US"/>
              <a:pPr>
                <a:defRPr/>
              </a:pPr>
              <a:t>‹#›</a:t>
            </a:fld>
            <a:endParaRPr lang="en-GB" altLang="en-US"/>
          </a:p>
        </p:txBody>
      </p:sp>
    </p:spTree>
    <p:extLst>
      <p:ext uri="{BB962C8B-B14F-4D97-AF65-F5344CB8AC3E}">
        <p14:creationId xmlns:p14="http://schemas.microsoft.com/office/powerpoint/2010/main" val="2823441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309DAC-3D75-4C44-9683-7397C60B6B1B}"/>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A73E13D-7E54-4E70-AB44-27F2485F9C9C}" type="datetimeFigureOut">
              <a:rPr lang="en-GB"/>
              <a:pPr>
                <a:defRPr/>
              </a:pPr>
              <a:t>27/07/2023</a:t>
            </a:fld>
            <a:endParaRPr lang="en-GB"/>
          </a:p>
        </p:txBody>
      </p:sp>
      <p:sp>
        <p:nvSpPr>
          <p:cNvPr id="5" name="Slide Number Placeholder 5">
            <a:extLst>
              <a:ext uri="{FF2B5EF4-FFF2-40B4-BE49-F238E27FC236}">
                <a16:creationId xmlns:a16="http://schemas.microsoft.com/office/drawing/2014/main" id="{64C0A483-B99E-469C-B3AF-676681C42C7F}"/>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ACF44A61-1D16-4C67-A003-D2C1D0AD2138}" type="slidenum">
              <a:rPr lang="en-GB" altLang="en-US"/>
              <a:pPr>
                <a:defRPr/>
              </a:pPr>
              <a:t>‹#›</a:t>
            </a:fld>
            <a:endParaRPr lang="en-GB" altLang="en-US"/>
          </a:p>
        </p:txBody>
      </p:sp>
    </p:spTree>
    <p:extLst>
      <p:ext uri="{BB962C8B-B14F-4D97-AF65-F5344CB8AC3E}">
        <p14:creationId xmlns:p14="http://schemas.microsoft.com/office/powerpoint/2010/main" val="379104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27/07/2023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93996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277857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982999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41313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0193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037501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990003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64822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686007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251688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4967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8750209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52196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54859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36369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91799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27/07/2023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64760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27/07/2023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81846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48325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18882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70354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25177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86381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4.jpe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jpe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2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8.jpe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27/07/2023</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E75B67AD-4FEC-49AB-BA37-0F66DDB5A2D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527A4E8-9BF7-4E77-91FE-2B5701BEF2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1107CF8-65A1-437F-839E-DFE0B57E1B1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Arial" charset="0"/>
              </a:defRPr>
            </a:lvl1pPr>
          </a:lstStyle>
          <a:p>
            <a:pPr>
              <a:defRPr/>
            </a:pPr>
            <a:fld id="{761743C2-1383-4BEF-8DB0-6D785E6394EB}" type="datetimeFigureOut">
              <a:rPr lang="en-GB"/>
              <a:pPr>
                <a:defRPr/>
              </a:pPr>
              <a:t>27/07/2023</a:t>
            </a:fld>
            <a:endParaRPr lang="en-GB"/>
          </a:p>
        </p:txBody>
      </p:sp>
      <p:sp>
        <p:nvSpPr>
          <p:cNvPr id="6" name="Slide Number Placeholder 5">
            <a:extLst>
              <a:ext uri="{FF2B5EF4-FFF2-40B4-BE49-F238E27FC236}">
                <a16:creationId xmlns:a16="http://schemas.microsoft.com/office/drawing/2014/main" id="{17E738C4-7413-4E09-9DFA-1A219E99295D}"/>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8C88461B-4C0F-47D3-8B99-DA0039D21624}" type="slidenum">
              <a:rPr lang="en-GB" altLang="en-US"/>
              <a:pPr>
                <a:defRPr/>
              </a:pPr>
              <a:t>‹#›</a:t>
            </a:fld>
            <a:endParaRPr lang="en-GB" altLang="en-US"/>
          </a:p>
        </p:txBody>
      </p:sp>
    </p:spTree>
    <p:extLst>
      <p:ext uri="{BB962C8B-B14F-4D97-AF65-F5344CB8AC3E}">
        <p14:creationId xmlns:p14="http://schemas.microsoft.com/office/powerpoint/2010/main" val="32243340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27/07/2023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97203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81671124"/>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27/07/2023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58602414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24001" y="2299509"/>
            <a:ext cx="4299009" cy="3109845"/>
          </a:xfrm>
        </p:spPr>
        <p:txBody>
          <a:bodyPr lIns="91440" tIns="45720" rIns="91440" bIns="45720" anchor="t"/>
          <a:lstStyle/>
          <a:p>
            <a:pPr algn="ctr"/>
            <a:r>
              <a:rPr lang="en-GB" sz="2600" b="1" dirty="0">
                <a:solidFill>
                  <a:srgbClr val="FFCC66"/>
                </a:solidFill>
                <a:latin typeface="Arial Black"/>
                <a:cs typeface="Arial"/>
              </a:rPr>
              <a:t>Module BMPF7021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Authenticity and </a:t>
            </a:r>
            <a:br>
              <a:rPr lang="en-GB" sz="2600" b="1" dirty="0">
                <a:latin typeface="Arial Black"/>
                <a:cs typeface="Arial"/>
              </a:rPr>
            </a:br>
            <a:r>
              <a:rPr lang="en-GB" sz="2600" b="1" dirty="0">
                <a:latin typeface="Arial Black"/>
                <a:cs typeface="Arial"/>
              </a:rPr>
              <a:t>the Role of the </a:t>
            </a:r>
            <a:br>
              <a:rPr lang="en-GB" sz="2600" b="1" dirty="0">
                <a:latin typeface="Arial Black"/>
                <a:cs typeface="Arial"/>
              </a:rPr>
            </a:br>
            <a:r>
              <a:rPr lang="en-GB" sz="2600" b="1" dirty="0">
                <a:latin typeface="Arial Black"/>
                <a:cs typeface="Arial"/>
              </a:rPr>
              <a:t>Leader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7</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F5FAF33-8D02-48B1-BB7B-24BD462A2C7B}"/>
              </a:ext>
            </a:extLst>
          </p:cNvPr>
          <p:cNvPicPr>
            <a:picLocks noChangeAspect="1"/>
          </p:cNvPicPr>
          <p:nvPr/>
        </p:nvPicPr>
        <p:blipFill>
          <a:blip r:embed="rId2"/>
          <a:stretch>
            <a:fillRect/>
          </a:stretch>
        </p:blipFill>
        <p:spPr>
          <a:xfrm flipV="1">
            <a:off x="4525931" y="1447751"/>
            <a:ext cx="9896248" cy="91867"/>
          </a:xfrm>
          <a:prstGeom prst="rect">
            <a:avLst/>
          </a:prstGeom>
        </p:spPr>
      </p:pic>
      <p:sp>
        <p:nvSpPr>
          <p:cNvPr id="2" name="TextBox 1">
            <a:extLst>
              <a:ext uri="{FF2B5EF4-FFF2-40B4-BE49-F238E27FC236}">
                <a16:creationId xmlns:a16="http://schemas.microsoft.com/office/drawing/2014/main" id="{1A91E615-7006-41D6-9915-3E55758EC9EA}"/>
              </a:ext>
            </a:extLst>
          </p:cNvPr>
          <p:cNvSpPr txBox="1"/>
          <p:nvPr/>
        </p:nvSpPr>
        <p:spPr>
          <a:xfrm>
            <a:off x="879977" y="236355"/>
            <a:ext cx="816376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NLP</a:t>
            </a:r>
            <a:r>
              <a:rPr lang="en-GB" sz="4000" b="1" dirty="0">
                <a:solidFill>
                  <a:srgbClr val="205867"/>
                </a:solidFill>
                <a:latin typeface="Arial"/>
                <a:cs typeface="Arial"/>
              </a:rPr>
              <a:t> </a:t>
            </a: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dirty="0">
              <a:solidFill>
                <a:srgbClr val="205867"/>
              </a:solidFill>
              <a:latin typeface="Arial"/>
              <a:cs typeface="Arial"/>
            </a:endParaRPr>
          </a:p>
          <a:p>
            <a:pPr eaLnBrk="0" fontAlgn="base" hangingPunct="0">
              <a:spcBef>
                <a:spcPct val="0"/>
              </a:spcBef>
              <a:spcAft>
                <a:spcPct val="0"/>
              </a:spcAft>
            </a:pPr>
            <a:r>
              <a:rPr lang="en-GB" sz="4000" u="sng" dirty="0">
                <a:solidFill>
                  <a:srgbClr val="205867"/>
                </a:solidFill>
                <a:latin typeface="Arial"/>
                <a:cs typeface="Arial"/>
              </a:rPr>
              <a:t>One</a:t>
            </a:r>
            <a:r>
              <a:rPr lang="en-GB" sz="4000" dirty="0">
                <a:solidFill>
                  <a:srgbClr val="205867"/>
                </a:solidFill>
                <a:latin typeface="Arial"/>
                <a:cs typeface="Arial"/>
              </a:rPr>
              <a:t> brain, </a:t>
            </a:r>
          </a:p>
          <a:p>
            <a:pPr eaLnBrk="0" fontAlgn="base" hangingPunct="0">
              <a:spcBef>
                <a:spcPct val="0"/>
              </a:spcBef>
              <a:spcAft>
                <a:spcPct val="0"/>
              </a:spcAft>
            </a:pPr>
            <a:r>
              <a:rPr lang="en-GB" sz="4000" u="sng" dirty="0">
                <a:solidFill>
                  <a:srgbClr val="205867"/>
                </a:solidFill>
                <a:latin typeface="Arial"/>
                <a:cs typeface="Arial"/>
              </a:rPr>
              <a:t>two</a:t>
            </a:r>
            <a:r>
              <a:rPr lang="en-GB" sz="4000" dirty="0">
                <a:solidFill>
                  <a:srgbClr val="205867"/>
                </a:solidFill>
                <a:latin typeface="Arial"/>
                <a:cs typeface="Arial"/>
              </a:rPr>
              <a:t> minds</a:t>
            </a: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200" dirty="0">
              <a:solidFill>
                <a:srgbClr val="205867"/>
              </a:solidFill>
              <a:latin typeface="Arial" panose="020B0604020202020204" pitchFamily="34" charset="0"/>
              <a:cs typeface="Arial" panose="020B0604020202020204" pitchFamily="34" charset="0"/>
            </a:endParaRPr>
          </a:p>
        </p:txBody>
      </p:sp>
      <p:pic>
        <p:nvPicPr>
          <p:cNvPr id="3" name="Picture 3" descr="A picture containing text, nature, mountain, crater&#10;&#10;Description automatically generated">
            <a:extLst>
              <a:ext uri="{FF2B5EF4-FFF2-40B4-BE49-F238E27FC236}">
                <a16:creationId xmlns:a16="http://schemas.microsoft.com/office/drawing/2014/main" id="{C8C1D0BE-E51D-4094-9897-A02AD57D0860}"/>
              </a:ext>
            </a:extLst>
          </p:cNvPr>
          <p:cNvPicPr>
            <a:picLocks noChangeAspect="1"/>
          </p:cNvPicPr>
          <p:nvPr/>
        </p:nvPicPr>
        <p:blipFill>
          <a:blip r:embed="rId3"/>
          <a:stretch>
            <a:fillRect/>
          </a:stretch>
        </p:blipFill>
        <p:spPr>
          <a:xfrm>
            <a:off x="7230141" y="0"/>
            <a:ext cx="4961860" cy="5742003"/>
          </a:xfrm>
          <a:prstGeom prst="rect">
            <a:avLst/>
          </a:prstGeom>
        </p:spPr>
      </p:pic>
      <p:sp>
        <p:nvSpPr>
          <p:cNvPr id="4" name="TextBox 3">
            <a:extLst>
              <a:ext uri="{FF2B5EF4-FFF2-40B4-BE49-F238E27FC236}">
                <a16:creationId xmlns:a16="http://schemas.microsoft.com/office/drawing/2014/main" id="{9868AA8F-0FE7-49B2-B1CB-AE9A445D1BF4}"/>
              </a:ext>
            </a:extLst>
          </p:cNvPr>
          <p:cNvSpPr txBox="1"/>
          <p:nvPr/>
        </p:nvSpPr>
        <p:spPr>
          <a:xfrm>
            <a:off x="4521437" y="516718"/>
            <a:ext cx="228229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dirty="0">
                <a:solidFill>
                  <a:prstClr val="black"/>
                </a:solidFill>
                <a:latin typeface="Arial"/>
                <a:cs typeface="Arial"/>
              </a:rPr>
              <a:t>Limiting or</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dirty="0">
                <a:solidFill>
                  <a:prstClr val="black"/>
                </a:solidFill>
                <a:latin typeface="Arial"/>
                <a:cs typeface="Arial"/>
              </a:rPr>
              <a:t>empowering</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b="1" dirty="0">
              <a:solidFill>
                <a:prstClr val="black"/>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DDF7B-6236-4006-87ED-273CFFD66D19}"/>
              </a:ext>
            </a:extLst>
          </p:cNvPr>
          <p:cNvSpPr txBox="1"/>
          <p:nvPr/>
        </p:nvSpPr>
        <p:spPr>
          <a:xfrm>
            <a:off x="7925580" y="355829"/>
            <a:ext cx="39221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b="1" dirty="0">
                <a:solidFill>
                  <a:prstClr val="black"/>
                </a:solidFill>
                <a:latin typeface="Arial"/>
                <a:cs typeface="Arial"/>
              </a:rPr>
              <a:t>Behaviour    Environment</a:t>
            </a:r>
          </a:p>
          <a:p>
            <a:pPr eaLnBrk="0" fontAlgn="base" hangingPunct="0">
              <a:spcBef>
                <a:spcPct val="0"/>
              </a:spcBef>
              <a:spcAft>
                <a:spcPct val="0"/>
              </a:spcAft>
            </a:pPr>
            <a:r>
              <a:rPr lang="en-GB" sz="2400" b="1" dirty="0">
                <a:solidFill>
                  <a:prstClr val="black"/>
                </a:solidFill>
                <a:latin typeface="Arial"/>
                <a:cs typeface="Arial"/>
              </a:rPr>
              <a:t>        Language</a:t>
            </a:r>
          </a:p>
          <a:p>
            <a:pPr eaLnBrk="0" fontAlgn="base" hangingPunct="0">
              <a:spcBef>
                <a:spcPct val="0"/>
              </a:spcBef>
              <a:spcAft>
                <a:spcPct val="0"/>
              </a:spcAft>
            </a:pPr>
            <a:r>
              <a:rPr lang="en-GB" sz="2400" b="1" dirty="0">
                <a:solidFill>
                  <a:prstClr val="black"/>
                </a:solidFill>
                <a:latin typeface="Arial"/>
                <a:cs typeface="Arial"/>
              </a:rPr>
              <a:t>Appearance  </a:t>
            </a:r>
            <a:r>
              <a:rPr lang="en-GB" sz="2400" b="1" dirty="0">
                <a:solidFill>
                  <a:prstClr val="white"/>
                </a:solidFill>
                <a:latin typeface="Arial"/>
                <a:cs typeface="Arial"/>
              </a:rPr>
              <a:t>       Attitude</a:t>
            </a:r>
          </a:p>
        </p:txBody>
      </p:sp>
      <p:sp>
        <p:nvSpPr>
          <p:cNvPr id="9" name="TextBox 8">
            <a:extLst>
              <a:ext uri="{FF2B5EF4-FFF2-40B4-BE49-F238E27FC236}">
                <a16:creationId xmlns:a16="http://schemas.microsoft.com/office/drawing/2014/main" id="{A528CE5F-4033-43A9-84C1-6E20CF6F2879}"/>
              </a:ext>
            </a:extLst>
          </p:cNvPr>
          <p:cNvSpPr txBox="1"/>
          <p:nvPr/>
        </p:nvSpPr>
        <p:spPr>
          <a:xfrm>
            <a:off x="4521437" y="3622227"/>
            <a:ext cx="213454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dirty="0">
                <a:solidFill>
                  <a:prstClr val="black"/>
                </a:solidFill>
                <a:latin typeface="Arial"/>
                <a:cs typeface="Arial"/>
              </a:rPr>
              <a:t>Limiting or</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dirty="0">
                <a:solidFill>
                  <a:prstClr val="black"/>
                </a:solidFill>
                <a:latin typeface="Arial"/>
                <a:cs typeface="Arial"/>
              </a:rPr>
              <a:t>empowering</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b="1" dirty="0">
              <a:solidFill>
                <a:prstClr val="black"/>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589788-D2C0-4501-A0DF-C65684B35672}"/>
              </a:ext>
            </a:extLst>
          </p:cNvPr>
          <p:cNvSpPr txBox="1"/>
          <p:nvPr/>
        </p:nvSpPr>
        <p:spPr>
          <a:xfrm>
            <a:off x="7656547" y="1917922"/>
            <a:ext cx="410904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b="1" dirty="0">
                <a:solidFill>
                  <a:srgbClr val="FFFFFF"/>
                </a:solidFill>
                <a:latin typeface="Arial"/>
                <a:cs typeface="Arial"/>
              </a:rPr>
              <a:t>Beliefs   </a:t>
            </a:r>
            <a:endParaRPr lang="en-US" sz="2800" b="1" dirty="0">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Circumstances</a:t>
            </a:r>
            <a:endParaRPr lang="en-US" sz="2800" b="1" dirty="0">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Values    </a:t>
            </a:r>
          </a:p>
          <a:p>
            <a:pPr eaLnBrk="0" fontAlgn="base" hangingPunct="0">
              <a:spcBef>
                <a:spcPct val="0"/>
              </a:spcBef>
              <a:spcAft>
                <a:spcPct val="0"/>
              </a:spcAft>
            </a:pPr>
            <a:r>
              <a:rPr lang="en-GB" sz="2800" b="1" dirty="0">
                <a:solidFill>
                  <a:srgbClr val="FFFFFF"/>
                </a:solidFill>
                <a:latin typeface="Arial"/>
                <a:cs typeface="Arial"/>
              </a:rPr>
              <a:t>                 Emotions</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a:t>
            </a:r>
          </a:p>
          <a:p>
            <a:pPr eaLnBrk="0" fontAlgn="base" hangingPunct="0">
              <a:spcBef>
                <a:spcPct val="0"/>
              </a:spcBef>
              <a:spcAft>
                <a:spcPct val="0"/>
              </a:spcAft>
            </a:pPr>
            <a:r>
              <a:rPr lang="en-GB" sz="2800" b="1" dirty="0">
                <a:solidFill>
                  <a:srgbClr val="FFFFFF"/>
                </a:solidFill>
                <a:latin typeface="Arial"/>
                <a:cs typeface="Arial"/>
              </a:rPr>
              <a:t>  Needs</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Habits</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344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indoor&#10;&#10;Description automatically generated">
            <a:extLst>
              <a:ext uri="{FF2B5EF4-FFF2-40B4-BE49-F238E27FC236}">
                <a16:creationId xmlns:a16="http://schemas.microsoft.com/office/drawing/2014/main" id="{A9444B5D-9ED1-41D7-8B03-BA2135D792C6}"/>
              </a:ext>
            </a:extLst>
          </p:cNvPr>
          <p:cNvPicPr>
            <a:picLocks noChangeAspect="1"/>
          </p:cNvPicPr>
          <p:nvPr/>
        </p:nvPicPr>
        <p:blipFill>
          <a:blip r:embed="rId2"/>
          <a:stretch>
            <a:fillRect/>
          </a:stretch>
        </p:blipFill>
        <p:spPr>
          <a:xfrm>
            <a:off x="5604300" y="676792"/>
            <a:ext cx="7689669" cy="5055957"/>
          </a:xfrm>
          <a:prstGeom prst="rect">
            <a:avLst/>
          </a:prstGeom>
          <a:noFill/>
        </p:spPr>
      </p:pic>
      <p:sp>
        <p:nvSpPr>
          <p:cNvPr id="4" name="TextBox 3">
            <a:extLst>
              <a:ext uri="{FF2B5EF4-FFF2-40B4-BE49-F238E27FC236}">
                <a16:creationId xmlns:a16="http://schemas.microsoft.com/office/drawing/2014/main" id="{010D1E39-B46E-4182-A744-7DECEE7C5E58}"/>
              </a:ext>
            </a:extLst>
          </p:cNvPr>
          <p:cNvSpPr txBox="1"/>
          <p:nvPr/>
        </p:nvSpPr>
        <p:spPr bwMode="auto">
          <a:xfrm>
            <a:off x="200295" y="1191640"/>
            <a:ext cx="9236781" cy="39890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Beliefs are connected to your values and are very personal</a:t>
            </a:r>
            <a:endParaRPr lang="en-US" sz="2800" dirty="0"/>
          </a:p>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Possibly stem from your experiences and it takes very little to form a belief</a:t>
            </a:r>
          </a:p>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Not all beliefs are wrong or inappropriate, but reflecting on them enables you to identify whether they are acting as either:</a:t>
            </a:r>
          </a:p>
          <a:p>
            <a:pPr eaLnBrk="0" fontAlgn="base" hangingPunct="0">
              <a:lnSpc>
                <a:spcPct val="90000"/>
              </a:lnSpc>
              <a:spcBef>
                <a:spcPct val="20000"/>
              </a:spcBef>
              <a:spcAft>
                <a:spcPct val="0"/>
              </a:spcAft>
              <a:buFont typeface="Arial" panose="020B0604020202020204" pitchFamily="34" charset="0"/>
            </a:pPr>
            <a:r>
              <a:rPr lang="en-GB" sz="2800" dirty="0"/>
              <a:t>        A barrier, or</a:t>
            </a:r>
          </a:p>
          <a:p>
            <a:pPr eaLnBrk="0" fontAlgn="base" hangingPunct="0">
              <a:lnSpc>
                <a:spcPct val="90000"/>
              </a:lnSpc>
              <a:spcBef>
                <a:spcPct val="20000"/>
              </a:spcBef>
              <a:spcAft>
                <a:spcPct val="0"/>
              </a:spcAft>
              <a:buFont typeface="Arial" panose="020B0604020202020204" pitchFamily="34" charset="0"/>
            </a:pPr>
            <a:r>
              <a:rPr lang="en-GB" sz="2800" dirty="0"/>
              <a:t>        A limitation</a:t>
            </a:r>
          </a:p>
          <a:p>
            <a:pPr eaLnBrk="0" fontAlgn="base" hangingPunct="0">
              <a:lnSpc>
                <a:spcPct val="90000"/>
              </a:lnSpc>
              <a:spcBef>
                <a:spcPct val="20000"/>
              </a:spcBef>
              <a:spcAft>
                <a:spcPct val="0"/>
              </a:spcAft>
              <a:buFont typeface="Arial" panose="020B0604020202020204" pitchFamily="34" charset="0"/>
            </a:pPr>
            <a:endParaRPr lang="en-GB" sz="2800" dirty="0"/>
          </a:p>
        </p:txBody>
      </p:sp>
      <p:sp>
        <p:nvSpPr>
          <p:cNvPr id="6" name="TextBox 5">
            <a:extLst>
              <a:ext uri="{FF2B5EF4-FFF2-40B4-BE49-F238E27FC236}">
                <a16:creationId xmlns:a16="http://schemas.microsoft.com/office/drawing/2014/main" id="{EA7C84C3-A137-464A-B799-C4AD09DDA5AF}"/>
              </a:ext>
            </a:extLst>
          </p:cNvPr>
          <p:cNvSpPr txBox="1"/>
          <p:nvPr/>
        </p:nvSpPr>
        <p:spPr bwMode="auto">
          <a:xfrm>
            <a:off x="609600" y="85860"/>
            <a:ext cx="10972800" cy="1143000"/>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algn="ctr" eaLnBrk="0" fontAlgn="base" hangingPunct="0">
              <a:spcBef>
                <a:spcPct val="0"/>
              </a:spcBef>
              <a:spcAft>
                <a:spcPts val="600"/>
              </a:spcAft>
            </a:pPr>
            <a:r>
              <a:rPr lang="en-GB" sz="6000" b="1" dirty="0">
                <a:solidFill>
                  <a:schemeClr val="accent5">
                    <a:lumMod val="50000"/>
                  </a:schemeClr>
                </a:solidFill>
                <a:latin typeface="+mj-lt"/>
                <a:ea typeface="+mj-ea"/>
                <a:cs typeface="+mj-cs"/>
              </a:rPr>
              <a:t>Beliefs as barriers</a:t>
            </a:r>
          </a:p>
        </p:txBody>
      </p:sp>
    </p:spTree>
    <p:extLst>
      <p:ext uri="{BB962C8B-B14F-4D97-AF65-F5344CB8AC3E}">
        <p14:creationId xmlns:p14="http://schemas.microsoft.com/office/powerpoint/2010/main" val="3824407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p:cNvSpPr txBox="1">
            <a:spLocks/>
          </p:cNvSpPr>
          <p:nvPr/>
        </p:nvSpPr>
        <p:spPr>
          <a:xfrm>
            <a:off x="4328003" y="48457"/>
            <a:ext cx="3535995" cy="94119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4000" b="1" dirty="0">
                <a:solidFill>
                  <a:srgbClr val="00B0F0">
                    <a:lumMod val="50000"/>
                  </a:srgbClr>
                </a:solidFill>
                <a:effectLst>
                  <a:outerShdw blurRad="38100" dist="38100" dir="2700000" algn="tl">
                    <a:srgbClr val="C0C0C0"/>
                  </a:outerShdw>
                </a:effectLst>
                <a:latin typeface="Myriad Pro"/>
              </a:rPr>
              <a:t>Beliefs cycle</a:t>
            </a:r>
          </a:p>
        </p:txBody>
      </p:sp>
      <p:sp>
        <p:nvSpPr>
          <p:cNvPr id="5" name="Text Box 8"/>
          <p:cNvSpPr txBox="1">
            <a:spLocks noChangeArrowheads="1"/>
          </p:cNvSpPr>
          <p:nvPr/>
        </p:nvSpPr>
        <p:spPr bwMode="auto">
          <a:xfrm>
            <a:off x="4867699" y="913696"/>
            <a:ext cx="1905000"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algn="ct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Values and Beliefs</a:t>
            </a:r>
            <a:endParaRPr lang="en-US" altLang="en-US" sz="2400" b="1" dirty="0">
              <a:solidFill>
                <a:srgbClr val="000066"/>
              </a:solidFill>
              <a:cs typeface="Arial" panose="020B0604020202020204" pitchFamily="34" charset="0"/>
            </a:endParaRPr>
          </a:p>
        </p:txBody>
      </p:sp>
      <p:sp>
        <p:nvSpPr>
          <p:cNvPr id="6" name="Arc 24"/>
          <p:cNvSpPr>
            <a:spLocks/>
          </p:cNvSpPr>
          <p:nvPr/>
        </p:nvSpPr>
        <p:spPr bwMode="auto">
          <a:xfrm rot="3309543" flipV="1">
            <a:off x="4200674" y="2044309"/>
            <a:ext cx="2092325" cy="1125538"/>
          </a:xfrm>
          <a:custGeom>
            <a:avLst/>
            <a:gdLst>
              <a:gd name="T0" fmla="*/ 2147483646 w 21600"/>
              <a:gd name="T1" fmla="*/ 2147483646 h 11471"/>
              <a:gd name="T2" fmla="*/ 2147483646 w 21600"/>
              <a:gd name="T3" fmla="*/ 0 h 11471"/>
              <a:gd name="T4" fmla="*/ 2147483646 w 21600"/>
              <a:gd name="T5" fmla="*/ 2147483646 h 11471"/>
              <a:gd name="T6" fmla="*/ 0 60000 65536"/>
              <a:gd name="T7" fmla="*/ 0 60000 65536"/>
              <a:gd name="T8" fmla="*/ 0 60000 65536"/>
              <a:gd name="T9" fmla="*/ 0 w 21600"/>
              <a:gd name="T10" fmla="*/ 0 h 11471"/>
              <a:gd name="T11" fmla="*/ 21600 w 21600"/>
              <a:gd name="T12" fmla="*/ 11471 h 11471"/>
            </a:gdLst>
            <a:ahLst/>
            <a:cxnLst>
              <a:cxn ang="T6">
                <a:pos x="T0" y="T1"/>
              </a:cxn>
              <a:cxn ang="T7">
                <a:pos x="T2" y="T3"/>
              </a:cxn>
              <a:cxn ang="T8">
                <a:pos x="T4" y="T5"/>
              </a:cxn>
            </a:cxnLst>
            <a:rect l="T9" t="T10" r="T11" b="T12"/>
            <a:pathLst>
              <a:path w="21600" h="11471" fill="none" extrusionOk="0">
                <a:moveTo>
                  <a:pt x="1005" y="11471"/>
                </a:moveTo>
                <a:cubicBezTo>
                  <a:pt x="339" y="9363"/>
                  <a:pt x="0" y="7166"/>
                  <a:pt x="0" y="4956"/>
                </a:cubicBezTo>
                <a:cubicBezTo>
                  <a:pt x="-1" y="3287"/>
                  <a:pt x="193" y="1624"/>
                  <a:pt x="576" y="0"/>
                </a:cubicBezTo>
              </a:path>
              <a:path w="21600" h="11471" stroke="0" extrusionOk="0">
                <a:moveTo>
                  <a:pt x="1005" y="11471"/>
                </a:moveTo>
                <a:cubicBezTo>
                  <a:pt x="339" y="9363"/>
                  <a:pt x="0" y="7166"/>
                  <a:pt x="0" y="4956"/>
                </a:cubicBezTo>
                <a:cubicBezTo>
                  <a:pt x="-1" y="3287"/>
                  <a:pt x="193" y="1624"/>
                  <a:pt x="576" y="0"/>
                </a:cubicBezTo>
                <a:lnTo>
                  <a:pt x="21600" y="4956"/>
                </a:lnTo>
                <a:lnTo>
                  <a:pt x="1005" y="11471"/>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7" name="Arc 25"/>
          <p:cNvSpPr>
            <a:spLocks/>
          </p:cNvSpPr>
          <p:nvPr/>
        </p:nvSpPr>
        <p:spPr bwMode="auto">
          <a:xfrm rot="3309543" flipV="1">
            <a:off x="5771846" y="1430153"/>
            <a:ext cx="1047750" cy="2093913"/>
          </a:xfrm>
          <a:custGeom>
            <a:avLst/>
            <a:gdLst>
              <a:gd name="T0" fmla="*/ 2147483646 w 10817"/>
              <a:gd name="T1" fmla="*/ 2147483646 h 21349"/>
              <a:gd name="T2" fmla="*/ 0 w 10817"/>
              <a:gd name="T3" fmla="*/ 2147483646 h 21349"/>
              <a:gd name="T4" fmla="*/ 2147483646 w 10817"/>
              <a:gd name="T5" fmla="*/ 0 h 21349"/>
              <a:gd name="T6" fmla="*/ 0 60000 65536"/>
              <a:gd name="T7" fmla="*/ 0 60000 65536"/>
              <a:gd name="T8" fmla="*/ 0 60000 65536"/>
              <a:gd name="T9" fmla="*/ 0 w 10817"/>
              <a:gd name="T10" fmla="*/ 0 h 21349"/>
              <a:gd name="T11" fmla="*/ 10817 w 10817"/>
              <a:gd name="T12" fmla="*/ 21349 h 21349"/>
            </a:gdLst>
            <a:ahLst/>
            <a:cxnLst>
              <a:cxn ang="T6">
                <a:pos x="T0" y="T1"/>
              </a:cxn>
              <a:cxn ang="T7">
                <a:pos x="T2" y="T3"/>
              </a:cxn>
              <a:cxn ang="T8">
                <a:pos x="T4" y="T5"/>
              </a:cxn>
            </a:cxnLst>
            <a:rect l="T9" t="T10" r="T11" b="T12"/>
            <a:pathLst>
              <a:path w="10817" h="21349" fill="none" extrusionOk="0">
                <a:moveTo>
                  <a:pt x="7534" y="21349"/>
                </a:moveTo>
                <a:cubicBezTo>
                  <a:pt x="4880" y="20941"/>
                  <a:pt x="2324" y="20041"/>
                  <a:pt x="-1" y="18696"/>
                </a:cubicBezTo>
              </a:path>
              <a:path w="10817" h="21349" stroke="0" extrusionOk="0">
                <a:moveTo>
                  <a:pt x="7534" y="21349"/>
                </a:moveTo>
                <a:cubicBezTo>
                  <a:pt x="4880" y="20941"/>
                  <a:pt x="2324" y="20041"/>
                  <a:pt x="-1" y="18696"/>
                </a:cubicBezTo>
                <a:lnTo>
                  <a:pt x="10817" y="0"/>
                </a:lnTo>
                <a:lnTo>
                  <a:pt x="7534" y="21349"/>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8" name="Arc 20"/>
          <p:cNvSpPr>
            <a:spLocks/>
          </p:cNvSpPr>
          <p:nvPr/>
        </p:nvSpPr>
        <p:spPr bwMode="auto">
          <a:xfrm rot="3309543" flipV="1">
            <a:off x="3796231" y="2242705"/>
            <a:ext cx="1731962" cy="1911350"/>
          </a:xfrm>
          <a:custGeom>
            <a:avLst/>
            <a:gdLst>
              <a:gd name="T0" fmla="*/ 0 w 17881"/>
              <a:gd name="T1" fmla="*/ 2147483646 h 19470"/>
              <a:gd name="T2" fmla="*/ 2147483646 w 17881"/>
              <a:gd name="T3" fmla="*/ 0 h 19470"/>
              <a:gd name="T4" fmla="*/ 2147483646 w 17881"/>
              <a:gd name="T5" fmla="*/ 2147483646 h 19470"/>
              <a:gd name="T6" fmla="*/ 0 60000 65536"/>
              <a:gd name="T7" fmla="*/ 0 60000 65536"/>
              <a:gd name="T8" fmla="*/ 0 60000 65536"/>
              <a:gd name="T9" fmla="*/ 0 w 17881"/>
              <a:gd name="T10" fmla="*/ 0 h 19470"/>
              <a:gd name="T11" fmla="*/ 17881 w 17881"/>
              <a:gd name="T12" fmla="*/ 19470 h 19470"/>
            </a:gdLst>
            <a:ahLst/>
            <a:cxnLst>
              <a:cxn ang="T6">
                <a:pos x="T0" y="T1"/>
              </a:cxn>
              <a:cxn ang="T7">
                <a:pos x="T2" y="T3"/>
              </a:cxn>
              <a:cxn ang="T8">
                <a:pos x="T4" y="T5"/>
              </a:cxn>
            </a:cxnLst>
            <a:rect l="T9" t="T10" r="T11" b="T12"/>
            <a:pathLst>
              <a:path w="17881" h="19470" fill="none" extrusionOk="0">
                <a:moveTo>
                  <a:pt x="-1" y="7352"/>
                </a:moveTo>
                <a:cubicBezTo>
                  <a:pt x="2142" y="4190"/>
                  <a:pt x="5085" y="1653"/>
                  <a:pt x="8528" y="-1"/>
                </a:cubicBezTo>
              </a:path>
              <a:path w="17881" h="19470" stroke="0" extrusionOk="0">
                <a:moveTo>
                  <a:pt x="-1" y="7352"/>
                </a:moveTo>
                <a:cubicBezTo>
                  <a:pt x="2142" y="4190"/>
                  <a:pt x="5085" y="1653"/>
                  <a:pt x="8528" y="-1"/>
                </a:cubicBezTo>
                <a:lnTo>
                  <a:pt x="17881" y="19470"/>
                </a:lnTo>
                <a:lnTo>
                  <a:pt x="-1" y="7352"/>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9" name="Arc 23"/>
          <p:cNvSpPr>
            <a:spLocks/>
          </p:cNvSpPr>
          <p:nvPr/>
        </p:nvSpPr>
        <p:spPr bwMode="auto">
          <a:xfrm rot="3309543" flipV="1">
            <a:off x="4585495" y="3127538"/>
            <a:ext cx="1166812" cy="2112962"/>
          </a:xfrm>
          <a:custGeom>
            <a:avLst/>
            <a:gdLst>
              <a:gd name="T0" fmla="*/ 2147483646 w 12049"/>
              <a:gd name="T1" fmla="*/ 0 h 21528"/>
              <a:gd name="T2" fmla="*/ 2147483646 w 12049"/>
              <a:gd name="T3" fmla="*/ 2147483646 h 21528"/>
              <a:gd name="T4" fmla="*/ 0 w 12049"/>
              <a:gd name="T5" fmla="*/ 2147483646 h 21528"/>
              <a:gd name="T6" fmla="*/ 0 60000 65536"/>
              <a:gd name="T7" fmla="*/ 0 60000 65536"/>
              <a:gd name="T8" fmla="*/ 0 60000 65536"/>
              <a:gd name="T9" fmla="*/ 0 w 12049"/>
              <a:gd name="T10" fmla="*/ 0 h 21528"/>
              <a:gd name="T11" fmla="*/ 12049 w 12049"/>
              <a:gd name="T12" fmla="*/ 21528 h 21528"/>
            </a:gdLst>
            <a:ahLst/>
            <a:cxnLst>
              <a:cxn ang="T6">
                <a:pos x="T0" y="T1"/>
              </a:cxn>
              <a:cxn ang="T7">
                <a:pos x="T2" y="T3"/>
              </a:cxn>
              <a:cxn ang="T8">
                <a:pos x="T4" y="T5"/>
              </a:cxn>
            </a:cxnLst>
            <a:rect l="T9" t="T10" r="T11" b="T12"/>
            <a:pathLst>
              <a:path w="12049" h="21528" fill="none" extrusionOk="0">
                <a:moveTo>
                  <a:pt x="1760" y="-1"/>
                </a:moveTo>
                <a:cubicBezTo>
                  <a:pt x="5441" y="300"/>
                  <a:pt x="8983" y="1540"/>
                  <a:pt x="12049" y="3600"/>
                </a:cubicBezTo>
              </a:path>
              <a:path w="12049" h="21528" stroke="0" extrusionOk="0">
                <a:moveTo>
                  <a:pt x="1760" y="-1"/>
                </a:moveTo>
                <a:cubicBezTo>
                  <a:pt x="5441" y="300"/>
                  <a:pt x="8983" y="1540"/>
                  <a:pt x="12049" y="3600"/>
                </a:cubicBezTo>
                <a:lnTo>
                  <a:pt x="0" y="21528"/>
                </a:lnTo>
                <a:lnTo>
                  <a:pt x="1760" y="-1"/>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0" name="Arc 22"/>
          <p:cNvSpPr>
            <a:spLocks/>
          </p:cNvSpPr>
          <p:nvPr/>
        </p:nvSpPr>
        <p:spPr bwMode="auto">
          <a:xfrm rot="3309543" flipV="1">
            <a:off x="5712196" y="3526593"/>
            <a:ext cx="2092325" cy="876300"/>
          </a:xfrm>
          <a:custGeom>
            <a:avLst/>
            <a:gdLst>
              <a:gd name="T0" fmla="*/ 2147483646 w 21600"/>
              <a:gd name="T1" fmla="*/ 2147483646 h 8931"/>
              <a:gd name="T2" fmla="*/ 2147483646 w 21600"/>
              <a:gd name="T3" fmla="*/ 2147483646 h 8931"/>
              <a:gd name="T4" fmla="*/ 0 w 21600"/>
              <a:gd name="T5" fmla="*/ 0 h 8931"/>
              <a:gd name="T6" fmla="*/ 0 60000 65536"/>
              <a:gd name="T7" fmla="*/ 0 60000 65536"/>
              <a:gd name="T8" fmla="*/ 0 60000 65536"/>
              <a:gd name="T9" fmla="*/ 0 w 21600"/>
              <a:gd name="T10" fmla="*/ 0 h 8931"/>
              <a:gd name="T11" fmla="*/ 21600 w 21600"/>
              <a:gd name="T12" fmla="*/ 8931 h 8931"/>
            </a:gdLst>
            <a:ahLst/>
            <a:cxnLst>
              <a:cxn ang="T6">
                <a:pos x="T0" y="T1"/>
              </a:cxn>
              <a:cxn ang="T7">
                <a:pos x="T2" y="T3"/>
              </a:cxn>
              <a:cxn ang="T8">
                <a:pos x="T4" y="T5"/>
              </a:cxn>
            </a:cxnLst>
            <a:rect l="T9" t="T10" r="T11" b="T12"/>
            <a:pathLst>
              <a:path w="21600" h="8931" fill="none" extrusionOk="0">
                <a:moveTo>
                  <a:pt x="21599" y="31"/>
                </a:moveTo>
                <a:cubicBezTo>
                  <a:pt x="21595" y="3102"/>
                  <a:pt x="20936" y="6135"/>
                  <a:pt x="19667" y="8931"/>
                </a:cubicBezTo>
              </a:path>
              <a:path w="21600" h="8931" stroke="0" extrusionOk="0">
                <a:moveTo>
                  <a:pt x="21599" y="31"/>
                </a:moveTo>
                <a:cubicBezTo>
                  <a:pt x="21595" y="3102"/>
                  <a:pt x="20936" y="6135"/>
                  <a:pt x="19667" y="8931"/>
                </a:cubicBezTo>
                <a:lnTo>
                  <a:pt x="0" y="0"/>
                </a:lnTo>
                <a:lnTo>
                  <a:pt x="21599" y="31"/>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2" name="Arc 26"/>
          <p:cNvSpPr>
            <a:spLocks/>
          </p:cNvSpPr>
          <p:nvPr/>
        </p:nvSpPr>
        <p:spPr bwMode="auto">
          <a:xfrm rot="3309543" flipV="1">
            <a:off x="6193256" y="2359876"/>
            <a:ext cx="1384300" cy="2068512"/>
          </a:xfrm>
          <a:custGeom>
            <a:avLst/>
            <a:gdLst>
              <a:gd name="T0" fmla="*/ 2147483646 w 14294"/>
              <a:gd name="T1" fmla="*/ 2147483646 h 21082"/>
              <a:gd name="T2" fmla="*/ 2147483646 w 14294"/>
              <a:gd name="T3" fmla="*/ 2147483646 h 21082"/>
              <a:gd name="T4" fmla="*/ 0 w 14294"/>
              <a:gd name="T5" fmla="*/ 0 h 21082"/>
              <a:gd name="T6" fmla="*/ 0 60000 65536"/>
              <a:gd name="T7" fmla="*/ 0 60000 65536"/>
              <a:gd name="T8" fmla="*/ 0 60000 65536"/>
              <a:gd name="T9" fmla="*/ 0 w 14294"/>
              <a:gd name="T10" fmla="*/ 0 h 21082"/>
              <a:gd name="T11" fmla="*/ 14294 w 14294"/>
              <a:gd name="T12" fmla="*/ 21082 h 21082"/>
            </a:gdLst>
            <a:ahLst/>
            <a:cxnLst>
              <a:cxn ang="T6">
                <a:pos x="T0" y="T1"/>
              </a:cxn>
              <a:cxn ang="T7">
                <a:pos x="T2" y="T3"/>
              </a:cxn>
              <a:cxn ang="T8">
                <a:pos x="T4" y="T5"/>
              </a:cxn>
            </a:cxnLst>
            <a:rect l="T9" t="T10" r="T11" b="T12"/>
            <a:pathLst>
              <a:path w="14294" h="21082" fill="none" extrusionOk="0">
                <a:moveTo>
                  <a:pt x="14293" y="16193"/>
                </a:moveTo>
                <a:cubicBezTo>
                  <a:pt x="11560" y="18606"/>
                  <a:pt x="8260" y="20288"/>
                  <a:pt x="4701" y="21082"/>
                </a:cubicBezTo>
              </a:path>
              <a:path w="14294" h="21082" stroke="0" extrusionOk="0">
                <a:moveTo>
                  <a:pt x="14293" y="16193"/>
                </a:moveTo>
                <a:cubicBezTo>
                  <a:pt x="11560" y="18606"/>
                  <a:pt x="8260" y="20288"/>
                  <a:pt x="4701" y="21082"/>
                </a:cubicBezTo>
                <a:lnTo>
                  <a:pt x="0" y="0"/>
                </a:lnTo>
                <a:lnTo>
                  <a:pt x="14293" y="16193"/>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3" name="AutoShape 5"/>
          <p:cNvSpPr>
            <a:spLocks noChangeArrowheads="1"/>
          </p:cNvSpPr>
          <p:nvPr/>
        </p:nvSpPr>
        <p:spPr bwMode="auto">
          <a:xfrm rot="-5183629">
            <a:off x="3355013" y="2894697"/>
            <a:ext cx="2819400" cy="762000"/>
          </a:xfrm>
          <a:prstGeom prst="curvedDownArrow">
            <a:avLst>
              <a:gd name="adj1" fmla="val 74000"/>
              <a:gd name="adj2" fmla="val 148000"/>
              <a:gd name="adj3" fmla="val 33333"/>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fontAlgn="base">
              <a:spcBef>
                <a:spcPct val="0"/>
              </a:spcBef>
              <a:spcAft>
                <a:spcPct val="0"/>
              </a:spcAft>
              <a:buNone/>
              <a:defRPr/>
            </a:pPr>
            <a:endParaRPr lang="en-GB" altLang="en-US" sz="2400">
              <a:solidFill>
                <a:srgbClr val="000000"/>
              </a:solidFill>
              <a:cs typeface="Arial" panose="020B0604020202020204" pitchFamily="34" charset="0"/>
            </a:endParaRPr>
          </a:p>
        </p:txBody>
      </p:sp>
      <p:sp>
        <p:nvSpPr>
          <p:cNvPr id="14" name="AutoShape 6"/>
          <p:cNvSpPr>
            <a:spLocks noChangeArrowheads="1"/>
          </p:cNvSpPr>
          <p:nvPr/>
        </p:nvSpPr>
        <p:spPr bwMode="auto">
          <a:xfrm rot="5400000">
            <a:off x="5571356" y="3089548"/>
            <a:ext cx="2819400" cy="762000"/>
          </a:xfrm>
          <a:prstGeom prst="curvedDownArrow">
            <a:avLst>
              <a:gd name="adj1" fmla="val 74000"/>
              <a:gd name="adj2" fmla="val 148000"/>
              <a:gd name="adj3" fmla="val 33333"/>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fontAlgn="base">
              <a:spcBef>
                <a:spcPct val="0"/>
              </a:spcBef>
              <a:spcAft>
                <a:spcPct val="0"/>
              </a:spcAft>
              <a:buNone/>
              <a:defRPr/>
            </a:pPr>
            <a:endParaRPr lang="en-GB" altLang="en-US" sz="2400">
              <a:solidFill>
                <a:srgbClr val="000000"/>
              </a:solidFill>
              <a:cs typeface="Arial" panose="020B0604020202020204" pitchFamily="34" charset="0"/>
            </a:endParaRPr>
          </a:p>
        </p:txBody>
      </p:sp>
      <p:sp>
        <p:nvSpPr>
          <p:cNvPr id="15" name="Text Box 7"/>
          <p:cNvSpPr txBox="1">
            <a:spLocks noChangeArrowheads="1"/>
          </p:cNvSpPr>
          <p:nvPr/>
        </p:nvSpPr>
        <p:spPr bwMode="auto">
          <a:xfrm>
            <a:off x="4869166" y="2823555"/>
            <a:ext cx="1786571" cy="1006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6000" b="1" dirty="0">
                <a:solidFill>
                  <a:srgbClr val="0000CC"/>
                </a:solidFill>
                <a:cs typeface="Arial" panose="020B0604020202020204" pitchFamily="34" charset="0"/>
              </a:rPr>
              <a:t>+/-</a:t>
            </a:r>
            <a:endParaRPr lang="en-US" altLang="en-US" sz="6000" b="1" dirty="0">
              <a:solidFill>
                <a:srgbClr val="0000CC"/>
              </a:solidFill>
              <a:cs typeface="Arial" panose="020B0604020202020204" pitchFamily="34" charset="0"/>
            </a:endParaRPr>
          </a:p>
        </p:txBody>
      </p:sp>
      <p:sp>
        <p:nvSpPr>
          <p:cNvPr id="16" name="Text Box 14"/>
          <p:cNvSpPr txBox="1">
            <a:spLocks noChangeArrowheads="1"/>
          </p:cNvSpPr>
          <p:nvPr/>
        </p:nvSpPr>
        <p:spPr bwMode="auto">
          <a:xfrm>
            <a:off x="2281600" y="1118746"/>
            <a:ext cx="2160588"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Reinforces</a:t>
            </a:r>
            <a:endParaRPr lang="en-US" altLang="en-US" sz="2400" b="1" dirty="0">
              <a:solidFill>
                <a:srgbClr val="6600FF"/>
              </a:solidFill>
              <a:cs typeface="Arial" panose="020B0604020202020204" pitchFamily="34" charset="0"/>
            </a:endParaRPr>
          </a:p>
        </p:txBody>
      </p:sp>
      <p:sp>
        <p:nvSpPr>
          <p:cNvPr id="17" name="Text Box 9"/>
          <p:cNvSpPr txBox="1">
            <a:spLocks noChangeArrowheads="1"/>
          </p:cNvSpPr>
          <p:nvPr/>
        </p:nvSpPr>
        <p:spPr bwMode="auto">
          <a:xfrm>
            <a:off x="1833991" y="2121644"/>
            <a:ext cx="272415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Circumstances</a:t>
            </a:r>
            <a:endParaRPr lang="en-US" altLang="en-US" sz="2400" b="1" dirty="0">
              <a:solidFill>
                <a:srgbClr val="000066"/>
              </a:solidFill>
              <a:cs typeface="Arial" panose="020B0604020202020204" pitchFamily="34" charset="0"/>
            </a:endParaRPr>
          </a:p>
        </p:txBody>
      </p:sp>
      <p:sp>
        <p:nvSpPr>
          <p:cNvPr id="18" name="Text Box 15"/>
          <p:cNvSpPr txBox="1">
            <a:spLocks noChangeArrowheads="1"/>
          </p:cNvSpPr>
          <p:nvPr/>
        </p:nvSpPr>
        <p:spPr bwMode="auto">
          <a:xfrm>
            <a:off x="2299547" y="2843443"/>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Creates</a:t>
            </a:r>
            <a:endParaRPr lang="en-US" altLang="en-US" sz="2400" b="1" dirty="0">
              <a:solidFill>
                <a:srgbClr val="6600FF"/>
              </a:solidFill>
              <a:cs typeface="Arial" panose="020B0604020202020204" pitchFamily="34" charset="0"/>
            </a:endParaRPr>
          </a:p>
        </p:txBody>
      </p:sp>
      <p:sp>
        <p:nvSpPr>
          <p:cNvPr id="19" name="Text Box 12"/>
          <p:cNvSpPr txBox="1">
            <a:spLocks noChangeArrowheads="1"/>
          </p:cNvSpPr>
          <p:nvPr/>
        </p:nvSpPr>
        <p:spPr bwMode="auto">
          <a:xfrm>
            <a:off x="3000308" y="3788944"/>
            <a:ext cx="12192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Habit</a:t>
            </a:r>
            <a:endParaRPr lang="en-US" altLang="en-US" sz="2400" b="1" dirty="0">
              <a:solidFill>
                <a:srgbClr val="000066"/>
              </a:solidFill>
              <a:cs typeface="Arial" panose="020B0604020202020204" pitchFamily="34" charset="0"/>
            </a:endParaRPr>
          </a:p>
        </p:txBody>
      </p:sp>
      <p:sp>
        <p:nvSpPr>
          <p:cNvPr id="20" name="Text Box 17"/>
          <p:cNvSpPr txBox="1">
            <a:spLocks noChangeArrowheads="1"/>
          </p:cNvSpPr>
          <p:nvPr/>
        </p:nvSpPr>
        <p:spPr bwMode="auto">
          <a:xfrm>
            <a:off x="2241840" y="4390640"/>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Become</a:t>
            </a:r>
            <a:endParaRPr lang="en-US" altLang="en-US" sz="2400" b="1" dirty="0">
              <a:solidFill>
                <a:srgbClr val="6600FF"/>
              </a:solidFill>
              <a:cs typeface="Arial" panose="020B0604020202020204" pitchFamily="34" charset="0"/>
            </a:endParaRPr>
          </a:p>
        </p:txBody>
      </p:sp>
      <p:sp>
        <p:nvSpPr>
          <p:cNvPr id="21" name="Text Box 19"/>
          <p:cNvSpPr txBox="1">
            <a:spLocks noChangeArrowheads="1"/>
          </p:cNvSpPr>
          <p:nvPr/>
        </p:nvSpPr>
        <p:spPr bwMode="auto">
          <a:xfrm>
            <a:off x="7139974" y="1234150"/>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Influence</a:t>
            </a:r>
            <a:endParaRPr lang="en-US" altLang="en-US" sz="2400" b="1" dirty="0">
              <a:solidFill>
                <a:srgbClr val="6600FF"/>
              </a:solidFill>
              <a:cs typeface="Arial" panose="020B0604020202020204" pitchFamily="34" charset="0"/>
            </a:endParaRPr>
          </a:p>
        </p:txBody>
      </p:sp>
      <p:sp>
        <p:nvSpPr>
          <p:cNvPr id="22" name="Text Box 21"/>
          <p:cNvSpPr txBox="1">
            <a:spLocks noChangeArrowheads="1"/>
          </p:cNvSpPr>
          <p:nvPr/>
        </p:nvSpPr>
        <p:spPr bwMode="auto">
          <a:xfrm>
            <a:off x="7239000" y="2438401"/>
            <a:ext cx="22098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endParaRPr lang="en-US" altLang="en-US" sz="2400">
              <a:solidFill>
                <a:srgbClr val="000000"/>
              </a:solidFill>
              <a:cs typeface="Arial" panose="020B0604020202020204" pitchFamily="34" charset="0"/>
            </a:endParaRPr>
          </a:p>
        </p:txBody>
      </p:sp>
      <p:sp>
        <p:nvSpPr>
          <p:cNvPr id="23" name="Text Box 11"/>
          <p:cNvSpPr txBox="1">
            <a:spLocks noChangeArrowheads="1"/>
          </p:cNvSpPr>
          <p:nvPr/>
        </p:nvSpPr>
        <p:spPr bwMode="auto">
          <a:xfrm>
            <a:off x="7239000" y="2113683"/>
            <a:ext cx="2438400" cy="457200"/>
          </a:xfrm>
          <a:prstGeom prst="rect">
            <a:avLst/>
          </a:prstGeom>
          <a:solidFill>
            <a:schemeClr val="tx1">
              <a:alpha val="0"/>
            </a:schemeClr>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Thoughts</a:t>
            </a:r>
            <a:endParaRPr lang="en-US" altLang="en-US" sz="2400" b="1" dirty="0">
              <a:solidFill>
                <a:srgbClr val="000066"/>
              </a:solidFill>
              <a:cs typeface="Arial" panose="020B0604020202020204" pitchFamily="34" charset="0"/>
            </a:endParaRPr>
          </a:p>
        </p:txBody>
      </p:sp>
      <p:sp>
        <p:nvSpPr>
          <p:cNvPr id="24" name="Text Box 18"/>
          <p:cNvSpPr txBox="1">
            <a:spLocks noChangeArrowheads="1"/>
          </p:cNvSpPr>
          <p:nvPr/>
        </p:nvSpPr>
        <p:spPr bwMode="auto">
          <a:xfrm>
            <a:off x="8319146" y="2915291"/>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Trigger</a:t>
            </a:r>
            <a:endParaRPr lang="en-US" altLang="en-US" sz="2400" b="1" dirty="0">
              <a:solidFill>
                <a:srgbClr val="6600FF"/>
              </a:solidFill>
              <a:cs typeface="Arial" panose="020B0604020202020204" pitchFamily="34" charset="0"/>
            </a:endParaRPr>
          </a:p>
        </p:txBody>
      </p:sp>
      <p:sp>
        <p:nvSpPr>
          <p:cNvPr id="25" name="Text Box 10"/>
          <p:cNvSpPr txBox="1">
            <a:spLocks noChangeArrowheads="1"/>
          </p:cNvSpPr>
          <p:nvPr/>
        </p:nvSpPr>
        <p:spPr bwMode="auto">
          <a:xfrm>
            <a:off x="7443788" y="3763037"/>
            <a:ext cx="2233613"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Emotions</a:t>
            </a:r>
            <a:endParaRPr lang="en-US" altLang="en-US" sz="2400" b="1" dirty="0">
              <a:solidFill>
                <a:srgbClr val="000066"/>
              </a:solidFill>
              <a:cs typeface="Arial" panose="020B0604020202020204" pitchFamily="34" charset="0"/>
            </a:endParaRPr>
          </a:p>
        </p:txBody>
      </p:sp>
      <p:sp>
        <p:nvSpPr>
          <p:cNvPr id="26" name="Text Box 16"/>
          <p:cNvSpPr txBox="1">
            <a:spLocks noChangeArrowheads="1"/>
          </p:cNvSpPr>
          <p:nvPr/>
        </p:nvSpPr>
        <p:spPr bwMode="auto">
          <a:xfrm>
            <a:off x="7505700" y="4558026"/>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Create</a:t>
            </a:r>
            <a:endParaRPr lang="en-US" altLang="en-US" sz="2400" b="1" dirty="0">
              <a:solidFill>
                <a:srgbClr val="6600FF"/>
              </a:solidFill>
              <a:cs typeface="Arial" panose="020B0604020202020204" pitchFamily="34" charset="0"/>
            </a:endParaRPr>
          </a:p>
        </p:txBody>
      </p:sp>
      <p:sp>
        <p:nvSpPr>
          <p:cNvPr id="27" name="Text Box 13"/>
          <p:cNvSpPr txBox="1">
            <a:spLocks noChangeArrowheads="1"/>
          </p:cNvSpPr>
          <p:nvPr/>
        </p:nvSpPr>
        <p:spPr bwMode="auto">
          <a:xfrm>
            <a:off x="4836409" y="5092944"/>
            <a:ext cx="2209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algn="ct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Behaviours</a:t>
            </a:r>
            <a:endParaRPr lang="en-US" altLang="en-US" sz="2400" b="1" dirty="0">
              <a:solidFill>
                <a:srgbClr val="000066"/>
              </a:solidFill>
              <a:cs typeface="Arial" panose="020B0604020202020204" pitchFamily="34" charset="0"/>
            </a:endParaRPr>
          </a:p>
        </p:txBody>
      </p:sp>
    </p:spTree>
    <p:extLst>
      <p:ext uri="{BB962C8B-B14F-4D97-AF65-F5344CB8AC3E}">
        <p14:creationId xmlns:p14="http://schemas.microsoft.com/office/powerpoint/2010/main" val="3741145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468923" y="2468197"/>
            <a:ext cx="11230708" cy="818176"/>
          </a:xfrm>
        </p:spPr>
        <p:txBody>
          <a:bodyPr vert="horz" lIns="91440" tIns="45720" rIns="91440" bIns="45720" rtlCol="0" anchor="t">
            <a:noAutofit/>
          </a:bodyPr>
          <a:lstStyle/>
          <a:p>
            <a:pPr marL="0" indent="0" algn="ctr">
              <a:buNone/>
            </a:pPr>
            <a:r>
              <a:rPr lang="en-US" sz="4000" dirty="0">
                <a:solidFill>
                  <a:srgbClr val="E0BC4C"/>
                </a:solidFill>
                <a:latin typeface="Arial Black"/>
              </a:rPr>
              <a:t>Organisational values and </a:t>
            </a:r>
            <a:r>
              <a:rPr lang="en-US" sz="4000" dirty="0" err="1">
                <a:solidFill>
                  <a:srgbClr val="E0BC4C"/>
                </a:solidFill>
                <a:latin typeface="Arial Black"/>
              </a:rPr>
              <a:t>behaviours</a:t>
            </a:r>
            <a:r>
              <a:rPr lang="en-US" sz="4000" dirty="0">
                <a:solidFill>
                  <a:srgbClr val="E0BC4C"/>
                </a:solidFill>
                <a:latin typeface="Arial Black"/>
              </a:rPr>
              <a:t>...</a:t>
            </a:r>
            <a:endParaRPr lang="en-US" sz="4000" dirty="0">
              <a:solidFill>
                <a:srgbClr val="E0BC4C"/>
              </a:solidFill>
            </a:endParaRPr>
          </a:p>
        </p:txBody>
      </p:sp>
    </p:spTree>
    <p:extLst>
      <p:ext uri="{BB962C8B-B14F-4D97-AF65-F5344CB8AC3E}">
        <p14:creationId xmlns:p14="http://schemas.microsoft.com/office/powerpoint/2010/main" val="2525976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DE7D53A0-41DD-4F6D-ABA0-6BD882C1F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312" y="427482"/>
            <a:ext cx="6995160" cy="5246371"/>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CCBC5A-28EC-4A68-9DB1-5C52F79E1568}"/>
              </a:ext>
            </a:extLst>
          </p:cNvPr>
          <p:cNvSpPr txBox="1"/>
          <p:nvPr/>
        </p:nvSpPr>
        <p:spPr>
          <a:xfrm>
            <a:off x="2286000" y="274320"/>
            <a:ext cx="7626096" cy="707886"/>
          </a:xfrm>
          <a:prstGeom prst="rect">
            <a:avLst/>
          </a:prstGeom>
          <a:noFill/>
        </p:spPr>
        <p:txBody>
          <a:bodyPr wrap="square" rtlCol="0">
            <a:spAutoFit/>
          </a:bodyPr>
          <a:lstStyle/>
          <a:p>
            <a:pPr algn="ctr"/>
            <a:r>
              <a:rPr lang="en-GB" sz="4000" b="1" dirty="0">
                <a:solidFill>
                  <a:schemeClr val="accent5">
                    <a:lumMod val="50000"/>
                  </a:schemeClr>
                </a:solidFill>
              </a:rPr>
              <a:t>Organisational Values</a:t>
            </a:r>
          </a:p>
        </p:txBody>
      </p:sp>
    </p:spTree>
    <p:extLst>
      <p:ext uri="{BB962C8B-B14F-4D97-AF65-F5344CB8AC3E}">
        <p14:creationId xmlns:p14="http://schemas.microsoft.com/office/powerpoint/2010/main" val="297348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6B99C7-6BC3-DC76-9F5C-45F88B5D88F5}"/>
              </a:ext>
            </a:extLst>
          </p:cNvPr>
          <p:cNvPicPr>
            <a:picLocks noChangeAspect="1"/>
          </p:cNvPicPr>
          <p:nvPr/>
        </p:nvPicPr>
        <p:blipFill>
          <a:blip r:embed="rId3"/>
          <a:stretch>
            <a:fillRect/>
          </a:stretch>
        </p:blipFill>
        <p:spPr>
          <a:xfrm>
            <a:off x="7840494" y="1797"/>
            <a:ext cx="4351506" cy="5713405"/>
          </a:xfrm>
          <a:prstGeom prst="rect">
            <a:avLst/>
          </a:prstGeom>
        </p:spPr>
      </p:pic>
      <p:sp>
        <p:nvSpPr>
          <p:cNvPr id="3" name="TextBox 2">
            <a:extLst>
              <a:ext uri="{FF2B5EF4-FFF2-40B4-BE49-F238E27FC236}">
                <a16:creationId xmlns:a16="http://schemas.microsoft.com/office/drawing/2014/main" id="{3D147B14-2B04-6818-B615-233DDCC5F600}"/>
              </a:ext>
            </a:extLst>
          </p:cNvPr>
          <p:cNvSpPr txBox="1"/>
          <p:nvPr/>
        </p:nvSpPr>
        <p:spPr>
          <a:xfrm>
            <a:off x="539262" y="128954"/>
            <a:ext cx="5838092" cy="1200329"/>
          </a:xfrm>
          <a:prstGeom prst="rect">
            <a:avLst/>
          </a:prstGeom>
          <a:solidFill>
            <a:schemeClr val="accent5">
              <a:lumMod val="50000"/>
            </a:schemeClr>
          </a:solidFill>
        </p:spPr>
        <p:txBody>
          <a:bodyPr wrap="square" rtlCol="0">
            <a:spAutoFit/>
          </a:bodyPr>
          <a:lstStyle/>
          <a:p>
            <a:r>
              <a:rPr lang="en-GB" sz="3600" b="1" dirty="0">
                <a:solidFill>
                  <a:schemeClr val="bg1"/>
                </a:solidFill>
              </a:rPr>
              <a:t>Carmarthenshire County Council – Core Values</a:t>
            </a:r>
          </a:p>
        </p:txBody>
      </p:sp>
      <p:sp>
        <p:nvSpPr>
          <p:cNvPr id="4" name="TextBox 3">
            <a:extLst>
              <a:ext uri="{FF2B5EF4-FFF2-40B4-BE49-F238E27FC236}">
                <a16:creationId xmlns:a16="http://schemas.microsoft.com/office/drawing/2014/main" id="{99A38D0E-98D4-49EA-2F66-12D15FF9B65C}"/>
              </a:ext>
            </a:extLst>
          </p:cNvPr>
          <p:cNvSpPr txBox="1"/>
          <p:nvPr/>
        </p:nvSpPr>
        <p:spPr>
          <a:xfrm>
            <a:off x="539262" y="1535723"/>
            <a:ext cx="5838092" cy="3539430"/>
          </a:xfrm>
          <a:prstGeom prst="rect">
            <a:avLst/>
          </a:prstGeom>
          <a:solidFill>
            <a:schemeClr val="accent6">
              <a:lumMod val="60000"/>
              <a:lumOff val="40000"/>
            </a:schemeClr>
          </a:solidFill>
        </p:spPr>
        <p:txBody>
          <a:bodyPr wrap="square" rtlCol="0">
            <a:spAutoFit/>
          </a:bodyPr>
          <a:lstStyle/>
          <a:p>
            <a:pPr marL="285750" indent="-285750">
              <a:buFont typeface="Arial" panose="020B0604020202020204" pitchFamily="34" charset="0"/>
              <a:buChar char="•"/>
            </a:pPr>
            <a:r>
              <a:rPr lang="en-GB" sz="3200" dirty="0"/>
              <a:t>Working as one team</a:t>
            </a:r>
          </a:p>
          <a:p>
            <a:pPr marL="285750" indent="-285750">
              <a:buFont typeface="Arial" panose="020B0604020202020204" pitchFamily="34" charset="0"/>
              <a:buChar char="•"/>
            </a:pPr>
            <a:r>
              <a:rPr lang="en-GB" sz="3200" dirty="0"/>
              <a:t>Act with integrity</a:t>
            </a:r>
          </a:p>
          <a:p>
            <a:pPr marL="285750" indent="-285750">
              <a:buFont typeface="Arial" panose="020B0604020202020204" pitchFamily="34" charset="0"/>
              <a:buChar char="•"/>
            </a:pPr>
            <a:r>
              <a:rPr lang="en-GB" sz="3200" dirty="0"/>
              <a:t>Focus on our customers</a:t>
            </a:r>
          </a:p>
          <a:p>
            <a:pPr marL="285750" indent="-285750">
              <a:buFont typeface="Arial" panose="020B0604020202020204" pitchFamily="34" charset="0"/>
              <a:buChar char="•"/>
            </a:pPr>
            <a:r>
              <a:rPr lang="en-GB" sz="3200" dirty="0"/>
              <a:t>Strive for excellence</a:t>
            </a:r>
          </a:p>
          <a:p>
            <a:pPr marL="285750" indent="-285750">
              <a:buFont typeface="Arial" panose="020B0604020202020204" pitchFamily="34" charset="0"/>
              <a:buChar char="•"/>
            </a:pPr>
            <a:r>
              <a:rPr lang="en-GB" sz="3200" dirty="0"/>
              <a:t>Take personal responsibility</a:t>
            </a:r>
          </a:p>
          <a:p>
            <a:pPr marL="285750" indent="-285750">
              <a:buFont typeface="Arial" panose="020B0604020202020204" pitchFamily="34" charset="0"/>
              <a:buChar char="•"/>
            </a:pPr>
            <a:r>
              <a:rPr lang="en-GB" sz="3200" dirty="0"/>
              <a:t>Listen to improve</a:t>
            </a:r>
          </a:p>
          <a:p>
            <a:pPr marL="285750" indent="-285750">
              <a:buFont typeface="Arial" panose="020B0604020202020204" pitchFamily="34" charset="0"/>
              <a:buChar char="•"/>
            </a:pPr>
            <a:endParaRPr lang="en-GB" sz="3200" dirty="0"/>
          </a:p>
        </p:txBody>
      </p:sp>
    </p:spTree>
    <p:extLst>
      <p:ext uri="{BB962C8B-B14F-4D97-AF65-F5344CB8AC3E}">
        <p14:creationId xmlns:p14="http://schemas.microsoft.com/office/powerpoint/2010/main" val="1130268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609600" y="2468197"/>
            <a:ext cx="11148646" cy="818176"/>
          </a:xfrm>
        </p:spPr>
        <p:txBody>
          <a:bodyPr vert="horz" lIns="91440" tIns="45720" rIns="91440" bIns="45720" rtlCol="0" anchor="t">
            <a:noAutofit/>
          </a:bodyPr>
          <a:lstStyle/>
          <a:p>
            <a:pPr marL="0" indent="0" algn="ctr">
              <a:buNone/>
            </a:pPr>
            <a:r>
              <a:rPr lang="en-US" sz="4000" dirty="0">
                <a:solidFill>
                  <a:schemeClr val="accent6">
                    <a:lumMod val="75000"/>
                  </a:schemeClr>
                </a:solidFill>
                <a:latin typeface="Arial Black"/>
              </a:rPr>
              <a:t>Identifying </a:t>
            </a:r>
            <a:r>
              <a:rPr lang="en-US" sz="4000" dirty="0" err="1">
                <a:solidFill>
                  <a:schemeClr val="accent6">
                    <a:lumMod val="75000"/>
                  </a:schemeClr>
                </a:solidFill>
                <a:latin typeface="Arial Black"/>
              </a:rPr>
              <a:t>organisational</a:t>
            </a:r>
            <a:r>
              <a:rPr lang="en-US" sz="4000" dirty="0">
                <a:solidFill>
                  <a:schemeClr val="accent6">
                    <a:lumMod val="75000"/>
                  </a:schemeClr>
                </a:solidFill>
                <a:latin typeface="Arial Black"/>
              </a:rPr>
              <a:t> strengths</a:t>
            </a:r>
            <a:endParaRPr lang="en-US" sz="4000" dirty="0">
              <a:solidFill>
                <a:schemeClr val="accent6">
                  <a:lumMod val="75000"/>
                </a:schemeClr>
              </a:solidFill>
            </a:endParaRPr>
          </a:p>
        </p:txBody>
      </p:sp>
    </p:spTree>
    <p:extLst>
      <p:ext uri="{BB962C8B-B14F-4D97-AF65-F5344CB8AC3E}">
        <p14:creationId xmlns:p14="http://schemas.microsoft.com/office/powerpoint/2010/main" val="178232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diagram&#10;&#10;Description automatically generated">
            <a:extLst>
              <a:ext uri="{FF2B5EF4-FFF2-40B4-BE49-F238E27FC236}">
                <a16:creationId xmlns:a16="http://schemas.microsoft.com/office/drawing/2014/main" id="{35420AA9-6688-4A13-AE58-9B5EC97D17B0}"/>
              </a:ext>
            </a:extLst>
          </p:cNvPr>
          <p:cNvPicPr>
            <a:picLocks noChangeAspect="1"/>
          </p:cNvPicPr>
          <p:nvPr/>
        </p:nvPicPr>
        <p:blipFill>
          <a:blip r:embed="rId3"/>
          <a:stretch>
            <a:fillRect/>
          </a:stretch>
        </p:blipFill>
        <p:spPr>
          <a:xfrm>
            <a:off x="4624138" y="84064"/>
            <a:ext cx="5622726" cy="5568363"/>
          </a:xfrm>
          <a:prstGeom prst="rect">
            <a:avLst/>
          </a:prstGeom>
        </p:spPr>
      </p:pic>
      <p:sp>
        <p:nvSpPr>
          <p:cNvPr id="3" name="TextBox 2">
            <a:extLst>
              <a:ext uri="{FF2B5EF4-FFF2-40B4-BE49-F238E27FC236}">
                <a16:creationId xmlns:a16="http://schemas.microsoft.com/office/drawing/2014/main" id="{D166EBC9-4281-4306-8045-0E32F9C09E14}"/>
              </a:ext>
            </a:extLst>
          </p:cNvPr>
          <p:cNvSpPr txBox="1"/>
          <p:nvPr/>
        </p:nvSpPr>
        <p:spPr>
          <a:xfrm>
            <a:off x="544695" y="531837"/>
            <a:ext cx="33548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Strengths </a:t>
            </a:r>
            <a:endParaRPr lang="en-GB" sz="4800" dirty="0">
              <a:solidFill>
                <a:prstClr val="black"/>
              </a:solidFill>
              <a:latin typeface="Arial"/>
              <a:cs typeface="Arial"/>
            </a:endParaRPr>
          </a:p>
          <a:p>
            <a:pPr eaLnBrk="0" fontAlgn="base" hangingPunct="0">
              <a:spcBef>
                <a:spcPct val="0"/>
              </a:spcBef>
              <a:spcAft>
                <a:spcPct val="0"/>
              </a:spcAft>
            </a:pPr>
            <a:r>
              <a:rPr lang="en-GB" sz="4800" b="1" dirty="0">
                <a:solidFill>
                  <a:srgbClr val="205867"/>
                </a:solidFill>
                <a:latin typeface="Arial"/>
                <a:cs typeface="Arial"/>
              </a:rPr>
              <a:t>Wheel</a:t>
            </a:r>
            <a:endParaRPr lang="en-US"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800" i="1" dirty="0">
                <a:solidFill>
                  <a:srgbClr val="205867"/>
                </a:solidFill>
                <a:latin typeface="Arial"/>
                <a:cs typeface="Arial"/>
              </a:rPr>
              <a:t>Example</a:t>
            </a:r>
            <a:endParaRPr lang="en-US" i="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9853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D5C860-F56D-4BA6-9AC7-8C5E815B30AF}"/>
              </a:ext>
            </a:extLst>
          </p:cNvPr>
          <p:cNvSpPr txBox="1"/>
          <p:nvPr/>
        </p:nvSpPr>
        <p:spPr>
          <a:xfrm>
            <a:off x="344234" y="236760"/>
            <a:ext cx="335480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Strengths </a:t>
            </a:r>
            <a:endParaRPr lang="en-GB" sz="4800" b="1"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800" b="1" dirty="0">
                <a:solidFill>
                  <a:srgbClr val="205867"/>
                </a:solidFill>
                <a:latin typeface="Arial"/>
                <a:cs typeface="Arial"/>
              </a:rPr>
              <a:t>Wheel</a:t>
            </a:r>
            <a:endParaRPr lang="en-GB" sz="4800" b="1" dirty="0">
              <a:solidFill>
                <a:srgbClr val="205867"/>
              </a:solidFill>
              <a:latin typeface="Arial" panose="020B0604020202020204" pitchFamily="34" charset="0"/>
              <a:cs typeface="Arial" panose="020B0604020202020204" pitchFamily="34" charset="0"/>
            </a:endParaRPr>
          </a:p>
        </p:txBody>
      </p:sp>
      <p:pic>
        <p:nvPicPr>
          <p:cNvPr id="6" name="Picture 6" descr="Chart, radar chart&#10;&#10;Description automatically generated">
            <a:extLst>
              <a:ext uri="{FF2B5EF4-FFF2-40B4-BE49-F238E27FC236}">
                <a16:creationId xmlns:a16="http://schemas.microsoft.com/office/drawing/2014/main" id="{1267E8D7-A4E3-4B8B-8FAA-88300557715D}"/>
              </a:ext>
            </a:extLst>
          </p:cNvPr>
          <p:cNvPicPr>
            <a:picLocks noChangeAspect="1"/>
          </p:cNvPicPr>
          <p:nvPr/>
        </p:nvPicPr>
        <p:blipFill>
          <a:blip r:embed="rId3"/>
          <a:stretch>
            <a:fillRect/>
          </a:stretch>
        </p:blipFill>
        <p:spPr>
          <a:xfrm>
            <a:off x="4914901" y="820152"/>
            <a:ext cx="5199646" cy="4626145"/>
          </a:xfrm>
          <a:prstGeom prst="rect">
            <a:avLst/>
          </a:prstGeom>
        </p:spPr>
      </p:pic>
      <p:sp>
        <p:nvSpPr>
          <p:cNvPr id="15" name="TextBox 14">
            <a:extLst>
              <a:ext uri="{FF2B5EF4-FFF2-40B4-BE49-F238E27FC236}">
                <a16:creationId xmlns:a16="http://schemas.microsoft.com/office/drawing/2014/main" id="{F44BA49F-7DF1-4892-8E35-A6F099A533AB}"/>
              </a:ext>
            </a:extLst>
          </p:cNvPr>
          <p:cNvSpPr txBox="1"/>
          <p:nvPr/>
        </p:nvSpPr>
        <p:spPr>
          <a:xfrm>
            <a:off x="2442412" y="2529652"/>
            <a:ext cx="247248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Show belief in each other</a:t>
            </a:r>
            <a:endParaRPr lang="en-GB" b="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94AE9BF-DBA3-447C-8ED3-09F8A4DDF55C}"/>
              </a:ext>
            </a:extLst>
          </p:cNvPr>
          <p:cNvSpPr txBox="1"/>
          <p:nvPr/>
        </p:nvSpPr>
        <p:spPr>
          <a:xfrm>
            <a:off x="4242867" y="236760"/>
            <a:ext cx="45647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Respect others</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7B9B2951-2F3F-443A-B3E0-691B7B18B983}"/>
              </a:ext>
            </a:extLst>
          </p:cNvPr>
          <p:cNvSpPr txBox="1"/>
          <p:nvPr/>
        </p:nvSpPr>
        <p:spPr>
          <a:xfrm>
            <a:off x="8819586" y="592994"/>
            <a:ext cx="32607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Practice ethically</a:t>
            </a:r>
            <a:endParaRPr lang="en-GB" b="1" dirty="0">
              <a:solidFill>
                <a:srgbClr val="4BACC6">
                  <a:lumMod val="50000"/>
                </a:srgbClr>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0A1276F-654F-4C97-986F-DBDFF4CCF2B0}"/>
              </a:ext>
            </a:extLst>
          </p:cNvPr>
          <p:cNvSpPr txBox="1"/>
          <p:nvPr/>
        </p:nvSpPr>
        <p:spPr>
          <a:xfrm>
            <a:off x="8307946" y="4196127"/>
            <a:ext cx="3972510" cy="147732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Continually improve our service</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C21274B-68C0-401A-AC8B-B33DDD8E2CA4}"/>
              </a:ext>
            </a:extLst>
          </p:cNvPr>
          <p:cNvSpPr txBox="1"/>
          <p:nvPr/>
        </p:nvSpPr>
        <p:spPr>
          <a:xfrm>
            <a:off x="3177526" y="4196127"/>
            <a:ext cx="3664571" cy="147732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Be inclusive of the whole team</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6961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Betari</a:t>
            </a:r>
            <a:r>
              <a:rPr lang="en-US" dirty="0"/>
              <a:t> Box</a:t>
            </a:r>
          </a:p>
        </p:txBody>
      </p:sp>
      <p:sp>
        <p:nvSpPr>
          <p:cNvPr id="3" name="Content Placeholder 2"/>
          <p:cNvSpPr>
            <a:spLocks noGrp="1"/>
          </p:cNvSpPr>
          <p:nvPr>
            <p:ph idx="1"/>
          </p:nvPr>
        </p:nvSpPr>
        <p:spPr/>
        <p:txBody>
          <a:bodyPr>
            <a:normAutofit/>
          </a:bodyPr>
          <a:lstStyle/>
          <a:p>
            <a:r>
              <a:rPr lang="en-US" sz="2800" dirty="0"/>
              <a:t>Our frame of mind plays a role in the </a:t>
            </a:r>
            <a:r>
              <a:rPr lang="en-US" sz="2800" dirty="0" err="1"/>
              <a:t>behaviours</a:t>
            </a:r>
            <a:r>
              <a:rPr lang="en-US" sz="2800" dirty="0"/>
              <a:t> we exhibit.</a:t>
            </a:r>
          </a:p>
          <a:p>
            <a:pPr lvl="1"/>
            <a:r>
              <a:rPr lang="en-US" sz="2400" dirty="0"/>
              <a:t>Positive and we can empower our team</a:t>
            </a:r>
          </a:p>
          <a:p>
            <a:pPr lvl="1"/>
            <a:r>
              <a:rPr lang="en-US" sz="2400" dirty="0"/>
              <a:t>Negative and we can de-motivate.</a:t>
            </a:r>
          </a:p>
          <a:p>
            <a:pPr>
              <a:buFont typeface="Arial"/>
              <a:buChar char="•"/>
            </a:pPr>
            <a:r>
              <a:rPr lang="en-US" sz="2800" dirty="0" err="1"/>
              <a:t>Betari</a:t>
            </a:r>
            <a:r>
              <a:rPr lang="en-US" sz="2800" dirty="0"/>
              <a:t> Box helps us </a:t>
            </a:r>
            <a:r>
              <a:rPr lang="en-US" sz="2800" dirty="0" err="1"/>
              <a:t>recognise</a:t>
            </a:r>
            <a:r>
              <a:rPr lang="en-US" sz="2800" dirty="0"/>
              <a:t> this, especially when we and our colleagues ‘get stuck’ in a negative cycle.</a:t>
            </a:r>
          </a:p>
          <a:p>
            <a:pPr>
              <a:buFont typeface="Arial"/>
              <a:buChar char="•"/>
            </a:pPr>
            <a:r>
              <a:rPr lang="en-US" sz="2800" dirty="0"/>
              <a:t>Practice </a:t>
            </a:r>
            <a:r>
              <a:rPr lang="en-US" sz="2800" dirty="0" err="1"/>
              <a:t>recognising</a:t>
            </a:r>
            <a:r>
              <a:rPr lang="en-US" sz="2800" dirty="0"/>
              <a:t> and breaking out of these negative cycles.</a:t>
            </a:r>
          </a:p>
          <a:p>
            <a:pPr>
              <a:buFont typeface="Arial"/>
              <a:buChar char="•"/>
            </a:pPr>
            <a:endParaRPr lang="en-US" sz="2800" dirty="0"/>
          </a:p>
        </p:txBody>
      </p:sp>
    </p:spTree>
    <p:extLst>
      <p:ext uri="{BB962C8B-B14F-4D97-AF65-F5344CB8AC3E}">
        <p14:creationId xmlns:p14="http://schemas.microsoft.com/office/powerpoint/2010/main" val="1473836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noAutofit/>
          </a:bodyPr>
          <a:lstStyle/>
          <a:p>
            <a:r>
              <a:rPr lang="en-US" sz="4800" b="1" dirty="0" err="1">
                <a:solidFill>
                  <a:schemeClr val="accent5">
                    <a:lumMod val="50000"/>
                  </a:schemeClr>
                </a:solidFill>
              </a:rPr>
              <a:t>Betari</a:t>
            </a:r>
            <a:r>
              <a:rPr lang="en-US" sz="4800" b="1" dirty="0">
                <a:solidFill>
                  <a:schemeClr val="accent5">
                    <a:lumMod val="50000"/>
                  </a:schemeClr>
                </a:solidFill>
              </a:rPr>
              <a:t> box</a:t>
            </a:r>
          </a:p>
        </p:txBody>
      </p:sp>
      <p:pic>
        <p:nvPicPr>
          <p:cNvPr id="7" name="Content Placeholder 6">
            <a:extLst>
              <a:ext uri="{FF2B5EF4-FFF2-40B4-BE49-F238E27FC236}">
                <a16:creationId xmlns:a16="http://schemas.microsoft.com/office/drawing/2014/main" id="{471FAA62-CED9-4F1B-92D6-B675B1AC6746}"/>
              </a:ext>
            </a:extLst>
          </p:cNvPr>
          <p:cNvPicPr>
            <a:picLocks noGrp="1" noChangeAspect="1"/>
          </p:cNvPicPr>
          <p:nvPr>
            <p:ph idx="1"/>
          </p:nvPr>
        </p:nvPicPr>
        <p:blipFill>
          <a:blip r:embed="rId2"/>
          <a:stretch>
            <a:fillRect/>
          </a:stretch>
        </p:blipFill>
        <p:spPr>
          <a:xfrm>
            <a:off x="2054930" y="1191491"/>
            <a:ext cx="8082140" cy="4126390"/>
          </a:xfrm>
        </p:spPr>
      </p:pic>
    </p:spTree>
    <p:extLst>
      <p:ext uri="{BB962C8B-B14F-4D97-AF65-F5344CB8AC3E}">
        <p14:creationId xmlns:p14="http://schemas.microsoft.com/office/powerpoint/2010/main" val="18667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D89DD3-656A-4B9A-B006-8E4D455E6C3A}"/>
              </a:ext>
            </a:extLst>
          </p:cNvPr>
          <p:cNvSpPr txBox="1"/>
          <p:nvPr/>
        </p:nvSpPr>
        <p:spPr>
          <a:xfrm>
            <a:off x="1600200" y="323165"/>
            <a:ext cx="899160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4BACC6">
                    <a:lumMod val="50000"/>
                  </a:srgbClr>
                </a:solidFill>
                <a:effectLst/>
                <a:uLnTx/>
                <a:uFillTx/>
                <a:latin typeface="Myriad Pro"/>
                <a:ea typeface="+mn-ea"/>
                <a:cs typeface="+mn-cs"/>
              </a:rPr>
              <a:t>Conscious Competence model - Recap</a:t>
            </a:r>
          </a:p>
        </p:txBody>
      </p:sp>
      <p:pic>
        <p:nvPicPr>
          <p:cNvPr id="4" name="Picture 3">
            <a:extLst>
              <a:ext uri="{FF2B5EF4-FFF2-40B4-BE49-F238E27FC236}">
                <a16:creationId xmlns:a16="http://schemas.microsoft.com/office/drawing/2014/main" id="{E9F96996-691B-4474-AF27-B611C0DDA953}"/>
              </a:ext>
            </a:extLst>
          </p:cNvPr>
          <p:cNvPicPr>
            <a:picLocks noChangeAspect="1"/>
          </p:cNvPicPr>
          <p:nvPr/>
        </p:nvPicPr>
        <p:blipFill>
          <a:blip r:embed="rId2"/>
          <a:stretch>
            <a:fillRect/>
          </a:stretch>
        </p:blipFill>
        <p:spPr>
          <a:xfrm>
            <a:off x="1773382" y="969496"/>
            <a:ext cx="8645236" cy="4497859"/>
          </a:xfrm>
          <a:prstGeom prst="rect">
            <a:avLst/>
          </a:prstGeom>
        </p:spPr>
      </p:pic>
    </p:spTree>
    <p:extLst>
      <p:ext uri="{BB962C8B-B14F-4D97-AF65-F5344CB8AC3E}">
        <p14:creationId xmlns:p14="http://schemas.microsoft.com/office/powerpoint/2010/main" val="1659628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609600" y="2468197"/>
            <a:ext cx="10644554" cy="818176"/>
          </a:xfrm>
        </p:spPr>
        <p:txBody>
          <a:bodyPr vert="horz" lIns="91440" tIns="45720" rIns="91440" bIns="45720" rtlCol="0" anchor="t">
            <a:noAutofit/>
          </a:bodyPr>
          <a:lstStyle/>
          <a:p>
            <a:pPr marL="0" indent="0" algn="ctr">
              <a:buNone/>
            </a:pPr>
            <a:r>
              <a:rPr lang="en-US" sz="4400" dirty="0">
                <a:solidFill>
                  <a:schemeClr val="bg1"/>
                </a:solidFill>
                <a:latin typeface="Arial Black"/>
              </a:rPr>
              <a:t>Personal Development Planning...</a:t>
            </a:r>
            <a:endParaRPr lang="en-US" sz="4400" dirty="0">
              <a:solidFill>
                <a:schemeClr val="bg1"/>
              </a:solidFill>
            </a:endParaRPr>
          </a:p>
        </p:txBody>
      </p:sp>
    </p:spTree>
    <p:extLst>
      <p:ext uri="{BB962C8B-B14F-4D97-AF65-F5344CB8AC3E}">
        <p14:creationId xmlns:p14="http://schemas.microsoft.com/office/powerpoint/2010/main" val="1693664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1847529" y="1700809"/>
            <a:ext cx="5040313" cy="1077913"/>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Arial" pitchFamily="34" charset="0"/>
              </a:rPr>
              <a:t>Alignment of objectives within organisations</a:t>
            </a:r>
          </a:p>
        </p:txBody>
      </p:sp>
      <p:sp>
        <p:nvSpPr>
          <p:cNvPr id="31747" name="AutoShape 5"/>
          <p:cNvSpPr>
            <a:spLocks noChangeArrowheads="1"/>
          </p:cNvSpPr>
          <p:nvPr/>
        </p:nvSpPr>
        <p:spPr bwMode="auto">
          <a:xfrm>
            <a:off x="1809750" y="2276476"/>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9" name="Text Box 10"/>
          <p:cNvSpPr txBox="1">
            <a:spLocks noChangeArrowheads="1"/>
          </p:cNvSpPr>
          <p:nvPr/>
        </p:nvSpPr>
        <p:spPr bwMode="auto">
          <a:xfrm>
            <a:off x="1992314"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Business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49" name="Line 6"/>
          <p:cNvSpPr>
            <a:spLocks noChangeShapeType="1"/>
          </p:cNvSpPr>
          <p:nvPr/>
        </p:nvSpPr>
        <p:spPr bwMode="auto">
          <a:xfrm>
            <a:off x="36480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1" name="Text Box 11"/>
          <p:cNvSpPr txBox="1">
            <a:spLocks noChangeArrowheads="1"/>
          </p:cNvSpPr>
          <p:nvPr/>
        </p:nvSpPr>
        <p:spPr bwMode="auto">
          <a:xfrm>
            <a:off x="3575051"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51" name="Line 7"/>
          <p:cNvSpPr>
            <a:spLocks noChangeShapeType="1"/>
          </p:cNvSpPr>
          <p:nvPr/>
        </p:nvSpPr>
        <p:spPr bwMode="auto">
          <a:xfrm>
            <a:off x="49434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31752" name="AutoShape 8"/>
          <p:cNvSpPr>
            <a:spLocks noChangeArrowheads="1"/>
          </p:cNvSpPr>
          <p:nvPr/>
        </p:nvSpPr>
        <p:spPr bwMode="auto">
          <a:xfrm>
            <a:off x="5159376"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14" name="Text Box 12"/>
          <p:cNvSpPr txBox="1">
            <a:spLocks noChangeArrowheads="1"/>
          </p:cNvSpPr>
          <p:nvPr/>
        </p:nvSpPr>
        <p:spPr bwMode="auto">
          <a:xfrm>
            <a:off x="5951539" y="3429001"/>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15" name="Text Box 14"/>
          <p:cNvSpPr txBox="1">
            <a:spLocks noChangeArrowheads="1"/>
          </p:cNvSpPr>
          <p:nvPr/>
        </p:nvSpPr>
        <p:spPr bwMode="auto">
          <a:xfrm>
            <a:off x="9401176" y="3644900"/>
            <a:ext cx="1266825" cy="40005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MISSION</a:t>
            </a:r>
          </a:p>
        </p:txBody>
      </p:sp>
      <p:sp>
        <p:nvSpPr>
          <p:cNvPr id="31755" name="Text Box 15"/>
          <p:cNvSpPr txBox="1">
            <a:spLocks noChangeArrowheads="1"/>
          </p:cNvSpPr>
          <p:nvPr/>
        </p:nvSpPr>
        <p:spPr bwMode="auto">
          <a:xfrm>
            <a:off x="8401050" y="5373688"/>
            <a:ext cx="2150140" cy="36933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Arial" pitchFamily="34" charset="0"/>
              </a:rPr>
              <a:t>(Source: CMI, 2006)</a:t>
            </a:r>
          </a:p>
        </p:txBody>
      </p:sp>
      <p:sp>
        <p:nvSpPr>
          <p:cNvPr id="31756" name="Text Box 12"/>
          <p:cNvSpPr txBox="1">
            <a:spLocks noChangeArrowheads="1"/>
          </p:cNvSpPr>
          <p:nvPr/>
        </p:nvSpPr>
        <p:spPr bwMode="auto">
          <a:xfrm>
            <a:off x="1774826" y="188913"/>
            <a:ext cx="8713663" cy="923330"/>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Personal Development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normAutofit fontScale="90000"/>
          </a:bodyPr>
          <a:lstStyle/>
          <a:p>
            <a:r>
              <a:rPr lang="en-GB" b="1" dirty="0">
                <a:solidFill>
                  <a:schemeClr val="accent5">
                    <a:lumMod val="50000"/>
                  </a:schemeClr>
                </a:solidFill>
              </a:rPr>
              <a:t>Personal Development Planning</a:t>
            </a: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1524000" y="1988840"/>
            <a:ext cx="9144000" cy="3672408"/>
          </a:xfrm>
          <a:prstGeom prst="rect">
            <a:avLst/>
          </a:prstGeom>
          <a:noFill/>
        </p:spPr>
      </p:pic>
      <p:sp>
        <p:nvSpPr>
          <p:cNvPr id="5" name="Rectangle 3"/>
          <p:cNvSpPr>
            <a:spLocks noChangeArrowheads="1"/>
          </p:cNvSpPr>
          <p:nvPr/>
        </p:nvSpPr>
        <p:spPr bwMode="auto">
          <a:xfrm>
            <a:off x="425789" y="908720"/>
            <a:ext cx="11175225" cy="1077218"/>
          </a:xfrm>
          <a:prstGeom prst="rect">
            <a:avLst/>
          </a:prstGeom>
          <a:noFill/>
          <a:ln w="9525">
            <a:noFill/>
            <a:miter lim="800000"/>
            <a:headEnd/>
            <a:tailEnd/>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itchFamily="34" charset="0"/>
              </a:rPr>
              <a:t>Objectives need to be meaningful not just for you but for the organisation.</a:t>
            </a:r>
          </a:p>
        </p:txBody>
      </p:sp>
    </p:spTree>
    <p:extLst>
      <p:ext uri="{BB962C8B-B14F-4D97-AF65-F5344CB8AC3E}">
        <p14:creationId xmlns:p14="http://schemas.microsoft.com/office/powerpoint/2010/main" val="770388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inmygroup.com/wp-content/uploads/2015/02/swot_analysis1.jpg"/>
          <p:cNvPicPr>
            <a:picLocks noChangeAspect="1" noChangeArrowheads="1"/>
          </p:cNvPicPr>
          <p:nvPr/>
        </p:nvPicPr>
        <p:blipFill>
          <a:blip r:embed="rId2" cstate="print"/>
          <a:srcRect/>
          <a:stretch>
            <a:fillRect/>
          </a:stretch>
        </p:blipFill>
        <p:spPr bwMode="auto">
          <a:xfrm>
            <a:off x="3143672" y="-7228184"/>
            <a:ext cx="4806772" cy="3600000"/>
          </a:xfrm>
          <a:prstGeom prst="rect">
            <a:avLst/>
          </a:prstGeom>
          <a:noFill/>
        </p:spPr>
      </p:pic>
      <p:sp>
        <p:nvSpPr>
          <p:cNvPr id="6" name="TextBox 5"/>
          <p:cNvSpPr txBox="1">
            <a:spLocks noChangeArrowheads="1"/>
          </p:cNvSpPr>
          <p:nvPr/>
        </p:nvSpPr>
        <p:spPr bwMode="auto">
          <a:xfrm>
            <a:off x="3107531" y="0"/>
            <a:ext cx="5976938" cy="830997"/>
          </a:xfrm>
          <a:prstGeom prst="rect">
            <a:avLst/>
          </a:prstGeom>
          <a:noFill/>
          <a:ln w="9525">
            <a:noFill/>
            <a:miter lim="800000"/>
            <a:headEnd/>
            <a:tailEnd/>
          </a:ln>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SWOT</a:t>
            </a:r>
            <a:r>
              <a:rPr kumimoji="0" lang="en-GB" sz="4800" b="0"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 </a:t>
            </a: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Analysis</a:t>
            </a:r>
          </a:p>
        </p:txBody>
      </p:sp>
      <p:pic>
        <p:nvPicPr>
          <p:cNvPr id="1026" name="Picture 2" descr="See the source image">
            <a:extLst>
              <a:ext uri="{FF2B5EF4-FFF2-40B4-BE49-F238E27FC236}">
                <a16:creationId xmlns:a16="http://schemas.microsoft.com/office/drawing/2014/main" id="{5F58AC66-F075-45B8-99FF-6B8EB45E2F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373" y="830997"/>
            <a:ext cx="10233253" cy="479215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816325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PEST Analysis</a:t>
            </a:r>
          </a:p>
        </p:txBody>
      </p:sp>
      <p:sp>
        <p:nvSpPr>
          <p:cNvPr id="3" name="Content Placeholder 2"/>
          <p:cNvSpPr>
            <a:spLocks noGrp="1"/>
          </p:cNvSpPr>
          <p:nvPr>
            <p:ph idx="1"/>
          </p:nvPr>
        </p:nvSpPr>
        <p:spPr>
          <a:xfrm>
            <a:off x="609600" y="1658817"/>
            <a:ext cx="10972800" cy="3917032"/>
          </a:xfrm>
        </p:spPr>
        <p:txBody>
          <a:bodyPr/>
          <a:lstStyle/>
          <a:p>
            <a:pPr>
              <a:buNone/>
            </a:pPr>
            <a:r>
              <a:rPr lang="en-GB" dirty="0"/>
              <a:t>PEST analysis is a technique used to identify, assess and evaluate external factors affecting the performance of an organisation with the aim of gathering information to guide strategic decision-making.</a:t>
            </a:r>
          </a:p>
          <a:p>
            <a:pPr>
              <a:buNone/>
            </a:pPr>
            <a:endParaRPr lang="en-GB" dirty="0"/>
          </a:p>
          <a:p>
            <a:pPr>
              <a:buNone/>
            </a:pPr>
            <a:r>
              <a:rPr lang="en-GB" sz="2400" i="1" dirty="0"/>
              <a:t>Chartered Management Institute, 2013</a:t>
            </a:r>
          </a:p>
        </p:txBody>
      </p:sp>
    </p:spTree>
    <p:extLst>
      <p:ext uri="{BB962C8B-B14F-4D97-AF65-F5344CB8AC3E}">
        <p14:creationId xmlns:p14="http://schemas.microsoft.com/office/powerpoint/2010/main" val="2791383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static3.creately.com/blog/wp-content/uploads/2012/03/SWOT-Analysis-vs-PEST-Analysis.png"/>
          <p:cNvPicPr>
            <a:picLocks noChangeAspect="1" noChangeArrowheads="1"/>
          </p:cNvPicPr>
          <p:nvPr/>
        </p:nvPicPr>
        <p:blipFill>
          <a:blip r:embed="rId2" cstate="print"/>
          <a:srcRect/>
          <a:stretch>
            <a:fillRect/>
          </a:stretch>
        </p:blipFill>
        <p:spPr bwMode="auto">
          <a:xfrm>
            <a:off x="2351584" y="245217"/>
            <a:ext cx="7776864" cy="5277160"/>
          </a:xfrm>
          <a:prstGeom prst="rect">
            <a:avLst/>
          </a:prstGeom>
          <a:noFill/>
        </p:spPr>
      </p:pic>
    </p:spTree>
    <p:extLst>
      <p:ext uri="{BB962C8B-B14F-4D97-AF65-F5344CB8AC3E}">
        <p14:creationId xmlns:p14="http://schemas.microsoft.com/office/powerpoint/2010/main" val="372103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892480" cy="1143000"/>
          </a:xfrm>
        </p:spPr>
        <p:txBody>
          <a:bodyPr>
            <a:normAutofit fontScale="90000"/>
          </a:bodyPr>
          <a:lstStyle/>
          <a:p>
            <a:pPr algn="l"/>
            <a:r>
              <a:rPr lang="en-GB" b="1" dirty="0">
                <a:solidFill>
                  <a:schemeClr val="accent5">
                    <a:lumMod val="50000"/>
                  </a:schemeClr>
                </a:solidFill>
              </a:rPr>
              <a:t>Activity – </a:t>
            </a:r>
            <a:r>
              <a:rPr lang="en-GB" b="1" u="sng" dirty="0">
                <a:solidFill>
                  <a:schemeClr val="accent5">
                    <a:lumMod val="50000"/>
                  </a:schemeClr>
                </a:solidFill>
              </a:rPr>
              <a:t>PEST</a:t>
            </a:r>
            <a:r>
              <a:rPr lang="en-GB" b="1" dirty="0">
                <a:solidFill>
                  <a:schemeClr val="accent5">
                    <a:lumMod val="50000"/>
                  </a:schemeClr>
                </a:solidFill>
              </a:rPr>
              <a:t> and SWOT Analysis </a:t>
            </a:r>
          </a:p>
        </p:txBody>
      </p:sp>
      <p:pic>
        <p:nvPicPr>
          <p:cNvPr id="4" name="Picture 2" descr="http://d2i452a4he71ss.cloudfront.net/5/4/3/543d27855c8ab/w:500/h:316/flip-chart-printing.jpg"/>
          <p:cNvPicPr>
            <a:picLocks noChangeAspect="1" noChangeArrowheads="1"/>
          </p:cNvPicPr>
          <p:nvPr/>
        </p:nvPicPr>
        <p:blipFill>
          <a:blip r:embed="rId2" cstate="print"/>
          <a:srcRect/>
          <a:stretch>
            <a:fillRect/>
          </a:stretch>
        </p:blipFill>
        <p:spPr bwMode="auto">
          <a:xfrm>
            <a:off x="7685838" y="1767955"/>
            <a:ext cx="5965739" cy="3770348"/>
          </a:xfrm>
          <a:prstGeom prst="rect">
            <a:avLst/>
          </a:prstGeom>
          <a:noFill/>
        </p:spPr>
      </p:pic>
      <p:sp>
        <p:nvSpPr>
          <p:cNvPr id="3" name="Content Placeholder 2"/>
          <p:cNvSpPr>
            <a:spLocks noGrp="1"/>
          </p:cNvSpPr>
          <p:nvPr>
            <p:ph idx="1"/>
          </p:nvPr>
        </p:nvSpPr>
        <p:spPr>
          <a:xfrm>
            <a:off x="928360" y="1268760"/>
            <a:ext cx="10221486" cy="3917032"/>
          </a:xfrm>
        </p:spPr>
        <p:txBody>
          <a:bodyPr vert="horz" lIns="91440" tIns="45720" rIns="91440" bIns="45720" rtlCol="0" anchor="t">
            <a:noAutofit/>
          </a:bodyPr>
          <a:lstStyle/>
          <a:p>
            <a:pPr>
              <a:buNone/>
            </a:pPr>
            <a:r>
              <a:rPr lang="en-GB" sz="2800" dirty="0"/>
              <a:t>Group activity – discuss, agree and record the external (macro) environmental factors in terms of the following:</a:t>
            </a:r>
          </a:p>
          <a:p>
            <a:r>
              <a:rPr lang="en-GB" sz="2800" b="1" dirty="0"/>
              <a:t>Political</a:t>
            </a:r>
          </a:p>
          <a:p>
            <a:r>
              <a:rPr lang="en-GB" sz="2800" b="1" dirty="0"/>
              <a:t>Economic</a:t>
            </a:r>
          </a:p>
          <a:p>
            <a:r>
              <a:rPr lang="en-GB" sz="2800" b="1" dirty="0"/>
              <a:t>Social</a:t>
            </a:r>
          </a:p>
          <a:p>
            <a:r>
              <a:rPr lang="en-GB" sz="2800" b="1" dirty="0"/>
              <a:t>Technological</a:t>
            </a:r>
          </a:p>
          <a:p>
            <a:pPr>
              <a:buNone/>
            </a:pPr>
            <a:r>
              <a:rPr lang="en-GB" sz="2800" dirty="0"/>
              <a:t>Then discuss, agree and record the internal (micro) environment and its influencing factors</a:t>
            </a:r>
          </a:p>
          <a:p>
            <a:pPr>
              <a:buNone/>
            </a:pPr>
            <a:endParaRPr lang="en-GB" sz="2800" dirty="0"/>
          </a:p>
        </p:txBody>
      </p:sp>
    </p:spTree>
    <p:extLst>
      <p:ext uri="{BB962C8B-B14F-4D97-AF65-F5344CB8AC3E}">
        <p14:creationId xmlns:p14="http://schemas.microsoft.com/office/powerpoint/2010/main" val="3276350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775520" y="260648"/>
            <a:ext cx="8892480" cy="1143000"/>
          </a:xfrm>
          <a:prstGeom prst="rect">
            <a:avLst/>
          </a:prstGeom>
        </p:spPr>
        <p:txBody>
          <a:bodyPr vert="horz" lIns="91440" tIns="45720" rIns="91440" bIns="45720" rtlCol="0" anchor="ctr">
            <a:normAutofit fontScale="9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Activity – PEST and </a:t>
            </a:r>
            <a:r>
              <a:rPr kumimoji="0" lang="en-GB" sz="4400" b="1" i="0" u="sng" strike="noStrike" kern="1200" cap="none" spc="0" normalizeH="0" baseline="0" noProof="0" dirty="0">
                <a:ln>
                  <a:noFill/>
                </a:ln>
                <a:solidFill>
                  <a:srgbClr val="4BACC6">
                    <a:lumMod val="50000"/>
                  </a:srgbClr>
                </a:solidFill>
                <a:effectLst/>
                <a:uLnTx/>
                <a:uFillTx/>
                <a:latin typeface="Myriad Pro"/>
                <a:ea typeface="+mn-ea"/>
                <a:cs typeface="+mn-cs"/>
              </a:rPr>
              <a:t>SWOT</a:t>
            </a: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 Analysis </a:t>
            </a:r>
          </a:p>
        </p:txBody>
      </p:sp>
      <p:pic>
        <p:nvPicPr>
          <p:cNvPr id="63492" name="Picture 4" descr="http://porscheiskey.com/uploads/3/6/2/0/3620420/5809358_orig.gif"/>
          <p:cNvPicPr>
            <a:picLocks noChangeAspect="1" noChangeArrowheads="1"/>
          </p:cNvPicPr>
          <p:nvPr/>
        </p:nvPicPr>
        <p:blipFill>
          <a:blip r:embed="rId2" cstate="print"/>
          <a:srcRect/>
          <a:stretch>
            <a:fillRect/>
          </a:stretch>
        </p:blipFill>
        <p:spPr bwMode="auto">
          <a:xfrm>
            <a:off x="6981190" y="2276872"/>
            <a:ext cx="3686810" cy="2304256"/>
          </a:xfrm>
          <a:prstGeom prst="rect">
            <a:avLst/>
          </a:prstGeom>
          <a:noFill/>
        </p:spPr>
      </p:pic>
      <p:sp>
        <p:nvSpPr>
          <p:cNvPr id="3" name="Content Placeholder 2"/>
          <p:cNvSpPr>
            <a:spLocks noGrp="1"/>
          </p:cNvSpPr>
          <p:nvPr>
            <p:ph idx="1"/>
          </p:nvPr>
        </p:nvSpPr>
        <p:spPr>
          <a:xfrm>
            <a:off x="739896" y="1600201"/>
            <a:ext cx="6724256" cy="3917032"/>
          </a:xfrm>
        </p:spPr>
        <p:txBody>
          <a:bodyPr/>
          <a:lstStyle/>
          <a:p>
            <a:pPr>
              <a:buNone/>
            </a:pPr>
            <a:r>
              <a:rPr lang="en-GB" dirty="0"/>
              <a:t>Individual activity:</a:t>
            </a:r>
          </a:p>
          <a:p>
            <a:pPr>
              <a:buNone/>
            </a:pPr>
            <a:endParaRPr lang="en-GB" dirty="0"/>
          </a:p>
          <a:p>
            <a:r>
              <a:rPr lang="en-GB" dirty="0"/>
              <a:t>Bearing in mind the factors identified in your PEST analysis, individually complete your own personal SWOT analysis</a:t>
            </a:r>
          </a:p>
        </p:txBody>
      </p:sp>
    </p:spTree>
    <p:extLst>
      <p:ext uri="{BB962C8B-B14F-4D97-AF65-F5344CB8AC3E}">
        <p14:creationId xmlns:p14="http://schemas.microsoft.com/office/powerpoint/2010/main" val="578037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normAutofit fontScale="90000"/>
          </a:bodyPr>
          <a:lstStyle/>
          <a:p>
            <a:r>
              <a:rPr lang="en-GB" b="1" dirty="0">
                <a:solidFill>
                  <a:schemeClr val="accent5">
                    <a:lumMod val="50000"/>
                  </a:schemeClr>
                </a:solidFill>
              </a:rPr>
              <a:t>Personal Development Planning</a:t>
            </a: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1524000" y="1988840"/>
            <a:ext cx="9144000" cy="3672408"/>
          </a:xfrm>
          <a:prstGeom prst="rect">
            <a:avLst/>
          </a:prstGeom>
          <a:noFill/>
        </p:spPr>
      </p:pic>
      <p:sp>
        <p:nvSpPr>
          <p:cNvPr id="5" name="Rectangle 3"/>
          <p:cNvSpPr>
            <a:spLocks noChangeArrowheads="1"/>
          </p:cNvSpPr>
          <p:nvPr/>
        </p:nvSpPr>
        <p:spPr bwMode="auto">
          <a:xfrm>
            <a:off x="425789" y="908720"/>
            <a:ext cx="11175225" cy="1077218"/>
          </a:xfrm>
          <a:prstGeom prst="rect">
            <a:avLst/>
          </a:prstGeom>
          <a:noFill/>
          <a:ln w="9525">
            <a:noFill/>
            <a:miter lim="800000"/>
            <a:headEnd/>
            <a:tailEnd/>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itchFamily="34" charset="0"/>
              </a:rPr>
              <a:t>Objectives need to be meaningful not just for you but for the organisation.</a:t>
            </a:r>
          </a:p>
        </p:txBody>
      </p:sp>
    </p:spTree>
    <p:extLst>
      <p:ext uri="{BB962C8B-B14F-4D97-AF65-F5344CB8AC3E}">
        <p14:creationId xmlns:p14="http://schemas.microsoft.com/office/powerpoint/2010/main" val="3818398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609600" y="2468197"/>
            <a:ext cx="10972800" cy="818176"/>
          </a:xfrm>
        </p:spPr>
        <p:txBody>
          <a:bodyPr vert="horz" lIns="91440" tIns="45720" rIns="91440" bIns="45720" rtlCol="0" anchor="t">
            <a:noAutofit/>
          </a:bodyPr>
          <a:lstStyle/>
          <a:p>
            <a:pPr marL="0" indent="0" algn="ctr">
              <a:buNone/>
            </a:pPr>
            <a:r>
              <a:rPr lang="en-US" sz="5400" dirty="0">
                <a:solidFill>
                  <a:srgbClr val="00B0F0"/>
                </a:solidFill>
                <a:latin typeface="Arial Black"/>
              </a:rPr>
              <a:t>Models of reflection…</a:t>
            </a:r>
            <a:endParaRPr lang="en-US" sz="5400" dirty="0">
              <a:solidFill>
                <a:srgbClr val="00B0F0"/>
              </a:solidFill>
            </a:endParaRPr>
          </a:p>
        </p:txBody>
      </p:sp>
    </p:spTree>
    <p:extLst>
      <p:ext uri="{BB962C8B-B14F-4D97-AF65-F5344CB8AC3E}">
        <p14:creationId xmlns:p14="http://schemas.microsoft.com/office/powerpoint/2010/main" val="3192764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D313-ED67-AE47-B232-DE57833DB6D9}"/>
              </a:ext>
            </a:extLst>
          </p:cNvPr>
          <p:cNvSpPr>
            <a:spLocks noGrp="1"/>
          </p:cNvSpPr>
          <p:nvPr>
            <p:ph type="title"/>
          </p:nvPr>
        </p:nvSpPr>
        <p:spPr/>
        <p:txBody>
          <a:bodyPr/>
          <a:lstStyle/>
          <a:p>
            <a:r>
              <a:rPr lang="en-GB" b="1" dirty="0">
                <a:solidFill>
                  <a:schemeClr val="accent5">
                    <a:lumMod val="50000"/>
                  </a:schemeClr>
                </a:solidFill>
              </a:rPr>
              <a:t>Models of reflection</a:t>
            </a:r>
          </a:p>
        </p:txBody>
      </p:sp>
      <p:pic>
        <p:nvPicPr>
          <p:cNvPr id="6" name="Picture 5">
            <a:extLst>
              <a:ext uri="{FF2B5EF4-FFF2-40B4-BE49-F238E27FC236}">
                <a16:creationId xmlns:a16="http://schemas.microsoft.com/office/drawing/2014/main" id="{A49DD1ED-1028-665F-2B39-6A827CE3EA5C}"/>
              </a:ext>
            </a:extLst>
          </p:cNvPr>
          <p:cNvPicPr>
            <a:picLocks noChangeAspect="1"/>
          </p:cNvPicPr>
          <p:nvPr/>
        </p:nvPicPr>
        <p:blipFill>
          <a:blip r:embed="rId2"/>
          <a:stretch>
            <a:fillRect/>
          </a:stretch>
        </p:blipFill>
        <p:spPr>
          <a:xfrm>
            <a:off x="725731" y="1581273"/>
            <a:ext cx="3800475" cy="3657600"/>
          </a:xfrm>
          <a:prstGeom prst="rect">
            <a:avLst/>
          </a:prstGeom>
        </p:spPr>
      </p:pic>
      <p:sp>
        <p:nvSpPr>
          <p:cNvPr id="7" name="TextBox 6">
            <a:extLst>
              <a:ext uri="{FF2B5EF4-FFF2-40B4-BE49-F238E27FC236}">
                <a16:creationId xmlns:a16="http://schemas.microsoft.com/office/drawing/2014/main" id="{4AF688FB-3361-9170-799B-6A82C23207BF}"/>
              </a:ext>
            </a:extLst>
          </p:cNvPr>
          <p:cNvSpPr txBox="1"/>
          <p:nvPr/>
        </p:nvSpPr>
        <p:spPr>
          <a:xfrm>
            <a:off x="4794739" y="1581273"/>
            <a:ext cx="7033846" cy="3416320"/>
          </a:xfrm>
          <a:prstGeom prst="rect">
            <a:avLst/>
          </a:prstGeom>
          <a:noFill/>
        </p:spPr>
        <p:txBody>
          <a:bodyPr wrap="square" rtlCol="0">
            <a:spAutoFit/>
          </a:bodyPr>
          <a:lstStyle/>
          <a:p>
            <a:pPr marL="285750" indent="-285750">
              <a:buFont typeface="Arial" panose="020B0604020202020204" pitchFamily="34" charset="0"/>
              <a:buChar char="•"/>
            </a:pPr>
            <a:r>
              <a:rPr lang="en-GB" sz="3600" dirty="0"/>
              <a:t>Gibbs (1988)</a:t>
            </a:r>
          </a:p>
          <a:p>
            <a:pPr marL="285750" indent="-285750">
              <a:buFont typeface="Arial" panose="020B0604020202020204" pitchFamily="34" charset="0"/>
              <a:buChar char="•"/>
            </a:pPr>
            <a:r>
              <a:rPr lang="en-GB" sz="3600" dirty="0"/>
              <a:t>Kolb (1984)</a:t>
            </a:r>
          </a:p>
          <a:p>
            <a:pPr marL="285750" indent="-285750">
              <a:buFont typeface="Arial" panose="020B0604020202020204" pitchFamily="34" charset="0"/>
              <a:buChar char="•"/>
            </a:pPr>
            <a:r>
              <a:rPr lang="en-GB" sz="3600" dirty="0" err="1"/>
              <a:t>Borton</a:t>
            </a:r>
            <a:r>
              <a:rPr lang="en-GB" sz="3600" dirty="0"/>
              <a:t> (1970) (Driscoll (1994 and 2007)), (Rolfe, Jasper and Freshwater (2001 ))</a:t>
            </a:r>
          </a:p>
          <a:p>
            <a:pPr marL="285750" indent="-285750">
              <a:buFont typeface="Arial" panose="020B0604020202020204" pitchFamily="34" charset="0"/>
              <a:buChar char="•"/>
            </a:pPr>
            <a:r>
              <a:rPr lang="en-GB" sz="3600" dirty="0">
                <a:latin typeface="+mj-lt"/>
              </a:rPr>
              <a:t>Sch</a:t>
            </a:r>
            <a:r>
              <a:rPr lang="en-GB" sz="3600" dirty="0">
                <a:latin typeface="+mj-lt"/>
                <a:cs typeface="Times New Roman" panose="02020603050405020304" pitchFamily="18" charset="0"/>
              </a:rPr>
              <a:t>ön (1987)</a:t>
            </a:r>
            <a:endParaRPr lang="en-GB" sz="3600" dirty="0">
              <a:latin typeface="+mj-lt"/>
            </a:endParaRPr>
          </a:p>
        </p:txBody>
      </p:sp>
    </p:spTree>
    <p:extLst>
      <p:ext uri="{BB962C8B-B14F-4D97-AF65-F5344CB8AC3E}">
        <p14:creationId xmlns:p14="http://schemas.microsoft.com/office/powerpoint/2010/main" val="2507731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4"/>
          <p:cNvSpPr txBox="1">
            <a:spLocks noChangeArrowheads="1"/>
          </p:cNvSpPr>
          <p:nvPr/>
        </p:nvSpPr>
        <p:spPr bwMode="auto">
          <a:xfrm>
            <a:off x="1266093" y="1628775"/>
            <a:ext cx="9952892"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dirty="0"/>
              <a:t>Dewey (1933)</a:t>
            </a:r>
          </a:p>
          <a:p>
            <a:pPr>
              <a:spcBef>
                <a:spcPct val="50000"/>
              </a:spcBef>
            </a:pPr>
            <a:br>
              <a:rPr lang="en-GB" altLang="en-US" sz="2400" dirty="0"/>
            </a:br>
            <a:r>
              <a:rPr lang="en-GB" altLang="en-US" sz="2400" i="1" dirty="0"/>
              <a:t>An active persistent and careful consideration of any belief or supposed form of knowledge in the light of the grounds that support it and the further conclusion to which it tends.</a:t>
            </a:r>
          </a:p>
          <a:p>
            <a:pPr>
              <a:spcBef>
                <a:spcPct val="50000"/>
              </a:spcBef>
            </a:pPr>
            <a:endParaRPr lang="en-GB" altLang="en-US" sz="2400" dirty="0"/>
          </a:p>
          <a:p>
            <a:pPr>
              <a:spcBef>
                <a:spcPct val="50000"/>
              </a:spcBef>
            </a:pPr>
            <a:r>
              <a:rPr lang="en-GB" altLang="en-US" dirty="0"/>
              <a:t>Dewey, J., (1933)</a:t>
            </a:r>
          </a:p>
        </p:txBody>
      </p:sp>
      <p:sp>
        <p:nvSpPr>
          <p:cNvPr id="21508" name="TextBox 6"/>
          <p:cNvSpPr txBox="1">
            <a:spLocks noChangeArrowheads="1"/>
          </p:cNvSpPr>
          <p:nvPr/>
        </p:nvSpPr>
        <p:spPr bwMode="auto">
          <a:xfrm>
            <a:off x="2135189" y="438029"/>
            <a:ext cx="32400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4000" b="1" dirty="0">
                <a:solidFill>
                  <a:schemeClr val="accent5">
                    <a:lumMod val="50000"/>
                  </a:schemeClr>
                </a:solidFill>
              </a:rPr>
              <a:t>Definitions</a:t>
            </a:r>
          </a:p>
        </p:txBody>
      </p:sp>
    </p:spTree>
    <p:extLst>
      <p:ext uri="{BB962C8B-B14F-4D97-AF65-F5344CB8AC3E}">
        <p14:creationId xmlns:p14="http://schemas.microsoft.com/office/powerpoint/2010/main" val="1396471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4"/>
          <p:cNvSpPr txBox="1">
            <a:spLocks noChangeArrowheads="1"/>
          </p:cNvSpPr>
          <p:nvPr/>
        </p:nvSpPr>
        <p:spPr bwMode="auto">
          <a:xfrm>
            <a:off x="562709" y="1196976"/>
            <a:ext cx="9708418"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GB" altLang="en-US" sz="2400" dirty="0" err="1"/>
              <a:t>Boud</a:t>
            </a:r>
            <a:r>
              <a:rPr lang="en-GB" altLang="en-US" sz="2400" dirty="0"/>
              <a:t> </a:t>
            </a:r>
            <a:r>
              <a:rPr lang="en-GB" altLang="en-US" sz="2400" i="1" dirty="0"/>
              <a:t>et al </a:t>
            </a:r>
            <a:r>
              <a:rPr lang="en-GB" altLang="en-US" sz="2400" dirty="0"/>
              <a:t>(1985) take a different perspective and define it as:</a:t>
            </a:r>
          </a:p>
          <a:p>
            <a:pPr algn="just">
              <a:spcBef>
                <a:spcPct val="50000"/>
              </a:spcBef>
            </a:pPr>
            <a:br>
              <a:rPr lang="en-GB" altLang="en-US" sz="2400" dirty="0"/>
            </a:br>
            <a:r>
              <a:rPr lang="en-GB" altLang="en-US" sz="2400" i="1" dirty="0"/>
              <a:t>A generic term for those intellectual and effective activities in which individuals engage to explore their experiences in order to lead to a new understanding and appreciation</a:t>
            </a:r>
            <a:r>
              <a:rPr lang="en-GB" altLang="en-US" sz="2400" dirty="0"/>
              <a:t>.</a:t>
            </a:r>
          </a:p>
          <a:p>
            <a:pPr>
              <a:spcBef>
                <a:spcPct val="50000"/>
              </a:spcBef>
            </a:pPr>
            <a:endParaRPr lang="en-GB" altLang="en-US" sz="2400" dirty="0"/>
          </a:p>
          <a:p>
            <a:pPr algn="just">
              <a:spcBef>
                <a:spcPct val="50000"/>
              </a:spcBef>
            </a:pPr>
            <a:r>
              <a:rPr lang="en-GB" altLang="en-US" dirty="0" err="1"/>
              <a:t>Boud</a:t>
            </a:r>
            <a:r>
              <a:rPr lang="en-GB" altLang="en-US" dirty="0"/>
              <a:t> D., Keough, R, and Walker, D., (1985)</a:t>
            </a:r>
          </a:p>
        </p:txBody>
      </p:sp>
    </p:spTree>
    <p:extLst>
      <p:ext uri="{BB962C8B-B14F-4D97-AF65-F5344CB8AC3E}">
        <p14:creationId xmlns:p14="http://schemas.microsoft.com/office/powerpoint/2010/main" val="2572612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4"/>
          <p:cNvSpPr txBox="1">
            <a:spLocks noChangeArrowheads="1"/>
          </p:cNvSpPr>
          <p:nvPr/>
        </p:nvSpPr>
        <p:spPr bwMode="auto">
          <a:xfrm>
            <a:off x="785445" y="764704"/>
            <a:ext cx="10632831" cy="3670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spcBef>
                <a:spcPct val="50000"/>
              </a:spcBef>
            </a:pPr>
            <a:r>
              <a:rPr lang="en-GB" altLang="en-US" sz="2400" dirty="0"/>
              <a:t>Reid (1993) in her definition also noted reflection as an active process rather than passive thinking. </a:t>
            </a:r>
          </a:p>
          <a:p>
            <a:pPr>
              <a:spcBef>
                <a:spcPct val="50000"/>
              </a:spcBef>
            </a:pPr>
            <a:r>
              <a:rPr lang="en-GB" altLang="en-US" sz="2400" dirty="0"/>
              <a:t>She states:</a:t>
            </a:r>
          </a:p>
          <a:p>
            <a:pPr>
              <a:spcBef>
                <a:spcPct val="50000"/>
              </a:spcBef>
            </a:pPr>
            <a:br>
              <a:rPr lang="en-GB" altLang="en-US" sz="2400" dirty="0"/>
            </a:br>
            <a:r>
              <a:rPr lang="en-GB" altLang="en-US" sz="2400" i="1" dirty="0"/>
              <a:t>‘Reflection is a process of reviewing an experience of practice in order to describe, analyse, evaluate and so inform learning about practice’.</a:t>
            </a:r>
          </a:p>
          <a:p>
            <a:pPr algn="just">
              <a:spcBef>
                <a:spcPct val="50000"/>
              </a:spcBef>
            </a:pPr>
            <a:endParaRPr lang="en-GB" altLang="en-US" sz="100" dirty="0"/>
          </a:p>
          <a:p>
            <a:pPr algn="just">
              <a:spcBef>
                <a:spcPct val="50000"/>
              </a:spcBef>
            </a:pPr>
            <a:endParaRPr lang="en-GB" altLang="en-US" sz="2400" dirty="0"/>
          </a:p>
          <a:p>
            <a:pPr algn="just">
              <a:spcBef>
                <a:spcPct val="50000"/>
              </a:spcBef>
            </a:pPr>
            <a:r>
              <a:rPr lang="en-GB" altLang="en-US" dirty="0"/>
              <a:t>Reid, B., (1993)</a:t>
            </a:r>
          </a:p>
        </p:txBody>
      </p:sp>
    </p:spTree>
    <p:extLst>
      <p:ext uri="{BB962C8B-B14F-4D97-AF65-F5344CB8AC3E}">
        <p14:creationId xmlns:p14="http://schemas.microsoft.com/office/powerpoint/2010/main" val="218398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4"/>
          <p:cNvSpPr txBox="1">
            <a:spLocks noChangeArrowheads="1"/>
          </p:cNvSpPr>
          <p:nvPr/>
        </p:nvSpPr>
        <p:spPr bwMode="auto">
          <a:xfrm>
            <a:off x="597877" y="549275"/>
            <a:ext cx="10984523"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just"/>
            <a:r>
              <a:rPr lang="en-GB" altLang="en-US" sz="2400" dirty="0"/>
              <a:t>Peters (1991) describes a four-step protocol called "DATA" (Describe, </a:t>
            </a:r>
            <a:r>
              <a:rPr lang="en-GB" altLang="en-US" sz="2400" dirty="0" err="1"/>
              <a:t>Analyze</a:t>
            </a:r>
            <a:r>
              <a:rPr lang="en-GB" altLang="en-US" sz="2400" dirty="0"/>
              <a:t>, Theorize, Act):</a:t>
            </a:r>
          </a:p>
          <a:p>
            <a:pPr algn="just"/>
            <a:r>
              <a:rPr lang="en-GB" altLang="en-US" sz="2400" dirty="0"/>
              <a:t> </a:t>
            </a:r>
          </a:p>
          <a:p>
            <a:pPr algn="just">
              <a:buFontTx/>
              <a:buAutoNum type="arabicPeriod"/>
            </a:pPr>
            <a:r>
              <a:rPr lang="en-GB" altLang="en-US" sz="2400" b="1" dirty="0"/>
              <a:t>Describe</a:t>
            </a:r>
            <a:r>
              <a:rPr lang="en-GB" altLang="en-US" sz="2400" dirty="0"/>
              <a:t>:  the basic elements of the problem, task or situation;</a:t>
            </a:r>
          </a:p>
          <a:p>
            <a:pPr algn="just">
              <a:buFontTx/>
              <a:buAutoNum type="arabicPeriod"/>
            </a:pPr>
            <a:r>
              <a:rPr lang="en-GB" altLang="en-US" sz="2400" b="1" dirty="0" err="1"/>
              <a:t>Analyze</a:t>
            </a:r>
            <a:r>
              <a:rPr lang="en-GB" altLang="en-US" sz="2400" dirty="0"/>
              <a:t>:  identify assumptions beliefs, rules, motives and any other factors underlying the current approach;</a:t>
            </a:r>
          </a:p>
          <a:p>
            <a:pPr algn="just">
              <a:buFontTx/>
              <a:buAutoNum type="arabicPeriod"/>
            </a:pPr>
            <a:r>
              <a:rPr lang="en-GB" altLang="en-US" sz="2400" b="1" dirty="0"/>
              <a:t>Theorize</a:t>
            </a:r>
            <a:r>
              <a:rPr lang="en-GB" altLang="en-US" sz="2400" dirty="0"/>
              <a:t>: what alternatives are possible? Comparative merits and drawbacks?</a:t>
            </a:r>
          </a:p>
          <a:p>
            <a:pPr algn="just">
              <a:buFontTx/>
              <a:buAutoNum type="arabicPeriod"/>
            </a:pPr>
            <a:r>
              <a:rPr lang="en-GB" altLang="en-US" sz="2400" b="1" dirty="0"/>
              <a:t>Act</a:t>
            </a:r>
            <a:r>
              <a:rPr lang="en-GB" altLang="en-US" sz="2400" dirty="0"/>
              <a:t>:  try out the new approach, evaluate the results.</a:t>
            </a:r>
          </a:p>
          <a:p>
            <a:pPr algn="just">
              <a:buFontTx/>
              <a:buAutoNum type="arabicPeriod"/>
            </a:pPr>
            <a:endParaRPr lang="en-GB" altLang="en-US" sz="2400" dirty="0"/>
          </a:p>
          <a:p>
            <a:pPr algn="just"/>
            <a:r>
              <a:rPr lang="en-GB" altLang="en-US" dirty="0"/>
              <a:t>Peters, J., (1991) </a:t>
            </a:r>
            <a:endParaRPr lang="en-GB" altLang="en-US" sz="2400" dirty="0"/>
          </a:p>
          <a:p>
            <a:pPr>
              <a:buFontTx/>
              <a:buAutoNum type="arabicPeriod"/>
            </a:pPr>
            <a:endParaRPr lang="en-GB" altLang="en-US" sz="2400" dirty="0"/>
          </a:p>
          <a:p>
            <a:endParaRPr lang="en-GB" altLang="en-US" sz="2400" dirty="0"/>
          </a:p>
        </p:txBody>
      </p:sp>
    </p:spTree>
    <p:extLst>
      <p:ext uri="{BB962C8B-B14F-4D97-AF65-F5344CB8AC3E}">
        <p14:creationId xmlns:p14="http://schemas.microsoft.com/office/powerpoint/2010/main" val="3904237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B06ACB55-2B36-3952-643D-CD561FC6DE37}"/>
              </a:ext>
            </a:extLst>
          </p:cNvPr>
          <p:cNvSpPr>
            <a:spLocks noGrp="1"/>
          </p:cNvSpPr>
          <p:nvPr>
            <p:ph type="title"/>
          </p:nvPr>
        </p:nvSpPr>
        <p:spPr>
          <a:xfrm>
            <a:off x="609601" y="273050"/>
            <a:ext cx="4011084" cy="1162050"/>
          </a:xfrm>
        </p:spPr>
        <p:txBody>
          <a:bodyPr>
            <a:normAutofit/>
          </a:bodyPr>
          <a:lstStyle/>
          <a:p>
            <a:pPr algn="ctr"/>
            <a:r>
              <a:rPr lang="en-US" sz="4000" dirty="0">
                <a:solidFill>
                  <a:schemeClr val="accent5">
                    <a:lumMod val="50000"/>
                  </a:schemeClr>
                </a:solidFill>
              </a:rPr>
              <a:t>Gibbs (1988)</a:t>
            </a:r>
          </a:p>
        </p:txBody>
      </p:sp>
      <p:pic>
        <p:nvPicPr>
          <p:cNvPr id="2050" name="Picture 2" descr="Guide to models of reflection – when &amp; why should you use different ones? –  Lifelong Learning with OT">
            <a:extLst>
              <a:ext uri="{FF2B5EF4-FFF2-40B4-BE49-F238E27FC236}">
                <a16:creationId xmlns:a16="http://schemas.microsoft.com/office/drawing/2014/main" id="{A8BF6297-B916-D3FB-B1FC-ACE780276A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45303" y="273051"/>
            <a:ext cx="5858527" cy="5172173"/>
          </a:xfrm>
          <a:prstGeom prst="rect">
            <a:avLst/>
          </a:prstGeom>
          <a:solidFill>
            <a:srgbClr val="FFFFFF"/>
          </a:solidFill>
        </p:spPr>
      </p:pic>
    </p:spTree>
    <p:extLst>
      <p:ext uri="{BB962C8B-B14F-4D97-AF65-F5344CB8AC3E}">
        <p14:creationId xmlns:p14="http://schemas.microsoft.com/office/powerpoint/2010/main" val="2817115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Kolb's experiential learning theory. | Download Scientific Diagram">
            <a:extLst>
              <a:ext uri="{FF2B5EF4-FFF2-40B4-BE49-F238E27FC236}">
                <a16:creationId xmlns:a16="http://schemas.microsoft.com/office/drawing/2014/main" id="{99E0B736-CC3D-7B64-5F6C-2E8F9BAD86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3229" y="316523"/>
            <a:ext cx="8096250" cy="5029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9D81B12-F656-10E8-DC98-A7CF44C5E7FF}"/>
              </a:ext>
            </a:extLst>
          </p:cNvPr>
          <p:cNvSpPr>
            <a:spLocks noGrp="1"/>
          </p:cNvSpPr>
          <p:nvPr>
            <p:ph type="title"/>
          </p:nvPr>
        </p:nvSpPr>
        <p:spPr>
          <a:xfrm>
            <a:off x="574431" y="2790092"/>
            <a:ext cx="4011084" cy="1162050"/>
          </a:xfrm>
        </p:spPr>
        <p:txBody>
          <a:bodyPr>
            <a:noAutofit/>
          </a:bodyPr>
          <a:lstStyle/>
          <a:p>
            <a:r>
              <a:rPr lang="en-GB" sz="4000" dirty="0">
                <a:solidFill>
                  <a:schemeClr val="accent5">
                    <a:lumMod val="50000"/>
                  </a:schemeClr>
                </a:solidFill>
              </a:rPr>
              <a:t>Kolb’s experiential learning cycle</a:t>
            </a:r>
            <a:br>
              <a:rPr lang="en-GB" sz="4000" dirty="0">
                <a:solidFill>
                  <a:schemeClr val="accent5">
                    <a:lumMod val="50000"/>
                  </a:schemeClr>
                </a:solidFill>
              </a:rPr>
            </a:br>
            <a:r>
              <a:rPr lang="en-GB" sz="4000" dirty="0">
                <a:solidFill>
                  <a:schemeClr val="accent5">
                    <a:lumMod val="50000"/>
                  </a:schemeClr>
                </a:solidFill>
              </a:rPr>
              <a:t>(1984)</a:t>
            </a:r>
          </a:p>
        </p:txBody>
      </p:sp>
    </p:spTree>
    <p:extLst>
      <p:ext uri="{BB962C8B-B14F-4D97-AF65-F5344CB8AC3E}">
        <p14:creationId xmlns:p14="http://schemas.microsoft.com/office/powerpoint/2010/main" val="420825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BCE77B2F-D7D9-228E-7A83-14FA70DD37E1}"/>
              </a:ext>
            </a:extLst>
          </p:cNvPr>
          <p:cNvSpPr>
            <a:spLocks noGrp="1"/>
          </p:cNvSpPr>
          <p:nvPr>
            <p:ph type="title"/>
          </p:nvPr>
        </p:nvSpPr>
        <p:spPr>
          <a:xfrm>
            <a:off x="609600" y="274638"/>
            <a:ext cx="10972800" cy="1143000"/>
          </a:xfrm>
        </p:spPr>
        <p:txBody>
          <a:bodyPr/>
          <a:lstStyle/>
          <a:p>
            <a:r>
              <a:rPr lang="en-US" dirty="0"/>
              <a:t>Driscoll, based on </a:t>
            </a:r>
            <a:r>
              <a:rPr lang="en-US" dirty="0" err="1"/>
              <a:t>Borton</a:t>
            </a:r>
            <a:r>
              <a:rPr lang="en-US" dirty="0"/>
              <a:t> (1970)</a:t>
            </a:r>
          </a:p>
        </p:txBody>
      </p:sp>
      <p:pic>
        <p:nvPicPr>
          <p:cNvPr id="3074" name="Picture 2" descr="Driscoll's Model of Reflection (Driscoll, 2007) | Download Scientific ...">
            <a:extLst>
              <a:ext uri="{FF2B5EF4-FFF2-40B4-BE49-F238E27FC236}">
                <a16:creationId xmlns:a16="http://schemas.microsoft.com/office/drawing/2014/main" id="{B12D2B12-CE25-D5C3-E9AA-169D79857F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61200" y="1600201"/>
            <a:ext cx="7269600" cy="3917032"/>
          </a:xfrm>
          <a:prstGeom prst="rect">
            <a:avLst/>
          </a:prstGeom>
          <a:solidFill>
            <a:srgbClr val="FFFFFF"/>
          </a:solidFill>
        </p:spPr>
      </p:pic>
    </p:spTree>
    <p:extLst>
      <p:ext uri="{BB962C8B-B14F-4D97-AF65-F5344CB8AC3E}">
        <p14:creationId xmlns:p14="http://schemas.microsoft.com/office/powerpoint/2010/main" val="26655591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flective practice (Schön,1991) | Download Scientific Diagram">
            <a:extLst>
              <a:ext uri="{FF2B5EF4-FFF2-40B4-BE49-F238E27FC236}">
                <a16:creationId xmlns:a16="http://schemas.microsoft.com/office/drawing/2014/main" id="{8863D7FF-8549-5CC5-9F97-D44C5D9ECA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6733" y="720458"/>
            <a:ext cx="6815667" cy="4277358"/>
          </a:xfrm>
          <a:prstGeom prst="rect">
            <a:avLst/>
          </a:prstGeom>
          <a:solidFill>
            <a:srgbClr val="FFFFFF"/>
          </a:solidFill>
        </p:spPr>
      </p:pic>
      <p:sp>
        <p:nvSpPr>
          <p:cNvPr id="5129" name="Text Placeholder 3">
            <a:extLst>
              <a:ext uri="{FF2B5EF4-FFF2-40B4-BE49-F238E27FC236}">
                <a16:creationId xmlns:a16="http://schemas.microsoft.com/office/drawing/2014/main" id="{89BBB9A3-5B75-6243-61EE-2B1ECE0EC0E2}"/>
              </a:ext>
            </a:extLst>
          </p:cNvPr>
          <p:cNvSpPr>
            <a:spLocks noGrp="1"/>
          </p:cNvSpPr>
          <p:nvPr>
            <p:ph type="body" sz="half" idx="2"/>
          </p:nvPr>
        </p:nvSpPr>
        <p:spPr>
          <a:xfrm>
            <a:off x="609601" y="1435101"/>
            <a:ext cx="4011084" cy="4029891"/>
          </a:xfrm>
        </p:spPr>
        <p:txBody>
          <a:bodyPr>
            <a:normAutofit/>
          </a:bodyPr>
          <a:lstStyle/>
          <a:p>
            <a:r>
              <a:rPr lang="en-GB" sz="4800" b="1" dirty="0">
                <a:solidFill>
                  <a:schemeClr val="accent5">
                    <a:lumMod val="50000"/>
                  </a:schemeClr>
                </a:solidFill>
                <a:latin typeface="+mj-lt"/>
              </a:rPr>
              <a:t>Sch</a:t>
            </a:r>
            <a:r>
              <a:rPr lang="en-GB" sz="4800" b="1" dirty="0">
                <a:solidFill>
                  <a:schemeClr val="accent5">
                    <a:lumMod val="50000"/>
                  </a:schemeClr>
                </a:solidFill>
                <a:latin typeface="+mj-lt"/>
                <a:cs typeface="Times New Roman" panose="02020603050405020304" pitchFamily="18" charset="0"/>
              </a:rPr>
              <a:t>ön (1987)</a:t>
            </a:r>
            <a:endParaRPr lang="en-GB" sz="4800" b="1" dirty="0">
              <a:solidFill>
                <a:schemeClr val="accent5">
                  <a:lumMod val="50000"/>
                </a:schemeClr>
              </a:solidFill>
              <a:latin typeface="+mj-lt"/>
            </a:endParaRPr>
          </a:p>
          <a:p>
            <a:endParaRPr lang="en-US" sz="4800" b="1" dirty="0">
              <a:solidFill>
                <a:schemeClr val="accent5">
                  <a:lumMod val="50000"/>
                </a:schemeClr>
              </a:solidFill>
            </a:endParaRPr>
          </a:p>
        </p:txBody>
      </p:sp>
    </p:spTree>
    <p:extLst>
      <p:ext uri="{BB962C8B-B14F-4D97-AF65-F5344CB8AC3E}">
        <p14:creationId xmlns:p14="http://schemas.microsoft.com/office/powerpoint/2010/main" val="17566942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CFCA-A890-4E01-B04A-EDC2E85A9896}"/>
              </a:ext>
            </a:extLst>
          </p:cNvPr>
          <p:cNvSpPr>
            <a:spLocks noGrp="1"/>
          </p:cNvSpPr>
          <p:nvPr>
            <p:ph type="title"/>
          </p:nvPr>
        </p:nvSpPr>
        <p:spPr>
          <a:xfrm>
            <a:off x="609600" y="274638"/>
            <a:ext cx="10972800" cy="1143000"/>
          </a:xfrm>
        </p:spPr>
        <p:txBody>
          <a:bodyPr anchor="ctr">
            <a:normAutofit/>
          </a:bodyPr>
          <a:lstStyle/>
          <a:p>
            <a:r>
              <a:rPr lang="en-GB" b="1" dirty="0">
                <a:solidFill>
                  <a:schemeClr val="accent5">
                    <a:lumMod val="50000"/>
                  </a:schemeClr>
                </a:solidFill>
              </a:rPr>
              <a:t>Things to include in your PDP</a:t>
            </a:r>
          </a:p>
        </p:txBody>
      </p:sp>
      <p:sp>
        <p:nvSpPr>
          <p:cNvPr id="11" name="Content Placeholder 2">
            <a:extLst>
              <a:ext uri="{FF2B5EF4-FFF2-40B4-BE49-F238E27FC236}">
                <a16:creationId xmlns:a16="http://schemas.microsoft.com/office/drawing/2014/main" id="{919E4960-472D-45C4-A4E3-1CEEC169D24A}"/>
              </a:ext>
            </a:extLst>
          </p:cNvPr>
          <p:cNvSpPr>
            <a:spLocks noGrp="1"/>
          </p:cNvSpPr>
          <p:nvPr>
            <p:ph sz="half" idx="1"/>
          </p:nvPr>
        </p:nvSpPr>
        <p:spPr>
          <a:xfrm>
            <a:off x="711200" y="1759689"/>
            <a:ext cx="6146800" cy="3184450"/>
          </a:xfrm>
        </p:spPr>
        <p:txBody>
          <a:bodyPr>
            <a:normAutofit lnSpcReduction="10000"/>
          </a:bodyPr>
          <a:lstStyle/>
          <a:p>
            <a:r>
              <a:rPr lang="en-US" sz="3200" dirty="0"/>
              <a:t>Areas of </a:t>
            </a:r>
            <a:r>
              <a:rPr lang="en-US" sz="3200" b="1" dirty="0"/>
              <a:t>leadership</a:t>
            </a:r>
            <a:r>
              <a:rPr lang="en-US" sz="3200" dirty="0"/>
              <a:t> practice and knowledge you wish to develop</a:t>
            </a:r>
          </a:p>
          <a:p>
            <a:r>
              <a:rPr lang="en-US" sz="3200" b="1" dirty="0"/>
              <a:t>SMART</a:t>
            </a:r>
            <a:r>
              <a:rPr lang="en-US" sz="3200" dirty="0"/>
              <a:t> objectives</a:t>
            </a:r>
          </a:p>
          <a:p>
            <a:r>
              <a:rPr lang="en-US" sz="3200" dirty="0"/>
              <a:t>Robust, well-considered PDP that is </a:t>
            </a:r>
            <a:r>
              <a:rPr lang="en-US" sz="3200" b="1" dirty="0"/>
              <a:t>not</a:t>
            </a:r>
            <a:r>
              <a:rPr lang="en-US" sz="3200" dirty="0"/>
              <a:t> your work’s PDR!</a:t>
            </a:r>
          </a:p>
        </p:txBody>
      </p:sp>
      <p:pic>
        <p:nvPicPr>
          <p:cNvPr id="6" name="Content Placeholder 5">
            <a:extLst>
              <a:ext uri="{FF2B5EF4-FFF2-40B4-BE49-F238E27FC236}">
                <a16:creationId xmlns:a16="http://schemas.microsoft.com/office/drawing/2014/main" id="{2125D451-414E-4F8C-8CC4-1B8F602BC6E3}"/>
              </a:ext>
            </a:extLst>
          </p:cNvPr>
          <p:cNvPicPr>
            <a:picLocks noGrp="1" noChangeAspect="1"/>
          </p:cNvPicPr>
          <p:nvPr>
            <p:ph sz="half" idx="2"/>
          </p:nvPr>
        </p:nvPicPr>
        <p:blipFill>
          <a:blip r:embed="rId2"/>
          <a:stretch>
            <a:fillRect/>
          </a:stretch>
        </p:blipFill>
        <p:spPr>
          <a:xfrm>
            <a:off x="7263395" y="1600200"/>
            <a:ext cx="3253209" cy="3989388"/>
          </a:xfrm>
          <a:noFill/>
        </p:spPr>
      </p:pic>
    </p:spTree>
    <p:extLst>
      <p:ext uri="{BB962C8B-B14F-4D97-AF65-F5344CB8AC3E}">
        <p14:creationId xmlns:p14="http://schemas.microsoft.com/office/powerpoint/2010/main" val="40068109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5">
                    <a:lumMod val="50000"/>
                  </a:schemeClr>
                </a:solidFill>
              </a:rPr>
              <a:t>Personal Development Plan PDP</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11297188"/>
              </p:ext>
            </p:extLst>
          </p:nvPr>
        </p:nvGraphicFramePr>
        <p:xfrm>
          <a:off x="774796" y="1417639"/>
          <a:ext cx="10547012" cy="3670892"/>
        </p:xfrm>
        <a:graphic>
          <a:graphicData uri="http://schemas.openxmlformats.org/drawingml/2006/table">
            <a:tbl>
              <a:tblPr firstRow="1" bandRow="1">
                <a:tableStyleId>{5C22544A-7EE6-4342-B048-85BDC9FD1C3A}</a:tableStyleId>
              </a:tblPr>
              <a:tblGrid>
                <a:gridCol w="2636753">
                  <a:extLst>
                    <a:ext uri="{9D8B030D-6E8A-4147-A177-3AD203B41FA5}">
                      <a16:colId xmlns:a16="http://schemas.microsoft.com/office/drawing/2014/main" val="20000"/>
                    </a:ext>
                  </a:extLst>
                </a:gridCol>
                <a:gridCol w="2636753">
                  <a:extLst>
                    <a:ext uri="{9D8B030D-6E8A-4147-A177-3AD203B41FA5}">
                      <a16:colId xmlns:a16="http://schemas.microsoft.com/office/drawing/2014/main" val="20001"/>
                    </a:ext>
                  </a:extLst>
                </a:gridCol>
                <a:gridCol w="2636753">
                  <a:extLst>
                    <a:ext uri="{9D8B030D-6E8A-4147-A177-3AD203B41FA5}">
                      <a16:colId xmlns:a16="http://schemas.microsoft.com/office/drawing/2014/main" val="20002"/>
                    </a:ext>
                  </a:extLst>
                </a:gridCol>
                <a:gridCol w="2636753">
                  <a:extLst>
                    <a:ext uri="{9D8B030D-6E8A-4147-A177-3AD203B41FA5}">
                      <a16:colId xmlns:a16="http://schemas.microsoft.com/office/drawing/2014/main" val="20003"/>
                    </a:ext>
                  </a:extLst>
                </a:gridCol>
              </a:tblGrid>
              <a:tr h="942022">
                <a:tc>
                  <a:txBody>
                    <a:bodyPr/>
                    <a:lstStyle/>
                    <a:p>
                      <a:r>
                        <a:rPr lang="en-US" dirty="0"/>
                        <a:t>Identified area for development</a:t>
                      </a:r>
                    </a:p>
                  </a:txBody>
                  <a:tcPr/>
                </a:tc>
                <a:tc>
                  <a:txBody>
                    <a:bodyPr/>
                    <a:lstStyle/>
                    <a:p>
                      <a:r>
                        <a:rPr lang="en-US" dirty="0"/>
                        <a:t>How it will be achieved</a:t>
                      </a:r>
                    </a:p>
                  </a:txBody>
                  <a:tcPr/>
                </a:tc>
                <a:tc>
                  <a:txBody>
                    <a:bodyPr/>
                    <a:lstStyle/>
                    <a:p>
                      <a:r>
                        <a:rPr lang="en-US" dirty="0"/>
                        <a:t>Who can provide support</a:t>
                      </a:r>
                    </a:p>
                  </a:txBody>
                  <a:tcPr/>
                </a:tc>
                <a:tc>
                  <a:txBody>
                    <a:bodyPr/>
                    <a:lstStyle/>
                    <a:p>
                      <a:r>
                        <a:rPr lang="en-US" dirty="0"/>
                        <a:t>Timeline (short, medium and long-term)</a:t>
                      </a:r>
                    </a:p>
                  </a:txBody>
                  <a:tcPr/>
                </a:tc>
                <a:extLst>
                  <a:ext uri="{0D108BD9-81ED-4DB2-BD59-A6C34878D82A}">
                    <a16:rowId xmlns:a16="http://schemas.microsoft.com/office/drawing/2014/main" val="10000"/>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545774">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3"/>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4"/>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973651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B913-83A5-C9E7-C225-EC55E60C623C}"/>
              </a:ext>
            </a:extLst>
          </p:cNvPr>
          <p:cNvSpPr>
            <a:spLocks noGrp="1"/>
          </p:cNvSpPr>
          <p:nvPr>
            <p:ph type="title"/>
          </p:nvPr>
        </p:nvSpPr>
        <p:spPr>
          <a:xfrm>
            <a:off x="609600" y="-152399"/>
            <a:ext cx="10972800" cy="1143000"/>
          </a:xfrm>
        </p:spPr>
        <p:txBody>
          <a:bodyPr/>
          <a:lstStyle/>
          <a:p>
            <a:r>
              <a:rPr lang="en-GB" b="1" dirty="0">
                <a:solidFill>
                  <a:schemeClr val="accent5">
                    <a:lumMod val="75000"/>
                  </a:schemeClr>
                </a:solidFill>
              </a:rPr>
              <a:t>References</a:t>
            </a:r>
          </a:p>
        </p:txBody>
      </p:sp>
      <p:sp>
        <p:nvSpPr>
          <p:cNvPr id="3" name="Content Placeholder 2">
            <a:extLst>
              <a:ext uri="{FF2B5EF4-FFF2-40B4-BE49-F238E27FC236}">
                <a16:creationId xmlns:a16="http://schemas.microsoft.com/office/drawing/2014/main" id="{DAA716FC-B044-5D38-405D-FC071AE3EF2F}"/>
              </a:ext>
            </a:extLst>
          </p:cNvPr>
          <p:cNvSpPr>
            <a:spLocks noGrp="1"/>
          </p:cNvSpPr>
          <p:nvPr>
            <p:ph idx="1"/>
          </p:nvPr>
        </p:nvSpPr>
        <p:spPr>
          <a:xfrm>
            <a:off x="310661" y="814755"/>
            <a:ext cx="11570677" cy="3917032"/>
          </a:xfrm>
        </p:spPr>
        <p:txBody>
          <a:bodyPr>
            <a:noAutofit/>
          </a:bodyPr>
          <a:lstStyle/>
          <a:p>
            <a:pPr marL="0" indent="0">
              <a:buNone/>
            </a:pPr>
            <a:r>
              <a:rPr lang="en-GB" altLang="en-US" sz="1400" dirty="0" err="1"/>
              <a:t>Borton</a:t>
            </a:r>
            <a:r>
              <a:rPr lang="en-GB" altLang="en-US" sz="1400" dirty="0"/>
              <a:t>, T (1970). Reach, Teach and Touch. McGraw Hill, London</a:t>
            </a:r>
          </a:p>
          <a:p>
            <a:pPr marL="0" indent="0">
              <a:buNone/>
            </a:pPr>
            <a:endParaRPr lang="en-GB" sz="1400" dirty="0"/>
          </a:p>
          <a:p>
            <a:pPr marL="0" indent="0">
              <a:buNone/>
            </a:pPr>
            <a:r>
              <a:rPr lang="en-GB" sz="1400" dirty="0" err="1"/>
              <a:t>Boud</a:t>
            </a:r>
            <a:r>
              <a:rPr lang="en-GB" sz="1400" dirty="0"/>
              <a:t> D., Keough, R, Walker, D., (1985). Reflection: Turning Experience into Learning. London: Kogan Page</a:t>
            </a:r>
          </a:p>
          <a:p>
            <a:pPr marL="0" indent="0">
              <a:buNone/>
            </a:pPr>
            <a:endParaRPr lang="en-GB" sz="1400" dirty="0"/>
          </a:p>
          <a:p>
            <a:pPr marL="0" indent="0">
              <a:buNone/>
            </a:pPr>
            <a:r>
              <a:rPr lang="en-GB" sz="1400" dirty="0"/>
              <a:t>Dewey, J., (1933). How we think. Chicago: </a:t>
            </a:r>
            <a:r>
              <a:rPr lang="en-GB" sz="1400" dirty="0" err="1"/>
              <a:t>Henrey</a:t>
            </a:r>
            <a:r>
              <a:rPr lang="en-GB" sz="1400" dirty="0"/>
              <a:t> </a:t>
            </a:r>
            <a:r>
              <a:rPr lang="en-GB" sz="1400" dirty="0" err="1"/>
              <a:t>Regney</a:t>
            </a:r>
            <a:endParaRPr lang="en-GB" sz="1400" dirty="0"/>
          </a:p>
          <a:p>
            <a:pPr marL="0" indent="0">
              <a:buNone/>
            </a:pPr>
            <a:endParaRPr lang="en-GB" sz="1400" dirty="0"/>
          </a:p>
          <a:p>
            <a:pPr marL="0" indent="0">
              <a:buNone/>
            </a:pPr>
            <a:r>
              <a:rPr lang="en-GB" sz="1400" dirty="0"/>
              <a:t>Louden, W., (1991). Understanding Teaching. London: Cassell</a:t>
            </a:r>
          </a:p>
          <a:p>
            <a:pPr marL="0" indent="0">
              <a:buNone/>
            </a:pPr>
            <a:endParaRPr lang="en-GB" sz="1400" dirty="0"/>
          </a:p>
          <a:p>
            <a:pPr marL="0" indent="0">
              <a:buNone/>
            </a:pPr>
            <a:r>
              <a:rPr lang="en-GB" sz="1400" dirty="0"/>
              <a:t>Gibbs, G. (1988). Learning by Doing: </a:t>
            </a:r>
            <a:r>
              <a:rPr lang="en-GB" sz="1400" i="1" dirty="0"/>
              <a:t>A guide to Teaching and Learning Methods</a:t>
            </a:r>
            <a:r>
              <a:rPr lang="en-GB" sz="1400" dirty="0"/>
              <a:t>. Oxford: Further Education Unit</a:t>
            </a:r>
          </a:p>
          <a:p>
            <a:pPr marL="0" indent="0">
              <a:buNone/>
            </a:pPr>
            <a:endParaRPr lang="en-GB" sz="1400" dirty="0"/>
          </a:p>
          <a:p>
            <a:pPr marL="0" indent="0">
              <a:buNone/>
            </a:pPr>
            <a:r>
              <a:rPr lang="en-GB" sz="1400" dirty="0"/>
              <a:t>Kolb, (1984). Experiential learning : experience as the source of learning and development. Prentice-Hall.</a:t>
            </a:r>
          </a:p>
          <a:p>
            <a:pPr marL="0" indent="0">
              <a:buNone/>
            </a:pPr>
            <a:endParaRPr lang="en-GB" sz="1400" dirty="0"/>
          </a:p>
          <a:p>
            <a:pPr marL="0" indent="0">
              <a:buNone/>
            </a:pPr>
            <a:r>
              <a:rPr lang="en-GB" altLang="en-US" sz="1400" dirty="0"/>
              <a:t>Peters, J., "Strategies for Reflective Practice (1991). </a:t>
            </a:r>
            <a:r>
              <a:rPr lang="en-GB" altLang="en-US" sz="1400" i="1" dirty="0"/>
              <a:t>Professional Development for Educators of Adults: New Directions for Adult and Continuing Education</a:t>
            </a:r>
            <a:r>
              <a:rPr lang="en-GB" altLang="en-US" sz="1400" dirty="0"/>
              <a:t>, no. 51, edited by R. Brockett. San Francisco: Jossey-Bass</a:t>
            </a:r>
            <a:endParaRPr lang="en-GB" sz="1400" dirty="0"/>
          </a:p>
          <a:p>
            <a:pPr marL="0" indent="0">
              <a:buNone/>
            </a:pPr>
            <a:endParaRPr lang="en-GB" sz="1400" dirty="0"/>
          </a:p>
          <a:p>
            <a:pPr marL="0" indent="0">
              <a:buNone/>
            </a:pPr>
            <a:r>
              <a:rPr lang="en-GB" sz="1400" dirty="0"/>
              <a:t>Reid, B., (1993) “But we’re doing it already” Exploring a response to the concept of reflective practice in order to improve its facilitation. Nurse Ed Today 13: 305-309</a:t>
            </a:r>
          </a:p>
          <a:p>
            <a:pPr marL="0" indent="0">
              <a:buNone/>
            </a:pPr>
            <a:endParaRPr lang="en-GB" sz="1400" dirty="0"/>
          </a:p>
          <a:p>
            <a:pPr marL="0" indent="0">
              <a:buNone/>
            </a:pPr>
            <a:r>
              <a:rPr lang="en-GB" sz="1400" dirty="0"/>
              <a:t>Schön, D., (1987). Educating the Reflective Practitioner. San Francisco: Josey Bass</a:t>
            </a:r>
          </a:p>
          <a:p>
            <a:pPr marL="0" indent="0">
              <a:buNone/>
            </a:pPr>
            <a:endParaRPr lang="en-GB" sz="1400" dirty="0"/>
          </a:p>
        </p:txBody>
      </p:sp>
    </p:spTree>
    <p:extLst>
      <p:ext uri="{BB962C8B-B14F-4D97-AF65-F5344CB8AC3E}">
        <p14:creationId xmlns:p14="http://schemas.microsoft.com/office/powerpoint/2010/main" val="6182800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79F63F839CD34F8C7D1F16FF62C149" ma:contentTypeVersion="6" ma:contentTypeDescription="Create a new document." ma:contentTypeScope="" ma:versionID="8696d57364c1d7f16f585631265b8140">
  <xsd:schema xmlns:xsd="http://www.w3.org/2001/XMLSchema" xmlns:xs="http://www.w3.org/2001/XMLSchema" xmlns:p="http://schemas.microsoft.com/office/2006/metadata/properties" xmlns:ns2="b7f9fef7-f2d6-4753-9cc4-1214af3ec681" xmlns:ns3="4e921715-ad79-4b78-9592-2aa9c6b9dcb9" targetNamespace="http://schemas.microsoft.com/office/2006/metadata/properties" ma:root="true" ma:fieldsID="911fed3de18a5dabb4b36797968ac1f0" ns2:_="" ns3:_="">
    <xsd:import namespace="b7f9fef7-f2d6-4753-9cc4-1214af3ec681"/>
    <xsd:import namespace="4e921715-ad79-4b78-9592-2aa9c6b9dc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f9fef7-f2d6-4753-9cc4-1214af3ec68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921715-ad79-4b78-9592-2aa9c6b9dcb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9CBC40-EFAC-4F46-B6BB-20E4CA5F3F93}">
  <ds:schemaRefs>
    <ds:schemaRef ds:uri="http://schemas.microsoft.com/sharepoint/v3/contenttype/forms"/>
  </ds:schemaRefs>
</ds:datastoreItem>
</file>

<file path=customXml/itemProps2.xml><?xml version="1.0" encoding="utf-8"?>
<ds:datastoreItem xmlns:ds="http://schemas.openxmlformats.org/officeDocument/2006/customXml" ds:itemID="{78B21B87-FA11-4EFF-81CD-E2CA29C0D2C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970AD43-6B60-4E64-9C25-F5F5A6394A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7f9fef7-f2d6-4753-9cc4-1214af3ec681"/>
    <ds:schemaRef ds:uri="4e921715-ad79-4b78-9592-2aa9c6b9dc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1868</Words>
  <Application>Microsoft Office PowerPoint</Application>
  <PresentationFormat>Widescreen</PresentationFormat>
  <Paragraphs>228</Paragraphs>
  <Slides>36</Slides>
  <Notes>10</Notes>
  <HiddenSlides>2</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36</vt:i4>
      </vt:variant>
    </vt:vector>
  </HeadingPairs>
  <TitlesOfParts>
    <vt:vector size="51" baseType="lpstr">
      <vt:lpstr>Myriad Pro</vt:lpstr>
      <vt:lpstr>Arial</vt:lpstr>
      <vt:lpstr>Arial Black</vt:lpstr>
      <vt:lpstr>Calibri</vt:lpstr>
      <vt:lpstr>Calibri Light</vt:lpstr>
      <vt:lpstr>Symbol</vt:lpstr>
      <vt:lpstr>Times New Roman</vt:lpstr>
      <vt:lpstr>Verdana</vt:lpstr>
      <vt:lpstr>20140311PresentationUWTSDTemplate</vt:lpstr>
      <vt:lpstr>UWTSD 200_Text 2</vt:lpstr>
      <vt:lpstr>UWTSD 200_Subtitle 4</vt:lpstr>
      <vt:lpstr>1_20140311PresentationUWTSDTemplate</vt:lpstr>
      <vt:lpstr>2_20140311PresentationUWTSDTemplate</vt:lpstr>
      <vt:lpstr>Title Slide 1</vt:lpstr>
      <vt:lpstr>201500625PowerPointPresentationTemplate</vt:lpstr>
      <vt:lpstr>Module BMPF7021   Authenticity and  the Role of the  Leader   Day 7</vt:lpstr>
      <vt:lpstr>Learning Outcomes</vt:lpstr>
      <vt:lpstr>PowerPoint Presentation</vt:lpstr>
      <vt:lpstr>PowerPoint Presentation</vt:lpstr>
      <vt:lpstr>PowerPoint Presentation</vt:lpstr>
      <vt:lpstr>Our Vision</vt:lpstr>
      <vt:lpstr>PowerPoint Presentation</vt:lpstr>
      <vt:lpstr>PowerPoint Presentation</vt:lpstr>
      <vt:lpstr>Our Vision</vt:lpstr>
      <vt:lpstr>PowerPoint Presentation</vt:lpstr>
      <vt:lpstr>PowerPoint Presentation</vt:lpstr>
      <vt:lpstr>Betari Box</vt:lpstr>
      <vt:lpstr>Betari box</vt:lpstr>
      <vt:lpstr>PowerPoint Presentation</vt:lpstr>
      <vt:lpstr>Our Vision</vt:lpstr>
      <vt:lpstr>PowerPoint Presentation</vt:lpstr>
      <vt:lpstr>Personal Development Planning</vt:lpstr>
      <vt:lpstr>PowerPoint Presentation</vt:lpstr>
      <vt:lpstr>PEST Analysis</vt:lpstr>
      <vt:lpstr>PowerPoint Presentation</vt:lpstr>
      <vt:lpstr>Activity – PEST and SWOT Analysis </vt:lpstr>
      <vt:lpstr>PowerPoint Presentation</vt:lpstr>
      <vt:lpstr>Personal Development Planning</vt:lpstr>
      <vt:lpstr>Our Vision</vt:lpstr>
      <vt:lpstr>Models of reflection</vt:lpstr>
      <vt:lpstr>PowerPoint Presentation</vt:lpstr>
      <vt:lpstr>PowerPoint Presentation</vt:lpstr>
      <vt:lpstr>PowerPoint Presentation</vt:lpstr>
      <vt:lpstr>PowerPoint Presentation</vt:lpstr>
      <vt:lpstr>Gibbs (1988)</vt:lpstr>
      <vt:lpstr>Kolb’s experiential learning cycle (1984)</vt:lpstr>
      <vt:lpstr>Driscoll, based on Borton (1970)</vt:lpstr>
      <vt:lpstr>PowerPoint Presentation</vt:lpstr>
      <vt:lpstr>Things to include in your PDP</vt:lpstr>
      <vt:lpstr>Personal Development Plan PDP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27</cp:revision>
  <cp:lastPrinted>2021-08-03T18:44:37Z</cp:lastPrinted>
  <dcterms:created xsi:type="dcterms:W3CDTF">2021-06-29T14:16:45Z</dcterms:created>
  <dcterms:modified xsi:type="dcterms:W3CDTF">2023-07-27T08:01:25Z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0x0101005579F63F839CD34F8C7D1F16FF62C149</vt:lpwstr>
  </property>
</Properties>
</file>