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1" r:id="rId5"/>
    <p:sldId id="262" r:id="rId6"/>
    <p:sldId id="259"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8"/>
    <p:restoredTop sz="94649"/>
  </p:normalViewPr>
  <p:slideViewPr>
    <p:cSldViewPr snapToGrid="0" snapToObjects="1">
      <p:cViewPr varScale="1">
        <p:scale>
          <a:sx n="96" d="100"/>
          <a:sy n="96" d="100"/>
        </p:scale>
        <p:origin x="62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E2F61-EE2D-6845-AF3B-C70222272EE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C9E0D40-16B3-E641-8EA5-24A4782A7F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A42E351-5F81-CE45-8863-1955E5502B29}"/>
              </a:ext>
            </a:extLst>
          </p:cNvPr>
          <p:cNvSpPr>
            <a:spLocks noGrp="1"/>
          </p:cNvSpPr>
          <p:nvPr>
            <p:ph type="dt" sz="half" idx="10"/>
          </p:nvPr>
        </p:nvSpPr>
        <p:spPr/>
        <p:txBody>
          <a:bodyPr/>
          <a:lstStyle/>
          <a:p>
            <a:fld id="{0B2E4BD6-A09E-F547-84E9-F5C8A8206B55}" type="datetimeFigureOut">
              <a:rPr lang="en-US" smtClean="0"/>
              <a:t>10/5/22</a:t>
            </a:fld>
            <a:endParaRPr lang="en-US"/>
          </a:p>
        </p:txBody>
      </p:sp>
      <p:sp>
        <p:nvSpPr>
          <p:cNvPr id="5" name="Footer Placeholder 4">
            <a:extLst>
              <a:ext uri="{FF2B5EF4-FFF2-40B4-BE49-F238E27FC236}">
                <a16:creationId xmlns:a16="http://schemas.microsoft.com/office/drawing/2014/main" id="{F8CCB218-F269-7D48-8146-B215EE3759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049F5-7E65-FE48-BBF1-1FE8B99E9739}"/>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2069169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138A7-481A-914A-9BCB-85E0C130C71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BCB194-032B-8640-B88D-96DBB6FD147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D8748B-9AC9-B540-99AE-132EEA1A1DB3}"/>
              </a:ext>
            </a:extLst>
          </p:cNvPr>
          <p:cNvSpPr>
            <a:spLocks noGrp="1"/>
          </p:cNvSpPr>
          <p:nvPr>
            <p:ph type="dt" sz="half" idx="10"/>
          </p:nvPr>
        </p:nvSpPr>
        <p:spPr/>
        <p:txBody>
          <a:bodyPr/>
          <a:lstStyle/>
          <a:p>
            <a:fld id="{0B2E4BD6-A09E-F547-84E9-F5C8A8206B55}" type="datetimeFigureOut">
              <a:rPr lang="en-US" smtClean="0"/>
              <a:t>10/5/22</a:t>
            </a:fld>
            <a:endParaRPr lang="en-US"/>
          </a:p>
        </p:txBody>
      </p:sp>
      <p:sp>
        <p:nvSpPr>
          <p:cNvPr id="5" name="Footer Placeholder 4">
            <a:extLst>
              <a:ext uri="{FF2B5EF4-FFF2-40B4-BE49-F238E27FC236}">
                <a16:creationId xmlns:a16="http://schemas.microsoft.com/office/drawing/2014/main" id="{12576C01-34FF-0E40-9A62-1B18BF44F1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1B90DA-2616-B740-8CBE-F491DAA14D3E}"/>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744334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E9914-D8C8-3945-BB3D-211FF8C8286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3F23B27-B9DD-3E4C-90EB-59760B9C3B0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DE597BD-B52B-904B-AC33-5738DD9A0E8D}"/>
              </a:ext>
            </a:extLst>
          </p:cNvPr>
          <p:cNvSpPr>
            <a:spLocks noGrp="1"/>
          </p:cNvSpPr>
          <p:nvPr>
            <p:ph type="dt" sz="half" idx="10"/>
          </p:nvPr>
        </p:nvSpPr>
        <p:spPr/>
        <p:txBody>
          <a:bodyPr/>
          <a:lstStyle/>
          <a:p>
            <a:fld id="{0B2E4BD6-A09E-F547-84E9-F5C8A8206B55}" type="datetimeFigureOut">
              <a:rPr lang="en-US" smtClean="0"/>
              <a:t>10/5/22</a:t>
            </a:fld>
            <a:endParaRPr lang="en-US"/>
          </a:p>
        </p:txBody>
      </p:sp>
      <p:sp>
        <p:nvSpPr>
          <p:cNvPr id="5" name="Footer Placeholder 4">
            <a:extLst>
              <a:ext uri="{FF2B5EF4-FFF2-40B4-BE49-F238E27FC236}">
                <a16:creationId xmlns:a16="http://schemas.microsoft.com/office/drawing/2014/main" id="{E73227D8-B80D-0B45-AB9C-FE6BCDACC5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EAE605-975A-7642-ADCA-83B4CF299EEC}"/>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3736258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B7039-6BC4-8249-BB4B-F88BE544051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0CF3463-EA92-E447-8D59-0DD6F8E36B8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2860667-00E6-5845-AA84-41A480A83E8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777DE8-1AF0-A24A-B991-5C8C0014BD9F}"/>
              </a:ext>
            </a:extLst>
          </p:cNvPr>
          <p:cNvSpPr>
            <a:spLocks noGrp="1"/>
          </p:cNvSpPr>
          <p:nvPr>
            <p:ph type="dt" sz="half" idx="10"/>
          </p:nvPr>
        </p:nvSpPr>
        <p:spPr/>
        <p:txBody>
          <a:bodyPr/>
          <a:lstStyle/>
          <a:p>
            <a:fld id="{0B2E4BD6-A09E-F547-84E9-F5C8A8206B55}" type="datetimeFigureOut">
              <a:rPr lang="en-US" smtClean="0"/>
              <a:t>10/5/22</a:t>
            </a:fld>
            <a:endParaRPr lang="en-US"/>
          </a:p>
        </p:txBody>
      </p:sp>
      <p:sp>
        <p:nvSpPr>
          <p:cNvPr id="6" name="Footer Placeholder 5">
            <a:extLst>
              <a:ext uri="{FF2B5EF4-FFF2-40B4-BE49-F238E27FC236}">
                <a16:creationId xmlns:a16="http://schemas.microsoft.com/office/drawing/2014/main" id="{2A1A07F4-A5ED-0343-AA9E-36B3447951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409A9A-4181-CF4B-B5A3-8034F7B81483}"/>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1458979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33E0E-0F71-CF41-8969-26381E2C926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77192EA-1FFA-274F-878F-5D9D89052D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821661D-F067-8B44-A0B9-2008695390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3BB9E1F-9399-E342-B528-66C06C1188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6697F5-FC5A-E84E-B4AC-C1D23F5F466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52FC6DF-5DA0-0D40-84B0-F8E32493B663}"/>
              </a:ext>
            </a:extLst>
          </p:cNvPr>
          <p:cNvSpPr>
            <a:spLocks noGrp="1"/>
          </p:cNvSpPr>
          <p:nvPr>
            <p:ph type="dt" sz="half" idx="10"/>
          </p:nvPr>
        </p:nvSpPr>
        <p:spPr/>
        <p:txBody>
          <a:bodyPr/>
          <a:lstStyle/>
          <a:p>
            <a:fld id="{0B2E4BD6-A09E-F547-84E9-F5C8A8206B55}" type="datetimeFigureOut">
              <a:rPr lang="en-US" smtClean="0"/>
              <a:t>10/5/22</a:t>
            </a:fld>
            <a:endParaRPr lang="en-US"/>
          </a:p>
        </p:txBody>
      </p:sp>
      <p:sp>
        <p:nvSpPr>
          <p:cNvPr id="8" name="Footer Placeholder 7">
            <a:extLst>
              <a:ext uri="{FF2B5EF4-FFF2-40B4-BE49-F238E27FC236}">
                <a16:creationId xmlns:a16="http://schemas.microsoft.com/office/drawing/2014/main" id="{41908002-9E9E-C240-A7D1-ADA6764713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F013AB-EC2D-A04A-952B-A9D30D7282C7}"/>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2415847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E8BE7-44DA-7C4A-81F2-3381A5BD03C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E6E72D3-28DF-724E-B2A7-E71E40069F10}"/>
              </a:ext>
            </a:extLst>
          </p:cNvPr>
          <p:cNvSpPr>
            <a:spLocks noGrp="1"/>
          </p:cNvSpPr>
          <p:nvPr>
            <p:ph type="dt" sz="half" idx="10"/>
          </p:nvPr>
        </p:nvSpPr>
        <p:spPr/>
        <p:txBody>
          <a:bodyPr/>
          <a:lstStyle/>
          <a:p>
            <a:fld id="{0B2E4BD6-A09E-F547-84E9-F5C8A8206B55}" type="datetimeFigureOut">
              <a:rPr lang="en-US" smtClean="0"/>
              <a:t>10/5/22</a:t>
            </a:fld>
            <a:endParaRPr lang="en-US"/>
          </a:p>
        </p:txBody>
      </p:sp>
      <p:sp>
        <p:nvSpPr>
          <p:cNvPr id="4" name="Footer Placeholder 3">
            <a:extLst>
              <a:ext uri="{FF2B5EF4-FFF2-40B4-BE49-F238E27FC236}">
                <a16:creationId xmlns:a16="http://schemas.microsoft.com/office/drawing/2014/main" id="{25684540-A83E-F440-9504-E5F4178245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D0342B-77B3-2841-9017-82E0511A78D4}"/>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3753784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9E62D9-3FE0-E44C-919C-0D375489DD7D}"/>
              </a:ext>
            </a:extLst>
          </p:cNvPr>
          <p:cNvSpPr>
            <a:spLocks noGrp="1"/>
          </p:cNvSpPr>
          <p:nvPr>
            <p:ph type="dt" sz="half" idx="10"/>
          </p:nvPr>
        </p:nvSpPr>
        <p:spPr/>
        <p:txBody>
          <a:bodyPr/>
          <a:lstStyle/>
          <a:p>
            <a:fld id="{0B2E4BD6-A09E-F547-84E9-F5C8A8206B55}" type="datetimeFigureOut">
              <a:rPr lang="en-US" smtClean="0"/>
              <a:t>10/5/22</a:t>
            </a:fld>
            <a:endParaRPr lang="en-US"/>
          </a:p>
        </p:txBody>
      </p:sp>
      <p:sp>
        <p:nvSpPr>
          <p:cNvPr id="3" name="Footer Placeholder 2">
            <a:extLst>
              <a:ext uri="{FF2B5EF4-FFF2-40B4-BE49-F238E27FC236}">
                <a16:creationId xmlns:a16="http://schemas.microsoft.com/office/drawing/2014/main" id="{C3BAB968-72AE-D74E-97E0-DF683FCFE5E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5EB42DB-C671-E441-A201-31EC64893256}"/>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2034006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4A1C2-60FB-8342-8B8D-7872BB5445B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3C20104-64DB-DD4A-994A-62F751A780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537776F-9D99-2A4D-B736-00D1945380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C424411-C495-3141-B8B8-07EAA0652EC1}"/>
              </a:ext>
            </a:extLst>
          </p:cNvPr>
          <p:cNvSpPr>
            <a:spLocks noGrp="1"/>
          </p:cNvSpPr>
          <p:nvPr>
            <p:ph type="dt" sz="half" idx="10"/>
          </p:nvPr>
        </p:nvSpPr>
        <p:spPr/>
        <p:txBody>
          <a:bodyPr/>
          <a:lstStyle/>
          <a:p>
            <a:fld id="{0B2E4BD6-A09E-F547-84E9-F5C8A8206B55}" type="datetimeFigureOut">
              <a:rPr lang="en-US" smtClean="0"/>
              <a:t>10/5/22</a:t>
            </a:fld>
            <a:endParaRPr lang="en-US"/>
          </a:p>
        </p:txBody>
      </p:sp>
      <p:sp>
        <p:nvSpPr>
          <p:cNvPr id="6" name="Footer Placeholder 5">
            <a:extLst>
              <a:ext uri="{FF2B5EF4-FFF2-40B4-BE49-F238E27FC236}">
                <a16:creationId xmlns:a16="http://schemas.microsoft.com/office/drawing/2014/main" id="{007FE55B-A9FE-5E42-BCEC-6ABFA66EAB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C9594D-0DE6-C34E-BD1D-C7095D0474FE}"/>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1436991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9D0E1-ABB6-B141-BE02-FFDD04481B1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5345032-6689-804E-A319-0E14B7CFD1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DEC989F-8231-3542-A0D6-9F4CEE0BC1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AF2E8FC-52F5-7441-952E-6B9D31AF7912}"/>
              </a:ext>
            </a:extLst>
          </p:cNvPr>
          <p:cNvSpPr>
            <a:spLocks noGrp="1"/>
          </p:cNvSpPr>
          <p:nvPr>
            <p:ph type="dt" sz="half" idx="10"/>
          </p:nvPr>
        </p:nvSpPr>
        <p:spPr/>
        <p:txBody>
          <a:bodyPr/>
          <a:lstStyle/>
          <a:p>
            <a:fld id="{0B2E4BD6-A09E-F547-84E9-F5C8A8206B55}" type="datetimeFigureOut">
              <a:rPr lang="en-US" smtClean="0"/>
              <a:t>10/5/22</a:t>
            </a:fld>
            <a:endParaRPr lang="en-US"/>
          </a:p>
        </p:txBody>
      </p:sp>
      <p:sp>
        <p:nvSpPr>
          <p:cNvPr id="6" name="Footer Placeholder 5">
            <a:extLst>
              <a:ext uri="{FF2B5EF4-FFF2-40B4-BE49-F238E27FC236}">
                <a16:creationId xmlns:a16="http://schemas.microsoft.com/office/drawing/2014/main" id="{049404F0-DDD5-AF4C-B0B4-131F0DABEC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4BC730-271B-8C48-B304-7A7DF0A8F7E8}"/>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155115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9653C-DF3F-974C-A737-E811521876E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DF39E8B-78B5-B94D-B1B9-322D98A26EE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797285-B387-2D45-B8F7-0CF236AE9BE3}"/>
              </a:ext>
            </a:extLst>
          </p:cNvPr>
          <p:cNvSpPr>
            <a:spLocks noGrp="1"/>
          </p:cNvSpPr>
          <p:nvPr>
            <p:ph type="dt" sz="half" idx="10"/>
          </p:nvPr>
        </p:nvSpPr>
        <p:spPr/>
        <p:txBody>
          <a:bodyPr/>
          <a:lstStyle/>
          <a:p>
            <a:fld id="{0B2E4BD6-A09E-F547-84E9-F5C8A8206B55}" type="datetimeFigureOut">
              <a:rPr lang="en-US" smtClean="0"/>
              <a:t>10/5/22</a:t>
            </a:fld>
            <a:endParaRPr lang="en-US"/>
          </a:p>
        </p:txBody>
      </p:sp>
      <p:sp>
        <p:nvSpPr>
          <p:cNvPr id="5" name="Footer Placeholder 4">
            <a:extLst>
              <a:ext uri="{FF2B5EF4-FFF2-40B4-BE49-F238E27FC236}">
                <a16:creationId xmlns:a16="http://schemas.microsoft.com/office/drawing/2014/main" id="{8C4AB90A-657C-854C-A191-2D1B31F24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2AA5EF-CBDA-3842-80A7-10300C1E1E8F}"/>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3055478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4B3286-9531-7445-A32F-3136A25CA99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EADBEBD-1FAC-614B-97CE-114BD00302C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48B841-C825-0144-95D2-6BF7EBB2530A}"/>
              </a:ext>
            </a:extLst>
          </p:cNvPr>
          <p:cNvSpPr>
            <a:spLocks noGrp="1"/>
          </p:cNvSpPr>
          <p:nvPr>
            <p:ph type="dt" sz="half" idx="10"/>
          </p:nvPr>
        </p:nvSpPr>
        <p:spPr/>
        <p:txBody>
          <a:bodyPr/>
          <a:lstStyle/>
          <a:p>
            <a:fld id="{0B2E4BD6-A09E-F547-84E9-F5C8A8206B55}" type="datetimeFigureOut">
              <a:rPr lang="en-US" smtClean="0"/>
              <a:t>10/5/22</a:t>
            </a:fld>
            <a:endParaRPr lang="en-US"/>
          </a:p>
        </p:txBody>
      </p:sp>
      <p:sp>
        <p:nvSpPr>
          <p:cNvPr id="5" name="Footer Placeholder 4">
            <a:extLst>
              <a:ext uri="{FF2B5EF4-FFF2-40B4-BE49-F238E27FC236}">
                <a16:creationId xmlns:a16="http://schemas.microsoft.com/office/drawing/2014/main" id="{37F2C43A-03E9-7744-9C59-AC2829B898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10C6CC-579C-8742-B04A-EBD7E59B5BD0}"/>
              </a:ext>
            </a:extLst>
          </p:cNvPr>
          <p:cNvSpPr>
            <a:spLocks noGrp="1"/>
          </p:cNvSpPr>
          <p:nvPr>
            <p:ph type="sldNum" sz="quarter" idx="12"/>
          </p:nvPr>
        </p:nvSpPr>
        <p:spPr/>
        <p:txBody>
          <a:bodyPr/>
          <a:lstStyle/>
          <a:p>
            <a:fld id="{BA5AE662-49D2-B44A-B125-809350036FD7}" type="slidenum">
              <a:rPr lang="en-US" smtClean="0"/>
              <a:t>‹#›</a:t>
            </a:fld>
            <a:endParaRPr lang="en-US"/>
          </a:p>
        </p:txBody>
      </p:sp>
    </p:spTree>
    <p:extLst>
      <p:ext uri="{BB962C8B-B14F-4D97-AF65-F5344CB8AC3E}">
        <p14:creationId xmlns:p14="http://schemas.microsoft.com/office/powerpoint/2010/main" val="1955560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6112A0-9BDB-D64A-A4AF-850C0AF851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7BF7573-9AD3-2B4E-8EE3-363B3BBC81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569BE9-69DC-7244-890B-40B810F8D3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2E4BD6-A09E-F547-84E9-F5C8A8206B55}" type="datetimeFigureOut">
              <a:rPr lang="en-US" smtClean="0"/>
              <a:t>10/5/22</a:t>
            </a:fld>
            <a:endParaRPr lang="en-US"/>
          </a:p>
        </p:txBody>
      </p:sp>
      <p:sp>
        <p:nvSpPr>
          <p:cNvPr id="5" name="Footer Placeholder 4">
            <a:extLst>
              <a:ext uri="{FF2B5EF4-FFF2-40B4-BE49-F238E27FC236}">
                <a16:creationId xmlns:a16="http://schemas.microsoft.com/office/drawing/2014/main" id="{F6E55B80-2CEA-364D-B142-BB4FFF1386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55326E3-003E-CF40-84EF-C36AC7DB42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5AE662-49D2-B44A-B125-809350036FD7}" type="slidenum">
              <a:rPr lang="en-US" smtClean="0"/>
              <a:t>‹#›</a:t>
            </a:fld>
            <a:endParaRPr lang="en-US"/>
          </a:p>
        </p:txBody>
      </p:sp>
    </p:spTree>
    <p:extLst>
      <p:ext uri="{BB962C8B-B14F-4D97-AF65-F5344CB8AC3E}">
        <p14:creationId xmlns:p14="http://schemas.microsoft.com/office/powerpoint/2010/main" val="10742907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1FD31-B03C-644F-86BB-F490D2D64AF9}"/>
              </a:ext>
            </a:extLst>
          </p:cNvPr>
          <p:cNvSpPr>
            <a:spLocks noGrp="1"/>
          </p:cNvSpPr>
          <p:nvPr>
            <p:ph type="ctrTitle"/>
          </p:nvPr>
        </p:nvSpPr>
        <p:spPr/>
        <p:txBody>
          <a:bodyPr/>
          <a:lstStyle/>
          <a:p>
            <a:r>
              <a:rPr lang="en-US" dirty="0"/>
              <a:t>Movement Practice</a:t>
            </a:r>
          </a:p>
        </p:txBody>
      </p:sp>
      <p:sp>
        <p:nvSpPr>
          <p:cNvPr id="3" name="Subtitle 2">
            <a:extLst>
              <a:ext uri="{FF2B5EF4-FFF2-40B4-BE49-F238E27FC236}">
                <a16:creationId xmlns:a16="http://schemas.microsoft.com/office/drawing/2014/main" id="{216107AA-E6F2-E24F-9939-20AB4B680E39}"/>
              </a:ext>
            </a:extLst>
          </p:cNvPr>
          <p:cNvSpPr>
            <a:spLocks noGrp="1"/>
          </p:cNvSpPr>
          <p:nvPr>
            <p:ph type="subTitle" idx="1"/>
          </p:nvPr>
        </p:nvSpPr>
        <p:spPr/>
        <p:txBody>
          <a:bodyPr/>
          <a:lstStyle/>
          <a:p>
            <a:r>
              <a:rPr lang="en-US" dirty="0" err="1"/>
              <a:t>Contextualising</a:t>
            </a:r>
            <a:r>
              <a:rPr lang="en-US" dirty="0"/>
              <a:t> Quotes</a:t>
            </a:r>
          </a:p>
        </p:txBody>
      </p:sp>
    </p:spTree>
    <p:extLst>
      <p:ext uri="{BB962C8B-B14F-4D97-AF65-F5344CB8AC3E}">
        <p14:creationId xmlns:p14="http://schemas.microsoft.com/office/powerpoint/2010/main" val="1394922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2E68E-7863-E74C-98BD-9F2C90AB9F7C}"/>
              </a:ext>
            </a:extLst>
          </p:cNvPr>
          <p:cNvSpPr>
            <a:spLocks noGrp="1"/>
          </p:cNvSpPr>
          <p:nvPr>
            <p:ph type="title"/>
          </p:nvPr>
        </p:nvSpPr>
        <p:spPr/>
        <p:txBody>
          <a:bodyPr/>
          <a:lstStyle/>
          <a:p>
            <a:r>
              <a:rPr lang="en-US" dirty="0"/>
              <a:t>Peter Brook: The Empty Space</a:t>
            </a:r>
          </a:p>
        </p:txBody>
      </p:sp>
      <p:sp>
        <p:nvSpPr>
          <p:cNvPr id="3" name="Content Placeholder 2">
            <a:extLst>
              <a:ext uri="{FF2B5EF4-FFF2-40B4-BE49-F238E27FC236}">
                <a16:creationId xmlns:a16="http://schemas.microsoft.com/office/drawing/2014/main" id="{F6075E42-2396-FE47-B419-AF0ACF35BE72}"/>
              </a:ext>
            </a:extLst>
          </p:cNvPr>
          <p:cNvSpPr>
            <a:spLocks noGrp="1"/>
          </p:cNvSpPr>
          <p:nvPr>
            <p:ph idx="1"/>
          </p:nvPr>
        </p:nvSpPr>
        <p:spPr/>
        <p:txBody>
          <a:bodyPr/>
          <a:lstStyle/>
          <a:p>
            <a:endParaRPr lang="en-US" dirty="0"/>
          </a:p>
          <a:p>
            <a:endParaRPr lang="en-US" dirty="0"/>
          </a:p>
          <a:p>
            <a:r>
              <a:rPr lang="en-US" dirty="0"/>
              <a:t>‘I can take any empty space and call it a bare stage. A man walks across this empty space whilst someone else is watching him and this is all that is needed for an act of theatre to be engaged.’ (Brook, 1968, p11) </a:t>
            </a:r>
          </a:p>
          <a:p>
            <a:endParaRPr lang="en-US" dirty="0"/>
          </a:p>
          <a:p>
            <a:r>
              <a:rPr lang="en-US" dirty="0"/>
              <a:t>Brook, P. (1968) The Empty Space. Penguin Books; London.</a:t>
            </a:r>
          </a:p>
        </p:txBody>
      </p:sp>
    </p:spTree>
    <p:extLst>
      <p:ext uri="{BB962C8B-B14F-4D97-AF65-F5344CB8AC3E}">
        <p14:creationId xmlns:p14="http://schemas.microsoft.com/office/powerpoint/2010/main" val="1848040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185F3-F008-7743-91E5-E67C22CFF100}"/>
              </a:ext>
            </a:extLst>
          </p:cNvPr>
          <p:cNvSpPr>
            <a:spLocks noGrp="1"/>
          </p:cNvSpPr>
          <p:nvPr>
            <p:ph type="title"/>
          </p:nvPr>
        </p:nvSpPr>
        <p:spPr/>
        <p:txBody>
          <a:bodyPr/>
          <a:lstStyle/>
          <a:p>
            <a:r>
              <a:rPr lang="en-US" dirty="0"/>
              <a:t>Constantin Stanislavski: An Actor Prepares</a:t>
            </a:r>
          </a:p>
        </p:txBody>
      </p:sp>
      <p:sp>
        <p:nvSpPr>
          <p:cNvPr id="3" name="Content Placeholder 2">
            <a:extLst>
              <a:ext uri="{FF2B5EF4-FFF2-40B4-BE49-F238E27FC236}">
                <a16:creationId xmlns:a16="http://schemas.microsoft.com/office/drawing/2014/main" id="{25511990-4DF6-FF44-B7AF-F584B79657F5}"/>
              </a:ext>
            </a:extLst>
          </p:cNvPr>
          <p:cNvSpPr>
            <a:spLocks noGrp="1"/>
          </p:cNvSpPr>
          <p:nvPr>
            <p:ph idx="1"/>
          </p:nvPr>
        </p:nvSpPr>
        <p:spPr/>
        <p:txBody>
          <a:bodyPr/>
          <a:lstStyle/>
          <a:p>
            <a:r>
              <a:rPr lang="en-US" dirty="0"/>
              <a:t>‘From what you have said I gather that to study our art we must assimilate a psychological technique of living a part, and that this will help us to accomplish our main object, which is to create the life of a human spirit,’ Paul </a:t>
            </a:r>
            <a:r>
              <a:rPr lang="en-US" dirty="0" err="1"/>
              <a:t>Shustov</a:t>
            </a:r>
            <a:r>
              <a:rPr lang="en-US" dirty="0"/>
              <a:t> said.</a:t>
            </a:r>
          </a:p>
          <a:p>
            <a:r>
              <a:rPr lang="en-US" dirty="0"/>
              <a:t>‘That is correct but not complete,’ said </a:t>
            </a:r>
            <a:r>
              <a:rPr lang="en-US" dirty="0" err="1"/>
              <a:t>Tortsov</a:t>
            </a:r>
            <a:r>
              <a:rPr lang="en-US" dirty="0"/>
              <a:t>. ‘Our aim is not only to create the life of a human spirit, but also to “express it in a beautiful, artistic form.” An actor is under obligation to live his part inwardly, and then to give his experience an external embodiment.’ (Stanislavski, 1996 p15)</a:t>
            </a:r>
          </a:p>
        </p:txBody>
      </p:sp>
    </p:spTree>
    <p:extLst>
      <p:ext uri="{BB962C8B-B14F-4D97-AF65-F5344CB8AC3E}">
        <p14:creationId xmlns:p14="http://schemas.microsoft.com/office/powerpoint/2010/main" val="3927017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3A720-A593-BF42-B1B0-F2A98E47AAB0}"/>
              </a:ext>
            </a:extLst>
          </p:cNvPr>
          <p:cNvSpPr>
            <a:spLocks noGrp="1"/>
          </p:cNvSpPr>
          <p:nvPr>
            <p:ph type="title"/>
          </p:nvPr>
        </p:nvSpPr>
        <p:spPr/>
        <p:txBody>
          <a:bodyPr/>
          <a:lstStyle/>
          <a:p>
            <a:r>
              <a:rPr lang="en-US" dirty="0"/>
              <a:t>Constantin Stanislavski: An Actor Prepares</a:t>
            </a:r>
          </a:p>
        </p:txBody>
      </p:sp>
      <p:sp>
        <p:nvSpPr>
          <p:cNvPr id="3" name="Content Placeholder 2">
            <a:extLst>
              <a:ext uri="{FF2B5EF4-FFF2-40B4-BE49-F238E27FC236}">
                <a16:creationId xmlns:a16="http://schemas.microsoft.com/office/drawing/2014/main" id="{04CCF5E5-290C-974F-ACF2-F0D782DE61FC}"/>
              </a:ext>
            </a:extLst>
          </p:cNvPr>
          <p:cNvSpPr>
            <a:spLocks noGrp="1"/>
          </p:cNvSpPr>
          <p:nvPr>
            <p:ph idx="1"/>
          </p:nvPr>
        </p:nvSpPr>
        <p:spPr/>
        <p:txBody>
          <a:bodyPr/>
          <a:lstStyle/>
          <a:p>
            <a:r>
              <a:rPr lang="en-US" dirty="0"/>
              <a:t>‘In order to express a most delicate and largely subconscious life it is necessary to have control of an unusually responsive, excellently prepared vocal and physical apparatus. This apparatus must be ready instantly and exactly to reproduce most delicate and all but intangible feelings with great sensitiveness and directness.</a:t>
            </a:r>
          </a:p>
          <a:p>
            <a:r>
              <a:rPr lang="en-US" dirty="0"/>
              <a:t>That is why an actor of our type is obliged to work so much more than others, both on his inner equipment, which creates the life of the part, and also on his outer physical apparatus, which should reproduce the results of the creative work of his emotions with precision.’ (Stanislavski, 1996 p16)</a:t>
            </a:r>
          </a:p>
        </p:txBody>
      </p:sp>
    </p:spTree>
    <p:extLst>
      <p:ext uri="{BB962C8B-B14F-4D97-AF65-F5344CB8AC3E}">
        <p14:creationId xmlns:p14="http://schemas.microsoft.com/office/powerpoint/2010/main" val="979993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7F319-AF6C-4445-898D-336297C6FEC3}"/>
              </a:ext>
            </a:extLst>
          </p:cNvPr>
          <p:cNvSpPr>
            <a:spLocks noGrp="1"/>
          </p:cNvSpPr>
          <p:nvPr>
            <p:ph type="title"/>
          </p:nvPr>
        </p:nvSpPr>
        <p:spPr/>
        <p:txBody>
          <a:bodyPr/>
          <a:lstStyle/>
          <a:p>
            <a:r>
              <a:rPr lang="en-US" dirty="0"/>
              <a:t>Constantin Stanislavski: An Actor Prepares</a:t>
            </a:r>
          </a:p>
        </p:txBody>
      </p:sp>
      <p:sp>
        <p:nvSpPr>
          <p:cNvPr id="3" name="Content Placeholder 2">
            <a:extLst>
              <a:ext uri="{FF2B5EF4-FFF2-40B4-BE49-F238E27FC236}">
                <a16:creationId xmlns:a16="http://schemas.microsoft.com/office/drawing/2014/main" id="{7B40DC3A-66D0-A34E-858D-AF3C4F235CA6}"/>
              </a:ext>
            </a:extLst>
          </p:cNvPr>
          <p:cNvSpPr>
            <a:spLocks noGrp="1"/>
          </p:cNvSpPr>
          <p:nvPr>
            <p:ph idx="1"/>
          </p:nvPr>
        </p:nvSpPr>
        <p:spPr/>
        <p:txBody>
          <a:bodyPr/>
          <a:lstStyle/>
          <a:p>
            <a:r>
              <a:rPr lang="en-US" dirty="0"/>
              <a:t>Stanislavski, C (1996) </a:t>
            </a:r>
            <a:r>
              <a:rPr lang="en-US" i="1" dirty="0"/>
              <a:t>An Actor Prepares</a:t>
            </a:r>
            <a:r>
              <a:rPr lang="en-US" dirty="0"/>
              <a:t>. Methuen Drama; London.</a:t>
            </a:r>
          </a:p>
          <a:p>
            <a:endParaRPr lang="en-US" dirty="0"/>
          </a:p>
          <a:p>
            <a:r>
              <a:rPr lang="en-US" dirty="0"/>
              <a:t>Original text first publish in GB in 1937.</a:t>
            </a:r>
          </a:p>
        </p:txBody>
      </p:sp>
    </p:spTree>
    <p:extLst>
      <p:ext uri="{BB962C8B-B14F-4D97-AF65-F5344CB8AC3E}">
        <p14:creationId xmlns:p14="http://schemas.microsoft.com/office/powerpoint/2010/main" val="3391757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3386E-072E-D04C-A549-FF2E3191D7A9}"/>
              </a:ext>
            </a:extLst>
          </p:cNvPr>
          <p:cNvSpPr>
            <a:spLocks noGrp="1"/>
          </p:cNvSpPr>
          <p:nvPr>
            <p:ph type="title"/>
          </p:nvPr>
        </p:nvSpPr>
        <p:spPr/>
        <p:txBody>
          <a:bodyPr/>
          <a:lstStyle/>
          <a:p>
            <a:r>
              <a:rPr lang="en-US" dirty="0"/>
              <a:t>Richard </a:t>
            </a:r>
            <a:r>
              <a:rPr lang="en-US" dirty="0" err="1"/>
              <a:t>Schechner</a:t>
            </a:r>
            <a:r>
              <a:rPr lang="en-US" dirty="0"/>
              <a:t>: Performance Analysis</a:t>
            </a:r>
          </a:p>
        </p:txBody>
      </p:sp>
      <p:sp>
        <p:nvSpPr>
          <p:cNvPr id="3" name="Content Placeholder 2">
            <a:extLst>
              <a:ext uri="{FF2B5EF4-FFF2-40B4-BE49-F238E27FC236}">
                <a16:creationId xmlns:a16="http://schemas.microsoft.com/office/drawing/2014/main" id="{91C45828-5D32-8A42-BC81-BE4FC13283FE}"/>
              </a:ext>
            </a:extLst>
          </p:cNvPr>
          <p:cNvSpPr>
            <a:spLocks noGrp="1"/>
          </p:cNvSpPr>
          <p:nvPr>
            <p:ph idx="1"/>
          </p:nvPr>
        </p:nvSpPr>
        <p:spPr/>
        <p:txBody>
          <a:bodyPr>
            <a:normAutofit lnSpcReduction="10000"/>
          </a:bodyPr>
          <a:lstStyle/>
          <a:p>
            <a:r>
              <a:rPr lang="en-US" dirty="0"/>
              <a:t>‘Without watches, duration is defined by our mutual experiences.’ (</a:t>
            </a:r>
            <a:r>
              <a:rPr lang="en-US" dirty="0" err="1"/>
              <a:t>Schechner</a:t>
            </a:r>
            <a:r>
              <a:rPr lang="en-US" dirty="0"/>
              <a:t> 2006, p72) </a:t>
            </a:r>
          </a:p>
          <a:p>
            <a:endParaRPr lang="en-US" dirty="0"/>
          </a:p>
          <a:p>
            <a:r>
              <a:rPr lang="en-US" dirty="0"/>
              <a:t>Bell 1992:32 in </a:t>
            </a:r>
            <a:r>
              <a:rPr lang="en-US" dirty="0" err="1"/>
              <a:t>Schechner</a:t>
            </a:r>
            <a:r>
              <a:rPr lang="en-US" dirty="0"/>
              <a:t> 2006, p58:</a:t>
            </a:r>
          </a:p>
          <a:p>
            <a:r>
              <a:rPr lang="en-US" dirty="0"/>
              <a:t>‘Ritual is to the symbols it dramatizes as action is to thought; on a second level, ritual integrates thought and action; and on a third level, a focus on ritual performances integrates our thought and their actions.’ </a:t>
            </a:r>
          </a:p>
          <a:p>
            <a:r>
              <a:rPr lang="en-US" dirty="0" err="1"/>
              <a:t>Schechner</a:t>
            </a:r>
            <a:r>
              <a:rPr lang="en-US" dirty="0"/>
              <a:t>, R. (2006) </a:t>
            </a:r>
            <a:r>
              <a:rPr lang="en-US" i="1" dirty="0"/>
              <a:t>Performance Studies: an Introduction </a:t>
            </a:r>
            <a:r>
              <a:rPr lang="en-US" dirty="0"/>
              <a:t>(2</a:t>
            </a:r>
            <a:r>
              <a:rPr lang="en-US" baseline="30000" dirty="0"/>
              <a:t>nd</a:t>
            </a:r>
            <a:r>
              <a:rPr lang="en-US" dirty="0"/>
              <a:t> edition). Routledge; Oxon.</a:t>
            </a:r>
          </a:p>
        </p:txBody>
      </p:sp>
    </p:spTree>
    <p:extLst>
      <p:ext uri="{BB962C8B-B14F-4D97-AF65-F5344CB8AC3E}">
        <p14:creationId xmlns:p14="http://schemas.microsoft.com/office/powerpoint/2010/main" val="2134775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CACB2-CA0C-644D-8070-7DE7ABE61537}"/>
              </a:ext>
            </a:extLst>
          </p:cNvPr>
          <p:cNvSpPr>
            <a:spLocks noGrp="1"/>
          </p:cNvSpPr>
          <p:nvPr>
            <p:ph type="title"/>
          </p:nvPr>
        </p:nvSpPr>
        <p:spPr/>
        <p:txBody>
          <a:bodyPr/>
          <a:lstStyle/>
          <a:p>
            <a:r>
              <a:rPr lang="en-US" dirty="0"/>
              <a:t>Charles Taylor: The Ethics of Authenticity</a:t>
            </a:r>
          </a:p>
        </p:txBody>
      </p:sp>
      <p:sp>
        <p:nvSpPr>
          <p:cNvPr id="3" name="Content Placeholder 2">
            <a:extLst>
              <a:ext uri="{FF2B5EF4-FFF2-40B4-BE49-F238E27FC236}">
                <a16:creationId xmlns:a16="http://schemas.microsoft.com/office/drawing/2014/main" id="{1DDA636C-5DE9-524A-BDD6-6712166F1057}"/>
              </a:ext>
            </a:extLst>
          </p:cNvPr>
          <p:cNvSpPr>
            <a:spLocks noGrp="1"/>
          </p:cNvSpPr>
          <p:nvPr>
            <p:ph idx="1"/>
          </p:nvPr>
        </p:nvSpPr>
        <p:spPr/>
        <p:txBody>
          <a:bodyPr/>
          <a:lstStyle/>
          <a:p>
            <a:endParaRPr lang="en-US" dirty="0"/>
          </a:p>
          <a:p>
            <a:r>
              <a:rPr lang="en-US" dirty="0"/>
              <a:t>‘There is a certain way of being human that is </a:t>
            </a:r>
            <a:r>
              <a:rPr lang="en-US" i="1" dirty="0"/>
              <a:t>my</a:t>
            </a:r>
            <a:r>
              <a:rPr lang="en-US" dirty="0"/>
              <a:t> way. I am called upon to live my life in this way, and not in imitation of anyone else’s. But this gives a new importance to being true to myself. If I am not, I miss the point of my life, I miss what being human is for </a:t>
            </a:r>
            <a:r>
              <a:rPr lang="en-US" i="1" dirty="0"/>
              <a:t>me</a:t>
            </a:r>
            <a:r>
              <a:rPr lang="en-US" dirty="0"/>
              <a:t>.’ p28-9</a:t>
            </a:r>
          </a:p>
          <a:p>
            <a:endParaRPr lang="en-US" dirty="0"/>
          </a:p>
          <a:p>
            <a:r>
              <a:rPr lang="en-US" dirty="0"/>
              <a:t>Taylor, C. (1991) </a:t>
            </a:r>
            <a:r>
              <a:rPr lang="en-US" i="1" dirty="0"/>
              <a:t>The Ethics of Authenticity. </a:t>
            </a:r>
            <a:r>
              <a:rPr lang="en-US" dirty="0"/>
              <a:t>Harvard University Press; London.</a:t>
            </a:r>
          </a:p>
        </p:txBody>
      </p:sp>
    </p:spTree>
    <p:extLst>
      <p:ext uri="{BB962C8B-B14F-4D97-AF65-F5344CB8AC3E}">
        <p14:creationId xmlns:p14="http://schemas.microsoft.com/office/powerpoint/2010/main" val="18155482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TotalTime>
  <Words>537</Words>
  <Application>Microsoft Macintosh PowerPoint</Application>
  <PresentationFormat>Widescreen</PresentationFormat>
  <Paragraphs>29</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Movement Practice</vt:lpstr>
      <vt:lpstr>Peter Brook: The Empty Space</vt:lpstr>
      <vt:lpstr>Constantin Stanislavski: An Actor Prepares</vt:lpstr>
      <vt:lpstr>Constantin Stanislavski: An Actor Prepares</vt:lpstr>
      <vt:lpstr>Constantin Stanislavski: An Actor Prepares</vt:lpstr>
      <vt:lpstr>Richard Schechner: Performance Analysis</vt:lpstr>
      <vt:lpstr>Charles Taylor: The Ethics of Authenticity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Movement Practice</dc:title>
  <dc:creator>Jonathan Pugh</dc:creator>
  <cp:lastModifiedBy>Jonathan Pugh</cp:lastModifiedBy>
  <cp:revision>5</cp:revision>
  <dcterms:created xsi:type="dcterms:W3CDTF">2021-09-30T15:10:49Z</dcterms:created>
  <dcterms:modified xsi:type="dcterms:W3CDTF">2022-10-05T17:16:29Z</dcterms:modified>
</cp:coreProperties>
</file>