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diagrams/layout3.xml" ContentType="application/vnd.openxmlformats-officedocument.drawingml.diagramLayout+xml"/>
  <Override PartName="/ppt/notesSlides/notesSlide21.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diagrams/colors2.xml" ContentType="application/vnd.openxmlformats-officedocument.drawingml.diagramColors+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notesSlides/notesSlide19.xml" ContentType="application/vnd.openxmlformats-officedocument.presentationml.notesSlid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Default Extension="gif" ContentType="image/gif"/>
  <Override PartName="/ppt/notesSlides/notesSlide8.xml" ContentType="application/vnd.openxmlformats-officedocument.presentationml.notesSlide+xml"/>
  <Override PartName="/ppt/notesSlides/notesSlide11.xml" ContentType="application/vnd.openxmlformats-officedocument.presentationml.notesSlide+xml"/>
  <Override PartName="/ppt/diagrams/layout2.xml" ContentType="application/vnd.openxmlformats-officedocument.drawingml.diagramLayout+xml"/>
  <Override PartName="/ppt/notesSlides/notesSlide20.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slides/slide8.xml" ContentType="application/vnd.openxmlformats-officedocument.presentationml.slide+xml"/>
  <Override PartName="/ppt/handoutMasters/handoutMaster1.xml" ContentType="application/vnd.openxmlformats-officedocument.presentationml.handoutMaster+xml"/>
  <Override PartName="/ppt/diagrams/data1.xml" ContentType="application/vnd.openxmlformats-officedocument.drawingml.diagramData+xml"/>
  <Override PartName="/ppt/notesSlides/notesSlide4.xml" ContentType="application/vnd.openxmlformats-officedocument.presentationml.notesSlide+xml"/>
  <Override PartName="/ppt/diagrams/colors3.xml" ContentType="application/vnd.openxmlformats-officedocument.drawingml.diagramColors+xml"/>
  <Override PartName="/docProps/core.xml" ContentType="application/vnd.openxmlformats-package.core-properties+xml"/>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handoutMasterIdLst>
    <p:handoutMasterId r:id="rId33"/>
  </p:handoutMasterIdLst>
  <p:sldIdLst>
    <p:sldId id="256" r:id="rId2"/>
    <p:sldId id="282" r:id="rId3"/>
    <p:sldId id="302" r:id="rId4"/>
    <p:sldId id="276" r:id="rId5"/>
    <p:sldId id="283" r:id="rId6"/>
    <p:sldId id="277" r:id="rId7"/>
    <p:sldId id="305" r:id="rId8"/>
    <p:sldId id="278" r:id="rId9"/>
    <p:sldId id="257" r:id="rId10"/>
    <p:sldId id="258" r:id="rId11"/>
    <p:sldId id="259" r:id="rId12"/>
    <p:sldId id="284" r:id="rId13"/>
    <p:sldId id="285" r:id="rId14"/>
    <p:sldId id="286" r:id="rId15"/>
    <p:sldId id="288" r:id="rId16"/>
    <p:sldId id="289" r:id="rId17"/>
    <p:sldId id="290" r:id="rId18"/>
    <p:sldId id="291" r:id="rId19"/>
    <p:sldId id="292" r:id="rId20"/>
    <p:sldId id="293" r:id="rId21"/>
    <p:sldId id="294" r:id="rId22"/>
    <p:sldId id="301" r:id="rId23"/>
    <p:sldId id="295" r:id="rId24"/>
    <p:sldId id="296" r:id="rId25"/>
    <p:sldId id="297" r:id="rId26"/>
    <p:sldId id="298" r:id="rId27"/>
    <p:sldId id="299" r:id="rId28"/>
    <p:sldId id="300" r:id="rId29"/>
    <p:sldId id="303" r:id="rId30"/>
    <p:sldId id="281"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D39631-849B-49DE-BA4B-7FBA72F84C5A}"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DC877627-5BF2-4E5F-AB3C-8076B54E39E2}">
      <dgm:prSet phldrT="[Text]"/>
      <dgm:spPr/>
      <dgm:t>
        <a:bodyPr/>
        <a:lstStyle/>
        <a:p>
          <a:r>
            <a:rPr lang="en-GB" dirty="0" smtClean="0"/>
            <a:t>Sources of Employment Legislation</a:t>
          </a:r>
          <a:endParaRPr lang="en-GB" dirty="0"/>
        </a:p>
      </dgm:t>
    </dgm:pt>
    <dgm:pt modelId="{B8B5DA84-EC48-4886-A9ED-9B6E0ADDEA24}" type="parTrans" cxnId="{1F0EAF52-B845-42AD-9A46-E422F9E09E25}">
      <dgm:prSet/>
      <dgm:spPr/>
      <dgm:t>
        <a:bodyPr/>
        <a:lstStyle/>
        <a:p>
          <a:endParaRPr lang="en-GB"/>
        </a:p>
      </dgm:t>
    </dgm:pt>
    <dgm:pt modelId="{3C9197A6-EB37-4B9E-A7D8-D4DA56453D4D}" type="sibTrans" cxnId="{1F0EAF52-B845-42AD-9A46-E422F9E09E25}">
      <dgm:prSet/>
      <dgm:spPr/>
      <dgm:t>
        <a:bodyPr/>
        <a:lstStyle/>
        <a:p>
          <a:endParaRPr lang="en-GB" dirty="0"/>
        </a:p>
      </dgm:t>
    </dgm:pt>
    <dgm:pt modelId="{590B1B3D-4355-4374-BBC6-3D4DA2FDBAE7}">
      <dgm:prSet phldrT="[Text]"/>
      <dgm:spPr/>
      <dgm:t>
        <a:bodyPr/>
        <a:lstStyle/>
        <a:p>
          <a:r>
            <a:rPr lang="en-GB" dirty="0" smtClean="0"/>
            <a:t>Conflict and dispute resolution</a:t>
          </a:r>
          <a:endParaRPr lang="en-GB" dirty="0"/>
        </a:p>
      </dgm:t>
    </dgm:pt>
    <dgm:pt modelId="{110EE4D5-C172-4428-9B2A-27A245D3D5A4}" type="parTrans" cxnId="{8AD9C3C7-CF14-4270-8FAF-82C15B9442FE}">
      <dgm:prSet/>
      <dgm:spPr/>
      <dgm:t>
        <a:bodyPr/>
        <a:lstStyle/>
        <a:p>
          <a:endParaRPr lang="en-GB"/>
        </a:p>
      </dgm:t>
    </dgm:pt>
    <dgm:pt modelId="{3161613F-CF6E-4948-9572-A73C12B09990}" type="sibTrans" cxnId="{8AD9C3C7-CF14-4270-8FAF-82C15B9442FE}">
      <dgm:prSet/>
      <dgm:spPr/>
      <dgm:t>
        <a:bodyPr/>
        <a:lstStyle/>
        <a:p>
          <a:endParaRPr lang="en-GB" dirty="0"/>
        </a:p>
      </dgm:t>
    </dgm:pt>
    <dgm:pt modelId="{B0D4713C-B076-4A4D-BBD3-CD9472FD03FE}">
      <dgm:prSet/>
      <dgm:spPr/>
      <dgm:t>
        <a:bodyPr/>
        <a:lstStyle/>
        <a:p>
          <a:r>
            <a:rPr lang="en-GB" dirty="0" smtClean="0"/>
            <a:t>Roles of different parties  and impact</a:t>
          </a:r>
          <a:endParaRPr lang="en-GB" dirty="0"/>
        </a:p>
      </dgm:t>
    </dgm:pt>
    <dgm:pt modelId="{1C60A988-C6B1-4345-9109-9385BF47B3F1}" type="parTrans" cxnId="{6D6BA260-94CD-401C-8CA8-685DD93D9C3F}">
      <dgm:prSet/>
      <dgm:spPr/>
      <dgm:t>
        <a:bodyPr/>
        <a:lstStyle/>
        <a:p>
          <a:endParaRPr lang="en-GB"/>
        </a:p>
      </dgm:t>
    </dgm:pt>
    <dgm:pt modelId="{6CD46C41-6A8C-4BC0-96D1-A419746B240B}" type="sibTrans" cxnId="{6D6BA260-94CD-401C-8CA8-685DD93D9C3F}">
      <dgm:prSet/>
      <dgm:spPr/>
      <dgm:t>
        <a:bodyPr/>
        <a:lstStyle/>
        <a:p>
          <a:endParaRPr lang="en-GB" dirty="0"/>
        </a:p>
      </dgm:t>
    </dgm:pt>
    <dgm:pt modelId="{F9AD4036-F623-4DA9-8976-5AF6F827A359}">
      <dgm:prSet/>
      <dgm:spPr/>
      <dgm:t>
        <a:bodyPr/>
        <a:lstStyle/>
        <a:p>
          <a:r>
            <a:rPr lang="en-GB" dirty="0" smtClean="0"/>
            <a:t>Evolving themes</a:t>
          </a:r>
          <a:endParaRPr lang="en-GB" dirty="0"/>
        </a:p>
      </dgm:t>
    </dgm:pt>
    <dgm:pt modelId="{4C83A6C3-F507-4A82-803E-3C85431DA5DF}" type="parTrans" cxnId="{4FB3D5E9-836D-479E-9E8B-82A58CDC1641}">
      <dgm:prSet/>
      <dgm:spPr/>
      <dgm:t>
        <a:bodyPr/>
        <a:lstStyle/>
        <a:p>
          <a:endParaRPr lang="en-GB"/>
        </a:p>
      </dgm:t>
    </dgm:pt>
    <dgm:pt modelId="{E740E187-ED57-4771-B513-A21DE71CB83F}" type="sibTrans" cxnId="{4FB3D5E9-836D-479E-9E8B-82A58CDC1641}">
      <dgm:prSet/>
      <dgm:spPr/>
      <dgm:t>
        <a:bodyPr/>
        <a:lstStyle/>
        <a:p>
          <a:endParaRPr lang="en-GB" dirty="0"/>
        </a:p>
      </dgm:t>
    </dgm:pt>
    <dgm:pt modelId="{BA313D34-E772-416A-A655-889759D99068}">
      <dgm:prSet/>
      <dgm:spPr/>
      <dgm:t>
        <a:bodyPr/>
        <a:lstStyle/>
        <a:p>
          <a:r>
            <a:rPr lang="en-GB" dirty="0" smtClean="0"/>
            <a:t>Impact of the labour market</a:t>
          </a:r>
        </a:p>
      </dgm:t>
    </dgm:pt>
    <dgm:pt modelId="{ABF81F35-7FA7-4DCC-971F-D402F09A2A7F}" type="sibTrans" cxnId="{CF060AE6-2C87-4CCA-B9DA-A505F97448EC}">
      <dgm:prSet/>
      <dgm:spPr/>
      <dgm:t>
        <a:bodyPr/>
        <a:lstStyle/>
        <a:p>
          <a:endParaRPr lang="en-GB" dirty="0"/>
        </a:p>
      </dgm:t>
    </dgm:pt>
    <dgm:pt modelId="{30841ADE-02A6-4554-A5A6-B2F289521537}" type="parTrans" cxnId="{CF060AE6-2C87-4CCA-B9DA-A505F97448EC}">
      <dgm:prSet/>
      <dgm:spPr/>
      <dgm:t>
        <a:bodyPr/>
        <a:lstStyle/>
        <a:p>
          <a:endParaRPr lang="en-GB"/>
        </a:p>
      </dgm:t>
    </dgm:pt>
    <dgm:pt modelId="{DAD70507-259D-49BF-9BB8-6A09B379CEF6}" type="pres">
      <dgm:prSet presAssocID="{ADD39631-849B-49DE-BA4B-7FBA72F84C5A}" presName="cycle" presStyleCnt="0">
        <dgm:presLayoutVars>
          <dgm:dir/>
          <dgm:resizeHandles val="exact"/>
        </dgm:presLayoutVars>
      </dgm:prSet>
      <dgm:spPr/>
      <dgm:t>
        <a:bodyPr/>
        <a:lstStyle/>
        <a:p>
          <a:endParaRPr lang="en-GB"/>
        </a:p>
      </dgm:t>
    </dgm:pt>
    <dgm:pt modelId="{8BB1D729-A059-45C3-B89B-606029175F60}" type="pres">
      <dgm:prSet presAssocID="{DC877627-5BF2-4E5F-AB3C-8076B54E39E2}" presName="node" presStyleLbl="node1" presStyleIdx="0" presStyleCnt="5">
        <dgm:presLayoutVars>
          <dgm:bulletEnabled val="1"/>
        </dgm:presLayoutVars>
      </dgm:prSet>
      <dgm:spPr/>
      <dgm:t>
        <a:bodyPr/>
        <a:lstStyle/>
        <a:p>
          <a:endParaRPr lang="en-GB"/>
        </a:p>
      </dgm:t>
    </dgm:pt>
    <dgm:pt modelId="{4DC345DC-5944-4D95-A032-0983F09B089F}" type="pres">
      <dgm:prSet presAssocID="{DC877627-5BF2-4E5F-AB3C-8076B54E39E2}" presName="spNode" presStyleCnt="0"/>
      <dgm:spPr/>
    </dgm:pt>
    <dgm:pt modelId="{9A53CB4C-2B2E-4219-A235-9083D9737E5F}" type="pres">
      <dgm:prSet presAssocID="{3C9197A6-EB37-4B9E-A7D8-D4DA56453D4D}" presName="sibTrans" presStyleLbl="sibTrans1D1" presStyleIdx="0" presStyleCnt="5"/>
      <dgm:spPr/>
      <dgm:t>
        <a:bodyPr/>
        <a:lstStyle/>
        <a:p>
          <a:endParaRPr lang="en-GB"/>
        </a:p>
      </dgm:t>
    </dgm:pt>
    <dgm:pt modelId="{BCFEC699-0A92-4710-B166-722606CE3ECB}" type="pres">
      <dgm:prSet presAssocID="{B0D4713C-B076-4A4D-BBD3-CD9472FD03FE}" presName="node" presStyleLbl="node1" presStyleIdx="1" presStyleCnt="5" custRadScaleRad="101230" custRadScaleInc="40357">
        <dgm:presLayoutVars>
          <dgm:bulletEnabled val="1"/>
        </dgm:presLayoutVars>
      </dgm:prSet>
      <dgm:spPr/>
      <dgm:t>
        <a:bodyPr/>
        <a:lstStyle/>
        <a:p>
          <a:endParaRPr lang="en-GB"/>
        </a:p>
      </dgm:t>
    </dgm:pt>
    <dgm:pt modelId="{D9970B91-4377-4616-8540-42933A1C0672}" type="pres">
      <dgm:prSet presAssocID="{B0D4713C-B076-4A4D-BBD3-CD9472FD03FE}" presName="spNode" presStyleCnt="0"/>
      <dgm:spPr/>
    </dgm:pt>
    <dgm:pt modelId="{02685BBE-ADA7-473F-BD87-46A319E1E9D2}" type="pres">
      <dgm:prSet presAssocID="{6CD46C41-6A8C-4BC0-96D1-A419746B240B}" presName="sibTrans" presStyleLbl="sibTrans1D1" presStyleIdx="1" presStyleCnt="5"/>
      <dgm:spPr/>
      <dgm:t>
        <a:bodyPr/>
        <a:lstStyle/>
        <a:p>
          <a:endParaRPr lang="en-GB"/>
        </a:p>
      </dgm:t>
    </dgm:pt>
    <dgm:pt modelId="{B669C2F4-0C02-46E3-9169-D7F27039BC19}" type="pres">
      <dgm:prSet presAssocID="{F9AD4036-F623-4DA9-8976-5AF6F827A359}" presName="node" presStyleLbl="node1" presStyleIdx="2" presStyleCnt="5">
        <dgm:presLayoutVars>
          <dgm:bulletEnabled val="1"/>
        </dgm:presLayoutVars>
      </dgm:prSet>
      <dgm:spPr/>
      <dgm:t>
        <a:bodyPr/>
        <a:lstStyle/>
        <a:p>
          <a:endParaRPr lang="en-GB"/>
        </a:p>
      </dgm:t>
    </dgm:pt>
    <dgm:pt modelId="{65108B95-3143-4A24-82D2-0F3E616E6BFA}" type="pres">
      <dgm:prSet presAssocID="{F9AD4036-F623-4DA9-8976-5AF6F827A359}" presName="spNode" presStyleCnt="0"/>
      <dgm:spPr/>
    </dgm:pt>
    <dgm:pt modelId="{A1A7E870-11CF-428E-95A2-45708D4F782F}" type="pres">
      <dgm:prSet presAssocID="{E740E187-ED57-4771-B513-A21DE71CB83F}" presName="sibTrans" presStyleLbl="sibTrans1D1" presStyleIdx="2" presStyleCnt="5"/>
      <dgm:spPr/>
      <dgm:t>
        <a:bodyPr/>
        <a:lstStyle/>
        <a:p>
          <a:endParaRPr lang="en-GB"/>
        </a:p>
      </dgm:t>
    </dgm:pt>
    <dgm:pt modelId="{0DDBEAAB-58A4-4900-972B-2584F84B53F4}" type="pres">
      <dgm:prSet presAssocID="{590B1B3D-4355-4374-BBC6-3D4DA2FDBAE7}" presName="node" presStyleLbl="node1" presStyleIdx="3" presStyleCnt="5">
        <dgm:presLayoutVars>
          <dgm:bulletEnabled val="1"/>
        </dgm:presLayoutVars>
      </dgm:prSet>
      <dgm:spPr/>
      <dgm:t>
        <a:bodyPr/>
        <a:lstStyle/>
        <a:p>
          <a:endParaRPr lang="en-GB"/>
        </a:p>
      </dgm:t>
    </dgm:pt>
    <dgm:pt modelId="{F1D3335A-3029-43D4-A1E5-548DB42D2586}" type="pres">
      <dgm:prSet presAssocID="{590B1B3D-4355-4374-BBC6-3D4DA2FDBAE7}" presName="spNode" presStyleCnt="0"/>
      <dgm:spPr/>
    </dgm:pt>
    <dgm:pt modelId="{9B512400-581A-4512-9122-5AD8C0271FD6}" type="pres">
      <dgm:prSet presAssocID="{3161613F-CF6E-4948-9572-A73C12B09990}" presName="sibTrans" presStyleLbl="sibTrans1D1" presStyleIdx="3" presStyleCnt="5"/>
      <dgm:spPr/>
      <dgm:t>
        <a:bodyPr/>
        <a:lstStyle/>
        <a:p>
          <a:endParaRPr lang="en-GB"/>
        </a:p>
      </dgm:t>
    </dgm:pt>
    <dgm:pt modelId="{3F48DB70-0F45-440F-81F5-A04E70817A3C}" type="pres">
      <dgm:prSet presAssocID="{BA313D34-E772-416A-A655-889759D99068}" presName="node" presStyleLbl="node1" presStyleIdx="4" presStyleCnt="5">
        <dgm:presLayoutVars>
          <dgm:bulletEnabled val="1"/>
        </dgm:presLayoutVars>
      </dgm:prSet>
      <dgm:spPr/>
      <dgm:t>
        <a:bodyPr/>
        <a:lstStyle/>
        <a:p>
          <a:endParaRPr lang="en-GB"/>
        </a:p>
      </dgm:t>
    </dgm:pt>
    <dgm:pt modelId="{8C7F9912-E17F-445C-B648-569A6F4E34C6}" type="pres">
      <dgm:prSet presAssocID="{BA313D34-E772-416A-A655-889759D99068}" presName="spNode" presStyleCnt="0"/>
      <dgm:spPr/>
    </dgm:pt>
    <dgm:pt modelId="{D0BC1326-2550-4E6F-AF95-526709CA42C4}" type="pres">
      <dgm:prSet presAssocID="{ABF81F35-7FA7-4DCC-971F-D402F09A2A7F}" presName="sibTrans" presStyleLbl="sibTrans1D1" presStyleIdx="4" presStyleCnt="5"/>
      <dgm:spPr/>
      <dgm:t>
        <a:bodyPr/>
        <a:lstStyle/>
        <a:p>
          <a:endParaRPr lang="en-GB"/>
        </a:p>
      </dgm:t>
    </dgm:pt>
  </dgm:ptLst>
  <dgm:cxnLst>
    <dgm:cxn modelId="{4FB3D5E9-836D-479E-9E8B-82A58CDC1641}" srcId="{ADD39631-849B-49DE-BA4B-7FBA72F84C5A}" destId="{F9AD4036-F623-4DA9-8976-5AF6F827A359}" srcOrd="2" destOrd="0" parTransId="{4C83A6C3-F507-4A82-803E-3C85431DA5DF}" sibTransId="{E740E187-ED57-4771-B513-A21DE71CB83F}"/>
    <dgm:cxn modelId="{6C18CF25-9AB0-4C84-97C9-A71F960C4E6A}" type="presOf" srcId="{ABF81F35-7FA7-4DCC-971F-D402F09A2A7F}" destId="{D0BC1326-2550-4E6F-AF95-526709CA42C4}" srcOrd="0" destOrd="0" presId="urn:microsoft.com/office/officeart/2005/8/layout/cycle6"/>
    <dgm:cxn modelId="{66AD95F6-AB2C-4DB7-8D32-C73B9B3C53FA}" type="presOf" srcId="{B0D4713C-B076-4A4D-BBD3-CD9472FD03FE}" destId="{BCFEC699-0A92-4710-B166-722606CE3ECB}" srcOrd="0" destOrd="0" presId="urn:microsoft.com/office/officeart/2005/8/layout/cycle6"/>
    <dgm:cxn modelId="{6D6BA260-94CD-401C-8CA8-685DD93D9C3F}" srcId="{ADD39631-849B-49DE-BA4B-7FBA72F84C5A}" destId="{B0D4713C-B076-4A4D-BBD3-CD9472FD03FE}" srcOrd="1" destOrd="0" parTransId="{1C60A988-C6B1-4345-9109-9385BF47B3F1}" sibTransId="{6CD46C41-6A8C-4BC0-96D1-A419746B240B}"/>
    <dgm:cxn modelId="{7DA435EA-B5D2-47CB-9E9B-3EF8F69A194B}" type="presOf" srcId="{3C9197A6-EB37-4B9E-A7D8-D4DA56453D4D}" destId="{9A53CB4C-2B2E-4219-A235-9083D9737E5F}" srcOrd="0" destOrd="0" presId="urn:microsoft.com/office/officeart/2005/8/layout/cycle6"/>
    <dgm:cxn modelId="{CF060AE6-2C87-4CCA-B9DA-A505F97448EC}" srcId="{ADD39631-849B-49DE-BA4B-7FBA72F84C5A}" destId="{BA313D34-E772-416A-A655-889759D99068}" srcOrd="4" destOrd="0" parTransId="{30841ADE-02A6-4554-A5A6-B2F289521537}" sibTransId="{ABF81F35-7FA7-4DCC-971F-D402F09A2A7F}"/>
    <dgm:cxn modelId="{8AD9C3C7-CF14-4270-8FAF-82C15B9442FE}" srcId="{ADD39631-849B-49DE-BA4B-7FBA72F84C5A}" destId="{590B1B3D-4355-4374-BBC6-3D4DA2FDBAE7}" srcOrd="3" destOrd="0" parTransId="{110EE4D5-C172-4428-9B2A-27A245D3D5A4}" sibTransId="{3161613F-CF6E-4948-9572-A73C12B09990}"/>
    <dgm:cxn modelId="{8CECB417-2100-403D-8207-BEB65FDDBC41}" type="presOf" srcId="{6CD46C41-6A8C-4BC0-96D1-A419746B240B}" destId="{02685BBE-ADA7-473F-BD87-46A319E1E9D2}" srcOrd="0" destOrd="0" presId="urn:microsoft.com/office/officeart/2005/8/layout/cycle6"/>
    <dgm:cxn modelId="{48032F25-08E2-4A0B-B126-7E43D7D0B028}" type="presOf" srcId="{3161613F-CF6E-4948-9572-A73C12B09990}" destId="{9B512400-581A-4512-9122-5AD8C0271FD6}" srcOrd="0" destOrd="0" presId="urn:microsoft.com/office/officeart/2005/8/layout/cycle6"/>
    <dgm:cxn modelId="{27853600-CB06-4328-8683-F1BEEBE757E7}" type="presOf" srcId="{F9AD4036-F623-4DA9-8976-5AF6F827A359}" destId="{B669C2F4-0C02-46E3-9169-D7F27039BC19}" srcOrd="0" destOrd="0" presId="urn:microsoft.com/office/officeart/2005/8/layout/cycle6"/>
    <dgm:cxn modelId="{DC40D33C-2FB7-4008-812C-64333651D2FF}" type="presOf" srcId="{590B1B3D-4355-4374-BBC6-3D4DA2FDBAE7}" destId="{0DDBEAAB-58A4-4900-972B-2584F84B53F4}" srcOrd="0" destOrd="0" presId="urn:microsoft.com/office/officeart/2005/8/layout/cycle6"/>
    <dgm:cxn modelId="{C51AD32E-90DF-465A-80E5-9209745005CE}" type="presOf" srcId="{DC877627-5BF2-4E5F-AB3C-8076B54E39E2}" destId="{8BB1D729-A059-45C3-B89B-606029175F60}" srcOrd="0" destOrd="0" presId="urn:microsoft.com/office/officeart/2005/8/layout/cycle6"/>
    <dgm:cxn modelId="{1F0EAF52-B845-42AD-9A46-E422F9E09E25}" srcId="{ADD39631-849B-49DE-BA4B-7FBA72F84C5A}" destId="{DC877627-5BF2-4E5F-AB3C-8076B54E39E2}" srcOrd="0" destOrd="0" parTransId="{B8B5DA84-EC48-4886-A9ED-9B6E0ADDEA24}" sibTransId="{3C9197A6-EB37-4B9E-A7D8-D4DA56453D4D}"/>
    <dgm:cxn modelId="{5FB3A80D-2C07-4EDF-866C-2661F27ED04F}" type="presOf" srcId="{ADD39631-849B-49DE-BA4B-7FBA72F84C5A}" destId="{DAD70507-259D-49BF-9BB8-6A09B379CEF6}" srcOrd="0" destOrd="0" presId="urn:microsoft.com/office/officeart/2005/8/layout/cycle6"/>
    <dgm:cxn modelId="{57A8A2EC-9C88-487E-9CCF-7CC3AA1A17FC}" type="presOf" srcId="{BA313D34-E772-416A-A655-889759D99068}" destId="{3F48DB70-0F45-440F-81F5-A04E70817A3C}" srcOrd="0" destOrd="0" presId="urn:microsoft.com/office/officeart/2005/8/layout/cycle6"/>
    <dgm:cxn modelId="{F4C00BED-657E-41E3-9EE5-D66100BADC7B}" type="presOf" srcId="{E740E187-ED57-4771-B513-A21DE71CB83F}" destId="{A1A7E870-11CF-428E-95A2-45708D4F782F}" srcOrd="0" destOrd="0" presId="urn:microsoft.com/office/officeart/2005/8/layout/cycle6"/>
    <dgm:cxn modelId="{5A90F51A-C4CF-4863-AC25-A0D59D2A8D0B}" type="presParOf" srcId="{DAD70507-259D-49BF-9BB8-6A09B379CEF6}" destId="{8BB1D729-A059-45C3-B89B-606029175F60}" srcOrd="0" destOrd="0" presId="urn:microsoft.com/office/officeart/2005/8/layout/cycle6"/>
    <dgm:cxn modelId="{D591136D-C9BB-4C5C-99A4-D2EC16F6566E}" type="presParOf" srcId="{DAD70507-259D-49BF-9BB8-6A09B379CEF6}" destId="{4DC345DC-5944-4D95-A032-0983F09B089F}" srcOrd="1" destOrd="0" presId="urn:microsoft.com/office/officeart/2005/8/layout/cycle6"/>
    <dgm:cxn modelId="{2AC25019-B109-4463-9354-96894DD11EC3}" type="presParOf" srcId="{DAD70507-259D-49BF-9BB8-6A09B379CEF6}" destId="{9A53CB4C-2B2E-4219-A235-9083D9737E5F}" srcOrd="2" destOrd="0" presId="urn:microsoft.com/office/officeart/2005/8/layout/cycle6"/>
    <dgm:cxn modelId="{3B63B647-58A8-4DD5-8852-9B879E0E3149}" type="presParOf" srcId="{DAD70507-259D-49BF-9BB8-6A09B379CEF6}" destId="{BCFEC699-0A92-4710-B166-722606CE3ECB}" srcOrd="3" destOrd="0" presId="urn:microsoft.com/office/officeart/2005/8/layout/cycle6"/>
    <dgm:cxn modelId="{67F27C89-EA62-4E8E-BF33-770CFCA2DBC5}" type="presParOf" srcId="{DAD70507-259D-49BF-9BB8-6A09B379CEF6}" destId="{D9970B91-4377-4616-8540-42933A1C0672}" srcOrd="4" destOrd="0" presId="urn:microsoft.com/office/officeart/2005/8/layout/cycle6"/>
    <dgm:cxn modelId="{FEDE2CBD-6BA1-4B07-A705-C19911491D97}" type="presParOf" srcId="{DAD70507-259D-49BF-9BB8-6A09B379CEF6}" destId="{02685BBE-ADA7-473F-BD87-46A319E1E9D2}" srcOrd="5" destOrd="0" presId="urn:microsoft.com/office/officeart/2005/8/layout/cycle6"/>
    <dgm:cxn modelId="{E4D37984-C78F-4035-82BF-A24E3179B0C8}" type="presParOf" srcId="{DAD70507-259D-49BF-9BB8-6A09B379CEF6}" destId="{B669C2F4-0C02-46E3-9169-D7F27039BC19}" srcOrd="6" destOrd="0" presId="urn:microsoft.com/office/officeart/2005/8/layout/cycle6"/>
    <dgm:cxn modelId="{82B334CF-5B0E-4240-979E-DD804F2C7B98}" type="presParOf" srcId="{DAD70507-259D-49BF-9BB8-6A09B379CEF6}" destId="{65108B95-3143-4A24-82D2-0F3E616E6BFA}" srcOrd="7" destOrd="0" presId="urn:microsoft.com/office/officeart/2005/8/layout/cycle6"/>
    <dgm:cxn modelId="{5F2B00D1-A2D1-462A-BAC2-AD2CFAAB88F4}" type="presParOf" srcId="{DAD70507-259D-49BF-9BB8-6A09B379CEF6}" destId="{A1A7E870-11CF-428E-95A2-45708D4F782F}" srcOrd="8" destOrd="0" presId="urn:microsoft.com/office/officeart/2005/8/layout/cycle6"/>
    <dgm:cxn modelId="{A3BC378B-CE45-45AF-9DCA-6BBF812878D9}" type="presParOf" srcId="{DAD70507-259D-49BF-9BB8-6A09B379CEF6}" destId="{0DDBEAAB-58A4-4900-972B-2584F84B53F4}" srcOrd="9" destOrd="0" presId="urn:microsoft.com/office/officeart/2005/8/layout/cycle6"/>
    <dgm:cxn modelId="{4962B3BB-BF0D-4836-B18F-3039D9E4C6F2}" type="presParOf" srcId="{DAD70507-259D-49BF-9BB8-6A09B379CEF6}" destId="{F1D3335A-3029-43D4-A1E5-548DB42D2586}" srcOrd="10" destOrd="0" presId="urn:microsoft.com/office/officeart/2005/8/layout/cycle6"/>
    <dgm:cxn modelId="{1034AB95-2A78-4627-B753-1BB523CC70E2}" type="presParOf" srcId="{DAD70507-259D-49BF-9BB8-6A09B379CEF6}" destId="{9B512400-581A-4512-9122-5AD8C0271FD6}" srcOrd="11" destOrd="0" presId="urn:microsoft.com/office/officeart/2005/8/layout/cycle6"/>
    <dgm:cxn modelId="{D145A521-CC01-4C0B-B258-0251AC64A086}" type="presParOf" srcId="{DAD70507-259D-49BF-9BB8-6A09B379CEF6}" destId="{3F48DB70-0F45-440F-81F5-A04E70817A3C}" srcOrd="12" destOrd="0" presId="urn:microsoft.com/office/officeart/2005/8/layout/cycle6"/>
    <dgm:cxn modelId="{AFC52C43-25E7-4A6D-B064-0E2DED00CC7F}" type="presParOf" srcId="{DAD70507-259D-49BF-9BB8-6A09B379CEF6}" destId="{8C7F9912-E17F-445C-B648-569A6F4E34C6}" srcOrd="13" destOrd="0" presId="urn:microsoft.com/office/officeart/2005/8/layout/cycle6"/>
    <dgm:cxn modelId="{0CFC504A-46BD-480B-9899-A729BC8FCE3A}" type="presParOf" srcId="{DAD70507-259D-49BF-9BB8-6A09B379CEF6}" destId="{D0BC1326-2550-4E6F-AF95-526709CA42C4}" srcOrd="14" destOrd="0" presId="urn:microsoft.com/office/officeart/2005/8/layout/cycle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E280A2-E1A2-478D-8FA5-E281127F2B98}"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17357E3C-39AF-4B7C-8F05-ACB9C6DF131A}">
      <dgm:prSet phldrT="[Text]"/>
      <dgm:spPr/>
      <dgm:t>
        <a:bodyPr/>
        <a:lstStyle/>
        <a:p>
          <a:r>
            <a:rPr lang="en-GB" dirty="0" smtClean="0"/>
            <a:t>Auxiliary Function</a:t>
          </a:r>
          <a:endParaRPr lang="en-GB" dirty="0"/>
        </a:p>
      </dgm:t>
    </dgm:pt>
    <dgm:pt modelId="{09072E89-BF66-43E9-943B-EE3212E532F3}" type="parTrans" cxnId="{5C52A8CF-856E-4203-95B7-005A9256FF57}">
      <dgm:prSet/>
      <dgm:spPr/>
      <dgm:t>
        <a:bodyPr/>
        <a:lstStyle/>
        <a:p>
          <a:endParaRPr lang="en-GB"/>
        </a:p>
      </dgm:t>
    </dgm:pt>
    <dgm:pt modelId="{1B947CCF-6FC9-4BFB-8B6B-B58A685E8099}" type="sibTrans" cxnId="{5C52A8CF-856E-4203-95B7-005A9256FF57}">
      <dgm:prSet/>
      <dgm:spPr/>
      <dgm:t>
        <a:bodyPr/>
        <a:lstStyle/>
        <a:p>
          <a:endParaRPr lang="en-GB"/>
        </a:p>
      </dgm:t>
    </dgm:pt>
    <dgm:pt modelId="{7B4524AA-FCED-40A5-8859-F0EBF96CAAC1}">
      <dgm:prSet phldrT="[Text]"/>
      <dgm:spPr/>
      <dgm:t>
        <a:bodyPr/>
        <a:lstStyle/>
        <a:p>
          <a:r>
            <a:rPr lang="en-GB" dirty="0" smtClean="0"/>
            <a:t>Union Power</a:t>
          </a:r>
          <a:endParaRPr lang="en-GB" dirty="0"/>
        </a:p>
      </dgm:t>
    </dgm:pt>
    <dgm:pt modelId="{1EBB29C3-F153-4CD6-85AE-B286A859E351}" type="parTrans" cxnId="{F64B69BC-B340-438A-B9C9-699F715D988F}">
      <dgm:prSet/>
      <dgm:spPr/>
      <dgm:t>
        <a:bodyPr/>
        <a:lstStyle/>
        <a:p>
          <a:endParaRPr lang="en-GB"/>
        </a:p>
      </dgm:t>
    </dgm:pt>
    <dgm:pt modelId="{D1F2D470-9518-4D48-B2F7-DDB8EEA49C2B}" type="sibTrans" cxnId="{F64B69BC-B340-438A-B9C9-699F715D988F}">
      <dgm:prSet/>
      <dgm:spPr/>
      <dgm:t>
        <a:bodyPr/>
        <a:lstStyle/>
        <a:p>
          <a:endParaRPr lang="en-GB"/>
        </a:p>
      </dgm:t>
    </dgm:pt>
    <dgm:pt modelId="{BFEDC2C3-8815-4332-BF5F-D73778107F12}">
      <dgm:prSet phldrT="[Text]"/>
      <dgm:spPr/>
      <dgm:t>
        <a:bodyPr/>
        <a:lstStyle/>
        <a:p>
          <a:r>
            <a:rPr lang="en-GB" dirty="0" smtClean="0"/>
            <a:t>Regulatory Function</a:t>
          </a:r>
          <a:endParaRPr lang="en-GB" dirty="0"/>
        </a:p>
      </dgm:t>
    </dgm:pt>
    <dgm:pt modelId="{C1CBFA4D-8DAF-456E-9594-FAA03DA02B08}" type="parTrans" cxnId="{2C5676EA-1223-46BA-9973-FB59284B673B}">
      <dgm:prSet/>
      <dgm:spPr/>
      <dgm:t>
        <a:bodyPr/>
        <a:lstStyle/>
        <a:p>
          <a:endParaRPr lang="en-GB"/>
        </a:p>
      </dgm:t>
    </dgm:pt>
    <dgm:pt modelId="{D23B1D77-6CD7-4AA1-9714-18C79A8B846A}" type="sibTrans" cxnId="{2C5676EA-1223-46BA-9973-FB59284B673B}">
      <dgm:prSet/>
      <dgm:spPr/>
      <dgm:t>
        <a:bodyPr/>
        <a:lstStyle/>
        <a:p>
          <a:endParaRPr lang="en-GB"/>
        </a:p>
      </dgm:t>
    </dgm:pt>
    <dgm:pt modelId="{AADFA0B7-42AA-4FC4-B3F9-AF3666C92525}">
      <dgm:prSet phldrT="[Text]"/>
      <dgm:spPr/>
      <dgm:t>
        <a:bodyPr/>
        <a:lstStyle/>
        <a:p>
          <a:r>
            <a:rPr lang="en-GB" dirty="0" smtClean="0"/>
            <a:t>Individual Rights</a:t>
          </a:r>
          <a:endParaRPr lang="en-GB" dirty="0"/>
        </a:p>
      </dgm:t>
    </dgm:pt>
    <dgm:pt modelId="{5ED41FF7-BA06-4351-9000-0BA36E3EDF79}" type="parTrans" cxnId="{2BFEF8AF-2D39-4A77-8391-83FF804C7D63}">
      <dgm:prSet/>
      <dgm:spPr/>
      <dgm:t>
        <a:bodyPr/>
        <a:lstStyle/>
        <a:p>
          <a:endParaRPr lang="en-GB"/>
        </a:p>
      </dgm:t>
    </dgm:pt>
    <dgm:pt modelId="{54FF43BF-1939-43F0-994A-F1BBCFD52C11}" type="sibTrans" cxnId="{2BFEF8AF-2D39-4A77-8391-83FF804C7D63}">
      <dgm:prSet/>
      <dgm:spPr/>
      <dgm:t>
        <a:bodyPr/>
        <a:lstStyle/>
        <a:p>
          <a:endParaRPr lang="en-GB"/>
        </a:p>
      </dgm:t>
    </dgm:pt>
    <dgm:pt modelId="{A754D8F8-264D-4B74-8EEC-8C22788956D8}">
      <dgm:prSet phldrT="[Text]"/>
      <dgm:spPr/>
      <dgm:t>
        <a:bodyPr/>
        <a:lstStyle/>
        <a:p>
          <a:r>
            <a:rPr lang="en-GB" dirty="0" smtClean="0"/>
            <a:t>Restrictive Function</a:t>
          </a:r>
          <a:endParaRPr lang="en-GB" dirty="0"/>
        </a:p>
      </dgm:t>
    </dgm:pt>
    <dgm:pt modelId="{DB27B339-9708-4F31-8827-E2988BFCDEB9}" type="parTrans" cxnId="{6B6F4BD6-0935-455B-ADAE-D1EFCFC80E88}">
      <dgm:prSet/>
      <dgm:spPr/>
      <dgm:t>
        <a:bodyPr/>
        <a:lstStyle/>
        <a:p>
          <a:endParaRPr lang="en-GB"/>
        </a:p>
      </dgm:t>
    </dgm:pt>
    <dgm:pt modelId="{3215EDC1-1514-4B20-BC50-F23626100EA7}" type="sibTrans" cxnId="{6B6F4BD6-0935-455B-ADAE-D1EFCFC80E88}">
      <dgm:prSet/>
      <dgm:spPr/>
      <dgm:t>
        <a:bodyPr/>
        <a:lstStyle/>
        <a:p>
          <a:endParaRPr lang="en-GB"/>
        </a:p>
      </dgm:t>
    </dgm:pt>
    <dgm:pt modelId="{C0380CAB-0666-48F4-BAD6-3D75A24382AE}">
      <dgm:prSet phldrT="[Text]"/>
      <dgm:spPr/>
      <dgm:t>
        <a:bodyPr/>
        <a:lstStyle/>
        <a:p>
          <a:r>
            <a:rPr lang="en-GB" dirty="0" smtClean="0"/>
            <a:t>Union rights</a:t>
          </a:r>
          <a:endParaRPr lang="en-GB" dirty="0"/>
        </a:p>
      </dgm:t>
    </dgm:pt>
    <dgm:pt modelId="{85AAAC4D-594A-493A-A677-244A635F5BB9}" type="parTrans" cxnId="{FC66C18B-F440-4B39-945C-DFF7289DF3B6}">
      <dgm:prSet/>
      <dgm:spPr/>
      <dgm:t>
        <a:bodyPr/>
        <a:lstStyle/>
        <a:p>
          <a:endParaRPr lang="en-GB"/>
        </a:p>
      </dgm:t>
    </dgm:pt>
    <dgm:pt modelId="{A364756B-E087-49DB-8EBE-EFE7BBA0B88C}" type="sibTrans" cxnId="{FC66C18B-F440-4B39-945C-DFF7289DF3B6}">
      <dgm:prSet/>
      <dgm:spPr/>
      <dgm:t>
        <a:bodyPr/>
        <a:lstStyle/>
        <a:p>
          <a:endParaRPr lang="en-GB"/>
        </a:p>
      </dgm:t>
    </dgm:pt>
    <dgm:pt modelId="{85BE9915-3ADA-4803-8839-5ACA43078FE0}" type="pres">
      <dgm:prSet presAssocID="{2DE280A2-E1A2-478D-8FA5-E281127F2B98}" presName="Name0" presStyleCnt="0">
        <dgm:presLayoutVars>
          <dgm:dir/>
          <dgm:animLvl val="lvl"/>
          <dgm:resizeHandles val="exact"/>
        </dgm:presLayoutVars>
      </dgm:prSet>
      <dgm:spPr/>
      <dgm:t>
        <a:bodyPr/>
        <a:lstStyle/>
        <a:p>
          <a:endParaRPr lang="en-GB"/>
        </a:p>
      </dgm:t>
    </dgm:pt>
    <dgm:pt modelId="{EAF71A5B-60AC-405A-8CB2-5574D2D37426}" type="pres">
      <dgm:prSet presAssocID="{17357E3C-39AF-4B7C-8F05-ACB9C6DF131A}" presName="composite" presStyleCnt="0"/>
      <dgm:spPr/>
    </dgm:pt>
    <dgm:pt modelId="{C8EC1FAB-2E6B-446F-805C-DF5103E26ECB}" type="pres">
      <dgm:prSet presAssocID="{17357E3C-39AF-4B7C-8F05-ACB9C6DF131A}" presName="parTx" presStyleLbl="alignNode1" presStyleIdx="0" presStyleCnt="3">
        <dgm:presLayoutVars>
          <dgm:chMax val="0"/>
          <dgm:chPref val="0"/>
          <dgm:bulletEnabled val="1"/>
        </dgm:presLayoutVars>
      </dgm:prSet>
      <dgm:spPr/>
      <dgm:t>
        <a:bodyPr/>
        <a:lstStyle/>
        <a:p>
          <a:endParaRPr lang="en-GB"/>
        </a:p>
      </dgm:t>
    </dgm:pt>
    <dgm:pt modelId="{9D2EC6C7-6B5B-493E-AC62-F34B7A7A3F73}" type="pres">
      <dgm:prSet presAssocID="{17357E3C-39AF-4B7C-8F05-ACB9C6DF131A}" presName="desTx" presStyleLbl="alignAccFollowNode1" presStyleIdx="0" presStyleCnt="3">
        <dgm:presLayoutVars>
          <dgm:bulletEnabled val="1"/>
        </dgm:presLayoutVars>
      </dgm:prSet>
      <dgm:spPr/>
      <dgm:t>
        <a:bodyPr/>
        <a:lstStyle/>
        <a:p>
          <a:endParaRPr lang="en-GB"/>
        </a:p>
      </dgm:t>
    </dgm:pt>
    <dgm:pt modelId="{19690106-4D66-4E87-BD42-EBB4AC63ED0B}" type="pres">
      <dgm:prSet presAssocID="{1B947CCF-6FC9-4BFB-8B6B-B58A685E8099}" presName="space" presStyleCnt="0"/>
      <dgm:spPr/>
    </dgm:pt>
    <dgm:pt modelId="{F9141ABD-0AF6-4788-9E00-429F6F8DA21C}" type="pres">
      <dgm:prSet presAssocID="{BFEDC2C3-8815-4332-BF5F-D73778107F12}" presName="composite" presStyleCnt="0"/>
      <dgm:spPr/>
    </dgm:pt>
    <dgm:pt modelId="{62C53A90-C29E-47EE-A966-410A59F85961}" type="pres">
      <dgm:prSet presAssocID="{BFEDC2C3-8815-4332-BF5F-D73778107F12}" presName="parTx" presStyleLbl="alignNode1" presStyleIdx="1" presStyleCnt="3">
        <dgm:presLayoutVars>
          <dgm:chMax val="0"/>
          <dgm:chPref val="0"/>
          <dgm:bulletEnabled val="1"/>
        </dgm:presLayoutVars>
      </dgm:prSet>
      <dgm:spPr/>
      <dgm:t>
        <a:bodyPr/>
        <a:lstStyle/>
        <a:p>
          <a:endParaRPr lang="en-GB"/>
        </a:p>
      </dgm:t>
    </dgm:pt>
    <dgm:pt modelId="{595D2112-A801-4F3C-BF8D-5CF412C69B5F}" type="pres">
      <dgm:prSet presAssocID="{BFEDC2C3-8815-4332-BF5F-D73778107F12}" presName="desTx" presStyleLbl="alignAccFollowNode1" presStyleIdx="1" presStyleCnt="3">
        <dgm:presLayoutVars>
          <dgm:bulletEnabled val="1"/>
        </dgm:presLayoutVars>
      </dgm:prSet>
      <dgm:spPr/>
      <dgm:t>
        <a:bodyPr/>
        <a:lstStyle/>
        <a:p>
          <a:endParaRPr lang="en-GB"/>
        </a:p>
      </dgm:t>
    </dgm:pt>
    <dgm:pt modelId="{CBE93016-7068-469D-B99F-58DA99A61DDA}" type="pres">
      <dgm:prSet presAssocID="{D23B1D77-6CD7-4AA1-9714-18C79A8B846A}" presName="space" presStyleCnt="0"/>
      <dgm:spPr/>
    </dgm:pt>
    <dgm:pt modelId="{35ACFD23-5B5F-4C03-9BA6-B1A0A7B29F40}" type="pres">
      <dgm:prSet presAssocID="{A754D8F8-264D-4B74-8EEC-8C22788956D8}" presName="composite" presStyleCnt="0"/>
      <dgm:spPr/>
    </dgm:pt>
    <dgm:pt modelId="{F47D0696-D9DC-4982-AE66-07CBB38D615F}" type="pres">
      <dgm:prSet presAssocID="{A754D8F8-264D-4B74-8EEC-8C22788956D8}" presName="parTx" presStyleLbl="alignNode1" presStyleIdx="2" presStyleCnt="3">
        <dgm:presLayoutVars>
          <dgm:chMax val="0"/>
          <dgm:chPref val="0"/>
          <dgm:bulletEnabled val="1"/>
        </dgm:presLayoutVars>
      </dgm:prSet>
      <dgm:spPr/>
      <dgm:t>
        <a:bodyPr/>
        <a:lstStyle/>
        <a:p>
          <a:endParaRPr lang="en-GB"/>
        </a:p>
      </dgm:t>
    </dgm:pt>
    <dgm:pt modelId="{04EC009D-B908-4176-9474-F7854AD13A3C}" type="pres">
      <dgm:prSet presAssocID="{A754D8F8-264D-4B74-8EEC-8C22788956D8}" presName="desTx" presStyleLbl="alignAccFollowNode1" presStyleIdx="2" presStyleCnt="3">
        <dgm:presLayoutVars>
          <dgm:bulletEnabled val="1"/>
        </dgm:presLayoutVars>
      </dgm:prSet>
      <dgm:spPr/>
      <dgm:t>
        <a:bodyPr/>
        <a:lstStyle/>
        <a:p>
          <a:endParaRPr lang="en-GB"/>
        </a:p>
      </dgm:t>
    </dgm:pt>
  </dgm:ptLst>
  <dgm:cxnLst>
    <dgm:cxn modelId="{5C52A8CF-856E-4203-95B7-005A9256FF57}" srcId="{2DE280A2-E1A2-478D-8FA5-E281127F2B98}" destId="{17357E3C-39AF-4B7C-8F05-ACB9C6DF131A}" srcOrd="0" destOrd="0" parTransId="{09072E89-BF66-43E9-943B-EE3212E532F3}" sibTransId="{1B947CCF-6FC9-4BFB-8B6B-B58A685E8099}"/>
    <dgm:cxn modelId="{F64B69BC-B340-438A-B9C9-699F715D988F}" srcId="{17357E3C-39AF-4B7C-8F05-ACB9C6DF131A}" destId="{7B4524AA-FCED-40A5-8859-F0EBF96CAAC1}" srcOrd="0" destOrd="0" parTransId="{1EBB29C3-F153-4CD6-85AE-B286A859E351}" sibTransId="{D1F2D470-9518-4D48-B2F7-DDB8EEA49C2B}"/>
    <dgm:cxn modelId="{724E19AB-CD08-4629-844E-090F6244A007}" type="presOf" srcId="{7B4524AA-FCED-40A5-8859-F0EBF96CAAC1}" destId="{9D2EC6C7-6B5B-493E-AC62-F34B7A7A3F73}" srcOrd="0" destOrd="0" presId="urn:microsoft.com/office/officeart/2005/8/layout/hList1"/>
    <dgm:cxn modelId="{A906E521-B41D-4EC3-B9EA-05CBA23A1A49}" type="presOf" srcId="{C0380CAB-0666-48F4-BAD6-3D75A24382AE}" destId="{04EC009D-B908-4176-9474-F7854AD13A3C}" srcOrd="0" destOrd="0" presId="urn:microsoft.com/office/officeart/2005/8/layout/hList1"/>
    <dgm:cxn modelId="{6B6F4BD6-0935-455B-ADAE-D1EFCFC80E88}" srcId="{2DE280A2-E1A2-478D-8FA5-E281127F2B98}" destId="{A754D8F8-264D-4B74-8EEC-8C22788956D8}" srcOrd="2" destOrd="0" parTransId="{DB27B339-9708-4F31-8827-E2988BFCDEB9}" sibTransId="{3215EDC1-1514-4B20-BC50-F23626100EA7}"/>
    <dgm:cxn modelId="{4510DBD7-04E0-4F94-BA1B-6733A6FE35F0}" type="presOf" srcId="{AADFA0B7-42AA-4FC4-B3F9-AF3666C92525}" destId="{595D2112-A801-4F3C-BF8D-5CF412C69B5F}" srcOrd="0" destOrd="0" presId="urn:microsoft.com/office/officeart/2005/8/layout/hList1"/>
    <dgm:cxn modelId="{01A42968-0B10-4E54-8D9C-ABDA3B47515A}" type="presOf" srcId="{A754D8F8-264D-4B74-8EEC-8C22788956D8}" destId="{F47D0696-D9DC-4982-AE66-07CBB38D615F}" srcOrd="0" destOrd="0" presId="urn:microsoft.com/office/officeart/2005/8/layout/hList1"/>
    <dgm:cxn modelId="{B2A29442-EDFA-407C-BE67-AA980D70C30B}" type="presOf" srcId="{BFEDC2C3-8815-4332-BF5F-D73778107F12}" destId="{62C53A90-C29E-47EE-A966-410A59F85961}" srcOrd="0" destOrd="0" presId="urn:microsoft.com/office/officeart/2005/8/layout/hList1"/>
    <dgm:cxn modelId="{9B9D02FA-8F39-46FC-BE06-DC533E4ED18F}" type="presOf" srcId="{2DE280A2-E1A2-478D-8FA5-E281127F2B98}" destId="{85BE9915-3ADA-4803-8839-5ACA43078FE0}" srcOrd="0" destOrd="0" presId="urn:microsoft.com/office/officeart/2005/8/layout/hList1"/>
    <dgm:cxn modelId="{42EDE9CE-8715-4087-8D68-86517149E597}" type="presOf" srcId="{17357E3C-39AF-4B7C-8F05-ACB9C6DF131A}" destId="{C8EC1FAB-2E6B-446F-805C-DF5103E26ECB}" srcOrd="0" destOrd="0" presId="urn:microsoft.com/office/officeart/2005/8/layout/hList1"/>
    <dgm:cxn modelId="{2BFEF8AF-2D39-4A77-8391-83FF804C7D63}" srcId="{BFEDC2C3-8815-4332-BF5F-D73778107F12}" destId="{AADFA0B7-42AA-4FC4-B3F9-AF3666C92525}" srcOrd="0" destOrd="0" parTransId="{5ED41FF7-BA06-4351-9000-0BA36E3EDF79}" sibTransId="{54FF43BF-1939-43F0-994A-F1BBCFD52C11}"/>
    <dgm:cxn modelId="{2C5676EA-1223-46BA-9973-FB59284B673B}" srcId="{2DE280A2-E1A2-478D-8FA5-E281127F2B98}" destId="{BFEDC2C3-8815-4332-BF5F-D73778107F12}" srcOrd="1" destOrd="0" parTransId="{C1CBFA4D-8DAF-456E-9594-FAA03DA02B08}" sibTransId="{D23B1D77-6CD7-4AA1-9714-18C79A8B846A}"/>
    <dgm:cxn modelId="{FC66C18B-F440-4B39-945C-DFF7289DF3B6}" srcId="{A754D8F8-264D-4B74-8EEC-8C22788956D8}" destId="{C0380CAB-0666-48F4-BAD6-3D75A24382AE}" srcOrd="0" destOrd="0" parTransId="{85AAAC4D-594A-493A-A677-244A635F5BB9}" sibTransId="{A364756B-E087-49DB-8EBE-EFE7BBA0B88C}"/>
    <dgm:cxn modelId="{1A686916-016C-4228-9877-C1989D84B2B4}" type="presParOf" srcId="{85BE9915-3ADA-4803-8839-5ACA43078FE0}" destId="{EAF71A5B-60AC-405A-8CB2-5574D2D37426}" srcOrd="0" destOrd="0" presId="urn:microsoft.com/office/officeart/2005/8/layout/hList1"/>
    <dgm:cxn modelId="{C436F89B-197D-481E-B8FB-2F1E78700015}" type="presParOf" srcId="{EAF71A5B-60AC-405A-8CB2-5574D2D37426}" destId="{C8EC1FAB-2E6B-446F-805C-DF5103E26ECB}" srcOrd="0" destOrd="0" presId="urn:microsoft.com/office/officeart/2005/8/layout/hList1"/>
    <dgm:cxn modelId="{26EE9802-3199-4F8B-94FE-E6A1DDD45C0E}" type="presParOf" srcId="{EAF71A5B-60AC-405A-8CB2-5574D2D37426}" destId="{9D2EC6C7-6B5B-493E-AC62-F34B7A7A3F73}" srcOrd="1" destOrd="0" presId="urn:microsoft.com/office/officeart/2005/8/layout/hList1"/>
    <dgm:cxn modelId="{1977555A-540D-4588-AA42-81931E1B2C2E}" type="presParOf" srcId="{85BE9915-3ADA-4803-8839-5ACA43078FE0}" destId="{19690106-4D66-4E87-BD42-EBB4AC63ED0B}" srcOrd="1" destOrd="0" presId="urn:microsoft.com/office/officeart/2005/8/layout/hList1"/>
    <dgm:cxn modelId="{9EA79988-ED86-45B0-8677-80115E263038}" type="presParOf" srcId="{85BE9915-3ADA-4803-8839-5ACA43078FE0}" destId="{F9141ABD-0AF6-4788-9E00-429F6F8DA21C}" srcOrd="2" destOrd="0" presId="urn:microsoft.com/office/officeart/2005/8/layout/hList1"/>
    <dgm:cxn modelId="{7724E1CC-F143-447F-BBBE-E0FFF406A147}" type="presParOf" srcId="{F9141ABD-0AF6-4788-9E00-429F6F8DA21C}" destId="{62C53A90-C29E-47EE-A966-410A59F85961}" srcOrd="0" destOrd="0" presId="urn:microsoft.com/office/officeart/2005/8/layout/hList1"/>
    <dgm:cxn modelId="{4C4B2273-D459-4FF6-A66A-7B0B2F4DC1C4}" type="presParOf" srcId="{F9141ABD-0AF6-4788-9E00-429F6F8DA21C}" destId="{595D2112-A801-4F3C-BF8D-5CF412C69B5F}" srcOrd="1" destOrd="0" presId="urn:microsoft.com/office/officeart/2005/8/layout/hList1"/>
    <dgm:cxn modelId="{74E9F5D3-9475-497F-84E4-C945059A2C7B}" type="presParOf" srcId="{85BE9915-3ADA-4803-8839-5ACA43078FE0}" destId="{CBE93016-7068-469D-B99F-58DA99A61DDA}" srcOrd="3" destOrd="0" presId="urn:microsoft.com/office/officeart/2005/8/layout/hList1"/>
    <dgm:cxn modelId="{E9EABE7B-62DE-4705-A0F4-76C3805BC46D}" type="presParOf" srcId="{85BE9915-3ADA-4803-8839-5ACA43078FE0}" destId="{35ACFD23-5B5F-4C03-9BA6-B1A0A7B29F40}" srcOrd="4" destOrd="0" presId="urn:microsoft.com/office/officeart/2005/8/layout/hList1"/>
    <dgm:cxn modelId="{A9AC2EFC-498E-44EB-BE8D-303A44C48E0F}" type="presParOf" srcId="{35ACFD23-5B5F-4C03-9BA6-B1A0A7B29F40}" destId="{F47D0696-D9DC-4982-AE66-07CBB38D615F}" srcOrd="0" destOrd="0" presId="urn:microsoft.com/office/officeart/2005/8/layout/hList1"/>
    <dgm:cxn modelId="{642F52AD-5F4A-4A74-B6CB-A3E11E449D2E}" type="presParOf" srcId="{35ACFD23-5B5F-4C03-9BA6-B1A0A7B29F40}" destId="{04EC009D-B908-4176-9474-F7854AD13A3C}" srcOrd="1" destOrd="0" presId="urn:microsoft.com/office/officeart/2005/8/layout/hLis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747A8D-CF6A-4849-AB6C-D2F551FDCAF4}"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GB"/>
        </a:p>
      </dgm:t>
    </dgm:pt>
    <dgm:pt modelId="{569C75D1-4672-4FC2-A261-EFC845EA110B}">
      <dgm:prSet phldrT="[Text]"/>
      <dgm:spPr/>
      <dgm:t>
        <a:bodyPr/>
        <a:lstStyle/>
        <a:p>
          <a:r>
            <a:rPr lang="en-GB" dirty="0" smtClean="0"/>
            <a:t>Implied Terms</a:t>
          </a:r>
          <a:endParaRPr lang="en-GB" dirty="0"/>
        </a:p>
      </dgm:t>
    </dgm:pt>
    <dgm:pt modelId="{5DED7A80-E765-4329-83E3-834A9D3F0EC6}" type="parTrans" cxnId="{0DC2B119-62E2-47E6-B0C4-D283C0E7A464}">
      <dgm:prSet/>
      <dgm:spPr/>
      <dgm:t>
        <a:bodyPr/>
        <a:lstStyle/>
        <a:p>
          <a:endParaRPr lang="en-GB"/>
        </a:p>
      </dgm:t>
    </dgm:pt>
    <dgm:pt modelId="{620BFB25-4D20-4622-B7E4-8EFA7CFE0777}" type="sibTrans" cxnId="{0DC2B119-62E2-47E6-B0C4-D283C0E7A464}">
      <dgm:prSet/>
      <dgm:spPr/>
      <dgm:t>
        <a:bodyPr/>
        <a:lstStyle/>
        <a:p>
          <a:endParaRPr lang="en-GB"/>
        </a:p>
      </dgm:t>
    </dgm:pt>
    <dgm:pt modelId="{B35E7940-9CD8-416A-AB51-BA9E6217D3DD}">
      <dgm:prSet phldrT="[Text]"/>
      <dgm:spPr/>
      <dgm:t>
        <a:bodyPr/>
        <a:lstStyle/>
        <a:p>
          <a:r>
            <a:rPr lang="en-GB" dirty="0" smtClean="0"/>
            <a:t>Statutory terms &amp; Conditions</a:t>
          </a:r>
        </a:p>
        <a:p>
          <a:r>
            <a:rPr lang="en-GB" dirty="0" smtClean="0"/>
            <a:t>Statement of Particulars</a:t>
          </a:r>
          <a:endParaRPr lang="en-GB" dirty="0"/>
        </a:p>
      </dgm:t>
    </dgm:pt>
    <dgm:pt modelId="{5F36B73F-BF07-482D-B605-423222DBD489}" type="parTrans" cxnId="{8E4FD429-71CD-431D-A8CA-D07F58449131}">
      <dgm:prSet/>
      <dgm:spPr/>
      <dgm:t>
        <a:bodyPr/>
        <a:lstStyle/>
        <a:p>
          <a:endParaRPr lang="en-GB"/>
        </a:p>
      </dgm:t>
    </dgm:pt>
    <dgm:pt modelId="{35CA97B7-F6EB-4457-9D0E-FC2814AC233E}" type="sibTrans" cxnId="{8E4FD429-71CD-431D-A8CA-D07F58449131}">
      <dgm:prSet/>
      <dgm:spPr/>
      <dgm:t>
        <a:bodyPr/>
        <a:lstStyle/>
        <a:p>
          <a:endParaRPr lang="en-GB"/>
        </a:p>
      </dgm:t>
    </dgm:pt>
    <dgm:pt modelId="{3DE98052-8BF4-4069-BCA2-99601424F104}">
      <dgm:prSet phldrT="[Text]"/>
      <dgm:spPr/>
      <dgm:t>
        <a:bodyPr/>
        <a:lstStyle/>
        <a:p>
          <a:r>
            <a:rPr lang="en-GB" dirty="0" smtClean="0"/>
            <a:t>Express Terms</a:t>
          </a:r>
          <a:endParaRPr lang="en-GB" dirty="0"/>
        </a:p>
      </dgm:t>
    </dgm:pt>
    <dgm:pt modelId="{8604069A-5F5E-49FF-92AE-631A8FA45803}" type="parTrans" cxnId="{286A640D-A80E-4917-B71F-AD88C03CFF9C}">
      <dgm:prSet/>
      <dgm:spPr/>
      <dgm:t>
        <a:bodyPr/>
        <a:lstStyle/>
        <a:p>
          <a:endParaRPr lang="en-GB"/>
        </a:p>
      </dgm:t>
    </dgm:pt>
    <dgm:pt modelId="{C91F3426-31BA-492D-BA29-492C26904248}" type="sibTrans" cxnId="{286A640D-A80E-4917-B71F-AD88C03CFF9C}">
      <dgm:prSet/>
      <dgm:spPr/>
      <dgm:t>
        <a:bodyPr/>
        <a:lstStyle/>
        <a:p>
          <a:endParaRPr lang="en-GB"/>
        </a:p>
      </dgm:t>
    </dgm:pt>
    <dgm:pt modelId="{E53EB19A-ABE1-490B-AFFA-D11B35B3DC65}" type="pres">
      <dgm:prSet presAssocID="{A3747A8D-CF6A-4849-AB6C-D2F551FDCAF4}" presName="compositeShape" presStyleCnt="0">
        <dgm:presLayoutVars>
          <dgm:chMax val="7"/>
          <dgm:dir/>
          <dgm:resizeHandles val="exact"/>
        </dgm:presLayoutVars>
      </dgm:prSet>
      <dgm:spPr/>
      <dgm:t>
        <a:bodyPr/>
        <a:lstStyle/>
        <a:p>
          <a:endParaRPr lang="en-GB"/>
        </a:p>
      </dgm:t>
    </dgm:pt>
    <dgm:pt modelId="{67DB5A56-14F2-4EAE-8B1F-B69C66DDA81F}" type="pres">
      <dgm:prSet presAssocID="{A3747A8D-CF6A-4849-AB6C-D2F551FDCAF4}" presName="wedge1" presStyleLbl="node1" presStyleIdx="0" presStyleCnt="3"/>
      <dgm:spPr/>
      <dgm:t>
        <a:bodyPr/>
        <a:lstStyle/>
        <a:p>
          <a:endParaRPr lang="en-GB"/>
        </a:p>
      </dgm:t>
    </dgm:pt>
    <dgm:pt modelId="{5CA0D99E-31D3-4937-9311-6D237EE85389}" type="pres">
      <dgm:prSet presAssocID="{A3747A8D-CF6A-4849-AB6C-D2F551FDCAF4}" presName="dummy1a" presStyleCnt="0"/>
      <dgm:spPr/>
    </dgm:pt>
    <dgm:pt modelId="{B33F3F0B-B612-4238-8EC2-AC4C3C409E1C}" type="pres">
      <dgm:prSet presAssocID="{A3747A8D-CF6A-4849-AB6C-D2F551FDCAF4}" presName="dummy1b" presStyleCnt="0"/>
      <dgm:spPr/>
    </dgm:pt>
    <dgm:pt modelId="{BE934658-E96F-4A04-B4D4-40B66AAFC801}" type="pres">
      <dgm:prSet presAssocID="{A3747A8D-CF6A-4849-AB6C-D2F551FDCAF4}" presName="wedge1Tx" presStyleLbl="node1" presStyleIdx="0" presStyleCnt="3">
        <dgm:presLayoutVars>
          <dgm:chMax val="0"/>
          <dgm:chPref val="0"/>
          <dgm:bulletEnabled val="1"/>
        </dgm:presLayoutVars>
      </dgm:prSet>
      <dgm:spPr/>
      <dgm:t>
        <a:bodyPr/>
        <a:lstStyle/>
        <a:p>
          <a:endParaRPr lang="en-GB"/>
        </a:p>
      </dgm:t>
    </dgm:pt>
    <dgm:pt modelId="{818CF630-B3E6-4F5E-8744-55A7A7596F11}" type="pres">
      <dgm:prSet presAssocID="{A3747A8D-CF6A-4849-AB6C-D2F551FDCAF4}" presName="wedge2" presStyleLbl="node1" presStyleIdx="1" presStyleCnt="3"/>
      <dgm:spPr/>
      <dgm:t>
        <a:bodyPr/>
        <a:lstStyle/>
        <a:p>
          <a:endParaRPr lang="en-GB"/>
        </a:p>
      </dgm:t>
    </dgm:pt>
    <dgm:pt modelId="{BA68C337-E2FE-4B0D-B693-39C606DF9D04}" type="pres">
      <dgm:prSet presAssocID="{A3747A8D-CF6A-4849-AB6C-D2F551FDCAF4}" presName="dummy2a" presStyleCnt="0"/>
      <dgm:spPr/>
    </dgm:pt>
    <dgm:pt modelId="{8F3F93BF-B8A9-4383-948D-3F455050275F}" type="pres">
      <dgm:prSet presAssocID="{A3747A8D-CF6A-4849-AB6C-D2F551FDCAF4}" presName="dummy2b" presStyleCnt="0"/>
      <dgm:spPr/>
    </dgm:pt>
    <dgm:pt modelId="{69C665AF-690B-494F-B3D5-57D6F7CC694B}" type="pres">
      <dgm:prSet presAssocID="{A3747A8D-CF6A-4849-AB6C-D2F551FDCAF4}" presName="wedge2Tx" presStyleLbl="node1" presStyleIdx="1" presStyleCnt="3">
        <dgm:presLayoutVars>
          <dgm:chMax val="0"/>
          <dgm:chPref val="0"/>
          <dgm:bulletEnabled val="1"/>
        </dgm:presLayoutVars>
      </dgm:prSet>
      <dgm:spPr/>
      <dgm:t>
        <a:bodyPr/>
        <a:lstStyle/>
        <a:p>
          <a:endParaRPr lang="en-GB"/>
        </a:p>
      </dgm:t>
    </dgm:pt>
    <dgm:pt modelId="{BA97CBDE-96FC-4D14-B8AE-29C4FA68B854}" type="pres">
      <dgm:prSet presAssocID="{A3747A8D-CF6A-4849-AB6C-D2F551FDCAF4}" presName="wedge3" presStyleLbl="node1" presStyleIdx="2" presStyleCnt="3"/>
      <dgm:spPr/>
      <dgm:t>
        <a:bodyPr/>
        <a:lstStyle/>
        <a:p>
          <a:endParaRPr lang="en-GB"/>
        </a:p>
      </dgm:t>
    </dgm:pt>
    <dgm:pt modelId="{66363EB5-6AC6-45AA-AB54-421B3306950C}" type="pres">
      <dgm:prSet presAssocID="{A3747A8D-CF6A-4849-AB6C-D2F551FDCAF4}" presName="dummy3a" presStyleCnt="0"/>
      <dgm:spPr/>
    </dgm:pt>
    <dgm:pt modelId="{5F641092-1C2F-45B9-BFCC-F258326E829F}" type="pres">
      <dgm:prSet presAssocID="{A3747A8D-CF6A-4849-AB6C-D2F551FDCAF4}" presName="dummy3b" presStyleCnt="0"/>
      <dgm:spPr/>
    </dgm:pt>
    <dgm:pt modelId="{AE649875-9C6D-4D26-8AB7-FF382FC05EA5}" type="pres">
      <dgm:prSet presAssocID="{A3747A8D-CF6A-4849-AB6C-D2F551FDCAF4}" presName="wedge3Tx" presStyleLbl="node1" presStyleIdx="2" presStyleCnt="3">
        <dgm:presLayoutVars>
          <dgm:chMax val="0"/>
          <dgm:chPref val="0"/>
          <dgm:bulletEnabled val="1"/>
        </dgm:presLayoutVars>
      </dgm:prSet>
      <dgm:spPr/>
      <dgm:t>
        <a:bodyPr/>
        <a:lstStyle/>
        <a:p>
          <a:endParaRPr lang="en-GB"/>
        </a:p>
      </dgm:t>
    </dgm:pt>
    <dgm:pt modelId="{6AEB19AA-75A3-4F8D-B853-F189353652D8}" type="pres">
      <dgm:prSet presAssocID="{620BFB25-4D20-4622-B7E4-8EFA7CFE0777}" presName="arrowWedge1" presStyleLbl="fgSibTrans2D1" presStyleIdx="0" presStyleCnt="3"/>
      <dgm:spPr/>
    </dgm:pt>
    <dgm:pt modelId="{61194423-5679-4A52-BC44-A4201717A828}" type="pres">
      <dgm:prSet presAssocID="{35CA97B7-F6EB-4457-9D0E-FC2814AC233E}" presName="arrowWedge2" presStyleLbl="fgSibTrans2D1" presStyleIdx="1" presStyleCnt="3"/>
      <dgm:spPr/>
    </dgm:pt>
    <dgm:pt modelId="{28510B80-955E-4EE5-BD4D-E9231CC339F3}" type="pres">
      <dgm:prSet presAssocID="{C91F3426-31BA-492D-BA29-492C26904248}" presName="arrowWedge3" presStyleLbl="fgSibTrans2D1" presStyleIdx="2" presStyleCnt="3"/>
      <dgm:spPr/>
    </dgm:pt>
  </dgm:ptLst>
  <dgm:cxnLst>
    <dgm:cxn modelId="{3E46FC95-284A-463E-AC99-9599447266F6}" type="presOf" srcId="{B35E7940-9CD8-416A-AB51-BA9E6217D3DD}" destId="{69C665AF-690B-494F-B3D5-57D6F7CC694B}" srcOrd="1" destOrd="0" presId="urn:microsoft.com/office/officeart/2005/8/layout/cycle8"/>
    <dgm:cxn modelId="{0DC2B119-62E2-47E6-B0C4-D283C0E7A464}" srcId="{A3747A8D-CF6A-4849-AB6C-D2F551FDCAF4}" destId="{569C75D1-4672-4FC2-A261-EFC845EA110B}" srcOrd="0" destOrd="0" parTransId="{5DED7A80-E765-4329-83E3-834A9D3F0EC6}" sibTransId="{620BFB25-4D20-4622-B7E4-8EFA7CFE0777}"/>
    <dgm:cxn modelId="{0549DC64-76F0-4E29-AD36-AF4E58C06330}" type="presOf" srcId="{3DE98052-8BF4-4069-BCA2-99601424F104}" destId="{AE649875-9C6D-4D26-8AB7-FF382FC05EA5}" srcOrd="1" destOrd="0" presId="urn:microsoft.com/office/officeart/2005/8/layout/cycle8"/>
    <dgm:cxn modelId="{FF20FC3B-9D7A-4964-AEFD-C2AC6D17C9D7}" type="presOf" srcId="{569C75D1-4672-4FC2-A261-EFC845EA110B}" destId="{67DB5A56-14F2-4EAE-8B1F-B69C66DDA81F}" srcOrd="0" destOrd="0" presId="urn:microsoft.com/office/officeart/2005/8/layout/cycle8"/>
    <dgm:cxn modelId="{78B2BF27-4F54-47FC-AB15-7A2D6E815C2C}" type="presOf" srcId="{A3747A8D-CF6A-4849-AB6C-D2F551FDCAF4}" destId="{E53EB19A-ABE1-490B-AFFA-D11B35B3DC65}" srcOrd="0" destOrd="0" presId="urn:microsoft.com/office/officeart/2005/8/layout/cycle8"/>
    <dgm:cxn modelId="{216916FD-57FE-40FF-A9CE-89E0635A6882}" type="presOf" srcId="{B35E7940-9CD8-416A-AB51-BA9E6217D3DD}" destId="{818CF630-B3E6-4F5E-8744-55A7A7596F11}" srcOrd="0" destOrd="0" presId="urn:microsoft.com/office/officeart/2005/8/layout/cycle8"/>
    <dgm:cxn modelId="{32901C50-5474-4BA2-BAA9-F75C19856DEA}" type="presOf" srcId="{569C75D1-4672-4FC2-A261-EFC845EA110B}" destId="{BE934658-E96F-4A04-B4D4-40B66AAFC801}" srcOrd="1" destOrd="0" presId="urn:microsoft.com/office/officeart/2005/8/layout/cycle8"/>
    <dgm:cxn modelId="{8E4FD429-71CD-431D-A8CA-D07F58449131}" srcId="{A3747A8D-CF6A-4849-AB6C-D2F551FDCAF4}" destId="{B35E7940-9CD8-416A-AB51-BA9E6217D3DD}" srcOrd="1" destOrd="0" parTransId="{5F36B73F-BF07-482D-B605-423222DBD489}" sibTransId="{35CA97B7-F6EB-4457-9D0E-FC2814AC233E}"/>
    <dgm:cxn modelId="{286A640D-A80E-4917-B71F-AD88C03CFF9C}" srcId="{A3747A8D-CF6A-4849-AB6C-D2F551FDCAF4}" destId="{3DE98052-8BF4-4069-BCA2-99601424F104}" srcOrd="2" destOrd="0" parTransId="{8604069A-5F5E-49FF-92AE-631A8FA45803}" sibTransId="{C91F3426-31BA-492D-BA29-492C26904248}"/>
    <dgm:cxn modelId="{E208F514-1ABD-4F05-83B1-C64302D0542C}" type="presOf" srcId="{3DE98052-8BF4-4069-BCA2-99601424F104}" destId="{BA97CBDE-96FC-4D14-B8AE-29C4FA68B854}" srcOrd="0" destOrd="0" presId="urn:microsoft.com/office/officeart/2005/8/layout/cycle8"/>
    <dgm:cxn modelId="{9C8F47FE-078E-4D48-A85D-DC30EB030FD1}" type="presParOf" srcId="{E53EB19A-ABE1-490B-AFFA-D11B35B3DC65}" destId="{67DB5A56-14F2-4EAE-8B1F-B69C66DDA81F}" srcOrd="0" destOrd="0" presId="urn:microsoft.com/office/officeart/2005/8/layout/cycle8"/>
    <dgm:cxn modelId="{1446CF26-E153-4ED0-AD91-949CEEE0B43C}" type="presParOf" srcId="{E53EB19A-ABE1-490B-AFFA-D11B35B3DC65}" destId="{5CA0D99E-31D3-4937-9311-6D237EE85389}" srcOrd="1" destOrd="0" presId="urn:microsoft.com/office/officeart/2005/8/layout/cycle8"/>
    <dgm:cxn modelId="{5482F62C-620C-4A7F-9E63-7B6BAADCAD79}" type="presParOf" srcId="{E53EB19A-ABE1-490B-AFFA-D11B35B3DC65}" destId="{B33F3F0B-B612-4238-8EC2-AC4C3C409E1C}" srcOrd="2" destOrd="0" presId="urn:microsoft.com/office/officeart/2005/8/layout/cycle8"/>
    <dgm:cxn modelId="{30110D78-D32B-4DC8-B7E1-90EB86955356}" type="presParOf" srcId="{E53EB19A-ABE1-490B-AFFA-D11B35B3DC65}" destId="{BE934658-E96F-4A04-B4D4-40B66AAFC801}" srcOrd="3" destOrd="0" presId="urn:microsoft.com/office/officeart/2005/8/layout/cycle8"/>
    <dgm:cxn modelId="{AB742D1A-668A-49BF-83DF-0BC731766F81}" type="presParOf" srcId="{E53EB19A-ABE1-490B-AFFA-D11B35B3DC65}" destId="{818CF630-B3E6-4F5E-8744-55A7A7596F11}" srcOrd="4" destOrd="0" presId="urn:microsoft.com/office/officeart/2005/8/layout/cycle8"/>
    <dgm:cxn modelId="{17EBCE8C-E3D4-4CAB-9FCD-1BAC366B2609}" type="presParOf" srcId="{E53EB19A-ABE1-490B-AFFA-D11B35B3DC65}" destId="{BA68C337-E2FE-4B0D-B693-39C606DF9D04}" srcOrd="5" destOrd="0" presId="urn:microsoft.com/office/officeart/2005/8/layout/cycle8"/>
    <dgm:cxn modelId="{7936338E-012F-4271-A865-5667420549D6}" type="presParOf" srcId="{E53EB19A-ABE1-490B-AFFA-D11B35B3DC65}" destId="{8F3F93BF-B8A9-4383-948D-3F455050275F}" srcOrd="6" destOrd="0" presId="urn:microsoft.com/office/officeart/2005/8/layout/cycle8"/>
    <dgm:cxn modelId="{D505FFB2-1F91-446F-8170-BAFF954F91BD}" type="presParOf" srcId="{E53EB19A-ABE1-490B-AFFA-D11B35B3DC65}" destId="{69C665AF-690B-494F-B3D5-57D6F7CC694B}" srcOrd="7" destOrd="0" presId="urn:microsoft.com/office/officeart/2005/8/layout/cycle8"/>
    <dgm:cxn modelId="{B03C1EFB-2FF7-49FC-A769-D77373B6567A}" type="presParOf" srcId="{E53EB19A-ABE1-490B-AFFA-D11B35B3DC65}" destId="{BA97CBDE-96FC-4D14-B8AE-29C4FA68B854}" srcOrd="8" destOrd="0" presId="urn:microsoft.com/office/officeart/2005/8/layout/cycle8"/>
    <dgm:cxn modelId="{17F41E0D-88A1-4305-AE46-3739D56CD3A3}" type="presParOf" srcId="{E53EB19A-ABE1-490B-AFFA-D11B35B3DC65}" destId="{66363EB5-6AC6-45AA-AB54-421B3306950C}" srcOrd="9" destOrd="0" presId="urn:microsoft.com/office/officeart/2005/8/layout/cycle8"/>
    <dgm:cxn modelId="{E245BEE3-0031-48A1-BF3B-55534DE42F72}" type="presParOf" srcId="{E53EB19A-ABE1-490B-AFFA-D11B35B3DC65}" destId="{5F641092-1C2F-45B9-BFCC-F258326E829F}" srcOrd="10" destOrd="0" presId="urn:microsoft.com/office/officeart/2005/8/layout/cycle8"/>
    <dgm:cxn modelId="{A4DC2F7A-5608-478A-BE50-76B51BA4E9C0}" type="presParOf" srcId="{E53EB19A-ABE1-490B-AFFA-D11B35B3DC65}" destId="{AE649875-9C6D-4D26-8AB7-FF382FC05EA5}" srcOrd="11" destOrd="0" presId="urn:microsoft.com/office/officeart/2005/8/layout/cycle8"/>
    <dgm:cxn modelId="{27CA2C08-02B4-47AA-A8C9-049BEB394F62}" type="presParOf" srcId="{E53EB19A-ABE1-490B-AFFA-D11B35B3DC65}" destId="{6AEB19AA-75A3-4F8D-B853-F189353652D8}" srcOrd="12" destOrd="0" presId="urn:microsoft.com/office/officeart/2005/8/layout/cycle8"/>
    <dgm:cxn modelId="{A7529803-F303-41F7-8489-050B83B12D92}" type="presParOf" srcId="{E53EB19A-ABE1-490B-AFFA-D11B35B3DC65}" destId="{61194423-5679-4A52-BC44-A4201717A828}" srcOrd="13" destOrd="0" presId="urn:microsoft.com/office/officeart/2005/8/layout/cycle8"/>
    <dgm:cxn modelId="{B65C0601-9492-4853-A8FE-811EAF41F377}" type="presParOf" srcId="{E53EB19A-ABE1-490B-AFFA-D11B35B3DC65}" destId="{28510B80-955E-4EE5-BD4D-E9231CC339F3}" srcOrd="14" destOrd="0" presId="urn:microsoft.com/office/officeart/2005/8/layout/cycle8"/>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BB1D729-A059-45C3-B89B-606029175F60}">
      <dsp:nvSpPr>
        <dsp:cNvPr id="0" name=""/>
        <dsp:cNvSpPr/>
      </dsp:nvSpPr>
      <dsp:spPr>
        <a:xfrm>
          <a:off x="3371403" y="735"/>
          <a:ext cx="1486792" cy="96641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Sources of Employment Legislation</a:t>
          </a:r>
          <a:endParaRPr lang="en-GB" sz="1300" kern="1200" dirty="0"/>
        </a:p>
      </dsp:txBody>
      <dsp:txXfrm>
        <a:off x="3371403" y="735"/>
        <a:ext cx="1486792" cy="966415"/>
      </dsp:txXfrm>
    </dsp:sp>
    <dsp:sp modelId="{9A53CB4C-2B2E-4219-A235-9083D9737E5F}">
      <dsp:nvSpPr>
        <dsp:cNvPr id="0" name=""/>
        <dsp:cNvSpPr/>
      </dsp:nvSpPr>
      <dsp:spPr>
        <a:xfrm>
          <a:off x="2214792" y="496726"/>
          <a:ext cx="3862867" cy="3862867"/>
        </a:xfrm>
        <a:custGeom>
          <a:avLst/>
          <a:gdLst/>
          <a:ahLst/>
          <a:cxnLst/>
          <a:rect l="0" t="0" r="0" b="0"/>
          <a:pathLst>
            <a:path>
              <a:moveTo>
                <a:pt x="2657007" y="141467"/>
              </a:moveTo>
              <a:arcTo wR="1931433" hR="1931433" stAng="17523928" swAng="262335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FEC699-0A92-4710-B166-722606CE3ECB}">
      <dsp:nvSpPr>
        <dsp:cNvPr id="0" name=""/>
        <dsp:cNvSpPr/>
      </dsp:nvSpPr>
      <dsp:spPr>
        <a:xfrm>
          <a:off x="5306044" y="1649442"/>
          <a:ext cx="1486792" cy="96641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Roles of different parties  and impact</a:t>
          </a:r>
          <a:endParaRPr lang="en-GB" sz="1300" kern="1200" dirty="0"/>
        </a:p>
      </dsp:txBody>
      <dsp:txXfrm>
        <a:off x="5306044" y="1649442"/>
        <a:ext cx="1486792" cy="966415"/>
      </dsp:txXfrm>
    </dsp:sp>
    <dsp:sp modelId="{02685BBE-ADA7-473F-BD87-46A319E1E9D2}">
      <dsp:nvSpPr>
        <dsp:cNvPr id="0" name=""/>
        <dsp:cNvSpPr/>
      </dsp:nvSpPr>
      <dsp:spPr>
        <a:xfrm>
          <a:off x="2212015" y="442601"/>
          <a:ext cx="3862867" cy="3862867"/>
        </a:xfrm>
        <a:custGeom>
          <a:avLst/>
          <a:gdLst/>
          <a:ahLst/>
          <a:cxnLst/>
          <a:rect l="0" t="0" r="0" b="0"/>
          <a:pathLst>
            <a:path>
              <a:moveTo>
                <a:pt x="3846464" y="2182613"/>
              </a:moveTo>
              <a:arcTo wR="1931433" hR="1931433" stAng="448344" swAng="1662912"/>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669C2F4-0C02-46E3-9169-D7F27039BC19}">
      <dsp:nvSpPr>
        <dsp:cNvPr id="0" name=""/>
        <dsp:cNvSpPr/>
      </dsp:nvSpPr>
      <dsp:spPr>
        <a:xfrm>
          <a:off x="4506671" y="3494732"/>
          <a:ext cx="1486792" cy="96641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Evolving themes</a:t>
          </a:r>
          <a:endParaRPr lang="en-GB" sz="1300" kern="1200" dirty="0"/>
        </a:p>
      </dsp:txBody>
      <dsp:txXfrm>
        <a:off x="4506671" y="3494732"/>
        <a:ext cx="1486792" cy="966415"/>
      </dsp:txXfrm>
    </dsp:sp>
    <dsp:sp modelId="{A1A7E870-11CF-428E-95A2-45708D4F782F}">
      <dsp:nvSpPr>
        <dsp:cNvPr id="0" name=""/>
        <dsp:cNvSpPr/>
      </dsp:nvSpPr>
      <dsp:spPr>
        <a:xfrm>
          <a:off x="2183366" y="483943"/>
          <a:ext cx="3862867" cy="3862867"/>
        </a:xfrm>
        <a:custGeom>
          <a:avLst/>
          <a:gdLst/>
          <a:ahLst/>
          <a:cxnLst/>
          <a:rect l="0" t="0" r="0" b="0"/>
          <a:pathLst>
            <a:path>
              <a:moveTo>
                <a:pt x="2315627" y="3824270"/>
              </a:moveTo>
              <a:arcTo wR="1931433" hR="1931433" stAng="4711584" swAng="137683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DDBEAAB-58A4-4900-972B-2584F84B53F4}">
      <dsp:nvSpPr>
        <dsp:cNvPr id="0" name=""/>
        <dsp:cNvSpPr/>
      </dsp:nvSpPr>
      <dsp:spPr>
        <a:xfrm>
          <a:off x="2236135" y="3494732"/>
          <a:ext cx="1486792" cy="96641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Conflict and dispute resolution</a:t>
          </a:r>
          <a:endParaRPr lang="en-GB" sz="1300" kern="1200" dirty="0"/>
        </a:p>
      </dsp:txBody>
      <dsp:txXfrm>
        <a:off x="2236135" y="3494732"/>
        <a:ext cx="1486792" cy="966415"/>
      </dsp:txXfrm>
    </dsp:sp>
    <dsp:sp modelId="{9B512400-581A-4512-9122-5AD8C0271FD6}">
      <dsp:nvSpPr>
        <dsp:cNvPr id="0" name=""/>
        <dsp:cNvSpPr/>
      </dsp:nvSpPr>
      <dsp:spPr>
        <a:xfrm>
          <a:off x="2183366" y="483943"/>
          <a:ext cx="3862867" cy="3862867"/>
        </a:xfrm>
        <a:custGeom>
          <a:avLst/>
          <a:gdLst/>
          <a:ahLst/>
          <a:cxnLst/>
          <a:rect l="0" t="0" r="0" b="0"/>
          <a:pathLst>
            <a:path>
              <a:moveTo>
                <a:pt x="322859" y="3000509"/>
              </a:moveTo>
              <a:arcTo wR="1931433" hR="1931433" stAng="8783494" swAng="2196873"/>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F48DB70-0F45-440F-81F5-A04E70817A3C}">
      <dsp:nvSpPr>
        <dsp:cNvPr id="0" name=""/>
        <dsp:cNvSpPr/>
      </dsp:nvSpPr>
      <dsp:spPr>
        <a:xfrm>
          <a:off x="1534500" y="1335323"/>
          <a:ext cx="1486792" cy="96641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Impact of the labour market</a:t>
          </a:r>
        </a:p>
      </dsp:txBody>
      <dsp:txXfrm>
        <a:off x="1534500" y="1335323"/>
        <a:ext cx="1486792" cy="966415"/>
      </dsp:txXfrm>
    </dsp:sp>
    <dsp:sp modelId="{D0BC1326-2550-4E6F-AF95-526709CA42C4}">
      <dsp:nvSpPr>
        <dsp:cNvPr id="0" name=""/>
        <dsp:cNvSpPr/>
      </dsp:nvSpPr>
      <dsp:spPr>
        <a:xfrm>
          <a:off x="2183366" y="483943"/>
          <a:ext cx="3862867" cy="3862867"/>
        </a:xfrm>
        <a:custGeom>
          <a:avLst/>
          <a:gdLst/>
          <a:ahLst/>
          <a:cxnLst/>
          <a:rect l="0" t="0" r="0" b="0"/>
          <a:pathLst>
            <a:path>
              <a:moveTo>
                <a:pt x="336435" y="842205"/>
              </a:moveTo>
              <a:arcTo wR="1931433" hR="1931433" stAng="12859756" swAng="1962279"/>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C8EC1FAB-2E6B-446F-805C-DF5103E26ECB}">
      <dsp:nvSpPr>
        <dsp:cNvPr id="0" name=""/>
        <dsp:cNvSpPr/>
      </dsp:nvSpPr>
      <dsp:spPr>
        <a:xfrm>
          <a:off x="1905" y="1286599"/>
          <a:ext cx="1857374" cy="700241"/>
        </a:xfrm>
        <a:prstGeom prst="rect">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kern="1200" dirty="0" smtClean="0"/>
            <a:t>Auxiliary Function</a:t>
          </a:r>
          <a:endParaRPr lang="en-GB" sz="1600" kern="1200" dirty="0"/>
        </a:p>
      </dsp:txBody>
      <dsp:txXfrm>
        <a:off x="1905" y="1286599"/>
        <a:ext cx="1857374" cy="700241"/>
      </dsp:txXfrm>
    </dsp:sp>
    <dsp:sp modelId="{9D2EC6C7-6B5B-493E-AC62-F34B7A7A3F73}">
      <dsp:nvSpPr>
        <dsp:cNvPr id="0" name=""/>
        <dsp:cNvSpPr/>
      </dsp:nvSpPr>
      <dsp:spPr>
        <a:xfrm>
          <a:off x="1905" y="1986840"/>
          <a:ext cx="1857374" cy="790560"/>
        </a:xfrm>
        <a:prstGeom prst="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Union Power</a:t>
          </a:r>
          <a:endParaRPr lang="en-GB" sz="1600" kern="1200" dirty="0"/>
        </a:p>
      </dsp:txBody>
      <dsp:txXfrm>
        <a:off x="1905" y="1986840"/>
        <a:ext cx="1857374" cy="790560"/>
      </dsp:txXfrm>
    </dsp:sp>
    <dsp:sp modelId="{62C53A90-C29E-47EE-A966-410A59F85961}">
      <dsp:nvSpPr>
        <dsp:cNvPr id="0" name=""/>
        <dsp:cNvSpPr/>
      </dsp:nvSpPr>
      <dsp:spPr>
        <a:xfrm>
          <a:off x="2119312" y="1286599"/>
          <a:ext cx="1857374" cy="700241"/>
        </a:xfrm>
        <a:prstGeom prst="rect">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kern="1200" dirty="0" smtClean="0"/>
            <a:t>Regulatory Function</a:t>
          </a:r>
          <a:endParaRPr lang="en-GB" sz="1600" kern="1200" dirty="0"/>
        </a:p>
      </dsp:txBody>
      <dsp:txXfrm>
        <a:off x="2119312" y="1286599"/>
        <a:ext cx="1857374" cy="700241"/>
      </dsp:txXfrm>
    </dsp:sp>
    <dsp:sp modelId="{595D2112-A801-4F3C-BF8D-5CF412C69B5F}">
      <dsp:nvSpPr>
        <dsp:cNvPr id="0" name=""/>
        <dsp:cNvSpPr/>
      </dsp:nvSpPr>
      <dsp:spPr>
        <a:xfrm>
          <a:off x="2119312" y="1986840"/>
          <a:ext cx="1857374" cy="790560"/>
        </a:xfrm>
        <a:prstGeom prst="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Individual Rights</a:t>
          </a:r>
          <a:endParaRPr lang="en-GB" sz="1600" kern="1200" dirty="0"/>
        </a:p>
      </dsp:txBody>
      <dsp:txXfrm>
        <a:off x="2119312" y="1986840"/>
        <a:ext cx="1857374" cy="790560"/>
      </dsp:txXfrm>
    </dsp:sp>
    <dsp:sp modelId="{F47D0696-D9DC-4982-AE66-07CBB38D615F}">
      <dsp:nvSpPr>
        <dsp:cNvPr id="0" name=""/>
        <dsp:cNvSpPr/>
      </dsp:nvSpPr>
      <dsp:spPr>
        <a:xfrm>
          <a:off x="4236719" y="1286599"/>
          <a:ext cx="1857374" cy="700241"/>
        </a:xfrm>
        <a:prstGeom prst="rect">
          <a:avLst/>
        </a:prstGeom>
        <a:solidFill>
          <a:schemeClr val="accent1">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lvl="0" algn="ctr" defTabSz="711200">
            <a:lnSpc>
              <a:spcPct val="90000"/>
            </a:lnSpc>
            <a:spcBef>
              <a:spcPct val="0"/>
            </a:spcBef>
            <a:spcAft>
              <a:spcPct val="35000"/>
            </a:spcAft>
          </a:pPr>
          <a:r>
            <a:rPr lang="en-GB" sz="1600" kern="1200" dirty="0" smtClean="0"/>
            <a:t>Restrictive Function</a:t>
          </a:r>
          <a:endParaRPr lang="en-GB" sz="1600" kern="1200" dirty="0"/>
        </a:p>
      </dsp:txBody>
      <dsp:txXfrm>
        <a:off x="4236719" y="1286599"/>
        <a:ext cx="1857374" cy="700241"/>
      </dsp:txXfrm>
    </dsp:sp>
    <dsp:sp modelId="{04EC009D-B908-4176-9474-F7854AD13A3C}">
      <dsp:nvSpPr>
        <dsp:cNvPr id="0" name=""/>
        <dsp:cNvSpPr/>
      </dsp:nvSpPr>
      <dsp:spPr>
        <a:xfrm>
          <a:off x="4236719" y="1986840"/>
          <a:ext cx="1857374" cy="790560"/>
        </a:xfrm>
        <a:prstGeom prst="rect">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smtClean="0"/>
            <a:t>Union rights</a:t>
          </a:r>
          <a:endParaRPr lang="en-GB" sz="1600" kern="1200" dirty="0"/>
        </a:p>
      </dsp:txBody>
      <dsp:txXfrm>
        <a:off x="4236719" y="1986840"/>
        <a:ext cx="1857374" cy="790560"/>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67DB5A56-14F2-4EAE-8B1F-B69C66DDA81F}">
      <dsp:nvSpPr>
        <dsp:cNvPr id="0" name=""/>
        <dsp:cNvSpPr/>
      </dsp:nvSpPr>
      <dsp:spPr>
        <a:xfrm>
          <a:off x="2292195" y="294187"/>
          <a:ext cx="3801808" cy="3801808"/>
        </a:xfrm>
        <a:prstGeom prst="pie">
          <a:avLst>
            <a:gd name="adj1" fmla="val 16200000"/>
            <a:gd name="adj2" fmla="val 180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Implied Terms</a:t>
          </a:r>
          <a:endParaRPr lang="en-GB" sz="1300" kern="1200" dirty="0"/>
        </a:p>
      </dsp:txBody>
      <dsp:txXfrm>
        <a:off x="4295838" y="1099808"/>
        <a:ext cx="1357788" cy="1131490"/>
      </dsp:txXfrm>
    </dsp:sp>
    <dsp:sp modelId="{818CF630-B3E6-4F5E-8744-55A7A7596F11}">
      <dsp:nvSpPr>
        <dsp:cNvPr id="0" name=""/>
        <dsp:cNvSpPr/>
      </dsp:nvSpPr>
      <dsp:spPr>
        <a:xfrm>
          <a:off x="2213895" y="429966"/>
          <a:ext cx="3801808" cy="3801808"/>
        </a:xfrm>
        <a:prstGeom prst="pie">
          <a:avLst>
            <a:gd name="adj1" fmla="val 1800000"/>
            <a:gd name="adj2" fmla="val 900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Statutory terms &amp; Conditions</a:t>
          </a:r>
        </a:p>
        <a:p>
          <a:pPr lvl="0" algn="ctr" defTabSz="577850">
            <a:lnSpc>
              <a:spcPct val="90000"/>
            </a:lnSpc>
            <a:spcBef>
              <a:spcPct val="0"/>
            </a:spcBef>
            <a:spcAft>
              <a:spcPct val="35000"/>
            </a:spcAft>
          </a:pPr>
          <a:r>
            <a:rPr lang="en-GB" sz="1300" kern="1200" dirty="0" smtClean="0"/>
            <a:t>Statement of Particulars</a:t>
          </a:r>
          <a:endParaRPr lang="en-GB" sz="1300" kern="1200" dirty="0"/>
        </a:p>
      </dsp:txBody>
      <dsp:txXfrm>
        <a:off x="3119088" y="2896615"/>
        <a:ext cx="2036682" cy="995711"/>
      </dsp:txXfrm>
    </dsp:sp>
    <dsp:sp modelId="{BA97CBDE-96FC-4D14-B8AE-29C4FA68B854}">
      <dsp:nvSpPr>
        <dsp:cNvPr id="0" name=""/>
        <dsp:cNvSpPr/>
      </dsp:nvSpPr>
      <dsp:spPr>
        <a:xfrm>
          <a:off x="2135596" y="294187"/>
          <a:ext cx="3801808" cy="3801808"/>
        </a:xfrm>
        <a:prstGeom prst="pie">
          <a:avLst>
            <a:gd name="adj1" fmla="val 9000000"/>
            <a:gd name="adj2" fmla="val 1620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Express Terms</a:t>
          </a:r>
          <a:endParaRPr lang="en-GB" sz="1300" kern="1200" dirty="0"/>
        </a:p>
      </dsp:txBody>
      <dsp:txXfrm>
        <a:off x="2575972" y="1099808"/>
        <a:ext cx="1357788" cy="1131490"/>
      </dsp:txXfrm>
    </dsp:sp>
    <dsp:sp modelId="{6AEB19AA-75A3-4F8D-B853-F189353652D8}">
      <dsp:nvSpPr>
        <dsp:cNvPr id="0" name=""/>
        <dsp:cNvSpPr/>
      </dsp:nvSpPr>
      <dsp:spPr>
        <a:xfrm>
          <a:off x="2057158" y="58837"/>
          <a:ext cx="4272508" cy="4272508"/>
        </a:xfrm>
        <a:prstGeom prst="circularArrow">
          <a:avLst>
            <a:gd name="adj1" fmla="val 5085"/>
            <a:gd name="adj2" fmla="val 327528"/>
            <a:gd name="adj3" fmla="val 1472472"/>
            <a:gd name="adj4" fmla="val 1619943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194423-5679-4A52-BC44-A4201717A828}">
      <dsp:nvSpPr>
        <dsp:cNvPr id="0" name=""/>
        <dsp:cNvSpPr/>
      </dsp:nvSpPr>
      <dsp:spPr>
        <a:xfrm>
          <a:off x="1978545" y="194375"/>
          <a:ext cx="4272508" cy="4272508"/>
        </a:xfrm>
        <a:prstGeom prst="circularArrow">
          <a:avLst>
            <a:gd name="adj1" fmla="val 5085"/>
            <a:gd name="adj2" fmla="val 327528"/>
            <a:gd name="adj3" fmla="val 8671970"/>
            <a:gd name="adj4" fmla="val 1800502"/>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8510B80-955E-4EE5-BD4D-E9231CC339F3}">
      <dsp:nvSpPr>
        <dsp:cNvPr id="0" name=""/>
        <dsp:cNvSpPr/>
      </dsp:nvSpPr>
      <dsp:spPr>
        <a:xfrm>
          <a:off x="1899932" y="58837"/>
          <a:ext cx="4272508" cy="4272508"/>
        </a:xfrm>
        <a:prstGeom prst="circularArrow">
          <a:avLst>
            <a:gd name="adj1" fmla="val 5085"/>
            <a:gd name="adj2" fmla="val 327528"/>
            <a:gd name="adj3" fmla="val 15873039"/>
            <a:gd name="adj4" fmla="val 9000000"/>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59FF808-E3B9-484A-A8BF-8C867C0DE856}" type="datetimeFigureOut">
              <a:rPr lang="en-US" smtClean="0"/>
              <a:pPr/>
              <a:t>2/24/2011</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E4B40097-2A0C-478B-B61D-04D629FBEE12}" type="slidenum">
              <a:rPr lang="en-GB" smtClean="0"/>
              <a:pPr/>
              <a:t>‹#›</a:t>
            </a:fld>
            <a:endParaRPr lang="en-GB"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2CAE333-97D1-448D-BC29-0A868B32F7D5}" type="datetimeFigureOut">
              <a:rPr lang="en-GB" smtClean="0"/>
              <a:pPr/>
              <a:t>24/02/2011</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7A5154-C8FC-4E3B-BBC1-1F0FFA59C9AD}"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Green</a:t>
            </a:r>
            <a:r>
              <a:rPr lang="en-GB" baseline="0" dirty="0" smtClean="0"/>
              <a:t> paper, consultation document – used to obtain views of interested parties.</a:t>
            </a:r>
          </a:p>
          <a:p>
            <a:r>
              <a:rPr lang="en-GB" baseline="0" dirty="0" smtClean="0"/>
              <a:t>Example of this EU Agency Workers Directive</a:t>
            </a:r>
          </a:p>
          <a:p>
            <a:r>
              <a:rPr lang="en-GB" baseline="0" dirty="0" smtClean="0"/>
              <a:t>Extension of paternity pay and legislation</a:t>
            </a:r>
          </a:p>
          <a:p>
            <a:r>
              <a:rPr lang="en-GB" baseline="0" dirty="0" smtClean="0"/>
              <a:t>Once consultation is complete a white paper is issued, setting out policy and intentions.  This then gets introduces as a bill and is scrutinized by the house of Lords and the House of Commons.  If bill is agreed, it becomes an Act e.g employment rights act</a:t>
            </a:r>
          </a:p>
          <a:p>
            <a:r>
              <a:rPr lang="en-GB" baseline="0" dirty="0" smtClean="0"/>
              <a:t>National Labour law now being heavily influenced by member states.</a:t>
            </a:r>
          </a:p>
          <a:p>
            <a:r>
              <a:rPr lang="en-GB" baseline="0" dirty="0" smtClean="0"/>
              <a:t>Sometimes it can become confusing where the driver for legal change comes from– Europe or parliament.  For example many people think that the national minimum wage was part of the European working time directive – it was however a political initiative – part of the labour parties manifesto resulting from their close relationship with the unions.</a:t>
            </a:r>
            <a:endParaRPr lang="en-GB" dirty="0"/>
          </a:p>
        </p:txBody>
      </p:sp>
      <p:sp>
        <p:nvSpPr>
          <p:cNvPr id="4" name="Slide Number Placeholder 3"/>
          <p:cNvSpPr>
            <a:spLocks noGrp="1"/>
          </p:cNvSpPr>
          <p:nvPr>
            <p:ph type="sldNum" sz="quarter" idx="10"/>
          </p:nvPr>
        </p:nvSpPr>
        <p:spPr/>
        <p:txBody>
          <a:bodyPr/>
          <a:lstStyle/>
          <a:p>
            <a:fld id="{C37A5154-C8FC-4E3B-BBC1-1F0FFA59C9AD}" type="slidenum">
              <a:rPr lang="en-GB" smtClean="0"/>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Auxiliary – secondary</a:t>
            </a:r>
          </a:p>
          <a:p>
            <a:r>
              <a:rPr lang="en-GB" dirty="0" smtClean="0"/>
              <a:t>1960/1970 – excessive union power leading to low productivity and low economic output.</a:t>
            </a:r>
          </a:p>
          <a:p>
            <a:r>
              <a:rPr lang="en-GB" dirty="0" smtClean="0"/>
              <a:t>1975</a:t>
            </a:r>
            <a:r>
              <a:rPr lang="en-GB" baseline="0" dirty="0" smtClean="0"/>
              <a:t> collectivism was actively discouraged</a:t>
            </a:r>
          </a:p>
          <a:p>
            <a:r>
              <a:rPr lang="en-GB" baseline="0" dirty="0" smtClean="0"/>
              <a:t>1980 statutory recognition was repealed by the Employment act</a:t>
            </a:r>
          </a:p>
          <a:p>
            <a:r>
              <a:rPr lang="en-GB" baseline="0" dirty="0" smtClean="0"/>
              <a:t>Then in 1999 the employment relations act provided provisions for statutory recognition, TU representation and disciplinary  and grievance procedure.</a:t>
            </a:r>
          </a:p>
          <a:p>
            <a:endParaRPr lang="en-GB" baseline="0" dirty="0" smtClean="0"/>
          </a:p>
          <a:p>
            <a:r>
              <a:rPr lang="en-GB" baseline="0" dirty="0" smtClean="0"/>
              <a:t>Individual rights, Maternity pay and paternity</a:t>
            </a:r>
          </a:p>
          <a:p>
            <a:endParaRPr lang="en-GB" baseline="0" dirty="0" smtClean="0"/>
          </a:p>
          <a:p>
            <a:r>
              <a:rPr lang="en-GB" baseline="0" dirty="0" smtClean="0"/>
              <a:t>Power of the unions has been gradually eroded – with 7 </a:t>
            </a:r>
            <a:endParaRPr lang="en-GB" dirty="0"/>
          </a:p>
        </p:txBody>
      </p:sp>
      <p:sp>
        <p:nvSpPr>
          <p:cNvPr id="4" name="Slide Number Placeholder 3"/>
          <p:cNvSpPr>
            <a:spLocks noGrp="1"/>
          </p:cNvSpPr>
          <p:nvPr>
            <p:ph type="sldNum" sz="quarter" idx="10"/>
          </p:nvPr>
        </p:nvSpPr>
        <p:spPr/>
        <p:txBody>
          <a:bodyPr/>
          <a:lstStyle/>
          <a:p>
            <a:fld id="{C37A5154-C8FC-4E3B-BBC1-1F0FFA59C9AD}" type="slidenum">
              <a:rPr lang="en-GB" smtClean="0"/>
              <a:pPr/>
              <a:t>11</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39A9533-DAB5-4AE1-A5CB-352A3CCD25A1}" type="slidenum">
              <a:rPr lang="en-GB" smtClean="0"/>
              <a:pPr/>
              <a:t>12</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13</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14</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15</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39A9533-DAB5-4AE1-A5CB-352A3CCD25A1}" type="slidenum">
              <a:rPr lang="en-GB" smtClean="0"/>
              <a:pPr/>
              <a:t>16</a:t>
            </a:fld>
            <a:endParaRPr lang="en-GB"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17</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C37A5154-C8FC-4E3B-BBC1-1F0FFA59C9AD}" type="slidenum">
              <a:rPr lang="en-GB" smtClean="0"/>
              <a:pPr/>
              <a:t>18</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each</a:t>
            </a:r>
            <a:r>
              <a:rPr lang="en-GB" baseline="0" dirty="0" smtClean="0"/>
              <a:t> expects from the other party in terms of the working experience and how they are treated.  How many of you have had a job before?  What did you expect from your employer?</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23</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expectations do you believe</a:t>
            </a:r>
            <a:r>
              <a:rPr lang="en-GB" baseline="0" dirty="0" smtClean="0"/>
              <a:t> your employers have of you – that are not written in your contract of employment?</a:t>
            </a:r>
          </a:p>
          <a:p>
            <a:r>
              <a:rPr lang="en-GB" baseline="0" dirty="0" smtClean="0"/>
              <a:t>What shapes the unwritten expectations your employer may have of you?</a:t>
            </a:r>
            <a:r>
              <a:rPr lang="en-GB" dirty="0" smtClean="0"/>
              <a:t> </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24</a:t>
            </a:fld>
            <a:endParaRPr lang="en-GB"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many</a:t>
            </a:r>
            <a:r>
              <a:rPr lang="en-GB" baseline="0" dirty="0" smtClean="0"/>
              <a:t> of you have (or have had) jobs?  What did you expect of your employer?  What do you think shaped your expectations?</a:t>
            </a:r>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25</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r>
              <a:rPr lang="en-GB" dirty="0" smtClean="0"/>
              <a:t>What has driven this shift?   Greater volatility in product markets.  Greater global competition.  Unpredictable business environment  (link to Pestle)</a:t>
            </a:r>
          </a:p>
          <a:p>
            <a:r>
              <a:rPr lang="en-GB" dirty="0" smtClean="0"/>
              <a:t>What are the consequences</a:t>
            </a:r>
            <a:r>
              <a:rPr lang="en-GB" baseline="0" dirty="0" smtClean="0"/>
              <a:t> of this shift for the employee/ employer?  Greater flexibility for the employer, less job security for employee.</a:t>
            </a:r>
          </a:p>
          <a:p>
            <a:r>
              <a:rPr lang="en-GB" baseline="0" dirty="0" smtClean="0"/>
              <a:t>Commitment is lost as employees see their role as being short term in return for pay and skill development rather than the start of a long term relationship with current employer. </a:t>
            </a:r>
          </a:p>
          <a:p>
            <a:endParaRPr lang="en-GB" dirty="0"/>
          </a:p>
        </p:txBody>
      </p:sp>
      <p:sp>
        <p:nvSpPr>
          <p:cNvPr id="4" name="Slide Number Placeholder 3"/>
          <p:cNvSpPr>
            <a:spLocks noGrp="1"/>
          </p:cNvSpPr>
          <p:nvPr>
            <p:ph type="sldNum" sz="quarter" idx="10"/>
          </p:nvPr>
        </p:nvSpPr>
        <p:spPr/>
        <p:txBody>
          <a:bodyPr/>
          <a:lstStyle/>
          <a:p>
            <a:fld id="{6BECD038-388C-4FF3-BF55-55E904C3EF79}" type="slidenum">
              <a:rPr lang="en-GB" smtClean="0"/>
              <a:pPr/>
              <a:t>26</a:t>
            </a:fld>
            <a:endParaRPr lang="en-GB"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Making rules or govern behaviour in the workplace and work</a:t>
            </a:r>
            <a:r>
              <a:rPr lang="en-GB" baseline="0" dirty="0" smtClean="0"/>
              <a:t> community</a:t>
            </a:r>
            <a:endParaRPr lang="en-GB" dirty="0"/>
          </a:p>
        </p:txBody>
      </p:sp>
      <p:sp>
        <p:nvSpPr>
          <p:cNvPr id="4" name="Slide Number Placeholder 3"/>
          <p:cNvSpPr>
            <a:spLocks noGrp="1"/>
          </p:cNvSpPr>
          <p:nvPr>
            <p:ph type="sldNum" sz="quarter" idx="10"/>
          </p:nvPr>
        </p:nvSpPr>
        <p:spPr/>
        <p:txBody>
          <a:bodyPr/>
          <a:lstStyle/>
          <a:p>
            <a:fld id="{C37A5154-C8FC-4E3B-BBC1-1F0FFA59C9AD}" type="slidenum">
              <a:rPr lang="en-GB" smtClean="0"/>
              <a:pPr/>
              <a:t>30</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13AC72F-D917-41D6-900F-D24BD4519350}" type="datetimeFigureOut">
              <a:rPr lang="en-GB" smtClean="0"/>
              <a:pPr/>
              <a:t>24/02/2011</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0C8FF7C-1535-4EED-B9D0-41BFA4B23BB0}"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13AC72F-D917-41D6-900F-D24BD4519350}" type="datetimeFigureOut">
              <a:rPr lang="en-GB" smtClean="0"/>
              <a:pPr/>
              <a:t>24/02/2011</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30C8FF7C-1535-4EED-B9D0-41BFA4B23BB0}"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13AC72F-D917-41D6-900F-D24BD4519350}" type="datetimeFigureOut">
              <a:rPr lang="en-GB" smtClean="0"/>
              <a:pPr/>
              <a:t>24/02/2011</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30C8FF7C-1535-4EED-B9D0-41BFA4B23BB0}"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13AC72F-D917-41D6-900F-D24BD4519350}" type="datetimeFigureOut">
              <a:rPr lang="en-GB" smtClean="0"/>
              <a:pPr/>
              <a:t>24/02/2011</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30C8FF7C-1535-4EED-B9D0-41BFA4B23BB0}"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13AC72F-D917-41D6-900F-D24BD4519350}" type="datetimeFigureOut">
              <a:rPr lang="en-GB" smtClean="0"/>
              <a:pPr/>
              <a:t>24/02/2011</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30C8FF7C-1535-4EED-B9D0-41BFA4B23BB0}"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13AC72F-D917-41D6-900F-D24BD4519350}" type="datetimeFigureOut">
              <a:rPr lang="en-GB" smtClean="0"/>
              <a:pPr/>
              <a:t>24/02/2011</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30C8FF7C-1535-4EED-B9D0-41BFA4B23BB0}"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13AC72F-D917-41D6-900F-D24BD4519350}" type="datetimeFigureOut">
              <a:rPr lang="en-GB" smtClean="0"/>
              <a:pPr/>
              <a:t>24/02/2011</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30C8FF7C-1535-4EED-B9D0-41BFA4B23BB0}"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13AC72F-D917-41D6-900F-D24BD4519350}" type="datetimeFigureOut">
              <a:rPr lang="en-GB" smtClean="0"/>
              <a:pPr/>
              <a:t>24/02/2011</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30C8FF7C-1535-4EED-B9D0-41BFA4B23BB0}"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dirty="0"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13AC72F-D917-41D6-900F-D24BD4519350}" type="datetimeFigureOut">
              <a:rPr lang="en-GB" smtClean="0"/>
              <a:pPr/>
              <a:t>24/02/2011</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0C8FF7C-1535-4EED-B9D0-41BFA4B23BB0}"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13AC72F-D917-41D6-900F-D24BD4519350}" type="datetimeFigureOut">
              <a:rPr lang="en-GB" smtClean="0"/>
              <a:pPr/>
              <a:t>24/02/2011</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30C8FF7C-1535-4EED-B9D0-41BFA4B23BB0}"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13AC72F-D917-41D6-900F-D24BD4519350}" type="datetimeFigureOut">
              <a:rPr lang="en-GB" smtClean="0"/>
              <a:pPr/>
              <a:t>24/02/2011</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30C8FF7C-1535-4EED-B9D0-41BFA4B23BB0}"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dirty="0"/>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13AC72F-D917-41D6-900F-D24BD4519350}" type="datetimeFigureOut">
              <a:rPr lang="en-GB" smtClean="0"/>
              <a:pPr/>
              <a:t>24/02/2011</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0C8FF7C-1535-4EED-B9D0-41BFA4B23BB0}"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image" Target="../media/image3.wmf"/><Relationship Id="rId7" Type="http://schemas.openxmlformats.org/officeDocument/2006/relationships/image" Target="../media/image7.gif"/><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wmf"/><Relationship Id="rId5" Type="http://schemas.openxmlformats.org/officeDocument/2006/relationships/image" Target="../media/image5.gif"/><Relationship Id="rId10" Type="http://schemas.openxmlformats.org/officeDocument/2006/relationships/image" Target="../media/image10.png"/><Relationship Id="rId4" Type="http://schemas.openxmlformats.org/officeDocument/2006/relationships/image" Target="../media/image4.wmf"/><Relationship Id="rId9" Type="http://schemas.openxmlformats.org/officeDocument/2006/relationships/image" Target="../media/image9.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Changing%20world%20of%20work%20article.docx"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Who%20do%20these%20rights%20apply%20to.docx"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CIPD/Employment%20Relationsip/Legislating%20the%20employment%20relationship%20quiz.docx"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Contemporary Developments in Employment Relations</a:t>
            </a:r>
            <a:endParaRPr lang="en-GB" dirty="0"/>
          </a:p>
        </p:txBody>
      </p:sp>
      <p:sp>
        <p:nvSpPr>
          <p:cNvPr id="3" name="Subtitle 2"/>
          <p:cNvSpPr>
            <a:spLocks noGrp="1"/>
          </p:cNvSpPr>
          <p:nvPr>
            <p:ph type="subTitle" idx="1"/>
          </p:nvPr>
        </p:nvSpPr>
        <p:spPr/>
        <p:txBody>
          <a:bodyPr/>
          <a:lstStyle/>
          <a:p>
            <a:r>
              <a:rPr lang="en-GB" dirty="0" smtClean="0"/>
              <a:t>February 2011</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p:cNvSpPr>
            <a:spLocks noGrp="1"/>
          </p:cNvSpPr>
          <p:nvPr>
            <p:ph type="title"/>
          </p:nvPr>
        </p:nvSpPr>
        <p:spPr/>
        <p:txBody>
          <a:bodyPr/>
          <a:lstStyle/>
          <a:p>
            <a:r>
              <a:rPr lang="en-GB" dirty="0" smtClean="0"/>
              <a:t>Overview of Module</a:t>
            </a:r>
            <a:endParaRPr lang="en-GB" dirty="0"/>
          </a:p>
        </p:txBody>
      </p:sp>
      <p:pic>
        <p:nvPicPr>
          <p:cNvPr id="6" name="Picture 1"/>
          <p:cNvPicPr>
            <a:picLocks noChangeAspect="1" noChangeArrowheads="1"/>
          </p:cNvPicPr>
          <p:nvPr/>
        </p:nvPicPr>
        <p:blipFill>
          <a:blip r:embed="rId7" cstate="print"/>
          <a:srcRect/>
          <a:stretch>
            <a:fillRect/>
          </a:stretch>
        </p:blipFill>
        <p:spPr bwMode="auto">
          <a:xfrm>
            <a:off x="3563888" y="3284984"/>
            <a:ext cx="1944216" cy="97210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a:buNone/>
            </a:pPr>
            <a:r>
              <a:rPr lang="en-GB" b="1" u="sng" dirty="0" smtClean="0"/>
              <a:t>Aim</a:t>
            </a:r>
          </a:p>
          <a:p>
            <a:r>
              <a:rPr lang="en-GB" dirty="0" smtClean="0"/>
              <a:t>Explore the main sources of employment legislation and how they impact on the employment relationship</a:t>
            </a:r>
          </a:p>
          <a:p>
            <a:pPr>
              <a:buNone/>
            </a:pPr>
            <a:r>
              <a:rPr lang="en-GB" b="1" u="sng" dirty="0" smtClean="0"/>
              <a:t>Objectives</a:t>
            </a:r>
          </a:p>
          <a:p>
            <a:r>
              <a:rPr lang="en-GB" dirty="0" smtClean="0"/>
              <a:t>Identify the main sources of employment legislation</a:t>
            </a:r>
          </a:p>
          <a:p>
            <a:r>
              <a:rPr lang="en-GB" dirty="0" smtClean="0"/>
              <a:t>Identify the key players in the employment relationship and their respective roles</a:t>
            </a:r>
          </a:p>
          <a:p>
            <a:r>
              <a:rPr lang="en-GB" dirty="0" smtClean="0"/>
              <a:t>Describe the main features of an employment contract</a:t>
            </a:r>
          </a:p>
          <a:p>
            <a:r>
              <a:rPr lang="en-GB" dirty="0" smtClean="0"/>
              <a:t>Explain the concept of the psychological contract and its’ significance to the employment relationship</a:t>
            </a:r>
            <a:endParaRPr lang="en-GB" dirty="0"/>
          </a:p>
        </p:txBody>
      </p:sp>
      <p:sp>
        <p:nvSpPr>
          <p:cNvPr id="2" name="Title 1"/>
          <p:cNvSpPr>
            <a:spLocks noGrp="1"/>
          </p:cNvSpPr>
          <p:nvPr>
            <p:ph type="title"/>
          </p:nvPr>
        </p:nvSpPr>
        <p:spPr/>
        <p:txBody>
          <a:bodyPr/>
          <a:lstStyle/>
          <a:p>
            <a:r>
              <a:rPr lang="en-GB" dirty="0" smtClean="0"/>
              <a:t>Aims &amp; Objectives</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bus-sm\Local Settings\Temporary Internet Files\Content.IE5\KL2JC5AV\MC900231846[1].wmf"/>
          <p:cNvPicPr>
            <a:picLocks noGrp="1" noChangeAspect="1" noChangeArrowheads="1"/>
          </p:cNvPicPr>
          <p:nvPr>
            <p:ph idx="1"/>
          </p:nvPr>
        </p:nvPicPr>
        <p:blipFill>
          <a:blip r:embed="rId3" cstate="print"/>
          <a:srcRect/>
          <a:stretch>
            <a:fillRect/>
          </a:stretch>
        </p:blipFill>
        <p:spPr bwMode="auto">
          <a:xfrm>
            <a:off x="3910342" y="2864424"/>
            <a:ext cx="1323315" cy="1759390"/>
          </a:xfrm>
          <a:prstGeom prst="rect">
            <a:avLst/>
          </a:prstGeom>
          <a:noFill/>
        </p:spPr>
      </p:pic>
      <p:sp>
        <p:nvSpPr>
          <p:cNvPr id="3" name="Title 2"/>
          <p:cNvSpPr>
            <a:spLocks noGrp="1"/>
          </p:cNvSpPr>
          <p:nvPr>
            <p:ph type="title"/>
          </p:nvPr>
        </p:nvSpPr>
        <p:spPr/>
        <p:txBody>
          <a:bodyPr>
            <a:normAutofit fontScale="90000"/>
          </a:bodyPr>
          <a:lstStyle/>
          <a:p>
            <a:r>
              <a:rPr lang="en-GB" dirty="0" smtClean="0"/>
              <a:t>What is the purpose of employment relations activities?</a:t>
            </a:r>
            <a:endParaRPr lang="en-GB" dirty="0"/>
          </a:p>
        </p:txBody>
      </p:sp>
      <p:pic>
        <p:nvPicPr>
          <p:cNvPr id="1027" name="Picture 3" descr="C:\Documents and Settings\bus-sm\Local Settings\Temporary Internet Files\Content.IE5\SDMRKHQR\MC900289941[1].wmf"/>
          <p:cNvPicPr>
            <a:picLocks noChangeAspect="1" noChangeArrowheads="1"/>
          </p:cNvPicPr>
          <p:nvPr/>
        </p:nvPicPr>
        <p:blipFill>
          <a:blip r:embed="rId4" cstate="print"/>
          <a:srcRect/>
          <a:stretch>
            <a:fillRect/>
          </a:stretch>
        </p:blipFill>
        <p:spPr bwMode="auto">
          <a:xfrm>
            <a:off x="285720" y="1714488"/>
            <a:ext cx="2983117" cy="2417275"/>
          </a:xfrm>
          <a:prstGeom prst="rect">
            <a:avLst/>
          </a:prstGeom>
          <a:noFill/>
        </p:spPr>
      </p:pic>
      <p:pic>
        <p:nvPicPr>
          <p:cNvPr id="1028" name="Picture 4" descr="C:\Documents and Settings\bus-sm\Local Settings\Temporary Internet Files\Content.IE5\W1Q3WPIN\MM900254495[1].gif"/>
          <p:cNvPicPr>
            <a:picLocks noChangeAspect="1" noChangeArrowheads="1" noCrop="1"/>
          </p:cNvPicPr>
          <p:nvPr/>
        </p:nvPicPr>
        <p:blipFill>
          <a:blip r:embed="rId5" cstate="print"/>
          <a:srcRect/>
          <a:stretch>
            <a:fillRect/>
          </a:stretch>
        </p:blipFill>
        <p:spPr bwMode="auto">
          <a:xfrm>
            <a:off x="5786446" y="2643182"/>
            <a:ext cx="1238250" cy="1143003"/>
          </a:xfrm>
          <a:prstGeom prst="rect">
            <a:avLst/>
          </a:prstGeom>
          <a:noFill/>
        </p:spPr>
      </p:pic>
      <p:pic>
        <p:nvPicPr>
          <p:cNvPr id="1029" name="Picture 5" descr="C:\Documents and Settings\bus-sm\Local Settings\Temporary Internet Files\Content.IE5\O397MY7H\MC900150433[1].wmf"/>
          <p:cNvPicPr>
            <a:picLocks noChangeAspect="1" noChangeArrowheads="1"/>
          </p:cNvPicPr>
          <p:nvPr/>
        </p:nvPicPr>
        <p:blipFill>
          <a:blip r:embed="rId6" cstate="print"/>
          <a:srcRect/>
          <a:stretch>
            <a:fillRect/>
          </a:stretch>
        </p:blipFill>
        <p:spPr bwMode="auto">
          <a:xfrm>
            <a:off x="6500826" y="4357694"/>
            <a:ext cx="1841602" cy="1849495"/>
          </a:xfrm>
          <a:prstGeom prst="rect">
            <a:avLst/>
          </a:prstGeom>
          <a:noFill/>
        </p:spPr>
      </p:pic>
      <p:pic>
        <p:nvPicPr>
          <p:cNvPr id="1031" name="Picture 7" descr="C:\Documents and Settings\bus-sm\Local Settings\Temporary Internet Files\Content.IE5\A1AZEHSR\MM900300595[1].gif"/>
          <p:cNvPicPr>
            <a:picLocks noChangeAspect="1" noChangeArrowheads="1" noCrop="1"/>
          </p:cNvPicPr>
          <p:nvPr/>
        </p:nvPicPr>
        <p:blipFill>
          <a:blip r:embed="rId7" cstate="print"/>
          <a:srcRect/>
          <a:stretch>
            <a:fillRect/>
          </a:stretch>
        </p:blipFill>
        <p:spPr bwMode="auto">
          <a:xfrm>
            <a:off x="4929190" y="1428736"/>
            <a:ext cx="1095375" cy="1104900"/>
          </a:xfrm>
          <a:prstGeom prst="rect">
            <a:avLst/>
          </a:prstGeom>
          <a:noFill/>
        </p:spPr>
      </p:pic>
      <p:pic>
        <p:nvPicPr>
          <p:cNvPr id="1032" name="Picture 8" descr="C:\Documents and Settings\bus-sm\Local Settings\Temporary Internet Files\Content.IE5\0R470Z4T\MC900438012[1].wmf"/>
          <p:cNvPicPr>
            <a:picLocks noChangeAspect="1" noChangeArrowheads="1"/>
          </p:cNvPicPr>
          <p:nvPr/>
        </p:nvPicPr>
        <p:blipFill>
          <a:blip r:embed="rId8" cstate="print"/>
          <a:srcRect/>
          <a:stretch>
            <a:fillRect/>
          </a:stretch>
        </p:blipFill>
        <p:spPr bwMode="auto">
          <a:xfrm>
            <a:off x="4071934" y="4643446"/>
            <a:ext cx="1920875" cy="1847850"/>
          </a:xfrm>
          <a:prstGeom prst="rect">
            <a:avLst/>
          </a:prstGeom>
          <a:noFill/>
        </p:spPr>
      </p:pic>
      <p:pic>
        <p:nvPicPr>
          <p:cNvPr id="1033" name="Picture 9" descr="C:\Documents and Settings\bus-sm\Local Settings\Temporary Internet Files\Content.IE5\OBIN8X67\MP900443168[1].jpg"/>
          <p:cNvPicPr>
            <a:picLocks noChangeAspect="1" noChangeArrowheads="1"/>
          </p:cNvPicPr>
          <p:nvPr/>
        </p:nvPicPr>
        <p:blipFill>
          <a:blip r:embed="rId9" cstate="print"/>
          <a:srcRect/>
          <a:stretch>
            <a:fillRect/>
          </a:stretch>
        </p:blipFill>
        <p:spPr bwMode="auto">
          <a:xfrm>
            <a:off x="7215206" y="1785926"/>
            <a:ext cx="1645754" cy="2465723"/>
          </a:xfrm>
          <a:prstGeom prst="rect">
            <a:avLst/>
          </a:prstGeom>
          <a:noFill/>
        </p:spPr>
      </p:pic>
      <p:pic>
        <p:nvPicPr>
          <p:cNvPr id="1034" name="Picture 10" descr="C:\Documents and Settings\bus-sm\Local Settings\Temporary Internet Files\Content.IE5\SDMRKHQR\MC910216358[1].png"/>
          <p:cNvPicPr>
            <a:picLocks noChangeAspect="1" noChangeArrowheads="1"/>
          </p:cNvPicPr>
          <p:nvPr/>
        </p:nvPicPr>
        <p:blipFill>
          <a:blip r:embed="rId10" cstate="print"/>
          <a:srcRect/>
          <a:stretch>
            <a:fillRect/>
          </a:stretch>
        </p:blipFill>
        <p:spPr bwMode="auto">
          <a:xfrm>
            <a:off x="1357290" y="4357694"/>
            <a:ext cx="2345227" cy="2043113"/>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 determine the rules that will govern the employment relationship at the workplace.” (Gennard &amp; Judge, 2010 p 9)</a:t>
            </a:r>
            <a:endParaRPr lang="en-GB" dirty="0"/>
          </a:p>
        </p:txBody>
      </p:sp>
      <p:sp>
        <p:nvSpPr>
          <p:cNvPr id="4" name="Title 2"/>
          <p:cNvSpPr>
            <a:spLocks noGrp="1"/>
          </p:cNvSpPr>
          <p:nvPr>
            <p:ph type="title"/>
          </p:nvPr>
        </p:nvSpPr>
        <p:spPr/>
        <p:txBody>
          <a:bodyPr>
            <a:normAutofit fontScale="90000"/>
          </a:bodyPr>
          <a:lstStyle/>
          <a:p>
            <a:r>
              <a:rPr lang="en-GB" dirty="0" smtClean="0"/>
              <a:t>What is the purpose of employment relations activities?</a:t>
            </a:r>
            <a:endParaRPr lang="en-GB" dirty="0"/>
          </a:p>
        </p:txBody>
      </p:sp>
      <p:sp>
        <p:nvSpPr>
          <p:cNvPr id="1026" name="AutoShape 2" descr="data:image/jpg;base64,/9j/4AAQSkZJRgABAQAAAQABAAD/2wCEAAkGBhMSERUUExQWFRQWGBUXFxcXFhcYFhgXFRgYGBoWFhgcGyYfGBojGhcUHy8gIycpLCwsFx4xNTAqNSYrLCkBCQoKDgwOGg8PGiwkHyUtLSkpLCksLCwsLCwsLCwsLCwsLCwsLCwpLCwpLCwsLCksLCksKSwsLCwpLCkpKSwpLP/AABEIALkA6QMBIgACEQEDEQH/xAAcAAABBQEBAQAAAAAAAAAAAAAGAgMEBQcBAAj/xABLEAACAAMFBAYECwUFCAMAAAABAgADEQQFEiExBkFRYRMicYGRoQcyscEUI0JSYnKSstHh8CQzU3OiFTRjgrMWFyU1Q1TC0oOEk//EABoBAAMBAQEBAAAAAAAAAAAAAAIDBAEFAAb/xAAqEQADAAICAgMAAQIHAQAAAAAAAQIDESExBBITIkEyYcEFI0JRcZGhFP/aAAwDAQACEQMRAD8A2spHDCZk6kJxVgkiZ0vw6TDbCFx7BGgvkYcxnfpDX9qlH6NPFqRopWAXb2TWfKP1B4zB+Ma1wL/QHusfGN+t8Ht0t8Sg5Ef1GAW6x8bM5V9og+sUg9EtBvYf1GCwdiso606kMzLRCJ6Gu+GGanHwi5JE3ItrQeMeabERnzhyuUboweFrrlyPsgfuhetL/wA33TFshiBcsknB/n9hifMvuh0fxZfqqnQRKkWcU1iLZ0yiQsNYomonMGG2GsIlmHcBMCEnsTJUE5iHbMo4RyXLI3Q9Z2FaRjZombL4QjMRZWmSoKiG7XZwq1BgVSYThogM4gLX/mf/AM4/03gvLQJy0/4l/wDY/wDB4HL+BY32FVYThJiQssQsKN0NEjcuRTtjs2ph5UMPS7EWjG9BJMpmkZx7oIvJlztyjv8AY7x75JC+Ov8AYtrQscTSJBSOGVEWzoPHzsaEeLQ4ZUIZI0FpoZcwIbaSMTyzwMv/AFBBfMlGKi+rBiQHgyffWNfQpJtmXXZZz8LnLybyIjRbrJWWBzPt/OBm6bB/xa0oeE008DBoLFhVdI9iemZkl6GZr1IhExQRuiQZHIQk2fkPOKfYn0RzZ14DwEV1oswxxc/BxwHnEC2SevkN0aqMaOpdkvhFLs3YsSSzT5T+VRBTLs/I7t8RtiLKDZVP05v3oRd/YfixtpobnWVVUEQ7Iu9SoNcyIetcii98SLHKGAQ3342J9OdEUXcNxhdnQhjQVpFkkvOHAlKwDy7GrERJZLH1YkSrAla0pEhIclmFOmPnGhibYwxFa5R60WIEUNc4kGETGjFTDcLkqmupAd/jAXZLNW824LaB92YI0CBm4Lux221vTJZyeWKvkYKqf6JiE2XXwLlHRY4lxwmGezAcIaSTSJEo0hvFCg0Yz0rXQ8Gj2IwhTC8MBwN2yVWPAxQzpSjPG5748pFPleMe+MJ+Sl+F8WEJM0cRFIZqDWvecu87oiybws7mivLY8BMBPtj3xgvO30gha0LxHjEW85oMo0O9PvCIIVfmeJMQb8tmCTkAOsNOXW90ZUcHoz7fJT3caX7aOav9xYMrY4wr2e6M4lW6l8O/FW85cHFgteOWvLLyEDPYy72tHJtsRTRmp2x1JysKrmIr71DF8huHyYl2CfhQKxUN80lQ32axS9JEa7HXnACpyEQ7bbBUFanLcIlW20dRhiWtNKiteFIqxPYakeUeSTXJj2i6kzCadnthnYeYPgoHCZOH9Uel29Mutwil2ZvHDLVa/wDWm+ZiWkk+CnFWi9t0zq5cdY9ZLWMIA3a+MRLRbKrowqd+Q13Q1drEM9AWzO8eGcK+TaWwOnstZl5qmbZDnEOZtJTFSWTQa1GefZCbzGIKDUdYfKGdcqcoDtqttRYzQJ0kx16qlslVTmzZZioh0VJv2fCC+y7XBno0sqKak190SbLtMGNMBB4V/KMcsnpYnA0my5bLvwVBpyrlB3dFvWeqTZTjC/PNSNVbmIdHpYNrJHYVWjaQKQAteOenlCbVtIApIUNyr+UVNpU1r+EMzK4a5QxY5FvLQo7Zv/A/r/KPbJ32ektjEUr8YFrvoxIr3ARWVasVl23msqdOLuqA4wankwp4mBzTK0Hip7egnO2T/wAH+r8o5/ti/wDA/r/KBC0ba2dDhzYDVlGXnnFxY7ak1A6MGXlqORG6DTx71sGoyJbaLY7YN/B/qhxNr2/gn7UVinlDxVgNBmAfGGOEKVManelFUdlNnbqmhIYfhHP97sv+C/2lgb2iuiXL+OYuyvNUTFJ3PWrKdxXXuiR/upb/ALhfKI8lOXpl2OVS2HNovyQoq06o+jLdvYITZr4lzBWX0xH8kj7x0iydcst0V15XulnlM81qDMDmaGgEG/ZLsnThvXr/AOmY7bbWvaZrykdhZ0ypoXcZEvTUV0HKAkKVOXllEk1NTpXM+2sTriu4z3KqueeZ4CJKya5OrGFaSQR+ja9rY07oUmVVkenShmQFADiGda0qNYMdpBaUkHpnlMprQy0KmuE61OkVuysjBa0loCejzY0ooDKajti/24WtnH1wPEERuOncOhHkSsV+iSAd537eDyH3YMbks86ahwTiignIDMnLygFL/tUs8QkHWytsWXKdnNBUd9QNIJck7bT4K3bX4VZbNNnJaScAQAYRq7BTmeRMZLZ7DNnMXqWNfWLGte0mNX25vI2iw2iWFoKIwJ1qjj3QF3NN6OWKrWq1p28OyEXl9Z4Oj4+L5H90Hex8y0T7G6tMAmyjhD4ASylaqx4tkR3CHTcdtX1rWtdf3QiBsJaWW2TE+Q8qoH0kIPsZvCC29GONacIdhv3XJH5aeK2kNWe7rRiFbQvqoP3Y1BMCdjnv6qvhbpGwvTIEkZ08YP7Oala8F9sZ7Yf3wH+KfvgQNdbF+wR3rYrUZPVtKg1XMpXt84rbELZZ5ktZtpEwWhiowpQIVGKprqKRf2ucClOaViBemc6xcOkft9SES01p9mzX20P22y2gqhFoFQQ4ASuKm45aRj23EuclrPTOsxjLQhlBAoa5UplvjZ7QSsmWd9GHPLTyjPNvrvDTJLAaB1rzOEr274ZtTwHhp1fqZ0t0zSMQBw03A08TSDrYGx20yC1nmS0lmbQiYKksgFadU01iDMlN+7LE5kDPJSy5U7NRBlsaoFkw0OU168zlmY3FlTf2eirycVRO5W/+R69LJeobqzZA5ED/ANYZFlvgoevZj9ny6sXUy2PvzA/WUTrLOUio8IonJDXFMgpXPcr/AKAifZL4lAvMNmKLm2HCWpyFNdIFDLeYGZvWYsTu15bo2C0qCCOOogGtFjGHpgOqGIeu4lon8l1pPZb4Tm98aYI/BKfrui1uK9Gs71A11FMiOB7Yu5ljlS/WXWg7OB7IbeypirTWgqNP1pEStnQaTWh28rfbg+KzSEnSHAaW2+h1RuuM1NRHEvu8sOdiB3aHd2PFxstYGMorXJXJHY26J7dUla6R28DeSE9nAz2sVuVKAHaG+7XMkFZ9mMlKghirDMA5VJI0JMXlR/3Mv7TfhDPpAtFZEof4jeS/nAX8OfifOE5oft/uOw5E53rRvkq80mZCobgRQ926BP0otSxUqoq65H1mFD6nfrFlaJINDoQoz+kK18qRj21169LanIbEEOEZkjq8OG/MQKyOlpnl46m/ZMhSpwDA7urUcq5xpt3LKmTDOlkMrAA5EZgdkZKZnGC3Yq3speh6oAYjdlv7Yjzw2tnX8e1vTDqzqJU8YDRnwqO0tl2xfbaj9n7HT2kQJ7M37ItdvlS8VWWrruBKDJVbea+yC7bCWfgzZfKl+bj84b40tY3s5/8AiFqsk6/ASu+5kZJc4ir4RTPLLiIsKgGhJ/XAfrKE3axFnWgrQuPBjEXaK8WlWXGtA7MEU09WoJJ8BGJOq0bOktjG1V5y5MppWfSuBhUZ4esPWO7OBiwXlQ1oM65bqg5xSNNJarEk7yTUnnWLSy2PFLDDMEkEcCPxEHnwzEbKPFyU70WLX7Ns7CZLGFqEDEQ2TZk0GoNAIK7h9IItc4S5stZTGgRgxKk7wa6ZecZ3b5QllQdSGryG72HxiEJpBBBoQagjWGYMSrET+ZzkaPo2y2dqqTphHtjNpAHwih06by6RItdltpWtUgM7t0i9WYK5V3MO0e+Kax/v8/4q/wCqkSynDcv8I6pa4C69b1klcEsNiqKnOlRQ++GLfMBm2I/4j+OCIFslAPjFCMsjuOlfCHsQcSTX928witd/ViasiW2Fi+1IkWu8WyQZ0qc9Acq0474GtsZpWxtUVJeXh5CtSQOyCO1yBjFNKZcqnId1Yrb/ALuEyzzM81BYdi5kd8RTmbtbOljwTOjOVnVBOLeD3RomzElksEo6s5Z6HcGY0/pHnArsvs4LTNVWBEvNnIoaAaAHnpGh2lBTo1yCgDLcAAKCD8jL0pKrnfY1LtauONPPsiPKzJoCN/hCZUjrFtFGQ7YftE1sK04MTlXuyh+DK67IqWmOCY7dSozBzpmIrrDKWZLKNQqxzr8rPf3xYWEnpFJ3a+H5wGXftIgxgK3xWPGdy0Y58xmPGKsidpa7N8e5x3SfX9yJZrY0ydMLj1SRgOWEA0UGJdstxl1IAArmO7WKK1Tws2aUpQmoLNm2Q6/OpqY9/a2JlDMrkYmI0yI/OFejbK20g+2YtjLIypRmYgnhQUPmYfUDxgY2HvHpMak0CqCAd1XNWrwpQUgowx2/GWsa2fL+bX+cwT2/NFkj6Uw/0oIDsUFvpCb9wOUw+JEB8Bl/kU4eYRo3pJvRrNKwISDOYivBQoL04VqPOMmYxo3pYmArZq+selb/AC0QDzEZswzhGPouYpXoaHzgi2Kmj4ZIVj8Wzqrg6MCc6wMOYsLjvVZM+XMmS+lRGDFK0x60Fe3yj1SFNaJ+0dgaxWqbKFVeXMJQjUCuKWVPYRG2W+95U+61nGavSNKlTCuIVxAqWy7VMfP163nMtM6ZPmZtMbETuFcgByAAAgvuOdisa03Iy96kwNP1Qu0q5YdbMzw9nruLP4McXvih9IFppKlS+LM/cvVHvidsVPDWdwvyWGuWZUaeEDm2k8tOVW+SgA5YusfbG4V9zN/UHA2fOLK4LWUnIhPUmOqt/mIFRECx2KY8wsoGEDDVjQZxZC6XQoykMyspppoa74pyZMevWzccZP5Qg5vL0YpOYsk9lbgygr5ZwE7VbJzLC0sO6P0lSuAmtF4g6Zxrtz3is2XjU1Fc89CNR4xB2puORaJiNNQu2HCoxsqha1JOHfWMlqVx0Lbp19uzKLjvF5E1XUE4SMSiuY315005wYXdaUmTwyGivOQqaZgNMUio4xAt1lSz1Xoggqc1JYU+sczxihnXselVpYKkMmE1NeqB7CARE1V8ra1odk8dTKrfZqlrujDmJqNyIap3bhHEu4gCpqNx56nvjM5l62iYKvMZgATQn6XKCbZHaw9FNkzCWKgMpOZwVodd66jiI5GfFWuB2LAo5Cp16tefvpEdVNaEVBypyOsMXNewfEGI9ZqcxWLFQSaqARnviBy0yhUhNlw2eWsiUugAYkZnmYnS7CMBINawzIsxOZNTviQ7YBWuggWnvkNPZDtIFKDQfqsMWQ9WnOFzJvVB3kCkUl7bQy7JQO1TUEy1HXIOpOdFi7w5qr0kTZWlyy9sorN7m84yrai1gNgWlTXpKZVBNQp45isTLZ6SpxDiWiJiBCvmXVTvFcg1N8CTzSSSd+vGPqvG8Zw1VHGzZE6eiyuqxdOHVjQKAcR3BQaoDzAMVrMAarUZmmeYG4V7IuUBl2ENSnSzJgGeZChRpwyYd8UyrDsWJO6rX9F/cPNlaxzO/wCpJu68JkmYJiMQw8xwPERq1z3gLRKWaPlajgw1EZHSkGno3vAB3lMwUMMQrUjEo5cq+ENyypnZz6l5Ohn0jNSZKHCWT/V+UUX9gzuEEW3MgTbwlSVYEMktaiu9mZtRwBgywS/mjwjlXXs9nTww5hJgB6UnPwmWNwkig4Vdj7oB2MGXpGfFOltXPC4pvoHyr21MBsxYGeip9jBMJpCzLMdEoxrPI4rEVHHX2+MFWyE2sp1roxyOtGHsqIjXXsROm4SwKowDDCMT0pWgByrprBvcfo0eVNYqZhGFaYwqnMAkUHMxJkyzppD1huuyBcXwmQuNEOE0LVFcQV/VO8GhJBHARDv3HMtcx+jmYGcU6jGqZAbuUaK1n6NWwlXwgqeo5UcsYNKxa7J2lllFZiswr8XTXDvABzpBePmr25R7NhmY3LMbeccYGFxUip6N6AU7NIIp9ifI4GNRVWTOtRuYad8aNf01bXJaTImlCSvSNL6z9GPWVSDQMdNeMQdntkJ8ojFPmTJPyEmoquufzgakU3RuTFNvbNx+RULSIWzVy9FLx4WV3HWArh+x6oJ1J5xY2ixzWcMFNMNNMxnXSLOfsipmrMe0Wjq0OBXCyyQa1IpyApwiymTUQElqKMzyG+GKtLRPXLbMm2ov602W1NKmy5c2VQMgegZkPygy+qcVcjwhmXfV3TFzl9GSQSGTrAjPquteERdo5TWm0TJzGkkEhCwoejBqBxJzOXZESwyEDdUZA0qcyc6V5D8Yz20zXKS2wqsexqu2KXiMl1qgyKlW1DKesKHfyEWlk2VkWVKBZa8WmOtT2ljpXdALMeaLfOVEcM02YwTCQWFSAFHzMga6awY3xs6rWMNNSXMmywOkDKWDCgx4T62R0jFK03o9eTWk2XEqzWVJYnUlOCSGcMCoNMhiU0B5GLG7ZsmbLWZJKsjbxlQ/NI3HtjPUuaRLkASpYHSTM6F3RTLAwl+FAxOm6LrZ7Y+1SJomSrZKCvkyhGeXMG7FUgV5jONnT5SMpBi0uKi+rHLIPSTMI+aGo5NMqUzp3Ra2m657ihnFBv6JaV7zUiIabGy9SWY8WYk95hebH79SZFen6DVq+LQopMyY2EZt1kBWppTTcB3xnV77OWnpqLKmMHqyE54gNetyIOsa1ePo3lzW6QTnlTCAruny0GWFgctMqiLl7iGDCDQCgFK6DIYqnM9kFirJ4+3K2PyTizrXR81vkSDkQaEHUHnHVOVe/wAI1rav0ciaC4A6TPNPlU3OOEZnaLuaVMwTUKDEKV0K1zpyjpeL5fzfXWmc/wAjxvi5XKLHaK0gSrHZxrJk4n/mWg9KR3IUEUoaF2y0GbNaY3rMzMe/IDsAAEIlrHRxrRFke2ebSHbstjS5qugqwrQcciIamaQmTMwsGG41gM3MtG4u0E1wTZk+3iZMWmBGJ4VCYVHi0H2AwJ7GMZvTOdFCjvJr7hBb8NPzfOOEjpmUbXXwLRapjoKJkqfVSor3mpimrFteGzbSpPSM2eLDhinKHjBKkNcsVDktBli9WorT5tc/KsRsB4w6gpqY9TWjVLPoe1SrUEBslnlTFwrgLTglFwjDlSukVs+XeJSs+zTi4p1JJlNJfCPlVIfuruiku/aorLSkxCoVQuNR6oGhO8iL4bXugVilAQDi66itTlXTSh74kj410im/k/Rm7L8tzzFkm7AFORJDIqoTmdcJpwEGM2yrQ19XSgyBHOmZHKBW2bdvhostzioARNBXPjv8IGfgTr15VonJmTQOaA76iHfKvwQ8df6jW7uKKMKKAoyAUUUDgBEuvdGfXZtXa5eHpFlWha0xrWW/+Zc1PbFrPv8AtD6YJQ4KDMf7RovgDGe6A9QqmS6nefZFXe14S8EyWGRpjI4EvEKkkUzpWkUN6YiVxzZrjDmC9FNa50UCsV8u1y5fqADMEhR74z35PNDVg2LWdICT1MtlYgsBid1pkFYkhaGu6B3aCxJJtcyUi4UXowo4DAD47402z2kMgK6HOM52zFLfM5rKbxQQ+4SW0SRkqqao0KZNBAyGLCBip1qEVIrrSGEhTHIdi+wRxIqSJGUd4bMY2LS5hl19ZRXCxrXOhy7IhWQ2uxMqoQyzJiIAOsoZjQEqdAd5GcFRgY24v1rLLQIOvMbI8OjIasT1ilfZcFOLLdNSaBdV49OpIFCrMjCtaFde0RLKngYwmTt1OlsxlJhdyMTF2z1OQGWpMF1x3rOn2XppjF3YsAoJVRhNKe+Bh+z0irKvRbZoUwkcB3geGcQZ95y19abKX60xB74DxdaLSZOcnBV3LE4RluG4DdxNIyTam+UnzmKKFlg9UcuJ4mCpOeDMbm+UattNfXwWabTLtCTZD4MUhZiEo5OEzVoalaajiIy297V0zVqxpXMmtcyagbhQ6RAsN9qqMjIKnRhu7eUKIprwB7t0V+FjlU6/SfystNKRqmdYdQx4wpUpHVS0c5vYh4RLSpA4mkKeEEVyrSpA8coTl5TGRw0aRslZejswFR8Y2IkZjCSAM+OUGfQJ80RS3fKVZJUCmAIqcCVpT3xYdBOjhHUAm+rIJ0opp8ofWFfbGfkZRr1g2cdnBndVQcxXM/hGZX7dxk2ibKIw4WbCD80klT3iAUVK2x05Jp+qKowpBWFYI4ozhVMqlE2dOLS5UoAkjFTL1i2Q9sfSF0yWFlky5gzWTKV1OeaoAQRocxGCWSzZS3XJloQeBBqI2XYzaFrXZyZhBmoxRyBQNXrK1OYr4QeC5fBL5mOlKa6M92gTobfNSXSWgct1RTCoCsacNT4xC2cvF+k16sxiaHdibXt60SvSFK/bpueeRpxDINfsxS3VNwkciv3kMZSSZ6abxrZoNmszy51M+rXEOG7LiDEx53E07Yv7XY5btiYaVFeIroYznbbZG0PPM2z1mS2p8XXOWQNACc1g6wtcoVjzzfD4CS8EVmTr1LdVRUZnlC1ul9AtPCKDYvY+dLnJPtHUwBsCasSRQE50AFTB3BY8O19gM2dTWo5HLMgVQo0A/OM726alvY/4Un7pEaEJkZ5t8n7YDxky/IkQ3NxInx+bDuU1UT6ifdEc6OEWI/FS/qJ90RIBh6fBO0eQRm3pUttbRJl/MQt/+jH8I0gmAn0i7PPPwzpS4nQYXUala1BHZnC8qbngo8Zqcm2Z+8zKtf1SNH9HlqD2IfQmTAe+jAnujO7Bs5aJ74VlsDQsSwKqAMtTzi/vu1/2dZfgcpwZ7kvPddFxiglrzprwiXF9Htl/kf5qUrsj+kDbHpG+DyT8Wp67A/vGByH1RGfTZg0hy1zKdp8h+MQoPbrlg+swvWRzFD9lnkEAHlyiIQYVLyMFNOXtANKuGXSWpa0qKw+0wUhl7WuEDAMIGXHv5x0BWGVR2RZH+Ia4pCr8DfMs6kJYaiOdG1fWB7Vh2XKG9/Bfzhn/ANmJrsS/Dyr8NVuWf0smXMr1T0WvYA3mIJ/hX0h4xk9h226CziQgJUbyACc6+2E/7dT/AJreB/8AWOZVLfBYoaXJqkudiAb5yqfEA++K++dlpNsw9ICHGSutMXYcsxDtzTMVnktxlp5LT3RbWWysxFPGOi9OeTlr2iuDHdtNkvgMxUD48S460pvIp2gxQ2ayFmwjX9VjbdsNmVtMhic5stSUOe44iB25xj0g4aEa0jkeQvV8He8S/knntBBY1CpSoyygv9GDsOnoR0ZoSN+MGinspWM7strpk1c+eVYK9ir1l2fpy7HMS8I+USWJoInwNK+SjzPtiaSEekgftxPzkTyDCBiyZVPInwWvuEW2016G0Tw5XDRQoHIV155xUyh+ffDbtOtolx438embOZ1R3DzAjlKwI2DbI4V6RA2QzU8Bwi5su08h8sWHk3V84unND42cysFz+F5LaFGIciepphII5GvnEjpIcKciqwCbeD9qlc5I8nYQcYoB9vG+PkH/AA2/1WhOf+BR4y1YWXVMrIlfy0+6ImRVXK37PK+osTXmc4dPQmlyx2ZNERsecJxRW35fa2aXiObHJF4nnyEa2p7MmHT0hjavacWeXhQ1nMMuEsfPPPWg7TujHrwteZYmuZ11YnUxa3peDTS7O2XrO3adB4UpygVtNoxGug3DgIh93b3+HUnGsM6/Rt2rUnfHAYSYmXVdMy0PhSlQKkk0AHHnBgEasdTUdoi4lbPCpxzaCvVKrWvM10EQ2uiYGoBXPInIctY9Ny2a8da6JU2TRstDDyCPT1IoGBDVApzEJxU107I6Ees52vxrZHk9qwJ/qZ1kEJeWAKwiZbFHbFzc2y1otDS2dejkMR1zlVRvA1NdKwzLlwSukxWOMr/XoLthbjWU69JLXpCocEgHJhUUrup5xplW5eA/CBGTdWB1aW9SugoaU+bX2Rcf7Qj+FM8I5De3svSK3YlcdklcsS+DH3EQYq9FAgQ9Hx/ZmX5kwj7QBHsgpmPSKov2hMjyRrI0JYxme2GxhlM06TToiSStQCjHUCuo5CCy99rkl1WUOkbj8kd++Ay3W55zYpjFiNKnqr2CJM+SGtFni48kv2QNrd78O+LKx2fAMzUmJBJOtafrQboTh/XvJjnHSbbI1uahX9eMQw+sS7bnTkaRFMvWPbGTHBYyGGEHkMyMvEQtmrxpx9YfjDFnbIUqez3iF4gTur4GN2Kc8i5EwqaoxX6hI8jFtZ9rbQmtHHBhQ+MUzJx8xXzjhJ3V9o8N0GslT0wHimu0Ftm21RqdKhXmpDARUbY3pKnNJMtg1FcHIinWrFQJR/WUNz5Wlc4Y/IdTpgz40zW0aHcr1s0r6g9piVWM1sU6atCjsvYxz7tIt5e1E6WKuQ45ih8oqjy51pkuTw63tBdbrdLkyzMmmijcNWalQg5k5ePCMrvu9plpmFz6zZKo0UblWJF/X69ofEwCqo6i1qF4tzaIF1XY9pnCUpw/KmudJcvfnoGaFZMvyvS6KMOH4lt9lFe845IvqCpLHR20NDvA07YiXfYGnzVlqDViBXgN5g328tUj4PLs8hpbGWQFCkMyKK6Hid8ObI3GJMsTGr0r0J+ivDtg5r68C7hujPbTJwO664WK/ZNKxP2bP7TLGIIXJQMTRQXBUEncKkRGvYfHzf5j+2I6LUgc4YL/AEJswSD6ykqw4MuRHMZZEQuVaa5H7PLsMRTeLTJyl6VZQpIFK4cgTzplXlCrwlKCQVBLBSpqQUIJqQYk9ftouTfrslTkxKFDGgNQuoB303rB3sJtDYpVmSz2luimKznG6gymxmoo4BC0061IzKXaJq/THg3cd/fE6zXmjb6HeGyPfuMHul3yA1NLXRvE/Z+zzAGwS3Q0IbCrCutQwy4QuXdu9qM3HIADcqjcByjE7vt0yQ2KRMaUTqEOEHtX1G8IIbL6RbWoo+GYONML+Iy8o1ZEJrC0ah0IGoj3wccIzOf6Q5hBwy3U82VhTfuiv/3gXhy+zBpi3LXZf7K7RpISdiBJYoVA3kVB8qQm8dops7U4U+aPfFBZNe5YmcYleRqdIqeOfb2OzHrp5aQhUGuvsHZxjraCHt/dCRqQy78vx/KG2Xdn2DTvh35Z7ITK9RoEYiFbEyp7N0RsPbFk37uGxujBy6G7LK6tN8PdCePj+qwmX60WTaR7YD7IHQ0358o93D2GJW6G20j2zBHRxHda7sonS/UMMtr+uEYahqQtF5CvKGJilhWmXyRvP5xJtX7sfWWOWj1R+t0GjP0GLdaQgxHNq0UcWHuXjvMVdlmNhmYlxF+LYRxrTefZE28PXk/yh7TDKeuO+OjilJEGanVEa7rKwtEsEUqwNBnl2xpobPvgM2e/vSfVeDOVr3x6uwY6Muvdfj53129sIsMvrV1oKjtjZro/cTfrN7Yyu0/3mb2e+Cb+oE/yJl23XilvPPyHVQOJOp9kXl3WJHtMvEAwKTNeIwn3wi6v+Wzv5/8A4rEq5v38r6k72LE/+pFSf1pF211yj/01iBbNl5TeqAORAI/GLuEjWGCANtOzjy9ENPo5jwiGZLDIgjtBEHg1hi36eMe0gk6/GBlxyTaJqywD1nCnPdXrHwBja/7DH8Ffsxkuwn9/lfzG+60fQkHKQnJTb5P/2Q=="/>
          <p:cNvSpPr>
            <a:spLocks noChangeAspect="1" noChangeArrowheads="1"/>
          </p:cNvSpPr>
          <p:nvPr/>
        </p:nvSpPr>
        <p:spPr bwMode="auto">
          <a:xfrm>
            <a:off x="77788" y="-846138"/>
            <a:ext cx="2219325" cy="1762126"/>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028" name="Picture 4" descr="http://www.eso.ky/UserFiles/Image/Census%202010%20Committee.JPG"/>
          <p:cNvPicPr>
            <a:picLocks noChangeAspect="1" noChangeArrowheads="1"/>
          </p:cNvPicPr>
          <p:nvPr/>
        </p:nvPicPr>
        <p:blipFill>
          <a:blip r:embed="rId3" cstate="print"/>
          <a:srcRect/>
          <a:stretch>
            <a:fillRect/>
          </a:stretch>
        </p:blipFill>
        <p:spPr bwMode="auto">
          <a:xfrm>
            <a:off x="1979712" y="3633835"/>
            <a:ext cx="4824536" cy="322416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smtClean="0"/>
              <a:t>Employers and their managers</a:t>
            </a:r>
          </a:p>
          <a:p>
            <a:r>
              <a:rPr lang="en-GB" dirty="0" smtClean="0"/>
              <a:t>Employees</a:t>
            </a:r>
          </a:p>
          <a:p>
            <a:r>
              <a:rPr lang="en-GB" dirty="0" smtClean="0"/>
              <a:t>Employee Representative Bodies</a:t>
            </a:r>
          </a:p>
          <a:p>
            <a:r>
              <a:rPr lang="en-GB" dirty="0" smtClean="0"/>
              <a:t>Employer associations (Eng Emp Fed, EEF)</a:t>
            </a:r>
          </a:p>
          <a:p>
            <a:r>
              <a:rPr lang="en-GB" dirty="0" smtClean="0"/>
              <a:t>Voluntary Organisations</a:t>
            </a:r>
          </a:p>
          <a:p>
            <a:r>
              <a:rPr lang="en-GB" dirty="0" smtClean="0"/>
              <a:t>Government Agencies (e.g ACAS)</a:t>
            </a:r>
          </a:p>
          <a:p>
            <a:r>
              <a:rPr lang="en-GB" dirty="0" smtClean="0"/>
              <a:t>Private Companies (Owned by shareholders)</a:t>
            </a:r>
          </a:p>
          <a:p>
            <a:r>
              <a:rPr lang="en-GB" dirty="0" smtClean="0"/>
              <a:t>Public Bodies (NHS, Royal Mail)</a:t>
            </a:r>
          </a:p>
          <a:p>
            <a:endParaRPr lang="en-GB" dirty="0"/>
          </a:p>
        </p:txBody>
      </p:sp>
      <p:sp>
        <p:nvSpPr>
          <p:cNvPr id="3" name="Title 2"/>
          <p:cNvSpPr>
            <a:spLocks noGrp="1"/>
          </p:cNvSpPr>
          <p:nvPr>
            <p:ph type="title"/>
          </p:nvPr>
        </p:nvSpPr>
        <p:spPr/>
        <p:txBody>
          <a:bodyPr>
            <a:normAutofit fontScale="90000"/>
          </a:bodyPr>
          <a:lstStyle/>
          <a:p>
            <a:r>
              <a:rPr lang="en-GB" dirty="0" smtClean="0"/>
              <a:t>Key Parties involved in an employment relationship</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 calcmode="lin" valueType="num">
                                      <p:cBhvr additive="base">
                                        <p:cTn id="2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5">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 calcmode="lin" valueType="num">
                                      <p:cBhvr additive="base">
                                        <p:cTn id="3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anim calcmode="lin" valueType="num">
                                      <p:cBhvr additive="base">
                                        <p:cTn id="35"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Factors impacting the employment relationship</a:t>
            </a:r>
            <a:endParaRPr lang="en-GB" dirty="0"/>
          </a:p>
        </p:txBody>
      </p:sp>
      <p:sp>
        <p:nvSpPr>
          <p:cNvPr id="6" name="Text Placeholder 5"/>
          <p:cNvSpPr>
            <a:spLocks noGrp="1"/>
          </p:cNvSpPr>
          <p:nvPr>
            <p:ph type="body" idx="1"/>
          </p:nvPr>
        </p:nvSpPr>
        <p:spPr/>
        <p:txBody>
          <a:bodyPr/>
          <a:lstStyle/>
          <a:p>
            <a:r>
              <a:rPr lang="en-GB" dirty="0" smtClean="0"/>
              <a:t>Internal</a:t>
            </a:r>
            <a:endParaRPr lang="en-GB" dirty="0"/>
          </a:p>
        </p:txBody>
      </p:sp>
      <p:sp>
        <p:nvSpPr>
          <p:cNvPr id="8" name="Text Placeholder 7"/>
          <p:cNvSpPr>
            <a:spLocks noGrp="1"/>
          </p:cNvSpPr>
          <p:nvPr>
            <p:ph type="body" sz="half" idx="3"/>
          </p:nvPr>
        </p:nvSpPr>
        <p:spPr/>
        <p:txBody>
          <a:bodyPr/>
          <a:lstStyle/>
          <a:p>
            <a:r>
              <a:rPr lang="en-GB" dirty="0" smtClean="0"/>
              <a:t>External</a:t>
            </a:r>
            <a:endParaRPr lang="en-GB" dirty="0"/>
          </a:p>
        </p:txBody>
      </p:sp>
      <p:sp>
        <p:nvSpPr>
          <p:cNvPr id="7" name="Content Placeholder 6"/>
          <p:cNvSpPr>
            <a:spLocks noGrp="1"/>
          </p:cNvSpPr>
          <p:nvPr>
            <p:ph sz="quarter" idx="2"/>
          </p:nvPr>
        </p:nvSpPr>
        <p:spPr>
          <a:xfrm>
            <a:off x="323528" y="1412776"/>
            <a:ext cx="4040188" cy="3842093"/>
          </a:xfrm>
        </p:spPr>
        <p:txBody>
          <a:bodyPr>
            <a:normAutofit fontScale="85000" lnSpcReduction="20000"/>
          </a:bodyPr>
          <a:lstStyle/>
          <a:p>
            <a:r>
              <a:rPr lang="en-GB" dirty="0" smtClean="0"/>
              <a:t>Organisation Strategy</a:t>
            </a:r>
          </a:p>
          <a:p>
            <a:r>
              <a:rPr lang="en-GB" dirty="0" smtClean="0"/>
              <a:t>Structure</a:t>
            </a:r>
          </a:p>
          <a:p>
            <a:r>
              <a:rPr lang="en-GB" dirty="0" smtClean="0"/>
              <a:t>Size</a:t>
            </a:r>
          </a:p>
          <a:p>
            <a:r>
              <a:rPr lang="en-GB" dirty="0" smtClean="0"/>
              <a:t>Location</a:t>
            </a:r>
          </a:p>
          <a:p>
            <a:r>
              <a:rPr lang="en-GB" dirty="0" smtClean="0"/>
              <a:t>Systems</a:t>
            </a:r>
          </a:p>
          <a:p>
            <a:r>
              <a:rPr lang="en-GB" dirty="0" smtClean="0"/>
              <a:t>Composition of workforce</a:t>
            </a:r>
          </a:p>
          <a:p>
            <a:r>
              <a:rPr lang="en-GB" dirty="0" smtClean="0"/>
              <a:t>Working patterns</a:t>
            </a:r>
          </a:p>
          <a:p>
            <a:r>
              <a:rPr lang="en-GB" dirty="0" smtClean="0"/>
              <a:t>Leadership Styles</a:t>
            </a:r>
          </a:p>
          <a:p>
            <a:r>
              <a:rPr lang="en-GB" dirty="0" smtClean="0"/>
              <a:t>Culture</a:t>
            </a:r>
          </a:p>
          <a:p>
            <a:r>
              <a:rPr lang="en-GB" dirty="0" smtClean="0"/>
              <a:t>Branding</a:t>
            </a:r>
          </a:p>
          <a:p>
            <a:r>
              <a:rPr lang="en-GB" dirty="0" smtClean="0"/>
              <a:t>New Policies/Procedures</a:t>
            </a:r>
          </a:p>
          <a:p>
            <a:r>
              <a:rPr lang="en-GB" dirty="0" smtClean="0"/>
              <a:t>Collective /Individual Bargaining</a:t>
            </a:r>
          </a:p>
          <a:p>
            <a:endParaRPr lang="en-GB" dirty="0" smtClean="0"/>
          </a:p>
          <a:p>
            <a:pPr>
              <a:buNone/>
            </a:pPr>
            <a:endParaRPr lang="en-GB" dirty="0"/>
          </a:p>
        </p:txBody>
      </p:sp>
      <p:sp>
        <p:nvSpPr>
          <p:cNvPr id="9" name="Content Placeholder 8"/>
          <p:cNvSpPr>
            <a:spLocks noGrp="1"/>
          </p:cNvSpPr>
          <p:nvPr>
            <p:ph sz="quarter" idx="4"/>
          </p:nvPr>
        </p:nvSpPr>
        <p:spPr/>
        <p:txBody>
          <a:bodyPr/>
          <a:lstStyle/>
          <a:p>
            <a:r>
              <a:rPr lang="en-GB" dirty="0" smtClean="0"/>
              <a:t>Political Agenda</a:t>
            </a:r>
          </a:p>
          <a:p>
            <a:r>
              <a:rPr lang="en-GB" dirty="0" smtClean="0"/>
              <a:t>Composition of labour market</a:t>
            </a:r>
          </a:p>
          <a:p>
            <a:r>
              <a:rPr lang="en-GB" dirty="0" smtClean="0"/>
              <a:t>Economy</a:t>
            </a:r>
          </a:p>
          <a:p>
            <a:r>
              <a:rPr lang="en-GB" dirty="0" smtClean="0"/>
              <a:t>Immigration policy</a:t>
            </a:r>
          </a:p>
          <a:p>
            <a:r>
              <a:rPr lang="en-GB" dirty="0" smtClean="0"/>
              <a:t>Technology</a:t>
            </a:r>
          </a:p>
          <a:p>
            <a:r>
              <a:rPr lang="en-GB" dirty="0" smtClean="0"/>
              <a:t>Legislation</a:t>
            </a:r>
          </a:p>
          <a:p>
            <a:r>
              <a:rPr lang="en-GB" dirty="0" smtClean="0"/>
              <a:t>Globalisation</a:t>
            </a:r>
          </a:p>
          <a:p>
            <a:r>
              <a:rPr lang="en-GB" dirty="0" smtClean="0"/>
              <a:t>Mergers/Acquisitions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txEl>
                                              <p:pRg st="6" end="6"/>
                                            </p:txEl>
                                          </p:spTgt>
                                        </p:tgtEl>
                                        <p:attrNameLst>
                                          <p:attrName>style.visibility</p:attrName>
                                        </p:attrNameLst>
                                      </p:cBhvr>
                                      <p:to>
                                        <p:strVal val="visible"/>
                                      </p:to>
                                    </p:set>
                                    <p:anim calcmode="lin" valueType="num">
                                      <p:cBhvr additive="base">
                                        <p:cTn id="43"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 calcmode="lin" valueType="num">
                                      <p:cBhvr additive="base">
                                        <p:cTn id="49" dur="500" fill="hold"/>
                                        <p:tgtEl>
                                          <p:spTgt spid="7">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8" end="8"/>
                                            </p:txEl>
                                          </p:spTgt>
                                        </p:tgtEl>
                                        <p:attrNameLst>
                                          <p:attrName>style.visibility</p:attrName>
                                        </p:attrNameLst>
                                      </p:cBhvr>
                                      <p:to>
                                        <p:strVal val="visible"/>
                                      </p:to>
                                    </p:set>
                                    <p:anim calcmode="lin" valueType="num">
                                      <p:cBhvr additive="base">
                                        <p:cTn id="55"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xEl>
                                              <p:pRg st="9" end="9"/>
                                            </p:txEl>
                                          </p:spTgt>
                                        </p:tgtEl>
                                        <p:attrNameLst>
                                          <p:attrName>style.visibility</p:attrName>
                                        </p:attrNameLst>
                                      </p:cBhvr>
                                      <p:to>
                                        <p:strVal val="visible"/>
                                      </p:to>
                                    </p:set>
                                    <p:anim calcmode="lin" valueType="num">
                                      <p:cBhvr additive="base">
                                        <p:cTn id="61" dur="500" fill="hold"/>
                                        <p:tgtEl>
                                          <p:spTgt spid="7">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7">
                                            <p:txEl>
                                              <p:pRg st="10" end="10"/>
                                            </p:txEl>
                                          </p:spTgt>
                                        </p:tgtEl>
                                        <p:attrNameLst>
                                          <p:attrName>style.visibility</p:attrName>
                                        </p:attrNameLst>
                                      </p:cBhvr>
                                      <p:to>
                                        <p:strVal val="visible"/>
                                      </p:to>
                                    </p:set>
                                    <p:anim calcmode="lin" valueType="num">
                                      <p:cBhvr additive="base">
                                        <p:cTn id="67" dur="500" fill="hold"/>
                                        <p:tgtEl>
                                          <p:spTgt spid="7">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7">
                                            <p:txEl>
                                              <p:pRg st="11" end="11"/>
                                            </p:txEl>
                                          </p:spTgt>
                                        </p:tgtEl>
                                        <p:attrNameLst>
                                          <p:attrName>style.visibility</p:attrName>
                                        </p:attrNameLst>
                                      </p:cBhvr>
                                      <p:to>
                                        <p:strVal val="visible"/>
                                      </p:to>
                                    </p:set>
                                    <p:anim calcmode="lin" valueType="num">
                                      <p:cBhvr additive="base">
                                        <p:cTn id="73" dur="500" fill="hold"/>
                                        <p:tgtEl>
                                          <p:spTgt spid="7">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7">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9">
                                            <p:txEl>
                                              <p:pRg st="0" end="0"/>
                                            </p:txEl>
                                          </p:spTgt>
                                        </p:tgtEl>
                                        <p:attrNameLst>
                                          <p:attrName>style.visibility</p:attrName>
                                        </p:attrNameLst>
                                      </p:cBhvr>
                                      <p:to>
                                        <p:strVal val="visible"/>
                                      </p:to>
                                    </p:set>
                                    <p:anim calcmode="lin" valueType="num">
                                      <p:cBhvr additive="base">
                                        <p:cTn id="7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9">
                                            <p:txEl>
                                              <p:pRg st="1" end="1"/>
                                            </p:txEl>
                                          </p:spTgt>
                                        </p:tgtEl>
                                        <p:attrNameLst>
                                          <p:attrName>style.visibility</p:attrName>
                                        </p:attrNameLst>
                                      </p:cBhvr>
                                      <p:to>
                                        <p:strVal val="visible"/>
                                      </p:to>
                                    </p:set>
                                    <p:anim calcmode="lin" valueType="num">
                                      <p:cBhvr additive="base">
                                        <p:cTn id="85"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9">
                                            <p:txEl>
                                              <p:pRg st="2" end="2"/>
                                            </p:txEl>
                                          </p:spTgt>
                                        </p:tgtEl>
                                        <p:attrNameLst>
                                          <p:attrName>style.visibility</p:attrName>
                                        </p:attrNameLst>
                                      </p:cBhvr>
                                      <p:to>
                                        <p:strVal val="visible"/>
                                      </p:to>
                                    </p:set>
                                    <p:anim calcmode="lin" valueType="num">
                                      <p:cBhvr additive="base">
                                        <p:cTn id="91"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9">
                                            <p:txEl>
                                              <p:pRg st="3" end="3"/>
                                            </p:txEl>
                                          </p:spTgt>
                                        </p:tgtEl>
                                        <p:attrNameLst>
                                          <p:attrName>style.visibility</p:attrName>
                                        </p:attrNameLst>
                                      </p:cBhvr>
                                      <p:to>
                                        <p:strVal val="visible"/>
                                      </p:to>
                                    </p:set>
                                    <p:anim calcmode="lin" valueType="num">
                                      <p:cBhvr additive="base">
                                        <p:cTn id="9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9">
                                            <p:txEl>
                                              <p:pRg st="4" end="4"/>
                                            </p:txEl>
                                          </p:spTgt>
                                        </p:tgtEl>
                                        <p:attrNameLst>
                                          <p:attrName>style.visibility</p:attrName>
                                        </p:attrNameLst>
                                      </p:cBhvr>
                                      <p:to>
                                        <p:strVal val="visible"/>
                                      </p:to>
                                    </p:set>
                                    <p:anim calcmode="lin" valueType="num">
                                      <p:cBhvr additive="base">
                                        <p:cTn id="103"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9">
                                            <p:txEl>
                                              <p:pRg st="5" end="5"/>
                                            </p:txEl>
                                          </p:spTgt>
                                        </p:tgtEl>
                                        <p:attrNameLst>
                                          <p:attrName>style.visibility</p:attrName>
                                        </p:attrNameLst>
                                      </p:cBhvr>
                                      <p:to>
                                        <p:strVal val="visible"/>
                                      </p:to>
                                    </p:set>
                                    <p:anim calcmode="lin" valueType="num">
                                      <p:cBhvr additive="base">
                                        <p:cTn id="109"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9">
                                            <p:txEl>
                                              <p:pRg st="6" end="6"/>
                                            </p:txEl>
                                          </p:spTgt>
                                        </p:tgtEl>
                                        <p:attrNameLst>
                                          <p:attrName>style.visibility</p:attrName>
                                        </p:attrNameLst>
                                      </p:cBhvr>
                                      <p:to>
                                        <p:strVal val="visible"/>
                                      </p:to>
                                    </p:set>
                                    <p:anim calcmode="lin" valueType="num">
                                      <p:cBhvr additive="base">
                                        <p:cTn id="115"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9">
                                            <p:txEl>
                                              <p:pRg st="7" end="7"/>
                                            </p:txEl>
                                          </p:spTgt>
                                        </p:tgtEl>
                                        <p:attrNameLst>
                                          <p:attrName>style.visibility</p:attrName>
                                        </p:attrNameLst>
                                      </p:cBhvr>
                                      <p:to>
                                        <p:strVal val="visible"/>
                                      </p:to>
                                    </p:set>
                                    <p:anim calcmode="lin" valueType="num">
                                      <p:cBhvr additive="base">
                                        <p:cTn id="121"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Consider and discuss the employment relationship and how it has changed over the past 20/30 years.  What has driven these changes?</a:t>
            </a:r>
          </a:p>
          <a:p>
            <a:endParaRPr lang="en-GB" dirty="0">
              <a:hlinkClick r:id="rId3" action="ppaction://hlinkfile"/>
            </a:endParaRPr>
          </a:p>
          <a:p>
            <a:endParaRPr lang="en-GB" dirty="0" smtClean="0">
              <a:hlinkClick r:id="rId3" action="ppaction://hlinkfile"/>
            </a:endParaRPr>
          </a:p>
          <a:p>
            <a:r>
              <a:rPr lang="en-GB" sz="900" dirty="0" smtClean="0">
                <a:hlinkClick r:id="rId3" action="ppaction://hlinkfile"/>
              </a:rPr>
              <a:t>Changing world of work article.docx</a:t>
            </a:r>
            <a:endParaRPr lang="en-GB" sz="900" dirty="0" smtClean="0"/>
          </a:p>
        </p:txBody>
      </p:sp>
      <p:sp>
        <p:nvSpPr>
          <p:cNvPr id="3" name="Title 2"/>
          <p:cNvSpPr>
            <a:spLocks noGrp="1"/>
          </p:cNvSpPr>
          <p:nvPr>
            <p:ph type="title"/>
          </p:nvPr>
        </p:nvSpPr>
        <p:spPr/>
        <p:txBody>
          <a:bodyPr>
            <a:normAutofit fontScale="90000"/>
          </a:bodyPr>
          <a:lstStyle/>
          <a:p>
            <a:r>
              <a:rPr lang="en-GB" dirty="0" smtClean="0"/>
              <a:t>The changing nature of the employment relationship</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Main sources of employment legislation</a:t>
            </a:r>
            <a:endParaRPr lang="en-GB" dirty="0"/>
          </a:p>
        </p:txBody>
      </p:sp>
      <p:sp>
        <p:nvSpPr>
          <p:cNvPr id="4" name="Rectangle 3"/>
          <p:cNvSpPr/>
          <p:nvPr/>
        </p:nvSpPr>
        <p:spPr>
          <a:xfrm>
            <a:off x="1763688" y="2276872"/>
            <a:ext cx="230425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Government</a:t>
            </a:r>
            <a:endParaRPr lang="en-GB" dirty="0"/>
          </a:p>
        </p:txBody>
      </p:sp>
      <p:sp>
        <p:nvSpPr>
          <p:cNvPr id="5" name="Rectangle 4"/>
          <p:cNvSpPr/>
          <p:nvPr/>
        </p:nvSpPr>
        <p:spPr>
          <a:xfrm>
            <a:off x="4716016" y="2276872"/>
            <a:ext cx="2304256"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Europe</a:t>
            </a:r>
            <a:endParaRPr lang="en-GB" dirty="0"/>
          </a:p>
        </p:txBody>
      </p:sp>
      <p:sp>
        <p:nvSpPr>
          <p:cNvPr id="6" name="Left Arrow 5"/>
          <p:cNvSpPr/>
          <p:nvPr/>
        </p:nvSpPr>
        <p:spPr>
          <a:xfrm>
            <a:off x="4067944" y="2492896"/>
            <a:ext cx="978408"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Down Arrow 6"/>
          <p:cNvSpPr/>
          <p:nvPr/>
        </p:nvSpPr>
        <p:spPr>
          <a:xfrm>
            <a:off x="2699792" y="3212976"/>
            <a:ext cx="484632"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p:cNvSpPr/>
          <p:nvPr/>
        </p:nvSpPr>
        <p:spPr>
          <a:xfrm>
            <a:off x="2123728" y="3861048"/>
            <a:ext cx="156247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Green Paper</a:t>
            </a:r>
            <a:endParaRPr lang="en-GB" dirty="0"/>
          </a:p>
        </p:txBody>
      </p:sp>
      <p:sp>
        <p:nvSpPr>
          <p:cNvPr id="10" name="Rectangle 9"/>
          <p:cNvSpPr/>
          <p:nvPr/>
        </p:nvSpPr>
        <p:spPr>
          <a:xfrm>
            <a:off x="2123728" y="4653136"/>
            <a:ext cx="156247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White Paper</a:t>
            </a:r>
            <a:endParaRPr lang="en-GB" dirty="0"/>
          </a:p>
        </p:txBody>
      </p:sp>
      <p:sp>
        <p:nvSpPr>
          <p:cNvPr id="11" name="Rectangle 10"/>
          <p:cNvSpPr/>
          <p:nvPr/>
        </p:nvSpPr>
        <p:spPr>
          <a:xfrm>
            <a:off x="2123728" y="5373216"/>
            <a:ext cx="156247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Bill</a:t>
            </a:r>
            <a:endParaRPr lang="en-GB" dirty="0"/>
          </a:p>
        </p:txBody>
      </p:sp>
      <p:sp>
        <p:nvSpPr>
          <p:cNvPr id="12" name="Rectangle 11"/>
          <p:cNvSpPr/>
          <p:nvPr/>
        </p:nvSpPr>
        <p:spPr>
          <a:xfrm>
            <a:off x="2123728" y="6021288"/>
            <a:ext cx="1562472"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smtClean="0"/>
              <a:t>Act of parliament</a:t>
            </a:r>
            <a:endParaRPr lang="en-GB" sz="1600" dirty="0"/>
          </a:p>
        </p:txBody>
      </p:sp>
      <p:sp>
        <p:nvSpPr>
          <p:cNvPr id="13" name="Down Arrow 12"/>
          <p:cNvSpPr/>
          <p:nvPr/>
        </p:nvSpPr>
        <p:spPr>
          <a:xfrm>
            <a:off x="2699792" y="5733256"/>
            <a:ext cx="484632"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Down Arrow 13"/>
          <p:cNvSpPr/>
          <p:nvPr/>
        </p:nvSpPr>
        <p:spPr>
          <a:xfrm>
            <a:off x="2699792" y="4149080"/>
            <a:ext cx="484632" cy="57606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Down Arrow 14"/>
          <p:cNvSpPr/>
          <p:nvPr/>
        </p:nvSpPr>
        <p:spPr>
          <a:xfrm>
            <a:off x="2699792" y="5013176"/>
            <a:ext cx="484632" cy="4320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7" name="Straight Connector 16"/>
          <p:cNvCxnSpPr/>
          <p:nvPr/>
        </p:nvCxnSpPr>
        <p:spPr>
          <a:xfrm>
            <a:off x="3851920" y="4149080"/>
            <a:ext cx="2520280" cy="432048"/>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0800000" flipV="1">
            <a:off x="3851920" y="4608271"/>
            <a:ext cx="2520280" cy="288032"/>
          </a:xfrm>
          <a:prstGeom prst="line">
            <a:avLst/>
          </a:prstGeom>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6444208" y="4365104"/>
            <a:ext cx="1092928" cy="369332"/>
          </a:xfrm>
          <a:prstGeom prst="rect">
            <a:avLst/>
          </a:prstGeom>
          <a:noFill/>
        </p:spPr>
        <p:txBody>
          <a:bodyPr wrap="none" rtlCol="0">
            <a:spAutoFit/>
          </a:bodyPr>
          <a:lstStyle/>
          <a:p>
            <a:r>
              <a:rPr lang="en-GB" dirty="0" smtClean="0"/>
              <a:t>Voluntary</a:t>
            </a:r>
            <a:endParaRPr lang="en-GB" dirty="0"/>
          </a:p>
        </p:txBody>
      </p:sp>
      <p:sp>
        <p:nvSpPr>
          <p:cNvPr id="23" name="Rounded Rectangular Callout 22"/>
          <p:cNvSpPr/>
          <p:nvPr/>
        </p:nvSpPr>
        <p:spPr>
          <a:xfrm>
            <a:off x="4067944" y="2060848"/>
            <a:ext cx="3992694" cy="3060920"/>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Employment law changes are now introduced on 2 specific dates each year. 6</a:t>
            </a:r>
            <a:r>
              <a:rPr lang="en-GB" baseline="30000" dirty="0" smtClean="0"/>
              <a:t>th</a:t>
            </a:r>
            <a:r>
              <a:rPr lang="en-GB" dirty="0" smtClean="0"/>
              <a:t> April and 1</a:t>
            </a:r>
            <a:r>
              <a:rPr lang="en-GB" baseline="30000" dirty="0" smtClean="0"/>
              <a:t>st</a:t>
            </a:r>
            <a:r>
              <a:rPr lang="en-GB" dirty="0" smtClean="0"/>
              <a:t> October</a:t>
            </a:r>
            <a:endParaRPr lang="en-GB" dirty="0"/>
          </a:p>
        </p:txBody>
      </p:sp>
      <p:sp>
        <p:nvSpPr>
          <p:cNvPr id="24" name="TextBox 23"/>
          <p:cNvSpPr txBox="1"/>
          <p:nvPr/>
        </p:nvSpPr>
        <p:spPr>
          <a:xfrm>
            <a:off x="4716016" y="6021288"/>
            <a:ext cx="2098716" cy="369332"/>
          </a:xfrm>
          <a:prstGeom prst="rect">
            <a:avLst/>
          </a:prstGeom>
          <a:noFill/>
        </p:spPr>
        <p:txBody>
          <a:bodyPr wrap="none" rtlCol="0">
            <a:spAutoFit/>
          </a:bodyPr>
          <a:lstStyle/>
          <a:p>
            <a:r>
              <a:rPr lang="en-GB" dirty="0" smtClean="0"/>
              <a:t>See: www.bis.gov.uk</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linds(horizontal)">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linds(horizontal)">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blinds(horizontal)">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blinds(horizontal)">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blinds(horizontal)">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blinds(horizontal)">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blinds(horizontal)">
                                      <p:cBhvr>
                                        <p:cTn id="52" dur="500"/>
                                        <p:tgtEl>
                                          <p:spTgt spid="13"/>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blinds(horizontal)">
                                      <p:cBhvr>
                                        <p:cTn id="57" dur="500"/>
                                        <p:tgtEl>
                                          <p:spTgt spid="12"/>
                                        </p:tgtEl>
                                      </p:cBhvr>
                                    </p:animEffect>
                                  </p:childTnLst>
                                </p:cTn>
                              </p:par>
                            </p:childTnLst>
                          </p:cTn>
                        </p:par>
                      </p:childTnLst>
                    </p:cTn>
                  </p:par>
                  <p:par>
                    <p:cTn id="58" fill="hold">
                      <p:stCondLst>
                        <p:cond delay="indefinite"/>
                      </p:stCondLst>
                      <p:childTnLst>
                        <p:par>
                          <p:cTn id="59" fill="hold">
                            <p:stCondLst>
                              <p:cond delay="0"/>
                            </p:stCondLst>
                            <p:childTnLst>
                              <p:par>
                                <p:cTn id="60" presetID="3" presetClass="entr" presetSubtype="10" fill="hold" grpId="0" nodeType="click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blinds(horizontal)">
                                      <p:cBhvr>
                                        <p:cTn id="62" dur="500"/>
                                        <p:tgtEl>
                                          <p:spTgt spid="22"/>
                                        </p:tgtEl>
                                      </p:cBhvr>
                                    </p:animEffect>
                                  </p:childTnLst>
                                </p:cTn>
                              </p:par>
                            </p:childTnLst>
                          </p:cTn>
                        </p:par>
                      </p:childTnLst>
                    </p:cTn>
                  </p:par>
                  <p:par>
                    <p:cTn id="63" fill="hold">
                      <p:stCondLst>
                        <p:cond delay="indefinite"/>
                      </p:stCondLst>
                      <p:childTnLst>
                        <p:par>
                          <p:cTn id="64" fill="hold">
                            <p:stCondLst>
                              <p:cond delay="0"/>
                            </p:stCondLst>
                            <p:childTnLst>
                              <p:par>
                                <p:cTn id="65" presetID="3" presetClass="entr" presetSubtype="10" fill="hold"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blinds(horizontal)">
                                      <p:cBhvr>
                                        <p:cTn id="67" dur="500"/>
                                        <p:tgtEl>
                                          <p:spTgt spid="17"/>
                                        </p:tgtEl>
                                      </p:cBhvr>
                                    </p:animEffect>
                                  </p:childTnLst>
                                </p:cTn>
                              </p:par>
                            </p:childTnLst>
                          </p:cTn>
                        </p:par>
                      </p:childTnLst>
                    </p:cTn>
                  </p:par>
                  <p:par>
                    <p:cTn id="68" fill="hold">
                      <p:stCondLst>
                        <p:cond delay="indefinite"/>
                      </p:stCondLst>
                      <p:childTnLst>
                        <p:par>
                          <p:cTn id="69" fill="hold">
                            <p:stCondLst>
                              <p:cond delay="0"/>
                            </p:stCondLst>
                            <p:childTnLst>
                              <p:par>
                                <p:cTn id="70" presetID="3" presetClass="entr" presetSubtype="10" fill="hold" nodeType="clickEffect">
                                  <p:stCondLst>
                                    <p:cond delay="0"/>
                                  </p:stCondLst>
                                  <p:childTnLst>
                                    <p:set>
                                      <p:cBhvr>
                                        <p:cTn id="71" dur="1" fill="hold">
                                          <p:stCondLst>
                                            <p:cond delay="0"/>
                                          </p:stCondLst>
                                        </p:cTn>
                                        <p:tgtEl>
                                          <p:spTgt spid="20"/>
                                        </p:tgtEl>
                                        <p:attrNameLst>
                                          <p:attrName>style.visibility</p:attrName>
                                        </p:attrNameLst>
                                      </p:cBhvr>
                                      <p:to>
                                        <p:strVal val="visible"/>
                                      </p:to>
                                    </p:set>
                                    <p:animEffect transition="in" filter="blinds(horizontal)">
                                      <p:cBhvr>
                                        <p:cTn id="72" dur="500"/>
                                        <p:tgtEl>
                                          <p:spTgt spid="20"/>
                                        </p:tgtEl>
                                      </p:cBhvr>
                                    </p:animEffect>
                                  </p:childTnLst>
                                </p:cTn>
                              </p:par>
                            </p:childTnLst>
                          </p:cTn>
                        </p:par>
                      </p:childTnLst>
                    </p:cTn>
                  </p:par>
                  <p:par>
                    <p:cTn id="73" fill="hold">
                      <p:stCondLst>
                        <p:cond delay="indefinite"/>
                      </p:stCondLst>
                      <p:childTnLst>
                        <p:par>
                          <p:cTn id="74" fill="hold">
                            <p:stCondLst>
                              <p:cond delay="0"/>
                            </p:stCondLst>
                            <p:childTnLst>
                              <p:par>
                                <p:cTn id="75" presetID="3" presetClass="entr" presetSubtype="10" fill="hold" grpId="0" nodeType="clickEffect">
                                  <p:stCondLst>
                                    <p:cond delay="0"/>
                                  </p:stCondLst>
                                  <p:childTnLst>
                                    <p:set>
                                      <p:cBhvr>
                                        <p:cTn id="76" dur="1" fill="hold">
                                          <p:stCondLst>
                                            <p:cond delay="0"/>
                                          </p:stCondLst>
                                        </p:cTn>
                                        <p:tgtEl>
                                          <p:spTgt spid="23"/>
                                        </p:tgtEl>
                                        <p:attrNameLst>
                                          <p:attrName>style.visibility</p:attrName>
                                        </p:attrNameLst>
                                      </p:cBhvr>
                                      <p:to>
                                        <p:strVal val="visible"/>
                                      </p:to>
                                    </p:set>
                                    <p:animEffect transition="in" filter="blinds(horizontal)">
                                      <p:cBhvr>
                                        <p:cTn id="77" dur="500"/>
                                        <p:tgtEl>
                                          <p:spTgt spid="23"/>
                                        </p:tgtEl>
                                      </p:cBhvr>
                                    </p:animEffect>
                                  </p:childTnLst>
                                </p:cTn>
                              </p:par>
                            </p:childTnLst>
                          </p:cTn>
                        </p:par>
                      </p:childTnLst>
                    </p:cTn>
                  </p:par>
                  <p:par>
                    <p:cTn id="78" fill="hold">
                      <p:stCondLst>
                        <p:cond delay="indefinite"/>
                      </p:stCondLst>
                      <p:childTnLst>
                        <p:par>
                          <p:cTn id="79" fill="hold">
                            <p:stCondLst>
                              <p:cond delay="0"/>
                            </p:stCondLst>
                            <p:childTnLst>
                              <p:par>
                                <p:cTn id="80" presetID="3" presetClass="entr" presetSubtype="10" fill="hold" grpId="0" nodeType="clickEffect">
                                  <p:stCondLst>
                                    <p:cond delay="0"/>
                                  </p:stCondLst>
                                  <p:childTnLst>
                                    <p:set>
                                      <p:cBhvr>
                                        <p:cTn id="81" dur="1" fill="hold">
                                          <p:stCondLst>
                                            <p:cond delay="0"/>
                                          </p:stCondLst>
                                        </p:cTn>
                                        <p:tgtEl>
                                          <p:spTgt spid="24"/>
                                        </p:tgtEl>
                                        <p:attrNameLst>
                                          <p:attrName>style.visibility</p:attrName>
                                        </p:attrNameLst>
                                      </p:cBhvr>
                                      <p:to>
                                        <p:strVal val="visible"/>
                                      </p:to>
                                    </p:set>
                                    <p:animEffect transition="in" filter="blinds(horizontal)">
                                      <p:cBhvr>
                                        <p:cTn id="8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P spid="11" grpId="0" animBg="1"/>
      <p:bldP spid="12" grpId="0" animBg="1"/>
      <p:bldP spid="13" grpId="0" animBg="1"/>
      <p:bldP spid="14" grpId="0" animBg="1"/>
      <p:bldP spid="15" grpId="0" animBg="1"/>
      <p:bldP spid="22" grpId="0"/>
      <p:bldP spid="23" grpId="0" animBg="1"/>
      <p:bldP spid="2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“to regulate, support and restrain the power of management and the power of organised labour” Otto Kahn-Freund (1972)</a:t>
            </a:r>
            <a:endParaRPr lang="en-GB" dirty="0"/>
          </a:p>
        </p:txBody>
      </p:sp>
      <p:sp>
        <p:nvSpPr>
          <p:cNvPr id="2" name="Title 1"/>
          <p:cNvSpPr>
            <a:spLocks noGrp="1"/>
          </p:cNvSpPr>
          <p:nvPr>
            <p:ph type="title"/>
          </p:nvPr>
        </p:nvSpPr>
        <p:spPr/>
        <p:txBody>
          <a:bodyPr>
            <a:normAutofit fontScale="90000"/>
          </a:bodyPr>
          <a:lstStyle/>
          <a:p>
            <a:r>
              <a:rPr lang="en-GB" dirty="0" smtClean="0"/>
              <a:t>Principal Purpose of Labour Law</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functions of law</a:t>
            </a:r>
            <a:endParaRPr lang="en-GB" dirty="0"/>
          </a:p>
        </p:txBody>
      </p:sp>
      <p:graphicFrame>
        <p:nvGraphicFramePr>
          <p:cNvPr id="5" name="Diagram 4"/>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Psychological Contract</a:t>
            </a:r>
          </a:p>
          <a:p>
            <a:r>
              <a:rPr lang="en-GB" dirty="0" smtClean="0"/>
              <a:t>Contract of service (Employee)</a:t>
            </a:r>
          </a:p>
          <a:p>
            <a:r>
              <a:rPr lang="en-GB" dirty="0" smtClean="0"/>
              <a:t>Contract for service (Worker)</a:t>
            </a:r>
          </a:p>
          <a:p>
            <a:endParaRPr lang="en-GB" dirty="0" smtClean="0"/>
          </a:p>
          <a:p>
            <a:endParaRPr lang="en-GB" dirty="0"/>
          </a:p>
        </p:txBody>
      </p:sp>
      <p:sp>
        <p:nvSpPr>
          <p:cNvPr id="3" name="Title 2"/>
          <p:cNvSpPr>
            <a:spLocks noGrp="1"/>
          </p:cNvSpPr>
          <p:nvPr>
            <p:ph type="title"/>
          </p:nvPr>
        </p:nvSpPr>
        <p:spPr/>
        <p:txBody>
          <a:bodyPr/>
          <a:lstStyle/>
          <a:p>
            <a:r>
              <a:rPr lang="en-GB" dirty="0" smtClean="0"/>
              <a:t>Employment Contracts</a:t>
            </a:r>
            <a:endParaRPr lang="en-GB" dirty="0"/>
          </a:p>
        </p:txBody>
      </p:sp>
      <p:pic>
        <p:nvPicPr>
          <p:cNvPr id="1026" name="Picture 2" descr="C:\Documents and Settings\bus-sm\Local Settings\Temporary Internet Files\Content.IE5\CHEBOLYJ\MC900018714[1].wmf"/>
          <p:cNvPicPr>
            <a:picLocks noChangeAspect="1" noChangeArrowheads="1"/>
          </p:cNvPicPr>
          <p:nvPr/>
        </p:nvPicPr>
        <p:blipFill>
          <a:blip r:embed="rId3" cstate="print"/>
          <a:srcRect/>
          <a:stretch>
            <a:fillRect/>
          </a:stretch>
        </p:blipFill>
        <p:spPr bwMode="auto">
          <a:xfrm>
            <a:off x="6072198" y="4286256"/>
            <a:ext cx="1942186" cy="1578254"/>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If there is a </a:t>
            </a:r>
            <a:r>
              <a:rPr lang="en-GB" u="sng" dirty="0" smtClean="0"/>
              <a:t>contract of service </a:t>
            </a:r>
            <a:r>
              <a:rPr lang="en-GB" dirty="0" smtClean="0"/>
              <a:t>the individual is an employee.</a:t>
            </a:r>
          </a:p>
          <a:p>
            <a:r>
              <a:rPr lang="en-GB" dirty="0" smtClean="0"/>
              <a:t>If there is not a contract of service in place, the individual is probably a worker – working under a </a:t>
            </a:r>
            <a:r>
              <a:rPr lang="en-GB" u="sng" dirty="0" smtClean="0"/>
              <a:t>contract for service</a:t>
            </a:r>
            <a:r>
              <a:rPr lang="en-GB" dirty="0" smtClean="0"/>
              <a:t>.......however tribunals will look at certain factors to test if the individual is an employee or worker</a:t>
            </a:r>
            <a:endParaRPr lang="en-GB" dirty="0"/>
          </a:p>
        </p:txBody>
      </p:sp>
      <p:sp>
        <p:nvSpPr>
          <p:cNvPr id="2" name="Title 1"/>
          <p:cNvSpPr>
            <a:spLocks noGrp="1"/>
          </p:cNvSpPr>
          <p:nvPr>
            <p:ph type="title"/>
          </p:nvPr>
        </p:nvSpPr>
        <p:spPr/>
        <p:txBody>
          <a:bodyPr/>
          <a:lstStyle/>
          <a:p>
            <a:r>
              <a:rPr lang="en-GB" dirty="0" smtClean="0"/>
              <a:t>Definition of a worker</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buFont typeface="Wingdings" pitchFamily="2" charset="2"/>
              <a:buChar char="q"/>
            </a:pPr>
            <a:r>
              <a:rPr lang="en-GB" dirty="0" smtClean="0"/>
              <a:t>Personal service</a:t>
            </a:r>
          </a:p>
          <a:p>
            <a:pPr>
              <a:buFont typeface="Wingdings" pitchFamily="2" charset="2"/>
              <a:buChar char="q"/>
            </a:pPr>
            <a:r>
              <a:rPr lang="en-GB" dirty="0" smtClean="0"/>
              <a:t>Mutual obligation</a:t>
            </a:r>
          </a:p>
          <a:p>
            <a:pPr>
              <a:buFont typeface="Wingdings" pitchFamily="2" charset="2"/>
              <a:buChar char="q"/>
            </a:pPr>
            <a:r>
              <a:rPr lang="en-GB" dirty="0" smtClean="0"/>
              <a:t>Mutual intention</a:t>
            </a:r>
          </a:p>
          <a:p>
            <a:pPr>
              <a:buFont typeface="Wingdings" pitchFamily="2" charset="2"/>
              <a:buChar char="q"/>
            </a:pPr>
            <a:r>
              <a:rPr lang="en-GB" dirty="0" smtClean="0"/>
              <a:t>Control</a:t>
            </a:r>
          </a:p>
          <a:p>
            <a:pPr>
              <a:buFont typeface="Wingdings" pitchFamily="2" charset="2"/>
              <a:buChar char="q"/>
            </a:pPr>
            <a:r>
              <a:rPr lang="en-GB" dirty="0" smtClean="0"/>
              <a:t>Substitution</a:t>
            </a:r>
          </a:p>
          <a:p>
            <a:pPr>
              <a:buFont typeface="Wingdings" pitchFamily="2" charset="2"/>
              <a:buChar char="q"/>
            </a:pPr>
            <a:r>
              <a:rPr lang="en-GB" dirty="0" smtClean="0"/>
              <a:t>Provision of equipment</a:t>
            </a:r>
          </a:p>
          <a:p>
            <a:pPr>
              <a:buFont typeface="Wingdings" pitchFamily="2" charset="2"/>
              <a:buChar char="q"/>
            </a:pPr>
            <a:r>
              <a:rPr lang="en-GB" dirty="0" smtClean="0"/>
              <a:t>Financial Risk</a:t>
            </a:r>
          </a:p>
          <a:p>
            <a:pPr>
              <a:buFont typeface="Wingdings" pitchFamily="2" charset="2"/>
              <a:buChar char="q"/>
            </a:pPr>
            <a:r>
              <a:rPr lang="en-GB" dirty="0" smtClean="0"/>
              <a:t>Opportunity to profit</a:t>
            </a:r>
          </a:p>
          <a:p>
            <a:pPr>
              <a:buFont typeface="Wingdings" pitchFamily="2" charset="2"/>
              <a:buChar char="q"/>
            </a:pPr>
            <a:r>
              <a:rPr lang="en-GB" dirty="0" smtClean="0"/>
              <a:t>Length of engagement</a:t>
            </a:r>
          </a:p>
          <a:p>
            <a:pPr>
              <a:buFont typeface="Wingdings" pitchFamily="2" charset="2"/>
              <a:buChar char="q"/>
            </a:pPr>
            <a:r>
              <a:rPr lang="en-GB" dirty="0" smtClean="0"/>
              <a:t>Benefits</a:t>
            </a:r>
          </a:p>
          <a:p>
            <a:pPr>
              <a:buFont typeface="Wingdings" pitchFamily="2" charset="2"/>
              <a:buChar char="q"/>
            </a:pPr>
            <a:r>
              <a:rPr lang="en-GB" dirty="0" smtClean="0"/>
              <a:t>Right to terminate</a:t>
            </a:r>
          </a:p>
          <a:p>
            <a:endParaRPr lang="en-GB" dirty="0"/>
          </a:p>
        </p:txBody>
      </p:sp>
      <p:sp>
        <p:nvSpPr>
          <p:cNvPr id="3" name="Title 2"/>
          <p:cNvSpPr>
            <a:spLocks noGrp="1"/>
          </p:cNvSpPr>
          <p:nvPr>
            <p:ph type="title"/>
          </p:nvPr>
        </p:nvSpPr>
        <p:spPr/>
        <p:txBody>
          <a:bodyPr/>
          <a:lstStyle/>
          <a:p>
            <a:r>
              <a:rPr lang="en-GB" dirty="0" smtClean="0"/>
              <a:t>Determining employment type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 calcmode="lin" valueType="num">
                                      <p:cBhvr additive="base">
                                        <p:cTn id="3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 calcmode="lin" valueType="num">
                                      <p:cBhvr additive="base">
                                        <p:cTn id="4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txEl>
                                              <p:pRg st="7" end="7"/>
                                            </p:txEl>
                                          </p:spTgt>
                                        </p:tgtEl>
                                        <p:attrNameLst>
                                          <p:attrName>style.visibility</p:attrName>
                                        </p:attrNameLst>
                                      </p:cBhvr>
                                      <p:to>
                                        <p:strVal val="visible"/>
                                      </p:to>
                                    </p:set>
                                    <p:anim calcmode="lin" valueType="num">
                                      <p:cBhvr additive="base">
                                        <p:cTn id="4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txEl>
                                              <p:pRg st="8" end="8"/>
                                            </p:txEl>
                                          </p:spTgt>
                                        </p:tgtEl>
                                        <p:attrNameLst>
                                          <p:attrName>style.visibility</p:attrName>
                                        </p:attrNameLst>
                                      </p:cBhvr>
                                      <p:to>
                                        <p:strVal val="visible"/>
                                      </p:to>
                                    </p:set>
                                    <p:anim calcmode="lin" valueType="num">
                                      <p:cBhvr additive="base">
                                        <p:cTn id="5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
                                            <p:txEl>
                                              <p:pRg st="9" end="9"/>
                                            </p:txEl>
                                          </p:spTgt>
                                        </p:tgtEl>
                                        <p:attrNameLst>
                                          <p:attrName>style.visibility</p:attrName>
                                        </p:attrNameLst>
                                      </p:cBhvr>
                                      <p:to>
                                        <p:strVal val="visible"/>
                                      </p:to>
                                    </p:set>
                                    <p:anim calcmode="lin" valueType="num">
                                      <p:cBhvr additive="base">
                                        <p:cTn id="61"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
                                            <p:txEl>
                                              <p:pRg st="10" end="10"/>
                                            </p:txEl>
                                          </p:spTgt>
                                        </p:tgtEl>
                                        <p:attrNameLst>
                                          <p:attrName>style.visibility</p:attrName>
                                        </p:attrNameLst>
                                      </p:cBhvr>
                                      <p:to>
                                        <p:strVal val="visible"/>
                                      </p:to>
                                    </p:set>
                                    <p:anim calcmode="lin" valueType="num">
                                      <p:cBhvr additive="base">
                                        <p:cTn id="67"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C:\Documents and Settings\bus-sm\Local Settings\Temporary Internet Files\Content.IE5\3O9TJC48\MP900400348[1].jpg"/>
          <p:cNvPicPr>
            <a:picLocks noGrp="1" noChangeAspect="1" noChangeArrowheads="1"/>
          </p:cNvPicPr>
          <p:nvPr>
            <p:ph idx="1"/>
          </p:nvPr>
        </p:nvPicPr>
        <p:blipFill>
          <a:blip r:embed="rId3" cstate="print"/>
          <a:srcRect/>
          <a:stretch>
            <a:fillRect/>
          </a:stretch>
        </p:blipFill>
        <p:spPr bwMode="auto">
          <a:xfrm>
            <a:off x="2621280" y="2444147"/>
            <a:ext cx="3901440" cy="2599944"/>
          </a:xfrm>
          <a:prstGeom prst="rect">
            <a:avLst/>
          </a:prstGeom>
          <a:noFill/>
        </p:spPr>
      </p:pic>
      <p:sp>
        <p:nvSpPr>
          <p:cNvPr id="3" name="Title 2"/>
          <p:cNvSpPr>
            <a:spLocks noGrp="1"/>
          </p:cNvSpPr>
          <p:nvPr>
            <p:ph type="title"/>
          </p:nvPr>
        </p:nvSpPr>
        <p:spPr/>
        <p:txBody>
          <a:bodyPr>
            <a:normAutofit fontScale="90000"/>
          </a:bodyPr>
          <a:lstStyle/>
          <a:p>
            <a:r>
              <a:rPr lang="en-GB" dirty="0" smtClean="0"/>
              <a:t>Why is employment status important?</a:t>
            </a:r>
            <a:endParaRPr lang="en-GB" dirty="0"/>
          </a:p>
        </p:txBody>
      </p:sp>
      <p:sp>
        <p:nvSpPr>
          <p:cNvPr id="4" name="TextBox 3"/>
          <p:cNvSpPr txBox="1"/>
          <p:nvPr/>
        </p:nvSpPr>
        <p:spPr>
          <a:xfrm>
            <a:off x="428596" y="5357826"/>
            <a:ext cx="6961136" cy="861774"/>
          </a:xfrm>
          <a:prstGeom prst="rect">
            <a:avLst/>
          </a:prstGeom>
          <a:noFill/>
        </p:spPr>
        <p:txBody>
          <a:bodyPr wrap="none" rtlCol="0">
            <a:spAutoFit/>
          </a:bodyPr>
          <a:lstStyle/>
          <a:p>
            <a:r>
              <a:rPr lang="en-GB" sz="4000" dirty="0" smtClean="0"/>
              <a:t>Determines an individual’s rights</a:t>
            </a:r>
          </a:p>
          <a:p>
            <a:r>
              <a:rPr lang="en-GB" sz="1000" dirty="0" smtClean="0">
                <a:hlinkClick r:id="rId4" action="ppaction://hlinkfile"/>
              </a:rPr>
              <a:t>Who do these rights apply to.docx</a:t>
            </a:r>
            <a:endParaRPr lang="en-GB" sz="1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receive the National Minimum Wage </a:t>
            </a:r>
          </a:p>
          <a:p>
            <a:r>
              <a:rPr lang="en-GB" dirty="0" smtClean="0"/>
              <a:t>protection against unlawful deduction from wages </a:t>
            </a:r>
          </a:p>
          <a:p>
            <a:r>
              <a:rPr lang="en-GB" dirty="0" smtClean="0"/>
              <a:t>a minimum period of paid holiday (annual leave) </a:t>
            </a:r>
          </a:p>
          <a:p>
            <a:r>
              <a:rPr lang="en-GB" dirty="0" smtClean="0"/>
              <a:t>minimum length of rest breaks </a:t>
            </a:r>
          </a:p>
          <a:p>
            <a:r>
              <a:rPr lang="en-GB" dirty="0" smtClean="0"/>
              <a:t>not work more than 48 hours on average per week or to opt out of this right if you choose </a:t>
            </a:r>
          </a:p>
          <a:p>
            <a:r>
              <a:rPr lang="en-GB" dirty="0" smtClean="0"/>
              <a:t>protection against unlawful discrimination (including less favourable treatment on the grounds of part-time status) </a:t>
            </a:r>
          </a:p>
          <a:p>
            <a:r>
              <a:rPr lang="en-GB" dirty="0" smtClean="0"/>
              <a:t>protection for 'whistle blowing' (reporting wrongdoing in the workplace)</a:t>
            </a:r>
          </a:p>
          <a:p>
            <a:r>
              <a:rPr lang="en-GB" dirty="0" smtClean="0"/>
              <a:t>**Statutory Maternity, Paternity or Adoption Pay </a:t>
            </a:r>
          </a:p>
          <a:p>
            <a:r>
              <a:rPr lang="en-GB" dirty="0" smtClean="0"/>
              <a:t>**Statutory Sick Pay</a:t>
            </a:r>
          </a:p>
          <a:p>
            <a:endParaRPr lang="en-GB" dirty="0"/>
          </a:p>
        </p:txBody>
      </p:sp>
      <p:sp>
        <p:nvSpPr>
          <p:cNvPr id="3" name="Title 2"/>
          <p:cNvSpPr>
            <a:spLocks noGrp="1"/>
          </p:cNvSpPr>
          <p:nvPr>
            <p:ph type="title"/>
          </p:nvPr>
        </p:nvSpPr>
        <p:spPr/>
        <p:txBody>
          <a:bodyPr/>
          <a:lstStyle/>
          <a:p>
            <a:r>
              <a:rPr lang="en-GB" dirty="0" smtClean="0"/>
              <a:t>Rights of a worker?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 calcmode="lin" valueType="num">
                                      <p:cBhvr additive="base">
                                        <p:cTn id="3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buNone/>
            </a:pPr>
            <a:r>
              <a:rPr lang="en-GB" b="1" dirty="0" smtClean="0"/>
              <a:t>In addition to workers rights:-</a:t>
            </a:r>
          </a:p>
          <a:p>
            <a:r>
              <a:rPr lang="en-GB" dirty="0" smtClean="0"/>
              <a:t>a minimum statement of employment terms </a:t>
            </a:r>
          </a:p>
          <a:p>
            <a:r>
              <a:rPr lang="en-GB" dirty="0" smtClean="0"/>
              <a:t>Statutory Sick Pay </a:t>
            </a:r>
          </a:p>
          <a:p>
            <a:r>
              <a:rPr lang="en-GB" dirty="0" smtClean="0"/>
              <a:t>minimum notice periods if your employment will be ending (e.g if your employer is dismissing you) </a:t>
            </a:r>
          </a:p>
          <a:p>
            <a:r>
              <a:rPr lang="en-GB" dirty="0" smtClean="0"/>
              <a:t>not be unfairly dismissed </a:t>
            </a:r>
          </a:p>
          <a:p>
            <a:r>
              <a:rPr lang="en-GB" dirty="0" smtClean="0"/>
              <a:t>maternity, paternity and adoption leave and pay </a:t>
            </a:r>
          </a:p>
          <a:p>
            <a:r>
              <a:rPr lang="en-GB" dirty="0" smtClean="0"/>
              <a:t>request flexible working </a:t>
            </a:r>
          </a:p>
          <a:p>
            <a:r>
              <a:rPr lang="en-GB" dirty="0" smtClean="0"/>
              <a:t>time off for emergencies </a:t>
            </a:r>
          </a:p>
          <a:p>
            <a:r>
              <a:rPr lang="en-GB" dirty="0" smtClean="0"/>
              <a:t>Statutory Redundancy Pay</a:t>
            </a:r>
          </a:p>
          <a:p>
            <a:endParaRPr lang="en-GB" dirty="0"/>
          </a:p>
        </p:txBody>
      </p:sp>
      <p:sp>
        <p:nvSpPr>
          <p:cNvPr id="3" name="Title 2"/>
          <p:cNvSpPr>
            <a:spLocks noGrp="1"/>
          </p:cNvSpPr>
          <p:nvPr>
            <p:ph type="title"/>
          </p:nvPr>
        </p:nvSpPr>
        <p:spPr/>
        <p:txBody>
          <a:bodyPr/>
          <a:lstStyle/>
          <a:p>
            <a:r>
              <a:rPr lang="en-GB" dirty="0" smtClean="0"/>
              <a:t>Rights of an employee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 calcmode="lin" valueType="num">
                                      <p:cBhvr additive="base">
                                        <p:cTn id="35"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 calcmode="lin" valueType="num">
                                      <p:cBhvr additive="base">
                                        <p:cTn id="3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a:xfrm>
            <a:off x="500034" y="2332037"/>
            <a:ext cx="8229600" cy="4525963"/>
          </a:xfrm>
        </p:spPr>
        <p:txBody>
          <a:bodyPr>
            <a:normAutofit/>
          </a:bodyPr>
          <a:lstStyle/>
          <a:p>
            <a:r>
              <a:rPr lang="en-GB" dirty="0" smtClean="0"/>
              <a:t>Temporary</a:t>
            </a:r>
          </a:p>
          <a:p>
            <a:r>
              <a:rPr lang="en-GB" dirty="0" smtClean="0"/>
              <a:t>Fixed Term Contract</a:t>
            </a:r>
          </a:p>
          <a:p>
            <a:r>
              <a:rPr lang="en-GB" dirty="0" smtClean="0"/>
              <a:t>Casual Workers</a:t>
            </a:r>
          </a:p>
          <a:p>
            <a:r>
              <a:rPr lang="en-GB" dirty="0" smtClean="0"/>
              <a:t>Home and Teleworkers</a:t>
            </a:r>
          </a:p>
          <a:p>
            <a:r>
              <a:rPr lang="en-GB" dirty="0" smtClean="0"/>
              <a:t>Freelance</a:t>
            </a:r>
          </a:p>
          <a:p>
            <a:r>
              <a:rPr lang="en-GB" dirty="0" smtClean="0"/>
              <a:t>Self Employed</a:t>
            </a:r>
          </a:p>
          <a:p>
            <a:r>
              <a:rPr lang="en-GB" dirty="0" smtClean="0"/>
              <a:t>Sub Contractors</a:t>
            </a:r>
          </a:p>
          <a:p>
            <a:endParaRPr lang="en-GB" dirty="0" smtClean="0"/>
          </a:p>
          <a:p>
            <a:endParaRPr lang="en-GB" dirty="0"/>
          </a:p>
        </p:txBody>
      </p:sp>
      <p:sp>
        <p:nvSpPr>
          <p:cNvPr id="7" name="Title 6"/>
          <p:cNvSpPr>
            <a:spLocks noGrp="1"/>
          </p:cNvSpPr>
          <p:nvPr>
            <p:ph type="title"/>
          </p:nvPr>
        </p:nvSpPr>
        <p:spPr>
          <a:xfrm>
            <a:off x="467544" y="404664"/>
            <a:ext cx="8229600" cy="1143000"/>
          </a:xfrm>
        </p:spPr>
        <p:txBody>
          <a:bodyPr>
            <a:normAutofit fontScale="90000"/>
          </a:bodyPr>
          <a:lstStyle/>
          <a:p>
            <a:r>
              <a:rPr lang="en-GB" dirty="0" smtClean="0"/>
              <a:t/>
            </a:r>
            <a:br>
              <a:rPr lang="en-GB" dirty="0" smtClean="0"/>
            </a:br>
            <a:r>
              <a:rPr lang="en-GB" dirty="0" smtClean="0"/>
              <a:t>Flexible workforce – impact on employee relations?</a:t>
            </a:r>
            <a:endParaRPr lang="en-GB" dirty="0"/>
          </a:p>
        </p:txBody>
      </p:sp>
      <p:pic>
        <p:nvPicPr>
          <p:cNvPr id="1026" name="Picture 2" descr="C:\Documents and Settings\bus-sm\Local Settings\Temporary Internet Files\Content.IE5\U2BM32JD\MP900449121[1].jpg"/>
          <p:cNvPicPr>
            <a:picLocks noChangeAspect="1" noChangeArrowheads="1"/>
          </p:cNvPicPr>
          <p:nvPr/>
        </p:nvPicPr>
        <p:blipFill>
          <a:blip r:embed="rId3" cstate="print"/>
          <a:srcRect/>
          <a:stretch>
            <a:fillRect/>
          </a:stretch>
        </p:blipFill>
        <p:spPr bwMode="auto">
          <a:xfrm>
            <a:off x="6000761" y="3000348"/>
            <a:ext cx="3143239" cy="3857652"/>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Offer</a:t>
            </a:r>
          </a:p>
          <a:p>
            <a:r>
              <a:rPr lang="en-GB" dirty="0" smtClean="0"/>
              <a:t>Acceptance</a:t>
            </a:r>
          </a:p>
          <a:p>
            <a:r>
              <a:rPr lang="en-GB" dirty="0" smtClean="0"/>
              <a:t>Consideration</a:t>
            </a:r>
          </a:p>
          <a:p>
            <a:r>
              <a:rPr lang="en-GB" dirty="0" smtClean="0"/>
              <a:t>Intention</a:t>
            </a:r>
          </a:p>
          <a:p>
            <a:endParaRPr lang="en-GB" dirty="0"/>
          </a:p>
        </p:txBody>
      </p:sp>
      <p:sp>
        <p:nvSpPr>
          <p:cNvPr id="3" name="Title 2"/>
          <p:cNvSpPr>
            <a:spLocks noGrp="1"/>
          </p:cNvSpPr>
          <p:nvPr>
            <p:ph type="title"/>
          </p:nvPr>
        </p:nvSpPr>
        <p:spPr>
          <a:xfrm>
            <a:off x="500034" y="428604"/>
            <a:ext cx="8229600" cy="1143000"/>
          </a:xfrm>
        </p:spPr>
        <p:txBody>
          <a:bodyPr>
            <a:normAutofit fontScale="90000"/>
          </a:bodyPr>
          <a:lstStyle/>
          <a:p>
            <a:r>
              <a:rPr lang="en-GB" dirty="0" smtClean="0"/>
              <a:t>When is a contract formed?</a:t>
            </a:r>
            <a:br>
              <a:rPr lang="en-GB" dirty="0" smtClean="0"/>
            </a:br>
            <a:endParaRPr lang="en-GB" dirty="0"/>
          </a:p>
        </p:txBody>
      </p:sp>
      <p:pic>
        <p:nvPicPr>
          <p:cNvPr id="2052" name="Picture 4" descr="C:\Documents and Settings\bus-sm\Local Settings\Temporary Internet Files\Content.IE5\CHEBOLYJ\MC900310998[1].wmf"/>
          <p:cNvPicPr>
            <a:picLocks noChangeAspect="1" noChangeArrowheads="1"/>
          </p:cNvPicPr>
          <p:nvPr/>
        </p:nvPicPr>
        <p:blipFill>
          <a:blip r:embed="rId2" cstate="print"/>
          <a:srcRect/>
          <a:stretch>
            <a:fillRect/>
          </a:stretch>
        </p:blipFill>
        <p:spPr bwMode="auto">
          <a:xfrm>
            <a:off x="4643438" y="2143116"/>
            <a:ext cx="2645468" cy="257176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normAutofit fontScale="90000"/>
          </a:bodyPr>
          <a:lstStyle/>
          <a:p>
            <a:r>
              <a:rPr lang="en-GB" dirty="0" smtClean="0"/>
              <a:t>Elements of an employment contract</a:t>
            </a:r>
            <a:endParaRPr lang="en-GB" dirty="0"/>
          </a:p>
        </p:txBody>
      </p:sp>
      <p:sp>
        <p:nvSpPr>
          <p:cNvPr id="7" name="TextBox 6"/>
          <p:cNvSpPr txBox="1"/>
          <p:nvPr/>
        </p:nvSpPr>
        <p:spPr>
          <a:xfrm>
            <a:off x="928662" y="2428868"/>
            <a:ext cx="1917513" cy="646331"/>
          </a:xfrm>
          <a:prstGeom prst="rect">
            <a:avLst/>
          </a:prstGeom>
          <a:noFill/>
        </p:spPr>
        <p:txBody>
          <a:bodyPr wrap="none" rtlCol="0">
            <a:spAutoFit/>
          </a:bodyPr>
          <a:lstStyle/>
          <a:p>
            <a:r>
              <a:rPr lang="en-GB" dirty="0" smtClean="0"/>
              <a:t>Staff Handbook</a:t>
            </a:r>
          </a:p>
          <a:p>
            <a:r>
              <a:rPr lang="en-GB" dirty="0" smtClean="0"/>
              <a:t>Intranet</a:t>
            </a:r>
            <a:endParaRPr lang="en-GB" dirty="0"/>
          </a:p>
        </p:txBody>
      </p:sp>
      <p:sp>
        <p:nvSpPr>
          <p:cNvPr id="8" name="TextBox 7"/>
          <p:cNvSpPr txBox="1"/>
          <p:nvPr/>
        </p:nvSpPr>
        <p:spPr>
          <a:xfrm>
            <a:off x="6715140" y="2428868"/>
            <a:ext cx="2225289" cy="646331"/>
          </a:xfrm>
          <a:prstGeom prst="rect">
            <a:avLst/>
          </a:prstGeom>
          <a:noFill/>
        </p:spPr>
        <p:txBody>
          <a:bodyPr wrap="none" rtlCol="0">
            <a:spAutoFit/>
          </a:bodyPr>
          <a:lstStyle/>
          <a:p>
            <a:r>
              <a:rPr lang="en-GB" dirty="0" smtClean="0"/>
              <a:t>Legislation</a:t>
            </a:r>
          </a:p>
          <a:p>
            <a:r>
              <a:rPr lang="en-GB" dirty="0" smtClean="0"/>
              <a:t>Custom &amp; Practice</a:t>
            </a:r>
            <a:endParaRPr lang="en-GB" dirty="0"/>
          </a:p>
        </p:txBody>
      </p:sp>
      <p:sp>
        <p:nvSpPr>
          <p:cNvPr id="9" name="TextBox 8"/>
          <p:cNvSpPr txBox="1"/>
          <p:nvPr/>
        </p:nvSpPr>
        <p:spPr>
          <a:xfrm>
            <a:off x="6715140" y="5143512"/>
            <a:ext cx="1271502" cy="646331"/>
          </a:xfrm>
          <a:prstGeom prst="rect">
            <a:avLst/>
          </a:prstGeom>
          <a:noFill/>
        </p:spPr>
        <p:txBody>
          <a:bodyPr wrap="none" rtlCol="0">
            <a:spAutoFit/>
          </a:bodyPr>
          <a:lstStyle/>
          <a:p>
            <a:pPr lvl="0"/>
            <a:r>
              <a:rPr lang="en-GB" dirty="0" smtClean="0"/>
              <a:t>ERA 1996</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(Activity) Obligations</a:t>
            </a:r>
            <a:endParaRPr lang="en-GB" dirty="0"/>
          </a:p>
        </p:txBody>
      </p:sp>
      <p:sp>
        <p:nvSpPr>
          <p:cNvPr id="5" name="Text Placeholder 4"/>
          <p:cNvSpPr>
            <a:spLocks noGrp="1"/>
          </p:cNvSpPr>
          <p:nvPr>
            <p:ph type="body" idx="1"/>
          </p:nvPr>
        </p:nvSpPr>
        <p:spPr/>
        <p:txBody>
          <a:bodyPr/>
          <a:lstStyle/>
          <a:p>
            <a:r>
              <a:rPr lang="en-GB" dirty="0" smtClean="0"/>
              <a:t>Employer</a:t>
            </a:r>
            <a:endParaRPr lang="en-GB" dirty="0"/>
          </a:p>
        </p:txBody>
      </p:sp>
      <p:sp>
        <p:nvSpPr>
          <p:cNvPr id="7" name="Text Placeholder 6"/>
          <p:cNvSpPr>
            <a:spLocks noGrp="1"/>
          </p:cNvSpPr>
          <p:nvPr>
            <p:ph type="body" sz="half" idx="3"/>
          </p:nvPr>
        </p:nvSpPr>
        <p:spPr/>
        <p:txBody>
          <a:bodyPr/>
          <a:lstStyle/>
          <a:p>
            <a:r>
              <a:rPr lang="en-GB" dirty="0" smtClean="0"/>
              <a:t>Employee</a:t>
            </a:r>
            <a:endParaRPr lang="en-GB" dirty="0"/>
          </a:p>
        </p:txBody>
      </p:sp>
      <p:sp>
        <p:nvSpPr>
          <p:cNvPr id="6" name="Content Placeholder 5"/>
          <p:cNvSpPr>
            <a:spLocks noGrp="1"/>
          </p:cNvSpPr>
          <p:nvPr>
            <p:ph sz="quarter" idx="2"/>
          </p:nvPr>
        </p:nvSpPr>
        <p:spPr/>
        <p:txBody>
          <a:bodyPr>
            <a:normAutofit lnSpcReduction="10000"/>
          </a:bodyPr>
          <a:lstStyle/>
          <a:p>
            <a:r>
              <a:rPr lang="en-GB" dirty="0" smtClean="0"/>
              <a:t>To pay wages and salary</a:t>
            </a:r>
          </a:p>
          <a:p>
            <a:r>
              <a:rPr lang="en-GB" dirty="0" smtClean="0"/>
              <a:t>Take reasonable care (H&amp;S)</a:t>
            </a:r>
          </a:p>
          <a:p>
            <a:r>
              <a:rPr lang="en-GB" dirty="0" smtClean="0"/>
              <a:t>Cooperate and not destroy mutual trust and confidence</a:t>
            </a:r>
          </a:p>
          <a:p>
            <a:r>
              <a:rPr lang="en-GB" dirty="0" smtClean="0"/>
              <a:t>Reasonable care in giving references</a:t>
            </a:r>
          </a:p>
          <a:p>
            <a:r>
              <a:rPr lang="en-GB" dirty="0" smtClean="0"/>
              <a:t>Eligibility to work</a:t>
            </a:r>
            <a:endParaRPr lang="en-GB" dirty="0"/>
          </a:p>
        </p:txBody>
      </p:sp>
      <p:sp>
        <p:nvSpPr>
          <p:cNvPr id="8" name="Content Placeholder 7"/>
          <p:cNvSpPr>
            <a:spLocks noGrp="1"/>
          </p:cNvSpPr>
          <p:nvPr>
            <p:ph sz="quarter" idx="4"/>
          </p:nvPr>
        </p:nvSpPr>
        <p:spPr/>
        <p:txBody>
          <a:bodyPr>
            <a:normAutofit/>
          </a:bodyPr>
          <a:lstStyle/>
          <a:p>
            <a:r>
              <a:rPr lang="en-GB" dirty="0" smtClean="0"/>
              <a:t>Employee</a:t>
            </a:r>
          </a:p>
          <a:p>
            <a:pPr>
              <a:buNone/>
            </a:pPr>
            <a:r>
              <a:rPr lang="en-GB" dirty="0" smtClean="0"/>
              <a:t>Cooperation</a:t>
            </a:r>
          </a:p>
          <a:p>
            <a:r>
              <a:rPr lang="en-GB" dirty="0" smtClean="0"/>
              <a:t>Obeying lawful &amp; reasonable instructions</a:t>
            </a:r>
          </a:p>
          <a:p>
            <a:r>
              <a:rPr lang="en-GB" dirty="0" smtClean="0"/>
              <a:t>Being trustworthy</a:t>
            </a:r>
          </a:p>
          <a:p>
            <a:r>
              <a:rPr lang="en-GB" dirty="0" smtClean="0"/>
              <a:t>Not competing with employer </a:t>
            </a:r>
          </a:p>
          <a:p>
            <a:r>
              <a:rPr lang="en-GB" dirty="0" smtClean="0"/>
              <a:t>Not to benefit from work undertaken for the employer</a:t>
            </a:r>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bus-sm\Local Settings\Temporary Internet Files\Content.IE5\U2BM32JD\MP900439390[1].jpg"/>
          <p:cNvPicPr>
            <a:picLocks noGrp="1" noChangeAspect="1" noChangeArrowheads="1"/>
          </p:cNvPicPr>
          <p:nvPr>
            <p:ph idx="1"/>
          </p:nvPr>
        </p:nvPicPr>
        <p:blipFill>
          <a:blip r:embed="rId2" cstate="print"/>
          <a:srcRect/>
          <a:stretch>
            <a:fillRect/>
          </a:stretch>
        </p:blipFill>
        <p:spPr bwMode="auto">
          <a:xfrm>
            <a:off x="1371600" y="1607471"/>
            <a:ext cx="6400800" cy="4273296"/>
          </a:xfrm>
          <a:prstGeom prst="rect">
            <a:avLst/>
          </a:prstGeom>
          <a:noFill/>
        </p:spPr>
      </p:pic>
      <p:sp>
        <p:nvSpPr>
          <p:cNvPr id="3" name="Title 2"/>
          <p:cNvSpPr>
            <a:spLocks noGrp="1"/>
          </p:cNvSpPr>
          <p:nvPr>
            <p:ph type="title"/>
          </p:nvPr>
        </p:nvSpPr>
        <p:spPr/>
        <p:txBody>
          <a:bodyPr/>
          <a:lstStyle/>
          <a:p>
            <a:r>
              <a:rPr lang="en-GB" dirty="0" smtClean="0"/>
              <a:t>Quiz</a:t>
            </a:r>
            <a:endParaRPr lang="en-GB" dirty="0"/>
          </a:p>
        </p:txBody>
      </p:sp>
      <p:sp>
        <p:nvSpPr>
          <p:cNvPr id="4" name="TextBox 3"/>
          <p:cNvSpPr txBox="1"/>
          <p:nvPr/>
        </p:nvSpPr>
        <p:spPr>
          <a:xfrm>
            <a:off x="1" y="6072206"/>
            <a:ext cx="8858280" cy="646331"/>
          </a:xfrm>
          <a:prstGeom prst="rect">
            <a:avLst/>
          </a:prstGeom>
          <a:noFill/>
        </p:spPr>
        <p:txBody>
          <a:bodyPr wrap="square" rtlCol="0">
            <a:spAutoFit/>
          </a:bodyPr>
          <a:lstStyle/>
          <a:p>
            <a:r>
              <a:rPr lang="en-GB" dirty="0" smtClean="0">
                <a:hlinkClick r:id="rId3" action="ppaction://hlinkfile"/>
              </a:rPr>
              <a:t>..\CIPD\Employment Relationsip\Legislating the employment relationship quiz.docx</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sam\AppData\Local\Microsoft\Windows\Temporary Internet Files\Content.IE5\893ZH1E6\MP900409338[1].jpg"/>
          <p:cNvPicPr>
            <a:picLocks noChangeAspect="1" noChangeArrowheads="1"/>
          </p:cNvPicPr>
          <p:nvPr/>
        </p:nvPicPr>
        <p:blipFill>
          <a:blip r:embed="rId3" cstate="print"/>
          <a:srcRect/>
          <a:stretch>
            <a:fillRect/>
          </a:stretch>
        </p:blipFill>
        <p:spPr bwMode="auto">
          <a:xfrm>
            <a:off x="6365167" y="4074978"/>
            <a:ext cx="2778833" cy="2783022"/>
          </a:xfrm>
          <a:prstGeom prst="rect">
            <a:avLst/>
          </a:prstGeom>
          <a:noFill/>
        </p:spPr>
      </p:pic>
      <p:sp>
        <p:nvSpPr>
          <p:cNvPr id="3" name="Content Placeholder 2"/>
          <p:cNvSpPr>
            <a:spLocks noGrp="1"/>
          </p:cNvSpPr>
          <p:nvPr>
            <p:ph idx="1"/>
          </p:nvPr>
        </p:nvSpPr>
        <p:spPr/>
        <p:txBody>
          <a:bodyPr/>
          <a:lstStyle/>
          <a:p>
            <a:r>
              <a:rPr lang="en-GB" dirty="0" smtClean="0"/>
              <a:t>What is it?</a:t>
            </a:r>
          </a:p>
          <a:p>
            <a:r>
              <a:rPr lang="en-GB" dirty="0" smtClean="0"/>
              <a:t>“Concerned with the expectations that employers and employees have of their relationship” Edgar Schein (1980) </a:t>
            </a:r>
          </a:p>
        </p:txBody>
      </p:sp>
      <p:sp>
        <p:nvSpPr>
          <p:cNvPr id="2" name="Title 1"/>
          <p:cNvSpPr>
            <a:spLocks noGrp="1"/>
          </p:cNvSpPr>
          <p:nvPr>
            <p:ph type="title"/>
          </p:nvPr>
        </p:nvSpPr>
        <p:spPr/>
        <p:txBody>
          <a:bodyPr/>
          <a:lstStyle/>
          <a:p>
            <a:r>
              <a:rPr lang="en-GB" dirty="0" smtClean="0"/>
              <a:t>The Psychological Contract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checkerboard(across)">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psychological contract is formulated only in the mind of the employee and is therefore about individual beliefs, shaped by the organisation, regarding terms of an exchange between individuals and their organisation” Rousseau (1995, p9)</a:t>
            </a:r>
            <a:endParaRPr lang="en-GB" dirty="0"/>
          </a:p>
        </p:txBody>
      </p:sp>
      <p:sp>
        <p:nvSpPr>
          <p:cNvPr id="2" name="Title 1"/>
          <p:cNvSpPr>
            <a:spLocks noGrp="1"/>
          </p:cNvSpPr>
          <p:nvPr>
            <p:ph type="title"/>
          </p:nvPr>
        </p:nvSpPr>
        <p:spPr/>
        <p:txBody>
          <a:bodyPr/>
          <a:lstStyle/>
          <a:p>
            <a:r>
              <a:rPr lang="en-GB" dirty="0" smtClean="0"/>
              <a:t>Another view..</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844824"/>
            <a:ext cx="8229600" cy="4525963"/>
          </a:xfrm>
        </p:spPr>
        <p:txBody>
          <a:bodyPr>
            <a:normAutofit fontScale="92500" lnSpcReduction="10000"/>
          </a:bodyPr>
          <a:lstStyle/>
          <a:p>
            <a:r>
              <a:rPr lang="en-GB" dirty="0" smtClean="0"/>
              <a:t>How is it formed? (what shapes an employees  psychological contract)</a:t>
            </a:r>
          </a:p>
          <a:p>
            <a:r>
              <a:rPr lang="en-GB" dirty="0" smtClean="0"/>
              <a:t>Values and beliefs</a:t>
            </a:r>
          </a:p>
          <a:p>
            <a:r>
              <a:rPr lang="en-GB" dirty="0" smtClean="0"/>
              <a:t>Parenting</a:t>
            </a:r>
          </a:p>
          <a:p>
            <a:r>
              <a:rPr lang="en-GB" dirty="0" smtClean="0"/>
              <a:t>Education</a:t>
            </a:r>
          </a:p>
          <a:p>
            <a:r>
              <a:rPr lang="en-GB" dirty="0" smtClean="0"/>
              <a:t>Prior experiences</a:t>
            </a:r>
          </a:p>
          <a:p>
            <a:r>
              <a:rPr lang="en-GB" dirty="0" smtClean="0"/>
              <a:t>Future aspirations</a:t>
            </a:r>
          </a:p>
          <a:p>
            <a:r>
              <a:rPr lang="en-GB" dirty="0" smtClean="0"/>
              <a:t>Company branding</a:t>
            </a:r>
          </a:p>
          <a:p>
            <a:r>
              <a:rPr lang="en-GB" dirty="0" smtClean="0"/>
              <a:t>Interview process</a:t>
            </a:r>
          </a:p>
          <a:p>
            <a:r>
              <a:rPr lang="en-GB" dirty="0" smtClean="0"/>
              <a:t>Induction process</a:t>
            </a:r>
          </a:p>
          <a:p>
            <a:r>
              <a:rPr lang="en-GB" dirty="0" smtClean="0"/>
              <a:t>Opinions of others</a:t>
            </a:r>
          </a:p>
          <a:p>
            <a:endParaRPr lang="en-GB" dirty="0"/>
          </a:p>
        </p:txBody>
      </p:sp>
      <p:sp>
        <p:nvSpPr>
          <p:cNvPr id="2" name="Title 1"/>
          <p:cNvSpPr>
            <a:spLocks noGrp="1"/>
          </p:cNvSpPr>
          <p:nvPr>
            <p:ph type="title"/>
          </p:nvPr>
        </p:nvSpPr>
        <p:spPr>
          <a:xfrm>
            <a:off x="467544" y="404664"/>
            <a:ext cx="8229600" cy="1143000"/>
          </a:xfrm>
        </p:spPr>
        <p:txBody>
          <a:bodyPr>
            <a:normAutofit fontScale="90000"/>
          </a:bodyPr>
          <a:lstStyle/>
          <a:p>
            <a:r>
              <a:rPr lang="en-GB" dirty="0" smtClean="0"/>
              <a:t>What factors influence an individual’s psychological contract?</a:t>
            </a:r>
            <a:endParaRPr lang="en-GB" dirty="0"/>
          </a:p>
        </p:txBody>
      </p:sp>
      <p:pic>
        <p:nvPicPr>
          <p:cNvPr id="1028" name="Picture 4" descr="C:\Users\sam\AppData\Local\Microsoft\Windows\Temporary Internet Files\Content.IE5\E5UZKRLW\MC900155937[1].wmf"/>
          <p:cNvPicPr>
            <a:picLocks noChangeAspect="1" noChangeArrowheads="1"/>
          </p:cNvPicPr>
          <p:nvPr/>
        </p:nvPicPr>
        <p:blipFill>
          <a:blip r:embed="rId3" cstate="print"/>
          <a:srcRect/>
          <a:stretch>
            <a:fillRect/>
          </a:stretch>
        </p:blipFill>
        <p:spPr bwMode="auto">
          <a:xfrm>
            <a:off x="5580112" y="3068960"/>
            <a:ext cx="1237183" cy="180136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diamond(in)">
                                      <p:cBhvr>
                                        <p:cTn id="7" dur="2000"/>
                                        <p:tgtEl>
                                          <p:spTgt spid="3">
                                            <p:txEl>
                                              <p:pRg st="1" end="1"/>
                                            </p:txEl>
                                          </p:spTgt>
                                        </p:tgtEl>
                                      </p:cBhvr>
                                    </p:animEffect>
                                  </p:childTnLst>
                                </p:cTn>
                              </p:par>
                              <p:par>
                                <p:cTn id="8" presetID="8" presetClass="entr" presetSubtype="16"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diamond(in)">
                                      <p:cBhvr>
                                        <p:cTn id="10" dur="2000"/>
                                        <p:tgtEl>
                                          <p:spTgt spid="3">
                                            <p:txEl>
                                              <p:pRg st="2" end="2"/>
                                            </p:txEl>
                                          </p:spTgt>
                                        </p:tgtEl>
                                      </p:cBhvr>
                                    </p:animEffect>
                                  </p:childTnLst>
                                </p:cTn>
                              </p:par>
                              <p:par>
                                <p:cTn id="11" presetID="8" presetClass="entr" presetSubtype="16"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diamond(in)">
                                      <p:cBhvr>
                                        <p:cTn id="13" dur="2000"/>
                                        <p:tgtEl>
                                          <p:spTgt spid="3">
                                            <p:txEl>
                                              <p:pRg st="3" end="3"/>
                                            </p:txEl>
                                          </p:spTgt>
                                        </p:tgtEl>
                                      </p:cBhvr>
                                    </p:animEffect>
                                  </p:childTnLst>
                                </p:cTn>
                              </p:par>
                              <p:par>
                                <p:cTn id="14" presetID="8" presetClass="entr" presetSubtype="16"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diamond(in)">
                                      <p:cBhvr>
                                        <p:cTn id="16" dur="2000"/>
                                        <p:tgtEl>
                                          <p:spTgt spid="3">
                                            <p:txEl>
                                              <p:pRg st="4" end="4"/>
                                            </p:txEl>
                                          </p:spTgt>
                                        </p:tgtEl>
                                      </p:cBhvr>
                                    </p:animEffect>
                                  </p:childTnLst>
                                </p:cTn>
                              </p:par>
                              <p:par>
                                <p:cTn id="17" presetID="8" presetClass="entr" presetSubtype="16"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diamond(in)">
                                      <p:cBhvr>
                                        <p:cTn id="19" dur="2000"/>
                                        <p:tgtEl>
                                          <p:spTgt spid="3">
                                            <p:txEl>
                                              <p:pRg st="5" end="5"/>
                                            </p:txEl>
                                          </p:spTgt>
                                        </p:tgtEl>
                                      </p:cBhvr>
                                    </p:animEffect>
                                  </p:childTnLst>
                                </p:cTn>
                              </p:par>
                              <p:par>
                                <p:cTn id="20" presetID="8" presetClass="entr" presetSubtype="16"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diamond(in)">
                                      <p:cBhvr>
                                        <p:cTn id="22" dur="2000"/>
                                        <p:tgtEl>
                                          <p:spTgt spid="3">
                                            <p:txEl>
                                              <p:pRg st="6" end="6"/>
                                            </p:txEl>
                                          </p:spTgt>
                                        </p:tgtEl>
                                      </p:cBhvr>
                                    </p:animEffect>
                                  </p:childTnLst>
                                </p:cTn>
                              </p:par>
                              <p:par>
                                <p:cTn id="23" presetID="8" presetClass="entr" presetSubtype="16"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diamond(in)">
                                      <p:cBhvr>
                                        <p:cTn id="25" dur="2000"/>
                                        <p:tgtEl>
                                          <p:spTgt spid="3">
                                            <p:txEl>
                                              <p:pRg st="7" end="7"/>
                                            </p:txEl>
                                          </p:spTgt>
                                        </p:tgtEl>
                                      </p:cBhvr>
                                    </p:animEffect>
                                  </p:childTnLst>
                                </p:cTn>
                              </p:par>
                              <p:par>
                                <p:cTn id="26" presetID="8" presetClass="entr" presetSubtype="16"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diamond(in)">
                                      <p:cBhvr>
                                        <p:cTn id="28" dur="2000"/>
                                        <p:tgtEl>
                                          <p:spTgt spid="3">
                                            <p:txEl>
                                              <p:pRg st="8" end="8"/>
                                            </p:txEl>
                                          </p:spTgt>
                                        </p:tgtEl>
                                      </p:cBhvr>
                                    </p:animEffect>
                                  </p:childTnLst>
                                </p:cTn>
                              </p:par>
                              <p:par>
                                <p:cTn id="29" presetID="8" presetClass="entr" presetSubtype="16"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diamond(in)">
                                      <p:cBhvr>
                                        <p:cTn id="31"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Old v New</a:t>
            </a:r>
            <a:endParaRPr lang="en-GB" dirty="0"/>
          </a:p>
        </p:txBody>
      </p:sp>
      <p:sp>
        <p:nvSpPr>
          <p:cNvPr id="4" name="Text Placeholder 3"/>
          <p:cNvSpPr>
            <a:spLocks noGrp="1"/>
          </p:cNvSpPr>
          <p:nvPr>
            <p:ph type="body" idx="1"/>
          </p:nvPr>
        </p:nvSpPr>
        <p:spPr/>
        <p:txBody>
          <a:bodyPr>
            <a:normAutofit lnSpcReduction="10000"/>
          </a:bodyPr>
          <a:lstStyle/>
          <a:p>
            <a:r>
              <a:rPr lang="en-GB" dirty="0" smtClean="0"/>
              <a:t>Characteristics of ‘old’ psychological contract</a:t>
            </a:r>
            <a:endParaRPr lang="en-GB" dirty="0"/>
          </a:p>
        </p:txBody>
      </p:sp>
      <p:sp>
        <p:nvSpPr>
          <p:cNvPr id="6" name="Text Placeholder 5"/>
          <p:cNvSpPr>
            <a:spLocks noGrp="1"/>
          </p:cNvSpPr>
          <p:nvPr>
            <p:ph type="body" sz="half" idx="3"/>
          </p:nvPr>
        </p:nvSpPr>
        <p:spPr/>
        <p:txBody>
          <a:bodyPr>
            <a:normAutofit lnSpcReduction="10000"/>
          </a:bodyPr>
          <a:lstStyle/>
          <a:p>
            <a:r>
              <a:rPr lang="en-GB" dirty="0" smtClean="0"/>
              <a:t>Characteristics of ‘new’ psychological contracts</a:t>
            </a:r>
            <a:endParaRPr lang="en-GB" dirty="0"/>
          </a:p>
        </p:txBody>
      </p:sp>
      <p:sp>
        <p:nvSpPr>
          <p:cNvPr id="5" name="Content Placeholder 4"/>
          <p:cNvSpPr>
            <a:spLocks noGrp="1"/>
          </p:cNvSpPr>
          <p:nvPr>
            <p:ph sz="quarter" idx="2"/>
          </p:nvPr>
        </p:nvSpPr>
        <p:spPr/>
        <p:txBody>
          <a:bodyPr/>
          <a:lstStyle/>
          <a:p>
            <a:r>
              <a:rPr lang="en-GB" u="sng" dirty="0" smtClean="0"/>
              <a:t>‘Relational’</a:t>
            </a:r>
          </a:p>
          <a:p>
            <a:r>
              <a:rPr lang="en-GB" dirty="0" smtClean="0"/>
              <a:t>Long term relationship</a:t>
            </a:r>
          </a:p>
          <a:p>
            <a:r>
              <a:rPr lang="en-GB" i="1" dirty="0" smtClean="0"/>
              <a:t>Security</a:t>
            </a:r>
          </a:p>
          <a:p>
            <a:r>
              <a:rPr lang="en-GB" i="1" dirty="0" smtClean="0"/>
              <a:t>Promotion</a:t>
            </a:r>
          </a:p>
          <a:p>
            <a:r>
              <a:rPr lang="en-GB" i="1" dirty="0" smtClean="0"/>
              <a:t>Career development and progression</a:t>
            </a:r>
          </a:p>
          <a:p>
            <a:r>
              <a:rPr lang="en-GB" dirty="0" smtClean="0"/>
              <a:t>Loyalty</a:t>
            </a:r>
          </a:p>
          <a:p>
            <a:r>
              <a:rPr lang="en-GB" dirty="0" smtClean="0"/>
              <a:t>Commitment</a:t>
            </a:r>
            <a:endParaRPr lang="en-GB" dirty="0"/>
          </a:p>
          <a:p>
            <a:r>
              <a:rPr lang="en-GB" dirty="0" smtClean="0"/>
              <a:t>Discretionary Effort</a:t>
            </a:r>
          </a:p>
          <a:p>
            <a:endParaRPr lang="en-GB" dirty="0"/>
          </a:p>
        </p:txBody>
      </p:sp>
      <p:sp>
        <p:nvSpPr>
          <p:cNvPr id="7" name="Content Placeholder 6"/>
          <p:cNvSpPr>
            <a:spLocks noGrp="1"/>
          </p:cNvSpPr>
          <p:nvPr>
            <p:ph sz="quarter" idx="4"/>
          </p:nvPr>
        </p:nvSpPr>
        <p:spPr/>
        <p:txBody>
          <a:bodyPr/>
          <a:lstStyle/>
          <a:p>
            <a:r>
              <a:rPr lang="en-GB" u="sng" dirty="0" smtClean="0"/>
              <a:t>‘Transactional’</a:t>
            </a:r>
          </a:p>
          <a:p>
            <a:r>
              <a:rPr lang="en-GB" dirty="0" smtClean="0"/>
              <a:t>Limited term relationship</a:t>
            </a:r>
          </a:p>
          <a:p>
            <a:r>
              <a:rPr lang="en-GB" i="1" dirty="0" smtClean="0"/>
              <a:t>Pay</a:t>
            </a:r>
          </a:p>
          <a:p>
            <a:r>
              <a:rPr lang="en-GB" i="1" dirty="0" smtClean="0"/>
              <a:t>Some development opportunities</a:t>
            </a:r>
          </a:p>
          <a:p>
            <a:r>
              <a:rPr lang="en-GB" dirty="0" smtClean="0"/>
              <a:t>Defined set of duties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 calcmode="lin" valueType="num">
                                      <p:cBhvr additive="base">
                                        <p:cTn id="5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xEl>
                                              <p:pRg st="1" end="1"/>
                                            </p:txEl>
                                          </p:spTgt>
                                        </p:tgtEl>
                                        <p:attrNameLst>
                                          <p:attrName>style.visibility</p:attrName>
                                        </p:attrNameLst>
                                      </p:cBhvr>
                                      <p:to>
                                        <p:strVal val="visible"/>
                                      </p:to>
                                    </p:set>
                                    <p:anim calcmode="lin" valueType="num">
                                      <p:cBhvr additive="base">
                                        <p:cTn id="6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7">
                                            <p:txEl>
                                              <p:pRg st="2" end="2"/>
                                            </p:txEl>
                                          </p:spTgt>
                                        </p:tgtEl>
                                        <p:attrNameLst>
                                          <p:attrName>style.visibility</p:attrName>
                                        </p:attrNameLst>
                                      </p:cBhvr>
                                      <p:to>
                                        <p:strVal val="visible"/>
                                      </p:to>
                                    </p:set>
                                    <p:anim calcmode="lin" valueType="num">
                                      <p:cBhvr additive="base">
                                        <p:cTn id="6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7">
                                            <p:txEl>
                                              <p:pRg st="3" end="3"/>
                                            </p:txEl>
                                          </p:spTgt>
                                        </p:tgtEl>
                                        <p:attrNameLst>
                                          <p:attrName>style.visibility</p:attrName>
                                        </p:attrNameLst>
                                      </p:cBhvr>
                                      <p:to>
                                        <p:strVal val="visible"/>
                                      </p:to>
                                    </p:set>
                                    <p:anim calcmode="lin" valueType="num">
                                      <p:cBhvr additive="base">
                                        <p:cTn id="7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7">
                                            <p:txEl>
                                              <p:pRg st="4" end="4"/>
                                            </p:txEl>
                                          </p:spTgt>
                                        </p:tgtEl>
                                        <p:attrNameLst>
                                          <p:attrName>style.visibility</p:attrName>
                                        </p:attrNameLst>
                                      </p:cBhvr>
                                      <p:to>
                                        <p:strVal val="visible"/>
                                      </p:to>
                                    </p:set>
                                    <p:anim calcmode="lin" valueType="num">
                                      <p:cBhvr additive="base">
                                        <p:cTn id="7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lvl="0"/>
            <a:r>
              <a:rPr lang="en-GB" dirty="0" smtClean="0"/>
              <a:t>A negative impact on job satisfaction </a:t>
            </a:r>
          </a:p>
          <a:p>
            <a:pPr lvl="0"/>
            <a:r>
              <a:rPr lang="en-GB" dirty="0" smtClean="0"/>
              <a:t>A negative impact on the commitment of the employee </a:t>
            </a:r>
          </a:p>
          <a:p>
            <a:pPr lvl="0"/>
            <a:r>
              <a:rPr lang="en-GB" dirty="0" smtClean="0"/>
              <a:t>A negative impact on employee engagement. </a:t>
            </a:r>
          </a:p>
          <a:p>
            <a:pPr>
              <a:buNone/>
            </a:pPr>
            <a:r>
              <a:rPr lang="en-GB" b="1" u="sng" dirty="0" smtClean="0"/>
              <a:t>Leading to</a:t>
            </a:r>
          </a:p>
          <a:p>
            <a:pPr>
              <a:buNone/>
            </a:pPr>
            <a:r>
              <a:rPr lang="en-GB" dirty="0" smtClean="0"/>
              <a:t>-  reduced productivity</a:t>
            </a:r>
          </a:p>
          <a:p>
            <a:pPr>
              <a:buNone/>
            </a:pPr>
            <a:r>
              <a:rPr lang="en-GB" dirty="0" smtClean="0"/>
              <a:t>+ absenteeism</a:t>
            </a:r>
          </a:p>
          <a:p>
            <a:pPr>
              <a:buNone/>
            </a:pPr>
            <a:r>
              <a:rPr lang="en-GB" dirty="0" smtClean="0"/>
              <a:t>+ labour turnover</a:t>
            </a:r>
          </a:p>
          <a:p>
            <a:pPr>
              <a:buNone/>
            </a:pPr>
            <a:r>
              <a:rPr lang="en-GB" dirty="0" smtClean="0"/>
              <a:t>Potential difficulties in attracting new employees</a:t>
            </a:r>
          </a:p>
          <a:p>
            <a:pPr>
              <a:buNone/>
            </a:pPr>
            <a:r>
              <a:rPr lang="en-GB" dirty="0" smtClean="0"/>
              <a:t>Increased cost to company</a:t>
            </a:r>
            <a:endParaRPr lang="en-GB" dirty="0"/>
          </a:p>
        </p:txBody>
      </p:sp>
      <p:sp>
        <p:nvSpPr>
          <p:cNvPr id="2" name="Title 1"/>
          <p:cNvSpPr>
            <a:spLocks noGrp="1"/>
          </p:cNvSpPr>
          <p:nvPr>
            <p:ph type="title"/>
          </p:nvPr>
        </p:nvSpPr>
        <p:spPr/>
        <p:txBody>
          <a:bodyPr>
            <a:normAutofit fontScale="90000"/>
          </a:bodyPr>
          <a:lstStyle/>
          <a:p>
            <a:r>
              <a:rPr lang="en-GB" dirty="0" smtClean="0"/>
              <a:t>What happens if the psychological contract is breached?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Fair and transparent processes</a:t>
            </a:r>
          </a:p>
          <a:p>
            <a:pPr>
              <a:buNone/>
            </a:pPr>
            <a:r>
              <a:rPr lang="en-GB" dirty="0" smtClean="0"/>
              <a:t>Sensible company branding</a:t>
            </a:r>
          </a:p>
          <a:p>
            <a:pPr>
              <a:buNone/>
            </a:pPr>
            <a:r>
              <a:rPr lang="en-GB" dirty="0" smtClean="0"/>
              <a:t>Appropriate recruitment and selection</a:t>
            </a:r>
          </a:p>
          <a:p>
            <a:pPr>
              <a:buNone/>
            </a:pPr>
            <a:r>
              <a:rPr lang="en-GB" dirty="0" smtClean="0"/>
              <a:t>Effective Induction</a:t>
            </a:r>
          </a:p>
          <a:p>
            <a:pPr>
              <a:buNone/>
            </a:pPr>
            <a:r>
              <a:rPr lang="en-GB" dirty="0" smtClean="0"/>
              <a:t>Meaningful employee briefing sessions</a:t>
            </a:r>
          </a:p>
          <a:p>
            <a:pPr>
              <a:buNone/>
            </a:pPr>
            <a:r>
              <a:rPr lang="en-GB" dirty="0" smtClean="0"/>
              <a:t>Effective leadership </a:t>
            </a:r>
          </a:p>
          <a:p>
            <a:pPr>
              <a:buNone/>
            </a:pPr>
            <a:r>
              <a:rPr lang="en-GB" dirty="0" smtClean="0"/>
              <a:t>Regular organisation temperature checks</a:t>
            </a:r>
            <a:endParaRPr lang="en-GB" dirty="0"/>
          </a:p>
        </p:txBody>
      </p:sp>
      <p:sp>
        <p:nvSpPr>
          <p:cNvPr id="2" name="Title 1"/>
          <p:cNvSpPr>
            <a:spLocks noGrp="1"/>
          </p:cNvSpPr>
          <p:nvPr>
            <p:ph type="title"/>
          </p:nvPr>
        </p:nvSpPr>
        <p:spPr/>
        <p:txBody>
          <a:bodyPr>
            <a:normAutofit fontScale="90000"/>
          </a:bodyPr>
          <a:lstStyle/>
          <a:p>
            <a:r>
              <a:rPr lang="en-GB" dirty="0" smtClean="0"/>
              <a:t>How can HR positively influence the Psychological contract?</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pPr>
              <a:buNone/>
            </a:pPr>
            <a:r>
              <a:rPr lang="en-GB" b="1" u="sng" dirty="0" smtClean="0"/>
              <a:t>Aim</a:t>
            </a:r>
          </a:p>
          <a:p>
            <a:r>
              <a:rPr lang="en-GB" dirty="0" smtClean="0"/>
              <a:t>Discuss the main sources of employment legislation and how they impact on the employment relationship</a:t>
            </a:r>
          </a:p>
          <a:p>
            <a:pPr>
              <a:buNone/>
            </a:pPr>
            <a:r>
              <a:rPr lang="en-GB" b="1" u="sng" dirty="0" smtClean="0"/>
              <a:t>Objectives</a:t>
            </a:r>
          </a:p>
          <a:p>
            <a:r>
              <a:rPr lang="en-GB" dirty="0" smtClean="0"/>
              <a:t>Identify the main sources of employment legislation</a:t>
            </a:r>
          </a:p>
          <a:p>
            <a:r>
              <a:rPr lang="en-GB" dirty="0" smtClean="0"/>
              <a:t>Identify the key players in the employment relationship and their respective roles</a:t>
            </a:r>
          </a:p>
          <a:p>
            <a:r>
              <a:rPr lang="en-GB" dirty="0" smtClean="0"/>
              <a:t>Describe the main features of an employment contract</a:t>
            </a:r>
          </a:p>
          <a:p>
            <a:r>
              <a:rPr lang="en-GB" dirty="0" smtClean="0"/>
              <a:t>Explain the concept of the psychological contract and its’ significance to the employment relationship</a:t>
            </a:r>
            <a:endParaRPr lang="en-GB" dirty="0"/>
          </a:p>
        </p:txBody>
      </p:sp>
      <p:sp>
        <p:nvSpPr>
          <p:cNvPr id="2" name="Title 1"/>
          <p:cNvSpPr>
            <a:spLocks noGrp="1"/>
          </p:cNvSpPr>
          <p:nvPr>
            <p:ph type="title"/>
          </p:nvPr>
        </p:nvSpPr>
        <p:spPr/>
        <p:txBody>
          <a:bodyPr/>
          <a:lstStyle/>
          <a:p>
            <a:r>
              <a:rPr lang="en-GB" dirty="0" smtClean="0"/>
              <a:t>Aims &amp; Objectives</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Unilateral action</a:t>
            </a:r>
          </a:p>
          <a:p>
            <a:r>
              <a:rPr lang="en-GB" dirty="0" smtClean="0"/>
              <a:t>Employee involvement and participation</a:t>
            </a:r>
          </a:p>
          <a:p>
            <a:r>
              <a:rPr lang="en-GB" dirty="0" smtClean="0"/>
              <a:t>Employee engagement</a:t>
            </a:r>
          </a:p>
          <a:p>
            <a:r>
              <a:rPr lang="en-GB" dirty="0" smtClean="0"/>
              <a:t>Collective bargaining</a:t>
            </a:r>
          </a:p>
          <a:p>
            <a:r>
              <a:rPr lang="en-GB" dirty="0" smtClean="0"/>
              <a:t>Third party intervention</a:t>
            </a:r>
          </a:p>
          <a:p>
            <a:r>
              <a:rPr lang="en-GB" dirty="0" smtClean="0"/>
              <a:t>Industrial sanctions</a:t>
            </a:r>
            <a:endParaRPr lang="en-GB" dirty="0"/>
          </a:p>
        </p:txBody>
      </p:sp>
      <p:sp>
        <p:nvSpPr>
          <p:cNvPr id="2" name="Title 1"/>
          <p:cNvSpPr>
            <a:spLocks noGrp="1"/>
          </p:cNvSpPr>
          <p:nvPr>
            <p:ph type="title"/>
          </p:nvPr>
        </p:nvSpPr>
        <p:spPr/>
        <p:txBody>
          <a:bodyPr/>
          <a:lstStyle/>
          <a:p>
            <a:r>
              <a:rPr lang="en-GB" dirty="0" smtClean="0"/>
              <a:t>Employment relation process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329</TotalTime>
  <Words>1405</Words>
  <Application>Microsoft Office PowerPoint</Application>
  <PresentationFormat>On-screen Show (4:3)</PresentationFormat>
  <Paragraphs>268</Paragraphs>
  <Slides>30</Slides>
  <Notes>23</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Concourse</vt:lpstr>
      <vt:lpstr>Contemporary Developments in Employment Relations</vt:lpstr>
      <vt:lpstr>Overview of Module</vt:lpstr>
      <vt:lpstr>Aims &amp; Objectives</vt:lpstr>
      <vt:lpstr>What is the purpose of employment relations activities?</vt:lpstr>
      <vt:lpstr>What is the purpose of employment relations activities?</vt:lpstr>
      <vt:lpstr>Key Parties involved in an employment relationship</vt:lpstr>
      <vt:lpstr>Factors impacting the employment relationship</vt:lpstr>
      <vt:lpstr>The changing nature of the employment relationship</vt:lpstr>
      <vt:lpstr>Main sources of employment legislation</vt:lpstr>
      <vt:lpstr>Principal Purpose of Labour Law</vt:lpstr>
      <vt:lpstr>3 functions of law</vt:lpstr>
      <vt:lpstr>Employment Contracts</vt:lpstr>
      <vt:lpstr>Definition of a worker</vt:lpstr>
      <vt:lpstr>Determining employment type</vt:lpstr>
      <vt:lpstr>Why is employment status important?</vt:lpstr>
      <vt:lpstr>Rights of a worker?</vt:lpstr>
      <vt:lpstr>Rights of an employee</vt:lpstr>
      <vt:lpstr> Flexible workforce – impact on employee relations?</vt:lpstr>
      <vt:lpstr>When is a contract formed? </vt:lpstr>
      <vt:lpstr>Elements of an employment contract</vt:lpstr>
      <vt:lpstr>(Activity) Obligations</vt:lpstr>
      <vt:lpstr>Quiz</vt:lpstr>
      <vt:lpstr>The Psychological Contract</vt:lpstr>
      <vt:lpstr>Another view..</vt:lpstr>
      <vt:lpstr>What factors influence an individual’s psychological contract?</vt:lpstr>
      <vt:lpstr>Old v New</vt:lpstr>
      <vt:lpstr>What happens if the psychological contract is breached?</vt:lpstr>
      <vt:lpstr>How can HR positively influence the Psychological contract?</vt:lpstr>
      <vt:lpstr>Aims &amp; Objectives</vt:lpstr>
      <vt:lpstr>Employment relation process</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Developments in Employment Relations</dc:title>
  <dc:creator>sam</dc:creator>
  <cp:lastModifiedBy>bus-sm</cp:lastModifiedBy>
  <cp:revision>14</cp:revision>
  <dcterms:created xsi:type="dcterms:W3CDTF">2011-02-23T20:49:19Z</dcterms:created>
  <dcterms:modified xsi:type="dcterms:W3CDTF">2011-02-24T12:52:54Z</dcterms:modified>
</cp:coreProperties>
</file>