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32"/>
  </p:notesMasterIdLst>
  <p:sldIdLst>
    <p:sldId id="298" r:id="rId2"/>
    <p:sldId id="300" r:id="rId3"/>
    <p:sldId id="303" r:id="rId4"/>
    <p:sldId id="259" r:id="rId5"/>
    <p:sldId id="260" r:id="rId6"/>
    <p:sldId id="304" r:id="rId7"/>
    <p:sldId id="262" r:id="rId8"/>
    <p:sldId id="305" r:id="rId9"/>
    <p:sldId id="264" r:id="rId10"/>
    <p:sldId id="307" r:id="rId11"/>
    <p:sldId id="306" r:id="rId12"/>
    <p:sldId id="268" r:id="rId13"/>
    <p:sldId id="308" r:id="rId14"/>
    <p:sldId id="269" r:id="rId15"/>
    <p:sldId id="280" r:id="rId16"/>
    <p:sldId id="290" r:id="rId17"/>
    <p:sldId id="309" r:id="rId18"/>
    <p:sldId id="310" r:id="rId19"/>
    <p:sldId id="277" r:id="rId20"/>
    <p:sldId id="311" r:id="rId21"/>
    <p:sldId id="301" r:id="rId22"/>
    <p:sldId id="313" r:id="rId23"/>
    <p:sldId id="312" r:id="rId24"/>
    <p:sldId id="314" r:id="rId25"/>
    <p:sldId id="315" r:id="rId26"/>
    <p:sldId id="316" r:id="rId27"/>
    <p:sldId id="317" r:id="rId28"/>
    <p:sldId id="318" r:id="rId29"/>
    <p:sldId id="286" r:id="rId30"/>
    <p:sldId id="296"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2CC"/>
    <a:srgbClr val="F2E5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7" autoAdjust="0"/>
    <p:restoredTop sz="70904"/>
  </p:normalViewPr>
  <p:slideViewPr>
    <p:cSldViewPr snapToGrid="0">
      <p:cViewPr varScale="1">
        <p:scale>
          <a:sx n="74" d="100"/>
          <a:sy n="74" d="100"/>
        </p:scale>
        <p:origin x="534" y="39"/>
      </p:cViewPr>
      <p:guideLst/>
    </p:cSldViewPr>
  </p:slideViewPr>
  <p:outlineViewPr>
    <p:cViewPr>
      <p:scale>
        <a:sx n="33" d="100"/>
        <a:sy n="33" d="100"/>
      </p:scale>
      <p:origin x="0" y="0"/>
    </p:cViewPr>
  </p:outlineViewPr>
  <p:notesTextViewPr>
    <p:cViewPr>
      <p:scale>
        <a:sx n="114" d="100"/>
        <a:sy n="114"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91B2DA-682F-416C-B495-35CD5BE52A89}" type="doc">
      <dgm:prSet loTypeId="urn:microsoft.com/office/officeart/2005/8/layout/process5" loCatId="process" qsTypeId="urn:microsoft.com/office/officeart/2005/8/quickstyle/simple4" qsCatId="simple" csTypeId="urn:microsoft.com/office/officeart/2005/8/colors/accent2_2" csCatId="accent2" phldr="1"/>
      <dgm:spPr/>
      <dgm:t>
        <a:bodyPr/>
        <a:lstStyle/>
        <a:p>
          <a:endParaRPr lang="en-GB"/>
        </a:p>
      </dgm:t>
    </dgm:pt>
    <dgm:pt modelId="{6DEE1440-1F43-4D13-9B17-F63DF72E5725}">
      <dgm:prSet phldrT="[Text]" phldr="0"/>
      <dgm:spPr/>
      <dgm:t>
        <a:bodyPr/>
        <a:lstStyle/>
        <a:p>
          <a:pPr rtl="0"/>
          <a:r>
            <a:rPr lang="en-GB" dirty="0">
              <a:latin typeface="Calibri Light" panose="020F0302020204030204"/>
            </a:rPr>
            <a:t>First Reading </a:t>
          </a:r>
          <a:endParaRPr lang="en-GB" dirty="0"/>
        </a:p>
      </dgm:t>
    </dgm:pt>
    <dgm:pt modelId="{FC6D1864-1118-499C-B661-6637967BDCB6}" type="parTrans" cxnId="{4173EA82-8D6A-4F78-BA77-9E05E4B7AE60}">
      <dgm:prSet/>
      <dgm:spPr/>
      <dgm:t>
        <a:bodyPr/>
        <a:lstStyle/>
        <a:p>
          <a:endParaRPr lang="en-GB"/>
        </a:p>
      </dgm:t>
    </dgm:pt>
    <dgm:pt modelId="{B83BA7E4-90E3-4140-8004-9287187B53BB}" type="sibTrans" cxnId="{4173EA82-8D6A-4F78-BA77-9E05E4B7AE60}">
      <dgm:prSet/>
      <dgm:spPr/>
      <dgm:t>
        <a:bodyPr/>
        <a:lstStyle/>
        <a:p>
          <a:endParaRPr lang="en-GB"/>
        </a:p>
      </dgm:t>
    </dgm:pt>
    <dgm:pt modelId="{87D04DFD-4FD1-49C5-8754-972E488E410A}">
      <dgm:prSet phldrT="[Text]" phldr="0"/>
      <dgm:spPr/>
      <dgm:t>
        <a:bodyPr/>
        <a:lstStyle/>
        <a:p>
          <a:pPr rtl="0"/>
          <a:r>
            <a:rPr lang="en-GB" dirty="0">
              <a:latin typeface="Calibri Light" panose="020F0302020204030204"/>
            </a:rPr>
            <a:t>Second Reading</a:t>
          </a:r>
          <a:endParaRPr lang="en-GB" dirty="0"/>
        </a:p>
      </dgm:t>
    </dgm:pt>
    <dgm:pt modelId="{450A88AE-A154-4F39-AB74-033F0F63433E}" type="parTrans" cxnId="{FA04CA4F-0EC5-4021-9DE1-5F1836AAEC38}">
      <dgm:prSet/>
      <dgm:spPr/>
      <dgm:t>
        <a:bodyPr/>
        <a:lstStyle/>
        <a:p>
          <a:endParaRPr lang="en-GB"/>
        </a:p>
      </dgm:t>
    </dgm:pt>
    <dgm:pt modelId="{71590442-0D8F-4849-B717-C985AFA65BB8}" type="sibTrans" cxnId="{FA04CA4F-0EC5-4021-9DE1-5F1836AAEC38}">
      <dgm:prSet/>
      <dgm:spPr/>
      <dgm:t>
        <a:bodyPr/>
        <a:lstStyle/>
        <a:p>
          <a:endParaRPr lang="en-GB"/>
        </a:p>
      </dgm:t>
    </dgm:pt>
    <dgm:pt modelId="{88DB8F97-D9D1-4CD2-9E31-B26225300A38}">
      <dgm:prSet phldrT="[Text]" phldr="0"/>
      <dgm:spPr/>
      <dgm:t>
        <a:bodyPr/>
        <a:lstStyle/>
        <a:p>
          <a:pPr rtl="0"/>
          <a:r>
            <a:rPr lang="en-GB" dirty="0">
              <a:latin typeface="Calibri Light" panose="020F0302020204030204"/>
            </a:rPr>
            <a:t>Committee Stage </a:t>
          </a:r>
          <a:endParaRPr lang="en-GB" dirty="0"/>
        </a:p>
      </dgm:t>
    </dgm:pt>
    <dgm:pt modelId="{E88904B4-0352-44B6-BADD-F60D9BAFE702}" type="parTrans" cxnId="{322464FE-5B65-444A-998C-CB8057654E9F}">
      <dgm:prSet/>
      <dgm:spPr/>
      <dgm:t>
        <a:bodyPr/>
        <a:lstStyle/>
        <a:p>
          <a:endParaRPr lang="en-GB"/>
        </a:p>
      </dgm:t>
    </dgm:pt>
    <dgm:pt modelId="{C5574261-325A-4F42-9BE2-F7C2523B1EE0}" type="sibTrans" cxnId="{322464FE-5B65-444A-998C-CB8057654E9F}">
      <dgm:prSet/>
      <dgm:spPr/>
      <dgm:t>
        <a:bodyPr/>
        <a:lstStyle/>
        <a:p>
          <a:endParaRPr lang="en-GB"/>
        </a:p>
      </dgm:t>
    </dgm:pt>
    <dgm:pt modelId="{7DE4B070-CB95-4DD1-949B-5B96C4F25591}">
      <dgm:prSet phldrT="[Text]" phldr="0"/>
      <dgm:spPr/>
      <dgm:t>
        <a:bodyPr/>
        <a:lstStyle/>
        <a:p>
          <a:pPr rtl="0"/>
          <a:r>
            <a:rPr lang="en-GB" dirty="0">
              <a:latin typeface="Calibri Light" panose="020F0302020204030204"/>
            </a:rPr>
            <a:t>Report stage </a:t>
          </a:r>
          <a:endParaRPr lang="en-GB" dirty="0"/>
        </a:p>
      </dgm:t>
    </dgm:pt>
    <dgm:pt modelId="{A7D5ABD2-5228-4247-8F71-8AE3849DC471}" type="parTrans" cxnId="{5947A636-DAAC-49DF-8B16-095C883E8E72}">
      <dgm:prSet/>
      <dgm:spPr/>
      <dgm:t>
        <a:bodyPr/>
        <a:lstStyle/>
        <a:p>
          <a:endParaRPr lang="en-GB"/>
        </a:p>
      </dgm:t>
    </dgm:pt>
    <dgm:pt modelId="{DB199488-0846-4528-86FA-62A54CA35741}" type="sibTrans" cxnId="{5947A636-DAAC-49DF-8B16-095C883E8E72}">
      <dgm:prSet/>
      <dgm:spPr/>
      <dgm:t>
        <a:bodyPr/>
        <a:lstStyle/>
        <a:p>
          <a:endParaRPr lang="en-GB"/>
        </a:p>
      </dgm:t>
    </dgm:pt>
    <dgm:pt modelId="{0D5899C3-A25B-48BC-A907-38C9B7520E06}">
      <dgm:prSet phldrT="[Text]" phldr="0"/>
      <dgm:spPr/>
      <dgm:t>
        <a:bodyPr/>
        <a:lstStyle/>
        <a:p>
          <a:pPr rtl="0"/>
          <a:r>
            <a:rPr lang="en-GB" dirty="0">
              <a:latin typeface="Calibri Light" panose="020F0302020204030204"/>
            </a:rPr>
            <a:t>Third Reading </a:t>
          </a:r>
          <a:endParaRPr lang="en-GB" dirty="0"/>
        </a:p>
      </dgm:t>
    </dgm:pt>
    <dgm:pt modelId="{8A667B53-845C-4949-9B19-4AD70DC5A85E}" type="parTrans" cxnId="{A99E30F8-6F6A-415E-ADAE-54BAAA67B5B6}">
      <dgm:prSet/>
      <dgm:spPr/>
      <dgm:t>
        <a:bodyPr/>
        <a:lstStyle/>
        <a:p>
          <a:endParaRPr lang="en-GB"/>
        </a:p>
      </dgm:t>
    </dgm:pt>
    <dgm:pt modelId="{BC3C3FBF-574D-4108-BDBD-336556336500}" type="sibTrans" cxnId="{A99E30F8-6F6A-415E-ADAE-54BAAA67B5B6}">
      <dgm:prSet/>
      <dgm:spPr/>
      <dgm:t>
        <a:bodyPr/>
        <a:lstStyle/>
        <a:p>
          <a:endParaRPr lang="en-GB"/>
        </a:p>
      </dgm:t>
    </dgm:pt>
    <dgm:pt modelId="{619831DA-981A-CD42-9016-B68F27D04F6A}">
      <dgm:prSet phldrT="[Text]" phldr="0"/>
      <dgm:spPr/>
      <dgm:t>
        <a:bodyPr/>
        <a:lstStyle/>
        <a:p>
          <a:pPr rtl="0"/>
          <a:r>
            <a:rPr lang="en-GB"/>
            <a:t>House of Lords</a:t>
          </a:r>
          <a:endParaRPr lang="en-GB" dirty="0"/>
        </a:p>
      </dgm:t>
    </dgm:pt>
    <dgm:pt modelId="{7E42C8EA-FB52-2246-B13D-4FCFD50F8AAD}" type="parTrans" cxnId="{87F1B8AD-C10A-9C47-BA70-7381D82A6F35}">
      <dgm:prSet/>
      <dgm:spPr/>
      <dgm:t>
        <a:bodyPr/>
        <a:lstStyle/>
        <a:p>
          <a:endParaRPr lang="en-GB"/>
        </a:p>
      </dgm:t>
    </dgm:pt>
    <dgm:pt modelId="{A78D7498-5C97-8B47-B793-4A7C195F26C6}" type="sibTrans" cxnId="{87F1B8AD-C10A-9C47-BA70-7381D82A6F35}">
      <dgm:prSet/>
      <dgm:spPr/>
      <dgm:t>
        <a:bodyPr/>
        <a:lstStyle/>
        <a:p>
          <a:endParaRPr lang="en-GB"/>
        </a:p>
      </dgm:t>
    </dgm:pt>
    <dgm:pt modelId="{212FCADC-BE8B-4479-BB17-E98DAE1C0F1B}" type="pres">
      <dgm:prSet presAssocID="{3991B2DA-682F-416C-B495-35CD5BE52A89}" presName="diagram" presStyleCnt="0">
        <dgm:presLayoutVars>
          <dgm:dir/>
          <dgm:resizeHandles val="exact"/>
        </dgm:presLayoutVars>
      </dgm:prSet>
      <dgm:spPr/>
    </dgm:pt>
    <dgm:pt modelId="{A8D7EB13-5769-6846-96B3-A01FD1CE996B}" type="pres">
      <dgm:prSet presAssocID="{619831DA-981A-CD42-9016-B68F27D04F6A}" presName="node" presStyleLbl="node1" presStyleIdx="0" presStyleCnt="6">
        <dgm:presLayoutVars>
          <dgm:bulletEnabled val="1"/>
        </dgm:presLayoutVars>
      </dgm:prSet>
      <dgm:spPr/>
    </dgm:pt>
    <dgm:pt modelId="{86FA88C7-6671-E54A-AEA0-5F3DE389D1A9}" type="pres">
      <dgm:prSet presAssocID="{A78D7498-5C97-8B47-B793-4A7C195F26C6}" presName="sibTrans" presStyleLbl="sibTrans2D1" presStyleIdx="0" presStyleCnt="5"/>
      <dgm:spPr/>
    </dgm:pt>
    <dgm:pt modelId="{981E1C5A-A9C6-3C4D-8D8A-8AEB781B8627}" type="pres">
      <dgm:prSet presAssocID="{A78D7498-5C97-8B47-B793-4A7C195F26C6}" presName="connectorText" presStyleLbl="sibTrans2D1" presStyleIdx="0" presStyleCnt="5"/>
      <dgm:spPr/>
    </dgm:pt>
    <dgm:pt modelId="{E42A92FF-8A2B-4F6B-B2C0-2AC2DD283934}" type="pres">
      <dgm:prSet presAssocID="{6DEE1440-1F43-4D13-9B17-F63DF72E5725}" presName="node" presStyleLbl="node1" presStyleIdx="1" presStyleCnt="6">
        <dgm:presLayoutVars>
          <dgm:bulletEnabled val="1"/>
        </dgm:presLayoutVars>
      </dgm:prSet>
      <dgm:spPr/>
    </dgm:pt>
    <dgm:pt modelId="{A0A163D5-04CA-4906-B113-95A8A98F1675}" type="pres">
      <dgm:prSet presAssocID="{B83BA7E4-90E3-4140-8004-9287187B53BB}" presName="sibTrans" presStyleLbl="sibTrans2D1" presStyleIdx="1" presStyleCnt="5"/>
      <dgm:spPr/>
    </dgm:pt>
    <dgm:pt modelId="{9CC791CB-5E4E-4CDF-B789-718A7299DBA3}" type="pres">
      <dgm:prSet presAssocID="{B83BA7E4-90E3-4140-8004-9287187B53BB}" presName="connectorText" presStyleLbl="sibTrans2D1" presStyleIdx="1" presStyleCnt="5"/>
      <dgm:spPr/>
    </dgm:pt>
    <dgm:pt modelId="{4B598BFD-C515-4248-8704-21E3FFD3C100}" type="pres">
      <dgm:prSet presAssocID="{87D04DFD-4FD1-49C5-8754-972E488E410A}" presName="node" presStyleLbl="node1" presStyleIdx="2" presStyleCnt="6">
        <dgm:presLayoutVars>
          <dgm:bulletEnabled val="1"/>
        </dgm:presLayoutVars>
      </dgm:prSet>
      <dgm:spPr/>
    </dgm:pt>
    <dgm:pt modelId="{FD2C06AD-906B-459C-BEC7-4682A862080D}" type="pres">
      <dgm:prSet presAssocID="{71590442-0D8F-4849-B717-C985AFA65BB8}" presName="sibTrans" presStyleLbl="sibTrans2D1" presStyleIdx="2" presStyleCnt="5"/>
      <dgm:spPr/>
    </dgm:pt>
    <dgm:pt modelId="{E6590F34-0386-4E7E-90C5-5ED9F8E9475F}" type="pres">
      <dgm:prSet presAssocID="{71590442-0D8F-4849-B717-C985AFA65BB8}" presName="connectorText" presStyleLbl="sibTrans2D1" presStyleIdx="2" presStyleCnt="5"/>
      <dgm:spPr/>
    </dgm:pt>
    <dgm:pt modelId="{396FCDBB-0D02-43DE-9E78-8382A1546410}" type="pres">
      <dgm:prSet presAssocID="{88DB8F97-D9D1-4CD2-9E31-B26225300A38}" presName="node" presStyleLbl="node1" presStyleIdx="3" presStyleCnt="6">
        <dgm:presLayoutVars>
          <dgm:bulletEnabled val="1"/>
        </dgm:presLayoutVars>
      </dgm:prSet>
      <dgm:spPr/>
    </dgm:pt>
    <dgm:pt modelId="{139F495C-CF9C-40EF-A5E3-2D2A5EA5A2E2}" type="pres">
      <dgm:prSet presAssocID="{C5574261-325A-4F42-9BE2-F7C2523B1EE0}" presName="sibTrans" presStyleLbl="sibTrans2D1" presStyleIdx="3" presStyleCnt="5"/>
      <dgm:spPr/>
    </dgm:pt>
    <dgm:pt modelId="{B86AEF2F-416E-4AAF-A62C-4166560D51FD}" type="pres">
      <dgm:prSet presAssocID="{C5574261-325A-4F42-9BE2-F7C2523B1EE0}" presName="connectorText" presStyleLbl="sibTrans2D1" presStyleIdx="3" presStyleCnt="5"/>
      <dgm:spPr/>
    </dgm:pt>
    <dgm:pt modelId="{DAC49696-2587-4EF1-BE85-854D7B6BC315}" type="pres">
      <dgm:prSet presAssocID="{7DE4B070-CB95-4DD1-949B-5B96C4F25591}" presName="node" presStyleLbl="node1" presStyleIdx="4" presStyleCnt="6">
        <dgm:presLayoutVars>
          <dgm:bulletEnabled val="1"/>
        </dgm:presLayoutVars>
      </dgm:prSet>
      <dgm:spPr/>
    </dgm:pt>
    <dgm:pt modelId="{BF054399-95CC-4E5F-BCE3-9A55A31DA161}" type="pres">
      <dgm:prSet presAssocID="{DB199488-0846-4528-86FA-62A54CA35741}" presName="sibTrans" presStyleLbl="sibTrans2D1" presStyleIdx="4" presStyleCnt="5"/>
      <dgm:spPr/>
    </dgm:pt>
    <dgm:pt modelId="{CFB43823-3E58-4877-900D-7B7566F3B140}" type="pres">
      <dgm:prSet presAssocID="{DB199488-0846-4528-86FA-62A54CA35741}" presName="connectorText" presStyleLbl="sibTrans2D1" presStyleIdx="4" presStyleCnt="5"/>
      <dgm:spPr/>
    </dgm:pt>
    <dgm:pt modelId="{4577D621-27FF-457D-BECF-AA1C5690C31F}" type="pres">
      <dgm:prSet presAssocID="{0D5899C3-A25B-48BC-A907-38C9B7520E06}" presName="node" presStyleLbl="node1" presStyleIdx="5" presStyleCnt="6">
        <dgm:presLayoutVars>
          <dgm:bulletEnabled val="1"/>
        </dgm:presLayoutVars>
      </dgm:prSet>
      <dgm:spPr/>
    </dgm:pt>
  </dgm:ptLst>
  <dgm:cxnLst>
    <dgm:cxn modelId="{9180F601-B85C-4807-BAD4-B96490F0A1C9}" type="presOf" srcId="{6DEE1440-1F43-4D13-9B17-F63DF72E5725}" destId="{E42A92FF-8A2B-4F6B-B2C0-2AC2DD283934}" srcOrd="0" destOrd="0" presId="urn:microsoft.com/office/officeart/2005/8/layout/process5"/>
    <dgm:cxn modelId="{B5E16904-F3B9-4DB8-AE88-B0EBEF318DAB}" type="presOf" srcId="{DB199488-0846-4528-86FA-62A54CA35741}" destId="{BF054399-95CC-4E5F-BCE3-9A55A31DA161}" srcOrd="0" destOrd="0" presId="urn:microsoft.com/office/officeart/2005/8/layout/process5"/>
    <dgm:cxn modelId="{356CAF09-3EDA-44B6-93D0-B792C8486B1D}" type="presOf" srcId="{C5574261-325A-4F42-9BE2-F7C2523B1EE0}" destId="{B86AEF2F-416E-4AAF-A62C-4166560D51FD}" srcOrd="1" destOrd="0" presId="urn:microsoft.com/office/officeart/2005/8/layout/process5"/>
    <dgm:cxn modelId="{A9D6D421-A3B9-4F57-A69A-0F4BE48B0999}" type="presOf" srcId="{88DB8F97-D9D1-4CD2-9E31-B26225300A38}" destId="{396FCDBB-0D02-43DE-9E78-8382A1546410}" srcOrd="0" destOrd="0" presId="urn:microsoft.com/office/officeart/2005/8/layout/process5"/>
    <dgm:cxn modelId="{70C7A723-4689-4B4B-A5AF-E3093BFE7AC3}" type="presOf" srcId="{A78D7498-5C97-8B47-B793-4A7C195F26C6}" destId="{981E1C5A-A9C6-3C4D-8D8A-8AEB781B8627}" srcOrd="1" destOrd="0" presId="urn:microsoft.com/office/officeart/2005/8/layout/process5"/>
    <dgm:cxn modelId="{C9A2B12F-E7D8-4E35-9ADD-F3949C479F60}" type="presOf" srcId="{71590442-0D8F-4849-B717-C985AFA65BB8}" destId="{E6590F34-0386-4E7E-90C5-5ED9F8E9475F}" srcOrd="1" destOrd="0" presId="urn:microsoft.com/office/officeart/2005/8/layout/process5"/>
    <dgm:cxn modelId="{5947A636-DAAC-49DF-8B16-095C883E8E72}" srcId="{3991B2DA-682F-416C-B495-35CD5BE52A89}" destId="{7DE4B070-CB95-4DD1-949B-5B96C4F25591}" srcOrd="4" destOrd="0" parTransId="{A7D5ABD2-5228-4247-8F71-8AE3849DC471}" sibTransId="{DB199488-0846-4528-86FA-62A54CA35741}"/>
    <dgm:cxn modelId="{67A16F3A-7FF3-4F2A-BDCA-0640882AA8A8}" type="presOf" srcId="{87D04DFD-4FD1-49C5-8754-972E488E410A}" destId="{4B598BFD-C515-4248-8704-21E3FFD3C100}" srcOrd="0" destOrd="0" presId="urn:microsoft.com/office/officeart/2005/8/layout/process5"/>
    <dgm:cxn modelId="{C2574342-EDE4-4A26-8452-C624ECF03B19}" type="presOf" srcId="{0D5899C3-A25B-48BC-A907-38C9B7520E06}" destId="{4577D621-27FF-457D-BECF-AA1C5690C31F}" srcOrd="0" destOrd="0" presId="urn:microsoft.com/office/officeart/2005/8/layout/process5"/>
    <dgm:cxn modelId="{FA04CA4F-0EC5-4021-9DE1-5F1836AAEC38}" srcId="{3991B2DA-682F-416C-B495-35CD5BE52A89}" destId="{87D04DFD-4FD1-49C5-8754-972E488E410A}" srcOrd="2" destOrd="0" parTransId="{450A88AE-A154-4F39-AB74-033F0F63433E}" sibTransId="{71590442-0D8F-4849-B717-C985AFA65BB8}"/>
    <dgm:cxn modelId="{F3B2CB6F-C1D0-4A2C-80C1-B19AB0F54F30}" type="presOf" srcId="{C5574261-325A-4F42-9BE2-F7C2523B1EE0}" destId="{139F495C-CF9C-40EF-A5E3-2D2A5EA5A2E2}" srcOrd="0" destOrd="0" presId="urn:microsoft.com/office/officeart/2005/8/layout/process5"/>
    <dgm:cxn modelId="{FFD5BB50-7696-4A42-828C-0C63EA8D62D9}" type="presOf" srcId="{7DE4B070-CB95-4DD1-949B-5B96C4F25591}" destId="{DAC49696-2587-4EF1-BE85-854D7B6BC315}" srcOrd="0" destOrd="0" presId="urn:microsoft.com/office/officeart/2005/8/layout/process5"/>
    <dgm:cxn modelId="{FEE29572-0E8B-408B-8AE5-ECD2652D89FF}" type="presOf" srcId="{71590442-0D8F-4849-B717-C985AFA65BB8}" destId="{FD2C06AD-906B-459C-BEC7-4682A862080D}" srcOrd="0" destOrd="0" presId="urn:microsoft.com/office/officeart/2005/8/layout/process5"/>
    <dgm:cxn modelId="{E10B3C77-13CD-4086-A62D-1E408BF6ECB6}" type="presOf" srcId="{B83BA7E4-90E3-4140-8004-9287187B53BB}" destId="{A0A163D5-04CA-4906-B113-95A8A98F1675}" srcOrd="0" destOrd="0" presId="urn:microsoft.com/office/officeart/2005/8/layout/process5"/>
    <dgm:cxn modelId="{4173EA82-8D6A-4F78-BA77-9E05E4B7AE60}" srcId="{3991B2DA-682F-416C-B495-35CD5BE52A89}" destId="{6DEE1440-1F43-4D13-9B17-F63DF72E5725}" srcOrd="1" destOrd="0" parTransId="{FC6D1864-1118-499C-B661-6637967BDCB6}" sibTransId="{B83BA7E4-90E3-4140-8004-9287187B53BB}"/>
    <dgm:cxn modelId="{55728D94-07CA-8A40-8618-9CBC46492F21}" type="presOf" srcId="{A78D7498-5C97-8B47-B793-4A7C195F26C6}" destId="{86FA88C7-6671-E54A-AEA0-5F3DE389D1A9}" srcOrd="0" destOrd="0" presId="urn:microsoft.com/office/officeart/2005/8/layout/process5"/>
    <dgm:cxn modelId="{BD9021A1-1262-4177-BA4B-A24F6F6253B8}" type="presOf" srcId="{B83BA7E4-90E3-4140-8004-9287187B53BB}" destId="{9CC791CB-5E4E-4CDF-B789-718A7299DBA3}" srcOrd="1" destOrd="0" presId="urn:microsoft.com/office/officeart/2005/8/layout/process5"/>
    <dgm:cxn modelId="{11992DAA-FD18-CC4F-BD64-FA2BB1F33B6A}" type="presOf" srcId="{619831DA-981A-CD42-9016-B68F27D04F6A}" destId="{A8D7EB13-5769-6846-96B3-A01FD1CE996B}" srcOrd="0" destOrd="0" presId="urn:microsoft.com/office/officeart/2005/8/layout/process5"/>
    <dgm:cxn modelId="{87F1B8AD-C10A-9C47-BA70-7381D82A6F35}" srcId="{3991B2DA-682F-416C-B495-35CD5BE52A89}" destId="{619831DA-981A-CD42-9016-B68F27D04F6A}" srcOrd="0" destOrd="0" parTransId="{7E42C8EA-FB52-2246-B13D-4FCFD50F8AAD}" sibTransId="{A78D7498-5C97-8B47-B793-4A7C195F26C6}"/>
    <dgm:cxn modelId="{2F3070BB-F7B1-42AE-8712-0E2B49C666DE}" type="presOf" srcId="{3991B2DA-682F-416C-B495-35CD5BE52A89}" destId="{212FCADC-BE8B-4479-BB17-E98DAE1C0F1B}" srcOrd="0" destOrd="0" presId="urn:microsoft.com/office/officeart/2005/8/layout/process5"/>
    <dgm:cxn modelId="{A99E30F8-6F6A-415E-ADAE-54BAAA67B5B6}" srcId="{3991B2DA-682F-416C-B495-35CD5BE52A89}" destId="{0D5899C3-A25B-48BC-A907-38C9B7520E06}" srcOrd="5" destOrd="0" parTransId="{8A667B53-845C-4949-9B19-4AD70DC5A85E}" sibTransId="{BC3C3FBF-574D-4108-BDBD-336556336500}"/>
    <dgm:cxn modelId="{322464FE-5B65-444A-998C-CB8057654E9F}" srcId="{3991B2DA-682F-416C-B495-35CD5BE52A89}" destId="{88DB8F97-D9D1-4CD2-9E31-B26225300A38}" srcOrd="3" destOrd="0" parTransId="{E88904B4-0352-44B6-BADD-F60D9BAFE702}" sibTransId="{C5574261-325A-4F42-9BE2-F7C2523B1EE0}"/>
    <dgm:cxn modelId="{452318FF-A6B8-4EE5-B5DA-369B23593794}" type="presOf" srcId="{DB199488-0846-4528-86FA-62A54CA35741}" destId="{CFB43823-3E58-4877-900D-7B7566F3B140}" srcOrd="1" destOrd="0" presId="urn:microsoft.com/office/officeart/2005/8/layout/process5"/>
    <dgm:cxn modelId="{038F2AF7-B714-F243-A1D6-1991707B0F94}" type="presParOf" srcId="{212FCADC-BE8B-4479-BB17-E98DAE1C0F1B}" destId="{A8D7EB13-5769-6846-96B3-A01FD1CE996B}" srcOrd="0" destOrd="0" presId="urn:microsoft.com/office/officeart/2005/8/layout/process5"/>
    <dgm:cxn modelId="{364A1A3E-4EB4-5C45-A942-1A42D9FFAA58}" type="presParOf" srcId="{212FCADC-BE8B-4479-BB17-E98DAE1C0F1B}" destId="{86FA88C7-6671-E54A-AEA0-5F3DE389D1A9}" srcOrd="1" destOrd="0" presId="urn:microsoft.com/office/officeart/2005/8/layout/process5"/>
    <dgm:cxn modelId="{6E0E156A-AA29-BF42-8B63-7C2FF587F36D}" type="presParOf" srcId="{86FA88C7-6671-E54A-AEA0-5F3DE389D1A9}" destId="{981E1C5A-A9C6-3C4D-8D8A-8AEB781B8627}" srcOrd="0" destOrd="0" presId="urn:microsoft.com/office/officeart/2005/8/layout/process5"/>
    <dgm:cxn modelId="{52F02F30-4269-4C79-B0BD-8AAEEFFAA48E}" type="presParOf" srcId="{212FCADC-BE8B-4479-BB17-E98DAE1C0F1B}" destId="{E42A92FF-8A2B-4F6B-B2C0-2AC2DD283934}" srcOrd="2" destOrd="0" presId="urn:microsoft.com/office/officeart/2005/8/layout/process5"/>
    <dgm:cxn modelId="{2F1B5934-C96C-48A3-921D-5597F24D70BF}" type="presParOf" srcId="{212FCADC-BE8B-4479-BB17-E98DAE1C0F1B}" destId="{A0A163D5-04CA-4906-B113-95A8A98F1675}" srcOrd="3" destOrd="0" presId="urn:microsoft.com/office/officeart/2005/8/layout/process5"/>
    <dgm:cxn modelId="{F80A53BB-C84B-4F60-BB01-64745B3E6AF1}" type="presParOf" srcId="{A0A163D5-04CA-4906-B113-95A8A98F1675}" destId="{9CC791CB-5E4E-4CDF-B789-718A7299DBA3}" srcOrd="0" destOrd="0" presId="urn:microsoft.com/office/officeart/2005/8/layout/process5"/>
    <dgm:cxn modelId="{B85B3867-472E-4D27-BF6F-118922A72757}" type="presParOf" srcId="{212FCADC-BE8B-4479-BB17-E98DAE1C0F1B}" destId="{4B598BFD-C515-4248-8704-21E3FFD3C100}" srcOrd="4" destOrd="0" presId="urn:microsoft.com/office/officeart/2005/8/layout/process5"/>
    <dgm:cxn modelId="{77A4EC35-393F-4F5A-B9B7-1A1633B6D90A}" type="presParOf" srcId="{212FCADC-BE8B-4479-BB17-E98DAE1C0F1B}" destId="{FD2C06AD-906B-459C-BEC7-4682A862080D}" srcOrd="5" destOrd="0" presId="urn:microsoft.com/office/officeart/2005/8/layout/process5"/>
    <dgm:cxn modelId="{F411386A-E82D-4FF7-8A2E-53459E4F2D6F}" type="presParOf" srcId="{FD2C06AD-906B-459C-BEC7-4682A862080D}" destId="{E6590F34-0386-4E7E-90C5-5ED9F8E9475F}" srcOrd="0" destOrd="0" presId="urn:microsoft.com/office/officeart/2005/8/layout/process5"/>
    <dgm:cxn modelId="{A9637ABF-4374-4C11-82FF-B97497A69441}" type="presParOf" srcId="{212FCADC-BE8B-4479-BB17-E98DAE1C0F1B}" destId="{396FCDBB-0D02-43DE-9E78-8382A1546410}" srcOrd="6" destOrd="0" presId="urn:microsoft.com/office/officeart/2005/8/layout/process5"/>
    <dgm:cxn modelId="{5B194161-CFB1-442D-A78E-06A82314B9F5}" type="presParOf" srcId="{212FCADC-BE8B-4479-BB17-E98DAE1C0F1B}" destId="{139F495C-CF9C-40EF-A5E3-2D2A5EA5A2E2}" srcOrd="7" destOrd="0" presId="urn:microsoft.com/office/officeart/2005/8/layout/process5"/>
    <dgm:cxn modelId="{8911C0BB-4E28-4649-8C65-EDDBEE875CCD}" type="presParOf" srcId="{139F495C-CF9C-40EF-A5E3-2D2A5EA5A2E2}" destId="{B86AEF2F-416E-4AAF-A62C-4166560D51FD}" srcOrd="0" destOrd="0" presId="urn:microsoft.com/office/officeart/2005/8/layout/process5"/>
    <dgm:cxn modelId="{4F5BEBF1-532B-449C-96D9-E0BEE62BD876}" type="presParOf" srcId="{212FCADC-BE8B-4479-BB17-E98DAE1C0F1B}" destId="{DAC49696-2587-4EF1-BE85-854D7B6BC315}" srcOrd="8" destOrd="0" presId="urn:microsoft.com/office/officeart/2005/8/layout/process5"/>
    <dgm:cxn modelId="{F7816417-74B6-4EA5-87AC-BE20E001D933}" type="presParOf" srcId="{212FCADC-BE8B-4479-BB17-E98DAE1C0F1B}" destId="{BF054399-95CC-4E5F-BCE3-9A55A31DA161}" srcOrd="9" destOrd="0" presId="urn:microsoft.com/office/officeart/2005/8/layout/process5"/>
    <dgm:cxn modelId="{9B365F4C-B998-4E01-AC9B-CFC594BF55ED}" type="presParOf" srcId="{BF054399-95CC-4E5F-BCE3-9A55A31DA161}" destId="{CFB43823-3E58-4877-900D-7B7566F3B140}" srcOrd="0" destOrd="0" presId="urn:microsoft.com/office/officeart/2005/8/layout/process5"/>
    <dgm:cxn modelId="{E46E39CD-B89E-4D18-8A31-3E26AA96E5D7}" type="presParOf" srcId="{212FCADC-BE8B-4479-BB17-E98DAE1C0F1B}" destId="{4577D621-27FF-457D-BECF-AA1C5690C31F}"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405259-598B-460B-8AF9-11B2F2D3B644}" type="doc">
      <dgm:prSet loTypeId="urn:microsoft.com/office/officeart/2005/8/layout/bProcess3" loCatId="process" qsTypeId="urn:microsoft.com/office/officeart/2005/8/quickstyle/simple1" qsCatId="simple" csTypeId="urn:microsoft.com/office/officeart/2005/8/colors/accent1_2" csCatId="accent1" phldr="1"/>
      <dgm:spPr/>
    </dgm:pt>
    <dgm:pt modelId="{488F541F-BCBF-4576-9153-98CC6FE98513}">
      <dgm:prSet phldrT="[Text]" phldr="0"/>
      <dgm:spPr/>
      <dgm:t>
        <a:bodyPr/>
        <a:lstStyle/>
        <a:p>
          <a:pPr rtl="0"/>
          <a:r>
            <a:rPr lang="en-GB" dirty="0">
              <a:latin typeface="Calibri Light" panose="020F0302020204030204"/>
            </a:rPr>
            <a:t>First Reading </a:t>
          </a:r>
          <a:endParaRPr lang="en-GB" dirty="0"/>
        </a:p>
      </dgm:t>
    </dgm:pt>
    <dgm:pt modelId="{E291847B-71C8-4251-90E4-2055AC6D1201}" type="parTrans" cxnId="{20D4CD34-11D2-4161-BB88-7369F7FFB0FA}">
      <dgm:prSet/>
      <dgm:spPr/>
      <dgm:t>
        <a:bodyPr/>
        <a:lstStyle/>
        <a:p>
          <a:endParaRPr lang="en-GB"/>
        </a:p>
      </dgm:t>
    </dgm:pt>
    <dgm:pt modelId="{0A467CFA-9E28-4EB5-9401-D6C67889BE27}" type="sibTrans" cxnId="{20D4CD34-11D2-4161-BB88-7369F7FFB0FA}">
      <dgm:prSet/>
      <dgm:spPr/>
      <dgm:t>
        <a:bodyPr/>
        <a:lstStyle/>
        <a:p>
          <a:endParaRPr lang="en-US"/>
        </a:p>
      </dgm:t>
    </dgm:pt>
    <dgm:pt modelId="{569BE8B1-50F5-42E2-8AAD-6C8055C77589}">
      <dgm:prSet phldrT="[Text]" phldr="0"/>
      <dgm:spPr/>
      <dgm:t>
        <a:bodyPr/>
        <a:lstStyle/>
        <a:p>
          <a:pPr rtl="0"/>
          <a:r>
            <a:rPr lang="en-GB" dirty="0">
              <a:latin typeface="Calibri Light" panose="020F0302020204030204"/>
            </a:rPr>
            <a:t>Second Reading</a:t>
          </a:r>
          <a:endParaRPr lang="en-GB" dirty="0"/>
        </a:p>
      </dgm:t>
    </dgm:pt>
    <dgm:pt modelId="{F5F6B25C-D161-4F5D-AF24-0CBE9C07A1DD}" type="parTrans" cxnId="{A0AC43E3-AFEA-4D25-BF5A-309F0D6CF743}">
      <dgm:prSet/>
      <dgm:spPr/>
      <dgm:t>
        <a:bodyPr/>
        <a:lstStyle/>
        <a:p>
          <a:endParaRPr lang="en-GB"/>
        </a:p>
      </dgm:t>
    </dgm:pt>
    <dgm:pt modelId="{45EB1C41-1BF2-443E-9ECA-E1F39905F89B}" type="sibTrans" cxnId="{A0AC43E3-AFEA-4D25-BF5A-309F0D6CF743}">
      <dgm:prSet/>
      <dgm:spPr/>
      <dgm:t>
        <a:bodyPr/>
        <a:lstStyle/>
        <a:p>
          <a:endParaRPr lang="en-US"/>
        </a:p>
      </dgm:t>
    </dgm:pt>
    <dgm:pt modelId="{A30F869E-F60F-4BEF-9DDE-5E90FF25688D}">
      <dgm:prSet phldrT="[Text]" phldr="0"/>
      <dgm:spPr/>
      <dgm:t>
        <a:bodyPr/>
        <a:lstStyle/>
        <a:p>
          <a:pPr rtl="0"/>
          <a:r>
            <a:rPr lang="en-GB" dirty="0">
              <a:latin typeface="Calibri Light" panose="020F0302020204030204"/>
            </a:rPr>
            <a:t>Committee Stage </a:t>
          </a:r>
          <a:endParaRPr lang="en-GB" dirty="0"/>
        </a:p>
      </dgm:t>
    </dgm:pt>
    <dgm:pt modelId="{E89DDC11-C49D-4659-80CC-B5C436227D70}" type="parTrans" cxnId="{A721AF9B-1B1A-4464-BE61-136A812F7F0D}">
      <dgm:prSet/>
      <dgm:spPr/>
      <dgm:t>
        <a:bodyPr/>
        <a:lstStyle/>
        <a:p>
          <a:endParaRPr lang="en-GB"/>
        </a:p>
      </dgm:t>
    </dgm:pt>
    <dgm:pt modelId="{9C03012B-59B7-45A0-8345-3B5C55D0DC56}" type="sibTrans" cxnId="{A721AF9B-1B1A-4464-BE61-136A812F7F0D}">
      <dgm:prSet/>
      <dgm:spPr/>
      <dgm:t>
        <a:bodyPr/>
        <a:lstStyle/>
        <a:p>
          <a:endParaRPr lang="en-US"/>
        </a:p>
      </dgm:t>
    </dgm:pt>
    <dgm:pt modelId="{F650A500-9098-452E-8CC6-F4E990F3801B}">
      <dgm:prSet phldr="0"/>
      <dgm:spPr/>
      <dgm:t>
        <a:bodyPr/>
        <a:lstStyle/>
        <a:p>
          <a:pPr rtl="0"/>
          <a:r>
            <a:rPr lang="en-GB" dirty="0">
              <a:latin typeface="Calibri Light" panose="020F0302020204030204"/>
            </a:rPr>
            <a:t>Report stage </a:t>
          </a:r>
        </a:p>
      </dgm:t>
    </dgm:pt>
    <dgm:pt modelId="{BC177A3C-51B5-4105-98D3-D11E0041B3A7}" type="parTrans" cxnId="{E0993424-1F9A-47F0-B555-075558B86618}">
      <dgm:prSet/>
      <dgm:spPr/>
      <dgm:t>
        <a:bodyPr/>
        <a:lstStyle/>
        <a:p>
          <a:endParaRPr lang="en-GB"/>
        </a:p>
      </dgm:t>
    </dgm:pt>
    <dgm:pt modelId="{153B2F02-3C4F-4C83-B009-BB923E1C425D}" type="sibTrans" cxnId="{E0993424-1F9A-47F0-B555-075558B86618}">
      <dgm:prSet/>
      <dgm:spPr/>
      <dgm:t>
        <a:bodyPr/>
        <a:lstStyle/>
        <a:p>
          <a:endParaRPr lang="en-US"/>
        </a:p>
      </dgm:t>
    </dgm:pt>
    <dgm:pt modelId="{AE2110D3-D255-4F63-A19F-9827294084D4}">
      <dgm:prSet phldr="0"/>
      <dgm:spPr/>
      <dgm:t>
        <a:bodyPr/>
        <a:lstStyle/>
        <a:p>
          <a:pPr rtl="0"/>
          <a:r>
            <a:rPr lang="en-GB" dirty="0">
              <a:latin typeface="Calibri Light" panose="020F0302020204030204"/>
            </a:rPr>
            <a:t>Legislative Grand Committee </a:t>
          </a:r>
        </a:p>
      </dgm:t>
    </dgm:pt>
    <dgm:pt modelId="{985EDB8F-9208-4FF7-83FA-DCA976AC6AEC}" type="parTrans" cxnId="{789373CE-07B6-4947-9ADF-D815B97EEE56}">
      <dgm:prSet/>
      <dgm:spPr/>
      <dgm:t>
        <a:bodyPr/>
        <a:lstStyle/>
        <a:p>
          <a:endParaRPr lang="en-GB"/>
        </a:p>
      </dgm:t>
    </dgm:pt>
    <dgm:pt modelId="{CB6E3EA1-A4E4-49FE-8DDF-5F5FED074FE9}" type="sibTrans" cxnId="{789373CE-07B6-4947-9ADF-D815B97EEE56}">
      <dgm:prSet/>
      <dgm:spPr/>
      <dgm:t>
        <a:bodyPr/>
        <a:lstStyle/>
        <a:p>
          <a:endParaRPr lang="en-US"/>
        </a:p>
      </dgm:t>
    </dgm:pt>
    <dgm:pt modelId="{6AF25987-D907-42C3-BD1A-D3E15D747B41}">
      <dgm:prSet phldr="0"/>
      <dgm:spPr/>
      <dgm:t>
        <a:bodyPr/>
        <a:lstStyle/>
        <a:p>
          <a:pPr rtl="0"/>
          <a:r>
            <a:rPr lang="en-GB" dirty="0">
              <a:latin typeface="Calibri Light" panose="020F0302020204030204"/>
            </a:rPr>
            <a:t>Reconsideration stage </a:t>
          </a:r>
        </a:p>
      </dgm:t>
    </dgm:pt>
    <dgm:pt modelId="{91C82E26-1801-48C8-805F-DF60BA6D6EC2}" type="parTrans" cxnId="{67E3461C-A60A-4F73-821A-1D63A0A7F377}">
      <dgm:prSet/>
      <dgm:spPr/>
      <dgm:t>
        <a:bodyPr/>
        <a:lstStyle/>
        <a:p>
          <a:endParaRPr lang="en-GB"/>
        </a:p>
      </dgm:t>
    </dgm:pt>
    <dgm:pt modelId="{DC43D60E-D01A-4877-9F73-0FCCCD1C0693}" type="sibTrans" cxnId="{67E3461C-A60A-4F73-821A-1D63A0A7F377}">
      <dgm:prSet/>
      <dgm:spPr/>
      <dgm:t>
        <a:bodyPr/>
        <a:lstStyle/>
        <a:p>
          <a:endParaRPr lang="en-US"/>
        </a:p>
      </dgm:t>
    </dgm:pt>
    <dgm:pt modelId="{CE615A16-C79A-4B9D-91D9-45E0FD1F053E}">
      <dgm:prSet phldr="0"/>
      <dgm:spPr/>
      <dgm:t>
        <a:bodyPr/>
        <a:lstStyle/>
        <a:p>
          <a:pPr rtl="0"/>
          <a:r>
            <a:rPr lang="en-GB" dirty="0">
              <a:latin typeface="Calibri Light" panose="020F0302020204030204"/>
            </a:rPr>
            <a:t>Consequential consideration stage </a:t>
          </a:r>
        </a:p>
      </dgm:t>
    </dgm:pt>
    <dgm:pt modelId="{3682D9E1-A064-4E87-8DE9-F4671B1A63DC}" type="parTrans" cxnId="{A830779D-5314-4164-8403-C0F8BF4F087F}">
      <dgm:prSet/>
      <dgm:spPr/>
      <dgm:t>
        <a:bodyPr/>
        <a:lstStyle/>
        <a:p>
          <a:endParaRPr lang="en-GB"/>
        </a:p>
      </dgm:t>
    </dgm:pt>
    <dgm:pt modelId="{EEE1547C-4042-4CA1-96AA-8EA590FF82F3}" type="sibTrans" cxnId="{A830779D-5314-4164-8403-C0F8BF4F087F}">
      <dgm:prSet/>
      <dgm:spPr/>
      <dgm:t>
        <a:bodyPr/>
        <a:lstStyle/>
        <a:p>
          <a:endParaRPr lang="en-US"/>
        </a:p>
      </dgm:t>
    </dgm:pt>
    <dgm:pt modelId="{484CB054-02CA-4E0C-BB0C-151600E8BC52}">
      <dgm:prSet phldr="0"/>
      <dgm:spPr/>
      <dgm:t>
        <a:bodyPr/>
        <a:lstStyle/>
        <a:p>
          <a:pPr rtl="0"/>
          <a:r>
            <a:rPr lang="en-GB" dirty="0">
              <a:latin typeface="Calibri Light" panose="020F0302020204030204"/>
            </a:rPr>
            <a:t>Third Reading </a:t>
          </a:r>
        </a:p>
      </dgm:t>
    </dgm:pt>
    <dgm:pt modelId="{B1277191-B2FD-483F-A93B-76B4F95CA890}" type="parTrans" cxnId="{BB6FE876-8AAC-477A-AA91-F481F35917B1}">
      <dgm:prSet/>
      <dgm:spPr/>
      <dgm:t>
        <a:bodyPr/>
        <a:lstStyle/>
        <a:p>
          <a:endParaRPr lang="en-GB"/>
        </a:p>
      </dgm:t>
    </dgm:pt>
    <dgm:pt modelId="{C4A4F794-842D-4397-AD28-1B3DE631F65A}" type="sibTrans" cxnId="{BB6FE876-8AAC-477A-AA91-F481F35917B1}">
      <dgm:prSet/>
      <dgm:spPr/>
      <dgm:t>
        <a:bodyPr/>
        <a:lstStyle/>
        <a:p>
          <a:endParaRPr lang="en-GB"/>
        </a:p>
      </dgm:t>
    </dgm:pt>
    <dgm:pt modelId="{543646A6-572D-6848-B1A9-E2BC5D32B142}">
      <dgm:prSet phldrT="[Text]" phldr="0"/>
      <dgm:spPr/>
      <dgm:t>
        <a:bodyPr/>
        <a:lstStyle/>
        <a:p>
          <a:pPr rtl="0"/>
          <a:r>
            <a:rPr lang="en-GB"/>
            <a:t>House of Commons</a:t>
          </a:r>
          <a:endParaRPr lang="en-GB" dirty="0"/>
        </a:p>
      </dgm:t>
    </dgm:pt>
    <dgm:pt modelId="{A5E42E0A-DE18-394B-AA13-6380013FC22B}" type="parTrans" cxnId="{D8E17723-D8E7-5C44-BDBB-B86380EA7D47}">
      <dgm:prSet/>
      <dgm:spPr/>
      <dgm:t>
        <a:bodyPr/>
        <a:lstStyle/>
        <a:p>
          <a:endParaRPr lang="en-GB"/>
        </a:p>
      </dgm:t>
    </dgm:pt>
    <dgm:pt modelId="{156B4DA2-EBAE-6142-A335-81E818801E1E}" type="sibTrans" cxnId="{D8E17723-D8E7-5C44-BDBB-B86380EA7D47}">
      <dgm:prSet/>
      <dgm:spPr/>
      <dgm:t>
        <a:bodyPr/>
        <a:lstStyle/>
        <a:p>
          <a:endParaRPr lang="en-GB"/>
        </a:p>
      </dgm:t>
    </dgm:pt>
    <dgm:pt modelId="{198B4E22-9F1B-4870-8174-90755B009228}" type="pres">
      <dgm:prSet presAssocID="{7D405259-598B-460B-8AF9-11B2F2D3B644}" presName="Name0" presStyleCnt="0">
        <dgm:presLayoutVars>
          <dgm:dir/>
          <dgm:resizeHandles val="exact"/>
        </dgm:presLayoutVars>
      </dgm:prSet>
      <dgm:spPr/>
    </dgm:pt>
    <dgm:pt modelId="{8A7C7987-0401-BF46-B21F-9275B4906C35}" type="pres">
      <dgm:prSet presAssocID="{543646A6-572D-6848-B1A9-E2BC5D32B142}" presName="node" presStyleLbl="node1" presStyleIdx="0" presStyleCnt="9">
        <dgm:presLayoutVars>
          <dgm:bulletEnabled val="1"/>
        </dgm:presLayoutVars>
      </dgm:prSet>
      <dgm:spPr/>
    </dgm:pt>
    <dgm:pt modelId="{3E3ED114-2EE5-F84B-B00F-D2B6504BAC7D}" type="pres">
      <dgm:prSet presAssocID="{156B4DA2-EBAE-6142-A335-81E818801E1E}" presName="sibTrans" presStyleLbl="sibTrans1D1" presStyleIdx="0" presStyleCnt="8"/>
      <dgm:spPr/>
    </dgm:pt>
    <dgm:pt modelId="{1B73A4A0-51AC-1940-A8F4-9E7941DEDF12}" type="pres">
      <dgm:prSet presAssocID="{156B4DA2-EBAE-6142-A335-81E818801E1E}" presName="connectorText" presStyleLbl="sibTrans1D1" presStyleIdx="0" presStyleCnt="8"/>
      <dgm:spPr/>
    </dgm:pt>
    <dgm:pt modelId="{3F6DDF16-8D82-4AB4-89D8-D43252F41363}" type="pres">
      <dgm:prSet presAssocID="{488F541F-BCBF-4576-9153-98CC6FE98513}" presName="node" presStyleLbl="node1" presStyleIdx="1" presStyleCnt="9">
        <dgm:presLayoutVars>
          <dgm:bulletEnabled val="1"/>
        </dgm:presLayoutVars>
      </dgm:prSet>
      <dgm:spPr/>
    </dgm:pt>
    <dgm:pt modelId="{940C5B65-DD30-4375-910F-A3C967677ED1}" type="pres">
      <dgm:prSet presAssocID="{0A467CFA-9E28-4EB5-9401-D6C67889BE27}" presName="sibTrans" presStyleLbl="sibTrans1D1" presStyleIdx="1" presStyleCnt="8"/>
      <dgm:spPr/>
    </dgm:pt>
    <dgm:pt modelId="{DC0B7988-0408-42D7-8617-2CE34DC40BF1}" type="pres">
      <dgm:prSet presAssocID="{0A467CFA-9E28-4EB5-9401-D6C67889BE27}" presName="connectorText" presStyleLbl="sibTrans1D1" presStyleIdx="1" presStyleCnt="8"/>
      <dgm:spPr/>
    </dgm:pt>
    <dgm:pt modelId="{F72AB824-38FB-4CDA-AAC6-F9D795401431}" type="pres">
      <dgm:prSet presAssocID="{569BE8B1-50F5-42E2-8AAD-6C8055C77589}" presName="node" presStyleLbl="node1" presStyleIdx="2" presStyleCnt="9">
        <dgm:presLayoutVars>
          <dgm:bulletEnabled val="1"/>
        </dgm:presLayoutVars>
      </dgm:prSet>
      <dgm:spPr/>
    </dgm:pt>
    <dgm:pt modelId="{D1789714-D847-4382-80B9-F9ABECFBAFEE}" type="pres">
      <dgm:prSet presAssocID="{45EB1C41-1BF2-443E-9ECA-E1F39905F89B}" presName="sibTrans" presStyleLbl="sibTrans1D1" presStyleIdx="2" presStyleCnt="8"/>
      <dgm:spPr/>
    </dgm:pt>
    <dgm:pt modelId="{04660EA7-2140-4729-A816-5E6EDED00B0B}" type="pres">
      <dgm:prSet presAssocID="{45EB1C41-1BF2-443E-9ECA-E1F39905F89B}" presName="connectorText" presStyleLbl="sibTrans1D1" presStyleIdx="2" presStyleCnt="8"/>
      <dgm:spPr/>
    </dgm:pt>
    <dgm:pt modelId="{EC68C055-AD95-4B91-9ECB-8B955E5D39DC}" type="pres">
      <dgm:prSet presAssocID="{A30F869E-F60F-4BEF-9DDE-5E90FF25688D}" presName="node" presStyleLbl="node1" presStyleIdx="3" presStyleCnt="9">
        <dgm:presLayoutVars>
          <dgm:bulletEnabled val="1"/>
        </dgm:presLayoutVars>
      </dgm:prSet>
      <dgm:spPr/>
    </dgm:pt>
    <dgm:pt modelId="{60E1AD7C-20ED-45A5-81D3-CB6710360491}" type="pres">
      <dgm:prSet presAssocID="{9C03012B-59B7-45A0-8345-3B5C55D0DC56}" presName="sibTrans" presStyleLbl="sibTrans1D1" presStyleIdx="3" presStyleCnt="8"/>
      <dgm:spPr/>
    </dgm:pt>
    <dgm:pt modelId="{EC612F0F-4255-44A0-AB23-39E3E4F22997}" type="pres">
      <dgm:prSet presAssocID="{9C03012B-59B7-45A0-8345-3B5C55D0DC56}" presName="connectorText" presStyleLbl="sibTrans1D1" presStyleIdx="3" presStyleCnt="8"/>
      <dgm:spPr/>
    </dgm:pt>
    <dgm:pt modelId="{4DF6B69F-291F-49FE-B536-224AB4251091}" type="pres">
      <dgm:prSet presAssocID="{F650A500-9098-452E-8CC6-F4E990F3801B}" presName="node" presStyleLbl="node1" presStyleIdx="4" presStyleCnt="9">
        <dgm:presLayoutVars>
          <dgm:bulletEnabled val="1"/>
        </dgm:presLayoutVars>
      </dgm:prSet>
      <dgm:spPr/>
    </dgm:pt>
    <dgm:pt modelId="{EB0904D5-94B9-4DFE-A94B-3FFF48573FCF}" type="pres">
      <dgm:prSet presAssocID="{153B2F02-3C4F-4C83-B009-BB923E1C425D}" presName="sibTrans" presStyleLbl="sibTrans1D1" presStyleIdx="4" presStyleCnt="8"/>
      <dgm:spPr/>
    </dgm:pt>
    <dgm:pt modelId="{C1F83BE8-DD1D-4513-8AB1-6D13F6504E78}" type="pres">
      <dgm:prSet presAssocID="{153B2F02-3C4F-4C83-B009-BB923E1C425D}" presName="connectorText" presStyleLbl="sibTrans1D1" presStyleIdx="4" presStyleCnt="8"/>
      <dgm:spPr/>
    </dgm:pt>
    <dgm:pt modelId="{465BAFD2-F206-4DD5-8110-1BBCA6CE96E9}" type="pres">
      <dgm:prSet presAssocID="{AE2110D3-D255-4F63-A19F-9827294084D4}" presName="node" presStyleLbl="node1" presStyleIdx="5" presStyleCnt="9">
        <dgm:presLayoutVars>
          <dgm:bulletEnabled val="1"/>
        </dgm:presLayoutVars>
      </dgm:prSet>
      <dgm:spPr/>
    </dgm:pt>
    <dgm:pt modelId="{510268C8-5F22-4672-8B32-8F2AEEF49B63}" type="pres">
      <dgm:prSet presAssocID="{CB6E3EA1-A4E4-49FE-8DDF-5F5FED074FE9}" presName="sibTrans" presStyleLbl="sibTrans1D1" presStyleIdx="5" presStyleCnt="8"/>
      <dgm:spPr/>
    </dgm:pt>
    <dgm:pt modelId="{93950EFA-C844-4DCD-95E7-C4CFB5B653BA}" type="pres">
      <dgm:prSet presAssocID="{CB6E3EA1-A4E4-49FE-8DDF-5F5FED074FE9}" presName="connectorText" presStyleLbl="sibTrans1D1" presStyleIdx="5" presStyleCnt="8"/>
      <dgm:spPr/>
    </dgm:pt>
    <dgm:pt modelId="{2087602A-0779-4067-B560-2099DD14227B}" type="pres">
      <dgm:prSet presAssocID="{6AF25987-D907-42C3-BD1A-D3E15D747B41}" presName="node" presStyleLbl="node1" presStyleIdx="6" presStyleCnt="9">
        <dgm:presLayoutVars>
          <dgm:bulletEnabled val="1"/>
        </dgm:presLayoutVars>
      </dgm:prSet>
      <dgm:spPr/>
    </dgm:pt>
    <dgm:pt modelId="{282B581F-ED36-47D9-A033-B5C97536C5FA}" type="pres">
      <dgm:prSet presAssocID="{DC43D60E-D01A-4877-9F73-0FCCCD1C0693}" presName="sibTrans" presStyleLbl="sibTrans1D1" presStyleIdx="6" presStyleCnt="8"/>
      <dgm:spPr/>
    </dgm:pt>
    <dgm:pt modelId="{9B610684-9262-4997-872F-DE341E0F8DCF}" type="pres">
      <dgm:prSet presAssocID="{DC43D60E-D01A-4877-9F73-0FCCCD1C0693}" presName="connectorText" presStyleLbl="sibTrans1D1" presStyleIdx="6" presStyleCnt="8"/>
      <dgm:spPr/>
    </dgm:pt>
    <dgm:pt modelId="{F8B7B496-17D0-42CF-B8EF-9D8F1874EA45}" type="pres">
      <dgm:prSet presAssocID="{CE615A16-C79A-4B9D-91D9-45E0FD1F053E}" presName="node" presStyleLbl="node1" presStyleIdx="7" presStyleCnt="9">
        <dgm:presLayoutVars>
          <dgm:bulletEnabled val="1"/>
        </dgm:presLayoutVars>
      </dgm:prSet>
      <dgm:spPr/>
    </dgm:pt>
    <dgm:pt modelId="{3C8BAEC7-3A0F-47A9-B616-873C83885170}" type="pres">
      <dgm:prSet presAssocID="{EEE1547C-4042-4CA1-96AA-8EA590FF82F3}" presName="sibTrans" presStyleLbl="sibTrans1D1" presStyleIdx="7" presStyleCnt="8"/>
      <dgm:spPr/>
    </dgm:pt>
    <dgm:pt modelId="{5CC5B32E-6B4C-48D8-8D84-85966A529CBE}" type="pres">
      <dgm:prSet presAssocID="{EEE1547C-4042-4CA1-96AA-8EA590FF82F3}" presName="connectorText" presStyleLbl="sibTrans1D1" presStyleIdx="7" presStyleCnt="8"/>
      <dgm:spPr/>
    </dgm:pt>
    <dgm:pt modelId="{FD1D7CA6-4EAC-4560-B431-F53E6D45755C}" type="pres">
      <dgm:prSet presAssocID="{484CB054-02CA-4E0C-BB0C-151600E8BC52}" presName="node" presStyleLbl="node1" presStyleIdx="8" presStyleCnt="9">
        <dgm:presLayoutVars>
          <dgm:bulletEnabled val="1"/>
        </dgm:presLayoutVars>
      </dgm:prSet>
      <dgm:spPr/>
    </dgm:pt>
  </dgm:ptLst>
  <dgm:cxnLst>
    <dgm:cxn modelId="{DDF36518-371A-4279-BC1E-87287595B840}" type="presOf" srcId="{AE2110D3-D255-4F63-A19F-9827294084D4}" destId="{465BAFD2-F206-4DD5-8110-1BBCA6CE96E9}" srcOrd="0" destOrd="0" presId="urn:microsoft.com/office/officeart/2005/8/layout/bProcess3"/>
    <dgm:cxn modelId="{BBB5C61A-CA0D-4073-98EE-91793A5E32E1}" type="presOf" srcId="{45EB1C41-1BF2-443E-9ECA-E1F39905F89B}" destId="{D1789714-D847-4382-80B9-F9ABECFBAFEE}" srcOrd="0" destOrd="0" presId="urn:microsoft.com/office/officeart/2005/8/layout/bProcess3"/>
    <dgm:cxn modelId="{67E3461C-A60A-4F73-821A-1D63A0A7F377}" srcId="{7D405259-598B-460B-8AF9-11B2F2D3B644}" destId="{6AF25987-D907-42C3-BD1A-D3E15D747B41}" srcOrd="6" destOrd="0" parTransId="{91C82E26-1801-48C8-805F-DF60BA6D6EC2}" sibTransId="{DC43D60E-D01A-4877-9F73-0FCCCD1C0693}"/>
    <dgm:cxn modelId="{242FCA20-9635-4AF6-8773-7DAFEBA999DF}" type="presOf" srcId="{6AF25987-D907-42C3-BD1A-D3E15D747B41}" destId="{2087602A-0779-4067-B560-2099DD14227B}" srcOrd="0" destOrd="0" presId="urn:microsoft.com/office/officeart/2005/8/layout/bProcess3"/>
    <dgm:cxn modelId="{D8E17723-D8E7-5C44-BDBB-B86380EA7D47}" srcId="{7D405259-598B-460B-8AF9-11B2F2D3B644}" destId="{543646A6-572D-6848-B1A9-E2BC5D32B142}" srcOrd="0" destOrd="0" parTransId="{A5E42E0A-DE18-394B-AA13-6380013FC22B}" sibTransId="{156B4DA2-EBAE-6142-A335-81E818801E1E}"/>
    <dgm:cxn modelId="{E0993424-1F9A-47F0-B555-075558B86618}" srcId="{7D405259-598B-460B-8AF9-11B2F2D3B644}" destId="{F650A500-9098-452E-8CC6-F4E990F3801B}" srcOrd="4" destOrd="0" parTransId="{BC177A3C-51B5-4105-98D3-D11E0041B3A7}" sibTransId="{153B2F02-3C4F-4C83-B009-BB923E1C425D}"/>
    <dgm:cxn modelId="{08DFE22A-7794-47DF-AF1C-037FBCD1CB25}" type="presOf" srcId="{484CB054-02CA-4E0C-BB0C-151600E8BC52}" destId="{FD1D7CA6-4EAC-4560-B431-F53E6D45755C}" srcOrd="0" destOrd="0" presId="urn:microsoft.com/office/officeart/2005/8/layout/bProcess3"/>
    <dgm:cxn modelId="{20D4CD34-11D2-4161-BB88-7369F7FFB0FA}" srcId="{7D405259-598B-460B-8AF9-11B2F2D3B644}" destId="{488F541F-BCBF-4576-9153-98CC6FE98513}" srcOrd="1" destOrd="0" parTransId="{E291847B-71C8-4251-90E4-2055AC6D1201}" sibTransId="{0A467CFA-9E28-4EB5-9401-D6C67889BE27}"/>
    <dgm:cxn modelId="{DEC9503A-0B8B-489B-A845-D7E348E37966}" type="presOf" srcId="{0A467CFA-9E28-4EB5-9401-D6C67889BE27}" destId="{940C5B65-DD30-4375-910F-A3C967677ED1}" srcOrd="0" destOrd="0" presId="urn:microsoft.com/office/officeart/2005/8/layout/bProcess3"/>
    <dgm:cxn modelId="{465E3946-83B5-4848-BB2D-40F12B23D431}" type="presOf" srcId="{DC43D60E-D01A-4877-9F73-0FCCCD1C0693}" destId="{282B581F-ED36-47D9-A033-B5C97536C5FA}" srcOrd="0" destOrd="0" presId="urn:microsoft.com/office/officeart/2005/8/layout/bProcess3"/>
    <dgm:cxn modelId="{BD2BB967-A1B0-4C59-B614-CECDB09650F3}" type="presOf" srcId="{A30F869E-F60F-4BEF-9DDE-5E90FF25688D}" destId="{EC68C055-AD95-4B91-9ECB-8B955E5D39DC}" srcOrd="0" destOrd="0" presId="urn:microsoft.com/office/officeart/2005/8/layout/bProcess3"/>
    <dgm:cxn modelId="{D828A448-F3F5-794E-907D-99A849AF8F08}" type="presOf" srcId="{156B4DA2-EBAE-6142-A335-81E818801E1E}" destId="{3E3ED114-2EE5-F84B-B00F-D2B6504BAC7D}" srcOrd="0" destOrd="0" presId="urn:microsoft.com/office/officeart/2005/8/layout/bProcess3"/>
    <dgm:cxn modelId="{37BEBE4C-9265-47F7-81EE-4DBCB59A9E94}" type="presOf" srcId="{45EB1C41-1BF2-443E-9ECA-E1F39905F89B}" destId="{04660EA7-2140-4729-A816-5E6EDED00B0B}" srcOrd="1" destOrd="0" presId="urn:microsoft.com/office/officeart/2005/8/layout/bProcess3"/>
    <dgm:cxn modelId="{D825B66D-0CAE-0F4E-8AE0-16000F981E8B}" type="presOf" srcId="{156B4DA2-EBAE-6142-A335-81E818801E1E}" destId="{1B73A4A0-51AC-1940-A8F4-9E7941DEDF12}" srcOrd="1" destOrd="0" presId="urn:microsoft.com/office/officeart/2005/8/layout/bProcess3"/>
    <dgm:cxn modelId="{9CA94556-89A9-4A10-B8F5-CB667176E4DE}" type="presOf" srcId="{CB6E3EA1-A4E4-49FE-8DDF-5F5FED074FE9}" destId="{510268C8-5F22-4672-8B32-8F2AEEF49B63}" srcOrd="0" destOrd="0" presId="urn:microsoft.com/office/officeart/2005/8/layout/bProcess3"/>
    <dgm:cxn modelId="{BB6FE876-8AAC-477A-AA91-F481F35917B1}" srcId="{7D405259-598B-460B-8AF9-11B2F2D3B644}" destId="{484CB054-02CA-4E0C-BB0C-151600E8BC52}" srcOrd="8" destOrd="0" parTransId="{B1277191-B2FD-483F-A93B-76B4F95CA890}" sibTransId="{C4A4F794-842D-4397-AD28-1B3DE631F65A}"/>
    <dgm:cxn modelId="{19F90B7F-EBE3-4DB8-BC22-CE3B3B6AED6C}" type="presOf" srcId="{488F541F-BCBF-4576-9153-98CC6FE98513}" destId="{3F6DDF16-8D82-4AB4-89D8-D43252F41363}" srcOrd="0" destOrd="0" presId="urn:microsoft.com/office/officeart/2005/8/layout/bProcess3"/>
    <dgm:cxn modelId="{3D72AE86-98D9-43E2-90F8-7E6EC36402CC}" type="presOf" srcId="{EEE1547C-4042-4CA1-96AA-8EA590FF82F3}" destId="{3C8BAEC7-3A0F-47A9-B616-873C83885170}" srcOrd="0" destOrd="0" presId="urn:microsoft.com/office/officeart/2005/8/layout/bProcess3"/>
    <dgm:cxn modelId="{87B0838F-2233-4313-9C46-95BB96A596D7}" type="presOf" srcId="{569BE8B1-50F5-42E2-8AAD-6C8055C77589}" destId="{F72AB824-38FB-4CDA-AAC6-F9D795401431}" srcOrd="0" destOrd="0" presId="urn:microsoft.com/office/officeart/2005/8/layout/bProcess3"/>
    <dgm:cxn modelId="{A721AF9B-1B1A-4464-BE61-136A812F7F0D}" srcId="{7D405259-598B-460B-8AF9-11B2F2D3B644}" destId="{A30F869E-F60F-4BEF-9DDE-5E90FF25688D}" srcOrd="3" destOrd="0" parTransId="{E89DDC11-C49D-4659-80CC-B5C436227D70}" sibTransId="{9C03012B-59B7-45A0-8345-3B5C55D0DC56}"/>
    <dgm:cxn modelId="{A830779D-5314-4164-8403-C0F8BF4F087F}" srcId="{7D405259-598B-460B-8AF9-11B2F2D3B644}" destId="{CE615A16-C79A-4B9D-91D9-45E0FD1F053E}" srcOrd="7" destOrd="0" parTransId="{3682D9E1-A064-4E87-8DE9-F4671B1A63DC}" sibTransId="{EEE1547C-4042-4CA1-96AA-8EA590FF82F3}"/>
    <dgm:cxn modelId="{AFCC069F-71B1-4642-8C2C-E10DE33757E8}" type="presOf" srcId="{9C03012B-59B7-45A0-8345-3B5C55D0DC56}" destId="{EC612F0F-4255-44A0-AB23-39E3E4F22997}" srcOrd="1" destOrd="0" presId="urn:microsoft.com/office/officeart/2005/8/layout/bProcess3"/>
    <dgm:cxn modelId="{6FD9C4BB-1F83-4B59-9632-BD129E81D485}" type="presOf" srcId="{EEE1547C-4042-4CA1-96AA-8EA590FF82F3}" destId="{5CC5B32E-6B4C-48D8-8D84-85966A529CBE}" srcOrd="1" destOrd="0" presId="urn:microsoft.com/office/officeart/2005/8/layout/bProcess3"/>
    <dgm:cxn modelId="{29C36FBD-EBA3-4AC8-9986-AD35E4C3B478}" type="presOf" srcId="{0A467CFA-9E28-4EB5-9401-D6C67889BE27}" destId="{DC0B7988-0408-42D7-8617-2CE34DC40BF1}" srcOrd="1" destOrd="0" presId="urn:microsoft.com/office/officeart/2005/8/layout/bProcess3"/>
    <dgm:cxn modelId="{88B2E2C4-BBCA-46C9-81EC-D973F8878AB7}" type="presOf" srcId="{CE615A16-C79A-4B9D-91D9-45E0FD1F053E}" destId="{F8B7B496-17D0-42CF-B8EF-9D8F1874EA45}" srcOrd="0" destOrd="0" presId="urn:microsoft.com/office/officeart/2005/8/layout/bProcess3"/>
    <dgm:cxn modelId="{1F2F06CA-5311-4CD2-A1D6-2E5C1CF58CBC}" type="presOf" srcId="{7D405259-598B-460B-8AF9-11B2F2D3B644}" destId="{198B4E22-9F1B-4870-8174-90755B009228}" srcOrd="0" destOrd="0" presId="urn:microsoft.com/office/officeart/2005/8/layout/bProcess3"/>
    <dgm:cxn modelId="{BA9FD9CC-E56A-4F76-94A0-ABF7A7A6F890}" type="presOf" srcId="{153B2F02-3C4F-4C83-B009-BB923E1C425D}" destId="{C1F83BE8-DD1D-4513-8AB1-6D13F6504E78}" srcOrd="1" destOrd="0" presId="urn:microsoft.com/office/officeart/2005/8/layout/bProcess3"/>
    <dgm:cxn modelId="{789373CE-07B6-4947-9ADF-D815B97EEE56}" srcId="{7D405259-598B-460B-8AF9-11B2F2D3B644}" destId="{AE2110D3-D255-4F63-A19F-9827294084D4}" srcOrd="5" destOrd="0" parTransId="{985EDB8F-9208-4FF7-83FA-DCA976AC6AEC}" sibTransId="{CB6E3EA1-A4E4-49FE-8DDF-5F5FED074FE9}"/>
    <dgm:cxn modelId="{1B2BB4D3-485D-4AB9-A129-D9535C13AAFF}" type="presOf" srcId="{CB6E3EA1-A4E4-49FE-8DDF-5F5FED074FE9}" destId="{93950EFA-C844-4DCD-95E7-C4CFB5B653BA}" srcOrd="1" destOrd="0" presId="urn:microsoft.com/office/officeart/2005/8/layout/bProcess3"/>
    <dgm:cxn modelId="{B78232D5-9B35-4B9D-A302-3922A18C1640}" type="presOf" srcId="{9C03012B-59B7-45A0-8345-3B5C55D0DC56}" destId="{60E1AD7C-20ED-45A5-81D3-CB6710360491}" srcOrd="0" destOrd="0" presId="urn:microsoft.com/office/officeart/2005/8/layout/bProcess3"/>
    <dgm:cxn modelId="{0346A9E2-AECC-4D2B-A49E-8CC18648E66B}" type="presOf" srcId="{153B2F02-3C4F-4C83-B009-BB923E1C425D}" destId="{EB0904D5-94B9-4DFE-A94B-3FFF48573FCF}" srcOrd="0" destOrd="0" presId="urn:microsoft.com/office/officeart/2005/8/layout/bProcess3"/>
    <dgm:cxn modelId="{A0AC43E3-AFEA-4D25-BF5A-309F0D6CF743}" srcId="{7D405259-598B-460B-8AF9-11B2F2D3B644}" destId="{569BE8B1-50F5-42E2-8AAD-6C8055C77589}" srcOrd="2" destOrd="0" parTransId="{F5F6B25C-D161-4F5D-AF24-0CBE9C07A1DD}" sibTransId="{45EB1C41-1BF2-443E-9ECA-E1F39905F89B}"/>
    <dgm:cxn modelId="{2B8931E6-2E5B-4E77-89AE-EA35B71D420F}" type="presOf" srcId="{DC43D60E-D01A-4877-9F73-0FCCCD1C0693}" destId="{9B610684-9262-4997-872F-DE341E0F8DCF}" srcOrd="1" destOrd="0" presId="urn:microsoft.com/office/officeart/2005/8/layout/bProcess3"/>
    <dgm:cxn modelId="{012895F1-CB86-4DCB-8557-E17E2E840915}" type="presOf" srcId="{F650A500-9098-452E-8CC6-F4E990F3801B}" destId="{4DF6B69F-291F-49FE-B536-224AB4251091}" srcOrd="0" destOrd="0" presId="urn:microsoft.com/office/officeart/2005/8/layout/bProcess3"/>
    <dgm:cxn modelId="{CADD87F3-9295-4D4E-9C7A-946E0BE89589}" type="presOf" srcId="{543646A6-572D-6848-B1A9-E2BC5D32B142}" destId="{8A7C7987-0401-BF46-B21F-9275B4906C35}" srcOrd="0" destOrd="0" presId="urn:microsoft.com/office/officeart/2005/8/layout/bProcess3"/>
    <dgm:cxn modelId="{EED99D79-1F8C-894B-ACB3-BCE17514F452}" type="presParOf" srcId="{198B4E22-9F1B-4870-8174-90755B009228}" destId="{8A7C7987-0401-BF46-B21F-9275B4906C35}" srcOrd="0" destOrd="0" presId="urn:microsoft.com/office/officeart/2005/8/layout/bProcess3"/>
    <dgm:cxn modelId="{582BF485-5021-D14C-ACE6-041220279126}" type="presParOf" srcId="{198B4E22-9F1B-4870-8174-90755B009228}" destId="{3E3ED114-2EE5-F84B-B00F-D2B6504BAC7D}" srcOrd="1" destOrd="0" presId="urn:microsoft.com/office/officeart/2005/8/layout/bProcess3"/>
    <dgm:cxn modelId="{7048C798-7EB2-C64E-96E6-7D0727A488FA}" type="presParOf" srcId="{3E3ED114-2EE5-F84B-B00F-D2B6504BAC7D}" destId="{1B73A4A0-51AC-1940-A8F4-9E7941DEDF12}" srcOrd="0" destOrd="0" presId="urn:microsoft.com/office/officeart/2005/8/layout/bProcess3"/>
    <dgm:cxn modelId="{EADCA29C-3B9B-41A8-A309-6915B0AF1B72}" type="presParOf" srcId="{198B4E22-9F1B-4870-8174-90755B009228}" destId="{3F6DDF16-8D82-4AB4-89D8-D43252F41363}" srcOrd="2" destOrd="0" presId="urn:microsoft.com/office/officeart/2005/8/layout/bProcess3"/>
    <dgm:cxn modelId="{8B809C6A-8A2B-4D76-8756-D703F6013868}" type="presParOf" srcId="{198B4E22-9F1B-4870-8174-90755B009228}" destId="{940C5B65-DD30-4375-910F-A3C967677ED1}" srcOrd="3" destOrd="0" presId="urn:microsoft.com/office/officeart/2005/8/layout/bProcess3"/>
    <dgm:cxn modelId="{2989C0C4-D4B7-4E81-BBEB-D1CB867071C1}" type="presParOf" srcId="{940C5B65-DD30-4375-910F-A3C967677ED1}" destId="{DC0B7988-0408-42D7-8617-2CE34DC40BF1}" srcOrd="0" destOrd="0" presId="urn:microsoft.com/office/officeart/2005/8/layout/bProcess3"/>
    <dgm:cxn modelId="{AEAA7634-BBD2-422B-92DC-DE768A6B257C}" type="presParOf" srcId="{198B4E22-9F1B-4870-8174-90755B009228}" destId="{F72AB824-38FB-4CDA-AAC6-F9D795401431}" srcOrd="4" destOrd="0" presId="urn:microsoft.com/office/officeart/2005/8/layout/bProcess3"/>
    <dgm:cxn modelId="{0DF0C5A0-733F-46DE-B60E-EE534C64BF78}" type="presParOf" srcId="{198B4E22-9F1B-4870-8174-90755B009228}" destId="{D1789714-D847-4382-80B9-F9ABECFBAFEE}" srcOrd="5" destOrd="0" presId="urn:microsoft.com/office/officeart/2005/8/layout/bProcess3"/>
    <dgm:cxn modelId="{B288BB98-8F4B-45D4-A079-E146B9006BF3}" type="presParOf" srcId="{D1789714-D847-4382-80B9-F9ABECFBAFEE}" destId="{04660EA7-2140-4729-A816-5E6EDED00B0B}" srcOrd="0" destOrd="0" presId="urn:microsoft.com/office/officeart/2005/8/layout/bProcess3"/>
    <dgm:cxn modelId="{B585A781-472B-4706-8E78-B0D1E55121C3}" type="presParOf" srcId="{198B4E22-9F1B-4870-8174-90755B009228}" destId="{EC68C055-AD95-4B91-9ECB-8B955E5D39DC}" srcOrd="6" destOrd="0" presId="urn:microsoft.com/office/officeart/2005/8/layout/bProcess3"/>
    <dgm:cxn modelId="{9B3E07D2-987A-4263-9E22-E020D2F9EC5C}" type="presParOf" srcId="{198B4E22-9F1B-4870-8174-90755B009228}" destId="{60E1AD7C-20ED-45A5-81D3-CB6710360491}" srcOrd="7" destOrd="0" presId="urn:microsoft.com/office/officeart/2005/8/layout/bProcess3"/>
    <dgm:cxn modelId="{6EA5D874-D10C-479C-A0B5-2C57F488B8D9}" type="presParOf" srcId="{60E1AD7C-20ED-45A5-81D3-CB6710360491}" destId="{EC612F0F-4255-44A0-AB23-39E3E4F22997}" srcOrd="0" destOrd="0" presId="urn:microsoft.com/office/officeart/2005/8/layout/bProcess3"/>
    <dgm:cxn modelId="{C9721B54-D4A9-4F87-A8E9-B08CD9F4CDF0}" type="presParOf" srcId="{198B4E22-9F1B-4870-8174-90755B009228}" destId="{4DF6B69F-291F-49FE-B536-224AB4251091}" srcOrd="8" destOrd="0" presId="urn:microsoft.com/office/officeart/2005/8/layout/bProcess3"/>
    <dgm:cxn modelId="{1E75EAD8-BF59-42EA-8AAA-114FEF636D7A}" type="presParOf" srcId="{198B4E22-9F1B-4870-8174-90755B009228}" destId="{EB0904D5-94B9-4DFE-A94B-3FFF48573FCF}" srcOrd="9" destOrd="0" presId="urn:microsoft.com/office/officeart/2005/8/layout/bProcess3"/>
    <dgm:cxn modelId="{B4D9321F-8BCC-4898-B000-815B9176F571}" type="presParOf" srcId="{EB0904D5-94B9-4DFE-A94B-3FFF48573FCF}" destId="{C1F83BE8-DD1D-4513-8AB1-6D13F6504E78}" srcOrd="0" destOrd="0" presId="urn:microsoft.com/office/officeart/2005/8/layout/bProcess3"/>
    <dgm:cxn modelId="{1F91E907-9CF2-45BA-8016-7E353009526C}" type="presParOf" srcId="{198B4E22-9F1B-4870-8174-90755B009228}" destId="{465BAFD2-F206-4DD5-8110-1BBCA6CE96E9}" srcOrd="10" destOrd="0" presId="urn:microsoft.com/office/officeart/2005/8/layout/bProcess3"/>
    <dgm:cxn modelId="{5469224A-28DF-46C9-99B4-FABC486CCA38}" type="presParOf" srcId="{198B4E22-9F1B-4870-8174-90755B009228}" destId="{510268C8-5F22-4672-8B32-8F2AEEF49B63}" srcOrd="11" destOrd="0" presId="urn:microsoft.com/office/officeart/2005/8/layout/bProcess3"/>
    <dgm:cxn modelId="{D74DBDEB-5F90-49C1-B7B8-B0FADB99A9CD}" type="presParOf" srcId="{510268C8-5F22-4672-8B32-8F2AEEF49B63}" destId="{93950EFA-C844-4DCD-95E7-C4CFB5B653BA}" srcOrd="0" destOrd="0" presId="urn:microsoft.com/office/officeart/2005/8/layout/bProcess3"/>
    <dgm:cxn modelId="{9F5B0566-970E-4439-A1E4-81BD935ACA27}" type="presParOf" srcId="{198B4E22-9F1B-4870-8174-90755B009228}" destId="{2087602A-0779-4067-B560-2099DD14227B}" srcOrd="12" destOrd="0" presId="urn:microsoft.com/office/officeart/2005/8/layout/bProcess3"/>
    <dgm:cxn modelId="{A9076490-CA17-49F9-9705-B83597AD407B}" type="presParOf" srcId="{198B4E22-9F1B-4870-8174-90755B009228}" destId="{282B581F-ED36-47D9-A033-B5C97536C5FA}" srcOrd="13" destOrd="0" presId="urn:microsoft.com/office/officeart/2005/8/layout/bProcess3"/>
    <dgm:cxn modelId="{3EC563FA-D707-495F-9931-34BE68D38449}" type="presParOf" srcId="{282B581F-ED36-47D9-A033-B5C97536C5FA}" destId="{9B610684-9262-4997-872F-DE341E0F8DCF}" srcOrd="0" destOrd="0" presId="urn:microsoft.com/office/officeart/2005/8/layout/bProcess3"/>
    <dgm:cxn modelId="{4BA93425-52AB-4585-B070-FFF14F4C075A}" type="presParOf" srcId="{198B4E22-9F1B-4870-8174-90755B009228}" destId="{F8B7B496-17D0-42CF-B8EF-9D8F1874EA45}" srcOrd="14" destOrd="0" presId="urn:microsoft.com/office/officeart/2005/8/layout/bProcess3"/>
    <dgm:cxn modelId="{1E2BB7B3-ADCE-4A14-AE47-5CCB9DE2D3AE}" type="presParOf" srcId="{198B4E22-9F1B-4870-8174-90755B009228}" destId="{3C8BAEC7-3A0F-47A9-B616-873C83885170}" srcOrd="15" destOrd="0" presId="urn:microsoft.com/office/officeart/2005/8/layout/bProcess3"/>
    <dgm:cxn modelId="{C5169B9A-E1A7-4598-9F5A-57006C25284C}" type="presParOf" srcId="{3C8BAEC7-3A0F-47A9-B616-873C83885170}" destId="{5CC5B32E-6B4C-48D8-8D84-85966A529CBE}" srcOrd="0" destOrd="0" presId="urn:microsoft.com/office/officeart/2005/8/layout/bProcess3"/>
    <dgm:cxn modelId="{92FA464C-A7DF-4838-84E2-0213D2A154E3}" type="presParOf" srcId="{198B4E22-9F1B-4870-8174-90755B009228}" destId="{FD1D7CA6-4EAC-4560-B431-F53E6D45755C}" srcOrd="16" destOrd="0" presId="urn:microsoft.com/office/officeart/2005/8/layout/b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AEADF2-B44B-4EB4-B73F-C4527F5722F2}"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CFF1FFDA-0F0C-4AF1-8E11-01415C0362B8}">
      <dgm:prSet/>
      <dgm:spPr/>
      <dgm:t>
        <a:bodyPr/>
        <a:lstStyle/>
        <a:p>
          <a:r>
            <a:rPr lang="en-US"/>
            <a:t>Parliament. </a:t>
          </a:r>
        </a:p>
      </dgm:t>
    </dgm:pt>
    <dgm:pt modelId="{F8AA6A16-20D9-4F13-995F-7BA4D63E6EDD}" type="parTrans" cxnId="{D9A43544-DB9E-4135-A090-C2A4FAA1C8C8}">
      <dgm:prSet/>
      <dgm:spPr/>
      <dgm:t>
        <a:bodyPr/>
        <a:lstStyle/>
        <a:p>
          <a:endParaRPr lang="en-US"/>
        </a:p>
      </dgm:t>
    </dgm:pt>
    <dgm:pt modelId="{DD17CCCC-842C-41C2-B0D1-3DDD5C61C6DD}" type="sibTrans" cxnId="{D9A43544-DB9E-4135-A090-C2A4FAA1C8C8}">
      <dgm:prSet/>
      <dgm:spPr/>
      <dgm:t>
        <a:bodyPr/>
        <a:lstStyle/>
        <a:p>
          <a:endParaRPr lang="en-US"/>
        </a:p>
      </dgm:t>
    </dgm:pt>
    <dgm:pt modelId="{9CE98720-E4E6-4F56-BDC0-C5FBBEC3E061}">
      <dgm:prSet/>
      <dgm:spPr/>
      <dgm:t>
        <a:bodyPr/>
        <a:lstStyle/>
        <a:p>
          <a:r>
            <a:rPr lang="en-US" dirty="0"/>
            <a:t>House of Commons and House of Lords. </a:t>
          </a:r>
        </a:p>
      </dgm:t>
    </dgm:pt>
    <dgm:pt modelId="{856CB6BE-1867-4895-84A6-9DA231A90EB9}" type="parTrans" cxnId="{1CE18467-8E3D-4BCE-BF09-FFF82CF2F60B}">
      <dgm:prSet/>
      <dgm:spPr/>
      <dgm:t>
        <a:bodyPr/>
        <a:lstStyle/>
        <a:p>
          <a:endParaRPr lang="en-US"/>
        </a:p>
      </dgm:t>
    </dgm:pt>
    <dgm:pt modelId="{D0E36DD9-6E05-497F-9C7A-C163F5DC1EFA}" type="sibTrans" cxnId="{1CE18467-8E3D-4BCE-BF09-FFF82CF2F60B}">
      <dgm:prSet/>
      <dgm:spPr/>
      <dgm:t>
        <a:bodyPr/>
        <a:lstStyle/>
        <a:p>
          <a:endParaRPr lang="en-US"/>
        </a:p>
      </dgm:t>
    </dgm:pt>
    <dgm:pt modelId="{F8FF462F-B57A-48A7-9B75-F912C0A8B3E5}">
      <dgm:prSet/>
      <dgm:spPr/>
      <dgm:t>
        <a:bodyPr/>
        <a:lstStyle/>
        <a:p>
          <a:r>
            <a:rPr lang="en-US"/>
            <a:t>Parliamentary debates/questions. </a:t>
          </a:r>
        </a:p>
      </dgm:t>
    </dgm:pt>
    <dgm:pt modelId="{925F2A90-F380-4324-841B-3D483FB3FC36}" type="parTrans" cxnId="{A3A9AD39-BD76-4308-9236-C973566544D8}">
      <dgm:prSet/>
      <dgm:spPr/>
      <dgm:t>
        <a:bodyPr/>
        <a:lstStyle/>
        <a:p>
          <a:endParaRPr lang="en-US"/>
        </a:p>
      </dgm:t>
    </dgm:pt>
    <dgm:pt modelId="{A3CF0F3B-8251-46A0-8ACA-821E9F69E507}" type="sibTrans" cxnId="{A3A9AD39-BD76-4308-9236-C973566544D8}">
      <dgm:prSet/>
      <dgm:spPr/>
      <dgm:t>
        <a:bodyPr/>
        <a:lstStyle/>
        <a:p>
          <a:endParaRPr lang="en-US"/>
        </a:p>
      </dgm:t>
    </dgm:pt>
    <dgm:pt modelId="{E92B0193-D137-4E57-B169-64ACFAC94894}">
      <dgm:prSet/>
      <dgm:spPr/>
      <dgm:t>
        <a:bodyPr/>
        <a:lstStyle/>
        <a:p>
          <a:r>
            <a:rPr lang="en-US"/>
            <a:t>Secondary legislation. </a:t>
          </a:r>
        </a:p>
      </dgm:t>
    </dgm:pt>
    <dgm:pt modelId="{C0363085-A267-4565-9E1B-7E80D357A008}" type="parTrans" cxnId="{8181F7BF-7B11-43A8-A346-44220EF2A69A}">
      <dgm:prSet/>
      <dgm:spPr/>
      <dgm:t>
        <a:bodyPr/>
        <a:lstStyle/>
        <a:p>
          <a:endParaRPr lang="en-US"/>
        </a:p>
      </dgm:t>
    </dgm:pt>
    <dgm:pt modelId="{28223841-F884-45DE-BEA9-0E8D43252321}" type="sibTrans" cxnId="{8181F7BF-7B11-43A8-A346-44220EF2A69A}">
      <dgm:prSet/>
      <dgm:spPr/>
      <dgm:t>
        <a:bodyPr/>
        <a:lstStyle/>
        <a:p>
          <a:endParaRPr lang="en-US"/>
        </a:p>
      </dgm:t>
    </dgm:pt>
    <dgm:pt modelId="{0D3324FA-85AB-42FF-9216-30462E7A58FF}" type="pres">
      <dgm:prSet presAssocID="{7EAEADF2-B44B-4EB4-B73F-C4527F5722F2}" presName="outerComposite" presStyleCnt="0">
        <dgm:presLayoutVars>
          <dgm:chMax val="5"/>
          <dgm:dir/>
          <dgm:resizeHandles val="exact"/>
        </dgm:presLayoutVars>
      </dgm:prSet>
      <dgm:spPr/>
    </dgm:pt>
    <dgm:pt modelId="{8D601A8C-0735-401B-AFA3-B053FA8E0131}" type="pres">
      <dgm:prSet presAssocID="{7EAEADF2-B44B-4EB4-B73F-C4527F5722F2}" presName="dummyMaxCanvas" presStyleCnt="0">
        <dgm:presLayoutVars/>
      </dgm:prSet>
      <dgm:spPr/>
    </dgm:pt>
    <dgm:pt modelId="{0E41EC01-1C98-46D3-AA90-7CF18A024AB4}" type="pres">
      <dgm:prSet presAssocID="{7EAEADF2-B44B-4EB4-B73F-C4527F5722F2}" presName="FourNodes_1" presStyleLbl="node1" presStyleIdx="0" presStyleCnt="4">
        <dgm:presLayoutVars>
          <dgm:bulletEnabled val="1"/>
        </dgm:presLayoutVars>
      </dgm:prSet>
      <dgm:spPr/>
    </dgm:pt>
    <dgm:pt modelId="{D66A9EED-A87F-4D59-BCD2-E41ABA49DCB0}" type="pres">
      <dgm:prSet presAssocID="{7EAEADF2-B44B-4EB4-B73F-C4527F5722F2}" presName="FourNodes_2" presStyleLbl="node1" presStyleIdx="1" presStyleCnt="4">
        <dgm:presLayoutVars>
          <dgm:bulletEnabled val="1"/>
        </dgm:presLayoutVars>
      </dgm:prSet>
      <dgm:spPr/>
    </dgm:pt>
    <dgm:pt modelId="{C818CC39-5BBF-4EA5-9E2C-3EEB7FAEC598}" type="pres">
      <dgm:prSet presAssocID="{7EAEADF2-B44B-4EB4-B73F-C4527F5722F2}" presName="FourNodes_3" presStyleLbl="node1" presStyleIdx="2" presStyleCnt="4">
        <dgm:presLayoutVars>
          <dgm:bulletEnabled val="1"/>
        </dgm:presLayoutVars>
      </dgm:prSet>
      <dgm:spPr/>
    </dgm:pt>
    <dgm:pt modelId="{3819D339-7167-4E38-8929-D13E5B28A707}" type="pres">
      <dgm:prSet presAssocID="{7EAEADF2-B44B-4EB4-B73F-C4527F5722F2}" presName="FourNodes_4" presStyleLbl="node1" presStyleIdx="3" presStyleCnt="4">
        <dgm:presLayoutVars>
          <dgm:bulletEnabled val="1"/>
        </dgm:presLayoutVars>
      </dgm:prSet>
      <dgm:spPr/>
    </dgm:pt>
    <dgm:pt modelId="{D34106B9-CECB-4C80-AA7A-8DDB6C4356A7}" type="pres">
      <dgm:prSet presAssocID="{7EAEADF2-B44B-4EB4-B73F-C4527F5722F2}" presName="FourConn_1-2" presStyleLbl="fgAccFollowNode1" presStyleIdx="0" presStyleCnt="3">
        <dgm:presLayoutVars>
          <dgm:bulletEnabled val="1"/>
        </dgm:presLayoutVars>
      </dgm:prSet>
      <dgm:spPr/>
    </dgm:pt>
    <dgm:pt modelId="{32F3FC60-AD75-49B1-A318-A4FEAB9265A5}" type="pres">
      <dgm:prSet presAssocID="{7EAEADF2-B44B-4EB4-B73F-C4527F5722F2}" presName="FourConn_2-3" presStyleLbl="fgAccFollowNode1" presStyleIdx="1" presStyleCnt="3">
        <dgm:presLayoutVars>
          <dgm:bulletEnabled val="1"/>
        </dgm:presLayoutVars>
      </dgm:prSet>
      <dgm:spPr/>
    </dgm:pt>
    <dgm:pt modelId="{82DA08DF-BCF6-4EF8-8A11-685F1040670F}" type="pres">
      <dgm:prSet presAssocID="{7EAEADF2-B44B-4EB4-B73F-C4527F5722F2}" presName="FourConn_3-4" presStyleLbl="fgAccFollowNode1" presStyleIdx="2" presStyleCnt="3">
        <dgm:presLayoutVars>
          <dgm:bulletEnabled val="1"/>
        </dgm:presLayoutVars>
      </dgm:prSet>
      <dgm:spPr/>
    </dgm:pt>
    <dgm:pt modelId="{FCA104BF-4627-46E4-88F3-4D8292BACFC2}" type="pres">
      <dgm:prSet presAssocID="{7EAEADF2-B44B-4EB4-B73F-C4527F5722F2}" presName="FourNodes_1_text" presStyleLbl="node1" presStyleIdx="3" presStyleCnt="4">
        <dgm:presLayoutVars>
          <dgm:bulletEnabled val="1"/>
        </dgm:presLayoutVars>
      </dgm:prSet>
      <dgm:spPr/>
    </dgm:pt>
    <dgm:pt modelId="{0D246CC5-BF51-4EB1-A2AE-7D837F184949}" type="pres">
      <dgm:prSet presAssocID="{7EAEADF2-B44B-4EB4-B73F-C4527F5722F2}" presName="FourNodes_2_text" presStyleLbl="node1" presStyleIdx="3" presStyleCnt="4">
        <dgm:presLayoutVars>
          <dgm:bulletEnabled val="1"/>
        </dgm:presLayoutVars>
      </dgm:prSet>
      <dgm:spPr/>
    </dgm:pt>
    <dgm:pt modelId="{0EC02E3D-2264-4DA1-A478-72ED481C6D0C}" type="pres">
      <dgm:prSet presAssocID="{7EAEADF2-B44B-4EB4-B73F-C4527F5722F2}" presName="FourNodes_3_text" presStyleLbl="node1" presStyleIdx="3" presStyleCnt="4">
        <dgm:presLayoutVars>
          <dgm:bulletEnabled val="1"/>
        </dgm:presLayoutVars>
      </dgm:prSet>
      <dgm:spPr/>
    </dgm:pt>
    <dgm:pt modelId="{F1AB3598-6623-4EDC-AA66-051B530ABBFE}" type="pres">
      <dgm:prSet presAssocID="{7EAEADF2-B44B-4EB4-B73F-C4527F5722F2}" presName="FourNodes_4_text" presStyleLbl="node1" presStyleIdx="3" presStyleCnt="4">
        <dgm:presLayoutVars>
          <dgm:bulletEnabled val="1"/>
        </dgm:presLayoutVars>
      </dgm:prSet>
      <dgm:spPr/>
    </dgm:pt>
  </dgm:ptLst>
  <dgm:cxnLst>
    <dgm:cxn modelId="{FA506B0C-2391-4321-A5A5-E08D03E960F2}" type="presOf" srcId="{7EAEADF2-B44B-4EB4-B73F-C4527F5722F2}" destId="{0D3324FA-85AB-42FF-9216-30462E7A58FF}" srcOrd="0" destOrd="0" presId="urn:microsoft.com/office/officeart/2005/8/layout/vProcess5"/>
    <dgm:cxn modelId="{10C64022-299D-43DB-8785-AA9A31497C25}" type="presOf" srcId="{E92B0193-D137-4E57-B169-64ACFAC94894}" destId="{F1AB3598-6623-4EDC-AA66-051B530ABBFE}" srcOrd="1" destOrd="0" presId="urn:microsoft.com/office/officeart/2005/8/layout/vProcess5"/>
    <dgm:cxn modelId="{F7ACE02E-2FF2-4A6B-B11D-8D253CDB339A}" type="presOf" srcId="{F8FF462F-B57A-48A7-9B75-F912C0A8B3E5}" destId="{0EC02E3D-2264-4DA1-A478-72ED481C6D0C}" srcOrd="1" destOrd="0" presId="urn:microsoft.com/office/officeart/2005/8/layout/vProcess5"/>
    <dgm:cxn modelId="{A3A9AD39-BD76-4308-9236-C973566544D8}" srcId="{7EAEADF2-B44B-4EB4-B73F-C4527F5722F2}" destId="{F8FF462F-B57A-48A7-9B75-F912C0A8B3E5}" srcOrd="2" destOrd="0" parTransId="{925F2A90-F380-4324-841B-3D483FB3FC36}" sibTransId="{A3CF0F3B-8251-46A0-8ACA-821E9F69E507}"/>
    <dgm:cxn modelId="{D9A43544-DB9E-4135-A090-C2A4FAA1C8C8}" srcId="{7EAEADF2-B44B-4EB4-B73F-C4527F5722F2}" destId="{CFF1FFDA-0F0C-4AF1-8E11-01415C0362B8}" srcOrd="0" destOrd="0" parTransId="{F8AA6A16-20D9-4F13-995F-7BA4D63E6EDD}" sibTransId="{DD17CCCC-842C-41C2-B0D1-3DDD5C61C6DD}"/>
    <dgm:cxn modelId="{1CE18467-8E3D-4BCE-BF09-FFF82CF2F60B}" srcId="{7EAEADF2-B44B-4EB4-B73F-C4527F5722F2}" destId="{9CE98720-E4E6-4F56-BDC0-C5FBBEC3E061}" srcOrd="1" destOrd="0" parTransId="{856CB6BE-1867-4895-84A6-9DA231A90EB9}" sibTransId="{D0E36DD9-6E05-497F-9C7A-C163F5DC1EFA}"/>
    <dgm:cxn modelId="{0D6F4268-64E6-4138-AE84-3D257B767A55}" type="presOf" srcId="{CFF1FFDA-0F0C-4AF1-8E11-01415C0362B8}" destId="{0E41EC01-1C98-46D3-AA90-7CF18A024AB4}" srcOrd="0" destOrd="0" presId="urn:microsoft.com/office/officeart/2005/8/layout/vProcess5"/>
    <dgm:cxn modelId="{10349675-D524-44CC-B34A-2575C25F4526}" type="presOf" srcId="{E92B0193-D137-4E57-B169-64ACFAC94894}" destId="{3819D339-7167-4E38-8929-D13E5B28A707}" srcOrd="0" destOrd="0" presId="urn:microsoft.com/office/officeart/2005/8/layout/vProcess5"/>
    <dgm:cxn modelId="{AC1EA156-EFFA-4646-BBD0-567FE5157810}" type="presOf" srcId="{DD17CCCC-842C-41C2-B0D1-3DDD5C61C6DD}" destId="{D34106B9-CECB-4C80-AA7A-8DDB6C4356A7}" srcOrd="0" destOrd="0" presId="urn:microsoft.com/office/officeart/2005/8/layout/vProcess5"/>
    <dgm:cxn modelId="{C9393891-3B86-4927-8967-310DB4DF1CE4}" type="presOf" srcId="{9CE98720-E4E6-4F56-BDC0-C5FBBEC3E061}" destId="{D66A9EED-A87F-4D59-BCD2-E41ABA49DCB0}" srcOrd="0" destOrd="0" presId="urn:microsoft.com/office/officeart/2005/8/layout/vProcess5"/>
    <dgm:cxn modelId="{46105EB1-376E-433F-89C9-7DE04506578C}" type="presOf" srcId="{9CE98720-E4E6-4F56-BDC0-C5FBBEC3E061}" destId="{0D246CC5-BF51-4EB1-A2AE-7D837F184949}" srcOrd="1" destOrd="0" presId="urn:microsoft.com/office/officeart/2005/8/layout/vProcess5"/>
    <dgm:cxn modelId="{901A8CB8-831D-48C7-8ACF-7466E02BFF4A}" type="presOf" srcId="{A3CF0F3B-8251-46A0-8ACA-821E9F69E507}" destId="{82DA08DF-BCF6-4EF8-8A11-685F1040670F}" srcOrd="0" destOrd="0" presId="urn:microsoft.com/office/officeart/2005/8/layout/vProcess5"/>
    <dgm:cxn modelId="{8181F7BF-7B11-43A8-A346-44220EF2A69A}" srcId="{7EAEADF2-B44B-4EB4-B73F-C4527F5722F2}" destId="{E92B0193-D137-4E57-B169-64ACFAC94894}" srcOrd="3" destOrd="0" parTransId="{C0363085-A267-4565-9E1B-7E80D357A008}" sibTransId="{28223841-F884-45DE-BEA9-0E8D43252321}"/>
    <dgm:cxn modelId="{D356EAC1-A487-4CCB-9989-E6C5F16DA214}" type="presOf" srcId="{CFF1FFDA-0F0C-4AF1-8E11-01415C0362B8}" destId="{FCA104BF-4627-46E4-88F3-4D8292BACFC2}" srcOrd="1" destOrd="0" presId="urn:microsoft.com/office/officeart/2005/8/layout/vProcess5"/>
    <dgm:cxn modelId="{63C788DB-DC8F-4D1E-BAAD-84983C0E5DCF}" type="presOf" srcId="{D0E36DD9-6E05-497F-9C7A-C163F5DC1EFA}" destId="{32F3FC60-AD75-49B1-A318-A4FEAB9265A5}" srcOrd="0" destOrd="0" presId="urn:microsoft.com/office/officeart/2005/8/layout/vProcess5"/>
    <dgm:cxn modelId="{25C2D8F0-8217-4382-AFEF-531A2D8DD96F}" type="presOf" srcId="{F8FF462F-B57A-48A7-9B75-F912C0A8B3E5}" destId="{C818CC39-5BBF-4EA5-9E2C-3EEB7FAEC598}" srcOrd="0" destOrd="0" presId="urn:microsoft.com/office/officeart/2005/8/layout/vProcess5"/>
    <dgm:cxn modelId="{B5B06293-E250-433D-970A-DCAE246E1D00}" type="presParOf" srcId="{0D3324FA-85AB-42FF-9216-30462E7A58FF}" destId="{8D601A8C-0735-401B-AFA3-B053FA8E0131}" srcOrd="0" destOrd="0" presId="urn:microsoft.com/office/officeart/2005/8/layout/vProcess5"/>
    <dgm:cxn modelId="{15E9B2ED-A630-46E4-A0A6-FE1EF1BAE418}" type="presParOf" srcId="{0D3324FA-85AB-42FF-9216-30462E7A58FF}" destId="{0E41EC01-1C98-46D3-AA90-7CF18A024AB4}" srcOrd="1" destOrd="0" presId="urn:microsoft.com/office/officeart/2005/8/layout/vProcess5"/>
    <dgm:cxn modelId="{374801F1-8D0C-4C3F-BB2E-8F790539F997}" type="presParOf" srcId="{0D3324FA-85AB-42FF-9216-30462E7A58FF}" destId="{D66A9EED-A87F-4D59-BCD2-E41ABA49DCB0}" srcOrd="2" destOrd="0" presId="urn:microsoft.com/office/officeart/2005/8/layout/vProcess5"/>
    <dgm:cxn modelId="{2255C1E0-132F-45CF-840F-B7BB2316CF2E}" type="presParOf" srcId="{0D3324FA-85AB-42FF-9216-30462E7A58FF}" destId="{C818CC39-5BBF-4EA5-9E2C-3EEB7FAEC598}" srcOrd="3" destOrd="0" presId="urn:microsoft.com/office/officeart/2005/8/layout/vProcess5"/>
    <dgm:cxn modelId="{AD62C828-D80B-4906-A7CF-02D6315AFAC6}" type="presParOf" srcId="{0D3324FA-85AB-42FF-9216-30462E7A58FF}" destId="{3819D339-7167-4E38-8929-D13E5B28A707}" srcOrd="4" destOrd="0" presId="urn:microsoft.com/office/officeart/2005/8/layout/vProcess5"/>
    <dgm:cxn modelId="{F6B5403C-51F1-467A-8D75-EA748B75C57F}" type="presParOf" srcId="{0D3324FA-85AB-42FF-9216-30462E7A58FF}" destId="{D34106B9-CECB-4C80-AA7A-8DDB6C4356A7}" srcOrd="5" destOrd="0" presId="urn:microsoft.com/office/officeart/2005/8/layout/vProcess5"/>
    <dgm:cxn modelId="{2FB37E79-D107-4ACF-A4A1-D4C4B68D5983}" type="presParOf" srcId="{0D3324FA-85AB-42FF-9216-30462E7A58FF}" destId="{32F3FC60-AD75-49B1-A318-A4FEAB9265A5}" srcOrd="6" destOrd="0" presId="urn:microsoft.com/office/officeart/2005/8/layout/vProcess5"/>
    <dgm:cxn modelId="{A4DB1FDE-4B3A-402E-845F-0F48A55402CC}" type="presParOf" srcId="{0D3324FA-85AB-42FF-9216-30462E7A58FF}" destId="{82DA08DF-BCF6-4EF8-8A11-685F1040670F}" srcOrd="7" destOrd="0" presId="urn:microsoft.com/office/officeart/2005/8/layout/vProcess5"/>
    <dgm:cxn modelId="{9E71AA81-65A9-448B-ABA9-B2B5E2AB2515}" type="presParOf" srcId="{0D3324FA-85AB-42FF-9216-30462E7A58FF}" destId="{FCA104BF-4627-46E4-88F3-4D8292BACFC2}" srcOrd="8" destOrd="0" presId="urn:microsoft.com/office/officeart/2005/8/layout/vProcess5"/>
    <dgm:cxn modelId="{2B78178D-248C-4DF9-BD93-BE264A3F1E70}" type="presParOf" srcId="{0D3324FA-85AB-42FF-9216-30462E7A58FF}" destId="{0D246CC5-BF51-4EB1-A2AE-7D837F184949}" srcOrd="9" destOrd="0" presId="urn:microsoft.com/office/officeart/2005/8/layout/vProcess5"/>
    <dgm:cxn modelId="{0F6158D1-35BE-476F-9071-753B5A6404B1}" type="presParOf" srcId="{0D3324FA-85AB-42FF-9216-30462E7A58FF}" destId="{0EC02E3D-2264-4DA1-A478-72ED481C6D0C}" srcOrd="10" destOrd="0" presId="urn:microsoft.com/office/officeart/2005/8/layout/vProcess5"/>
    <dgm:cxn modelId="{DBA7EFE5-F874-4A8D-A11E-FBCA02EEA2C6}" type="presParOf" srcId="{0D3324FA-85AB-42FF-9216-30462E7A58FF}" destId="{F1AB3598-6623-4EDC-AA66-051B530ABBF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D7EB13-5769-6846-96B3-A01FD1CE996B}">
      <dsp:nvSpPr>
        <dsp:cNvPr id="0" name=""/>
        <dsp:cNvSpPr/>
      </dsp:nvSpPr>
      <dsp:spPr>
        <a:xfrm>
          <a:off x="923823" y="280"/>
          <a:ext cx="1477380" cy="88642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t>House of Lords</a:t>
          </a:r>
          <a:endParaRPr lang="en-GB" sz="2200" kern="1200" dirty="0"/>
        </a:p>
      </dsp:txBody>
      <dsp:txXfrm>
        <a:off x="949786" y="26243"/>
        <a:ext cx="1425454" cy="834502"/>
      </dsp:txXfrm>
    </dsp:sp>
    <dsp:sp modelId="{86FA88C7-6671-E54A-AEA0-5F3DE389D1A9}">
      <dsp:nvSpPr>
        <dsp:cNvPr id="0" name=""/>
        <dsp:cNvSpPr/>
      </dsp:nvSpPr>
      <dsp:spPr>
        <a:xfrm>
          <a:off x="2531213" y="260299"/>
          <a:ext cx="313204" cy="366390"/>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531213" y="333577"/>
        <a:ext cx="219243" cy="219834"/>
      </dsp:txXfrm>
    </dsp:sp>
    <dsp:sp modelId="{E42A92FF-8A2B-4F6B-B2C0-2AC2DD283934}">
      <dsp:nvSpPr>
        <dsp:cNvPr id="0" name=""/>
        <dsp:cNvSpPr/>
      </dsp:nvSpPr>
      <dsp:spPr>
        <a:xfrm>
          <a:off x="2992156" y="280"/>
          <a:ext cx="1477380" cy="88642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latin typeface="Calibri Light" panose="020F0302020204030204"/>
            </a:rPr>
            <a:t>First Reading </a:t>
          </a:r>
          <a:endParaRPr lang="en-GB" sz="2200" kern="1200" dirty="0"/>
        </a:p>
      </dsp:txBody>
      <dsp:txXfrm>
        <a:off x="3018119" y="26243"/>
        <a:ext cx="1425454" cy="834502"/>
      </dsp:txXfrm>
    </dsp:sp>
    <dsp:sp modelId="{A0A163D5-04CA-4906-B113-95A8A98F1675}">
      <dsp:nvSpPr>
        <dsp:cNvPr id="0" name=""/>
        <dsp:cNvSpPr/>
      </dsp:nvSpPr>
      <dsp:spPr>
        <a:xfrm rot="5400000">
          <a:off x="3574244" y="990125"/>
          <a:ext cx="313204" cy="366390"/>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5400000">
        <a:off x="3620930" y="1016718"/>
        <a:ext cx="219834" cy="219243"/>
      </dsp:txXfrm>
    </dsp:sp>
    <dsp:sp modelId="{4B598BFD-C515-4248-8704-21E3FFD3C100}">
      <dsp:nvSpPr>
        <dsp:cNvPr id="0" name=""/>
        <dsp:cNvSpPr/>
      </dsp:nvSpPr>
      <dsp:spPr>
        <a:xfrm>
          <a:off x="2992156" y="1477661"/>
          <a:ext cx="1477380" cy="88642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latin typeface="Calibri Light" panose="020F0302020204030204"/>
            </a:rPr>
            <a:t>Second Reading</a:t>
          </a:r>
          <a:endParaRPr lang="en-GB" sz="2200" kern="1200" dirty="0"/>
        </a:p>
      </dsp:txBody>
      <dsp:txXfrm>
        <a:off x="3018119" y="1503624"/>
        <a:ext cx="1425454" cy="834502"/>
      </dsp:txXfrm>
    </dsp:sp>
    <dsp:sp modelId="{FD2C06AD-906B-459C-BEC7-4682A862080D}">
      <dsp:nvSpPr>
        <dsp:cNvPr id="0" name=""/>
        <dsp:cNvSpPr/>
      </dsp:nvSpPr>
      <dsp:spPr>
        <a:xfrm rot="10800000">
          <a:off x="2548942" y="1737680"/>
          <a:ext cx="313204" cy="366390"/>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2642903" y="1810958"/>
        <a:ext cx="219243" cy="219834"/>
      </dsp:txXfrm>
    </dsp:sp>
    <dsp:sp modelId="{396FCDBB-0D02-43DE-9E78-8382A1546410}">
      <dsp:nvSpPr>
        <dsp:cNvPr id="0" name=""/>
        <dsp:cNvSpPr/>
      </dsp:nvSpPr>
      <dsp:spPr>
        <a:xfrm>
          <a:off x="923823" y="1477661"/>
          <a:ext cx="1477380" cy="88642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latin typeface="Calibri Light" panose="020F0302020204030204"/>
            </a:rPr>
            <a:t>Committee Stage </a:t>
          </a:r>
          <a:endParaRPr lang="en-GB" sz="2200" kern="1200" dirty="0"/>
        </a:p>
      </dsp:txBody>
      <dsp:txXfrm>
        <a:off x="949786" y="1503624"/>
        <a:ext cx="1425454" cy="834502"/>
      </dsp:txXfrm>
    </dsp:sp>
    <dsp:sp modelId="{139F495C-CF9C-40EF-A5E3-2D2A5EA5A2E2}">
      <dsp:nvSpPr>
        <dsp:cNvPr id="0" name=""/>
        <dsp:cNvSpPr/>
      </dsp:nvSpPr>
      <dsp:spPr>
        <a:xfrm rot="5400000">
          <a:off x="1505911" y="2467506"/>
          <a:ext cx="313204" cy="366390"/>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5400000">
        <a:off x="1552597" y="2494099"/>
        <a:ext cx="219834" cy="219243"/>
      </dsp:txXfrm>
    </dsp:sp>
    <dsp:sp modelId="{DAC49696-2587-4EF1-BE85-854D7B6BC315}">
      <dsp:nvSpPr>
        <dsp:cNvPr id="0" name=""/>
        <dsp:cNvSpPr/>
      </dsp:nvSpPr>
      <dsp:spPr>
        <a:xfrm>
          <a:off x="923823" y="2955041"/>
          <a:ext cx="1477380" cy="88642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latin typeface="Calibri Light" panose="020F0302020204030204"/>
            </a:rPr>
            <a:t>Report stage </a:t>
          </a:r>
          <a:endParaRPr lang="en-GB" sz="2200" kern="1200" dirty="0"/>
        </a:p>
      </dsp:txBody>
      <dsp:txXfrm>
        <a:off x="949786" y="2981004"/>
        <a:ext cx="1425454" cy="834502"/>
      </dsp:txXfrm>
    </dsp:sp>
    <dsp:sp modelId="{BF054399-95CC-4E5F-BCE3-9A55A31DA161}">
      <dsp:nvSpPr>
        <dsp:cNvPr id="0" name=""/>
        <dsp:cNvSpPr/>
      </dsp:nvSpPr>
      <dsp:spPr>
        <a:xfrm>
          <a:off x="2531213" y="3215060"/>
          <a:ext cx="313204" cy="366390"/>
        </a:xfrm>
        <a:prstGeom prst="rightArrow">
          <a:avLst>
            <a:gd name="adj1" fmla="val 60000"/>
            <a:gd name="adj2" fmla="val 50000"/>
          </a:avLst>
        </a:prstGeom>
        <a:gradFill rotWithShape="0">
          <a:gsLst>
            <a:gs pos="0">
              <a:schemeClr val="accent2">
                <a:tint val="60000"/>
                <a:hueOff val="0"/>
                <a:satOff val="0"/>
                <a:lumOff val="0"/>
                <a:alphaOff val="0"/>
                <a:satMod val="103000"/>
                <a:lumMod val="102000"/>
                <a:tint val="94000"/>
              </a:schemeClr>
            </a:gs>
            <a:gs pos="50000">
              <a:schemeClr val="accent2">
                <a:tint val="60000"/>
                <a:hueOff val="0"/>
                <a:satOff val="0"/>
                <a:lumOff val="0"/>
                <a:alphaOff val="0"/>
                <a:satMod val="110000"/>
                <a:lumMod val="100000"/>
                <a:shade val="100000"/>
              </a:schemeClr>
            </a:gs>
            <a:gs pos="100000">
              <a:schemeClr val="accent2">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531213" y="3288338"/>
        <a:ext cx="219243" cy="219834"/>
      </dsp:txXfrm>
    </dsp:sp>
    <dsp:sp modelId="{4577D621-27FF-457D-BECF-AA1C5690C31F}">
      <dsp:nvSpPr>
        <dsp:cNvPr id="0" name=""/>
        <dsp:cNvSpPr/>
      </dsp:nvSpPr>
      <dsp:spPr>
        <a:xfrm>
          <a:off x="2992156" y="2955041"/>
          <a:ext cx="1477380" cy="88642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dirty="0">
              <a:latin typeface="Calibri Light" panose="020F0302020204030204"/>
            </a:rPr>
            <a:t>Third Reading </a:t>
          </a:r>
          <a:endParaRPr lang="en-GB" sz="2200" kern="1200" dirty="0"/>
        </a:p>
      </dsp:txBody>
      <dsp:txXfrm>
        <a:off x="3018119" y="2981004"/>
        <a:ext cx="1425454" cy="834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ED114-2EE5-F84B-B00F-D2B6504BAC7D}">
      <dsp:nvSpPr>
        <dsp:cNvPr id="0" name=""/>
        <dsp:cNvSpPr/>
      </dsp:nvSpPr>
      <dsp:spPr>
        <a:xfrm>
          <a:off x="1558719" y="1490373"/>
          <a:ext cx="327368" cy="91440"/>
        </a:xfrm>
        <a:custGeom>
          <a:avLst/>
          <a:gdLst/>
          <a:ahLst/>
          <a:cxnLst/>
          <a:rect l="0" t="0" r="0" b="0"/>
          <a:pathLst>
            <a:path>
              <a:moveTo>
                <a:pt x="0" y="45720"/>
              </a:moveTo>
              <a:lnTo>
                <a:pt x="32736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13454" y="1534303"/>
        <a:ext cx="17898" cy="3579"/>
      </dsp:txXfrm>
    </dsp:sp>
    <dsp:sp modelId="{8A7C7987-0401-BF46-B21F-9275B4906C35}">
      <dsp:nvSpPr>
        <dsp:cNvPr id="0" name=""/>
        <dsp:cNvSpPr/>
      </dsp:nvSpPr>
      <dsp:spPr>
        <a:xfrm>
          <a:off x="4134" y="1069177"/>
          <a:ext cx="1556384" cy="9338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a:t>House of Commons</a:t>
          </a:r>
          <a:endParaRPr lang="en-GB" sz="1600" kern="1200" dirty="0"/>
        </a:p>
      </dsp:txBody>
      <dsp:txXfrm>
        <a:off x="4134" y="1069177"/>
        <a:ext cx="1556384" cy="933830"/>
      </dsp:txXfrm>
    </dsp:sp>
    <dsp:sp modelId="{940C5B65-DD30-4375-910F-A3C967677ED1}">
      <dsp:nvSpPr>
        <dsp:cNvPr id="0" name=""/>
        <dsp:cNvSpPr/>
      </dsp:nvSpPr>
      <dsp:spPr>
        <a:xfrm>
          <a:off x="3473072" y="1490373"/>
          <a:ext cx="327368" cy="91440"/>
        </a:xfrm>
        <a:custGeom>
          <a:avLst/>
          <a:gdLst/>
          <a:ahLst/>
          <a:cxnLst/>
          <a:rect l="0" t="0" r="0" b="0"/>
          <a:pathLst>
            <a:path>
              <a:moveTo>
                <a:pt x="0" y="45720"/>
              </a:moveTo>
              <a:lnTo>
                <a:pt x="32736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7807" y="1534303"/>
        <a:ext cx="17898" cy="3579"/>
      </dsp:txXfrm>
    </dsp:sp>
    <dsp:sp modelId="{3F6DDF16-8D82-4AB4-89D8-D43252F41363}">
      <dsp:nvSpPr>
        <dsp:cNvPr id="0" name=""/>
        <dsp:cNvSpPr/>
      </dsp:nvSpPr>
      <dsp:spPr>
        <a:xfrm>
          <a:off x="1918487" y="1069177"/>
          <a:ext cx="1556384" cy="9338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First Reading </a:t>
          </a:r>
          <a:endParaRPr lang="en-GB" sz="1600" kern="1200" dirty="0"/>
        </a:p>
      </dsp:txBody>
      <dsp:txXfrm>
        <a:off x="1918487" y="1069177"/>
        <a:ext cx="1556384" cy="933830"/>
      </dsp:txXfrm>
    </dsp:sp>
    <dsp:sp modelId="{D1789714-D847-4382-80B9-F9ABECFBAFEE}">
      <dsp:nvSpPr>
        <dsp:cNvPr id="0" name=""/>
        <dsp:cNvSpPr/>
      </dsp:nvSpPr>
      <dsp:spPr>
        <a:xfrm>
          <a:off x="782326" y="2001208"/>
          <a:ext cx="3828706" cy="327368"/>
        </a:xfrm>
        <a:custGeom>
          <a:avLst/>
          <a:gdLst/>
          <a:ahLst/>
          <a:cxnLst/>
          <a:rect l="0" t="0" r="0" b="0"/>
          <a:pathLst>
            <a:path>
              <a:moveTo>
                <a:pt x="3828706" y="0"/>
              </a:moveTo>
              <a:lnTo>
                <a:pt x="3828706" y="180784"/>
              </a:lnTo>
              <a:lnTo>
                <a:pt x="0" y="180784"/>
              </a:lnTo>
              <a:lnTo>
                <a:pt x="0" y="32736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0544" y="2163103"/>
        <a:ext cx="192270" cy="3579"/>
      </dsp:txXfrm>
    </dsp:sp>
    <dsp:sp modelId="{F72AB824-38FB-4CDA-AAC6-F9D795401431}">
      <dsp:nvSpPr>
        <dsp:cNvPr id="0" name=""/>
        <dsp:cNvSpPr/>
      </dsp:nvSpPr>
      <dsp:spPr>
        <a:xfrm>
          <a:off x="3832840" y="1069177"/>
          <a:ext cx="1556384" cy="9338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Second Reading</a:t>
          </a:r>
          <a:endParaRPr lang="en-GB" sz="1600" kern="1200" dirty="0"/>
        </a:p>
      </dsp:txBody>
      <dsp:txXfrm>
        <a:off x="3832840" y="1069177"/>
        <a:ext cx="1556384" cy="933830"/>
      </dsp:txXfrm>
    </dsp:sp>
    <dsp:sp modelId="{60E1AD7C-20ED-45A5-81D3-CB6710360491}">
      <dsp:nvSpPr>
        <dsp:cNvPr id="0" name=""/>
        <dsp:cNvSpPr/>
      </dsp:nvSpPr>
      <dsp:spPr>
        <a:xfrm>
          <a:off x="1558719" y="2782172"/>
          <a:ext cx="327368" cy="91440"/>
        </a:xfrm>
        <a:custGeom>
          <a:avLst/>
          <a:gdLst/>
          <a:ahLst/>
          <a:cxnLst/>
          <a:rect l="0" t="0" r="0" b="0"/>
          <a:pathLst>
            <a:path>
              <a:moveTo>
                <a:pt x="0" y="45720"/>
              </a:moveTo>
              <a:lnTo>
                <a:pt x="32736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13454" y="2826102"/>
        <a:ext cx="17898" cy="3579"/>
      </dsp:txXfrm>
    </dsp:sp>
    <dsp:sp modelId="{EC68C055-AD95-4B91-9ECB-8B955E5D39DC}">
      <dsp:nvSpPr>
        <dsp:cNvPr id="0" name=""/>
        <dsp:cNvSpPr/>
      </dsp:nvSpPr>
      <dsp:spPr>
        <a:xfrm>
          <a:off x="4134" y="2360977"/>
          <a:ext cx="1556384" cy="9338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Committee Stage </a:t>
          </a:r>
          <a:endParaRPr lang="en-GB" sz="1600" kern="1200" dirty="0"/>
        </a:p>
      </dsp:txBody>
      <dsp:txXfrm>
        <a:off x="4134" y="2360977"/>
        <a:ext cx="1556384" cy="933830"/>
      </dsp:txXfrm>
    </dsp:sp>
    <dsp:sp modelId="{EB0904D5-94B9-4DFE-A94B-3FFF48573FCF}">
      <dsp:nvSpPr>
        <dsp:cNvPr id="0" name=""/>
        <dsp:cNvSpPr/>
      </dsp:nvSpPr>
      <dsp:spPr>
        <a:xfrm>
          <a:off x="3473072" y="2782172"/>
          <a:ext cx="327368" cy="91440"/>
        </a:xfrm>
        <a:custGeom>
          <a:avLst/>
          <a:gdLst/>
          <a:ahLst/>
          <a:cxnLst/>
          <a:rect l="0" t="0" r="0" b="0"/>
          <a:pathLst>
            <a:path>
              <a:moveTo>
                <a:pt x="0" y="45720"/>
              </a:moveTo>
              <a:lnTo>
                <a:pt x="32736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7807" y="2826102"/>
        <a:ext cx="17898" cy="3579"/>
      </dsp:txXfrm>
    </dsp:sp>
    <dsp:sp modelId="{4DF6B69F-291F-49FE-B536-224AB4251091}">
      <dsp:nvSpPr>
        <dsp:cNvPr id="0" name=""/>
        <dsp:cNvSpPr/>
      </dsp:nvSpPr>
      <dsp:spPr>
        <a:xfrm>
          <a:off x="1918487" y="2360977"/>
          <a:ext cx="1556384" cy="9338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Report stage </a:t>
          </a:r>
        </a:p>
      </dsp:txBody>
      <dsp:txXfrm>
        <a:off x="1918487" y="2360977"/>
        <a:ext cx="1556384" cy="933830"/>
      </dsp:txXfrm>
    </dsp:sp>
    <dsp:sp modelId="{510268C8-5F22-4672-8B32-8F2AEEF49B63}">
      <dsp:nvSpPr>
        <dsp:cNvPr id="0" name=""/>
        <dsp:cNvSpPr/>
      </dsp:nvSpPr>
      <dsp:spPr>
        <a:xfrm>
          <a:off x="782326" y="3293007"/>
          <a:ext cx="3828706" cy="327368"/>
        </a:xfrm>
        <a:custGeom>
          <a:avLst/>
          <a:gdLst/>
          <a:ahLst/>
          <a:cxnLst/>
          <a:rect l="0" t="0" r="0" b="0"/>
          <a:pathLst>
            <a:path>
              <a:moveTo>
                <a:pt x="3828706" y="0"/>
              </a:moveTo>
              <a:lnTo>
                <a:pt x="3828706" y="180784"/>
              </a:lnTo>
              <a:lnTo>
                <a:pt x="0" y="180784"/>
              </a:lnTo>
              <a:lnTo>
                <a:pt x="0" y="327368"/>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0544" y="3454902"/>
        <a:ext cx="192270" cy="3579"/>
      </dsp:txXfrm>
    </dsp:sp>
    <dsp:sp modelId="{465BAFD2-F206-4DD5-8110-1BBCA6CE96E9}">
      <dsp:nvSpPr>
        <dsp:cNvPr id="0" name=""/>
        <dsp:cNvSpPr/>
      </dsp:nvSpPr>
      <dsp:spPr>
        <a:xfrm>
          <a:off x="3832840" y="2360977"/>
          <a:ext cx="1556384" cy="9338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Legislative Grand Committee </a:t>
          </a:r>
        </a:p>
      </dsp:txBody>
      <dsp:txXfrm>
        <a:off x="3832840" y="2360977"/>
        <a:ext cx="1556384" cy="933830"/>
      </dsp:txXfrm>
    </dsp:sp>
    <dsp:sp modelId="{282B581F-ED36-47D9-A033-B5C97536C5FA}">
      <dsp:nvSpPr>
        <dsp:cNvPr id="0" name=""/>
        <dsp:cNvSpPr/>
      </dsp:nvSpPr>
      <dsp:spPr>
        <a:xfrm>
          <a:off x="1558719" y="4073971"/>
          <a:ext cx="327368" cy="91440"/>
        </a:xfrm>
        <a:custGeom>
          <a:avLst/>
          <a:gdLst/>
          <a:ahLst/>
          <a:cxnLst/>
          <a:rect l="0" t="0" r="0" b="0"/>
          <a:pathLst>
            <a:path>
              <a:moveTo>
                <a:pt x="0" y="45720"/>
              </a:moveTo>
              <a:lnTo>
                <a:pt x="32736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13454" y="4117901"/>
        <a:ext cx="17898" cy="3579"/>
      </dsp:txXfrm>
    </dsp:sp>
    <dsp:sp modelId="{2087602A-0779-4067-B560-2099DD14227B}">
      <dsp:nvSpPr>
        <dsp:cNvPr id="0" name=""/>
        <dsp:cNvSpPr/>
      </dsp:nvSpPr>
      <dsp:spPr>
        <a:xfrm>
          <a:off x="4134" y="3652776"/>
          <a:ext cx="1556384" cy="9338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Reconsideration stage </a:t>
          </a:r>
        </a:p>
      </dsp:txBody>
      <dsp:txXfrm>
        <a:off x="4134" y="3652776"/>
        <a:ext cx="1556384" cy="933830"/>
      </dsp:txXfrm>
    </dsp:sp>
    <dsp:sp modelId="{3C8BAEC7-3A0F-47A9-B616-873C83885170}">
      <dsp:nvSpPr>
        <dsp:cNvPr id="0" name=""/>
        <dsp:cNvSpPr/>
      </dsp:nvSpPr>
      <dsp:spPr>
        <a:xfrm>
          <a:off x="3473072" y="4073971"/>
          <a:ext cx="327368" cy="91440"/>
        </a:xfrm>
        <a:custGeom>
          <a:avLst/>
          <a:gdLst/>
          <a:ahLst/>
          <a:cxnLst/>
          <a:rect l="0" t="0" r="0" b="0"/>
          <a:pathLst>
            <a:path>
              <a:moveTo>
                <a:pt x="0" y="45720"/>
              </a:moveTo>
              <a:lnTo>
                <a:pt x="32736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7807" y="4117901"/>
        <a:ext cx="17898" cy="3579"/>
      </dsp:txXfrm>
    </dsp:sp>
    <dsp:sp modelId="{F8B7B496-17D0-42CF-B8EF-9D8F1874EA45}">
      <dsp:nvSpPr>
        <dsp:cNvPr id="0" name=""/>
        <dsp:cNvSpPr/>
      </dsp:nvSpPr>
      <dsp:spPr>
        <a:xfrm>
          <a:off x="1918487" y="3652776"/>
          <a:ext cx="1556384" cy="9338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Consequential consideration stage </a:t>
          </a:r>
        </a:p>
      </dsp:txBody>
      <dsp:txXfrm>
        <a:off x="1918487" y="3652776"/>
        <a:ext cx="1556384" cy="933830"/>
      </dsp:txXfrm>
    </dsp:sp>
    <dsp:sp modelId="{FD1D7CA6-4EAC-4560-B431-F53E6D45755C}">
      <dsp:nvSpPr>
        <dsp:cNvPr id="0" name=""/>
        <dsp:cNvSpPr/>
      </dsp:nvSpPr>
      <dsp:spPr>
        <a:xfrm>
          <a:off x="3832840" y="3652776"/>
          <a:ext cx="1556384" cy="93383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Third Reading </a:t>
          </a:r>
        </a:p>
      </dsp:txBody>
      <dsp:txXfrm>
        <a:off x="3832840" y="3652776"/>
        <a:ext cx="1556384" cy="9338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1EC01-1C98-46D3-AA90-7CF18A024AB4}">
      <dsp:nvSpPr>
        <dsp:cNvPr id="0" name=""/>
        <dsp:cNvSpPr/>
      </dsp:nvSpPr>
      <dsp:spPr>
        <a:xfrm>
          <a:off x="0" y="0"/>
          <a:ext cx="8412480" cy="8687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Parliament. </a:t>
          </a:r>
        </a:p>
      </dsp:txBody>
      <dsp:txXfrm>
        <a:off x="25445" y="25445"/>
        <a:ext cx="7401618" cy="817862"/>
      </dsp:txXfrm>
    </dsp:sp>
    <dsp:sp modelId="{D66A9EED-A87F-4D59-BCD2-E41ABA49DCB0}">
      <dsp:nvSpPr>
        <dsp:cNvPr id="0" name=""/>
        <dsp:cNvSpPr/>
      </dsp:nvSpPr>
      <dsp:spPr>
        <a:xfrm>
          <a:off x="704545" y="1026707"/>
          <a:ext cx="8412480" cy="8687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House of Commons and House of Lords. </a:t>
          </a:r>
        </a:p>
      </dsp:txBody>
      <dsp:txXfrm>
        <a:off x="729990" y="1052152"/>
        <a:ext cx="7092355" cy="817862"/>
      </dsp:txXfrm>
    </dsp:sp>
    <dsp:sp modelId="{C818CC39-5BBF-4EA5-9E2C-3EEB7FAEC598}">
      <dsp:nvSpPr>
        <dsp:cNvPr id="0" name=""/>
        <dsp:cNvSpPr/>
      </dsp:nvSpPr>
      <dsp:spPr>
        <a:xfrm>
          <a:off x="1398574" y="2053415"/>
          <a:ext cx="8412480" cy="8687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Parliamentary debates/questions. </a:t>
          </a:r>
        </a:p>
      </dsp:txBody>
      <dsp:txXfrm>
        <a:off x="1424019" y="2078860"/>
        <a:ext cx="7102871" cy="817862"/>
      </dsp:txXfrm>
    </dsp:sp>
    <dsp:sp modelId="{3819D339-7167-4E38-8929-D13E5B28A707}">
      <dsp:nvSpPr>
        <dsp:cNvPr id="0" name=""/>
        <dsp:cNvSpPr/>
      </dsp:nvSpPr>
      <dsp:spPr>
        <a:xfrm>
          <a:off x="2103119" y="3080123"/>
          <a:ext cx="8412480" cy="86875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Secondary legislation. </a:t>
          </a:r>
        </a:p>
      </dsp:txBody>
      <dsp:txXfrm>
        <a:off x="2128564" y="3105568"/>
        <a:ext cx="7092355" cy="817862"/>
      </dsp:txXfrm>
    </dsp:sp>
    <dsp:sp modelId="{D34106B9-CECB-4C80-AA7A-8DDB6C4356A7}">
      <dsp:nvSpPr>
        <dsp:cNvPr id="0" name=""/>
        <dsp:cNvSpPr/>
      </dsp:nvSpPr>
      <dsp:spPr>
        <a:xfrm>
          <a:off x="7847790" y="665385"/>
          <a:ext cx="564689" cy="56468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974845" y="665385"/>
        <a:ext cx="310579" cy="424928"/>
      </dsp:txXfrm>
    </dsp:sp>
    <dsp:sp modelId="{32F3FC60-AD75-49B1-A318-A4FEAB9265A5}">
      <dsp:nvSpPr>
        <dsp:cNvPr id="0" name=""/>
        <dsp:cNvSpPr/>
      </dsp:nvSpPr>
      <dsp:spPr>
        <a:xfrm>
          <a:off x="8552335" y="1692093"/>
          <a:ext cx="564689" cy="56468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679390" y="1692093"/>
        <a:ext cx="310579" cy="424928"/>
      </dsp:txXfrm>
    </dsp:sp>
    <dsp:sp modelId="{82DA08DF-BCF6-4EF8-8A11-685F1040670F}">
      <dsp:nvSpPr>
        <dsp:cNvPr id="0" name=""/>
        <dsp:cNvSpPr/>
      </dsp:nvSpPr>
      <dsp:spPr>
        <a:xfrm>
          <a:off x="9246365" y="2718801"/>
          <a:ext cx="564689" cy="56468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373420" y="2718801"/>
        <a:ext cx="310579" cy="424928"/>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2D5096-C73A-42F9-B905-817F2915F436}" type="datetimeFigureOut">
              <a:t>3/19/2025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1B926A-84F5-44E8-A89D-853643022453}" type="slidenum">
              <a:t>‹#›</a:t>
            </a:fld>
            <a:endParaRPr lang="en-GB"/>
          </a:p>
        </p:txBody>
      </p:sp>
    </p:spTree>
    <p:extLst>
      <p:ext uri="{BB962C8B-B14F-4D97-AF65-F5344CB8AC3E}">
        <p14:creationId xmlns:p14="http://schemas.microsoft.com/office/powerpoint/2010/main" val="585361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A9891E-7AA3-49AA-AFB8-C4C0618BF4F7}" type="slidenum">
              <a:rPr lang="en-GB" smtClean="0"/>
              <a:t>1</a:t>
            </a:fld>
            <a:endParaRPr lang="en-GB"/>
          </a:p>
        </p:txBody>
      </p:sp>
    </p:spTree>
    <p:extLst>
      <p:ext uri="{BB962C8B-B14F-4D97-AF65-F5344CB8AC3E}">
        <p14:creationId xmlns:p14="http://schemas.microsoft.com/office/powerpoint/2010/main" val="3050158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13537"/>
                </a:solidFill>
                <a:effectLst/>
                <a:latin typeface="merriweather" panose="00000500000000000000" pitchFamily="2" charset="0"/>
              </a:rPr>
              <a:t>Last week we looked at the powers within the UK Constitution. Legislative, Executive and Judicial Power. We are going to consider legislative power this week. </a:t>
            </a:r>
          </a:p>
          <a:p>
            <a:endParaRPr lang="en-GB" dirty="0"/>
          </a:p>
          <a:p>
            <a:r>
              <a:rPr lang="en-GB" dirty="0"/>
              <a:t>legislative power, exercised by the legislature – Parliament and the monarch in the UK;</a:t>
            </a:r>
          </a:p>
          <a:p>
            <a:endParaRPr lang="en-GB" dirty="0"/>
          </a:p>
          <a:p>
            <a:r>
              <a:rPr lang="en-GB" dirty="0"/>
              <a:t>executive power, exercised by the government; and</a:t>
            </a:r>
          </a:p>
          <a:p>
            <a:endParaRPr lang="en-GB" dirty="0"/>
          </a:p>
          <a:p>
            <a:r>
              <a:rPr lang="en-GB" dirty="0"/>
              <a:t>judicial power, exercised by courts.</a:t>
            </a:r>
          </a:p>
          <a:p>
            <a:endParaRPr lang="en-GB" dirty="0"/>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3</a:t>
            </a:fld>
            <a:endParaRPr lang="en-GB"/>
          </a:p>
        </p:txBody>
      </p:sp>
    </p:spTree>
    <p:extLst>
      <p:ext uri="{BB962C8B-B14F-4D97-AF65-F5344CB8AC3E}">
        <p14:creationId xmlns:p14="http://schemas.microsoft.com/office/powerpoint/2010/main" val="1749876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endParaRPr lang="en-GB" b="0" i="0" dirty="0">
              <a:solidFill>
                <a:srgbClr val="313537"/>
              </a:solidFill>
              <a:effectLst/>
              <a:latin typeface="merriweather" panose="00000500000000000000" pitchFamily="2" charset="0"/>
            </a:endParaRPr>
          </a:p>
          <a:p>
            <a:pPr algn="l" fontAlgn="base"/>
            <a:r>
              <a:rPr lang="en-GB" b="0" i="0" dirty="0">
                <a:solidFill>
                  <a:srgbClr val="313537"/>
                </a:solidFill>
                <a:effectLst/>
                <a:latin typeface="Inter"/>
              </a:rPr>
              <a:t>The key function of the legislature is to make laws. The UK Parliament in Westminster, London, passes laws which affect all four countries in the UK: England, Wales, Scotland and Northern Ireland.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Scottish Parliament, Welsh Parliament (Senedd Cymru) and the Northern Ireland Assembly have the power to pass their own laws where the Westminster Parliament has devolved (delegated) limited areas of policy.</a:t>
            </a:r>
          </a:p>
          <a:p>
            <a:endParaRPr lang="en-GB" dirty="0"/>
          </a:p>
        </p:txBody>
      </p:sp>
      <p:sp>
        <p:nvSpPr>
          <p:cNvPr id="4" name="Slide Number Placeholder 3"/>
          <p:cNvSpPr>
            <a:spLocks noGrp="1"/>
          </p:cNvSpPr>
          <p:nvPr>
            <p:ph type="sldNum" sz="quarter" idx="5"/>
          </p:nvPr>
        </p:nvSpPr>
        <p:spPr/>
        <p:txBody>
          <a:bodyPr/>
          <a:lstStyle/>
          <a:p>
            <a:fld id="{0711642C-D9EE-4B93-A1ED-B2AB0B5E2EEE}" type="slidenum">
              <a:rPr lang="en-GB" smtClean="0"/>
              <a:t>4</a:t>
            </a:fld>
            <a:endParaRPr lang="en-GB"/>
          </a:p>
        </p:txBody>
      </p:sp>
    </p:spTree>
    <p:extLst>
      <p:ext uri="{BB962C8B-B14F-4D97-AF65-F5344CB8AC3E}">
        <p14:creationId xmlns:p14="http://schemas.microsoft.com/office/powerpoint/2010/main" val="3435686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UK Parliament consists of two “Houses” of Parliament: the </a:t>
            </a:r>
            <a:r>
              <a:rPr lang="en-GB" b="0" i="0" dirty="0" err="1">
                <a:solidFill>
                  <a:srgbClr val="313537"/>
                </a:solidFill>
                <a:effectLst/>
                <a:latin typeface="Inter"/>
              </a:rPr>
              <a:t>HoC</a:t>
            </a:r>
            <a:r>
              <a:rPr lang="en-GB" b="0" i="0" dirty="0">
                <a:solidFill>
                  <a:srgbClr val="313537"/>
                </a:solidFill>
                <a:effectLst/>
                <a:latin typeface="Inter"/>
              </a:rPr>
              <a:t> and </a:t>
            </a:r>
            <a:r>
              <a:rPr lang="en-GB" b="0" i="0" dirty="0" err="1">
                <a:solidFill>
                  <a:srgbClr val="313537"/>
                </a:solidFill>
                <a:effectLst/>
                <a:latin typeface="Inter"/>
              </a:rPr>
              <a:t>HoL</a:t>
            </a:r>
            <a:r>
              <a:rPr lang="en-GB" b="0" i="0" dirty="0">
                <a:solidFill>
                  <a:srgbClr val="313537"/>
                </a:solidFill>
                <a:effectLst/>
                <a:latin typeface="Inter"/>
              </a:rPr>
              <a: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Legislatures with two chambers (groups of representatives – Houses in the case of the UK) are known as “bicameral” legislatures. Many states have bicameral legislatures: having two chambers reduces the power held by each one individually and acts as a constitutional safeguard; the two chambers provide a check on one another.</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Head of state i.e. the King, plays an important formal role in the institution of Parliament. The legislature in the UK is the ‘King in Parliament’ and Royal Assent is an essential element of legislating. </a:t>
            </a:r>
          </a:p>
          <a:p>
            <a:pPr algn="l" fontAlgn="base"/>
            <a:endParaRPr lang="en-GB" b="0" i="0" dirty="0">
              <a:solidFill>
                <a:srgbClr val="313537"/>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0711642C-D9EE-4B93-A1ED-B2AB0B5E2EEE}" type="slidenum">
              <a:rPr lang="en-GB" smtClean="0"/>
              <a:t>5</a:t>
            </a:fld>
            <a:endParaRPr lang="en-GB"/>
          </a:p>
        </p:txBody>
      </p:sp>
    </p:spTree>
    <p:extLst>
      <p:ext uri="{BB962C8B-B14F-4D97-AF65-F5344CB8AC3E}">
        <p14:creationId xmlns:p14="http://schemas.microsoft.com/office/powerpoint/2010/main" val="3531593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17E4C2-7832-EB31-0D27-34A197C80B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9AE4D04-1D77-7135-FAB9-B621B57F7C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A4929A-D15A-C1AD-8B74-039AF8A0DFCF}"/>
              </a:ext>
            </a:extLst>
          </p:cNvPr>
          <p:cNvSpPr>
            <a:spLocks noGrp="1"/>
          </p:cNvSpPr>
          <p:nvPr>
            <p:ph type="body" idx="1"/>
          </p:nvPr>
        </p:nvSpPr>
        <p:spPr/>
        <p:txBody>
          <a:bodyPr/>
          <a:lstStyle/>
          <a:p>
            <a:pPr algn="l" fontAlgn="base"/>
            <a:r>
              <a:rPr lang="en-GB" b="0" i="0" dirty="0">
                <a:solidFill>
                  <a:srgbClr val="313537"/>
                </a:solidFill>
                <a:effectLst/>
                <a:latin typeface="Inter"/>
              </a:rPr>
              <a:t>The UK Parliament consists of two “Houses” of Parliament: the </a:t>
            </a:r>
            <a:r>
              <a:rPr lang="en-GB" b="0" i="0" dirty="0" err="1">
                <a:solidFill>
                  <a:srgbClr val="313537"/>
                </a:solidFill>
                <a:effectLst/>
                <a:latin typeface="Inter"/>
              </a:rPr>
              <a:t>HoC</a:t>
            </a:r>
            <a:r>
              <a:rPr lang="en-GB" b="0" i="0" dirty="0">
                <a:solidFill>
                  <a:srgbClr val="313537"/>
                </a:solidFill>
                <a:effectLst/>
                <a:latin typeface="Inter"/>
              </a:rPr>
              <a:t> and </a:t>
            </a:r>
            <a:r>
              <a:rPr lang="en-GB" b="0" i="0" dirty="0" err="1">
                <a:solidFill>
                  <a:srgbClr val="313537"/>
                </a:solidFill>
                <a:effectLst/>
                <a:latin typeface="Inter"/>
              </a:rPr>
              <a:t>HoL</a:t>
            </a:r>
            <a:r>
              <a:rPr lang="en-GB" b="0" i="0" dirty="0">
                <a:solidFill>
                  <a:srgbClr val="313537"/>
                </a:solidFill>
                <a:effectLst/>
                <a:latin typeface="Inter"/>
              </a:rPr>
              <a: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Legislatures with two chambers (groups of representatives – Houses in the case of the UK) are known as “bicameral” legislatures. Many states have bicameral legislatures: having two chambers reduces the power held by each one individually and acts as a constitutional safeguard; the two chambers provide a check on one another.</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Head of state i.e. the King, plays an important formal role in the institution of Parliament. The legislature in the UK is the ‘King in Parliament’ and Royal Assent is an essential element of legislating. </a:t>
            </a:r>
          </a:p>
          <a:p>
            <a:pPr algn="l" fontAlgn="base"/>
            <a:endParaRPr lang="en-GB" b="0" i="0" dirty="0">
              <a:solidFill>
                <a:srgbClr val="313537"/>
              </a:solidFill>
              <a:effectLst/>
              <a:latin typeface="Inter"/>
            </a:endParaRPr>
          </a:p>
          <a:p>
            <a:endParaRPr lang="en-GB" dirty="0"/>
          </a:p>
        </p:txBody>
      </p:sp>
      <p:sp>
        <p:nvSpPr>
          <p:cNvPr id="4" name="Slide Number Placeholder 3">
            <a:extLst>
              <a:ext uri="{FF2B5EF4-FFF2-40B4-BE49-F238E27FC236}">
                <a16:creationId xmlns:a16="http://schemas.microsoft.com/office/drawing/2014/main" id="{2646FBDA-A77E-7D15-0C27-BAC8846B4FF4}"/>
              </a:ext>
            </a:extLst>
          </p:cNvPr>
          <p:cNvSpPr>
            <a:spLocks noGrp="1"/>
          </p:cNvSpPr>
          <p:nvPr>
            <p:ph type="sldNum" sz="quarter" idx="5"/>
          </p:nvPr>
        </p:nvSpPr>
        <p:spPr/>
        <p:txBody>
          <a:bodyPr/>
          <a:lstStyle/>
          <a:p>
            <a:fld id="{0711642C-D9EE-4B93-A1ED-B2AB0B5E2EEE}" type="slidenum">
              <a:rPr lang="en-GB" smtClean="0"/>
              <a:t>6</a:t>
            </a:fld>
            <a:endParaRPr lang="en-GB"/>
          </a:p>
        </p:txBody>
      </p:sp>
    </p:spTree>
    <p:extLst>
      <p:ext uri="{BB962C8B-B14F-4D97-AF65-F5344CB8AC3E}">
        <p14:creationId xmlns:p14="http://schemas.microsoft.com/office/powerpoint/2010/main" val="418567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Government of the day derives legitimacy from </a:t>
            </a:r>
            <a:r>
              <a:rPr lang="en-GB" dirty="0" err="1"/>
              <a:t>HoC</a:t>
            </a:r>
            <a:r>
              <a:rPr lang="en-GB" dirty="0"/>
              <a:t> as the elected chamber</a:t>
            </a:r>
          </a:p>
          <a:p>
            <a:endParaRPr lang="en-GB" dirty="0"/>
          </a:p>
          <a:p>
            <a:r>
              <a:rPr lang="en-GB" dirty="0"/>
              <a:t>The theory is that the procedures of the House of Commons will enable open scrutiny of the government and its conduct of administration. </a:t>
            </a:r>
          </a:p>
          <a:p>
            <a:endParaRPr lang="en-GB" dirty="0"/>
          </a:p>
          <a:p>
            <a:r>
              <a:rPr lang="en-GB" dirty="0"/>
              <a:t>The scrutiny of the executive (i.e. the government) by Parliament is considered later but, in general, the House of Commons allows MPs to bring forward the grievances of individuals, localities and organised groups and challenge the government. </a:t>
            </a:r>
          </a:p>
          <a:p>
            <a:endParaRPr lang="en-GB" dirty="0"/>
          </a:p>
          <a:p>
            <a:r>
              <a:rPr lang="en-GB" dirty="0"/>
              <a:t>MPS represent geographical constituencies: the Commons brings together the general public, local and national political parties, organised interest groups, private members and ministers in a network of relationships.</a:t>
            </a:r>
          </a:p>
          <a:p>
            <a:endParaRPr lang="en-GB" dirty="0"/>
          </a:p>
          <a:p>
            <a:r>
              <a:rPr lang="en-GB" dirty="0"/>
              <a:t>Composition and elections</a:t>
            </a:r>
          </a:p>
          <a:p>
            <a:endParaRPr lang="en-GB" dirty="0"/>
          </a:p>
          <a:p>
            <a:r>
              <a:rPr lang="en-GB" dirty="0"/>
              <a:t>The House of Commons consists of 650 Members of Parliament (MPs). Each is elected to serve a constituency, that is, a particular physical area. Constituencies are roughly equal in terms of population, but vary in size of area, with inner-city constituencies with dense populations being much physically smaller than rural constituencies.</a:t>
            </a:r>
          </a:p>
          <a:p>
            <a:endParaRPr lang="en-GB" dirty="0"/>
          </a:p>
          <a:p>
            <a:r>
              <a:rPr lang="en-GB" dirty="0"/>
              <a:t>At a general election each constituency elects a Member of Parliament (MP) using a voting system called “first past the post”. Essentially, whichever candidate has the highest number of votes in each constituency becomes its MP. </a:t>
            </a:r>
          </a:p>
          <a:p>
            <a:endParaRPr lang="en-GB" dirty="0"/>
          </a:p>
          <a:p>
            <a:r>
              <a:rPr lang="en-GB" dirty="0"/>
              <a:t>Under s4 Dissolution and Calling of Parliament Act 2022 (DCPA 2022) a general election must take place every five years. However, s2 DCPA 2022 gives the Prime Minister discretion over the timing of an earlier general election.</a:t>
            </a:r>
          </a:p>
          <a:p>
            <a:endParaRPr lang="en-GB" dirty="0"/>
          </a:p>
          <a:p>
            <a:r>
              <a:rPr lang="en-GB" dirty="0"/>
              <a:t>Occasionally, a “by-election” will take place. This is the election of a single constituency MP, and will take place because a vacancy has arisen through the resignation or death of the previous MP.</a:t>
            </a:r>
          </a:p>
          <a:p>
            <a:endParaRPr lang="en-GB" dirty="0"/>
          </a:p>
          <a:p>
            <a:r>
              <a:rPr lang="en-GB" dirty="0"/>
              <a:t>The Representation of the People Act 1983 (RPA 1983) governs who can vote in elections. In order to vote in a parliamentary election an individual must be over 18 years of age at the time of the election; be a British subject, or citizen of the Republic of Ireland; and not be subject to legal disqualification. The following groups of people are legally disqualified from voting.</a:t>
            </a:r>
          </a:p>
          <a:p>
            <a:endParaRPr lang="en-GB" dirty="0"/>
          </a:p>
          <a:p>
            <a:r>
              <a:rPr lang="en-GB" dirty="0"/>
              <a:t>(1)   Aliens (those not legal citizens of the UK)</a:t>
            </a:r>
          </a:p>
          <a:p>
            <a:endParaRPr lang="en-GB" dirty="0"/>
          </a:p>
          <a:p>
            <a:r>
              <a:rPr lang="en-GB" dirty="0"/>
              <a:t>(2)   Minors (those under 18)</a:t>
            </a:r>
          </a:p>
          <a:p>
            <a:endParaRPr lang="en-GB" dirty="0"/>
          </a:p>
          <a:p>
            <a:r>
              <a:rPr lang="en-GB" dirty="0"/>
              <a:t>(3)   Peers (members of the House of Lords)</a:t>
            </a:r>
          </a:p>
          <a:p>
            <a:endParaRPr lang="en-GB" dirty="0"/>
          </a:p>
          <a:p>
            <a:r>
              <a:rPr lang="en-GB" dirty="0"/>
              <a:t>(4)   Convicted criminals detained in mental health hospitals</a:t>
            </a:r>
          </a:p>
          <a:p>
            <a:endParaRPr lang="en-GB" dirty="0"/>
          </a:p>
          <a:p>
            <a:r>
              <a:rPr lang="en-GB" dirty="0"/>
              <a:t>(5)   Convicted criminals serving sentences in prison</a:t>
            </a:r>
          </a:p>
          <a:p>
            <a:endParaRPr lang="en-GB" dirty="0"/>
          </a:p>
          <a:p>
            <a:r>
              <a:rPr lang="en-GB" dirty="0"/>
              <a:t>The disqualification of serving prisoners from voting was questioned in Hirst v United Kingdom [2004], where the European Court of Human Rights (ECtHR) held that the prohibition on prisoners serving custodial sentences that prevented them from voting in elections violated Art 3 Protocol 1 European Convention on Human Rights (ECHR) (the right to free and fair elections), taking the view that the prohibition imposed by s3 RPA 1983 was a disproportionate interference with ECHR rights because it acted as a complete bar. Despite various consultations no reforms to the law were made, and the ECtHR made a number of further rulings condemning the UK law. In December 2017 the UK Government agreed to a compromise with the Council of Europe (the body which oversees ECHR and the ECtHR) under which it agreed to allow a small number of prisoners on temporary release or at home on curfew to vote. In addition, the courts will be required to make it clear to prisoners when sentenced that they will lose their right to vote.</a:t>
            </a:r>
          </a:p>
          <a:p>
            <a:endParaRPr lang="en-GB" dirty="0"/>
          </a:p>
          <a:p>
            <a:r>
              <a:rPr lang="en-GB" dirty="0"/>
              <a:t>The Political Parties, Elections and Referendums Act 2000 (PPERA 2000) introduced a regulatory regime affecting many aspects of election campaigns. It created the Electoral Commission, which is under a statutory duty to promote public awareness of current national and local electoral systems in the United Kingdom and any such systems that may be pending, together with such related systems as the Commission may determine. The PPERA 2000 includes limits on the amount of money registered political parties may spend on elections, in order to prevent one political party “purchasing” election victory through campaign spending. There are also strict rules about donations to political parties.</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7</a:t>
            </a:fld>
            <a:endParaRPr lang="en-GB"/>
          </a:p>
        </p:txBody>
      </p:sp>
    </p:spTree>
    <p:extLst>
      <p:ext uri="{BB962C8B-B14F-4D97-AF65-F5344CB8AC3E}">
        <p14:creationId xmlns:p14="http://schemas.microsoft.com/office/powerpoint/2010/main" val="1020313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6814CD-5548-325B-5EC2-3EE5999CD0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B5EB19-95DE-A535-F541-6D75CE9A73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206957-67C7-41A0-72A0-E34F5D02FA8C}"/>
              </a:ext>
            </a:extLst>
          </p:cNvPr>
          <p:cNvSpPr>
            <a:spLocks noGrp="1"/>
          </p:cNvSpPr>
          <p:nvPr>
            <p:ph type="body" idx="1"/>
          </p:nvPr>
        </p:nvSpPr>
        <p:spPr/>
        <p:txBody>
          <a:bodyPr/>
          <a:lstStyle/>
          <a:p>
            <a:r>
              <a:rPr lang="en-GB" dirty="0"/>
              <a:t>The House of Commons has several key officers.</a:t>
            </a:r>
          </a:p>
          <a:p>
            <a:r>
              <a:rPr lang="en-GB" dirty="0"/>
              <a:t> </a:t>
            </a:r>
          </a:p>
          <a:p>
            <a:pPr marL="228600" indent="-228600">
              <a:buFont typeface="Arial" panose="020B0604020202020204" pitchFamily="34" charset="0"/>
              <a:buChar char="•"/>
            </a:pPr>
            <a:r>
              <a:rPr lang="en-GB" dirty="0"/>
              <a:t>The most important is the Speaker, an MP who is not affiliated to a political party and acts as impartial chair of debate. </a:t>
            </a:r>
          </a:p>
          <a:p>
            <a:pPr marL="228600" indent="-228600">
              <a:buFont typeface="Arial" panose="020B0604020202020204" pitchFamily="34" charset="0"/>
              <a:buChar char="•"/>
            </a:pPr>
            <a:r>
              <a:rPr lang="en-GB" dirty="0"/>
              <a:t>The Speaker does not ordinarily vote, except that they have a casting vote if a vote in the House is otherwise equal. </a:t>
            </a:r>
          </a:p>
          <a:p>
            <a:pPr marL="228600" indent="-228600">
              <a:buFont typeface="Arial" panose="020B0604020202020204" pitchFamily="34" charset="0"/>
              <a:buChar char="•"/>
            </a:pPr>
            <a:r>
              <a:rPr lang="en-GB" dirty="0"/>
              <a:t>The Leader of the House is a senior Cabinet member whose job is to arrange the order of business in the House. This is done after negotiation with the Opposition.</a:t>
            </a:r>
          </a:p>
          <a:p>
            <a:endParaRPr lang="en-GB" dirty="0"/>
          </a:p>
          <a:p>
            <a:r>
              <a:rPr lang="en-GB" dirty="0"/>
              <a:t>The formal record of the workings of the House is contained in the Journal of the House. The official report, Hansard, is a daily word-for-word record of all that is said and done in the House and is published by The Stationery Office.</a:t>
            </a:r>
          </a:p>
          <a:p>
            <a:endParaRPr lang="en-GB" dirty="0"/>
          </a:p>
          <a:p>
            <a:r>
              <a:rPr lang="en-GB" dirty="0"/>
              <a:t>It is extremely difficult for any candidate to be elected to Parliament without the backing of one of the major political parties. The monarch is obliged by convention to accept as ministers members of the party which secures a majority in the House of Commons.</a:t>
            </a:r>
          </a:p>
          <a:p>
            <a:endParaRPr lang="en-GB" dirty="0"/>
          </a:p>
          <a:p>
            <a:r>
              <a:rPr lang="en-GB" dirty="0"/>
              <a:t> The largest minority party is recognised as the official Opposition and the Leader of the Opposition receives an official salary in addition to their parliamentary salary. </a:t>
            </a:r>
          </a:p>
          <a:p>
            <a:endParaRPr lang="en-GB" dirty="0"/>
          </a:p>
          <a:p>
            <a:r>
              <a:rPr lang="en-GB" dirty="0"/>
              <a:t>The functions of the Opposition are to criticise the activities of the government, to moderate the influence of the controlling party and to present policies with a view to providing an alternative government. Party control within the House is operated by the Whips, who are MPs selected by the party leadership. Whips are in charge of party discipline, ensuring that MPs vote in accordance with party policy. The Chief Whip also receives an official salary.</a:t>
            </a:r>
          </a:p>
        </p:txBody>
      </p:sp>
      <p:sp>
        <p:nvSpPr>
          <p:cNvPr id="4" name="Slide Number Placeholder 3">
            <a:extLst>
              <a:ext uri="{FF2B5EF4-FFF2-40B4-BE49-F238E27FC236}">
                <a16:creationId xmlns:a16="http://schemas.microsoft.com/office/drawing/2014/main" id="{E89FD255-CC89-5FBF-3E1F-0B8E1AE0F5AE}"/>
              </a:ext>
            </a:extLst>
          </p:cNvPr>
          <p:cNvSpPr>
            <a:spLocks noGrp="1"/>
          </p:cNvSpPr>
          <p:nvPr>
            <p:ph type="sldNum" sz="quarter" idx="5"/>
          </p:nvPr>
        </p:nvSpPr>
        <p:spPr/>
        <p:txBody>
          <a:bodyPr/>
          <a:lstStyle/>
          <a:p>
            <a:fld id="{D71B926A-84F5-44E8-A89D-853643022453}" type="slidenum">
              <a:rPr lang="en-GB" smtClean="0"/>
              <a:t>8</a:t>
            </a:fld>
            <a:endParaRPr lang="en-GB"/>
          </a:p>
        </p:txBody>
      </p:sp>
    </p:spTree>
    <p:extLst>
      <p:ext uri="{BB962C8B-B14F-4D97-AF65-F5344CB8AC3E}">
        <p14:creationId xmlns:p14="http://schemas.microsoft.com/office/powerpoint/2010/main" val="3853350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200000"/>
              </a:lnSpc>
              <a:buFont typeface="Arial" panose="020B0604020202020204" pitchFamily="34" charset="0"/>
              <a:buChar char="•"/>
            </a:pPr>
            <a:r>
              <a:rPr lang="en-GB" sz="1200" dirty="0">
                <a:solidFill>
                  <a:srgbClr val="002060"/>
                </a:solidFill>
                <a:cs typeface="Calibri"/>
              </a:rPr>
              <a:t> House of Lords has a number of functions, some of which mirror those of the House of Commons.</a:t>
            </a:r>
          </a:p>
          <a:p>
            <a:pPr marL="342900" indent="-342900">
              <a:lnSpc>
                <a:spcPct val="200000"/>
              </a:lnSpc>
              <a:buFont typeface="Arial" panose="020B0604020202020204" pitchFamily="34" charset="0"/>
              <a:buChar char="•"/>
            </a:pPr>
            <a:endParaRPr lang="en-GB" sz="1200" dirty="0">
              <a:solidFill>
                <a:srgbClr val="002060"/>
              </a:solidFill>
              <a:cs typeface="Calibri"/>
            </a:endParaRPr>
          </a:p>
          <a:p>
            <a:pPr marL="342900" indent="-342900">
              <a:lnSpc>
                <a:spcPct val="200000"/>
              </a:lnSpc>
              <a:buFont typeface="Arial" panose="020B0604020202020204" pitchFamily="34" charset="0"/>
              <a:buChar char="•"/>
            </a:pPr>
            <a:r>
              <a:rPr lang="en-GB" sz="1200" dirty="0">
                <a:solidFill>
                  <a:srgbClr val="002060"/>
                </a:solidFill>
                <a:cs typeface="Calibri"/>
              </a:rPr>
              <a:t>Like the House of Commons, the House of Lords has a legislative function and participates in approving Bills (draft Acts of Parliament). There is more time in the Lords and, in general, a calmer, less adversarial atmosphere. Bills may be considered first by either the House of Commons or the House of Lords, though, by convention, the House of Lords will normally initiate only non-controversial legislation, and more controversial Bills will be introduced in the Commons. This helps to spread the workload, and the House of Lords is better suited for detailed, technical revision.</a:t>
            </a:r>
          </a:p>
          <a:p>
            <a:pPr marL="342900" indent="-342900">
              <a:lnSpc>
                <a:spcPct val="200000"/>
              </a:lnSpc>
              <a:buFont typeface="Arial" panose="020B0604020202020204" pitchFamily="34" charset="0"/>
              <a:buChar char="•"/>
            </a:pPr>
            <a:endParaRPr lang="en-GB" sz="1200" dirty="0">
              <a:solidFill>
                <a:srgbClr val="002060"/>
              </a:solidFill>
              <a:cs typeface="Calibri"/>
            </a:endParaRPr>
          </a:p>
          <a:p>
            <a:pPr marL="342900" indent="-342900">
              <a:lnSpc>
                <a:spcPct val="200000"/>
              </a:lnSpc>
              <a:buFont typeface="Arial" panose="020B0604020202020204" pitchFamily="34" charset="0"/>
              <a:buChar char="•"/>
            </a:pPr>
            <a:r>
              <a:rPr lang="en-GB" sz="1200" dirty="0">
                <a:solidFill>
                  <a:srgbClr val="002060"/>
                </a:solidFill>
                <a:cs typeface="Calibri"/>
              </a:rPr>
              <a:t>The House of Lords also scrutinises the executive. As part of the general parliamentary process, the House of Lords can debate the workings of the government and raise matters with government spokesmen in the Lords. The Lords is sometimes able to act as a restraining force on the government. The most important roles in government, such as Prime Minister and Chancellor of the Exchequer (Finance Minister) are, by convention, always held by MPs in the House of Commons. However, some ministers are members of the House of Lords and can still have a great influence on government policy.</a:t>
            </a:r>
          </a:p>
          <a:p>
            <a:pPr marL="342900" indent="-342900">
              <a:lnSpc>
                <a:spcPct val="200000"/>
              </a:lnSpc>
              <a:buFont typeface="Arial" panose="020B0604020202020204" pitchFamily="34" charset="0"/>
              <a:buChar char="•"/>
            </a:pPr>
            <a:endParaRPr lang="en-GB" sz="1200" dirty="0">
              <a:solidFill>
                <a:srgbClr val="002060"/>
              </a:solidFill>
              <a:cs typeface="Calibri"/>
            </a:endParaRPr>
          </a:p>
          <a:p>
            <a:pPr marL="342900" indent="-342900">
              <a:lnSpc>
                <a:spcPct val="200000"/>
              </a:lnSpc>
              <a:buFont typeface="Arial" panose="020B0604020202020204" pitchFamily="34" charset="0"/>
              <a:buChar char="•"/>
            </a:pPr>
            <a:r>
              <a:rPr lang="en-GB" dirty="0"/>
              <a:t>Composition and membership</a:t>
            </a:r>
          </a:p>
          <a:p>
            <a:pPr marL="342900" indent="-342900">
              <a:lnSpc>
                <a:spcPct val="200000"/>
              </a:lnSpc>
              <a:buFont typeface="Arial" panose="020B0604020202020204" pitchFamily="34" charset="0"/>
              <a:buChar char="•"/>
            </a:pPr>
            <a:endParaRPr lang="en-GB" dirty="0"/>
          </a:p>
          <a:p>
            <a:pPr marL="342900" indent="-342900">
              <a:lnSpc>
                <a:spcPct val="200000"/>
              </a:lnSpc>
              <a:buFont typeface="Arial" panose="020B0604020202020204" pitchFamily="34" charset="0"/>
              <a:buChar char="•"/>
            </a:pPr>
            <a:r>
              <a:rPr lang="en-GB" dirty="0"/>
              <a:t>The House of Lords has approximately 800 members who are commonly referred to as “peers”. Unlike MPs in the House of Commons, peers are not elected. There are three groups of peers.</a:t>
            </a:r>
          </a:p>
          <a:p>
            <a:pPr marL="342900" indent="-342900">
              <a:lnSpc>
                <a:spcPct val="200000"/>
              </a:lnSpc>
              <a:buFont typeface="Arial" panose="020B0604020202020204" pitchFamily="34" charset="0"/>
              <a:buChar char="•"/>
            </a:pPr>
            <a:endParaRPr lang="en-GB" dirty="0"/>
          </a:p>
          <a:p>
            <a:pPr marL="342900" indent="-342900">
              <a:lnSpc>
                <a:spcPct val="200000"/>
              </a:lnSpc>
              <a:buFont typeface="Arial" panose="020B0604020202020204" pitchFamily="34" charset="0"/>
              <a:buChar char="•"/>
            </a:pPr>
            <a:r>
              <a:rPr lang="en-GB" dirty="0"/>
              <a:t>The majority of peers are appointed for life and are known as “life peers”. They are appointed formally by the King on the recommendation of the Prime Minister or the other party leaders. Some are appointed by the independent House of Lords Appointments Commission.</a:t>
            </a:r>
          </a:p>
          <a:p>
            <a:pPr marL="342900" indent="-342900">
              <a:lnSpc>
                <a:spcPct val="200000"/>
              </a:lnSpc>
              <a:buFont typeface="Arial" panose="020B0604020202020204" pitchFamily="34" charset="0"/>
              <a:buChar char="•"/>
            </a:pPr>
            <a:endParaRPr lang="en-GB" dirty="0"/>
          </a:p>
          <a:p>
            <a:pPr marL="342900" indent="-342900">
              <a:lnSpc>
                <a:spcPct val="200000"/>
              </a:lnSpc>
              <a:buFont typeface="Arial" panose="020B0604020202020204" pitchFamily="34" charset="0"/>
              <a:buChar char="•"/>
            </a:pPr>
            <a:r>
              <a:rPr lang="en-GB" dirty="0"/>
              <a:t>There are also 92 “hereditary peers” who have inherited their aristocratic titles such as “Earl” or “Baron” from their fathers. Prior to the House of Lords Act 1999 (HLA 1999) approximately 700 peers were entitled to sit in the House of Lords on the basis of inherited titles. HLA 1999 removed the majority of hereditary peers from the House.</a:t>
            </a:r>
          </a:p>
          <a:p>
            <a:pPr marL="342900" indent="-342900">
              <a:lnSpc>
                <a:spcPct val="200000"/>
              </a:lnSpc>
              <a:buFont typeface="Arial" panose="020B0604020202020204" pitchFamily="34" charset="0"/>
              <a:buChar char="•"/>
            </a:pPr>
            <a:endParaRPr lang="en-GB" dirty="0"/>
          </a:p>
          <a:p>
            <a:pPr marL="342900" indent="-342900">
              <a:lnSpc>
                <a:spcPct val="200000"/>
              </a:lnSpc>
              <a:buFont typeface="Arial" panose="020B0604020202020204" pitchFamily="34" charset="0"/>
              <a:buChar char="•"/>
            </a:pPr>
            <a:r>
              <a:rPr lang="en-GB" dirty="0"/>
              <a:t>Finally, there are 26 “Lords Spiritual”. The Lords Spiritual include the Archbishops of Canterbury and York; the Bishops of London, Durham and Winchester; and the 21 longest-serving bishops of the Church of England. The Lords Spiritual (Women) Act 2015 now permits women bishops in the House of Lords.</a:t>
            </a:r>
          </a:p>
          <a:p>
            <a:pPr marL="342900" indent="-342900">
              <a:lnSpc>
                <a:spcPct val="200000"/>
              </a:lnSpc>
              <a:buFont typeface="Arial" panose="020B0604020202020204" pitchFamily="34" charset="0"/>
              <a:buChar char="•"/>
            </a:pPr>
            <a:endParaRPr lang="en-GB" dirty="0"/>
          </a:p>
          <a:p>
            <a:pPr marL="342900" indent="-342900">
              <a:lnSpc>
                <a:spcPct val="200000"/>
              </a:lnSpc>
              <a:buFont typeface="Arial" panose="020B0604020202020204" pitchFamily="34" charset="0"/>
              <a:buChar char="•"/>
            </a:pPr>
            <a:r>
              <a:rPr lang="en-GB" dirty="0"/>
              <a:t>The majority of members of the House of Lords belong to the Conservative, Labour and Liberal Democrat parties. A smaller number belong to minor parties. Note that the Scottish National Party refuses to nominate any members to the House of Lords because its members are not fully elected. Unlike the House of Commons, there is a significant minority of members who are not aligned with any political party and who are known as “crossbenchers”. Generally, members of the House of Lords have been more willing to vote against their own party’s wishes – not having to worry about re-election gives them a greater freedom to think for themselves.</a:t>
            </a:r>
          </a:p>
        </p:txBody>
      </p:sp>
      <p:sp>
        <p:nvSpPr>
          <p:cNvPr id="4" name="Slide Number Placeholder 3"/>
          <p:cNvSpPr>
            <a:spLocks noGrp="1"/>
          </p:cNvSpPr>
          <p:nvPr>
            <p:ph type="sldNum" sz="quarter" idx="5"/>
          </p:nvPr>
        </p:nvSpPr>
        <p:spPr/>
        <p:txBody>
          <a:bodyPr/>
          <a:lstStyle/>
          <a:p>
            <a:fld id="{D71B926A-84F5-44E8-A89D-853643022453}" type="slidenum">
              <a:rPr lang="en-GB" smtClean="0"/>
              <a:t>9</a:t>
            </a:fld>
            <a:endParaRPr lang="en-GB"/>
          </a:p>
        </p:txBody>
      </p:sp>
    </p:spTree>
    <p:extLst>
      <p:ext uri="{BB962C8B-B14F-4D97-AF65-F5344CB8AC3E}">
        <p14:creationId xmlns:p14="http://schemas.microsoft.com/office/powerpoint/2010/main" val="898975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0C6E73-1036-C348-DEB1-0D856B99F6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7068DD-9C8A-EE77-E16A-159F1A31C5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EB6616-6AF9-29A7-466E-32275D23E554}"/>
              </a:ext>
            </a:extLst>
          </p:cNvPr>
          <p:cNvSpPr>
            <a:spLocks noGrp="1"/>
          </p:cNvSpPr>
          <p:nvPr>
            <p:ph type="body" idx="1"/>
          </p:nvPr>
        </p:nvSpPr>
        <p:spPr/>
        <p:txBody>
          <a:bodyPr/>
          <a:lstStyle/>
          <a:p>
            <a:r>
              <a:rPr lang="en-GB" sz="1200" dirty="0"/>
              <a:t>Evolved via UK Constitutional model – reflecting UK history</a:t>
            </a:r>
          </a:p>
          <a:p>
            <a:r>
              <a:rPr lang="en-GB" dirty="0"/>
              <a:t>Some reform around appointment, but members are not elected</a:t>
            </a:r>
          </a:p>
          <a:p>
            <a:r>
              <a:rPr lang="en-GB" dirty="0"/>
              <a:t>Status as an elected chamber is controversial: should unelected officials have such power?</a:t>
            </a:r>
          </a:p>
          <a:p>
            <a:r>
              <a:rPr lang="en-GB" dirty="0"/>
              <a:t>Increasingly political appointees </a:t>
            </a:r>
          </a:p>
          <a:p>
            <a:r>
              <a:rPr lang="en-GB" dirty="0"/>
              <a:t>Expanding number of peers</a:t>
            </a:r>
          </a:p>
          <a:p>
            <a:r>
              <a:rPr lang="en-GB" dirty="0"/>
              <a:t>Many proposed reforms to </a:t>
            </a:r>
            <a:r>
              <a:rPr lang="en-GB" dirty="0" err="1"/>
              <a:t>HoL</a:t>
            </a:r>
            <a:r>
              <a:rPr lang="en-GB" dirty="0"/>
              <a:t>, but not gained much traction</a:t>
            </a:r>
          </a:p>
          <a:p>
            <a:r>
              <a:rPr lang="en-GB" dirty="0"/>
              <a:t>Some even argued should be removed entirely </a:t>
            </a:r>
          </a:p>
          <a:p>
            <a:r>
              <a:rPr lang="en-GB" dirty="0"/>
              <a:t>But also strong arguments against placing all power with </a:t>
            </a:r>
            <a:r>
              <a:rPr lang="en-GB" dirty="0" err="1"/>
              <a:t>HoC</a:t>
            </a:r>
            <a:r>
              <a:rPr lang="en-GB" dirty="0"/>
              <a:t> (and elected gov) – </a:t>
            </a:r>
            <a:r>
              <a:rPr lang="en-GB" dirty="0" err="1"/>
              <a:t>HoL</a:t>
            </a:r>
            <a:r>
              <a:rPr lang="en-GB" dirty="0"/>
              <a:t> has a valuable role limiting abuses of power by </a:t>
            </a:r>
            <a:r>
              <a:rPr lang="en-GB" dirty="0" err="1"/>
              <a:t>HoC</a:t>
            </a:r>
            <a:endParaRPr lang="en-GB" dirty="0"/>
          </a:p>
          <a:p>
            <a:endParaRPr lang="en-GB" dirty="0"/>
          </a:p>
          <a:p>
            <a:r>
              <a:rPr lang="en-GB" dirty="0"/>
              <a:t>Supporters of the House of Lords have highlighted the expertise and experience of many of its members and have praised its independence from government and generally less adversarial approach. It should also be pointed out that the House of Lords is essentially a “debating and revising chamber” and very much the junior partner to the House of Commons.</a:t>
            </a:r>
          </a:p>
          <a:p>
            <a:endParaRPr lang="en-GB" dirty="0"/>
          </a:p>
          <a:p>
            <a:endParaRPr lang="en-GB" dirty="0"/>
          </a:p>
        </p:txBody>
      </p:sp>
      <p:sp>
        <p:nvSpPr>
          <p:cNvPr id="4" name="Slide Number Placeholder 3">
            <a:extLst>
              <a:ext uri="{FF2B5EF4-FFF2-40B4-BE49-F238E27FC236}">
                <a16:creationId xmlns:a16="http://schemas.microsoft.com/office/drawing/2014/main" id="{5D215095-9F18-6F19-B8F8-677879244930}"/>
              </a:ext>
            </a:extLst>
          </p:cNvPr>
          <p:cNvSpPr>
            <a:spLocks noGrp="1"/>
          </p:cNvSpPr>
          <p:nvPr>
            <p:ph type="sldNum" sz="quarter" idx="5"/>
          </p:nvPr>
        </p:nvSpPr>
        <p:spPr/>
        <p:txBody>
          <a:bodyPr/>
          <a:lstStyle/>
          <a:p>
            <a:fld id="{0711642C-D9EE-4B93-A1ED-B2AB0B5E2EEE}" type="slidenum">
              <a:rPr lang="en-GB" smtClean="0"/>
              <a:t>10</a:t>
            </a:fld>
            <a:endParaRPr lang="en-GB"/>
          </a:p>
        </p:txBody>
      </p:sp>
    </p:spTree>
    <p:extLst>
      <p:ext uri="{BB962C8B-B14F-4D97-AF65-F5344CB8AC3E}">
        <p14:creationId xmlns:p14="http://schemas.microsoft.com/office/powerpoint/2010/main" val="16684506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3C90B9-C768-8372-2B79-67B94119F1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EC6479-0209-22FA-FB80-2995ACE896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EE7155-72D8-1E66-B169-E54E1CE4205F}"/>
              </a:ext>
            </a:extLst>
          </p:cNvPr>
          <p:cNvSpPr>
            <a:spLocks noGrp="1"/>
          </p:cNvSpPr>
          <p:nvPr>
            <p:ph type="body" idx="1"/>
          </p:nvPr>
        </p:nvSpPr>
        <p:spPr/>
        <p:txBody>
          <a:bodyPr/>
          <a:lstStyle/>
          <a:p>
            <a:pPr marL="342900" indent="-342900">
              <a:lnSpc>
                <a:spcPct val="200000"/>
              </a:lnSpc>
              <a:buFont typeface="Arial" panose="020B0604020202020204" pitchFamily="34" charset="0"/>
              <a:buChar char="•"/>
            </a:pPr>
            <a:r>
              <a:rPr lang="en-GB" dirty="0"/>
              <a:t>The Parliament Acts 1911 and 1949 address the relationship between the House of Commons and House of Lords. The Acts had the effect of limiting the power of the House of Lords, by enabling the House of Commons to present a Bill for Royal Assent (and hence for it to become law) without the consent of the House of Lords. This formalises the status of the House of Lords as the less powerful chamber, reflecting the fact that it is unelected.</a:t>
            </a:r>
          </a:p>
          <a:p>
            <a:pPr marL="342900" indent="-342900">
              <a:lnSpc>
                <a:spcPct val="200000"/>
              </a:lnSpc>
              <a:buFont typeface="Arial" panose="020B0604020202020204" pitchFamily="34" charset="0"/>
              <a:buChar char="•"/>
            </a:pPr>
            <a:endParaRPr lang="en-GB" dirty="0"/>
          </a:p>
          <a:p>
            <a:pPr marL="342900" indent="-342900">
              <a:lnSpc>
                <a:spcPct val="200000"/>
              </a:lnSpc>
              <a:buFont typeface="Arial" panose="020B0604020202020204" pitchFamily="34" charset="0"/>
              <a:buChar char="•"/>
            </a:pPr>
            <a:r>
              <a:rPr lang="en-GB" dirty="0"/>
              <a:t>The Parliament Act 1911, which was amended by the Parliament Act 1949, limits the scope of the House of Lords to block Bills approved by the House of Commons in the following ways.</a:t>
            </a:r>
          </a:p>
          <a:p>
            <a:pPr marL="342900" indent="-342900">
              <a:lnSpc>
                <a:spcPct val="200000"/>
              </a:lnSpc>
              <a:buFont typeface="Arial" panose="020B0604020202020204" pitchFamily="34" charset="0"/>
              <a:buChar char="•"/>
            </a:pPr>
            <a:endParaRPr lang="en-GB" dirty="0"/>
          </a:p>
          <a:p>
            <a:pPr marL="342900" indent="-342900">
              <a:lnSpc>
                <a:spcPct val="200000"/>
              </a:lnSpc>
              <a:buFont typeface="Arial" panose="020B0604020202020204" pitchFamily="34" charset="0"/>
              <a:buChar char="•"/>
            </a:pPr>
            <a:r>
              <a:rPr lang="en-GB" dirty="0"/>
              <a:t>(1)   A “Money Bill” – typically a Finance Bill giving effect to a budget – can be passed by the House of Commons one month after the House of Lords has failed to approve it (s1).</a:t>
            </a:r>
          </a:p>
          <a:p>
            <a:pPr marL="342900" indent="-342900">
              <a:lnSpc>
                <a:spcPct val="200000"/>
              </a:lnSpc>
              <a:buFont typeface="Arial" panose="020B0604020202020204" pitchFamily="34" charset="0"/>
              <a:buChar char="•"/>
            </a:pPr>
            <a:endParaRPr lang="en-GB" dirty="0"/>
          </a:p>
          <a:p>
            <a:pPr marL="342900" indent="-342900">
              <a:lnSpc>
                <a:spcPct val="200000"/>
              </a:lnSpc>
              <a:buFont typeface="Arial" panose="020B0604020202020204" pitchFamily="34" charset="0"/>
              <a:buChar char="•"/>
            </a:pPr>
            <a:r>
              <a:rPr lang="en-GB" dirty="0"/>
              <a:t>(2)   Any other Bill can be passed with the approval of the House of Commons alone (i.e. without the approval of the House of Lords) if it has been through all the stages in the House of Commons in two successive parliamentary sessions, provided that at least one year has passed since the Bill had its second reading approved for the first time (s2).</a:t>
            </a:r>
          </a:p>
          <a:p>
            <a:pPr marL="342900" indent="-342900">
              <a:lnSpc>
                <a:spcPct val="200000"/>
              </a:lnSpc>
              <a:buFont typeface="Arial" panose="020B0604020202020204" pitchFamily="34" charset="0"/>
              <a:buChar char="•"/>
            </a:pPr>
            <a:endParaRPr lang="en-GB" dirty="0"/>
          </a:p>
          <a:p>
            <a:pPr marL="342900" indent="-342900">
              <a:lnSpc>
                <a:spcPct val="200000"/>
              </a:lnSpc>
              <a:buFont typeface="Arial" panose="020B0604020202020204" pitchFamily="34" charset="0"/>
              <a:buChar char="•"/>
            </a:pPr>
            <a:r>
              <a:rPr lang="en-GB" dirty="0"/>
              <a:t>(3)   The only important exception to this rule would be a Bill that purported to extend the life of a Parliament to more than five years.</a:t>
            </a:r>
          </a:p>
          <a:p>
            <a:pPr marL="342900" indent="-342900">
              <a:lnSpc>
                <a:spcPct val="200000"/>
              </a:lnSpc>
              <a:buFont typeface="Arial" panose="020B0604020202020204" pitchFamily="34" charset="0"/>
              <a:buChar char="•"/>
            </a:pPr>
            <a:endParaRPr lang="en-GB" dirty="0"/>
          </a:p>
          <a:p>
            <a:pPr marL="342900" indent="-342900">
              <a:lnSpc>
                <a:spcPct val="200000"/>
              </a:lnSpc>
              <a:buFont typeface="Arial" panose="020B0604020202020204" pitchFamily="34" charset="0"/>
              <a:buChar char="•"/>
            </a:pPr>
            <a:r>
              <a:rPr lang="en-GB" dirty="0"/>
              <a:t>The procedure introduced under PA 1911 was invoked to secure the passage of the Welsh Church Act 1914, the Government of Ireland Act 1914 and PA 1949. PA 1949 has also been used to secure the passage of the War Crimes Act 1991, the European Parliamentary Elections Act 1999, the Sexual Offences (Amendment) Act 2000 and the Hunting Act 2004 (see 5.4.1.11).</a:t>
            </a:r>
          </a:p>
          <a:p>
            <a:pPr marL="342900" indent="-342900">
              <a:lnSpc>
                <a:spcPct val="200000"/>
              </a:lnSpc>
              <a:buFont typeface="Arial" panose="020B0604020202020204" pitchFamily="34" charset="0"/>
              <a:buChar char="•"/>
            </a:pPr>
            <a:endParaRPr lang="en-GB" dirty="0"/>
          </a:p>
          <a:p>
            <a:pPr marL="342900" indent="-342900">
              <a:lnSpc>
                <a:spcPct val="200000"/>
              </a:lnSpc>
              <a:buFont typeface="Arial" panose="020B0604020202020204" pitchFamily="34" charset="0"/>
              <a:buChar char="•"/>
            </a:pPr>
            <a:r>
              <a:rPr lang="en-GB" dirty="0"/>
              <a:t>The Hunting Act 2004 was subsequently subject to legal challenge in the House of Lords. The claimants argued, in essence, that legislation created under the Parliament Act 1911, with the consent of the Commons and monarch only, was not primary legislation, but a species of delegated legislation. This argument would have meant that the Parliament Act 1949 (which was passed using the PA 1911 procedure) was itself delegated legislation, and thus subject to judicial review. The House of Lords rejected this argument, Lord Bingham holding that PA 1911 created “a new way of enacting primary legislation”.</a:t>
            </a:r>
          </a:p>
          <a:p>
            <a:pPr marL="342900" indent="-342900">
              <a:lnSpc>
                <a:spcPct val="200000"/>
              </a:lnSpc>
              <a:buFont typeface="Arial" panose="020B0604020202020204" pitchFamily="34" charset="0"/>
              <a:buChar char="•"/>
            </a:pPr>
            <a:endParaRPr lang="en-GB" dirty="0"/>
          </a:p>
          <a:p>
            <a:pPr marL="342900" indent="-342900">
              <a:lnSpc>
                <a:spcPct val="200000"/>
              </a:lnSpc>
              <a:buFont typeface="Arial" panose="020B0604020202020204" pitchFamily="34" charset="0"/>
              <a:buChar char="•"/>
            </a:pPr>
            <a:endParaRPr lang="en-GB" dirty="0"/>
          </a:p>
        </p:txBody>
      </p:sp>
      <p:sp>
        <p:nvSpPr>
          <p:cNvPr id="4" name="Slide Number Placeholder 3">
            <a:extLst>
              <a:ext uri="{FF2B5EF4-FFF2-40B4-BE49-F238E27FC236}">
                <a16:creationId xmlns:a16="http://schemas.microsoft.com/office/drawing/2014/main" id="{FD872B0A-0B7B-3EF7-CE13-C77D50EB5069}"/>
              </a:ext>
            </a:extLst>
          </p:cNvPr>
          <p:cNvSpPr>
            <a:spLocks noGrp="1"/>
          </p:cNvSpPr>
          <p:nvPr>
            <p:ph type="sldNum" sz="quarter" idx="5"/>
          </p:nvPr>
        </p:nvSpPr>
        <p:spPr/>
        <p:txBody>
          <a:bodyPr/>
          <a:lstStyle/>
          <a:p>
            <a:fld id="{D71B926A-84F5-44E8-A89D-853643022453}" type="slidenum">
              <a:rPr lang="en-GB" smtClean="0"/>
              <a:t>11</a:t>
            </a:fld>
            <a:endParaRPr lang="en-GB"/>
          </a:p>
        </p:txBody>
      </p:sp>
    </p:spTree>
    <p:extLst>
      <p:ext uri="{BB962C8B-B14F-4D97-AF65-F5344CB8AC3E}">
        <p14:creationId xmlns:p14="http://schemas.microsoft.com/office/powerpoint/2010/main" val="12364204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The monarch formally opens each session of Parliament, which begins with the King’s Speech (essentially an explanation of the legislation which the government intends to introduce in the forthcoming session of Parliament). </a:t>
            </a:r>
          </a:p>
          <a:p>
            <a:endParaRPr lang="en-GB" b="0" i="0" dirty="0">
              <a:solidFill>
                <a:srgbClr val="313537"/>
              </a:solidFill>
              <a:effectLst/>
              <a:latin typeface="Inter"/>
            </a:endParaRPr>
          </a:p>
          <a:p>
            <a:r>
              <a:rPr lang="en-GB" b="0" i="0" dirty="0">
                <a:solidFill>
                  <a:srgbClr val="313537"/>
                </a:solidFill>
                <a:effectLst/>
                <a:latin typeface="Inter"/>
              </a:rPr>
              <a:t>The speech is written by the government and not by the King himself The monarch must also provide Royal Assent to all Acts of Parliament. In practice, this is never refused.</a:t>
            </a:r>
            <a:endParaRPr lang="en-GB" dirty="0"/>
          </a:p>
        </p:txBody>
      </p:sp>
      <p:sp>
        <p:nvSpPr>
          <p:cNvPr id="4" name="Slide Number Placeholder 3"/>
          <p:cNvSpPr>
            <a:spLocks noGrp="1"/>
          </p:cNvSpPr>
          <p:nvPr>
            <p:ph type="sldNum" sz="quarter" idx="5"/>
          </p:nvPr>
        </p:nvSpPr>
        <p:spPr/>
        <p:txBody>
          <a:bodyPr/>
          <a:lstStyle/>
          <a:p>
            <a:fld id="{0711642C-D9EE-4B93-A1ED-B2AB0B5E2EEE}" type="slidenum">
              <a:rPr lang="en-GB" smtClean="0"/>
              <a:t>12</a:t>
            </a:fld>
            <a:endParaRPr lang="en-GB"/>
          </a:p>
        </p:txBody>
      </p:sp>
    </p:spTree>
    <p:extLst>
      <p:ext uri="{BB962C8B-B14F-4D97-AF65-F5344CB8AC3E}">
        <p14:creationId xmlns:p14="http://schemas.microsoft.com/office/powerpoint/2010/main" val="1526134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49314-7847-2F4D-8023-662C844530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55F7E9-1B0A-9A11-D8A6-6A6AB9DCEF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C6437F-844A-64C0-52E9-2D9F60D09AF5}"/>
              </a:ext>
            </a:extLst>
          </p:cNvPr>
          <p:cNvSpPr>
            <a:spLocks noGrp="1"/>
          </p:cNvSpPr>
          <p:nvPr>
            <p:ph type="body" idx="1"/>
          </p:nvPr>
        </p:nvSpPr>
        <p:spPr/>
        <p:txBody>
          <a:bodyPr/>
          <a:lstStyle/>
          <a:p>
            <a:r>
              <a:rPr lang="en-GB" b="1" dirty="0"/>
              <a:t>Pre-legislative processes</a:t>
            </a:r>
          </a:p>
          <a:p>
            <a:endParaRPr lang="en-GB" b="1" dirty="0"/>
          </a:p>
          <a:p>
            <a:r>
              <a:rPr lang="en-GB" dirty="0"/>
              <a:t>As we have discussed, making primary legislation is a significant part of the work of Parliament. However, most Acts of Parliament do not begin their life in the House of Commons or House of Lords. Most legislation is initiated by the government, sometimes in fulfilment of promises made in election manifestos and sometimes in response to other developments. The Law Commission also makes suggestions for legislation: the Law Commission is a politically independent organisation which reviews and reforms the law.</a:t>
            </a:r>
          </a:p>
          <a:p>
            <a:endParaRPr lang="en-GB" dirty="0"/>
          </a:p>
          <a:p>
            <a:endParaRPr lang="en-GB" dirty="0"/>
          </a:p>
          <a:p>
            <a:r>
              <a:rPr lang="en-GB" dirty="0"/>
              <a:t>When the government has decided to pass legislation in a particular area, it may choose to publish the draft proposals in the form of a green paper. This document is made available to the general public and individuals and groups with particular expertise in the relevant area, usually through the government department’s website. Feedback can be given by individuals and groups.</a:t>
            </a:r>
          </a:p>
          <a:p>
            <a:endParaRPr lang="en-GB" dirty="0"/>
          </a:p>
          <a:p>
            <a:r>
              <a:rPr lang="en-GB" dirty="0"/>
              <a:t>When the consultation is complete, the government will publish a white paper. This document will set the final version of the government’s proposals following the consultation. Sometimes there will be further consultation, and the publication of a “Draft Bill”. Note that there is no requirement on the government to produce green/white papers before a Bill is formally presented to Parliament and some Bills will skip these processes altogether.</a:t>
            </a:r>
          </a:p>
          <a:p>
            <a:endParaRPr lang="en-GB" dirty="0"/>
          </a:p>
        </p:txBody>
      </p:sp>
      <p:sp>
        <p:nvSpPr>
          <p:cNvPr id="4" name="Slide Number Placeholder 3">
            <a:extLst>
              <a:ext uri="{FF2B5EF4-FFF2-40B4-BE49-F238E27FC236}">
                <a16:creationId xmlns:a16="http://schemas.microsoft.com/office/drawing/2014/main" id="{809438F6-DDC1-7133-CAAF-E01EE16DA86E}"/>
              </a:ext>
            </a:extLst>
          </p:cNvPr>
          <p:cNvSpPr>
            <a:spLocks noGrp="1"/>
          </p:cNvSpPr>
          <p:nvPr>
            <p:ph type="sldNum" sz="quarter" idx="5"/>
          </p:nvPr>
        </p:nvSpPr>
        <p:spPr/>
        <p:txBody>
          <a:bodyPr/>
          <a:lstStyle/>
          <a:p>
            <a:fld id="{0711642C-D9EE-4B93-A1ED-B2AB0B5E2EEE}" type="slidenum">
              <a:rPr lang="en-GB" smtClean="0"/>
              <a:t>13</a:t>
            </a:fld>
            <a:endParaRPr lang="en-GB"/>
          </a:p>
        </p:txBody>
      </p:sp>
    </p:spTree>
    <p:extLst>
      <p:ext uri="{BB962C8B-B14F-4D97-AF65-F5344CB8AC3E}">
        <p14:creationId xmlns:p14="http://schemas.microsoft.com/office/powerpoint/2010/main" val="9553515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(1)   A Public Bill affects the whole country. When such a Bill becomes law, it is described as a Public General Act.</a:t>
            </a:r>
          </a:p>
          <a:p>
            <a:endParaRPr lang="en-GB" dirty="0"/>
          </a:p>
          <a:p>
            <a:r>
              <a:rPr lang="en-GB" dirty="0"/>
              <a:t>(2)   A Private Bill affects a much more limited geographical area, such as a local authority area, or a limited group of people or an institution such as a university.</a:t>
            </a:r>
          </a:p>
          <a:p>
            <a:endParaRPr lang="en-GB" dirty="0"/>
          </a:p>
          <a:p>
            <a:r>
              <a:rPr lang="en-GB" dirty="0"/>
              <a:t>(3)   A Hybrid Bill shares the characteristics of both a Public Bill and a Private Bill. Although it applies generally across the country, it particularly affects certain individuals and locations.</a:t>
            </a:r>
          </a:p>
          <a:p>
            <a:endParaRPr lang="en-GB" dirty="0"/>
          </a:p>
          <a:p>
            <a:r>
              <a:rPr lang="en-GB" dirty="0"/>
              <a:t>The vast majority of Bills are Public Bills. There are some variations in the parliamentary procedures for Private Bills and Hybrid Bills.</a:t>
            </a:r>
          </a:p>
          <a:p>
            <a:endParaRPr lang="en-GB" dirty="0"/>
          </a:p>
          <a:p>
            <a:r>
              <a:rPr lang="en-GB" dirty="0"/>
              <a:t>Bills can also be classified by originator (proposer).</a:t>
            </a:r>
          </a:p>
          <a:p>
            <a:endParaRPr lang="en-GB" dirty="0"/>
          </a:p>
          <a:p>
            <a:r>
              <a:rPr lang="en-GB" dirty="0"/>
              <a:t>(1)   A Government Bill is introduced by a government minister and will be announced in the King’s Speech at the beginning of the parliamentary year. Most Government Bills will be approved by Parliament.</a:t>
            </a:r>
          </a:p>
          <a:p>
            <a:endParaRPr lang="en-GB" dirty="0"/>
          </a:p>
          <a:p>
            <a:r>
              <a:rPr lang="en-GB" dirty="0"/>
              <a:t>(2)   A Private Member’s Bill is introduced by an MP who is not a government minister. Such Bills must not involve any public expenditure. A limited number of MPs are given the opportunity to introduce a Private Member’s Bill following a ballot. Most Private Member’s Bills are unsuccessful and do not become Acts.</a:t>
            </a:r>
          </a:p>
        </p:txBody>
      </p:sp>
      <p:sp>
        <p:nvSpPr>
          <p:cNvPr id="4" name="Slide Number Placeholder 3"/>
          <p:cNvSpPr>
            <a:spLocks noGrp="1"/>
          </p:cNvSpPr>
          <p:nvPr>
            <p:ph type="sldNum" sz="quarter" idx="5"/>
          </p:nvPr>
        </p:nvSpPr>
        <p:spPr/>
        <p:txBody>
          <a:bodyPr/>
          <a:lstStyle/>
          <a:p>
            <a:fld id="{0711642C-D9EE-4B93-A1ED-B2AB0B5E2EEE}" type="slidenum">
              <a:rPr lang="en-GB" smtClean="0"/>
              <a:t>14</a:t>
            </a:fld>
            <a:endParaRPr lang="en-GB"/>
          </a:p>
        </p:txBody>
      </p:sp>
    </p:spTree>
    <p:extLst>
      <p:ext uri="{BB962C8B-B14F-4D97-AF65-F5344CB8AC3E}">
        <p14:creationId xmlns:p14="http://schemas.microsoft.com/office/powerpoint/2010/main" val="491909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Government Whips (party business managers) are always anxious to get as many Government Bills through Parliament as possible within the parliamentary year. In order to spread the workload of scrutinising Bills evenly between the two Houses, they will allocate some Bills to start in the House of Commons whilst others will be allocated to the House of Lords.</a:t>
            </a:r>
          </a:p>
          <a:p>
            <a:endParaRPr lang="en-GB" dirty="0"/>
          </a:p>
          <a:p>
            <a:r>
              <a:rPr lang="en-GB" dirty="0"/>
              <a:t>6.3.4.2 Procedure in the House of Commons</a:t>
            </a:r>
          </a:p>
          <a:p>
            <a:r>
              <a:rPr lang="en-GB" dirty="0"/>
              <a:t>First reading – this is a mere formality; a dummy print of the Bill is presented to the clerk at the table, who reads out the title. The Bill is then ordered to be printed and published and the date fixed for the second reading is scheduled.</a:t>
            </a:r>
          </a:p>
          <a:p>
            <a:endParaRPr lang="en-GB" dirty="0"/>
          </a:p>
          <a:p>
            <a:r>
              <a:rPr lang="en-GB" dirty="0"/>
              <a:t>Second reading – here, the general principles and purposes of the Bill are debated, though no amendment can be made at this stage. The second reading normally takes place as a debate of the whole House.</a:t>
            </a:r>
          </a:p>
          <a:p>
            <a:endParaRPr lang="en-GB" dirty="0"/>
          </a:p>
          <a:p>
            <a:r>
              <a:rPr lang="en-GB" dirty="0"/>
              <a:t>Committee stage – the Bill is considered in detail, clause by clause, by one of the House’s General Committees. Although rare, it is possible that the whole House may sit as a committee. This was done for the European Communities Bill (an Act in 1972) and for parts of the Human Fertilisation and Embryology Bill (an Act in 1990). General Committees consist of 16–50 members selected in accordance with party strengths.</a:t>
            </a:r>
          </a:p>
          <a:p>
            <a:endParaRPr lang="en-GB" dirty="0"/>
          </a:p>
          <a:p>
            <a:r>
              <a:rPr lang="en-GB" dirty="0"/>
              <a:t>Report stage – the committee reports back to the House, which then considers any amendments made in the Standing Committee. If a Committee of the whole House considered the Bill, there is no report stage; otherwise the House considers whether to approve the amendments and may itself make further amendments.</a:t>
            </a:r>
          </a:p>
          <a:p>
            <a:endParaRPr lang="en-GB" dirty="0"/>
          </a:p>
          <a:p>
            <a:r>
              <a:rPr lang="en-GB" dirty="0"/>
              <a:t>Third reading – this will follow the report stage.</a:t>
            </a:r>
          </a:p>
          <a:p>
            <a:endParaRPr lang="en-GB" dirty="0"/>
          </a:p>
          <a:p>
            <a:r>
              <a:rPr lang="en-GB" dirty="0"/>
              <a:t>Only verbal drafting amendments can be made and any debate will be brief and general in its terms.</a:t>
            </a:r>
          </a:p>
          <a:p>
            <a:endParaRPr lang="en-GB" dirty="0"/>
          </a:p>
          <a:p>
            <a:r>
              <a:rPr lang="en-GB" dirty="0"/>
              <a:t>House of Lords procedure</a:t>
            </a:r>
          </a:p>
          <a:p>
            <a:r>
              <a:rPr lang="en-GB" dirty="0"/>
              <a:t>First reading – This is the same as for the House of Commons.</a:t>
            </a:r>
          </a:p>
          <a:p>
            <a:endParaRPr lang="en-GB" dirty="0"/>
          </a:p>
          <a:p>
            <a:r>
              <a:rPr lang="en-GB" dirty="0"/>
              <a:t>Second reading – The minister or member of the House of Lords in charge of the Bill explains its purpose and the principles involved. The House will debate the Bill’s purpose and the means proposed for giving it effect. It will then vote on the Bill. If the Bill is approved, it passes to the committee stage.</a:t>
            </a:r>
          </a:p>
          <a:p>
            <a:endParaRPr lang="en-GB" dirty="0"/>
          </a:p>
          <a:p>
            <a:r>
              <a:rPr lang="en-GB" dirty="0"/>
              <a:t>Committee stage – Each clause is examined in detail by a Committee of the Whole House.</a:t>
            </a:r>
          </a:p>
          <a:p>
            <a:endParaRPr lang="en-GB" dirty="0"/>
          </a:p>
          <a:p>
            <a:r>
              <a:rPr lang="en-GB" dirty="0"/>
              <a:t>Report stage – This is the same as in the House of Commons.</a:t>
            </a:r>
          </a:p>
          <a:p>
            <a:endParaRPr lang="en-GB" dirty="0"/>
          </a:p>
          <a:p>
            <a:r>
              <a:rPr lang="en-GB" dirty="0"/>
              <a:t>Third reading – This is the same as in the House of Commons.</a:t>
            </a:r>
          </a:p>
          <a:p>
            <a:endParaRPr lang="en-GB" dirty="0"/>
          </a:p>
          <a:p>
            <a:r>
              <a:rPr lang="en-GB" dirty="0"/>
              <a:t>Consideration of amendments</a:t>
            </a:r>
          </a:p>
          <a:p>
            <a:r>
              <a:rPr lang="en-GB" dirty="0"/>
              <a:t>Once the Bill has passed all the stages in both Houses, it is returned to the first House (where it started) to consider the amendments made by the second House. If the first House does not approve the amendments, the Bill will be returned to the second House. A Bill may pass several times between the Houses in a process called “ping-pong” until the wording is agreed by both Houses.</a:t>
            </a:r>
          </a:p>
          <a:p>
            <a:endParaRPr lang="en-GB" dirty="0"/>
          </a:p>
          <a:p>
            <a:endParaRPr lang="en-GB" dirty="0"/>
          </a:p>
          <a:p>
            <a:r>
              <a:rPr lang="en-GB" dirty="0"/>
              <a:t>Consideration of amendments</a:t>
            </a:r>
          </a:p>
          <a:p>
            <a:r>
              <a:rPr lang="en-GB" dirty="0"/>
              <a:t>Once the Bill has passed all the stages in both Houses, it is returned to the first House (where it started) to consider the amendments made by the second House. If the first House does not approve the amendments, the Bill will be returned to the second House. A Bill may pass several times between the Houses in a process called “ping-pong” until the wording is agreed by both Houses.</a:t>
            </a:r>
          </a:p>
          <a:p>
            <a:endParaRPr lang="en-GB" dirty="0"/>
          </a:p>
        </p:txBody>
      </p:sp>
      <p:sp>
        <p:nvSpPr>
          <p:cNvPr id="4" name="Slide Number Placeholder 3"/>
          <p:cNvSpPr>
            <a:spLocks noGrp="1"/>
          </p:cNvSpPr>
          <p:nvPr>
            <p:ph type="sldNum" sz="quarter" idx="5"/>
          </p:nvPr>
        </p:nvSpPr>
        <p:spPr/>
        <p:txBody>
          <a:bodyPr/>
          <a:lstStyle/>
          <a:p>
            <a:fld id="{0711642C-D9EE-4B93-A1ED-B2AB0B5E2EEE}" type="slidenum">
              <a:rPr lang="en-GB" smtClean="0"/>
              <a:t>15</a:t>
            </a:fld>
            <a:endParaRPr lang="en-GB"/>
          </a:p>
        </p:txBody>
      </p:sp>
    </p:spTree>
    <p:extLst>
      <p:ext uri="{BB962C8B-B14F-4D97-AF65-F5344CB8AC3E}">
        <p14:creationId xmlns:p14="http://schemas.microsoft.com/office/powerpoint/2010/main" val="8330865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Short title</a:t>
            </a:r>
          </a:p>
          <a:p>
            <a:endParaRPr lang="en-GB" dirty="0"/>
          </a:p>
          <a:p>
            <a:r>
              <a:rPr lang="en-GB" dirty="0"/>
              <a:t>This indicates the subject matter of the Act and the year in which it received the Royal Assent at the end of the parliamentary process.</a:t>
            </a:r>
          </a:p>
          <a:p>
            <a:endParaRPr lang="en-GB" dirty="0"/>
          </a:p>
          <a:p>
            <a:r>
              <a:rPr lang="en-GB" dirty="0"/>
              <a:t>(2)   Chapter number</a:t>
            </a:r>
          </a:p>
          <a:p>
            <a:endParaRPr lang="en-GB" dirty="0"/>
          </a:p>
          <a:p>
            <a:r>
              <a:rPr lang="en-GB" dirty="0"/>
              <a:t>This indicates where in the numerical order of statutes passed in the year it received the Royal Assent this Act fell. For example, “Chapter 16” would indicate that the Act in question was the 16th Act to receive the Royal Assent in that particular year.</a:t>
            </a:r>
          </a:p>
          <a:p>
            <a:endParaRPr lang="en-GB" dirty="0"/>
          </a:p>
          <a:p>
            <a:r>
              <a:rPr lang="en-GB" dirty="0"/>
              <a:t>(3)   Contents</a:t>
            </a:r>
          </a:p>
          <a:p>
            <a:endParaRPr lang="en-GB" dirty="0"/>
          </a:p>
          <a:p>
            <a:r>
              <a:rPr lang="en-GB" dirty="0"/>
              <a:t>This is a very important practical tool for lawyers when researching statutes. It will guide you to the appropriate section numbers within the Act dealing with particular issues. Larger Acts may be divided into parts or chapters to help give a clearer structure. Many Acts will have one or more schedules at the end. The schedules will cover details such as amendments and revocations and repeals (cancellations) of existing Acts or sections within Acts.</a:t>
            </a:r>
          </a:p>
          <a:p>
            <a:endParaRPr lang="en-GB" dirty="0"/>
          </a:p>
          <a:p>
            <a:r>
              <a:rPr lang="en-GB" dirty="0"/>
              <a:t>(4)   Long title</a:t>
            </a:r>
          </a:p>
          <a:p>
            <a:endParaRPr lang="en-GB" dirty="0"/>
          </a:p>
          <a:p>
            <a:r>
              <a:rPr lang="en-GB" dirty="0"/>
              <a:t>This gives a fuller description of the purpose of the Act.</a:t>
            </a:r>
          </a:p>
          <a:p>
            <a:endParaRPr lang="en-GB" dirty="0"/>
          </a:p>
          <a:p>
            <a:r>
              <a:rPr lang="en-GB" dirty="0"/>
              <a:t>(5)   Date of Royal Assent</a:t>
            </a:r>
          </a:p>
          <a:p>
            <a:endParaRPr lang="en-GB" dirty="0"/>
          </a:p>
          <a:p>
            <a:r>
              <a:rPr lang="en-GB" dirty="0"/>
              <a:t>This is the exact date when the Bill before Parliament becomes an Act and therefore part of the law. It is also the date when an Act is described as having passed.</a:t>
            </a:r>
          </a:p>
          <a:p>
            <a:endParaRPr lang="en-GB" dirty="0"/>
          </a:p>
          <a:p>
            <a:r>
              <a:rPr lang="en-GB" dirty="0"/>
              <a:t>(6)   Words of enactment</a:t>
            </a:r>
          </a:p>
          <a:p>
            <a:endParaRPr lang="en-GB" dirty="0"/>
          </a:p>
          <a:p>
            <a:r>
              <a:rPr lang="en-GB" dirty="0"/>
              <a:t>These formal words give validity to the Act.</a:t>
            </a:r>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16</a:t>
            </a:fld>
            <a:endParaRPr lang="en-GB"/>
          </a:p>
        </p:txBody>
      </p:sp>
    </p:spTree>
    <p:extLst>
      <p:ext uri="{BB962C8B-B14F-4D97-AF65-F5344CB8AC3E}">
        <p14:creationId xmlns:p14="http://schemas.microsoft.com/office/powerpoint/2010/main" val="17770865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EF3C96-8EA0-D555-5636-4DF7A22088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362552-6446-AF41-5D7E-7A742930FA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E36007-5FA1-D713-CA71-CE65AE5DBB81}"/>
              </a:ext>
            </a:extLst>
          </p:cNvPr>
          <p:cNvSpPr>
            <a:spLocks noGrp="1"/>
          </p:cNvSpPr>
          <p:nvPr>
            <p:ph type="body" idx="1"/>
          </p:nvPr>
        </p:nvSpPr>
        <p:spPr/>
        <p:txBody>
          <a:bodyPr/>
          <a:lstStyle/>
          <a:p>
            <a:r>
              <a:rPr lang="en-GB" dirty="0"/>
              <a:t>(7)   Section numbers</a:t>
            </a:r>
          </a:p>
          <a:p>
            <a:endParaRPr lang="en-GB" dirty="0"/>
          </a:p>
          <a:p>
            <a:r>
              <a:rPr lang="en-GB" dirty="0"/>
              <a:t>The main body of the Act is divided into numbered paragraphs. Each numbered paragraph is referred to as a section and is referred to in CILEX course books (and most other textbooks) as, for example, s3 Law of Property Act 1925. Often, the sections will be divided into numbered sub-sections which are referred to as, for example, s2(1) Unfair Contract Terms Act 1977. Further sub-sub-sections may be referred to as, for example, s16(2)(a) Equality Act 2010. Several consecutive sections are referred to as, for example, ss20–22 Wills Act 1837.</a:t>
            </a:r>
          </a:p>
          <a:p>
            <a:endParaRPr lang="en-GB" dirty="0"/>
          </a:p>
          <a:p>
            <a:r>
              <a:rPr lang="en-GB" dirty="0"/>
              <a:t>(8)   Commencement</a:t>
            </a:r>
          </a:p>
          <a:p>
            <a:endParaRPr lang="en-GB" dirty="0"/>
          </a:p>
          <a:p>
            <a:r>
              <a:rPr lang="en-GB" dirty="0"/>
              <a:t>Every Act will contain a commencement section which will set out when the Act will “come into force”. This means the date on which the courts will be able to apply the Act and treat it as valid law. The date of commencement may but will not always be the same date as the Act was passed (date of royal assent).</a:t>
            </a:r>
          </a:p>
        </p:txBody>
      </p:sp>
      <p:sp>
        <p:nvSpPr>
          <p:cNvPr id="4" name="Slide Number Placeholder 3">
            <a:extLst>
              <a:ext uri="{FF2B5EF4-FFF2-40B4-BE49-F238E27FC236}">
                <a16:creationId xmlns:a16="http://schemas.microsoft.com/office/drawing/2014/main" id="{1008C346-64E1-FE15-8AD4-B543DE00BF20}"/>
              </a:ext>
            </a:extLst>
          </p:cNvPr>
          <p:cNvSpPr>
            <a:spLocks noGrp="1"/>
          </p:cNvSpPr>
          <p:nvPr>
            <p:ph type="sldNum" sz="quarter" idx="5"/>
          </p:nvPr>
        </p:nvSpPr>
        <p:spPr/>
        <p:txBody>
          <a:bodyPr/>
          <a:lstStyle/>
          <a:p>
            <a:fld id="{D71B926A-84F5-44E8-A89D-853643022453}" type="slidenum">
              <a:rPr lang="en-GB" smtClean="0"/>
              <a:t>17</a:t>
            </a:fld>
            <a:endParaRPr lang="en-GB"/>
          </a:p>
        </p:txBody>
      </p:sp>
    </p:spTree>
    <p:extLst>
      <p:ext uri="{BB962C8B-B14F-4D97-AF65-F5344CB8AC3E}">
        <p14:creationId xmlns:p14="http://schemas.microsoft.com/office/powerpoint/2010/main" val="17877928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Statutory instruments</a:t>
            </a:r>
          </a:p>
          <a:p>
            <a:r>
              <a:rPr lang="en-GB" dirty="0"/>
              <a:t>These are the most important type of delegated legislation and are found at </a:t>
            </a:r>
            <a:r>
              <a:rPr lang="en-GB" dirty="0" err="1"/>
              <a:t>www.legislation.gov.uk</a:t>
            </a:r>
            <a:r>
              <a:rPr lang="en-GB" dirty="0"/>
              <a:t> in the section “UK statutory instruments”. There are different types of statutory instruments, including regulations, rules and orders.</a:t>
            </a:r>
          </a:p>
          <a:p>
            <a:endParaRPr lang="en-GB" dirty="0"/>
          </a:p>
          <a:p>
            <a:r>
              <a:rPr lang="en-GB" dirty="0"/>
              <a:t>Statutory instruments in the form of regulations have been much used during the Covid-19 pandemic, in order to effect detailed, technical and frequent(!) changes to restrictions imposed on individuals. The majority of these have been authorised by the Public Health (Control of Disease) Act 1984.</a:t>
            </a:r>
          </a:p>
          <a:p>
            <a:endParaRPr lang="en-GB" dirty="0"/>
          </a:p>
          <a:p>
            <a:r>
              <a:rPr lang="en-GB" dirty="0"/>
              <a:t>Orders in Council</a:t>
            </a:r>
          </a:p>
          <a:p>
            <a:r>
              <a:rPr lang="en-GB" dirty="0"/>
              <a:t>These orders are passed by the monarch and a group of senior ministers known as the Privy Council. Their meetings are usually held at royal palaces, and there is no involvement by Parliament in their creation. Consider the Emergency Powers (Overseas Territories) Order 2017 SI 2017/181. This order gives the governors of the UK’s overseas territories powers to declare a state of emergency in their territory in the event of natural disasters etc.</a:t>
            </a:r>
          </a:p>
          <a:p>
            <a:endParaRPr lang="en-GB" dirty="0"/>
          </a:p>
          <a:p>
            <a:r>
              <a:rPr lang="en-GB" dirty="0"/>
              <a:t>Bye-laws</a:t>
            </a:r>
          </a:p>
          <a:p>
            <a:r>
              <a:rPr lang="en-GB" dirty="0"/>
              <a:t>These are typically created by local authorities or other organisations which seek to regulate particular local activities. Consider the North Hertfordshire District Council byelaws dealing with acupuncture, tattooing, semi-permanent skin colouring, cosmetic piercing and electrolysis. This is available at: https://</a:t>
            </a:r>
            <a:r>
              <a:rPr lang="en-GB" dirty="0" err="1"/>
              <a:t>www.north-herts.gov.uk</a:t>
            </a:r>
            <a:r>
              <a:rPr lang="en-GB" dirty="0"/>
              <a:t>/sites/</a:t>
            </a:r>
            <a:r>
              <a:rPr lang="en-GB" dirty="0" err="1"/>
              <a:t>northherts-cms</a:t>
            </a:r>
            <a:r>
              <a:rPr lang="en-GB" dirty="0"/>
              <a:t>/files/byelaws_relating_to_acupuncture__tattooing%20Skin%20Piercing%20Licence.pdf. These bye-laws set out detailed rules about hygiene and cleanliness for providers of these services within the North Hertfordshire area. Bye-laws are normally confirmed by a government minister.</a:t>
            </a:r>
          </a:p>
          <a:p>
            <a:endParaRPr lang="en-GB" dirty="0"/>
          </a:p>
          <a:p>
            <a:endParaRPr lang="en-GB" dirty="0"/>
          </a:p>
          <a:p>
            <a:r>
              <a:rPr lang="en-GB" dirty="0"/>
              <a:t>Delegated legislation has many advantages:</a:t>
            </a:r>
          </a:p>
          <a:p>
            <a:endParaRPr lang="en-GB" dirty="0"/>
          </a:p>
          <a:p>
            <a:r>
              <a:rPr lang="en-GB" dirty="0"/>
              <a:t>it can be passed extremely quickly, allowing the government to respond quickly to a changing situation, for example, the government made many changes to the regulations during the coronavirus pandemic, in response to rapid developments;</a:t>
            </a:r>
          </a:p>
          <a:p>
            <a:endParaRPr lang="en-GB" dirty="0"/>
          </a:p>
          <a:p>
            <a:r>
              <a:rPr lang="en-GB" dirty="0"/>
              <a:t>it can be very technical and detailed, reflecting the involvement of experts in its drafting;</a:t>
            </a:r>
          </a:p>
          <a:p>
            <a:endParaRPr lang="en-GB" dirty="0"/>
          </a:p>
          <a:p>
            <a:r>
              <a:rPr lang="en-GB" dirty="0"/>
              <a:t>it saves parliamentary time; and</a:t>
            </a:r>
          </a:p>
          <a:p>
            <a:endParaRPr lang="en-GB" dirty="0"/>
          </a:p>
          <a:p>
            <a:r>
              <a:rPr lang="en-GB" dirty="0"/>
              <a:t>it is flexible.</a:t>
            </a:r>
          </a:p>
          <a:p>
            <a:endParaRPr lang="en-GB" dirty="0"/>
          </a:p>
          <a:p>
            <a:r>
              <a:rPr lang="en-GB" dirty="0"/>
              <a:t>Delegated legislation does have limitations, chiefly, that it moves legislative power away from Parliament and towards the executive. Criticisms of delegated legislation include:</a:t>
            </a:r>
          </a:p>
          <a:p>
            <a:endParaRPr lang="en-GB" dirty="0"/>
          </a:p>
          <a:p>
            <a:r>
              <a:rPr lang="en-GB" dirty="0"/>
              <a:t>its volume – in 2023 there were 1,399 UK statutory instruments and only 57 Public General Acts (NB A large number of the statutory instruments deal with temporary road closures and the volume will therefore vary depending on the extent of road repairs in any particular year);</a:t>
            </a:r>
          </a:p>
          <a:p>
            <a:endParaRPr lang="en-GB" dirty="0"/>
          </a:p>
          <a:p>
            <a:r>
              <a:rPr lang="en-GB" dirty="0"/>
              <a:t>it may be poorly drafted; and</a:t>
            </a:r>
          </a:p>
          <a:p>
            <a:endParaRPr lang="en-GB" dirty="0"/>
          </a:p>
          <a:p>
            <a:r>
              <a:rPr lang="en-GB" dirty="0"/>
              <a:t>the language used can be obscure, particularly where regulations are amending earlier regulations and the two documents must be read together.</a:t>
            </a:r>
          </a:p>
          <a:p>
            <a:endParaRPr lang="en-GB" dirty="0"/>
          </a:p>
          <a:p>
            <a:r>
              <a:rPr lang="en-GB" dirty="0"/>
              <a:t>A more fundamental criticism of delegated legislation is the lack of democratic control. Unlike an Act of Parliament, a statutory instrument does not go through the full parliamentary process. The Legislative and Regulatory Reform Act 2006 strengthens this criticism because it gives ministers wide powers to change, by way of a statutory instrument, any Act or delegated legislation they wish in order to improve business efficiency.</a:t>
            </a:r>
          </a:p>
          <a:p>
            <a:endParaRPr lang="en-GB" dirty="0"/>
          </a:p>
        </p:txBody>
      </p:sp>
      <p:sp>
        <p:nvSpPr>
          <p:cNvPr id="4" name="Slide Number Placeholder 3"/>
          <p:cNvSpPr>
            <a:spLocks noGrp="1"/>
          </p:cNvSpPr>
          <p:nvPr>
            <p:ph type="sldNum" sz="quarter" idx="5"/>
          </p:nvPr>
        </p:nvSpPr>
        <p:spPr/>
        <p:txBody>
          <a:bodyPr/>
          <a:lstStyle/>
          <a:p>
            <a:fld id="{D71B926A-84F5-44E8-A89D-853643022453}" type="slidenum">
              <a:rPr lang="en-GB" smtClean="0"/>
              <a:t>19</a:t>
            </a:fld>
            <a:endParaRPr lang="en-GB"/>
          </a:p>
        </p:txBody>
      </p:sp>
    </p:spTree>
    <p:extLst>
      <p:ext uri="{BB962C8B-B14F-4D97-AF65-F5344CB8AC3E}">
        <p14:creationId xmlns:p14="http://schemas.microsoft.com/office/powerpoint/2010/main" val="5058512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Parliamentary control over delegated legislation</a:t>
            </a:r>
          </a:p>
          <a:p>
            <a:r>
              <a:rPr lang="en-GB" dirty="0"/>
              <a:t>The ability to pass delegated legislation gives individual government ministers a great deal of practical power. In a democracy, it is important that there are appropriate controls over this power in order to prevent abuse. Some of the controls are parliamentary – others are applied by the courts.</a:t>
            </a:r>
          </a:p>
          <a:p>
            <a:endParaRPr lang="en-GB" dirty="0"/>
          </a:p>
          <a:p>
            <a:r>
              <a:rPr lang="en-GB" dirty="0"/>
              <a:t>6.4.3.1 Publication</a:t>
            </a:r>
          </a:p>
          <a:p>
            <a:r>
              <a:rPr lang="en-GB" dirty="0"/>
              <a:t>s2 Statutory Instruments Act 1946 provides that most statutory instruments must be printed and put on sale as soon as possible after they are made. Under s3(2), a person charged with a criminal offence under a statutory instrument which has not been published can use this fact as a defence.</a:t>
            </a:r>
          </a:p>
          <a:p>
            <a:endParaRPr lang="en-GB" dirty="0"/>
          </a:p>
          <a:p>
            <a:r>
              <a:rPr lang="en-GB" dirty="0"/>
              <a:t>6.4.3.2 Laying before Parliament</a:t>
            </a:r>
          </a:p>
          <a:p>
            <a:r>
              <a:rPr lang="en-GB" dirty="0"/>
              <a:t>Most enabling (parent) Acts state that statutory instruments created under their authority must be “laid before Parliament” (formally made available for Parliament to scrutinise) by the minister or body which has created it. The enabling Act may state that the affirmative procedure should apply. This requires both Houses of Parliament to pass a resolution for (vote in favour of) the statutory instrument before it becomes law. No amendments are permitted – if there is a vote against it, it will fail completely.</a:t>
            </a:r>
          </a:p>
          <a:p>
            <a:endParaRPr lang="en-GB" dirty="0"/>
          </a:p>
          <a:p>
            <a:r>
              <a:rPr lang="en-GB" dirty="0"/>
              <a:t>More often, the enabling Act states that the negative procedure should apply. Here, if there is no resolution against the statutory instrument passed by either House within a set period, it will become law.</a:t>
            </a:r>
          </a:p>
          <a:p>
            <a:endParaRPr lang="en-GB" dirty="0"/>
          </a:p>
          <a:p>
            <a:r>
              <a:rPr lang="en-GB" dirty="0"/>
              <a:t>6.4.3.3 Parliamentary committees</a:t>
            </a:r>
          </a:p>
          <a:p>
            <a:r>
              <a:rPr lang="en-GB" dirty="0"/>
              <a:t>The Joint Committee on Statutory Instruments has a membership drawn from the House of Commons and the House of Lords and will examine statutory instruments laid before Parliament. Its focus is on drafting defects rather than the merits (or otherwise) of the statutory instrument.</a:t>
            </a:r>
          </a:p>
          <a:p>
            <a:endParaRPr lang="en-GB" dirty="0"/>
          </a:p>
          <a:p>
            <a:r>
              <a:rPr lang="en-GB" dirty="0"/>
              <a:t>The House of Lords Secondary Legislation Scrutiny Committee will consider the policy implications (merits) of statutory instruments laid before Parliament. It will draw particular statutory instruments to the special attention of Parliament</a:t>
            </a:r>
          </a:p>
          <a:p>
            <a:endParaRPr lang="en-GB" dirty="0"/>
          </a:p>
          <a:p>
            <a:r>
              <a:rPr lang="en-GB" dirty="0"/>
              <a:t>Judicial control over delegated legislation</a:t>
            </a:r>
          </a:p>
          <a:p>
            <a:r>
              <a:rPr lang="en-GB" dirty="0"/>
              <a:t>Secondary legislation, unlike primary legislation, is liable to judicial control through judicial review. Judicial review is considered in detail in Chapter 9 but essentially, it allows an individual to make a legal challenge to a government decision or action (including the making of delegated legislation).</a:t>
            </a:r>
          </a:p>
          <a:p>
            <a:endParaRPr lang="en-GB" dirty="0"/>
          </a:p>
          <a:p>
            <a:r>
              <a:rPr lang="en-GB" dirty="0"/>
              <a:t>Judicial review challenges the legality of a decision (or delegated legislation). Delegated legislation may be challenged if it is ultra vires (literally “beyond the powers”), meaning that the delegated legislation is not authorised by the parent act. In R v Secretary of State for Education and Employment, ex </a:t>
            </a:r>
            <a:r>
              <a:rPr lang="en-GB" dirty="0" err="1"/>
              <a:t>parte</a:t>
            </a:r>
            <a:r>
              <a:rPr lang="en-GB" dirty="0"/>
              <a:t> National Union of Teachers [2000] the High Court ruled that the Education (School Teachers’ Pay and Conditions) (No. 2) Order 2000, which rewrote the employment contracts of teachers, exceeded the scope of the powers authorised by the School Teachers’ Pay and Conditions Act 1991. The order was therefore annulled (cancelled).</a:t>
            </a:r>
          </a:p>
          <a:p>
            <a:endParaRPr lang="en-GB" dirty="0"/>
          </a:p>
          <a:p>
            <a:r>
              <a:rPr lang="en-GB" dirty="0"/>
              <a:t>Delegated legislation can also be challenged for failing to follow procedural requirements in the enabling Act. In Agricultural Training Board v Aylesbury Mushrooms Ltd [1972] a requirement in the Industrial Training Act 1964 that … the minister shall consult was held to be mandatory (compulsory). The minister failed to consult the Mushroom Growers Association (which was represented in court by one of its members, Aylesbury Mushrooms Ltd) before passing an order creating an industrial training board. The court held that the order would not therefore apply to the Mushroom Growers Association. The order did apply to other farmers represented by the National Farmers Union who had been consulted.</a:t>
            </a:r>
          </a:p>
          <a:p>
            <a:endParaRPr lang="en-GB" dirty="0"/>
          </a:p>
          <a:p>
            <a:r>
              <a:rPr lang="en-GB" dirty="0"/>
              <a:t>The courts will quash or disapply any secondary legislation which is incompatible with ECHR. The secondary legislation will therefore simply not be valid law. s4 Human Rights Act 1998 sets out an exception where the secondary legislation cannot be replaced by alternative secondary legislation which is compatible because the relevant section of the parent Act prevents this. In such a case, the court will be able to make a declaration of incompatibility in the same way as for primary legislation (see 5.4.1.9).</a:t>
            </a:r>
          </a:p>
        </p:txBody>
      </p:sp>
      <p:sp>
        <p:nvSpPr>
          <p:cNvPr id="4" name="Slide Number Placeholder 3"/>
          <p:cNvSpPr>
            <a:spLocks noGrp="1"/>
          </p:cNvSpPr>
          <p:nvPr>
            <p:ph type="sldNum" sz="quarter" idx="5"/>
          </p:nvPr>
        </p:nvSpPr>
        <p:spPr/>
        <p:txBody>
          <a:bodyPr/>
          <a:lstStyle/>
          <a:p>
            <a:fld id="{D71B926A-84F5-44E8-A89D-853643022453}" type="slidenum">
              <a:rPr lang="en-GB" smtClean="0"/>
              <a:t>20</a:t>
            </a:fld>
            <a:endParaRPr lang="en-GB"/>
          </a:p>
        </p:txBody>
      </p:sp>
    </p:spTree>
    <p:extLst>
      <p:ext uri="{BB962C8B-B14F-4D97-AF65-F5344CB8AC3E}">
        <p14:creationId xmlns:p14="http://schemas.microsoft.com/office/powerpoint/2010/main" val="38205874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Taxation</a:t>
            </a:r>
          </a:p>
          <a:p>
            <a:r>
              <a:rPr lang="en-GB" dirty="0"/>
              <a:t>It is a primary function of Parliament to oversee the expenditure of money by the executive in the discharge of its functions. The Treasury, which is headed by the Chancellor of the Exchequer, has departmental responsibility for management of the national economy and, in particular, for tax policy. Governments plan public spending some years in advance. Although Parliament discusses these plans in the autumn, governments are unlikely to change them.</a:t>
            </a:r>
          </a:p>
          <a:p>
            <a:endParaRPr lang="en-GB" dirty="0"/>
          </a:p>
          <a:p>
            <a:r>
              <a:rPr lang="en-GB" dirty="0"/>
              <a:t>Taxes are collected by HM Revenue &amp; Customs. All revenue raised by the Crown requires the consent of Parliament (Bill of Rights 1689 and Bowles v Bank of England [1913]). The former provides that Parliament must authorise all taxation. Before 1913, Parliament used to approve budget tax increases by a mere resolution. Bowles successfully challenged this on the ground that only an Act of Parliament can authorise taxation. The Provisional Collection of Taxes Act 1913 – which has been replaced by the Provisional Collection of Taxes Act 1968 – was then passed, which authorised taxation until the annual Finance Bill is passed.</a:t>
            </a:r>
          </a:p>
          <a:p>
            <a:endParaRPr lang="en-GB" dirty="0"/>
          </a:p>
          <a:p>
            <a:r>
              <a:rPr lang="en-GB" dirty="0"/>
              <a:t>The Budget Speech is made by the Chancellor in the House of Commons. The budget is accompanied by a white paper which contains a financial statement and commentary on the budget itself. Debate on the budget will continue for several days before the Finance Bill is published and begins its path through the House. The role of the House of Lords is purely formal; the Commons alone introduces and oversees the Finance Bill. The government majority ensures that the Finance Bill is approved.</a:t>
            </a:r>
          </a:p>
          <a:p>
            <a:endParaRPr lang="en-GB" dirty="0"/>
          </a:p>
          <a:p>
            <a:r>
              <a:rPr lang="en-GB" dirty="0"/>
              <a:t>Public expenditure requires statutory authority, and about two-thirds of central government spending is, by custom, annually authorised. The items authorised in this way are known as Consolidated Fund Services and include things like judges’ salaries and the Civil List, which specifies the allowances payable to members of the royal family. Debate on Supply Services (items of expenditure for which annual authority is needed) takes place during the Estimates Days. Expenditure is formally approved by an annual Appropriation Act. Given this time limit, financial matters are delegated to a number of bodies with financial responsibilities.</a:t>
            </a:r>
          </a:p>
          <a:p>
            <a:endParaRPr lang="en-GB" dirty="0"/>
          </a:p>
          <a:p>
            <a:r>
              <a:rPr lang="en-GB" dirty="0"/>
              <a:t>The Treasury and Civil Service Committee examines the expenditure, administration and policy of the Treasury and HM Revenue &amp; Customs.</a:t>
            </a:r>
          </a:p>
          <a:p>
            <a:endParaRPr lang="en-GB" dirty="0"/>
          </a:p>
          <a:p>
            <a:r>
              <a:rPr lang="en-GB" dirty="0"/>
              <a:t>The Public Accounts Committee is a body of 15 MPs headed by an Opposition chairperson. Its function is to scrutinise public expenditure accounts laid before Parliament. It seeks to ensure that parliamentary grants – the Estimates – have been applied to the objects which Parliament prescribed. It can question departments and has wide investigative powers. It does not just ensure that money has been spent on approved purposes, but also checks for efficiency and economy.</a:t>
            </a:r>
          </a:p>
          <a:p>
            <a:endParaRPr lang="en-GB" dirty="0"/>
          </a:p>
          <a:p>
            <a:r>
              <a:rPr lang="en-GB" dirty="0"/>
              <a:t>The Comptroller and Auditor General is an independent public officer who provides a financial and regular audit of the systems of accounting and financial control. They highlight inefficiency and wastefulness in the economy and provide an effectiveness audit (National Audit Act 1983). They are head of the National Audit Office, with considerable power and staff. Together with the Public Accounts Committee, the comptroller and their staff form a powerful investigative unit. Unfortunately, this is long after the money has been spent.</a:t>
            </a:r>
          </a:p>
        </p:txBody>
      </p:sp>
      <p:sp>
        <p:nvSpPr>
          <p:cNvPr id="4" name="Slide Number Placeholder 3"/>
          <p:cNvSpPr>
            <a:spLocks noGrp="1"/>
          </p:cNvSpPr>
          <p:nvPr>
            <p:ph type="sldNum" sz="quarter" idx="5"/>
          </p:nvPr>
        </p:nvSpPr>
        <p:spPr/>
        <p:txBody>
          <a:bodyPr/>
          <a:lstStyle/>
          <a:p>
            <a:fld id="{0711642C-D9EE-4B93-A1ED-B2AB0B5E2EEE}" type="slidenum">
              <a:rPr lang="en-GB" smtClean="0"/>
              <a:t>21</a:t>
            </a:fld>
            <a:endParaRPr lang="en-GB"/>
          </a:p>
        </p:txBody>
      </p:sp>
    </p:spTree>
    <p:extLst>
      <p:ext uri="{BB962C8B-B14F-4D97-AF65-F5344CB8AC3E}">
        <p14:creationId xmlns:p14="http://schemas.microsoft.com/office/powerpoint/2010/main" val="20386269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Select committees in the House of Commons</a:t>
            </a:r>
          </a:p>
          <a:p>
            <a:r>
              <a:rPr lang="en-GB" dirty="0"/>
              <a:t>The House of Commons has the power to set up independent select committees. These are committees of up to 15 members, and their composition reflects the relative strength of political parties in the House of Commons.</a:t>
            </a:r>
          </a:p>
          <a:p>
            <a:endParaRPr lang="en-GB" dirty="0"/>
          </a:p>
          <a:p>
            <a:r>
              <a:rPr lang="en-GB" dirty="0"/>
              <a:t>There are select committees for each government department. Their job is to shadow, or scrutinise and report on, specific issues relating to the major Departments of State. There are also committees with wider, or cross-departmental remits, such as the Delegated Legislation Committee and the Standards and Privileges Committee.</a:t>
            </a:r>
          </a:p>
          <a:p>
            <a:endParaRPr lang="en-GB" dirty="0"/>
          </a:p>
          <a:p>
            <a:r>
              <a:rPr lang="en-GB" dirty="0"/>
              <a:t>Select committees have power to call for evidence and may question individuals, ministers and civil servants. They report back to the House. The reports may receive publicity, but it is up to the House whether the matter is taken any further. A significant limit on select committees is that they do not themselves have the power to compel ministers or civil servants to give evidence or provide documents. Select committees can compel the attendance of ordinary citizens and require them to produce papers and records. To refuse would be a contempt of the House.</a:t>
            </a:r>
          </a:p>
          <a:p>
            <a:endParaRPr lang="en-GB" dirty="0"/>
          </a:p>
          <a:p>
            <a:r>
              <a:rPr lang="en-GB" dirty="0"/>
              <a:t>During the summer of 2011, the Culture, Media and Sport Committee was the centre of political and media attention when Rupert and James Murdoch were questioned about the phone-hacking scandal at their newspaper, the News of the World (which has since been closed down). Coverage of the questioning by the committee showed the strengths and weaknesses of select committees as bodies capable of digging to obtain detailed and informative responses from witnesses. Some of the committee members, particularly Tom Watson, were very well-prepared and effective questioners, while others were less successful. Contradictory statements by senior News of the World executives were probed by the committee, although the scope of their questioning was limited, to some degree, by the police investigations into the phone hacking.</a:t>
            </a:r>
          </a:p>
          <a:p>
            <a:endParaRPr lang="en-GB" dirty="0"/>
          </a:p>
          <a:p>
            <a:r>
              <a:rPr lang="en-GB" dirty="0"/>
              <a:t>6.6.2 Select committees in the House of Lords</a:t>
            </a:r>
          </a:p>
          <a:p>
            <a:r>
              <a:rPr lang="en-GB" dirty="0"/>
              <a:t>The House of Lords has its own select committees, though none of these shadow departments in the way that Commons committees do.</a:t>
            </a:r>
          </a:p>
          <a:p>
            <a:endParaRPr lang="en-GB" dirty="0"/>
          </a:p>
          <a:p>
            <a:r>
              <a:rPr lang="en-GB" dirty="0"/>
              <a:t>Joint committees</a:t>
            </a:r>
          </a:p>
          <a:p>
            <a:r>
              <a:rPr lang="en-GB" dirty="0"/>
              <a:t>Joint committees are committees with members from both the House of Commons and the House of Lords. They have similar powers to other select committees. Some are set up on a permanent basis and some are temporary. The permanent committees include the Joint Committee on Statutory Instruments and the Joint Committee on Human Rights.</a:t>
            </a:r>
          </a:p>
          <a:p>
            <a:endParaRPr lang="en-GB" dirty="0"/>
          </a:p>
          <a:p>
            <a:r>
              <a:rPr lang="en-GB" dirty="0"/>
              <a:t>Parliamentary questions</a:t>
            </a:r>
          </a:p>
          <a:p>
            <a:r>
              <a:rPr lang="en-GB" dirty="0"/>
              <a:t>Parliamentary questions are a key mechanism through which Members of Parliament hold the executive to account. MPs can ask both oral and written questions. An MP may ask only two questions requiring an oral answer per day, and the types of questions which may be asked are strictly regulated. There must be a question, so an MP cannot simply stand up and make a statement.</a:t>
            </a:r>
          </a:p>
          <a:p>
            <a:endParaRPr lang="en-GB" dirty="0"/>
          </a:p>
          <a:p>
            <a:r>
              <a:rPr lang="en-GB" dirty="0"/>
              <a:t>Questions are usually addressed to ministers, but can be put to any MP with a responsibility. If the member who is subject to the question is a minister, the question itself must concern:</a:t>
            </a:r>
          </a:p>
          <a:p>
            <a:endParaRPr lang="en-GB" dirty="0"/>
          </a:p>
          <a:p>
            <a:r>
              <a:rPr lang="en-GB" dirty="0"/>
              <a:t>public affairs;</a:t>
            </a:r>
          </a:p>
          <a:p>
            <a:endParaRPr lang="en-GB" dirty="0"/>
          </a:p>
          <a:p>
            <a:r>
              <a:rPr lang="en-GB" dirty="0"/>
              <a:t>proceedings pending in Parliament; or</a:t>
            </a:r>
          </a:p>
          <a:p>
            <a:endParaRPr lang="en-GB" dirty="0"/>
          </a:p>
          <a:p>
            <a:r>
              <a:rPr lang="en-GB" dirty="0"/>
              <a:t>the administration of that minister’s department.</a:t>
            </a:r>
          </a:p>
          <a:p>
            <a:endParaRPr lang="en-GB" dirty="0"/>
          </a:p>
          <a:p>
            <a:r>
              <a:rPr lang="en-GB" dirty="0"/>
              <a:t>In addition, it must ask for information or action.</a:t>
            </a:r>
          </a:p>
          <a:p>
            <a:endParaRPr lang="en-GB" dirty="0"/>
          </a:p>
          <a:p>
            <a:r>
              <a:rPr lang="en-GB" dirty="0"/>
              <a:t>Ministers will not always provide satisfactory answers to questions. They may also refuse to answer the question at all. There are a range of reasons why a minister might refuse to answer a question, including that the question relates to another department, or the question relates to a matter of national security.</a:t>
            </a:r>
          </a:p>
          <a:p>
            <a:endParaRPr lang="en-GB" dirty="0"/>
          </a:p>
          <a:p>
            <a:r>
              <a:rPr lang="en-GB" dirty="0"/>
              <a:t>A revised format for Prime Minister’s Question Time has been in operation since May 1997. The Prime Minister formerly answered questions on Tuesdays and Thursdays, frequently in a confrontational atmosphere. The revised system provides for a 30-minute session every Wednesday afternoon. It was hoped that increased notice of questions to be asked and a less adversarial approach would lead to a more constructive session. Experience indicates that it has reduced the accountability of the Prime Minister, in that there are fewer opportunities for questioning, and those that do occur can be more </a:t>
            </a:r>
            <a:r>
              <a:rPr lang="en-GB" dirty="0" err="1"/>
              <a:t>skillfully</a:t>
            </a:r>
            <a:r>
              <a:rPr lang="en-GB" dirty="0"/>
              <a:t> stage-managed by advisers.</a:t>
            </a:r>
          </a:p>
          <a:p>
            <a:endParaRPr lang="en-GB" dirty="0"/>
          </a:p>
          <a:p>
            <a:endParaRPr lang="en-GB" dirty="0"/>
          </a:p>
          <a:p>
            <a:r>
              <a:rPr lang="en-GB" dirty="0"/>
              <a:t>Debates</a:t>
            </a:r>
          </a:p>
          <a:p>
            <a:r>
              <a:rPr lang="en-GB" dirty="0"/>
              <a:t>The Commons may debate anything, whether an international, national, localised or constituency matter.</a:t>
            </a:r>
          </a:p>
          <a:p>
            <a:endParaRPr lang="en-GB" dirty="0"/>
          </a:p>
          <a:p>
            <a:r>
              <a:rPr lang="en-GB" dirty="0"/>
              <a:t>Debates always take place on the contents of the King’s Speech, which outlines the government’s legislative proposals for the coming session, and on the budget. A motion of no confidence in the government also leads to a debate. During each year, three Estimates Days are allocated to debate the government’s spending estimates. Similarly, 20 Opposition Days are allocated for the Opposition to raise and debate matters of policy and administration of their choice. Emergency debates are possible but require the agreement of the Speaker. Private members can bring up subjects for debate when the House is discussing adjournment for holidays. The Speaker decides which MPs get a chance to speak. It is also possible to bring up a topic for debate when the House is about to adjourn for the night (i.e. for the last 30 minutes of the sitting). This is known as an Adjournment Debate.</a:t>
            </a:r>
          </a:p>
          <a:p>
            <a:endParaRPr lang="en-GB" dirty="0"/>
          </a:p>
          <a:p>
            <a:r>
              <a:rPr lang="en-GB" dirty="0"/>
              <a:t>Order in debate is maintained by the Speaker, who has the power to remove unruly MPs, interrupt speakers and request them to keep to the point.</a:t>
            </a:r>
          </a:p>
          <a:p>
            <a:endParaRPr lang="en-GB" dirty="0"/>
          </a:p>
          <a:p>
            <a:r>
              <a:rPr lang="en-GB" dirty="0"/>
              <a:t>There are three devices for limiting time in debate. Although they are proposed by an MP, a majority is required. A government can therefore use them to cut short debate. The devices are as follows:</a:t>
            </a:r>
          </a:p>
          <a:p>
            <a:endParaRPr lang="en-GB" dirty="0"/>
          </a:p>
          <a:p>
            <a:r>
              <a:rPr lang="en-GB" dirty="0"/>
              <a:t>closure – an MP moves during debate that “the question be now put”. It is then up to the Speaker to decide. If it is accepted, a decision is taken immediately;</a:t>
            </a:r>
          </a:p>
          <a:p>
            <a:endParaRPr lang="en-GB" dirty="0"/>
          </a:p>
          <a:p>
            <a:r>
              <a:rPr lang="en-GB" dirty="0"/>
              <a:t>guillotine – this is a motion by an MP that debate on a particular issue be limited to a specified time, and this must be put prior to the debate; and</a:t>
            </a:r>
          </a:p>
          <a:p>
            <a:endParaRPr lang="en-GB" dirty="0"/>
          </a:p>
          <a:p>
            <a:r>
              <a:rPr lang="en-GB" dirty="0"/>
              <a:t>kangaroo – this procedure applies only to the committee and report stages of a Bill. Under it, the Speaker or chairperson has power to select which amendments or new clauses will be discussed. The other amendments must be voted upon without discussion, thus saving the need to go through the whole Bill clause by clause.</a:t>
            </a:r>
          </a:p>
        </p:txBody>
      </p:sp>
      <p:sp>
        <p:nvSpPr>
          <p:cNvPr id="4" name="Slide Number Placeholder 3"/>
          <p:cNvSpPr>
            <a:spLocks noGrp="1"/>
          </p:cNvSpPr>
          <p:nvPr>
            <p:ph type="sldNum" sz="quarter" idx="5"/>
          </p:nvPr>
        </p:nvSpPr>
        <p:spPr/>
        <p:txBody>
          <a:bodyPr/>
          <a:lstStyle/>
          <a:p>
            <a:fld id="{D71B926A-84F5-44E8-A89D-853643022453}" type="slidenum">
              <a:rPr lang="en-GB" smtClean="0"/>
              <a:t>22</a:t>
            </a:fld>
            <a:endParaRPr lang="en-GB"/>
          </a:p>
        </p:txBody>
      </p:sp>
    </p:spTree>
    <p:extLst>
      <p:ext uri="{BB962C8B-B14F-4D97-AF65-F5344CB8AC3E}">
        <p14:creationId xmlns:p14="http://schemas.microsoft.com/office/powerpoint/2010/main" val="1942005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3255227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2060"/>
                </a:solidFill>
              </a:defRPr>
            </a:lvl1pPr>
          </a:lstStyle>
          <a:p>
            <a:r>
              <a:rPr lang="en-GB"/>
              <a:t>Click to edit Master title style</a:t>
            </a:r>
            <a:endParaRPr lang="en-US" dirty="0"/>
          </a:p>
        </p:txBody>
      </p:sp>
      <p:sp>
        <p:nvSpPr>
          <p:cNvPr id="3" name="Content Placeholder 2"/>
          <p:cNvSpPr>
            <a:spLocks noGrp="1"/>
          </p:cNvSpPr>
          <p:nvPr>
            <p:ph idx="1"/>
          </p:nvPr>
        </p:nvSpPr>
        <p:spPr/>
        <p:txBody>
          <a:bodyPr/>
          <a:lstStyle>
            <a:lvl1pPr>
              <a:defRPr>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rgbClr val="002060"/>
                </a:solidFill>
              </a:defRPr>
            </a:lvl1pPr>
          </a:lstStyle>
          <a:p>
            <a:fld id="{C485584D-7D79-4248-9986-4CA35242F944}" type="datetimeFigureOut">
              <a:rPr lang="en-US" smtClean="0"/>
              <a:pPr/>
              <a:t>3/19/2025</a:t>
            </a:fld>
            <a:endParaRPr lang="en-US"/>
          </a:p>
        </p:txBody>
      </p:sp>
      <p:sp>
        <p:nvSpPr>
          <p:cNvPr id="5" name="Footer Placeholder 4"/>
          <p:cNvSpPr>
            <a:spLocks noGrp="1"/>
          </p:cNvSpPr>
          <p:nvPr>
            <p:ph type="ftr" sz="quarter" idx="11"/>
          </p:nvPr>
        </p:nvSpPr>
        <p:spPr/>
        <p:txBody>
          <a:bodyPr/>
          <a:lstStyle>
            <a:lvl1pPr>
              <a:defRPr>
                <a:solidFill>
                  <a:srgbClr val="002060"/>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002060"/>
                </a:solidFill>
              </a:defRPr>
            </a:lvl1pPr>
          </a:lstStyle>
          <a:p>
            <a:fld id="{19590046-DA73-4BBF-84B5-C08E6F75191A}" type="slidenum">
              <a:rPr lang="en-US" smtClean="0"/>
              <a:pPr/>
              <a:t>‹#›</a:t>
            </a:fld>
            <a:endParaRPr lang="en-US"/>
          </a:p>
        </p:txBody>
      </p:sp>
    </p:spTree>
    <p:extLst>
      <p:ext uri="{BB962C8B-B14F-4D97-AF65-F5344CB8AC3E}">
        <p14:creationId xmlns:p14="http://schemas.microsoft.com/office/powerpoint/2010/main" val="37463125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485584D-7D79-4248-9986-4CA35242F944}" type="datetimeFigureOut">
              <a:rPr lang="en-US" smtClean="0"/>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51129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485584D-7D79-4248-9986-4CA35242F944}" type="datetimeFigureOut">
              <a:rPr lang="en-US" smtClean="0"/>
              <a:t>3/19/2025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141316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485584D-7D79-4248-9986-4CA35242F944}" type="datetimeFigureOut">
              <a:rPr lang="en-US" smtClean="0"/>
              <a:t>3/19/2025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191628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485584D-7D79-4248-9986-4CA35242F944}" type="datetimeFigureOut">
              <a:rPr lang="en-US" smtClean="0"/>
              <a:t>3/19/2025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433429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85584D-7D79-4248-9986-4CA35242F944}" type="datetimeFigureOut">
              <a:rPr lang="en-US" smtClean="0"/>
              <a:t>3/19/2025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573564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3/19/2025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83247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485584D-7D79-4248-9986-4CA35242F944}" type="datetimeFigureOut">
              <a:rPr lang="en-US" smtClean="0"/>
              <a:t>3/19/2025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18203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256795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6241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85584D-7D79-4248-9986-4CA35242F944}" type="datetimeFigureOut">
              <a:rPr lang="en-US" smtClean="0"/>
              <a:t>3/19/2025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590046-DA73-4BBF-84B5-C08E6F75191A}" type="slidenum">
              <a:rPr lang="en-US" smtClean="0"/>
              <a:t>‹#›</a:t>
            </a:fld>
            <a:endParaRPr lang="en-US"/>
          </a:p>
        </p:txBody>
      </p:sp>
    </p:spTree>
    <p:extLst>
      <p:ext uri="{BB962C8B-B14F-4D97-AF65-F5344CB8AC3E}">
        <p14:creationId xmlns:p14="http://schemas.microsoft.com/office/powerpoint/2010/main" val="1603226433"/>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flickr.com/photos/sunnyuk/336402358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flickr.com/photos/9561484@N06/2767012442/"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flickr.com/photos/uk_parliament/2700549757"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middleeastmonitor.com/20200513-uk-should-stop-granting-israel-preferential-access-to-british-markets-says-house-of-lord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nd/3.0/" TargetMode="External"/><Relationship Id="rId4" Type="http://schemas.openxmlformats.org/officeDocument/2006/relationships/hyperlink" Target="http://theconversation.com/the-writings-on-the-wall-for-prince-charles-he-has-to-learn-not-to-meddle-in-politics-39397"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9EA4FBA1-769E-5EFF-2DD8-5F8744E5A263}"/>
              </a:ext>
            </a:extLst>
          </p:cNvPr>
          <p:cNvSpPr/>
          <p:nvPr/>
        </p:nvSpPr>
        <p:spPr>
          <a:xfrm>
            <a:off x="-106680" y="-60634"/>
            <a:ext cx="12405360" cy="6979267"/>
          </a:xfrm>
          <a:prstGeom prst="rect">
            <a:avLst/>
          </a:prstGeom>
          <a:gradFill flip="none" rotWithShape="1">
            <a:gsLst>
              <a:gs pos="100000">
                <a:srgbClr val="282A5A">
                  <a:alpha val="0"/>
                </a:srgbClr>
              </a:gs>
              <a:gs pos="0">
                <a:srgbClr val="282A5A"/>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0" y="4333775"/>
            <a:ext cx="6096000" cy="1701570"/>
          </a:xfrm>
        </p:spPr>
        <p:txBody>
          <a:bodyPr anchor="b">
            <a:normAutofit/>
          </a:bodyPr>
          <a:lstStyle/>
          <a:p>
            <a:pPr algn="l"/>
            <a:r>
              <a:rPr lang="en-GB" sz="4800" b="1" dirty="0">
                <a:solidFill>
                  <a:srgbClr val="FDD507"/>
                </a:solidFill>
              </a:rPr>
              <a:t>Unit 6: </a:t>
            </a:r>
            <a:br>
              <a:rPr lang="en-GB" sz="4800" b="1" dirty="0">
                <a:solidFill>
                  <a:schemeClr val="bg1"/>
                </a:solidFill>
              </a:rPr>
            </a:br>
            <a:r>
              <a:rPr lang="en-GB" sz="4800" b="1" dirty="0">
                <a:solidFill>
                  <a:schemeClr val="bg1"/>
                </a:solidFill>
              </a:rPr>
              <a:t>Legislative Power</a:t>
            </a:r>
            <a:endParaRPr lang="en-US" sz="4800" b="1" dirty="0">
              <a:solidFill>
                <a:schemeClr val="bg1"/>
              </a:solidFill>
            </a:endParaRPr>
          </a:p>
        </p:txBody>
      </p:sp>
      <p:sp>
        <p:nvSpPr>
          <p:cNvPr id="3" name="Subtitle 2"/>
          <p:cNvSpPr>
            <a:spLocks noGrp="1"/>
          </p:cNvSpPr>
          <p:nvPr>
            <p:ph type="subTitle" idx="1"/>
          </p:nvPr>
        </p:nvSpPr>
        <p:spPr>
          <a:xfrm>
            <a:off x="0" y="6089948"/>
            <a:ext cx="4976734" cy="646785"/>
          </a:xfrm>
        </p:spPr>
        <p:txBody>
          <a:bodyPr>
            <a:normAutofit fontScale="92500" lnSpcReduction="20000"/>
          </a:bodyPr>
          <a:lstStyle/>
          <a:p>
            <a:pPr algn="l"/>
            <a:r>
              <a:rPr lang="en-GB" sz="2000" b="1" dirty="0">
                <a:solidFill>
                  <a:srgbClr val="FDD507"/>
                </a:solidFill>
                <a:cs typeface="Calibri"/>
              </a:rPr>
              <a:t>MARTIN SAMUEL JONES</a:t>
            </a:r>
          </a:p>
          <a:p>
            <a:pPr algn="l"/>
            <a:r>
              <a:rPr lang="en-GB" sz="2000" dirty="0" err="1">
                <a:solidFill>
                  <a:srgbClr val="FDD507"/>
                </a:solidFill>
                <a:cs typeface="Calibri"/>
              </a:rPr>
              <a:t>martin.jones@uwtsd.ac.uk</a:t>
            </a:r>
            <a:endParaRPr lang="en-GB" sz="2000" dirty="0">
              <a:solidFill>
                <a:srgbClr val="FDD507"/>
              </a:solidFill>
            </a:endParaRPr>
          </a:p>
        </p:txBody>
      </p:sp>
      <p:sp>
        <p:nvSpPr>
          <p:cNvPr id="25" name="Subtitle 2">
            <a:extLst>
              <a:ext uri="{FF2B5EF4-FFF2-40B4-BE49-F238E27FC236}">
                <a16:creationId xmlns:a16="http://schemas.microsoft.com/office/drawing/2014/main" id="{D6BE8DE7-FA9B-6620-F33A-254F004AC934}"/>
              </a:ext>
            </a:extLst>
          </p:cNvPr>
          <p:cNvSpPr txBox="1">
            <a:spLocks/>
          </p:cNvSpPr>
          <p:nvPr/>
        </p:nvSpPr>
        <p:spPr>
          <a:xfrm>
            <a:off x="0" y="4386939"/>
            <a:ext cx="4976734" cy="6467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b="0" i="0" kern="1200">
                <a:solidFill>
                  <a:schemeClr val="tx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tx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tx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b="1" dirty="0">
                <a:solidFill>
                  <a:schemeClr val="bg1"/>
                </a:solidFill>
                <a:cs typeface="Calibri"/>
              </a:rPr>
              <a:t>BMCX3000: LEGAL SYSTEM</a:t>
            </a:r>
            <a:endParaRPr lang="en-GB" sz="2000" b="1" dirty="0">
              <a:solidFill>
                <a:schemeClr val="bg1"/>
              </a:solidFill>
            </a:endParaRPr>
          </a:p>
        </p:txBody>
      </p:sp>
      <p:cxnSp>
        <p:nvCxnSpPr>
          <p:cNvPr id="30" name="Straight Connector 29">
            <a:extLst>
              <a:ext uri="{FF2B5EF4-FFF2-40B4-BE49-F238E27FC236}">
                <a16:creationId xmlns:a16="http://schemas.microsoft.com/office/drawing/2014/main" id="{A3C20C1E-3F58-8058-3343-5D62FA4B97D4}"/>
              </a:ext>
            </a:extLst>
          </p:cNvPr>
          <p:cNvCxnSpPr/>
          <p:nvPr/>
        </p:nvCxnSpPr>
        <p:spPr>
          <a:xfrm>
            <a:off x="69926" y="4318208"/>
            <a:ext cx="3809347" cy="0"/>
          </a:xfrm>
          <a:prstGeom prst="line">
            <a:avLst/>
          </a:prstGeom>
          <a:ln>
            <a:solidFill>
              <a:schemeClr val="tx1"/>
            </a:solidFill>
          </a:ln>
        </p:spPr>
        <p:style>
          <a:lnRef idx="2">
            <a:schemeClr val="accent3"/>
          </a:lnRef>
          <a:fillRef idx="0">
            <a:schemeClr val="accent3"/>
          </a:fillRef>
          <a:effectRef idx="1">
            <a:schemeClr val="accent3"/>
          </a:effectRef>
          <a:fontRef idx="minor">
            <a:schemeClr val="tx1"/>
          </a:fontRef>
        </p:style>
      </p:cxnSp>
      <p:cxnSp>
        <p:nvCxnSpPr>
          <p:cNvPr id="31" name="Straight Connector 30">
            <a:extLst>
              <a:ext uri="{FF2B5EF4-FFF2-40B4-BE49-F238E27FC236}">
                <a16:creationId xmlns:a16="http://schemas.microsoft.com/office/drawing/2014/main" id="{FB1AD63A-A7C1-882F-5274-E4C32ECB0CFA}"/>
              </a:ext>
            </a:extLst>
          </p:cNvPr>
          <p:cNvCxnSpPr/>
          <p:nvPr/>
        </p:nvCxnSpPr>
        <p:spPr>
          <a:xfrm>
            <a:off x="69926" y="6035345"/>
            <a:ext cx="3809347" cy="0"/>
          </a:xfrm>
          <a:prstGeom prst="line">
            <a:avLst/>
          </a:prstGeom>
          <a:ln>
            <a:solidFill>
              <a:schemeClr val="tx1"/>
            </a:solidFill>
          </a:ln>
        </p:spPr>
        <p:style>
          <a:lnRef idx="2">
            <a:schemeClr val="accent3"/>
          </a:lnRef>
          <a:fillRef idx="0">
            <a:schemeClr val="accent3"/>
          </a:fillRef>
          <a:effectRef idx="1">
            <a:schemeClr val="accent3"/>
          </a:effectRef>
          <a:fontRef idx="minor">
            <a:schemeClr val="tx1"/>
          </a:fontRef>
        </p:style>
      </p:cxnSp>
      <p:pic>
        <p:nvPicPr>
          <p:cNvPr id="37" name="Picture 36" descr="A blue background with white text&#10;&#10;Description automatically generated">
            <a:extLst>
              <a:ext uri="{FF2B5EF4-FFF2-40B4-BE49-F238E27FC236}">
                <a16:creationId xmlns:a16="http://schemas.microsoft.com/office/drawing/2014/main" id="{20FAFA12-7AD2-89A6-0D38-EF6443DC6375}"/>
              </a:ext>
            </a:extLst>
          </p:cNvPr>
          <p:cNvPicPr>
            <a:picLocks noChangeAspect="1"/>
          </p:cNvPicPr>
          <p:nvPr/>
        </p:nvPicPr>
        <p:blipFill>
          <a:blip r:embed="rId4" cstate="print">
            <a:clrChange>
              <a:clrFrom>
                <a:srgbClr val="292A5A"/>
              </a:clrFrom>
              <a:clrTo>
                <a:srgbClr val="292A5A">
                  <a:alpha val="0"/>
                </a:srgbClr>
              </a:clrTo>
            </a:clrChange>
            <a:extLst>
              <a:ext uri="{28A0092B-C50C-407E-A947-70E740481C1C}">
                <a14:useLocalDpi xmlns:a14="http://schemas.microsoft.com/office/drawing/2010/main" val="0"/>
              </a:ext>
            </a:extLst>
          </a:blip>
          <a:stretch>
            <a:fillRect/>
          </a:stretch>
        </p:blipFill>
        <p:spPr>
          <a:xfrm>
            <a:off x="215900" y="121267"/>
            <a:ext cx="1993900" cy="780849"/>
          </a:xfrm>
          <a:prstGeom prst="rect">
            <a:avLst/>
          </a:prstGeom>
        </p:spPr>
      </p:pic>
    </p:spTree>
    <p:extLst>
      <p:ext uri="{BB962C8B-B14F-4D97-AF65-F5344CB8AC3E}">
        <p14:creationId xmlns:p14="http://schemas.microsoft.com/office/powerpoint/2010/main" val="1098430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4C150-EFC5-417C-A806-F0B826593AF6}"/>
              </a:ext>
            </a:extLst>
          </p:cNvPr>
          <p:cNvSpPr>
            <a:spLocks noGrp="1"/>
          </p:cNvSpPr>
          <p:nvPr>
            <p:ph type="title"/>
          </p:nvPr>
        </p:nvSpPr>
        <p:spPr/>
        <p:txBody>
          <a:bodyPr/>
          <a:lstStyle/>
          <a:p>
            <a:r>
              <a:rPr lang="en-GB" b="1" dirty="0">
                <a:solidFill>
                  <a:srgbClr val="002060"/>
                </a:solidFill>
              </a:rPr>
              <a:t>LEARNING OUTCOMES</a:t>
            </a:r>
          </a:p>
        </p:txBody>
      </p:sp>
      <p:sp>
        <p:nvSpPr>
          <p:cNvPr id="3" name="Content Placeholder 2">
            <a:extLst>
              <a:ext uri="{FF2B5EF4-FFF2-40B4-BE49-F238E27FC236}">
                <a16:creationId xmlns:a16="http://schemas.microsoft.com/office/drawing/2014/main" id="{8459CB39-1BA0-44EE-BC27-F5B58BA15E8F}"/>
              </a:ext>
            </a:extLst>
          </p:cNvPr>
          <p:cNvSpPr>
            <a:spLocks noGrp="1"/>
          </p:cNvSpPr>
          <p:nvPr>
            <p:ph idx="1"/>
          </p:nvPr>
        </p:nvSpPr>
        <p:spPr/>
        <p:txBody>
          <a:bodyPr>
            <a:noAutofit/>
          </a:bodyPr>
          <a:lstStyle/>
          <a:p>
            <a:r>
              <a:rPr lang="en-GB" sz="1800" dirty="0">
                <a:solidFill>
                  <a:srgbClr val="002060"/>
                </a:solidFill>
              </a:rPr>
              <a:t>Explain the functions, composition, elections and procedures of the House of Commons</a:t>
            </a:r>
          </a:p>
          <a:p>
            <a:r>
              <a:rPr lang="en-GB" sz="1800" dirty="0">
                <a:solidFill>
                  <a:srgbClr val="002060"/>
                </a:solidFill>
              </a:rPr>
              <a:t>Describe the functions, composition and membership of the House of Lords, including criticisms of its unelected status</a:t>
            </a:r>
          </a:p>
          <a:p>
            <a:r>
              <a:rPr lang="en-GB" sz="1800" dirty="0">
                <a:solidFill>
                  <a:srgbClr val="002060"/>
                </a:solidFill>
              </a:rPr>
              <a:t>Describe the relationship between the House of Commons and the House of Lords</a:t>
            </a:r>
          </a:p>
          <a:p>
            <a:r>
              <a:rPr lang="en-GB" sz="1800" dirty="0">
                <a:solidFill>
                  <a:srgbClr val="002060"/>
                </a:solidFill>
              </a:rPr>
              <a:t>Describe how Acts of Parliament are approved in the House of Commons and the House of Lords</a:t>
            </a:r>
          </a:p>
          <a:p>
            <a:r>
              <a:rPr lang="en-GB" sz="1800" dirty="0">
                <a:solidFill>
                  <a:srgbClr val="002060"/>
                </a:solidFill>
              </a:rPr>
              <a:t>Understand the structure of an Act of Parliament</a:t>
            </a:r>
          </a:p>
          <a:p>
            <a:r>
              <a:rPr lang="en-GB" sz="1800" dirty="0">
                <a:solidFill>
                  <a:srgbClr val="002060"/>
                </a:solidFill>
              </a:rPr>
              <a:t>Explain the purpose of secondary legislation and the main types of secondary legislation</a:t>
            </a:r>
          </a:p>
          <a:p>
            <a:r>
              <a:rPr lang="en-GB" sz="1800" dirty="0">
                <a:solidFill>
                  <a:srgbClr val="002060"/>
                </a:solidFill>
              </a:rPr>
              <a:t>Describe the controls on secondary legislation</a:t>
            </a:r>
          </a:p>
          <a:p>
            <a:r>
              <a:rPr lang="en-GB" sz="1800" dirty="0">
                <a:solidFill>
                  <a:srgbClr val="002060"/>
                </a:solidFill>
              </a:rPr>
              <a:t>Explain how taxation is authorised and scrutinised by Parliament</a:t>
            </a:r>
          </a:p>
          <a:p>
            <a:r>
              <a:rPr lang="en-GB" sz="1800" dirty="0">
                <a:solidFill>
                  <a:srgbClr val="002060"/>
                </a:solidFill>
              </a:rPr>
              <a:t>Describe the functions of parliamentary committees, and</a:t>
            </a:r>
          </a:p>
          <a:p>
            <a:r>
              <a:rPr lang="en-GB" sz="1800" dirty="0">
                <a:solidFill>
                  <a:srgbClr val="002060"/>
                </a:solidFill>
              </a:rPr>
              <a:t>Outline the purpose of parliamentary questions and debates.</a:t>
            </a:r>
          </a:p>
        </p:txBody>
      </p:sp>
    </p:spTree>
    <p:extLst>
      <p:ext uri="{BB962C8B-B14F-4D97-AF65-F5344CB8AC3E}">
        <p14:creationId xmlns:p14="http://schemas.microsoft.com/office/powerpoint/2010/main" val="2502151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73421-A1E7-A046-B290-5E8A58477DEB}"/>
              </a:ext>
            </a:extLst>
          </p:cNvPr>
          <p:cNvSpPr>
            <a:spLocks noGrp="1"/>
          </p:cNvSpPr>
          <p:nvPr>
            <p:ph type="title"/>
          </p:nvPr>
        </p:nvSpPr>
        <p:spPr/>
        <p:txBody>
          <a:bodyPr/>
          <a:lstStyle/>
          <a:p>
            <a:r>
              <a:rPr lang="en-GB" b="1" dirty="0">
                <a:solidFill>
                  <a:srgbClr val="002060"/>
                </a:solidFill>
              </a:rPr>
              <a:t>SEPARATION OF POWERS</a:t>
            </a:r>
          </a:p>
        </p:txBody>
      </p:sp>
      <p:grpSp>
        <p:nvGrpSpPr>
          <p:cNvPr id="5" name="Group 4">
            <a:extLst>
              <a:ext uri="{FF2B5EF4-FFF2-40B4-BE49-F238E27FC236}">
                <a16:creationId xmlns:a16="http://schemas.microsoft.com/office/drawing/2014/main" id="{D558B714-9348-77FC-8632-9B12CF89AB4B}"/>
              </a:ext>
            </a:extLst>
          </p:cNvPr>
          <p:cNvGrpSpPr/>
          <p:nvPr/>
        </p:nvGrpSpPr>
        <p:grpSpPr>
          <a:xfrm>
            <a:off x="827930" y="1955561"/>
            <a:ext cx="10495061" cy="3180873"/>
            <a:chOff x="848469" y="3131026"/>
            <a:chExt cx="10495061" cy="1740535"/>
          </a:xfrm>
        </p:grpSpPr>
        <p:sp>
          <p:nvSpPr>
            <p:cNvPr id="7" name="Freeform 6">
              <a:extLst>
                <a:ext uri="{FF2B5EF4-FFF2-40B4-BE49-F238E27FC236}">
                  <a16:creationId xmlns:a16="http://schemas.microsoft.com/office/drawing/2014/main" id="{3A2BFCC1-9EFA-F17F-286C-26B26D225C51}"/>
                </a:ext>
              </a:extLst>
            </p:cNvPr>
            <p:cNvSpPr/>
            <p:nvPr/>
          </p:nvSpPr>
          <p:spPr>
            <a:xfrm>
              <a:off x="848469" y="3131026"/>
              <a:ext cx="3384708" cy="1740535"/>
            </a:xfrm>
            <a:custGeom>
              <a:avLst/>
              <a:gdLst>
                <a:gd name="connsiteX0" fmla="*/ 0 w 3384708"/>
                <a:gd name="connsiteY0" fmla="*/ 290095 h 1740535"/>
                <a:gd name="connsiteX1" fmla="*/ 290095 w 3384708"/>
                <a:gd name="connsiteY1" fmla="*/ 0 h 1740535"/>
                <a:gd name="connsiteX2" fmla="*/ 3094613 w 3384708"/>
                <a:gd name="connsiteY2" fmla="*/ 0 h 1740535"/>
                <a:gd name="connsiteX3" fmla="*/ 3384708 w 3384708"/>
                <a:gd name="connsiteY3" fmla="*/ 290095 h 1740535"/>
                <a:gd name="connsiteX4" fmla="*/ 3384708 w 3384708"/>
                <a:gd name="connsiteY4" fmla="*/ 1450440 h 1740535"/>
                <a:gd name="connsiteX5" fmla="*/ 3094613 w 3384708"/>
                <a:gd name="connsiteY5" fmla="*/ 1740535 h 1740535"/>
                <a:gd name="connsiteX6" fmla="*/ 290095 w 3384708"/>
                <a:gd name="connsiteY6" fmla="*/ 1740535 h 1740535"/>
                <a:gd name="connsiteX7" fmla="*/ 0 w 3384708"/>
                <a:gd name="connsiteY7" fmla="*/ 1450440 h 1740535"/>
                <a:gd name="connsiteX8" fmla="*/ 0 w 3384708"/>
                <a:gd name="connsiteY8" fmla="*/ 290095 h 1740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708" h="1740535">
                  <a:moveTo>
                    <a:pt x="0" y="290095"/>
                  </a:moveTo>
                  <a:cubicBezTo>
                    <a:pt x="0" y="129880"/>
                    <a:pt x="129880" y="0"/>
                    <a:pt x="290095" y="0"/>
                  </a:cubicBezTo>
                  <a:lnTo>
                    <a:pt x="3094613" y="0"/>
                  </a:lnTo>
                  <a:cubicBezTo>
                    <a:pt x="3254828" y="0"/>
                    <a:pt x="3384708" y="129880"/>
                    <a:pt x="3384708" y="290095"/>
                  </a:cubicBezTo>
                  <a:lnTo>
                    <a:pt x="3384708" y="1450440"/>
                  </a:lnTo>
                  <a:cubicBezTo>
                    <a:pt x="3384708" y="1610655"/>
                    <a:pt x="3254828" y="1740535"/>
                    <a:pt x="3094613" y="1740535"/>
                  </a:cubicBezTo>
                  <a:lnTo>
                    <a:pt x="290095" y="1740535"/>
                  </a:lnTo>
                  <a:cubicBezTo>
                    <a:pt x="129880" y="1740535"/>
                    <a:pt x="0" y="1610655"/>
                    <a:pt x="0" y="1450440"/>
                  </a:cubicBezTo>
                  <a:lnTo>
                    <a:pt x="0" y="29009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696" tIns="210696" rIns="210696" bIns="210696" numCol="1" spcCol="1270" anchor="ctr" anchorCtr="0">
              <a:noAutofit/>
            </a:bodyPr>
            <a:lstStyle/>
            <a:p>
              <a:pPr marL="0" lvl="0" indent="0" algn="ctr" defTabSz="1466850">
                <a:lnSpc>
                  <a:spcPct val="90000"/>
                </a:lnSpc>
                <a:spcBef>
                  <a:spcPct val="0"/>
                </a:spcBef>
                <a:spcAft>
                  <a:spcPct val="35000"/>
                </a:spcAft>
                <a:buNone/>
              </a:pPr>
              <a:r>
                <a:rPr lang="en-GB" sz="3300" kern="1200" dirty="0"/>
                <a:t>Legislature (Parliament)</a:t>
              </a:r>
            </a:p>
          </p:txBody>
        </p:sp>
        <p:sp>
          <p:nvSpPr>
            <p:cNvPr id="8" name="Freeform 7">
              <a:extLst>
                <a:ext uri="{FF2B5EF4-FFF2-40B4-BE49-F238E27FC236}">
                  <a16:creationId xmlns:a16="http://schemas.microsoft.com/office/drawing/2014/main" id="{D84550B4-D62D-4AEA-CA12-EBC682D87028}"/>
                </a:ext>
              </a:extLst>
            </p:cNvPr>
            <p:cNvSpPr/>
            <p:nvPr/>
          </p:nvSpPr>
          <p:spPr>
            <a:xfrm>
              <a:off x="4403645" y="3131026"/>
              <a:ext cx="3384708" cy="1740535"/>
            </a:xfrm>
            <a:custGeom>
              <a:avLst/>
              <a:gdLst>
                <a:gd name="connsiteX0" fmla="*/ 0 w 3384708"/>
                <a:gd name="connsiteY0" fmla="*/ 290095 h 1740535"/>
                <a:gd name="connsiteX1" fmla="*/ 290095 w 3384708"/>
                <a:gd name="connsiteY1" fmla="*/ 0 h 1740535"/>
                <a:gd name="connsiteX2" fmla="*/ 3094613 w 3384708"/>
                <a:gd name="connsiteY2" fmla="*/ 0 h 1740535"/>
                <a:gd name="connsiteX3" fmla="*/ 3384708 w 3384708"/>
                <a:gd name="connsiteY3" fmla="*/ 290095 h 1740535"/>
                <a:gd name="connsiteX4" fmla="*/ 3384708 w 3384708"/>
                <a:gd name="connsiteY4" fmla="*/ 1450440 h 1740535"/>
                <a:gd name="connsiteX5" fmla="*/ 3094613 w 3384708"/>
                <a:gd name="connsiteY5" fmla="*/ 1740535 h 1740535"/>
                <a:gd name="connsiteX6" fmla="*/ 290095 w 3384708"/>
                <a:gd name="connsiteY6" fmla="*/ 1740535 h 1740535"/>
                <a:gd name="connsiteX7" fmla="*/ 0 w 3384708"/>
                <a:gd name="connsiteY7" fmla="*/ 1450440 h 1740535"/>
                <a:gd name="connsiteX8" fmla="*/ 0 w 3384708"/>
                <a:gd name="connsiteY8" fmla="*/ 290095 h 1740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708" h="1740535">
                  <a:moveTo>
                    <a:pt x="0" y="290095"/>
                  </a:moveTo>
                  <a:cubicBezTo>
                    <a:pt x="0" y="129880"/>
                    <a:pt x="129880" y="0"/>
                    <a:pt x="290095" y="0"/>
                  </a:cubicBezTo>
                  <a:lnTo>
                    <a:pt x="3094613" y="0"/>
                  </a:lnTo>
                  <a:cubicBezTo>
                    <a:pt x="3254828" y="0"/>
                    <a:pt x="3384708" y="129880"/>
                    <a:pt x="3384708" y="290095"/>
                  </a:cubicBezTo>
                  <a:lnTo>
                    <a:pt x="3384708" y="1450440"/>
                  </a:lnTo>
                  <a:cubicBezTo>
                    <a:pt x="3384708" y="1610655"/>
                    <a:pt x="3254828" y="1740535"/>
                    <a:pt x="3094613" y="1740535"/>
                  </a:cubicBezTo>
                  <a:lnTo>
                    <a:pt x="290095" y="1740535"/>
                  </a:lnTo>
                  <a:cubicBezTo>
                    <a:pt x="129880" y="1740535"/>
                    <a:pt x="0" y="1610655"/>
                    <a:pt x="0" y="1450440"/>
                  </a:cubicBezTo>
                  <a:lnTo>
                    <a:pt x="0" y="29009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696" tIns="210696" rIns="210696" bIns="210696" numCol="1" spcCol="1270" anchor="ctr" anchorCtr="0">
              <a:noAutofit/>
            </a:bodyPr>
            <a:lstStyle/>
            <a:p>
              <a:pPr marL="0" lvl="0" indent="0" algn="ctr" defTabSz="1466850">
                <a:lnSpc>
                  <a:spcPct val="90000"/>
                </a:lnSpc>
                <a:spcBef>
                  <a:spcPct val="0"/>
                </a:spcBef>
                <a:spcAft>
                  <a:spcPct val="35000"/>
                </a:spcAft>
                <a:buNone/>
              </a:pPr>
              <a:r>
                <a:rPr lang="en-GB" sz="3300" kern="1200" dirty="0"/>
                <a:t>Executive (Government)</a:t>
              </a:r>
            </a:p>
          </p:txBody>
        </p:sp>
        <p:sp>
          <p:nvSpPr>
            <p:cNvPr id="9" name="Freeform 8">
              <a:extLst>
                <a:ext uri="{FF2B5EF4-FFF2-40B4-BE49-F238E27FC236}">
                  <a16:creationId xmlns:a16="http://schemas.microsoft.com/office/drawing/2014/main" id="{49CC5A48-DBAC-CD02-3662-F1152F3001E5}"/>
                </a:ext>
              </a:extLst>
            </p:cNvPr>
            <p:cNvSpPr/>
            <p:nvPr/>
          </p:nvSpPr>
          <p:spPr>
            <a:xfrm>
              <a:off x="7958822" y="3131026"/>
              <a:ext cx="3384708" cy="1740535"/>
            </a:xfrm>
            <a:custGeom>
              <a:avLst/>
              <a:gdLst>
                <a:gd name="connsiteX0" fmla="*/ 0 w 3384708"/>
                <a:gd name="connsiteY0" fmla="*/ 290095 h 1740535"/>
                <a:gd name="connsiteX1" fmla="*/ 290095 w 3384708"/>
                <a:gd name="connsiteY1" fmla="*/ 0 h 1740535"/>
                <a:gd name="connsiteX2" fmla="*/ 3094613 w 3384708"/>
                <a:gd name="connsiteY2" fmla="*/ 0 h 1740535"/>
                <a:gd name="connsiteX3" fmla="*/ 3384708 w 3384708"/>
                <a:gd name="connsiteY3" fmla="*/ 290095 h 1740535"/>
                <a:gd name="connsiteX4" fmla="*/ 3384708 w 3384708"/>
                <a:gd name="connsiteY4" fmla="*/ 1450440 h 1740535"/>
                <a:gd name="connsiteX5" fmla="*/ 3094613 w 3384708"/>
                <a:gd name="connsiteY5" fmla="*/ 1740535 h 1740535"/>
                <a:gd name="connsiteX6" fmla="*/ 290095 w 3384708"/>
                <a:gd name="connsiteY6" fmla="*/ 1740535 h 1740535"/>
                <a:gd name="connsiteX7" fmla="*/ 0 w 3384708"/>
                <a:gd name="connsiteY7" fmla="*/ 1450440 h 1740535"/>
                <a:gd name="connsiteX8" fmla="*/ 0 w 3384708"/>
                <a:gd name="connsiteY8" fmla="*/ 290095 h 1740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84708" h="1740535">
                  <a:moveTo>
                    <a:pt x="0" y="290095"/>
                  </a:moveTo>
                  <a:cubicBezTo>
                    <a:pt x="0" y="129880"/>
                    <a:pt x="129880" y="0"/>
                    <a:pt x="290095" y="0"/>
                  </a:cubicBezTo>
                  <a:lnTo>
                    <a:pt x="3094613" y="0"/>
                  </a:lnTo>
                  <a:cubicBezTo>
                    <a:pt x="3254828" y="0"/>
                    <a:pt x="3384708" y="129880"/>
                    <a:pt x="3384708" y="290095"/>
                  </a:cubicBezTo>
                  <a:lnTo>
                    <a:pt x="3384708" y="1450440"/>
                  </a:lnTo>
                  <a:cubicBezTo>
                    <a:pt x="3384708" y="1610655"/>
                    <a:pt x="3254828" y="1740535"/>
                    <a:pt x="3094613" y="1740535"/>
                  </a:cubicBezTo>
                  <a:lnTo>
                    <a:pt x="290095" y="1740535"/>
                  </a:lnTo>
                  <a:cubicBezTo>
                    <a:pt x="129880" y="1740535"/>
                    <a:pt x="0" y="1610655"/>
                    <a:pt x="0" y="1450440"/>
                  </a:cubicBezTo>
                  <a:lnTo>
                    <a:pt x="0" y="29009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696" tIns="210696" rIns="210696" bIns="210696" numCol="1" spcCol="1270" anchor="ctr" anchorCtr="0">
              <a:noAutofit/>
            </a:bodyPr>
            <a:lstStyle/>
            <a:p>
              <a:pPr marL="0" lvl="0" indent="0" algn="ctr" defTabSz="1466850">
                <a:lnSpc>
                  <a:spcPct val="90000"/>
                </a:lnSpc>
                <a:spcBef>
                  <a:spcPct val="0"/>
                </a:spcBef>
                <a:spcAft>
                  <a:spcPct val="35000"/>
                </a:spcAft>
                <a:buNone/>
              </a:pPr>
              <a:r>
                <a:rPr lang="en-GB" sz="3300" kern="1200"/>
                <a:t>Judiciary (Courts)</a:t>
              </a:r>
            </a:p>
          </p:txBody>
        </p:sp>
      </p:grpSp>
    </p:spTree>
    <p:extLst>
      <p:ext uri="{BB962C8B-B14F-4D97-AF65-F5344CB8AC3E}">
        <p14:creationId xmlns:p14="http://schemas.microsoft.com/office/powerpoint/2010/main" val="4045375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090EDFC4-141E-8D45-C4CC-950AA06BB18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2358"/>
          <a:stretch/>
        </p:blipFill>
        <p:spPr>
          <a:xfrm>
            <a:off x="6229350" y="1690688"/>
            <a:ext cx="5581650" cy="3958668"/>
          </a:xfrm>
          <a:prstGeom prst="rect">
            <a:avLst/>
          </a:prstGeom>
        </p:spPr>
      </p:pic>
      <p:sp>
        <p:nvSpPr>
          <p:cNvPr id="2" name="Title 1">
            <a:extLst>
              <a:ext uri="{FF2B5EF4-FFF2-40B4-BE49-F238E27FC236}">
                <a16:creationId xmlns:a16="http://schemas.microsoft.com/office/drawing/2014/main" id="{B3096D6B-F402-C6C5-6A56-E9A374EBAB13}"/>
              </a:ext>
            </a:extLst>
          </p:cNvPr>
          <p:cNvSpPr>
            <a:spLocks noGrp="1"/>
          </p:cNvSpPr>
          <p:nvPr>
            <p:ph type="title"/>
          </p:nvPr>
        </p:nvSpPr>
        <p:spPr>
          <a:xfrm>
            <a:off x="838200" y="365125"/>
            <a:ext cx="7739202" cy="1325563"/>
          </a:xfrm>
        </p:spPr>
        <p:txBody>
          <a:bodyPr>
            <a:normAutofit/>
          </a:bodyPr>
          <a:lstStyle/>
          <a:p>
            <a:r>
              <a:rPr lang="en-GB" b="1" dirty="0"/>
              <a:t>WHAT IS THE LEGISLATURE?</a:t>
            </a:r>
          </a:p>
        </p:txBody>
      </p:sp>
      <p:sp>
        <p:nvSpPr>
          <p:cNvPr id="3" name="Content Placeholder 2">
            <a:extLst>
              <a:ext uri="{FF2B5EF4-FFF2-40B4-BE49-F238E27FC236}">
                <a16:creationId xmlns:a16="http://schemas.microsoft.com/office/drawing/2014/main" id="{386E11FF-58C2-F1C3-5338-F3D5334D6059}"/>
              </a:ext>
            </a:extLst>
          </p:cNvPr>
          <p:cNvSpPr>
            <a:spLocks noGrp="1"/>
          </p:cNvSpPr>
          <p:nvPr>
            <p:ph idx="1"/>
          </p:nvPr>
        </p:nvSpPr>
        <p:spPr>
          <a:xfrm>
            <a:off x="838200" y="1825625"/>
            <a:ext cx="5257800" cy="4351338"/>
          </a:xfrm>
        </p:spPr>
        <p:txBody>
          <a:bodyPr vert="horz" lIns="91440" tIns="45720" rIns="91440" bIns="45720" rtlCol="0">
            <a:normAutofit lnSpcReduction="10000"/>
          </a:bodyPr>
          <a:lstStyle/>
          <a:p>
            <a:pPr>
              <a:lnSpc>
                <a:spcPct val="150000"/>
              </a:lnSpc>
            </a:pPr>
            <a:r>
              <a:rPr lang="en-GB" dirty="0"/>
              <a:t>Main function is to create laws</a:t>
            </a:r>
          </a:p>
          <a:p>
            <a:pPr>
              <a:lnSpc>
                <a:spcPct val="150000"/>
              </a:lnSpc>
            </a:pPr>
            <a:r>
              <a:rPr lang="en-GB" dirty="0"/>
              <a:t>4 Legislatures in UK</a:t>
            </a:r>
          </a:p>
          <a:p>
            <a:pPr lvl="1">
              <a:lnSpc>
                <a:spcPct val="150000"/>
              </a:lnSpc>
            </a:pPr>
            <a:r>
              <a:rPr lang="en-GB" dirty="0"/>
              <a:t>UK Parliament (Westminster)</a:t>
            </a:r>
          </a:p>
          <a:p>
            <a:pPr lvl="1">
              <a:lnSpc>
                <a:spcPct val="150000"/>
              </a:lnSpc>
            </a:pPr>
            <a:r>
              <a:rPr lang="en-GB" dirty="0"/>
              <a:t>Senedd (Welsh Parliament)</a:t>
            </a:r>
          </a:p>
          <a:p>
            <a:pPr lvl="1">
              <a:lnSpc>
                <a:spcPct val="150000"/>
              </a:lnSpc>
            </a:pPr>
            <a:r>
              <a:rPr lang="en-GB" dirty="0"/>
              <a:t>Scottish Parliament  </a:t>
            </a:r>
          </a:p>
          <a:p>
            <a:pPr lvl="1">
              <a:lnSpc>
                <a:spcPct val="150000"/>
              </a:lnSpc>
            </a:pPr>
            <a:r>
              <a:rPr lang="en-GB" dirty="0"/>
              <a:t>Northern Ireland Assembly </a:t>
            </a:r>
          </a:p>
          <a:p>
            <a:pPr>
              <a:lnSpc>
                <a:spcPct val="150000"/>
              </a:lnSpc>
            </a:pPr>
            <a:endParaRPr lang="en-GB" dirty="0"/>
          </a:p>
        </p:txBody>
      </p:sp>
    </p:spTree>
    <p:extLst>
      <p:ext uri="{BB962C8B-B14F-4D97-AF65-F5344CB8AC3E}">
        <p14:creationId xmlns:p14="http://schemas.microsoft.com/office/powerpoint/2010/main" val="1440174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E576282-9DFA-4F85-8519-43AA2B54BFE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5436"/>
          <a:stretch/>
        </p:blipFill>
        <p:spPr>
          <a:xfrm>
            <a:off x="6096000" y="1690688"/>
            <a:ext cx="6096000" cy="4323460"/>
          </a:xfrm>
          <a:prstGeom prst="rect">
            <a:avLst/>
          </a:prstGeom>
        </p:spPr>
      </p:pic>
      <p:sp>
        <p:nvSpPr>
          <p:cNvPr id="2" name="Title 1">
            <a:extLst>
              <a:ext uri="{FF2B5EF4-FFF2-40B4-BE49-F238E27FC236}">
                <a16:creationId xmlns:a16="http://schemas.microsoft.com/office/drawing/2014/main" id="{4EE83729-4145-88DF-74FC-D28184F99846}"/>
              </a:ext>
            </a:extLst>
          </p:cNvPr>
          <p:cNvSpPr>
            <a:spLocks noGrp="1"/>
          </p:cNvSpPr>
          <p:nvPr>
            <p:ph type="title"/>
          </p:nvPr>
        </p:nvSpPr>
        <p:spPr>
          <a:xfrm>
            <a:off x="838200" y="365125"/>
            <a:ext cx="10515600" cy="1325563"/>
          </a:xfrm>
        </p:spPr>
        <p:txBody>
          <a:bodyPr>
            <a:normAutofit/>
          </a:bodyPr>
          <a:lstStyle/>
          <a:p>
            <a:r>
              <a:rPr lang="en-GB" b="1" dirty="0"/>
              <a:t>UK PARLIAMENT STRUCTURE</a:t>
            </a:r>
            <a:endParaRPr lang="en-US" b="1" dirty="0"/>
          </a:p>
        </p:txBody>
      </p:sp>
      <p:sp>
        <p:nvSpPr>
          <p:cNvPr id="3" name="Content Placeholder 2">
            <a:extLst>
              <a:ext uri="{FF2B5EF4-FFF2-40B4-BE49-F238E27FC236}">
                <a16:creationId xmlns:a16="http://schemas.microsoft.com/office/drawing/2014/main" id="{AF0ADD93-8D9C-45D6-8222-3E37AA813385}"/>
              </a:ext>
            </a:extLst>
          </p:cNvPr>
          <p:cNvSpPr>
            <a:spLocks noGrp="1"/>
          </p:cNvSpPr>
          <p:nvPr>
            <p:ph idx="1"/>
          </p:nvPr>
        </p:nvSpPr>
        <p:spPr>
          <a:xfrm>
            <a:off x="838200" y="1825625"/>
            <a:ext cx="5257800" cy="4351338"/>
          </a:xfrm>
        </p:spPr>
        <p:txBody>
          <a:bodyPr vert="horz" lIns="91440" tIns="45720" rIns="91440" bIns="45720" rtlCol="0">
            <a:normAutofit/>
          </a:bodyPr>
          <a:lstStyle/>
          <a:p>
            <a:r>
              <a:rPr lang="en-GB" dirty="0"/>
              <a:t>Located in London. </a:t>
            </a:r>
          </a:p>
          <a:p>
            <a:r>
              <a:rPr lang="en-GB" dirty="0"/>
              <a:t>Bicameral (2 chambers):</a:t>
            </a:r>
          </a:p>
          <a:p>
            <a:pPr lvl="1"/>
            <a:r>
              <a:rPr lang="en-GB" dirty="0"/>
              <a:t>House of Lords </a:t>
            </a:r>
          </a:p>
          <a:p>
            <a:pPr lvl="1"/>
            <a:r>
              <a:rPr lang="en-GB" dirty="0"/>
              <a:t>House of Commons</a:t>
            </a:r>
          </a:p>
          <a:p>
            <a:r>
              <a:rPr lang="en-GB" dirty="0"/>
              <a:t>And the King in Parliament</a:t>
            </a:r>
          </a:p>
        </p:txBody>
      </p:sp>
    </p:spTree>
    <p:extLst>
      <p:ext uri="{BB962C8B-B14F-4D97-AF65-F5344CB8AC3E}">
        <p14:creationId xmlns:p14="http://schemas.microsoft.com/office/powerpoint/2010/main" val="1803518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a:extLst>
            <a:ext uri="{FF2B5EF4-FFF2-40B4-BE49-F238E27FC236}">
              <a16:creationId xmlns:a16="http://schemas.microsoft.com/office/drawing/2014/main" id="{448ED3A0-0ED8-F7BD-3F17-BECC0B86A7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C099FB-8833-4A59-2541-B13B833BBA76}"/>
              </a:ext>
            </a:extLst>
          </p:cNvPr>
          <p:cNvSpPr>
            <a:spLocks noGrp="1"/>
          </p:cNvSpPr>
          <p:nvPr>
            <p:ph type="title"/>
          </p:nvPr>
        </p:nvSpPr>
        <p:spPr>
          <a:xfrm>
            <a:off x="838200" y="365125"/>
            <a:ext cx="10515600" cy="1325563"/>
          </a:xfrm>
        </p:spPr>
        <p:txBody>
          <a:bodyPr>
            <a:normAutofit/>
          </a:bodyPr>
          <a:lstStyle/>
          <a:p>
            <a:r>
              <a:rPr lang="en-GB" b="1" dirty="0"/>
              <a:t>ACTIVITY 1: HOUSES OF COMMONS</a:t>
            </a:r>
            <a:endParaRPr lang="en-US" b="1" dirty="0"/>
          </a:p>
        </p:txBody>
      </p:sp>
      <p:sp>
        <p:nvSpPr>
          <p:cNvPr id="3" name="Content Placeholder 2">
            <a:extLst>
              <a:ext uri="{FF2B5EF4-FFF2-40B4-BE49-F238E27FC236}">
                <a16:creationId xmlns:a16="http://schemas.microsoft.com/office/drawing/2014/main" id="{11DC0226-D3D4-A9B7-69E5-7F693D0B61A5}"/>
              </a:ext>
            </a:extLst>
          </p:cNvPr>
          <p:cNvSpPr>
            <a:spLocks noGrp="1"/>
          </p:cNvSpPr>
          <p:nvPr>
            <p:ph idx="1"/>
          </p:nvPr>
        </p:nvSpPr>
        <p:spPr>
          <a:xfrm>
            <a:off x="838199" y="1470212"/>
            <a:ext cx="10515599" cy="4706751"/>
          </a:xfrm>
        </p:spPr>
        <p:txBody>
          <a:bodyPr vert="horz" lIns="91440" tIns="45720" rIns="91440" bIns="45720" rtlCol="0">
            <a:normAutofit fontScale="77500" lnSpcReduction="20000"/>
          </a:bodyPr>
          <a:lstStyle/>
          <a:p>
            <a:pPr>
              <a:lnSpc>
                <a:spcPct val="160000"/>
              </a:lnSpc>
            </a:pPr>
            <a:r>
              <a:rPr lang="en-GB" dirty="0"/>
              <a:t>What do you already know about the House of Commons? </a:t>
            </a:r>
          </a:p>
          <a:p>
            <a:pPr marL="514350" indent="-514350">
              <a:lnSpc>
                <a:spcPct val="160000"/>
              </a:lnSpc>
              <a:buFont typeface="+mj-lt"/>
              <a:buAutoNum type="arabicPeriod"/>
            </a:pPr>
            <a:r>
              <a:rPr lang="en-GB" dirty="0"/>
              <a:t>How many MPs are elected to the </a:t>
            </a:r>
            <a:r>
              <a:rPr lang="en-GB" dirty="0" err="1"/>
              <a:t>HoC</a:t>
            </a:r>
            <a:r>
              <a:rPr lang="en-GB" dirty="0"/>
              <a:t>? </a:t>
            </a:r>
          </a:p>
          <a:p>
            <a:pPr marL="514350" indent="-514350">
              <a:lnSpc>
                <a:spcPct val="160000"/>
              </a:lnSpc>
              <a:buFont typeface="+mj-lt"/>
              <a:buAutoNum type="arabicPeriod"/>
            </a:pPr>
            <a:r>
              <a:rPr lang="en-GB" dirty="0"/>
              <a:t>How often are elections to the </a:t>
            </a:r>
            <a:r>
              <a:rPr lang="en-GB" dirty="0" err="1"/>
              <a:t>HoC</a:t>
            </a:r>
            <a:r>
              <a:rPr lang="en-GB" dirty="0"/>
              <a:t>? </a:t>
            </a:r>
          </a:p>
          <a:p>
            <a:pPr marL="514350" indent="-514350">
              <a:lnSpc>
                <a:spcPct val="160000"/>
              </a:lnSpc>
              <a:buFont typeface="+mj-lt"/>
              <a:buAutoNum type="arabicPeriod"/>
            </a:pPr>
            <a:r>
              <a:rPr lang="en-GB" dirty="0"/>
              <a:t>How is the Prime Minister chosen? (Who is the PM?)</a:t>
            </a:r>
          </a:p>
          <a:p>
            <a:pPr marL="514350" indent="-514350">
              <a:lnSpc>
                <a:spcPct val="160000"/>
              </a:lnSpc>
              <a:buFont typeface="+mj-lt"/>
              <a:buAutoNum type="arabicPeriod"/>
            </a:pPr>
            <a:r>
              <a:rPr lang="en-GB" dirty="0"/>
              <a:t>How is the leader of opposition appointed? (Who is it?)</a:t>
            </a:r>
          </a:p>
          <a:p>
            <a:pPr marL="514350" indent="-514350">
              <a:lnSpc>
                <a:spcPct val="160000"/>
              </a:lnSpc>
              <a:buFont typeface="+mj-lt"/>
              <a:buAutoNum type="arabicPeriod"/>
            </a:pPr>
            <a:r>
              <a:rPr lang="en-GB" dirty="0"/>
              <a:t>Do prisoners have the right to vote in UK elections?</a:t>
            </a:r>
          </a:p>
          <a:p>
            <a:pPr marL="514350" indent="-514350">
              <a:lnSpc>
                <a:spcPct val="160000"/>
              </a:lnSpc>
              <a:buFont typeface="+mj-lt"/>
              <a:buAutoNum type="arabicPeriod"/>
            </a:pPr>
            <a:r>
              <a:rPr lang="en-GB" dirty="0"/>
              <a:t>What is the formal record of the House of Commons? </a:t>
            </a:r>
          </a:p>
          <a:p>
            <a:pPr marL="514350" indent="-514350">
              <a:lnSpc>
                <a:spcPct val="160000"/>
              </a:lnSpc>
              <a:buFont typeface="+mj-lt"/>
              <a:buAutoNum type="arabicPeriod"/>
            </a:pPr>
            <a:r>
              <a:rPr lang="en-GB" dirty="0"/>
              <a:t>Do Members of Parliament get paid for their work? </a:t>
            </a:r>
          </a:p>
        </p:txBody>
      </p:sp>
    </p:spTree>
    <p:extLst>
      <p:ext uri="{BB962C8B-B14F-4D97-AF65-F5344CB8AC3E}">
        <p14:creationId xmlns:p14="http://schemas.microsoft.com/office/powerpoint/2010/main" val="2614892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outdoor, green&#10;&#10;Description automatically generated">
            <a:extLst>
              <a:ext uri="{FF2B5EF4-FFF2-40B4-BE49-F238E27FC236}">
                <a16:creationId xmlns:a16="http://schemas.microsoft.com/office/drawing/2014/main" id="{FABBA633-AD7B-4424-78B7-D6E208F643F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7787"/>
          <a:stretch/>
        </p:blipFill>
        <p:spPr>
          <a:xfrm>
            <a:off x="6494382" y="1968304"/>
            <a:ext cx="5273074" cy="2966100"/>
          </a:xfrm>
          <a:prstGeom prst="rect">
            <a:avLst/>
          </a:prstGeom>
        </p:spPr>
      </p:pic>
      <p:sp>
        <p:nvSpPr>
          <p:cNvPr id="2" name="Title 1">
            <a:extLst>
              <a:ext uri="{FF2B5EF4-FFF2-40B4-BE49-F238E27FC236}">
                <a16:creationId xmlns:a16="http://schemas.microsoft.com/office/drawing/2014/main" id="{8D25CF0F-F253-8F0B-4D2A-2ADB944084FD}"/>
              </a:ext>
            </a:extLst>
          </p:cNvPr>
          <p:cNvSpPr>
            <a:spLocks noGrp="1"/>
          </p:cNvSpPr>
          <p:nvPr>
            <p:ph type="title"/>
          </p:nvPr>
        </p:nvSpPr>
        <p:spPr>
          <a:xfrm>
            <a:off x="838200" y="365125"/>
            <a:ext cx="10515600" cy="1325563"/>
          </a:xfrm>
        </p:spPr>
        <p:txBody>
          <a:bodyPr>
            <a:normAutofit/>
          </a:bodyPr>
          <a:lstStyle/>
          <a:p>
            <a:r>
              <a:rPr lang="en-GB" b="1" dirty="0"/>
              <a:t>HOUSE OF COMMONS</a:t>
            </a:r>
          </a:p>
        </p:txBody>
      </p:sp>
      <p:sp>
        <p:nvSpPr>
          <p:cNvPr id="3" name="Content Placeholder 2">
            <a:extLst>
              <a:ext uri="{FF2B5EF4-FFF2-40B4-BE49-F238E27FC236}">
                <a16:creationId xmlns:a16="http://schemas.microsoft.com/office/drawing/2014/main" id="{6EE285DF-FF0B-4D42-AD41-036E35DBBFA3}"/>
              </a:ext>
            </a:extLst>
          </p:cNvPr>
          <p:cNvSpPr>
            <a:spLocks noGrp="1"/>
          </p:cNvSpPr>
          <p:nvPr>
            <p:ph idx="1"/>
          </p:nvPr>
        </p:nvSpPr>
        <p:spPr>
          <a:xfrm>
            <a:off x="838200" y="1825625"/>
            <a:ext cx="10515600" cy="4351338"/>
          </a:xfrm>
        </p:spPr>
        <p:txBody>
          <a:bodyPr vert="horz" lIns="91440" tIns="45720" rIns="91440" bIns="45720" rtlCol="0" anchor="ctr">
            <a:normAutofit lnSpcReduction="10000"/>
          </a:bodyPr>
          <a:lstStyle/>
          <a:p>
            <a:pPr>
              <a:lnSpc>
                <a:spcPct val="150000"/>
              </a:lnSpc>
            </a:pPr>
            <a:r>
              <a:rPr lang="en-GB" dirty="0"/>
              <a:t>Three functions: </a:t>
            </a:r>
            <a:endParaRPr lang="en-US" dirty="0"/>
          </a:p>
          <a:p>
            <a:pPr>
              <a:lnSpc>
                <a:spcPct val="150000"/>
              </a:lnSpc>
            </a:pPr>
            <a:r>
              <a:rPr lang="en-GB" dirty="0"/>
              <a:t>1. Make the law </a:t>
            </a:r>
          </a:p>
          <a:p>
            <a:pPr>
              <a:lnSpc>
                <a:spcPct val="150000"/>
              </a:lnSpc>
            </a:pPr>
            <a:r>
              <a:rPr lang="en-GB" dirty="0"/>
              <a:t>2. Taxation </a:t>
            </a:r>
          </a:p>
          <a:p>
            <a:pPr>
              <a:lnSpc>
                <a:spcPct val="150000"/>
              </a:lnSpc>
            </a:pPr>
            <a:r>
              <a:rPr lang="en-GB" dirty="0"/>
              <a:t>3. Authorising expenditure </a:t>
            </a:r>
          </a:p>
          <a:p>
            <a:pPr>
              <a:lnSpc>
                <a:spcPct val="150000"/>
              </a:lnSpc>
            </a:pPr>
            <a:r>
              <a:rPr lang="en-GB" dirty="0"/>
              <a:t>650 elected members </a:t>
            </a:r>
          </a:p>
          <a:p>
            <a:pPr>
              <a:lnSpc>
                <a:spcPct val="150000"/>
              </a:lnSpc>
            </a:pPr>
            <a:r>
              <a:rPr lang="en-GB" dirty="0"/>
              <a:t>Regulated itself</a:t>
            </a:r>
          </a:p>
        </p:txBody>
      </p:sp>
    </p:spTree>
    <p:extLst>
      <p:ext uri="{BB962C8B-B14F-4D97-AF65-F5344CB8AC3E}">
        <p14:creationId xmlns:p14="http://schemas.microsoft.com/office/powerpoint/2010/main" val="4027766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9117A9-FA7D-31AB-D7C6-1CD24630DB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821526-A029-3A1D-84F0-799E0CEC1062}"/>
              </a:ext>
            </a:extLst>
          </p:cNvPr>
          <p:cNvSpPr>
            <a:spLocks noGrp="1"/>
          </p:cNvSpPr>
          <p:nvPr>
            <p:ph type="title"/>
          </p:nvPr>
        </p:nvSpPr>
        <p:spPr>
          <a:xfrm>
            <a:off x="838200" y="365125"/>
            <a:ext cx="10515600" cy="1325563"/>
          </a:xfrm>
        </p:spPr>
        <p:txBody>
          <a:bodyPr>
            <a:normAutofit/>
          </a:bodyPr>
          <a:lstStyle/>
          <a:p>
            <a:r>
              <a:rPr lang="en-GB" b="1" dirty="0"/>
              <a:t>HOUSE OF COMMONS: OPERATIONS</a:t>
            </a:r>
          </a:p>
        </p:txBody>
      </p:sp>
      <p:sp>
        <p:nvSpPr>
          <p:cNvPr id="3" name="Content Placeholder 2">
            <a:extLst>
              <a:ext uri="{FF2B5EF4-FFF2-40B4-BE49-F238E27FC236}">
                <a16:creationId xmlns:a16="http://schemas.microsoft.com/office/drawing/2014/main" id="{2D5CDD4C-5652-E15A-8AD6-A69DE2724B71}"/>
              </a:ext>
            </a:extLst>
          </p:cNvPr>
          <p:cNvSpPr>
            <a:spLocks noGrp="1"/>
          </p:cNvSpPr>
          <p:nvPr>
            <p:ph idx="1"/>
          </p:nvPr>
        </p:nvSpPr>
        <p:spPr>
          <a:xfrm>
            <a:off x="838200" y="1825625"/>
            <a:ext cx="10515600" cy="4351338"/>
          </a:xfrm>
        </p:spPr>
        <p:txBody>
          <a:bodyPr vert="horz" lIns="91440" tIns="45720" rIns="91440" bIns="45720" rtlCol="0" anchor="t">
            <a:normAutofit fontScale="70000" lnSpcReduction="20000"/>
          </a:bodyPr>
          <a:lstStyle/>
          <a:p>
            <a:pPr>
              <a:lnSpc>
                <a:spcPct val="150000"/>
              </a:lnSpc>
            </a:pPr>
            <a:r>
              <a:rPr lang="en-GB" sz="2400" dirty="0" err="1"/>
              <a:t>HoC</a:t>
            </a:r>
            <a:r>
              <a:rPr lang="en-GB" sz="2400" dirty="0"/>
              <a:t> regulates its own procedure via:</a:t>
            </a:r>
          </a:p>
          <a:p>
            <a:pPr lvl="1">
              <a:lnSpc>
                <a:spcPct val="150000"/>
              </a:lnSpc>
            </a:pPr>
            <a:r>
              <a:rPr lang="en-GB" sz="2000" dirty="0"/>
              <a:t>custom and practice;</a:t>
            </a:r>
          </a:p>
          <a:p>
            <a:pPr lvl="1">
              <a:lnSpc>
                <a:spcPct val="150000"/>
              </a:lnSpc>
            </a:pPr>
            <a:r>
              <a:rPr lang="en-GB" sz="2000" dirty="0"/>
              <a:t>Standing Orders (created by resolutions (formal votes));</a:t>
            </a:r>
          </a:p>
          <a:p>
            <a:pPr lvl="1">
              <a:lnSpc>
                <a:spcPct val="150000"/>
              </a:lnSpc>
            </a:pPr>
            <a:r>
              <a:rPr lang="en-GB" sz="2000" dirty="0"/>
              <a:t>rulings from the Speaker (chair); and</a:t>
            </a:r>
          </a:p>
          <a:p>
            <a:pPr lvl="1">
              <a:lnSpc>
                <a:spcPct val="150000"/>
              </a:lnSpc>
            </a:pPr>
            <a:r>
              <a:rPr lang="en-GB" sz="2000" dirty="0"/>
              <a:t>statute (e.g. PA 1911 and PA 1949).</a:t>
            </a:r>
          </a:p>
          <a:p>
            <a:pPr>
              <a:lnSpc>
                <a:spcPct val="150000"/>
              </a:lnSpc>
            </a:pPr>
            <a:r>
              <a:rPr lang="en-GB" sz="2400" dirty="0"/>
              <a:t>Several key officers:</a:t>
            </a:r>
          </a:p>
          <a:p>
            <a:pPr lvl="1">
              <a:lnSpc>
                <a:spcPct val="150000"/>
              </a:lnSpc>
            </a:pPr>
            <a:r>
              <a:rPr lang="en-GB" sz="2000" dirty="0"/>
              <a:t>Speaker of House of Commons</a:t>
            </a:r>
          </a:p>
          <a:p>
            <a:pPr lvl="1">
              <a:lnSpc>
                <a:spcPct val="150000"/>
              </a:lnSpc>
            </a:pPr>
            <a:r>
              <a:rPr lang="en-GB" sz="2000" dirty="0"/>
              <a:t>Leader of the House</a:t>
            </a:r>
          </a:p>
          <a:p>
            <a:pPr>
              <a:lnSpc>
                <a:spcPct val="150000"/>
              </a:lnSpc>
            </a:pPr>
            <a:r>
              <a:rPr lang="en-GB" sz="2400" dirty="0"/>
              <a:t>Formal record = Hansard</a:t>
            </a:r>
          </a:p>
          <a:p>
            <a:pPr>
              <a:lnSpc>
                <a:spcPct val="150000"/>
              </a:lnSpc>
            </a:pPr>
            <a:r>
              <a:rPr lang="en-GB" sz="2400" dirty="0"/>
              <a:t>Official opposition: largest minority party – scrutinises the activities of government </a:t>
            </a:r>
          </a:p>
          <a:p>
            <a:pPr>
              <a:lnSpc>
                <a:spcPct val="150000"/>
              </a:lnSpc>
            </a:pPr>
            <a:r>
              <a:rPr lang="en-GB" sz="2400" dirty="0"/>
              <a:t>MPs are paid a salary, and role holders typically receive a ‘top up’ for their additional duties </a:t>
            </a:r>
          </a:p>
          <a:p>
            <a:pPr>
              <a:lnSpc>
                <a:spcPct val="150000"/>
              </a:lnSpc>
            </a:pPr>
            <a:endParaRPr lang="en-GB" sz="2400" dirty="0"/>
          </a:p>
        </p:txBody>
      </p:sp>
    </p:spTree>
    <p:extLst>
      <p:ext uri="{BB962C8B-B14F-4D97-AF65-F5344CB8AC3E}">
        <p14:creationId xmlns:p14="http://schemas.microsoft.com/office/powerpoint/2010/main" val="4258183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B264E-D7C7-889F-ACEF-1DA54D2E20D3}"/>
              </a:ext>
            </a:extLst>
          </p:cNvPr>
          <p:cNvSpPr>
            <a:spLocks noGrp="1"/>
          </p:cNvSpPr>
          <p:nvPr>
            <p:ph type="title"/>
          </p:nvPr>
        </p:nvSpPr>
        <p:spPr>
          <a:xfrm>
            <a:off x="838200" y="365125"/>
            <a:ext cx="10515600" cy="1325563"/>
          </a:xfrm>
        </p:spPr>
        <p:txBody>
          <a:bodyPr>
            <a:normAutofit/>
          </a:bodyPr>
          <a:lstStyle/>
          <a:p>
            <a:r>
              <a:rPr lang="en-GB" b="1" dirty="0"/>
              <a:t>HOUSE OF LORDS</a:t>
            </a:r>
          </a:p>
        </p:txBody>
      </p:sp>
      <p:sp>
        <p:nvSpPr>
          <p:cNvPr id="3" name="Content Placeholder 2">
            <a:extLst>
              <a:ext uri="{FF2B5EF4-FFF2-40B4-BE49-F238E27FC236}">
                <a16:creationId xmlns:a16="http://schemas.microsoft.com/office/drawing/2014/main" id="{A4357E5B-4604-06DB-C40E-5D61812FC8DC}"/>
              </a:ext>
            </a:extLst>
          </p:cNvPr>
          <p:cNvSpPr>
            <a:spLocks noGrp="1"/>
          </p:cNvSpPr>
          <p:nvPr>
            <p:ph idx="1"/>
          </p:nvPr>
        </p:nvSpPr>
        <p:spPr>
          <a:xfrm>
            <a:off x="838200" y="1825625"/>
            <a:ext cx="10515600" cy="4351338"/>
          </a:xfrm>
        </p:spPr>
        <p:txBody>
          <a:bodyPr vert="horz" lIns="91440" tIns="45720" rIns="91440" bIns="45720" rtlCol="0" anchor="t">
            <a:normAutofit/>
          </a:bodyPr>
          <a:lstStyle/>
          <a:p>
            <a:endParaRPr lang="en-GB" dirty="0"/>
          </a:p>
          <a:p>
            <a:endParaRPr lang="en-GB" dirty="0"/>
          </a:p>
        </p:txBody>
      </p:sp>
      <p:pic>
        <p:nvPicPr>
          <p:cNvPr id="5" name="Picture 5" descr="A picture containing several, crowd&#10;&#10;Description automatically generated">
            <a:extLst>
              <a:ext uri="{FF2B5EF4-FFF2-40B4-BE49-F238E27FC236}">
                <a16:creationId xmlns:a16="http://schemas.microsoft.com/office/drawing/2014/main" id="{91E84006-7BFD-874C-3981-FC302B07AD1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753499" y="1673225"/>
            <a:ext cx="5434705" cy="4014000"/>
          </a:xfrm>
          <a:prstGeom prst="rect">
            <a:avLst/>
          </a:prstGeom>
        </p:spPr>
      </p:pic>
      <p:sp>
        <p:nvSpPr>
          <p:cNvPr id="10" name="Content Placeholder 2">
            <a:extLst>
              <a:ext uri="{FF2B5EF4-FFF2-40B4-BE49-F238E27FC236}">
                <a16:creationId xmlns:a16="http://schemas.microsoft.com/office/drawing/2014/main" id="{60847BE8-7C9A-D6E2-9AEA-BF2F7F723184}"/>
              </a:ext>
            </a:extLst>
          </p:cNvPr>
          <p:cNvSpPr txBox="1">
            <a:spLocks/>
          </p:cNvSpPr>
          <p:nvPr/>
        </p:nvSpPr>
        <p:spPr>
          <a:xfrm>
            <a:off x="990600" y="1420598"/>
            <a:ext cx="5762899" cy="4908765"/>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2060"/>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2060"/>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2060"/>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2000" dirty="0"/>
              <a:t>Number of functions which mirror </a:t>
            </a:r>
            <a:r>
              <a:rPr lang="en-GB" sz="2000" dirty="0" err="1"/>
              <a:t>HoC</a:t>
            </a:r>
            <a:endParaRPr lang="en-GB" sz="2000" dirty="0"/>
          </a:p>
          <a:p>
            <a:pPr>
              <a:lnSpc>
                <a:spcPct val="150000"/>
              </a:lnSpc>
            </a:pPr>
            <a:r>
              <a:rPr lang="en-GB" sz="2000" dirty="0"/>
              <a:t>Legislative functions: scrutinise and approve bills</a:t>
            </a:r>
          </a:p>
          <a:p>
            <a:pPr>
              <a:lnSpc>
                <a:spcPct val="150000"/>
              </a:lnSpc>
            </a:pPr>
            <a:r>
              <a:rPr lang="en-GB" sz="2000" dirty="0"/>
              <a:t>Scrutinise executive: restraining force</a:t>
            </a:r>
          </a:p>
          <a:p>
            <a:pPr>
              <a:lnSpc>
                <a:spcPct val="150000"/>
              </a:lnSpc>
            </a:pPr>
            <a:r>
              <a:rPr lang="en-GB" sz="2000" dirty="0"/>
              <a:t>800 members (peers) – not elected</a:t>
            </a:r>
          </a:p>
          <a:p>
            <a:pPr lvl="1">
              <a:lnSpc>
                <a:spcPct val="150000"/>
              </a:lnSpc>
            </a:pPr>
            <a:r>
              <a:rPr lang="en-GB" sz="1600" dirty="0"/>
              <a:t>Life peers (by King) (most common)</a:t>
            </a:r>
          </a:p>
          <a:p>
            <a:pPr lvl="1">
              <a:lnSpc>
                <a:spcPct val="150000"/>
              </a:lnSpc>
            </a:pPr>
            <a:r>
              <a:rPr lang="en-GB" sz="1600" dirty="0"/>
              <a:t>Hereditary peers (Inherited title) (92)</a:t>
            </a:r>
          </a:p>
          <a:p>
            <a:pPr lvl="1">
              <a:lnSpc>
                <a:spcPct val="150000"/>
              </a:lnSpc>
            </a:pPr>
            <a:r>
              <a:rPr lang="en-GB" sz="1600" dirty="0"/>
              <a:t>Lords Spiritual (26)</a:t>
            </a:r>
          </a:p>
          <a:p>
            <a:pPr>
              <a:lnSpc>
                <a:spcPct val="150000"/>
              </a:lnSpc>
            </a:pPr>
            <a:r>
              <a:rPr lang="en-GB" sz="2000" dirty="0"/>
              <a:t>Most affiliated with major parties. Smaller parties represented, but can be ‘cross bencher’</a:t>
            </a:r>
          </a:p>
        </p:txBody>
      </p:sp>
    </p:spTree>
    <p:extLst>
      <p:ext uri="{BB962C8B-B14F-4D97-AF65-F5344CB8AC3E}">
        <p14:creationId xmlns:p14="http://schemas.microsoft.com/office/powerpoint/2010/main" val="1243411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a:extLst>
            <a:ext uri="{FF2B5EF4-FFF2-40B4-BE49-F238E27FC236}">
              <a16:creationId xmlns:a16="http://schemas.microsoft.com/office/drawing/2014/main" id="{B01D9527-90F9-CF8F-322B-B24A46F006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1C4A9E-87DD-5AC6-2A0B-4B3B33A83DB2}"/>
              </a:ext>
            </a:extLst>
          </p:cNvPr>
          <p:cNvSpPr>
            <a:spLocks noGrp="1"/>
          </p:cNvSpPr>
          <p:nvPr>
            <p:ph type="title"/>
          </p:nvPr>
        </p:nvSpPr>
        <p:spPr>
          <a:xfrm>
            <a:off x="838200" y="365125"/>
            <a:ext cx="10515600" cy="1325563"/>
          </a:xfrm>
        </p:spPr>
        <p:txBody>
          <a:bodyPr>
            <a:normAutofit/>
          </a:bodyPr>
          <a:lstStyle/>
          <a:p>
            <a:r>
              <a:rPr lang="en-GB" b="1" dirty="0"/>
              <a:t>ACTIVITY 2: REFORMING HOL</a:t>
            </a:r>
            <a:endParaRPr lang="en-US" b="1" dirty="0"/>
          </a:p>
        </p:txBody>
      </p:sp>
      <p:sp>
        <p:nvSpPr>
          <p:cNvPr id="3" name="Content Placeholder 2">
            <a:extLst>
              <a:ext uri="{FF2B5EF4-FFF2-40B4-BE49-F238E27FC236}">
                <a16:creationId xmlns:a16="http://schemas.microsoft.com/office/drawing/2014/main" id="{C44779F8-8EB6-4CB0-2215-9A2FF26A47CE}"/>
              </a:ext>
            </a:extLst>
          </p:cNvPr>
          <p:cNvSpPr>
            <a:spLocks noGrp="1"/>
          </p:cNvSpPr>
          <p:nvPr>
            <p:ph idx="1"/>
          </p:nvPr>
        </p:nvSpPr>
        <p:spPr>
          <a:xfrm>
            <a:off x="838199" y="1470212"/>
            <a:ext cx="10515599" cy="4706751"/>
          </a:xfrm>
        </p:spPr>
        <p:txBody>
          <a:bodyPr vert="horz" lIns="91440" tIns="45720" rIns="91440" bIns="45720" rtlCol="0">
            <a:normAutofit fontScale="92500"/>
          </a:bodyPr>
          <a:lstStyle/>
          <a:p>
            <a:pPr>
              <a:lnSpc>
                <a:spcPct val="160000"/>
              </a:lnSpc>
            </a:pPr>
            <a:r>
              <a:rPr lang="en-GB" dirty="0"/>
              <a:t>Arguments surrounding reforming the House of Lords have existed for well over a century! In breakout groups, discuss the pros and cons of the House of Lords, and create a 30 second position statement whether the </a:t>
            </a:r>
            <a:r>
              <a:rPr lang="en-GB" dirty="0" err="1"/>
              <a:t>HoLs</a:t>
            </a:r>
            <a:r>
              <a:rPr lang="en-GB" dirty="0"/>
              <a:t> should be maintained or not.</a:t>
            </a:r>
          </a:p>
          <a:p>
            <a:pPr>
              <a:lnSpc>
                <a:spcPct val="160000"/>
              </a:lnSpc>
            </a:pPr>
            <a:r>
              <a:rPr lang="en-GB" dirty="0"/>
              <a:t>Groups 1 and 3: argue in favour of reform</a:t>
            </a:r>
          </a:p>
          <a:p>
            <a:pPr>
              <a:lnSpc>
                <a:spcPct val="160000"/>
              </a:lnSpc>
            </a:pPr>
            <a:r>
              <a:rPr lang="en-GB" dirty="0"/>
              <a:t>Groups 2 and 4: argue against reform</a:t>
            </a:r>
          </a:p>
        </p:txBody>
      </p:sp>
    </p:spTree>
    <p:extLst>
      <p:ext uri="{BB962C8B-B14F-4D97-AF65-F5344CB8AC3E}">
        <p14:creationId xmlns:p14="http://schemas.microsoft.com/office/powerpoint/2010/main" val="308364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37EDAA-F150-E6F8-9EFF-37701653CE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904A26-DF1D-1163-C43E-21EAAF152272}"/>
              </a:ext>
            </a:extLst>
          </p:cNvPr>
          <p:cNvSpPr>
            <a:spLocks noGrp="1"/>
          </p:cNvSpPr>
          <p:nvPr>
            <p:ph type="title"/>
          </p:nvPr>
        </p:nvSpPr>
        <p:spPr>
          <a:xfrm>
            <a:off x="838200" y="365125"/>
            <a:ext cx="10515600" cy="1325563"/>
          </a:xfrm>
        </p:spPr>
        <p:txBody>
          <a:bodyPr>
            <a:normAutofit/>
          </a:bodyPr>
          <a:lstStyle/>
          <a:p>
            <a:r>
              <a:rPr lang="en-GB" b="1" dirty="0"/>
              <a:t>RELATIONSHIP BETWEEN HOUSES</a:t>
            </a:r>
          </a:p>
        </p:txBody>
      </p:sp>
      <p:sp>
        <p:nvSpPr>
          <p:cNvPr id="3" name="Content Placeholder 2">
            <a:extLst>
              <a:ext uri="{FF2B5EF4-FFF2-40B4-BE49-F238E27FC236}">
                <a16:creationId xmlns:a16="http://schemas.microsoft.com/office/drawing/2014/main" id="{CA656DF1-7C37-DE37-1C26-59C5FB1D06AC}"/>
              </a:ext>
            </a:extLst>
          </p:cNvPr>
          <p:cNvSpPr>
            <a:spLocks noGrp="1"/>
          </p:cNvSpPr>
          <p:nvPr>
            <p:ph idx="1"/>
          </p:nvPr>
        </p:nvSpPr>
        <p:spPr>
          <a:xfrm>
            <a:off x="838200" y="1825625"/>
            <a:ext cx="10515600" cy="4351338"/>
          </a:xfrm>
        </p:spPr>
        <p:txBody>
          <a:bodyPr vert="horz" lIns="91440" tIns="45720" rIns="91440" bIns="45720" rtlCol="0" anchor="t">
            <a:normAutofit fontScale="70000" lnSpcReduction="20000"/>
          </a:bodyPr>
          <a:lstStyle/>
          <a:p>
            <a:pPr>
              <a:lnSpc>
                <a:spcPct val="150000"/>
              </a:lnSpc>
            </a:pPr>
            <a:r>
              <a:rPr lang="en-GB" dirty="0"/>
              <a:t>Both houses can introduce legislation, but </a:t>
            </a:r>
            <a:r>
              <a:rPr lang="en-GB" dirty="0" err="1"/>
              <a:t>HoL</a:t>
            </a:r>
            <a:r>
              <a:rPr lang="en-GB" dirty="0"/>
              <a:t> main role is to review and revise </a:t>
            </a:r>
            <a:r>
              <a:rPr lang="en-GB" dirty="0" err="1"/>
              <a:t>HoC</a:t>
            </a:r>
            <a:r>
              <a:rPr lang="en-GB" dirty="0"/>
              <a:t> legislative workings</a:t>
            </a:r>
          </a:p>
          <a:p>
            <a:pPr>
              <a:lnSpc>
                <a:spcPct val="150000"/>
              </a:lnSpc>
            </a:pPr>
            <a:r>
              <a:rPr lang="en-GB" dirty="0"/>
              <a:t>Recent years </a:t>
            </a:r>
            <a:r>
              <a:rPr lang="en-GB" dirty="0" err="1"/>
              <a:t>HoL</a:t>
            </a:r>
            <a:r>
              <a:rPr lang="en-GB" dirty="0"/>
              <a:t> more willing to raise matters seen as important</a:t>
            </a:r>
          </a:p>
          <a:p>
            <a:pPr>
              <a:lnSpc>
                <a:spcPct val="150000"/>
              </a:lnSpc>
            </a:pPr>
            <a:r>
              <a:rPr lang="en-GB" dirty="0" err="1"/>
              <a:t>HoL</a:t>
            </a:r>
            <a:r>
              <a:rPr lang="en-GB" dirty="0"/>
              <a:t> defeats of gov bill increased </a:t>
            </a:r>
          </a:p>
          <a:p>
            <a:pPr>
              <a:lnSpc>
                <a:spcPct val="150000"/>
              </a:lnSpc>
            </a:pPr>
            <a:r>
              <a:rPr lang="en-GB" dirty="0"/>
              <a:t>Generally, </a:t>
            </a:r>
            <a:r>
              <a:rPr lang="en-GB" dirty="0" err="1"/>
              <a:t>HoL</a:t>
            </a:r>
            <a:r>
              <a:rPr lang="en-GB" dirty="0"/>
              <a:t> seen as less political</a:t>
            </a:r>
          </a:p>
          <a:p>
            <a:pPr>
              <a:lnSpc>
                <a:spcPct val="150000"/>
              </a:lnSpc>
            </a:pPr>
            <a:r>
              <a:rPr lang="en-GB" dirty="0"/>
              <a:t>Relationship governed by custom and practice</a:t>
            </a:r>
          </a:p>
          <a:p>
            <a:pPr>
              <a:lnSpc>
                <a:spcPct val="150000"/>
              </a:lnSpc>
            </a:pPr>
            <a:r>
              <a:rPr lang="en-GB" b="1" dirty="0"/>
              <a:t>Sailsbury convention: </a:t>
            </a:r>
            <a:r>
              <a:rPr lang="en-GB" dirty="0" err="1"/>
              <a:t>HoL</a:t>
            </a:r>
            <a:r>
              <a:rPr lang="en-GB" dirty="0"/>
              <a:t> will not oppose legislation formed from manifesto </a:t>
            </a:r>
          </a:p>
          <a:p>
            <a:pPr>
              <a:lnSpc>
                <a:spcPct val="150000"/>
              </a:lnSpc>
            </a:pPr>
            <a:r>
              <a:rPr lang="en-GB" b="1" dirty="0"/>
              <a:t>Parliament Acts 1911 and 1949:</a:t>
            </a:r>
          </a:p>
        </p:txBody>
      </p:sp>
    </p:spTree>
    <p:extLst>
      <p:ext uri="{BB962C8B-B14F-4D97-AF65-F5344CB8AC3E}">
        <p14:creationId xmlns:p14="http://schemas.microsoft.com/office/powerpoint/2010/main" val="2801425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438EC-CE0A-9292-D9E8-814C546C8430}"/>
              </a:ext>
            </a:extLst>
          </p:cNvPr>
          <p:cNvSpPr>
            <a:spLocks noGrp="1"/>
          </p:cNvSpPr>
          <p:nvPr>
            <p:ph type="title"/>
          </p:nvPr>
        </p:nvSpPr>
        <p:spPr>
          <a:xfrm>
            <a:off x="838200" y="365125"/>
            <a:ext cx="10515600" cy="1325563"/>
          </a:xfrm>
        </p:spPr>
        <p:txBody>
          <a:bodyPr>
            <a:normAutofit/>
          </a:bodyPr>
          <a:lstStyle/>
          <a:p>
            <a:r>
              <a:rPr lang="en-GB" b="1" dirty="0"/>
              <a:t>MONARCHY AND LEGISLATION</a:t>
            </a:r>
          </a:p>
        </p:txBody>
      </p:sp>
      <p:sp>
        <p:nvSpPr>
          <p:cNvPr id="3" name="Content Placeholder 2">
            <a:extLst>
              <a:ext uri="{FF2B5EF4-FFF2-40B4-BE49-F238E27FC236}">
                <a16:creationId xmlns:a16="http://schemas.microsoft.com/office/drawing/2014/main" id="{D2B605FB-C899-2F86-28A0-5DB591DCD9F6}"/>
              </a:ext>
            </a:extLst>
          </p:cNvPr>
          <p:cNvSpPr>
            <a:spLocks noGrp="1"/>
          </p:cNvSpPr>
          <p:nvPr>
            <p:ph idx="1"/>
          </p:nvPr>
        </p:nvSpPr>
        <p:spPr>
          <a:xfrm>
            <a:off x="838200" y="1825625"/>
            <a:ext cx="6861001" cy="4351338"/>
          </a:xfrm>
        </p:spPr>
        <p:txBody>
          <a:bodyPr vert="horz" lIns="91440" tIns="45720" rIns="91440" bIns="45720" rtlCol="0" anchor="t">
            <a:normAutofit/>
          </a:bodyPr>
          <a:lstStyle/>
          <a:p>
            <a:r>
              <a:rPr lang="en-GB" dirty="0"/>
              <a:t>The Monarchy open Parliament</a:t>
            </a:r>
          </a:p>
          <a:p>
            <a:r>
              <a:rPr lang="en-GB" dirty="0"/>
              <a:t>King’s Speech</a:t>
            </a:r>
          </a:p>
          <a:p>
            <a:r>
              <a:rPr lang="en-GB" dirty="0"/>
              <a:t>Created by Parliament</a:t>
            </a:r>
          </a:p>
          <a:p>
            <a:r>
              <a:rPr lang="en-GB" dirty="0"/>
              <a:t>All legislation made in Parliament must obtain Royal Assent </a:t>
            </a:r>
          </a:p>
        </p:txBody>
      </p:sp>
      <p:pic>
        <p:nvPicPr>
          <p:cNvPr id="4" name="Picture 4">
            <a:extLst>
              <a:ext uri="{FF2B5EF4-FFF2-40B4-BE49-F238E27FC236}">
                <a16:creationId xmlns:a16="http://schemas.microsoft.com/office/drawing/2014/main" id="{5219D0BA-F0F9-6A6E-EF3B-D5B4088E552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1340" r="25839"/>
          <a:stretch/>
        </p:blipFill>
        <p:spPr>
          <a:xfrm>
            <a:off x="7699201" y="1690688"/>
            <a:ext cx="4492799" cy="5167312"/>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A907CA27-A35F-B558-C2D9-46BB6523B2F3}"/>
              </a:ext>
            </a:extLst>
          </p:cNvPr>
          <p:cNvSpPr txBox="1"/>
          <p:nvPr/>
        </p:nvSpPr>
        <p:spPr>
          <a:xfrm>
            <a:off x="9851296" y="6657945"/>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1514699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E4FFA2-156E-6882-0A84-EE93F30B0E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668DB9-06B2-59FA-2916-674E66A4FD1C}"/>
              </a:ext>
            </a:extLst>
          </p:cNvPr>
          <p:cNvSpPr>
            <a:spLocks noGrp="1"/>
          </p:cNvSpPr>
          <p:nvPr>
            <p:ph type="title"/>
          </p:nvPr>
        </p:nvSpPr>
        <p:spPr>
          <a:xfrm>
            <a:off x="838200" y="365125"/>
            <a:ext cx="10515600" cy="1325563"/>
          </a:xfrm>
        </p:spPr>
        <p:txBody>
          <a:bodyPr>
            <a:normAutofit/>
          </a:bodyPr>
          <a:lstStyle/>
          <a:p>
            <a:r>
              <a:rPr lang="en-GB" b="1" dirty="0"/>
              <a:t>PRIMARY LEGISLATION </a:t>
            </a:r>
            <a:endParaRPr lang="en-US" b="1" dirty="0"/>
          </a:p>
        </p:txBody>
      </p:sp>
      <p:sp>
        <p:nvSpPr>
          <p:cNvPr id="3" name="Content Placeholder 2">
            <a:extLst>
              <a:ext uri="{FF2B5EF4-FFF2-40B4-BE49-F238E27FC236}">
                <a16:creationId xmlns:a16="http://schemas.microsoft.com/office/drawing/2014/main" id="{78A61BDF-B252-3F7D-58FD-2352E0EF6210}"/>
              </a:ext>
            </a:extLst>
          </p:cNvPr>
          <p:cNvSpPr>
            <a:spLocks noGrp="1"/>
          </p:cNvSpPr>
          <p:nvPr>
            <p:ph idx="1"/>
          </p:nvPr>
        </p:nvSpPr>
        <p:spPr>
          <a:xfrm>
            <a:off x="838200" y="1825625"/>
            <a:ext cx="5257800" cy="4351338"/>
          </a:xfrm>
        </p:spPr>
        <p:txBody>
          <a:bodyPr vert="horz" lIns="91440" tIns="45720" rIns="91440" bIns="45720" rtlCol="0">
            <a:normAutofit/>
          </a:bodyPr>
          <a:lstStyle/>
          <a:p>
            <a:pPr>
              <a:lnSpc>
                <a:spcPct val="170000"/>
              </a:lnSpc>
            </a:pPr>
            <a:r>
              <a:rPr lang="en-GB" dirty="0"/>
              <a:t>Acts of Parliament (Statutes) </a:t>
            </a:r>
          </a:p>
          <a:p>
            <a:pPr>
              <a:lnSpc>
                <a:spcPct val="170000"/>
              </a:lnSpc>
            </a:pPr>
            <a:r>
              <a:rPr lang="en-GB" dirty="0"/>
              <a:t>Pre-legislative process: Green papers</a:t>
            </a:r>
          </a:p>
          <a:p>
            <a:pPr>
              <a:lnSpc>
                <a:spcPct val="170000"/>
              </a:lnSpc>
            </a:pPr>
            <a:r>
              <a:rPr lang="en-GB" dirty="0"/>
              <a:t>Become white papers</a:t>
            </a:r>
          </a:p>
          <a:p>
            <a:pPr>
              <a:lnSpc>
                <a:spcPct val="170000"/>
              </a:lnSpc>
            </a:pPr>
            <a:endParaRPr lang="en-GB" dirty="0"/>
          </a:p>
        </p:txBody>
      </p:sp>
    </p:spTree>
    <p:extLst>
      <p:ext uri="{BB962C8B-B14F-4D97-AF65-F5344CB8AC3E}">
        <p14:creationId xmlns:p14="http://schemas.microsoft.com/office/powerpoint/2010/main" val="2643915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DBCEB-85C5-2A85-924A-101B2BAA32A8}"/>
              </a:ext>
            </a:extLst>
          </p:cNvPr>
          <p:cNvSpPr>
            <a:spLocks noGrp="1"/>
          </p:cNvSpPr>
          <p:nvPr>
            <p:ph type="title"/>
          </p:nvPr>
        </p:nvSpPr>
        <p:spPr>
          <a:xfrm>
            <a:off x="838200" y="365125"/>
            <a:ext cx="10515600" cy="1325563"/>
          </a:xfrm>
        </p:spPr>
        <p:txBody>
          <a:bodyPr>
            <a:normAutofit/>
          </a:bodyPr>
          <a:lstStyle/>
          <a:p>
            <a:r>
              <a:rPr lang="en-GB" b="1" dirty="0"/>
              <a:t>BILLS AND ACTS</a:t>
            </a:r>
            <a:endParaRPr lang="en-US" b="1" dirty="0"/>
          </a:p>
        </p:txBody>
      </p:sp>
      <p:sp>
        <p:nvSpPr>
          <p:cNvPr id="3" name="Content Placeholder 2">
            <a:extLst>
              <a:ext uri="{FF2B5EF4-FFF2-40B4-BE49-F238E27FC236}">
                <a16:creationId xmlns:a16="http://schemas.microsoft.com/office/drawing/2014/main" id="{2F678A5D-519A-242A-D9C7-1A00070130DD}"/>
              </a:ext>
            </a:extLst>
          </p:cNvPr>
          <p:cNvSpPr>
            <a:spLocks noGrp="1"/>
          </p:cNvSpPr>
          <p:nvPr>
            <p:ph idx="1"/>
          </p:nvPr>
        </p:nvSpPr>
        <p:spPr>
          <a:xfrm>
            <a:off x="838200" y="1825625"/>
            <a:ext cx="10515600" cy="4351338"/>
          </a:xfrm>
        </p:spPr>
        <p:txBody>
          <a:bodyPr vert="horz" lIns="91440" tIns="45720" rIns="91440" bIns="45720" rtlCol="0">
            <a:normAutofit fontScale="85000" lnSpcReduction="20000"/>
          </a:bodyPr>
          <a:lstStyle/>
          <a:p>
            <a:pPr>
              <a:lnSpc>
                <a:spcPct val="170000"/>
              </a:lnSpc>
            </a:pPr>
            <a:r>
              <a:rPr lang="en-GB" dirty="0"/>
              <a:t>Each act starts as a </a:t>
            </a:r>
            <a:r>
              <a:rPr lang="en-GB" b="1" dirty="0"/>
              <a:t>bill </a:t>
            </a:r>
            <a:r>
              <a:rPr lang="en-GB" dirty="0">
                <a:sym typeface="Wingdings" pitchFamily="2" charset="2"/>
              </a:rPr>
              <a:t> amended and voted on by both houses</a:t>
            </a:r>
          </a:p>
          <a:p>
            <a:pPr>
              <a:lnSpc>
                <a:spcPct val="170000"/>
              </a:lnSpc>
            </a:pPr>
            <a:r>
              <a:rPr lang="en-GB" dirty="0">
                <a:sym typeface="Wingdings" pitchFamily="2" charset="2"/>
              </a:rPr>
              <a:t>Final version of bill becomes an act only after approved by both houses, and King  </a:t>
            </a:r>
            <a:r>
              <a:rPr lang="en-GB" b="1" dirty="0">
                <a:sym typeface="Wingdings" pitchFamily="2" charset="2"/>
              </a:rPr>
              <a:t>Royal Assent</a:t>
            </a:r>
          </a:p>
          <a:p>
            <a:pPr>
              <a:lnSpc>
                <a:spcPct val="170000"/>
              </a:lnSpc>
            </a:pPr>
            <a:r>
              <a:rPr lang="en-GB" dirty="0">
                <a:sym typeface="Wingdings" pitchFamily="2" charset="2"/>
              </a:rPr>
              <a:t>Most important body of law in UK</a:t>
            </a:r>
          </a:p>
          <a:p>
            <a:pPr>
              <a:lnSpc>
                <a:spcPct val="170000"/>
              </a:lnSpc>
            </a:pPr>
            <a:r>
              <a:rPr lang="en-GB" dirty="0">
                <a:cs typeface="Calibri"/>
              </a:rPr>
              <a:t>Categorising bills:</a:t>
            </a:r>
            <a:endParaRPr lang="en-US" dirty="0"/>
          </a:p>
          <a:p>
            <a:pPr lvl="1">
              <a:lnSpc>
                <a:spcPct val="170000"/>
              </a:lnSpc>
            </a:pPr>
            <a:r>
              <a:rPr lang="en-GB" dirty="0">
                <a:cs typeface="Calibri"/>
              </a:rPr>
              <a:t>Subject matter: 1. Public, 2. Private, 3. Hybrid </a:t>
            </a:r>
          </a:p>
          <a:p>
            <a:pPr lvl="1">
              <a:lnSpc>
                <a:spcPct val="170000"/>
              </a:lnSpc>
            </a:pPr>
            <a:r>
              <a:rPr lang="en-GB" dirty="0">
                <a:cs typeface="Calibri"/>
              </a:rPr>
              <a:t>Originator: 1. Government, 2. Private member's bill. </a:t>
            </a:r>
          </a:p>
          <a:p>
            <a:pPr>
              <a:lnSpc>
                <a:spcPct val="170000"/>
              </a:lnSpc>
            </a:pPr>
            <a:endParaRPr lang="en-GB" dirty="0"/>
          </a:p>
        </p:txBody>
      </p:sp>
    </p:spTree>
    <p:extLst>
      <p:ext uri="{BB962C8B-B14F-4D97-AF65-F5344CB8AC3E}">
        <p14:creationId xmlns:p14="http://schemas.microsoft.com/office/powerpoint/2010/main" val="2549686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D8EC8-632A-D07A-C368-EF23DF18572F}"/>
              </a:ext>
            </a:extLst>
          </p:cNvPr>
          <p:cNvSpPr>
            <a:spLocks noGrp="1"/>
          </p:cNvSpPr>
          <p:nvPr>
            <p:ph type="title"/>
          </p:nvPr>
        </p:nvSpPr>
        <p:spPr>
          <a:xfrm>
            <a:off x="919130" y="386241"/>
            <a:ext cx="10339420" cy="1325563"/>
          </a:xfrm>
        </p:spPr>
        <p:txBody>
          <a:bodyPr>
            <a:normAutofit/>
          </a:bodyPr>
          <a:lstStyle/>
          <a:p>
            <a:r>
              <a:rPr lang="en-GB" b="1" dirty="0">
                <a:cs typeface="Calibri Light"/>
              </a:rPr>
              <a:t>PROCEDURE FOR CREATING ACT OF PARLIAMENT</a:t>
            </a:r>
            <a:endParaRPr lang="en-GB" dirty="0">
              <a:cs typeface="Calibri Light"/>
            </a:endParaRPr>
          </a:p>
        </p:txBody>
      </p:sp>
      <p:graphicFrame>
        <p:nvGraphicFramePr>
          <p:cNvPr id="4" name="Diagram 4">
            <a:extLst>
              <a:ext uri="{FF2B5EF4-FFF2-40B4-BE49-F238E27FC236}">
                <a16:creationId xmlns:a16="http://schemas.microsoft.com/office/drawing/2014/main" id="{507D0AD2-9278-47E4-B9E8-97152E74943A}"/>
              </a:ext>
            </a:extLst>
          </p:cNvPr>
          <p:cNvGraphicFramePr/>
          <p:nvPr>
            <p:extLst>
              <p:ext uri="{D42A27DB-BD31-4B8C-83A1-F6EECF244321}">
                <p14:modId xmlns:p14="http://schemas.microsoft.com/office/powerpoint/2010/main" val="3776636254"/>
              </p:ext>
            </p:extLst>
          </p:nvPr>
        </p:nvGraphicFramePr>
        <p:xfrm>
          <a:off x="6096000" y="2200274"/>
          <a:ext cx="5393361" cy="38417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500515EA-C95D-9125-D430-CA073ACCF2DA}"/>
              </a:ext>
            </a:extLst>
          </p:cNvPr>
          <p:cNvGraphicFramePr/>
          <p:nvPr>
            <p:extLst>
              <p:ext uri="{D42A27DB-BD31-4B8C-83A1-F6EECF244321}">
                <p14:modId xmlns:p14="http://schemas.microsoft.com/office/powerpoint/2010/main" val="2821496207"/>
              </p:ext>
            </p:extLst>
          </p:nvPr>
        </p:nvGraphicFramePr>
        <p:xfrm>
          <a:off x="459565" y="1038464"/>
          <a:ext cx="5393360" cy="565578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411919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6F15F-F5E2-C6BA-F157-0EB370D90121}"/>
              </a:ext>
            </a:extLst>
          </p:cNvPr>
          <p:cNvSpPr>
            <a:spLocks noGrp="1"/>
          </p:cNvSpPr>
          <p:nvPr>
            <p:ph type="title"/>
          </p:nvPr>
        </p:nvSpPr>
        <p:spPr>
          <a:xfrm>
            <a:off x="838200" y="365125"/>
            <a:ext cx="10515600" cy="1325563"/>
          </a:xfrm>
        </p:spPr>
        <p:txBody>
          <a:bodyPr>
            <a:normAutofit/>
          </a:bodyPr>
          <a:lstStyle/>
          <a:p>
            <a:r>
              <a:rPr lang="en-GB" b="1" dirty="0"/>
              <a:t>STRUCTURE OF LEGISLATION (1)</a:t>
            </a:r>
          </a:p>
        </p:txBody>
      </p:sp>
      <p:pic>
        <p:nvPicPr>
          <p:cNvPr id="13" name="Content Placeholder 12" descr="A close-up of a document&#10;&#10;AI-generated content may be incorrect.">
            <a:extLst>
              <a:ext uri="{FF2B5EF4-FFF2-40B4-BE49-F238E27FC236}">
                <a16:creationId xmlns:a16="http://schemas.microsoft.com/office/drawing/2014/main" id="{329E98BD-DF52-32B8-D93D-0C3004E3F7C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 b="60232"/>
          <a:stretch/>
        </p:blipFill>
        <p:spPr bwMode="auto">
          <a:xfrm>
            <a:off x="647700" y="1368425"/>
            <a:ext cx="11268075" cy="5124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28182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1298EF-B237-656E-1F11-36576C3F82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386650-2F9A-1B25-DC5A-6A8BA0136D82}"/>
              </a:ext>
            </a:extLst>
          </p:cNvPr>
          <p:cNvSpPr>
            <a:spLocks noGrp="1"/>
          </p:cNvSpPr>
          <p:nvPr>
            <p:ph type="title"/>
          </p:nvPr>
        </p:nvSpPr>
        <p:spPr>
          <a:xfrm>
            <a:off x="838200" y="365125"/>
            <a:ext cx="10515600" cy="1325563"/>
          </a:xfrm>
        </p:spPr>
        <p:txBody>
          <a:bodyPr>
            <a:normAutofit/>
          </a:bodyPr>
          <a:lstStyle/>
          <a:p>
            <a:r>
              <a:rPr lang="en-GB" b="1" dirty="0"/>
              <a:t>STRUCTURE OF LEGISLATION (2)</a:t>
            </a:r>
          </a:p>
        </p:txBody>
      </p:sp>
      <p:pic>
        <p:nvPicPr>
          <p:cNvPr id="13" name="Content Placeholder 12" descr="A close-up of a document&#10;&#10;AI-generated content may be incorrect.">
            <a:extLst>
              <a:ext uri="{FF2B5EF4-FFF2-40B4-BE49-F238E27FC236}">
                <a16:creationId xmlns:a16="http://schemas.microsoft.com/office/drawing/2014/main" id="{70A89464-AA48-824F-784D-E2D39D005C0A}"/>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39949" b="16057"/>
          <a:stretch/>
        </p:blipFill>
        <p:spPr bwMode="auto">
          <a:xfrm>
            <a:off x="838200" y="1457325"/>
            <a:ext cx="10734675" cy="5400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96894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4281A-8084-1C26-340D-8C553B1F9519}"/>
              </a:ext>
            </a:extLst>
          </p:cNvPr>
          <p:cNvSpPr>
            <a:spLocks noGrp="1"/>
          </p:cNvSpPr>
          <p:nvPr>
            <p:ph type="title"/>
          </p:nvPr>
        </p:nvSpPr>
        <p:spPr/>
        <p:txBody>
          <a:bodyPr/>
          <a:lstStyle/>
          <a:p>
            <a:r>
              <a:rPr lang="en-GB" b="1" dirty="0"/>
              <a:t>SECONDARY LEGISLATION </a:t>
            </a:r>
          </a:p>
        </p:txBody>
      </p:sp>
      <p:sp>
        <p:nvSpPr>
          <p:cNvPr id="3" name="Content Placeholder 2">
            <a:extLst>
              <a:ext uri="{FF2B5EF4-FFF2-40B4-BE49-F238E27FC236}">
                <a16:creationId xmlns:a16="http://schemas.microsoft.com/office/drawing/2014/main" id="{9C6325A1-AB4D-431E-C092-960AB9E86024}"/>
              </a:ext>
            </a:extLst>
          </p:cNvPr>
          <p:cNvSpPr>
            <a:spLocks noGrp="1"/>
          </p:cNvSpPr>
          <p:nvPr>
            <p:ph idx="1"/>
          </p:nvPr>
        </p:nvSpPr>
        <p:spPr/>
        <p:txBody>
          <a:bodyPr>
            <a:normAutofit fontScale="77500" lnSpcReduction="20000"/>
          </a:bodyPr>
          <a:lstStyle/>
          <a:p>
            <a:pPr>
              <a:lnSpc>
                <a:spcPct val="150000"/>
              </a:lnSpc>
            </a:pPr>
            <a:r>
              <a:rPr lang="en-GB" dirty="0"/>
              <a:t>Huge volume of delegated legislation (secondary or subordinate)</a:t>
            </a:r>
          </a:p>
          <a:p>
            <a:pPr>
              <a:lnSpc>
                <a:spcPct val="150000"/>
              </a:lnSpc>
            </a:pPr>
            <a:r>
              <a:rPr lang="en-GB" dirty="0"/>
              <a:t>Primary responsibility for legislation sits with Parliament – Primary acts not suited to detailed regulations. </a:t>
            </a:r>
          </a:p>
          <a:p>
            <a:pPr>
              <a:lnSpc>
                <a:spcPct val="150000"/>
              </a:lnSpc>
            </a:pPr>
            <a:r>
              <a:rPr lang="en-GB" dirty="0"/>
              <a:t>Approve sections in acts, which empower someone to create more detailed secondary/delegated legislation</a:t>
            </a:r>
          </a:p>
          <a:p>
            <a:pPr lvl="1">
              <a:lnSpc>
                <a:spcPct val="150000"/>
              </a:lnSpc>
            </a:pPr>
            <a:r>
              <a:rPr lang="en-GB" dirty="0"/>
              <a:t>The act that empowers – enabling act</a:t>
            </a:r>
          </a:p>
          <a:p>
            <a:pPr lvl="1">
              <a:lnSpc>
                <a:spcPct val="150000"/>
              </a:lnSpc>
            </a:pPr>
            <a:r>
              <a:rPr lang="en-GB" dirty="0"/>
              <a:t>Usually delegated to a minister, assisted by civil servant</a:t>
            </a:r>
          </a:p>
          <a:p>
            <a:pPr lvl="1">
              <a:lnSpc>
                <a:spcPct val="150000"/>
              </a:lnSpc>
            </a:pPr>
            <a:r>
              <a:rPr lang="en-GB" dirty="0"/>
              <a:t>Can delegate to local authorities or other bodies</a:t>
            </a:r>
          </a:p>
          <a:p>
            <a:pPr lvl="1">
              <a:lnSpc>
                <a:spcPct val="150000"/>
              </a:lnSpc>
            </a:pPr>
            <a:r>
              <a:rPr lang="en-GB" dirty="0"/>
              <a:t>Court rules delegated to judges</a:t>
            </a:r>
          </a:p>
        </p:txBody>
      </p:sp>
    </p:spTree>
    <p:extLst>
      <p:ext uri="{BB962C8B-B14F-4D97-AF65-F5344CB8AC3E}">
        <p14:creationId xmlns:p14="http://schemas.microsoft.com/office/powerpoint/2010/main" val="5323279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8D28E-F1F9-8773-0A8E-7EF21C37C7AC}"/>
              </a:ext>
            </a:extLst>
          </p:cNvPr>
          <p:cNvSpPr>
            <a:spLocks noGrp="1"/>
          </p:cNvSpPr>
          <p:nvPr>
            <p:ph type="title"/>
          </p:nvPr>
        </p:nvSpPr>
        <p:spPr/>
        <p:txBody>
          <a:bodyPr vert="horz" lIns="91440" tIns="45720" rIns="91440" bIns="45720" rtlCol="0" anchor="b">
            <a:normAutofit/>
          </a:bodyPr>
          <a:lstStyle/>
          <a:p>
            <a:r>
              <a:rPr lang="en-US" sz="6000" b="1" dirty="0"/>
              <a:t>DELEGATED LEGISLATION</a:t>
            </a:r>
          </a:p>
        </p:txBody>
      </p:sp>
      <p:sp>
        <p:nvSpPr>
          <p:cNvPr id="5" name="Content Placeholder 4">
            <a:extLst>
              <a:ext uri="{FF2B5EF4-FFF2-40B4-BE49-F238E27FC236}">
                <a16:creationId xmlns:a16="http://schemas.microsoft.com/office/drawing/2014/main" id="{2914FA2B-F190-F94E-7D6C-B49C21C1CB40}"/>
              </a:ext>
            </a:extLst>
          </p:cNvPr>
          <p:cNvSpPr>
            <a:spLocks noGrp="1"/>
          </p:cNvSpPr>
          <p:nvPr>
            <p:ph idx="1"/>
          </p:nvPr>
        </p:nvSpPr>
        <p:spPr/>
        <p:txBody>
          <a:bodyPr/>
          <a:lstStyle/>
          <a:p>
            <a:r>
              <a:rPr lang="en-GB" dirty="0"/>
              <a:t>Statutory instruments</a:t>
            </a:r>
          </a:p>
          <a:p>
            <a:r>
              <a:rPr lang="en-GB" dirty="0"/>
              <a:t>Orders in Council </a:t>
            </a:r>
          </a:p>
          <a:p>
            <a:r>
              <a:rPr lang="en-GB" dirty="0"/>
              <a:t>Bye-laws</a:t>
            </a:r>
          </a:p>
          <a:p>
            <a:r>
              <a:rPr lang="en-GB" dirty="0"/>
              <a:t>Key advantages:</a:t>
            </a:r>
          </a:p>
          <a:p>
            <a:pPr lvl="1"/>
            <a:r>
              <a:rPr lang="en-GB" dirty="0"/>
              <a:t>Speed, technical, and flexible</a:t>
            </a:r>
          </a:p>
          <a:p>
            <a:r>
              <a:rPr lang="en-GB" dirty="0"/>
              <a:t>Key limitations: </a:t>
            </a:r>
          </a:p>
          <a:p>
            <a:pPr lvl="1"/>
            <a:r>
              <a:rPr lang="en-GB" dirty="0"/>
              <a:t>Volume, poor quality, obscure </a:t>
            </a:r>
          </a:p>
        </p:txBody>
      </p:sp>
    </p:spTree>
    <p:extLst>
      <p:ext uri="{BB962C8B-B14F-4D97-AF65-F5344CB8AC3E}">
        <p14:creationId xmlns:p14="http://schemas.microsoft.com/office/powerpoint/2010/main" val="161392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168E8-A666-B1C8-90D9-2A4AD6EBE3DC}"/>
              </a:ext>
            </a:extLst>
          </p:cNvPr>
          <p:cNvSpPr>
            <a:spLocks noGrp="1"/>
          </p:cNvSpPr>
          <p:nvPr>
            <p:ph type="title"/>
          </p:nvPr>
        </p:nvSpPr>
        <p:spPr/>
        <p:txBody>
          <a:bodyPr>
            <a:normAutofit/>
          </a:bodyPr>
          <a:lstStyle/>
          <a:p>
            <a:r>
              <a:rPr lang="en-GB" sz="4000" b="1" dirty="0"/>
              <a:t>CONTROL OVER DELEGATED LEGISLATION</a:t>
            </a:r>
          </a:p>
        </p:txBody>
      </p:sp>
      <p:sp>
        <p:nvSpPr>
          <p:cNvPr id="3" name="Content Placeholder 2">
            <a:extLst>
              <a:ext uri="{FF2B5EF4-FFF2-40B4-BE49-F238E27FC236}">
                <a16:creationId xmlns:a16="http://schemas.microsoft.com/office/drawing/2014/main" id="{8C541DED-80D4-5585-7492-24843924A7E8}"/>
              </a:ext>
            </a:extLst>
          </p:cNvPr>
          <p:cNvSpPr>
            <a:spLocks noGrp="1"/>
          </p:cNvSpPr>
          <p:nvPr>
            <p:ph idx="1"/>
          </p:nvPr>
        </p:nvSpPr>
        <p:spPr/>
        <p:txBody>
          <a:bodyPr>
            <a:normAutofit fontScale="70000" lnSpcReduction="20000"/>
          </a:bodyPr>
          <a:lstStyle/>
          <a:p>
            <a:pPr>
              <a:lnSpc>
                <a:spcPct val="160000"/>
              </a:lnSpc>
            </a:pPr>
            <a:r>
              <a:rPr lang="en-GB" sz="4000" dirty="0"/>
              <a:t>Parliamentary control </a:t>
            </a:r>
          </a:p>
          <a:p>
            <a:pPr lvl="1">
              <a:lnSpc>
                <a:spcPct val="160000"/>
              </a:lnSpc>
            </a:pPr>
            <a:r>
              <a:rPr lang="en-GB" sz="3600" dirty="0"/>
              <a:t>Publication</a:t>
            </a:r>
          </a:p>
          <a:p>
            <a:pPr lvl="1">
              <a:lnSpc>
                <a:spcPct val="160000"/>
              </a:lnSpc>
            </a:pPr>
            <a:r>
              <a:rPr lang="en-GB" sz="3600" dirty="0"/>
              <a:t>Laying before parliament</a:t>
            </a:r>
          </a:p>
          <a:p>
            <a:pPr lvl="1">
              <a:lnSpc>
                <a:spcPct val="160000"/>
              </a:lnSpc>
            </a:pPr>
            <a:r>
              <a:rPr lang="en-GB" sz="3600" dirty="0"/>
              <a:t>Parliamentary committees</a:t>
            </a:r>
          </a:p>
          <a:p>
            <a:pPr>
              <a:lnSpc>
                <a:spcPct val="160000"/>
              </a:lnSpc>
            </a:pPr>
            <a:r>
              <a:rPr lang="en-GB" sz="4000" dirty="0"/>
              <a:t>Judicial control</a:t>
            </a:r>
          </a:p>
          <a:p>
            <a:pPr lvl="1">
              <a:lnSpc>
                <a:spcPct val="160000"/>
              </a:lnSpc>
            </a:pPr>
            <a:r>
              <a:rPr lang="en-GB" sz="3600" dirty="0"/>
              <a:t>Subject to judicial review </a:t>
            </a:r>
          </a:p>
          <a:p>
            <a:pPr lvl="1">
              <a:lnSpc>
                <a:spcPct val="160000"/>
              </a:lnSpc>
            </a:pPr>
            <a:r>
              <a:rPr lang="en-GB" sz="3600" dirty="0"/>
              <a:t>Challenge legality of delegated legislation (</a:t>
            </a:r>
            <a:r>
              <a:rPr lang="en-GB" sz="3600" i="1" dirty="0"/>
              <a:t>Ultra vires</a:t>
            </a:r>
            <a:r>
              <a:rPr lang="en-GB" sz="3600" dirty="0"/>
              <a:t>)</a:t>
            </a:r>
          </a:p>
        </p:txBody>
      </p:sp>
    </p:spTree>
    <p:extLst>
      <p:ext uri="{BB962C8B-B14F-4D97-AF65-F5344CB8AC3E}">
        <p14:creationId xmlns:p14="http://schemas.microsoft.com/office/powerpoint/2010/main" val="5660750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56071-4D3B-DE94-429B-4E649F6C4612}"/>
              </a:ext>
            </a:extLst>
          </p:cNvPr>
          <p:cNvSpPr>
            <a:spLocks noGrp="1"/>
          </p:cNvSpPr>
          <p:nvPr>
            <p:ph type="title"/>
          </p:nvPr>
        </p:nvSpPr>
        <p:spPr>
          <a:xfrm>
            <a:off x="838200" y="365125"/>
            <a:ext cx="10515600" cy="1325563"/>
          </a:xfrm>
        </p:spPr>
        <p:txBody>
          <a:bodyPr>
            <a:normAutofit/>
          </a:bodyPr>
          <a:lstStyle/>
          <a:p>
            <a:r>
              <a:rPr lang="en-GB" b="1" dirty="0"/>
              <a:t>TAXATION </a:t>
            </a:r>
            <a:endParaRPr lang="en-US" b="1" dirty="0"/>
          </a:p>
        </p:txBody>
      </p:sp>
      <p:sp>
        <p:nvSpPr>
          <p:cNvPr id="3" name="Content Placeholder 2">
            <a:extLst>
              <a:ext uri="{FF2B5EF4-FFF2-40B4-BE49-F238E27FC236}">
                <a16:creationId xmlns:a16="http://schemas.microsoft.com/office/drawing/2014/main" id="{7D18562C-6F34-838E-EABA-DC46B6B6895A}"/>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dirty="0"/>
              <a:t>Taxation is a primary function of Parliament to oversee the expenditure of money by the executive in the discharge of its functions</a:t>
            </a:r>
          </a:p>
          <a:p>
            <a:r>
              <a:rPr lang="en-GB" dirty="0"/>
              <a:t>Budgeting speech</a:t>
            </a:r>
          </a:p>
          <a:p>
            <a:r>
              <a:rPr lang="en-GB" dirty="0"/>
              <a:t>A number of committees- </a:t>
            </a:r>
          </a:p>
          <a:p>
            <a:r>
              <a:rPr lang="en-GB" dirty="0"/>
              <a:t>1. Select committee in the house of commons. </a:t>
            </a:r>
          </a:p>
          <a:p>
            <a:r>
              <a:rPr lang="en-GB" dirty="0"/>
              <a:t>2. Select committee in the house of lords. </a:t>
            </a:r>
          </a:p>
          <a:p>
            <a:r>
              <a:rPr lang="en-GB" dirty="0"/>
              <a:t>3. Joint committees </a:t>
            </a:r>
          </a:p>
        </p:txBody>
      </p:sp>
    </p:spTree>
    <p:extLst>
      <p:ext uri="{BB962C8B-B14F-4D97-AF65-F5344CB8AC3E}">
        <p14:creationId xmlns:p14="http://schemas.microsoft.com/office/powerpoint/2010/main" val="23088282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6477B-406E-AFF2-2C57-03C7BD33316A}"/>
              </a:ext>
            </a:extLst>
          </p:cNvPr>
          <p:cNvSpPr>
            <a:spLocks noGrp="1"/>
          </p:cNvSpPr>
          <p:nvPr>
            <p:ph type="title"/>
          </p:nvPr>
        </p:nvSpPr>
        <p:spPr/>
        <p:txBody>
          <a:bodyPr/>
          <a:lstStyle/>
          <a:p>
            <a:r>
              <a:rPr lang="en-GB" b="1" dirty="0"/>
              <a:t>SCRUTINISING ACTIVITY</a:t>
            </a:r>
          </a:p>
        </p:txBody>
      </p:sp>
      <p:sp>
        <p:nvSpPr>
          <p:cNvPr id="3" name="Content Placeholder 2">
            <a:extLst>
              <a:ext uri="{FF2B5EF4-FFF2-40B4-BE49-F238E27FC236}">
                <a16:creationId xmlns:a16="http://schemas.microsoft.com/office/drawing/2014/main" id="{A6496F01-71C6-7EC3-339C-239A9E498A52}"/>
              </a:ext>
            </a:extLst>
          </p:cNvPr>
          <p:cNvSpPr>
            <a:spLocks noGrp="1"/>
          </p:cNvSpPr>
          <p:nvPr>
            <p:ph idx="1"/>
          </p:nvPr>
        </p:nvSpPr>
        <p:spPr/>
        <p:txBody>
          <a:bodyPr/>
          <a:lstStyle/>
          <a:p>
            <a:r>
              <a:rPr lang="en-GB" dirty="0"/>
              <a:t>Various committees important in holding Parliament to account:</a:t>
            </a:r>
          </a:p>
          <a:p>
            <a:pPr lvl="1"/>
            <a:r>
              <a:rPr lang="en-GB" dirty="0"/>
              <a:t>Select committees (</a:t>
            </a:r>
            <a:r>
              <a:rPr lang="en-GB" dirty="0" err="1"/>
              <a:t>HoC</a:t>
            </a:r>
            <a:r>
              <a:rPr lang="en-GB" dirty="0"/>
              <a:t>)</a:t>
            </a:r>
          </a:p>
          <a:p>
            <a:pPr lvl="1"/>
            <a:r>
              <a:rPr lang="en-GB" dirty="0"/>
              <a:t>Select committees (</a:t>
            </a:r>
            <a:r>
              <a:rPr lang="en-GB" dirty="0" err="1"/>
              <a:t>HoL</a:t>
            </a:r>
            <a:r>
              <a:rPr lang="en-GB" dirty="0"/>
              <a:t>)</a:t>
            </a:r>
          </a:p>
          <a:p>
            <a:pPr lvl="1"/>
            <a:r>
              <a:rPr lang="en-GB" dirty="0"/>
              <a:t>Joint committees </a:t>
            </a:r>
          </a:p>
          <a:p>
            <a:r>
              <a:rPr lang="en-GB" dirty="0"/>
              <a:t>Parliamentary questions</a:t>
            </a:r>
          </a:p>
          <a:p>
            <a:pPr lvl="1"/>
            <a:r>
              <a:rPr lang="en-GB" dirty="0"/>
              <a:t>Questions to ministers </a:t>
            </a:r>
          </a:p>
          <a:p>
            <a:r>
              <a:rPr lang="en-GB" dirty="0"/>
              <a:t>Debates</a:t>
            </a:r>
          </a:p>
        </p:txBody>
      </p:sp>
    </p:spTree>
    <p:extLst>
      <p:ext uri="{BB962C8B-B14F-4D97-AF65-F5344CB8AC3E}">
        <p14:creationId xmlns:p14="http://schemas.microsoft.com/office/powerpoint/2010/main" val="9495225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B6E4F-A8CE-9A0B-D319-91D6CB4D7436}"/>
              </a:ext>
            </a:extLst>
          </p:cNvPr>
          <p:cNvSpPr>
            <a:spLocks noGrp="1"/>
          </p:cNvSpPr>
          <p:nvPr>
            <p:ph type="title"/>
          </p:nvPr>
        </p:nvSpPr>
        <p:spPr/>
        <p:txBody>
          <a:bodyPr>
            <a:normAutofit/>
          </a:bodyPr>
          <a:lstStyle/>
          <a:p>
            <a:r>
              <a:rPr lang="en-GB" sz="4000" b="1" dirty="0"/>
              <a:t>ACTIVITY 3: SCRUTINISING GOVERNMENT </a:t>
            </a:r>
          </a:p>
        </p:txBody>
      </p:sp>
      <p:sp>
        <p:nvSpPr>
          <p:cNvPr id="3" name="Content Placeholder 2">
            <a:extLst>
              <a:ext uri="{FF2B5EF4-FFF2-40B4-BE49-F238E27FC236}">
                <a16:creationId xmlns:a16="http://schemas.microsoft.com/office/drawing/2014/main" id="{3B209934-70BB-A89F-B449-F79A4D39E552}"/>
              </a:ext>
            </a:extLst>
          </p:cNvPr>
          <p:cNvSpPr>
            <a:spLocks noGrp="1"/>
          </p:cNvSpPr>
          <p:nvPr>
            <p:ph idx="1"/>
          </p:nvPr>
        </p:nvSpPr>
        <p:spPr/>
        <p:txBody>
          <a:bodyPr>
            <a:normAutofit fontScale="85000" lnSpcReduction="20000"/>
          </a:bodyPr>
          <a:lstStyle/>
          <a:p>
            <a:pPr>
              <a:lnSpc>
                <a:spcPct val="150000"/>
              </a:lnSpc>
            </a:pPr>
            <a:r>
              <a:rPr lang="en-GB" sz="3600" dirty="0"/>
              <a:t>One of Parliament’s core roles is to scrutinise the actions of Government and ministers. In your groups discuss:</a:t>
            </a:r>
          </a:p>
          <a:p>
            <a:pPr lvl="1">
              <a:lnSpc>
                <a:spcPct val="150000"/>
              </a:lnSpc>
            </a:pPr>
            <a:r>
              <a:rPr lang="en-GB" sz="3200" dirty="0"/>
              <a:t>Does Parliament have adequate mechanisms to scrutinise the actions of ministers?</a:t>
            </a:r>
          </a:p>
          <a:p>
            <a:pPr lvl="1">
              <a:lnSpc>
                <a:spcPct val="150000"/>
              </a:lnSpc>
            </a:pPr>
            <a:r>
              <a:rPr lang="en-GB" sz="3200" dirty="0"/>
              <a:t>Is the ability to call a minister/PM before Parliament to answer questions effective?</a:t>
            </a:r>
          </a:p>
        </p:txBody>
      </p:sp>
    </p:spTree>
    <p:extLst>
      <p:ext uri="{BB962C8B-B14F-4D97-AF65-F5344CB8AC3E}">
        <p14:creationId xmlns:p14="http://schemas.microsoft.com/office/powerpoint/2010/main" val="33721946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56511-CADB-6B08-9C89-5D0E68A9395E}"/>
              </a:ext>
            </a:extLst>
          </p:cNvPr>
          <p:cNvSpPr>
            <a:spLocks noGrp="1"/>
          </p:cNvSpPr>
          <p:nvPr>
            <p:ph type="title"/>
          </p:nvPr>
        </p:nvSpPr>
        <p:spPr/>
        <p:txBody>
          <a:bodyPr/>
          <a:lstStyle/>
          <a:p>
            <a:r>
              <a:rPr lang="en-GB" b="1" dirty="0"/>
              <a:t>KNOWLEDGE CHECK (1)</a:t>
            </a:r>
          </a:p>
        </p:txBody>
      </p:sp>
      <p:sp>
        <p:nvSpPr>
          <p:cNvPr id="3" name="Content Placeholder 2">
            <a:extLst>
              <a:ext uri="{FF2B5EF4-FFF2-40B4-BE49-F238E27FC236}">
                <a16:creationId xmlns:a16="http://schemas.microsoft.com/office/drawing/2014/main" id="{5FEE6367-30C9-15FA-AE69-6B722A3610D4}"/>
              </a:ext>
            </a:extLst>
          </p:cNvPr>
          <p:cNvSpPr>
            <a:spLocks noGrp="1"/>
          </p:cNvSpPr>
          <p:nvPr>
            <p:ph idx="1"/>
          </p:nvPr>
        </p:nvSpPr>
        <p:spPr/>
        <p:txBody>
          <a:bodyPr>
            <a:normAutofit/>
          </a:bodyPr>
          <a:lstStyle/>
          <a:p>
            <a:r>
              <a:rPr lang="en-GB" sz="4000" dirty="0"/>
              <a:t>Parliament consists of two chambers and the King?</a:t>
            </a:r>
          </a:p>
          <a:p>
            <a:r>
              <a:rPr lang="en-GB" sz="4000" dirty="0"/>
              <a:t>True</a:t>
            </a:r>
          </a:p>
          <a:p>
            <a:r>
              <a:rPr lang="en-GB" sz="4000" dirty="0"/>
              <a:t>False </a:t>
            </a:r>
          </a:p>
        </p:txBody>
      </p:sp>
    </p:spTree>
    <p:extLst>
      <p:ext uri="{BB962C8B-B14F-4D97-AF65-F5344CB8AC3E}">
        <p14:creationId xmlns:p14="http://schemas.microsoft.com/office/powerpoint/2010/main" val="29332087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a:extLst>
            <a:ext uri="{FF2B5EF4-FFF2-40B4-BE49-F238E27FC236}">
              <a16:creationId xmlns:a16="http://schemas.microsoft.com/office/drawing/2014/main" id="{043FB96E-3EBD-3B7F-9ACD-DE06147669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619A3E-CCAF-CF3B-7F8B-76AE1A4AFADA}"/>
              </a:ext>
            </a:extLst>
          </p:cNvPr>
          <p:cNvSpPr>
            <a:spLocks noGrp="1"/>
          </p:cNvSpPr>
          <p:nvPr>
            <p:ph type="title"/>
          </p:nvPr>
        </p:nvSpPr>
        <p:spPr/>
        <p:txBody>
          <a:bodyPr/>
          <a:lstStyle/>
          <a:p>
            <a:r>
              <a:rPr lang="en-GB" b="1" dirty="0"/>
              <a:t>KNOWLEDGE CHECK (2)</a:t>
            </a:r>
          </a:p>
        </p:txBody>
      </p:sp>
      <p:sp>
        <p:nvSpPr>
          <p:cNvPr id="3" name="Content Placeholder 2">
            <a:extLst>
              <a:ext uri="{FF2B5EF4-FFF2-40B4-BE49-F238E27FC236}">
                <a16:creationId xmlns:a16="http://schemas.microsoft.com/office/drawing/2014/main" id="{75B062D6-5A22-99DD-73D8-004C7868A5A8}"/>
              </a:ext>
            </a:extLst>
          </p:cNvPr>
          <p:cNvSpPr>
            <a:spLocks noGrp="1"/>
          </p:cNvSpPr>
          <p:nvPr>
            <p:ph idx="1"/>
          </p:nvPr>
        </p:nvSpPr>
        <p:spPr/>
        <p:txBody>
          <a:bodyPr>
            <a:normAutofit/>
          </a:bodyPr>
          <a:lstStyle/>
          <a:p>
            <a:r>
              <a:rPr lang="en-GB" sz="4000" dirty="0"/>
              <a:t>The House of Lords is an elected chambers?</a:t>
            </a:r>
          </a:p>
          <a:p>
            <a:r>
              <a:rPr lang="en-GB" sz="4000" dirty="0"/>
              <a:t>True</a:t>
            </a:r>
          </a:p>
          <a:p>
            <a:r>
              <a:rPr lang="en-GB" sz="4000" dirty="0"/>
              <a:t>False </a:t>
            </a:r>
          </a:p>
        </p:txBody>
      </p:sp>
    </p:spTree>
    <p:extLst>
      <p:ext uri="{BB962C8B-B14F-4D97-AF65-F5344CB8AC3E}">
        <p14:creationId xmlns:p14="http://schemas.microsoft.com/office/powerpoint/2010/main" val="39250270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a:extLst>
            <a:ext uri="{FF2B5EF4-FFF2-40B4-BE49-F238E27FC236}">
              <a16:creationId xmlns:a16="http://schemas.microsoft.com/office/drawing/2014/main" id="{9A483204-288F-4940-2BC1-E6D35E6868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04A66A-01C7-A245-031F-AE7DABEF1D45}"/>
              </a:ext>
            </a:extLst>
          </p:cNvPr>
          <p:cNvSpPr>
            <a:spLocks noGrp="1"/>
          </p:cNvSpPr>
          <p:nvPr>
            <p:ph type="title"/>
          </p:nvPr>
        </p:nvSpPr>
        <p:spPr/>
        <p:txBody>
          <a:bodyPr/>
          <a:lstStyle/>
          <a:p>
            <a:r>
              <a:rPr lang="en-GB" b="1" dirty="0"/>
              <a:t>KNOWLEDGE CHECK (3)</a:t>
            </a:r>
          </a:p>
        </p:txBody>
      </p:sp>
      <p:sp>
        <p:nvSpPr>
          <p:cNvPr id="3" name="Content Placeholder 2">
            <a:extLst>
              <a:ext uri="{FF2B5EF4-FFF2-40B4-BE49-F238E27FC236}">
                <a16:creationId xmlns:a16="http://schemas.microsoft.com/office/drawing/2014/main" id="{94493CA6-A638-CF06-BA14-85C64C335771}"/>
              </a:ext>
            </a:extLst>
          </p:cNvPr>
          <p:cNvSpPr>
            <a:spLocks noGrp="1"/>
          </p:cNvSpPr>
          <p:nvPr>
            <p:ph idx="1"/>
          </p:nvPr>
        </p:nvSpPr>
        <p:spPr/>
        <p:txBody>
          <a:bodyPr>
            <a:normAutofit/>
          </a:bodyPr>
          <a:lstStyle/>
          <a:p>
            <a:r>
              <a:rPr lang="en-GB" sz="4000" dirty="0"/>
              <a:t>Members of the </a:t>
            </a:r>
            <a:r>
              <a:rPr lang="en-GB" sz="4000" dirty="0" err="1"/>
              <a:t>HoL</a:t>
            </a:r>
            <a:r>
              <a:rPr lang="en-GB" sz="4000" dirty="0"/>
              <a:t> can vote in elections? </a:t>
            </a:r>
          </a:p>
          <a:p>
            <a:r>
              <a:rPr lang="en-GB" sz="4000" dirty="0"/>
              <a:t>True</a:t>
            </a:r>
          </a:p>
          <a:p>
            <a:r>
              <a:rPr lang="en-GB" sz="4000" dirty="0"/>
              <a:t>False </a:t>
            </a:r>
          </a:p>
        </p:txBody>
      </p:sp>
    </p:spTree>
    <p:extLst>
      <p:ext uri="{BB962C8B-B14F-4D97-AF65-F5344CB8AC3E}">
        <p14:creationId xmlns:p14="http://schemas.microsoft.com/office/powerpoint/2010/main" val="24906294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a:extLst>
            <a:ext uri="{FF2B5EF4-FFF2-40B4-BE49-F238E27FC236}">
              <a16:creationId xmlns:a16="http://schemas.microsoft.com/office/drawing/2014/main" id="{250094CE-EA6A-6ADF-591C-58AE66CC1F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A82A24-F2FF-9429-AF24-91B4DABB040A}"/>
              </a:ext>
            </a:extLst>
          </p:cNvPr>
          <p:cNvSpPr>
            <a:spLocks noGrp="1"/>
          </p:cNvSpPr>
          <p:nvPr>
            <p:ph type="title"/>
          </p:nvPr>
        </p:nvSpPr>
        <p:spPr/>
        <p:txBody>
          <a:bodyPr/>
          <a:lstStyle/>
          <a:p>
            <a:r>
              <a:rPr lang="en-GB" b="1" dirty="0"/>
              <a:t>KNOWLEDGE CHECK (4)</a:t>
            </a:r>
          </a:p>
        </p:txBody>
      </p:sp>
      <p:sp>
        <p:nvSpPr>
          <p:cNvPr id="3" name="Content Placeholder 2">
            <a:extLst>
              <a:ext uri="{FF2B5EF4-FFF2-40B4-BE49-F238E27FC236}">
                <a16:creationId xmlns:a16="http://schemas.microsoft.com/office/drawing/2014/main" id="{501B1CE0-C513-F68F-ED4C-1A2A924F8CCC}"/>
              </a:ext>
            </a:extLst>
          </p:cNvPr>
          <p:cNvSpPr>
            <a:spLocks noGrp="1"/>
          </p:cNvSpPr>
          <p:nvPr>
            <p:ph idx="1"/>
          </p:nvPr>
        </p:nvSpPr>
        <p:spPr/>
        <p:txBody>
          <a:bodyPr>
            <a:normAutofit/>
          </a:bodyPr>
          <a:lstStyle/>
          <a:p>
            <a:r>
              <a:rPr lang="en-GB" sz="4000" dirty="0"/>
              <a:t>The House of Commons is the dominant chamber?</a:t>
            </a:r>
          </a:p>
          <a:p>
            <a:r>
              <a:rPr lang="en-GB" sz="4000" dirty="0"/>
              <a:t>True</a:t>
            </a:r>
          </a:p>
          <a:p>
            <a:r>
              <a:rPr lang="en-GB" sz="4000" dirty="0"/>
              <a:t>False </a:t>
            </a:r>
          </a:p>
        </p:txBody>
      </p:sp>
    </p:spTree>
    <p:extLst>
      <p:ext uri="{BB962C8B-B14F-4D97-AF65-F5344CB8AC3E}">
        <p14:creationId xmlns:p14="http://schemas.microsoft.com/office/powerpoint/2010/main" val="30740675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a:extLst>
            <a:ext uri="{FF2B5EF4-FFF2-40B4-BE49-F238E27FC236}">
              <a16:creationId xmlns:a16="http://schemas.microsoft.com/office/drawing/2014/main" id="{C5267577-74D3-57F2-D070-9A1B5CCE4F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2686DD-F95F-1527-7736-127769C03284}"/>
              </a:ext>
            </a:extLst>
          </p:cNvPr>
          <p:cNvSpPr>
            <a:spLocks noGrp="1"/>
          </p:cNvSpPr>
          <p:nvPr>
            <p:ph type="title"/>
          </p:nvPr>
        </p:nvSpPr>
        <p:spPr/>
        <p:txBody>
          <a:bodyPr/>
          <a:lstStyle/>
          <a:p>
            <a:r>
              <a:rPr lang="en-GB" b="1" dirty="0"/>
              <a:t>KNOWLEDGE CHECK (5)</a:t>
            </a:r>
          </a:p>
        </p:txBody>
      </p:sp>
      <p:sp>
        <p:nvSpPr>
          <p:cNvPr id="3" name="Content Placeholder 2">
            <a:extLst>
              <a:ext uri="{FF2B5EF4-FFF2-40B4-BE49-F238E27FC236}">
                <a16:creationId xmlns:a16="http://schemas.microsoft.com/office/drawing/2014/main" id="{352F2171-516D-B268-1A9A-E902954169BB}"/>
              </a:ext>
            </a:extLst>
          </p:cNvPr>
          <p:cNvSpPr>
            <a:spLocks noGrp="1"/>
          </p:cNvSpPr>
          <p:nvPr>
            <p:ph idx="1"/>
          </p:nvPr>
        </p:nvSpPr>
        <p:spPr/>
        <p:txBody>
          <a:bodyPr>
            <a:normAutofit/>
          </a:bodyPr>
          <a:lstStyle/>
          <a:p>
            <a:r>
              <a:rPr lang="en-GB" sz="4000" dirty="0"/>
              <a:t>Acts of Parliament can be subject to judicial review? </a:t>
            </a:r>
          </a:p>
          <a:p>
            <a:r>
              <a:rPr lang="en-GB" sz="4000" dirty="0"/>
              <a:t>True</a:t>
            </a:r>
          </a:p>
          <a:p>
            <a:r>
              <a:rPr lang="en-GB" sz="4000" dirty="0"/>
              <a:t>False </a:t>
            </a:r>
          </a:p>
        </p:txBody>
      </p:sp>
    </p:spTree>
    <p:extLst>
      <p:ext uri="{BB962C8B-B14F-4D97-AF65-F5344CB8AC3E}">
        <p14:creationId xmlns:p14="http://schemas.microsoft.com/office/powerpoint/2010/main" val="33128556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D7A3E-7EB6-A3BE-BE6A-B6CFFBA6FF5D}"/>
              </a:ext>
            </a:extLst>
          </p:cNvPr>
          <p:cNvSpPr>
            <a:spLocks noGrp="1"/>
          </p:cNvSpPr>
          <p:nvPr>
            <p:ph type="title"/>
          </p:nvPr>
        </p:nvSpPr>
        <p:spPr>
          <a:xfrm>
            <a:off x="838200" y="365125"/>
            <a:ext cx="10515600" cy="1325563"/>
          </a:xfrm>
        </p:spPr>
        <p:txBody>
          <a:bodyPr>
            <a:normAutofit/>
          </a:bodyPr>
          <a:lstStyle/>
          <a:p>
            <a:pPr algn="ctr"/>
            <a:r>
              <a:rPr lang="en-US" sz="5400" b="1" i="1" u="sng" dirty="0">
                <a:cs typeface="Calibri Light"/>
              </a:rPr>
              <a:t>Summary </a:t>
            </a:r>
            <a:endParaRPr lang="en-US" sz="5400" b="1" dirty="0">
              <a:cs typeface="Calibri Light" panose="020F0302020204030204"/>
            </a:endParaRPr>
          </a:p>
        </p:txBody>
      </p:sp>
      <p:graphicFrame>
        <p:nvGraphicFramePr>
          <p:cNvPr id="5" name="Content Placeholder 2">
            <a:extLst>
              <a:ext uri="{FF2B5EF4-FFF2-40B4-BE49-F238E27FC236}">
                <a16:creationId xmlns:a16="http://schemas.microsoft.com/office/drawing/2014/main" id="{797F85A2-2616-D455-4EDF-DCC0C29E1AC2}"/>
              </a:ext>
            </a:extLst>
          </p:cNvPr>
          <p:cNvGraphicFramePr>
            <a:graphicFrameLocks noGrp="1"/>
          </p:cNvGraphicFramePr>
          <p:nvPr>
            <p:ph idx="1"/>
            <p:extLst>
              <p:ext uri="{D42A27DB-BD31-4B8C-83A1-F6EECF244321}">
                <p14:modId xmlns:p14="http://schemas.microsoft.com/office/powerpoint/2010/main" val="308938586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71203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0441F-EB15-E940-66D7-FC58E4E8E300}"/>
              </a:ext>
            </a:extLst>
          </p:cNvPr>
          <p:cNvSpPr>
            <a:spLocks noGrp="1"/>
          </p:cNvSpPr>
          <p:nvPr>
            <p:ph type="ctrTitle"/>
          </p:nvPr>
        </p:nvSpPr>
        <p:spPr/>
        <p:txBody>
          <a:bodyPr>
            <a:normAutofit/>
          </a:bodyPr>
          <a:lstStyle/>
          <a:p>
            <a:r>
              <a:rPr lang="en-GB" sz="3600" b="1" dirty="0">
                <a:solidFill>
                  <a:srgbClr val="002060"/>
                </a:solidFill>
              </a:rPr>
              <a:t>THANK YOU!</a:t>
            </a:r>
          </a:p>
        </p:txBody>
      </p:sp>
      <p:sp>
        <p:nvSpPr>
          <p:cNvPr id="3" name="Content Placeholder 2">
            <a:extLst>
              <a:ext uri="{FF2B5EF4-FFF2-40B4-BE49-F238E27FC236}">
                <a16:creationId xmlns:a16="http://schemas.microsoft.com/office/drawing/2014/main" id="{8020AFF0-C5FD-3AC7-5618-DB37100334D4}"/>
              </a:ext>
            </a:extLst>
          </p:cNvPr>
          <p:cNvSpPr>
            <a:spLocks noGrp="1"/>
          </p:cNvSpPr>
          <p:nvPr>
            <p:ph type="subTitle" idx="1"/>
          </p:nvPr>
        </p:nvSpPr>
        <p:spPr/>
        <p:txBody>
          <a:bodyPr vert="horz" lIns="91440" tIns="45720" rIns="91440" bIns="45720" rtlCol="0">
            <a:normAutofit/>
          </a:bodyPr>
          <a:lstStyle/>
          <a:p>
            <a:r>
              <a:rPr lang="en-GB" dirty="0">
                <a:solidFill>
                  <a:srgbClr val="002060"/>
                </a:solidFill>
              </a:rPr>
              <a:t>Any Questions?</a:t>
            </a:r>
          </a:p>
        </p:txBody>
      </p:sp>
    </p:spTree>
    <p:extLst>
      <p:ext uri="{BB962C8B-B14F-4D97-AF65-F5344CB8AC3E}">
        <p14:creationId xmlns:p14="http://schemas.microsoft.com/office/powerpoint/2010/main" val="1189468570"/>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8282</Words>
  <Application>Microsoft Office PowerPoint</Application>
  <PresentationFormat>Widescreen</PresentationFormat>
  <Paragraphs>518</Paragraphs>
  <Slides>30</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Inter</vt:lpstr>
      <vt:lpstr>Arial</vt:lpstr>
      <vt:lpstr>Calibri</vt:lpstr>
      <vt:lpstr>Calibri Light</vt:lpstr>
      <vt:lpstr>Century Gothic</vt:lpstr>
      <vt:lpstr>merriweather</vt:lpstr>
      <vt:lpstr>Wingdings</vt:lpstr>
      <vt:lpstr>Office 2013 - 2022 Theme</vt:lpstr>
      <vt:lpstr>Unit 6:  Legislative Power</vt:lpstr>
      <vt:lpstr>LEARNING OUTCOMES</vt:lpstr>
      <vt:lpstr>SEPARATION OF POWERS</vt:lpstr>
      <vt:lpstr>WHAT IS THE LEGISLATURE?</vt:lpstr>
      <vt:lpstr>UK PARLIAMENT STRUCTURE</vt:lpstr>
      <vt:lpstr>ACTIVITY 1: HOUSES OF COMMONS</vt:lpstr>
      <vt:lpstr>HOUSE OF COMMONS</vt:lpstr>
      <vt:lpstr>HOUSE OF COMMONS: OPERATIONS</vt:lpstr>
      <vt:lpstr>HOUSE OF LORDS</vt:lpstr>
      <vt:lpstr>ACTIVITY 2: REFORMING HOL</vt:lpstr>
      <vt:lpstr>RELATIONSHIP BETWEEN HOUSES</vt:lpstr>
      <vt:lpstr>MONARCHY AND LEGISLATION</vt:lpstr>
      <vt:lpstr>PRIMARY LEGISLATION </vt:lpstr>
      <vt:lpstr>BILLS AND ACTS</vt:lpstr>
      <vt:lpstr>PROCEDURE FOR CREATING ACT OF PARLIAMENT</vt:lpstr>
      <vt:lpstr>STRUCTURE OF LEGISLATION (1)</vt:lpstr>
      <vt:lpstr>STRUCTURE OF LEGISLATION (2)</vt:lpstr>
      <vt:lpstr>SECONDARY LEGISLATION </vt:lpstr>
      <vt:lpstr>DELEGATED LEGISLATION</vt:lpstr>
      <vt:lpstr>CONTROL OVER DELEGATED LEGISLATION</vt:lpstr>
      <vt:lpstr>TAXATION </vt:lpstr>
      <vt:lpstr>SCRUTINISING ACTIVITY</vt:lpstr>
      <vt:lpstr>ACTIVITY 3: SCRUTINISING GOVERNMENT </vt:lpstr>
      <vt:lpstr>KNOWLEDGE CHECK (1)</vt:lpstr>
      <vt:lpstr>KNOWLEDGE CHECK (2)</vt:lpstr>
      <vt:lpstr>KNOWLEDGE CHECK (3)</vt:lpstr>
      <vt:lpstr>KNOWLEDGE CHECK (4)</vt:lpstr>
      <vt:lpstr>KNOWLEDGE CHECK (5)</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Martin Jones</cp:lastModifiedBy>
  <cp:revision>348</cp:revision>
  <dcterms:created xsi:type="dcterms:W3CDTF">2022-10-21T13:25:45Z</dcterms:created>
  <dcterms:modified xsi:type="dcterms:W3CDTF">2025-03-19T16:00:32Z</dcterms:modified>
</cp:coreProperties>
</file>