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1.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4.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5.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8.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9.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30.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2" r:id="rId1"/>
  </p:sldMasterIdLst>
  <p:notesMasterIdLst>
    <p:notesMasterId r:id="rId37"/>
  </p:notesMasterIdLst>
  <p:sldIdLst>
    <p:sldId id="256" r:id="rId2"/>
    <p:sldId id="257" r:id="rId3"/>
    <p:sldId id="258" r:id="rId4"/>
    <p:sldId id="259" r:id="rId5"/>
    <p:sldId id="262" r:id="rId6"/>
    <p:sldId id="290" r:id="rId7"/>
    <p:sldId id="263" r:id="rId8"/>
    <p:sldId id="265" r:id="rId9"/>
    <p:sldId id="264" r:id="rId10"/>
    <p:sldId id="267" r:id="rId11"/>
    <p:sldId id="268" r:id="rId12"/>
    <p:sldId id="294" r:id="rId13"/>
    <p:sldId id="269" r:id="rId14"/>
    <p:sldId id="295" r:id="rId15"/>
    <p:sldId id="296" r:id="rId16"/>
    <p:sldId id="270" r:id="rId17"/>
    <p:sldId id="297" r:id="rId18"/>
    <p:sldId id="288" r:id="rId19"/>
    <p:sldId id="287" r:id="rId20"/>
    <p:sldId id="293" r:id="rId21"/>
    <p:sldId id="271" r:id="rId22"/>
    <p:sldId id="272" r:id="rId23"/>
    <p:sldId id="273" r:id="rId24"/>
    <p:sldId id="281" r:id="rId25"/>
    <p:sldId id="299" r:id="rId26"/>
    <p:sldId id="274" r:id="rId27"/>
    <p:sldId id="276" r:id="rId28"/>
    <p:sldId id="289" r:id="rId29"/>
    <p:sldId id="291" r:id="rId30"/>
    <p:sldId id="300" r:id="rId31"/>
    <p:sldId id="301" r:id="rId32"/>
    <p:sldId id="302" r:id="rId33"/>
    <p:sldId id="285" r:id="rId34"/>
    <p:sldId id="298" r:id="rId35"/>
    <p:sldId id="286" r:id="rId3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318"/>
    <p:restoredTop sz="95680"/>
  </p:normalViewPr>
  <p:slideViewPr>
    <p:cSldViewPr snapToGrid="0" snapToObjects="1">
      <p:cViewPr varScale="1">
        <p:scale>
          <a:sx n="103" d="100"/>
          <a:sy n="103" d="100"/>
        </p:scale>
        <p:origin x="25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EE08FC0-A94C-4E53-A7C1-F394C16B803F}" type="doc">
      <dgm:prSet loTypeId="urn:microsoft.com/office/officeart/2016/7/layout/BasicLinearProcessNumbered" loCatId="process" qsTypeId="urn:microsoft.com/office/officeart/2005/8/quickstyle/simple1" qsCatId="simple" csTypeId="urn:microsoft.com/office/officeart/2005/8/colors/accent0_2" csCatId="mainScheme" phldr="1"/>
      <dgm:spPr/>
      <dgm:t>
        <a:bodyPr/>
        <a:lstStyle/>
        <a:p>
          <a:endParaRPr lang="en-US"/>
        </a:p>
      </dgm:t>
    </dgm:pt>
    <dgm:pt modelId="{2524E7AB-31C0-408A-B26A-CF5745923860}">
      <dgm:prSet/>
      <dgm:spPr/>
      <dgm:t>
        <a:bodyPr/>
        <a:lstStyle/>
        <a:p>
          <a:r>
            <a:rPr lang="en-GB" baseline="0"/>
            <a:t>Provide an overview on how terrorists have taken advantage of the internet and how they utilise the internet.</a:t>
          </a:r>
          <a:endParaRPr lang="en-US"/>
        </a:p>
      </dgm:t>
    </dgm:pt>
    <dgm:pt modelId="{438F9EB2-F449-46AD-AF59-6451D10B7A1E}" type="parTrans" cxnId="{57E216AF-9186-4527-B99B-2A5EB0542840}">
      <dgm:prSet/>
      <dgm:spPr/>
      <dgm:t>
        <a:bodyPr/>
        <a:lstStyle/>
        <a:p>
          <a:endParaRPr lang="en-US"/>
        </a:p>
      </dgm:t>
    </dgm:pt>
    <dgm:pt modelId="{5EFA22A2-50A1-48C4-8B2D-4ECEFD5F807C}" type="sibTrans" cxnId="{57E216AF-9186-4527-B99B-2A5EB0542840}">
      <dgm:prSet phldrT="1" phldr="0"/>
      <dgm:spPr/>
      <dgm:t>
        <a:bodyPr/>
        <a:lstStyle/>
        <a:p>
          <a:r>
            <a:rPr lang="en-US"/>
            <a:t>1</a:t>
          </a:r>
        </a:p>
      </dgm:t>
    </dgm:pt>
    <dgm:pt modelId="{169EDCF6-2785-7E4B-9234-55FDAB05C55F}" type="pres">
      <dgm:prSet presAssocID="{4EE08FC0-A94C-4E53-A7C1-F394C16B803F}" presName="Name0" presStyleCnt="0">
        <dgm:presLayoutVars>
          <dgm:animLvl val="lvl"/>
          <dgm:resizeHandles val="exact"/>
        </dgm:presLayoutVars>
      </dgm:prSet>
      <dgm:spPr/>
    </dgm:pt>
    <dgm:pt modelId="{774F9803-D11A-4C49-94BC-57D31549A8B1}" type="pres">
      <dgm:prSet presAssocID="{2524E7AB-31C0-408A-B26A-CF5745923860}" presName="compositeNode" presStyleCnt="0">
        <dgm:presLayoutVars>
          <dgm:bulletEnabled val="1"/>
        </dgm:presLayoutVars>
      </dgm:prSet>
      <dgm:spPr/>
    </dgm:pt>
    <dgm:pt modelId="{8E71B587-B24B-C946-905D-61A953C2B512}" type="pres">
      <dgm:prSet presAssocID="{2524E7AB-31C0-408A-B26A-CF5745923860}" presName="bgRect" presStyleLbl="bgAccFollowNode1" presStyleIdx="0" presStyleCnt="1"/>
      <dgm:spPr/>
    </dgm:pt>
    <dgm:pt modelId="{18225F17-9AD3-2B4E-B1F8-F42B1B24A890}" type="pres">
      <dgm:prSet presAssocID="{5EFA22A2-50A1-48C4-8B2D-4ECEFD5F807C}" presName="sibTransNodeCircle" presStyleLbl="alignNode1" presStyleIdx="0" presStyleCnt="2">
        <dgm:presLayoutVars>
          <dgm:chMax val="0"/>
          <dgm:bulletEnabled/>
        </dgm:presLayoutVars>
      </dgm:prSet>
      <dgm:spPr/>
    </dgm:pt>
    <dgm:pt modelId="{DDBB8936-290B-F345-9AC9-86486446C513}" type="pres">
      <dgm:prSet presAssocID="{2524E7AB-31C0-408A-B26A-CF5745923860}" presName="bottomLine" presStyleLbl="alignNode1" presStyleIdx="1" presStyleCnt="2">
        <dgm:presLayoutVars/>
      </dgm:prSet>
      <dgm:spPr/>
    </dgm:pt>
    <dgm:pt modelId="{C7966DD3-F956-9047-8B86-E88A2A058523}" type="pres">
      <dgm:prSet presAssocID="{2524E7AB-31C0-408A-B26A-CF5745923860}" presName="nodeText" presStyleLbl="bgAccFollowNode1" presStyleIdx="0" presStyleCnt="1">
        <dgm:presLayoutVars>
          <dgm:bulletEnabled val="1"/>
        </dgm:presLayoutVars>
      </dgm:prSet>
      <dgm:spPr/>
    </dgm:pt>
  </dgm:ptLst>
  <dgm:cxnLst>
    <dgm:cxn modelId="{B4AA3C41-5051-F644-8452-DF3510C5B011}" type="presOf" srcId="{5EFA22A2-50A1-48C4-8B2D-4ECEFD5F807C}" destId="{18225F17-9AD3-2B4E-B1F8-F42B1B24A890}" srcOrd="0" destOrd="0" presId="urn:microsoft.com/office/officeart/2016/7/layout/BasicLinearProcessNumbered"/>
    <dgm:cxn modelId="{233AE247-6729-FB44-9A38-38BD9916C2A5}" type="presOf" srcId="{4EE08FC0-A94C-4E53-A7C1-F394C16B803F}" destId="{169EDCF6-2785-7E4B-9234-55FDAB05C55F}" srcOrd="0" destOrd="0" presId="urn:microsoft.com/office/officeart/2016/7/layout/BasicLinearProcessNumbered"/>
    <dgm:cxn modelId="{F85FFD6B-E508-3F42-B1CE-1D81A5899EA3}" type="presOf" srcId="{2524E7AB-31C0-408A-B26A-CF5745923860}" destId="{C7966DD3-F956-9047-8B86-E88A2A058523}" srcOrd="1" destOrd="0" presId="urn:microsoft.com/office/officeart/2016/7/layout/BasicLinearProcessNumbered"/>
    <dgm:cxn modelId="{A995879E-6D65-EC42-A01B-C7E1824B743A}" type="presOf" srcId="{2524E7AB-31C0-408A-B26A-CF5745923860}" destId="{8E71B587-B24B-C946-905D-61A953C2B512}" srcOrd="0" destOrd="0" presId="urn:microsoft.com/office/officeart/2016/7/layout/BasicLinearProcessNumbered"/>
    <dgm:cxn modelId="{57E216AF-9186-4527-B99B-2A5EB0542840}" srcId="{4EE08FC0-A94C-4E53-A7C1-F394C16B803F}" destId="{2524E7AB-31C0-408A-B26A-CF5745923860}" srcOrd="0" destOrd="0" parTransId="{438F9EB2-F449-46AD-AF59-6451D10B7A1E}" sibTransId="{5EFA22A2-50A1-48C4-8B2D-4ECEFD5F807C}"/>
    <dgm:cxn modelId="{ADC64C94-183D-E74C-9A44-A085C65DB27B}" type="presParOf" srcId="{169EDCF6-2785-7E4B-9234-55FDAB05C55F}" destId="{774F9803-D11A-4C49-94BC-57D31549A8B1}" srcOrd="0" destOrd="0" presId="urn:microsoft.com/office/officeart/2016/7/layout/BasicLinearProcessNumbered"/>
    <dgm:cxn modelId="{89003071-50EC-A149-8167-CC08C88DB606}" type="presParOf" srcId="{774F9803-D11A-4C49-94BC-57D31549A8B1}" destId="{8E71B587-B24B-C946-905D-61A953C2B512}" srcOrd="0" destOrd="0" presId="urn:microsoft.com/office/officeart/2016/7/layout/BasicLinearProcessNumbered"/>
    <dgm:cxn modelId="{470F1467-62CA-C54F-B331-F55000377F81}" type="presParOf" srcId="{774F9803-D11A-4C49-94BC-57D31549A8B1}" destId="{18225F17-9AD3-2B4E-B1F8-F42B1B24A890}" srcOrd="1" destOrd="0" presId="urn:microsoft.com/office/officeart/2016/7/layout/BasicLinearProcessNumbered"/>
    <dgm:cxn modelId="{FEAD3D78-7B09-DC40-92FF-91EB489B90C4}" type="presParOf" srcId="{774F9803-D11A-4C49-94BC-57D31549A8B1}" destId="{DDBB8936-290B-F345-9AC9-86486446C513}" srcOrd="2" destOrd="0" presId="urn:microsoft.com/office/officeart/2016/7/layout/BasicLinearProcessNumbered"/>
    <dgm:cxn modelId="{A4BE782C-5CAA-F14C-BEDD-2B02983C2456}" type="presParOf" srcId="{774F9803-D11A-4C49-94BC-57D31549A8B1}" destId="{C7966DD3-F956-9047-8B86-E88A2A058523}"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5BE9FCB-D2FB-4F40-A1B9-8062E92AA891}" type="doc">
      <dgm:prSet loTypeId="urn:microsoft.com/office/officeart/2005/8/layout/hList1" loCatId="list" qsTypeId="urn:microsoft.com/office/officeart/2005/8/quickstyle/simple1" qsCatId="simple" csTypeId="urn:microsoft.com/office/officeart/2005/8/colors/accent0_1" csCatId="mainScheme" phldr="1"/>
      <dgm:spPr/>
      <dgm:t>
        <a:bodyPr/>
        <a:lstStyle/>
        <a:p>
          <a:endParaRPr lang="en-US"/>
        </a:p>
      </dgm:t>
    </dgm:pt>
    <dgm:pt modelId="{CF60E3C6-4BD2-4448-9F98-46029BD4FC73}">
      <dgm:prSet/>
      <dgm:spPr/>
      <dgm:t>
        <a:bodyPr/>
        <a:lstStyle/>
        <a:p>
          <a:r>
            <a:rPr lang="en-US"/>
            <a:t>Establish</a:t>
          </a:r>
        </a:p>
      </dgm:t>
    </dgm:pt>
    <dgm:pt modelId="{EAC4D2C0-C1C0-4AAC-8398-463C47A24FA3}" type="parTrans" cxnId="{C42A26A7-2CB4-4597-AC41-6220FD35D153}">
      <dgm:prSet/>
      <dgm:spPr/>
      <dgm:t>
        <a:bodyPr/>
        <a:lstStyle/>
        <a:p>
          <a:endParaRPr lang="en-US"/>
        </a:p>
      </dgm:t>
    </dgm:pt>
    <dgm:pt modelId="{A6AC398F-32C8-4060-A612-1BBF0F60AC8F}" type="sibTrans" cxnId="{C42A26A7-2CB4-4597-AC41-6220FD35D153}">
      <dgm:prSet/>
      <dgm:spPr/>
      <dgm:t>
        <a:bodyPr/>
        <a:lstStyle/>
        <a:p>
          <a:endParaRPr lang="en-US"/>
        </a:p>
      </dgm:t>
    </dgm:pt>
    <dgm:pt modelId="{DA2780B6-D787-4CFA-A312-91D9FAD56512}">
      <dgm:prSet/>
      <dgm:spPr/>
      <dgm:t>
        <a:bodyPr/>
        <a:lstStyle/>
        <a:p>
          <a:r>
            <a:rPr lang="en-US" dirty="0"/>
            <a:t>How terrorists use the internet for propaganda, training, recruitment, fundraising and </a:t>
          </a:r>
          <a:r>
            <a:rPr lang="en-US" dirty="0" err="1"/>
            <a:t>radicalisation</a:t>
          </a:r>
          <a:r>
            <a:rPr lang="en-US" dirty="0"/>
            <a:t>.</a:t>
          </a:r>
        </a:p>
      </dgm:t>
    </dgm:pt>
    <dgm:pt modelId="{02CFAD14-C8BC-4160-8602-3898E9F84FA3}" type="parTrans" cxnId="{D5602133-52B8-472A-AEE6-B14C4BCE4789}">
      <dgm:prSet/>
      <dgm:spPr/>
      <dgm:t>
        <a:bodyPr/>
        <a:lstStyle/>
        <a:p>
          <a:endParaRPr lang="en-US"/>
        </a:p>
      </dgm:t>
    </dgm:pt>
    <dgm:pt modelId="{A4AA0205-F4A2-41BC-85AC-C7750843D582}" type="sibTrans" cxnId="{D5602133-52B8-472A-AEE6-B14C4BCE4789}">
      <dgm:prSet/>
      <dgm:spPr/>
      <dgm:t>
        <a:bodyPr/>
        <a:lstStyle/>
        <a:p>
          <a:endParaRPr lang="en-US"/>
        </a:p>
      </dgm:t>
    </dgm:pt>
    <dgm:pt modelId="{4CF7D9C1-FDE5-4A68-84E8-8E88CE899190}">
      <dgm:prSet/>
      <dgm:spPr/>
      <dgm:t>
        <a:bodyPr/>
        <a:lstStyle/>
        <a:p>
          <a:r>
            <a:rPr lang="en-US"/>
            <a:t>Distinguish</a:t>
          </a:r>
        </a:p>
      </dgm:t>
    </dgm:pt>
    <dgm:pt modelId="{CBA0FE29-B057-4BFD-8869-CCEC659BF582}" type="parTrans" cxnId="{8AC733B4-D52A-4E65-86FB-1D80C03381D9}">
      <dgm:prSet/>
      <dgm:spPr/>
      <dgm:t>
        <a:bodyPr/>
        <a:lstStyle/>
        <a:p>
          <a:endParaRPr lang="en-US"/>
        </a:p>
      </dgm:t>
    </dgm:pt>
    <dgm:pt modelId="{D9688688-B632-4B6E-92B9-16D241346D36}" type="sibTrans" cxnId="{8AC733B4-D52A-4E65-86FB-1D80C03381D9}">
      <dgm:prSet/>
      <dgm:spPr/>
      <dgm:t>
        <a:bodyPr/>
        <a:lstStyle/>
        <a:p>
          <a:endParaRPr lang="en-US"/>
        </a:p>
      </dgm:t>
    </dgm:pt>
    <dgm:pt modelId="{8F781511-7B81-447E-AFA9-2E07E8035805}">
      <dgm:prSet/>
      <dgm:spPr/>
      <dgm:t>
        <a:bodyPr/>
        <a:lstStyle/>
        <a:p>
          <a:r>
            <a:rPr lang="en-US" dirty="0"/>
            <a:t>How terrorists take advantage of social media.</a:t>
          </a:r>
        </a:p>
      </dgm:t>
    </dgm:pt>
    <dgm:pt modelId="{354163B6-A95D-4346-9D04-C077BEBA21CF}" type="parTrans" cxnId="{AAD57133-CC13-46AA-AD3D-79AA476C945E}">
      <dgm:prSet/>
      <dgm:spPr/>
      <dgm:t>
        <a:bodyPr/>
        <a:lstStyle/>
        <a:p>
          <a:endParaRPr lang="en-US"/>
        </a:p>
      </dgm:t>
    </dgm:pt>
    <dgm:pt modelId="{7E9B28BD-64B3-4AC3-A5EE-5442F73029A5}" type="sibTrans" cxnId="{AAD57133-CC13-46AA-AD3D-79AA476C945E}">
      <dgm:prSet/>
      <dgm:spPr/>
      <dgm:t>
        <a:bodyPr/>
        <a:lstStyle/>
        <a:p>
          <a:endParaRPr lang="en-US"/>
        </a:p>
      </dgm:t>
    </dgm:pt>
    <dgm:pt modelId="{E0002659-74C3-42CD-ADCE-69CBC6E6DFCC}">
      <dgm:prSet/>
      <dgm:spPr/>
      <dgm:t>
        <a:bodyPr/>
        <a:lstStyle/>
        <a:p>
          <a:r>
            <a:rPr lang="en-US"/>
            <a:t>Examine</a:t>
          </a:r>
        </a:p>
      </dgm:t>
    </dgm:pt>
    <dgm:pt modelId="{36671D0A-3D37-432E-8BDF-764DDEBDE2A2}" type="parTrans" cxnId="{669E2226-2118-4E0C-BE9B-9EB6957AD2D8}">
      <dgm:prSet/>
      <dgm:spPr/>
      <dgm:t>
        <a:bodyPr/>
        <a:lstStyle/>
        <a:p>
          <a:endParaRPr lang="en-US"/>
        </a:p>
      </dgm:t>
    </dgm:pt>
    <dgm:pt modelId="{0A958C7C-D866-4729-869F-B81367DAA510}" type="sibTrans" cxnId="{669E2226-2118-4E0C-BE9B-9EB6957AD2D8}">
      <dgm:prSet/>
      <dgm:spPr/>
      <dgm:t>
        <a:bodyPr/>
        <a:lstStyle/>
        <a:p>
          <a:endParaRPr lang="en-US"/>
        </a:p>
      </dgm:t>
    </dgm:pt>
    <dgm:pt modelId="{FA7664C5-235D-4B8D-927C-6E191B0892B7}">
      <dgm:prSet/>
      <dgm:spPr/>
      <dgm:t>
        <a:bodyPr/>
        <a:lstStyle/>
        <a:p>
          <a:r>
            <a:rPr lang="en-US" dirty="0"/>
            <a:t>The issue of lone wolves.</a:t>
          </a:r>
        </a:p>
      </dgm:t>
    </dgm:pt>
    <dgm:pt modelId="{F578FAE9-70E5-46C6-9AC2-B9EF0C6818A5}" type="parTrans" cxnId="{C0C696AD-8303-4941-AAE1-6EB3EFF053F2}">
      <dgm:prSet/>
      <dgm:spPr/>
      <dgm:t>
        <a:bodyPr/>
        <a:lstStyle/>
        <a:p>
          <a:endParaRPr lang="en-US"/>
        </a:p>
      </dgm:t>
    </dgm:pt>
    <dgm:pt modelId="{EC9166D9-572C-4188-AA87-03656583D660}" type="sibTrans" cxnId="{C0C696AD-8303-4941-AAE1-6EB3EFF053F2}">
      <dgm:prSet/>
      <dgm:spPr/>
      <dgm:t>
        <a:bodyPr/>
        <a:lstStyle/>
        <a:p>
          <a:endParaRPr lang="en-US"/>
        </a:p>
      </dgm:t>
    </dgm:pt>
    <dgm:pt modelId="{0F7B97A8-1540-4D2A-9FE1-7B9820DFBF50}">
      <dgm:prSet/>
      <dgm:spPr/>
      <dgm:t>
        <a:bodyPr/>
        <a:lstStyle/>
        <a:p>
          <a:r>
            <a:rPr lang="en-US"/>
            <a:t>Determine</a:t>
          </a:r>
        </a:p>
      </dgm:t>
    </dgm:pt>
    <dgm:pt modelId="{AAF42D2B-BF36-48AF-B6F6-E56ACC97D9FD}" type="parTrans" cxnId="{683C0A56-8DF3-4EF2-A41A-6C4D36E36616}">
      <dgm:prSet/>
      <dgm:spPr/>
      <dgm:t>
        <a:bodyPr/>
        <a:lstStyle/>
        <a:p>
          <a:endParaRPr lang="en-US"/>
        </a:p>
      </dgm:t>
    </dgm:pt>
    <dgm:pt modelId="{B51CBEA0-1077-4928-B526-CA05387B0BA7}" type="sibTrans" cxnId="{683C0A56-8DF3-4EF2-A41A-6C4D36E36616}">
      <dgm:prSet/>
      <dgm:spPr/>
      <dgm:t>
        <a:bodyPr/>
        <a:lstStyle/>
        <a:p>
          <a:endParaRPr lang="en-US"/>
        </a:p>
      </dgm:t>
    </dgm:pt>
    <dgm:pt modelId="{7A432417-C97F-407E-85BE-5AEAC7BF6A34}">
      <dgm:prSet/>
      <dgm:spPr/>
      <dgm:t>
        <a:bodyPr/>
        <a:lstStyle/>
        <a:p>
          <a:r>
            <a:rPr lang="en-US" dirty="0"/>
            <a:t>The responses to terrorist use of the internet</a:t>
          </a:r>
        </a:p>
      </dgm:t>
    </dgm:pt>
    <dgm:pt modelId="{3CB0AAB9-B724-40DF-BE90-78E716D5BF53}" type="parTrans" cxnId="{5EA8FA12-1D00-4747-9BE0-1B134E359EA1}">
      <dgm:prSet/>
      <dgm:spPr/>
      <dgm:t>
        <a:bodyPr/>
        <a:lstStyle/>
        <a:p>
          <a:endParaRPr lang="en-US"/>
        </a:p>
      </dgm:t>
    </dgm:pt>
    <dgm:pt modelId="{0F67D43B-AA59-46C2-9962-97D7FE85672B}" type="sibTrans" cxnId="{5EA8FA12-1D00-4747-9BE0-1B134E359EA1}">
      <dgm:prSet/>
      <dgm:spPr/>
      <dgm:t>
        <a:bodyPr/>
        <a:lstStyle/>
        <a:p>
          <a:endParaRPr lang="en-US"/>
        </a:p>
      </dgm:t>
    </dgm:pt>
    <dgm:pt modelId="{ABBD70C8-C444-5649-AADD-BED07E5BA459}" type="pres">
      <dgm:prSet presAssocID="{05BE9FCB-D2FB-4F40-A1B9-8062E92AA891}" presName="Name0" presStyleCnt="0">
        <dgm:presLayoutVars>
          <dgm:dir/>
          <dgm:animLvl val="lvl"/>
          <dgm:resizeHandles val="exact"/>
        </dgm:presLayoutVars>
      </dgm:prSet>
      <dgm:spPr/>
    </dgm:pt>
    <dgm:pt modelId="{7B9C2AFE-5F2A-5F40-9495-DD6849DAA318}" type="pres">
      <dgm:prSet presAssocID="{CF60E3C6-4BD2-4448-9F98-46029BD4FC73}" presName="composite" presStyleCnt="0"/>
      <dgm:spPr/>
    </dgm:pt>
    <dgm:pt modelId="{FD7BCC43-E69C-0C49-B287-5E06809884C7}" type="pres">
      <dgm:prSet presAssocID="{CF60E3C6-4BD2-4448-9F98-46029BD4FC73}" presName="parTx" presStyleLbl="alignNode1" presStyleIdx="0" presStyleCnt="4">
        <dgm:presLayoutVars>
          <dgm:chMax val="0"/>
          <dgm:chPref val="0"/>
          <dgm:bulletEnabled val="1"/>
        </dgm:presLayoutVars>
      </dgm:prSet>
      <dgm:spPr/>
    </dgm:pt>
    <dgm:pt modelId="{07618FD9-0C75-2C46-A78C-47EEEA1691C4}" type="pres">
      <dgm:prSet presAssocID="{CF60E3C6-4BD2-4448-9F98-46029BD4FC73}" presName="desTx" presStyleLbl="alignAccFollowNode1" presStyleIdx="0" presStyleCnt="4">
        <dgm:presLayoutVars>
          <dgm:bulletEnabled val="1"/>
        </dgm:presLayoutVars>
      </dgm:prSet>
      <dgm:spPr/>
    </dgm:pt>
    <dgm:pt modelId="{6A64BBA9-66AE-B846-805B-9170C03CAE66}" type="pres">
      <dgm:prSet presAssocID="{A6AC398F-32C8-4060-A612-1BBF0F60AC8F}" presName="space" presStyleCnt="0"/>
      <dgm:spPr/>
    </dgm:pt>
    <dgm:pt modelId="{1467D7EA-63F9-A643-8E18-19CA842CE7F7}" type="pres">
      <dgm:prSet presAssocID="{4CF7D9C1-FDE5-4A68-84E8-8E88CE899190}" presName="composite" presStyleCnt="0"/>
      <dgm:spPr/>
    </dgm:pt>
    <dgm:pt modelId="{1666F875-F743-2745-B4A8-8702DE78D927}" type="pres">
      <dgm:prSet presAssocID="{4CF7D9C1-FDE5-4A68-84E8-8E88CE899190}" presName="parTx" presStyleLbl="alignNode1" presStyleIdx="1" presStyleCnt="4">
        <dgm:presLayoutVars>
          <dgm:chMax val="0"/>
          <dgm:chPref val="0"/>
          <dgm:bulletEnabled val="1"/>
        </dgm:presLayoutVars>
      </dgm:prSet>
      <dgm:spPr/>
    </dgm:pt>
    <dgm:pt modelId="{AD18CFB2-CFD2-E443-84E6-AEC5B1E8E469}" type="pres">
      <dgm:prSet presAssocID="{4CF7D9C1-FDE5-4A68-84E8-8E88CE899190}" presName="desTx" presStyleLbl="alignAccFollowNode1" presStyleIdx="1" presStyleCnt="4">
        <dgm:presLayoutVars>
          <dgm:bulletEnabled val="1"/>
        </dgm:presLayoutVars>
      </dgm:prSet>
      <dgm:spPr/>
    </dgm:pt>
    <dgm:pt modelId="{82143A77-4E6A-F345-9936-3EF6BEA85B97}" type="pres">
      <dgm:prSet presAssocID="{D9688688-B632-4B6E-92B9-16D241346D36}" presName="space" presStyleCnt="0"/>
      <dgm:spPr/>
    </dgm:pt>
    <dgm:pt modelId="{7847ACFB-2298-C341-BDB8-27CD10E40C4A}" type="pres">
      <dgm:prSet presAssocID="{E0002659-74C3-42CD-ADCE-69CBC6E6DFCC}" presName="composite" presStyleCnt="0"/>
      <dgm:spPr/>
    </dgm:pt>
    <dgm:pt modelId="{36D5C3EC-D658-1C40-A3A6-68F22228D126}" type="pres">
      <dgm:prSet presAssocID="{E0002659-74C3-42CD-ADCE-69CBC6E6DFCC}" presName="parTx" presStyleLbl="alignNode1" presStyleIdx="2" presStyleCnt="4">
        <dgm:presLayoutVars>
          <dgm:chMax val="0"/>
          <dgm:chPref val="0"/>
          <dgm:bulletEnabled val="1"/>
        </dgm:presLayoutVars>
      </dgm:prSet>
      <dgm:spPr/>
    </dgm:pt>
    <dgm:pt modelId="{B7346CC8-F70B-5A4D-A015-E4E555F99958}" type="pres">
      <dgm:prSet presAssocID="{E0002659-74C3-42CD-ADCE-69CBC6E6DFCC}" presName="desTx" presStyleLbl="alignAccFollowNode1" presStyleIdx="2" presStyleCnt="4">
        <dgm:presLayoutVars>
          <dgm:bulletEnabled val="1"/>
        </dgm:presLayoutVars>
      </dgm:prSet>
      <dgm:spPr/>
    </dgm:pt>
    <dgm:pt modelId="{12E884A7-8319-8A42-BA61-48EEACF7770E}" type="pres">
      <dgm:prSet presAssocID="{0A958C7C-D866-4729-869F-B81367DAA510}" presName="space" presStyleCnt="0"/>
      <dgm:spPr/>
    </dgm:pt>
    <dgm:pt modelId="{3AD823A4-ECCE-104B-BD98-03EE3730A0DF}" type="pres">
      <dgm:prSet presAssocID="{0F7B97A8-1540-4D2A-9FE1-7B9820DFBF50}" presName="composite" presStyleCnt="0"/>
      <dgm:spPr/>
    </dgm:pt>
    <dgm:pt modelId="{6A0F2044-984F-5140-AA82-0A180EAE9679}" type="pres">
      <dgm:prSet presAssocID="{0F7B97A8-1540-4D2A-9FE1-7B9820DFBF50}" presName="parTx" presStyleLbl="alignNode1" presStyleIdx="3" presStyleCnt="4">
        <dgm:presLayoutVars>
          <dgm:chMax val="0"/>
          <dgm:chPref val="0"/>
          <dgm:bulletEnabled val="1"/>
        </dgm:presLayoutVars>
      </dgm:prSet>
      <dgm:spPr/>
    </dgm:pt>
    <dgm:pt modelId="{C4205592-E3A4-5249-BA96-331625445914}" type="pres">
      <dgm:prSet presAssocID="{0F7B97A8-1540-4D2A-9FE1-7B9820DFBF50}" presName="desTx" presStyleLbl="alignAccFollowNode1" presStyleIdx="3" presStyleCnt="4">
        <dgm:presLayoutVars>
          <dgm:bulletEnabled val="1"/>
        </dgm:presLayoutVars>
      </dgm:prSet>
      <dgm:spPr/>
    </dgm:pt>
  </dgm:ptLst>
  <dgm:cxnLst>
    <dgm:cxn modelId="{5EA8FA12-1D00-4747-9BE0-1B134E359EA1}" srcId="{0F7B97A8-1540-4D2A-9FE1-7B9820DFBF50}" destId="{7A432417-C97F-407E-85BE-5AEAC7BF6A34}" srcOrd="0" destOrd="0" parTransId="{3CB0AAB9-B724-40DF-BE90-78E716D5BF53}" sibTransId="{0F67D43B-AA59-46C2-9962-97D7FE85672B}"/>
    <dgm:cxn modelId="{669E2226-2118-4E0C-BE9B-9EB6957AD2D8}" srcId="{05BE9FCB-D2FB-4F40-A1B9-8062E92AA891}" destId="{E0002659-74C3-42CD-ADCE-69CBC6E6DFCC}" srcOrd="2" destOrd="0" parTransId="{36671D0A-3D37-432E-8BDF-764DDEBDE2A2}" sibTransId="{0A958C7C-D866-4729-869F-B81367DAA510}"/>
    <dgm:cxn modelId="{9D78D12E-3FEA-DC4D-ADC2-95E52A3B6324}" type="presOf" srcId="{7A432417-C97F-407E-85BE-5AEAC7BF6A34}" destId="{C4205592-E3A4-5249-BA96-331625445914}" srcOrd="0" destOrd="0" presId="urn:microsoft.com/office/officeart/2005/8/layout/hList1"/>
    <dgm:cxn modelId="{D5602133-52B8-472A-AEE6-B14C4BCE4789}" srcId="{CF60E3C6-4BD2-4448-9F98-46029BD4FC73}" destId="{DA2780B6-D787-4CFA-A312-91D9FAD56512}" srcOrd="0" destOrd="0" parTransId="{02CFAD14-C8BC-4160-8602-3898E9F84FA3}" sibTransId="{A4AA0205-F4A2-41BC-85AC-C7750843D582}"/>
    <dgm:cxn modelId="{AAD57133-CC13-46AA-AD3D-79AA476C945E}" srcId="{4CF7D9C1-FDE5-4A68-84E8-8E88CE899190}" destId="{8F781511-7B81-447E-AFA9-2E07E8035805}" srcOrd="0" destOrd="0" parTransId="{354163B6-A95D-4346-9D04-C077BEBA21CF}" sibTransId="{7E9B28BD-64B3-4AC3-A5EE-5442F73029A5}"/>
    <dgm:cxn modelId="{6F51E854-7006-B24F-8626-77512E49783E}" type="presOf" srcId="{4CF7D9C1-FDE5-4A68-84E8-8E88CE899190}" destId="{1666F875-F743-2745-B4A8-8702DE78D927}" srcOrd="0" destOrd="0" presId="urn:microsoft.com/office/officeart/2005/8/layout/hList1"/>
    <dgm:cxn modelId="{B1045955-593E-4C4D-AF61-837D6BC6AC84}" type="presOf" srcId="{FA7664C5-235D-4B8D-927C-6E191B0892B7}" destId="{B7346CC8-F70B-5A4D-A015-E4E555F99958}" srcOrd="0" destOrd="0" presId="urn:microsoft.com/office/officeart/2005/8/layout/hList1"/>
    <dgm:cxn modelId="{683C0A56-8DF3-4EF2-A41A-6C4D36E36616}" srcId="{05BE9FCB-D2FB-4F40-A1B9-8062E92AA891}" destId="{0F7B97A8-1540-4D2A-9FE1-7B9820DFBF50}" srcOrd="3" destOrd="0" parTransId="{AAF42D2B-BF36-48AF-B6F6-E56ACC97D9FD}" sibTransId="{B51CBEA0-1077-4928-B526-CA05387B0BA7}"/>
    <dgm:cxn modelId="{0C089C59-3CA3-9A4F-BFB0-507E0E1D082A}" type="presOf" srcId="{E0002659-74C3-42CD-ADCE-69CBC6E6DFCC}" destId="{36D5C3EC-D658-1C40-A3A6-68F22228D126}" srcOrd="0" destOrd="0" presId="urn:microsoft.com/office/officeart/2005/8/layout/hList1"/>
    <dgm:cxn modelId="{CA830668-26F6-F541-B3A0-3A6E123958FB}" type="presOf" srcId="{8F781511-7B81-447E-AFA9-2E07E8035805}" destId="{AD18CFB2-CFD2-E443-84E6-AEC5B1E8E469}" srcOrd="0" destOrd="0" presId="urn:microsoft.com/office/officeart/2005/8/layout/hList1"/>
    <dgm:cxn modelId="{3CDCAF84-E460-104D-BDC5-4D194FA55FA0}" type="presOf" srcId="{0F7B97A8-1540-4D2A-9FE1-7B9820DFBF50}" destId="{6A0F2044-984F-5140-AA82-0A180EAE9679}" srcOrd="0" destOrd="0" presId="urn:microsoft.com/office/officeart/2005/8/layout/hList1"/>
    <dgm:cxn modelId="{F663D193-3B19-9541-BCA7-571C0117FC07}" type="presOf" srcId="{CF60E3C6-4BD2-4448-9F98-46029BD4FC73}" destId="{FD7BCC43-E69C-0C49-B287-5E06809884C7}" srcOrd="0" destOrd="0" presId="urn:microsoft.com/office/officeart/2005/8/layout/hList1"/>
    <dgm:cxn modelId="{C42A26A7-2CB4-4597-AC41-6220FD35D153}" srcId="{05BE9FCB-D2FB-4F40-A1B9-8062E92AA891}" destId="{CF60E3C6-4BD2-4448-9F98-46029BD4FC73}" srcOrd="0" destOrd="0" parTransId="{EAC4D2C0-C1C0-4AAC-8398-463C47A24FA3}" sibTransId="{A6AC398F-32C8-4060-A612-1BBF0F60AC8F}"/>
    <dgm:cxn modelId="{C0C696AD-8303-4941-AAE1-6EB3EFF053F2}" srcId="{E0002659-74C3-42CD-ADCE-69CBC6E6DFCC}" destId="{FA7664C5-235D-4B8D-927C-6E191B0892B7}" srcOrd="0" destOrd="0" parTransId="{F578FAE9-70E5-46C6-9AC2-B9EF0C6818A5}" sibTransId="{EC9166D9-572C-4188-AA87-03656583D660}"/>
    <dgm:cxn modelId="{D6CAE5B3-9D85-A740-A641-3664EB3F334E}" type="presOf" srcId="{DA2780B6-D787-4CFA-A312-91D9FAD56512}" destId="{07618FD9-0C75-2C46-A78C-47EEEA1691C4}" srcOrd="0" destOrd="0" presId="urn:microsoft.com/office/officeart/2005/8/layout/hList1"/>
    <dgm:cxn modelId="{8AC733B4-D52A-4E65-86FB-1D80C03381D9}" srcId="{05BE9FCB-D2FB-4F40-A1B9-8062E92AA891}" destId="{4CF7D9C1-FDE5-4A68-84E8-8E88CE899190}" srcOrd="1" destOrd="0" parTransId="{CBA0FE29-B057-4BFD-8869-CCEC659BF582}" sibTransId="{D9688688-B632-4B6E-92B9-16D241346D36}"/>
    <dgm:cxn modelId="{668DE9C6-278A-A84D-A7D8-CE2236CC26DA}" type="presOf" srcId="{05BE9FCB-D2FB-4F40-A1B9-8062E92AA891}" destId="{ABBD70C8-C444-5649-AADD-BED07E5BA459}" srcOrd="0" destOrd="0" presId="urn:microsoft.com/office/officeart/2005/8/layout/hList1"/>
    <dgm:cxn modelId="{DC3E2BFF-A123-004E-9120-6A353EF1B7EA}" type="presParOf" srcId="{ABBD70C8-C444-5649-AADD-BED07E5BA459}" destId="{7B9C2AFE-5F2A-5F40-9495-DD6849DAA318}" srcOrd="0" destOrd="0" presId="urn:microsoft.com/office/officeart/2005/8/layout/hList1"/>
    <dgm:cxn modelId="{4614185B-2BA9-A14C-B747-22C6515FBE7B}" type="presParOf" srcId="{7B9C2AFE-5F2A-5F40-9495-DD6849DAA318}" destId="{FD7BCC43-E69C-0C49-B287-5E06809884C7}" srcOrd="0" destOrd="0" presId="urn:microsoft.com/office/officeart/2005/8/layout/hList1"/>
    <dgm:cxn modelId="{D06DDC1C-A9E0-004E-8011-95A1BEAF3936}" type="presParOf" srcId="{7B9C2AFE-5F2A-5F40-9495-DD6849DAA318}" destId="{07618FD9-0C75-2C46-A78C-47EEEA1691C4}" srcOrd="1" destOrd="0" presId="urn:microsoft.com/office/officeart/2005/8/layout/hList1"/>
    <dgm:cxn modelId="{1A579585-0EF3-F442-9C0A-898F405428AF}" type="presParOf" srcId="{ABBD70C8-C444-5649-AADD-BED07E5BA459}" destId="{6A64BBA9-66AE-B846-805B-9170C03CAE66}" srcOrd="1" destOrd="0" presId="urn:microsoft.com/office/officeart/2005/8/layout/hList1"/>
    <dgm:cxn modelId="{B0BAAD92-91C7-0342-A957-6C11CB7B820A}" type="presParOf" srcId="{ABBD70C8-C444-5649-AADD-BED07E5BA459}" destId="{1467D7EA-63F9-A643-8E18-19CA842CE7F7}" srcOrd="2" destOrd="0" presId="urn:microsoft.com/office/officeart/2005/8/layout/hList1"/>
    <dgm:cxn modelId="{F62D5BAE-FF06-8940-A3C0-9E1EB0F31F1F}" type="presParOf" srcId="{1467D7EA-63F9-A643-8E18-19CA842CE7F7}" destId="{1666F875-F743-2745-B4A8-8702DE78D927}" srcOrd="0" destOrd="0" presId="urn:microsoft.com/office/officeart/2005/8/layout/hList1"/>
    <dgm:cxn modelId="{F6748E0D-DBDB-4143-9DD7-20C9A66C9D2D}" type="presParOf" srcId="{1467D7EA-63F9-A643-8E18-19CA842CE7F7}" destId="{AD18CFB2-CFD2-E443-84E6-AEC5B1E8E469}" srcOrd="1" destOrd="0" presId="urn:microsoft.com/office/officeart/2005/8/layout/hList1"/>
    <dgm:cxn modelId="{A0EAD5AA-E15E-524A-9C0A-437054E32F66}" type="presParOf" srcId="{ABBD70C8-C444-5649-AADD-BED07E5BA459}" destId="{82143A77-4E6A-F345-9936-3EF6BEA85B97}" srcOrd="3" destOrd="0" presId="urn:microsoft.com/office/officeart/2005/8/layout/hList1"/>
    <dgm:cxn modelId="{CEE632B5-53F3-B949-B407-333F7E6676A0}" type="presParOf" srcId="{ABBD70C8-C444-5649-AADD-BED07E5BA459}" destId="{7847ACFB-2298-C341-BDB8-27CD10E40C4A}" srcOrd="4" destOrd="0" presId="urn:microsoft.com/office/officeart/2005/8/layout/hList1"/>
    <dgm:cxn modelId="{29D434D9-A138-0F44-A095-EF823831003E}" type="presParOf" srcId="{7847ACFB-2298-C341-BDB8-27CD10E40C4A}" destId="{36D5C3EC-D658-1C40-A3A6-68F22228D126}" srcOrd="0" destOrd="0" presId="urn:microsoft.com/office/officeart/2005/8/layout/hList1"/>
    <dgm:cxn modelId="{5466FD01-7C89-AD4A-AD30-4EF00A4058CD}" type="presParOf" srcId="{7847ACFB-2298-C341-BDB8-27CD10E40C4A}" destId="{B7346CC8-F70B-5A4D-A015-E4E555F99958}" srcOrd="1" destOrd="0" presId="urn:microsoft.com/office/officeart/2005/8/layout/hList1"/>
    <dgm:cxn modelId="{989F4F8F-60D7-2F4E-AA71-B52FD34A8AAC}" type="presParOf" srcId="{ABBD70C8-C444-5649-AADD-BED07E5BA459}" destId="{12E884A7-8319-8A42-BA61-48EEACF7770E}" srcOrd="5" destOrd="0" presId="urn:microsoft.com/office/officeart/2005/8/layout/hList1"/>
    <dgm:cxn modelId="{0B821627-1B53-D749-9CCD-A13D27B25E88}" type="presParOf" srcId="{ABBD70C8-C444-5649-AADD-BED07E5BA459}" destId="{3AD823A4-ECCE-104B-BD98-03EE3730A0DF}" srcOrd="6" destOrd="0" presId="urn:microsoft.com/office/officeart/2005/8/layout/hList1"/>
    <dgm:cxn modelId="{8116D2A2-1FCE-F145-BD69-03B7B9DF3C60}" type="presParOf" srcId="{3AD823A4-ECCE-104B-BD98-03EE3730A0DF}" destId="{6A0F2044-984F-5140-AA82-0A180EAE9679}" srcOrd="0" destOrd="0" presId="urn:microsoft.com/office/officeart/2005/8/layout/hList1"/>
    <dgm:cxn modelId="{326C37FE-DF8B-9F4E-9AA0-C8019DB7A6D4}" type="presParOf" srcId="{3AD823A4-ECCE-104B-BD98-03EE3730A0DF}" destId="{C4205592-E3A4-5249-BA96-331625445914}"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561710D-BBA3-41C5-938C-827DE4D3D6FE}"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8181B01B-AC01-4F61-8445-BFA4F02D8C6B}">
      <dgm:prSet/>
      <dgm:spPr/>
      <dgm:t>
        <a:bodyPr/>
        <a:lstStyle/>
        <a:p>
          <a:r>
            <a:rPr lang="en-GB" dirty="0"/>
            <a:t>‘’The Internet is a crucial tool for global terrorism. Terrorists have taken advantage of commercial networks for communications, finance, and transportation to act on a global rather than a regional or national scale. These networks allow them to maintain a presence and coordinate and mount operations that would have been beyond their capabilities before 1990.’’</a:t>
          </a:r>
          <a:br>
            <a:rPr lang="en-GB" dirty="0"/>
          </a:br>
          <a:br>
            <a:rPr lang="en-GB" dirty="0"/>
          </a:br>
          <a:r>
            <a:rPr lang="en-GB" dirty="0"/>
            <a:t>					(Lewis, 2005, p.112).</a:t>
          </a:r>
          <a:endParaRPr lang="en-US" dirty="0"/>
        </a:p>
      </dgm:t>
    </dgm:pt>
    <dgm:pt modelId="{75F03634-A576-455E-9C8A-C223FFA69E6F}" type="parTrans" cxnId="{C1635D14-51EC-4BDD-84C9-03AD99A5400A}">
      <dgm:prSet/>
      <dgm:spPr/>
      <dgm:t>
        <a:bodyPr/>
        <a:lstStyle/>
        <a:p>
          <a:endParaRPr lang="en-US"/>
        </a:p>
      </dgm:t>
    </dgm:pt>
    <dgm:pt modelId="{1B691931-842F-40B3-96D5-D93B2E054359}" type="sibTrans" cxnId="{C1635D14-51EC-4BDD-84C9-03AD99A5400A}">
      <dgm:prSet/>
      <dgm:spPr/>
      <dgm:t>
        <a:bodyPr/>
        <a:lstStyle/>
        <a:p>
          <a:endParaRPr lang="en-US"/>
        </a:p>
      </dgm:t>
    </dgm:pt>
    <dgm:pt modelId="{8F8CFF92-78F1-4040-A7E3-85A2679334DA}">
      <dgm:prSet/>
      <dgm:spPr/>
      <dgm:t>
        <a:bodyPr/>
        <a:lstStyle/>
        <a:p>
          <a:r>
            <a:rPr lang="en-GB" u="sng" dirty="0"/>
            <a:t>Global Terrorism </a:t>
          </a:r>
          <a:r>
            <a:rPr lang="en-GB" dirty="0"/>
            <a:t>– organisational tool, planning, command, control, intelligence gathering communication, propaganda, recruitment and fundraising. </a:t>
          </a:r>
          <a:endParaRPr lang="en-US" dirty="0"/>
        </a:p>
      </dgm:t>
    </dgm:pt>
    <dgm:pt modelId="{66418DA1-5FDD-4D0C-96DE-5A63BCD14D57}" type="parTrans" cxnId="{F7EFD739-347C-410F-A80F-358490FFAA34}">
      <dgm:prSet/>
      <dgm:spPr/>
      <dgm:t>
        <a:bodyPr/>
        <a:lstStyle/>
        <a:p>
          <a:endParaRPr lang="en-US"/>
        </a:p>
      </dgm:t>
    </dgm:pt>
    <dgm:pt modelId="{72B880D8-958C-4B1A-B75C-5914A10AF8F8}" type="sibTrans" cxnId="{F7EFD739-347C-410F-A80F-358490FFAA34}">
      <dgm:prSet/>
      <dgm:spPr/>
      <dgm:t>
        <a:bodyPr/>
        <a:lstStyle/>
        <a:p>
          <a:endParaRPr lang="en-US"/>
        </a:p>
      </dgm:t>
    </dgm:pt>
    <dgm:pt modelId="{2512B267-D736-864D-A02D-F85EEBDB2D49}" type="pres">
      <dgm:prSet presAssocID="{A561710D-BBA3-41C5-938C-827DE4D3D6FE}" presName="vert0" presStyleCnt="0">
        <dgm:presLayoutVars>
          <dgm:dir/>
          <dgm:animOne val="branch"/>
          <dgm:animLvl val="lvl"/>
        </dgm:presLayoutVars>
      </dgm:prSet>
      <dgm:spPr/>
    </dgm:pt>
    <dgm:pt modelId="{8860C09F-329C-3D41-B734-B7C4E807BFB4}" type="pres">
      <dgm:prSet presAssocID="{8181B01B-AC01-4F61-8445-BFA4F02D8C6B}" presName="thickLine" presStyleLbl="alignNode1" presStyleIdx="0" presStyleCnt="2"/>
      <dgm:spPr/>
    </dgm:pt>
    <dgm:pt modelId="{38CE1B12-B01B-A74F-9391-F167CA7E94AD}" type="pres">
      <dgm:prSet presAssocID="{8181B01B-AC01-4F61-8445-BFA4F02D8C6B}" presName="horz1" presStyleCnt="0"/>
      <dgm:spPr/>
    </dgm:pt>
    <dgm:pt modelId="{5AAA3A7E-CDFB-7C41-87B1-415F69E74669}" type="pres">
      <dgm:prSet presAssocID="{8181B01B-AC01-4F61-8445-BFA4F02D8C6B}" presName="tx1" presStyleLbl="revTx" presStyleIdx="0" presStyleCnt="2"/>
      <dgm:spPr/>
    </dgm:pt>
    <dgm:pt modelId="{69D56317-70D0-3147-9F4E-F9A675F4DDA3}" type="pres">
      <dgm:prSet presAssocID="{8181B01B-AC01-4F61-8445-BFA4F02D8C6B}" presName="vert1" presStyleCnt="0"/>
      <dgm:spPr/>
    </dgm:pt>
    <dgm:pt modelId="{573C5387-A4A1-6544-A48F-DE6BE1B3CC7F}" type="pres">
      <dgm:prSet presAssocID="{8F8CFF92-78F1-4040-A7E3-85A2679334DA}" presName="thickLine" presStyleLbl="alignNode1" presStyleIdx="1" presStyleCnt="2"/>
      <dgm:spPr/>
    </dgm:pt>
    <dgm:pt modelId="{50698FF6-D787-5C4D-A1C9-99743AF491BD}" type="pres">
      <dgm:prSet presAssocID="{8F8CFF92-78F1-4040-A7E3-85A2679334DA}" presName="horz1" presStyleCnt="0"/>
      <dgm:spPr/>
    </dgm:pt>
    <dgm:pt modelId="{6752045A-4B5E-3B4A-9D7B-978E8D240B72}" type="pres">
      <dgm:prSet presAssocID="{8F8CFF92-78F1-4040-A7E3-85A2679334DA}" presName="tx1" presStyleLbl="revTx" presStyleIdx="1" presStyleCnt="2" custScaleY="57204"/>
      <dgm:spPr/>
    </dgm:pt>
    <dgm:pt modelId="{11823F9E-D5CD-3F46-BACC-EAE6349D3CED}" type="pres">
      <dgm:prSet presAssocID="{8F8CFF92-78F1-4040-A7E3-85A2679334DA}" presName="vert1" presStyleCnt="0"/>
      <dgm:spPr/>
    </dgm:pt>
  </dgm:ptLst>
  <dgm:cxnLst>
    <dgm:cxn modelId="{C1635D14-51EC-4BDD-84C9-03AD99A5400A}" srcId="{A561710D-BBA3-41C5-938C-827DE4D3D6FE}" destId="{8181B01B-AC01-4F61-8445-BFA4F02D8C6B}" srcOrd="0" destOrd="0" parTransId="{75F03634-A576-455E-9C8A-C223FFA69E6F}" sibTransId="{1B691931-842F-40B3-96D5-D93B2E054359}"/>
    <dgm:cxn modelId="{F7EFD739-347C-410F-A80F-358490FFAA34}" srcId="{A561710D-BBA3-41C5-938C-827DE4D3D6FE}" destId="{8F8CFF92-78F1-4040-A7E3-85A2679334DA}" srcOrd="1" destOrd="0" parTransId="{66418DA1-5FDD-4D0C-96DE-5A63BCD14D57}" sibTransId="{72B880D8-958C-4B1A-B75C-5914A10AF8F8}"/>
    <dgm:cxn modelId="{A14A0541-9B45-D24F-81E8-FE7F890F55B2}" type="presOf" srcId="{8F8CFF92-78F1-4040-A7E3-85A2679334DA}" destId="{6752045A-4B5E-3B4A-9D7B-978E8D240B72}" srcOrd="0" destOrd="0" presId="urn:microsoft.com/office/officeart/2008/layout/LinedList"/>
    <dgm:cxn modelId="{66232979-D139-614D-9CAA-37427499BFF3}" type="presOf" srcId="{8181B01B-AC01-4F61-8445-BFA4F02D8C6B}" destId="{5AAA3A7E-CDFB-7C41-87B1-415F69E74669}" srcOrd="0" destOrd="0" presId="urn:microsoft.com/office/officeart/2008/layout/LinedList"/>
    <dgm:cxn modelId="{1730287C-45DF-C14C-B193-0FA70B4946C9}" type="presOf" srcId="{A561710D-BBA3-41C5-938C-827DE4D3D6FE}" destId="{2512B267-D736-864D-A02D-F85EEBDB2D49}" srcOrd="0" destOrd="0" presId="urn:microsoft.com/office/officeart/2008/layout/LinedList"/>
    <dgm:cxn modelId="{A57212FD-BD8A-124B-A28E-9ADAAA861234}" type="presParOf" srcId="{2512B267-D736-864D-A02D-F85EEBDB2D49}" destId="{8860C09F-329C-3D41-B734-B7C4E807BFB4}" srcOrd="0" destOrd="0" presId="urn:microsoft.com/office/officeart/2008/layout/LinedList"/>
    <dgm:cxn modelId="{FF9C0ABD-6EE8-BB4A-8C9B-11D617D99855}" type="presParOf" srcId="{2512B267-D736-864D-A02D-F85EEBDB2D49}" destId="{38CE1B12-B01B-A74F-9391-F167CA7E94AD}" srcOrd="1" destOrd="0" presId="urn:microsoft.com/office/officeart/2008/layout/LinedList"/>
    <dgm:cxn modelId="{33156B26-DB6C-7041-8B7A-CE0F616FBBAF}" type="presParOf" srcId="{38CE1B12-B01B-A74F-9391-F167CA7E94AD}" destId="{5AAA3A7E-CDFB-7C41-87B1-415F69E74669}" srcOrd="0" destOrd="0" presId="urn:microsoft.com/office/officeart/2008/layout/LinedList"/>
    <dgm:cxn modelId="{A0776E76-0C49-674D-99EF-261AA0B40B8E}" type="presParOf" srcId="{38CE1B12-B01B-A74F-9391-F167CA7E94AD}" destId="{69D56317-70D0-3147-9F4E-F9A675F4DDA3}" srcOrd="1" destOrd="0" presId="urn:microsoft.com/office/officeart/2008/layout/LinedList"/>
    <dgm:cxn modelId="{AEE70071-CD91-3945-8118-177E7B1DAF9E}" type="presParOf" srcId="{2512B267-D736-864D-A02D-F85EEBDB2D49}" destId="{573C5387-A4A1-6544-A48F-DE6BE1B3CC7F}" srcOrd="2" destOrd="0" presId="urn:microsoft.com/office/officeart/2008/layout/LinedList"/>
    <dgm:cxn modelId="{CE32576A-A5DC-EA44-9E9B-B0B89827EBA7}" type="presParOf" srcId="{2512B267-D736-864D-A02D-F85EEBDB2D49}" destId="{50698FF6-D787-5C4D-A1C9-99743AF491BD}" srcOrd="3" destOrd="0" presId="urn:microsoft.com/office/officeart/2008/layout/LinedList"/>
    <dgm:cxn modelId="{E7782E67-48A7-6645-AC1F-7A21C7D81461}" type="presParOf" srcId="{50698FF6-D787-5C4D-A1C9-99743AF491BD}" destId="{6752045A-4B5E-3B4A-9D7B-978E8D240B72}" srcOrd="0" destOrd="0" presId="urn:microsoft.com/office/officeart/2008/layout/LinedList"/>
    <dgm:cxn modelId="{D3023F49-1938-E444-9A85-AC18C31B9580}" type="presParOf" srcId="{50698FF6-D787-5C4D-A1C9-99743AF491BD}" destId="{11823F9E-D5CD-3F46-BACC-EAE6349D3CE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C3FBA7D-8942-4144-9992-D736A128F253}" type="doc">
      <dgm:prSet loTypeId="urn:microsoft.com/office/officeart/2005/8/layout/default" loCatId="process" qsTypeId="urn:microsoft.com/office/officeart/2005/8/quickstyle/simple1" qsCatId="simple" csTypeId="urn:microsoft.com/office/officeart/2005/8/colors/accent0_1" csCatId="mainScheme"/>
      <dgm:spPr/>
      <dgm:t>
        <a:bodyPr/>
        <a:lstStyle/>
        <a:p>
          <a:endParaRPr lang="en-US"/>
        </a:p>
      </dgm:t>
    </dgm:pt>
    <dgm:pt modelId="{C198B5AB-2931-4F30-A5A7-210760C944AA}">
      <dgm:prSet/>
      <dgm:spPr/>
      <dgm:t>
        <a:bodyPr/>
        <a:lstStyle/>
        <a:p>
          <a:r>
            <a:rPr lang="en-GB" baseline="0"/>
            <a:t>Propaganda – ideological and practical content, practical instructions, justifications, explanations and promotion of terrorist activities.</a:t>
          </a:r>
          <a:endParaRPr lang="en-US"/>
        </a:p>
      </dgm:t>
    </dgm:pt>
    <dgm:pt modelId="{53B833BC-0188-40D7-B5E1-D911A7F0B5CE}" type="parTrans" cxnId="{A9A47322-D88F-411E-939F-B096748F8BFC}">
      <dgm:prSet/>
      <dgm:spPr/>
      <dgm:t>
        <a:bodyPr/>
        <a:lstStyle/>
        <a:p>
          <a:endParaRPr lang="en-US"/>
        </a:p>
      </dgm:t>
    </dgm:pt>
    <dgm:pt modelId="{36403D73-93CA-490F-944A-0556CA66D2A1}" type="sibTrans" cxnId="{A9A47322-D88F-411E-939F-B096748F8BFC}">
      <dgm:prSet/>
      <dgm:spPr/>
      <dgm:t>
        <a:bodyPr/>
        <a:lstStyle/>
        <a:p>
          <a:endParaRPr lang="en-US"/>
        </a:p>
      </dgm:t>
    </dgm:pt>
    <dgm:pt modelId="{CB524F75-F127-4CCC-9B15-924572F975C6}">
      <dgm:prSet/>
      <dgm:spPr/>
      <dgm:t>
        <a:bodyPr/>
        <a:lstStyle/>
        <a:p>
          <a:r>
            <a:rPr lang="en-GB" baseline="0"/>
            <a:t>Through – virtual messaging, presentations, magazines, audio/video files and video games.</a:t>
          </a:r>
          <a:endParaRPr lang="en-US"/>
        </a:p>
      </dgm:t>
    </dgm:pt>
    <dgm:pt modelId="{209569D6-D66B-4573-AD0F-0AD2709EBF05}" type="parTrans" cxnId="{AFA6D5E2-6BA8-419E-B44C-E5361FB2ACEC}">
      <dgm:prSet/>
      <dgm:spPr/>
      <dgm:t>
        <a:bodyPr/>
        <a:lstStyle/>
        <a:p>
          <a:endParaRPr lang="en-US"/>
        </a:p>
      </dgm:t>
    </dgm:pt>
    <dgm:pt modelId="{B3F4758E-9953-469C-8E25-73F292F808FA}" type="sibTrans" cxnId="{AFA6D5E2-6BA8-419E-B44C-E5361FB2ACEC}">
      <dgm:prSet/>
      <dgm:spPr/>
      <dgm:t>
        <a:bodyPr/>
        <a:lstStyle/>
        <a:p>
          <a:endParaRPr lang="en-US"/>
        </a:p>
      </dgm:t>
    </dgm:pt>
    <dgm:pt modelId="{C22C85EE-0D51-474D-AE5B-FF2307340079}">
      <dgm:prSet/>
      <dgm:spPr/>
      <dgm:t>
        <a:bodyPr/>
        <a:lstStyle/>
        <a:p>
          <a:r>
            <a:rPr lang="en-GB" baseline="0"/>
            <a:t>Internet = ‘’Virtual Knowledge Bank’’</a:t>
          </a:r>
          <a:endParaRPr lang="en-US"/>
        </a:p>
      </dgm:t>
    </dgm:pt>
    <dgm:pt modelId="{FE44EEC7-8DE6-47C7-BE70-3CE293F47F3B}" type="parTrans" cxnId="{A6C412CA-8287-47F4-9BD8-59F33639C589}">
      <dgm:prSet/>
      <dgm:spPr/>
      <dgm:t>
        <a:bodyPr/>
        <a:lstStyle/>
        <a:p>
          <a:endParaRPr lang="en-US"/>
        </a:p>
      </dgm:t>
    </dgm:pt>
    <dgm:pt modelId="{E4A40910-EBA2-4964-987C-0B982A8F5A4C}" type="sibTrans" cxnId="{A6C412CA-8287-47F4-9BD8-59F33639C589}">
      <dgm:prSet/>
      <dgm:spPr/>
      <dgm:t>
        <a:bodyPr/>
        <a:lstStyle/>
        <a:p>
          <a:endParaRPr lang="en-US"/>
        </a:p>
      </dgm:t>
    </dgm:pt>
    <dgm:pt modelId="{9F30E6E4-AE2C-42DE-B163-E929B0BED761}">
      <dgm:prSet/>
      <dgm:spPr/>
      <dgm:t>
        <a:bodyPr/>
        <a:lstStyle/>
        <a:p>
          <a:r>
            <a:rPr lang="en-GB" baseline="0"/>
            <a:t>Disseminated through – websites, chat forums, discussion boards, video sites, social media sites.</a:t>
          </a:r>
          <a:endParaRPr lang="en-US"/>
        </a:p>
      </dgm:t>
    </dgm:pt>
    <dgm:pt modelId="{64117687-141F-44E9-8FC8-917F1BF277A5}" type="parTrans" cxnId="{B7E60329-EFD9-49EF-BCAD-398D097A5E06}">
      <dgm:prSet/>
      <dgm:spPr/>
      <dgm:t>
        <a:bodyPr/>
        <a:lstStyle/>
        <a:p>
          <a:endParaRPr lang="en-US"/>
        </a:p>
      </dgm:t>
    </dgm:pt>
    <dgm:pt modelId="{2BD596EE-6564-44AE-8723-E2CCAB4F9425}" type="sibTrans" cxnId="{B7E60329-EFD9-49EF-BCAD-398D097A5E06}">
      <dgm:prSet/>
      <dgm:spPr/>
      <dgm:t>
        <a:bodyPr/>
        <a:lstStyle/>
        <a:p>
          <a:endParaRPr lang="en-US"/>
        </a:p>
      </dgm:t>
    </dgm:pt>
    <dgm:pt modelId="{0A82E151-DC4E-F14F-B7B4-6DC8FE1F8E29}" type="pres">
      <dgm:prSet presAssocID="{4C3FBA7D-8942-4144-9992-D736A128F253}" presName="diagram" presStyleCnt="0">
        <dgm:presLayoutVars>
          <dgm:dir/>
          <dgm:resizeHandles val="exact"/>
        </dgm:presLayoutVars>
      </dgm:prSet>
      <dgm:spPr/>
    </dgm:pt>
    <dgm:pt modelId="{47BCF2C6-C1BE-594A-BF9A-4734D141ADA4}" type="pres">
      <dgm:prSet presAssocID="{C198B5AB-2931-4F30-A5A7-210760C944AA}" presName="node" presStyleLbl="node1" presStyleIdx="0" presStyleCnt="4">
        <dgm:presLayoutVars>
          <dgm:bulletEnabled val="1"/>
        </dgm:presLayoutVars>
      </dgm:prSet>
      <dgm:spPr/>
    </dgm:pt>
    <dgm:pt modelId="{721A02DD-2327-E24C-8E1F-6016D360394F}" type="pres">
      <dgm:prSet presAssocID="{36403D73-93CA-490F-944A-0556CA66D2A1}" presName="sibTrans" presStyleCnt="0"/>
      <dgm:spPr/>
    </dgm:pt>
    <dgm:pt modelId="{94E28D9F-F21A-7B49-9CBE-83C81E14E51F}" type="pres">
      <dgm:prSet presAssocID="{CB524F75-F127-4CCC-9B15-924572F975C6}" presName="node" presStyleLbl="node1" presStyleIdx="1" presStyleCnt="4">
        <dgm:presLayoutVars>
          <dgm:bulletEnabled val="1"/>
        </dgm:presLayoutVars>
      </dgm:prSet>
      <dgm:spPr/>
    </dgm:pt>
    <dgm:pt modelId="{C05A0DB4-D1DC-4B4E-81A1-7DF72FD551C8}" type="pres">
      <dgm:prSet presAssocID="{B3F4758E-9953-469C-8E25-73F292F808FA}" presName="sibTrans" presStyleCnt="0"/>
      <dgm:spPr/>
    </dgm:pt>
    <dgm:pt modelId="{EA1C2CCD-CE47-6143-A4E3-E65E5EB152BE}" type="pres">
      <dgm:prSet presAssocID="{C22C85EE-0D51-474D-AE5B-FF2307340079}" presName="node" presStyleLbl="node1" presStyleIdx="2" presStyleCnt="4">
        <dgm:presLayoutVars>
          <dgm:bulletEnabled val="1"/>
        </dgm:presLayoutVars>
      </dgm:prSet>
      <dgm:spPr/>
    </dgm:pt>
    <dgm:pt modelId="{583B2491-0B6D-1B42-88A9-643BDD2A9613}" type="pres">
      <dgm:prSet presAssocID="{E4A40910-EBA2-4964-987C-0B982A8F5A4C}" presName="sibTrans" presStyleCnt="0"/>
      <dgm:spPr/>
    </dgm:pt>
    <dgm:pt modelId="{ECC6AB62-82F8-1644-9AE4-4B9D3DC980B1}" type="pres">
      <dgm:prSet presAssocID="{9F30E6E4-AE2C-42DE-B163-E929B0BED761}" presName="node" presStyleLbl="node1" presStyleIdx="3" presStyleCnt="4">
        <dgm:presLayoutVars>
          <dgm:bulletEnabled val="1"/>
        </dgm:presLayoutVars>
      </dgm:prSet>
      <dgm:spPr/>
    </dgm:pt>
  </dgm:ptLst>
  <dgm:cxnLst>
    <dgm:cxn modelId="{8B4ED621-182A-1F49-9FF1-5B72CAC80DAC}" type="presOf" srcId="{9F30E6E4-AE2C-42DE-B163-E929B0BED761}" destId="{ECC6AB62-82F8-1644-9AE4-4B9D3DC980B1}" srcOrd="0" destOrd="0" presId="urn:microsoft.com/office/officeart/2005/8/layout/default"/>
    <dgm:cxn modelId="{A9A47322-D88F-411E-939F-B096748F8BFC}" srcId="{4C3FBA7D-8942-4144-9992-D736A128F253}" destId="{C198B5AB-2931-4F30-A5A7-210760C944AA}" srcOrd="0" destOrd="0" parTransId="{53B833BC-0188-40D7-B5E1-D911A7F0B5CE}" sibTransId="{36403D73-93CA-490F-944A-0556CA66D2A1}"/>
    <dgm:cxn modelId="{B7E60329-EFD9-49EF-BCAD-398D097A5E06}" srcId="{4C3FBA7D-8942-4144-9992-D736A128F253}" destId="{9F30E6E4-AE2C-42DE-B163-E929B0BED761}" srcOrd="3" destOrd="0" parTransId="{64117687-141F-44E9-8FC8-917F1BF277A5}" sibTransId="{2BD596EE-6564-44AE-8723-E2CCAB4F9425}"/>
    <dgm:cxn modelId="{512D7A87-2B20-D946-9922-3D90FA139C79}" type="presOf" srcId="{C22C85EE-0D51-474D-AE5B-FF2307340079}" destId="{EA1C2CCD-CE47-6143-A4E3-E65E5EB152BE}" srcOrd="0" destOrd="0" presId="urn:microsoft.com/office/officeart/2005/8/layout/default"/>
    <dgm:cxn modelId="{E9B8858D-A67C-404A-A8B0-2E71D1D10EC0}" type="presOf" srcId="{CB524F75-F127-4CCC-9B15-924572F975C6}" destId="{94E28D9F-F21A-7B49-9CBE-83C81E14E51F}" srcOrd="0" destOrd="0" presId="urn:microsoft.com/office/officeart/2005/8/layout/default"/>
    <dgm:cxn modelId="{FE4AFDC9-A27D-4A47-B718-2298B9AB196A}" type="presOf" srcId="{4C3FBA7D-8942-4144-9992-D736A128F253}" destId="{0A82E151-DC4E-F14F-B7B4-6DC8FE1F8E29}" srcOrd="0" destOrd="0" presId="urn:microsoft.com/office/officeart/2005/8/layout/default"/>
    <dgm:cxn modelId="{A6C412CA-8287-47F4-9BD8-59F33639C589}" srcId="{4C3FBA7D-8942-4144-9992-D736A128F253}" destId="{C22C85EE-0D51-474D-AE5B-FF2307340079}" srcOrd="2" destOrd="0" parTransId="{FE44EEC7-8DE6-47C7-BE70-3CE293F47F3B}" sibTransId="{E4A40910-EBA2-4964-987C-0B982A8F5A4C}"/>
    <dgm:cxn modelId="{10D8D1D3-A73D-4646-A8F3-78FB0BE2F97B}" type="presOf" srcId="{C198B5AB-2931-4F30-A5A7-210760C944AA}" destId="{47BCF2C6-C1BE-594A-BF9A-4734D141ADA4}" srcOrd="0" destOrd="0" presId="urn:microsoft.com/office/officeart/2005/8/layout/default"/>
    <dgm:cxn modelId="{AFA6D5E2-6BA8-419E-B44C-E5361FB2ACEC}" srcId="{4C3FBA7D-8942-4144-9992-D736A128F253}" destId="{CB524F75-F127-4CCC-9B15-924572F975C6}" srcOrd="1" destOrd="0" parTransId="{209569D6-D66B-4573-AD0F-0AD2709EBF05}" sibTransId="{B3F4758E-9953-469C-8E25-73F292F808FA}"/>
    <dgm:cxn modelId="{91279BEA-6F31-FE4D-BB84-1F9786EE6048}" type="presParOf" srcId="{0A82E151-DC4E-F14F-B7B4-6DC8FE1F8E29}" destId="{47BCF2C6-C1BE-594A-BF9A-4734D141ADA4}" srcOrd="0" destOrd="0" presId="urn:microsoft.com/office/officeart/2005/8/layout/default"/>
    <dgm:cxn modelId="{FF507760-3168-FD44-8C66-E3399CA57954}" type="presParOf" srcId="{0A82E151-DC4E-F14F-B7B4-6DC8FE1F8E29}" destId="{721A02DD-2327-E24C-8E1F-6016D360394F}" srcOrd="1" destOrd="0" presId="urn:microsoft.com/office/officeart/2005/8/layout/default"/>
    <dgm:cxn modelId="{91286597-D31A-FE41-87E4-E01B0BA16E90}" type="presParOf" srcId="{0A82E151-DC4E-F14F-B7B4-6DC8FE1F8E29}" destId="{94E28D9F-F21A-7B49-9CBE-83C81E14E51F}" srcOrd="2" destOrd="0" presId="urn:microsoft.com/office/officeart/2005/8/layout/default"/>
    <dgm:cxn modelId="{F860B3BA-5267-CD4E-8438-F6E6BDF0C24C}" type="presParOf" srcId="{0A82E151-DC4E-F14F-B7B4-6DC8FE1F8E29}" destId="{C05A0DB4-D1DC-4B4E-81A1-7DF72FD551C8}" srcOrd="3" destOrd="0" presId="urn:microsoft.com/office/officeart/2005/8/layout/default"/>
    <dgm:cxn modelId="{996EFB76-1A29-8843-84F9-1DC6D0B63D50}" type="presParOf" srcId="{0A82E151-DC4E-F14F-B7B4-6DC8FE1F8E29}" destId="{EA1C2CCD-CE47-6143-A4E3-E65E5EB152BE}" srcOrd="4" destOrd="0" presId="urn:microsoft.com/office/officeart/2005/8/layout/default"/>
    <dgm:cxn modelId="{4C719335-C887-704A-9F8C-7761975BD67C}" type="presParOf" srcId="{0A82E151-DC4E-F14F-B7B4-6DC8FE1F8E29}" destId="{583B2491-0B6D-1B42-88A9-643BDD2A9613}" srcOrd="5" destOrd="0" presId="urn:microsoft.com/office/officeart/2005/8/layout/default"/>
    <dgm:cxn modelId="{CCD1172B-7249-D84A-834E-FAA671148279}" type="presParOf" srcId="{0A82E151-DC4E-F14F-B7B4-6DC8FE1F8E29}" destId="{ECC6AB62-82F8-1644-9AE4-4B9D3DC980B1}"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DEA9391-D208-4E20-9E1D-51AB6A8A3705}"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B83D739D-E236-4C53-AC4D-1DC3A2314FCD}">
      <dgm:prSet/>
      <dgm:spPr/>
      <dgm:t>
        <a:bodyPr/>
        <a:lstStyle/>
        <a:p>
          <a:r>
            <a:rPr lang="en-GB" baseline="0"/>
            <a:t>Most basic function of the internet is communication – exploited by terrorists in means of planning attacks.</a:t>
          </a:r>
          <a:endParaRPr lang="en-US"/>
        </a:p>
      </dgm:t>
    </dgm:pt>
    <dgm:pt modelId="{5A50E81C-3AEA-46AA-84F8-E53382C687BA}" type="parTrans" cxnId="{960F8EE8-2F29-4F92-AACB-94A53EABA622}">
      <dgm:prSet/>
      <dgm:spPr/>
      <dgm:t>
        <a:bodyPr/>
        <a:lstStyle/>
        <a:p>
          <a:endParaRPr lang="en-US"/>
        </a:p>
      </dgm:t>
    </dgm:pt>
    <dgm:pt modelId="{6A09364E-1E58-48C7-B5F2-ADD63E02F64E}" type="sibTrans" cxnId="{960F8EE8-2F29-4F92-AACB-94A53EABA622}">
      <dgm:prSet/>
      <dgm:spPr/>
      <dgm:t>
        <a:bodyPr/>
        <a:lstStyle/>
        <a:p>
          <a:endParaRPr lang="en-US"/>
        </a:p>
      </dgm:t>
    </dgm:pt>
    <dgm:pt modelId="{B36E36A8-36C1-45C1-8CB0-D7AC3675EA54}">
      <dgm:prSet/>
      <dgm:spPr/>
      <dgm:t>
        <a:bodyPr/>
        <a:lstStyle/>
        <a:p>
          <a:r>
            <a:rPr lang="en-GB" baseline="0"/>
            <a:t>Forums – serve as organisational hub for planning and coordinating activities.</a:t>
          </a:r>
          <a:endParaRPr lang="en-US"/>
        </a:p>
      </dgm:t>
    </dgm:pt>
    <dgm:pt modelId="{B23B596D-82B8-4CA5-B6E6-609FCE7A3AD7}" type="parTrans" cxnId="{9590A5CD-4A47-400C-8B29-124E9FC88953}">
      <dgm:prSet/>
      <dgm:spPr/>
      <dgm:t>
        <a:bodyPr/>
        <a:lstStyle/>
        <a:p>
          <a:endParaRPr lang="en-US"/>
        </a:p>
      </dgm:t>
    </dgm:pt>
    <dgm:pt modelId="{B9B64C11-C03A-496A-86E7-E63689A4E408}" type="sibTrans" cxnId="{9590A5CD-4A47-400C-8B29-124E9FC88953}">
      <dgm:prSet/>
      <dgm:spPr/>
      <dgm:t>
        <a:bodyPr/>
        <a:lstStyle/>
        <a:p>
          <a:endParaRPr lang="en-US"/>
        </a:p>
      </dgm:t>
    </dgm:pt>
    <dgm:pt modelId="{C10F26ED-02C0-4A32-AF2E-C65C52B8FE23}">
      <dgm:prSet/>
      <dgm:spPr/>
      <dgm:t>
        <a:bodyPr/>
        <a:lstStyle/>
        <a:p>
          <a:r>
            <a:rPr lang="en-GB" baseline="0" dirty="0"/>
            <a:t>Al Qaeda used the internet to plan and coordinate 9/11.</a:t>
          </a:r>
          <a:endParaRPr lang="en-US" dirty="0"/>
        </a:p>
      </dgm:t>
    </dgm:pt>
    <dgm:pt modelId="{6C50E852-FEAD-41F3-92D5-C7184A5039FF}" type="parTrans" cxnId="{0EA24CB4-2F44-4A9C-B6AA-62510A383F83}">
      <dgm:prSet/>
      <dgm:spPr/>
      <dgm:t>
        <a:bodyPr/>
        <a:lstStyle/>
        <a:p>
          <a:endParaRPr lang="en-US"/>
        </a:p>
      </dgm:t>
    </dgm:pt>
    <dgm:pt modelId="{44DD0D95-BD72-4F2D-8069-9974527C3928}" type="sibTrans" cxnId="{0EA24CB4-2F44-4A9C-B6AA-62510A383F83}">
      <dgm:prSet/>
      <dgm:spPr/>
      <dgm:t>
        <a:bodyPr/>
        <a:lstStyle/>
        <a:p>
          <a:endParaRPr lang="en-US"/>
        </a:p>
      </dgm:t>
    </dgm:pt>
    <dgm:pt modelId="{B6635F09-7788-4753-9230-FD1191821A10}">
      <dgm:prSet/>
      <dgm:spPr/>
      <dgm:t>
        <a:bodyPr/>
        <a:lstStyle/>
        <a:p>
          <a:r>
            <a:rPr lang="en-GB" baseline="0"/>
            <a:t>Inspire – helps individuals plan and coordinate their attacks within the West.</a:t>
          </a:r>
          <a:endParaRPr lang="en-US"/>
        </a:p>
      </dgm:t>
    </dgm:pt>
    <dgm:pt modelId="{41A41FE4-D444-4C43-9058-BE69DB26A97D}" type="parTrans" cxnId="{4EA13EA4-9DC0-440C-8982-FD5A129FD1E0}">
      <dgm:prSet/>
      <dgm:spPr/>
      <dgm:t>
        <a:bodyPr/>
        <a:lstStyle/>
        <a:p>
          <a:endParaRPr lang="en-US"/>
        </a:p>
      </dgm:t>
    </dgm:pt>
    <dgm:pt modelId="{D2127490-518F-4ABD-9A8F-4C5F85FBC051}" type="sibTrans" cxnId="{4EA13EA4-9DC0-440C-8982-FD5A129FD1E0}">
      <dgm:prSet/>
      <dgm:spPr/>
      <dgm:t>
        <a:bodyPr/>
        <a:lstStyle/>
        <a:p>
          <a:endParaRPr lang="en-US"/>
        </a:p>
      </dgm:t>
    </dgm:pt>
    <dgm:pt modelId="{D3E060A1-EA3F-A247-91EB-B3D1FE629525}" type="pres">
      <dgm:prSet presAssocID="{EDEA9391-D208-4E20-9E1D-51AB6A8A3705}" presName="vert0" presStyleCnt="0">
        <dgm:presLayoutVars>
          <dgm:dir/>
          <dgm:animOne val="branch"/>
          <dgm:animLvl val="lvl"/>
        </dgm:presLayoutVars>
      </dgm:prSet>
      <dgm:spPr/>
    </dgm:pt>
    <dgm:pt modelId="{48209CD2-3470-9648-B15A-3D49D7B5A12D}" type="pres">
      <dgm:prSet presAssocID="{B83D739D-E236-4C53-AC4D-1DC3A2314FCD}" presName="thickLine" presStyleLbl="alignNode1" presStyleIdx="0" presStyleCnt="4"/>
      <dgm:spPr/>
    </dgm:pt>
    <dgm:pt modelId="{BAAFAB2F-725C-2D40-8D85-637C8D50470E}" type="pres">
      <dgm:prSet presAssocID="{B83D739D-E236-4C53-AC4D-1DC3A2314FCD}" presName="horz1" presStyleCnt="0"/>
      <dgm:spPr/>
    </dgm:pt>
    <dgm:pt modelId="{933E57C6-628D-2547-9BAD-16B7F8019F89}" type="pres">
      <dgm:prSet presAssocID="{B83D739D-E236-4C53-AC4D-1DC3A2314FCD}" presName="tx1" presStyleLbl="revTx" presStyleIdx="0" presStyleCnt="4"/>
      <dgm:spPr/>
    </dgm:pt>
    <dgm:pt modelId="{7F5AE857-BE7E-6048-9DFC-277FAC37F208}" type="pres">
      <dgm:prSet presAssocID="{B83D739D-E236-4C53-AC4D-1DC3A2314FCD}" presName="vert1" presStyleCnt="0"/>
      <dgm:spPr/>
    </dgm:pt>
    <dgm:pt modelId="{7F81DFF8-44EE-D747-812D-AF8126341308}" type="pres">
      <dgm:prSet presAssocID="{B36E36A8-36C1-45C1-8CB0-D7AC3675EA54}" presName="thickLine" presStyleLbl="alignNode1" presStyleIdx="1" presStyleCnt="4"/>
      <dgm:spPr/>
    </dgm:pt>
    <dgm:pt modelId="{E6676128-1794-2344-810B-4AA4C30347E8}" type="pres">
      <dgm:prSet presAssocID="{B36E36A8-36C1-45C1-8CB0-D7AC3675EA54}" presName="horz1" presStyleCnt="0"/>
      <dgm:spPr/>
    </dgm:pt>
    <dgm:pt modelId="{2EA78476-90A5-834D-A8F5-98498CE43EF8}" type="pres">
      <dgm:prSet presAssocID="{B36E36A8-36C1-45C1-8CB0-D7AC3675EA54}" presName="tx1" presStyleLbl="revTx" presStyleIdx="1" presStyleCnt="4"/>
      <dgm:spPr/>
    </dgm:pt>
    <dgm:pt modelId="{DA895850-357A-0243-8955-31D088C198B1}" type="pres">
      <dgm:prSet presAssocID="{B36E36A8-36C1-45C1-8CB0-D7AC3675EA54}" presName="vert1" presStyleCnt="0"/>
      <dgm:spPr/>
    </dgm:pt>
    <dgm:pt modelId="{1B699ECD-9F92-3D44-9E2C-D139E36B5AE2}" type="pres">
      <dgm:prSet presAssocID="{C10F26ED-02C0-4A32-AF2E-C65C52B8FE23}" presName="thickLine" presStyleLbl="alignNode1" presStyleIdx="2" presStyleCnt="4"/>
      <dgm:spPr/>
    </dgm:pt>
    <dgm:pt modelId="{4FE7E455-82FD-4144-ABB1-FC6C6A0E98EF}" type="pres">
      <dgm:prSet presAssocID="{C10F26ED-02C0-4A32-AF2E-C65C52B8FE23}" presName="horz1" presStyleCnt="0"/>
      <dgm:spPr/>
    </dgm:pt>
    <dgm:pt modelId="{564EBFC6-786E-4140-882F-A49D8B240E85}" type="pres">
      <dgm:prSet presAssocID="{C10F26ED-02C0-4A32-AF2E-C65C52B8FE23}" presName="tx1" presStyleLbl="revTx" presStyleIdx="2" presStyleCnt="4"/>
      <dgm:spPr/>
    </dgm:pt>
    <dgm:pt modelId="{2A11AF12-7AAD-2243-9D70-2523249C32C7}" type="pres">
      <dgm:prSet presAssocID="{C10F26ED-02C0-4A32-AF2E-C65C52B8FE23}" presName="vert1" presStyleCnt="0"/>
      <dgm:spPr/>
    </dgm:pt>
    <dgm:pt modelId="{08B88E63-B2C3-AD43-A975-09717E39ADB7}" type="pres">
      <dgm:prSet presAssocID="{B6635F09-7788-4753-9230-FD1191821A10}" presName="thickLine" presStyleLbl="alignNode1" presStyleIdx="3" presStyleCnt="4"/>
      <dgm:spPr/>
    </dgm:pt>
    <dgm:pt modelId="{AC8043A7-B52A-E841-8044-08F9E2D273B0}" type="pres">
      <dgm:prSet presAssocID="{B6635F09-7788-4753-9230-FD1191821A10}" presName="horz1" presStyleCnt="0"/>
      <dgm:spPr/>
    </dgm:pt>
    <dgm:pt modelId="{5F352562-ED2C-374B-A17C-E84BD9990B36}" type="pres">
      <dgm:prSet presAssocID="{B6635F09-7788-4753-9230-FD1191821A10}" presName="tx1" presStyleLbl="revTx" presStyleIdx="3" presStyleCnt="4"/>
      <dgm:spPr/>
    </dgm:pt>
    <dgm:pt modelId="{75C48C10-16EB-7045-AA5E-1719D63D07B6}" type="pres">
      <dgm:prSet presAssocID="{B6635F09-7788-4753-9230-FD1191821A10}" presName="vert1" presStyleCnt="0"/>
      <dgm:spPr/>
    </dgm:pt>
  </dgm:ptLst>
  <dgm:cxnLst>
    <dgm:cxn modelId="{A2A10D13-CF0E-8F48-B5D7-F9A10FC1F549}" type="presOf" srcId="{B6635F09-7788-4753-9230-FD1191821A10}" destId="{5F352562-ED2C-374B-A17C-E84BD9990B36}" srcOrd="0" destOrd="0" presId="urn:microsoft.com/office/officeart/2008/layout/LinedList"/>
    <dgm:cxn modelId="{D2821D17-AE04-DC42-92AD-FD111DC37B0B}" type="presOf" srcId="{B83D739D-E236-4C53-AC4D-1DC3A2314FCD}" destId="{933E57C6-628D-2547-9BAD-16B7F8019F89}" srcOrd="0" destOrd="0" presId="urn:microsoft.com/office/officeart/2008/layout/LinedList"/>
    <dgm:cxn modelId="{7BE81C69-8419-3D4C-866E-325309FAFEF5}" type="presOf" srcId="{EDEA9391-D208-4E20-9E1D-51AB6A8A3705}" destId="{D3E060A1-EA3F-A247-91EB-B3D1FE629525}" srcOrd="0" destOrd="0" presId="urn:microsoft.com/office/officeart/2008/layout/LinedList"/>
    <dgm:cxn modelId="{6A5B4772-C183-E746-86CB-746B9641A430}" type="presOf" srcId="{C10F26ED-02C0-4A32-AF2E-C65C52B8FE23}" destId="{564EBFC6-786E-4140-882F-A49D8B240E85}" srcOrd="0" destOrd="0" presId="urn:microsoft.com/office/officeart/2008/layout/LinedList"/>
    <dgm:cxn modelId="{C2209098-82E6-544B-A3EF-1A68C79F2EE8}" type="presOf" srcId="{B36E36A8-36C1-45C1-8CB0-D7AC3675EA54}" destId="{2EA78476-90A5-834D-A8F5-98498CE43EF8}" srcOrd="0" destOrd="0" presId="urn:microsoft.com/office/officeart/2008/layout/LinedList"/>
    <dgm:cxn modelId="{4EA13EA4-9DC0-440C-8982-FD5A129FD1E0}" srcId="{EDEA9391-D208-4E20-9E1D-51AB6A8A3705}" destId="{B6635F09-7788-4753-9230-FD1191821A10}" srcOrd="3" destOrd="0" parTransId="{41A41FE4-D444-4C43-9058-BE69DB26A97D}" sibTransId="{D2127490-518F-4ABD-9A8F-4C5F85FBC051}"/>
    <dgm:cxn modelId="{0EA24CB4-2F44-4A9C-B6AA-62510A383F83}" srcId="{EDEA9391-D208-4E20-9E1D-51AB6A8A3705}" destId="{C10F26ED-02C0-4A32-AF2E-C65C52B8FE23}" srcOrd="2" destOrd="0" parTransId="{6C50E852-FEAD-41F3-92D5-C7184A5039FF}" sibTransId="{44DD0D95-BD72-4F2D-8069-9974527C3928}"/>
    <dgm:cxn modelId="{9590A5CD-4A47-400C-8B29-124E9FC88953}" srcId="{EDEA9391-D208-4E20-9E1D-51AB6A8A3705}" destId="{B36E36A8-36C1-45C1-8CB0-D7AC3675EA54}" srcOrd="1" destOrd="0" parTransId="{B23B596D-82B8-4CA5-B6E6-609FCE7A3AD7}" sibTransId="{B9B64C11-C03A-496A-86E7-E63689A4E408}"/>
    <dgm:cxn modelId="{960F8EE8-2F29-4F92-AACB-94A53EABA622}" srcId="{EDEA9391-D208-4E20-9E1D-51AB6A8A3705}" destId="{B83D739D-E236-4C53-AC4D-1DC3A2314FCD}" srcOrd="0" destOrd="0" parTransId="{5A50E81C-3AEA-46AA-84F8-E53382C687BA}" sibTransId="{6A09364E-1E58-48C7-B5F2-ADD63E02F64E}"/>
    <dgm:cxn modelId="{2D512702-B398-DC4A-B4F5-A88B201491F3}" type="presParOf" srcId="{D3E060A1-EA3F-A247-91EB-B3D1FE629525}" destId="{48209CD2-3470-9648-B15A-3D49D7B5A12D}" srcOrd="0" destOrd="0" presId="urn:microsoft.com/office/officeart/2008/layout/LinedList"/>
    <dgm:cxn modelId="{89C66B94-8E5D-D644-B2A1-F920F407535E}" type="presParOf" srcId="{D3E060A1-EA3F-A247-91EB-B3D1FE629525}" destId="{BAAFAB2F-725C-2D40-8D85-637C8D50470E}" srcOrd="1" destOrd="0" presId="urn:microsoft.com/office/officeart/2008/layout/LinedList"/>
    <dgm:cxn modelId="{F9993375-6413-4B42-BEE3-8252A8F3663B}" type="presParOf" srcId="{BAAFAB2F-725C-2D40-8D85-637C8D50470E}" destId="{933E57C6-628D-2547-9BAD-16B7F8019F89}" srcOrd="0" destOrd="0" presId="urn:microsoft.com/office/officeart/2008/layout/LinedList"/>
    <dgm:cxn modelId="{4B8EBD8C-8E79-2340-B3F0-F32D45250D18}" type="presParOf" srcId="{BAAFAB2F-725C-2D40-8D85-637C8D50470E}" destId="{7F5AE857-BE7E-6048-9DFC-277FAC37F208}" srcOrd="1" destOrd="0" presId="urn:microsoft.com/office/officeart/2008/layout/LinedList"/>
    <dgm:cxn modelId="{FABC523D-9392-6D4C-8E45-394E7B161FEA}" type="presParOf" srcId="{D3E060A1-EA3F-A247-91EB-B3D1FE629525}" destId="{7F81DFF8-44EE-D747-812D-AF8126341308}" srcOrd="2" destOrd="0" presId="urn:microsoft.com/office/officeart/2008/layout/LinedList"/>
    <dgm:cxn modelId="{4F244DE4-7112-424F-9A07-B0CF86B1E5D0}" type="presParOf" srcId="{D3E060A1-EA3F-A247-91EB-B3D1FE629525}" destId="{E6676128-1794-2344-810B-4AA4C30347E8}" srcOrd="3" destOrd="0" presId="urn:microsoft.com/office/officeart/2008/layout/LinedList"/>
    <dgm:cxn modelId="{50B784E5-5F90-A542-A303-7C8622438451}" type="presParOf" srcId="{E6676128-1794-2344-810B-4AA4C30347E8}" destId="{2EA78476-90A5-834D-A8F5-98498CE43EF8}" srcOrd="0" destOrd="0" presId="urn:microsoft.com/office/officeart/2008/layout/LinedList"/>
    <dgm:cxn modelId="{37DF6EEC-DF85-3544-BE00-F8309EBE61F9}" type="presParOf" srcId="{E6676128-1794-2344-810B-4AA4C30347E8}" destId="{DA895850-357A-0243-8955-31D088C198B1}" srcOrd="1" destOrd="0" presId="urn:microsoft.com/office/officeart/2008/layout/LinedList"/>
    <dgm:cxn modelId="{CD675851-31EB-1F43-9622-5083A724181C}" type="presParOf" srcId="{D3E060A1-EA3F-A247-91EB-B3D1FE629525}" destId="{1B699ECD-9F92-3D44-9E2C-D139E36B5AE2}" srcOrd="4" destOrd="0" presId="urn:microsoft.com/office/officeart/2008/layout/LinedList"/>
    <dgm:cxn modelId="{D51BCBDA-8C68-AF4C-8E81-83580BA91F30}" type="presParOf" srcId="{D3E060A1-EA3F-A247-91EB-B3D1FE629525}" destId="{4FE7E455-82FD-4144-ABB1-FC6C6A0E98EF}" srcOrd="5" destOrd="0" presId="urn:microsoft.com/office/officeart/2008/layout/LinedList"/>
    <dgm:cxn modelId="{57221779-31F2-A446-ABDC-60C05C8F2E23}" type="presParOf" srcId="{4FE7E455-82FD-4144-ABB1-FC6C6A0E98EF}" destId="{564EBFC6-786E-4140-882F-A49D8B240E85}" srcOrd="0" destOrd="0" presId="urn:microsoft.com/office/officeart/2008/layout/LinedList"/>
    <dgm:cxn modelId="{2D7BD98F-7BE2-2B44-9516-FFC4AAC3C341}" type="presParOf" srcId="{4FE7E455-82FD-4144-ABB1-FC6C6A0E98EF}" destId="{2A11AF12-7AAD-2243-9D70-2523249C32C7}" srcOrd="1" destOrd="0" presId="urn:microsoft.com/office/officeart/2008/layout/LinedList"/>
    <dgm:cxn modelId="{6C90E0AF-D69F-7440-BA15-DC2F09B69C34}" type="presParOf" srcId="{D3E060A1-EA3F-A247-91EB-B3D1FE629525}" destId="{08B88E63-B2C3-AD43-A975-09717E39ADB7}" srcOrd="6" destOrd="0" presId="urn:microsoft.com/office/officeart/2008/layout/LinedList"/>
    <dgm:cxn modelId="{E37CADA7-231B-2942-9761-172EF51CBD1A}" type="presParOf" srcId="{D3E060A1-EA3F-A247-91EB-B3D1FE629525}" destId="{AC8043A7-B52A-E841-8044-08F9E2D273B0}" srcOrd="7" destOrd="0" presId="urn:microsoft.com/office/officeart/2008/layout/LinedList"/>
    <dgm:cxn modelId="{7D2B8BE4-ED75-8A4D-9F8E-2F2EB2BB2C52}" type="presParOf" srcId="{AC8043A7-B52A-E841-8044-08F9E2D273B0}" destId="{5F352562-ED2C-374B-A17C-E84BD9990B36}" srcOrd="0" destOrd="0" presId="urn:microsoft.com/office/officeart/2008/layout/LinedList"/>
    <dgm:cxn modelId="{5DF17D1E-4041-7641-B263-F329DD867EA1}" type="presParOf" srcId="{AC8043A7-B52A-E841-8044-08F9E2D273B0}" destId="{75C48C10-16EB-7045-AA5E-1719D63D07B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8B9A3C7-46E7-412E-8C16-46E2BB7390D6}" type="doc">
      <dgm:prSet loTypeId="urn:microsoft.com/office/officeart/2005/8/layout/vList2" loCatId="list" qsTypeId="urn:microsoft.com/office/officeart/2005/8/quickstyle/simple1" qsCatId="simple" csTypeId="urn:microsoft.com/office/officeart/2005/8/colors/accent0_1" csCatId="mainScheme" phldr="1"/>
      <dgm:spPr/>
      <dgm:t>
        <a:bodyPr/>
        <a:lstStyle/>
        <a:p>
          <a:endParaRPr lang="en-US"/>
        </a:p>
      </dgm:t>
    </dgm:pt>
    <dgm:pt modelId="{FAA7B889-63AF-4EBB-99BF-165B08D41E55}">
      <dgm:prSet/>
      <dgm:spPr/>
      <dgm:t>
        <a:bodyPr/>
        <a:lstStyle/>
        <a:p>
          <a:r>
            <a:rPr lang="en-GB"/>
            <a:t>Alternative Training Ground </a:t>
          </a:r>
          <a:endParaRPr lang="en-US"/>
        </a:p>
      </dgm:t>
    </dgm:pt>
    <dgm:pt modelId="{DF250354-015F-4F86-8A4D-720443851D3B}" type="parTrans" cxnId="{DB180B1D-FC8A-4E21-9494-CA2F6CD29437}">
      <dgm:prSet/>
      <dgm:spPr/>
      <dgm:t>
        <a:bodyPr/>
        <a:lstStyle/>
        <a:p>
          <a:endParaRPr lang="en-US"/>
        </a:p>
      </dgm:t>
    </dgm:pt>
    <dgm:pt modelId="{1F7ED6EB-C5D4-45EB-8A50-CFE5E6CD75A5}" type="sibTrans" cxnId="{DB180B1D-FC8A-4E21-9494-CA2F6CD29437}">
      <dgm:prSet/>
      <dgm:spPr/>
      <dgm:t>
        <a:bodyPr/>
        <a:lstStyle/>
        <a:p>
          <a:endParaRPr lang="en-US"/>
        </a:p>
      </dgm:t>
    </dgm:pt>
    <dgm:pt modelId="{F2019FB7-9626-4D5E-BBBE-8229751B9926}">
      <dgm:prSet/>
      <dgm:spPr/>
      <dgm:t>
        <a:bodyPr/>
        <a:lstStyle/>
        <a:p>
          <a:r>
            <a:rPr lang="en-GB"/>
            <a:t>‘’ There is a growing range of media that provide platforms for the dissemination of practical guides in the form of online manuals, audio and video clips, information and advice. These Internet platforms also provide detailed instructions, often in easily accessible multimedia format and multiple languages, on topics such as how to join terrorist organizations; how to construct explosives, firearms or other weapons or hazardous materials; and how to plan and execute terrorist attacks’’ </a:t>
          </a:r>
          <a:br>
            <a:rPr lang="en-GB"/>
          </a:br>
          <a:r>
            <a:rPr lang="en-GB"/>
            <a:t>							(UNODC,  2012, p. 8).</a:t>
          </a:r>
          <a:endParaRPr lang="en-US"/>
        </a:p>
      </dgm:t>
    </dgm:pt>
    <dgm:pt modelId="{3C72C473-DB9F-4C05-B6BB-A32BD2D7D4DE}" type="parTrans" cxnId="{524ED9EC-DA30-45DB-BDFC-21704A310519}">
      <dgm:prSet/>
      <dgm:spPr/>
      <dgm:t>
        <a:bodyPr/>
        <a:lstStyle/>
        <a:p>
          <a:endParaRPr lang="en-US"/>
        </a:p>
      </dgm:t>
    </dgm:pt>
    <dgm:pt modelId="{6B33494D-A296-434D-B9AD-58F66846D01E}" type="sibTrans" cxnId="{524ED9EC-DA30-45DB-BDFC-21704A310519}">
      <dgm:prSet/>
      <dgm:spPr/>
      <dgm:t>
        <a:bodyPr/>
        <a:lstStyle/>
        <a:p>
          <a:endParaRPr lang="en-US"/>
        </a:p>
      </dgm:t>
    </dgm:pt>
    <dgm:pt modelId="{53686769-C96D-0045-ABD7-6F5929F68352}" type="pres">
      <dgm:prSet presAssocID="{98B9A3C7-46E7-412E-8C16-46E2BB7390D6}" presName="linear" presStyleCnt="0">
        <dgm:presLayoutVars>
          <dgm:animLvl val="lvl"/>
          <dgm:resizeHandles val="exact"/>
        </dgm:presLayoutVars>
      </dgm:prSet>
      <dgm:spPr/>
    </dgm:pt>
    <dgm:pt modelId="{1C04F324-6064-3343-8072-0A12B16C2C1D}" type="pres">
      <dgm:prSet presAssocID="{FAA7B889-63AF-4EBB-99BF-165B08D41E55}" presName="parentText" presStyleLbl="node1" presStyleIdx="0" presStyleCnt="2" custScaleY="37885">
        <dgm:presLayoutVars>
          <dgm:chMax val="0"/>
          <dgm:bulletEnabled val="1"/>
        </dgm:presLayoutVars>
      </dgm:prSet>
      <dgm:spPr/>
    </dgm:pt>
    <dgm:pt modelId="{CDA2D068-F715-5D42-B374-ADD3F8C16100}" type="pres">
      <dgm:prSet presAssocID="{1F7ED6EB-C5D4-45EB-8A50-CFE5E6CD75A5}" presName="spacer" presStyleCnt="0"/>
      <dgm:spPr/>
    </dgm:pt>
    <dgm:pt modelId="{370402DB-0BCD-6841-A935-7E17C393D83E}" type="pres">
      <dgm:prSet presAssocID="{F2019FB7-9626-4D5E-BBBE-8229751B9926}" presName="parentText" presStyleLbl="node1" presStyleIdx="1" presStyleCnt="2">
        <dgm:presLayoutVars>
          <dgm:chMax val="0"/>
          <dgm:bulletEnabled val="1"/>
        </dgm:presLayoutVars>
      </dgm:prSet>
      <dgm:spPr/>
    </dgm:pt>
  </dgm:ptLst>
  <dgm:cxnLst>
    <dgm:cxn modelId="{DB180B1D-FC8A-4E21-9494-CA2F6CD29437}" srcId="{98B9A3C7-46E7-412E-8C16-46E2BB7390D6}" destId="{FAA7B889-63AF-4EBB-99BF-165B08D41E55}" srcOrd="0" destOrd="0" parTransId="{DF250354-015F-4F86-8A4D-720443851D3B}" sibTransId="{1F7ED6EB-C5D4-45EB-8A50-CFE5E6CD75A5}"/>
    <dgm:cxn modelId="{D91E1582-18E9-5E44-AF78-0F7829A1AEDE}" type="presOf" srcId="{98B9A3C7-46E7-412E-8C16-46E2BB7390D6}" destId="{53686769-C96D-0045-ABD7-6F5929F68352}" srcOrd="0" destOrd="0" presId="urn:microsoft.com/office/officeart/2005/8/layout/vList2"/>
    <dgm:cxn modelId="{1AC86F82-3FA9-2C4B-8AAE-7DD9A7F9AE59}" type="presOf" srcId="{FAA7B889-63AF-4EBB-99BF-165B08D41E55}" destId="{1C04F324-6064-3343-8072-0A12B16C2C1D}" srcOrd="0" destOrd="0" presId="urn:microsoft.com/office/officeart/2005/8/layout/vList2"/>
    <dgm:cxn modelId="{845DC3CB-6FD1-D548-88B0-713A0183C274}" type="presOf" srcId="{F2019FB7-9626-4D5E-BBBE-8229751B9926}" destId="{370402DB-0BCD-6841-A935-7E17C393D83E}" srcOrd="0" destOrd="0" presId="urn:microsoft.com/office/officeart/2005/8/layout/vList2"/>
    <dgm:cxn modelId="{524ED9EC-DA30-45DB-BDFC-21704A310519}" srcId="{98B9A3C7-46E7-412E-8C16-46E2BB7390D6}" destId="{F2019FB7-9626-4D5E-BBBE-8229751B9926}" srcOrd="1" destOrd="0" parTransId="{3C72C473-DB9F-4C05-B6BB-A32BD2D7D4DE}" sibTransId="{6B33494D-A296-434D-B9AD-58F66846D01E}"/>
    <dgm:cxn modelId="{E2578410-2BD4-3445-A6E7-D1BC9ED634BA}" type="presParOf" srcId="{53686769-C96D-0045-ABD7-6F5929F68352}" destId="{1C04F324-6064-3343-8072-0A12B16C2C1D}" srcOrd="0" destOrd="0" presId="urn:microsoft.com/office/officeart/2005/8/layout/vList2"/>
    <dgm:cxn modelId="{F6EBF889-CBEA-964C-8F90-2971FDB26E74}" type="presParOf" srcId="{53686769-C96D-0045-ABD7-6F5929F68352}" destId="{CDA2D068-F715-5D42-B374-ADD3F8C16100}" srcOrd="1" destOrd="0" presId="urn:microsoft.com/office/officeart/2005/8/layout/vList2"/>
    <dgm:cxn modelId="{47075CEB-021B-8E4E-B3DD-EB50E7B18D56}" type="presParOf" srcId="{53686769-C96D-0045-ABD7-6F5929F68352}" destId="{370402DB-0BCD-6841-A935-7E17C393D83E}"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9FDBE73-A750-4ACD-81F2-1C40986BFB8C}"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11E5377C-CC38-4F08-BE76-C815CE20BB02}">
      <dgm:prSet/>
      <dgm:spPr/>
      <dgm:t>
        <a:bodyPr/>
        <a:lstStyle/>
        <a:p>
          <a:r>
            <a:rPr lang="en-GB" baseline="0" dirty="0"/>
            <a:t>Internet provides a means to publish content and ideology as well as develop relationships and gain support.</a:t>
          </a:r>
          <a:endParaRPr lang="en-US" dirty="0"/>
        </a:p>
      </dgm:t>
    </dgm:pt>
    <dgm:pt modelId="{2E2D77AA-E73C-41E3-A549-1EB8473E6B53}" type="parTrans" cxnId="{1186873A-CCD1-41A1-A594-A2AB04D61856}">
      <dgm:prSet/>
      <dgm:spPr/>
      <dgm:t>
        <a:bodyPr/>
        <a:lstStyle/>
        <a:p>
          <a:endParaRPr lang="en-US"/>
        </a:p>
      </dgm:t>
    </dgm:pt>
    <dgm:pt modelId="{6547BC18-70B6-45C9-9081-D1CC094C572A}" type="sibTrans" cxnId="{1186873A-CCD1-41A1-A594-A2AB04D61856}">
      <dgm:prSet/>
      <dgm:spPr/>
      <dgm:t>
        <a:bodyPr/>
        <a:lstStyle/>
        <a:p>
          <a:endParaRPr lang="en-US"/>
        </a:p>
      </dgm:t>
    </dgm:pt>
    <dgm:pt modelId="{EAC00B81-6C78-4520-B1D0-0F4F7D5DF5BB}">
      <dgm:prSet/>
      <dgm:spPr/>
      <dgm:t>
        <a:bodyPr/>
        <a:lstStyle/>
        <a:p>
          <a:r>
            <a:rPr lang="en-GB" baseline="0"/>
            <a:t>Pool of potential recruits.</a:t>
          </a:r>
          <a:endParaRPr lang="en-US"/>
        </a:p>
      </dgm:t>
    </dgm:pt>
    <dgm:pt modelId="{66E59773-3903-41C0-A7B2-CCE5BB56FE83}" type="parTrans" cxnId="{0AEED25E-0583-4C9A-A2F0-6C9D0105BAA5}">
      <dgm:prSet/>
      <dgm:spPr/>
      <dgm:t>
        <a:bodyPr/>
        <a:lstStyle/>
        <a:p>
          <a:endParaRPr lang="en-US"/>
        </a:p>
      </dgm:t>
    </dgm:pt>
    <dgm:pt modelId="{93EBFC6A-5ADC-42FA-8CB0-DBCF439A735F}" type="sibTrans" cxnId="{0AEED25E-0583-4C9A-A2F0-6C9D0105BAA5}">
      <dgm:prSet/>
      <dgm:spPr/>
      <dgm:t>
        <a:bodyPr/>
        <a:lstStyle/>
        <a:p>
          <a:endParaRPr lang="en-US"/>
        </a:p>
      </dgm:t>
    </dgm:pt>
    <dgm:pt modelId="{7CE28367-1F10-4ECC-A6A5-EF7B92D1D91A}">
      <dgm:prSet/>
      <dgm:spPr/>
      <dgm:t>
        <a:bodyPr/>
        <a:lstStyle/>
        <a:p>
          <a:r>
            <a:rPr lang="en-GB" baseline="0"/>
            <a:t>Tailored propaganda to young, vulnerable and marginalised groups.</a:t>
          </a:r>
          <a:endParaRPr lang="en-US"/>
        </a:p>
      </dgm:t>
    </dgm:pt>
    <dgm:pt modelId="{3BB0A28D-A6AF-4837-8343-A9608A8CFDDA}" type="parTrans" cxnId="{BB69117E-CD78-457D-A3BA-FC64D6CC8EDF}">
      <dgm:prSet/>
      <dgm:spPr/>
      <dgm:t>
        <a:bodyPr/>
        <a:lstStyle/>
        <a:p>
          <a:endParaRPr lang="en-US"/>
        </a:p>
      </dgm:t>
    </dgm:pt>
    <dgm:pt modelId="{B21D5257-44A1-46A8-9A09-37EE4F80C98F}" type="sibTrans" cxnId="{BB69117E-CD78-457D-A3BA-FC64D6CC8EDF}">
      <dgm:prSet/>
      <dgm:spPr/>
      <dgm:t>
        <a:bodyPr/>
        <a:lstStyle/>
        <a:p>
          <a:endParaRPr lang="en-US"/>
        </a:p>
      </dgm:t>
    </dgm:pt>
    <dgm:pt modelId="{D3163BB0-F125-473A-A6C7-707572F4C406}">
      <dgm:prSet/>
      <dgm:spPr/>
      <dgm:t>
        <a:bodyPr/>
        <a:lstStyle/>
        <a:p>
          <a:r>
            <a:rPr lang="en-GB" baseline="0"/>
            <a:t>UK Counterterrorism strategy recognises that the internet encourages interaction and facilitates recruitment.</a:t>
          </a:r>
          <a:endParaRPr lang="en-US"/>
        </a:p>
      </dgm:t>
    </dgm:pt>
    <dgm:pt modelId="{A563EBB5-95C4-4667-A4BB-FEE9BA08D53C}" type="parTrans" cxnId="{350AA782-F637-4345-AA40-2F89B2EB21BA}">
      <dgm:prSet/>
      <dgm:spPr/>
      <dgm:t>
        <a:bodyPr/>
        <a:lstStyle/>
        <a:p>
          <a:endParaRPr lang="en-US"/>
        </a:p>
      </dgm:t>
    </dgm:pt>
    <dgm:pt modelId="{3548839C-D2AA-4A67-8933-E656E9B078F0}" type="sibTrans" cxnId="{350AA782-F637-4345-AA40-2F89B2EB21BA}">
      <dgm:prSet/>
      <dgm:spPr/>
      <dgm:t>
        <a:bodyPr/>
        <a:lstStyle/>
        <a:p>
          <a:endParaRPr lang="en-US"/>
        </a:p>
      </dgm:t>
    </dgm:pt>
    <dgm:pt modelId="{08A4DB68-548C-4764-AC5C-A034AF98AADD}">
      <dgm:prSet/>
      <dgm:spPr/>
      <dgm:t>
        <a:bodyPr/>
        <a:lstStyle/>
        <a:p>
          <a:r>
            <a:rPr lang="en-GB" baseline="0"/>
            <a:t>ISIS – one of the most effective online recruitment strategies.</a:t>
          </a:r>
          <a:endParaRPr lang="en-US"/>
        </a:p>
      </dgm:t>
    </dgm:pt>
    <dgm:pt modelId="{66C62B0C-8671-4444-BCE0-D7A3E985CF14}" type="parTrans" cxnId="{6DC21E97-C4A9-48EB-B808-05FE36CF8C72}">
      <dgm:prSet/>
      <dgm:spPr/>
      <dgm:t>
        <a:bodyPr/>
        <a:lstStyle/>
        <a:p>
          <a:endParaRPr lang="en-US"/>
        </a:p>
      </dgm:t>
    </dgm:pt>
    <dgm:pt modelId="{051B368F-B240-4BF8-80BF-9152B37A0506}" type="sibTrans" cxnId="{6DC21E97-C4A9-48EB-B808-05FE36CF8C72}">
      <dgm:prSet/>
      <dgm:spPr/>
      <dgm:t>
        <a:bodyPr/>
        <a:lstStyle/>
        <a:p>
          <a:endParaRPr lang="en-US"/>
        </a:p>
      </dgm:t>
    </dgm:pt>
    <dgm:pt modelId="{A74BD670-2CAC-B447-883A-C6F81F481890}" type="pres">
      <dgm:prSet presAssocID="{09FDBE73-A750-4ACD-81F2-1C40986BFB8C}" presName="vert0" presStyleCnt="0">
        <dgm:presLayoutVars>
          <dgm:dir/>
          <dgm:animOne val="branch"/>
          <dgm:animLvl val="lvl"/>
        </dgm:presLayoutVars>
      </dgm:prSet>
      <dgm:spPr/>
    </dgm:pt>
    <dgm:pt modelId="{E8DA4EF2-4954-5043-95DC-954B45015D52}" type="pres">
      <dgm:prSet presAssocID="{11E5377C-CC38-4F08-BE76-C815CE20BB02}" presName="thickLine" presStyleLbl="alignNode1" presStyleIdx="0" presStyleCnt="5"/>
      <dgm:spPr/>
    </dgm:pt>
    <dgm:pt modelId="{88DA655B-349B-494D-9B16-E312CE91BA2D}" type="pres">
      <dgm:prSet presAssocID="{11E5377C-CC38-4F08-BE76-C815CE20BB02}" presName="horz1" presStyleCnt="0"/>
      <dgm:spPr/>
    </dgm:pt>
    <dgm:pt modelId="{0CA4DDD2-87A8-4347-8E77-26F190779E7F}" type="pres">
      <dgm:prSet presAssocID="{11E5377C-CC38-4F08-BE76-C815CE20BB02}" presName="tx1" presStyleLbl="revTx" presStyleIdx="0" presStyleCnt="5"/>
      <dgm:spPr/>
    </dgm:pt>
    <dgm:pt modelId="{A773BACF-3F76-A741-AFA3-6FABCD5E1CE6}" type="pres">
      <dgm:prSet presAssocID="{11E5377C-CC38-4F08-BE76-C815CE20BB02}" presName="vert1" presStyleCnt="0"/>
      <dgm:spPr/>
    </dgm:pt>
    <dgm:pt modelId="{77448B76-9325-2B43-8648-75B2C85DDFE3}" type="pres">
      <dgm:prSet presAssocID="{EAC00B81-6C78-4520-B1D0-0F4F7D5DF5BB}" presName="thickLine" presStyleLbl="alignNode1" presStyleIdx="1" presStyleCnt="5"/>
      <dgm:spPr/>
    </dgm:pt>
    <dgm:pt modelId="{161CD427-F882-A646-8A2D-BE967D0FBB6B}" type="pres">
      <dgm:prSet presAssocID="{EAC00B81-6C78-4520-B1D0-0F4F7D5DF5BB}" presName="horz1" presStyleCnt="0"/>
      <dgm:spPr/>
    </dgm:pt>
    <dgm:pt modelId="{C18B00E3-491E-E048-AE99-398DA0BA3847}" type="pres">
      <dgm:prSet presAssocID="{EAC00B81-6C78-4520-B1D0-0F4F7D5DF5BB}" presName="tx1" presStyleLbl="revTx" presStyleIdx="1" presStyleCnt="5"/>
      <dgm:spPr/>
    </dgm:pt>
    <dgm:pt modelId="{15A1056A-6FEA-1A43-BD61-F42C970ABBC6}" type="pres">
      <dgm:prSet presAssocID="{EAC00B81-6C78-4520-B1D0-0F4F7D5DF5BB}" presName="vert1" presStyleCnt="0"/>
      <dgm:spPr/>
    </dgm:pt>
    <dgm:pt modelId="{12AB4B0C-94B6-774B-A3D6-772A84AFC0A2}" type="pres">
      <dgm:prSet presAssocID="{7CE28367-1F10-4ECC-A6A5-EF7B92D1D91A}" presName="thickLine" presStyleLbl="alignNode1" presStyleIdx="2" presStyleCnt="5"/>
      <dgm:spPr/>
    </dgm:pt>
    <dgm:pt modelId="{20982E95-B4D1-984A-9F70-AEC407E3EC05}" type="pres">
      <dgm:prSet presAssocID="{7CE28367-1F10-4ECC-A6A5-EF7B92D1D91A}" presName="horz1" presStyleCnt="0"/>
      <dgm:spPr/>
    </dgm:pt>
    <dgm:pt modelId="{F59EFECC-2B7C-BE4D-A632-696B19952393}" type="pres">
      <dgm:prSet presAssocID="{7CE28367-1F10-4ECC-A6A5-EF7B92D1D91A}" presName="tx1" presStyleLbl="revTx" presStyleIdx="2" presStyleCnt="5"/>
      <dgm:spPr/>
    </dgm:pt>
    <dgm:pt modelId="{78F4B9BF-AE93-004A-AB82-3813C1E49D86}" type="pres">
      <dgm:prSet presAssocID="{7CE28367-1F10-4ECC-A6A5-EF7B92D1D91A}" presName="vert1" presStyleCnt="0"/>
      <dgm:spPr/>
    </dgm:pt>
    <dgm:pt modelId="{B2FC348C-9440-FD40-BE4C-5D933D7E2E74}" type="pres">
      <dgm:prSet presAssocID="{D3163BB0-F125-473A-A6C7-707572F4C406}" presName="thickLine" presStyleLbl="alignNode1" presStyleIdx="3" presStyleCnt="5"/>
      <dgm:spPr/>
    </dgm:pt>
    <dgm:pt modelId="{EE906529-D7F9-9D44-BE0D-40C49E71B9CC}" type="pres">
      <dgm:prSet presAssocID="{D3163BB0-F125-473A-A6C7-707572F4C406}" presName="horz1" presStyleCnt="0"/>
      <dgm:spPr/>
    </dgm:pt>
    <dgm:pt modelId="{A75EB0C3-B2B4-A446-9229-1E9C2FE5DFF2}" type="pres">
      <dgm:prSet presAssocID="{D3163BB0-F125-473A-A6C7-707572F4C406}" presName="tx1" presStyleLbl="revTx" presStyleIdx="3" presStyleCnt="5"/>
      <dgm:spPr/>
    </dgm:pt>
    <dgm:pt modelId="{50407D0B-9C37-CE4B-B4D4-F538ACB99481}" type="pres">
      <dgm:prSet presAssocID="{D3163BB0-F125-473A-A6C7-707572F4C406}" presName="vert1" presStyleCnt="0"/>
      <dgm:spPr/>
    </dgm:pt>
    <dgm:pt modelId="{BC38B2D4-A4A8-4448-A247-C5B17E465AAC}" type="pres">
      <dgm:prSet presAssocID="{08A4DB68-548C-4764-AC5C-A034AF98AADD}" presName="thickLine" presStyleLbl="alignNode1" presStyleIdx="4" presStyleCnt="5"/>
      <dgm:spPr/>
    </dgm:pt>
    <dgm:pt modelId="{7345804C-1E7A-BC4A-87E0-B16C7F2D6DDB}" type="pres">
      <dgm:prSet presAssocID="{08A4DB68-548C-4764-AC5C-A034AF98AADD}" presName="horz1" presStyleCnt="0"/>
      <dgm:spPr/>
    </dgm:pt>
    <dgm:pt modelId="{D777F81B-91E3-4240-A424-15AD8FDC1731}" type="pres">
      <dgm:prSet presAssocID="{08A4DB68-548C-4764-AC5C-A034AF98AADD}" presName="tx1" presStyleLbl="revTx" presStyleIdx="4" presStyleCnt="5"/>
      <dgm:spPr/>
    </dgm:pt>
    <dgm:pt modelId="{877D08A2-E291-504E-AB87-E85398A18935}" type="pres">
      <dgm:prSet presAssocID="{08A4DB68-548C-4764-AC5C-A034AF98AADD}" presName="vert1" presStyleCnt="0"/>
      <dgm:spPr/>
    </dgm:pt>
  </dgm:ptLst>
  <dgm:cxnLst>
    <dgm:cxn modelId="{43290C08-0BE7-4C4F-87EE-33A6DBF549F4}" type="presOf" srcId="{7CE28367-1F10-4ECC-A6A5-EF7B92D1D91A}" destId="{F59EFECC-2B7C-BE4D-A632-696B19952393}" srcOrd="0" destOrd="0" presId="urn:microsoft.com/office/officeart/2008/layout/LinedList"/>
    <dgm:cxn modelId="{2AAB4F26-7ABD-6145-BC7A-3CA8D5FD5B59}" type="presOf" srcId="{D3163BB0-F125-473A-A6C7-707572F4C406}" destId="{A75EB0C3-B2B4-A446-9229-1E9C2FE5DFF2}" srcOrd="0" destOrd="0" presId="urn:microsoft.com/office/officeart/2008/layout/LinedList"/>
    <dgm:cxn modelId="{1186873A-CCD1-41A1-A594-A2AB04D61856}" srcId="{09FDBE73-A750-4ACD-81F2-1C40986BFB8C}" destId="{11E5377C-CC38-4F08-BE76-C815CE20BB02}" srcOrd="0" destOrd="0" parTransId="{2E2D77AA-E73C-41E3-A549-1EB8473E6B53}" sibTransId="{6547BC18-70B6-45C9-9081-D1CC094C572A}"/>
    <dgm:cxn modelId="{0AEED25E-0583-4C9A-A2F0-6C9D0105BAA5}" srcId="{09FDBE73-A750-4ACD-81F2-1C40986BFB8C}" destId="{EAC00B81-6C78-4520-B1D0-0F4F7D5DF5BB}" srcOrd="1" destOrd="0" parTransId="{66E59773-3903-41C0-A7B2-CCE5BB56FE83}" sibTransId="{93EBFC6A-5ADC-42FA-8CB0-DBCF439A735F}"/>
    <dgm:cxn modelId="{C82AB063-EA69-1B45-A54A-65E6AD20575B}" type="presOf" srcId="{11E5377C-CC38-4F08-BE76-C815CE20BB02}" destId="{0CA4DDD2-87A8-4347-8E77-26F190779E7F}" srcOrd="0" destOrd="0" presId="urn:microsoft.com/office/officeart/2008/layout/LinedList"/>
    <dgm:cxn modelId="{CD331E6B-B1AE-AE44-AC8A-09E1045B0148}" type="presOf" srcId="{09FDBE73-A750-4ACD-81F2-1C40986BFB8C}" destId="{A74BD670-2CAC-B447-883A-C6F81F481890}" srcOrd="0" destOrd="0" presId="urn:microsoft.com/office/officeart/2008/layout/LinedList"/>
    <dgm:cxn modelId="{8076786C-439A-A248-95ED-0EE9C6890C99}" type="presOf" srcId="{08A4DB68-548C-4764-AC5C-A034AF98AADD}" destId="{D777F81B-91E3-4240-A424-15AD8FDC1731}" srcOrd="0" destOrd="0" presId="urn:microsoft.com/office/officeart/2008/layout/LinedList"/>
    <dgm:cxn modelId="{BB69117E-CD78-457D-A3BA-FC64D6CC8EDF}" srcId="{09FDBE73-A750-4ACD-81F2-1C40986BFB8C}" destId="{7CE28367-1F10-4ECC-A6A5-EF7B92D1D91A}" srcOrd="2" destOrd="0" parTransId="{3BB0A28D-A6AF-4837-8343-A9608A8CFDDA}" sibTransId="{B21D5257-44A1-46A8-9A09-37EE4F80C98F}"/>
    <dgm:cxn modelId="{350AA782-F637-4345-AA40-2F89B2EB21BA}" srcId="{09FDBE73-A750-4ACD-81F2-1C40986BFB8C}" destId="{D3163BB0-F125-473A-A6C7-707572F4C406}" srcOrd="3" destOrd="0" parTransId="{A563EBB5-95C4-4667-A4BB-FEE9BA08D53C}" sibTransId="{3548839C-D2AA-4A67-8933-E656E9B078F0}"/>
    <dgm:cxn modelId="{6DC21E97-C4A9-48EB-B808-05FE36CF8C72}" srcId="{09FDBE73-A750-4ACD-81F2-1C40986BFB8C}" destId="{08A4DB68-548C-4764-AC5C-A034AF98AADD}" srcOrd="4" destOrd="0" parTransId="{66C62B0C-8671-4444-BCE0-D7A3E985CF14}" sibTransId="{051B368F-B240-4BF8-80BF-9152B37A0506}"/>
    <dgm:cxn modelId="{F4EE34BB-934F-7649-81F4-72D3B78769D1}" type="presOf" srcId="{EAC00B81-6C78-4520-B1D0-0F4F7D5DF5BB}" destId="{C18B00E3-491E-E048-AE99-398DA0BA3847}" srcOrd="0" destOrd="0" presId="urn:microsoft.com/office/officeart/2008/layout/LinedList"/>
    <dgm:cxn modelId="{87993AFB-8DD8-B746-84CB-1CF4978FC743}" type="presParOf" srcId="{A74BD670-2CAC-B447-883A-C6F81F481890}" destId="{E8DA4EF2-4954-5043-95DC-954B45015D52}" srcOrd="0" destOrd="0" presId="urn:microsoft.com/office/officeart/2008/layout/LinedList"/>
    <dgm:cxn modelId="{72DC017F-3AB7-FB49-A016-47AFC1853CAB}" type="presParOf" srcId="{A74BD670-2CAC-B447-883A-C6F81F481890}" destId="{88DA655B-349B-494D-9B16-E312CE91BA2D}" srcOrd="1" destOrd="0" presId="urn:microsoft.com/office/officeart/2008/layout/LinedList"/>
    <dgm:cxn modelId="{A838E242-331E-914E-B136-2058A6E0CE52}" type="presParOf" srcId="{88DA655B-349B-494D-9B16-E312CE91BA2D}" destId="{0CA4DDD2-87A8-4347-8E77-26F190779E7F}" srcOrd="0" destOrd="0" presId="urn:microsoft.com/office/officeart/2008/layout/LinedList"/>
    <dgm:cxn modelId="{B81761CA-1AF5-D641-B479-FA588074C393}" type="presParOf" srcId="{88DA655B-349B-494D-9B16-E312CE91BA2D}" destId="{A773BACF-3F76-A741-AFA3-6FABCD5E1CE6}" srcOrd="1" destOrd="0" presId="urn:microsoft.com/office/officeart/2008/layout/LinedList"/>
    <dgm:cxn modelId="{92976594-8C0C-2D49-A252-D7D17B1B6027}" type="presParOf" srcId="{A74BD670-2CAC-B447-883A-C6F81F481890}" destId="{77448B76-9325-2B43-8648-75B2C85DDFE3}" srcOrd="2" destOrd="0" presId="urn:microsoft.com/office/officeart/2008/layout/LinedList"/>
    <dgm:cxn modelId="{437ECA7C-644B-6845-AA61-402089418E8F}" type="presParOf" srcId="{A74BD670-2CAC-B447-883A-C6F81F481890}" destId="{161CD427-F882-A646-8A2D-BE967D0FBB6B}" srcOrd="3" destOrd="0" presId="urn:microsoft.com/office/officeart/2008/layout/LinedList"/>
    <dgm:cxn modelId="{4889FCF2-1034-D840-8ACB-08C03EF07F5B}" type="presParOf" srcId="{161CD427-F882-A646-8A2D-BE967D0FBB6B}" destId="{C18B00E3-491E-E048-AE99-398DA0BA3847}" srcOrd="0" destOrd="0" presId="urn:microsoft.com/office/officeart/2008/layout/LinedList"/>
    <dgm:cxn modelId="{C99E50EF-62E5-3D4F-B111-64EDD7FA4C5F}" type="presParOf" srcId="{161CD427-F882-A646-8A2D-BE967D0FBB6B}" destId="{15A1056A-6FEA-1A43-BD61-F42C970ABBC6}" srcOrd="1" destOrd="0" presId="urn:microsoft.com/office/officeart/2008/layout/LinedList"/>
    <dgm:cxn modelId="{52A740FF-A912-F046-AD50-4F5EAC8E8299}" type="presParOf" srcId="{A74BD670-2CAC-B447-883A-C6F81F481890}" destId="{12AB4B0C-94B6-774B-A3D6-772A84AFC0A2}" srcOrd="4" destOrd="0" presId="urn:microsoft.com/office/officeart/2008/layout/LinedList"/>
    <dgm:cxn modelId="{C0B722C4-2630-5F45-BB1D-000BFB3A1ED2}" type="presParOf" srcId="{A74BD670-2CAC-B447-883A-C6F81F481890}" destId="{20982E95-B4D1-984A-9F70-AEC407E3EC05}" srcOrd="5" destOrd="0" presId="urn:microsoft.com/office/officeart/2008/layout/LinedList"/>
    <dgm:cxn modelId="{1A235F62-2CF5-9041-8EBA-36318BA3DB1A}" type="presParOf" srcId="{20982E95-B4D1-984A-9F70-AEC407E3EC05}" destId="{F59EFECC-2B7C-BE4D-A632-696B19952393}" srcOrd="0" destOrd="0" presId="urn:microsoft.com/office/officeart/2008/layout/LinedList"/>
    <dgm:cxn modelId="{63FD0FE0-8411-3D4A-8CD1-F46B1F6DE40E}" type="presParOf" srcId="{20982E95-B4D1-984A-9F70-AEC407E3EC05}" destId="{78F4B9BF-AE93-004A-AB82-3813C1E49D86}" srcOrd="1" destOrd="0" presId="urn:microsoft.com/office/officeart/2008/layout/LinedList"/>
    <dgm:cxn modelId="{A5E9F7CD-A64E-9048-9EF3-57715D06F3CB}" type="presParOf" srcId="{A74BD670-2CAC-B447-883A-C6F81F481890}" destId="{B2FC348C-9440-FD40-BE4C-5D933D7E2E74}" srcOrd="6" destOrd="0" presId="urn:microsoft.com/office/officeart/2008/layout/LinedList"/>
    <dgm:cxn modelId="{FC684614-F489-E34C-B607-D8EE68E6E9D1}" type="presParOf" srcId="{A74BD670-2CAC-B447-883A-C6F81F481890}" destId="{EE906529-D7F9-9D44-BE0D-40C49E71B9CC}" srcOrd="7" destOrd="0" presId="urn:microsoft.com/office/officeart/2008/layout/LinedList"/>
    <dgm:cxn modelId="{2690FD3B-7E7D-164D-850E-48008048DD76}" type="presParOf" srcId="{EE906529-D7F9-9D44-BE0D-40C49E71B9CC}" destId="{A75EB0C3-B2B4-A446-9229-1E9C2FE5DFF2}" srcOrd="0" destOrd="0" presId="urn:microsoft.com/office/officeart/2008/layout/LinedList"/>
    <dgm:cxn modelId="{574C50AA-8A89-7343-8F50-CB967D3CEF7A}" type="presParOf" srcId="{EE906529-D7F9-9D44-BE0D-40C49E71B9CC}" destId="{50407D0B-9C37-CE4B-B4D4-F538ACB99481}" srcOrd="1" destOrd="0" presId="urn:microsoft.com/office/officeart/2008/layout/LinedList"/>
    <dgm:cxn modelId="{EFCD4615-2A71-BE47-8E9D-2333BB614BE2}" type="presParOf" srcId="{A74BD670-2CAC-B447-883A-C6F81F481890}" destId="{BC38B2D4-A4A8-4448-A247-C5B17E465AAC}" srcOrd="8" destOrd="0" presId="urn:microsoft.com/office/officeart/2008/layout/LinedList"/>
    <dgm:cxn modelId="{1173C960-E8E4-9D46-BE8C-012E5DFA37C9}" type="presParOf" srcId="{A74BD670-2CAC-B447-883A-C6F81F481890}" destId="{7345804C-1E7A-BC4A-87E0-B16C7F2D6DDB}" srcOrd="9" destOrd="0" presId="urn:microsoft.com/office/officeart/2008/layout/LinedList"/>
    <dgm:cxn modelId="{FAD8A539-C5D6-6D42-96AE-B3787F6BA0C7}" type="presParOf" srcId="{7345804C-1E7A-BC4A-87E0-B16C7F2D6DDB}" destId="{D777F81B-91E3-4240-A424-15AD8FDC1731}" srcOrd="0" destOrd="0" presId="urn:microsoft.com/office/officeart/2008/layout/LinedList"/>
    <dgm:cxn modelId="{B95C64F0-35D6-554D-A2CB-55C295F6C124}" type="presParOf" srcId="{7345804C-1E7A-BC4A-87E0-B16C7F2D6DDB}" destId="{877D08A2-E291-504E-AB87-E85398A18935}"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7E607AE-FF6F-4054-AF15-7822C22868C7}" type="doc">
      <dgm:prSet loTypeId="urn:microsoft.com/office/officeart/2005/8/layout/default" loCatId="list" qsTypeId="urn:microsoft.com/office/officeart/2005/8/quickstyle/simple1" qsCatId="simple" csTypeId="urn:microsoft.com/office/officeart/2005/8/colors/accent0_1" csCatId="mainScheme"/>
      <dgm:spPr/>
      <dgm:t>
        <a:bodyPr/>
        <a:lstStyle/>
        <a:p>
          <a:endParaRPr lang="en-US"/>
        </a:p>
      </dgm:t>
    </dgm:pt>
    <dgm:pt modelId="{A8650809-93E2-4056-9AB5-C8B1D06CCDF8}">
      <dgm:prSet/>
      <dgm:spPr/>
      <dgm:t>
        <a:bodyPr/>
        <a:lstStyle/>
        <a:p>
          <a:r>
            <a:rPr lang="en-GB" baseline="0"/>
            <a:t>Pool of potential donators.</a:t>
          </a:r>
          <a:endParaRPr lang="en-US"/>
        </a:p>
      </dgm:t>
    </dgm:pt>
    <dgm:pt modelId="{AE8E7E5D-A6CC-49A6-B52E-2FAFD02A95C0}" type="parTrans" cxnId="{69BFAD74-F37C-4FF9-A384-CC47DE9F52C9}">
      <dgm:prSet/>
      <dgm:spPr/>
      <dgm:t>
        <a:bodyPr/>
        <a:lstStyle/>
        <a:p>
          <a:endParaRPr lang="en-US"/>
        </a:p>
      </dgm:t>
    </dgm:pt>
    <dgm:pt modelId="{7E2C2D30-DAD9-4A41-A1EB-89412DFB4F69}" type="sibTrans" cxnId="{69BFAD74-F37C-4FF9-A384-CC47DE9F52C9}">
      <dgm:prSet/>
      <dgm:spPr/>
      <dgm:t>
        <a:bodyPr/>
        <a:lstStyle/>
        <a:p>
          <a:endParaRPr lang="en-US"/>
        </a:p>
      </dgm:t>
    </dgm:pt>
    <dgm:pt modelId="{2ECCA470-E984-4991-B09E-E0C97E9DC35E}">
      <dgm:prSet/>
      <dgm:spPr/>
      <dgm:t>
        <a:bodyPr/>
        <a:lstStyle/>
        <a:p>
          <a:r>
            <a:rPr lang="en-GB" baseline="0"/>
            <a:t>Utilise – Websites, e-mails, chatrooms and social media. </a:t>
          </a:r>
          <a:endParaRPr lang="en-US"/>
        </a:p>
      </dgm:t>
    </dgm:pt>
    <dgm:pt modelId="{11481F16-C386-4679-A8B4-03290BE48D4F}" type="parTrans" cxnId="{25BF6E3B-91D8-41E4-9AC7-5C10F3E56CE2}">
      <dgm:prSet/>
      <dgm:spPr/>
      <dgm:t>
        <a:bodyPr/>
        <a:lstStyle/>
        <a:p>
          <a:endParaRPr lang="en-US"/>
        </a:p>
      </dgm:t>
    </dgm:pt>
    <dgm:pt modelId="{21523485-BDD2-481B-ABAF-DCC80A87301C}" type="sibTrans" cxnId="{25BF6E3B-91D8-41E4-9AC7-5C10F3E56CE2}">
      <dgm:prSet/>
      <dgm:spPr/>
      <dgm:t>
        <a:bodyPr/>
        <a:lstStyle/>
        <a:p>
          <a:endParaRPr lang="en-US"/>
        </a:p>
      </dgm:t>
    </dgm:pt>
    <dgm:pt modelId="{DA1DB8A6-5E9C-480E-AF75-0C2C59F1E746}">
      <dgm:prSet/>
      <dgm:spPr/>
      <dgm:t>
        <a:bodyPr/>
        <a:lstStyle/>
        <a:p>
          <a:r>
            <a:rPr lang="en-GB" baseline="0"/>
            <a:t>Exploitation of charities that utilise websites.</a:t>
          </a:r>
          <a:endParaRPr lang="en-US"/>
        </a:p>
      </dgm:t>
    </dgm:pt>
    <dgm:pt modelId="{371ADF23-55CD-4230-A7EC-EE0C97EAF0DB}" type="parTrans" cxnId="{32B97F9C-9805-4317-8747-9419034B45FD}">
      <dgm:prSet/>
      <dgm:spPr/>
      <dgm:t>
        <a:bodyPr/>
        <a:lstStyle/>
        <a:p>
          <a:endParaRPr lang="en-US"/>
        </a:p>
      </dgm:t>
    </dgm:pt>
    <dgm:pt modelId="{689559EA-F22A-4D55-A2C7-D516FB62AE14}" type="sibTrans" cxnId="{32B97F9C-9805-4317-8747-9419034B45FD}">
      <dgm:prSet/>
      <dgm:spPr/>
      <dgm:t>
        <a:bodyPr/>
        <a:lstStyle/>
        <a:p>
          <a:endParaRPr lang="en-US"/>
        </a:p>
      </dgm:t>
    </dgm:pt>
    <dgm:pt modelId="{838D4BE0-BD5A-4636-BCEA-3410F511D1D5}">
      <dgm:prSet/>
      <dgm:spPr/>
      <dgm:t>
        <a:bodyPr/>
        <a:lstStyle/>
        <a:p>
          <a:r>
            <a:rPr lang="en-GB" baseline="0"/>
            <a:t>Charities and NGO’s remain a major problem in terrorist financing.</a:t>
          </a:r>
          <a:endParaRPr lang="en-US"/>
        </a:p>
      </dgm:t>
    </dgm:pt>
    <dgm:pt modelId="{382C8496-E93C-45C5-9524-6408D68E6974}" type="parTrans" cxnId="{BC7E5688-21E9-4CA0-8E83-51255A1EEDBD}">
      <dgm:prSet/>
      <dgm:spPr/>
      <dgm:t>
        <a:bodyPr/>
        <a:lstStyle/>
        <a:p>
          <a:endParaRPr lang="en-US"/>
        </a:p>
      </dgm:t>
    </dgm:pt>
    <dgm:pt modelId="{62112806-8ED9-4146-9ADF-0B7225C1542C}" type="sibTrans" cxnId="{BC7E5688-21E9-4CA0-8E83-51255A1EEDBD}">
      <dgm:prSet/>
      <dgm:spPr/>
      <dgm:t>
        <a:bodyPr/>
        <a:lstStyle/>
        <a:p>
          <a:endParaRPr lang="en-US"/>
        </a:p>
      </dgm:t>
    </dgm:pt>
    <dgm:pt modelId="{02599CE9-C2DD-45BE-99BC-601BCC55F604}">
      <dgm:prSet/>
      <dgm:spPr/>
      <dgm:t>
        <a:bodyPr/>
        <a:lstStyle/>
        <a:p>
          <a:r>
            <a:rPr lang="en-GB" baseline="0"/>
            <a:t>‘’Misuse of non-profit organisations for financing of terrorism is coming to be recognised as a crucial weak point in the global struggle to stop funding at its source’’</a:t>
          </a:r>
          <a:endParaRPr lang="en-US"/>
        </a:p>
      </dgm:t>
    </dgm:pt>
    <dgm:pt modelId="{F0D4CEDA-C99D-4B00-A0FC-7596689779A4}" type="parTrans" cxnId="{03A13F68-836B-4156-BF43-451F336A9F61}">
      <dgm:prSet/>
      <dgm:spPr/>
      <dgm:t>
        <a:bodyPr/>
        <a:lstStyle/>
        <a:p>
          <a:endParaRPr lang="en-US"/>
        </a:p>
      </dgm:t>
    </dgm:pt>
    <dgm:pt modelId="{56F91A6F-6667-435F-8AF1-ECF5B7E60BF9}" type="sibTrans" cxnId="{03A13F68-836B-4156-BF43-451F336A9F61}">
      <dgm:prSet/>
      <dgm:spPr/>
      <dgm:t>
        <a:bodyPr/>
        <a:lstStyle/>
        <a:p>
          <a:endParaRPr lang="en-US"/>
        </a:p>
      </dgm:t>
    </dgm:pt>
    <dgm:pt modelId="{10281D80-8A13-4BDF-ADC2-4517448F99E3}">
      <dgm:prSet/>
      <dgm:spPr/>
      <dgm:t>
        <a:bodyPr/>
        <a:lstStyle/>
        <a:p>
          <a:r>
            <a:rPr lang="en-GB" baseline="0"/>
            <a:t>Global Relief Foundation (GRF) – has ties to al Qaeda and the Taliban.</a:t>
          </a:r>
          <a:endParaRPr lang="en-US"/>
        </a:p>
      </dgm:t>
    </dgm:pt>
    <dgm:pt modelId="{792AC3B2-88C0-4A1E-B4BE-FBC222F94DB4}" type="parTrans" cxnId="{67E04F72-F99A-460A-BFF0-FFC5DF754BC3}">
      <dgm:prSet/>
      <dgm:spPr/>
      <dgm:t>
        <a:bodyPr/>
        <a:lstStyle/>
        <a:p>
          <a:endParaRPr lang="en-US"/>
        </a:p>
      </dgm:t>
    </dgm:pt>
    <dgm:pt modelId="{10C525DD-CA93-4227-AD46-E4456BB7BFB3}" type="sibTrans" cxnId="{67E04F72-F99A-460A-BFF0-FFC5DF754BC3}">
      <dgm:prSet/>
      <dgm:spPr/>
      <dgm:t>
        <a:bodyPr/>
        <a:lstStyle/>
        <a:p>
          <a:endParaRPr lang="en-US"/>
        </a:p>
      </dgm:t>
    </dgm:pt>
    <dgm:pt modelId="{2A6F7168-1C16-1D41-8B04-17FB617DEE2F}" type="pres">
      <dgm:prSet presAssocID="{B7E607AE-FF6F-4054-AF15-7822C22868C7}" presName="diagram" presStyleCnt="0">
        <dgm:presLayoutVars>
          <dgm:dir/>
          <dgm:resizeHandles val="exact"/>
        </dgm:presLayoutVars>
      </dgm:prSet>
      <dgm:spPr/>
    </dgm:pt>
    <dgm:pt modelId="{9EBDF3BB-7664-714C-BD3B-451354768063}" type="pres">
      <dgm:prSet presAssocID="{A8650809-93E2-4056-9AB5-C8B1D06CCDF8}" presName="node" presStyleLbl="node1" presStyleIdx="0" presStyleCnt="6">
        <dgm:presLayoutVars>
          <dgm:bulletEnabled val="1"/>
        </dgm:presLayoutVars>
      </dgm:prSet>
      <dgm:spPr/>
    </dgm:pt>
    <dgm:pt modelId="{56E69464-EE57-EB49-8E66-FBC2D11596A8}" type="pres">
      <dgm:prSet presAssocID="{7E2C2D30-DAD9-4A41-A1EB-89412DFB4F69}" presName="sibTrans" presStyleCnt="0"/>
      <dgm:spPr/>
    </dgm:pt>
    <dgm:pt modelId="{A3A31B9C-2E90-164A-8179-AB57301159CB}" type="pres">
      <dgm:prSet presAssocID="{2ECCA470-E984-4991-B09E-E0C97E9DC35E}" presName="node" presStyleLbl="node1" presStyleIdx="1" presStyleCnt="6">
        <dgm:presLayoutVars>
          <dgm:bulletEnabled val="1"/>
        </dgm:presLayoutVars>
      </dgm:prSet>
      <dgm:spPr/>
    </dgm:pt>
    <dgm:pt modelId="{28BCE5F5-05FA-E340-AF26-C6D45B9E24B2}" type="pres">
      <dgm:prSet presAssocID="{21523485-BDD2-481B-ABAF-DCC80A87301C}" presName="sibTrans" presStyleCnt="0"/>
      <dgm:spPr/>
    </dgm:pt>
    <dgm:pt modelId="{D127E097-C666-6244-8265-781859B4EECC}" type="pres">
      <dgm:prSet presAssocID="{DA1DB8A6-5E9C-480E-AF75-0C2C59F1E746}" presName="node" presStyleLbl="node1" presStyleIdx="2" presStyleCnt="6">
        <dgm:presLayoutVars>
          <dgm:bulletEnabled val="1"/>
        </dgm:presLayoutVars>
      </dgm:prSet>
      <dgm:spPr/>
    </dgm:pt>
    <dgm:pt modelId="{9DF9CE97-0DA4-F243-B413-D62B2073382A}" type="pres">
      <dgm:prSet presAssocID="{689559EA-F22A-4D55-A2C7-D516FB62AE14}" presName="sibTrans" presStyleCnt="0"/>
      <dgm:spPr/>
    </dgm:pt>
    <dgm:pt modelId="{81CCEAAB-5989-5448-83C1-5C436C714C94}" type="pres">
      <dgm:prSet presAssocID="{838D4BE0-BD5A-4636-BCEA-3410F511D1D5}" presName="node" presStyleLbl="node1" presStyleIdx="3" presStyleCnt="6">
        <dgm:presLayoutVars>
          <dgm:bulletEnabled val="1"/>
        </dgm:presLayoutVars>
      </dgm:prSet>
      <dgm:spPr/>
    </dgm:pt>
    <dgm:pt modelId="{18C228EB-ADEC-2B46-B795-39860B89DFF1}" type="pres">
      <dgm:prSet presAssocID="{62112806-8ED9-4146-9ADF-0B7225C1542C}" presName="sibTrans" presStyleCnt="0"/>
      <dgm:spPr/>
    </dgm:pt>
    <dgm:pt modelId="{DF825DD2-4D7D-B245-BE1C-FCEAF6F65AE1}" type="pres">
      <dgm:prSet presAssocID="{02599CE9-C2DD-45BE-99BC-601BCC55F604}" presName="node" presStyleLbl="node1" presStyleIdx="4" presStyleCnt="6">
        <dgm:presLayoutVars>
          <dgm:bulletEnabled val="1"/>
        </dgm:presLayoutVars>
      </dgm:prSet>
      <dgm:spPr/>
    </dgm:pt>
    <dgm:pt modelId="{F467DC94-1AAD-D148-B2D5-95D39C28C973}" type="pres">
      <dgm:prSet presAssocID="{56F91A6F-6667-435F-8AF1-ECF5B7E60BF9}" presName="sibTrans" presStyleCnt="0"/>
      <dgm:spPr/>
    </dgm:pt>
    <dgm:pt modelId="{9A842073-1EDD-2F41-95D8-95B68C66A3DD}" type="pres">
      <dgm:prSet presAssocID="{10281D80-8A13-4BDF-ADC2-4517448F99E3}" presName="node" presStyleLbl="node1" presStyleIdx="5" presStyleCnt="6">
        <dgm:presLayoutVars>
          <dgm:bulletEnabled val="1"/>
        </dgm:presLayoutVars>
      </dgm:prSet>
      <dgm:spPr/>
    </dgm:pt>
  </dgm:ptLst>
  <dgm:cxnLst>
    <dgm:cxn modelId="{2D319726-61AF-3E4B-8BAA-013B71978FFB}" type="presOf" srcId="{02599CE9-C2DD-45BE-99BC-601BCC55F604}" destId="{DF825DD2-4D7D-B245-BE1C-FCEAF6F65AE1}" srcOrd="0" destOrd="0" presId="urn:microsoft.com/office/officeart/2005/8/layout/default"/>
    <dgm:cxn modelId="{15D70E39-C101-1B40-8DCC-B33EA632BB47}" type="presOf" srcId="{10281D80-8A13-4BDF-ADC2-4517448F99E3}" destId="{9A842073-1EDD-2F41-95D8-95B68C66A3DD}" srcOrd="0" destOrd="0" presId="urn:microsoft.com/office/officeart/2005/8/layout/default"/>
    <dgm:cxn modelId="{25BF6E3B-91D8-41E4-9AC7-5C10F3E56CE2}" srcId="{B7E607AE-FF6F-4054-AF15-7822C22868C7}" destId="{2ECCA470-E984-4991-B09E-E0C97E9DC35E}" srcOrd="1" destOrd="0" parTransId="{11481F16-C386-4679-A8B4-03290BE48D4F}" sibTransId="{21523485-BDD2-481B-ABAF-DCC80A87301C}"/>
    <dgm:cxn modelId="{03A13F68-836B-4156-BF43-451F336A9F61}" srcId="{B7E607AE-FF6F-4054-AF15-7822C22868C7}" destId="{02599CE9-C2DD-45BE-99BC-601BCC55F604}" srcOrd="4" destOrd="0" parTransId="{F0D4CEDA-C99D-4B00-A0FC-7596689779A4}" sibTransId="{56F91A6F-6667-435F-8AF1-ECF5B7E60BF9}"/>
    <dgm:cxn modelId="{67E04F72-F99A-460A-BFF0-FFC5DF754BC3}" srcId="{B7E607AE-FF6F-4054-AF15-7822C22868C7}" destId="{10281D80-8A13-4BDF-ADC2-4517448F99E3}" srcOrd="5" destOrd="0" parTransId="{792AC3B2-88C0-4A1E-B4BE-FBC222F94DB4}" sibTransId="{10C525DD-CA93-4227-AD46-E4456BB7BFB3}"/>
    <dgm:cxn modelId="{69BFAD74-F37C-4FF9-A384-CC47DE9F52C9}" srcId="{B7E607AE-FF6F-4054-AF15-7822C22868C7}" destId="{A8650809-93E2-4056-9AB5-C8B1D06CCDF8}" srcOrd="0" destOrd="0" parTransId="{AE8E7E5D-A6CC-49A6-B52E-2FAFD02A95C0}" sibTransId="{7E2C2D30-DAD9-4A41-A1EB-89412DFB4F69}"/>
    <dgm:cxn modelId="{BC7E5688-21E9-4CA0-8E83-51255A1EEDBD}" srcId="{B7E607AE-FF6F-4054-AF15-7822C22868C7}" destId="{838D4BE0-BD5A-4636-BCEA-3410F511D1D5}" srcOrd="3" destOrd="0" parTransId="{382C8496-E93C-45C5-9524-6408D68E6974}" sibTransId="{62112806-8ED9-4146-9ADF-0B7225C1542C}"/>
    <dgm:cxn modelId="{32B97F9C-9805-4317-8747-9419034B45FD}" srcId="{B7E607AE-FF6F-4054-AF15-7822C22868C7}" destId="{DA1DB8A6-5E9C-480E-AF75-0C2C59F1E746}" srcOrd="2" destOrd="0" parTransId="{371ADF23-55CD-4230-A7EC-EE0C97EAF0DB}" sibTransId="{689559EA-F22A-4D55-A2C7-D516FB62AE14}"/>
    <dgm:cxn modelId="{D65A13A1-14F0-3D49-9B98-3C92081BD39F}" type="presOf" srcId="{A8650809-93E2-4056-9AB5-C8B1D06CCDF8}" destId="{9EBDF3BB-7664-714C-BD3B-451354768063}" srcOrd="0" destOrd="0" presId="urn:microsoft.com/office/officeart/2005/8/layout/default"/>
    <dgm:cxn modelId="{D098C6B5-7F24-BE4C-8259-6A8B2192B99F}" type="presOf" srcId="{B7E607AE-FF6F-4054-AF15-7822C22868C7}" destId="{2A6F7168-1C16-1D41-8B04-17FB617DEE2F}" srcOrd="0" destOrd="0" presId="urn:microsoft.com/office/officeart/2005/8/layout/default"/>
    <dgm:cxn modelId="{4ACA24C0-1821-5548-8D11-F5DA306B9E08}" type="presOf" srcId="{2ECCA470-E984-4991-B09E-E0C97E9DC35E}" destId="{A3A31B9C-2E90-164A-8179-AB57301159CB}" srcOrd="0" destOrd="0" presId="urn:microsoft.com/office/officeart/2005/8/layout/default"/>
    <dgm:cxn modelId="{BD51A5CF-3D0D-BA46-8EA3-AC436760435A}" type="presOf" srcId="{DA1DB8A6-5E9C-480E-AF75-0C2C59F1E746}" destId="{D127E097-C666-6244-8265-781859B4EECC}" srcOrd="0" destOrd="0" presId="urn:microsoft.com/office/officeart/2005/8/layout/default"/>
    <dgm:cxn modelId="{30F845DC-FA58-CC4E-BCBD-C379F745C074}" type="presOf" srcId="{838D4BE0-BD5A-4636-BCEA-3410F511D1D5}" destId="{81CCEAAB-5989-5448-83C1-5C436C714C94}" srcOrd="0" destOrd="0" presId="urn:microsoft.com/office/officeart/2005/8/layout/default"/>
    <dgm:cxn modelId="{1008F7FB-1187-EE42-81CA-BF62B2D94792}" type="presParOf" srcId="{2A6F7168-1C16-1D41-8B04-17FB617DEE2F}" destId="{9EBDF3BB-7664-714C-BD3B-451354768063}" srcOrd="0" destOrd="0" presId="urn:microsoft.com/office/officeart/2005/8/layout/default"/>
    <dgm:cxn modelId="{77356AEC-79F7-0A45-A74F-1363C8175F14}" type="presParOf" srcId="{2A6F7168-1C16-1D41-8B04-17FB617DEE2F}" destId="{56E69464-EE57-EB49-8E66-FBC2D11596A8}" srcOrd="1" destOrd="0" presId="urn:microsoft.com/office/officeart/2005/8/layout/default"/>
    <dgm:cxn modelId="{C1278B75-4F14-DC4B-BDA1-F614ED349F7E}" type="presParOf" srcId="{2A6F7168-1C16-1D41-8B04-17FB617DEE2F}" destId="{A3A31B9C-2E90-164A-8179-AB57301159CB}" srcOrd="2" destOrd="0" presId="urn:microsoft.com/office/officeart/2005/8/layout/default"/>
    <dgm:cxn modelId="{F6F32F13-A1F5-9C43-8C94-ADAC8E2DB3F7}" type="presParOf" srcId="{2A6F7168-1C16-1D41-8B04-17FB617DEE2F}" destId="{28BCE5F5-05FA-E340-AF26-C6D45B9E24B2}" srcOrd="3" destOrd="0" presId="urn:microsoft.com/office/officeart/2005/8/layout/default"/>
    <dgm:cxn modelId="{AD3E52DA-5E2B-A047-8814-41160BF194D8}" type="presParOf" srcId="{2A6F7168-1C16-1D41-8B04-17FB617DEE2F}" destId="{D127E097-C666-6244-8265-781859B4EECC}" srcOrd="4" destOrd="0" presId="urn:microsoft.com/office/officeart/2005/8/layout/default"/>
    <dgm:cxn modelId="{65FF93A9-157E-C94E-BF56-FFD87934FC71}" type="presParOf" srcId="{2A6F7168-1C16-1D41-8B04-17FB617DEE2F}" destId="{9DF9CE97-0DA4-F243-B413-D62B2073382A}" srcOrd="5" destOrd="0" presId="urn:microsoft.com/office/officeart/2005/8/layout/default"/>
    <dgm:cxn modelId="{BED1D148-960E-3C48-8615-71393F5DCA3A}" type="presParOf" srcId="{2A6F7168-1C16-1D41-8B04-17FB617DEE2F}" destId="{81CCEAAB-5989-5448-83C1-5C436C714C94}" srcOrd="6" destOrd="0" presId="urn:microsoft.com/office/officeart/2005/8/layout/default"/>
    <dgm:cxn modelId="{2F3D40AC-4CEB-C24B-A527-48678482A787}" type="presParOf" srcId="{2A6F7168-1C16-1D41-8B04-17FB617DEE2F}" destId="{18C228EB-ADEC-2B46-B795-39860B89DFF1}" srcOrd="7" destOrd="0" presId="urn:microsoft.com/office/officeart/2005/8/layout/default"/>
    <dgm:cxn modelId="{0C65EC48-A5D4-FD47-9E3E-0B80411FA940}" type="presParOf" srcId="{2A6F7168-1C16-1D41-8B04-17FB617DEE2F}" destId="{DF825DD2-4D7D-B245-BE1C-FCEAF6F65AE1}" srcOrd="8" destOrd="0" presId="urn:microsoft.com/office/officeart/2005/8/layout/default"/>
    <dgm:cxn modelId="{A52B3D25-10C6-4440-ADA9-2D01FCAA9AB6}" type="presParOf" srcId="{2A6F7168-1C16-1D41-8B04-17FB617DEE2F}" destId="{F467DC94-1AAD-D148-B2D5-95D39C28C973}" srcOrd="9" destOrd="0" presId="urn:microsoft.com/office/officeart/2005/8/layout/default"/>
    <dgm:cxn modelId="{8E6B966F-C9A2-524C-8CA5-AB2ECAB2DA1B}" type="presParOf" srcId="{2A6F7168-1C16-1D41-8B04-17FB617DEE2F}" destId="{9A842073-1EDD-2F41-95D8-95B68C66A3DD}"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44E3709-C8EF-401C-B714-A156DFD5AD11}" type="doc">
      <dgm:prSet loTypeId="urn:microsoft.com/office/officeart/2005/8/layout/default" loCatId="list" qsTypeId="urn:microsoft.com/office/officeart/2005/8/quickstyle/simple1" qsCatId="simple" csTypeId="urn:microsoft.com/office/officeart/2005/8/colors/accent0_1" csCatId="mainScheme" phldr="1"/>
      <dgm:spPr/>
      <dgm:t>
        <a:bodyPr/>
        <a:lstStyle/>
        <a:p>
          <a:endParaRPr lang="en-US"/>
        </a:p>
      </dgm:t>
    </dgm:pt>
    <dgm:pt modelId="{44E590CB-493A-4E1A-8700-0B8AA1E5C1C9}">
      <dgm:prSet/>
      <dgm:spPr/>
      <dgm:t>
        <a:bodyPr/>
        <a:lstStyle/>
        <a:p>
          <a:r>
            <a:rPr lang="en-GB" dirty="0"/>
            <a:t>‘’Online radicalisation is widely regarded as one of today’s most pressing security challenges’’ </a:t>
          </a:r>
          <a:br>
            <a:rPr lang="en-GB" dirty="0"/>
          </a:br>
          <a:r>
            <a:rPr lang="en-GB" dirty="0"/>
            <a:t>(MacDonald and Whittaker, 2019).</a:t>
          </a:r>
          <a:endParaRPr lang="en-US" dirty="0"/>
        </a:p>
      </dgm:t>
    </dgm:pt>
    <dgm:pt modelId="{A2EAACAD-5F07-4721-9B7D-6CE6921E3CB9}" type="parTrans" cxnId="{531438E0-D7FC-46FA-8B1E-BE773163D19E}">
      <dgm:prSet/>
      <dgm:spPr/>
      <dgm:t>
        <a:bodyPr/>
        <a:lstStyle/>
        <a:p>
          <a:endParaRPr lang="en-US"/>
        </a:p>
      </dgm:t>
    </dgm:pt>
    <dgm:pt modelId="{2662C337-8B59-40F3-9AC6-D6A3675689CC}" type="sibTrans" cxnId="{531438E0-D7FC-46FA-8B1E-BE773163D19E}">
      <dgm:prSet/>
      <dgm:spPr/>
      <dgm:t>
        <a:bodyPr/>
        <a:lstStyle/>
        <a:p>
          <a:endParaRPr lang="en-US"/>
        </a:p>
      </dgm:t>
    </dgm:pt>
    <dgm:pt modelId="{869F848E-8DD9-4066-A372-742A65EDC09F}">
      <dgm:prSet/>
      <dgm:spPr/>
      <dgm:t>
        <a:bodyPr/>
        <a:lstStyle/>
        <a:p>
          <a:r>
            <a:rPr lang="en-GB"/>
            <a:t>Internet – key facilitator in the process of radicalisation.</a:t>
          </a:r>
          <a:endParaRPr lang="en-US"/>
        </a:p>
      </dgm:t>
    </dgm:pt>
    <dgm:pt modelId="{7BF627D5-9A2C-4693-B56C-DA8C29E2F31D}" type="parTrans" cxnId="{B7D8B78E-F7BC-4126-B8FA-D43703FFBCD3}">
      <dgm:prSet/>
      <dgm:spPr/>
      <dgm:t>
        <a:bodyPr/>
        <a:lstStyle/>
        <a:p>
          <a:endParaRPr lang="en-US"/>
        </a:p>
      </dgm:t>
    </dgm:pt>
    <dgm:pt modelId="{2F0B9465-63C2-4B9A-9D34-CDFBE685A360}" type="sibTrans" cxnId="{B7D8B78E-F7BC-4126-B8FA-D43703FFBCD3}">
      <dgm:prSet/>
      <dgm:spPr/>
      <dgm:t>
        <a:bodyPr/>
        <a:lstStyle/>
        <a:p>
          <a:endParaRPr lang="en-US"/>
        </a:p>
      </dgm:t>
    </dgm:pt>
    <dgm:pt modelId="{19880615-E970-4628-AA2D-A38362A0170F}">
      <dgm:prSet/>
      <dgm:spPr/>
      <dgm:t>
        <a:bodyPr/>
        <a:lstStyle/>
        <a:p>
          <a:r>
            <a:rPr lang="en-GB" i="1" dirty="0"/>
            <a:t>Profiles of Individuals Radicalized in the United States </a:t>
          </a:r>
          <a:r>
            <a:rPr lang="en-GB" dirty="0"/>
            <a:t>– 252 of the 495 individuals indicated that the internet or media played a substantial role in the process of their radicalisation.</a:t>
          </a:r>
          <a:endParaRPr lang="en-US" dirty="0"/>
        </a:p>
      </dgm:t>
    </dgm:pt>
    <dgm:pt modelId="{BCB6147B-5C7B-4320-8230-69638DF5A757}" type="parTrans" cxnId="{B468EB2A-2071-429A-A38B-D933A3BCFF2C}">
      <dgm:prSet/>
      <dgm:spPr/>
      <dgm:t>
        <a:bodyPr/>
        <a:lstStyle/>
        <a:p>
          <a:endParaRPr lang="en-US"/>
        </a:p>
      </dgm:t>
    </dgm:pt>
    <dgm:pt modelId="{EDB00CFA-5ACD-4ADA-BDD1-598A28EC3DB1}" type="sibTrans" cxnId="{B468EB2A-2071-429A-A38B-D933A3BCFF2C}">
      <dgm:prSet/>
      <dgm:spPr/>
      <dgm:t>
        <a:bodyPr/>
        <a:lstStyle/>
        <a:p>
          <a:endParaRPr lang="en-US"/>
        </a:p>
      </dgm:t>
    </dgm:pt>
    <dgm:pt modelId="{5EEAC940-19B7-4CC5-B966-4DFEBA7C75F6}">
      <dgm:prSet/>
      <dgm:spPr/>
      <dgm:t>
        <a:bodyPr/>
        <a:lstStyle/>
        <a:p>
          <a:r>
            <a:rPr lang="en-GB"/>
            <a:t>Creating own narratives.</a:t>
          </a:r>
          <a:endParaRPr lang="en-US"/>
        </a:p>
      </dgm:t>
    </dgm:pt>
    <dgm:pt modelId="{27E9A0BB-1E9B-44A3-895A-58FF8E205503}" type="parTrans" cxnId="{1EB35418-E8DC-4D18-97FD-4D1B9734A919}">
      <dgm:prSet/>
      <dgm:spPr/>
      <dgm:t>
        <a:bodyPr/>
        <a:lstStyle/>
        <a:p>
          <a:endParaRPr lang="en-US"/>
        </a:p>
      </dgm:t>
    </dgm:pt>
    <dgm:pt modelId="{B7971745-92D9-4A00-B7F0-E6B250963F09}" type="sibTrans" cxnId="{1EB35418-E8DC-4D18-97FD-4D1B9734A919}">
      <dgm:prSet/>
      <dgm:spPr/>
      <dgm:t>
        <a:bodyPr/>
        <a:lstStyle/>
        <a:p>
          <a:endParaRPr lang="en-US"/>
        </a:p>
      </dgm:t>
    </dgm:pt>
    <dgm:pt modelId="{D6BA86D9-A0E4-4778-823B-F0ADE56B3B45}">
      <dgm:prSet/>
      <dgm:spPr/>
      <dgm:t>
        <a:bodyPr/>
        <a:lstStyle/>
        <a:p>
          <a:r>
            <a:rPr lang="en-GB" dirty="0"/>
            <a:t>Playing on vulnerabilities and targeting young people.</a:t>
          </a:r>
          <a:endParaRPr lang="en-US" dirty="0"/>
        </a:p>
      </dgm:t>
    </dgm:pt>
    <dgm:pt modelId="{FA03EAD8-8855-4677-B1EC-E00CF5322496}" type="parTrans" cxnId="{1CAFE274-C9BF-47E5-B577-97ABBE934640}">
      <dgm:prSet/>
      <dgm:spPr/>
      <dgm:t>
        <a:bodyPr/>
        <a:lstStyle/>
        <a:p>
          <a:endParaRPr lang="en-US"/>
        </a:p>
      </dgm:t>
    </dgm:pt>
    <dgm:pt modelId="{84D94899-1FF8-458B-A93F-D212ACC36895}" type="sibTrans" cxnId="{1CAFE274-C9BF-47E5-B577-97ABBE934640}">
      <dgm:prSet/>
      <dgm:spPr/>
      <dgm:t>
        <a:bodyPr/>
        <a:lstStyle/>
        <a:p>
          <a:endParaRPr lang="en-US"/>
        </a:p>
      </dgm:t>
    </dgm:pt>
    <dgm:pt modelId="{2F55A9C4-6918-ED4C-BD86-44AFEA61E843}" type="pres">
      <dgm:prSet presAssocID="{144E3709-C8EF-401C-B714-A156DFD5AD11}" presName="diagram" presStyleCnt="0">
        <dgm:presLayoutVars>
          <dgm:dir/>
          <dgm:resizeHandles val="exact"/>
        </dgm:presLayoutVars>
      </dgm:prSet>
      <dgm:spPr/>
    </dgm:pt>
    <dgm:pt modelId="{28AA1C5D-DA47-994E-B8B3-60215B8B99C3}" type="pres">
      <dgm:prSet presAssocID="{44E590CB-493A-4E1A-8700-0B8AA1E5C1C9}" presName="node" presStyleLbl="node1" presStyleIdx="0" presStyleCnt="5">
        <dgm:presLayoutVars>
          <dgm:bulletEnabled val="1"/>
        </dgm:presLayoutVars>
      </dgm:prSet>
      <dgm:spPr/>
    </dgm:pt>
    <dgm:pt modelId="{8E9D8E0A-CCF8-684B-A1A6-55508CCC034D}" type="pres">
      <dgm:prSet presAssocID="{2662C337-8B59-40F3-9AC6-D6A3675689CC}" presName="sibTrans" presStyleCnt="0"/>
      <dgm:spPr/>
    </dgm:pt>
    <dgm:pt modelId="{B72CFF47-5631-394F-8EA4-F70F2FE7B920}" type="pres">
      <dgm:prSet presAssocID="{869F848E-8DD9-4066-A372-742A65EDC09F}" presName="node" presStyleLbl="node1" presStyleIdx="1" presStyleCnt="5">
        <dgm:presLayoutVars>
          <dgm:bulletEnabled val="1"/>
        </dgm:presLayoutVars>
      </dgm:prSet>
      <dgm:spPr/>
    </dgm:pt>
    <dgm:pt modelId="{0EF34DF3-637E-8642-A221-21366989288F}" type="pres">
      <dgm:prSet presAssocID="{2F0B9465-63C2-4B9A-9D34-CDFBE685A360}" presName="sibTrans" presStyleCnt="0"/>
      <dgm:spPr/>
    </dgm:pt>
    <dgm:pt modelId="{874C4EAE-FD8B-8645-934F-66EA318AD1FD}" type="pres">
      <dgm:prSet presAssocID="{19880615-E970-4628-AA2D-A38362A0170F}" presName="node" presStyleLbl="node1" presStyleIdx="2" presStyleCnt="5">
        <dgm:presLayoutVars>
          <dgm:bulletEnabled val="1"/>
        </dgm:presLayoutVars>
      </dgm:prSet>
      <dgm:spPr/>
    </dgm:pt>
    <dgm:pt modelId="{DC404958-39E6-9B4B-BB63-72FF1976C1DA}" type="pres">
      <dgm:prSet presAssocID="{EDB00CFA-5ACD-4ADA-BDD1-598A28EC3DB1}" presName="sibTrans" presStyleCnt="0"/>
      <dgm:spPr/>
    </dgm:pt>
    <dgm:pt modelId="{89314A75-A381-384B-B013-1D005E60B75D}" type="pres">
      <dgm:prSet presAssocID="{5EEAC940-19B7-4CC5-B966-4DFEBA7C75F6}" presName="node" presStyleLbl="node1" presStyleIdx="3" presStyleCnt="5">
        <dgm:presLayoutVars>
          <dgm:bulletEnabled val="1"/>
        </dgm:presLayoutVars>
      </dgm:prSet>
      <dgm:spPr/>
    </dgm:pt>
    <dgm:pt modelId="{43117F36-9640-244B-B3D4-7D79FFAC1145}" type="pres">
      <dgm:prSet presAssocID="{B7971745-92D9-4A00-B7F0-E6B250963F09}" presName="sibTrans" presStyleCnt="0"/>
      <dgm:spPr/>
    </dgm:pt>
    <dgm:pt modelId="{1B22A8F9-FDE9-AA4A-B0A5-C4EBFFF440D3}" type="pres">
      <dgm:prSet presAssocID="{D6BA86D9-A0E4-4778-823B-F0ADE56B3B45}" presName="node" presStyleLbl="node1" presStyleIdx="4" presStyleCnt="5">
        <dgm:presLayoutVars>
          <dgm:bulletEnabled val="1"/>
        </dgm:presLayoutVars>
      </dgm:prSet>
      <dgm:spPr/>
    </dgm:pt>
  </dgm:ptLst>
  <dgm:cxnLst>
    <dgm:cxn modelId="{7510FF13-BDAD-F14A-A4B1-B0D212189463}" type="presOf" srcId="{144E3709-C8EF-401C-B714-A156DFD5AD11}" destId="{2F55A9C4-6918-ED4C-BD86-44AFEA61E843}" srcOrd="0" destOrd="0" presId="urn:microsoft.com/office/officeart/2005/8/layout/default"/>
    <dgm:cxn modelId="{D4E60217-CE8B-D847-B20B-2427D7059BB5}" type="presOf" srcId="{5EEAC940-19B7-4CC5-B966-4DFEBA7C75F6}" destId="{89314A75-A381-384B-B013-1D005E60B75D}" srcOrd="0" destOrd="0" presId="urn:microsoft.com/office/officeart/2005/8/layout/default"/>
    <dgm:cxn modelId="{1EB35418-E8DC-4D18-97FD-4D1B9734A919}" srcId="{144E3709-C8EF-401C-B714-A156DFD5AD11}" destId="{5EEAC940-19B7-4CC5-B966-4DFEBA7C75F6}" srcOrd="3" destOrd="0" parTransId="{27E9A0BB-1E9B-44A3-895A-58FF8E205503}" sibTransId="{B7971745-92D9-4A00-B7F0-E6B250963F09}"/>
    <dgm:cxn modelId="{B468EB2A-2071-429A-A38B-D933A3BCFF2C}" srcId="{144E3709-C8EF-401C-B714-A156DFD5AD11}" destId="{19880615-E970-4628-AA2D-A38362A0170F}" srcOrd="2" destOrd="0" parTransId="{BCB6147B-5C7B-4320-8230-69638DF5A757}" sibTransId="{EDB00CFA-5ACD-4ADA-BDD1-598A28EC3DB1}"/>
    <dgm:cxn modelId="{AC8E9736-FDB4-E845-9954-AB53380B5056}" type="presOf" srcId="{869F848E-8DD9-4066-A372-742A65EDC09F}" destId="{B72CFF47-5631-394F-8EA4-F70F2FE7B920}" srcOrd="0" destOrd="0" presId="urn:microsoft.com/office/officeart/2005/8/layout/default"/>
    <dgm:cxn modelId="{296A5E37-258E-BE41-9979-D0DDAEA633A8}" type="presOf" srcId="{D6BA86D9-A0E4-4778-823B-F0ADE56B3B45}" destId="{1B22A8F9-FDE9-AA4A-B0A5-C4EBFFF440D3}" srcOrd="0" destOrd="0" presId="urn:microsoft.com/office/officeart/2005/8/layout/default"/>
    <dgm:cxn modelId="{5C04DD6A-7E80-0D4B-9867-533AADC5798F}" type="presOf" srcId="{44E590CB-493A-4E1A-8700-0B8AA1E5C1C9}" destId="{28AA1C5D-DA47-994E-B8B3-60215B8B99C3}" srcOrd="0" destOrd="0" presId="urn:microsoft.com/office/officeart/2005/8/layout/default"/>
    <dgm:cxn modelId="{1CAFE274-C9BF-47E5-B577-97ABBE934640}" srcId="{144E3709-C8EF-401C-B714-A156DFD5AD11}" destId="{D6BA86D9-A0E4-4778-823B-F0ADE56B3B45}" srcOrd="4" destOrd="0" parTransId="{FA03EAD8-8855-4677-B1EC-E00CF5322496}" sibTransId="{84D94899-1FF8-458B-A93F-D212ACC36895}"/>
    <dgm:cxn modelId="{B7228D86-246A-DE49-B315-DDC3D0746E6D}" type="presOf" srcId="{19880615-E970-4628-AA2D-A38362A0170F}" destId="{874C4EAE-FD8B-8645-934F-66EA318AD1FD}" srcOrd="0" destOrd="0" presId="urn:microsoft.com/office/officeart/2005/8/layout/default"/>
    <dgm:cxn modelId="{B7D8B78E-F7BC-4126-B8FA-D43703FFBCD3}" srcId="{144E3709-C8EF-401C-B714-A156DFD5AD11}" destId="{869F848E-8DD9-4066-A372-742A65EDC09F}" srcOrd="1" destOrd="0" parTransId="{7BF627D5-9A2C-4693-B56C-DA8C29E2F31D}" sibTransId="{2F0B9465-63C2-4B9A-9D34-CDFBE685A360}"/>
    <dgm:cxn modelId="{531438E0-D7FC-46FA-8B1E-BE773163D19E}" srcId="{144E3709-C8EF-401C-B714-A156DFD5AD11}" destId="{44E590CB-493A-4E1A-8700-0B8AA1E5C1C9}" srcOrd="0" destOrd="0" parTransId="{A2EAACAD-5F07-4721-9B7D-6CE6921E3CB9}" sibTransId="{2662C337-8B59-40F3-9AC6-D6A3675689CC}"/>
    <dgm:cxn modelId="{8229050F-85E8-6D4A-9753-41A217320B19}" type="presParOf" srcId="{2F55A9C4-6918-ED4C-BD86-44AFEA61E843}" destId="{28AA1C5D-DA47-994E-B8B3-60215B8B99C3}" srcOrd="0" destOrd="0" presId="urn:microsoft.com/office/officeart/2005/8/layout/default"/>
    <dgm:cxn modelId="{62147661-A6FB-7141-B610-E29C7791C8C4}" type="presParOf" srcId="{2F55A9C4-6918-ED4C-BD86-44AFEA61E843}" destId="{8E9D8E0A-CCF8-684B-A1A6-55508CCC034D}" srcOrd="1" destOrd="0" presId="urn:microsoft.com/office/officeart/2005/8/layout/default"/>
    <dgm:cxn modelId="{D027F113-4D37-4F40-8AA1-1A07A5762337}" type="presParOf" srcId="{2F55A9C4-6918-ED4C-BD86-44AFEA61E843}" destId="{B72CFF47-5631-394F-8EA4-F70F2FE7B920}" srcOrd="2" destOrd="0" presId="urn:microsoft.com/office/officeart/2005/8/layout/default"/>
    <dgm:cxn modelId="{BA702A3D-7FE4-2145-9642-51F23CEB93E6}" type="presParOf" srcId="{2F55A9C4-6918-ED4C-BD86-44AFEA61E843}" destId="{0EF34DF3-637E-8642-A221-21366989288F}" srcOrd="3" destOrd="0" presId="urn:microsoft.com/office/officeart/2005/8/layout/default"/>
    <dgm:cxn modelId="{D373000C-589F-5E43-B9F4-0F3C0D246F4D}" type="presParOf" srcId="{2F55A9C4-6918-ED4C-BD86-44AFEA61E843}" destId="{874C4EAE-FD8B-8645-934F-66EA318AD1FD}" srcOrd="4" destOrd="0" presId="urn:microsoft.com/office/officeart/2005/8/layout/default"/>
    <dgm:cxn modelId="{1513D4B7-F088-BD4B-AEE5-B9B7A458CC05}" type="presParOf" srcId="{2F55A9C4-6918-ED4C-BD86-44AFEA61E843}" destId="{DC404958-39E6-9B4B-BB63-72FF1976C1DA}" srcOrd="5" destOrd="0" presId="urn:microsoft.com/office/officeart/2005/8/layout/default"/>
    <dgm:cxn modelId="{8E7A8A27-1F7B-F740-9462-A09F6ECFA922}" type="presParOf" srcId="{2F55A9C4-6918-ED4C-BD86-44AFEA61E843}" destId="{89314A75-A381-384B-B013-1D005E60B75D}" srcOrd="6" destOrd="0" presId="urn:microsoft.com/office/officeart/2005/8/layout/default"/>
    <dgm:cxn modelId="{5D44B222-6884-724E-A44E-F8C1E38E3031}" type="presParOf" srcId="{2F55A9C4-6918-ED4C-BD86-44AFEA61E843}" destId="{43117F36-9640-244B-B3D4-7D79FFAC1145}" srcOrd="7" destOrd="0" presId="urn:microsoft.com/office/officeart/2005/8/layout/default"/>
    <dgm:cxn modelId="{DE19029E-EFF8-C647-A1AB-8FF08290FE88}" type="presParOf" srcId="{2F55A9C4-6918-ED4C-BD86-44AFEA61E843}" destId="{1B22A8F9-FDE9-AA4A-B0A5-C4EBFFF440D3}"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A9654CE-86AA-42A4-A478-B2A091C2531A}" type="doc">
      <dgm:prSet loTypeId="urn:microsoft.com/office/officeart/2005/8/layout/default" loCatId="list" qsTypeId="urn:microsoft.com/office/officeart/2005/8/quickstyle/simple1" qsCatId="simple" csTypeId="urn:microsoft.com/office/officeart/2005/8/colors/accent0_1" csCatId="mainScheme"/>
      <dgm:spPr/>
      <dgm:t>
        <a:bodyPr/>
        <a:lstStyle/>
        <a:p>
          <a:endParaRPr lang="en-US"/>
        </a:p>
      </dgm:t>
    </dgm:pt>
    <dgm:pt modelId="{417D5645-8FD2-49B3-AE36-F6B91F814E56}">
      <dgm:prSet/>
      <dgm:spPr/>
      <dgm:t>
        <a:bodyPr/>
        <a:lstStyle/>
        <a:p>
          <a:r>
            <a:rPr lang="en-GB" baseline="0"/>
            <a:t>Cheap and effective tool for mass-communication.</a:t>
          </a:r>
          <a:endParaRPr lang="en-US"/>
        </a:p>
      </dgm:t>
    </dgm:pt>
    <dgm:pt modelId="{FD6E2EF9-60DF-4950-99D6-A3E45FF9B441}" type="parTrans" cxnId="{664BBDF3-2B3F-4AC8-8D83-9190E5C3F74C}">
      <dgm:prSet/>
      <dgm:spPr/>
      <dgm:t>
        <a:bodyPr/>
        <a:lstStyle/>
        <a:p>
          <a:endParaRPr lang="en-US"/>
        </a:p>
      </dgm:t>
    </dgm:pt>
    <dgm:pt modelId="{C2E751CF-C804-4FE9-AA92-D03E7A296219}" type="sibTrans" cxnId="{664BBDF3-2B3F-4AC8-8D83-9190E5C3F74C}">
      <dgm:prSet/>
      <dgm:spPr/>
      <dgm:t>
        <a:bodyPr/>
        <a:lstStyle/>
        <a:p>
          <a:endParaRPr lang="en-US"/>
        </a:p>
      </dgm:t>
    </dgm:pt>
    <dgm:pt modelId="{13449C5F-3EC6-423A-BF2A-7BF0DE9948C2}">
      <dgm:prSet/>
      <dgm:spPr/>
      <dgm:t>
        <a:bodyPr/>
        <a:lstStyle/>
        <a:p>
          <a:r>
            <a:rPr lang="en-GB" baseline="0"/>
            <a:t>Facebook – Recruitment.</a:t>
          </a:r>
          <a:endParaRPr lang="en-US"/>
        </a:p>
      </dgm:t>
    </dgm:pt>
    <dgm:pt modelId="{DF985B01-B71A-47E7-BCE7-DB35A37B5BA9}" type="parTrans" cxnId="{BE60A407-ADA4-4D7F-A0A7-4C86DC77EF2A}">
      <dgm:prSet/>
      <dgm:spPr/>
      <dgm:t>
        <a:bodyPr/>
        <a:lstStyle/>
        <a:p>
          <a:endParaRPr lang="en-US"/>
        </a:p>
      </dgm:t>
    </dgm:pt>
    <dgm:pt modelId="{46522488-2128-42F7-9BF8-2D5DFCB81DFB}" type="sibTrans" cxnId="{BE60A407-ADA4-4D7F-A0A7-4C86DC77EF2A}">
      <dgm:prSet/>
      <dgm:spPr/>
      <dgm:t>
        <a:bodyPr/>
        <a:lstStyle/>
        <a:p>
          <a:endParaRPr lang="en-US"/>
        </a:p>
      </dgm:t>
    </dgm:pt>
    <dgm:pt modelId="{64822346-417D-41EB-8F06-5DF60D93C748}">
      <dgm:prSet/>
      <dgm:spPr/>
      <dgm:t>
        <a:bodyPr/>
        <a:lstStyle/>
        <a:p>
          <a:r>
            <a:rPr lang="en-GB" baseline="0"/>
            <a:t>Twitter – Communication.</a:t>
          </a:r>
          <a:endParaRPr lang="en-US"/>
        </a:p>
      </dgm:t>
    </dgm:pt>
    <dgm:pt modelId="{86134E6E-B27E-4D48-8201-9E681E05FB7E}" type="parTrans" cxnId="{FCBC4394-51D8-411E-839A-CEC240732343}">
      <dgm:prSet/>
      <dgm:spPr/>
      <dgm:t>
        <a:bodyPr/>
        <a:lstStyle/>
        <a:p>
          <a:endParaRPr lang="en-US"/>
        </a:p>
      </dgm:t>
    </dgm:pt>
    <dgm:pt modelId="{0FD2A0E0-7078-4E38-BC6B-E5E360042B6D}" type="sibTrans" cxnId="{FCBC4394-51D8-411E-839A-CEC240732343}">
      <dgm:prSet/>
      <dgm:spPr/>
      <dgm:t>
        <a:bodyPr/>
        <a:lstStyle/>
        <a:p>
          <a:endParaRPr lang="en-US"/>
        </a:p>
      </dgm:t>
    </dgm:pt>
    <dgm:pt modelId="{E1E66099-DBCF-4ACD-9928-C7AAB37A3CC0}">
      <dgm:prSet/>
      <dgm:spPr/>
      <dgm:t>
        <a:bodyPr/>
        <a:lstStyle/>
        <a:p>
          <a:r>
            <a:rPr lang="en-GB" baseline="0"/>
            <a:t>YouTuber– Virtual Training Ground.</a:t>
          </a:r>
          <a:endParaRPr lang="en-US"/>
        </a:p>
      </dgm:t>
    </dgm:pt>
    <dgm:pt modelId="{E0814493-8653-4953-8EA4-9D8DE4AB76F9}" type="parTrans" cxnId="{66F52DD8-4EED-4AE7-B295-3FC3151954EC}">
      <dgm:prSet/>
      <dgm:spPr/>
      <dgm:t>
        <a:bodyPr/>
        <a:lstStyle/>
        <a:p>
          <a:endParaRPr lang="en-US"/>
        </a:p>
      </dgm:t>
    </dgm:pt>
    <dgm:pt modelId="{35681E1E-D328-4C36-8196-68430BE6B2AF}" type="sibTrans" cxnId="{66F52DD8-4EED-4AE7-B295-3FC3151954EC}">
      <dgm:prSet/>
      <dgm:spPr/>
      <dgm:t>
        <a:bodyPr/>
        <a:lstStyle/>
        <a:p>
          <a:endParaRPr lang="en-US"/>
        </a:p>
      </dgm:t>
    </dgm:pt>
    <dgm:pt modelId="{EAA4F8C2-A477-49B8-992C-B9CE5A2BA979}">
      <dgm:prSet/>
      <dgm:spPr/>
      <dgm:t>
        <a:bodyPr/>
        <a:lstStyle/>
        <a:p>
          <a:r>
            <a:rPr lang="en-GB" baseline="0" dirty="0"/>
            <a:t>Alternative social media – such as Gab or Telegram – same functions as major social media platforms.</a:t>
          </a:r>
          <a:endParaRPr lang="en-US" dirty="0"/>
        </a:p>
      </dgm:t>
    </dgm:pt>
    <dgm:pt modelId="{6124C1F6-527B-4AF4-9271-167CF5E2FDEC}" type="parTrans" cxnId="{4A2D9F0A-30FA-4AE2-9B4D-C1CB6FED2F3E}">
      <dgm:prSet/>
      <dgm:spPr/>
      <dgm:t>
        <a:bodyPr/>
        <a:lstStyle/>
        <a:p>
          <a:endParaRPr lang="en-US"/>
        </a:p>
      </dgm:t>
    </dgm:pt>
    <dgm:pt modelId="{B676156F-5894-4303-9108-806A3C5D2C09}" type="sibTrans" cxnId="{4A2D9F0A-30FA-4AE2-9B4D-C1CB6FED2F3E}">
      <dgm:prSet/>
      <dgm:spPr/>
      <dgm:t>
        <a:bodyPr/>
        <a:lstStyle/>
        <a:p>
          <a:endParaRPr lang="en-US"/>
        </a:p>
      </dgm:t>
    </dgm:pt>
    <dgm:pt modelId="{8EC098FB-E1EE-4345-B4BE-C77DCB23E211}">
      <dgm:prSet/>
      <dgm:spPr/>
      <dgm:t>
        <a:bodyPr/>
        <a:lstStyle/>
        <a:p>
          <a:r>
            <a:rPr lang="en-GB" baseline="0"/>
            <a:t>Providing their own narrative.</a:t>
          </a:r>
          <a:endParaRPr lang="en-US"/>
        </a:p>
      </dgm:t>
    </dgm:pt>
    <dgm:pt modelId="{D3E03F7C-8935-4CCB-A03D-FD7792233546}" type="parTrans" cxnId="{8ECC1BC2-F891-4E24-BF9D-36C0705727F2}">
      <dgm:prSet/>
      <dgm:spPr/>
      <dgm:t>
        <a:bodyPr/>
        <a:lstStyle/>
        <a:p>
          <a:endParaRPr lang="en-US"/>
        </a:p>
      </dgm:t>
    </dgm:pt>
    <dgm:pt modelId="{81CC6CA5-D0B4-4837-9C16-8E561C6C7E4C}" type="sibTrans" cxnId="{8ECC1BC2-F891-4E24-BF9D-36C0705727F2}">
      <dgm:prSet/>
      <dgm:spPr/>
      <dgm:t>
        <a:bodyPr/>
        <a:lstStyle/>
        <a:p>
          <a:endParaRPr lang="en-US"/>
        </a:p>
      </dgm:t>
    </dgm:pt>
    <dgm:pt modelId="{A66B302D-1F3F-F84E-B2D8-C438375FF300}" type="pres">
      <dgm:prSet presAssocID="{BA9654CE-86AA-42A4-A478-B2A091C2531A}" presName="diagram" presStyleCnt="0">
        <dgm:presLayoutVars>
          <dgm:dir/>
          <dgm:resizeHandles val="exact"/>
        </dgm:presLayoutVars>
      </dgm:prSet>
      <dgm:spPr/>
    </dgm:pt>
    <dgm:pt modelId="{522BC2DF-DF33-2742-AC6A-B2A6BCB88C96}" type="pres">
      <dgm:prSet presAssocID="{417D5645-8FD2-49B3-AE36-F6B91F814E56}" presName="node" presStyleLbl="node1" presStyleIdx="0" presStyleCnt="6">
        <dgm:presLayoutVars>
          <dgm:bulletEnabled val="1"/>
        </dgm:presLayoutVars>
      </dgm:prSet>
      <dgm:spPr/>
    </dgm:pt>
    <dgm:pt modelId="{549C4A9A-AD57-F041-8652-B7935126E036}" type="pres">
      <dgm:prSet presAssocID="{C2E751CF-C804-4FE9-AA92-D03E7A296219}" presName="sibTrans" presStyleCnt="0"/>
      <dgm:spPr/>
    </dgm:pt>
    <dgm:pt modelId="{0CE58794-9F44-9643-9AE9-F20562710AB0}" type="pres">
      <dgm:prSet presAssocID="{13449C5F-3EC6-423A-BF2A-7BF0DE9948C2}" presName="node" presStyleLbl="node1" presStyleIdx="1" presStyleCnt="6">
        <dgm:presLayoutVars>
          <dgm:bulletEnabled val="1"/>
        </dgm:presLayoutVars>
      </dgm:prSet>
      <dgm:spPr/>
    </dgm:pt>
    <dgm:pt modelId="{8B82BBCE-3937-CB48-BA62-2717AA40227E}" type="pres">
      <dgm:prSet presAssocID="{46522488-2128-42F7-9BF8-2D5DFCB81DFB}" presName="sibTrans" presStyleCnt="0"/>
      <dgm:spPr/>
    </dgm:pt>
    <dgm:pt modelId="{33A28C12-AFCA-5A44-9FE6-01180007B16D}" type="pres">
      <dgm:prSet presAssocID="{64822346-417D-41EB-8F06-5DF60D93C748}" presName="node" presStyleLbl="node1" presStyleIdx="2" presStyleCnt="6">
        <dgm:presLayoutVars>
          <dgm:bulletEnabled val="1"/>
        </dgm:presLayoutVars>
      </dgm:prSet>
      <dgm:spPr/>
    </dgm:pt>
    <dgm:pt modelId="{00F33FAD-7657-3D42-B3E3-D0E09F3945CC}" type="pres">
      <dgm:prSet presAssocID="{0FD2A0E0-7078-4E38-BC6B-E5E360042B6D}" presName="sibTrans" presStyleCnt="0"/>
      <dgm:spPr/>
    </dgm:pt>
    <dgm:pt modelId="{61E4B0F1-DD65-9A4F-9E06-4D7297D3C99C}" type="pres">
      <dgm:prSet presAssocID="{E1E66099-DBCF-4ACD-9928-C7AAB37A3CC0}" presName="node" presStyleLbl="node1" presStyleIdx="3" presStyleCnt="6">
        <dgm:presLayoutVars>
          <dgm:bulletEnabled val="1"/>
        </dgm:presLayoutVars>
      </dgm:prSet>
      <dgm:spPr/>
    </dgm:pt>
    <dgm:pt modelId="{4C659951-6B20-604C-B83F-D6B2E7F5F10C}" type="pres">
      <dgm:prSet presAssocID="{35681E1E-D328-4C36-8196-68430BE6B2AF}" presName="sibTrans" presStyleCnt="0"/>
      <dgm:spPr/>
    </dgm:pt>
    <dgm:pt modelId="{317354C8-2E77-2A48-A5BC-96A64535ECF1}" type="pres">
      <dgm:prSet presAssocID="{EAA4F8C2-A477-49B8-992C-B9CE5A2BA979}" presName="node" presStyleLbl="node1" presStyleIdx="4" presStyleCnt="6">
        <dgm:presLayoutVars>
          <dgm:bulletEnabled val="1"/>
        </dgm:presLayoutVars>
      </dgm:prSet>
      <dgm:spPr/>
    </dgm:pt>
    <dgm:pt modelId="{804342F4-2CFB-BA40-BF52-BBA368D1E7FC}" type="pres">
      <dgm:prSet presAssocID="{B676156F-5894-4303-9108-806A3C5D2C09}" presName="sibTrans" presStyleCnt="0"/>
      <dgm:spPr/>
    </dgm:pt>
    <dgm:pt modelId="{FDC1A2DE-A120-654F-92C0-96FB99C4A3FD}" type="pres">
      <dgm:prSet presAssocID="{8EC098FB-E1EE-4345-B4BE-C77DCB23E211}" presName="node" presStyleLbl="node1" presStyleIdx="5" presStyleCnt="6">
        <dgm:presLayoutVars>
          <dgm:bulletEnabled val="1"/>
        </dgm:presLayoutVars>
      </dgm:prSet>
      <dgm:spPr/>
    </dgm:pt>
  </dgm:ptLst>
  <dgm:cxnLst>
    <dgm:cxn modelId="{BE60A407-ADA4-4D7F-A0A7-4C86DC77EF2A}" srcId="{BA9654CE-86AA-42A4-A478-B2A091C2531A}" destId="{13449C5F-3EC6-423A-BF2A-7BF0DE9948C2}" srcOrd="1" destOrd="0" parTransId="{DF985B01-B71A-47E7-BCE7-DB35A37B5BA9}" sibTransId="{46522488-2128-42F7-9BF8-2D5DFCB81DFB}"/>
    <dgm:cxn modelId="{50DD4409-6DF4-E64B-8FE4-2D53D272E4C7}" type="presOf" srcId="{BA9654CE-86AA-42A4-A478-B2A091C2531A}" destId="{A66B302D-1F3F-F84E-B2D8-C438375FF300}" srcOrd="0" destOrd="0" presId="urn:microsoft.com/office/officeart/2005/8/layout/default"/>
    <dgm:cxn modelId="{4A2D9F0A-30FA-4AE2-9B4D-C1CB6FED2F3E}" srcId="{BA9654CE-86AA-42A4-A478-B2A091C2531A}" destId="{EAA4F8C2-A477-49B8-992C-B9CE5A2BA979}" srcOrd="4" destOrd="0" parTransId="{6124C1F6-527B-4AF4-9271-167CF5E2FDEC}" sibTransId="{B676156F-5894-4303-9108-806A3C5D2C09}"/>
    <dgm:cxn modelId="{46F10F18-22F6-C54A-9FE2-6CD3086F90B8}" type="presOf" srcId="{8EC098FB-E1EE-4345-B4BE-C77DCB23E211}" destId="{FDC1A2DE-A120-654F-92C0-96FB99C4A3FD}" srcOrd="0" destOrd="0" presId="urn:microsoft.com/office/officeart/2005/8/layout/default"/>
    <dgm:cxn modelId="{10B39A19-DD88-9E43-ADB7-152A921949D9}" type="presOf" srcId="{E1E66099-DBCF-4ACD-9928-C7AAB37A3CC0}" destId="{61E4B0F1-DD65-9A4F-9E06-4D7297D3C99C}" srcOrd="0" destOrd="0" presId="urn:microsoft.com/office/officeart/2005/8/layout/default"/>
    <dgm:cxn modelId="{B03F8B5D-2DF8-E441-BEC7-CA4BAFB20E39}" type="presOf" srcId="{EAA4F8C2-A477-49B8-992C-B9CE5A2BA979}" destId="{317354C8-2E77-2A48-A5BC-96A64535ECF1}" srcOrd="0" destOrd="0" presId="urn:microsoft.com/office/officeart/2005/8/layout/default"/>
    <dgm:cxn modelId="{44326680-2219-614E-A43C-1E9C9ED7AD38}" type="presOf" srcId="{417D5645-8FD2-49B3-AE36-F6B91F814E56}" destId="{522BC2DF-DF33-2742-AC6A-B2A6BCB88C96}" srcOrd="0" destOrd="0" presId="urn:microsoft.com/office/officeart/2005/8/layout/default"/>
    <dgm:cxn modelId="{FCBC4394-51D8-411E-839A-CEC240732343}" srcId="{BA9654CE-86AA-42A4-A478-B2A091C2531A}" destId="{64822346-417D-41EB-8F06-5DF60D93C748}" srcOrd="2" destOrd="0" parTransId="{86134E6E-B27E-4D48-8201-9E681E05FB7E}" sibTransId="{0FD2A0E0-7078-4E38-BC6B-E5E360042B6D}"/>
    <dgm:cxn modelId="{8ECC1BC2-F891-4E24-BF9D-36C0705727F2}" srcId="{BA9654CE-86AA-42A4-A478-B2A091C2531A}" destId="{8EC098FB-E1EE-4345-B4BE-C77DCB23E211}" srcOrd="5" destOrd="0" parTransId="{D3E03F7C-8935-4CCB-A03D-FD7792233546}" sibTransId="{81CC6CA5-D0B4-4837-9C16-8E561C6C7E4C}"/>
    <dgm:cxn modelId="{66F52DD8-4EED-4AE7-B295-3FC3151954EC}" srcId="{BA9654CE-86AA-42A4-A478-B2A091C2531A}" destId="{E1E66099-DBCF-4ACD-9928-C7AAB37A3CC0}" srcOrd="3" destOrd="0" parTransId="{E0814493-8653-4953-8EA4-9D8DE4AB76F9}" sibTransId="{35681E1E-D328-4C36-8196-68430BE6B2AF}"/>
    <dgm:cxn modelId="{909B8AE5-F8E6-4548-8086-491050C53602}" type="presOf" srcId="{64822346-417D-41EB-8F06-5DF60D93C748}" destId="{33A28C12-AFCA-5A44-9FE6-01180007B16D}" srcOrd="0" destOrd="0" presId="urn:microsoft.com/office/officeart/2005/8/layout/default"/>
    <dgm:cxn modelId="{18C593F1-D5AF-6A4D-A182-B984A15643D3}" type="presOf" srcId="{13449C5F-3EC6-423A-BF2A-7BF0DE9948C2}" destId="{0CE58794-9F44-9643-9AE9-F20562710AB0}" srcOrd="0" destOrd="0" presId="urn:microsoft.com/office/officeart/2005/8/layout/default"/>
    <dgm:cxn modelId="{664BBDF3-2B3F-4AC8-8D83-9190E5C3F74C}" srcId="{BA9654CE-86AA-42A4-A478-B2A091C2531A}" destId="{417D5645-8FD2-49B3-AE36-F6B91F814E56}" srcOrd="0" destOrd="0" parTransId="{FD6E2EF9-60DF-4950-99D6-A3E45FF9B441}" sibTransId="{C2E751CF-C804-4FE9-AA92-D03E7A296219}"/>
    <dgm:cxn modelId="{316BB449-BE81-F74F-8517-F7B982B3DDD2}" type="presParOf" srcId="{A66B302D-1F3F-F84E-B2D8-C438375FF300}" destId="{522BC2DF-DF33-2742-AC6A-B2A6BCB88C96}" srcOrd="0" destOrd="0" presId="urn:microsoft.com/office/officeart/2005/8/layout/default"/>
    <dgm:cxn modelId="{D9383FDB-6018-CD4E-892C-D132D942E79A}" type="presParOf" srcId="{A66B302D-1F3F-F84E-B2D8-C438375FF300}" destId="{549C4A9A-AD57-F041-8652-B7935126E036}" srcOrd="1" destOrd="0" presId="urn:microsoft.com/office/officeart/2005/8/layout/default"/>
    <dgm:cxn modelId="{FA46901D-2685-184F-82AC-1084224E001A}" type="presParOf" srcId="{A66B302D-1F3F-F84E-B2D8-C438375FF300}" destId="{0CE58794-9F44-9643-9AE9-F20562710AB0}" srcOrd="2" destOrd="0" presId="urn:microsoft.com/office/officeart/2005/8/layout/default"/>
    <dgm:cxn modelId="{8EBCC30D-6853-654E-8833-6B97BF1BE3E1}" type="presParOf" srcId="{A66B302D-1F3F-F84E-B2D8-C438375FF300}" destId="{8B82BBCE-3937-CB48-BA62-2717AA40227E}" srcOrd="3" destOrd="0" presId="urn:microsoft.com/office/officeart/2005/8/layout/default"/>
    <dgm:cxn modelId="{25348151-AF9C-1841-A681-0C2367DE75D8}" type="presParOf" srcId="{A66B302D-1F3F-F84E-B2D8-C438375FF300}" destId="{33A28C12-AFCA-5A44-9FE6-01180007B16D}" srcOrd="4" destOrd="0" presId="urn:microsoft.com/office/officeart/2005/8/layout/default"/>
    <dgm:cxn modelId="{BA1AB900-4290-D746-99FC-87A430F05509}" type="presParOf" srcId="{A66B302D-1F3F-F84E-B2D8-C438375FF300}" destId="{00F33FAD-7657-3D42-B3E3-D0E09F3945CC}" srcOrd="5" destOrd="0" presId="urn:microsoft.com/office/officeart/2005/8/layout/default"/>
    <dgm:cxn modelId="{3B3CE7D2-6217-414E-90DF-75B393719033}" type="presParOf" srcId="{A66B302D-1F3F-F84E-B2D8-C438375FF300}" destId="{61E4B0F1-DD65-9A4F-9E06-4D7297D3C99C}" srcOrd="6" destOrd="0" presId="urn:microsoft.com/office/officeart/2005/8/layout/default"/>
    <dgm:cxn modelId="{1DC066F1-5070-0349-9362-9345C3E7FD18}" type="presParOf" srcId="{A66B302D-1F3F-F84E-B2D8-C438375FF300}" destId="{4C659951-6B20-604C-B83F-D6B2E7F5F10C}" srcOrd="7" destOrd="0" presId="urn:microsoft.com/office/officeart/2005/8/layout/default"/>
    <dgm:cxn modelId="{35A2CEBB-C081-9E4A-901F-DC1851C6074F}" type="presParOf" srcId="{A66B302D-1F3F-F84E-B2D8-C438375FF300}" destId="{317354C8-2E77-2A48-A5BC-96A64535ECF1}" srcOrd="8" destOrd="0" presId="urn:microsoft.com/office/officeart/2005/8/layout/default"/>
    <dgm:cxn modelId="{21E7FF52-CCF9-5C40-8119-A0A165E9AF72}" type="presParOf" srcId="{A66B302D-1F3F-F84E-B2D8-C438375FF300}" destId="{804342F4-2CFB-BA40-BF52-BBA368D1E7FC}" srcOrd="9" destOrd="0" presId="urn:microsoft.com/office/officeart/2005/8/layout/default"/>
    <dgm:cxn modelId="{5090B512-8A91-204E-8D4E-8CB2A78D1A47}" type="presParOf" srcId="{A66B302D-1F3F-F84E-B2D8-C438375FF300}" destId="{FDC1A2DE-A120-654F-92C0-96FB99C4A3FD}"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A91F7CA6-FB09-47E6-BD68-88CDB004AAE5}" type="doc">
      <dgm:prSet loTypeId="urn:microsoft.com/office/officeart/2008/layout/LinedList" loCatId="process" qsTypeId="urn:microsoft.com/office/officeart/2005/8/quickstyle/simple1" qsCatId="simple" csTypeId="urn:microsoft.com/office/officeart/2005/8/colors/accent1_2" csCatId="accent1"/>
      <dgm:spPr/>
      <dgm:t>
        <a:bodyPr/>
        <a:lstStyle/>
        <a:p>
          <a:endParaRPr lang="en-US"/>
        </a:p>
      </dgm:t>
    </dgm:pt>
    <dgm:pt modelId="{1C8EE13C-051C-45B9-B1E6-B2DEF668C3E7}">
      <dgm:prSet/>
      <dgm:spPr/>
      <dgm:t>
        <a:bodyPr/>
        <a:lstStyle/>
        <a:p>
          <a:r>
            <a:rPr lang="en-GB" baseline="0"/>
            <a:t>Popular with conservatives, alt-right and far-right extremists.</a:t>
          </a:r>
          <a:endParaRPr lang="en-US"/>
        </a:p>
      </dgm:t>
    </dgm:pt>
    <dgm:pt modelId="{91F39997-4F85-4DBD-8190-BF097F8A703C}" type="parTrans" cxnId="{23D1B14E-8A78-47B6-A0EC-B4E68ED811C5}">
      <dgm:prSet/>
      <dgm:spPr/>
      <dgm:t>
        <a:bodyPr/>
        <a:lstStyle/>
        <a:p>
          <a:endParaRPr lang="en-US"/>
        </a:p>
      </dgm:t>
    </dgm:pt>
    <dgm:pt modelId="{EDEB8AD4-9AD0-4AD0-A24C-492CB3203961}" type="sibTrans" cxnId="{23D1B14E-8A78-47B6-A0EC-B4E68ED811C5}">
      <dgm:prSet/>
      <dgm:spPr/>
      <dgm:t>
        <a:bodyPr/>
        <a:lstStyle/>
        <a:p>
          <a:endParaRPr lang="en-US"/>
        </a:p>
      </dgm:t>
    </dgm:pt>
    <dgm:pt modelId="{ED1CFB63-91DB-460E-BCAF-E5BFC7715D48}">
      <dgm:prSet/>
      <dgm:spPr/>
      <dgm:t>
        <a:bodyPr/>
        <a:lstStyle/>
        <a:p>
          <a:r>
            <a:rPr lang="en-GB" baseline="0"/>
            <a:t>Founded in 2016 – coined itself the free speech network with a mission to defend, protect and preserve free speech online.</a:t>
          </a:r>
          <a:endParaRPr lang="en-US"/>
        </a:p>
      </dgm:t>
    </dgm:pt>
    <dgm:pt modelId="{AE26F918-C22F-4627-A04D-C91566A939FE}" type="parTrans" cxnId="{FAD25AFF-27B9-4035-A8C2-9F6CFFD46A20}">
      <dgm:prSet/>
      <dgm:spPr/>
      <dgm:t>
        <a:bodyPr/>
        <a:lstStyle/>
        <a:p>
          <a:endParaRPr lang="en-US"/>
        </a:p>
      </dgm:t>
    </dgm:pt>
    <dgm:pt modelId="{FA1E6A83-584C-4847-A251-CDFACA831AF6}" type="sibTrans" cxnId="{FAD25AFF-27B9-4035-A8C2-9F6CFFD46A20}">
      <dgm:prSet/>
      <dgm:spPr/>
      <dgm:t>
        <a:bodyPr/>
        <a:lstStyle/>
        <a:p>
          <a:endParaRPr lang="en-US"/>
        </a:p>
      </dgm:t>
    </dgm:pt>
    <dgm:pt modelId="{154864B5-BE30-4BF7-A290-6B4B8D005C14}">
      <dgm:prSet/>
      <dgm:spPr/>
      <dgm:t>
        <a:bodyPr/>
        <a:lstStyle/>
        <a:p>
          <a:r>
            <a:rPr lang="en-GB" baseline="0"/>
            <a:t>Rife for racism, anti-immigration, anti-Semetic, anti-Islamist and far right ideology.</a:t>
          </a:r>
          <a:endParaRPr lang="en-US"/>
        </a:p>
      </dgm:t>
    </dgm:pt>
    <dgm:pt modelId="{2E41A4F9-3243-4EF2-98CE-86A1BC626A16}" type="parTrans" cxnId="{F8D7B431-4ED2-41A3-9F6C-C5081C339CE0}">
      <dgm:prSet/>
      <dgm:spPr/>
      <dgm:t>
        <a:bodyPr/>
        <a:lstStyle/>
        <a:p>
          <a:endParaRPr lang="en-US"/>
        </a:p>
      </dgm:t>
    </dgm:pt>
    <dgm:pt modelId="{69F6BEB9-2B47-4B08-BFD3-15770BEB568D}" type="sibTrans" cxnId="{F8D7B431-4ED2-41A3-9F6C-C5081C339CE0}">
      <dgm:prSet/>
      <dgm:spPr/>
      <dgm:t>
        <a:bodyPr/>
        <a:lstStyle/>
        <a:p>
          <a:endParaRPr lang="en-US"/>
        </a:p>
      </dgm:t>
    </dgm:pt>
    <dgm:pt modelId="{735A0038-9483-424A-928D-0C44310ED9B8}">
      <dgm:prSet/>
      <dgm:spPr/>
      <dgm:t>
        <a:bodyPr/>
        <a:lstStyle/>
        <a:p>
          <a:r>
            <a:rPr lang="en-GB" baseline="0" dirty="0"/>
            <a:t>Hashtags such as: </a:t>
          </a:r>
          <a:r>
            <a:rPr lang="en-GB" baseline="0" dirty="0" err="1"/>
            <a:t>altright</a:t>
          </a:r>
          <a:r>
            <a:rPr lang="en-GB" baseline="0" dirty="0"/>
            <a:t>, </a:t>
          </a:r>
          <a:r>
            <a:rPr lang="en-GB" baseline="0" dirty="0" err="1"/>
            <a:t>buildthewall</a:t>
          </a:r>
          <a:r>
            <a:rPr lang="en-GB" baseline="0" dirty="0"/>
            <a:t>, </a:t>
          </a:r>
          <a:r>
            <a:rPr lang="en-GB" baseline="0" dirty="0" err="1"/>
            <a:t>banislam</a:t>
          </a:r>
          <a:r>
            <a:rPr lang="en-GB" baseline="0" dirty="0"/>
            <a:t>, </a:t>
          </a:r>
          <a:r>
            <a:rPr lang="en-GB" baseline="0" dirty="0" err="1"/>
            <a:t>bansharia</a:t>
          </a:r>
          <a:r>
            <a:rPr lang="en-GB" baseline="0" dirty="0"/>
            <a:t> and </a:t>
          </a:r>
          <a:r>
            <a:rPr lang="en-GB" baseline="0" dirty="0" err="1"/>
            <a:t>whitegenocide</a:t>
          </a:r>
          <a:endParaRPr lang="en-US" dirty="0"/>
        </a:p>
      </dgm:t>
    </dgm:pt>
    <dgm:pt modelId="{5819C23E-95D9-4AB7-94D6-EF8C56A3B9C3}" type="parTrans" cxnId="{7450B174-BD9B-4A05-BF17-006549145CEF}">
      <dgm:prSet/>
      <dgm:spPr/>
      <dgm:t>
        <a:bodyPr/>
        <a:lstStyle/>
        <a:p>
          <a:endParaRPr lang="en-US"/>
        </a:p>
      </dgm:t>
    </dgm:pt>
    <dgm:pt modelId="{DAF03405-F498-425D-AEB5-545B25F09F83}" type="sibTrans" cxnId="{7450B174-BD9B-4A05-BF17-006549145CEF}">
      <dgm:prSet/>
      <dgm:spPr/>
      <dgm:t>
        <a:bodyPr/>
        <a:lstStyle/>
        <a:p>
          <a:endParaRPr lang="en-US"/>
        </a:p>
      </dgm:t>
    </dgm:pt>
    <dgm:pt modelId="{C2305773-1CB7-4E3B-B89A-BC8E27BAC981}">
      <dgm:prSet/>
      <dgm:spPr/>
      <dgm:t>
        <a:bodyPr/>
        <a:lstStyle/>
        <a:p>
          <a:r>
            <a:rPr lang="en-GB" baseline="0"/>
            <a:t>Mix of Facebook, Reddit and Twitter.</a:t>
          </a:r>
          <a:endParaRPr lang="en-US"/>
        </a:p>
      </dgm:t>
    </dgm:pt>
    <dgm:pt modelId="{AEF403C0-9492-4ADF-93B8-0B5E091A653B}" type="parTrans" cxnId="{E0833B40-8858-480D-82EA-210ACEB7D9BD}">
      <dgm:prSet/>
      <dgm:spPr/>
      <dgm:t>
        <a:bodyPr/>
        <a:lstStyle/>
        <a:p>
          <a:endParaRPr lang="en-US"/>
        </a:p>
      </dgm:t>
    </dgm:pt>
    <dgm:pt modelId="{8CBD5D82-A174-484A-B951-7B3848A14D48}" type="sibTrans" cxnId="{E0833B40-8858-480D-82EA-210ACEB7D9BD}">
      <dgm:prSet/>
      <dgm:spPr/>
      <dgm:t>
        <a:bodyPr/>
        <a:lstStyle/>
        <a:p>
          <a:endParaRPr lang="en-US"/>
        </a:p>
      </dgm:t>
    </dgm:pt>
    <dgm:pt modelId="{A81821A9-5A7D-45B6-9474-DEB004F87BD0}">
      <dgm:prSet/>
      <dgm:spPr/>
      <dgm:t>
        <a:bodyPr/>
        <a:lstStyle/>
        <a:p>
          <a:r>
            <a:rPr lang="en-GB" baseline="0"/>
            <a:t>By end of 2018 – approx. 450,000 users and 30 million comments.</a:t>
          </a:r>
          <a:endParaRPr lang="en-US"/>
        </a:p>
      </dgm:t>
    </dgm:pt>
    <dgm:pt modelId="{54FC11C4-06F2-462B-8E3E-35B873FC4837}" type="parTrans" cxnId="{BDD3105C-CC9D-43B0-9712-F7FC4101C480}">
      <dgm:prSet/>
      <dgm:spPr/>
      <dgm:t>
        <a:bodyPr/>
        <a:lstStyle/>
        <a:p>
          <a:endParaRPr lang="en-US"/>
        </a:p>
      </dgm:t>
    </dgm:pt>
    <dgm:pt modelId="{6F391887-B882-4B4C-A7F0-752412D4AF91}" type="sibTrans" cxnId="{BDD3105C-CC9D-43B0-9712-F7FC4101C480}">
      <dgm:prSet/>
      <dgm:spPr/>
      <dgm:t>
        <a:bodyPr/>
        <a:lstStyle/>
        <a:p>
          <a:endParaRPr lang="en-US"/>
        </a:p>
      </dgm:t>
    </dgm:pt>
    <dgm:pt modelId="{A4ABC995-FE31-4CF6-ADAB-41474C90BDAE}">
      <dgm:prSet/>
      <dgm:spPr/>
      <dgm:t>
        <a:bodyPr/>
        <a:lstStyle/>
        <a:p>
          <a:r>
            <a:rPr lang="en-GB" baseline="0"/>
            <a:t>Public scrutiny following the Pittsburgh Synagogue attack by Robert Bowers.</a:t>
          </a:r>
          <a:endParaRPr lang="en-US"/>
        </a:p>
      </dgm:t>
    </dgm:pt>
    <dgm:pt modelId="{5A8C8E68-C1EC-46F2-BA36-3B3391F7D990}" type="parTrans" cxnId="{58906E70-1700-4FF5-9847-371725FE7B55}">
      <dgm:prSet/>
      <dgm:spPr/>
      <dgm:t>
        <a:bodyPr/>
        <a:lstStyle/>
        <a:p>
          <a:endParaRPr lang="en-US"/>
        </a:p>
      </dgm:t>
    </dgm:pt>
    <dgm:pt modelId="{B2EB7981-2981-413C-B78B-E73E0436C53B}" type="sibTrans" cxnId="{58906E70-1700-4FF5-9847-371725FE7B55}">
      <dgm:prSet/>
      <dgm:spPr/>
      <dgm:t>
        <a:bodyPr/>
        <a:lstStyle/>
        <a:p>
          <a:endParaRPr lang="en-US"/>
        </a:p>
      </dgm:t>
    </dgm:pt>
    <dgm:pt modelId="{0CE9B55A-B5A4-7640-BB76-C1CCE4206744}" type="pres">
      <dgm:prSet presAssocID="{A91F7CA6-FB09-47E6-BD68-88CDB004AAE5}" presName="vert0" presStyleCnt="0">
        <dgm:presLayoutVars>
          <dgm:dir/>
          <dgm:animOne val="branch"/>
          <dgm:animLvl val="lvl"/>
        </dgm:presLayoutVars>
      </dgm:prSet>
      <dgm:spPr/>
    </dgm:pt>
    <dgm:pt modelId="{F151990D-8E46-6A44-A03E-1A487B5FC01F}" type="pres">
      <dgm:prSet presAssocID="{1C8EE13C-051C-45B9-B1E6-B2DEF668C3E7}" presName="thickLine" presStyleLbl="alignNode1" presStyleIdx="0" presStyleCnt="7"/>
      <dgm:spPr/>
    </dgm:pt>
    <dgm:pt modelId="{D369048F-B243-C240-B75B-3CD50D90B64C}" type="pres">
      <dgm:prSet presAssocID="{1C8EE13C-051C-45B9-B1E6-B2DEF668C3E7}" presName="horz1" presStyleCnt="0"/>
      <dgm:spPr/>
    </dgm:pt>
    <dgm:pt modelId="{F7DE1604-028B-1949-8424-4E8115C71F72}" type="pres">
      <dgm:prSet presAssocID="{1C8EE13C-051C-45B9-B1E6-B2DEF668C3E7}" presName="tx1" presStyleLbl="revTx" presStyleIdx="0" presStyleCnt="7"/>
      <dgm:spPr/>
    </dgm:pt>
    <dgm:pt modelId="{265661C2-6595-4F4B-B235-569736A4BEB5}" type="pres">
      <dgm:prSet presAssocID="{1C8EE13C-051C-45B9-B1E6-B2DEF668C3E7}" presName="vert1" presStyleCnt="0"/>
      <dgm:spPr/>
    </dgm:pt>
    <dgm:pt modelId="{10B12ADC-2839-E84B-A97C-275ECF78B52B}" type="pres">
      <dgm:prSet presAssocID="{ED1CFB63-91DB-460E-BCAF-E5BFC7715D48}" presName="thickLine" presStyleLbl="alignNode1" presStyleIdx="1" presStyleCnt="7"/>
      <dgm:spPr/>
    </dgm:pt>
    <dgm:pt modelId="{405AF5EA-1A81-1143-95F7-0AA284025E82}" type="pres">
      <dgm:prSet presAssocID="{ED1CFB63-91DB-460E-BCAF-E5BFC7715D48}" presName="horz1" presStyleCnt="0"/>
      <dgm:spPr/>
    </dgm:pt>
    <dgm:pt modelId="{ACBE805F-C9DD-4A49-8B1E-F9D84652E207}" type="pres">
      <dgm:prSet presAssocID="{ED1CFB63-91DB-460E-BCAF-E5BFC7715D48}" presName="tx1" presStyleLbl="revTx" presStyleIdx="1" presStyleCnt="7"/>
      <dgm:spPr/>
    </dgm:pt>
    <dgm:pt modelId="{CF4FF58B-C04F-724E-AABA-2B50E11BB006}" type="pres">
      <dgm:prSet presAssocID="{ED1CFB63-91DB-460E-BCAF-E5BFC7715D48}" presName="vert1" presStyleCnt="0"/>
      <dgm:spPr/>
    </dgm:pt>
    <dgm:pt modelId="{A811869A-885F-894F-B6F8-F2B721B8885C}" type="pres">
      <dgm:prSet presAssocID="{154864B5-BE30-4BF7-A290-6B4B8D005C14}" presName="thickLine" presStyleLbl="alignNode1" presStyleIdx="2" presStyleCnt="7"/>
      <dgm:spPr/>
    </dgm:pt>
    <dgm:pt modelId="{E39967FF-D43B-9640-AB6A-4D0900B554C1}" type="pres">
      <dgm:prSet presAssocID="{154864B5-BE30-4BF7-A290-6B4B8D005C14}" presName="horz1" presStyleCnt="0"/>
      <dgm:spPr/>
    </dgm:pt>
    <dgm:pt modelId="{EF395E0E-2D48-A243-8319-38CABDBA930D}" type="pres">
      <dgm:prSet presAssocID="{154864B5-BE30-4BF7-A290-6B4B8D005C14}" presName="tx1" presStyleLbl="revTx" presStyleIdx="2" presStyleCnt="7"/>
      <dgm:spPr/>
    </dgm:pt>
    <dgm:pt modelId="{F3A791E9-FF1D-0E4F-8A0E-2F184EF2A213}" type="pres">
      <dgm:prSet presAssocID="{154864B5-BE30-4BF7-A290-6B4B8D005C14}" presName="vert1" presStyleCnt="0"/>
      <dgm:spPr/>
    </dgm:pt>
    <dgm:pt modelId="{93B12590-1665-BB45-BDE0-457094C95A55}" type="pres">
      <dgm:prSet presAssocID="{735A0038-9483-424A-928D-0C44310ED9B8}" presName="thickLine" presStyleLbl="alignNode1" presStyleIdx="3" presStyleCnt="7"/>
      <dgm:spPr/>
    </dgm:pt>
    <dgm:pt modelId="{303A8AF6-688F-774B-A3F9-54002E05DC04}" type="pres">
      <dgm:prSet presAssocID="{735A0038-9483-424A-928D-0C44310ED9B8}" presName="horz1" presStyleCnt="0"/>
      <dgm:spPr/>
    </dgm:pt>
    <dgm:pt modelId="{078E4F5B-480C-864C-93BB-EB1780914FF1}" type="pres">
      <dgm:prSet presAssocID="{735A0038-9483-424A-928D-0C44310ED9B8}" presName="tx1" presStyleLbl="revTx" presStyleIdx="3" presStyleCnt="7"/>
      <dgm:spPr/>
    </dgm:pt>
    <dgm:pt modelId="{AA1ADC69-248D-3649-B40B-F7DB488E2470}" type="pres">
      <dgm:prSet presAssocID="{735A0038-9483-424A-928D-0C44310ED9B8}" presName="vert1" presStyleCnt="0"/>
      <dgm:spPr/>
    </dgm:pt>
    <dgm:pt modelId="{809DEA48-5A7E-224D-BF39-7F77872A00E8}" type="pres">
      <dgm:prSet presAssocID="{C2305773-1CB7-4E3B-B89A-BC8E27BAC981}" presName="thickLine" presStyleLbl="alignNode1" presStyleIdx="4" presStyleCnt="7"/>
      <dgm:spPr/>
    </dgm:pt>
    <dgm:pt modelId="{903FD78F-B0E8-0E4D-8E37-B961162021AC}" type="pres">
      <dgm:prSet presAssocID="{C2305773-1CB7-4E3B-B89A-BC8E27BAC981}" presName="horz1" presStyleCnt="0"/>
      <dgm:spPr/>
    </dgm:pt>
    <dgm:pt modelId="{527961F5-52EC-6F4F-8E98-91DB788DFE4F}" type="pres">
      <dgm:prSet presAssocID="{C2305773-1CB7-4E3B-B89A-BC8E27BAC981}" presName="tx1" presStyleLbl="revTx" presStyleIdx="4" presStyleCnt="7"/>
      <dgm:spPr/>
    </dgm:pt>
    <dgm:pt modelId="{7BE665C2-5BCE-C94D-86F9-ED35C83525E5}" type="pres">
      <dgm:prSet presAssocID="{C2305773-1CB7-4E3B-B89A-BC8E27BAC981}" presName="vert1" presStyleCnt="0"/>
      <dgm:spPr/>
    </dgm:pt>
    <dgm:pt modelId="{593A2C69-F1B4-5045-84DF-15C5ABF70204}" type="pres">
      <dgm:prSet presAssocID="{A81821A9-5A7D-45B6-9474-DEB004F87BD0}" presName="thickLine" presStyleLbl="alignNode1" presStyleIdx="5" presStyleCnt="7"/>
      <dgm:spPr/>
    </dgm:pt>
    <dgm:pt modelId="{CC80B04D-6B06-2945-BD16-DD8F89F15E9B}" type="pres">
      <dgm:prSet presAssocID="{A81821A9-5A7D-45B6-9474-DEB004F87BD0}" presName="horz1" presStyleCnt="0"/>
      <dgm:spPr/>
    </dgm:pt>
    <dgm:pt modelId="{05E8B6ED-5BD6-3D41-B96E-DF543EDBF8AE}" type="pres">
      <dgm:prSet presAssocID="{A81821A9-5A7D-45B6-9474-DEB004F87BD0}" presName="tx1" presStyleLbl="revTx" presStyleIdx="5" presStyleCnt="7"/>
      <dgm:spPr/>
    </dgm:pt>
    <dgm:pt modelId="{7018A561-F388-0E4D-9D87-638EDCDC8A56}" type="pres">
      <dgm:prSet presAssocID="{A81821A9-5A7D-45B6-9474-DEB004F87BD0}" presName="vert1" presStyleCnt="0"/>
      <dgm:spPr/>
    </dgm:pt>
    <dgm:pt modelId="{9EE68E75-8A7E-364D-8F38-3DDADF7EB320}" type="pres">
      <dgm:prSet presAssocID="{A4ABC995-FE31-4CF6-ADAB-41474C90BDAE}" presName="thickLine" presStyleLbl="alignNode1" presStyleIdx="6" presStyleCnt="7"/>
      <dgm:spPr/>
    </dgm:pt>
    <dgm:pt modelId="{DCA2F2EB-3A7F-694B-9F8A-A42E7CBE795D}" type="pres">
      <dgm:prSet presAssocID="{A4ABC995-FE31-4CF6-ADAB-41474C90BDAE}" presName="horz1" presStyleCnt="0"/>
      <dgm:spPr/>
    </dgm:pt>
    <dgm:pt modelId="{78A2E5F6-1ABB-E949-811D-97451F6956F8}" type="pres">
      <dgm:prSet presAssocID="{A4ABC995-FE31-4CF6-ADAB-41474C90BDAE}" presName="tx1" presStyleLbl="revTx" presStyleIdx="6" presStyleCnt="7"/>
      <dgm:spPr/>
    </dgm:pt>
    <dgm:pt modelId="{64FF9B31-13B3-C443-82A0-EE63A1F97746}" type="pres">
      <dgm:prSet presAssocID="{A4ABC995-FE31-4CF6-ADAB-41474C90BDAE}" presName="vert1" presStyleCnt="0"/>
      <dgm:spPr/>
    </dgm:pt>
  </dgm:ptLst>
  <dgm:cxnLst>
    <dgm:cxn modelId="{AA42870A-A9DD-4A41-998C-190A791B74C1}" type="presOf" srcId="{735A0038-9483-424A-928D-0C44310ED9B8}" destId="{078E4F5B-480C-864C-93BB-EB1780914FF1}" srcOrd="0" destOrd="0" presId="urn:microsoft.com/office/officeart/2008/layout/LinedList"/>
    <dgm:cxn modelId="{F8D7B431-4ED2-41A3-9F6C-C5081C339CE0}" srcId="{A91F7CA6-FB09-47E6-BD68-88CDB004AAE5}" destId="{154864B5-BE30-4BF7-A290-6B4B8D005C14}" srcOrd="2" destOrd="0" parTransId="{2E41A4F9-3243-4EF2-98CE-86A1BC626A16}" sibTransId="{69F6BEB9-2B47-4B08-BFD3-15770BEB568D}"/>
    <dgm:cxn modelId="{0C7C6839-4A58-0248-8C73-1001556E10A0}" type="presOf" srcId="{1C8EE13C-051C-45B9-B1E6-B2DEF668C3E7}" destId="{F7DE1604-028B-1949-8424-4E8115C71F72}" srcOrd="0" destOrd="0" presId="urn:microsoft.com/office/officeart/2008/layout/LinedList"/>
    <dgm:cxn modelId="{E0833B40-8858-480D-82EA-210ACEB7D9BD}" srcId="{A91F7CA6-FB09-47E6-BD68-88CDB004AAE5}" destId="{C2305773-1CB7-4E3B-B89A-BC8E27BAC981}" srcOrd="4" destOrd="0" parTransId="{AEF403C0-9492-4ADF-93B8-0B5E091A653B}" sibTransId="{8CBD5D82-A174-484A-B951-7B3848A14D48}"/>
    <dgm:cxn modelId="{23D1B14E-8A78-47B6-A0EC-B4E68ED811C5}" srcId="{A91F7CA6-FB09-47E6-BD68-88CDB004AAE5}" destId="{1C8EE13C-051C-45B9-B1E6-B2DEF668C3E7}" srcOrd="0" destOrd="0" parTransId="{91F39997-4F85-4DBD-8190-BF097F8A703C}" sibTransId="{EDEB8AD4-9AD0-4AD0-A24C-492CB3203961}"/>
    <dgm:cxn modelId="{06356850-0EF1-7047-BF81-9160950DFABF}" type="presOf" srcId="{ED1CFB63-91DB-460E-BCAF-E5BFC7715D48}" destId="{ACBE805F-C9DD-4A49-8B1E-F9D84652E207}" srcOrd="0" destOrd="0" presId="urn:microsoft.com/office/officeart/2008/layout/LinedList"/>
    <dgm:cxn modelId="{BDD3105C-CC9D-43B0-9712-F7FC4101C480}" srcId="{A91F7CA6-FB09-47E6-BD68-88CDB004AAE5}" destId="{A81821A9-5A7D-45B6-9474-DEB004F87BD0}" srcOrd="5" destOrd="0" parTransId="{54FC11C4-06F2-462B-8E3E-35B873FC4837}" sibTransId="{6F391887-B882-4B4C-A7F0-752412D4AF91}"/>
    <dgm:cxn modelId="{430C0267-696A-CF4D-AAB5-B05B80104668}" type="presOf" srcId="{A81821A9-5A7D-45B6-9474-DEB004F87BD0}" destId="{05E8B6ED-5BD6-3D41-B96E-DF543EDBF8AE}" srcOrd="0" destOrd="0" presId="urn:microsoft.com/office/officeart/2008/layout/LinedList"/>
    <dgm:cxn modelId="{58906E70-1700-4FF5-9847-371725FE7B55}" srcId="{A91F7CA6-FB09-47E6-BD68-88CDB004AAE5}" destId="{A4ABC995-FE31-4CF6-ADAB-41474C90BDAE}" srcOrd="6" destOrd="0" parTransId="{5A8C8E68-C1EC-46F2-BA36-3B3391F7D990}" sibTransId="{B2EB7981-2981-413C-B78B-E73E0436C53B}"/>
    <dgm:cxn modelId="{7450B174-BD9B-4A05-BF17-006549145CEF}" srcId="{A91F7CA6-FB09-47E6-BD68-88CDB004AAE5}" destId="{735A0038-9483-424A-928D-0C44310ED9B8}" srcOrd="3" destOrd="0" parTransId="{5819C23E-95D9-4AB7-94D6-EF8C56A3B9C3}" sibTransId="{DAF03405-F498-425D-AEB5-545B25F09F83}"/>
    <dgm:cxn modelId="{DA38E674-C1EF-D548-A60E-7DEDD30799EE}" type="presOf" srcId="{C2305773-1CB7-4E3B-B89A-BC8E27BAC981}" destId="{527961F5-52EC-6F4F-8E98-91DB788DFE4F}" srcOrd="0" destOrd="0" presId="urn:microsoft.com/office/officeart/2008/layout/LinedList"/>
    <dgm:cxn modelId="{1F140390-8FD3-7B4C-809B-A2D810743FC0}" type="presOf" srcId="{154864B5-BE30-4BF7-A290-6B4B8D005C14}" destId="{EF395E0E-2D48-A243-8319-38CABDBA930D}" srcOrd="0" destOrd="0" presId="urn:microsoft.com/office/officeart/2008/layout/LinedList"/>
    <dgm:cxn modelId="{EBF55BB1-7419-E94F-9E01-48F3AB397D43}" type="presOf" srcId="{A4ABC995-FE31-4CF6-ADAB-41474C90BDAE}" destId="{78A2E5F6-1ABB-E949-811D-97451F6956F8}" srcOrd="0" destOrd="0" presId="urn:microsoft.com/office/officeart/2008/layout/LinedList"/>
    <dgm:cxn modelId="{CD1EFFCC-86F2-EB49-B82F-E056116B2FD6}" type="presOf" srcId="{A91F7CA6-FB09-47E6-BD68-88CDB004AAE5}" destId="{0CE9B55A-B5A4-7640-BB76-C1CCE4206744}" srcOrd="0" destOrd="0" presId="urn:microsoft.com/office/officeart/2008/layout/LinedList"/>
    <dgm:cxn modelId="{FAD25AFF-27B9-4035-A8C2-9F6CFFD46A20}" srcId="{A91F7CA6-FB09-47E6-BD68-88CDB004AAE5}" destId="{ED1CFB63-91DB-460E-BCAF-E5BFC7715D48}" srcOrd="1" destOrd="0" parTransId="{AE26F918-C22F-4627-A04D-C91566A939FE}" sibTransId="{FA1E6A83-584C-4847-A251-CDFACA831AF6}"/>
    <dgm:cxn modelId="{02CF292B-084F-C54C-A09E-A292C3AE6AC4}" type="presParOf" srcId="{0CE9B55A-B5A4-7640-BB76-C1CCE4206744}" destId="{F151990D-8E46-6A44-A03E-1A487B5FC01F}" srcOrd="0" destOrd="0" presId="urn:microsoft.com/office/officeart/2008/layout/LinedList"/>
    <dgm:cxn modelId="{A7B3F855-2CBD-4845-9A2E-9FE05A622AA6}" type="presParOf" srcId="{0CE9B55A-B5A4-7640-BB76-C1CCE4206744}" destId="{D369048F-B243-C240-B75B-3CD50D90B64C}" srcOrd="1" destOrd="0" presId="urn:microsoft.com/office/officeart/2008/layout/LinedList"/>
    <dgm:cxn modelId="{5AB8D973-96F1-7248-B9C0-16493E1CA8DD}" type="presParOf" srcId="{D369048F-B243-C240-B75B-3CD50D90B64C}" destId="{F7DE1604-028B-1949-8424-4E8115C71F72}" srcOrd="0" destOrd="0" presId="urn:microsoft.com/office/officeart/2008/layout/LinedList"/>
    <dgm:cxn modelId="{0C85D0F9-F70B-2F41-8BAA-C196D8A8D92A}" type="presParOf" srcId="{D369048F-B243-C240-B75B-3CD50D90B64C}" destId="{265661C2-6595-4F4B-B235-569736A4BEB5}" srcOrd="1" destOrd="0" presId="urn:microsoft.com/office/officeart/2008/layout/LinedList"/>
    <dgm:cxn modelId="{ECDF541A-A976-1B43-9239-429B21F21168}" type="presParOf" srcId="{0CE9B55A-B5A4-7640-BB76-C1CCE4206744}" destId="{10B12ADC-2839-E84B-A97C-275ECF78B52B}" srcOrd="2" destOrd="0" presId="urn:microsoft.com/office/officeart/2008/layout/LinedList"/>
    <dgm:cxn modelId="{E64D0A93-64A1-524A-9F90-EB45B34CEED8}" type="presParOf" srcId="{0CE9B55A-B5A4-7640-BB76-C1CCE4206744}" destId="{405AF5EA-1A81-1143-95F7-0AA284025E82}" srcOrd="3" destOrd="0" presId="urn:microsoft.com/office/officeart/2008/layout/LinedList"/>
    <dgm:cxn modelId="{9E702600-418F-F244-9805-26BC83E973F6}" type="presParOf" srcId="{405AF5EA-1A81-1143-95F7-0AA284025E82}" destId="{ACBE805F-C9DD-4A49-8B1E-F9D84652E207}" srcOrd="0" destOrd="0" presId="urn:microsoft.com/office/officeart/2008/layout/LinedList"/>
    <dgm:cxn modelId="{29331C96-02CC-2047-92EE-5651C2D3A02B}" type="presParOf" srcId="{405AF5EA-1A81-1143-95F7-0AA284025E82}" destId="{CF4FF58B-C04F-724E-AABA-2B50E11BB006}" srcOrd="1" destOrd="0" presId="urn:microsoft.com/office/officeart/2008/layout/LinedList"/>
    <dgm:cxn modelId="{D512BCCB-C7F1-8644-924B-7FF008AFBD49}" type="presParOf" srcId="{0CE9B55A-B5A4-7640-BB76-C1CCE4206744}" destId="{A811869A-885F-894F-B6F8-F2B721B8885C}" srcOrd="4" destOrd="0" presId="urn:microsoft.com/office/officeart/2008/layout/LinedList"/>
    <dgm:cxn modelId="{1CB3C37B-3868-D549-BA21-51B6462F44C3}" type="presParOf" srcId="{0CE9B55A-B5A4-7640-BB76-C1CCE4206744}" destId="{E39967FF-D43B-9640-AB6A-4D0900B554C1}" srcOrd="5" destOrd="0" presId="urn:microsoft.com/office/officeart/2008/layout/LinedList"/>
    <dgm:cxn modelId="{186568B4-419E-DF45-BCA2-44BB43D7386A}" type="presParOf" srcId="{E39967FF-D43B-9640-AB6A-4D0900B554C1}" destId="{EF395E0E-2D48-A243-8319-38CABDBA930D}" srcOrd="0" destOrd="0" presId="urn:microsoft.com/office/officeart/2008/layout/LinedList"/>
    <dgm:cxn modelId="{61970AE9-4D6D-954F-952B-8D140AC838F9}" type="presParOf" srcId="{E39967FF-D43B-9640-AB6A-4D0900B554C1}" destId="{F3A791E9-FF1D-0E4F-8A0E-2F184EF2A213}" srcOrd="1" destOrd="0" presId="urn:microsoft.com/office/officeart/2008/layout/LinedList"/>
    <dgm:cxn modelId="{6048F218-F6FE-0140-BF5F-61B3121BE49D}" type="presParOf" srcId="{0CE9B55A-B5A4-7640-BB76-C1CCE4206744}" destId="{93B12590-1665-BB45-BDE0-457094C95A55}" srcOrd="6" destOrd="0" presId="urn:microsoft.com/office/officeart/2008/layout/LinedList"/>
    <dgm:cxn modelId="{BE015EB4-2E70-6544-A1DF-C513E65FDA7F}" type="presParOf" srcId="{0CE9B55A-B5A4-7640-BB76-C1CCE4206744}" destId="{303A8AF6-688F-774B-A3F9-54002E05DC04}" srcOrd="7" destOrd="0" presId="urn:microsoft.com/office/officeart/2008/layout/LinedList"/>
    <dgm:cxn modelId="{DDAC79A4-44AD-FC45-A03C-1939EA411971}" type="presParOf" srcId="{303A8AF6-688F-774B-A3F9-54002E05DC04}" destId="{078E4F5B-480C-864C-93BB-EB1780914FF1}" srcOrd="0" destOrd="0" presId="urn:microsoft.com/office/officeart/2008/layout/LinedList"/>
    <dgm:cxn modelId="{B97A4BD8-67C8-344D-9B40-44731B1CAC3B}" type="presParOf" srcId="{303A8AF6-688F-774B-A3F9-54002E05DC04}" destId="{AA1ADC69-248D-3649-B40B-F7DB488E2470}" srcOrd="1" destOrd="0" presId="urn:microsoft.com/office/officeart/2008/layout/LinedList"/>
    <dgm:cxn modelId="{7D29F5F6-7439-8747-9CCA-3C447838AFF3}" type="presParOf" srcId="{0CE9B55A-B5A4-7640-BB76-C1CCE4206744}" destId="{809DEA48-5A7E-224D-BF39-7F77872A00E8}" srcOrd="8" destOrd="0" presId="urn:microsoft.com/office/officeart/2008/layout/LinedList"/>
    <dgm:cxn modelId="{7D78B129-F203-4D44-B7A0-CF3353C5661C}" type="presParOf" srcId="{0CE9B55A-B5A4-7640-BB76-C1CCE4206744}" destId="{903FD78F-B0E8-0E4D-8E37-B961162021AC}" srcOrd="9" destOrd="0" presId="urn:microsoft.com/office/officeart/2008/layout/LinedList"/>
    <dgm:cxn modelId="{A3A56C8B-EF6E-8C48-9DE1-B0C7AD2723F9}" type="presParOf" srcId="{903FD78F-B0E8-0E4D-8E37-B961162021AC}" destId="{527961F5-52EC-6F4F-8E98-91DB788DFE4F}" srcOrd="0" destOrd="0" presId="urn:microsoft.com/office/officeart/2008/layout/LinedList"/>
    <dgm:cxn modelId="{A5629BF4-3474-5D49-96E0-EDC8E123C9A7}" type="presParOf" srcId="{903FD78F-B0E8-0E4D-8E37-B961162021AC}" destId="{7BE665C2-5BCE-C94D-86F9-ED35C83525E5}" srcOrd="1" destOrd="0" presId="urn:microsoft.com/office/officeart/2008/layout/LinedList"/>
    <dgm:cxn modelId="{F1C9A498-8137-9F4B-A462-870FF9BF4556}" type="presParOf" srcId="{0CE9B55A-B5A4-7640-BB76-C1CCE4206744}" destId="{593A2C69-F1B4-5045-84DF-15C5ABF70204}" srcOrd="10" destOrd="0" presId="urn:microsoft.com/office/officeart/2008/layout/LinedList"/>
    <dgm:cxn modelId="{D8B6B8FE-015E-0D44-882C-DF6D0E8317B5}" type="presParOf" srcId="{0CE9B55A-B5A4-7640-BB76-C1CCE4206744}" destId="{CC80B04D-6B06-2945-BD16-DD8F89F15E9B}" srcOrd="11" destOrd="0" presId="urn:microsoft.com/office/officeart/2008/layout/LinedList"/>
    <dgm:cxn modelId="{10C8836C-841C-6449-86F2-BA1E2EAF2E7A}" type="presParOf" srcId="{CC80B04D-6B06-2945-BD16-DD8F89F15E9B}" destId="{05E8B6ED-5BD6-3D41-B96E-DF543EDBF8AE}" srcOrd="0" destOrd="0" presId="urn:microsoft.com/office/officeart/2008/layout/LinedList"/>
    <dgm:cxn modelId="{4174D285-127D-BB45-9919-03590AA2854E}" type="presParOf" srcId="{CC80B04D-6B06-2945-BD16-DD8F89F15E9B}" destId="{7018A561-F388-0E4D-9D87-638EDCDC8A56}" srcOrd="1" destOrd="0" presId="urn:microsoft.com/office/officeart/2008/layout/LinedList"/>
    <dgm:cxn modelId="{C79D15C0-FB7D-3B49-AF5D-43D7488D31FC}" type="presParOf" srcId="{0CE9B55A-B5A4-7640-BB76-C1CCE4206744}" destId="{9EE68E75-8A7E-364D-8F38-3DDADF7EB320}" srcOrd="12" destOrd="0" presId="urn:microsoft.com/office/officeart/2008/layout/LinedList"/>
    <dgm:cxn modelId="{1788FC53-A3B7-BF40-B7D4-90237B763520}" type="presParOf" srcId="{0CE9B55A-B5A4-7640-BB76-C1CCE4206744}" destId="{DCA2F2EB-3A7F-694B-9F8A-A42E7CBE795D}" srcOrd="13" destOrd="0" presId="urn:microsoft.com/office/officeart/2008/layout/LinedList"/>
    <dgm:cxn modelId="{C3761C03-4E1D-9C44-82C0-BEAC7F26BBB1}" type="presParOf" srcId="{DCA2F2EB-3A7F-694B-9F8A-A42E7CBE795D}" destId="{78A2E5F6-1ABB-E949-811D-97451F6956F8}" srcOrd="0" destOrd="0" presId="urn:microsoft.com/office/officeart/2008/layout/LinedList"/>
    <dgm:cxn modelId="{6D816749-B2EF-F447-B187-21566F6D51BB}" type="presParOf" srcId="{DCA2F2EB-3A7F-694B-9F8A-A42E7CBE795D}" destId="{64FF9B31-13B3-C443-82A0-EE63A1F9774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6A16C2D-8A44-4675-A406-ACF2F7CD9764}" type="doc">
      <dgm:prSet loTypeId="urn:microsoft.com/office/officeart/2005/8/layout/default" loCatId="list" qsTypeId="urn:microsoft.com/office/officeart/2005/8/quickstyle/simple1" qsCatId="simple" csTypeId="urn:microsoft.com/office/officeart/2005/8/colors/accent0_1" csCatId="mainScheme"/>
      <dgm:spPr/>
      <dgm:t>
        <a:bodyPr/>
        <a:lstStyle/>
        <a:p>
          <a:endParaRPr lang="en-US"/>
        </a:p>
      </dgm:t>
    </dgm:pt>
    <dgm:pt modelId="{198F2F72-E53D-496E-B00F-46B34350D104}">
      <dgm:prSet/>
      <dgm:spPr/>
      <dgm:t>
        <a:bodyPr/>
        <a:lstStyle/>
        <a:p>
          <a:r>
            <a:rPr lang="en-GB" baseline="0"/>
            <a:t>Launched in 2013.</a:t>
          </a:r>
          <a:endParaRPr lang="en-US"/>
        </a:p>
      </dgm:t>
    </dgm:pt>
    <dgm:pt modelId="{19E812F5-C3E5-4B00-9D88-0E34BF3208DC}" type="parTrans" cxnId="{F9892263-8E09-4BAA-9D49-843AD955CD47}">
      <dgm:prSet/>
      <dgm:spPr/>
      <dgm:t>
        <a:bodyPr/>
        <a:lstStyle/>
        <a:p>
          <a:endParaRPr lang="en-US"/>
        </a:p>
      </dgm:t>
    </dgm:pt>
    <dgm:pt modelId="{E96B903B-7EBF-4636-9944-2B91BEA201EE}" type="sibTrans" cxnId="{F9892263-8E09-4BAA-9D49-843AD955CD47}">
      <dgm:prSet/>
      <dgm:spPr/>
      <dgm:t>
        <a:bodyPr/>
        <a:lstStyle/>
        <a:p>
          <a:endParaRPr lang="en-US"/>
        </a:p>
      </dgm:t>
    </dgm:pt>
    <dgm:pt modelId="{4D16E4C3-46AC-40E1-8E99-CF949DE5F98F}">
      <dgm:prSet/>
      <dgm:spPr/>
      <dgm:t>
        <a:bodyPr/>
        <a:lstStyle/>
        <a:p>
          <a:r>
            <a:rPr lang="en-GB" baseline="0" dirty="0"/>
            <a:t>Offers end-to-end encryption that allows users to send chats, photos, videos and other documents regardless of the content size.</a:t>
          </a:r>
          <a:endParaRPr lang="en-US" dirty="0"/>
        </a:p>
      </dgm:t>
    </dgm:pt>
    <dgm:pt modelId="{280F7007-4A6D-4B58-A55E-12FF1E6CA3F1}" type="parTrans" cxnId="{2E2E2397-D01E-4D9D-AFB0-B9D00E2B4E10}">
      <dgm:prSet/>
      <dgm:spPr/>
      <dgm:t>
        <a:bodyPr/>
        <a:lstStyle/>
        <a:p>
          <a:endParaRPr lang="en-US"/>
        </a:p>
      </dgm:t>
    </dgm:pt>
    <dgm:pt modelId="{6A76EF11-CF6A-4D8F-9D8E-85B1B366616E}" type="sibTrans" cxnId="{2E2E2397-D01E-4D9D-AFB0-B9D00E2B4E10}">
      <dgm:prSet/>
      <dgm:spPr/>
      <dgm:t>
        <a:bodyPr/>
        <a:lstStyle/>
        <a:p>
          <a:endParaRPr lang="en-US"/>
        </a:p>
      </dgm:t>
    </dgm:pt>
    <dgm:pt modelId="{F587F34A-8BFA-457F-ADE1-929B7018B7CD}">
      <dgm:prSet/>
      <dgm:spPr/>
      <dgm:t>
        <a:bodyPr/>
        <a:lstStyle/>
        <a:p>
          <a:r>
            <a:rPr lang="en-GB" baseline="0"/>
            <a:t>Founders believe highly in human rights and privacy with Durov stating ‘’Privacy is not for sale and human rights should not be compromised’’.</a:t>
          </a:r>
          <a:endParaRPr lang="en-US"/>
        </a:p>
      </dgm:t>
    </dgm:pt>
    <dgm:pt modelId="{99A47FB7-C92E-4996-8AB7-39D5D104C5EE}" type="parTrans" cxnId="{FF0F12BE-F737-4868-BFE2-AF572F41C931}">
      <dgm:prSet/>
      <dgm:spPr/>
      <dgm:t>
        <a:bodyPr/>
        <a:lstStyle/>
        <a:p>
          <a:endParaRPr lang="en-US"/>
        </a:p>
      </dgm:t>
    </dgm:pt>
    <dgm:pt modelId="{FFC84061-6386-4606-BB63-9AB48FF7C81B}" type="sibTrans" cxnId="{FF0F12BE-F737-4868-BFE2-AF572F41C931}">
      <dgm:prSet/>
      <dgm:spPr/>
      <dgm:t>
        <a:bodyPr/>
        <a:lstStyle/>
        <a:p>
          <a:endParaRPr lang="en-US"/>
        </a:p>
      </dgm:t>
    </dgm:pt>
    <dgm:pt modelId="{DAB524DF-0B1D-48DB-BF60-18EF6D39E007}">
      <dgm:prSet/>
      <dgm:spPr/>
      <dgm:t>
        <a:bodyPr/>
        <a:lstStyle/>
        <a:p>
          <a:r>
            <a:rPr lang="en-GB" baseline="0" dirty="0"/>
            <a:t>Telegram remains ISIS main disseminating propaganda and recruiting new members. </a:t>
          </a:r>
          <a:endParaRPr lang="en-US" dirty="0"/>
        </a:p>
      </dgm:t>
    </dgm:pt>
    <dgm:pt modelId="{28C3B6D3-1E0C-432C-B663-006C7C80ADC8}" type="parTrans" cxnId="{46A31A9B-99C6-4CD9-B775-5EFE7AE63D30}">
      <dgm:prSet/>
      <dgm:spPr/>
      <dgm:t>
        <a:bodyPr/>
        <a:lstStyle/>
        <a:p>
          <a:endParaRPr lang="en-US"/>
        </a:p>
      </dgm:t>
    </dgm:pt>
    <dgm:pt modelId="{A09E271A-B705-4FA8-BCD9-97C861019B7A}" type="sibTrans" cxnId="{46A31A9B-99C6-4CD9-B775-5EFE7AE63D30}">
      <dgm:prSet/>
      <dgm:spPr/>
      <dgm:t>
        <a:bodyPr/>
        <a:lstStyle/>
        <a:p>
          <a:endParaRPr lang="en-US"/>
        </a:p>
      </dgm:t>
    </dgm:pt>
    <dgm:pt modelId="{30CB6250-A273-43B8-B2C2-83269B004416}">
      <dgm:prSet/>
      <dgm:spPr/>
      <dgm:t>
        <a:bodyPr/>
        <a:lstStyle/>
        <a:p>
          <a:r>
            <a:rPr lang="en-GB" baseline="0"/>
            <a:t>Linked to 2015 Paris Attacks and 2016 Brussel Bombings.</a:t>
          </a:r>
          <a:endParaRPr lang="en-US"/>
        </a:p>
      </dgm:t>
    </dgm:pt>
    <dgm:pt modelId="{4A11F5E4-BB9C-42C0-BC6F-385D932D7129}" type="parTrans" cxnId="{AC57DD29-6A59-46F0-8074-3BE795A5EF45}">
      <dgm:prSet/>
      <dgm:spPr/>
      <dgm:t>
        <a:bodyPr/>
        <a:lstStyle/>
        <a:p>
          <a:endParaRPr lang="en-US"/>
        </a:p>
      </dgm:t>
    </dgm:pt>
    <dgm:pt modelId="{96345951-3E4E-461C-A76C-20770D3D00CE}" type="sibTrans" cxnId="{AC57DD29-6A59-46F0-8074-3BE795A5EF45}">
      <dgm:prSet/>
      <dgm:spPr/>
      <dgm:t>
        <a:bodyPr/>
        <a:lstStyle/>
        <a:p>
          <a:endParaRPr lang="en-US"/>
        </a:p>
      </dgm:t>
    </dgm:pt>
    <dgm:pt modelId="{827CB46D-CD2B-4194-BECD-1A16D85F3F59}">
      <dgm:prSet/>
      <dgm:spPr/>
      <dgm:t>
        <a:bodyPr/>
        <a:lstStyle/>
        <a:p>
          <a:r>
            <a:rPr lang="en-GB" baseline="0"/>
            <a:t>Used by Far-Right terrorist groups as well. </a:t>
          </a:r>
          <a:endParaRPr lang="en-US"/>
        </a:p>
      </dgm:t>
    </dgm:pt>
    <dgm:pt modelId="{57450D8D-509A-402D-A577-D402C0AA686B}" type="parTrans" cxnId="{B62E76ED-A484-4C74-8E2F-9572FB2F6FE5}">
      <dgm:prSet/>
      <dgm:spPr/>
      <dgm:t>
        <a:bodyPr/>
        <a:lstStyle/>
        <a:p>
          <a:endParaRPr lang="en-US"/>
        </a:p>
      </dgm:t>
    </dgm:pt>
    <dgm:pt modelId="{DE67753B-C0F2-494C-8ED3-42C93C820E63}" type="sibTrans" cxnId="{B62E76ED-A484-4C74-8E2F-9572FB2F6FE5}">
      <dgm:prSet/>
      <dgm:spPr/>
      <dgm:t>
        <a:bodyPr/>
        <a:lstStyle/>
        <a:p>
          <a:endParaRPr lang="en-US"/>
        </a:p>
      </dgm:t>
    </dgm:pt>
    <dgm:pt modelId="{00B762C7-3C36-7B4F-925E-B37E1AADAAE5}" type="pres">
      <dgm:prSet presAssocID="{E6A16C2D-8A44-4675-A406-ACF2F7CD9764}" presName="diagram" presStyleCnt="0">
        <dgm:presLayoutVars>
          <dgm:dir/>
          <dgm:resizeHandles val="exact"/>
        </dgm:presLayoutVars>
      </dgm:prSet>
      <dgm:spPr/>
    </dgm:pt>
    <dgm:pt modelId="{6A87C592-A564-214D-81CE-BF4D2B321DD7}" type="pres">
      <dgm:prSet presAssocID="{198F2F72-E53D-496E-B00F-46B34350D104}" presName="node" presStyleLbl="node1" presStyleIdx="0" presStyleCnt="6">
        <dgm:presLayoutVars>
          <dgm:bulletEnabled val="1"/>
        </dgm:presLayoutVars>
      </dgm:prSet>
      <dgm:spPr/>
    </dgm:pt>
    <dgm:pt modelId="{0C9C11A5-96CC-D445-9B4B-DC5C46C1BE23}" type="pres">
      <dgm:prSet presAssocID="{E96B903B-7EBF-4636-9944-2B91BEA201EE}" presName="sibTrans" presStyleCnt="0"/>
      <dgm:spPr/>
    </dgm:pt>
    <dgm:pt modelId="{79510223-49EA-C349-BA7F-236BC0457A95}" type="pres">
      <dgm:prSet presAssocID="{4D16E4C3-46AC-40E1-8E99-CF949DE5F98F}" presName="node" presStyleLbl="node1" presStyleIdx="1" presStyleCnt="6">
        <dgm:presLayoutVars>
          <dgm:bulletEnabled val="1"/>
        </dgm:presLayoutVars>
      </dgm:prSet>
      <dgm:spPr/>
    </dgm:pt>
    <dgm:pt modelId="{B9BE7E37-3D02-524F-8A5C-D6188B264718}" type="pres">
      <dgm:prSet presAssocID="{6A76EF11-CF6A-4D8F-9D8E-85B1B366616E}" presName="sibTrans" presStyleCnt="0"/>
      <dgm:spPr/>
    </dgm:pt>
    <dgm:pt modelId="{E5BE00AA-4E5F-E240-BEFE-B73F668550FB}" type="pres">
      <dgm:prSet presAssocID="{F587F34A-8BFA-457F-ADE1-929B7018B7CD}" presName="node" presStyleLbl="node1" presStyleIdx="2" presStyleCnt="6">
        <dgm:presLayoutVars>
          <dgm:bulletEnabled val="1"/>
        </dgm:presLayoutVars>
      </dgm:prSet>
      <dgm:spPr/>
    </dgm:pt>
    <dgm:pt modelId="{4559C1C5-0BB8-D546-A49A-C7F4D9065890}" type="pres">
      <dgm:prSet presAssocID="{FFC84061-6386-4606-BB63-9AB48FF7C81B}" presName="sibTrans" presStyleCnt="0"/>
      <dgm:spPr/>
    </dgm:pt>
    <dgm:pt modelId="{4DEF4EAA-FB4B-FE45-97CB-0A980DDE6F65}" type="pres">
      <dgm:prSet presAssocID="{DAB524DF-0B1D-48DB-BF60-18EF6D39E007}" presName="node" presStyleLbl="node1" presStyleIdx="3" presStyleCnt="6">
        <dgm:presLayoutVars>
          <dgm:bulletEnabled val="1"/>
        </dgm:presLayoutVars>
      </dgm:prSet>
      <dgm:spPr/>
    </dgm:pt>
    <dgm:pt modelId="{E5664A7E-ACD3-2E42-8DB9-CE69D5207AA3}" type="pres">
      <dgm:prSet presAssocID="{A09E271A-B705-4FA8-BCD9-97C861019B7A}" presName="sibTrans" presStyleCnt="0"/>
      <dgm:spPr/>
    </dgm:pt>
    <dgm:pt modelId="{839A32BE-0875-2843-9EA3-487BA6D94C02}" type="pres">
      <dgm:prSet presAssocID="{30CB6250-A273-43B8-B2C2-83269B004416}" presName="node" presStyleLbl="node1" presStyleIdx="4" presStyleCnt="6">
        <dgm:presLayoutVars>
          <dgm:bulletEnabled val="1"/>
        </dgm:presLayoutVars>
      </dgm:prSet>
      <dgm:spPr/>
    </dgm:pt>
    <dgm:pt modelId="{7454EAE5-CB50-F84B-9DE7-4AAB047D7618}" type="pres">
      <dgm:prSet presAssocID="{96345951-3E4E-461C-A76C-20770D3D00CE}" presName="sibTrans" presStyleCnt="0"/>
      <dgm:spPr/>
    </dgm:pt>
    <dgm:pt modelId="{6C20ADD1-2BC7-144A-A13D-18E9BBB56963}" type="pres">
      <dgm:prSet presAssocID="{827CB46D-CD2B-4194-BECD-1A16D85F3F59}" presName="node" presStyleLbl="node1" presStyleIdx="5" presStyleCnt="6">
        <dgm:presLayoutVars>
          <dgm:bulletEnabled val="1"/>
        </dgm:presLayoutVars>
      </dgm:prSet>
      <dgm:spPr/>
    </dgm:pt>
  </dgm:ptLst>
  <dgm:cxnLst>
    <dgm:cxn modelId="{FBEA2711-E661-244E-B17D-EA7B5CA0056A}" type="presOf" srcId="{827CB46D-CD2B-4194-BECD-1A16D85F3F59}" destId="{6C20ADD1-2BC7-144A-A13D-18E9BBB56963}" srcOrd="0" destOrd="0" presId="urn:microsoft.com/office/officeart/2005/8/layout/default"/>
    <dgm:cxn modelId="{AC57DD29-6A59-46F0-8074-3BE795A5EF45}" srcId="{E6A16C2D-8A44-4675-A406-ACF2F7CD9764}" destId="{30CB6250-A273-43B8-B2C2-83269B004416}" srcOrd="4" destOrd="0" parTransId="{4A11F5E4-BB9C-42C0-BC6F-385D932D7129}" sibTransId="{96345951-3E4E-461C-A76C-20770D3D00CE}"/>
    <dgm:cxn modelId="{8926732A-F4AA-E54C-AF0A-EA998F9ACE29}" type="presOf" srcId="{E6A16C2D-8A44-4675-A406-ACF2F7CD9764}" destId="{00B762C7-3C36-7B4F-925E-B37E1AADAAE5}" srcOrd="0" destOrd="0" presId="urn:microsoft.com/office/officeart/2005/8/layout/default"/>
    <dgm:cxn modelId="{232C0952-F500-C841-86D1-7067AD5B6DE3}" type="presOf" srcId="{4D16E4C3-46AC-40E1-8E99-CF949DE5F98F}" destId="{79510223-49EA-C349-BA7F-236BC0457A95}" srcOrd="0" destOrd="0" presId="urn:microsoft.com/office/officeart/2005/8/layout/default"/>
    <dgm:cxn modelId="{248D4155-28B5-4C41-83A8-00FF7D20820C}" type="presOf" srcId="{DAB524DF-0B1D-48DB-BF60-18EF6D39E007}" destId="{4DEF4EAA-FB4B-FE45-97CB-0A980DDE6F65}" srcOrd="0" destOrd="0" presId="urn:microsoft.com/office/officeart/2005/8/layout/default"/>
    <dgm:cxn modelId="{F9892263-8E09-4BAA-9D49-843AD955CD47}" srcId="{E6A16C2D-8A44-4675-A406-ACF2F7CD9764}" destId="{198F2F72-E53D-496E-B00F-46B34350D104}" srcOrd="0" destOrd="0" parTransId="{19E812F5-C3E5-4B00-9D88-0E34BF3208DC}" sibTransId="{E96B903B-7EBF-4636-9944-2B91BEA201EE}"/>
    <dgm:cxn modelId="{BBE4A687-6993-7E4A-AA95-C65405A71AF0}" type="presOf" srcId="{30CB6250-A273-43B8-B2C2-83269B004416}" destId="{839A32BE-0875-2843-9EA3-487BA6D94C02}" srcOrd="0" destOrd="0" presId="urn:microsoft.com/office/officeart/2005/8/layout/default"/>
    <dgm:cxn modelId="{EEC29594-72BD-E84A-AB08-B201331F3B2D}" type="presOf" srcId="{F587F34A-8BFA-457F-ADE1-929B7018B7CD}" destId="{E5BE00AA-4E5F-E240-BEFE-B73F668550FB}" srcOrd="0" destOrd="0" presId="urn:microsoft.com/office/officeart/2005/8/layout/default"/>
    <dgm:cxn modelId="{2E2E2397-D01E-4D9D-AFB0-B9D00E2B4E10}" srcId="{E6A16C2D-8A44-4675-A406-ACF2F7CD9764}" destId="{4D16E4C3-46AC-40E1-8E99-CF949DE5F98F}" srcOrd="1" destOrd="0" parTransId="{280F7007-4A6D-4B58-A55E-12FF1E6CA3F1}" sibTransId="{6A76EF11-CF6A-4D8F-9D8E-85B1B366616E}"/>
    <dgm:cxn modelId="{46A31A9B-99C6-4CD9-B775-5EFE7AE63D30}" srcId="{E6A16C2D-8A44-4675-A406-ACF2F7CD9764}" destId="{DAB524DF-0B1D-48DB-BF60-18EF6D39E007}" srcOrd="3" destOrd="0" parTransId="{28C3B6D3-1E0C-432C-B663-006C7C80ADC8}" sibTransId="{A09E271A-B705-4FA8-BCD9-97C861019B7A}"/>
    <dgm:cxn modelId="{FF0F12BE-F737-4868-BFE2-AF572F41C931}" srcId="{E6A16C2D-8A44-4675-A406-ACF2F7CD9764}" destId="{F587F34A-8BFA-457F-ADE1-929B7018B7CD}" srcOrd="2" destOrd="0" parTransId="{99A47FB7-C92E-4996-8AB7-39D5D104C5EE}" sibTransId="{FFC84061-6386-4606-BB63-9AB48FF7C81B}"/>
    <dgm:cxn modelId="{FB0D2CC7-E81F-7E43-BB8D-B31364D45545}" type="presOf" srcId="{198F2F72-E53D-496E-B00F-46B34350D104}" destId="{6A87C592-A564-214D-81CE-BF4D2B321DD7}" srcOrd="0" destOrd="0" presId="urn:microsoft.com/office/officeart/2005/8/layout/default"/>
    <dgm:cxn modelId="{B62E76ED-A484-4C74-8E2F-9572FB2F6FE5}" srcId="{E6A16C2D-8A44-4675-A406-ACF2F7CD9764}" destId="{827CB46D-CD2B-4194-BECD-1A16D85F3F59}" srcOrd="5" destOrd="0" parTransId="{57450D8D-509A-402D-A577-D402C0AA686B}" sibTransId="{DE67753B-C0F2-494C-8ED3-42C93C820E63}"/>
    <dgm:cxn modelId="{0DB2AF31-05EB-1F49-877D-F3B606EF32DE}" type="presParOf" srcId="{00B762C7-3C36-7B4F-925E-B37E1AADAAE5}" destId="{6A87C592-A564-214D-81CE-BF4D2B321DD7}" srcOrd="0" destOrd="0" presId="urn:microsoft.com/office/officeart/2005/8/layout/default"/>
    <dgm:cxn modelId="{DB17D4AC-7DDA-374D-8654-20C0F1D3E9D7}" type="presParOf" srcId="{00B762C7-3C36-7B4F-925E-B37E1AADAAE5}" destId="{0C9C11A5-96CC-D445-9B4B-DC5C46C1BE23}" srcOrd="1" destOrd="0" presId="urn:microsoft.com/office/officeart/2005/8/layout/default"/>
    <dgm:cxn modelId="{6B78C37F-68B7-EB4F-A4BE-AD29C50EDABC}" type="presParOf" srcId="{00B762C7-3C36-7B4F-925E-B37E1AADAAE5}" destId="{79510223-49EA-C349-BA7F-236BC0457A95}" srcOrd="2" destOrd="0" presId="urn:microsoft.com/office/officeart/2005/8/layout/default"/>
    <dgm:cxn modelId="{74F1AFDF-3D1F-624F-946D-86E48B80DC8A}" type="presParOf" srcId="{00B762C7-3C36-7B4F-925E-B37E1AADAAE5}" destId="{B9BE7E37-3D02-524F-8A5C-D6188B264718}" srcOrd="3" destOrd="0" presId="urn:microsoft.com/office/officeart/2005/8/layout/default"/>
    <dgm:cxn modelId="{BBC6AC59-B786-6C46-B271-19074184AA3F}" type="presParOf" srcId="{00B762C7-3C36-7B4F-925E-B37E1AADAAE5}" destId="{E5BE00AA-4E5F-E240-BEFE-B73F668550FB}" srcOrd="4" destOrd="0" presId="urn:microsoft.com/office/officeart/2005/8/layout/default"/>
    <dgm:cxn modelId="{1CB24B29-11A9-C046-860C-75F631435311}" type="presParOf" srcId="{00B762C7-3C36-7B4F-925E-B37E1AADAAE5}" destId="{4559C1C5-0BB8-D546-A49A-C7F4D9065890}" srcOrd="5" destOrd="0" presId="urn:microsoft.com/office/officeart/2005/8/layout/default"/>
    <dgm:cxn modelId="{EAA0CE57-D9DA-FF4D-9376-1262037DEA3A}" type="presParOf" srcId="{00B762C7-3C36-7B4F-925E-B37E1AADAAE5}" destId="{4DEF4EAA-FB4B-FE45-97CB-0A980DDE6F65}" srcOrd="6" destOrd="0" presId="urn:microsoft.com/office/officeart/2005/8/layout/default"/>
    <dgm:cxn modelId="{6BBA6795-B04F-CA40-B0F9-7779558BE2D4}" type="presParOf" srcId="{00B762C7-3C36-7B4F-925E-B37E1AADAAE5}" destId="{E5664A7E-ACD3-2E42-8DB9-CE69D5207AA3}" srcOrd="7" destOrd="0" presId="urn:microsoft.com/office/officeart/2005/8/layout/default"/>
    <dgm:cxn modelId="{64ABC69B-511C-D247-941E-7BD7805CF43B}" type="presParOf" srcId="{00B762C7-3C36-7B4F-925E-B37E1AADAAE5}" destId="{839A32BE-0875-2843-9EA3-487BA6D94C02}" srcOrd="8" destOrd="0" presId="urn:microsoft.com/office/officeart/2005/8/layout/default"/>
    <dgm:cxn modelId="{81331C0B-7D98-6A44-A055-2D3DD0EE1F83}" type="presParOf" srcId="{00B762C7-3C36-7B4F-925E-B37E1AADAAE5}" destId="{7454EAE5-CB50-F84B-9DE7-4AAB047D7618}" srcOrd="9" destOrd="0" presId="urn:microsoft.com/office/officeart/2005/8/layout/default"/>
    <dgm:cxn modelId="{BEF54D00-B0E3-0E4C-AD88-59E6F7C5631D}" type="presParOf" srcId="{00B762C7-3C36-7B4F-925E-B37E1AADAAE5}" destId="{6C20ADD1-2BC7-144A-A13D-18E9BBB56963}"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147C4D64-841C-4A65-BA2D-A8E19EF8FCE1}" type="doc">
      <dgm:prSet loTypeId="urn:microsoft.com/office/officeart/2008/layout/LinedList" loCatId="process" qsTypeId="urn:microsoft.com/office/officeart/2005/8/quickstyle/simple1" qsCatId="simple" csTypeId="urn:microsoft.com/office/officeart/2005/8/colors/accent1_2" csCatId="accent1"/>
      <dgm:spPr/>
      <dgm:t>
        <a:bodyPr/>
        <a:lstStyle/>
        <a:p>
          <a:endParaRPr lang="en-US"/>
        </a:p>
      </dgm:t>
    </dgm:pt>
    <dgm:pt modelId="{CA9112B9-4171-4933-9721-638507ED88B5}">
      <dgm:prSet/>
      <dgm:spPr/>
      <dgm:t>
        <a:bodyPr/>
        <a:lstStyle/>
        <a:p>
          <a:r>
            <a:rPr lang="en-GB"/>
            <a:t>4Chan founded in 2003.</a:t>
          </a:r>
          <a:endParaRPr lang="en-US"/>
        </a:p>
      </dgm:t>
    </dgm:pt>
    <dgm:pt modelId="{0AD1B817-8A77-45E6-B759-E1BF45BCCDC0}" type="parTrans" cxnId="{95048F68-169E-4F05-8AC0-D804E6A7783F}">
      <dgm:prSet/>
      <dgm:spPr/>
      <dgm:t>
        <a:bodyPr/>
        <a:lstStyle/>
        <a:p>
          <a:endParaRPr lang="en-US"/>
        </a:p>
      </dgm:t>
    </dgm:pt>
    <dgm:pt modelId="{45F60056-A0D9-4E14-9E1C-F3C96A013292}" type="sibTrans" cxnId="{95048F68-169E-4F05-8AC0-D804E6A7783F}">
      <dgm:prSet/>
      <dgm:spPr/>
      <dgm:t>
        <a:bodyPr/>
        <a:lstStyle/>
        <a:p>
          <a:endParaRPr lang="en-US"/>
        </a:p>
      </dgm:t>
    </dgm:pt>
    <dgm:pt modelId="{58BB2D5A-15E9-4481-A36F-1410A0D192F2}">
      <dgm:prSet/>
      <dgm:spPr/>
      <dgm:t>
        <a:bodyPr/>
        <a:lstStyle/>
        <a:p>
          <a:r>
            <a:rPr lang="en-GB"/>
            <a:t>Requires no logins, usernames are optional and threads expire after a certain time. </a:t>
          </a:r>
          <a:endParaRPr lang="en-US"/>
        </a:p>
      </dgm:t>
    </dgm:pt>
    <dgm:pt modelId="{CEEB1B1A-955E-4B1F-BB97-5265D935CCE4}" type="parTrans" cxnId="{6418829F-F53D-46D5-B909-E6D1FEE80270}">
      <dgm:prSet/>
      <dgm:spPr/>
      <dgm:t>
        <a:bodyPr/>
        <a:lstStyle/>
        <a:p>
          <a:endParaRPr lang="en-US"/>
        </a:p>
      </dgm:t>
    </dgm:pt>
    <dgm:pt modelId="{43B7821E-B6E1-4E0E-8080-667F426AD3C4}" type="sibTrans" cxnId="{6418829F-F53D-46D5-B909-E6D1FEE80270}">
      <dgm:prSet/>
      <dgm:spPr/>
      <dgm:t>
        <a:bodyPr/>
        <a:lstStyle/>
        <a:p>
          <a:endParaRPr lang="en-US"/>
        </a:p>
      </dgm:t>
    </dgm:pt>
    <dgm:pt modelId="{A87EEE8B-98FC-41AF-8C4D-C5971CC90CB4}">
      <dgm:prSet/>
      <dgm:spPr/>
      <dgm:t>
        <a:bodyPr/>
        <a:lstStyle/>
        <a:p>
          <a:r>
            <a:rPr lang="en-GB"/>
            <a:t>4Chan is a commonplace for racist posts.</a:t>
          </a:r>
          <a:endParaRPr lang="en-US"/>
        </a:p>
      </dgm:t>
    </dgm:pt>
    <dgm:pt modelId="{0E1F868A-7563-4C06-98D1-8C61DD0294E8}" type="parTrans" cxnId="{AFA88215-EC1E-4D39-8068-5FC49FDA7C2F}">
      <dgm:prSet/>
      <dgm:spPr/>
      <dgm:t>
        <a:bodyPr/>
        <a:lstStyle/>
        <a:p>
          <a:endParaRPr lang="en-US"/>
        </a:p>
      </dgm:t>
    </dgm:pt>
    <dgm:pt modelId="{7D721103-C86E-4A17-8553-66E8A6BCF4DD}" type="sibTrans" cxnId="{AFA88215-EC1E-4D39-8068-5FC49FDA7C2F}">
      <dgm:prSet/>
      <dgm:spPr/>
      <dgm:t>
        <a:bodyPr/>
        <a:lstStyle/>
        <a:p>
          <a:endParaRPr lang="en-US"/>
        </a:p>
      </dgm:t>
    </dgm:pt>
    <dgm:pt modelId="{16370679-0FAA-463F-BA91-5841B6F7C166}">
      <dgm:prSet/>
      <dgm:spPr/>
      <dgm:t>
        <a:bodyPr/>
        <a:lstStyle/>
        <a:p>
          <a:r>
            <a:rPr lang="en-GB"/>
            <a:t>8Chan established in 2013.</a:t>
          </a:r>
          <a:endParaRPr lang="en-US"/>
        </a:p>
      </dgm:t>
    </dgm:pt>
    <dgm:pt modelId="{2BE9A739-7F6B-4212-9D95-54F9C283D625}" type="parTrans" cxnId="{4AA6CBA8-CDC7-4138-830A-4682BEFC8754}">
      <dgm:prSet/>
      <dgm:spPr/>
      <dgm:t>
        <a:bodyPr/>
        <a:lstStyle/>
        <a:p>
          <a:endParaRPr lang="en-US"/>
        </a:p>
      </dgm:t>
    </dgm:pt>
    <dgm:pt modelId="{4E3C740D-6FE3-46D9-B0B3-03212B79C9A3}" type="sibTrans" cxnId="{4AA6CBA8-CDC7-4138-830A-4682BEFC8754}">
      <dgm:prSet/>
      <dgm:spPr/>
      <dgm:t>
        <a:bodyPr/>
        <a:lstStyle/>
        <a:p>
          <a:endParaRPr lang="en-US"/>
        </a:p>
      </dgm:t>
    </dgm:pt>
    <dgm:pt modelId="{C68285DE-76B0-4C1E-8AC2-978E9E2FCB3D}">
      <dgm:prSet/>
      <dgm:spPr/>
      <dgm:t>
        <a:bodyPr/>
        <a:lstStyle/>
        <a:p>
          <a:r>
            <a:rPr lang="en-GB"/>
            <a:t>Matthew Price – ‘’not just a cesspool of hate’’ but a concept of ‘’privacy by lawless design’’.</a:t>
          </a:r>
          <a:endParaRPr lang="en-US"/>
        </a:p>
      </dgm:t>
    </dgm:pt>
    <dgm:pt modelId="{E14B1701-E4BE-4F3A-B614-B3013315B106}" type="parTrans" cxnId="{BAD577B2-4A90-4353-9650-9C7E0674113F}">
      <dgm:prSet/>
      <dgm:spPr/>
      <dgm:t>
        <a:bodyPr/>
        <a:lstStyle/>
        <a:p>
          <a:endParaRPr lang="en-US"/>
        </a:p>
      </dgm:t>
    </dgm:pt>
    <dgm:pt modelId="{A2C8AAA2-71D7-4FBC-914E-57AFE354CC26}" type="sibTrans" cxnId="{BAD577B2-4A90-4353-9650-9C7E0674113F}">
      <dgm:prSet/>
      <dgm:spPr/>
      <dgm:t>
        <a:bodyPr/>
        <a:lstStyle/>
        <a:p>
          <a:endParaRPr lang="en-US"/>
        </a:p>
      </dgm:t>
    </dgm:pt>
    <dgm:pt modelId="{687BDCDD-B474-4A1F-8508-C71EE6398A9E}">
      <dgm:prSet/>
      <dgm:spPr/>
      <dgm:t>
        <a:bodyPr/>
        <a:lstStyle/>
        <a:p>
          <a:r>
            <a:rPr lang="en-GB"/>
            <a:t>Imageboard – discuss topics using images rather than texts.</a:t>
          </a:r>
          <a:endParaRPr lang="en-US"/>
        </a:p>
      </dgm:t>
    </dgm:pt>
    <dgm:pt modelId="{CAAC1A97-2EE1-4ED6-8F35-2109E95AD3FB}" type="parTrans" cxnId="{26A68E24-F546-4750-9704-C2D9ECC87598}">
      <dgm:prSet/>
      <dgm:spPr/>
      <dgm:t>
        <a:bodyPr/>
        <a:lstStyle/>
        <a:p>
          <a:endParaRPr lang="en-US"/>
        </a:p>
      </dgm:t>
    </dgm:pt>
    <dgm:pt modelId="{9ED1B69C-EFC2-4328-AB22-EA4A3FAD96F4}" type="sibTrans" cxnId="{26A68E24-F546-4750-9704-C2D9ECC87598}">
      <dgm:prSet/>
      <dgm:spPr/>
      <dgm:t>
        <a:bodyPr/>
        <a:lstStyle/>
        <a:p>
          <a:endParaRPr lang="en-US"/>
        </a:p>
      </dgm:t>
    </dgm:pt>
    <dgm:pt modelId="{9DA19EDC-3B28-4021-99BA-372E2AE61B56}">
      <dgm:prSet/>
      <dgm:spPr/>
      <dgm:t>
        <a:bodyPr/>
        <a:lstStyle/>
        <a:p>
          <a:r>
            <a:rPr lang="en-GB"/>
            <a:t>Linked to Christchurch attack.</a:t>
          </a:r>
          <a:endParaRPr lang="en-US"/>
        </a:p>
      </dgm:t>
    </dgm:pt>
    <dgm:pt modelId="{98F30C70-B668-4D97-BA00-EE23A39E9436}" type="parTrans" cxnId="{E3AD4F95-B350-4DF2-8DF4-896617EB9778}">
      <dgm:prSet/>
      <dgm:spPr/>
      <dgm:t>
        <a:bodyPr/>
        <a:lstStyle/>
        <a:p>
          <a:endParaRPr lang="en-US"/>
        </a:p>
      </dgm:t>
    </dgm:pt>
    <dgm:pt modelId="{A195FB3C-EFC7-4BFB-B624-ED84BEC06A94}" type="sibTrans" cxnId="{E3AD4F95-B350-4DF2-8DF4-896617EB9778}">
      <dgm:prSet/>
      <dgm:spPr/>
      <dgm:t>
        <a:bodyPr/>
        <a:lstStyle/>
        <a:p>
          <a:endParaRPr lang="en-US"/>
        </a:p>
      </dgm:t>
    </dgm:pt>
    <dgm:pt modelId="{D56AC341-65BD-194B-B870-6F0E0EAF7817}" type="pres">
      <dgm:prSet presAssocID="{147C4D64-841C-4A65-BA2D-A8E19EF8FCE1}" presName="vert0" presStyleCnt="0">
        <dgm:presLayoutVars>
          <dgm:dir/>
          <dgm:animOne val="branch"/>
          <dgm:animLvl val="lvl"/>
        </dgm:presLayoutVars>
      </dgm:prSet>
      <dgm:spPr/>
    </dgm:pt>
    <dgm:pt modelId="{092D4AD7-E386-0549-A204-B2C78B7078BB}" type="pres">
      <dgm:prSet presAssocID="{CA9112B9-4171-4933-9721-638507ED88B5}" presName="thickLine" presStyleLbl="alignNode1" presStyleIdx="0" presStyleCnt="7"/>
      <dgm:spPr/>
    </dgm:pt>
    <dgm:pt modelId="{EEDB6A2B-6E55-3A4D-AFC1-5B1656393EF9}" type="pres">
      <dgm:prSet presAssocID="{CA9112B9-4171-4933-9721-638507ED88B5}" presName="horz1" presStyleCnt="0"/>
      <dgm:spPr/>
    </dgm:pt>
    <dgm:pt modelId="{44D3449B-CDF3-EA4A-A035-3F7CDEF22C1C}" type="pres">
      <dgm:prSet presAssocID="{CA9112B9-4171-4933-9721-638507ED88B5}" presName="tx1" presStyleLbl="revTx" presStyleIdx="0" presStyleCnt="7"/>
      <dgm:spPr/>
    </dgm:pt>
    <dgm:pt modelId="{0DE59BC3-0633-9D45-A483-1FC415568DFA}" type="pres">
      <dgm:prSet presAssocID="{CA9112B9-4171-4933-9721-638507ED88B5}" presName="vert1" presStyleCnt="0"/>
      <dgm:spPr/>
    </dgm:pt>
    <dgm:pt modelId="{36A342CC-58D7-F142-B97A-8AC52C308E90}" type="pres">
      <dgm:prSet presAssocID="{58BB2D5A-15E9-4481-A36F-1410A0D192F2}" presName="thickLine" presStyleLbl="alignNode1" presStyleIdx="1" presStyleCnt="7"/>
      <dgm:spPr/>
    </dgm:pt>
    <dgm:pt modelId="{E1E93EC9-C671-514A-88D7-E28BB7929141}" type="pres">
      <dgm:prSet presAssocID="{58BB2D5A-15E9-4481-A36F-1410A0D192F2}" presName="horz1" presStyleCnt="0"/>
      <dgm:spPr/>
    </dgm:pt>
    <dgm:pt modelId="{2D489ECC-29CC-174E-AC2D-9961F2A4A7C8}" type="pres">
      <dgm:prSet presAssocID="{58BB2D5A-15E9-4481-A36F-1410A0D192F2}" presName="tx1" presStyleLbl="revTx" presStyleIdx="1" presStyleCnt="7"/>
      <dgm:spPr/>
    </dgm:pt>
    <dgm:pt modelId="{253B26F9-FE27-A94A-BA18-1522160A1A19}" type="pres">
      <dgm:prSet presAssocID="{58BB2D5A-15E9-4481-A36F-1410A0D192F2}" presName="vert1" presStyleCnt="0"/>
      <dgm:spPr/>
    </dgm:pt>
    <dgm:pt modelId="{759D202C-219F-6846-8EF2-0579E46F067C}" type="pres">
      <dgm:prSet presAssocID="{A87EEE8B-98FC-41AF-8C4D-C5971CC90CB4}" presName="thickLine" presStyleLbl="alignNode1" presStyleIdx="2" presStyleCnt="7"/>
      <dgm:spPr/>
    </dgm:pt>
    <dgm:pt modelId="{517F152B-4CBC-7C41-A63F-4F0839C4805D}" type="pres">
      <dgm:prSet presAssocID="{A87EEE8B-98FC-41AF-8C4D-C5971CC90CB4}" presName="horz1" presStyleCnt="0"/>
      <dgm:spPr/>
    </dgm:pt>
    <dgm:pt modelId="{3A7CACA2-BB53-FD45-8E7C-0341706782F1}" type="pres">
      <dgm:prSet presAssocID="{A87EEE8B-98FC-41AF-8C4D-C5971CC90CB4}" presName="tx1" presStyleLbl="revTx" presStyleIdx="2" presStyleCnt="7"/>
      <dgm:spPr/>
    </dgm:pt>
    <dgm:pt modelId="{85EDE2BB-CBD9-4642-85AA-DDF0FF9B75DC}" type="pres">
      <dgm:prSet presAssocID="{A87EEE8B-98FC-41AF-8C4D-C5971CC90CB4}" presName="vert1" presStyleCnt="0"/>
      <dgm:spPr/>
    </dgm:pt>
    <dgm:pt modelId="{FF8C0FDC-44C1-554E-8A97-397F914412A5}" type="pres">
      <dgm:prSet presAssocID="{16370679-0FAA-463F-BA91-5841B6F7C166}" presName="thickLine" presStyleLbl="alignNode1" presStyleIdx="3" presStyleCnt="7"/>
      <dgm:spPr/>
    </dgm:pt>
    <dgm:pt modelId="{68E12EF5-5287-1F46-B950-1D398C22B1A8}" type="pres">
      <dgm:prSet presAssocID="{16370679-0FAA-463F-BA91-5841B6F7C166}" presName="horz1" presStyleCnt="0"/>
      <dgm:spPr/>
    </dgm:pt>
    <dgm:pt modelId="{4F2B6A00-F25E-E94C-BF17-B3DAF29F0368}" type="pres">
      <dgm:prSet presAssocID="{16370679-0FAA-463F-BA91-5841B6F7C166}" presName="tx1" presStyleLbl="revTx" presStyleIdx="3" presStyleCnt="7"/>
      <dgm:spPr/>
    </dgm:pt>
    <dgm:pt modelId="{4E83E772-8F03-524F-A785-FC50F19F0D38}" type="pres">
      <dgm:prSet presAssocID="{16370679-0FAA-463F-BA91-5841B6F7C166}" presName="vert1" presStyleCnt="0"/>
      <dgm:spPr/>
    </dgm:pt>
    <dgm:pt modelId="{CDA293F7-108F-B447-BBED-FC823B5824F1}" type="pres">
      <dgm:prSet presAssocID="{C68285DE-76B0-4C1E-8AC2-978E9E2FCB3D}" presName="thickLine" presStyleLbl="alignNode1" presStyleIdx="4" presStyleCnt="7"/>
      <dgm:spPr/>
    </dgm:pt>
    <dgm:pt modelId="{7B6C052B-BA29-9F4D-8129-E6C01ABC9665}" type="pres">
      <dgm:prSet presAssocID="{C68285DE-76B0-4C1E-8AC2-978E9E2FCB3D}" presName="horz1" presStyleCnt="0"/>
      <dgm:spPr/>
    </dgm:pt>
    <dgm:pt modelId="{335056A4-2551-F449-AEE6-6589DFCCC439}" type="pres">
      <dgm:prSet presAssocID="{C68285DE-76B0-4C1E-8AC2-978E9E2FCB3D}" presName="tx1" presStyleLbl="revTx" presStyleIdx="4" presStyleCnt="7"/>
      <dgm:spPr/>
    </dgm:pt>
    <dgm:pt modelId="{D10E8AAB-3438-3347-8A78-CD2B6BC8775C}" type="pres">
      <dgm:prSet presAssocID="{C68285DE-76B0-4C1E-8AC2-978E9E2FCB3D}" presName="vert1" presStyleCnt="0"/>
      <dgm:spPr/>
    </dgm:pt>
    <dgm:pt modelId="{D2DC25D4-7FD6-E541-BC35-255903EAC8F4}" type="pres">
      <dgm:prSet presAssocID="{687BDCDD-B474-4A1F-8508-C71EE6398A9E}" presName="thickLine" presStyleLbl="alignNode1" presStyleIdx="5" presStyleCnt="7"/>
      <dgm:spPr/>
    </dgm:pt>
    <dgm:pt modelId="{F4AF1BE7-43AD-744B-98F4-AC0010B598E7}" type="pres">
      <dgm:prSet presAssocID="{687BDCDD-B474-4A1F-8508-C71EE6398A9E}" presName="horz1" presStyleCnt="0"/>
      <dgm:spPr/>
    </dgm:pt>
    <dgm:pt modelId="{8FA3C70A-3B09-9442-A7EA-B2F37BE8F973}" type="pres">
      <dgm:prSet presAssocID="{687BDCDD-B474-4A1F-8508-C71EE6398A9E}" presName="tx1" presStyleLbl="revTx" presStyleIdx="5" presStyleCnt="7"/>
      <dgm:spPr/>
    </dgm:pt>
    <dgm:pt modelId="{56CF1101-F7B1-644B-8227-53ECF22B2907}" type="pres">
      <dgm:prSet presAssocID="{687BDCDD-B474-4A1F-8508-C71EE6398A9E}" presName="vert1" presStyleCnt="0"/>
      <dgm:spPr/>
    </dgm:pt>
    <dgm:pt modelId="{593DD451-2321-9141-BAA9-B25604BB277E}" type="pres">
      <dgm:prSet presAssocID="{9DA19EDC-3B28-4021-99BA-372E2AE61B56}" presName="thickLine" presStyleLbl="alignNode1" presStyleIdx="6" presStyleCnt="7"/>
      <dgm:spPr/>
    </dgm:pt>
    <dgm:pt modelId="{62B7CD12-3CC8-C547-A685-B30EA744CA94}" type="pres">
      <dgm:prSet presAssocID="{9DA19EDC-3B28-4021-99BA-372E2AE61B56}" presName="horz1" presStyleCnt="0"/>
      <dgm:spPr/>
    </dgm:pt>
    <dgm:pt modelId="{CC374410-B7BE-C14C-8830-9F5EBE0BBDBF}" type="pres">
      <dgm:prSet presAssocID="{9DA19EDC-3B28-4021-99BA-372E2AE61B56}" presName="tx1" presStyleLbl="revTx" presStyleIdx="6" presStyleCnt="7"/>
      <dgm:spPr/>
    </dgm:pt>
    <dgm:pt modelId="{D9A2AA21-35B6-EB47-ADE4-2334A6C10FBB}" type="pres">
      <dgm:prSet presAssocID="{9DA19EDC-3B28-4021-99BA-372E2AE61B56}" presName="vert1" presStyleCnt="0"/>
      <dgm:spPr/>
    </dgm:pt>
  </dgm:ptLst>
  <dgm:cxnLst>
    <dgm:cxn modelId="{5BCD5305-C1E8-5C44-89F4-AEA0EDFF3E69}" type="presOf" srcId="{687BDCDD-B474-4A1F-8508-C71EE6398A9E}" destId="{8FA3C70A-3B09-9442-A7EA-B2F37BE8F973}" srcOrd="0" destOrd="0" presId="urn:microsoft.com/office/officeart/2008/layout/LinedList"/>
    <dgm:cxn modelId="{AFA88215-EC1E-4D39-8068-5FC49FDA7C2F}" srcId="{147C4D64-841C-4A65-BA2D-A8E19EF8FCE1}" destId="{A87EEE8B-98FC-41AF-8C4D-C5971CC90CB4}" srcOrd="2" destOrd="0" parTransId="{0E1F868A-7563-4C06-98D1-8C61DD0294E8}" sibTransId="{7D721103-C86E-4A17-8553-66E8A6BCF4DD}"/>
    <dgm:cxn modelId="{26A68E24-F546-4750-9704-C2D9ECC87598}" srcId="{147C4D64-841C-4A65-BA2D-A8E19EF8FCE1}" destId="{687BDCDD-B474-4A1F-8508-C71EE6398A9E}" srcOrd="5" destOrd="0" parTransId="{CAAC1A97-2EE1-4ED6-8F35-2109E95AD3FB}" sibTransId="{9ED1B69C-EFC2-4328-AB22-EA4A3FAD96F4}"/>
    <dgm:cxn modelId="{ACF88352-3026-D949-B3D7-39099BAA2B11}" type="presOf" srcId="{C68285DE-76B0-4C1E-8AC2-978E9E2FCB3D}" destId="{335056A4-2551-F449-AEE6-6589DFCCC439}" srcOrd="0" destOrd="0" presId="urn:microsoft.com/office/officeart/2008/layout/LinedList"/>
    <dgm:cxn modelId="{8E697368-2487-2345-9197-D1F9772D6797}" type="presOf" srcId="{58BB2D5A-15E9-4481-A36F-1410A0D192F2}" destId="{2D489ECC-29CC-174E-AC2D-9961F2A4A7C8}" srcOrd="0" destOrd="0" presId="urn:microsoft.com/office/officeart/2008/layout/LinedList"/>
    <dgm:cxn modelId="{95048F68-169E-4F05-8AC0-D804E6A7783F}" srcId="{147C4D64-841C-4A65-BA2D-A8E19EF8FCE1}" destId="{CA9112B9-4171-4933-9721-638507ED88B5}" srcOrd="0" destOrd="0" parTransId="{0AD1B817-8A77-45E6-B759-E1BF45BCCDC0}" sibTransId="{45F60056-A0D9-4E14-9E1C-F3C96A013292}"/>
    <dgm:cxn modelId="{8B442278-DB35-8340-A5D2-D9B11500130F}" type="presOf" srcId="{147C4D64-841C-4A65-BA2D-A8E19EF8FCE1}" destId="{D56AC341-65BD-194B-B870-6F0E0EAF7817}" srcOrd="0" destOrd="0" presId="urn:microsoft.com/office/officeart/2008/layout/LinedList"/>
    <dgm:cxn modelId="{095BF97F-7FDF-C440-80F0-6A60EE05C0CF}" type="presOf" srcId="{16370679-0FAA-463F-BA91-5841B6F7C166}" destId="{4F2B6A00-F25E-E94C-BF17-B3DAF29F0368}" srcOrd="0" destOrd="0" presId="urn:microsoft.com/office/officeart/2008/layout/LinedList"/>
    <dgm:cxn modelId="{13ABDE84-B3C6-0A42-8CD8-363312A863A3}" type="presOf" srcId="{9DA19EDC-3B28-4021-99BA-372E2AE61B56}" destId="{CC374410-B7BE-C14C-8830-9F5EBE0BBDBF}" srcOrd="0" destOrd="0" presId="urn:microsoft.com/office/officeart/2008/layout/LinedList"/>
    <dgm:cxn modelId="{E3AD4F95-B350-4DF2-8DF4-896617EB9778}" srcId="{147C4D64-841C-4A65-BA2D-A8E19EF8FCE1}" destId="{9DA19EDC-3B28-4021-99BA-372E2AE61B56}" srcOrd="6" destOrd="0" parTransId="{98F30C70-B668-4D97-BA00-EE23A39E9436}" sibTransId="{A195FB3C-EFC7-4BFB-B624-ED84BEC06A94}"/>
    <dgm:cxn modelId="{6418829F-F53D-46D5-B909-E6D1FEE80270}" srcId="{147C4D64-841C-4A65-BA2D-A8E19EF8FCE1}" destId="{58BB2D5A-15E9-4481-A36F-1410A0D192F2}" srcOrd="1" destOrd="0" parTransId="{CEEB1B1A-955E-4B1F-BB97-5265D935CCE4}" sibTransId="{43B7821E-B6E1-4E0E-8080-667F426AD3C4}"/>
    <dgm:cxn modelId="{E18D25A1-933C-FF4F-A1A5-D7643D613D10}" type="presOf" srcId="{A87EEE8B-98FC-41AF-8C4D-C5971CC90CB4}" destId="{3A7CACA2-BB53-FD45-8E7C-0341706782F1}" srcOrd="0" destOrd="0" presId="urn:microsoft.com/office/officeart/2008/layout/LinedList"/>
    <dgm:cxn modelId="{4AA6CBA8-CDC7-4138-830A-4682BEFC8754}" srcId="{147C4D64-841C-4A65-BA2D-A8E19EF8FCE1}" destId="{16370679-0FAA-463F-BA91-5841B6F7C166}" srcOrd="3" destOrd="0" parTransId="{2BE9A739-7F6B-4212-9D95-54F9C283D625}" sibTransId="{4E3C740D-6FE3-46D9-B0B3-03212B79C9A3}"/>
    <dgm:cxn modelId="{BAD577B2-4A90-4353-9650-9C7E0674113F}" srcId="{147C4D64-841C-4A65-BA2D-A8E19EF8FCE1}" destId="{C68285DE-76B0-4C1E-8AC2-978E9E2FCB3D}" srcOrd="4" destOrd="0" parTransId="{E14B1701-E4BE-4F3A-B614-B3013315B106}" sibTransId="{A2C8AAA2-71D7-4FBC-914E-57AFE354CC26}"/>
    <dgm:cxn modelId="{93F893F6-10C4-AC40-98E0-466FF1BC0FD9}" type="presOf" srcId="{CA9112B9-4171-4933-9721-638507ED88B5}" destId="{44D3449B-CDF3-EA4A-A035-3F7CDEF22C1C}" srcOrd="0" destOrd="0" presId="urn:microsoft.com/office/officeart/2008/layout/LinedList"/>
    <dgm:cxn modelId="{F0253360-A0FC-9F43-BCBA-132E0DDBB859}" type="presParOf" srcId="{D56AC341-65BD-194B-B870-6F0E0EAF7817}" destId="{092D4AD7-E386-0549-A204-B2C78B7078BB}" srcOrd="0" destOrd="0" presId="urn:microsoft.com/office/officeart/2008/layout/LinedList"/>
    <dgm:cxn modelId="{F56A4320-3C05-DB49-9C6D-6DA1D287E4B7}" type="presParOf" srcId="{D56AC341-65BD-194B-B870-6F0E0EAF7817}" destId="{EEDB6A2B-6E55-3A4D-AFC1-5B1656393EF9}" srcOrd="1" destOrd="0" presId="urn:microsoft.com/office/officeart/2008/layout/LinedList"/>
    <dgm:cxn modelId="{61B15466-5B30-104E-8C18-3D414D2D9232}" type="presParOf" srcId="{EEDB6A2B-6E55-3A4D-AFC1-5B1656393EF9}" destId="{44D3449B-CDF3-EA4A-A035-3F7CDEF22C1C}" srcOrd="0" destOrd="0" presId="urn:microsoft.com/office/officeart/2008/layout/LinedList"/>
    <dgm:cxn modelId="{6F296D6E-019C-DF4C-8F3E-9B52A155A981}" type="presParOf" srcId="{EEDB6A2B-6E55-3A4D-AFC1-5B1656393EF9}" destId="{0DE59BC3-0633-9D45-A483-1FC415568DFA}" srcOrd="1" destOrd="0" presId="urn:microsoft.com/office/officeart/2008/layout/LinedList"/>
    <dgm:cxn modelId="{E362EE12-4F07-B144-906A-ED989F7173DE}" type="presParOf" srcId="{D56AC341-65BD-194B-B870-6F0E0EAF7817}" destId="{36A342CC-58D7-F142-B97A-8AC52C308E90}" srcOrd="2" destOrd="0" presId="urn:microsoft.com/office/officeart/2008/layout/LinedList"/>
    <dgm:cxn modelId="{B2AE0CFD-6357-AB42-83E2-038247724160}" type="presParOf" srcId="{D56AC341-65BD-194B-B870-6F0E0EAF7817}" destId="{E1E93EC9-C671-514A-88D7-E28BB7929141}" srcOrd="3" destOrd="0" presId="urn:microsoft.com/office/officeart/2008/layout/LinedList"/>
    <dgm:cxn modelId="{0E8FD50F-CFDC-D443-A9D2-7E39CB7ABB37}" type="presParOf" srcId="{E1E93EC9-C671-514A-88D7-E28BB7929141}" destId="{2D489ECC-29CC-174E-AC2D-9961F2A4A7C8}" srcOrd="0" destOrd="0" presId="urn:microsoft.com/office/officeart/2008/layout/LinedList"/>
    <dgm:cxn modelId="{FABCE90D-04B1-4046-B297-CC0199D981B4}" type="presParOf" srcId="{E1E93EC9-C671-514A-88D7-E28BB7929141}" destId="{253B26F9-FE27-A94A-BA18-1522160A1A19}" srcOrd="1" destOrd="0" presId="urn:microsoft.com/office/officeart/2008/layout/LinedList"/>
    <dgm:cxn modelId="{D843A4C9-CC68-BD4B-A605-E725170B134E}" type="presParOf" srcId="{D56AC341-65BD-194B-B870-6F0E0EAF7817}" destId="{759D202C-219F-6846-8EF2-0579E46F067C}" srcOrd="4" destOrd="0" presId="urn:microsoft.com/office/officeart/2008/layout/LinedList"/>
    <dgm:cxn modelId="{11A78290-7726-CA48-B46B-FEA841A98151}" type="presParOf" srcId="{D56AC341-65BD-194B-B870-6F0E0EAF7817}" destId="{517F152B-4CBC-7C41-A63F-4F0839C4805D}" srcOrd="5" destOrd="0" presId="urn:microsoft.com/office/officeart/2008/layout/LinedList"/>
    <dgm:cxn modelId="{9EEDDF64-6ACB-6F49-86B4-AB25B9294D9C}" type="presParOf" srcId="{517F152B-4CBC-7C41-A63F-4F0839C4805D}" destId="{3A7CACA2-BB53-FD45-8E7C-0341706782F1}" srcOrd="0" destOrd="0" presId="urn:microsoft.com/office/officeart/2008/layout/LinedList"/>
    <dgm:cxn modelId="{18E1C143-B445-EF4A-84A3-490C955EF477}" type="presParOf" srcId="{517F152B-4CBC-7C41-A63F-4F0839C4805D}" destId="{85EDE2BB-CBD9-4642-85AA-DDF0FF9B75DC}" srcOrd="1" destOrd="0" presId="urn:microsoft.com/office/officeart/2008/layout/LinedList"/>
    <dgm:cxn modelId="{91962F16-93EE-A14D-A891-68F6718E5006}" type="presParOf" srcId="{D56AC341-65BD-194B-B870-6F0E0EAF7817}" destId="{FF8C0FDC-44C1-554E-8A97-397F914412A5}" srcOrd="6" destOrd="0" presId="urn:microsoft.com/office/officeart/2008/layout/LinedList"/>
    <dgm:cxn modelId="{193130BC-7160-4146-889C-6DE8EAD65327}" type="presParOf" srcId="{D56AC341-65BD-194B-B870-6F0E0EAF7817}" destId="{68E12EF5-5287-1F46-B950-1D398C22B1A8}" srcOrd="7" destOrd="0" presId="urn:microsoft.com/office/officeart/2008/layout/LinedList"/>
    <dgm:cxn modelId="{483130B7-86A0-8145-A55A-398140E26CC4}" type="presParOf" srcId="{68E12EF5-5287-1F46-B950-1D398C22B1A8}" destId="{4F2B6A00-F25E-E94C-BF17-B3DAF29F0368}" srcOrd="0" destOrd="0" presId="urn:microsoft.com/office/officeart/2008/layout/LinedList"/>
    <dgm:cxn modelId="{45AA54F0-1529-DF4A-8D78-EF96FDFA7329}" type="presParOf" srcId="{68E12EF5-5287-1F46-B950-1D398C22B1A8}" destId="{4E83E772-8F03-524F-A785-FC50F19F0D38}" srcOrd="1" destOrd="0" presId="urn:microsoft.com/office/officeart/2008/layout/LinedList"/>
    <dgm:cxn modelId="{ADD596AA-B5DE-E04A-84F6-AEB702100084}" type="presParOf" srcId="{D56AC341-65BD-194B-B870-6F0E0EAF7817}" destId="{CDA293F7-108F-B447-BBED-FC823B5824F1}" srcOrd="8" destOrd="0" presId="urn:microsoft.com/office/officeart/2008/layout/LinedList"/>
    <dgm:cxn modelId="{0CAF6AD6-E13D-6440-A7B3-AD726C0932A8}" type="presParOf" srcId="{D56AC341-65BD-194B-B870-6F0E0EAF7817}" destId="{7B6C052B-BA29-9F4D-8129-E6C01ABC9665}" srcOrd="9" destOrd="0" presId="urn:microsoft.com/office/officeart/2008/layout/LinedList"/>
    <dgm:cxn modelId="{226100A6-645C-2442-8F9A-322067C7B846}" type="presParOf" srcId="{7B6C052B-BA29-9F4D-8129-E6C01ABC9665}" destId="{335056A4-2551-F449-AEE6-6589DFCCC439}" srcOrd="0" destOrd="0" presId="urn:microsoft.com/office/officeart/2008/layout/LinedList"/>
    <dgm:cxn modelId="{996E4FCA-DFA5-FA45-87F8-FB19BCD290CF}" type="presParOf" srcId="{7B6C052B-BA29-9F4D-8129-E6C01ABC9665}" destId="{D10E8AAB-3438-3347-8A78-CD2B6BC8775C}" srcOrd="1" destOrd="0" presId="urn:microsoft.com/office/officeart/2008/layout/LinedList"/>
    <dgm:cxn modelId="{0701C80C-B27B-9943-A1D7-6B5A69FCB98A}" type="presParOf" srcId="{D56AC341-65BD-194B-B870-6F0E0EAF7817}" destId="{D2DC25D4-7FD6-E541-BC35-255903EAC8F4}" srcOrd="10" destOrd="0" presId="urn:microsoft.com/office/officeart/2008/layout/LinedList"/>
    <dgm:cxn modelId="{C98EFD81-CB78-3D48-B1EE-FE0BC3278863}" type="presParOf" srcId="{D56AC341-65BD-194B-B870-6F0E0EAF7817}" destId="{F4AF1BE7-43AD-744B-98F4-AC0010B598E7}" srcOrd="11" destOrd="0" presId="urn:microsoft.com/office/officeart/2008/layout/LinedList"/>
    <dgm:cxn modelId="{62F6A182-40FD-C247-8775-A7B879E76F41}" type="presParOf" srcId="{F4AF1BE7-43AD-744B-98F4-AC0010B598E7}" destId="{8FA3C70A-3B09-9442-A7EA-B2F37BE8F973}" srcOrd="0" destOrd="0" presId="urn:microsoft.com/office/officeart/2008/layout/LinedList"/>
    <dgm:cxn modelId="{44673B42-4787-D447-BEBC-08F86E8F3B8F}" type="presParOf" srcId="{F4AF1BE7-43AD-744B-98F4-AC0010B598E7}" destId="{56CF1101-F7B1-644B-8227-53ECF22B2907}" srcOrd="1" destOrd="0" presId="urn:microsoft.com/office/officeart/2008/layout/LinedList"/>
    <dgm:cxn modelId="{FDCF749C-AA2F-A244-805C-E3CF2F5D89EE}" type="presParOf" srcId="{D56AC341-65BD-194B-B870-6F0E0EAF7817}" destId="{593DD451-2321-9141-BAA9-B25604BB277E}" srcOrd="12" destOrd="0" presId="urn:microsoft.com/office/officeart/2008/layout/LinedList"/>
    <dgm:cxn modelId="{73D3BF51-9024-2342-B06B-40DC199EBB1F}" type="presParOf" srcId="{D56AC341-65BD-194B-B870-6F0E0EAF7817}" destId="{62B7CD12-3CC8-C547-A685-B30EA744CA94}" srcOrd="13" destOrd="0" presId="urn:microsoft.com/office/officeart/2008/layout/LinedList"/>
    <dgm:cxn modelId="{A964A8EC-678E-F94B-B675-3818C12FCB93}" type="presParOf" srcId="{62B7CD12-3CC8-C547-A685-B30EA744CA94}" destId="{CC374410-B7BE-C14C-8830-9F5EBE0BBDBF}" srcOrd="0" destOrd="0" presId="urn:microsoft.com/office/officeart/2008/layout/LinedList"/>
    <dgm:cxn modelId="{43363BB7-BC4A-0F42-B4A3-4B771881853A}" type="presParOf" srcId="{62B7CD12-3CC8-C547-A685-B30EA744CA94}" destId="{D9A2AA21-35B6-EB47-ADE4-2334A6C10FB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EEBA0CED-86DF-44DD-95D3-1B81AE35C5E5}" type="doc">
      <dgm:prSet loTypeId="urn:microsoft.com/office/officeart/2005/8/layout/default" loCatId="list" qsTypeId="urn:microsoft.com/office/officeart/2005/8/quickstyle/simple1" qsCatId="simple" csTypeId="urn:microsoft.com/office/officeart/2005/8/colors/accent0_1" csCatId="mainScheme"/>
      <dgm:spPr/>
      <dgm:t>
        <a:bodyPr/>
        <a:lstStyle/>
        <a:p>
          <a:endParaRPr lang="en-US"/>
        </a:p>
      </dgm:t>
    </dgm:pt>
    <dgm:pt modelId="{F40F1674-8076-4429-9CE7-6F0DB8724797}">
      <dgm:prSet/>
      <dgm:spPr/>
      <dgm:t>
        <a:bodyPr/>
        <a:lstStyle/>
        <a:p>
          <a:r>
            <a:rPr lang="en-GB" baseline="0"/>
            <a:t>Phenomenon – not a new concept</a:t>
          </a:r>
          <a:endParaRPr lang="en-US"/>
        </a:p>
      </dgm:t>
    </dgm:pt>
    <dgm:pt modelId="{41168D69-1BA2-4BEB-97EF-6C6C3A94987E}" type="parTrans" cxnId="{3947DA9F-DA80-4F84-8231-38EB15CC76ED}">
      <dgm:prSet/>
      <dgm:spPr/>
      <dgm:t>
        <a:bodyPr/>
        <a:lstStyle/>
        <a:p>
          <a:endParaRPr lang="en-US"/>
        </a:p>
      </dgm:t>
    </dgm:pt>
    <dgm:pt modelId="{0D7FF623-23AC-4072-80F1-B6391A569FE9}" type="sibTrans" cxnId="{3947DA9F-DA80-4F84-8231-38EB15CC76ED}">
      <dgm:prSet/>
      <dgm:spPr/>
      <dgm:t>
        <a:bodyPr/>
        <a:lstStyle/>
        <a:p>
          <a:endParaRPr lang="en-US"/>
        </a:p>
      </dgm:t>
    </dgm:pt>
    <dgm:pt modelId="{8E33840F-8224-4539-BC8B-3AA26C91A077}">
      <dgm:prSet/>
      <dgm:spPr/>
      <dgm:t>
        <a:bodyPr/>
        <a:lstStyle/>
        <a:p>
          <a:r>
            <a:rPr lang="en-GB" baseline="0" dirty="0"/>
            <a:t>The internet significantly contributed to the growth of lone wolf actors.</a:t>
          </a:r>
          <a:endParaRPr lang="en-US" dirty="0"/>
        </a:p>
      </dgm:t>
    </dgm:pt>
    <dgm:pt modelId="{D6F705FC-D36D-45B2-9FEB-4F4807906511}" type="parTrans" cxnId="{54829AB8-7B6D-49EA-A495-70C657942CAF}">
      <dgm:prSet/>
      <dgm:spPr/>
      <dgm:t>
        <a:bodyPr/>
        <a:lstStyle/>
        <a:p>
          <a:endParaRPr lang="en-US"/>
        </a:p>
      </dgm:t>
    </dgm:pt>
    <dgm:pt modelId="{77146355-576C-436C-940E-A0DCD0F37AAE}" type="sibTrans" cxnId="{54829AB8-7B6D-49EA-A495-70C657942CAF}">
      <dgm:prSet/>
      <dgm:spPr/>
      <dgm:t>
        <a:bodyPr/>
        <a:lstStyle/>
        <a:p>
          <a:endParaRPr lang="en-US"/>
        </a:p>
      </dgm:t>
    </dgm:pt>
    <dgm:pt modelId="{56F93CA6-B469-40A9-A058-02FB4305BD10}">
      <dgm:prSet/>
      <dgm:spPr/>
      <dgm:t>
        <a:bodyPr/>
        <a:lstStyle/>
        <a:p>
          <a:r>
            <a:rPr lang="en-GB" baseline="0"/>
            <a:t>Due to – virtual communities and echo-chambers online – more people can be radicalised to terrorist organisations.</a:t>
          </a:r>
          <a:endParaRPr lang="en-US"/>
        </a:p>
      </dgm:t>
    </dgm:pt>
    <dgm:pt modelId="{EAA751D1-6085-4422-936E-5D04A00EA1F3}" type="parTrans" cxnId="{DC3C1BEE-BC20-41DA-9CE4-58D333AFC0B4}">
      <dgm:prSet/>
      <dgm:spPr/>
      <dgm:t>
        <a:bodyPr/>
        <a:lstStyle/>
        <a:p>
          <a:endParaRPr lang="en-US"/>
        </a:p>
      </dgm:t>
    </dgm:pt>
    <dgm:pt modelId="{9302653A-B614-422E-A38D-5AE7CE509F9E}" type="sibTrans" cxnId="{DC3C1BEE-BC20-41DA-9CE4-58D333AFC0B4}">
      <dgm:prSet/>
      <dgm:spPr/>
      <dgm:t>
        <a:bodyPr/>
        <a:lstStyle/>
        <a:p>
          <a:endParaRPr lang="en-US"/>
        </a:p>
      </dgm:t>
    </dgm:pt>
    <dgm:pt modelId="{6615D155-6819-414D-AAAE-CBFB118C40FD}">
      <dgm:prSet/>
      <dgm:spPr/>
      <dgm:t>
        <a:bodyPr/>
        <a:lstStyle/>
        <a:p>
          <a:r>
            <a:rPr lang="en-GB" baseline="0"/>
            <a:t>Islamist terrorist organisations often express the need for people in the West to take part of Jihad in their homeland.</a:t>
          </a:r>
          <a:endParaRPr lang="en-US"/>
        </a:p>
      </dgm:t>
    </dgm:pt>
    <dgm:pt modelId="{D3ECB5D1-76CC-4C64-93A7-07C56CA79046}" type="parTrans" cxnId="{62803201-070C-4226-A5C9-47BC2E092BD5}">
      <dgm:prSet/>
      <dgm:spPr/>
      <dgm:t>
        <a:bodyPr/>
        <a:lstStyle/>
        <a:p>
          <a:endParaRPr lang="en-US"/>
        </a:p>
      </dgm:t>
    </dgm:pt>
    <dgm:pt modelId="{79B06142-A803-4757-8887-ADD09F82E47C}" type="sibTrans" cxnId="{62803201-070C-4226-A5C9-47BC2E092BD5}">
      <dgm:prSet/>
      <dgm:spPr/>
      <dgm:t>
        <a:bodyPr/>
        <a:lstStyle/>
        <a:p>
          <a:endParaRPr lang="en-US"/>
        </a:p>
      </dgm:t>
    </dgm:pt>
    <dgm:pt modelId="{758DDE03-CD8F-46B2-B32E-10C6820B0858}">
      <dgm:prSet/>
      <dgm:spPr/>
      <dgm:t>
        <a:bodyPr/>
        <a:lstStyle/>
        <a:p>
          <a:r>
            <a:rPr lang="en-GB" baseline="0"/>
            <a:t>Instructional manuals on how to make bombs, buy firearms and how to conduct attacks are readily available online.</a:t>
          </a:r>
          <a:endParaRPr lang="en-US"/>
        </a:p>
      </dgm:t>
    </dgm:pt>
    <dgm:pt modelId="{35FFA5CD-4967-4139-BCE5-DBCAF8732312}" type="parTrans" cxnId="{A4540F3D-B76A-4BB7-9CE0-BAB053F9F97C}">
      <dgm:prSet/>
      <dgm:spPr/>
      <dgm:t>
        <a:bodyPr/>
        <a:lstStyle/>
        <a:p>
          <a:endParaRPr lang="en-US"/>
        </a:p>
      </dgm:t>
    </dgm:pt>
    <dgm:pt modelId="{5C761B4E-4770-4615-9263-AA14E4C85C2B}" type="sibTrans" cxnId="{A4540F3D-B76A-4BB7-9CE0-BAB053F9F97C}">
      <dgm:prSet/>
      <dgm:spPr/>
      <dgm:t>
        <a:bodyPr/>
        <a:lstStyle/>
        <a:p>
          <a:endParaRPr lang="en-US"/>
        </a:p>
      </dgm:t>
    </dgm:pt>
    <dgm:pt modelId="{0C689C16-91AA-EB46-90BA-DE162CF46F4C}" type="pres">
      <dgm:prSet presAssocID="{EEBA0CED-86DF-44DD-95D3-1B81AE35C5E5}" presName="diagram" presStyleCnt="0">
        <dgm:presLayoutVars>
          <dgm:dir/>
          <dgm:resizeHandles val="exact"/>
        </dgm:presLayoutVars>
      </dgm:prSet>
      <dgm:spPr/>
    </dgm:pt>
    <dgm:pt modelId="{0F958F5A-0C20-9446-85CE-771752E67A16}" type="pres">
      <dgm:prSet presAssocID="{F40F1674-8076-4429-9CE7-6F0DB8724797}" presName="node" presStyleLbl="node1" presStyleIdx="0" presStyleCnt="5">
        <dgm:presLayoutVars>
          <dgm:bulletEnabled val="1"/>
        </dgm:presLayoutVars>
      </dgm:prSet>
      <dgm:spPr/>
    </dgm:pt>
    <dgm:pt modelId="{52D89737-FBDA-4A48-870D-317CA11A27CA}" type="pres">
      <dgm:prSet presAssocID="{0D7FF623-23AC-4072-80F1-B6391A569FE9}" presName="sibTrans" presStyleCnt="0"/>
      <dgm:spPr/>
    </dgm:pt>
    <dgm:pt modelId="{23BB8BFA-8721-B447-89D5-9EB8CAF2A1E9}" type="pres">
      <dgm:prSet presAssocID="{8E33840F-8224-4539-BC8B-3AA26C91A077}" presName="node" presStyleLbl="node1" presStyleIdx="1" presStyleCnt="5">
        <dgm:presLayoutVars>
          <dgm:bulletEnabled val="1"/>
        </dgm:presLayoutVars>
      </dgm:prSet>
      <dgm:spPr/>
    </dgm:pt>
    <dgm:pt modelId="{713D78E3-EC62-7940-BE33-05748E33044E}" type="pres">
      <dgm:prSet presAssocID="{77146355-576C-436C-940E-A0DCD0F37AAE}" presName="sibTrans" presStyleCnt="0"/>
      <dgm:spPr/>
    </dgm:pt>
    <dgm:pt modelId="{8AF56C60-8BA6-6443-A143-A5F0916EDA99}" type="pres">
      <dgm:prSet presAssocID="{56F93CA6-B469-40A9-A058-02FB4305BD10}" presName="node" presStyleLbl="node1" presStyleIdx="2" presStyleCnt="5">
        <dgm:presLayoutVars>
          <dgm:bulletEnabled val="1"/>
        </dgm:presLayoutVars>
      </dgm:prSet>
      <dgm:spPr/>
    </dgm:pt>
    <dgm:pt modelId="{42B99BC8-2A56-2646-BFC7-789336F4D454}" type="pres">
      <dgm:prSet presAssocID="{9302653A-B614-422E-A38D-5AE7CE509F9E}" presName="sibTrans" presStyleCnt="0"/>
      <dgm:spPr/>
    </dgm:pt>
    <dgm:pt modelId="{2DAD3BCD-7E52-F94E-8A1F-C367332D2E8C}" type="pres">
      <dgm:prSet presAssocID="{6615D155-6819-414D-AAAE-CBFB118C40FD}" presName="node" presStyleLbl="node1" presStyleIdx="3" presStyleCnt="5">
        <dgm:presLayoutVars>
          <dgm:bulletEnabled val="1"/>
        </dgm:presLayoutVars>
      </dgm:prSet>
      <dgm:spPr/>
    </dgm:pt>
    <dgm:pt modelId="{8C5C17AB-079D-F843-9A56-FF93A08B4373}" type="pres">
      <dgm:prSet presAssocID="{79B06142-A803-4757-8887-ADD09F82E47C}" presName="sibTrans" presStyleCnt="0"/>
      <dgm:spPr/>
    </dgm:pt>
    <dgm:pt modelId="{48CE7EC3-45DE-644C-A675-50ED7C408148}" type="pres">
      <dgm:prSet presAssocID="{758DDE03-CD8F-46B2-B32E-10C6820B0858}" presName="node" presStyleLbl="node1" presStyleIdx="4" presStyleCnt="5">
        <dgm:presLayoutVars>
          <dgm:bulletEnabled val="1"/>
        </dgm:presLayoutVars>
      </dgm:prSet>
      <dgm:spPr/>
    </dgm:pt>
  </dgm:ptLst>
  <dgm:cxnLst>
    <dgm:cxn modelId="{62803201-070C-4226-A5C9-47BC2E092BD5}" srcId="{EEBA0CED-86DF-44DD-95D3-1B81AE35C5E5}" destId="{6615D155-6819-414D-AAAE-CBFB118C40FD}" srcOrd="3" destOrd="0" parTransId="{D3ECB5D1-76CC-4C64-93A7-07C56CA79046}" sibTransId="{79B06142-A803-4757-8887-ADD09F82E47C}"/>
    <dgm:cxn modelId="{4D7E611D-ED30-7643-858C-BF0AB8A93103}" type="presOf" srcId="{6615D155-6819-414D-AAAE-CBFB118C40FD}" destId="{2DAD3BCD-7E52-F94E-8A1F-C367332D2E8C}" srcOrd="0" destOrd="0" presId="urn:microsoft.com/office/officeart/2005/8/layout/default"/>
    <dgm:cxn modelId="{033E7131-10A8-C348-B7B3-E3FBE07EAE11}" type="presOf" srcId="{8E33840F-8224-4539-BC8B-3AA26C91A077}" destId="{23BB8BFA-8721-B447-89D5-9EB8CAF2A1E9}" srcOrd="0" destOrd="0" presId="urn:microsoft.com/office/officeart/2005/8/layout/default"/>
    <dgm:cxn modelId="{A4540F3D-B76A-4BB7-9CE0-BAB053F9F97C}" srcId="{EEBA0CED-86DF-44DD-95D3-1B81AE35C5E5}" destId="{758DDE03-CD8F-46B2-B32E-10C6820B0858}" srcOrd="4" destOrd="0" parTransId="{35FFA5CD-4967-4139-BCE5-DBCAF8732312}" sibTransId="{5C761B4E-4770-4615-9263-AA14E4C85C2B}"/>
    <dgm:cxn modelId="{7D95F841-2117-0941-AE01-BA336257D3E5}" type="presOf" srcId="{F40F1674-8076-4429-9CE7-6F0DB8724797}" destId="{0F958F5A-0C20-9446-85CE-771752E67A16}" srcOrd="0" destOrd="0" presId="urn:microsoft.com/office/officeart/2005/8/layout/default"/>
    <dgm:cxn modelId="{3947DA9F-DA80-4F84-8231-38EB15CC76ED}" srcId="{EEBA0CED-86DF-44DD-95D3-1B81AE35C5E5}" destId="{F40F1674-8076-4429-9CE7-6F0DB8724797}" srcOrd="0" destOrd="0" parTransId="{41168D69-1BA2-4BEB-97EF-6C6C3A94987E}" sibTransId="{0D7FF623-23AC-4072-80F1-B6391A569FE9}"/>
    <dgm:cxn modelId="{54829AB8-7B6D-49EA-A495-70C657942CAF}" srcId="{EEBA0CED-86DF-44DD-95D3-1B81AE35C5E5}" destId="{8E33840F-8224-4539-BC8B-3AA26C91A077}" srcOrd="1" destOrd="0" parTransId="{D6F705FC-D36D-45B2-9FEB-4F4807906511}" sibTransId="{77146355-576C-436C-940E-A0DCD0F37AAE}"/>
    <dgm:cxn modelId="{73A774BD-3A56-A94D-BA38-6122D3A8F669}" type="presOf" srcId="{EEBA0CED-86DF-44DD-95D3-1B81AE35C5E5}" destId="{0C689C16-91AA-EB46-90BA-DE162CF46F4C}" srcOrd="0" destOrd="0" presId="urn:microsoft.com/office/officeart/2005/8/layout/default"/>
    <dgm:cxn modelId="{45CAE1C9-A059-F640-AF43-3DCF6683E3C4}" type="presOf" srcId="{758DDE03-CD8F-46B2-B32E-10C6820B0858}" destId="{48CE7EC3-45DE-644C-A675-50ED7C408148}" srcOrd="0" destOrd="0" presId="urn:microsoft.com/office/officeart/2005/8/layout/default"/>
    <dgm:cxn modelId="{DC3C1BEE-BC20-41DA-9CE4-58D333AFC0B4}" srcId="{EEBA0CED-86DF-44DD-95D3-1B81AE35C5E5}" destId="{56F93CA6-B469-40A9-A058-02FB4305BD10}" srcOrd="2" destOrd="0" parTransId="{EAA751D1-6085-4422-936E-5D04A00EA1F3}" sibTransId="{9302653A-B614-422E-A38D-5AE7CE509F9E}"/>
    <dgm:cxn modelId="{5955B8FD-0823-A946-92FE-1E1614D8F9D7}" type="presOf" srcId="{56F93CA6-B469-40A9-A058-02FB4305BD10}" destId="{8AF56C60-8BA6-6443-A143-A5F0916EDA99}" srcOrd="0" destOrd="0" presId="urn:microsoft.com/office/officeart/2005/8/layout/default"/>
    <dgm:cxn modelId="{2428D73C-CB0D-D24B-8658-865073886566}" type="presParOf" srcId="{0C689C16-91AA-EB46-90BA-DE162CF46F4C}" destId="{0F958F5A-0C20-9446-85CE-771752E67A16}" srcOrd="0" destOrd="0" presId="urn:microsoft.com/office/officeart/2005/8/layout/default"/>
    <dgm:cxn modelId="{1C865DD3-C1AF-C645-A342-9916884DF438}" type="presParOf" srcId="{0C689C16-91AA-EB46-90BA-DE162CF46F4C}" destId="{52D89737-FBDA-4A48-870D-317CA11A27CA}" srcOrd="1" destOrd="0" presId="urn:microsoft.com/office/officeart/2005/8/layout/default"/>
    <dgm:cxn modelId="{1D65520E-16BA-7146-97A3-242D09D05E8A}" type="presParOf" srcId="{0C689C16-91AA-EB46-90BA-DE162CF46F4C}" destId="{23BB8BFA-8721-B447-89D5-9EB8CAF2A1E9}" srcOrd="2" destOrd="0" presId="urn:microsoft.com/office/officeart/2005/8/layout/default"/>
    <dgm:cxn modelId="{9A938589-E021-A240-BCA0-B882E524BF5B}" type="presParOf" srcId="{0C689C16-91AA-EB46-90BA-DE162CF46F4C}" destId="{713D78E3-EC62-7940-BE33-05748E33044E}" srcOrd="3" destOrd="0" presId="urn:microsoft.com/office/officeart/2005/8/layout/default"/>
    <dgm:cxn modelId="{8C79C26B-B87B-824C-BACE-86AD7544B681}" type="presParOf" srcId="{0C689C16-91AA-EB46-90BA-DE162CF46F4C}" destId="{8AF56C60-8BA6-6443-A143-A5F0916EDA99}" srcOrd="4" destOrd="0" presId="urn:microsoft.com/office/officeart/2005/8/layout/default"/>
    <dgm:cxn modelId="{36C04940-17F4-B04F-B5C5-A3E23D8F984D}" type="presParOf" srcId="{0C689C16-91AA-EB46-90BA-DE162CF46F4C}" destId="{42B99BC8-2A56-2646-BFC7-789336F4D454}" srcOrd="5" destOrd="0" presId="urn:microsoft.com/office/officeart/2005/8/layout/default"/>
    <dgm:cxn modelId="{D92E33B1-D6C1-314A-9152-8065AAF6F9E5}" type="presParOf" srcId="{0C689C16-91AA-EB46-90BA-DE162CF46F4C}" destId="{2DAD3BCD-7E52-F94E-8A1F-C367332D2E8C}" srcOrd="6" destOrd="0" presId="urn:microsoft.com/office/officeart/2005/8/layout/default"/>
    <dgm:cxn modelId="{A04119FD-442A-1440-A61C-D5DA0802F086}" type="presParOf" srcId="{0C689C16-91AA-EB46-90BA-DE162CF46F4C}" destId="{8C5C17AB-079D-F843-9A56-FF93A08B4373}" srcOrd="7" destOrd="0" presId="urn:microsoft.com/office/officeart/2005/8/layout/default"/>
    <dgm:cxn modelId="{A022F90F-8CBE-A947-9990-89D71E80EEF2}" type="presParOf" srcId="{0C689C16-91AA-EB46-90BA-DE162CF46F4C}" destId="{48CE7EC3-45DE-644C-A675-50ED7C408148}"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388F780A-F5C3-4A0A-A825-ABF3888FC32C}" type="doc">
      <dgm:prSet loTypeId="urn:microsoft.com/office/officeart/2005/8/layout/vList2" loCatId="list" qsTypeId="urn:microsoft.com/office/officeart/2005/8/quickstyle/simple1" qsCatId="simple" csTypeId="urn:microsoft.com/office/officeart/2005/8/colors/accent0_1" csCatId="mainScheme"/>
      <dgm:spPr/>
      <dgm:t>
        <a:bodyPr/>
        <a:lstStyle/>
        <a:p>
          <a:endParaRPr lang="en-US"/>
        </a:p>
      </dgm:t>
    </dgm:pt>
    <dgm:pt modelId="{A25D4FE8-305F-4AE9-A4EB-3460840EEC9A}">
      <dgm:prSet/>
      <dgm:spPr/>
      <dgm:t>
        <a:bodyPr/>
        <a:lstStyle/>
        <a:p>
          <a:r>
            <a:rPr lang="en-GB"/>
            <a:t>Lone wolf terrorism is distinct from violence committed by extremist groups, and must therefore be understood as its own phenomenon…. Lone actors are often radicalized online via propaganda or conspiracy theories stemming from radical ideologies and organisations…</a:t>
          </a:r>
          <a:br>
            <a:rPr lang="en-GB"/>
          </a:br>
          <a:r>
            <a:rPr lang="en-GB"/>
            <a:t>								(Toevs, 2020, p. 1).</a:t>
          </a:r>
          <a:endParaRPr lang="en-US"/>
        </a:p>
      </dgm:t>
    </dgm:pt>
    <dgm:pt modelId="{CD2C75BE-1F6C-4B9D-A618-37B715FCD5D1}" type="parTrans" cxnId="{2A7996A8-67CA-4A16-BB13-A063971E082E}">
      <dgm:prSet/>
      <dgm:spPr/>
      <dgm:t>
        <a:bodyPr/>
        <a:lstStyle/>
        <a:p>
          <a:endParaRPr lang="en-US"/>
        </a:p>
      </dgm:t>
    </dgm:pt>
    <dgm:pt modelId="{620491F2-7A1E-4070-A84B-4A60200A8309}" type="sibTrans" cxnId="{2A7996A8-67CA-4A16-BB13-A063971E082E}">
      <dgm:prSet/>
      <dgm:spPr/>
      <dgm:t>
        <a:bodyPr/>
        <a:lstStyle/>
        <a:p>
          <a:endParaRPr lang="en-US"/>
        </a:p>
      </dgm:t>
    </dgm:pt>
    <dgm:pt modelId="{A49C1297-52D8-4AFE-83E0-8AFBF100C8E5}">
      <dgm:prSet/>
      <dgm:spPr/>
      <dgm:t>
        <a:bodyPr/>
        <a:lstStyle/>
        <a:p>
          <a:r>
            <a:rPr lang="en-GB"/>
            <a:t>Between 2014-2016 – 57% attacks were committed by lone actors compared to 43% being committed by terrorist organisations.</a:t>
          </a:r>
          <a:endParaRPr lang="en-US"/>
        </a:p>
      </dgm:t>
    </dgm:pt>
    <dgm:pt modelId="{D7638081-ECFC-465E-89D5-8B38EECD61F2}" type="parTrans" cxnId="{2F7F6B50-E40F-4F72-A93D-FF6A591527FF}">
      <dgm:prSet/>
      <dgm:spPr/>
      <dgm:t>
        <a:bodyPr/>
        <a:lstStyle/>
        <a:p>
          <a:endParaRPr lang="en-US"/>
        </a:p>
      </dgm:t>
    </dgm:pt>
    <dgm:pt modelId="{BC374C67-6060-4A90-A689-B997EECD638D}" type="sibTrans" cxnId="{2F7F6B50-E40F-4F72-A93D-FF6A591527FF}">
      <dgm:prSet/>
      <dgm:spPr/>
      <dgm:t>
        <a:bodyPr/>
        <a:lstStyle/>
        <a:p>
          <a:endParaRPr lang="en-US"/>
        </a:p>
      </dgm:t>
    </dgm:pt>
    <dgm:pt modelId="{43B07383-FAD0-4C89-B83D-95E605456955}">
      <dgm:prSet/>
      <dgm:spPr/>
      <dgm:t>
        <a:bodyPr/>
        <a:lstStyle/>
        <a:p>
          <a:r>
            <a:rPr lang="en-GB"/>
            <a:t>Pritti Patel 2020 – ‘’It is clear the threat posed by lone actors is growing’’.</a:t>
          </a:r>
          <a:endParaRPr lang="en-US"/>
        </a:p>
      </dgm:t>
    </dgm:pt>
    <dgm:pt modelId="{4FCB4926-179A-40B6-B4BE-4E6065683AD8}" type="parTrans" cxnId="{C07A5957-BE1E-4688-BE8A-581EA094B775}">
      <dgm:prSet/>
      <dgm:spPr/>
      <dgm:t>
        <a:bodyPr/>
        <a:lstStyle/>
        <a:p>
          <a:endParaRPr lang="en-US"/>
        </a:p>
      </dgm:t>
    </dgm:pt>
    <dgm:pt modelId="{90F75539-1D85-4C0E-817E-DD55BBC3F299}" type="sibTrans" cxnId="{C07A5957-BE1E-4688-BE8A-581EA094B775}">
      <dgm:prSet/>
      <dgm:spPr/>
      <dgm:t>
        <a:bodyPr/>
        <a:lstStyle/>
        <a:p>
          <a:endParaRPr lang="en-US"/>
        </a:p>
      </dgm:t>
    </dgm:pt>
    <dgm:pt modelId="{21D8A421-D531-9549-B8F6-AC8D634812A7}" type="pres">
      <dgm:prSet presAssocID="{388F780A-F5C3-4A0A-A825-ABF3888FC32C}" presName="linear" presStyleCnt="0">
        <dgm:presLayoutVars>
          <dgm:animLvl val="lvl"/>
          <dgm:resizeHandles val="exact"/>
        </dgm:presLayoutVars>
      </dgm:prSet>
      <dgm:spPr/>
    </dgm:pt>
    <dgm:pt modelId="{BEEEE6CA-869D-9D4F-9A60-37BF62AF8284}" type="pres">
      <dgm:prSet presAssocID="{A25D4FE8-305F-4AE9-A4EB-3460840EEC9A}" presName="parentText" presStyleLbl="node1" presStyleIdx="0" presStyleCnt="3">
        <dgm:presLayoutVars>
          <dgm:chMax val="0"/>
          <dgm:bulletEnabled val="1"/>
        </dgm:presLayoutVars>
      </dgm:prSet>
      <dgm:spPr/>
    </dgm:pt>
    <dgm:pt modelId="{F8AE9439-4DF0-AA40-B8E5-9C95ABE5951F}" type="pres">
      <dgm:prSet presAssocID="{620491F2-7A1E-4070-A84B-4A60200A8309}" presName="spacer" presStyleCnt="0"/>
      <dgm:spPr/>
    </dgm:pt>
    <dgm:pt modelId="{B597D5C7-0FCC-AE46-9285-AD6D337217F1}" type="pres">
      <dgm:prSet presAssocID="{A49C1297-52D8-4AFE-83E0-8AFBF100C8E5}" presName="parentText" presStyleLbl="node1" presStyleIdx="1" presStyleCnt="3">
        <dgm:presLayoutVars>
          <dgm:chMax val="0"/>
          <dgm:bulletEnabled val="1"/>
        </dgm:presLayoutVars>
      </dgm:prSet>
      <dgm:spPr/>
    </dgm:pt>
    <dgm:pt modelId="{22F61D16-94BC-9B4E-A1ED-F799E3320527}" type="pres">
      <dgm:prSet presAssocID="{BC374C67-6060-4A90-A689-B997EECD638D}" presName="spacer" presStyleCnt="0"/>
      <dgm:spPr/>
    </dgm:pt>
    <dgm:pt modelId="{B6B90B79-FC7F-4541-90AC-CEAB17ECD0E2}" type="pres">
      <dgm:prSet presAssocID="{43B07383-FAD0-4C89-B83D-95E605456955}" presName="parentText" presStyleLbl="node1" presStyleIdx="2" presStyleCnt="3">
        <dgm:presLayoutVars>
          <dgm:chMax val="0"/>
          <dgm:bulletEnabled val="1"/>
        </dgm:presLayoutVars>
      </dgm:prSet>
      <dgm:spPr/>
    </dgm:pt>
  </dgm:ptLst>
  <dgm:cxnLst>
    <dgm:cxn modelId="{C4AFD635-867A-CC4B-BB48-13712C973809}" type="presOf" srcId="{A25D4FE8-305F-4AE9-A4EB-3460840EEC9A}" destId="{BEEEE6CA-869D-9D4F-9A60-37BF62AF8284}" srcOrd="0" destOrd="0" presId="urn:microsoft.com/office/officeart/2005/8/layout/vList2"/>
    <dgm:cxn modelId="{2F7F6B50-E40F-4F72-A93D-FF6A591527FF}" srcId="{388F780A-F5C3-4A0A-A825-ABF3888FC32C}" destId="{A49C1297-52D8-4AFE-83E0-8AFBF100C8E5}" srcOrd="1" destOrd="0" parTransId="{D7638081-ECFC-465E-89D5-8B38EECD61F2}" sibTransId="{BC374C67-6060-4A90-A689-B997EECD638D}"/>
    <dgm:cxn modelId="{C07A5957-BE1E-4688-BE8A-581EA094B775}" srcId="{388F780A-F5C3-4A0A-A825-ABF3888FC32C}" destId="{43B07383-FAD0-4C89-B83D-95E605456955}" srcOrd="2" destOrd="0" parTransId="{4FCB4926-179A-40B6-B4BE-4E6065683AD8}" sibTransId="{90F75539-1D85-4C0E-817E-DD55BBC3F299}"/>
    <dgm:cxn modelId="{475A497D-8593-3C45-9727-78EE16FD0400}" type="presOf" srcId="{A49C1297-52D8-4AFE-83E0-8AFBF100C8E5}" destId="{B597D5C7-0FCC-AE46-9285-AD6D337217F1}" srcOrd="0" destOrd="0" presId="urn:microsoft.com/office/officeart/2005/8/layout/vList2"/>
    <dgm:cxn modelId="{61A08391-A1A6-2740-9E8F-C923DD8C4DEA}" type="presOf" srcId="{43B07383-FAD0-4C89-B83D-95E605456955}" destId="{B6B90B79-FC7F-4541-90AC-CEAB17ECD0E2}" srcOrd="0" destOrd="0" presId="urn:microsoft.com/office/officeart/2005/8/layout/vList2"/>
    <dgm:cxn modelId="{2A7996A8-67CA-4A16-BB13-A063971E082E}" srcId="{388F780A-F5C3-4A0A-A825-ABF3888FC32C}" destId="{A25D4FE8-305F-4AE9-A4EB-3460840EEC9A}" srcOrd="0" destOrd="0" parTransId="{CD2C75BE-1F6C-4B9D-A618-37B715FCD5D1}" sibTransId="{620491F2-7A1E-4070-A84B-4A60200A8309}"/>
    <dgm:cxn modelId="{DDF95CC8-3B41-ED43-8AF4-D3FDD7F09A2E}" type="presOf" srcId="{388F780A-F5C3-4A0A-A825-ABF3888FC32C}" destId="{21D8A421-D531-9549-B8F6-AC8D634812A7}" srcOrd="0" destOrd="0" presId="urn:microsoft.com/office/officeart/2005/8/layout/vList2"/>
    <dgm:cxn modelId="{A9420BCA-A7AF-3F42-8781-242E22B56FFA}" type="presParOf" srcId="{21D8A421-D531-9549-B8F6-AC8D634812A7}" destId="{BEEEE6CA-869D-9D4F-9A60-37BF62AF8284}" srcOrd="0" destOrd="0" presId="urn:microsoft.com/office/officeart/2005/8/layout/vList2"/>
    <dgm:cxn modelId="{172847FE-E2F7-ED47-9E4D-CAEDF98E7205}" type="presParOf" srcId="{21D8A421-D531-9549-B8F6-AC8D634812A7}" destId="{F8AE9439-4DF0-AA40-B8E5-9C95ABE5951F}" srcOrd="1" destOrd="0" presId="urn:microsoft.com/office/officeart/2005/8/layout/vList2"/>
    <dgm:cxn modelId="{DE1071BE-5613-A442-BC89-351D4A787538}" type="presParOf" srcId="{21D8A421-D531-9549-B8F6-AC8D634812A7}" destId="{B597D5C7-0FCC-AE46-9285-AD6D337217F1}" srcOrd="2" destOrd="0" presId="urn:microsoft.com/office/officeart/2005/8/layout/vList2"/>
    <dgm:cxn modelId="{A6E1BFB1-2D71-824F-98F2-8F7375CB8848}" type="presParOf" srcId="{21D8A421-D531-9549-B8F6-AC8D634812A7}" destId="{22F61D16-94BC-9B4E-A1ED-F799E3320527}" srcOrd="3" destOrd="0" presId="urn:microsoft.com/office/officeart/2005/8/layout/vList2"/>
    <dgm:cxn modelId="{5F14EAF2-CBDE-204A-8D0E-EC8C1D239BAB}" type="presParOf" srcId="{21D8A421-D531-9549-B8F6-AC8D634812A7}" destId="{B6B90B79-FC7F-4541-90AC-CEAB17ECD0E2}"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5BBA40CD-65D7-4B18-B397-9409CD8F3BC1}"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E685A82C-FBC3-4264-AFD5-3F442B8B9EFC}">
      <dgm:prSet/>
      <dgm:spPr/>
      <dgm:t>
        <a:bodyPr/>
        <a:lstStyle/>
        <a:p>
          <a:r>
            <a:rPr lang="en-GB" baseline="0"/>
            <a:t>Global and anonymous nature.</a:t>
          </a:r>
          <a:endParaRPr lang="en-US"/>
        </a:p>
      </dgm:t>
    </dgm:pt>
    <dgm:pt modelId="{7A13E0F6-C187-4A86-BB49-07818D55D827}" type="parTrans" cxnId="{E6FB242C-A654-4FDD-A2DB-F4139F5862F2}">
      <dgm:prSet/>
      <dgm:spPr/>
      <dgm:t>
        <a:bodyPr/>
        <a:lstStyle/>
        <a:p>
          <a:endParaRPr lang="en-US"/>
        </a:p>
      </dgm:t>
    </dgm:pt>
    <dgm:pt modelId="{79243208-DAC0-42D4-8FAB-4A0F14933ED6}" type="sibTrans" cxnId="{E6FB242C-A654-4FDD-A2DB-F4139F5862F2}">
      <dgm:prSet/>
      <dgm:spPr/>
      <dgm:t>
        <a:bodyPr/>
        <a:lstStyle/>
        <a:p>
          <a:endParaRPr lang="en-US"/>
        </a:p>
      </dgm:t>
    </dgm:pt>
    <dgm:pt modelId="{8EF43EE1-2856-465B-8AC3-23160E578005}">
      <dgm:prSet/>
      <dgm:spPr/>
      <dgm:t>
        <a:bodyPr/>
        <a:lstStyle/>
        <a:p>
          <a:r>
            <a:rPr lang="en-GB" baseline="0"/>
            <a:t>No single/global counter terror approach – what is classed as extremist content in the UK may be protected by America’s free speech laws.</a:t>
          </a:r>
          <a:endParaRPr lang="en-US"/>
        </a:p>
      </dgm:t>
    </dgm:pt>
    <dgm:pt modelId="{9B1FF5D5-5902-4A51-9CAE-45E5DB25FDB6}" type="parTrans" cxnId="{8892B658-FA9E-4FCC-9326-D47F0D56DF79}">
      <dgm:prSet/>
      <dgm:spPr/>
      <dgm:t>
        <a:bodyPr/>
        <a:lstStyle/>
        <a:p>
          <a:endParaRPr lang="en-US"/>
        </a:p>
      </dgm:t>
    </dgm:pt>
    <dgm:pt modelId="{73298F3A-707E-4FCF-A867-E4B28C27553E}" type="sibTrans" cxnId="{8892B658-FA9E-4FCC-9326-D47F0D56DF79}">
      <dgm:prSet/>
      <dgm:spPr/>
      <dgm:t>
        <a:bodyPr/>
        <a:lstStyle/>
        <a:p>
          <a:endParaRPr lang="en-US"/>
        </a:p>
      </dgm:t>
    </dgm:pt>
    <dgm:pt modelId="{150D095B-7F01-4F38-9E87-2450CE91FB5A}">
      <dgm:prSet/>
      <dgm:spPr/>
      <dgm:t>
        <a:bodyPr/>
        <a:lstStyle/>
        <a:p>
          <a:r>
            <a:rPr lang="en-GB" baseline="0"/>
            <a:t>Content removal – fuelling the fire.</a:t>
          </a:r>
          <a:endParaRPr lang="en-US"/>
        </a:p>
      </dgm:t>
    </dgm:pt>
    <dgm:pt modelId="{C37C85D7-CF60-4337-B820-B3A9DFFE0C6F}" type="parTrans" cxnId="{0072D69A-554B-4CFA-B8EB-4FD81103CF7E}">
      <dgm:prSet/>
      <dgm:spPr/>
      <dgm:t>
        <a:bodyPr/>
        <a:lstStyle/>
        <a:p>
          <a:endParaRPr lang="en-US"/>
        </a:p>
      </dgm:t>
    </dgm:pt>
    <dgm:pt modelId="{E7E315DE-48EB-47C1-B999-0E7DC8054391}" type="sibTrans" cxnId="{0072D69A-554B-4CFA-B8EB-4FD81103CF7E}">
      <dgm:prSet/>
      <dgm:spPr/>
      <dgm:t>
        <a:bodyPr/>
        <a:lstStyle/>
        <a:p>
          <a:endParaRPr lang="en-US"/>
        </a:p>
      </dgm:t>
    </dgm:pt>
    <dgm:pt modelId="{9CFA4003-F59C-45FD-A582-88F3EE5A4DCB}">
      <dgm:prSet/>
      <dgm:spPr/>
      <dgm:t>
        <a:bodyPr/>
        <a:lstStyle/>
        <a:p>
          <a:r>
            <a:rPr lang="en-GB" baseline="0"/>
            <a:t>Playing with algorithms.</a:t>
          </a:r>
          <a:endParaRPr lang="en-US"/>
        </a:p>
      </dgm:t>
    </dgm:pt>
    <dgm:pt modelId="{9F3A9442-F4F8-4D24-BAAA-731D819A7279}" type="parTrans" cxnId="{C2C29FC1-0CB7-44A9-BD6D-26376235F111}">
      <dgm:prSet/>
      <dgm:spPr/>
      <dgm:t>
        <a:bodyPr/>
        <a:lstStyle/>
        <a:p>
          <a:endParaRPr lang="en-US"/>
        </a:p>
      </dgm:t>
    </dgm:pt>
    <dgm:pt modelId="{3EE56278-B1F5-4FF9-9967-1E1864B71E74}" type="sibTrans" cxnId="{C2C29FC1-0CB7-44A9-BD6D-26376235F111}">
      <dgm:prSet/>
      <dgm:spPr/>
      <dgm:t>
        <a:bodyPr/>
        <a:lstStyle/>
        <a:p>
          <a:endParaRPr lang="en-US"/>
        </a:p>
      </dgm:t>
    </dgm:pt>
    <dgm:pt modelId="{1B04B427-37AD-445B-9466-0B5A526B69E6}">
      <dgm:prSet/>
      <dgm:spPr/>
      <dgm:t>
        <a:bodyPr/>
        <a:lstStyle/>
        <a:p>
          <a:r>
            <a:rPr lang="en-GB" baseline="0"/>
            <a:t>VPNs and TOR.</a:t>
          </a:r>
          <a:endParaRPr lang="en-US"/>
        </a:p>
      </dgm:t>
    </dgm:pt>
    <dgm:pt modelId="{0A97327C-5AFA-48D8-8068-A25AF6A5C914}" type="parTrans" cxnId="{A2672C3D-1C6B-41BD-9B2E-408730716829}">
      <dgm:prSet/>
      <dgm:spPr/>
      <dgm:t>
        <a:bodyPr/>
        <a:lstStyle/>
        <a:p>
          <a:endParaRPr lang="en-US"/>
        </a:p>
      </dgm:t>
    </dgm:pt>
    <dgm:pt modelId="{5B23C226-2D10-4AF8-B6AB-E37E73714321}" type="sibTrans" cxnId="{A2672C3D-1C6B-41BD-9B2E-408730716829}">
      <dgm:prSet/>
      <dgm:spPr/>
      <dgm:t>
        <a:bodyPr/>
        <a:lstStyle/>
        <a:p>
          <a:endParaRPr lang="en-US"/>
        </a:p>
      </dgm:t>
    </dgm:pt>
    <dgm:pt modelId="{8D4BF8E9-778C-AA4A-8AAA-C6166E6BCD24}" type="pres">
      <dgm:prSet presAssocID="{5BBA40CD-65D7-4B18-B397-9409CD8F3BC1}" presName="vert0" presStyleCnt="0">
        <dgm:presLayoutVars>
          <dgm:dir/>
          <dgm:animOne val="branch"/>
          <dgm:animLvl val="lvl"/>
        </dgm:presLayoutVars>
      </dgm:prSet>
      <dgm:spPr/>
    </dgm:pt>
    <dgm:pt modelId="{859A5ACB-06A1-D743-A934-6CFDEAB88DE9}" type="pres">
      <dgm:prSet presAssocID="{E685A82C-FBC3-4264-AFD5-3F442B8B9EFC}" presName="thickLine" presStyleLbl="alignNode1" presStyleIdx="0" presStyleCnt="5"/>
      <dgm:spPr/>
    </dgm:pt>
    <dgm:pt modelId="{02F86838-38EC-1043-84B0-8BACD08D171C}" type="pres">
      <dgm:prSet presAssocID="{E685A82C-FBC3-4264-AFD5-3F442B8B9EFC}" presName="horz1" presStyleCnt="0"/>
      <dgm:spPr/>
    </dgm:pt>
    <dgm:pt modelId="{04B5309F-C9A8-1B42-BEB0-39AEDB006308}" type="pres">
      <dgm:prSet presAssocID="{E685A82C-FBC3-4264-AFD5-3F442B8B9EFC}" presName="tx1" presStyleLbl="revTx" presStyleIdx="0" presStyleCnt="5"/>
      <dgm:spPr/>
    </dgm:pt>
    <dgm:pt modelId="{F390A94B-8413-3C43-B080-7D9DACB9A70D}" type="pres">
      <dgm:prSet presAssocID="{E685A82C-FBC3-4264-AFD5-3F442B8B9EFC}" presName="vert1" presStyleCnt="0"/>
      <dgm:spPr/>
    </dgm:pt>
    <dgm:pt modelId="{B9A9347C-1833-2D4D-9A30-858581FD0E8E}" type="pres">
      <dgm:prSet presAssocID="{8EF43EE1-2856-465B-8AC3-23160E578005}" presName="thickLine" presStyleLbl="alignNode1" presStyleIdx="1" presStyleCnt="5"/>
      <dgm:spPr/>
    </dgm:pt>
    <dgm:pt modelId="{4E0C58F0-8F44-C449-ACDE-CF49C72D84FA}" type="pres">
      <dgm:prSet presAssocID="{8EF43EE1-2856-465B-8AC3-23160E578005}" presName="horz1" presStyleCnt="0"/>
      <dgm:spPr/>
    </dgm:pt>
    <dgm:pt modelId="{18145B0F-7D94-494E-8EC9-57920B08EF13}" type="pres">
      <dgm:prSet presAssocID="{8EF43EE1-2856-465B-8AC3-23160E578005}" presName="tx1" presStyleLbl="revTx" presStyleIdx="1" presStyleCnt="5"/>
      <dgm:spPr/>
    </dgm:pt>
    <dgm:pt modelId="{F534AFF9-DAAF-534F-96A6-D7511F5A18CA}" type="pres">
      <dgm:prSet presAssocID="{8EF43EE1-2856-465B-8AC3-23160E578005}" presName="vert1" presStyleCnt="0"/>
      <dgm:spPr/>
    </dgm:pt>
    <dgm:pt modelId="{BD18BB77-062A-7043-8C31-FCF007EDA254}" type="pres">
      <dgm:prSet presAssocID="{150D095B-7F01-4F38-9E87-2450CE91FB5A}" presName="thickLine" presStyleLbl="alignNode1" presStyleIdx="2" presStyleCnt="5"/>
      <dgm:spPr/>
    </dgm:pt>
    <dgm:pt modelId="{C3F23A1E-F237-D742-ADCE-B3B8DE9AD843}" type="pres">
      <dgm:prSet presAssocID="{150D095B-7F01-4F38-9E87-2450CE91FB5A}" presName="horz1" presStyleCnt="0"/>
      <dgm:spPr/>
    </dgm:pt>
    <dgm:pt modelId="{56B448BE-680F-104C-8EA7-1EF0A7F70E13}" type="pres">
      <dgm:prSet presAssocID="{150D095B-7F01-4F38-9E87-2450CE91FB5A}" presName="tx1" presStyleLbl="revTx" presStyleIdx="2" presStyleCnt="5"/>
      <dgm:spPr/>
    </dgm:pt>
    <dgm:pt modelId="{95ABAC4E-22AC-8B45-B464-FB5106BDE615}" type="pres">
      <dgm:prSet presAssocID="{150D095B-7F01-4F38-9E87-2450CE91FB5A}" presName="vert1" presStyleCnt="0"/>
      <dgm:spPr/>
    </dgm:pt>
    <dgm:pt modelId="{EA243313-D08B-5B42-A514-EBAB85304A57}" type="pres">
      <dgm:prSet presAssocID="{9CFA4003-F59C-45FD-A582-88F3EE5A4DCB}" presName="thickLine" presStyleLbl="alignNode1" presStyleIdx="3" presStyleCnt="5"/>
      <dgm:spPr/>
    </dgm:pt>
    <dgm:pt modelId="{EFBE9104-CBBF-2B46-874C-FFC9DCFBB101}" type="pres">
      <dgm:prSet presAssocID="{9CFA4003-F59C-45FD-A582-88F3EE5A4DCB}" presName="horz1" presStyleCnt="0"/>
      <dgm:spPr/>
    </dgm:pt>
    <dgm:pt modelId="{036E4499-5800-3B48-B607-B7C03B5C6AE7}" type="pres">
      <dgm:prSet presAssocID="{9CFA4003-F59C-45FD-A582-88F3EE5A4DCB}" presName="tx1" presStyleLbl="revTx" presStyleIdx="3" presStyleCnt="5"/>
      <dgm:spPr/>
    </dgm:pt>
    <dgm:pt modelId="{5E30F6DB-1DD0-F646-9074-F03AD3C6CE02}" type="pres">
      <dgm:prSet presAssocID="{9CFA4003-F59C-45FD-A582-88F3EE5A4DCB}" presName="vert1" presStyleCnt="0"/>
      <dgm:spPr/>
    </dgm:pt>
    <dgm:pt modelId="{8479DD0D-40C4-6745-AA83-1CBE9E27926A}" type="pres">
      <dgm:prSet presAssocID="{1B04B427-37AD-445B-9466-0B5A526B69E6}" presName="thickLine" presStyleLbl="alignNode1" presStyleIdx="4" presStyleCnt="5"/>
      <dgm:spPr/>
    </dgm:pt>
    <dgm:pt modelId="{2FC56BAB-A4E4-BC45-806E-0E3A52CAA51D}" type="pres">
      <dgm:prSet presAssocID="{1B04B427-37AD-445B-9466-0B5A526B69E6}" presName="horz1" presStyleCnt="0"/>
      <dgm:spPr/>
    </dgm:pt>
    <dgm:pt modelId="{143E3828-453F-2441-8254-55CAC2EB9A8A}" type="pres">
      <dgm:prSet presAssocID="{1B04B427-37AD-445B-9466-0B5A526B69E6}" presName="tx1" presStyleLbl="revTx" presStyleIdx="4" presStyleCnt="5"/>
      <dgm:spPr/>
    </dgm:pt>
    <dgm:pt modelId="{7D472F8F-6135-0441-8203-58F18E6BDB81}" type="pres">
      <dgm:prSet presAssocID="{1B04B427-37AD-445B-9466-0B5A526B69E6}" presName="vert1" presStyleCnt="0"/>
      <dgm:spPr/>
    </dgm:pt>
  </dgm:ptLst>
  <dgm:cxnLst>
    <dgm:cxn modelId="{703E910B-3649-624B-9E59-61DDFEE7D171}" type="presOf" srcId="{1B04B427-37AD-445B-9466-0B5A526B69E6}" destId="{143E3828-453F-2441-8254-55CAC2EB9A8A}" srcOrd="0" destOrd="0" presId="urn:microsoft.com/office/officeart/2008/layout/LinedList"/>
    <dgm:cxn modelId="{B08B5313-5422-6549-BC3B-B55414C0FFB1}" type="presOf" srcId="{E685A82C-FBC3-4264-AFD5-3F442B8B9EFC}" destId="{04B5309F-C9A8-1B42-BEB0-39AEDB006308}" srcOrd="0" destOrd="0" presId="urn:microsoft.com/office/officeart/2008/layout/LinedList"/>
    <dgm:cxn modelId="{E6FB242C-A654-4FDD-A2DB-F4139F5862F2}" srcId="{5BBA40CD-65D7-4B18-B397-9409CD8F3BC1}" destId="{E685A82C-FBC3-4264-AFD5-3F442B8B9EFC}" srcOrd="0" destOrd="0" parTransId="{7A13E0F6-C187-4A86-BB49-07818D55D827}" sibTransId="{79243208-DAC0-42D4-8FAB-4A0F14933ED6}"/>
    <dgm:cxn modelId="{A2672C3D-1C6B-41BD-9B2E-408730716829}" srcId="{5BBA40CD-65D7-4B18-B397-9409CD8F3BC1}" destId="{1B04B427-37AD-445B-9466-0B5A526B69E6}" srcOrd="4" destOrd="0" parTransId="{0A97327C-5AFA-48D8-8068-A25AF6A5C914}" sibTransId="{5B23C226-2D10-4AF8-B6AB-E37E73714321}"/>
    <dgm:cxn modelId="{8892B658-FA9E-4FCC-9326-D47F0D56DF79}" srcId="{5BBA40CD-65D7-4B18-B397-9409CD8F3BC1}" destId="{8EF43EE1-2856-465B-8AC3-23160E578005}" srcOrd="1" destOrd="0" parTransId="{9B1FF5D5-5902-4A51-9CAE-45E5DB25FDB6}" sibTransId="{73298F3A-707E-4FCF-A867-E4B28C27553E}"/>
    <dgm:cxn modelId="{5577E860-9F80-D149-A213-8BBACF973655}" type="presOf" srcId="{9CFA4003-F59C-45FD-A582-88F3EE5A4DCB}" destId="{036E4499-5800-3B48-B607-B7C03B5C6AE7}" srcOrd="0" destOrd="0" presId="urn:microsoft.com/office/officeart/2008/layout/LinedList"/>
    <dgm:cxn modelId="{6A2B8984-B151-BD44-B2EF-2438FE92AF39}" type="presOf" srcId="{150D095B-7F01-4F38-9E87-2450CE91FB5A}" destId="{56B448BE-680F-104C-8EA7-1EF0A7F70E13}" srcOrd="0" destOrd="0" presId="urn:microsoft.com/office/officeart/2008/layout/LinedList"/>
    <dgm:cxn modelId="{0072D69A-554B-4CFA-B8EB-4FD81103CF7E}" srcId="{5BBA40CD-65D7-4B18-B397-9409CD8F3BC1}" destId="{150D095B-7F01-4F38-9E87-2450CE91FB5A}" srcOrd="2" destOrd="0" parTransId="{C37C85D7-CF60-4337-B820-B3A9DFFE0C6F}" sibTransId="{E7E315DE-48EB-47C1-B999-0E7DC8054391}"/>
    <dgm:cxn modelId="{602FCAA5-D90E-1F44-B8E1-B7B09CB90AB9}" type="presOf" srcId="{8EF43EE1-2856-465B-8AC3-23160E578005}" destId="{18145B0F-7D94-494E-8EC9-57920B08EF13}" srcOrd="0" destOrd="0" presId="urn:microsoft.com/office/officeart/2008/layout/LinedList"/>
    <dgm:cxn modelId="{C2C29FC1-0CB7-44A9-BD6D-26376235F111}" srcId="{5BBA40CD-65D7-4B18-B397-9409CD8F3BC1}" destId="{9CFA4003-F59C-45FD-A582-88F3EE5A4DCB}" srcOrd="3" destOrd="0" parTransId="{9F3A9442-F4F8-4D24-BAAA-731D819A7279}" sibTransId="{3EE56278-B1F5-4FF9-9967-1E1864B71E74}"/>
    <dgm:cxn modelId="{0E7430EA-B534-114F-B134-C5AF3086FC0A}" type="presOf" srcId="{5BBA40CD-65D7-4B18-B397-9409CD8F3BC1}" destId="{8D4BF8E9-778C-AA4A-8AAA-C6166E6BCD24}" srcOrd="0" destOrd="0" presId="urn:microsoft.com/office/officeart/2008/layout/LinedList"/>
    <dgm:cxn modelId="{AE94A103-A5AD-1046-8926-A9FB062B9B53}" type="presParOf" srcId="{8D4BF8E9-778C-AA4A-8AAA-C6166E6BCD24}" destId="{859A5ACB-06A1-D743-A934-6CFDEAB88DE9}" srcOrd="0" destOrd="0" presId="urn:microsoft.com/office/officeart/2008/layout/LinedList"/>
    <dgm:cxn modelId="{EDD24CB9-6368-D149-9853-3240C6D06597}" type="presParOf" srcId="{8D4BF8E9-778C-AA4A-8AAA-C6166E6BCD24}" destId="{02F86838-38EC-1043-84B0-8BACD08D171C}" srcOrd="1" destOrd="0" presId="urn:microsoft.com/office/officeart/2008/layout/LinedList"/>
    <dgm:cxn modelId="{D4DD5119-87AF-1949-A924-D84275661240}" type="presParOf" srcId="{02F86838-38EC-1043-84B0-8BACD08D171C}" destId="{04B5309F-C9A8-1B42-BEB0-39AEDB006308}" srcOrd="0" destOrd="0" presId="urn:microsoft.com/office/officeart/2008/layout/LinedList"/>
    <dgm:cxn modelId="{FC01D828-5857-364A-9567-07981EC31E62}" type="presParOf" srcId="{02F86838-38EC-1043-84B0-8BACD08D171C}" destId="{F390A94B-8413-3C43-B080-7D9DACB9A70D}" srcOrd="1" destOrd="0" presId="urn:microsoft.com/office/officeart/2008/layout/LinedList"/>
    <dgm:cxn modelId="{91EC6364-C962-6348-9D0C-ABE750018450}" type="presParOf" srcId="{8D4BF8E9-778C-AA4A-8AAA-C6166E6BCD24}" destId="{B9A9347C-1833-2D4D-9A30-858581FD0E8E}" srcOrd="2" destOrd="0" presId="urn:microsoft.com/office/officeart/2008/layout/LinedList"/>
    <dgm:cxn modelId="{564DEE81-A576-0A4C-99B3-247134E1D724}" type="presParOf" srcId="{8D4BF8E9-778C-AA4A-8AAA-C6166E6BCD24}" destId="{4E0C58F0-8F44-C449-ACDE-CF49C72D84FA}" srcOrd="3" destOrd="0" presId="urn:microsoft.com/office/officeart/2008/layout/LinedList"/>
    <dgm:cxn modelId="{002FADFD-BF05-604C-862D-6A7DD619B288}" type="presParOf" srcId="{4E0C58F0-8F44-C449-ACDE-CF49C72D84FA}" destId="{18145B0F-7D94-494E-8EC9-57920B08EF13}" srcOrd="0" destOrd="0" presId="urn:microsoft.com/office/officeart/2008/layout/LinedList"/>
    <dgm:cxn modelId="{F7CF1358-FB73-904C-87FC-575CAA2F3314}" type="presParOf" srcId="{4E0C58F0-8F44-C449-ACDE-CF49C72D84FA}" destId="{F534AFF9-DAAF-534F-96A6-D7511F5A18CA}" srcOrd="1" destOrd="0" presId="urn:microsoft.com/office/officeart/2008/layout/LinedList"/>
    <dgm:cxn modelId="{40BA4C71-9727-5B45-B659-D7F1B1DA750A}" type="presParOf" srcId="{8D4BF8E9-778C-AA4A-8AAA-C6166E6BCD24}" destId="{BD18BB77-062A-7043-8C31-FCF007EDA254}" srcOrd="4" destOrd="0" presId="urn:microsoft.com/office/officeart/2008/layout/LinedList"/>
    <dgm:cxn modelId="{FFB56A64-EFA0-534B-89F7-647B21560948}" type="presParOf" srcId="{8D4BF8E9-778C-AA4A-8AAA-C6166E6BCD24}" destId="{C3F23A1E-F237-D742-ADCE-B3B8DE9AD843}" srcOrd="5" destOrd="0" presId="urn:microsoft.com/office/officeart/2008/layout/LinedList"/>
    <dgm:cxn modelId="{4BFBF73C-6343-AF40-B0AE-E01B6471F100}" type="presParOf" srcId="{C3F23A1E-F237-D742-ADCE-B3B8DE9AD843}" destId="{56B448BE-680F-104C-8EA7-1EF0A7F70E13}" srcOrd="0" destOrd="0" presId="urn:microsoft.com/office/officeart/2008/layout/LinedList"/>
    <dgm:cxn modelId="{9D0EBD2A-D5A4-4647-9261-435D4BC43B36}" type="presParOf" srcId="{C3F23A1E-F237-D742-ADCE-B3B8DE9AD843}" destId="{95ABAC4E-22AC-8B45-B464-FB5106BDE615}" srcOrd="1" destOrd="0" presId="urn:microsoft.com/office/officeart/2008/layout/LinedList"/>
    <dgm:cxn modelId="{B5483DA7-1B19-694C-9596-B7F195C4C245}" type="presParOf" srcId="{8D4BF8E9-778C-AA4A-8AAA-C6166E6BCD24}" destId="{EA243313-D08B-5B42-A514-EBAB85304A57}" srcOrd="6" destOrd="0" presId="urn:microsoft.com/office/officeart/2008/layout/LinedList"/>
    <dgm:cxn modelId="{1B5FC892-DC37-3D4B-AF73-9A70ED2A1037}" type="presParOf" srcId="{8D4BF8E9-778C-AA4A-8AAA-C6166E6BCD24}" destId="{EFBE9104-CBBF-2B46-874C-FFC9DCFBB101}" srcOrd="7" destOrd="0" presId="urn:microsoft.com/office/officeart/2008/layout/LinedList"/>
    <dgm:cxn modelId="{1F6C1CD8-0335-A946-8F83-4D82F32BCF80}" type="presParOf" srcId="{EFBE9104-CBBF-2B46-874C-FFC9DCFBB101}" destId="{036E4499-5800-3B48-B607-B7C03B5C6AE7}" srcOrd="0" destOrd="0" presId="urn:microsoft.com/office/officeart/2008/layout/LinedList"/>
    <dgm:cxn modelId="{A2FFE80E-88C0-B44C-86D1-C8F9F594375F}" type="presParOf" srcId="{EFBE9104-CBBF-2B46-874C-FFC9DCFBB101}" destId="{5E30F6DB-1DD0-F646-9074-F03AD3C6CE02}" srcOrd="1" destOrd="0" presId="urn:microsoft.com/office/officeart/2008/layout/LinedList"/>
    <dgm:cxn modelId="{D54B28AE-1789-A941-80E0-CC9BC6C56588}" type="presParOf" srcId="{8D4BF8E9-778C-AA4A-8AAA-C6166E6BCD24}" destId="{8479DD0D-40C4-6745-AA83-1CBE9E27926A}" srcOrd="8" destOrd="0" presId="urn:microsoft.com/office/officeart/2008/layout/LinedList"/>
    <dgm:cxn modelId="{A3C850E1-4BE7-DA44-8117-1EDF86ADEB05}" type="presParOf" srcId="{8D4BF8E9-778C-AA4A-8AAA-C6166E6BCD24}" destId="{2FC56BAB-A4E4-BC45-806E-0E3A52CAA51D}" srcOrd="9" destOrd="0" presId="urn:microsoft.com/office/officeart/2008/layout/LinedList"/>
    <dgm:cxn modelId="{AC714A05-A73B-4145-8D16-237625A9DC72}" type="presParOf" srcId="{2FC56BAB-A4E4-BC45-806E-0E3A52CAA51D}" destId="{143E3828-453F-2441-8254-55CAC2EB9A8A}" srcOrd="0" destOrd="0" presId="urn:microsoft.com/office/officeart/2008/layout/LinedList"/>
    <dgm:cxn modelId="{A35EB6F3-3221-5340-8B05-A264ACE535FD}" type="presParOf" srcId="{2FC56BAB-A4E4-BC45-806E-0E3A52CAA51D}" destId="{7D472F8F-6135-0441-8203-58F18E6BDB8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E47E6868-419F-4662-A3D0-44C7901FBF52}" type="doc">
      <dgm:prSet loTypeId="urn:microsoft.com/office/officeart/2005/8/layout/vList2" loCatId="list" qsTypeId="urn:microsoft.com/office/officeart/2005/8/quickstyle/simple1" qsCatId="simple" csTypeId="urn:microsoft.com/office/officeart/2005/8/colors/accent0_1" csCatId="mainScheme"/>
      <dgm:spPr/>
      <dgm:t>
        <a:bodyPr/>
        <a:lstStyle/>
        <a:p>
          <a:endParaRPr lang="en-US"/>
        </a:p>
      </dgm:t>
    </dgm:pt>
    <dgm:pt modelId="{043F8CBF-0A3A-4287-9123-A232A2679514}">
      <dgm:prSet/>
      <dgm:spPr/>
      <dgm:t>
        <a:bodyPr/>
        <a:lstStyle/>
        <a:p>
          <a:r>
            <a:rPr lang="en-GB" baseline="0"/>
            <a:t>Throughout this session we have gone into detail on how terrorists use the internet for – </a:t>
          </a:r>
          <a:r>
            <a:rPr lang="en-GB" i="1" baseline="0"/>
            <a:t>propaganda, planning, training, recruitment, fundraising and radicalisation</a:t>
          </a:r>
          <a:r>
            <a:rPr lang="en-GB" baseline="0"/>
            <a:t>.</a:t>
          </a:r>
          <a:endParaRPr lang="en-US"/>
        </a:p>
      </dgm:t>
    </dgm:pt>
    <dgm:pt modelId="{9294B82F-A38E-408D-B543-F0259C0B0AAE}" type="parTrans" cxnId="{94B57AF2-A3EB-4C3D-B0D5-8F288F513631}">
      <dgm:prSet/>
      <dgm:spPr/>
      <dgm:t>
        <a:bodyPr/>
        <a:lstStyle/>
        <a:p>
          <a:endParaRPr lang="en-US"/>
        </a:p>
      </dgm:t>
    </dgm:pt>
    <dgm:pt modelId="{9A1625EB-36E6-4E22-90EA-516FB486D8D1}" type="sibTrans" cxnId="{94B57AF2-A3EB-4C3D-B0D5-8F288F513631}">
      <dgm:prSet/>
      <dgm:spPr/>
      <dgm:t>
        <a:bodyPr/>
        <a:lstStyle/>
        <a:p>
          <a:endParaRPr lang="en-US"/>
        </a:p>
      </dgm:t>
    </dgm:pt>
    <dgm:pt modelId="{131332A9-FF61-4B32-9237-1727E9B4F120}">
      <dgm:prSet/>
      <dgm:spPr/>
      <dgm:t>
        <a:bodyPr/>
        <a:lstStyle/>
        <a:p>
          <a:r>
            <a:rPr lang="en-GB" baseline="0"/>
            <a:t>We have enquired into how terrorist groups utilise the major social media platforms like Facebook and alternative social media platforms like Gab.</a:t>
          </a:r>
          <a:endParaRPr lang="en-US"/>
        </a:p>
      </dgm:t>
    </dgm:pt>
    <dgm:pt modelId="{00BBED66-4F2E-454E-86C5-7E0FB8A5D38D}" type="parTrans" cxnId="{ABE2714A-C52B-4079-A6C9-74DBF7014C45}">
      <dgm:prSet/>
      <dgm:spPr/>
      <dgm:t>
        <a:bodyPr/>
        <a:lstStyle/>
        <a:p>
          <a:endParaRPr lang="en-US"/>
        </a:p>
      </dgm:t>
    </dgm:pt>
    <dgm:pt modelId="{2C660541-2ED5-4CC5-959C-1901A0B64947}" type="sibTrans" cxnId="{ABE2714A-C52B-4079-A6C9-74DBF7014C45}">
      <dgm:prSet/>
      <dgm:spPr/>
      <dgm:t>
        <a:bodyPr/>
        <a:lstStyle/>
        <a:p>
          <a:endParaRPr lang="en-US"/>
        </a:p>
      </dgm:t>
    </dgm:pt>
    <dgm:pt modelId="{7D8C643E-F8DF-44FD-A8F6-E2FF14EB075F}">
      <dgm:prSet/>
      <dgm:spPr/>
      <dgm:t>
        <a:bodyPr/>
        <a:lstStyle/>
        <a:p>
          <a:r>
            <a:rPr lang="en-GB" baseline="0"/>
            <a:t>We have analysed the issue of lone wolves/actor terrorists – by looking into the Christchurch attack and the issue of lone wolf terrorism.</a:t>
          </a:r>
          <a:endParaRPr lang="en-US"/>
        </a:p>
      </dgm:t>
    </dgm:pt>
    <dgm:pt modelId="{061250E1-0E3C-4D9A-9986-179DF8676004}" type="parTrans" cxnId="{4EDFE2FF-F1F6-4D91-B113-8CFFD7FB7D2B}">
      <dgm:prSet/>
      <dgm:spPr/>
      <dgm:t>
        <a:bodyPr/>
        <a:lstStyle/>
        <a:p>
          <a:endParaRPr lang="en-US"/>
        </a:p>
      </dgm:t>
    </dgm:pt>
    <dgm:pt modelId="{32F7605F-6B76-4084-A476-ABE2454924A1}" type="sibTrans" cxnId="{4EDFE2FF-F1F6-4D91-B113-8CFFD7FB7D2B}">
      <dgm:prSet/>
      <dgm:spPr/>
      <dgm:t>
        <a:bodyPr/>
        <a:lstStyle/>
        <a:p>
          <a:endParaRPr lang="en-US"/>
        </a:p>
      </dgm:t>
    </dgm:pt>
    <dgm:pt modelId="{4827C535-E199-4EA0-9B15-2DD4E37143F3}">
      <dgm:prSet/>
      <dgm:spPr/>
      <dgm:t>
        <a:bodyPr/>
        <a:lstStyle/>
        <a:p>
          <a:r>
            <a:rPr lang="en-GB" baseline="0"/>
            <a:t>We have established the challenges to responding to terrorists’ use of the internet and the strategies put in place by the government and social media platforms to tackle the issue of terrorism online.</a:t>
          </a:r>
          <a:endParaRPr lang="en-US"/>
        </a:p>
      </dgm:t>
    </dgm:pt>
    <dgm:pt modelId="{3CA46E98-7FDF-41B8-AC0A-1D1489D88F36}" type="parTrans" cxnId="{37FE746C-B43B-4874-BA73-5A01107E4A6F}">
      <dgm:prSet/>
      <dgm:spPr/>
      <dgm:t>
        <a:bodyPr/>
        <a:lstStyle/>
        <a:p>
          <a:endParaRPr lang="en-US"/>
        </a:p>
      </dgm:t>
    </dgm:pt>
    <dgm:pt modelId="{86660613-8E8A-4F11-AD0E-5606B457C234}" type="sibTrans" cxnId="{37FE746C-B43B-4874-BA73-5A01107E4A6F}">
      <dgm:prSet/>
      <dgm:spPr/>
      <dgm:t>
        <a:bodyPr/>
        <a:lstStyle/>
        <a:p>
          <a:endParaRPr lang="en-US"/>
        </a:p>
      </dgm:t>
    </dgm:pt>
    <dgm:pt modelId="{71D9D121-4FE7-9846-9C34-BDE816266593}" type="pres">
      <dgm:prSet presAssocID="{E47E6868-419F-4662-A3D0-44C7901FBF52}" presName="linear" presStyleCnt="0">
        <dgm:presLayoutVars>
          <dgm:animLvl val="lvl"/>
          <dgm:resizeHandles val="exact"/>
        </dgm:presLayoutVars>
      </dgm:prSet>
      <dgm:spPr/>
    </dgm:pt>
    <dgm:pt modelId="{0ACFC1C3-C0CA-664D-B20D-2D06CB5BFA84}" type="pres">
      <dgm:prSet presAssocID="{043F8CBF-0A3A-4287-9123-A232A2679514}" presName="parentText" presStyleLbl="node1" presStyleIdx="0" presStyleCnt="4">
        <dgm:presLayoutVars>
          <dgm:chMax val="0"/>
          <dgm:bulletEnabled val="1"/>
        </dgm:presLayoutVars>
      </dgm:prSet>
      <dgm:spPr/>
    </dgm:pt>
    <dgm:pt modelId="{70EDEED3-AE86-7C49-8E32-CC3BDEDAFF5C}" type="pres">
      <dgm:prSet presAssocID="{9A1625EB-36E6-4E22-90EA-516FB486D8D1}" presName="spacer" presStyleCnt="0"/>
      <dgm:spPr/>
    </dgm:pt>
    <dgm:pt modelId="{D5A9B11E-9ABB-3A44-8923-80E8244A32FE}" type="pres">
      <dgm:prSet presAssocID="{131332A9-FF61-4B32-9237-1727E9B4F120}" presName="parentText" presStyleLbl="node1" presStyleIdx="1" presStyleCnt="4">
        <dgm:presLayoutVars>
          <dgm:chMax val="0"/>
          <dgm:bulletEnabled val="1"/>
        </dgm:presLayoutVars>
      </dgm:prSet>
      <dgm:spPr/>
    </dgm:pt>
    <dgm:pt modelId="{BE498089-87F9-8C45-8488-EFFAAE3AFBBF}" type="pres">
      <dgm:prSet presAssocID="{2C660541-2ED5-4CC5-959C-1901A0B64947}" presName="spacer" presStyleCnt="0"/>
      <dgm:spPr/>
    </dgm:pt>
    <dgm:pt modelId="{ABB641D6-044D-1144-8AEC-DEE4CFEEC69C}" type="pres">
      <dgm:prSet presAssocID="{7D8C643E-F8DF-44FD-A8F6-E2FF14EB075F}" presName="parentText" presStyleLbl="node1" presStyleIdx="2" presStyleCnt="4">
        <dgm:presLayoutVars>
          <dgm:chMax val="0"/>
          <dgm:bulletEnabled val="1"/>
        </dgm:presLayoutVars>
      </dgm:prSet>
      <dgm:spPr/>
    </dgm:pt>
    <dgm:pt modelId="{49371A00-D600-9F48-8191-A3CAB8DAEEE5}" type="pres">
      <dgm:prSet presAssocID="{32F7605F-6B76-4084-A476-ABE2454924A1}" presName="spacer" presStyleCnt="0"/>
      <dgm:spPr/>
    </dgm:pt>
    <dgm:pt modelId="{8934BF88-986C-5345-9C61-BE953F1D394E}" type="pres">
      <dgm:prSet presAssocID="{4827C535-E199-4EA0-9B15-2DD4E37143F3}" presName="parentText" presStyleLbl="node1" presStyleIdx="3" presStyleCnt="4">
        <dgm:presLayoutVars>
          <dgm:chMax val="0"/>
          <dgm:bulletEnabled val="1"/>
        </dgm:presLayoutVars>
      </dgm:prSet>
      <dgm:spPr/>
    </dgm:pt>
  </dgm:ptLst>
  <dgm:cxnLst>
    <dgm:cxn modelId="{C1CFA42D-B3B5-5842-8ADB-3AF6ACFD60A6}" type="presOf" srcId="{7D8C643E-F8DF-44FD-A8F6-E2FF14EB075F}" destId="{ABB641D6-044D-1144-8AEC-DEE4CFEEC69C}" srcOrd="0" destOrd="0" presId="urn:microsoft.com/office/officeart/2005/8/layout/vList2"/>
    <dgm:cxn modelId="{ABE2714A-C52B-4079-A6C9-74DBF7014C45}" srcId="{E47E6868-419F-4662-A3D0-44C7901FBF52}" destId="{131332A9-FF61-4B32-9237-1727E9B4F120}" srcOrd="1" destOrd="0" parTransId="{00BBED66-4F2E-454E-86C5-7E0FB8A5D38D}" sibTransId="{2C660541-2ED5-4CC5-959C-1901A0B64947}"/>
    <dgm:cxn modelId="{37FE746C-B43B-4874-BA73-5A01107E4A6F}" srcId="{E47E6868-419F-4662-A3D0-44C7901FBF52}" destId="{4827C535-E199-4EA0-9B15-2DD4E37143F3}" srcOrd="3" destOrd="0" parTransId="{3CA46E98-7FDF-41B8-AC0A-1D1489D88F36}" sibTransId="{86660613-8E8A-4F11-AD0E-5606B457C234}"/>
    <dgm:cxn modelId="{4ACE9387-67B1-E547-9118-7CAFEBAB9669}" type="presOf" srcId="{4827C535-E199-4EA0-9B15-2DD4E37143F3}" destId="{8934BF88-986C-5345-9C61-BE953F1D394E}" srcOrd="0" destOrd="0" presId="urn:microsoft.com/office/officeart/2005/8/layout/vList2"/>
    <dgm:cxn modelId="{9F07C69E-1A63-D94E-A6B2-0C340180AF93}" type="presOf" srcId="{E47E6868-419F-4662-A3D0-44C7901FBF52}" destId="{71D9D121-4FE7-9846-9C34-BDE816266593}" srcOrd="0" destOrd="0" presId="urn:microsoft.com/office/officeart/2005/8/layout/vList2"/>
    <dgm:cxn modelId="{FC92FBCC-F950-A644-A616-887B8445965E}" type="presOf" srcId="{043F8CBF-0A3A-4287-9123-A232A2679514}" destId="{0ACFC1C3-C0CA-664D-B20D-2D06CB5BFA84}" srcOrd="0" destOrd="0" presId="urn:microsoft.com/office/officeart/2005/8/layout/vList2"/>
    <dgm:cxn modelId="{275D89E5-689A-9E4E-A67B-4CF25A33389A}" type="presOf" srcId="{131332A9-FF61-4B32-9237-1727E9B4F120}" destId="{D5A9B11E-9ABB-3A44-8923-80E8244A32FE}" srcOrd="0" destOrd="0" presId="urn:microsoft.com/office/officeart/2005/8/layout/vList2"/>
    <dgm:cxn modelId="{94B57AF2-A3EB-4C3D-B0D5-8F288F513631}" srcId="{E47E6868-419F-4662-A3D0-44C7901FBF52}" destId="{043F8CBF-0A3A-4287-9123-A232A2679514}" srcOrd="0" destOrd="0" parTransId="{9294B82F-A38E-408D-B543-F0259C0B0AAE}" sibTransId="{9A1625EB-36E6-4E22-90EA-516FB486D8D1}"/>
    <dgm:cxn modelId="{4EDFE2FF-F1F6-4D91-B113-8CFFD7FB7D2B}" srcId="{E47E6868-419F-4662-A3D0-44C7901FBF52}" destId="{7D8C643E-F8DF-44FD-A8F6-E2FF14EB075F}" srcOrd="2" destOrd="0" parTransId="{061250E1-0E3C-4D9A-9986-179DF8676004}" sibTransId="{32F7605F-6B76-4084-A476-ABE2454924A1}"/>
    <dgm:cxn modelId="{EB2D9248-AD2E-EA4E-8A5A-894566DF09E2}" type="presParOf" srcId="{71D9D121-4FE7-9846-9C34-BDE816266593}" destId="{0ACFC1C3-C0CA-664D-B20D-2D06CB5BFA84}" srcOrd="0" destOrd="0" presId="urn:microsoft.com/office/officeart/2005/8/layout/vList2"/>
    <dgm:cxn modelId="{38BE094A-10E1-1D4B-A90B-7E25E0B26BBD}" type="presParOf" srcId="{71D9D121-4FE7-9846-9C34-BDE816266593}" destId="{70EDEED3-AE86-7C49-8E32-CC3BDEDAFF5C}" srcOrd="1" destOrd="0" presId="urn:microsoft.com/office/officeart/2005/8/layout/vList2"/>
    <dgm:cxn modelId="{83097922-19EA-3245-A0B8-866BAF422362}" type="presParOf" srcId="{71D9D121-4FE7-9846-9C34-BDE816266593}" destId="{D5A9B11E-9ABB-3A44-8923-80E8244A32FE}" srcOrd="2" destOrd="0" presId="urn:microsoft.com/office/officeart/2005/8/layout/vList2"/>
    <dgm:cxn modelId="{5319940D-7254-E943-B69D-D17D7DFD8F1F}" type="presParOf" srcId="{71D9D121-4FE7-9846-9C34-BDE816266593}" destId="{BE498089-87F9-8C45-8488-EFFAAE3AFBBF}" srcOrd="3" destOrd="0" presId="urn:microsoft.com/office/officeart/2005/8/layout/vList2"/>
    <dgm:cxn modelId="{E92CCF1D-CEBF-1845-97ED-566CDE530BF6}" type="presParOf" srcId="{71D9D121-4FE7-9846-9C34-BDE816266593}" destId="{ABB641D6-044D-1144-8AEC-DEE4CFEEC69C}" srcOrd="4" destOrd="0" presId="urn:microsoft.com/office/officeart/2005/8/layout/vList2"/>
    <dgm:cxn modelId="{399ABF85-64C3-0144-8E7F-BC5B2751173D}" type="presParOf" srcId="{71D9D121-4FE7-9846-9C34-BDE816266593}" destId="{49371A00-D600-9F48-8191-A3CAB8DAEEE5}" srcOrd="5" destOrd="0" presId="urn:microsoft.com/office/officeart/2005/8/layout/vList2"/>
    <dgm:cxn modelId="{9F8EC952-5513-6B42-B5EE-9F6B779B534C}" type="presParOf" srcId="{71D9D121-4FE7-9846-9C34-BDE816266593}" destId="{8934BF88-986C-5345-9C61-BE953F1D394E}"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71B587-B24B-C946-905D-61A953C2B512}">
      <dsp:nvSpPr>
        <dsp:cNvPr id="0" name=""/>
        <dsp:cNvSpPr/>
      </dsp:nvSpPr>
      <dsp:spPr>
        <a:xfrm>
          <a:off x="0" y="0"/>
          <a:ext cx="8983362" cy="3695699"/>
        </a:xfrm>
        <a:prstGeom prst="rect">
          <a:avLst/>
        </a:prstGeom>
        <a:solidFill>
          <a:schemeClr val="lt1">
            <a:alpha val="90000"/>
            <a:tint val="40000"/>
            <a:hueOff val="0"/>
            <a:satOff val="0"/>
            <a:lumOff val="0"/>
            <a:alphaOff val="0"/>
          </a:schemeClr>
        </a:solidFill>
        <a:ln w="34925" cap="flat" cmpd="sng" algn="in">
          <a:solidFill>
            <a:schemeClr val="dk2">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00378" tIns="330200" rIns="700378" bIns="330200" numCol="1" spcCol="1270" anchor="t" anchorCtr="0">
          <a:noAutofit/>
        </a:bodyPr>
        <a:lstStyle/>
        <a:p>
          <a:pPr marL="0" lvl="0" indent="0" algn="l" defTabSz="1155700">
            <a:lnSpc>
              <a:spcPct val="90000"/>
            </a:lnSpc>
            <a:spcBef>
              <a:spcPct val="0"/>
            </a:spcBef>
            <a:spcAft>
              <a:spcPct val="35000"/>
            </a:spcAft>
            <a:buNone/>
          </a:pPr>
          <a:r>
            <a:rPr lang="en-GB" sz="2600" kern="1200" baseline="0"/>
            <a:t>Provide an overview on how terrorists have taken advantage of the internet and how they utilise the internet.</a:t>
          </a:r>
          <a:endParaRPr lang="en-US" sz="2600" kern="1200"/>
        </a:p>
      </dsp:txBody>
      <dsp:txXfrm>
        <a:off x="0" y="1404365"/>
        <a:ext cx="8983362" cy="2217419"/>
      </dsp:txXfrm>
    </dsp:sp>
    <dsp:sp modelId="{18225F17-9AD3-2B4E-B1F8-F42B1B24A890}">
      <dsp:nvSpPr>
        <dsp:cNvPr id="0" name=""/>
        <dsp:cNvSpPr/>
      </dsp:nvSpPr>
      <dsp:spPr>
        <a:xfrm>
          <a:off x="3937326" y="369569"/>
          <a:ext cx="1108709" cy="1108709"/>
        </a:xfrm>
        <a:prstGeom prst="ellipse">
          <a:avLst/>
        </a:prstGeom>
        <a:solidFill>
          <a:schemeClr val="lt1">
            <a:hueOff val="0"/>
            <a:satOff val="0"/>
            <a:lumOff val="0"/>
            <a:alphaOff val="0"/>
          </a:schemeClr>
        </a:solidFill>
        <a:ln w="34925" cap="flat" cmpd="sng" algn="in">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6439" tIns="12700" rIns="86439"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4099693" y="531936"/>
        <a:ext cx="783975" cy="783975"/>
      </dsp:txXfrm>
    </dsp:sp>
    <dsp:sp modelId="{DDBB8936-290B-F345-9AC9-86486446C513}">
      <dsp:nvSpPr>
        <dsp:cNvPr id="0" name=""/>
        <dsp:cNvSpPr/>
      </dsp:nvSpPr>
      <dsp:spPr>
        <a:xfrm>
          <a:off x="0" y="3695627"/>
          <a:ext cx="8983362" cy="72"/>
        </a:xfrm>
        <a:prstGeom prst="rect">
          <a:avLst/>
        </a:prstGeom>
        <a:solidFill>
          <a:schemeClr val="lt1">
            <a:hueOff val="0"/>
            <a:satOff val="0"/>
            <a:lumOff val="0"/>
            <a:alphaOff val="0"/>
          </a:schemeClr>
        </a:solidFill>
        <a:ln w="34925" cap="flat" cmpd="sng" algn="in">
          <a:solidFill>
            <a:schemeClr val="dk2">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7BCC43-E69C-0C49-B287-5E06809884C7}">
      <dsp:nvSpPr>
        <dsp:cNvPr id="0" name=""/>
        <dsp:cNvSpPr/>
      </dsp:nvSpPr>
      <dsp:spPr>
        <a:xfrm>
          <a:off x="3609" y="24539"/>
          <a:ext cx="2170583" cy="633600"/>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pPr>
          <a:r>
            <a:rPr lang="en-US" sz="2200" kern="1200"/>
            <a:t>Establish</a:t>
          </a:r>
        </a:p>
      </dsp:txBody>
      <dsp:txXfrm>
        <a:off x="3609" y="24539"/>
        <a:ext cx="2170583" cy="633600"/>
      </dsp:txXfrm>
    </dsp:sp>
    <dsp:sp modelId="{07618FD9-0C75-2C46-A78C-47EEEA1691C4}">
      <dsp:nvSpPr>
        <dsp:cNvPr id="0" name=""/>
        <dsp:cNvSpPr/>
      </dsp:nvSpPr>
      <dsp:spPr>
        <a:xfrm>
          <a:off x="3609" y="658140"/>
          <a:ext cx="2170583" cy="2898720"/>
        </a:xfrm>
        <a:prstGeom prst="rect">
          <a:avLst/>
        </a:prstGeom>
        <a:solidFill>
          <a:schemeClr val="lt1">
            <a:alpha val="90000"/>
            <a:tint val="40000"/>
            <a:hueOff val="0"/>
            <a:satOff val="0"/>
            <a:lumOff val="0"/>
            <a:alphaOff val="0"/>
          </a:schemeClr>
        </a:solidFill>
        <a:ln w="34925" cap="flat" cmpd="sng" algn="in">
          <a:solidFill>
            <a:schemeClr val="dk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US" sz="2200" kern="1200" dirty="0"/>
            <a:t>How terrorists use the internet for propaganda, training, recruitment, fundraising and </a:t>
          </a:r>
          <a:r>
            <a:rPr lang="en-US" sz="2200" kern="1200" dirty="0" err="1"/>
            <a:t>radicalisation</a:t>
          </a:r>
          <a:r>
            <a:rPr lang="en-US" sz="2200" kern="1200" dirty="0"/>
            <a:t>.</a:t>
          </a:r>
        </a:p>
      </dsp:txBody>
      <dsp:txXfrm>
        <a:off x="3609" y="658140"/>
        <a:ext cx="2170583" cy="2898720"/>
      </dsp:txXfrm>
    </dsp:sp>
    <dsp:sp modelId="{1666F875-F743-2745-B4A8-8702DE78D927}">
      <dsp:nvSpPr>
        <dsp:cNvPr id="0" name=""/>
        <dsp:cNvSpPr/>
      </dsp:nvSpPr>
      <dsp:spPr>
        <a:xfrm>
          <a:off x="2478075" y="24539"/>
          <a:ext cx="2170583" cy="633600"/>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pPr>
          <a:r>
            <a:rPr lang="en-US" sz="2200" kern="1200"/>
            <a:t>Distinguish</a:t>
          </a:r>
        </a:p>
      </dsp:txBody>
      <dsp:txXfrm>
        <a:off x="2478075" y="24539"/>
        <a:ext cx="2170583" cy="633600"/>
      </dsp:txXfrm>
    </dsp:sp>
    <dsp:sp modelId="{AD18CFB2-CFD2-E443-84E6-AEC5B1E8E469}">
      <dsp:nvSpPr>
        <dsp:cNvPr id="0" name=""/>
        <dsp:cNvSpPr/>
      </dsp:nvSpPr>
      <dsp:spPr>
        <a:xfrm>
          <a:off x="2478075" y="658140"/>
          <a:ext cx="2170583" cy="2898720"/>
        </a:xfrm>
        <a:prstGeom prst="rect">
          <a:avLst/>
        </a:prstGeom>
        <a:solidFill>
          <a:schemeClr val="lt1">
            <a:alpha val="90000"/>
            <a:tint val="40000"/>
            <a:hueOff val="0"/>
            <a:satOff val="0"/>
            <a:lumOff val="0"/>
            <a:alphaOff val="0"/>
          </a:schemeClr>
        </a:solidFill>
        <a:ln w="34925" cap="flat" cmpd="sng" algn="in">
          <a:solidFill>
            <a:schemeClr val="dk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US" sz="2200" kern="1200" dirty="0"/>
            <a:t>How terrorists take advantage of social media.</a:t>
          </a:r>
        </a:p>
      </dsp:txBody>
      <dsp:txXfrm>
        <a:off x="2478075" y="658140"/>
        <a:ext cx="2170583" cy="2898720"/>
      </dsp:txXfrm>
    </dsp:sp>
    <dsp:sp modelId="{36D5C3EC-D658-1C40-A3A6-68F22228D126}">
      <dsp:nvSpPr>
        <dsp:cNvPr id="0" name=""/>
        <dsp:cNvSpPr/>
      </dsp:nvSpPr>
      <dsp:spPr>
        <a:xfrm>
          <a:off x="4952540" y="24539"/>
          <a:ext cx="2170583" cy="633600"/>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pPr>
          <a:r>
            <a:rPr lang="en-US" sz="2200" kern="1200"/>
            <a:t>Examine</a:t>
          </a:r>
        </a:p>
      </dsp:txBody>
      <dsp:txXfrm>
        <a:off x="4952540" y="24539"/>
        <a:ext cx="2170583" cy="633600"/>
      </dsp:txXfrm>
    </dsp:sp>
    <dsp:sp modelId="{B7346CC8-F70B-5A4D-A015-E4E555F99958}">
      <dsp:nvSpPr>
        <dsp:cNvPr id="0" name=""/>
        <dsp:cNvSpPr/>
      </dsp:nvSpPr>
      <dsp:spPr>
        <a:xfrm>
          <a:off x="4952540" y="658140"/>
          <a:ext cx="2170583" cy="2898720"/>
        </a:xfrm>
        <a:prstGeom prst="rect">
          <a:avLst/>
        </a:prstGeom>
        <a:solidFill>
          <a:schemeClr val="lt1">
            <a:alpha val="90000"/>
            <a:tint val="40000"/>
            <a:hueOff val="0"/>
            <a:satOff val="0"/>
            <a:lumOff val="0"/>
            <a:alphaOff val="0"/>
          </a:schemeClr>
        </a:solidFill>
        <a:ln w="34925" cap="flat" cmpd="sng" algn="in">
          <a:solidFill>
            <a:schemeClr val="dk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US" sz="2200" kern="1200" dirty="0"/>
            <a:t>The issue of lone wolves.</a:t>
          </a:r>
        </a:p>
      </dsp:txBody>
      <dsp:txXfrm>
        <a:off x="4952540" y="658140"/>
        <a:ext cx="2170583" cy="2898720"/>
      </dsp:txXfrm>
    </dsp:sp>
    <dsp:sp modelId="{6A0F2044-984F-5140-AA82-0A180EAE9679}">
      <dsp:nvSpPr>
        <dsp:cNvPr id="0" name=""/>
        <dsp:cNvSpPr/>
      </dsp:nvSpPr>
      <dsp:spPr>
        <a:xfrm>
          <a:off x="7427006" y="24539"/>
          <a:ext cx="2170583" cy="633600"/>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89408" rIns="156464" bIns="89408" numCol="1" spcCol="1270" anchor="ctr" anchorCtr="0">
          <a:noAutofit/>
        </a:bodyPr>
        <a:lstStyle/>
        <a:p>
          <a:pPr marL="0" lvl="0" indent="0" algn="ctr" defTabSz="977900">
            <a:lnSpc>
              <a:spcPct val="90000"/>
            </a:lnSpc>
            <a:spcBef>
              <a:spcPct val="0"/>
            </a:spcBef>
            <a:spcAft>
              <a:spcPct val="35000"/>
            </a:spcAft>
            <a:buNone/>
          </a:pPr>
          <a:r>
            <a:rPr lang="en-US" sz="2200" kern="1200"/>
            <a:t>Determine</a:t>
          </a:r>
        </a:p>
      </dsp:txBody>
      <dsp:txXfrm>
        <a:off x="7427006" y="24539"/>
        <a:ext cx="2170583" cy="633600"/>
      </dsp:txXfrm>
    </dsp:sp>
    <dsp:sp modelId="{C4205592-E3A4-5249-BA96-331625445914}">
      <dsp:nvSpPr>
        <dsp:cNvPr id="0" name=""/>
        <dsp:cNvSpPr/>
      </dsp:nvSpPr>
      <dsp:spPr>
        <a:xfrm>
          <a:off x="7427006" y="658140"/>
          <a:ext cx="2170583" cy="2898720"/>
        </a:xfrm>
        <a:prstGeom prst="rect">
          <a:avLst/>
        </a:prstGeom>
        <a:solidFill>
          <a:schemeClr val="lt1">
            <a:alpha val="90000"/>
            <a:tint val="40000"/>
            <a:hueOff val="0"/>
            <a:satOff val="0"/>
            <a:lumOff val="0"/>
            <a:alphaOff val="0"/>
          </a:schemeClr>
        </a:solidFill>
        <a:ln w="34925" cap="flat" cmpd="sng" algn="in">
          <a:solidFill>
            <a:schemeClr val="dk1">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7348" tIns="117348" rIns="156464" bIns="176022" numCol="1" spcCol="1270" anchor="t" anchorCtr="0">
          <a:noAutofit/>
        </a:bodyPr>
        <a:lstStyle/>
        <a:p>
          <a:pPr marL="228600" lvl="1" indent="-228600" algn="l" defTabSz="977900">
            <a:lnSpc>
              <a:spcPct val="90000"/>
            </a:lnSpc>
            <a:spcBef>
              <a:spcPct val="0"/>
            </a:spcBef>
            <a:spcAft>
              <a:spcPct val="15000"/>
            </a:spcAft>
            <a:buChar char="•"/>
          </a:pPr>
          <a:r>
            <a:rPr lang="en-US" sz="2200" kern="1200" dirty="0"/>
            <a:t>The responses to terrorist use of the internet</a:t>
          </a:r>
        </a:p>
      </dsp:txBody>
      <dsp:txXfrm>
        <a:off x="7427006" y="658140"/>
        <a:ext cx="2170583" cy="28987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60C09F-329C-3D41-B734-B7C4E807BFB4}">
      <dsp:nvSpPr>
        <dsp:cNvPr id="0" name=""/>
        <dsp:cNvSpPr/>
      </dsp:nvSpPr>
      <dsp:spPr>
        <a:xfrm>
          <a:off x="0" y="1387"/>
          <a:ext cx="9986598"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AAA3A7E-CDFB-7C41-87B1-415F69E74669}">
      <dsp:nvSpPr>
        <dsp:cNvPr id="0" name=""/>
        <dsp:cNvSpPr/>
      </dsp:nvSpPr>
      <dsp:spPr>
        <a:xfrm>
          <a:off x="0" y="1387"/>
          <a:ext cx="9986598" cy="30009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kern="1200" dirty="0"/>
            <a:t>‘’The Internet is a crucial tool for global terrorism. Terrorists have taken advantage of commercial networks for communications, finance, and transportation to act on a global rather than a regional or national scale. These networks allow them to maintain a presence and coordinate and mount operations that would have been beyond their capabilities before 1990.’’</a:t>
          </a:r>
          <a:br>
            <a:rPr lang="en-GB" sz="2600" kern="1200" dirty="0"/>
          </a:br>
          <a:br>
            <a:rPr lang="en-GB" sz="2600" kern="1200" dirty="0"/>
          </a:br>
          <a:r>
            <a:rPr lang="en-GB" sz="2600" kern="1200" dirty="0"/>
            <a:t>					(Lewis, 2005, p.112).</a:t>
          </a:r>
          <a:endParaRPr lang="en-US" sz="2600" kern="1200" dirty="0"/>
        </a:p>
      </dsp:txBody>
      <dsp:txXfrm>
        <a:off x="0" y="1387"/>
        <a:ext cx="9986598" cy="3000995"/>
      </dsp:txXfrm>
    </dsp:sp>
    <dsp:sp modelId="{573C5387-A4A1-6544-A48F-DE6BE1B3CC7F}">
      <dsp:nvSpPr>
        <dsp:cNvPr id="0" name=""/>
        <dsp:cNvSpPr/>
      </dsp:nvSpPr>
      <dsp:spPr>
        <a:xfrm>
          <a:off x="0" y="3002383"/>
          <a:ext cx="9986598"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752045A-4B5E-3B4A-9D7B-978E8D240B72}">
      <dsp:nvSpPr>
        <dsp:cNvPr id="0" name=""/>
        <dsp:cNvSpPr/>
      </dsp:nvSpPr>
      <dsp:spPr>
        <a:xfrm>
          <a:off x="0" y="3002383"/>
          <a:ext cx="9986598" cy="17166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GB" sz="2600" u="sng" kern="1200" dirty="0"/>
            <a:t>Global Terrorism </a:t>
          </a:r>
          <a:r>
            <a:rPr lang="en-GB" sz="2600" kern="1200" dirty="0"/>
            <a:t>– organisational tool, planning, command, control, intelligence gathering communication, propaganda, recruitment and fundraising. </a:t>
          </a:r>
          <a:endParaRPr lang="en-US" sz="2600" kern="1200" dirty="0"/>
        </a:p>
      </dsp:txBody>
      <dsp:txXfrm>
        <a:off x="0" y="3002383"/>
        <a:ext cx="9986598" cy="171668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BCF2C6-C1BE-594A-BF9A-4734D141ADA4}">
      <dsp:nvSpPr>
        <dsp:cNvPr id="0" name=""/>
        <dsp:cNvSpPr/>
      </dsp:nvSpPr>
      <dsp:spPr>
        <a:xfrm>
          <a:off x="437647" y="806"/>
          <a:ext cx="3679259" cy="2207555"/>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baseline="0"/>
            <a:t>Propaganda – ideological and practical content, practical instructions, justifications, explanations and promotion of terrorist activities.</a:t>
          </a:r>
          <a:endParaRPr lang="en-US" sz="2400" kern="1200"/>
        </a:p>
      </dsp:txBody>
      <dsp:txXfrm>
        <a:off x="437647" y="806"/>
        <a:ext cx="3679259" cy="2207555"/>
      </dsp:txXfrm>
    </dsp:sp>
    <dsp:sp modelId="{94E28D9F-F21A-7B49-9CBE-83C81E14E51F}">
      <dsp:nvSpPr>
        <dsp:cNvPr id="0" name=""/>
        <dsp:cNvSpPr/>
      </dsp:nvSpPr>
      <dsp:spPr>
        <a:xfrm>
          <a:off x="4484832" y="806"/>
          <a:ext cx="3679259" cy="2207555"/>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baseline="0"/>
            <a:t>Through – virtual messaging, presentations, magazines, audio/video files and video games.</a:t>
          </a:r>
          <a:endParaRPr lang="en-US" sz="2400" kern="1200"/>
        </a:p>
      </dsp:txBody>
      <dsp:txXfrm>
        <a:off x="4484832" y="806"/>
        <a:ext cx="3679259" cy="2207555"/>
      </dsp:txXfrm>
    </dsp:sp>
    <dsp:sp modelId="{EA1C2CCD-CE47-6143-A4E3-E65E5EB152BE}">
      <dsp:nvSpPr>
        <dsp:cNvPr id="0" name=""/>
        <dsp:cNvSpPr/>
      </dsp:nvSpPr>
      <dsp:spPr>
        <a:xfrm>
          <a:off x="437647" y="2576287"/>
          <a:ext cx="3679259" cy="2207555"/>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baseline="0"/>
            <a:t>Internet = ‘’Virtual Knowledge Bank’’</a:t>
          </a:r>
          <a:endParaRPr lang="en-US" sz="2400" kern="1200"/>
        </a:p>
      </dsp:txBody>
      <dsp:txXfrm>
        <a:off x="437647" y="2576287"/>
        <a:ext cx="3679259" cy="2207555"/>
      </dsp:txXfrm>
    </dsp:sp>
    <dsp:sp modelId="{ECC6AB62-82F8-1644-9AE4-4B9D3DC980B1}">
      <dsp:nvSpPr>
        <dsp:cNvPr id="0" name=""/>
        <dsp:cNvSpPr/>
      </dsp:nvSpPr>
      <dsp:spPr>
        <a:xfrm>
          <a:off x="4484832" y="2576287"/>
          <a:ext cx="3679259" cy="2207555"/>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baseline="0"/>
            <a:t>Disseminated through – websites, chat forums, discussion boards, video sites, social media sites.</a:t>
          </a:r>
          <a:endParaRPr lang="en-US" sz="2400" kern="1200"/>
        </a:p>
      </dsp:txBody>
      <dsp:txXfrm>
        <a:off x="4484832" y="2576287"/>
        <a:ext cx="3679259" cy="220755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209CD2-3470-9648-B15A-3D49D7B5A12D}">
      <dsp:nvSpPr>
        <dsp:cNvPr id="0" name=""/>
        <dsp:cNvSpPr/>
      </dsp:nvSpPr>
      <dsp:spPr>
        <a:xfrm>
          <a:off x="0" y="0"/>
          <a:ext cx="10260419"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33E57C6-628D-2547-9BAD-16B7F8019F89}">
      <dsp:nvSpPr>
        <dsp:cNvPr id="0" name=""/>
        <dsp:cNvSpPr/>
      </dsp:nvSpPr>
      <dsp:spPr>
        <a:xfrm>
          <a:off x="0" y="0"/>
          <a:ext cx="10260419" cy="12174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baseline="0"/>
            <a:t>Most basic function of the internet is communication – exploited by terrorists in means of planning attacks.</a:t>
          </a:r>
          <a:endParaRPr lang="en-US" sz="3400" kern="1200"/>
        </a:p>
      </dsp:txBody>
      <dsp:txXfrm>
        <a:off x="0" y="0"/>
        <a:ext cx="10260419" cy="1217427"/>
      </dsp:txXfrm>
    </dsp:sp>
    <dsp:sp modelId="{7F81DFF8-44EE-D747-812D-AF8126341308}">
      <dsp:nvSpPr>
        <dsp:cNvPr id="0" name=""/>
        <dsp:cNvSpPr/>
      </dsp:nvSpPr>
      <dsp:spPr>
        <a:xfrm>
          <a:off x="0" y="1217428"/>
          <a:ext cx="10260419"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EA78476-90A5-834D-A8F5-98498CE43EF8}">
      <dsp:nvSpPr>
        <dsp:cNvPr id="0" name=""/>
        <dsp:cNvSpPr/>
      </dsp:nvSpPr>
      <dsp:spPr>
        <a:xfrm>
          <a:off x="0" y="1217427"/>
          <a:ext cx="10260419" cy="12174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baseline="0"/>
            <a:t>Forums – serve as organisational hub for planning and coordinating activities.</a:t>
          </a:r>
          <a:endParaRPr lang="en-US" sz="3400" kern="1200"/>
        </a:p>
      </dsp:txBody>
      <dsp:txXfrm>
        <a:off x="0" y="1217427"/>
        <a:ext cx="10260419" cy="1217427"/>
      </dsp:txXfrm>
    </dsp:sp>
    <dsp:sp modelId="{1B699ECD-9F92-3D44-9E2C-D139E36B5AE2}">
      <dsp:nvSpPr>
        <dsp:cNvPr id="0" name=""/>
        <dsp:cNvSpPr/>
      </dsp:nvSpPr>
      <dsp:spPr>
        <a:xfrm>
          <a:off x="0" y="2434856"/>
          <a:ext cx="10260419"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64EBFC6-786E-4140-882F-A49D8B240E85}">
      <dsp:nvSpPr>
        <dsp:cNvPr id="0" name=""/>
        <dsp:cNvSpPr/>
      </dsp:nvSpPr>
      <dsp:spPr>
        <a:xfrm>
          <a:off x="0" y="2434855"/>
          <a:ext cx="10260419" cy="12174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baseline="0" dirty="0"/>
            <a:t>Al Qaeda used the internet to plan and coordinate 9/11.</a:t>
          </a:r>
          <a:endParaRPr lang="en-US" sz="3400" kern="1200" dirty="0"/>
        </a:p>
      </dsp:txBody>
      <dsp:txXfrm>
        <a:off x="0" y="2434855"/>
        <a:ext cx="10260419" cy="1217427"/>
      </dsp:txXfrm>
    </dsp:sp>
    <dsp:sp modelId="{08B88E63-B2C3-AD43-A975-09717E39ADB7}">
      <dsp:nvSpPr>
        <dsp:cNvPr id="0" name=""/>
        <dsp:cNvSpPr/>
      </dsp:nvSpPr>
      <dsp:spPr>
        <a:xfrm>
          <a:off x="0" y="3652283"/>
          <a:ext cx="10260419"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352562-ED2C-374B-A17C-E84BD9990B36}">
      <dsp:nvSpPr>
        <dsp:cNvPr id="0" name=""/>
        <dsp:cNvSpPr/>
      </dsp:nvSpPr>
      <dsp:spPr>
        <a:xfrm>
          <a:off x="0" y="3652283"/>
          <a:ext cx="10260419" cy="12174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baseline="0"/>
            <a:t>Inspire – helps individuals plan and coordinate their attacks within the West.</a:t>
          </a:r>
          <a:endParaRPr lang="en-US" sz="3400" kern="1200"/>
        </a:p>
      </dsp:txBody>
      <dsp:txXfrm>
        <a:off x="0" y="3652283"/>
        <a:ext cx="10260419" cy="121742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04F324-6064-3343-8072-0A12B16C2C1D}">
      <dsp:nvSpPr>
        <dsp:cNvPr id="0" name=""/>
        <dsp:cNvSpPr/>
      </dsp:nvSpPr>
      <dsp:spPr>
        <a:xfrm>
          <a:off x="0" y="228299"/>
          <a:ext cx="9601200" cy="842737"/>
        </a:xfrm>
        <a:prstGeom prst="round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Alternative Training Ground </a:t>
          </a:r>
          <a:endParaRPr lang="en-US" sz="2000" kern="1200"/>
        </a:p>
      </dsp:txBody>
      <dsp:txXfrm>
        <a:off x="41139" y="269438"/>
        <a:ext cx="9518922" cy="760459"/>
      </dsp:txXfrm>
    </dsp:sp>
    <dsp:sp modelId="{370402DB-0BCD-6841-A935-7E17C393D83E}">
      <dsp:nvSpPr>
        <dsp:cNvPr id="0" name=""/>
        <dsp:cNvSpPr/>
      </dsp:nvSpPr>
      <dsp:spPr>
        <a:xfrm>
          <a:off x="0" y="1128637"/>
          <a:ext cx="9601200" cy="2224462"/>
        </a:xfrm>
        <a:prstGeom prst="round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 There is a growing range of media that provide platforms for the dissemination of practical guides in the form of online manuals, audio and video clips, information and advice. These Internet platforms also provide detailed instructions, often in easily accessible multimedia format and multiple languages, on topics such as how to join terrorist organizations; how to construct explosives, firearms or other weapons or hazardous materials; and how to plan and execute terrorist attacks’’ </a:t>
          </a:r>
          <a:br>
            <a:rPr lang="en-GB" sz="2000" kern="1200"/>
          </a:br>
          <a:r>
            <a:rPr lang="en-GB" sz="2000" kern="1200"/>
            <a:t>							(UNODC,  2012, p. 8).</a:t>
          </a:r>
          <a:endParaRPr lang="en-US" sz="2000" kern="1200"/>
        </a:p>
      </dsp:txBody>
      <dsp:txXfrm>
        <a:off x="108589" y="1237226"/>
        <a:ext cx="9384022" cy="200728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DA4EF2-4954-5043-95DC-954B45015D52}">
      <dsp:nvSpPr>
        <dsp:cNvPr id="0" name=""/>
        <dsp:cNvSpPr/>
      </dsp:nvSpPr>
      <dsp:spPr>
        <a:xfrm>
          <a:off x="0" y="615"/>
          <a:ext cx="10239152"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CA4DDD2-87A8-4347-8E77-26F190779E7F}">
      <dsp:nvSpPr>
        <dsp:cNvPr id="0" name=""/>
        <dsp:cNvSpPr/>
      </dsp:nvSpPr>
      <dsp:spPr>
        <a:xfrm>
          <a:off x="0" y="615"/>
          <a:ext cx="10239152" cy="1007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baseline="0" dirty="0"/>
            <a:t>Internet provides a means to publish content and ideology as well as develop relationships and gain support.</a:t>
          </a:r>
          <a:endParaRPr lang="en-US" sz="3000" kern="1200" dirty="0"/>
        </a:p>
      </dsp:txBody>
      <dsp:txXfrm>
        <a:off x="0" y="615"/>
        <a:ext cx="10239152" cy="1007720"/>
      </dsp:txXfrm>
    </dsp:sp>
    <dsp:sp modelId="{77448B76-9325-2B43-8648-75B2C85DDFE3}">
      <dsp:nvSpPr>
        <dsp:cNvPr id="0" name=""/>
        <dsp:cNvSpPr/>
      </dsp:nvSpPr>
      <dsp:spPr>
        <a:xfrm>
          <a:off x="0" y="1008335"/>
          <a:ext cx="10239152"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18B00E3-491E-E048-AE99-398DA0BA3847}">
      <dsp:nvSpPr>
        <dsp:cNvPr id="0" name=""/>
        <dsp:cNvSpPr/>
      </dsp:nvSpPr>
      <dsp:spPr>
        <a:xfrm>
          <a:off x="0" y="1008335"/>
          <a:ext cx="10239152" cy="1007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baseline="0"/>
            <a:t>Pool of potential recruits.</a:t>
          </a:r>
          <a:endParaRPr lang="en-US" sz="3000" kern="1200"/>
        </a:p>
      </dsp:txBody>
      <dsp:txXfrm>
        <a:off x="0" y="1008335"/>
        <a:ext cx="10239152" cy="1007720"/>
      </dsp:txXfrm>
    </dsp:sp>
    <dsp:sp modelId="{12AB4B0C-94B6-774B-A3D6-772A84AFC0A2}">
      <dsp:nvSpPr>
        <dsp:cNvPr id="0" name=""/>
        <dsp:cNvSpPr/>
      </dsp:nvSpPr>
      <dsp:spPr>
        <a:xfrm>
          <a:off x="0" y="2016055"/>
          <a:ext cx="10239152"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9EFECC-2B7C-BE4D-A632-696B19952393}">
      <dsp:nvSpPr>
        <dsp:cNvPr id="0" name=""/>
        <dsp:cNvSpPr/>
      </dsp:nvSpPr>
      <dsp:spPr>
        <a:xfrm>
          <a:off x="0" y="2016055"/>
          <a:ext cx="10239152" cy="1007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baseline="0"/>
            <a:t>Tailored propaganda to young, vulnerable and marginalised groups.</a:t>
          </a:r>
          <a:endParaRPr lang="en-US" sz="3000" kern="1200"/>
        </a:p>
      </dsp:txBody>
      <dsp:txXfrm>
        <a:off x="0" y="2016055"/>
        <a:ext cx="10239152" cy="1007720"/>
      </dsp:txXfrm>
    </dsp:sp>
    <dsp:sp modelId="{B2FC348C-9440-FD40-BE4C-5D933D7E2E74}">
      <dsp:nvSpPr>
        <dsp:cNvPr id="0" name=""/>
        <dsp:cNvSpPr/>
      </dsp:nvSpPr>
      <dsp:spPr>
        <a:xfrm>
          <a:off x="0" y="3023776"/>
          <a:ext cx="10239152"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75EB0C3-B2B4-A446-9229-1E9C2FE5DFF2}">
      <dsp:nvSpPr>
        <dsp:cNvPr id="0" name=""/>
        <dsp:cNvSpPr/>
      </dsp:nvSpPr>
      <dsp:spPr>
        <a:xfrm>
          <a:off x="0" y="3023776"/>
          <a:ext cx="10239152" cy="1007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baseline="0"/>
            <a:t>UK Counterterrorism strategy recognises that the internet encourages interaction and facilitates recruitment.</a:t>
          </a:r>
          <a:endParaRPr lang="en-US" sz="3000" kern="1200"/>
        </a:p>
      </dsp:txBody>
      <dsp:txXfrm>
        <a:off x="0" y="3023776"/>
        <a:ext cx="10239152" cy="1007720"/>
      </dsp:txXfrm>
    </dsp:sp>
    <dsp:sp modelId="{BC38B2D4-A4A8-4448-A247-C5B17E465AAC}">
      <dsp:nvSpPr>
        <dsp:cNvPr id="0" name=""/>
        <dsp:cNvSpPr/>
      </dsp:nvSpPr>
      <dsp:spPr>
        <a:xfrm>
          <a:off x="0" y="4031496"/>
          <a:ext cx="10239152"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77F81B-91E3-4240-A424-15AD8FDC1731}">
      <dsp:nvSpPr>
        <dsp:cNvPr id="0" name=""/>
        <dsp:cNvSpPr/>
      </dsp:nvSpPr>
      <dsp:spPr>
        <a:xfrm>
          <a:off x="0" y="4031496"/>
          <a:ext cx="10239152" cy="1007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kern="1200" baseline="0"/>
            <a:t>ISIS – one of the most effective online recruitment strategies.</a:t>
          </a:r>
          <a:endParaRPr lang="en-US" sz="3000" kern="1200"/>
        </a:p>
      </dsp:txBody>
      <dsp:txXfrm>
        <a:off x="0" y="4031496"/>
        <a:ext cx="10239152" cy="100772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BDF3BB-7664-714C-BD3B-451354768063}">
      <dsp:nvSpPr>
        <dsp:cNvPr id="0" name=""/>
        <dsp:cNvSpPr/>
      </dsp:nvSpPr>
      <dsp:spPr>
        <a:xfrm>
          <a:off x="0" y="470323"/>
          <a:ext cx="3153218" cy="1891930"/>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baseline="0"/>
            <a:t>Pool of potential donators.</a:t>
          </a:r>
          <a:endParaRPr lang="en-US" sz="1900" kern="1200"/>
        </a:p>
      </dsp:txBody>
      <dsp:txXfrm>
        <a:off x="0" y="470323"/>
        <a:ext cx="3153218" cy="1891930"/>
      </dsp:txXfrm>
    </dsp:sp>
    <dsp:sp modelId="{A3A31B9C-2E90-164A-8179-AB57301159CB}">
      <dsp:nvSpPr>
        <dsp:cNvPr id="0" name=""/>
        <dsp:cNvSpPr/>
      </dsp:nvSpPr>
      <dsp:spPr>
        <a:xfrm>
          <a:off x="3468539" y="470323"/>
          <a:ext cx="3153218" cy="1891930"/>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baseline="0"/>
            <a:t>Utilise – Websites, e-mails, chatrooms and social media. </a:t>
          </a:r>
          <a:endParaRPr lang="en-US" sz="1900" kern="1200"/>
        </a:p>
      </dsp:txBody>
      <dsp:txXfrm>
        <a:off x="3468539" y="470323"/>
        <a:ext cx="3153218" cy="1891930"/>
      </dsp:txXfrm>
    </dsp:sp>
    <dsp:sp modelId="{D127E097-C666-6244-8265-781859B4EECC}">
      <dsp:nvSpPr>
        <dsp:cNvPr id="0" name=""/>
        <dsp:cNvSpPr/>
      </dsp:nvSpPr>
      <dsp:spPr>
        <a:xfrm>
          <a:off x="6937079" y="470323"/>
          <a:ext cx="3153218" cy="1891930"/>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baseline="0"/>
            <a:t>Exploitation of charities that utilise websites.</a:t>
          </a:r>
          <a:endParaRPr lang="en-US" sz="1900" kern="1200"/>
        </a:p>
      </dsp:txBody>
      <dsp:txXfrm>
        <a:off x="6937079" y="470323"/>
        <a:ext cx="3153218" cy="1891930"/>
      </dsp:txXfrm>
    </dsp:sp>
    <dsp:sp modelId="{81CCEAAB-5989-5448-83C1-5C436C714C94}">
      <dsp:nvSpPr>
        <dsp:cNvPr id="0" name=""/>
        <dsp:cNvSpPr/>
      </dsp:nvSpPr>
      <dsp:spPr>
        <a:xfrm>
          <a:off x="0" y="2677576"/>
          <a:ext cx="3153218" cy="1891930"/>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baseline="0"/>
            <a:t>Charities and NGO’s remain a major problem in terrorist financing.</a:t>
          </a:r>
          <a:endParaRPr lang="en-US" sz="1900" kern="1200"/>
        </a:p>
      </dsp:txBody>
      <dsp:txXfrm>
        <a:off x="0" y="2677576"/>
        <a:ext cx="3153218" cy="1891930"/>
      </dsp:txXfrm>
    </dsp:sp>
    <dsp:sp modelId="{DF825DD2-4D7D-B245-BE1C-FCEAF6F65AE1}">
      <dsp:nvSpPr>
        <dsp:cNvPr id="0" name=""/>
        <dsp:cNvSpPr/>
      </dsp:nvSpPr>
      <dsp:spPr>
        <a:xfrm>
          <a:off x="3468539" y="2677576"/>
          <a:ext cx="3153218" cy="1891930"/>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baseline="0"/>
            <a:t>‘’Misuse of non-profit organisations for financing of terrorism is coming to be recognised as a crucial weak point in the global struggle to stop funding at its source’’</a:t>
          </a:r>
          <a:endParaRPr lang="en-US" sz="1900" kern="1200"/>
        </a:p>
      </dsp:txBody>
      <dsp:txXfrm>
        <a:off x="3468539" y="2677576"/>
        <a:ext cx="3153218" cy="1891930"/>
      </dsp:txXfrm>
    </dsp:sp>
    <dsp:sp modelId="{9A842073-1EDD-2F41-95D8-95B68C66A3DD}">
      <dsp:nvSpPr>
        <dsp:cNvPr id="0" name=""/>
        <dsp:cNvSpPr/>
      </dsp:nvSpPr>
      <dsp:spPr>
        <a:xfrm>
          <a:off x="6937079" y="2677576"/>
          <a:ext cx="3153218" cy="1891930"/>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baseline="0"/>
            <a:t>Global Relief Foundation (GRF) – has ties to al Qaeda and the Taliban.</a:t>
          </a:r>
          <a:endParaRPr lang="en-US" sz="1900" kern="1200"/>
        </a:p>
      </dsp:txBody>
      <dsp:txXfrm>
        <a:off x="6937079" y="2677576"/>
        <a:ext cx="3153218" cy="189193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AA1C5D-DA47-994E-B8B3-60215B8B99C3}">
      <dsp:nvSpPr>
        <dsp:cNvPr id="0" name=""/>
        <dsp:cNvSpPr/>
      </dsp:nvSpPr>
      <dsp:spPr>
        <a:xfrm>
          <a:off x="0" y="383436"/>
          <a:ext cx="3335964" cy="2001578"/>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‘’Online radicalisation is widely regarded as one of today’s most pressing security challenges’’ </a:t>
          </a:r>
          <a:br>
            <a:rPr lang="en-GB" sz="1900" kern="1200" dirty="0"/>
          </a:br>
          <a:r>
            <a:rPr lang="en-GB" sz="1900" kern="1200" dirty="0"/>
            <a:t>(MacDonald and Whittaker, 2019).</a:t>
          </a:r>
          <a:endParaRPr lang="en-US" sz="1900" kern="1200" dirty="0"/>
        </a:p>
      </dsp:txBody>
      <dsp:txXfrm>
        <a:off x="0" y="383436"/>
        <a:ext cx="3335964" cy="2001578"/>
      </dsp:txXfrm>
    </dsp:sp>
    <dsp:sp modelId="{B72CFF47-5631-394F-8EA4-F70F2FE7B920}">
      <dsp:nvSpPr>
        <dsp:cNvPr id="0" name=""/>
        <dsp:cNvSpPr/>
      </dsp:nvSpPr>
      <dsp:spPr>
        <a:xfrm>
          <a:off x="3669561" y="383436"/>
          <a:ext cx="3335964" cy="2001578"/>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Internet – key facilitator in the process of radicalisation.</a:t>
          </a:r>
          <a:endParaRPr lang="en-US" sz="1900" kern="1200"/>
        </a:p>
      </dsp:txBody>
      <dsp:txXfrm>
        <a:off x="3669561" y="383436"/>
        <a:ext cx="3335964" cy="2001578"/>
      </dsp:txXfrm>
    </dsp:sp>
    <dsp:sp modelId="{874C4EAE-FD8B-8645-934F-66EA318AD1FD}">
      <dsp:nvSpPr>
        <dsp:cNvPr id="0" name=""/>
        <dsp:cNvSpPr/>
      </dsp:nvSpPr>
      <dsp:spPr>
        <a:xfrm>
          <a:off x="7339122" y="383436"/>
          <a:ext cx="3335964" cy="2001578"/>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i="1" kern="1200" dirty="0"/>
            <a:t>Profiles of Individuals Radicalized in the United States </a:t>
          </a:r>
          <a:r>
            <a:rPr lang="en-GB" sz="1900" kern="1200" dirty="0"/>
            <a:t>– 252 of the 495 individuals indicated that the internet or media played a substantial role in the process of their radicalisation.</a:t>
          </a:r>
          <a:endParaRPr lang="en-US" sz="1900" kern="1200" dirty="0"/>
        </a:p>
      </dsp:txBody>
      <dsp:txXfrm>
        <a:off x="7339122" y="383436"/>
        <a:ext cx="3335964" cy="2001578"/>
      </dsp:txXfrm>
    </dsp:sp>
    <dsp:sp modelId="{89314A75-A381-384B-B013-1D005E60B75D}">
      <dsp:nvSpPr>
        <dsp:cNvPr id="0" name=""/>
        <dsp:cNvSpPr/>
      </dsp:nvSpPr>
      <dsp:spPr>
        <a:xfrm>
          <a:off x="1834780" y="2718611"/>
          <a:ext cx="3335964" cy="2001578"/>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Creating own narratives.</a:t>
          </a:r>
          <a:endParaRPr lang="en-US" sz="1900" kern="1200"/>
        </a:p>
      </dsp:txBody>
      <dsp:txXfrm>
        <a:off x="1834780" y="2718611"/>
        <a:ext cx="3335964" cy="2001578"/>
      </dsp:txXfrm>
    </dsp:sp>
    <dsp:sp modelId="{1B22A8F9-FDE9-AA4A-B0A5-C4EBFFF440D3}">
      <dsp:nvSpPr>
        <dsp:cNvPr id="0" name=""/>
        <dsp:cNvSpPr/>
      </dsp:nvSpPr>
      <dsp:spPr>
        <a:xfrm>
          <a:off x="5504341" y="2718611"/>
          <a:ext cx="3335964" cy="2001578"/>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Playing on vulnerabilities and targeting young people.</a:t>
          </a:r>
          <a:endParaRPr lang="en-US" sz="1900" kern="1200" dirty="0"/>
        </a:p>
      </dsp:txBody>
      <dsp:txXfrm>
        <a:off x="5504341" y="2718611"/>
        <a:ext cx="3335964" cy="200157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2BC2DF-DF33-2742-AC6A-B2A6BCB88C96}">
      <dsp:nvSpPr>
        <dsp:cNvPr id="0" name=""/>
        <dsp:cNvSpPr/>
      </dsp:nvSpPr>
      <dsp:spPr>
        <a:xfrm>
          <a:off x="0" y="406529"/>
          <a:ext cx="3153218" cy="1891930"/>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baseline="0"/>
            <a:t>Cheap and effective tool for mass-communication.</a:t>
          </a:r>
          <a:endParaRPr lang="en-US" sz="2300" kern="1200"/>
        </a:p>
      </dsp:txBody>
      <dsp:txXfrm>
        <a:off x="0" y="406529"/>
        <a:ext cx="3153218" cy="1891930"/>
      </dsp:txXfrm>
    </dsp:sp>
    <dsp:sp modelId="{0CE58794-9F44-9643-9AE9-F20562710AB0}">
      <dsp:nvSpPr>
        <dsp:cNvPr id="0" name=""/>
        <dsp:cNvSpPr/>
      </dsp:nvSpPr>
      <dsp:spPr>
        <a:xfrm>
          <a:off x="3468539" y="406529"/>
          <a:ext cx="3153218" cy="1891930"/>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baseline="0"/>
            <a:t>Facebook – Recruitment.</a:t>
          </a:r>
          <a:endParaRPr lang="en-US" sz="2300" kern="1200"/>
        </a:p>
      </dsp:txBody>
      <dsp:txXfrm>
        <a:off x="3468539" y="406529"/>
        <a:ext cx="3153218" cy="1891930"/>
      </dsp:txXfrm>
    </dsp:sp>
    <dsp:sp modelId="{33A28C12-AFCA-5A44-9FE6-01180007B16D}">
      <dsp:nvSpPr>
        <dsp:cNvPr id="0" name=""/>
        <dsp:cNvSpPr/>
      </dsp:nvSpPr>
      <dsp:spPr>
        <a:xfrm>
          <a:off x="6937079" y="406529"/>
          <a:ext cx="3153218" cy="1891930"/>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baseline="0"/>
            <a:t>Twitter – Communication.</a:t>
          </a:r>
          <a:endParaRPr lang="en-US" sz="2300" kern="1200"/>
        </a:p>
      </dsp:txBody>
      <dsp:txXfrm>
        <a:off x="6937079" y="406529"/>
        <a:ext cx="3153218" cy="1891930"/>
      </dsp:txXfrm>
    </dsp:sp>
    <dsp:sp modelId="{61E4B0F1-DD65-9A4F-9E06-4D7297D3C99C}">
      <dsp:nvSpPr>
        <dsp:cNvPr id="0" name=""/>
        <dsp:cNvSpPr/>
      </dsp:nvSpPr>
      <dsp:spPr>
        <a:xfrm>
          <a:off x="0" y="2613781"/>
          <a:ext cx="3153218" cy="1891930"/>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baseline="0"/>
            <a:t>YouTuber– Virtual Training Ground.</a:t>
          </a:r>
          <a:endParaRPr lang="en-US" sz="2300" kern="1200"/>
        </a:p>
      </dsp:txBody>
      <dsp:txXfrm>
        <a:off x="0" y="2613781"/>
        <a:ext cx="3153218" cy="1891930"/>
      </dsp:txXfrm>
    </dsp:sp>
    <dsp:sp modelId="{317354C8-2E77-2A48-A5BC-96A64535ECF1}">
      <dsp:nvSpPr>
        <dsp:cNvPr id="0" name=""/>
        <dsp:cNvSpPr/>
      </dsp:nvSpPr>
      <dsp:spPr>
        <a:xfrm>
          <a:off x="3468539" y="2613781"/>
          <a:ext cx="3153218" cy="1891930"/>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baseline="0" dirty="0"/>
            <a:t>Alternative social media – such as Gab or Telegram – same functions as major social media platforms.</a:t>
          </a:r>
          <a:endParaRPr lang="en-US" sz="2300" kern="1200" dirty="0"/>
        </a:p>
      </dsp:txBody>
      <dsp:txXfrm>
        <a:off x="3468539" y="2613781"/>
        <a:ext cx="3153218" cy="1891930"/>
      </dsp:txXfrm>
    </dsp:sp>
    <dsp:sp modelId="{FDC1A2DE-A120-654F-92C0-96FB99C4A3FD}">
      <dsp:nvSpPr>
        <dsp:cNvPr id="0" name=""/>
        <dsp:cNvSpPr/>
      </dsp:nvSpPr>
      <dsp:spPr>
        <a:xfrm>
          <a:off x="6937079" y="2613781"/>
          <a:ext cx="3153218" cy="1891930"/>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baseline="0"/>
            <a:t>Providing their own narrative.</a:t>
          </a:r>
          <a:endParaRPr lang="en-US" sz="2300" kern="1200"/>
        </a:p>
      </dsp:txBody>
      <dsp:txXfrm>
        <a:off x="6937079" y="2613781"/>
        <a:ext cx="3153218" cy="189193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51990D-8E46-6A44-A03E-1A487B5FC01F}">
      <dsp:nvSpPr>
        <dsp:cNvPr id="0" name=""/>
        <dsp:cNvSpPr/>
      </dsp:nvSpPr>
      <dsp:spPr>
        <a:xfrm>
          <a:off x="0" y="620"/>
          <a:ext cx="6418515"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7DE1604-028B-1949-8424-4E8115C71F72}">
      <dsp:nvSpPr>
        <dsp:cNvPr id="0" name=""/>
        <dsp:cNvSpPr/>
      </dsp:nvSpPr>
      <dsp:spPr>
        <a:xfrm>
          <a:off x="0" y="620"/>
          <a:ext cx="6418515" cy="7258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baseline="0"/>
            <a:t>Popular with conservatives, alt-right and far-right extremists.</a:t>
          </a:r>
          <a:endParaRPr lang="en-US" sz="1900" kern="1200"/>
        </a:p>
      </dsp:txBody>
      <dsp:txXfrm>
        <a:off x="0" y="620"/>
        <a:ext cx="6418515" cy="725874"/>
      </dsp:txXfrm>
    </dsp:sp>
    <dsp:sp modelId="{10B12ADC-2839-E84B-A97C-275ECF78B52B}">
      <dsp:nvSpPr>
        <dsp:cNvPr id="0" name=""/>
        <dsp:cNvSpPr/>
      </dsp:nvSpPr>
      <dsp:spPr>
        <a:xfrm>
          <a:off x="0" y="726495"/>
          <a:ext cx="6418515"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BE805F-C9DD-4A49-8B1E-F9D84652E207}">
      <dsp:nvSpPr>
        <dsp:cNvPr id="0" name=""/>
        <dsp:cNvSpPr/>
      </dsp:nvSpPr>
      <dsp:spPr>
        <a:xfrm>
          <a:off x="0" y="726495"/>
          <a:ext cx="6418515" cy="7258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baseline="0"/>
            <a:t>Founded in 2016 – coined itself the free speech network with a mission to defend, protect and preserve free speech online.</a:t>
          </a:r>
          <a:endParaRPr lang="en-US" sz="1900" kern="1200"/>
        </a:p>
      </dsp:txBody>
      <dsp:txXfrm>
        <a:off x="0" y="726495"/>
        <a:ext cx="6418515" cy="725874"/>
      </dsp:txXfrm>
    </dsp:sp>
    <dsp:sp modelId="{A811869A-885F-894F-B6F8-F2B721B8885C}">
      <dsp:nvSpPr>
        <dsp:cNvPr id="0" name=""/>
        <dsp:cNvSpPr/>
      </dsp:nvSpPr>
      <dsp:spPr>
        <a:xfrm>
          <a:off x="0" y="1452369"/>
          <a:ext cx="6418515"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395E0E-2D48-A243-8319-38CABDBA930D}">
      <dsp:nvSpPr>
        <dsp:cNvPr id="0" name=""/>
        <dsp:cNvSpPr/>
      </dsp:nvSpPr>
      <dsp:spPr>
        <a:xfrm>
          <a:off x="0" y="1452369"/>
          <a:ext cx="6418515" cy="7258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baseline="0"/>
            <a:t>Rife for racism, anti-immigration, anti-Semetic, anti-Islamist and far right ideology.</a:t>
          </a:r>
          <a:endParaRPr lang="en-US" sz="1900" kern="1200"/>
        </a:p>
      </dsp:txBody>
      <dsp:txXfrm>
        <a:off x="0" y="1452369"/>
        <a:ext cx="6418515" cy="725874"/>
      </dsp:txXfrm>
    </dsp:sp>
    <dsp:sp modelId="{93B12590-1665-BB45-BDE0-457094C95A55}">
      <dsp:nvSpPr>
        <dsp:cNvPr id="0" name=""/>
        <dsp:cNvSpPr/>
      </dsp:nvSpPr>
      <dsp:spPr>
        <a:xfrm>
          <a:off x="0" y="2178244"/>
          <a:ext cx="6418515"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8E4F5B-480C-864C-93BB-EB1780914FF1}">
      <dsp:nvSpPr>
        <dsp:cNvPr id="0" name=""/>
        <dsp:cNvSpPr/>
      </dsp:nvSpPr>
      <dsp:spPr>
        <a:xfrm>
          <a:off x="0" y="2178244"/>
          <a:ext cx="6418515" cy="7258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baseline="0" dirty="0"/>
            <a:t>Hashtags such as: </a:t>
          </a:r>
          <a:r>
            <a:rPr lang="en-GB" sz="1900" kern="1200" baseline="0" dirty="0" err="1"/>
            <a:t>altright</a:t>
          </a:r>
          <a:r>
            <a:rPr lang="en-GB" sz="1900" kern="1200" baseline="0" dirty="0"/>
            <a:t>, </a:t>
          </a:r>
          <a:r>
            <a:rPr lang="en-GB" sz="1900" kern="1200" baseline="0" dirty="0" err="1"/>
            <a:t>buildthewall</a:t>
          </a:r>
          <a:r>
            <a:rPr lang="en-GB" sz="1900" kern="1200" baseline="0" dirty="0"/>
            <a:t>, </a:t>
          </a:r>
          <a:r>
            <a:rPr lang="en-GB" sz="1900" kern="1200" baseline="0" dirty="0" err="1"/>
            <a:t>banislam</a:t>
          </a:r>
          <a:r>
            <a:rPr lang="en-GB" sz="1900" kern="1200" baseline="0" dirty="0"/>
            <a:t>, </a:t>
          </a:r>
          <a:r>
            <a:rPr lang="en-GB" sz="1900" kern="1200" baseline="0" dirty="0" err="1"/>
            <a:t>bansharia</a:t>
          </a:r>
          <a:r>
            <a:rPr lang="en-GB" sz="1900" kern="1200" baseline="0" dirty="0"/>
            <a:t> and </a:t>
          </a:r>
          <a:r>
            <a:rPr lang="en-GB" sz="1900" kern="1200" baseline="0" dirty="0" err="1"/>
            <a:t>whitegenocide</a:t>
          </a:r>
          <a:endParaRPr lang="en-US" sz="1900" kern="1200" dirty="0"/>
        </a:p>
      </dsp:txBody>
      <dsp:txXfrm>
        <a:off x="0" y="2178244"/>
        <a:ext cx="6418515" cy="725874"/>
      </dsp:txXfrm>
    </dsp:sp>
    <dsp:sp modelId="{809DEA48-5A7E-224D-BF39-7F77872A00E8}">
      <dsp:nvSpPr>
        <dsp:cNvPr id="0" name=""/>
        <dsp:cNvSpPr/>
      </dsp:nvSpPr>
      <dsp:spPr>
        <a:xfrm>
          <a:off x="0" y="2904118"/>
          <a:ext cx="6418515"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27961F5-52EC-6F4F-8E98-91DB788DFE4F}">
      <dsp:nvSpPr>
        <dsp:cNvPr id="0" name=""/>
        <dsp:cNvSpPr/>
      </dsp:nvSpPr>
      <dsp:spPr>
        <a:xfrm>
          <a:off x="0" y="2904118"/>
          <a:ext cx="6418515" cy="7258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baseline="0"/>
            <a:t>Mix of Facebook, Reddit and Twitter.</a:t>
          </a:r>
          <a:endParaRPr lang="en-US" sz="1900" kern="1200"/>
        </a:p>
      </dsp:txBody>
      <dsp:txXfrm>
        <a:off x="0" y="2904118"/>
        <a:ext cx="6418515" cy="725874"/>
      </dsp:txXfrm>
    </dsp:sp>
    <dsp:sp modelId="{593A2C69-F1B4-5045-84DF-15C5ABF70204}">
      <dsp:nvSpPr>
        <dsp:cNvPr id="0" name=""/>
        <dsp:cNvSpPr/>
      </dsp:nvSpPr>
      <dsp:spPr>
        <a:xfrm>
          <a:off x="0" y="3629993"/>
          <a:ext cx="6418515"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5E8B6ED-5BD6-3D41-B96E-DF543EDBF8AE}">
      <dsp:nvSpPr>
        <dsp:cNvPr id="0" name=""/>
        <dsp:cNvSpPr/>
      </dsp:nvSpPr>
      <dsp:spPr>
        <a:xfrm>
          <a:off x="0" y="3629993"/>
          <a:ext cx="6418515" cy="7258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baseline="0"/>
            <a:t>By end of 2018 – approx. 450,000 users and 30 million comments.</a:t>
          </a:r>
          <a:endParaRPr lang="en-US" sz="1900" kern="1200"/>
        </a:p>
      </dsp:txBody>
      <dsp:txXfrm>
        <a:off x="0" y="3629993"/>
        <a:ext cx="6418515" cy="725874"/>
      </dsp:txXfrm>
    </dsp:sp>
    <dsp:sp modelId="{9EE68E75-8A7E-364D-8F38-3DDADF7EB320}">
      <dsp:nvSpPr>
        <dsp:cNvPr id="0" name=""/>
        <dsp:cNvSpPr/>
      </dsp:nvSpPr>
      <dsp:spPr>
        <a:xfrm>
          <a:off x="0" y="4355867"/>
          <a:ext cx="6418515"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A2E5F6-1ABB-E949-811D-97451F6956F8}">
      <dsp:nvSpPr>
        <dsp:cNvPr id="0" name=""/>
        <dsp:cNvSpPr/>
      </dsp:nvSpPr>
      <dsp:spPr>
        <a:xfrm>
          <a:off x="0" y="4355867"/>
          <a:ext cx="6418515" cy="7258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baseline="0"/>
            <a:t>Public scrutiny following the Pittsburgh Synagogue attack by Robert Bowers.</a:t>
          </a:r>
          <a:endParaRPr lang="en-US" sz="1900" kern="1200"/>
        </a:p>
      </dsp:txBody>
      <dsp:txXfrm>
        <a:off x="0" y="4355867"/>
        <a:ext cx="6418515" cy="72587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87C592-A564-214D-81CE-BF4D2B321DD7}">
      <dsp:nvSpPr>
        <dsp:cNvPr id="0" name=""/>
        <dsp:cNvSpPr/>
      </dsp:nvSpPr>
      <dsp:spPr>
        <a:xfrm>
          <a:off x="211405" y="864"/>
          <a:ext cx="2479688" cy="1487813"/>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baseline="0"/>
            <a:t>Launched in 2013.</a:t>
          </a:r>
          <a:endParaRPr lang="en-US" sz="1700" kern="1200"/>
        </a:p>
      </dsp:txBody>
      <dsp:txXfrm>
        <a:off x="211405" y="864"/>
        <a:ext cx="2479688" cy="1487813"/>
      </dsp:txXfrm>
    </dsp:sp>
    <dsp:sp modelId="{79510223-49EA-C349-BA7F-236BC0457A95}">
      <dsp:nvSpPr>
        <dsp:cNvPr id="0" name=""/>
        <dsp:cNvSpPr/>
      </dsp:nvSpPr>
      <dsp:spPr>
        <a:xfrm>
          <a:off x="2939063" y="864"/>
          <a:ext cx="2479688" cy="1487813"/>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baseline="0" dirty="0"/>
            <a:t>Offers end-to-end encryption that allows users to send chats, photos, videos and other documents regardless of the content size.</a:t>
          </a:r>
          <a:endParaRPr lang="en-US" sz="1700" kern="1200" dirty="0"/>
        </a:p>
      </dsp:txBody>
      <dsp:txXfrm>
        <a:off x="2939063" y="864"/>
        <a:ext cx="2479688" cy="1487813"/>
      </dsp:txXfrm>
    </dsp:sp>
    <dsp:sp modelId="{E5BE00AA-4E5F-E240-BEFE-B73F668550FB}">
      <dsp:nvSpPr>
        <dsp:cNvPr id="0" name=""/>
        <dsp:cNvSpPr/>
      </dsp:nvSpPr>
      <dsp:spPr>
        <a:xfrm>
          <a:off x="211405" y="1736646"/>
          <a:ext cx="2479688" cy="1487813"/>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baseline="0"/>
            <a:t>Founders believe highly in human rights and privacy with Durov stating ‘’Privacy is not for sale and human rights should not be compromised’’.</a:t>
          </a:r>
          <a:endParaRPr lang="en-US" sz="1700" kern="1200"/>
        </a:p>
      </dsp:txBody>
      <dsp:txXfrm>
        <a:off x="211405" y="1736646"/>
        <a:ext cx="2479688" cy="1487813"/>
      </dsp:txXfrm>
    </dsp:sp>
    <dsp:sp modelId="{4DEF4EAA-FB4B-FE45-97CB-0A980DDE6F65}">
      <dsp:nvSpPr>
        <dsp:cNvPr id="0" name=""/>
        <dsp:cNvSpPr/>
      </dsp:nvSpPr>
      <dsp:spPr>
        <a:xfrm>
          <a:off x="2939063" y="1736646"/>
          <a:ext cx="2479688" cy="1487813"/>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baseline="0" dirty="0"/>
            <a:t>Telegram remains ISIS main disseminating propaganda and recruiting new members. </a:t>
          </a:r>
          <a:endParaRPr lang="en-US" sz="1700" kern="1200" dirty="0"/>
        </a:p>
      </dsp:txBody>
      <dsp:txXfrm>
        <a:off x="2939063" y="1736646"/>
        <a:ext cx="2479688" cy="1487813"/>
      </dsp:txXfrm>
    </dsp:sp>
    <dsp:sp modelId="{839A32BE-0875-2843-9EA3-487BA6D94C02}">
      <dsp:nvSpPr>
        <dsp:cNvPr id="0" name=""/>
        <dsp:cNvSpPr/>
      </dsp:nvSpPr>
      <dsp:spPr>
        <a:xfrm>
          <a:off x="211405" y="3472428"/>
          <a:ext cx="2479688" cy="1487813"/>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baseline="0"/>
            <a:t>Linked to 2015 Paris Attacks and 2016 Brussel Bombings.</a:t>
          </a:r>
          <a:endParaRPr lang="en-US" sz="1700" kern="1200"/>
        </a:p>
      </dsp:txBody>
      <dsp:txXfrm>
        <a:off x="211405" y="3472428"/>
        <a:ext cx="2479688" cy="1487813"/>
      </dsp:txXfrm>
    </dsp:sp>
    <dsp:sp modelId="{6C20ADD1-2BC7-144A-A13D-18E9BBB56963}">
      <dsp:nvSpPr>
        <dsp:cNvPr id="0" name=""/>
        <dsp:cNvSpPr/>
      </dsp:nvSpPr>
      <dsp:spPr>
        <a:xfrm>
          <a:off x="2939063" y="3472428"/>
          <a:ext cx="2479688" cy="1487813"/>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baseline="0"/>
            <a:t>Used by Far-Right terrorist groups as well. </a:t>
          </a:r>
          <a:endParaRPr lang="en-US" sz="1700" kern="1200"/>
        </a:p>
      </dsp:txBody>
      <dsp:txXfrm>
        <a:off x="2939063" y="3472428"/>
        <a:ext cx="2479688" cy="148781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2D4AD7-E386-0549-A204-B2C78B7078BB}">
      <dsp:nvSpPr>
        <dsp:cNvPr id="0" name=""/>
        <dsp:cNvSpPr/>
      </dsp:nvSpPr>
      <dsp:spPr>
        <a:xfrm>
          <a:off x="0" y="494"/>
          <a:ext cx="6264613"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4D3449B-CDF3-EA4A-A035-3F7CDEF22C1C}">
      <dsp:nvSpPr>
        <dsp:cNvPr id="0" name=""/>
        <dsp:cNvSpPr/>
      </dsp:nvSpPr>
      <dsp:spPr>
        <a:xfrm>
          <a:off x="0" y="494"/>
          <a:ext cx="6264613" cy="578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4Chan founded in 2003.</a:t>
          </a:r>
          <a:endParaRPr lang="en-US" sz="1700" kern="1200"/>
        </a:p>
      </dsp:txBody>
      <dsp:txXfrm>
        <a:off x="0" y="494"/>
        <a:ext cx="6264613" cy="578249"/>
      </dsp:txXfrm>
    </dsp:sp>
    <dsp:sp modelId="{36A342CC-58D7-F142-B97A-8AC52C308E90}">
      <dsp:nvSpPr>
        <dsp:cNvPr id="0" name=""/>
        <dsp:cNvSpPr/>
      </dsp:nvSpPr>
      <dsp:spPr>
        <a:xfrm>
          <a:off x="0" y="578743"/>
          <a:ext cx="6264613"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D489ECC-29CC-174E-AC2D-9961F2A4A7C8}">
      <dsp:nvSpPr>
        <dsp:cNvPr id="0" name=""/>
        <dsp:cNvSpPr/>
      </dsp:nvSpPr>
      <dsp:spPr>
        <a:xfrm>
          <a:off x="0" y="578743"/>
          <a:ext cx="6264613" cy="578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Requires no logins, usernames are optional and threads expire after a certain time. </a:t>
          </a:r>
          <a:endParaRPr lang="en-US" sz="1700" kern="1200"/>
        </a:p>
      </dsp:txBody>
      <dsp:txXfrm>
        <a:off x="0" y="578743"/>
        <a:ext cx="6264613" cy="578249"/>
      </dsp:txXfrm>
    </dsp:sp>
    <dsp:sp modelId="{759D202C-219F-6846-8EF2-0579E46F067C}">
      <dsp:nvSpPr>
        <dsp:cNvPr id="0" name=""/>
        <dsp:cNvSpPr/>
      </dsp:nvSpPr>
      <dsp:spPr>
        <a:xfrm>
          <a:off x="0" y="1156992"/>
          <a:ext cx="6264613"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A7CACA2-BB53-FD45-8E7C-0341706782F1}">
      <dsp:nvSpPr>
        <dsp:cNvPr id="0" name=""/>
        <dsp:cNvSpPr/>
      </dsp:nvSpPr>
      <dsp:spPr>
        <a:xfrm>
          <a:off x="0" y="1156992"/>
          <a:ext cx="6264613" cy="578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4Chan is a commonplace for racist posts.</a:t>
          </a:r>
          <a:endParaRPr lang="en-US" sz="1700" kern="1200"/>
        </a:p>
      </dsp:txBody>
      <dsp:txXfrm>
        <a:off x="0" y="1156992"/>
        <a:ext cx="6264613" cy="578249"/>
      </dsp:txXfrm>
    </dsp:sp>
    <dsp:sp modelId="{FF8C0FDC-44C1-554E-8A97-397F914412A5}">
      <dsp:nvSpPr>
        <dsp:cNvPr id="0" name=""/>
        <dsp:cNvSpPr/>
      </dsp:nvSpPr>
      <dsp:spPr>
        <a:xfrm>
          <a:off x="0" y="1735241"/>
          <a:ext cx="6264613"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F2B6A00-F25E-E94C-BF17-B3DAF29F0368}">
      <dsp:nvSpPr>
        <dsp:cNvPr id="0" name=""/>
        <dsp:cNvSpPr/>
      </dsp:nvSpPr>
      <dsp:spPr>
        <a:xfrm>
          <a:off x="0" y="1735241"/>
          <a:ext cx="6264613" cy="578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8Chan established in 2013.</a:t>
          </a:r>
          <a:endParaRPr lang="en-US" sz="1700" kern="1200"/>
        </a:p>
      </dsp:txBody>
      <dsp:txXfrm>
        <a:off x="0" y="1735241"/>
        <a:ext cx="6264613" cy="578249"/>
      </dsp:txXfrm>
    </dsp:sp>
    <dsp:sp modelId="{CDA293F7-108F-B447-BBED-FC823B5824F1}">
      <dsp:nvSpPr>
        <dsp:cNvPr id="0" name=""/>
        <dsp:cNvSpPr/>
      </dsp:nvSpPr>
      <dsp:spPr>
        <a:xfrm>
          <a:off x="0" y="2313491"/>
          <a:ext cx="6264613"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35056A4-2551-F449-AEE6-6589DFCCC439}">
      <dsp:nvSpPr>
        <dsp:cNvPr id="0" name=""/>
        <dsp:cNvSpPr/>
      </dsp:nvSpPr>
      <dsp:spPr>
        <a:xfrm>
          <a:off x="0" y="2313491"/>
          <a:ext cx="6264613" cy="578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Matthew Price – ‘’not just a cesspool of hate’’ but a concept of ‘’privacy by lawless design’’.</a:t>
          </a:r>
          <a:endParaRPr lang="en-US" sz="1700" kern="1200"/>
        </a:p>
      </dsp:txBody>
      <dsp:txXfrm>
        <a:off x="0" y="2313491"/>
        <a:ext cx="6264613" cy="578249"/>
      </dsp:txXfrm>
    </dsp:sp>
    <dsp:sp modelId="{D2DC25D4-7FD6-E541-BC35-255903EAC8F4}">
      <dsp:nvSpPr>
        <dsp:cNvPr id="0" name=""/>
        <dsp:cNvSpPr/>
      </dsp:nvSpPr>
      <dsp:spPr>
        <a:xfrm>
          <a:off x="0" y="2891740"/>
          <a:ext cx="6264613"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FA3C70A-3B09-9442-A7EA-B2F37BE8F973}">
      <dsp:nvSpPr>
        <dsp:cNvPr id="0" name=""/>
        <dsp:cNvSpPr/>
      </dsp:nvSpPr>
      <dsp:spPr>
        <a:xfrm>
          <a:off x="0" y="2891740"/>
          <a:ext cx="6264613" cy="578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Imageboard – discuss topics using images rather than texts.</a:t>
          </a:r>
          <a:endParaRPr lang="en-US" sz="1700" kern="1200"/>
        </a:p>
      </dsp:txBody>
      <dsp:txXfrm>
        <a:off x="0" y="2891740"/>
        <a:ext cx="6264613" cy="578249"/>
      </dsp:txXfrm>
    </dsp:sp>
    <dsp:sp modelId="{593DD451-2321-9141-BAA9-B25604BB277E}">
      <dsp:nvSpPr>
        <dsp:cNvPr id="0" name=""/>
        <dsp:cNvSpPr/>
      </dsp:nvSpPr>
      <dsp:spPr>
        <a:xfrm>
          <a:off x="0" y="3469989"/>
          <a:ext cx="6264613"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C374410-B7BE-C14C-8830-9F5EBE0BBDBF}">
      <dsp:nvSpPr>
        <dsp:cNvPr id="0" name=""/>
        <dsp:cNvSpPr/>
      </dsp:nvSpPr>
      <dsp:spPr>
        <a:xfrm>
          <a:off x="0" y="3469989"/>
          <a:ext cx="6264613" cy="578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Linked to Christchurch attack.</a:t>
          </a:r>
          <a:endParaRPr lang="en-US" sz="1700" kern="1200"/>
        </a:p>
      </dsp:txBody>
      <dsp:txXfrm>
        <a:off x="0" y="3469989"/>
        <a:ext cx="6264613" cy="578249"/>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958F5A-0C20-9446-85CE-771752E67A16}">
      <dsp:nvSpPr>
        <dsp:cNvPr id="0" name=""/>
        <dsp:cNvSpPr/>
      </dsp:nvSpPr>
      <dsp:spPr>
        <a:xfrm>
          <a:off x="0" y="313260"/>
          <a:ext cx="3109811" cy="1865886"/>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baseline="0"/>
            <a:t>Phenomenon – not a new concept</a:t>
          </a:r>
          <a:endParaRPr lang="en-US" sz="2100" kern="1200"/>
        </a:p>
      </dsp:txBody>
      <dsp:txXfrm>
        <a:off x="0" y="313260"/>
        <a:ext cx="3109811" cy="1865886"/>
      </dsp:txXfrm>
    </dsp:sp>
    <dsp:sp modelId="{23BB8BFA-8721-B447-89D5-9EB8CAF2A1E9}">
      <dsp:nvSpPr>
        <dsp:cNvPr id="0" name=""/>
        <dsp:cNvSpPr/>
      </dsp:nvSpPr>
      <dsp:spPr>
        <a:xfrm>
          <a:off x="3420792" y="313260"/>
          <a:ext cx="3109811" cy="1865886"/>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baseline="0" dirty="0"/>
            <a:t>The internet significantly contributed to the growth of lone wolf actors.</a:t>
          </a:r>
          <a:endParaRPr lang="en-US" sz="2100" kern="1200" dirty="0"/>
        </a:p>
      </dsp:txBody>
      <dsp:txXfrm>
        <a:off x="3420792" y="313260"/>
        <a:ext cx="3109811" cy="1865886"/>
      </dsp:txXfrm>
    </dsp:sp>
    <dsp:sp modelId="{8AF56C60-8BA6-6443-A143-A5F0916EDA99}">
      <dsp:nvSpPr>
        <dsp:cNvPr id="0" name=""/>
        <dsp:cNvSpPr/>
      </dsp:nvSpPr>
      <dsp:spPr>
        <a:xfrm>
          <a:off x="6841584" y="313260"/>
          <a:ext cx="3109811" cy="1865886"/>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baseline="0"/>
            <a:t>Due to – virtual communities and echo-chambers online – more people can be radicalised to terrorist organisations.</a:t>
          </a:r>
          <a:endParaRPr lang="en-US" sz="2100" kern="1200"/>
        </a:p>
      </dsp:txBody>
      <dsp:txXfrm>
        <a:off x="6841584" y="313260"/>
        <a:ext cx="3109811" cy="1865886"/>
      </dsp:txXfrm>
    </dsp:sp>
    <dsp:sp modelId="{2DAD3BCD-7E52-F94E-8A1F-C367332D2E8C}">
      <dsp:nvSpPr>
        <dsp:cNvPr id="0" name=""/>
        <dsp:cNvSpPr/>
      </dsp:nvSpPr>
      <dsp:spPr>
        <a:xfrm>
          <a:off x="1710396" y="2490128"/>
          <a:ext cx="3109811" cy="1865886"/>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baseline="0"/>
            <a:t>Islamist terrorist organisations often express the need for people in the West to take part of Jihad in their homeland.</a:t>
          </a:r>
          <a:endParaRPr lang="en-US" sz="2100" kern="1200"/>
        </a:p>
      </dsp:txBody>
      <dsp:txXfrm>
        <a:off x="1710396" y="2490128"/>
        <a:ext cx="3109811" cy="1865886"/>
      </dsp:txXfrm>
    </dsp:sp>
    <dsp:sp modelId="{48CE7EC3-45DE-644C-A675-50ED7C408148}">
      <dsp:nvSpPr>
        <dsp:cNvPr id="0" name=""/>
        <dsp:cNvSpPr/>
      </dsp:nvSpPr>
      <dsp:spPr>
        <a:xfrm>
          <a:off x="5131188" y="2490128"/>
          <a:ext cx="3109811" cy="1865886"/>
        </a:xfrm>
        <a:prstGeom prst="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baseline="0"/>
            <a:t>Instructional manuals on how to make bombs, buy firearms and how to conduct attacks are readily available online.</a:t>
          </a:r>
          <a:endParaRPr lang="en-US" sz="2100" kern="1200"/>
        </a:p>
      </dsp:txBody>
      <dsp:txXfrm>
        <a:off x="5131188" y="2490128"/>
        <a:ext cx="3109811" cy="1865886"/>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EEE6CA-869D-9D4F-9A60-37BF62AF8284}">
      <dsp:nvSpPr>
        <dsp:cNvPr id="0" name=""/>
        <dsp:cNvSpPr/>
      </dsp:nvSpPr>
      <dsp:spPr>
        <a:xfrm>
          <a:off x="0" y="463443"/>
          <a:ext cx="10201274" cy="1333800"/>
        </a:xfrm>
        <a:prstGeom prst="round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Lone wolf terrorism is distinct from violence committed by extremist groups, and must therefore be understood as its own phenomenon…. Lone actors are often radicalized online via propaganda or conspiracy theories stemming from radical ideologies and organisations…</a:t>
          </a:r>
          <a:br>
            <a:rPr lang="en-GB" sz="2000" kern="1200"/>
          </a:br>
          <a:r>
            <a:rPr lang="en-GB" sz="2000" kern="1200"/>
            <a:t>								(Toevs, 2020, p. 1).</a:t>
          </a:r>
          <a:endParaRPr lang="en-US" sz="2000" kern="1200"/>
        </a:p>
      </dsp:txBody>
      <dsp:txXfrm>
        <a:off x="65111" y="528554"/>
        <a:ext cx="10071052" cy="1203578"/>
      </dsp:txXfrm>
    </dsp:sp>
    <dsp:sp modelId="{B597D5C7-0FCC-AE46-9285-AD6D337217F1}">
      <dsp:nvSpPr>
        <dsp:cNvPr id="0" name=""/>
        <dsp:cNvSpPr/>
      </dsp:nvSpPr>
      <dsp:spPr>
        <a:xfrm>
          <a:off x="0" y="1854844"/>
          <a:ext cx="10201274" cy="1333800"/>
        </a:xfrm>
        <a:prstGeom prst="round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Between 2014-2016 – 57% attacks were committed by lone actors compared to 43% being committed by terrorist organisations.</a:t>
          </a:r>
          <a:endParaRPr lang="en-US" sz="2000" kern="1200"/>
        </a:p>
      </dsp:txBody>
      <dsp:txXfrm>
        <a:off x="65111" y="1919955"/>
        <a:ext cx="10071052" cy="1203578"/>
      </dsp:txXfrm>
    </dsp:sp>
    <dsp:sp modelId="{B6B90B79-FC7F-4541-90AC-CEAB17ECD0E2}">
      <dsp:nvSpPr>
        <dsp:cNvPr id="0" name=""/>
        <dsp:cNvSpPr/>
      </dsp:nvSpPr>
      <dsp:spPr>
        <a:xfrm>
          <a:off x="0" y="3246244"/>
          <a:ext cx="10201274" cy="1333800"/>
        </a:xfrm>
        <a:prstGeom prst="round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Pritti Patel 2020 – ‘’It is clear the threat posed by lone actors is growing’’.</a:t>
          </a:r>
          <a:endParaRPr lang="en-US" sz="2000" kern="1200"/>
        </a:p>
      </dsp:txBody>
      <dsp:txXfrm>
        <a:off x="65111" y="3311355"/>
        <a:ext cx="10071052" cy="1203578"/>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9A5ACB-06A1-D743-A934-6CFDEAB88DE9}">
      <dsp:nvSpPr>
        <dsp:cNvPr id="0" name=""/>
        <dsp:cNvSpPr/>
      </dsp:nvSpPr>
      <dsp:spPr>
        <a:xfrm>
          <a:off x="0" y="437"/>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4B5309F-C9A8-1B42-BEB0-39AEDB006308}">
      <dsp:nvSpPr>
        <dsp:cNvPr id="0" name=""/>
        <dsp:cNvSpPr/>
      </dsp:nvSpPr>
      <dsp:spPr>
        <a:xfrm>
          <a:off x="0" y="437"/>
          <a:ext cx="9601200" cy="716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baseline="0"/>
            <a:t>Global and anonymous nature.</a:t>
          </a:r>
          <a:endParaRPr lang="en-US" sz="2100" kern="1200"/>
        </a:p>
      </dsp:txBody>
      <dsp:txXfrm>
        <a:off x="0" y="437"/>
        <a:ext cx="9601200" cy="716105"/>
      </dsp:txXfrm>
    </dsp:sp>
    <dsp:sp modelId="{B9A9347C-1833-2D4D-9A30-858581FD0E8E}">
      <dsp:nvSpPr>
        <dsp:cNvPr id="0" name=""/>
        <dsp:cNvSpPr/>
      </dsp:nvSpPr>
      <dsp:spPr>
        <a:xfrm>
          <a:off x="0" y="716542"/>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8145B0F-7D94-494E-8EC9-57920B08EF13}">
      <dsp:nvSpPr>
        <dsp:cNvPr id="0" name=""/>
        <dsp:cNvSpPr/>
      </dsp:nvSpPr>
      <dsp:spPr>
        <a:xfrm>
          <a:off x="0" y="716542"/>
          <a:ext cx="9601200" cy="716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baseline="0"/>
            <a:t>No single/global counter terror approach – what is classed as extremist content in the UK may be protected by America’s free speech laws.</a:t>
          </a:r>
          <a:endParaRPr lang="en-US" sz="2100" kern="1200"/>
        </a:p>
      </dsp:txBody>
      <dsp:txXfrm>
        <a:off x="0" y="716542"/>
        <a:ext cx="9601200" cy="716105"/>
      </dsp:txXfrm>
    </dsp:sp>
    <dsp:sp modelId="{BD18BB77-062A-7043-8C31-FCF007EDA254}">
      <dsp:nvSpPr>
        <dsp:cNvPr id="0" name=""/>
        <dsp:cNvSpPr/>
      </dsp:nvSpPr>
      <dsp:spPr>
        <a:xfrm>
          <a:off x="0" y="1432647"/>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6B448BE-680F-104C-8EA7-1EF0A7F70E13}">
      <dsp:nvSpPr>
        <dsp:cNvPr id="0" name=""/>
        <dsp:cNvSpPr/>
      </dsp:nvSpPr>
      <dsp:spPr>
        <a:xfrm>
          <a:off x="0" y="1432647"/>
          <a:ext cx="9601200" cy="716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baseline="0"/>
            <a:t>Content removal – fuelling the fire.</a:t>
          </a:r>
          <a:endParaRPr lang="en-US" sz="2100" kern="1200"/>
        </a:p>
      </dsp:txBody>
      <dsp:txXfrm>
        <a:off x="0" y="1432647"/>
        <a:ext cx="9601200" cy="716105"/>
      </dsp:txXfrm>
    </dsp:sp>
    <dsp:sp modelId="{EA243313-D08B-5B42-A514-EBAB85304A57}">
      <dsp:nvSpPr>
        <dsp:cNvPr id="0" name=""/>
        <dsp:cNvSpPr/>
      </dsp:nvSpPr>
      <dsp:spPr>
        <a:xfrm>
          <a:off x="0" y="2148752"/>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36E4499-5800-3B48-B607-B7C03B5C6AE7}">
      <dsp:nvSpPr>
        <dsp:cNvPr id="0" name=""/>
        <dsp:cNvSpPr/>
      </dsp:nvSpPr>
      <dsp:spPr>
        <a:xfrm>
          <a:off x="0" y="2148752"/>
          <a:ext cx="9601200" cy="716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baseline="0"/>
            <a:t>Playing with algorithms.</a:t>
          </a:r>
          <a:endParaRPr lang="en-US" sz="2100" kern="1200"/>
        </a:p>
      </dsp:txBody>
      <dsp:txXfrm>
        <a:off x="0" y="2148752"/>
        <a:ext cx="9601200" cy="716105"/>
      </dsp:txXfrm>
    </dsp:sp>
    <dsp:sp modelId="{8479DD0D-40C4-6745-AA83-1CBE9E27926A}">
      <dsp:nvSpPr>
        <dsp:cNvPr id="0" name=""/>
        <dsp:cNvSpPr/>
      </dsp:nvSpPr>
      <dsp:spPr>
        <a:xfrm>
          <a:off x="0" y="2864857"/>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43E3828-453F-2441-8254-55CAC2EB9A8A}">
      <dsp:nvSpPr>
        <dsp:cNvPr id="0" name=""/>
        <dsp:cNvSpPr/>
      </dsp:nvSpPr>
      <dsp:spPr>
        <a:xfrm>
          <a:off x="0" y="2864857"/>
          <a:ext cx="9601200" cy="716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baseline="0"/>
            <a:t>VPNs and TOR.</a:t>
          </a:r>
          <a:endParaRPr lang="en-US" sz="2100" kern="1200"/>
        </a:p>
      </dsp:txBody>
      <dsp:txXfrm>
        <a:off x="0" y="2864857"/>
        <a:ext cx="9601200" cy="716105"/>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CFC1C3-C0CA-664D-B20D-2D06CB5BFA84}">
      <dsp:nvSpPr>
        <dsp:cNvPr id="0" name=""/>
        <dsp:cNvSpPr/>
      </dsp:nvSpPr>
      <dsp:spPr>
        <a:xfrm>
          <a:off x="0" y="1776"/>
          <a:ext cx="9601200" cy="1158300"/>
        </a:xfrm>
        <a:prstGeom prst="round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baseline="0"/>
            <a:t>Throughout this session we have gone into detail on how terrorists use the internet for – </a:t>
          </a:r>
          <a:r>
            <a:rPr lang="en-GB" sz="2200" i="1" kern="1200" baseline="0"/>
            <a:t>propaganda, planning, training, recruitment, fundraising and radicalisation</a:t>
          </a:r>
          <a:r>
            <a:rPr lang="en-GB" sz="2200" kern="1200" baseline="0"/>
            <a:t>.</a:t>
          </a:r>
          <a:endParaRPr lang="en-US" sz="2200" kern="1200"/>
        </a:p>
      </dsp:txBody>
      <dsp:txXfrm>
        <a:off x="56544" y="58320"/>
        <a:ext cx="9488112" cy="1045212"/>
      </dsp:txXfrm>
    </dsp:sp>
    <dsp:sp modelId="{D5A9B11E-9ABB-3A44-8923-80E8244A32FE}">
      <dsp:nvSpPr>
        <dsp:cNvPr id="0" name=""/>
        <dsp:cNvSpPr/>
      </dsp:nvSpPr>
      <dsp:spPr>
        <a:xfrm>
          <a:off x="0" y="1223436"/>
          <a:ext cx="9601200" cy="1158300"/>
        </a:xfrm>
        <a:prstGeom prst="round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baseline="0"/>
            <a:t>We have enquired into how terrorist groups utilise the major social media platforms like Facebook and alternative social media platforms like Gab.</a:t>
          </a:r>
          <a:endParaRPr lang="en-US" sz="2200" kern="1200"/>
        </a:p>
      </dsp:txBody>
      <dsp:txXfrm>
        <a:off x="56544" y="1279980"/>
        <a:ext cx="9488112" cy="1045212"/>
      </dsp:txXfrm>
    </dsp:sp>
    <dsp:sp modelId="{ABB641D6-044D-1144-8AEC-DEE4CFEEC69C}">
      <dsp:nvSpPr>
        <dsp:cNvPr id="0" name=""/>
        <dsp:cNvSpPr/>
      </dsp:nvSpPr>
      <dsp:spPr>
        <a:xfrm>
          <a:off x="0" y="2445096"/>
          <a:ext cx="9601200" cy="1158300"/>
        </a:xfrm>
        <a:prstGeom prst="round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baseline="0"/>
            <a:t>We have analysed the issue of lone wolves/actor terrorists – by looking into the Christchurch attack and the issue of lone wolf terrorism.</a:t>
          </a:r>
          <a:endParaRPr lang="en-US" sz="2200" kern="1200"/>
        </a:p>
      </dsp:txBody>
      <dsp:txXfrm>
        <a:off x="56544" y="2501640"/>
        <a:ext cx="9488112" cy="1045212"/>
      </dsp:txXfrm>
    </dsp:sp>
    <dsp:sp modelId="{8934BF88-986C-5345-9C61-BE953F1D394E}">
      <dsp:nvSpPr>
        <dsp:cNvPr id="0" name=""/>
        <dsp:cNvSpPr/>
      </dsp:nvSpPr>
      <dsp:spPr>
        <a:xfrm>
          <a:off x="0" y="3666756"/>
          <a:ext cx="9601200" cy="1158300"/>
        </a:xfrm>
        <a:prstGeom prst="roundRect">
          <a:avLst/>
        </a:prstGeom>
        <a:solidFill>
          <a:schemeClr val="lt1">
            <a:hueOff val="0"/>
            <a:satOff val="0"/>
            <a:lumOff val="0"/>
            <a:alphaOff val="0"/>
          </a:schemeClr>
        </a:solidFill>
        <a:ln w="34925" cap="flat" cmpd="sng" algn="in">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baseline="0"/>
            <a:t>We have established the challenges to responding to terrorists’ use of the internet and the strategies put in place by the government and social media platforms to tackle the issue of terrorism online.</a:t>
          </a:r>
          <a:endParaRPr lang="en-US" sz="2200" kern="1200"/>
        </a:p>
      </dsp:txBody>
      <dsp:txXfrm>
        <a:off x="56544" y="3723300"/>
        <a:ext cx="9488112" cy="1045212"/>
      </dsp:txXfrm>
    </dsp:sp>
  </dsp:spTree>
</dsp:drawing>
</file>

<file path=ppt/diagrams/layout1.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972F4D-1C8E-A743-9F38-CC3A4A874BBC}" type="datetimeFigureOut">
              <a:rPr lang="en-GB" smtClean="0"/>
              <a:t>18/11/2021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91C916-4DB8-0A4F-B97D-0D7B905CEC99}" type="slidenum">
              <a:rPr lang="en-GB" smtClean="0"/>
              <a:t>‹#›</a:t>
            </a:fld>
            <a:endParaRPr lang="en-GB"/>
          </a:p>
        </p:txBody>
      </p:sp>
    </p:spTree>
    <p:extLst>
      <p:ext uri="{BB962C8B-B14F-4D97-AF65-F5344CB8AC3E}">
        <p14:creationId xmlns:p14="http://schemas.microsoft.com/office/powerpoint/2010/main" val="37474236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F91C916-4DB8-0A4F-B97D-0D7B905CEC99}" type="slidenum">
              <a:rPr lang="en-GB" smtClean="0"/>
              <a:t>1</a:t>
            </a:fld>
            <a:endParaRPr lang="en-GB"/>
          </a:p>
        </p:txBody>
      </p:sp>
    </p:spTree>
    <p:extLst>
      <p:ext uri="{BB962C8B-B14F-4D97-AF65-F5344CB8AC3E}">
        <p14:creationId xmlns:p14="http://schemas.microsoft.com/office/powerpoint/2010/main" val="14985851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F91C916-4DB8-0A4F-B97D-0D7B905CEC99}" type="slidenum">
              <a:rPr lang="en-GB" smtClean="0"/>
              <a:t>2</a:t>
            </a:fld>
            <a:endParaRPr lang="en-GB"/>
          </a:p>
        </p:txBody>
      </p:sp>
    </p:spTree>
    <p:extLst>
      <p:ext uri="{BB962C8B-B14F-4D97-AF65-F5344CB8AC3E}">
        <p14:creationId xmlns:p14="http://schemas.microsoft.com/office/powerpoint/2010/main" val="42239610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F91C916-4DB8-0A4F-B97D-0D7B905CEC99}" type="slidenum">
              <a:rPr lang="en-GB" smtClean="0"/>
              <a:t>3</a:t>
            </a:fld>
            <a:endParaRPr lang="en-GB"/>
          </a:p>
        </p:txBody>
      </p:sp>
    </p:spTree>
    <p:extLst>
      <p:ext uri="{BB962C8B-B14F-4D97-AF65-F5344CB8AC3E}">
        <p14:creationId xmlns:p14="http://schemas.microsoft.com/office/powerpoint/2010/main" val="39300982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internet is a worldwide system of computer networks and is accessible to hundreds of millions of people globally. The internet provides various benefits such as – access to endless information, knowledge and education; increased ability to communication, connect and share; the chance to sell and make money as a business or individual; ability to amplify the impact of a message; ability save data and share files.</a:t>
            </a:r>
          </a:p>
          <a:p>
            <a:endParaRPr lang="en-GB" dirty="0"/>
          </a:p>
          <a:p>
            <a:r>
              <a:rPr lang="en-GB" dirty="0"/>
              <a:t>Early studies constructed the internet as a virtual space for social interaction and individual expression which has been agreed upon in recent research as well.</a:t>
            </a:r>
          </a:p>
          <a:p>
            <a:endParaRPr lang="en-GB" dirty="0"/>
          </a:p>
        </p:txBody>
      </p:sp>
      <p:sp>
        <p:nvSpPr>
          <p:cNvPr id="4" name="Slide Number Placeholder 3"/>
          <p:cNvSpPr>
            <a:spLocks noGrp="1"/>
          </p:cNvSpPr>
          <p:nvPr>
            <p:ph type="sldNum" sz="quarter" idx="5"/>
          </p:nvPr>
        </p:nvSpPr>
        <p:spPr/>
        <p:txBody>
          <a:bodyPr/>
          <a:lstStyle/>
          <a:p>
            <a:fld id="{3F91C916-4DB8-0A4F-B97D-0D7B905CEC99}" type="slidenum">
              <a:rPr lang="en-GB" smtClean="0"/>
              <a:t>4</a:t>
            </a:fld>
            <a:endParaRPr lang="en-GB"/>
          </a:p>
        </p:txBody>
      </p:sp>
    </p:spTree>
    <p:extLst>
      <p:ext uri="{BB962C8B-B14F-4D97-AF65-F5344CB8AC3E}">
        <p14:creationId xmlns:p14="http://schemas.microsoft.com/office/powerpoint/2010/main" val="940869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F91C916-4DB8-0A4F-B97D-0D7B905CEC99}" type="slidenum">
              <a:rPr lang="en-GB" smtClean="0"/>
              <a:t>5</a:t>
            </a:fld>
            <a:endParaRPr lang="en-GB"/>
          </a:p>
        </p:txBody>
      </p:sp>
    </p:spTree>
    <p:extLst>
      <p:ext uri="{BB962C8B-B14F-4D97-AF65-F5344CB8AC3E}">
        <p14:creationId xmlns:p14="http://schemas.microsoft.com/office/powerpoint/2010/main" val="1592419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F91C916-4DB8-0A4F-B97D-0D7B905CEC99}" type="slidenum">
              <a:rPr lang="en-GB" smtClean="0"/>
              <a:t>6</a:t>
            </a:fld>
            <a:endParaRPr lang="en-GB"/>
          </a:p>
        </p:txBody>
      </p:sp>
    </p:spTree>
    <p:extLst>
      <p:ext uri="{BB962C8B-B14F-4D97-AF65-F5344CB8AC3E}">
        <p14:creationId xmlns:p14="http://schemas.microsoft.com/office/powerpoint/2010/main" val="37579840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has been growing use of the internet for terrorist purposes which has increased concern due to the fact the internet has become an integral part of the strategy for terrorism. The internet provides a borderless nature which provides an advantage for terrorists as there is an increasing number of internet users worldwide.</a:t>
            </a:r>
          </a:p>
          <a:p>
            <a:endParaRPr lang="en-GB" dirty="0"/>
          </a:p>
          <a:p>
            <a:r>
              <a:rPr lang="en-GB" dirty="0"/>
              <a:t>According to </a:t>
            </a:r>
            <a:r>
              <a:rPr lang="en-GB" dirty="0" err="1"/>
              <a:t>Weimann</a:t>
            </a:r>
            <a:r>
              <a:rPr lang="en-GB" dirty="0"/>
              <a:t> – following the events of 9/11 a large number of terrorists groups moved to the cyber space due to many factors such as larger reach, lack of physical constraints, immediacy, frequency and usability. </a:t>
            </a:r>
          </a:p>
          <a:p>
            <a:endParaRPr lang="en-GB" dirty="0"/>
          </a:p>
          <a:p>
            <a:r>
              <a:rPr lang="en-GB" dirty="0"/>
              <a:t>The internet can be used by terrorists to disseminate propaganda, radicalise, recruit, gain information, plan/coordinate attacks and fundraising operations.</a:t>
            </a:r>
          </a:p>
        </p:txBody>
      </p:sp>
      <p:sp>
        <p:nvSpPr>
          <p:cNvPr id="4" name="Slide Number Placeholder 3"/>
          <p:cNvSpPr>
            <a:spLocks noGrp="1"/>
          </p:cNvSpPr>
          <p:nvPr>
            <p:ph type="sldNum" sz="quarter" idx="5"/>
          </p:nvPr>
        </p:nvSpPr>
        <p:spPr/>
        <p:txBody>
          <a:bodyPr/>
          <a:lstStyle/>
          <a:p>
            <a:fld id="{3F91C916-4DB8-0A4F-B97D-0D7B905CEC99}" type="slidenum">
              <a:rPr lang="en-GB" smtClean="0"/>
              <a:t>7</a:t>
            </a:fld>
            <a:endParaRPr lang="en-GB"/>
          </a:p>
        </p:txBody>
      </p:sp>
    </p:spTree>
    <p:extLst>
      <p:ext uri="{BB962C8B-B14F-4D97-AF65-F5344CB8AC3E}">
        <p14:creationId xmlns:p14="http://schemas.microsoft.com/office/powerpoint/2010/main" val="10837977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primary use of the Internet by terrorist involves information: obtaining it, disseminating it and using it to advance their goals. While e-mail and chatrooms are crucial.. Communication tools, the website is the primary information weapon.’’ (Lewis, 2005, p.113).</a:t>
            </a:r>
          </a:p>
          <a:p>
            <a:r>
              <a:rPr lang="en-GB" dirty="0"/>
              <a:t>One of the primary uses of the internet by terrorists is for the dissemination of propaganda. Propaganda can take various forms – ideological content, practical instructions, justifications and explanations and promotion of terrorist activities. The means of this propaganda can be disseminated via virtual messages, presentations, magazines, audio/video files and video games that are developed by terrorist organisations or sympathisers. </a:t>
            </a:r>
          </a:p>
          <a:p>
            <a:endParaRPr lang="en-GB" dirty="0"/>
          </a:p>
          <a:p>
            <a:r>
              <a:rPr lang="en-GB" dirty="0"/>
              <a:t>The internet benefits terrorist capabilities to disseminate propaganda enormously due to the potential reach that the internet affords where there is a potential to reach like-minded individuals.</a:t>
            </a:r>
          </a:p>
          <a:p>
            <a:r>
              <a:rPr lang="en-GB" dirty="0"/>
              <a:t>The internet has become, in effect a virtual knowledge bank and a vital resource for preachers and followers alike – online libraries and discussion forums are vital to dissemination of propaganda as these materials can be accessed relatively easily. </a:t>
            </a:r>
          </a:p>
        </p:txBody>
      </p:sp>
      <p:sp>
        <p:nvSpPr>
          <p:cNvPr id="4" name="Slide Number Placeholder 3"/>
          <p:cNvSpPr>
            <a:spLocks noGrp="1"/>
          </p:cNvSpPr>
          <p:nvPr>
            <p:ph type="sldNum" sz="quarter" idx="5"/>
          </p:nvPr>
        </p:nvSpPr>
        <p:spPr/>
        <p:txBody>
          <a:bodyPr/>
          <a:lstStyle/>
          <a:p>
            <a:fld id="{3F91C916-4DB8-0A4F-B97D-0D7B905CEC99}" type="slidenum">
              <a:rPr lang="en-GB" smtClean="0"/>
              <a:t>8</a:t>
            </a:fld>
            <a:endParaRPr lang="en-GB"/>
          </a:p>
        </p:txBody>
      </p:sp>
    </p:spTree>
    <p:extLst>
      <p:ext uri="{BB962C8B-B14F-4D97-AF65-F5344CB8AC3E}">
        <p14:creationId xmlns:p14="http://schemas.microsoft.com/office/powerpoint/2010/main" val="10711980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a:t>The most basic function of the internet is to facilitate communication. Terrorists have become increasingly sophisticated at exploiting communication technologies for communication related to planning terrorist acts.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a:t>Forums such as chatrooms, discussion forums and newsgroups facilitate conversations amongst like minded groups ad followers and serve as an organisational hub for planning and coordinating their activities.</a:t>
            </a:r>
          </a:p>
          <a:p>
            <a:endParaRPr lang="en-GB" sz="1000" dirty="0"/>
          </a:p>
          <a:p>
            <a:r>
              <a:rPr lang="en-GB" sz="1000" dirty="0"/>
              <a:t>Terrorists utilise the internet to plan and coordinate specific attack. For example, Al Qaeda operatives relied heavily on the internet in planning and coordinating 9/11. Computers seized in Afghanistan revealed that al Qaeda was collecting intelligence on targets. In the lead up to the events of 9/11, Al Qaeda used the internet to plan the attack through gathering intelligence during the planning stage to identify vulnerabilities that would aid in their hijacking method. </a:t>
            </a:r>
          </a:p>
          <a:p>
            <a:endParaRPr lang="en-GB" sz="1000" dirty="0"/>
          </a:p>
          <a:p>
            <a:r>
              <a:rPr lang="en-GB" sz="1000" dirty="0"/>
              <a:t>Moreover, Al Qaeda published an online magazine called Inspire which aids as a propaganda and instructional tool that can assist individuals in planning attacks in the West. For example, one Inspire edition had a section named ‘how to make a bomb in the kitchen of your mom’ and another had a section on ‘how to carry an attack on members of the public.</a:t>
            </a:r>
          </a:p>
          <a:p>
            <a:endParaRPr lang="en-GB" sz="10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3F91C916-4DB8-0A4F-B97D-0D7B905CEC99}" type="slidenum">
              <a:rPr lang="en-GB" smtClean="0"/>
              <a:t>9</a:t>
            </a:fld>
            <a:endParaRPr lang="en-GB"/>
          </a:p>
        </p:txBody>
      </p:sp>
    </p:spTree>
    <p:extLst>
      <p:ext uri="{BB962C8B-B14F-4D97-AF65-F5344CB8AC3E}">
        <p14:creationId xmlns:p14="http://schemas.microsoft.com/office/powerpoint/2010/main" val="1976305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recent years, terrorist organisations have increasingly turned to the internet as an alternative training ground for terrorists.</a:t>
            </a:r>
          </a:p>
          <a:p>
            <a:endParaRPr lang="en-GB" dirty="0"/>
          </a:p>
          <a:p>
            <a:r>
              <a:rPr lang="en-GB" dirty="0"/>
              <a:t>Practical guides in the form of online manuals, audio and video clips and advice can be provided through chat/discussion forums.</a:t>
            </a:r>
          </a:p>
          <a:p>
            <a:endParaRPr lang="en-GB" dirty="0"/>
          </a:p>
          <a:p>
            <a:r>
              <a:rPr lang="en-GB" dirty="0"/>
              <a:t>For example, Al Qaeda’s online magazine </a:t>
            </a:r>
            <a:r>
              <a:rPr lang="en-GB" i="1" dirty="0"/>
              <a:t>Inspire</a:t>
            </a:r>
            <a:r>
              <a:rPr lang="en-GB" i="0" dirty="0"/>
              <a:t> stated the objective of enabling Muslims in the West to train for Jihad at home – the 2010 fall edition included practical instructions on how to adapt a four-wheel drive vehicle to carry out an attack on members of the public. </a:t>
            </a:r>
          </a:p>
          <a:p>
            <a:r>
              <a:rPr lang="en-GB" i="0" dirty="0"/>
              <a:t>Another edition provided instructions on ‘’how to make a bomb in the kitchen of your mom’’.</a:t>
            </a:r>
          </a:p>
          <a:p>
            <a:endParaRPr lang="en-GB" i="0" dirty="0"/>
          </a:p>
          <a:p>
            <a:r>
              <a:rPr lang="en-GB" i="0" dirty="0"/>
              <a:t>Therefore, the internet provides a platform that enables individuals in support of the organisation to train to carry out attacks in their own country.</a:t>
            </a:r>
            <a:endParaRPr lang="en-GB" dirty="0"/>
          </a:p>
        </p:txBody>
      </p:sp>
      <p:sp>
        <p:nvSpPr>
          <p:cNvPr id="4" name="Slide Number Placeholder 3"/>
          <p:cNvSpPr>
            <a:spLocks noGrp="1"/>
          </p:cNvSpPr>
          <p:nvPr>
            <p:ph type="sldNum" sz="quarter" idx="5"/>
          </p:nvPr>
        </p:nvSpPr>
        <p:spPr/>
        <p:txBody>
          <a:bodyPr/>
          <a:lstStyle/>
          <a:p>
            <a:fld id="{3F91C916-4DB8-0A4F-B97D-0D7B905CEC99}" type="slidenum">
              <a:rPr lang="en-GB" smtClean="0"/>
              <a:t>10</a:t>
            </a:fld>
            <a:endParaRPr lang="en-GB"/>
          </a:p>
        </p:txBody>
      </p:sp>
    </p:spTree>
    <p:extLst>
      <p:ext uri="{BB962C8B-B14F-4D97-AF65-F5344CB8AC3E}">
        <p14:creationId xmlns:p14="http://schemas.microsoft.com/office/powerpoint/2010/main" val="7130542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00" dirty="0"/>
              <a:t>The internet does not only provide means to publish extremist content and ideology – but is also used as a way to develop relationships with and gain support from those responsive to propaganda.</a:t>
            </a:r>
          </a:p>
          <a:p>
            <a:r>
              <a:rPr lang="en-GB" sz="1000" dirty="0"/>
              <a:t>The reach of the internet provides terrorists organisations and sympathisers with a pool of potential recruits. Terrorist propaganda is often tailored to appeal to vulnerable and marginalised groups in society – the process of recruitment relies on an individuals sentiment of injustice, exclusion or humiliation. </a:t>
            </a:r>
          </a:p>
          <a:p>
            <a:r>
              <a:rPr lang="en-GB" sz="1000" dirty="0"/>
              <a:t>The internet is a effective medium for the recruitment of young people – who make up a large percentage of internet users. </a:t>
            </a:r>
          </a:p>
          <a:p>
            <a:endParaRPr lang="en-GB" sz="10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a:t>The Home Office 2011  recognises in the UK’s Counterterrorism Strategy that the internet encourages interaction and facilitates recruitment.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a:t>There is academic consensus that ISIS has one of the most effective online recruitment strategies through producing high-quality, professionally produced propaganda videos, written content and immediate feedback mechanisms – they target those who show an interest and are vulnerable to their propaganda and translate their propaganda in many different languages – the advanced recruitment strategy by ISIS attracted significant attention and foreign fighters online with no face-to-face interaction.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000" b="1" dirty="0"/>
              <a:t>Can anyone think of any examples of people who have been recruited to terrorist organisations online?</a:t>
            </a:r>
          </a:p>
          <a:p>
            <a:endParaRPr lang="en-GB" dirty="0"/>
          </a:p>
        </p:txBody>
      </p:sp>
      <p:sp>
        <p:nvSpPr>
          <p:cNvPr id="4" name="Slide Number Placeholder 3"/>
          <p:cNvSpPr>
            <a:spLocks noGrp="1"/>
          </p:cNvSpPr>
          <p:nvPr>
            <p:ph type="sldNum" sz="quarter" idx="5"/>
          </p:nvPr>
        </p:nvSpPr>
        <p:spPr/>
        <p:txBody>
          <a:bodyPr/>
          <a:lstStyle/>
          <a:p>
            <a:fld id="{3F91C916-4DB8-0A4F-B97D-0D7B905CEC99}" type="slidenum">
              <a:rPr lang="en-GB" smtClean="0"/>
              <a:t>11</a:t>
            </a:fld>
            <a:endParaRPr lang="en-GB"/>
          </a:p>
        </p:txBody>
      </p:sp>
    </p:spTree>
    <p:extLst>
      <p:ext uri="{BB962C8B-B14F-4D97-AF65-F5344CB8AC3E}">
        <p14:creationId xmlns:p14="http://schemas.microsoft.com/office/powerpoint/2010/main" val="10377592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F91C916-4DB8-0A4F-B97D-0D7B905CEC99}" type="slidenum">
              <a:rPr lang="en-GB" smtClean="0"/>
              <a:t>12</a:t>
            </a:fld>
            <a:endParaRPr lang="en-GB"/>
          </a:p>
        </p:txBody>
      </p:sp>
    </p:spTree>
    <p:extLst>
      <p:ext uri="{BB962C8B-B14F-4D97-AF65-F5344CB8AC3E}">
        <p14:creationId xmlns:p14="http://schemas.microsoft.com/office/powerpoint/2010/main" val="10682001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00" dirty="0"/>
              <a:t>Like other political organisations – terrorist organisations take advantage of the internet to raise funds.</a:t>
            </a:r>
          </a:p>
          <a:p>
            <a:r>
              <a:rPr lang="en-GB" sz="1000" dirty="0"/>
              <a:t>Likewise to how the internet provides a pool of potential recruits - it also allows for a pool of potential donors with online terrorist fundraising becoming a commonplace where some organisations accept donations via online payment services. For example, the IRA website contains a page whereby visitors can make credit card donations. </a:t>
            </a:r>
          </a:p>
          <a:p>
            <a:endParaRPr lang="en-GB" sz="10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a:t>Terrorist organisations can use websites, e-mail, chatrooms and social media platforms for fundraising – through receiving donations from their supporters or engaging in cybercrime. They draw upon their ideology – for example, Babar who had links to al Qaeda utilised an argument on his website that said the ‘’first and most important thing that Muslim’s can do in the West is to donate money and to raise it amongst their families, friends and others…’’</a:t>
            </a:r>
          </a:p>
          <a:p>
            <a:endParaRPr lang="en-GB" sz="1000" dirty="0"/>
          </a:p>
          <a:p>
            <a:r>
              <a:rPr lang="en-GB" sz="1000" dirty="0"/>
              <a:t>Al Qaeda, for example, have always depended heavily on donations – with its global fundraising network built upon foundations of charities, non-governmental organisations and other financial institutions that use websites and internet-based chatrooms and forums. The Financial Task Force in Paris noted that the ‘’misuse of non-profit organisations for the financing of terrorism is coming to be recognised as a crucial weak point in the global struggle to stop funding at its source’’ – many charities have been linked to terrorist organisations. The Global Relief Foundation has ties to al Qaeda and the Taliban – with their mission statement focussing on work in emergency relief and medical aid. The website allowed for people to make credit card and wire transfers. Osama Bin Laden utilised NGO’s of the GRF to secretly launder and funnel donations to the GRF.</a:t>
            </a:r>
          </a:p>
          <a:p>
            <a:endParaRPr lang="en-GB" dirty="0"/>
          </a:p>
        </p:txBody>
      </p:sp>
      <p:sp>
        <p:nvSpPr>
          <p:cNvPr id="4" name="Slide Number Placeholder 3"/>
          <p:cNvSpPr>
            <a:spLocks noGrp="1"/>
          </p:cNvSpPr>
          <p:nvPr>
            <p:ph type="sldNum" sz="quarter" idx="5"/>
          </p:nvPr>
        </p:nvSpPr>
        <p:spPr/>
        <p:txBody>
          <a:bodyPr/>
          <a:lstStyle/>
          <a:p>
            <a:fld id="{3F91C916-4DB8-0A4F-B97D-0D7B905CEC99}" type="slidenum">
              <a:rPr lang="en-GB" smtClean="0"/>
              <a:t>13</a:t>
            </a:fld>
            <a:endParaRPr lang="en-GB"/>
          </a:p>
        </p:txBody>
      </p:sp>
    </p:spTree>
    <p:extLst>
      <p:ext uri="{BB962C8B-B14F-4D97-AF65-F5344CB8AC3E}">
        <p14:creationId xmlns:p14="http://schemas.microsoft.com/office/powerpoint/2010/main" val="11718217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00" dirty="0"/>
              <a:t>there is no shortage of crowdfunding platforms: </a:t>
            </a:r>
            <a:r>
              <a:rPr lang="en-GB" sz="1000" dirty="0" err="1"/>
              <a:t>ArtistShare</a:t>
            </a:r>
            <a:r>
              <a:rPr lang="en-GB" sz="1000" dirty="0"/>
              <a:t>, </a:t>
            </a:r>
            <a:r>
              <a:rPr lang="en-GB" sz="1000" dirty="0" err="1"/>
              <a:t>KickStarter</a:t>
            </a:r>
            <a:r>
              <a:rPr lang="en-GB" sz="1000" dirty="0"/>
              <a:t>, </a:t>
            </a:r>
            <a:r>
              <a:rPr lang="en-GB" sz="1000" dirty="0" err="1"/>
              <a:t>Patreon</a:t>
            </a:r>
            <a:r>
              <a:rPr lang="en-GB" sz="1000" dirty="0"/>
              <a:t>, IndieGoGo and GoFundMe. The typical image people get from crowdfunding platforms and campaigns are for medical and vet bills or to give recognition to new artists. However, far-right groups have taken advantage of crowdfunding campaigns. Posting anti-Islamist campaigns on platforms.</a:t>
            </a:r>
          </a:p>
          <a:p>
            <a:r>
              <a:rPr lang="en-GB" sz="1000" dirty="0"/>
              <a:t>The screenshot from IndieGoGo is one example of a far right crowdfunding campaign by the American Freedom </a:t>
            </a:r>
            <a:r>
              <a:rPr lang="en-GB" sz="1000" dirty="0" err="1"/>
              <a:t>Defense</a:t>
            </a:r>
            <a:r>
              <a:rPr lang="en-GB" sz="1000" dirty="0"/>
              <a:t> Initiative – they managed to reach 50% of their target so 9,895 US Dollars due to their </a:t>
            </a:r>
            <a:r>
              <a:rPr lang="en-GB" sz="1000" dirty="0" err="1"/>
              <a:t>anti-muslim</a:t>
            </a:r>
            <a:r>
              <a:rPr lang="en-GB" sz="1000" dirty="0"/>
              <a:t> sentiments adverts.</a:t>
            </a:r>
          </a:p>
          <a:p>
            <a:endParaRPr lang="en-GB" sz="1000" dirty="0"/>
          </a:p>
          <a:p>
            <a:r>
              <a:rPr lang="en-GB" sz="1000" dirty="0"/>
              <a:t>Cryptocurrency:</a:t>
            </a:r>
          </a:p>
          <a:p>
            <a:r>
              <a:rPr lang="en-GB" sz="1000" dirty="0"/>
              <a:t>Far right groups have also increasingly made use of social media platforms like Gab where fundraising is used via the currency of bitcoin – describing it as ’’free-speech money’’</a:t>
            </a:r>
          </a:p>
          <a:p>
            <a:r>
              <a:rPr lang="en-GB" sz="1000" dirty="0"/>
              <a:t>An European group called Order of Dawn started a cryptocurrency crowdfunding campaign in 2018 using </a:t>
            </a:r>
            <a:r>
              <a:rPr lang="en-GB" sz="1000" dirty="0" err="1"/>
              <a:t>Monero</a:t>
            </a:r>
            <a:r>
              <a:rPr lang="en-GB" sz="1000" dirty="0"/>
              <a:t> – allows visitors to mine </a:t>
            </a:r>
            <a:r>
              <a:rPr lang="en-GB" sz="1000" dirty="0" err="1"/>
              <a:t>Monero</a:t>
            </a:r>
            <a:r>
              <a:rPr lang="en-GB" sz="1000" dirty="0"/>
              <a:t> directly on their website and is then donated to Order of Dawn. They state on their website they will use the </a:t>
            </a:r>
            <a:r>
              <a:rPr lang="en-GB" sz="1000" dirty="0" err="1"/>
              <a:t>Monero</a:t>
            </a:r>
            <a:r>
              <a:rPr lang="en-GB" sz="1000" dirty="0"/>
              <a:t> to buy firearms and to equip their army and members. By 2018 they raised around £6,600.</a:t>
            </a:r>
          </a:p>
          <a:p>
            <a:endParaRPr lang="en-GB" sz="1000" dirty="0"/>
          </a:p>
          <a:p>
            <a:r>
              <a:rPr lang="en-GB" sz="1000" dirty="0"/>
              <a:t>In 2019 Al Qaeda also promoted bitcoin transfers – they released infographics to educate their supporters about bitcoin as well as how to buy bitcoin – In less than a week they received over £2500 bitcoin in 2019. Hayat Tahrir al-Sham also released an article that listed the benefits of bitcoin to encourage its supporters to donate. The Islamic State posted tutorials on how to use bitcoin as early as 2014 through sites such as telegram. </a:t>
            </a:r>
          </a:p>
        </p:txBody>
      </p:sp>
      <p:sp>
        <p:nvSpPr>
          <p:cNvPr id="4" name="Slide Number Placeholder 3"/>
          <p:cNvSpPr>
            <a:spLocks noGrp="1"/>
          </p:cNvSpPr>
          <p:nvPr>
            <p:ph type="sldNum" sz="quarter" idx="5"/>
          </p:nvPr>
        </p:nvSpPr>
        <p:spPr/>
        <p:txBody>
          <a:bodyPr/>
          <a:lstStyle/>
          <a:p>
            <a:fld id="{3F91C916-4DB8-0A4F-B97D-0D7B905CEC99}" type="slidenum">
              <a:rPr lang="en-GB" smtClean="0"/>
              <a:t>14</a:t>
            </a:fld>
            <a:endParaRPr lang="en-GB"/>
          </a:p>
        </p:txBody>
      </p:sp>
    </p:spTree>
    <p:extLst>
      <p:ext uri="{BB962C8B-B14F-4D97-AF65-F5344CB8AC3E}">
        <p14:creationId xmlns:p14="http://schemas.microsoft.com/office/powerpoint/2010/main" val="29471083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But, does being radicalised mean you’re a terrorist? – you can change your beliefs and hold the same ideology of terrorists but does that mean you’re automatically going to engage in violent attacks? </a:t>
            </a:r>
          </a:p>
          <a:p>
            <a:endParaRPr lang="en-GB" dirty="0"/>
          </a:p>
          <a:p>
            <a:r>
              <a:rPr lang="en-GB" dirty="0" err="1"/>
              <a:t>Wiktorowiz</a:t>
            </a:r>
            <a:r>
              <a:rPr lang="en-GB" dirty="0"/>
              <a:t> (2005) states that there is a catalyst event that leads to violent extremism or terrorism from holding radical belief which he describes as a cognitive opening to new ideas and world views – shocking events or personal crisis's can result in to a radical change of values and behaviours. </a:t>
            </a:r>
          </a:p>
          <a:p>
            <a:endParaRPr lang="en-GB" dirty="0"/>
          </a:p>
        </p:txBody>
      </p:sp>
      <p:sp>
        <p:nvSpPr>
          <p:cNvPr id="4" name="Slide Number Placeholder 3"/>
          <p:cNvSpPr>
            <a:spLocks noGrp="1"/>
          </p:cNvSpPr>
          <p:nvPr>
            <p:ph type="sldNum" sz="quarter" idx="5"/>
          </p:nvPr>
        </p:nvSpPr>
        <p:spPr/>
        <p:txBody>
          <a:bodyPr/>
          <a:lstStyle/>
          <a:p>
            <a:fld id="{3F91C916-4DB8-0A4F-B97D-0D7B905CEC99}" type="slidenum">
              <a:rPr lang="en-GB" smtClean="0"/>
              <a:t>15</a:t>
            </a:fld>
            <a:endParaRPr lang="en-GB"/>
          </a:p>
        </p:txBody>
      </p:sp>
    </p:spTree>
    <p:extLst>
      <p:ext uri="{BB962C8B-B14F-4D97-AF65-F5344CB8AC3E}">
        <p14:creationId xmlns:p14="http://schemas.microsoft.com/office/powerpoint/2010/main" val="37013481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MacDonald &amp; Whittaker (2019) state that ‘’online radicalisation is widely regarded as one of todays most pressing security challenges’’.</a:t>
            </a:r>
          </a:p>
          <a:p>
            <a:r>
              <a:rPr lang="en-GB" b="1" dirty="0"/>
              <a:t>Why?</a:t>
            </a:r>
          </a:p>
          <a:p>
            <a:endParaRPr lang="en-GB" b="1" dirty="0"/>
          </a:p>
          <a:p>
            <a:r>
              <a:rPr lang="en-GB" b="0" dirty="0"/>
              <a:t>Internet is seen as a key facilitator in the process radicalisation. For example, the Profiles of Individuals Radicalized in the US study for the Study of Terrorism and Responses to Terrorism in 2017 illustrates how 252 of the 495 individuals indicated that the media played a substantial role in the process of their radicalisation.</a:t>
            </a:r>
          </a:p>
          <a:p>
            <a:endParaRPr lang="en-GB" b="0" dirty="0"/>
          </a:p>
          <a:p>
            <a:r>
              <a:rPr lang="en-GB" b="0" dirty="0"/>
              <a:t>Online radicalisation is a challenge and risk as terrorist organisations can create their own narratives and justify their acts through targeting vulnerable and young people who are more susceptible to having their views changed.</a:t>
            </a:r>
          </a:p>
          <a:p>
            <a:endParaRPr lang="en-GB" b="0" dirty="0"/>
          </a:p>
        </p:txBody>
      </p:sp>
      <p:sp>
        <p:nvSpPr>
          <p:cNvPr id="4" name="Slide Number Placeholder 3"/>
          <p:cNvSpPr>
            <a:spLocks noGrp="1"/>
          </p:cNvSpPr>
          <p:nvPr>
            <p:ph type="sldNum" sz="quarter" idx="5"/>
          </p:nvPr>
        </p:nvSpPr>
        <p:spPr/>
        <p:txBody>
          <a:bodyPr/>
          <a:lstStyle/>
          <a:p>
            <a:fld id="{3F91C916-4DB8-0A4F-B97D-0D7B905CEC99}" type="slidenum">
              <a:rPr lang="en-GB" smtClean="0"/>
              <a:t>16</a:t>
            </a:fld>
            <a:endParaRPr lang="en-GB"/>
          </a:p>
        </p:txBody>
      </p:sp>
    </p:spTree>
    <p:extLst>
      <p:ext uri="{BB962C8B-B14F-4D97-AF65-F5344CB8AC3E}">
        <p14:creationId xmlns:p14="http://schemas.microsoft.com/office/powerpoint/2010/main" val="53712442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The HM Prison and Probation Service (2021) found that the internet played an increasingly prominent role in the radicalisation process for those convicted of extremist offences in England and Wales that reflects general trends of widespread internet use in modern day society.</a:t>
            </a:r>
          </a:p>
          <a:p>
            <a:endParaRPr lang="en-GB" dirty="0"/>
          </a:p>
          <a:p>
            <a:r>
              <a:rPr lang="en-GB" dirty="0"/>
              <a:t>However, the online space is not simply replacing offline influences to radicalisation. Although, from 2005-2017 the number of convicted extremist in the sample who were subject to online radicalisation had increase and at the same time offline influences of radicalisation decreased. This study by the HM Prison and Probation Service stated that new counter-terrorism measures should aim to target younger users and appeal to both male and females. Also the study suggested that those who were more likely to radicalised primarily online tended to be socially isolated with higher rates of mental illnesses. These findings support the fact that terrorist organisations target vulnerable, marginalised and young individuals.</a:t>
            </a:r>
          </a:p>
        </p:txBody>
      </p:sp>
      <p:sp>
        <p:nvSpPr>
          <p:cNvPr id="4" name="Slide Number Placeholder 3"/>
          <p:cNvSpPr>
            <a:spLocks noGrp="1"/>
          </p:cNvSpPr>
          <p:nvPr>
            <p:ph type="sldNum" sz="quarter" idx="5"/>
          </p:nvPr>
        </p:nvSpPr>
        <p:spPr/>
        <p:txBody>
          <a:bodyPr/>
          <a:lstStyle/>
          <a:p>
            <a:fld id="{3F91C916-4DB8-0A4F-B97D-0D7B905CEC99}" type="slidenum">
              <a:rPr lang="en-GB" smtClean="0"/>
              <a:t>17</a:t>
            </a:fld>
            <a:endParaRPr lang="en-GB"/>
          </a:p>
        </p:txBody>
      </p:sp>
    </p:spTree>
    <p:extLst>
      <p:ext uri="{BB962C8B-B14F-4D97-AF65-F5344CB8AC3E}">
        <p14:creationId xmlns:p14="http://schemas.microsoft.com/office/powerpoint/2010/main" val="18557911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F91C916-4DB8-0A4F-B97D-0D7B905CEC99}" type="slidenum">
              <a:rPr lang="en-GB" smtClean="0"/>
              <a:t>18</a:t>
            </a:fld>
            <a:endParaRPr lang="en-GB"/>
          </a:p>
        </p:txBody>
      </p:sp>
    </p:spTree>
    <p:extLst>
      <p:ext uri="{BB962C8B-B14F-4D97-AF65-F5344CB8AC3E}">
        <p14:creationId xmlns:p14="http://schemas.microsoft.com/office/powerpoint/2010/main" val="221104920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F91C916-4DB8-0A4F-B97D-0D7B905CEC99}" type="slidenum">
              <a:rPr lang="en-GB" smtClean="0"/>
              <a:t>19</a:t>
            </a:fld>
            <a:endParaRPr lang="en-GB"/>
          </a:p>
        </p:txBody>
      </p:sp>
    </p:spTree>
    <p:extLst>
      <p:ext uri="{BB962C8B-B14F-4D97-AF65-F5344CB8AC3E}">
        <p14:creationId xmlns:p14="http://schemas.microsoft.com/office/powerpoint/2010/main" val="358996531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900" dirty="0"/>
              <a:t>Social media platforms have created new opportunities for terrorist organisations and have brought growing challenges for governmental organisations when attempting to deal with the issue of terrorism online.</a:t>
            </a:r>
          </a:p>
          <a:p>
            <a:r>
              <a:rPr lang="en-GB" sz="900" dirty="0"/>
              <a:t>Social media quickly presented itself as a cheap and effective tool for mass-communication, as well as specifically targeting key demographics.</a:t>
            </a:r>
          </a:p>
          <a:p>
            <a:r>
              <a:rPr lang="en-GB" sz="900" dirty="0"/>
              <a:t>For example, Facebook has become a virtual recruitment strategy, Twitter has become utilised for instant communications and YouTube has become used as a </a:t>
            </a:r>
            <a:r>
              <a:rPr lang="en-GB" sz="900" dirty="0" err="1"/>
              <a:t>cybertraining</a:t>
            </a:r>
            <a:r>
              <a:rPr lang="en-GB" sz="900" dirty="0"/>
              <a:t> strategy.</a:t>
            </a:r>
            <a:br>
              <a:rPr lang="en-GB" sz="900" b="1" dirty="0"/>
            </a:br>
            <a:endParaRPr lang="en-GB" sz="900" b="0" dirty="0"/>
          </a:p>
          <a:p>
            <a:r>
              <a:rPr lang="en-GB" sz="900" b="0" dirty="0"/>
              <a:t>Facebook has functions of joining groups which enables people to interact with like-minded people; Facebook allows terrorist organisations to recruit people on a global level. Twitter allows terrorists the ability to instantly send small bits of information to an unlimited number of people free of charge – it also provides terrorists with the publicity that they desire as people can tweet about terrorist attacks in real time to a wider audience. YouTube allows terrorists to post videos on channels which have more of an effective means of communicating – for example, videos have been posted telling supporters how to carry out shootings, purchase weapons and how to make bombs. </a:t>
            </a:r>
          </a:p>
          <a:p>
            <a:endParaRPr lang="en-GB" sz="900" b="0" dirty="0"/>
          </a:p>
          <a:p>
            <a:r>
              <a:rPr lang="en-GB" sz="900" b="0" dirty="0"/>
              <a:t>However, there has been a large amount of governmental focus on large social media sites which results in terrorist content being shut down before it is posted or removed swiftly. This has led terrorist organisations utilising alternative platforms such as Gab, Telegram and 8Chan which are harder to monitor. These alternative social media platforms have the same functions as major social media platforms – allowing people to communicate via chat forums, look at propaganda texts and videos through posting links and have the ability to recruit like-minded people. </a:t>
            </a:r>
            <a:endParaRPr lang="en-GB" sz="900" b="1" dirty="0"/>
          </a:p>
        </p:txBody>
      </p:sp>
      <p:sp>
        <p:nvSpPr>
          <p:cNvPr id="4" name="Slide Number Placeholder 3"/>
          <p:cNvSpPr>
            <a:spLocks noGrp="1"/>
          </p:cNvSpPr>
          <p:nvPr>
            <p:ph type="sldNum" sz="quarter" idx="5"/>
          </p:nvPr>
        </p:nvSpPr>
        <p:spPr/>
        <p:txBody>
          <a:bodyPr/>
          <a:lstStyle/>
          <a:p>
            <a:fld id="{3F91C916-4DB8-0A4F-B97D-0D7B905CEC99}" type="slidenum">
              <a:rPr lang="en-GB" smtClean="0"/>
              <a:t>20</a:t>
            </a:fld>
            <a:endParaRPr lang="en-GB"/>
          </a:p>
        </p:txBody>
      </p:sp>
    </p:spTree>
    <p:extLst>
      <p:ext uri="{BB962C8B-B14F-4D97-AF65-F5344CB8AC3E}">
        <p14:creationId xmlns:p14="http://schemas.microsoft.com/office/powerpoint/2010/main" val="82376245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00" dirty="0"/>
              <a:t>Social media – interactive user-generated content. Effectively create online communities. Have increased rapidly since the emergence of Facebook which allows people to connect online with their friends and family and allows people to connect with like-minded groups with common interests, political ideologies or geographical locations. Quick, cheap and effective tool of mass communications. </a:t>
            </a:r>
          </a:p>
          <a:p>
            <a:endParaRPr lang="en-GB" sz="1000" dirty="0"/>
          </a:p>
          <a:p>
            <a:r>
              <a:rPr lang="en-GB" sz="1000" dirty="0"/>
              <a:t>Facebook – virtual recruitment strategy: members can join groups, an invaluable tool for terrorists organisations online as it can attract likeminded people to their cause. Groups can be public and private. Facebook can also act as a communication service and is capable of hosting videos online, however, terrorist organisations use Facebook primarily for recruiting individuals. </a:t>
            </a:r>
          </a:p>
          <a:p>
            <a:endParaRPr lang="en-GB" sz="1000" dirty="0"/>
          </a:p>
          <a:p>
            <a:r>
              <a:rPr lang="en-GB" sz="1000" dirty="0"/>
              <a:t>Twitter – Instant communication strategy: terrorist organisations can utilise Twitter on an operational level, using the service to keep up to date with any new information that emerges in the public sphere – the 2008 Mumbai attacks is a prime example on how terrorist organisations can utilise Twitter. Controllers kept track of the constant up to date feed of Twitter posts and communicated it directly to the attackers; included vital information such as movements and positioning of Indian counter-terrorism units.</a:t>
            </a:r>
          </a:p>
          <a:p>
            <a:endParaRPr lang="en-GB" sz="1000" dirty="0"/>
          </a:p>
          <a:p>
            <a:r>
              <a:rPr lang="en-GB" sz="1000" dirty="0"/>
              <a:t>YouTube - Cyber Training Strategy: videos posted by terrorist organisations can give their own voice to their narrative and also provide information on how to carry out attacks and provides practical information on how to conduct a shooting, make a bomb.</a:t>
            </a:r>
          </a:p>
        </p:txBody>
      </p:sp>
      <p:sp>
        <p:nvSpPr>
          <p:cNvPr id="4" name="Slide Number Placeholder 3"/>
          <p:cNvSpPr>
            <a:spLocks noGrp="1"/>
          </p:cNvSpPr>
          <p:nvPr>
            <p:ph type="sldNum" sz="quarter" idx="5"/>
          </p:nvPr>
        </p:nvSpPr>
        <p:spPr/>
        <p:txBody>
          <a:bodyPr/>
          <a:lstStyle/>
          <a:p>
            <a:fld id="{3F91C916-4DB8-0A4F-B97D-0D7B905CEC99}" type="slidenum">
              <a:rPr lang="en-GB" smtClean="0"/>
              <a:t>21</a:t>
            </a:fld>
            <a:endParaRPr lang="en-GB"/>
          </a:p>
        </p:txBody>
      </p:sp>
    </p:spTree>
    <p:extLst>
      <p:ext uri="{BB962C8B-B14F-4D97-AF65-F5344CB8AC3E}">
        <p14:creationId xmlns:p14="http://schemas.microsoft.com/office/powerpoint/2010/main" val="163601045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900" dirty="0"/>
              <a:t>Today’s social media platforms offers the ability to instantaneously conveys one’s message often in the form of captivating videos and images.</a:t>
            </a:r>
          </a:p>
          <a:p>
            <a:r>
              <a:rPr lang="en-GB" sz="900" dirty="0"/>
              <a:t>Social media platforms like Facebook use algorithms related to personal preferences and information that can result in tailored content that is seen by the user. This aids in recruitment strategies as terrorist organisation often pose as something else to get people to join like US Command pages and then once people join they are subject to terrorist propaganda.</a:t>
            </a:r>
          </a:p>
          <a:p>
            <a:r>
              <a:rPr lang="en-GB" sz="900" dirty="0"/>
              <a:t>Facebook today has become more than just a recruitment strategy – taking the livestreamed Christchurch attack it is a means to disseminate propaganda.</a:t>
            </a:r>
          </a:p>
          <a:p>
            <a:endParaRPr lang="en-GB" sz="900" dirty="0"/>
          </a:p>
          <a:p>
            <a:r>
              <a:rPr lang="en-GB" sz="900" dirty="0"/>
              <a:t>Twitter can also be used for gaining publicity – terrorist organisations often part take in hashtag </a:t>
            </a:r>
            <a:r>
              <a:rPr lang="en-GB" sz="900" dirty="0" err="1"/>
              <a:t>highjackings</a:t>
            </a:r>
            <a:r>
              <a:rPr lang="en-GB" sz="900" dirty="0"/>
              <a:t> where they take a random hashtag and put it in their tweet to gain attention to their cause. Twitter was ISIS’s favoured social media platform with 260,000 accounts being suspended in 2016 that were pro ISIS. One hashtag hijacking that they did was hashtag WorldCup2016 to spread propaganda worldwide.</a:t>
            </a:r>
          </a:p>
          <a:p>
            <a:r>
              <a:rPr lang="en-GB" sz="900" dirty="0"/>
              <a:t>However, far-right groups have also utilised Twitter to make their own publicity on attacks – for example following the attack on Jo Cox they tweeted and put hashtags like </a:t>
            </a:r>
            <a:r>
              <a:rPr lang="en-GB" sz="900" dirty="0" err="1"/>
              <a:t>JoCox</a:t>
            </a:r>
            <a:r>
              <a:rPr lang="en-GB" sz="900" dirty="0"/>
              <a:t> and </a:t>
            </a:r>
            <a:r>
              <a:rPr lang="en-GB" sz="900" dirty="0" err="1"/>
              <a:t>JoCoxisabitch</a:t>
            </a:r>
            <a:r>
              <a:rPr lang="en-GB" sz="900" dirty="0"/>
              <a:t> – to attempt to put their own narrative out their amongst potential sympathisers.</a:t>
            </a:r>
          </a:p>
          <a:p>
            <a:endParaRPr lang="en-GB" sz="900" dirty="0"/>
          </a:p>
          <a:p>
            <a:r>
              <a:rPr lang="en-GB" sz="900" dirty="0"/>
              <a:t>YouTube is used by Islamist and far right terrorist groups alike. ISIS for example, utilised slick glossy Hollywood style videos within their recruitment campaigns on YouTube. Both Islamist and far right groups use video game like videos to capture the audiences attention - Islamist groups focus on violence. Most people have an interest in violence and gory content – so terrorist organisations play on this. </a:t>
            </a:r>
          </a:p>
        </p:txBody>
      </p:sp>
      <p:sp>
        <p:nvSpPr>
          <p:cNvPr id="4" name="Slide Number Placeholder 3"/>
          <p:cNvSpPr>
            <a:spLocks noGrp="1"/>
          </p:cNvSpPr>
          <p:nvPr>
            <p:ph type="sldNum" sz="quarter" idx="5"/>
          </p:nvPr>
        </p:nvSpPr>
        <p:spPr/>
        <p:txBody>
          <a:bodyPr/>
          <a:lstStyle/>
          <a:p>
            <a:fld id="{3F91C916-4DB8-0A4F-B97D-0D7B905CEC99}" type="slidenum">
              <a:rPr lang="en-GB" smtClean="0"/>
              <a:t>22</a:t>
            </a:fld>
            <a:endParaRPr lang="en-GB"/>
          </a:p>
        </p:txBody>
      </p:sp>
    </p:spTree>
    <p:extLst>
      <p:ext uri="{BB962C8B-B14F-4D97-AF65-F5344CB8AC3E}">
        <p14:creationId xmlns:p14="http://schemas.microsoft.com/office/powerpoint/2010/main" val="404258814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000" dirty="0"/>
              <a:t>Gab is an alternative social media platform that is popular with conservatives, the alt-right and far-right extremists. Gab was founded in 2016 by Andrew </a:t>
            </a:r>
            <a:r>
              <a:rPr lang="en-GB" sz="1000" dirty="0" err="1"/>
              <a:t>Tobra</a:t>
            </a:r>
            <a:r>
              <a:rPr lang="en-GB" sz="1000" dirty="0"/>
              <a:t> and coined itself the free speech network with a ‘’mission to defend protect and preserve free speech online for all people’’. However, Gab is rife for racism, anti-immigration, anti-</a:t>
            </a:r>
            <a:r>
              <a:rPr lang="en-GB" sz="1000" dirty="0" err="1"/>
              <a:t>Semetic</a:t>
            </a:r>
            <a:r>
              <a:rPr lang="en-GB" sz="1000" dirty="0"/>
              <a:t>, anti-Islamist and far right extremist ideology. A Washington Post analysis of more than 30 million posts on the site identified hashtags such as; </a:t>
            </a:r>
            <a:r>
              <a:rPr lang="en-GB" sz="1000" dirty="0" err="1"/>
              <a:t>altright</a:t>
            </a:r>
            <a:r>
              <a:rPr lang="en-GB" sz="1000" dirty="0"/>
              <a:t>, </a:t>
            </a:r>
            <a:r>
              <a:rPr lang="en-GB" sz="1000" dirty="0" err="1"/>
              <a:t>buildthewall</a:t>
            </a:r>
            <a:r>
              <a:rPr lang="en-GB" sz="1000" dirty="0"/>
              <a:t>, </a:t>
            </a:r>
            <a:r>
              <a:rPr lang="en-GB" sz="1000" dirty="0" err="1"/>
              <a:t>banislam</a:t>
            </a:r>
            <a:r>
              <a:rPr lang="en-GB" sz="1000" dirty="0"/>
              <a:t>, </a:t>
            </a:r>
            <a:r>
              <a:rPr lang="en-GB" sz="1000" dirty="0" err="1"/>
              <a:t>bansharia</a:t>
            </a:r>
            <a:r>
              <a:rPr lang="en-GB" sz="1000" dirty="0"/>
              <a:t> and white genocide.</a:t>
            </a:r>
          </a:p>
          <a:p>
            <a:endParaRPr lang="en-GB" sz="1000" dirty="0"/>
          </a:p>
          <a:p>
            <a:r>
              <a:rPr lang="en-GB" sz="1000" dirty="0"/>
              <a:t>The platform looks like a mix of </a:t>
            </a:r>
            <a:r>
              <a:rPr lang="en-GB" sz="1000" dirty="0" err="1"/>
              <a:t>facebook</a:t>
            </a:r>
            <a:r>
              <a:rPr lang="en-GB" sz="1000" dirty="0"/>
              <a:t>, reddit and twitter – users can post up to 3000 characters and users can upvote comments and posts.</a:t>
            </a:r>
          </a:p>
          <a:p>
            <a:r>
              <a:rPr lang="en-GB" sz="1000" dirty="0"/>
              <a:t>By the tail end of 2018 – Gab had approximately 450,000 users that had posted approximately 30,000 comments. Gab came into the public eye following the attack in Pittsburgh synagogue by Robert Bowers; Bowers had made 998 posts and replies on the site to prior to committing the attack. </a:t>
            </a:r>
          </a:p>
          <a:p>
            <a:endParaRPr lang="en-GB" sz="1000" dirty="0"/>
          </a:p>
          <a:p>
            <a:r>
              <a:rPr lang="en-GB" sz="1000" dirty="0"/>
              <a:t>Following the Pittsburgh attack, Gab was unavailable for a number of days but came back online soon after. </a:t>
            </a:r>
          </a:p>
          <a:p>
            <a:r>
              <a:rPr lang="en-GB" sz="1000" dirty="0"/>
              <a:t>Bowers case demonstrated how a platform can transform fantasies of white supremacy and hate into real-life murder as he was wrapped into anti-</a:t>
            </a:r>
            <a:r>
              <a:rPr lang="en-GB" sz="1000" dirty="0" err="1"/>
              <a:t>semetic</a:t>
            </a:r>
            <a:r>
              <a:rPr lang="en-GB" sz="1000" dirty="0"/>
              <a:t> conspiracy theories and mention ‘white genocide’ and how the white race is in danger.</a:t>
            </a:r>
          </a:p>
          <a:p>
            <a:endParaRPr lang="en-GB" sz="1000" dirty="0"/>
          </a:p>
          <a:p>
            <a:endParaRPr lang="en-GB" dirty="0"/>
          </a:p>
        </p:txBody>
      </p:sp>
      <p:sp>
        <p:nvSpPr>
          <p:cNvPr id="4" name="Slide Number Placeholder 3"/>
          <p:cNvSpPr>
            <a:spLocks noGrp="1"/>
          </p:cNvSpPr>
          <p:nvPr>
            <p:ph type="sldNum" sz="quarter" idx="5"/>
          </p:nvPr>
        </p:nvSpPr>
        <p:spPr/>
        <p:txBody>
          <a:bodyPr/>
          <a:lstStyle/>
          <a:p>
            <a:fld id="{3F91C916-4DB8-0A4F-B97D-0D7B905CEC99}" type="slidenum">
              <a:rPr lang="en-GB" smtClean="0"/>
              <a:t>23</a:t>
            </a:fld>
            <a:endParaRPr lang="en-GB"/>
          </a:p>
        </p:txBody>
      </p:sp>
    </p:spTree>
    <p:extLst>
      <p:ext uri="{BB962C8B-B14F-4D97-AF65-F5344CB8AC3E}">
        <p14:creationId xmlns:p14="http://schemas.microsoft.com/office/powerpoint/2010/main" val="6985517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00" dirty="0"/>
              <a:t>Telegram is a cross-platform messaging service that allows users to send chats, has messages that self deconstruct, photos, videos and other documents regardless of the size of the content.</a:t>
            </a:r>
          </a:p>
          <a:p>
            <a:endParaRPr lang="en-GB" sz="1000" dirty="0"/>
          </a:p>
          <a:p>
            <a:r>
              <a:rPr lang="en-GB" sz="1000" dirty="0"/>
              <a:t>Telegram was launched in 2013 by the </a:t>
            </a:r>
            <a:r>
              <a:rPr lang="en-GB" sz="1000" dirty="0" err="1"/>
              <a:t>Durov</a:t>
            </a:r>
            <a:r>
              <a:rPr lang="en-GB" sz="1000" dirty="0"/>
              <a:t> brothers in Russia. Telegram affords end-to-end encryption amongst their users. Telegram has more than 100 million active users most of these being from the Middle East, Central and Southeast Asia and Latin America – which are linked to ISIS cells. </a:t>
            </a:r>
          </a:p>
          <a:p>
            <a:endParaRPr lang="en-GB" sz="1000" dirty="0"/>
          </a:p>
          <a:p>
            <a:r>
              <a:rPr lang="en-GB" sz="1000" dirty="0"/>
              <a:t>The founders of Telegram have been under considerable pressure to allow governments access to the platform – </a:t>
            </a:r>
            <a:r>
              <a:rPr lang="en-GB" sz="1000" dirty="0" err="1"/>
              <a:t>Durov</a:t>
            </a:r>
            <a:r>
              <a:rPr lang="en-GB" sz="1000" dirty="0"/>
              <a:t> explained that ‘’At telegram we have the luxury of not caring about revenues streams or sales. Privacy is not for sale and human rights should not be compromised.’’</a:t>
            </a:r>
          </a:p>
          <a:p>
            <a:endParaRPr lang="en-GB" sz="1000" dirty="0"/>
          </a:p>
          <a:p>
            <a:r>
              <a:rPr lang="en-GB" sz="1000" dirty="0"/>
              <a:t>Therefore, Telegram remains ISIS’s preferred platform for disseminating propaganda and recruiting new members due to the somewhat guarantee of privacy.</a:t>
            </a:r>
          </a:p>
          <a:p>
            <a:r>
              <a:rPr lang="en-GB" sz="1000" dirty="0"/>
              <a:t>Telegram has been linked to recruiting and coordinating the 2015 Paris attacks and 2016 Brussel bombings.</a:t>
            </a:r>
          </a:p>
          <a:p>
            <a:endParaRPr lang="en-GB" sz="1000" dirty="0"/>
          </a:p>
          <a:p>
            <a:r>
              <a:rPr lang="en-GB" sz="1000" dirty="0"/>
              <a:t>Telegram is not solely just for Islamist terrorist organisations - the first proscribed far-right terrorist organisations ‘Britain First’ used telegram to advertise about their Neo-Nazi stickering campaign and share links to the dark web where weapons can be bought to ‘’prepare themselves for the final battle against enemies of the white race’’.</a:t>
            </a:r>
          </a:p>
        </p:txBody>
      </p:sp>
      <p:sp>
        <p:nvSpPr>
          <p:cNvPr id="4" name="Slide Number Placeholder 3"/>
          <p:cNvSpPr>
            <a:spLocks noGrp="1"/>
          </p:cNvSpPr>
          <p:nvPr>
            <p:ph type="sldNum" sz="quarter" idx="5"/>
          </p:nvPr>
        </p:nvSpPr>
        <p:spPr/>
        <p:txBody>
          <a:bodyPr/>
          <a:lstStyle/>
          <a:p>
            <a:fld id="{3F91C916-4DB8-0A4F-B97D-0D7B905CEC99}" type="slidenum">
              <a:rPr lang="en-GB" smtClean="0"/>
              <a:t>24</a:t>
            </a:fld>
            <a:endParaRPr lang="en-GB"/>
          </a:p>
        </p:txBody>
      </p:sp>
    </p:spTree>
    <p:extLst>
      <p:ext uri="{BB962C8B-B14F-4D97-AF65-F5344CB8AC3E}">
        <p14:creationId xmlns:p14="http://schemas.microsoft.com/office/powerpoint/2010/main" val="350285049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4Chan was established in 2003 and requires no logins, usernames are optional and the thread expires after a certain time. </a:t>
            </a:r>
          </a:p>
          <a:p>
            <a:r>
              <a:rPr lang="en-GB" dirty="0"/>
              <a:t>In 2014, 4Chan become widely known as a central node in online harassment – the RWE </a:t>
            </a:r>
            <a:r>
              <a:rPr lang="en-GB" dirty="0" err="1"/>
              <a:t>Qanon</a:t>
            </a:r>
            <a:r>
              <a:rPr lang="en-GB" dirty="0"/>
              <a:t> conspiracy was also initiated by 4Chan posts. Many RWE memes are generated on 4Chan and then spread to more mainstream sites such as Instagram and Facebook. 4Chan is also a commonplace for racist and ant-</a:t>
            </a:r>
            <a:r>
              <a:rPr lang="en-GB" dirty="0" err="1"/>
              <a:t>Semetic</a:t>
            </a:r>
            <a:r>
              <a:rPr lang="en-GB" dirty="0"/>
              <a:t> posts but this isn’t what the platform originated as.</a:t>
            </a:r>
          </a:p>
          <a:p>
            <a:endParaRPr lang="en-GB" dirty="0"/>
          </a:p>
          <a:p>
            <a:r>
              <a:rPr lang="en-GB" dirty="0"/>
              <a:t>8Chan was founded in 2013 and is the more extreme version of 4Chan – Matthew Price, CEO of 8Chan termed 8Chan as not ‘’just a cesspool of hate’’, but a concept of ‘’privacy by lawless design’’.</a:t>
            </a:r>
          </a:p>
          <a:p>
            <a:r>
              <a:rPr lang="en-GB" dirty="0"/>
              <a:t>By 2014 8Chan posts had increased from 100 day to 5,000 an hour. </a:t>
            </a:r>
          </a:p>
          <a:p>
            <a:r>
              <a:rPr lang="en-GB" dirty="0"/>
              <a:t>8Chan is an imageboard – a type of forum where people primarily discuss topics using images rather than text containing explicit and offensive material. 8Chan is predominately used by right-wing terrorists and extremists and discussions focus on inciting racial hatred and </a:t>
            </a:r>
          </a:p>
          <a:p>
            <a:r>
              <a:rPr lang="en-GB" dirty="0"/>
              <a:t>In 2019, Tarrant opened fire on two New Zealand mosques and he announced his intentions on 8Chan </a:t>
            </a:r>
          </a:p>
        </p:txBody>
      </p:sp>
      <p:sp>
        <p:nvSpPr>
          <p:cNvPr id="4" name="Slide Number Placeholder 3"/>
          <p:cNvSpPr>
            <a:spLocks noGrp="1"/>
          </p:cNvSpPr>
          <p:nvPr>
            <p:ph type="sldNum" sz="quarter" idx="5"/>
          </p:nvPr>
        </p:nvSpPr>
        <p:spPr/>
        <p:txBody>
          <a:bodyPr/>
          <a:lstStyle/>
          <a:p>
            <a:fld id="{3F91C916-4DB8-0A4F-B97D-0D7B905CEC99}" type="slidenum">
              <a:rPr lang="en-GB" smtClean="0"/>
              <a:t>25</a:t>
            </a:fld>
            <a:endParaRPr lang="en-GB"/>
          </a:p>
        </p:txBody>
      </p:sp>
    </p:spTree>
    <p:extLst>
      <p:ext uri="{BB962C8B-B14F-4D97-AF65-F5344CB8AC3E}">
        <p14:creationId xmlns:p14="http://schemas.microsoft.com/office/powerpoint/2010/main" val="393934102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F91C916-4DB8-0A4F-B97D-0D7B905CEC99}" type="slidenum">
              <a:rPr lang="en-GB" smtClean="0"/>
              <a:t>26</a:t>
            </a:fld>
            <a:endParaRPr lang="en-GB"/>
          </a:p>
        </p:txBody>
      </p:sp>
    </p:spTree>
    <p:extLst>
      <p:ext uri="{BB962C8B-B14F-4D97-AF65-F5344CB8AC3E}">
        <p14:creationId xmlns:p14="http://schemas.microsoft.com/office/powerpoint/2010/main" val="63796252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phenomenon of love wolf terrorism is not a new concept however has gained attention due to the fact it keeps morphing. </a:t>
            </a:r>
          </a:p>
          <a:p>
            <a:r>
              <a:rPr lang="en-GB" dirty="0"/>
              <a:t>The internet has significantly contributed to the growth of lone wolf actors through enabling terrorists around the world to be part of virtual communities of like-minded people and contributing to the recruitment and radicalisation of members. The vast number of instructional manuals online has enabled supporters of terrorist organisations to carryout attacks in their home country rather than having to fly to terrorist camps abroad.</a:t>
            </a:r>
          </a:p>
          <a:p>
            <a:endParaRPr lang="en-GB" dirty="0"/>
          </a:p>
          <a:p>
            <a:r>
              <a:rPr lang="en-GB" dirty="0"/>
              <a:t>Recently, the Islamic State and Al Qaeda have posted videos inciting for Western actors to take up arms and carryout attacks for the Jihad.</a:t>
            </a:r>
          </a:p>
          <a:p>
            <a:r>
              <a:rPr lang="en-GB" dirty="0"/>
              <a:t>Moreover, far-right groups play on the increasing rates of immigration in Western society which can influence people to carry out copycat attack, like that of the Christchurch attacker.</a:t>
            </a:r>
          </a:p>
          <a:p>
            <a:endParaRPr lang="en-GB" dirty="0"/>
          </a:p>
          <a:p>
            <a:r>
              <a:rPr lang="en-GB" b="1" dirty="0"/>
              <a:t>Can anyone think of any examples of lone wolf terrorism in the UK or Europe in the last 5 years?</a:t>
            </a:r>
          </a:p>
        </p:txBody>
      </p:sp>
      <p:sp>
        <p:nvSpPr>
          <p:cNvPr id="4" name="Slide Number Placeholder 3"/>
          <p:cNvSpPr>
            <a:spLocks noGrp="1"/>
          </p:cNvSpPr>
          <p:nvPr>
            <p:ph type="sldNum" sz="quarter" idx="5"/>
          </p:nvPr>
        </p:nvSpPr>
        <p:spPr/>
        <p:txBody>
          <a:bodyPr/>
          <a:lstStyle/>
          <a:p>
            <a:fld id="{3F91C916-4DB8-0A4F-B97D-0D7B905CEC99}" type="slidenum">
              <a:rPr lang="en-GB" smtClean="0"/>
              <a:t>27</a:t>
            </a:fld>
            <a:endParaRPr lang="en-GB"/>
          </a:p>
        </p:txBody>
      </p:sp>
    </p:spTree>
    <p:extLst>
      <p:ext uri="{BB962C8B-B14F-4D97-AF65-F5344CB8AC3E}">
        <p14:creationId xmlns:p14="http://schemas.microsoft.com/office/powerpoint/2010/main" val="2572238263"/>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Toevs</a:t>
            </a:r>
            <a:r>
              <a:rPr lang="en-GB" dirty="0"/>
              <a:t> states that lone wolf terrorism is distinct from violence committed by extremist groups, and must therefore be understood as it own phenomenon… Lone actors are often radicalised online via online propaganda or conspiracies that stem from radical ideology and organisations.</a:t>
            </a:r>
          </a:p>
          <a:p>
            <a:r>
              <a:rPr lang="en-GB" dirty="0"/>
              <a:t>Europol stated that most of the terrorist activities in 2018 that the EU was confronted with were committed by lone actors.</a:t>
            </a:r>
          </a:p>
          <a:p>
            <a:endParaRPr lang="en-GB" dirty="0"/>
          </a:p>
          <a:p>
            <a:r>
              <a:rPr lang="en-GB" dirty="0"/>
              <a:t>Between 2014-2016 57% of attacks were committed by lone actors compared to 43% of attacks being committed by terrorist organisations in the same period – illustrating the threat and increase of lone actor terrorist.</a:t>
            </a:r>
          </a:p>
          <a:p>
            <a:endParaRPr lang="en-GB" dirty="0"/>
          </a:p>
          <a:p>
            <a:r>
              <a:rPr lang="en-GB" dirty="0"/>
              <a:t>In 2017 – out of the five attacks committed by terrorists in the UK, three of them were committed by lone actors. </a:t>
            </a:r>
          </a:p>
          <a:p>
            <a:r>
              <a:rPr lang="en-GB" dirty="0" err="1"/>
              <a:t>Pritti</a:t>
            </a:r>
            <a:r>
              <a:rPr lang="en-GB" dirty="0"/>
              <a:t> Patel in 2020 said that ’’It is clear that the threat posed by lone actors is growing’’ following the third lone actor attack in seven months.</a:t>
            </a:r>
          </a:p>
          <a:p>
            <a:endParaRPr lang="en-GB" dirty="0"/>
          </a:p>
          <a:p>
            <a:r>
              <a:rPr lang="en-GB" b="1" dirty="0"/>
              <a:t>Can anyone name lone actor attacks that have happened in the UK over the last year?</a:t>
            </a:r>
          </a:p>
          <a:p>
            <a:endParaRPr lang="en-GB" dirty="0"/>
          </a:p>
        </p:txBody>
      </p:sp>
      <p:sp>
        <p:nvSpPr>
          <p:cNvPr id="4" name="Slide Number Placeholder 3"/>
          <p:cNvSpPr>
            <a:spLocks noGrp="1"/>
          </p:cNvSpPr>
          <p:nvPr>
            <p:ph type="sldNum" sz="quarter" idx="5"/>
          </p:nvPr>
        </p:nvSpPr>
        <p:spPr/>
        <p:txBody>
          <a:bodyPr/>
          <a:lstStyle/>
          <a:p>
            <a:fld id="{3F91C916-4DB8-0A4F-B97D-0D7B905CEC99}" type="slidenum">
              <a:rPr lang="en-GB" smtClean="0"/>
              <a:t>28</a:t>
            </a:fld>
            <a:endParaRPr lang="en-GB"/>
          </a:p>
        </p:txBody>
      </p:sp>
    </p:spTree>
    <p:extLst>
      <p:ext uri="{BB962C8B-B14F-4D97-AF65-F5344CB8AC3E}">
        <p14:creationId xmlns:p14="http://schemas.microsoft.com/office/powerpoint/2010/main" val="294923276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000" dirty="0"/>
              <a:t>Due to the global and anonymous nature of the internet – tackling terrorist use of the internet presents several challenges.</a:t>
            </a:r>
          </a:p>
          <a:p>
            <a:r>
              <a:rPr lang="en-GB" sz="1000" dirty="0"/>
              <a:t>There is no single response to tackling terrorism – offline or online. The fact that most major social media companies are based in America presents major issues to responding to terrorist use of the internet. Granted they’re more inclined to respond to Islamist terrorist content, however, they are less likely to respond to far-right content due to free-speech laws. What is classed as extremist content in the UK or Europe is protected by free speech in America, even hate speech is a protected form of speech in the US.</a:t>
            </a:r>
          </a:p>
          <a:p>
            <a:endParaRPr lang="en-GB" sz="1000" dirty="0"/>
          </a:p>
          <a:p>
            <a:r>
              <a:rPr lang="en-GB" sz="1000" dirty="0"/>
              <a:t>A lot of responses to terrorism involve content removal which worsens the situation of terrorism online. What is removed from one platform is then reposted on another more encrypted platform. For example, the video of the Christchurch shooting was removed thousands of times but the video was posted to Gab, Telegram and 8Chan.</a:t>
            </a:r>
          </a:p>
          <a:p>
            <a:endParaRPr lang="en-GB" sz="1000" dirty="0"/>
          </a:p>
          <a:p>
            <a:r>
              <a:rPr lang="en-GB" sz="1000" dirty="0"/>
              <a:t>Terrorist organisations have become smart in recognising algorithms that take down extremist and terrorist content – so will adjust their content so that it isn’t picked up on unless someone reports it. This can result in many people viewing the content before it is removed or flagged up.</a:t>
            </a:r>
          </a:p>
          <a:p>
            <a:endParaRPr lang="en-GB" sz="1000" dirty="0"/>
          </a:p>
          <a:p>
            <a:r>
              <a:rPr lang="en-GB" sz="1000" dirty="0"/>
              <a:t>VPNs and protected browsers can make it difficult in pin pointing who is posting the content.</a:t>
            </a:r>
          </a:p>
          <a:p>
            <a:endParaRPr lang="en-GB" dirty="0"/>
          </a:p>
          <a:p>
            <a:r>
              <a:rPr lang="en-GB" dirty="0"/>
              <a:t>Lone wolf terrorism – don’t have the manpower to look into everyone.</a:t>
            </a:r>
          </a:p>
          <a:p>
            <a:endParaRPr lang="en-GB" dirty="0"/>
          </a:p>
        </p:txBody>
      </p:sp>
      <p:sp>
        <p:nvSpPr>
          <p:cNvPr id="4" name="Slide Number Placeholder 3"/>
          <p:cNvSpPr>
            <a:spLocks noGrp="1"/>
          </p:cNvSpPr>
          <p:nvPr>
            <p:ph type="sldNum" sz="quarter" idx="5"/>
          </p:nvPr>
        </p:nvSpPr>
        <p:spPr/>
        <p:txBody>
          <a:bodyPr/>
          <a:lstStyle/>
          <a:p>
            <a:fld id="{3F91C916-4DB8-0A4F-B97D-0D7B905CEC99}" type="slidenum">
              <a:rPr lang="en-GB" smtClean="0"/>
              <a:t>29</a:t>
            </a:fld>
            <a:endParaRPr lang="en-GB"/>
          </a:p>
        </p:txBody>
      </p:sp>
    </p:spTree>
    <p:extLst>
      <p:ext uri="{BB962C8B-B14F-4D97-AF65-F5344CB8AC3E}">
        <p14:creationId xmlns:p14="http://schemas.microsoft.com/office/powerpoint/2010/main" val="178734787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F91C916-4DB8-0A4F-B97D-0D7B905CEC99}" type="slidenum">
              <a:rPr lang="en-GB" smtClean="0"/>
              <a:t>33</a:t>
            </a:fld>
            <a:endParaRPr lang="en-GB"/>
          </a:p>
        </p:txBody>
      </p:sp>
    </p:spTree>
    <p:extLst>
      <p:ext uri="{BB962C8B-B14F-4D97-AF65-F5344CB8AC3E}">
        <p14:creationId xmlns:p14="http://schemas.microsoft.com/office/powerpoint/2010/main" val="272003322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F91C916-4DB8-0A4F-B97D-0D7B905CEC99}" type="slidenum">
              <a:rPr lang="en-GB" smtClean="0"/>
              <a:t>34</a:t>
            </a:fld>
            <a:endParaRPr lang="en-GB"/>
          </a:p>
        </p:txBody>
      </p:sp>
    </p:spTree>
    <p:extLst>
      <p:ext uri="{BB962C8B-B14F-4D97-AF65-F5344CB8AC3E}">
        <p14:creationId xmlns:p14="http://schemas.microsoft.com/office/powerpoint/2010/main" val="400260868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F91C916-4DB8-0A4F-B97D-0D7B905CEC99}" type="slidenum">
              <a:rPr lang="en-GB" smtClean="0"/>
              <a:t>35</a:t>
            </a:fld>
            <a:endParaRPr lang="en-GB"/>
          </a:p>
        </p:txBody>
      </p:sp>
    </p:spTree>
    <p:extLst>
      <p:ext uri="{BB962C8B-B14F-4D97-AF65-F5344CB8AC3E}">
        <p14:creationId xmlns:p14="http://schemas.microsoft.com/office/powerpoint/2010/main" val="1488968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EA0C0817-A112-4847-8014-A94B7D2A4EA3}" type="datetime1">
              <a:rPr lang="en-US" smtClean="0"/>
              <a:t>11/18/21</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34B7E4EF-A1BD-40F4-AB7B-04F084DD991D}" type="slidenum">
              <a:rPr lang="en-US" smtClean="0"/>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31712934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11/18/21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7344260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D9C646AA-F36E-4540-911D-FFFC0A0EF24A}" type="datetime1">
              <a:rPr lang="en-US" smtClean="0"/>
              <a:t>11/18/21</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34B7E4EF-A1BD-40F4-AB7B-04F084DD991D}" type="slidenum">
              <a:rPr lang="en-US" smtClean="0"/>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32687574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11/18/21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9037381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11/18/21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9846054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11/18/21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5445344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11/18/21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2553953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7E8D12A6-918A-48BD-8CB9-CA713993B0EA}" type="datetime1">
              <a:rPr lang="en-US" smtClean="0"/>
              <a:t>11/18/21</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34B7E4EF-A1BD-40F4-AB7B-04F084DD991D}"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49759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E778CE86-875F-4587-BCF6-FA054AFC0D53}" type="datetime1">
              <a:rPr lang="en-US" smtClean="0"/>
              <a:pPr/>
              <a:t>11/18/21</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pPr algn="l"/>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34B7E4EF-A1BD-40F4-AB7B-04F084DD991D}"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1573401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11/18/21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6930091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11/18/21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9018138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F6FA2B21-3FCD-4721-B95C-427943F61125}" type="datetime1">
              <a:rPr lang="en-US" smtClean="0"/>
              <a:t>11/18/21</a:t>
            </a:fld>
            <a:endParaRPr lang="en-US"/>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34B7E4EF-A1BD-40F4-AB7B-04F084DD991D}" type="slidenum">
              <a:rPr lang="en-US" smtClean="0"/>
              <a:t>‹#›</a:t>
            </a:fld>
            <a:endParaRPr lang="en-US"/>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9450729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statista.com/topics/3246/internet-usage-in-the-uk/#topicHeader__wrapper"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1.xml.rels><?xml version="1.0" encoding="UTF-8" standalone="yes"?>
<Relationships xmlns="http://schemas.openxmlformats.org/package/2006/relationships"><Relationship Id="rId3" Type="http://schemas.openxmlformats.org/officeDocument/2006/relationships/hyperlink" Target="https://eprints.qut.edu.au/50162/2/50162.pdf"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image" Target="../media/image12.jpeg"/><Relationship Id="rId4" Type="http://schemas.openxmlformats.org/officeDocument/2006/relationships/image" Target="../media/image11.jpeg"/></Relationships>
</file>

<file path=ppt/slides/_rels/slide23.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4.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25.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6.xml.rels><?xml version="1.0" encoding="UTF-8" standalone="yes"?>
<Relationships xmlns="http://schemas.openxmlformats.org/package/2006/relationships"><Relationship Id="rId3" Type="http://schemas.openxmlformats.org/officeDocument/2006/relationships/hyperlink" Target="https://www.adl.org/resources/reports/gab-and-8chan-home-to-terrorist-plots-hiding-in-plain-sight"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29.xml"/><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3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3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8" Type="http://schemas.openxmlformats.org/officeDocument/2006/relationships/hyperlink" Target="https://whatis.techtarget.com/definition/Internet" TargetMode="External"/><Relationship Id="rId13" Type="http://schemas.openxmlformats.org/officeDocument/2006/relationships/hyperlink" Target="https://www.voxpol.eu/crowdfunding-and-cryptocurrency-use-by-far-right-and-jihadi-groups/" TargetMode="External"/><Relationship Id="rId18" Type="http://schemas.openxmlformats.org/officeDocument/2006/relationships/hyperlink" Target="https://edition.cnn.com/2021/01/17/tech/what-is-gab-explainer/index.html" TargetMode="External"/><Relationship Id="rId26" Type="http://schemas.openxmlformats.org/officeDocument/2006/relationships/hyperlink" Target="https://www.ft.com/content/0dd65fa5-231a-4baf-b0a6-a8f679606492" TargetMode="External"/><Relationship Id="rId3" Type="http://schemas.openxmlformats.org/officeDocument/2006/relationships/hyperlink" Target="https://www.jstor.org/stable/pdf/25659982.pdf?refreqid=excelsior%3A8916a06c3625a43d9177283090cca81d" TargetMode="External"/><Relationship Id="rId21" Type="http://schemas.openxmlformats.org/officeDocument/2006/relationships/hyperlink" Target="https://www.jstor.org/stable/pdf/26466833.pdf" TargetMode="External"/><Relationship Id="rId7" Type="http://schemas.openxmlformats.org/officeDocument/2006/relationships/hyperlink" Target="https://www.tandfonline.com/doi/pdf/10.1080/24701475.2017.1305836?needAccess=true" TargetMode="External"/><Relationship Id="rId12" Type="http://schemas.openxmlformats.org/officeDocument/2006/relationships/hyperlink" Target="https://www.tandfonline.com/doi/pdf/10.1080/10576101003587184?needAccess=true" TargetMode="External"/><Relationship Id="rId17" Type="http://schemas.openxmlformats.org/officeDocument/2006/relationships/hyperlink" Target="https://static1.squarespace.com/static/54d79f88e4b0db3478a04405/t/57757c942994ca3f91eb779d/1467317397510/ISIS+Under+Pressure+on+Twitter.pdf" TargetMode="External"/><Relationship Id="rId25" Type="http://schemas.openxmlformats.org/officeDocument/2006/relationships/hyperlink" Target="https://assets.publishing.service.gov.uk/government/uploads/system/uploads/attachment_data/file/716907/140618_CCS207_CCS0218929798-1_CONTEST_3.0_WEB.pdf" TargetMode="External"/><Relationship Id="rId2" Type="http://schemas.openxmlformats.org/officeDocument/2006/relationships/notesSlide" Target="../notesSlides/notesSlide32.xml"/><Relationship Id="rId16" Type="http://schemas.openxmlformats.org/officeDocument/2006/relationships/hyperlink" Target="https://eprints.qut.edu.au/50162/2/50162.pdf" TargetMode="External"/><Relationship Id="rId20" Type="http://schemas.openxmlformats.org/officeDocument/2006/relationships/hyperlink" Target="https://icct.nl/app/uploads/2019/11/Right-Wing-Extremists-Persistent-Online-Presence.pdf" TargetMode="External"/><Relationship Id="rId1" Type="http://schemas.openxmlformats.org/officeDocument/2006/relationships/slideLayout" Target="../slideLayouts/slideLayout2.xml"/><Relationship Id="rId6" Type="http://schemas.openxmlformats.org/officeDocument/2006/relationships/hyperlink" Target="https://www.unodc.org/documents/frontpage/Use_of_Internet_for_Terrorist_Purposes.pdf" TargetMode="External"/><Relationship Id="rId11" Type="http://schemas.openxmlformats.org/officeDocument/2006/relationships/hyperlink" Target="https://www.hstoday.us/subject-matter-areas/cybersecurity/isis-and-the-militant-jihad-on-instagram/" TargetMode="External"/><Relationship Id="rId24" Type="http://schemas.openxmlformats.org/officeDocument/2006/relationships/hyperlink" Target="https://www.jstor.org/stable/pdf/27007294.pdf?refreqid=excelsior%3Ac731f75f018fb7738fb56dc208f5103b" TargetMode="External"/><Relationship Id="rId5" Type="http://schemas.openxmlformats.org/officeDocument/2006/relationships/hyperlink" Target="https://press.armywarcollege.edu/cgi/viewcontent.cgi?article=2139&amp;context=parameters" TargetMode="External"/><Relationship Id="rId15" Type="http://schemas.openxmlformats.org/officeDocument/2006/relationships/hyperlink" Target="https://assets.publishing.service.gov.uk/government/uploads/system/uploads/attachment_data/file/1017413/exploring-role-internet-radicalisation.pdf" TargetMode="External"/><Relationship Id="rId23" Type="http://schemas.openxmlformats.org/officeDocument/2006/relationships/hyperlink" Target="https://news.sky.com/story/what-is-8chan-the-site-used-by-nz-terrorist-to-spread-hate-11666123" TargetMode="External"/><Relationship Id="rId10" Type="http://schemas.openxmlformats.org/officeDocument/2006/relationships/hyperlink" Target="https://www.cairn.info/revue-internationale-de-psychologie-sociale-2010-1-page-25.htm" TargetMode="External"/><Relationship Id="rId19" Type="http://schemas.openxmlformats.org/officeDocument/2006/relationships/hyperlink" Target="https://www.adl.org/resources/reports/gab-and-8chan-home-to-terrorist-plots-hiding-in-plain-sight" TargetMode="External"/><Relationship Id="rId4" Type="http://schemas.openxmlformats.org/officeDocument/2006/relationships/hyperlink" Target="https://www.usip.org/sites/default/files/sr116.pdf" TargetMode="External"/><Relationship Id="rId9" Type="http://schemas.openxmlformats.org/officeDocument/2006/relationships/hyperlink" Target="https://journals.sagepub.com/doi/pdf/10.1177/0022002719843989" TargetMode="External"/><Relationship Id="rId14" Type="http://schemas.openxmlformats.org/officeDocument/2006/relationships/hyperlink" Target="https://cronfa.swan.ac.uk/Record/cronfa45970" TargetMode="External"/><Relationship Id="rId22" Type="http://schemas.openxmlformats.org/officeDocument/2006/relationships/hyperlink" Target="https://minerva.defense.gov/Owl-In-the-Olive-Tree/Owl_View/Article/1859857/telegram-and-online-addiction-to-terrorist-propaganda/" TargetMode="External"/><Relationship Id="rId27" Type="http://schemas.openxmlformats.org/officeDocument/2006/relationships/hyperlink" Target="https://www.dhs.gov/sites/default/files/publications/Countering%20the%20Appeal%20of%20Extremism%20Online_1.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nap joins rivals Facebook and YouTube to fight terrorism | TechCrunch">
            <a:extLst>
              <a:ext uri="{FF2B5EF4-FFF2-40B4-BE49-F238E27FC236}">
                <a16:creationId xmlns:a16="http://schemas.microsoft.com/office/drawing/2014/main" id="{2520183B-8DF0-7345-AA70-734BE310336B}"/>
              </a:ext>
            </a:extLst>
          </p:cNvPr>
          <p:cNvPicPr>
            <a:picLocks noChangeAspect="1" noChangeArrowheads="1"/>
          </p:cNvPicPr>
          <p:nvPr/>
        </p:nvPicPr>
        <p:blipFill rotWithShape="1">
          <a:blip r:embed="rId3">
            <a:alphaModFix amt="45000"/>
            <a:extLst>
              <a:ext uri="{28A0092B-C50C-407E-A947-70E740481C1C}">
                <a14:useLocalDpi xmlns:a14="http://schemas.microsoft.com/office/drawing/2010/main" val="0"/>
              </a:ext>
            </a:extLst>
          </a:blip>
          <a:srcRect l="2335" r="2555" b="1"/>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3215E45-9CF8-624B-9EFF-76B61D89034C}"/>
              </a:ext>
            </a:extLst>
          </p:cNvPr>
          <p:cNvSpPr>
            <a:spLocks noGrp="1"/>
          </p:cNvSpPr>
          <p:nvPr>
            <p:ph type="ctrTitle"/>
          </p:nvPr>
        </p:nvSpPr>
        <p:spPr>
          <a:xfrm>
            <a:off x="1769532" y="2091263"/>
            <a:ext cx="8652938" cy="2461504"/>
          </a:xfrm>
        </p:spPr>
        <p:txBody>
          <a:bodyPr>
            <a:normAutofit/>
          </a:bodyPr>
          <a:lstStyle/>
          <a:p>
            <a:r>
              <a:rPr lang="en-GB" dirty="0"/>
              <a:t>Terrorist use of the internet</a:t>
            </a:r>
          </a:p>
        </p:txBody>
      </p:sp>
    </p:spTree>
    <p:extLst>
      <p:ext uri="{BB962C8B-B14F-4D97-AF65-F5344CB8AC3E}">
        <p14:creationId xmlns:p14="http://schemas.microsoft.com/office/powerpoint/2010/main" val="3610928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9272F-A9F7-434B-B1A7-AA73B9688911}"/>
              </a:ext>
            </a:extLst>
          </p:cNvPr>
          <p:cNvSpPr>
            <a:spLocks noGrp="1"/>
          </p:cNvSpPr>
          <p:nvPr>
            <p:ph type="title"/>
          </p:nvPr>
        </p:nvSpPr>
        <p:spPr/>
        <p:txBody>
          <a:bodyPr/>
          <a:lstStyle/>
          <a:p>
            <a:r>
              <a:rPr lang="en-GB" dirty="0"/>
              <a:t>Aims</a:t>
            </a:r>
          </a:p>
        </p:txBody>
      </p:sp>
      <p:graphicFrame>
        <p:nvGraphicFramePr>
          <p:cNvPr id="5" name="Content Placeholder 2">
            <a:extLst>
              <a:ext uri="{FF2B5EF4-FFF2-40B4-BE49-F238E27FC236}">
                <a16:creationId xmlns:a16="http://schemas.microsoft.com/office/drawing/2014/main" id="{A2761748-5947-4877-AB85-5767B938165D}"/>
              </a:ext>
            </a:extLst>
          </p:cNvPr>
          <p:cNvGraphicFramePr>
            <a:graphicFrameLocks noGrp="1"/>
          </p:cNvGraphicFramePr>
          <p:nvPr>
            <p:ph idx="1"/>
            <p:extLst>
              <p:ext uri="{D42A27DB-BD31-4B8C-83A1-F6EECF244321}">
                <p14:modId xmlns:p14="http://schemas.microsoft.com/office/powerpoint/2010/main" val="3044456064"/>
              </p:ext>
            </p:extLst>
          </p:nvPr>
        </p:nvGraphicFramePr>
        <p:xfrm>
          <a:off x="1371600" y="2171700"/>
          <a:ext cx="8983362" cy="36956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975555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563E3-DF85-6545-962B-46A11B260B57}"/>
              </a:ext>
            </a:extLst>
          </p:cNvPr>
          <p:cNvSpPr>
            <a:spLocks noGrp="1"/>
          </p:cNvSpPr>
          <p:nvPr>
            <p:ph type="title"/>
          </p:nvPr>
        </p:nvSpPr>
        <p:spPr>
          <a:xfrm>
            <a:off x="1371600" y="685800"/>
            <a:ext cx="9601200" cy="1485900"/>
          </a:xfrm>
        </p:spPr>
        <p:txBody>
          <a:bodyPr>
            <a:normAutofit/>
          </a:bodyPr>
          <a:lstStyle/>
          <a:p>
            <a:r>
              <a:rPr lang="en-GB" dirty="0"/>
              <a:t>Objectives</a:t>
            </a:r>
          </a:p>
        </p:txBody>
      </p:sp>
      <p:graphicFrame>
        <p:nvGraphicFramePr>
          <p:cNvPr id="5" name="Content Placeholder 2">
            <a:extLst>
              <a:ext uri="{FF2B5EF4-FFF2-40B4-BE49-F238E27FC236}">
                <a16:creationId xmlns:a16="http://schemas.microsoft.com/office/drawing/2014/main" id="{31CD4AF6-A1CF-492D-934B-67BF2BF45536}"/>
              </a:ext>
            </a:extLst>
          </p:cNvPr>
          <p:cNvGraphicFramePr>
            <a:graphicFrameLocks noGrp="1"/>
          </p:cNvGraphicFramePr>
          <p:nvPr>
            <p:ph idx="1"/>
            <p:extLst>
              <p:ext uri="{D42A27DB-BD31-4B8C-83A1-F6EECF244321}">
                <p14:modId xmlns:p14="http://schemas.microsoft.com/office/powerpoint/2010/main" val="51852678"/>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822890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973BA-E676-E64F-B8D6-5FA179188A69}"/>
              </a:ext>
            </a:extLst>
          </p:cNvPr>
          <p:cNvSpPr>
            <a:spLocks noGrp="1"/>
          </p:cNvSpPr>
          <p:nvPr>
            <p:ph type="title"/>
          </p:nvPr>
        </p:nvSpPr>
        <p:spPr>
          <a:xfrm>
            <a:off x="1371600" y="685800"/>
            <a:ext cx="3282695" cy="1485900"/>
          </a:xfrm>
        </p:spPr>
        <p:txBody>
          <a:bodyPr>
            <a:normAutofit/>
          </a:bodyPr>
          <a:lstStyle/>
          <a:p>
            <a:r>
              <a:rPr lang="en-GB" dirty="0"/>
              <a:t>The Internet </a:t>
            </a:r>
          </a:p>
        </p:txBody>
      </p:sp>
      <p:sp>
        <p:nvSpPr>
          <p:cNvPr id="3" name="Content Placeholder 2">
            <a:extLst>
              <a:ext uri="{FF2B5EF4-FFF2-40B4-BE49-F238E27FC236}">
                <a16:creationId xmlns:a16="http://schemas.microsoft.com/office/drawing/2014/main" id="{DFA388C3-A308-724C-A5D2-F3F17ABA9AA7}"/>
              </a:ext>
            </a:extLst>
          </p:cNvPr>
          <p:cNvSpPr>
            <a:spLocks noGrp="1"/>
          </p:cNvSpPr>
          <p:nvPr>
            <p:ph idx="1"/>
          </p:nvPr>
        </p:nvSpPr>
        <p:spPr>
          <a:xfrm>
            <a:off x="826822" y="1645190"/>
            <a:ext cx="4372249" cy="3581400"/>
          </a:xfrm>
        </p:spPr>
        <p:txBody>
          <a:bodyPr>
            <a:noAutofit/>
          </a:bodyPr>
          <a:lstStyle/>
          <a:p>
            <a:r>
              <a:rPr lang="en-GB" sz="1800" dirty="0"/>
              <a:t>Worldwide system of networks – accessible by hundreds of millions of people globally.</a:t>
            </a:r>
          </a:p>
          <a:p>
            <a:r>
              <a:rPr lang="en-GB" sz="1800" dirty="0"/>
              <a:t>Early studies stated the internet was a virtual space for social interaction and individual expression. </a:t>
            </a:r>
          </a:p>
          <a:p>
            <a:r>
              <a:rPr lang="en-GB" sz="1800" dirty="0"/>
              <a:t>Internet provides various benefits:</a:t>
            </a:r>
            <a:br>
              <a:rPr lang="en-GB" sz="1800" dirty="0"/>
            </a:br>
            <a:r>
              <a:rPr lang="en-GB" sz="1800" b="1" i="1" dirty="0"/>
              <a:t>-</a:t>
            </a:r>
            <a:r>
              <a:rPr lang="en-GB" sz="1800" i="1" dirty="0"/>
              <a:t>Access to endless information, knowledge and education, </a:t>
            </a:r>
            <a:br>
              <a:rPr lang="en-GB" sz="1800" i="1" dirty="0"/>
            </a:br>
            <a:r>
              <a:rPr lang="en-GB" sz="1800" i="1" dirty="0"/>
              <a:t>- Increased ability to communicate, connect and share, </a:t>
            </a:r>
            <a:br>
              <a:rPr lang="en-GB" sz="1800" i="1" dirty="0"/>
            </a:br>
            <a:r>
              <a:rPr lang="en-GB" sz="1800" i="1" dirty="0"/>
              <a:t>-Chance to sell and make money as a business or individual, </a:t>
            </a:r>
            <a:br>
              <a:rPr lang="en-GB" sz="1800" i="1" dirty="0"/>
            </a:br>
            <a:r>
              <a:rPr lang="en-GB" sz="1800" i="1" dirty="0"/>
              <a:t>-Ability to amplify the impact of a message, and </a:t>
            </a:r>
            <a:br>
              <a:rPr lang="en-GB" sz="1800" i="1" dirty="0"/>
            </a:br>
            <a:r>
              <a:rPr lang="en-GB" sz="1800" i="1" dirty="0"/>
              <a:t>-Ability to save data and share files</a:t>
            </a:r>
            <a:endParaRPr lang="en-GB" sz="1800" dirty="0"/>
          </a:p>
        </p:txBody>
      </p:sp>
      <p:pic>
        <p:nvPicPr>
          <p:cNvPr id="5" name="Picture 4" descr="Graphical user interface, text, application, email&#10;&#10;Description automatically generated">
            <a:extLst>
              <a:ext uri="{FF2B5EF4-FFF2-40B4-BE49-F238E27FC236}">
                <a16:creationId xmlns:a16="http://schemas.microsoft.com/office/drawing/2014/main" id="{F41E688A-2638-F54D-A8CC-13C2F532E414}"/>
              </a:ext>
            </a:extLst>
          </p:cNvPr>
          <p:cNvPicPr>
            <a:picLocks noChangeAspect="1"/>
          </p:cNvPicPr>
          <p:nvPr/>
        </p:nvPicPr>
        <p:blipFill>
          <a:blip r:embed="rId3"/>
          <a:stretch>
            <a:fillRect/>
          </a:stretch>
        </p:blipFill>
        <p:spPr>
          <a:xfrm>
            <a:off x="5456770" y="685800"/>
            <a:ext cx="6517065" cy="5500181"/>
          </a:xfrm>
          <a:prstGeom prst="rect">
            <a:avLst/>
          </a:prstGeom>
        </p:spPr>
      </p:pic>
    </p:spTree>
    <p:extLst>
      <p:ext uri="{BB962C8B-B14F-4D97-AF65-F5344CB8AC3E}">
        <p14:creationId xmlns:p14="http://schemas.microsoft.com/office/powerpoint/2010/main" val="7319986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F6624-7C58-9647-8562-08776FDC9A77}"/>
              </a:ext>
            </a:extLst>
          </p:cNvPr>
          <p:cNvSpPr>
            <a:spLocks noGrp="1"/>
          </p:cNvSpPr>
          <p:nvPr>
            <p:ph type="title"/>
          </p:nvPr>
        </p:nvSpPr>
        <p:spPr/>
        <p:txBody>
          <a:bodyPr/>
          <a:lstStyle/>
          <a:p>
            <a:r>
              <a:rPr lang="en-GB" dirty="0"/>
              <a:t>The use of the internet in the UK</a:t>
            </a:r>
          </a:p>
        </p:txBody>
      </p:sp>
      <p:sp>
        <p:nvSpPr>
          <p:cNvPr id="3" name="Content Placeholder 2">
            <a:extLst>
              <a:ext uri="{FF2B5EF4-FFF2-40B4-BE49-F238E27FC236}">
                <a16:creationId xmlns:a16="http://schemas.microsoft.com/office/drawing/2014/main" id="{6C08C3AB-495F-FC43-B4EE-9F1B4B0C48BC}"/>
              </a:ext>
            </a:extLst>
          </p:cNvPr>
          <p:cNvSpPr>
            <a:spLocks noGrp="1"/>
          </p:cNvSpPr>
          <p:nvPr>
            <p:ph idx="1"/>
          </p:nvPr>
        </p:nvSpPr>
        <p:spPr/>
        <p:txBody>
          <a:bodyPr>
            <a:normAutofit/>
          </a:bodyPr>
          <a:lstStyle/>
          <a:p>
            <a:r>
              <a:rPr lang="en-GB" b="1" dirty="0"/>
              <a:t>TASK – 5 Minutes</a:t>
            </a:r>
          </a:p>
          <a:p>
            <a:endParaRPr lang="en-GB" b="1" dirty="0"/>
          </a:p>
          <a:p>
            <a:pPr marL="0" indent="0">
              <a:buNone/>
            </a:pPr>
            <a:r>
              <a:rPr lang="en-GB" b="1" dirty="0">
                <a:hlinkClick r:id="rId3"/>
              </a:rPr>
              <a:t>https://www.statista.com/topics/3246/internet-usage-in-the-uk/#topicHeader__wrapper</a:t>
            </a:r>
            <a:endParaRPr lang="en-GB" b="1" dirty="0"/>
          </a:p>
          <a:p>
            <a:pPr marL="0" indent="0">
              <a:buNone/>
            </a:pPr>
            <a:endParaRPr lang="en-GB" b="1" dirty="0"/>
          </a:p>
          <a:p>
            <a:pPr marL="0" indent="0">
              <a:buNone/>
            </a:pPr>
            <a:r>
              <a:rPr lang="en-GB" b="1" dirty="0"/>
              <a:t>How many people have access to the internet in the UK?</a:t>
            </a:r>
          </a:p>
          <a:p>
            <a:pPr marL="0" indent="0">
              <a:buNone/>
            </a:pPr>
            <a:r>
              <a:rPr lang="en-GB" b="1" dirty="0"/>
              <a:t>What activities do people in the UK use the internet for?</a:t>
            </a:r>
          </a:p>
          <a:p>
            <a:pPr marL="0" indent="0">
              <a:buNone/>
            </a:pPr>
            <a:r>
              <a:rPr lang="en-GB" b="1" dirty="0"/>
              <a:t>How many hour a week does the average adult in the UK spend on the internet?</a:t>
            </a:r>
          </a:p>
          <a:p>
            <a:pPr marL="0" indent="0">
              <a:buNone/>
            </a:pPr>
            <a:endParaRPr lang="en-GB" b="1" dirty="0"/>
          </a:p>
          <a:p>
            <a:pPr marL="0" indent="0">
              <a:buNone/>
            </a:pPr>
            <a:endParaRPr lang="en-GB" dirty="0"/>
          </a:p>
        </p:txBody>
      </p:sp>
    </p:spTree>
    <p:extLst>
      <p:ext uri="{BB962C8B-B14F-4D97-AF65-F5344CB8AC3E}">
        <p14:creationId xmlns:p14="http://schemas.microsoft.com/office/powerpoint/2010/main" val="42638743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9" name="Group 9">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1"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2"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20" name="Rectangle 13">
            <a:extLst>
              <a:ext uri="{FF2B5EF4-FFF2-40B4-BE49-F238E27FC236}">
                <a16:creationId xmlns:a16="http://schemas.microsoft.com/office/drawing/2014/main" id="{7BB74091-09FE-44AF-8325-7FE6E175F7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2AE71A-13A3-D947-9960-4F3AB3CC6FBA}"/>
              </a:ext>
            </a:extLst>
          </p:cNvPr>
          <p:cNvSpPr>
            <a:spLocks noGrp="1"/>
          </p:cNvSpPr>
          <p:nvPr>
            <p:ph type="title"/>
          </p:nvPr>
        </p:nvSpPr>
        <p:spPr>
          <a:xfrm>
            <a:off x="752858" y="4736961"/>
            <a:ext cx="10720685" cy="936769"/>
          </a:xfrm>
        </p:spPr>
        <p:txBody>
          <a:bodyPr vert="horz" lIns="91440" tIns="45720" rIns="91440" bIns="45720" rtlCol="0" anchor="b">
            <a:normAutofit/>
          </a:bodyPr>
          <a:lstStyle/>
          <a:p>
            <a:pPr algn="ctr"/>
            <a:r>
              <a:rPr lang="en-US" sz="4800" cap="all"/>
              <a:t>Terrorist use of the internet</a:t>
            </a:r>
          </a:p>
        </p:txBody>
      </p:sp>
      <p:pic>
        <p:nvPicPr>
          <p:cNvPr id="5" name="Content Placeholder 4" descr="Text&#10;&#10;Description automatically generated">
            <a:extLst>
              <a:ext uri="{FF2B5EF4-FFF2-40B4-BE49-F238E27FC236}">
                <a16:creationId xmlns:a16="http://schemas.microsoft.com/office/drawing/2014/main" id="{777DFE56-34A9-C940-87F3-A81C9316BB89}"/>
              </a:ext>
            </a:extLst>
          </p:cNvPr>
          <p:cNvPicPr>
            <a:picLocks noGrp="1" noChangeAspect="1"/>
          </p:cNvPicPr>
          <p:nvPr>
            <p:ph idx="1"/>
          </p:nvPr>
        </p:nvPicPr>
        <p:blipFill rotWithShape="1">
          <a:blip r:embed="rId3"/>
          <a:srcRect t="6085" b="4712"/>
          <a:stretch/>
        </p:blipFill>
        <p:spPr>
          <a:xfrm>
            <a:off x="20" y="10"/>
            <a:ext cx="12191980" cy="4187119"/>
          </a:xfrm>
          <a:prstGeom prst="rect">
            <a:avLst/>
          </a:prstGeom>
        </p:spPr>
      </p:pic>
      <p:sp>
        <p:nvSpPr>
          <p:cNvPr id="21" name="Freeform: Shape 15">
            <a:extLst>
              <a:ext uri="{FF2B5EF4-FFF2-40B4-BE49-F238E27FC236}">
                <a16:creationId xmlns:a16="http://schemas.microsoft.com/office/drawing/2014/main" id="{0F30CCEB-94C4-4F72-BA5A-9CEA853022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434936" y="4446551"/>
            <a:ext cx="1957171" cy="1103687"/>
          </a:xfrm>
          <a:custGeom>
            <a:avLst/>
            <a:gdLst>
              <a:gd name="connsiteX0" fmla="*/ 2017702 w 2017702"/>
              <a:gd name="connsiteY0" fmla="*/ 1137821 h 1137821"/>
              <a:gd name="connsiteX1" fmla="*/ 404 w 2017702"/>
              <a:gd name="connsiteY1" fmla="*/ 1137821 h 1137821"/>
              <a:gd name="connsiteX2" fmla="*/ 0 w 2017702"/>
              <a:gd name="connsiteY2" fmla="*/ 900216 h 1137821"/>
              <a:gd name="connsiteX3" fmla="*/ 1767759 w 2017702"/>
              <a:gd name="connsiteY3" fmla="*/ 901031 h 1137821"/>
              <a:gd name="connsiteX4" fmla="*/ 1767759 w 2017702"/>
              <a:gd name="connsiteY4" fmla="*/ 0 h 1137821"/>
              <a:gd name="connsiteX5" fmla="*/ 2017702 w 2017702"/>
              <a:gd name="connsiteY5" fmla="*/ 0 h 1137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7702" h="1137821">
                <a:moveTo>
                  <a:pt x="2017702" y="1137821"/>
                </a:moveTo>
                <a:lnTo>
                  <a:pt x="404" y="1137821"/>
                </a:lnTo>
                <a:cubicBezTo>
                  <a:pt x="-404" y="1055814"/>
                  <a:pt x="807" y="982224"/>
                  <a:pt x="0" y="900216"/>
                </a:cubicBezTo>
                <a:lnTo>
                  <a:pt x="1767759" y="901031"/>
                </a:lnTo>
                <a:lnTo>
                  <a:pt x="1767759" y="0"/>
                </a:lnTo>
                <a:lnTo>
                  <a:pt x="2017702" y="0"/>
                </a:lnTo>
                <a:close/>
              </a:path>
            </a:pathLst>
          </a:custGeom>
          <a:solidFill>
            <a:schemeClr val="tx2">
              <a:alpha val="80000"/>
            </a:schemeClr>
          </a:solidFill>
          <a:ln w="0">
            <a:noFill/>
            <a:prstDash val="solid"/>
            <a:round/>
            <a:headEnd/>
            <a:tailEnd/>
          </a:ln>
        </p:spPr>
      </p:sp>
      <p:sp>
        <p:nvSpPr>
          <p:cNvPr id="18" name="Freeform: Shape 17">
            <a:extLst>
              <a:ext uri="{FF2B5EF4-FFF2-40B4-BE49-F238E27FC236}">
                <a16:creationId xmlns:a16="http://schemas.microsoft.com/office/drawing/2014/main" id="{0DE1A94F-CC8B-4954-97A7-ADD4F300D6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796837" y="5311230"/>
            <a:ext cx="2042265" cy="1213486"/>
          </a:xfrm>
          <a:custGeom>
            <a:avLst/>
            <a:gdLst>
              <a:gd name="connsiteX0" fmla="*/ 1844618 w 2105428"/>
              <a:gd name="connsiteY0" fmla="*/ 0 h 1251016"/>
              <a:gd name="connsiteX1" fmla="*/ 2105428 w 2105428"/>
              <a:gd name="connsiteY1" fmla="*/ 0 h 1251016"/>
              <a:gd name="connsiteX2" fmla="*/ 2105428 w 2105428"/>
              <a:gd name="connsiteY2" fmla="*/ 1251016 h 1251016"/>
              <a:gd name="connsiteX3" fmla="*/ 421 w 2105428"/>
              <a:gd name="connsiteY3" fmla="*/ 1251016 h 1251016"/>
              <a:gd name="connsiteX4" fmla="*/ 0 w 2105428"/>
              <a:gd name="connsiteY4" fmla="*/ 1003081 h 1251016"/>
              <a:gd name="connsiteX5" fmla="*/ 1844618 w 2105428"/>
              <a:gd name="connsiteY5" fmla="*/ 1003931 h 1251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5428" h="1251016">
                <a:moveTo>
                  <a:pt x="1844618" y="0"/>
                </a:moveTo>
                <a:lnTo>
                  <a:pt x="2105428" y="0"/>
                </a:lnTo>
                <a:lnTo>
                  <a:pt x="2105428" y="1251016"/>
                </a:lnTo>
                <a:lnTo>
                  <a:pt x="421" y="1251016"/>
                </a:lnTo>
                <a:cubicBezTo>
                  <a:pt x="-421" y="1165443"/>
                  <a:pt x="842" y="1088654"/>
                  <a:pt x="0" y="1003081"/>
                </a:cubicBezTo>
                <a:lnTo>
                  <a:pt x="1844618" y="1003931"/>
                </a:lnTo>
                <a:close/>
              </a:path>
            </a:pathLst>
          </a:custGeom>
          <a:solidFill>
            <a:schemeClr val="tx2">
              <a:alpha val="80000"/>
            </a:schemeClr>
          </a:solidFill>
          <a:ln w="0">
            <a:noFill/>
            <a:prstDash val="solid"/>
            <a:round/>
            <a:headEnd/>
            <a:tailEnd/>
          </a:ln>
        </p:spPr>
      </p:sp>
    </p:spTree>
    <p:extLst>
      <p:ext uri="{BB962C8B-B14F-4D97-AF65-F5344CB8AC3E}">
        <p14:creationId xmlns:p14="http://schemas.microsoft.com/office/powerpoint/2010/main" val="4111318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C159B63-C56D-4E4E-8B07-40A1346DC9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7778A4-DFAC-5143-9A30-7A6AE2B6C2AD}"/>
              </a:ext>
            </a:extLst>
          </p:cNvPr>
          <p:cNvSpPr>
            <a:spLocks noGrp="1"/>
          </p:cNvSpPr>
          <p:nvPr>
            <p:ph type="title"/>
          </p:nvPr>
        </p:nvSpPr>
        <p:spPr>
          <a:xfrm>
            <a:off x="1020612" y="343575"/>
            <a:ext cx="8218628" cy="5020353"/>
          </a:xfrm>
        </p:spPr>
        <p:txBody>
          <a:bodyPr>
            <a:normAutofit/>
          </a:bodyPr>
          <a:lstStyle/>
          <a:p>
            <a:r>
              <a:rPr lang="en-GB" dirty="0"/>
              <a:t>Terrorist’s use of the Internet</a:t>
            </a:r>
          </a:p>
        </p:txBody>
      </p:sp>
      <p:sp>
        <p:nvSpPr>
          <p:cNvPr id="10" name="Rectangle 9">
            <a:extLst>
              <a:ext uri="{FF2B5EF4-FFF2-40B4-BE49-F238E27FC236}">
                <a16:creationId xmlns:a16="http://schemas.microsoft.com/office/drawing/2014/main" id="{27DEF201-077E-444A-A3F0-66E142535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2" name="Content Placeholder 2">
            <a:extLst>
              <a:ext uri="{FF2B5EF4-FFF2-40B4-BE49-F238E27FC236}">
                <a16:creationId xmlns:a16="http://schemas.microsoft.com/office/drawing/2014/main" id="{EC70F166-1CEA-4850-9234-04489E0470A2}"/>
              </a:ext>
            </a:extLst>
          </p:cNvPr>
          <p:cNvGraphicFramePr>
            <a:graphicFrameLocks noGrp="1"/>
          </p:cNvGraphicFramePr>
          <p:nvPr>
            <p:ph idx="1"/>
            <p:extLst>
              <p:ext uri="{D42A27DB-BD31-4B8C-83A1-F6EECF244321}">
                <p14:modId xmlns:p14="http://schemas.microsoft.com/office/powerpoint/2010/main" val="2401855209"/>
              </p:ext>
            </p:extLst>
          </p:nvPr>
        </p:nvGraphicFramePr>
        <p:xfrm>
          <a:off x="1184791" y="1494072"/>
          <a:ext cx="9986598" cy="47204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714881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11912-8DCB-4E4D-84DA-7B798F777C18}"/>
              </a:ext>
            </a:extLst>
          </p:cNvPr>
          <p:cNvSpPr>
            <a:spLocks noGrp="1"/>
          </p:cNvSpPr>
          <p:nvPr>
            <p:ph type="title"/>
          </p:nvPr>
        </p:nvSpPr>
        <p:spPr>
          <a:xfrm>
            <a:off x="1371600" y="685800"/>
            <a:ext cx="9601200" cy="1485900"/>
          </a:xfrm>
        </p:spPr>
        <p:txBody>
          <a:bodyPr>
            <a:normAutofit/>
          </a:bodyPr>
          <a:lstStyle/>
          <a:p>
            <a:r>
              <a:rPr lang="en-GB" dirty="0"/>
              <a:t>Dissemination of Propaganda</a:t>
            </a:r>
          </a:p>
        </p:txBody>
      </p:sp>
      <p:graphicFrame>
        <p:nvGraphicFramePr>
          <p:cNvPr id="6" name="Content Placeholder 3">
            <a:extLst>
              <a:ext uri="{FF2B5EF4-FFF2-40B4-BE49-F238E27FC236}">
                <a16:creationId xmlns:a16="http://schemas.microsoft.com/office/drawing/2014/main" id="{21FCF04E-C3A0-4C30-A3D0-FE1B681639A6}"/>
              </a:ext>
            </a:extLst>
          </p:cNvPr>
          <p:cNvGraphicFramePr>
            <a:graphicFrameLocks noGrp="1"/>
          </p:cNvGraphicFramePr>
          <p:nvPr>
            <p:ph idx="1"/>
            <p:extLst>
              <p:ext uri="{D42A27DB-BD31-4B8C-83A1-F6EECF244321}">
                <p14:modId xmlns:p14="http://schemas.microsoft.com/office/powerpoint/2010/main" val="2780968610"/>
              </p:ext>
            </p:extLst>
          </p:nvPr>
        </p:nvGraphicFramePr>
        <p:xfrm>
          <a:off x="1871330" y="1679946"/>
          <a:ext cx="8601740" cy="47846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859458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CA572-AE58-E146-8879-5D4EDAAC7929}"/>
              </a:ext>
            </a:extLst>
          </p:cNvPr>
          <p:cNvSpPr>
            <a:spLocks noGrp="1"/>
          </p:cNvSpPr>
          <p:nvPr>
            <p:ph type="title"/>
          </p:nvPr>
        </p:nvSpPr>
        <p:spPr>
          <a:xfrm>
            <a:off x="1371600" y="685800"/>
            <a:ext cx="9601200" cy="1485900"/>
          </a:xfrm>
        </p:spPr>
        <p:txBody>
          <a:bodyPr>
            <a:normAutofit/>
          </a:bodyPr>
          <a:lstStyle/>
          <a:p>
            <a:r>
              <a:rPr lang="en-GB" dirty="0"/>
              <a:t>Planning</a:t>
            </a:r>
          </a:p>
        </p:txBody>
      </p:sp>
      <p:graphicFrame>
        <p:nvGraphicFramePr>
          <p:cNvPr id="12" name="Content Placeholder 9">
            <a:extLst>
              <a:ext uri="{FF2B5EF4-FFF2-40B4-BE49-F238E27FC236}">
                <a16:creationId xmlns:a16="http://schemas.microsoft.com/office/drawing/2014/main" id="{74F0E69A-643E-4B43-9DF1-EDF3875D18A5}"/>
              </a:ext>
            </a:extLst>
          </p:cNvPr>
          <p:cNvGraphicFramePr>
            <a:graphicFrameLocks noGrp="1"/>
          </p:cNvGraphicFramePr>
          <p:nvPr>
            <p:ph idx="1"/>
            <p:extLst>
              <p:ext uri="{D42A27DB-BD31-4B8C-83A1-F6EECF244321}">
                <p14:modId xmlns:p14="http://schemas.microsoft.com/office/powerpoint/2010/main" val="4226849325"/>
              </p:ext>
            </p:extLst>
          </p:nvPr>
        </p:nvGraphicFramePr>
        <p:xfrm>
          <a:off x="1371600" y="1743739"/>
          <a:ext cx="10260419" cy="48697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096427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515A5A-FB8C-0248-A839-E7AAE9409AA5}"/>
              </a:ext>
            </a:extLst>
          </p:cNvPr>
          <p:cNvSpPr>
            <a:spLocks noGrp="1"/>
          </p:cNvSpPr>
          <p:nvPr>
            <p:ph type="title"/>
          </p:nvPr>
        </p:nvSpPr>
        <p:spPr/>
        <p:txBody>
          <a:bodyPr/>
          <a:lstStyle/>
          <a:p>
            <a:r>
              <a:rPr lang="en-GB" dirty="0"/>
              <a:t>Training</a:t>
            </a:r>
          </a:p>
        </p:txBody>
      </p:sp>
      <p:graphicFrame>
        <p:nvGraphicFramePr>
          <p:cNvPr id="5" name="Content Placeholder 2">
            <a:extLst>
              <a:ext uri="{FF2B5EF4-FFF2-40B4-BE49-F238E27FC236}">
                <a16:creationId xmlns:a16="http://schemas.microsoft.com/office/drawing/2014/main" id="{918C9F72-C6AE-405D-9F2C-90F3C53B8199}"/>
              </a:ext>
            </a:extLst>
          </p:cNvPr>
          <p:cNvGraphicFramePr>
            <a:graphicFrameLocks noGrp="1"/>
          </p:cNvGraphicFramePr>
          <p:nvPr>
            <p:ph idx="1"/>
            <p:extLst>
              <p:ext uri="{D42A27DB-BD31-4B8C-83A1-F6EECF244321}">
                <p14:modId xmlns:p14="http://schemas.microsoft.com/office/powerpoint/2010/main" val="1745412489"/>
              </p:ext>
            </p:extLst>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522596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ED32F-0B22-3845-84EA-44A42C0A5790}"/>
              </a:ext>
            </a:extLst>
          </p:cNvPr>
          <p:cNvSpPr>
            <a:spLocks noGrp="1"/>
          </p:cNvSpPr>
          <p:nvPr>
            <p:ph type="title"/>
          </p:nvPr>
        </p:nvSpPr>
        <p:spPr/>
        <p:txBody>
          <a:bodyPr/>
          <a:lstStyle/>
          <a:p>
            <a:r>
              <a:rPr lang="en-GB" dirty="0"/>
              <a:t>Recruitment</a:t>
            </a:r>
          </a:p>
        </p:txBody>
      </p:sp>
      <p:graphicFrame>
        <p:nvGraphicFramePr>
          <p:cNvPr id="5" name="Content Placeholder 2">
            <a:extLst>
              <a:ext uri="{FF2B5EF4-FFF2-40B4-BE49-F238E27FC236}">
                <a16:creationId xmlns:a16="http://schemas.microsoft.com/office/drawing/2014/main" id="{BCC3FE37-FB50-4BE5-89BB-2CA28345F810}"/>
              </a:ext>
            </a:extLst>
          </p:cNvPr>
          <p:cNvGraphicFramePr>
            <a:graphicFrameLocks noGrp="1"/>
          </p:cNvGraphicFramePr>
          <p:nvPr>
            <p:ph idx="1"/>
            <p:extLst>
              <p:ext uri="{D42A27DB-BD31-4B8C-83A1-F6EECF244321}">
                <p14:modId xmlns:p14="http://schemas.microsoft.com/office/powerpoint/2010/main" val="1013213451"/>
              </p:ext>
            </p:extLst>
          </p:nvPr>
        </p:nvGraphicFramePr>
        <p:xfrm>
          <a:off x="1371600" y="1818168"/>
          <a:ext cx="10239153" cy="5039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34459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A6EC888-B85F-410F-B430-06583E94B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9485DA84-CB73-4E5E-9864-2460CE2805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D49185E-361A-421B-8F2D-11C7FFC686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4B85BAA-C37F-44B4-B427-B4F10EBB41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4668"/>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DC4EE06-D7B4-4FAC-A561-38A1C3802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9018D83B-903C-4782-B1BB-A45164A71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8785589A-A5AC-409A-B2A2-24D871B4C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867" y="158782"/>
            <a:ext cx="11870265" cy="653785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Table&#10;&#10;Description automatically generated">
            <a:extLst>
              <a:ext uri="{FF2B5EF4-FFF2-40B4-BE49-F238E27FC236}">
                <a16:creationId xmlns:a16="http://schemas.microsoft.com/office/drawing/2014/main" id="{71121C52-FF5C-444F-93B1-5FAB1BBD5842}"/>
              </a:ext>
            </a:extLst>
          </p:cNvPr>
          <p:cNvPicPr>
            <a:picLocks noGrp="1" noChangeAspect="1"/>
          </p:cNvPicPr>
          <p:nvPr>
            <p:ph idx="1"/>
          </p:nvPr>
        </p:nvPicPr>
        <p:blipFill>
          <a:blip r:embed="rId3"/>
          <a:stretch>
            <a:fillRect/>
          </a:stretch>
        </p:blipFill>
        <p:spPr>
          <a:xfrm>
            <a:off x="160866" y="156698"/>
            <a:ext cx="11870265" cy="6539934"/>
          </a:xfrm>
          <a:prstGeom prst="rect">
            <a:avLst/>
          </a:prstGeom>
        </p:spPr>
      </p:pic>
    </p:spTree>
    <p:extLst>
      <p:ext uri="{BB962C8B-B14F-4D97-AF65-F5344CB8AC3E}">
        <p14:creationId xmlns:p14="http://schemas.microsoft.com/office/powerpoint/2010/main" val="23212191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7FF89-F103-504D-B50D-D986D31DB985}"/>
              </a:ext>
            </a:extLst>
          </p:cNvPr>
          <p:cNvSpPr>
            <a:spLocks noGrp="1"/>
          </p:cNvSpPr>
          <p:nvPr>
            <p:ph type="title"/>
          </p:nvPr>
        </p:nvSpPr>
        <p:spPr>
          <a:xfrm>
            <a:off x="1371600" y="685800"/>
            <a:ext cx="9601200" cy="1485900"/>
          </a:xfrm>
        </p:spPr>
        <p:txBody>
          <a:bodyPr>
            <a:normAutofit/>
          </a:bodyPr>
          <a:lstStyle/>
          <a:p>
            <a:r>
              <a:rPr lang="en-GB" dirty="0"/>
              <a:t>Fundraising</a:t>
            </a:r>
          </a:p>
        </p:txBody>
      </p:sp>
      <p:graphicFrame>
        <p:nvGraphicFramePr>
          <p:cNvPr id="5" name="Content Placeholder 2">
            <a:extLst>
              <a:ext uri="{FF2B5EF4-FFF2-40B4-BE49-F238E27FC236}">
                <a16:creationId xmlns:a16="http://schemas.microsoft.com/office/drawing/2014/main" id="{CEB9321D-EF27-49EA-9911-2FB6592CB9F2}"/>
              </a:ext>
            </a:extLst>
          </p:cNvPr>
          <p:cNvGraphicFramePr>
            <a:graphicFrameLocks noGrp="1"/>
          </p:cNvGraphicFramePr>
          <p:nvPr>
            <p:ph idx="1"/>
            <p:extLst>
              <p:ext uri="{D42A27DB-BD31-4B8C-83A1-F6EECF244321}">
                <p14:modId xmlns:p14="http://schemas.microsoft.com/office/powerpoint/2010/main" val="2727749291"/>
              </p:ext>
            </p:extLst>
          </p:nvPr>
        </p:nvGraphicFramePr>
        <p:xfrm>
          <a:off x="1371600" y="1573619"/>
          <a:ext cx="10090298" cy="50398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447417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12BC71-3A37-1A49-A08E-3576887501E7}"/>
              </a:ext>
            </a:extLst>
          </p:cNvPr>
          <p:cNvSpPr>
            <a:spLocks noGrp="1"/>
          </p:cNvSpPr>
          <p:nvPr>
            <p:ph type="title"/>
          </p:nvPr>
        </p:nvSpPr>
        <p:spPr>
          <a:xfrm>
            <a:off x="1390650" y="685800"/>
            <a:ext cx="4705346" cy="1485900"/>
          </a:xfrm>
        </p:spPr>
        <p:txBody>
          <a:bodyPr>
            <a:normAutofit/>
          </a:bodyPr>
          <a:lstStyle/>
          <a:p>
            <a:r>
              <a:rPr lang="en-GB" dirty="0"/>
              <a:t>Fundraising Cont.</a:t>
            </a:r>
          </a:p>
        </p:txBody>
      </p:sp>
      <p:sp>
        <p:nvSpPr>
          <p:cNvPr id="3" name="Content Placeholder 2">
            <a:extLst>
              <a:ext uri="{FF2B5EF4-FFF2-40B4-BE49-F238E27FC236}">
                <a16:creationId xmlns:a16="http://schemas.microsoft.com/office/drawing/2014/main" id="{498751B5-6D7C-F946-9711-661721F2786B}"/>
              </a:ext>
            </a:extLst>
          </p:cNvPr>
          <p:cNvSpPr>
            <a:spLocks noGrp="1"/>
          </p:cNvSpPr>
          <p:nvPr>
            <p:ph idx="1"/>
          </p:nvPr>
        </p:nvSpPr>
        <p:spPr>
          <a:xfrm>
            <a:off x="1114203" y="1428750"/>
            <a:ext cx="4743353" cy="3581400"/>
          </a:xfrm>
        </p:spPr>
        <p:txBody>
          <a:bodyPr>
            <a:normAutofit/>
          </a:bodyPr>
          <a:lstStyle/>
          <a:p>
            <a:r>
              <a:rPr lang="en-GB" dirty="0"/>
              <a:t>Crowdfunding – taken advantage of by far-right groups. </a:t>
            </a:r>
          </a:p>
          <a:p>
            <a:pPr marL="0" indent="0">
              <a:buNone/>
            </a:pPr>
            <a:endParaRPr lang="en-GB" dirty="0"/>
          </a:p>
        </p:txBody>
      </p:sp>
      <p:pic>
        <p:nvPicPr>
          <p:cNvPr id="7" name="Picture 6" descr="Text&#10;&#10;Description automatically generated">
            <a:extLst>
              <a:ext uri="{FF2B5EF4-FFF2-40B4-BE49-F238E27FC236}">
                <a16:creationId xmlns:a16="http://schemas.microsoft.com/office/drawing/2014/main" id="{59604E86-CEB7-1D4C-9F76-3F1BEACBFF83}"/>
              </a:ext>
            </a:extLst>
          </p:cNvPr>
          <p:cNvPicPr>
            <a:picLocks noChangeAspect="1"/>
          </p:cNvPicPr>
          <p:nvPr/>
        </p:nvPicPr>
        <p:blipFill rotWithShape="1">
          <a:blip r:embed="rId3"/>
          <a:srcRect t="11747" r="3" b="15245"/>
          <a:stretch/>
        </p:blipFill>
        <p:spPr>
          <a:xfrm>
            <a:off x="6648889" y="60337"/>
            <a:ext cx="5543111" cy="4681784"/>
          </a:xfrm>
          <a:prstGeom prst="rect">
            <a:avLst/>
          </a:prstGeom>
        </p:spPr>
      </p:pic>
      <p:pic>
        <p:nvPicPr>
          <p:cNvPr id="5" name="Picture 4" descr="Graphical user interface, text, application&#10;&#10;Description automatically generated">
            <a:extLst>
              <a:ext uri="{FF2B5EF4-FFF2-40B4-BE49-F238E27FC236}">
                <a16:creationId xmlns:a16="http://schemas.microsoft.com/office/drawing/2014/main" id="{FECA6968-80BF-A549-B21C-9522FF4F4A4D}"/>
              </a:ext>
            </a:extLst>
          </p:cNvPr>
          <p:cNvPicPr>
            <a:picLocks noChangeAspect="1"/>
          </p:cNvPicPr>
          <p:nvPr/>
        </p:nvPicPr>
        <p:blipFill rotWithShape="1">
          <a:blip r:embed="rId4"/>
          <a:srcRect t="5227" r="-2" b="5321"/>
          <a:stretch/>
        </p:blipFill>
        <p:spPr>
          <a:xfrm>
            <a:off x="723015" y="2213436"/>
            <a:ext cx="5649428" cy="4421280"/>
          </a:xfrm>
          <a:prstGeom prst="rect">
            <a:avLst/>
          </a:prstGeom>
        </p:spPr>
      </p:pic>
      <p:sp>
        <p:nvSpPr>
          <p:cNvPr id="8" name="TextBox 7">
            <a:extLst>
              <a:ext uri="{FF2B5EF4-FFF2-40B4-BE49-F238E27FC236}">
                <a16:creationId xmlns:a16="http://schemas.microsoft.com/office/drawing/2014/main" id="{222A4461-9E0A-6D4D-BEB4-CFCCA4831006}"/>
              </a:ext>
            </a:extLst>
          </p:cNvPr>
          <p:cNvSpPr txBox="1"/>
          <p:nvPr/>
        </p:nvSpPr>
        <p:spPr>
          <a:xfrm>
            <a:off x="6609903" y="5010150"/>
            <a:ext cx="5298562" cy="1015663"/>
          </a:xfrm>
          <a:prstGeom prst="rect">
            <a:avLst/>
          </a:prstGeom>
          <a:noFill/>
        </p:spPr>
        <p:txBody>
          <a:bodyPr wrap="square" rtlCol="0">
            <a:spAutoFit/>
          </a:bodyPr>
          <a:lstStyle/>
          <a:p>
            <a:pPr marL="342900" indent="-342900">
              <a:buFont typeface="Wingdings" pitchFamily="2" charset="2"/>
              <a:buChar char="§"/>
            </a:pPr>
            <a:r>
              <a:rPr lang="en-GB" sz="2000" dirty="0"/>
              <a:t>Cryptocurrency – bitcoin and </a:t>
            </a:r>
            <a:r>
              <a:rPr lang="en-GB" sz="2000" dirty="0" err="1"/>
              <a:t>monero</a:t>
            </a:r>
            <a:r>
              <a:rPr lang="en-GB" sz="2000" dirty="0"/>
              <a:t>; taken advantage by both far-right and Islamist groups.</a:t>
            </a:r>
          </a:p>
        </p:txBody>
      </p:sp>
    </p:spTree>
    <p:extLst>
      <p:ext uri="{BB962C8B-B14F-4D97-AF65-F5344CB8AC3E}">
        <p14:creationId xmlns:p14="http://schemas.microsoft.com/office/powerpoint/2010/main" val="20481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A0258-67B7-1C48-9C90-3B11B3B8BB82}"/>
              </a:ext>
            </a:extLst>
          </p:cNvPr>
          <p:cNvSpPr>
            <a:spLocks noGrp="1"/>
          </p:cNvSpPr>
          <p:nvPr>
            <p:ph type="title"/>
          </p:nvPr>
        </p:nvSpPr>
        <p:spPr>
          <a:xfrm>
            <a:off x="1371600" y="685800"/>
            <a:ext cx="3282695" cy="1485900"/>
          </a:xfrm>
        </p:spPr>
        <p:txBody>
          <a:bodyPr>
            <a:normAutofit/>
          </a:bodyPr>
          <a:lstStyle/>
          <a:p>
            <a:r>
              <a:rPr lang="en-GB" sz="4100"/>
              <a:t>Radicalisation</a:t>
            </a:r>
          </a:p>
        </p:txBody>
      </p:sp>
      <p:sp>
        <p:nvSpPr>
          <p:cNvPr id="8" name="Content Placeholder 7">
            <a:extLst>
              <a:ext uri="{FF2B5EF4-FFF2-40B4-BE49-F238E27FC236}">
                <a16:creationId xmlns:a16="http://schemas.microsoft.com/office/drawing/2014/main" id="{1B32F69D-E8E7-4ACB-8F28-09218C283927}"/>
              </a:ext>
            </a:extLst>
          </p:cNvPr>
          <p:cNvSpPr>
            <a:spLocks noGrp="1"/>
          </p:cNvSpPr>
          <p:nvPr>
            <p:ph idx="1"/>
          </p:nvPr>
        </p:nvSpPr>
        <p:spPr>
          <a:xfrm>
            <a:off x="1371600" y="2286000"/>
            <a:ext cx="3282694" cy="3581400"/>
          </a:xfrm>
        </p:spPr>
        <p:txBody>
          <a:bodyPr>
            <a:normAutofit/>
          </a:bodyPr>
          <a:lstStyle/>
          <a:p>
            <a:r>
              <a:rPr lang="en-GB" dirty="0"/>
              <a:t>Radicalisation is a process of change, a personal and political transformation from one condition to another. Becoming radicalised is a gradual process and one that requires progression.</a:t>
            </a:r>
          </a:p>
          <a:p>
            <a:endParaRPr lang="en-US" dirty="0"/>
          </a:p>
        </p:txBody>
      </p:sp>
      <p:pic>
        <p:nvPicPr>
          <p:cNvPr id="4" name="Picture 2" descr="Imatge 1">
            <a:extLst>
              <a:ext uri="{FF2B5EF4-FFF2-40B4-BE49-F238E27FC236}">
                <a16:creationId xmlns:a16="http://schemas.microsoft.com/office/drawing/2014/main" id="{94C9BA5F-4981-9D4D-BB64-14CC5E489C7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031467" y="1223693"/>
            <a:ext cx="6517065" cy="40905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65897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24825-CC27-D341-ABAA-6433CC7A8614}"/>
              </a:ext>
            </a:extLst>
          </p:cNvPr>
          <p:cNvSpPr>
            <a:spLocks noGrp="1"/>
          </p:cNvSpPr>
          <p:nvPr>
            <p:ph type="title"/>
          </p:nvPr>
        </p:nvSpPr>
        <p:spPr>
          <a:xfrm>
            <a:off x="1371600" y="685800"/>
            <a:ext cx="9601200" cy="1485900"/>
          </a:xfrm>
        </p:spPr>
        <p:txBody>
          <a:bodyPr>
            <a:normAutofit/>
          </a:bodyPr>
          <a:lstStyle/>
          <a:p>
            <a:r>
              <a:rPr lang="en-GB" dirty="0"/>
              <a:t>Radicalisation cont.</a:t>
            </a:r>
          </a:p>
        </p:txBody>
      </p:sp>
      <p:graphicFrame>
        <p:nvGraphicFramePr>
          <p:cNvPr id="5" name="Content Placeholder 2">
            <a:extLst>
              <a:ext uri="{FF2B5EF4-FFF2-40B4-BE49-F238E27FC236}">
                <a16:creationId xmlns:a16="http://schemas.microsoft.com/office/drawing/2014/main" id="{99243AC7-4CDC-4348-9837-D4DCC55D0366}"/>
              </a:ext>
            </a:extLst>
          </p:cNvPr>
          <p:cNvGraphicFramePr>
            <a:graphicFrameLocks noGrp="1"/>
          </p:cNvGraphicFramePr>
          <p:nvPr>
            <p:ph idx="1"/>
            <p:extLst>
              <p:ext uri="{D42A27DB-BD31-4B8C-83A1-F6EECF244321}">
                <p14:modId xmlns:p14="http://schemas.microsoft.com/office/powerpoint/2010/main" val="1362959279"/>
              </p:ext>
            </p:extLst>
          </p:nvPr>
        </p:nvGraphicFramePr>
        <p:xfrm>
          <a:off x="935665" y="1552353"/>
          <a:ext cx="10675087" cy="510362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536491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A6EC888-B85F-410F-B430-06583E94B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9485DA84-CB73-4E5E-9864-2460CE2805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D49185E-361A-421B-8F2D-11C7FFC686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4B85BAA-C37F-44B4-B427-B4F10EBB41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4668"/>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DC4EE06-D7B4-4FAC-A561-38A1C3802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9018D83B-903C-4782-B1BB-A45164A71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8785589A-A5AC-409A-B2A2-24D871B4C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867" y="158782"/>
            <a:ext cx="11870265" cy="653785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Chart, bar chart&#10;&#10;Description automatically generated">
            <a:extLst>
              <a:ext uri="{FF2B5EF4-FFF2-40B4-BE49-F238E27FC236}">
                <a16:creationId xmlns:a16="http://schemas.microsoft.com/office/drawing/2014/main" id="{F4287A13-BA3A-2040-AA1E-38EECEB3B11D}"/>
              </a:ext>
            </a:extLst>
          </p:cNvPr>
          <p:cNvPicPr>
            <a:picLocks noGrp="1" noChangeAspect="1"/>
          </p:cNvPicPr>
          <p:nvPr>
            <p:ph idx="1"/>
          </p:nvPr>
        </p:nvPicPr>
        <p:blipFill>
          <a:blip r:embed="rId3"/>
          <a:stretch>
            <a:fillRect/>
          </a:stretch>
        </p:blipFill>
        <p:spPr>
          <a:xfrm>
            <a:off x="138855" y="158782"/>
            <a:ext cx="11870265" cy="6576833"/>
          </a:xfrm>
          <a:prstGeom prst="rect">
            <a:avLst/>
          </a:prstGeom>
        </p:spPr>
      </p:pic>
    </p:spTree>
    <p:extLst>
      <p:ext uri="{BB962C8B-B14F-4D97-AF65-F5344CB8AC3E}">
        <p14:creationId xmlns:p14="http://schemas.microsoft.com/office/powerpoint/2010/main" val="3027499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53C4F-3C23-2B49-A3A2-3389F0F45315}"/>
              </a:ext>
            </a:extLst>
          </p:cNvPr>
          <p:cNvSpPr>
            <a:spLocks noGrp="1"/>
          </p:cNvSpPr>
          <p:nvPr>
            <p:ph type="title"/>
          </p:nvPr>
        </p:nvSpPr>
        <p:spPr/>
        <p:txBody>
          <a:bodyPr/>
          <a:lstStyle/>
          <a:p>
            <a:r>
              <a:rPr lang="en-GB" dirty="0"/>
              <a:t>Examples of terrorist use of the internet</a:t>
            </a:r>
          </a:p>
        </p:txBody>
      </p:sp>
      <p:sp>
        <p:nvSpPr>
          <p:cNvPr id="3" name="Content Placeholder 2">
            <a:extLst>
              <a:ext uri="{FF2B5EF4-FFF2-40B4-BE49-F238E27FC236}">
                <a16:creationId xmlns:a16="http://schemas.microsoft.com/office/drawing/2014/main" id="{F9B8586F-2F17-B34E-ADE3-20DD0BF0E48C}"/>
              </a:ext>
            </a:extLst>
          </p:cNvPr>
          <p:cNvSpPr>
            <a:spLocks noGrp="1"/>
          </p:cNvSpPr>
          <p:nvPr>
            <p:ph idx="1"/>
          </p:nvPr>
        </p:nvSpPr>
        <p:spPr/>
        <p:txBody>
          <a:bodyPr/>
          <a:lstStyle/>
          <a:p>
            <a:r>
              <a:rPr lang="en-GB" b="1" dirty="0"/>
              <a:t>TASK – 25 Minutes</a:t>
            </a:r>
          </a:p>
          <a:p>
            <a:r>
              <a:rPr lang="en-GB" b="1" i="1" dirty="0"/>
              <a:t>Choose a terrorist organisation (Al Qaeda, The Islamic State, National Action, The Irish Republican Army, Al </a:t>
            </a:r>
            <a:r>
              <a:rPr lang="en-GB" b="1" i="1" dirty="0" err="1"/>
              <a:t>Shabaab</a:t>
            </a:r>
            <a:r>
              <a:rPr lang="en-GB" b="1" i="1" dirty="0"/>
              <a:t> – to name a few) or a lone actor attack.</a:t>
            </a:r>
          </a:p>
          <a:p>
            <a:r>
              <a:rPr lang="en-GB" b="1" i="1" dirty="0"/>
              <a:t>Research how that group/actor utilises the internet for the purpose of:</a:t>
            </a:r>
            <a:br>
              <a:rPr lang="en-GB" b="1" i="1" dirty="0"/>
            </a:br>
            <a:r>
              <a:rPr lang="en-GB" i="1" dirty="0"/>
              <a:t>-Disseminating Propaganda,</a:t>
            </a:r>
            <a:br>
              <a:rPr lang="en-GB" i="1" dirty="0"/>
            </a:br>
            <a:r>
              <a:rPr lang="en-GB" i="1" dirty="0"/>
              <a:t>-Recruitment, </a:t>
            </a:r>
            <a:br>
              <a:rPr lang="en-GB" i="1" dirty="0"/>
            </a:br>
            <a:r>
              <a:rPr lang="en-GB" i="1" dirty="0"/>
              <a:t>-Radicalisation,</a:t>
            </a:r>
            <a:br>
              <a:rPr lang="en-GB" i="1" dirty="0"/>
            </a:br>
            <a:r>
              <a:rPr lang="en-GB" i="1" dirty="0"/>
              <a:t>-Planning, </a:t>
            </a:r>
            <a:br>
              <a:rPr lang="en-GB" i="1" dirty="0"/>
            </a:br>
            <a:r>
              <a:rPr lang="en-GB" i="1" dirty="0"/>
              <a:t>-Training.</a:t>
            </a:r>
          </a:p>
          <a:p>
            <a:r>
              <a:rPr lang="en-GB" b="1" dirty="0"/>
              <a:t>What forms of the internet do they use?</a:t>
            </a:r>
          </a:p>
        </p:txBody>
      </p:sp>
    </p:spTree>
    <p:extLst>
      <p:ext uri="{BB962C8B-B14F-4D97-AF65-F5344CB8AC3E}">
        <p14:creationId xmlns:p14="http://schemas.microsoft.com/office/powerpoint/2010/main" val="19872262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9"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0"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12" name="Rectangle 11">
            <a:extLst>
              <a:ext uri="{FF2B5EF4-FFF2-40B4-BE49-F238E27FC236}">
                <a16:creationId xmlns:a16="http://schemas.microsoft.com/office/drawing/2014/main" id="{B709ADC9-6EAF-4268-9415-1ED5ECFA2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ffee on white background">
            <a:extLst>
              <a:ext uri="{FF2B5EF4-FFF2-40B4-BE49-F238E27FC236}">
                <a16:creationId xmlns:a16="http://schemas.microsoft.com/office/drawing/2014/main" id="{B83BBEAB-A741-4590-8F16-B67010D3E5E9}"/>
              </a:ext>
            </a:extLst>
          </p:cNvPr>
          <p:cNvPicPr>
            <a:picLocks noChangeAspect="1"/>
          </p:cNvPicPr>
          <p:nvPr/>
        </p:nvPicPr>
        <p:blipFill rotWithShape="1">
          <a:blip r:embed="rId3">
            <a:alphaModFix amt="40000"/>
          </a:blip>
          <a:srcRect t="8736" b="6995"/>
          <a:stretch/>
        </p:blipFill>
        <p:spPr>
          <a:xfrm>
            <a:off x="20" y="10"/>
            <a:ext cx="12191980" cy="6857990"/>
          </a:xfrm>
          <a:prstGeom prst="rect">
            <a:avLst/>
          </a:prstGeom>
        </p:spPr>
      </p:pic>
      <p:sp>
        <p:nvSpPr>
          <p:cNvPr id="2" name="Title 1">
            <a:extLst>
              <a:ext uri="{FF2B5EF4-FFF2-40B4-BE49-F238E27FC236}">
                <a16:creationId xmlns:a16="http://schemas.microsoft.com/office/drawing/2014/main" id="{66791E6B-AF2A-C042-B22C-4BDA835A9E1C}"/>
              </a:ext>
            </a:extLst>
          </p:cNvPr>
          <p:cNvSpPr>
            <a:spLocks noGrp="1"/>
          </p:cNvSpPr>
          <p:nvPr>
            <p:ph type="title"/>
          </p:nvPr>
        </p:nvSpPr>
        <p:spPr>
          <a:xfrm>
            <a:off x="1915128" y="1788454"/>
            <a:ext cx="8361229" cy="2098226"/>
          </a:xfrm>
        </p:spPr>
        <p:txBody>
          <a:bodyPr vert="horz" lIns="91440" tIns="45720" rIns="91440" bIns="45720" rtlCol="0" anchor="b">
            <a:normAutofit/>
          </a:bodyPr>
          <a:lstStyle/>
          <a:p>
            <a:pPr algn="ctr"/>
            <a:r>
              <a:rPr lang="en-US" sz="7200" cap="all" dirty="0"/>
              <a:t>Break</a:t>
            </a:r>
          </a:p>
        </p:txBody>
      </p:sp>
    </p:spTree>
    <p:extLst>
      <p:ext uri="{BB962C8B-B14F-4D97-AF65-F5344CB8AC3E}">
        <p14:creationId xmlns:p14="http://schemas.microsoft.com/office/powerpoint/2010/main" val="5193710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8F75B-3ED5-9D43-85D8-85ADC8F24203}"/>
              </a:ext>
            </a:extLst>
          </p:cNvPr>
          <p:cNvSpPr>
            <a:spLocks noGrp="1"/>
          </p:cNvSpPr>
          <p:nvPr>
            <p:ph type="title"/>
          </p:nvPr>
        </p:nvSpPr>
        <p:spPr>
          <a:xfrm>
            <a:off x="1371600" y="685800"/>
            <a:ext cx="9601200" cy="1485900"/>
          </a:xfrm>
        </p:spPr>
        <p:txBody>
          <a:bodyPr>
            <a:normAutofit/>
          </a:bodyPr>
          <a:lstStyle/>
          <a:p>
            <a:r>
              <a:rPr lang="en-GB" dirty="0"/>
              <a:t>Use of Social Media by Terrorists</a:t>
            </a:r>
          </a:p>
        </p:txBody>
      </p:sp>
      <p:graphicFrame>
        <p:nvGraphicFramePr>
          <p:cNvPr id="5" name="Content Placeholder 2">
            <a:extLst>
              <a:ext uri="{FF2B5EF4-FFF2-40B4-BE49-F238E27FC236}">
                <a16:creationId xmlns:a16="http://schemas.microsoft.com/office/drawing/2014/main" id="{5F8FA79F-1799-4125-B767-FE9C79AA3176}"/>
              </a:ext>
            </a:extLst>
          </p:cNvPr>
          <p:cNvGraphicFramePr>
            <a:graphicFrameLocks noGrp="1"/>
          </p:cNvGraphicFramePr>
          <p:nvPr>
            <p:ph idx="1"/>
            <p:extLst>
              <p:ext uri="{D42A27DB-BD31-4B8C-83A1-F6EECF244321}">
                <p14:modId xmlns:p14="http://schemas.microsoft.com/office/powerpoint/2010/main" val="2839360630"/>
              </p:ext>
            </p:extLst>
          </p:nvPr>
        </p:nvGraphicFramePr>
        <p:xfrm>
          <a:off x="1371600" y="1679944"/>
          <a:ext cx="10090298" cy="491224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953994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F762A8-FC31-A841-A854-8084DB8F378B}"/>
              </a:ext>
            </a:extLst>
          </p:cNvPr>
          <p:cNvSpPr>
            <a:spLocks noGrp="1"/>
          </p:cNvSpPr>
          <p:nvPr>
            <p:ph type="title"/>
          </p:nvPr>
        </p:nvSpPr>
        <p:spPr/>
        <p:txBody>
          <a:bodyPr/>
          <a:lstStyle/>
          <a:p>
            <a:r>
              <a:rPr lang="en-GB" dirty="0"/>
              <a:t>Use of Social Media by Terrorists</a:t>
            </a:r>
          </a:p>
        </p:txBody>
      </p:sp>
      <p:sp>
        <p:nvSpPr>
          <p:cNvPr id="3" name="Content Placeholder 2">
            <a:extLst>
              <a:ext uri="{FF2B5EF4-FFF2-40B4-BE49-F238E27FC236}">
                <a16:creationId xmlns:a16="http://schemas.microsoft.com/office/drawing/2014/main" id="{6445BC15-7738-B74D-8844-4627CE0B1A71}"/>
              </a:ext>
            </a:extLst>
          </p:cNvPr>
          <p:cNvSpPr>
            <a:spLocks noGrp="1"/>
          </p:cNvSpPr>
          <p:nvPr>
            <p:ph idx="1"/>
          </p:nvPr>
        </p:nvSpPr>
        <p:spPr/>
        <p:txBody>
          <a:bodyPr/>
          <a:lstStyle/>
          <a:p>
            <a:r>
              <a:rPr lang="en-GB" b="1" dirty="0"/>
              <a:t>TASK – 15 Minutes</a:t>
            </a:r>
            <a:br>
              <a:rPr lang="en-GB" b="1" dirty="0"/>
            </a:br>
            <a:br>
              <a:rPr lang="en-GB" b="1" dirty="0"/>
            </a:br>
            <a:r>
              <a:rPr lang="en-GB" b="1" dirty="0">
                <a:hlinkClick r:id="rId3"/>
              </a:rPr>
              <a:t>https://eprints.qut.edu.au/50162/2/50162.pdf</a:t>
            </a:r>
            <a:br>
              <a:rPr lang="en-GB" b="1" dirty="0"/>
            </a:br>
            <a:endParaRPr lang="en-GB" b="1" dirty="0"/>
          </a:p>
          <a:p>
            <a:pPr marL="0" indent="0">
              <a:buNone/>
            </a:pPr>
            <a:r>
              <a:rPr lang="en-GB" b="1" u="sng" dirty="0"/>
              <a:t>Pages 4-10</a:t>
            </a:r>
          </a:p>
          <a:p>
            <a:pPr marL="0" indent="0">
              <a:buNone/>
            </a:pPr>
            <a:endParaRPr lang="en-GB" b="1" u="sng" dirty="0"/>
          </a:p>
          <a:p>
            <a:r>
              <a:rPr lang="en-GB" b="1" dirty="0"/>
              <a:t>What are the reasons terrorists take advantage of social media sites?</a:t>
            </a:r>
          </a:p>
          <a:p>
            <a:r>
              <a:rPr lang="en-GB" b="1" dirty="0"/>
              <a:t>How do terrorist use Facebook, Twitter and YouTube?</a:t>
            </a:r>
          </a:p>
          <a:p>
            <a:endParaRPr lang="en-GB" b="1" dirty="0"/>
          </a:p>
          <a:p>
            <a:endParaRPr lang="en-GB" b="1" dirty="0"/>
          </a:p>
        </p:txBody>
      </p:sp>
    </p:spTree>
    <p:extLst>
      <p:ext uri="{BB962C8B-B14F-4D97-AF65-F5344CB8AC3E}">
        <p14:creationId xmlns:p14="http://schemas.microsoft.com/office/powerpoint/2010/main" val="42591139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92" name="Group 191">
            <a:extLst>
              <a:ext uri="{FF2B5EF4-FFF2-40B4-BE49-F238E27FC236}">
                <a16:creationId xmlns:a16="http://schemas.microsoft.com/office/drawing/2014/main" id="{57500303-A207-4812-BEB9-51E132FEB7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93" name="Freeform 6">
              <a:extLst>
                <a:ext uri="{FF2B5EF4-FFF2-40B4-BE49-F238E27FC236}">
                  <a16:creationId xmlns:a16="http://schemas.microsoft.com/office/drawing/2014/main" id="{10118C91-C025-4776-BE95-E9926378E7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94" name="Freeform 6">
              <a:extLst>
                <a:ext uri="{FF2B5EF4-FFF2-40B4-BE49-F238E27FC236}">
                  <a16:creationId xmlns:a16="http://schemas.microsoft.com/office/drawing/2014/main" id="{339174D0-30E8-4BBF-BF81-5DDAC33C0C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195" name="Rectangle 194">
            <a:extLst>
              <a:ext uri="{FF2B5EF4-FFF2-40B4-BE49-F238E27FC236}">
                <a16:creationId xmlns:a16="http://schemas.microsoft.com/office/drawing/2014/main" id="{AAC11200-8B97-4CB4-99EF-7C0FA210F2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95"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64141D-2979-7847-AB29-761B9162A194}"/>
              </a:ext>
            </a:extLst>
          </p:cNvPr>
          <p:cNvSpPr>
            <a:spLocks noGrp="1"/>
          </p:cNvSpPr>
          <p:nvPr>
            <p:ph type="title"/>
          </p:nvPr>
        </p:nvSpPr>
        <p:spPr>
          <a:xfrm>
            <a:off x="659230" y="4484772"/>
            <a:ext cx="10869750" cy="1237298"/>
          </a:xfrm>
        </p:spPr>
        <p:txBody>
          <a:bodyPr vert="horz" lIns="91440" tIns="45720" rIns="91440" bIns="45720" rtlCol="0" anchor="b">
            <a:normAutofit/>
          </a:bodyPr>
          <a:lstStyle/>
          <a:p>
            <a:pPr algn="ctr"/>
            <a:r>
              <a:rPr lang="en-US" sz="6100" cap="all"/>
              <a:t>Facebook, Twitter, YouTube</a:t>
            </a:r>
          </a:p>
        </p:txBody>
      </p:sp>
      <p:sp>
        <p:nvSpPr>
          <p:cNvPr id="196" name="Freeform 6">
            <a:extLst>
              <a:ext uri="{FF2B5EF4-FFF2-40B4-BE49-F238E27FC236}">
                <a16:creationId xmlns:a16="http://schemas.microsoft.com/office/drawing/2014/main" id="{BB502E7E-3C82-47F3-B817-7507C01A1F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1046527" y="-133294"/>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pic>
        <p:nvPicPr>
          <p:cNvPr id="2050" name="Picture 2" descr="ISIS: Under Pressure on Twitter">
            <a:extLst>
              <a:ext uri="{FF2B5EF4-FFF2-40B4-BE49-F238E27FC236}">
                <a16:creationId xmlns:a16="http://schemas.microsoft.com/office/drawing/2014/main" id="{68E58C9A-6824-544A-AF81-159B60A937A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4341969" y="1382233"/>
            <a:ext cx="3556732" cy="2247601"/>
          </a:xfrm>
          <a:prstGeom prst="rect">
            <a:avLst/>
          </a:prstGeom>
          <a:noFill/>
          <a:extLst>
            <a:ext uri="{909E8E84-426E-40DD-AFC4-6F175D3DCCD1}">
              <a14:hiddenFill xmlns:a14="http://schemas.microsoft.com/office/drawing/2010/main">
                <a:solidFill>
                  <a:srgbClr val="FFFFFF"/>
                </a:solidFill>
              </a14:hiddenFill>
            </a:ext>
          </a:extLst>
        </p:spPr>
      </p:pic>
      <p:sp>
        <p:nvSpPr>
          <p:cNvPr id="197" name="Freeform 6">
            <a:extLst>
              <a:ext uri="{FF2B5EF4-FFF2-40B4-BE49-F238E27FC236}">
                <a16:creationId xmlns:a16="http://schemas.microsoft.com/office/drawing/2014/main" id="{3E5C639E-7A0B-46B2-9273-986E8BE7F1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V="1">
            <a:off x="7838485" y="614084"/>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pic>
        <p:nvPicPr>
          <p:cNvPr id="2052" name="Picture 4" descr="London terror attack - ISIS propaganda video shows Parliament strike | UK |  News | Express.co.uk">
            <a:extLst>
              <a:ext uri="{FF2B5EF4-FFF2-40B4-BE49-F238E27FC236}">
                <a16:creationId xmlns:a16="http://schemas.microsoft.com/office/drawing/2014/main" id="{EFD9E76F-6DDA-5B4B-BF76-5B68C87F438A}"/>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032159" y="1382232"/>
            <a:ext cx="3172849" cy="2247601"/>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QATAR: ISIS Social Media Accounts Cast Net">
            <a:extLst>
              <a:ext uri="{FF2B5EF4-FFF2-40B4-BE49-F238E27FC236}">
                <a16:creationId xmlns:a16="http://schemas.microsoft.com/office/drawing/2014/main" id="{BCC0EB60-5178-704D-9A4A-3096E0CB9E92}"/>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986991" y="1382233"/>
            <a:ext cx="3275667" cy="2247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999163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C65CFE-CC99-2746-A5BC-E87995CE354A}"/>
              </a:ext>
            </a:extLst>
          </p:cNvPr>
          <p:cNvSpPr>
            <a:spLocks noGrp="1"/>
          </p:cNvSpPr>
          <p:nvPr>
            <p:ph type="title"/>
          </p:nvPr>
        </p:nvSpPr>
        <p:spPr/>
        <p:txBody>
          <a:bodyPr/>
          <a:lstStyle/>
          <a:p>
            <a:r>
              <a:rPr lang="en-GB" dirty="0"/>
              <a:t>Alternative Social Media - Gab</a:t>
            </a:r>
          </a:p>
        </p:txBody>
      </p:sp>
      <p:graphicFrame>
        <p:nvGraphicFramePr>
          <p:cNvPr id="5" name="Content Placeholder 2">
            <a:extLst>
              <a:ext uri="{FF2B5EF4-FFF2-40B4-BE49-F238E27FC236}">
                <a16:creationId xmlns:a16="http://schemas.microsoft.com/office/drawing/2014/main" id="{18E376B1-4812-4A6F-8D6A-6F478D21AE5C}"/>
              </a:ext>
            </a:extLst>
          </p:cNvPr>
          <p:cNvGraphicFramePr>
            <a:graphicFrameLocks noGrp="1"/>
          </p:cNvGraphicFramePr>
          <p:nvPr>
            <p:ph idx="1"/>
            <p:extLst>
              <p:ext uri="{D42A27DB-BD31-4B8C-83A1-F6EECF244321}">
                <p14:modId xmlns:p14="http://schemas.microsoft.com/office/powerpoint/2010/main" val="487066241"/>
              </p:ext>
            </p:extLst>
          </p:nvPr>
        </p:nvGraphicFramePr>
        <p:xfrm>
          <a:off x="5500578" y="1481247"/>
          <a:ext cx="6418515" cy="5082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Building A Community of Real People on Gab – Gab News">
            <a:extLst>
              <a:ext uri="{FF2B5EF4-FFF2-40B4-BE49-F238E27FC236}">
                <a16:creationId xmlns:a16="http://schemas.microsoft.com/office/drawing/2014/main" id="{520DEDAA-91D6-1F49-A816-9B0B2D72403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5547" y="1871330"/>
            <a:ext cx="4479849" cy="42995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468355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E8E4C-0E2B-1043-AAF8-7163C6F73DFE}"/>
              </a:ext>
            </a:extLst>
          </p:cNvPr>
          <p:cNvSpPr>
            <a:spLocks noGrp="1"/>
          </p:cNvSpPr>
          <p:nvPr>
            <p:ph type="title"/>
          </p:nvPr>
        </p:nvSpPr>
        <p:spPr>
          <a:xfrm>
            <a:off x="1023562" y="685800"/>
            <a:ext cx="10493524" cy="1485900"/>
          </a:xfrm>
        </p:spPr>
        <p:txBody>
          <a:bodyPr>
            <a:normAutofit/>
          </a:bodyPr>
          <a:lstStyle/>
          <a:p>
            <a:r>
              <a:rPr lang="en-GB" dirty="0"/>
              <a:t>Alternative Social Media - Telegram</a:t>
            </a:r>
          </a:p>
        </p:txBody>
      </p:sp>
      <p:sp>
        <p:nvSpPr>
          <p:cNvPr id="71" name="Rectangle 70">
            <a:extLst>
              <a:ext uri="{FF2B5EF4-FFF2-40B4-BE49-F238E27FC236}">
                <a16:creationId xmlns:a16="http://schemas.microsoft.com/office/drawing/2014/main" id="{B9F89C22-0475-4427-B7C8-0269AD40E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4100" name="Content Placeholder 2">
            <a:extLst>
              <a:ext uri="{FF2B5EF4-FFF2-40B4-BE49-F238E27FC236}">
                <a16:creationId xmlns:a16="http://schemas.microsoft.com/office/drawing/2014/main" id="{AE479D94-059C-4883-879F-F61FDB8B5FDD}"/>
              </a:ext>
            </a:extLst>
          </p:cNvPr>
          <p:cNvGraphicFramePr>
            <a:graphicFrameLocks noGrp="1"/>
          </p:cNvGraphicFramePr>
          <p:nvPr>
            <p:ph idx="1"/>
            <p:extLst>
              <p:ext uri="{D42A27DB-BD31-4B8C-83A1-F6EECF244321}">
                <p14:modId xmlns:p14="http://schemas.microsoft.com/office/powerpoint/2010/main" val="1622165189"/>
              </p:ext>
            </p:extLst>
          </p:nvPr>
        </p:nvGraphicFramePr>
        <p:xfrm>
          <a:off x="706695" y="1614792"/>
          <a:ext cx="5630158" cy="49611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descr="Millions fled to Telegram amid WhatsApp court battle">
            <a:extLst>
              <a:ext uri="{FF2B5EF4-FFF2-40B4-BE49-F238E27FC236}">
                <a16:creationId xmlns:a16="http://schemas.microsoft.com/office/drawing/2014/main" id="{DC1295B7-C020-BB4C-92F9-FB443E0474BB}"/>
              </a:ext>
            </a:extLst>
          </p:cNvPr>
          <p:cNvPicPr>
            <a:picLocks noChangeAspect="1" noChangeArrowheads="1"/>
          </p:cNvPicPr>
          <p:nvPr/>
        </p:nvPicPr>
        <p:blipFill>
          <a:blip r:embed="rId8">
            <a:extLst>
              <a:ext uri="{28A0092B-C50C-407E-A947-70E740481C1C}">
                <a14:useLocalDpi xmlns:a14="http://schemas.microsoft.com/office/drawing/2010/main" val="0"/>
              </a:ext>
            </a:extLst>
          </a:blip>
          <a:stretch>
            <a:fillRect/>
          </a:stretch>
        </p:blipFill>
        <p:spPr bwMode="auto">
          <a:xfrm>
            <a:off x="6412222" y="1750979"/>
            <a:ext cx="5779778" cy="46109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78071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094264-CD13-C44B-9AA6-99D40DC4E6E1}"/>
              </a:ext>
            </a:extLst>
          </p:cNvPr>
          <p:cNvSpPr>
            <a:spLocks noGrp="1"/>
          </p:cNvSpPr>
          <p:nvPr>
            <p:ph type="title"/>
          </p:nvPr>
        </p:nvSpPr>
        <p:spPr/>
        <p:txBody>
          <a:bodyPr/>
          <a:lstStyle/>
          <a:p>
            <a:r>
              <a:rPr lang="en-GB" dirty="0"/>
              <a:t>Alternative Social Media – 4Chan and 8Chan</a:t>
            </a:r>
          </a:p>
        </p:txBody>
      </p:sp>
      <p:graphicFrame>
        <p:nvGraphicFramePr>
          <p:cNvPr id="7" name="Content Placeholder 2">
            <a:extLst>
              <a:ext uri="{FF2B5EF4-FFF2-40B4-BE49-F238E27FC236}">
                <a16:creationId xmlns:a16="http://schemas.microsoft.com/office/drawing/2014/main" id="{50681588-49F4-4948-B85C-C9429A96362F}"/>
              </a:ext>
            </a:extLst>
          </p:cNvPr>
          <p:cNvGraphicFramePr>
            <a:graphicFrameLocks noGrp="1"/>
          </p:cNvGraphicFramePr>
          <p:nvPr>
            <p:ph idx="1"/>
            <p:extLst>
              <p:ext uri="{D42A27DB-BD31-4B8C-83A1-F6EECF244321}">
                <p14:modId xmlns:p14="http://schemas.microsoft.com/office/powerpoint/2010/main" val="2929721734"/>
              </p:ext>
            </p:extLst>
          </p:nvPr>
        </p:nvGraphicFramePr>
        <p:xfrm>
          <a:off x="5719863" y="1828800"/>
          <a:ext cx="6264613" cy="40487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2" descr="What is 8chan? - BBC News">
            <a:extLst>
              <a:ext uri="{FF2B5EF4-FFF2-40B4-BE49-F238E27FC236}">
                <a16:creationId xmlns:a16="http://schemas.microsoft.com/office/drawing/2014/main" id="{4431632E-CAD0-A841-85C3-805C27C775B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03592" y="2228850"/>
            <a:ext cx="4427166" cy="3581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67135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EF7CAF-5D6D-A347-AC16-545FC6113F9C}"/>
              </a:ext>
            </a:extLst>
          </p:cNvPr>
          <p:cNvSpPr>
            <a:spLocks noGrp="1"/>
          </p:cNvSpPr>
          <p:nvPr>
            <p:ph type="title"/>
          </p:nvPr>
        </p:nvSpPr>
        <p:spPr>
          <a:xfrm>
            <a:off x="1023562" y="685800"/>
            <a:ext cx="10493524" cy="1485900"/>
          </a:xfrm>
        </p:spPr>
        <p:txBody>
          <a:bodyPr>
            <a:normAutofit/>
          </a:bodyPr>
          <a:lstStyle/>
          <a:p>
            <a:r>
              <a:rPr lang="en-GB" dirty="0"/>
              <a:t>Case Study – Christchurch Attack</a:t>
            </a:r>
          </a:p>
        </p:txBody>
      </p:sp>
      <p:sp>
        <p:nvSpPr>
          <p:cNvPr id="10" name="Rectangle 9">
            <a:extLst>
              <a:ext uri="{FF2B5EF4-FFF2-40B4-BE49-F238E27FC236}">
                <a16:creationId xmlns:a16="http://schemas.microsoft.com/office/drawing/2014/main" id="{B9F89C22-0475-4427-B7C8-0269AD40E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EC231303-336E-384D-A1D2-4B79C2CC2109}"/>
              </a:ext>
            </a:extLst>
          </p:cNvPr>
          <p:cNvSpPr>
            <a:spLocks noGrp="1"/>
          </p:cNvSpPr>
          <p:nvPr>
            <p:ph idx="1"/>
          </p:nvPr>
        </p:nvSpPr>
        <p:spPr>
          <a:xfrm>
            <a:off x="1276481" y="1428750"/>
            <a:ext cx="9307213" cy="3581400"/>
          </a:xfrm>
        </p:spPr>
        <p:txBody>
          <a:bodyPr>
            <a:normAutofit/>
          </a:bodyPr>
          <a:lstStyle/>
          <a:p>
            <a:pPr marL="0" indent="0">
              <a:buNone/>
            </a:pPr>
            <a:r>
              <a:rPr lang="en-GB" sz="1800" b="1" dirty="0"/>
              <a:t>TASK – 10 Minutes.</a:t>
            </a:r>
          </a:p>
          <a:p>
            <a:r>
              <a:rPr lang="en-GB" sz="1800" b="1" dirty="0"/>
              <a:t>Research the Christchurch Attack:</a:t>
            </a:r>
            <a:br>
              <a:rPr lang="en-GB" sz="1800" b="1" dirty="0"/>
            </a:br>
            <a:r>
              <a:rPr lang="en-GB" sz="1800" i="1" dirty="0"/>
              <a:t>-How did Tarrant carryout the attack?</a:t>
            </a:r>
            <a:br>
              <a:rPr lang="en-GB" sz="1800" b="1" i="1" dirty="0"/>
            </a:br>
            <a:r>
              <a:rPr lang="en-GB" sz="1800" i="1" dirty="0"/>
              <a:t>-What Platforms did he use to publish the attack?</a:t>
            </a:r>
            <a:br>
              <a:rPr lang="en-GB" sz="1800" i="1" dirty="0"/>
            </a:br>
            <a:r>
              <a:rPr lang="en-GB" sz="1800" i="1" dirty="0"/>
              <a:t>-Where did he post his manifesto?</a:t>
            </a:r>
            <a:br>
              <a:rPr lang="en-GB" sz="1800" i="1" dirty="0"/>
            </a:br>
            <a:r>
              <a:rPr lang="en-GB" sz="1800" i="1" dirty="0"/>
              <a:t>-How did he use the event to publish more extremist content?</a:t>
            </a:r>
          </a:p>
          <a:p>
            <a:r>
              <a:rPr lang="en-GB" sz="1800" u="sng" dirty="0"/>
              <a:t>Possible source:</a:t>
            </a:r>
            <a:r>
              <a:rPr lang="en-GB" sz="1800" dirty="0"/>
              <a:t> </a:t>
            </a:r>
            <a:r>
              <a:rPr lang="en-GB" sz="1800" i="1" dirty="0">
                <a:hlinkClick r:id="rId3"/>
              </a:rPr>
              <a:t>https://www.adl.org/resources/reports/gab-and-8chan-home-to-terrorist-plots-hiding-in-plain-sight</a:t>
            </a:r>
            <a:endParaRPr lang="en-GB" sz="1800" i="1" dirty="0"/>
          </a:p>
          <a:p>
            <a:endParaRPr lang="en-GB" sz="1800" i="1" dirty="0"/>
          </a:p>
          <a:p>
            <a:pPr marL="0" indent="0">
              <a:buNone/>
            </a:pPr>
            <a:endParaRPr lang="en-GB" sz="1800" i="1" dirty="0"/>
          </a:p>
        </p:txBody>
      </p:sp>
      <p:pic>
        <p:nvPicPr>
          <p:cNvPr id="5" name="Picture 4" descr="Text&#10;&#10;Description automatically generated">
            <a:extLst>
              <a:ext uri="{FF2B5EF4-FFF2-40B4-BE49-F238E27FC236}">
                <a16:creationId xmlns:a16="http://schemas.microsoft.com/office/drawing/2014/main" id="{7FD7E44D-8443-FD45-A267-BD6E59FE3245}"/>
              </a:ext>
            </a:extLst>
          </p:cNvPr>
          <p:cNvPicPr>
            <a:picLocks noChangeAspect="1"/>
          </p:cNvPicPr>
          <p:nvPr/>
        </p:nvPicPr>
        <p:blipFill>
          <a:blip r:embed="rId4"/>
          <a:stretch>
            <a:fillRect/>
          </a:stretch>
        </p:blipFill>
        <p:spPr>
          <a:xfrm>
            <a:off x="1585748" y="4343166"/>
            <a:ext cx="8688677" cy="2172167"/>
          </a:xfrm>
          <a:prstGeom prst="rect">
            <a:avLst/>
          </a:prstGeom>
        </p:spPr>
      </p:pic>
    </p:spTree>
    <p:extLst>
      <p:ext uri="{BB962C8B-B14F-4D97-AF65-F5344CB8AC3E}">
        <p14:creationId xmlns:p14="http://schemas.microsoft.com/office/powerpoint/2010/main" val="22006501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78245-90E4-8545-A720-0041A9E82013}"/>
              </a:ext>
            </a:extLst>
          </p:cNvPr>
          <p:cNvSpPr>
            <a:spLocks noGrp="1"/>
          </p:cNvSpPr>
          <p:nvPr>
            <p:ph type="title"/>
          </p:nvPr>
        </p:nvSpPr>
        <p:spPr>
          <a:xfrm>
            <a:off x="1371600" y="685800"/>
            <a:ext cx="9601200" cy="1485900"/>
          </a:xfrm>
        </p:spPr>
        <p:txBody>
          <a:bodyPr>
            <a:normAutofit/>
          </a:bodyPr>
          <a:lstStyle/>
          <a:p>
            <a:r>
              <a:rPr lang="en-GB" dirty="0"/>
              <a:t>The issue of lone wolves</a:t>
            </a:r>
          </a:p>
        </p:txBody>
      </p:sp>
      <p:graphicFrame>
        <p:nvGraphicFramePr>
          <p:cNvPr id="5" name="Content Placeholder 2">
            <a:extLst>
              <a:ext uri="{FF2B5EF4-FFF2-40B4-BE49-F238E27FC236}">
                <a16:creationId xmlns:a16="http://schemas.microsoft.com/office/drawing/2014/main" id="{13486FF5-CF98-4A9C-8E73-CDD6501D76FF}"/>
              </a:ext>
            </a:extLst>
          </p:cNvPr>
          <p:cNvGraphicFramePr>
            <a:graphicFrameLocks noGrp="1"/>
          </p:cNvGraphicFramePr>
          <p:nvPr>
            <p:ph idx="1"/>
            <p:extLst>
              <p:ext uri="{D42A27DB-BD31-4B8C-83A1-F6EECF244321}">
                <p14:modId xmlns:p14="http://schemas.microsoft.com/office/powerpoint/2010/main" val="3637140364"/>
              </p:ext>
            </p:extLst>
          </p:nvPr>
        </p:nvGraphicFramePr>
        <p:xfrm>
          <a:off x="1371600" y="1770435"/>
          <a:ext cx="9951396" cy="46692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39438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EBAE4E-C85F-B846-BC9B-26D2F915810A}"/>
              </a:ext>
            </a:extLst>
          </p:cNvPr>
          <p:cNvSpPr>
            <a:spLocks noGrp="1"/>
          </p:cNvSpPr>
          <p:nvPr>
            <p:ph type="title"/>
          </p:nvPr>
        </p:nvSpPr>
        <p:spPr>
          <a:xfrm>
            <a:off x="1371600" y="685800"/>
            <a:ext cx="9601200" cy="1485900"/>
          </a:xfrm>
        </p:spPr>
        <p:txBody>
          <a:bodyPr>
            <a:normAutofit/>
          </a:bodyPr>
          <a:lstStyle/>
          <a:p>
            <a:r>
              <a:rPr lang="en-GB" dirty="0"/>
              <a:t>Lone Wolf Terrorism</a:t>
            </a:r>
          </a:p>
        </p:txBody>
      </p:sp>
      <p:graphicFrame>
        <p:nvGraphicFramePr>
          <p:cNvPr id="5" name="Content Placeholder 2">
            <a:extLst>
              <a:ext uri="{FF2B5EF4-FFF2-40B4-BE49-F238E27FC236}">
                <a16:creationId xmlns:a16="http://schemas.microsoft.com/office/drawing/2014/main" id="{D4DEC600-3A87-4A8B-A215-D48CB138B6E5}"/>
              </a:ext>
            </a:extLst>
          </p:cNvPr>
          <p:cNvGraphicFramePr>
            <a:graphicFrameLocks noGrp="1"/>
          </p:cNvGraphicFramePr>
          <p:nvPr>
            <p:ph idx="1"/>
            <p:extLst>
              <p:ext uri="{D42A27DB-BD31-4B8C-83A1-F6EECF244321}">
                <p14:modId xmlns:p14="http://schemas.microsoft.com/office/powerpoint/2010/main" val="538587805"/>
              </p:ext>
            </p:extLst>
          </p:nvPr>
        </p:nvGraphicFramePr>
        <p:xfrm>
          <a:off x="1371599" y="1600200"/>
          <a:ext cx="10201275" cy="50434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384236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D981E-BA3B-6142-B897-D56D8BFBD708}"/>
              </a:ext>
            </a:extLst>
          </p:cNvPr>
          <p:cNvSpPr>
            <a:spLocks noGrp="1"/>
          </p:cNvSpPr>
          <p:nvPr>
            <p:ph type="title"/>
          </p:nvPr>
        </p:nvSpPr>
        <p:spPr/>
        <p:txBody>
          <a:bodyPr/>
          <a:lstStyle/>
          <a:p>
            <a:r>
              <a:rPr lang="en-GB" dirty="0"/>
              <a:t>Challenges to responding to terrorists use of the internet</a:t>
            </a:r>
          </a:p>
        </p:txBody>
      </p:sp>
      <p:graphicFrame>
        <p:nvGraphicFramePr>
          <p:cNvPr id="5" name="Content Placeholder 2">
            <a:extLst>
              <a:ext uri="{FF2B5EF4-FFF2-40B4-BE49-F238E27FC236}">
                <a16:creationId xmlns:a16="http://schemas.microsoft.com/office/drawing/2014/main" id="{526FADE5-2C90-45DC-B937-BA023DA48EBA}"/>
              </a:ext>
            </a:extLst>
          </p:cNvPr>
          <p:cNvGraphicFramePr>
            <a:graphicFrameLocks noGrp="1"/>
          </p:cNvGraphicFramePr>
          <p:nvPr>
            <p:ph idx="1"/>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782195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9416B-26D4-324D-86A9-A5CBC8ED1F30}"/>
              </a:ext>
            </a:extLst>
          </p:cNvPr>
          <p:cNvSpPr>
            <a:spLocks noGrp="1"/>
          </p:cNvSpPr>
          <p:nvPr>
            <p:ph type="title"/>
          </p:nvPr>
        </p:nvSpPr>
        <p:spPr>
          <a:xfrm>
            <a:off x="1295400" y="116174"/>
            <a:ext cx="9601200" cy="1485900"/>
          </a:xfrm>
        </p:spPr>
        <p:txBody>
          <a:bodyPr/>
          <a:lstStyle/>
          <a:p>
            <a:r>
              <a:rPr lang="en-GB" dirty="0"/>
              <a:t>Countering terrorism and extremism online</a:t>
            </a:r>
          </a:p>
        </p:txBody>
      </p:sp>
      <p:pic>
        <p:nvPicPr>
          <p:cNvPr id="5" name="Content Placeholder 4" descr="Table&#10;&#10;Description automatically generated">
            <a:extLst>
              <a:ext uri="{FF2B5EF4-FFF2-40B4-BE49-F238E27FC236}">
                <a16:creationId xmlns:a16="http://schemas.microsoft.com/office/drawing/2014/main" id="{9A1BBD55-D42D-F14B-8AB7-9AEABC98040F}"/>
              </a:ext>
            </a:extLst>
          </p:cNvPr>
          <p:cNvPicPr>
            <a:picLocks noGrp="1" noChangeAspect="1"/>
          </p:cNvPicPr>
          <p:nvPr>
            <p:ph idx="1"/>
          </p:nvPr>
        </p:nvPicPr>
        <p:blipFill>
          <a:blip r:embed="rId2"/>
          <a:stretch>
            <a:fillRect/>
          </a:stretch>
        </p:blipFill>
        <p:spPr>
          <a:xfrm>
            <a:off x="1109272" y="1379095"/>
            <a:ext cx="10882859" cy="5237813"/>
          </a:xfrm>
        </p:spPr>
      </p:pic>
    </p:spTree>
    <p:extLst>
      <p:ext uri="{BB962C8B-B14F-4D97-AF65-F5344CB8AC3E}">
        <p14:creationId xmlns:p14="http://schemas.microsoft.com/office/powerpoint/2010/main" val="8729617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86BC9-4F11-BE4A-BE51-8B5DACD7B230}"/>
              </a:ext>
            </a:extLst>
          </p:cNvPr>
          <p:cNvSpPr>
            <a:spLocks noGrp="1"/>
          </p:cNvSpPr>
          <p:nvPr>
            <p:ph type="title"/>
          </p:nvPr>
        </p:nvSpPr>
        <p:spPr>
          <a:xfrm>
            <a:off x="1307892" y="146154"/>
            <a:ext cx="9601200" cy="1485900"/>
          </a:xfrm>
        </p:spPr>
        <p:txBody>
          <a:bodyPr/>
          <a:lstStyle/>
          <a:p>
            <a:r>
              <a:rPr lang="en-GB" dirty="0"/>
              <a:t>Countering terrorism and extremism online</a:t>
            </a:r>
          </a:p>
        </p:txBody>
      </p:sp>
      <p:pic>
        <p:nvPicPr>
          <p:cNvPr id="5" name="Content Placeholder 4" descr="Table&#10;&#10;Description automatically generated">
            <a:extLst>
              <a:ext uri="{FF2B5EF4-FFF2-40B4-BE49-F238E27FC236}">
                <a16:creationId xmlns:a16="http://schemas.microsoft.com/office/drawing/2014/main" id="{BC82AA96-9142-F343-8608-2570C3E0B238}"/>
              </a:ext>
            </a:extLst>
          </p:cNvPr>
          <p:cNvPicPr>
            <a:picLocks noGrp="1" noChangeAspect="1"/>
          </p:cNvPicPr>
          <p:nvPr>
            <p:ph idx="1"/>
          </p:nvPr>
        </p:nvPicPr>
        <p:blipFill>
          <a:blip r:embed="rId2"/>
          <a:stretch>
            <a:fillRect/>
          </a:stretch>
        </p:blipFill>
        <p:spPr>
          <a:xfrm>
            <a:off x="981856" y="1379095"/>
            <a:ext cx="10875364" cy="5141625"/>
          </a:xfrm>
        </p:spPr>
      </p:pic>
    </p:spTree>
    <p:extLst>
      <p:ext uri="{BB962C8B-B14F-4D97-AF65-F5344CB8AC3E}">
        <p14:creationId xmlns:p14="http://schemas.microsoft.com/office/powerpoint/2010/main" val="36755399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86BC9-4F11-BE4A-BE51-8B5DACD7B230}"/>
              </a:ext>
            </a:extLst>
          </p:cNvPr>
          <p:cNvSpPr>
            <a:spLocks noGrp="1"/>
          </p:cNvSpPr>
          <p:nvPr>
            <p:ph type="title"/>
          </p:nvPr>
        </p:nvSpPr>
        <p:spPr>
          <a:xfrm>
            <a:off x="1295400" y="326036"/>
            <a:ext cx="9601200" cy="1485900"/>
          </a:xfrm>
        </p:spPr>
        <p:txBody>
          <a:bodyPr/>
          <a:lstStyle/>
          <a:p>
            <a:r>
              <a:rPr lang="en-GB" dirty="0"/>
              <a:t>Countering terrorism and extremism online</a:t>
            </a:r>
          </a:p>
        </p:txBody>
      </p:sp>
      <p:pic>
        <p:nvPicPr>
          <p:cNvPr id="5" name="Content Placeholder 4" descr="Table&#10;&#10;Description automatically generated">
            <a:extLst>
              <a:ext uri="{FF2B5EF4-FFF2-40B4-BE49-F238E27FC236}">
                <a16:creationId xmlns:a16="http://schemas.microsoft.com/office/drawing/2014/main" id="{16C305ED-C609-E140-87CA-04EE2DA56B28}"/>
              </a:ext>
            </a:extLst>
          </p:cNvPr>
          <p:cNvPicPr>
            <a:picLocks noGrp="1" noChangeAspect="1"/>
          </p:cNvPicPr>
          <p:nvPr>
            <p:ph idx="1"/>
          </p:nvPr>
        </p:nvPicPr>
        <p:blipFill>
          <a:blip r:embed="rId2"/>
          <a:stretch>
            <a:fillRect/>
          </a:stretch>
        </p:blipFill>
        <p:spPr>
          <a:xfrm>
            <a:off x="1034321" y="1543987"/>
            <a:ext cx="10433154" cy="5126635"/>
          </a:xfrm>
        </p:spPr>
      </p:pic>
    </p:spTree>
    <p:extLst>
      <p:ext uri="{BB962C8B-B14F-4D97-AF65-F5344CB8AC3E}">
        <p14:creationId xmlns:p14="http://schemas.microsoft.com/office/powerpoint/2010/main" val="16996096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862FA-29AF-F245-937D-74CFAB83C6FD}"/>
              </a:ext>
            </a:extLst>
          </p:cNvPr>
          <p:cNvSpPr>
            <a:spLocks noGrp="1"/>
          </p:cNvSpPr>
          <p:nvPr>
            <p:ph type="title"/>
          </p:nvPr>
        </p:nvSpPr>
        <p:spPr/>
        <p:txBody>
          <a:bodyPr/>
          <a:lstStyle/>
          <a:p>
            <a:r>
              <a:rPr lang="en-GB" dirty="0"/>
              <a:t>Conclusion</a:t>
            </a:r>
          </a:p>
        </p:txBody>
      </p:sp>
      <p:graphicFrame>
        <p:nvGraphicFramePr>
          <p:cNvPr id="5" name="Content Placeholder 2">
            <a:extLst>
              <a:ext uri="{FF2B5EF4-FFF2-40B4-BE49-F238E27FC236}">
                <a16:creationId xmlns:a16="http://schemas.microsoft.com/office/drawing/2014/main" id="{2071DFB0-A4EB-4FDB-8DF3-938744ACF06C}"/>
              </a:ext>
            </a:extLst>
          </p:cNvPr>
          <p:cNvGraphicFramePr>
            <a:graphicFrameLocks noGrp="1"/>
          </p:cNvGraphicFramePr>
          <p:nvPr>
            <p:ph idx="1"/>
            <p:extLst>
              <p:ext uri="{D42A27DB-BD31-4B8C-83A1-F6EECF244321}">
                <p14:modId xmlns:p14="http://schemas.microsoft.com/office/powerpoint/2010/main" val="547945435"/>
              </p:ext>
            </p:extLst>
          </p:nvPr>
        </p:nvGraphicFramePr>
        <p:xfrm>
          <a:off x="1371600" y="1753849"/>
          <a:ext cx="9601200" cy="48268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159839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23"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24"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26" name="Rectangle 25">
            <a:extLst>
              <a:ext uri="{FF2B5EF4-FFF2-40B4-BE49-F238E27FC236}">
                <a16:creationId xmlns:a16="http://schemas.microsoft.com/office/drawing/2014/main" id="{7C04FA5E-9397-403D-8733-45505DDB14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F89DB9-9CA3-374B-9DBE-59F6ECB01D14}"/>
              </a:ext>
            </a:extLst>
          </p:cNvPr>
          <p:cNvSpPr>
            <a:spLocks noGrp="1"/>
          </p:cNvSpPr>
          <p:nvPr>
            <p:ph type="title"/>
          </p:nvPr>
        </p:nvSpPr>
        <p:spPr>
          <a:xfrm>
            <a:off x="6138004" y="1480929"/>
            <a:ext cx="5607908" cy="3254321"/>
          </a:xfrm>
        </p:spPr>
        <p:txBody>
          <a:bodyPr vert="horz" lIns="91440" tIns="45720" rIns="91440" bIns="45720" rtlCol="0" anchor="b">
            <a:normAutofit/>
          </a:bodyPr>
          <a:lstStyle/>
          <a:p>
            <a:r>
              <a:rPr lang="en-US" sz="7000" cap="all" dirty="0"/>
              <a:t>Questions?</a:t>
            </a:r>
          </a:p>
        </p:txBody>
      </p:sp>
      <p:sp>
        <p:nvSpPr>
          <p:cNvPr id="33" name="Freeform 6">
            <a:extLst>
              <a:ext uri="{FF2B5EF4-FFF2-40B4-BE49-F238E27FC236}">
                <a16:creationId xmlns:a16="http://schemas.microsoft.com/office/drawing/2014/main" id="{09E1F823-C239-4ACC-923A-5C958E00E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199584"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34" name="Freeform 6">
            <a:extLst>
              <a:ext uri="{FF2B5EF4-FFF2-40B4-BE49-F238E27FC236}">
                <a16:creationId xmlns:a16="http://schemas.microsoft.com/office/drawing/2014/main" id="{0817DDF7-06E9-4C7C-84DF-2240A6536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pic>
        <p:nvPicPr>
          <p:cNvPr id="5" name="Picture 4" descr="Many question marks on black background">
            <a:extLst>
              <a:ext uri="{FF2B5EF4-FFF2-40B4-BE49-F238E27FC236}">
                <a16:creationId xmlns:a16="http://schemas.microsoft.com/office/drawing/2014/main" id="{5C27BF63-1516-4572-9E0A-94D953B0913B}"/>
              </a:ext>
            </a:extLst>
          </p:cNvPr>
          <p:cNvPicPr>
            <a:picLocks noChangeAspect="1"/>
          </p:cNvPicPr>
          <p:nvPr/>
        </p:nvPicPr>
        <p:blipFill rotWithShape="1">
          <a:blip r:embed="rId3"/>
          <a:srcRect l="47887" r="2" b="2"/>
          <a:stretch/>
        </p:blipFill>
        <p:spPr>
          <a:xfrm>
            <a:off x="1155560" y="1129353"/>
            <a:ext cx="3914583" cy="4582236"/>
          </a:xfrm>
          <a:prstGeom prst="rect">
            <a:avLst/>
          </a:prstGeom>
        </p:spPr>
      </p:pic>
    </p:spTree>
    <p:extLst>
      <p:ext uri="{BB962C8B-B14F-4D97-AF65-F5344CB8AC3E}">
        <p14:creationId xmlns:p14="http://schemas.microsoft.com/office/powerpoint/2010/main" val="22883373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C12CF-5022-0643-811C-BE6C94B18608}"/>
              </a:ext>
            </a:extLst>
          </p:cNvPr>
          <p:cNvSpPr>
            <a:spLocks noGrp="1"/>
          </p:cNvSpPr>
          <p:nvPr>
            <p:ph type="title"/>
          </p:nvPr>
        </p:nvSpPr>
        <p:spPr>
          <a:xfrm>
            <a:off x="1005840" y="0"/>
            <a:ext cx="9601200" cy="466344"/>
          </a:xfrm>
        </p:spPr>
        <p:txBody>
          <a:bodyPr>
            <a:normAutofit/>
          </a:bodyPr>
          <a:lstStyle/>
          <a:p>
            <a:r>
              <a:rPr lang="en-GB" sz="2000" dirty="0"/>
              <a:t>References</a:t>
            </a:r>
          </a:p>
        </p:txBody>
      </p:sp>
      <p:sp>
        <p:nvSpPr>
          <p:cNvPr id="3" name="Content Placeholder 2">
            <a:extLst>
              <a:ext uri="{FF2B5EF4-FFF2-40B4-BE49-F238E27FC236}">
                <a16:creationId xmlns:a16="http://schemas.microsoft.com/office/drawing/2014/main" id="{3B1BADF6-22E6-3B4B-B36D-A15A0BAB24DC}"/>
              </a:ext>
            </a:extLst>
          </p:cNvPr>
          <p:cNvSpPr>
            <a:spLocks noGrp="1"/>
          </p:cNvSpPr>
          <p:nvPr>
            <p:ph idx="1"/>
          </p:nvPr>
        </p:nvSpPr>
        <p:spPr>
          <a:xfrm>
            <a:off x="744279" y="297712"/>
            <a:ext cx="11447721" cy="6672713"/>
          </a:xfrm>
        </p:spPr>
        <p:txBody>
          <a:bodyPr>
            <a:normAutofit fontScale="47500" lnSpcReduction="20000"/>
          </a:bodyPr>
          <a:lstStyle/>
          <a:p>
            <a:r>
              <a:rPr lang="en-GB" dirty="0">
                <a:hlinkClick r:id="rId3"/>
              </a:rPr>
              <a:t>https://www.jstor.org/stable/pdf/25659982.pdf?refreqid=excelsior%3A8916a06c3625a43d9177283090cca81d</a:t>
            </a:r>
            <a:r>
              <a:rPr lang="en-GB" dirty="0"/>
              <a:t> </a:t>
            </a:r>
          </a:p>
          <a:p>
            <a:r>
              <a:rPr lang="en-GB" dirty="0">
                <a:hlinkClick r:id="rId4"/>
              </a:rPr>
              <a:t>https://www.usip.org/sites/default/files/sr116.pdf</a:t>
            </a:r>
            <a:endParaRPr lang="en-GB" dirty="0"/>
          </a:p>
          <a:p>
            <a:r>
              <a:rPr lang="en-GB" dirty="0">
                <a:hlinkClick r:id="rId5"/>
              </a:rPr>
              <a:t>https://press.armywarcollege.edu/cgi/viewcontent.cgi?article=2139&amp;context=parameters</a:t>
            </a:r>
            <a:endParaRPr lang="en-GB" dirty="0"/>
          </a:p>
          <a:p>
            <a:r>
              <a:rPr lang="en-GB" dirty="0">
                <a:hlinkClick r:id="rId6"/>
              </a:rPr>
              <a:t>https://www.unodc.org/documents/frontpage/Use_of_Internet_for_Terrorist_Purposes.pdf</a:t>
            </a:r>
            <a:endParaRPr lang="en-GB" dirty="0"/>
          </a:p>
          <a:p>
            <a:r>
              <a:rPr lang="en-GB" dirty="0">
                <a:hlinkClick r:id="rId7"/>
              </a:rPr>
              <a:t>https://www.tandfonline.com/doi/pdf/10.1080/24701475.2017.1305836?needAccess=true</a:t>
            </a:r>
            <a:endParaRPr lang="en-GB" dirty="0"/>
          </a:p>
          <a:p>
            <a:r>
              <a:rPr lang="en-GB" dirty="0">
                <a:hlinkClick r:id="rId8"/>
              </a:rPr>
              <a:t>https://whatis.techtarget.com/definition/Internet</a:t>
            </a:r>
            <a:endParaRPr lang="en-GB" dirty="0"/>
          </a:p>
          <a:p>
            <a:r>
              <a:rPr lang="en-GB" dirty="0">
                <a:hlinkClick r:id="rId9"/>
              </a:rPr>
              <a:t>https://journals.sagepub.com/doi/pdf/10.1177/0022002719843989</a:t>
            </a:r>
            <a:endParaRPr lang="en-GB" dirty="0"/>
          </a:p>
          <a:p>
            <a:r>
              <a:rPr lang="en-GB" dirty="0">
                <a:hlinkClick r:id="rId10"/>
              </a:rPr>
              <a:t>https://www.cairn.info/revue-internationale-de-psychologie-sociale-2010-1-page-25.htm</a:t>
            </a:r>
            <a:endParaRPr lang="en-GB" dirty="0"/>
          </a:p>
          <a:p>
            <a:r>
              <a:rPr lang="en-GB" dirty="0">
                <a:hlinkClick r:id="rId11"/>
              </a:rPr>
              <a:t>https://www.hstoday.us/subject-matter-areas/cybersecurity/isis-and-the-militant-jihad-on-instagram/</a:t>
            </a:r>
            <a:endParaRPr lang="en-GB" dirty="0"/>
          </a:p>
          <a:p>
            <a:r>
              <a:rPr lang="en-GB" dirty="0">
                <a:hlinkClick r:id="rId12"/>
              </a:rPr>
              <a:t>https://www.tandfonline.com/doi/pdf/10.1080/10576101003587184?needAccess=true</a:t>
            </a:r>
            <a:endParaRPr lang="en-GB" dirty="0"/>
          </a:p>
          <a:p>
            <a:r>
              <a:rPr lang="en-GB" dirty="0">
                <a:hlinkClick r:id="rId13"/>
              </a:rPr>
              <a:t>https://www.voxpol.eu/crowdfunding-and-cryptocurrency-use-by-far-right-and-jihadi-groups/</a:t>
            </a:r>
            <a:endParaRPr lang="en-GB" dirty="0"/>
          </a:p>
          <a:p>
            <a:r>
              <a:rPr lang="en-GB" dirty="0">
                <a:hlinkClick r:id="rId14"/>
              </a:rPr>
              <a:t>https://cronfa.swan.ac.uk/Record/cronfa45970</a:t>
            </a:r>
            <a:endParaRPr lang="en-GB" dirty="0"/>
          </a:p>
          <a:p>
            <a:r>
              <a:rPr lang="en-GB" dirty="0">
                <a:hlinkClick r:id="rId15"/>
              </a:rPr>
              <a:t>https://assets.publishing.service.gov.uk/government/uploads/system/uploads/attachment_data/file/1017413/exploring-role-internet-radicalisation.pdf</a:t>
            </a:r>
            <a:endParaRPr lang="en-GB" dirty="0"/>
          </a:p>
          <a:p>
            <a:r>
              <a:rPr lang="en-GB" dirty="0">
                <a:hlinkClick r:id="rId16"/>
              </a:rPr>
              <a:t>https://eprints.qut.edu.au/50162/2/50162.pdf</a:t>
            </a:r>
            <a:endParaRPr lang="en-GB" dirty="0"/>
          </a:p>
          <a:p>
            <a:r>
              <a:rPr lang="en-GB" dirty="0">
                <a:hlinkClick r:id="rId17"/>
              </a:rPr>
              <a:t>https://static1.squarespace.com/static/54d79f88e4b0db3478a04405/t/57757c942994ca3f91eb779d/1467317397510/ISIS+Under+Pressure+on+Twitter.pdf</a:t>
            </a:r>
            <a:endParaRPr lang="en-GB" dirty="0"/>
          </a:p>
          <a:p>
            <a:r>
              <a:rPr lang="en-GB" dirty="0">
                <a:hlinkClick r:id="rId18"/>
              </a:rPr>
              <a:t>https://edition.cnn.com/2021/01/17/tech/what-is-gab-explainer/index.html</a:t>
            </a:r>
            <a:endParaRPr lang="en-GB" dirty="0"/>
          </a:p>
          <a:p>
            <a:r>
              <a:rPr lang="en-GB" dirty="0">
                <a:hlinkClick r:id="rId19"/>
              </a:rPr>
              <a:t>https://www.adl.org/resources/reports/gab-and-8chan-home-to-terrorist-plots-hiding-in-plain-sight</a:t>
            </a:r>
            <a:endParaRPr lang="en-GB" dirty="0"/>
          </a:p>
          <a:p>
            <a:r>
              <a:rPr lang="en-GB" dirty="0">
                <a:hlinkClick r:id="rId20"/>
              </a:rPr>
              <a:t>https://icct.nl/app/uploads/2019/11/Right-Wing-Extremists-Persistent-Online-Presence.pdf</a:t>
            </a:r>
            <a:endParaRPr lang="en-GB" dirty="0"/>
          </a:p>
          <a:p>
            <a:r>
              <a:rPr lang="en-GB" dirty="0">
                <a:hlinkClick r:id="rId21"/>
              </a:rPr>
              <a:t>https://www.jstor.org/stable/pdf/26466833.pdf</a:t>
            </a:r>
            <a:endParaRPr lang="en-GB" dirty="0"/>
          </a:p>
          <a:p>
            <a:r>
              <a:rPr lang="en-GB" dirty="0">
                <a:hlinkClick r:id="rId22"/>
              </a:rPr>
              <a:t>https://minerva.defense.gov/Owl-In-the-Olive-Tree/Owl_View/Article/1859857/telegram-and-online-addiction-to-terrorist-propaganda/</a:t>
            </a:r>
            <a:endParaRPr lang="en-GB" dirty="0"/>
          </a:p>
          <a:p>
            <a:r>
              <a:rPr lang="en-GB" dirty="0">
                <a:hlinkClick r:id="rId23"/>
              </a:rPr>
              <a:t>https://news.sky.com/story/what-is-8chan-the-site-used-by-nz-terrorist-to-spread-hate-11666123</a:t>
            </a:r>
            <a:endParaRPr lang="en-GB" dirty="0"/>
          </a:p>
          <a:p>
            <a:r>
              <a:rPr lang="en-GB" dirty="0">
                <a:hlinkClick r:id="rId24"/>
              </a:rPr>
              <a:t>https://www.jstor.org/stable/pdf/27007294.pdf?refreqid=excelsior%3Ac731f75f018fb7738fb56dc208f5103b</a:t>
            </a:r>
            <a:endParaRPr lang="en-GB" dirty="0"/>
          </a:p>
          <a:p>
            <a:r>
              <a:rPr lang="en-GB" dirty="0">
                <a:hlinkClick r:id="rId25"/>
              </a:rPr>
              <a:t>https://assets.publishing.service.gov.uk/government/uploads/system/uploads/attachment_data/file/716907/140618_CCS207_CCS0218929798-1_CONTEST_3.0_WEB.pdf</a:t>
            </a:r>
            <a:endParaRPr lang="en-GB" dirty="0"/>
          </a:p>
          <a:p>
            <a:r>
              <a:rPr lang="en-GB" dirty="0">
                <a:hlinkClick r:id="rId26"/>
              </a:rPr>
              <a:t>https://www.ft.com/content/0dd65fa5-231a-4baf-b0a6-a8f679606492</a:t>
            </a:r>
            <a:endParaRPr lang="en-GB" dirty="0"/>
          </a:p>
          <a:p>
            <a:r>
              <a:rPr lang="en-GB" dirty="0">
                <a:hlinkClick r:id="rId27"/>
              </a:rPr>
              <a:t>https://www.dhs.gov/sites/default/files/publications/Countering%20the%20Appeal%20of%20Extremism%20Online_1.pdf</a:t>
            </a:r>
            <a:r>
              <a:rPr lang="en-GB" dirty="0"/>
              <a:t> </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0621566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{4E4FC012-541A-2D4B-B08C-33DC8B71821E}tf10001072</Template>
  <TotalTime>9089</TotalTime>
  <Words>6233</Words>
  <Application>Microsoft Macintosh PowerPoint</Application>
  <PresentationFormat>Widescreen</PresentationFormat>
  <Paragraphs>341</Paragraphs>
  <Slides>35</Slides>
  <Notes>32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35</vt:i4>
      </vt:variant>
    </vt:vector>
  </HeadingPairs>
  <TitlesOfParts>
    <vt:vector size="39" baseType="lpstr">
      <vt:lpstr>Calibri</vt:lpstr>
      <vt:lpstr>Franklin Gothic Book</vt:lpstr>
      <vt:lpstr>Wingdings</vt:lpstr>
      <vt:lpstr>Crop</vt:lpstr>
      <vt:lpstr>Terrorist use of the internet</vt:lpstr>
      <vt:lpstr>Aims</vt:lpstr>
      <vt:lpstr>Objectives</vt:lpstr>
      <vt:lpstr>The Internet </vt:lpstr>
      <vt:lpstr>The use of the internet in the UK</vt:lpstr>
      <vt:lpstr>Terrorist use of the internet</vt:lpstr>
      <vt:lpstr>Terrorist’s use of the Internet</vt:lpstr>
      <vt:lpstr>Dissemination of Propaganda</vt:lpstr>
      <vt:lpstr>Planning</vt:lpstr>
      <vt:lpstr>Training</vt:lpstr>
      <vt:lpstr>Recruitment</vt:lpstr>
      <vt:lpstr>PowerPoint Presentation</vt:lpstr>
      <vt:lpstr>Fundraising</vt:lpstr>
      <vt:lpstr>Fundraising Cont.</vt:lpstr>
      <vt:lpstr>Radicalisation</vt:lpstr>
      <vt:lpstr>Radicalisation cont.</vt:lpstr>
      <vt:lpstr>PowerPoint Presentation</vt:lpstr>
      <vt:lpstr>Examples of terrorist use of the internet</vt:lpstr>
      <vt:lpstr>Break</vt:lpstr>
      <vt:lpstr>Use of Social Media by Terrorists</vt:lpstr>
      <vt:lpstr>Use of Social Media by Terrorists</vt:lpstr>
      <vt:lpstr>Facebook, Twitter, YouTube</vt:lpstr>
      <vt:lpstr>Alternative Social Media - Gab</vt:lpstr>
      <vt:lpstr>Alternative Social Media - Telegram</vt:lpstr>
      <vt:lpstr>Alternative Social Media – 4Chan and 8Chan</vt:lpstr>
      <vt:lpstr>Case Study – Christchurch Attack</vt:lpstr>
      <vt:lpstr>The issue of lone wolves</vt:lpstr>
      <vt:lpstr>Lone Wolf Terrorism</vt:lpstr>
      <vt:lpstr>Challenges to responding to terrorists use of the internet</vt:lpstr>
      <vt:lpstr>Countering terrorism and extremism online</vt:lpstr>
      <vt:lpstr>Countering terrorism and extremism online</vt:lpstr>
      <vt:lpstr>Countering terrorism and extremism online</vt:lpstr>
      <vt:lpstr>Conclusion</vt:lpstr>
      <vt:lpstr>Questions?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Terrorism and the internet</dc:title>
  <dc:creator>Sian Clare Wall (2110786)</dc:creator>
  <cp:lastModifiedBy>Sian Clare Wall (2110786)</cp:lastModifiedBy>
  <cp:revision>12</cp:revision>
  <cp:lastPrinted>2021-11-02T18:14:06Z</cp:lastPrinted>
  <dcterms:created xsi:type="dcterms:W3CDTF">2021-10-27T11:38:42Z</dcterms:created>
  <dcterms:modified xsi:type="dcterms:W3CDTF">2021-11-18T14:32:26Z</dcterms:modified>
</cp:coreProperties>
</file>